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808" r:id="rId2"/>
    <p:sldId id="978" r:id="rId3"/>
    <p:sldId id="824" r:id="rId4"/>
    <p:sldId id="939" r:id="rId5"/>
    <p:sldId id="911" r:id="rId6"/>
    <p:sldId id="896" r:id="rId7"/>
    <p:sldId id="938" r:id="rId8"/>
    <p:sldId id="850" r:id="rId9"/>
    <p:sldId id="868" r:id="rId10"/>
    <p:sldId id="867" r:id="rId11"/>
    <p:sldId id="972" r:id="rId12"/>
    <p:sldId id="833" r:id="rId13"/>
    <p:sldId id="891" r:id="rId14"/>
    <p:sldId id="973" r:id="rId15"/>
    <p:sldId id="936" r:id="rId16"/>
    <p:sldId id="937" r:id="rId17"/>
    <p:sldId id="975" r:id="rId18"/>
    <p:sldId id="979" r:id="rId19"/>
    <p:sldId id="889" r:id="rId20"/>
    <p:sldId id="981" r:id="rId21"/>
    <p:sldId id="969" r:id="rId22"/>
    <p:sldId id="757" r:id="rId23"/>
    <p:sldId id="962" r:id="rId24"/>
    <p:sldId id="795" r:id="rId25"/>
    <p:sldId id="890" r:id="rId26"/>
    <p:sldId id="790" r:id="rId27"/>
    <p:sldId id="877" r:id="rId28"/>
    <p:sldId id="878" r:id="rId29"/>
    <p:sldId id="804" r:id="rId30"/>
    <p:sldId id="943" r:id="rId31"/>
    <p:sldId id="944" r:id="rId32"/>
    <p:sldId id="956" r:id="rId33"/>
    <p:sldId id="947" r:id="rId34"/>
    <p:sldId id="977" r:id="rId35"/>
    <p:sldId id="974" r:id="rId36"/>
    <p:sldId id="728" r:id="rId37"/>
    <p:sldId id="935" r:id="rId38"/>
    <p:sldId id="926" r:id="rId39"/>
    <p:sldId id="915" r:id="rId40"/>
    <p:sldId id="959" r:id="rId41"/>
    <p:sldId id="982" r:id="rId42"/>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00CC"/>
    <a:srgbClr val="0033CC"/>
    <a:srgbClr val="008000"/>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4" autoAdjust="0"/>
    <p:restoredTop sz="94869" autoAdjust="0"/>
  </p:normalViewPr>
  <p:slideViewPr>
    <p:cSldViewPr>
      <p:cViewPr varScale="1">
        <p:scale>
          <a:sx n="106" d="100"/>
          <a:sy n="106" d="100"/>
        </p:scale>
        <p:origin x="480" y="84"/>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30</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41</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26</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hyperlink" Target="https://www.fireweatheravalanche.org/fire/current-list-of-us-wildfires" TargetMode="External"/><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gif"/><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gif"/><Relationship Id="rId4" Type="http://schemas.openxmlformats.org/officeDocument/2006/relationships/image" Target="../media/image62.png"/><Relationship Id="rId9" Type="http://schemas.openxmlformats.org/officeDocument/2006/relationships/image" Target="../media/image67.gif"/></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drought.geo.msu.edu/research/forecast/smi.monthly.php" TargetMode="External"/><Relationship Id="rId7" Type="http://schemas.openxmlformats.org/officeDocument/2006/relationships/image" Target="../media/image112.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1.gif"/><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hyperlink" Target="https://doi.org/10.1080/07055900.1997.9649597"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May 2023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33700"/>
            <a:ext cx="9144000" cy="3447098"/>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p>
          <a:p>
            <a:endParaRPr lang="en-US" sz="1200" dirty="0" smtClean="0"/>
          </a:p>
          <a:p>
            <a:pPr marL="285750" indent="-285750">
              <a:buFont typeface="Arial" panose="020B0604020202020204" pitchFamily="34" charset="0"/>
              <a:buChar char="•"/>
            </a:pPr>
            <a:r>
              <a:rPr lang="en-US" sz="1200" dirty="0" smtClean="0"/>
              <a:t>The S/L term drought conditions in large parts of California, a year ago, even just a few months ago, has now mostly gone. Major </a:t>
            </a:r>
            <a:r>
              <a:rPr lang="en-US" sz="1200" dirty="0"/>
              <a:t>improvements in drought conditions are </a:t>
            </a:r>
            <a:r>
              <a:rPr lang="en-US" sz="1200" dirty="0" smtClean="0"/>
              <a:t>also noted </a:t>
            </a:r>
            <a:r>
              <a:rPr lang="en-US" sz="1200" dirty="0"/>
              <a:t>recently in large parts </a:t>
            </a:r>
            <a:r>
              <a:rPr lang="en-US" sz="1200" dirty="0" smtClean="0"/>
              <a:t>of  UT/AZ/NM/CO</a:t>
            </a:r>
            <a:r>
              <a:rPr lang="en-US" sz="1200" dirty="0"/>
              <a:t> </a:t>
            </a:r>
            <a:r>
              <a:rPr lang="en-US" sz="1200" dirty="0" smtClean="0"/>
              <a:t>also.</a:t>
            </a:r>
          </a:p>
          <a:p>
            <a:pPr marL="285750" indent="-285750">
              <a:buFont typeface="Arial" panose="020B0604020202020204" pitchFamily="34" charset="0"/>
              <a:buChar char="•"/>
            </a:pPr>
            <a:r>
              <a:rPr lang="en-US" sz="1200" dirty="0" smtClean="0"/>
              <a:t>It may take a long time for drought to develop, but those conditions can end very quickly! Forecast models are yet to (seasonal) correctly forecast these changes in advance! </a:t>
            </a:r>
          </a:p>
          <a:p>
            <a:pPr marL="285750" indent="-285750">
              <a:buFont typeface="Arial" panose="020B0604020202020204" pitchFamily="34" charset="0"/>
              <a:buChar char="•"/>
            </a:pPr>
            <a:r>
              <a:rPr lang="en-US" sz="1200" dirty="0" smtClean="0"/>
              <a:t>Short term  vs Long term drought need to be clearly distinguished and shown to the public!!</a:t>
            </a:r>
          </a:p>
          <a:p>
            <a:pPr marL="285750" indent="-285750">
              <a:buFont typeface="Arial" panose="020B0604020202020204" pitchFamily="34" charset="0"/>
              <a:buChar char="•"/>
            </a:pPr>
            <a:r>
              <a:rPr lang="en-US" sz="1200" dirty="0"/>
              <a:t>Subjective(delayed) USDM vs Objective(real time) map! A few days or recent heavy precip can change the USDM a lot!</a:t>
            </a:r>
            <a:endParaRPr lang="en-US" sz="1200" dirty="0" smtClean="0"/>
          </a:p>
          <a:p>
            <a:pPr marL="285750" indent="-285750">
              <a:buFont typeface="Arial" panose="020B0604020202020204" pitchFamily="34" charset="0"/>
              <a:buChar char="•"/>
            </a:pPr>
            <a:r>
              <a:rPr lang="en-US" sz="1200" dirty="0" smtClean="0"/>
              <a:t>New objective AI/Deep-Learning based Experimental ODI (objective drought indicator, runs daily) compared with Official USDM (US Drought Monitor, produced weekly by USDM authors).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 y="45580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3657600" y="3235880"/>
            <a:ext cx="609600" cy="269320"/>
            <a:chOff x="3657600" y="3235880"/>
            <a:chExt cx="609600" cy="269320"/>
          </a:xfrm>
        </p:grpSpPr>
        <p:cxnSp>
          <p:nvCxnSpPr>
            <p:cNvPr id="24" name="Straight Arrow Connector 23"/>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732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214741"/>
            <a:ext cx="16764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214740"/>
            <a:ext cx="1490650" cy="15284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457200"/>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5" y="3958682"/>
            <a:ext cx="1533142"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3" name="TextBox 2"/>
          <p:cNvSpPr txBox="1"/>
          <p:nvPr/>
        </p:nvSpPr>
        <p:spPr>
          <a:xfrm>
            <a:off x="7559345" y="990600"/>
            <a:ext cx="1536758" cy="5478423"/>
          </a:xfrm>
          <a:prstGeom prst="rect">
            <a:avLst/>
          </a:prstGeom>
          <a:noFill/>
        </p:spPr>
        <p:txBody>
          <a:bodyPr wrap="square" rtlCol="0">
            <a:spAutoFit/>
          </a:bodyPr>
          <a:lstStyle/>
          <a:p>
            <a:r>
              <a:rPr lang="en-US" sz="1400" dirty="0" smtClean="0"/>
              <a:t>In spite of the recent deluges/floods in California, there still exists a small longer term rainfall deficit in CA and parts of the southwest/ western  US. </a:t>
            </a:r>
          </a:p>
          <a:p>
            <a:endParaRPr lang="en-US" sz="1400" dirty="0"/>
          </a:p>
          <a:p>
            <a:r>
              <a:rPr lang="en-US" sz="1400" dirty="0" smtClean="0"/>
              <a:t>However, currently, most CA reservoirs are nearing or in excess of their historical averages.</a:t>
            </a:r>
          </a:p>
          <a:p>
            <a:endParaRPr lang="en-US" sz="1400" dirty="0"/>
          </a:p>
          <a:p>
            <a:r>
              <a:rPr lang="en-US" sz="1400" dirty="0" smtClean="0"/>
              <a:t>BTW, Not sure if the longer term (20+years) since 2000’s has officially ended! </a:t>
            </a:r>
            <a:r>
              <a:rPr lang="en-US" sz="1400" dirty="0" smtClean="0">
                <a:sym typeface="Wingdings" panose="05000000000000000000" pitchFamily="2" charset="2"/>
              </a:rPr>
              <a:t> </a:t>
            </a:r>
            <a:endParaRPr lang="en-US" sz="1400" dirty="0" smtClean="0"/>
          </a:p>
        </p:txBody>
      </p:sp>
      <p:grpSp>
        <p:nvGrpSpPr>
          <p:cNvPr id="24" name="Group 23"/>
          <p:cNvGrpSpPr/>
          <p:nvPr/>
        </p:nvGrpSpPr>
        <p:grpSpPr>
          <a:xfrm>
            <a:off x="3657600" y="3235880"/>
            <a:ext cx="609600" cy="269320"/>
            <a:chOff x="3657600" y="3235880"/>
            <a:chExt cx="609600" cy="269320"/>
          </a:xfrm>
        </p:grpSpPr>
        <p:cxnSp>
          <p:nvCxnSpPr>
            <p:cNvPr id="14" name="Straight Arrow Connector 13"/>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Rounded Rectangle 27"/>
          <p:cNvSpPr/>
          <p:nvPr/>
        </p:nvSpPr>
        <p:spPr>
          <a:xfrm>
            <a:off x="1785084" y="12192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828800" y="3957698"/>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sp>
        <p:nvSpPr>
          <p:cNvPr id="4" name="TextBox 3"/>
          <p:cNvSpPr txBox="1"/>
          <p:nvPr/>
        </p:nvSpPr>
        <p:spPr>
          <a:xfrm>
            <a:off x="7924800" y="609600"/>
            <a:ext cx="990600" cy="1169551"/>
          </a:xfrm>
          <a:prstGeom prst="rect">
            <a:avLst/>
          </a:prstGeom>
          <a:noFill/>
        </p:spPr>
        <p:txBody>
          <a:bodyPr wrap="square" rtlCol="0">
            <a:spAutoFit/>
          </a:bodyPr>
          <a:lstStyle/>
          <a:p>
            <a:pPr algn="ctr"/>
            <a:r>
              <a:rPr lang="en-US" sz="1400" dirty="0" smtClean="0"/>
              <a:t>Rainy/dry </a:t>
            </a:r>
          </a:p>
          <a:p>
            <a:pPr algn="ctr"/>
            <a:r>
              <a:rPr lang="en-US" sz="1400" dirty="0" smtClean="0"/>
              <a:t>(</a:t>
            </a:r>
            <a:r>
              <a:rPr lang="en-US" sz="1400" dirty="0"/>
              <a:t>3-month</a:t>
            </a:r>
            <a:r>
              <a:rPr lang="en-US" sz="1400" dirty="0" smtClean="0"/>
              <a:t>) Seasons </a:t>
            </a:r>
            <a:r>
              <a:rPr lang="en-US" sz="1400" dirty="0"/>
              <a:t>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67000" y="3505200"/>
            <a:ext cx="2705812" cy="1694472"/>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16175" y="1676400"/>
            <a:ext cx="2717826" cy="17246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24035" y="5020500"/>
            <a:ext cx="2695991" cy="1761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22549" y="3406771"/>
            <a:ext cx="2700667" cy="16242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8050899" y="350261"/>
            <a:ext cx="1112521" cy="2246769"/>
          </a:xfrm>
          <a:prstGeom prst="rect">
            <a:avLst/>
          </a:prstGeom>
          <a:noFill/>
        </p:spPr>
        <p:txBody>
          <a:bodyPr wrap="square" rtlCol="0">
            <a:spAutoFit/>
          </a:bodyPr>
          <a:lstStyle/>
          <a:p>
            <a:r>
              <a:rPr lang="en-US" sz="1400" dirty="0" smtClean="0"/>
              <a:t>June/July/Aug/Sep are imp.  rainy months for the southwest.</a:t>
            </a:r>
          </a:p>
          <a:p>
            <a:r>
              <a:rPr lang="en-US" sz="1400" dirty="0"/>
              <a:t>Florida too!! </a:t>
            </a:r>
          </a:p>
          <a:p>
            <a:endParaRPr lang="en-US" sz="1400" dirty="0" smtClean="0"/>
          </a:p>
          <a:p>
            <a:r>
              <a:rPr lang="en-US" sz="1400" dirty="0" smtClean="0"/>
              <a:t>This year’s Monsoon ?</a:t>
            </a:r>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www.cpc.ncep.noaa.gov/products/precip/CWlink/ENSO/composites/elnino.jja.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607" y="480875"/>
            <a:ext cx="4477313" cy="59866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ww.cpc.ncep.noaa.gov/products/precip/CWlink/ENSO/composites/elnino.jja.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1" y="480875"/>
            <a:ext cx="4560407" cy="598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95600"/>
            <a:ext cx="8915400" cy="1600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16529" y="480875"/>
              <a:ext cx="962487" cy="523220"/>
            </a:xfrm>
            <a:prstGeom prst="rect">
              <a:avLst/>
            </a:prstGeom>
            <a:noFill/>
          </p:spPr>
          <p:txBody>
            <a:bodyPr wrap="square" rtlCol="0">
              <a:spAutoFit/>
            </a:bodyPr>
            <a:lstStyle/>
            <a:p>
              <a:r>
                <a:rPr lang="en-US" sz="2800" b="1" dirty="0" smtClean="0">
                  <a:solidFill>
                    <a:srgbClr val="FF0000"/>
                  </a:solidFill>
                </a:rPr>
                <a:t>JJA</a:t>
              </a:r>
              <a:endParaRPr lang="en-US" sz="2800" b="1" dirty="0">
                <a:solidFill>
                  <a:srgbClr val="FF0000"/>
                </a:solidFill>
              </a:endParaRPr>
            </a:p>
          </p:txBody>
        </p:sp>
      </p:grpSp>
      <p:cxnSp>
        <p:nvCxnSpPr>
          <p:cNvPr id="10" name="Straight Arrow Connector 9"/>
          <p:cNvCxnSpPr/>
          <p:nvPr/>
        </p:nvCxnSpPr>
        <p:spPr>
          <a:xfrm flipH="1" flipV="1">
            <a:off x="1143000" y="5232802"/>
            <a:ext cx="990600" cy="463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16529" y="1419016"/>
            <a:ext cx="1165071" cy="2800767"/>
          </a:xfrm>
          <a:prstGeom prst="rect">
            <a:avLst/>
          </a:prstGeom>
          <a:noFill/>
        </p:spPr>
        <p:txBody>
          <a:bodyPr wrap="square" rtlCol="0">
            <a:spAutoFit/>
          </a:bodyPr>
          <a:lstStyle/>
          <a:p>
            <a:pPr algn="ctr"/>
            <a:r>
              <a:rPr lang="en-US" sz="1600" b="1" dirty="0" err="1" smtClean="0">
                <a:solidFill>
                  <a:srgbClr val="FF0000"/>
                </a:solidFill>
              </a:rPr>
              <a:t>Transitio-ning</a:t>
            </a:r>
            <a:r>
              <a:rPr lang="en-US" sz="1600" b="1" dirty="0" smtClean="0">
                <a:solidFill>
                  <a:srgbClr val="FF0000"/>
                </a:solidFill>
              </a:rPr>
              <a:t> to</a:t>
            </a:r>
          </a:p>
          <a:p>
            <a:pPr algn="ctr"/>
            <a:r>
              <a:rPr lang="en-US" sz="1600" b="1" dirty="0" smtClean="0">
                <a:solidFill>
                  <a:srgbClr val="FF0000"/>
                </a:solidFill>
              </a:rPr>
              <a:t>ENSO neutral and then to  </a:t>
            </a:r>
            <a:r>
              <a:rPr lang="en-US" sz="1600" b="1" dirty="0" err="1" smtClean="0">
                <a:solidFill>
                  <a:srgbClr val="FF0000"/>
                </a:solidFill>
              </a:rPr>
              <a:t>ElNINO</a:t>
            </a:r>
            <a:r>
              <a:rPr lang="en-US" sz="1600" b="1" dirty="0" smtClean="0">
                <a:solidFill>
                  <a:srgbClr val="FF0000"/>
                </a:solidFill>
              </a:rPr>
              <a:t> conditions</a:t>
            </a:r>
          </a:p>
          <a:p>
            <a:pPr algn="ctr"/>
            <a:endParaRPr lang="en-US" sz="1600" b="1" dirty="0" smtClean="0">
              <a:solidFill>
                <a:srgbClr val="FF0000"/>
              </a:solidFill>
            </a:endParaRPr>
          </a:p>
          <a:p>
            <a:pPr algn="ctr"/>
            <a:endParaRPr lang="en-US" sz="1600" b="1" dirty="0" smtClean="0">
              <a:solidFill>
                <a:srgbClr val="FF0000"/>
              </a:solidFill>
            </a:endParaRPr>
          </a:p>
          <a:p>
            <a:pPr algn="ctr"/>
            <a:endParaRPr lang="en-US" sz="1600" b="1" dirty="0" smtClean="0">
              <a:solidFill>
                <a:srgbClr val="FF0000"/>
              </a:solidFill>
            </a:endParaRPr>
          </a:p>
        </p:txBody>
      </p:sp>
      <p:sp>
        <p:nvSpPr>
          <p:cNvPr id="4" name="TextBox 3"/>
          <p:cNvSpPr txBox="1"/>
          <p:nvPr/>
        </p:nvSpPr>
        <p:spPr>
          <a:xfrm>
            <a:off x="2020485" y="5512001"/>
            <a:ext cx="378630" cy="369332"/>
          </a:xfrm>
          <a:prstGeom prst="rect">
            <a:avLst/>
          </a:prstGeom>
          <a:noFill/>
        </p:spPr>
        <p:txBody>
          <a:bodyPr wrap="none" rtlCol="0">
            <a:spAutoFit/>
          </a:bodyPr>
          <a:lstStyle/>
          <a:p>
            <a:r>
              <a:rPr lang="en-US" dirty="0" smtClean="0">
                <a:sym typeface="Wingdings" panose="05000000000000000000" pitchFamily="2" charset="2"/>
              </a:rPr>
              <a:t></a:t>
            </a:r>
            <a:endParaRPr lang="en-US"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9" y="0"/>
            <a:ext cx="5427276"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3100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76200" y="609600"/>
            <a:ext cx="76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a:off x="381000" y="1610942"/>
            <a:ext cx="3048000" cy="7728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62000" y="1688227"/>
            <a:ext cx="914399" cy="750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676399" y="1688227"/>
            <a:ext cx="1676401" cy="750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0" y="-1319"/>
            <a:ext cx="5329666" cy="685932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16</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41643" y="164918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56176" y="3655001"/>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533401" y="44196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762000" y="4492883"/>
            <a:ext cx="1371600" cy="2917"/>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86001" y="4419600"/>
            <a:ext cx="533399" cy="76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9600" y="3595788"/>
            <a:ext cx="2743200" cy="2097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sp>
        <p:nvSpPr>
          <p:cNvPr id="21" name="TextBox 20"/>
          <p:cNvSpPr txBox="1"/>
          <p:nvPr/>
        </p:nvSpPr>
        <p:spPr>
          <a:xfrm>
            <a:off x="0" y="2361455"/>
            <a:ext cx="5334000" cy="307777"/>
          </a:xfrm>
          <a:prstGeom prst="rect">
            <a:avLst/>
          </a:prstGeom>
          <a:noFill/>
        </p:spPr>
        <p:txBody>
          <a:bodyPr wrap="square" rtlCol="0">
            <a:spAutoFit/>
          </a:bodyPr>
          <a:lstStyle/>
          <a:p>
            <a:r>
              <a:rPr lang="en-US" sz="1400" dirty="0" smtClean="0"/>
              <a:t>   No S-term drought here! Also big impact on L-term drought in west!</a:t>
            </a:r>
            <a:endParaRPr lang="en-US" sz="14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3" name="TextBox 12"/>
          <p:cNvSpPr txBox="1"/>
          <p:nvPr/>
        </p:nvSpPr>
        <p:spPr>
          <a:xfrm>
            <a:off x="7315200" y="76200"/>
            <a:ext cx="1828800" cy="830997"/>
          </a:xfrm>
          <a:prstGeom prst="rect">
            <a:avLst/>
          </a:prstGeom>
          <a:noFill/>
        </p:spPr>
        <p:txBody>
          <a:bodyPr wrap="square" rtlCol="0">
            <a:spAutoFit/>
          </a:bodyPr>
          <a:lstStyle/>
          <a:p>
            <a:r>
              <a:rPr lang="en-US" sz="1600" dirty="0" smtClean="0">
                <a:solidFill>
                  <a:srgbClr val="FF0000"/>
                </a:solidFill>
              </a:rPr>
              <a:t>Slide From briefing</a:t>
            </a:r>
          </a:p>
          <a:p>
            <a:r>
              <a:rPr lang="en-US" sz="1600" dirty="0" smtClean="0">
                <a:solidFill>
                  <a:srgbClr val="FF0000"/>
                </a:solidFill>
              </a:rPr>
              <a:t>Last Month at this time of month!</a:t>
            </a:r>
            <a:endParaRPr lang="en-US" sz="1600" dirty="0">
              <a:solidFill>
                <a:srgbClr val="FF0000"/>
              </a:solidFill>
            </a:endParaRPr>
          </a:p>
        </p:txBody>
      </p:sp>
      <p:pic>
        <p:nvPicPr>
          <p:cNvPr id="12" name="Picture 2" descr="https://www.cpc.ncep.noaa.gov/products/tanal/30day/mean/202303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174"/>
            <a:ext cx="4978062" cy="65360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5124450" y="2980262"/>
            <a:ext cx="4019550" cy="3000375"/>
          </a:xfrm>
          <a:prstGeom prst="rect">
            <a:avLst/>
          </a:prstGeom>
        </p:spPr>
      </p:pic>
    </p:spTree>
    <p:extLst>
      <p:ext uri="{BB962C8B-B14F-4D97-AF65-F5344CB8AC3E}">
        <p14:creationId xmlns:p14="http://schemas.microsoft.com/office/powerpoint/2010/main" val="2649085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2940342"/>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11266" name="Picture 2" descr="https://www.cpc.ncep.noaa.gov/products/tanal/30day/mean/202304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 y="9258"/>
            <a:ext cx="5143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257800" y="3301375"/>
            <a:ext cx="3886200" cy="3019425"/>
          </a:xfrm>
          <a:prstGeom prst="rect">
            <a:avLst/>
          </a:prstGeom>
        </p:spPr>
      </p:pic>
      <p:sp>
        <p:nvSpPr>
          <p:cNvPr id="7" name="TextBox 6"/>
          <p:cNvSpPr txBox="1"/>
          <p:nvPr/>
        </p:nvSpPr>
        <p:spPr>
          <a:xfrm>
            <a:off x="5617436" y="1615312"/>
            <a:ext cx="3221764" cy="369332"/>
          </a:xfrm>
          <a:prstGeom prst="rect">
            <a:avLst/>
          </a:prstGeom>
          <a:noFill/>
        </p:spPr>
        <p:txBody>
          <a:bodyPr wrap="square" rtlCol="0">
            <a:spAutoFit/>
          </a:bodyPr>
          <a:lstStyle/>
          <a:p>
            <a:r>
              <a:rPr lang="en-US" dirty="0" smtClean="0"/>
              <a:t>So far, contrast from last month!</a:t>
            </a:r>
            <a:endParaRPr lang="en-US" dirty="0"/>
          </a:p>
        </p:txBody>
      </p:sp>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1509"/>
            <a:ext cx="4743450" cy="6438900"/>
          </a:xfrm>
          <a:prstGeom prst="rect">
            <a:avLst/>
          </a:prstGeom>
        </p:spPr>
      </p:pic>
      <p:pic>
        <p:nvPicPr>
          <p:cNvPr id="25" name="Picture 24"/>
          <p:cNvPicPr>
            <a:picLocks noChangeAspect="1"/>
          </p:cNvPicPr>
          <p:nvPr/>
        </p:nvPicPr>
        <p:blipFill>
          <a:blip r:embed="rId4"/>
          <a:stretch>
            <a:fillRect/>
          </a:stretch>
        </p:blipFill>
        <p:spPr>
          <a:xfrm>
            <a:off x="4731077" y="228600"/>
            <a:ext cx="4418603" cy="3217121"/>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325775"/>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52800" y="2325469"/>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Snow Water Equivalent</a:t>
            </a:r>
            <a:endParaRPr lang="en-US" dirty="0"/>
          </a:p>
        </p:txBody>
      </p:sp>
      <p:pic>
        <p:nvPicPr>
          <p:cNvPr id="24" name="Picture 23"/>
          <p:cNvPicPr>
            <a:picLocks noChangeAspect="1"/>
          </p:cNvPicPr>
          <p:nvPr/>
        </p:nvPicPr>
        <p:blipFill>
          <a:blip r:embed="rId5"/>
          <a:stretch>
            <a:fillRect/>
          </a:stretch>
        </p:blipFill>
        <p:spPr>
          <a:xfrm>
            <a:off x="4776685" y="228600"/>
            <a:ext cx="790575" cy="533400"/>
          </a:xfrm>
          <a:prstGeom prst="rect">
            <a:avLst/>
          </a:prstGeom>
        </p:spPr>
      </p:pic>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8" name="Straight Arrow Connector 27"/>
          <p:cNvCxnSpPr/>
          <p:nvPr/>
        </p:nvCxnSpPr>
        <p:spPr>
          <a:xfrm flipH="1" flipV="1">
            <a:off x="5567260" y="1295400"/>
            <a:ext cx="1680431" cy="2286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873023" y="3392486"/>
            <a:ext cx="3270977" cy="276999"/>
          </a:xfrm>
          <a:prstGeom prst="rect">
            <a:avLst/>
          </a:prstGeom>
        </p:spPr>
        <p:txBody>
          <a:bodyPr wrap="square">
            <a:spAutoFit/>
          </a:bodyPr>
          <a:lstStyle/>
          <a:p>
            <a:r>
              <a:rPr lang="en-US" sz="1200" dirty="0"/>
              <a:t>https://www.nrcs.usda.gov/wps/portal/wcc/home/</a:t>
            </a:r>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668373" y="5963112"/>
            <a:ext cx="4572000" cy="276999"/>
          </a:xfrm>
          <a:prstGeom prst="rect">
            <a:avLst/>
          </a:prstGeom>
        </p:spPr>
        <p:txBody>
          <a:bodyPr>
            <a:spAutoFit/>
          </a:bodyPr>
          <a:lstStyle/>
          <a:p>
            <a:r>
              <a:rPr lang="en-US" sz="1200" dirty="0"/>
              <a:t>https://www.nohrsc.noaa.gov/interactive/html/map.html?</a:t>
            </a:r>
          </a:p>
        </p:txBody>
      </p:sp>
      <p:sp>
        <p:nvSpPr>
          <p:cNvPr id="22" name="TextBox 21"/>
          <p:cNvSpPr txBox="1"/>
          <p:nvPr/>
        </p:nvSpPr>
        <p:spPr>
          <a:xfrm>
            <a:off x="4679596" y="6230034"/>
            <a:ext cx="4083403" cy="584775"/>
          </a:xfrm>
          <a:prstGeom prst="rect">
            <a:avLst/>
          </a:prstGeom>
          <a:noFill/>
        </p:spPr>
        <p:txBody>
          <a:bodyPr wrap="square" rtlCol="0">
            <a:spAutoFit/>
          </a:bodyPr>
          <a:lstStyle/>
          <a:p>
            <a:r>
              <a:rPr lang="en-US" sz="1600" dirty="0" smtClean="0"/>
              <a:t>And all the recent record snow have just started melting! </a:t>
            </a:r>
            <a:r>
              <a:rPr lang="en-US" sz="1600" dirty="0" smtClean="0">
                <a:sym typeface="Wingdings" panose="05000000000000000000" pitchFamily="2" charset="2"/>
              </a:rPr>
              <a:t>, Now from drought to flood  </a:t>
            </a:r>
            <a:endParaRPr lang="en-US" sz="1600" dirty="0"/>
          </a:p>
        </p:txBody>
      </p:sp>
      <p:cxnSp>
        <p:nvCxnSpPr>
          <p:cNvPr id="29" name="Straight Arrow Connector 28"/>
          <p:cNvCxnSpPr/>
          <p:nvPr/>
        </p:nvCxnSpPr>
        <p:spPr>
          <a:xfrm>
            <a:off x="1143000" y="5933078"/>
            <a:ext cx="3531733" cy="77690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6"/>
          <a:stretch>
            <a:fillRect/>
          </a:stretch>
        </p:blipFill>
        <p:spPr>
          <a:xfrm>
            <a:off x="4731076" y="3679980"/>
            <a:ext cx="4412923" cy="2361064"/>
          </a:xfrm>
          <a:prstGeom prst="rect">
            <a:avLst/>
          </a:prstGeom>
        </p:spPr>
      </p:pic>
      <p:cxnSp>
        <p:nvCxnSpPr>
          <p:cNvPr id="33" name="Straight Arrow Connector 32"/>
          <p:cNvCxnSpPr/>
          <p:nvPr/>
        </p:nvCxnSpPr>
        <p:spPr>
          <a:xfrm flipH="1">
            <a:off x="5364039" y="1981200"/>
            <a:ext cx="1951162" cy="46482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2294" y="6378413"/>
            <a:ext cx="3388103" cy="523220"/>
          </a:xfrm>
          <a:prstGeom prst="rect">
            <a:avLst/>
          </a:prstGeom>
          <a:noFill/>
        </p:spPr>
        <p:txBody>
          <a:bodyPr wrap="square" rtlCol="0">
            <a:spAutoFit/>
          </a:bodyPr>
          <a:lstStyle/>
          <a:p>
            <a:r>
              <a:rPr lang="en-US" sz="1400" dirty="0" smtClean="0">
                <a:solidFill>
                  <a:srgbClr val="FF0000"/>
                </a:solidFill>
              </a:rPr>
              <a:t>But a very different story for lakes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5142250"/>
            <a:ext cx="2431029" cy="1639550"/>
          </a:xfrm>
          <a:prstGeom prst="rect">
            <a:avLst/>
          </a:prstGeom>
          <a:noFill/>
          <a:ln>
            <a:noFill/>
          </a:ln>
        </p:spPr>
      </p:pic>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645933"/>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3" name="TextBox 22"/>
          <p:cNvSpPr txBox="1"/>
          <p:nvPr/>
        </p:nvSpPr>
        <p:spPr>
          <a:xfrm>
            <a:off x="4097621" y="2763869"/>
            <a:ext cx="1143000" cy="369332"/>
          </a:xfrm>
          <a:prstGeom prst="rect">
            <a:avLst/>
          </a:prstGeom>
          <a:noFill/>
        </p:spPr>
        <p:txBody>
          <a:bodyPr wrap="square" rtlCol="0">
            <a:spAutoFit/>
          </a:bodyPr>
          <a:lstStyle/>
          <a:p>
            <a:r>
              <a:rPr lang="en-US" dirty="0" smtClean="0"/>
              <a:t>February</a:t>
            </a:r>
            <a:endParaRPr lang="en-US" dirty="0"/>
          </a:p>
        </p:txBody>
      </p: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61712" y="3657600"/>
            <a:ext cx="1014688" cy="369332"/>
          </a:xfrm>
          <a:prstGeom prst="rect">
            <a:avLst/>
          </a:prstGeom>
          <a:noFill/>
        </p:spPr>
        <p:txBody>
          <a:bodyPr wrap="square" rtlCol="0">
            <a:spAutoFit/>
          </a:bodyPr>
          <a:lstStyle/>
          <a:p>
            <a:r>
              <a:rPr lang="en-US" dirty="0" smtClean="0"/>
              <a:t>   </a:t>
            </a:r>
            <a:r>
              <a:rPr lang="en-US" dirty="0"/>
              <a:t> </a:t>
            </a:r>
            <a:r>
              <a:rPr lang="en-US" dirty="0" smtClean="0"/>
              <a:t> May</a:t>
            </a:r>
            <a:endParaRPr lang="en-US" dirty="0"/>
          </a:p>
        </p:txBody>
      </p:sp>
      <p:pic>
        <p:nvPicPr>
          <p:cNvPr id="25" name="Picture 24"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3091578"/>
            <a:ext cx="2441915" cy="1787864"/>
          </a:xfrm>
          <a:prstGeom prst="rect">
            <a:avLst/>
          </a:prstGeom>
          <a:noFill/>
          <a:ln>
            <a:noFill/>
          </a:ln>
        </p:spPr>
      </p:pic>
      <p:sp>
        <p:nvSpPr>
          <p:cNvPr id="26" name="TextBox 25"/>
          <p:cNvSpPr txBox="1"/>
          <p:nvPr/>
        </p:nvSpPr>
        <p:spPr>
          <a:xfrm>
            <a:off x="4191000" y="4800600"/>
            <a:ext cx="1143000" cy="369332"/>
          </a:xfrm>
          <a:prstGeom prst="rect">
            <a:avLst/>
          </a:prstGeom>
          <a:noFill/>
        </p:spPr>
        <p:txBody>
          <a:bodyPr wrap="square" rtlCol="0">
            <a:spAutoFit/>
          </a:bodyPr>
          <a:lstStyle/>
          <a:p>
            <a:r>
              <a:rPr lang="en-US" dirty="0" smtClean="0"/>
              <a:t>January</a:t>
            </a:r>
            <a:endParaRPr lang="en-US" dirty="0"/>
          </a:p>
        </p:txBody>
      </p:sp>
      <p:pic>
        <p:nvPicPr>
          <p:cNvPr id="28" name="Picture 27"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1074096"/>
            <a:ext cx="2441915" cy="1740271"/>
          </a:xfrm>
          <a:prstGeom prst="rect">
            <a:avLst/>
          </a:prstGeom>
          <a:noFill/>
          <a:ln>
            <a:noFill/>
          </a:ln>
        </p:spPr>
      </p:pic>
      <p:sp>
        <p:nvSpPr>
          <p:cNvPr id="22" name="TextBox 21"/>
          <p:cNvSpPr txBox="1"/>
          <p:nvPr/>
        </p:nvSpPr>
        <p:spPr>
          <a:xfrm>
            <a:off x="1342179" y="762000"/>
            <a:ext cx="791421" cy="369332"/>
          </a:xfrm>
          <a:prstGeom prst="rect">
            <a:avLst/>
          </a:prstGeom>
          <a:noFill/>
        </p:spPr>
        <p:txBody>
          <a:bodyPr wrap="square" rtlCol="0">
            <a:spAutoFit/>
          </a:bodyPr>
          <a:lstStyle/>
          <a:p>
            <a:r>
              <a:rPr lang="en-US" dirty="0" smtClean="0"/>
              <a:t>April</a:t>
            </a:r>
            <a:endParaRPr lang="en-US" dirty="0"/>
          </a:p>
        </p:txBody>
      </p:sp>
      <p:pic>
        <p:nvPicPr>
          <p:cNvPr id="27" name="Picture 26"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08" y="1074096"/>
            <a:ext cx="3360001" cy="2659704"/>
          </a:xfrm>
          <a:prstGeom prst="rect">
            <a:avLst/>
          </a:prstGeom>
          <a:noFill/>
          <a:ln>
            <a:noFill/>
          </a:ln>
        </p:spPr>
      </p:pic>
      <p:cxnSp>
        <p:nvCxnSpPr>
          <p:cNvPr id="6" name="Straight Arrow Connector 5"/>
          <p:cNvCxnSpPr/>
          <p:nvPr/>
        </p:nvCxnSpPr>
        <p:spPr>
          <a:xfrm>
            <a:off x="228600" y="4899151"/>
            <a:ext cx="3349115" cy="83932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161579" y="773668"/>
            <a:ext cx="791421" cy="369332"/>
          </a:xfrm>
          <a:prstGeom prst="rect">
            <a:avLst/>
          </a:prstGeom>
          <a:noFill/>
        </p:spPr>
        <p:txBody>
          <a:bodyPr wrap="square" rtlCol="0">
            <a:spAutoFit/>
          </a:bodyPr>
          <a:lstStyle/>
          <a:p>
            <a:r>
              <a:rPr lang="en-US" dirty="0" smtClean="0"/>
              <a:t>March</a:t>
            </a:r>
            <a:endParaRPr lang="en-US" dirty="0"/>
          </a:p>
        </p:txBody>
      </p:sp>
      <p:pic>
        <p:nvPicPr>
          <p:cNvPr id="32" name="Picture 31"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15" y="3987185"/>
            <a:ext cx="3339472" cy="2693670"/>
          </a:xfrm>
          <a:prstGeom prst="rect">
            <a:avLst/>
          </a:prstGeom>
          <a:noFill/>
          <a:ln>
            <a:noFill/>
          </a:ln>
        </p:spPr>
      </p:pic>
      <p:sp>
        <p:nvSpPr>
          <p:cNvPr id="3" name="TextBox 2"/>
          <p:cNvSpPr txBox="1"/>
          <p:nvPr/>
        </p:nvSpPr>
        <p:spPr>
          <a:xfrm>
            <a:off x="5673003" y="762000"/>
            <a:ext cx="3470997" cy="6070893"/>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Towards the end of last year 2022, until December or so, severe drought conditions remained in the west, mild drought conditions expanded in to portions of the eastern half of the US also, covering most of the country with very  high % areas of the entire US affected by drought. The situation now is totally different.</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With the start of winter rainy season in CA and the west coast states, the deluge/excess rain over CA and vicinity during the many weeks in winter months wiped out not only the S-term drought but the L-term drought as well in most areas. Water levels in most CA reservoirs are now ABOVE their normal levels. However, the water storage levels in the huge Lake Powell and Lake Mead in NV continue to remain historically low, and decade(s) long hydrological drought still lingers.  </a:t>
            </a:r>
          </a:p>
          <a:p>
            <a:pPr marL="285750" indent="-285750">
              <a:buFont typeface="Arial" panose="020B0604020202020204" pitchFamily="34" charset="0"/>
              <a:buChar char="•"/>
            </a:pP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Across the US, there is a considerable decrease and sudden drop in the areal coverage of all drought categories due to heavy rainfall during recent winter months!. More than half the country is now totally drought free. Area covered by &gt;D1 category drought is now &lt; 25%. </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subjectively made, weekly issued official  USDM map is not able to keep up with the daily heavy deluge of rains during winter weeks, which can change severe rain deficits to sever excesses, from severe drought to severe floods in few days. </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drought in south central US covering large parts of  NE/KS/OK/TX has stubbornly persisted with no improvement. </a:t>
            </a:r>
            <a:r>
              <a:rPr lang="en-US" sz="1050" dirty="0">
                <a:latin typeface="Trebuchet MS" panose="020B0603020202020204" pitchFamily="34" charset="0"/>
              </a:rPr>
              <a:t>T</a:t>
            </a:r>
            <a:r>
              <a:rPr lang="en-US" sz="1050" dirty="0" smtClean="0">
                <a:latin typeface="Trebuchet MS" panose="020B0603020202020204" pitchFamily="34" charset="0"/>
              </a:rPr>
              <a:t>he drought in this central part of the US is both short and long term.</a:t>
            </a:r>
          </a:p>
        </p:txBody>
      </p:sp>
    </p:spTree>
    <p:extLst>
      <p:ext uri="{BB962C8B-B14F-4D97-AF65-F5344CB8AC3E}">
        <p14:creationId xmlns:p14="http://schemas.microsoft.com/office/powerpoint/2010/main" val="868333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15000" y="152400"/>
            <a:ext cx="2457714" cy="2188831"/>
          </a:xfrm>
          <a:prstGeom prst="rect">
            <a:avLst/>
          </a:prstGeom>
        </p:spPr>
      </p:pic>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20</a:t>
            </a:fld>
            <a:endParaRPr lang="en-US" altLang="en-US" dirty="0"/>
          </a:p>
        </p:txBody>
      </p:sp>
      <p:pic>
        <p:nvPicPr>
          <p:cNvPr id="7" name="Picture 6"/>
          <p:cNvPicPr>
            <a:picLocks noChangeAspect="1"/>
          </p:cNvPicPr>
          <p:nvPr/>
        </p:nvPicPr>
        <p:blipFill>
          <a:blip r:embed="rId3"/>
          <a:stretch>
            <a:fillRect/>
          </a:stretch>
        </p:blipFill>
        <p:spPr>
          <a:xfrm>
            <a:off x="6667501" y="2392136"/>
            <a:ext cx="2476499" cy="2384257"/>
          </a:xfrm>
          <a:prstGeom prst="rect">
            <a:avLst/>
          </a:prstGeom>
        </p:spPr>
      </p:pic>
      <p:cxnSp>
        <p:nvCxnSpPr>
          <p:cNvPr id="14" name="Straight Arrow Connector 13"/>
          <p:cNvCxnSpPr/>
          <p:nvPr/>
        </p:nvCxnSpPr>
        <p:spPr>
          <a:xfrm>
            <a:off x="408214" y="3733800"/>
            <a:ext cx="4925786" cy="1453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0543" y="457200"/>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20" name="TextBox 19"/>
          <p:cNvSpPr txBox="1"/>
          <p:nvPr/>
        </p:nvSpPr>
        <p:spPr>
          <a:xfrm>
            <a:off x="6844657" y="732110"/>
            <a:ext cx="1346842" cy="784830"/>
          </a:xfrm>
          <a:prstGeom prst="rect">
            <a:avLst/>
          </a:prstGeom>
          <a:noFill/>
        </p:spPr>
        <p:txBody>
          <a:bodyPr wrap="square" rtlCol="0">
            <a:spAutoFit/>
          </a:bodyPr>
          <a:lstStyle/>
          <a:p>
            <a:r>
              <a:rPr lang="en-US" sz="900" dirty="0" smtClean="0">
                <a:solidFill>
                  <a:srgbClr val="FF0000"/>
                </a:solidFill>
              </a:rPr>
              <a:t>Hydro Electric power generating turbines STOP operating  at the critical 7 million acre feet level  </a:t>
            </a:r>
            <a:endParaRPr lang="en-US" sz="900" dirty="0">
              <a:solidFill>
                <a:srgbClr val="FF0000"/>
              </a:solidFill>
            </a:endParaRPr>
          </a:p>
        </p:txBody>
      </p:sp>
      <p:cxnSp>
        <p:nvCxnSpPr>
          <p:cNvPr id="21" name="Straight Arrow Connector 20"/>
          <p:cNvCxnSpPr/>
          <p:nvPr/>
        </p:nvCxnSpPr>
        <p:spPr>
          <a:xfrm flipH="1">
            <a:off x="6207842" y="990600"/>
            <a:ext cx="726358" cy="946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24493" y="0"/>
            <a:ext cx="5372100" cy="5943600"/>
          </a:xfrm>
          <a:prstGeom prst="rect">
            <a:avLst/>
          </a:prstGeom>
        </p:spPr>
      </p:pic>
      <p:cxnSp>
        <p:nvCxnSpPr>
          <p:cNvPr id="15" name="Straight Arrow Connector 14"/>
          <p:cNvCxnSpPr/>
          <p:nvPr/>
        </p:nvCxnSpPr>
        <p:spPr>
          <a:xfrm flipH="1">
            <a:off x="914400" y="990600"/>
            <a:ext cx="5486401" cy="3470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295400" y="2862357"/>
            <a:ext cx="5943600" cy="1628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4797632" y="4703956"/>
            <a:ext cx="2215738" cy="2230244"/>
          </a:xfrm>
          <a:prstGeom prst="rect">
            <a:avLst/>
          </a:prstGeom>
        </p:spPr>
      </p:pic>
      <p:cxnSp>
        <p:nvCxnSpPr>
          <p:cNvPr id="19" name="Straight Arrow Connector 18"/>
          <p:cNvCxnSpPr/>
          <p:nvPr/>
        </p:nvCxnSpPr>
        <p:spPr>
          <a:xfrm>
            <a:off x="381000" y="3733800"/>
            <a:ext cx="5219700" cy="16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443843" y="496145"/>
            <a:ext cx="2813957" cy="369332"/>
          </a:xfrm>
          <a:prstGeom prst="rect">
            <a:avLst/>
          </a:prstGeom>
        </p:spPr>
        <p:txBody>
          <a:bodyPr wrap="square">
            <a:spAutoFit/>
          </a:bodyPr>
          <a:lstStyle/>
          <a:p>
            <a:r>
              <a:rPr lang="en-US" sz="1200" dirty="0">
                <a:solidFill>
                  <a:schemeClr val="bg2"/>
                </a:solidFill>
              </a:rPr>
              <a:t>https://www.deanfarr.com/western_water</a:t>
            </a:r>
            <a:r>
              <a:rPr lang="en-US" dirty="0"/>
              <a:t>/</a:t>
            </a:r>
          </a:p>
        </p:txBody>
      </p:sp>
      <p:sp>
        <p:nvSpPr>
          <p:cNvPr id="5" name="Rectangle 4"/>
          <p:cNvSpPr/>
          <p:nvPr/>
        </p:nvSpPr>
        <p:spPr>
          <a:xfrm>
            <a:off x="0" y="5954735"/>
            <a:ext cx="4797632" cy="830997"/>
          </a:xfrm>
          <a:prstGeom prst="rect">
            <a:avLst/>
          </a:prstGeom>
        </p:spPr>
        <p:txBody>
          <a:bodyPr wrap="square">
            <a:spAutoFit/>
          </a:bodyPr>
          <a:lstStyle/>
          <a:p>
            <a:r>
              <a:rPr lang="en-US" sz="1600" b="1" dirty="0" smtClean="0">
                <a:solidFill>
                  <a:srgbClr val="FF0000"/>
                </a:solidFill>
                <a:sym typeface="Wingdings" panose="05000000000000000000" pitchFamily="2" charset="2"/>
              </a:rPr>
              <a:t>Lakes </a:t>
            </a:r>
            <a:r>
              <a:rPr lang="en-US" sz="1600" b="1" dirty="0">
                <a:solidFill>
                  <a:srgbClr val="FF0000"/>
                </a:solidFill>
                <a:sym typeface="Wingdings" panose="05000000000000000000" pitchFamily="2" charset="2"/>
              </a:rPr>
              <a:t>Mead, Powell in </a:t>
            </a:r>
            <a:r>
              <a:rPr lang="en-US" sz="1600" b="1" dirty="0" smtClean="0">
                <a:solidFill>
                  <a:srgbClr val="FF0000"/>
                </a:solidFill>
                <a:sym typeface="Wingdings" panose="05000000000000000000" pitchFamily="2" charset="2"/>
              </a:rPr>
              <a:t>NV/AZ </a:t>
            </a:r>
            <a:r>
              <a:rPr lang="en-US" sz="1600" b="1" dirty="0">
                <a:solidFill>
                  <a:srgbClr val="FF0000"/>
                </a:solidFill>
                <a:sym typeface="Wingdings" panose="05000000000000000000" pitchFamily="2" charset="2"/>
              </a:rPr>
              <a:t>are at </a:t>
            </a:r>
            <a:r>
              <a:rPr lang="en-US" sz="1600" b="1" dirty="0" smtClean="0">
                <a:solidFill>
                  <a:srgbClr val="FF0000"/>
                </a:solidFill>
                <a:sym typeface="Wingdings" panose="05000000000000000000" pitchFamily="2" charset="2"/>
              </a:rPr>
              <a:t>historic /</a:t>
            </a:r>
            <a:r>
              <a:rPr lang="en-US" sz="1600" b="1" dirty="0">
                <a:solidFill>
                  <a:srgbClr val="FF0000"/>
                </a:solidFill>
                <a:sym typeface="Wingdings" panose="05000000000000000000" pitchFamily="2" charset="2"/>
              </a:rPr>
              <a:t>dire low  levels!    HUGE consequences for electric </a:t>
            </a:r>
            <a:r>
              <a:rPr lang="en-US" sz="1600" b="1" dirty="0" smtClean="0">
                <a:solidFill>
                  <a:srgbClr val="FF0000"/>
                </a:solidFill>
                <a:sym typeface="Wingdings" panose="05000000000000000000" pitchFamily="2" charset="2"/>
              </a:rPr>
              <a:t>power for western states CA/NV/AZ/UT !!</a:t>
            </a:r>
            <a:endParaRPr lang="en-US" sz="1600" b="1" dirty="0">
              <a:solidFill>
                <a:srgbClr val="FF0000"/>
              </a:solidFill>
            </a:endParaRPr>
          </a:p>
        </p:txBody>
      </p:sp>
    </p:spTree>
    <p:extLst>
      <p:ext uri="{BB962C8B-B14F-4D97-AF65-F5344CB8AC3E}">
        <p14:creationId xmlns:p14="http://schemas.microsoft.com/office/powerpoint/2010/main" val="495755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7921" y="36098"/>
            <a:ext cx="8390279" cy="5674265"/>
          </a:xfrm>
          <a:prstGeom prst="rect">
            <a:avLst/>
          </a:prstGeom>
        </p:spPr>
      </p:pic>
      <p:sp>
        <p:nvSpPr>
          <p:cNvPr id="4" name="Rectangle 3"/>
          <p:cNvSpPr/>
          <p:nvPr/>
        </p:nvSpPr>
        <p:spPr>
          <a:xfrm>
            <a:off x="3886200" y="6280666"/>
            <a:ext cx="5244310" cy="523220"/>
          </a:xfrm>
          <a:prstGeom prst="rect">
            <a:avLst/>
          </a:prstGeom>
        </p:spPr>
        <p:txBody>
          <a:bodyPr wrap="square">
            <a:spAutoFit/>
          </a:bodyPr>
          <a:lstStyle/>
          <a:p>
            <a:pPr algn="r"/>
            <a:r>
              <a:rPr lang="en-US" sz="1400" dirty="0" smtClean="0"/>
              <a:t> </a:t>
            </a:r>
            <a:r>
              <a:rPr lang="en-US" sz="1400" dirty="0" smtClean="0">
                <a:hlinkClick r:id="rId3"/>
              </a:rPr>
              <a:t>https</a:t>
            </a:r>
            <a:r>
              <a:rPr lang="en-US" sz="1400" dirty="0">
                <a:hlinkClick r:id="rId3"/>
              </a:rPr>
              <a:t>://</a:t>
            </a:r>
            <a:r>
              <a:rPr lang="en-US" sz="1400" dirty="0" smtClean="0">
                <a:hlinkClick r:id="rId3"/>
              </a:rPr>
              <a:t>www.fireweatheravalanche.org/fire/current-list-of-us-wildfires</a:t>
            </a:r>
            <a:endParaRPr lang="en-US" sz="1400" dirty="0" smtClean="0"/>
          </a:p>
          <a:p>
            <a:pPr algn="r"/>
            <a:r>
              <a:rPr lang="en-US" sz="1400" dirty="0" smtClean="0"/>
              <a:t>(not govt. source! Not sure how good is this data?) </a:t>
            </a:r>
            <a:endParaRPr lang="en-US" sz="1400" dirty="0"/>
          </a:p>
        </p:txBody>
      </p:sp>
      <p:sp>
        <p:nvSpPr>
          <p:cNvPr id="5" name="TextBox 4"/>
          <p:cNvSpPr txBox="1"/>
          <p:nvPr/>
        </p:nvSpPr>
        <p:spPr>
          <a:xfrm>
            <a:off x="7391400" y="533400"/>
            <a:ext cx="1828800" cy="646331"/>
          </a:xfrm>
          <a:prstGeom prst="rect">
            <a:avLst/>
          </a:prstGeom>
          <a:noFill/>
        </p:spPr>
        <p:txBody>
          <a:bodyPr wrap="square" rtlCol="0">
            <a:spAutoFit/>
          </a:bodyPr>
          <a:lstStyle/>
          <a:p>
            <a:r>
              <a:rPr lang="en-US" u="sng" dirty="0" smtClean="0"/>
              <a:t>Slide Not shown </a:t>
            </a:r>
          </a:p>
          <a:p>
            <a:r>
              <a:rPr lang="en-US" u="sng" dirty="0" smtClean="0"/>
              <a:t>THIS MONTH !!</a:t>
            </a:r>
            <a:endParaRPr lang="en-US" u="sng" dirty="0"/>
          </a:p>
        </p:txBody>
      </p:sp>
      <p:cxnSp>
        <p:nvCxnSpPr>
          <p:cNvPr id="7" name="Straight Arrow Connector 6"/>
          <p:cNvCxnSpPr/>
          <p:nvPr/>
        </p:nvCxnSpPr>
        <p:spPr>
          <a:xfrm flipH="1">
            <a:off x="8458200" y="1981200"/>
            <a:ext cx="3810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19400" y="5811371"/>
            <a:ext cx="6019800" cy="523220"/>
          </a:xfrm>
          <a:prstGeom prst="rect">
            <a:avLst/>
          </a:prstGeom>
          <a:noFill/>
        </p:spPr>
        <p:txBody>
          <a:bodyPr wrap="square" rtlCol="0">
            <a:spAutoFit/>
          </a:bodyPr>
          <a:lstStyle/>
          <a:p>
            <a:r>
              <a:rPr lang="en-US" sz="1400" dirty="0" smtClean="0"/>
              <a:t>Note: In spite of the ongoing drought, All the fires are gone.. </a:t>
            </a:r>
          </a:p>
          <a:p>
            <a:r>
              <a:rPr lang="en-US" sz="1400" dirty="0" smtClean="0"/>
              <a:t>Of course it is getting cold.. </a:t>
            </a:r>
            <a:r>
              <a:rPr lang="en-US" sz="1400" dirty="0" smtClean="0">
                <a:sym typeface="Wingdings" panose="05000000000000000000" pitchFamily="2" charset="2"/>
              </a:rPr>
              <a:t> </a:t>
            </a:r>
            <a:endParaRPr lang="en-US" sz="1400" dirty="0"/>
          </a:p>
        </p:txBody>
      </p:sp>
      <p:cxnSp>
        <p:nvCxnSpPr>
          <p:cNvPr id="9" name="Straight Arrow Connector 8"/>
          <p:cNvCxnSpPr/>
          <p:nvPr/>
        </p:nvCxnSpPr>
        <p:spPr>
          <a:xfrm flipH="1">
            <a:off x="6091475" y="3429000"/>
            <a:ext cx="537925" cy="1534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 y="5819535"/>
            <a:ext cx="1828800" cy="646331"/>
          </a:xfrm>
          <a:prstGeom prst="rect">
            <a:avLst/>
          </a:prstGeom>
          <a:noFill/>
        </p:spPr>
        <p:txBody>
          <a:bodyPr wrap="square" rtlCol="0">
            <a:spAutoFit/>
          </a:bodyPr>
          <a:lstStyle/>
          <a:p>
            <a:r>
              <a:rPr lang="en-US" u="sng" dirty="0" smtClean="0"/>
              <a:t>Slide Not shown </a:t>
            </a:r>
          </a:p>
          <a:p>
            <a:r>
              <a:rPr lang="en-US" u="sng" dirty="0" smtClean="0"/>
              <a:t>THIS MONTH !!</a:t>
            </a:r>
            <a:endParaRPr lang="en-US" u="sng" dirty="0"/>
          </a:p>
        </p:txBody>
      </p:sp>
    </p:spTree>
    <p:extLst>
      <p:ext uri="{BB962C8B-B14F-4D97-AF65-F5344CB8AC3E}">
        <p14:creationId xmlns:p14="http://schemas.microsoft.com/office/powerpoint/2010/main" val="179575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22</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22</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0"/>
            <a:ext cx="3367799" cy="209386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2081508"/>
            <a:ext cx="3346901" cy="2033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3904671" y="2562787"/>
            <a:ext cx="2650656" cy="1728078"/>
          </a:xfrm>
          <a:prstGeom prst="rect">
            <a:avLst/>
          </a:prstGeom>
        </p:spPr>
      </p:pic>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555327" y="2995136"/>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314"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3285" y="4163469"/>
            <a:ext cx="3338416" cy="21944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629400" y="3685648"/>
            <a:ext cx="2527803" cy="1611474"/>
          </a:xfrm>
          <a:prstGeom prst="rect">
            <a:avLst/>
          </a:prstGeom>
        </p:spPr>
      </p:pic>
      <p:cxnSp>
        <p:nvCxnSpPr>
          <p:cNvPr id="36" name="Straight Arrow Connector 35"/>
          <p:cNvCxnSpPr/>
          <p:nvPr/>
        </p:nvCxnSpPr>
        <p:spPr>
          <a:xfrm>
            <a:off x="6100430" y="3252565"/>
            <a:ext cx="2586370" cy="1129632"/>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23</a:t>
            </a:fld>
            <a:endParaRPr lang="en-US" altLang="en-US" dirty="0"/>
          </a:p>
        </p:txBody>
      </p:sp>
      <p:sp>
        <p:nvSpPr>
          <p:cNvPr id="6" name="TextBox 5"/>
          <p:cNvSpPr txBox="1"/>
          <p:nvPr/>
        </p:nvSpPr>
        <p:spPr>
          <a:xfrm>
            <a:off x="152400" y="76200"/>
            <a:ext cx="8839200" cy="4570482"/>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11 May 2023</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r>
              <a:rPr lang="en-US" b="1" u="sng" dirty="0">
                <a:solidFill>
                  <a:srgbClr val="FF0000"/>
                </a:solidFill>
              </a:rPr>
              <a:t>El Niño </a:t>
            </a:r>
            <a:r>
              <a:rPr lang="en-US" b="1" u="sng" dirty="0" smtClean="0">
                <a:solidFill>
                  <a:srgbClr val="FF0000"/>
                </a:solidFill>
              </a:rPr>
              <a:t>Watch</a:t>
            </a:r>
            <a:endParaRPr lang="en-US" altLang="en-US" b="1" dirty="0">
              <a:solidFill>
                <a:srgbClr val="FF0000"/>
              </a:solidFill>
              <a:latin typeface="verdana,arial,serif"/>
            </a:endParaRPr>
          </a:p>
          <a:p>
            <a:pPr lvl="0" algn="ct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smtClean="0">
                <a:solidFill>
                  <a:srgbClr val="0033CC"/>
                </a:solidFill>
              </a:rPr>
              <a:t>Synopsis</a:t>
            </a:r>
            <a:r>
              <a:rPr lang="en-US" altLang="en-US" sz="1600" b="1" dirty="0" smtClean="0">
                <a:solidFill>
                  <a:srgbClr val="0033CC"/>
                </a:solidFill>
              </a:rPr>
              <a:t>: </a:t>
            </a:r>
            <a:r>
              <a:rPr lang="en-US" altLang="en-US" sz="1600" b="1" dirty="0">
                <a:cs typeface="Times New Roman" panose="02020603050405020304" pitchFamily="18" charset="0"/>
              </a:rPr>
              <a:t>ENSO-neutral conditions are observed</a:t>
            </a:r>
            <a:r>
              <a:rPr lang="en-US" altLang="en-US" sz="1600" b="1" dirty="0" smtClean="0">
                <a:cs typeface="Times New Roman" panose="02020603050405020304" pitchFamily="18" charset="0"/>
              </a:rPr>
              <a:t>.* Equatorial </a:t>
            </a:r>
            <a:r>
              <a:rPr lang="en-US" altLang="en-US" sz="1600" b="1" dirty="0">
                <a:cs typeface="Times New Roman" panose="02020603050405020304" pitchFamily="18" charset="0"/>
              </a:rPr>
              <a:t>sea surface temperatures (SSTs) are near-to-above average across most of the Pacific </a:t>
            </a:r>
            <a:r>
              <a:rPr lang="en-US" altLang="en-US" sz="1600" b="1" dirty="0" smtClean="0">
                <a:cs typeface="Times New Roman" panose="02020603050405020304" pitchFamily="18" charset="0"/>
              </a:rPr>
              <a:t>Ocean.</a:t>
            </a:r>
          </a:p>
          <a:p>
            <a:pPr eaLnBrk="1" hangingPunct="1">
              <a:spcBef>
                <a:spcPct val="50000"/>
              </a:spcBef>
              <a:buFont typeface="Wingdings 2" panose="05020102010507070707" pitchFamily="18" charset="2"/>
              <a:buNone/>
            </a:pPr>
            <a:r>
              <a:rPr lang="en-US" altLang="en-US" sz="1600" b="1" dirty="0" smtClean="0">
                <a:solidFill>
                  <a:srgbClr val="0033CC"/>
                </a:solidFill>
              </a:rPr>
              <a:t> </a:t>
            </a:r>
            <a:r>
              <a:rPr lang="en-US" sz="1600" b="1" dirty="0" smtClean="0"/>
              <a:t>A </a:t>
            </a:r>
            <a:r>
              <a:rPr lang="en-US" sz="1600" b="1" dirty="0"/>
              <a:t>transition from ENSO-neutral is expected in the next couple of months, with a greater than 90% chance of El Niño persisting into the Northern Hemisphere winter.</a:t>
            </a:r>
            <a:endParaRPr lang="en-US" sz="1600" b="1" dirty="0" smtClean="0">
              <a:solidFill>
                <a:srgbClr val="0033CC"/>
              </a:solidFill>
            </a:endParaRPr>
          </a:p>
        </p:txBody>
      </p:sp>
      <p:sp>
        <p:nvSpPr>
          <p:cNvPr id="7" name="TextBox 6"/>
          <p:cNvSpPr txBox="1"/>
          <p:nvPr/>
        </p:nvSpPr>
        <p:spPr>
          <a:xfrm>
            <a:off x="507763" y="4876800"/>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pic>
        <p:nvPicPr>
          <p:cNvPr id="3" name="Picture 2"/>
          <p:cNvPicPr>
            <a:picLocks noChangeAspect="1"/>
          </p:cNvPicPr>
          <p:nvPr/>
        </p:nvPicPr>
        <p:blipFill>
          <a:blip r:embed="rId3"/>
          <a:stretch>
            <a:fillRect/>
          </a:stretch>
        </p:blipFill>
        <p:spPr>
          <a:xfrm>
            <a:off x="990600" y="5323202"/>
            <a:ext cx="6847952" cy="1474286"/>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13580" y="646113"/>
            <a:ext cx="4634620" cy="60634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24</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62400" y="954088"/>
            <a:ext cx="609600" cy="57554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772400" y="1295400"/>
            <a:ext cx="685800"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6000" y="1397152"/>
            <a:ext cx="2136805" cy="461665"/>
          </a:xfrm>
          <a:prstGeom prst="rect">
            <a:avLst/>
          </a:prstGeom>
          <a:noFill/>
        </p:spPr>
        <p:txBody>
          <a:bodyPr wrap="square" rtlCol="0">
            <a:spAutoFit/>
          </a:bodyPr>
          <a:lstStyle/>
          <a:p>
            <a:r>
              <a:rPr lang="en-US" sz="1200" dirty="0" smtClean="0"/>
              <a:t>Rapidly decreasing Subsurface cold water reserve…</a:t>
            </a:r>
            <a:endParaRPr lang="en-US" sz="1200" dirty="0"/>
          </a:p>
        </p:txBody>
      </p:sp>
      <p:cxnSp>
        <p:nvCxnSpPr>
          <p:cNvPr id="7" name="Straight Arrow Connector 6"/>
          <p:cNvCxnSpPr/>
          <p:nvPr/>
        </p:nvCxnSpPr>
        <p:spPr>
          <a:xfrm flipV="1">
            <a:off x="7848600" y="1213510"/>
            <a:ext cx="609600" cy="442772"/>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98074" y="2258610"/>
            <a:ext cx="3975341" cy="22153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70159" y="77370"/>
            <a:ext cx="4003256" cy="214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70159" y="4523605"/>
            <a:ext cx="4003256" cy="21859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25</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92515" y="1120548"/>
            <a:ext cx="4446421" cy="954107"/>
          </a:xfrm>
          <a:prstGeom prst="rect">
            <a:avLst/>
          </a:prstGeom>
          <a:noFill/>
        </p:spPr>
        <p:txBody>
          <a:bodyPr wrap="square" rtlCol="0">
            <a:spAutoFit/>
          </a:bodyPr>
          <a:lstStyle/>
          <a:p>
            <a:r>
              <a:rPr lang="en-US" sz="1400" dirty="0" smtClean="0"/>
              <a:t>The La Nina has ended. Ok, But its latent effects were lingering on until very recently!</a:t>
            </a:r>
          </a:p>
          <a:p>
            <a:r>
              <a:rPr lang="en-US" sz="1400" dirty="0" smtClean="0"/>
              <a:t>But is there transitioning neutral period, and</a:t>
            </a:r>
          </a:p>
          <a:p>
            <a:r>
              <a:rPr lang="en-US" sz="1400" dirty="0" smtClean="0"/>
              <a:t>The El Nino is here in a hurry! </a:t>
            </a:r>
            <a:r>
              <a:rPr lang="en-US" sz="1400" dirty="0" smtClean="0">
                <a:sym typeface="Wingdings" panose="05000000000000000000" pitchFamily="2" charset="2"/>
              </a:rPr>
              <a:t> </a:t>
            </a:r>
            <a:endParaRPr lang="en-US" sz="1400" dirty="0" smtClean="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81200" y="1340066"/>
            <a:ext cx="4572000" cy="323193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90800" y="2743200"/>
            <a:ext cx="0" cy="16764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514600" y="4495800"/>
            <a:ext cx="76200" cy="14478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590800" y="4572000"/>
            <a:ext cx="4267200" cy="1524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86706" y="76200"/>
            <a:ext cx="4332894" cy="6629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592514" y="3338520"/>
            <a:ext cx="4531869" cy="230027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a:spLocks noChangeArrowheads="1"/>
          </p:cNvSpPr>
          <p:nvPr/>
        </p:nvSpPr>
        <p:spPr bwMode="auto">
          <a:xfrm>
            <a:off x="0" y="34905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Early-May  </a:t>
            </a:r>
            <a:r>
              <a:rPr lang="en-US" altLang="en-US" sz="1800" dirty="0" smtClean="0">
                <a:latin typeface="Times New Roman" pitchFamily="18" charset="0"/>
              </a:rPr>
              <a:t>CPC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26</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5187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Early-April </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60254" y="6455536"/>
            <a:ext cx="5235946" cy="307777"/>
          </a:xfrm>
          <a:prstGeom prst="rect">
            <a:avLst/>
          </a:prstGeom>
          <a:noFill/>
          <a:ln>
            <a:solidFill>
              <a:schemeClr val="accent1"/>
            </a:solidFill>
          </a:ln>
        </p:spPr>
        <p:txBody>
          <a:bodyPr wrap="square" rtlCol="0">
            <a:spAutoFit/>
          </a:bodyPr>
          <a:lstStyle/>
          <a:p>
            <a:r>
              <a:rPr lang="en-US" sz="1400" dirty="0" smtClean="0"/>
              <a:t>90% chance of El Nino during JJA season. </a:t>
            </a:r>
          </a:p>
        </p:txBody>
      </p:sp>
      <p:cxnSp>
        <p:nvCxnSpPr>
          <p:cNvPr id="6" name="Straight Arrow Connector 5"/>
          <p:cNvCxnSpPr/>
          <p:nvPr/>
        </p:nvCxnSpPr>
        <p:spPr>
          <a:xfrm flipH="1">
            <a:off x="6705600" y="2438400"/>
            <a:ext cx="228600" cy="2180939"/>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162800" y="4709755"/>
            <a:ext cx="533400" cy="700445"/>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162800" y="4862155"/>
            <a:ext cx="685800" cy="624245"/>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48400" y="5486400"/>
            <a:ext cx="2057400" cy="400110"/>
          </a:xfrm>
          <a:prstGeom prst="rect">
            <a:avLst/>
          </a:prstGeom>
          <a:noFill/>
        </p:spPr>
        <p:txBody>
          <a:bodyPr wrap="square" rtlCol="0">
            <a:spAutoFit/>
          </a:bodyPr>
          <a:lstStyle/>
          <a:p>
            <a:r>
              <a:rPr lang="en-US" sz="1000" dirty="0" smtClean="0"/>
              <a:t>Both </a:t>
            </a:r>
            <a:r>
              <a:rPr lang="en-US" sz="1000" dirty="0" err="1" smtClean="0"/>
              <a:t>Stat.Avg</a:t>
            </a:r>
            <a:r>
              <a:rPr lang="en-US" sz="1000" dirty="0"/>
              <a:t> </a:t>
            </a:r>
            <a:r>
              <a:rPr lang="en-US" sz="1000" dirty="0" smtClean="0"/>
              <a:t>&amp; CPC-consolidated</a:t>
            </a:r>
          </a:p>
          <a:p>
            <a:r>
              <a:rPr lang="en-US" sz="1000" dirty="0" smtClean="0"/>
              <a:t>are keeping it under 0.5 deg. C ??</a:t>
            </a:r>
            <a:endParaRPr lang="en-US" sz="1000" dirty="0"/>
          </a:p>
        </p:txBody>
      </p:sp>
      <p:pic>
        <p:nvPicPr>
          <p:cNvPr id="22" name="Picture 21" descr="https://iri.columbia.edu/wp-content/uploads/2023/04/figure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20135"/>
            <a:ext cx="4095750" cy="2388870"/>
          </a:xfrm>
          <a:prstGeom prst="rect">
            <a:avLst/>
          </a:prstGeom>
          <a:noFill/>
          <a:ln>
            <a:noFill/>
          </a:ln>
        </p:spPr>
      </p:pic>
      <p:pic>
        <p:nvPicPr>
          <p:cNvPr id="3" name="Picture 2"/>
          <p:cNvPicPr>
            <a:picLocks noChangeAspect="1"/>
          </p:cNvPicPr>
          <p:nvPr/>
        </p:nvPicPr>
        <p:blipFill>
          <a:blip r:embed="rId4"/>
          <a:stretch>
            <a:fillRect/>
          </a:stretch>
        </p:blipFill>
        <p:spPr>
          <a:xfrm>
            <a:off x="4736703" y="118955"/>
            <a:ext cx="4242593" cy="2987270"/>
          </a:xfrm>
          <a:prstGeom prst="rect">
            <a:avLst/>
          </a:prstGeom>
        </p:spPr>
      </p:pic>
      <p:cxnSp>
        <p:nvCxnSpPr>
          <p:cNvPr id="9" name="Straight Arrow Connector 8"/>
          <p:cNvCxnSpPr/>
          <p:nvPr/>
        </p:nvCxnSpPr>
        <p:spPr>
          <a:xfrm flipH="1" flipV="1">
            <a:off x="7696200" y="4124039"/>
            <a:ext cx="914401" cy="6765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338" name="Picture 2" descr="NOAA?CPC ENSO Forecast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3913948"/>
            <a:ext cx="4095750" cy="23891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6702" y="3309004"/>
            <a:ext cx="4242593" cy="31726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36131" y="5334000"/>
            <a:ext cx="701768" cy="369332"/>
          </a:xfrm>
          <a:prstGeom prst="rect">
            <a:avLst/>
          </a:prstGeom>
          <a:noFill/>
        </p:spPr>
        <p:txBody>
          <a:bodyPr wrap="square" rtlCol="0">
            <a:spAutoFit/>
          </a:bodyPr>
          <a:lstStyle/>
          <a:p>
            <a:r>
              <a:rPr lang="en-US" dirty="0" smtClean="0"/>
              <a:t>E/W</a:t>
            </a:r>
            <a:endParaRPr lang="en-US" dirty="0"/>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May</a:t>
            </a:r>
            <a:r>
              <a:rPr lang="en-US" altLang="en-US" sz="2400" kern="0" dirty="0" smtClean="0"/>
              <a:t>)/</a:t>
            </a:r>
            <a:r>
              <a:rPr lang="en-US" altLang="en-US" sz="2400" kern="0" dirty="0"/>
              <a:t>Seasonal </a:t>
            </a:r>
            <a:r>
              <a:rPr lang="en-US" altLang="en-US" sz="2400" kern="0" dirty="0" smtClean="0"/>
              <a:t>(</a:t>
            </a:r>
            <a:r>
              <a:rPr lang="en-US" altLang="en-US" sz="2400" b="1" u="sng" kern="0" dirty="0" smtClean="0"/>
              <a:t>MJJ</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Apr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4107292"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3429000" y="914400"/>
            <a:ext cx="228600" cy="38862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https://www.cpc.ncep.noaa.gov/products/predictions/long_range/lead14/off15_tem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2" y="51830"/>
            <a:ext cx="3790950" cy="2929255"/>
          </a:xfrm>
          <a:prstGeom prst="rect">
            <a:avLst/>
          </a:prstGeom>
          <a:noFill/>
          <a:ln>
            <a:noFill/>
          </a:ln>
        </p:spPr>
      </p:pic>
      <p:pic>
        <p:nvPicPr>
          <p:cNvPr id="18" name="Picture 17"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254067"/>
            <a:ext cx="4038600" cy="3227473"/>
          </a:xfrm>
          <a:prstGeom prst="rect">
            <a:avLst/>
          </a:prstGeom>
          <a:noFill/>
          <a:ln>
            <a:noFill/>
          </a:ln>
        </p:spPr>
      </p:pic>
      <p:pic>
        <p:nvPicPr>
          <p:cNvPr id="19" name="Picture 18"/>
          <p:cNvPicPr>
            <a:picLocks noChangeAspect="1"/>
          </p:cNvPicPr>
          <p:nvPr/>
        </p:nvPicPr>
        <p:blipFill>
          <a:blip r:embed="rId4"/>
          <a:stretch>
            <a:fillRect/>
          </a:stretch>
        </p:blipFill>
        <p:spPr>
          <a:xfrm>
            <a:off x="0" y="3609975"/>
            <a:ext cx="3876675" cy="3086100"/>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28</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Apr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May</a:t>
            </a:r>
            <a:r>
              <a:rPr lang="en-US" altLang="en-US" sz="2400" kern="0" dirty="0" smtClean="0"/>
              <a:t>)/</a:t>
            </a:r>
            <a:r>
              <a:rPr lang="en-US" altLang="en-US" sz="2400" kern="0" dirty="0"/>
              <a:t>Seasonal </a:t>
            </a:r>
            <a:r>
              <a:rPr lang="en-US" altLang="en-US" sz="2400" kern="0" dirty="0" smtClean="0"/>
              <a:t>(</a:t>
            </a:r>
            <a:r>
              <a:rPr lang="en-US" altLang="en-US" sz="2400" b="1" u="sng" kern="0" dirty="0" smtClean="0"/>
              <a:t>MJJ</a:t>
            </a:r>
            <a:r>
              <a:rPr lang="en-US" altLang="en-US" sz="2400" kern="0" dirty="0" smtClean="0"/>
              <a:t>)  </a:t>
            </a:r>
            <a:endParaRPr lang="en-US" altLang="en-US" sz="2400" kern="0" dirty="0"/>
          </a:p>
        </p:txBody>
      </p:sp>
      <p:sp>
        <p:nvSpPr>
          <p:cNvPr id="6" name="TextBox 5"/>
          <p:cNvSpPr txBox="1"/>
          <p:nvPr/>
        </p:nvSpPr>
        <p:spPr>
          <a:xfrm>
            <a:off x="152400" y="3200400"/>
            <a:ext cx="3738524" cy="461665"/>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   </a:t>
            </a:r>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23" name="Straight Arrow Connector 22"/>
          <p:cNvCxnSpPr/>
          <p:nvPr/>
        </p:nvCxnSpPr>
        <p:spPr>
          <a:xfrm flipH="1">
            <a:off x="2589155" y="1447800"/>
            <a:ext cx="105554" cy="3642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33400" y="849868"/>
            <a:ext cx="0" cy="40332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362200" y="1331199"/>
            <a:ext cx="165164" cy="33617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descr="https://www.cpc.ncep.noaa.gov/products/predictions/long_range/lead14/off15_prc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7" y="14486"/>
            <a:ext cx="3878453" cy="3033514"/>
          </a:xfrm>
          <a:prstGeom prst="rect">
            <a:avLst/>
          </a:prstGeom>
          <a:noFill/>
          <a:ln>
            <a:noFill/>
          </a:ln>
        </p:spPr>
      </p:pic>
      <p:pic>
        <p:nvPicPr>
          <p:cNvPr id="26" name="Picture 25" descr="https://www.cpc.ncep.noaa.gov/products/predictions/long_range/lead01/off01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1859" y="3167320"/>
            <a:ext cx="4112141" cy="3323967"/>
          </a:xfrm>
          <a:prstGeom prst="rect">
            <a:avLst/>
          </a:prstGeom>
          <a:noFill/>
          <a:ln>
            <a:noFill/>
          </a:ln>
        </p:spPr>
      </p:pic>
      <p:pic>
        <p:nvPicPr>
          <p:cNvPr id="8" name="Picture 7"/>
          <p:cNvPicPr>
            <a:picLocks noChangeAspect="1"/>
          </p:cNvPicPr>
          <p:nvPr/>
        </p:nvPicPr>
        <p:blipFill>
          <a:blip r:embed="rId4"/>
          <a:stretch>
            <a:fillRect/>
          </a:stretch>
        </p:blipFill>
        <p:spPr>
          <a:xfrm>
            <a:off x="11177" y="3651219"/>
            <a:ext cx="3890767" cy="2779827"/>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29</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308077"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38200" y="5029200"/>
            <a:ext cx="2595396" cy="954107"/>
          </a:xfrm>
          <a:prstGeom prst="rect">
            <a:avLst/>
          </a:prstGeom>
          <a:noFill/>
        </p:spPr>
        <p:txBody>
          <a:bodyPr wrap="square" rtlCol="0">
            <a:spAutoFit/>
          </a:bodyPr>
          <a:lstStyle/>
          <a:p>
            <a:r>
              <a:rPr lang="en-US" sz="1400" dirty="0" smtClean="0"/>
              <a:t>Reg. California, the severe drought conditions, a year ago, a few months ago, has literally turned into a flood situation! </a:t>
            </a:r>
            <a:endParaRPr lang="en-US" sz="1400" dirty="0"/>
          </a:p>
        </p:txBody>
      </p:sp>
      <p:cxnSp>
        <p:nvCxnSpPr>
          <p:cNvPr id="26" name="Straight Arrow Connector 25"/>
          <p:cNvCxnSpPr/>
          <p:nvPr/>
        </p:nvCxnSpPr>
        <p:spPr>
          <a:xfrm flipH="1" flipV="1">
            <a:off x="2895601" y="1828800"/>
            <a:ext cx="4791023" cy="4038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266" name="Picture 2" descr="https://www.wpc.ncep.noaa.gov/qpf/p168i.gif?16841987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3" y="-2577"/>
            <a:ext cx="4289725" cy="30081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387952" y="2418184"/>
            <a:ext cx="4739860" cy="429032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335" y="4574977"/>
            <a:ext cx="3378115" cy="2061923"/>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2590800" y="60178"/>
            <a:ext cx="3200400" cy="307777"/>
          </a:xfrm>
          <a:prstGeom prst="rect">
            <a:avLst/>
          </a:prstGeom>
          <a:noFill/>
        </p:spPr>
        <p:txBody>
          <a:bodyPr wrap="square" rtlCol="0">
            <a:spAutoFit/>
          </a:bodyPr>
          <a:lstStyle/>
          <a:p>
            <a:r>
              <a:rPr lang="en-US" sz="1400" b="1" u="sng" dirty="0" smtClean="0"/>
              <a:t>New slide now included in this briefing!  </a:t>
            </a:r>
          </a:p>
        </p:txBody>
      </p:sp>
      <p:pic>
        <p:nvPicPr>
          <p:cNvPr id="5" name="Picture 4"/>
          <p:cNvPicPr>
            <a:picLocks noChangeAspect="1"/>
          </p:cNvPicPr>
          <p:nvPr/>
        </p:nvPicPr>
        <p:blipFill>
          <a:blip r:embed="rId4"/>
          <a:stretch>
            <a:fillRect/>
          </a:stretch>
        </p:blipFill>
        <p:spPr>
          <a:xfrm>
            <a:off x="15483" y="1"/>
            <a:ext cx="2346717" cy="533400"/>
          </a:xfrm>
          <a:prstGeom prst="rect">
            <a:avLst/>
          </a:prstGeom>
        </p:spPr>
      </p:pic>
      <p:sp>
        <p:nvSpPr>
          <p:cNvPr id="8" name="TextBox 7"/>
          <p:cNvSpPr txBox="1"/>
          <p:nvPr/>
        </p:nvSpPr>
        <p:spPr>
          <a:xfrm>
            <a:off x="3968930" y="4752684"/>
            <a:ext cx="1447800" cy="1938992"/>
          </a:xfrm>
          <a:prstGeom prst="rect">
            <a:avLst/>
          </a:prstGeom>
          <a:noFill/>
        </p:spPr>
        <p:txBody>
          <a:bodyPr wrap="square" rtlCol="0">
            <a:spAutoFit/>
          </a:bodyPr>
          <a:lstStyle/>
          <a:p>
            <a:r>
              <a:rPr lang="en-US" sz="1200" dirty="0" smtClean="0"/>
              <a:t>NOTE : </a:t>
            </a:r>
            <a:r>
              <a:rPr lang="en-US" sz="1200" u="sng" dirty="0" smtClean="0"/>
              <a:t>A few days of heavy precip (as recently in CA!) </a:t>
            </a:r>
            <a:r>
              <a:rPr lang="en-US" sz="1200" dirty="0" smtClean="0"/>
              <a:t>can make big quick changes to the Short and even Long term drought conditions and hence impact the weekly once produced USDM.  </a:t>
            </a:r>
            <a:endParaRPr lang="en-US" sz="1200" dirty="0"/>
          </a:p>
        </p:txBody>
      </p:sp>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6" name="TextBox 5"/>
          <p:cNvSpPr txBox="1"/>
          <p:nvPr/>
        </p:nvSpPr>
        <p:spPr>
          <a:xfrm>
            <a:off x="6129337" y="1759680"/>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9" name="TextBox 8"/>
          <p:cNvSpPr txBox="1"/>
          <p:nvPr/>
        </p:nvSpPr>
        <p:spPr>
          <a:xfrm>
            <a:off x="6095999" y="4267200"/>
            <a:ext cx="2971801" cy="307777"/>
          </a:xfrm>
          <a:prstGeom prst="rect">
            <a:avLst/>
          </a:prstGeom>
          <a:noFill/>
        </p:spPr>
        <p:txBody>
          <a:bodyPr wrap="square" rtlCol="0">
            <a:spAutoFit/>
          </a:bodyPr>
          <a:lstStyle/>
          <a:p>
            <a:r>
              <a:rPr lang="en-US" sz="1400" dirty="0" smtClean="0"/>
              <a:t>Official USDM (US Drought Monitor)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164215" cy="1323439"/>
          </a:xfrm>
          <a:prstGeom prst="rect">
            <a:avLst/>
          </a:prstGeom>
          <a:noFill/>
        </p:spPr>
        <p:txBody>
          <a:bodyPr wrap="square" rtlCol="0">
            <a:spAutoFit/>
          </a:bodyPr>
          <a:lstStyle/>
          <a:p>
            <a:r>
              <a:rPr lang="en-US" sz="1600" u="sng" dirty="0" smtClean="0"/>
              <a:t>Objectively Integrated</a:t>
            </a:r>
          </a:p>
          <a:p>
            <a:r>
              <a:rPr lang="en-US" sz="1600" u="sng" dirty="0"/>
              <a:t>v</a:t>
            </a:r>
            <a:r>
              <a:rPr lang="en-US" sz="1600" u="sng" dirty="0" smtClean="0"/>
              <a:t>ersus Deep Learning </a:t>
            </a:r>
          </a:p>
          <a:p>
            <a:r>
              <a:rPr lang="en-US" sz="1200" u="sng" dirty="0"/>
              <a:t>m</a:t>
            </a:r>
            <a:r>
              <a:rPr lang="en-US" sz="1200" u="sng" dirty="0" smtClean="0"/>
              <a:t>ethods</a:t>
            </a:r>
            <a:r>
              <a:rPr lang="en-US" sz="1600" u="sng" dirty="0"/>
              <a:t>.</a:t>
            </a:r>
            <a:endParaRPr lang="en-US" sz="1600" u="sng" dirty="0" smtClean="0"/>
          </a:p>
          <a:p>
            <a:r>
              <a:rPr lang="en-US" sz="1600" dirty="0" smtClean="0"/>
              <a:t>Both Objective! </a:t>
            </a:r>
          </a:p>
          <a:p>
            <a:r>
              <a:rPr lang="en-US" sz="1600" dirty="0" smtClean="0"/>
              <a:t>Both update daily!</a:t>
            </a:r>
            <a:endParaRPr lang="en-US" sz="1600"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382000" y="3135868"/>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53" name="TextBox 52"/>
          <p:cNvSpPr txBox="1"/>
          <p:nvPr/>
        </p:nvSpPr>
        <p:spPr>
          <a:xfrm>
            <a:off x="1949286" y="3066618"/>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002082" y="5604478"/>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5" name="TextBox 54"/>
          <p:cNvSpPr txBox="1"/>
          <p:nvPr/>
        </p:nvSpPr>
        <p:spPr>
          <a:xfrm>
            <a:off x="8381999" y="5105400"/>
            <a:ext cx="883921" cy="369332"/>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Runs  Weekly!</a:t>
            </a:r>
            <a:endParaRPr lang="en-US" sz="900" dirty="0">
              <a:solidFill>
                <a:srgbClr val="FF0000"/>
              </a:solidFill>
            </a:endParaRPr>
          </a:p>
        </p:txBody>
      </p:sp>
      <p:sp>
        <p:nvSpPr>
          <p:cNvPr id="47" name="TextBox 46"/>
          <p:cNvSpPr txBox="1"/>
          <p:nvPr/>
        </p:nvSpPr>
        <p:spPr>
          <a:xfrm>
            <a:off x="5791201" y="6611779"/>
            <a:ext cx="3124200" cy="246221"/>
          </a:xfrm>
          <a:prstGeom prst="rect">
            <a:avLst/>
          </a:prstGeom>
          <a:noFill/>
        </p:spPr>
        <p:txBody>
          <a:bodyPr wrap="square" rtlCol="0">
            <a:spAutoFit/>
          </a:bodyPr>
          <a:lstStyle/>
          <a:p>
            <a:r>
              <a:rPr lang="en-US" sz="1000" dirty="0" smtClean="0"/>
              <a:t>*Released every Thursday, for conditions as of Tuesday!</a:t>
            </a:r>
            <a:endParaRPr lang="en-US" sz="1000" dirty="0"/>
          </a:p>
        </p:txBody>
      </p:sp>
      <p:sp>
        <p:nvSpPr>
          <p:cNvPr id="48" name="TextBox 47"/>
          <p:cNvSpPr txBox="1"/>
          <p:nvPr/>
        </p:nvSpPr>
        <p:spPr>
          <a:xfrm>
            <a:off x="152399" y="6463836"/>
            <a:ext cx="3694611" cy="400110"/>
          </a:xfrm>
          <a:prstGeom prst="rect">
            <a:avLst/>
          </a:prstGeom>
          <a:noFill/>
        </p:spPr>
        <p:txBody>
          <a:bodyPr wrap="square" rtlCol="0">
            <a:spAutoFit/>
          </a:bodyPr>
          <a:lstStyle/>
          <a:p>
            <a:r>
              <a:rPr lang="en-US" sz="1000" dirty="0" smtClean="0"/>
              <a:t>These two maps above, used to be produced at CPC(Rich Tinker!), but recently officially done by NDMC operations!  </a:t>
            </a:r>
            <a:endParaRPr lang="en-US" sz="1000" dirty="0"/>
          </a:p>
        </p:txBody>
      </p:sp>
      <p:pic>
        <p:nvPicPr>
          <p:cNvPr id="33" name="Picture 32" descr="https://www.cpc.ncep.noaa.gov/products/people/lxu/odi/img/obi.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249" y="921872"/>
            <a:ext cx="2483950" cy="1700941"/>
          </a:xfrm>
          <a:prstGeom prst="rect">
            <a:avLst/>
          </a:prstGeom>
          <a:noFill/>
          <a:ln>
            <a:noFill/>
          </a:ln>
        </p:spPr>
      </p:pic>
      <p:pic>
        <p:nvPicPr>
          <p:cNvPr id="43" name="Picture 42" descr="https://www.cpc.ncep.noaa.gov/products/people/lxu/odi/img/odi.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6999" y="2274209"/>
            <a:ext cx="2687069" cy="1811167"/>
          </a:xfrm>
          <a:prstGeom prst="rect">
            <a:avLst/>
          </a:prstGeom>
          <a:noFill/>
          <a:ln>
            <a:noFill/>
          </a:ln>
        </p:spPr>
      </p:pic>
      <p:pic>
        <p:nvPicPr>
          <p:cNvPr id="44" name="Picture 43" descr="experimental objective short-term drought blend"/>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522" y="1476968"/>
            <a:ext cx="3458896" cy="2362559"/>
          </a:xfrm>
          <a:prstGeom prst="rect">
            <a:avLst/>
          </a:prstGeom>
          <a:noFill/>
          <a:ln>
            <a:noFill/>
          </a:ln>
        </p:spPr>
      </p:pic>
      <p:pic>
        <p:nvPicPr>
          <p:cNvPr id="46" name="Picture 45" descr="experimental objective long-term drought blend"/>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817" y="3839526"/>
            <a:ext cx="3454037" cy="2554569"/>
          </a:xfrm>
          <a:prstGeom prst="rect">
            <a:avLst/>
          </a:prstGeom>
          <a:noFill/>
          <a:ln>
            <a:noFill/>
          </a:ln>
        </p:spPr>
      </p:pic>
      <p:cxnSp>
        <p:nvCxnSpPr>
          <p:cNvPr id="67" name="Straight Arrow Connector 66"/>
          <p:cNvCxnSpPr/>
          <p:nvPr/>
        </p:nvCxnSpPr>
        <p:spPr>
          <a:xfrm>
            <a:off x="990599" y="5019879"/>
            <a:ext cx="5105400" cy="38932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356335" y="5029200"/>
            <a:ext cx="612595" cy="400110"/>
          </a:xfrm>
          <a:prstGeom prst="rect">
            <a:avLst/>
          </a:prstGeom>
          <a:noFill/>
        </p:spPr>
        <p:txBody>
          <a:bodyPr wrap="square" rtlCol="0">
            <a:spAutoFit/>
          </a:bodyPr>
          <a:lstStyle/>
          <a:p>
            <a:r>
              <a:rPr lang="en-US" sz="2000" dirty="0" smtClean="0">
                <a:solidFill>
                  <a:srgbClr val="FF0000"/>
                </a:solidFill>
              </a:rPr>
              <a:t>???</a:t>
            </a:r>
            <a:endParaRPr lang="en-US" sz="2000" dirty="0">
              <a:solidFill>
                <a:srgbClr val="FF0000"/>
              </a:solidFill>
            </a:endParaRPr>
          </a:p>
        </p:txBody>
      </p:sp>
      <p:cxnSp>
        <p:nvCxnSpPr>
          <p:cNvPr id="45" name="Straight Arrow Connector 44"/>
          <p:cNvCxnSpPr/>
          <p:nvPr/>
        </p:nvCxnSpPr>
        <p:spPr>
          <a:xfrm flipV="1">
            <a:off x="5996239" y="3389603"/>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1816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 y="13580"/>
            <a:ext cx="8833920" cy="684442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15 </a:t>
            </a:r>
            <a:r>
              <a:rPr lang="en-US" b="1" u="sng" dirty="0" smtClean="0">
                <a:solidFill>
                  <a:srgbClr val="FF0000"/>
                </a:solidFill>
              </a:rPr>
              <a:t>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88"/>
            <a:ext cx="8872507" cy="6854012"/>
          </a:xfrm>
          <a:prstGeom prst="rect">
            <a:avLst/>
          </a:prstGeom>
        </p:spPr>
      </p:pic>
      <p:grpSp>
        <p:nvGrpSpPr>
          <p:cNvPr id="5" name="Group 4"/>
          <p:cNvGrpSpPr/>
          <p:nvPr/>
        </p:nvGrpSpPr>
        <p:grpSpPr>
          <a:xfrm>
            <a:off x="3429000" y="2286000"/>
            <a:ext cx="247650" cy="3214643"/>
            <a:chOff x="3429000" y="2286000"/>
            <a:chExt cx="247650" cy="3214643"/>
          </a:xfrm>
        </p:grpSpPr>
        <p:cxnSp>
          <p:nvCxnSpPr>
            <p:cNvPr id="11" name="Straight Connector 10"/>
            <p:cNvCxnSpPr/>
            <p:nvPr/>
          </p:nvCxnSpPr>
          <p:spPr>
            <a:xfrm>
              <a:off x="3676650" y="2286000"/>
              <a:ext cx="0" cy="3200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29000" y="22860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29000" y="5500643"/>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31</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15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
        <p:nvSpPr>
          <p:cNvPr id="7" name="TextBox 6"/>
          <p:cNvSpPr txBox="1"/>
          <p:nvPr/>
        </p:nvSpPr>
        <p:spPr>
          <a:xfrm>
            <a:off x="2629124" y="6433066"/>
            <a:ext cx="3009676" cy="276999"/>
          </a:xfrm>
          <a:prstGeom prst="rect">
            <a:avLst/>
          </a:prstGeom>
          <a:noFill/>
        </p:spPr>
        <p:txBody>
          <a:bodyPr wrap="square" rtlCol="0">
            <a:spAutoFit/>
          </a:bodyPr>
          <a:lstStyle/>
          <a:p>
            <a:r>
              <a:rPr lang="en-US" sz="1200" dirty="0" smtClean="0"/>
              <a:t>May look bad in SW, But not rainy season!! </a:t>
            </a:r>
            <a:endParaRPr lang="en-US" sz="12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6858000"/>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15 </a:t>
            </a:r>
            <a:r>
              <a:rPr lang="en-US" b="1" u="sng" dirty="0" smtClean="0">
                <a:solidFill>
                  <a:srgbClr val="FF0000"/>
                </a:solidFill>
              </a:rPr>
              <a:t>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a:off x="7543800" y="5410202"/>
            <a:ext cx="838200" cy="2285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505200" y="2641538"/>
            <a:ext cx="762000" cy="1016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0" y="0"/>
            <a:ext cx="8877655" cy="6858000"/>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33</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15 </a:t>
            </a:r>
            <a:r>
              <a:rPr lang="en-US" b="1" u="sng" dirty="0" smtClean="0">
                <a:solidFill>
                  <a:srgbClr val="FF0000"/>
                </a:solidFill>
              </a:rPr>
              <a:t>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a:off x="7620000" y="5410202"/>
            <a:ext cx="762000" cy="3047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19800" y="3097964"/>
            <a:ext cx="2842766" cy="446276"/>
          </a:xfrm>
          <a:prstGeom prst="rect">
            <a:avLst/>
          </a:prstGeom>
          <a:noFill/>
        </p:spPr>
        <p:txBody>
          <a:bodyPr wrap="square" rtlCol="0">
            <a:spAutoFit/>
          </a:bodyPr>
          <a:lstStyle/>
          <a:p>
            <a:r>
              <a:rPr lang="en-US" sz="1150" b="1" dirty="0" smtClean="0">
                <a:solidFill>
                  <a:srgbClr val="0033CC"/>
                </a:solidFill>
              </a:rPr>
              <a:t>Impact of recent winter rains on S/Term drought in the US west coast states!!</a:t>
            </a:r>
            <a:endParaRPr lang="en-US" sz="1150" b="1" dirty="0">
              <a:solidFill>
                <a:srgbClr val="0033CC"/>
              </a:solidFill>
            </a:endParaRPr>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0612" cy="685347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34</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15 </a:t>
            </a:r>
            <a:r>
              <a:rPr lang="en-US" b="1" u="sng" dirty="0" smtClean="0">
                <a:solidFill>
                  <a:srgbClr val="FF0000"/>
                </a:solidFill>
              </a:rPr>
              <a:t>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a:off x="7620000" y="5410202"/>
            <a:ext cx="762000" cy="3047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71507" y="3087107"/>
            <a:ext cx="2789105" cy="446276"/>
          </a:xfrm>
          <a:prstGeom prst="rect">
            <a:avLst/>
          </a:prstGeom>
          <a:noFill/>
        </p:spPr>
        <p:txBody>
          <a:bodyPr wrap="square" rtlCol="0">
            <a:spAutoFit/>
          </a:bodyPr>
          <a:lstStyle/>
          <a:p>
            <a:r>
              <a:rPr lang="en-US" sz="1150" b="1" dirty="0" smtClean="0">
                <a:solidFill>
                  <a:srgbClr val="0033CC"/>
                </a:solidFill>
              </a:rPr>
              <a:t>Impact of recent winter rains on L/Term drought in the US west coast states!!</a:t>
            </a:r>
            <a:endParaRPr lang="en-US" sz="1150" b="1" dirty="0">
              <a:solidFill>
                <a:srgbClr val="0033CC"/>
              </a:solidFill>
            </a:endParaRPr>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5" y="652990"/>
            <a:ext cx="7313785" cy="55843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width:700px"/>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8085" y="5638800"/>
            <a:ext cx="1715915" cy="1195057"/>
          </a:xfrm>
          <a:prstGeom prst="rect">
            <a:avLst/>
          </a:prstGeom>
          <a:noFill/>
          <a:ln>
            <a:noFill/>
          </a:ln>
        </p:spPr>
      </p:pic>
      <p:sp>
        <p:nvSpPr>
          <p:cNvPr id="5" name="TextBox 4"/>
          <p:cNvSpPr txBox="1"/>
          <p:nvPr/>
        </p:nvSpPr>
        <p:spPr>
          <a:xfrm>
            <a:off x="228600" y="6658"/>
            <a:ext cx="7010400" cy="646331"/>
          </a:xfrm>
          <a:prstGeom prst="rect">
            <a:avLst/>
          </a:prstGeom>
          <a:noFill/>
        </p:spPr>
        <p:txBody>
          <a:bodyPr wrap="square" rtlCol="0">
            <a:spAutoFit/>
          </a:bodyPr>
          <a:lstStyle/>
          <a:p>
            <a:r>
              <a:rPr lang="en-US" b="1" dirty="0" smtClean="0">
                <a:solidFill>
                  <a:srgbClr val="FF0000"/>
                </a:solidFill>
              </a:rPr>
              <a:t>Week-4 Soil Moisture Percentile (SMP) </a:t>
            </a:r>
            <a:r>
              <a:rPr lang="en-US" b="1" dirty="0" err="1" smtClean="0">
                <a:solidFill>
                  <a:srgbClr val="FF0000"/>
                </a:solidFill>
              </a:rPr>
              <a:t>Fcst</a:t>
            </a:r>
            <a:r>
              <a:rPr lang="en-US" b="1" dirty="0" smtClean="0">
                <a:solidFill>
                  <a:srgbClr val="FF0000"/>
                </a:solidFill>
              </a:rPr>
              <a:t> </a:t>
            </a:r>
            <a:r>
              <a:rPr lang="en-US" dirty="0" smtClean="0"/>
              <a:t>based on VIC model forced with ECMWF-extended precipitation forecast! </a:t>
            </a:r>
            <a:endParaRPr lang="en-US" dirty="0"/>
          </a:p>
        </p:txBody>
      </p:sp>
      <p:sp>
        <p:nvSpPr>
          <p:cNvPr id="6" name="Rectangle 5"/>
          <p:cNvSpPr/>
          <p:nvPr/>
        </p:nvSpPr>
        <p:spPr>
          <a:xfrm>
            <a:off x="114300" y="6237295"/>
            <a:ext cx="8915400" cy="492443"/>
          </a:xfrm>
          <a:prstGeom prst="rect">
            <a:avLst/>
          </a:prstGeom>
        </p:spPr>
        <p:txBody>
          <a:bodyPr wrap="square">
            <a:spAutoFit/>
          </a:bodyPr>
          <a:lstStyle/>
          <a:p>
            <a:r>
              <a:rPr lang="en-US" sz="1400" dirty="0" smtClean="0"/>
              <a:t>(From Drs. Li Xu and Yun Fan)  More detail at From: </a:t>
            </a:r>
            <a:r>
              <a:rPr lang="en-US" sz="1200" dirty="0" smtClean="0"/>
              <a:t>https</a:t>
            </a:r>
            <a:r>
              <a:rPr lang="en-US" sz="1200" dirty="0"/>
              <a:t>://</a:t>
            </a:r>
            <a:r>
              <a:rPr lang="en-US" sz="1200" dirty="0" smtClean="0"/>
              <a:t>www.cpc.ncep.noaa.gov/products/people/lxu/flashd/flash_prediction.html#10</a:t>
            </a:r>
            <a:endParaRPr lang="en-US" sz="12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Based on Yesterday’s IC</a:t>
            </a:r>
            <a:endParaRPr lang="en-US" dirty="0"/>
          </a:p>
        </p:txBody>
      </p:sp>
      <p:sp>
        <p:nvSpPr>
          <p:cNvPr id="3" name="Rectangle 2"/>
          <p:cNvSpPr/>
          <p:nvPr/>
        </p:nvSpPr>
        <p:spPr>
          <a:xfrm>
            <a:off x="73236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14600" y="1066800"/>
            <a:ext cx="2286000" cy="3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77100" y="3400138"/>
            <a:ext cx="1752600" cy="1815882"/>
          </a:xfrm>
          <a:prstGeom prst="rect">
            <a:avLst/>
          </a:prstGeom>
          <a:noFill/>
        </p:spPr>
        <p:txBody>
          <a:bodyPr wrap="square" rtlCol="0">
            <a:spAutoFit/>
          </a:bodyPr>
          <a:lstStyle/>
          <a:p>
            <a:r>
              <a:rPr lang="en-US" sz="1400" dirty="0" smtClean="0"/>
              <a:t>While not exactly mapping 1-to-1 with the drought areas, this map is generally connected to the drought areas in some ways, as it is related to soil moisture!! </a:t>
            </a:r>
            <a:endParaRPr lang="en-US" sz="1400" dirty="0"/>
          </a:p>
        </p:txBody>
      </p:sp>
      <p:sp>
        <p:nvSpPr>
          <p:cNvPr id="7" name="TextBox 6"/>
          <p:cNvSpPr txBox="1"/>
          <p:nvPr/>
        </p:nvSpPr>
        <p:spPr>
          <a:xfrm>
            <a:off x="7848600" y="6658"/>
            <a:ext cx="1295400" cy="369332"/>
          </a:xfrm>
          <a:prstGeom prst="rect">
            <a:avLst/>
          </a:prstGeom>
          <a:noFill/>
        </p:spPr>
        <p:txBody>
          <a:bodyPr wrap="square" rtlCol="0">
            <a:spAutoFit/>
          </a:bodyPr>
          <a:lstStyle/>
          <a:p>
            <a:r>
              <a:rPr lang="en-US" dirty="0" smtClean="0">
                <a:solidFill>
                  <a:srgbClr val="FF0000"/>
                </a:solidFill>
              </a:rPr>
              <a:t>This month</a:t>
            </a:r>
            <a:endParaRPr lang="en-US" dirty="0">
              <a:solidFill>
                <a:srgbClr val="FF0000"/>
              </a:solidFill>
            </a:endParaRPr>
          </a:p>
        </p:txBody>
      </p:sp>
      <p:sp>
        <p:nvSpPr>
          <p:cNvPr id="10" name="Rectangle 9"/>
          <p:cNvSpPr/>
          <p:nvPr/>
        </p:nvSpPr>
        <p:spPr>
          <a:xfrm>
            <a:off x="5257800" y="1328941"/>
            <a:ext cx="1905000" cy="3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23661" y="5410200"/>
            <a:ext cx="1820339" cy="261610"/>
          </a:xfrm>
          <a:prstGeom prst="rect">
            <a:avLst/>
          </a:prstGeom>
          <a:noFill/>
        </p:spPr>
        <p:txBody>
          <a:bodyPr wrap="square" rtlCol="0">
            <a:spAutoFit/>
          </a:bodyPr>
          <a:lstStyle/>
          <a:p>
            <a:r>
              <a:rPr lang="en-US" sz="1100" dirty="0" smtClean="0"/>
              <a:t>Above Slide from last month</a:t>
            </a:r>
            <a:endParaRPr lang="en-US" sz="1100" dirty="0"/>
          </a:p>
        </p:txBody>
      </p:sp>
    </p:spTree>
    <p:extLst>
      <p:ext uri="{BB962C8B-B14F-4D97-AF65-F5344CB8AC3E}">
        <p14:creationId xmlns:p14="http://schemas.microsoft.com/office/powerpoint/2010/main" val="272223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June</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JJA</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36</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482"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536" y="-1"/>
            <a:ext cx="3960234" cy="3059281"/>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1" y="-19372"/>
            <a:ext cx="3985309" cy="3078651"/>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1" y="3241917"/>
            <a:ext cx="3985309" cy="3006483"/>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257603"/>
            <a:ext cx="3851275" cy="2975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37</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JJA</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76200" y="378857"/>
            <a:ext cx="8982075" cy="6181444"/>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9999"/>
          <a:stretch/>
        </p:blipFill>
        <p:spPr>
          <a:xfrm>
            <a:off x="-9573" y="292614"/>
            <a:ext cx="2295573" cy="5822391"/>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38</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3" y="6135469"/>
            <a:ext cx="2184181"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 I.C.</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3573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62600" y="609600"/>
            <a:ext cx="381000" cy="525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6477000" y="5791200"/>
            <a:ext cx="381001"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114800" y="5791200"/>
            <a:ext cx="381001"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stretch>
            <a:fillRect/>
          </a:stretch>
        </p:blipFill>
        <p:spPr>
          <a:xfrm>
            <a:off x="2357390" y="320457"/>
            <a:ext cx="4729210" cy="5768548"/>
          </a:xfrm>
          <a:prstGeom prst="rect">
            <a:avLst/>
          </a:prstGeom>
        </p:spPr>
      </p:pic>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39</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27641" y="670801"/>
            <a:ext cx="2205978"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6576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2" descr="Daily Soil Moisture Pecent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8586" y="3960388"/>
            <a:ext cx="3552425" cy="2595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stretch>
            <a:fillRect/>
          </a:stretch>
        </p:blipFill>
        <p:spPr>
          <a:xfrm>
            <a:off x="52877" y="1239805"/>
            <a:ext cx="611969" cy="4942575"/>
          </a:xfrm>
          <a:prstGeom prst="rect">
            <a:avLst/>
          </a:prstGeom>
        </p:spPr>
      </p:pic>
      <p:pic>
        <p:nvPicPr>
          <p:cNvPr id="9" name="Picture 8"/>
          <p:cNvPicPr>
            <a:picLocks noChangeAspect="1"/>
          </p:cNvPicPr>
          <p:nvPr/>
        </p:nvPicPr>
        <p:blipFill>
          <a:blip r:embed="rId8"/>
          <a:stretch>
            <a:fillRect/>
          </a:stretch>
        </p:blipFill>
        <p:spPr>
          <a:xfrm>
            <a:off x="698784" y="1198144"/>
            <a:ext cx="4283315" cy="4984236"/>
          </a:xfrm>
          <a:prstGeom prst="rect">
            <a:avLst/>
          </a:prstGeom>
        </p:spPr>
      </p:pic>
      <p:pic>
        <p:nvPicPr>
          <p:cNvPr id="11" name="Picture 10"/>
          <p:cNvPicPr>
            <a:picLocks noChangeAspect="1"/>
          </p:cNvPicPr>
          <p:nvPr/>
        </p:nvPicPr>
        <p:blipFill>
          <a:blip r:embed="rId9"/>
          <a:stretch>
            <a:fillRect/>
          </a:stretch>
        </p:blipFill>
        <p:spPr>
          <a:xfrm>
            <a:off x="5328586" y="978577"/>
            <a:ext cx="3510614" cy="2588027"/>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0"/>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158138"/>
            <a:ext cx="719436" cy="176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61874" y="4891599"/>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094052" y="1900239"/>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56674" y="6052529"/>
            <a:ext cx="6787362" cy="692497"/>
          </a:xfrm>
          <a:prstGeom prst="rect">
            <a:avLst/>
          </a:prstGeom>
          <a:noFill/>
        </p:spPr>
        <p:txBody>
          <a:bodyPr wrap="square" rtlCol="0">
            <a:spAutoFit/>
          </a:bodyPr>
          <a:lstStyle/>
          <a:p>
            <a:r>
              <a:rPr lang="en-US" sz="1300" dirty="0" smtClean="0"/>
              <a:t>In early 2023 (interestingly coincidentally as ten years ago in 2013!) there is such a drastic decrease in the coverage of US drought areas in all categories!! This time, even the many CA reservoirs are well near their historic averages! </a:t>
            </a:r>
            <a:endParaRPr lang="en-US" sz="1300" dirty="0"/>
          </a:p>
        </p:txBody>
      </p: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68" y="3150893"/>
            <a:ext cx="493763" cy="214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stretch>
            <a:fillRect/>
          </a:stretch>
        </p:blipFill>
        <p:spPr>
          <a:xfrm>
            <a:off x="602528" y="3172970"/>
            <a:ext cx="4945792" cy="2770630"/>
          </a:xfrm>
          <a:prstGeom prst="rect">
            <a:avLst/>
          </a:prstGeom>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435" y="3048000"/>
            <a:ext cx="588365" cy="228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4898743"/>
            <a:ext cx="2667000" cy="1776111"/>
          </a:xfrm>
          <a:prstGeom prst="rect">
            <a:avLst/>
          </a:prstGeom>
          <a:noFill/>
          <a:ln>
            <a:noFill/>
          </a:ln>
        </p:spPr>
      </p:pic>
      <p:pic>
        <p:nvPicPr>
          <p:cNvPr id="9" name="Picture 8"/>
          <p:cNvPicPr>
            <a:picLocks noChangeAspect="1"/>
          </p:cNvPicPr>
          <p:nvPr/>
        </p:nvPicPr>
        <p:blipFill>
          <a:blip r:embed="rId8"/>
          <a:stretch>
            <a:fillRect/>
          </a:stretch>
        </p:blipFill>
        <p:spPr>
          <a:xfrm>
            <a:off x="7044036" y="3172969"/>
            <a:ext cx="2099964" cy="1705851"/>
          </a:xfrm>
          <a:prstGeom prst="rect">
            <a:avLst/>
          </a:prstGeom>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40</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8	              17          25</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6312130" y="1727848"/>
            <a:ext cx="2835591" cy="4616459"/>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13855" y="76200"/>
            <a:ext cx="9144000" cy="6781800"/>
          </a:xfrm>
        </p:spPr>
        <p:txBody>
          <a:bodyPr/>
          <a:lstStyle/>
          <a:p>
            <a:pPr marL="571500" indent="-571500" eaLnBrk="1" fontAlgn="auto" hangingPunct="1">
              <a:spcBef>
                <a:spcPct val="50000"/>
              </a:spcBef>
              <a:spcAft>
                <a:spcPts val="0"/>
              </a:spcAft>
              <a:buNone/>
              <a:defRP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00" dirty="0">
                <a:latin typeface="Trebuchet MS" panose="020B0603020202020204" pitchFamily="34" charset="0"/>
              </a:rPr>
              <a:t>Towards the end of last year 2022, until December or so, severe drought conditions remained in the west, mild drought conditions expanded in to portions of the eastern half of the US also, covering most of the country with very  high % areas of the entire US affected by drought. The situation now is totally different</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With the start of winter rainy season in CA and the west coast states, the deluge/excess rain over CA and vicinity during the many weeks in winter months wiped out not only the S-term drought but the L-term drought as well in most areas. Water levels in most CA reservoirs are now ABOVE their normal levels. However, the water storage levels in the huge Lake Powell and Lake Mead in NV continue to remain historically low, and decade(s) long hydrological drought still lingers.  </a:t>
            </a:r>
          </a:p>
          <a:p>
            <a:pPr marL="285750" indent="-285750">
              <a:buFont typeface="Arial" panose="020B0604020202020204" pitchFamily="34" charset="0"/>
              <a:buChar char="•"/>
            </a:pPr>
            <a:r>
              <a:rPr lang="en-US" sz="1200" dirty="0">
                <a:latin typeface="Trebuchet MS" panose="020B0603020202020204" pitchFamily="34" charset="0"/>
              </a:rPr>
              <a:t>Across the US, there is a considerable decrease and sudden drop in the areal coverage of all drought categories due to heavy rainfall during recent winter months!. More than half the country is now totally drought free. Area covered by &gt;D1 category drought is now &lt; 25%. </a:t>
            </a:r>
          </a:p>
          <a:p>
            <a:pPr marL="285750" indent="-285750">
              <a:buFont typeface="Arial" panose="020B0604020202020204" pitchFamily="34" charset="0"/>
              <a:buChar char="•"/>
            </a:pPr>
            <a:r>
              <a:rPr lang="en-US" sz="1200" dirty="0">
                <a:latin typeface="Trebuchet MS" panose="020B0603020202020204" pitchFamily="34" charset="0"/>
              </a:rPr>
              <a:t>The subjectively made, weekly issued official  USDM map is not able to keep up with the daily heavy deluge of rains during winter weeks, which can change severe rain deficits to sever excesses, from severe drought to severe floods in few days. </a:t>
            </a:r>
          </a:p>
          <a:p>
            <a:pPr marL="285750" indent="-285750">
              <a:buFont typeface="Arial" panose="020B0604020202020204" pitchFamily="34" charset="0"/>
              <a:buChar char="•"/>
            </a:pPr>
            <a:r>
              <a:rPr lang="en-US" sz="1200" dirty="0">
                <a:latin typeface="Trebuchet MS" panose="020B0603020202020204" pitchFamily="34" charset="0"/>
              </a:rPr>
              <a:t>The drought in south central US covering large parts of  NE/KS/OK/TX has stubbornly persisted with no improvement. The drought in this central part of the US is both short and long term.</a:t>
            </a:r>
            <a:endParaRPr lang="en-US" altLang="en-US" sz="1200" b="1" dirty="0" smtClean="0">
              <a:solidFill>
                <a:srgbClr val="FF0000"/>
              </a:solidFill>
              <a:latin typeface="Trebuchet MS" panose="020B0603020202020204" pitchFamily="34" charset="0"/>
            </a:endParaRPr>
          </a:p>
          <a:p>
            <a:pPr marL="0" indent="0">
              <a:spcBef>
                <a:spcPct val="50000"/>
              </a:spcBef>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200" dirty="0" smtClean="0">
                <a:latin typeface="Trebuchet MS" panose="020B0603020202020204" pitchFamily="34" charset="0"/>
              </a:rPr>
              <a:t>A </a:t>
            </a:r>
            <a:r>
              <a:rPr lang="en-US" sz="1200" dirty="0">
                <a:latin typeface="Trebuchet MS" panose="020B0603020202020204" pitchFamily="34" charset="0"/>
              </a:rPr>
              <a:t>transition from ENSO-neutral is expected in the next couple of months, with a greater than 90% chance of El Niño persisting into the Northern Hemisphere winter</a:t>
            </a:r>
            <a:r>
              <a:rPr lang="en-US" sz="1200" dirty="0" smtClean="0">
                <a:latin typeface="Trebuchet MS" panose="020B0603020202020204" pitchFamily="34" charset="0"/>
              </a:rPr>
              <a:t>.</a:t>
            </a:r>
          </a:p>
          <a:p>
            <a:pPr marL="0" indent="0">
              <a:spcBef>
                <a:spcPct val="50000"/>
              </a:spcBef>
              <a:buNone/>
            </a:pPr>
            <a:r>
              <a:rPr lang="en-US" altLang="en-US" sz="1500" b="1" dirty="0" smtClean="0">
                <a:solidFill>
                  <a:srgbClr val="FF0000"/>
                </a:solidFill>
                <a:latin typeface="Trebuchet MS" panose="020B0603020202020204" pitchFamily="34" charset="0"/>
              </a:rPr>
              <a:t>Prediction: </a:t>
            </a:r>
            <a:r>
              <a:rPr lang="en-US" altLang="en-US" sz="1200" dirty="0" smtClean="0">
                <a:latin typeface="Trebuchet MS" panose="020B0603020202020204" pitchFamily="34" charset="0"/>
              </a:rPr>
              <a:t>The transition from the third-year La Nina to ENSO neutral onto El Nino is happening in a hurry. It is not clear if </a:t>
            </a:r>
            <a:r>
              <a:rPr lang="en-US" altLang="en-US" sz="1200" dirty="0">
                <a:latin typeface="Trebuchet MS" panose="020B0603020202020204" pitchFamily="34" charset="0"/>
              </a:rPr>
              <a:t>d</a:t>
            </a:r>
            <a:r>
              <a:rPr lang="en-US" altLang="en-US" sz="1200" dirty="0" smtClean="0">
                <a:latin typeface="Trebuchet MS" panose="020B0603020202020204" pitchFamily="34" charset="0"/>
              </a:rPr>
              <a:t>uring the upcoming forecast JJA season, if conditions will be ENSO neutral or in El Nino with the expected air-sea coupling and the tele-connective impacts will take place.  Moreover, f</a:t>
            </a:r>
            <a:r>
              <a:rPr lang="en-US" sz="1200" dirty="0" smtClean="0">
                <a:latin typeface="Trebuchet MS" panose="020B0603020202020204" pitchFamily="34" charset="0"/>
              </a:rPr>
              <a:t>orecasts skill scores during/around the Spring (barrier) season are generally lower. </a:t>
            </a:r>
          </a:p>
          <a:p>
            <a:pPr marL="285750" indent="-285750">
              <a:buFont typeface="Arial" panose="020B0604020202020204" pitchFamily="34" charset="0"/>
              <a:buChar char="•"/>
            </a:pPr>
            <a:r>
              <a:rPr lang="en-US" sz="1200" dirty="0" smtClean="0">
                <a:latin typeface="Trebuchet MS" panose="020B0603020202020204" pitchFamily="34" charset="0"/>
              </a:rPr>
              <a:t>While the models are lately having difficulty in predicting even during this past winter season under La Nina conditions (look at California deluge!) it will be difficult to know whether the models even know what will happen during the upcoming/how neutral?/how El Nino-</a:t>
            </a:r>
            <a:r>
              <a:rPr lang="en-US" sz="1200" dirty="0" err="1" smtClean="0">
                <a:latin typeface="Trebuchet MS" panose="020B0603020202020204" pitchFamily="34" charset="0"/>
              </a:rPr>
              <a:t>ish</a:t>
            </a:r>
            <a:r>
              <a:rPr lang="en-US" sz="1200" dirty="0" smtClean="0">
                <a:latin typeface="Trebuchet MS" panose="020B0603020202020204" pitchFamily="34" charset="0"/>
              </a:rPr>
              <a:t>? forecast season JJA. </a:t>
            </a:r>
          </a:p>
          <a:p>
            <a:pPr marL="285750" indent="-285750">
              <a:buFont typeface="Arial" panose="020B0604020202020204" pitchFamily="34" charset="0"/>
              <a:buChar char="•"/>
            </a:pPr>
            <a:r>
              <a:rPr lang="en-US" sz="1200" dirty="0" smtClean="0">
                <a:latin typeface="Trebuchet MS" panose="020B0603020202020204" pitchFamily="34" charset="0"/>
              </a:rPr>
              <a:t>The NMME model’s precip guidance in the drought impacted central US states is suggesting slightly above normal precip for June and equal chances for the forecast season, which may help the drought in the region. </a:t>
            </a:r>
          </a:p>
          <a:p>
            <a:pPr marL="285750" indent="-285750">
              <a:buFont typeface="Arial" panose="020B0604020202020204" pitchFamily="34" charset="0"/>
              <a:buChar char="•"/>
            </a:pPr>
            <a:r>
              <a:rPr lang="en-US" sz="1200" dirty="0" smtClean="0">
                <a:latin typeface="Trebuchet MS" panose="020B0603020202020204" pitchFamily="34" charset="0"/>
              </a:rPr>
              <a:t>But over the monsoon US southwest states, the forecast rainfall is for below normal during the upcoming monsoon season, and it may be recalled the monsoon has been above normal for the past two La Nina years, and those La Nina conditions are not only long gone, but we are entering El Nino. The above normal temperatures forecast for the southwest also does not help. </a:t>
            </a:r>
          </a:p>
          <a:p>
            <a:pPr marL="285750" indent="-285750">
              <a:buFont typeface="Arial" panose="020B0604020202020204" pitchFamily="34" charset="0"/>
              <a:buChar char="•"/>
            </a:pPr>
            <a:r>
              <a:rPr lang="en-US" sz="1200" dirty="0" smtClean="0">
                <a:latin typeface="Trebuchet MS" panose="020B0603020202020204" pitchFamily="34" charset="0"/>
              </a:rPr>
              <a:t>By the end of the JJA season, the northeast, mid-Atlantic and southeast are unlikely to develop any drought, given the climatology and the forecast. However, drought is likely to develop (worsen) in various parts of the monsoon southwest states (look at maps!). In spite of a threat of dryness developing in the central/upper Midwest by next month, the El Nino composite + trend of precip and the lack of dry signal does not favor any drought development in the eastern United States by JJA. *****</a:t>
            </a:r>
            <a:endParaRPr lang="en-US" sz="1300" i="1" kern="1200" dirty="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423487" y="1768505"/>
            <a:ext cx="3120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May –  31 Jul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4</a:t>
            </a:r>
            <a:r>
              <a:rPr lang="en-US" altLang="en-US" sz="1400" dirty="0" smtClean="0">
                <a:latin typeface="Times New Roman" pitchFamily="18" charset="0"/>
              </a:rPr>
              <a:t>/30/23</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May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4</a:t>
            </a:r>
            <a:r>
              <a:rPr lang="en-US" altLang="en-US" sz="1400" dirty="0" smtClean="0">
                <a:latin typeface="Times New Roman" pitchFamily="18" charset="0"/>
              </a:rPr>
              <a:t>/30/23</a:t>
            </a:r>
            <a:endParaRPr lang="en-US" altLang="en-US" sz="1400" dirty="0">
              <a:latin typeface="Times New Roman" pitchFamily="18" charset="0"/>
            </a:endParaRPr>
          </a:p>
        </p:txBody>
      </p:sp>
      <p:sp>
        <p:nvSpPr>
          <p:cNvPr id="8" name="TextBox 7"/>
          <p:cNvSpPr txBox="1"/>
          <p:nvPr/>
        </p:nvSpPr>
        <p:spPr>
          <a:xfrm>
            <a:off x="4267200" y="606204"/>
            <a:ext cx="4868091" cy="1169551"/>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5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271007" y="4153540"/>
            <a:ext cx="418300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We said the recent winter rainy season (DJFM) along the west coast states, combined with the weakening/slowly exiting La Nina conditions is likely to improve the overall drought conditions and hence reduce the drought areal coverage in the United States, especially in the west and southwest.  But neither the models nor the forecasters expected this kind of quick recovery!  BUT Nevada/AZ  massive reservoirs/lakes (Mead/Powell) are still extremely low.</a:t>
            </a:r>
          </a:p>
        </p:txBody>
      </p:sp>
      <p:pic>
        <p:nvPicPr>
          <p:cNvPr id="2050" name="Picture 2" descr="United States Seasonal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80078"/>
            <a:ext cx="4158484" cy="31537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305628"/>
            <a:ext cx="3977315" cy="307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1"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1206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657600" y="3235880"/>
            <a:ext cx="609600" cy="269320"/>
            <a:chOff x="3657600" y="3235880"/>
            <a:chExt cx="609600" cy="269320"/>
          </a:xfrm>
        </p:grpSpPr>
        <p:cxnSp>
          <p:nvCxnSpPr>
            <p:cNvPr id="30" name="Straight Arrow Connector 29"/>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903"/>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V="1">
            <a:off x="3429000" y="4267200"/>
            <a:ext cx="124854" cy="81063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4" name="Straight Arrow Connector 23"/>
          <p:cNvCxnSpPr/>
          <p:nvPr/>
        </p:nvCxnSpPr>
        <p:spPr>
          <a:xfrm flipV="1">
            <a:off x="34290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1628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657600" y="3235880"/>
            <a:ext cx="609600" cy="269320"/>
            <a:chOff x="3657600" y="3235880"/>
            <a:chExt cx="609600" cy="269320"/>
          </a:xfrm>
        </p:grpSpPr>
        <p:cxnSp>
          <p:nvCxnSpPr>
            <p:cNvPr id="27" name="Straight Arrow Connector 26"/>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3657600" y="3235880"/>
            <a:ext cx="609600" cy="269320"/>
            <a:chOff x="3657600" y="3235880"/>
            <a:chExt cx="609600" cy="269320"/>
          </a:xfrm>
        </p:grpSpPr>
        <p:cxnSp>
          <p:nvCxnSpPr>
            <p:cNvPr id="17" name="Straight Arrow Connector 16"/>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Arrow Connector 27"/>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447800" y="652107"/>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410200" y="4923674"/>
            <a:ext cx="990600" cy="334126"/>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2" y="476311"/>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p:nvPr/>
        </p:nvCxnSpPr>
        <p:spPr>
          <a:xfrm>
            <a:off x="3866854" y="6021005"/>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3" name="Group 32"/>
          <p:cNvGrpSpPr/>
          <p:nvPr/>
        </p:nvGrpSpPr>
        <p:grpSpPr>
          <a:xfrm>
            <a:off x="3657600" y="3235880"/>
            <a:ext cx="609600" cy="269320"/>
            <a:chOff x="3657600" y="3235880"/>
            <a:chExt cx="609600" cy="269320"/>
          </a:xfrm>
        </p:grpSpPr>
        <p:cxnSp>
          <p:nvCxnSpPr>
            <p:cNvPr id="34" name="Straight Arrow Connector 33"/>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115677</TotalTime>
  <Words>4191</Words>
  <Application>Microsoft Office PowerPoint</Application>
  <PresentationFormat>On-screen Show (4:3)</PresentationFormat>
  <Paragraphs>404</Paragraphs>
  <Slides>41</Slides>
  <Notes>11</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May 2023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10157</cp:revision>
  <cp:lastPrinted>2021-02-15T18:18:07Z</cp:lastPrinted>
  <dcterms:created xsi:type="dcterms:W3CDTF">2008-10-04T17:35:30Z</dcterms:created>
  <dcterms:modified xsi:type="dcterms:W3CDTF">2023-05-16T14:08:47Z</dcterms:modified>
</cp:coreProperties>
</file>