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808" r:id="rId2"/>
    <p:sldId id="824" r:id="rId3"/>
    <p:sldId id="788" r:id="rId4"/>
    <p:sldId id="896" r:id="rId5"/>
    <p:sldId id="894" r:id="rId6"/>
    <p:sldId id="850" r:id="rId7"/>
    <p:sldId id="868" r:id="rId8"/>
    <p:sldId id="867" r:id="rId9"/>
    <p:sldId id="893" r:id="rId10"/>
    <p:sldId id="833" r:id="rId11"/>
    <p:sldId id="891" r:id="rId12"/>
    <p:sldId id="892" r:id="rId13"/>
    <p:sldId id="871" r:id="rId14"/>
    <p:sldId id="881" r:id="rId15"/>
    <p:sldId id="827" r:id="rId16"/>
    <p:sldId id="897" r:id="rId17"/>
    <p:sldId id="889" r:id="rId18"/>
    <p:sldId id="757" r:id="rId19"/>
    <p:sldId id="796" r:id="rId20"/>
    <p:sldId id="811" r:id="rId21"/>
    <p:sldId id="795" r:id="rId22"/>
    <p:sldId id="890" r:id="rId23"/>
    <p:sldId id="790" r:id="rId24"/>
    <p:sldId id="878" r:id="rId25"/>
    <p:sldId id="877" r:id="rId26"/>
    <p:sldId id="728" r:id="rId27"/>
    <p:sldId id="832" r:id="rId28"/>
    <p:sldId id="804" r:id="rId29"/>
    <p:sldId id="898" r:id="rId30"/>
    <p:sldId id="810" r:id="rId31"/>
    <p:sldId id="872" r:id="rId32"/>
    <p:sldId id="895" r:id="rId33"/>
    <p:sldId id="899" r:id="rId34"/>
    <p:sldId id="888" r:id="rId35"/>
    <p:sldId id="883"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236"/>
    <a:srgbClr val="0033CC"/>
    <a:srgbClr val="FF0000"/>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3" autoAdjust="0"/>
    <p:restoredTop sz="74869" autoAdjust="0"/>
  </p:normalViewPr>
  <p:slideViewPr>
    <p:cSldViewPr>
      <p:cViewPr>
        <p:scale>
          <a:sx n="103" d="100"/>
          <a:sy n="103" d="100"/>
        </p:scale>
        <p:origin x="-312" y="-84"/>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13</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climas.arizona.edu/sw-climate/drought/sw-reservoir-volume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gif"/><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gif"/><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gif"/><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gif"/><Relationship Id="rId1" Type="http://schemas.openxmlformats.org/officeDocument/2006/relationships/slideLayout" Target="../slideLayouts/slideLayout7.xml"/><Relationship Id="rId4" Type="http://schemas.openxmlformats.org/officeDocument/2006/relationships/image" Target="../media/image110.gif"/></Relationships>
</file>

<file path=ppt/slides/_rels/slide29.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gif"/><Relationship Id="rId1" Type="http://schemas.openxmlformats.org/officeDocument/2006/relationships/slideLayout" Target="../slideLayouts/slideLayout7.xml"/><Relationship Id="rId4" Type="http://schemas.openxmlformats.org/officeDocument/2006/relationships/image" Target="../media/image113.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8382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November 2018 </a:t>
            </a:r>
          </a:p>
        </p:txBody>
      </p:sp>
      <p:sp>
        <p:nvSpPr>
          <p:cNvPr id="2051" name="Rectangle 3"/>
          <p:cNvSpPr>
            <a:spLocks noGrp="1" noChangeArrowheads="1"/>
          </p:cNvSpPr>
          <p:nvPr>
            <p:ph type="subTitle" idx="1"/>
          </p:nvPr>
        </p:nvSpPr>
        <p:spPr>
          <a:xfrm>
            <a:off x="457200" y="29718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438400" y="56388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Season across the US</a:t>
            </a:r>
            <a:endParaRPr lang="en-US" sz="1400" dirty="0"/>
          </a:p>
        </p:txBody>
      </p:sp>
      <p:sp>
        <p:nvSpPr>
          <p:cNvPr id="9" name="Rectangle 8"/>
          <p:cNvSpPr/>
          <p:nvPr/>
        </p:nvSpPr>
        <p:spPr>
          <a:xfrm>
            <a:off x="5486400" y="3352800"/>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86400" y="5071441"/>
            <a:ext cx="2514600" cy="155795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1752600"/>
            <a:ext cx="243840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3411166"/>
            <a:ext cx="2743199" cy="344683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05800" y="3657600"/>
            <a:ext cx="838200" cy="1015663"/>
          </a:xfrm>
          <a:prstGeom prst="rect">
            <a:avLst/>
          </a:prstGeom>
          <a:noFill/>
        </p:spPr>
        <p:txBody>
          <a:bodyPr wrap="square" rtlCol="0">
            <a:spAutoFit/>
          </a:bodyPr>
          <a:lstStyle/>
          <a:p>
            <a:r>
              <a:rPr lang="en-US" sz="1200" dirty="0" smtClean="0"/>
              <a:t>Upcoming 3-m season’s</a:t>
            </a:r>
          </a:p>
          <a:p>
            <a:r>
              <a:rPr lang="en-US" sz="1200" dirty="0" smtClean="0"/>
              <a:t>Rainy areas!</a:t>
            </a:r>
            <a:endParaRPr lang="en-US" sz="1200" dirty="0"/>
          </a:p>
        </p:txBody>
      </p:sp>
      <p:cxnSp>
        <p:nvCxnSpPr>
          <p:cNvPr id="22" name="Straight Arrow Connector 21"/>
          <p:cNvCxnSpPr/>
          <p:nvPr/>
        </p:nvCxnSpPr>
        <p:spPr>
          <a:xfrm flipH="1">
            <a:off x="8229600" y="3657600"/>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308" y="1"/>
            <a:ext cx="2669310" cy="16668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47625" y="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10200" y="1600200"/>
            <a:ext cx="2819400" cy="5257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5283089" cy="683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4516" y="3657600"/>
            <a:ext cx="350520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mo-6mo), overall the drought looks much improved, except in coastal western states..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~12m and longer, rainfall deficits remain in the Southwest </a:t>
            </a:r>
            <a:r>
              <a:rPr lang="en-US" sz="1600" dirty="0"/>
              <a:t> </a:t>
            </a:r>
            <a:r>
              <a:rPr lang="en-US" sz="1600" dirty="0" smtClean="0"/>
              <a:t>and this season’s rains seems not enough to offset last season’s deficits in the Northern Plains. Note the stronger deficits in the Northern plains! – data issues?</a:t>
            </a: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13</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1" y="1219200"/>
            <a:ext cx="3048000" cy="2462213"/>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4" name="Straight Arrow Connector 3"/>
          <p:cNvCxnSpPr/>
          <p:nvPr/>
        </p:nvCxnSpPr>
        <p:spPr>
          <a:xfrm flipH="1" flipV="1">
            <a:off x="2971800" y="4343400"/>
            <a:ext cx="27432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14</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In October, much of the country has been relatively colder than warmer than normal</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November so far is same as October pattern over much of the country. </a:t>
            </a:r>
            <a:endParaRPr lang="en-US" altLang="en-US" sz="1600" dirty="0">
              <a:latin typeface="Times New Roman" pitchFamily="18" charset="0"/>
            </a:endParaRPr>
          </a:p>
        </p:txBody>
      </p:sp>
      <p:pic>
        <p:nvPicPr>
          <p:cNvPr id="2" name="Picture 2" descr="http://www.cpc.ncep.noaa.gov/products/tanal/30day/mean/201810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2" y="228600"/>
            <a:ext cx="4551218" cy="633159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982" y="3124200"/>
            <a:ext cx="44100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576118" y="3534162"/>
            <a:ext cx="3305175" cy="300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93166" y="3124200"/>
            <a:ext cx="2983509" cy="307777"/>
          </a:xfrm>
          <a:prstGeom prst="rect">
            <a:avLst/>
          </a:prstGeom>
        </p:spPr>
        <p:txBody>
          <a:bodyPr wrap="none">
            <a:spAutoFit/>
          </a:bodyPr>
          <a:lstStyle/>
          <a:p>
            <a:r>
              <a:rPr lang="en-US" sz="1400" dirty="0"/>
              <a:t>https://fsapps.nwcg.gov/afm/index.php</a:t>
            </a:r>
          </a:p>
        </p:txBody>
      </p:sp>
      <p:sp>
        <p:nvSpPr>
          <p:cNvPr id="4" name="TextBox 3"/>
          <p:cNvSpPr txBox="1"/>
          <p:nvPr/>
        </p:nvSpPr>
        <p:spPr>
          <a:xfrm>
            <a:off x="5933940" y="61882"/>
            <a:ext cx="2679700" cy="400110"/>
          </a:xfrm>
          <a:prstGeom prst="rect">
            <a:avLst/>
          </a:prstGeom>
          <a:noFill/>
        </p:spPr>
        <p:txBody>
          <a:bodyPr wrap="square" rtlCol="0">
            <a:spAutoFit/>
          </a:bodyPr>
          <a:lstStyle/>
          <a:p>
            <a:r>
              <a:rPr lang="en-US" sz="2000" b="1" dirty="0" smtClean="0">
                <a:solidFill>
                  <a:srgbClr val="FF0000"/>
                </a:solidFill>
              </a:rPr>
              <a:t>Current Active FIRE</a:t>
            </a:r>
            <a:endParaRPr lang="en-US" sz="2000" b="1" dirty="0">
              <a:solidFill>
                <a:srgbClr val="FF0000"/>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676400"/>
            <a:ext cx="41529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978400" y="6400800"/>
            <a:ext cx="3784600" cy="276999"/>
          </a:xfrm>
          <a:prstGeom prst="rect">
            <a:avLst/>
          </a:prstGeom>
        </p:spPr>
        <p:txBody>
          <a:bodyPr wrap="square">
            <a:spAutoFit/>
          </a:bodyPr>
          <a:lstStyle/>
          <a:p>
            <a:r>
              <a:rPr lang="en-US" sz="1200" dirty="0"/>
              <a:t>https://www.fs.fed.us/science-technology/fire/information</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34004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76750" y="381000"/>
            <a:ext cx="4591050" cy="1200329"/>
          </a:xfrm>
          <a:prstGeom prst="rect">
            <a:avLst/>
          </a:prstGeom>
          <a:noFill/>
        </p:spPr>
        <p:txBody>
          <a:bodyPr wrap="square" rtlCol="0">
            <a:spAutoFit/>
          </a:bodyPr>
          <a:lstStyle/>
          <a:p>
            <a:r>
              <a:rPr lang="en-US" dirty="0" smtClean="0"/>
              <a:t>Just when you thought the fire season is over!!</a:t>
            </a:r>
          </a:p>
          <a:p>
            <a:r>
              <a:rPr lang="en-US" dirty="0" smtClean="0"/>
              <a:t>One of the worst, (or probably the worst ?) fire season in CA this year and hence damage/destruction!!</a:t>
            </a:r>
            <a:endParaRPr lang="en-US" dirty="0"/>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2260859"/>
            <a:ext cx="4381500" cy="423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9461"/>
            <a:ext cx="4191000" cy="313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2590800" y="4114800"/>
            <a:ext cx="3343140" cy="3429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81750"/>
            <a:ext cx="533400" cy="476250"/>
          </a:xfrm>
        </p:spPr>
        <p:txBody>
          <a:bodyPr/>
          <a:lstStyle/>
          <a:p>
            <a:pPr>
              <a:defRPr/>
            </a:pPr>
            <a:fld id="{AE0D35B7-164B-4BDA-8435-F6440E98459E}" type="slidenum">
              <a:rPr lang="en-US" altLang="en-US" smtClean="0"/>
              <a:pPr>
                <a:defRPr/>
              </a:pPr>
              <a:t>16</a:t>
            </a:fld>
            <a:endParaRPr lang="en-US" altLang="en-US" dirty="0"/>
          </a:p>
        </p:txBody>
      </p:sp>
      <p:pic>
        <p:nvPicPr>
          <p:cNvPr id="4" name="Picture 3" descr="https://img.purch.com/h/1400/aHR0cDovL3d3dy5zcGFjZS5jb20vaW1hZ2VzL2kvMDAwLzA4MC83MTYvb3JpZ2luYWwvY2FtcC1maXJlLXBhcmFkaXNlLWRpZ2l0aWFsZ2xvYmUtd29ybGR2aWV3LTMtYW5ub3RhdGVkLmpwZz8xNTQxOTQ3NjQ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1000"/>
            <a:ext cx="8915400" cy="5257800"/>
          </a:xfrm>
          <a:prstGeom prst="rect">
            <a:avLst/>
          </a:prstGeom>
          <a:noFill/>
          <a:ln>
            <a:noFill/>
          </a:ln>
        </p:spPr>
      </p:pic>
      <p:sp>
        <p:nvSpPr>
          <p:cNvPr id="3" name="Rectangle 2"/>
          <p:cNvSpPr/>
          <p:nvPr/>
        </p:nvSpPr>
        <p:spPr>
          <a:xfrm>
            <a:off x="304800" y="5706070"/>
            <a:ext cx="8001000" cy="923330"/>
          </a:xfrm>
          <a:prstGeom prst="rect">
            <a:avLst/>
          </a:prstGeom>
        </p:spPr>
        <p:txBody>
          <a:bodyPr wrap="square">
            <a:spAutoFit/>
          </a:bodyPr>
          <a:lstStyle/>
          <a:p>
            <a:r>
              <a:rPr lang="en-US" dirty="0"/>
              <a:t>This annotated </a:t>
            </a:r>
            <a:r>
              <a:rPr lang="en-US" dirty="0" err="1"/>
              <a:t>DigitalGlobe</a:t>
            </a:r>
            <a:r>
              <a:rPr lang="en-US" dirty="0"/>
              <a:t> image overlays location information on a view of the deadly Camp Fire in northern California taken Nov. 9, 2018 by the WorldView-3 satellite</a:t>
            </a:r>
            <a:r>
              <a:rPr lang="en-US" dirty="0" smtClean="0"/>
              <a:t>.  </a:t>
            </a:r>
            <a:r>
              <a:rPr lang="en-US" i="1" dirty="0" smtClean="0"/>
              <a:t>Credit</a:t>
            </a:r>
            <a:r>
              <a:rPr lang="en-US" i="1" dirty="0"/>
              <a:t>: Satellite image ©2018 </a:t>
            </a:r>
            <a:r>
              <a:rPr lang="en-US" i="1" dirty="0" err="1"/>
              <a:t>DigitalGlobe</a:t>
            </a:r>
            <a:r>
              <a:rPr lang="en-US" i="1" dirty="0"/>
              <a:t>, a </a:t>
            </a:r>
            <a:r>
              <a:rPr lang="en-US" i="1" dirty="0" err="1"/>
              <a:t>Maxar</a:t>
            </a:r>
            <a:r>
              <a:rPr lang="en-US" i="1" dirty="0"/>
              <a:t> company.</a:t>
            </a:r>
            <a:endParaRPr lang="en-US" dirty="0"/>
          </a:p>
        </p:txBody>
      </p:sp>
    </p:spTree>
    <p:extLst>
      <p:ext uri="{BB962C8B-B14F-4D97-AF65-F5344CB8AC3E}">
        <p14:creationId xmlns:p14="http://schemas.microsoft.com/office/powerpoint/2010/main" val="105220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663" y="4114800"/>
            <a:ext cx="2872337" cy="2458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618" y="4124159"/>
            <a:ext cx="2715782" cy="249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4" name="TextBox 3"/>
          <p:cNvSpPr txBox="1"/>
          <p:nvPr/>
        </p:nvSpPr>
        <p:spPr>
          <a:xfrm>
            <a:off x="1447800" y="20782"/>
            <a:ext cx="5791200" cy="369332"/>
          </a:xfrm>
          <a:prstGeom prst="rect">
            <a:avLst/>
          </a:prstGeom>
          <a:noFill/>
        </p:spPr>
        <p:txBody>
          <a:bodyPr wrap="square" rtlCol="0">
            <a:spAutoFit/>
          </a:bodyPr>
          <a:lstStyle/>
          <a:p>
            <a:r>
              <a:rPr lang="en-US" dirty="0" smtClean="0"/>
              <a:t>Water Reservoir Levels in some Western/Southern States!</a:t>
            </a:r>
            <a:endParaRPr lang="en-US" dirty="0"/>
          </a:p>
        </p:txBody>
      </p:sp>
      <p:sp>
        <p:nvSpPr>
          <p:cNvPr id="5" name="TextBox 4"/>
          <p:cNvSpPr txBox="1"/>
          <p:nvPr/>
        </p:nvSpPr>
        <p:spPr>
          <a:xfrm>
            <a:off x="4719450" y="2830945"/>
            <a:ext cx="507833" cy="369332"/>
          </a:xfrm>
          <a:prstGeom prst="rect">
            <a:avLst/>
          </a:prstGeom>
          <a:noFill/>
        </p:spPr>
        <p:txBody>
          <a:bodyPr wrap="square" rtlCol="0">
            <a:spAutoFit/>
          </a:bodyPr>
          <a:lstStyle/>
          <a:p>
            <a:r>
              <a:rPr lang="en-US" dirty="0" smtClean="0"/>
              <a:t>AZ</a:t>
            </a:r>
            <a:endParaRPr lang="en-US" dirty="0"/>
          </a:p>
        </p:txBody>
      </p:sp>
      <p:sp>
        <p:nvSpPr>
          <p:cNvPr id="13" name="TextBox 12"/>
          <p:cNvSpPr txBox="1"/>
          <p:nvPr/>
        </p:nvSpPr>
        <p:spPr>
          <a:xfrm>
            <a:off x="8178967" y="2895600"/>
            <a:ext cx="584033" cy="369332"/>
          </a:xfrm>
          <a:prstGeom prst="rect">
            <a:avLst/>
          </a:prstGeom>
          <a:noFill/>
        </p:spPr>
        <p:txBody>
          <a:bodyPr wrap="square" rtlCol="0">
            <a:spAutoFit/>
          </a:bodyPr>
          <a:lstStyle/>
          <a:p>
            <a:r>
              <a:rPr lang="en-US" dirty="0" smtClean="0"/>
              <a:t>NM</a:t>
            </a:r>
            <a:endParaRPr lang="en-US" dirty="0"/>
          </a:p>
        </p:txBody>
      </p:sp>
      <p:sp>
        <p:nvSpPr>
          <p:cNvPr id="14" name="TextBox 13"/>
          <p:cNvSpPr txBox="1"/>
          <p:nvPr/>
        </p:nvSpPr>
        <p:spPr>
          <a:xfrm>
            <a:off x="4971058" y="5715000"/>
            <a:ext cx="507833" cy="369332"/>
          </a:xfrm>
          <a:prstGeom prst="rect">
            <a:avLst/>
          </a:prstGeom>
          <a:noFill/>
        </p:spPr>
        <p:txBody>
          <a:bodyPr wrap="square" rtlCol="0">
            <a:spAutoFit/>
          </a:bodyPr>
          <a:lstStyle/>
          <a:p>
            <a:r>
              <a:rPr lang="en-US" dirty="0" smtClean="0"/>
              <a:t>UT</a:t>
            </a:r>
            <a:endParaRPr lang="en-US" dirty="0"/>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sp>
        <p:nvSpPr>
          <p:cNvPr id="7" name="Rectangle 6"/>
          <p:cNvSpPr/>
          <p:nvPr/>
        </p:nvSpPr>
        <p:spPr>
          <a:xfrm>
            <a:off x="8068641" y="4114800"/>
            <a:ext cx="922959" cy="276999"/>
          </a:xfrm>
          <a:prstGeom prst="rect">
            <a:avLst/>
          </a:prstGeom>
        </p:spPr>
        <p:txBody>
          <a:bodyPr wrap="square">
            <a:spAutoFit/>
          </a:bodyPr>
          <a:lstStyle/>
          <a:p>
            <a:r>
              <a:rPr lang="en-US" sz="1200" dirty="0" smtClean="0"/>
              <a:t>2018-11-12</a:t>
            </a:r>
            <a:endParaRPr lang="en-US" sz="1200" dirty="0"/>
          </a:p>
        </p:txBody>
      </p:sp>
      <p:sp>
        <p:nvSpPr>
          <p:cNvPr id="8" name="Rectangle 7"/>
          <p:cNvSpPr/>
          <p:nvPr/>
        </p:nvSpPr>
        <p:spPr>
          <a:xfrm>
            <a:off x="6096000" y="3914001"/>
            <a:ext cx="2971800" cy="276999"/>
          </a:xfrm>
          <a:prstGeom prst="rect">
            <a:avLst/>
          </a:prstGeom>
        </p:spPr>
        <p:txBody>
          <a:bodyPr wrap="square">
            <a:spAutoFit/>
          </a:bodyPr>
          <a:lstStyle/>
          <a:p>
            <a:r>
              <a:rPr lang="en-US" sz="1200" dirty="0"/>
              <a:t>Reservoir Storage Summary for River </a:t>
            </a:r>
            <a:r>
              <a:rPr lang="en-US" sz="1200" dirty="0" smtClean="0"/>
              <a:t>Basins</a:t>
            </a:r>
            <a:endParaRPr lang="en-US" sz="1200" dirty="0"/>
          </a:p>
        </p:txBody>
      </p:sp>
      <p:sp>
        <p:nvSpPr>
          <p:cNvPr id="15" name="TextBox 14"/>
          <p:cNvSpPr txBox="1"/>
          <p:nvPr/>
        </p:nvSpPr>
        <p:spPr>
          <a:xfrm>
            <a:off x="6350167" y="4202668"/>
            <a:ext cx="507833" cy="369332"/>
          </a:xfrm>
          <a:prstGeom prst="rect">
            <a:avLst/>
          </a:prstGeom>
          <a:noFill/>
        </p:spPr>
        <p:txBody>
          <a:bodyPr wrap="square" rtlCol="0">
            <a:spAutoFit/>
          </a:bodyPr>
          <a:lstStyle/>
          <a:p>
            <a:r>
              <a:rPr lang="en-US" dirty="0" smtClean="0"/>
              <a:t>TX</a:t>
            </a:r>
            <a:endParaRPr lang="en-US" dirty="0"/>
          </a:p>
        </p:txBody>
      </p:sp>
      <p:sp>
        <p:nvSpPr>
          <p:cNvPr id="10" name="Rectangle 9"/>
          <p:cNvSpPr/>
          <p:nvPr/>
        </p:nvSpPr>
        <p:spPr>
          <a:xfrm>
            <a:off x="5562600" y="3124200"/>
            <a:ext cx="3352800" cy="646331"/>
          </a:xfrm>
          <a:prstGeom prst="rect">
            <a:avLst/>
          </a:prstGeom>
        </p:spPr>
        <p:txBody>
          <a:bodyPr wrap="square">
            <a:spAutoFit/>
          </a:bodyPr>
          <a:lstStyle/>
          <a:p>
            <a:r>
              <a:rPr lang="en-US" sz="1200" dirty="0">
                <a:hlinkClick r:id="rId4"/>
              </a:rPr>
              <a:t>https://</a:t>
            </a:r>
            <a:r>
              <a:rPr lang="en-US" sz="1200" dirty="0" smtClean="0">
                <a:hlinkClick r:id="rId4"/>
              </a:rPr>
              <a:t>www.climas.arizona.edu/sw-climate/drought/sw-reservoir-volumes</a:t>
            </a:r>
            <a:r>
              <a:rPr lang="en-US" sz="1200" dirty="0" smtClean="0"/>
              <a:t>  -- updated???</a:t>
            </a:r>
            <a:endParaRPr lang="en-US" sz="1200" dirty="0"/>
          </a:p>
        </p:txBody>
      </p:sp>
      <p:sp>
        <p:nvSpPr>
          <p:cNvPr id="11" name="TextBox 10"/>
          <p:cNvSpPr txBox="1"/>
          <p:nvPr/>
        </p:nvSpPr>
        <p:spPr>
          <a:xfrm>
            <a:off x="6629400" y="5867400"/>
            <a:ext cx="1066800" cy="738664"/>
          </a:xfrm>
          <a:prstGeom prst="rect">
            <a:avLst/>
          </a:prstGeom>
          <a:noFill/>
        </p:spPr>
        <p:txBody>
          <a:bodyPr wrap="square" rtlCol="0">
            <a:spAutoFit/>
          </a:bodyPr>
          <a:lstStyle/>
          <a:p>
            <a:r>
              <a:rPr lang="en-US" sz="1400" dirty="0" smtClean="0"/>
              <a:t>Situation better than last month !</a:t>
            </a:r>
            <a:endParaRPr lang="en-US" sz="1400"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6" y="445532"/>
            <a:ext cx="4119816" cy="565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445531"/>
            <a:ext cx="4724400" cy="3445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3826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elow normal 7-day average streamflow condition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657600"/>
            <a:ext cx="2101056" cy="1343952"/>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819775"/>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smtClean="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792540"/>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Much improvement in Texas.</a:t>
            </a:r>
          </a:p>
          <a:p>
            <a:pPr eaLnBrk="1" hangingPunct="1">
              <a:spcBef>
                <a:spcPct val="0"/>
              </a:spcBef>
            </a:pPr>
            <a:r>
              <a:rPr lang="en-US" altLang="en-US" sz="1600" dirty="0" smtClean="0">
                <a:latin typeface="Times New Roman" pitchFamily="18" charset="0"/>
              </a:rPr>
              <a:t>Lots of rain/streamflow in the east.</a:t>
            </a:r>
          </a:p>
          <a:p>
            <a:pPr eaLnBrk="1" hangingPunct="1">
              <a:spcBef>
                <a:spcPct val="0"/>
              </a:spcBef>
            </a:pPr>
            <a:r>
              <a:rPr lang="en-US" altLang="en-US" sz="1600" dirty="0" smtClean="0">
                <a:latin typeface="Times New Roman" pitchFamily="18" charset="0"/>
              </a:rPr>
              <a:t>Four states corner area in the west – not much improvement!! </a:t>
            </a:r>
          </a:p>
        </p:txBody>
      </p:sp>
      <p:sp>
        <p:nvSpPr>
          <p:cNvPr id="12304" name="TextBox 1"/>
          <p:cNvSpPr txBox="1">
            <a:spLocks noChangeArrowheads="1"/>
          </p:cNvSpPr>
          <p:nvPr/>
        </p:nvSpPr>
        <p:spPr bwMode="auto">
          <a:xfrm>
            <a:off x="4920895" y="3195935"/>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4343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010329" y="4625019"/>
            <a:ext cx="1989607" cy="731497"/>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58119" y="4220839"/>
            <a:ext cx="2171481" cy="808361"/>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smtClean="0"/>
          </a:p>
        </p:txBody>
      </p:sp>
      <p:pic>
        <p:nvPicPr>
          <p:cNvPr id="6146"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u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213360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31" descr="map legen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7275" y="6396597"/>
            <a:ext cx="2828925"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62599" y="4990767"/>
            <a:ext cx="1455925" cy="461665"/>
          </a:xfrm>
          <a:prstGeom prst="rect">
            <a:avLst/>
          </a:prstGeom>
          <a:noFill/>
        </p:spPr>
        <p:txBody>
          <a:bodyPr wrap="square" rtlCol="0">
            <a:spAutoFit/>
          </a:bodyPr>
          <a:lstStyle/>
          <a:p>
            <a:r>
              <a:rPr lang="en-US" sz="1200" dirty="0" smtClean="0"/>
              <a:t>Not exactly the same type </a:t>
            </a:r>
            <a:r>
              <a:rPr lang="en-US" sz="1200" smtClean="0"/>
              <a:t>of maps? </a:t>
            </a:r>
            <a:endParaRPr lang="en-US" sz="12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7068" y="4602212"/>
            <a:ext cx="1712332" cy="113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19</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2446819707"/>
              </p:ext>
            </p:extLst>
          </p:nvPr>
        </p:nvGraphicFramePr>
        <p:xfrm>
          <a:off x="457200" y="289560"/>
          <a:ext cx="8305800" cy="621792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8  November  2018</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smtClean="0">
                        <a:ln>
                          <a:noFill/>
                        </a:ln>
                        <a:solidFill>
                          <a:schemeClr val="tx1"/>
                        </a:solidFill>
                        <a:effectLst/>
                        <a:latin typeface="verdana,arial,serif"/>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Watch</a:t>
                      </a:r>
                      <a:r>
                        <a:rPr kumimoji="0" lang="en-US" altLang="en-US" sz="2000" b="1" i="0" u="none" strike="noStrike" cap="none" normalizeH="0" baseline="0" dirty="0" smtClean="0">
                          <a:ln>
                            <a:noFill/>
                          </a:ln>
                          <a:solidFill>
                            <a:srgbClr val="FF0000"/>
                          </a:solidFill>
                          <a:effectLst/>
                          <a:latin typeface="verdana,arial,serif"/>
                          <a:cs typeface="Arial" pitchFamily="34" charset="0"/>
                        </a:rPr>
                        <a:t> !!</a:t>
                      </a:r>
                      <a:endParaRPr kumimoji="0" lang="en-US" altLang="en-US" sz="2000" b="0" i="0" u="none"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ClrTx/>
                        <a:buSzTx/>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sz="2000" b="0" i="0" kern="1200" dirty="0" smtClean="0">
                          <a:solidFill>
                            <a:schemeClr val="tx1"/>
                          </a:solidFill>
                          <a:effectLst/>
                          <a:latin typeface="Arial" pitchFamily="34" charset="0"/>
                          <a:ea typeface="+mn-ea"/>
                          <a:cs typeface="+mn-cs"/>
                        </a:rPr>
                        <a:t>ENSO-neutral continued during October, despite widespread above-average sea surface temperatures (SSTs) across the equatorial Pacific Ocean.</a:t>
                      </a:r>
                      <a:r>
                        <a:rPr kumimoji="0" lang="en-US" altLang="en-US" sz="1800" b="0" i="0" u="none" strike="noStrike" cap="none" normalizeH="0" baseline="0" dirty="0" smtClean="0">
                          <a:ln>
                            <a:noFill/>
                          </a:ln>
                          <a:solidFill>
                            <a:schemeClr val="tx1"/>
                          </a:solidFill>
                          <a:effectLst/>
                          <a:latin typeface="verdana,arial"/>
                          <a:cs typeface="Arial" pitchFamily="34" charset="0"/>
                        </a:rPr>
                        <a:t> </a:t>
                      </a:r>
                      <a:r>
                        <a:rPr lang="en-US" sz="2000" b="1" i="0" kern="1200" dirty="0" smtClean="0">
                          <a:solidFill>
                            <a:schemeClr val="tx1"/>
                          </a:solidFill>
                          <a:effectLst/>
                          <a:latin typeface="Arial" pitchFamily="34" charset="0"/>
                          <a:ea typeface="+mn-ea"/>
                          <a:cs typeface="+mn-cs"/>
                        </a:rPr>
                        <a:t>El Niño is expected to form and continue through the Northern Hemisphere winter 2018-19 (~80% chance) and into spring (55-60% chance).</a:t>
                      </a:r>
                      <a:endParaRPr lang="en-US" altLang="en-US" sz="2000" b="1" dirty="0" smtClean="0">
                        <a:solidFill>
                          <a:srgbClr val="0033CC"/>
                        </a:solidFill>
                        <a:latin typeface="Trebuchet MS" panose="020B0603020202020204"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21" y="20782"/>
            <a:ext cx="4098705" cy="3103418"/>
          </a:xfrm>
          <a:prstGeom prst="rect">
            <a:avLst/>
          </a:prstGeom>
          <a:noFill/>
          <a:ln>
            <a:noFill/>
          </a:ln>
        </p:spPr>
      </p:pic>
      <p:pic>
        <p:nvPicPr>
          <p:cNvPr id="28" name="Picture 27"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 y="3281495"/>
            <a:ext cx="4083144" cy="3265355"/>
          </a:xfrm>
          <a:prstGeom prst="rect">
            <a:avLst/>
          </a:prstGeom>
          <a:noFill/>
          <a:ln>
            <a:noFill/>
          </a:ln>
        </p:spPr>
      </p:pic>
      <p:pic>
        <p:nvPicPr>
          <p:cNvPr id="25" name="Picture 24"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3270" y="568280"/>
            <a:ext cx="1878893" cy="1257301"/>
          </a:xfrm>
          <a:prstGeom prst="rect">
            <a:avLst/>
          </a:prstGeom>
          <a:noFill/>
          <a:ln>
            <a:noFill/>
          </a:ln>
        </p:spPr>
      </p:pic>
      <p:pic>
        <p:nvPicPr>
          <p:cNvPr id="30" name="Picture 2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2163" y="2042608"/>
            <a:ext cx="2008188" cy="1238887"/>
          </a:xfrm>
          <a:prstGeom prst="rect">
            <a:avLst/>
          </a:prstGeom>
          <a:noFill/>
          <a:ln>
            <a:noFill/>
          </a:ln>
        </p:spPr>
      </p:pic>
      <p:sp>
        <p:nvSpPr>
          <p:cNvPr id="3076" name="Title 1"/>
          <p:cNvSpPr>
            <a:spLocks noGrp="1"/>
          </p:cNvSpPr>
          <p:nvPr>
            <p:ph type="title"/>
          </p:nvPr>
        </p:nvSpPr>
        <p:spPr>
          <a:xfrm>
            <a:off x="5105400" y="0"/>
            <a:ext cx="3810000" cy="609600"/>
          </a:xfrm>
        </p:spPr>
        <p:txBody>
          <a:bodyPr/>
          <a:lstStyle/>
          <a:p>
            <a:r>
              <a:rPr lang="en-US" altLang="en-US" sz="3600" smtClean="0"/>
              <a:t>Drought Monitor </a:t>
            </a:r>
          </a:p>
        </p:txBody>
      </p:sp>
      <p:sp>
        <p:nvSpPr>
          <p:cNvPr id="3077" name="Slide Number Placeholder 3"/>
          <p:cNvSpPr>
            <a:spLocks noGrp="1"/>
          </p:cNvSpPr>
          <p:nvPr>
            <p:ph type="sldNum" sz="quarter" idx="12"/>
          </p:nvPr>
        </p:nvSpPr>
        <p:spPr>
          <a:xfrm>
            <a:off x="6934200" y="6342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sp>
        <p:nvSpPr>
          <p:cNvPr id="3078" name="TextBox 5"/>
          <p:cNvSpPr txBox="1">
            <a:spLocks noChangeArrowheads="1"/>
          </p:cNvSpPr>
          <p:nvPr/>
        </p:nvSpPr>
        <p:spPr bwMode="auto">
          <a:xfrm>
            <a:off x="6781800" y="3581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pic>
        <p:nvPicPr>
          <p:cNvPr id="3079" name="Picture 14"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1"/>
          <p:cNvSpPr txBox="1">
            <a:spLocks noChangeArrowheads="1"/>
          </p:cNvSpPr>
          <p:nvPr/>
        </p:nvSpPr>
        <p:spPr bwMode="auto">
          <a:xfrm>
            <a:off x="4038600" y="13335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Previous</a:t>
            </a:r>
          </a:p>
        </p:txBody>
      </p:sp>
      <p:sp>
        <p:nvSpPr>
          <p:cNvPr id="3081" name="TextBox 17"/>
          <p:cNvSpPr txBox="1">
            <a:spLocks noChangeArrowheads="1"/>
          </p:cNvSpPr>
          <p:nvPr/>
        </p:nvSpPr>
        <p:spPr bwMode="auto">
          <a:xfrm>
            <a:off x="4038600" y="4157663"/>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Latest/Recent</a:t>
            </a:r>
            <a:endParaRPr lang="en-US" altLang="en-US" sz="1800" b="1" dirty="0">
              <a:latin typeface="Times New Roman" pitchFamily="18" charset="0"/>
            </a:endParaRPr>
          </a:p>
        </p:txBody>
      </p:sp>
      <p:pic>
        <p:nvPicPr>
          <p:cNvPr id="3082" name="Picture 13" descr="United States Drought 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Box 1"/>
          <p:cNvSpPr txBox="1">
            <a:spLocks noChangeArrowheads="1"/>
          </p:cNvSpPr>
          <p:nvPr/>
        </p:nvSpPr>
        <p:spPr bwMode="auto">
          <a:xfrm>
            <a:off x="5029200" y="3581400"/>
            <a:ext cx="4114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400" dirty="0" smtClean="0">
                <a:latin typeface="Times New Roman" pitchFamily="18" charset="0"/>
              </a:rPr>
              <a:t>According to the US DM, there is “no drought to speak of” east of,  and including, Texas over the eastern two thirds of the country. However, in the southwest, the severe drought in the four corners area in the states of UT/AZ/CO/NM is pretty much stuck there, with not much improvement over the last many seasons. </a:t>
            </a:r>
          </a:p>
          <a:p>
            <a:pPr eaLnBrk="1" hangingPunct="1">
              <a:spcBef>
                <a:spcPct val="0"/>
              </a:spcBef>
            </a:pPr>
            <a:endParaRPr lang="en-US" altLang="en-US" sz="1400" dirty="0">
              <a:latin typeface="Times New Roman" pitchFamily="18" charset="0"/>
            </a:endParaRPr>
          </a:p>
          <a:p>
            <a:pPr eaLnBrk="1" hangingPunct="1">
              <a:spcBef>
                <a:spcPct val="0"/>
              </a:spcBef>
            </a:pPr>
            <a:r>
              <a:rPr lang="en-US" altLang="en-US" sz="1400" dirty="0" smtClean="0">
                <a:latin typeface="Times New Roman" pitchFamily="18" charset="0"/>
              </a:rPr>
              <a:t>But drought in Pacific Northwest in OR/WA, that got established in last few months has remained in place. </a:t>
            </a:r>
            <a:endParaRPr lang="en-US" altLang="en-US" sz="1400" dirty="0">
              <a:latin typeface="Times New Roman" pitchFamily="18" charset="0"/>
            </a:endParaRPr>
          </a:p>
        </p:txBody>
      </p:sp>
      <p:pic>
        <p:nvPicPr>
          <p:cNvPr id="3084"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a:stCxn id="25" idx="1"/>
          </p:cNvCxnSpPr>
          <p:nvPr/>
        </p:nvCxnSpPr>
        <p:spPr>
          <a:xfrm flipH="1" flipV="1">
            <a:off x="4217988" y="795544"/>
            <a:ext cx="1045282" cy="401387"/>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flipV="1">
            <a:off x="7294564" y="1447800"/>
            <a:ext cx="554036" cy="53340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62800" y="568280"/>
            <a:ext cx="1172116" cy="369332"/>
          </a:xfrm>
          <a:prstGeom prst="rect">
            <a:avLst/>
          </a:prstGeom>
          <a:noFill/>
        </p:spPr>
        <p:txBody>
          <a:bodyPr wrap="none" rtlCol="0">
            <a:spAutoFit/>
          </a:bodyPr>
          <a:lstStyle/>
          <a:p>
            <a:r>
              <a:rPr lang="en-US" dirty="0" smtClean="0"/>
              <a:t>September</a:t>
            </a:r>
            <a:endParaRPr lang="en-US" dirty="0"/>
          </a:p>
        </p:txBody>
      </p:sp>
      <p:cxnSp>
        <p:nvCxnSpPr>
          <p:cNvPr id="4" name="Straight Arrow Connector 3"/>
          <p:cNvCxnSpPr/>
          <p:nvPr/>
        </p:nvCxnSpPr>
        <p:spPr>
          <a:xfrm>
            <a:off x="1600200" y="1654059"/>
            <a:ext cx="0" cy="34513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62400" y="208307"/>
            <a:ext cx="928459" cy="369332"/>
          </a:xfrm>
          <a:prstGeom prst="rect">
            <a:avLst/>
          </a:prstGeom>
          <a:noFill/>
        </p:spPr>
        <p:txBody>
          <a:bodyPr wrap="none" rtlCol="0">
            <a:spAutoFit/>
          </a:bodyPr>
          <a:lstStyle/>
          <a:p>
            <a:r>
              <a:rPr lang="en-US" dirty="0" smtClean="0"/>
              <a:t>October</a:t>
            </a:r>
            <a:endParaRPr lang="en-US" dirty="0"/>
          </a:p>
        </p:txBody>
      </p:sp>
      <p:sp>
        <p:nvSpPr>
          <p:cNvPr id="33" name="TextBox 32"/>
          <p:cNvSpPr txBox="1"/>
          <p:nvPr/>
        </p:nvSpPr>
        <p:spPr>
          <a:xfrm>
            <a:off x="8153400" y="1688068"/>
            <a:ext cx="851515" cy="369332"/>
          </a:xfrm>
          <a:prstGeom prst="rect">
            <a:avLst/>
          </a:prstGeom>
          <a:noFill/>
        </p:spPr>
        <p:txBody>
          <a:bodyPr wrap="none" rtlCol="0">
            <a:spAutoFit/>
          </a:bodyPr>
          <a:lstStyle/>
          <a:p>
            <a:r>
              <a:rPr lang="en-US" dirty="0" smtClean="0"/>
              <a:t>August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xfrm>
            <a:off x="8686800" y="6557962"/>
            <a:ext cx="457200" cy="30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53EABD1-E029-4830-B240-4C69B4CE6361}" type="slidenum">
              <a:rPr lang="en-US" altLang="en-US" sz="1400" smtClean="0"/>
              <a:pPr eaLnBrk="1" hangingPunct="1">
                <a:spcBef>
                  <a:spcPct val="0"/>
                </a:spcBef>
                <a:buFontTx/>
                <a:buNone/>
              </a:pPr>
              <a:t>20</a:t>
            </a:fld>
            <a:endParaRPr lang="en-US" altLang="en-US" sz="1400" dirty="0" smtClean="0"/>
          </a:p>
        </p:txBody>
      </p:sp>
      <p:pic>
        <p:nvPicPr>
          <p:cNvPr id="18435" name="Picture 3" descr="http://www.cpc.ncep.noaa.gov/www_images/ENSO_by_season_bann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76400"/>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ChangeArrowheads="1"/>
          </p:cNvSpPr>
          <p:nvPr/>
        </p:nvSpPr>
        <p:spPr bwMode="auto">
          <a:xfrm>
            <a:off x="28575" y="6505575"/>
            <a:ext cx="5991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latin typeface="Times New Roman" pitchFamily="18" charset="0"/>
              </a:rPr>
              <a:t>http://www.cpc.ncep.noaa.gov/products/analysis_monitoring/ensostuff/ensoyears.shtml</a:t>
            </a:r>
          </a:p>
        </p:txBody>
      </p:sp>
      <p:sp>
        <p:nvSpPr>
          <p:cNvPr id="2" name="TextBox 1"/>
          <p:cNvSpPr txBox="1"/>
          <p:nvPr/>
        </p:nvSpPr>
        <p:spPr>
          <a:xfrm>
            <a:off x="3276600" y="5867400"/>
            <a:ext cx="5867400" cy="646331"/>
          </a:xfrm>
          <a:prstGeom prst="rect">
            <a:avLst/>
          </a:prstGeom>
          <a:noFill/>
        </p:spPr>
        <p:txBody>
          <a:bodyPr wrap="square" rtlCol="0">
            <a:spAutoFit/>
          </a:bodyPr>
          <a:lstStyle/>
          <a:p>
            <a:r>
              <a:rPr lang="en-US" dirty="0" smtClean="0"/>
              <a:t>STILL In Neutral Conditions NOW! Expected to turn to </a:t>
            </a:r>
          </a:p>
          <a:p>
            <a:r>
              <a:rPr lang="en-US" dirty="0" smtClean="0"/>
              <a:t>El Nino conditions soon, very soon! </a:t>
            </a:r>
            <a:endParaRPr lang="en-US" dirty="0"/>
          </a:p>
        </p:txBody>
      </p:sp>
      <p:cxnSp>
        <p:nvCxnSpPr>
          <p:cNvPr id="5" name="Straight Arrow Connector 4"/>
          <p:cNvCxnSpPr/>
          <p:nvPr/>
        </p:nvCxnSpPr>
        <p:spPr>
          <a:xfrm flipV="1">
            <a:off x="6629400" y="5486400"/>
            <a:ext cx="0" cy="30480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9067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62345" y="653473"/>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smtClean="0"/>
          </a:p>
        </p:txBody>
      </p:sp>
      <p:sp>
        <p:nvSpPr>
          <p:cNvPr id="19459" name="TextBox 1"/>
          <p:cNvSpPr txBox="1">
            <a:spLocks noChangeArrowheads="1"/>
          </p:cNvSpPr>
          <p:nvPr/>
        </p:nvSpPr>
        <p:spPr bwMode="auto">
          <a:xfrm>
            <a:off x="228600" y="1524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0" name="Rectangle 1"/>
          <p:cNvSpPr>
            <a:spLocks noChangeArrowheads="1"/>
          </p:cNvSpPr>
          <p:nvPr/>
        </p:nvSpPr>
        <p:spPr bwMode="auto">
          <a:xfrm>
            <a:off x="198438" y="6108072"/>
            <a:ext cx="3992562" cy="6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01000"/>
              </a:lnSpc>
              <a:spcBef>
                <a:spcPct val="0"/>
              </a:spcBef>
              <a:buClr>
                <a:srgbClr val="000000"/>
              </a:buClr>
              <a:buNone/>
            </a:pPr>
            <a:r>
              <a:rPr lang="en-US" altLang="en-US" sz="1200" dirty="0" smtClean="0">
                <a:latin typeface="Verdana" pitchFamily="34" charset="0"/>
                <a:sym typeface="Verdana" pitchFamily="34" charset="0"/>
              </a:rPr>
              <a:t>Equatorial SST’s are at near to slightly above normal levels in all three ocean basins, except in Nino 4, where it is high! </a:t>
            </a:r>
            <a:endParaRPr lang="en-US" altLang="en-US" sz="1200" dirty="0">
              <a:latin typeface="Verdana" pitchFamily="34" charset="0"/>
              <a:sym typeface="Verdana" pitchFamily="34" charset="0"/>
            </a:endParaRP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505200" y="990600"/>
            <a:ext cx="381000" cy="4876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209800"/>
            <a:ext cx="4076700" cy="213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t="3874" b="58920"/>
          <a:stretch>
            <a:fillRect/>
          </a:stretch>
        </p:blipFill>
        <p:spPr bwMode="auto">
          <a:xfrm>
            <a:off x="4648200" y="414754"/>
            <a:ext cx="4495800" cy="180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323662"/>
            <a:ext cx="4076700" cy="21034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5" name="TextBox 4"/>
          <p:cNvSpPr txBox="1"/>
          <p:nvPr/>
        </p:nvSpPr>
        <p:spPr>
          <a:xfrm>
            <a:off x="4648200" y="1875472"/>
            <a:ext cx="4361872" cy="923330"/>
          </a:xfrm>
          <a:prstGeom prst="rect">
            <a:avLst/>
          </a:prstGeom>
          <a:noFill/>
        </p:spPr>
        <p:txBody>
          <a:bodyPr wrap="square" rtlCol="0">
            <a:spAutoFit/>
          </a:bodyPr>
          <a:lstStyle/>
          <a:p>
            <a:r>
              <a:rPr lang="en-US" dirty="0" smtClean="0"/>
              <a:t>Recently, the equatorial sub surface temperatures in the tropical Pacific have increased and expanded into the east Pacific. </a:t>
            </a:r>
            <a:endParaRPr lang="en-US" dirty="0"/>
          </a:p>
        </p:txBody>
      </p:sp>
      <p:pic>
        <p:nvPicPr>
          <p:cNvPr id="7"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0090" y="152400"/>
            <a:ext cx="4269509" cy="6324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929122"/>
            <a:ext cx="4267200" cy="1922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October </a:t>
            </a:r>
            <a:r>
              <a:rPr lang="en-US" altLang="en-US" sz="1800" dirty="0">
                <a:latin typeface="Times New Roman" pitchFamily="18" charset="0"/>
              </a:rPr>
              <a:t>CPC/IRI 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20489" name="TextBox 1"/>
          <p:cNvSpPr txBox="1">
            <a:spLocks noChangeArrowheads="1"/>
          </p:cNvSpPr>
          <p:nvPr/>
        </p:nvSpPr>
        <p:spPr bwMode="auto">
          <a:xfrm>
            <a:off x="5181600" y="2895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NMME </a:t>
            </a:r>
            <a:r>
              <a:rPr lang="en-US" altLang="en-US" sz="1800" dirty="0" smtClean="0">
                <a:latin typeface="Times New Roman" pitchFamily="18" charset="0"/>
              </a:rPr>
              <a:t>Models’ – Nino 3.4 forecasts</a:t>
            </a:r>
            <a:endParaRPr lang="en-US" altLang="en-US" sz="1800" dirty="0">
              <a:latin typeface="Times New Roman" pitchFamily="18" charset="0"/>
            </a:endParaRPr>
          </a:p>
        </p:txBody>
      </p:sp>
      <p:sp>
        <p:nvSpPr>
          <p:cNvPr id="14" name="TextBox 1"/>
          <p:cNvSpPr txBox="1">
            <a:spLocks noChangeArrowheads="1"/>
          </p:cNvSpPr>
          <p:nvPr/>
        </p:nvSpPr>
        <p:spPr bwMode="auto">
          <a:xfrm>
            <a:off x="0" y="3668712"/>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November  </a:t>
            </a:r>
            <a:r>
              <a:rPr lang="en-US" altLang="en-US" sz="1800" dirty="0">
                <a:latin typeface="Times New Roman" pitchFamily="18" charset="0"/>
              </a:rPr>
              <a:t>CPC/IRI forecast</a:t>
            </a:r>
          </a:p>
        </p:txBody>
      </p:sp>
      <p:sp>
        <p:nvSpPr>
          <p:cNvPr id="2" name="TextBox 1"/>
          <p:cNvSpPr txBox="1"/>
          <p:nvPr/>
        </p:nvSpPr>
        <p:spPr>
          <a:xfrm>
            <a:off x="4648200" y="5943600"/>
            <a:ext cx="4477616" cy="923330"/>
          </a:xfrm>
          <a:prstGeom prst="rect">
            <a:avLst/>
          </a:prstGeom>
          <a:noFill/>
        </p:spPr>
        <p:txBody>
          <a:bodyPr wrap="square" rtlCol="0">
            <a:spAutoFit/>
          </a:bodyPr>
          <a:lstStyle/>
          <a:p>
            <a:r>
              <a:rPr lang="en-US" u="sng" dirty="0" smtClean="0"/>
              <a:t>Neutral conditions. Probability of developing El Nino in Fall/2018 ~ 80 %. – Question?: How long will it last?</a:t>
            </a:r>
            <a:endParaRPr lang="en-US" u="sng" dirty="0"/>
          </a:p>
        </p:txBody>
      </p:sp>
      <p:cxnSp>
        <p:nvCxnSpPr>
          <p:cNvPr id="6" name="Straight Arrow Connector 5"/>
          <p:cNvCxnSpPr/>
          <p:nvPr/>
        </p:nvCxnSpPr>
        <p:spPr>
          <a:xfrm flipV="1">
            <a:off x="7010400" y="1143000"/>
            <a:ext cx="228600" cy="31242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s://iri.columbia.edu/wp-content/uploads/2018/10/fig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343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pc.ncep.noaa.gov/products/NMME/current/images/nino34.rescaling.ENSME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29824"/>
            <a:ext cx="4325216" cy="2740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ri.columbia.edu/wp-content/uploads/2018/11/fig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2400"/>
            <a:ext cx="4343400" cy="28956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1143000" y="3265488"/>
            <a:ext cx="304800" cy="153511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4" name="Picture 6" descr="https://iri.columbia.edu/wp-content/uploads/2018/10/figur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0"/>
            <a:ext cx="4315691" cy="2946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24</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733800" y="1730376"/>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October 31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6670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Oct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br>
              <a:rPr lang="en-US" altLang="en-US" sz="2400" kern="0" dirty="0" smtClean="0"/>
            </a:br>
            <a:r>
              <a:rPr lang="en-US" altLang="en-US" sz="2400" kern="0" dirty="0" smtClean="0"/>
              <a:t>Monthly (Nov)/Seasonal (NDJ)  </a:t>
            </a:r>
          </a:p>
          <a:p>
            <a:pPr>
              <a:defRPr/>
            </a:pPr>
            <a:r>
              <a:rPr lang="en-US" altLang="en-US" sz="2400" kern="0" dirty="0" smtClean="0"/>
              <a:t>Precipitation outlook</a:t>
            </a:r>
          </a:p>
        </p:txBody>
      </p:sp>
      <p:sp>
        <p:nvSpPr>
          <p:cNvPr id="6" name="TextBox 5"/>
          <p:cNvSpPr txBox="1"/>
          <p:nvPr/>
        </p:nvSpPr>
        <p:spPr>
          <a:xfrm>
            <a:off x="0" y="3962400"/>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371968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626" y="3276600"/>
            <a:ext cx="3655102" cy="35941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17711"/>
            <a:ext cx="392430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flipV="1">
            <a:off x="3676650" y="2786576"/>
            <a:ext cx="100180" cy="1545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743200" y="3773269"/>
            <a:ext cx="781050" cy="646331"/>
          </a:xfrm>
          <a:prstGeom prst="rect">
            <a:avLst/>
          </a:prstGeom>
          <a:noFill/>
        </p:spPr>
        <p:txBody>
          <a:bodyPr wrap="square" rtlCol="0">
            <a:spAutoFit/>
          </a:bodyPr>
          <a:lstStyle/>
          <a:p>
            <a:r>
              <a:rPr lang="en-US" sz="3600" dirty="0" smtClean="0">
                <a:sym typeface="Wingdings" panose="05000000000000000000" pitchFamily="2" charset="2"/>
              </a:rPr>
              <a:t> </a:t>
            </a:r>
            <a:endParaRPr lang="en-US" sz="3600" dirty="0"/>
          </a:p>
        </p:txBody>
      </p: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(Nov)/Seasonal (NDJ)  </a:t>
            </a:r>
          </a:p>
          <a:p>
            <a:pPr>
              <a:defRPr/>
            </a:pPr>
            <a:r>
              <a:rPr lang="en-US" altLang="en-US" sz="2400" kern="0" dirty="0" smtClean="0"/>
              <a:t>Temperature outlook</a:t>
            </a:r>
          </a:p>
        </p:txBody>
      </p:sp>
      <p:sp>
        <p:nvSpPr>
          <p:cNvPr id="23556" name="TextBox 1"/>
          <p:cNvSpPr txBox="1">
            <a:spLocks noChangeArrowheads="1"/>
          </p:cNvSpPr>
          <p:nvPr/>
        </p:nvSpPr>
        <p:spPr bwMode="auto">
          <a:xfrm>
            <a:off x="36957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Oct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457700" y="36970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Oct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505200"/>
            <a:ext cx="2839239" cy="369332"/>
          </a:xfrm>
          <a:prstGeom prst="rect">
            <a:avLst/>
          </a:prstGeom>
          <a:noFill/>
        </p:spPr>
        <p:txBody>
          <a:bodyPr wrap="none" rtlCol="0">
            <a:spAutoFit/>
          </a:bodyPr>
          <a:lstStyle/>
          <a:p>
            <a:r>
              <a:rPr lang="en-US" dirty="0" smtClean="0"/>
              <a:t>Observed so far this month!!</a:t>
            </a:r>
            <a:endParaRPr lang="en-US" dirty="0"/>
          </a:p>
        </p:txBody>
      </p:sp>
      <p:pic>
        <p:nvPicPr>
          <p:cNvPr id="5122" name="Picture 2" descr="http://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1" y="32220"/>
            <a:ext cx="3679308" cy="3257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27031"/>
            <a:ext cx="3724275" cy="36621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 y="4020234"/>
            <a:ext cx="3670072" cy="283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a:xfrm flipV="1">
            <a:off x="1447800" y="1676400"/>
            <a:ext cx="124219" cy="3124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Dec</a:t>
            </a:r>
            <a:endParaRPr lang="en-US" altLang="en-US" sz="1800" dirty="0">
              <a:latin typeface="Times New Roman" pitchFamily="18" charset="0"/>
            </a:endParaRPr>
          </a:p>
        </p:txBody>
      </p:sp>
      <p:sp>
        <p:nvSpPr>
          <p:cNvPr id="21508" name="Rectangle 2"/>
          <p:cNvSpPr>
            <a:spLocks noChangeArrowheads="1"/>
          </p:cNvSpPr>
          <p:nvPr/>
        </p:nvSpPr>
        <p:spPr bwMode="auto">
          <a:xfrm>
            <a:off x="4191000" y="4278868"/>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DJF</a:t>
            </a:r>
            <a:endParaRPr lang="en-US" altLang="en-US" sz="1800" dirty="0">
              <a:latin typeface="Times New Roman" pitchFamily="18" charset="0"/>
            </a:endParaRPr>
          </a:p>
        </p:txBody>
      </p:sp>
      <p:sp>
        <p:nvSpPr>
          <p:cNvPr id="21509" name="TextBox 3"/>
          <p:cNvSpPr txBox="1">
            <a:spLocks noChangeArrowheads="1"/>
          </p:cNvSpPr>
          <p:nvPr/>
        </p:nvSpPr>
        <p:spPr bwMode="auto">
          <a:xfrm>
            <a:off x="0" y="5950803"/>
            <a:ext cx="9115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Currently ENSO state is neutral!! Forecast is based on expected developing El Nino conditions!! </a:t>
            </a:r>
          </a:p>
          <a:p>
            <a:pPr marL="0" indent="0" eaLnBrk="1" hangingPunct="1">
              <a:spcBef>
                <a:spcPct val="0"/>
              </a:spcBef>
              <a:buNone/>
            </a:pPr>
            <a:r>
              <a:rPr lang="en-US" altLang="en-US" sz="1600" i="1" dirty="0" smtClean="0">
                <a:latin typeface="Times New Roman" pitchFamily="18" charset="0"/>
              </a:rPr>
              <a:t>Will the expected El Nino conditions during upcoming winter, produce the expected canonical P along west coast/CA???? (Remember 2015/16 strongest El Nino  and 2016/2017 La Nina?) </a:t>
            </a:r>
            <a:endParaRPr lang="en-US" altLang="en-US" sz="1600" i="1" dirty="0">
              <a:latin typeface="Times New Roman" pitchFamily="18" charset="0"/>
            </a:endParaRPr>
          </a:p>
        </p:txBody>
      </p:sp>
      <p:sp>
        <p:nvSpPr>
          <p:cNvPr id="11" name="Rectangle 10"/>
          <p:cNvSpPr/>
          <p:nvPr/>
        </p:nvSpPr>
        <p:spPr>
          <a:xfrm>
            <a:off x="6934200" y="4495800"/>
            <a:ext cx="3048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6146" name="Picture 2" descr="http://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3030"/>
            <a:ext cx="3810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1" y="0"/>
            <a:ext cx="3810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cpc.ncep.noaa.gov/products/NMME/current/images/NMME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800"/>
            <a:ext cx="3886304" cy="300217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971800"/>
            <a:ext cx="3810000" cy="29432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2057400" y="3962400"/>
            <a:ext cx="2500312"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Dec-Jan-Feb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27</a:t>
            </a:fld>
            <a:endParaRPr lang="en-US" altLang="en-US" sz="14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647700"/>
            <a:ext cx="8943975"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fs_namer_384_precip_ptot.gif"/>
          <p:cNvPicPr>
            <a:picLocks noChangeAspect="1" noChangeArrowheads="1"/>
          </p:cNvPicPr>
          <p:nvPr/>
        </p:nvPicPr>
        <p:blipFill rotWithShape="1">
          <a:blip r:embed="rId2">
            <a:extLst>
              <a:ext uri="{28A0092B-C50C-407E-A947-70E740481C1C}">
                <a14:useLocalDpi xmlns:a14="http://schemas.microsoft.com/office/drawing/2010/main" val="0"/>
              </a:ext>
            </a:extLst>
          </a:blip>
          <a:srcRect r="18041"/>
          <a:stretch/>
        </p:blipFill>
        <p:spPr bwMode="auto">
          <a:xfrm>
            <a:off x="4605481" y="2712547"/>
            <a:ext cx="4520046" cy="41362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wpc.ncep.noaa.gov/qpf/p168i.gif?15421226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5" y="-16349"/>
            <a:ext cx="3886052" cy="2911949"/>
          </a:xfrm>
          <a:prstGeom prst="rect">
            <a:avLst/>
          </a:prstGeom>
          <a:noFill/>
          <a:extLst>
            <a:ext uri="{909E8E84-426E-40DD-AFC4-6F175D3DCCD1}">
              <a14:hiddenFill xmlns:a14="http://schemas.microsoft.com/office/drawing/2010/main">
                <a:solidFill>
                  <a:srgbClr val="FFFFFF"/>
                </a:solidFill>
              </a14:hiddenFill>
            </a:ext>
          </a:extLst>
        </p:spPr>
      </p:pic>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smtClean="0"/>
          </a:p>
        </p:txBody>
      </p:sp>
      <p:sp>
        <p:nvSpPr>
          <p:cNvPr id="24579" name="TextBox 2"/>
          <p:cNvSpPr txBox="1">
            <a:spLocks noChangeArrowheads="1"/>
          </p:cNvSpPr>
          <p:nvPr/>
        </p:nvSpPr>
        <p:spPr bwMode="auto">
          <a:xfrm>
            <a:off x="759474" y="838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Next 7 days QPF Forecast</a:t>
            </a:r>
          </a:p>
        </p:txBody>
      </p:sp>
      <p:sp>
        <p:nvSpPr>
          <p:cNvPr id="24581" name="TextBox 4"/>
          <p:cNvSpPr txBox="1">
            <a:spLocks noChangeArrowheads="1"/>
          </p:cNvSpPr>
          <p:nvPr/>
        </p:nvSpPr>
        <p:spPr bwMode="auto">
          <a:xfrm>
            <a:off x="2057400" y="37338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cxnSp>
        <p:nvCxnSpPr>
          <p:cNvPr id="4" name="Straight Arrow Connector 3"/>
          <p:cNvCxnSpPr/>
          <p:nvPr/>
        </p:nvCxnSpPr>
        <p:spPr>
          <a:xfrm flipH="1" flipV="1">
            <a:off x="1676400" y="2010934"/>
            <a:ext cx="304800" cy="7322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114801" y="838200"/>
            <a:ext cx="685799"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4572000"/>
            <a:ext cx="3657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Southwest and Pacific Northwest are obviously the important areas to watch, both in terms of drought and  the upcoming rainy season!! </a:t>
            </a:r>
          </a:p>
          <a:p>
            <a:pPr marL="742950" lvl="1" indent="-285750">
              <a:buFont typeface="Arial" panose="020B0604020202020204" pitchFamily="34" charset="0"/>
              <a:buChar char="•"/>
            </a:pPr>
            <a:endParaRPr lang="en-US" dirty="0"/>
          </a:p>
        </p:txBody>
      </p:sp>
      <p:cxnSp>
        <p:nvCxnSpPr>
          <p:cNvPr id="8" name="Straight Arrow Connector 7"/>
          <p:cNvCxnSpPr/>
          <p:nvPr/>
        </p:nvCxnSpPr>
        <p:spPr>
          <a:xfrm flipV="1">
            <a:off x="5410200" y="762000"/>
            <a:ext cx="0" cy="124893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10200" y="1657350"/>
            <a:ext cx="1752600" cy="3535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19975" y="76200"/>
            <a:ext cx="1724025" cy="1600438"/>
          </a:xfrm>
          <a:prstGeom prst="rect">
            <a:avLst/>
          </a:prstGeom>
          <a:noFill/>
        </p:spPr>
        <p:txBody>
          <a:bodyPr wrap="square" rtlCol="0">
            <a:spAutoFit/>
          </a:bodyPr>
          <a:lstStyle/>
          <a:p>
            <a:r>
              <a:rPr lang="en-US" sz="1400" dirty="0" smtClean="0"/>
              <a:t>From 11/12/18 </a:t>
            </a:r>
            <a:r>
              <a:rPr lang="en-US" sz="1400" dirty="0" smtClean="0"/>
              <a:t>12</a:t>
            </a:r>
            <a:r>
              <a:rPr lang="en-US" sz="1400" dirty="0" smtClean="0"/>
              <a:t>Z </a:t>
            </a:r>
            <a:r>
              <a:rPr lang="en-US" sz="1400" dirty="0" smtClean="0"/>
              <a:t>run – showing slow appearance of </a:t>
            </a:r>
            <a:r>
              <a:rPr lang="en-US" sz="1400" dirty="0" err="1" smtClean="0"/>
              <a:t>precip</a:t>
            </a:r>
            <a:r>
              <a:rPr lang="en-US" sz="1400" dirty="0" smtClean="0"/>
              <a:t> in CA area – but probably not in time to help ongoing active fires!! . </a:t>
            </a:r>
            <a:endParaRPr lang="en-US" sz="1400" dirty="0"/>
          </a:p>
        </p:txBody>
      </p:sp>
      <p:pic>
        <p:nvPicPr>
          <p:cNvPr id="8196" name="Picture 4" descr="gfs_namer_384_precip_ptot.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869"/>
          <a:stretch/>
        </p:blipFill>
        <p:spPr bwMode="auto">
          <a:xfrm>
            <a:off x="4431182" y="29945"/>
            <a:ext cx="3036418" cy="277277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rot="20477467">
            <a:off x="438609" y="724388"/>
            <a:ext cx="403786"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li.xu\Documents\png\scp23460\spi6.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48837"/>
          <a:stretch/>
        </p:blipFill>
        <p:spPr bwMode="auto">
          <a:xfrm>
            <a:off x="2609851" y="0"/>
            <a:ext cx="24756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li.xu\Documents\png\scp24413\spi3.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l="-653" t="-2243" r="49998" b="2243"/>
          <a:stretch/>
        </p:blipFill>
        <p:spPr bwMode="auto">
          <a:xfrm>
            <a:off x="4451" y="-152400"/>
            <a:ext cx="24510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29</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4" name="Rectangle 3"/>
          <p:cNvSpPr/>
          <p:nvPr/>
        </p:nvSpPr>
        <p:spPr>
          <a:xfrm>
            <a:off x="0" y="2514600"/>
            <a:ext cx="2455456"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3293209"/>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a:p>
            <a:r>
              <a:rPr lang="en-US" altLang="en-US" sz="1600" dirty="0" smtClean="0">
                <a:sym typeface="Wingdings" pitchFamily="2" charset="2"/>
              </a:rPr>
              <a:t>Short vs long term improvement!! </a:t>
            </a:r>
            <a:endParaRPr lang="en-US" altLang="en-US" sz="1600" dirty="0">
              <a:sym typeface="Wingdings" pitchFamily="2" charset="2"/>
            </a:endParaRPr>
          </a:p>
        </p:txBody>
      </p:sp>
      <p:pic>
        <p:nvPicPr>
          <p:cNvPr id="19" name="Picture 4" descr="C:\Users\li.xu\Documents\png\scp24818\spi12.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5276850" y="0"/>
            <a:ext cx="2419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259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419600" y="990600"/>
            <a:ext cx="211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October 2018 -  January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10/18/18</a:t>
            </a:r>
            <a:endParaRPr lang="en-US" altLang="en-US" sz="1800" dirty="0">
              <a:latin typeface="Times New Roman" pitchFamily="18" charset="0"/>
            </a:endParaRPr>
          </a:p>
        </p:txBody>
      </p:sp>
      <p:sp>
        <p:nvSpPr>
          <p:cNvPr id="4101" name="TextBox 9"/>
          <p:cNvSpPr txBox="1">
            <a:spLocks noChangeArrowheads="1"/>
          </p:cNvSpPr>
          <p:nvPr/>
        </p:nvSpPr>
        <p:spPr bwMode="auto">
          <a:xfrm>
            <a:off x="6852224"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November 2018)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10/30/18</a:t>
            </a:r>
            <a:endParaRPr lang="en-US" altLang="en-US" sz="1800" dirty="0">
              <a:latin typeface="Times New Roman" pitchFamily="18" charset="0"/>
            </a:endParaRPr>
          </a:p>
        </p:txBody>
      </p:sp>
      <p:sp>
        <p:nvSpPr>
          <p:cNvPr id="4" name="TextBox 3"/>
          <p:cNvSpPr txBox="1"/>
          <p:nvPr/>
        </p:nvSpPr>
        <p:spPr>
          <a:xfrm>
            <a:off x="-1" y="4145340"/>
            <a:ext cx="4267201"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four state corners area in the west continues remain in major drought (see previous slide), in spite of the forecast, since rainfall deficits in these regions have lasted longer (later slides!!).  </a:t>
            </a:r>
            <a:endParaRPr lang="en-US" sz="1600" dirty="0"/>
          </a:p>
        </p:txBody>
      </p:sp>
      <p:pic>
        <p:nvPicPr>
          <p:cNvPr id="9" name="Picture 8" descr="United States Seasonal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0" y="528624"/>
            <a:ext cx="4419600" cy="3509976"/>
          </a:xfrm>
          <a:prstGeom prst="rect">
            <a:avLst/>
          </a:prstGeom>
          <a:noFill/>
          <a:ln>
            <a:noFill/>
          </a:ln>
        </p:spPr>
      </p:pic>
      <p:pic>
        <p:nvPicPr>
          <p:cNvPr id="10" name="Picture 9" descr="United States Monthly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24200"/>
            <a:ext cx="4410075" cy="3458501"/>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1"/>
          <p:cNvSpPr>
            <a:spLocks noGrp="1"/>
          </p:cNvSpPr>
          <p:nvPr>
            <p:ph type="sldNum" sz="quarter" idx="12"/>
          </p:nvPr>
        </p:nvSpPr>
        <p:spPr>
          <a:xfrm>
            <a:off x="8763000" y="6477000"/>
            <a:ext cx="3810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2C4035D-9F99-458E-AF84-329270F2B5D1}" type="slidenum">
              <a:rPr lang="en-US" altLang="en-US" sz="1400" smtClean="0"/>
              <a:pPr eaLnBrk="1" hangingPunct="1">
                <a:spcBef>
                  <a:spcPct val="0"/>
                </a:spcBef>
                <a:buFontTx/>
                <a:buNone/>
              </a:pPr>
              <a:t>30</a:t>
            </a:fld>
            <a:endParaRPr lang="en-US" altLang="en-US" sz="1400" dirty="0" smtClean="0"/>
          </a:p>
        </p:txBody>
      </p:sp>
      <p:sp>
        <p:nvSpPr>
          <p:cNvPr id="27652" name="TextBox 2"/>
          <p:cNvSpPr txBox="1">
            <a:spLocks noChangeArrowheads="1"/>
          </p:cNvSpPr>
          <p:nvPr/>
        </p:nvSpPr>
        <p:spPr bwMode="auto">
          <a:xfrm>
            <a:off x="76200" y="0"/>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Hydrological Monitoring and Seasonal Forecasting @ MSU (Michigan State </a:t>
            </a:r>
            <a:r>
              <a:rPr lang="en-US" altLang="en-US" sz="1800" b="1" dirty="0" smtClean="0">
                <a:latin typeface="Times New Roman" pitchFamily="18" charset="0"/>
              </a:rPr>
              <a:t>University ) NLDAS model</a:t>
            </a:r>
            <a:endParaRPr lang="en-US" altLang="en-US" sz="1800" dirty="0">
              <a:latin typeface="Times New Roman" pitchFamily="18" charset="0"/>
            </a:endParaRPr>
          </a:p>
        </p:txBody>
      </p:sp>
      <p:sp>
        <p:nvSpPr>
          <p:cNvPr id="27653" name="TextBox 3"/>
          <p:cNvSpPr txBox="1">
            <a:spLocks noChangeArrowheads="1"/>
          </p:cNvSpPr>
          <p:nvPr/>
        </p:nvSpPr>
        <p:spPr bwMode="auto">
          <a:xfrm>
            <a:off x="6324600" y="457200"/>
            <a:ext cx="2452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Monthly Soil Moisture Percentile Prediction issued on </a:t>
            </a:r>
            <a:r>
              <a:rPr lang="en-US" altLang="en-US" sz="1800" b="1" dirty="0" smtClean="0">
                <a:latin typeface="Times New Roman" pitchFamily="18" charset="0"/>
              </a:rPr>
              <a:t>201811 with this IC.</a:t>
            </a:r>
            <a:endParaRPr lang="en-US" altLang="en-US" sz="1800" b="1" dirty="0">
              <a:latin typeface="Times New Roman" pitchFamily="18" charset="0"/>
            </a:endParaRPr>
          </a:p>
        </p:txBody>
      </p:sp>
      <p:sp>
        <p:nvSpPr>
          <p:cNvPr id="27654" name="TextBox 9"/>
          <p:cNvSpPr txBox="1">
            <a:spLocks noChangeArrowheads="1"/>
          </p:cNvSpPr>
          <p:nvPr/>
        </p:nvSpPr>
        <p:spPr bwMode="auto">
          <a:xfrm>
            <a:off x="5162550" y="4368800"/>
            <a:ext cx="39052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800" dirty="0">
                <a:latin typeface="Times New Roman" pitchFamily="18" charset="0"/>
              </a:rPr>
              <a:t>.</a:t>
            </a:r>
          </a:p>
        </p:txBody>
      </p:sp>
      <p:cxnSp>
        <p:nvCxnSpPr>
          <p:cNvPr id="5" name="Straight Arrow Connector 4"/>
          <p:cNvCxnSpPr/>
          <p:nvPr/>
        </p:nvCxnSpPr>
        <p:spPr>
          <a:xfrm>
            <a:off x="3276600" y="1447800"/>
            <a:ext cx="76200" cy="3657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200" y="621268"/>
            <a:ext cx="6400800" cy="369332"/>
          </a:xfrm>
          <a:prstGeom prst="rect">
            <a:avLst/>
          </a:prstGeom>
        </p:spPr>
        <p:txBody>
          <a:bodyPr wrap="square">
            <a:spAutoFit/>
          </a:bodyPr>
          <a:lstStyle/>
          <a:p>
            <a:r>
              <a:rPr lang="en-US" dirty="0"/>
              <a:t>http://drought.geo.msu.edu/research/forecast/smi.monthly.php</a:t>
            </a:r>
          </a:p>
        </p:txBody>
      </p:sp>
      <p:cxnSp>
        <p:nvCxnSpPr>
          <p:cNvPr id="12" name="Straight Arrow Connector 11"/>
          <p:cNvCxnSpPr/>
          <p:nvPr/>
        </p:nvCxnSpPr>
        <p:spPr>
          <a:xfrm>
            <a:off x="3657600" y="1919287"/>
            <a:ext cx="0" cy="3429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429000" y="2209800"/>
            <a:ext cx="76200" cy="34056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0" y="5348287"/>
            <a:ext cx="3657600" cy="923330"/>
          </a:xfrm>
          <a:prstGeom prst="rect">
            <a:avLst/>
          </a:prstGeom>
          <a:noFill/>
        </p:spPr>
        <p:txBody>
          <a:bodyPr wrap="square" rtlCol="0">
            <a:spAutoFit/>
          </a:bodyPr>
          <a:lstStyle/>
          <a:p>
            <a:r>
              <a:rPr lang="en-US" dirty="0" smtClean="0"/>
              <a:t>The forecast soil moisture situation looks good except in Pacific Northwest! CA!</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704850" cy="538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8019"/>
            <a:ext cx="4476750" cy="537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1600199"/>
            <a:ext cx="3433763" cy="266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824209"/>
            <a:ext cx="4648200" cy="368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57175"/>
            <a:ext cx="447675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Slide Number Placeholder 1"/>
          <p:cNvSpPr>
            <a:spLocks noGrp="1"/>
          </p:cNvSpPr>
          <p:nvPr>
            <p:ph type="sldNum" sz="quarter" idx="12"/>
          </p:nvPr>
        </p:nvSpPr>
        <p:spPr>
          <a:xfrm>
            <a:off x="8686800" y="6550025"/>
            <a:ext cx="4572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FE99104-E9CA-448A-9438-257E986D4F07}" type="slidenum">
              <a:rPr lang="en-US" altLang="en-US" sz="1400" smtClean="0"/>
              <a:pPr eaLnBrk="1" hangingPunct="1">
                <a:spcBef>
                  <a:spcPct val="0"/>
                </a:spcBef>
                <a:buFontTx/>
                <a:buNone/>
              </a:pPr>
              <a:t>31</a:t>
            </a:fld>
            <a:endParaRPr lang="en-US" altLang="en-US" sz="1400" smtClean="0"/>
          </a:p>
        </p:txBody>
      </p:sp>
      <p:sp>
        <p:nvSpPr>
          <p:cNvPr id="28675" name="TextBox 2"/>
          <p:cNvSpPr txBox="1">
            <a:spLocks noChangeArrowheads="1"/>
          </p:cNvSpPr>
          <p:nvPr/>
        </p:nvSpPr>
        <p:spPr bwMode="auto">
          <a:xfrm>
            <a:off x="4965700" y="381000"/>
            <a:ext cx="38338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NASA </a:t>
            </a:r>
            <a:r>
              <a:rPr lang="en-US" altLang="en-US" sz="1800" b="1" dirty="0" smtClean="0">
                <a:latin typeface="Times New Roman" pitchFamily="18" charset="0"/>
              </a:rPr>
              <a:t>GEOS5 </a:t>
            </a:r>
            <a:r>
              <a:rPr lang="en-US" altLang="en-US" sz="1800" b="1" dirty="0">
                <a:latin typeface="Times New Roman" pitchFamily="18" charset="0"/>
              </a:rPr>
              <a:t>Forecasts  </a:t>
            </a:r>
          </a:p>
        </p:txBody>
      </p:sp>
      <p:sp>
        <p:nvSpPr>
          <p:cNvPr id="28676" name="TextBox 3"/>
          <p:cNvSpPr txBox="1">
            <a:spLocks noChangeArrowheads="1"/>
          </p:cNvSpPr>
          <p:nvPr/>
        </p:nvSpPr>
        <p:spPr bwMode="auto">
          <a:xfrm>
            <a:off x="1371600" y="-76200"/>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smtClean="0">
                <a:latin typeface="Times New Roman" pitchFamily="18" charset="0"/>
              </a:rPr>
              <a:t>Precip</a:t>
            </a:r>
            <a:r>
              <a:rPr lang="en-US" altLang="en-US" sz="1800" dirty="0" smtClean="0">
                <a:latin typeface="Times New Roman" pitchFamily="18" charset="0"/>
              </a:rPr>
              <a:t> Forecast</a:t>
            </a:r>
            <a:endParaRPr lang="en-US" altLang="en-US" sz="1800" dirty="0">
              <a:latin typeface="Times New Roman" pitchFamily="18" charset="0"/>
            </a:endParaRPr>
          </a:p>
        </p:txBody>
      </p:sp>
      <p:sp>
        <p:nvSpPr>
          <p:cNvPr id="28677" name="TextBox 4"/>
          <p:cNvSpPr txBox="1">
            <a:spLocks noChangeArrowheads="1"/>
          </p:cNvSpPr>
          <p:nvPr/>
        </p:nvSpPr>
        <p:spPr bwMode="auto">
          <a:xfrm>
            <a:off x="4876800" y="282892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Soil Moisture </a:t>
            </a:r>
            <a:r>
              <a:rPr lang="en-US" altLang="en-US" sz="1800" dirty="0" smtClean="0">
                <a:latin typeface="Times New Roman" pitchFamily="18" charset="0"/>
              </a:rPr>
              <a:t>Forecast Percentile </a:t>
            </a:r>
            <a:endParaRPr lang="en-US" altLang="en-US" sz="1800" dirty="0">
              <a:latin typeface="Times New Roman" pitchFamily="18" charset="0"/>
            </a:endParaRPr>
          </a:p>
        </p:txBody>
      </p:sp>
      <p:sp>
        <p:nvSpPr>
          <p:cNvPr id="13" name="Oval 12"/>
          <p:cNvSpPr/>
          <p:nvPr/>
        </p:nvSpPr>
        <p:spPr>
          <a:xfrm>
            <a:off x="2695575" y="4848225"/>
            <a:ext cx="390525" cy="381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108700" y="4343400"/>
            <a:ext cx="6731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flipV="1">
            <a:off x="2590800" y="2514600"/>
            <a:ext cx="609600" cy="909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86200" y="3745468"/>
            <a:ext cx="609600" cy="369332"/>
          </a:xfrm>
          <a:prstGeom prst="rect">
            <a:avLst/>
          </a:prstGeom>
          <a:noFill/>
        </p:spPr>
        <p:txBody>
          <a:bodyPr wrap="square" rtlCol="0">
            <a:spAutoFit/>
          </a:bodyPr>
          <a:lstStyle/>
          <a:p>
            <a:r>
              <a:rPr lang="en-US" b="1" dirty="0" smtClean="0"/>
              <a:t>Dec</a:t>
            </a:r>
            <a:endParaRPr lang="en-US" b="1" dirty="0"/>
          </a:p>
        </p:txBody>
      </p:sp>
      <p:sp>
        <p:nvSpPr>
          <p:cNvPr id="27" name="TextBox 26"/>
          <p:cNvSpPr txBox="1"/>
          <p:nvPr/>
        </p:nvSpPr>
        <p:spPr>
          <a:xfrm>
            <a:off x="3848786" y="5726668"/>
            <a:ext cx="647014" cy="369332"/>
          </a:xfrm>
          <a:prstGeom prst="rect">
            <a:avLst/>
          </a:prstGeom>
          <a:noFill/>
        </p:spPr>
        <p:txBody>
          <a:bodyPr wrap="square" rtlCol="0">
            <a:spAutoFit/>
          </a:bodyPr>
          <a:lstStyle/>
          <a:p>
            <a:r>
              <a:rPr lang="en-US" b="1" dirty="0" smtClean="0"/>
              <a:t>Jan</a:t>
            </a:r>
            <a:endParaRPr lang="en-US" b="1" dirty="0"/>
          </a:p>
        </p:txBody>
      </p:sp>
      <p:sp>
        <p:nvSpPr>
          <p:cNvPr id="29" name="TextBox 28"/>
          <p:cNvSpPr txBox="1"/>
          <p:nvPr/>
        </p:nvSpPr>
        <p:spPr>
          <a:xfrm>
            <a:off x="8534401" y="4191000"/>
            <a:ext cx="609600" cy="369332"/>
          </a:xfrm>
          <a:prstGeom prst="rect">
            <a:avLst/>
          </a:prstGeom>
          <a:noFill/>
        </p:spPr>
        <p:txBody>
          <a:bodyPr wrap="square" rtlCol="0">
            <a:spAutoFit/>
          </a:bodyPr>
          <a:lstStyle/>
          <a:p>
            <a:r>
              <a:rPr lang="en-US" dirty="0" smtClean="0"/>
              <a:t>Nov</a:t>
            </a:r>
            <a:endParaRPr lang="en-US" dirty="0"/>
          </a:p>
        </p:txBody>
      </p:sp>
      <p:sp>
        <p:nvSpPr>
          <p:cNvPr id="30" name="TextBox 29"/>
          <p:cNvSpPr txBox="1"/>
          <p:nvPr/>
        </p:nvSpPr>
        <p:spPr>
          <a:xfrm>
            <a:off x="3733800" y="1752600"/>
            <a:ext cx="762000" cy="369332"/>
          </a:xfrm>
          <a:prstGeom prst="rect">
            <a:avLst/>
          </a:prstGeom>
          <a:noFill/>
        </p:spPr>
        <p:txBody>
          <a:bodyPr wrap="square" rtlCol="0">
            <a:spAutoFit/>
          </a:bodyPr>
          <a:lstStyle/>
          <a:p>
            <a:r>
              <a:rPr lang="en-US" b="1" dirty="0" smtClean="0"/>
              <a:t>Nov</a:t>
            </a:r>
            <a:endParaRPr lang="en-US" b="1" dirty="0"/>
          </a:p>
        </p:txBody>
      </p:sp>
      <p:sp>
        <p:nvSpPr>
          <p:cNvPr id="31" name="TextBox 30"/>
          <p:cNvSpPr txBox="1"/>
          <p:nvPr/>
        </p:nvSpPr>
        <p:spPr>
          <a:xfrm>
            <a:off x="6183874" y="5943600"/>
            <a:ext cx="674126" cy="369332"/>
          </a:xfrm>
          <a:prstGeom prst="rect">
            <a:avLst/>
          </a:prstGeom>
          <a:noFill/>
        </p:spPr>
        <p:txBody>
          <a:bodyPr wrap="square" rtlCol="0">
            <a:spAutoFit/>
          </a:bodyPr>
          <a:lstStyle/>
          <a:p>
            <a:r>
              <a:rPr lang="en-US" dirty="0" smtClean="0"/>
              <a:t>Dec</a:t>
            </a:r>
            <a:endParaRPr lang="en-US" dirty="0"/>
          </a:p>
        </p:txBody>
      </p:sp>
      <p:sp>
        <p:nvSpPr>
          <p:cNvPr id="32" name="TextBox 31"/>
          <p:cNvSpPr txBox="1"/>
          <p:nvPr/>
        </p:nvSpPr>
        <p:spPr>
          <a:xfrm>
            <a:off x="8534400" y="6019800"/>
            <a:ext cx="647014" cy="369332"/>
          </a:xfrm>
          <a:prstGeom prst="rect">
            <a:avLst/>
          </a:prstGeom>
          <a:noFill/>
        </p:spPr>
        <p:txBody>
          <a:bodyPr wrap="square" rtlCol="0">
            <a:spAutoFit/>
          </a:bodyPr>
          <a:lstStyle/>
          <a:p>
            <a:r>
              <a:rPr lang="en-US" dirty="0" smtClean="0"/>
              <a:t>Jan</a:t>
            </a:r>
            <a:endParaRPr lang="en-US" dirty="0"/>
          </a:p>
        </p:txBody>
      </p:sp>
      <p:sp>
        <p:nvSpPr>
          <p:cNvPr id="22" name="Rectangle 21"/>
          <p:cNvSpPr/>
          <p:nvPr/>
        </p:nvSpPr>
        <p:spPr>
          <a:xfrm>
            <a:off x="152400" y="4876800"/>
            <a:ext cx="1143000" cy="8704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4343400"/>
            <a:ext cx="415498" cy="369332"/>
          </a:xfrm>
          <a:prstGeom prst="rect">
            <a:avLst/>
          </a:prstGeom>
          <a:noFill/>
        </p:spPr>
        <p:txBody>
          <a:bodyPr wrap="none" rtlCol="0">
            <a:spAutoFit/>
          </a:bodyPr>
          <a:lstStyle/>
          <a:p>
            <a:r>
              <a:rPr lang="en-US" dirty="0" smtClean="0"/>
              <a:t>IC</a:t>
            </a:r>
            <a:endParaRPr lang="en-US" dirty="0"/>
          </a:p>
        </p:txBody>
      </p:sp>
      <p:sp>
        <p:nvSpPr>
          <p:cNvPr id="20" name="Oval 19"/>
          <p:cNvSpPr/>
          <p:nvPr/>
        </p:nvSpPr>
        <p:spPr>
          <a:xfrm rot="20589099">
            <a:off x="6917132" y="3336106"/>
            <a:ext cx="319875" cy="981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33400" y="3424238"/>
            <a:ext cx="6629400" cy="461962"/>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rot="20589099">
            <a:off x="4554932" y="5089496"/>
            <a:ext cx="319876" cy="981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533400" y="3505200"/>
            <a:ext cx="3962400" cy="2057794"/>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76800" y="990600"/>
            <a:ext cx="392277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More rain is forecast during December in California, which increases soil moisture. But last month…the model forecast dry conditions in December….</a:t>
            </a:r>
            <a:endParaRPr lang="en-US" dirty="0"/>
          </a:p>
        </p:txBody>
      </p:sp>
    </p:spTree>
    <p:extLst>
      <p:ext uri="{BB962C8B-B14F-4D97-AF65-F5344CB8AC3E}">
        <p14:creationId xmlns:p14="http://schemas.microsoft.com/office/powerpoint/2010/main" val="2479065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12" name="Title 1"/>
          <p:cNvSpPr txBox="1">
            <a:spLocks/>
          </p:cNvSpPr>
          <p:nvPr/>
        </p:nvSpPr>
        <p:spPr>
          <a:xfrm>
            <a:off x="457200" y="0"/>
            <a:ext cx="8229600" cy="536764"/>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t>Monthly Drought Tendency in Probability</a:t>
            </a:r>
            <a:endParaRPr lang="en-US" sz="2800" kern="0" dirty="0"/>
          </a:p>
        </p:txBody>
      </p:sp>
      <p:pic>
        <p:nvPicPr>
          <p:cNvPr id="13" name="Picture 4" descr="C:\Users\li.xu\Documents\png\scp30563\DT_P_mon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609600"/>
            <a:ext cx="6934200" cy="5181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5800" y="6096000"/>
            <a:ext cx="7772400" cy="738664"/>
          </a:xfrm>
          <a:prstGeom prst="rect">
            <a:avLst/>
          </a:prstGeom>
          <a:noFill/>
        </p:spPr>
        <p:txBody>
          <a:bodyPr wrap="square" rtlCol="0">
            <a:spAutoFit/>
          </a:bodyPr>
          <a:lstStyle/>
          <a:p>
            <a:r>
              <a:rPr lang="en-US" sz="1400" dirty="0" smtClean="0"/>
              <a:t>(This and next slide!) Exptl. Probability Drought Outlook  from </a:t>
            </a:r>
            <a:r>
              <a:rPr lang="en-US" sz="1400" dirty="0" err="1" smtClean="0"/>
              <a:t>Kingtse</a:t>
            </a:r>
            <a:r>
              <a:rPr lang="en-US" sz="1400" dirty="0"/>
              <a:t> </a:t>
            </a:r>
            <a:r>
              <a:rPr lang="en-US" sz="1400" dirty="0" smtClean="0"/>
              <a:t>Mo and Li Xu based on NMME ensemble members’ SPI6 (from </a:t>
            </a:r>
            <a:r>
              <a:rPr lang="en-US" sz="1400" dirty="0" err="1" smtClean="0"/>
              <a:t>precip</a:t>
            </a:r>
            <a:r>
              <a:rPr lang="en-US" sz="1400" dirty="0" smtClean="0"/>
              <a:t>) forecast – Since it is based on SPI6, longer/term lasting droughts will not be depicted!!  </a:t>
            </a:r>
            <a:endParaRPr lang="en-US" sz="1400" dirty="0"/>
          </a:p>
        </p:txBody>
      </p:sp>
    </p:spTree>
    <p:extLst>
      <p:ext uri="{BB962C8B-B14F-4D97-AF65-F5344CB8AC3E}">
        <p14:creationId xmlns:p14="http://schemas.microsoft.com/office/powerpoint/2010/main" val="550903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7" name="Title 1"/>
          <p:cNvSpPr txBox="1">
            <a:spLocks/>
          </p:cNvSpPr>
          <p:nvPr/>
        </p:nvSpPr>
        <p:spPr>
          <a:xfrm>
            <a:off x="457200" y="274638"/>
            <a:ext cx="8229600" cy="63976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t>Seasonal Drought Tendency in Probability</a:t>
            </a:r>
            <a:endParaRPr lang="en-US" sz="2800" kern="0" dirty="0"/>
          </a:p>
        </p:txBody>
      </p:sp>
      <p:pic>
        <p:nvPicPr>
          <p:cNvPr id="8" name="Picture 2" descr="C:\Users\li.xu\Documents\png\scp31378\DT_P_sea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219200"/>
            <a:ext cx="6781800" cy="539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457200"/>
            <a:ext cx="8915399" cy="6324600"/>
          </a:xfrm>
        </p:spPr>
        <p:txBody>
          <a:bodyPr/>
          <a:lstStyle/>
          <a:p>
            <a:pPr marL="573088" indent="-573088" eaLnBrk="1" hangingPunct="1">
              <a:spcBef>
                <a:spcPct val="50000"/>
              </a:spcBef>
              <a:buClrTx/>
              <a:buSzTx/>
              <a:buFont typeface="Wingdings 2" pitchFamily="18" charset="2"/>
              <a:buNone/>
            </a:pPr>
            <a:r>
              <a:rPr lang="en-US" altLang="en-US" sz="1600" b="1" dirty="0" smtClean="0">
                <a:solidFill>
                  <a:srgbClr val="FF0000"/>
                </a:solidFill>
              </a:rPr>
              <a:t>Current ENSO status and forecast. </a:t>
            </a:r>
            <a:r>
              <a:rPr lang="en-US" altLang="en-US" sz="1300" dirty="0" smtClean="0"/>
              <a:t>El Nino Watch!! </a:t>
            </a:r>
            <a:r>
              <a:rPr lang="en-US" sz="1300" kern="1200" dirty="0" smtClean="0">
                <a:latin typeface="Arial" pitchFamily="34" charset="0"/>
              </a:rPr>
              <a:t> </a:t>
            </a:r>
            <a:r>
              <a:rPr lang="en-US" sz="1300" kern="1200" dirty="0">
                <a:latin typeface="Arial" pitchFamily="34" charset="0"/>
              </a:rPr>
              <a:t>ENSO-neutral continued during October, despite widespread above-average sea surface temperatures (SSTs) across the equatorial Pacific Ocean.</a:t>
            </a:r>
            <a:r>
              <a:rPr lang="en-US" altLang="en-US" sz="1300" dirty="0">
                <a:latin typeface="verdana,arial"/>
                <a:cs typeface="Arial" pitchFamily="34" charset="0"/>
              </a:rPr>
              <a:t> </a:t>
            </a:r>
            <a:r>
              <a:rPr lang="en-US" sz="1300" kern="1200" dirty="0">
                <a:latin typeface="Arial" pitchFamily="34" charset="0"/>
              </a:rPr>
              <a:t>El Niño is expected to form and continue through the Northern Hemisphere winter 2018-19 (~80% chance) and into spring (55-60% chance).</a:t>
            </a:r>
            <a:r>
              <a:rPr lang="en-US" altLang="en-US" sz="1300" dirty="0" smtClean="0">
                <a:solidFill>
                  <a:srgbClr val="FF0000"/>
                </a:solidFill>
              </a:rPr>
              <a:t>  </a:t>
            </a:r>
            <a:endParaRPr lang="en-US" altLang="en-US" sz="1300" dirty="0" smtClean="0"/>
          </a:p>
          <a:p>
            <a:pPr marL="573088" indent="-573088" eaLnBrk="1" hangingPunct="1">
              <a:spcBef>
                <a:spcPct val="50000"/>
              </a:spcBef>
              <a:buClrTx/>
              <a:buSzTx/>
              <a:buFont typeface="Wingdings 2" pitchFamily="18" charset="2"/>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East of Texas,  the country is (almost) drought free over the eastern two thirds of the country. </a:t>
            </a:r>
          </a:p>
          <a:p>
            <a:pPr marL="573088" lvl="1" indent="-231775">
              <a:buFontTx/>
              <a:buChar char="-"/>
            </a:pPr>
            <a:r>
              <a:rPr lang="en-US" sz="1300" dirty="0" smtClean="0">
                <a:latin typeface="Trebuchet MS" panose="020B0603020202020204" pitchFamily="34" charset="0"/>
              </a:rPr>
              <a:t>However, the longer term drought in the southwest, in the four corners states area over UT/AZ/CO/NM, continues to persist there, without much improvement.</a:t>
            </a:r>
          </a:p>
          <a:p>
            <a:pPr marL="573088" lvl="1" indent="-231775">
              <a:buFontTx/>
              <a:buChar char="-"/>
            </a:pPr>
            <a:r>
              <a:rPr lang="en-US" sz="1300" dirty="0" smtClean="0">
                <a:latin typeface="Trebuchet MS" panose="020B0603020202020204" pitchFamily="34" charset="0"/>
              </a:rPr>
              <a:t>The short term drought that developed in the Northwest over OR/WA over the last few months, is likely to be impacted in the upcoming winter months.</a:t>
            </a:r>
          </a:p>
          <a:p>
            <a:pPr marL="573088" lvl="1" indent="-231775">
              <a:buFontTx/>
              <a:buChar char="-"/>
            </a:pPr>
            <a:r>
              <a:rPr lang="en-US" sz="1300" dirty="0" smtClean="0">
                <a:latin typeface="Trebuchet MS" panose="020B0603020202020204" pitchFamily="34" charset="0"/>
              </a:rPr>
              <a:t>The short/long term drought in parts of the  Northern High Plains has all but vanished, but appears in a muted form.</a:t>
            </a:r>
          </a:p>
          <a:p>
            <a:pPr marL="573088" lvl="1" indent="-231775">
              <a:buFontTx/>
              <a:buChar char="-"/>
            </a:pPr>
            <a:r>
              <a:rPr lang="en-US" sz="1300" dirty="0" smtClean="0">
                <a:latin typeface="Trebuchet MS" panose="020B0603020202020204" pitchFamily="34" charset="0"/>
              </a:rPr>
              <a:t>In spite of these drought declarations, analysis of rainfall received over the last few months, years reveal the exact nature of the varying levels of rainfall deficit in the short/long term drought regions.</a:t>
            </a:r>
          </a:p>
          <a:p>
            <a:pPr marL="52388" lvl="1" indent="0">
              <a:buNone/>
            </a:pPr>
            <a:r>
              <a:rPr lang="en-US" altLang="en-US" sz="1800" b="1" dirty="0" smtClean="0">
                <a:solidFill>
                  <a:srgbClr val="FF0000"/>
                </a:solidFill>
              </a:rPr>
              <a:t>Prediction:</a:t>
            </a:r>
          </a:p>
          <a:p>
            <a:pPr marL="627063" lvl="1" eaLnBrk="1" hangingPunct="1">
              <a:spcBef>
                <a:spcPts val="475"/>
              </a:spcBef>
              <a:buFontTx/>
              <a:buChar char="-"/>
              <a:defRPr/>
            </a:pPr>
            <a:r>
              <a:rPr lang="en-US" sz="1300" dirty="0" smtClean="0">
                <a:latin typeface="Trebuchet MS" panose="020B0603020202020204" pitchFamily="34" charset="0"/>
              </a:rPr>
              <a:t>Rainfall season(DJF) is coming up for all coastal western states! At present, development of El Nino conditions in the next couple of months appears certain. But, how this developing El Nino will alter/impact this seasonal rainfall pattern in CA, OR, WA and the adjoining states, particularly in the southwest will decide the future of droughts in these regions.  The NMME models do not give a clear picture of the expected rainfall for the winter season, in spite of the strong forecast El Nino boundary conditions.</a:t>
            </a:r>
          </a:p>
          <a:p>
            <a:pPr marL="627063" lvl="1" eaLnBrk="1" hangingPunct="1">
              <a:spcBef>
                <a:spcPts val="475"/>
              </a:spcBef>
              <a:buFontTx/>
              <a:buChar char="-"/>
              <a:defRPr/>
            </a:pPr>
            <a:r>
              <a:rPr lang="en-US" sz="1300" dirty="0" smtClean="0">
                <a:latin typeface="Trebuchet MS" panose="020B0603020202020204" pitchFamily="34" charset="0"/>
              </a:rPr>
              <a:t>Overall, short term improvement is expected in the drought conditions overmuch of the northwest, south and west in the drought regions.  But the longer term drought from longer tem rainfall deficits in these regions is expected to remain! short of an unexpected usual deluge associated with El Nino, which could make a big dent in these longer term rainfall deficits here.  The Northern Plains Drought, in some areas of the N/S Dakotas, may continue to exist in a muted form for the season, since the previous rainfall deficits are not completely erased this year. 					**END***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35</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muthuvel.chelliah\Desktop\Drought-temporary\us.4panel.fordrought.briefing.recent.1wk,2wk,1,2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96200" y="2209800"/>
            <a:ext cx="1447800" cy="2585323"/>
          </a:xfrm>
          <a:prstGeom prst="rect">
            <a:avLst/>
          </a:prstGeom>
          <a:noFill/>
        </p:spPr>
        <p:txBody>
          <a:bodyPr wrap="square" rtlCol="0">
            <a:spAutoFit/>
          </a:bodyPr>
          <a:lstStyle/>
          <a:p>
            <a:r>
              <a:rPr lang="en-US" dirty="0" smtClean="0"/>
              <a:t>Rainfall, the</a:t>
            </a:r>
          </a:p>
          <a:p>
            <a:r>
              <a:rPr lang="en-US" dirty="0" smtClean="0"/>
              <a:t>East – West</a:t>
            </a:r>
          </a:p>
          <a:p>
            <a:r>
              <a:rPr lang="en-US" dirty="0" smtClean="0"/>
              <a:t>Contrast!!</a:t>
            </a:r>
          </a:p>
          <a:p>
            <a:endParaRPr lang="en-US" dirty="0" smtClean="0"/>
          </a:p>
          <a:p>
            <a:r>
              <a:rPr lang="en-US" dirty="0" smtClean="0"/>
              <a:t>Overall,</a:t>
            </a:r>
          </a:p>
          <a:p>
            <a:r>
              <a:rPr lang="en-US" dirty="0" smtClean="0"/>
              <a:t>Surplus in the east!</a:t>
            </a:r>
          </a:p>
          <a:p>
            <a:r>
              <a:rPr lang="en-US" dirty="0" smtClean="0"/>
              <a:t>Deficit in </a:t>
            </a:r>
          </a:p>
          <a:p>
            <a:r>
              <a:rPr lang="en-US" dirty="0" smtClean="0"/>
              <a:t>the west!</a:t>
            </a:r>
            <a:endParaRPr lang="en-US"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00" y="2667000"/>
            <a:ext cx="1600200" cy="3539430"/>
          </a:xfrm>
          <a:prstGeom prst="rect">
            <a:avLst/>
          </a:prstGeom>
          <a:noFill/>
        </p:spPr>
        <p:txBody>
          <a:bodyPr wrap="square" rtlCol="0">
            <a:spAutoFit/>
          </a:bodyPr>
          <a:lstStyle/>
          <a:p>
            <a:r>
              <a:rPr lang="en-US" sz="1400" dirty="0" smtClean="0"/>
              <a:t>In these short timescales, overall, the situation is much better in terms of rainfall in the eastern half of the country.</a:t>
            </a:r>
          </a:p>
          <a:p>
            <a:endParaRPr lang="en-US" sz="1400" dirty="0"/>
          </a:p>
          <a:p>
            <a:r>
              <a:rPr lang="en-US" sz="1400" dirty="0" smtClean="0"/>
              <a:t>The impact of the relative rainfall shortfall </a:t>
            </a:r>
            <a:r>
              <a:rPr lang="en-US" sz="1400" dirty="0"/>
              <a:t>area, greatly </a:t>
            </a:r>
            <a:r>
              <a:rPr lang="en-US" sz="1400" dirty="0" smtClean="0"/>
              <a:t>matters only with respect to the rainfall season/extent in that region</a:t>
            </a:r>
          </a:p>
        </p:txBody>
      </p:sp>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86518" y="914400"/>
            <a:ext cx="1447800" cy="369332"/>
          </a:xfrm>
          <a:prstGeom prst="rect">
            <a:avLst/>
          </a:prstGeom>
          <a:noFill/>
        </p:spPr>
        <p:txBody>
          <a:bodyPr wrap="square" rtlCol="0">
            <a:spAutoFit/>
          </a:bodyPr>
          <a:lstStyle/>
          <a:p>
            <a:r>
              <a:rPr lang="en-US" b="1" dirty="0" smtClean="0"/>
              <a:t>NOW !</a:t>
            </a:r>
            <a:endParaRPr lang="en-US" b="1" dirty="0"/>
          </a:p>
        </p:txBody>
      </p:sp>
      <p:cxnSp>
        <p:nvCxnSpPr>
          <p:cNvPr id="12" name="Straight Connector 11"/>
          <p:cNvCxnSpPr/>
          <p:nvPr/>
        </p:nvCxnSpPr>
        <p:spPr>
          <a:xfrm>
            <a:off x="2133600" y="2743200"/>
            <a:ext cx="4038600" cy="0"/>
          </a:xfrm>
          <a:prstGeom prst="line">
            <a:avLst/>
          </a:prstGeom>
          <a:ln w="15875">
            <a:solidFill>
              <a:srgbClr val="FA523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257800" y="4419600"/>
            <a:ext cx="533400" cy="9045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47800" y="1828800"/>
            <a:ext cx="533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1600" y="17526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47800" y="4567066"/>
            <a:ext cx="533400" cy="843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muthuvel.chelliah\Desktop\Drought-temporary\us.4panel.fordrought.briefing.recent.3,4,5,6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ANOM during last 3, 4, 5, and 6 months.</a:t>
            </a:r>
            <a:endParaRPr lang="en-US" dirty="0"/>
          </a:p>
        </p:txBody>
      </p:sp>
      <p:sp>
        <p:nvSpPr>
          <p:cNvPr id="7" name="Rectangle 6"/>
          <p:cNvSpPr/>
          <p:nvPr/>
        </p:nvSpPr>
        <p:spPr>
          <a:xfrm>
            <a:off x="2971800" y="76200"/>
            <a:ext cx="686202" cy="409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uthuvel.chelliah\Desktop\Drought-temporary\us.4panel.fordrought.briefing.recent.3,4,5,6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uthuvel.chelliah\Desktop\Drought-temporary\us.4panel.fordrought.briefing.recent.9,12,18,24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1143000"/>
            <a:ext cx="1447800" cy="5047536"/>
          </a:xfrm>
          <a:prstGeom prst="rect">
            <a:avLst/>
          </a:prstGeom>
          <a:noFill/>
        </p:spPr>
        <p:txBody>
          <a:bodyPr wrap="square" rtlCol="0">
            <a:spAutoFit/>
          </a:bodyPr>
          <a:lstStyle/>
          <a:p>
            <a:r>
              <a:rPr lang="en-US" sz="1400" dirty="0" smtClean="0"/>
              <a:t>There are many long term rainfall deficit regions in the country, particularly  deficits in  UT/AZ,  </a:t>
            </a:r>
            <a:r>
              <a:rPr lang="en-US" sz="1400" dirty="0"/>
              <a:t>southern CA,</a:t>
            </a:r>
            <a:r>
              <a:rPr lang="en-US" sz="1400" dirty="0" smtClean="0"/>
              <a:t>  and parts of NM/CO are long term</a:t>
            </a:r>
            <a:r>
              <a:rPr lang="en-US" sz="1400" dirty="0"/>
              <a:t> </a:t>
            </a:r>
            <a:r>
              <a:rPr lang="en-US" sz="1400" dirty="0" smtClean="0"/>
              <a:t>– possibly </a:t>
            </a:r>
            <a:r>
              <a:rPr lang="en-US" sz="1400" u="sng" dirty="0" smtClean="0"/>
              <a:t>a  consequence of the two back to back La Nina’s! and even earlier La </a:t>
            </a:r>
            <a:r>
              <a:rPr lang="en-US" sz="1400" u="sng" dirty="0" err="1" smtClean="0"/>
              <a:t>Ninas</a:t>
            </a:r>
            <a:r>
              <a:rPr lang="en-US" sz="1400" u="sng" dirty="0" smtClean="0"/>
              <a:t>!!</a:t>
            </a:r>
          </a:p>
          <a:p>
            <a:endParaRPr lang="en-US" sz="1400" u="sng" dirty="0"/>
          </a:p>
          <a:p>
            <a:r>
              <a:rPr lang="en-US" sz="1400" u="sng" dirty="0" smtClean="0"/>
              <a:t>OR</a:t>
            </a:r>
          </a:p>
          <a:p>
            <a:endParaRPr lang="en-US" sz="1400" dirty="0" smtClean="0"/>
          </a:p>
          <a:p>
            <a:r>
              <a:rPr lang="en-US" sz="1400" dirty="0" smtClean="0"/>
              <a:t>Still longer term variability in play?  Especially in the southwest!</a:t>
            </a:r>
            <a:endParaRPr lang="en-US" sz="1400" dirty="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14800" y="4495800"/>
            <a:ext cx="1226127"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641906"/>
            <a:ext cx="1302327"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9525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44958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uthuvel.chelliah\Desktop\Drought-temporary\us.4panel.fordrought.briefing.recent.2,3,4,5yr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2277547"/>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958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485900" y="4114800"/>
            <a:ext cx="2667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067300" y="1337106"/>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864100" y="4119418"/>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589982" y="3415928"/>
            <a:ext cx="1447800" cy="2554545"/>
          </a:xfrm>
          <a:prstGeom prst="rect">
            <a:avLst/>
          </a:prstGeom>
          <a:noFill/>
        </p:spPr>
        <p:txBody>
          <a:bodyPr wrap="square" rtlCol="0">
            <a:spAutoFit/>
          </a:bodyPr>
          <a:lstStyle/>
          <a:p>
            <a:r>
              <a:rPr lang="en-US" sz="1600" dirty="0" smtClean="0"/>
              <a:t>Quality of data/problem in the Northern High Plains area, especially in interpolation of sparse data in the rugged topography region!</a:t>
            </a:r>
            <a:endParaRPr lang="en-US" sz="16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45623</TotalTime>
  <Words>1469</Words>
  <Application>Microsoft Office PowerPoint</Application>
  <PresentationFormat>On-screen Show (4:3)</PresentationFormat>
  <Paragraphs>232</Paragraphs>
  <Slides>35</Slides>
  <Notes>3</Notes>
  <HiddenSlides>3</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Drought  Outlook  Support Briefing (formerly Drought Outlook Discussion)     November 2018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Dec-Jan-Feb Precipitation!!!  </vt:lpstr>
      <vt:lpstr>PowerPoint Presentation</vt:lpstr>
      <vt:lpstr>PowerPoint Presentation</vt:lpstr>
      <vt:lpstr>PowerPoint Presentation</vt:lpstr>
      <vt:lpstr>PowerPoint Presentation</vt:lpstr>
      <vt:lpstr>PowerPoint Presentation</vt:lpstr>
      <vt:lpstr>PowerPoint Presentation</vt:lpstr>
      <vt:lpstr>Summary</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4748</cp:revision>
  <cp:lastPrinted>2014-07-10T13:24:01Z</cp:lastPrinted>
  <dcterms:created xsi:type="dcterms:W3CDTF">2008-10-04T17:35:30Z</dcterms:created>
  <dcterms:modified xsi:type="dcterms:W3CDTF">2018-11-13T15:39:57Z</dcterms:modified>
</cp:coreProperties>
</file>