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1"/>
  </p:notesMasterIdLst>
  <p:handoutMasterIdLst>
    <p:handoutMasterId r:id="rId42"/>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920" r:id="rId17"/>
    <p:sldId id="881" r:id="rId18"/>
    <p:sldId id="889" r:id="rId19"/>
    <p:sldId id="757" r:id="rId20"/>
    <p:sldId id="922" r:id="rId21"/>
    <p:sldId id="925" r:id="rId22"/>
    <p:sldId id="796" r:id="rId23"/>
    <p:sldId id="795" r:id="rId24"/>
    <p:sldId id="890" r:id="rId25"/>
    <p:sldId id="790" r:id="rId26"/>
    <p:sldId id="878" r:id="rId27"/>
    <p:sldId id="804" r:id="rId28"/>
    <p:sldId id="877" r:id="rId29"/>
    <p:sldId id="728" r:id="rId30"/>
    <p:sldId id="924" r:id="rId31"/>
    <p:sldId id="270" r:id="rId32"/>
    <p:sldId id="926" r:id="rId33"/>
    <p:sldId id="915" r:id="rId34"/>
    <p:sldId id="914" r:id="rId35"/>
    <p:sldId id="888" r:id="rId36"/>
    <p:sldId id="271" r:id="rId37"/>
    <p:sldId id="272" r:id="rId38"/>
    <p:sldId id="883" r:id="rId39"/>
    <p:sldId id="918" r:id="rId40"/>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6600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9240" autoAdjust="0"/>
  </p:normalViewPr>
  <p:slideViewPr>
    <p:cSldViewPr>
      <p:cViewPr>
        <p:scale>
          <a:sx n="108" d="100"/>
          <a:sy n="108" d="100"/>
        </p:scale>
        <p:origin x="-114" y="-2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29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11/19/2019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hyperlink" Target="https://fsapps.nwcg.gov/afm/index.php" TargetMode="Externa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gif"/><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gif"/><Relationship Id="rId4" Type="http://schemas.openxmlformats.org/officeDocument/2006/relationships/image" Target="../media/image76.png"/><Relationship Id="rId9" Type="http://schemas.openxmlformats.org/officeDocument/2006/relationships/image" Target="../media/image81.gif"/></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November</a:t>
            </a:r>
            <a:r>
              <a:rPr lang="en-US" altLang="en-US" sz="4000" dirty="0" smtClean="0"/>
              <a:t> </a:t>
            </a:r>
            <a:r>
              <a:rPr lang="en-US" altLang="en-US" sz="4000" dirty="0"/>
              <a:t>2019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a:t>Rainy (3-month)Season across the US</a:t>
            </a:r>
          </a:p>
        </p:txBody>
      </p:sp>
      <p:sp>
        <p:nvSpPr>
          <p:cNvPr id="9" name="Rectangle 8"/>
          <p:cNvSpPr/>
          <p:nvPr/>
        </p:nvSpPr>
        <p:spPr>
          <a:xfrm>
            <a:off x="318880" y="295275"/>
            <a:ext cx="250052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62600" y="5105400"/>
            <a:ext cx="2438400"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1" y="5057132"/>
            <a:ext cx="2743199"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0"/>
            <a:ext cx="2673485" cy="1677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90677"/>
            <a:ext cx="2660515" cy="17097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4404421"/>
            <a:ext cx="990600" cy="1877437"/>
          </a:xfrm>
          <a:prstGeom prst="rect">
            <a:avLst/>
          </a:prstGeom>
          <a:noFill/>
        </p:spPr>
        <p:txBody>
          <a:bodyPr wrap="square" rtlCol="0">
            <a:spAutoFit/>
          </a:bodyPr>
          <a:lstStyle/>
          <a:p>
            <a:r>
              <a:rPr lang="en-US" sz="1400" dirty="0"/>
              <a:t>Watch how Southeast  contrasts w  TX and SW as we move forward to January.</a:t>
            </a:r>
            <a:r>
              <a:rPr lang="en-US" dirty="0"/>
              <a:t> </a:t>
            </a:r>
          </a:p>
        </p:txBody>
      </p:sp>
      <p:cxnSp>
        <p:nvCxnSpPr>
          <p:cNvPr id="32" name="Straight Arrow Connector 31"/>
          <p:cNvCxnSpPr>
            <a:cxnSpLocks/>
          </p:cNvCxnSpPr>
          <p:nvPr/>
        </p:nvCxnSpPr>
        <p:spPr>
          <a:xfrm>
            <a:off x="7553739" y="4485118"/>
            <a:ext cx="647594" cy="1539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811BD0-2D31-495C-967A-FE03CBB61F7D}"/>
              </a:ext>
            </a:extLst>
          </p:cNvPr>
          <p:cNvPicPr>
            <a:picLocks noChangeAspect="1"/>
          </p:cNvPicPr>
          <p:nvPr/>
        </p:nvPicPr>
        <p:blipFill>
          <a:blip r:embed="rId2"/>
          <a:stretch>
            <a:fillRect/>
          </a:stretch>
        </p:blipFill>
        <p:spPr>
          <a:xfrm>
            <a:off x="1985923" y="468868"/>
            <a:ext cx="2327938" cy="5931932"/>
          </a:xfrm>
          <a:prstGeom prst="rect">
            <a:avLst/>
          </a:prstGeom>
        </p:spPr>
      </p:pic>
      <p:pic>
        <p:nvPicPr>
          <p:cNvPr id="5" name="Picture 4">
            <a:extLst>
              <a:ext uri="{FF2B5EF4-FFF2-40B4-BE49-F238E27FC236}">
                <a16:creationId xmlns:a16="http://schemas.microsoft.com/office/drawing/2014/main" xmlns="" id="{82D86061-3E03-49EF-B60F-24355551FD91}"/>
              </a:ext>
            </a:extLst>
          </p:cNvPr>
          <p:cNvPicPr>
            <a:picLocks noChangeAspect="1"/>
          </p:cNvPicPr>
          <p:nvPr/>
        </p:nvPicPr>
        <p:blipFill>
          <a:blip r:embed="rId3"/>
          <a:stretch>
            <a:fillRect/>
          </a:stretch>
        </p:blipFill>
        <p:spPr>
          <a:xfrm>
            <a:off x="4707269" y="457200"/>
            <a:ext cx="2455531" cy="5943600"/>
          </a:xfrm>
          <a:prstGeom prst="rect">
            <a:avLst/>
          </a:prstGeom>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34" name="TextBox 33"/>
          <p:cNvSpPr txBox="1"/>
          <p:nvPr/>
        </p:nvSpPr>
        <p:spPr>
          <a:xfrm>
            <a:off x="3627120" y="576676"/>
            <a:ext cx="838200" cy="369332"/>
          </a:xfrm>
          <a:prstGeom prst="rect">
            <a:avLst/>
          </a:prstGeom>
          <a:noFill/>
        </p:spPr>
        <p:txBody>
          <a:bodyPr wrap="square" rtlCol="0">
            <a:spAutoFit/>
          </a:bodyPr>
          <a:lstStyle/>
          <a:p>
            <a:r>
              <a:rPr lang="en-US" b="1" dirty="0">
                <a:solidFill>
                  <a:srgbClr val="FF0000"/>
                </a:solidFill>
              </a:rPr>
              <a:t>NDJ</a:t>
            </a:r>
          </a:p>
        </p:txBody>
      </p:sp>
      <p:sp>
        <p:nvSpPr>
          <p:cNvPr id="25" name="TextBox 24"/>
          <p:cNvSpPr txBox="1"/>
          <p:nvPr/>
        </p:nvSpPr>
        <p:spPr>
          <a:xfrm>
            <a:off x="6477000" y="468868"/>
            <a:ext cx="838200" cy="369332"/>
          </a:xfrm>
          <a:prstGeom prst="rect">
            <a:avLst/>
          </a:prstGeom>
          <a:noFill/>
        </p:spPr>
        <p:txBody>
          <a:bodyPr wrap="square" rtlCol="0">
            <a:spAutoFit/>
          </a:bodyPr>
          <a:lstStyle/>
          <a:p>
            <a:r>
              <a:rPr lang="en-US" b="1" dirty="0">
                <a:solidFill>
                  <a:srgbClr val="FF0000"/>
                </a:solidFill>
              </a:rPr>
              <a:t>DJF</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28800" y="2667000"/>
            <a:ext cx="54864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spTree>
    <p:extLst>
      <p:ext uri="{BB962C8B-B14F-4D97-AF65-F5344CB8AC3E}">
        <p14:creationId xmlns:p14="http://schemas.microsoft.com/office/powerpoint/2010/main" val="392121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l="1694" r="4937" b="10000"/>
          <a:stretch/>
        </p:blipFill>
        <p:spPr bwMode="auto">
          <a:xfrm>
            <a:off x="76200" y="0"/>
            <a:ext cx="53436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3581400"/>
            <a:ext cx="34290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How quickly the short term drought situation changes!!</a:t>
            </a:r>
          </a:p>
          <a:p>
            <a:pPr marL="285750" indent="-285750">
              <a:buFont typeface="Arial" panose="020B0604020202020204" pitchFamily="34" charset="0"/>
              <a:buChar char="•"/>
            </a:pPr>
            <a:r>
              <a:rPr lang="en-US" sz="1600" dirty="0"/>
              <a:t>Compare these patterns just 2 months ago to current situation now (next slide!)</a:t>
            </a:r>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352800" y="19050"/>
            <a:ext cx="2041717" cy="369332"/>
          </a:xfrm>
          <a:prstGeom prst="rect">
            <a:avLst/>
          </a:prstGeom>
          <a:noFill/>
        </p:spPr>
        <p:txBody>
          <a:bodyPr wrap="square" rtlCol="0">
            <a:spAutoFit/>
          </a:bodyPr>
          <a:lstStyle/>
          <a:p>
            <a:r>
              <a:rPr lang="en-US" b="1" dirty="0">
                <a:solidFill>
                  <a:srgbClr val="FF0000"/>
                </a:solidFill>
              </a:rPr>
              <a:t>---4 months ago</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4965" cy="6839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429000"/>
            <a:ext cx="385879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Overall, there is a great deal of similarity between the short/medium and long term SPI patterns,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 the short term, the lack of </a:t>
            </a:r>
            <a:r>
              <a:rPr lang="en-US" sz="1600" dirty="0" err="1"/>
              <a:t>precip</a:t>
            </a:r>
            <a:r>
              <a:rPr lang="en-US" sz="1600" dirty="0"/>
              <a:t> and the cumulative dryness in the TX/southwest has gotten worse.</a:t>
            </a:r>
          </a:p>
          <a:p>
            <a:r>
              <a:rPr lang="en-US" sz="1600" dirty="0"/>
              <a:t>  </a:t>
            </a:r>
          </a:p>
          <a:p>
            <a:pPr marL="285750" indent="-285750">
              <a:buFont typeface="Arial" panose="020B0604020202020204" pitchFamily="34" charset="0"/>
              <a:buChar char="•"/>
            </a:pPr>
            <a:r>
              <a:rPr lang="en-US" sz="1600" dirty="0"/>
              <a:t>But improvement is noted in the Pacific NW and southeast.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New area of dryness has emerged in the coastal mid-Atlantic states, and FL.</a:t>
            </a:r>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Tree>
    <p:extLst>
      <p:ext uri="{BB962C8B-B14F-4D97-AF65-F5344CB8AC3E}">
        <p14:creationId xmlns:p14="http://schemas.microsoft.com/office/powerpoint/2010/main" val="1567475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a:latin typeface="Times New Roman" pitchFamily="18" charset="0"/>
              </a:rPr>
              <a:t>September US T pattern was mixed with generally warm in the center, south and east, but cool in the west. </a:t>
            </a:r>
          </a:p>
          <a:p>
            <a:pPr marL="285750" indent="-285750" eaLnBrk="1" hangingPunct="1">
              <a:spcBef>
                <a:spcPct val="0"/>
              </a:spcBef>
            </a:pPr>
            <a:endParaRPr lang="en-US" altLang="en-US" sz="1600" dirty="0">
              <a:latin typeface="Times New Roman" pitchFamily="18" charset="0"/>
            </a:endParaRPr>
          </a:p>
          <a:p>
            <a:pPr marL="285750" indent="-285750" eaLnBrk="1" hangingPunct="1">
              <a:spcBef>
                <a:spcPct val="0"/>
              </a:spcBef>
            </a:pPr>
            <a:r>
              <a:rPr lang="en-US" altLang="en-US" sz="1600" dirty="0">
                <a:latin typeface="Times New Roman" pitchFamily="18" charset="0"/>
              </a:rPr>
              <a:t>October so far much colder in the west, especially in the northern plains</a:t>
            </a:r>
          </a:p>
        </p:txBody>
      </p:sp>
      <p:pic>
        <p:nvPicPr>
          <p:cNvPr id="2" name="Picture 1">
            <a:extLst>
              <a:ext uri="{FF2B5EF4-FFF2-40B4-BE49-F238E27FC236}">
                <a16:creationId xmlns:a16="http://schemas.microsoft.com/office/drawing/2014/main" xmlns="" id="{755C2D98-2815-467A-B98C-BE6B09804E7A}"/>
              </a:ext>
            </a:extLst>
          </p:cNvPr>
          <p:cNvPicPr>
            <a:picLocks noChangeAspect="1"/>
          </p:cNvPicPr>
          <p:nvPr/>
        </p:nvPicPr>
        <p:blipFill>
          <a:blip r:embed="rId2"/>
          <a:stretch>
            <a:fillRect/>
          </a:stretch>
        </p:blipFill>
        <p:spPr>
          <a:xfrm>
            <a:off x="82826" y="57150"/>
            <a:ext cx="4495800" cy="6724650"/>
          </a:xfrm>
          <a:prstGeom prst="rect">
            <a:avLst/>
          </a:prstGeom>
        </p:spPr>
      </p:pic>
      <p:pic>
        <p:nvPicPr>
          <p:cNvPr id="4" name="Picture 3">
            <a:extLst>
              <a:ext uri="{FF2B5EF4-FFF2-40B4-BE49-F238E27FC236}">
                <a16:creationId xmlns:a16="http://schemas.microsoft.com/office/drawing/2014/main" xmlns="" id="{BF9A7A70-F757-426A-9B8E-C91DA45056A6}"/>
              </a:ext>
            </a:extLst>
          </p:cNvPr>
          <p:cNvPicPr>
            <a:picLocks noChangeAspect="1"/>
          </p:cNvPicPr>
          <p:nvPr/>
        </p:nvPicPr>
        <p:blipFill>
          <a:blip r:embed="rId3"/>
          <a:stretch>
            <a:fillRect/>
          </a:stretch>
        </p:blipFill>
        <p:spPr>
          <a:xfrm>
            <a:off x="4603312" y="3124200"/>
            <a:ext cx="4540688" cy="3390900"/>
          </a:xfrm>
          <a:prstGeom prst="rect">
            <a:avLst/>
          </a:prstGeom>
        </p:spPr>
      </p:pic>
    </p:spTree>
    <p:extLst>
      <p:ext uri="{BB962C8B-B14F-4D97-AF65-F5344CB8AC3E}">
        <p14:creationId xmlns:p14="http://schemas.microsoft.com/office/powerpoint/2010/main" val="315229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8DFD88C-8D43-4AF2-BE45-1A91CDD45A3D}"/>
              </a:ext>
            </a:extLst>
          </p:cNvPr>
          <p:cNvPicPr>
            <a:picLocks noChangeAspect="1"/>
          </p:cNvPicPr>
          <p:nvPr/>
        </p:nvPicPr>
        <p:blipFill>
          <a:blip r:embed="rId3"/>
          <a:stretch>
            <a:fillRect/>
          </a:stretch>
        </p:blipFill>
        <p:spPr>
          <a:xfrm>
            <a:off x="6683872" y="4238978"/>
            <a:ext cx="2428875" cy="2033730"/>
          </a:xfrm>
          <a:prstGeom prst="rect">
            <a:avLst/>
          </a:prstGeom>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a:latin typeface="Times New Roman" pitchFamily="18" charset="0"/>
              </a:rPr>
              <a:t>Northern  CA reservoirs beginning to show</a:t>
            </a:r>
          </a:p>
          <a:p>
            <a:pPr marL="0" indent="0" eaLnBrk="1" hangingPunct="1">
              <a:spcBef>
                <a:spcPct val="0"/>
              </a:spcBef>
              <a:buNone/>
            </a:pPr>
            <a:r>
              <a:rPr lang="en-US" altLang="en-US" sz="1200" dirty="0">
                <a:latin typeface="Times New Roman" pitchFamily="18" charset="0"/>
              </a:rPr>
              <a:t>Weakness, but rainy season coming up!</a:t>
            </a:r>
          </a:p>
        </p:txBody>
      </p:sp>
      <p:sp>
        <p:nvSpPr>
          <p:cNvPr id="2" name="Rectangle 1"/>
          <p:cNvSpPr/>
          <p:nvPr/>
        </p:nvSpPr>
        <p:spPr>
          <a:xfrm>
            <a:off x="6312891" y="6400800"/>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6847883" y="4228475"/>
            <a:ext cx="507833" cy="369332"/>
          </a:xfrm>
          <a:prstGeom prst="rect">
            <a:avLst/>
          </a:prstGeom>
          <a:noFill/>
        </p:spPr>
        <p:txBody>
          <a:bodyPr wrap="square" rtlCol="0">
            <a:spAutoFit/>
          </a:bodyPr>
          <a:lstStyle/>
          <a:p>
            <a:r>
              <a:rPr lang="en-US" dirty="0"/>
              <a:t>TX</a:t>
            </a:r>
          </a:p>
        </p:txBody>
      </p:sp>
      <p:sp>
        <p:nvSpPr>
          <p:cNvPr id="4" name="TextBox 3"/>
          <p:cNvSpPr txBox="1"/>
          <p:nvPr/>
        </p:nvSpPr>
        <p:spPr>
          <a:xfrm>
            <a:off x="152400" y="0"/>
            <a:ext cx="4495800" cy="307777"/>
          </a:xfrm>
          <a:prstGeom prst="rect">
            <a:avLst/>
          </a:prstGeom>
          <a:noFill/>
        </p:spPr>
        <p:txBody>
          <a:bodyPr wrap="square" rtlCol="0">
            <a:spAutoFit/>
          </a:bodyPr>
          <a:lstStyle/>
          <a:p>
            <a:r>
              <a:rPr lang="en-US" sz="1400" dirty="0"/>
              <a:t>Water Reservoir Levels in some Western/Southern States! !</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2482" y="2979936"/>
            <a:ext cx="3854947" cy="307777"/>
          </a:xfrm>
          <a:prstGeom prst="rect">
            <a:avLst/>
          </a:prstGeom>
          <a:noFill/>
        </p:spPr>
        <p:txBody>
          <a:bodyPr wrap="square" rtlCol="0">
            <a:spAutoFit/>
          </a:bodyPr>
          <a:lstStyle/>
          <a:p>
            <a:r>
              <a:rPr lang="en-US" sz="1400" dirty="0"/>
              <a:t>Except in few high elevations, all snow has melted.</a:t>
            </a:r>
          </a:p>
        </p:txBody>
      </p:sp>
      <p:sp>
        <p:nvSpPr>
          <p:cNvPr id="7" name="TextBox 6"/>
          <p:cNvSpPr txBox="1"/>
          <p:nvPr/>
        </p:nvSpPr>
        <p:spPr>
          <a:xfrm>
            <a:off x="6172200" y="762000"/>
            <a:ext cx="2979577" cy="307777"/>
          </a:xfrm>
          <a:prstGeom prst="rect">
            <a:avLst/>
          </a:prstGeom>
          <a:noFill/>
        </p:spPr>
        <p:txBody>
          <a:bodyPr wrap="square" rtlCol="0">
            <a:spAutoFit/>
          </a:bodyPr>
          <a:lstStyle/>
          <a:p>
            <a:r>
              <a:rPr lang="en-US" sz="1400" dirty="0">
                <a:solidFill>
                  <a:srgbClr val="FF0000"/>
                </a:solidFill>
                <a:hlinkClick r:id="rId5"/>
              </a:rPr>
              <a:t>https://fsapps.nwcg.gov/afm/index.php</a:t>
            </a:r>
            <a:endParaRPr lang="en-US" sz="1400" dirty="0">
              <a:solidFill>
                <a:srgbClr val="FF0000"/>
              </a:solidFill>
            </a:endParaRPr>
          </a:p>
        </p:txBody>
      </p:sp>
      <p:sp>
        <p:nvSpPr>
          <p:cNvPr id="6" name="TextBox 5"/>
          <p:cNvSpPr txBox="1"/>
          <p:nvPr/>
        </p:nvSpPr>
        <p:spPr>
          <a:xfrm>
            <a:off x="7129954" y="915888"/>
            <a:ext cx="1927475" cy="923330"/>
          </a:xfrm>
          <a:prstGeom prst="rect">
            <a:avLst/>
          </a:prstGeom>
          <a:noFill/>
        </p:spPr>
        <p:txBody>
          <a:bodyPr wrap="square" rtlCol="0">
            <a:spAutoFit/>
          </a:bodyPr>
          <a:lstStyle/>
          <a:p>
            <a:r>
              <a:rPr lang="en-US" dirty="0"/>
              <a:t>No reported major fire incidents so far. (cf. last year!)</a:t>
            </a:r>
          </a:p>
        </p:txBody>
      </p:sp>
      <p:sp>
        <p:nvSpPr>
          <p:cNvPr id="8" name="TextBox 7"/>
          <p:cNvSpPr txBox="1"/>
          <p:nvPr/>
        </p:nvSpPr>
        <p:spPr>
          <a:xfrm>
            <a:off x="4742071" y="3505200"/>
            <a:ext cx="1734929" cy="2031325"/>
          </a:xfrm>
          <a:prstGeom prst="rect">
            <a:avLst/>
          </a:prstGeom>
          <a:noFill/>
        </p:spPr>
        <p:txBody>
          <a:bodyPr wrap="square" rtlCol="0">
            <a:spAutoFit/>
          </a:bodyPr>
          <a:lstStyle/>
          <a:p>
            <a:r>
              <a:rPr lang="en-US" sz="1400" b="1" dirty="0">
                <a:solidFill>
                  <a:srgbClr val="0033CC"/>
                </a:solidFill>
              </a:rPr>
              <a:t>COLORADO  </a:t>
            </a:r>
          </a:p>
          <a:p>
            <a:r>
              <a:rPr lang="en-US" sz="1400" b="1" u="sng" dirty="0">
                <a:solidFill>
                  <a:srgbClr val="0033CC"/>
                </a:solidFill>
              </a:rPr>
              <a:t>End of Oct’2019 water reservoir storages </a:t>
            </a:r>
            <a:r>
              <a:rPr lang="en-US" sz="1400" b="1" dirty="0">
                <a:solidFill>
                  <a:srgbClr val="0033CC"/>
                </a:solidFill>
              </a:rPr>
              <a:t>at </a:t>
            </a:r>
            <a:r>
              <a:rPr lang="en-US" sz="1400" b="1" u="sng" dirty="0">
                <a:solidFill>
                  <a:srgbClr val="0033CC"/>
                </a:solidFill>
              </a:rPr>
              <a:t>109 %</a:t>
            </a:r>
            <a:r>
              <a:rPr lang="en-US" sz="1400" b="1" dirty="0">
                <a:solidFill>
                  <a:srgbClr val="0033CC"/>
                </a:solidFill>
              </a:rPr>
              <a:t> of long term average – thanks to snow melt. </a:t>
            </a:r>
          </a:p>
          <a:p>
            <a:r>
              <a:rPr lang="en-US" sz="1400" b="1" dirty="0">
                <a:solidFill>
                  <a:srgbClr val="0033CC"/>
                </a:solidFill>
              </a:rPr>
              <a:t>(last year: 80% of Average)  </a:t>
            </a:r>
            <a:endParaRPr lang="en-US" b="1" dirty="0">
              <a:solidFill>
                <a:srgbClr val="0033CC"/>
              </a:solidFill>
            </a:endParaRPr>
          </a:p>
        </p:txBody>
      </p:sp>
      <p:sp>
        <p:nvSpPr>
          <p:cNvPr id="9" name="Rectangle 8"/>
          <p:cNvSpPr/>
          <p:nvPr/>
        </p:nvSpPr>
        <p:spPr>
          <a:xfrm>
            <a:off x="4751095" y="3505200"/>
            <a:ext cx="1725905"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A540E937-94C3-4E62-94F8-2D085522AB34}"/>
              </a:ext>
            </a:extLst>
          </p:cNvPr>
          <p:cNvPicPr>
            <a:picLocks noChangeAspect="1"/>
          </p:cNvPicPr>
          <p:nvPr/>
        </p:nvPicPr>
        <p:blipFill>
          <a:blip r:embed="rId6"/>
          <a:stretch>
            <a:fillRect/>
          </a:stretch>
        </p:blipFill>
        <p:spPr>
          <a:xfrm>
            <a:off x="0" y="221099"/>
            <a:ext cx="4771419" cy="6560701"/>
          </a:xfrm>
          <a:prstGeom prst="rect">
            <a:avLst/>
          </a:prstGeom>
        </p:spPr>
      </p:pic>
      <p:sp>
        <p:nvSpPr>
          <p:cNvPr id="3" name="TextBox 2"/>
          <p:cNvSpPr txBox="1"/>
          <p:nvPr/>
        </p:nvSpPr>
        <p:spPr>
          <a:xfrm>
            <a:off x="3505200" y="5486400"/>
            <a:ext cx="2198091" cy="738664"/>
          </a:xfrm>
          <a:prstGeom prst="rect">
            <a:avLst/>
          </a:prstGeom>
          <a:noFill/>
        </p:spPr>
        <p:txBody>
          <a:bodyPr wrap="square" rtlCol="0">
            <a:spAutoFit/>
          </a:bodyPr>
          <a:lstStyle/>
          <a:p>
            <a:r>
              <a:rPr lang="en-US" sz="1400" b="1" dirty="0"/>
              <a:t>California reservoirs are still at or  above historic average levels.</a:t>
            </a:r>
          </a:p>
        </p:txBody>
      </p:sp>
      <p:pic>
        <p:nvPicPr>
          <p:cNvPr id="12" name="Picture 11">
            <a:extLst>
              <a:ext uri="{FF2B5EF4-FFF2-40B4-BE49-F238E27FC236}">
                <a16:creationId xmlns:a16="http://schemas.microsoft.com/office/drawing/2014/main" xmlns="" id="{9370D5E9-8BFD-4D3E-9BB9-7C458BC3F871}"/>
              </a:ext>
            </a:extLst>
          </p:cNvPr>
          <p:cNvPicPr>
            <a:picLocks noChangeAspect="1"/>
          </p:cNvPicPr>
          <p:nvPr/>
        </p:nvPicPr>
        <p:blipFill>
          <a:blip r:embed="rId7"/>
          <a:stretch>
            <a:fillRect/>
          </a:stretch>
        </p:blipFill>
        <p:spPr>
          <a:xfrm>
            <a:off x="6172200" y="6255724"/>
            <a:ext cx="2940547" cy="168177"/>
          </a:xfrm>
          <a:prstGeom prst="rect">
            <a:avLst/>
          </a:prstGeom>
        </p:spPr>
      </p:pic>
      <p:pic>
        <p:nvPicPr>
          <p:cNvPr id="13" name="Picture 12">
            <a:extLst>
              <a:ext uri="{FF2B5EF4-FFF2-40B4-BE49-F238E27FC236}">
                <a16:creationId xmlns:a16="http://schemas.microsoft.com/office/drawing/2014/main" xmlns="" id="{6AB4E12E-DA72-41CD-9565-5487C4A89432}"/>
              </a:ext>
            </a:extLst>
          </p:cNvPr>
          <p:cNvPicPr>
            <a:picLocks noChangeAspect="1"/>
          </p:cNvPicPr>
          <p:nvPr/>
        </p:nvPicPr>
        <p:blipFill>
          <a:blip r:embed="rId8"/>
          <a:stretch>
            <a:fillRect/>
          </a:stretch>
        </p:blipFill>
        <p:spPr>
          <a:xfrm>
            <a:off x="4803498" y="58846"/>
            <a:ext cx="4309249" cy="3228867"/>
          </a:xfrm>
          <a:prstGeom prst="rect">
            <a:avLst/>
          </a:prstGeom>
        </p:spPr>
      </p:pic>
    </p:spTree>
    <p:extLst>
      <p:ext uri="{BB962C8B-B14F-4D97-AF65-F5344CB8AC3E}">
        <p14:creationId xmlns:p14="http://schemas.microsoft.com/office/powerpoint/2010/main" val="289237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a:latin typeface="Times New Roman" pitchFamily="18" charset="0"/>
              </a:rPr>
              <a:t>Overall,  worsened stream flow conditions in the southeast.</a:t>
            </a:r>
          </a:p>
          <a:p>
            <a:pPr eaLnBrk="1" hangingPunct="1">
              <a:spcBef>
                <a:spcPct val="0"/>
              </a:spcBef>
            </a:pPr>
            <a:r>
              <a:rPr lang="en-US" altLang="en-US" sz="1600" dirty="0">
                <a:latin typeface="Times New Roman" pitchFamily="18" charset="0"/>
              </a:rPr>
              <a:t>Slight improved conditions in the southwest.</a:t>
            </a: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107" y="0"/>
            <a:ext cx="336609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37" y="2076304"/>
            <a:ext cx="3370856" cy="21561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1" y="2496070"/>
            <a:ext cx="2772437" cy="173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icture containing text, map&#10;&#10;Description automatically generated">
            <a:extLst>
              <a:ext uri="{FF2B5EF4-FFF2-40B4-BE49-F238E27FC236}">
                <a16:creationId xmlns:a16="http://schemas.microsoft.com/office/drawing/2014/main" xmlns="" id="{8C6AF0E2-76F3-4E81-BBAF-A39E7CDF9E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637" y="4251393"/>
            <a:ext cx="3357563" cy="2147683"/>
          </a:xfrm>
          <a:prstGeom prst="rect">
            <a:avLst/>
          </a:prstGeom>
        </p:spPr>
      </p:pic>
      <p:pic>
        <p:nvPicPr>
          <p:cNvPr id="11" name="Picture 10">
            <a:extLst>
              <a:ext uri="{FF2B5EF4-FFF2-40B4-BE49-F238E27FC236}">
                <a16:creationId xmlns:a16="http://schemas.microsoft.com/office/drawing/2014/main" xmlns="" id="{F2B22495-9934-42AF-AF0E-7EFAB1C4DB8F}"/>
              </a:ext>
            </a:extLst>
          </p:cNvPr>
          <p:cNvPicPr>
            <a:picLocks noChangeAspect="1"/>
          </p:cNvPicPr>
          <p:nvPr/>
        </p:nvPicPr>
        <p:blipFill>
          <a:blip r:embed="rId13"/>
          <a:stretch>
            <a:fillRect/>
          </a:stretch>
        </p:blipFill>
        <p:spPr>
          <a:xfrm>
            <a:off x="6527879" y="4315166"/>
            <a:ext cx="2614696" cy="17046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tps://www.cpc.ncep.noaa.gov/products/Drought/Figures/smp/ens_smp_delta30.png"/>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a:stretch/>
        </p:blipFill>
        <p:spPr bwMode="auto">
          <a:xfrm>
            <a:off x="0" y="3249984"/>
            <a:ext cx="4724400" cy="30096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tps://www.cpc.ncep.noaa.gov/products/Drought/Figures/smp/ens_smp_delta14.png"/>
          <p:cNvPicPr>
            <a:picLocks noChangeAspect="1" noChangeArrowheads="1"/>
          </p:cNvPicPr>
          <p:nvPr/>
        </p:nvPicPr>
        <p:blipFill rotWithShape="1">
          <a:blip r:embed="rId3">
            <a:extLst>
              <a:ext uri="{28A0092B-C50C-407E-A947-70E740481C1C}">
                <a14:useLocalDpi xmlns:a14="http://schemas.microsoft.com/office/drawing/2010/main" val="0"/>
              </a:ext>
            </a:extLst>
          </a:blip>
          <a:srcRect t="17929"/>
          <a:stretch/>
        </p:blipFill>
        <p:spPr bwMode="auto">
          <a:xfrm>
            <a:off x="4724400" y="1371600"/>
            <a:ext cx="43434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tps://www.cpc.ncep.noaa.gov/products/Drought/Figures/smp/ens_smp_delta7.png"/>
          <p:cNvPicPr>
            <a:picLocks noChangeAspect="1" noChangeArrowheads="1"/>
          </p:cNvPicPr>
          <p:nvPr/>
        </p:nvPicPr>
        <p:blipFill rotWithShape="1">
          <a:blip r:embed="rId4">
            <a:extLst>
              <a:ext uri="{28A0092B-C50C-407E-A947-70E740481C1C}">
                <a14:useLocalDpi xmlns:a14="http://schemas.microsoft.com/office/drawing/2010/main" val="0"/>
              </a:ext>
            </a:extLst>
          </a:blip>
          <a:srcRect t="16971"/>
          <a:stretch/>
        </p:blipFill>
        <p:spPr bwMode="auto">
          <a:xfrm>
            <a:off x="0" y="40654"/>
            <a:ext cx="4648200" cy="29813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7848600" y="3099955"/>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657600" y="5105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830997"/>
          </a:xfrm>
          <a:prstGeom prst="rect">
            <a:avLst/>
          </a:prstGeom>
          <a:noFill/>
        </p:spPr>
        <p:txBody>
          <a:bodyPr wrap="square" rtlCol="0">
            <a:spAutoFit/>
          </a:bodyPr>
          <a:lstStyle/>
          <a:p>
            <a:r>
              <a:rPr lang="en-US" sz="1600" dirty="0"/>
              <a:t>Drying soil moisture tendency over the last month in the drought affected regions, especially in the southeast. </a:t>
            </a:r>
          </a:p>
        </p:txBody>
      </p:sp>
      <p:cxnSp>
        <p:nvCxnSpPr>
          <p:cNvPr id="6" name="Straight Arrow Connector 5"/>
          <p:cNvCxnSpPr/>
          <p:nvPr/>
        </p:nvCxnSpPr>
        <p:spPr>
          <a:xfrm flipH="1" flipV="1">
            <a:off x="3581400" y="48768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67600" y="40654"/>
            <a:ext cx="1600200" cy="369332"/>
          </a:xfrm>
          <a:prstGeom prst="rect">
            <a:avLst/>
          </a:prstGeom>
          <a:noFill/>
        </p:spPr>
        <p:txBody>
          <a:bodyPr wrap="square" rtlCol="0">
            <a:spAutoFit/>
          </a:bodyPr>
          <a:lstStyle/>
          <a:p>
            <a:r>
              <a:rPr lang="en-US" b="1" dirty="0"/>
              <a:t>[Last Month]</a:t>
            </a:r>
          </a:p>
        </p:txBody>
      </p:sp>
    </p:spTree>
    <p:extLst>
      <p:ext uri="{BB962C8B-B14F-4D97-AF65-F5344CB8AC3E}">
        <p14:creationId xmlns:p14="http://schemas.microsoft.com/office/powerpoint/2010/main" val="230391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xmlns="" id="{2AF46D7E-E157-449E-B6E2-9A9659FFC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81400"/>
            <a:ext cx="4141694" cy="3200400"/>
          </a:xfrm>
          <a:prstGeom prst="rect">
            <a:avLst/>
          </a:prstGeom>
        </p:spPr>
      </p:pic>
      <p:pic>
        <p:nvPicPr>
          <p:cNvPr id="30" name="Picture 29"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447" y="323560"/>
            <a:ext cx="4186686" cy="3124200"/>
          </a:xfrm>
          <a:prstGeom prst="rect">
            <a:avLst/>
          </a:prstGeom>
          <a:noFill/>
          <a:ln>
            <a:noFill/>
          </a:ln>
        </p:spPr>
      </p:pic>
      <p:pic>
        <p:nvPicPr>
          <p:cNvPr id="24" name="Picture 2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032141"/>
            <a:ext cx="2291457" cy="1758386"/>
          </a:xfrm>
          <a:prstGeom prst="rect">
            <a:avLst/>
          </a:prstGeom>
          <a:noFill/>
          <a:ln>
            <a:noFill/>
          </a:ln>
        </p:spPr>
      </p:pic>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4799" y="3133036"/>
            <a:ext cx="2291458" cy="1572095"/>
          </a:xfrm>
          <a:prstGeom prst="rect">
            <a:avLst/>
          </a:prstGeom>
          <a:noFill/>
          <a:ln>
            <a:noFill/>
          </a:ln>
        </p:spPr>
      </p:pic>
      <p:pic>
        <p:nvPicPr>
          <p:cNvPr id="11266" name="Picture 2" descr="C:\Users\li.xu\Downloads\20190709_usd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8942" y="5047640"/>
            <a:ext cx="2291458" cy="1770672"/>
          </a:xfrm>
          <a:prstGeom prst="rect">
            <a:avLst/>
          </a:prstGeom>
          <a:noFill/>
          <a:extLst>
            <a:ext uri="{909E8E84-426E-40DD-AFC4-6F175D3DCCD1}">
              <a14:hiddenFill xmlns:a14="http://schemas.microsoft.com/office/drawing/2010/main">
                <a:solidFill>
                  <a:srgbClr val="FFFFFF"/>
                </a:solidFill>
              </a14:hiddenFill>
            </a:ext>
          </a:extLst>
        </p:spPr>
      </p:pic>
      <p:sp>
        <p:nvSpPr>
          <p:cNvPr id="3076" name="Title 1"/>
          <p:cNvSpPr>
            <a:spLocks noGrp="1"/>
          </p:cNvSpPr>
          <p:nvPr>
            <p:ph type="title"/>
          </p:nvPr>
        </p:nvSpPr>
        <p:spPr>
          <a:xfrm>
            <a:off x="44196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pic>
        <p:nvPicPr>
          <p:cNvPr id="3079" name="Picture 14"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7010400" y="533400"/>
            <a:ext cx="2133600" cy="5478423"/>
          </a:xfrm>
          <a:prstGeom prst="rect">
            <a:avLst/>
          </a:prstGeom>
          <a:noFill/>
        </p:spPr>
        <p:txBody>
          <a:bodyPr wrap="square" rtlCol="0">
            <a:spAutoFit/>
          </a:bodyPr>
          <a:lstStyle/>
          <a:p>
            <a:pPr marL="285750" indent="-285750">
              <a:buFont typeface="Arial" panose="020B0604020202020204" pitchFamily="34" charset="0"/>
              <a:buChar char="•"/>
            </a:pPr>
            <a:r>
              <a:rPr lang="en-US" sz="1400" dirty="0"/>
              <a:t>After reaching a relative minimum in the area of drought coverage across the US in April/May, the drought area has been surging lately.</a:t>
            </a:r>
          </a:p>
          <a:p>
            <a:endParaRPr lang="en-US" sz="1400" dirty="0"/>
          </a:p>
          <a:p>
            <a:r>
              <a:rPr lang="en-US" sz="1400" dirty="0"/>
              <a:t>According to the DM, it is mostly the drought in the southern drought regions </a:t>
            </a:r>
            <a:r>
              <a:rPr lang="en-US" sz="1400" b="1" u="sng" dirty="0"/>
              <a:t>vs</a:t>
            </a:r>
            <a:r>
              <a:rPr lang="en-US" sz="1400" dirty="0"/>
              <a:t> the drought free northern tier states. </a:t>
            </a:r>
          </a:p>
          <a:p>
            <a:r>
              <a:rPr lang="en-US" sz="1400" dirty="0"/>
              <a:t> </a:t>
            </a:r>
          </a:p>
          <a:p>
            <a:pPr marL="285750" indent="-285750">
              <a:buFont typeface="Arial" panose="020B0604020202020204" pitchFamily="34" charset="0"/>
              <a:buChar char="•"/>
            </a:pPr>
            <a:r>
              <a:rPr lang="en-US" sz="1400" dirty="0"/>
              <a:t>Dryness/Flash drought in the Midwest/ southeast has gotten much better both in areal extent as well as intensity.</a:t>
            </a:r>
          </a:p>
          <a:p>
            <a:pPr marL="285750" indent="-285750">
              <a:buFont typeface="Arial" panose="020B0604020202020204" pitchFamily="34" charset="0"/>
              <a:buChar char="•"/>
            </a:pPr>
            <a:r>
              <a:rPr lang="en-US" sz="1400" dirty="0"/>
              <a:t>And in TX better too..</a:t>
            </a:r>
          </a:p>
          <a:p>
            <a:pPr marL="285750" indent="-285750">
              <a:buFont typeface="Arial" panose="020B0604020202020204" pitchFamily="34" charset="0"/>
              <a:buChar char="•"/>
            </a:pPr>
            <a:r>
              <a:rPr lang="en-US" sz="1400" dirty="0"/>
              <a:t>Southwest is slightly worse, especially around the four corners area.</a:t>
            </a:r>
          </a:p>
        </p:txBody>
      </p:sp>
      <p:sp>
        <p:nvSpPr>
          <p:cNvPr id="21" name="TextBox 20"/>
          <p:cNvSpPr txBox="1"/>
          <p:nvPr/>
        </p:nvSpPr>
        <p:spPr>
          <a:xfrm>
            <a:off x="5384416" y="2725646"/>
            <a:ext cx="926915" cy="369332"/>
          </a:xfrm>
          <a:prstGeom prst="rect">
            <a:avLst/>
          </a:prstGeom>
          <a:noFill/>
        </p:spPr>
        <p:txBody>
          <a:bodyPr wrap="square" rtlCol="0">
            <a:spAutoFit/>
          </a:bodyPr>
          <a:lstStyle/>
          <a:p>
            <a:r>
              <a:rPr lang="en-US" dirty="0"/>
              <a:t>August</a:t>
            </a:r>
          </a:p>
        </p:txBody>
      </p:sp>
      <p:sp>
        <p:nvSpPr>
          <p:cNvPr id="3081" name="TextBox 17"/>
          <p:cNvSpPr txBox="1">
            <a:spLocks noChangeArrowheads="1"/>
          </p:cNvSpPr>
          <p:nvPr/>
        </p:nvSpPr>
        <p:spPr bwMode="auto">
          <a:xfrm>
            <a:off x="3641725" y="4191000"/>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Recent/Latest</a:t>
            </a:r>
          </a:p>
        </p:txBody>
      </p:sp>
      <p:sp>
        <p:nvSpPr>
          <p:cNvPr id="25" name="TextBox 24"/>
          <p:cNvSpPr txBox="1"/>
          <p:nvPr/>
        </p:nvSpPr>
        <p:spPr>
          <a:xfrm>
            <a:off x="1981158" y="0"/>
            <a:ext cx="928459" cy="369332"/>
          </a:xfrm>
          <a:prstGeom prst="rect">
            <a:avLst/>
          </a:prstGeom>
          <a:noFill/>
        </p:spPr>
        <p:txBody>
          <a:bodyPr wrap="none" rtlCol="0">
            <a:spAutoFit/>
          </a:bodyPr>
          <a:lstStyle/>
          <a:p>
            <a:r>
              <a:rPr lang="en-US" dirty="0"/>
              <a:t>October</a:t>
            </a:r>
          </a:p>
        </p:txBody>
      </p:sp>
      <p:sp>
        <p:nvSpPr>
          <p:cNvPr id="29" name="TextBox 28"/>
          <p:cNvSpPr txBox="1"/>
          <p:nvPr/>
        </p:nvSpPr>
        <p:spPr>
          <a:xfrm>
            <a:off x="5482243" y="4724400"/>
            <a:ext cx="569387" cy="369332"/>
          </a:xfrm>
          <a:prstGeom prst="rect">
            <a:avLst/>
          </a:prstGeom>
          <a:noFill/>
        </p:spPr>
        <p:txBody>
          <a:bodyPr wrap="none" rtlCol="0">
            <a:spAutoFit/>
          </a:bodyPr>
          <a:lstStyle/>
          <a:p>
            <a:r>
              <a:rPr lang="en-US" dirty="0"/>
              <a:t>July</a:t>
            </a:r>
          </a:p>
        </p:txBody>
      </p:sp>
      <p:sp>
        <p:nvSpPr>
          <p:cNvPr id="23" name="TextBox 22"/>
          <p:cNvSpPr txBox="1"/>
          <p:nvPr/>
        </p:nvSpPr>
        <p:spPr>
          <a:xfrm>
            <a:off x="5384416" y="684959"/>
            <a:ext cx="1168783" cy="369332"/>
          </a:xfrm>
          <a:prstGeom prst="rect">
            <a:avLst/>
          </a:prstGeom>
          <a:noFill/>
        </p:spPr>
        <p:txBody>
          <a:bodyPr wrap="square" rtlCol="0">
            <a:spAutoFit/>
          </a:bodyPr>
          <a:lstStyle/>
          <a:p>
            <a:r>
              <a:rPr lang="en-US" dirty="0"/>
              <a:t>September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3" y="3456622"/>
            <a:ext cx="4366260" cy="284035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03" y="1731645"/>
            <a:ext cx="4366260" cy="2840355"/>
          </a:xfrm>
          <a:prstGeom prst="rect">
            <a:avLst/>
          </a:prstGeom>
        </p:spPr>
      </p:pic>
      <p:pic>
        <p:nvPicPr>
          <p:cNvPr id="11"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 y="131445"/>
            <a:ext cx="4366260" cy="2840355"/>
          </a:xfrm>
        </p:spPr>
      </p:pic>
      <p:sp>
        <p:nvSpPr>
          <p:cNvPr id="2" name="TextBox 1"/>
          <p:cNvSpPr txBox="1"/>
          <p:nvPr/>
        </p:nvSpPr>
        <p:spPr>
          <a:xfrm>
            <a:off x="4953000" y="953869"/>
            <a:ext cx="3962400" cy="646331"/>
          </a:xfrm>
          <a:prstGeom prst="rect">
            <a:avLst/>
          </a:prstGeom>
          <a:noFill/>
        </p:spPr>
        <p:txBody>
          <a:bodyPr wrap="square" rtlCol="0">
            <a:spAutoFit/>
          </a:bodyPr>
          <a:lstStyle/>
          <a:p>
            <a:r>
              <a:rPr lang="en-US" dirty="0"/>
              <a:t>NCEP  Ensemble mean NLDAS2 models’ Soil Moisture tendency</a:t>
            </a:r>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7848600" y="3099955"/>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50292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1077218"/>
          </a:xfrm>
          <a:prstGeom prst="rect">
            <a:avLst/>
          </a:prstGeom>
          <a:noFill/>
        </p:spPr>
        <p:txBody>
          <a:bodyPr wrap="square" rtlCol="0">
            <a:spAutoFit/>
          </a:bodyPr>
          <a:lstStyle/>
          <a:p>
            <a:r>
              <a:rPr lang="en-US" sz="1600" dirty="0"/>
              <a:t>Moistening soil moisture tendency over the last month in the drought affected regions, especially in the southeast – reacting to the rainfall received !</a:t>
            </a:r>
          </a:p>
        </p:txBody>
      </p:sp>
      <p:cxnSp>
        <p:nvCxnSpPr>
          <p:cNvPr id="6" name="Straight Arrow Connector 5"/>
          <p:cNvCxnSpPr/>
          <p:nvPr/>
        </p:nvCxnSpPr>
        <p:spPr>
          <a:xfrm flipH="1" flipV="1">
            <a:off x="3505200" y="4648200"/>
            <a:ext cx="14478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67700" y="40654"/>
            <a:ext cx="800100" cy="369332"/>
          </a:xfrm>
          <a:prstGeom prst="rect">
            <a:avLst/>
          </a:prstGeom>
          <a:noFill/>
        </p:spPr>
        <p:txBody>
          <a:bodyPr wrap="square" rtlCol="0">
            <a:spAutoFit/>
          </a:bodyPr>
          <a:lstStyle/>
          <a:p>
            <a:r>
              <a:rPr lang="en-US" b="1" dirty="0"/>
              <a:t>[Now]</a:t>
            </a:r>
          </a:p>
        </p:txBody>
      </p:sp>
    </p:spTree>
    <p:extLst>
      <p:ext uri="{BB962C8B-B14F-4D97-AF65-F5344CB8AC3E}">
        <p14:creationId xmlns:p14="http://schemas.microsoft.com/office/powerpoint/2010/main" val="831201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285348154"/>
              </p:ext>
            </p:extLst>
          </p:nvPr>
        </p:nvGraphicFramePr>
        <p:xfrm>
          <a:off x="381000" y="152400"/>
          <a:ext cx="8305800" cy="5608320"/>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FF0000"/>
                          </a:solidFill>
                          <a:effectLst/>
                          <a:latin typeface="verdana,arial,serif"/>
                          <a:cs typeface="Arial" pitchFamily="34" charset="0"/>
                        </a:rPr>
                        <a:t>14  November  2019</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 </a:t>
                      </a:r>
                      <a:r>
                        <a:rPr lang="en-US" sz="1800" b="0" kern="1200" dirty="0">
                          <a:solidFill>
                            <a:schemeClr val="tx1"/>
                          </a:solidFill>
                          <a:effectLst/>
                          <a:latin typeface="verdana,arial"/>
                          <a:ea typeface="+mn-ea"/>
                          <a:cs typeface="+mn-cs"/>
                        </a:rPr>
                        <a:t>ENSO-neutral is favored during the Northern Hemisphere winter 2019-20 (~70% chance), continuing through spring 2020 (60 to 65% chance).</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o">
            <a:extLst>
              <a:ext uri="{FF2B5EF4-FFF2-40B4-BE49-F238E27FC236}">
                <a16:creationId xmlns:a16="http://schemas.microsoft.com/office/drawing/2014/main" xmlns="" id="{9B12F686-C5AC-47E1-AD8C-AF962F70D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7" b="10297"/>
          <a:stretch>
            <a:fillRect/>
          </a:stretch>
        </p:blipFill>
        <p:spPr bwMode="auto">
          <a:xfrm>
            <a:off x="23813" y="646113"/>
            <a:ext cx="4414837" cy="598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76200"/>
            <a:ext cx="45719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sub surface heat </a:t>
            </a:r>
            <a:r>
              <a:rPr lang="en-US" altLang="en-US" sz="1400" dirty="0" err="1">
                <a:latin typeface="Times New Roman" pitchFamily="18" charset="0"/>
              </a:rPr>
              <a:t>anom</a:t>
            </a:r>
            <a:r>
              <a:rPr lang="en-US" altLang="en-US" sz="1400" dirty="0">
                <a:latin typeface="Times New Roman" pitchFamily="18" charset="0"/>
              </a:rPr>
              <a:t> has been </a:t>
            </a:r>
            <a:r>
              <a:rPr lang="en-US" altLang="en-US" sz="1400" dirty="0" err="1">
                <a:latin typeface="Times New Roman" pitchFamily="18" charset="0"/>
              </a:rPr>
              <a:t>vascillating</a:t>
            </a:r>
            <a:r>
              <a:rPr lang="en-US" altLang="en-US" sz="1400" dirty="0">
                <a:latin typeface="Times New Roman" pitchFamily="18" charset="0"/>
              </a:rPr>
              <a:t> for the past few months</a:t>
            </a:r>
            <a:r>
              <a:rPr lang="en-US" altLang="en-US" sz="1600" dirty="0">
                <a:latin typeface="Times New Roman" pitchFamily="18" charset="0"/>
              </a:rPr>
              <a:t>. </a:t>
            </a:r>
            <a:r>
              <a:rPr lang="en-US" altLang="en-US" sz="1400" dirty="0">
                <a:latin typeface="Times New Roman" pitchFamily="18" charset="0"/>
              </a:rPr>
              <a:t>Will we be in neutral territory for how long?</a:t>
            </a:r>
          </a:p>
        </p:txBody>
      </p:sp>
      <p:sp>
        <p:nvSpPr>
          <p:cNvPr id="3" name="Rounded Rectangle 2"/>
          <p:cNvSpPr/>
          <p:nvPr/>
        </p:nvSpPr>
        <p:spPr>
          <a:xfrm>
            <a:off x="3505200" y="9144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a:solidFill>
                  <a:srgbClr val="FF0000"/>
                </a:solidFill>
              </a:rPr>
              <a:t>?</a:t>
            </a:r>
          </a:p>
        </p:txBody>
      </p:sp>
      <p:pic>
        <p:nvPicPr>
          <p:cNvPr id="21" name="Picture 20"/>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48200" y="2590800"/>
            <a:ext cx="3829050" cy="20176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B9727E67-B88D-4C91-9B06-00A24DDB6C62}"/>
              </a:ext>
            </a:extLst>
          </p:cNvPr>
          <p:cNvPicPr>
            <a:picLocks noChangeAspect="1"/>
          </p:cNvPicPr>
          <p:nvPr/>
        </p:nvPicPr>
        <p:blipFill>
          <a:blip r:embed="rId5"/>
          <a:stretch>
            <a:fillRect/>
          </a:stretch>
        </p:blipFill>
        <p:spPr>
          <a:xfrm>
            <a:off x="4648200" y="4648200"/>
            <a:ext cx="3810000" cy="2173348"/>
          </a:xfrm>
          <a:prstGeom prst="rect">
            <a:avLst/>
          </a:prstGeom>
        </p:spPr>
      </p:pic>
      <p:pic>
        <p:nvPicPr>
          <p:cNvPr id="4" name="Picture 3">
            <a:extLst>
              <a:ext uri="{FF2B5EF4-FFF2-40B4-BE49-F238E27FC236}">
                <a16:creationId xmlns:a16="http://schemas.microsoft.com/office/drawing/2014/main" xmlns="" id="{887587D5-66F7-4B27-AE57-5C69E096B76B}"/>
              </a:ext>
            </a:extLst>
          </p:cNvPr>
          <p:cNvPicPr>
            <a:picLocks noChangeAspect="1"/>
          </p:cNvPicPr>
          <p:nvPr/>
        </p:nvPicPr>
        <p:blipFill>
          <a:blip r:embed="rId6"/>
          <a:stretch>
            <a:fillRect/>
          </a:stretch>
        </p:blipFill>
        <p:spPr>
          <a:xfrm>
            <a:off x="4648200" y="646113"/>
            <a:ext cx="3829050" cy="19049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pic>
        <p:nvPicPr>
          <p:cNvPr id="4" name="Picture 3">
            <a:extLst>
              <a:ext uri="{FF2B5EF4-FFF2-40B4-BE49-F238E27FC236}">
                <a16:creationId xmlns:a16="http://schemas.microsoft.com/office/drawing/2014/main" xmlns="" id="{CA0AC478-FA3A-4617-BCE9-6863C2C64923}"/>
              </a:ext>
            </a:extLst>
          </p:cNvPr>
          <p:cNvPicPr>
            <a:picLocks noChangeAspect="1"/>
          </p:cNvPicPr>
          <p:nvPr/>
        </p:nvPicPr>
        <p:blipFill>
          <a:blip r:embed="rId2"/>
          <a:stretch>
            <a:fillRect/>
          </a:stretch>
        </p:blipFill>
        <p:spPr>
          <a:xfrm>
            <a:off x="4438072" y="3398838"/>
            <a:ext cx="4705928" cy="1821410"/>
          </a:xfrm>
          <a:prstGeom prst="rect">
            <a:avLst/>
          </a:prstGeom>
        </p:spPr>
      </p:pic>
      <p:pic>
        <p:nvPicPr>
          <p:cNvPr id="5" name="Picture 4">
            <a:extLst>
              <a:ext uri="{FF2B5EF4-FFF2-40B4-BE49-F238E27FC236}">
                <a16:creationId xmlns:a16="http://schemas.microsoft.com/office/drawing/2014/main" xmlns="" id="{6B52CB75-C97F-44C7-9784-B93BF211FF8A}"/>
              </a:ext>
            </a:extLst>
          </p:cNvPr>
          <p:cNvPicPr>
            <a:picLocks noChangeAspect="1"/>
          </p:cNvPicPr>
          <p:nvPr/>
        </p:nvPicPr>
        <p:blipFill>
          <a:blip r:embed="rId3"/>
          <a:stretch>
            <a:fillRect/>
          </a:stretch>
        </p:blipFill>
        <p:spPr>
          <a:xfrm>
            <a:off x="50048" y="76200"/>
            <a:ext cx="4400550" cy="6629400"/>
          </a:xfrm>
          <a:prstGeom prst="rect">
            <a:avLst/>
          </a:prstGeom>
        </p:spPr>
      </p:pic>
    </p:spTree>
    <p:extLst>
      <p:ext uri="{BB962C8B-B14F-4D97-AF65-F5344CB8AC3E}">
        <p14:creationId xmlns:p14="http://schemas.microsoft.com/office/powerpoint/2010/main" val="222793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121444" y="533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October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64444" y="540044"/>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26444" y="2216444"/>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568184"/>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November  </a:t>
            </a:r>
            <a:r>
              <a:rPr lang="en-US" altLang="en-US" sz="1800" dirty="0">
                <a:latin typeface="Times New Roman" pitchFamily="18" charset="0"/>
              </a:rPr>
              <a:t>CPC/IRI forecast</a:t>
            </a:r>
          </a:p>
        </p:txBody>
      </p:sp>
      <p:cxnSp>
        <p:nvCxnSpPr>
          <p:cNvPr id="3" name="Straight Arrow Connector 2"/>
          <p:cNvCxnSpPr/>
          <p:nvPr/>
        </p:nvCxnSpPr>
        <p:spPr>
          <a:xfrm flipV="1">
            <a:off x="1143000" y="33528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33528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s://iri.columbia.edu/wp-content/uploads/2019/10/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61164"/>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iri.columbia.edu/wp-content/uploads/2019/09/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2" y="119690"/>
            <a:ext cx="4383439"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124" y="6400800"/>
            <a:ext cx="4011676" cy="338554"/>
          </a:xfrm>
          <a:prstGeom prst="rect">
            <a:avLst/>
          </a:prstGeom>
          <a:noFill/>
        </p:spPr>
        <p:txBody>
          <a:bodyPr wrap="square" rtlCol="0">
            <a:spAutoFit/>
          </a:bodyPr>
          <a:lstStyle/>
          <a:p>
            <a:r>
              <a:rPr lang="en-US" sz="1600" dirty="0"/>
              <a:t>Neutral for how long? Or a swing to ?  </a:t>
            </a:r>
          </a:p>
        </p:txBody>
      </p:sp>
      <p:pic>
        <p:nvPicPr>
          <p:cNvPr id="8" name="Picture 7" descr="A screenshot of a cell phone&#10;&#10;Description automatically generated">
            <a:extLst>
              <a:ext uri="{FF2B5EF4-FFF2-40B4-BE49-F238E27FC236}">
                <a16:creationId xmlns:a16="http://schemas.microsoft.com/office/drawing/2014/main" xmlns="" id="{D68B3D0F-35D6-433E-8DF3-A15E407131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962400"/>
            <a:ext cx="4114800" cy="2743200"/>
          </a:xfrm>
          <a:prstGeom prst="rect">
            <a:avLst/>
          </a:prstGeom>
        </p:spPr>
      </p:pic>
      <p:pic>
        <p:nvPicPr>
          <p:cNvPr id="10" name="Picture 9" descr="A close up of a map&#10;&#10;Description automatically generated">
            <a:extLst>
              <a:ext uri="{FF2B5EF4-FFF2-40B4-BE49-F238E27FC236}">
                <a16:creationId xmlns:a16="http://schemas.microsoft.com/office/drawing/2014/main" xmlns="" id="{44A4B717-D87F-42D4-A7CE-576E66F68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124" y="3234412"/>
            <a:ext cx="4468876" cy="30202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xmlns="" id="{0771A3A3-7CE5-4134-A562-B8703DB27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4" y="23669"/>
            <a:ext cx="3770222" cy="3707297"/>
          </a:xfrm>
          <a:prstGeom prst="rect">
            <a:avLst/>
          </a:prstGeom>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Oct 17</a:t>
            </a:r>
            <a:r>
              <a:rPr lang="en-US" altLang="en-US" sz="1800" baseline="30000" dirty="0">
                <a:latin typeface="Times New Roman" pitchFamily="18" charset="0"/>
              </a:rPr>
              <a:t>th</a:t>
            </a:r>
            <a:r>
              <a:rPr lang="en-US" altLang="en-US" sz="1800" dirty="0">
                <a:latin typeface="Times New Roman" pitchFamily="18" charset="0"/>
              </a:rPr>
              <a:t>    </a:t>
            </a: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outlook  for</a:t>
            </a:r>
            <a:br>
              <a:rPr lang="en-US" altLang="en-US" sz="2400" kern="0" dirty="0"/>
            </a:br>
            <a:r>
              <a:rPr lang="en-US" altLang="en-US" sz="2400" kern="0" dirty="0"/>
              <a:t>Monthly (Nov)/Seasonal (NDJ)  </a:t>
            </a:r>
          </a:p>
        </p:txBody>
      </p:sp>
      <p:sp>
        <p:nvSpPr>
          <p:cNvPr id="6" name="TextBox 5"/>
          <p:cNvSpPr txBox="1"/>
          <p:nvPr/>
        </p:nvSpPr>
        <p:spPr>
          <a:xfrm>
            <a:off x="437361" y="3657600"/>
            <a:ext cx="3206327" cy="369332"/>
          </a:xfrm>
          <a:prstGeom prst="rect">
            <a:avLst/>
          </a:prstGeom>
          <a:noFill/>
        </p:spPr>
        <p:txBody>
          <a:bodyPr wrap="none" rtlCol="0">
            <a:spAutoFit/>
          </a:bodyPr>
          <a:lstStyle/>
          <a:p>
            <a:r>
              <a:rPr lang="en-US" dirty="0"/>
              <a:t>Observed so far this month!!  </a:t>
            </a:r>
            <a:r>
              <a:rPr lang="en-US" dirty="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76600" y="1524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Oct 31</a:t>
            </a:r>
            <a:r>
              <a:rPr lang="en-US" altLang="en-US" sz="1800" baseline="30000" dirty="0">
                <a:latin typeface="Times New Roman" pitchFamily="18" charset="0"/>
              </a:rPr>
              <a:t>st</a:t>
            </a:r>
            <a:r>
              <a:rPr lang="en-US" altLang="en-US" sz="1800" dirty="0">
                <a:latin typeface="Times New Roman" pitchFamily="18" charset="0"/>
              </a:rPr>
              <a:t>    </a:t>
            </a:r>
          </a:p>
        </p:txBody>
      </p:sp>
      <p:cxnSp>
        <p:nvCxnSpPr>
          <p:cNvPr id="19" name="Straight Arrow Connector 18"/>
          <p:cNvCxnSpPr/>
          <p:nvPr/>
        </p:nvCxnSpPr>
        <p:spPr>
          <a:xfrm flipH="1">
            <a:off x="1143000" y="2743200"/>
            <a:ext cx="290596" cy="2994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114800" y="4417874"/>
            <a:ext cx="690563" cy="1754326"/>
          </a:xfrm>
          <a:prstGeom prst="rect">
            <a:avLst/>
          </a:prstGeom>
          <a:noFill/>
        </p:spPr>
        <p:txBody>
          <a:bodyPr wrap="square" rtlCol="0">
            <a:spAutoFit/>
          </a:bodyPr>
          <a:lstStyle/>
          <a:p>
            <a:r>
              <a:rPr lang="en-US" sz="1200" dirty="0"/>
              <a:t>First half of month!</a:t>
            </a:r>
          </a:p>
          <a:p>
            <a:endParaRPr lang="en-US" sz="1200" dirty="0"/>
          </a:p>
          <a:p>
            <a:r>
              <a:rPr lang="en-US" sz="1200" dirty="0"/>
              <a:t>Second half month ?</a:t>
            </a:r>
          </a:p>
          <a:p>
            <a:r>
              <a:rPr lang="en-US" sz="1200" dirty="0"/>
              <a:t>Next slide!</a:t>
            </a:r>
          </a:p>
        </p:txBody>
      </p:sp>
      <p:pic>
        <p:nvPicPr>
          <p:cNvPr id="7" name="Picture 6" descr="A picture containing text, map&#10;&#10;Description automatically generated">
            <a:extLst>
              <a:ext uri="{FF2B5EF4-FFF2-40B4-BE49-F238E27FC236}">
                <a16:creationId xmlns:a16="http://schemas.microsoft.com/office/drawing/2014/main" xmlns="" id="{40F134D4-3449-432E-9170-E0687D58F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826" y="2813324"/>
            <a:ext cx="3874549" cy="3809883"/>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4026932"/>
            <a:ext cx="3981438" cy="270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2954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close up of a map&#10;&#10;Description automatically generated">
            <a:extLst>
              <a:ext uri="{FF2B5EF4-FFF2-40B4-BE49-F238E27FC236}">
                <a16:creationId xmlns:a16="http://schemas.microsoft.com/office/drawing/2014/main" xmlns="" id="{1D74BA42-49E4-4289-8D3A-B86EB4207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589734" cy="3448436"/>
          </a:xfrm>
          <a:prstGeom prst="rect">
            <a:avLst/>
          </a:prstGeom>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xmlns="" id="{F281E1FF-5478-4CE3-B153-AFEE61E9D2F1}"/>
              </a:ext>
            </a:extLst>
          </p:cNvPr>
          <p:cNvPicPr>
            <a:picLocks noChangeAspect="1"/>
          </p:cNvPicPr>
          <p:nvPr/>
        </p:nvPicPr>
        <p:blipFill>
          <a:blip r:embed="rId4"/>
          <a:stretch>
            <a:fillRect/>
          </a:stretch>
        </p:blipFill>
        <p:spPr>
          <a:xfrm>
            <a:off x="4589735" y="2809380"/>
            <a:ext cx="4554264" cy="3743820"/>
          </a:xfrm>
          <a:prstGeom prst="rect">
            <a:avLst/>
          </a:prstGeom>
        </p:spPr>
      </p:pic>
      <p:sp>
        <p:nvSpPr>
          <p:cNvPr id="4" name="TextBox 3">
            <a:extLst>
              <a:ext uri="{FF2B5EF4-FFF2-40B4-BE49-F238E27FC236}">
                <a16:creationId xmlns:a16="http://schemas.microsoft.com/office/drawing/2014/main" xmlns="" id="{6FF415D7-0B8F-4E0A-9546-512E73E3E7BA}"/>
              </a:ext>
            </a:extLst>
          </p:cNvPr>
          <p:cNvSpPr txBox="1"/>
          <p:nvPr/>
        </p:nvSpPr>
        <p:spPr>
          <a:xfrm>
            <a:off x="76200" y="5475982"/>
            <a:ext cx="4038600" cy="1323439"/>
          </a:xfrm>
          <a:prstGeom prst="rect">
            <a:avLst/>
          </a:prstGeom>
          <a:noFill/>
        </p:spPr>
        <p:txBody>
          <a:bodyPr wrap="square" rtlCol="0">
            <a:spAutoFit/>
          </a:bodyPr>
          <a:lstStyle/>
          <a:p>
            <a:r>
              <a:rPr lang="en-US" sz="1600" dirty="0"/>
              <a:t>In the Midwest and southeast, except for FL, southern GA and coastal SC, most other drought affected areas are likely to get a reprieve before the close of the month. Western Texas is likely to not get relief.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(Nov)/Seasonal (NDJ)  </a:t>
            </a:r>
          </a:p>
        </p:txBody>
      </p:sp>
      <p:sp>
        <p:nvSpPr>
          <p:cNvPr id="23557" name="TextBox 9"/>
          <p:cNvSpPr txBox="1">
            <a:spLocks noChangeArrowheads="1"/>
          </p:cNvSpPr>
          <p:nvPr/>
        </p:nvSpPr>
        <p:spPr bwMode="auto">
          <a:xfrm>
            <a:off x="7086600" y="2450068"/>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Oct 17</a:t>
            </a:r>
            <a:r>
              <a:rPr lang="en-US" altLang="en-US" sz="1800" baseline="30000" dirty="0">
                <a:latin typeface="Times New Roman" pitchFamily="18" charset="0"/>
              </a:rPr>
              <a:t>th</a:t>
            </a:r>
            <a:r>
              <a:rPr lang="en-US" altLang="en-US" sz="1800" dirty="0">
                <a:latin typeface="Times New Roman" pitchFamily="18" charset="0"/>
              </a:rPr>
              <a:t>    </a:t>
            </a:r>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3669268"/>
            <a:ext cx="3148619" cy="369332"/>
          </a:xfrm>
          <a:prstGeom prst="rect">
            <a:avLst/>
          </a:prstGeom>
          <a:noFill/>
        </p:spPr>
        <p:txBody>
          <a:bodyPr wrap="none" rtlCol="0">
            <a:spAutoFit/>
          </a:bodyPr>
          <a:lstStyle/>
          <a:p>
            <a:r>
              <a:rPr lang="en-US" dirty="0"/>
              <a:t>Observed so far this month!! </a:t>
            </a:r>
            <a:r>
              <a:rPr lang="en-US" b="1" dirty="0">
                <a:solidFill>
                  <a:srgbClr val="FF0000"/>
                </a:solidFill>
                <a:sym typeface="Wingdings" panose="05000000000000000000" pitchFamily="2" charset="2"/>
              </a:rPr>
              <a:t> </a:t>
            </a:r>
            <a:endParaRPr lang="en-US" b="1" dirty="0">
              <a:solidFill>
                <a:srgbClr val="FF0000"/>
              </a:solidFill>
            </a:endParaRPr>
          </a:p>
        </p:txBody>
      </p:sp>
      <p:pic>
        <p:nvPicPr>
          <p:cNvPr id="3" name="Picture 2" descr="A picture containing text, map&#10;&#10;Description automatically generated">
            <a:extLst>
              <a:ext uri="{FF2B5EF4-FFF2-40B4-BE49-F238E27FC236}">
                <a16:creationId xmlns:a16="http://schemas.microsoft.com/office/drawing/2014/main" xmlns="" id="{4FB53FAE-8A7B-42FC-AAA9-803492084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38564" cy="3428997"/>
          </a:xfrm>
          <a:prstGeom prst="rect">
            <a:avLst/>
          </a:prstGeom>
        </p:spPr>
      </p:pic>
      <p:sp>
        <p:nvSpPr>
          <p:cNvPr id="23556" name="TextBox 1"/>
          <p:cNvSpPr txBox="1">
            <a:spLocks noChangeArrowheads="1"/>
          </p:cNvSpPr>
          <p:nvPr/>
        </p:nvSpPr>
        <p:spPr bwMode="auto">
          <a:xfrm>
            <a:off x="31242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a:latin typeface="Times New Roman" pitchFamily="18" charset="0"/>
              </a:rPr>
              <a:t>Oct 31</a:t>
            </a:r>
            <a:r>
              <a:rPr lang="en-US" altLang="en-US" sz="1800" baseline="30000" dirty="0">
                <a:latin typeface="Times New Roman" pitchFamily="18" charset="0"/>
              </a:rPr>
              <a:t>st</a:t>
            </a:r>
            <a:r>
              <a:rPr lang="en-US" altLang="en-US" sz="1800" dirty="0">
                <a:latin typeface="Times New Roman" pitchFamily="18" charset="0"/>
              </a:rPr>
              <a:t>      </a:t>
            </a:r>
          </a:p>
        </p:txBody>
      </p:sp>
      <p:pic>
        <p:nvPicPr>
          <p:cNvPr id="7" name="Picture 6" descr="A picture containing text, map&#10;&#10;Description automatically generated">
            <a:extLst>
              <a:ext uri="{FF2B5EF4-FFF2-40B4-BE49-F238E27FC236}">
                <a16:creationId xmlns:a16="http://schemas.microsoft.com/office/drawing/2014/main" xmlns="" id="{D829F52C-1BE9-4BD5-AE44-F7951EAD3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1" y="2743200"/>
            <a:ext cx="4343400" cy="3831467"/>
          </a:xfrm>
          <a:prstGeom prst="rect">
            <a:avLst/>
          </a:prstGeom>
        </p:spPr>
      </p:pic>
      <p:pic>
        <p:nvPicPr>
          <p:cNvPr id="14" name="Picture 13">
            <a:extLst>
              <a:ext uri="{FF2B5EF4-FFF2-40B4-BE49-F238E27FC236}">
                <a16:creationId xmlns:a16="http://schemas.microsoft.com/office/drawing/2014/main" xmlns="" id="{BF9A7A70-F757-426A-9B8E-C91DA45056A6}"/>
              </a:ext>
            </a:extLst>
          </p:cNvPr>
          <p:cNvPicPr>
            <a:picLocks noChangeAspect="1"/>
          </p:cNvPicPr>
          <p:nvPr/>
        </p:nvPicPr>
        <p:blipFill>
          <a:blip r:embed="rId4"/>
          <a:stretch>
            <a:fillRect/>
          </a:stretch>
        </p:blipFill>
        <p:spPr>
          <a:xfrm>
            <a:off x="29796" y="3962400"/>
            <a:ext cx="3877441" cy="2895600"/>
          </a:xfrm>
          <a:prstGeom prst="rect">
            <a:avLst/>
          </a:prstGeom>
        </p:spPr>
      </p:pic>
    </p:spTree>
    <p:extLst>
      <p:ext uri="{BB962C8B-B14F-4D97-AF65-F5344CB8AC3E}">
        <p14:creationId xmlns:p14="http://schemas.microsoft.com/office/powerpoint/2010/main" val="2623846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a:t>EnsMean</a:t>
            </a:r>
            <a:r>
              <a:rPr lang="en-US" altLang="en-US" sz="2000" dirty="0"/>
              <a:t> forecasts</a:t>
            </a:r>
          </a:p>
        </p:txBody>
      </p:sp>
      <p:sp>
        <p:nvSpPr>
          <p:cNvPr id="21507" name="Rectangle 1"/>
          <p:cNvSpPr>
            <a:spLocks noChangeArrowheads="1"/>
          </p:cNvSpPr>
          <p:nvPr/>
        </p:nvSpPr>
        <p:spPr bwMode="auto">
          <a:xfrm>
            <a:off x="4255120" y="1967345"/>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Dec</a:t>
            </a:r>
          </a:p>
        </p:txBody>
      </p:sp>
      <p:sp>
        <p:nvSpPr>
          <p:cNvPr id="21508" name="Rectangle 2"/>
          <p:cNvSpPr>
            <a:spLocks noChangeArrowheads="1"/>
          </p:cNvSpPr>
          <p:nvPr/>
        </p:nvSpPr>
        <p:spPr bwMode="auto">
          <a:xfrm>
            <a:off x="4191000" y="40386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DJF</a:t>
            </a:r>
          </a:p>
        </p:txBody>
      </p:sp>
      <p:sp>
        <p:nvSpPr>
          <p:cNvPr id="21509" name="TextBox 3"/>
          <p:cNvSpPr txBox="1">
            <a:spLocks noChangeArrowheads="1"/>
          </p:cNvSpPr>
          <p:nvPr/>
        </p:nvSpPr>
        <p:spPr bwMode="auto">
          <a:xfrm>
            <a:off x="76200" y="6027003"/>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a:latin typeface="Times New Roman" pitchFamily="18" charset="0"/>
              </a:rPr>
              <a:t>Again back to Red-Dot (warm everywhere!)  forecast for Temperature. Both monthly and seasonal forecasts call for above normal temperatures of various extents across the country. </a:t>
            </a:r>
          </a:p>
          <a:p>
            <a:pPr eaLnBrk="1" hangingPunct="1">
              <a:spcBef>
                <a:spcPct val="0"/>
              </a:spcBef>
            </a:pPr>
            <a:r>
              <a:rPr lang="en-US" altLang="en-US" sz="1600" dirty="0">
                <a:latin typeface="Times New Roman" pitchFamily="18" charset="0"/>
              </a:rPr>
              <a:t>The forecast precipitation patterns </a:t>
            </a:r>
            <a:r>
              <a:rPr lang="en-US" altLang="en-US" sz="1600" b="1" u="sng" dirty="0">
                <a:latin typeface="Times New Roman" pitchFamily="18" charset="0"/>
              </a:rPr>
              <a:t>are based on ENSO-neutral conditions </a:t>
            </a:r>
            <a:r>
              <a:rPr lang="en-US" altLang="en-US" sz="1600" dirty="0">
                <a:latin typeface="Times New Roman" pitchFamily="18" charset="0"/>
              </a:rPr>
              <a:t>and so is it reliable?.</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pic>
        <p:nvPicPr>
          <p:cNvPr id="3" name="Picture 2" descr="A close up of a map&#10;&#10;Description automatically generated">
            <a:extLst>
              <a:ext uri="{FF2B5EF4-FFF2-40B4-BE49-F238E27FC236}">
                <a16:creationId xmlns:a16="http://schemas.microsoft.com/office/drawing/2014/main" xmlns="" id="{F607785D-E3F3-407B-BE4F-0116B6B30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90754" cy="3005608"/>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xmlns="" id="{DD74761D-3B07-4D64-B1EC-646923E20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246" y="0"/>
            <a:ext cx="3890754" cy="3005608"/>
          </a:xfrm>
          <a:prstGeom prst="rect">
            <a:avLst/>
          </a:prstGeom>
        </p:spPr>
      </p:pic>
      <p:pic>
        <p:nvPicPr>
          <p:cNvPr id="4" name="Picture 3" descr="A close up of a map&#10;&#10;Description automatically generated">
            <a:extLst>
              <a:ext uri="{FF2B5EF4-FFF2-40B4-BE49-F238E27FC236}">
                <a16:creationId xmlns:a16="http://schemas.microsoft.com/office/drawing/2014/main" xmlns="" id="{E1280049-105E-45F3-BBAB-DCB9779DE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05608"/>
            <a:ext cx="3890754" cy="3005607"/>
          </a:xfrm>
          <a:prstGeom prst="rect">
            <a:avLst/>
          </a:prstGeom>
        </p:spPr>
      </p:pic>
      <p:pic>
        <p:nvPicPr>
          <p:cNvPr id="8" name="Picture 7" descr="A close up of a map&#10;&#10;Description automatically generated">
            <a:extLst>
              <a:ext uri="{FF2B5EF4-FFF2-40B4-BE49-F238E27FC236}">
                <a16:creationId xmlns:a16="http://schemas.microsoft.com/office/drawing/2014/main" xmlns="" id="{E4117A13-1A43-4899-80C3-348EA4D01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245" y="2971800"/>
            <a:ext cx="3901837" cy="30141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29</a:t>
            </a:fld>
            <a:endParaRPr lang="en-US"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0622"/>
            <a:ext cx="7924800" cy="6416755"/>
          </a:xfrm>
          <a:prstGeom prst="rect">
            <a:avLst/>
          </a:prstGeom>
        </p:spPr>
      </p:pic>
    </p:spTree>
    <p:extLst>
      <p:ext uri="{BB962C8B-B14F-4D97-AF65-F5344CB8AC3E}">
        <p14:creationId xmlns:p14="http://schemas.microsoft.com/office/powerpoint/2010/main" val="2445463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Oct 2019- Jan 2020) </a:t>
            </a:r>
          </a:p>
          <a:p>
            <a:pPr eaLnBrk="1" hangingPunct="1">
              <a:spcBef>
                <a:spcPct val="0"/>
              </a:spcBef>
              <a:buFontTx/>
              <a:buNone/>
            </a:pPr>
            <a:r>
              <a:rPr lang="en-US" altLang="en-US" sz="1600" dirty="0">
                <a:latin typeface="Times New Roman" pitchFamily="18" charset="0"/>
              </a:rPr>
              <a:t>issued  10/17/19</a:t>
            </a:r>
          </a:p>
        </p:txBody>
      </p:sp>
      <p:sp>
        <p:nvSpPr>
          <p:cNvPr id="4101" name="TextBox 9"/>
          <p:cNvSpPr txBox="1">
            <a:spLocks noChangeArrowheads="1"/>
          </p:cNvSpPr>
          <p:nvPr/>
        </p:nvSpPr>
        <p:spPr bwMode="auto">
          <a:xfrm>
            <a:off x="6896675" y="2438400"/>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Nov 2019) </a:t>
            </a:r>
          </a:p>
          <a:p>
            <a:pPr eaLnBrk="1" hangingPunct="1">
              <a:spcBef>
                <a:spcPct val="0"/>
              </a:spcBef>
              <a:buFontTx/>
              <a:buNone/>
            </a:pPr>
            <a:r>
              <a:rPr lang="en-US" altLang="en-US" sz="1600" dirty="0">
                <a:latin typeface="Times New Roman" pitchFamily="18" charset="0"/>
              </a:rPr>
              <a:t>issued 10/31/19</a:t>
            </a: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a:t>(New Seasonal Drought Outlook to be released in 2 days!) </a:t>
            </a:r>
          </a:p>
        </p:txBody>
      </p:sp>
      <p:sp>
        <p:nvSpPr>
          <p:cNvPr id="3" name="TextBox 2"/>
          <p:cNvSpPr txBox="1"/>
          <p:nvPr/>
        </p:nvSpPr>
        <p:spPr>
          <a:xfrm>
            <a:off x="533400" y="4495800"/>
            <a:ext cx="3581400" cy="338554"/>
          </a:xfrm>
          <a:prstGeom prst="rect">
            <a:avLst/>
          </a:prstGeom>
          <a:noFill/>
        </p:spPr>
        <p:txBody>
          <a:bodyPr wrap="square" rtlCol="0">
            <a:spAutoFit/>
          </a:bodyPr>
          <a:lstStyle/>
          <a:p>
            <a:r>
              <a:rPr lang="en-US" sz="1600" dirty="0"/>
              <a:t>Pretty good monthly forecast so far. </a:t>
            </a:r>
            <a:r>
              <a:rPr lang="en-US" sz="1600" dirty="0">
                <a:sym typeface="Wingdings" panose="05000000000000000000" pitchFamily="2" charset="2"/>
              </a:rPr>
              <a:t></a:t>
            </a:r>
            <a:endParaRPr lang="en-US" sz="1600" dirty="0"/>
          </a:p>
        </p:txBody>
      </p:sp>
      <p:pic>
        <p:nvPicPr>
          <p:cNvPr id="6" name="Picture 5" descr="A close up of a map&#10;&#10;Description automatically generated">
            <a:extLst>
              <a:ext uri="{FF2B5EF4-FFF2-40B4-BE49-F238E27FC236}">
                <a16:creationId xmlns:a16="http://schemas.microsoft.com/office/drawing/2014/main" xmlns="" id="{C59BB6ED-7ED5-4EC8-9EBA-CBDFE18FF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 y="515034"/>
            <a:ext cx="4424439" cy="3418885"/>
          </a:xfrm>
          <a:prstGeom prst="rect">
            <a:avLst/>
          </a:prstGeom>
        </p:spPr>
      </p:pic>
      <p:pic>
        <p:nvPicPr>
          <p:cNvPr id="9" name="Picture 8" descr="A close up of a map&#10;&#10;Description automatically generated">
            <a:extLst>
              <a:ext uri="{FF2B5EF4-FFF2-40B4-BE49-F238E27FC236}">
                <a16:creationId xmlns:a16="http://schemas.microsoft.com/office/drawing/2014/main" xmlns="" id="{D16B5877-B669-4F34-8EB5-4FA9FC99E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69397"/>
            <a:ext cx="4500639" cy="3291006"/>
          </a:xfrm>
          <a:prstGeom prst="rect">
            <a:avLst/>
          </a:prstGeom>
        </p:spPr>
      </p:pic>
    </p:spTree>
    <p:extLst>
      <p:ext uri="{BB962C8B-B14F-4D97-AF65-F5344CB8AC3E}">
        <p14:creationId xmlns:p14="http://schemas.microsoft.com/office/powerpoint/2010/main" val="3691593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1048"/>
            <a:ext cx="8229600" cy="6663552"/>
          </a:xfrm>
          <a:prstGeom prst="rect">
            <a:avLst/>
          </a:prstGeom>
        </p:spPr>
      </p:pic>
    </p:spTree>
    <p:extLst>
      <p:ext uri="{BB962C8B-B14F-4D97-AF65-F5344CB8AC3E}">
        <p14:creationId xmlns:p14="http://schemas.microsoft.com/office/powerpoint/2010/main" val="529498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31</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462"/>
            <a:ext cx="7932410" cy="6598138"/>
          </a:xfrm>
          <a:prstGeom prst="rect">
            <a:avLst/>
          </a:prstGeom>
        </p:spPr>
      </p:pic>
      <p:sp>
        <p:nvSpPr>
          <p:cNvPr id="4" name="TextBox 3"/>
          <p:cNvSpPr txBox="1"/>
          <p:nvPr/>
        </p:nvSpPr>
        <p:spPr>
          <a:xfrm>
            <a:off x="7932410" y="2895600"/>
            <a:ext cx="1135390" cy="1015663"/>
          </a:xfrm>
          <a:prstGeom prst="rect">
            <a:avLst/>
          </a:prstGeom>
          <a:noFill/>
        </p:spPr>
        <p:txBody>
          <a:bodyPr wrap="square" rtlCol="0">
            <a:spAutoFit/>
          </a:bodyPr>
          <a:lstStyle/>
          <a:p>
            <a:r>
              <a:rPr lang="en-US" dirty="0"/>
              <a:t>     </a:t>
            </a:r>
            <a:r>
              <a:rPr lang="en-US" sz="1400" dirty="0"/>
              <a:t>Forecast uncertain in Hatched areas.</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302895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095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32</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5867400" y="3439180"/>
            <a:ext cx="2739378" cy="523220"/>
          </a:xfrm>
          <a:prstGeom prst="rect">
            <a:avLst/>
          </a:prstGeom>
        </p:spPr>
        <p:txBody>
          <a:bodyPr wrap="square">
            <a:spAutoFit/>
          </a:bodyPr>
          <a:lstStyle/>
          <a:p>
            <a:pPr algn="ctr"/>
            <a:r>
              <a:rPr lang="en-US" sz="1400" b="1" dirty="0"/>
              <a:t> Initial Conditions Last month</a:t>
            </a:r>
            <a:r>
              <a:rPr lang="en-US" sz="1400" dirty="0"/>
              <a:t>: </a:t>
            </a:r>
          </a:p>
          <a:p>
            <a:pPr algn="ctr"/>
            <a:r>
              <a:rPr lang="en-US" sz="1400" dirty="0"/>
              <a:t>10/01/2019</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968308"/>
            <a:ext cx="3446917" cy="266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1190625"/>
            <a:ext cx="6953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6400800" y="76200"/>
            <a:ext cx="2205978" cy="738664"/>
          </a:xfrm>
          <a:prstGeom prst="rect">
            <a:avLst/>
          </a:prstGeom>
        </p:spPr>
        <p:txBody>
          <a:bodyPr wrap="square">
            <a:spAutoFit/>
          </a:bodyPr>
          <a:lstStyle/>
          <a:p>
            <a:pPr algn="ctr"/>
            <a:r>
              <a:rPr lang="en-US" sz="1400" b="1" dirty="0"/>
              <a:t> Forecast from </a:t>
            </a:r>
          </a:p>
          <a:p>
            <a:pPr algn="ctr"/>
            <a:r>
              <a:rPr lang="en-US" sz="1400" b="1" dirty="0"/>
              <a:t>Initial Conditions</a:t>
            </a:r>
            <a:r>
              <a:rPr lang="en-US" sz="1400" dirty="0"/>
              <a:t>: </a:t>
            </a:r>
          </a:p>
          <a:p>
            <a:pPr algn="ctr"/>
            <a:r>
              <a:rPr lang="en-US" sz="1400" dirty="0"/>
              <a:t>11/05/2019</a:t>
            </a:r>
          </a:p>
        </p:txBody>
      </p:sp>
      <p:pic>
        <p:nvPicPr>
          <p:cNvPr id="4" name="Picture 3">
            <a:extLst>
              <a:ext uri="{FF2B5EF4-FFF2-40B4-BE49-F238E27FC236}">
                <a16:creationId xmlns:a16="http://schemas.microsoft.com/office/drawing/2014/main" xmlns="" id="{12275578-31F7-4907-97D4-EAB042541C50}"/>
              </a:ext>
            </a:extLst>
          </p:cNvPr>
          <p:cNvPicPr>
            <a:picLocks noChangeAspect="1"/>
          </p:cNvPicPr>
          <p:nvPr/>
        </p:nvPicPr>
        <p:blipFill>
          <a:blip r:embed="rId6"/>
          <a:stretch>
            <a:fillRect/>
          </a:stretch>
        </p:blipFill>
        <p:spPr>
          <a:xfrm>
            <a:off x="5626801" y="838200"/>
            <a:ext cx="3364798" cy="2606822"/>
          </a:xfrm>
          <a:prstGeom prst="rect">
            <a:avLst/>
          </a:prstGeom>
        </p:spPr>
      </p:pic>
      <p:sp>
        <p:nvSpPr>
          <p:cNvPr id="5" name="Arc 4">
            <a:extLst>
              <a:ext uri="{FF2B5EF4-FFF2-40B4-BE49-F238E27FC236}">
                <a16:creationId xmlns:a16="http://schemas.microsoft.com/office/drawing/2014/main" xmlns="" id="{DB892C8E-D254-4459-AF9C-DE1EA95D7B80}"/>
              </a:ext>
            </a:extLst>
          </p:cNvPr>
          <p:cNvSpPr/>
          <p:nvPr/>
        </p:nvSpPr>
        <p:spPr>
          <a:xfrm rot="21277844">
            <a:off x="7924800" y="2362200"/>
            <a:ext cx="923926" cy="3039989"/>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xmlns="" id="{329B1B92-DF38-4448-A556-9814F5A14B36}"/>
              </a:ext>
            </a:extLst>
          </p:cNvPr>
          <p:cNvPicPr>
            <a:picLocks noChangeAspect="1"/>
          </p:cNvPicPr>
          <p:nvPr/>
        </p:nvPicPr>
        <p:blipFill>
          <a:blip r:embed="rId7"/>
          <a:stretch>
            <a:fillRect/>
          </a:stretch>
        </p:blipFill>
        <p:spPr>
          <a:xfrm>
            <a:off x="152401" y="1371600"/>
            <a:ext cx="676274" cy="4952999"/>
          </a:xfrm>
          <a:prstGeom prst="rect">
            <a:avLst/>
          </a:prstGeom>
        </p:spPr>
      </p:pic>
      <p:pic>
        <p:nvPicPr>
          <p:cNvPr id="8" name="Picture 7">
            <a:extLst>
              <a:ext uri="{FF2B5EF4-FFF2-40B4-BE49-F238E27FC236}">
                <a16:creationId xmlns:a16="http://schemas.microsoft.com/office/drawing/2014/main" xmlns="" id="{EFF9D5E1-1BB1-40BE-8D6B-988462B731A4}"/>
              </a:ext>
            </a:extLst>
          </p:cNvPr>
          <p:cNvPicPr>
            <a:picLocks noChangeAspect="1"/>
          </p:cNvPicPr>
          <p:nvPr/>
        </p:nvPicPr>
        <p:blipFill>
          <a:blip r:embed="rId8"/>
          <a:stretch>
            <a:fillRect/>
          </a:stretch>
        </p:blipFill>
        <p:spPr>
          <a:xfrm>
            <a:off x="830183" y="1371600"/>
            <a:ext cx="4295774" cy="4962525"/>
          </a:xfrm>
          <a:prstGeom prst="rect">
            <a:avLst/>
          </a:prstGeom>
        </p:spPr>
      </p:pic>
    </p:spTree>
    <p:extLst>
      <p:ext uri="{BB962C8B-B14F-4D97-AF65-F5344CB8AC3E}">
        <p14:creationId xmlns:p14="http://schemas.microsoft.com/office/powerpoint/2010/main" val="368621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308E67-F516-4DF2-9FE0-1737F991853C}"/>
              </a:ext>
            </a:extLst>
          </p:cNvPr>
          <p:cNvPicPr>
            <a:picLocks noChangeAspect="1"/>
          </p:cNvPicPr>
          <p:nvPr/>
        </p:nvPicPr>
        <p:blipFill>
          <a:blip r:embed="rId2"/>
          <a:stretch>
            <a:fillRect/>
          </a:stretch>
        </p:blipFill>
        <p:spPr>
          <a:xfrm>
            <a:off x="4572000" y="3354753"/>
            <a:ext cx="4552654" cy="3350847"/>
          </a:xfrm>
          <a:prstGeom prst="rect">
            <a:avLst/>
          </a:prstGeom>
        </p:spPr>
      </p:pic>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a:t> Soil Moisture</a:t>
            </a:r>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a:t>NASA GEOS 5 Model</a:t>
            </a:r>
          </a:p>
          <a:p>
            <a:pPr algn="ctr"/>
            <a:r>
              <a:rPr lang="en-US" b="1" dirty="0"/>
              <a:t>Precipitation &amp; Soil Moisture Forecast</a:t>
            </a:r>
          </a:p>
        </p:txBody>
      </p:sp>
      <p:sp>
        <p:nvSpPr>
          <p:cNvPr id="16" name="TextBox 15"/>
          <p:cNvSpPr txBox="1"/>
          <p:nvPr/>
        </p:nvSpPr>
        <p:spPr>
          <a:xfrm>
            <a:off x="1208512" y="-76200"/>
            <a:ext cx="1610888" cy="369332"/>
          </a:xfrm>
          <a:prstGeom prst="rect">
            <a:avLst/>
          </a:prstGeom>
          <a:solidFill>
            <a:schemeClr val="bg1"/>
          </a:solidFill>
        </p:spPr>
        <p:txBody>
          <a:bodyPr wrap="square" rtlCol="0">
            <a:spAutoFit/>
          </a:bodyPr>
          <a:lstStyle/>
          <a:p>
            <a:r>
              <a:rPr lang="en-US" b="1" dirty="0"/>
              <a:t> Precipitation</a:t>
            </a:r>
          </a:p>
        </p:txBody>
      </p:sp>
      <p:sp>
        <p:nvSpPr>
          <p:cNvPr id="15" name="TextBox 14"/>
          <p:cNvSpPr txBox="1"/>
          <p:nvPr/>
        </p:nvSpPr>
        <p:spPr>
          <a:xfrm>
            <a:off x="8610601" y="5943600"/>
            <a:ext cx="609599" cy="523220"/>
          </a:xfrm>
          <a:prstGeom prst="rect">
            <a:avLst/>
          </a:prstGeom>
          <a:noFill/>
        </p:spPr>
        <p:txBody>
          <a:bodyPr wrap="square" rtlCol="0">
            <a:spAutoFit/>
          </a:bodyPr>
          <a:lstStyle/>
          <a:p>
            <a:r>
              <a:rPr lang="en-US" sz="1400" b="1" dirty="0"/>
              <a:t>Jan </a:t>
            </a:r>
          </a:p>
          <a:p>
            <a:r>
              <a:rPr lang="en-US" sz="1400" b="1" dirty="0"/>
              <a:t>2019</a:t>
            </a:r>
          </a:p>
        </p:txBody>
      </p:sp>
      <p:sp>
        <p:nvSpPr>
          <p:cNvPr id="17" name="TextBox 16"/>
          <p:cNvSpPr txBox="1"/>
          <p:nvPr/>
        </p:nvSpPr>
        <p:spPr>
          <a:xfrm>
            <a:off x="6248401" y="6093023"/>
            <a:ext cx="609599" cy="523220"/>
          </a:xfrm>
          <a:prstGeom prst="rect">
            <a:avLst/>
          </a:prstGeom>
          <a:noFill/>
        </p:spPr>
        <p:txBody>
          <a:bodyPr wrap="square" rtlCol="0">
            <a:spAutoFit/>
          </a:bodyPr>
          <a:lstStyle/>
          <a:p>
            <a:r>
              <a:rPr lang="en-US" sz="1400" b="1" dirty="0"/>
              <a:t>Dec 2019</a:t>
            </a:r>
          </a:p>
        </p:txBody>
      </p:sp>
      <p:sp>
        <p:nvSpPr>
          <p:cNvPr id="18" name="TextBox 17"/>
          <p:cNvSpPr txBox="1"/>
          <p:nvPr/>
        </p:nvSpPr>
        <p:spPr>
          <a:xfrm>
            <a:off x="8610601" y="4343400"/>
            <a:ext cx="609599" cy="523220"/>
          </a:xfrm>
          <a:prstGeom prst="rect">
            <a:avLst/>
          </a:prstGeom>
          <a:noFill/>
        </p:spPr>
        <p:txBody>
          <a:bodyPr wrap="square" rtlCol="0">
            <a:spAutoFit/>
          </a:bodyPr>
          <a:lstStyle/>
          <a:p>
            <a:r>
              <a:rPr lang="en-US" sz="1400" b="1" dirty="0"/>
              <a:t>Nov</a:t>
            </a:r>
          </a:p>
          <a:p>
            <a:r>
              <a:rPr lang="en-US" sz="1400" b="1" dirty="0"/>
              <a:t>2019</a:t>
            </a:r>
          </a:p>
        </p:txBody>
      </p:sp>
      <p:sp>
        <p:nvSpPr>
          <p:cNvPr id="19" name="TextBox 18"/>
          <p:cNvSpPr txBox="1"/>
          <p:nvPr/>
        </p:nvSpPr>
        <p:spPr>
          <a:xfrm>
            <a:off x="6128756" y="4569023"/>
            <a:ext cx="609599" cy="307777"/>
          </a:xfrm>
          <a:prstGeom prst="rect">
            <a:avLst/>
          </a:prstGeom>
          <a:noFill/>
        </p:spPr>
        <p:txBody>
          <a:bodyPr wrap="square" rtlCol="0">
            <a:spAutoFit/>
          </a:bodyPr>
          <a:lstStyle/>
          <a:p>
            <a:r>
              <a:rPr lang="en-US" sz="1400" b="1" dirty="0"/>
              <a:t>   I.C.</a:t>
            </a:r>
          </a:p>
        </p:txBody>
      </p:sp>
      <p:pic>
        <p:nvPicPr>
          <p:cNvPr id="5" name="Picture 4">
            <a:extLst>
              <a:ext uri="{FF2B5EF4-FFF2-40B4-BE49-F238E27FC236}">
                <a16:creationId xmlns:a16="http://schemas.microsoft.com/office/drawing/2014/main" xmlns="" id="{4ACFAB7F-36E8-4767-967C-8C687F5F0832}"/>
              </a:ext>
            </a:extLst>
          </p:cNvPr>
          <p:cNvPicPr>
            <a:picLocks noChangeAspect="1"/>
          </p:cNvPicPr>
          <p:nvPr/>
        </p:nvPicPr>
        <p:blipFill>
          <a:blip r:embed="rId3"/>
          <a:stretch>
            <a:fillRect/>
          </a:stretch>
        </p:blipFill>
        <p:spPr>
          <a:xfrm>
            <a:off x="32756" y="192453"/>
            <a:ext cx="4486275" cy="6324600"/>
          </a:xfrm>
          <a:prstGeom prst="rect">
            <a:avLst/>
          </a:prstGeom>
        </p:spPr>
      </p:pic>
      <p:grpSp>
        <p:nvGrpSpPr>
          <p:cNvPr id="6" name="Group 5">
            <a:extLst>
              <a:ext uri="{FF2B5EF4-FFF2-40B4-BE49-F238E27FC236}">
                <a16:creationId xmlns:a16="http://schemas.microsoft.com/office/drawing/2014/main" xmlns="" id="{C0808C1A-7637-4AE4-A43C-B5EFC8A70E54}"/>
              </a:ext>
            </a:extLst>
          </p:cNvPr>
          <p:cNvGrpSpPr/>
          <p:nvPr/>
        </p:nvGrpSpPr>
        <p:grpSpPr>
          <a:xfrm>
            <a:off x="3429000" y="1673423"/>
            <a:ext cx="1088864" cy="4270177"/>
            <a:chOff x="3483136" y="1676400"/>
            <a:chExt cx="1088864" cy="4270177"/>
          </a:xfrm>
        </p:grpSpPr>
        <p:sp>
          <p:nvSpPr>
            <p:cNvPr id="3" name="TextBox 2"/>
            <p:cNvSpPr txBox="1"/>
            <p:nvPr/>
          </p:nvSpPr>
          <p:spPr>
            <a:xfrm>
              <a:off x="3483136" y="1676400"/>
              <a:ext cx="990599" cy="307777"/>
            </a:xfrm>
            <a:prstGeom prst="rect">
              <a:avLst/>
            </a:prstGeom>
            <a:noFill/>
          </p:spPr>
          <p:txBody>
            <a:bodyPr wrap="square" rtlCol="0">
              <a:spAutoFit/>
            </a:bodyPr>
            <a:lstStyle/>
            <a:p>
              <a:r>
                <a:rPr lang="en-US" sz="1400" b="1" dirty="0"/>
                <a:t>Nov 2019</a:t>
              </a:r>
            </a:p>
          </p:txBody>
        </p:sp>
        <p:sp>
          <p:nvSpPr>
            <p:cNvPr id="13" name="TextBox 12"/>
            <p:cNvSpPr txBox="1"/>
            <p:nvPr/>
          </p:nvSpPr>
          <p:spPr>
            <a:xfrm>
              <a:off x="3512802" y="3810000"/>
              <a:ext cx="982998" cy="307777"/>
            </a:xfrm>
            <a:prstGeom prst="rect">
              <a:avLst/>
            </a:prstGeom>
            <a:noFill/>
          </p:spPr>
          <p:txBody>
            <a:bodyPr wrap="square" rtlCol="0">
              <a:spAutoFit/>
            </a:bodyPr>
            <a:lstStyle/>
            <a:p>
              <a:r>
                <a:rPr lang="en-US" sz="1400" b="1" dirty="0"/>
                <a:t>Dec 2019</a:t>
              </a:r>
            </a:p>
          </p:txBody>
        </p:sp>
        <p:sp>
          <p:nvSpPr>
            <p:cNvPr id="14" name="TextBox 13"/>
            <p:cNvSpPr txBox="1"/>
            <p:nvPr/>
          </p:nvSpPr>
          <p:spPr>
            <a:xfrm>
              <a:off x="3581401" y="5638800"/>
              <a:ext cx="990599" cy="307777"/>
            </a:xfrm>
            <a:prstGeom prst="rect">
              <a:avLst/>
            </a:prstGeom>
            <a:noFill/>
          </p:spPr>
          <p:txBody>
            <a:bodyPr wrap="square" rtlCol="0">
              <a:spAutoFit/>
            </a:bodyPr>
            <a:lstStyle/>
            <a:p>
              <a:r>
                <a:rPr lang="en-US" sz="1400" b="1" dirty="0"/>
                <a:t>Jan 2019</a:t>
              </a:r>
            </a:p>
          </p:txBody>
        </p:sp>
      </p:grpSp>
    </p:spTree>
    <p:extLst>
      <p:ext uri="{BB962C8B-B14F-4D97-AF65-F5344CB8AC3E}">
        <p14:creationId xmlns:p14="http://schemas.microsoft.com/office/powerpoint/2010/main" val="3069823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381000"/>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76200" y="381000"/>
            <a:ext cx="9067800" cy="6477000"/>
          </a:xfrm>
        </p:spPr>
        <p:txBody>
          <a:bodyPr/>
          <a:lstStyle/>
          <a:p>
            <a:pPr marL="571500" indent="-571500" eaLnBrk="1" fontAlgn="auto" hangingPunct="1">
              <a:spcBef>
                <a:spcPct val="50000"/>
              </a:spcBef>
              <a:spcAft>
                <a:spcPts val="0"/>
              </a:spcAft>
              <a:buNone/>
              <a:defRPr/>
            </a:pPr>
            <a:r>
              <a:rPr lang="en-US" altLang="en-US" sz="1600" b="1" dirty="0">
                <a:solidFill>
                  <a:srgbClr val="FF0000"/>
                </a:solidFill>
              </a:rPr>
              <a:t>Current ENSO status and forecast. </a:t>
            </a:r>
            <a:r>
              <a:rPr lang="en-US" sz="1300" u="sng" kern="1200" dirty="0">
                <a:latin typeface="Trebuchet MS" panose="020B0603020202020204" pitchFamily="34" charset="0"/>
              </a:rPr>
              <a:t>ENSO-neutral is favored during the Northern Hemisphere winter 2019-20 (~70% chance), </a:t>
            </a:r>
            <a:r>
              <a:rPr lang="en-US" sz="1300" kern="1200" dirty="0">
                <a:latin typeface="Trebuchet MS" panose="020B0603020202020204" pitchFamily="34" charset="0"/>
              </a:rPr>
              <a:t>continuing through spring 2020 (60 to 65% chance).</a:t>
            </a:r>
          </a:p>
          <a:p>
            <a:pPr marL="571500" indent="-571500" eaLnBrk="1" fontAlgn="auto" hangingPunct="1">
              <a:spcBef>
                <a:spcPct val="50000"/>
              </a:spcBef>
              <a:spcAft>
                <a:spcPts val="0"/>
              </a:spcAft>
              <a:buNone/>
              <a:defRPr/>
            </a:pPr>
            <a:r>
              <a:rPr lang="en-US" altLang="en-US" sz="1600" b="1" dirty="0">
                <a:solidFill>
                  <a:srgbClr val="FF0000"/>
                </a:solidFill>
              </a:rPr>
              <a:t>Current Drought conditions</a:t>
            </a:r>
            <a:r>
              <a:rPr lang="en-US" altLang="en-US" sz="1800" b="1" dirty="0">
                <a:solidFill>
                  <a:srgbClr val="FF0000"/>
                </a:solidFill>
              </a:rPr>
              <a:t>: </a:t>
            </a:r>
            <a:endParaRPr lang="en-US" altLang="en-US" sz="1400" dirty="0"/>
          </a:p>
          <a:p>
            <a:pPr marL="571500" lvl="1" indent="-228600">
              <a:buNone/>
            </a:pPr>
            <a:r>
              <a:rPr lang="en-US" altLang="en-US" sz="1300" dirty="0">
                <a:latin typeface="Trebuchet MS" panose="020B0603020202020204" pitchFamily="34" charset="0"/>
              </a:rPr>
              <a:t>-    After having been near record low in terms of areal coverage for drought affected regions across the US during April/May, the extent of abnormally dryness/drought area coverage has been growing during last few months mostly across the southern US tier states.  </a:t>
            </a:r>
          </a:p>
          <a:p>
            <a:pPr marL="573088" lvl="1" indent="-231775">
              <a:buFontTx/>
              <a:buChar char="-"/>
            </a:pPr>
            <a:r>
              <a:rPr lang="en-US" altLang="en-US" sz="1300" dirty="0">
                <a:latin typeface="Trebuchet MS" panose="020B0603020202020204" pitchFamily="34" charset="0"/>
              </a:rPr>
              <a:t>The apparent ending of El Nino conditions, and the return of ENSO neutral conditions in the last couple of months, did not help the recent emerging dry conditions in the south.  Consequently, the stream flow conditions across the south are generally weaker in the south.  The moderate to severe drought in the Pacific Northwest &amp; vicinity  has gotten considerably better and almost gone. </a:t>
            </a:r>
          </a:p>
          <a:p>
            <a:pPr marL="573088" lvl="1" indent="-231775">
              <a:buFontTx/>
              <a:buChar char="-"/>
            </a:pPr>
            <a:r>
              <a:rPr lang="en-US" sz="1300" dirty="0">
                <a:latin typeface="Trebuchet MS" panose="020B0603020202020204" pitchFamily="34" charset="0"/>
              </a:rPr>
              <a:t>The emergence of the flash drought (less rainfall + high T) in the southeast during September/October which was well forecast earlier, has almost gone, due to the above normal rains in the past few weeks. The weak performance of the  summer monsoon so far in the southwestern states AZ/NM combined with long term rainfall deficits associated with the back to back La Nina events, has contributed to the continuing drought conditions in the four corner states area comprising AZ/UT/CO/NM and TX.   California reservoirs, continue to be at better than historically average levels.  CA’s 2019 wildfire season has so far not proven worse than previous devastating years.</a:t>
            </a:r>
          </a:p>
          <a:p>
            <a:pPr marL="0" lvl="1" indent="0">
              <a:buNone/>
            </a:pPr>
            <a:r>
              <a:rPr lang="en-US" altLang="en-US" sz="1800" b="1" dirty="0">
                <a:solidFill>
                  <a:srgbClr val="FF0000"/>
                </a:solidFill>
              </a:rPr>
              <a:t>Prediction: </a:t>
            </a:r>
          </a:p>
          <a:p>
            <a:pPr marL="342900" lvl="1" indent="-228600"/>
            <a:r>
              <a:rPr lang="en-US" sz="1300" dirty="0">
                <a:latin typeface="Trebuchet MS" panose="020B0603020202020204" pitchFamily="34" charset="0"/>
              </a:rPr>
              <a:t>Expected presence of near normal ENSO conditions in the tropical equatorial Pacific through upcoming winter season and beyond, is not helping with any confidence in the NMME model’s forecasts for precipitation. However the forecast rains in the very short term may ease the drought conditions in the southeast, except FL, southern parts of GA, SC and Texas affected by drought, where drought may continue in December. Possible drought development in the CO/KS/NE border area is recommended during next month, as well as continued drought conditions to persist in western TX. </a:t>
            </a:r>
          </a:p>
          <a:p>
            <a:pPr marL="338138" lvl="1"/>
            <a:r>
              <a:rPr lang="en-US" sz="1300" dirty="0">
                <a:latin typeface="Trebuchet MS" panose="020B0603020202020204" pitchFamily="34" charset="0"/>
              </a:rPr>
              <a:t>In this current ENSO neutral situation, with the gradual return towards moderate rainfall calendar months in the southeast and the main rainy season along CA and the Pacific NW during the upcoming forecast season (Dec-Feb), it is likely keep to prevent from any drought developing here thru the season. However, the drought in the four corners states area (AZ/NM/UT/CO) the existing drought is likely to persist.            ------***--------</a:t>
            </a:r>
          </a:p>
        </p:txBody>
      </p:sp>
    </p:spTree>
    <p:extLst>
      <p:ext uri="{BB962C8B-B14F-4D97-AF65-F5344CB8AC3E}">
        <p14:creationId xmlns:p14="http://schemas.microsoft.com/office/powerpoint/2010/main" val="907427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532"/>
            <a:ext cx="8229600" cy="972106"/>
          </a:xfrm>
        </p:spPr>
        <p:txBody>
          <a:bodyPr/>
          <a:lstStyle/>
          <a:p>
            <a:r>
              <a:rPr lang="en-US" dirty="0"/>
              <a:t>For ensemble hindcast</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37" y="1524000"/>
            <a:ext cx="7657726" cy="473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6400800"/>
            <a:ext cx="3390526" cy="369332"/>
          </a:xfrm>
          <a:prstGeom prst="rect">
            <a:avLst/>
          </a:prstGeom>
          <a:noFill/>
        </p:spPr>
        <p:txBody>
          <a:bodyPr wrap="square" rtlCol="0">
            <a:spAutoFit/>
          </a:bodyPr>
          <a:lstStyle/>
          <a:p>
            <a:r>
              <a:rPr lang="en-US" dirty="0"/>
              <a:t>From ECMWF Antje </a:t>
            </a:r>
            <a:r>
              <a:rPr lang="en-US" dirty="0" err="1"/>
              <a:t>Weisheimer</a:t>
            </a:r>
            <a:endParaRPr lang="en-US" dirty="0"/>
          </a:p>
        </p:txBody>
      </p:sp>
      <p:sp>
        <p:nvSpPr>
          <p:cNvPr id="5" name="TextBox 4">
            <a:extLst>
              <a:ext uri="{FF2B5EF4-FFF2-40B4-BE49-F238E27FC236}">
                <a16:creationId xmlns:a16="http://schemas.microsoft.com/office/drawing/2014/main" xmlns="" id="{55602E27-7004-4E0E-9119-AA86ABE35B12}"/>
              </a:ext>
            </a:extLst>
          </p:cNvPr>
          <p:cNvSpPr txBox="1"/>
          <p:nvPr/>
        </p:nvSpPr>
        <p:spPr>
          <a:xfrm>
            <a:off x="5677274" y="0"/>
            <a:ext cx="3390526" cy="369332"/>
          </a:xfrm>
          <a:prstGeom prst="rect">
            <a:avLst/>
          </a:prstGeom>
          <a:noFill/>
        </p:spPr>
        <p:txBody>
          <a:bodyPr wrap="square" rtlCol="0">
            <a:spAutoFit/>
          </a:bodyPr>
          <a:lstStyle/>
          <a:p>
            <a:r>
              <a:rPr lang="en-US" dirty="0"/>
              <a:t>Addnl. two slides for Slide 31.</a:t>
            </a:r>
          </a:p>
        </p:txBody>
      </p:sp>
    </p:spTree>
    <p:extLst>
      <p:ext uri="{BB962C8B-B14F-4D97-AF65-F5344CB8AC3E}">
        <p14:creationId xmlns:p14="http://schemas.microsoft.com/office/powerpoint/2010/main" val="231849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 the Signal to Noise ratio (SNR) for real-time forecast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85835"/>
            <a:ext cx="19621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63" y="3886200"/>
            <a:ext cx="16573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43400" y="1685835"/>
            <a:ext cx="4267200" cy="1200329"/>
          </a:xfrm>
          <a:prstGeom prst="rect">
            <a:avLst/>
          </a:prstGeom>
          <a:noFill/>
        </p:spPr>
        <p:txBody>
          <a:bodyPr wrap="square" rtlCol="0">
            <a:spAutoFit/>
          </a:bodyPr>
          <a:lstStyle/>
          <a:p>
            <a:r>
              <a:rPr lang="en-US" dirty="0"/>
              <a:t>assumption:</a:t>
            </a:r>
          </a:p>
          <a:p>
            <a:pPr marL="285750" indent="-285750">
              <a:buFont typeface="Arial" panose="020B0604020202020204" pitchFamily="34" charset="0"/>
              <a:buChar char="•"/>
            </a:pPr>
            <a:r>
              <a:rPr lang="en-US" dirty="0"/>
              <a:t>Signal are independent of noise</a:t>
            </a:r>
          </a:p>
          <a:p>
            <a:pPr marL="285750" indent="-285750">
              <a:buFont typeface="Arial" panose="020B0604020202020204" pitchFamily="34" charset="0"/>
              <a:buChar char="•"/>
            </a:pPr>
            <a:r>
              <a:rPr lang="en-US" dirty="0"/>
              <a:t>Noise are mutually independent</a:t>
            </a:r>
          </a:p>
          <a:p>
            <a:pPr marL="285750" indent="-285750">
              <a:buFont typeface="Arial" panose="020B0604020202020204" pitchFamily="34" charset="0"/>
              <a:buChar char="•"/>
            </a:pPr>
            <a:r>
              <a:rPr lang="en-US" dirty="0"/>
              <a:t>Signal may be correlated</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886164"/>
            <a:ext cx="16192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0" y="5574268"/>
            <a:ext cx="5257800" cy="369332"/>
          </a:xfrm>
          <a:prstGeom prst="rect">
            <a:avLst/>
          </a:prstGeom>
          <a:noFill/>
        </p:spPr>
        <p:txBody>
          <a:bodyPr wrap="square" rtlCol="0">
            <a:spAutoFit/>
          </a:bodyPr>
          <a:lstStyle/>
          <a:p>
            <a:r>
              <a:rPr lang="en-US" dirty="0" err="1"/>
              <a:t>DelSole</a:t>
            </a:r>
            <a:r>
              <a:rPr lang="en-US" dirty="0"/>
              <a:t> et al 2014, GRL; </a:t>
            </a:r>
            <a:r>
              <a:rPr lang="en-US" dirty="0" err="1"/>
              <a:t>Desole</a:t>
            </a:r>
            <a:r>
              <a:rPr lang="en-US" dirty="0"/>
              <a:t> and </a:t>
            </a:r>
            <a:r>
              <a:rPr lang="en-US" dirty="0" err="1"/>
              <a:t>Tippett</a:t>
            </a:r>
            <a:r>
              <a:rPr lang="en-US" dirty="0"/>
              <a:t>  (2007)</a:t>
            </a:r>
          </a:p>
        </p:txBody>
      </p:sp>
      <p:sp>
        <p:nvSpPr>
          <p:cNvPr id="7" name="TextBox 6"/>
          <p:cNvSpPr txBox="1"/>
          <p:nvPr/>
        </p:nvSpPr>
        <p:spPr>
          <a:xfrm>
            <a:off x="4388223" y="3886200"/>
            <a:ext cx="3948953" cy="1477328"/>
          </a:xfrm>
          <a:prstGeom prst="rect">
            <a:avLst/>
          </a:prstGeom>
          <a:noFill/>
        </p:spPr>
        <p:txBody>
          <a:bodyPr wrap="square" rtlCol="0">
            <a:spAutoFit/>
          </a:bodyPr>
          <a:lstStyle/>
          <a:p>
            <a:r>
              <a:rPr lang="en-US" dirty="0"/>
              <a:t>Approximation:</a:t>
            </a:r>
          </a:p>
          <a:p>
            <a:r>
              <a:rPr lang="en-US" dirty="0"/>
              <a:t>Noise: variance of ensemble member to ensemble mean (spread)</a:t>
            </a:r>
          </a:p>
          <a:p>
            <a:r>
              <a:rPr lang="en-US" dirty="0"/>
              <a:t>Signal:  ensemble mean variance if long-term mean of ensemble close to zero</a:t>
            </a:r>
          </a:p>
        </p:txBody>
      </p:sp>
    </p:spTree>
    <p:extLst>
      <p:ext uri="{BB962C8B-B14F-4D97-AF65-F5344CB8AC3E}">
        <p14:creationId xmlns:p14="http://schemas.microsoft.com/office/powerpoint/2010/main" val="2326125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37</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38</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371600"/>
            <a:ext cx="1371600" cy="3293209"/>
          </a:xfrm>
          <a:prstGeom prst="rect">
            <a:avLst/>
          </a:prstGeom>
          <a:noFill/>
        </p:spPr>
        <p:txBody>
          <a:bodyPr wrap="square" rtlCol="0">
            <a:spAutoFit/>
          </a:bodyPr>
          <a:lstStyle/>
          <a:p>
            <a:r>
              <a:rPr lang="en-US" sz="1600" dirty="0"/>
              <a:t>These maps in this and following slides, including</a:t>
            </a:r>
          </a:p>
          <a:p>
            <a:r>
              <a:rPr lang="en-US" sz="1600" dirty="0"/>
              <a:t>a) </a:t>
            </a:r>
            <a:r>
              <a:rPr lang="en-US" sz="1600" dirty="0" err="1"/>
              <a:t>Anom</a:t>
            </a:r>
            <a:r>
              <a:rPr lang="en-US" sz="1600" dirty="0"/>
              <a:t> and b) Percent of </a:t>
            </a:r>
            <a:r>
              <a:rPr lang="en-US" sz="1600" dirty="0" err="1"/>
              <a:t>precip</a:t>
            </a:r>
            <a:r>
              <a:rPr lang="en-US" sz="1600" dirty="0"/>
              <a:t>.  in these and other longer time ranges. Now daily 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a:stCxn id="5" idx="2"/>
          </p:cNvCxnSpPr>
          <p:nvPr/>
        </p:nvCxnSpPr>
        <p:spPr>
          <a:xfrm flipH="1">
            <a:off x="8077200" y="4664809"/>
            <a:ext cx="304800" cy="1885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8B91F56A-EE2A-4BD0-9801-04B9116F5709}"/>
              </a:ext>
            </a:extLst>
          </p:cNvPr>
          <p:cNvSpPr/>
          <p:nvPr/>
        </p:nvSpPr>
        <p:spPr>
          <a:xfrm rot="19532863">
            <a:off x="2114377" y="4602808"/>
            <a:ext cx="1066800" cy="767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a:t>NOW !</a:t>
            </a:r>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381701"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354126"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350777" y="468868"/>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7" name="Oval 16">
            <a:extLst>
              <a:ext uri="{FF2B5EF4-FFF2-40B4-BE49-F238E27FC236}">
                <a16:creationId xmlns:a16="http://schemas.microsoft.com/office/drawing/2014/main" xmlns="" id="{B92DCB10-7D70-4950-947D-4AB4C4F9BB0D}"/>
              </a:ext>
            </a:extLst>
          </p:cNvPr>
          <p:cNvSpPr/>
          <p:nvPr/>
        </p:nvSpPr>
        <p:spPr>
          <a:xfrm rot="19532863">
            <a:off x="2249458" y="4702127"/>
            <a:ext cx="965942" cy="709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F82AD78-6D13-47C1-B2C2-656AA7C1C3C7}"/>
              </a:ext>
            </a:extLst>
          </p:cNvPr>
          <p:cNvSpPr txBox="1"/>
          <p:nvPr/>
        </p:nvSpPr>
        <p:spPr>
          <a:xfrm>
            <a:off x="7696200" y="1905000"/>
            <a:ext cx="1447800" cy="3754874"/>
          </a:xfrm>
          <a:prstGeom prst="rect">
            <a:avLst/>
          </a:prstGeom>
          <a:noFill/>
        </p:spPr>
        <p:txBody>
          <a:bodyPr wrap="square" rtlCol="0">
            <a:spAutoFit/>
          </a:bodyPr>
          <a:lstStyle/>
          <a:p>
            <a:r>
              <a:rPr lang="en-US" sz="1400" dirty="0"/>
              <a:t>In regions, where the rainfall season is </a:t>
            </a:r>
            <a:r>
              <a:rPr lang="en-US" sz="1400" dirty="0" err="1"/>
              <a:t>kinda</a:t>
            </a:r>
            <a:r>
              <a:rPr lang="en-US" sz="1400" dirty="0"/>
              <a:t> strictly  limited to a few months (say 3-4), even one month of acute rainfall deficit can be of concern !! </a:t>
            </a:r>
          </a:p>
          <a:p>
            <a:endParaRPr lang="en-US" sz="1400" dirty="0"/>
          </a:p>
          <a:p>
            <a:r>
              <a:rPr lang="en-US" sz="1400" dirty="0"/>
              <a:t>In other regions of relatively broad rainfall months, this need not be a big issue!!  </a:t>
            </a:r>
          </a:p>
        </p:txBody>
      </p:sp>
      <p:sp>
        <p:nvSpPr>
          <p:cNvPr id="10" name="Rectangle 9">
            <a:extLst>
              <a:ext uri="{FF2B5EF4-FFF2-40B4-BE49-F238E27FC236}">
                <a16:creationId xmlns:a16="http://schemas.microsoft.com/office/drawing/2014/main" xmlns="" id="{44001419-44CD-41C9-A535-8197082DD0FD}"/>
              </a:ext>
            </a:extLst>
          </p:cNvPr>
          <p:cNvSpPr/>
          <p:nvPr/>
        </p:nvSpPr>
        <p:spPr>
          <a:xfrm>
            <a:off x="3124200" y="1752600"/>
            <a:ext cx="152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F6CAF447-4444-4918-81FD-CEB5CF3E14FE}"/>
              </a:ext>
            </a:extLst>
          </p:cNvPr>
          <p:cNvSpPr/>
          <p:nvPr/>
        </p:nvSpPr>
        <p:spPr>
          <a:xfrm>
            <a:off x="1552676" y="1715274"/>
            <a:ext cx="276124" cy="265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367A52E8-4B93-4B62-9AD1-A39C2FDD9637}"/>
              </a:ext>
            </a:extLst>
          </p:cNvPr>
          <p:cNvSpPr/>
          <p:nvPr/>
        </p:nvSpPr>
        <p:spPr>
          <a:xfrm>
            <a:off x="1674556" y="2384167"/>
            <a:ext cx="154244" cy="265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28596A2E-221B-4F85-9391-B2B6FE650877}"/>
              </a:ext>
            </a:extLst>
          </p:cNvPr>
          <p:cNvCxnSpPr/>
          <p:nvPr/>
        </p:nvCxnSpPr>
        <p:spPr>
          <a:xfrm>
            <a:off x="3276600" y="1981200"/>
            <a:ext cx="1524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BD9B14B-C9E2-4194-ABE5-3BBCAA1C06E5}"/>
              </a:ext>
            </a:extLst>
          </p:cNvPr>
          <p:cNvCxnSpPr/>
          <p:nvPr/>
        </p:nvCxnSpPr>
        <p:spPr>
          <a:xfrm>
            <a:off x="1828800" y="1981200"/>
            <a:ext cx="1502458"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E31AABC2-69B9-4DC1-A05E-B3E27FE16444}"/>
              </a:ext>
            </a:extLst>
          </p:cNvPr>
          <p:cNvCxnSpPr/>
          <p:nvPr/>
        </p:nvCxnSpPr>
        <p:spPr>
          <a:xfrm flipV="1">
            <a:off x="1828800" y="2286000"/>
            <a:ext cx="1447800" cy="981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5D638B2-639A-404E-91A5-FEEAC1F79E50}"/>
              </a:ext>
            </a:extLst>
          </p:cNvPr>
          <p:cNvSpPr txBox="1"/>
          <p:nvPr/>
        </p:nvSpPr>
        <p:spPr>
          <a:xfrm>
            <a:off x="2971799" y="1981200"/>
            <a:ext cx="914395" cy="830997"/>
          </a:xfrm>
          <a:prstGeom prst="rect">
            <a:avLst/>
          </a:prstGeom>
          <a:noFill/>
        </p:spPr>
        <p:txBody>
          <a:bodyPr wrap="square" rtlCol="0">
            <a:spAutoFit/>
          </a:bodyPr>
          <a:lstStyle/>
          <a:p>
            <a:r>
              <a:rPr lang="en-US" sz="1200" dirty="0">
                <a:solidFill>
                  <a:srgbClr val="FF0000"/>
                </a:solidFill>
              </a:rPr>
              <a:t>Need to keep an eye for month/ season</a:t>
            </a:r>
          </a:p>
        </p:txBody>
      </p:sp>
    </p:spTree>
    <p:extLst>
      <p:ext uri="{BB962C8B-B14F-4D97-AF65-F5344CB8AC3E}">
        <p14:creationId xmlns:p14="http://schemas.microsoft.com/office/powerpoint/2010/main" val="340902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3" name="TextBox 12">
            <a:extLst>
              <a:ext uri="{FF2B5EF4-FFF2-40B4-BE49-F238E27FC236}">
                <a16:creationId xmlns:a16="http://schemas.microsoft.com/office/drawing/2014/main" xmlns="" id="{466EE3FA-F2B4-4E76-99F2-266A7802C434}"/>
              </a:ext>
            </a:extLst>
          </p:cNvPr>
          <p:cNvSpPr txBox="1"/>
          <p:nvPr/>
        </p:nvSpPr>
        <p:spPr>
          <a:xfrm>
            <a:off x="914400" y="5984557"/>
            <a:ext cx="65532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While the </a:t>
            </a:r>
            <a:r>
              <a:rPr lang="en-US" sz="1600" dirty="0" err="1">
                <a:solidFill>
                  <a:srgbClr val="FF0000"/>
                </a:solidFill>
              </a:rPr>
              <a:t>Precip</a:t>
            </a:r>
            <a:r>
              <a:rPr lang="en-US" sz="1600" dirty="0">
                <a:solidFill>
                  <a:srgbClr val="FF0000"/>
                </a:solidFill>
              </a:rPr>
              <a:t> anomalies deficit  may seem large in some regions, it is the % of </a:t>
            </a:r>
            <a:r>
              <a:rPr lang="en-US" sz="1600" dirty="0" err="1">
                <a:solidFill>
                  <a:srgbClr val="FF0000"/>
                </a:solidFill>
              </a:rPr>
              <a:t>precip</a:t>
            </a:r>
            <a:r>
              <a:rPr lang="en-US" sz="1600" dirty="0">
                <a:solidFill>
                  <a:srgbClr val="FF0000"/>
                </a:solidFill>
              </a:rPr>
              <a:t> (next slide) that matters more!! </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9"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a:t> </a:t>
            </a:r>
            <a:r>
              <a:rPr lang="en-US" dirty="0"/>
              <a:t>5</a:t>
            </a:r>
            <a:r>
              <a:rPr lang="en-US"/>
              <a:t> </a:t>
            </a:r>
            <a:r>
              <a:rPr lang="en-US" dirty="0"/>
              <a:t>M</a:t>
            </a:r>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1143000"/>
            <a:ext cx="1454068" cy="2800767"/>
          </a:xfrm>
          <a:prstGeom prst="rect">
            <a:avLst/>
          </a:prstGeom>
          <a:noFill/>
        </p:spPr>
        <p:txBody>
          <a:bodyPr wrap="square" rtlCol="0">
            <a:spAutoFit/>
          </a:bodyPr>
          <a:lstStyle/>
          <a:p>
            <a:r>
              <a:rPr lang="en-US" sz="1600" dirty="0"/>
              <a:t>In these interim time scale 3-6 months, we need to pay attention to regions, which are red/dark red  and brown (&lt;50%)</a:t>
            </a:r>
          </a:p>
          <a:p>
            <a:endParaRPr lang="en-US" sz="1600" dirty="0"/>
          </a:p>
        </p:txBody>
      </p:sp>
      <p:sp>
        <p:nvSpPr>
          <p:cNvPr id="13" name="Rounded Rectangle 8">
            <a:extLst>
              <a:ext uri="{FF2B5EF4-FFF2-40B4-BE49-F238E27FC236}">
                <a16:creationId xmlns:a16="http://schemas.microsoft.com/office/drawing/2014/main" xmlns="" id="{4C0815B3-82B7-45CC-B3E9-509311056160}"/>
              </a:ext>
            </a:extLst>
          </p:cNvPr>
          <p:cNvSpPr/>
          <p:nvPr/>
        </p:nvSpPr>
        <p:spPr>
          <a:xfrm>
            <a:off x="4152900" y="4495800"/>
            <a:ext cx="12573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a16="http://schemas.microsoft.com/office/drawing/2014/main" xmlns="" id="{DB7567D3-44AD-4180-9379-3B6ACF0BCDB2}"/>
              </a:ext>
            </a:extLst>
          </p:cNvPr>
          <p:cNvSpPr/>
          <p:nvPr/>
        </p:nvSpPr>
        <p:spPr>
          <a:xfrm>
            <a:off x="4152900" y="1752600"/>
            <a:ext cx="9144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a16="http://schemas.microsoft.com/office/drawing/2014/main" xmlns="" id="{FAB5610B-BD84-4877-83CC-7CE18C3DD1DD}"/>
              </a:ext>
            </a:extLst>
          </p:cNvPr>
          <p:cNvSpPr/>
          <p:nvPr/>
        </p:nvSpPr>
        <p:spPr>
          <a:xfrm>
            <a:off x="419100" y="4495800"/>
            <a:ext cx="8763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029200" y="2286000"/>
            <a:ext cx="381000"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410200" y="1828562"/>
            <a:ext cx="6096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409700" y="1676400"/>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a:t>2 Y</a:t>
            </a:r>
          </a:p>
        </p:txBody>
      </p:sp>
      <p:sp>
        <p:nvSpPr>
          <p:cNvPr id="17" name="Rounded Rectangle 16"/>
          <p:cNvSpPr/>
          <p:nvPr/>
        </p:nvSpPr>
        <p:spPr>
          <a:xfrm>
            <a:off x="1562100" y="4495800"/>
            <a:ext cx="8001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5" name="Rounded Rectangle 14"/>
          <p:cNvSpPr/>
          <p:nvPr/>
        </p:nvSpPr>
        <p:spPr>
          <a:xfrm>
            <a:off x="5029200" y="4724399"/>
            <a:ext cx="990600" cy="5159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xmlns="" id="{79DBD2B5-B29E-44CD-9F4E-CF9B9BFA234E}"/>
              </a:ext>
            </a:extLst>
          </p:cNvPr>
          <p:cNvCxnSpPr>
            <a:cxnSpLocks/>
          </p:cNvCxnSpPr>
          <p:nvPr/>
        </p:nvCxnSpPr>
        <p:spPr>
          <a:xfrm>
            <a:off x="5988627" y="5215221"/>
            <a:ext cx="335973" cy="20348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E6866BDB-8AC6-45E0-8CD6-7D57CC7668D7}"/>
              </a:ext>
            </a:extLst>
          </p:cNvPr>
          <p:cNvCxnSpPr>
            <a:cxnSpLocks/>
          </p:cNvCxnSpPr>
          <p:nvPr/>
        </p:nvCxnSpPr>
        <p:spPr>
          <a:xfrm>
            <a:off x="5966113" y="2438400"/>
            <a:ext cx="282287" cy="17836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4">
            <a:extLst>
              <a:ext uri="{FF2B5EF4-FFF2-40B4-BE49-F238E27FC236}">
                <a16:creationId xmlns:a16="http://schemas.microsoft.com/office/drawing/2014/main" xmlns="" id="{90D022DE-3CFC-4479-975F-220CF58E671A}"/>
              </a:ext>
            </a:extLst>
          </p:cNvPr>
          <p:cNvSpPr/>
          <p:nvPr/>
        </p:nvSpPr>
        <p:spPr>
          <a:xfrm>
            <a:off x="4800600" y="3936203"/>
            <a:ext cx="3048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xmlns="" id="{FD86DCD3-F2DF-4A12-B2DA-8A876D98DD4D}"/>
              </a:ext>
            </a:extLst>
          </p:cNvPr>
          <p:cNvSpPr/>
          <p:nvPr/>
        </p:nvSpPr>
        <p:spPr>
          <a:xfrm>
            <a:off x="1095375" y="4038600"/>
            <a:ext cx="200025"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7620000" y="1143000"/>
            <a:ext cx="1524000" cy="4247317"/>
          </a:xfrm>
          <a:prstGeom prst="rect">
            <a:avLst/>
          </a:prstGeom>
          <a:noFill/>
        </p:spPr>
        <p:txBody>
          <a:bodyPr wrap="square" rtlCol="0">
            <a:spAutoFit/>
          </a:bodyPr>
          <a:lstStyle/>
          <a:p>
            <a:r>
              <a:rPr lang="en-US" sz="1600" dirty="0"/>
              <a:t>Still longer term rainfall deficit variability in play?  Especially in the southwest!</a:t>
            </a:r>
          </a:p>
          <a:p>
            <a:endParaRPr lang="en-US" sz="1600" dirty="0"/>
          </a:p>
          <a:p>
            <a:r>
              <a:rPr lang="en-US" sz="1600" dirty="0"/>
              <a:t>Will these deficits ever go away, OR is these part of the new norm??</a:t>
            </a:r>
          </a:p>
          <a:p>
            <a:endParaRPr lang="en-US" sz="1600" dirty="0"/>
          </a:p>
          <a:p>
            <a:r>
              <a:rPr lang="en-US" sz="1600" dirty="0"/>
              <a:t>Not so bad in the east!!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87825" y="44196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44525" y="1752600"/>
            <a:ext cx="8001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758825" y="45720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Tree>
    <p:extLst>
      <p:ext uri="{BB962C8B-B14F-4D97-AF65-F5344CB8AC3E}">
        <p14:creationId xmlns:p14="http://schemas.microsoft.com/office/powerpoint/2010/main" val="8091126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62846</TotalTime>
  <Words>1979</Words>
  <Application>Microsoft Office PowerPoint</Application>
  <PresentationFormat>On-screen Show (4:3)</PresentationFormat>
  <Paragraphs>269</Paragraphs>
  <Slides>38</Slides>
  <Notes>8</Notes>
  <HiddenSlides>4</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Default Design</vt:lpstr>
      <vt:lpstr>Office Theme</vt:lpstr>
      <vt:lpstr>Drought  Outlook  Support Briefing   November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PowerPoint Presentation</vt:lpstr>
      <vt:lpstr>Summary</vt:lpstr>
      <vt:lpstr>For ensemble hindcast</vt:lpstr>
      <vt:lpstr>Estimate the Signal to Noise ratio (SNR) for real-time forecast</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5692</cp:revision>
  <cp:lastPrinted>2014-07-10T13:24:01Z</cp:lastPrinted>
  <dcterms:created xsi:type="dcterms:W3CDTF">2008-10-04T17:35:30Z</dcterms:created>
  <dcterms:modified xsi:type="dcterms:W3CDTF">2019-11-19T17:39:39Z</dcterms:modified>
</cp:coreProperties>
</file>