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5" r:id="rId17"/>
    <p:sldId id="889" r:id="rId18"/>
    <p:sldId id="757" r:id="rId19"/>
    <p:sldId id="922" r:id="rId20"/>
    <p:sldId id="796" r:id="rId21"/>
    <p:sldId id="795" r:id="rId22"/>
    <p:sldId id="890" r:id="rId23"/>
    <p:sldId id="790" r:id="rId24"/>
    <p:sldId id="877" r:id="rId25"/>
    <p:sldId id="878" r:id="rId26"/>
    <p:sldId id="804" r:id="rId27"/>
    <p:sldId id="943" r:id="rId28"/>
    <p:sldId id="944" r:id="rId29"/>
    <p:sldId id="956" r:id="rId30"/>
    <p:sldId id="947" r:id="rId31"/>
    <p:sldId id="950" r:id="rId32"/>
    <p:sldId id="728" r:id="rId33"/>
    <p:sldId id="935" r:id="rId34"/>
    <p:sldId id="926" r:id="rId35"/>
    <p:sldId id="915" r:id="rId36"/>
    <p:sldId id="945" r:id="rId3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9A7500"/>
    <a:srgbClr val="6600CC"/>
    <a:srgbClr val="FF3300"/>
    <a:srgbClr val="FA5236"/>
    <a:srgbClr val="A880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4" autoAdjust="0"/>
    <p:restoredTop sz="96252" autoAdjust="0"/>
  </p:normalViewPr>
  <p:slideViewPr>
    <p:cSldViewPr>
      <p:cViewPr varScale="1">
        <p:scale>
          <a:sx n="111" d="100"/>
          <a:sy n="111" d="100"/>
        </p:scale>
        <p:origin x="324" y="7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gif"/><Relationship Id="rId4" Type="http://schemas.openxmlformats.org/officeDocument/2006/relationships/image" Target="../media/image49.png"/><Relationship Id="rId9" Type="http://schemas.openxmlformats.org/officeDocument/2006/relationships/image" Target="../media/image54.gif"/></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origin.cpc.ncep.noaa.gov/products/analysis_monitoring/ensostuff/ONI_change.shtml"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drought.geo.msu.edu/research/forecast/smi.monthly.php" TargetMode="External"/><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November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459502"/>
            <a:ext cx="7620000" cy="5886450"/>
          </a:xfrm>
          <a:prstGeom prst="rect">
            <a:avLst/>
          </a:prstGeom>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2462213"/>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a:r>
          </a:p>
        </p:txBody>
      </p:sp>
      <p:sp>
        <p:nvSpPr>
          <p:cNvPr id="14" name="TextBox 13"/>
          <p:cNvSpPr txBox="1"/>
          <p:nvPr/>
        </p:nvSpPr>
        <p:spPr>
          <a:xfrm>
            <a:off x="76200" y="5830669"/>
            <a:ext cx="8991600" cy="369332"/>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Ongoing La Nina will not help.  </a:t>
            </a:r>
            <a:endParaRPr lang="en-US"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0513" y="293837"/>
            <a:ext cx="2510287" cy="1611163"/>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TextBox 4"/>
          <p:cNvSpPr txBox="1"/>
          <p:nvPr/>
        </p:nvSpPr>
        <p:spPr>
          <a:xfrm>
            <a:off x="7800975" y="381000"/>
            <a:ext cx="885825" cy="1815882"/>
          </a:xfrm>
          <a:prstGeom prst="rect">
            <a:avLst/>
          </a:prstGeom>
          <a:noFill/>
        </p:spPr>
        <p:txBody>
          <a:bodyPr wrap="square" rtlCol="0">
            <a:spAutoFit/>
          </a:bodyPr>
          <a:lstStyle/>
          <a:p>
            <a:r>
              <a:rPr lang="en-US" sz="1400" b="1" u="sng" dirty="0" smtClean="0">
                <a:solidFill>
                  <a:srgbClr val="FF0000"/>
                </a:solidFill>
              </a:rPr>
              <a:t>NDJ</a:t>
            </a:r>
            <a:r>
              <a:rPr lang="en-US" sz="1400" dirty="0" smtClean="0">
                <a:solidFill>
                  <a:srgbClr val="FF0000"/>
                </a:solidFill>
              </a:rPr>
              <a:t> –Large rainfall deficits in the middle of country and SE!</a:t>
            </a:r>
            <a:endParaRPr lang="en-US" sz="1400" dirty="0">
              <a:solidFill>
                <a:srgbClr val="FF0000"/>
              </a:solidFill>
            </a:endParaRPr>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76200"/>
            <a:ext cx="9144001" cy="68579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199" y="4976772"/>
            <a:ext cx="2743199" cy="18812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627211"/>
            <a:ext cx="2666998" cy="1697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3312"/>
            <a:ext cx="2667002" cy="16545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53399" y="381000"/>
            <a:ext cx="1000330" cy="1569660"/>
          </a:xfrm>
          <a:prstGeom prst="rect">
            <a:avLst/>
          </a:prstGeom>
          <a:noFill/>
        </p:spPr>
        <p:txBody>
          <a:bodyPr wrap="square" rtlCol="0">
            <a:spAutoFit/>
          </a:bodyPr>
          <a:lstStyle/>
          <a:p>
            <a:r>
              <a:rPr lang="en-US" sz="1200" dirty="0" smtClean="0"/>
              <a:t>SON season, difficult season for drought forecast? Also transition-</a:t>
            </a:r>
            <a:r>
              <a:rPr lang="en-US" sz="1200" dirty="0" err="1" smtClean="0"/>
              <a:t>ing</a:t>
            </a:r>
            <a:r>
              <a:rPr lang="en-US" sz="1200" dirty="0" smtClean="0"/>
              <a:t> ENSO? </a:t>
            </a:r>
            <a:endParaRPr lang="en-US" sz="1200" dirty="0"/>
          </a:p>
        </p:txBody>
      </p:sp>
      <p:sp>
        <p:nvSpPr>
          <p:cNvPr id="23" name="TextBox 22"/>
          <p:cNvSpPr txBox="1"/>
          <p:nvPr/>
        </p:nvSpPr>
        <p:spPr>
          <a:xfrm>
            <a:off x="5913327" y="2087849"/>
            <a:ext cx="1905000" cy="830997"/>
          </a:xfrm>
          <a:prstGeom prst="rect">
            <a:avLst/>
          </a:prstGeom>
          <a:noFill/>
        </p:spPr>
        <p:txBody>
          <a:bodyPr wrap="square" rtlCol="0">
            <a:spAutoFit/>
          </a:bodyPr>
          <a:lstStyle/>
          <a:p>
            <a:r>
              <a:rPr lang="en-US" sz="1600" b="1" dirty="0" smtClean="0"/>
              <a:t>OCT - Month with the least WHITE &amp; GREEN!</a:t>
            </a:r>
            <a:endParaRPr lang="en-US" sz="1600" b="1"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017" y="469775"/>
            <a:ext cx="4699444" cy="6083423"/>
          </a:xfrm>
          <a:prstGeom prst="rect">
            <a:avLst/>
          </a:prstGeom>
        </p:spPr>
      </p:pic>
      <p:pic>
        <p:nvPicPr>
          <p:cNvPr id="9" name="Picture 8"/>
          <p:cNvPicPr>
            <a:picLocks noChangeAspect="1"/>
          </p:cNvPicPr>
          <p:nvPr/>
        </p:nvPicPr>
        <p:blipFill>
          <a:blip r:embed="rId3"/>
          <a:stretch>
            <a:fillRect/>
          </a:stretch>
        </p:blipFill>
        <p:spPr>
          <a:xfrm>
            <a:off x="4431540" y="474955"/>
            <a:ext cx="4695443" cy="6078243"/>
          </a:xfrm>
          <a:prstGeom prst="rect">
            <a:avLst/>
          </a:prstGeom>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838200" cy="523220"/>
            </a:xfrm>
            <a:prstGeom prst="rect">
              <a:avLst/>
            </a:prstGeom>
            <a:noFill/>
          </p:spPr>
          <p:txBody>
            <a:bodyPr wrap="square" rtlCol="0">
              <a:spAutoFit/>
            </a:bodyPr>
            <a:lstStyle/>
            <a:p>
              <a:r>
                <a:rPr lang="en-US" sz="2800" b="1" dirty="0" smtClean="0">
                  <a:solidFill>
                    <a:srgbClr val="FF0000"/>
                  </a:solidFill>
                </a:rPr>
                <a:t>DJF</a:t>
              </a:r>
              <a:endParaRPr lang="en-US" sz="2800" b="1" dirty="0">
                <a:solidFill>
                  <a:srgbClr val="FF0000"/>
                </a:solidFill>
              </a:endParaRPr>
            </a:p>
          </p:txBody>
        </p:sp>
      </p:grpSp>
      <p:sp>
        <p:nvSpPr>
          <p:cNvPr id="5" name="Rectangle 4"/>
          <p:cNvSpPr/>
          <p:nvPr/>
        </p:nvSpPr>
        <p:spPr>
          <a:xfrm>
            <a:off x="76200" y="2895599"/>
            <a:ext cx="8991600" cy="1692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802" y="0"/>
            <a:ext cx="5469467" cy="6858000"/>
          </a:xfrm>
          <a:prstGeom prst="rect">
            <a:avLst/>
          </a:prstGeom>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19049"/>
            <a:ext cx="5257800" cy="6804211"/>
          </a:xfrm>
          <a:prstGeom prst="rect">
            <a:avLst/>
          </a:prstGeom>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669985" y="1421614"/>
            <a:ext cx="565879" cy="483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62200"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15" name="Rectangle 14"/>
          <p:cNvSpPr/>
          <p:nvPr/>
        </p:nvSpPr>
        <p:spPr>
          <a:xfrm>
            <a:off x="3200400" y="1421614"/>
            <a:ext cx="1447800" cy="635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098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83389" y="7937"/>
            <a:ext cx="4564811" cy="6799556"/>
          </a:xfrm>
          <a:prstGeom prst="rect">
            <a:avLst/>
          </a:prstGeom>
        </p:spPr>
      </p:pic>
      <p:pic>
        <p:nvPicPr>
          <p:cNvPr id="2" name="Picture 1"/>
          <p:cNvPicPr>
            <a:picLocks noChangeAspect="1"/>
          </p:cNvPicPr>
          <p:nvPr/>
        </p:nvPicPr>
        <p:blipFill>
          <a:blip r:embed="rId3"/>
          <a:stretch>
            <a:fillRect/>
          </a:stretch>
        </p:blipFill>
        <p:spPr>
          <a:xfrm>
            <a:off x="4876801" y="3486150"/>
            <a:ext cx="4267200" cy="3143250"/>
          </a:xfrm>
          <a:prstGeom prst="rect">
            <a:avLst/>
          </a:prstGeom>
        </p:spPr>
      </p:pic>
      <p:sp>
        <p:nvSpPr>
          <p:cNvPr id="3" name="TextBox 2"/>
          <p:cNvSpPr txBox="1"/>
          <p:nvPr/>
        </p:nvSpPr>
        <p:spPr>
          <a:xfrm>
            <a:off x="5029200" y="2286000"/>
            <a:ext cx="3810000" cy="646331"/>
          </a:xfrm>
          <a:prstGeom prst="rect">
            <a:avLst/>
          </a:prstGeom>
          <a:noFill/>
        </p:spPr>
        <p:txBody>
          <a:bodyPr wrap="square" rtlCol="0">
            <a:spAutoFit/>
          </a:bodyPr>
          <a:lstStyle/>
          <a:p>
            <a:r>
              <a:rPr lang="en-US" dirty="0" smtClean="0"/>
              <a:t>Almost a east-west flip in the south this month as compared to last month.</a:t>
            </a:r>
            <a:endParaRPr lang="en-US" dirty="0"/>
          </a:p>
        </p:txBody>
      </p:sp>
    </p:spTree>
    <p:extLst>
      <p:ext uri="{BB962C8B-B14F-4D97-AF65-F5344CB8AC3E}">
        <p14:creationId xmlns:p14="http://schemas.microsoft.com/office/powerpoint/2010/main" val="3642157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92" y="44872"/>
            <a:ext cx="4355377" cy="6279728"/>
          </a:xfrm>
          <a:prstGeom prst="rect">
            <a:avLst/>
          </a:prstGeom>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630" y="5257800"/>
            <a:ext cx="1453881" cy="738664"/>
          </a:xfrm>
          <a:prstGeom prst="rect">
            <a:avLst/>
          </a:prstGeom>
          <a:noFill/>
        </p:spPr>
        <p:txBody>
          <a:bodyPr wrap="square" rtlCol="0">
            <a:spAutoFit/>
          </a:bodyPr>
          <a:lstStyle/>
          <a:p>
            <a:r>
              <a:rPr lang="en-US" sz="1400" dirty="0" smtClean="0">
                <a:solidFill>
                  <a:srgbClr val="FF0000"/>
                </a:solidFill>
              </a:rPr>
              <a:t>Many CA  reservoirs are already low!! </a:t>
            </a:r>
            <a:endParaRPr lang="en-US" sz="1400" dirty="0">
              <a:solidFill>
                <a:srgbClr val="FF0000"/>
              </a:solidFill>
            </a:endParaRPr>
          </a:p>
        </p:txBody>
      </p:sp>
      <p:sp>
        <p:nvSpPr>
          <p:cNvPr id="10" name="TextBox 9"/>
          <p:cNvSpPr txBox="1"/>
          <p:nvPr/>
        </p:nvSpPr>
        <p:spPr>
          <a:xfrm>
            <a:off x="14921" y="6324600"/>
            <a:ext cx="4387859" cy="523220"/>
          </a:xfrm>
          <a:prstGeom prst="rect">
            <a:avLst/>
          </a:prstGeom>
          <a:noFill/>
        </p:spPr>
        <p:txBody>
          <a:bodyPr wrap="square" rtlCol="0">
            <a:spAutoFit/>
          </a:bodyPr>
          <a:lstStyle/>
          <a:p>
            <a:r>
              <a:rPr lang="en-US" sz="1400" dirty="0" smtClean="0"/>
              <a:t>La Nina conditions this upcoming winter will further worsen the water situation in CA and some western states.</a:t>
            </a:r>
            <a:endParaRPr lang="en-US" sz="1400" dirty="0"/>
          </a:p>
        </p:txBody>
      </p:sp>
      <p:pic>
        <p:nvPicPr>
          <p:cNvPr id="14" name="Picture 13"/>
          <p:cNvPicPr>
            <a:picLocks noChangeAspect="1"/>
          </p:cNvPicPr>
          <p:nvPr/>
        </p:nvPicPr>
        <p:blipFill>
          <a:blip r:embed="rId4"/>
          <a:stretch>
            <a:fillRect/>
          </a:stretch>
        </p:blipFill>
        <p:spPr>
          <a:xfrm>
            <a:off x="5973384" y="-12213"/>
            <a:ext cx="2893133" cy="3669813"/>
          </a:xfrm>
          <a:prstGeom prst="rect">
            <a:avLst/>
          </a:prstGeom>
        </p:spPr>
      </p:pic>
      <p:pic>
        <p:nvPicPr>
          <p:cNvPr id="5122" name="Picture 2" descr="Static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324" y="3499974"/>
            <a:ext cx="4727575" cy="305322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800600" y="6477000"/>
            <a:ext cx="4572000" cy="276999"/>
          </a:xfrm>
          <a:prstGeom prst="rect">
            <a:avLst/>
          </a:prstGeom>
        </p:spPr>
        <p:txBody>
          <a:bodyPr>
            <a:spAutoFit/>
          </a:bodyPr>
          <a:lstStyle/>
          <a:p>
            <a:r>
              <a:rPr lang="en-US" sz="1200" dirty="0"/>
              <a:t>https://www.wunderground.com/maps/snow/snow-cover</a:t>
            </a: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0" y="4191000"/>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flipH="1">
            <a:off x="1981201" y="3990043"/>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149280" y="2807742"/>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3391230" cy="208377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069" y="2110593"/>
            <a:ext cx="3406161" cy="216532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low normal 7-day average streamflow condition ma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6994" y="2499824"/>
            <a:ext cx="2708275" cy="1732363"/>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4953000" y="3657600"/>
            <a:ext cx="2590800" cy="18288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09801" y="3505200"/>
            <a:ext cx="25613" cy="212045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2"/>
          <a:stretch>
            <a:fillRect/>
          </a:stretch>
        </p:blipFill>
        <p:spPr>
          <a:xfrm>
            <a:off x="366068" y="4297151"/>
            <a:ext cx="3393281" cy="2170530"/>
          </a:xfrm>
          <a:prstGeom prst="rect">
            <a:avLst/>
          </a:prstGeom>
        </p:spPr>
      </p:pic>
      <p:pic>
        <p:nvPicPr>
          <p:cNvPr id="12" name="Picture 11"/>
          <p:cNvPicPr>
            <a:picLocks noChangeAspect="1"/>
          </p:cNvPicPr>
          <p:nvPr/>
        </p:nvPicPr>
        <p:blipFill>
          <a:blip r:embed="rId13"/>
          <a:stretch>
            <a:fillRect/>
          </a:stretch>
        </p:blipFill>
        <p:spPr>
          <a:xfrm>
            <a:off x="6468524" y="4266705"/>
            <a:ext cx="2674695" cy="171808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2"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5" y="3106001"/>
            <a:ext cx="4478044" cy="29130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252" y="1463505"/>
            <a:ext cx="4565748" cy="297012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 y="0"/>
            <a:ext cx="4484359" cy="2917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5067300" y="4483915"/>
            <a:ext cx="3733800" cy="2246769"/>
          </a:xfrm>
          <a:prstGeom prst="rect">
            <a:avLst/>
          </a:prstGeom>
          <a:noFill/>
        </p:spPr>
        <p:txBody>
          <a:bodyPr wrap="square" rtlCol="0">
            <a:spAutoFit/>
          </a:bodyPr>
          <a:lstStyle/>
          <a:p>
            <a:r>
              <a:rPr lang="en-US" sz="1400" dirty="0" smtClean="0"/>
              <a:t>These NLDAS2 based SM tendency mas are a few days old!! But note the change in the middle part of the country!! Upper </a:t>
            </a:r>
            <a:r>
              <a:rPr lang="en-US" sz="1400" dirty="0"/>
              <a:t>M</a:t>
            </a:r>
            <a:r>
              <a:rPr lang="en-US" sz="1400" dirty="0" smtClean="0"/>
              <a:t>idwest consistently dry!!</a:t>
            </a:r>
          </a:p>
          <a:p>
            <a:endParaRPr lang="en-US" sz="1400" dirty="0"/>
          </a:p>
          <a:p>
            <a:r>
              <a:rPr lang="en-US" sz="1400" dirty="0" smtClean="0"/>
              <a:t>The drying in the mid-Atlantic eastern US states  need to keep an eye, but with the approaching Tropical storm FRED, will likely have an impact in the area.  Need to watch here. May not be a concern for the season.</a:t>
            </a:r>
          </a:p>
        </p:txBody>
      </p:sp>
      <p:sp>
        <p:nvSpPr>
          <p:cNvPr id="12" name="TextBox 11"/>
          <p:cNvSpPr txBox="1"/>
          <p:nvPr/>
        </p:nvSpPr>
        <p:spPr>
          <a:xfrm>
            <a:off x="7772400" y="0"/>
            <a:ext cx="1371600" cy="646331"/>
          </a:xfrm>
          <a:prstGeom prst="rect">
            <a:avLst/>
          </a:prstGeom>
          <a:noFill/>
        </p:spPr>
        <p:txBody>
          <a:bodyPr wrap="square" rtlCol="0">
            <a:spAutoFit/>
          </a:bodyPr>
          <a:lstStyle/>
          <a:p>
            <a:r>
              <a:rPr lang="en-US" b="1" dirty="0" smtClean="0">
                <a:solidFill>
                  <a:srgbClr val="FF0000"/>
                </a:solidFill>
              </a:rPr>
              <a:t>[Slide not shown]</a:t>
            </a:r>
            <a:endParaRPr lang="en-US" b="1" dirty="0">
              <a:solidFill>
                <a:srgbClr val="FF0000"/>
              </a:solidFill>
            </a:endParaRP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cxnSp>
        <p:nvCxnSpPr>
          <p:cNvPr id="6" name="Straight Arrow Connector 5"/>
          <p:cNvCxnSpPr/>
          <p:nvPr/>
        </p:nvCxnSpPr>
        <p:spPr>
          <a:xfrm flipH="1" flipV="1">
            <a:off x="3505200" y="4148142"/>
            <a:ext cx="1555839" cy="15668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90601" y="4300542"/>
            <a:ext cx="76199" cy="20240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4900" y="6062990"/>
            <a:ext cx="2933700" cy="738664"/>
          </a:xfrm>
          <a:prstGeom prst="rect">
            <a:avLst/>
          </a:prstGeom>
          <a:noFill/>
        </p:spPr>
        <p:txBody>
          <a:bodyPr wrap="square" rtlCol="0">
            <a:spAutoFit/>
          </a:bodyPr>
          <a:lstStyle/>
          <a:p>
            <a:r>
              <a:rPr lang="en-US" sz="1400" dirty="0" smtClean="0"/>
              <a:t>+</a:t>
            </a:r>
            <a:r>
              <a:rPr lang="en-US" sz="1400" dirty="0" err="1" smtClean="0"/>
              <a:t>ve</a:t>
            </a:r>
            <a:r>
              <a:rPr lang="en-US" sz="1400" dirty="0" smtClean="0"/>
              <a:t> SMP (wetness) tendency due to monsoon rains is a temporary relief here and even further north.  </a:t>
            </a:r>
            <a:endParaRPr lang="en-US" sz="1400" dirty="0"/>
          </a:p>
        </p:txBody>
      </p:sp>
    </p:spTree>
    <p:extLst>
      <p:ext uri="{BB962C8B-B14F-4D97-AF65-F5344CB8AC3E}">
        <p14:creationId xmlns:p14="http://schemas.microsoft.com/office/powerpoint/2010/main" val="230391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69664" y="1607165"/>
            <a:ext cx="2796318" cy="4493538"/>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few months, there seems to be gradual eastward expansion of the severe drought in the southwest into southern states into eastern CO, Oklahoma, Texas, and further eastward. </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With this, much of all the western  and central states of the US, extending from the Canadian border in the north to Mexico in the south, seem to be in some sort of mild to severe drought. </a:t>
            </a:r>
          </a:p>
          <a:p>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eastern one third of the United States is almost drought free except for small patches of dryness along the coastal mid Atlantic states and in northwestern Maine. </a:t>
            </a: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6692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8" name="TextBox 27"/>
          <p:cNvSpPr txBox="1"/>
          <p:nvPr/>
        </p:nvSpPr>
        <p:spPr>
          <a:xfrm>
            <a:off x="4393782" y="2881190"/>
            <a:ext cx="990600" cy="369332"/>
          </a:xfrm>
          <a:prstGeom prst="rect">
            <a:avLst/>
          </a:prstGeom>
          <a:noFill/>
        </p:spPr>
        <p:txBody>
          <a:bodyPr wrap="square" rtlCol="0">
            <a:spAutoFit/>
          </a:bodyPr>
          <a:lstStyle/>
          <a:p>
            <a:r>
              <a:rPr lang="en-US" dirty="0" smtClean="0"/>
              <a:t>August</a:t>
            </a:r>
            <a:endParaRPr lang="en-US" dirty="0"/>
          </a:p>
        </p:txBody>
      </p:sp>
      <p:pic>
        <p:nvPicPr>
          <p:cNvPr id="27" name="Picture 26"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320" y="5181600"/>
            <a:ext cx="2345585" cy="1600200"/>
          </a:xfrm>
          <a:prstGeom prst="rect">
            <a:avLst/>
          </a:prstGeom>
          <a:noFill/>
          <a:ln>
            <a:noFill/>
          </a:ln>
        </p:spPr>
      </p:pic>
      <p:pic>
        <p:nvPicPr>
          <p:cNvPr id="21" name="Picture 20"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331" y="3255583"/>
            <a:ext cx="2368669" cy="1595139"/>
          </a:xfrm>
          <a:prstGeom prst="rect">
            <a:avLst/>
          </a:prstGeom>
          <a:noFill/>
          <a:ln>
            <a:noFill/>
          </a:ln>
        </p:spPr>
      </p:pic>
      <p:pic>
        <p:nvPicPr>
          <p:cNvPr id="4" name="Picture 3"/>
          <p:cNvPicPr>
            <a:picLocks noChangeAspect="1"/>
          </p:cNvPicPr>
          <p:nvPr/>
        </p:nvPicPr>
        <p:blipFill>
          <a:blip r:embed="rId5"/>
          <a:stretch>
            <a:fillRect/>
          </a:stretch>
        </p:blipFill>
        <p:spPr>
          <a:xfrm>
            <a:off x="4517065" y="4825771"/>
            <a:ext cx="816935" cy="493819"/>
          </a:xfrm>
          <a:prstGeom prst="rect">
            <a:avLst/>
          </a:prstGeom>
        </p:spPr>
      </p:pic>
      <p:pic>
        <p:nvPicPr>
          <p:cNvPr id="29" name="Picture 28"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7331" y="1295400"/>
            <a:ext cx="2368669" cy="1617623"/>
          </a:xfrm>
          <a:prstGeom prst="rect">
            <a:avLst/>
          </a:prstGeom>
          <a:noFill/>
          <a:ln>
            <a:noFill/>
          </a:ln>
        </p:spPr>
      </p:pic>
      <p:sp>
        <p:nvSpPr>
          <p:cNvPr id="30" name="TextBox 29"/>
          <p:cNvSpPr txBox="1"/>
          <p:nvPr/>
        </p:nvSpPr>
        <p:spPr>
          <a:xfrm>
            <a:off x="1073846" y="555577"/>
            <a:ext cx="1295400" cy="369332"/>
          </a:xfrm>
          <a:prstGeom prst="rect">
            <a:avLst/>
          </a:prstGeom>
          <a:noFill/>
        </p:spPr>
        <p:txBody>
          <a:bodyPr wrap="square" rtlCol="0">
            <a:spAutoFit/>
          </a:bodyPr>
          <a:lstStyle/>
          <a:p>
            <a:r>
              <a:rPr lang="en-US" dirty="0" smtClean="0"/>
              <a:t>October</a:t>
            </a:r>
            <a:endParaRPr lang="en-US" dirty="0"/>
          </a:p>
        </p:txBody>
      </p:sp>
      <p:sp>
        <p:nvSpPr>
          <p:cNvPr id="18" name="TextBox 17"/>
          <p:cNvSpPr txBox="1"/>
          <p:nvPr/>
        </p:nvSpPr>
        <p:spPr>
          <a:xfrm>
            <a:off x="381000" y="3669268"/>
            <a:ext cx="1295400" cy="369332"/>
          </a:xfrm>
          <a:prstGeom prst="rect">
            <a:avLst/>
          </a:prstGeom>
          <a:noFill/>
        </p:spPr>
        <p:txBody>
          <a:bodyPr wrap="square" rtlCol="0">
            <a:spAutoFit/>
          </a:bodyPr>
          <a:lstStyle/>
          <a:p>
            <a:r>
              <a:rPr lang="en-US" dirty="0" smtClean="0"/>
              <a:t>November</a:t>
            </a:r>
            <a:endParaRPr lang="en-US" dirty="0"/>
          </a:p>
        </p:txBody>
      </p:sp>
      <p:pic>
        <p:nvPicPr>
          <p:cNvPr id="19" name="Picture 1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 y="905993"/>
            <a:ext cx="3591219" cy="2763276"/>
          </a:xfrm>
          <a:prstGeom prst="rect">
            <a:avLst/>
          </a:prstGeom>
          <a:noFill/>
          <a:ln>
            <a:noFill/>
          </a:ln>
        </p:spPr>
      </p:pic>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0" name="TextBox 19"/>
          <p:cNvSpPr txBox="1"/>
          <p:nvPr/>
        </p:nvSpPr>
        <p:spPr>
          <a:xfrm>
            <a:off x="4267200" y="926068"/>
            <a:ext cx="1295400" cy="369332"/>
          </a:xfrm>
          <a:prstGeom prst="rect">
            <a:avLst/>
          </a:prstGeom>
          <a:noFill/>
        </p:spPr>
        <p:txBody>
          <a:bodyPr wrap="square" rtlCol="0">
            <a:spAutoFit/>
          </a:bodyPr>
          <a:lstStyle/>
          <a:p>
            <a:r>
              <a:rPr lang="en-US" dirty="0" smtClean="0"/>
              <a:t>September</a:t>
            </a:r>
            <a:endParaRPr lang="en-US" dirty="0"/>
          </a:p>
        </p:txBody>
      </p:sp>
      <p:pic>
        <p:nvPicPr>
          <p:cNvPr id="22" name="Picture 21"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4020045"/>
            <a:ext cx="3581400" cy="253315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20</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894393167"/>
              </p:ext>
            </p:extLst>
          </p:nvPr>
        </p:nvGraphicFramePr>
        <p:xfrm>
          <a:off x="381000" y="1"/>
          <a:ext cx="8305800" cy="5638798"/>
        </p:xfrm>
        <a:graphic>
          <a:graphicData uri="http://schemas.openxmlformats.org/drawingml/2006/table">
            <a:tbl>
              <a:tblPr/>
              <a:tblGrid>
                <a:gridCol w="8305800">
                  <a:extLst>
                    <a:ext uri="{9D8B030D-6E8A-4147-A177-3AD203B41FA5}">
                      <a16:colId xmlns:a16="http://schemas.microsoft.com/office/drawing/2014/main" val="20000"/>
                    </a:ext>
                  </a:extLst>
                </a:gridCol>
              </a:tblGrid>
              <a:tr h="6512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7059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11 November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77380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4476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26413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mn-lt"/>
                          <a:cs typeface="Arial" pitchFamily="34" charset="0"/>
                        </a:rPr>
                        <a:t>Synopsis</a:t>
                      </a:r>
                      <a:r>
                        <a:rPr kumimoji="0" lang="en-US" altLang="en-US" sz="1800" b="1" i="0" u="none" strike="noStrike" cap="none" normalizeH="0" baseline="0" dirty="0" smtClean="0">
                          <a:ln>
                            <a:noFill/>
                          </a:ln>
                          <a:solidFill>
                            <a:schemeClr val="tx1"/>
                          </a:solidFill>
                          <a:effectLst/>
                          <a:latin typeface="+mn-lt"/>
                          <a:cs typeface="Arial" pitchFamily="34" charset="0"/>
                        </a:rPr>
                        <a:t>: </a:t>
                      </a:r>
                      <a:r>
                        <a:rPr lang="en-US" sz="1800" b="1" i="0" kern="1200" dirty="0" smtClean="0">
                          <a:solidFill>
                            <a:srgbClr val="0033CC"/>
                          </a:solidFill>
                          <a:effectLst/>
                          <a:latin typeface="Arial" pitchFamily="34" charset="0"/>
                          <a:ea typeface="+mn-ea"/>
                          <a:cs typeface="+mn-cs"/>
                        </a:rPr>
                        <a:t>La Niña is likely to continue through the Northern Hemisphere winter 2021-22 (~90% chance) and into spring 2022 (~50% chance during March-May).</a:t>
                      </a:r>
                      <a:endParaRPr lang="en-US" sz="1800" b="1" i="0" u="none" kern="1200" dirty="0" smtClean="0">
                        <a:solidFill>
                          <a:srgbClr val="0033CC"/>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2" name="Picture 1"/>
          <p:cNvPicPr>
            <a:picLocks noChangeAspect="1"/>
          </p:cNvPicPr>
          <p:nvPr/>
        </p:nvPicPr>
        <p:blipFill>
          <a:blip r:embed="rId2"/>
          <a:stretch>
            <a:fillRect/>
          </a:stretch>
        </p:blipFill>
        <p:spPr>
          <a:xfrm>
            <a:off x="1676400" y="5886510"/>
            <a:ext cx="6172200" cy="714375"/>
          </a:xfrm>
          <a:prstGeom prst="rect">
            <a:avLst/>
          </a:prstGeom>
        </p:spPr>
      </p:pic>
      <p:sp>
        <p:nvSpPr>
          <p:cNvPr id="3" name="Rectangle 2"/>
          <p:cNvSpPr/>
          <p:nvPr/>
        </p:nvSpPr>
        <p:spPr>
          <a:xfrm>
            <a:off x="1295400" y="5486400"/>
            <a:ext cx="7277100" cy="400110"/>
          </a:xfrm>
          <a:prstGeom prst="rect">
            <a:avLst/>
          </a:prstGeom>
        </p:spPr>
        <p:txBody>
          <a:bodyPr wrap="square">
            <a:spAutoFit/>
          </a:bodyPr>
          <a:lstStyle/>
          <a:p>
            <a:r>
              <a:rPr lang="en-US" sz="1000" dirty="0" smtClean="0">
                <a:solidFill>
                  <a:srgbClr val="000000"/>
                </a:solidFill>
                <a:latin typeface="verdana" panose="020B0604030504040204" pitchFamily="34" charset="0"/>
              </a:rPr>
              <a:t>CPC’s Oceanic Niño Index (ONI) [3 month running mean of ERSST.v5 SST anomalies in the Niño 3.4 region (5</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N-5</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S, 120</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-170</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W)], based on </a:t>
            </a:r>
            <a:r>
              <a:rPr lang="en-US" sz="1000" dirty="0" smtClean="0">
                <a:solidFill>
                  <a:srgbClr val="FF0000"/>
                </a:solidFill>
                <a:latin typeface="verdana" panose="020B0604030504040204" pitchFamily="34" charset="0"/>
                <a:hlinkClick r:id="rId3"/>
              </a:rPr>
              <a:t>centered 30-year base periods updated every 5 years</a:t>
            </a:r>
            <a:r>
              <a:rPr lang="en-US" sz="1000" dirty="0" smtClean="0">
                <a:solidFill>
                  <a:srgbClr val="000000"/>
                </a:solidFill>
                <a:latin typeface="verdana" panose="020B0604030504040204" pitchFamily="34" charset="0"/>
              </a:rPr>
              <a:t>.</a:t>
            </a:r>
            <a:endParaRPr lang="en-US" sz="1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3882" y="646112"/>
            <a:ext cx="4282465" cy="605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581401" y="954088"/>
            <a:ext cx="685800" cy="5751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2926" y="2119791"/>
            <a:ext cx="3898296" cy="2165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15"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92817" y="4313463"/>
            <a:ext cx="3893983" cy="19805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12797" y="47268"/>
            <a:ext cx="3914111" cy="200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19600" y="6400800"/>
            <a:ext cx="4343400" cy="523220"/>
          </a:xfrm>
          <a:prstGeom prst="rect">
            <a:avLst/>
          </a:prstGeom>
          <a:noFill/>
        </p:spPr>
        <p:txBody>
          <a:bodyPr wrap="square" rtlCol="0">
            <a:spAutoFit/>
          </a:bodyPr>
          <a:lstStyle/>
          <a:p>
            <a:r>
              <a:rPr lang="en-US" sz="1400" dirty="0" smtClean="0"/>
              <a:t>A slight expansion of cold water in the surface, but reduction in the depths?  </a:t>
            </a:r>
            <a:endParaRPr 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72000" y="1600200"/>
            <a:ext cx="4343400" cy="646331"/>
          </a:xfrm>
          <a:prstGeom prst="rect">
            <a:avLst/>
          </a:prstGeom>
          <a:noFill/>
        </p:spPr>
        <p:txBody>
          <a:bodyPr wrap="square" rtlCol="0">
            <a:spAutoFit/>
          </a:bodyPr>
          <a:lstStyle/>
          <a:p>
            <a:r>
              <a:rPr lang="en-US" dirty="0" smtClean="0"/>
              <a:t>The subsurface cold anomalies are strengthening.</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724400" y="3406189"/>
            <a:ext cx="4413250" cy="190013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13446" y="152400"/>
            <a:ext cx="4590602" cy="6629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2895600" y="4038600"/>
            <a:ext cx="4648200" cy="1524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53000" y="5638800"/>
            <a:ext cx="3962400" cy="369332"/>
          </a:xfrm>
          <a:prstGeom prst="rect">
            <a:avLst/>
          </a:prstGeom>
          <a:noFill/>
        </p:spPr>
        <p:txBody>
          <a:bodyPr wrap="square" rtlCol="0">
            <a:spAutoFit/>
          </a:bodyPr>
          <a:lstStyle/>
          <a:p>
            <a:r>
              <a:rPr lang="en-US" dirty="0" smtClean="0"/>
              <a:t>Will the cooling continue or slow down?</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October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November  </a:t>
            </a:r>
            <a:r>
              <a:rPr lang="en-US" altLang="en-US" sz="1800" dirty="0">
                <a:latin typeface="Times New Roman" pitchFamily="18" charset="0"/>
              </a:rPr>
              <a:t>CPC/IRI forecast</a:t>
            </a:r>
          </a:p>
        </p:txBody>
      </p:sp>
      <p:sp>
        <p:nvSpPr>
          <p:cNvPr id="2" name="TextBox 1"/>
          <p:cNvSpPr txBox="1"/>
          <p:nvPr/>
        </p:nvSpPr>
        <p:spPr>
          <a:xfrm>
            <a:off x="53266" y="6343080"/>
            <a:ext cx="8610600" cy="369332"/>
          </a:xfrm>
          <a:prstGeom prst="rect">
            <a:avLst/>
          </a:prstGeom>
          <a:noFill/>
        </p:spPr>
        <p:txBody>
          <a:bodyPr wrap="square" rtlCol="0">
            <a:spAutoFit/>
          </a:bodyPr>
          <a:lstStyle/>
          <a:p>
            <a:r>
              <a:rPr lang="en-US" b="1" u="sng" dirty="0" smtClean="0">
                <a:solidFill>
                  <a:srgbClr val="0033CC"/>
                </a:solidFill>
              </a:rPr>
              <a:t>Looks like a quick weak La Nina Event during this upcoming winter ONLY</a:t>
            </a:r>
            <a:r>
              <a:rPr lang="en-US" b="1" u="sng" dirty="0">
                <a:solidFill>
                  <a:srgbClr val="0033CC"/>
                </a:solidFill>
              </a:rPr>
              <a:t>!</a:t>
            </a:r>
            <a:r>
              <a:rPr lang="en-US" b="1" u="sng" dirty="0" smtClean="0">
                <a:solidFill>
                  <a:srgbClr val="0033CC"/>
                </a:solidFill>
              </a:rPr>
              <a:t> </a:t>
            </a:r>
          </a:p>
        </p:txBody>
      </p:sp>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pic>
        <p:nvPicPr>
          <p:cNvPr id="9218" name="Picture 2" descr="https://iri.columbia.edu/wp-content/uploads/2021/10/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23" y="674132"/>
            <a:ext cx="4124877" cy="269896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iri.columbia.edu/wp-content/uploads/2021/09/figure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824" y="140823"/>
            <a:ext cx="4170176" cy="307570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iri.columbia.edu/wp-content/uploads/2021/11/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39" y="3658946"/>
            <a:ext cx="4106160" cy="27418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ri.columbia.edu/wp-content/uploads/2021/10/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3824" y="3276600"/>
            <a:ext cx="4170176" cy="303285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1371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3682338" y="152400"/>
            <a:ext cx="546166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November</a:t>
            </a:r>
            <a:r>
              <a:rPr lang="en-US" altLang="en-US" sz="2400" kern="0" dirty="0" smtClean="0"/>
              <a:t>)/</a:t>
            </a:r>
            <a:r>
              <a:rPr lang="en-US" altLang="en-US" sz="2400" kern="0" dirty="0"/>
              <a:t>Seasonal </a:t>
            </a:r>
            <a:r>
              <a:rPr lang="en-US" altLang="en-US" sz="2400" kern="0" dirty="0" smtClean="0"/>
              <a:t>(</a:t>
            </a:r>
            <a:r>
              <a:rPr lang="en-US" altLang="en-US" sz="2400" b="1" u="sng" kern="0" dirty="0" smtClean="0"/>
              <a:t>NDJ</a:t>
            </a:r>
            <a:r>
              <a:rPr lang="en-US" altLang="en-US" sz="2400" kern="0" dirty="0" smtClean="0"/>
              <a:t>)  </a:t>
            </a:r>
            <a:endParaRPr lang="en-US" altLang="en-US" sz="2400" kern="0" dirty="0"/>
          </a:p>
        </p:txBody>
      </p:sp>
      <p:cxnSp>
        <p:nvCxnSpPr>
          <p:cNvPr id="4" name="Straight Arrow Connector 3"/>
          <p:cNvCxnSpPr/>
          <p:nvPr/>
        </p:nvCxnSpPr>
        <p:spPr>
          <a:xfrm flipH="1">
            <a:off x="3810001" y="16764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344185" cy="400110"/>
          </a:xfrm>
          <a:prstGeom prst="rect">
            <a:avLst/>
          </a:prstGeom>
          <a:noFill/>
        </p:spPr>
        <p:txBody>
          <a:bodyPr wrap="none" rtlCol="0">
            <a:spAutoFit/>
          </a:bodyPr>
          <a:lstStyle/>
          <a:p>
            <a:r>
              <a:rPr lang="en-US" dirty="0"/>
              <a:t>Observed so far this month</a:t>
            </a:r>
            <a:r>
              <a:rPr lang="en-US" dirty="0" smtClean="0"/>
              <a:t>!!  </a:t>
            </a:r>
            <a:r>
              <a:rPr lang="en-US" sz="2000" dirty="0" smtClean="0">
                <a:sym typeface="Wingdings" panose="05000000000000000000" pitchFamily="2" charset="2"/>
              </a:rPr>
              <a:t></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19" name="TextBox 9"/>
          <p:cNvSpPr txBox="1">
            <a:spLocks noChangeArrowheads="1"/>
          </p:cNvSpPr>
          <p:nvPr/>
        </p:nvSpPr>
        <p:spPr bwMode="auto">
          <a:xfrm>
            <a:off x="7848600" y="2477869"/>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 Oct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stretch>
            <a:fillRect/>
          </a:stretch>
        </p:blipFill>
        <p:spPr>
          <a:xfrm>
            <a:off x="4784567" y="3087550"/>
            <a:ext cx="4359433" cy="3483251"/>
          </a:xfrm>
          <a:prstGeom prst="rect">
            <a:avLst/>
          </a:prstGeom>
        </p:spPr>
      </p:pic>
      <p:pic>
        <p:nvPicPr>
          <p:cNvPr id="11" name="Picture 10"/>
          <p:cNvPicPr>
            <a:picLocks noChangeAspect="1"/>
          </p:cNvPicPr>
          <p:nvPr/>
        </p:nvPicPr>
        <p:blipFill>
          <a:blip r:embed="rId3"/>
          <a:stretch>
            <a:fillRect/>
          </a:stretch>
        </p:blipFill>
        <p:spPr>
          <a:xfrm>
            <a:off x="0" y="0"/>
            <a:ext cx="3810001" cy="3132410"/>
          </a:xfrm>
          <a:prstGeom prst="rect">
            <a:avLst/>
          </a:prstGeom>
        </p:spPr>
      </p:pic>
      <p:pic>
        <p:nvPicPr>
          <p:cNvPr id="20" name="Picture 19"/>
          <p:cNvPicPr>
            <a:picLocks noChangeAspect="1"/>
          </p:cNvPicPr>
          <p:nvPr/>
        </p:nvPicPr>
        <p:blipFill>
          <a:blip r:embed="rId4"/>
          <a:stretch>
            <a:fillRect/>
          </a:stretch>
        </p:blipFill>
        <p:spPr>
          <a:xfrm>
            <a:off x="0" y="3719603"/>
            <a:ext cx="3810001" cy="2775083"/>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510" y="3930650"/>
            <a:ext cx="3894828" cy="2454275"/>
          </a:xfrm>
          <a:prstGeom prst="rect">
            <a:avLst/>
          </a:prstGeom>
        </p:spPr>
      </p:pic>
      <p:pic>
        <p:nvPicPr>
          <p:cNvPr id="9" name="Picture 8"/>
          <p:cNvPicPr>
            <a:picLocks noChangeAspect="1"/>
          </p:cNvPicPr>
          <p:nvPr/>
        </p:nvPicPr>
        <p:blipFill>
          <a:blip r:embed="rId3"/>
          <a:stretch>
            <a:fillRect/>
          </a:stretch>
        </p:blipFill>
        <p:spPr>
          <a:xfrm>
            <a:off x="4860781" y="2859054"/>
            <a:ext cx="4255512" cy="3389346"/>
          </a:xfrm>
          <a:prstGeom prst="rect">
            <a:avLst/>
          </a:prstGeom>
        </p:spPr>
      </p:pic>
      <p:pic>
        <p:nvPicPr>
          <p:cNvPr id="5" name="Picture 4"/>
          <p:cNvPicPr>
            <a:picLocks noChangeAspect="1"/>
          </p:cNvPicPr>
          <p:nvPr/>
        </p:nvPicPr>
        <p:blipFill>
          <a:blip r:embed="rId4"/>
          <a:stretch>
            <a:fillRect/>
          </a:stretch>
        </p:blipFill>
        <p:spPr>
          <a:xfrm>
            <a:off x="23654" y="97393"/>
            <a:ext cx="3874236" cy="2996076"/>
          </a:xfrm>
          <a:prstGeom prst="rect">
            <a:avLst/>
          </a:prstGeom>
        </p:spPr>
      </p:pic>
      <p:sp>
        <p:nvSpPr>
          <p:cNvPr id="3" name="TextBox 2"/>
          <p:cNvSpPr txBox="1"/>
          <p:nvPr/>
        </p:nvSpPr>
        <p:spPr>
          <a:xfrm>
            <a:off x="3725411" y="4134415"/>
            <a:ext cx="1189970" cy="2031325"/>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Oct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November</a:t>
            </a:r>
            <a:r>
              <a:rPr lang="en-US" altLang="en-US" sz="2400" kern="0" dirty="0" smtClean="0"/>
              <a:t>)/</a:t>
            </a:r>
            <a:r>
              <a:rPr lang="en-US" altLang="en-US" sz="2400" kern="0" dirty="0"/>
              <a:t>Seasonal </a:t>
            </a:r>
            <a:r>
              <a:rPr lang="en-US" altLang="en-US" sz="2400" kern="0" dirty="0" smtClean="0"/>
              <a:t>(</a:t>
            </a:r>
            <a:r>
              <a:rPr lang="en-US" altLang="en-US" sz="2400" b="1" u="sng" kern="0" dirty="0" smtClean="0"/>
              <a:t>NDJ</a:t>
            </a:r>
            <a:r>
              <a:rPr lang="en-US" altLang="en-US" sz="2400" kern="0" dirty="0" smtClean="0"/>
              <a:t>)  </a:t>
            </a:r>
            <a:endParaRPr lang="en-US" altLang="en-US" sz="2400" kern="0" dirty="0"/>
          </a:p>
        </p:txBody>
      </p:sp>
      <p:sp>
        <p:nvSpPr>
          <p:cNvPr id="6" name="TextBox 5"/>
          <p:cNvSpPr txBox="1"/>
          <p:nvPr/>
        </p:nvSpPr>
        <p:spPr>
          <a:xfrm>
            <a:off x="447436" y="359467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05338" y="2362200"/>
            <a:ext cx="2011852" cy="584775"/>
          </a:xfrm>
          <a:prstGeom prst="rect">
            <a:avLst/>
          </a:prstGeom>
          <a:noFill/>
        </p:spPr>
        <p:txBody>
          <a:bodyPr wrap="square" rtlCol="0">
            <a:spAutoFit/>
          </a:bodyPr>
          <a:lstStyle/>
          <a:p>
            <a:r>
              <a:rPr lang="en-US" sz="1600" dirty="0" smtClean="0"/>
              <a:t>Very similar looking!</a:t>
            </a:r>
          </a:p>
          <a:p>
            <a:r>
              <a:rPr lang="en-US" sz="1600" dirty="0" smtClean="0"/>
              <a:t>Based on La Nina !!!!</a:t>
            </a:r>
            <a:endParaRPr lang="en-US" sz="1600" dirty="0"/>
          </a:p>
        </p:txBody>
      </p: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923" y="354509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708928" y="141108"/>
            <a:ext cx="32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sp>
        <p:nvSpPr>
          <p:cNvPr id="4" name="TextBox 3"/>
          <p:cNvSpPr txBox="1"/>
          <p:nvPr/>
        </p:nvSpPr>
        <p:spPr>
          <a:xfrm>
            <a:off x="211799" y="4926201"/>
            <a:ext cx="3806825" cy="1077218"/>
          </a:xfrm>
          <a:prstGeom prst="rect">
            <a:avLst/>
          </a:prstGeom>
          <a:noFill/>
        </p:spPr>
        <p:txBody>
          <a:bodyPr wrap="square" rtlCol="0">
            <a:spAutoFit/>
          </a:bodyPr>
          <a:lstStyle/>
          <a:p>
            <a:r>
              <a:rPr lang="en-US" sz="1600" dirty="0" smtClean="0"/>
              <a:t>Good rainfall is forecast along the Pacific northwest, as well as over northern/central CA. Season starting way too early! </a:t>
            </a:r>
            <a:r>
              <a:rPr lang="en-US" sz="1600" dirty="0" smtClean="0">
                <a:sym typeface="Wingdings" panose="05000000000000000000" pitchFamily="2" charset="2"/>
              </a:rPr>
              <a:t> </a:t>
            </a:r>
          </a:p>
          <a:p>
            <a:r>
              <a:rPr lang="en-US" sz="1600" dirty="0" smtClean="0"/>
              <a:t>But La Nina is coming!!</a:t>
            </a: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https://www.wpc.ncep.noaa.gov/qpf/p168i.gif?16369506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 y="45667"/>
            <a:ext cx="4646215" cy="3258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814475" y="2656524"/>
            <a:ext cx="4297976" cy="420147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8763000" cy="6769418"/>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15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15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0461"/>
            <a:ext cx="8734215" cy="6747181"/>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762000" y="2209800"/>
            <a:ext cx="1219200" cy="3124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84698" y="5257800"/>
            <a:ext cx="500650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(21 Oct. 2021- Jan.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10/21/21</a:t>
            </a:r>
            <a:endParaRPr lang="en-US" altLang="en-US" sz="1600" dirty="0">
              <a:latin typeface="Times New Roman" pitchFamily="18" charset="0"/>
            </a:endParaRPr>
          </a:p>
        </p:txBody>
      </p:sp>
      <p:sp>
        <p:nvSpPr>
          <p:cNvPr id="4101" name="TextBox 9"/>
          <p:cNvSpPr txBox="1">
            <a:spLocks noChangeArrowheads="1"/>
          </p:cNvSpPr>
          <p:nvPr/>
        </p:nvSpPr>
        <p:spPr bwMode="auto">
          <a:xfrm>
            <a:off x="7239000" y="2618744"/>
            <a:ext cx="201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November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10/31/21</a:t>
            </a:r>
            <a:endParaRPr lang="en-US" altLang="en-US" sz="1600" dirty="0">
              <a:latin typeface="Times New Roman" pitchFamily="18" charset="0"/>
            </a:endParaRPr>
          </a:p>
        </p:txBody>
      </p:sp>
      <p:sp>
        <p:nvSpPr>
          <p:cNvPr id="8" name="TextBox 7"/>
          <p:cNvSpPr txBox="1"/>
          <p:nvPr/>
        </p:nvSpPr>
        <p:spPr>
          <a:xfrm>
            <a:off x="4051581" y="414459"/>
            <a:ext cx="5067266" cy="784830"/>
          </a:xfrm>
          <a:prstGeom prst="rect">
            <a:avLst/>
          </a:prstGeom>
          <a:noFill/>
        </p:spPr>
        <p:txBody>
          <a:bodyPr wrap="square" rtlCol="0">
            <a:spAutoFit/>
          </a:bodyPr>
          <a:lstStyle/>
          <a:p>
            <a:pPr algn="ctr"/>
            <a:r>
              <a:rPr lang="en-US" sz="1500" u="sng" dirty="0" smtClean="0">
                <a:solidFill>
                  <a:srgbClr val="FF0000"/>
                </a:solidFill>
              </a:rPr>
              <a:t>New 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500" u="sng" dirty="0" smtClean="0">
                <a:solidFill>
                  <a:srgbClr val="FF0000"/>
                </a:solidFill>
              </a:rPr>
              <a:t>New Monthly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065304" y="3382430"/>
            <a:ext cx="4078696" cy="3151720"/>
          </a:xfrm>
          <a:prstGeom prst="rect">
            <a:avLst/>
          </a:prstGeom>
        </p:spPr>
      </p:pic>
      <p:pic>
        <p:nvPicPr>
          <p:cNvPr id="6" name="Picture 5"/>
          <p:cNvPicPr>
            <a:picLocks noChangeAspect="1"/>
          </p:cNvPicPr>
          <p:nvPr/>
        </p:nvPicPr>
        <p:blipFill>
          <a:blip r:embed="rId3"/>
          <a:stretch>
            <a:fillRect/>
          </a:stretch>
        </p:blipFill>
        <p:spPr>
          <a:xfrm>
            <a:off x="11502" y="523336"/>
            <a:ext cx="4208538" cy="3252052"/>
          </a:xfrm>
          <a:prstGeom prst="rect">
            <a:avLst/>
          </a:prstGeom>
        </p:spPr>
      </p:pic>
      <p:sp>
        <p:nvSpPr>
          <p:cNvPr id="4" name="TextBox 3"/>
          <p:cNvSpPr txBox="1"/>
          <p:nvPr/>
        </p:nvSpPr>
        <p:spPr>
          <a:xfrm>
            <a:off x="307975" y="4267200"/>
            <a:ext cx="4039312" cy="1815882"/>
          </a:xfrm>
          <a:prstGeom prst="rect">
            <a:avLst/>
          </a:prstGeom>
          <a:noFill/>
        </p:spPr>
        <p:txBody>
          <a:bodyPr wrap="square" rtlCol="0">
            <a:spAutoFit/>
          </a:bodyPr>
          <a:lstStyle/>
          <a:p>
            <a:r>
              <a:rPr lang="en-US" sz="1400" dirty="0" smtClean="0"/>
              <a:t>Almost similar looking  monthly and seasonal drought outlooks.  Some improvement was expected along the Pacific Northwest due to oncoming rainy season combined with the upcoming La Nina, when dryness is expected in the southwest. Question to consider is will the drought in the south expand eastward? Will Florida develop drought? (See La Nina Precip composites later!, slide #13)</a:t>
            </a:r>
            <a:endParaRPr lang="en-US" sz="1400" dirty="0"/>
          </a:p>
        </p:txBody>
      </p:sp>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3" y="-1"/>
            <a:ext cx="8816197"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7244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71126"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2" name="Picture 1"/>
          <p:cNvPicPr>
            <a:picLocks noChangeAspect="1"/>
          </p:cNvPicPr>
          <p:nvPr/>
        </p:nvPicPr>
        <p:blipFill>
          <a:blip r:embed="rId2"/>
          <a:stretch>
            <a:fillRect/>
          </a:stretch>
        </p:blipFill>
        <p:spPr>
          <a:xfrm>
            <a:off x="357683" y="652990"/>
            <a:ext cx="6587528" cy="5584306"/>
          </a:xfrm>
          <a:prstGeom prst="rect">
            <a:avLst/>
          </a:prstGeom>
        </p:spPr>
      </p:pic>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Dec</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DJF</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3" name="Picture 2"/>
          <p:cNvPicPr>
            <a:picLocks noChangeAspect="1"/>
          </p:cNvPicPr>
          <p:nvPr/>
        </p:nvPicPr>
        <p:blipFill>
          <a:blip r:embed="rId2"/>
          <a:stretch>
            <a:fillRect/>
          </a:stretch>
        </p:blipFill>
        <p:spPr>
          <a:xfrm>
            <a:off x="15443" y="0"/>
            <a:ext cx="3857274" cy="2979744"/>
          </a:xfrm>
          <a:prstGeom prst="rect">
            <a:avLst/>
          </a:prstGeom>
        </p:spPr>
      </p:pic>
      <p:pic>
        <p:nvPicPr>
          <p:cNvPr id="5" name="Picture 4"/>
          <p:cNvPicPr>
            <a:picLocks noChangeAspect="1"/>
          </p:cNvPicPr>
          <p:nvPr/>
        </p:nvPicPr>
        <p:blipFill>
          <a:blip r:embed="rId3"/>
          <a:stretch>
            <a:fillRect/>
          </a:stretch>
        </p:blipFill>
        <p:spPr>
          <a:xfrm>
            <a:off x="5232388" y="19212"/>
            <a:ext cx="3889171" cy="3004385"/>
          </a:xfrm>
          <a:prstGeom prst="rect">
            <a:avLst/>
          </a:prstGeom>
        </p:spPr>
      </p:pic>
      <p:pic>
        <p:nvPicPr>
          <p:cNvPr id="6" name="Picture 5"/>
          <p:cNvPicPr>
            <a:picLocks noChangeAspect="1"/>
          </p:cNvPicPr>
          <p:nvPr/>
        </p:nvPicPr>
        <p:blipFill>
          <a:blip r:embed="rId4"/>
          <a:stretch>
            <a:fillRect/>
          </a:stretch>
        </p:blipFill>
        <p:spPr>
          <a:xfrm>
            <a:off x="15443" y="3341381"/>
            <a:ext cx="3992002" cy="3083821"/>
          </a:xfrm>
          <a:prstGeom prst="rect">
            <a:avLst/>
          </a:prstGeom>
        </p:spPr>
      </p:pic>
      <p:pic>
        <p:nvPicPr>
          <p:cNvPr id="7" name="Picture 6"/>
          <p:cNvPicPr>
            <a:picLocks noChangeAspect="1"/>
          </p:cNvPicPr>
          <p:nvPr/>
        </p:nvPicPr>
        <p:blipFill>
          <a:blip r:embed="rId5"/>
          <a:stretch>
            <a:fillRect/>
          </a:stretch>
        </p:blipFill>
        <p:spPr>
          <a:xfrm>
            <a:off x="5232388" y="3367087"/>
            <a:ext cx="3911612" cy="305811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DJF</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13581" y="506003"/>
            <a:ext cx="8839200" cy="6028147"/>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59188" y="357124"/>
            <a:ext cx="4627412" cy="5731881"/>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34</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135390" cy="1200329"/>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858000"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80962" y="3429000"/>
            <a:ext cx="1510637" cy="2246769"/>
          </a:xfrm>
          <a:prstGeom prst="rect">
            <a:avLst/>
          </a:prstGeom>
          <a:noFill/>
        </p:spPr>
        <p:txBody>
          <a:bodyPr wrap="square" rtlCol="0">
            <a:spAutoFit/>
          </a:bodyPr>
          <a:lstStyle/>
          <a:p>
            <a:r>
              <a:rPr lang="en-US" sz="1400" dirty="0" smtClean="0"/>
              <a:t>Many pieces of  hatched areas in the central and mostly in the eastern half of the US – indicating the model’s inability to know the status of drought here. </a:t>
            </a:r>
            <a:endParaRPr lang="en-US" sz="1400" dirty="0"/>
          </a:p>
        </p:txBody>
      </p:sp>
      <p:cxnSp>
        <p:nvCxnSpPr>
          <p:cNvPr id="14" name="Straight Arrow Connector 13"/>
          <p:cNvCxnSpPr>
            <a:endCxn id="17" idx="1"/>
          </p:cNvCxnSpPr>
          <p:nvPr/>
        </p:nvCxnSpPr>
        <p:spPr>
          <a:xfrm>
            <a:off x="1752600" y="6447740"/>
            <a:ext cx="1142999" cy="225594"/>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296150" y="5791200"/>
            <a:ext cx="1771649" cy="830997"/>
          </a:xfrm>
          <a:prstGeom prst="rect">
            <a:avLst/>
          </a:prstGeom>
          <a:noFill/>
        </p:spPr>
        <p:txBody>
          <a:bodyPr wrap="square" rtlCol="0">
            <a:spAutoFit/>
          </a:bodyPr>
          <a:lstStyle/>
          <a:p>
            <a:r>
              <a:rPr lang="en-US" altLang="en-US" sz="1600" dirty="0"/>
              <a:t>Lots of uncertainty regions</a:t>
            </a:r>
            <a:r>
              <a:rPr lang="en-US" altLang="en-US" sz="1600" dirty="0" smtClean="0"/>
              <a:t>!! In the middle column!! </a:t>
            </a:r>
            <a:endParaRPr lang="en-US" sz="1600" dirty="0"/>
          </a:p>
        </p:txBody>
      </p:sp>
      <p:cxnSp>
        <p:nvCxnSpPr>
          <p:cNvPr id="20" name="Straight Arrow Connector 19"/>
          <p:cNvCxnSpPr/>
          <p:nvPr/>
        </p:nvCxnSpPr>
        <p:spPr>
          <a:xfrm flipH="1" flipV="1">
            <a:off x="4495798" y="5675769"/>
            <a:ext cx="2743202" cy="6488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a:srcRect r="51499"/>
          <a:stretch/>
        </p:blipFill>
        <p:spPr>
          <a:xfrm>
            <a:off x="37287" y="302910"/>
            <a:ext cx="2248714" cy="5789742"/>
          </a:xfrm>
          <a:prstGeom prst="rect">
            <a:avLst/>
          </a:prstGeom>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50719" y="421253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11/09/2021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97759" y="2905344"/>
            <a:ext cx="4371103" cy="1200329"/>
          </a:xfrm>
          <a:prstGeom prst="rect">
            <a:avLst/>
          </a:prstGeom>
          <a:noFill/>
        </p:spPr>
        <p:txBody>
          <a:bodyPr wrap="square" rtlCol="0">
            <a:spAutoFit/>
          </a:bodyPr>
          <a:lstStyle/>
          <a:p>
            <a:pPr algn="ctr"/>
            <a:r>
              <a:rPr lang="en-US" sz="2400" b="1" dirty="0" smtClean="0"/>
              <a:t>MSU   Soil Moisture Percentile forecast NOT available,      NOT updated!  </a:t>
            </a:r>
            <a:endParaRPr lang="en-US" sz="2400" b="1" dirty="0"/>
          </a:p>
        </p:txBody>
      </p: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8" name="Picture 7"/>
          <p:cNvPicPr>
            <a:picLocks noChangeAspect="1"/>
          </p:cNvPicPr>
          <p:nvPr/>
        </p:nvPicPr>
        <p:blipFill>
          <a:blip r:embed="rId6"/>
          <a:stretch>
            <a:fillRect/>
          </a:stretch>
        </p:blipFill>
        <p:spPr>
          <a:xfrm>
            <a:off x="5270255" y="4124672"/>
            <a:ext cx="3526083" cy="2723899"/>
          </a:xfrm>
          <a:prstGeom prst="rect">
            <a:avLst/>
          </a:prstGeom>
        </p:spPr>
      </p:pic>
      <p:pic>
        <p:nvPicPr>
          <p:cNvPr id="9" name="Picture 8"/>
          <p:cNvPicPr>
            <a:picLocks noChangeAspect="1"/>
          </p:cNvPicPr>
          <p:nvPr/>
        </p:nvPicPr>
        <p:blipFill>
          <a:blip r:embed="rId7"/>
          <a:stretch>
            <a:fillRect/>
          </a:stretch>
        </p:blipFill>
        <p:spPr>
          <a:xfrm>
            <a:off x="5168354" y="1009906"/>
            <a:ext cx="3635173" cy="2773042"/>
          </a:xfrm>
          <a:prstGeom prst="rect">
            <a:avLst/>
          </a:prstGeom>
        </p:spPr>
      </p:pic>
      <p:pic>
        <p:nvPicPr>
          <p:cNvPr id="11" name="Picture 10"/>
          <p:cNvPicPr>
            <a:picLocks noChangeAspect="1"/>
          </p:cNvPicPr>
          <p:nvPr/>
        </p:nvPicPr>
        <p:blipFill>
          <a:blip r:embed="rId8"/>
          <a:stretch>
            <a:fillRect/>
          </a:stretch>
        </p:blipFill>
        <p:spPr>
          <a:xfrm>
            <a:off x="729547" y="1222075"/>
            <a:ext cx="4255585" cy="5020102"/>
          </a:xfrm>
          <a:prstGeom prst="rect">
            <a:avLst/>
          </a:prstGeom>
        </p:spPr>
      </p:pic>
      <p:pic>
        <p:nvPicPr>
          <p:cNvPr id="12" name="Picture 11"/>
          <p:cNvPicPr>
            <a:picLocks noChangeAspect="1"/>
          </p:cNvPicPr>
          <p:nvPr/>
        </p:nvPicPr>
        <p:blipFill>
          <a:blip r:embed="rId9"/>
          <a:stretch>
            <a:fillRect/>
          </a:stretch>
        </p:blipFill>
        <p:spPr>
          <a:xfrm>
            <a:off x="54265" y="1198331"/>
            <a:ext cx="654763" cy="5067590"/>
          </a:xfrm>
          <a:prstGeom prst="rect">
            <a:avLst/>
          </a:prstGeom>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52400" y="315191"/>
            <a:ext cx="8839200" cy="6390409"/>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lvl="0" indent="-285750" eaLnBrk="1" hangingPunct="1">
              <a:spcBef>
                <a:spcPct val="0"/>
              </a:spcBef>
              <a:buFont typeface="Arial" panose="020B0604020202020204" pitchFamily="34" charset="0"/>
              <a:buChar char="•"/>
            </a:pPr>
            <a:r>
              <a:rPr lang="en-US" sz="1300" kern="1200" dirty="0">
                <a:solidFill>
                  <a:srgbClr val="000000"/>
                </a:solidFill>
                <a:latin typeface="Trebuchet MS" panose="020B0603020202020204" pitchFamily="34" charset="0"/>
                <a:cs typeface="Arial" pitchFamily="34" charset="0"/>
              </a:rPr>
              <a:t>Over the last few months, there seems to be gradual eastward expansion of the severe drought in the southwest into southern states into eastern CO, Oklahoma, Texas, and further eastward. </a:t>
            </a:r>
          </a:p>
          <a:p>
            <a:pPr marL="285750" lvl="0" indent="-285750" eaLnBrk="1" hangingPunct="1">
              <a:spcBef>
                <a:spcPct val="0"/>
              </a:spcBef>
              <a:buFont typeface="Arial" panose="020B0604020202020204" pitchFamily="34" charset="0"/>
              <a:buChar char="•"/>
            </a:pPr>
            <a:r>
              <a:rPr lang="en-US" sz="1300" kern="1200" dirty="0">
                <a:solidFill>
                  <a:srgbClr val="000000"/>
                </a:solidFill>
                <a:latin typeface="Trebuchet MS" panose="020B0603020202020204" pitchFamily="34" charset="0"/>
                <a:cs typeface="Arial" pitchFamily="34" charset="0"/>
              </a:rPr>
              <a:t>With this, much of all the western  and central states of the US, extending from the Canadian border in the north to Mexico in the south, seem to be in some sort of mild to severe drought. </a:t>
            </a:r>
          </a:p>
          <a:p>
            <a:pPr marL="285750" lvl="0" indent="-285750" eaLnBrk="1" hangingPunct="1">
              <a:spcBef>
                <a:spcPct val="0"/>
              </a:spcBef>
              <a:buFont typeface="Arial" panose="020B0604020202020204" pitchFamily="34" charset="0"/>
              <a:buChar char="•"/>
            </a:pPr>
            <a:r>
              <a:rPr lang="en-US" sz="1300" kern="1200" dirty="0">
                <a:solidFill>
                  <a:srgbClr val="000000"/>
                </a:solidFill>
                <a:latin typeface="Trebuchet MS" panose="020B0603020202020204" pitchFamily="34" charset="0"/>
                <a:cs typeface="Arial" pitchFamily="34" charset="0"/>
              </a:rPr>
              <a:t>The eastern one third of the United States is almost drought free except for small patches of dryness along the coastal mid Atlantic states and in northwestern Maine. </a:t>
            </a:r>
            <a:endParaRPr lang="en-US" altLang="en-US" sz="1600" b="1"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sz="1250" dirty="0" smtClean="0">
                <a:latin typeface="Trebuchet MS" panose="020B0603020202020204" pitchFamily="34" charset="0"/>
              </a:rPr>
              <a:t>Due to the unusually wet southwest monsoon this year (as compared to the dry one last year) the fire season was not that bad this year in the US western states.</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smtClean="0">
                <a:latin typeface="Trebuchet MS" panose="020B0603020202020204" pitchFamily="34" charset="0"/>
              </a:rPr>
              <a:t>All </a:t>
            </a:r>
            <a:r>
              <a:rPr lang="en-US" sz="1250" dirty="0">
                <a:latin typeface="Trebuchet MS" panose="020B0603020202020204" pitchFamily="34" charset="0"/>
              </a:rPr>
              <a:t>California reservoirs levels </a:t>
            </a:r>
            <a:r>
              <a:rPr lang="en-US" sz="1250" dirty="0" smtClean="0">
                <a:latin typeface="Trebuchet MS" panose="020B0603020202020204" pitchFamily="34" charset="0"/>
              </a:rPr>
              <a:t>continue to worsen to below </a:t>
            </a:r>
            <a:r>
              <a:rPr lang="en-US" sz="1250" dirty="0">
                <a:latin typeface="Trebuchet MS" panose="020B0603020202020204" pitchFamily="34" charset="0"/>
              </a:rPr>
              <a:t>their historical average </a:t>
            </a:r>
            <a:r>
              <a:rPr lang="en-US" sz="1250" dirty="0" smtClean="0">
                <a:latin typeface="Trebuchet MS" panose="020B0603020202020204" pitchFamily="34" charset="0"/>
              </a:rPr>
              <a:t>levels. If the forecast warmth/temps and the lack of (seasonal) rainfall continues, things will probably get dire.</a:t>
            </a: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sz="1250" b="1" kern="1200" dirty="0" smtClean="0">
                <a:solidFill>
                  <a:srgbClr val="0033CC"/>
                </a:solidFill>
                <a:latin typeface="Trebuchet MS" panose="020B0603020202020204" pitchFamily="34" charset="0"/>
              </a:rPr>
              <a:t> </a:t>
            </a:r>
            <a:r>
              <a:rPr lang="en-US" sz="1400" b="1" kern="1200" dirty="0" smtClean="0">
                <a:solidFill>
                  <a:srgbClr val="0033CC"/>
                </a:solidFill>
                <a:latin typeface="Arial" pitchFamily="34" charset="0"/>
              </a:rPr>
              <a:t>La </a:t>
            </a:r>
            <a:r>
              <a:rPr lang="en-US" sz="1400" b="1" kern="1200" dirty="0">
                <a:solidFill>
                  <a:srgbClr val="0033CC"/>
                </a:solidFill>
                <a:latin typeface="Arial" pitchFamily="34" charset="0"/>
              </a:rPr>
              <a:t>Niña is likely to continue through the Northern Hemisphere  </a:t>
            </a:r>
            <a:r>
              <a:rPr lang="en-US" sz="1400" b="1" kern="1200" dirty="0" smtClean="0">
                <a:solidFill>
                  <a:srgbClr val="0033CC"/>
                </a:solidFill>
                <a:latin typeface="Arial" pitchFamily="34" charset="0"/>
              </a:rPr>
              <a:t> winter </a:t>
            </a:r>
            <a:r>
              <a:rPr lang="en-US" sz="1400" b="1" kern="1200" dirty="0">
                <a:solidFill>
                  <a:srgbClr val="0033CC"/>
                </a:solidFill>
                <a:latin typeface="Arial" pitchFamily="34" charset="0"/>
              </a:rPr>
              <a:t>2021-22 (~90% chance) and into spring 2022 (~50% chance </a:t>
            </a:r>
            <a:r>
              <a:rPr lang="en-US" sz="1400" b="1" kern="1200" dirty="0" smtClean="0">
                <a:solidFill>
                  <a:srgbClr val="0033CC"/>
                </a:solidFill>
                <a:latin typeface="Arial" pitchFamily="34" charset="0"/>
              </a:rPr>
              <a:t>(50/50 !) during </a:t>
            </a:r>
            <a:r>
              <a:rPr lang="en-US" sz="1400" b="1" kern="1200" dirty="0">
                <a:solidFill>
                  <a:srgbClr val="0033CC"/>
                </a:solidFill>
                <a:latin typeface="Arial" pitchFamily="34" charset="0"/>
              </a:rPr>
              <a:t>March-May</a:t>
            </a:r>
            <a:r>
              <a:rPr lang="en-US" sz="1400" b="1" kern="1200" dirty="0" smtClean="0">
                <a:solidFill>
                  <a:srgbClr val="0033CC"/>
                </a:solidFill>
                <a:latin typeface="Arial" pitchFamily="34" charset="0"/>
              </a:rPr>
              <a:t>). </a:t>
            </a: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endParaRPr lang="en-US" sz="1300" kern="1200" dirty="0">
              <a:solidFill>
                <a:srgbClr val="002060"/>
              </a:solidFill>
              <a:latin typeface="Trebuchet MS" panose="020B0603020202020204" pitchFamily="34" charset="0"/>
            </a:endParaRPr>
          </a:p>
          <a:p>
            <a:pPr marL="346075" lvl="1" indent="-346075"/>
            <a:r>
              <a:rPr lang="en-US" sz="1250" kern="1200" dirty="0" smtClean="0">
                <a:latin typeface="Trebuchet MS" panose="020B0603020202020204" pitchFamily="34" charset="0"/>
              </a:rPr>
              <a:t>La Nina conditions are here now in full force, with anomalously cold waters in almost all of the tropical equatorial Pacific. Even last month, the forecast rainfall patterns for the month and NDJ season very much resembled canonical ENSO patterns, with dry conditions along the southern tier states. With Lina conditions expected to peak In the current forecast DJF season, the same canonical rainfall pattern is expected to be forecast this upcoming DJF season also, as the NMME models’ forecasts suggest now. </a:t>
            </a:r>
          </a:p>
          <a:p>
            <a:pPr marL="346075" lvl="1" indent="-346075"/>
            <a:r>
              <a:rPr lang="en-US" sz="1250" kern="1200" dirty="0" smtClean="0">
                <a:latin typeface="Trebuchet MS" panose="020B0603020202020204" pitchFamily="34" charset="0"/>
              </a:rPr>
              <a:t>If the expected above normal precipitation forecast for the upcoming DJF season in these upper northwestern and part of the  northern Great Plains states associated with the emerging La Nina verifies, it will also make an impact on the drought in these regions, even thought drought removal is here is unlikely, except may be along the coastal regions of Washington and Oregon. </a:t>
            </a:r>
          </a:p>
          <a:p>
            <a:pPr marL="346075" lvl="1" indent="-346075"/>
            <a:r>
              <a:rPr lang="en-US" sz="1250" kern="1200" dirty="0" smtClean="0">
                <a:latin typeface="Trebuchet MS" panose="020B0603020202020204" pitchFamily="34" charset="0"/>
              </a:rPr>
              <a:t>The models forecast and there is a strong likelihood that the southern tier states, beginning with southern CA in the west and extending eastward, will likely experience below normal rainfall for the forecast season, due of course to the La Nina.  Hence this will likely worsen the already existing drought in the southwestern, southern states, extending eastward in to TX and LA and possibly MS. </a:t>
            </a:r>
          </a:p>
          <a:p>
            <a:pPr marL="346075" lvl="1" indent="-346075"/>
            <a:r>
              <a:rPr lang="en-US" sz="1250" dirty="0" smtClean="0">
                <a:latin typeface="Trebuchet MS" panose="020B0603020202020204" pitchFamily="34" charset="0"/>
              </a:rPr>
              <a:t>The big uncertainty is if new drought will develop in parts of FL. If some sort of mild drought development is  forecast here (given the climatology and La Nina at 90% for the DJF season) the confidence in the forecast could be moderate.                                                            ******</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9133" y="654766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stretch>
            <a:fillRect/>
          </a:stretch>
        </p:blipFill>
        <p:spPr>
          <a:xfrm>
            <a:off x="7114104" y="299008"/>
            <a:ext cx="2048307" cy="1526368"/>
          </a:xfrm>
          <a:prstGeom prst="rect">
            <a:avLst/>
          </a:prstGeom>
        </p:spPr>
      </p:pic>
      <p:sp>
        <p:nvSpPr>
          <p:cNvPr id="19" name="TextBox 18"/>
          <p:cNvSpPr txBox="1"/>
          <p:nvPr/>
        </p:nvSpPr>
        <p:spPr>
          <a:xfrm>
            <a:off x="7211766" y="1825376"/>
            <a:ext cx="1932234" cy="276999"/>
          </a:xfrm>
          <a:prstGeom prst="rect">
            <a:avLst/>
          </a:prstGeom>
          <a:noFill/>
        </p:spPr>
        <p:txBody>
          <a:bodyPr wrap="square" rtlCol="0">
            <a:spAutoFit/>
          </a:bodyPr>
          <a:lstStyle/>
          <a:p>
            <a:pPr algn="ctr"/>
            <a:r>
              <a:rPr lang="en-US" sz="1200" dirty="0" smtClean="0"/>
              <a:t>Famous 2011 TX drought</a:t>
            </a:r>
            <a:endParaRPr lang="en-US" sz="1200" dirty="0"/>
          </a:p>
        </p:txBody>
      </p: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214" y="6022168"/>
            <a:ext cx="5961719" cy="523220"/>
          </a:xfrm>
          <a:prstGeom prst="rect">
            <a:avLst/>
          </a:prstGeom>
          <a:noFill/>
        </p:spPr>
        <p:txBody>
          <a:bodyPr wrap="square" rtlCol="0">
            <a:spAutoFit/>
          </a:bodyPr>
          <a:lstStyle/>
          <a:p>
            <a:r>
              <a:rPr lang="en-US" sz="1400" dirty="0" smtClean="0"/>
              <a:t>A slight decrease is seen in the areas covered by D2/3/4 drought areas. </a:t>
            </a:r>
          </a:p>
          <a:p>
            <a:r>
              <a:rPr lang="en-US" sz="1400" dirty="0" smtClean="0"/>
              <a:t>But D0/D1 areas remain high. </a:t>
            </a:r>
            <a:endParaRPr lang="en-US" sz="1400"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24200"/>
            <a:ext cx="571500" cy="230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flipV="1">
            <a:off x="5576757" y="4722921"/>
            <a:ext cx="1127475" cy="427225"/>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1447800" y="3230067"/>
            <a:ext cx="4263461" cy="2780067"/>
          </a:xfrm>
          <a:prstGeom prst="rect">
            <a:avLst/>
          </a:prstGeom>
        </p:spPr>
      </p:pic>
      <p:pic>
        <p:nvPicPr>
          <p:cNvPr id="6" name="Picture 5"/>
          <p:cNvPicPr>
            <a:picLocks noChangeAspect="1"/>
          </p:cNvPicPr>
          <p:nvPr/>
        </p:nvPicPr>
        <p:blipFill>
          <a:blip r:embed="rId7"/>
          <a:stretch>
            <a:fillRect/>
          </a:stretch>
        </p:blipFill>
        <p:spPr>
          <a:xfrm>
            <a:off x="7123034" y="4953000"/>
            <a:ext cx="2071038" cy="1465224"/>
          </a:xfrm>
          <a:prstGeom prst="rect">
            <a:avLst/>
          </a:prstGeom>
        </p:spPr>
      </p:pic>
      <p:sp>
        <p:nvSpPr>
          <p:cNvPr id="8" name="TextBox 7"/>
          <p:cNvSpPr txBox="1"/>
          <p:nvPr/>
        </p:nvSpPr>
        <p:spPr>
          <a:xfrm>
            <a:off x="7402674" y="4669675"/>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320861" y="3048000"/>
            <a:ext cx="2873211" cy="1384995"/>
          </a:xfrm>
          <a:prstGeom prst="rect">
            <a:avLst/>
          </a:prstGeom>
          <a:noFill/>
        </p:spPr>
        <p:txBody>
          <a:bodyPr wrap="square" rtlCol="0">
            <a:spAutoFit/>
          </a:bodyPr>
          <a:lstStyle/>
          <a:p>
            <a:r>
              <a:rPr lang="en-US" sz="1400" dirty="0" smtClean="0"/>
              <a:t>This time series does not tell anything about the distribution of drought areas across the US.</a:t>
            </a:r>
          </a:p>
          <a:p>
            <a:r>
              <a:rPr lang="en-US" sz="1400" dirty="0" smtClean="0"/>
              <a:t>Every </a:t>
            </a:r>
            <a:r>
              <a:rPr lang="en-US" sz="1400" dirty="0"/>
              <a:t>drought is different</a:t>
            </a:r>
            <a:r>
              <a:rPr lang="en-US" sz="1400" dirty="0" smtClean="0"/>
              <a:t>. </a:t>
            </a:r>
          </a:p>
          <a:p>
            <a:r>
              <a:rPr lang="en-US" sz="1400" dirty="0" smtClean="0"/>
              <a:t>See top and bottom map.</a:t>
            </a:r>
            <a:endParaRPr lang="en-US" sz="1400" dirty="0"/>
          </a:p>
          <a:p>
            <a:endParaRPr lang="en-US" sz="1400" dirty="0"/>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7518" y="519300"/>
            <a:ext cx="7671388" cy="5926147"/>
          </a:xfrm>
          <a:prstGeom prst="rect">
            <a:avLst/>
          </a:prstGeom>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309281" y="996000"/>
            <a:ext cx="857274" cy="1793536"/>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563079" y="2243822"/>
            <a:ext cx="3788841" cy="563910"/>
            <a:chOff x="1563079" y="2243822"/>
            <a:chExt cx="3788841" cy="563910"/>
          </a:xfrm>
        </p:grpSpPr>
        <p:sp>
          <p:nvSpPr>
            <p:cNvPr id="7" name="TextBox 6"/>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483017"/>
            <a:ext cx="7620000" cy="5886450"/>
          </a:xfrm>
          <a:prstGeom prst="rect">
            <a:avLst/>
          </a:prstGeom>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grpSp>
        <p:nvGrpSpPr>
          <p:cNvPr id="17" name="Group 16"/>
          <p:cNvGrpSpPr/>
          <p:nvPr/>
        </p:nvGrpSpPr>
        <p:grpSpPr>
          <a:xfrm>
            <a:off x="2819400" y="2286000"/>
            <a:ext cx="533400" cy="381000"/>
            <a:chOff x="2819400" y="2286000"/>
            <a:chExt cx="533400" cy="381000"/>
          </a:xfrm>
        </p:grpSpPr>
        <p:cxnSp>
          <p:nvCxnSpPr>
            <p:cNvPr id="22" name="Straight Arrow Connector 21"/>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1262575" y="1687960"/>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518041"/>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H="1" flipV="1">
            <a:off x="1676400" y="2209800"/>
            <a:ext cx="3505200" cy="22383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47250" y="2209800"/>
            <a:ext cx="86750" cy="21336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676400" y="4600546"/>
            <a:ext cx="3657600" cy="4286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676400" y="5029200"/>
            <a:ext cx="3363351"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2"/>
          <a:stretch>
            <a:fillRect/>
          </a:stretch>
        </p:blipFill>
        <p:spPr>
          <a:xfrm>
            <a:off x="-11502" y="465136"/>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0" name="Oval 9"/>
          <p:cNvSpPr/>
          <p:nvPr/>
        </p:nvSpPr>
        <p:spPr>
          <a:xfrm>
            <a:off x="5039751" y="4448145"/>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482391"/>
            <a:ext cx="7620000" cy="5886450"/>
          </a:xfrm>
          <a:prstGeom prst="rect">
            <a:avLst/>
          </a:prstGeom>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5117068"/>
            <a:ext cx="4572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95919</TotalTime>
  <Words>2635</Words>
  <Application>Microsoft Office PowerPoint</Application>
  <PresentationFormat>On-screen Show (4:3)</PresentationFormat>
  <Paragraphs>283</Paragraphs>
  <Slides>36</Slides>
  <Notes>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November 2021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7936</cp:revision>
  <cp:lastPrinted>2021-02-15T18:18:07Z</cp:lastPrinted>
  <dcterms:created xsi:type="dcterms:W3CDTF">2008-10-04T17:35:30Z</dcterms:created>
  <dcterms:modified xsi:type="dcterms:W3CDTF">2021-11-16T04:16:24Z</dcterms:modified>
</cp:coreProperties>
</file>