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1004" r:id="rId16"/>
    <p:sldId id="979" r:id="rId17"/>
    <p:sldId id="889" r:id="rId18"/>
    <p:sldId id="1003"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59" r:id="rId36"/>
    <p:sldId id="982" r:id="rId3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9900"/>
    <a:srgbClr val="FF0000"/>
    <a:srgbClr val="008000"/>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8" autoAdjust="0"/>
    <p:restoredTop sz="91419" autoAdjust="0"/>
  </p:normalViewPr>
  <p:slideViewPr>
    <p:cSldViewPr>
      <p:cViewPr varScale="1">
        <p:scale>
          <a:sx n="108" d="100"/>
          <a:sy n="108" d="100"/>
        </p:scale>
        <p:origin x="102" y="33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234585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hyperlink" Target="https://doi.org/10.1080/07055900.1997.9649597"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November 2024 </a:t>
            </a:r>
            <a:endParaRPr lang="en-US" altLang="en-US" sz="4000" dirty="0"/>
          </a:p>
        </p:txBody>
      </p:sp>
      <p:sp>
        <p:nvSpPr>
          <p:cNvPr id="2051" name="Rectangle 3"/>
          <p:cNvSpPr>
            <a:spLocks noGrp="1" noChangeArrowheads="1"/>
          </p:cNvSpPr>
          <p:nvPr>
            <p:ph type="subTitle" idx="1"/>
          </p:nvPr>
        </p:nvSpPr>
        <p:spPr>
          <a:xfrm>
            <a:off x="457200" y="13716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362200"/>
            <a:ext cx="9144000" cy="455509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solidFill>
                  <a:srgbClr val="0033CC"/>
                </a:solidFill>
              </a:rPr>
              <a:t>Subjective(delayed</a:t>
            </a:r>
            <a:r>
              <a:rPr lang="en-US" sz="1200" dirty="0">
                <a:solidFill>
                  <a:srgbClr val="0033CC"/>
                </a:solidFill>
              </a:rPr>
              <a:t>) USDM vs </a:t>
            </a:r>
            <a:r>
              <a:rPr lang="en-US" sz="1200" dirty="0" smtClean="0">
                <a:solidFill>
                  <a:srgbClr val="0033CC"/>
                </a:solidFill>
              </a:rPr>
              <a:t>Objective (</a:t>
            </a:r>
            <a:r>
              <a:rPr lang="en-US" sz="1200" dirty="0">
                <a:solidFill>
                  <a:srgbClr val="0033CC"/>
                </a:solidFill>
              </a:rPr>
              <a:t>real time) map! A few days </a:t>
            </a:r>
            <a:r>
              <a:rPr lang="en-US" sz="1200" dirty="0" smtClean="0">
                <a:solidFill>
                  <a:srgbClr val="0033CC"/>
                </a:solidFill>
              </a:rPr>
              <a:t>of more recent </a:t>
            </a:r>
            <a:r>
              <a:rPr lang="en-US" sz="1200" dirty="0">
                <a:solidFill>
                  <a:srgbClr val="0033CC"/>
                </a:solidFill>
              </a:rPr>
              <a:t>heavy precip can change the USDM a lot</a:t>
            </a:r>
            <a:r>
              <a:rPr lang="en-US" sz="1200" dirty="0" smtClean="0">
                <a:solidFill>
                  <a:srgbClr val="0033CC"/>
                </a:solidFill>
              </a:rPr>
              <a:t>!</a:t>
            </a:r>
          </a:p>
          <a:p>
            <a:r>
              <a:rPr lang="en-US" sz="1200" b="1" u="sng" dirty="0" smtClean="0"/>
              <a:t>New (last several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a:t>
            </a:r>
            <a:endParaRPr lang="en-US" sz="1200" dirty="0">
              <a:solidFill>
                <a:srgbClr val="000000"/>
              </a:solidFill>
            </a:endParaRPr>
          </a:p>
          <a:p>
            <a:pPr marL="285750" lvl="0" indent="-285750">
              <a:buFont typeface="Arial" panose="020B0604020202020204" pitchFamily="34" charset="0"/>
              <a:buChar char="•"/>
            </a:pPr>
            <a:r>
              <a:rPr lang="en-US" sz="1400" b="1" u="sng" dirty="0">
                <a:solidFill>
                  <a:srgbClr val="0033CC"/>
                </a:solidFill>
              </a:rPr>
              <a:t>New </a:t>
            </a:r>
            <a:r>
              <a:rPr lang="en-US" sz="1400" b="1" u="sng" dirty="0" smtClean="0">
                <a:solidFill>
                  <a:srgbClr val="0033CC"/>
                </a:solidFill>
              </a:rPr>
              <a:t>issues/questions </a:t>
            </a:r>
            <a:r>
              <a:rPr lang="en-US" sz="1400" b="1" u="sng" dirty="0">
                <a:solidFill>
                  <a:srgbClr val="0033CC"/>
                </a:solidFill>
              </a:rPr>
              <a:t>to </a:t>
            </a:r>
            <a:r>
              <a:rPr lang="en-US" sz="1400" b="1" u="sng" dirty="0" smtClean="0">
                <a:solidFill>
                  <a:srgbClr val="0033CC"/>
                </a:solidFill>
              </a:rPr>
              <a:t>ponder</a:t>
            </a:r>
            <a:r>
              <a:rPr lang="en-US" sz="1200" b="1" dirty="0" smtClean="0">
                <a:solidFill>
                  <a:srgbClr val="000000"/>
                </a:solidFill>
              </a:rPr>
              <a:t>: </a:t>
            </a:r>
          </a:p>
          <a:p>
            <a:pPr marL="285750" lvl="0" indent="-285750">
              <a:buFont typeface="Arial" panose="020B0604020202020204" pitchFamily="34" charset="0"/>
              <a:buChar char="•"/>
            </a:pPr>
            <a:r>
              <a:rPr lang="en-US" sz="1400" b="1" dirty="0" smtClean="0">
                <a:solidFill>
                  <a:srgbClr val="000000"/>
                </a:solidFill>
              </a:rPr>
              <a:t>How </a:t>
            </a:r>
            <a:r>
              <a:rPr lang="en-US" sz="1400" b="1" dirty="0">
                <a:solidFill>
                  <a:srgbClr val="000000"/>
                </a:solidFill>
              </a:rPr>
              <a:t>much </a:t>
            </a:r>
            <a:r>
              <a:rPr lang="en-US" sz="1400" b="1" dirty="0" smtClean="0">
                <a:solidFill>
                  <a:srgbClr val="000000"/>
                </a:solidFill>
              </a:rPr>
              <a:t>rainfall/Precip. </a:t>
            </a:r>
            <a:r>
              <a:rPr lang="en-US" sz="1400" b="1" dirty="0">
                <a:solidFill>
                  <a:srgbClr val="000000"/>
                </a:solidFill>
              </a:rPr>
              <a:t>deficient have to be, and after how long, do we actually declare Drought? </a:t>
            </a:r>
            <a:r>
              <a:rPr lang="en-US" sz="1400" b="1" dirty="0" smtClean="0">
                <a:solidFill>
                  <a:srgbClr val="000000"/>
                </a:solidFill>
              </a:rPr>
              <a:t> </a:t>
            </a:r>
          </a:p>
          <a:p>
            <a:pPr lvl="0"/>
            <a:r>
              <a:rPr lang="en-US" sz="1400" b="1" dirty="0">
                <a:solidFill>
                  <a:srgbClr val="000000"/>
                </a:solidFill>
              </a:rPr>
              <a:t>	</a:t>
            </a:r>
            <a:r>
              <a:rPr lang="en-US" sz="1400" b="1" dirty="0" smtClean="0">
                <a:solidFill>
                  <a:srgbClr val="000000"/>
                </a:solidFill>
              </a:rPr>
              <a:t>Do these have to vary by region? </a:t>
            </a:r>
          </a:p>
          <a:p>
            <a:pPr marL="285750" lvl="0" indent="-285750">
              <a:buFont typeface="Arial" panose="020B0604020202020204" pitchFamily="34" charset="0"/>
              <a:buChar char="•"/>
            </a:pPr>
            <a:r>
              <a:rPr lang="en-US" sz="1400" b="1" dirty="0" smtClean="0">
                <a:solidFill>
                  <a:srgbClr val="000000"/>
                </a:solidFill>
              </a:rPr>
              <a:t>i.e</a:t>
            </a:r>
            <a:r>
              <a:rPr lang="en-US" sz="1400" b="1" dirty="0">
                <a:solidFill>
                  <a:srgbClr val="000000"/>
                </a:solidFill>
              </a:rPr>
              <a:t>., When, what exact  dry/rainfall-deficient conditions, </a:t>
            </a:r>
            <a:r>
              <a:rPr lang="en-US" sz="1400" b="1" dirty="0" smtClean="0">
                <a:solidFill>
                  <a:srgbClr val="000000"/>
                </a:solidFill>
              </a:rPr>
              <a:t>trigger a Drought  call? </a:t>
            </a:r>
          </a:p>
          <a:p>
            <a:pPr marL="285750" lvl="0" indent="-285750">
              <a:buFont typeface="Arial" panose="020B0604020202020204" pitchFamily="34" charset="0"/>
              <a:buChar char="•"/>
            </a:pPr>
            <a:r>
              <a:rPr lang="en-US" sz="1400" b="1" dirty="0" smtClean="0">
                <a:solidFill>
                  <a:srgbClr val="000000"/>
                </a:solidFill>
              </a:rPr>
              <a:t>Should there be minimum </a:t>
            </a:r>
            <a:r>
              <a:rPr lang="en-US" sz="1400" b="1" dirty="0">
                <a:solidFill>
                  <a:srgbClr val="000000"/>
                </a:solidFill>
              </a:rPr>
              <a:t>duration of </a:t>
            </a:r>
            <a:r>
              <a:rPr lang="en-US" sz="1400" b="1" dirty="0" smtClean="0">
                <a:solidFill>
                  <a:srgbClr val="000000"/>
                </a:solidFill>
              </a:rPr>
              <a:t>Drought (conditions/criteria!) ? (We know there is no such maximum!) </a:t>
            </a:r>
          </a:p>
          <a:p>
            <a:pPr lvl="0"/>
            <a:r>
              <a:rPr lang="en-US" sz="1400" b="1" dirty="0" smtClean="0">
                <a:solidFill>
                  <a:srgbClr val="000000"/>
                </a:solidFill>
              </a:rPr>
              <a:t>          i.e</a:t>
            </a:r>
            <a:r>
              <a:rPr lang="en-US" sz="1400" b="1" dirty="0">
                <a:solidFill>
                  <a:srgbClr val="000000"/>
                </a:solidFill>
              </a:rPr>
              <a:t>.</a:t>
            </a:r>
            <a:r>
              <a:rPr lang="en-US" sz="1400" b="1" dirty="0" smtClean="0">
                <a:solidFill>
                  <a:srgbClr val="000000"/>
                </a:solidFill>
              </a:rPr>
              <a:t>, </a:t>
            </a:r>
            <a:r>
              <a:rPr lang="en-US" sz="1400" b="1" dirty="0">
                <a:solidFill>
                  <a:srgbClr val="000000"/>
                </a:solidFill>
              </a:rPr>
              <a:t>C</a:t>
            </a:r>
            <a:r>
              <a:rPr lang="en-US" sz="1400" b="1" dirty="0" smtClean="0">
                <a:solidFill>
                  <a:srgbClr val="000000"/>
                </a:solidFill>
              </a:rPr>
              <a:t>an a region quickly get into a Drought (say for a month or less, for a couple of weeks!) and get out of it? </a:t>
            </a:r>
            <a:endParaRPr lang="en-US" sz="1200" i="1"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0715" y="482154"/>
            <a:ext cx="7620000" cy="5886450"/>
          </a:xfrm>
          <a:prstGeom prst="rect">
            <a:avLst/>
          </a:prstGeom>
        </p:spPr>
      </p:pic>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
        <p:nvSpPr>
          <p:cNvPr id="17" name="Rounded Rectangle 16"/>
          <p:cNvSpPr/>
          <p:nvPr/>
        </p:nvSpPr>
        <p:spPr>
          <a:xfrm>
            <a:off x="2057399" y="3958682"/>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p:nvPicPr>
        <p:blipFill>
          <a:blip r:embed="rId4"/>
          <a:stretch>
            <a:fillRect/>
          </a:stretch>
        </p:blipFill>
        <p:spPr>
          <a:xfrm>
            <a:off x="2035923" y="1219200"/>
            <a:ext cx="1621677" cy="1627773"/>
          </a:xfrm>
          <a:prstGeom prst="rect">
            <a:avLst/>
          </a:prstGeom>
        </p:spPr>
      </p:pic>
      <p:sp>
        <p:nvSpPr>
          <p:cNvPr id="21" name="Rounded Rectangle 20"/>
          <p:cNvSpPr/>
          <p:nvPr/>
        </p:nvSpPr>
        <p:spPr>
          <a:xfrm>
            <a:off x="5721455" y="1215483"/>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5769723" y="3962400"/>
            <a:ext cx="1621677" cy="1627773"/>
          </a:xfrm>
          <a:prstGeom prst="rect">
            <a:avLst/>
          </a:prstGeom>
        </p:spPr>
      </p:pic>
      <p:sp>
        <p:nvSpPr>
          <p:cNvPr id="8" name="TextBox 7"/>
          <p:cNvSpPr txBox="1"/>
          <p:nvPr/>
        </p:nvSpPr>
        <p:spPr>
          <a:xfrm>
            <a:off x="7620000" y="2437255"/>
            <a:ext cx="1524000" cy="2031325"/>
          </a:xfrm>
          <a:prstGeom prst="rect">
            <a:avLst/>
          </a:prstGeom>
          <a:noFill/>
        </p:spPr>
        <p:txBody>
          <a:bodyPr wrap="square" rtlCol="0">
            <a:spAutoFit/>
          </a:bodyPr>
          <a:lstStyle/>
          <a:p>
            <a:r>
              <a:rPr lang="en-US" sz="1400" dirty="0" smtClean="0"/>
              <a:t>In terms of long-term-drought, overall, the country is in good shape! Including the southwest, especially California &amp; vicinity. </a:t>
            </a:r>
            <a:r>
              <a:rPr lang="en-US" sz="1400" dirty="0" smtClean="0">
                <a:sym typeface="Wingdings" panose="05000000000000000000" pitchFamily="2" charset="2"/>
              </a:rPr>
              <a:t>  </a:t>
            </a:r>
            <a:endParaRPr lang="en-US" sz="1400" dirty="0"/>
          </a:p>
        </p:txBody>
      </p:sp>
      <p:pic>
        <p:nvPicPr>
          <p:cNvPr id="7" name="Picture 6"/>
          <p:cNvPicPr>
            <a:picLocks noChangeAspect="1"/>
          </p:cNvPicPr>
          <p:nvPr/>
        </p:nvPicPr>
        <p:blipFill>
          <a:blip r:embed="rId5"/>
          <a:stretch>
            <a:fillRect/>
          </a:stretch>
        </p:blipFill>
        <p:spPr>
          <a:xfrm>
            <a:off x="0" y="462779"/>
            <a:ext cx="7620000" cy="5886450"/>
          </a:xfrm>
          <a:prstGeom prst="rect">
            <a:avLst/>
          </a:prstGeom>
        </p:spPr>
      </p:pic>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152400"/>
            <a:ext cx="2590800" cy="16764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516004" y="1016169"/>
            <a:ext cx="1024639" cy="261610"/>
          </a:xfrm>
          <a:prstGeom prst="rect">
            <a:avLst/>
          </a:prstGeom>
        </p:spPr>
        <p:txBody>
          <a:bodyPr wrap="none">
            <a:spAutoFit/>
          </a:bodyPr>
          <a:lstStyle/>
          <a:p>
            <a:r>
              <a:rPr lang="en-US" sz="1100" dirty="0" err="1" smtClean="0"/>
              <a:t>In-BETWEEN</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9405" y="69279"/>
            <a:ext cx="9143998" cy="6737921"/>
            <a:chOff x="0" y="1"/>
            <a:chExt cx="9298983" cy="6891056"/>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40769" y="6495746"/>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140770" y="6521725"/>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13044" y="5008045"/>
            <a:ext cx="2711450" cy="17737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9405" y="1716551"/>
            <a:ext cx="2614360" cy="17055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405" y="80410"/>
            <a:ext cx="2603144" cy="16430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077200" y="762000"/>
            <a:ext cx="1066799" cy="1600438"/>
          </a:xfrm>
          <a:prstGeom prst="rect">
            <a:avLst/>
          </a:prstGeom>
          <a:noFill/>
        </p:spPr>
        <p:txBody>
          <a:bodyPr wrap="square" rtlCol="0">
            <a:spAutoFit/>
          </a:bodyPr>
          <a:lstStyle/>
          <a:p>
            <a:r>
              <a:rPr lang="en-US" sz="1400" b="1" dirty="0" smtClean="0"/>
              <a:t>October &amp; November </a:t>
            </a:r>
            <a:r>
              <a:rPr lang="en-US" sz="1400" dirty="0" smtClean="0"/>
              <a:t>are among the driest months in the southeast!!</a:t>
            </a:r>
            <a:endParaRPr lang="en-US" sz="14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57200"/>
            <a:ext cx="4419600" cy="5928185"/>
          </a:xfrm>
          <a:prstGeom prst="rect">
            <a:avLst/>
          </a:prstGeom>
        </p:spPr>
      </p:pic>
      <p:pic>
        <p:nvPicPr>
          <p:cNvPr id="5" name="Picture 4"/>
          <p:cNvPicPr>
            <a:picLocks noChangeAspect="1"/>
          </p:cNvPicPr>
          <p:nvPr/>
        </p:nvPicPr>
        <p:blipFill>
          <a:blip r:embed="rId3"/>
          <a:stretch>
            <a:fillRect/>
          </a:stretch>
        </p:blipFill>
        <p:spPr>
          <a:xfrm>
            <a:off x="4495799" y="499370"/>
            <a:ext cx="4630899" cy="5886015"/>
          </a:xfrm>
          <a:prstGeom prst="rect">
            <a:avLst/>
          </a:prstGeom>
        </p:spPr>
      </p:pic>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sp>
          <p:nvSpPr>
            <p:cNvPr id="15" name="TextBox 14"/>
            <p:cNvSpPr txBox="1"/>
            <p:nvPr/>
          </p:nvSpPr>
          <p:spPr>
            <a:xfrm>
              <a:off x="4092729" y="480875"/>
              <a:ext cx="1012671" cy="523220"/>
            </a:xfrm>
            <a:prstGeom prst="rect">
              <a:avLst/>
            </a:prstGeom>
            <a:noFill/>
          </p:spPr>
          <p:txBody>
            <a:bodyPr wrap="square" rtlCol="0">
              <a:spAutoFit/>
            </a:bodyPr>
            <a:lstStyle/>
            <a:p>
              <a:r>
                <a:rPr lang="en-US" sz="2800" b="1" dirty="0" smtClean="0">
                  <a:solidFill>
                    <a:srgbClr val="FF0000"/>
                  </a:solidFill>
                </a:rPr>
                <a:t>DJF</a:t>
              </a:r>
              <a:endParaRPr lang="en-US" sz="2800" b="1" dirty="0">
                <a:solidFill>
                  <a:srgbClr val="FF0000"/>
                </a:solidFill>
              </a:endParaRPr>
            </a:p>
          </p:txBody>
        </p:sp>
      </p:grpSp>
      <p:sp>
        <p:nvSpPr>
          <p:cNvPr id="4" name="Rectangle 3"/>
          <p:cNvSpPr/>
          <p:nvPr/>
        </p:nvSpPr>
        <p:spPr>
          <a:xfrm>
            <a:off x="4724400" y="4419600"/>
            <a:ext cx="1981200" cy="1295400"/>
          </a:xfrm>
          <a:prstGeom prst="rect">
            <a:avLst/>
          </a:prstGeom>
          <a:noFill/>
          <a:ln w="317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143000" y="5334000"/>
            <a:ext cx="25146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800" y="19050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 name="AutoShape 2" descr="https://www.cpc.ncep.noaa.gov/products/precip/CWlink/ENSO/composites/lanina.aso.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151270" y="1304616"/>
            <a:ext cx="2745017" cy="2194763"/>
          </a:xfrm>
          <a:prstGeom prst="rect">
            <a:avLst/>
          </a:prstGeom>
        </p:spPr>
      </p:pic>
      <p:pic>
        <p:nvPicPr>
          <p:cNvPr id="8" name="Picture 7"/>
          <p:cNvPicPr>
            <a:picLocks noChangeAspect="1"/>
          </p:cNvPicPr>
          <p:nvPr/>
        </p:nvPicPr>
        <p:blipFill>
          <a:blip r:embed="rId4"/>
          <a:stretch>
            <a:fillRect/>
          </a:stretch>
        </p:blipFill>
        <p:spPr>
          <a:xfrm>
            <a:off x="-2587" y="16760"/>
            <a:ext cx="5336587" cy="6841239"/>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flipV="1">
            <a:off x="2286000" y="2045211"/>
            <a:ext cx="745389" cy="2139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385767" y="2083358"/>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00300" y="3896552"/>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96601" y="3964146"/>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u="sng" dirty="0" smtClean="0">
                <a:solidFill>
                  <a:srgbClr val="FF0000"/>
                </a:solidFill>
              </a:rPr>
              <a:t>drought regions! </a:t>
            </a:r>
            <a:endParaRPr lang="en-US" sz="1400" b="1" u="sng" dirty="0">
              <a:solidFill>
                <a:srgbClr val="FF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Arrow Connector 20"/>
          <p:cNvCxnSpPr/>
          <p:nvPr/>
        </p:nvCxnSpPr>
        <p:spPr>
          <a:xfrm>
            <a:off x="307975" y="1626641"/>
            <a:ext cx="2856058" cy="204378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8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43500" y="3533775"/>
            <a:ext cx="4000500" cy="3019425"/>
          </a:xfrm>
          <a:prstGeom prst="rect">
            <a:avLst/>
          </a:prstGeom>
        </p:spPr>
      </p:pic>
      <p:pic>
        <p:nvPicPr>
          <p:cNvPr id="2" name="Picture 1"/>
          <p:cNvPicPr>
            <a:picLocks noChangeAspect="1"/>
          </p:cNvPicPr>
          <p:nvPr/>
        </p:nvPicPr>
        <p:blipFill>
          <a:blip r:embed="rId3"/>
          <a:stretch>
            <a:fillRect/>
          </a:stretch>
        </p:blipFill>
        <p:spPr>
          <a:xfrm>
            <a:off x="5219700" y="427038"/>
            <a:ext cx="3924300" cy="2971800"/>
          </a:xfrm>
          <a:prstGeom prst="rect">
            <a:avLst/>
          </a:prstGeom>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91150" y="7937"/>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048598" y="391673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319346" y="62587"/>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267700" y="5768081"/>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17" name="TextBox 16"/>
          <p:cNvSpPr txBox="1"/>
          <p:nvPr/>
        </p:nvSpPr>
        <p:spPr>
          <a:xfrm>
            <a:off x="3480483" y="2125362"/>
            <a:ext cx="1028699" cy="646331"/>
          </a:xfrm>
          <a:prstGeom prst="rect">
            <a:avLst/>
          </a:prstGeom>
          <a:noFill/>
        </p:spPr>
        <p:txBody>
          <a:bodyPr wrap="square" rtlCol="0">
            <a:spAutoFit/>
          </a:bodyPr>
          <a:lstStyle/>
          <a:p>
            <a:r>
              <a:rPr lang="en-US" dirty="0" smtClean="0"/>
              <a:t>Last</a:t>
            </a:r>
          </a:p>
          <a:p>
            <a:r>
              <a:rPr lang="en-US" dirty="0" smtClean="0"/>
              <a:t>month !!</a:t>
            </a:r>
            <a:endParaRPr lang="en-US" dirty="0"/>
          </a:p>
        </p:txBody>
      </p:sp>
      <p:cxnSp>
        <p:nvCxnSpPr>
          <p:cNvPr id="8" name="Straight Arrow Connector 7"/>
          <p:cNvCxnSpPr/>
          <p:nvPr/>
        </p:nvCxnSpPr>
        <p:spPr>
          <a:xfrm>
            <a:off x="8458200" y="3295650"/>
            <a:ext cx="0" cy="5334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0" y="0"/>
            <a:ext cx="5143500" cy="6753225"/>
          </a:xfrm>
          <a:prstGeom prst="rect">
            <a:avLst/>
          </a:prstGeom>
        </p:spPr>
      </p:pic>
      <p:sp>
        <p:nvSpPr>
          <p:cNvPr id="10" name="TextBox 9"/>
          <p:cNvSpPr txBox="1"/>
          <p:nvPr/>
        </p:nvSpPr>
        <p:spPr>
          <a:xfrm>
            <a:off x="8202683" y="2238621"/>
            <a:ext cx="995323" cy="738664"/>
          </a:xfrm>
          <a:prstGeom prst="rect">
            <a:avLst/>
          </a:prstGeom>
          <a:noFill/>
        </p:spPr>
        <p:txBody>
          <a:bodyPr wrap="square" rtlCol="0">
            <a:spAutoFit/>
          </a:bodyPr>
          <a:lstStyle/>
          <a:p>
            <a:r>
              <a:rPr lang="en-US" sz="1400" b="1" dirty="0" smtClean="0">
                <a:solidFill>
                  <a:srgbClr val="FF0000"/>
                </a:solidFill>
              </a:rPr>
              <a:t>Last month at this time!</a:t>
            </a:r>
            <a:endParaRPr lang="en-US" sz="1400" b="1" dirty="0">
              <a:solidFill>
                <a:srgbClr val="FF0000"/>
              </a:solidFill>
            </a:endParaRPr>
          </a:p>
        </p:txBody>
      </p:sp>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181600" y="1871246"/>
            <a:ext cx="1414969" cy="338554"/>
          </a:xfrm>
          <a:prstGeom prst="rect">
            <a:avLst/>
          </a:prstGeom>
          <a:noFill/>
        </p:spPr>
        <p:txBody>
          <a:bodyPr wrap="square" rtlCol="0">
            <a:spAutoFit/>
          </a:bodyPr>
          <a:lstStyle/>
          <a:p>
            <a:r>
              <a:rPr lang="en-US" sz="1600" dirty="0" smtClean="0">
                <a:solidFill>
                  <a:schemeClr val="bg1"/>
                </a:solidFill>
              </a:rPr>
              <a:t>From Cal Fire</a:t>
            </a:r>
            <a:endParaRPr lang="en-US" sz="1600" dirty="0">
              <a:solidFill>
                <a:schemeClr val="bg1"/>
              </a:solidFill>
            </a:endParaRPr>
          </a:p>
        </p:txBody>
      </p:sp>
      <p:pic>
        <p:nvPicPr>
          <p:cNvPr id="29" name="Picture 28"/>
          <p:cNvPicPr>
            <a:picLocks noChangeAspect="1"/>
          </p:cNvPicPr>
          <p:nvPr/>
        </p:nvPicPr>
        <p:blipFill>
          <a:blip r:embed="rId3"/>
          <a:stretch>
            <a:fillRect/>
          </a:stretch>
        </p:blipFill>
        <p:spPr>
          <a:xfrm>
            <a:off x="4317348" y="62188"/>
            <a:ext cx="4810030" cy="2985811"/>
          </a:xfrm>
          <a:prstGeom prst="rect">
            <a:avLst/>
          </a:prstGeom>
        </p:spPr>
      </p:pic>
      <p:pic>
        <p:nvPicPr>
          <p:cNvPr id="28" name="Picture 27"/>
          <p:cNvPicPr>
            <a:picLocks noChangeAspect="1"/>
          </p:cNvPicPr>
          <p:nvPr/>
        </p:nvPicPr>
        <p:blipFill>
          <a:blip r:embed="rId4"/>
          <a:stretch>
            <a:fillRect/>
          </a:stretch>
        </p:blipFill>
        <p:spPr>
          <a:xfrm>
            <a:off x="4731712" y="3397365"/>
            <a:ext cx="3633787" cy="3155835"/>
          </a:xfrm>
          <a:prstGeom prst="rect">
            <a:avLst/>
          </a:prstGeom>
        </p:spPr>
      </p:pic>
      <p:sp>
        <p:nvSpPr>
          <p:cNvPr id="22" name="TextBox 21"/>
          <p:cNvSpPr txBox="1"/>
          <p:nvPr/>
        </p:nvSpPr>
        <p:spPr>
          <a:xfrm>
            <a:off x="13693" y="1871246"/>
            <a:ext cx="4078841" cy="307777"/>
          </a:xfrm>
          <a:prstGeom prst="rect">
            <a:avLst/>
          </a:prstGeom>
          <a:noFill/>
        </p:spPr>
        <p:txBody>
          <a:bodyPr wrap="square" rtlCol="0">
            <a:spAutoFit/>
          </a:bodyPr>
          <a:lstStyle/>
          <a:p>
            <a:r>
              <a:rPr lang="en-US" sz="1400"/>
              <a:t>https://cdec.water.ca.gov/resapp/RescondMain</a:t>
            </a:r>
            <a:endParaRPr lang="en-US" sz="1400" dirty="0"/>
          </a:p>
        </p:txBody>
      </p:sp>
      <p:pic>
        <p:nvPicPr>
          <p:cNvPr id="10" name="Picture 9"/>
          <p:cNvPicPr>
            <a:picLocks noChangeAspect="1"/>
          </p:cNvPicPr>
          <p:nvPr/>
        </p:nvPicPr>
        <p:blipFill>
          <a:blip r:embed="rId5"/>
          <a:stretch>
            <a:fillRect/>
          </a:stretch>
        </p:blipFill>
        <p:spPr>
          <a:xfrm>
            <a:off x="-27205" y="66177"/>
            <a:ext cx="4848225" cy="6115050"/>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387" y="6114472"/>
            <a:ext cx="4100111" cy="646331"/>
          </a:xfrm>
          <a:prstGeom prst="rect">
            <a:avLst/>
          </a:prstGeom>
          <a:noFill/>
        </p:spPr>
        <p:txBody>
          <a:bodyPr wrap="square" rtlCol="0">
            <a:spAutoFit/>
          </a:bodyPr>
          <a:lstStyle/>
          <a:p>
            <a:r>
              <a:rPr lang="en-US" sz="1200" b="1" dirty="0">
                <a:solidFill>
                  <a:srgbClr val="FF0000"/>
                </a:solidFill>
              </a:rPr>
              <a:t>M</a:t>
            </a:r>
            <a:r>
              <a:rPr lang="en-US" sz="1200" b="1" dirty="0" smtClean="0">
                <a:solidFill>
                  <a:srgbClr val="FF0000"/>
                </a:solidFill>
              </a:rPr>
              <a:t>any CA water reservoirs are </a:t>
            </a:r>
            <a:r>
              <a:rPr lang="en-US" sz="1200" b="1" dirty="0" smtClean="0">
                <a:solidFill>
                  <a:srgbClr val="FF0000"/>
                </a:solidFill>
              </a:rPr>
              <a:t>AT </a:t>
            </a:r>
            <a:r>
              <a:rPr lang="en-US" sz="1200" b="1" dirty="0" smtClean="0">
                <a:solidFill>
                  <a:srgbClr val="FF0000"/>
                </a:solidFill>
              </a:rPr>
              <a:t>their historical average/ CAPACITY levels ! </a:t>
            </a:r>
            <a:r>
              <a:rPr lang="en-US" sz="1200" b="1" dirty="0" smtClean="0">
                <a:solidFill>
                  <a:srgbClr val="FF0000"/>
                </a:solidFill>
                <a:sym typeface="Wingdings" panose="05000000000000000000" pitchFamily="2" charset="2"/>
              </a:rPr>
              <a:t> </a:t>
            </a:r>
            <a:r>
              <a:rPr lang="en-US" sz="1200" dirty="0" smtClean="0">
                <a:solidFill>
                  <a:srgbClr val="FF0000"/>
                </a:solidFill>
                <a:sym typeface="Wingdings" panose="05000000000000000000" pitchFamily="2" charset="2"/>
              </a:rPr>
              <a:t>. After this past winter, </a:t>
            </a:r>
            <a:r>
              <a:rPr lang="en-US" sz="1200" dirty="0" smtClean="0">
                <a:solidFill>
                  <a:srgbClr val="FF0000"/>
                </a:solidFill>
                <a:sym typeface="Wingdings" panose="05000000000000000000" pitchFamily="2" charset="2"/>
              </a:rPr>
              <a:t>most reservoirs were ABOVE their historical averages. BUT Not anymore!</a:t>
            </a:r>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52800" y="213456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3"/>
          <p:cNvSpPr/>
          <p:nvPr/>
        </p:nvSpPr>
        <p:spPr>
          <a:xfrm>
            <a:off x="4731712" y="4098443"/>
            <a:ext cx="3633787" cy="236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48200" y="6214510"/>
            <a:ext cx="3717299" cy="414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13856" y="3880929"/>
            <a:ext cx="830144" cy="1692771"/>
          </a:xfrm>
          <a:prstGeom prst="rect">
            <a:avLst/>
          </a:prstGeom>
          <a:noFill/>
        </p:spPr>
        <p:txBody>
          <a:bodyPr wrap="square" rtlCol="0">
            <a:spAutoFit/>
          </a:bodyPr>
          <a:lstStyle/>
          <a:p>
            <a:r>
              <a:rPr lang="en-US" sz="1300" dirty="0" smtClean="0">
                <a:solidFill>
                  <a:srgbClr val="FF0000"/>
                </a:solidFill>
              </a:rPr>
              <a:t>#s are high this year (cf. last year) due to fires in the Northeast</a:t>
            </a:r>
            <a:endParaRPr lang="en-US" sz="1300" dirty="0">
              <a:solidFill>
                <a:srgbClr val="FF0000"/>
              </a:solidFill>
            </a:endParaRPr>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pic>
        <p:nvPicPr>
          <p:cNvPr id="7" name="Picture 6"/>
          <p:cNvPicPr>
            <a:picLocks noChangeAspect="1"/>
          </p:cNvPicPr>
          <p:nvPr/>
        </p:nvPicPr>
        <p:blipFill>
          <a:blip r:embed="rId2"/>
          <a:stretch>
            <a:fillRect/>
          </a:stretch>
        </p:blipFill>
        <p:spPr>
          <a:xfrm>
            <a:off x="0" y="928072"/>
            <a:ext cx="4609827" cy="5091727"/>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5" name="Rectangle 4"/>
          <p:cNvSpPr/>
          <p:nvPr/>
        </p:nvSpPr>
        <p:spPr>
          <a:xfrm>
            <a:off x="-67370" y="6045746"/>
            <a:ext cx="4797632" cy="738664"/>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Slowly improving in recent months!</a:t>
            </a:r>
            <a:endParaRPr lang="en-US" sz="1400" b="1" dirty="0">
              <a:solidFill>
                <a:srgbClr val="FF0000"/>
              </a:solidFill>
            </a:endParaRPr>
          </a:p>
        </p:txBody>
      </p:sp>
      <p:sp>
        <p:nvSpPr>
          <p:cNvPr id="3" name="Rectangle 2"/>
          <p:cNvSpPr/>
          <p:nvPr/>
        </p:nvSpPr>
        <p:spPr>
          <a:xfrm>
            <a:off x="36616" y="324802"/>
            <a:ext cx="4572000" cy="584775"/>
          </a:xfrm>
          <a:prstGeom prst="rect">
            <a:avLst/>
          </a:prstGeom>
        </p:spPr>
        <p:txBody>
          <a:bodyPr>
            <a:spAutoFit/>
          </a:bodyPr>
          <a:lstStyle/>
          <a:p>
            <a:pPr algn="ctr"/>
            <a:r>
              <a:rPr lang="en-US" sz="1400" dirty="0">
                <a:latin typeface="Roboto"/>
              </a:rPr>
              <a:t>Reservoirs</a:t>
            </a:r>
          </a:p>
          <a:p>
            <a:pPr algn="ctr"/>
            <a:r>
              <a:rPr lang="en-US" sz="1400" dirty="0">
                <a:latin typeface="Roboto"/>
              </a:rPr>
              <a:t>Percent Full for Month Ending </a:t>
            </a:r>
            <a:r>
              <a:rPr lang="en-US" sz="1400" dirty="0" smtClean="0">
                <a:latin typeface="Roboto"/>
              </a:rPr>
              <a:t>(September </a:t>
            </a:r>
            <a:r>
              <a:rPr lang="en-US" sz="1400" dirty="0">
                <a:latin typeface="Roboto"/>
              </a:rPr>
              <a:t>2024</a:t>
            </a:r>
            <a:r>
              <a:rPr lang="en-US" sz="1400" dirty="0" smtClean="0">
                <a:latin typeface="Roboto"/>
              </a:rPr>
              <a:t>)</a:t>
            </a:r>
            <a:r>
              <a:rPr lang="en-US" dirty="0" smtClean="0">
                <a:latin typeface="Roboto"/>
              </a:rPr>
              <a:t> </a:t>
            </a:r>
            <a:endParaRPr lang="en-US" b="0" i="0" dirty="0">
              <a:effectLst/>
              <a:latin typeface="Roboto"/>
            </a:endParaRPr>
          </a:p>
        </p:txBody>
      </p:sp>
      <p:sp>
        <p:nvSpPr>
          <p:cNvPr id="10" name="TextBox 9"/>
          <p:cNvSpPr txBox="1"/>
          <p:nvPr/>
        </p:nvSpPr>
        <p:spPr>
          <a:xfrm>
            <a:off x="5486400" y="601801"/>
            <a:ext cx="2971800" cy="307777"/>
          </a:xfrm>
          <a:prstGeom prst="rect">
            <a:avLst/>
          </a:prstGeom>
          <a:noFill/>
        </p:spPr>
        <p:txBody>
          <a:bodyPr wrap="square" rtlCol="0">
            <a:spAutoFit/>
          </a:bodyPr>
          <a:lstStyle/>
          <a:p>
            <a:r>
              <a:rPr lang="en-US" sz="1400" dirty="0" smtClean="0"/>
              <a:t>Month ending October 2024</a:t>
            </a:r>
            <a:endParaRPr lang="en-US" sz="1400" dirty="0"/>
          </a:p>
        </p:txBody>
      </p:sp>
      <p:pic>
        <p:nvPicPr>
          <p:cNvPr id="12" name="Picture 11"/>
          <p:cNvPicPr>
            <a:picLocks noChangeAspect="1"/>
          </p:cNvPicPr>
          <p:nvPr/>
        </p:nvPicPr>
        <p:blipFill>
          <a:blip r:embed="rId3"/>
          <a:stretch>
            <a:fillRect/>
          </a:stretch>
        </p:blipFill>
        <p:spPr>
          <a:xfrm>
            <a:off x="0" y="2895600"/>
            <a:ext cx="1896020" cy="2438400"/>
          </a:xfrm>
          <a:prstGeom prst="rect">
            <a:avLst/>
          </a:prstGeom>
        </p:spPr>
      </p:pic>
      <p:sp>
        <p:nvSpPr>
          <p:cNvPr id="18" name="TextBox 17"/>
          <p:cNvSpPr txBox="1"/>
          <p:nvPr/>
        </p:nvSpPr>
        <p:spPr>
          <a:xfrm>
            <a:off x="4850697" y="5953413"/>
            <a:ext cx="3429000" cy="923330"/>
          </a:xfrm>
          <a:prstGeom prst="rect">
            <a:avLst/>
          </a:prstGeom>
          <a:noFill/>
        </p:spPr>
        <p:txBody>
          <a:bodyPr wrap="square" rtlCol="0">
            <a:spAutoFit/>
          </a:bodyPr>
          <a:lstStyle/>
          <a:p>
            <a:r>
              <a:rPr lang="en-US" dirty="0" smtClean="0"/>
              <a:t>Overall slightly worsened conditions in October than in September!</a:t>
            </a:r>
            <a:endParaRPr lang="en-US" dirty="0"/>
          </a:p>
        </p:txBody>
      </p:sp>
      <p:sp>
        <p:nvSpPr>
          <p:cNvPr id="22" name="TextBox 21"/>
          <p:cNvSpPr txBox="1"/>
          <p:nvPr/>
        </p:nvSpPr>
        <p:spPr>
          <a:xfrm>
            <a:off x="2497014" y="-33184"/>
            <a:ext cx="4589585" cy="369332"/>
          </a:xfrm>
          <a:prstGeom prst="rect">
            <a:avLst/>
          </a:prstGeom>
          <a:noFill/>
        </p:spPr>
        <p:txBody>
          <a:bodyPr wrap="square" rtlCol="0">
            <a:spAutoFit/>
          </a:bodyPr>
          <a:lstStyle/>
          <a:p>
            <a:r>
              <a:rPr lang="en-US" b="1" u="sng" dirty="0" smtClean="0"/>
              <a:t>Western Water (2000-2024), from Dean Farr</a:t>
            </a:r>
            <a:endParaRPr lang="en-US" b="1" u="sng" dirty="0"/>
          </a:p>
        </p:txBody>
      </p:sp>
      <p:cxnSp>
        <p:nvCxnSpPr>
          <p:cNvPr id="24" name="Straight Arrow Connector 23"/>
          <p:cNvCxnSpPr/>
          <p:nvPr/>
        </p:nvCxnSpPr>
        <p:spPr>
          <a:xfrm flipV="1">
            <a:off x="685800" y="4495800"/>
            <a:ext cx="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990600" y="4495800"/>
            <a:ext cx="3810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4730262" y="936293"/>
            <a:ext cx="4413738" cy="5069940"/>
          </a:xfrm>
          <a:prstGeom prst="rect">
            <a:avLst/>
          </a:prstGeom>
        </p:spPr>
      </p:pic>
      <p:pic>
        <p:nvPicPr>
          <p:cNvPr id="8" name="Picture 7"/>
          <p:cNvPicPr>
            <a:picLocks noChangeAspect="1"/>
          </p:cNvPicPr>
          <p:nvPr/>
        </p:nvPicPr>
        <p:blipFill>
          <a:blip r:embed="rId5"/>
          <a:stretch>
            <a:fillRect/>
          </a:stretch>
        </p:blipFill>
        <p:spPr>
          <a:xfrm>
            <a:off x="4730262" y="3084714"/>
            <a:ext cx="1896020" cy="2438611"/>
          </a:xfrm>
          <a:prstGeom prst="rect">
            <a:avLst/>
          </a:prstGeom>
        </p:spPr>
      </p:pic>
    </p:spTree>
    <p:extLst>
      <p:ext uri="{BB962C8B-B14F-4D97-AF65-F5344CB8AC3E}">
        <p14:creationId xmlns:p14="http://schemas.microsoft.com/office/powerpoint/2010/main" val="224285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69181" y="2773861"/>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utoShape 2" desc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9" name="Straight Arrow Connector 38"/>
          <p:cNvCxnSpPr/>
          <p:nvPr/>
        </p:nvCxnSpPr>
        <p:spPr>
          <a:xfrm flipV="1">
            <a:off x="2133600" y="3010973"/>
            <a:ext cx="34054" cy="209684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149555" y="609601"/>
            <a:ext cx="4663" cy="240137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291891" y="1110630"/>
            <a:ext cx="28879" cy="423087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0"/>
          <a:stretch>
            <a:fillRect/>
          </a:stretch>
        </p:blipFill>
        <p:spPr>
          <a:xfrm>
            <a:off x="244337" y="0"/>
            <a:ext cx="3403719" cy="2063378"/>
          </a:xfrm>
          <a:prstGeom prst="rect">
            <a:avLst/>
          </a:prstGeom>
        </p:spPr>
      </p:pic>
      <p:pic>
        <p:nvPicPr>
          <p:cNvPr id="15" name="Picture 14"/>
          <p:cNvPicPr>
            <a:picLocks noChangeAspect="1"/>
          </p:cNvPicPr>
          <p:nvPr/>
        </p:nvPicPr>
        <p:blipFill>
          <a:blip r:embed="rId11"/>
          <a:stretch>
            <a:fillRect/>
          </a:stretch>
        </p:blipFill>
        <p:spPr>
          <a:xfrm>
            <a:off x="244337" y="2091607"/>
            <a:ext cx="3413263" cy="2205563"/>
          </a:xfrm>
          <a:prstGeom prst="rect">
            <a:avLst/>
          </a:prstGeom>
        </p:spPr>
      </p:pic>
      <p:pic>
        <p:nvPicPr>
          <p:cNvPr id="16" name="Picture 15"/>
          <p:cNvPicPr>
            <a:picLocks noChangeAspect="1"/>
          </p:cNvPicPr>
          <p:nvPr/>
        </p:nvPicPr>
        <p:blipFill>
          <a:blip r:embed="rId12"/>
          <a:stretch>
            <a:fillRect/>
          </a:stretch>
        </p:blipFill>
        <p:spPr>
          <a:xfrm>
            <a:off x="3680926" y="2581004"/>
            <a:ext cx="2728945" cy="1744575"/>
          </a:xfrm>
          <a:prstGeom prst="rect">
            <a:avLst/>
          </a:prstGeom>
        </p:spPr>
      </p:pic>
      <p:pic>
        <p:nvPicPr>
          <p:cNvPr id="7" name="Picture 6"/>
          <p:cNvPicPr>
            <a:picLocks noChangeAspect="1"/>
          </p:cNvPicPr>
          <p:nvPr/>
        </p:nvPicPr>
        <p:blipFill>
          <a:blip r:embed="rId13"/>
          <a:stretch>
            <a:fillRect/>
          </a:stretch>
        </p:blipFill>
        <p:spPr>
          <a:xfrm>
            <a:off x="243340" y="4315474"/>
            <a:ext cx="3404716" cy="2051378"/>
          </a:xfrm>
          <a:prstGeom prst="rect">
            <a:avLst/>
          </a:prstGeom>
        </p:spPr>
      </p:pic>
      <p:pic>
        <p:nvPicPr>
          <p:cNvPr id="17" name="Picture 16"/>
          <p:cNvPicPr>
            <a:picLocks noChangeAspect="1"/>
          </p:cNvPicPr>
          <p:nvPr/>
        </p:nvPicPr>
        <p:blipFill>
          <a:blip r:embed="rId14"/>
          <a:stretch>
            <a:fillRect/>
          </a:stretch>
        </p:blipFill>
        <p:spPr>
          <a:xfrm>
            <a:off x="6553201" y="3810324"/>
            <a:ext cx="2590800" cy="165721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p:nvPr/>
        </p:nvCxnSpPr>
        <p:spPr>
          <a:xfrm flipH="1" flipV="1">
            <a:off x="2514600" y="4876800"/>
            <a:ext cx="2155934" cy="1066801"/>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590800" y="4101558"/>
            <a:ext cx="1828800" cy="71269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3048001" y="1163137"/>
            <a:ext cx="2162762" cy="1663882"/>
          </a:xfrm>
          <a:prstGeom prst="rect">
            <a:avLst/>
          </a:prstGeom>
        </p:spPr>
      </p:pic>
      <p:pic>
        <p:nvPicPr>
          <p:cNvPr id="5" name="Picture 4"/>
          <p:cNvPicPr>
            <a:picLocks noChangeAspect="1"/>
          </p:cNvPicPr>
          <p:nvPr/>
        </p:nvPicPr>
        <p:blipFill>
          <a:blip r:embed="rId4"/>
          <a:stretch>
            <a:fillRect/>
          </a:stretch>
        </p:blipFill>
        <p:spPr>
          <a:xfrm>
            <a:off x="3048000" y="3093756"/>
            <a:ext cx="2162762" cy="1659594"/>
          </a:xfrm>
          <a:prstGeom prst="rect">
            <a:avLst/>
          </a:prstGeom>
        </p:spPr>
      </p:pic>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264794" y="342987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657600" y="0"/>
            <a:ext cx="54864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152400" y="3447029"/>
            <a:ext cx="1295400" cy="369332"/>
          </a:xfrm>
          <a:prstGeom prst="rect">
            <a:avLst/>
          </a:prstGeom>
          <a:noFill/>
        </p:spPr>
        <p:txBody>
          <a:bodyPr wrap="square" rtlCol="0">
            <a:spAutoFit/>
          </a:bodyPr>
          <a:lstStyle/>
          <a:p>
            <a:r>
              <a:rPr lang="en-US" dirty="0" smtClean="0"/>
              <a:t>  November</a:t>
            </a:r>
            <a:endParaRPr lang="en-US" dirty="0"/>
          </a:p>
        </p:txBody>
      </p:sp>
      <p:sp>
        <p:nvSpPr>
          <p:cNvPr id="3" name="TextBox 2"/>
          <p:cNvSpPr txBox="1"/>
          <p:nvPr/>
        </p:nvSpPr>
        <p:spPr>
          <a:xfrm>
            <a:off x="5105038" y="600803"/>
            <a:ext cx="3988414" cy="6247864"/>
          </a:xfrm>
          <a:prstGeom prst="rect">
            <a:avLst/>
          </a:prstGeom>
          <a:noFill/>
        </p:spPr>
        <p:txBody>
          <a:bodyPr wrap="square" rtlCol="0">
            <a:spAutoFit/>
          </a:bodyPr>
          <a:lstStyle/>
          <a:p>
            <a:pPr marL="285750" indent="-285750">
              <a:buFont typeface="Arial" panose="020B0604020202020204" pitchFamily="34" charset="0"/>
              <a:buChar char="•"/>
            </a:pPr>
            <a:r>
              <a:rPr lang="en-US" sz="1000" b="1" dirty="0" smtClean="0">
                <a:latin typeface="Trebuchet MS" panose="020B0603020202020204" pitchFamily="34" charset="0"/>
              </a:rPr>
              <a:t>C</a:t>
            </a:r>
            <a:r>
              <a:rPr lang="en-US" sz="1000" dirty="0" smtClean="0">
                <a:latin typeface="Trebuchet MS" panose="020B0603020202020204" pitchFamily="34" charset="0"/>
              </a:rPr>
              <a:t>alifornia for the most part, </a:t>
            </a:r>
            <a:r>
              <a:rPr lang="en-US" sz="1000" dirty="0" smtClean="0">
                <a:latin typeface="Trebuchet MS" panose="020B0603020202020204" pitchFamily="34" charset="0"/>
              </a:rPr>
              <a:t>until a few months ago, has </a:t>
            </a:r>
            <a:r>
              <a:rPr lang="en-US" sz="1000" dirty="0" smtClean="0">
                <a:latin typeface="Trebuchet MS" panose="020B0603020202020204" pitchFamily="34" charset="0"/>
              </a:rPr>
              <a:t>remained drought free for about twenty months now luckily due to above normal rainfall during  both recent 2022/23 (La Nina, strange!) and 2023/24 (El Nino, canonical!) winter rainfall seasons. </a:t>
            </a:r>
            <a:r>
              <a:rPr lang="en-US" sz="1000" dirty="0" smtClean="0">
                <a:latin typeface="Trebuchet MS" panose="020B0603020202020204" pitchFamily="34" charset="0"/>
              </a:rPr>
              <a:t>But in the last couple of months some dryness has kept in. But La Nina winter is on the way!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ater levels in almost all CA reservoirs are now at or well above their normal levels. However, the water storage levels in the much bigger lakes, Lake Powell and Lake Mead in NV/AZ still continue to be very low, and have not recovered completely from the 2+ decades(since ~2000) long hydrological drought that existed in the region.</a:t>
            </a:r>
          </a:p>
          <a:p>
            <a:pPr marL="285750" indent="-285750">
              <a:buFont typeface="Arial" panose="020B0604020202020204" pitchFamily="34" charset="0"/>
              <a:buChar char="•"/>
            </a:pPr>
            <a:r>
              <a:rPr lang="en-US" sz="1000" dirty="0" smtClean="0">
                <a:latin typeface="Trebuchet MS" panose="020B0603020202020204" pitchFamily="34" charset="0"/>
              </a:rPr>
              <a:t>Comparing</a:t>
            </a:r>
            <a:r>
              <a:rPr lang="en-US" sz="1000" dirty="0">
                <a:latin typeface="Trebuchet MS" panose="020B0603020202020204" pitchFamily="34" charset="0"/>
              </a:rPr>
              <a:t> </a:t>
            </a:r>
            <a:r>
              <a:rPr lang="en-US" sz="1000" dirty="0" smtClean="0">
                <a:latin typeface="Trebuchet MS" panose="020B0603020202020204" pitchFamily="34" charset="0"/>
              </a:rPr>
              <a:t>the most recent USDM with that back in July, there is a considerable increase in the drought covered areas of the United States. </a:t>
            </a:r>
            <a:r>
              <a:rPr lang="en-US" sz="1000" dirty="0" smtClean="0">
                <a:latin typeface="Trebuchet MS" panose="020B0603020202020204" pitchFamily="34" charset="0"/>
              </a:rPr>
              <a:t>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dirty="0" smtClean="0">
                <a:latin typeface="Trebuchet MS" panose="020B0603020202020204" pitchFamily="34" charset="0"/>
              </a:rPr>
              <a:t>In </a:t>
            </a:r>
            <a:r>
              <a:rPr lang="en-US" sz="1000" dirty="0" smtClean="0">
                <a:latin typeface="Trebuchet MS" panose="020B0603020202020204" pitchFamily="34" charset="0"/>
              </a:rPr>
              <a:t>our </a:t>
            </a:r>
            <a:r>
              <a:rPr lang="en-US" sz="1000" u="sng" dirty="0" smtClean="0">
                <a:latin typeface="Trebuchet MS" panose="020B0603020202020204" pitchFamily="34" charset="0"/>
              </a:rPr>
              <a:t>June/July</a:t>
            </a:r>
            <a:r>
              <a:rPr lang="en-US" sz="1000" dirty="0" smtClean="0">
                <a:latin typeface="Trebuchet MS" panose="020B0603020202020204" pitchFamily="34" charset="0"/>
              </a:rPr>
              <a:t> Drought briefings, we indicated, “</a:t>
            </a:r>
            <a:r>
              <a:rPr lang="en-US" altLang="en-US" sz="1000" kern="0" dirty="0">
                <a:solidFill>
                  <a:srgbClr val="000000"/>
                </a:solidFill>
                <a:latin typeface="Trebuchet MS" panose="020B0603020202020204" pitchFamily="34" charset="0"/>
                <a:cs typeface="+mn-cs"/>
              </a:rPr>
              <a:t>Overall, % of US land areas under </a:t>
            </a:r>
            <a:r>
              <a:rPr lang="en-US" altLang="en-US" sz="1000" u="sng" kern="0" dirty="0">
                <a:solidFill>
                  <a:srgbClr val="000000"/>
                </a:solidFill>
                <a:latin typeface="Trebuchet MS" panose="020B0603020202020204" pitchFamily="34" charset="0"/>
                <a:cs typeface="+mn-cs"/>
              </a:rPr>
              <a:t>drought will slightly increase from existing very low levels, mainly due to drought concern in the western/central US states</a:t>
            </a:r>
            <a:r>
              <a:rPr lang="en-US" altLang="en-US" sz="1000" u="sng" kern="0" dirty="0" smtClean="0">
                <a:solidFill>
                  <a:srgbClr val="000000"/>
                </a:solidFill>
                <a:latin typeface="Trebuchet MS" panose="020B0603020202020204" pitchFamily="34" charset="0"/>
                <a:cs typeface="+mn-cs"/>
              </a:rPr>
              <a:t>.” </a:t>
            </a:r>
            <a:r>
              <a:rPr lang="en-US" altLang="en-US" sz="1000" kern="0" dirty="0" smtClean="0">
                <a:solidFill>
                  <a:srgbClr val="000000"/>
                </a:solidFill>
                <a:latin typeface="Trebuchet MS" panose="020B0603020202020204" pitchFamily="34" charset="0"/>
                <a:cs typeface="+mn-cs"/>
              </a:rPr>
              <a:t>– which happened, as we can see from the current USDM map.</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L</a:t>
            </a:r>
            <a:r>
              <a:rPr lang="en-US" sz="1000" dirty="0" smtClean="0">
                <a:latin typeface="Trebuchet MS" panose="020B0603020202020204" pitchFamily="34" charset="0"/>
              </a:rPr>
              <a:t>arge </a:t>
            </a:r>
            <a:r>
              <a:rPr lang="en-US" sz="1000" dirty="0" smtClean="0">
                <a:latin typeface="Trebuchet MS" panose="020B0603020202020204" pitchFamily="34" charset="0"/>
              </a:rPr>
              <a:t>parts of NV/UT/AZ/NM and western TX are still dry or under drought due to long term/decadal drought in the SW, as well as the poor SW monsoon in 2023 and 2024</a:t>
            </a:r>
            <a:r>
              <a:rPr lang="en-US" sz="1000" dirty="0" smtClean="0">
                <a:latin typeface="Trebuchet MS" panose="020B0603020202020204" pitchFamily="34" charset="0"/>
              </a:rPr>
              <a:t>.</a:t>
            </a:r>
          </a:p>
          <a:p>
            <a:pPr marL="285750" indent="-285750">
              <a:buFont typeface="Arial" panose="020B0604020202020204" pitchFamily="34" charset="0"/>
              <a:buChar char="•"/>
            </a:pPr>
            <a:r>
              <a:rPr lang="en-US" sz="1000" dirty="0" smtClean="0">
                <a:latin typeface="Trebuchet MS" panose="020B0603020202020204" pitchFamily="34" charset="0"/>
              </a:rPr>
              <a:t>Drought in the border/interior areas of MT,WY the Dakotas and NE </a:t>
            </a:r>
            <a:r>
              <a:rPr lang="en-US" sz="1000" dirty="0" smtClean="0">
                <a:latin typeface="Trebuchet MS" panose="020B0603020202020204" pitchFamily="34" charset="0"/>
              </a:rPr>
              <a:t>has worsened and is likely to not get any relief soon.</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dirty="0" smtClean="0">
                <a:latin typeface="Trebuchet MS" panose="020B0603020202020204" pitchFamily="34" charset="0"/>
              </a:rPr>
              <a:t>Much of the coastal regions of northeastern states and the Delmarva region and vicinity have quickly developed very dry and drought conditions as much of these regions did not receive any rain at all in more than 30-40 days in some places, until some very recent relief in the past week, but not everywhere. This coastal S/T drought is unlikely to worsen further and may not last long.</a:t>
            </a:r>
          </a:p>
          <a:p>
            <a:pPr marL="285750" lvl="0" indent="-285750">
              <a:buFont typeface="Arial" panose="020B0604020202020204" pitchFamily="34" charset="0"/>
              <a:buChar char="•"/>
            </a:pPr>
            <a:r>
              <a:rPr lang="en-US" sz="1000" dirty="0" smtClean="0">
                <a:latin typeface="Trebuchet MS" panose="020B0603020202020204" pitchFamily="34" charset="0"/>
              </a:rPr>
              <a:t> </a:t>
            </a:r>
            <a:r>
              <a:rPr lang="en-US" sz="1000" b="1" dirty="0">
                <a:solidFill>
                  <a:srgbClr val="000000"/>
                </a:solidFill>
                <a:latin typeface="Trebuchet MS" panose="020B0603020202020204" pitchFamily="34" charset="0"/>
              </a:rPr>
              <a:t>S</a:t>
            </a:r>
            <a:r>
              <a:rPr lang="en-US" sz="1000" dirty="0">
                <a:solidFill>
                  <a:srgbClr val="000000"/>
                </a:solidFill>
                <a:latin typeface="Trebuchet MS" panose="020B0603020202020204" pitchFamily="34" charset="0"/>
              </a:rPr>
              <a:t>ince early summer, questions still remain about when the La Nina will actually develop and how strong it will be! </a:t>
            </a:r>
            <a:r>
              <a:rPr lang="en-US" sz="1000" dirty="0" smtClean="0">
                <a:solidFill>
                  <a:srgbClr val="000000"/>
                </a:solidFill>
                <a:latin typeface="Trebuchet MS" panose="020B0603020202020204" pitchFamily="34" charset="0"/>
              </a:rPr>
              <a:t>A </a:t>
            </a:r>
            <a:r>
              <a:rPr lang="en-US" sz="1000" dirty="0">
                <a:solidFill>
                  <a:srgbClr val="000000"/>
                </a:solidFill>
                <a:latin typeface="Trebuchet MS" panose="020B0603020202020204" pitchFamily="34" charset="0"/>
              </a:rPr>
              <a:t>lot depends on when the La Nina will finally develop and how strong will it be? </a:t>
            </a:r>
            <a:r>
              <a:rPr lang="en-US" sz="1000" dirty="0" smtClean="0">
                <a:solidFill>
                  <a:srgbClr val="000000"/>
                </a:solidFill>
                <a:latin typeface="Trebuchet MS" panose="020B0603020202020204" pitchFamily="34" charset="0"/>
              </a:rPr>
              <a:t> Generally La Nina phase of ENSO is associated with less rain across the US and vice versa during El Nino. If La Nina is established during DJF, less than normal rainfall is  expected across the southern US states thus enhancing drought, raising concerns, in the region.</a:t>
            </a:r>
            <a:endParaRPr lang="en-US" sz="1000" dirty="0">
              <a:latin typeface="Trebuchet MS" panose="020B0603020202020204" pitchFamily="34" charset="0"/>
            </a:endParaRPr>
          </a:p>
        </p:txBody>
      </p:sp>
      <p:sp>
        <p:nvSpPr>
          <p:cNvPr id="29" name="TextBox 28"/>
          <p:cNvSpPr txBox="1"/>
          <p:nvPr/>
        </p:nvSpPr>
        <p:spPr>
          <a:xfrm>
            <a:off x="837232" y="738564"/>
            <a:ext cx="1295400" cy="369332"/>
          </a:xfrm>
          <a:prstGeom prst="rect">
            <a:avLst/>
          </a:prstGeom>
          <a:noFill/>
        </p:spPr>
        <p:txBody>
          <a:bodyPr wrap="square" rtlCol="0">
            <a:spAutoFit/>
          </a:bodyPr>
          <a:lstStyle/>
          <a:p>
            <a:r>
              <a:rPr lang="en-US" dirty="0" smtClean="0"/>
              <a:t> October</a:t>
            </a:r>
            <a:endParaRPr lang="en-US" dirty="0"/>
          </a:p>
        </p:txBody>
      </p:sp>
      <p:pic>
        <p:nvPicPr>
          <p:cNvPr id="4" name="Picture 3"/>
          <p:cNvPicPr>
            <a:picLocks noChangeAspect="1"/>
          </p:cNvPicPr>
          <p:nvPr/>
        </p:nvPicPr>
        <p:blipFill>
          <a:blip r:embed="rId5"/>
          <a:stretch>
            <a:fillRect/>
          </a:stretch>
        </p:blipFill>
        <p:spPr>
          <a:xfrm>
            <a:off x="3048000" y="5031390"/>
            <a:ext cx="2147207" cy="1750410"/>
          </a:xfrm>
          <a:prstGeom prst="rect">
            <a:avLst/>
          </a:prstGeom>
        </p:spPr>
      </p:pic>
      <p:sp>
        <p:nvSpPr>
          <p:cNvPr id="31" name="TextBox 30"/>
          <p:cNvSpPr txBox="1"/>
          <p:nvPr/>
        </p:nvSpPr>
        <p:spPr>
          <a:xfrm>
            <a:off x="3375867" y="4723274"/>
            <a:ext cx="1295400" cy="369332"/>
          </a:xfrm>
          <a:prstGeom prst="rect">
            <a:avLst/>
          </a:prstGeom>
          <a:noFill/>
        </p:spPr>
        <p:txBody>
          <a:bodyPr wrap="square" rtlCol="0">
            <a:spAutoFit/>
          </a:bodyPr>
          <a:lstStyle/>
          <a:p>
            <a:r>
              <a:rPr lang="en-US" dirty="0" smtClean="0"/>
              <a:t>       </a:t>
            </a:r>
            <a:r>
              <a:rPr lang="en-US" dirty="0"/>
              <a:t> </a:t>
            </a:r>
            <a:r>
              <a:rPr lang="en-US" dirty="0" smtClean="0"/>
              <a:t> </a:t>
            </a:r>
            <a:r>
              <a:rPr lang="en-US" dirty="0"/>
              <a:t> </a:t>
            </a:r>
            <a:r>
              <a:rPr lang="en-US" dirty="0" smtClean="0"/>
              <a:t>July</a:t>
            </a:r>
            <a:endParaRPr lang="en-US" dirty="0"/>
          </a:p>
        </p:txBody>
      </p:sp>
      <p:sp>
        <p:nvSpPr>
          <p:cNvPr id="7" name="Oval 6"/>
          <p:cNvSpPr/>
          <p:nvPr/>
        </p:nvSpPr>
        <p:spPr>
          <a:xfrm rot="1711536">
            <a:off x="1990175" y="4692936"/>
            <a:ext cx="327823" cy="776254"/>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4318179" y="3774919"/>
            <a:ext cx="432854" cy="609653"/>
          </a:xfrm>
          <a:prstGeom prst="rect">
            <a:avLst/>
          </a:prstGeom>
          <a:ln>
            <a:solidFill>
              <a:srgbClr val="FF0000"/>
            </a:solidFill>
          </a:ln>
        </p:spPr>
      </p:pic>
      <p:sp>
        <p:nvSpPr>
          <p:cNvPr id="33" name="TextBox 32"/>
          <p:cNvSpPr txBox="1"/>
          <p:nvPr/>
        </p:nvSpPr>
        <p:spPr>
          <a:xfrm>
            <a:off x="3352800" y="2779109"/>
            <a:ext cx="1295400" cy="369332"/>
          </a:xfrm>
          <a:prstGeom prst="rect">
            <a:avLst/>
          </a:prstGeom>
          <a:noFill/>
        </p:spPr>
        <p:txBody>
          <a:bodyPr wrap="square" rtlCol="0">
            <a:spAutoFit/>
          </a:bodyPr>
          <a:lstStyle/>
          <a:p>
            <a:r>
              <a:rPr lang="en-US" dirty="0" smtClean="0"/>
              <a:t>       </a:t>
            </a:r>
            <a:r>
              <a:rPr lang="en-US" dirty="0"/>
              <a:t> </a:t>
            </a:r>
            <a:r>
              <a:rPr lang="en-US" dirty="0" smtClean="0"/>
              <a:t>August</a:t>
            </a:r>
            <a:endParaRPr lang="en-US" dirty="0"/>
          </a:p>
        </p:txBody>
      </p:sp>
      <p:pic>
        <p:nvPicPr>
          <p:cNvPr id="10" name="Picture 9"/>
          <p:cNvPicPr>
            <a:picLocks noChangeAspect="1"/>
          </p:cNvPicPr>
          <p:nvPr/>
        </p:nvPicPr>
        <p:blipFill>
          <a:blip r:embed="rId7"/>
          <a:stretch>
            <a:fillRect/>
          </a:stretch>
        </p:blipFill>
        <p:spPr>
          <a:xfrm>
            <a:off x="12283" y="1043787"/>
            <a:ext cx="3014882" cy="2350951"/>
          </a:xfrm>
          <a:prstGeom prst="rect">
            <a:avLst/>
          </a:prstGeom>
        </p:spPr>
      </p:pic>
      <p:sp>
        <p:nvSpPr>
          <p:cNvPr id="35" name="Oval 34"/>
          <p:cNvSpPr/>
          <p:nvPr/>
        </p:nvSpPr>
        <p:spPr>
          <a:xfrm rot="1711536">
            <a:off x="1928780" y="2090426"/>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8"/>
          <a:stretch>
            <a:fillRect/>
          </a:stretch>
        </p:blipFill>
        <p:spPr>
          <a:xfrm>
            <a:off x="3596207" y="782859"/>
            <a:ext cx="1298561" cy="493819"/>
          </a:xfrm>
          <a:prstGeom prst="rect">
            <a:avLst/>
          </a:prstGeom>
        </p:spPr>
      </p:pic>
      <p:pic>
        <p:nvPicPr>
          <p:cNvPr id="14" name="Picture 13"/>
          <p:cNvPicPr>
            <a:picLocks noChangeAspect="1"/>
          </p:cNvPicPr>
          <p:nvPr/>
        </p:nvPicPr>
        <p:blipFill>
          <a:blip r:embed="rId9"/>
          <a:stretch>
            <a:fillRect/>
          </a:stretch>
        </p:blipFill>
        <p:spPr>
          <a:xfrm>
            <a:off x="9019" y="3755664"/>
            <a:ext cx="3018146" cy="2330382"/>
          </a:xfrm>
          <a:prstGeom prst="rect">
            <a:avLst/>
          </a:prstGeom>
        </p:spPr>
      </p:pic>
      <p:sp>
        <p:nvSpPr>
          <p:cNvPr id="36" name="Oval 35"/>
          <p:cNvSpPr/>
          <p:nvPr/>
        </p:nvSpPr>
        <p:spPr>
          <a:xfrm rot="1711536">
            <a:off x="2220443" y="4154564"/>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33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4693593"/>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14 November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algn="ctr" eaLnBrk="1" hangingPunct="1">
              <a:spcBef>
                <a:spcPct val="50000"/>
              </a:spcBef>
            </a:pPr>
            <a:endParaRPr lang="en-US" altLang="en-US" sz="1400" b="1" u="sng" dirty="0" smtClean="0">
              <a:solidFill>
                <a:srgbClr val="0033CC"/>
              </a:solidFill>
            </a:endParaRPr>
          </a:p>
          <a:p>
            <a:pPr>
              <a:spcBef>
                <a:spcPct val="50000"/>
              </a:spcBef>
            </a:pPr>
            <a:r>
              <a:rPr lang="en-US" sz="1600" dirty="0" smtClean="0">
                <a:solidFill>
                  <a:srgbClr val="0033CC"/>
                </a:solidFill>
              </a:rPr>
              <a:t>La </a:t>
            </a:r>
            <a:r>
              <a:rPr lang="en-US" sz="1600" dirty="0">
                <a:solidFill>
                  <a:srgbClr val="0033CC"/>
                </a:solidFill>
              </a:rPr>
              <a:t>Niña is most likely to emerge in October-December 2024 (57% chance) and is expected to persist through January-March 2025.</a:t>
            </a:r>
          </a:p>
          <a:p>
            <a:pPr>
              <a:spcBef>
                <a:spcPct val="50000"/>
              </a:spcBef>
            </a:pPr>
            <a:r>
              <a:rPr lang="en-US" sz="1600" i="1" dirty="0" smtClean="0">
                <a:solidFill>
                  <a:srgbClr val="0033CC"/>
                </a:solidFill>
              </a:rPr>
              <a:t>(If you recall, </a:t>
            </a:r>
            <a:r>
              <a:rPr lang="en-US" sz="1600" i="1" u="sng" dirty="0" smtClean="0">
                <a:solidFill>
                  <a:srgbClr val="0033CC"/>
                </a:solidFill>
              </a:rPr>
              <a:t>back in June </a:t>
            </a:r>
            <a:r>
              <a:rPr lang="en-US" sz="1600" i="1" dirty="0" smtClean="0">
                <a:solidFill>
                  <a:srgbClr val="0033CC"/>
                </a:solidFill>
              </a:rPr>
              <a:t>the forecast was for 65% chance of La Nina development during July-September!)   </a:t>
            </a:r>
            <a:endParaRPr lang="en-US" sz="1600" i="1" dirty="0">
              <a:solidFill>
                <a:srgbClr val="0033CC"/>
              </a:solidFill>
            </a:endParaRPr>
          </a:p>
        </p:txBody>
      </p:sp>
      <p:sp>
        <p:nvSpPr>
          <p:cNvPr id="7" name="TextBox 6"/>
          <p:cNvSpPr txBox="1"/>
          <p:nvPr/>
        </p:nvSpPr>
        <p:spPr>
          <a:xfrm>
            <a:off x="1988" y="4896891"/>
            <a:ext cx="9142012" cy="615553"/>
          </a:xfrm>
          <a:prstGeom prst="rect">
            <a:avLst/>
          </a:prstGeom>
          <a:noFill/>
        </p:spPr>
        <p:txBody>
          <a:bodyPr wrap="square" rtlCol="0">
            <a:spAutoFit/>
          </a:bodyPr>
          <a:lstStyle/>
          <a:p>
            <a:r>
              <a:rPr lang="en-US" sz="1000" dirty="0">
                <a:solidFill>
                  <a:srgbClr val="000000"/>
                </a:solidFill>
                <a:latin typeface="verdana" panose="020B0604030504040204" pitchFamily="34" charset="0"/>
              </a:rPr>
              <a:t>CPC’s Oceanic Niño Index (ONI) [3 month </a:t>
            </a:r>
            <a:r>
              <a:rPr lang="en-US" sz="1000" dirty="0" smtClean="0">
                <a:solidFill>
                  <a:srgbClr val="000000"/>
                </a:solidFill>
                <a:latin typeface="verdana" panose="020B0604030504040204" pitchFamily="34" charset="0"/>
              </a:rPr>
              <a:t>running </a:t>
            </a:r>
            <a:r>
              <a:rPr lang="en-US" sz="1000" dirty="0">
                <a:solidFill>
                  <a:srgbClr val="000000"/>
                </a:solidFill>
                <a:latin typeface="verdana" panose="020B0604030504040204" pitchFamily="34" charset="0"/>
              </a:rPr>
              <a:t>mean of ERSST.v5 SST anomalies in the Niño 3.4 region (5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N-5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S, 120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-170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W)], based on </a:t>
            </a:r>
            <a:r>
              <a:rPr lang="en-US" sz="1000" dirty="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r>
              <a:rPr lang="en-US" sz="1000" dirty="0"/>
              <a:t> </a:t>
            </a:r>
            <a:r>
              <a:rPr lang="en-US" sz="1000" dirty="0" smtClean="0"/>
              <a:t>  </a:t>
            </a:r>
            <a:r>
              <a:rPr lang="en-US" sz="1200" dirty="0" smtClean="0"/>
              <a:t>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3-month 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pic>
        <p:nvPicPr>
          <p:cNvPr id="3" name="Picture 2"/>
          <p:cNvPicPr>
            <a:picLocks noChangeAspect="1"/>
          </p:cNvPicPr>
          <p:nvPr/>
        </p:nvPicPr>
        <p:blipFill>
          <a:blip r:embed="rId3"/>
          <a:stretch>
            <a:fillRect/>
          </a:stretch>
        </p:blipFill>
        <p:spPr>
          <a:xfrm>
            <a:off x="1143000" y="5512444"/>
            <a:ext cx="6400800" cy="1331953"/>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7593"/>
            <a:ext cx="4746422" cy="5592385"/>
          </a:xfrm>
          <a:prstGeom prst="rect">
            <a:avLst/>
          </a:prstGeom>
        </p:spPr>
      </p:pic>
      <p:sp>
        <p:nvSpPr>
          <p:cNvPr id="4" name="TextBox 3"/>
          <p:cNvSpPr txBox="1"/>
          <p:nvPr/>
        </p:nvSpPr>
        <p:spPr>
          <a:xfrm>
            <a:off x="5257800" y="997803"/>
            <a:ext cx="2971800" cy="830997"/>
          </a:xfrm>
          <a:prstGeom prst="rect">
            <a:avLst/>
          </a:prstGeom>
          <a:noFill/>
        </p:spPr>
        <p:txBody>
          <a:bodyPr wrap="square" rtlCol="0">
            <a:spAutoFit/>
          </a:bodyPr>
          <a:lstStyle/>
          <a:p>
            <a:r>
              <a:rPr lang="en-US" sz="1200" dirty="0" smtClean="0"/>
              <a:t>The recent El Nino came in a hurry after 3 back-to-back La </a:t>
            </a:r>
            <a:r>
              <a:rPr lang="en-US" sz="1200" dirty="0" err="1" smtClean="0"/>
              <a:t>Ninas</a:t>
            </a:r>
            <a:r>
              <a:rPr lang="en-US" sz="1200" dirty="0" smtClean="0"/>
              <a:t> has all but gone away 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597535" y="514481"/>
            <a:ext cx="1702693" cy="10095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4"/>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3" name="Rounded Rectangle 2"/>
          <p:cNvSpPr/>
          <p:nvPr/>
        </p:nvSpPr>
        <p:spPr>
          <a:xfrm>
            <a:off x="39624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4746422" y="2137826"/>
            <a:ext cx="3940378" cy="2129196"/>
          </a:xfrm>
          <a:prstGeom prst="rect">
            <a:avLst/>
          </a:prstGeom>
        </p:spPr>
      </p:pic>
      <p:pic>
        <p:nvPicPr>
          <p:cNvPr id="9" name="Picture 8"/>
          <p:cNvPicPr>
            <a:picLocks noChangeAspect="1"/>
          </p:cNvPicPr>
          <p:nvPr/>
        </p:nvPicPr>
        <p:blipFill>
          <a:blip r:embed="rId6"/>
          <a:stretch>
            <a:fillRect/>
          </a:stretch>
        </p:blipFill>
        <p:spPr>
          <a:xfrm>
            <a:off x="4746423" y="66561"/>
            <a:ext cx="3932712" cy="1990840"/>
          </a:xfrm>
          <a:prstGeom prst="rect">
            <a:avLst/>
          </a:prstGeom>
        </p:spPr>
      </p:pic>
      <p:pic>
        <p:nvPicPr>
          <p:cNvPr id="10" name="Picture 9"/>
          <p:cNvPicPr>
            <a:picLocks noChangeAspect="1"/>
          </p:cNvPicPr>
          <p:nvPr/>
        </p:nvPicPr>
        <p:blipFill>
          <a:blip r:embed="rId7"/>
          <a:stretch>
            <a:fillRect/>
          </a:stretch>
        </p:blipFill>
        <p:spPr>
          <a:xfrm>
            <a:off x="4746422" y="4348187"/>
            <a:ext cx="3940378" cy="212919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72366" y="19050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42906" y="4357588"/>
            <a:ext cx="4610594" cy="1477328"/>
          </a:xfrm>
          <a:prstGeom prst="rect">
            <a:avLst/>
          </a:prstGeom>
          <a:noFill/>
        </p:spPr>
        <p:txBody>
          <a:bodyPr wrap="square" rtlCol="0">
            <a:spAutoFit/>
          </a:bodyPr>
          <a:lstStyle/>
          <a:p>
            <a:r>
              <a:rPr lang="en-US" dirty="0" smtClean="0"/>
              <a:t>Is the </a:t>
            </a:r>
            <a:r>
              <a:rPr lang="en-US" b="1" dirty="0" smtClean="0"/>
              <a:t>subsurface cold water content/volume </a:t>
            </a:r>
            <a:r>
              <a:rPr lang="en-US" dirty="0" smtClean="0"/>
              <a:t> </a:t>
            </a:r>
            <a:r>
              <a:rPr lang="en-US" dirty="0" smtClean="0"/>
              <a:t>increasing or just </a:t>
            </a:r>
            <a:r>
              <a:rPr lang="en-US" dirty="0" err="1" smtClean="0"/>
              <a:t>vascillating</a:t>
            </a:r>
            <a:r>
              <a:rPr lang="en-US" dirty="0" smtClean="0"/>
              <a:t>?</a:t>
            </a:r>
            <a:endParaRPr lang="en-US" dirty="0" smtClean="0"/>
          </a:p>
          <a:p>
            <a:endParaRPr lang="en-US" dirty="0" smtClean="0"/>
          </a:p>
          <a:p>
            <a:r>
              <a:rPr lang="en-US" dirty="0" smtClean="0"/>
              <a:t>Is prediction of ENSO event even in the next few months, becoming difficult? </a:t>
            </a:r>
            <a:endParaRPr lang="en-US" dirty="0"/>
          </a:p>
        </p:txBody>
      </p:sp>
      <p:cxnSp>
        <p:nvCxnSpPr>
          <p:cNvPr id="16" name="Straight Arrow Connector 15"/>
          <p:cNvCxnSpPr/>
          <p:nvPr/>
        </p:nvCxnSpPr>
        <p:spPr>
          <a:xfrm>
            <a:off x="2000813" y="1295400"/>
            <a:ext cx="27709" cy="4724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3025" y="796467"/>
            <a:ext cx="4308575" cy="2022933"/>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28113" y="228600"/>
            <a:ext cx="4314793" cy="6477000"/>
          </a:xfrm>
          <a:prstGeom prst="rect">
            <a:avLst/>
          </a:prstGeom>
        </p:spPr>
      </p:pic>
      <p:pic>
        <p:nvPicPr>
          <p:cNvPr id="9" name="Picture 8"/>
          <p:cNvPicPr>
            <a:picLocks noChangeAspect="1"/>
          </p:cNvPicPr>
          <p:nvPr/>
        </p:nvPicPr>
        <p:blipFill>
          <a:blip r:embed="rId3"/>
          <a:stretch>
            <a:fillRect/>
          </a:stretch>
        </p:blipFill>
        <p:spPr>
          <a:xfrm>
            <a:off x="4352129" y="2306732"/>
            <a:ext cx="4791871" cy="1896020"/>
          </a:xfrm>
          <a:prstGeom prst="rect">
            <a:avLst/>
          </a:prstGeom>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980316" y="3584432"/>
            <a:ext cx="3143249" cy="461665"/>
          </a:xfrm>
          <a:prstGeom prst="rect">
            <a:avLst/>
          </a:prstGeom>
        </p:spPr>
        <p:txBody>
          <a:bodyPr wrap="square">
            <a:spAutoFit/>
          </a:bodyPr>
          <a:lstStyle/>
          <a:p>
            <a:r>
              <a:rPr lang="en-US" sz="1200" dirty="0"/>
              <a:t>https://</a:t>
            </a:r>
            <a:r>
              <a:rPr lang="en-US" sz="1200" dirty="0" smtClean="0"/>
              <a:t>www.cpc.ncep.noaa.gov/products/people/wwang/cfsv2fcst/images3/PacSSTSeaadj.gif</a:t>
            </a:r>
            <a:endParaRPr lang="en-US" sz="1200" dirty="0"/>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October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November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12" name="Rectangle 11"/>
          <p:cNvSpPr/>
          <p:nvPr/>
        </p:nvSpPr>
        <p:spPr>
          <a:xfrm>
            <a:off x="5494771" y="476313"/>
            <a:ext cx="2994897" cy="646331"/>
          </a:xfrm>
          <a:prstGeom prst="rect">
            <a:avLst/>
          </a:prstGeom>
        </p:spPr>
        <p:txBody>
          <a:bodyPr wrap="square">
            <a:spAutoFit/>
          </a:bodyPr>
          <a:lstStyle/>
          <a:p>
            <a:pPr eaLnBrk="1" hangingPunct="1">
              <a:buClr>
                <a:schemeClr val="accent1"/>
              </a:buClr>
              <a:buSzPct val="80000"/>
            </a:pPr>
            <a:r>
              <a:rPr lang="en-US" altLang="en-US" sz="900" b="1" dirty="0">
                <a:latin typeface="Trebuchet MS" panose="020B0603020202020204" pitchFamily="34" charset="0"/>
              </a:rPr>
              <a:t>The majority of models indicate  </a:t>
            </a:r>
            <a:r>
              <a:rPr lang="en-US" altLang="en-US" sz="900" b="1" u="sng" dirty="0">
                <a:latin typeface="Trebuchet MS" panose="020B0603020202020204" pitchFamily="34" charset="0"/>
              </a:rPr>
              <a:t>ENSO-neutral will persist through July-September 2024</a:t>
            </a:r>
            <a:r>
              <a:rPr lang="en-US" altLang="en-US" sz="900" b="1" dirty="0">
                <a:latin typeface="Trebuchet MS" panose="020B0603020202020204" pitchFamily="34" charset="0"/>
              </a:rPr>
              <a:t>. Thereafter, most models indicate a transition to La Niña around August-October 2024. </a:t>
            </a:r>
          </a:p>
        </p:txBody>
      </p:sp>
      <p:sp>
        <p:nvSpPr>
          <p:cNvPr id="13" name="TextBox 12"/>
          <p:cNvSpPr txBox="1"/>
          <p:nvPr/>
        </p:nvSpPr>
        <p:spPr>
          <a:xfrm>
            <a:off x="5232521" y="2153698"/>
            <a:ext cx="2022755" cy="369332"/>
          </a:xfrm>
          <a:prstGeom prst="rect">
            <a:avLst/>
          </a:prstGeom>
          <a:noFill/>
        </p:spPr>
        <p:txBody>
          <a:bodyPr wrap="square" rtlCol="0">
            <a:spAutoFit/>
          </a:bodyPr>
          <a:lstStyle/>
          <a:p>
            <a:r>
              <a:rPr lang="en-US" sz="900" b="1" dirty="0" smtClean="0"/>
              <a:t>A slight pull back or slow down in the developing  La Nina ??</a:t>
            </a:r>
            <a:endParaRPr lang="en-US" sz="900" b="1" dirty="0"/>
          </a:p>
        </p:txBody>
      </p:sp>
      <p:pic>
        <p:nvPicPr>
          <p:cNvPr id="8" name="Picture 7"/>
          <p:cNvPicPr>
            <a:picLocks noChangeAspect="1"/>
          </p:cNvPicPr>
          <p:nvPr/>
        </p:nvPicPr>
        <p:blipFill>
          <a:blip r:embed="rId3"/>
          <a:stretch>
            <a:fillRect/>
          </a:stretch>
        </p:blipFill>
        <p:spPr>
          <a:xfrm>
            <a:off x="9525" y="832204"/>
            <a:ext cx="4295811" cy="2373868"/>
          </a:xfrm>
          <a:prstGeom prst="rect">
            <a:avLst/>
          </a:prstGeom>
        </p:spPr>
      </p:pic>
      <p:pic>
        <p:nvPicPr>
          <p:cNvPr id="17" name="Picture 16"/>
          <p:cNvPicPr>
            <a:picLocks noChangeAspect="1"/>
          </p:cNvPicPr>
          <p:nvPr/>
        </p:nvPicPr>
        <p:blipFill>
          <a:blip r:embed="rId4"/>
          <a:stretch>
            <a:fillRect/>
          </a:stretch>
        </p:blipFill>
        <p:spPr>
          <a:xfrm>
            <a:off x="-7941" y="3920141"/>
            <a:ext cx="4303752" cy="2629884"/>
          </a:xfrm>
          <a:prstGeom prst="rect">
            <a:avLst/>
          </a:prstGeom>
        </p:spPr>
      </p:pic>
      <p:cxnSp>
        <p:nvCxnSpPr>
          <p:cNvPr id="9" name="Straight Arrow Connector 8"/>
          <p:cNvCxnSpPr/>
          <p:nvPr/>
        </p:nvCxnSpPr>
        <p:spPr>
          <a:xfrm flipV="1">
            <a:off x="1371600" y="2597596"/>
            <a:ext cx="404597" cy="2279204"/>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4671974" y="1"/>
            <a:ext cx="4136095" cy="2011300"/>
          </a:xfrm>
          <a:prstGeom prst="rect">
            <a:avLst/>
          </a:prstGeom>
        </p:spPr>
      </p:pic>
      <p:pic>
        <p:nvPicPr>
          <p:cNvPr id="4" name="Picture 3"/>
          <p:cNvPicPr>
            <a:picLocks noChangeAspect="1"/>
          </p:cNvPicPr>
          <p:nvPr/>
        </p:nvPicPr>
        <p:blipFill>
          <a:blip r:embed="rId6"/>
          <a:stretch>
            <a:fillRect/>
          </a:stretch>
        </p:blipFill>
        <p:spPr>
          <a:xfrm>
            <a:off x="4671974" y="2057400"/>
            <a:ext cx="4136095" cy="4724400"/>
          </a:xfrm>
          <a:prstGeom prst="rect">
            <a:avLst/>
          </a:prstGeom>
        </p:spPr>
      </p:pic>
      <p:cxnSp>
        <p:nvCxnSpPr>
          <p:cNvPr id="15" name="Straight Arrow Connector 14"/>
          <p:cNvCxnSpPr/>
          <p:nvPr/>
        </p:nvCxnSpPr>
        <p:spPr>
          <a:xfrm>
            <a:off x="6400800" y="1066800"/>
            <a:ext cx="0" cy="228600"/>
          </a:xfrm>
          <a:prstGeom prst="straightConnector1">
            <a:avLst/>
          </a:prstGeom>
          <a:ln w="285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Nov</a:t>
            </a:r>
            <a:r>
              <a:rPr lang="en-US" altLang="en-US" sz="2400" kern="0" dirty="0" smtClean="0"/>
              <a:t>)/</a:t>
            </a:r>
            <a:r>
              <a:rPr lang="en-US" altLang="en-US" sz="2400" kern="0" dirty="0"/>
              <a:t>Seasonal </a:t>
            </a:r>
            <a:r>
              <a:rPr lang="en-US" altLang="en-US" sz="2400" kern="0" dirty="0" smtClean="0"/>
              <a:t>(</a:t>
            </a:r>
            <a:r>
              <a:rPr lang="en-US" altLang="en-US" sz="2400" b="1" u="sng" kern="0" dirty="0" smtClean="0"/>
              <a:t>NDJ</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200400"/>
            <a:ext cx="3657918"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435777" y="2831068"/>
            <a:ext cx="2555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October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045393" y="1371600"/>
            <a:ext cx="352181"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7189" y="41936"/>
            <a:ext cx="3910893" cy="3108220"/>
          </a:xfrm>
          <a:prstGeom prst="rect">
            <a:avLst/>
          </a:prstGeom>
        </p:spPr>
      </p:pic>
      <p:pic>
        <p:nvPicPr>
          <p:cNvPr id="11" name="Picture 10"/>
          <p:cNvPicPr>
            <a:picLocks noChangeAspect="1"/>
          </p:cNvPicPr>
          <p:nvPr/>
        </p:nvPicPr>
        <p:blipFill>
          <a:blip r:embed="rId3"/>
          <a:stretch>
            <a:fillRect/>
          </a:stretch>
        </p:blipFill>
        <p:spPr>
          <a:xfrm>
            <a:off x="4947814" y="3150156"/>
            <a:ext cx="4196186" cy="3365830"/>
          </a:xfrm>
          <a:prstGeom prst="rect">
            <a:avLst/>
          </a:prstGeom>
        </p:spPr>
      </p:pic>
      <p:pic>
        <p:nvPicPr>
          <p:cNvPr id="13" name="Picture 12"/>
          <p:cNvPicPr>
            <a:picLocks noChangeAspect="1"/>
          </p:cNvPicPr>
          <p:nvPr/>
        </p:nvPicPr>
        <p:blipFill>
          <a:blip r:embed="rId4"/>
          <a:stretch>
            <a:fillRect/>
          </a:stretch>
        </p:blipFill>
        <p:spPr>
          <a:xfrm>
            <a:off x="-8082" y="3599324"/>
            <a:ext cx="3926164" cy="287146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553200" y="2827399"/>
            <a:ext cx="2563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October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Nov</a:t>
            </a:r>
            <a:r>
              <a:rPr lang="en-US" altLang="en-US" sz="2400" kern="0" dirty="0" smtClean="0"/>
              <a:t>)/</a:t>
            </a:r>
            <a:r>
              <a:rPr lang="en-US" altLang="en-US" sz="2400" kern="0" dirty="0"/>
              <a:t>Seasonal </a:t>
            </a:r>
            <a:r>
              <a:rPr lang="en-US" altLang="en-US" sz="2400" kern="0" dirty="0" smtClean="0"/>
              <a:t>(</a:t>
            </a:r>
            <a:r>
              <a:rPr lang="en-US" altLang="en-US" sz="2400" b="1" u="sng" kern="0" dirty="0" smtClean="0"/>
              <a:t>NDJ</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39667" y="3012065"/>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7" name="Picture 6"/>
          <p:cNvPicPr>
            <a:picLocks noChangeAspect="1"/>
          </p:cNvPicPr>
          <p:nvPr/>
        </p:nvPicPr>
        <p:blipFill>
          <a:blip r:embed="rId2"/>
          <a:stretch>
            <a:fillRect/>
          </a:stretch>
        </p:blipFill>
        <p:spPr>
          <a:xfrm>
            <a:off x="23150" y="32580"/>
            <a:ext cx="3774574" cy="3008015"/>
          </a:xfrm>
          <a:prstGeom prst="rect">
            <a:avLst/>
          </a:prstGeom>
        </p:spPr>
      </p:pic>
      <p:pic>
        <p:nvPicPr>
          <p:cNvPr id="10" name="Picture 9"/>
          <p:cNvPicPr>
            <a:picLocks noChangeAspect="1"/>
          </p:cNvPicPr>
          <p:nvPr/>
        </p:nvPicPr>
        <p:blipFill>
          <a:blip r:embed="rId3"/>
          <a:stretch>
            <a:fillRect/>
          </a:stretch>
        </p:blipFill>
        <p:spPr>
          <a:xfrm>
            <a:off x="4953000" y="3177868"/>
            <a:ext cx="4194244" cy="3356282"/>
          </a:xfrm>
          <a:prstGeom prst="rect">
            <a:avLst/>
          </a:prstGeom>
        </p:spPr>
      </p:pic>
      <p:pic>
        <p:nvPicPr>
          <p:cNvPr id="13" name="Picture 12"/>
          <p:cNvPicPr>
            <a:picLocks noChangeAspect="1"/>
          </p:cNvPicPr>
          <p:nvPr/>
        </p:nvPicPr>
        <p:blipFill>
          <a:blip r:embed="rId4"/>
          <a:stretch>
            <a:fillRect/>
          </a:stretch>
        </p:blipFill>
        <p:spPr>
          <a:xfrm>
            <a:off x="4655" y="3770158"/>
            <a:ext cx="3820712" cy="2413081"/>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8138" y="7937"/>
            <a:ext cx="4235010" cy="2969801"/>
          </a:xfrm>
          <a:prstGeom prst="rect">
            <a:avLst/>
          </a:prstGeom>
        </p:spPr>
      </p:pic>
      <p:pic>
        <p:nvPicPr>
          <p:cNvPr id="11" name="Picture 10"/>
          <p:cNvPicPr>
            <a:picLocks noChangeAspect="1"/>
          </p:cNvPicPr>
          <p:nvPr/>
        </p:nvPicPr>
        <p:blipFill>
          <a:blip r:embed="rId4"/>
          <a:stretch>
            <a:fillRect/>
          </a:stretch>
        </p:blipFill>
        <p:spPr>
          <a:xfrm>
            <a:off x="4840649" y="3504559"/>
            <a:ext cx="4303352" cy="3166218"/>
          </a:xfrm>
          <a:prstGeom prst="rect">
            <a:avLst/>
          </a:prstGeom>
        </p:spPr>
      </p:pic>
      <p:pic>
        <p:nvPicPr>
          <p:cNvPr id="13" name="Picture 12"/>
          <p:cNvPicPr>
            <a:picLocks noChangeAspect="1"/>
          </p:cNvPicPr>
          <p:nvPr/>
        </p:nvPicPr>
        <p:blipFill>
          <a:blip r:embed="rId5"/>
          <a:stretch>
            <a:fillRect/>
          </a:stretch>
        </p:blipFill>
        <p:spPr>
          <a:xfrm>
            <a:off x="4840649" y="7937"/>
            <a:ext cx="4303352" cy="317898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2" y="0"/>
            <a:ext cx="8808128"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17 &amp; 18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275754" y="6411563"/>
            <a:ext cx="4418197" cy="400110"/>
          </a:xfrm>
          <a:prstGeom prst="rect">
            <a:avLst/>
          </a:prstGeom>
          <a:noFill/>
        </p:spPr>
        <p:txBody>
          <a:bodyPr wrap="none" rtlCol="0">
            <a:spAutoFit/>
          </a:bodyPr>
          <a:lstStyle/>
          <a:p>
            <a:r>
              <a:rPr lang="en-US" sz="2000" dirty="0" smtClean="0"/>
              <a:t>The </a:t>
            </a:r>
            <a:r>
              <a:rPr lang="en-US" sz="2000" dirty="0"/>
              <a:t>3</a:t>
            </a:r>
            <a:r>
              <a:rPr lang="en-US" sz="2000" dirty="0" smtClean="0"/>
              <a:t> Models are: CFSV2, GEFS, ERA5</a:t>
            </a:r>
            <a:endParaRPr lang="en-US" sz="2000" dirty="0"/>
          </a:p>
        </p:txBody>
      </p:sp>
      <p:sp>
        <p:nvSpPr>
          <p:cNvPr id="8" name="Oval 7"/>
          <p:cNvSpPr/>
          <p:nvPr/>
        </p:nvSpPr>
        <p:spPr>
          <a:xfrm rot="2539784">
            <a:off x="2603123" y="4267227"/>
            <a:ext cx="737354" cy="774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2" y="0"/>
            <a:ext cx="8809608" cy="6858000"/>
          </a:xfrm>
          <a:prstGeom prst="rect">
            <a:avLst/>
          </a:prstGeom>
        </p:spPr>
      </p:pic>
      <p:sp>
        <p:nvSpPr>
          <p:cNvPr id="13" name="Oval 12"/>
          <p:cNvSpPr/>
          <p:nvPr/>
        </p:nvSpPr>
        <p:spPr>
          <a:xfrm rot="1737331">
            <a:off x="1786084" y="710293"/>
            <a:ext cx="680960" cy="18052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17 &amp; 18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812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17 &amp; 18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6" name="Oval 5"/>
          <p:cNvSpPr/>
          <p:nvPr/>
        </p:nvSpPr>
        <p:spPr>
          <a:xfrm rot="2207071">
            <a:off x="7869960" y="3745987"/>
            <a:ext cx="365601" cy="13106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327987" y="4587340"/>
            <a:ext cx="2636231" cy="2030323"/>
          </a:xfrm>
          <a:prstGeom prst="rect">
            <a:avLst/>
          </a:prstGeom>
        </p:spPr>
      </p:pic>
      <p:pic>
        <p:nvPicPr>
          <p:cNvPr id="23" name="Picture 22"/>
          <p:cNvPicPr>
            <a:picLocks noChangeAspect="1"/>
          </p:cNvPicPr>
          <p:nvPr/>
        </p:nvPicPr>
        <p:blipFill>
          <a:blip r:embed="rId4"/>
          <a:stretch>
            <a:fillRect/>
          </a:stretch>
        </p:blipFill>
        <p:spPr>
          <a:xfrm>
            <a:off x="338774" y="3846145"/>
            <a:ext cx="3547425" cy="2566293"/>
          </a:xfrm>
          <a:prstGeom prst="rect">
            <a:avLst/>
          </a:prstGeom>
        </p:spPr>
      </p:pic>
      <p:pic>
        <p:nvPicPr>
          <p:cNvPr id="22" name="Picture 21"/>
          <p:cNvPicPr>
            <a:picLocks noChangeAspect="1"/>
          </p:cNvPicPr>
          <p:nvPr/>
        </p:nvPicPr>
        <p:blipFill>
          <a:blip r:embed="rId5"/>
          <a:stretch>
            <a:fillRect/>
          </a:stretch>
        </p:blipFill>
        <p:spPr>
          <a:xfrm>
            <a:off x="330334" y="1389191"/>
            <a:ext cx="3531287" cy="2396948"/>
          </a:xfrm>
          <a:prstGeom prst="rect">
            <a:avLst/>
          </a:prstGeom>
        </p:spPr>
      </p:pic>
      <p:pic>
        <p:nvPicPr>
          <p:cNvPr id="13" name="Picture 12"/>
          <p:cNvPicPr>
            <a:picLocks noChangeAspect="1"/>
          </p:cNvPicPr>
          <p:nvPr/>
        </p:nvPicPr>
        <p:blipFill>
          <a:blip r:embed="rId6"/>
          <a:stretch>
            <a:fillRect/>
          </a:stretch>
        </p:blipFill>
        <p:spPr>
          <a:xfrm>
            <a:off x="6872620" y="2144735"/>
            <a:ext cx="2247400" cy="1823221"/>
          </a:xfrm>
          <a:prstGeom prst="rect">
            <a:avLst/>
          </a:prstGeom>
        </p:spPr>
      </p:pic>
      <p:pic>
        <p:nvPicPr>
          <p:cNvPr id="11" name="Picture 10"/>
          <p:cNvPicPr>
            <a:picLocks noChangeAspect="1"/>
          </p:cNvPicPr>
          <p:nvPr/>
        </p:nvPicPr>
        <p:blipFill>
          <a:blip r:embed="rId7"/>
          <a:stretch>
            <a:fillRect/>
          </a:stretch>
        </p:blipFill>
        <p:spPr>
          <a:xfrm>
            <a:off x="4461731" y="978111"/>
            <a:ext cx="2378283" cy="1910059"/>
          </a:xfrm>
          <a:prstGeom prst="rect">
            <a:avLst/>
          </a:prstGeom>
        </p:spPr>
      </p:pic>
      <p:sp>
        <p:nvSpPr>
          <p:cNvPr id="42" name="TextBox 41"/>
          <p:cNvSpPr txBox="1"/>
          <p:nvPr/>
        </p:nvSpPr>
        <p:spPr>
          <a:xfrm>
            <a:off x="6996993" y="4070260"/>
            <a:ext cx="2131014" cy="415498"/>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3076" name="Title 1"/>
          <p:cNvSpPr>
            <a:spLocks noGrp="1"/>
          </p:cNvSpPr>
          <p:nvPr>
            <p:ph type="title"/>
          </p:nvPr>
        </p:nvSpPr>
        <p:spPr>
          <a:xfrm>
            <a:off x="165922" y="43914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822581" y="5076838"/>
            <a:ext cx="1652462" cy="954107"/>
          </a:xfrm>
          <a:prstGeom prst="rect">
            <a:avLst/>
          </a:prstGeom>
          <a:noFill/>
        </p:spPr>
        <p:txBody>
          <a:bodyPr wrap="square" rtlCol="0">
            <a:spAutoFit/>
          </a:bodyPr>
          <a:lstStyle/>
          <a:p>
            <a:r>
              <a:rPr lang="en-US" sz="1400" dirty="0" smtClean="0"/>
              <a:t>Latest Official USDM (US Drought Monitor)</a:t>
            </a:r>
          </a:p>
          <a:p>
            <a:r>
              <a:rPr lang="en-US" sz="1400" b="1" i="1" dirty="0" smtClean="0"/>
              <a:t>(about a week old!)</a:t>
            </a:r>
            <a:r>
              <a:rPr lang="en-US" sz="1400" b="1" dirty="0" smtClean="0"/>
              <a:t>  </a:t>
            </a:r>
            <a:endParaRPr lang="en-US" sz="1400" b="1" dirty="0"/>
          </a:p>
        </p:txBody>
      </p:sp>
      <p:sp>
        <p:nvSpPr>
          <p:cNvPr id="7" name="TextBox 6"/>
          <p:cNvSpPr txBox="1"/>
          <p:nvPr/>
        </p:nvSpPr>
        <p:spPr>
          <a:xfrm>
            <a:off x="0" y="1115868"/>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57807" y="972802"/>
            <a:ext cx="61794" cy="36204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528683"/>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19400"/>
            <a:ext cx="2352675" cy="1815882"/>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a:t>
            </a:r>
            <a:r>
              <a:rPr lang="en-US" sz="1600" b="1" u="sng" dirty="0" smtClean="0"/>
              <a:t>“update daily” </a:t>
            </a:r>
            <a:r>
              <a:rPr lang="en-US" sz="1600" b="1" u="sng" dirty="0" smtClean="0"/>
              <a:t>based on indicators day before!</a:t>
            </a:r>
            <a:endParaRPr lang="en-US" sz="1600" b="1" u="sng"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308872" y="3074298"/>
            <a:ext cx="1058726" cy="553998"/>
          </a:xfrm>
          <a:prstGeom prst="rect">
            <a:avLst/>
          </a:prstGeom>
          <a:noFill/>
        </p:spPr>
        <p:txBody>
          <a:bodyPr wrap="square" rtlCol="0">
            <a:spAutoFit/>
          </a:bodyPr>
          <a:lstStyle/>
          <a:p>
            <a:r>
              <a:rPr lang="en-US" sz="1000" dirty="0" smtClean="0">
                <a:solidFill>
                  <a:srgbClr val="FF0000"/>
                </a:solidFill>
              </a:rPr>
              <a:t>Objective, but</a:t>
            </a:r>
          </a:p>
          <a:p>
            <a:r>
              <a:rPr lang="en-US" sz="1000" dirty="0">
                <a:solidFill>
                  <a:srgbClr val="FF0000"/>
                </a:solidFill>
              </a:rPr>
              <a:t>r</a:t>
            </a:r>
            <a:r>
              <a:rPr lang="en-US" sz="1000" dirty="0" smtClean="0">
                <a:solidFill>
                  <a:srgbClr val="FF0000"/>
                </a:solidFill>
              </a:rPr>
              <a:t>uns  </a:t>
            </a:r>
            <a:r>
              <a:rPr lang="en-US" sz="1000" dirty="0" smtClean="0">
                <a:solidFill>
                  <a:srgbClr val="FF0000"/>
                </a:solidFill>
              </a:rPr>
              <a:t>Weekly!</a:t>
            </a:r>
          </a:p>
          <a:p>
            <a:r>
              <a:rPr lang="en-US" sz="1000" dirty="0" smtClean="0">
                <a:solidFill>
                  <a:srgbClr val="FF0000"/>
                </a:solidFill>
              </a:rPr>
              <a:t>On Mondays!</a:t>
            </a:r>
            <a:endParaRPr lang="en-US" sz="10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0" y="6412439"/>
            <a:ext cx="4565374" cy="461665"/>
          </a:xfrm>
          <a:prstGeom prst="rect">
            <a:avLst/>
          </a:prstGeom>
          <a:noFill/>
        </p:spPr>
        <p:txBody>
          <a:bodyPr wrap="square" rtlCol="0">
            <a:spAutoFit/>
          </a:bodyPr>
          <a:lstStyle/>
          <a:p>
            <a:r>
              <a:rPr lang="en-US" sz="1200" dirty="0" smtClean="0"/>
              <a:t>These two maps above, used to be produced at CPC (Rich Tinker!), every Monday but now recently officially moved to NDMC operations!  </a:t>
            </a:r>
            <a:endParaRPr lang="en-US" sz="1200" dirty="0"/>
          </a:p>
        </p:txBody>
      </p:sp>
      <p:sp>
        <p:nvSpPr>
          <p:cNvPr id="6" name="TextBox 5"/>
          <p:cNvSpPr txBox="1"/>
          <p:nvPr/>
        </p:nvSpPr>
        <p:spPr>
          <a:xfrm>
            <a:off x="6134982" y="195920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54397" y="4992469"/>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sp>
        <p:nvSpPr>
          <p:cNvPr id="14" name="AutoShape 6" descr="https://www.cpc.ncep.noaa.gov/products/people/lxu/odi/img/od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www.cpc.ncep.noaa.gov/products/people/lxu/odi/img/od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cpc.ncep.noaa.gov/products/people/lxu/odi/img/odi.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2209800" y="5638800"/>
            <a:ext cx="952500" cy="553998"/>
          </a:xfrm>
          <a:prstGeom prst="rect">
            <a:avLst/>
          </a:prstGeom>
          <a:noFill/>
        </p:spPr>
        <p:txBody>
          <a:bodyPr wrap="square" rtlCol="0">
            <a:spAutoFit/>
          </a:bodyPr>
          <a:lstStyle/>
          <a:p>
            <a:pPr lvl="0"/>
            <a:r>
              <a:rPr lang="en-US" sz="1000" dirty="0">
                <a:solidFill>
                  <a:srgbClr val="FF0000"/>
                </a:solidFill>
              </a:rPr>
              <a:t>Objective, but</a:t>
            </a:r>
          </a:p>
          <a:p>
            <a:pPr lvl="0"/>
            <a:r>
              <a:rPr lang="en-US" sz="1000" dirty="0">
                <a:solidFill>
                  <a:srgbClr val="FF0000"/>
                </a:solidFill>
              </a:rPr>
              <a:t>r</a:t>
            </a:r>
            <a:r>
              <a:rPr lang="en-US" sz="1000" dirty="0" smtClean="0">
                <a:solidFill>
                  <a:srgbClr val="FF0000"/>
                </a:solidFill>
              </a:rPr>
              <a:t>uns  </a:t>
            </a:r>
            <a:r>
              <a:rPr lang="en-US" sz="1000" dirty="0">
                <a:solidFill>
                  <a:srgbClr val="FF0000"/>
                </a:solidFill>
              </a:rPr>
              <a:t>Weekly!</a:t>
            </a:r>
          </a:p>
          <a:p>
            <a:pPr lvl="0"/>
            <a:r>
              <a:rPr lang="en-US" sz="1000" dirty="0">
                <a:solidFill>
                  <a:srgbClr val="FF0000"/>
                </a:solidFill>
              </a:rPr>
              <a:t>On Mondays!</a:t>
            </a:r>
          </a:p>
        </p:txBody>
      </p:sp>
      <p:cxnSp>
        <p:nvCxnSpPr>
          <p:cNvPr id="39" name="Straight Arrow Connector 38"/>
          <p:cNvCxnSpPr/>
          <p:nvPr/>
        </p:nvCxnSpPr>
        <p:spPr>
          <a:xfrm flipV="1">
            <a:off x="5105400" y="2743200"/>
            <a:ext cx="0"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75043" y="3240534"/>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cxnSp>
        <p:nvCxnSpPr>
          <p:cNvPr id="15" name="Straight Arrow Connector 14"/>
          <p:cNvCxnSpPr/>
          <p:nvPr/>
        </p:nvCxnSpPr>
        <p:spPr>
          <a:xfrm flipH="1">
            <a:off x="5410201" y="3433422"/>
            <a:ext cx="990599" cy="146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17 &amp; 18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Oval 12"/>
          <p:cNvSpPr/>
          <p:nvPr/>
        </p:nvSpPr>
        <p:spPr>
          <a:xfrm rot="2207071">
            <a:off x="7424652" y="808275"/>
            <a:ext cx="837860" cy="223011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 y="16276"/>
            <a:ext cx="8856601" cy="6841724"/>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17 &amp; 18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17 &amp; 18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33CC"/>
                </a:solidFill>
              </a:rPr>
              <a:t>Even thru’ up to 5 years period, the country as a whole looks good, in terms of  good rainfall!!! And lower drought coverage!!</a:t>
            </a:r>
            <a:endParaRPr lang="en-US" sz="1200" dirty="0">
              <a:solidFill>
                <a:srgbClr val="0033CC"/>
              </a:solidFill>
            </a:endParaRPr>
          </a:p>
        </p:txBody>
      </p:sp>
      <p:sp>
        <p:nvSpPr>
          <p:cNvPr id="10" name="Rounded Rectangle 9"/>
          <p:cNvSpPr/>
          <p:nvPr/>
        </p:nvSpPr>
        <p:spPr>
          <a:xfrm>
            <a:off x="2133600" y="838200"/>
            <a:ext cx="20574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133600" y="4038600"/>
            <a:ext cx="21336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477000" y="838200"/>
            <a:ext cx="20574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477000" y="4037072"/>
            <a:ext cx="2067757" cy="1926503"/>
          </a:xfrm>
          <a:prstGeom prst="rect">
            <a:avLst/>
          </a:prstGeom>
        </p:spPr>
      </p:pic>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Dec</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DJF</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233760" y="4953000"/>
            <a:ext cx="2157640" cy="914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71600" y="6413617"/>
            <a:ext cx="2534048" cy="369332"/>
          </a:xfrm>
          <a:prstGeom prst="rect">
            <a:avLst/>
          </a:prstGeom>
          <a:noFill/>
        </p:spPr>
        <p:txBody>
          <a:bodyPr wrap="square" rtlCol="0">
            <a:spAutoFit/>
          </a:bodyPr>
          <a:lstStyle/>
          <a:p>
            <a:r>
              <a:rPr lang="en-US" dirty="0" smtClean="0"/>
              <a:t>More HEAT </a:t>
            </a:r>
            <a:r>
              <a:rPr lang="en-US" dirty="0"/>
              <a:t>i</a:t>
            </a:r>
            <a:r>
              <a:rPr lang="en-US" dirty="0" smtClean="0"/>
              <a:t>n the SW!</a:t>
            </a:r>
            <a:endParaRPr lang="en-US" dirty="0"/>
          </a:p>
        </p:txBody>
      </p:sp>
      <p:sp>
        <p:nvSpPr>
          <p:cNvPr id="23" name="AutoShape 4" descr="https://www.cpc.ncep.noaa.gov/products/NMME/prob/images/prob_ensemble_prate_us_season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0" name="Straight Arrow Connector 29"/>
          <p:cNvCxnSpPr/>
          <p:nvPr/>
        </p:nvCxnSpPr>
        <p:spPr>
          <a:xfrm>
            <a:off x="7391400" y="1447800"/>
            <a:ext cx="0" cy="35429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077200" y="1791095"/>
            <a:ext cx="0" cy="337940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133599" y="4953000"/>
            <a:ext cx="457201" cy="15589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505" name="TextBox 21504"/>
          <p:cNvSpPr txBox="1"/>
          <p:nvPr/>
        </p:nvSpPr>
        <p:spPr>
          <a:xfrm>
            <a:off x="3851685" y="4405527"/>
            <a:ext cx="1316065" cy="2031325"/>
          </a:xfrm>
          <a:prstGeom prst="rect">
            <a:avLst/>
          </a:prstGeom>
          <a:noFill/>
        </p:spPr>
        <p:txBody>
          <a:bodyPr wrap="square" rtlCol="0">
            <a:spAutoFit/>
          </a:bodyPr>
          <a:lstStyle/>
          <a:p>
            <a:r>
              <a:rPr lang="en-US" sz="1400" u="sng" dirty="0" smtClean="0"/>
              <a:t>Overall, across the US, </a:t>
            </a:r>
            <a:r>
              <a:rPr lang="en-US" sz="1400" b="1" u="sng" dirty="0" smtClean="0"/>
              <a:t>less than normal  rainfall (&amp; above normal T)</a:t>
            </a:r>
            <a:r>
              <a:rPr lang="en-US" sz="1400" u="sng" dirty="0" smtClean="0"/>
              <a:t> is forecast by NMME for both the month and season! </a:t>
            </a:r>
            <a:endParaRPr lang="en-US" sz="1400" u="sng" dirty="0"/>
          </a:p>
        </p:txBody>
      </p:sp>
      <p:pic>
        <p:nvPicPr>
          <p:cNvPr id="2" name="Picture 1"/>
          <p:cNvPicPr>
            <a:picLocks noChangeAspect="1"/>
          </p:cNvPicPr>
          <p:nvPr/>
        </p:nvPicPr>
        <p:blipFill>
          <a:blip r:embed="rId2"/>
          <a:stretch>
            <a:fillRect/>
          </a:stretch>
        </p:blipFill>
        <p:spPr>
          <a:xfrm>
            <a:off x="-4680" y="-34624"/>
            <a:ext cx="3832415" cy="2960540"/>
          </a:xfrm>
          <a:prstGeom prst="rect">
            <a:avLst/>
          </a:prstGeom>
        </p:spPr>
      </p:pic>
      <p:pic>
        <p:nvPicPr>
          <p:cNvPr id="9" name="Picture 8"/>
          <p:cNvPicPr>
            <a:picLocks noChangeAspect="1"/>
          </p:cNvPicPr>
          <p:nvPr/>
        </p:nvPicPr>
        <p:blipFill>
          <a:blip r:embed="rId3"/>
          <a:stretch>
            <a:fillRect/>
          </a:stretch>
        </p:blipFill>
        <p:spPr>
          <a:xfrm>
            <a:off x="5215056" y="3174"/>
            <a:ext cx="3941521" cy="3044825"/>
          </a:xfrm>
          <a:prstGeom prst="rect">
            <a:avLst/>
          </a:prstGeom>
        </p:spPr>
      </p:pic>
      <p:pic>
        <p:nvPicPr>
          <p:cNvPr id="11" name="Picture 10"/>
          <p:cNvPicPr>
            <a:picLocks noChangeAspect="1"/>
          </p:cNvPicPr>
          <p:nvPr/>
        </p:nvPicPr>
        <p:blipFill>
          <a:blip r:embed="rId4"/>
          <a:stretch>
            <a:fillRect/>
          </a:stretch>
        </p:blipFill>
        <p:spPr>
          <a:xfrm>
            <a:off x="-1482" y="3349605"/>
            <a:ext cx="3811482" cy="2944370"/>
          </a:xfrm>
          <a:prstGeom prst="rect">
            <a:avLst/>
          </a:prstGeom>
        </p:spPr>
      </p:pic>
      <p:pic>
        <p:nvPicPr>
          <p:cNvPr id="15" name="Picture 14"/>
          <p:cNvPicPr>
            <a:picLocks noChangeAspect="1"/>
          </p:cNvPicPr>
          <p:nvPr/>
        </p:nvPicPr>
        <p:blipFill>
          <a:blip r:embed="rId5"/>
          <a:stretch>
            <a:fillRect/>
          </a:stretch>
        </p:blipFill>
        <p:spPr>
          <a:xfrm>
            <a:off x="5233760" y="3325370"/>
            <a:ext cx="3938089" cy="299167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b="1" dirty="0" smtClean="0"/>
              <a:t>Agreement/Disagreement</a:t>
            </a:r>
            <a:r>
              <a:rPr lang="en-US" dirty="0" smtClean="0"/>
              <a:t> among the various NMME models’ </a:t>
            </a:r>
            <a:r>
              <a:rPr lang="en-US" b="1" u="sng" dirty="0" smtClean="0"/>
              <a:t>DJF</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
        <p:nvSpPr>
          <p:cNvPr id="8" name="Oval 7"/>
          <p:cNvSpPr/>
          <p:nvPr/>
        </p:nvSpPr>
        <p:spPr>
          <a:xfrm>
            <a:off x="7086600" y="5486400"/>
            <a:ext cx="838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7089531" y="1530138"/>
            <a:ext cx="1368669" cy="298662"/>
          </a:xfrm>
          <a:prstGeom prst="rect">
            <a:avLst/>
          </a:prstGeom>
        </p:spPr>
      </p:pic>
      <p:pic>
        <p:nvPicPr>
          <p:cNvPr id="10" name="Picture 9"/>
          <p:cNvPicPr>
            <a:picLocks noChangeAspect="1"/>
          </p:cNvPicPr>
          <p:nvPr/>
        </p:nvPicPr>
        <p:blipFill>
          <a:blip r:embed="rId2"/>
          <a:stretch>
            <a:fillRect/>
          </a:stretch>
        </p:blipFill>
        <p:spPr>
          <a:xfrm>
            <a:off x="4267200" y="1551442"/>
            <a:ext cx="1219200" cy="256054"/>
          </a:xfrm>
          <a:prstGeom prst="rect">
            <a:avLst/>
          </a:prstGeom>
        </p:spPr>
      </p:pic>
      <p:pic>
        <p:nvPicPr>
          <p:cNvPr id="7" name="Picture 6"/>
          <p:cNvPicPr>
            <a:picLocks noChangeAspect="1"/>
          </p:cNvPicPr>
          <p:nvPr/>
        </p:nvPicPr>
        <p:blipFill>
          <a:blip r:embed="rId3"/>
          <a:stretch>
            <a:fillRect/>
          </a:stretch>
        </p:blipFill>
        <p:spPr>
          <a:xfrm>
            <a:off x="21454" y="457200"/>
            <a:ext cx="9046346" cy="6090313"/>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35</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475115"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8" name="Picture 7"/>
          <p:cNvPicPr>
            <a:picLocks noChangeAspect="1"/>
          </p:cNvPicPr>
          <p:nvPr/>
        </p:nvPicPr>
        <p:blipFill>
          <a:blip r:embed="rId5"/>
          <a:stretch>
            <a:fillRect/>
          </a:stretch>
        </p:blipFill>
        <p:spPr>
          <a:xfrm>
            <a:off x="6065520" y="1689125"/>
            <a:ext cx="3075549" cy="4692625"/>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indent="-285750">
              <a:buFont typeface="Arial" panose="020B0604020202020204" pitchFamily="34" charset="0"/>
              <a:buChar char="•"/>
            </a:pPr>
            <a:r>
              <a:rPr lang="en-US" sz="1100" b="1" dirty="0" smtClean="0">
                <a:latin typeface="Trebuchet MS" panose="020B0603020202020204" pitchFamily="34" charset="0"/>
              </a:rPr>
              <a:t>C</a:t>
            </a:r>
            <a:r>
              <a:rPr lang="en-US" sz="1100" dirty="0">
                <a:latin typeface="Trebuchet MS" panose="020B0603020202020204" pitchFamily="34" charset="0"/>
              </a:rPr>
              <a:t>alifornia for the most part, until a few months ago, has remained drought free for about twenty months now luckily due to above normal rainfall during  both recent 2022/23 (La Nina, strange!) and 2023/24 (El Nino, canonical!) winter rainfall seasons. But in the last couple of months some dryness has kept in. L</a:t>
            </a:r>
            <a:r>
              <a:rPr lang="en-US" sz="1100" dirty="0" smtClean="0">
                <a:latin typeface="Trebuchet MS" panose="020B0603020202020204" pitchFamily="34" charset="0"/>
              </a:rPr>
              <a:t>uckily winter rainfall is </a:t>
            </a:r>
            <a:r>
              <a:rPr lang="en-US" sz="1100" dirty="0">
                <a:latin typeface="Trebuchet MS" panose="020B0603020202020204" pitchFamily="34" charset="0"/>
              </a:rPr>
              <a:t>on the way! </a:t>
            </a:r>
          </a:p>
          <a:p>
            <a:pPr marL="285750" indent="-285750">
              <a:buFont typeface="Arial" panose="020B0604020202020204" pitchFamily="34" charset="0"/>
              <a:buChar char="•"/>
            </a:pPr>
            <a:r>
              <a:rPr lang="en-US" sz="1100" dirty="0">
                <a:latin typeface="Trebuchet MS" panose="020B0603020202020204" pitchFamily="34" charset="0"/>
              </a:rPr>
              <a:t>Water levels in almost all CA reservoirs are now at or well above their normal levels. However, the water storage levels in the much bigger lakes, Lake Powell and Lake Mead in NV/AZ still continue to be very low, and have not recovered completely from the 2+ decades(since ~2000) long hydrological drought that existed in the region.</a:t>
            </a:r>
          </a:p>
          <a:p>
            <a:pPr marL="285750" indent="-285750">
              <a:buFont typeface="Arial" panose="020B0604020202020204" pitchFamily="34" charset="0"/>
              <a:buChar char="•"/>
            </a:pPr>
            <a:r>
              <a:rPr lang="en-US" sz="1100" dirty="0">
                <a:latin typeface="Trebuchet MS" panose="020B0603020202020204" pitchFamily="34" charset="0"/>
              </a:rPr>
              <a:t>Comparing the most recent USDM with that back in July, there </a:t>
            </a:r>
            <a:r>
              <a:rPr lang="en-US" sz="1100" dirty="0" smtClean="0">
                <a:latin typeface="Trebuchet MS" panose="020B0603020202020204" pitchFamily="34" charset="0"/>
              </a:rPr>
              <a:t>is </a:t>
            </a:r>
            <a:r>
              <a:rPr lang="en-US" sz="1100" dirty="0">
                <a:latin typeface="Trebuchet MS" panose="020B0603020202020204" pitchFamily="34" charset="0"/>
              </a:rPr>
              <a:t>a considerable increase in the drought covered areas of the </a:t>
            </a:r>
            <a:r>
              <a:rPr lang="en-US" sz="1100" dirty="0" smtClean="0">
                <a:latin typeface="Trebuchet MS" panose="020B0603020202020204" pitchFamily="34" charset="0"/>
              </a:rPr>
              <a:t>US.  </a:t>
            </a:r>
            <a:endParaRPr lang="en-US" sz="1100" dirty="0">
              <a:latin typeface="Trebuchet MS" panose="020B0603020202020204" pitchFamily="34" charset="0"/>
            </a:endParaRPr>
          </a:p>
          <a:p>
            <a:pPr marL="285750" indent="-285750">
              <a:buFont typeface="Arial" panose="020B0604020202020204" pitchFamily="34" charset="0"/>
              <a:buChar char="•"/>
            </a:pPr>
            <a:r>
              <a:rPr lang="en-US" sz="1100" dirty="0">
                <a:latin typeface="Trebuchet MS" panose="020B0603020202020204" pitchFamily="34" charset="0"/>
              </a:rPr>
              <a:t>In our June/July Drought briefings, we indicated, “Overall, % of US land areas under drought will slightly increase from existing very low levels, mainly due to drought concern in the western/central US states.” – which happened, as we can see from the current USDM map.</a:t>
            </a:r>
          </a:p>
          <a:p>
            <a:pPr marL="285750" indent="-285750">
              <a:buFont typeface="Arial" panose="020B0604020202020204" pitchFamily="34" charset="0"/>
              <a:buChar char="•"/>
            </a:pPr>
            <a:r>
              <a:rPr lang="en-US" sz="1100" dirty="0">
                <a:latin typeface="Trebuchet MS" panose="020B0603020202020204" pitchFamily="34" charset="0"/>
              </a:rPr>
              <a:t>Large parts of NV/UT/AZ/NM and western TX are still dry or under drought due to long term/decadal drought in the SW, as well as the poor SW monsoon in 2023 and 2024.</a:t>
            </a:r>
          </a:p>
          <a:p>
            <a:pPr marL="285750" indent="-285750">
              <a:buFont typeface="Arial" panose="020B0604020202020204" pitchFamily="34" charset="0"/>
              <a:buChar char="•"/>
            </a:pPr>
            <a:r>
              <a:rPr lang="en-US" sz="1100" dirty="0">
                <a:latin typeface="Trebuchet MS" panose="020B0603020202020204" pitchFamily="34" charset="0"/>
              </a:rPr>
              <a:t>Drought in the border/interior areas of MT,WY the Dakotas and NE has worsened and is likely to not get any relief soon.</a:t>
            </a:r>
          </a:p>
          <a:p>
            <a:pPr marL="285750" indent="-285750">
              <a:buFont typeface="Arial" panose="020B0604020202020204" pitchFamily="34" charset="0"/>
              <a:buChar char="•"/>
            </a:pPr>
            <a:r>
              <a:rPr lang="en-US" sz="1100" dirty="0">
                <a:latin typeface="Trebuchet MS" panose="020B0603020202020204" pitchFamily="34" charset="0"/>
              </a:rPr>
              <a:t>Much of the coastal regions of northeastern states and the Delmarva region and vicinity have quickly developed very dry and drought conditions as much of these regions did not receive any rain at all in more than 30-40 days in some places, until some very recent relief in the past week, but not everywhere. This coastal S/T drought is unlikely to worsen further and may not last long.</a:t>
            </a:r>
          </a:p>
          <a:p>
            <a:pPr marL="285750" indent="-285750">
              <a:buFont typeface="Arial" panose="020B0604020202020204" pitchFamily="34" charset="0"/>
              <a:buChar char="•"/>
            </a:pPr>
            <a:r>
              <a:rPr lang="en-US" sz="1100" dirty="0">
                <a:latin typeface="Trebuchet MS" panose="020B0603020202020204" pitchFamily="34" charset="0"/>
              </a:rPr>
              <a:t> Since early summer, questions still remain about when the La Nina will actually develop and how strong it will be! A lot depends on when the La Nina will finally develop and how strong will it be?  Generally La Nina phase of ENSO is associated with less rain across the US and vice versa during El Nino. If La Nina is established during DJF, less than normal rainfall is  expected across the southern US states thus enhancing drought in the region</a:t>
            </a:r>
            <a:r>
              <a:rPr lang="en-US" sz="1100" dirty="0" smtClean="0">
                <a:latin typeface="Trebuchet MS" panose="020B0603020202020204" pitchFamily="34" charset="0"/>
              </a:rPr>
              <a:t>.</a:t>
            </a:r>
            <a:endParaRPr lang="en-US" sz="1100" dirty="0" smtClean="0">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ENSO status and forecast:</a:t>
            </a:r>
            <a:r>
              <a:rPr lang="en-US" sz="1200" b="1" dirty="0" smtClean="0">
                <a:solidFill>
                  <a:srgbClr val="0033CC"/>
                </a:solidFill>
                <a:latin typeface="Trebuchet MS" panose="020B0603020202020204" pitchFamily="34" charset="0"/>
              </a:rPr>
              <a:t> </a:t>
            </a:r>
            <a:r>
              <a:rPr lang="en-US" sz="1200" dirty="0">
                <a:solidFill>
                  <a:srgbClr val="0033CC"/>
                </a:solidFill>
              </a:rPr>
              <a:t>La </a:t>
            </a:r>
            <a:r>
              <a:rPr lang="en-US" sz="1200" dirty="0" smtClean="0">
                <a:solidFill>
                  <a:srgbClr val="0033CC"/>
                </a:solidFill>
              </a:rPr>
              <a:t>Niña is </a:t>
            </a:r>
            <a:r>
              <a:rPr lang="en-US" sz="1200" dirty="0">
                <a:solidFill>
                  <a:srgbClr val="0033CC"/>
                </a:solidFill>
              </a:rPr>
              <a:t>most likely to emerge in October-December 2024 (57% chance) and is expected to persist through January-March 2025</a:t>
            </a:r>
            <a:r>
              <a:rPr lang="en-US" sz="1200" dirty="0" smtClean="0">
                <a:solidFill>
                  <a:srgbClr val="0033CC"/>
                </a:solidFill>
              </a:rPr>
              <a:t>.</a:t>
            </a:r>
            <a:endParaRPr lang="en-US" sz="1200" dirty="0" smtClean="0">
              <a:solidFill>
                <a:srgbClr val="0033CC"/>
              </a:solidFill>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100" dirty="0" smtClean="0">
                <a:latin typeface="Trebuchet MS" panose="020B0603020202020204" pitchFamily="34" charset="0"/>
              </a:rPr>
              <a:t>The actual development of the expected La Nina keeps getting delayed since early summer.  During the upcoming </a:t>
            </a:r>
            <a:r>
              <a:rPr lang="en-US" altLang="en-US" sz="1100" dirty="0" smtClean="0">
                <a:latin typeface="Trebuchet MS" panose="020B0603020202020204" pitchFamily="34" charset="0"/>
              </a:rPr>
              <a:t>2025 DJF </a:t>
            </a:r>
            <a:r>
              <a:rPr lang="en-US" altLang="en-US" sz="1100" dirty="0" smtClean="0">
                <a:latin typeface="Trebuchet MS" panose="020B0603020202020204" pitchFamily="34" charset="0"/>
              </a:rPr>
              <a:t>forecast season, La Nina is forecast to </a:t>
            </a:r>
            <a:r>
              <a:rPr lang="en-US" altLang="en-US" sz="1100" dirty="0" smtClean="0">
                <a:latin typeface="Trebuchet MS" panose="020B0603020202020204" pitchFamily="34" charset="0"/>
              </a:rPr>
              <a:t>develop (only 57% chance!), </a:t>
            </a:r>
            <a:r>
              <a:rPr lang="en-US" altLang="en-US" sz="1100" dirty="0" smtClean="0">
                <a:latin typeface="Trebuchet MS" panose="020B0603020202020204" pitchFamily="34" charset="0"/>
              </a:rPr>
              <a:t>in terms of possibly expecting any canonical La Nina </a:t>
            </a:r>
            <a:r>
              <a:rPr lang="en-US" altLang="en-US" sz="1100" dirty="0" smtClean="0">
                <a:latin typeface="Trebuchet MS" panose="020B0603020202020204" pitchFamily="34" charset="0"/>
              </a:rPr>
              <a:t>impacts. </a:t>
            </a:r>
            <a:r>
              <a:rPr lang="en-US" altLang="en-US" sz="1100" dirty="0" smtClean="0">
                <a:latin typeface="Trebuchet MS" panose="020B0603020202020204" pitchFamily="34" charset="0"/>
              </a:rPr>
              <a:t>Nevertheless, the models, as if anticipating </a:t>
            </a:r>
            <a:r>
              <a:rPr lang="en-US" altLang="en-US" sz="1100" dirty="0" smtClean="0">
                <a:latin typeface="Trebuchet MS" panose="020B0603020202020204" pitchFamily="34" charset="0"/>
              </a:rPr>
              <a:t>an assured La </a:t>
            </a:r>
            <a:r>
              <a:rPr lang="en-US" altLang="en-US" sz="1100" dirty="0" smtClean="0">
                <a:latin typeface="Trebuchet MS" panose="020B0603020202020204" pitchFamily="34" charset="0"/>
              </a:rPr>
              <a:t>Nina, are somewhat consistent in forecasting generally below normal precip across much of the </a:t>
            </a:r>
            <a:r>
              <a:rPr lang="en-US" altLang="en-US" sz="1100" dirty="0" smtClean="0">
                <a:latin typeface="Trebuchet MS" panose="020B0603020202020204" pitchFamily="34" charset="0"/>
              </a:rPr>
              <a:t>southern United </a:t>
            </a:r>
            <a:r>
              <a:rPr lang="en-US" altLang="en-US" sz="1100" dirty="0" smtClean="0">
                <a:latin typeface="Trebuchet MS" panose="020B0603020202020204" pitchFamily="34" charset="0"/>
              </a:rPr>
              <a:t>States except possibly in the Pacific NW, in some coastal regions of CA, and in parts of </a:t>
            </a:r>
            <a:r>
              <a:rPr lang="en-US" altLang="en-US" sz="1100" dirty="0" smtClean="0">
                <a:latin typeface="Trebuchet MS" panose="020B0603020202020204" pitchFamily="34" charset="0"/>
              </a:rPr>
              <a:t>OH</a:t>
            </a:r>
            <a:r>
              <a:rPr lang="en-US" altLang="en-US" sz="1100" dirty="0">
                <a:latin typeface="Trebuchet MS" panose="020B0603020202020204" pitchFamily="34" charset="0"/>
              </a:rPr>
              <a:t> </a:t>
            </a:r>
            <a:r>
              <a:rPr lang="en-US" altLang="en-US" sz="1100" dirty="0" smtClean="0">
                <a:latin typeface="Trebuchet MS" panose="020B0603020202020204" pitchFamily="34" charset="0"/>
              </a:rPr>
              <a:t>valley</a:t>
            </a:r>
            <a:r>
              <a:rPr lang="en-US" altLang="en-US" sz="1100" dirty="0" smtClean="0">
                <a:latin typeface="Trebuchet MS" panose="020B0603020202020204" pitchFamily="34" charset="0"/>
              </a:rPr>
              <a:t>.  </a:t>
            </a:r>
            <a:endParaRPr lang="en-US" altLang="en-US" sz="1100" dirty="0" smtClean="0">
              <a:latin typeface="Trebuchet MS" panose="020B0603020202020204" pitchFamily="34" charset="0"/>
            </a:endParaRPr>
          </a:p>
          <a:p>
            <a:pPr marL="285750" indent="-285750">
              <a:buFont typeface="Arial" panose="020B0604020202020204" pitchFamily="34" charset="0"/>
              <a:buChar char="•"/>
            </a:pPr>
            <a:r>
              <a:rPr lang="en-US" altLang="en-US" sz="1100" dirty="0" smtClean="0">
                <a:latin typeface="Trebuchet MS" panose="020B0603020202020204" pitchFamily="34" charset="0"/>
              </a:rPr>
              <a:t>Recall </a:t>
            </a:r>
            <a:r>
              <a:rPr lang="en-US" altLang="en-US" sz="1100" dirty="0" smtClean="0">
                <a:latin typeface="Trebuchet MS" panose="020B0603020202020204" pitchFamily="34" charset="0"/>
              </a:rPr>
              <a:t>the last two (2023 &amp; 2024</a:t>
            </a:r>
            <a:r>
              <a:rPr lang="en-US" altLang="en-US" sz="1100" dirty="0" smtClean="0">
                <a:latin typeface="Trebuchet MS" panose="020B0603020202020204" pitchFamily="34" charset="0"/>
              </a:rPr>
              <a:t>) DJF </a:t>
            </a:r>
            <a:r>
              <a:rPr lang="en-US" altLang="en-US" sz="1100" dirty="0" smtClean="0">
                <a:latin typeface="Trebuchet MS" panose="020B0603020202020204" pitchFamily="34" charset="0"/>
              </a:rPr>
              <a:t>rainfall </a:t>
            </a:r>
            <a:r>
              <a:rPr lang="en-US" altLang="en-US" sz="1100" dirty="0" smtClean="0">
                <a:latin typeface="Trebuchet MS" panose="020B0603020202020204" pitchFamily="34" charset="0"/>
              </a:rPr>
              <a:t>seasons (one </a:t>
            </a:r>
            <a:r>
              <a:rPr lang="en-US" altLang="en-US" sz="1100" dirty="0" smtClean="0">
                <a:latin typeface="Trebuchet MS" panose="020B0603020202020204" pitchFamily="34" charset="0"/>
              </a:rPr>
              <a:t>La Nina </a:t>
            </a:r>
            <a:r>
              <a:rPr lang="en-US" altLang="en-US" sz="1100" dirty="0" smtClean="0">
                <a:latin typeface="Trebuchet MS" panose="020B0603020202020204" pitchFamily="34" charset="0"/>
              </a:rPr>
              <a:t>winter &amp; </a:t>
            </a:r>
            <a:r>
              <a:rPr lang="en-US" altLang="en-US" sz="1100" dirty="0" smtClean="0">
                <a:latin typeface="Trebuchet MS" panose="020B0603020202020204" pitchFamily="34" charset="0"/>
              </a:rPr>
              <a:t>another El </a:t>
            </a:r>
            <a:r>
              <a:rPr lang="en-US" altLang="en-US" sz="1100" dirty="0" smtClean="0">
                <a:latin typeface="Trebuchet MS" panose="020B0603020202020204" pitchFamily="34" charset="0"/>
              </a:rPr>
              <a:t>Nino winter), both brought </a:t>
            </a:r>
            <a:r>
              <a:rPr lang="en-US" altLang="en-US" sz="1100" dirty="0" smtClean="0">
                <a:latin typeface="Trebuchet MS" panose="020B0603020202020204" pitchFamily="34" charset="0"/>
              </a:rPr>
              <a:t>excessive rainfall to California that ended the 2 </a:t>
            </a:r>
            <a:r>
              <a:rPr lang="en-US" altLang="en-US" sz="1100" dirty="0" smtClean="0">
                <a:latin typeface="Trebuchet MS" panose="020B0603020202020204" pitchFamily="34" charset="0"/>
              </a:rPr>
              <a:t>decades </a:t>
            </a:r>
            <a:r>
              <a:rPr lang="en-US" altLang="en-US" sz="1100" dirty="0" smtClean="0">
                <a:latin typeface="Trebuchet MS" panose="020B0603020202020204" pitchFamily="34" charset="0"/>
              </a:rPr>
              <a:t>long drought. </a:t>
            </a:r>
            <a:r>
              <a:rPr lang="en-US" altLang="en-US" sz="1100" dirty="0" smtClean="0">
                <a:latin typeface="Trebuchet MS" panose="020B0603020202020204" pitchFamily="34" charset="0"/>
              </a:rPr>
              <a:t>This </a:t>
            </a:r>
            <a:r>
              <a:rPr lang="en-US" altLang="en-US" sz="1100" dirty="0" smtClean="0">
                <a:latin typeface="Trebuchet MS" panose="020B0603020202020204" pitchFamily="34" charset="0"/>
              </a:rPr>
              <a:t>upcoming winter also, t</a:t>
            </a:r>
            <a:r>
              <a:rPr lang="en-US" altLang="en-US" sz="1100" dirty="0" smtClean="0">
                <a:latin typeface="Trebuchet MS" panose="020B0603020202020204" pitchFamily="34" charset="0"/>
              </a:rPr>
              <a:t>he </a:t>
            </a:r>
            <a:r>
              <a:rPr lang="en-US" altLang="en-US" sz="1100" dirty="0" smtClean="0">
                <a:latin typeface="Trebuchet MS" panose="020B0603020202020204" pitchFamily="34" charset="0"/>
              </a:rPr>
              <a:t>models </a:t>
            </a:r>
            <a:r>
              <a:rPr lang="en-US" altLang="en-US" sz="1100" dirty="0" smtClean="0">
                <a:latin typeface="Trebuchet MS" panose="020B0603020202020204" pitchFamily="34" charset="0"/>
              </a:rPr>
              <a:t>forecast only canonical (less than normal) rainfall here. What </a:t>
            </a:r>
            <a:r>
              <a:rPr lang="en-US" altLang="en-US" sz="1100" dirty="0" smtClean="0">
                <a:latin typeface="Trebuchet MS" panose="020B0603020202020204" pitchFamily="34" charset="0"/>
              </a:rPr>
              <a:t>will happen this (2025) La Nina(?) winter is the major question and uncertainty for west coast </a:t>
            </a:r>
            <a:r>
              <a:rPr lang="en-US" altLang="en-US" sz="1100" dirty="0" smtClean="0">
                <a:latin typeface="Trebuchet MS" panose="020B0603020202020204" pitchFamily="34" charset="0"/>
              </a:rPr>
              <a:t>areas, especially the southern CA, NV, AZ border region. It is likely that severe drought in NM/western TX border region will </a:t>
            </a:r>
            <a:r>
              <a:rPr lang="en-US" altLang="en-US" sz="1100" dirty="0">
                <a:latin typeface="Trebuchet MS" panose="020B0603020202020204" pitchFamily="34" charset="0"/>
              </a:rPr>
              <a:t>w</a:t>
            </a:r>
            <a:r>
              <a:rPr lang="en-US" altLang="en-US" sz="1100" dirty="0" smtClean="0">
                <a:latin typeface="Trebuchet MS" panose="020B0603020202020204" pitchFamily="34" charset="0"/>
              </a:rPr>
              <a:t>orsen and possibly expand. </a:t>
            </a:r>
          </a:p>
          <a:p>
            <a:pPr marL="285750" indent="-285750">
              <a:buFont typeface="Arial" panose="020B0604020202020204" pitchFamily="34" charset="0"/>
              <a:buChar char="•"/>
            </a:pPr>
            <a:r>
              <a:rPr lang="en-US" altLang="en-US" sz="1100" dirty="0" smtClean="0">
                <a:latin typeface="Trebuchet MS" panose="020B0603020202020204" pitchFamily="34" charset="0"/>
              </a:rPr>
              <a:t>Drought in the central US will </a:t>
            </a:r>
            <a:r>
              <a:rPr lang="en-US" altLang="en-US" sz="1100" dirty="0" smtClean="0">
                <a:latin typeface="Trebuchet MS" panose="020B0603020202020204" pitchFamily="34" charset="0"/>
              </a:rPr>
              <a:t>likel</a:t>
            </a:r>
            <a:r>
              <a:rPr lang="en-US" altLang="en-US" sz="1100" dirty="0" smtClean="0">
                <a:latin typeface="Trebuchet MS" panose="020B0603020202020204" pitchFamily="34" charset="0"/>
              </a:rPr>
              <a:t>y improve, but will persist. Existing </a:t>
            </a:r>
            <a:r>
              <a:rPr lang="en-US" altLang="en-US" sz="1100" dirty="0">
                <a:latin typeface="Trebuchet MS" panose="020B0603020202020204" pitchFamily="34" charset="0"/>
              </a:rPr>
              <a:t>d</a:t>
            </a:r>
            <a:r>
              <a:rPr lang="en-US" altLang="en-US" sz="1100" dirty="0" smtClean="0">
                <a:latin typeface="Trebuchet MS" panose="020B0603020202020204" pitchFamily="34" charset="0"/>
              </a:rPr>
              <a:t>rought </a:t>
            </a:r>
            <a:r>
              <a:rPr lang="en-US" altLang="en-US" sz="1100" dirty="0" smtClean="0">
                <a:latin typeface="Trebuchet MS" panose="020B0603020202020204" pitchFamily="34" charset="0"/>
              </a:rPr>
              <a:t>conditions </a:t>
            </a:r>
            <a:r>
              <a:rPr lang="en-US" altLang="en-US" sz="1100" dirty="0" smtClean="0">
                <a:latin typeface="Trebuchet MS" panose="020B0603020202020204" pitchFamily="34" charset="0"/>
              </a:rPr>
              <a:t>will likely worsen and new drought may emerge along parts of. southern TX, LA, MS, and AL.  Again </a:t>
            </a:r>
            <a:r>
              <a:rPr lang="en-US" altLang="en-US" sz="1100" dirty="0" smtClean="0">
                <a:latin typeface="Trebuchet MS" panose="020B0603020202020204" pitchFamily="34" charset="0"/>
              </a:rPr>
              <a:t>the key uncertainty, is in the </a:t>
            </a:r>
            <a:r>
              <a:rPr lang="en-US" altLang="en-US" sz="1100" dirty="0" smtClean="0">
                <a:latin typeface="Trebuchet MS" panose="020B0603020202020204" pitchFamily="34" charset="0"/>
              </a:rPr>
              <a:t>timing </a:t>
            </a:r>
            <a:r>
              <a:rPr lang="en-US" altLang="en-US" sz="1100" dirty="0" smtClean="0">
                <a:latin typeface="Trebuchet MS" panose="020B0603020202020204" pitchFamily="34" charset="0"/>
              </a:rPr>
              <a:t>of </a:t>
            </a:r>
            <a:r>
              <a:rPr lang="en-US" altLang="en-US" sz="1100" dirty="0" smtClean="0">
                <a:latin typeface="Trebuchet MS" panose="020B0603020202020204" pitchFamily="34" charset="0"/>
              </a:rPr>
              <a:t>development </a:t>
            </a:r>
            <a:r>
              <a:rPr lang="en-US" altLang="en-US" sz="1100" dirty="0" smtClean="0">
                <a:latin typeface="Trebuchet MS" panose="020B0603020202020204" pitchFamily="34" charset="0"/>
              </a:rPr>
              <a:t>of La Nina, if it still develops, as well as its strength</a:t>
            </a:r>
            <a:r>
              <a:rPr lang="en-US" altLang="en-US" sz="1100" dirty="0" smtClean="0">
                <a:latin typeface="Trebuchet MS" panose="020B0603020202020204" pitchFamily="34" charset="0"/>
              </a:rPr>
              <a:t>. But any abnormal above normal rainfall in CA, as during in 2017 &amp; 2023 La Nina’s is worrisome. </a:t>
            </a:r>
          </a:p>
          <a:p>
            <a:pPr marL="285750" indent="-285750">
              <a:buFont typeface="Arial" panose="020B0604020202020204" pitchFamily="34" charset="0"/>
              <a:buChar char="•"/>
            </a:pPr>
            <a:r>
              <a:rPr lang="en-US" altLang="en-US" sz="1100" dirty="0">
                <a:latin typeface="Trebuchet MS" panose="020B0603020202020204" pitchFamily="34" charset="0"/>
              </a:rPr>
              <a:t>I</a:t>
            </a:r>
            <a:r>
              <a:rPr lang="en-US" altLang="en-US" sz="1100" dirty="0" smtClean="0">
                <a:latin typeface="Trebuchet MS" panose="020B0603020202020204" pitchFamily="34" charset="0"/>
              </a:rPr>
              <a:t>t </a:t>
            </a:r>
            <a:r>
              <a:rPr lang="en-US" altLang="en-US" sz="1100" dirty="0" smtClean="0">
                <a:latin typeface="Trebuchet MS" panose="020B0603020202020204" pitchFamily="34" charset="0"/>
              </a:rPr>
              <a:t>is </a:t>
            </a:r>
            <a:r>
              <a:rPr lang="en-US" altLang="en-US" sz="1100" dirty="0" smtClean="0">
                <a:latin typeface="Trebuchet MS" panose="020B0603020202020204" pitchFamily="34" charset="0"/>
              </a:rPr>
              <a:t>likely </a:t>
            </a:r>
            <a:r>
              <a:rPr lang="en-US" altLang="en-US" sz="1100" dirty="0" smtClean="0">
                <a:latin typeface="Trebuchet MS" panose="020B0603020202020204" pitchFamily="34" charset="0"/>
              </a:rPr>
              <a:t>that by the end of the forecast season </a:t>
            </a:r>
            <a:r>
              <a:rPr lang="en-US" altLang="en-US" sz="1100" dirty="0" smtClean="0">
                <a:latin typeface="Trebuchet MS" panose="020B0603020202020204" pitchFamily="34" charset="0"/>
              </a:rPr>
              <a:t>DJF </a:t>
            </a:r>
            <a:r>
              <a:rPr lang="en-US" altLang="en-US" sz="1100" dirty="0" smtClean="0">
                <a:latin typeface="Trebuchet MS" panose="020B0603020202020204" pitchFamily="34" charset="0"/>
              </a:rPr>
              <a:t>season, </a:t>
            </a:r>
            <a:r>
              <a:rPr lang="en-US" altLang="en-US" sz="1100" dirty="0" smtClean="0">
                <a:latin typeface="Trebuchet MS" panose="020B0603020202020204" pitchFamily="34" charset="0"/>
              </a:rPr>
              <a:t>the sudden emergence of dry/drought conditions in the coastal regions </a:t>
            </a:r>
            <a:r>
              <a:rPr lang="en-US" altLang="en-US" sz="1100" dirty="0" smtClean="0">
                <a:latin typeface="Trebuchet MS" panose="020B0603020202020204" pitchFamily="34" charset="0"/>
              </a:rPr>
              <a:t>of </a:t>
            </a:r>
            <a:r>
              <a:rPr lang="en-US" altLang="en-US" sz="1100" dirty="0" smtClean="0">
                <a:latin typeface="Trebuchet MS" panose="020B0603020202020204" pitchFamily="34" charset="0"/>
              </a:rPr>
              <a:t>northeast and mid Atlantic states will not stay. But the slightly longer term drought in the OH/WV/PA border region will slightly improve, but will persist in some mild form. Any new drought development in coastal lower </a:t>
            </a:r>
            <a:r>
              <a:rPr lang="en-US" altLang="en-US" sz="1100" dirty="0" smtClean="0">
                <a:latin typeface="Trebuchet MS" panose="020B0603020202020204" pitchFamily="34" charset="0"/>
              </a:rPr>
              <a:t>m</a:t>
            </a:r>
            <a:r>
              <a:rPr lang="en-US" altLang="en-US" sz="1100" dirty="0" smtClean="0">
                <a:latin typeface="Trebuchet MS" panose="020B0603020202020204" pitchFamily="34" charset="0"/>
              </a:rPr>
              <a:t>id Atlantic states is unlikely!   *****</a:t>
            </a:r>
            <a:endParaRPr lang="en-US" altLang="en-US" sz="11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174544" y="4139353"/>
            <a:ext cx="1546681" cy="1295128"/>
          </a:xfrm>
          <a:prstGeom prst="rect">
            <a:avLst/>
          </a:prstGeom>
        </p:spPr>
      </p:pic>
      <p:pic>
        <p:nvPicPr>
          <p:cNvPr id="8" name="Picture 7"/>
          <p:cNvPicPr>
            <a:picLocks noChangeAspect="1"/>
          </p:cNvPicPr>
          <p:nvPr/>
        </p:nvPicPr>
        <p:blipFill>
          <a:blip r:embed="rId4"/>
          <a:stretch>
            <a:fillRect/>
          </a:stretch>
        </p:blipFill>
        <p:spPr>
          <a:xfrm>
            <a:off x="7195251" y="2658699"/>
            <a:ext cx="1537491" cy="1253348"/>
          </a:xfrm>
          <a:prstGeom prst="rect">
            <a:avLst/>
          </a:prstGeom>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76" y="2834964"/>
            <a:ext cx="493763" cy="221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297555" y="3803141"/>
            <a:ext cx="1829009"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9115" y="2978252"/>
            <a:ext cx="493685" cy="119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8390990" y="4876800"/>
            <a:ext cx="941228" cy="523220"/>
          </a:xfrm>
          <a:prstGeom prst="rect">
            <a:avLst/>
          </a:prstGeom>
          <a:noFill/>
        </p:spPr>
        <p:txBody>
          <a:bodyPr wrap="square" rtlCol="0">
            <a:spAutoFit/>
          </a:bodyPr>
          <a:lstStyle/>
          <a:p>
            <a:r>
              <a:rPr lang="en-US" sz="1400" dirty="0" smtClean="0"/>
              <a:t>This month !</a:t>
            </a:r>
            <a:endParaRPr lang="en-US" dirty="0"/>
          </a:p>
        </p:txBody>
      </p:sp>
      <p:sp>
        <p:nvSpPr>
          <p:cNvPr id="23" name="Rectangle 22"/>
          <p:cNvSpPr/>
          <p:nvPr/>
        </p:nvSpPr>
        <p:spPr>
          <a:xfrm>
            <a:off x="8308893" y="3381230"/>
            <a:ext cx="747320" cy="523220"/>
          </a:xfrm>
          <a:prstGeom prst="rect">
            <a:avLst/>
          </a:prstGeom>
        </p:spPr>
        <p:txBody>
          <a:bodyPr wrap="none">
            <a:spAutoFit/>
          </a:bodyPr>
          <a:lstStyle/>
          <a:p>
            <a:r>
              <a:rPr lang="en-US" sz="1400" dirty="0"/>
              <a:t>l</a:t>
            </a:r>
            <a:r>
              <a:rPr lang="en-US" sz="1400" dirty="0" smtClean="0"/>
              <a:t>ast</a:t>
            </a:r>
          </a:p>
          <a:p>
            <a:r>
              <a:rPr lang="en-US" sz="1400" dirty="0" smtClean="0"/>
              <a:t>month </a:t>
            </a:r>
            <a:r>
              <a:rPr lang="en-US" sz="1400" dirty="0"/>
              <a:t>!</a:t>
            </a:r>
          </a:p>
        </p:txBody>
      </p:sp>
      <p:sp>
        <p:nvSpPr>
          <p:cNvPr id="15" name="TextBox 14"/>
          <p:cNvSpPr txBox="1"/>
          <p:nvPr/>
        </p:nvSpPr>
        <p:spPr>
          <a:xfrm>
            <a:off x="304800" y="5791200"/>
            <a:ext cx="6477000" cy="1092607"/>
          </a:xfrm>
          <a:prstGeom prst="rect">
            <a:avLst/>
          </a:prstGeom>
          <a:noFill/>
        </p:spPr>
        <p:txBody>
          <a:bodyPr wrap="square" rtlCol="0">
            <a:spAutoFit/>
          </a:bodyPr>
          <a:lstStyle/>
          <a:p>
            <a:r>
              <a:rPr lang="en-US" altLang="en-US" sz="1300" dirty="0" smtClean="0">
                <a:latin typeface="Trebuchet MS" panose="020B0603020202020204" pitchFamily="34" charset="0"/>
              </a:rPr>
              <a:t>We said in this briefing a </a:t>
            </a:r>
            <a:r>
              <a:rPr lang="en-US" altLang="en-US" sz="1300" dirty="0" smtClean="0">
                <a:latin typeface="Trebuchet MS" panose="020B0603020202020204" pitchFamily="34" charset="0"/>
              </a:rPr>
              <a:t>3,4 </a:t>
            </a:r>
            <a:r>
              <a:rPr lang="en-US" altLang="en-US" sz="1300" dirty="0" smtClean="0">
                <a:latin typeface="Trebuchet MS" panose="020B0603020202020204" pitchFamily="34" charset="0"/>
              </a:rPr>
              <a:t>months ago, that the </a:t>
            </a:r>
            <a:r>
              <a:rPr lang="en-US" altLang="en-US" sz="1300" b="1" u="sng" dirty="0" smtClean="0">
                <a:latin typeface="Trebuchet MS" panose="020B0603020202020204" pitchFamily="34" charset="0"/>
              </a:rPr>
              <a:t>relative minimum</a:t>
            </a:r>
            <a:r>
              <a:rPr lang="en-US" altLang="en-US" sz="1300" dirty="0" smtClean="0">
                <a:latin typeface="Trebuchet MS" panose="020B0603020202020204" pitchFamily="34" charset="0"/>
              </a:rPr>
              <a:t> in the %(percent) of US land coverage by Drought has reached its lower limit, </a:t>
            </a:r>
            <a:r>
              <a:rPr lang="en-US" altLang="en-US" sz="1300" u="sng" dirty="0" smtClean="0">
                <a:latin typeface="Trebuchet MS" panose="020B0603020202020204" pitchFamily="34" charset="0"/>
              </a:rPr>
              <a:t>and will likely increase from that low point onwards and it has been happening</a:t>
            </a:r>
            <a:r>
              <a:rPr lang="en-US" altLang="en-US" sz="1300" dirty="0" smtClean="0">
                <a:latin typeface="Trebuchet MS" panose="020B0603020202020204" pitchFamily="34" charset="0"/>
              </a:rPr>
              <a:t>, as we suggested.  We said it based on 2 factors: weak 2024 SW monsoon, ending of El Nino, possible trending La Nina development. </a:t>
            </a:r>
            <a:endParaRPr lang="en-US" altLang="en-US" sz="1200" i="1" dirty="0" smtClean="0">
              <a:latin typeface="Trebuchet MS" panose="020B0603020202020204" pitchFamily="34" charset="0"/>
            </a:endParaRPr>
          </a:p>
        </p:txBody>
      </p:sp>
      <p:cxnSp>
        <p:nvCxnSpPr>
          <p:cNvPr id="25" name="Straight Arrow Connector 24"/>
          <p:cNvCxnSpPr/>
          <p:nvPr/>
        </p:nvCxnSpPr>
        <p:spPr>
          <a:xfrm flipH="1" flipV="1">
            <a:off x="5562600" y="4876800"/>
            <a:ext cx="55749" cy="10358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561243" y="2941262"/>
            <a:ext cx="5607811" cy="2849938"/>
          </a:xfrm>
          <a:prstGeom prst="rect">
            <a:avLst/>
          </a:prstGeom>
        </p:spPr>
      </p:pic>
      <p:pic>
        <p:nvPicPr>
          <p:cNvPr id="163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4171" y="2867664"/>
            <a:ext cx="506629" cy="231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10"/>
          <a:stretch>
            <a:fillRect/>
          </a:stretch>
        </p:blipFill>
        <p:spPr>
          <a:xfrm>
            <a:off x="7114104" y="5467458"/>
            <a:ext cx="1784771" cy="1374562"/>
          </a:xfrm>
          <a:prstGeom prst="rect">
            <a:avLst/>
          </a:prstGeom>
        </p:spPr>
      </p:pic>
      <p:cxnSp>
        <p:nvCxnSpPr>
          <p:cNvPr id="21" name="Straight Arrow Connector 20"/>
          <p:cNvCxnSpPr/>
          <p:nvPr/>
        </p:nvCxnSpPr>
        <p:spPr>
          <a:xfrm>
            <a:off x="5803439" y="4495800"/>
            <a:ext cx="1178035" cy="11978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200400" y="3886200"/>
            <a:ext cx="0" cy="1117154"/>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1"/>
          <a:stretch>
            <a:fillRect/>
          </a:stretch>
        </p:blipFill>
        <p:spPr>
          <a:xfrm>
            <a:off x="5535124" y="3670503"/>
            <a:ext cx="158510" cy="1194920"/>
          </a:xfrm>
          <a:prstGeom prst="rect">
            <a:avLst/>
          </a:prstGeom>
        </p:spPr>
      </p:pic>
      <p:cxnSp>
        <p:nvCxnSpPr>
          <p:cNvPr id="28" name="Straight Arrow Connector 27"/>
          <p:cNvCxnSpPr/>
          <p:nvPr/>
        </p:nvCxnSpPr>
        <p:spPr>
          <a:xfrm>
            <a:off x="3200400" y="3912046"/>
            <a:ext cx="0" cy="1117154"/>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71900" y="3803141"/>
            <a:ext cx="1104900" cy="0"/>
          </a:xfrm>
          <a:prstGeom prst="straightConnector1">
            <a:avLst/>
          </a:prstGeom>
          <a:ln w="158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51352" y="3313752"/>
            <a:ext cx="1305437" cy="523220"/>
          </a:xfrm>
          <a:prstGeom prst="rect">
            <a:avLst/>
          </a:prstGeom>
          <a:noFill/>
        </p:spPr>
        <p:txBody>
          <a:bodyPr wrap="square" rtlCol="0">
            <a:spAutoFit/>
          </a:bodyPr>
          <a:lstStyle/>
          <a:p>
            <a:r>
              <a:rPr lang="en-US" sz="1400" dirty="0" smtClean="0"/>
              <a:t>3 back to back La </a:t>
            </a:r>
            <a:r>
              <a:rPr lang="en-US" sz="1400" dirty="0" err="1" smtClean="0"/>
              <a:t>Ninas</a:t>
            </a:r>
            <a:r>
              <a:rPr lang="en-US" sz="1400" dirty="0" smtClean="0"/>
              <a:t> !</a:t>
            </a:r>
            <a:endParaRPr lang="en-US" sz="1400" dirty="0"/>
          </a:p>
        </p:txBody>
      </p:sp>
      <p:sp>
        <p:nvSpPr>
          <p:cNvPr id="31" name="Rectangle 30"/>
          <p:cNvSpPr/>
          <p:nvPr/>
        </p:nvSpPr>
        <p:spPr>
          <a:xfrm>
            <a:off x="2676438" y="3433774"/>
            <a:ext cx="1129451" cy="523220"/>
          </a:xfrm>
          <a:prstGeom prst="rect">
            <a:avLst/>
          </a:prstGeom>
        </p:spPr>
        <p:txBody>
          <a:bodyPr wrap="square">
            <a:spAutoFit/>
          </a:bodyPr>
          <a:lstStyle/>
          <a:p>
            <a:r>
              <a:rPr lang="en-US" sz="1400" dirty="0" smtClean="0"/>
              <a:t>After 2019 El Nino !</a:t>
            </a:r>
            <a:endParaRPr lang="en-US" sz="1400" dirty="0"/>
          </a:p>
        </p:txBody>
      </p:sp>
      <p:sp>
        <p:nvSpPr>
          <p:cNvPr id="16384" name="Rectangle 16383"/>
          <p:cNvSpPr/>
          <p:nvPr/>
        </p:nvSpPr>
        <p:spPr>
          <a:xfrm>
            <a:off x="5291944" y="3050272"/>
            <a:ext cx="803380" cy="677108"/>
          </a:xfrm>
          <a:prstGeom prst="rect">
            <a:avLst/>
          </a:prstGeom>
        </p:spPr>
        <p:txBody>
          <a:bodyPr wrap="square">
            <a:spAutoFit/>
          </a:bodyPr>
          <a:lstStyle/>
          <a:p>
            <a:r>
              <a:rPr lang="en-US" sz="1200" dirty="0"/>
              <a:t>After </a:t>
            </a:r>
            <a:r>
              <a:rPr lang="en-US" sz="1200" dirty="0" smtClean="0"/>
              <a:t>2024  El Nino</a:t>
            </a:r>
            <a:r>
              <a:rPr lang="en-US" sz="1400" dirty="0" smtClean="0"/>
              <a:t>! </a:t>
            </a:r>
            <a:endParaRPr lang="en-US" dirty="0"/>
          </a:p>
        </p:txBody>
      </p: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Nov –  31 Jan 2025)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10/31/24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74320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November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10/31/24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21980" y="3272889"/>
            <a:ext cx="822311" cy="1332121"/>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24000" y="4495800"/>
            <a:ext cx="990600" cy="9144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descr="United States Seasonal Drought Outl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stretch>
            <a:fillRect/>
          </a:stretch>
        </p:blipFill>
        <p:spPr>
          <a:xfrm>
            <a:off x="4944291" y="3272889"/>
            <a:ext cx="4193051" cy="3261262"/>
          </a:xfrm>
          <a:prstGeom prst="rect">
            <a:avLst/>
          </a:prstGeom>
        </p:spPr>
      </p:pic>
      <p:pic>
        <p:nvPicPr>
          <p:cNvPr id="12" name="Picture 11"/>
          <p:cNvPicPr>
            <a:picLocks noChangeAspect="1"/>
          </p:cNvPicPr>
          <p:nvPr/>
        </p:nvPicPr>
        <p:blipFill>
          <a:blip r:embed="rId3"/>
          <a:stretch>
            <a:fillRect/>
          </a:stretch>
        </p:blipFill>
        <p:spPr>
          <a:xfrm>
            <a:off x="78974" y="533400"/>
            <a:ext cx="4043006" cy="3119800"/>
          </a:xfrm>
          <a:prstGeom prst="rect">
            <a:avLst/>
          </a:prstGeom>
        </p:spPr>
      </p:pic>
      <p:pic>
        <p:nvPicPr>
          <p:cNvPr id="13" name="Picture 12"/>
          <p:cNvPicPr>
            <a:picLocks noChangeAspect="1"/>
          </p:cNvPicPr>
          <p:nvPr/>
        </p:nvPicPr>
        <p:blipFill>
          <a:blip r:embed="rId4"/>
          <a:stretch>
            <a:fillRect/>
          </a:stretch>
        </p:blipFill>
        <p:spPr>
          <a:xfrm>
            <a:off x="74149" y="3803342"/>
            <a:ext cx="4047831" cy="2810500"/>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4531" y="405061"/>
            <a:ext cx="7620000" cy="5886450"/>
          </a:xfrm>
          <a:prstGeom prst="rect">
            <a:avLst/>
          </a:prstGeom>
        </p:spPr>
      </p:pic>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smtClean="0">
                <a:solidFill>
                  <a:srgbClr val="FF0000"/>
                </a:solidFill>
              </a:rPr>
              <a:t>30 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124200"/>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US 4 panel 1wk - 2months "/>
          <p:cNvSpPr>
            <a:spLocks noChangeAspect="1" noChangeArrowheads="1"/>
          </p:cNvSpPr>
          <p:nvPr/>
        </p:nvSpPr>
        <p:spPr bwMode="auto">
          <a:xfrm>
            <a:off x="307974" y="7937"/>
            <a:ext cx="1728461" cy="17284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US 4 panel 1wk - 2months "/>
          <p:cNvSpPr>
            <a:spLocks noChangeAspect="1" noChangeArrowheads="1"/>
          </p:cNvSpPr>
          <p:nvPr/>
        </p:nvSpPr>
        <p:spPr bwMode="auto">
          <a:xfrm>
            <a:off x="307974" y="7937"/>
            <a:ext cx="1980649" cy="1980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465138"/>
            <a:ext cx="7620000" cy="5886450"/>
          </a:xfrm>
          <a:prstGeom prst="rect">
            <a:avLst/>
          </a:prstGeom>
        </p:spPr>
      </p:pic>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518041"/>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0" y="465136"/>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 brown, brown, dark red, &amp; red </a:t>
            </a:r>
            <a:r>
              <a:rPr lang="en-US" sz="1400" b="1" dirty="0" smtClean="0">
                <a:solidFill>
                  <a:srgbClr val="FF0000"/>
                </a:solidFill>
              </a:rPr>
              <a:t>(&lt;40%).</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generally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830997"/>
          </a:xfrm>
          <a:prstGeom prst="rect">
            <a:avLst/>
          </a:prstGeom>
          <a:noFill/>
        </p:spPr>
        <p:txBody>
          <a:bodyPr wrap="square" rtlCol="0">
            <a:spAutoFit/>
          </a:bodyPr>
          <a:lstStyle/>
          <a:p>
            <a:r>
              <a:rPr lang="en-US" sz="1600" dirty="0" smtClean="0"/>
              <a:t>Short term(S) Drought is generally declared when large/severe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137741</TotalTime>
  <Words>4354</Words>
  <Application>Microsoft Office PowerPoint</Application>
  <PresentationFormat>On-screen Show (4:3)</PresentationFormat>
  <Paragraphs>380</Paragraphs>
  <Slides>36</Slides>
  <Notes>12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MS PGothic</vt:lpstr>
      <vt:lpstr>Arial</vt:lpstr>
      <vt:lpstr>Roboto</vt:lpstr>
      <vt:lpstr>Times New Roman</vt:lpstr>
      <vt:lpstr>Trebuchet MS</vt:lpstr>
      <vt:lpstr>Verdana</vt:lpstr>
      <vt:lpstr>verdana,arial,serif</vt:lpstr>
      <vt:lpstr>Wingdings</vt:lpstr>
      <vt:lpstr>Default Design</vt:lpstr>
      <vt:lpstr>Drought  Outlook  Support Briefing  November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12236</cp:revision>
  <cp:lastPrinted>2021-02-15T18:18:07Z</cp:lastPrinted>
  <dcterms:created xsi:type="dcterms:W3CDTF">2008-10-04T17:35:30Z</dcterms:created>
  <dcterms:modified xsi:type="dcterms:W3CDTF">2024-11-19T03:53:56Z</dcterms:modified>
</cp:coreProperties>
</file>