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handoutMasterIdLst>
    <p:handoutMasterId r:id="rId38"/>
  </p:handoutMasterIdLst>
  <p:sldIdLst>
    <p:sldId id="808" r:id="rId2"/>
    <p:sldId id="824" r:id="rId3"/>
    <p:sldId id="788" r:id="rId4"/>
    <p:sldId id="844" r:id="rId5"/>
    <p:sldId id="845" r:id="rId6"/>
    <p:sldId id="894" r:id="rId7"/>
    <p:sldId id="850" r:id="rId8"/>
    <p:sldId id="868" r:id="rId9"/>
    <p:sldId id="867" r:id="rId10"/>
    <p:sldId id="893" r:id="rId11"/>
    <p:sldId id="833" r:id="rId12"/>
    <p:sldId id="891" r:id="rId13"/>
    <p:sldId id="892" r:id="rId14"/>
    <p:sldId id="871" r:id="rId15"/>
    <p:sldId id="881" r:id="rId16"/>
    <p:sldId id="827" r:id="rId17"/>
    <p:sldId id="889" r:id="rId18"/>
    <p:sldId id="757" r:id="rId19"/>
    <p:sldId id="796" r:id="rId20"/>
    <p:sldId id="811" r:id="rId21"/>
    <p:sldId id="795" r:id="rId22"/>
    <p:sldId id="890" r:id="rId23"/>
    <p:sldId id="790" r:id="rId24"/>
    <p:sldId id="878" r:id="rId25"/>
    <p:sldId id="877" r:id="rId26"/>
    <p:sldId id="728" r:id="rId27"/>
    <p:sldId id="832" r:id="rId28"/>
    <p:sldId id="804" r:id="rId29"/>
    <p:sldId id="887" r:id="rId30"/>
    <p:sldId id="810" r:id="rId31"/>
    <p:sldId id="872" r:id="rId32"/>
    <p:sldId id="882" r:id="rId33"/>
    <p:sldId id="895" r:id="rId34"/>
    <p:sldId id="888" r:id="rId35"/>
    <p:sldId id="883" r:id="rId36"/>
  </p:sldIdLst>
  <p:sldSz cx="9144000" cy="6858000" type="screen4x3"/>
  <p:notesSz cx="6973888" cy="92360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5236"/>
    <a:srgbClr val="0033CC"/>
    <a:srgbClr val="FF0000"/>
    <a:srgbClr val="FF6600"/>
    <a:srgbClr val="6600CC"/>
    <a:srgbClr val="33CC33"/>
    <a:srgbClr val="FF33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53" autoAdjust="0"/>
    <p:restoredTop sz="74869" autoAdjust="0"/>
  </p:normalViewPr>
  <p:slideViewPr>
    <p:cSldViewPr>
      <p:cViewPr>
        <p:scale>
          <a:sx n="103" d="100"/>
          <a:sy n="103" d="100"/>
        </p:scale>
        <p:origin x="-312" y="-90"/>
      </p:cViewPr>
      <p:guideLst>
        <p:guide orient="horz" pos="2160"/>
        <p:guide pos="2880"/>
      </p:guideLst>
    </p:cSldViewPr>
  </p:slideViewPr>
  <p:outlineViewPr>
    <p:cViewPr>
      <p:scale>
        <a:sx n="33" d="100"/>
        <a:sy n="33" d="100"/>
      </p:scale>
      <p:origin x="0" y="1056"/>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177925" y="692150"/>
            <a:ext cx="4618038"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98500" y="4387850"/>
            <a:ext cx="5576888" cy="4156075"/>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smtClean="0"/>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smtClean="0"/>
          </a:p>
        </p:txBody>
      </p:sp>
    </p:spTree>
    <p:extLst>
      <p:ext uri="{BB962C8B-B14F-4D97-AF65-F5344CB8AC3E}">
        <p14:creationId xmlns:p14="http://schemas.microsoft.com/office/powerpoint/2010/main" val="728873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smtClean="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34</a:t>
            </a:fld>
            <a:endParaRPr lang="en-US" altLang="en-US" dirty="0" smtClean="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8.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2" Type="http://schemas.openxmlformats.org/officeDocument/2006/relationships/image" Target="../media/image34.png"/><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hyperlink" Target="https://www.climas.arizona.edu/sw-climate/drought/sw-reservoir-volumes"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gif"/><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image" Target="../media/image75.png"/><Relationship Id="rId16"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gif"/><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24.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102.gif"/><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25.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image" Target="../media/image105.gif"/><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 Id="rId5" Type="http://schemas.openxmlformats.org/officeDocument/2006/relationships/image" Target="../media/image110.png"/><Relationship Id="rId4" Type="http://schemas.openxmlformats.org/officeDocument/2006/relationships/image" Target="../media/image109.png"/></Relationships>
</file>

<file path=ppt/slides/_rels/slide2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13.gif"/><Relationship Id="rId7" Type="http://schemas.openxmlformats.org/officeDocument/2006/relationships/image" Target="../media/image117.png"/><Relationship Id="rId2" Type="http://schemas.openxmlformats.org/officeDocument/2006/relationships/image" Target="../media/image112.gif"/><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29.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image" Target="../media/image118.gif"/><Relationship Id="rId1" Type="http://schemas.openxmlformats.org/officeDocument/2006/relationships/slideLayout" Target="../slideLayouts/slideLayout7.xml"/><Relationship Id="rId4" Type="http://schemas.openxmlformats.org/officeDocument/2006/relationships/image" Target="../media/image120.gi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3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6.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9.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838200"/>
            <a:ext cx="8610600" cy="1470025"/>
          </a:xfrm>
        </p:spPr>
        <p:txBody>
          <a:bodyPr/>
          <a:lstStyle/>
          <a:p>
            <a:pPr eaLnBrk="1" hangingPunct="1"/>
            <a:r>
              <a:rPr lang="en-US" altLang="en-US" sz="4000" dirty="0" smtClean="0"/>
              <a:t>Drought  Outlook  Support Briefing</a:t>
            </a:r>
            <a:br>
              <a:rPr lang="en-US" altLang="en-US" sz="4000" dirty="0" smtClean="0"/>
            </a:br>
            <a:r>
              <a:rPr lang="en-US" altLang="en-US" sz="1800" dirty="0" smtClean="0"/>
              <a:t>(formerly Drought Outlook Discussion)    </a:t>
            </a:r>
            <a:br>
              <a:rPr lang="en-US" altLang="en-US" sz="1800" dirty="0" smtClean="0"/>
            </a:br>
            <a:r>
              <a:rPr lang="en-US" altLang="en-US" sz="4000" dirty="0" smtClean="0"/>
              <a:t>October 2018 </a:t>
            </a:r>
          </a:p>
        </p:txBody>
      </p:sp>
      <p:sp>
        <p:nvSpPr>
          <p:cNvPr id="2051" name="Rectangle 3"/>
          <p:cNvSpPr>
            <a:spLocks noGrp="1" noChangeArrowheads="1"/>
          </p:cNvSpPr>
          <p:nvPr>
            <p:ph type="subTitle" idx="1"/>
          </p:nvPr>
        </p:nvSpPr>
        <p:spPr>
          <a:xfrm>
            <a:off x="457200" y="2971800"/>
            <a:ext cx="8229600" cy="2743200"/>
          </a:xfrm>
        </p:spPr>
        <p:txBody>
          <a:bodyPr/>
          <a:lstStyle/>
          <a:p>
            <a:pPr eaLnBrk="1" hangingPunct="1"/>
            <a:endParaRPr lang="en-US" altLang="en-US" dirty="0" smtClean="0"/>
          </a:p>
          <a:p>
            <a:pPr eaLnBrk="1" hangingPunct="1"/>
            <a:r>
              <a:rPr lang="en-US" altLang="en-US" dirty="0" smtClean="0"/>
              <a:t>Climate Prediction Center/NCEP/NOAA</a:t>
            </a:r>
          </a:p>
          <a:p>
            <a:pPr eaLnBrk="1" hangingPunct="1"/>
            <a:endParaRPr lang="en-US" altLang="en-US" dirty="0" smtClean="0"/>
          </a:p>
          <a:p>
            <a:pPr eaLnBrk="1" hangingPunct="1"/>
            <a:r>
              <a:rPr lang="en-US" altLang="en-US" sz="2800" dirty="0" smtClean="0">
                <a:hlinkClick r:id="rId3"/>
              </a:rPr>
              <a:t>http://www.cpc.ncep.noaa.gov/products/Drought</a:t>
            </a:r>
            <a:endParaRPr lang="en-US" altLang="en-US" sz="2800" dirty="0" smtClean="0"/>
          </a:p>
        </p:txBody>
      </p:sp>
      <p:sp>
        <p:nvSpPr>
          <p:cNvPr id="2052" name="TextBox 1"/>
          <p:cNvSpPr txBox="1">
            <a:spLocks noChangeArrowheads="1"/>
          </p:cNvSpPr>
          <p:nvPr/>
        </p:nvSpPr>
        <p:spPr bwMode="auto">
          <a:xfrm>
            <a:off x="2438400" y="5638800"/>
            <a:ext cx="457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1-877-680-3341</a:t>
            </a: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a:t>
            </a:r>
            <a:r>
              <a:rPr lang="en-US" altLang="en-US" sz="2800" dirty="0" smtClean="0">
                <a:solidFill>
                  <a:srgbClr val="FF0000"/>
                </a:solidFill>
                <a:latin typeface="Times New Roman" pitchFamily="18" charset="0"/>
              </a:rPr>
              <a:t>858747#</a:t>
            </a:r>
            <a:endParaRPr lang="en-US" altLang="en-US" sz="2800" dirty="0">
              <a:solidFill>
                <a:srgbClr val="FF0000"/>
              </a:solidFill>
              <a:latin typeface="Times New Roman" pitchFamily="18" charset="0"/>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uthuvel.chelliah\Desktop\Drought-temporary\us.4panel.fordrought.briefing.recent.2,3,4,5yr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smtClean="0"/>
              <a:t>Total precipitation Percent during last 2 </a:t>
            </a:r>
            <a:r>
              <a:rPr lang="en-US" dirty="0" err="1" smtClean="0"/>
              <a:t>yrs</a:t>
            </a:r>
            <a:r>
              <a:rPr lang="en-US" dirty="0" smtClean="0"/>
              <a:t>, 3 </a:t>
            </a:r>
            <a:r>
              <a:rPr lang="en-US" dirty="0" err="1" smtClean="0"/>
              <a:t>yrs</a:t>
            </a:r>
            <a:r>
              <a:rPr lang="en-US" dirty="0" smtClean="0"/>
              <a:t>, 4 </a:t>
            </a:r>
            <a:r>
              <a:rPr lang="en-US" dirty="0" err="1" smtClean="0"/>
              <a:t>yrs</a:t>
            </a:r>
            <a:r>
              <a:rPr lang="en-US" dirty="0" smtClean="0"/>
              <a:t>, &amp; 5 yrs.</a:t>
            </a:r>
            <a:endParaRPr lang="en-US" dirty="0"/>
          </a:p>
        </p:txBody>
      </p:sp>
      <p:sp>
        <p:nvSpPr>
          <p:cNvPr id="3" name="TextBox 2"/>
          <p:cNvSpPr txBox="1"/>
          <p:nvPr/>
        </p:nvSpPr>
        <p:spPr>
          <a:xfrm>
            <a:off x="7647709" y="1143000"/>
            <a:ext cx="1447800" cy="1384995"/>
          </a:xfrm>
          <a:prstGeom prst="rect">
            <a:avLst/>
          </a:prstGeom>
          <a:noFill/>
        </p:spPr>
        <p:txBody>
          <a:bodyPr wrap="square" rtlCol="0">
            <a:spAutoFit/>
          </a:bodyPr>
          <a:lstStyle/>
          <a:p>
            <a:r>
              <a:rPr lang="en-US" sz="1400" dirty="0" smtClean="0"/>
              <a:t>Still longer term variability in play?  Especially in the southwest!</a:t>
            </a:r>
          </a:p>
          <a:p>
            <a:endParaRPr lang="en-US" sz="1400" dirty="0"/>
          </a:p>
          <a:p>
            <a:endParaRPr lang="en-US" sz="1400" dirty="0"/>
          </a:p>
        </p:txBody>
      </p:sp>
      <p:sp>
        <p:nvSpPr>
          <p:cNvPr id="6" name="Rectangle 5"/>
          <p:cNvSpPr/>
          <p:nvPr/>
        </p:nvSpPr>
        <p:spPr>
          <a:xfrm>
            <a:off x="2971800" y="76201"/>
            <a:ext cx="686202"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343400" y="4495800"/>
            <a:ext cx="8382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343400" y="1641906"/>
            <a:ext cx="9144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09600" y="1794306"/>
            <a:ext cx="8763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3276600"/>
            <a:ext cx="609600" cy="369332"/>
          </a:xfrm>
          <a:prstGeom prst="rect">
            <a:avLst/>
          </a:prstGeom>
          <a:noFill/>
        </p:spPr>
        <p:txBody>
          <a:bodyPr wrap="square" rtlCol="0">
            <a:spAutoFit/>
          </a:bodyPr>
          <a:lstStyle/>
          <a:p>
            <a:r>
              <a:rPr lang="en-US" dirty="0" smtClean="0"/>
              <a:t>2 Y</a:t>
            </a:r>
            <a:endParaRPr lang="en-US" dirty="0"/>
          </a:p>
        </p:txBody>
      </p:sp>
      <p:sp>
        <p:nvSpPr>
          <p:cNvPr id="11" name="TextBox 10"/>
          <p:cNvSpPr txBox="1"/>
          <p:nvPr/>
        </p:nvSpPr>
        <p:spPr>
          <a:xfrm>
            <a:off x="5340927" y="485775"/>
            <a:ext cx="609600" cy="369332"/>
          </a:xfrm>
          <a:prstGeom prst="rect">
            <a:avLst/>
          </a:prstGeom>
          <a:noFill/>
        </p:spPr>
        <p:txBody>
          <a:bodyPr wrap="square" rtlCol="0">
            <a:spAutoFit/>
          </a:bodyPr>
          <a:lstStyle/>
          <a:p>
            <a:r>
              <a:rPr lang="en-US" dirty="0"/>
              <a:t>3</a:t>
            </a:r>
            <a:r>
              <a:rPr lang="en-US" dirty="0" smtClean="0"/>
              <a:t> Y</a:t>
            </a:r>
            <a:endParaRPr lang="en-US" dirty="0"/>
          </a:p>
        </p:txBody>
      </p:sp>
      <p:sp>
        <p:nvSpPr>
          <p:cNvPr id="12" name="TextBox 11"/>
          <p:cNvSpPr txBox="1"/>
          <p:nvPr/>
        </p:nvSpPr>
        <p:spPr>
          <a:xfrm>
            <a:off x="1752600" y="3235880"/>
            <a:ext cx="762000" cy="369332"/>
          </a:xfrm>
          <a:prstGeom prst="rect">
            <a:avLst/>
          </a:prstGeom>
          <a:noFill/>
        </p:spPr>
        <p:txBody>
          <a:bodyPr wrap="square" rtlCol="0">
            <a:spAutoFit/>
          </a:bodyPr>
          <a:lstStyle/>
          <a:p>
            <a:r>
              <a:rPr lang="en-US" dirty="0"/>
              <a:t>4</a:t>
            </a:r>
            <a:r>
              <a:rPr lang="en-US" dirty="0" smtClean="0"/>
              <a:t> Y</a:t>
            </a:r>
            <a:endParaRPr lang="en-US" dirty="0"/>
          </a:p>
        </p:txBody>
      </p:sp>
      <p:sp>
        <p:nvSpPr>
          <p:cNvPr id="13" name="TextBox 12"/>
          <p:cNvSpPr txBox="1"/>
          <p:nvPr/>
        </p:nvSpPr>
        <p:spPr>
          <a:xfrm>
            <a:off x="1907309" y="445532"/>
            <a:ext cx="609600" cy="369332"/>
          </a:xfrm>
          <a:prstGeom prst="rect">
            <a:avLst/>
          </a:prstGeom>
          <a:noFill/>
        </p:spPr>
        <p:txBody>
          <a:bodyPr wrap="square" rtlCol="0">
            <a:spAutoFit/>
          </a:bodyPr>
          <a:lstStyle/>
          <a:p>
            <a:r>
              <a:rPr lang="en-US" dirty="0"/>
              <a:t>5</a:t>
            </a:r>
            <a:r>
              <a:rPr lang="en-US" dirty="0" smtClean="0"/>
              <a:t> Y</a:t>
            </a:r>
            <a:endParaRPr lang="en-US" dirty="0"/>
          </a:p>
        </p:txBody>
      </p:sp>
      <p:cxnSp>
        <p:nvCxnSpPr>
          <p:cNvPr id="14" name="Straight Arrow Connector 13"/>
          <p:cNvCxnSpPr/>
          <p:nvPr/>
        </p:nvCxnSpPr>
        <p:spPr>
          <a:xfrm flipV="1">
            <a:off x="1371600" y="1295400"/>
            <a:ext cx="3810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609600" y="4495800"/>
            <a:ext cx="8763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19074"/>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858250" y="6477000"/>
            <a:ext cx="285750" cy="3810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895600" y="-76200"/>
            <a:ext cx="2971800" cy="307777"/>
          </a:xfrm>
          <a:prstGeom prst="rect">
            <a:avLst/>
          </a:prstGeom>
          <a:noFill/>
        </p:spPr>
        <p:txBody>
          <a:bodyPr wrap="square" rtlCol="0">
            <a:spAutoFit/>
          </a:bodyPr>
          <a:lstStyle/>
          <a:p>
            <a:pPr algn="ctr"/>
            <a:r>
              <a:rPr lang="en-US" sz="1400" dirty="0" smtClean="0"/>
              <a:t>Rainy Season across the US</a:t>
            </a:r>
            <a:endParaRPr lang="en-US" sz="1400" dirty="0"/>
          </a:p>
        </p:txBody>
      </p:sp>
      <p:sp>
        <p:nvSpPr>
          <p:cNvPr id="9" name="Rectangle 8"/>
          <p:cNvSpPr/>
          <p:nvPr/>
        </p:nvSpPr>
        <p:spPr>
          <a:xfrm>
            <a:off x="5486400" y="3352800"/>
            <a:ext cx="2535382" cy="1600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700337"/>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562600" y="194641"/>
            <a:ext cx="2514600" cy="1557959"/>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562600" y="1752600"/>
            <a:ext cx="2438400" cy="1600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5" y="1"/>
              <a:ext cx="2825885"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1" y="3429000"/>
              <a:ext cx="2743198"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smtClean="0"/>
                <a:t>Adapted from Rich Tinker.</a:t>
              </a:r>
              <a:endParaRPr lang="en-US" sz="900" dirty="0"/>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410200" y="1600200"/>
            <a:ext cx="2819400" cy="52578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305800" y="3657600"/>
            <a:ext cx="838200" cy="1015663"/>
          </a:xfrm>
          <a:prstGeom prst="rect">
            <a:avLst/>
          </a:prstGeom>
          <a:noFill/>
        </p:spPr>
        <p:txBody>
          <a:bodyPr wrap="square" rtlCol="0">
            <a:spAutoFit/>
          </a:bodyPr>
          <a:lstStyle/>
          <a:p>
            <a:r>
              <a:rPr lang="en-US" sz="1200" dirty="0" smtClean="0"/>
              <a:t>Upcoming 3-m season’s</a:t>
            </a:r>
          </a:p>
          <a:p>
            <a:r>
              <a:rPr lang="en-US" sz="1200" dirty="0" smtClean="0"/>
              <a:t>Rainy areas!</a:t>
            </a:r>
            <a:endParaRPr lang="en-US" sz="1200" dirty="0"/>
          </a:p>
        </p:txBody>
      </p:sp>
      <p:cxnSp>
        <p:nvCxnSpPr>
          <p:cNvPr id="22" name="Straight Arrow Connector 21"/>
          <p:cNvCxnSpPr/>
          <p:nvPr/>
        </p:nvCxnSpPr>
        <p:spPr>
          <a:xfrm flipH="1">
            <a:off x="8229600" y="3657600"/>
            <a:ext cx="3810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13</a:t>
            </a:fld>
            <a:endParaRPr lang="en-US" altLang="en-US" dirty="0"/>
          </a:p>
        </p:txBody>
      </p:sp>
      <p:grpSp>
        <p:nvGrpSpPr>
          <p:cNvPr id="3" name="Group 2"/>
          <p:cNvGrpSpPr/>
          <p:nvPr/>
        </p:nvGrpSpPr>
        <p:grpSpPr>
          <a:xfrm>
            <a:off x="47625" y="0"/>
            <a:ext cx="9098470" cy="6858000"/>
            <a:chOff x="47625" y="0"/>
            <a:chExt cx="9098470" cy="6858000"/>
          </a:xfrm>
        </p:grpSpPr>
        <p:grpSp>
          <p:nvGrpSpPr>
            <p:cNvPr id="4" name="Group 3"/>
            <p:cNvGrpSpPr/>
            <p:nvPr/>
          </p:nvGrpSpPr>
          <p:grpSpPr>
            <a:xfrm>
              <a:off x="47625" y="5176364"/>
              <a:ext cx="2695575" cy="1681636"/>
              <a:chOff x="47625" y="5176364"/>
              <a:chExt cx="2695575" cy="1681636"/>
            </a:xfrm>
          </p:grpSpPr>
          <p:pic>
            <p:nvPicPr>
              <p:cNvPr id="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5176364"/>
                <a:ext cx="2480311" cy="145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08" y="5297484"/>
                <a:ext cx="2658892" cy="156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76199" y="0"/>
              <a:ext cx="9067801" cy="6827515"/>
              <a:chOff x="76199" y="0"/>
              <a:chExt cx="9067801" cy="6827515"/>
            </a:xfrm>
          </p:grpSpPr>
          <p:grpSp>
            <p:nvGrpSpPr>
              <p:cNvPr id="8" name="Group 7"/>
              <p:cNvGrpSpPr/>
              <p:nvPr/>
            </p:nvGrpSpPr>
            <p:grpSpPr>
              <a:xfrm>
                <a:off x="76202" y="1615439"/>
                <a:ext cx="2666998" cy="1778487"/>
                <a:chOff x="1" y="1615439"/>
                <a:chExt cx="2666999" cy="1795111"/>
              </a:xfrm>
            </p:grpSpPr>
            <p:pic>
              <p:nvPicPr>
                <p:cNvPr id="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15439"/>
                  <a:ext cx="2438400" cy="15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769876"/>
                  <a:ext cx="2666999" cy="164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76202" y="3393926"/>
                <a:ext cx="2600323" cy="1787674"/>
                <a:chOff x="1" y="3393926"/>
                <a:chExt cx="2666999" cy="1863874"/>
              </a:xfrm>
            </p:grpSpPr>
            <p:pic>
              <p:nvPicPr>
                <p:cNvPr id="3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92" y="3581400"/>
                  <a:ext cx="262970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93926"/>
                  <a:ext cx="2514600" cy="17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76199" y="0"/>
                <a:ext cx="2667001" cy="1596189"/>
                <a:chOff x="-1" y="0"/>
                <a:chExt cx="2667001" cy="1596189"/>
              </a:xfrm>
            </p:grpSpPr>
            <p:pic>
              <p:nvPicPr>
                <p:cNvPr id="3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0"/>
                  <a:ext cx="25241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52400"/>
                  <a:ext cx="2667001" cy="144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2781301" y="1367"/>
                <a:ext cx="2628900" cy="1606037"/>
                <a:chOff x="2781301" y="1367"/>
                <a:chExt cx="2628900" cy="1606037"/>
              </a:xfrm>
            </p:grpSpPr>
            <p:pic>
              <p:nvPicPr>
                <p:cNvPr id="34"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8939" y="1367"/>
                  <a:ext cx="2481262" cy="1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81301" y="152401"/>
                  <a:ext cx="2628900" cy="145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2788394" y="1596189"/>
                <a:ext cx="2613933" cy="1756611"/>
                <a:chOff x="2788394" y="1596189"/>
                <a:chExt cx="2613933" cy="1756611"/>
              </a:xfrm>
            </p:grpSpPr>
            <p:pic>
              <p:nvPicPr>
                <p:cNvPr id="3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8394" y="1596189"/>
                  <a:ext cx="2529394" cy="14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4607" y="1740049"/>
                  <a:ext cx="2597720" cy="161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2757214" y="3352800"/>
                <a:ext cx="2652988" cy="1828800"/>
                <a:chOff x="2757214" y="3352800"/>
                <a:chExt cx="2652988" cy="1828800"/>
              </a:xfrm>
            </p:grpSpPr>
            <p:pic>
              <p:nvPicPr>
                <p:cNvPr id="30"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8939" y="3352800"/>
                  <a:ext cx="2328861" cy="14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57214" y="3476625"/>
                  <a:ext cx="2652988"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2792979" y="5181599"/>
                <a:ext cx="2693421" cy="1645916"/>
                <a:chOff x="2792979" y="5181599"/>
                <a:chExt cx="2693421" cy="1645916"/>
              </a:xfrm>
            </p:grpSpPr>
            <p:pic>
              <p:nvPicPr>
                <p:cNvPr id="28"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59895" y="5181599"/>
                  <a:ext cx="2357893" cy="13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92979" y="5288932"/>
                  <a:ext cx="2693421" cy="153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486400" y="10517"/>
                <a:ext cx="2590800" cy="1604051"/>
                <a:chOff x="5486400" y="10517"/>
                <a:chExt cx="2590800" cy="1604051"/>
              </a:xfrm>
            </p:grpSpPr>
            <p:pic>
              <p:nvPicPr>
                <p:cNvPr id="26"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8800" y="10517"/>
                  <a:ext cx="2369512" cy="13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86400" y="180975"/>
                  <a:ext cx="2590800" cy="143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448299" y="1600065"/>
                <a:ext cx="2628901" cy="1752735"/>
                <a:chOff x="5448299" y="1600065"/>
                <a:chExt cx="2628901" cy="1752735"/>
              </a:xfrm>
            </p:grpSpPr>
            <p:pic>
              <p:nvPicPr>
                <p:cNvPr id="24"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55288" y="1600065"/>
                  <a:ext cx="2521912" cy="13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48299" y="1752600"/>
                  <a:ext cx="2628901"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5486400" y="3352801"/>
                <a:ext cx="2646016" cy="1831645"/>
                <a:chOff x="5486400" y="3352801"/>
                <a:chExt cx="2646016" cy="1831645"/>
              </a:xfrm>
            </p:grpSpPr>
            <p:pic>
              <p:nvPicPr>
                <p:cNvPr id="22"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86400" y="3352801"/>
                  <a:ext cx="2589178" cy="13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86400" y="3473778"/>
                  <a:ext cx="2646016" cy="171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5486400" y="5161574"/>
                <a:ext cx="2649469" cy="1665940"/>
                <a:chOff x="5486400" y="5161574"/>
                <a:chExt cx="2649469" cy="1665940"/>
              </a:xfrm>
            </p:grpSpPr>
            <p:pic>
              <p:nvPicPr>
                <p:cNvPr id="20" name="Picture 2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38800" y="5161574"/>
                  <a:ext cx="2497069" cy="13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86400" y="5295899"/>
                  <a:ext cx="2649469" cy="153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 name="Picture 2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848600" y="2667000"/>
                <a:ext cx="1295400" cy="62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8305800" y="6477000"/>
              <a:ext cx="840295" cy="369332"/>
            </a:xfrm>
            <a:prstGeom prst="rect">
              <a:avLst/>
            </a:prstGeom>
            <a:noFill/>
          </p:spPr>
          <p:txBody>
            <a:bodyPr wrap="none" rtlCol="0">
              <a:spAutoFit/>
            </a:bodyPr>
            <a:lstStyle/>
            <a:p>
              <a:r>
                <a:rPr lang="en-US" sz="900" dirty="0" smtClean="0"/>
                <a:t>Adapted from</a:t>
              </a:r>
            </a:p>
            <a:p>
              <a:r>
                <a:rPr lang="en-US" sz="900" dirty="0" smtClean="0"/>
                <a:t>Rich Tinker</a:t>
              </a:r>
              <a:endParaRPr lang="en-US" sz="900" dirty="0"/>
            </a:p>
          </p:txBody>
        </p:sp>
        <p:sp>
          <p:nvSpPr>
            <p:cNvPr id="7" name="Rectangle 6"/>
            <p:cNvSpPr/>
            <p:nvPr/>
          </p:nvSpPr>
          <p:spPr>
            <a:xfrm>
              <a:off x="8305800" y="6477000"/>
              <a:ext cx="838200" cy="350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5410200" y="1600200"/>
            <a:ext cx="2819400" cy="52578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7840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6" y="76200"/>
            <a:ext cx="5180076" cy="6705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94516" y="3657600"/>
            <a:ext cx="3505200"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In the short term (~3 </a:t>
            </a:r>
            <a:r>
              <a:rPr lang="en-US" sz="1600" dirty="0" err="1" smtClean="0"/>
              <a:t>mo</a:t>
            </a:r>
            <a:r>
              <a:rPr lang="en-US" sz="1600" dirty="0" smtClean="0"/>
              <a:t>), overall the drought looks much improved, except in Northwest.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In the longer term ~12m and longer, rainfall deficits remain in the Southwest </a:t>
            </a:r>
            <a:r>
              <a:rPr lang="en-US" sz="1600" dirty="0"/>
              <a:t> </a:t>
            </a:r>
            <a:r>
              <a:rPr lang="en-US" sz="1600" dirty="0" smtClean="0"/>
              <a:t>and this season’s rains seems not enough to offset last season’s deficits in the Northern Plains. Note the stronger deficits in the Northern plains! </a:t>
            </a:r>
            <a:endParaRPr lang="en-US" sz="1600" dirty="0"/>
          </a:p>
        </p:txBody>
      </p: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smtClean="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smtClean="0">
                <a:solidFill>
                  <a:srgbClr val="0033CC"/>
                </a:solidFill>
              </a:rPr>
              <a:t>The Standardized Precipitation Index </a:t>
            </a:r>
            <a:r>
              <a:rPr lang="en-US" altLang="en-US" sz="3200" dirty="0" smtClean="0">
                <a:solidFill>
                  <a:srgbClr val="0033CC"/>
                </a:solidFill>
              </a:rPr>
              <a:t>SPI</a:t>
            </a:r>
            <a:r>
              <a:rPr lang="en-US" altLang="en-US" dirty="0" smtClean="0">
                <a:solidFill>
                  <a:srgbClr val="0033CC"/>
                </a:solidFill>
              </a:rPr>
              <a:t/>
            </a:r>
            <a:br>
              <a:rPr lang="en-US" altLang="en-US" dirty="0" smtClean="0">
                <a:solidFill>
                  <a:srgbClr val="0033CC"/>
                </a:solidFill>
              </a:rPr>
            </a:br>
            <a:r>
              <a:rPr lang="en-US" altLang="en-US" sz="2000" dirty="0" smtClean="0">
                <a:solidFill>
                  <a:srgbClr val="0033CC"/>
                </a:solidFill>
              </a:rPr>
              <a:t>(</a:t>
            </a:r>
            <a:r>
              <a:rPr lang="en-US" altLang="en-US" sz="2000" b="1" dirty="0" smtClean="0">
                <a:solidFill>
                  <a:srgbClr val="0033CC"/>
                </a:solidFill>
              </a:rPr>
              <a:t>based on Observed P</a:t>
            </a:r>
            <a:r>
              <a:rPr lang="en-US" altLang="en-US" sz="2000" dirty="0" smtClean="0">
                <a:solidFill>
                  <a:srgbClr val="0033CC"/>
                </a:solidFill>
              </a:rPr>
              <a:t>)</a:t>
            </a:r>
            <a:endParaRPr lang="en-US" altLang="en-US" dirty="0" smtClean="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8" name="TextBox 7"/>
          <p:cNvSpPr txBox="1"/>
          <p:nvPr/>
        </p:nvSpPr>
        <p:spPr>
          <a:xfrm>
            <a:off x="3886201" y="19050"/>
            <a:ext cx="1508315" cy="369332"/>
          </a:xfrm>
          <a:prstGeom prst="rect">
            <a:avLst/>
          </a:prstGeom>
          <a:noFill/>
        </p:spPr>
        <p:txBody>
          <a:bodyPr wrap="square" rtlCol="0">
            <a:spAutoFit/>
          </a:bodyPr>
          <a:lstStyle/>
          <a:p>
            <a:r>
              <a:rPr lang="en-US" b="1" dirty="0" smtClean="0">
                <a:solidFill>
                  <a:srgbClr val="FF0000"/>
                </a:solidFill>
              </a:rPr>
              <a:t>----- NOW</a:t>
            </a:r>
          </a:p>
        </p:txBody>
      </p:sp>
      <p:sp>
        <p:nvSpPr>
          <p:cNvPr id="10" name="TextBox 9"/>
          <p:cNvSpPr txBox="1"/>
          <p:nvPr/>
        </p:nvSpPr>
        <p:spPr>
          <a:xfrm>
            <a:off x="5433291" y="1219200"/>
            <a:ext cx="3048000" cy="2462213"/>
          </a:xfrm>
          <a:prstGeom prst="rect">
            <a:avLst/>
          </a:prstGeom>
          <a:noFill/>
        </p:spPr>
        <p:txBody>
          <a:bodyPr wrap="square" rtlCol="0">
            <a:spAutoFit/>
          </a:bodyPr>
          <a:lstStyle/>
          <a:p>
            <a:r>
              <a:rPr lang="en-US" sz="1400" dirty="0" smtClean="0"/>
              <a:t>Very interesting graphic &amp; details for the drought across the US based on the more generalized </a:t>
            </a:r>
            <a:r>
              <a:rPr lang="en-US" sz="1400" dirty="0" err="1" smtClean="0"/>
              <a:t>precip</a:t>
            </a:r>
            <a:r>
              <a:rPr lang="en-US" sz="1400" dirty="0" smtClean="0"/>
              <a:t> deficit/excess, the Standardized Precipitation Index (SPI). </a:t>
            </a:r>
            <a:endParaRPr lang="en-US" sz="1400" dirty="0"/>
          </a:p>
          <a:p>
            <a:r>
              <a:rPr lang="en-US" sz="1400" dirty="0" smtClean="0"/>
              <a:t>The dark brown and red colors, indicating standardized precipitation deficits, in the </a:t>
            </a:r>
            <a:r>
              <a:rPr lang="en-US" sz="1400" dirty="0"/>
              <a:t>v</a:t>
            </a:r>
            <a:r>
              <a:rPr lang="en-US" sz="1400" dirty="0" smtClean="0"/>
              <a:t>arious time periods, approximately correspond to the appropriate short/long term drought monitor regions and their intensities </a:t>
            </a:r>
          </a:p>
        </p:txBody>
      </p:sp>
      <p:cxnSp>
        <p:nvCxnSpPr>
          <p:cNvPr id="4" name="Straight Arrow Connector 3"/>
          <p:cNvCxnSpPr/>
          <p:nvPr/>
        </p:nvCxnSpPr>
        <p:spPr>
          <a:xfrm flipH="1" flipV="1">
            <a:off x="2745614" y="2667000"/>
            <a:ext cx="2816986" cy="20121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646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15</a:t>
            </a:fld>
            <a:endParaRPr lang="en-US" altLang="en-US" sz="1400" dirty="0" smtClean="0"/>
          </a:p>
        </p:txBody>
      </p:sp>
      <p:sp>
        <p:nvSpPr>
          <p:cNvPr id="7171" name="TextBox 1"/>
          <p:cNvSpPr txBox="1">
            <a:spLocks noChangeArrowheads="1"/>
          </p:cNvSpPr>
          <p:nvPr/>
        </p:nvSpPr>
        <p:spPr bwMode="auto">
          <a:xfrm>
            <a:off x="5638800" y="11113"/>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a:latin typeface="Times New Roman" pitchFamily="18" charset="0"/>
              </a:rPr>
              <a:t>Recent US Temperatures</a:t>
            </a:r>
          </a:p>
        </p:txBody>
      </p:sp>
      <p:sp>
        <p:nvSpPr>
          <p:cNvPr id="7172" name="TextBox 2"/>
          <p:cNvSpPr txBox="1">
            <a:spLocks noChangeArrowheads="1"/>
          </p:cNvSpPr>
          <p:nvPr/>
        </p:nvSpPr>
        <p:spPr bwMode="auto">
          <a:xfrm>
            <a:off x="5105400" y="609600"/>
            <a:ext cx="403383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In September, as the summer has wound down, much of the country has been warmer than normal, except in the far northern and northwestern areas.  </a:t>
            </a:r>
          </a:p>
          <a:p>
            <a:pPr eaLnBrk="1" hangingPunct="1">
              <a:spcBef>
                <a:spcPct val="0"/>
              </a:spcBef>
            </a:pPr>
            <a:endParaRPr lang="en-US" altLang="en-US" sz="1600" dirty="0">
              <a:latin typeface="Times New Roman" pitchFamily="18" charset="0"/>
            </a:endParaRPr>
          </a:p>
          <a:p>
            <a:pPr eaLnBrk="1" hangingPunct="1">
              <a:spcBef>
                <a:spcPct val="0"/>
              </a:spcBef>
            </a:pPr>
            <a:r>
              <a:rPr lang="en-US" altLang="en-US" sz="1600" dirty="0" smtClean="0">
                <a:latin typeface="Times New Roman" pitchFamily="18" charset="0"/>
              </a:rPr>
              <a:t>October so far is very different than September over much of the country. </a:t>
            </a:r>
            <a:endParaRPr lang="en-US" altLang="en-US" sz="1600" dirty="0">
              <a:latin typeface="Times New Roman" pitchFamily="18" charset="0"/>
            </a:endParaRPr>
          </a:p>
        </p:txBody>
      </p:sp>
      <p:pic>
        <p:nvPicPr>
          <p:cNvPr id="8194" name="Picture 2" descr="http://www.cpc.ncep.noaa.gov/products/tanal/30day/mean/20180930.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4555878" cy="6477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356602"/>
            <a:ext cx="4343400" cy="3196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2929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81375"/>
            <a:ext cx="2918941"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93166" y="3124200"/>
            <a:ext cx="2983509" cy="307777"/>
          </a:xfrm>
          <a:prstGeom prst="rect">
            <a:avLst/>
          </a:prstGeom>
        </p:spPr>
        <p:txBody>
          <a:bodyPr wrap="none">
            <a:spAutoFit/>
          </a:bodyPr>
          <a:lstStyle/>
          <a:p>
            <a:r>
              <a:rPr lang="en-US" sz="1400" dirty="0"/>
              <a:t>https://fsapps.nwcg.gov/afm/index.php</a:t>
            </a:r>
          </a:p>
        </p:txBody>
      </p:sp>
      <p:sp>
        <p:nvSpPr>
          <p:cNvPr id="4" name="TextBox 3"/>
          <p:cNvSpPr txBox="1"/>
          <p:nvPr/>
        </p:nvSpPr>
        <p:spPr>
          <a:xfrm>
            <a:off x="5933940" y="61882"/>
            <a:ext cx="2679700" cy="400110"/>
          </a:xfrm>
          <a:prstGeom prst="rect">
            <a:avLst/>
          </a:prstGeom>
          <a:noFill/>
        </p:spPr>
        <p:txBody>
          <a:bodyPr wrap="square" rtlCol="0">
            <a:spAutoFit/>
          </a:bodyPr>
          <a:lstStyle/>
          <a:p>
            <a:r>
              <a:rPr lang="en-US" sz="2000" b="1" dirty="0" smtClean="0">
                <a:solidFill>
                  <a:srgbClr val="FF0000"/>
                </a:solidFill>
              </a:rPr>
              <a:t>Current Active FIRE</a:t>
            </a:r>
            <a:endParaRPr lang="en-US" sz="2000" b="1" dirty="0">
              <a:solidFill>
                <a:srgbClr val="FF0000"/>
              </a:solidFill>
            </a:endParaRP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1676400"/>
            <a:ext cx="415290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978400" y="6400800"/>
            <a:ext cx="3784600" cy="276999"/>
          </a:xfrm>
          <a:prstGeom prst="rect">
            <a:avLst/>
          </a:prstGeom>
        </p:spPr>
        <p:txBody>
          <a:bodyPr wrap="square">
            <a:spAutoFit/>
          </a:bodyPr>
          <a:lstStyle/>
          <a:p>
            <a:r>
              <a:rPr lang="en-US" sz="1200" dirty="0"/>
              <a:t>https://www.fs.fed.us/science-technology/fire/information</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0"/>
            <a:ext cx="3400425"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114800" y="461992"/>
            <a:ext cx="4953000" cy="923330"/>
          </a:xfrm>
          <a:prstGeom prst="rect">
            <a:avLst/>
          </a:prstGeom>
          <a:noFill/>
        </p:spPr>
        <p:txBody>
          <a:bodyPr wrap="square" rtlCol="0">
            <a:spAutoFit/>
          </a:bodyPr>
          <a:lstStyle/>
          <a:p>
            <a:r>
              <a:rPr lang="en-US" dirty="0" smtClean="0"/>
              <a:t>One of the worst, (or probably the worst ?) fire season in CA this year and hence damage/destruction!!</a:t>
            </a:r>
            <a:endParaRPr lang="en-US" dirty="0"/>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smtClean="0"/>
          </a:p>
        </p:txBody>
      </p:sp>
      <p:sp>
        <p:nvSpPr>
          <p:cNvPr id="13" name="TextBox 12"/>
          <p:cNvSpPr txBox="1"/>
          <p:nvPr/>
        </p:nvSpPr>
        <p:spPr>
          <a:xfrm>
            <a:off x="28575" y="5562600"/>
            <a:ext cx="1025313" cy="1200329"/>
          </a:xfrm>
          <a:prstGeom prst="rect">
            <a:avLst/>
          </a:prstGeom>
          <a:noFill/>
        </p:spPr>
        <p:txBody>
          <a:bodyPr wrap="square" rtlCol="0">
            <a:spAutoFit/>
          </a:bodyPr>
          <a:lstStyle/>
          <a:p>
            <a:r>
              <a:rPr lang="en-US" dirty="0" smtClean="0"/>
              <a:t>from Google!</a:t>
            </a:r>
          </a:p>
          <a:p>
            <a:r>
              <a:rPr lang="en-US" dirty="0" smtClean="0"/>
              <a:t>-this morning.</a:t>
            </a:r>
            <a:endParaRPr lang="en-US" dirty="0"/>
          </a:p>
        </p:txBody>
      </p:sp>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1550" y="2262832"/>
            <a:ext cx="4210050" cy="4214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9974" y="3429000"/>
            <a:ext cx="795626" cy="755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13" y="304800"/>
            <a:ext cx="3786187" cy="2865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9888" y="4178421"/>
            <a:ext cx="2553712" cy="2527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3095625" cy="4163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57200"/>
            <a:ext cx="2497585"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3212" y="457199"/>
            <a:ext cx="2751388"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8" name="TextBox 1"/>
          <p:cNvSpPr txBox="1">
            <a:spLocks noChangeArrowheads="1"/>
          </p:cNvSpPr>
          <p:nvPr/>
        </p:nvSpPr>
        <p:spPr bwMode="auto">
          <a:xfrm>
            <a:off x="2170545" y="3302168"/>
            <a:ext cx="1447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hangingPunct="1">
              <a:spcBef>
                <a:spcPct val="0"/>
              </a:spcBef>
              <a:buNone/>
            </a:pPr>
            <a:r>
              <a:rPr lang="en-US" altLang="en-US" sz="1200" dirty="0" smtClean="0">
                <a:latin typeface="Times New Roman" pitchFamily="18" charset="0"/>
              </a:rPr>
              <a:t>Northern  CA reservoirs beginning to show</a:t>
            </a:r>
          </a:p>
          <a:p>
            <a:pPr marL="0" indent="0" eaLnBrk="1" hangingPunct="1">
              <a:spcBef>
                <a:spcPct val="0"/>
              </a:spcBef>
              <a:buNone/>
            </a:pPr>
            <a:r>
              <a:rPr lang="en-US" altLang="en-US" sz="1200" dirty="0" smtClean="0">
                <a:latin typeface="Times New Roman" pitchFamily="18" charset="0"/>
              </a:rPr>
              <a:t>Weakness, but rainy season coming up!</a:t>
            </a:r>
            <a:endParaRPr lang="en-US" altLang="en-US" sz="1200" dirty="0">
              <a:latin typeface="Times New Roman" pitchFamily="18" charset="0"/>
            </a:endParaRPr>
          </a:p>
        </p:txBody>
      </p:sp>
      <p:sp>
        <p:nvSpPr>
          <p:cNvPr id="2" name="Rectangle 1"/>
          <p:cNvSpPr/>
          <p:nvPr/>
        </p:nvSpPr>
        <p:spPr>
          <a:xfrm>
            <a:off x="5855691" y="6550223"/>
            <a:ext cx="2983509" cy="307777"/>
          </a:xfrm>
          <a:prstGeom prst="rect">
            <a:avLst/>
          </a:prstGeom>
        </p:spPr>
        <p:txBody>
          <a:bodyPr wrap="none">
            <a:spAutoFit/>
          </a:bodyPr>
          <a:lstStyle/>
          <a:p>
            <a:r>
              <a:rPr lang="en-US" sz="1400" dirty="0"/>
              <a:t>https://fsapps.nwcg.gov/afm/index.php</a:t>
            </a:r>
          </a:p>
        </p:txBody>
      </p:sp>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3190875"/>
            <a:ext cx="1352299"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352800" y="76200"/>
            <a:ext cx="5791200" cy="369332"/>
          </a:xfrm>
          <a:prstGeom prst="rect">
            <a:avLst/>
          </a:prstGeom>
          <a:noFill/>
        </p:spPr>
        <p:txBody>
          <a:bodyPr wrap="square" rtlCol="0">
            <a:spAutoFit/>
          </a:bodyPr>
          <a:lstStyle/>
          <a:p>
            <a:r>
              <a:rPr lang="en-US" dirty="0" smtClean="0"/>
              <a:t>Water Reservoir Levels in some Western/Southern States!</a:t>
            </a:r>
            <a:endParaRPr lang="en-US" dirty="0"/>
          </a:p>
        </p:txBody>
      </p:sp>
      <p:sp>
        <p:nvSpPr>
          <p:cNvPr id="5" name="TextBox 4"/>
          <p:cNvSpPr txBox="1"/>
          <p:nvPr/>
        </p:nvSpPr>
        <p:spPr>
          <a:xfrm>
            <a:off x="3581400" y="2819400"/>
            <a:ext cx="507833" cy="369332"/>
          </a:xfrm>
          <a:prstGeom prst="rect">
            <a:avLst/>
          </a:prstGeom>
          <a:noFill/>
        </p:spPr>
        <p:txBody>
          <a:bodyPr wrap="square" rtlCol="0">
            <a:spAutoFit/>
          </a:bodyPr>
          <a:lstStyle/>
          <a:p>
            <a:r>
              <a:rPr lang="en-US" dirty="0" smtClean="0"/>
              <a:t>AZ</a:t>
            </a:r>
            <a:endParaRPr lang="en-US" dirty="0"/>
          </a:p>
        </p:txBody>
      </p:sp>
      <p:sp>
        <p:nvSpPr>
          <p:cNvPr id="13" name="TextBox 12"/>
          <p:cNvSpPr txBox="1"/>
          <p:nvPr/>
        </p:nvSpPr>
        <p:spPr>
          <a:xfrm>
            <a:off x="8178967" y="2895600"/>
            <a:ext cx="584033" cy="369332"/>
          </a:xfrm>
          <a:prstGeom prst="rect">
            <a:avLst/>
          </a:prstGeom>
          <a:noFill/>
        </p:spPr>
        <p:txBody>
          <a:bodyPr wrap="square" rtlCol="0">
            <a:spAutoFit/>
          </a:bodyPr>
          <a:lstStyle/>
          <a:p>
            <a:r>
              <a:rPr lang="en-US" dirty="0" smtClean="0"/>
              <a:t>NM</a:t>
            </a:r>
            <a:endParaRPr lang="en-US" dirty="0"/>
          </a:p>
        </p:txBody>
      </p:sp>
      <p:sp>
        <p:nvSpPr>
          <p:cNvPr id="14" name="TextBox 13"/>
          <p:cNvSpPr txBox="1"/>
          <p:nvPr/>
        </p:nvSpPr>
        <p:spPr>
          <a:xfrm>
            <a:off x="4521367" y="5345668"/>
            <a:ext cx="507833" cy="369332"/>
          </a:xfrm>
          <a:prstGeom prst="rect">
            <a:avLst/>
          </a:prstGeom>
          <a:noFill/>
        </p:spPr>
        <p:txBody>
          <a:bodyPr wrap="square" rtlCol="0">
            <a:spAutoFit/>
          </a:bodyPr>
          <a:lstStyle/>
          <a:p>
            <a:r>
              <a:rPr lang="en-US" dirty="0" smtClean="0"/>
              <a:t>UT</a:t>
            </a:r>
            <a:endParaRPr lang="en-US" dirty="0"/>
          </a:p>
        </p:txBody>
      </p:sp>
      <p:sp>
        <p:nvSpPr>
          <p:cNvPr id="1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smtClean="0"/>
          </a:p>
        </p:txBody>
      </p:sp>
      <p:pic>
        <p:nvPicPr>
          <p:cNvPr id="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80693" y="4114800"/>
            <a:ext cx="2910907" cy="2469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8068641" y="4114800"/>
            <a:ext cx="922959" cy="276999"/>
          </a:xfrm>
          <a:prstGeom prst="rect">
            <a:avLst/>
          </a:prstGeom>
        </p:spPr>
        <p:txBody>
          <a:bodyPr wrap="square">
            <a:spAutoFit/>
          </a:bodyPr>
          <a:lstStyle/>
          <a:p>
            <a:r>
              <a:rPr lang="en-US" sz="1200" dirty="0"/>
              <a:t>2018-10-14</a:t>
            </a:r>
          </a:p>
        </p:txBody>
      </p:sp>
      <p:sp>
        <p:nvSpPr>
          <p:cNvPr id="8" name="Rectangle 7"/>
          <p:cNvSpPr/>
          <p:nvPr/>
        </p:nvSpPr>
        <p:spPr>
          <a:xfrm>
            <a:off x="6096000" y="3914001"/>
            <a:ext cx="2971800" cy="276999"/>
          </a:xfrm>
          <a:prstGeom prst="rect">
            <a:avLst/>
          </a:prstGeom>
        </p:spPr>
        <p:txBody>
          <a:bodyPr wrap="square">
            <a:spAutoFit/>
          </a:bodyPr>
          <a:lstStyle/>
          <a:p>
            <a:r>
              <a:rPr lang="en-US" sz="1200" dirty="0"/>
              <a:t>Reservoir Storage Summary for River </a:t>
            </a:r>
            <a:r>
              <a:rPr lang="en-US" sz="1200" dirty="0" smtClean="0"/>
              <a:t>Basins</a:t>
            </a:r>
            <a:endParaRPr lang="en-US" sz="1200" dirty="0"/>
          </a:p>
        </p:txBody>
      </p:sp>
      <p:sp>
        <p:nvSpPr>
          <p:cNvPr id="15" name="TextBox 14"/>
          <p:cNvSpPr txBox="1"/>
          <p:nvPr/>
        </p:nvSpPr>
        <p:spPr>
          <a:xfrm>
            <a:off x="6121567" y="4126468"/>
            <a:ext cx="507833" cy="369332"/>
          </a:xfrm>
          <a:prstGeom prst="rect">
            <a:avLst/>
          </a:prstGeom>
          <a:noFill/>
        </p:spPr>
        <p:txBody>
          <a:bodyPr wrap="square" rtlCol="0">
            <a:spAutoFit/>
          </a:bodyPr>
          <a:lstStyle/>
          <a:p>
            <a:r>
              <a:rPr lang="en-US" dirty="0" smtClean="0"/>
              <a:t>TX</a:t>
            </a:r>
            <a:endParaRPr lang="en-US" dirty="0"/>
          </a:p>
        </p:txBody>
      </p:sp>
      <p:pic>
        <p:nvPicPr>
          <p:cNvPr id="9"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4261544"/>
            <a:ext cx="3200400" cy="244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562600" y="3124200"/>
            <a:ext cx="3352800" cy="646331"/>
          </a:xfrm>
          <a:prstGeom prst="rect">
            <a:avLst/>
          </a:prstGeom>
        </p:spPr>
        <p:txBody>
          <a:bodyPr wrap="square">
            <a:spAutoFit/>
          </a:bodyPr>
          <a:lstStyle/>
          <a:p>
            <a:r>
              <a:rPr lang="en-US" sz="1200" dirty="0">
                <a:hlinkClick r:id="rId9"/>
              </a:rPr>
              <a:t>https://</a:t>
            </a:r>
            <a:r>
              <a:rPr lang="en-US" sz="1200" dirty="0" smtClean="0">
                <a:hlinkClick r:id="rId9"/>
              </a:rPr>
              <a:t>www.climas.arizona.edu/sw-climate/drought/sw-reservoir-volumes</a:t>
            </a:r>
            <a:r>
              <a:rPr lang="en-US" sz="1200" dirty="0" smtClean="0"/>
              <a:t>  -- updated???</a:t>
            </a:r>
            <a:endParaRPr lang="en-US" sz="1200" dirty="0"/>
          </a:p>
        </p:txBody>
      </p:sp>
      <p:sp>
        <p:nvSpPr>
          <p:cNvPr id="11" name="TextBox 10"/>
          <p:cNvSpPr txBox="1"/>
          <p:nvPr/>
        </p:nvSpPr>
        <p:spPr>
          <a:xfrm>
            <a:off x="6629400" y="5867400"/>
            <a:ext cx="1066800" cy="738664"/>
          </a:xfrm>
          <a:prstGeom prst="rect">
            <a:avLst/>
          </a:prstGeom>
          <a:noFill/>
        </p:spPr>
        <p:txBody>
          <a:bodyPr wrap="square" rtlCol="0">
            <a:spAutoFit/>
          </a:bodyPr>
          <a:lstStyle/>
          <a:p>
            <a:r>
              <a:rPr lang="en-US" sz="1400" dirty="0" smtClean="0"/>
              <a:t>Situation better than last month !</a:t>
            </a:r>
            <a:endParaRPr lang="en-US" sz="1400" dirty="0"/>
          </a:p>
        </p:txBody>
      </p:sp>
      <p:sp>
        <p:nvSpPr>
          <p:cNvPr id="21" name="TextBox 20"/>
          <p:cNvSpPr txBox="1"/>
          <p:nvPr/>
        </p:nvSpPr>
        <p:spPr>
          <a:xfrm>
            <a:off x="2322662" y="5650468"/>
            <a:ext cx="1066800" cy="738664"/>
          </a:xfrm>
          <a:prstGeom prst="rect">
            <a:avLst/>
          </a:prstGeom>
          <a:noFill/>
        </p:spPr>
        <p:txBody>
          <a:bodyPr wrap="square" rtlCol="0">
            <a:spAutoFit/>
          </a:bodyPr>
          <a:lstStyle/>
          <a:p>
            <a:r>
              <a:rPr lang="en-US" sz="1400" dirty="0" smtClean="0"/>
              <a:t>Situation better than last month !</a:t>
            </a:r>
            <a:endParaRPr lang="en-US" sz="1400" dirty="0"/>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below normal 7-day average streamflow condition ma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2944" y="4447248"/>
            <a:ext cx="2101056" cy="134395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3635958"/>
            <a:ext cx="2065525" cy="1317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6"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5819775"/>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smtClean="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18</a:t>
            </a:fld>
            <a:endParaRPr lang="en-US" altLang="en-US" sz="1400" smtClean="0"/>
          </a:p>
        </p:txBody>
      </p:sp>
      <p:pic>
        <p:nvPicPr>
          <p:cNvPr id="12292" name="Picture 9"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4" descr="[color code fo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5" descr="[color code fo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6" descr="[color code fo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800600" y="792540"/>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Much improvement in Texas.</a:t>
            </a:r>
          </a:p>
          <a:p>
            <a:pPr eaLnBrk="1" hangingPunct="1">
              <a:spcBef>
                <a:spcPct val="0"/>
              </a:spcBef>
            </a:pPr>
            <a:r>
              <a:rPr lang="en-US" altLang="en-US" sz="1600" dirty="0" smtClean="0">
                <a:latin typeface="Times New Roman" pitchFamily="18" charset="0"/>
              </a:rPr>
              <a:t>Lots of rain/streamflow in the east.</a:t>
            </a:r>
          </a:p>
          <a:p>
            <a:pPr eaLnBrk="1" hangingPunct="1">
              <a:spcBef>
                <a:spcPct val="0"/>
              </a:spcBef>
            </a:pPr>
            <a:r>
              <a:rPr lang="en-US" altLang="en-US" sz="1600" dirty="0" smtClean="0">
                <a:latin typeface="Times New Roman" pitchFamily="18" charset="0"/>
              </a:rPr>
              <a:t>Four states corner area in the west – not much improvement!! </a:t>
            </a:r>
          </a:p>
        </p:txBody>
      </p:sp>
      <p:sp>
        <p:nvSpPr>
          <p:cNvPr id="12304" name="TextBox 1"/>
          <p:cNvSpPr txBox="1">
            <a:spLocks noChangeArrowheads="1"/>
          </p:cNvSpPr>
          <p:nvPr/>
        </p:nvSpPr>
        <p:spPr bwMode="auto">
          <a:xfrm>
            <a:off x="4920895" y="3195935"/>
            <a:ext cx="41798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2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a:t>
            </a:r>
            <a:r>
              <a:rPr lang="en-US" altLang="en-US" sz="1200" b="1" dirty="0" smtClean="0">
                <a:solidFill>
                  <a:srgbClr val="FF0000"/>
                </a:solidFill>
                <a:latin typeface="Times New Roman" pitchFamily="18" charset="0"/>
              </a:rPr>
              <a:t>year.</a:t>
            </a:r>
            <a:endParaRPr lang="en-US" altLang="en-US" sz="1200" dirty="0">
              <a:solidFill>
                <a:srgbClr val="FF0000"/>
              </a:solidFill>
              <a:latin typeface="Times New Roman" pitchFamily="18" charset="0"/>
            </a:endParaRPr>
          </a:p>
        </p:txBody>
      </p:sp>
      <p:sp>
        <p:nvSpPr>
          <p:cNvPr id="2" name="TextBox 1"/>
          <p:cNvSpPr txBox="1"/>
          <p:nvPr/>
        </p:nvSpPr>
        <p:spPr>
          <a:xfrm>
            <a:off x="6934200" y="3667780"/>
            <a:ext cx="2131473" cy="738664"/>
          </a:xfrm>
          <a:prstGeom prst="rect">
            <a:avLst/>
          </a:prstGeom>
          <a:noFill/>
        </p:spPr>
        <p:txBody>
          <a:bodyPr wrap="square" rtlCol="0">
            <a:spAutoFit/>
          </a:bodyPr>
          <a:lstStyle/>
          <a:p>
            <a:pPr algn="ctr"/>
            <a:r>
              <a:rPr lang="en-US" sz="1400" dirty="0" smtClean="0">
                <a:solidFill>
                  <a:srgbClr val="FF0000"/>
                </a:solidFill>
              </a:rPr>
              <a:t>One month ago (left)  &amp; </a:t>
            </a:r>
          </a:p>
          <a:p>
            <a:pPr algn="ctr"/>
            <a:endParaRPr lang="en-US" sz="1400" dirty="0" smtClean="0">
              <a:solidFill>
                <a:srgbClr val="FF0000"/>
              </a:solidFill>
            </a:endParaRPr>
          </a:p>
          <a:p>
            <a:pPr algn="ctr"/>
            <a:r>
              <a:rPr lang="en-US" sz="1400" dirty="0" smtClean="0">
                <a:solidFill>
                  <a:srgbClr val="FF0000"/>
                </a:solidFill>
              </a:rPr>
              <a:t>Now (below)</a:t>
            </a:r>
            <a:endParaRPr lang="en-US" sz="1400" dirty="0">
              <a:solidFill>
                <a:srgbClr val="FF0000"/>
              </a:solidFill>
            </a:endParaRPr>
          </a:p>
        </p:txBody>
      </p:sp>
      <p:cxnSp>
        <p:nvCxnSpPr>
          <p:cNvPr id="7" name="Straight Arrow Connector 6"/>
          <p:cNvCxnSpPr/>
          <p:nvPr/>
        </p:nvCxnSpPr>
        <p:spPr>
          <a:xfrm>
            <a:off x="4343400" y="609600"/>
            <a:ext cx="0" cy="5181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6010329" y="4625019"/>
            <a:ext cx="1989607" cy="731497"/>
          </a:xfrm>
          <a:prstGeom prst="straightConnector1">
            <a:avLst/>
          </a:prstGeom>
          <a:ln>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058119" y="4220839"/>
            <a:ext cx="2171481" cy="808361"/>
          </a:xfrm>
          <a:prstGeom prst="straightConnector1">
            <a:avLst/>
          </a:prstGeom>
          <a:ln>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95300" y="609600"/>
            <a:ext cx="0" cy="3657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smtClean="0"/>
          </a:p>
        </p:txBody>
      </p:sp>
      <p:pic>
        <p:nvPicPr>
          <p:cNvPr id="6146" name="Picture 2" descr="u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 y="2133600"/>
            <a:ext cx="3429000" cy="2193378"/>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u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4267200"/>
            <a:ext cx="3429000" cy="21933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u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 y="1"/>
            <a:ext cx="3454670" cy="2209799"/>
          </a:xfrm>
          <a:prstGeom prst="rect">
            <a:avLst/>
          </a:prstGeom>
          <a:noFill/>
          <a:extLst>
            <a:ext uri="{909E8E84-426E-40DD-AFC4-6F175D3DCCD1}">
              <a14:hiddenFill xmlns:a14="http://schemas.microsoft.com/office/drawing/2010/main">
                <a:solidFill>
                  <a:srgbClr val="FFFFFF"/>
                </a:solidFill>
              </a14:hiddenFill>
            </a:ext>
          </a:extLst>
        </p:spPr>
      </p:pic>
      <p:pic>
        <p:nvPicPr>
          <p:cNvPr id="12301" name="Picture 31" descr="map legend"/>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57275" y="6324600"/>
            <a:ext cx="2828925"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562599" y="4990767"/>
            <a:ext cx="1455925" cy="461665"/>
          </a:xfrm>
          <a:prstGeom prst="rect">
            <a:avLst/>
          </a:prstGeom>
          <a:noFill/>
        </p:spPr>
        <p:txBody>
          <a:bodyPr wrap="square" rtlCol="0">
            <a:spAutoFit/>
          </a:bodyPr>
          <a:lstStyle/>
          <a:p>
            <a:r>
              <a:rPr lang="en-US" sz="1200" dirty="0" smtClean="0"/>
              <a:t>Not exactly the same type </a:t>
            </a:r>
            <a:r>
              <a:rPr lang="en-US" sz="1200" smtClean="0"/>
              <a:t>of maps? </a:t>
            </a:r>
            <a:endParaRPr lang="en-US" sz="12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19</a:t>
            </a:fld>
            <a:endParaRPr lang="en-US" altLang="en-US" sz="1400" dirty="0" smtClean="0"/>
          </a:p>
        </p:txBody>
      </p:sp>
      <p:graphicFrame>
        <p:nvGraphicFramePr>
          <p:cNvPr id="5" name="Table 4"/>
          <p:cNvGraphicFramePr>
            <a:graphicFrameLocks noGrp="1"/>
          </p:cNvGraphicFramePr>
          <p:nvPr>
            <p:extLst>
              <p:ext uri="{D42A27DB-BD31-4B8C-83A1-F6EECF244321}">
                <p14:modId xmlns:p14="http://schemas.microsoft.com/office/powerpoint/2010/main" val="1913338125"/>
              </p:ext>
            </p:extLst>
          </p:nvPr>
        </p:nvGraphicFramePr>
        <p:xfrm>
          <a:off x="457200" y="289560"/>
          <a:ext cx="8305800" cy="6339840"/>
        </p:xfrm>
        <a:graphic>
          <a:graphicData uri="http://schemas.openxmlformats.org/drawingml/2006/table">
            <a:tbl>
              <a:tblPr/>
              <a:tblGrid>
                <a:gridCol w="8305800"/>
              </a:tblGrid>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5621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verdana,arial,serif"/>
                          <a:cs typeface="Arial" pitchFamily="34" charset="0"/>
                        </a:rPr>
                        <a:t>issued by</a:t>
                      </a:r>
                      <a:r>
                        <a:rPr kumimoji="0" lang="en-US" altLang="en-US" sz="2000" b="0" i="0" u="none" strike="noStrike" cap="none" normalizeH="0" baseline="0" dirty="0" smtClean="0">
                          <a:ln>
                            <a:noFill/>
                          </a:ln>
                          <a:solidFill>
                            <a:schemeClr val="tx1"/>
                          </a:solidFill>
                          <a:effectLst/>
                          <a:latin typeface="Arial" pitchFamily="34" charset="0"/>
                          <a:cs typeface="Arial" pitchFamily="34" charset="0"/>
                        </a:rPr>
                        <a:t/>
                      </a:r>
                      <a:br>
                        <a:rPr kumimoji="0" lang="en-US" altLang="en-US" sz="2000" b="0" i="0" u="none" strike="noStrike" cap="none" normalizeH="0" baseline="0" dirty="0" smtClean="0">
                          <a:ln>
                            <a:noFill/>
                          </a:ln>
                          <a:solidFill>
                            <a:schemeClr val="tx1"/>
                          </a:solidFill>
                          <a:effectLst/>
                          <a:latin typeface="Arial" pitchFamily="34" charset="0"/>
                          <a:cs typeface="Arial" pitchFamily="34" charset="0"/>
                        </a:rPr>
                      </a:br>
                      <a:r>
                        <a:rPr kumimoji="0" lang="en-US" altLang="en-US" sz="2000" b="0" i="0" u="none" strike="noStrike" cap="none" normalizeH="0" baseline="0" dirty="0" smtClean="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smtClean="0">
                          <a:ln>
                            <a:noFill/>
                          </a:ln>
                          <a:solidFill>
                            <a:schemeClr val="tx1"/>
                          </a:solidFill>
                          <a:effectLst/>
                          <a:latin typeface="verdana,arial,serif"/>
                          <a:cs typeface="Arial" pitchFamily="34" charset="0"/>
                        </a:rPr>
                      </a:br>
                      <a:r>
                        <a:rPr kumimoji="0" lang="en-US" altLang="en-US" sz="2000" b="0" i="0" u="none" strike="noStrike" cap="none" normalizeH="0" baseline="0" dirty="0" smtClean="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FF0000"/>
                          </a:solidFill>
                          <a:effectLst/>
                          <a:latin typeface="verdana,arial,serif"/>
                          <a:cs typeface="Arial" pitchFamily="34" charset="0"/>
                        </a:rPr>
                        <a:t>11  October  2018</a:t>
                      </a:r>
                      <a:endParaRPr kumimoji="0" lang="en-US" altLang="en-US" sz="2000" b="1" i="0" u="sng" strike="noStrike" cap="none" normalizeH="0" baseline="0" dirty="0" smtClean="0">
                        <a:ln>
                          <a:noFill/>
                        </a:ln>
                        <a:solidFill>
                          <a:srgbClr val="FF0000"/>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762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smtClean="0">
                        <a:ln>
                          <a:noFill/>
                        </a:ln>
                        <a:solidFill>
                          <a:schemeClr val="tx1"/>
                        </a:solidFill>
                        <a:effectLst/>
                        <a:latin typeface="verdana,arial,serif"/>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FF0000"/>
                          </a:solidFill>
                          <a:effectLst/>
                          <a:latin typeface="Arial" pitchFamily="34" charset="0"/>
                          <a:ea typeface="+mn-ea"/>
                          <a:cs typeface="+mn-cs"/>
                        </a:rPr>
                        <a:t>El Nino Watch</a:t>
                      </a:r>
                      <a:r>
                        <a:rPr kumimoji="0" lang="en-US" altLang="en-US" sz="2000" b="1" i="0" u="none" strike="noStrike" cap="none" normalizeH="0" baseline="0" dirty="0" smtClean="0">
                          <a:ln>
                            <a:noFill/>
                          </a:ln>
                          <a:solidFill>
                            <a:srgbClr val="FF0000"/>
                          </a:solidFill>
                          <a:effectLst/>
                          <a:latin typeface="verdana,arial,serif"/>
                          <a:cs typeface="Arial" pitchFamily="34" charset="0"/>
                        </a:rPr>
                        <a:t> !!</a:t>
                      </a:r>
                      <a:endParaRPr kumimoji="0" lang="en-US" altLang="en-US" sz="2000" b="0" i="0" u="none" strike="noStrike" cap="none" normalizeH="0" baseline="0" dirty="0" smtClean="0">
                        <a:ln>
                          <a:noFill/>
                        </a:ln>
                        <a:solidFill>
                          <a:srgbClr val="FF0000"/>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2573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spcBef>
                          <a:spcPct val="50000"/>
                        </a:spcBef>
                        <a:buClrTx/>
                        <a:buSzTx/>
                        <a:buFont typeface="Wingdings 2" pitchFamily="18" charset="2"/>
                        <a:buNone/>
                      </a:pPr>
                      <a:r>
                        <a:rPr kumimoji="0" lang="en-US" altLang="en-US" sz="1800" b="0" i="0" u="sng" strike="noStrike" cap="none" normalizeH="0" baseline="0" dirty="0" smtClean="0">
                          <a:ln>
                            <a:noFill/>
                          </a:ln>
                          <a:solidFill>
                            <a:schemeClr val="tx1"/>
                          </a:solidFill>
                          <a:effectLst/>
                          <a:latin typeface="verdana,arial"/>
                          <a:cs typeface="Arial" pitchFamily="34" charset="0"/>
                        </a:rPr>
                        <a:t>Synopsis:</a:t>
                      </a:r>
                      <a:r>
                        <a:rPr kumimoji="0" lang="en-US" altLang="en-US" sz="1800" b="0" i="0" u="none" strike="noStrike" cap="none" normalizeH="0" baseline="0" dirty="0" smtClean="0">
                          <a:ln>
                            <a:noFill/>
                          </a:ln>
                          <a:solidFill>
                            <a:schemeClr val="tx1"/>
                          </a:solidFill>
                          <a:effectLst/>
                          <a:latin typeface="verdana,arial"/>
                          <a:cs typeface="Arial" pitchFamily="34" charset="0"/>
                        </a:rPr>
                        <a:t> </a:t>
                      </a:r>
                      <a:r>
                        <a:rPr lang="en-US" sz="1800" b="0" i="0" kern="1200" dirty="0" smtClean="0">
                          <a:solidFill>
                            <a:schemeClr val="tx1"/>
                          </a:solidFill>
                          <a:effectLst/>
                          <a:latin typeface="Trebuchet MS" panose="020B0603020202020204" pitchFamily="34" charset="0"/>
                          <a:ea typeface="+mn-ea"/>
                          <a:cs typeface="+mn-cs"/>
                        </a:rPr>
                        <a:t>ENSO-neutral continued during September, but with increasingly more widespread regions of above-average sea surface temperatures (SSTs) across the equatorial Pacific Ocean. Over the last month, all four Niño index values increased, with the latest weekly values in each region near +0.7°C.</a:t>
                      </a:r>
                      <a:r>
                        <a:rPr lang="en-US" altLang="en-US" sz="1800" b="1" dirty="0" smtClean="0">
                          <a:solidFill>
                            <a:schemeClr val="tx1"/>
                          </a:solidFill>
                          <a:latin typeface="Trebuchet MS" pitchFamily="34" charset="0"/>
                          <a:cs typeface="Arial" pitchFamily="34" charset="0"/>
                        </a:rPr>
                        <a:t> </a:t>
                      </a:r>
                      <a:r>
                        <a:rPr lang="en-US" sz="1800" b="1" i="0" kern="1200" dirty="0" smtClean="0">
                          <a:solidFill>
                            <a:schemeClr val="tx1"/>
                          </a:solidFill>
                          <a:effectLst/>
                          <a:latin typeface="Trebuchet MS" panose="020B0603020202020204" pitchFamily="34" charset="0"/>
                          <a:ea typeface="+mn-ea"/>
                          <a:cs typeface="+mn-cs"/>
                        </a:rPr>
                        <a:t>El Niño is favored to form in the next couple of months and continue through the Northern Hemisphere winter 2018-19 (70-75% chance).</a:t>
                      </a:r>
                      <a:endParaRPr lang="en-US" altLang="en-US" sz="1800" b="1" dirty="0" smtClean="0">
                        <a:solidFill>
                          <a:srgbClr val="0033CC"/>
                        </a:solidFill>
                        <a:latin typeface="Trebuchet MS" panose="020B0603020202020204"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United States Drought Monito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0" y="76199"/>
            <a:ext cx="4239523" cy="3124201"/>
          </a:xfrm>
          <a:prstGeom prst="rect">
            <a:avLst/>
          </a:prstGeom>
          <a:noFill/>
          <a:ln>
            <a:noFill/>
          </a:ln>
        </p:spPr>
      </p:pic>
      <p:pic>
        <p:nvPicPr>
          <p:cNvPr id="30" name="Picture 29"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633846"/>
            <a:ext cx="2008188" cy="1238887"/>
          </a:xfrm>
          <a:prstGeom prst="rect">
            <a:avLst/>
          </a:prstGeom>
          <a:noFill/>
          <a:ln>
            <a:noFill/>
          </a:ln>
        </p:spPr>
      </p:pic>
      <p:pic>
        <p:nvPicPr>
          <p:cNvPr id="29" name="Picture 28"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4866" y="2046229"/>
            <a:ext cx="1877322" cy="1333500"/>
          </a:xfrm>
          <a:prstGeom prst="rect">
            <a:avLst/>
          </a:prstGeom>
          <a:noFill/>
          <a:ln>
            <a:noFill/>
          </a:ln>
        </p:spPr>
      </p:pic>
      <p:sp>
        <p:nvSpPr>
          <p:cNvPr id="3076" name="Title 1"/>
          <p:cNvSpPr>
            <a:spLocks noGrp="1"/>
          </p:cNvSpPr>
          <p:nvPr>
            <p:ph type="title"/>
          </p:nvPr>
        </p:nvSpPr>
        <p:spPr>
          <a:xfrm>
            <a:off x="5105400" y="0"/>
            <a:ext cx="3810000" cy="609600"/>
          </a:xfrm>
        </p:spPr>
        <p:txBody>
          <a:bodyPr/>
          <a:lstStyle/>
          <a:p>
            <a:r>
              <a:rPr lang="en-US" altLang="en-US" sz="3600" smtClean="0"/>
              <a:t>Drought Monitor </a:t>
            </a:r>
          </a:p>
        </p:txBody>
      </p:sp>
      <p:sp>
        <p:nvSpPr>
          <p:cNvPr id="3077" name="Slide Number Placeholder 3"/>
          <p:cNvSpPr>
            <a:spLocks noGrp="1"/>
          </p:cNvSpPr>
          <p:nvPr>
            <p:ph type="sldNum" sz="quarter" idx="12"/>
          </p:nvPr>
        </p:nvSpPr>
        <p:spPr>
          <a:xfrm>
            <a:off x="6934200" y="63420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smtClean="0"/>
          </a:p>
        </p:txBody>
      </p:sp>
      <p:sp>
        <p:nvSpPr>
          <p:cNvPr id="3078" name="TextBox 5"/>
          <p:cNvSpPr txBox="1">
            <a:spLocks noChangeArrowheads="1"/>
          </p:cNvSpPr>
          <p:nvPr/>
        </p:nvSpPr>
        <p:spPr bwMode="auto">
          <a:xfrm>
            <a:off x="6781800" y="3581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pic>
        <p:nvPicPr>
          <p:cNvPr id="3079" name="Picture 14" descr="United States Drought Monit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3388" y="-8610600"/>
            <a:ext cx="5029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Box 1"/>
          <p:cNvSpPr txBox="1">
            <a:spLocks noChangeArrowheads="1"/>
          </p:cNvSpPr>
          <p:nvPr/>
        </p:nvSpPr>
        <p:spPr bwMode="auto">
          <a:xfrm>
            <a:off x="4114800" y="13335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Previous</a:t>
            </a:r>
          </a:p>
        </p:txBody>
      </p:sp>
      <p:sp>
        <p:nvSpPr>
          <p:cNvPr id="3081" name="TextBox 17"/>
          <p:cNvSpPr txBox="1">
            <a:spLocks noChangeArrowheads="1"/>
          </p:cNvSpPr>
          <p:nvPr/>
        </p:nvSpPr>
        <p:spPr bwMode="auto">
          <a:xfrm>
            <a:off x="4194175" y="4157663"/>
            <a:ext cx="9112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Latest/Recent</a:t>
            </a:r>
            <a:endParaRPr lang="en-US" altLang="en-US" sz="1800" b="1" dirty="0">
              <a:latin typeface="Times New Roman" pitchFamily="18" charset="0"/>
            </a:endParaRPr>
          </a:p>
        </p:txBody>
      </p:sp>
      <p:pic>
        <p:nvPicPr>
          <p:cNvPr id="3082" name="Picture 13" descr="United States Drought Monit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572000"/>
            <a:ext cx="37465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TextBox 1"/>
          <p:cNvSpPr txBox="1">
            <a:spLocks noChangeArrowheads="1"/>
          </p:cNvSpPr>
          <p:nvPr/>
        </p:nvSpPr>
        <p:spPr bwMode="auto">
          <a:xfrm>
            <a:off x="5029200" y="3581400"/>
            <a:ext cx="41148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400" dirty="0" smtClean="0">
                <a:latin typeface="Times New Roman" pitchFamily="18" charset="0"/>
              </a:rPr>
              <a:t>The longstanding drought in the south and west has gotten better in some areas, especially around TX/KS/MO/OK/AR/LA, and in parts of southern CA/AZ/NM. Overall, the eastern two thirds of the country is almost drought free. </a:t>
            </a:r>
          </a:p>
          <a:p>
            <a:pPr eaLnBrk="1" hangingPunct="1">
              <a:spcBef>
                <a:spcPct val="0"/>
              </a:spcBef>
            </a:pPr>
            <a:endParaRPr lang="en-US" altLang="en-US" sz="1400" dirty="0">
              <a:latin typeface="Times New Roman" pitchFamily="18" charset="0"/>
            </a:endParaRPr>
          </a:p>
          <a:p>
            <a:pPr eaLnBrk="1" hangingPunct="1">
              <a:spcBef>
                <a:spcPct val="0"/>
              </a:spcBef>
            </a:pPr>
            <a:r>
              <a:rPr lang="en-US" altLang="en-US" sz="1400" dirty="0" smtClean="0">
                <a:latin typeface="Times New Roman" pitchFamily="18" charset="0"/>
              </a:rPr>
              <a:t>But drought in Pacific Northwest in OR/WA and in the Northern Plains states ID/MT/ND has gotten worse. The drought extent/severity in the Northern Plains area has been vacillating back and forth.</a:t>
            </a:r>
            <a:endParaRPr lang="en-US" altLang="en-US" sz="1400" dirty="0">
              <a:latin typeface="Times New Roman" pitchFamily="18" charset="0"/>
            </a:endParaRPr>
          </a:p>
        </p:txBody>
      </p:sp>
      <p:pic>
        <p:nvPicPr>
          <p:cNvPr id="3084" name="Picture 15" descr="United States Drought Monit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1188" y="-73152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5" descr="United States Drought Monit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33588" y="-71628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9" descr="United States Drought Monit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225" y="-11658600"/>
            <a:ext cx="201136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a:xfrm flipH="1" flipV="1">
            <a:off x="1524000" y="653474"/>
            <a:ext cx="4495800" cy="284138"/>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2" descr="United States Drought Monito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5576" y="-11658600"/>
            <a:ext cx="3029353" cy="2340864"/>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p:nvPr/>
        </p:nvCxnSpPr>
        <p:spPr>
          <a:xfrm flipH="1" flipV="1">
            <a:off x="6019800" y="914400"/>
            <a:ext cx="1828800" cy="1371600"/>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162800" y="568280"/>
            <a:ext cx="851515" cy="369332"/>
          </a:xfrm>
          <a:prstGeom prst="rect">
            <a:avLst/>
          </a:prstGeom>
          <a:noFill/>
        </p:spPr>
        <p:txBody>
          <a:bodyPr wrap="none" rtlCol="0">
            <a:spAutoFit/>
          </a:bodyPr>
          <a:lstStyle/>
          <a:p>
            <a:r>
              <a:rPr lang="en-US" dirty="0" smtClean="0"/>
              <a:t>August</a:t>
            </a:r>
            <a:endParaRPr lang="en-US" dirty="0"/>
          </a:p>
        </p:txBody>
      </p:sp>
      <p:cxnSp>
        <p:nvCxnSpPr>
          <p:cNvPr id="4" name="Straight Arrow Connector 3"/>
          <p:cNvCxnSpPr/>
          <p:nvPr/>
        </p:nvCxnSpPr>
        <p:spPr>
          <a:xfrm>
            <a:off x="1600200" y="1654059"/>
            <a:ext cx="0" cy="345134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085684" y="157141"/>
            <a:ext cx="1172116" cy="369332"/>
          </a:xfrm>
          <a:prstGeom prst="rect">
            <a:avLst/>
          </a:prstGeom>
          <a:noFill/>
        </p:spPr>
        <p:txBody>
          <a:bodyPr wrap="none" rtlCol="0">
            <a:spAutoFit/>
          </a:bodyPr>
          <a:lstStyle/>
          <a:p>
            <a:r>
              <a:rPr lang="en-US" dirty="0" smtClean="0"/>
              <a:t>September</a:t>
            </a:r>
            <a:endParaRPr lang="en-US" dirty="0"/>
          </a:p>
        </p:txBody>
      </p:sp>
      <p:sp>
        <p:nvSpPr>
          <p:cNvPr id="33" name="TextBox 32"/>
          <p:cNvSpPr txBox="1"/>
          <p:nvPr/>
        </p:nvSpPr>
        <p:spPr>
          <a:xfrm>
            <a:off x="8382000" y="1688068"/>
            <a:ext cx="569387" cy="369332"/>
          </a:xfrm>
          <a:prstGeom prst="rect">
            <a:avLst/>
          </a:prstGeom>
          <a:noFill/>
        </p:spPr>
        <p:txBody>
          <a:bodyPr wrap="none" rtlCol="0">
            <a:spAutoFit/>
          </a:bodyPr>
          <a:lstStyle/>
          <a:p>
            <a:r>
              <a:rPr lang="en-US" dirty="0" smtClean="0"/>
              <a:t>July</a:t>
            </a:r>
            <a:endParaRPr lang="en-US" dirty="0"/>
          </a:p>
        </p:txBody>
      </p:sp>
      <p:pic>
        <p:nvPicPr>
          <p:cNvPr id="24" name="Picture 23" descr="United States Drought Monito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69" y="3581400"/>
            <a:ext cx="4239523" cy="3165764"/>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2703656"/>
            <a:ext cx="8757989" cy="3011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4" name="Slide Number Placeholder 3"/>
          <p:cNvSpPr>
            <a:spLocks noGrp="1"/>
          </p:cNvSpPr>
          <p:nvPr>
            <p:ph type="sldNum" sz="quarter" idx="12"/>
          </p:nvPr>
        </p:nvSpPr>
        <p:spPr>
          <a:xfrm>
            <a:off x="8686800" y="6557962"/>
            <a:ext cx="457200" cy="300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53EABD1-E029-4830-B240-4C69B4CE6361}" type="slidenum">
              <a:rPr lang="en-US" altLang="en-US" sz="1400" smtClean="0"/>
              <a:pPr eaLnBrk="1" hangingPunct="1">
                <a:spcBef>
                  <a:spcPct val="0"/>
                </a:spcBef>
                <a:buFontTx/>
                <a:buNone/>
              </a:pPr>
              <a:t>20</a:t>
            </a:fld>
            <a:endParaRPr lang="en-US" altLang="en-US" sz="1400" dirty="0" smtClean="0"/>
          </a:p>
        </p:txBody>
      </p:sp>
      <p:pic>
        <p:nvPicPr>
          <p:cNvPr id="18435" name="Picture 3" descr="http://www.cpc.ncep.noaa.gov/www_images/ENSO_by_season_bann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209800"/>
            <a:ext cx="381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7"/>
          <p:cNvSpPr>
            <a:spLocks noChangeArrowheads="1"/>
          </p:cNvSpPr>
          <p:nvPr/>
        </p:nvSpPr>
        <p:spPr bwMode="auto">
          <a:xfrm>
            <a:off x="28575" y="6505575"/>
            <a:ext cx="5991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a:latin typeface="Times New Roman" pitchFamily="18" charset="0"/>
              </a:rPr>
              <a:t>http://www.cpc.ncep.noaa.gov/products/analysis_monitoring/ensostuff/ensoyears.shtml</a:t>
            </a:r>
          </a:p>
        </p:txBody>
      </p:sp>
      <p:sp>
        <p:nvSpPr>
          <p:cNvPr id="2" name="TextBox 1"/>
          <p:cNvSpPr txBox="1"/>
          <p:nvPr/>
        </p:nvSpPr>
        <p:spPr>
          <a:xfrm>
            <a:off x="3886200" y="5867400"/>
            <a:ext cx="5257800" cy="646331"/>
          </a:xfrm>
          <a:prstGeom prst="rect">
            <a:avLst/>
          </a:prstGeom>
          <a:noFill/>
        </p:spPr>
        <p:txBody>
          <a:bodyPr wrap="square" rtlCol="0">
            <a:spAutoFit/>
          </a:bodyPr>
          <a:lstStyle/>
          <a:p>
            <a:r>
              <a:rPr lang="en-US" dirty="0" smtClean="0"/>
              <a:t>In Neutral Conditions NOW! Expected to turn to </a:t>
            </a:r>
          </a:p>
          <a:p>
            <a:r>
              <a:rPr lang="en-US" dirty="0" smtClean="0"/>
              <a:t>El Nino conditions soon, very soon! </a:t>
            </a:r>
            <a:endParaRPr lang="en-US" dirty="0"/>
          </a:p>
        </p:txBody>
      </p:sp>
      <p:cxnSp>
        <p:nvCxnSpPr>
          <p:cNvPr id="5" name="Straight Arrow Connector 4"/>
          <p:cNvCxnSpPr/>
          <p:nvPr/>
        </p:nvCxnSpPr>
        <p:spPr>
          <a:xfrm flipV="1">
            <a:off x="5791200" y="5638800"/>
            <a:ext cx="0" cy="30480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p:cNvPicPr>
          <p:nvPr/>
        </p:nvPicPr>
        <p:blipFill>
          <a:blip r:embed="rId2">
            <a:extLst>
              <a:ext uri="{28A0092B-C50C-407E-A947-70E740481C1C}">
                <a14:useLocalDpi xmlns:a14="http://schemas.microsoft.com/office/drawing/2010/main" val="0"/>
              </a:ext>
            </a:extLst>
          </a:blip>
          <a:srcRect l="7552" t="5000" r="8630" b="10834"/>
          <a:stretch>
            <a:fillRect/>
          </a:stretch>
        </p:blipFill>
        <p:spPr bwMode="auto">
          <a:xfrm>
            <a:off x="76200" y="838200"/>
            <a:ext cx="3886200" cy="5181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21</a:t>
            </a:fld>
            <a:endParaRPr lang="en-US" altLang="en-US" sz="1400" dirty="0" smtClean="0"/>
          </a:p>
        </p:txBody>
      </p:sp>
      <p:sp>
        <p:nvSpPr>
          <p:cNvPr id="19459" name="TextBox 1"/>
          <p:cNvSpPr txBox="1">
            <a:spLocks noChangeArrowheads="1"/>
          </p:cNvSpPr>
          <p:nvPr/>
        </p:nvSpPr>
        <p:spPr bwMode="auto">
          <a:xfrm>
            <a:off x="228600" y="15240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0" name="Rectangle 1"/>
          <p:cNvSpPr>
            <a:spLocks noChangeArrowheads="1"/>
          </p:cNvSpPr>
          <p:nvPr/>
        </p:nvSpPr>
        <p:spPr bwMode="auto">
          <a:xfrm>
            <a:off x="198438" y="6108072"/>
            <a:ext cx="3992562" cy="65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01000"/>
              </a:lnSpc>
              <a:spcBef>
                <a:spcPct val="0"/>
              </a:spcBef>
              <a:buClr>
                <a:srgbClr val="000000"/>
              </a:buClr>
              <a:buNone/>
            </a:pPr>
            <a:r>
              <a:rPr lang="en-US" altLang="en-US" sz="1200" dirty="0" smtClean="0">
                <a:latin typeface="Verdana" pitchFamily="34" charset="0"/>
                <a:sym typeface="Verdana" pitchFamily="34" charset="0"/>
              </a:rPr>
              <a:t>Equatorial SST’s are at near to slightly above normal levels in all three ocean basins, except in Nino 4, where it is high! </a:t>
            </a:r>
            <a:endParaRPr lang="en-US" altLang="en-US" sz="1200" dirty="0">
              <a:latin typeface="Verdana" pitchFamily="34" charset="0"/>
              <a:sym typeface="Verdana" pitchFamily="34" charset="0"/>
            </a:endParaRP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191000" y="76200"/>
            <a:ext cx="48767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The sub surface heat </a:t>
            </a:r>
            <a:r>
              <a:rPr lang="en-US" altLang="en-US" sz="1400" dirty="0" err="1" smtClean="0">
                <a:latin typeface="Times New Roman" pitchFamily="18" charset="0"/>
              </a:rPr>
              <a:t>anom</a:t>
            </a:r>
            <a:r>
              <a:rPr lang="en-US" altLang="en-US" sz="1400" dirty="0" smtClean="0">
                <a:latin typeface="Times New Roman" pitchFamily="18" charset="0"/>
              </a:rPr>
              <a:t> continues to stay in the +</a:t>
            </a:r>
            <a:r>
              <a:rPr lang="en-US" altLang="en-US" sz="1400" dirty="0" err="1" smtClean="0">
                <a:latin typeface="Times New Roman" pitchFamily="18" charset="0"/>
              </a:rPr>
              <a:t>ve</a:t>
            </a:r>
            <a:r>
              <a:rPr lang="en-US" altLang="en-US" sz="1400" dirty="0" smtClean="0">
                <a:latin typeface="Times New Roman" pitchFamily="18" charset="0"/>
              </a:rPr>
              <a:t> territory! </a:t>
            </a:r>
            <a:r>
              <a:rPr lang="en-US" altLang="en-US" sz="1600" dirty="0" smtClean="0">
                <a:latin typeface="Times New Roman" pitchFamily="18" charset="0"/>
              </a:rPr>
              <a:t>.</a:t>
            </a:r>
            <a:endParaRPr lang="en-US" altLang="en-US" sz="1600" dirty="0">
              <a:latin typeface="Times New Roman" pitchFamily="18" charset="0"/>
            </a:endParaRPr>
          </a:p>
        </p:txBody>
      </p:sp>
      <p:sp>
        <p:nvSpPr>
          <p:cNvPr id="3" name="Rounded Rectangle 2"/>
          <p:cNvSpPr/>
          <p:nvPr/>
        </p:nvSpPr>
        <p:spPr>
          <a:xfrm>
            <a:off x="3505200" y="1143000"/>
            <a:ext cx="381000" cy="472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248400" y="1856601"/>
            <a:ext cx="1600200" cy="276999"/>
          </a:xfrm>
          <a:prstGeom prst="rect">
            <a:avLst/>
          </a:prstGeom>
          <a:noFill/>
        </p:spPr>
        <p:txBody>
          <a:bodyPr wrap="square" rtlCol="0">
            <a:spAutoFit/>
          </a:bodyPr>
          <a:lstStyle/>
          <a:p>
            <a:r>
              <a:rPr lang="en-US" sz="1200" dirty="0" smtClean="0"/>
              <a:t>Relatively short lived! </a:t>
            </a:r>
            <a:endParaRPr lang="en-US" sz="1200" dirty="0"/>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924800" y="1295400"/>
            <a:ext cx="4572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2" name="Picture 21"/>
          <p:cNvPicPr>
            <a:picLocks/>
          </p:cNvPicPr>
          <p:nvPr/>
        </p:nvPicPr>
        <p:blipFill>
          <a:blip r:embed="rId3">
            <a:extLst>
              <a:ext uri="{28A0092B-C50C-407E-A947-70E740481C1C}">
                <a14:useLocalDpi xmlns:a14="http://schemas.microsoft.com/office/drawing/2010/main" val="0"/>
              </a:ext>
            </a:extLst>
          </a:blip>
          <a:srcRect l="6471" t="2499" r="6471" b="53333"/>
          <a:stretch>
            <a:fillRect/>
          </a:stretch>
        </p:blipFill>
        <p:spPr bwMode="auto">
          <a:xfrm>
            <a:off x="4648200" y="2405173"/>
            <a:ext cx="4038600" cy="201442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p:cNvPicPr>
          <p:nvPr/>
        </p:nvPicPr>
        <p:blipFill>
          <a:blip r:embed="rId4">
            <a:extLst>
              <a:ext uri="{28A0092B-C50C-407E-A947-70E740481C1C}">
                <a14:useLocalDpi xmlns:a14="http://schemas.microsoft.com/office/drawing/2010/main" val="0"/>
              </a:ext>
            </a:extLst>
          </a:blip>
          <a:srcRect l="4315" t="5000" r="6471" b="58333"/>
          <a:stretch>
            <a:fillRect/>
          </a:stretch>
        </p:blipFill>
        <p:spPr bwMode="auto">
          <a:xfrm>
            <a:off x="4495800" y="414754"/>
            <a:ext cx="4191000" cy="1795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648200" y="4495800"/>
            <a:ext cx="4076700" cy="2362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22</a:t>
            </a:fld>
            <a:endParaRPr lang="en-US" altLang="en-US" dirty="0"/>
          </a:p>
        </p:txBody>
      </p:sp>
      <p:sp>
        <p:nvSpPr>
          <p:cNvPr id="5" name="TextBox 4"/>
          <p:cNvSpPr txBox="1"/>
          <p:nvPr/>
        </p:nvSpPr>
        <p:spPr>
          <a:xfrm>
            <a:off x="5791200" y="1066800"/>
            <a:ext cx="3124200" cy="2862322"/>
          </a:xfrm>
          <a:prstGeom prst="rect">
            <a:avLst/>
          </a:prstGeom>
          <a:noFill/>
        </p:spPr>
        <p:txBody>
          <a:bodyPr wrap="square" rtlCol="0">
            <a:spAutoFit/>
          </a:bodyPr>
          <a:lstStyle/>
          <a:p>
            <a:r>
              <a:rPr lang="en-US" dirty="0" smtClean="0"/>
              <a:t>In spite of  the  relatively weak SST anomalies in recent months, (cf. Nino 3.4 values!) , this is what is happening in sub surface near the equator!  Does this mean, still the same probabilities in the upcoming months/seasons for El Nino?  Pointing towards a sure El Nino soon?</a:t>
            </a:r>
            <a:endParaRPr lang="en-US" dirty="0"/>
          </a:p>
        </p:txBody>
      </p:sp>
      <p:pic>
        <p:nvPicPr>
          <p:cNvPr id="7" name="Picture 6"/>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152400" y="381000"/>
            <a:ext cx="4343400" cy="5105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648200" y="4381500"/>
            <a:ext cx="4419600" cy="1600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23</a:t>
            </a:fld>
            <a:endParaRPr lang="en-US" altLang="en-US" sz="1400" smtClean="0"/>
          </a:p>
        </p:txBody>
      </p:sp>
      <p:sp>
        <p:nvSpPr>
          <p:cNvPr id="20483" name="TextBox 1"/>
          <p:cNvSpPr txBox="1">
            <a:spLocks noChangeArrowheads="1"/>
          </p:cNvSpPr>
          <p:nvPr/>
        </p:nvSpPr>
        <p:spPr bwMode="auto">
          <a:xfrm>
            <a:off x="244475" y="457200"/>
            <a:ext cx="34131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September  </a:t>
            </a:r>
            <a:r>
              <a:rPr lang="en-US" altLang="en-US" sz="1800" dirty="0">
                <a:latin typeface="Times New Roman" pitchFamily="18" charset="0"/>
              </a:rPr>
              <a:t>CPC/IRI forecast</a:t>
            </a:r>
          </a:p>
        </p:txBody>
      </p:sp>
      <p:sp>
        <p:nvSpPr>
          <p:cNvPr id="20484" name="TextBox 11"/>
          <p:cNvSpPr txBox="1">
            <a:spLocks noChangeArrowheads="1"/>
          </p:cNvSpPr>
          <p:nvPr/>
        </p:nvSpPr>
        <p:spPr bwMode="auto">
          <a:xfrm>
            <a:off x="9525" y="0"/>
            <a:ext cx="4410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latin typeface="Times New Roman" pitchFamily="18" charset="0"/>
              </a:rPr>
              <a:t>ENSO Forecasts</a:t>
            </a:r>
          </a:p>
        </p:txBody>
      </p:sp>
      <p:sp>
        <p:nvSpPr>
          <p:cNvPr id="20489" name="TextBox 1"/>
          <p:cNvSpPr txBox="1">
            <a:spLocks noChangeArrowheads="1"/>
          </p:cNvSpPr>
          <p:nvPr/>
        </p:nvSpPr>
        <p:spPr bwMode="auto">
          <a:xfrm>
            <a:off x="5181600" y="2895600"/>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NMME </a:t>
            </a:r>
            <a:r>
              <a:rPr lang="en-US" altLang="en-US" sz="1800" dirty="0" smtClean="0">
                <a:latin typeface="Times New Roman" pitchFamily="18" charset="0"/>
              </a:rPr>
              <a:t>Models’ – Nino 3.4 forecasts</a:t>
            </a:r>
            <a:endParaRPr lang="en-US" altLang="en-US" sz="1800" dirty="0">
              <a:latin typeface="Times New Roman" pitchFamily="18" charset="0"/>
            </a:endParaRPr>
          </a:p>
        </p:txBody>
      </p:sp>
      <p:sp>
        <p:nvSpPr>
          <p:cNvPr id="14" name="TextBox 1"/>
          <p:cNvSpPr txBox="1">
            <a:spLocks noChangeArrowheads="1"/>
          </p:cNvSpPr>
          <p:nvPr/>
        </p:nvSpPr>
        <p:spPr bwMode="auto">
          <a:xfrm>
            <a:off x="0" y="3668712"/>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October  </a:t>
            </a:r>
            <a:r>
              <a:rPr lang="en-US" altLang="en-US" sz="1800" dirty="0">
                <a:latin typeface="Times New Roman" pitchFamily="18" charset="0"/>
              </a:rPr>
              <a:t>CPC/IRI forecast</a:t>
            </a:r>
          </a:p>
        </p:txBody>
      </p:sp>
      <p:sp>
        <p:nvSpPr>
          <p:cNvPr id="2" name="TextBox 1"/>
          <p:cNvSpPr txBox="1"/>
          <p:nvPr/>
        </p:nvSpPr>
        <p:spPr>
          <a:xfrm>
            <a:off x="4648200" y="5943600"/>
            <a:ext cx="4477616" cy="923330"/>
          </a:xfrm>
          <a:prstGeom prst="rect">
            <a:avLst/>
          </a:prstGeom>
          <a:noFill/>
        </p:spPr>
        <p:txBody>
          <a:bodyPr wrap="square" rtlCol="0">
            <a:spAutoFit/>
          </a:bodyPr>
          <a:lstStyle/>
          <a:p>
            <a:r>
              <a:rPr lang="en-US" u="sng" dirty="0" smtClean="0"/>
              <a:t>Neutral conditions. Probability of developing El Nino in Fall/2018 ~ 50-55 %.(in fact, close to 50% than 55%), lower than last month!!</a:t>
            </a:r>
            <a:endParaRPr lang="en-US" u="sng" dirty="0"/>
          </a:p>
        </p:txBody>
      </p:sp>
      <p:cxnSp>
        <p:nvCxnSpPr>
          <p:cNvPr id="6" name="Straight Arrow Connector 5"/>
          <p:cNvCxnSpPr/>
          <p:nvPr/>
        </p:nvCxnSpPr>
        <p:spPr>
          <a:xfrm flipV="1">
            <a:off x="7010400" y="1143000"/>
            <a:ext cx="228600" cy="312420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6" name="Picture 2" descr="https://iri.columbia.edu/wp-content/uploads/2018/09/fig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762000"/>
            <a:ext cx="4333875" cy="288925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flipH="1">
            <a:off x="1143000" y="3276600"/>
            <a:ext cx="228600" cy="2130425"/>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flipV="1">
            <a:off x="1143000" y="5486400"/>
            <a:ext cx="3314702" cy="91757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098" name="Picture 2" descr="https://iri.columbia.edu/wp-content/uploads/2018/10/fig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2400"/>
            <a:ext cx="43434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https://iri.columbia.edu/wp-content/uploads/2018/09/figure4-2.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190500"/>
            <a:ext cx="4343400" cy="2628900"/>
          </a:xfrm>
          <a:prstGeom prst="rect">
            <a:avLst/>
          </a:prstGeom>
          <a:noFill/>
          <a:ln>
            <a:noFill/>
          </a:ln>
        </p:spPr>
      </p:pic>
      <p:pic>
        <p:nvPicPr>
          <p:cNvPr id="4102" name="Picture 6" descr="http://www.cpc.ncep.noaa.gov/products/NMME/current/images/nino34.rescaling.ENSMEA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429000"/>
            <a:ext cx="4315980" cy="24913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24</a:t>
            </a:fld>
            <a:endParaRPr lang="en-US" altLang="en-US" sz="1400" dirty="0" smtClean="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3" name="TextBox 1"/>
          <p:cNvSpPr txBox="1">
            <a:spLocks noChangeArrowheads="1"/>
          </p:cNvSpPr>
          <p:nvPr/>
        </p:nvSpPr>
        <p:spPr bwMode="auto">
          <a:xfrm>
            <a:off x="3886200" y="1730376"/>
            <a:ext cx="1447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September 30   </a:t>
            </a:r>
            <a:endParaRPr lang="en-US" altLang="en-US" sz="1800" dirty="0">
              <a:latin typeface="Times New Roman" pitchFamily="18" charset="0"/>
            </a:endParaRPr>
          </a:p>
        </p:txBody>
      </p:sp>
      <p:sp>
        <p:nvSpPr>
          <p:cNvPr id="22534" name="TextBox 9"/>
          <p:cNvSpPr txBox="1">
            <a:spLocks noChangeArrowheads="1"/>
          </p:cNvSpPr>
          <p:nvPr/>
        </p:nvSpPr>
        <p:spPr bwMode="auto">
          <a:xfrm>
            <a:off x="3886200" y="4524375"/>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Sep 20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962400" y="296862"/>
            <a:ext cx="5153891" cy="12271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smtClean="0"/>
              <a:t>Previous CPC’s official </a:t>
            </a:r>
            <a:br>
              <a:rPr lang="en-US" altLang="en-US" sz="2400" kern="0" dirty="0" smtClean="0"/>
            </a:br>
            <a:r>
              <a:rPr lang="en-US" altLang="en-US" sz="2400" kern="0" dirty="0" smtClean="0"/>
              <a:t>Monthly (Oct)/Seasonal (OND)  </a:t>
            </a:r>
          </a:p>
          <a:p>
            <a:pPr>
              <a:defRPr/>
            </a:pPr>
            <a:r>
              <a:rPr lang="en-US" altLang="en-US" sz="2400" kern="0" dirty="0" smtClean="0"/>
              <a:t>Precipitation outlook</a:t>
            </a:r>
          </a:p>
        </p:txBody>
      </p:sp>
      <p:cxnSp>
        <p:nvCxnSpPr>
          <p:cNvPr id="3" name="Straight Arrow Connector 2"/>
          <p:cNvCxnSpPr/>
          <p:nvPr/>
        </p:nvCxnSpPr>
        <p:spPr>
          <a:xfrm flipV="1">
            <a:off x="3486150" y="3962400"/>
            <a:ext cx="247650" cy="136049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200" y="4114800"/>
            <a:ext cx="2839239" cy="369332"/>
          </a:xfrm>
          <a:prstGeom prst="rect">
            <a:avLst/>
          </a:prstGeom>
          <a:noFill/>
        </p:spPr>
        <p:txBody>
          <a:bodyPr wrap="none" rtlCol="0">
            <a:spAutoFit/>
          </a:bodyPr>
          <a:lstStyle/>
          <a:p>
            <a:r>
              <a:rPr lang="en-US" dirty="0" smtClean="0"/>
              <a:t>Observed so far this month!!</a:t>
            </a:r>
            <a:endParaRPr lang="en-US" dirty="0"/>
          </a:p>
        </p:txBody>
      </p:sp>
      <p:cxnSp>
        <p:nvCxnSpPr>
          <p:cNvPr id="17" name="Straight Arrow Connector 16"/>
          <p:cNvCxnSpPr/>
          <p:nvPr/>
        </p:nvCxnSpPr>
        <p:spPr>
          <a:xfrm flipH="1">
            <a:off x="4038600" y="914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229600" y="1066800"/>
            <a:ext cx="0" cy="1179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122" name="Picture 2" descr="Latest 90 Day Precipitation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743200"/>
            <a:ext cx="4219575" cy="383857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cpc.ncep.noaa.gov/products/predictions/long_range/lead14/off15_prc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199"/>
            <a:ext cx="3962400" cy="38962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4600575"/>
            <a:ext cx="3456424"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25</a:t>
            </a:fld>
            <a:endParaRPr lang="en-US" altLang="en-US" sz="1400" dirty="0" smtClean="0"/>
          </a:p>
        </p:txBody>
      </p:sp>
      <p:sp>
        <p:nvSpPr>
          <p:cNvPr id="5" name="Title 1"/>
          <p:cNvSpPr txBox="1">
            <a:spLocks/>
          </p:cNvSpPr>
          <p:nvPr/>
        </p:nvSpPr>
        <p:spPr>
          <a:xfrm>
            <a:off x="4190998" y="296862"/>
            <a:ext cx="4953002" cy="11509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smtClean="0"/>
              <a:t>Previous CPC’s official </a:t>
            </a:r>
            <a:br>
              <a:rPr lang="en-US" altLang="en-US" sz="2400" kern="0" dirty="0" smtClean="0"/>
            </a:br>
            <a:r>
              <a:rPr lang="en-US" altLang="en-US" sz="2400" kern="0" dirty="0" smtClean="0"/>
              <a:t>Monthly (Oct)/Seasonal (OND)  </a:t>
            </a:r>
          </a:p>
          <a:p>
            <a:pPr>
              <a:defRPr/>
            </a:pPr>
            <a:r>
              <a:rPr lang="en-US" altLang="en-US" sz="2400" kern="0" dirty="0" smtClean="0"/>
              <a:t>Temperature outlook</a:t>
            </a:r>
          </a:p>
        </p:txBody>
      </p:sp>
      <p:sp>
        <p:nvSpPr>
          <p:cNvPr id="23556" name="TextBox 1"/>
          <p:cNvSpPr txBox="1">
            <a:spLocks noChangeArrowheads="1"/>
          </p:cNvSpPr>
          <p:nvPr/>
        </p:nvSpPr>
        <p:spPr bwMode="auto">
          <a:xfrm>
            <a:off x="3505200" y="1676400"/>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p>
          <a:p>
            <a:pPr eaLnBrk="1" hangingPunct="1">
              <a:spcBef>
                <a:spcPct val="0"/>
              </a:spcBef>
              <a:buFontTx/>
              <a:buNone/>
            </a:pPr>
            <a:r>
              <a:rPr lang="en-US" altLang="en-US" sz="1800" dirty="0" smtClean="0">
                <a:latin typeface="Times New Roman" pitchFamily="18" charset="0"/>
              </a:rPr>
              <a:t>Sep 30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3557" name="TextBox 9"/>
          <p:cNvSpPr txBox="1">
            <a:spLocks noChangeArrowheads="1"/>
          </p:cNvSpPr>
          <p:nvPr/>
        </p:nvSpPr>
        <p:spPr bwMode="auto">
          <a:xfrm>
            <a:off x="4457700" y="3697069"/>
            <a:ext cx="1104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r>
              <a:rPr lang="en-US" altLang="en-US" sz="1800" dirty="0" smtClean="0">
                <a:latin typeface="Times New Roman" pitchFamily="18" charset="0"/>
              </a:rPr>
              <a:t>  Sep 20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cxnSp>
        <p:nvCxnSpPr>
          <p:cNvPr id="4" name="Straight Arrow Connector 3"/>
          <p:cNvCxnSpPr/>
          <p:nvPr/>
        </p:nvCxnSpPr>
        <p:spPr>
          <a:xfrm flipH="1">
            <a:off x="3962400" y="914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458200" y="1066800"/>
            <a:ext cx="0" cy="1179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37361" y="3733800"/>
            <a:ext cx="2839239" cy="369332"/>
          </a:xfrm>
          <a:prstGeom prst="rect">
            <a:avLst/>
          </a:prstGeom>
          <a:noFill/>
        </p:spPr>
        <p:txBody>
          <a:bodyPr wrap="none" rtlCol="0">
            <a:spAutoFit/>
          </a:bodyPr>
          <a:lstStyle/>
          <a:p>
            <a:r>
              <a:rPr lang="en-US" dirty="0" smtClean="0"/>
              <a:t>Observed so far this month!!</a:t>
            </a:r>
            <a:endParaRPr lang="en-US" dirty="0"/>
          </a:p>
        </p:txBody>
      </p:sp>
      <p:cxnSp>
        <p:nvCxnSpPr>
          <p:cNvPr id="13" name="Straight Arrow Connector 12"/>
          <p:cNvCxnSpPr/>
          <p:nvPr/>
        </p:nvCxnSpPr>
        <p:spPr>
          <a:xfrm flipV="1">
            <a:off x="3486150" y="3733800"/>
            <a:ext cx="247650" cy="136049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146" name="Picture 2" descr="Latest 30 Day Temperature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91" y="46029"/>
            <a:ext cx="3517883" cy="345917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cpc.ncep.noaa.gov/products/predictions/long_range/lead01/off01_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819400"/>
            <a:ext cx="3748741" cy="36861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71" y="4191000"/>
            <a:ext cx="3568729" cy="2626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657600" y="76200"/>
            <a:ext cx="1752600" cy="1447800"/>
          </a:xfrm>
        </p:spPr>
        <p:txBody>
          <a:bodyPr/>
          <a:lstStyle/>
          <a:p>
            <a:r>
              <a:rPr lang="en-US" altLang="en-US" sz="2800" smtClean="0"/>
              <a:t> </a:t>
            </a:r>
            <a:r>
              <a:rPr lang="en-US" altLang="en-US" sz="2400" smtClean="0"/>
              <a:t>NMME     T &amp; P</a:t>
            </a:r>
            <a:br>
              <a:rPr lang="en-US" altLang="en-US" sz="2400" smtClean="0"/>
            </a:br>
            <a:r>
              <a:rPr lang="en-US" altLang="en-US" sz="2400" smtClean="0"/>
              <a:t>EnsMean forecasts</a:t>
            </a:r>
          </a:p>
        </p:txBody>
      </p:sp>
      <p:sp>
        <p:nvSpPr>
          <p:cNvPr id="21507" name="Rectangle 1"/>
          <p:cNvSpPr>
            <a:spLocks noChangeArrowheads="1"/>
          </p:cNvSpPr>
          <p:nvPr/>
        </p:nvSpPr>
        <p:spPr bwMode="auto">
          <a:xfrm>
            <a:off x="4343400" y="1981200"/>
            <a:ext cx="582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Nov</a:t>
            </a:r>
            <a:endParaRPr lang="en-US" altLang="en-US" sz="1800" dirty="0">
              <a:latin typeface="Times New Roman" pitchFamily="18" charset="0"/>
            </a:endParaRPr>
          </a:p>
        </p:txBody>
      </p:sp>
      <p:sp>
        <p:nvSpPr>
          <p:cNvPr id="21508" name="Rectangle 2"/>
          <p:cNvSpPr>
            <a:spLocks noChangeArrowheads="1"/>
          </p:cNvSpPr>
          <p:nvPr/>
        </p:nvSpPr>
        <p:spPr bwMode="auto">
          <a:xfrm>
            <a:off x="4191000" y="4278868"/>
            <a:ext cx="607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NDJ</a:t>
            </a:r>
            <a:endParaRPr lang="en-US" altLang="en-US" sz="1800" dirty="0">
              <a:latin typeface="Times New Roman" pitchFamily="18" charset="0"/>
            </a:endParaRPr>
          </a:p>
        </p:txBody>
      </p:sp>
      <p:sp>
        <p:nvSpPr>
          <p:cNvPr id="21509" name="TextBox 3"/>
          <p:cNvSpPr txBox="1">
            <a:spLocks noChangeArrowheads="1"/>
          </p:cNvSpPr>
          <p:nvPr/>
        </p:nvSpPr>
        <p:spPr bwMode="auto">
          <a:xfrm>
            <a:off x="0" y="5968425"/>
            <a:ext cx="91154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hangingPunct="1">
              <a:spcBef>
                <a:spcPct val="0"/>
              </a:spcBef>
              <a:buNone/>
            </a:pPr>
            <a:r>
              <a:rPr lang="en-US" altLang="en-US" sz="1600" dirty="0" smtClean="0">
                <a:latin typeface="Times New Roman" pitchFamily="18" charset="0"/>
              </a:rPr>
              <a:t>Current ENSO state is neutral!! </a:t>
            </a:r>
            <a:r>
              <a:rPr lang="en-US" altLang="en-US" sz="1600" dirty="0" err="1" smtClean="0">
                <a:latin typeface="Times New Roman" pitchFamily="18" charset="0"/>
              </a:rPr>
              <a:t>Fcst</a:t>
            </a:r>
            <a:r>
              <a:rPr lang="en-US" altLang="en-US" sz="1600" dirty="0" smtClean="0">
                <a:latin typeface="Times New Roman" pitchFamily="18" charset="0"/>
              </a:rPr>
              <a:t>. is based on expected developing El Nino conditions!!   Forecast is for somewhat similar looking monthly &amp; seasonal forecasts for both T &amp; P! Warm over the whole country, and slightly wet over the southwest country (except the Pacific NW). </a:t>
            </a:r>
            <a:endParaRPr lang="en-US" altLang="en-US" sz="1600" dirty="0">
              <a:latin typeface="Times New Roman" pitchFamily="18" charset="0"/>
            </a:endParaRPr>
          </a:p>
        </p:txBody>
      </p:sp>
      <p:sp>
        <p:nvSpPr>
          <p:cNvPr id="11" name="Rectangle 10"/>
          <p:cNvSpPr/>
          <p:nvPr/>
        </p:nvSpPr>
        <p:spPr>
          <a:xfrm>
            <a:off x="6934200" y="4495800"/>
            <a:ext cx="304800" cy="2286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26</a:t>
            </a:fld>
            <a:endParaRPr lang="en-US" altLang="en-US" sz="1400" dirty="0" smtClean="0"/>
          </a:p>
        </p:txBody>
      </p:sp>
      <p:pic>
        <p:nvPicPr>
          <p:cNvPr id="7170" name="Picture 2" descr="http://www.cpc.ncep.noaa.gov/products/NMME/prob/images/prob_ensemble_prate_us_season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105150"/>
            <a:ext cx="3781887" cy="292150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cpc.ncep.noaa.gov/products/NMME/prob/images/prob_ensemble_tmp2m_us_seaso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017712"/>
            <a:ext cx="3819694" cy="295071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cpc.ncep.noaa.gov/products/NMME/prob/images/prob_ensemble_prate_us_lead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0"/>
            <a:ext cx="3810000" cy="294322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www.cpc.ncep.noaa.gov/products/NMME/prob/images/prob_ensemble_tmp2m_us_lead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4557"/>
            <a:ext cx="3819694" cy="29507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533400"/>
          </a:xfrm>
        </p:spPr>
        <p:txBody>
          <a:bodyPr/>
          <a:lstStyle/>
          <a:p>
            <a:r>
              <a:rPr lang="en-US" sz="1800" dirty="0" smtClean="0"/>
              <a:t>The agreement/uncertainty  among the diff. NMME models’ forecasts (middle and bottom panels)  for Nov-Dec-Jan Precipitation!!!  </a:t>
            </a:r>
            <a:endParaRPr lang="en-US" sz="1800" dirty="0"/>
          </a:p>
        </p:txBody>
      </p:sp>
      <p:cxnSp>
        <p:nvCxnSpPr>
          <p:cNvPr id="5" name="Straight Arrow Connector 4"/>
          <p:cNvCxnSpPr/>
          <p:nvPr/>
        </p:nvCxnSpPr>
        <p:spPr>
          <a:xfrm>
            <a:off x="1295400" y="2438400"/>
            <a:ext cx="4572000" cy="1905000"/>
          </a:xfrm>
          <a:prstGeom prst="straightConnector1">
            <a:avLst/>
          </a:prstGeom>
          <a:ln w="22225">
            <a:solidFill>
              <a:srgbClr val="33CC33"/>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962400" y="2133600"/>
            <a:ext cx="2590800" cy="2057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429000" y="2133600"/>
            <a:ext cx="152400" cy="2286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27</a:t>
            </a:fld>
            <a:endParaRPr lang="en-US" altLang="en-US" sz="1400" dirty="0" smtClean="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61" y="656349"/>
            <a:ext cx="8093039" cy="5896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0465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wpc.ncep.noaa.gov/qpf/p168i.gif?15396152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8" y="0"/>
            <a:ext cx="4677757" cy="3505200"/>
          </a:xfrm>
          <a:prstGeom prst="rect">
            <a:avLst/>
          </a:prstGeom>
          <a:noFill/>
          <a:extLst>
            <a:ext uri="{909E8E84-426E-40DD-AFC4-6F175D3DCCD1}">
              <a14:hiddenFill xmlns:a14="http://schemas.microsoft.com/office/drawing/2010/main">
                <a:solidFill>
                  <a:srgbClr val="FFFFFF"/>
                </a:solidFill>
              </a14:hiddenFill>
            </a:ext>
          </a:extLst>
        </p:spPr>
      </p:pic>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28</a:t>
            </a:fld>
            <a:endParaRPr lang="en-US" altLang="en-US" sz="1400" dirty="0" smtClean="0"/>
          </a:p>
        </p:txBody>
      </p:sp>
      <p:sp>
        <p:nvSpPr>
          <p:cNvPr id="24579" name="TextBox 2"/>
          <p:cNvSpPr txBox="1">
            <a:spLocks noChangeArrowheads="1"/>
          </p:cNvSpPr>
          <p:nvPr/>
        </p:nvSpPr>
        <p:spPr bwMode="auto">
          <a:xfrm>
            <a:off x="228600" y="422702"/>
            <a:ext cx="2095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Next 7 days </a:t>
            </a:r>
            <a:r>
              <a:rPr lang="en-US" altLang="en-US" sz="2400" b="1" dirty="0">
                <a:latin typeface="Times New Roman" pitchFamily="18" charset="0"/>
              </a:rPr>
              <a:t>QPF Forecast</a:t>
            </a:r>
          </a:p>
        </p:txBody>
      </p:sp>
      <p:sp>
        <p:nvSpPr>
          <p:cNvPr id="24581" name="TextBox 4"/>
          <p:cNvSpPr txBox="1">
            <a:spLocks noChangeArrowheads="1"/>
          </p:cNvSpPr>
          <p:nvPr/>
        </p:nvSpPr>
        <p:spPr bwMode="auto">
          <a:xfrm>
            <a:off x="1140474" y="373380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latin typeface="Times New Roman" pitchFamily="18" charset="0"/>
              </a:rPr>
              <a:t>GFS Model Guidance for next 16 days</a:t>
            </a:r>
            <a:r>
              <a:rPr lang="en-US" altLang="en-US" sz="1800" dirty="0">
                <a:latin typeface="Times New Roman" pitchFamily="18" charset="0"/>
              </a:rPr>
              <a:t>.</a:t>
            </a:r>
          </a:p>
        </p:txBody>
      </p:sp>
      <p:cxnSp>
        <p:nvCxnSpPr>
          <p:cNvPr id="4" name="Straight Arrow Connector 3"/>
          <p:cNvCxnSpPr/>
          <p:nvPr/>
        </p:nvCxnSpPr>
        <p:spPr>
          <a:xfrm flipH="1" flipV="1">
            <a:off x="1676400" y="2010934"/>
            <a:ext cx="304800" cy="7322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114801" y="838200"/>
            <a:ext cx="685799" cy="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410200" y="4648200"/>
            <a:ext cx="3810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6200" y="4572000"/>
            <a:ext cx="365760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Southwest and Pacific Northwest are obviously the important areas to watch, both in terms of drought and  the upcoming rainy season!! </a:t>
            </a:r>
          </a:p>
          <a:p>
            <a:pPr marL="742950" lvl="1" indent="-285750">
              <a:buFont typeface="Arial" panose="020B0604020202020204" pitchFamily="34" charset="0"/>
              <a:buChar char="•"/>
            </a:pPr>
            <a:endParaRPr lang="en-US" dirty="0"/>
          </a:p>
        </p:txBody>
      </p:sp>
      <p:pic>
        <p:nvPicPr>
          <p:cNvPr id="2052" name="Picture 4" descr="gfs_namer_384_precip_ptot.gif"/>
          <p:cNvPicPr>
            <a:picLocks noChangeAspect="1" noChangeArrowheads="1"/>
          </p:cNvPicPr>
          <p:nvPr/>
        </p:nvPicPr>
        <p:blipFill rotWithShape="1">
          <a:blip r:embed="rId3">
            <a:extLst>
              <a:ext uri="{28A0092B-C50C-407E-A947-70E740481C1C}">
                <a14:useLocalDpi xmlns:a14="http://schemas.microsoft.com/office/drawing/2010/main" val="0"/>
              </a:ext>
            </a:extLst>
          </a:blip>
          <a:srcRect r="17153"/>
          <a:stretch/>
        </p:blipFill>
        <p:spPr bwMode="auto">
          <a:xfrm>
            <a:off x="3733800" y="2590800"/>
            <a:ext cx="5410200" cy="403859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V="1">
            <a:off x="5600700" y="5029200"/>
            <a:ext cx="266700" cy="762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600700" y="5562600"/>
            <a:ext cx="1333500" cy="228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28600"/>
            <a:ext cx="254317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2127" y="47625"/>
            <a:ext cx="17430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1377521"/>
            <a:ext cx="251460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0432" y="1148924"/>
            <a:ext cx="1733550"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V="1">
            <a:off x="5410200" y="762000"/>
            <a:ext cx="0" cy="124893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410200" y="1657350"/>
            <a:ext cx="1752600" cy="35358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410200" y="2010934"/>
            <a:ext cx="457200" cy="271346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419975" y="76200"/>
            <a:ext cx="1724025" cy="954107"/>
          </a:xfrm>
          <a:prstGeom prst="rect">
            <a:avLst/>
          </a:prstGeom>
          <a:noFill/>
        </p:spPr>
        <p:txBody>
          <a:bodyPr wrap="square" rtlCol="0">
            <a:spAutoFit/>
          </a:bodyPr>
          <a:lstStyle/>
          <a:p>
            <a:r>
              <a:rPr lang="en-US" sz="1400" dirty="0" smtClean="0"/>
              <a:t>3 successive runs consistently bringing rain to northwest and northern CA. </a:t>
            </a:r>
            <a:endParaRPr lang="en-US" sz="1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Users\li.xu\Documents\png\scp11818\spi12.nobcsd.ensemble.L1-3.gif"/>
          <p:cNvPicPr>
            <a:picLocks noChangeAspect="1" noChangeArrowheads="1"/>
          </p:cNvPicPr>
          <p:nvPr/>
        </p:nvPicPr>
        <p:blipFill rotWithShape="1">
          <a:blip r:embed="rId2">
            <a:extLst>
              <a:ext uri="{28A0092B-C50C-407E-A947-70E740481C1C}">
                <a14:useLocalDpi xmlns:a14="http://schemas.microsoft.com/office/drawing/2010/main" val="0"/>
              </a:ext>
            </a:extLst>
          </a:blip>
          <a:srcRect r="51322"/>
          <a:stretch/>
        </p:blipFill>
        <p:spPr bwMode="auto">
          <a:xfrm>
            <a:off x="5181600" y="0"/>
            <a:ext cx="25037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Users\li.xu\Documents\png\scp13622\spi6.ensemble.L1-3.gif"/>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2590800" y="0"/>
            <a:ext cx="25717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C:\Users\li.xu\Documents\png\scp13423\spi3.nobcsd.ensemble.L1-3.gif"/>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0" y="0"/>
            <a:ext cx="25717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29</a:t>
            </a:fld>
            <a:endParaRPr lang="en-US" altLang="en-US" dirty="0"/>
          </a:p>
        </p:txBody>
      </p:sp>
      <p:sp>
        <p:nvSpPr>
          <p:cNvPr id="9" name="Rectangle 8"/>
          <p:cNvSpPr/>
          <p:nvPr/>
        </p:nvSpPr>
        <p:spPr>
          <a:xfrm>
            <a:off x="2819400" y="0"/>
            <a:ext cx="633507" cy="369332"/>
          </a:xfrm>
          <a:prstGeom prst="rect">
            <a:avLst/>
          </a:prstGeom>
        </p:spPr>
        <p:txBody>
          <a:bodyPr wrap="none">
            <a:spAutoFit/>
          </a:bodyPr>
          <a:lstStyle/>
          <a:p>
            <a:r>
              <a:rPr lang="en-US" altLang="en-US" dirty="0" smtClean="0">
                <a:solidFill>
                  <a:srgbClr val="0033CC"/>
                </a:solidFill>
              </a:rPr>
              <a:t>SPI6</a:t>
            </a:r>
            <a:endParaRPr lang="en-US" dirty="0"/>
          </a:p>
        </p:txBody>
      </p:sp>
      <p:sp>
        <p:nvSpPr>
          <p:cNvPr id="15" name="Rectangle 14"/>
          <p:cNvSpPr/>
          <p:nvPr/>
        </p:nvSpPr>
        <p:spPr>
          <a:xfrm>
            <a:off x="152400" y="0"/>
            <a:ext cx="633507" cy="369332"/>
          </a:xfrm>
          <a:prstGeom prst="rect">
            <a:avLst/>
          </a:prstGeom>
        </p:spPr>
        <p:txBody>
          <a:bodyPr wrap="none">
            <a:spAutoFit/>
          </a:bodyPr>
          <a:lstStyle/>
          <a:p>
            <a:r>
              <a:rPr lang="en-US" altLang="en-US" dirty="0">
                <a:solidFill>
                  <a:srgbClr val="0033CC"/>
                </a:solidFill>
              </a:rPr>
              <a:t>SPI3</a:t>
            </a:r>
            <a:endParaRPr lang="en-US" dirty="0"/>
          </a:p>
        </p:txBody>
      </p:sp>
      <p:sp>
        <p:nvSpPr>
          <p:cNvPr id="10" name="Rectangle 9"/>
          <p:cNvSpPr/>
          <p:nvPr/>
        </p:nvSpPr>
        <p:spPr>
          <a:xfrm>
            <a:off x="5423277" y="0"/>
            <a:ext cx="748923" cy="369332"/>
          </a:xfrm>
          <a:prstGeom prst="rect">
            <a:avLst/>
          </a:prstGeom>
        </p:spPr>
        <p:txBody>
          <a:bodyPr wrap="none">
            <a:spAutoFit/>
          </a:bodyPr>
          <a:lstStyle/>
          <a:p>
            <a:r>
              <a:rPr lang="en-US" altLang="en-US" dirty="0" smtClean="0">
                <a:solidFill>
                  <a:srgbClr val="0033CC"/>
                </a:solidFill>
              </a:rPr>
              <a:t>SPI12</a:t>
            </a:r>
            <a:endParaRPr lang="en-US" dirty="0"/>
          </a:p>
        </p:txBody>
      </p:sp>
      <p:sp>
        <p:nvSpPr>
          <p:cNvPr id="4" name="Rectangle 3"/>
          <p:cNvSpPr/>
          <p:nvPr/>
        </p:nvSpPr>
        <p:spPr>
          <a:xfrm>
            <a:off x="0" y="2514600"/>
            <a:ext cx="2571750" cy="2057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
          <p:cNvSpPr txBox="1">
            <a:spLocks noChangeArrowheads="1"/>
          </p:cNvSpPr>
          <p:nvPr/>
        </p:nvSpPr>
        <p:spPr bwMode="auto">
          <a:xfrm>
            <a:off x="7696200" y="76200"/>
            <a:ext cx="1447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b="1" dirty="0" smtClean="0">
                <a:solidFill>
                  <a:srgbClr val="0033CC"/>
                </a:solidFill>
              </a:rPr>
              <a:t>SPI3</a:t>
            </a:r>
            <a:r>
              <a:rPr lang="en-US" altLang="en-US" sz="1600" b="1" dirty="0">
                <a:solidFill>
                  <a:srgbClr val="0033CC"/>
                </a:solidFill>
              </a:rPr>
              <a:t>,</a:t>
            </a:r>
            <a:r>
              <a:rPr lang="en-US" altLang="en-US" sz="1600" b="1" dirty="0" smtClean="0">
                <a:solidFill>
                  <a:srgbClr val="0033CC"/>
                </a:solidFill>
              </a:rPr>
              <a:t> SPI6</a:t>
            </a:r>
          </a:p>
          <a:p>
            <a:pPr algn="ctr" eaLnBrk="1" hangingPunct="1">
              <a:spcBef>
                <a:spcPct val="0"/>
              </a:spcBef>
              <a:buFontTx/>
              <a:buNone/>
            </a:pPr>
            <a:r>
              <a:rPr lang="en-US" altLang="en-US" sz="1600" b="1" dirty="0" smtClean="0">
                <a:solidFill>
                  <a:srgbClr val="0033CC"/>
                </a:solidFill>
              </a:rPr>
              <a:t>&amp; SPI12</a:t>
            </a:r>
          </a:p>
          <a:p>
            <a:pPr algn="ctr" eaLnBrk="1" hangingPunct="1">
              <a:spcBef>
                <a:spcPct val="0"/>
              </a:spcBef>
              <a:buFontTx/>
              <a:buNone/>
            </a:pPr>
            <a:r>
              <a:rPr lang="en-US" altLang="en-US" sz="1600" b="1" dirty="0" smtClean="0">
                <a:solidFill>
                  <a:srgbClr val="0033CC"/>
                </a:solidFill>
              </a:rPr>
              <a:t>Forecasts </a:t>
            </a:r>
            <a:r>
              <a:rPr lang="en-US" altLang="en-US" sz="1600" b="1" dirty="0">
                <a:solidFill>
                  <a:srgbClr val="0033CC"/>
                </a:solidFill>
              </a:rPr>
              <a:t>from 6NMME </a:t>
            </a:r>
            <a:r>
              <a:rPr lang="en-US" altLang="en-US" sz="1600" b="1" dirty="0" smtClean="0">
                <a:solidFill>
                  <a:srgbClr val="0033CC"/>
                </a:solidFill>
              </a:rPr>
              <a:t>Models</a:t>
            </a:r>
          </a:p>
          <a:p>
            <a:pPr algn="ctr" eaLnBrk="1" hangingPunct="1">
              <a:spcBef>
                <a:spcPct val="0"/>
              </a:spcBef>
              <a:buFontTx/>
              <a:buNone/>
            </a:pPr>
            <a:r>
              <a:rPr lang="en-US" altLang="en-US" sz="1600" dirty="0" smtClean="0">
                <a:solidFill>
                  <a:srgbClr val="0033CC"/>
                </a:solidFill>
              </a:rPr>
              <a:t>(</a:t>
            </a:r>
            <a:r>
              <a:rPr lang="en-US" altLang="en-US" sz="1600" dirty="0">
                <a:solidFill>
                  <a:srgbClr val="0033CC"/>
                </a:solidFill>
              </a:rPr>
              <a:t>uses obs. P up to past </a:t>
            </a:r>
            <a:r>
              <a:rPr lang="en-US" altLang="en-US" sz="1600" dirty="0" smtClean="0">
                <a:solidFill>
                  <a:srgbClr val="0033CC"/>
                </a:solidFill>
              </a:rPr>
              <a:t>month, </a:t>
            </a:r>
            <a:r>
              <a:rPr lang="en-US" altLang="en-US" sz="1600" dirty="0">
                <a:solidFill>
                  <a:srgbClr val="0033CC"/>
                </a:solidFill>
              </a:rPr>
              <a:t>and forecast months’ P from NMME models</a:t>
            </a:r>
            <a:r>
              <a:rPr lang="en-US" altLang="en-US" sz="1600" dirty="0" smtClean="0">
                <a:solidFill>
                  <a:srgbClr val="0033CC"/>
                </a:solidFill>
              </a:rPr>
              <a:t>)</a:t>
            </a:r>
            <a:endParaRPr lang="en-US" altLang="en-US" sz="4400" dirty="0">
              <a:solidFill>
                <a:srgbClr val="0033CC"/>
              </a:solidFill>
            </a:endParaRPr>
          </a:p>
        </p:txBody>
      </p:sp>
      <p:sp>
        <p:nvSpPr>
          <p:cNvPr id="5" name="TextBox 4"/>
          <p:cNvSpPr txBox="1"/>
          <p:nvPr/>
        </p:nvSpPr>
        <p:spPr>
          <a:xfrm>
            <a:off x="7696200" y="3048000"/>
            <a:ext cx="1447800" cy="3293209"/>
          </a:xfrm>
          <a:prstGeom prst="rect">
            <a:avLst/>
          </a:prstGeom>
          <a:noFill/>
        </p:spPr>
        <p:txBody>
          <a:bodyPr wrap="square" rtlCol="0">
            <a:spAutoFit/>
          </a:bodyPr>
          <a:lstStyle/>
          <a:p>
            <a:r>
              <a:rPr lang="en-US" altLang="en-US" sz="1600" dirty="0">
                <a:sym typeface="Wingdings" pitchFamily="2" charset="2"/>
              </a:rPr>
              <a:t>The goodness and skill of these SPI’s forecasts depend directly on </a:t>
            </a:r>
            <a:r>
              <a:rPr lang="en-US" altLang="en-US" sz="1600" dirty="0" smtClean="0">
                <a:sym typeface="Wingdings" pitchFamily="2" charset="2"/>
              </a:rPr>
              <a:t>the  </a:t>
            </a:r>
            <a:r>
              <a:rPr lang="en-US" altLang="en-US" sz="1600" dirty="0">
                <a:sym typeface="Wingdings" pitchFamily="2" charset="2"/>
              </a:rPr>
              <a:t>NMME models’ skill in predicting precipitation</a:t>
            </a:r>
            <a:r>
              <a:rPr lang="en-US" altLang="en-US" sz="1600" dirty="0" smtClean="0">
                <a:sym typeface="Wingdings" pitchFamily="2" charset="2"/>
              </a:rPr>
              <a:t>!!!</a:t>
            </a:r>
          </a:p>
          <a:p>
            <a:endParaRPr lang="en-US" altLang="en-US" sz="1600" dirty="0">
              <a:sym typeface="Wingdings" pitchFamily="2" charset="2"/>
            </a:endParaRPr>
          </a:p>
          <a:p>
            <a:r>
              <a:rPr lang="en-US" altLang="en-US" sz="1600" dirty="0" smtClean="0">
                <a:sym typeface="Wingdings" pitchFamily="2" charset="2"/>
              </a:rPr>
              <a:t>Short vs long term improvement!! </a:t>
            </a:r>
            <a:endParaRPr lang="en-US" altLang="en-US" sz="1600" dirty="0">
              <a:sym typeface="Wingdings" pitchFamily="2" charset="2"/>
            </a:endParaRPr>
          </a:p>
        </p:txBody>
      </p:sp>
    </p:spTree>
    <p:extLst>
      <p:ext uri="{BB962C8B-B14F-4D97-AF65-F5344CB8AC3E}">
        <p14:creationId xmlns:p14="http://schemas.microsoft.com/office/powerpoint/2010/main" val="18565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smtClean="0"/>
              <a:t>(</a:t>
            </a:r>
            <a:r>
              <a:rPr lang="en-US" altLang="en-US" sz="3200" dirty="0" err="1" smtClean="0"/>
              <a:t>Prev</a:t>
            </a:r>
            <a:r>
              <a:rPr lang="en-US" altLang="en-US" sz="3200" dirty="0" smtClean="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smtClean="0"/>
          </a:p>
        </p:txBody>
      </p:sp>
      <p:sp>
        <p:nvSpPr>
          <p:cNvPr id="4100" name="TextBox 2"/>
          <p:cNvSpPr txBox="1">
            <a:spLocks noChangeArrowheads="1"/>
          </p:cNvSpPr>
          <p:nvPr/>
        </p:nvSpPr>
        <p:spPr bwMode="auto">
          <a:xfrm>
            <a:off x="4419600" y="990600"/>
            <a:ext cx="21113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Seasonal O</a:t>
            </a:r>
            <a:r>
              <a:rPr lang="en-US" altLang="en-US" sz="1800" dirty="0" smtClean="0">
                <a:latin typeface="Times New Roman" pitchFamily="18" charset="0"/>
              </a:rPr>
              <a:t>utlook (Mid September 2018 -  December 2018) </a:t>
            </a:r>
            <a:endParaRPr lang="en-US" altLang="en-US" sz="1800" dirty="0">
              <a:latin typeface="Times New Roman" pitchFamily="18" charset="0"/>
            </a:endParaRPr>
          </a:p>
          <a:p>
            <a:pPr eaLnBrk="1" hangingPunct="1">
              <a:spcBef>
                <a:spcPct val="0"/>
              </a:spcBef>
              <a:buFontTx/>
              <a:buNone/>
            </a:pPr>
            <a:r>
              <a:rPr lang="en-US" altLang="en-US" sz="1800" dirty="0">
                <a:latin typeface="Times New Roman" pitchFamily="18" charset="0"/>
              </a:rPr>
              <a:t>issued </a:t>
            </a:r>
            <a:r>
              <a:rPr lang="en-US" altLang="en-US" sz="1800" dirty="0" smtClean="0">
                <a:latin typeface="Times New Roman" pitchFamily="18" charset="0"/>
              </a:rPr>
              <a:t>09/20/18</a:t>
            </a:r>
            <a:endParaRPr lang="en-US" altLang="en-US" sz="1800" dirty="0">
              <a:latin typeface="Times New Roman" pitchFamily="18" charset="0"/>
            </a:endParaRPr>
          </a:p>
        </p:txBody>
      </p:sp>
      <p:sp>
        <p:nvSpPr>
          <p:cNvPr id="4101" name="TextBox 9"/>
          <p:cNvSpPr txBox="1">
            <a:spLocks noChangeArrowheads="1"/>
          </p:cNvSpPr>
          <p:nvPr/>
        </p:nvSpPr>
        <p:spPr bwMode="auto">
          <a:xfrm>
            <a:off x="6852224" y="2133600"/>
            <a:ext cx="22092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Monthly </a:t>
            </a:r>
            <a:r>
              <a:rPr lang="en-US" altLang="en-US" sz="1800" dirty="0" smtClean="0">
                <a:latin typeface="Times New Roman" pitchFamily="18" charset="0"/>
              </a:rPr>
              <a:t>outlook</a:t>
            </a:r>
          </a:p>
          <a:p>
            <a:pPr eaLnBrk="1" hangingPunct="1">
              <a:spcBef>
                <a:spcPct val="0"/>
              </a:spcBef>
              <a:buFontTx/>
              <a:buNone/>
            </a:pPr>
            <a:r>
              <a:rPr lang="en-US" altLang="en-US" sz="1800" dirty="0" smtClean="0">
                <a:latin typeface="Times New Roman" pitchFamily="18" charset="0"/>
              </a:rPr>
              <a:t>(for October 2018) </a:t>
            </a:r>
            <a:endParaRPr lang="en-US" altLang="en-US" sz="1800" dirty="0">
              <a:latin typeface="Times New Roman" pitchFamily="18" charset="0"/>
            </a:endParaRPr>
          </a:p>
          <a:p>
            <a:pPr eaLnBrk="1" hangingPunct="1">
              <a:spcBef>
                <a:spcPct val="0"/>
              </a:spcBef>
              <a:buFontTx/>
              <a:buNone/>
            </a:pPr>
            <a:r>
              <a:rPr lang="en-US" altLang="en-US" sz="1800" dirty="0">
                <a:latin typeface="Times New Roman" pitchFamily="18" charset="0"/>
              </a:rPr>
              <a:t>issued </a:t>
            </a:r>
            <a:r>
              <a:rPr lang="en-US" altLang="en-US" sz="1800" dirty="0" smtClean="0">
                <a:latin typeface="Times New Roman" pitchFamily="18" charset="0"/>
              </a:rPr>
              <a:t>09/30/18</a:t>
            </a:r>
            <a:endParaRPr lang="en-US" altLang="en-US" sz="1800" dirty="0">
              <a:latin typeface="Times New Roman" pitchFamily="18" charset="0"/>
            </a:endParaRPr>
          </a:p>
        </p:txBody>
      </p:sp>
      <p:sp>
        <p:nvSpPr>
          <p:cNvPr id="4" name="TextBox 3"/>
          <p:cNvSpPr txBox="1"/>
          <p:nvPr/>
        </p:nvSpPr>
        <p:spPr>
          <a:xfrm>
            <a:off x="-1" y="4145340"/>
            <a:ext cx="4267201"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The four state corners area in the west continues remain in major drought (see previous slide), in spite of the forecast, since rainfall deficits in these regions have lasted longer (later slides!!).  </a:t>
            </a:r>
            <a:endParaRPr lang="en-US" sz="1600" dirty="0"/>
          </a:p>
        </p:txBody>
      </p:sp>
      <p:pic>
        <p:nvPicPr>
          <p:cNvPr id="1026" name="Picture 2" descr="United States Seasonal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457200"/>
            <a:ext cx="4419601" cy="34151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Monthly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176574"/>
            <a:ext cx="4401127" cy="34008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lide Number Placeholder 1"/>
          <p:cNvSpPr>
            <a:spLocks noGrp="1"/>
          </p:cNvSpPr>
          <p:nvPr>
            <p:ph type="sldNum" sz="quarter" idx="12"/>
          </p:nvPr>
        </p:nvSpPr>
        <p:spPr>
          <a:xfrm>
            <a:off x="8763000" y="6477000"/>
            <a:ext cx="381000"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52C4035D-9F99-458E-AF84-329270F2B5D1}" type="slidenum">
              <a:rPr lang="en-US" altLang="en-US" sz="1400" smtClean="0"/>
              <a:pPr eaLnBrk="1" hangingPunct="1">
                <a:spcBef>
                  <a:spcPct val="0"/>
                </a:spcBef>
                <a:buFontTx/>
                <a:buNone/>
              </a:pPr>
              <a:t>30</a:t>
            </a:fld>
            <a:endParaRPr lang="en-US" altLang="en-US" sz="1400" dirty="0" smtClean="0"/>
          </a:p>
        </p:txBody>
      </p:sp>
      <p:sp>
        <p:nvSpPr>
          <p:cNvPr id="27652" name="TextBox 2"/>
          <p:cNvSpPr txBox="1">
            <a:spLocks noChangeArrowheads="1"/>
          </p:cNvSpPr>
          <p:nvPr/>
        </p:nvSpPr>
        <p:spPr bwMode="auto">
          <a:xfrm>
            <a:off x="76200" y="0"/>
            <a:ext cx="8915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Hydrological Monitoring and Seasonal Forecasting @ MSU (Michigan State </a:t>
            </a:r>
            <a:r>
              <a:rPr lang="en-US" altLang="en-US" sz="1800" b="1" dirty="0" smtClean="0">
                <a:latin typeface="Times New Roman" pitchFamily="18" charset="0"/>
              </a:rPr>
              <a:t>University ) NLDAS model</a:t>
            </a:r>
            <a:endParaRPr lang="en-US" altLang="en-US" sz="1800" dirty="0">
              <a:latin typeface="Times New Roman" pitchFamily="18" charset="0"/>
            </a:endParaRPr>
          </a:p>
        </p:txBody>
      </p:sp>
      <p:sp>
        <p:nvSpPr>
          <p:cNvPr id="27653" name="TextBox 3"/>
          <p:cNvSpPr txBox="1">
            <a:spLocks noChangeArrowheads="1"/>
          </p:cNvSpPr>
          <p:nvPr/>
        </p:nvSpPr>
        <p:spPr bwMode="auto">
          <a:xfrm>
            <a:off x="6324600" y="457200"/>
            <a:ext cx="24526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Monthly Soil Moisture Percentile Prediction issued on </a:t>
            </a:r>
            <a:r>
              <a:rPr lang="en-US" altLang="en-US" sz="1800" b="1" dirty="0" smtClean="0">
                <a:latin typeface="Times New Roman" pitchFamily="18" charset="0"/>
              </a:rPr>
              <a:t>201810 with this IC.</a:t>
            </a:r>
            <a:endParaRPr lang="en-US" altLang="en-US" sz="1800" b="1" dirty="0">
              <a:latin typeface="Times New Roman" pitchFamily="18" charset="0"/>
            </a:endParaRPr>
          </a:p>
        </p:txBody>
      </p:sp>
      <p:sp>
        <p:nvSpPr>
          <p:cNvPr id="27654" name="TextBox 9"/>
          <p:cNvSpPr txBox="1">
            <a:spLocks noChangeArrowheads="1"/>
          </p:cNvSpPr>
          <p:nvPr/>
        </p:nvSpPr>
        <p:spPr bwMode="auto">
          <a:xfrm>
            <a:off x="5162550" y="4368800"/>
            <a:ext cx="39052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r>
              <a:rPr lang="en-US" altLang="en-US" sz="1800" dirty="0">
                <a:latin typeface="Times New Roman" pitchFamily="18" charset="0"/>
              </a:rPr>
              <a:t>.</a:t>
            </a:r>
          </a:p>
        </p:txBody>
      </p:sp>
      <p:cxnSp>
        <p:nvCxnSpPr>
          <p:cNvPr id="5" name="Straight Arrow Connector 4"/>
          <p:cNvCxnSpPr/>
          <p:nvPr/>
        </p:nvCxnSpPr>
        <p:spPr>
          <a:xfrm>
            <a:off x="3276600" y="1447800"/>
            <a:ext cx="76200" cy="36576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6200" y="621268"/>
            <a:ext cx="6400800" cy="369332"/>
          </a:xfrm>
          <a:prstGeom prst="rect">
            <a:avLst/>
          </a:prstGeom>
        </p:spPr>
        <p:txBody>
          <a:bodyPr wrap="square">
            <a:spAutoFit/>
          </a:bodyPr>
          <a:lstStyle/>
          <a:p>
            <a:r>
              <a:rPr lang="en-US" dirty="0"/>
              <a:t>http://drought.geo.msu.edu/research/forecast/smi.monthly.php</a:t>
            </a:r>
          </a:p>
        </p:txBody>
      </p:sp>
      <p:cxnSp>
        <p:nvCxnSpPr>
          <p:cNvPr id="12" name="Straight Arrow Connector 11"/>
          <p:cNvCxnSpPr/>
          <p:nvPr/>
        </p:nvCxnSpPr>
        <p:spPr>
          <a:xfrm>
            <a:off x="3657600" y="1919287"/>
            <a:ext cx="0" cy="3429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429000" y="2209800"/>
            <a:ext cx="76200" cy="340566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5234" y="1631942"/>
            <a:ext cx="3402579" cy="2559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714375"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1257300"/>
            <a:ext cx="4524375" cy="5417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334000" y="5348287"/>
            <a:ext cx="3657600" cy="923330"/>
          </a:xfrm>
          <a:prstGeom prst="rect">
            <a:avLst/>
          </a:prstGeom>
          <a:noFill/>
        </p:spPr>
        <p:txBody>
          <a:bodyPr wrap="square" rtlCol="0">
            <a:spAutoFit/>
          </a:bodyPr>
          <a:lstStyle/>
          <a:p>
            <a:r>
              <a:rPr lang="en-US" dirty="0" smtClean="0"/>
              <a:t>The forecast soil moisture (how deep!?)  situation looks good except in Pacific Northwest! CA?</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3256" y="3124200"/>
            <a:ext cx="4918157" cy="3480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6225"/>
            <a:ext cx="4191000" cy="629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4" name="Slide Number Placeholder 1"/>
          <p:cNvSpPr>
            <a:spLocks noGrp="1"/>
          </p:cNvSpPr>
          <p:nvPr>
            <p:ph type="sldNum" sz="quarter" idx="12"/>
          </p:nvPr>
        </p:nvSpPr>
        <p:spPr>
          <a:xfrm>
            <a:off x="8686800" y="6550025"/>
            <a:ext cx="4572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FE99104-E9CA-448A-9438-257E986D4F07}" type="slidenum">
              <a:rPr lang="en-US" altLang="en-US" sz="1400" smtClean="0"/>
              <a:pPr eaLnBrk="1" hangingPunct="1">
                <a:spcBef>
                  <a:spcPct val="0"/>
                </a:spcBef>
                <a:buFontTx/>
                <a:buNone/>
              </a:pPr>
              <a:t>31</a:t>
            </a:fld>
            <a:endParaRPr lang="en-US" altLang="en-US" sz="1400" smtClean="0"/>
          </a:p>
        </p:txBody>
      </p:sp>
      <p:sp>
        <p:nvSpPr>
          <p:cNvPr id="28675" name="TextBox 2"/>
          <p:cNvSpPr txBox="1">
            <a:spLocks noChangeArrowheads="1"/>
          </p:cNvSpPr>
          <p:nvPr/>
        </p:nvSpPr>
        <p:spPr bwMode="auto">
          <a:xfrm>
            <a:off x="4965700" y="381000"/>
            <a:ext cx="383387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NASA </a:t>
            </a:r>
            <a:r>
              <a:rPr lang="en-US" altLang="en-US" sz="1800" b="1" dirty="0" smtClean="0">
                <a:latin typeface="Times New Roman" pitchFamily="18" charset="0"/>
              </a:rPr>
              <a:t>GEOS5 </a:t>
            </a:r>
            <a:r>
              <a:rPr lang="en-US" altLang="en-US" sz="1800" b="1" dirty="0">
                <a:latin typeface="Times New Roman" pitchFamily="18" charset="0"/>
              </a:rPr>
              <a:t>Forecasts  </a:t>
            </a:r>
          </a:p>
        </p:txBody>
      </p:sp>
      <p:sp>
        <p:nvSpPr>
          <p:cNvPr id="28676" name="TextBox 3"/>
          <p:cNvSpPr txBox="1">
            <a:spLocks noChangeArrowheads="1"/>
          </p:cNvSpPr>
          <p:nvPr/>
        </p:nvSpPr>
        <p:spPr bwMode="auto">
          <a:xfrm>
            <a:off x="1371600" y="-76200"/>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err="1" smtClean="0">
                <a:latin typeface="Times New Roman" pitchFamily="18" charset="0"/>
              </a:rPr>
              <a:t>Precip</a:t>
            </a:r>
            <a:r>
              <a:rPr lang="en-US" altLang="en-US" sz="1800" dirty="0" smtClean="0">
                <a:latin typeface="Times New Roman" pitchFamily="18" charset="0"/>
              </a:rPr>
              <a:t> Forecast</a:t>
            </a:r>
            <a:endParaRPr lang="en-US" altLang="en-US" sz="1800" dirty="0">
              <a:latin typeface="Times New Roman" pitchFamily="18" charset="0"/>
            </a:endParaRPr>
          </a:p>
        </p:txBody>
      </p:sp>
      <p:sp>
        <p:nvSpPr>
          <p:cNvPr id="28677" name="TextBox 4"/>
          <p:cNvSpPr txBox="1">
            <a:spLocks noChangeArrowheads="1"/>
          </p:cNvSpPr>
          <p:nvPr/>
        </p:nvSpPr>
        <p:spPr bwMode="auto">
          <a:xfrm>
            <a:off x="4876800" y="2828925"/>
            <a:ext cx="365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Soil Moisture </a:t>
            </a:r>
            <a:r>
              <a:rPr lang="en-US" altLang="en-US" sz="1800" dirty="0" smtClean="0">
                <a:latin typeface="Times New Roman" pitchFamily="18" charset="0"/>
              </a:rPr>
              <a:t>Forecast Percentile </a:t>
            </a:r>
            <a:endParaRPr lang="en-US" altLang="en-US" sz="1800" dirty="0">
              <a:latin typeface="Times New Roman" pitchFamily="18" charset="0"/>
            </a:endParaRPr>
          </a:p>
        </p:txBody>
      </p:sp>
      <p:sp>
        <p:nvSpPr>
          <p:cNvPr id="13" name="Oval 12"/>
          <p:cNvSpPr/>
          <p:nvPr/>
        </p:nvSpPr>
        <p:spPr>
          <a:xfrm>
            <a:off x="2695575" y="4848225"/>
            <a:ext cx="390525" cy="381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p:nvPr/>
        </p:nvSpPr>
        <p:spPr>
          <a:xfrm>
            <a:off x="6108700" y="4343400"/>
            <a:ext cx="6731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 name="Straight Arrow Connector 5"/>
          <p:cNvCxnSpPr/>
          <p:nvPr/>
        </p:nvCxnSpPr>
        <p:spPr>
          <a:xfrm flipV="1">
            <a:off x="2590800" y="2514600"/>
            <a:ext cx="609600" cy="9096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581400" y="3583462"/>
            <a:ext cx="609600" cy="369332"/>
          </a:xfrm>
          <a:prstGeom prst="rect">
            <a:avLst/>
          </a:prstGeom>
          <a:noFill/>
        </p:spPr>
        <p:txBody>
          <a:bodyPr wrap="square" rtlCol="0">
            <a:spAutoFit/>
          </a:bodyPr>
          <a:lstStyle/>
          <a:p>
            <a:r>
              <a:rPr lang="en-US" b="1" dirty="0" smtClean="0"/>
              <a:t>Nov</a:t>
            </a:r>
            <a:endParaRPr lang="en-US" b="1" dirty="0"/>
          </a:p>
        </p:txBody>
      </p:sp>
      <p:sp>
        <p:nvSpPr>
          <p:cNvPr id="27" name="TextBox 26"/>
          <p:cNvSpPr txBox="1"/>
          <p:nvPr/>
        </p:nvSpPr>
        <p:spPr>
          <a:xfrm>
            <a:off x="3696386" y="5345668"/>
            <a:ext cx="647014" cy="369332"/>
          </a:xfrm>
          <a:prstGeom prst="rect">
            <a:avLst/>
          </a:prstGeom>
          <a:noFill/>
        </p:spPr>
        <p:txBody>
          <a:bodyPr wrap="square" rtlCol="0">
            <a:spAutoFit/>
          </a:bodyPr>
          <a:lstStyle/>
          <a:p>
            <a:r>
              <a:rPr lang="en-US" b="1" dirty="0" smtClean="0"/>
              <a:t>Dec</a:t>
            </a:r>
            <a:endParaRPr lang="en-US" b="1" dirty="0"/>
          </a:p>
        </p:txBody>
      </p:sp>
      <p:sp>
        <p:nvSpPr>
          <p:cNvPr id="29" name="TextBox 28"/>
          <p:cNvSpPr txBox="1"/>
          <p:nvPr/>
        </p:nvSpPr>
        <p:spPr>
          <a:xfrm>
            <a:off x="8591583" y="4495800"/>
            <a:ext cx="704817" cy="369332"/>
          </a:xfrm>
          <a:prstGeom prst="rect">
            <a:avLst/>
          </a:prstGeom>
          <a:noFill/>
        </p:spPr>
        <p:txBody>
          <a:bodyPr wrap="square" rtlCol="0">
            <a:spAutoFit/>
          </a:bodyPr>
          <a:lstStyle/>
          <a:p>
            <a:r>
              <a:rPr lang="en-US" dirty="0" smtClean="0"/>
              <a:t>Oct</a:t>
            </a:r>
            <a:endParaRPr lang="en-US" dirty="0"/>
          </a:p>
        </p:txBody>
      </p:sp>
      <p:sp>
        <p:nvSpPr>
          <p:cNvPr id="30" name="TextBox 29"/>
          <p:cNvSpPr txBox="1"/>
          <p:nvPr/>
        </p:nvSpPr>
        <p:spPr>
          <a:xfrm>
            <a:off x="3733800" y="1752600"/>
            <a:ext cx="762000" cy="369332"/>
          </a:xfrm>
          <a:prstGeom prst="rect">
            <a:avLst/>
          </a:prstGeom>
          <a:noFill/>
        </p:spPr>
        <p:txBody>
          <a:bodyPr wrap="square" rtlCol="0">
            <a:spAutoFit/>
          </a:bodyPr>
          <a:lstStyle/>
          <a:p>
            <a:r>
              <a:rPr lang="en-US" b="1" dirty="0" smtClean="0"/>
              <a:t>Oct</a:t>
            </a:r>
            <a:endParaRPr lang="en-US" b="1" dirty="0"/>
          </a:p>
        </p:txBody>
      </p:sp>
      <p:sp>
        <p:nvSpPr>
          <p:cNvPr id="31" name="TextBox 30"/>
          <p:cNvSpPr txBox="1"/>
          <p:nvPr/>
        </p:nvSpPr>
        <p:spPr>
          <a:xfrm>
            <a:off x="6183874" y="5943600"/>
            <a:ext cx="674126" cy="369332"/>
          </a:xfrm>
          <a:prstGeom prst="rect">
            <a:avLst/>
          </a:prstGeom>
          <a:noFill/>
        </p:spPr>
        <p:txBody>
          <a:bodyPr wrap="square" rtlCol="0">
            <a:spAutoFit/>
          </a:bodyPr>
          <a:lstStyle/>
          <a:p>
            <a:r>
              <a:rPr lang="en-US" dirty="0" smtClean="0"/>
              <a:t>Nov</a:t>
            </a:r>
            <a:endParaRPr lang="en-US" dirty="0"/>
          </a:p>
        </p:txBody>
      </p:sp>
      <p:sp>
        <p:nvSpPr>
          <p:cNvPr id="32" name="TextBox 31"/>
          <p:cNvSpPr txBox="1"/>
          <p:nvPr/>
        </p:nvSpPr>
        <p:spPr>
          <a:xfrm>
            <a:off x="8534400" y="6019800"/>
            <a:ext cx="647014" cy="369332"/>
          </a:xfrm>
          <a:prstGeom prst="rect">
            <a:avLst/>
          </a:prstGeom>
          <a:noFill/>
        </p:spPr>
        <p:txBody>
          <a:bodyPr wrap="square" rtlCol="0">
            <a:spAutoFit/>
          </a:bodyPr>
          <a:lstStyle/>
          <a:p>
            <a:r>
              <a:rPr lang="en-US" dirty="0" smtClean="0"/>
              <a:t>Dec</a:t>
            </a:r>
            <a:endParaRPr lang="en-US" dirty="0"/>
          </a:p>
        </p:txBody>
      </p:sp>
      <p:sp>
        <p:nvSpPr>
          <p:cNvPr id="22" name="Rectangle 21"/>
          <p:cNvSpPr/>
          <p:nvPr/>
        </p:nvSpPr>
        <p:spPr>
          <a:xfrm>
            <a:off x="152400" y="4876800"/>
            <a:ext cx="1143000" cy="8704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248400" y="4343400"/>
            <a:ext cx="415498" cy="369332"/>
          </a:xfrm>
          <a:prstGeom prst="rect">
            <a:avLst/>
          </a:prstGeom>
          <a:noFill/>
        </p:spPr>
        <p:txBody>
          <a:bodyPr wrap="none" rtlCol="0">
            <a:spAutoFit/>
          </a:bodyPr>
          <a:lstStyle/>
          <a:p>
            <a:r>
              <a:rPr lang="en-US" dirty="0" smtClean="0"/>
              <a:t>IC</a:t>
            </a:r>
            <a:endParaRPr lang="en-US" dirty="0"/>
          </a:p>
        </p:txBody>
      </p:sp>
      <p:sp>
        <p:nvSpPr>
          <p:cNvPr id="4" name="Oval 3"/>
          <p:cNvSpPr/>
          <p:nvPr/>
        </p:nvSpPr>
        <p:spPr>
          <a:xfrm rot="1257282">
            <a:off x="518226" y="979174"/>
            <a:ext cx="533400" cy="1292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257282">
            <a:off x="7020049" y="3657179"/>
            <a:ext cx="437901" cy="9872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stCxn id="4" idx="6"/>
          </p:cNvCxnSpPr>
          <p:nvPr/>
        </p:nvCxnSpPr>
        <p:spPr>
          <a:xfrm>
            <a:off x="1033987" y="1720654"/>
            <a:ext cx="6128813" cy="2165546"/>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0652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6096000"/>
            <a:ext cx="7772400" cy="738664"/>
          </a:xfrm>
          <a:prstGeom prst="rect">
            <a:avLst/>
          </a:prstGeom>
          <a:noFill/>
        </p:spPr>
        <p:txBody>
          <a:bodyPr wrap="square" rtlCol="0">
            <a:spAutoFit/>
          </a:bodyPr>
          <a:lstStyle/>
          <a:p>
            <a:r>
              <a:rPr lang="en-US" sz="1400" dirty="0" smtClean="0"/>
              <a:t>(This and next slide!) Exptl. Probability Drought Outlook  from </a:t>
            </a:r>
            <a:r>
              <a:rPr lang="en-US" sz="1400" dirty="0" err="1" smtClean="0"/>
              <a:t>Kingtse</a:t>
            </a:r>
            <a:r>
              <a:rPr lang="en-US" sz="1400" dirty="0"/>
              <a:t> </a:t>
            </a:r>
            <a:r>
              <a:rPr lang="en-US" sz="1400" dirty="0" smtClean="0"/>
              <a:t>Mo and Li Xu based on NMME ensemble members’ SPI6 (from </a:t>
            </a:r>
            <a:r>
              <a:rPr lang="en-US" sz="1400" dirty="0" err="1" smtClean="0"/>
              <a:t>precip</a:t>
            </a:r>
            <a:r>
              <a:rPr lang="en-US" sz="1400" dirty="0" smtClean="0"/>
              <a:t>) forecast – Since it is based on SPI6, longer/term lasting droughts will not be depicted!!  </a:t>
            </a:r>
            <a:endParaRPr lang="en-US" sz="1400" dirty="0"/>
          </a:p>
        </p:txBody>
      </p:sp>
      <p:sp>
        <p:nvSpPr>
          <p:cNvPr id="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32</a:t>
            </a:fld>
            <a:endParaRPr lang="en-US" altLang="en-US" sz="1400" dirty="0" smtClean="0"/>
          </a:p>
        </p:txBody>
      </p:sp>
      <p:pic>
        <p:nvPicPr>
          <p:cNvPr id="7" name="Picture 6" descr="C:\Users\li.xu\Documents\png\scp06744\GM_above_4x3.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917" y="76200"/>
            <a:ext cx="7776883" cy="6009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468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AutoShape 2" descr="Inline image 6"/>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3" name="AutoShape 4" descr="Inline image 6"/>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4" name="AutoShape 6" descr="Inline image 6"/>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5" name="AutoShape 2" descr="Inline image 10"/>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6" name="TextBox 2"/>
          <p:cNvSpPr txBox="1">
            <a:spLocks noChangeArrowheads="1"/>
          </p:cNvSpPr>
          <p:nvPr/>
        </p:nvSpPr>
        <p:spPr bwMode="auto">
          <a:xfrm>
            <a:off x="6048728" y="3031948"/>
            <a:ext cx="1295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dirty="0" smtClean="0">
                <a:solidFill>
                  <a:srgbClr val="000000"/>
                </a:solidFill>
                <a:latin typeface="Times New Roman" pitchFamily="18" charset="0"/>
                <a:cs typeface="Arial" charset="0"/>
              </a:rPr>
              <a:t>NDJ </a:t>
            </a:r>
            <a:r>
              <a:rPr lang="en-US" altLang="en-US" sz="1800" b="1" dirty="0">
                <a:solidFill>
                  <a:srgbClr val="000000"/>
                </a:solidFill>
                <a:latin typeface="Times New Roman" pitchFamily="18" charset="0"/>
                <a:cs typeface="Arial" charset="0"/>
              </a:rPr>
              <a:t>2018</a:t>
            </a:r>
          </a:p>
        </p:txBody>
      </p:sp>
      <p:sp>
        <p:nvSpPr>
          <p:cNvPr id="209927" name="TextBox 8"/>
          <p:cNvSpPr txBox="1">
            <a:spLocks noChangeArrowheads="1"/>
          </p:cNvSpPr>
          <p:nvPr/>
        </p:nvSpPr>
        <p:spPr bwMode="auto">
          <a:xfrm>
            <a:off x="4724400" y="1347171"/>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dirty="0" smtClean="0">
                <a:solidFill>
                  <a:srgbClr val="000000"/>
                </a:solidFill>
                <a:latin typeface="Times New Roman" pitchFamily="18" charset="0"/>
                <a:cs typeface="Arial" charset="0"/>
              </a:rPr>
              <a:t>Nov2018</a:t>
            </a:r>
            <a:endParaRPr lang="en-US" altLang="en-US" sz="1800" b="1" dirty="0">
              <a:solidFill>
                <a:srgbClr val="000000"/>
              </a:solidFill>
              <a:latin typeface="Times New Roman" pitchFamily="18" charset="0"/>
              <a:cs typeface="Arial" charset="0"/>
            </a:endParaRPr>
          </a:p>
        </p:txBody>
      </p:sp>
      <p:sp>
        <p:nvSpPr>
          <p:cNvPr id="209928" name="TextBox 6"/>
          <p:cNvSpPr txBox="1">
            <a:spLocks noChangeArrowheads="1"/>
          </p:cNvSpPr>
          <p:nvPr/>
        </p:nvSpPr>
        <p:spPr bwMode="auto">
          <a:xfrm>
            <a:off x="469633" y="4114800"/>
            <a:ext cx="20449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dirty="0">
                <a:solidFill>
                  <a:srgbClr val="000000"/>
                </a:solidFill>
                <a:latin typeface="Times New Roman" pitchFamily="18" charset="0"/>
                <a:cs typeface="Arial" charset="0"/>
              </a:rPr>
              <a:t>In the official</a:t>
            </a:r>
          </a:p>
          <a:p>
            <a:pPr eaLnBrk="1" hangingPunct="1">
              <a:spcBef>
                <a:spcPct val="0"/>
              </a:spcBef>
              <a:buFontTx/>
              <a:buNone/>
            </a:pPr>
            <a:r>
              <a:rPr lang="en-US" altLang="en-US" sz="1800" b="1" dirty="0">
                <a:solidFill>
                  <a:srgbClr val="000000"/>
                </a:solidFill>
                <a:latin typeface="Times New Roman" pitchFamily="18" charset="0"/>
                <a:cs typeface="Arial" charset="0"/>
              </a:rPr>
              <a:t>Drought Outlook  Tendency Format!!</a:t>
            </a:r>
          </a:p>
        </p:txBody>
      </p:sp>
      <p:pic>
        <p:nvPicPr>
          <p:cNvPr id="4100" name="Picture 4" descr="C:\Users\li.xu\Documents\png\scp08531\spi6_seas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474306"/>
            <a:ext cx="4492142" cy="327821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li.xu\Documents\png\scp08779\spi6_mont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2" y="160338"/>
            <a:ext cx="4288158" cy="31293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0375" y="5791200"/>
            <a:ext cx="3273425" cy="923330"/>
          </a:xfrm>
          <a:prstGeom prst="rect">
            <a:avLst/>
          </a:prstGeom>
          <a:noFill/>
        </p:spPr>
        <p:txBody>
          <a:bodyPr wrap="square" rtlCol="0">
            <a:spAutoFit/>
          </a:bodyPr>
          <a:lstStyle/>
          <a:p>
            <a:r>
              <a:rPr lang="en-US" dirty="0" smtClean="0"/>
              <a:t>This method however, does not start with the DM as the initial drought conditions! (?)</a:t>
            </a:r>
            <a:endParaRPr lang="en-US" dirty="0"/>
          </a:p>
        </p:txBody>
      </p:sp>
    </p:spTree>
    <p:extLst>
      <p:ext uri="{BB962C8B-B14F-4D97-AF65-F5344CB8AC3E}">
        <p14:creationId xmlns:p14="http://schemas.microsoft.com/office/powerpoint/2010/main" val="5509039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0"/>
            <a:ext cx="2057400" cy="457200"/>
          </a:xfrm>
        </p:spPr>
        <p:txBody>
          <a:bodyPr/>
          <a:lstStyle/>
          <a:p>
            <a:pPr eaLnBrk="1" hangingPunct="1"/>
            <a:r>
              <a:rPr lang="en-US" altLang="en-US" sz="3200" dirty="0" smtClean="0"/>
              <a:t>Summary</a:t>
            </a:r>
          </a:p>
        </p:txBody>
      </p:sp>
      <p:sp>
        <p:nvSpPr>
          <p:cNvPr id="26627" name="Rectangle 3"/>
          <p:cNvSpPr>
            <a:spLocks noGrp="1" noChangeArrowheads="1"/>
          </p:cNvSpPr>
          <p:nvPr>
            <p:ph idx="1"/>
          </p:nvPr>
        </p:nvSpPr>
        <p:spPr>
          <a:xfrm>
            <a:off x="76200" y="381000"/>
            <a:ext cx="8915399" cy="6477000"/>
          </a:xfrm>
        </p:spPr>
        <p:txBody>
          <a:bodyPr/>
          <a:lstStyle/>
          <a:p>
            <a:pPr marL="573088" indent="-573088" eaLnBrk="1" hangingPunct="1">
              <a:spcBef>
                <a:spcPct val="50000"/>
              </a:spcBef>
              <a:buClrTx/>
              <a:buSzTx/>
              <a:buFont typeface="Wingdings 2" pitchFamily="18" charset="2"/>
              <a:buNone/>
            </a:pPr>
            <a:r>
              <a:rPr lang="en-US" altLang="en-US" sz="1600" b="1" dirty="0" smtClean="0">
                <a:solidFill>
                  <a:srgbClr val="FF0000"/>
                </a:solidFill>
              </a:rPr>
              <a:t>Current ENSO status and forecast.</a:t>
            </a:r>
            <a:r>
              <a:rPr lang="en-US" altLang="en-US" sz="1300" b="1" dirty="0" smtClean="0">
                <a:solidFill>
                  <a:srgbClr val="FF0000"/>
                </a:solidFill>
              </a:rPr>
              <a:t> </a:t>
            </a:r>
            <a:r>
              <a:rPr lang="en-US" sz="1400" kern="1200" dirty="0" smtClean="0">
                <a:latin typeface="Trebuchet MS" panose="020B0603020202020204" pitchFamily="34" charset="0"/>
              </a:rPr>
              <a:t>ENSO-neutral </a:t>
            </a:r>
            <a:r>
              <a:rPr lang="en-US" sz="1400" kern="1200" dirty="0">
                <a:latin typeface="Trebuchet MS" panose="020B0603020202020204" pitchFamily="34" charset="0"/>
              </a:rPr>
              <a:t>continued during September, but with increasingly more widespread regions of above-average sea surface temperatures (SSTs) across the equatorial Pacific Ocean. Over the last month, all four Niño index values increased, with the latest weekly values in each region near +0.7°C.</a:t>
            </a:r>
            <a:r>
              <a:rPr lang="en-US" altLang="en-US" sz="1400" b="1" dirty="0">
                <a:latin typeface="Trebuchet MS" pitchFamily="34" charset="0"/>
                <a:cs typeface="Arial" pitchFamily="34" charset="0"/>
              </a:rPr>
              <a:t> </a:t>
            </a:r>
            <a:r>
              <a:rPr lang="en-US" sz="1400" b="1" kern="1200" dirty="0">
                <a:latin typeface="Trebuchet MS" panose="020B0603020202020204" pitchFamily="34" charset="0"/>
              </a:rPr>
              <a:t>El Niño is favored to form in the next couple of months and continue through the Northern Hemisphere winter 2018-19 (70-75% chance).</a:t>
            </a:r>
            <a:r>
              <a:rPr lang="en-US" altLang="en-US" sz="1300" dirty="0" smtClean="0"/>
              <a:t> </a:t>
            </a:r>
          </a:p>
          <a:p>
            <a:pPr marL="573088" indent="-573088" eaLnBrk="1" hangingPunct="1">
              <a:spcBef>
                <a:spcPct val="50000"/>
              </a:spcBef>
              <a:buClrTx/>
              <a:buSzTx/>
              <a:buFont typeface="Wingdings 2" pitchFamily="18" charset="2"/>
              <a:buNone/>
            </a:pPr>
            <a:r>
              <a:rPr lang="en-US" altLang="en-US" sz="1600" b="1" dirty="0" smtClean="0">
                <a:solidFill>
                  <a:srgbClr val="FF0000"/>
                </a:solidFill>
              </a:rPr>
              <a:t>Current Drought conditions</a:t>
            </a:r>
            <a:r>
              <a:rPr lang="en-US" altLang="en-US" sz="1800" b="1" dirty="0" smtClean="0">
                <a:solidFill>
                  <a:srgbClr val="FF0000"/>
                </a:solidFill>
              </a:rPr>
              <a:t>:</a:t>
            </a:r>
            <a:endParaRPr lang="en-US" altLang="en-US" sz="1400" dirty="0" smtClean="0"/>
          </a:p>
          <a:p>
            <a:pPr marL="573088" lvl="1" indent="-231775">
              <a:buFontTx/>
              <a:buChar char="-"/>
            </a:pPr>
            <a:r>
              <a:rPr lang="en-US" sz="1300" dirty="0" smtClean="0">
                <a:latin typeface="Trebuchet MS" panose="020B0603020202020204" pitchFamily="34" charset="0"/>
              </a:rPr>
              <a:t>The improvement seen from summer 2018 rains impacting the Northern Plains drought (continuing from 2017), that affected eastern Montana, and the North/South Dakotas, did not completely recover from this year’s/season’s(2018 MJJAS) rains. But the drought here is definitely far better now than it was at this time of year last year. The longer term dryness continues (esp. in Dakotas)!</a:t>
            </a:r>
          </a:p>
          <a:p>
            <a:pPr marL="573088" lvl="1" indent="-231775">
              <a:buFontTx/>
              <a:buChar char="-"/>
            </a:pPr>
            <a:r>
              <a:rPr lang="en-US" sz="1300" dirty="0" smtClean="0">
                <a:latin typeface="Trebuchet MS" panose="020B0603020202020204" pitchFamily="34" charset="0"/>
              </a:rPr>
              <a:t>The drought in the four states corner region in the South/Southwest is predominantly, also a consequence of the rainfall deficit associated with the two recent  back to back La </a:t>
            </a:r>
            <a:r>
              <a:rPr lang="en-US" sz="1300" dirty="0" err="1" smtClean="0">
                <a:latin typeface="Trebuchet MS" panose="020B0603020202020204" pitchFamily="34" charset="0"/>
              </a:rPr>
              <a:t>Ninas</a:t>
            </a:r>
            <a:r>
              <a:rPr lang="en-US" sz="1300" dirty="0" smtClean="0">
                <a:latin typeface="Trebuchet MS" panose="020B0603020202020204" pitchFamily="34" charset="0"/>
              </a:rPr>
              <a:t> and even prior shortfalls.  Since last month, short term improvement and short term drought improvement/removal is noted across parts of  KS/OK/MO/AR/LA. </a:t>
            </a:r>
          </a:p>
          <a:p>
            <a:pPr marL="573088" lvl="1" indent="-231775">
              <a:buFontTx/>
              <a:buChar char="-"/>
            </a:pPr>
            <a:r>
              <a:rPr lang="en-US" sz="1300" dirty="0" smtClean="0">
                <a:latin typeface="Trebuchet MS" panose="020B0603020202020204" pitchFamily="34" charset="0"/>
              </a:rPr>
              <a:t>Dryness/Drought is expanding/developing in the Pacific Northwest states expanding into ID. </a:t>
            </a:r>
          </a:p>
          <a:p>
            <a:pPr marL="52388" lvl="1" indent="0">
              <a:buNone/>
            </a:pPr>
            <a:r>
              <a:rPr lang="en-US" altLang="en-US" sz="1800" b="1" dirty="0" smtClean="0">
                <a:solidFill>
                  <a:srgbClr val="FF0000"/>
                </a:solidFill>
              </a:rPr>
              <a:t>Prediction:</a:t>
            </a:r>
          </a:p>
          <a:p>
            <a:pPr marL="627063" lvl="1" eaLnBrk="1" hangingPunct="1">
              <a:spcBef>
                <a:spcPts val="475"/>
              </a:spcBef>
              <a:buFontTx/>
              <a:buChar char="-"/>
              <a:defRPr/>
            </a:pPr>
            <a:r>
              <a:rPr lang="en-US" sz="1300" dirty="0" smtClean="0">
                <a:latin typeface="Trebuchet MS" panose="020B0603020202020204" pitchFamily="34" charset="0"/>
              </a:rPr>
              <a:t>Rainfall season(NDJ) is coming up for all western states and Pacific </a:t>
            </a:r>
            <a:r>
              <a:rPr lang="en-US" sz="1300" dirty="0" err="1" smtClean="0">
                <a:latin typeface="Trebuchet MS" panose="020B0603020202020204" pitchFamily="34" charset="0"/>
              </a:rPr>
              <a:t>NorthWest</a:t>
            </a:r>
            <a:r>
              <a:rPr lang="en-US" sz="1300" dirty="0" smtClean="0">
                <a:latin typeface="Trebuchet MS" panose="020B0603020202020204" pitchFamily="34" charset="0"/>
              </a:rPr>
              <a:t>! Under El Nino Watch!! At present, development of El Nino in the next couple of months appears more certain than before.  In the next three months, all models indicate slightly above normal rainfall particularly across the South and West, but relative dryness in the upper Northwest. </a:t>
            </a:r>
          </a:p>
          <a:p>
            <a:pPr marL="627063" lvl="1" eaLnBrk="1" hangingPunct="1">
              <a:spcBef>
                <a:spcPts val="475"/>
              </a:spcBef>
              <a:buFontTx/>
              <a:buChar char="-"/>
              <a:defRPr/>
            </a:pPr>
            <a:r>
              <a:rPr lang="en-US" sz="1300" dirty="0" smtClean="0">
                <a:latin typeface="Trebuchet MS" panose="020B0603020202020204" pitchFamily="34" charset="0"/>
              </a:rPr>
              <a:t>Overall, short term improvement is expected in the drought conditions overmuch of the south and west. But the longer term drought from longer tem rainfall deficits in these regions is expected to remain! short of an unexpected usual deluge associated with El Nino, which could make a big dent in these longer term rainfall deficits here.  The Northern Plains Drought ,in some areas of the N/S Dakotas, may continue to exist in a muted form for the season, since the previous rainfall deficits are not completely erased this year. </a:t>
            </a:r>
          </a:p>
          <a:p>
            <a:pPr marL="627063" lvl="1" eaLnBrk="1" hangingPunct="1">
              <a:spcBef>
                <a:spcPts val="475"/>
              </a:spcBef>
              <a:buFontTx/>
              <a:buChar char="-"/>
              <a:defRPr/>
            </a:pPr>
            <a:r>
              <a:rPr lang="en-US" sz="1300" dirty="0" smtClean="0">
                <a:latin typeface="Trebuchet MS" panose="020B0603020202020204" pitchFamily="34" charset="0"/>
              </a:rPr>
              <a:t>Overall, drought persists but improves, is recommended even in the upper Northwest! **END***</a:t>
            </a:r>
            <a:endParaRPr lang="en-US" altLang="en-US" sz="1300" dirty="0" smtClean="0">
              <a:latin typeface="Trebuchet MS" panose="020B0603020202020204" pitchFamily="34" charset="0"/>
            </a:endParaRPr>
          </a:p>
        </p:txBody>
      </p:sp>
    </p:spTree>
    <p:extLst>
      <p:ext uri="{BB962C8B-B14F-4D97-AF65-F5344CB8AC3E}">
        <p14:creationId xmlns:p14="http://schemas.microsoft.com/office/powerpoint/2010/main" val="9074274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smtClean="0"/>
              <a:t>Miscellaneous maps</a:t>
            </a:r>
            <a:endParaRPr lang="en-US" sz="2000" dirty="0"/>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35</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4</a:t>
            </a:fld>
            <a:endParaRPr lang="en-US" altLang="en-US" dirty="0"/>
          </a:p>
        </p:txBody>
      </p:sp>
      <p:cxnSp>
        <p:nvCxnSpPr>
          <p:cNvPr id="15" name="Straight Arrow Connector 14"/>
          <p:cNvCxnSpPr/>
          <p:nvPr/>
        </p:nvCxnSpPr>
        <p:spPr>
          <a:xfrm flipV="1">
            <a:off x="42672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4290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4290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43000" y="76200"/>
            <a:ext cx="5791200" cy="369332"/>
          </a:xfrm>
          <a:prstGeom prst="rect">
            <a:avLst/>
          </a:prstGeom>
          <a:noFill/>
        </p:spPr>
        <p:txBody>
          <a:bodyPr wrap="square" rtlCol="0">
            <a:spAutoFit/>
          </a:bodyPr>
          <a:lstStyle/>
          <a:p>
            <a:r>
              <a:rPr lang="en-US" dirty="0" smtClean="0"/>
              <a:t>Precipitation ANOM during last 7, 14, 30, &amp; 60 days.</a:t>
            </a:r>
            <a:endParaRPr lang="en-US" dirty="0"/>
          </a:p>
        </p:txBody>
      </p:sp>
      <p:sp>
        <p:nvSpPr>
          <p:cNvPr id="6" name="TextBox 5"/>
          <p:cNvSpPr txBox="1"/>
          <p:nvPr/>
        </p:nvSpPr>
        <p:spPr>
          <a:xfrm>
            <a:off x="7543800" y="1295400"/>
            <a:ext cx="1600201" cy="1815882"/>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Plenty of rain from hurricanes Florence, Michael in FL/ NC/SC</a:t>
            </a:r>
            <a:r>
              <a:rPr lang="en-US" sz="1400" dirty="0"/>
              <a:t>.</a:t>
            </a:r>
            <a:endParaRPr lang="en-US" sz="1400" dirty="0" smtClean="0"/>
          </a:p>
          <a:p>
            <a:pPr marL="285750" indent="-285750">
              <a:buFont typeface="Arial" panose="020B0604020202020204" pitchFamily="34" charset="0"/>
              <a:buChar char="•"/>
            </a:pPr>
            <a:r>
              <a:rPr lang="en-US" sz="1400" dirty="0" smtClean="0"/>
              <a:t>Much improvement in TX/OK/KS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muthuvel.chelliah\Desktop\Drought-temporary\us.4panel.fordrought.briefing.recent.1wk,2wk,1,2months.rain.an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7552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29FE659A-E67D-4F73-9E46-0170127DE6AC}" type="slidenum">
              <a:rPr lang="en-US" altLang="en-US" smtClean="0"/>
              <a:pPr>
                <a:defRPr/>
              </a:pPr>
              <a:t>5</a:t>
            </a:fld>
            <a:endParaRPr lang="en-US" altLang="en-US"/>
          </a:p>
        </p:txBody>
      </p:sp>
      <p:cxnSp>
        <p:nvCxnSpPr>
          <p:cNvPr id="4" name="Straight Arrow Connector 3"/>
          <p:cNvCxnSpPr/>
          <p:nvPr/>
        </p:nvCxnSpPr>
        <p:spPr>
          <a:xfrm flipV="1">
            <a:off x="41910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3528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3528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438400" y="76200"/>
            <a:ext cx="5791200" cy="369332"/>
          </a:xfrm>
          <a:prstGeom prst="rect">
            <a:avLst/>
          </a:prstGeom>
          <a:noFill/>
        </p:spPr>
        <p:txBody>
          <a:bodyPr wrap="square" rtlCol="0">
            <a:spAutoFit/>
          </a:bodyPr>
          <a:lstStyle/>
          <a:p>
            <a:r>
              <a:rPr lang="en-US" dirty="0" smtClean="0"/>
              <a:t>Precipitation Percent during last 7, 14, 30, &amp; 60 days.</a:t>
            </a:r>
            <a:endParaRPr lang="en-US" dirty="0"/>
          </a:p>
        </p:txBody>
      </p:sp>
      <p:sp>
        <p:nvSpPr>
          <p:cNvPr id="8" name="Rectangle 7"/>
          <p:cNvSpPr/>
          <p:nvPr/>
        </p:nvSpPr>
        <p:spPr>
          <a:xfrm>
            <a:off x="3733398" y="76201"/>
            <a:ext cx="762402"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620000" y="2215039"/>
            <a:ext cx="1600200" cy="4185761"/>
          </a:xfrm>
          <a:prstGeom prst="rect">
            <a:avLst/>
          </a:prstGeom>
          <a:noFill/>
        </p:spPr>
        <p:txBody>
          <a:bodyPr wrap="square" rtlCol="0">
            <a:spAutoFit/>
          </a:bodyPr>
          <a:lstStyle/>
          <a:p>
            <a:r>
              <a:rPr lang="en-US" sz="1400" dirty="0" smtClean="0"/>
              <a:t>This is the dry, fire season in California, and these maps tell us why! </a:t>
            </a:r>
          </a:p>
          <a:p>
            <a:endParaRPr lang="en-US" sz="1400" dirty="0"/>
          </a:p>
          <a:p>
            <a:r>
              <a:rPr lang="en-US" sz="1400" dirty="0" smtClean="0"/>
              <a:t>East of CO/NM, in the last one/two months, a good rainfall situation (except a few regions). But west and north of  here (NM/CO) relatively less rain.</a:t>
            </a:r>
          </a:p>
          <a:p>
            <a:endParaRPr lang="en-US" sz="1400" dirty="0"/>
          </a:p>
          <a:p>
            <a:r>
              <a:rPr lang="en-US" sz="1400" dirty="0" smtClean="0"/>
              <a:t>In the Northeast, in Maine, it is getting dry</a:t>
            </a:r>
            <a:endParaRPr lang="en-US" sz="1400" dirty="0"/>
          </a:p>
        </p:txBody>
      </p:sp>
      <p:pic>
        <p:nvPicPr>
          <p:cNvPr id="10" name="Picture 2" descr="C:\Users\muthuvel.chelliah\Desktop\Drought-temporary\us.4panel.fordrought.briefing.recent.1wk,2wk,1,2month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H="1" flipV="1">
            <a:off x="2133600" y="1981200"/>
            <a:ext cx="548640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286000" y="3886200"/>
            <a:ext cx="54864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20000" y="304800"/>
            <a:ext cx="1371600" cy="1754326"/>
          </a:xfrm>
          <a:prstGeom prst="rect">
            <a:avLst/>
          </a:prstGeom>
          <a:noFill/>
        </p:spPr>
        <p:txBody>
          <a:bodyPr wrap="square" rtlCol="0">
            <a:spAutoFit/>
          </a:bodyPr>
          <a:lstStyle/>
          <a:p>
            <a:r>
              <a:rPr lang="en-US" b="1" dirty="0" smtClean="0"/>
              <a:t>LAST MONTH !!</a:t>
            </a:r>
          </a:p>
          <a:p>
            <a:r>
              <a:rPr lang="en-US" b="1" dirty="0" smtClean="0"/>
              <a:t>What a difference a month can make!!</a:t>
            </a:r>
            <a:endParaRPr lang="en-US" b="1" dirty="0"/>
          </a:p>
        </p:txBody>
      </p:sp>
    </p:spTree>
    <p:extLst>
      <p:ext uri="{BB962C8B-B14F-4D97-AF65-F5344CB8AC3E}">
        <p14:creationId xmlns:p14="http://schemas.microsoft.com/office/powerpoint/2010/main" val="37092134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29FE659A-E67D-4F73-9E46-0170127DE6AC}" type="slidenum">
              <a:rPr lang="en-US" altLang="en-US" smtClean="0"/>
              <a:pPr>
                <a:defRPr/>
              </a:pPr>
              <a:t>6</a:t>
            </a:fld>
            <a:endParaRPr lang="en-US" altLang="en-US"/>
          </a:p>
        </p:txBody>
      </p:sp>
      <p:cxnSp>
        <p:nvCxnSpPr>
          <p:cNvPr id="4" name="Straight Arrow Connector 3"/>
          <p:cNvCxnSpPr/>
          <p:nvPr/>
        </p:nvCxnSpPr>
        <p:spPr>
          <a:xfrm flipV="1">
            <a:off x="41910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3528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3528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438400" y="76200"/>
            <a:ext cx="5791200" cy="369332"/>
          </a:xfrm>
          <a:prstGeom prst="rect">
            <a:avLst/>
          </a:prstGeom>
          <a:noFill/>
        </p:spPr>
        <p:txBody>
          <a:bodyPr wrap="square" rtlCol="0">
            <a:spAutoFit/>
          </a:bodyPr>
          <a:lstStyle/>
          <a:p>
            <a:r>
              <a:rPr lang="en-US" dirty="0" smtClean="0"/>
              <a:t>Precipitation Percent during last 7, 14, 30, &amp; 60 days.</a:t>
            </a:r>
            <a:endParaRPr lang="en-US" dirty="0"/>
          </a:p>
        </p:txBody>
      </p:sp>
      <p:sp>
        <p:nvSpPr>
          <p:cNvPr id="8" name="Rectangle 7"/>
          <p:cNvSpPr/>
          <p:nvPr/>
        </p:nvSpPr>
        <p:spPr>
          <a:xfrm>
            <a:off x="3733398" y="76201"/>
            <a:ext cx="762402"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620000" y="2667000"/>
            <a:ext cx="1600200" cy="3539430"/>
          </a:xfrm>
          <a:prstGeom prst="rect">
            <a:avLst/>
          </a:prstGeom>
          <a:noFill/>
        </p:spPr>
        <p:txBody>
          <a:bodyPr wrap="square" rtlCol="0">
            <a:spAutoFit/>
          </a:bodyPr>
          <a:lstStyle/>
          <a:p>
            <a:r>
              <a:rPr lang="en-US" sz="1400" dirty="0" smtClean="0"/>
              <a:t>In these short timescales, overall, the situation is much better in terms of rainfall in the eastern half of the country.</a:t>
            </a:r>
          </a:p>
          <a:p>
            <a:endParaRPr lang="en-US" sz="1400" dirty="0"/>
          </a:p>
          <a:p>
            <a:r>
              <a:rPr lang="en-US" sz="1400" dirty="0" smtClean="0"/>
              <a:t>The impact of the relative rainfall shortfall </a:t>
            </a:r>
            <a:r>
              <a:rPr lang="en-US" sz="1400" dirty="0"/>
              <a:t>area, greatly </a:t>
            </a:r>
            <a:r>
              <a:rPr lang="en-US" sz="1400" dirty="0" smtClean="0"/>
              <a:t>matters only with respect to the rainfall season/extent in that region</a:t>
            </a:r>
          </a:p>
        </p:txBody>
      </p:sp>
      <p:cxnSp>
        <p:nvCxnSpPr>
          <p:cNvPr id="11" name="Straight Arrow Connector 10"/>
          <p:cNvCxnSpPr/>
          <p:nvPr/>
        </p:nvCxnSpPr>
        <p:spPr>
          <a:xfrm flipH="1" flipV="1">
            <a:off x="2133600" y="1981200"/>
            <a:ext cx="548640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286000" y="3886200"/>
            <a:ext cx="54864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6" name="Picture 2" descr="C:\Users\muthuvel.chelliah\Desktop\Drought-temporary\us.4panel.fordrought.briefing.recent.1wk,2wk,1,2month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586518" y="914400"/>
            <a:ext cx="1447800" cy="369332"/>
          </a:xfrm>
          <a:prstGeom prst="rect">
            <a:avLst/>
          </a:prstGeom>
          <a:noFill/>
        </p:spPr>
        <p:txBody>
          <a:bodyPr wrap="square" rtlCol="0">
            <a:spAutoFit/>
          </a:bodyPr>
          <a:lstStyle/>
          <a:p>
            <a:r>
              <a:rPr lang="en-US" b="1" dirty="0" smtClean="0"/>
              <a:t>NOW !</a:t>
            </a:r>
            <a:endParaRPr lang="en-US" b="1" dirty="0"/>
          </a:p>
        </p:txBody>
      </p:sp>
      <p:cxnSp>
        <p:nvCxnSpPr>
          <p:cNvPr id="12" name="Straight Connector 11"/>
          <p:cNvCxnSpPr/>
          <p:nvPr/>
        </p:nvCxnSpPr>
        <p:spPr>
          <a:xfrm>
            <a:off x="2133600" y="2743200"/>
            <a:ext cx="4038600" cy="0"/>
          </a:xfrm>
          <a:prstGeom prst="line">
            <a:avLst/>
          </a:prstGeom>
          <a:ln w="15875">
            <a:solidFill>
              <a:srgbClr val="FA523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172200" y="2571066"/>
            <a:ext cx="0" cy="172134"/>
          </a:xfrm>
          <a:prstGeom prst="straightConnector1">
            <a:avLst/>
          </a:prstGeom>
          <a:ln w="15875">
            <a:solidFill>
              <a:srgbClr val="FA5236"/>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133600" y="2571065"/>
            <a:ext cx="0" cy="172135"/>
          </a:xfrm>
          <a:prstGeom prst="straightConnector1">
            <a:avLst/>
          </a:prstGeom>
          <a:ln w="15875">
            <a:solidFill>
              <a:srgbClr val="FA523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0290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C:\Users\muthuvel.chelliah\Desktop\Drought-temporary\us.4panel.fordrought.briefing.recent.3,4,5,6months.rain.an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7</a:t>
            </a:fld>
            <a:endParaRPr lang="en-US" altLang="en-US"/>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smtClean="0"/>
              <a:t>Total precipitation ANOM during last 3, 4, 5, and 6 months.</a:t>
            </a:r>
            <a:endParaRPr lang="en-US" dirty="0"/>
          </a:p>
        </p:txBody>
      </p:sp>
      <p:sp>
        <p:nvSpPr>
          <p:cNvPr id="7" name="Rectangle 6"/>
          <p:cNvSpPr/>
          <p:nvPr/>
        </p:nvSpPr>
        <p:spPr>
          <a:xfrm>
            <a:off x="2971800" y="76200"/>
            <a:ext cx="686202" cy="4095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67400" y="3276600"/>
            <a:ext cx="609600" cy="369332"/>
          </a:xfrm>
          <a:prstGeom prst="rect">
            <a:avLst/>
          </a:prstGeom>
          <a:noFill/>
        </p:spPr>
        <p:txBody>
          <a:bodyPr wrap="square" rtlCol="0">
            <a:spAutoFit/>
          </a:bodyPr>
          <a:lstStyle/>
          <a:p>
            <a:r>
              <a:rPr lang="en-US" dirty="0" smtClean="0"/>
              <a:t>3 M</a:t>
            </a:r>
            <a:endParaRPr lang="en-US" dirty="0"/>
          </a:p>
        </p:txBody>
      </p:sp>
      <p:sp>
        <p:nvSpPr>
          <p:cNvPr id="8" name="TextBox 7"/>
          <p:cNvSpPr txBox="1"/>
          <p:nvPr/>
        </p:nvSpPr>
        <p:spPr>
          <a:xfrm>
            <a:off x="6012873" y="488084"/>
            <a:ext cx="609600" cy="369332"/>
          </a:xfrm>
          <a:prstGeom prst="rect">
            <a:avLst/>
          </a:prstGeom>
          <a:noFill/>
        </p:spPr>
        <p:txBody>
          <a:bodyPr wrap="square" rtlCol="0">
            <a:spAutoFit/>
          </a:bodyPr>
          <a:lstStyle/>
          <a:p>
            <a:r>
              <a:rPr lang="en-US" dirty="0"/>
              <a:t>4</a:t>
            </a:r>
            <a:r>
              <a:rPr lang="en-US" dirty="0" smtClean="0"/>
              <a:t> M</a:t>
            </a:r>
            <a:endParaRPr lang="en-US" dirty="0"/>
          </a:p>
        </p:txBody>
      </p:sp>
      <p:sp>
        <p:nvSpPr>
          <p:cNvPr id="9" name="TextBox 8"/>
          <p:cNvSpPr txBox="1"/>
          <p:nvPr/>
        </p:nvSpPr>
        <p:spPr>
          <a:xfrm>
            <a:off x="2514600" y="3255879"/>
            <a:ext cx="609600" cy="369332"/>
          </a:xfrm>
          <a:prstGeom prst="rect">
            <a:avLst/>
          </a:prstGeom>
          <a:noFill/>
        </p:spPr>
        <p:txBody>
          <a:bodyPr wrap="square" rtlCol="0">
            <a:spAutoFit/>
          </a:bodyPr>
          <a:lstStyle/>
          <a:p>
            <a:r>
              <a:rPr lang="en-US" dirty="0"/>
              <a:t>5</a:t>
            </a:r>
            <a:r>
              <a:rPr lang="en-US" dirty="0" smtClean="0"/>
              <a:t> M</a:t>
            </a:r>
            <a:endParaRPr lang="en-US" dirty="0"/>
          </a:p>
        </p:txBody>
      </p:sp>
      <p:sp>
        <p:nvSpPr>
          <p:cNvPr id="10" name="TextBox 9"/>
          <p:cNvSpPr txBox="1"/>
          <p:nvPr/>
        </p:nvSpPr>
        <p:spPr>
          <a:xfrm>
            <a:off x="2507673" y="457077"/>
            <a:ext cx="609600" cy="369332"/>
          </a:xfrm>
          <a:prstGeom prst="rect">
            <a:avLst/>
          </a:prstGeom>
          <a:noFill/>
        </p:spPr>
        <p:txBody>
          <a:bodyPr wrap="square" rtlCol="0">
            <a:spAutoFit/>
          </a:bodyPr>
          <a:lstStyle/>
          <a:p>
            <a:r>
              <a:rPr lang="en-US" dirty="0"/>
              <a:t>6</a:t>
            </a:r>
            <a:r>
              <a:rPr lang="en-US" dirty="0" smtClean="0"/>
              <a:t> M</a:t>
            </a:r>
            <a:endParaRPr lang="en-US" dirty="0"/>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uthuvel.chelliah\Desktop\Drought-temporary\us.4panel.fordrought.briefing.recent.3,4,5,6month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smtClean="0"/>
              <a:t>Total precipitation Percent during last 3, 4, 5, and 6  months.</a:t>
            </a:r>
            <a:endParaRPr lang="en-US" dirty="0"/>
          </a:p>
        </p:txBody>
      </p:sp>
      <p:sp>
        <p:nvSpPr>
          <p:cNvPr id="6" name="Rectangle 5"/>
          <p:cNvSpPr/>
          <p:nvPr/>
        </p:nvSpPr>
        <p:spPr>
          <a:xfrm>
            <a:off x="2971800" y="76200"/>
            <a:ext cx="686202"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867400" y="3276600"/>
            <a:ext cx="609600" cy="369332"/>
          </a:xfrm>
          <a:prstGeom prst="rect">
            <a:avLst/>
          </a:prstGeom>
          <a:noFill/>
        </p:spPr>
        <p:txBody>
          <a:bodyPr wrap="square" rtlCol="0">
            <a:spAutoFit/>
          </a:bodyPr>
          <a:lstStyle/>
          <a:p>
            <a:r>
              <a:rPr lang="en-US" dirty="0" smtClean="0"/>
              <a:t>3 M</a:t>
            </a:r>
            <a:endParaRPr lang="en-US" dirty="0"/>
          </a:p>
        </p:txBody>
      </p:sp>
      <p:sp>
        <p:nvSpPr>
          <p:cNvPr id="19" name="TextBox 18"/>
          <p:cNvSpPr txBox="1"/>
          <p:nvPr/>
        </p:nvSpPr>
        <p:spPr>
          <a:xfrm>
            <a:off x="5791200" y="488084"/>
            <a:ext cx="609600" cy="369332"/>
          </a:xfrm>
          <a:prstGeom prst="rect">
            <a:avLst/>
          </a:prstGeom>
          <a:noFill/>
        </p:spPr>
        <p:txBody>
          <a:bodyPr wrap="square" rtlCol="0">
            <a:spAutoFit/>
          </a:bodyPr>
          <a:lstStyle/>
          <a:p>
            <a:r>
              <a:rPr lang="en-US" dirty="0"/>
              <a:t>4</a:t>
            </a:r>
            <a:r>
              <a:rPr lang="en-US" dirty="0" smtClean="0"/>
              <a:t> M</a:t>
            </a:r>
            <a:endParaRPr lang="en-US" dirty="0"/>
          </a:p>
        </p:txBody>
      </p:sp>
      <p:sp>
        <p:nvSpPr>
          <p:cNvPr id="20" name="TextBox 19"/>
          <p:cNvSpPr txBox="1"/>
          <p:nvPr/>
        </p:nvSpPr>
        <p:spPr>
          <a:xfrm>
            <a:off x="2514600" y="3244334"/>
            <a:ext cx="609600" cy="369332"/>
          </a:xfrm>
          <a:prstGeom prst="rect">
            <a:avLst/>
          </a:prstGeom>
          <a:noFill/>
        </p:spPr>
        <p:txBody>
          <a:bodyPr wrap="square" rtlCol="0">
            <a:spAutoFit/>
          </a:bodyPr>
          <a:lstStyle/>
          <a:p>
            <a:r>
              <a:rPr lang="en-US" dirty="0"/>
              <a:t>5</a:t>
            </a:r>
            <a:r>
              <a:rPr lang="en-US" dirty="0" smtClean="0"/>
              <a:t> M</a:t>
            </a:r>
            <a:endParaRPr lang="en-US" dirty="0"/>
          </a:p>
        </p:txBody>
      </p:sp>
      <p:sp>
        <p:nvSpPr>
          <p:cNvPr id="22" name="TextBox 21"/>
          <p:cNvSpPr txBox="1"/>
          <p:nvPr/>
        </p:nvSpPr>
        <p:spPr>
          <a:xfrm>
            <a:off x="2514600" y="508866"/>
            <a:ext cx="609600" cy="369332"/>
          </a:xfrm>
          <a:prstGeom prst="rect">
            <a:avLst/>
          </a:prstGeom>
          <a:noFill/>
        </p:spPr>
        <p:txBody>
          <a:bodyPr wrap="square" rtlCol="0">
            <a:spAutoFit/>
          </a:bodyPr>
          <a:lstStyle/>
          <a:p>
            <a:r>
              <a:rPr lang="en-US" dirty="0"/>
              <a:t>6</a:t>
            </a:r>
            <a:r>
              <a:rPr lang="en-US" dirty="0" smtClean="0"/>
              <a:t> M</a:t>
            </a:r>
            <a:endParaRPr lang="en-US" dirty="0"/>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uthuvel.chelliah\Desktop\Drought-temporary\us.4panel.fordrought.briefing.recent.9,12,18,24month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smtClean="0"/>
              <a:t>Total precipitation Percent during last 9 months, 1 yr, 1.5yrs, &amp; 2 yrs.</a:t>
            </a:r>
            <a:endParaRPr lang="en-US" dirty="0"/>
          </a:p>
        </p:txBody>
      </p:sp>
      <p:sp>
        <p:nvSpPr>
          <p:cNvPr id="3" name="TextBox 2"/>
          <p:cNvSpPr txBox="1"/>
          <p:nvPr/>
        </p:nvSpPr>
        <p:spPr>
          <a:xfrm>
            <a:off x="7647709" y="1143000"/>
            <a:ext cx="1447800" cy="4616648"/>
          </a:xfrm>
          <a:prstGeom prst="rect">
            <a:avLst/>
          </a:prstGeom>
          <a:noFill/>
        </p:spPr>
        <p:txBody>
          <a:bodyPr wrap="square" rtlCol="0">
            <a:spAutoFit/>
          </a:bodyPr>
          <a:lstStyle/>
          <a:p>
            <a:r>
              <a:rPr lang="en-US" sz="1400" dirty="0" smtClean="0"/>
              <a:t>There are many long term rainfall deficit regions in the country, particularly  deficits in  UT/AZ,  </a:t>
            </a:r>
            <a:r>
              <a:rPr lang="en-US" sz="1400" dirty="0"/>
              <a:t>southern CA,</a:t>
            </a:r>
            <a:r>
              <a:rPr lang="en-US" sz="1400" dirty="0" smtClean="0"/>
              <a:t>  and parts of NM/CO are long term</a:t>
            </a:r>
            <a:r>
              <a:rPr lang="en-US" sz="1400" dirty="0"/>
              <a:t> </a:t>
            </a:r>
            <a:r>
              <a:rPr lang="en-US" sz="1400" dirty="0" smtClean="0"/>
              <a:t>– possibly </a:t>
            </a:r>
            <a:r>
              <a:rPr lang="en-US" sz="1400" u="sng" dirty="0" smtClean="0"/>
              <a:t>a  consequence of the two back to back La Nina’s!</a:t>
            </a:r>
          </a:p>
          <a:p>
            <a:endParaRPr lang="en-US" sz="1400" u="sng" dirty="0"/>
          </a:p>
          <a:p>
            <a:r>
              <a:rPr lang="en-US" sz="1400" u="sng" dirty="0" smtClean="0"/>
              <a:t>OR</a:t>
            </a:r>
          </a:p>
          <a:p>
            <a:endParaRPr lang="en-US" sz="1400" dirty="0" smtClean="0"/>
          </a:p>
          <a:p>
            <a:r>
              <a:rPr lang="en-US" sz="1400" dirty="0" smtClean="0"/>
              <a:t>Still longer term variability in play?  Especially in the southwest!</a:t>
            </a:r>
            <a:endParaRPr lang="en-US" sz="1400" dirty="0"/>
          </a:p>
        </p:txBody>
      </p:sp>
      <p:sp>
        <p:nvSpPr>
          <p:cNvPr id="6" name="Rectangle 5"/>
          <p:cNvSpPr/>
          <p:nvPr/>
        </p:nvSpPr>
        <p:spPr>
          <a:xfrm>
            <a:off x="2971800" y="76201"/>
            <a:ext cx="686202"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114800" y="4495800"/>
            <a:ext cx="1226127"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038600" y="1641906"/>
            <a:ext cx="1302327"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09600" y="1794306"/>
            <a:ext cx="9525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3276600"/>
            <a:ext cx="609600" cy="369332"/>
          </a:xfrm>
          <a:prstGeom prst="rect">
            <a:avLst/>
          </a:prstGeom>
          <a:noFill/>
        </p:spPr>
        <p:txBody>
          <a:bodyPr wrap="square" rtlCol="0">
            <a:spAutoFit/>
          </a:bodyPr>
          <a:lstStyle/>
          <a:p>
            <a:r>
              <a:rPr lang="en-US" dirty="0"/>
              <a:t>9</a:t>
            </a:r>
            <a:r>
              <a:rPr lang="en-US" dirty="0" smtClean="0"/>
              <a:t> M</a:t>
            </a:r>
            <a:endParaRPr lang="en-US" dirty="0"/>
          </a:p>
        </p:txBody>
      </p:sp>
      <p:sp>
        <p:nvSpPr>
          <p:cNvPr id="11" name="TextBox 10"/>
          <p:cNvSpPr txBox="1"/>
          <p:nvPr/>
        </p:nvSpPr>
        <p:spPr>
          <a:xfrm>
            <a:off x="5340927" y="485775"/>
            <a:ext cx="609600" cy="369332"/>
          </a:xfrm>
          <a:prstGeom prst="rect">
            <a:avLst/>
          </a:prstGeom>
          <a:noFill/>
        </p:spPr>
        <p:txBody>
          <a:bodyPr wrap="square" rtlCol="0">
            <a:spAutoFit/>
          </a:bodyPr>
          <a:lstStyle/>
          <a:p>
            <a:r>
              <a:rPr lang="en-US" dirty="0"/>
              <a:t>1</a:t>
            </a:r>
            <a:r>
              <a:rPr lang="en-US" dirty="0" smtClean="0"/>
              <a:t> Y</a:t>
            </a:r>
            <a:endParaRPr lang="en-US" dirty="0"/>
          </a:p>
        </p:txBody>
      </p:sp>
      <p:sp>
        <p:nvSpPr>
          <p:cNvPr id="12" name="TextBox 11"/>
          <p:cNvSpPr txBox="1"/>
          <p:nvPr/>
        </p:nvSpPr>
        <p:spPr>
          <a:xfrm>
            <a:off x="1752600" y="3235880"/>
            <a:ext cx="762000" cy="369332"/>
          </a:xfrm>
          <a:prstGeom prst="rect">
            <a:avLst/>
          </a:prstGeom>
          <a:noFill/>
        </p:spPr>
        <p:txBody>
          <a:bodyPr wrap="square" rtlCol="0">
            <a:spAutoFit/>
          </a:bodyPr>
          <a:lstStyle/>
          <a:p>
            <a:r>
              <a:rPr lang="en-US" dirty="0" smtClean="0"/>
              <a:t>1.5 Y</a:t>
            </a:r>
            <a:endParaRPr lang="en-US" dirty="0"/>
          </a:p>
        </p:txBody>
      </p:sp>
      <p:sp>
        <p:nvSpPr>
          <p:cNvPr id="13" name="TextBox 12"/>
          <p:cNvSpPr txBox="1"/>
          <p:nvPr/>
        </p:nvSpPr>
        <p:spPr>
          <a:xfrm>
            <a:off x="1907309" y="445532"/>
            <a:ext cx="609600" cy="369332"/>
          </a:xfrm>
          <a:prstGeom prst="rect">
            <a:avLst/>
          </a:prstGeom>
          <a:noFill/>
        </p:spPr>
        <p:txBody>
          <a:bodyPr wrap="square" rtlCol="0">
            <a:spAutoFit/>
          </a:bodyPr>
          <a:lstStyle/>
          <a:p>
            <a:r>
              <a:rPr lang="en-US" dirty="0" smtClean="0"/>
              <a:t>2 Y</a:t>
            </a:r>
            <a:endParaRPr lang="en-US" dirty="0"/>
          </a:p>
        </p:txBody>
      </p:sp>
      <p:cxnSp>
        <p:nvCxnSpPr>
          <p:cNvPr id="14" name="Straight Arrow Connector 13"/>
          <p:cNvCxnSpPr/>
          <p:nvPr/>
        </p:nvCxnSpPr>
        <p:spPr>
          <a:xfrm flipV="1">
            <a:off x="1371600" y="1295400"/>
            <a:ext cx="3810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04800" y="4495800"/>
            <a:ext cx="1143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45115</TotalTime>
  <Words>1855</Words>
  <Application>Microsoft Office PowerPoint</Application>
  <PresentationFormat>On-screen Show (4:3)</PresentationFormat>
  <Paragraphs>232</Paragraphs>
  <Slides>35</Slides>
  <Notes>3</Notes>
  <HiddenSlides>3</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Default Design</vt:lpstr>
      <vt:lpstr>Drought  Outlook  Support Briefing (formerly Drought Outlook Discussion)     October 2018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The agreement/uncertainty  among the diff. NMME models’ forecasts (middle and bottom panels)  for Nov-Dec-Jan Precipitation!!!  </vt:lpstr>
      <vt:lpstr>PowerPoint Presentation</vt:lpstr>
      <vt:lpstr>PowerPoint Presentation</vt:lpstr>
      <vt:lpstr>PowerPoint Presentation</vt:lpstr>
      <vt:lpstr>PowerPoint Presentation</vt:lpstr>
      <vt:lpstr>PowerPoint Presentation</vt:lpstr>
      <vt:lpstr>PowerPoint Presentation</vt:lpstr>
      <vt:lpstr>Summary</vt:lpstr>
      <vt:lpstr>Miscellaneous maps</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4661</cp:revision>
  <cp:lastPrinted>2014-07-10T13:24:01Z</cp:lastPrinted>
  <dcterms:created xsi:type="dcterms:W3CDTF">2008-10-04T17:35:30Z</dcterms:created>
  <dcterms:modified xsi:type="dcterms:W3CDTF">2018-10-20T19:37:29Z</dcterms:modified>
</cp:coreProperties>
</file>