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3" r:id="rId2"/>
  </p:sldMasterIdLst>
  <p:notesMasterIdLst>
    <p:notesMasterId r:id="rId39"/>
  </p:notesMasterIdLst>
  <p:handoutMasterIdLst>
    <p:handoutMasterId r:id="rId40"/>
  </p:handoutMasterIdLst>
  <p:sldIdLst>
    <p:sldId id="808" r:id="rId3"/>
    <p:sldId id="824" r:id="rId4"/>
    <p:sldId id="911" r:id="rId5"/>
    <p:sldId id="896" r:id="rId6"/>
    <p:sldId id="894" r:id="rId7"/>
    <p:sldId id="850" r:id="rId8"/>
    <p:sldId id="868" r:id="rId9"/>
    <p:sldId id="867" r:id="rId10"/>
    <p:sldId id="893" r:id="rId11"/>
    <p:sldId id="833" r:id="rId12"/>
    <p:sldId id="891" r:id="rId13"/>
    <p:sldId id="892" r:id="rId14"/>
    <p:sldId id="900" r:id="rId15"/>
    <p:sldId id="871" r:id="rId16"/>
    <p:sldId id="920" r:id="rId17"/>
    <p:sldId id="881" r:id="rId18"/>
    <p:sldId id="889" r:id="rId19"/>
    <p:sldId id="757" r:id="rId20"/>
    <p:sldId id="922" r:id="rId21"/>
    <p:sldId id="796" r:id="rId22"/>
    <p:sldId id="795" r:id="rId23"/>
    <p:sldId id="890" r:id="rId24"/>
    <p:sldId id="790" r:id="rId25"/>
    <p:sldId id="878" r:id="rId26"/>
    <p:sldId id="804" r:id="rId27"/>
    <p:sldId id="877" r:id="rId28"/>
    <p:sldId id="728" r:id="rId29"/>
    <p:sldId id="832" r:id="rId30"/>
    <p:sldId id="899" r:id="rId31"/>
    <p:sldId id="923" r:id="rId32"/>
    <p:sldId id="924" r:id="rId33"/>
    <p:sldId id="915" r:id="rId34"/>
    <p:sldId id="914" r:id="rId35"/>
    <p:sldId id="888" r:id="rId36"/>
    <p:sldId id="883" r:id="rId37"/>
    <p:sldId id="918" r:id="rId38"/>
  </p:sldIdLst>
  <p:sldSz cx="9144000" cy="6858000" type="screen4x3"/>
  <p:notesSz cx="6973888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0000"/>
    <a:srgbClr val="6600CC"/>
    <a:srgbClr val="FA5236"/>
    <a:srgbClr val="FF6600"/>
    <a:srgbClr val="33CC33"/>
    <a:srgbClr val="FF33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33" autoAdjust="0"/>
    <p:restoredTop sz="93631" autoAdjust="0"/>
  </p:normalViewPr>
  <p:slideViewPr>
    <p:cSldViewPr>
      <p:cViewPr>
        <p:scale>
          <a:sx n="92" d="100"/>
          <a:sy n="92" d="100"/>
        </p:scale>
        <p:origin x="-594" y="-150"/>
      </p:cViewPr>
      <p:guideLst>
        <p:guide orient="horz" pos="2160"/>
        <p:guide pos="4032"/>
      </p:guideLst>
    </p:cSldViewPr>
  </p:slideViewPr>
  <p:outlineViewPr>
    <p:cViewPr>
      <p:scale>
        <a:sx n="33" d="100"/>
        <a:sy n="33" d="100"/>
      </p:scale>
      <p:origin x="0" y="10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9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2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15" tIns="46308" rIns="92615" bIns="4630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49700" y="0"/>
            <a:ext cx="3022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15" tIns="46308" rIns="92615" bIns="4630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95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2525"/>
            <a:ext cx="3022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15" tIns="46308" rIns="92615" bIns="46308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95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49700" y="8772525"/>
            <a:ext cx="3022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15" tIns="46308" rIns="92615" bIns="4630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B5AD8626-43C5-4215-8F35-79BDB0FB1B6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145473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2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15" tIns="46308" rIns="92615" bIns="4630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49700" y="0"/>
            <a:ext cx="3022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15" tIns="46308" rIns="92615" bIns="4630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7925" y="692150"/>
            <a:ext cx="4618038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8500" y="4387850"/>
            <a:ext cx="5576888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15" tIns="46308" rIns="92615" bIns="463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2525"/>
            <a:ext cx="3022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15" tIns="46308" rIns="92615" bIns="46308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49700" y="8772525"/>
            <a:ext cx="3022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15" tIns="46308" rIns="92615" bIns="4630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BA9D7AB7-0FE4-445A-9AF2-F9DD9B52BCC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78638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40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38188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350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890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44700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019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591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163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735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3ECE7C0-357D-409A-9736-D9A7C2F9FFF9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7665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400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38188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350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890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44700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019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591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163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735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ACDC992-9B04-4B3C-9775-9164413CD346}" type="slidenum">
              <a:rPr lang="en-US" altLang="en-US" smtClean="0"/>
              <a:pPr eaLnBrk="1" hangingPunct="1">
                <a:spcBef>
                  <a:spcPct val="0"/>
                </a:spcBef>
              </a:pPr>
              <a:t>14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28873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400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38188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350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890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44700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019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591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163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735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ACDC992-9B04-4B3C-9775-9164413CD346}" type="slidenum">
              <a:rPr lang="en-US" altLang="en-US" smtClean="0"/>
              <a:pPr eaLnBrk="1" hangingPunct="1">
                <a:spcBef>
                  <a:spcPct val="0"/>
                </a:spcBef>
              </a:pPr>
              <a:t>15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28873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9D7AB7-0FE4-445A-9AF2-F9DD9B52BCC7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99916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endParaRPr lang="en-US" altLang="en-US" sz="1400" dirty="0" smtClean="0">
              <a:solidFill>
                <a:schemeClr val="bg1"/>
              </a:solidFill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38188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350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890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44700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019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591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163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735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D66EA24-FB5B-46D5-A437-4673547F038B}" type="slidenum">
              <a:rPr lang="en-US" altLang="en-US" smtClean="0"/>
              <a:pPr eaLnBrk="1" hangingPunct="1">
                <a:spcBef>
                  <a:spcPct val="0"/>
                </a:spcBef>
              </a:pPr>
              <a:t>34</a:t>
            </a:fld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74146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00264-1B0F-48C6-8964-4388B98BCFE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01103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919DD-061A-4623-9C7A-7D27F2C844E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71348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7AB33-9E34-4786-9A3D-9F4EE920ADC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15016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86DE8-CFDF-43AB-A7EC-3A8F9C6C86F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66372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1C717-AF7A-4DC6-90D4-030E1A716AF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61263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E0D3C-8256-4EA7-BFE5-8DF99AFBBED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473741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D2E68A-A395-5041-98EC-534C6E2FD7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C2F9DD4-577B-924F-8DFE-C0322A3E2A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F97B88-9EBA-194D-BBDB-5E4C5D69F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D610A-CA83-D04E-AD29-E10DE282B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173BC4-3928-DC4A-89CD-F1EAF17FA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3D94DC-FBF5-734A-B4D6-C53BD5AF7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A3F7B-232C-4F4A-9810-E32A30B39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88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BC2996-EA4E-5449-BA30-09291D6A5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86E4BB-AA5C-B74B-83F2-086BA829E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EE1814-DAA5-E445-A4E9-6E6D13AB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D610A-CA83-D04E-AD29-E10DE282B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0F2ED3-FE25-534C-9C10-8195C54AF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3A4098-080B-BC46-990B-46F8D0365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A3F7B-232C-4F4A-9810-E32A30B39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662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B8E2FE-8CCF-5C49-8F86-39C80F0CC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F4B077-0AE0-494F-984A-50A6C5A25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A63F79-74F8-E246-9CE9-8594678AD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D610A-CA83-D04E-AD29-E10DE282B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AA6F4B-6A77-B94D-9E61-BED5473C9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584D7C9-9BB2-4E4C-8A22-0B6E95813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A3F7B-232C-4F4A-9810-E32A30B39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59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D69B90-FDDF-A54A-8F02-54B685DD7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2A43BF-2E7A-E547-82E4-F455468FAA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61BAE59-5448-7042-89A5-0AFB56948E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715646-86EA-8945-A56F-BEFE3EF0D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D610A-CA83-D04E-AD29-E10DE282B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CC65D55-619C-D44F-AF7F-1828F009B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EEA68CF-2BDD-424F-A4B5-75F619C4E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A3F7B-232C-4F4A-9810-E32A30B39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0852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05D4FC-D6B3-ED4A-88B2-845041E42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84614E-A587-9745-A674-4E96C5361B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4445CF1-FB33-3C4D-9803-08AB7717BA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E29945F-F547-9B49-B856-1C085A313D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C1C0C81-2123-9941-A463-01FCD37853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9132EBB-EFFC-A84E-BA9A-51A57E43A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D610A-CA83-D04E-AD29-E10DE282B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929BB9D-D4DC-D04A-8AFD-F84235F0B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3D1CC56-33E3-FF4F-8D20-AF16CFF92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A3F7B-232C-4F4A-9810-E32A30B39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810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DA51B-2321-4810-ABB0-47651769321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323843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379391-AF9D-0947-8D6A-C5655C8D2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BF0EA25-1879-D94E-BA73-8BBC51CC9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D610A-CA83-D04E-AD29-E10DE282B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9932F9-F53E-084B-9CAF-4E4F980AA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8DDF69B-1064-D349-BD4D-A45750B16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A3F7B-232C-4F4A-9810-E32A30B39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245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778117E-E622-FB4B-B872-43ADA3798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D610A-CA83-D04E-AD29-E10DE282B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954139F-C5B6-6841-9535-CBABD1C2D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E65B64C-B078-D747-9675-79431C62F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A3F7B-232C-4F4A-9810-E32A30B39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963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B60AB7-DF2E-B54E-9A41-6CB371DDC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EC66E2-EF44-5D49-8C20-CB1A0482A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BABCFC7-B0C8-AC48-AAFF-4D2A31A447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EE2BA04-5DCA-E349-AAA6-56B96CAAC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D610A-CA83-D04E-AD29-E10DE282B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B9D823-0614-874E-A7A0-122961BFB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E00F5C7-AFFA-A040-BBAB-489D31B80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A3F7B-232C-4F4A-9810-E32A30B39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7743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A5927F-CAD9-E449-B6D6-0864CEE1D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B7FFDBE-B68E-044E-99D3-8893F8138E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8C8F63C-6B8E-EA43-AC51-CBC0C48270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AE4BD5-5F85-7E49-9CEF-E850D6D60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D610A-CA83-D04E-AD29-E10DE282B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F3A151-F469-3F42-8E08-7083A15B2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0DC84B2-6BF9-394B-98D0-3CBBD7897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A3F7B-232C-4F4A-9810-E32A30B39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8717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5A09B4-4FF7-C64A-86E4-5A189A651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44CD56F-C4E4-7C4B-91C8-60791255C0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FC2B38-A2C0-6F48-890D-D691313B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D610A-CA83-D04E-AD29-E10DE282B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F7DF02-33C1-E64B-9485-46A3338FC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90F06B-9761-594C-9771-14C6A4828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A3F7B-232C-4F4A-9810-E32A30B39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8409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DEC1922-5122-414B-BA6D-93DFBC23B4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E60AA3A-5F33-1A4E-BA76-6CFF27B32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335038-0F08-A74A-88EF-A8A1D6F27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D610A-CA83-D04E-AD29-E10DE282BA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B4FF61-F228-3D45-9F7B-649D16086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02AC99-923D-C941-8C14-86ED0A955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A3F7B-232C-4F4A-9810-E32A30B39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691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B903C-6276-4F06-A5EC-DFC252AA81D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23477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673A3-D23C-4AA9-AB23-B9B18371E12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92943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E6F54-AF8E-4402-A609-77EC9D9F025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31198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E659A-E67D-4F73-9E46-0170127DE6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6739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D35B7-164B-4BDA-8435-F6440E98459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0116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2431D-2E5C-46B2-9509-A0241DEFE45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86327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9E0FE-6A37-4A00-BEA5-D63014F796D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17987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32BB3597-7D40-4CC9-A4E8-06D4EFD7F8B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732A5EB-DF4C-8A46-92AF-51FF2184D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78EF371-B066-9D45-903A-6514FC35D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3023F3-E3AE-9F49-9C48-C760ED035F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3BD610A-CA83-D04E-AD29-E10DE282BA8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10/14/2019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531BF-9E42-AA47-96CD-2EDB98CC26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52D0D6-2922-7C47-951E-E09400D68F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DBA3F7B-232C-4F4A-9810-E32A30B39CC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94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c.ncep.noaa.gov/products/Drough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36.png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hyperlink" Target="https://fsapps.nwcg.gov/afm/index.php" TargetMode="External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gi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gif"/><Relationship Id="rId4" Type="http://schemas.openxmlformats.org/officeDocument/2006/relationships/image" Target="../media/image77.png"/><Relationship Id="rId9" Type="http://schemas.openxmlformats.org/officeDocument/2006/relationships/image" Target="../media/image8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cpc.ncep.noaa.gov/products/Drought/briefing_prcp.shtml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cpc.ncep.noaa.gov/products/Drought/briefing_prcp.shtml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c.ncep.noaa.gov/products/Drought/briefing_prcp.shtml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cpc.ncep.noaa.gov/products/Drought/briefing_prcp.shtml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c.ncep.noaa.gov/products/Drought/briefing_prcp.shtml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28600"/>
            <a:ext cx="8610600" cy="1851025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Drought  Outlook  Support Briefing</a:t>
            </a:r>
            <a:br>
              <a:rPr lang="en-US" altLang="en-US" sz="4000" dirty="0" smtClean="0"/>
            </a:br>
            <a:r>
              <a:rPr lang="en-US" altLang="en-US" sz="1800" dirty="0" smtClean="0"/>
              <a:t/>
            </a:r>
            <a:br>
              <a:rPr lang="en-US" altLang="en-US" sz="1800" dirty="0" smtClean="0"/>
            </a:br>
            <a:r>
              <a:rPr lang="en-US" altLang="en-US" sz="4000" dirty="0" smtClean="0"/>
              <a:t> October 2019 </a:t>
            </a:r>
            <a:br>
              <a:rPr lang="en-US" altLang="en-US" sz="4000" dirty="0" smtClean="0"/>
            </a:br>
            <a:endParaRPr lang="en-US" altLang="en-US" sz="4000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200400"/>
            <a:ext cx="8229600" cy="2057400"/>
          </a:xfrm>
        </p:spPr>
        <p:txBody>
          <a:bodyPr/>
          <a:lstStyle/>
          <a:p>
            <a:pPr eaLnBrk="1" hangingPunct="1"/>
            <a:endParaRPr lang="en-US" altLang="en-US" dirty="0" smtClean="0"/>
          </a:p>
          <a:p>
            <a:pPr eaLnBrk="1" hangingPunct="1"/>
            <a:r>
              <a:rPr lang="en-US" altLang="en-US" dirty="0" smtClean="0"/>
              <a:t>Climate Prediction Center/NCEP/NOAA</a:t>
            </a:r>
          </a:p>
          <a:p>
            <a:pPr eaLnBrk="1" hangingPunct="1"/>
            <a:r>
              <a:rPr lang="en-US" altLang="en-US" sz="2800" dirty="0" smtClean="0">
                <a:hlinkClick r:id="rId3"/>
              </a:rPr>
              <a:t>http://www.cpc.ncep.noaa.gov/products/Drought</a:t>
            </a:r>
            <a:endParaRPr lang="en-US" altLang="en-US" sz="2800" dirty="0" smtClean="0"/>
          </a:p>
        </p:txBody>
      </p:sp>
      <p:sp>
        <p:nvSpPr>
          <p:cNvPr id="2052" name="TextBox 1"/>
          <p:cNvSpPr txBox="1">
            <a:spLocks noChangeArrowheads="1"/>
          </p:cNvSpPr>
          <p:nvPr/>
        </p:nvSpPr>
        <p:spPr bwMode="auto">
          <a:xfrm>
            <a:off x="2743200" y="5638800"/>
            <a:ext cx="3733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</a:rPr>
              <a:t>Phone: 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</a:rPr>
              <a:t>1-877-680-3341</a:t>
            </a:r>
            <a:endParaRPr lang="en-US" altLang="en-US" sz="2800" dirty="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</a:rPr>
              <a:t>Pwd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</a:rPr>
              <a:t>:    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</a:rPr>
              <a:t>858747#</a:t>
            </a:r>
            <a:endParaRPr lang="en-US" altLang="en-US" sz="2800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95275"/>
            <a:ext cx="8572500" cy="65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858250" y="6477000"/>
            <a:ext cx="285750" cy="381000"/>
          </a:xfrm>
        </p:spPr>
        <p:txBody>
          <a:bodyPr/>
          <a:lstStyle/>
          <a:p>
            <a:pPr>
              <a:defRPr/>
            </a:pPr>
            <a:fld id="{AE0D35B7-164B-4BDA-8435-F6440E98459E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95600" y="-76200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Rainy (3-month)Season across the US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5562600" y="3505200"/>
            <a:ext cx="2438400" cy="160020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2700337"/>
            <a:ext cx="13430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562600" y="5105400"/>
            <a:ext cx="2438400" cy="165979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9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D35B7-164B-4BDA-8435-F6440E98459E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1"/>
            <a:ext cx="9153728" cy="6857999"/>
            <a:chOff x="0" y="1"/>
            <a:chExt cx="9153728" cy="6857999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2666999" cy="1666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66876"/>
              <a:ext cx="2667000" cy="174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3411167"/>
              <a:ext cx="2666999" cy="1645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5057132"/>
              <a:ext cx="2666999" cy="1800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516" y="1"/>
              <a:ext cx="2749686" cy="1666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1666876"/>
              <a:ext cx="2743200" cy="1744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3429000"/>
              <a:ext cx="2743200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5046376"/>
              <a:ext cx="2743200" cy="1811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2" y="1"/>
              <a:ext cx="2666998" cy="1705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2" y="1666877"/>
              <a:ext cx="2666997" cy="1777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1" y="3429000"/>
              <a:ext cx="2743198" cy="1628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5029200"/>
              <a:ext cx="274320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8600" y="2840621"/>
              <a:ext cx="1305128" cy="610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8305800" y="6488668"/>
              <a:ext cx="8382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Adapted from Rich Tinker.</a:t>
              </a:r>
              <a:endParaRPr lang="en-US" sz="9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305800" y="6488668"/>
              <a:ext cx="838200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5410201" y="5057132"/>
            <a:ext cx="2743199" cy="18008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2673485" cy="174428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410200" y="3429000"/>
            <a:ext cx="2743199" cy="161737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>
            <a:endCxn id="16" idx="0"/>
          </p:cNvCxnSpPr>
          <p:nvPr/>
        </p:nvCxnSpPr>
        <p:spPr>
          <a:xfrm>
            <a:off x="8501164" y="2362200"/>
            <a:ext cx="0" cy="47842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2"/>
          </p:cNvCxnSpPr>
          <p:nvPr/>
        </p:nvCxnSpPr>
        <p:spPr>
          <a:xfrm>
            <a:off x="8501164" y="3450979"/>
            <a:ext cx="0" cy="26450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6" idx="2"/>
          </p:cNvCxnSpPr>
          <p:nvPr/>
        </p:nvCxnSpPr>
        <p:spPr>
          <a:xfrm>
            <a:off x="8501164" y="3450979"/>
            <a:ext cx="0" cy="264502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153400" y="464820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Watch SE, TX and SW as we move forward to January.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7543800" y="2362200"/>
            <a:ext cx="957364" cy="3154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978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D35B7-164B-4BDA-8435-F6440E98459E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21730" y="76200"/>
            <a:ext cx="9098470" cy="6858000"/>
            <a:chOff x="47625" y="0"/>
            <a:chExt cx="9098470" cy="6858000"/>
          </a:xfrm>
        </p:grpSpPr>
        <p:grpSp>
          <p:nvGrpSpPr>
            <p:cNvPr id="4" name="Group 3"/>
            <p:cNvGrpSpPr/>
            <p:nvPr/>
          </p:nvGrpSpPr>
          <p:grpSpPr>
            <a:xfrm>
              <a:off x="47625" y="5176364"/>
              <a:ext cx="2695575" cy="1681636"/>
              <a:chOff x="47625" y="5176364"/>
              <a:chExt cx="2695575" cy="1681636"/>
            </a:xfrm>
          </p:grpSpPr>
          <p:pic>
            <p:nvPicPr>
              <p:cNvPr id="42" name="Picture 8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625" y="5176364"/>
                <a:ext cx="2480311" cy="1450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308" y="5297484"/>
                <a:ext cx="2658892" cy="1560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76199" y="0"/>
              <a:ext cx="9067801" cy="6827515"/>
              <a:chOff x="76199" y="0"/>
              <a:chExt cx="9067801" cy="6827515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76202" y="1615439"/>
                <a:ext cx="2666998" cy="1778487"/>
                <a:chOff x="1" y="1615439"/>
                <a:chExt cx="2666999" cy="1795111"/>
              </a:xfrm>
            </p:grpSpPr>
            <p:pic>
              <p:nvPicPr>
                <p:cNvPr id="40" name="Picture 4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200" y="1615439"/>
                  <a:ext cx="2438400" cy="1528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" name="Picture 5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" y="1769876"/>
                  <a:ext cx="2666999" cy="16406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9" name="Group 8"/>
              <p:cNvGrpSpPr/>
              <p:nvPr/>
            </p:nvGrpSpPr>
            <p:grpSpPr>
              <a:xfrm>
                <a:off x="76202" y="3393926"/>
                <a:ext cx="2600323" cy="1787674"/>
                <a:chOff x="1" y="3393926"/>
                <a:chExt cx="2666999" cy="1863874"/>
              </a:xfrm>
            </p:grpSpPr>
            <p:pic>
              <p:nvPicPr>
                <p:cNvPr id="38" name="Picture 7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292" y="3581400"/>
                  <a:ext cx="2629708" cy="1676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9" name="Picture 6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" y="3393926"/>
                  <a:ext cx="2514600" cy="1736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0" name="Group 9"/>
              <p:cNvGrpSpPr/>
              <p:nvPr/>
            </p:nvGrpSpPr>
            <p:grpSpPr>
              <a:xfrm>
                <a:off x="76199" y="0"/>
                <a:ext cx="2667001" cy="1596189"/>
                <a:chOff x="-1" y="0"/>
                <a:chExt cx="2667001" cy="1596189"/>
              </a:xfrm>
            </p:grpSpPr>
            <p:pic>
              <p:nvPicPr>
                <p:cNvPr id="36" name="Picture 3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200" y="0"/>
                  <a:ext cx="2524125" cy="180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" name="Picture 10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" y="152400"/>
                  <a:ext cx="2667001" cy="14437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1" name="Group 10"/>
              <p:cNvGrpSpPr/>
              <p:nvPr/>
            </p:nvGrpSpPr>
            <p:grpSpPr>
              <a:xfrm>
                <a:off x="2781301" y="1367"/>
                <a:ext cx="2628900" cy="1606037"/>
                <a:chOff x="2781301" y="1367"/>
                <a:chExt cx="2628900" cy="1606037"/>
              </a:xfrm>
            </p:grpSpPr>
            <p:pic>
              <p:nvPicPr>
                <p:cNvPr id="34" name="Picture 11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28939" y="1367"/>
                  <a:ext cx="2481262" cy="1510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" name="Picture 13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1301" y="152401"/>
                  <a:ext cx="2628900" cy="14550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2" name="Group 11"/>
              <p:cNvGrpSpPr/>
              <p:nvPr/>
            </p:nvGrpSpPr>
            <p:grpSpPr>
              <a:xfrm>
                <a:off x="2788394" y="1596189"/>
                <a:ext cx="2613933" cy="1756611"/>
                <a:chOff x="2788394" y="1596189"/>
                <a:chExt cx="2613933" cy="1756611"/>
              </a:xfrm>
            </p:grpSpPr>
            <p:pic>
              <p:nvPicPr>
                <p:cNvPr id="32" name="Picture 14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8394" y="1596189"/>
                  <a:ext cx="2529394" cy="1440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" name="Picture 15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04607" y="1740049"/>
                  <a:ext cx="2597720" cy="16127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3" name="Group 12"/>
              <p:cNvGrpSpPr/>
              <p:nvPr/>
            </p:nvGrpSpPr>
            <p:grpSpPr>
              <a:xfrm>
                <a:off x="2745295" y="3352800"/>
                <a:ext cx="2652988" cy="1857375"/>
                <a:chOff x="2745295" y="3352800"/>
                <a:chExt cx="2652988" cy="1857375"/>
              </a:xfrm>
            </p:grpSpPr>
            <p:pic>
              <p:nvPicPr>
                <p:cNvPr id="30" name="Picture 16"/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28939" y="3352800"/>
                  <a:ext cx="2328861" cy="144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17"/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45295" y="3505200"/>
                  <a:ext cx="2652988" cy="1704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4" name="Group 13"/>
              <p:cNvGrpSpPr/>
              <p:nvPr/>
            </p:nvGrpSpPr>
            <p:grpSpPr>
              <a:xfrm>
                <a:off x="2792979" y="5181599"/>
                <a:ext cx="2693421" cy="1645916"/>
                <a:chOff x="2792979" y="5181599"/>
                <a:chExt cx="2693421" cy="1645916"/>
              </a:xfrm>
            </p:grpSpPr>
            <p:pic>
              <p:nvPicPr>
                <p:cNvPr id="28" name="Picture 18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59895" y="5181599"/>
                  <a:ext cx="2357893" cy="1332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" name="Picture 19"/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92979" y="5288932"/>
                  <a:ext cx="2693421" cy="15385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5" name="Group 14"/>
              <p:cNvGrpSpPr/>
              <p:nvPr/>
            </p:nvGrpSpPr>
            <p:grpSpPr>
              <a:xfrm>
                <a:off x="5486400" y="10517"/>
                <a:ext cx="2590800" cy="1604051"/>
                <a:chOff x="5486400" y="10517"/>
                <a:chExt cx="2590800" cy="1604051"/>
              </a:xfrm>
            </p:grpSpPr>
            <p:pic>
              <p:nvPicPr>
                <p:cNvPr id="26" name="Picture 20"/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8800" y="10517"/>
                  <a:ext cx="2369512" cy="1327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" name="Picture 21"/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86400" y="180975"/>
                  <a:ext cx="2590800" cy="14335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6" name="Group 15"/>
              <p:cNvGrpSpPr/>
              <p:nvPr/>
            </p:nvGrpSpPr>
            <p:grpSpPr>
              <a:xfrm>
                <a:off x="5448299" y="1600065"/>
                <a:ext cx="2628901" cy="1752735"/>
                <a:chOff x="5448299" y="1600065"/>
                <a:chExt cx="2628901" cy="1752735"/>
              </a:xfrm>
            </p:grpSpPr>
            <p:pic>
              <p:nvPicPr>
                <p:cNvPr id="24" name="Picture 22"/>
                <p:cNvPicPr>
                  <a:picLocks noChangeAspect="1" noChangeArrowheads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55288" y="1600065"/>
                  <a:ext cx="2521912" cy="1399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" name="Picture 23"/>
                <p:cNvPicPr>
                  <a:picLocks noChangeAspect="1" noChangeArrowheads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48299" y="1752600"/>
                  <a:ext cx="2628901" cy="1600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7" name="Group 16"/>
              <p:cNvGrpSpPr/>
              <p:nvPr/>
            </p:nvGrpSpPr>
            <p:grpSpPr>
              <a:xfrm>
                <a:off x="5412295" y="3352801"/>
                <a:ext cx="2663283" cy="1831645"/>
                <a:chOff x="5412295" y="3352801"/>
                <a:chExt cx="2663283" cy="1831645"/>
              </a:xfrm>
            </p:grpSpPr>
            <p:pic>
              <p:nvPicPr>
                <p:cNvPr id="22" name="Picture 24"/>
                <p:cNvPicPr>
                  <a:picLocks noChangeAspect="1" noChangeArrowheads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86400" y="3352801"/>
                  <a:ext cx="2589178" cy="1337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" name="Picture 25"/>
                <p:cNvPicPr>
                  <a:picLocks noChangeAspect="1" noChangeArrowheads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12295" y="3473778"/>
                  <a:ext cx="2646016" cy="17106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" name="Group 17"/>
              <p:cNvGrpSpPr/>
              <p:nvPr/>
            </p:nvGrpSpPr>
            <p:grpSpPr>
              <a:xfrm>
                <a:off x="5486400" y="5161574"/>
                <a:ext cx="2649469" cy="1665940"/>
                <a:chOff x="5486400" y="5161574"/>
                <a:chExt cx="2649469" cy="1665940"/>
              </a:xfrm>
            </p:grpSpPr>
            <p:pic>
              <p:nvPicPr>
                <p:cNvPr id="20" name="Picture 26"/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8800" y="5161574"/>
                  <a:ext cx="2497069" cy="1390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" name="Picture 27"/>
                <p:cNvPicPr>
                  <a:picLocks noChangeAspect="1" noChangeArrowheads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86400" y="5295899"/>
                  <a:ext cx="2649469" cy="15316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9" name="Picture 28"/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48600" y="2667000"/>
                <a:ext cx="1295400" cy="622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8305800" y="6477000"/>
              <a:ext cx="8402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Adapted from</a:t>
              </a:r>
            </a:p>
            <a:p>
              <a:r>
                <a:rPr lang="en-US" sz="900" dirty="0" smtClean="0"/>
                <a:t>Rich Tinker</a:t>
              </a:r>
              <a:endParaRPr lang="en-US" sz="9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305800" y="6477000"/>
              <a:ext cx="838200" cy="35051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5427731" y="72189"/>
            <a:ext cx="2725669" cy="161141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486400" y="1676400"/>
            <a:ext cx="2657032" cy="356137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8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964" y="486978"/>
            <a:ext cx="2409931" cy="591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21" y="486978"/>
            <a:ext cx="2285999" cy="591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D35B7-164B-4BDA-8435-F6440E98459E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22326600" y="6629400"/>
            <a:ext cx="5029200" cy="6710995"/>
            <a:chOff x="0" y="161925"/>
            <a:chExt cx="5153025" cy="6534150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6688"/>
              <a:ext cx="2600325" cy="652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161925"/>
              <a:ext cx="2562225" cy="653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TextBox 27"/>
          <p:cNvSpPr txBox="1"/>
          <p:nvPr/>
        </p:nvSpPr>
        <p:spPr>
          <a:xfrm>
            <a:off x="1141812" y="-76200"/>
            <a:ext cx="726630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2400" b="1" kern="1200" dirty="0">
                <a:solidFill>
                  <a:srgbClr val="FF0000"/>
                </a:solidFill>
                <a:effectLst/>
                <a:latin typeface="Times New Roman"/>
                <a:ea typeface="Times New Roman"/>
                <a:cs typeface="Arial"/>
              </a:rPr>
              <a:t>EL NINO </a:t>
            </a:r>
            <a:r>
              <a:rPr lang="en-US" sz="2400" kern="1200" dirty="0" err="1">
                <a:solidFill>
                  <a:srgbClr val="000000"/>
                </a:solidFill>
                <a:effectLst/>
                <a:latin typeface="Times New Roman"/>
                <a:ea typeface="Times New Roman"/>
                <a:cs typeface="Arial"/>
              </a:rPr>
              <a:t>Precip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Arial"/>
              </a:rPr>
              <a:t>  </a:t>
            </a:r>
            <a:r>
              <a:rPr lang="en-US" sz="2400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Arial"/>
              </a:rPr>
              <a:t>COMPOSITES &amp; Trend maps</a:t>
            </a:r>
            <a:endParaRPr lang="en-US" sz="2400" dirty="0">
              <a:effectLst/>
              <a:latin typeface="Times New Roman"/>
              <a:ea typeface="Times New Roman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627120" y="576676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ASO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77000" y="46886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SON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6477000"/>
            <a:ext cx="51625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05000" y="2667000"/>
            <a:ext cx="5486400" cy="1828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467600" y="2971800"/>
            <a:ext cx="160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Only this is of relevance to us now due to ENSO status.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2121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www.cpc.ncep.noaa.gov/products/Drought/Figures/index/spi_plot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" r="4937" b="10000"/>
          <a:stretch/>
        </p:blipFill>
        <p:spPr bwMode="auto">
          <a:xfrm>
            <a:off x="76200" y="0"/>
            <a:ext cx="53436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15000" y="3581400"/>
            <a:ext cx="342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How quickly the short term drought situation changes!!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Compare these patterns just 2 months ago to current situation now (next slide!)</a:t>
            </a:r>
            <a:endParaRPr lang="en-US" sz="1600" dirty="0"/>
          </a:p>
        </p:txBody>
      </p:sp>
      <p:sp>
        <p:nvSpPr>
          <p:cNvPr id="614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6553200"/>
            <a:ext cx="381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E8DAFBA-0425-49D9-A8CB-9D2CA6FA97A1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400" dirty="0" smtClean="0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0" y="0"/>
            <a:ext cx="3200400" cy="1289050"/>
          </a:xfrm>
        </p:spPr>
        <p:txBody>
          <a:bodyPr/>
          <a:lstStyle/>
          <a:p>
            <a:pPr eaLnBrk="1" hangingPunct="1"/>
            <a:r>
              <a:rPr lang="en-US" altLang="en-US" sz="2000" dirty="0" smtClean="0">
                <a:solidFill>
                  <a:srgbClr val="0033CC"/>
                </a:solidFill>
              </a:rPr>
              <a:t>The Standardized Precipitation Index </a:t>
            </a:r>
            <a:r>
              <a:rPr lang="en-US" altLang="en-US" sz="3200" dirty="0" smtClean="0">
                <a:solidFill>
                  <a:srgbClr val="0033CC"/>
                </a:solidFill>
              </a:rPr>
              <a:t>SPI</a:t>
            </a:r>
            <a:r>
              <a:rPr lang="en-US" altLang="en-US" dirty="0" smtClean="0">
                <a:solidFill>
                  <a:srgbClr val="0033CC"/>
                </a:solidFill>
              </a:rPr>
              <a:t/>
            </a:r>
            <a:br>
              <a:rPr lang="en-US" altLang="en-US" dirty="0" smtClean="0">
                <a:solidFill>
                  <a:srgbClr val="0033CC"/>
                </a:solidFill>
              </a:rPr>
            </a:br>
            <a:r>
              <a:rPr lang="en-US" altLang="en-US" sz="2000" dirty="0" smtClean="0">
                <a:solidFill>
                  <a:srgbClr val="0033CC"/>
                </a:solidFill>
              </a:rPr>
              <a:t>(</a:t>
            </a:r>
            <a:r>
              <a:rPr lang="en-US" altLang="en-US" sz="2000" b="1" dirty="0" smtClean="0">
                <a:solidFill>
                  <a:srgbClr val="0033CC"/>
                </a:solidFill>
              </a:rPr>
              <a:t>based on Observed P</a:t>
            </a:r>
            <a:r>
              <a:rPr lang="en-US" altLang="en-US" sz="2000" dirty="0" smtClean="0">
                <a:solidFill>
                  <a:srgbClr val="0033CC"/>
                </a:solidFill>
              </a:rPr>
              <a:t>)</a:t>
            </a:r>
            <a:endParaRPr lang="en-US" altLang="en-US" dirty="0" smtClean="0">
              <a:solidFill>
                <a:srgbClr val="0033CC"/>
              </a:solidFill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685800" y="44958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" name="TextBox 7"/>
          <p:cNvSpPr txBox="1"/>
          <p:nvPr/>
        </p:nvSpPr>
        <p:spPr>
          <a:xfrm>
            <a:off x="3352800" y="19050"/>
            <a:ext cx="2041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---</a:t>
            </a:r>
            <a:r>
              <a:rPr lang="en-US" b="1" dirty="0">
                <a:solidFill>
                  <a:srgbClr val="FF0000"/>
                </a:solidFill>
              </a:rPr>
              <a:t>3</a:t>
            </a:r>
            <a:r>
              <a:rPr lang="en-US" b="1" dirty="0" smtClean="0">
                <a:solidFill>
                  <a:srgbClr val="FF0000"/>
                </a:solidFill>
              </a:rPr>
              <a:t> months ago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33290" y="1219200"/>
            <a:ext cx="35583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Very interesting graphic &amp; details for the drought across the US based on the more generalized </a:t>
            </a:r>
            <a:r>
              <a:rPr lang="en-US" sz="1400" dirty="0" err="1" smtClean="0"/>
              <a:t>precip</a:t>
            </a:r>
            <a:r>
              <a:rPr lang="en-US" sz="1400" dirty="0" smtClean="0"/>
              <a:t> deficit/excess, the Standardized Precipitation Index (SPI). </a:t>
            </a:r>
          </a:p>
          <a:p>
            <a:endParaRPr lang="en-US" sz="1400" dirty="0"/>
          </a:p>
          <a:p>
            <a:r>
              <a:rPr lang="en-US" sz="1400" dirty="0" smtClean="0"/>
              <a:t>The dark brown and red colors, indicating standardized precipitation deficits, in the </a:t>
            </a:r>
            <a:r>
              <a:rPr lang="en-US" sz="1400" dirty="0"/>
              <a:t>v</a:t>
            </a:r>
            <a:r>
              <a:rPr lang="en-US" sz="1400" dirty="0" smtClean="0"/>
              <a:t>arious time periods, approximately correspond to the appropriate short/long term drought monitor regions and their intensities </a:t>
            </a:r>
          </a:p>
        </p:txBody>
      </p:sp>
    </p:spTree>
    <p:extLst>
      <p:ext uri="{BB962C8B-B14F-4D97-AF65-F5344CB8AC3E}">
        <p14:creationId xmlns:p14="http://schemas.microsoft.com/office/powerpoint/2010/main" val="391164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85210" y="3581400"/>
            <a:ext cx="385879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Overall, there is a great deal of similarity between the short/medium and long term SPI patterns, 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In the short term, the lack of </a:t>
            </a:r>
            <a:r>
              <a:rPr lang="en-US" sz="1600" dirty="0" err="1" smtClean="0"/>
              <a:t>precip</a:t>
            </a:r>
            <a:r>
              <a:rPr lang="en-US" sz="1600" dirty="0" smtClean="0"/>
              <a:t> and the cumulative dryness in the TX/southwest has gotten worse.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But improvement is noted in the Pacific NW.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Southeast also has gotten worse.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614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6553200"/>
            <a:ext cx="381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E8DAFBA-0425-49D9-A8CB-9D2CA6FA97A1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400" dirty="0" smtClean="0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0" y="0"/>
            <a:ext cx="3200400" cy="1289050"/>
          </a:xfrm>
        </p:spPr>
        <p:txBody>
          <a:bodyPr/>
          <a:lstStyle/>
          <a:p>
            <a:pPr eaLnBrk="1" hangingPunct="1"/>
            <a:r>
              <a:rPr lang="en-US" altLang="en-US" sz="2000" dirty="0" smtClean="0">
                <a:solidFill>
                  <a:srgbClr val="0033CC"/>
                </a:solidFill>
              </a:rPr>
              <a:t>The Standardized Precipitation Index </a:t>
            </a:r>
            <a:r>
              <a:rPr lang="en-US" altLang="en-US" sz="3200" dirty="0" smtClean="0">
                <a:solidFill>
                  <a:srgbClr val="0033CC"/>
                </a:solidFill>
              </a:rPr>
              <a:t>SPI</a:t>
            </a:r>
            <a:r>
              <a:rPr lang="en-US" altLang="en-US" dirty="0" smtClean="0">
                <a:solidFill>
                  <a:srgbClr val="0033CC"/>
                </a:solidFill>
              </a:rPr>
              <a:t/>
            </a:r>
            <a:br>
              <a:rPr lang="en-US" altLang="en-US" dirty="0" smtClean="0">
                <a:solidFill>
                  <a:srgbClr val="0033CC"/>
                </a:solidFill>
              </a:rPr>
            </a:br>
            <a:r>
              <a:rPr lang="en-US" altLang="en-US" sz="2000" dirty="0" smtClean="0">
                <a:solidFill>
                  <a:srgbClr val="0033CC"/>
                </a:solidFill>
              </a:rPr>
              <a:t>(</a:t>
            </a:r>
            <a:r>
              <a:rPr lang="en-US" altLang="en-US" sz="2000" b="1" dirty="0" smtClean="0">
                <a:solidFill>
                  <a:srgbClr val="0033CC"/>
                </a:solidFill>
              </a:rPr>
              <a:t>based on Observed P</a:t>
            </a:r>
            <a:r>
              <a:rPr lang="en-US" altLang="en-US" sz="2000" dirty="0" smtClean="0">
                <a:solidFill>
                  <a:srgbClr val="0033CC"/>
                </a:solidFill>
              </a:rPr>
              <a:t>)</a:t>
            </a:r>
            <a:endParaRPr lang="en-US" altLang="en-US" dirty="0" smtClean="0">
              <a:solidFill>
                <a:srgbClr val="0033CC"/>
              </a:solidFill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685800" y="44958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" name="TextBox 7"/>
          <p:cNvSpPr txBox="1"/>
          <p:nvPr/>
        </p:nvSpPr>
        <p:spPr>
          <a:xfrm>
            <a:off x="3886201" y="19050"/>
            <a:ext cx="1508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----- NOW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33290" y="1219200"/>
            <a:ext cx="35583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Very interesting graphic &amp; details for the drought across the US based on the more generalized </a:t>
            </a:r>
            <a:r>
              <a:rPr lang="en-US" sz="1400" dirty="0" err="1" smtClean="0"/>
              <a:t>precip</a:t>
            </a:r>
            <a:r>
              <a:rPr lang="en-US" sz="1400" dirty="0" smtClean="0"/>
              <a:t> deficit/excess, the Standardized Precipitation Index (SPI). </a:t>
            </a:r>
          </a:p>
          <a:p>
            <a:endParaRPr lang="en-US" sz="1400" dirty="0"/>
          </a:p>
          <a:p>
            <a:r>
              <a:rPr lang="en-US" sz="1400" dirty="0" smtClean="0"/>
              <a:t>The dark brown and red colors, indicating standardized precipitation deficits, in the </a:t>
            </a:r>
            <a:r>
              <a:rPr lang="en-US" sz="1400" dirty="0"/>
              <a:t>v</a:t>
            </a:r>
            <a:r>
              <a:rPr lang="en-US" sz="1400" dirty="0" smtClean="0"/>
              <a:t>arious time periods, approximately correspond to the appropriate short/long term drought monitor regions and their intensities </a:t>
            </a:r>
          </a:p>
        </p:txBody>
      </p:sp>
      <p:pic>
        <p:nvPicPr>
          <p:cNvPr id="7170" name="Picture 2" descr="https://www.cpc.ncep.noaa.gov/products/Drought/Figures/index/spi_plot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35"/>
          <a:stretch/>
        </p:blipFill>
        <p:spPr bwMode="auto">
          <a:xfrm>
            <a:off x="1" y="19050"/>
            <a:ext cx="5285209" cy="676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47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6553200"/>
            <a:ext cx="381000" cy="276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2D848FF-6D97-4167-B3CC-57FCF4541E2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400" dirty="0" smtClean="0"/>
          </a:p>
        </p:txBody>
      </p:sp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5638800" y="11113"/>
            <a:ext cx="3124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itchFamily="18" charset="0"/>
              </a:rPr>
              <a:t>Recent US Temperatures</a:t>
            </a:r>
          </a:p>
        </p:txBody>
      </p:sp>
      <p:sp>
        <p:nvSpPr>
          <p:cNvPr id="7172" name="TextBox 2"/>
          <p:cNvSpPr txBox="1">
            <a:spLocks noChangeArrowheads="1"/>
          </p:cNvSpPr>
          <p:nvPr/>
        </p:nvSpPr>
        <p:spPr bwMode="auto">
          <a:xfrm>
            <a:off x="5105400" y="609600"/>
            <a:ext cx="403383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en-US" sz="1600" dirty="0" smtClean="0">
                <a:latin typeface="Times New Roman" pitchFamily="18" charset="0"/>
              </a:rPr>
              <a:t>September US T pattern was mixed with generally warm in the center, south and east, but cool in the west. </a:t>
            </a:r>
          </a:p>
          <a:p>
            <a:pPr marL="285750" indent="-285750" eaLnBrk="1" hangingPunct="1">
              <a:spcBef>
                <a:spcPct val="0"/>
              </a:spcBef>
            </a:pPr>
            <a:endParaRPr lang="en-US" altLang="en-US" sz="1600" dirty="0" smtClean="0">
              <a:latin typeface="Times New Roman" pitchFamily="18" charset="0"/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en-US" sz="1600" dirty="0" smtClean="0">
                <a:latin typeface="Times New Roman" pitchFamily="18" charset="0"/>
              </a:rPr>
              <a:t>October so far much colder in the west, especially in the northern plains</a:t>
            </a:r>
            <a:endParaRPr lang="en-US" altLang="en-US" sz="1600" dirty="0">
              <a:latin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1438"/>
            <a:ext cx="4324350" cy="671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3200400"/>
            <a:ext cx="4257675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229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434" y="4038600"/>
            <a:ext cx="2609313" cy="2223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TextBox 1"/>
          <p:cNvSpPr txBox="1">
            <a:spLocks noChangeArrowheads="1"/>
          </p:cNvSpPr>
          <p:nvPr/>
        </p:nvSpPr>
        <p:spPr bwMode="auto">
          <a:xfrm>
            <a:off x="2170545" y="3302168"/>
            <a:ext cx="1447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1200" dirty="0" smtClean="0">
                <a:latin typeface="Times New Roman" pitchFamily="18" charset="0"/>
              </a:rPr>
              <a:t>Northern  CA reservoirs beginning to show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1200" dirty="0" smtClean="0">
                <a:latin typeface="Times New Roman" pitchFamily="18" charset="0"/>
              </a:rPr>
              <a:t>Weakness, but rainy season coming up!</a:t>
            </a:r>
            <a:endParaRPr lang="en-US" altLang="en-US" sz="1200" dirty="0"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12891" y="6400800"/>
            <a:ext cx="29835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https://fsapps.nwcg.gov/afm/index.php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6553200"/>
            <a:ext cx="381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2D848FF-6D97-4167-B3CC-57FCF4541E2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4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6847883" y="4228475"/>
            <a:ext cx="507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TX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449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Water Reservoir Levels in some Western/Southern States! !</a:t>
            </a:r>
            <a:endParaRPr lang="en-US" sz="14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942" y="878287"/>
            <a:ext cx="275237" cy="307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02482" y="2979936"/>
            <a:ext cx="3854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Except in few high elevations, all snow has melted.</a:t>
            </a:r>
            <a:endParaRPr lang="en-US" sz="1400" dirty="0"/>
          </a:p>
        </p:txBody>
      </p:sp>
      <p:pic>
        <p:nvPicPr>
          <p:cNvPr id="13314" name="Picture 2" descr="https://www.nohrsc.noaa.gov/snow_model/images/full/National/nsm_depth/201907/nsm_depth_2019071205_Natio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519" y="533400"/>
            <a:ext cx="4264228" cy="243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72200" y="762000"/>
            <a:ext cx="2979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hlinkClick r:id="rId5"/>
              </a:rPr>
              <a:t>https://fsapps.nwcg.gov/afm/index.php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29954" y="915888"/>
            <a:ext cx="1927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reported major fire incidents so far. (cf. last year!)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42071" y="3505200"/>
            <a:ext cx="17349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33CC"/>
                </a:solidFill>
              </a:rPr>
              <a:t>COLORADO </a:t>
            </a:r>
            <a:r>
              <a:rPr lang="en-US" sz="1400" b="1" u="sng" dirty="0" smtClean="0">
                <a:solidFill>
                  <a:srgbClr val="0033CC"/>
                </a:solidFill>
              </a:rPr>
              <a:t>Sep’2019 water reservoir storages </a:t>
            </a:r>
            <a:r>
              <a:rPr lang="en-US" sz="1400" b="1" dirty="0" smtClean="0">
                <a:solidFill>
                  <a:srgbClr val="0033CC"/>
                </a:solidFill>
              </a:rPr>
              <a:t>at </a:t>
            </a:r>
            <a:r>
              <a:rPr lang="en-US" sz="1400" b="1" u="sng" dirty="0" smtClean="0">
                <a:solidFill>
                  <a:srgbClr val="0033CC"/>
                </a:solidFill>
              </a:rPr>
              <a:t>121 %</a:t>
            </a:r>
            <a:r>
              <a:rPr lang="en-US" sz="1400" b="1" dirty="0" smtClean="0">
                <a:solidFill>
                  <a:srgbClr val="0033CC"/>
                </a:solidFill>
              </a:rPr>
              <a:t> of long term average – thanks to snow melt. </a:t>
            </a:r>
          </a:p>
          <a:p>
            <a:r>
              <a:rPr lang="en-US" sz="1400" b="1" dirty="0" smtClean="0">
                <a:solidFill>
                  <a:srgbClr val="0033CC"/>
                </a:solidFill>
              </a:rPr>
              <a:t>(last year: 79% of Average)  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51095" y="3505200"/>
            <a:ext cx="1725905" cy="17893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7" y="6310808"/>
            <a:ext cx="2805113" cy="166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4800"/>
            <a:ext cx="4639981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05200" y="5486400"/>
            <a:ext cx="21980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In spite of the fire  season/ situation in California, its  </a:t>
            </a:r>
            <a:r>
              <a:rPr lang="en-US" sz="1400" b="1" dirty="0" smtClean="0"/>
              <a:t>reservoirs are </a:t>
            </a:r>
            <a:r>
              <a:rPr lang="en-US" sz="1400" b="1" dirty="0" smtClean="0"/>
              <a:t>still at </a:t>
            </a:r>
            <a:r>
              <a:rPr lang="en-US" sz="1400" b="1" dirty="0" smtClean="0"/>
              <a:t>or  above historic average levels.</a:t>
            </a:r>
            <a:endParaRPr lang="en-US" sz="1400" b="1" dirty="0"/>
          </a:p>
        </p:txBody>
      </p:sp>
      <p:pic>
        <p:nvPicPr>
          <p:cNvPr id="9220" name="Picture 4" descr="Fire Dang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644" y="147366"/>
            <a:ext cx="4310356" cy="321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37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6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883" y="6106747"/>
            <a:ext cx="4179888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5105400" y="0"/>
            <a:ext cx="3810000" cy="534988"/>
          </a:xfrm>
        </p:spPr>
        <p:txBody>
          <a:bodyPr/>
          <a:lstStyle/>
          <a:p>
            <a:r>
              <a:rPr lang="en-US" altLang="en-US" sz="2800" dirty="0" smtClean="0"/>
              <a:t>Streamflow (USGS)</a:t>
            </a:r>
          </a:p>
        </p:txBody>
      </p:sp>
      <p:sp>
        <p:nvSpPr>
          <p:cNvPr id="1229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0"/>
            <a:ext cx="3810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9D3E67D-6992-482B-8B99-46C3D8C727D1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400" smtClean="0"/>
          </a:p>
        </p:txBody>
      </p:sp>
      <p:pic>
        <p:nvPicPr>
          <p:cNvPr id="12292" name="Picture 9" descr="[color code for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5745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0" descr="[color code for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5745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1" descr="[color code for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57450"/>
            <a:ext cx="142875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2" descr="[color code for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57450"/>
            <a:ext cx="142875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3" descr="[color code for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57450"/>
            <a:ext cx="142875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0" name="TextBox 5"/>
          <p:cNvSpPr txBox="1">
            <a:spLocks noChangeArrowheads="1"/>
          </p:cNvSpPr>
          <p:nvPr/>
        </p:nvSpPr>
        <p:spPr bwMode="auto">
          <a:xfrm>
            <a:off x="4800600" y="522982"/>
            <a:ext cx="43513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600" dirty="0" smtClean="0">
                <a:latin typeface="Times New Roman" pitchFamily="18" charset="0"/>
              </a:rPr>
              <a:t>Overall,  worsened stream flow conditions in the southeast.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dirty="0" smtClean="0">
                <a:latin typeface="Times New Roman" pitchFamily="18" charset="0"/>
              </a:rPr>
              <a:t>Slight improved conditions in the southwest.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dirty="0" smtClean="0">
                <a:latin typeface="Times New Roman" pitchFamily="18" charset="0"/>
              </a:rPr>
              <a:t>Pacific NW much improved now.</a:t>
            </a:r>
          </a:p>
        </p:txBody>
      </p:sp>
      <p:sp>
        <p:nvSpPr>
          <p:cNvPr id="12304" name="TextBox 1"/>
          <p:cNvSpPr txBox="1">
            <a:spLocks noChangeArrowheads="1"/>
          </p:cNvSpPr>
          <p:nvPr/>
        </p:nvSpPr>
        <p:spPr bwMode="auto">
          <a:xfrm>
            <a:off x="4751815" y="2027006"/>
            <a:ext cx="431385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Times New Roman" pitchFamily="18" charset="0"/>
              </a:rPr>
              <a:t>Map shows only  below normal </a:t>
            </a:r>
            <a:r>
              <a:rPr lang="en-US" altLang="en-US" sz="1400" b="1" u="sng" dirty="0">
                <a:solidFill>
                  <a:srgbClr val="FF0000"/>
                </a:solidFill>
                <a:latin typeface="Times New Roman" pitchFamily="18" charset="0"/>
              </a:rPr>
              <a:t>7-day average streamflow </a:t>
            </a:r>
            <a:r>
              <a:rPr lang="en-US" altLang="en-US" sz="1200" b="1" dirty="0">
                <a:solidFill>
                  <a:srgbClr val="FF0000"/>
                </a:solidFill>
                <a:latin typeface="Times New Roman" pitchFamily="18" charset="0"/>
              </a:rPr>
              <a:t>compared to historical streamflow for the day of </a:t>
            </a:r>
            <a:r>
              <a:rPr lang="en-US" altLang="en-US" sz="1200" b="1" dirty="0" smtClean="0">
                <a:solidFill>
                  <a:srgbClr val="FF0000"/>
                </a:solidFill>
                <a:latin typeface="Times New Roman" pitchFamily="18" charset="0"/>
              </a:rPr>
              <a:t>year.</a:t>
            </a:r>
            <a:endParaRPr lang="en-US" altLang="en-US" sz="12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34200" y="3505200"/>
            <a:ext cx="21314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One month ago (left)  &amp; </a:t>
            </a:r>
          </a:p>
          <a:p>
            <a:pPr algn="ctr"/>
            <a:endParaRPr lang="en-US" sz="14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Now (below)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962400" y="609600"/>
            <a:ext cx="0" cy="51816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3"/>
          <p:cNvSpPr txBox="1">
            <a:spLocks/>
          </p:cNvSpPr>
          <p:nvPr/>
        </p:nvSpPr>
        <p:spPr bwMode="auto">
          <a:xfrm>
            <a:off x="8763000" y="65532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2D848FF-6D97-4167-B3CC-57FCF4541E2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400" dirty="0" smtClean="0"/>
          </a:p>
        </p:txBody>
      </p:sp>
      <p:pic>
        <p:nvPicPr>
          <p:cNvPr id="12301" name="Picture 31" descr="map lege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396597"/>
            <a:ext cx="3200400" cy="46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9372600" y="6096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5867400" y="3810000"/>
            <a:ext cx="2058463" cy="186351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876800" y="2819400"/>
            <a:ext cx="1818027" cy="1595793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u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90" y="0"/>
            <a:ext cx="3416134" cy="216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07" y="2168310"/>
            <a:ext cx="3366093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2514600"/>
            <a:ext cx="26765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u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" y="4244614"/>
            <a:ext cx="3370856" cy="215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225710"/>
            <a:ext cx="2772437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ttps://www.cpc.ncep.noaa.gov/products/Drought/Figures/smp/ens_smp_delta3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4"/>
          <a:stretch/>
        </p:blipFill>
        <p:spPr bwMode="auto">
          <a:xfrm>
            <a:off x="0" y="3249984"/>
            <a:ext cx="4724400" cy="300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ttps://www.cpc.ncep.noaa.gov/products/Drought/Figures/smp/ens_smp_delta1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9"/>
          <a:stretch/>
        </p:blipFill>
        <p:spPr bwMode="auto">
          <a:xfrm>
            <a:off x="4724400" y="1371600"/>
            <a:ext cx="43434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tps://www.cpc.ncep.noaa.gov/products/Drought/Figures/smp/ens_smp_delta7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1"/>
          <a:stretch/>
        </p:blipFill>
        <p:spPr bwMode="auto">
          <a:xfrm>
            <a:off x="0" y="40654"/>
            <a:ext cx="4648200" cy="298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53000" y="3810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NCEP  Ensemble mean NLDAS2 models’ Soil </a:t>
            </a:r>
            <a:r>
              <a:rPr lang="en-US" dirty="0"/>
              <a:t>M</a:t>
            </a:r>
            <a:r>
              <a:rPr lang="en-US" dirty="0" smtClean="0"/>
              <a:t>oisture tendency/trend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57600" y="1447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 days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48600" y="3099955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 days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57600" y="5105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 days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53000" y="487680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Drying soil moisture tendency over the last month in the drought affected regions, especially in the southeast. </a:t>
            </a:r>
            <a:endParaRPr lang="en-US" sz="16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581400" y="4876800"/>
            <a:ext cx="13716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91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United States Drought Monitor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4186686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United States Drought Monitor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4186686" cy="3063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 descr="United States Drought Monitor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28699"/>
            <a:ext cx="2291458" cy="1572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 descr="C:\Users\li.xu\Downloads\20190709_usd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940627"/>
            <a:ext cx="2291458" cy="177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United States Drought Monitor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84" y="5029200"/>
            <a:ext cx="2285974" cy="1681758"/>
          </a:xfrm>
          <a:prstGeom prst="rect">
            <a:avLst/>
          </a:prstGeom>
          <a:noFill/>
          <a:ln>
            <a:noFill/>
          </a:ln>
        </p:spPr>
      </p:pic>
      <p:sp>
        <p:nvSpPr>
          <p:cNvPr id="3076" name="Title 1"/>
          <p:cNvSpPr>
            <a:spLocks noGrp="1"/>
          </p:cNvSpPr>
          <p:nvPr>
            <p:ph type="title"/>
          </p:nvPr>
        </p:nvSpPr>
        <p:spPr>
          <a:xfrm>
            <a:off x="4419600" y="0"/>
            <a:ext cx="3810000" cy="609600"/>
          </a:xfrm>
        </p:spPr>
        <p:txBody>
          <a:bodyPr/>
          <a:lstStyle/>
          <a:p>
            <a:r>
              <a:rPr lang="en-US" altLang="en-US" sz="3600" dirty="0" smtClean="0"/>
              <a:t>Drought Monitor </a:t>
            </a:r>
          </a:p>
        </p:txBody>
      </p:sp>
      <p:sp>
        <p:nvSpPr>
          <p:cNvPr id="307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6476999"/>
            <a:ext cx="304799" cy="341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D27B267-4DAF-4BA3-A8A7-3FE4EDB1567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400" dirty="0" smtClean="0"/>
          </a:p>
        </p:txBody>
      </p:sp>
      <p:pic>
        <p:nvPicPr>
          <p:cNvPr id="3079" name="Picture 14" descr="United States Drought Monito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-8610600"/>
            <a:ext cx="5029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3" descr="United States Drought Monito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4572000"/>
            <a:ext cx="37465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5" descr="United States Drought Monito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-7315200"/>
            <a:ext cx="5260975" cy="406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5" descr="United States Drought Monito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-7162800"/>
            <a:ext cx="5260975" cy="406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9" descr="United States Drought Monito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-11658600"/>
            <a:ext cx="2011363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United States Drought Monito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-11658600"/>
            <a:ext cx="3029353" cy="234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687596" y="777240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February</a:t>
            </a:r>
            <a:endParaRPr lang="en-US" dirty="0"/>
          </a:p>
        </p:txBody>
      </p:sp>
      <p:pic>
        <p:nvPicPr>
          <p:cNvPr id="20" name="Picture 19" descr="United States Drought Monitor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163" y="7513790"/>
            <a:ext cx="2200370" cy="161319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939658" y="533400"/>
            <a:ext cx="220434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After reaching a relative minimum in the area of drought coverage across the US has been surging lately.</a:t>
            </a:r>
          </a:p>
          <a:p>
            <a:endParaRPr lang="en-US" sz="1600" dirty="0" smtClean="0"/>
          </a:p>
          <a:p>
            <a:r>
              <a:rPr lang="en-US" sz="1600" dirty="0" smtClean="0"/>
              <a:t>According to the DM, these regions have droughts: 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</a:t>
            </a:r>
            <a:r>
              <a:rPr lang="en-US" sz="1600" dirty="0" smtClean="0"/>
              <a:t>ryness/Flash drought in the southeast of various categories covering a large area.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Large parts of TX.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Southwest, especially around the four corners area.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92915" y="2600795"/>
            <a:ext cx="590427" cy="381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July</a:t>
            </a:r>
            <a:endParaRPr lang="en-US" dirty="0"/>
          </a:p>
        </p:txBody>
      </p:sp>
      <p:sp>
        <p:nvSpPr>
          <p:cNvPr id="3081" name="TextBox 17"/>
          <p:cNvSpPr txBox="1">
            <a:spLocks noChangeArrowheads="1"/>
          </p:cNvSpPr>
          <p:nvPr/>
        </p:nvSpPr>
        <p:spPr bwMode="auto">
          <a:xfrm>
            <a:off x="3641725" y="4191000"/>
            <a:ext cx="10064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latin typeface="Times New Roman" pitchFamily="18" charset="0"/>
              </a:rPr>
              <a:t>Recent/Latest</a:t>
            </a:r>
            <a:endParaRPr lang="en-US" altLang="en-US" sz="1800" b="1" dirty="0">
              <a:latin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81158" y="0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September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482243" y="472440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June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545315" y="684959"/>
            <a:ext cx="590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August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553200"/>
            <a:ext cx="447964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2817CA4-6823-4FAC-A1F5-F61DE399629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400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509657"/>
              </p:ext>
            </p:extLst>
          </p:nvPr>
        </p:nvGraphicFramePr>
        <p:xfrm>
          <a:off x="381000" y="152400"/>
          <a:ext cx="8305800" cy="5623560"/>
        </p:xfrm>
        <a:graphic>
          <a:graphicData uri="http://schemas.openxmlformats.org/drawingml/2006/table">
            <a:tbl>
              <a:tblPr/>
              <a:tblGrid>
                <a:gridCol w="8305800"/>
              </a:tblGrid>
              <a:tr h="6477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,arial,serif"/>
                          <a:cs typeface="Arial" pitchFamily="34" charset="0"/>
                        </a:rPr>
                        <a:t>EL NIÑO/SOUTHERN OSCILLATION (ENSO)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,arial,serif"/>
                          <a:cs typeface="Arial" pitchFamily="34" charset="0"/>
                        </a:rPr>
                        <a:t>DIAGNOSTIC DISCUSSION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62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,arial,serif"/>
                          <a:cs typeface="Arial" pitchFamily="34" charset="0"/>
                        </a:rPr>
                        <a:t>issued by</a:t>
                      </a: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,arial,serif"/>
                          <a:cs typeface="Arial" pitchFamily="34" charset="0"/>
                        </a:rPr>
                        <a:t>CLIMATE PREDICTION CENTER/NCEP/NWS</a:t>
                      </a:r>
                      <a:b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,arial,serif"/>
                          <a:cs typeface="Arial" pitchFamily="34" charset="0"/>
                        </a:rPr>
                      </a:b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,arial,serif"/>
                          <a:cs typeface="Arial" pitchFamily="34" charset="0"/>
                        </a:rPr>
                        <a:t>and the International Research Institute for Climate and Society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,arial,serif"/>
                          <a:cs typeface="Arial" pitchFamily="34" charset="0"/>
                        </a:rPr>
                        <a:t>7  October  2019</a:t>
                      </a:r>
                      <a:endParaRPr kumimoji="0" lang="en-US" altLang="en-US" sz="20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,arial,serif"/>
                          <a:cs typeface="Arial" pitchFamily="34" charset="0"/>
                        </a:rPr>
                        <a:t>ENSO Alert System Status: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sng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Not Active</a:t>
                      </a:r>
                    </a:p>
                  </a:txBody>
                  <a:tcPr marL="19050" marR="19050" marT="19050" marB="1905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92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573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en-US" altLang="en-US" sz="1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,arial"/>
                          <a:cs typeface="Arial" pitchFamily="34" charset="0"/>
                        </a:rPr>
                        <a:t>Synopsis: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en-US" sz="1800" b="1" baseline="0" dirty="0" smtClean="0">
                          <a:solidFill>
                            <a:schemeClr val="tx1"/>
                          </a:solidFill>
                          <a:latin typeface="Trebuchet MS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ENSO-neutral is favored during the Northern Hemisphere fall 2019 (~85% chance), continuing through spring 2020 (55-60% chance).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Near-average sea surface temperatures (SST) were evident in the east-central Pacific Ocean during most of September.</a:t>
                      </a:r>
                      <a:endParaRPr lang="en-US" altLang="en-US" sz="1800" b="1" baseline="0" dirty="0" smtClean="0">
                        <a:solidFill>
                          <a:schemeClr val="tx1"/>
                        </a:solidFill>
                        <a:latin typeface="Trebuchet MS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2" t="5000" r="8630" b="10834"/>
          <a:stretch>
            <a:fillRect/>
          </a:stretch>
        </p:blipFill>
        <p:spPr bwMode="auto">
          <a:xfrm>
            <a:off x="76200" y="646112"/>
            <a:ext cx="4191000" cy="58308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534150"/>
            <a:ext cx="457200" cy="323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C526022-F0BE-4BFF-A923-CA25245AC1F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400" dirty="0" smtClean="0"/>
          </a:p>
        </p:txBody>
      </p:sp>
      <p:sp>
        <p:nvSpPr>
          <p:cNvPr id="19459" name="TextBox 1"/>
          <p:cNvSpPr txBox="1">
            <a:spLocks noChangeArrowheads="1"/>
          </p:cNvSpPr>
          <p:nvPr/>
        </p:nvSpPr>
        <p:spPr bwMode="auto">
          <a:xfrm>
            <a:off x="228600" y="0"/>
            <a:ext cx="3733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itchFamily="18" charset="0"/>
              </a:rPr>
              <a:t>Latest values of SST indices in the various Nino Regions.</a:t>
            </a:r>
          </a:p>
        </p:txBody>
      </p:sp>
      <p:sp>
        <p:nvSpPr>
          <p:cNvPr id="19461" name="Rectangle 6"/>
          <p:cNvSpPr>
            <a:spLocks noChangeArrowheads="1"/>
          </p:cNvSpPr>
          <p:nvPr/>
        </p:nvSpPr>
        <p:spPr bwMode="auto">
          <a:xfrm>
            <a:off x="4564063" y="76200"/>
            <a:ext cx="45037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latin typeface="Times New Roman" pitchFamily="18" charset="0"/>
            </a:endParaRPr>
          </a:p>
        </p:txBody>
      </p:sp>
      <p:sp>
        <p:nvSpPr>
          <p:cNvPr id="19462" name="Rectangle 13"/>
          <p:cNvSpPr>
            <a:spLocks noChangeArrowheads="1"/>
          </p:cNvSpPr>
          <p:nvPr/>
        </p:nvSpPr>
        <p:spPr bwMode="auto">
          <a:xfrm>
            <a:off x="4610101" y="131802"/>
            <a:ext cx="445769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latin typeface="Times New Roman" pitchFamily="18" charset="0"/>
              </a:rPr>
              <a:t>The sub surface heat </a:t>
            </a:r>
            <a:r>
              <a:rPr lang="en-US" altLang="en-US" sz="1400" dirty="0" err="1" smtClean="0">
                <a:latin typeface="Times New Roman" pitchFamily="18" charset="0"/>
              </a:rPr>
              <a:t>anom</a:t>
            </a:r>
            <a:r>
              <a:rPr lang="en-US" altLang="en-US" sz="1400" dirty="0" smtClean="0">
                <a:latin typeface="Times New Roman" pitchFamily="18" charset="0"/>
              </a:rPr>
              <a:t> has been falling for the past few months</a:t>
            </a:r>
            <a:r>
              <a:rPr lang="en-US" altLang="en-US" sz="1600" dirty="0" smtClean="0">
                <a:latin typeface="Times New Roman" pitchFamily="18" charset="0"/>
              </a:rPr>
              <a:t>. </a:t>
            </a:r>
            <a:r>
              <a:rPr lang="en-US" altLang="en-US" sz="1400" dirty="0" smtClean="0">
                <a:latin typeface="Times New Roman" pitchFamily="18" charset="0"/>
              </a:rPr>
              <a:t>Will we be in neutral territory for how long?</a:t>
            </a:r>
            <a:endParaRPr lang="en-US" altLang="en-US" sz="1400" dirty="0">
              <a:latin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810000" y="835223"/>
            <a:ext cx="381000" cy="575448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7239000" y="2667000"/>
            <a:ext cx="533400" cy="0"/>
          </a:xfrm>
          <a:prstGeom prst="straightConnector1">
            <a:avLst/>
          </a:prstGeom>
          <a:ln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305800" y="1143000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352800" y="2514600"/>
            <a:ext cx="685800" cy="5334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" t="2499" r="6471" b="53333"/>
          <a:stretch>
            <a:fillRect/>
          </a:stretch>
        </p:blipFill>
        <p:spPr bwMode="auto">
          <a:xfrm>
            <a:off x="4648200" y="2667000"/>
            <a:ext cx="3810000" cy="19812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" t="2499" r="6471" b="53333"/>
          <a:stretch>
            <a:fillRect/>
          </a:stretch>
        </p:blipFill>
        <p:spPr bwMode="auto">
          <a:xfrm>
            <a:off x="4648200" y="4648200"/>
            <a:ext cx="3829050" cy="21336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5" t="5000" r="6471" b="58333"/>
          <a:stretch>
            <a:fillRect/>
          </a:stretch>
        </p:blipFill>
        <p:spPr bwMode="auto">
          <a:xfrm>
            <a:off x="4648200" y="685800"/>
            <a:ext cx="3810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63000" y="6473825"/>
            <a:ext cx="381000" cy="384175"/>
          </a:xfrm>
        </p:spPr>
        <p:txBody>
          <a:bodyPr/>
          <a:lstStyle/>
          <a:p>
            <a:pPr>
              <a:defRPr/>
            </a:pPr>
            <a:fld id="{AE0D35B7-164B-4BDA-8435-F6440E98459E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4438072" y="228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Sub-Surface Temperature Departures in the Equatorial Pacific</a:t>
            </a:r>
            <a:endParaRPr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068391" y="3060700"/>
            <a:ext cx="3109912" cy="3381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Most recent pentad analysis</a:t>
            </a:r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" t="1666" r="2158" b="10001"/>
          <a:stretch>
            <a:fillRect/>
          </a:stretch>
        </p:blipFill>
        <p:spPr bwMode="auto">
          <a:xfrm>
            <a:off x="152400" y="381000"/>
            <a:ext cx="4114800" cy="6096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" t="3000" r="1079" b="69667"/>
          <a:stretch>
            <a:fillRect/>
          </a:stretch>
        </p:blipFill>
        <p:spPr bwMode="auto">
          <a:xfrm>
            <a:off x="4438072" y="3365500"/>
            <a:ext cx="4629728" cy="18923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793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63000" y="6550025"/>
            <a:ext cx="381000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6BD1C32-DD72-4C3C-9C99-10BF0BD26BA6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400" smtClean="0"/>
          </a:p>
        </p:txBody>
      </p:sp>
      <p:sp>
        <p:nvSpPr>
          <p:cNvPr id="20484" name="TextBox 11"/>
          <p:cNvSpPr txBox="1">
            <a:spLocks noChangeArrowheads="1"/>
          </p:cNvSpPr>
          <p:nvPr/>
        </p:nvSpPr>
        <p:spPr bwMode="auto">
          <a:xfrm>
            <a:off x="9525" y="0"/>
            <a:ext cx="44100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ENSO Forecasts</a:t>
            </a: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21444" y="533400"/>
            <a:ext cx="411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 dirty="0" smtClean="0">
                <a:latin typeface="Times New Roman" pitchFamily="18" charset="0"/>
              </a:rPr>
              <a:t>Early- September  </a:t>
            </a:r>
            <a:r>
              <a:rPr lang="en-US" altLang="en-US" sz="1800" dirty="0">
                <a:latin typeface="Times New Roman" pitchFamily="18" charset="0"/>
              </a:rPr>
              <a:t>CPC/IRI forecast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124700" y="10668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264444" y="540044"/>
            <a:ext cx="914400" cy="0"/>
          </a:xfrm>
          <a:prstGeom prst="straightConnector1">
            <a:avLst/>
          </a:prstGeom>
          <a:ln w="158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026444" y="2216444"/>
            <a:ext cx="2209800" cy="0"/>
          </a:xfrm>
          <a:prstGeom prst="straightConnector1">
            <a:avLst/>
          </a:prstGeom>
          <a:ln w="158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438400" y="1981200"/>
            <a:ext cx="1676400" cy="0"/>
          </a:xfrm>
          <a:prstGeom prst="straightConnector1">
            <a:avLst/>
          </a:prstGeom>
          <a:ln w="158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76200" y="3568184"/>
            <a:ext cx="411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 dirty="0" smtClean="0">
                <a:latin typeface="Times New Roman" pitchFamily="18" charset="0"/>
              </a:rPr>
              <a:t>Early- October  </a:t>
            </a:r>
            <a:r>
              <a:rPr lang="en-US" altLang="en-US" sz="1800" dirty="0">
                <a:latin typeface="Times New Roman" pitchFamily="18" charset="0"/>
              </a:rPr>
              <a:t>CPC/IRI forecast</a:t>
            </a:r>
          </a:p>
        </p:txBody>
      </p:sp>
      <p:pic>
        <p:nvPicPr>
          <p:cNvPr id="2050" name="Picture 2" descr="https://iri.columbia.edu/wp-content/uploads/2019/09/figure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ri.columbia.edu/wp-content/uploads/2019/08/figure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25" y="457200"/>
            <a:ext cx="4392675" cy="289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1143000" y="3352800"/>
            <a:ext cx="381000" cy="1524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524000" y="3352800"/>
            <a:ext cx="381000" cy="16764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4" name="Picture 2" descr="https://iri.columbia.edu/wp-content/uploads/2019/10/figure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962400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iri.columbia.edu/wp-content/uploads/2019/09/figure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24" y="3429000"/>
            <a:ext cx="4383439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124" y="6400800"/>
            <a:ext cx="4011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Neutral for how long? Or a swing to ? 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www.cpc.ncep.noaa.gov/products/predictions/long_range/lead14/off15_prc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973"/>
            <a:ext cx="3809999" cy="345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534150"/>
            <a:ext cx="457200" cy="323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50B5A81-06C2-4E17-9668-C6A05AF3ECC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400" dirty="0" smtClean="0"/>
          </a:p>
        </p:txBody>
      </p:sp>
      <p:sp>
        <p:nvSpPr>
          <p:cNvPr id="22531" name="TextBox 1"/>
          <p:cNvSpPr txBox="1">
            <a:spLocks noChangeArrowheads="1"/>
          </p:cNvSpPr>
          <p:nvPr/>
        </p:nvSpPr>
        <p:spPr bwMode="auto">
          <a:xfrm>
            <a:off x="1066800" y="6121400"/>
            <a:ext cx="236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 </a:t>
            </a:r>
          </a:p>
        </p:txBody>
      </p:sp>
      <p:sp>
        <p:nvSpPr>
          <p:cNvPr id="22532" name="TextBox 1"/>
          <p:cNvSpPr txBox="1">
            <a:spLocks noChangeArrowheads="1"/>
          </p:cNvSpPr>
          <p:nvPr/>
        </p:nvSpPr>
        <p:spPr bwMode="auto">
          <a:xfrm>
            <a:off x="4191000" y="6015038"/>
            <a:ext cx="3276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 </a:t>
            </a:r>
          </a:p>
        </p:txBody>
      </p:sp>
      <p:sp>
        <p:nvSpPr>
          <p:cNvPr id="22534" name="TextBox 9"/>
          <p:cNvSpPr txBox="1">
            <a:spLocks noChangeArrowheads="1"/>
          </p:cNvSpPr>
          <p:nvPr/>
        </p:nvSpPr>
        <p:spPr bwMode="auto">
          <a:xfrm>
            <a:off x="7924800" y="2173069"/>
            <a:ext cx="106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latin typeface="Times New Roman" pitchFamily="18" charset="0"/>
              </a:rPr>
              <a:t>Released   Sep 19</a:t>
            </a:r>
            <a:r>
              <a:rPr lang="en-US" altLang="en-US" sz="1800" baseline="30000" dirty="0" smtClean="0">
                <a:latin typeface="Times New Roman" pitchFamily="18" charset="0"/>
              </a:rPr>
              <a:t>th</a:t>
            </a:r>
            <a:r>
              <a:rPr lang="en-US" altLang="en-US" sz="1800" dirty="0" smtClean="0">
                <a:latin typeface="Times New Roman" pitchFamily="18" charset="0"/>
              </a:rPr>
              <a:t>    </a:t>
            </a:r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980411" y="296862"/>
            <a:ext cx="5135880" cy="15319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altLang="en-US" sz="2400" kern="0" dirty="0" smtClean="0"/>
              <a:t>Previous(Last month)  </a:t>
            </a:r>
          </a:p>
          <a:p>
            <a:pPr>
              <a:defRPr/>
            </a:pPr>
            <a:r>
              <a:rPr lang="en-US" altLang="en-US" sz="2400" kern="0" dirty="0" smtClean="0"/>
              <a:t>CPC’s official </a:t>
            </a:r>
          </a:p>
          <a:p>
            <a:pPr>
              <a:defRPr/>
            </a:pPr>
            <a:r>
              <a:rPr lang="en-US" altLang="en-US" sz="2400" kern="0" dirty="0"/>
              <a:t>Precipitation </a:t>
            </a:r>
            <a:r>
              <a:rPr lang="en-US" altLang="en-US" sz="2400" kern="0" dirty="0" smtClean="0"/>
              <a:t>outlook  for</a:t>
            </a:r>
            <a:br>
              <a:rPr lang="en-US" altLang="en-US" sz="2400" kern="0" dirty="0" smtClean="0"/>
            </a:br>
            <a:r>
              <a:rPr lang="en-US" altLang="en-US" sz="2400" kern="0" dirty="0" smtClean="0"/>
              <a:t>Monthly (October)/Seasonal (OND)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7361" y="3657600"/>
            <a:ext cx="3206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Observed so far this month!!  </a:t>
            </a:r>
            <a:r>
              <a:rPr lang="en-US" dirty="0" smtClean="0">
                <a:sym typeface="Wingdings" panose="05000000000000000000" pitchFamily="2" charset="2"/>
              </a:rPr>
              <a:t> 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962400" y="1828800"/>
            <a:ext cx="3810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8229600" y="1828800"/>
            <a:ext cx="0" cy="41773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3" name="TextBox 1"/>
          <p:cNvSpPr txBox="1">
            <a:spLocks noChangeArrowheads="1"/>
          </p:cNvSpPr>
          <p:nvPr/>
        </p:nvSpPr>
        <p:spPr bwMode="auto">
          <a:xfrm>
            <a:off x="3505200" y="152400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latin typeface="Times New Roman" pitchFamily="18" charset="0"/>
              </a:rPr>
              <a:t>Released  Sep 30</a:t>
            </a:r>
            <a:r>
              <a:rPr lang="en-US" altLang="en-US" sz="1800" baseline="30000" dirty="0" smtClean="0">
                <a:latin typeface="Times New Roman" pitchFamily="18" charset="0"/>
              </a:rPr>
              <a:t>st</a:t>
            </a:r>
            <a:r>
              <a:rPr lang="en-US" altLang="en-US" sz="1800" dirty="0" smtClean="0">
                <a:latin typeface="Times New Roman" pitchFamily="18" charset="0"/>
              </a:rPr>
              <a:t>    </a:t>
            </a:r>
            <a:endParaRPr lang="en-US" altLang="en-US" sz="1800" dirty="0">
              <a:latin typeface="Times New Roman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1143000" y="2743200"/>
            <a:ext cx="290596" cy="29943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0" name="Picture 4" descr="https://www.cpc.ncep.noaa.gov/products/predictions/long_range/lead01/off01_prc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447" y="2895600"/>
            <a:ext cx="4059553" cy="375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4114801"/>
            <a:ext cx="4155026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14800" y="4417874"/>
            <a:ext cx="6905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First half of month!</a:t>
            </a:r>
          </a:p>
          <a:p>
            <a:endParaRPr lang="en-US" sz="1200" dirty="0" smtClean="0"/>
          </a:p>
          <a:p>
            <a:r>
              <a:rPr lang="en-US" sz="1200" dirty="0" smtClean="0"/>
              <a:t>Second half month ?</a:t>
            </a:r>
          </a:p>
          <a:p>
            <a:r>
              <a:rPr lang="en-US" sz="1200" dirty="0" smtClean="0"/>
              <a:t>Next slide!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3575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85212" y="6553200"/>
            <a:ext cx="458788" cy="382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13F39C5-1A70-4791-98B0-27DA09AE0557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400" dirty="0" smtClean="0"/>
          </a:p>
        </p:txBody>
      </p:sp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5181600" y="914400"/>
            <a:ext cx="19837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latin typeface="Times New Roman" pitchFamily="18" charset="0"/>
              </a:rPr>
              <a:t>WPC Next </a:t>
            </a:r>
            <a:r>
              <a:rPr lang="en-US" altLang="en-US" sz="1800" b="1" dirty="0">
                <a:latin typeface="Times New Roman" pitchFamily="18" charset="0"/>
              </a:rPr>
              <a:t>7 days QPF Forecast</a:t>
            </a:r>
          </a:p>
        </p:txBody>
      </p:sp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1295400" y="4648200"/>
            <a:ext cx="2667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itchFamily="18" charset="0"/>
              </a:rPr>
              <a:t>GFS Model Guidance for next 16 days</a:t>
            </a:r>
            <a:r>
              <a:rPr lang="en-US" altLang="en-US" sz="1800" dirty="0">
                <a:latin typeface="Times New Roman" pitchFamily="18" charset="0"/>
              </a:rPr>
              <a:t>.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429000"/>
            <a:ext cx="46837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www.wpc.ncep.noaa.gov/qpf/p168i.gif?15710898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438650" cy="333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406" y="2971801"/>
            <a:ext cx="446892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www.cpc.ncep.noaa.gov/products/predictions/long_range/lead14/off15_tem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848100" cy="329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6534150"/>
            <a:ext cx="381000" cy="323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F93CBF8-CB1C-4E44-BF2A-9C0506748D6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400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190998" y="152400"/>
            <a:ext cx="4953002" cy="1524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altLang="en-US" sz="2400" kern="0" dirty="0" smtClean="0"/>
              <a:t>Previous (Last Month) </a:t>
            </a:r>
          </a:p>
          <a:p>
            <a:pPr>
              <a:defRPr/>
            </a:pPr>
            <a:r>
              <a:rPr lang="en-US" altLang="en-US" sz="2400" kern="0" dirty="0" smtClean="0"/>
              <a:t>CPC’s official </a:t>
            </a:r>
          </a:p>
          <a:p>
            <a:pPr>
              <a:defRPr/>
            </a:pPr>
            <a:r>
              <a:rPr lang="en-US" altLang="en-US" sz="2400" kern="0" dirty="0"/>
              <a:t>Temperature </a:t>
            </a:r>
            <a:r>
              <a:rPr lang="en-US" altLang="en-US" sz="2400" kern="0" dirty="0" smtClean="0"/>
              <a:t>outlook  for</a:t>
            </a:r>
            <a:br>
              <a:rPr lang="en-US" altLang="en-US" sz="2400" kern="0" dirty="0" smtClean="0"/>
            </a:br>
            <a:r>
              <a:rPr lang="en-US" altLang="en-US" sz="2400" kern="0" dirty="0" smtClean="0"/>
              <a:t>Monthly (Oct)/Seasonal (OND)  </a:t>
            </a:r>
          </a:p>
        </p:txBody>
      </p:sp>
      <p:sp>
        <p:nvSpPr>
          <p:cNvPr id="23557" name="TextBox 9"/>
          <p:cNvSpPr txBox="1">
            <a:spLocks noChangeArrowheads="1"/>
          </p:cNvSpPr>
          <p:nvPr/>
        </p:nvSpPr>
        <p:spPr bwMode="auto">
          <a:xfrm>
            <a:off x="7086600" y="2450068"/>
            <a:ext cx="1981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itchFamily="18" charset="0"/>
              </a:rPr>
              <a:t>Made </a:t>
            </a:r>
            <a:r>
              <a:rPr lang="en-US" altLang="en-US" sz="1800" dirty="0" smtClean="0">
                <a:latin typeface="Times New Roman" pitchFamily="18" charset="0"/>
              </a:rPr>
              <a:t>  Sep 1</a:t>
            </a:r>
            <a:r>
              <a:rPr lang="en-US" altLang="en-US" sz="1800" dirty="0">
                <a:latin typeface="Times New Roman" pitchFamily="18" charset="0"/>
              </a:rPr>
              <a:t>9</a:t>
            </a:r>
            <a:r>
              <a:rPr lang="en-US" altLang="en-US" sz="1800" baseline="30000" dirty="0" smtClean="0">
                <a:latin typeface="Times New Roman" pitchFamily="18" charset="0"/>
              </a:rPr>
              <a:t>th</a:t>
            </a:r>
            <a:r>
              <a:rPr lang="en-US" altLang="en-US" sz="1800" dirty="0" smtClean="0">
                <a:latin typeface="Times New Roman" pitchFamily="18" charset="0"/>
              </a:rPr>
              <a:t>    </a:t>
            </a:r>
            <a:endParaRPr lang="en-US" altLang="en-US" sz="1800" dirty="0">
              <a:latin typeface="Times New Roman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3982226" y="1524000"/>
            <a:ext cx="3810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8305800" y="1603801"/>
            <a:ext cx="0" cy="79152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2400" y="3352800"/>
            <a:ext cx="3148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Observed so far this month!! </a:t>
            </a: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556" name="TextBox 1"/>
          <p:cNvSpPr txBox="1">
            <a:spLocks noChangeArrowheads="1"/>
          </p:cNvSpPr>
          <p:nvPr/>
        </p:nvSpPr>
        <p:spPr bwMode="auto">
          <a:xfrm>
            <a:off x="3124200" y="1676400"/>
            <a:ext cx="1257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itchFamily="18" charset="0"/>
              </a:rPr>
              <a:t>Made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latin typeface="Times New Roman" pitchFamily="18" charset="0"/>
              </a:rPr>
              <a:t>Sep 30</a:t>
            </a:r>
            <a:r>
              <a:rPr lang="en-US" altLang="en-US" sz="1800" baseline="30000" dirty="0" smtClean="0">
                <a:latin typeface="Times New Roman" pitchFamily="18" charset="0"/>
              </a:rPr>
              <a:t>th</a:t>
            </a:r>
            <a:r>
              <a:rPr lang="en-US" altLang="en-US" sz="1800" dirty="0" smtClean="0">
                <a:latin typeface="Times New Roman" pitchFamily="18" charset="0"/>
              </a:rPr>
              <a:t>      </a:t>
            </a:r>
            <a:endParaRPr lang="en-US" altLang="en-US" sz="1800" dirty="0">
              <a:latin typeface="Times New Roman" pitchFamily="18" charset="0"/>
            </a:endParaRPr>
          </a:p>
        </p:txBody>
      </p:sp>
      <p:pic>
        <p:nvPicPr>
          <p:cNvPr id="16388" name="Picture 4" descr="https://www.cpc.ncep.noaa.gov/products/predictions/long_range/lead01/off01_tem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6" y="2981809"/>
            <a:ext cx="3738563" cy="367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6" y="3722132"/>
            <a:ext cx="3896500" cy="305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84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657600" y="76200"/>
            <a:ext cx="1752600" cy="1447800"/>
          </a:xfrm>
        </p:spPr>
        <p:txBody>
          <a:bodyPr/>
          <a:lstStyle/>
          <a:p>
            <a:r>
              <a:rPr lang="en-US" altLang="en-US" sz="2800" smtClean="0"/>
              <a:t> </a:t>
            </a:r>
            <a:r>
              <a:rPr lang="en-US" altLang="en-US" sz="2400" smtClean="0"/>
              <a:t>NMME     T &amp; P</a:t>
            </a:r>
            <a:br>
              <a:rPr lang="en-US" altLang="en-US" sz="2400" smtClean="0"/>
            </a:br>
            <a:r>
              <a:rPr lang="en-US" altLang="en-US" sz="2400" smtClean="0"/>
              <a:t>EnsMean forecasts</a:t>
            </a:r>
          </a:p>
        </p:txBody>
      </p:sp>
      <p:sp>
        <p:nvSpPr>
          <p:cNvPr id="21507" name="Rectangle 1"/>
          <p:cNvSpPr>
            <a:spLocks noChangeArrowheads="1"/>
          </p:cNvSpPr>
          <p:nvPr/>
        </p:nvSpPr>
        <p:spPr bwMode="auto">
          <a:xfrm>
            <a:off x="4255120" y="1967345"/>
            <a:ext cx="5822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latin typeface="Times New Roman" pitchFamily="18" charset="0"/>
              </a:rPr>
              <a:t>Nov</a:t>
            </a:r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21508" name="Rectangle 2"/>
          <p:cNvSpPr>
            <a:spLocks noChangeArrowheads="1"/>
          </p:cNvSpPr>
          <p:nvPr/>
        </p:nvSpPr>
        <p:spPr bwMode="auto">
          <a:xfrm>
            <a:off x="4191000" y="4038600"/>
            <a:ext cx="6078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latin typeface="Times New Roman" pitchFamily="18" charset="0"/>
              </a:rPr>
              <a:t>NDJ</a:t>
            </a:r>
          </a:p>
        </p:txBody>
      </p:sp>
      <p:sp>
        <p:nvSpPr>
          <p:cNvPr id="21509" name="TextBox 3"/>
          <p:cNvSpPr txBox="1">
            <a:spLocks noChangeArrowheads="1"/>
          </p:cNvSpPr>
          <p:nvPr/>
        </p:nvSpPr>
        <p:spPr bwMode="auto">
          <a:xfrm>
            <a:off x="76200" y="5943600"/>
            <a:ext cx="8839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600" dirty="0" smtClean="0">
                <a:latin typeface="Times New Roman" pitchFamily="18" charset="0"/>
              </a:rPr>
              <a:t>Back to </a:t>
            </a:r>
            <a:r>
              <a:rPr lang="en-US" altLang="en-US" sz="1600" dirty="0" smtClean="0">
                <a:latin typeface="Times New Roman" pitchFamily="18" charset="0"/>
              </a:rPr>
              <a:t>Red-Dot (warm everywhere!)  </a:t>
            </a:r>
            <a:r>
              <a:rPr lang="en-US" altLang="en-US" sz="1600" dirty="0" smtClean="0">
                <a:latin typeface="Times New Roman" pitchFamily="18" charset="0"/>
              </a:rPr>
              <a:t>Forecast for Temperature. Both monthly and seasonal forecasts call for above normal temperatures of various extents across the country.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dirty="0" smtClean="0">
                <a:latin typeface="Times New Roman" pitchFamily="18" charset="0"/>
              </a:rPr>
              <a:t>The forecast precipitation patterns are not anchored to ENSO conditions and so is it reliable?.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6553200"/>
            <a:ext cx="381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2D848FF-6D97-4167-B3CC-57FCF4541E2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400" dirty="0" smtClean="0"/>
          </a:p>
        </p:txBody>
      </p:sp>
      <p:pic>
        <p:nvPicPr>
          <p:cNvPr id="17410" name="Picture 2" descr="https://www.cpc.ncep.noaa.gov/products/NMME/prob/images/prob_ensemble_prate_us_lead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369" y="0"/>
            <a:ext cx="3945632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www.cpc.ncep.noaa.gov/products/NMME/prob/images/prob_ensemble_tmp2m_us_lead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21"/>
            <a:ext cx="3890754" cy="300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www.cpc.ncep.noaa.gov/products/NMME/prob/images/prob_ensemble_tmp2m_us_season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3890754" cy="300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s://www.cpc.ncep.noaa.gov/products/NMME/prob/images/prob_ensemble_prate_us_season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368" y="3048001"/>
            <a:ext cx="3945631" cy="297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686800" cy="533400"/>
          </a:xfrm>
        </p:spPr>
        <p:txBody>
          <a:bodyPr/>
          <a:lstStyle/>
          <a:p>
            <a:r>
              <a:rPr lang="en-US" sz="1800" dirty="0" smtClean="0"/>
              <a:t>The agreement/uncertainty  among the diff. NMME models’ forecasts (middle and bottom panels)  for Nov-Dec-Jan Precipitation!!!  </a:t>
            </a:r>
            <a:endParaRPr lang="en-US" sz="18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295400" y="2438400"/>
            <a:ext cx="4572000" cy="1905000"/>
          </a:xfrm>
          <a:prstGeom prst="straightConnector1">
            <a:avLst/>
          </a:prstGeom>
          <a:ln w="22225">
            <a:solidFill>
              <a:srgbClr val="33CC33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962400" y="2133600"/>
            <a:ext cx="2590800" cy="20574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429000" y="2133600"/>
            <a:ext cx="152400" cy="2286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 bwMode="auto">
          <a:xfrm>
            <a:off x="8763000" y="65532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2D848FF-6D97-4167-B3CC-57FCF4541E2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400" dirty="0" smtClean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671512"/>
            <a:ext cx="8635695" cy="595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804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AutoShape 2" descr="Inline image 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09923" name="AutoShape 4" descr="Inline image 6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09924" name="AutoShape 6" descr="Inline image 6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09925" name="AutoShape 2" descr="Inline image 10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239000" y="228600"/>
            <a:ext cx="1752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solidFill>
                  <a:srgbClr val="0033CC"/>
                </a:solidFill>
              </a:rPr>
              <a:t>SPI3</a:t>
            </a:r>
            <a:r>
              <a:rPr lang="en-US" altLang="en-US" sz="1600" b="1" dirty="0">
                <a:solidFill>
                  <a:srgbClr val="0033CC"/>
                </a:solidFill>
              </a:rPr>
              <a:t>,</a:t>
            </a:r>
            <a:r>
              <a:rPr lang="en-US" altLang="en-US" sz="1600" b="1" dirty="0" smtClean="0">
                <a:solidFill>
                  <a:srgbClr val="0033CC"/>
                </a:solidFill>
              </a:rPr>
              <a:t> SPI6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solidFill>
                  <a:srgbClr val="0033CC"/>
                </a:solidFill>
              </a:rPr>
              <a:t>&amp; SPI12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solidFill>
                  <a:srgbClr val="0033CC"/>
                </a:solidFill>
              </a:rPr>
              <a:t>Forecasts </a:t>
            </a:r>
            <a:r>
              <a:rPr lang="en-US" altLang="en-US" sz="1600" b="1" dirty="0">
                <a:solidFill>
                  <a:srgbClr val="0033CC"/>
                </a:solidFill>
              </a:rPr>
              <a:t>from </a:t>
            </a:r>
            <a:r>
              <a:rPr lang="en-US" altLang="en-US" sz="1600" b="1" dirty="0" smtClean="0">
                <a:solidFill>
                  <a:srgbClr val="0033CC"/>
                </a:solidFill>
              </a:rPr>
              <a:t>6 NMME Models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b="1" dirty="0" smtClean="0">
              <a:solidFill>
                <a:srgbClr val="0033CC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solidFill>
                  <a:srgbClr val="0033CC"/>
                </a:solidFill>
              </a:rPr>
              <a:t>(</a:t>
            </a:r>
            <a:r>
              <a:rPr lang="en-US" altLang="en-US" sz="1600" dirty="0">
                <a:solidFill>
                  <a:srgbClr val="0033CC"/>
                </a:solidFill>
              </a:rPr>
              <a:t>uses obs. P up to past </a:t>
            </a:r>
            <a:r>
              <a:rPr lang="en-US" altLang="en-US" sz="1600" dirty="0" smtClean="0">
                <a:solidFill>
                  <a:srgbClr val="0033CC"/>
                </a:solidFill>
              </a:rPr>
              <a:t>month, </a:t>
            </a:r>
            <a:r>
              <a:rPr lang="en-US" altLang="en-US" sz="1600" dirty="0">
                <a:solidFill>
                  <a:srgbClr val="0033CC"/>
                </a:solidFill>
              </a:rPr>
              <a:t>and forecast months’ P from NMME models</a:t>
            </a:r>
            <a:r>
              <a:rPr lang="en-US" altLang="en-US" sz="1600" dirty="0" smtClean="0">
                <a:solidFill>
                  <a:srgbClr val="0033CC"/>
                </a:solidFill>
              </a:rPr>
              <a:t>)</a:t>
            </a:r>
            <a:endParaRPr lang="en-US" altLang="en-US" sz="4400" dirty="0">
              <a:solidFill>
                <a:srgbClr val="0033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16833" y="3061855"/>
            <a:ext cx="20136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600" dirty="0">
                <a:sym typeface="Wingdings" pitchFamily="2" charset="2"/>
              </a:rPr>
              <a:t>The goodness and skill of these SPI’s forecasts depend directly on </a:t>
            </a:r>
            <a:r>
              <a:rPr lang="en-US" altLang="en-US" sz="1600" dirty="0" smtClean="0">
                <a:sym typeface="Wingdings" pitchFamily="2" charset="2"/>
              </a:rPr>
              <a:t>the  </a:t>
            </a:r>
            <a:r>
              <a:rPr lang="en-US" altLang="en-US" sz="1600" dirty="0">
                <a:sym typeface="Wingdings" pitchFamily="2" charset="2"/>
              </a:rPr>
              <a:t>NMME models’ skill in predicting precipitation</a:t>
            </a:r>
            <a:r>
              <a:rPr lang="en-US" altLang="en-US" sz="1600" dirty="0" smtClean="0">
                <a:sym typeface="Wingdings" pitchFamily="2" charset="2"/>
              </a:rPr>
              <a:t>!!!</a:t>
            </a:r>
          </a:p>
          <a:p>
            <a:endParaRPr lang="en-US" altLang="en-US" sz="1600" dirty="0">
              <a:sym typeface="Wingdings" pitchFamily="2" charset="2"/>
            </a:endParaRPr>
          </a:p>
        </p:txBody>
      </p:sp>
      <p:pic>
        <p:nvPicPr>
          <p:cNvPr id="11" name="Picture 3" descr="C:\Users\li.xu\Documents\png\scp03651\ENS_spi3-12_4x3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t="4959" r="7425" b="6226"/>
          <a:stretch/>
        </p:blipFill>
        <p:spPr bwMode="auto">
          <a:xfrm>
            <a:off x="0" y="381000"/>
            <a:ext cx="7235974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00600" y="793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LAST MONTH’s </a:t>
            </a:r>
            <a:r>
              <a:rPr lang="en-US" b="1" dirty="0" err="1" smtClean="0">
                <a:solidFill>
                  <a:srgbClr val="FF0000"/>
                </a:solidFill>
              </a:rPr>
              <a:t>fcst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752600" y="312738"/>
            <a:ext cx="3886200" cy="2582862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752600" y="275486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76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533400"/>
          </a:xfrm>
        </p:spPr>
        <p:txBody>
          <a:bodyPr/>
          <a:lstStyle/>
          <a:p>
            <a:r>
              <a:rPr lang="en-US" altLang="en-US" sz="3200" dirty="0" smtClean="0"/>
              <a:t>(</a:t>
            </a:r>
            <a:r>
              <a:rPr lang="en-US" altLang="en-US" sz="3200" dirty="0" err="1" smtClean="0"/>
              <a:t>Prev</a:t>
            </a:r>
            <a:r>
              <a:rPr lang="en-US" altLang="en-US" sz="3200" dirty="0" smtClean="0"/>
              <a:t>) Seasonal/Monthly Drought outlooks</a:t>
            </a: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821738" y="6534150"/>
            <a:ext cx="322262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A769D63-4577-4144-9136-6021AF00BF6F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400" dirty="0" smtClean="0"/>
          </a:p>
        </p:txBody>
      </p:sp>
      <p:sp>
        <p:nvSpPr>
          <p:cNvPr id="4100" name="TextBox 2"/>
          <p:cNvSpPr txBox="1">
            <a:spLocks noChangeArrowheads="1"/>
          </p:cNvSpPr>
          <p:nvPr/>
        </p:nvSpPr>
        <p:spPr bwMode="auto">
          <a:xfrm>
            <a:off x="4495800" y="1066800"/>
            <a:ext cx="2743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itchFamily="18" charset="0"/>
              </a:rPr>
              <a:t>Seasonal O</a:t>
            </a:r>
            <a:r>
              <a:rPr lang="en-US" altLang="en-US" sz="1600" dirty="0" smtClean="0">
                <a:latin typeface="Times New Roman" pitchFamily="18" charset="0"/>
              </a:rPr>
              <a:t>utlook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latin typeface="Times New Roman" pitchFamily="18" charset="0"/>
              </a:rPr>
              <a:t>(Mid Sep 2019- Dec 2019) </a:t>
            </a:r>
            <a:endParaRPr lang="en-US" altLang="en-US" sz="16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itchFamily="18" charset="0"/>
              </a:rPr>
              <a:t>issued  </a:t>
            </a:r>
            <a:r>
              <a:rPr lang="en-US" altLang="en-US" sz="1600" dirty="0" smtClean="0">
                <a:latin typeface="Times New Roman" pitchFamily="18" charset="0"/>
              </a:rPr>
              <a:t>9/19/19</a:t>
            </a:r>
            <a:endParaRPr lang="en-US" altLang="en-US" sz="1600" dirty="0">
              <a:latin typeface="Times New Roman" pitchFamily="18" charset="0"/>
            </a:endParaRPr>
          </a:p>
        </p:txBody>
      </p:sp>
      <p:sp>
        <p:nvSpPr>
          <p:cNvPr id="4101" name="TextBox 9"/>
          <p:cNvSpPr txBox="1">
            <a:spLocks noChangeArrowheads="1"/>
          </p:cNvSpPr>
          <p:nvPr/>
        </p:nvSpPr>
        <p:spPr bwMode="auto">
          <a:xfrm>
            <a:off x="6896675" y="2438400"/>
            <a:ext cx="22092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itchFamily="18" charset="0"/>
              </a:rPr>
              <a:t>Monthly </a:t>
            </a:r>
            <a:r>
              <a:rPr lang="en-US" altLang="en-US" sz="1600" dirty="0" smtClean="0">
                <a:latin typeface="Times New Roman" pitchFamily="18" charset="0"/>
              </a:rPr>
              <a:t>outlook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latin typeface="Times New Roman" pitchFamily="18" charset="0"/>
              </a:rPr>
              <a:t>(for Oct 2019) </a:t>
            </a:r>
            <a:endParaRPr lang="en-US" altLang="en-US" sz="16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itchFamily="18" charset="0"/>
              </a:rPr>
              <a:t>issued </a:t>
            </a:r>
            <a:r>
              <a:rPr lang="en-US" altLang="en-US" sz="1600" dirty="0" smtClean="0">
                <a:latin typeface="Times New Roman" pitchFamily="18" charset="0"/>
              </a:rPr>
              <a:t>9/30/19</a:t>
            </a:r>
            <a:endParaRPr lang="en-US" altLang="en-US" sz="1600" dirty="0"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9600" y="515035"/>
            <a:ext cx="4724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(New Seasonal Drought Outlook to be released in 2 days!) </a:t>
            </a:r>
            <a:endParaRPr lang="en-US" sz="1500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4495800"/>
            <a:ext cx="358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Pretty good monthly forecast so far. </a:t>
            </a:r>
            <a:r>
              <a:rPr lang="en-US" sz="1600" dirty="0" smtClean="0">
                <a:sym typeface="Wingdings" panose="05000000000000000000" pitchFamily="2" charset="2"/>
              </a:rPr>
              <a:t></a:t>
            </a:r>
            <a:endParaRPr lang="en-US" sz="1600" dirty="0"/>
          </a:p>
        </p:txBody>
      </p:sp>
      <p:pic>
        <p:nvPicPr>
          <p:cNvPr id="2" name="Picture 2" descr="United States Seasonal Drought Outl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4419600" cy="341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United States Monthly Drought Outl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30682"/>
            <a:ext cx="4572000" cy="353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59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AutoShape 2" descr="Inline image 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09923" name="AutoShape 4" descr="Inline image 6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09924" name="AutoShape 6" descr="Inline image 6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09925" name="AutoShape 2" descr="Inline image 10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239000" y="228600"/>
            <a:ext cx="1752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solidFill>
                  <a:srgbClr val="0033CC"/>
                </a:solidFill>
              </a:rPr>
              <a:t>SPI3</a:t>
            </a:r>
            <a:r>
              <a:rPr lang="en-US" altLang="en-US" sz="1600" b="1" dirty="0">
                <a:solidFill>
                  <a:srgbClr val="0033CC"/>
                </a:solidFill>
              </a:rPr>
              <a:t>,</a:t>
            </a:r>
            <a:r>
              <a:rPr lang="en-US" altLang="en-US" sz="1600" b="1" dirty="0" smtClean="0">
                <a:solidFill>
                  <a:srgbClr val="0033CC"/>
                </a:solidFill>
              </a:rPr>
              <a:t> SPI6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solidFill>
                  <a:srgbClr val="0033CC"/>
                </a:solidFill>
              </a:rPr>
              <a:t>&amp; SPI12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solidFill>
                  <a:srgbClr val="0033CC"/>
                </a:solidFill>
              </a:rPr>
              <a:t>Forecasts </a:t>
            </a:r>
            <a:r>
              <a:rPr lang="en-US" altLang="en-US" sz="1600" b="1" dirty="0">
                <a:solidFill>
                  <a:srgbClr val="0033CC"/>
                </a:solidFill>
              </a:rPr>
              <a:t>from </a:t>
            </a:r>
            <a:r>
              <a:rPr lang="en-US" altLang="en-US" sz="1600" b="1" dirty="0" smtClean="0">
                <a:solidFill>
                  <a:srgbClr val="0033CC"/>
                </a:solidFill>
              </a:rPr>
              <a:t>6 NMME Models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b="1" dirty="0" smtClean="0">
              <a:solidFill>
                <a:srgbClr val="0033CC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solidFill>
                  <a:srgbClr val="0033CC"/>
                </a:solidFill>
              </a:rPr>
              <a:t>(</a:t>
            </a:r>
            <a:r>
              <a:rPr lang="en-US" altLang="en-US" sz="1600" dirty="0">
                <a:solidFill>
                  <a:srgbClr val="0033CC"/>
                </a:solidFill>
              </a:rPr>
              <a:t>uses obs. P up to past </a:t>
            </a:r>
            <a:r>
              <a:rPr lang="en-US" altLang="en-US" sz="1600" dirty="0" smtClean="0">
                <a:solidFill>
                  <a:srgbClr val="0033CC"/>
                </a:solidFill>
              </a:rPr>
              <a:t>month, </a:t>
            </a:r>
            <a:r>
              <a:rPr lang="en-US" altLang="en-US" sz="1600" dirty="0">
                <a:solidFill>
                  <a:srgbClr val="0033CC"/>
                </a:solidFill>
              </a:rPr>
              <a:t>and forecast months’ P from NMME models</a:t>
            </a:r>
            <a:r>
              <a:rPr lang="en-US" altLang="en-US" sz="1600" dirty="0" smtClean="0">
                <a:solidFill>
                  <a:srgbClr val="0033CC"/>
                </a:solidFill>
              </a:rPr>
              <a:t>)</a:t>
            </a:r>
            <a:endParaRPr lang="en-US" altLang="en-US" sz="4400" dirty="0">
              <a:solidFill>
                <a:srgbClr val="0033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16833" y="3061855"/>
            <a:ext cx="20136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600" dirty="0">
                <a:sym typeface="Wingdings" pitchFamily="2" charset="2"/>
              </a:rPr>
              <a:t>The goodness and skill of these SPI’s forecasts depend directly on </a:t>
            </a:r>
            <a:r>
              <a:rPr lang="en-US" altLang="en-US" sz="1600" dirty="0" smtClean="0">
                <a:sym typeface="Wingdings" pitchFamily="2" charset="2"/>
              </a:rPr>
              <a:t>the  </a:t>
            </a:r>
            <a:r>
              <a:rPr lang="en-US" altLang="en-US" sz="1600" dirty="0">
                <a:sym typeface="Wingdings" pitchFamily="2" charset="2"/>
              </a:rPr>
              <a:t>NMME models’ skill in predicting precipitation</a:t>
            </a:r>
            <a:r>
              <a:rPr lang="en-US" altLang="en-US" sz="1600" dirty="0" smtClean="0">
                <a:sym typeface="Wingdings" pitchFamily="2" charset="2"/>
              </a:rPr>
              <a:t>!!!</a:t>
            </a:r>
          </a:p>
          <a:p>
            <a:endParaRPr lang="en-US" altLang="en-US" sz="1600" dirty="0">
              <a:sym typeface="Wingdings" pitchFamily="2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00600" y="793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THIS MONTH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2" name="Picture 4" descr="C:\Users\li.xu\Documents\png\scp04676\ENS_spi3-12_4x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7286673" cy="593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1752602" y="312738"/>
            <a:ext cx="4648198" cy="1279524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>
            <a:off x="1600200" y="2895600"/>
            <a:ext cx="0" cy="28194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460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D35B7-164B-4BDA-8435-F6440E98459E}" type="slidenum">
              <a:rPr lang="en-US" altLang="en-US" smtClean="0"/>
              <a:pPr>
                <a:defRPr/>
              </a:pPr>
              <a:t>31</a:t>
            </a:fld>
            <a:endParaRPr lang="en-US" altLang="en-US" dirty="0"/>
          </a:p>
        </p:txBody>
      </p:sp>
      <p:pic>
        <p:nvPicPr>
          <p:cNvPr id="3" name="Picture 5" descr="C:\Users\li.xu\Documents\png\scp57981\GM_spi3-12_season_4x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6004"/>
            <a:ext cx="8091055" cy="655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46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58200" y="6534150"/>
            <a:ext cx="685800" cy="247650"/>
          </a:xfrm>
        </p:spPr>
        <p:txBody>
          <a:bodyPr/>
          <a:lstStyle/>
          <a:p>
            <a:pPr>
              <a:defRPr/>
            </a:pPr>
            <a:fld id="{AE0D35B7-164B-4BDA-8435-F6440E98459E}" type="slidenum">
              <a:rPr lang="en-US" altLang="en-US" smtClean="0"/>
              <a:pPr>
                <a:defRPr/>
              </a:pPr>
              <a:t>32</a:t>
            </a:fld>
            <a:endParaRPr lang="en-US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55245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1" y="609600"/>
            <a:ext cx="5464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Predicted Monthly Soil Moisture Percentile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76200" y="304800"/>
            <a:ext cx="55245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http://drought.geo.msu.edu/research/forecast/smi.monthly.php</a:t>
            </a:r>
          </a:p>
        </p:txBody>
      </p:sp>
      <p:sp>
        <p:nvSpPr>
          <p:cNvPr id="20" name="TextBox 9"/>
          <p:cNvSpPr txBox="1">
            <a:spLocks noChangeArrowheads="1"/>
          </p:cNvSpPr>
          <p:nvPr/>
        </p:nvSpPr>
        <p:spPr bwMode="auto">
          <a:xfrm>
            <a:off x="1219200" y="6258580"/>
            <a:ext cx="39731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Times New Roman" pitchFamily="18" charset="0"/>
              </a:rPr>
              <a:t>The inter quartile range suggest </a:t>
            </a:r>
            <a:r>
              <a:rPr lang="en-US" altLang="en-US" sz="1400" u="sng" dirty="0">
                <a:latin typeface="Times New Roman" pitchFamily="18" charset="0"/>
              </a:rPr>
              <a:t>greater uncertainty </a:t>
            </a:r>
            <a:r>
              <a:rPr lang="en-US" altLang="en-US" sz="1400" dirty="0">
                <a:latin typeface="Times New Roman" pitchFamily="18" charset="0"/>
              </a:rPr>
              <a:t>about the forecast in these </a:t>
            </a:r>
            <a:r>
              <a:rPr lang="en-US" altLang="en-US" sz="1400" u="sng" dirty="0">
                <a:latin typeface="Times New Roman" pitchFamily="18" charset="0"/>
              </a:rPr>
              <a:t>shaded</a:t>
            </a:r>
            <a:r>
              <a:rPr lang="en-US" altLang="en-US" sz="1400" dirty="0">
                <a:latin typeface="Times New Roman" pitchFamily="18" charset="0"/>
              </a:rPr>
              <a:t> regions.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00800" y="2971800"/>
            <a:ext cx="22059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From</a:t>
            </a:r>
            <a:r>
              <a:rPr lang="en-US" sz="1400" b="1" dirty="0" smtClean="0"/>
              <a:t> </a:t>
            </a:r>
            <a:endParaRPr lang="en-US" sz="1400" b="1" dirty="0" smtClean="0"/>
          </a:p>
          <a:p>
            <a:pPr algn="ctr"/>
            <a:r>
              <a:rPr lang="en-US" sz="1400" b="1" dirty="0" smtClean="0"/>
              <a:t>Initial </a:t>
            </a:r>
            <a:r>
              <a:rPr lang="en-US" sz="1400" b="1" dirty="0"/>
              <a:t>Conditions</a:t>
            </a:r>
            <a:r>
              <a:rPr lang="en-US" sz="1400" dirty="0"/>
              <a:t>: </a:t>
            </a:r>
            <a:endParaRPr lang="en-US" sz="1400" dirty="0" smtClean="0"/>
          </a:p>
          <a:p>
            <a:pPr algn="ctr"/>
            <a:r>
              <a:rPr lang="en-US" sz="1400" dirty="0" smtClean="0"/>
              <a:t>10/01/2019</a:t>
            </a:r>
            <a:endParaRPr lang="en-US" sz="14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15908"/>
            <a:ext cx="3446917" cy="266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9988"/>
            <a:ext cx="676275" cy="493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339988"/>
            <a:ext cx="4267200" cy="4984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1171575"/>
            <a:ext cx="42957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190625"/>
            <a:ext cx="6953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621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3545213"/>
            <a:ext cx="4648200" cy="328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4370032" cy="623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28112" y="2819400"/>
            <a:ext cx="16108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 Soil Moisture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29001" y="1676400"/>
            <a:ext cx="990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Oct 2019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512802" y="3810000"/>
            <a:ext cx="982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Nov 2019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581401" y="5638800"/>
            <a:ext cx="990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Dec 2019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343400" y="1143000"/>
            <a:ext cx="455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NASA GEOS 5 Model</a:t>
            </a:r>
          </a:p>
          <a:p>
            <a:pPr algn="ctr"/>
            <a:r>
              <a:rPr lang="en-US" b="1" dirty="0" smtClean="0"/>
              <a:t>Precipitation &amp; Soil Moisture Forecast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208512" y="-76200"/>
            <a:ext cx="16108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 Precipitation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10601" y="5943600"/>
            <a:ext cx="609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Dec </a:t>
            </a:r>
          </a:p>
          <a:p>
            <a:r>
              <a:rPr lang="en-US" sz="1400" b="1" dirty="0" smtClean="0"/>
              <a:t>2019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248401" y="6093023"/>
            <a:ext cx="609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Nov 2019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610601" y="4343400"/>
            <a:ext cx="609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Oct </a:t>
            </a:r>
          </a:p>
          <a:p>
            <a:r>
              <a:rPr lang="en-US" sz="1400" b="1" dirty="0" smtClean="0"/>
              <a:t>2019</a:t>
            </a:r>
            <a:endParaRPr lang="en-US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128756" y="4569023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 </a:t>
            </a:r>
            <a:r>
              <a:rPr lang="en-US" sz="1400" b="1" dirty="0" smtClean="0"/>
              <a:t>  I.C.</a:t>
            </a:r>
          </a:p>
        </p:txBody>
      </p:sp>
    </p:spTree>
    <p:extLst>
      <p:ext uri="{BB962C8B-B14F-4D97-AF65-F5344CB8AC3E}">
        <p14:creationId xmlns:p14="http://schemas.microsoft.com/office/powerpoint/2010/main" val="306982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581400" y="0"/>
            <a:ext cx="2057400" cy="381000"/>
          </a:xfrm>
        </p:spPr>
        <p:txBody>
          <a:bodyPr/>
          <a:lstStyle/>
          <a:p>
            <a:pPr eaLnBrk="1" hangingPunct="1"/>
            <a:r>
              <a:rPr lang="en-US" altLang="en-US" sz="2000" dirty="0" smtClean="0"/>
              <a:t>Summary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3464" y="381000"/>
            <a:ext cx="9144000" cy="6477000"/>
          </a:xfrm>
        </p:spPr>
        <p:txBody>
          <a:bodyPr/>
          <a:lstStyle/>
          <a:p>
            <a:pPr marL="571500" indent="-571500" eaLnBrk="1" fontAlgn="auto" hangingPunct="1">
              <a:spcBef>
                <a:spcPct val="50000"/>
              </a:spcBef>
              <a:spcAft>
                <a:spcPts val="0"/>
              </a:spcAft>
              <a:buNone/>
              <a:defRPr/>
            </a:pPr>
            <a:r>
              <a:rPr lang="en-US" altLang="en-US" sz="1600" b="1" dirty="0" smtClean="0">
                <a:solidFill>
                  <a:srgbClr val="FF0000"/>
                </a:solidFill>
              </a:rPr>
              <a:t>Current ENSO status and forecast</a:t>
            </a:r>
            <a:r>
              <a:rPr lang="en-US" altLang="en-US" sz="1600" b="1" dirty="0" smtClean="0">
                <a:solidFill>
                  <a:srgbClr val="FF0000"/>
                </a:solidFill>
              </a:rPr>
              <a:t>. </a:t>
            </a:r>
            <a:r>
              <a:rPr lang="en-US" sz="1300" kern="1200" dirty="0" smtClean="0">
                <a:latin typeface="Trebuchet MS" panose="020B0603020202020204" pitchFamily="34" charset="0"/>
              </a:rPr>
              <a:t> </a:t>
            </a:r>
            <a:r>
              <a:rPr lang="en-US" sz="1400" kern="1200" dirty="0">
                <a:latin typeface="Arial" pitchFamily="34" charset="0"/>
              </a:rPr>
              <a:t>ENSO-neutral is favored during the Northern Hemisphere fall </a:t>
            </a:r>
            <a:r>
              <a:rPr lang="en-US" sz="1400" kern="1200" dirty="0" smtClean="0">
                <a:latin typeface="Arial" pitchFamily="34" charset="0"/>
              </a:rPr>
              <a:t>2019 </a:t>
            </a:r>
            <a:r>
              <a:rPr lang="en-US" sz="1400" kern="1200" dirty="0">
                <a:latin typeface="Arial" pitchFamily="34" charset="0"/>
              </a:rPr>
              <a:t>(~85% chance), continuing through spring 2020 (55-60% chance</a:t>
            </a:r>
            <a:r>
              <a:rPr lang="en-US" sz="1400" kern="1200" dirty="0" smtClean="0">
                <a:latin typeface="Arial" pitchFamily="34" charset="0"/>
              </a:rPr>
              <a:t>)</a:t>
            </a:r>
            <a:r>
              <a:rPr lang="en-US" sz="1400" b="1" kern="1200" dirty="0" smtClean="0">
                <a:latin typeface="Arial" pitchFamily="34" charset="0"/>
              </a:rPr>
              <a:t>. </a:t>
            </a:r>
            <a:r>
              <a:rPr lang="en-US" sz="1400" kern="1200" dirty="0" smtClean="0">
                <a:latin typeface="Arial" pitchFamily="34" charset="0"/>
              </a:rPr>
              <a:t>Near-average </a:t>
            </a:r>
            <a:r>
              <a:rPr lang="en-US" sz="1400" kern="1200" dirty="0">
                <a:latin typeface="Arial" pitchFamily="34" charset="0"/>
              </a:rPr>
              <a:t>sea surface </a:t>
            </a:r>
            <a:r>
              <a:rPr lang="en-US" sz="1400" kern="1200" dirty="0" smtClean="0">
                <a:latin typeface="Arial" pitchFamily="34" charset="0"/>
              </a:rPr>
              <a:t>temperatures </a:t>
            </a:r>
            <a:r>
              <a:rPr lang="en-US" sz="1400" kern="1200" dirty="0">
                <a:latin typeface="Arial" pitchFamily="34" charset="0"/>
              </a:rPr>
              <a:t>(SST) were evident in the east-central Pacific Ocean during most of September</a:t>
            </a:r>
            <a:r>
              <a:rPr lang="en-US" sz="1400" kern="1200" dirty="0" smtClean="0">
                <a:latin typeface="Arial" pitchFamily="34" charset="0"/>
              </a:rPr>
              <a:t>.</a:t>
            </a:r>
            <a:endParaRPr lang="en-US" sz="1300" kern="1200" dirty="0" smtClean="0">
              <a:latin typeface="Trebuchet MS" panose="020B0603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1600" b="1" dirty="0" smtClean="0">
                <a:solidFill>
                  <a:srgbClr val="FF0000"/>
                </a:solidFill>
              </a:rPr>
              <a:t>Current Drought conditions</a:t>
            </a:r>
            <a:r>
              <a:rPr lang="en-US" altLang="en-US" sz="1800" b="1" dirty="0" smtClean="0">
                <a:solidFill>
                  <a:srgbClr val="FF0000"/>
                </a:solidFill>
              </a:rPr>
              <a:t>: </a:t>
            </a:r>
            <a:endParaRPr lang="en-US" altLang="en-US" sz="1400" dirty="0" smtClean="0"/>
          </a:p>
          <a:p>
            <a:pPr marL="571500" lvl="1" indent="-228600">
              <a:buNone/>
            </a:pPr>
            <a:r>
              <a:rPr lang="en-US" altLang="en-US" sz="1300" dirty="0" smtClean="0">
                <a:latin typeface="Trebuchet MS" panose="020B0603020202020204" pitchFamily="34" charset="0"/>
              </a:rPr>
              <a:t>-    After </a:t>
            </a:r>
            <a:r>
              <a:rPr lang="en-US" altLang="en-US" sz="1300" dirty="0" smtClean="0">
                <a:latin typeface="Trebuchet MS" panose="020B0603020202020204" pitchFamily="34" charset="0"/>
              </a:rPr>
              <a:t>having been near record low in terms of areal coverage for drought affected regions across the US during April/May, the extent of abnormally dryness/drought area </a:t>
            </a:r>
            <a:r>
              <a:rPr lang="en-US" altLang="en-US" sz="1300" dirty="0" smtClean="0">
                <a:latin typeface="Trebuchet MS" panose="020B0603020202020204" pitchFamily="34" charset="0"/>
              </a:rPr>
              <a:t>coverage has been growing during </a:t>
            </a:r>
            <a:r>
              <a:rPr lang="en-US" altLang="en-US" sz="1300" dirty="0" smtClean="0">
                <a:latin typeface="Trebuchet MS" panose="020B0603020202020204" pitchFamily="34" charset="0"/>
              </a:rPr>
              <a:t>last few months.  </a:t>
            </a:r>
          </a:p>
          <a:p>
            <a:pPr marL="573088" lvl="1" indent="-231775">
              <a:buFontTx/>
              <a:buChar char="-"/>
            </a:pPr>
            <a:r>
              <a:rPr lang="en-US" altLang="en-US" sz="1300" dirty="0" smtClean="0">
                <a:latin typeface="Trebuchet MS" panose="020B0603020202020204" pitchFamily="34" charset="0"/>
              </a:rPr>
              <a:t>The apparent ending of El Nino conditions, and the return of ENSO neutral </a:t>
            </a:r>
            <a:r>
              <a:rPr lang="en-US" altLang="en-US" sz="1300" dirty="0" smtClean="0">
                <a:latin typeface="Trebuchet MS" panose="020B0603020202020204" pitchFamily="34" charset="0"/>
              </a:rPr>
              <a:t>conditions in the last couple of months, </a:t>
            </a:r>
            <a:r>
              <a:rPr lang="en-US" altLang="en-US" sz="1300" dirty="0" smtClean="0">
                <a:latin typeface="Trebuchet MS" panose="020B0603020202020204" pitchFamily="34" charset="0"/>
              </a:rPr>
              <a:t>did not help the recent emerging dry conditions in the </a:t>
            </a:r>
            <a:r>
              <a:rPr lang="en-US" altLang="en-US" sz="1300" dirty="0" smtClean="0">
                <a:latin typeface="Trebuchet MS" panose="020B0603020202020204" pitchFamily="34" charset="0"/>
              </a:rPr>
              <a:t>south.  </a:t>
            </a:r>
            <a:r>
              <a:rPr lang="en-US" altLang="en-US" sz="1300" dirty="0" smtClean="0">
                <a:latin typeface="Trebuchet MS" panose="020B0603020202020204" pitchFamily="34" charset="0"/>
              </a:rPr>
              <a:t>Consequently, the stream flow conditions across the south are weaker  this past month than </a:t>
            </a:r>
            <a:r>
              <a:rPr lang="en-US" altLang="en-US" sz="1300" dirty="0" smtClean="0">
                <a:latin typeface="Trebuchet MS" panose="020B0603020202020204" pitchFamily="34" charset="0"/>
              </a:rPr>
              <a:t>before in the southeast.  </a:t>
            </a:r>
            <a:r>
              <a:rPr lang="en-US" altLang="en-US" sz="1300" dirty="0" smtClean="0">
                <a:latin typeface="Trebuchet MS" panose="020B0603020202020204" pitchFamily="34" charset="0"/>
              </a:rPr>
              <a:t>The moderate to severe drought in the Pacific Northwest &amp; vicinity  has gotten </a:t>
            </a:r>
            <a:r>
              <a:rPr lang="en-US" altLang="en-US" sz="1300" dirty="0" smtClean="0">
                <a:latin typeface="Trebuchet MS" panose="020B0603020202020204" pitchFamily="34" charset="0"/>
              </a:rPr>
              <a:t>considerably better and almost gone. </a:t>
            </a:r>
            <a:endParaRPr lang="en-US" altLang="en-US" sz="1300" dirty="0" smtClean="0">
              <a:latin typeface="Trebuchet MS" panose="020B0603020202020204" pitchFamily="34" charset="0"/>
            </a:endParaRPr>
          </a:p>
          <a:p>
            <a:pPr marL="573088" lvl="1" indent="-231775">
              <a:buFontTx/>
              <a:buChar char="-"/>
            </a:pPr>
            <a:r>
              <a:rPr lang="en-US" sz="1300" dirty="0" smtClean="0">
                <a:latin typeface="Trebuchet MS" panose="020B0603020202020204" pitchFamily="34" charset="0"/>
              </a:rPr>
              <a:t>The emergence of the flash drought (less rainfall + high T) in the southeast during September/October </a:t>
            </a:r>
            <a:r>
              <a:rPr lang="en-US" sz="1300" dirty="0" smtClean="0">
                <a:latin typeface="Trebuchet MS" panose="020B0603020202020204" pitchFamily="34" charset="0"/>
              </a:rPr>
              <a:t>was well forecast. </a:t>
            </a:r>
            <a:r>
              <a:rPr lang="en-US" sz="1300" dirty="0" smtClean="0">
                <a:latin typeface="Trebuchet MS" panose="020B0603020202020204" pitchFamily="34" charset="0"/>
              </a:rPr>
              <a:t>The </a:t>
            </a:r>
            <a:r>
              <a:rPr lang="en-US" sz="1300" dirty="0" smtClean="0">
                <a:latin typeface="Trebuchet MS" panose="020B0603020202020204" pitchFamily="34" charset="0"/>
              </a:rPr>
              <a:t>weak performance of the </a:t>
            </a:r>
            <a:r>
              <a:rPr lang="en-US" sz="1300" dirty="0" smtClean="0">
                <a:latin typeface="Trebuchet MS" panose="020B0603020202020204" pitchFamily="34" charset="0"/>
              </a:rPr>
              <a:t> summer </a:t>
            </a:r>
            <a:r>
              <a:rPr lang="en-US" sz="1300" dirty="0" smtClean="0">
                <a:latin typeface="Trebuchet MS" panose="020B0603020202020204" pitchFamily="34" charset="0"/>
              </a:rPr>
              <a:t>monsoon </a:t>
            </a:r>
            <a:r>
              <a:rPr lang="en-US" sz="1300" dirty="0" smtClean="0">
                <a:latin typeface="Trebuchet MS" panose="020B0603020202020204" pitchFamily="34" charset="0"/>
              </a:rPr>
              <a:t>so </a:t>
            </a:r>
            <a:r>
              <a:rPr lang="en-US" sz="1300" dirty="0" smtClean="0">
                <a:latin typeface="Trebuchet MS" panose="020B0603020202020204" pitchFamily="34" charset="0"/>
              </a:rPr>
              <a:t>far in the southwestern states AZ/NM combined with the remnants of the dryness from previous back to back La Nina events, which really did not go away, </a:t>
            </a:r>
            <a:r>
              <a:rPr lang="en-US" sz="1300" dirty="0">
                <a:latin typeface="Trebuchet MS" panose="020B0603020202020204" pitchFamily="34" charset="0"/>
              </a:rPr>
              <a:t>has led to dryness in the southwest </a:t>
            </a:r>
            <a:r>
              <a:rPr lang="en-US" sz="1300" dirty="0" smtClean="0">
                <a:latin typeface="Trebuchet MS" panose="020B0603020202020204" pitchFamily="34" charset="0"/>
              </a:rPr>
              <a:t>and contributed to the </a:t>
            </a:r>
            <a:r>
              <a:rPr lang="en-US" sz="1300" dirty="0" smtClean="0">
                <a:latin typeface="Trebuchet MS" panose="020B0603020202020204" pitchFamily="34" charset="0"/>
              </a:rPr>
              <a:t>continued drought </a:t>
            </a:r>
            <a:r>
              <a:rPr lang="en-US" sz="1300" dirty="0" smtClean="0">
                <a:latin typeface="Trebuchet MS" panose="020B0603020202020204" pitchFamily="34" charset="0"/>
              </a:rPr>
              <a:t>like conditions in the four corner states area comprising AZ/UT/CO/NM and TX.   California reservoirs, continue to be at better than historically average levels (The El Nino excess rainfall during winter and spring  helped!).  </a:t>
            </a:r>
            <a:r>
              <a:rPr lang="en-US" sz="1300" dirty="0" smtClean="0">
                <a:latin typeface="Trebuchet MS" panose="020B0603020202020204" pitchFamily="34" charset="0"/>
              </a:rPr>
              <a:t>Fire weather season in California </a:t>
            </a:r>
            <a:r>
              <a:rPr lang="en-US" sz="1300" dirty="0" smtClean="0">
                <a:latin typeface="Trebuchet MS" panose="020B0603020202020204" pitchFamily="34" charset="0"/>
              </a:rPr>
              <a:t>has finally started, but later than it did last year.</a:t>
            </a:r>
            <a:endParaRPr lang="en-US" sz="1300" dirty="0" smtClean="0">
              <a:latin typeface="Trebuchet MS" panose="020B0603020202020204" pitchFamily="34" charset="0"/>
            </a:endParaRPr>
          </a:p>
          <a:p>
            <a:pPr marL="0" lvl="1" indent="0">
              <a:buNone/>
            </a:pPr>
            <a:r>
              <a:rPr lang="en-US" altLang="en-US" sz="1800" b="1" dirty="0" smtClean="0">
                <a:solidFill>
                  <a:srgbClr val="FF0000"/>
                </a:solidFill>
              </a:rPr>
              <a:t>Prediction</a:t>
            </a:r>
            <a:r>
              <a:rPr lang="en-US" altLang="en-US" sz="1800" b="1" dirty="0" smtClean="0">
                <a:solidFill>
                  <a:srgbClr val="FF0000"/>
                </a:solidFill>
              </a:rPr>
              <a:t>: </a:t>
            </a:r>
          </a:p>
          <a:p>
            <a:pPr marL="342900" lvl="1" indent="-228600"/>
            <a:r>
              <a:rPr lang="en-US" sz="1300" dirty="0" smtClean="0">
                <a:latin typeface="Trebuchet MS" panose="020B0603020202020204" pitchFamily="34" charset="0"/>
              </a:rPr>
              <a:t>Presence of near normal ENSO conditions in the tropical equatorial Pacific, and its near term expected continuation, </a:t>
            </a:r>
            <a:r>
              <a:rPr lang="en-US" sz="1300" dirty="0" smtClean="0">
                <a:latin typeface="Trebuchet MS" panose="020B0603020202020204" pitchFamily="34" charset="0"/>
              </a:rPr>
              <a:t>is not providing any </a:t>
            </a:r>
            <a:r>
              <a:rPr lang="en-US" sz="1300" dirty="0" smtClean="0">
                <a:latin typeface="Trebuchet MS" panose="020B0603020202020204" pitchFamily="34" charset="0"/>
              </a:rPr>
              <a:t>underlying basis or anchor to lower boundary </a:t>
            </a:r>
            <a:r>
              <a:rPr lang="en-US" sz="1300" dirty="0" smtClean="0">
                <a:latin typeface="Trebuchet MS" panose="020B0603020202020204" pitchFamily="34" charset="0"/>
              </a:rPr>
              <a:t>forcing, and </a:t>
            </a:r>
            <a:r>
              <a:rPr lang="en-US" sz="1300" dirty="0" smtClean="0">
                <a:latin typeface="Trebuchet MS" panose="020B0603020202020204" pitchFamily="34" charset="0"/>
              </a:rPr>
              <a:t>hence does not add </a:t>
            </a:r>
            <a:r>
              <a:rPr lang="en-US" sz="1300" dirty="0" smtClean="0">
                <a:latin typeface="Trebuchet MS" panose="020B0603020202020204" pitchFamily="34" charset="0"/>
              </a:rPr>
              <a:t>much </a:t>
            </a:r>
            <a:r>
              <a:rPr lang="en-US" sz="1300" dirty="0" smtClean="0">
                <a:latin typeface="Trebuchet MS" panose="020B0603020202020204" pitchFamily="34" charset="0"/>
              </a:rPr>
              <a:t>confidence to the model’s(NMME</a:t>
            </a:r>
            <a:r>
              <a:rPr lang="en-US" sz="1300" dirty="0" smtClean="0">
                <a:latin typeface="Trebuchet MS" panose="020B0603020202020204" pitchFamily="34" charset="0"/>
              </a:rPr>
              <a:t>) </a:t>
            </a:r>
            <a:r>
              <a:rPr lang="en-US" sz="1300" dirty="0" smtClean="0">
                <a:latin typeface="Trebuchet MS" panose="020B0603020202020204" pitchFamily="34" charset="0"/>
              </a:rPr>
              <a:t>precipitation forecast  </a:t>
            </a:r>
            <a:r>
              <a:rPr lang="en-US" sz="1300" dirty="0" smtClean="0">
                <a:latin typeface="Trebuchet MS" panose="020B0603020202020204" pitchFamily="34" charset="0"/>
              </a:rPr>
              <a:t>over the US for the upcoming season.   </a:t>
            </a:r>
          </a:p>
          <a:p>
            <a:pPr marL="338138" lvl="1"/>
            <a:r>
              <a:rPr lang="en-US" sz="1300" dirty="0" smtClean="0">
                <a:latin typeface="Trebuchet MS" panose="020B0603020202020204" pitchFamily="34" charset="0"/>
              </a:rPr>
              <a:t>In this situation, the gradual return towards moderate rainfall calendar months in the southeast during the upcoming forecast season (Nov-Jan), combined with above normal rainfall in the extended range,  is likely to lead to the gradual improvement and even possibly the removal of </a:t>
            </a:r>
            <a:r>
              <a:rPr lang="en-US" sz="1300" dirty="0" smtClean="0">
                <a:latin typeface="Trebuchet MS" panose="020B0603020202020204" pitchFamily="34" charset="0"/>
              </a:rPr>
              <a:t>the drought conditions in the southeast.  </a:t>
            </a:r>
          </a:p>
          <a:p>
            <a:pPr marL="338138" lvl="1"/>
            <a:r>
              <a:rPr lang="en-US" sz="1300" dirty="0" smtClean="0">
                <a:latin typeface="Trebuchet MS" panose="020B0603020202020204" pitchFamily="34" charset="0"/>
              </a:rPr>
              <a:t>For approximately the opposite scenario of rainfall conditions in Texas and the southwestern states, the drought in these states is likely to persist and continue through the forecast season. </a:t>
            </a:r>
            <a:endParaRPr lang="en-US" sz="1300" dirty="0" smtClean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42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487362"/>
          </a:xfrm>
        </p:spPr>
        <p:txBody>
          <a:bodyPr/>
          <a:lstStyle/>
          <a:p>
            <a:r>
              <a:rPr lang="en-US" sz="2000" dirty="0" smtClean="0"/>
              <a:t>Miscellaneous maps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7DA51B-2321-4810-ABB0-476517693214}" type="slidenum">
              <a:rPr lang="en-US" altLang="en-US" smtClean="0"/>
              <a:pPr>
                <a:defRPr/>
              </a:pPr>
              <a:t>35</a:t>
            </a:fld>
            <a:endParaRPr lang="en-US" altLang="en-US" dirty="0"/>
          </a:p>
        </p:txBody>
      </p:sp>
      <p:pic>
        <p:nvPicPr>
          <p:cNvPr id="1028" name="Picture 4" descr="Image result for meteorological regions 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6827732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50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D35B7-164B-4BDA-8435-F6440E98459E}" type="slidenum">
              <a:rPr lang="en-US" altLang="en-US" smtClean="0"/>
              <a:pPr>
                <a:defRPr/>
              </a:pPr>
              <a:t>36</a:t>
            </a:fld>
            <a:endParaRPr lang="en-US" altLang="en-US" dirty="0"/>
          </a:p>
        </p:txBody>
      </p:sp>
      <p:pic>
        <p:nvPicPr>
          <p:cNvPr id="2050" name="Picture 2" descr="File:Map of USA showing state nam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7620000" cy="462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46038"/>
            <a:ext cx="8229600" cy="4873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000" kern="0" dirty="0" smtClean="0"/>
              <a:t>Miscellaneous maps</a:t>
            </a:r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62814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63000" y="6550025"/>
            <a:ext cx="381000" cy="307975"/>
          </a:xfrm>
        </p:spPr>
        <p:txBody>
          <a:bodyPr/>
          <a:lstStyle/>
          <a:p>
            <a:pPr>
              <a:defRPr/>
            </a:pPr>
            <a:fld id="{29FE659A-E67D-4F73-9E46-0170127DE6AC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581400" y="3429000"/>
            <a:ext cx="838200" cy="533400"/>
            <a:chOff x="3429000" y="3124200"/>
            <a:chExt cx="838200" cy="533400"/>
          </a:xfrm>
        </p:grpSpPr>
        <p:cxnSp>
          <p:nvCxnSpPr>
            <p:cNvPr id="15" name="Straight Arrow Connector 14"/>
            <p:cNvCxnSpPr/>
            <p:nvPr/>
          </p:nvCxnSpPr>
          <p:spPr>
            <a:xfrm flipV="1">
              <a:off x="4267200" y="3124200"/>
              <a:ext cx="0" cy="5334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3429000" y="3124200"/>
              <a:ext cx="838200" cy="3810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3429000" y="3200400"/>
              <a:ext cx="0" cy="3048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143000" y="762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Precipitation </a:t>
            </a:r>
            <a:r>
              <a:rPr lang="en-US" b="1" dirty="0" smtClean="0"/>
              <a:t>ANOM</a:t>
            </a:r>
            <a:r>
              <a:rPr lang="en-US" dirty="0" smtClean="0"/>
              <a:t> during last 7, 14, 30, &amp; 60 days.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2971599" y="76200"/>
            <a:ext cx="679546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438400" y="76200"/>
            <a:ext cx="762000" cy="409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96200" y="1371600"/>
            <a:ext cx="1371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These maps in this and following slides, including</a:t>
            </a:r>
          </a:p>
          <a:p>
            <a:r>
              <a:rPr lang="en-US" sz="1600" dirty="0" smtClean="0"/>
              <a:t>a) Total, </a:t>
            </a:r>
          </a:p>
          <a:p>
            <a:r>
              <a:rPr lang="en-US" sz="1600" dirty="0" smtClean="0"/>
              <a:t>b) </a:t>
            </a:r>
            <a:r>
              <a:rPr lang="en-US" sz="1600" dirty="0" err="1" smtClean="0"/>
              <a:t>Anom</a:t>
            </a:r>
            <a:r>
              <a:rPr lang="en-US" sz="1600" dirty="0" smtClean="0"/>
              <a:t> and c) Percent of </a:t>
            </a:r>
            <a:r>
              <a:rPr lang="en-US" sz="1600" dirty="0" err="1" smtClean="0"/>
              <a:t>precip</a:t>
            </a:r>
            <a:r>
              <a:rPr lang="en-US" sz="1600" dirty="0" smtClean="0"/>
              <a:t>.  in these and other longer time ranges are now daily updated at: 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5410200" y="3352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 Days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410200" y="6858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 Days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620625" y="3352800"/>
            <a:ext cx="95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 Days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617276" y="685800"/>
            <a:ext cx="95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0 Days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533400" y="4909828"/>
            <a:ext cx="113791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1708" y="6550223"/>
            <a:ext cx="82534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From: Recent </a:t>
            </a:r>
            <a:r>
              <a:rPr lang="en-US" sz="1400" dirty="0"/>
              <a:t>Accumulated </a:t>
            </a:r>
            <a:r>
              <a:rPr lang="en-US" sz="1400" dirty="0" smtClean="0"/>
              <a:t>Precipitation </a:t>
            </a:r>
            <a:r>
              <a:rPr lang="en-US" sz="1400" dirty="0">
                <a:solidFill>
                  <a:srgbClr val="6600CC"/>
                </a:solidFill>
                <a:hlinkClick r:id="rId2"/>
              </a:rPr>
              <a:t>https://www.cpc.ncep.noaa.gov/products/Drought/briefing_prcp.shtml</a:t>
            </a:r>
            <a:r>
              <a:rPr lang="en-US" sz="1400" dirty="0" smtClean="0">
                <a:solidFill>
                  <a:srgbClr val="6600CC"/>
                </a:solidFill>
              </a:rPr>
              <a:t> </a:t>
            </a:r>
            <a:endParaRPr lang="en-US" sz="1400" dirty="0">
              <a:solidFill>
                <a:srgbClr val="6600CC"/>
              </a:solidFill>
            </a:endParaRPr>
          </a:p>
        </p:txBody>
      </p:sp>
      <p:cxnSp>
        <p:nvCxnSpPr>
          <p:cNvPr id="10" name="Straight Arrow Connector 9"/>
          <p:cNvCxnSpPr>
            <a:stCxn id="5" idx="2"/>
          </p:cNvCxnSpPr>
          <p:nvPr/>
        </p:nvCxnSpPr>
        <p:spPr>
          <a:xfrm flipH="1">
            <a:off x="8077200" y="4911030"/>
            <a:ext cx="304800" cy="16391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US 4 panel 1wk - 2months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1975"/>
            <a:ext cx="76200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84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81800" y="934497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NOW !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FE659A-E67D-4F73-9E46-0170127DE6AC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648200" y="3124200"/>
            <a:ext cx="0" cy="5334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3810000" y="3124200"/>
            <a:ext cx="838200" cy="3810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810000" y="3200400"/>
            <a:ext cx="0" cy="3048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438400" y="762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Precipitation </a:t>
            </a:r>
            <a:r>
              <a:rPr lang="en-US" b="1" dirty="0" smtClean="0"/>
              <a:t>Percent </a:t>
            </a:r>
            <a:r>
              <a:rPr lang="en-US" dirty="0" smtClean="0"/>
              <a:t>during last 7, 14, 30, &amp; 60 days.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33398" y="76201"/>
            <a:ext cx="83860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410200" y="32004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 Days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410200" y="46886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 Days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620625" y="3244334"/>
            <a:ext cx="95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 days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617276" y="468868"/>
            <a:ext cx="95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0 Days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81708" y="6550223"/>
            <a:ext cx="82534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From: Recent </a:t>
            </a:r>
            <a:r>
              <a:rPr lang="en-US" sz="1400" dirty="0"/>
              <a:t>Accumulated </a:t>
            </a:r>
            <a:r>
              <a:rPr lang="en-US" sz="1400" dirty="0" smtClean="0"/>
              <a:t>Precipitation </a:t>
            </a:r>
            <a:r>
              <a:rPr lang="en-US" sz="1400" dirty="0">
                <a:solidFill>
                  <a:srgbClr val="6600CC"/>
                </a:solidFill>
                <a:hlinkClick r:id="rId2"/>
              </a:rPr>
              <a:t>https://www.cpc.ncep.noaa.gov/products/Drought/briefing_prcp.shtml</a:t>
            </a:r>
            <a:r>
              <a:rPr lang="en-US" sz="1400" dirty="0" smtClean="0">
                <a:solidFill>
                  <a:srgbClr val="6600CC"/>
                </a:solidFill>
              </a:rPr>
              <a:t> </a:t>
            </a:r>
            <a:endParaRPr lang="en-US" sz="1400" dirty="0">
              <a:solidFill>
                <a:srgbClr val="6600CC"/>
              </a:solidFill>
            </a:endParaRPr>
          </a:p>
        </p:txBody>
      </p:sp>
      <p:pic>
        <p:nvPicPr>
          <p:cNvPr id="2050" name="Picture 2" descr="US 4 panel 1wk - 2months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6200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02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S 4 panel 3-6 month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14350"/>
            <a:ext cx="76200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D35B7-164B-4BDA-8435-F6440E98459E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143000" y="762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precipitation </a:t>
            </a:r>
            <a:r>
              <a:rPr lang="en-US" b="1" dirty="0" smtClean="0"/>
              <a:t>ANOM</a:t>
            </a:r>
            <a:r>
              <a:rPr lang="en-US" dirty="0" smtClean="0"/>
              <a:t> during last 3, 4, 5, and 6 months.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71800" y="76200"/>
            <a:ext cx="762000" cy="409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867400" y="32766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12873" y="48808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 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14600" y="3255879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 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07673" y="457077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 M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81708" y="6550223"/>
            <a:ext cx="82534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From: Recent </a:t>
            </a:r>
            <a:r>
              <a:rPr lang="en-US" sz="1400" dirty="0"/>
              <a:t>Accumulated </a:t>
            </a:r>
            <a:r>
              <a:rPr lang="en-US" sz="1400" dirty="0" smtClean="0"/>
              <a:t>Precipitation </a:t>
            </a:r>
            <a:r>
              <a:rPr lang="en-US" sz="1400" dirty="0">
                <a:solidFill>
                  <a:srgbClr val="6600CC"/>
                </a:solidFill>
                <a:hlinkClick r:id="rId3"/>
              </a:rPr>
              <a:t>https://www.cpc.ncep.noaa.gov/products/Drought/briefing_prcp.shtml</a:t>
            </a:r>
            <a:r>
              <a:rPr lang="en-US" sz="1400" dirty="0" smtClean="0">
                <a:solidFill>
                  <a:srgbClr val="6600CC"/>
                </a:solidFill>
              </a:rPr>
              <a:t> </a:t>
            </a:r>
            <a:endParaRPr lang="en-US" sz="1400" dirty="0">
              <a:solidFill>
                <a:srgbClr val="66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8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S 4 panel 3-6 month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76200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55182" y="6534150"/>
            <a:ext cx="588818" cy="323850"/>
          </a:xfrm>
        </p:spPr>
        <p:txBody>
          <a:bodyPr/>
          <a:lstStyle/>
          <a:p>
            <a:pPr>
              <a:defRPr/>
            </a:pPr>
            <a:fld id="{AE0D35B7-164B-4BDA-8435-F6440E98459E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3000" y="762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precipitation </a:t>
            </a:r>
            <a:r>
              <a:rPr lang="en-US" b="1" dirty="0" smtClean="0"/>
              <a:t>Percent</a:t>
            </a:r>
            <a:r>
              <a:rPr lang="en-US" dirty="0" smtClean="0"/>
              <a:t> during last 3, 4, 5, and 6  months.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71800" y="76200"/>
            <a:ext cx="762000" cy="409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867400" y="32766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3M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791200" y="48808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 M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362200" y="3244334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 </a:t>
            </a:r>
            <a:r>
              <a:rPr lang="en-US" dirty="0"/>
              <a:t>5</a:t>
            </a:r>
            <a:r>
              <a:rPr lang="en-US" smtClean="0"/>
              <a:t> </a:t>
            </a:r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514600" y="50886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 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72845" y="1143000"/>
            <a:ext cx="12764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 these interim time scale 3-6 months, need to pay attention </a:t>
            </a:r>
            <a:r>
              <a:rPr lang="en-US" sz="1600" dirty="0"/>
              <a:t>t</a:t>
            </a:r>
            <a:r>
              <a:rPr lang="en-US" sz="1600" dirty="0" smtClean="0"/>
              <a:t>o regions, which are red/dark red  and brown (&lt;50%)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3039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953000" y="1828562"/>
            <a:ext cx="533400" cy="6098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86800" y="6534150"/>
            <a:ext cx="457200" cy="323850"/>
          </a:xfrm>
        </p:spPr>
        <p:txBody>
          <a:bodyPr/>
          <a:lstStyle/>
          <a:p>
            <a:pPr>
              <a:defRPr/>
            </a:pPr>
            <a:fld id="{AE0D35B7-164B-4BDA-8435-F6440E98459E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143000" y="762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precipitation </a:t>
            </a:r>
            <a:r>
              <a:rPr lang="en-US" b="1" dirty="0" smtClean="0"/>
              <a:t>Percent</a:t>
            </a:r>
            <a:r>
              <a:rPr lang="en-US" dirty="0" smtClean="0"/>
              <a:t> during last 9 months, 1 yr, 1.5yrs, &amp; 2 yrs.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71800" y="76201"/>
            <a:ext cx="7620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914400" y="1676400"/>
            <a:ext cx="952500" cy="87269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96000" y="32766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  <a:r>
              <a:rPr lang="en-US" dirty="0" smtClean="0"/>
              <a:t> 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874327" y="48577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 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362200" y="323588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1.5 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440709" y="445532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Y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1066800" y="4495800"/>
            <a:ext cx="800100" cy="762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81708" y="6550223"/>
            <a:ext cx="82534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From: Recent </a:t>
            </a:r>
            <a:r>
              <a:rPr lang="en-US" sz="1400" dirty="0"/>
              <a:t>Accumulated </a:t>
            </a:r>
            <a:r>
              <a:rPr lang="en-US" sz="1400" dirty="0" smtClean="0"/>
              <a:t>Precipitation </a:t>
            </a:r>
            <a:r>
              <a:rPr lang="en-US" sz="1400" dirty="0">
                <a:solidFill>
                  <a:srgbClr val="6600CC"/>
                </a:solidFill>
                <a:hlinkClick r:id="rId2"/>
              </a:rPr>
              <a:t>https://www.cpc.ncep.noaa.gov/products/Drought/briefing_prcp.shtml</a:t>
            </a:r>
            <a:r>
              <a:rPr lang="en-US" sz="1400" dirty="0" smtClean="0">
                <a:solidFill>
                  <a:srgbClr val="6600CC"/>
                </a:solidFill>
              </a:rPr>
              <a:t> </a:t>
            </a:r>
            <a:endParaRPr lang="en-US" sz="1400" dirty="0">
              <a:solidFill>
                <a:srgbClr val="6600CC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800600" y="4724399"/>
            <a:ext cx="685800" cy="51593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US 4 panel 9-24 months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14350"/>
            <a:ext cx="76200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80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US 4 panel 2-5 year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6200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86800" y="6534150"/>
            <a:ext cx="457200" cy="323850"/>
          </a:xfrm>
        </p:spPr>
        <p:txBody>
          <a:bodyPr/>
          <a:lstStyle/>
          <a:p>
            <a:pPr>
              <a:defRPr/>
            </a:pPr>
            <a:fld id="{AE0D35B7-164B-4BDA-8435-F6440E98459E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143000" y="762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precipitation </a:t>
            </a:r>
            <a:r>
              <a:rPr lang="en-US" b="1" dirty="0" smtClean="0"/>
              <a:t>Percent </a:t>
            </a:r>
            <a:r>
              <a:rPr lang="en-US" dirty="0" smtClean="0"/>
              <a:t>during last 2 </a:t>
            </a:r>
            <a:r>
              <a:rPr lang="en-US" dirty="0" err="1" smtClean="0"/>
              <a:t>yrs</a:t>
            </a:r>
            <a:r>
              <a:rPr lang="en-US" dirty="0" smtClean="0"/>
              <a:t>, 3 </a:t>
            </a:r>
            <a:r>
              <a:rPr lang="en-US" dirty="0" err="1" smtClean="0"/>
              <a:t>yrs</a:t>
            </a:r>
            <a:r>
              <a:rPr lang="en-US" dirty="0" smtClean="0"/>
              <a:t>, 4 </a:t>
            </a:r>
            <a:r>
              <a:rPr lang="en-US" dirty="0" err="1" smtClean="0"/>
              <a:t>yrs</a:t>
            </a:r>
            <a:r>
              <a:rPr lang="en-US" dirty="0" smtClean="0"/>
              <a:t>, &amp; 5 yrs.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00" y="1143000"/>
            <a:ext cx="1524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Still longer term rainfall deficit variability in play?  Especially in the southwest!</a:t>
            </a:r>
          </a:p>
          <a:p>
            <a:endParaRPr lang="en-US" sz="1600" dirty="0"/>
          </a:p>
          <a:p>
            <a:r>
              <a:rPr lang="en-US" sz="1600" dirty="0" smtClean="0"/>
              <a:t>Will these deficits ever go away, OR is these part of the new norm??</a:t>
            </a:r>
          </a:p>
          <a:p>
            <a:endParaRPr lang="en-US" sz="1600" dirty="0"/>
          </a:p>
          <a:p>
            <a:r>
              <a:rPr lang="en-US" sz="1600" dirty="0" smtClean="0"/>
              <a:t>Not so bad in the east!!</a:t>
            </a:r>
          </a:p>
          <a:p>
            <a:endParaRPr lang="en-US" sz="1600" dirty="0"/>
          </a:p>
          <a:p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2971800" y="76201"/>
            <a:ext cx="8382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187825" y="4419600"/>
            <a:ext cx="1143000" cy="762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416425" y="1752600"/>
            <a:ext cx="914400" cy="762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44525" y="1752600"/>
            <a:ext cx="800100" cy="72029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30825" y="32766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85352" y="48577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 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97025" y="323588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 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751734" y="5450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 Y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758825" y="4572000"/>
            <a:ext cx="762000" cy="685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81708" y="6550223"/>
            <a:ext cx="82534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From: Recent </a:t>
            </a:r>
            <a:r>
              <a:rPr lang="en-US" sz="1400" dirty="0"/>
              <a:t>Accumulated </a:t>
            </a:r>
            <a:r>
              <a:rPr lang="en-US" sz="1400" dirty="0" smtClean="0"/>
              <a:t>Precipitation </a:t>
            </a:r>
            <a:r>
              <a:rPr lang="en-US" sz="1400" dirty="0">
                <a:solidFill>
                  <a:srgbClr val="6600CC"/>
                </a:solidFill>
                <a:hlinkClick r:id="rId3"/>
              </a:rPr>
              <a:t>https://www.cpc.ncep.noaa.gov/products/Drought/briefing_prcp.shtml</a:t>
            </a:r>
            <a:r>
              <a:rPr lang="en-US" sz="1400" dirty="0" smtClean="0">
                <a:solidFill>
                  <a:srgbClr val="6600CC"/>
                </a:solidFill>
              </a:rPr>
              <a:t> </a:t>
            </a:r>
            <a:endParaRPr lang="en-US" sz="1400" dirty="0">
              <a:solidFill>
                <a:srgbClr val="66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11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61451</TotalTime>
  <Words>1800</Words>
  <Application>Microsoft Office PowerPoint</Application>
  <PresentationFormat>On-screen Show (4:3)</PresentationFormat>
  <Paragraphs>253</Paragraphs>
  <Slides>36</Slides>
  <Notes>5</Notes>
  <HiddenSlides>5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Default Design</vt:lpstr>
      <vt:lpstr>Office Theme</vt:lpstr>
      <vt:lpstr>Drought  Outlook  Support Briefing   October 2019  </vt:lpstr>
      <vt:lpstr>Drought Monitor </vt:lpstr>
      <vt:lpstr>(Prev) Seasonal/Monthly Drought outlooks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Standardized Precipitation Index SPI (based on Observed P)</vt:lpstr>
      <vt:lpstr>The Standardized Precipitation Index SPI (based on Observed P)</vt:lpstr>
      <vt:lpstr>PowerPoint Presentation</vt:lpstr>
      <vt:lpstr>PowerPoint Presentation</vt:lpstr>
      <vt:lpstr>Streamflow (USGS)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NMME     T &amp; P EnsMean forecasts</vt:lpstr>
      <vt:lpstr>The agreement/uncertainty  among the diff. NMME models’ forecasts (middle and bottom panels)  for Nov-Dec-Jan Precipitation!!!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Miscellaneous maps</vt:lpstr>
      <vt:lpstr>PowerPoint Presentation</vt:lpstr>
    </vt:vector>
  </TitlesOfParts>
  <Company>CPC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kingtsemo</dc:creator>
  <cp:lastModifiedBy>Muthuvel Chelliah</cp:lastModifiedBy>
  <cp:revision>5599</cp:revision>
  <cp:lastPrinted>2014-07-10T13:24:01Z</cp:lastPrinted>
  <dcterms:created xsi:type="dcterms:W3CDTF">2008-10-04T17:35:30Z</dcterms:created>
  <dcterms:modified xsi:type="dcterms:W3CDTF">2019-10-15T03:07:58Z</dcterms:modified>
</cp:coreProperties>
</file>