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881" r:id="rId17"/>
    <p:sldId id="889" r:id="rId18"/>
    <p:sldId id="757" r:id="rId19"/>
    <p:sldId id="922" r:id="rId20"/>
    <p:sldId id="928" r:id="rId21"/>
    <p:sldId id="796" r:id="rId22"/>
    <p:sldId id="795" r:id="rId23"/>
    <p:sldId id="890" r:id="rId24"/>
    <p:sldId id="790" r:id="rId25"/>
    <p:sldId id="878" r:id="rId26"/>
    <p:sldId id="804" r:id="rId27"/>
    <p:sldId id="877" r:id="rId28"/>
    <p:sldId id="728" r:id="rId29"/>
    <p:sldId id="935" r:id="rId30"/>
    <p:sldId id="926" r:id="rId31"/>
    <p:sldId id="915" r:id="rId32"/>
    <p:sldId id="888" r:id="rId33"/>
    <p:sldId id="883" r:id="rId34"/>
    <p:sldId id="918" r:id="rId35"/>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6600CC"/>
    <a:srgbClr val="9A7500"/>
    <a:srgbClr val="C89800"/>
    <a:srgbClr val="FA5236"/>
    <a:srgbClr val="FF6600"/>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1" autoAdjust="0"/>
    <p:restoredTop sz="99266" autoAdjust="0"/>
  </p:normalViewPr>
  <p:slideViewPr>
    <p:cSldViewPr>
      <p:cViewPr>
        <p:scale>
          <a:sx n="107" d="100"/>
          <a:sy n="107" d="100"/>
        </p:scale>
        <p:origin x="-72" y="-66"/>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32</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gif"/></Relationships>
</file>

<file path=ppt/slides/_rels/slide1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hyperlink" Target="https://fsapps.nwcg.gov/" TargetMode="External"/><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gif"/><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gif"/><Relationship Id="rId4" Type="http://schemas.openxmlformats.org/officeDocument/2006/relationships/image" Target="../media/image50.png"/><Relationship Id="rId9" Type="http://schemas.openxmlformats.org/officeDocument/2006/relationships/image" Target="../media/image55.gif"/></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gif"/><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gif"/><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7.xml"/><Relationship Id="rId4" Type="http://schemas.openxmlformats.org/officeDocument/2006/relationships/image" Target="../media/image93.jpg"/></Relationships>
</file>

<file path=ppt/slides/_rels/slide3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October 2020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052" name="TextBox 1"/>
          <p:cNvSpPr txBox="1">
            <a:spLocks noChangeArrowheads="1"/>
          </p:cNvSpPr>
          <p:nvPr/>
        </p:nvSpPr>
        <p:spPr bwMode="auto">
          <a:xfrm>
            <a:off x="27432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1-877-680-3341</a:t>
            </a: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858747#</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 </a:t>
            </a:r>
            <a:r>
              <a:rPr lang="en-US" dirty="0"/>
              <a:t>during last 2 </a:t>
            </a:r>
            <a:r>
              <a:rPr lang="en-US" dirty="0" err="1"/>
              <a:t>yrs</a:t>
            </a:r>
            <a:r>
              <a:rPr lang="en-US" dirty="0"/>
              <a:t>, 3 </a:t>
            </a:r>
            <a:r>
              <a:rPr lang="en-US" dirty="0" err="1"/>
              <a:t>yrs</a:t>
            </a:r>
            <a:r>
              <a:rPr lang="en-US" dirty="0"/>
              <a:t>, 4 </a:t>
            </a:r>
            <a:r>
              <a:rPr lang="en-US" dirty="0" err="1"/>
              <a:t>yrs</a:t>
            </a:r>
            <a:r>
              <a:rPr lang="en-US" dirty="0"/>
              <a:t>, &amp; 5 yrs.</a:t>
            </a:r>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572000" y="4495800"/>
            <a:ext cx="8382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5" y="1752600"/>
            <a:ext cx="8382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838200" y="4495800"/>
            <a:ext cx="758825" cy="800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19" name="TextBox 18"/>
          <p:cNvSpPr txBox="1"/>
          <p:nvPr/>
        </p:nvSpPr>
        <p:spPr>
          <a:xfrm>
            <a:off x="8153400" y="3061157"/>
            <a:ext cx="761999" cy="584775"/>
          </a:xfrm>
          <a:prstGeom prst="rect">
            <a:avLst/>
          </a:prstGeom>
          <a:noFill/>
        </p:spPr>
        <p:txBody>
          <a:bodyPr wrap="square" rtlCol="0">
            <a:spAutoFit/>
          </a:bodyPr>
          <a:lstStyle/>
          <a:p>
            <a:r>
              <a:rPr lang="en-US" sz="1600" dirty="0" smtClean="0">
                <a:solidFill>
                  <a:srgbClr val="FF0000"/>
                </a:solidFill>
              </a:rPr>
              <a:t>In new format</a:t>
            </a:r>
            <a:endParaRPr lang="en-US" sz="1600" dirty="0">
              <a:solidFill>
                <a:srgbClr val="FF0000"/>
              </a:solidFill>
            </a:endParaRPr>
          </a:p>
        </p:txBody>
      </p:sp>
      <p:sp>
        <p:nvSpPr>
          <p:cNvPr id="5" name="TextBox 4"/>
          <p:cNvSpPr txBox="1"/>
          <p:nvPr/>
        </p:nvSpPr>
        <p:spPr>
          <a:xfrm>
            <a:off x="7772400" y="3886200"/>
            <a:ext cx="1371600" cy="1600438"/>
          </a:xfrm>
          <a:prstGeom prst="rect">
            <a:avLst/>
          </a:prstGeom>
          <a:noFill/>
        </p:spPr>
        <p:txBody>
          <a:bodyPr wrap="square" rtlCol="0">
            <a:spAutoFit/>
          </a:bodyPr>
          <a:lstStyle/>
          <a:p>
            <a:r>
              <a:rPr lang="en-US" sz="1400" dirty="0" smtClean="0"/>
              <a:t>In this time range, across the country, there is not any big area where the rainfall is less than 50%.</a:t>
            </a:r>
            <a:endParaRPr lang="en-US" sz="1400" dirty="0"/>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5275"/>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1336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410200" y="5176837"/>
            <a:ext cx="2438400" cy="168116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2971800"/>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in </a:t>
            </a:r>
            <a:r>
              <a:rPr lang="en-US" sz="1400" dirty="0" err="1" smtClean="0"/>
              <a:t>regn</a:t>
            </a:r>
            <a:r>
              <a:rPr lang="en-US" sz="1400" dirty="0" smtClean="0"/>
              <a:t>. central/west =&gt; narrow rainy season (months)</a:t>
            </a:r>
            <a:endParaRPr lang="en-US" sz="1400" dirty="0"/>
          </a:p>
          <a:p>
            <a:endParaRPr lang="en-US" sz="1400" dirty="0"/>
          </a:p>
          <a:p>
            <a:r>
              <a:rPr lang="en-US" sz="1400" dirty="0" smtClean="0"/>
              <a:t>Overall, more white space in the east -&gt; distributed rainfall season (except ~FL).</a:t>
            </a:r>
            <a:endParaRPr lang="en-US" sz="14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1" y="3429000"/>
              <a:ext cx="2666997"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410200" y="5057133"/>
            <a:ext cx="2736715" cy="18008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410200" y="3450978"/>
            <a:ext cx="2743200" cy="16061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 y="0"/>
            <a:ext cx="2660516" cy="1666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a:off x="1219200" y="2057400"/>
            <a:ext cx="2438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6200" y="2514600"/>
            <a:ext cx="27432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153400" y="4038600"/>
            <a:ext cx="990600" cy="1754326"/>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Behavior in Drought is loosely tied to rainfall </a:t>
            </a:r>
            <a:r>
              <a:rPr lang="en-US" sz="1200" b="1" dirty="0" err="1" smtClean="0">
                <a:solidFill>
                  <a:srgbClr val="FF0000"/>
                </a:solidFill>
              </a:rPr>
              <a:t>climo</a:t>
            </a:r>
            <a:r>
              <a:rPr lang="en-US" sz="1200" b="1" dirty="0" smtClean="0">
                <a:solidFill>
                  <a:srgbClr val="FF0000"/>
                </a:solidFill>
              </a:rPr>
              <a:t>!! </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a:off x="8153400" y="762000"/>
            <a:ext cx="347764" cy="1524000"/>
          </a:xfrm>
          <a:prstGeom prst="arc">
            <a:avLst>
              <a:gd name="adj1" fmla="val 15432076"/>
              <a:gd name="adj2" fmla="val 6079176"/>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8153400" y="587276"/>
            <a:ext cx="990600" cy="2308324"/>
          </a:xfrm>
          <a:prstGeom prst="rect">
            <a:avLst/>
          </a:prstGeom>
          <a:noFill/>
        </p:spPr>
        <p:txBody>
          <a:bodyPr wrap="square" rtlCol="0">
            <a:spAutoFit/>
          </a:bodyPr>
          <a:lstStyle/>
          <a:p>
            <a:r>
              <a:rPr lang="en-US" sz="1200" b="1" dirty="0" smtClean="0"/>
              <a:t>As if not enough so far, September/October are still climatologically  bad months for west coast fire season </a:t>
            </a:r>
            <a:r>
              <a:rPr lang="en-US" sz="1200" b="1" dirty="0" smtClean="0">
                <a:sym typeface="Wingdings" panose="05000000000000000000" pitchFamily="2" charset="2"/>
              </a:rPr>
              <a:t> </a:t>
            </a:r>
            <a:r>
              <a:rPr lang="en-US" sz="1200" b="1" dirty="0" smtClean="0"/>
              <a:t> </a:t>
            </a:r>
            <a:endParaRPr lang="en-US" sz="1200" b="1" dirty="0"/>
          </a:p>
        </p:txBody>
      </p:sp>
      <p:sp>
        <p:nvSpPr>
          <p:cNvPr id="26" name="TextBox 25"/>
          <p:cNvSpPr txBox="1"/>
          <p:nvPr/>
        </p:nvSpPr>
        <p:spPr>
          <a:xfrm>
            <a:off x="8153400" y="-76200"/>
            <a:ext cx="914400" cy="646331"/>
          </a:xfrm>
          <a:prstGeom prst="rect">
            <a:avLst/>
          </a:prstGeom>
          <a:noFill/>
        </p:spPr>
        <p:txBody>
          <a:bodyPr wrap="square" rtlCol="0">
            <a:spAutoFit/>
          </a:bodyPr>
          <a:lstStyle/>
          <a:p>
            <a:r>
              <a:rPr lang="en-US" sz="1200" b="1" dirty="0" smtClean="0"/>
              <a:t>October-least green map!</a:t>
            </a:r>
            <a:endParaRPr lang="en-US" sz="1200" b="1" dirty="0"/>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4465"/>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a:solidFill>
                  <a:srgbClr val="000000"/>
                </a:solidFill>
                <a:effectLst/>
                <a:latin typeface="Times New Roman"/>
                <a:ea typeface="Times New Roman"/>
                <a:cs typeface="Arial"/>
              </a:rPr>
              <a:t>Precip  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25" name="TextBox 24"/>
          <p:cNvSpPr txBox="1"/>
          <p:nvPr/>
        </p:nvSpPr>
        <p:spPr>
          <a:xfrm>
            <a:off x="3701260" y="432574"/>
            <a:ext cx="685800" cy="369332"/>
          </a:xfrm>
          <a:prstGeom prst="rect">
            <a:avLst/>
          </a:prstGeom>
          <a:noFill/>
        </p:spPr>
        <p:txBody>
          <a:bodyPr wrap="square" rtlCol="0">
            <a:spAutoFit/>
          </a:bodyPr>
          <a:lstStyle/>
          <a:p>
            <a:r>
              <a:rPr lang="en-US" b="1" dirty="0" smtClean="0">
                <a:solidFill>
                  <a:srgbClr val="FF0000"/>
                </a:solidFill>
              </a:rPr>
              <a:t>JFM</a:t>
            </a:r>
            <a:endParaRPr lang="en-US" b="1" dirty="0">
              <a:solidFill>
                <a:srgbClr val="FF0000"/>
              </a:solidFill>
            </a:endParaRPr>
          </a:p>
        </p:txBody>
      </p:sp>
      <p:sp>
        <p:nvSpPr>
          <p:cNvPr id="8" name="Rectangle 7"/>
          <p:cNvSpPr/>
          <p:nvPr/>
        </p:nvSpPr>
        <p:spPr>
          <a:xfrm>
            <a:off x="2362200" y="5257800"/>
            <a:ext cx="19812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892896" y="533400"/>
            <a:ext cx="879504" cy="369332"/>
          </a:xfrm>
          <a:prstGeom prst="rect">
            <a:avLst/>
          </a:prstGeom>
          <a:noFill/>
        </p:spPr>
        <p:txBody>
          <a:bodyPr wrap="square" rtlCol="0">
            <a:spAutoFit/>
          </a:bodyPr>
          <a:lstStyle/>
          <a:p>
            <a:r>
              <a:rPr lang="en-US" b="1" dirty="0" smtClean="0">
                <a:solidFill>
                  <a:srgbClr val="FF0000"/>
                </a:solidFill>
              </a:rPr>
              <a:t>NDJ</a:t>
            </a:r>
            <a:endParaRPr lang="en-US" b="1" dirty="0">
              <a:solidFill>
                <a:srgbClr val="FF0000"/>
              </a:solidFill>
            </a:endParaRPr>
          </a:p>
        </p:txBody>
      </p:sp>
      <p:pic>
        <p:nvPicPr>
          <p:cNvPr id="8194" name="Picture 2" descr="https://www.cpc.ncep.noaa.gov/products/precip/CWlink/ENSO/composites/lanina.ndj.preci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46349"/>
            <a:ext cx="4953000" cy="641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5" y="76200"/>
            <a:ext cx="5195455" cy="67818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2" name="Rectangle 1"/>
          <p:cNvSpPr/>
          <p:nvPr/>
        </p:nvSpPr>
        <p:spPr>
          <a:xfrm>
            <a:off x="2659640" y="1524000"/>
            <a:ext cx="99796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5652655" cy="67818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019800" y="3886200"/>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a:t>
            </a:r>
            <a:endParaRPr lang="en-US" sz="1600" b="1" u="sng" dirty="0">
              <a:solidFill>
                <a:srgbClr val="FF0000"/>
              </a:solidFill>
            </a:endParaRPr>
          </a:p>
        </p:txBody>
      </p:sp>
      <p:sp>
        <p:nvSpPr>
          <p:cNvPr id="8" name="TextBox 7"/>
          <p:cNvSpPr txBox="1"/>
          <p:nvPr/>
        </p:nvSpPr>
        <p:spPr>
          <a:xfrm>
            <a:off x="7391399" y="3300968"/>
            <a:ext cx="1508315" cy="369332"/>
          </a:xfrm>
          <a:prstGeom prst="rect">
            <a:avLst/>
          </a:prstGeom>
          <a:noFill/>
        </p:spPr>
        <p:txBody>
          <a:bodyPr wrap="square" rtlCol="0">
            <a:spAutoFit/>
          </a:bodyPr>
          <a:lstStyle/>
          <a:p>
            <a:r>
              <a:rPr lang="en-US" b="1" dirty="0">
                <a:solidFill>
                  <a:srgbClr val="FF0000"/>
                </a:solidFill>
              </a:rPr>
              <a:t>----- NOW</a:t>
            </a:r>
          </a:p>
        </p:txBody>
      </p:sp>
      <p:sp>
        <p:nvSpPr>
          <p:cNvPr id="17" name="TextBox 16"/>
          <p:cNvSpPr txBox="1"/>
          <p:nvPr/>
        </p:nvSpPr>
        <p:spPr>
          <a:xfrm>
            <a:off x="39018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Tree>
    <p:extLst>
      <p:ext uri="{BB962C8B-B14F-4D97-AF65-F5344CB8AC3E}">
        <p14:creationId xmlns:p14="http://schemas.microsoft.com/office/powerpoint/2010/main" val="1729781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486400" y="1371600"/>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Temperatures</a:t>
            </a:r>
          </a:p>
        </p:txBody>
      </p:sp>
      <p:pic>
        <p:nvPicPr>
          <p:cNvPr id="10242" name="Picture 2" descr="https://www.cpc.ncep.noaa.gov/products/tanal/30day/mean/202009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28575"/>
            <a:ext cx="468630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448050"/>
            <a:ext cx="4276725"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3372" y="4953000"/>
            <a:ext cx="2040628"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5" name="TextBox 14"/>
          <p:cNvSpPr txBox="1"/>
          <p:nvPr/>
        </p:nvSpPr>
        <p:spPr>
          <a:xfrm>
            <a:off x="7112167" y="5257800"/>
            <a:ext cx="507833" cy="369332"/>
          </a:xfrm>
          <a:prstGeom prst="rect">
            <a:avLst/>
          </a:prstGeom>
          <a:noFill/>
        </p:spPr>
        <p:txBody>
          <a:bodyPr wrap="square" rtlCol="0">
            <a:spAutoFit/>
          </a:bodyPr>
          <a:lstStyle/>
          <a:p>
            <a:r>
              <a:rPr lang="en-US" dirty="0"/>
              <a:t>TX</a:t>
            </a:r>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p:cNvSpPr/>
          <p:nvPr/>
        </p:nvSpPr>
        <p:spPr>
          <a:xfrm>
            <a:off x="6669043" y="378023"/>
            <a:ext cx="1941557" cy="307777"/>
          </a:xfrm>
          <a:prstGeom prst="rect">
            <a:avLst/>
          </a:prstGeom>
        </p:spPr>
        <p:txBody>
          <a:bodyPr wrap="none">
            <a:spAutoFit/>
          </a:bodyPr>
          <a:lstStyle/>
          <a:p>
            <a:r>
              <a:rPr lang="en-US" sz="1400" dirty="0">
                <a:hlinkClick r:id="rId4"/>
              </a:rPr>
              <a:t>https://fsapps.nwcg.gov/</a:t>
            </a:r>
            <a:endParaRPr lang="en-US" sz="1400"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76200"/>
            <a:ext cx="1476375" cy="30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Forecast Fire Danger Rating Continental M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5462" y="3276600"/>
            <a:ext cx="2148538" cy="16764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458615" y="6063734"/>
            <a:ext cx="507833" cy="369332"/>
          </a:xfrm>
          <a:prstGeom prst="rect">
            <a:avLst/>
          </a:prstGeom>
          <a:noFill/>
        </p:spPr>
        <p:txBody>
          <a:bodyPr wrap="square" rtlCol="0">
            <a:spAutoFit/>
          </a:bodyPr>
          <a:lstStyle/>
          <a:p>
            <a:r>
              <a:rPr lang="en-US" dirty="0" smtClean="0"/>
              <a:t>CO</a:t>
            </a:r>
            <a:endParaRPr lang="en-US" dirty="0"/>
          </a:p>
        </p:txBody>
      </p:sp>
      <p:cxnSp>
        <p:nvCxnSpPr>
          <p:cNvPr id="9" name="Straight Arrow Connector 8"/>
          <p:cNvCxnSpPr/>
          <p:nvPr/>
        </p:nvCxnSpPr>
        <p:spPr>
          <a:xfrm>
            <a:off x="6824547" y="2911214"/>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6200" y="6248400"/>
            <a:ext cx="4876800" cy="523220"/>
          </a:xfrm>
          <a:prstGeom prst="rect">
            <a:avLst/>
          </a:prstGeom>
          <a:noFill/>
        </p:spPr>
        <p:txBody>
          <a:bodyPr wrap="square" rtlCol="0">
            <a:spAutoFit/>
          </a:bodyPr>
          <a:lstStyle/>
          <a:p>
            <a:r>
              <a:rPr lang="en-US" sz="1400" b="1" dirty="0" smtClean="0"/>
              <a:t>Some/many of California </a:t>
            </a:r>
            <a:r>
              <a:rPr lang="en-US" sz="1400" b="1" dirty="0"/>
              <a:t>reservoirs </a:t>
            </a:r>
            <a:r>
              <a:rPr lang="en-US" sz="1400" b="1" dirty="0" smtClean="0"/>
              <a:t>levels are  below their historical average levels.  La Nina is here </a:t>
            </a:r>
            <a:r>
              <a:rPr lang="en-US" sz="1400" b="1" dirty="0" err="1" smtClean="0"/>
              <a:t>atleast</a:t>
            </a:r>
            <a:r>
              <a:rPr lang="en-US" sz="1400" b="1" dirty="0" smtClean="0"/>
              <a:t> thru DJF </a:t>
            </a:r>
            <a:r>
              <a:rPr lang="en-US" sz="1400" b="1" dirty="0" smtClean="0">
                <a:sym typeface="Wingdings" panose="05000000000000000000" pitchFamily="2" charset="2"/>
              </a:rPr>
              <a:t></a:t>
            </a:r>
            <a:endParaRPr lang="en-US" sz="1400" b="1" dirty="0"/>
          </a:p>
        </p:txBody>
      </p:sp>
      <p:pic>
        <p:nvPicPr>
          <p:cNvPr id="1126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0726" y="4950029"/>
            <a:ext cx="2183959" cy="166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descr="https://www.wfas.net/images/firedanger/fd_cls_f.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20726" y="3296722"/>
            <a:ext cx="2189674" cy="16308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103372" y="2971800"/>
            <a:ext cx="1735828" cy="369332"/>
          </a:xfrm>
          <a:prstGeom prst="rect">
            <a:avLst/>
          </a:prstGeom>
          <a:noFill/>
        </p:spPr>
        <p:txBody>
          <a:bodyPr wrap="square" rtlCol="0">
            <a:spAutoFit/>
          </a:bodyPr>
          <a:lstStyle/>
          <a:p>
            <a:r>
              <a:rPr lang="en-US" dirty="0" smtClean="0"/>
              <a:t>LAST MONTH</a:t>
            </a:r>
            <a:endParaRPr lang="en-US" dirty="0"/>
          </a:p>
        </p:txBody>
      </p:sp>
      <p:sp>
        <p:nvSpPr>
          <p:cNvPr id="24" name="TextBox 23"/>
          <p:cNvSpPr txBox="1"/>
          <p:nvPr/>
        </p:nvSpPr>
        <p:spPr>
          <a:xfrm>
            <a:off x="4876800" y="2983468"/>
            <a:ext cx="1735828" cy="369332"/>
          </a:xfrm>
          <a:prstGeom prst="rect">
            <a:avLst/>
          </a:prstGeom>
          <a:noFill/>
        </p:spPr>
        <p:txBody>
          <a:bodyPr wrap="square" rtlCol="0">
            <a:spAutoFit/>
          </a:bodyPr>
          <a:lstStyle/>
          <a:p>
            <a:r>
              <a:rPr lang="en-US" dirty="0" smtClean="0"/>
              <a:t>THIS MONTH</a:t>
            </a:r>
            <a:endParaRPr lang="en-US" dirty="0"/>
          </a:p>
        </p:txBody>
      </p:sp>
      <p:cxnSp>
        <p:nvCxnSpPr>
          <p:cNvPr id="7" name="Straight Arrow Connector 6"/>
          <p:cNvCxnSpPr/>
          <p:nvPr/>
        </p:nvCxnSpPr>
        <p:spPr>
          <a:xfrm flipH="1">
            <a:off x="5181600" y="3505200"/>
            <a:ext cx="1930568" cy="152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21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76200"/>
            <a:ext cx="4657494"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4844" y="6629400"/>
            <a:ext cx="2524356" cy="157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0778" y="378023"/>
            <a:ext cx="2787022" cy="2547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80621" y="3244334"/>
            <a:ext cx="2582758" cy="369332"/>
          </a:xfrm>
          <a:prstGeom prst="rect">
            <a:avLst/>
          </a:prstGeom>
        </p:spPr>
        <p:txBody>
          <a:bodyPr wrap="none">
            <a:spAutoFit/>
          </a:bodyPr>
          <a:lstStyle/>
          <a:p>
            <a:r>
              <a:rPr lang="en-US" dirty="0"/>
              <a:t>https://inciweb.nwcg.gov/</a:t>
            </a:r>
          </a:p>
        </p:txBody>
      </p:sp>
      <p:sp>
        <p:nvSpPr>
          <p:cNvPr id="10" name="Rectangle 9"/>
          <p:cNvSpPr/>
          <p:nvPr/>
        </p:nvSpPr>
        <p:spPr>
          <a:xfrm>
            <a:off x="7315200" y="2618601"/>
            <a:ext cx="1777917" cy="276999"/>
          </a:xfrm>
          <a:prstGeom prst="rect">
            <a:avLst/>
          </a:prstGeom>
        </p:spPr>
        <p:txBody>
          <a:bodyPr wrap="square">
            <a:spAutoFit/>
          </a:bodyPr>
          <a:lstStyle/>
          <a:p>
            <a:r>
              <a:rPr lang="en-US" sz="1200" dirty="0"/>
              <a:t>https://inciweb.nwcg.gov/</a:t>
            </a:r>
          </a:p>
        </p:txBody>
      </p:sp>
      <p:sp>
        <p:nvSpPr>
          <p:cNvPr id="11" name="TextBox 10"/>
          <p:cNvSpPr txBox="1"/>
          <p:nvPr/>
        </p:nvSpPr>
        <p:spPr>
          <a:xfrm>
            <a:off x="4733695" y="304800"/>
            <a:ext cx="1724920" cy="2554545"/>
          </a:xfrm>
          <a:prstGeom prst="rect">
            <a:avLst/>
          </a:prstGeom>
          <a:noFill/>
        </p:spPr>
        <p:txBody>
          <a:bodyPr wrap="square" rtlCol="0">
            <a:spAutoFit/>
          </a:bodyPr>
          <a:lstStyle/>
          <a:p>
            <a:r>
              <a:rPr lang="en-US" sz="1600" b="1" dirty="0"/>
              <a:t>October 12, </a:t>
            </a:r>
            <a:r>
              <a:rPr lang="en-US" sz="1600" b="1" dirty="0" smtClean="0"/>
              <a:t>2020 </a:t>
            </a:r>
            <a:endParaRPr lang="en-US" sz="1600" b="1" dirty="0"/>
          </a:p>
          <a:p>
            <a:endParaRPr lang="en-US" sz="1600" dirty="0" smtClean="0"/>
          </a:p>
          <a:p>
            <a:r>
              <a:rPr lang="en-US" sz="1600" dirty="0" smtClean="0"/>
              <a:t>Currently</a:t>
            </a:r>
            <a:r>
              <a:rPr lang="en-US" sz="1600" dirty="0"/>
              <a:t>, 74 large </a:t>
            </a:r>
            <a:r>
              <a:rPr lang="en-US" sz="1600" dirty="0" smtClean="0"/>
              <a:t>fires </a:t>
            </a:r>
            <a:r>
              <a:rPr lang="en-US" sz="1600" dirty="0"/>
              <a:t>have burned </a:t>
            </a:r>
            <a:r>
              <a:rPr lang="en-US" sz="1600" b="1" u="sng" dirty="0"/>
              <a:t>4.2 million acres in 12 states</a:t>
            </a:r>
            <a:r>
              <a:rPr lang="en-US" sz="1600" dirty="0"/>
              <a:t>. To date, 45,517 wildfires have burned 8,073,238 acres</a:t>
            </a:r>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18</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Worse conditions </a:t>
            </a:r>
            <a:r>
              <a:rPr lang="en-US" altLang="en-US" sz="1600" dirty="0">
                <a:latin typeface="Times New Roman" pitchFamily="18" charset="0"/>
              </a:rPr>
              <a:t>in the </a:t>
            </a:r>
            <a:r>
              <a:rPr lang="en-US" altLang="en-US" sz="1600" dirty="0" smtClean="0">
                <a:latin typeface="Times New Roman" pitchFamily="18" charset="0"/>
              </a:rPr>
              <a:t>southwest, in the monsoon region.</a:t>
            </a:r>
          </a:p>
          <a:p>
            <a:pPr eaLnBrk="1" hangingPunct="1">
              <a:spcBef>
                <a:spcPct val="0"/>
              </a:spcBef>
            </a:pPr>
            <a:r>
              <a:rPr lang="en-US" altLang="en-US" sz="1600" dirty="0" smtClean="0">
                <a:latin typeface="Times New Roman" pitchFamily="18" charset="0"/>
              </a:rPr>
              <a:t>Northeast still under drought.</a:t>
            </a:r>
            <a:endParaRPr lang="en-US" altLang="en-US" sz="1600" dirty="0">
              <a:latin typeface="Times New Roman" pitchFamily="18" charset="0"/>
            </a:endParaRPr>
          </a:p>
          <a:p>
            <a:pPr eaLnBrk="1" hangingPunct="1">
              <a:spcBef>
                <a:spcPct val="0"/>
              </a:spcBef>
            </a:pPr>
            <a:r>
              <a:rPr lang="en-US" altLang="en-US" sz="1600" dirty="0">
                <a:latin typeface="Times New Roman" pitchFamily="18" charset="0"/>
              </a:rPr>
              <a:t>Pacific NW much improved now.</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34200" y="3505200"/>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cxnSp>
        <p:nvCxnSpPr>
          <p:cNvPr id="7" name="Straight Arrow Connector 6"/>
          <p:cNvCxnSpPr/>
          <p:nvPr/>
        </p:nvCxnSpPr>
        <p:spPr>
          <a:xfrm>
            <a:off x="3962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flipH="1">
            <a:off x="76200" y="323850"/>
            <a:ext cx="704850" cy="4629150"/>
          </a:xfrm>
          <a:prstGeom prst="arc">
            <a:avLst>
              <a:gd name="adj1" fmla="val 16002720"/>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p:cNvSpPr/>
          <p:nvPr/>
        </p:nvSpPr>
        <p:spPr>
          <a:xfrm>
            <a:off x="3124200" y="914400"/>
            <a:ext cx="711474" cy="4495800"/>
          </a:xfrm>
          <a:prstGeom prst="arc">
            <a:avLst>
              <a:gd name="adj1" fmla="val 16002720"/>
              <a:gd name="adj2" fmla="val 5583542"/>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0"/>
            <a:ext cx="3410132" cy="2133600"/>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p:cNvCxnSpPr/>
          <p:nvPr/>
        </p:nvCxnSpPr>
        <p:spPr>
          <a:xfrm>
            <a:off x="6858000" y="2895600"/>
            <a:ext cx="1905000" cy="15195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029200" y="3738603"/>
            <a:ext cx="2057400" cy="1647742"/>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074"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2081772"/>
            <a:ext cx="3410132" cy="215693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19600" y="2736046"/>
            <a:ext cx="2590800" cy="1683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000" y="4215449"/>
            <a:ext cx="3416451" cy="218535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97163" y="4343400"/>
            <a:ext cx="2470638"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Arrow Connector 19"/>
          <p:cNvCxnSpPr/>
          <p:nvPr/>
        </p:nvCxnSpPr>
        <p:spPr>
          <a:xfrm flipH="1" flipV="1">
            <a:off x="609601" y="4528067"/>
            <a:ext cx="609599" cy="37274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9200" y="4343401"/>
            <a:ext cx="228600" cy="53339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9200" y="4866839"/>
            <a:ext cx="457200" cy="996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366"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48000"/>
            <a:ext cx="4399936" cy="286226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93991"/>
            <a:ext cx="4533900" cy="2949409"/>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6371"/>
            <a:ext cx="4398288" cy="28611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343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53000" y="4800600"/>
            <a:ext cx="3733800" cy="1169551"/>
          </a:xfrm>
          <a:prstGeom prst="rect">
            <a:avLst/>
          </a:prstGeom>
          <a:noFill/>
        </p:spPr>
        <p:txBody>
          <a:bodyPr wrap="square" rtlCol="0">
            <a:spAutoFit/>
          </a:bodyPr>
          <a:lstStyle/>
          <a:p>
            <a:r>
              <a:rPr lang="en-US" sz="1400" dirty="0" smtClean="0"/>
              <a:t>Overall, during the past month, lots of yellow/red  across the country – that is  -</a:t>
            </a:r>
            <a:r>
              <a:rPr lang="en-US" sz="1400" dirty="0" err="1" smtClean="0"/>
              <a:t>ve</a:t>
            </a:r>
            <a:r>
              <a:rPr lang="en-US" sz="1400" dirty="0" smtClean="0"/>
              <a:t> soil moisture tendency – that is drying</a:t>
            </a:r>
            <a:r>
              <a:rPr lang="en-US" sz="1400" dirty="0" smtClean="0"/>
              <a:t>! </a:t>
            </a:r>
          </a:p>
          <a:p>
            <a:endParaRPr lang="en-US" sz="1400" dirty="0"/>
          </a:p>
          <a:p>
            <a:r>
              <a:rPr lang="en-US" sz="1400" dirty="0" smtClean="0"/>
              <a:t>Almost, almost, no areas of blue/moistening.. </a:t>
            </a:r>
            <a:endParaRPr lang="en-US" sz="1400" dirty="0"/>
          </a:p>
        </p:txBody>
      </p:sp>
      <p:cxnSp>
        <p:nvCxnSpPr>
          <p:cNvPr id="6" name="Straight Arrow Connector 5"/>
          <p:cNvCxnSpPr/>
          <p:nvPr/>
        </p:nvCxnSpPr>
        <p:spPr>
          <a:xfrm flipH="1" flipV="1">
            <a:off x="3276230" y="5029200"/>
            <a:ext cx="381000" cy="76200"/>
          </a:xfrm>
          <a:prstGeom prst="straightConnector1">
            <a:avLst/>
          </a:prstGeom>
          <a:ln w="12700">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19</a:t>
            </a:fld>
            <a:endParaRPr lang="en-US" altLang="en-US" dirty="0"/>
          </a:p>
        </p:txBody>
      </p: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2743200" y="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a:p>
        </p:txBody>
      </p:sp>
      <p:sp>
        <p:nvSpPr>
          <p:cNvPr id="26" name="TextBox 25"/>
          <p:cNvSpPr txBox="1"/>
          <p:nvPr/>
        </p:nvSpPr>
        <p:spPr>
          <a:xfrm>
            <a:off x="5687596" y="7772400"/>
            <a:ext cx="1018227" cy="369332"/>
          </a:xfrm>
          <a:prstGeom prst="rect">
            <a:avLst/>
          </a:prstGeom>
          <a:noFill/>
        </p:spPr>
        <p:txBody>
          <a:bodyPr wrap="none" rtlCol="0">
            <a:spAutoFit/>
          </a:bodyPr>
          <a:lstStyle/>
          <a:p>
            <a:r>
              <a:rPr lang="en-US" dirty="0"/>
              <a:t>February</a:t>
            </a:r>
          </a:p>
        </p:txBody>
      </p:sp>
      <p:pic>
        <p:nvPicPr>
          <p:cNvPr id="20" name="Picture 19"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 name="TextBox 2"/>
          <p:cNvSpPr txBox="1"/>
          <p:nvPr/>
        </p:nvSpPr>
        <p:spPr>
          <a:xfrm>
            <a:off x="6324600" y="1371600"/>
            <a:ext cx="2819400" cy="5262979"/>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Over the last several months, </a:t>
            </a:r>
            <a:r>
              <a:rPr lang="en-US" sz="1400" u="sng" dirty="0" smtClean="0"/>
              <a:t>drought area &amp; severity has overall generally increased </a:t>
            </a:r>
            <a:r>
              <a:rPr lang="en-US" sz="1400" dirty="0" smtClean="0"/>
              <a:t>across the South West&amp; NW</a:t>
            </a:r>
            <a:r>
              <a:rPr lang="en-US" sz="1400" dirty="0" smtClean="0"/>
              <a:t>.</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Lately, drought has expanded in the western </a:t>
            </a:r>
            <a:r>
              <a:rPr lang="en-US" sz="1400" dirty="0"/>
              <a:t>N</a:t>
            </a:r>
            <a:r>
              <a:rPr lang="en-US" sz="1400" dirty="0" smtClean="0"/>
              <a:t>orthern Great plains.</a:t>
            </a:r>
            <a:endParaRPr lang="en-US" sz="1400" dirty="0" smtClean="0"/>
          </a:p>
          <a:p>
            <a:endParaRPr lang="en-US" sz="1400" dirty="0"/>
          </a:p>
          <a:p>
            <a:pPr marL="285750" indent="-285750">
              <a:buFont typeface="Arial" panose="020B0604020202020204" pitchFamily="34" charset="0"/>
              <a:buChar char="•"/>
            </a:pPr>
            <a:r>
              <a:rPr lang="en-US" sz="1400" dirty="0" smtClean="0"/>
              <a:t>About </a:t>
            </a:r>
            <a:r>
              <a:rPr lang="en-US" sz="1400" dirty="0" smtClean="0"/>
              <a:t>half of the country is some form of low to severe drought or at least in dry condition.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Drought </a:t>
            </a:r>
            <a:r>
              <a:rPr lang="en-US" sz="1400" dirty="0" smtClean="0"/>
              <a:t>in the Northeastern states is </a:t>
            </a:r>
            <a:r>
              <a:rPr lang="en-US" sz="1400" dirty="0" smtClean="0"/>
              <a:t>creeping into parts of NY and PA. The drought in the far NE is extending beyond short term, which is quite unusual for the region.</a:t>
            </a:r>
            <a:endParaRPr lang="en-US" sz="1400" dirty="0" smtClean="0"/>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Recently emerged drought in </a:t>
            </a:r>
            <a:r>
              <a:rPr lang="en-US" sz="1400" dirty="0" smtClean="0"/>
              <a:t>northern IA </a:t>
            </a:r>
            <a:r>
              <a:rPr lang="en-US" sz="1400" dirty="0" smtClean="0"/>
              <a:t>and </a:t>
            </a:r>
            <a:r>
              <a:rPr lang="en-US" sz="1400" dirty="0" smtClean="0"/>
              <a:t>northern Ohio valley  </a:t>
            </a:r>
            <a:r>
              <a:rPr lang="en-US" sz="1400" dirty="0" smtClean="0"/>
              <a:t>states </a:t>
            </a:r>
            <a:r>
              <a:rPr lang="en-US" sz="1400" dirty="0" smtClean="0"/>
              <a:t>continue.. </a:t>
            </a:r>
          </a:p>
        </p:txBody>
      </p:sp>
      <p:sp>
        <p:nvSpPr>
          <p:cNvPr id="21" name="TextBox 20"/>
          <p:cNvSpPr txBox="1"/>
          <p:nvPr/>
        </p:nvSpPr>
        <p:spPr>
          <a:xfrm>
            <a:off x="4876800" y="4659868"/>
            <a:ext cx="1219200" cy="369332"/>
          </a:xfrm>
          <a:prstGeom prst="rect">
            <a:avLst/>
          </a:prstGeom>
          <a:noFill/>
        </p:spPr>
        <p:txBody>
          <a:bodyPr wrap="square" rtlCol="0">
            <a:spAutoFit/>
          </a:bodyPr>
          <a:lstStyle/>
          <a:p>
            <a:r>
              <a:rPr lang="en-US" dirty="0"/>
              <a:t> </a:t>
            </a:r>
            <a:r>
              <a:rPr lang="en-US" dirty="0" smtClean="0"/>
              <a:t> June</a:t>
            </a:r>
            <a:endParaRPr lang="en-US" dirty="0"/>
          </a:p>
        </p:txBody>
      </p:sp>
      <p:sp>
        <p:nvSpPr>
          <p:cNvPr id="3081" name="TextBox 17"/>
          <p:cNvSpPr txBox="1">
            <a:spLocks noChangeArrowheads="1"/>
          </p:cNvSpPr>
          <p:nvPr/>
        </p:nvSpPr>
        <p:spPr bwMode="auto">
          <a:xfrm>
            <a:off x="1776507" y="3429000"/>
            <a:ext cx="190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5" name="TextBox 24"/>
          <p:cNvSpPr txBox="1"/>
          <p:nvPr/>
        </p:nvSpPr>
        <p:spPr>
          <a:xfrm>
            <a:off x="1828758" y="164068"/>
            <a:ext cx="1172116" cy="369332"/>
          </a:xfrm>
          <a:prstGeom prst="rect">
            <a:avLst/>
          </a:prstGeom>
          <a:noFill/>
        </p:spPr>
        <p:txBody>
          <a:bodyPr wrap="none" rtlCol="0">
            <a:spAutoFit/>
          </a:bodyPr>
          <a:lstStyle/>
          <a:p>
            <a:r>
              <a:rPr lang="en-US" dirty="0" smtClean="0"/>
              <a:t>September</a:t>
            </a:r>
            <a:endParaRPr lang="en-US" dirty="0"/>
          </a:p>
        </p:txBody>
      </p:sp>
      <p:sp>
        <p:nvSpPr>
          <p:cNvPr id="23" name="TextBox 22"/>
          <p:cNvSpPr txBox="1"/>
          <p:nvPr/>
        </p:nvSpPr>
        <p:spPr>
          <a:xfrm>
            <a:off x="4876800" y="2602468"/>
            <a:ext cx="1168783" cy="369332"/>
          </a:xfrm>
          <a:prstGeom prst="rect">
            <a:avLst/>
          </a:prstGeom>
          <a:noFill/>
        </p:spPr>
        <p:txBody>
          <a:bodyPr wrap="square" rtlCol="0">
            <a:spAutoFit/>
          </a:bodyPr>
          <a:lstStyle/>
          <a:p>
            <a:r>
              <a:rPr lang="en-US" dirty="0" smtClean="0"/>
              <a:t>July</a:t>
            </a:r>
            <a:endParaRPr lang="en-US" dirty="0"/>
          </a:p>
        </p:txBody>
      </p:sp>
      <p:sp>
        <p:nvSpPr>
          <p:cNvPr id="28" name="TextBox 27"/>
          <p:cNvSpPr txBox="1"/>
          <p:nvPr/>
        </p:nvSpPr>
        <p:spPr>
          <a:xfrm>
            <a:off x="4825808" y="550902"/>
            <a:ext cx="1168783" cy="369332"/>
          </a:xfrm>
          <a:prstGeom prst="rect">
            <a:avLst/>
          </a:prstGeom>
          <a:noFill/>
        </p:spPr>
        <p:txBody>
          <a:bodyPr wrap="square" rtlCol="0">
            <a:spAutoFit/>
          </a:bodyPr>
          <a:lstStyle/>
          <a:p>
            <a:r>
              <a:rPr lang="en-US" dirty="0"/>
              <a:t> </a:t>
            </a:r>
            <a:r>
              <a:rPr lang="en-US" dirty="0" smtClean="0"/>
              <a:t>August</a:t>
            </a:r>
            <a:endParaRPr lang="en-US" dirty="0"/>
          </a:p>
        </p:txBody>
      </p:sp>
      <p:sp>
        <p:nvSpPr>
          <p:cNvPr id="2" name="TextBox 1"/>
          <p:cNvSpPr txBox="1"/>
          <p:nvPr/>
        </p:nvSpPr>
        <p:spPr>
          <a:xfrm>
            <a:off x="6657977" y="0"/>
            <a:ext cx="2409824" cy="1384995"/>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a:t>
            </a:r>
          </a:p>
          <a:p>
            <a:r>
              <a:rPr lang="en-US" sz="1200" b="1" u="sng" dirty="0" smtClean="0">
                <a:solidFill>
                  <a:srgbClr val="FF0000"/>
                </a:solidFill>
              </a:rPr>
              <a:t>Drought forecasts are  tendency forecasts.</a:t>
            </a:r>
            <a:endParaRPr lang="en-US" sz="1200" b="1" u="sng" dirty="0">
              <a:solidFill>
                <a:srgbClr val="FF0000"/>
              </a:solidFill>
            </a:endParaRPr>
          </a:p>
        </p:txBody>
      </p:sp>
      <p:pic>
        <p:nvPicPr>
          <p:cNvPr id="27" name="Picture 26"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0236" y="5022502"/>
            <a:ext cx="2320564" cy="1454498"/>
          </a:xfrm>
          <a:prstGeom prst="rect">
            <a:avLst/>
          </a:prstGeom>
          <a:noFill/>
          <a:ln>
            <a:noFill/>
          </a:ln>
        </p:spPr>
      </p:pic>
      <p:pic>
        <p:nvPicPr>
          <p:cNvPr id="29" name="Picture 28"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1941" y="2960132"/>
            <a:ext cx="2328857" cy="1611868"/>
          </a:xfrm>
          <a:prstGeom prst="rect">
            <a:avLst/>
          </a:prstGeom>
          <a:noFill/>
          <a:ln>
            <a:noFill/>
          </a:ln>
        </p:spPr>
      </p:pic>
      <p:pic>
        <p:nvPicPr>
          <p:cNvPr id="31" name="Picture 30"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8600" y="914400"/>
            <a:ext cx="2286000" cy="1600200"/>
          </a:xfrm>
          <a:prstGeom prst="rect">
            <a:avLst/>
          </a:prstGeom>
          <a:noFill/>
          <a:ln>
            <a:noFill/>
          </a:ln>
        </p:spPr>
      </p:pic>
      <p:pic>
        <p:nvPicPr>
          <p:cNvPr id="19" name="Picture 18"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 y="533400"/>
            <a:ext cx="3962400" cy="2829560"/>
          </a:xfrm>
          <a:prstGeom prst="rect">
            <a:avLst/>
          </a:prstGeom>
          <a:noFill/>
          <a:ln>
            <a:noFill/>
          </a:ln>
        </p:spPr>
      </p:pic>
      <p:sp>
        <p:nvSpPr>
          <p:cNvPr id="24" name="TextBox 23"/>
          <p:cNvSpPr txBox="1"/>
          <p:nvPr/>
        </p:nvSpPr>
        <p:spPr>
          <a:xfrm>
            <a:off x="900341" y="3440668"/>
            <a:ext cx="928459" cy="369332"/>
          </a:xfrm>
          <a:prstGeom prst="rect">
            <a:avLst/>
          </a:prstGeom>
          <a:noFill/>
        </p:spPr>
        <p:txBody>
          <a:bodyPr wrap="none" rtlCol="0">
            <a:spAutoFit/>
          </a:bodyPr>
          <a:lstStyle/>
          <a:p>
            <a:r>
              <a:rPr lang="en-US" dirty="0" smtClean="0"/>
              <a:t>October</a:t>
            </a:r>
            <a:endParaRPr lang="en-US" dirty="0"/>
          </a:p>
        </p:txBody>
      </p:sp>
      <p:pic>
        <p:nvPicPr>
          <p:cNvPr id="32" name="Picture 31"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0801" y="3780790"/>
            <a:ext cx="3917799" cy="277241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038600"/>
            <a:ext cx="36576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76200"/>
            <a:ext cx="8229600" cy="457200"/>
          </a:xfrm>
        </p:spPr>
        <p:txBody>
          <a:bodyPr/>
          <a:lstStyle/>
          <a:p>
            <a:r>
              <a:rPr lang="en-US" sz="3600" dirty="0" smtClean="0"/>
              <a:t>Snow cover &amp; Soil Moisture Anomalies</a:t>
            </a:r>
            <a:endParaRPr lang="en-US" sz="3600" dirty="0"/>
          </a:p>
        </p:txBody>
      </p:sp>
      <p:sp>
        <p:nvSpPr>
          <p:cNvPr id="7" name="AutoShape 6" descr="https://www.nohrsc.noaa.gov/snow_model/images/full/National/nsm_swe/202001/nsm_swe_2020010305_National.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https://www.nohrsc.noaa.gov/snow_model/images/full/National/nsm_swe/202001/nsm_swe_2020011305_National.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https://www.nohrsc.noaa.gov/snow_model/images/full/National/nsm_swe/202001/nsm_swe_2020011305_National.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p:cNvSpPr>
            <a:spLocks noGrp="1"/>
          </p:cNvSpPr>
          <p:nvPr>
            <p:ph type="sldNum" sz="quarter" idx="12"/>
          </p:nvPr>
        </p:nvSpPr>
        <p:spPr>
          <a:xfrm>
            <a:off x="8686800" y="6618687"/>
            <a:ext cx="457200" cy="239313"/>
          </a:xfrm>
        </p:spPr>
        <p:txBody>
          <a:bodyPr/>
          <a:lstStyle/>
          <a:p>
            <a:pPr>
              <a:defRPr/>
            </a:pPr>
            <a:fld id="{467DA51B-2321-4810-ABB0-476517693214}" type="slidenum">
              <a:rPr lang="en-US" altLang="en-US" smtClean="0"/>
              <a:pPr>
                <a:defRPr/>
              </a:pPr>
              <a:t>20</a:t>
            </a:fld>
            <a:endParaRPr lang="en-US" altLang="en-US" dirty="0"/>
          </a:p>
        </p:txBody>
      </p:sp>
      <p:sp>
        <p:nvSpPr>
          <p:cNvPr id="3" name="TextBox 2"/>
          <p:cNvSpPr txBox="1"/>
          <p:nvPr/>
        </p:nvSpPr>
        <p:spPr>
          <a:xfrm>
            <a:off x="155575" y="3429000"/>
            <a:ext cx="3273425" cy="381000"/>
          </a:xfrm>
          <a:prstGeom prst="rect">
            <a:avLst/>
          </a:prstGeom>
          <a:noFill/>
        </p:spPr>
        <p:txBody>
          <a:bodyPr wrap="square" rtlCol="0">
            <a:spAutoFit/>
          </a:bodyPr>
          <a:lstStyle/>
          <a:p>
            <a:r>
              <a:rPr lang="en-US" dirty="0" smtClean="0"/>
              <a:t>Last month ~ this time</a:t>
            </a:r>
            <a:endParaRPr lang="en-US" dirty="0"/>
          </a:p>
        </p:txBody>
      </p:sp>
      <p:sp>
        <p:nvSpPr>
          <p:cNvPr id="13" name="TextBox 12"/>
          <p:cNvSpPr txBox="1"/>
          <p:nvPr/>
        </p:nvSpPr>
        <p:spPr>
          <a:xfrm>
            <a:off x="4419600" y="3432699"/>
            <a:ext cx="2465557" cy="381000"/>
          </a:xfrm>
          <a:prstGeom prst="rect">
            <a:avLst/>
          </a:prstGeom>
          <a:noFill/>
        </p:spPr>
        <p:txBody>
          <a:bodyPr wrap="square" rtlCol="0">
            <a:spAutoFit/>
          </a:bodyPr>
          <a:lstStyle/>
          <a:p>
            <a:r>
              <a:rPr lang="en-US" dirty="0" smtClean="0"/>
              <a:t>Now </a:t>
            </a:r>
            <a:endParaRPr lang="en-US" dirty="0"/>
          </a:p>
        </p:txBody>
      </p:sp>
      <p:sp>
        <p:nvSpPr>
          <p:cNvPr id="14" name="TextBox 13"/>
          <p:cNvSpPr txBox="1"/>
          <p:nvPr/>
        </p:nvSpPr>
        <p:spPr>
          <a:xfrm>
            <a:off x="7772400" y="1562100"/>
            <a:ext cx="1153403" cy="923330"/>
          </a:xfrm>
          <a:prstGeom prst="rect">
            <a:avLst/>
          </a:prstGeom>
          <a:noFill/>
        </p:spPr>
        <p:txBody>
          <a:bodyPr wrap="square" rtlCol="0">
            <a:spAutoFit/>
          </a:bodyPr>
          <a:lstStyle/>
          <a:p>
            <a:r>
              <a:rPr lang="en-US" dirty="0" smtClean="0"/>
              <a:t>Snow cover</a:t>
            </a:r>
          </a:p>
          <a:p>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955"/>
            <a:ext cx="3657600" cy="2498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800600" y="4343400"/>
            <a:ext cx="1447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315200" y="4572000"/>
            <a:ext cx="6096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030729" y="3429000"/>
            <a:ext cx="1189471" cy="954107"/>
          </a:xfrm>
          <a:prstGeom prst="rect">
            <a:avLst/>
          </a:prstGeom>
          <a:noFill/>
        </p:spPr>
        <p:txBody>
          <a:bodyPr wrap="square" rtlCol="0">
            <a:spAutoFit/>
          </a:bodyPr>
          <a:lstStyle/>
          <a:p>
            <a:r>
              <a:rPr lang="en-US" sz="1400" dirty="0" smtClean="0"/>
              <a:t>Look further for areas of drought development</a:t>
            </a:r>
            <a:endParaRPr lang="en-US" sz="1400" dirty="0"/>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554" y="533400"/>
            <a:ext cx="4296860" cy="289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774003"/>
            <a:ext cx="4129088" cy="2855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438400" y="3124200"/>
            <a:ext cx="1295400" cy="923330"/>
          </a:xfrm>
          <a:prstGeom prst="rect">
            <a:avLst/>
          </a:prstGeom>
          <a:noFill/>
        </p:spPr>
        <p:txBody>
          <a:bodyPr wrap="square" rtlCol="0">
            <a:spAutoFit/>
          </a:bodyPr>
          <a:lstStyle/>
          <a:p>
            <a:r>
              <a:rPr lang="en-US" b="1" dirty="0" smtClean="0">
                <a:solidFill>
                  <a:srgbClr val="FF0000"/>
                </a:solidFill>
              </a:rPr>
              <a:t>SLIDE</a:t>
            </a:r>
          </a:p>
          <a:p>
            <a:r>
              <a:rPr lang="en-US" b="1" dirty="0" smtClean="0">
                <a:solidFill>
                  <a:srgbClr val="FF0000"/>
                </a:solidFill>
              </a:rPr>
              <a:t>NOT SHOWN!</a:t>
            </a:r>
            <a:endParaRPr lang="en-US" b="1" dirty="0">
              <a:solidFill>
                <a:srgbClr val="FF0000"/>
              </a:solidFill>
            </a:endParaRPr>
          </a:p>
        </p:txBody>
      </p:sp>
    </p:spTree>
    <p:extLst>
      <p:ext uri="{BB962C8B-B14F-4D97-AF65-F5344CB8AC3E}">
        <p14:creationId xmlns:p14="http://schemas.microsoft.com/office/powerpoint/2010/main" val="405225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21</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3639160701"/>
              </p:ext>
            </p:extLst>
          </p:nvPr>
        </p:nvGraphicFramePr>
        <p:xfrm>
          <a:off x="381000" y="152400"/>
          <a:ext cx="8305800" cy="6095998"/>
        </p:xfrm>
        <a:graphic>
          <a:graphicData uri="http://schemas.openxmlformats.org/drawingml/2006/table">
            <a:tbl>
              <a:tblPr/>
              <a:tblGrid>
                <a:gridCol w="8305800">
                  <a:extLst>
                    <a:ext uri="{9D8B030D-6E8A-4147-A177-3AD203B41FA5}">
                      <a16:colId xmlns:a16="http://schemas.microsoft.com/office/drawing/2014/main" xmlns="" val="20000"/>
                    </a:ext>
                  </a:extLst>
                </a:gridCol>
              </a:tblGrid>
              <a:tr h="704022">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0"/>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1"/>
                  </a:ext>
                </a:extLst>
              </a:tr>
              <a:tr h="169793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2"/>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0033CC"/>
                          </a:solidFill>
                          <a:effectLst/>
                          <a:latin typeface="verdana,arial,serif"/>
                          <a:cs typeface="Arial" pitchFamily="34" charset="0"/>
                        </a:rPr>
                        <a:t>8 October 2020</a:t>
                      </a:r>
                      <a:endParaRPr kumimoji="0" lang="en-US" altLang="en-US" sz="2000" b="1" i="0" u="sng" strike="noStrike" cap="none" normalizeH="0" baseline="0" dirty="0">
                        <a:ln>
                          <a:noFill/>
                        </a:ln>
                        <a:solidFill>
                          <a:srgbClr val="0033CC"/>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3"/>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4"/>
                  </a:ext>
                </a:extLst>
              </a:tr>
              <a:tr h="83654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0033CC"/>
                          </a:solidFill>
                          <a:effectLst/>
                          <a:latin typeface="Arial" pitchFamily="34" charset="0"/>
                          <a:ea typeface="+mn-ea"/>
                          <a:cs typeface="+mn-cs"/>
                        </a:rPr>
                        <a:t>La Nina Advisory</a:t>
                      </a:r>
                      <a:endParaRPr kumimoji="0" lang="en-US" altLang="en-US" sz="2800" b="1" i="0" u="sng" strike="noStrike" kern="1200" cap="none" normalizeH="0" baseline="0" dirty="0">
                        <a:ln>
                          <a:noFill/>
                        </a:ln>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5"/>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6"/>
                  </a:ext>
                </a:extLst>
              </a:tr>
              <a:tr h="136663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0" i="0" u="sng" strike="noStrike" cap="none" normalizeH="0" baseline="0" dirty="0">
                          <a:ln>
                            <a:noFill/>
                          </a:ln>
                          <a:solidFill>
                            <a:schemeClr val="tx1"/>
                          </a:solidFill>
                          <a:effectLst/>
                          <a:latin typeface="verdana,arial"/>
                          <a:cs typeface="Arial" pitchFamily="34" charset="0"/>
                        </a:rPr>
                        <a:t>Synopsis</a:t>
                      </a:r>
                      <a:r>
                        <a:rPr kumimoji="0" lang="en-US" altLang="en-US" sz="1800" b="0" i="0" u="sng" strike="noStrike" cap="none" normalizeH="0" baseline="0" dirty="0" smtClean="0">
                          <a:ln>
                            <a:noFill/>
                          </a:ln>
                          <a:solidFill>
                            <a:schemeClr val="tx1"/>
                          </a:solidFill>
                          <a:effectLst/>
                          <a:latin typeface="verdana,arial"/>
                          <a:cs typeface="Arial" pitchFamily="34" charset="0"/>
                        </a:rPr>
                        <a:t>: </a:t>
                      </a:r>
                      <a:r>
                        <a:rPr lang="en-US" sz="1800" b="1" kern="1200" dirty="0" smtClean="0">
                          <a:solidFill>
                            <a:srgbClr val="0033CC"/>
                          </a:solidFill>
                          <a:effectLst/>
                          <a:latin typeface="Arial" pitchFamily="34" charset="0"/>
                          <a:ea typeface="+mn-ea"/>
                          <a:cs typeface="+mn-cs"/>
                        </a:rPr>
                        <a:t>La Niña</a:t>
                      </a:r>
                      <a:r>
                        <a:rPr lang="en-US" sz="1800" b="1" i="0" kern="1200" dirty="0" smtClean="0">
                          <a:solidFill>
                            <a:srgbClr val="0033CC"/>
                          </a:solidFill>
                          <a:effectLst/>
                          <a:latin typeface="Arial" pitchFamily="34" charset="0"/>
                          <a:ea typeface="+mn-ea"/>
                          <a:cs typeface="+mn-cs"/>
                        </a:rPr>
                        <a:t> is likely to continue through the Northern Hemisphere winter 2020-21 (~85% chance) and into spring 2021 (~60% chance during February-April).</a:t>
                      </a:r>
                      <a:endParaRPr lang="en-US" sz="1800" kern="1200" dirty="0" smtClean="0">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7"/>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76199" y="609600"/>
            <a:ext cx="4419601" cy="6019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495801" y="91589"/>
            <a:ext cx="457199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This is the most blue! (cold) in all 4 indices (see left) in a while.  </a:t>
            </a:r>
            <a:r>
              <a:rPr lang="en-US" altLang="en-US" sz="1400" dirty="0">
                <a:latin typeface="Times New Roman" pitchFamily="18" charset="0"/>
              </a:rPr>
              <a:t>S</a:t>
            </a:r>
            <a:r>
              <a:rPr lang="en-US" altLang="en-US" sz="1400" dirty="0" smtClean="0">
                <a:latin typeface="Times New Roman" pitchFamily="18" charset="0"/>
              </a:rPr>
              <a:t>ubsurface ocean heat anomalies are also cold!! </a:t>
            </a: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886200" y="954088"/>
            <a:ext cx="4572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00726" y="2514600"/>
            <a:ext cx="3909874" cy="19367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700726" y="609600"/>
            <a:ext cx="383367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24400" y="4495800"/>
            <a:ext cx="3886200" cy="20891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sp>
        <p:nvSpPr>
          <p:cNvPr id="4" name="TextBox 3"/>
          <p:cNvSpPr txBox="1"/>
          <p:nvPr/>
        </p:nvSpPr>
        <p:spPr>
          <a:xfrm>
            <a:off x="4724400" y="1371600"/>
            <a:ext cx="4191000" cy="1569660"/>
          </a:xfrm>
          <a:prstGeom prst="rect">
            <a:avLst/>
          </a:prstGeom>
          <a:noFill/>
        </p:spPr>
        <p:txBody>
          <a:bodyPr wrap="square" rtlCol="0">
            <a:spAutoFit/>
          </a:bodyPr>
          <a:lstStyle/>
          <a:p>
            <a:r>
              <a:rPr lang="en-US" sz="1600" dirty="0" smtClean="0"/>
              <a:t>Central and eastern tropical SST and subsurface exhibit cold La Nina conditions!! Finally La Nina is officially in place!! </a:t>
            </a:r>
            <a:endParaRPr lang="en-US" sz="1600" dirty="0" smtClean="0"/>
          </a:p>
          <a:p>
            <a:endParaRPr lang="en-US" sz="1600" dirty="0"/>
          </a:p>
          <a:p>
            <a:r>
              <a:rPr lang="en-US" sz="1600" dirty="0" smtClean="0"/>
              <a:t>Warm sub-surface cold anomalies is (almost) nowhere in the eastern tropical Pacific ocean.</a:t>
            </a:r>
            <a:endParaRPr lang="en-US" sz="1600" dirty="0"/>
          </a:p>
        </p:txBody>
      </p:sp>
      <p:pic>
        <p:nvPicPr>
          <p:cNvPr id="8" name="Picture 7"/>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76200" y="127000"/>
            <a:ext cx="4343400" cy="6350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724399" y="3581400"/>
            <a:ext cx="4292897" cy="2057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iri.columbia.edu/wp-content/uploads/2020/08/figure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52400"/>
            <a:ext cx="4371975" cy="317961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iri.columbia.edu/wp-content/uploads/2020/09/fig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07" y="711713"/>
            <a:ext cx="3989491" cy="2564887"/>
          </a:xfrm>
          <a:prstGeom prst="rect">
            <a:avLst/>
          </a:prstGeom>
          <a:noFill/>
          <a:extLst>
            <a:ext uri="{909E8E84-426E-40DD-AFC4-6F175D3DCCD1}">
              <a14:hiddenFill xmlns:a14="http://schemas.microsoft.com/office/drawing/2010/main">
                <a:solidFill>
                  <a:srgbClr val="FFFFFF"/>
                </a:solidFill>
              </a14:hiddenFill>
            </a:ext>
          </a:extLst>
        </p:spPr>
      </p:pic>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810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September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
          <p:cNvSpPr txBox="1">
            <a:spLocks noChangeArrowheads="1"/>
          </p:cNvSpPr>
          <p:nvPr/>
        </p:nvSpPr>
        <p:spPr bwMode="auto">
          <a:xfrm>
            <a:off x="76200" y="3250687"/>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October </a:t>
            </a:r>
            <a:r>
              <a:rPr lang="en-US" altLang="en-US" sz="1800" dirty="0">
                <a:latin typeface="Times New Roman" pitchFamily="18" charset="0"/>
              </a:rPr>
              <a:t>CPC/IRI forecast</a:t>
            </a:r>
          </a:p>
        </p:txBody>
      </p:sp>
      <p:pic>
        <p:nvPicPr>
          <p:cNvPr id="3" name="Picture 2" descr="https://iri.columbia.edu/wp-content/uploads/2020/10/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574534"/>
            <a:ext cx="4010798" cy="267386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1009650" y="3048000"/>
            <a:ext cx="438151" cy="1066800"/>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8" name="Picture 4" descr="https://iri.columbia.edu/wp-content/uploads/2020/09/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1" y="3549134"/>
            <a:ext cx="4343400" cy="300406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flipV="1">
            <a:off x="6705600" y="5715000"/>
            <a:ext cx="685800" cy="457200"/>
          </a:xfrm>
          <a:prstGeom prst="straightConnector1">
            <a:avLst/>
          </a:prstGeom>
          <a:ln w="15875">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5943600"/>
            <a:ext cx="1066800" cy="307777"/>
          </a:xfrm>
          <a:prstGeom prst="rect">
            <a:avLst/>
          </a:prstGeom>
          <a:noFill/>
        </p:spPr>
        <p:txBody>
          <a:bodyPr wrap="square" rtlCol="0">
            <a:spAutoFit/>
          </a:bodyPr>
          <a:lstStyle/>
          <a:p>
            <a:r>
              <a:rPr lang="en-US" sz="1400" dirty="0" smtClean="0"/>
              <a:t>NDJ &lt; -1 C</a:t>
            </a:r>
            <a:endParaRPr lang="en-US" sz="1400" dirty="0"/>
          </a:p>
        </p:txBody>
      </p:sp>
      <p:sp>
        <p:nvSpPr>
          <p:cNvPr id="2" name="TextBox 1"/>
          <p:cNvSpPr txBox="1"/>
          <p:nvPr/>
        </p:nvSpPr>
        <p:spPr>
          <a:xfrm>
            <a:off x="0" y="6258580"/>
            <a:ext cx="5029200" cy="523220"/>
          </a:xfrm>
          <a:prstGeom prst="rect">
            <a:avLst/>
          </a:prstGeom>
          <a:noFill/>
        </p:spPr>
        <p:txBody>
          <a:bodyPr wrap="square" rtlCol="0">
            <a:spAutoFit/>
          </a:bodyPr>
          <a:lstStyle/>
          <a:p>
            <a:r>
              <a:rPr lang="en-US" sz="1400" b="1" dirty="0" smtClean="0">
                <a:solidFill>
                  <a:srgbClr val="0033CC"/>
                </a:solidFill>
              </a:rPr>
              <a:t>The </a:t>
            </a:r>
            <a:r>
              <a:rPr lang="en-US" sz="1400" b="1" dirty="0" smtClean="0">
                <a:solidFill>
                  <a:srgbClr val="0033CC"/>
                </a:solidFill>
              </a:rPr>
              <a:t>long awaited La Nina is finally </a:t>
            </a:r>
            <a:r>
              <a:rPr lang="en-US" sz="1400" b="1" dirty="0" smtClean="0">
                <a:solidFill>
                  <a:srgbClr val="0033CC"/>
                </a:solidFill>
              </a:rPr>
              <a:t>here and ongoing! &gt; </a:t>
            </a:r>
            <a:r>
              <a:rPr lang="en-US" sz="1400" b="1" u="sng" dirty="0" smtClean="0">
                <a:solidFill>
                  <a:srgbClr val="0033CC"/>
                </a:solidFill>
              </a:rPr>
              <a:t>90 %</a:t>
            </a:r>
            <a:endParaRPr lang="en-US" sz="1400" b="1" u="sng" dirty="0" smtClean="0">
              <a:solidFill>
                <a:srgbClr val="0033CC"/>
              </a:solidFill>
            </a:endParaRPr>
          </a:p>
          <a:p>
            <a:r>
              <a:rPr lang="en-US" sz="1400" b="1" dirty="0" smtClean="0">
                <a:solidFill>
                  <a:srgbClr val="0033CC"/>
                </a:solidFill>
              </a:rPr>
              <a:t>And hopefully the expected Canonical impacts!!</a:t>
            </a:r>
            <a:endParaRPr lang="en-US" sz="1400" b="1" dirty="0">
              <a:solidFill>
                <a:srgbClr val="0033CC"/>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Sep 17</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4514515" y="76200"/>
            <a:ext cx="4601776"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(Oct)/</a:t>
            </a:r>
            <a:r>
              <a:rPr lang="en-US" altLang="en-US" sz="2400" kern="0" dirty="0"/>
              <a:t>Seasonal </a:t>
            </a:r>
            <a:r>
              <a:rPr lang="en-US" altLang="en-US" sz="2400" kern="0" dirty="0" smtClean="0"/>
              <a:t>(OND)  </a:t>
            </a:r>
            <a:endParaRPr lang="en-US" altLang="en-US" sz="2400" kern="0" dirty="0"/>
          </a:p>
        </p:txBody>
      </p:sp>
      <p:sp>
        <p:nvSpPr>
          <p:cNvPr id="6" name="TextBox 5"/>
          <p:cNvSpPr txBox="1"/>
          <p:nvPr/>
        </p:nvSpPr>
        <p:spPr>
          <a:xfrm>
            <a:off x="478047" y="3581400"/>
            <a:ext cx="3012363" cy="369332"/>
          </a:xfrm>
          <a:prstGeom prst="rect">
            <a:avLst/>
          </a:prstGeom>
          <a:noFill/>
        </p:spPr>
        <p:txBody>
          <a:bodyPr wrap="none" rtlCol="0">
            <a:spAutoFit/>
          </a:bodyPr>
          <a:lstStyle/>
          <a:p>
            <a:r>
              <a:rPr lang="en-US" dirty="0"/>
              <a:t>Observed so far this month!! </a:t>
            </a:r>
            <a:r>
              <a:rPr lang="en-US" dirty="0" smtClean="0">
                <a:sym typeface="Wingdings" panose="05000000000000000000" pitchFamily="2" charset="2"/>
              </a:rPr>
              <a:t> </a:t>
            </a:r>
            <a:endParaRPr lang="en-US" dirty="0"/>
          </a:p>
        </p:txBody>
      </p:sp>
      <p:cxnSp>
        <p:nvCxnSpPr>
          <p:cNvPr id="17" name="Straight Arrow Connector 16"/>
          <p:cNvCxnSpPr/>
          <p:nvPr/>
        </p:nvCxnSpPr>
        <p:spPr>
          <a:xfrm flipH="1">
            <a:off x="3962400" y="18288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828800"/>
            <a:ext cx="0" cy="417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659781" y="3886200"/>
            <a:ext cx="1521819" cy="2462213"/>
          </a:xfrm>
          <a:prstGeom prst="rect">
            <a:avLst/>
          </a:prstGeom>
          <a:noFill/>
        </p:spPr>
        <p:txBody>
          <a:bodyPr wrap="square" rtlCol="0">
            <a:spAutoFit/>
          </a:bodyPr>
          <a:lstStyle/>
          <a:p>
            <a:r>
              <a:rPr lang="en-US" sz="1400" b="1" dirty="0" smtClean="0"/>
              <a:t>Monthly P/T forecasts verified at mid-month are generally good! Why? </a:t>
            </a:r>
            <a:r>
              <a:rPr lang="en-US" sz="1400" b="1" dirty="0" smtClean="0">
                <a:sym typeface="Wingdings" panose="05000000000000000000" pitchFamily="2" charset="2"/>
              </a:rPr>
              <a:t>  (</a:t>
            </a:r>
            <a:r>
              <a:rPr lang="en-US" sz="1400" b="1" dirty="0" err="1" smtClean="0">
                <a:sym typeface="Wingdings" panose="05000000000000000000" pitchFamily="2" charset="2"/>
              </a:rPr>
              <a:t>becoz</a:t>
            </a:r>
            <a:r>
              <a:rPr lang="en-US" sz="1400" b="1" dirty="0" smtClean="0">
                <a:sym typeface="Wingdings" panose="05000000000000000000" pitchFamily="2" charset="2"/>
              </a:rPr>
              <a:t> they r mostly based on GFS’  2-wk </a:t>
            </a:r>
            <a:r>
              <a:rPr lang="en-US" sz="1400" b="1" dirty="0" err="1" smtClean="0">
                <a:sym typeface="Wingdings" panose="05000000000000000000" pitchFamily="2" charset="2"/>
              </a:rPr>
              <a:t>fcsts</a:t>
            </a:r>
            <a:r>
              <a:rPr lang="en-US" sz="1400" b="1" dirty="0" smtClean="0">
                <a:sym typeface="Wingdings" panose="05000000000000000000" pitchFamily="2" charset="2"/>
              </a:rPr>
              <a:t>)</a:t>
            </a:r>
            <a:endParaRPr lang="en-US" sz="1400" b="1" dirty="0"/>
          </a:p>
          <a:p>
            <a:endParaRPr lang="en-US" sz="1400" b="1" dirty="0" smtClean="0"/>
          </a:p>
          <a:p>
            <a:r>
              <a:rPr lang="en-US" sz="1400" b="1" dirty="0" smtClean="0"/>
              <a:t>But this month, so far ????</a:t>
            </a:r>
            <a:endParaRPr lang="en-US" sz="1400" b="1" dirty="0"/>
          </a:p>
        </p:txBody>
      </p:sp>
      <p:pic>
        <p:nvPicPr>
          <p:cNvPr id="14338" name="Picture 2" descr="Latest 30 Day Precipitation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3659781" cy="3598701"/>
          </a:xfrm>
          <a:prstGeom prst="rect">
            <a:avLst/>
          </a:prstGeom>
          <a:noFill/>
          <a:extLst>
            <a:ext uri="{909E8E84-426E-40DD-AFC4-6F175D3DCCD1}">
              <a14:hiddenFill xmlns:a14="http://schemas.microsoft.com/office/drawing/2010/main">
                <a:solidFill>
                  <a:srgbClr val="FFFFFF"/>
                </a:solidFill>
              </a14:hiddenFill>
            </a:ext>
          </a:extLst>
        </p:spPr>
      </p:pic>
      <p:sp>
        <p:nvSpPr>
          <p:cNvPr id="22533" name="TextBox 1"/>
          <p:cNvSpPr txBox="1">
            <a:spLocks noChangeArrowheads="1"/>
          </p:cNvSpPr>
          <p:nvPr/>
        </p:nvSpPr>
        <p:spPr bwMode="auto">
          <a:xfrm>
            <a:off x="3503427" y="127095"/>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Sep  30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14340" name="Picture 4" descr="Latest 90 Day Precipitation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819400"/>
            <a:ext cx="3886200" cy="367188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3659781" cy="2502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24579" name="TextBox 2"/>
          <p:cNvSpPr txBox="1">
            <a:spLocks noChangeArrowheads="1"/>
          </p:cNvSpPr>
          <p:nvPr/>
        </p:nvSpPr>
        <p:spPr bwMode="auto">
          <a:xfrm>
            <a:off x="4645674" y="4572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a:latin typeface="Times New Roman" pitchFamily="18" charset="0"/>
              </a:rPr>
              <a:t>WPC Next 7 days QPF Forecast</a:t>
            </a:r>
          </a:p>
        </p:txBody>
      </p:sp>
      <p:sp>
        <p:nvSpPr>
          <p:cNvPr id="24581" name="TextBox 4"/>
          <p:cNvSpPr txBox="1">
            <a:spLocks noChangeArrowheads="1"/>
          </p:cNvSpPr>
          <p:nvPr/>
        </p:nvSpPr>
        <p:spPr bwMode="auto">
          <a:xfrm>
            <a:off x="1447800" y="40386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625" y="3352800"/>
            <a:ext cx="4683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0" y="4953000"/>
            <a:ext cx="3951225" cy="2031325"/>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No rainfall in the shor</a:t>
            </a:r>
            <a:r>
              <a:rPr lang="en-US" sz="1400" dirty="0" smtClean="0"/>
              <a:t>t term – where the drought is severe. </a:t>
            </a:r>
            <a:r>
              <a:rPr lang="en-US" sz="1400" dirty="0" smtClean="0"/>
              <a:t>Much </a:t>
            </a:r>
            <a:r>
              <a:rPr lang="en-US" sz="1400" dirty="0" smtClean="0"/>
              <a:t>of the US drought is in the West</a:t>
            </a:r>
            <a:r>
              <a:rPr lang="en-US" sz="1400" dirty="0" smtClean="0"/>
              <a:t>. </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Recall the monsoon also failed this year..</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smtClean="0"/>
              <a:t>Some relief possible in the upper North West and far North East(3-6 “).</a:t>
            </a:r>
            <a:endParaRPr lang="en-US" sz="1400" dirty="0" smtClean="0"/>
          </a:p>
          <a:p>
            <a:endParaRPr lang="en-US" sz="1400" dirty="0"/>
          </a:p>
        </p:txBody>
      </p:sp>
      <p:pic>
        <p:nvPicPr>
          <p:cNvPr id="12290" name="Picture 2" descr="https://www.wpc.ncep.noaa.gov/qpf/p168i.gif?16025445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5673" cy="3257778"/>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504" y="3048000"/>
            <a:ext cx="450249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 y="1103530"/>
            <a:ext cx="1981200" cy="12586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V="1">
            <a:off x="3581400" y="4267200"/>
            <a:ext cx="1676400" cy="21336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atest 30 Day Temperature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3642187" cy="3581400"/>
          </a:xfrm>
          <a:prstGeom prst="rect">
            <a:avLst/>
          </a:prstGeom>
          <a:noFill/>
          <a:extLst>
            <a:ext uri="{909E8E84-426E-40DD-AFC4-6F175D3DCCD1}">
              <a14:hiddenFill xmlns:a14="http://schemas.microsoft.com/office/drawing/2010/main">
                <a:solidFill>
                  <a:srgbClr val="FFFFFF"/>
                </a:solidFill>
              </a14:hiddenFill>
            </a:ext>
          </a:extLst>
        </p:spPr>
      </p:pic>
      <p:sp>
        <p:nvSpPr>
          <p:cNvPr id="23556" name="TextBox 1"/>
          <p:cNvSpPr txBox="1">
            <a:spLocks noChangeArrowheads="1"/>
          </p:cNvSpPr>
          <p:nvPr/>
        </p:nvSpPr>
        <p:spPr bwMode="auto">
          <a:xfrm>
            <a:off x="3048000" y="268069"/>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Sep 30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27</a:t>
            </a:fld>
            <a:endParaRPr lang="en-US" altLang="en-US" sz="1400" dirty="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outlook  for</a:t>
            </a:r>
            <a:br>
              <a:rPr lang="en-US" altLang="en-US" sz="2400" kern="0" dirty="0"/>
            </a:br>
            <a:r>
              <a:rPr lang="en-US" altLang="en-US" sz="2400" kern="0" dirty="0"/>
              <a:t>Monthly </a:t>
            </a:r>
            <a:r>
              <a:rPr lang="en-US" altLang="en-US" sz="2400" kern="0" dirty="0" smtClean="0"/>
              <a:t>(Oct)/</a:t>
            </a:r>
            <a:r>
              <a:rPr lang="en-US" altLang="en-US" sz="2400" kern="0" dirty="0"/>
              <a:t>Seasonal </a:t>
            </a:r>
            <a:r>
              <a:rPr lang="en-US" altLang="en-US" sz="2400" kern="0" dirty="0" smtClean="0"/>
              <a:t>(OND)  </a:t>
            </a:r>
            <a:endParaRPr lang="en-US" altLang="en-US" sz="2400" kern="0" dirty="0"/>
          </a:p>
        </p:txBody>
      </p:sp>
      <p:cxnSp>
        <p:nvCxnSpPr>
          <p:cNvPr id="4" name="Straight Arrow Connector 3"/>
          <p:cNvCxnSpPr/>
          <p:nvPr/>
        </p:nvCxnSpPr>
        <p:spPr>
          <a:xfrm flipH="1">
            <a:off x="3982226"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05800" y="1603801"/>
            <a:ext cx="0" cy="79152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3516868"/>
            <a:ext cx="3206327"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23557" name="TextBox 9"/>
          <p:cNvSpPr txBox="1">
            <a:spLocks noChangeArrowheads="1"/>
          </p:cNvSpPr>
          <p:nvPr/>
        </p:nvSpPr>
        <p:spPr bwMode="auto">
          <a:xfrm>
            <a:off x="7315200" y="2526268"/>
            <a:ext cx="1691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Sep 17</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pic>
        <p:nvPicPr>
          <p:cNvPr id="16388" name="Picture 4" descr="Latest 90 Day Temperature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2819400"/>
            <a:ext cx="4114800" cy="374722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853934"/>
            <a:ext cx="3687281" cy="2927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967345"/>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Nov</a:t>
            </a:r>
            <a:endParaRPr lang="en-US" altLang="en-US" sz="1800" b="1" dirty="0">
              <a:latin typeface="Times New Roman" pitchFamily="18" charset="0"/>
            </a:endParaRPr>
          </a:p>
        </p:txBody>
      </p:sp>
      <p:sp>
        <p:nvSpPr>
          <p:cNvPr id="21508" name="Rectangle 2"/>
          <p:cNvSpPr>
            <a:spLocks noChangeArrowheads="1"/>
          </p:cNvSpPr>
          <p:nvPr/>
        </p:nvSpPr>
        <p:spPr bwMode="auto">
          <a:xfrm>
            <a:off x="4191000" y="4202668"/>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NDJ</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28</a:t>
            </a:fld>
            <a:endParaRPr lang="en-US" altLang="en-US" sz="1400" dirty="0"/>
          </a:p>
        </p:txBody>
      </p:sp>
      <p:sp>
        <p:nvSpPr>
          <p:cNvPr id="21506" name="Title 1"/>
          <p:cNvSpPr>
            <a:spLocks noGrp="1"/>
          </p:cNvSpPr>
          <p:nvPr>
            <p:ph type="title"/>
          </p:nvPr>
        </p:nvSpPr>
        <p:spPr>
          <a:xfrm>
            <a:off x="3657600" y="76200"/>
            <a:ext cx="1752600" cy="1447800"/>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a:t>
            </a:r>
            <a:r>
              <a:rPr lang="en-US" altLang="en-US" sz="2000" dirty="0"/>
              <a:t>forecasts</a:t>
            </a:r>
          </a:p>
        </p:txBody>
      </p:sp>
      <p:cxnSp>
        <p:nvCxnSpPr>
          <p:cNvPr id="13" name="Straight Arrow Connector 12"/>
          <p:cNvCxnSpPr/>
          <p:nvPr/>
        </p:nvCxnSpPr>
        <p:spPr>
          <a:xfrm flipV="1">
            <a:off x="4800600" y="4800600"/>
            <a:ext cx="2358255" cy="762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01243" y="2514600"/>
            <a:ext cx="1204157" cy="1600438"/>
          </a:xfrm>
          <a:prstGeom prst="rect">
            <a:avLst/>
          </a:prstGeom>
          <a:noFill/>
        </p:spPr>
        <p:txBody>
          <a:bodyPr wrap="square" rtlCol="0">
            <a:spAutoFit/>
          </a:bodyPr>
          <a:lstStyle/>
          <a:p>
            <a:r>
              <a:rPr lang="en-US" sz="1400" dirty="0" smtClean="0"/>
              <a:t>These NMME models always make these </a:t>
            </a:r>
            <a:r>
              <a:rPr lang="en-US" sz="1400" u="sng" dirty="0" smtClean="0"/>
              <a:t>red (warmer T) </a:t>
            </a:r>
            <a:r>
              <a:rPr lang="en-US" sz="1400" dirty="0" smtClean="0"/>
              <a:t>forecasts.</a:t>
            </a:r>
            <a:endParaRPr lang="en-US" sz="1400" dirty="0"/>
          </a:p>
        </p:txBody>
      </p:sp>
      <p:sp>
        <p:nvSpPr>
          <p:cNvPr id="10" name="TextBox 9"/>
          <p:cNvSpPr txBox="1"/>
          <p:nvPr/>
        </p:nvSpPr>
        <p:spPr>
          <a:xfrm>
            <a:off x="3901242" y="4572000"/>
            <a:ext cx="1432757" cy="1815882"/>
          </a:xfrm>
          <a:prstGeom prst="rect">
            <a:avLst/>
          </a:prstGeom>
          <a:noFill/>
        </p:spPr>
        <p:txBody>
          <a:bodyPr wrap="square" rtlCol="0">
            <a:spAutoFit/>
          </a:bodyPr>
          <a:lstStyle/>
          <a:p>
            <a:r>
              <a:rPr lang="en-US" sz="1400" dirty="0" smtClean="0"/>
              <a:t>The forecast P pattern is the expected canonical La Nina composite, with dry relative conditions in the</a:t>
            </a:r>
          </a:p>
          <a:p>
            <a:r>
              <a:rPr lang="en-US" sz="1400" dirty="0" smtClean="0"/>
              <a:t>South.</a:t>
            </a:r>
            <a:endParaRPr lang="en-US" sz="1400" dirty="0"/>
          </a:p>
        </p:txBody>
      </p: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410" name="Picture 2" descr="https://www.cpc.ncep.noaa.gov/products/NMME/prob/images/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0"/>
            <a:ext cx="3962400" cy="3060954"/>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s://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6200" cy="300209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14818"/>
            <a:ext cx="3896157" cy="3009781"/>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599" y="3314818"/>
            <a:ext cx="3962401" cy="29765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29</a:t>
            </a:fld>
            <a:endParaRPr lang="en-US" altLang="en-US" dirty="0"/>
          </a:p>
        </p:txBody>
      </p:sp>
      <p:sp>
        <p:nvSpPr>
          <p:cNvPr id="4" name="TextBox 3"/>
          <p:cNvSpPr txBox="1"/>
          <p:nvPr/>
        </p:nvSpPr>
        <p:spPr>
          <a:xfrm>
            <a:off x="457200" y="152400"/>
            <a:ext cx="8382000" cy="369332"/>
          </a:xfrm>
          <a:prstGeom prst="rect">
            <a:avLst/>
          </a:prstGeom>
          <a:noFill/>
        </p:spPr>
        <p:txBody>
          <a:bodyPr wrap="square" rtlCol="0">
            <a:spAutoFit/>
          </a:bodyPr>
          <a:lstStyle/>
          <a:p>
            <a:r>
              <a:rPr lang="en-US" dirty="0" smtClean="0"/>
              <a:t>Agreement/Disagreement in the various NMME models’ NDJ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3399"/>
            <a:ext cx="8991600" cy="6019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a:t>(</a:t>
            </a:r>
            <a:r>
              <a:rPr lang="en-US" altLang="en-US" sz="3200" dirty="0" err="1"/>
              <a:t>Prev</a:t>
            </a:r>
            <a:r>
              <a:rPr lang="en-US" altLang="en-US" sz="3200" dirty="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4958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Outlook </a:t>
            </a:r>
          </a:p>
          <a:p>
            <a:pPr eaLnBrk="1" hangingPunct="1">
              <a:spcBef>
                <a:spcPct val="0"/>
              </a:spcBef>
              <a:buFontTx/>
              <a:buNone/>
            </a:pPr>
            <a:r>
              <a:rPr lang="en-US" altLang="en-US" sz="1600" dirty="0">
                <a:latin typeface="Times New Roman" pitchFamily="18" charset="0"/>
              </a:rPr>
              <a:t>(Mid </a:t>
            </a:r>
            <a:r>
              <a:rPr lang="en-US" altLang="en-US" sz="1600" dirty="0" smtClean="0">
                <a:latin typeface="Times New Roman" pitchFamily="18" charset="0"/>
              </a:rPr>
              <a:t>Sep 2020- Dec </a:t>
            </a:r>
            <a:r>
              <a:rPr lang="en-US" altLang="en-US" sz="1600" dirty="0">
                <a:latin typeface="Times New Roman" pitchFamily="18" charset="0"/>
              </a:rPr>
              <a:t>2020) </a:t>
            </a: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09/17/20</a:t>
            </a:r>
            <a:endParaRPr lang="en-US" altLang="en-US" sz="1600" dirty="0">
              <a:latin typeface="Times New Roman" pitchFamily="18" charset="0"/>
            </a:endParaRPr>
          </a:p>
        </p:txBody>
      </p:sp>
      <p:sp>
        <p:nvSpPr>
          <p:cNvPr id="4101" name="TextBox 9"/>
          <p:cNvSpPr txBox="1">
            <a:spLocks noChangeArrowheads="1"/>
          </p:cNvSpPr>
          <p:nvPr/>
        </p:nvSpPr>
        <p:spPr bwMode="auto">
          <a:xfrm>
            <a:off x="6896675" y="2598003"/>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October 2020)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09/30/20</a:t>
            </a:r>
            <a:endParaRPr lang="en-US" altLang="en-US" sz="1600" dirty="0">
              <a:latin typeface="Times New Roman" pitchFamily="18" charset="0"/>
            </a:endParaRPr>
          </a:p>
        </p:txBody>
      </p:sp>
      <p:sp>
        <p:nvSpPr>
          <p:cNvPr id="8" name="TextBox 7"/>
          <p:cNvSpPr txBox="1"/>
          <p:nvPr/>
        </p:nvSpPr>
        <p:spPr>
          <a:xfrm>
            <a:off x="4343400" y="438835"/>
            <a:ext cx="4762500" cy="553998"/>
          </a:xfrm>
          <a:prstGeom prst="rect">
            <a:avLst/>
          </a:prstGeom>
          <a:noFill/>
        </p:spPr>
        <p:txBody>
          <a:bodyPr wrap="square" rtlCol="0">
            <a:spAutoFit/>
          </a:bodyPr>
          <a:lstStyle/>
          <a:p>
            <a:pPr algn="ctr"/>
            <a:r>
              <a:rPr lang="en-US" sz="1500" u="sng" dirty="0">
                <a:solidFill>
                  <a:srgbClr val="FF0000"/>
                </a:solidFill>
              </a:rPr>
              <a:t>(New Seasonal Drought Outlook to be released in 2 days</a:t>
            </a:r>
            <a:r>
              <a:rPr lang="en-US" sz="1500" u="sng" dirty="0" smtClean="0">
                <a:solidFill>
                  <a:srgbClr val="FF0000"/>
                </a:solidFill>
              </a:rPr>
              <a:t>!)</a:t>
            </a:r>
          </a:p>
          <a:p>
            <a:pPr algn="ctr"/>
            <a:r>
              <a:rPr lang="en-US" sz="1300" u="sng" dirty="0" smtClean="0">
                <a:solidFill>
                  <a:srgbClr val="FF0000"/>
                </a:solidFill>
              </a:rPr>
              <a:t>(New Monthly Drought Outlook to be released end of the month</a:t>
            </a:r>
            <a:r>
              <a:rPr lang="en-US" sz="1500" u="sng" dirty="0" smtClean="0">
                <a:solidFill>
                  <a:srgbClr val="FF0000"/>
                </a:solidFill>
              </a:rPr>
              <a:t>) </a:t>
            </a:r>
            <a:endParaRPr lang="en-US" sz="1500" u="sng" dirty="0">
              <a:solidFill>
                <a:srgbClr val="FF0000"/>
              </a:solidFill>
            </a:endParaRPr>
          </a:p>
        </p:txBody>
      </p:sp>
      <p:sp>
        <p:nvSpPr>
          <p:cNvPr id="2" name="TextBox 1"/>
          <p:cNvSpPr txBox="1"/>
          <p:nvPr/>
        </p:nvSpPr>
        <p:spPr>
          <a:xfrm>
            <a:off x="457200" y="4264223"/>
            <a:ext cx="3886200" cy="2246769"/>
          </a:xfrm>
          <a:prstGeom prst="rect">
            <a:avLst/>
          </a:prstGeom>
          <a:noFill/>
        </p:spPr>
        <p:txBody>
          <a:bodyPr wrap="square" rtlCol="0">
            <a:spAutoFit/>
          </a:bodyPr>
          <a:lstStyle/>
          <a:p>
            <a:pPr marL="285750" lvl="1" indent="-285750">
              <a:buFont typeface="Arial" panose="020B0604020202020204" pitchFamily="34" charset="0"/>
              <a:buChar char="•"/>
            </a:pPr>
            <a:r>
              <a:rPr lang="en-US" sz="1400" dirty="0" smtClean="0"/>
              <a:t>Much of the western half is in drought. It was not too long ago (~May 2019), the US  had almost the lowest coverage of  area covered by drought! Approx. &lt; 4% or so</a:t>
            </a:r>
            <a:r>
              <a:rPr lang="en-US" sz="1400" dirty="0" smtClean="0"/>
              <a:t>. Now it is??</a:t>
            </a:r>
            <a:endParaRPr lang="en-US" sz="1400" dirty="0" smtClean="0"/>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r>
              <a:rPr lang="en-US" sz="1400" dirty="0" smtClean="0"/>
              <a:t>Similar looking Monthly and seasonal outlooks.</a:t>
            </a:r>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r>
              <a:rPr lang="en-US" sz="1400" dirty="0" smtClean="0"/>
              <a:t>Emerging and ongoing La Nina will not help Southern states, due to below normal precip. </a:t>
            </a:r>
          </a:p>
        </p:txBody>
      </p:sp>
      <p:pic>
        <p:nvPicPr>
          <p:cNvPr id="3" name="Picture 2" descr="United States Monthly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397827"/>
            <a:ext cx="4157382" cy="32125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United States Seasonal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02672"/>
            <a:ext cx="4419600" cy="3415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xmlns:lc="http://schemas.openxmlformats.org/drawingml/2006/lockedCanvas" id="{42228443-BA4B-2F40-82DF-F54BC6600947}"/>
              </a:ext>
            </a:extLst>
          </p:cNvPr>
          <p:cNvPicPr>
            <a:picLocks noChangeAspect="1"/>
          </p:cNvPicPr>
          <p:nvPr/>
        </p:nvPicPr>
        <p:blipFill rotWithShape="1">
          <a:blip r:embed="rId2"/>
          <a:srcRect l="32924"/>
          <a:stretch/>
        </p:blipFill>
        <p:spPr>
          <a:xfrm>
            <a:off x="152400" y="304799"/>
            <a:ext cx="4458562" cy="5943601"/>
          </a:xfrm>
          <a:prstGeom prst="rect">
            <a:avLst/>
          </a:prstGeom>
        </p:spPr>
      </p:pic>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30</a:t>
            </a:fld>
            <a:endParaRPr lang="en-US" altLang="en-US"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150" y="2057400"/>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6201" y="-2977"/>
            <a:ext cx="9067799" cy="307777"/>
          </a:xfrm>
          <a:prstGeom prst="rect">
            <a:avLst/>
          </a:prstGeom>
          <a:noFill/>
        </p:spPr>
        <p:txBody>
          <a:bodyPr wrap="square" rtlCol="0">
            <a:spAutoFit/>
          </a:bodyPr>
          <a:lstStyle/>
          <a:p>
            <a:r>
              <a:rPr lang="en-US" sz="1400" dirty="0" smtClean="0"/>
              <a:t>SPI6 </a:t>
            </a:r>
            <a:r>
              <a:rPr lang="en-US" sz="1400" dirty="0" err="1" smtClean="0"/>
              <a:t>Fcst</a:t>
            </a:r>
            <a:r>
              <a:rPr lang="en-US" sz="1400" dirty="0" smtClean="0"/>
              <a:t> </a:t>
            </a:r>
            <a:r>
              <a:rPr lang="en-US" sz="1400" dirty="0" smtClean="0"/>
              <a:t>made from last month(background)                   compared with this month(foreground, red border)</a:t>
            </a:r>
            <a:endParaRPr lang="en-US" sz="1400" dirty="0"/>
          </a:p>
        </p:txBody>
      </p:sp>
      <p:pic>
        <p:nvPicPr>
          <p:cNvPr id="17" name="Picture 16">
            <a:extLst>
              <a:ext uri="{FF2B5EF4-FFF2-40B4-BE49-F238E27FC236}">
                <a16:creationId xmlns="" xmlns:a16="http://schemas.microsoft.com/office/drawing/2014/main" xmlns:lc="http://schemas.openxmlformats.org/drawingml/2006/lockedCanvas" id="{8BAB0843-54E3-1048-B40C-FC986B01037A}"/>
              </a:ext>
            </a:extLst>
          </p:cNvPr>
          <p:cNvPicPr>
            <a:picLocks noChangeAspect="1"/>
          </p:cNvPicPr>
          <p:nvPr/>
        </p:nvPicPr>
        <p:blipFill rotWithShape="1">
          <a:blip r:embed="rId4"/>
          <a:srcRect l="33963"/>
          <a:stretch/>
        </p:blipFill>
        <p:spPr>
          <a:xfrm>
            <a:off x="2451558" y="457200"/>
            <a:ext cx="4558842" cy="5943601"/>
          </a:xfrm>
          <a:prstGeom prst="rect">
            <a:avLst/>
          </a:prstGeom>
        </p:spPr>
      </p:pic>
      <p:sp>
        <p:nvSpPr>
          <p:cNvPr id="13" name="Rectangle 12"/>
          <p:cNvSpPr/>
          <p:nvPr/>
        </p:nvSpPr>
        <p:spPr>
          <a:xfrm>
            <a:off x="2400299" y="457200"/>
            <a:ext cx="4610101" cy="5943601"/>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162800" y="1905000"/>
            <a:ext cx="1135390" cy="707886"/>
          </a:xfrm>
          <a:prstGeom prst="rect">
            <a:avLst/>
          </a:prstGeom>
          <a:noFill/>
        </p:spPr>
        <p:txBody>
          <a:bodyPr wrap="square" rtlCol="0">
            <a:spAutoFit/>
          </a:bodyPr>
          <a:lstStyle/>
          <a:p>
            <a:r>
              <a:rPr lang="en-US" sz="1600" dirty="0"/>
              <a:t>     </a:t>
            </a:r>
            <a:r>
              <a:rPr lang="en-US" sz="1600" dirty="0" smtClean="0"/>
              <a:t>  </a:t>
            </a:r>
            <a:r>
              <a:rPr lang="en-US" sz="1200" dirty="0" smtClean="0"/>
              <a:t>Forecast </a:t>
            </a:r>
            <a:r>
              <a:rPr lang="en-US" sz="1200" dirty="0"/>
              <a:t>uncertain in Hatched areas.</a:t>
            </a:r>
          </a:p>
        </p:txBody>
      </p:sp>
      <p:cxnSp>
        <p:nvCxnSpPr>
          <p:cNvPr id="16" name="Straight Arrow Connector 15"/>
          <p:cNvCxnSpPr/>
          <p:nvPr/>
        </p:nvCxnSpPr>
        <p:spPr>
          <a:xfrm flipV="1">
            <a:off x="1942238" y="3132970"/>
            <a:ext cx="609600" cy="10668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905000" y="1752600"/>
            <a:ext cx="609600" cy="10668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94638" y="4495800"/>
            <a:ext cx="609600" cy="10668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086600" y="3048000"/>
            <a:ext cx="1981200" cy="3323987"/>
          </a:xfrm>
          <a:prstGeom prst="rect">
            <a:avLst/>
          </a:prstGeom>
          <a:noFill/>
        </p:spPr>
        <p:txBody>
          <a:bodyPr wrap="square" rtlCol="0">
            <a:spAutoFit/>
          </a:bodyPr>
          <a:lstStyle/>
          <a:p>
            <a:r>
              <a:rPr lang="en-US" sz="1400" dirty="0" smtClean="0"/>
              <a:t>The SPI6 </a:t>
            </a:r>
            <a:r>
              <a:rPr lang="en-US" sz="1400" dirty="0" err="1" smtClean="0"/>
              <a:t>fcsts</a:t>
            </a:r>
            <a:r>
              <a:rPr lang="en-US" sz="1400" dirty="0" smtClean="0"/>
              <a:t> made last month vs. this month based on NMME models’ precip </a:t>
            </a:r>
            <a:r>
              <a:rPr lang="en-US" sz="1400" dirty="0" err="1" smtClean="0"/>
              <a:t>fcst</a:t>
            </a:r>
            <a:r>
              <a:rPr lang="en-US" sz="1400" dirty="0" smtClean="0"/>
              <a:t>. </a:t>
            </a:r>
            <a:r>
              <a:rPr lang="en-US" sz="1400" u="sng" dirty="0" smtClean="0"/>
              <a:t>suggests continuation of drought in the south and west,  in </a:t>
            </a:r>
            <a:r>
              <a:rPr lang="en-US" sz="1400" u="sng" dirty="0"/>
              <a:t>t</a:t>
            </a:r>
            <a:r>
              <a:rPr lang="en-US" sz="1400" u="sng" dirty="0" smtClean="0"/>
              <a:t>he upper Midwest, BUT improving conditions in the Pacific NW and  ? NE ?   There is the possibility of  developing dry/drought conditions in the SE by end of </a:t>
            </a:r>
            <a:r>
              <a:rPr lang="en-US" sz="1400" u="sng" dirty="0" err="1" smtClean="0"/>
              <a:t>fcst</a:t>
            </a:r>
            <a:r>
              <a:rPr lang="en-US" sz="1400" u="sng" dirty="0" smtClean="0"/>
              <a:t> season.</a:t>
            </a:r>
            <a:endParaRPr lang="en-US" sz="1400" u="sng" dirty="0"/>
          </a:p>
        </p:txBody>
      </p: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31</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76200" y="423446"/>
            <a:ext cx="5524500" cy="338554"/>
          </a:xfrm>
          <a:prstGeom prst="rect">
            <a:avLst/>
          </a:prstGeom>
        </p:spPr>
        <p:txBody>
          <a:bodyPr wrap="square">
            <a:spAutoFit/>
          </a:bodyPr>
          <a:lstStyle/>
          <a:p>
            <a:r>
              <a:rPr lang="en-US" sz="1600" dirty="0"/>
              <a:t>http://drought.geo.msu.edu/research/forecast/smi.monthly.php</a:t>
            </a:r>
          </a:p>
        </p:txBody>
      </p:sp>
      <p:sp>
        <p:nvSpPr>
          <p:cNvPr id="17" name="Rectangle 16"/>
          <p:cNvSpPr/>
          <p:nvPr/>
        </p:nvSpPr>
        <p:spPr>
          <a:xfrm>
            <a:off x="5521810" y="3515380"/>
            <a:ext cx="2739378" cy="523220"/>
          </a:xfrm>
          <a:prstGeom prst="rect">
            <a:avLst/>
          </a:prstGeom>
        </p:spPr>
        <p:txBody>
          <a:bodyPr wrap="square">
            <a:spAutoFit/>
          </a:bodyPr>
          <a:lstStyle/>
          <a:p>
            <a:pPr algn="ctr"/>
            <a:r>
              <a:rPr lang="en-US" sz="1400" b="1" dirty="0"/>
              <a:t> Initial Conditions </a:t>
            </a:r>
            <a:r>
              <a:rPr lang="en-US" sz="1400" b="1" dirty="0" smtClean="0"/>
              <a:t>1 month ago</a:t>
            </a:r>
            <a:r>
              <a:rPr lang="en-US" sz="1400" dirty="0" smtClean="0"/>
              <a:t>: </a:t>
            </a:r>
            <a:endParaRPr lang="en-US" sz="1400" dirty="0"/>
          </a:p>
          <a:p>
            <a:pPr algn="ctr"/>
            <a:r>
              <a:rPr lang="en-US" sz="1400" dirty="0" smtClean="0"/>
              <a:t>09/08/2020</a:t>
            </a:r>
            <a:endParaRPr lang="en-US" sz="1400" dirty="0"/>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509"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xmlns="" id="{293FC43A-D8E4-4892-8460-9D1B6806C5CC}"/>
              </a:ext>
            </a:extLst>
          </p:cNvPr>
          <p:cNvSpPr/>
          <p:nvPr/>
        </p:nvSpPr>
        <p:spPr>
          <a:xfrm>
            <a:off x="5817670" y="284128"/>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10</a:t>
            </a:r>
            <a:r>
              <a:rPr lang="en-US" sz="1400" dirty="0" smtClean="0"/>
              <a:t>/06/2020</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653607">
            <a:off x="-68049" y="3392936"/>
            <a:ext cx="5392255" cy="369332"/>
          </a:xfrm>
          <a:prstGeom prst="rect">
            <a:avLst/>
          </a:prstGeom>
          <a:noFill/>
        </p:spPr>
        <p:txBody>
          <a:bodyPr wrap="square" rtlCol="0">
            <a:spAutoFit/>
          </a:bodyPr>
          <a:lstStyle/>
          <a:p>
            <a:pPr algn="ctr"/>
            <a:r>
              <a:rPr lang="en-US" b="1" dirty="0" smtClean="0"/>
              <a:t>MSU   stopped     updating      06/10/20  </a:t>
            </a:r>
            <a:r>
              <a:rPr lang="en-US" b="1" dirty="0" smtClean="0">
                <a:sym typeface="Wingdings" panose="05000000000000000000" pitchFamily="2" charset="2"/>
              </a:rPr>
              <a:t></a:t>
            </a:r>
            <a:endParaRPr lang="en-US" b="1" dirty="0"/>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8784" y="4011180"/>
            <a:ext cx="3558016" cy="2694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2882" y="802935"/>
            <a:ext cx="3413918" cy="2778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577" y="1219201"/>
            <a:ext cx="4282273" cy="5115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75" y="1211229"/>
            <a:ext cx="642509" cy="5123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9"/>
          <p:cNvSpPr txBox="1">
            <a:spLocks noChangeArrowheads="1"/>
          </p:cNvSpPr>
          <p:nvPr/>
        </p:nvSpPr>
        <p:spPr bwMode="auto">
          <a:xfrm>
            <a:off x="1219200" y="63347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0"/>
            <a:ext cx="9144000" cy="6858000"/>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rPr>
              <a:t>Current </a:t>
            </a:r>
            <a:r>
              <a:rPr lang="en-US" altLang="en-US" sz="1600" b="1" dirty="0">
                <a:solidFill>
                  <a:srgbClr val="FF0000"/>
                </a:solidFill>
              </a:rPr>
              <a:t>Drought </a:t>
            </a:r>
            <a:r>
              <a:rPr lang="en-US" altLang="en-US" sz="1600" b="1" dirty="0" smtClean="0">
                <a:solidFill>
                  <a:srgbClr val="FF0000"/>
                </a:solidFill>
              </a:rPr>
              <a:t>conditions</a:t>
            </a:r>
            <a:r>
              <a:rPr lang="en-US" altLang="en-US" sz="1800" b="1" dirty="0" smtClean="0">
                <a:solidFill>
                  <a:srgbClr val="FF0000"/>
                </a:solidFill>
              </a:rPr>
              <a:t>:</a:t>
            </a:r>
            <a:endParaRPr lang="en-US" altLang="en-US" sz="1300" dirty="0">
              <a:latin typeface="Trebuchet MS" panose="020B0603020202020204" pitchFamily="34" charset="0"/>
            </a:endParaRPr>
          </a:p>
          <a:p>
            <a:pPr eaLnBrk="1" fontAlgn="auto" hangingPunct="1">
              <a:spcBef>
                <a:spcPct val="50000"/>
              </a:spcBef>
              <a:spcAft>
                <a:spcPts val="0"/>
              </a:spcAft>
              <a:defRPr/>
            </a:pPr>
            <a:r>
              <a:rPr lang="en-US" sz="1300" dirty="0" smtClean="0">
                <a:latin typeface="Trebuchet MS" panose="020B0603020202020204" pitchFamily="34" charset="0"/>
              </a:rPr>
              <a:t>Over </a:t>
            </a:r>
            <a:r>
              <a:rPr lang="en-US" sz="1300" dirty="0">
                <a:latin typeface="Trebuchet MS" panose="020B0603020202020204" pitchFamily="34" charset="0"/>
              </a:rPr>
              <a:t>the last several months, </a:t>
            </a:r>
            <a:r>
              <a:rPr lang="en-US" sz="1300" u="sng" dirty="0">
                <a:latin typeface="Trebuchet MS" panose="020B0603020202020204" pitchFamily="34" charset="0"/>
              </a:rPr>
              <a:t>drought area &amp; severity has overall generally increased </a:t>
            </a:r>
            <a:r>
              <a:rPr lang="en-US" sz="1300" dirty="0">
                <a:latin typeface="Trebuchet MS" panose="020B0603020202020204" pitchFamily="34" charset="0"/>
              </a:rPr>
              <a:t>across the South West&amp; NW</a:t>
            </a:r>
            <a:r>
              <a:rPr lang="en-US" sz="1300" dirty="0" smtClean="0">
                <a:latin typeface="Trebuchet MS" panose="020B0603020202020204" pitchFamily="34" charset="0"/>
              </a:rPr>
              <a:t>.</a:t>
            </a:r>
          </a:p>
          <a:p>
            <a:pPr marL="285750" indent="-285750">
              <a:buFont typeface="Arial" panose="020B0604020202020204" pitchFamily="34" charset="0"/>
              <a:buChar char="•"/>
            </a:pPr>
            <a:r>
              <a:rPr lang="en-US" sz="1400" dirty="0"/>
              <a:t>Lately, drought has expanded in the western Northern Great plains</a:t>
            </a:r>
            <a:r>
              <a:rPr lang="en-US" sz="1400" dirty="0" smtClean="0"/>
              <a:t>.</a:t>
            </a:r>
            <a:endParaRPr lang="en-US" sz="1400" dirty="0"/>
          </a:p>
          <a:p>
            <a:pPr marL="285750" indent="-285750">
              <a:buFont typeface="Arial" panose="020B0604020202020204" pitchFamily="34" charset="0"/>
              <a:buChar char="•"/>
            </a:pPr>
            <a:r>
              <a:rPr lang="en-US" sz="1400" dirty="0"/>
              <a:t>About half of the country is some form of low to severe drought or at least in dry condition</a:t>
            </a:r>
            <a:r>
              <a:rPr lang="en-US" sz="1400" dirty="0" smtClean="0"/>
              <a:t>.</a:t>
            </a:r>
            <a:endParaRPr lang="en-US" sz="1400" dirty="0"/>
          </a:p>
          <a:p>
            <a:pPr marL="285750" indent="-285750">
              <a:buFont typeface="Arial" panose="020B0604020202020204" pitchFamily="34" charset="0"/>
              <a:buChar char="•"/>
            </a:pPr>
            <a:r>
              <a:rPr lang="en-US" sz="1400" dirty="0"/>
              <a:t>Drought in the Northeastern states is creeping into parts of NY and PA. The drought in the far NE is extending beyond short term, which is quite unusual for the region</a:t>
            </a:r>
            <a:r>
              <a:rPr lang="en-US" sz="1400" dirty="0" smtClean="0"/>
              <a:t>.</a:t>
            </a:r>
            <a:endParaRPr lang="en-US" sz="1400" dirty="0"/>
          </a:p>
          <a:p>
            <a:pPr marL="285750" indent="-285750">
              <a:buFont typeface="Arial" panose="020B0604020202020204" pitchFamily="34" charset="0"/>
              <a:buChar char="•"/>
            </a:pPr>
            <a:r>
              <a:rPr lang="en-US" sz="1400" dirty="0"/>
              <a:t>Recently emerged drought in northern IA and northern Ohio </a:t>
            </a:r>
            <a:r>
              <a:rPr lang="en-US" sz="1400" dirty="0" smtClean="0"/>
              <a:t>valley </a:t>
            </a:r>
            <a:r>
              <a:rPr lang="en-US" sz="1400" dirty="0"/>
              <a:t>states </a:t>
            </a:r>
            <a:r>
              <a:rPr lang="en-US" sz="1400" dirty="0" smtClean="0"/>
              <a:t>continues. </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Some/many </a:t>
            </a:r>
            <a:r>
              <a:rPr lang="en-US" sz="1300" dirty="0">
                <a:latin typeface="Trebuchet MS" panose="020B0603020202020204" pitchFamily="34" charset="0"/>
              </a:rPr>
              <a:t>of California reservoirs levels are  below their historical average levels. </a:t>
            </a:r>
            <a:r>
              <a:rPr lang="en-US" sz="1300" dirty="0" smtClean="0">
                <a:latin typeface="Trebuchet MS" panose="020B0603020202020204" pitchFamily="34" charset="0"/>
              </a:rPr>
              <a:t>It </a:t>
            </a:r>
            <a:r>
              <a:rPr lang="en-US" sz="1300" dirty="0" smtClean="0">
                <a:latin typeface="Trebuchet MS" panose="020B0603020202020204" pitchFamily="34" charset="0"/>
              </a:rPr>
              <a:t>is going to be tough with the above normal Temperature forecast for the region and of course with the La Nina expected to continue through upcoming winter! </a:t>
            </a: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400" dirty="0" smtClean="0"/>
              <a:t>Just </a:t>
            </a:r>
            <a:r>
              <a:rPr lang="en-US" sz="1400" dirty="0" smtClean="0"/>
              <a:t>last May, US  </a:t>
            </a:r>
            <a:r>
              <a:rPr lang="en-US" sz="1400" dirty="0"/>
              <a:t>had almost the lowest coverage of  area covered by drought! </a:t>
            </a:r>
            <a:r>
              <a:rPr lang="en-US" sz="1400" dirty="0" smtClean="0"/>
              <a:t>approx.&lt; </a:t>
            </a:r>
            <a:r>
              <a:rPr lang="en-US" sz="1400" dirty="0"/>
              <a:t>4% or </a:t>
            </a:r>
            <a:r>
              <a:rPr lang="en-US" sz="1400" dirty="0" smtClean="0"/>
              <a:t>so. Now more than 50% of the country is under </a:t>
            </a:r>
            <a:r>
              <a:rPr lang="en-US" sz="1400" dirty="0"/>
              <a:t>drought</a:t>
            </a:r>
            <a:r>
              <a:rPr lang="en-US" sz="1400" dirty="0" smtClean="0"/>
              <a:t>! </a:t>
            </a:r>
            <a:endParaRPr lang="en-US" sz="1300" dirty="0" smtClean="0">
              <a:latin typeface="Trebuchet MS" panose="020B0603020202020204" pitchFamily="34" charset="0"/>
            </a:endParaRPr>
          </a:p>
          <a:p>
            <a:pPr marL="0" lvl="1" indent="0">
              <a:buNone/>
            </a:pPr>
            <a:r>
              <a:rPr lang="en-US" altLang="en-US" sz="1600" b="1" dirty="0">
                <a:solidFill>
                  <a:srgbClr val="FF0000"/>
                </a:solidFill>
              </a:rPr>
              <a:t>Current ENSO status and </a:t>
            </a:r>
            <a:r>
              <a:rPr lang="en-US" altLang="en-US" sz="1600" b="1" dirty="0" smtClean="0">
                <a:solidFill>
                  <a:srgbClr val="FF0000"/>
                </a:solidFill>
              </a:rPr>
              <a:t>forecast: </a:t>
            </a:r>
            <a:endParaRPr lang="en-US" altLang="en-US" sz="1600" b="1" dirty="0">
              <a:solidFill>
                <a:srgbClr val="FF0000"/>
              </a:solidFill>
            </a:endParaRPr>
          </a:p>
          <a:p>
            <a:pPr marL="285750" lvl="1"/>
            <a:r>
              <a:rPr lang="en-US" sz="1400" b="1" kern="1200" dirty="0" smtClean="0">
                <a:latin typeface="Arial" pitchFamily="34" charset="0"/>
              </a:rPr>
              <a:t>La </a:t>
            </a:r>
            <a:r>
              <a:rPr lang="en-US" sz="1400" b="1" kern="1200" dirty="0">
                <a:latin typeface="Arial" pitchFamily="34" charset="0"/>
              </a:rPr>
              <a:t>Niña is likely to continue through the Northern Hemisphere winter 2020-21 (~85% chance) and into spring 2021 (~60% chance during February-April</a:t>
            </a:r>
            <a:r>
              <a:rPr lang="en-US" sz="1400" b="1" kern="1200" dirty="0" smtClean="0">
                <a:latin typeface="Arial" pitchFamily="34" charset="0"/>
              </a:rPr>
              <a:t>).</a:t>
            </a:r>
            <a:endParaRPr lang="en-US" sz="1300" kern="1200" dirty="0" smtClean="0">
              <a:latin typeface="Trebuchet MS" panose="020B0603020202020204" pitchFamily="34" charset="0"/>
            </a:endParaRPr>
          </a:p>
          <a:p>
            <a:pPr marL="461963" lvl="1" indent="-461963">
              <a:buNone/>
            </a:pPr>
            <a:r>
              <a:rPr lang="en-US" altLang="en-US" sz="1600" b="1" dirty="0" smtClean="0">
                <a:solidFill>
                  <a:srgbClr val="FF0000"/>
                </a:solidFill>
              </a:rPr>
              <a:t>Prediction: </a:t>
            </a:r>
          </a:p>
          <a:p>
            <a:pPr marL="346075" lvl="1" indent="-346075"/>
            <a:r>
              <a:rPr lang="en-US" sz="1300" kern="1200" dirty="0" smtClean="0">
                <a:latin typeface="Trebuchet MS" panose="020B0603020202020204" pitchFamily="34" charset="0"/>
              </a:rPr>
              <a:t>The </a:t>
            </a:r>
            <a:r>
              <a:rPr lang="en-US" sz="1300" kern="1200" dirty="0">
                <a:latin typeface="Trebuchet MS" panose="020B0603020202020204" pitchFamily="34" charset="0"/>
              </a:rPr>
              <a:t>long awaited La Nina is now </a:t>
            </a:r>
            <a:r>
              <a:rPr lang="en-US" sz="1300" kern="1200" dirty="0" smtClean="0">
                <a:latin typeface="Trebuchet MS" panose="020B0603020202020204" pitchFamily="34" charset="0"/>
              </a:rPr>
              <a:t>finally here</a:t>
            </a:r>
            <a:r>
              <a:rPr lang="en-US" sz="1300" kern="1200" dirty="0">
                <a:latin typeface="Trebuchet MS" panose="020B0603020202020204" pitchFamily="34" charset="0"/>
              </a:rPr>
              <a:t> </a:t>
            </a:r>
            <a:r>
              <a:rPr lang="en-US" sz="1300" kern="1200" dirty="0" smtClean="0">
                <a:latin typeface="Trebuchet MS" panose="020B0603020202020204" pitchFamily="34" charset="0"/>
              </a:rPr>
              <a:t>and ongoing with </a:t>
            </a:r>
            <a:r>
              <a:rPr lang="en-US" sz="1300" kern="1200" dirty="0" smtClean="0">
                <a:latin typeface="Trebuchet MS" panose="020B0603020202020204" pitchFamily="34" charset="0"/>
              </a:rPr>
              <a:t>some much needed lower boundary condition, in the form of extensive cold surface and subsurface temperature conditions in the tropical Pacific, so, our confidence in model’s forecasts is increased. The models forecast less than normal rainfall across the southern tier </a:t>
            </a:r>
            <a:r>
              <a:rPr lang="en-US" sz="1300" kern="1200" dirty="0" smtClean="0">
                <a:latin typeface="Trebuchet MS" panose="020B0603020202020204" pitchFamily="34" charset="0"/>
              </a:rPr>
              <a:t>states for the NDJ season. By the end of the forecast  season  more (than now) of the US could be under some level of </a:t>
            </a:r>
            <a:r>
              <a:rPr lang="en-US" sz="1300" kern="1200" dirty="0" smtClean="0">
                <a:latin typeface="Trebuchet MS" panose="020B0603020202020204" pitchFamily="34" charset="0"/>
              </a:rPr>
              <a:t>d</a:t>
            </a:r>
            <a:r>
              <a:rPr lang="en-US" sz="1300" kern="1200" dirty="0" smtClean="0">
                <a:latin typeface="Trebuchet MS" panose="020B0603020202020204" pitchFamily="34" charset="0"/>
              </a:rPr>
              <a:t>rought!</a:t>
            </a:r>
            <a:endParaRPr lang="en-US" sz="1300" kern="1200" dirty="0">
              <a:latin typeface="Trebuchet MS" panose="020B0603020202020204" pitchFamily="34" charset="0"/>
            </a:endParaRPr>
          </a:p>
          <a:p>
            <a:pPr marL="346075" lvl="1" indent="-346075"/>
            <a:r>
              <a:rPr lang="en-US" sz="1300" dirty="0" smtClean="0">
                <a:latin typeface="Trebuchet MS" panose="020B0603020202020204" pitchFamily="34" charset="0"/>
              </a:rPr>
              <a:t>These </a:t>
            </a:r>
            <a:r>
              <a:rPr lang="en-US" sz="1300" dirty="0" smtClean="0">
                <a:latin typeface="Trebuchet MS" panose="020B0603020202020204" pitchFamily="34" charset="0"/>
              </a:rPr>
              <a:t>below normal rainfall conditions </a:t>
            </a:r>
            <a:r>
              <a:rPr lang="en-US" sz="1300" dirty="0" smtClean="0">
                <a:latin typeface="Trebuchet MS" panose="020B0603020202020204" pitchFamily="34" charset="0"/>
              </a:rPr>
              <a:t> combined </a:t>
            </a:r>
            <a:r>
              <a:rPr lang="en-US" sz="1300" dirty="0" smtClean="0">
                <a:latin typeface="Trebuchet MS" panose="020B0603020202020204" pitchFamily="34" charset="0"/>
              </a:rPr>
              <a:t>with </a:t>
            </a:r>
            <a:r>
              <a:rPr lang="en-US" sz="1300" dirty="0" smtClean="0">
                <a:latin typeface="Trebuchet MS" panose="020B0603020202020204" pitchFamily="34" charset="0"/>
              </a:rPr>
              <a:t>higher than normal </a:t>
            </a:r>
            <a:r>
              <a:rPr lang="en-US" sz="1300" dirty="0" smtClean="0">
                <a:latin typeface="Trebuchet MS" panose="020B0603020202020204" pitchFamily="34" charset="0"/>
              </a:rPr>
              <a:t>temperatures will make the drought persist and </a:t>
            </a:r>
            <a:r>
              <a:rPr lang="en-US" sz="1300" dirty="0" smtClean="0">
                <a:latin typeface="Trebuchet MS" panose="020B0603020202020204" pitchFamily="34" charset="0"/>
              </a:rPr>
              <a:t>may even </a:t>
            </a:r>
            <a:r>
              <a:rPr lang="en-US" sz="1300" dirty="0" smtClean="0">
                <a:latin typeface="Trebuchet MS" panose="020B0603020202020204" pitchFamily="34" charset="0"/>
              </a:rPr>
              <a:t>get worse in the upcoming season. </a:t>
            </a:r>
            <a:r>
              <a:rPr lang="en-US" sz="1300" dirty="0">
                <a:latin typeface="Trebuchet MS" panose="020B0603020202020204" pitchFamily="34" charset="0"/>
              </a:rPr>
              <a:t>The </a:t>
            </a:r>
            <a:r>
              <a:rPr lang="en-US" sz="1300" dirty="0" smtClean="0">
                <a:latin typeface="Trebuchet MS" panose="020B0603020202020204" pitchFamily="34" charset="0"/>
              </a:rPr>
              <a:t>drought </a:t>
            </a:r>
            <a:r>
              <a:rPr lang="en-US" sz="1300" dirty="0">
                <a:latin typeface="Trebuchet MS" panose="020B0603020202020204" pitchFamily="34" charset="0"/>
              </a:rPr>
              <a:t>in northern CA, NV, </a:t>
            </a:r>
            <a:r>
              <a:rPr lang="en-US" sz="1300" dirty="0" smtClean="0">
                <a:latin typeface="Trebuchet MS" panose="020B0603020202020204" pitchFamily="34" charset="0"/>
              </a:rPr>
              <a:t>UT and western TX  will persist may even get </a:t>
            </a:r>
            <a:r>
              <a:rPr lang="en-US" sz="1300" dirty="0" smtClean="0">
                <a:latin typeface="Trebuchet MS" panose="020B0603020202020204" pitchFamily="34" charset="0"/>
              </a:rPr>
              <a:t>worse. </a:t>
            </a:r>
            <a:r>
              <a:rPr lang="en-US" sz="1300" dirty="0" smtClean="0">
                <a:latin typeface="Trebuchet MS" panose="020B0603020202020204" pitchFamily="34" charset="0"/>
              </a:rPr>
              <a:t>But </a:t>
            </a:r>
            <a:r>
              <a:rPr lang="en-US" sz="1300" dirty="0" smtClean="0">
                <a:latin typeface="Trebuchet MS" panose="020B0603020202020204" pitchFamily="34" charset="0"/>
              </a:rPr>
              <a:t>the Pacific </a:t>
            </a:r>
            <a:r>
              <a:rPr lang="en-US" sz="1300" dirty="0" smtClean="0">
                <a:latin typeface="Trebuchet MS" panose="020B0603020202020204" pitchFamily="34" charset="0"/>
              </a:rPr>
              <a:t>Northwest is likely to get </a:t>
            </a:r>
            <a:r>
              <a:rPr lang="en-US" sz="1300" dirty="0" smtClean="0">
                <a:latin typeface="Trebuchet MS" panose="020B0603020202020204" pitchFamily="34" charset="0"/>
              </a:rPr>
              <a:t>better</a:t>
            </a:r>
            <a:r>
              <a:rPr lang="en-US" sz="1300" dirty="0" smtClean="0">
                <a:latin typeface="Trebuchet MS" panose="020B0603020202020204" pitchFamily="34" charset="0"/>
              </a:rPr>
              <a:t> due to seasonal </a:t>
            </a:r>
            <a:r>
              <a:rPr lang="en-US" sz="1300" dirty="0" smtClean="0">
                <a:latin typeface="Trebuchet MS" panose="020B0603020202020204" pitchFamily="34" charset="0"/>
              </a:rPr>
              <a:t>and enhanced precipitation associated with La Nina, and hence some relief from dryness and </a:t>
            </a:r>
            <a:r>
              <a:rPr lang="en-US" sz="1300" dirty="0" smtClean="0">
                <a:latin typeface="Trebuchet MS" panose="020B0603020202020204" pitchFamily="34" charset="0"/>
              </a:rPr>
              <a:t>drought.</a:t>
            </a:r>
          </a:p>
          <a:p>
            <a:pPr marL="346075" lvl="1" indent="-346075"/>
            <a:r>
              <a:rPr lang="en-US" sz="1300" kern="1200" dirty="0" smtClean="0">
                <a:latin typeface="Trebuchet MS" panose="020B0603020202020204" pitchFamily="34" charset="0"/>
              </a:rPr>
              <a:t>The drought </a:t>
            </a:r>
            <a:r>
              <a:rPr lang="en-US" sz="1300" kern="1200" dirty="0" smtClean="0">
                <a:latin typeface="Trebuchet MS" panose="020B0603020202020204" pitchFamily="34" charset="0"/>
              </a:rPr>
              <a:t>conditions in the northeastern states continues to defiantly hang in there against our earlier </a:t>
            </a:r>
            <a:r>
              <a:rPr lang="en-US" sz="1300" kern="1200" dirty="0" smtClean="0">
                <a:latin typeface="Trebuchet MS" panose="020B0603020202020204" pitchFamily="34" charset="0"/>
              </a:rPr>
              <a:t>expectations.  The drought conditions here are likely to get slightly better,  but drought will remain &amp; continue.</a:t>
            </a:r>
            <a:endParaRPr lang="en-US" sz="1300" kern="1200" dirty="0">
              <a:latin typeface="Trebuchet MS" panose="020B0603020202020204" pitchFamily="34" charset="0"/>
            </a:endParaRPr>
          </a:p>
          <a:p>
            <a:pPr marL="346075" lvl="1" indent="-346075"/>
            <a:r>
              <a:rPr lang="en-US" sz="1300" kern="1200" dirty="0" smtClean="0">
                <a:latin typeface="Trebuchet MS" panose="020B0603020202020204" pitchFamily="34" charset="0"/>
              </a:rPr>
              <a:t>Existing </a:t>
            </a:r>
            <a:r>
              <a:rPr lang="en-US" sz="1300" kern="1200" dirty="0" smtClean="0">
                <a:latin typeface="Trebuchet MS" panose="020B0603020202020204" pitchFamily="34" charset="0"/>
              </a:rPr>
              <a:t>developing dry/drought conditions in NE/IA border, and IN, OH and parts of PA will likely </a:t>
            </a:r>
            <a:r>
              <a:rPr lang="en-US" sz="1300" kern="1200" dirty="0" smtClean="0">
                <a:latin typeface="Trebuchet MS" panose="020B0603020202020204" pitchFamily="34" charset="0"/>
              </a:rPr>
              <a:t>improve.</a:t>
            </a:r>
          </a:p>
          <a:p>
            <a:pPr marL="346075" lvl="1" indent="-346075"/>
            <a:r>
              <a:rPr lang="en-US" sz="1300" dirty="0" smtClean="0">
                <a:latin typeface="Trebuchet MS" panose="020B0603020202020204" pitchFamily="34" charset="0"/>
              </a:rPr>
              <a:t>The seasonal (lack of) rainfall, combined with even less than that normal rainfall </a:t>
            </a:r>
            <a:r>
              <a:rPr lang="en-US" sz="1300" dirty="0">
                <a:latin typeface="Trebuchet MS" panose="020B0603020202020204" pitchFamily="34" charset="0"/>
              </a:rPr>
              <a:t>conditions (due to La Nina) in </a:t>
            </a:r>
            <a:r>
              <a:rPr lang="en-US" sz="1300" dirty="0" smtClean="0">
                <a:latin typeface="Trebuchet MS" panose="020B0603020202020204" pitchFamily="34" charset="0"/>
              </a:rPr>
              <a:t>Florida </a:t>
            </a:r>
            <a:r>
              <a:rPr lang="en-US" sz="1300" dirty="0" smtClean="0">
                <a:latin typeface="Trebuchet MS" panose="020B0603020202020204" pitchFamily="34" charset="0"/>
              </a:rPr>
              <a:t>and</a:t>
            </a:r>
            <a:r>
              <a:rPr lang="en-US" sz="1300" dirty="0" smtClean="0">
                <a:latin typeface="Trebuchet MS" panose="020B0603020202020204" pitchFamily="34" charset="0"/>
              </a:rPr>
              <a:t> adjacent border SE state areas could develop drought  by the end of the NDJ season.  *********************</a:t>
            </a:r>
            <a:endParaRPr lang="en-US" sz="1300" dirty="0" smtClean="0">
              <a:latin typeface="Trebuchet MS" panose="020B0603020202020204" pitchFamily="34" charset="0"/>
            </a:endParaRP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33</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34</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4</a:t>
            </a:fld>
            <a:endParaRPr lang="en-US" altLang="en-US" dirty="0"/>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3053"/>
          <a:stretch/>
        </p:blipFill>
        <p:spPr bwMode="auto">
          <a:xfrm>
            <a:off x="306280" y="0"/>
            <a:ext cx="7237520"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8388" y="2743200"/>
            <a:ext cx="4467225"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3067050"/>
            <a:ext cx="57150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flipV="1">
            <a:off x="5334000" y="4876800"/>
            <a:ext cx="12192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5791200" y="5105400"/>
            <a:ext cx="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188118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dirty="0"/>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dirty="0"/>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dirty="0"/>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dirty="0"/>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7696200" y="4774287"/>
            <a:ext cx="304800" cy="17759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001000" y="5181600"/>
            <a:ext cx="1143000" cy="1384995"/>
          </a:xfrm>
          <a:prstGeom prst="rect">
            <a:avLst/>
          </a:prstGeom>
          <a:noFill/>
        </p:spPr>
        <p:txBody>
          <a:bodyPr wrap="square" rtlCol="0">
            <a:spAutoFit/>
          </a:bodyPr>
          <a:lstStyle/>
          <a:p>
            <a:r>
              <a:rPr lang="en-US" sz="1400" dirty="0" smtClean="0"/>
              <a:t>Alaska </a:t>
            </a:r>
            <a:r>
              <a:rPr lang="en-US" sz="1400" dirty="0" err="1" smtClean="0"/>
              <a:t>regn</a:t>
            </a:r>
            <a:r>
              <a:rPr lang="en-US" sz="1400" dirty="0" smtClean="0"/>
              <a:t>. was also added here as separate maps recently.</a:t>
            </a:r>
            <a:endParaRPr lang="en-US" sz="1400" dirty="0"/>
          </a:p>
        </p:txBody>
      </p:sp>
      <p:sp>
        <p:nvSpPr>
          <p:cNvPr id="7" name="Rectangle 6"/>
          <p:cNvSpPr/>
          <p:nvPr/>
        </p:nvSpPr>
        <p:spPr>
          <a:xfrm>
            <a:off x="8001000" y="5181600"/>
            <a:ext cx="1066800" cy="13849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78255" y="2219980"/>
            <a:ext cx="831745" cy="523220"/>
          </a:xfrm>
          <a:prstGeom prst="rect">
            <a:avLst/>
          </a:prstGeom>
          <a:noFill/>
        </p:spPr>
        <p:txBody>
          <a:bodyPr wrap="square" rtlCol="0">
            <a:spAutoFit/>
          </a:bodyPr>
          <a:lstStyle/>
          <a:p>
            <a:r>
              <a:rPr lang="en-US" sz="1400" dirty="0"/>
              <a:t>c</a:t>
            </a:r>
            <a:r>
              <a:rPr lang="en-US" sz="1400" dirty="0" smtClean="0"/>
              <a:t>f. with USDM</a:t>
            </a:r>
            <a:endParaRPr lang="en-US" sz="1400" dirty="0"/>
          </a:p>
        </p:txBody>
      </p:sp>
      <p:sp>
        <p:nvSpPr>
          <p:cNvPr id="9" name="TextBox 8"/>
          <p:cNvSpPr txBox="1"/>
          <p:nvPr/>
        </p:nvSpPr>
        <p:spPr>
          <a:xfrm>
            <a:off x="5562600" y="5486400"/>
            <a:ext cx="990600" cy="261610"/>
          </a:xfrm>
          <a:prstGeom prst="rect">
            <a:avLst/>
          </a:prstGeom>
          <a:noFill/>
        </p:spPr>
        <p:txBody>
          <a:bodyPr wrap="square" rtlCol="0">
            <a:spAutoFit/>
          </a:bodyPr>
          <a:lstStyle/>
          <a:p>
            <a:r>
              <a:rPr lang="en-US" sz="1100" b="1" dirty="0" err="1" smtClean="0"/>
              <a:t>Hur</a:t>
            </a:r>
            <a:r>
              <a:rPr lang="en-US" sz="1100" b="1" dirty="0" smtClean="0"/>
              <a:t>. DELTA</a:t>
            </a:r>
            <a:endParaRPr lang="en-US" sz="1100" b="1" dirty="0"/>
          </a:p>
        </p:txBody>
      </p:sp>
      <p:cxnSp>
        <p:nvCxnSpPr>
          <p:cNvPr id="12" name="Straight Arrow Connector 11"/>
          <p:cNvCxnSpPr/>
          <p:nvPr/>
        </p:nvCxnSpPr>
        <p:spPr>
          <a:xfrm flipV="1">
            <a:off x="5867400" y="5334000"/>
            <a:ext cx="0" cy="28320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c 11"/>
          <p:cNvSpPr/>
          <p:nvPr/>
        </p:nvSpPr>
        <p:spPr>
          <a:xfrm>
            <a:off x="6248400" y="2424499"/>
            <a:ext cx="990600" cy="2743200"/>
          </a:xfrm>
          <a:prstGeom prst="arc">
            <a:avLst>
              <a:gd name="adj1" fmla="val 15913266"/>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152400" y="76200"/>
            <a:ext cx="5791200" cy="369332"/>
          </a:xfrm>
          <a:prstGeom prst="rect">
            <a:avLst/>
          </a:prstGeom>
          <a:noFill/>
        </p:spPr>
        <p:txBody>
          <a:bodyPr wrap="square" rtlCol="0">
            <a:spAutoFit/>
          </a:bodyPr>
          <a:lstStyle/>
          <a:p>
            <a:r>
              <a:rPr lang="en-US" dirty="0"/>
              <a:t>Precipitation </a:t>
            </a:r>
            <a:r>
              <a:rPr lang="en-US" b="1" dirty="0"/>
              <a:t>Percent </a:t>
            </a:r>
            <a:r>
              <a:rPr lang="en-US" dirty="0"/>
              <a:t>during last 7, 14, 30, &amp; 60 days.</a:t>
            </a:r>
          </a:p>
        </p:txBody>
      </p:sp>
      <p:sp>
        <p:nvSpPr>
          <p:cNvPr id="8" name="Rectangle 7"/>
          <p:cNvSpPr/>
          <p:nvPr/>
        </p:nvSpPr>
        <p:spPr>
          <a:xfrm>
            <a:off x="3276600" y="76201"/>
            <a:ext cx="1143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dirty="0"/>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dirty="0"/>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dirty="0"/>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dirty="0"/>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4" name="Straight Arrow Connector 13"/>
          <p:cNvCxnSpPr>
            <a:endCxn id="12" idx="0"/>
          </p:cNvCxnSpPr>
          <p:nvPr/>
        </p:nvCxnSpPr>
        <p:spPr>
          <a:xfrm flipH="1">
            <a:off x="6631987" y="2424499"/>
            <a:ext cx="149813" cy="3534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631987" y="5167699"/>
            <a:ext cx="149813"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620000" y="838200"/>
            <a:ext cx="1524000" cy="3970318"/>
          </a:xfrm>
          <a:prstGeom prst="rect">
            <a:avLst/>
          </a:prstGeom>
          <a:noFill/>
        </p:spPr>
        <p:txBody>
          <a:bodyPr wrap="square" rtlCol="0">
            <a:spAutoFit/>
          </a:bodyPr>
          <a:lstStyle/>
          <a:p>
            <a:endParaRPr lang="en-US" sz="1400" dirty="0" smtClean="0">
              <a:solidFill>
                <a:srgbClr val="FF0000"/>
              </a:solidFill>
            </a:endParaRPr>
          </a:p>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25" name="Rectangle 24"/>
          <p:cNvSpPr/>
          <p:nvPr/>
        </p:nvSpPr>
        <p:spPr>
          <a:xfrm>
            <a:off x="3200400" y="4038600"/>
            <a:ext cx="381000" cy="457200"/>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H="1" flipV="1">
            <a:off x="2971800" y="1828800"/>
            <a:ext cx="3810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dirty="0"/>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dirty="0"/>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dirty="0"/>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dirty="0"/>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8"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xmlns="" id="{A05FD4BC-C7FC-4C6C-9D72-5231D55A8AB1}"/>
              </a:ext>
            </a:extLst>
          </p:cNvPr>
          <p:cNvCxnSpPr/>
          <p:nvPr/>
        </p:nvCxnSpPr>
        <p:spPr>
          <a:xfrm>
            <a:off x="5181600" y="5105400"/>
            <a:ext cx="228600" cy="1524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C338C7F5-818B-46B7-A930-90C49BE86381}"/>
              </a:ext>
            </a:extLst>
          </p:cNvPr>
          <p:cNvCxnSpPr>
            <a:cxnSpLocks/>
          </p:cNvCxnSpPr>
          <p:nvPr/>
        </p:nvCxnSpPr>
        <p:spPr>
          <a:xfrm>
            <a:off x="5114925" y="2286000"/>
            <a:ext cx="295275"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Percent</a:t>
            </a:r>
            <a:r>
              <a:rPr lang="en-US" dirty="0"/>
              <a:t> during last 3, 4, 5, and 6  months.</a:t>
            </a:r>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dirty="0"/>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dirty="0"/>
              <a:t>4 M</a:t>
            </a:r>
          </a:p>
        </p:txBody>
      </p:sp>
      <p:sp>
        <p:nvSpPr>
          <p:cNvPr id="20" name="TextBox 19"/>
          <p:cNvSpPr txBox="1"/>
          <p:nvPr/>
        </p:nvSpPr>
        <p:spPr>
          <a:xfrm>
            <a:off x="1676400" y="3244334"/>
            <a:ext cx="762000" cy="369332"/>
          </a:xfrm>
          <a:prstGeom prst="rect">
            <a:avLst/>
          </a:prstGeom>
          <a:noFill/>
        </p:spPr>
        <p:txBody>
          <a:bodyPr wrap="square" rtlCol="0">
            <a:spAutoFit/>
          </a:bodyPr>
          <a:lstStyle/>
          <a:p>
            <a:r>
              <a:rPr lang="en-US" dirty="0"/>
              <a:t> 5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dirty="0"/>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sp>
        <p:nvSpPr>
          <p:cNvPr id="3" name="TextBox 2"/>
          <p:cNvSpPr txBox="1"/>
          <p:nvPr/>
        </p:nvSpPr>
        <p:spPr>
          <a:xfrm>
            <a:off x="1066800" y="6019800"/>
            <a:ext cx="5867400" cy="738664"/>
          </a:xfrm>
          <a:prstGeom prst="rect">
            <a:avLst/>
          </a:prstGeom>
          <a:noFill/>
        </p:spPr>
        <p:txBody>
          <a:bodyPr wrap="square" rtlCol="0">
            <a:spAutoFit/>
          </a:bodyPr>
          <a:lstStyle/>
          <a:p>
            <a:r>
              <a:rPr lang="en-US" sz="1400" dirty="0" smtClean="0"/>
              <a:t>With these various rainfall deficits in diff. time ranges, where and how exactly does one declare drought? Other factors (T/SM/E, etc..) do matter, but is cumulative precip. Deficits/</a:t>
            </a:r>
            <a:r>
              <a:rPr lang="en-US" sz="1400" dirty="0" err="1" smtClean="0"/>
              <a:t>percent_of</a:t>
            </a:r>
            <a:r>
              <a:rPr lang="en-US" sz="1400" dirty="0" err="1"/>
              <a:t>_</a:t>
            </a:r>
            <a:r>
              <a:rPr lang="en-US" sz="1400" dirty="0" err="1" smtClean="0"/>
              <a:t>normal</a:t>
            </a:r>
            <a:r>
              <a:rPr lang="en-US" sz="1400" dirty="0" smtClean="0"/>
              <a:t>  ultimately more important?   </a:t>
            </a:r>
            <a:endParaRPr lang="en-US" sz="1400" dirty="0"/>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xmlns="" id="{FD86DCD3-F2DF-4A12-B2DA-8A876D98DD4D}"/>
              </a:ext>
            </a:extLst>
          </p:cNvPr>
          <p:cNvSpPr/>
          <p:nvPr/>
        </p:nvSpPr>
        <p:spPr>
          <a:xfrm>
            <a:off x="914400" y="4545803"/>
            <a:ext cx="685800" cy="4833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a:t>Total precipitation </a:t>
            </a:r>
            <a:r>
              <a:rPr lang="en-US" b="1" dirty="0"/>
              <a:t>Percent</a:t>
            </a:r>
            <a:r>
              <a:rPr lang="en-US" dirty="0"/>
              <a:t> during last 9 months, 1 yr, 1.5yrs, &amp; 2 yrs.</a:t>
            </a:r>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dirty="0"/>
              <a:t>9 M</a:t>
            </a:r>
          </a:p>
        </p:txBody>
      </p:sp>
      <p:sp>
        <p:nvSpPr>
          <p:cNvPr id="11" name="TextBox 10"/>
          <p:cNvSpPr txBox="1"/>
          <p:nvPr/>
        </p:nvSpPr>
        <p:spPr>
          <a:xfrm>
            <a:off x="5486400" y="545068"/>
            <a:ext cx="609600" cy="369332"/>
          </a:xfrm>
          <a:prstGeom prst="rect">
            <a:avLst/>
          </a:prstGeom>
          <a:noFill/>
        </p:spPr>
        <p:txBody>
          <a:bodyPr wrap="square" rtlCol="0">
            <a:spAutoFit/>
          </a:bodyPr>
          <a:lstStyle/>
          <a:p>
            <a:r>
              <a:rPr lang="en-US" dirty="0"/>
              <a:t>1 Y</a:t>
            </a:r>
          </a:p>
        </p:txBody>
      </p:sp>
      <p:sp>
        <p:nvSpPr>
          <p:cNvPr id="12" name="TextBox 11"/>
          <p:cNvSpPr txBox="1"/>
          <p:nvPr/>
        </p:nvSpPr>
        <p:spPr>
          <a:xfrm>
            <a:off x="1905000" y="3288268"/>
            <a:ext cx="762000" cy="369332"/>
          </a:xfrm>
          <a:prstGeom prst="rect">
            <a:avLst/>
          </a:prstGeom>
          <a:noFill/>
        </p:spPr>
        <p:txBody>
          <a:bodyPr wrap="square" rtlCol="0">
            <a:spAutoFit/>
          </a:bodyPr>
          <a:lstStyle/>
          <a:p>
            <a:r>
              <a:rPr lang="en-US" dirty="0"/>
              <a:t>1.5 Y</a:t>
            </a: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dirty="0"/>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a16="http://schemas.microsoft.com/office/drawing/2014/main" xmlns="" id="{90D022DE-3CFC-4479-975F-220CF58E671A}"/>
              </a:ext>
            </a:extLst>
          </p:cNvPr>
          <p:cNvSpPr/>
          <p:nvPr/>
        </p:nvSpPr>
        <p:spPr>
          <a:xfrm>
            <a:off x="4038600" y="4495800"/>
            <a:ext cx="1295400"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xmlns="" id="{90D022DE-3CFC-4479-975F-220CF58E671A}"/>
              </a:ext>
            </a:extLst>
          </p:cNvPr>
          <p:cNvSpPr/>
          <p:nvPr/>
        </p:nvSpPr>
        <p:spPr>
          <a:xfrm>
            <a:off x="4038600" y="1752600"/>
            <a:ext cx="1295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1143000"/>
            <a:ext cx="1524000" cy="3293209"/>
          </a:xfrm>
          <a:prstGeom prst="rect">
            <a:avLst/>
          </a:prstGeom>
          <a:noFill/>
        </p:spPr>
        <p:txBody>
          <a:bodyPr wrap="square" rtlCol="0">
            <a:spAutoFit/>
          </a:bodyPr>
          <a:lstStyle/>
          <a:p>
            <a:r>
              <a:rPr lang="en-US" sz="1600" b="1" u="sng" dirty="0" smtClean="0"/>
              <a:t>Tinderbox </a:t>
            </a:r>
            <a:r>
              <a:rPr lang="en-US" sz="1600" dirty="0" smtClean="0"/>
              <a:t>areas, where some form of longer term rainfall</a:t>
            </a:r>
          </a:p>
          <a:p>
            <a:r>
              <a:rPr lang="en-US" sz="1600" dirty="0"/>
              <a:t>d</a:t>
            </a:r>
            <a:r>
              <a:rPr lang="en-US" sz="1600" dirty="0" smtClean="0"/>
              <a:t>eficiencies already, exist !!</a:t>
            </a:r>
          </a:p>
          <a:p>
            <a:endParaRPr lang="en-US" sz="1600" dirty="0"/>
          </a:p>
          <a:p>
            <a:r>
              <a:rPr lang="en-US" sz="1600" dirty="0" smtClean="0"/>
              <a:t>-Almost all are in the WEST</a:t>
            </a:r>
            <a:r>
              <a:rPr lang="en-US" sz="1600" dirty="0" smtClean="0"/>
              <a: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18" name="Rounded Rectangle 14">
            <a:extLst>
              <a:ext uri="{FF2B5EF4-FFF2-40B4-BE49-F238E27FC236}">
                <a16:creationId xmlns:a16="http://schemas.microsoft.com/office/drawing/2014/main" xmlns="" id="{FD86DCD3-F2DF-4A12-B2DA-8A876D98DD4D}"/>
              </a:ext>
            </a:extLst>
          </p:cNvPr>
          <p:cNvSpPr/>
          <p:nvPr/>
        </p:nvSpPr>
        <p:spPr>
          <a:xfrm>
            <a:off x="5067300" y="4953000"/>
            <a:ext cx="3429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a16="http://schemas.microsoft.com/office/drawing/2014/main" xmlns="" id="{FD86DCD3-F2DF-4A12-B2DA-8A876D98DD4D}"/>
              </a:ext>
            </a:extLst>
          </p:cNvPr>
          <p:cNvSpPr/>
          <p:nvPr/>
        </p:nvSpPr>
        <p:spPr>
          <a:xfrm>
            <a:off x="1295400" y="5029200"/>
            <a:ext cx="533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a16="http://schemas.microsoft.com/office/drawing/2014/main" xmlns="" id="{FD86DCD3-F2DF-4A12-B2DA-8A876D98DD4D}"/>
              </a:ext>
            </a:extLst>
          </p:cNvPr>
          <p:cNvSpPr/>
          <p:nvPr/>
        </p:nvSpPr>
        <p:spPr>
          <a:xfrm>
            <a:off x="914400" y="1905000"/>
            <a:ext cx="762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4">
            <a:extLst>
              <a:ext uri="{FF2B5EF4-FFF2-40B4-BE49-F238E27FC236}">
                <a16:creationId xmlns:a16="http://schemas.microsoft.com/office/drawing/2014/main" xmlns="" id="{FD86DCD3-F2DF-4A12-B2DA-8A876D98DD4D}"/>
              </a:ext>
            </a:extLst>
          </p:cNvPr>
          <p:cNvSpPr/>
          <p:nvPr/>
        </p:nvSpPr>
        <p:spPr>
          <a:xfrm>
            <a:off x="304800" y="1295400"/>
            <a:ext cx="381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4">
            <a:extLst>
              <a:ext uri="{FF2B5EF4-FFF2-40B4-BE49-F238E27FC236}">
                <a16:creationId xmlns:a16="http://schemas.microsoft.com/office/drawing/2014/main" xmlns="" id="{FD86DCD3-F2DF-4A12-B2DA-8A876D98DD4D}"/>
              </a:ext>
            </a:extLst>
          </p:cNvPr>
          <p:cNvSpPr/>
          <p:nvPr/>
        </p:nvSpPr>
        <p:spPr>
          <a:xfrm>
            <a:off x="5105400" y="2209800"/>
            <a:ext cx="3810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20000" y="4724400"/>
            <a:ext cx="1371600" cy="1815882"/>
          </a:xfrm>
          <a:prstGeom prst="rect">
            <a:avLst/>
          </a:prstGeom>
          <a:noFill/>
        </p:spPr>
        <p:txBody>
          <a:bodyPr wrap="square" rtlCol="0">
            <a:spAutoFit/>
          </a:bodyPr>
          <a:lstStyle/>
          <a:p>
            <a:r>
              <a:rPr lang="en-US" sz="1400" b="1" dirty="0" smtClean="0"/>
              <a:t>These long term P deficits here contribute to &amp; more severe FIRE  seasons recently year after year!! </a:t>
            </a:r>
            <a:endParaRPr lang="en-US" sz="1400" b="1" dirty="0"/>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84257</TotalTime>
  <Words>2248</Words>
  <Application>Microsoft Office PowerPoint</Application>
  <PresentationFormat>On-screen Show (4:3)</PresentationFormat>
  <Paragraphs>290</Paragraphs>
  <Slides>34</Slides>
  <Notes>8</Notes>
  <HiddenSlides>3</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Default Design</vt:lpstr>
      <vt:lpstr>Drought  Outlook  Support Briefing   October 2020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Streamflow (USGS)</vt:lpstr>
      <vt:lpstr>PowerPoint Presentation</vt:lpstr>
      <vt:lpstr>Snow cover &amp; Soil Moisture Anomalies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PowerPoint Presentation</vt:lpstr>
      <vt:lpstr>PowerPoint Presentation</vt:lpstr>
      <vt:lpstr>PowerPoint Presentation</vt:lpstr>
      <vt:lpstr>Summary</vt:lpstr>
      <vt:lpstr>Miscellaneous maps</vt:lpstr>
      <vt:lpstr>PowerPoint Presentation</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6663</cp:revision>
  <cp:lastPrinted>2014-07-10T13:24:01Z</cp:lastPrinted>
  <dcterms:created xsi:type="dcterms:W3CDTF">2008-10-04T17:35:30Z</dcterms:created>
  <dcterms:modified xsi:type="dcterms:W3CDTF">2020-10-13T03:17:26Z</dcterms:modified>
</cp:coreProperties>
</file>