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handoutMasterIdLst>
    <p:handoutMasterId r:id="rId39"/>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55" r:id="rId17"/>
    <p:sldId id="889" r:id="rId18"/>
    <p:sldId id="757" r:id="rId19"/>
    <p:sldId id="922" r:id="rId20"/>
    <p:sldId id="796" r:id="rId21"/>
    <p:sldId id="795" r:id="rId22"/>
    <p:sldId id="890" r:id="rId23"/>
    <p:sldId id="790" r:id="rId24"/>
    <p:sldId id="877" r:id="rId25"/>
    <p:sldId id="878" r:id="rId26"/>
    <p:sldId id="804" r:id="rId27"/>
    <p:sldId id="943" r:id="rId28"/>
    <p:sldId id="944" r:id="rId29"/>
    <p:sldId id="956" r:id="rId30"/>
    <p:sldId id="947" r:id="rId31"/>
    <p:sldId id="950" r:id="rId32"/>
    <p:sldId id="728" r:id="rId33"/>
    <p:sldId id="935" r:id="rId34"/>
    <p:sldId id="926" r:id="rId35"/>
    <p:sldId id="915" r:id="rId36"/>
    <p:sldId id="945" r:id="rId37"/>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FF0000"/>
    <a:srgbClr val="9A7500"/>
    <a:srgbClr val="6600CC"/>
    <a:srgbClr val="FF3300"/>
    <a:srgbClr val="FA5236"/>
    <a:srgbClr val="A88000"/>
    <a:srgbClr val="C89800"/>
    <a:srgbClr val="33CC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454" autoAdjust="0"/>
    <p:restoredTop sz="96252" autoAdjust="0"/>
  </p:normalViewPr>
  <p:slideViewPr>
    <p:cSldViewPr>
      <p:cViewPr varScale="1">
        <p:scale>
          <a:sx n="111" d="100"/>
          <a:sy n="111" d="100"/>
        </p:scale>
        <p:origin x="324" y="96"/>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40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17</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21</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23</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36</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cpc.ncep.noaa.gov/products/Drought/briefing_prcp.s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gif"/><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gif"/><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gif"/><Relationship Id="rId4" Type="http://schemas.openxmlformats.org/officeDocument/2006/relationships/image" Target="../media/image52.png"/><Relationship Id="rId9" Type="http://schemas.openxmlformats.org/officeDocument/2006/relationships/image" Target="../media/image57.gif"/></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4.xml.rels><?xml version="1.0" encoding="UTF-8" standalone="yes"?>
<Relationships xmlns="http://schemas.openxmlformats.org/package/2006/relationships"><Relationship Id="rId3" Type="http://schemas.openxmlformats.org/officeDocument/2006/relationships/image" Target="../media/image76.gif"/><Relationship Id="rId2" Type="http://schemas.openxmlformats.org/officeDocument/2006/relationships/image" Target="../media/image75.gif"/><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gif"/><Relationship Id="rId1" Type="http://schemas.openxmlformats.org/officeDocument/2006/relationships/slideLayout" Target="../slideLayouts/slideLayout2.xml"/><Relationship Id="rId4" Type="http://schemas.openxmlformats.org/officeDocument/2006/relationships/image" Target="../media/image79.gif"/></Relationships>
</file>

<file path=ppt/slides/_rels/slide26.xml.rels><?xml version="1.0" encoding="UTF-8" standalone="yes"?>
<Relationships xmlns="http://schemas.openxmlformats.org/package/2006/relationships"><Relationship Id="rId3" Type="http://schemas.openxmlformats.org/officeDocument/2006/relationships/image" Target="../media/image81.gif"/><Relationship Id="rId2" Type="http://schemas.openxmlformats.org/officeDocument/2006/relationships/image" Target="../media/image80.png"/><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3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png"/></Relationships>
</file>

<file path=ppt/slides/_rels/slide3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hyperlink" Target="http://drought.geo.msu.edu/research/forecast/smi.monthly.php" TargetMode="External"/><Relationship Id="rId7" Type="http://schemas.openxmlformats.org/officeDocument/2006/relationships/image" Target="../media/image101.gif"/><Relationship Id="rId2" Type="http://schemas.openxmlformats.org/officeDocument/2006/relationships/image" Target="../media/image97.png"/><Relationship Id="rId1" Type="http://schemas.openxmlformats.org/officeDocument/2006/relationships/slideLayout" Target="../slideLayouts/slideLayout7.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 Id="rId9" Type="http://schemas.openxmlformats.org/officeDocument/2006/relationships/image" Target="../media/image103.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October 2021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2"/>
              </a:rPr>
              <a:t>https://www.cpc.ncep.noaa.gov/products/Drought/briefing_prcp.shtml</a:t>
            </a:r>
            <a:r>
              <a:rPr lang="en-US" sz="1400" dirty="0">
                <a:solidFill>
                  <a:srgbClr val="6600CC"/>
                </a:solidFill>
              </a:rPr>
              <a:t> </a:t>
            </a:r>
          </a:p>
        </p:txBody>
      </p:sp>
      <p:sp>
        <p:nvSpPr>
          <p:cNvPr id="3" name="TextBox 2"/>
          <p:cNvSpPr txBox="1"/>
          <p:nvPr/>
        </p:nvSpPr>
        <p:spPr>
          <a:xfrm>
            <a:off x="7654925" y="2472894"/>
            <a:ext cx="1447800" cy="3970318"/>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 – where the current severe drought ravages!!. </a:t>
            </a:r>
          </a:p>
          <a:p>
            <a:endParaRPr lang="en-US" sz="1400" dirty="0" smtClean="0"/>
          </a:p>
          <a:p>
            <a:r>
              <a:rPr lang="en-US" sz="1400" u="sng" dirty="0" smtClean="0"/>
              <a:t>If the La Nina returns later in the year, things will get even worse for the southwest!!</a:t>
            </a:r>
            <a:endParaRPr lang="en-US" sz="1400" u="sng" dirty="0"/>
          </a:p>
        </p:txBody>
      </p:sp>
      <p:sp>
        <p:nvSpPr>
          <p:cNvPr id="14" name="TextBox 13"/>
          <p:cNvSpPr txBox="1"/>
          <p:nvPr/>
        </p:nvSpPr>
        <p:spPr>
          <a:xfrm>
            <a:off x="76200" y="5830669"/>
            <a:ext cx="8991600" cy="646331"/>
          </a:xfrm>
          <a:prstGeom prst="rect">
            <a:avLst/>
          </a:prstGeom>
          <a:noFill/>
        </p:spPr>
        <p:txBody>
          <a:bodyPr wrap="square" rtlCol="0">
            <a:spAutoFit/>
          </a:bodyPr>
          <a:lstStyle/>
          <a:p>
            <a:r>
              <a:rPr lang="en-US" dirty="0" smtClean="0">
                <a:solidFill>
                  <a:srgbClr val="FF0000"/>
                </a:solidFill>
              </a:rPr>
              <a:t>Ongoing multiyear drought in the </a:t>
            </a:r>
            <a:r>
              <a:rPr lang="en-US" dirty="0" err="1" smtClean="0">
                <a:solidFill>
                  <a:srgbClr val="FF0000"/>
                </a:solidFill>
              </a:rPr>
              <a:t>SouthWest</a:t>
            </a:r>
            <a:r>
              <a:rPr lang="en-US" dirty="0" smtClean="0">
                <a:solidFill>
                  <a:srgbClr val="FF0000"/>
                </a:solidFill>
              </a:rPr>
              <a:t>!!  Getting Worse. </a:t>
            </a:r>
          </a:p>
          <a:p>
            <a:r>
              <a:rPr lang="en-US" dirty="0" smtClean="0">
                <a:solidFill>
                  <a:srgbClr val="FF0000"/>
                </a:solidFill>
              </a:rPr>
              <a:t>Last few years, each year is a new record for the Fire Season!! </a:t>
            </a:r>
            <a:endParaRPr lang="en-US" dirty="0">
              <a:solidFill>
                <a:srgbClr val="FF0000"/>
              </a:solidFill>
            </a:endParaRPr>
          </a:p>
        </p:txBody>
      </p:sp>
      <p:pic>
        <p:nvPicPr>
          <p:cNvPr id="6146" name="Picture 2" descr="US 4 panel 2-5 yea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77321"/>
            <a:ext cx="7620000" cy="588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
            <a:ext cx="86106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5301029" y="5105400"/>
            <a:ext cx="2514600" cy="1752600"/>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
        <p:nvSpPr>
          <p:cNvPr id="5" name="TextBox 4"/>
          <p:cNvSpPr txBox="1"/>
          <p:nvPr/>
        </p:nvSpPr>
        <p:spPr>
          <a:xfrm>
            <a:off x="7800975" y="381000"/>
            <a:ext cx="885825" cy="1815882"/>
          </a:xfrm>
          <a:prstGeom prst="rect">
            <a:avLst/>
          </a:prstGeom>
          <a:noFill/>
        </p:spPr>
        <p:txBody>
          <a:bodyPr wrap="square" rtlCol="0">
            <a:spAutoFit/>
          </a:bodyPr>
          <a:lstStyle/>
          <a:p>
            <a:r>
              <a:rPr lang="en-US" sz="1400" b="1" u="sng" dirty="0" smtClean="0">
                <a:solidFill>
                  <a:srgbClr val="FF0000"/>
                </a:solidFill>
              </a:rPr>
              <a:t>NDJ</a:t>
            </a:r>
            <a:r>
              <a:rPr lang="en-US" sz="1400" dirty="0" smtClean="0">
                <a:solidFill>
                  <a:srgbClr val="FF0000"/>
                </a:solidFill>
              </a:rPr>
              <a:t> –Large rainfall deficits in the middle of country and SE!</a:t>
            </a:r>
            <a:endParaRPr lang="en-US" sz="1400" dirty="0">
              <a:solidFill>
                <a:srgbClr val="FF0000"/>
              </a:solidFill>
            </a:endParaRPr>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76200"/>
            <a:ext cx="9144001" cy="68579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47018"/>
              <a:ext cx="2743203"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5410199" y="4976772"/>
            <a:ext cx="2743199" cy="1881228"/>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5410199" y="3352143"/>
            <a:ext cx="2743199" cy="160745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53312"/>
            <a:ext cx="2667002" cy="1654567"/>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153399" y="381000"/>
            <a:ext cx="1000330" cy="1569660"/>
          </a:xfrm>
          <a:prstGeom prst="rect">
            <a:avLst/>
          </a:prstGeom>
          <a:noFill/>
        </p:spPr>
        <p:txBody>
          <a:bodyPr wrap="square" rtlCol="0">
            <a:spAutoFit/>
          </a:bodyPr>
          <a:lstStyle/>
          <a:p>
            <a:r>
              <a:rPr lang="en-US" sz="1200" dirty="0" smtClean="0"/>
              <a:t>SON season, difficult season for drought forecast? Also transition-</a:t>
            </a:r>
            <a:r>
              <a:rPr lang="en-US" sz="1200" dirty="0" err="1" smtClean="0"/>
              <a:t>ing</a:t>
            </a:r>
            <a:r>
              <a:rPr lang="en-US" sz="1200" dirty="0" smtClean="0"/>
              <a:t> ENSO? </a:t>
            </a:r>
            <a:endParaRPr lang="en-US" sz="1200" dirty="0"/>
          </a:p>
        </p:txBody>
      </p:sp>
      <p:sp>
        <p:nvSpPr>
          <p:cNvPr id="23" name="TextBox 22"/>
          <p:cNvSpPr txBox="1"/>
          <p:nvPr/>
        </p:nvSpPr>
        <p:spPr>
          <a:xfrm>
            <a:off x="5913327" y="2087849"/>
            <a:ext cx="1905000" cy="830997"/>
          </a:xfrm>
          <a:prstGeom prst="rect">
            <a:avLst/>
          </a:prstGeom>
          <a:noFill/>
        </p:spPr>
        <p:txBody>
          <a:bodyPr wrap="square" rtlCol="0">
            <a:spAutoFit/>
          </a:bodyPr>
          <a:lstStyle/>
          <a:p>
            <a:r>
              <a:rPr lang="en-US" sz="1600" b="1" dirty="0" smtClean="0"/>
              <a:t>OCT - Month with the least WHITE &amp; GREEN!</a:t>
            </a:r>
            <a:endParaRPr lang="en-US" sz="1600" b="1" dirty="0"/>
          </a:p>
        </p:txBody>
      </p:sp>
      <p:cxnSp>
        <p:nvCxnSpPr>
          <p:cNvPr id="26" name="Straight Arrow Connector 25"/>
          <p:cNvCxnSpPr/>
          <p:nvPr/>
        </p:nvCxnSpPr>
        <p:spPr>
          <a:xfrm>
            <a:off x="6553200" y="3886200"/>
            <a:ext cx="0" cy="235902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La Niña Temperature Composi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77841" y="480872"/>
            <a:ext cx="4739415" cy="60723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s://www.cpc.ncep.noaa.gov/products/precip/CWlink/ENSO/composites/lanina.ndj.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80873"/>
            <a:ext cx="4377841" cy="60723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921048" y="2895600"/>
            <a:ext cx="1031952" cy="1646605"/>
          </a:xfrm>
          <a:prstGeom prst="rect">
            <a:avLst/>
          </a:prstGeom>
          <a:noFill/>
        </p:spPr>
        <p:txBody>
          <a:bodyPr wrap="square" rtlCol="0">
            <a:spAutoFit/>
          </a:bodyPr>
          <a:lstStyle/>
          <a:p>
            <a:r>
              <a:rPr lang="en-US" sz="1300" b="1" dirty="0" smtClean="0">
                <a:solidFill>
                  <a:srgbClr val="FF3300"/>
                </a:solidFill>
              </a:rPr>
              <a:t>With expected </a:t>
            </a:r>
            <a:r>
              <a:rPr lang="en-US" b="1" dirty="0" smtClean="0">
                <a:solidFill>
                  <a:srgbClr val="FF3300"/>
                </a:solidFill>
              </a:rPr>
              <a:t>ENSO-cold</a:t>
            </a:r>
            <a:r>
              <a:rPr lang="en-US" sz="1300" b="1" dirty="0" smtClean="0">
                <a:solidFill>
                  <a:srgbClr val="FF3300"/>
                </a:solidFill>
              </a:rPr>
              <a:t> conditions,  this row is relevant!!</a:t>
            </a:r>
            <a:endParaRPr lang="en-US" sz="1300" b="1" dirty="0">
              <a:solidFill>
                <a:srgbClr val="FF3300"/>
              </a:solidFill>
            </a:endParaRPr>
          </a:p>
        </p:txBody>
      </p:sp>
      <p:sp>
        <p:nvSpPr>
          <p:cNvPr id="2" name="Slide Number Placeholder 1"/>
          <p:cNvSpPr>
            <a:spLocks noGrp="1"/>
          </p:cNvSpPr>
          <p:nvPr>
            <p:ph type="sldNum" sz="quarter" idx="12"/>
          </p:nvPr>
        </p:nvSpPr>
        <p:spPr>
          <a:xfrm>
            <a:off x="8763001" y="65532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1143000" cy="523220"/>
            </a:xfrm>
            <a:prstGeom prst="rect">
              <a:avLst/>
            </a:prstGeom>
            <a:noFill/>
          </p:spPr>
          <p:txBody>
            <a:bodyPr wrap="square" rtlCol="0">
              <a:spAutoFit/>
            </a:bodyPr>
            <a:lstStyle/>
            <a:p>
              <a:r>
                <a:rPr lang="en-US" sz="2800" b="1" dirty="0" smtClean="0">
                  <a:solidFill>
                    <a:srgbClr val="FF0000"/>
                  </a:solidFill>
                </a:rPr>
                <a:t>NDJ</a:t>
              </a:r>
              <a:endParaRPr lang="en-US" sz="2800" b="1" dirty="0">
                <a:solidFill>
                  <a:srgbClr val="FF0000"/>
                </a:solidFill>
              </a:endParaRPr>
            </a:p>
          </p:txBody>
        </p:sp>
      </p:grpSp>
      <p:sp>
        <p:nvSpPr>
          <p:cNvPr id="5" name="Rectangle 4"/>
          <p:cNvSpPr/>
          <p:nvPr/>
        </p:nvSpPr>
        <p:spPr>
          <a:xfrm>
            <a:off x="76200" y="2895599"/>
            <a:ext cx="8991600" cy="169228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9050"/>
            <a:ext cx="5486401" cy="68389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52400" y="3276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3276600"/>
            <a:ext cx="1081454"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flipH="1" flipV="1">
            <a:off x="1066800" y="1828800"/>
            <a:ext cx="3147291" cy="33909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214090" y="4952762"/>
            <a:ext cx="1219200" cy="1815882"/>
          </a:xfrm>
          <a:prstGeom prst="rect">
            <a:avLst/>
          </a:prstGeom>
          <a:noFill/>
        </p:spPr>
        <p:txBody>
          <a:bodyPr wrap="square" rtlCol="0">
            <a:spAutoFit/>
          </a:bodyPr>
          <a:lstStyle/>
          <a:p>
            <a:r>
              <a:rPr lang="en-US" sz="1400" dirty="0" smtClean="0">
                <a:solidFill>
                  <a:srgbClr val="FF0000"/>
                </a:solidFill>
              </a:rPr>
              <a:t>Why drought development was not forecast last month for October along eastern NM &amp;  western TX ?</a:t>
            </a:r>
            <a:endParaRPr lang="en-US" sz="1400" dirty="0">
              <a:solidFill>
                <a:srgbClr val="FF0000"/>
              </a:solidFill>
            </a:endParaRPr>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6" y="0"/>
            <a:ext cx="5789493"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13" name="Rectangle 12"/>
          <p:cNvSpPr/>
          <p:nvPr/>
        </p:nvSpPr>
        <p:spPr>
          <a:xfrm>
            <a:off x="381000" y="1219200"/>
            <a:ext cx="565879"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82715" y="1654890"/>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467466"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somewhat shifted/extended from southwest to northwest and the northern Plains.  But the </a:t>
            </a:r>
            <a:r>
              <a:rPr lang="en-US" sz="1200" u="sng" dirty="0" smtClean="0"/>
              <a:t>long term drought in the southwest remains</a:t>
            </a:r>
            <a:r>
              <a:rPr lang="en-US" sz="1200" dirty="0" smtClean="0"/>
              <a:t>.</a:t>
            </a:r>
            <a:endParaRPr lang="en-US" sz="1200" dirty="0"/>
          </a:p>
        </p:txBody>
      </p:sp>
      <p:sp>
        <p:nvSpPr>
          <p:cNvPr id="15" name="Rectangle 14"/>
          <p:cNvSpPr/>
          <p:nvPr/>
        </p:nvSpPr>
        <p:spPr>
          <a:xfrm>
            <a:off x="3200400" y="1421614"/>
            <a:ext cx="1447800" cy="635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 y="4343400"/>
            <a:ext cx="1524000" cy="6096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2098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s://www.cpc.ncep.noaa.gov/products/tanal/30day/mean/202109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81" y="7937"/>
            <a:ext cx="5143500" cy="6753225"/>
          </a:xfrm>
          <a:prstGeom prst="rect">
            <a:avLst/>
          </a:prstGeom>
          <a:noFill/>
          <a:extLst>
            <a:ext uri="{909E8E84-426E-40DD-AFC4-6F175D3DCCD1}">
              <a14:hiddenFill xmlns:a14="http://schemas.microsoft.com/office/drawing/2010/main">
                <a:solidFill>
                  <a:srgbClr val="FFFFFF"/>
                </a:solidFill>
              </a14:hiddenFill>
            </a:ext>
          </a:extLst>
        </p:spPr>
      </p:pic>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257800" y="127263"/>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p:nvPicPr>
        <p:blipFill>
          <a:blip r:embed="rId3"/>
          <a:stretch>
            <a:fillRect/>
          </a:stretch>
        </p:blipFill>
        <p:spPr>
          <a:xfrm>
            <a:off x="5180881" y="3504598"/>
            <a:ext cx="3963119" cy="3172497"/>
          </a:xfrm>
          <a:prstGeom prst="rect">
            <a:avLst/>
          </a:prstGeom>
        </p:spPr>
      </p:pic>
    </p:spTree>
    <p:extLst>
      <p:ext uri="{BB962C8B-B14F-4D97-AF65-F5344CB8AC3E}">
        <p14:creationId xmlns:p14="http://schemas.microsoft.com/office/powerpoint/2010/main" val="36421577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www.wfas.net/images/firedanger/fd_cls_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6541" y="2869882"/>
            <a:ext cx="2347459" cy="17483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4471814" y="2596868"/>
            <a:ext cx="3681586" cy="369332"/>
          </a:xfrm>
          <a:prstGeom prst="rect">
            <a:avLst/>
          </a:prstGeom>
          <a:noFill/>
        </p:spPr>
        <p:txBody>
          <a:bodyPr wrap="square" rtlCol="0">
            <a:spAutoFit/>
          </a:bodyPr>
          <a:lstStyle/>
          <a:p>
            <a:r>
              <a:rPr lang="en-US" dirty="0" smtClean="0"/>
              <a:t>Impact of good Monsoon rains!!</a:t>
            </a:r>
            <a:endParaRPr lang="en-US" dirty="0"/>
          </a:p>
        </p:txBody>
      </p:sp>
      <p:sp>
        <p:nvSpPr>
          <p:cNvPr id="26" name="TextBox 25"/>
          <p:cNvSpPr txBox="1"/>
          <p:nvPr/>
        </p:nvSpPr>
        <p:spPr>
          <a:xfrm>
            <a:off x="5715000" y="105019"/>
            <a:ext cx="1202473" cy="276999"/>
          </a:xfrm>
          <a:prstGeom prst="rect">
            <a:avLst/>
          </a:prstGeom>
          <a:noFill/>
        </p:spPr>
        <p:txBody>
          <a:bodyPr wrap="square" rtlCol="0">
            <a:spAutoFit/>
          </a:bodyPr>
          <a:lstStyle/>
          <a:p>
            <a:r>
              <a:rPr lang="en-US" sz="1200" b="1" dirty="0" smtClean="0">
                <a:solidFill>
                  <a:srgbClr val="FF0000"/>
                </a:solidFill>
              </a:rPr>
              <a:t>THIS MONTH</a:t>
            </a:r>
            <a:endParaRPr lang="en-US" sz="1200" b="1" dirty="0">
              <a:solidFill>
                <a:srgbClr val="FF0000"/>
              </a:solidFill>
            </a:endParaRPr>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922" y="5025000"/>
            <a:ext cx="1453881" cy="738664"/>
          </a:xfrm>
          <a:prstGeom prst="rect">
            <a:avLst/>
          </a:prstGeom>
          <a:noFill/>
        </p:spPr>
        <p:txBody>
          <a:bodyPr wrap="square" rtlCol="0">
            <a:spAutoFit/>
          </a:bodyPr>
          <a:lstStyle/>
          <a:p>
            <a:r>
              <a:rPr lang="en-US" sz="1400" dirty="0" smtClean="0">
                <a:solidFill>
                  <a:srgbClr val="FF0000"/>
                </a:solidFill>
              </a:rPr>
              <a:t>Many CA  reservoirs are already low!! </a:t>
            </a:r>
            <a:endParaRPr lang="en-US" sz="1400" dirty="0">
              <a:solidFill>
                <a:srgbClr val="FF0000"/>
              </a:solidFill>
            </a:endParaRPr>
          </a:p>
        </p:txBody>
      </p:sp>
      <p:sp>
        <p:nvSpPr>
          <p:cNvPr id="3" name="TextBox 2"/>
          <p:cNvSpPr txBox="1"/>
          <p:nvPr/>
        </p:nvSpPr>
        <p:spPr>
          <a:xfrm>
            <a:off x="-74359" y="5943599"/>
            <a:ext cx="4646359" cy="738664"/>
          </a:xfrm>
          <a:prstGeom prst="rect">
            <a:avLst/>
          </a:prstGeom>
          <a:noFill/>
        </p:spPr>
        <p:txBody>
          <a:bodyPr wrap="square" rtlCol="0">
            <a:spAutoFit/>
          </a:bodyPr>
          <a:lstStyle/>
          <a:p>
            <a:r>
              <a:rPr lang="en-US" sz="1400" dirty="0" smtClean="0">
                <a:solidFill>
                  <a:srgbClr val="0033CC"/>
                </a:solidFill>
              </a:rPr>
              <a:t>If canonical rainfall occurs associated with the developing La Nina, it will further worsen the water situation in CA, and the further eastward extension of drought in the South and East.</a:t>
            </a:r>
          </a:p>
        </p:txBody>
      </p:sp>
      <p:sp>
        <p:nvSpPr>
          <p:cNvPr id="19" name="TextBox 18"/>
          <p:cNvSpPr txBox="1"/>
          <p:nvPr/>
        </p:nvSpPr>
        <p:spPr>
          <a:xfrm>
            <a:off x="4449910" y="58852"/>
            <a:ext cx="1782629" cy="646331"/>
          </a:xfrm>
          <a:prstGeom prst="rect">
            <a:avLst/>
          </a:prstGeom>
          <a:noFill/>
        </p:spPr>
        <p:txBody>
          <a:bodyPr wrap="square" rtlCol="0">
            <a:spAutoFit/>
          </a:bodyPr>
          <a:lstStyle/>
          <a:p>
            <a:r>
              <a:rPr lang="en-US" dirty="0" smtClean="0"/>
              <a:t># of Fires NOW in western states </a:t>
            </a:r>
            <a:endParaRPr lang="en-US" dirty="0">
              <a:solidFill>
                <a:schemeClr val="bg1"/>
              </a:solidFill>
            </a:endParaRPr>
          </a:p>
        </p:txBody>
      </p:sp>
      <p:sp>
        <p:nvSpPr>
          <p:cNvPr id="21" name="TextBox 20"/>
          <p:cNvSpPr txBox="1"/>
          <p:nvPr/>
        </p:nvSpPr>
        <p:spPr>
          <a:xfrm>
            <a:off x="8374602" y="2793902"/>
            <a:ext cx="762000" cy="369332"/>
          </a:xfrm>
          <a:prstGeom prst="rect">
            <a:avLst/>
          </a:prstGeom>
          <a:noFill/>
        </p:spPr>
        <p:txBody>
          <a:bodyPr wrap="square" rtlCol="0">
            <a:spAutoFit/>
          </a:bodyPr>
          <a:lstStyle/>
          <a:p>
            <a:r>
              <a:rPr lang="en-US" dirty="0" smtClean="0"/>
              <a:t>SEP</a:t>
            </a:r>
            <a:endParaRPr lang="en-US" dirty="0"/>
          </a:p>
        </p:txBody>
      </p:sp>
      <p:pic>
        <p:nvPicPr>
          <p:cNvPr id="2" name="Picture 1"/>
          <p:cNvPicPr>
            <a:picLocks noChangeAspect="1"/>
          </p:cNvPicPr>
          <p:nvPr/>
        </p:nvPicPr>
        <p:blipFill>
          <a:blip r:embed="rId4"/>
          <a:stretch>
            <a:fillRect/>
          </a:stretch>
        </p:blipFill>
        <p:spPr>
          <a:xfrm>
            <a:off x="7315199" y="9819"/>
            <a:ext cx="1821403" cy="2505711"/>
          </a:xfrm>
          <a:prstGeom prst="rect">
            <a:avLst/>
          </a:prstGeom>
        </p:spPr>
      </p:pic>
      <p:pic>
        <p:nvPicPr>
          <p:cNvPr id="8194" name="Picture 2" descr="Forecast Fire Danger Rating Continental 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9600" y="2932074"/>
            <a:ext cx="2304188" cy="1716126"/>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5943600" y="2831068"/>
            <a:ext cx="762000" cy="369332"/>
          </a:xfrm>
          <a:prstGeom prst="rect">
            <a:avLst/>
          </a:prstGeom>
          <a:noFill/>
        </p:spPr>
        <p:txBody>
          <a:bodyPr wrap="square" rtlCol="0">
            <a:spAutoFit/>
          </a:bodyPr>
          <a:lstStyle/>
          <a:p>
            <a:r>
              <a:rPr lang="en-US" dirty="0" smtClean="0"/>
              <a:t>OCT</a:t>
            </a:r>
            <a:endParaRPr lang="en-US" dirty="0"/>
          </a:p>
        </p:txBody>
      </p:sp>
      <p:pic>
        <p:nvPicPr>
          <p:cNvPr id="5" name="Picture 4"/>
          <p:cNvPicPr>
            <a:picLocks noChangeAspect="1"/>
          </p:cNvPicPr>
          <p:nvPr/>
        </p:nvPicPr>
        <p:blipFill>
          <a:blip r:embed="rId6"/>
          <a:stretch>
            <a:fillRect/>
          </a:stretch>
        </p:blipFill>
        <p:spPr>
          <a:xfrm>
            <a:off x="4402781" y="44872"/>
            <a:ext cx="2912418" cy="2464128"/>
          </a:xfrm>
          <a:prstGeom prst="rect">
            <a:avLst/>
          </a:prstGeom>
        </p:spPr>
      </p:pic>
      <p:pic>
        <p:nvPicPr>
          <p:cNvPr id="7" name="Picture 6"/>
          <p:cNvPicPr>
            <a:picLocks noChangeAspect="1"/>
          </p:cNvPicPr>
          <p:nvPr/>
        </p:nvPicPr>
        <p:blipFill>
          <a:blip r:embed="rId7"/>
          <a:stretch>
            <a:fillRect/>
          </a:stretch>
        </p:blipFill>
        <p:spPr>
          <a:xfrm>
            <a:off x="-1" y="9819"/>
            <a:ext cx="4431723" cy="5882933"/>
          </a:xfrm>
          <a:prstGeom prst="rect">
            <a:avLst/>
          </a:prstGeom>
        </p:spPr>
      </p:pic>
      <p:pic>
        <p:nvPicPr>
          <p:cNvPr id="8" name="Picture 7"/>
          <p:cNvPicPr>
            <a:picLocks noChangeAspect="1"/>
          </p:cNvPicPr>
          <p:nvPr/>
        </p:nvPicPr>
        <p:blipFill>
          <a:blip r:embed="rId8"/>
          <a:stretch>
            <a:fillRect/>
          </a:stretch>
        </p:blipFill>
        <p:spPr>
          <a:xfrm>
            <a:off x="5633426" y="4908128"/>
            <a:ext cx="2326229" cy="1805317"/>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06" name="Picture 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18</a:t>
            </a:fld>
            <a:endParaRPr lang="en-US" altLang="en-US" sz="1400"/>
          </a:p>
        </p:txBody>
      </p:sp>
      <p:pic>
        <p:nvPicPr>
          <p:cNvPr id="12292" name="Picture 9" descr="[color code f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Same data source  USGS:</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Look at the monthly maps for Northeast vs weekly maps in the bottom!!</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08744" y="2999939"/>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pic>
        <p:nvPicPr>
          <p:cNvPr id="12301" name="Picture 31" descr="map legend"/>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0" y="6396597"/>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819400"/>
            <a:ext cx="1818027" cy="1595793"/>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7450" y="4191000"/>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4" name="Arc 33"/>
          <p:cNvSpPr/>
          <p:nvPr/>
        </p:nvSpPr>
        <p:spPr>
          <a:xfrm>
            <a:off x="3022326" y="2823839"/>
            <a:ext cx="711474" cy="1896836"/>
          </a:xfrm>
          <a:prstGeom prst="arc">
            <a:avLst>
              <a:gd name="adj1" fmla="val 16002720"/>
              <a:gd name="adj2" fmla="val 5583542"/>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6" name="Straight Arrow Connector 35"/>
          <p:cNvCxnSpPr/>
          <p:nvPr/>
        </p:nvCxnSpPr>
        <p:spPr>
          <a:xfrm flipH="1">
            <a:off x="1981201" y="3990043"/>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3149280" y="2807742"/>
            <a:ext cx="86761" cy="1929301"/>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3"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6069" y="0"/>
            <a:ext cx="3406161" cy="21206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us"/>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1000" y="2120682"/>
            <a:ext cx="3391230" cy="208377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11"/>
          <a:stretch>
            <a:fillRect/>
          </a:stretch>
        </p:blipFill>
        <p:spPr>
          <a:xfrm>
            <a:off x="3838688" y="2523387"/>
            <a:ext cx="2694133" cy="1707888"/>
          </a:xfrm>
          <a:prstGeom prst="rect">
            <a:avLst/>
          </a:prstGeom>
        </p:spPr>
      </p:pic>
      <p:pic>
        <p:nvPicPr>
          <p:cNvPr id="10242"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069" y="4231275"/>
            <a:ext cx="3406161" cy="216532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below normal 7-day average streamflow condition ma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435725" y="4301220"/>
            <a:ext cx="2708275" cy="1732363"/>
          </a:xfrm>
          <a:prstGeom prst="rect">
            <a:avLst/>
          </a:prstGeom>
          <a:noFill/>
          <a:extLst>
            <a:ext uri="{909E8E84-426E-40DD-AFC4-6F175D3DCCD1}">
              <a14:hiddenFill xmlns:a14="http://schemas.microsoft.com/office/drawing/2010/main">
                <a:solidFill>
                  <a:srgbClr val="FFFFFF"/>
                </a:solidFill>
              </a14:hiddenFill>
            </a:ext>
          </a:extLst>
        </p:spPr>
      </p:pic>
      <p:cxnSp>
        <p:nvCxnSpPr>
          <p:cNvPr id="35" name="Straight Arrow Connector 34"/>
          <p:cNvCxnSpPr/>
          <p:nvPr/>
        </p:nvCxnSpPr>
        <p:spPr>
          <a:xfrm>
            <a:off x="4953000" y="3657600"/>
            <a:ext cx="2590800" cy="1828800"/>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1709801" y="3505200"/>
            <a:ext cx="25613" cy="212045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2"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95" y="3106001"/>
            <a:ext cx="4478044" cy="2913074"/>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252" y="1463505"/>
            <a:ext cx="4565748" cy="2970127"/>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9" y="0"/>
            <a:ext cx="4484359" cy="291718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343400"/>
            <a:ext cx="990600" cy="369332"/>
          </a:xfrm>
          <a:prstGeom prst="rect">
            <a:avLst/>
          </a:prstGeom>
          <a:noFill/>
        </p:spPr>
        <p:txBody>
          <a:bodyPr wrap="square" rtlCol="0">
            <a:spAutoFit/>
          </a:bodyPr>
          <a:lstStyle/>
          <a:p>
            <a:r>
              <a:rPr lang="en-US" dirty="0"/>
              <a:t>30 days</a:t>
            </a:r>
          </a:p>
        </p:txBody>
      </p:sp>
      <p:sp>
        <p:nvSpPr>
          <p:cNvPr id="4" name="TextBox 3"/>
          <p:cNvSpPr txBox="1"/>
          <p:nvPr/>
        </p:nvSpPr>
        <p:spPr>
          <a:xfrm>
            <a:off x="5067300" y="4483915"/>
            <a:ext cx="3733800" cy="2246769"/>
          </a:xfrm>
          <a:prstGeom prst="rect">
            <a:avLst/>
          </a:prstGeom>
          <a:noFill/>
        </p:spPr>
        <p:txBody>
          <a:bodyPr wrap="square" rtlCol="0">
            <a:spAutoFit/>
          </a:bodyPr>
          <a:lstStyle/>
          <a:p>
            <a:r>
              <a:rPr lang="en-US" sz="1400" dirty="0" smtClean="0"/>
              <a:t>These NLDAS2 based SM tendency mas are a few days old!! But note the change in the middle part of the country!! Upper </a:t>
            </a:r>
            <a:r>
              <a:rPr lang="en-US" sz="1400" dirty="0"/>
              <a:t>M</a:t>
            </a:r>
            <a:r>
              <a:rPr lang="en-US" sz="1400" dirty="0" smtClean="0"/>
              <a:t>idwest consistently dry!!</a:t>
            </a:r>
          </a:p>
          <a:p>
            <a:endParaRPr lang="en-US" sz="1400" dirty="0"/>
          </a:p>
          <a:p>
            <a:r>
              <a:rPr lang="en-US" sz="1400" dirty="0" smtClean="0"/>
              <a:t>The drying in the mid-Atlantic eastern US states  need to keep an eye, but with the approaching Tropical storm FRED, will likely have an impact in the area.  Need to watch here. May not be a concern for the season.</a:t>
            </a:r>
          </a:p>
        </p:txBody>
      </p:sp>
      <p:sp>
        <p:nvSpPr>
          <p:cNvPr id="12" name="TextBox 11"/>
          <p:cNvSpPr txBox="1"/>
          <p:nvPr/>
        </p:nvSpPr>
        <p:spPr>
          <a:xfrm>
            <a:off x="8343900" y="0"/>
            <a:ext cx="800100" cy="369332"/>
          </a:xfrm>
          <a:prstGeom prst="rect">
            <a:avLst/>
          </a:prstGeom>
          <a:noFill/>
        </p:spPr>
        <p:txBody>
          <a:bodyPr wrap="square" rtlCol="0">
            <a:spAutoFit/>
          </a:bodyPr>
          <a:lstStyle/>
          <a:p>
            <a:r>
              <a:rPr lang="en-US" b="1" dirty="0"/>
              <a:t>[Now]</a:t>
            </a: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19</a:t>
            </a:fld>
            <a:endParaRPr lang="en-US" altLang="en-US" dirty="0"/>
          </a:p>
        </p:txBody>
      </p:sp>
      <p:cxnSp>
        <p:nvCxnSpPr>
          <p:cNvPr id="6" name="Straight Arrow Connector 5"/>
          <p:cNvCxnSpPr/>
          <p:nvPr/>
        </p:nvCxnSpPr>
        <p:spPr>
          <a:xfrm flipH="1" flipV="1">
            <a:off x="3505200" y="4148142"/>
            <a:ext cx="1555839" cy="15668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990601" y="4300542"/>
            <a:ext cx="76199" cy="2024058"/>
          </a:xfrm>
          <a:prstGeom prst="straightConnector1">
            <a:avLst/>
          </a:prstGeom>
          <a:ln w="190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104900" y="6062990"/>
            <a:ext cx="2933700" cy="738664"/>
          </a:xfrm>
          <a:prstGeom prst="rect">
            <a:avLst/>
          </a:prstGeom>
          <a:noFill/>
        </p:spPr>
        <p:txBody>
          <a:bodyPr wrap="square" rtlCol="0">
            <a:spAutoFit/>
          </a:bodyPr>
          <a:lstStyle/>
          <a:p>
            <a:r>
              <a:rPr lang="en-US" sz="1400" dirty="0" smtClean="0"/>
              <a:t>+</a:t>
            </a:r>
            <a:r>
              <a:rPr lang="en-US" sz="1400" dirty="0" err="1" smtClean="0"/>
              <a:t>ve</a:t>
            </a:r>
            <a:r>
              <a:rPr lang="en-US" sz="1400" dirty="0" smtClean="0"/>
              <a:t> SMP (wetness) tendency due to monsoon rains is a temporary relief here and even further north.  </a:t>
            </a:r>
            <a:endParaRPr lang="en-US" sz="1400" dirty="0"/>
          </a:p>
        </p:txBody>
      </p:sp>
    </p:spTree>
    <p:extLst>
      <p:ext uri="{BB962C8B-B14F-4D97-AF65-F5344CB8AC3E}">
        <p14:creationId xmlns:p14="http://schemas.microsoft.com/office/powerpoint/2010/main" val="2303916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48952" y="797940"/>
            <a:ext cx="3295049" cy="6093976"/>
          </a:xfrm>
          <a:prstGeom prst="rect">
            <a:avLst/>
          </a:prstGeom>
          <a:noFill/>
        </p:spPr>
        <p:txBody>
          <a:bodyPr wrap="square" rtlCol="0">
            <a:spAutoFit/>
          </a:bodyPr>
          <a:lstStyle/>
          <a:p>
            <a:pPr marL="285750" lvl="0" indent="-285750">
              <a:buFont typeface="Arial" panose="020B0604020202020204" pitchFamily="34" charset="0"/>
              <a:buChar char="•"/>
            </a:pPr>
            <a:r>
              <a:rPr lang="en-US" sz="1300" dirty="0" smtClean="0">
                <a:latin typeface="Trebuchet MS" panose="020B0603020202020204" pitchFamily="34" charset="0"/>
              </a:rPr>
              <a:t>Unlike last year, due to the much better SW monsoon rainfall this year, </a:t>
            </a:r>
            <a:r>
              <a:rPr lang="en-US" sz="1300" u="sng" dirty="0" smtClean="0">
                <a:latin typeface="Trebuchet MS" panose="020B0603020202020204" pitchFamily="34" charset="0"/>
              </a:rPr>
              <a:t>improvement is broadly seen in the short term drought conditions </a:t>
            </a:r>
            <a:r>
              <a:rPr lang="en-US" sz="1300" dirty="0" smtClean="0">
                <a:latin typeface="Trebuchet MS" panose="020B0603020202020204" pitchFamily="34" charset="0"/>
              </a:rPr>
              <a:t> (cf. June/July USDM) now </a:t>
            </a:r>
            <a:r>
              <a:rPr lang="en-US" sz="1300" dirty="0" smtClean="0">
                <a:latin typeface="Trebuchet MS" panose="020B0603020202020204" pitchFamily="34" charset="0"/>
              </a:rPr>
              <a:t>in the </a:t>
            </a:r>
            <a:r>
              <a:rPr lang="en-US" sz="1300" dirty="0" smtClean="0">
                <a:latin typeface="Trebuchet MS" panose="020B0603020202020204" pitchFamily="34" charset="0"/>
              </a:rPr>
              <a:t>four corners states area, NV and vicinity as was also correctly forecast. </a:t>
            </a:r>
            <a:r>
              <a:rPr lang="en-US" sz="1300" dirty="0">
                <a:solidFill>
                  <a:srgbClr val="000000"/>
                </a:solidFill>
                <a:latin typeface="Trebuchet MS" panose="020B0603020202020204" pitchFamily="34" charset="0"/>
              </a:rPr>
              <a:t>But Long term drought worries still prevails sporadically across the region due to the ongoing multi year drought in the region</a:t>
            </a:r>
            <a:r>
              <a:rPr lang="en-US" sz="1300" dirty="0" smtClean="0">
                <a:solidFill>
                  <a:srgbClr val="000000"/>
                </a:solidFill>
                <a:latin typeface="Trebuchet MS" panose="020B0603020202020204" pitchFamily="34" charset="0"/>
              </a:rPr>
              <a:t>.</a:t>
            </a:r>
            <a:endParaRPr lang="en-US" sz="1300" dirty="0" smtClean="0">
              <a:latin typeface="Trebuchet MS" panose="020B0603020202020204" pitchFamily="34" charset="0"/>
            </a:endParaRPr>
          </a:p>
          <a:p>
            <a:pPr marL="285750" indent="-285750">
              <a:buFont typeface="Arial" panose="020B0604020202020204" pitchFamily="34" charset="0"/>
              <a:buChar char="•"/>
            </a:pPr>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fire season has considerably </a:t>
            </a:r>
            <a:r>
              <a:rPr lang="en-US" sz="1300" dirty="0" smtClean="0">
                <a:latin typeface="Trebuchet MS" panose="020B0603020202020204" pitchFamily="34" charset="0"/>
              </a:rPr>
              <a:t>lessened/ended </a:t>
            </a:r>
            <a:r>
              <a:rPr lang="en-US" sz="1300" dirty="0" smtClean="0">
                <a:latin typeface="Trebuchet MS" panose="020B0603020202020204" pitchFamily="34" charset="0"/>
              </a:rPr>
              <a:t>in the </a:t>
            </a:r>
            <a:r>
              <a:rPr lang="en-US" sz="1300" dirty="0">
                <a:latin typeface="Trebuchet MS" panose="020B0603020202020204" pitchFamily="34" charset="0"/>
              </a:rPr>
              <a:t>s</a:t>
            </a:r>
            <a:r>
              <a:rPr lang="en-US" sz="1300" dirty="0" smtClean="0">
                <a:latin typeface="Trebuchet MS" panose="020B0603020202020204" pitchFamily="34" charset="0"/>
              </a:rPr>
              <a:t>outhwest, largely due to the monsoon rains. </a:t>
            </a:r>
            <a:endParaRPr lang="en-US" sz="1300" dirty="0" smtClean="0">
              <a:latin typeface="Trebuchet MS" panose="020B0603020202020204" pitchFamily="34" charset="0"/>
            </a:endParaRP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But conditions have worsened and shifted further west into CA, and northwest into </a:t>
            </a:r>
            <a:r>
              <a:rPr lang="en-US" sz="1300" dirty="0" smtClean="0">
                <a:latin typeface="Trebuchet MS" panose="020B0603020202020204" pitchFamily="34" charset="0"/>
              </a:rPr>
              <a:t>OR, WA, ID, </a:t>
            </a:r>
            <a:r>
              <a:rPr lang="en-US" sz="1300" dirty="0" smtClean="0">
                <a:latin typeface="Trebuchet MS" panose="020B0603020202020204" pitchFamily="34" charset="0"/>
              </a:rPr>
              <a:t>as well as into the Northern Great plains states of MT, the Dakotas and MN. Mild drought has also expanded into NE and IA.</a:t>
            </a: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New short term drought </a:t>
            </a:r>
            <a:r>
              <a:rPr lang="en-US" sz="1300" dirty="0" smtClean="0">
                <a:latin typeface="Trebuchet MS" panose="020B0603020202020204" pitchFamily="34" charset="0"/>
              </a:rPr>
              <a:t>(?)(3 vs 6 months ?) development </a:t>
            </a:r>
            <a:r>
              <a:rPr lang="en-US" sz="1300" dirty="0" smtClean="0">
                <a:latin typeface="Trebuchet MS" panose="020B0603020202020204" pitchFamily="34" charset="0"/>
              </a:rPr>
              <a:t>in the South (TX, OK &amp; KS). But climatology and developing La Nina </a:t>
            </a:r>
            <a:r>
              <a:rPr lang="en-US" sz="1300" dirty="0" smtClean="0">
                <a:latin typeface="Trebuchet MS" panose="020B0603020202020204" pitchFamily="34" charset="0"/>
              </a:rPr>
              <a:t>may in fact worsen and extend drought across the South!! </a:t>
            </a:r>
            <a:endParaRPr lang="en-US" sz="1300" dirty="0" smtClean="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669268"/>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sp>
        <p:nvSpPr>
          <p:cNvPr id="28" name="TextBox 27"/>
          <p:cNvSpPr txBox="1"/>
          <p:nvPr/>
        </p:nvSpPr>
        <p:spPr>
          <a:xfrm>
            <a:off x="4393782" y="914400"/>
            <a:ext cx="990600" cy="369332"/>
          </a:xfrm>
          <a:prstGeom prst="rect">
            <a:avLst/>
          </a:prstGeom>
          <a:noFill/>
        </p:spPr>
        <p:txBody>
          <a:bodyPr wrap="square" rtlCol="0">
            <a:spAutoFit/>
          </a:bodyPr>
          <a:lstStyle/>
          <a:p>
            <a:r>
              <a:rPr lang="en-US" dirty="0" smtClean="0"/>
              <a:t>August</a:t>
            </a:r>
            <a:endParaRPr lang="en-US" dirty="0"/>
          </a:p>
        </p:txBody>
      </p:sp>
      <p:sp>
        <p:nvSpPr>
          <p:cNvPr id="24" name="TextBox 23"/>
          <p:cNvSpPr txBox="1"/>
          <p:nvPr/>
        </p:nvSpPr>
        <p:spPr>
          <a:xfrm>
            <a:off x="4648200" y="4800600"/>
            <a:ext cx="717787" cy="369332"/>
          </a:xfrm>
          <a:prstGeom prst="rect">
            <a:avLst/>
          </a:prstGeom>
          <a:noFill/>
        </p:spPr>
        <p:txBody>
          <a:bodyPr wrap="square" rtlCol="0">
            <a:spAutoFit/>
          </a:bodyPr>
          <a:lstStyle/>
          <a:p>
            <a:r>
              <a:rPr lang="en-US" dirty="0" smtClean="0"/>
              <a:t>June</a:t>
            </a:r>
            <a:endParaRPr lang="en-US" dirty="0"/>
          </a:p>
        </p:txBody>
      </p:sp>
      <p:pic>
        <p:nvPicPr>
          <p:cNvPr id="25" name="Picture 24"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5147342"/>
            <a:ext cx="2344105" cy="1634458"/>
          </a:xfrm>
          <a:prstGeom prst="rect">
            <a:avLst/>
          </a:prstGeom>
          <a:noFill/>
          <a:ln>
            <a:noFill/>
          </a:ln>
        </p:spPr>
      </p:pic>
      <p:pic>
        <p:nvPicPr>
          <p:cNvPr id="27" name="Picture 26"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2320" y="3214810"/>
            <a:ext cx="2345585" cy="1600200"/>
          </a:xfrm>
          <a:prstGeom prst="rect">
            <a:avLst/>
          </a:prstGeom>
          <a:noFill/>
          <a:ln>
            <a:noFill/>
          </a:ln>
        </p:spPr>
      </p:pic>
      <p:pic>
        <p:nvPicPr>
          <p:cNvPr id="21" name="Picture 20"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27331" y="1288793"/>
            <a:ext cx="2368669" cy="1595139"/>
          </a:xfrm>
          <a:prstGeom prst="rect">
            <a:avLst/>
          </a:prstGeom>
          <a:noFill/>
          <a:ln>
            <a:noFill/>
          </a:ln>
        </p:spPr>
      </p:pic>
      <p:pic>
        <p:nvPicPr>
          <p:cNvPr id="4" name="Picture 3"/>
          <p:cNvPicPr>
            <a:picLocks noChangeAspect="1"/>
          </p:cNvPicPr>
          <p:nvPr/>
        </p:nvPicPr>
        <p:blipFill>
          <a:blip r:embed="rId6"/>
          <a:stretch>
            <a:fillRect/>
          </a:stretch>
        </p:blipFill>
        <p:spPr>
          <a:xfrm>
            <a:off x="4517065" y="2858981"/>
            <a:ext cx="816935" cy="493819"/>
          </a:xfrm>
          <a:prstGeom prst="rect">
            <a:avLst/>
          </a:prstGeom>
        </p:spPr>
      </p:pic>
      <p:pic>
        <p:nvPicPr>
          <p:cNvPr id="29" name="Picture 28"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08" y="854589"/>
            <a:ext cx="3702027" cy="2803011"/>
          </a:xfrm>
          <a:prstGeom prst="rect">
            <a:avLst/>
          </a:prstGeom>
          <a:noFill/>
          <a:ln>
            <a:noFill/>
          </a:ln>
        </p:spPr>
      </p:pic>
      <p:sp>
        <p:nvSpPr>
          <p:cNvPr id="30" name="TextBox 29"/>
          <p:cNvSpPr txBox="1"/>
          <p:nvPr/>
        </p:nvSpPr>
        <p:spPr>
          <a:xfrm>
            <a:off x="1262657" y="455859"/>
            <a:ext cx="1295400" cy="369332"/>
          </a:xfrm>
          <a:prstGeom prst="rect">
            <a:avLst/>
          </a:prstGeom>
          <a:noFill/>
        </p:spPr>
        <p:txBody>
          <a:bodyPr wrap="square" rtlCol="0">
            <a:spAutoFit/>
          </a:bodyPr>
          <a:lstStyle/>
          <a:p>
            <a:r>
              <a:rPr lang="en-US" dirty="0" smtClean="0"/>
              <a:t>September</a:t>
            </a:r>
            <a:endParaRPr lang="en-US" dirty="0"/>
          </a:p>
        </p:txBody>
      </p:sp>
      <p:sp>
        <p:nvSpPr>
          <p:cNvPr id="18" name="TextBox 17"/>
          <p:cNvSpPr txBox="1"/>
          <p:nvPr/>
        </p:nvSpPr>
        <p:spPr>
          <a:xfrm>
            <a:off x="609600" y="3669268"/>
            <a:ext cx="1295400" cy="369332"/>
          </a:xfrm>
          <a:prstGeom prst="rect">
            <a:avLst/>
          </a:prstGeom>
          <a:noFill/>
        </p:spPr>
        <p:txBody>
          <a:bodyPr wrap="square" rtlCol="0">
            <a:spAutoFit/>
          </a:bodyPr>
          <a:lstStyle/>
          <a:p>
            <a:r>
              <a:rPr lang="en-US" dirty="0" smtClean="0"/>
              <a:t>October</a:t>
            </a:r>
            <a:endParaRPr lang="en-US" dirty="0"/>
          </a:p>
        </p:txBody>
      </p:sp>
      <p:pic>
        <p:nvPicPr>
          <p:cNvPr id="19" name="Picture 18" descr="United States Drought Monito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845" y="4032811"/>
            <a:ext cx="3736080" cy="2782193"/>
          </a:xfrm>
          <a:prstGeom prst="rect">
            <a:avLst/>
          </a:prstGeom>
          <a:noFill/>
          <a:ln>
            <a:noFill/>
          </a:ln>
        </p:spPr>
      </p:pic>
      <p:cxnSp>
        <p:nvCxnSpPr>
          <p:cNvPr id="6" name="Straight Arrow Connector 5"/>
          <p:cNvCxnSpPr/>
          <p:nvPr/>
        </p:nvCxnSpPr>
        <p:spPr>
          <a:xfrm flipH="1" flipV="1">
            <a:off x="838200" y="5257800"/>
            <a:ext cx="3276600" cy="60960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1524000" y="5486400"/>
            <a:ext cx="381000" cy="60960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20</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3870085191"/>
              </p:ext>
            </p:extLst>
          </p:nvPr>
        </p:nvGraphicFramePr>
        <p:xfrm>
          <a:off x="381000" y="152400"/>
          <a:ext cx="8305800" cy="6095998"/>
        </p:xfrm>
        <a:graphic>
          <a:graphicData uri="http://schemas.openxmlformats.org/drawingml/2006/table">
            <a:tbl>
              <a:tblPr/>
              <a:tblGrid>
                <a:gridCol w="8305800">
                  <a:extLst>
                    <a:ext uri="{9D8B030D-6E8A-4147-A177-3AD203B41FA5}">
                      <a16:colId xmlns:a16="http://schemas.microsoft.com/office/drawing/2014/main" val="20000"/>
                    </a:ext>
                  </a:extLst>
                </a:gridCol>
              </a:tblGrid>
              <a:tr h="70402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697935">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14 October 2021</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83654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7271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366630">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1" i="0" u="sng" strike="noStrike" cap="none" normalizeH="0" baseline="0" dirty="0" smtClean="0">
                          <a:ln>
                            <a:noFill/>
                          </a:ln>
                          <a:solidFill>
                            <a:schemeClr val="tx1"/>
                          </a:solidFill>
                          <a:effectLst/>
                          <a:latin typeface="+mn-lt"/>
                          <a:cs typeface="Arial" pitchFamily="34" charset="0"/>
                        </a:rPr>
                        <a:t>Synopsis</a:t>
                      </a:r>
                      <a:r>
                        <a:rPr kumimoji="0" lang="en-US" altLang="en-US" sz="1800" b="1" i="0" u="none" strike="noStrike" cap="none" normalizeH="0" baseline="0" dirty="0" smtClean="0">
                          <a:ln>
                            <a:noFill/>
                          </a:ln>
                          <a:solidFill>
                            <a:schemeClr val="tx1"/>
                          </a:solidFill>
                          <a:effectLst/>
                          <a:latin typeface="+mn-lt"/>
                          <a:cs typeface="Arial" pitchFamily="34" charset="0"/>
                        </a:rPr>
                        <a:t>: </a:t>
                      </a:r>
                      <a:r>
                        <a:rPr lang="en-US" sz="1800" b="1" i="0" kern="1200" dirty="0" smtClean="0">
                          <a:solidFill>
                            <a:srgbClr val="0033CC"/>
                          </a:solidFill>
                          <a:effectLst/>
                          <a:latin typeface="Arial" pitchFamily="34" charset="0"/>
                          <a:ea typeface="+mn-ea"/>
                          <a:cs typeface="+mn-cs"/>
                        </a:rPr>
                        <a:t>La Niña conditions have developed and are expected to continue with an 87% chance of La Niña in December 2021- February 2022.</a:t>
                      </a:r>
                      <a:endParaRPr lang="en-US" sz="1800" b="1" i="0" u="none" kern="1200" dirty="0" smtClean="0">
                        <a:solidFill>
                          <a:srgbClr val="0033CC"/>
                        </a:solidFill>
                        <a:effectLst/>
                        <a:latin typeface="+mn-lt"/>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38819" y="632619"/>
            <a:ext cx="4272400" cy="617140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21</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657600" y="954088"/>
            <a:ext cx="609600" cy="56753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32927" y="2053125"/>
            <a:ext cx="3904047" cy="240269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6" name="Picture 15"/>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38678" y="4463436"/>
            <a:ext cx="3898296" cy="2165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32926" y="15815"/>
            <a:ext cx="3904048" cy="1965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a:xfrm>
            <a:off x="7441226" y="978983"/>
            <a:ext cx="762000" cy="6461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22</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572000" y="1600200"/>
            <a:ext cx="4343400" cy="646331"/>
          </a:xfrm>
          <a:prstGeom prst="rect">
            <a:avLst/>
          </a:prstGeom>
          <a:noFill/>
        </p:spPr>
        <p:txBody>
          <a:bodyPr wrap="square" rtlCol="0">
            <a:spAutoFit/>
          </a:bodyPr>
          <a:lstStyle/>
          <a:p>
            <a:r>
              <a:rPr lang="en-US" dirty="0" smtClean="0"/>
              <a:t>The subsurface cold anomalies are strengthening.</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6" name="Picture 15"/>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60424" y="90006"/>
            <a:ext cx="4391221" cy="676799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495800" y="3387040"/>
            <a:ext cx="4597888" cy="202315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23</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September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October  </a:t>
            </a:r>
            <a:r>
              <a:rPr lang="en-US" altLang="en-US" sz="1800" dirty="0">
                <a:latin typeface="Times New Roman" pitchFamily="18" charset="0"/>
              </a:rPr>
              <a:t>CPC/IRI forecast</a:t>
            </a:r>
          </a:p>
        </p:txBody>
      </p:sp>
      <p:sp>
        <p:nvSpPr>
          <p:cNvPr id="2" name="TextBox 1"/>
          <p:cNvSpPr txBox="1"/>
          <p:nvPr/>
        </p:nvSpPr>
        <p:spPr>
          <a:xfrm>
            <a:off x="53266" y="6343080"/>
            <a:ext cx="8610600" cy="369332"/>
          </a:xfrm>
          <a:prstGeom prst="rect">
            <a:avLst/>
          </a:prstGeom>
          <a:noFill/>
        </p:spPr>
        <p:txBody>
          <a:bodyPr wrap="square" rtlCol="0">
            <a:spAutoFit/>
          </a:bodyPr>
          <a:lstStyle/>
          <a:p>
            <a:r>
              <a:rPr lang="en-US" b="1" u="sng" dirty="0" smtClean="0">
                <a:solidFill>
                  <a:srgbClr val="0033CC"/>
                </a:solidFill>
              </a:rPr>
              <a:t>Looks like a quick weak La Nina Event during this upcoming winter ONLY</a:t>
            </a:r>
            <a:r>
              <a:rPr lang="en-US" b="1" u="sng" dirty="0">
                <a:solidFill>
                  <a:srgbClr val="0033CC"/>
                </a:solidFill>
              </a:rPr>
              <a:t>!</a:t>
            </a:r>
            <a:r>
              <a:rPr lang="en-US" b="1" u="sng" dirty="0" smtClean="0">
                <a:solidFill>
                  <a:srgbClr val="0033CC"/>
                </a:solidFill>
              </a:rPr>
              <a:t> </a:t>
            </a:r>
          </a:p>
        </p:txBody>
      </p:sp>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descr="https://iri.columbia.edu/wp-content/uploads/2021/09/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 y="651046"/>
            <a:ext cx="4109601" cy="2673932"/>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524000" y="3130034"/>
            <a:ext cx="304800" cy="1746766"/>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 name="Picture 4" descr="https://iri.columbia.edu/wp-content/uploads/2021/08/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4774" y="83324"/>
            <a:ext cx="4189226" cy="304671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pic>
        <p:nvPicPr>
          <p:cNvPr id="9218" name="Picture 2" descr="https://iri.columbia.edu/wp-content/uploads/2021/10/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77" y="3599880"/>
            <a:ext cx="4124877" cy="2749918"/>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https://iri.columbia.edu/wp-content/uploads/2021/09/figure1-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54774" y="3198702"/>
            <a:ext cx="4170176" cy="307570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24</a:t>
            </a:fld>
            <a:endParaRPr lang="en-US" altLang="en-US" sz="1400" dirty="0"/>
          </a:p>
        </p:txBody>
      </p:sp>
      <p:sp>
        <p:nvSpPr>
          <p:cNvPr id="5" name="Title 1"/>
          <p:cNvSpPr txBox="1">
            <a:spLocks/>
          </p:cNvSpPr>
          <p:nvPr/>
        </p:nvSpPr>
        <p:spPr>
          <a:xfrm>
            <a:off x="3682338" y="152400"/>
            <a:ext cx="546166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October</a:t>
            </a:r>
            <a:r>
              <a:rPr lang="en-US" altLang="en-US" sz="2400" kern="0" dirty="0" smtClean="0"/>
              <a:t>)/</a:t>
            </a:r>
            <a:r>
              <a:rPr lang="en-US" altLang="en-US" sz="2400" kern="0" dirty="0"/>
              <a:t>Seasonal </a:t>
            </a:r>
            <a:r>
              <a:rPr lang="en-US" altLang="en-US" sz="2400" kern="0" dirty="0" smtClean="0"/>
              <a:t>(</a:t>
            </a:r>
            <a:r>
              <a:rPr lang="en-US" altLang="en-US" sz="2400" b="1" u="sng" kern="0" dirty="0" smtClean="0"/>
              <a:t>OND</a:t>
            </a:r>
            <a:r>
              <a:rPr lang="en-US" altLang="en-US" sz="2400" kern="0" dirty="0" smtClean="0"/>
              <a:t>)  </a:t>
            </a:r>
            <a:endParaRPr lang="en-US" altLang="en-US" sz="2400" kern="0" dirty="0"/>
          </a:p>
        </p:txBody>
      </p:sp>
      <p:cxnSp>
        <p:nvCxnSpPr>
          <p:cNvPr id="4" name="Straight Arrow Connector 3"/>
          <p:cNvCxnSpPr/>
          <p:nvPr/>
        </p:nvCxnSpPr>
        <p:spPr>
          <a:xfrm flipH="1">
            <a:off x="3810001" y="16764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9804" y="3406379"/>
            <a:ext cx="3344185" cy="400110"/>
          </a:xfrm>
          <a:prstGeom prst="rect">
            <a:avLst/>
          </a:prstGeom>
          <a:noFill/>
        </p:spPr>
        <p:txBody>
          <a:bodyPr wrap="none" rtlCol="0">
            <a:spAutoFit/>
          </a:bodyPr>
          <a:lstStyle/>
          <a:p>
            <a:r>
              <a:rPr lang="en-US" dirty="0"/>
              <a:t>Observed so far this month</a:t>
            </a:r>
            <a:r>
              <a:rPr lang="en-US" dirty="0" smtClean="0"/>
              <a:t>!!  </a:t>
            </a:r>
            <a:r>
              <a:rPr lang="en-US" sz="2000" dirty="0" smtClean="0">
                <a:sym typeface="Wingdings" panose="05000000000000000000" pitchFamily="2" charset="2"/>
              </a:rPr>
              <a:t></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pic>
        <p:nvPicPr>
          <p:cNvPr id="15" name="Picture 14" descr="Latest 3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317" y="0"/>
            <a:ext cx="3837318" cy="3124200"/>
          </a:xfrm>
          <a:prstGeom prst="rect">
            <a:avLst/>
          </a:prstGeom>
          <a:noFill/>
          <a:ln>
            <a:noFill/>
          </a:ln>
        </p:spPr>
      </p:pic>
      <p:pic>
        <p:nvPicPr>
          <p:cNvPr id="17" name="Picture 16" descr="Latest 90 Day Temperature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20285" y="3124200"/>
            <a:ext cx="4323715" cy="3340735"/>
          </a:xfrm>
          <a:prstGeom prst="rect">
            <a:avLst/>
          </a:prstGeom>
          <a:noFill/>
          <a:ln>
            <a:noFill/>
          </a:ln>
        </p:spPr>
      </p:pic>
      <p:pic>
        <p:nvPicPr>
          <p:cNvPr id="18" name="Picture 17"/>
          <p:cNvPicPr>
            <a:picLocks noChangeAspect="1"/>
          </p:cNvPicPr>
          <p:nvPr/>
        </p:nvPicPr>
        <p:blipFill>
          <a:blip r:embed="rId4"/>
          <a:stretch>
            <a:fillRect/>
          </a:stretch>
        </p:blipFill>
        <p:spPr>
          <a:xfrm>
            <a:off x="88430" y="3765647"/>
            <a:ext cx="3778589" cy="3024780"/>
          </a:xfrm>
          <a:prstGeom prst="rect">
            <a:avLst/>
          </a:prstGeom>
        </p:spPr>
      </p:pic>
      <p:sp>
        <p:nvSpPr>
          <p:cNvPr id="19" name="TextBox 9"/>
          <p:cNvSpPr txBox="1">
            <a:spLocks noChangeArrowheads="1"/>
          </p:cNvSpPr>
          <p:nvPr/>
        </p:nvSpPr>
        <p:spPr bwMode="auto">
          <a:xfrm>
            <a:off x="8077200" y="24778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Sep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2181" y="3886200"/>
            <a:ext cx="1521819" cy="2677656"/>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p>
          <a:p>
            <a:r>
              <a:rPr lang="en-US" sz="1400" b="1" dirty="0" smtClean="0">
                <a:sym typeface="Wingdings" panose="05000000000000000000" pitchFamily="2" charset="2"/>
              </a:rPr>
              <a:t>(</a:t>
            </a:r>
            <a:r>
              <a:rPr lang="en-US" sz="1400" b="1" dirty="0" err="1" smtClean="0">
                <a:sym typeface="Wingdings" panose="05000000000000000000" pitchFamily="2" charset="2"/>
              </a:rPr>
              <a:t>becoz</a:t>
            </a:r>
            <a:r>
              <a:rPr lang="en-US" sz="1400" b="1" dirty="0" smtClean="0">
                <a:sym typeface="Wingdings" panose="05000000000000000000" pitchFamily="2" charset="2"/>
              </a:rPr>
              <a:t> they are mostly based on GFS’    2-wk </a:t>
            </a:r>
            <a:r>
              <a:rPr lang="en-US" sz="1400" b="1" dirty="0" err="1" smtClean="0">
                <a:sym typeface="Wingdings" panose="05000000000000000000" pitchFamily="2" charset="2"/>
              </a:rPr>
              <a:t>fcsts</a:t>
            </a:r>
            <a:r>
              <a:rPr lang="en-US" sz="1400" b="1" dirty="0" smtClean="0">
                <a:sym typeface="Wingdings" panose="05000000000000000000" pitchFamily="2" charset="2"/>
              </a:rPr>
              <a:t>).</a:t>
            </a:r>
          </a:p>
          <a:p>
            <a:r>
              <a:rPr lang="en-US" sz="1400" b="1" dirty="0" smtClean="0">
                <a:sym typeface="Wingdings" panose="05000000000000000000" pitchFamily="2" charset="2"/>
              </a:rPr>
              <a:t>  </a:t>
            </a:r>
          </a:p>
          <a:p>
            <a:r>
              <a:rPr lang="en-US" sz="1400" b="1" dirty="0" smtClean="0">
                <a:sym typeface="Wingdings" panose="05000000000000000000" pitchFamily="2" charset="2"/>
              </a:rPr>
              <a:t>But so far, </a:t>
            </a:r>
            <a:r>
              <a:rPr lang="en-US" sz="1400" b="1" dirty="0" err="1" smtClean="0">
                <a:sym typeface="Wingdings" panose="05000000000000000000" pitchFamily="2" charset="2"/>
              </a:rPr>
              <a:t>fcst</a:t>
            </a:r>
            <a:r>
              <a:rPr lang="en-US" sz="1400" b="1" dirty="0" smtClean="0">
                <a:sym typeface="Wingdings" panose="05000000000000000000" pitchFamily="2" charset="2"/>
              </a:rPr>
              <a:t> looks ??</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25</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Sep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October</a:t>
            </a:r>
            <a:r>
              <a:rPr lang="en-US" altLang="en-US" sz="2400" kern="0" dirty="0" smtClean="0"/>
              <a:t>)/</a:t>
            </a:r>
            <a:r>
              <a:rPr lang="en-US" altLang="en-US" sz="2400" kern="0" dirty="0"/>
              <a:t>Seasonal </a:t>
            </a:r>
            <a:r>
              <a:rPr lang="en-US" altLang="en-US" sz="2400" kern="0" dirty="0" smtClean="0"/>
              <a:t>(</a:t>
            </a:r>
            <a:r>
              <a:rPr lang="en-US" altLang="en-US" sz="2400" b="1" u="sng" kern="0" dirty="0" smtClean="0"/>
              <a:t>OND</a:t>
            </a:r>
            <a:r>
              <a:rPr lang="en-US" altLang="en-US" sz="2400" kern="0" dirty="0" smtClean="0"/>
              <a:t>)  </a:t>
            </a:r>
            <a:endParaRPr lang="en-US" altLang="en-US" sz="2400" kern="0" dirty="0"/>
          </a:p>
        </p:txBody>
      </p:sp>
      <p:sp>
        <p:nvSpPr>
          <p:cNvPr id="6" name="TextBox 5"/>
          <p:cNvSpPr txBox="1"/>
          <p:nvPr/>
        </p:nvSpPr>
        <p:spPr>
          <a:xfrm>
            <a:off x="449934" y="3766066"/>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3276600" y="5334000"/>
            <a:ext cx="381000" cy="3048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0" name="Picture 19" descr="https://www.cpc.ncep.noaa.gov/products/predictions/long_range/lead14/off15_prcp.g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72" y="210716"/>
            <a:ext cx="3861435" cy="3042463"/>
          </a:xfrm>
          <a:prstGeom prst="rect">
            <a:avLst/>
          </a:prstGeom>
          <a:noFill/>
          <a:ln>
            <a:noFill/>
          </a:ln>
        </p:spPr>
      </p:pic>
      <p:pic>
        <p:nvPicPr>
          <p:cNvPr id="7" name="Picture 6"/>
          <p:cNvPicPr>
            <a:picLocks noChangeAspect="1"/>
          </p:cNvPicPr>
          <p:nvPr/>
        </p:nvPicPr>
        <p:blipFill>
          <a:blip r:embed="rId3"/>
          <a:stretch>
            <a:fillRect/>
          </a:stretch>
        </p:blipFill>
        <p:spPr>
          <a:xfrm>
            <a:off x="6861" y="4086709"/>
            <a:ext cx="3812966" cy="2447441"/>
          </a:xfrm>
          <a:prstGeom prst="rect">
            <a:avLst/>
          </a:prstGeom>
        </p:spPr>
      </p:pic>
      <p:pic>
        <p:nvPicPr>
          <p:cNvPr id="23" name="Picture 22" descr="https://www.cpc.ncep.noaa.gov/products/predictions/long_range/lead01/off01_prcp.g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51253" y="2823672"/>
            <a:ext cx="3788067" cy="2964074"/>
          </a:xfrm>
          <a:prstGeom prst="rect">
            <a:avLst/>
          </a:prstGeom>
          <a:noFill/>
          <a:ln>
            <a:noFill/>
          </a:ln>
        </p:spPr>
      </p:pic>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26</a:t>
            </a:fld>
            <a:endParaRPr lang="en-US" altLang="en-US" sz="1400" dirty="0"/>
          </a:p>
        </p:txBody>
      </p:sp>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8923" y="354509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516285" y="144887"/>
            <a:ext cx="31375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QPF Forecast</a:t>
            </a:r>
          </a:p>
        </p:txBody>
      </p:sp>
      <p:sp>
        <p:nvSpPr>
          <p:cNvPr id="4" name="TextBox 3"/>
          <p:cNvSpPr txBox="1"/>
          <p:nvPr/>
        </p:nvSpPr>
        <p:spPr>
          <a:xfrm>
            <a:off x="211799" y="4926201"/>
            <a:ext cx="3806825" cy="1077218"/>
          </a:xfrm>
          <a:prstGeom prst="rect">
            <a:avLst/>
          </a:prstGeom>
          <a:noFill/>
        </p:spPr>
        <p:txBody>
          <a:bodyPr wrap="square" rtlCol="0">
            <a:spAutoFit/>
          </a:bodyPr>
          <a:lstStyle/>
          <a:p>
            <a:r>
              <a:rPr lang="en-US" sz="1600" dirty="0" smtClean="0"/>
              <a:t>Good rainfall is forecast along the Pacific northwest, as well as over northern/central CA. </a:t>
            </a:r>
            <a:r>
              <a:rPr lang="en-US" sz="1600" dirty="0" smtClean="0"/>
              <a:t>Season starting way too early! </a:t>
            </a:r>
            <a:r>
              <a:rPr lang="en-US" sz="1600" dirty="0" smtClean="0">
                <a:sym typeface="Wingdings" panose="05000000000000000000" pitchFamily="2" charset="2"/>
              </a:rPr>
              <a:t> </a:t>
            </a:r>
          </a:p>
          <a:p>
            <a:r>
              <a:rPr lang="en-US" sz="1600" dirty="0" smtClean="0"/>
              <a:t>But </a:t>
            </a:r>
            <a:r>
              <a:rPr lang="en-US" sz="1600" dirty="0" smtClean="0"/>
              <a:t>La Nina is coming!!</a:t>
            </a: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2290" name="Picture 2" descr="https://www.wpc.ncep.noaa.gov/qpf/p168i.gif?163458255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4" y="77350"/>
            <a:ext cx="4583214" cy="32139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a:stretch>
            <a:fillRect/>
          </a:stretch>
        </p:blipFill>
        <p:spPr>
          <a:xfrm>
            <a:off x="4879842" y="2743200"/>
            <a:ext cx="4264157" cy="41148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8680388" cy="67056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27</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18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77" y="76200"/>
            <a:ext cx="8680388" cy="6705600"/>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18 Oct</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380"/>
            <a:ext cx="8763000" cy="681026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29</a:t>
            </a:fld>
            <a:endParaRPr lang="en-US" altLang="en-US" dirty="0"/>
          </a:p>
        </p:txBody>
      </p:sp>
      <p:sp>
        <p:nvSpPr>
          <p:cNvPr id="7" name="Rectangle 6"/>
          <p:cNvSpPr/>
          <p:nvPr/>
        </p:nvSpPr>
        <p:spPr>
          <a:xfrm>
            <a:off x="4495800" y="33528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533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04800" y="5334000"/>
            <a:ext cx="3581400" cy="738664"/>
          </a:xfrm>
          <a:prstGeom prst="rect">
            <a:avLst/>
          </a:prstGeom>
          <a:noFill/>
        </p:spPr>
        <p:txBody>
          <a:bodyPr wrap="square" rtlCol="0">
            <a:spAutoFit/>
          </a:bodyPr>
          <a:lstStyle/>
          <a:p>
            <a:r>
              <a:rPr lang="en-US" sz="1400" dirty="0" smtClean="0"/>
              <a:t>Watch!!(Recall climo slide earlier!! Possible short term drought development </a:t>
            </a:r>
            <a:r>
              <a:rPr lang="en-US" sz="1400" dirty="0" smtClean="0"/>
              <a:t>around the dark patches </a:t>
            </a:r>
            <a:r>
              <a:rPr lang="en-US" sz="1400" dirty="0" smtClean="0"/>
              <a:t>here! </a:t>
            </a:r>
            <a:r>
              <a:rPr lang="en-US" sz="1400" dirty="0" smtClean="0"/>
              <a:t>(</a:t>
            </a:r>
            <a:r>
              <a:rPr lang="en-US" sz="1400" dirty="0" smtClean="0"/>
              <a:t>See next slide</a:t>
            </a:r>
            <a:r>
              <a:rPr lang="en-US" sz="1400" dirty="0" smtClean="0"/>
              <a:t>!) </a:t>
            </a:r>
            <a:endParaRPr lang="en-US" sz="1400" dirty="0"/>
          </a:p>
        </p:txBody>
      </p:sp>
      <p:cxnSp>
        <p:nvCxnSpPr>
          <p:cNvPr id="9" name="Straight Arrow Connector 8"/>
          <p:cNvCxnSpPr/>
          <p:nvPr/>
        </p:nvCxnSpPr>
        <p:spPr>
          <a:xfrm flipV="1">
            <a:off x="762000" y="2209800"/>
            <a:ext cx="1219200" cy="3124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784698" y="5257800"/>
            <a:ext cx="5006502"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solidFill>
                  <a:srgbClr val="FF0000"/>
                </a:solidFill>
                <a:latin typeface="Times New Roman" pitchFamily="18" charset="0"/>
              </a:rPr>
              <a:t>Updated</a:t>
            </a:r>
            <a:r>
              <a:rPr lang="en-US" altLang="en-US" sz="1600" dirty="0" smtClean="0">
                <a:latin typeface="Times New Roman" pitchFamily="18" charset="0"/>
              </a:rPr>
              <a:t>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(Oct. 2021- Dec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09/30/21</a:t>
            </a:r>
            <a:endParaRPr lang="en-US" altLang="en-US" sz="1600" dirty="0">
              <a:latin typeface="Times New Roman" pitchFamily="18" charset="0"/>
            </a:endParaRPr>
          </a:p>
        </p:txBody>
      </p:sp>
      <p:sp>
        <p:nvSpPr>
          <p:cNvPr id="4101" name="TextBox 9"/>
          <p:cNvSpPr txBox="1">
            <a:spLocks noChangeArrowheads="1"/>
          </p:cNvSpPr>
          <p:nvPr/>
        </p:nvSpPr>
        <p:spPr bwMode="auto">
          <a:xfrm>
            <a:off x="7239000" y="2618744"/>
            <a:ext cx="201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September 2021)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08/31/21</a:t>
            </a:r>
            <a:endParaRPr lang="en-US" altLang="en-US" sz="1600" dirty="0">
              <a:latin typeface="Times New Roman" pitchFamily="18" charset="0"/>
            </a:endParaRPr>
          </a:p>
        </p:txBody>
      </p:sp>
      <p:sp>
        <p:nvSpPr>
          <p:cNvPr id="8" name="TextBox 7"/>
          <p:cNvSpPr txBox="1"/>
          <p:nvPr/>
        </p:nvSpPr>
        <p:spPr>
          <a:xfrm>
            <a:off x="4051581" y="414459"/>
            <a:ext cx="5067266" cy="784830"/>
          </a:xfrm>
          <a:prstGeom prst="rect">
            <a:avLst/>
          </a:prstGeom>
          <a:noFill/>
        </p:spPr>
        <p:txBody>
          <a:bodyPr wrap="square" rtlCol="0">
            <a:spAutoFit/>
          </a:bodyPr>
          <a:lstStyle/>
          <a:p>
            <a:pPr algn="ctr"/>
            <a:r>
              <a:rPr lang="en-US" sz="1500" u="sng" dirty="0" smtClean="0">
                <a:solidFill>
                  <a:srgbClr val="FF0000"/>
                </a:solidFill>
              </a:rPr>
              <a:t>New Seasonal+ </a:t>
            </a:r>
            <a:r>
              <a:rPr lang="en-US" sz="1500" u="sng" dirty="0">
                <a:solidFill>
                  <a:srgbClr val="FF0000"/>
                </a:solidFill>
              </a:rPr>
              <a:t>Drought Outlook to be released in 2 days</a:t>
            </a:r>
            <a:r>
              <a:rPr lang="en-US" sz="1500" u="sng" dirty="0" smtClean="0">
                <a:solidFill>
                  <a:srgbClr val="FF0000"/>
                </a:solidFill>
              </a:rPr>
              <a:t>!</a:t>
            </a:r>
          </a:p>
          <a:p>
            <a:pPr algn="ctr"/>
            <a:r>
              <a:rPr lang="en-US" sz="1500" u="sng" dirty="0" smtClean="0">
                <a:solidFill>
                  <a:srgbClr val="FF0000"/>
                </a:solidFill>
              </a:rPr>
              <a:t>New Monthly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4" descr="United States Seasonal Drought Outloo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5" y="533400"/>
            <a:ext cx="4240305" cy="32766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ted States Monthly Drought Outloo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0867" y="3425364"/>
            <a:ext cx="4023134" cy="3108786"/>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p:nvPr/>
        </p:nvCxnSpPr>
        <p:spPr>
          <a:xfrm>
            <a:off x="4259540" y="4979757"/>
            <a:ext cx="2293660" cy="278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01206" y="4431938"/>
            <a:ext cx="3244035" cy="1323439"/>
          </a:xfrm>
          <a:prstGeom prst="rect">
            <a:avLst/>
          </a:prstGeom>
          <a:noFill/>
        </p:spPr>
        <p:txBody>
          <a:bodyPr wrap="square" rtlCol="0">
            <a:spAutoFit/>
          </a:bodyPr>
          <a:lstStyle/>
          <a:p>
            <a:r>
              <a:rPr lang="en-US" sz="1600" dirty="0" smtClean="0"/>
              <a:t>Why drought development was not forecast last month for October along eastern NM &amp;  western TX ? But in the seasonal forecast?  Will see later!!! </a:t>
            </a:r>
            <a:endParaRPr lang="en-US" sz="1600" dirty="0"/>
          </a:p>
        </p:txBody>
      </p:sp>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939"/>
            <a:ext cx="8847512" cy="683470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6" name="Rectangle 5"/>
          <p:cNvSpPr/>
          <p:nvPr/>
        </p:nvSpPr>
        <p:spPr>
          <a:xfrm>
            <a:off x="47244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771126"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819400" y="5105400"/>
            <a:ext cx="3200400" cy="1219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6248223"/>
            <a:ext cx="3581400" cy="523220"/>
          </a:xfrm>
          <a:prstGeom prst="rect">
            <a:avLst/>
          </a:prstGeom>
          <a:noFill/>
        </p:spPr>
        <p:txBody>
          <a:bodyPr wrap="square" rtlCol="0">
            <a:spAutoFit/>
          </a:bodyPr>
          <a:lstStyle/>
          <a:p>
            <a:r>
              <a:rPr lang="en-US" sz="1400" dirty="0" smtClean="0"/>
              <a:t>Watch!!(Recall climo slide earlier!! Possible short term drought development patches here! </a:t>
            </a:r>
            <a:endParaRPr lang="en-US" sz="1400" dirty="0"/>
          </a:p>
        </p:txBody>
      </p: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4" name="Oval 3"/>
          <p:cNvSpPr/>
          <p:nvPr/>
        </p:nvSpPr>
        <p:spPr>
          <a:xfrm rot="19334051">
            <a:off x="2588754" y="2590098"/>
            <a:ext cx="4303350" cy="23730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pic>
        <p:nvPicPr>
          <p:cNvPr id="1026"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9601"/>
            <a:ext cx="7168057" cy="5566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678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5822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Nov</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6335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NDJ</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32</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66902"/>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3314" name="Picture 2" descr="https://www.cpc.ncep.noaa.gov/products/NMME/prob/images/prob_ensemble_tmp2m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0" y="-7358"/>
            <a:ext cx="3939538" cy="304329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cpc.ncep.noaa.gov/products/NMME/prob/images/prob_ensemble_prate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34" y="11735"/>
            <a:ext cx="3917078" cy="302594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60" y="3349489"/>
            <a:ext cx="3939538" cy="3043293"/>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9734" y="3392481"/>
            <a:ext cx="3925853" cy="303272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33</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NDJ</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7" name="Picture 6"/>
          <p:cNvPicPr>
            <a:picLocks noChangeAspect="1"/>
          </p:cNvPicPr>
          <p:nvPr/>
        </p:nvPicPr>
        <p:blipFill>
          <a:blip r:embed="rId2"/>
          <a:stretch>
            <a:fillRect/>
          </a:stretch>
        </p:blipFill>
        <p:spPr>
          <a:xfrm>
            <a:off x="86264" y="369332"/>
            <a:ext cx="8991600" cy="6208485"/>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34</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135390" cy="1200329"/>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6858000"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480962" y="3429000"/>
            <a:ext cx="1510637" cy="2246769"/>
          </a:xfrm>
          <a:prstGeom prst="rect">
            <a:avLst/>
          </a:prstGeom>
          <a:noFill/>
        </p:spPr>
        <p:txBody>
          <a:bodyPr wrap="square" rtlCol="0">
            <a:spAutoFit/>
          </a:bodyPr>
          <a:lstStyle/>
          <a:p>
            <a:r>
              <a:rPr lang="en-US" sz="1400" dirty="0" smtClean="0"/>
              <a:t>Many pieces of  hatched areas in the central and mostly in the eastern half of the US – indicating the model’s inability to know the status of drought here. </a:t>
            </a:r>
            <a:endParaRPr lang="en-US" sz="1400" dirty="0"/>
          </a:p>
        </p:txBody>
      </p:sp>
      <p:cxnSp>
        <p:nvCxnSpPr>
          <p:cNvPr id="14" name="Straight Arrow Connector 13"/>
          <p:cNvCxnSpPr>
            <a:endCxn id="17" idx="1"/>
          </p:cNvCxnSpPr>
          <p:nvPr/>
        </p:nvCxnSpPr>
        <p:spPr>
          <a:xfrm>
            <a:off x="1752600" y="6447740"/>
            <a:ext cx="1142999" cy="225594"/>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a:srcRect r="50306"/>
          <a:stretch/>
        </p:blipFill>
        <p:spPr>
          <a:xfrm>
            <a:off x="-23965" y="286368"/>
            <a:ext cx="2309965" cy="5816441"/>
          </a:xfrm>
          <a:prstGeom prst="rect">
            <a:avLst/>
          </a:prstGeom>
        </p:spPr>
      </p:pic>
      <p:sp>
        <p:nvSpPr>
          <p:cNvPr id="3" name="TextBox 2"/>
          <p:cNvSpPr txBox="1"/>
          <p:nvPr/>
        </p:nvSpPr>
        <p:spPr>
          <a:xfrm>
            <a:off x="7296150" y="5791200"/>
            <a:ext cx="1771649" cy="830997"/>
          </a:xfrm>
          <a:prstGeom prst="rect">
            <a:avLst/>
          </a:prstGeom>
          <a:noFill/>
        </p:spPr>
        <p:txBody>
          <a:bodyPr wrap="square" rtlCol="0">
            <a:spAutoFit/>
          </a:bodyPr>
          <a:lstStyle/>
          <a:p>
            <a:r>
              <a:rPr lang="en-US" altLang="en-US" sz="1600" dirty="0"/>
              <a:t>Lots of uncertainty regions</a:t>
            </a:r>
            <a:r>
              <a:rPr lang="en-US" altLang="en-US" sz="1600" dirty="0" smtClean="0"/>
              <a:t>!! In the middle column!! </a:t>
            </a:r>
            <a:endParaRPr lang="en-US" sz="1600" dirty="0"/>
          </a:p>
        </p:txBody>
      </p:sp>
      <p:cxnSp>
        <p:nvCxnSpPr>
          <p:cNvPr id="20" name="Straight Arrow Connector 19"/>
          <p:cNvCxnSpPr/>
          <p:nvPr/>
        </p:nvCxnSpPr>
        <p:spPr>
          <a:xfrm flipH="1" flipV="1">
            <a:off x="4495798" y="5675769"/>
            <a:ext cx="2743202" cy="648831"/>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a:blip r:embed="rId5"/>
          <a:stretch>
            <a:fillRect/>
          </a:stretch>
        </p:blipFill>
        <p:spPr>
          <a:xfrm>
            <a:off x="2459660" y="345727"/>
            <a:ext cx="4636465" cy="5789742"/>
          </a:xfrm>
          <a:prstGeom prst="rect">
            <a:avLst/>
          </a:prstGeom>
        </p:spPr>
      </p:pic>
      <p:cxnSp>
        <p:nvCxnSpPr>
          <p:cNvPr id="7" name="Straight Arrow Connector 6"/>
          <p:cNvCxnSpPr/>
          <p:nvPr/>
        </p:nvCxnSpPr>
        <p:spPr>
          <a:xfrm flipV="1">
            <a:off x="1905000" y="1524000"/>
            <a:ext cx="685800"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050719" y="4212536"/>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35333" y="2743200"/>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35</a:t>
            </a:fld>
            <a:endParaRPr lang="en-US"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3"/>
              </a:rPr>
              <a:t>http://</a:t>
            </a:r>
            <a:r>
              <a:rPr lang="en-US" sz="1600" dirty="0" smtClean="0">
                <a:hlinkClick r:id="rId3"/>
              </a:rPr>
              <a:t>drought.geo.msu.edu/research/forecast/smi.monthly.php</a:t>
            </a:r>
            <a:endParaRPr lang="en-US" sz="1600" dirty="0"/>
          </a:p>
        </p:txBody>
      </p:sp>
      <p:pic>
        <p:nvPicPr>
          <p:cNvPr id="194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10/12/2021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rot="20653607">
            <a:off x="697759" y="2905344"/>
            <a:ext cx="4371103" cy="1200329"/>
          </a:xfrm>
          <a:prstGeom prst="rect">
            <a:avLst/>
          </a:prstGeom>
          <a:noFill/>
        </p:spPr>
        <p:txBody>
          <a:bodyPr wrap="square" rtlCol="0">
            <a:spAutoFit/>
          </a:bodyPr>
          <a:lstStyle/>
          <a:p>
            <a:pPr algn="ctr"/>
            <a:r>
              <a:rPr lang="en-US" sz="2400" b="1" dirty="0" smtClean="0"/>
              <a:t>MSU   Soil Moisture Percentile forecast NOT available,      NOT updated!  </a:t>
            </a:r>
            <a:endParaRPr lang="en-US" sz="2400" b="1" dirty="0"/>
          </a:p>
        </p:txBody>
      </p: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5" name="Picture 4"/>
          <p:cNvPicPr>
            <a:picLocks noChangeAspect="1"/>
          </p:cNvPicPr>
          <p:nvPr/>
        </p:nvPicPr>
        <p:blipFill>
          <a:blip r:embed="rId6"/>
          <a:stretch>
            <a:fillRect/>
          </a:stretch>
        </p:blipFill>
        <p:spPr>
          <a:xfrm>
            <a:off x="5233212" y="1078733"/>
            <a:ext cx="3578825" cy="2766378"/>
          </a:xfrm>
          <a:prstGeom prst="rect">
            <a:avLst/>
          </a:prstGeom>
        </p:spPr>
      </p:pic>
      <p:pic>
        <p:nvPicPr>
          <p:cNvPr id="14338" name="Picture 2" descr="Daily Soil Moisture Pecentil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99771" y="4077292"/>
            <a:ext cx="3594790" cy="27769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8"/>
          <a:stretch>
            <a:fillRect/>
          </a:stretch>
        </p:blipFill>
        <p:spPr>
          <a:xfrm>
            <a:off x="704969" y="1212488"/>
            <a:ext cx="4266725" cy="5029689"/>
          </a:xfrm>
          <a:prstGeom prst="rect">
            <a:avLst/>
          </a:prstGeom>
        </p:spPr>
      </p:pic>
      <p:pic>
        <p:nvPicPr>
          <p:cNvPr id="10" name="Picture 9"/>
          <p:cNvPicPr>
            <a:picLocks noChangeAspect="1"/>
          </p:cNvPicPr>
          <p:nvPr/>
        </p:nvPicPr>
        <p:blipFill>
          <a:blip r:embed="rId9"/>
          <a:stretch>
            <a:fillRect/>
          </a:stretch>
        </p:blipFill>
        <p:spPr>
          <a:xfrm>
            <a:off x="69323" y="1212488"/>
            <a:ext cx="648331" cy="5029689"/>
          </a:xfrm>
          <a:prstGeom prst="rect">
            <a:avLst/>
          </a:prstGeom>
        </p:spPr>
      </p:pic>
    </p:spTree>
    <p:extLst>
      <p:ext uri="{BB962C8B-B14F-4D97-AF65-F5344CB8AC3E}">
        <p14:creationId xmlns:p14="http://schemas.microsoft.com/office/powerpoint/2010/main" val="368621154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164066"/>
            <a:ext cx="9144000" cy="6693933"/>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lvl="0" indent="-285750">
              <a:buFont typeface="Arial" panose="020B0604020202020204" pitchFamily="34" charset="0"/>
              <a:buChar char="•"/>
            </a:pPr>
            <a:r>
              <a:rPr lang="en-US" sz="1250" dirty="0">
                <a:latin typeface="Trebuchet MS" panose="020B0603020202020204" pitchFamily="34" charset="0"/>
              </a:rPr>
              <a:t>Unlike last year, due to the much better SW monsoon rainfall this year, </a:t>
            </a:r>
            <a:r>
              <a:rPr lang="en-US" sz="1250" u="sng" dirty="0">
                <a:latin typeface="Trebuchet MS" panose="020B0603020202020204" pitchFamily="34" charset="0"/>
              </a:rPr>
              <a:t>improvement is broadly seen in the short term drought conditions </a:t>
            </a:r>
            <a:r>
              <a:rPr lang="en-US" sz="1250" dirty="0">
                <a:latin typeface="Trebuchet MS" panose="020B0603020202020204" pitchFamily="34" charset="0"/>
              </a:rPr>
              <a:t> (cf. June/July USDM) now in the four corners states area, NV and vicinity as was also correctly forecast. </a:t>
            </a:r>
            <a:r>
              <a:rPr lang="en-US" sz="1250" dirty="0">
                <a:solidFill>
                  <a:srgbClr val="000000"/>
                </a:solidFill>
                <a:latin typeface="Trebuchet MS" panose="020B0603020202020204" pitchFamily="34" charset="0"/>
              </a:rPr>
              <a:t>But Long term drought worries still prevails sporadically across the region due to the ongoing multi year drought in the region</a:t>
            </a:r>
            <a:r>
              <a:rPr lang="en-US" sz="1250" dirty="0" smtClean="0">
                <a:solidFill>
                  <a:srgbClr val="000000"/>
                </a:solidFill>
                <a:latin typeface="Trebuchet MS" panose="020B0603020202020204" pitchFamily="34" charset="0"/>
              </a:rPr>
              <a:t>.</a:t>
            </a:r>
            <a:endParaRPr lang="en-US" sz="1250" dirty="0">
              <a:latin typeface="Trebuchet MS" panose="020B0603020202020204" pitchFamily="34" charset="0"/>
            </a:endParaRPr>
          </a:p>
          <a:p>
            <a:pPr marL="285750" indent="-285750">
              <a:buFont typeface="Arial" panose="020B0604020202020204" pitchFamily="34" charset="0"/>
              <a:buChar char="•"/>
            </a:pPr>
            <a:r>
              <a:rPr lang="en-US" sz="1250" dirty="0">
                <a:latin typeface="Trebuchet MS" panose="020B0603020202020204" pitchFamily="34" charset="0"/>
              </a:rPr>
              <a:t>The fire season has considerably </a:t>
            </a:r>
            <a:r>
              <a:rPr lang="en-US" sz="1250" dirty="0" smtClean="0">
                <a:latin typeface="Trebuchet MS" panose="020B0603020202020204" pitchFamily="34" charset="0"/>
              </a:rPr>
              <a:t>lessened/almost ended </a:t>
            </a:r>
            <a:r>
              <a:rPr lang="en-US" sz="1250" dirty="0">
                <a:latin typeface="Trebuchet MS" panose="020B0603020202020204" pitchFamily="34" charset="0"/>
              </a:rPr>
              <a:t>in the southwest, largely due to the </a:t>
            </a:r>
            <a:r>
              <a:rPr lang="en-US" sz="1250" dirty="0" smtClean="0">
                <a:latin typeface="Trebuchet MS" panose="020B0603020202020204" pitchFamily="34" charset="0"/>
              </a:rPr>
              <a:t>impressive southwest monsoon rains, that is just ending. </a:t>
            </a:r>
            <a:endParaRPr lang="en-US" sz="1250" dirty="0">
              <a:latin typeface="Trebuchet MS" panose="020B0603020202020204" pitchFamily="34" charset="0"/>
            </a:endParaRPr>
          </a:p>
          <a:p>
            <a:pPr marL="285750" indent="-285750">
              <a:buFont typeface="Arial" panose="020B0604020202020204" pitchFamily="34" charset="0"/>
              <a:buChar char="•"/>
            </a:pPr>
            <a:r>
              <a:rPr lang="en-US" sz="1250" dirty="0">
                <a:latin typeface="Trebuchet MS" panose="020B0603020202020204" pitchFamily="34" charset="0"/>
              </a:rPr>
              <a:t>But </a:t>
            </a:r>
            <a:r>
              <a:rPr lang="en-US" sz="1250" dirty="0" smtClean="0">
                <a:latin typeface="Trebuchet MS" panose="020B0603020202020204" pitchFamily="34" charset="0"/>
              </a:rPr>
              <a:t>drought conditions </a:t>
            </a:r>
            <a:r>
              <a:rPr lang="en-US" sz="1250" dirty="0">
                <a:latin typeface="Trebuchet MS" panose="020B0603020202020204" pitchFamily="34" charset="0"/>
              </a:rPr>
              <a:t>have worsened and shifted further west </a:t>
            </a:r>
            <a:r>
              <a:rPr lang="en-US" sz="1250" dirty="0" smtClean="0">
                <a:latin typeface="Trebuchet MS" panose="020B0603020202020204" pitchFamily="34" charset="0"/>
              </a:rPr>
              <a:t>into </a:t>
            </a:r>
            <a:r>
              <a:rPr lang="en-US" sz="1250" dirty="0">
                <a:latin typeface="Trebuchet MS" panose="020B0603020202020204" pitchFamily="34" charset="0"/>
              </a:rPr>
              <a:t>CA, and northwest into OR, WA, ID, as well as into the Northern Great plains states of MT, the Dakotas and MN. Mild drought has also expanded into NE and IA</a:t>
            </a:r>
            <a:r>
              <a:rPr lang="en-US" sz="1250" dirty="0" smtClean="0">
                <a:latin typeface="Trebuchet MS" panose="020B0603020202020204" pitchFamily="34" charset="0"/>
              </a:rPr>
              <a:t>.</a:t>
            </a:r>
            <a:endParaRPr lang="en-US" sz="1250" dirty="0">
              <a:latin typeface="Trebuchet MS" panose="020B0603020202020204" pitchFamily="34" charset="0"/>
            </a:endParaRPr>
          </a:p>
          <a:p>
            <a:pPr marL="285750" indent="-285750">
              <a:buFont typeface="Arial" panose="020B0604020202020204" pitchFamily="34" charset="0"/>
              <a:buChar char="•"/>
            </a:pPr>
            <a:r>
              <a:rPr lang="en-US" sz="1250" dirty="0" smtClean="0">
                <a:latin typeface="Trebuchet MS" panose="020B0603020202020204" pitchFamily="34" charset="0"/>
              </a:rPr>
              <a:t>New </a:t>
            </a:r>
            <a:r>
              <a:rPr lang="en-US" sz="1250" dirty="0">
                <a:latin typeface="Trebuchet MS" panose="020B0603020202020204" pitchFamily="34" charset="0"/>
              </a:rPr>
              <a:t>short term drought (?)(3 vs 6 months ?) development in the South (TX, OK &amp; KS). But climatology and developing La Nina may in fact worsen and extend drought across the South!! </a:t>
            </a:r>
            <a:endParaRPr lang="en-US" sz="1250" dirty="0" smtClean="0">
              <a:latin typeface="Trebuchet MS" panose="020B0603020202020204" pitchFamily="34" charset="0"/>
            </a:endParaRPr>
          </a:p>
          <a:p>
            <a:pPr marL="285750" indent="-285750">
              <a:buFont typeface="Arial" panose="020B0604020202020204" pitchFamily="34" charset="0"/>
              <a:buChar char="•"/>
            </a:pPr>
            <a:r>
              <a:rPr lang="en-US" sz="1250" dirty="0" smtClean="0">
                <a:latin typeface="Trebuchet MS" panose="020B0603020202020204" pitchFamily="34" charset="0"/>
              </a:rPr>
              <a:t>All </a:t>
            </a:r>
            <a:r>
              <a:rPr lang="en-US" sz="1250" dirty="0">
                <a:latin typeface="Trebuchet MS" panose="020B0603020202020204" pitchFamily="34" charset="0"/>
              </a:rPr>
              <a:t>California reservoirs levels </a:t>
            </a:r>
            <a:r>
              <a:rPr lang="en-US" sz="1250" dirty="0" smtClean="0">
                <a:latin typeface="Trebuchet MS" panose="020B0603020202020204" pitchFamily="34" charset="0"/>
              </a:rPr>
              <a:t>continue to worsen to below </a:t>
            </a:r>
            <a:r>
              <a:rPr lang="en-US" sz="1250" dirty="0">
                <a:latin typeface="Trebuchet MS" panose="020B0603020202020204" pitchFamily="34" charset="0"/>
              </a:rPr>
              <a:t>their historical average levels</a:t>
            </a:r>
            <a:r>
              <a:rPr lang="en-US" sz="1250" dirty="0" smtClean="0">
                <a:latin typeface="Trebuchet MS" panose="020B0603020202020204" pitchFamily="34" charset="0"/>
              </a:rPr>
              <a:t>. In the very short term, the situation looks better due to above normal rains, but in the seasonal term If </a:t>
            </a:r>
            <a:r>
              <a:rPr lang="en-US" sz="1250" dirty="0" smtClean="0">
                <a:latin typeface="Trebuchet MS" panose="020B0603020202020204" pitchFamily="34" charset="0"/>
              </a:rPr>
              <a:t>the forecast heat/temps and the lack of (seasonal) rainfall continues, things will probably get dire.</a:t>
            </a:r>
          </a:p>
          <a:p>
            <a:pPr marL="285750" indent="-285750">
              <a:buFont typeface="Arial" panose="020B0604020202020204" pitchFamily="34" charset="0"/>
              <a:buChar cha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sz="1250" b="1" kern="1200" dirty="0" smtClean="0">
                <a:solidFill>
                  <a:srgbClr val="0033CC"/>
                </a:solidFill>
                <a:latin typeface="Trebuchet MS" panose="020B0603020202020204" pitchFamily="34" charset="0"/>
              </a:rPr>
              <a:t> A </a:t>
            </a:r>
            <a:r>
              <a:rPr lang="en-US" sz="1250" b="1" kern="1200" dirty="0" smtClean="0">
                <a:solidFill>
                  <a:srgbClr val="0033CC"/>
                </a:solidFill>
                <a:latin typeface="Trebuchet MS" panose="020B0603020202020204" pitchFamily="34" charset="0"/>
              </a:rPr>
              <a:t>transition </a:t>
            </a:r>
            <a:r>
              <a:rPr lang="en-US" sz="1250" b="1" kern="1200" dirty="0">
                <a:solidFill>
                  <a:srgbClr val="0033CC"/>
                </a:solidFill>
                <a:latin typeface="Trebuchet MS" panose="020B0603020202020204" pitchFamily="34" charset="0"/>
              </a:rPr>
              <a:t>La Niña conditions have developed and are expected to continue with an 87% chance of La Niña in December 2021- February 2022</a:t>
            </a:r>
            <a:r>
              <a:rPr lang="en-US" sz="1250" b="1" kern="1200" dirty="0" smtClean="0">
                <a:solidFill>
                  <a:srgbClr val="0033CC"/>
                </a:solidFill>
                <a:latin typeface="Trebuchet MS" panose="020B0603020202020204" pitchFamily="34" charset="0"/>
              </a:rPr>
              <a:t>.</a:t>
            </a:r>
            <a:endParaRPr lang="en-US" sz="1250" b="1" kern="1200" dirty="0" smtClean="0">
              <a:solidFill>
                <a:srgbClr val="0033CC"/>
              </a:solidFill>
              <a:latin typeface="Trebuchet MS" panose="020B0603020202020204" pitchFamily="34" charset="0"/>
            </a:endParaRPr>
          </a:p>
          <a:p>
            <a:pPr marL="285750" indent="-285750">
              <a:buFont typeface="Arial" panose="020B0604020202020204" pitchFamily="34" charset="0"/>
              <a:buChar char="•"/>
            </a:pPr>
            <a:r>
              <a:rPr lang="en-US" altLang="en-US" sz="1600" b="1" dirty="0" smtClean="0">
                <a:solidFill>
                  <a:srgbClr val="FF0000"/>
                </a:solidFill>
              </a:rPr>
              <a:t>Prediction</a:t>
            </a:r>
            <a:r>
              <a:rPr lang="en-US" altLang="en-US" sz="1600" b="1" dirty="0" smtClean="0">
                <a:solidFill>
                  <a:srgbClr val="FF0000"/>
                </a:solidFill>
              </a:rPr>
              <a:t>: </a:t>
            </a:r>
            <a:r>
              <a:rPr lang="en-US" sz="1300" kern="1200" dirty="0" smtClean="0">
                <a:solidFill>
                  <a:srgbClr val="002060"/>
                </a:solidFill>
                <a:latin typeface="Trebuchet MS" panose="020B0603020202020204" pitchFamily="34" charset="0"/>
              </a:rPr>
              <a:t> </a:t>
            </a:r>
            <a:endParaRPr lang="en-US" sz="1300" kern="1200" dirty="0">
              <a:solidFill>
                <a:srgbClr val="002060"/>
              </a:solidFill>
              <a:latin typeface="Trebuchet MS" panose="020B0603020202020204" pitchFamily="34" charset="0"/>
            </a:endParaRPr>
          </a:p>
          <a:p>
            <a:pPr marL="346075" lvl="1" indent="-346075"/>
            <a:r>
              <a:rPr lang="en-US" sz="1250" kern="1200" dirty="0" smtClean="0">
                <a:latin typeface="Trebuchet MS" panose="020B0603020202020204" pitchFamily="34" charset="0"/>
              </a:rPr>
              <a:t>La </a:t>
            </a:r>
            <a:r>
              <a:rPr lang="en-US" sz="1250" kern="1200" dirty="0" smtClean="0">
                <a:latin typeface="Trebuchet MS" panose="020B0603020202020204" pitchFamily="34" charset="0"/>
              </a:rPr>
              <a:t>Nina </a:t>
            </a:r>
            <a:r>
              <a:rPr lang="en-US" sz="1250" kern="1200" dirty="0" smtClean="0">
                <a:latin typeface="Trebuchet MS" panose="020B0603020202020204" pitchFamily="34" charset="0"/>
              </a:rPr>
              <a:t>is definitely reemerging, </a:t>
            </a:r>
            <a:r>
              <a:rPr lang="en-US" sz="1250" kern="1200" dirty="0" smtClean="0">
                <a:latin typeface="Trebuchet MS" panose="020B0603020202020204" pitchFamily="34" charset="0"/>
              </a:rPr>
              <a:t>within the upcoming forecast season </a:t>
            </a:r>
            <a:r>
              <a:rPr lang="en-US" sz="1250" kern="1200" dirty="0" smtClean="0">
                <a:latin typeface="Trebuchet MS" panose="020B0603020202020204" pitchFamily="34" charset="0"/>
              </a:rPr>
              <a:t>(NDJ) although </a:t>
            </a:r>
            <a:r>
              <a:rPr lang="en-US" sz="1250" kern="1200" dirty="0" smtClean="0">
                <a:latin typeface="Trebuchet MS" panose="020B0603020202020204" pitchFamily="34" charset="0"/>
              </a:rPr>
              <a:t>the </a:t>
            </a:r>
            <a:r>
              <a:rPr lang="en-US" sz="1250" kern="1200" dirty="0" smtClean="0">
                <a:latin typeface="Trebuchet MS" panose="020B0603020202020204" pitchFamily="34" charset="0"/>
              </a:rPr>
              <a:t>strength of the event </a:t>
            </a:r>
            <a:r>
              <a:rPr lang="en-US" sz="1250" kern="1200" dirty="0" smtClean="0">
                <a:latin typeface="Trebuchet MS" panose="020B0603020202020204" pitchFamily="34" charset="0"/>
              </a:rPr>
              <a:t>is likely to be </a:t>
            </a:r>
            <a:r>
              <a:rPr lang="en-US" sz="1250" kern="1200" dirty="0" smtClean="0">
                <a:latin typeface="Trebuchet MS" panose="020B0603020202020204" pitchFamily="34" charset="0"/>
              </a:rPr>
              <a:t>not strong. Above normal rainfall is forecast in the coming few weeks</a:t>
            </a:r>
            <a:r>
              <a:rPr lang="en-US" sz="1250" kern="1200" dirty="0">
                <a:latin typeface="Trebuchet MS" panose="020B0603020202020204" pitchFamily="34" charset="0"/>
              </a:rPr>
              <a:t> </a:t>
            </a:r>
            <a:r>
              <a:rPr lang="en-US" sz="1250" kern="1200" dirty="0" smtClean="0">
                <a:latin typeface="Trebuchet MS" panose="020B0603020202020204" pitchFamily="34" charset="0"/>
              </a:rPr>
              <a:t>along the Pacific Northwest  including northern and central CA, which will considerably ease and probably remove the short term drought in the region. </a:t>
            </a:r>
          </a:p>
          <a:p>
            <a:pPr marL="346075" lvl="1" indent="-346075"/>
            <a:r>
              <a:rPr lang="en-US" sz="1250" kern="1200" dirty="0" smtClean="0">
                <a:latin typeface="Trebuchet MS" panose="020B0603020202020204" pitchFamily="34" charset="0"/>
              </a:rPr>
              <a:t>If the expected above normal precipitation forecast for the upcoming NDJ season in these upper northwestern and northern Great Plains states, associated with the emerging La Nina verifies, it will also make a big </a:t>
            </a:r>
            <a:r>
              <a:rPr lang="en-US" sz="1250" kern="1200" dirty="0" smtClean="0">
                <a:latin typeface="Trebuchet MS" panose="020B0603020202020204" pitchFamily="34" charset="0"/>
              </a:rPr>
              <a:t>impact on even the long term here in these regions.</a:t>
            </a:r>
            <a:r>
              <a:rPr lang="en-US" sz="1250" kern="1200" dirty="0" smtClean="0">
                <a:latin typeface="Trebuchet MS" panose="020B0603020202020204" pitchFamily="34" charset="0"/>
              </a:rPr>
              <a:t>  </a:t>
            </a:r>
          </a:p>
          <a:p>
            <a:pPr marL="346075" lvl="1" indent="-346075"/>
            <a:r>
              <a:rPr lang="en-US" sz="1250" kern="1200" dirty="0" smtClean="0">
                <a:latin typeface="Trebuchet MS" panose="020B0603020202020204" pitchFamily="34" charset="0"/>
              </a:rPr>
              <a:t>The models forecast and there is a strong likelihood that the southern tier states, beginning with southern CA in the west and extending eastward, will likely experience below normal rainfall for the forecast season, due of course to the La Nina.  Hence this will likely worsen the already existing drought in the southwestern, southern and even parts of the southeast including Florida by the end of the season. The forecast of above normal temperatures across the United States further contributes to the noted scenario.</a:t>
            </a:r>
            <a:endParaRPr lang="en-US" sz="1250" kern="1200" dirty="0" smtClean="0">
              <a:latin typeface="Trebuchet MS" panose="020B0603020202020204" pitchFamily="34" charset="0"/>
            </a:endParaRPr>
          </a:p>
          <a:p>
            <a:pPr marL="346075" lvl="1" indent="-346075"/>
            <a:r>
              <a:rPr lang="en-US" sz="1250" dirty="0" smtClean="0">
                <a:latin typeface="Trebuchet MS" panose="020B0603020202020204" pitchFamily="34" charset="0"/>
              </a:rPr>
              <a:t>The existing above normal wetness in the vicinity of MS/AL will likely be not enough to offset a possible development of mild dry conditions, if the expected La Nina seasonal precipitation impacts occur. Costal region of GA, and the Carolinas are also areas of concern. A much clear picture will emerge next month as/if La Nina impacts show up! ****</a:t>
            </a:r>
            <a:r>
              <a:rPr lang="en-US" sz="1250" dirty="0" smtClean="0">
                <a:latin typeface="Trebuchet MS" panose="020B0603020202020204" pitchFamily="34" charset="0"/>
              </a:rPr>
              <a:t>**</a:t>
            </a: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5249" y="4574265"/>
            <a:ext cx="2407162" cy="2013003"/>
          </a:xfrm>
          <a:prstGeom prst="rect">
            <a:avLst/>
          </a:prstGeom>
          <a:noFill/>
          <a:ln>
            <a:noFill/>
          </a:ln>
        </p:spPr>
      </p:pic>
      <p:sp>
        <p:nvSpPr>
          <p:cNvPr id="2" name="Slide Number Placeholder 1"/>
          <p:cNvSpPr>
            <a:spLocks noGrp="1"/>
          </p:cNvSpPr>
          <p:nvPr>
            <p:ph type="sldNum" sz="quarter" idx="12"/>
          </p:nvPr>
        </p:nvSpPr>
        <p:spPr>
          <a:xfrm>
            <a:off x="8769133" y="654766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 name="Picture 15"/>
          <p:cNvPicPr>
            <a:picLocks noChangeAspect="1"/>
          </p:cNvPicPr>
          <p:nvPr/>
        </p:nvPicPr>
        <p:blipFill>
          <a:blip r:embed="rId5"/>
          <a:stretch>
            <a:fillRect/>
          </a:stretch>
        </p:blipFill>
        <p:spPr>
          <a:xfrm>
            <a:off x="7211766" y="299008"/>
            <a:ext cx="1950645" cy="1453592"/>
          </a:xfrm>
          <a:prstGeom prst="rect">
            <a:avLst/>
          </a:prstGeom>
        </p:spPr>
      </p:pic>
      <p:sp>
        <p:nvSpPr>
          <p:cNvPr id="19" name="TextBox 18"/>
          <p:cNvSpPr txBox="1"/>
          <p:nvPr/>
        </p:nvSpPr>
        <p:spPr>
          <a:xfrm>
            <a:off x="7211766" y="1752600"/>
            <a:ext cx="1932234" cy="276999"/>
          </a:xfrm>
          <a:prstGeom prst="rect">
            <a:avLst/>
          </a:prstGeom>
          <a:noFill/>
        </p:spPr>
        <p:txBody>
          <a:bodyPr wrap="square" rtlCol="0">
            <a:spAutoFit/>
          </a:bodyPr>
          <a:lstStyle/>
          <a:p>
            <a:pPr algn="ctr"/>
            <a:r>
              <a:rPr lang="en-US" sz="1200" dirty="0" smtClean="0"/>
              <a:t>Famous 2011 TX drought</a:t>
            </a:r>
            <a:endParaRPr lang="en-US" sz="1200" dirty="0"/>
          </a:p>
        </p:txBody>
      </p: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sp>
        <p:nvSpPr>
          <p:cNvPr id="20" name="TextBox 19"/>
          <p:cNvSpPr txBox="1"/>
          <p:nvPr/>
        </p:nvSpPr>
        <p:spPr>
          <a:xfrm>
            <a:off x="7848600" y="4506418"/>
            <a:ext cx="685800" cy="307777"/>
          </a:xfrm>
          <a:prstGeom prst="rect">
            <a:avLst/>
          </a:prstGeom>
          <a:noFill/>
        </p:spPr>
        <p:txBody>
          <a:bodyPr wrap="square" rtlCol="0">
            <a:spAutoFit/>
          </a:bodyPr>
          <a:lstStyle/>
          <a:p>
            <a:r>
              <a:rPr lang="en-US" sz="1400" dirty="0" smtClean="0"/>
              <a:t>Now!</a:t>
            </a:r>
            <a:endParaRPr lang="en-US" sz="1400" dirty="0"/>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7214" y="6022168"/>
            <a:ext cx="5961719" cy="923330"/>
          </a:xfrm>
          <a:prstGeom prst="rect">
            <a:avLst/>
          </a:prstGeom>
          <a:noFill/>
        </p:spPr>
        <p:txBody>
          <a:bodyPr wrap="square" rtlCol="0">
            <a:spAutoFit/>
          </a:bodyPr>
          <a:lstStyle/>
          <a:p>
            <a:r>
              <a:rPr lang="en-US" dirty="0" smtClean="0"/>
              <a:t>Most area continuously under severe D3/D4 drought for a long time since 2000? (Long </a:t>
            </a:r>
            <a:r>
              <a:rPr lang="en-US" dirty="0"/>
              <a:t>T</a:t>
            </a:r>
            <a:r>
              <a:rPr lang="en-US" dirty="0" smtClean="0"/>
              <a:t>erm drought!)   </a:t>
            </a:r>
            <a:r>
              <a:rPr lang="en-US" dirty="0" smtClean="0">
                <a:solidFill>
                  <a:srgbClr val="FF0000"/>
                </a:solidFill>
              </a:rPr>
              <a:t>West vs East </a:t>
            </a:r>
            <a:r>
              <a:rPr lang="en-US" dirty="0" smtClean="0"/>
              <a:t>contrast in Drought areas!!</a:t>
            </a:r>
            <a:endParaRPr lang="en-US" dirty="0"/>
          </a:p>
        </p:txBody>
      </p:sp>
      <p:cxnSp>
        <p:nvCxnSpPr>
          <p:cNvPr id="13" name="Straight Connector 12"/>
          <p:cNvCxnSpPr/>
          <p:nvPr/>
        </p:nvCxnSpPr>
        <p:spPr>
          <a:xfrm flipH="1">
            <a:off x="1686490" y="4478179"/>
            <a:ext cx="4535359" cy="2823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6" name="Picture 5"/>
          <p:cNvPicPr>
            <a:picLocks noChangeAspect="1"/>
          </p:cNvPicPr>
          <p:nvPr/>
        </p:nvPicPr>
        <p:blipFill>
          <a:blip r:embed="rId6"/>
          <a:stretch>
            <a:fillRect/>
          </a:stretch>
        </p:blipFill>
        <p:spPr>
          <a:xfrm>
            <a:off x="1532378" y="3239965"/>
            <a:ext cx="4334599" cy="2833511"/>
          </a:xfrm>
          <a:prstGeom prst="rect">
            <a:avLst/>
          </a:prstGeom>
        </p:spPr>
      </p:pic>
      <p:pic>
        <p:nvPicPr>
          <p:cNvPr id="1638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41128" y="3148132"/>
            <a:ext cx="571500" cy="2303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14" name="Straight Arrow Connector 13"/>
          <p:cNvCxnSpPr/>
          <p:nvPr/>
        </p:nvCxnSpPr>
        <p:spPr>
          <a:xfrm flipH="1" flipV="1">
            <a:off x="5576757" y="4722921"/>
            <a:ext cx="1127475" cy="427225"/>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5029200" y="4267199"/>
            <a:ext cx="609600" cy="297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7863"/>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Days</a:t>
            </a: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sp>
        <p:nvSpPr>
          <p:cNvPr id="4" name="Oval 3"/>
          <p:cNvSpPr/>
          <p:nvPr/>
        </p:nvSpPr>
        <p:spPr>
          <a:xfrm rot="20479393">
            <a:off x="380186" y="1427186"/>
            <a:ext cx="877547" cy="1347356"/>
          </a:xfrm>
          <a:prstGeom prst="ellipse">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563079" y="2243822"/>
            <a:ext cx="3788841" cy="563910"/>
            <a:chOff x="1563079" y="2243822"/>
            <a:chExt cx="3788841" cy="563910"/>
          </a:xfrm>
        </p:grpSpPr>
        <p:sp>
          <p:nvSpPr>
            <p:cNvPr id="7" name="TextBox 6"/>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81600" y="2362200"/>
              <a:ext cx="17032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7979"/>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grpSp>
        <p:nvGrpSpPr>
          <p:cNvPr id="17" name="Group 16"/>
          <p:cNvGrpSpPr/>
          <p:nvPr/>
        </p:nvGrpSpPr>
        <p:grpSpPr>
          <a:xfrm>
            <a:off x="2819400" y="2286000"/>
            <a:ext cx="533400" cy="381000"/>
            <a:chOff x="2819400" y="2286000"/>
            <a:chExt cx="533400" cy="381000"/>
          </a:xfrm>
        </p:grpSpPr>
        <p:cxnSp>
          <p:nvCxnSpPr>
            <p:cNvPr id="22" name="Straight Arrow Connector 21"/>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09636"/>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a:solidFill>
                  <a:srgbClr val="0033CC"/>
                </a:solidFill>
              </a:rPr>
              <a:t>5 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34200" y="49530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502" y="45944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TextBox 22"/>
          <p:cNvSpPr txBox="1"/>
          <p:nvPr/>
        </p:nvSpPr>
        <p:spPr>
          <a:xfrm>
            <a:off x="6854631" y="1752600"/>
            <a:ext cx="841569" cy="1169551"/>
          </a:xfrm>
          <a:prstGeom prst="rect">
            <a:avLst/>
          </a:prstGeom>
          <a:noFill/>
        </p:spPr>
        <p:txBody>
          <a:bodyPr wrap="square" rtlCol="0">
            <a:spAutoFit/>
          </a:bodyPr>
          <a:lstStyle/>
          <a:p>
            <a:r>
              <a:rPr lang="en-US" sz="1400" dirty="0" smtClean="0"/>
              <a:t>Not so bad along coast!</a:t>
            </a:r>
          </a:p>
          <a:p>
            <a:r>
              <a:rPr lang="en-US" sz="1400" dirty="0"/>
              <a:t>i</a:t>
            </a:r>
            <a:r>
              <a:rPr lang="en-US" sz="1400" dirty="0" smtClean="0"/>
              <a:t>n %</a:t>
            </a:r>
            <a:endParaRPr lang="en-US" sz="1400" dirty="0"/>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cxnSp>
        <p:nvCxnSpPr>
          <p:cNvPr id="25" name="Straight Arrow Connector 24"/>
          <p:cNvCxnSpPr/>
          <p:nvPr/>
        </p:nvCxnSpPr>
        <p:spPr>
          <a:xfrm flipH="1" flipV="1">
            <a:off x="1676400" y="2209800"/>
            <a:ext cx="3505200" cy="2238346"/>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5247250" y="2209800"/>
            <a:ext cx="86750" cy="213360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5039751" y="4448145"/>
            <a:ext cx="522849" cy="7694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p:cNvCxnSpPr/>
          <p:nvPr/>
        </p:nvCxnSpPr>
        <p:spPr>
          <a:xfrm flipH="1">
            <a:off x="1676400" y="4600546"/>
            <a:ext cx="3657600" cy="42865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08549" y="6089089"/>
            <a:ext cx="7379898" cy="584775"/>
          </a:xfrm>
          <a:prstGeom prst="rect">
            <a:avLst/>
          </a:prstGeom>
          <a:noFill/>
        </p:spPr>
        <p:txBody>
          <a:bodyPr wrap="square" rtlCol="0">
            <a:spAutoFit/>
          </a:bodyPr>
          <a:lstStyle/>
          <a:p>
            <a:r>
              <a:rPr lang="en-US" sz="1600" dirty="0" smtClean="0"/>
              <a:t>Short term(S) Drought is generally declared when rainfall deficits exist in the 3-6 months time range. { Long term deficits beyond 1 or 2 years is Long term L drought! }</a:t>
            </a:r>
            <a:endParaRPr lang="en-US" sz="1600" dirty="0"/>
          </a:p>
        </p:txBody>
      </p:sp>
      <p:cxnSp>
        <p:nvCxnSpPr>
          <p:cNvPr id="27" name="Straight Arrow Connector 26"/>
          <p:cNvCxnSpPr/>
          <p:nvPr/>
        </p:nvCxnSpPr>
        <p:spPr>
          <a:xfrm flipV="1">
            <a:off x="1676400" y="5029200"/>
            <a:ext cx="3363351" cy="1143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5597"/>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5486400" y="545068"/>
            <a:ext cx="609600" cy="369332"/>
          </a:xfrm>
          <a:prstGeom prst="rect">
            <a:avLst/>
          </a:prstGeom>
          <a:noFill/>
        </p:spPr>
        <p:txBody>
          <a:bodyPr wrap="square" rtlCol="0">
            <a:spAutoFit/>
          </a:bodyPr>
          <a:lstStyle/>
          <a:p>
            <a:r>
              <a:rPr lang="en-US" b="1" dirty="0">
                <a:solidFill>
                  <a:srgbClr val="FF0000"/>
                </a:solidFill>
              </a:rPr>
              <a:t>1 Y</a:t>
            </a:r>
          </a:p>
        </p:txBody>
      </p:sp>
      <p:sp>
        <p:nvSpPr>
          <p:cNvPr id="12" name="TextBox 11"/>
          <p:cNvSpPr txBox="1"/>
          <p:nvPr/>
        </p:nvSpPr>
        <p:spPr>
          <a:xfrm>
            <a:off x="1905000" y="3288268"/>
            <a:ext cx="762000" cy="369332"/>
          </a:xfrm>
          <a:prstGeom prst="rect">
            <a:avLst/>
          </a:prstGeom>
          <a:noFill/>
        </p:spPr>
        <p:txBody>
          <a:bodyPr wrap="square" rtlCol="0">
            <a:spAutoFit/>
          </a:bodyPr>
          <a:lstStyle/>
          <a:p>
            <a:r>
              <a:rPr lang="en-US" b="1" dirty="0">
                <a:solidFill>
                  <a:srgbClr val="FF0000"/>
                </a:solidFill>
              </a:rPr>
              <a:t>1.5 Y</a:t>
            </a: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0668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4953000" y="5117068"/>
            <a:ext cx="457200" cy="293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4384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95221</TotalTime>
  <Words>2727</Words>
  <Application>Microsoft Office PowerPoint</Application>
  <PresentationFormat>On-screen Show (4:3)</PresentationFormat>
  <Paragraphs>288</Paragraphs>
  <Slides>36</Slides>
  <Notes>8</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MS PGothic</vt:lpstr>
      <vt:lpstr>Arial</vt:lpstr>
      <vt:lpstr>Times New Roman</vt:lpstr>
      <vt:lpstr>Trebuchet MS</vt:lpstr>
      <vt:lpstr>verdana,arial,serif</vt:lpstr>
      <vt:lpstr>Wingdings</vt:lpstr>
      <vt:lpstr>Wingdings 2</vt:lpstr>
      <vt:lpstr>Default Design</vt:lpstr>
      <vt:lpstr>Drought  Outlook  Support Briefing   October 2021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7838</cp:revision>
  <cp:lastPrinted>2021-02-15T18:18:07Z</cp:lastPrinted>
  <dcterms:created xsi:type="dcterms:W3CDTF">2008-10-04T17:35:30Z</dcterms:created>
  <dcterms:modified xsi:type="dcterms:W3CDTF">2021-10-19T03:10:47Z</dcterms:modified>
</cp:coreProperties>
</file>