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64" r:id="rId17"/>
    <p:sldId id="966" r:id="rId18"/>
    <p:sldId id="889" r:id="rId19"/>
    <p:sldId id="967" r:id="rId20"/>
    <p:sldId id="969" r:id="rId21"/>
    <p:sldId id="757" r:id="rId22"/>
    <p:sldId id="962" r:id="rId23"/>
    <p:sldId id="795" r:id="rId24"/>
    <p:sldId id="890" r:id="rId25"/>
    <p:sldId id="790" r:id="rId26"/>
    <p:sldId id="877" r:id="rId27"/>
    <p:sldId id="878" r:id="rId28"/>
    <p:sldId id="804" r:id="rId29"/>
    <p:sldId id="943" r:id="rId30"/>
    <p:sldId id="944" r:id="rId31"/>
    <p:sldId id="956" r:id="rId32"/>
    <p:sldId id="947" r:id="rId33"/>
    <p:sldId id="961" r:id="rId34"/>
    <p:sldId id="728" r:id="rId35"/>
    <p:sldId id="935" r:id="rId36"/>
    <p:sldId id="926" r:id="rId37"/>
    <p:sldId id="915" r:id="rId38"/>
    <p:sldId id="959" r:id="rId39"/>
    <p:sldId id="945" r:id="rId4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008000"/>
    <a:srgbClr val="33CC33"/>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112" d="100"/>
          <a:sy n="112" d="100"/>
        </p:scale>
        <p:origin x="126" y="18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39</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gi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gif"/><Relationship Id="rId4" Type="http://schemas.openxmlformats.org/officeDocument/2006/relationships/image" Target="../media/image58.png"/><Relationship Id="rId9" Type="http://schemas.openxmlformats.org/officeDocument/2006/relationships/image" Target="../media/image63.gif"/></Relationships>
</file>

<file path=ppt/slides/_rels/slide22.xml.rels><?xml version="1.0" encoding="UTF-8" standalone="yes"?>
<Relationships xmlns="http://schemas.openxmlformats.org/package/2006/relationships"><Relationship Id="rId3" Type="http://schemas.openxmlformats.org/officeDocument/2006/relationships/hyperlink" Target="https://origin.cpc.ncep.noaa.gov/products/analysis_monitoring/ensostuff/ONI_change.shtml"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drought.geo.msu.edu/research/forecast/smi.monthly.php" TargetMode="External"/><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gif"/></Relationships>
</file>

<file path=ppt/slides/_rels/slide38.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hyperlink" Target="https://doi.org/10.1080/07055900.1997.9649597"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810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October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19050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151262"/>
            <a:ext cx="9144000" cy="3477875"/>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and even with the short term (S) drought, the 3-month and 6-month signals are not quite consistent</a:t>
            </a:r>
            <a:r>
              <a:rPr lang="en-US" sz="1600" dirty="0" smtClean="0"/>
              <a:t>!                   With Long term (L) drought, it is even more trickier, as it is open ended, from 1 year and beyond!!! </a:t>
            </a:r>
            <a:endParaRPr lang="en-US" sz="1600" dirty="0" smtClean="0"/>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a:t>
            </a:r>
            <a:r>
              <a:rPr lang="en-US" sz="1600" dirty="0" smtClean="0"/>
              <a:t>well by </a:t>
            </a:r>
            <a:r>
              <a:rPr lang="en-US" sz="1600" dirty="0" smtClean="0"/>
              <a:t>the public at large. </a:t>
            </a:r>
          </a:p>
          <a:p>
            <a:pPr marL="285750" indent="-285750">
              <a:buFont typeface="Arial" panose="020B0604020202020204" pitchFamily="34" charset="0"/>
              <a:buChar char="•"/>
            </a:pPr>
            <a:r>
              <a:rPr lang="en-US" sz="1600" dirty="0" smtClean="0">
                <a:solidFill>
                  <a:srgbClr val="0033CC"/>
                </a:solidFill>
              </a:rPr>
              <a:t>Public/Forecaster </a:t>
            </a:r>
            <a:r>
              <a:rPr lang="en-US" sz="1600" dirty="0" smtClean="0">
                <a:solidFill>
                  <a:srgbClr val="0033CC"/>
                </a:solidFill>
              </a:rPr>
              <a:t>generally tends </a:t>
            </a:r>
            <a:r>
              <a:rPr lang="en-US" sz="1600" dirty="0" smtClean="0">
                <a:solidFill>
                  <a:srgbClr val="0033CC"/>
                </a:solidFill>
              </a:rPr>
              <a:t>to focus more on the Short term Drought (for good reasons!!) </a:t>
            </a:r>
          </a:p>
          <a:p>
            <a:pPr marL="285750" indent="-285750">
              <a:buFont typeface="Arial" panose="020B0604020202020204" pitchFamily="34" charset="0"/>
              <a:buChar char="•"/>
            </a:pPr>
            <a:r>
              <a:rPr lang="en-US" sz="1600" dirty="0" smtClean="0"/>
              <a:t>More importantly the very definitions and timescales associated with S/L term droughts and the declarations in the USDM are by themselves subjective!!</a:t>
            </a:r>
            <a:r>
              <a:rPr lang="en-US" sz="1600" dirty="0" smtClean="0">
                <a:solidFill>
                  <a:srgbClr val="0033CC"/>
                </a:solidFill>
              </a:rPr>
              <a:t> </a:t>
            </a:r>
          </a:p>
          <a:p>
            <a:pPr marL="285750" indent="-285750">
              <a:buFont typeface="Arial" panose="020B0604020202020204" pitchFamily="34" charset="0"/>
              <a:buChar char="•"/>
            </a:pPr>
            <a:endParaRPr lang="en-US" sz="1600" dirty="0">
              <a:solidFill>
                <a:srgbClr val="0033CC"/>
              </a:solidFill>
            </a:endParaRPr>
          </a:p>
          <a:p>
            <a:pPr marL="285750" indent="-285750">
              <a:buFont typeface="Arial" panose="020B0604020202020204" pitchFamily="34" charset="0"/>
              <a:buChar char="•"/>
            </a:pPr>
            <a:r>
              <a:rPr lang="en-US" sz="1500" dirty="0" smtClean="0">
                <a:solidFill>
                  <a:srgbClr val="FF0000"/>
                </a:solidFill>
              </a:rPr>
              <a:t>The 2022 US Southwest monsoon season (15 Jun-30 Sep) was pretty active, and has come to an end. </a:t>
            </a:r>
          </a:p>
          <a:p>
            <a:pPr marL="285750" indent="-285750">
              <a:buFont typeface="Arial" panose="020B0604020202020204" pitchFamily="34" charset="0"/>
              <a:buChar char="•"/>
            </a:pPr>
            <a:r>
              <a:rPr lang="en-US" sz="1500" dirty="0" smtClean="0">
                <a:solidFill>
                  <a:srgbClr val="FF0000"/>
                </a:solidFill>
              </a:rPr>
              <a:t>The 2022 Atlantic hurricane season</a:t>
            </a:r>
            <a:r>
              <a:rPr lang="en-US" sz="1500" dirty="0">
                <a:solidFill>
                  <a:srgbClr val="FF0000"/>
                </a:solidFill>
              </a:rPr>
              <a:t> </a:t>
            </a:r>
            <a:r>
              <a:rPr lang="en-US" sz="1500" dirty="0" smtClean="0">
                <a:solidFill>
                  <a:srgbClr val="FF0000"/>
                </a:solidFill>
              </a:rPr>
              <a:t>has lately become active!(But ACE is now ~84 (vs climo ~106 !)) ~ 79% of normal! --all 6 past (2016-2021) North Atlantic Hurricane seasons have been above normal! (longest on record!)! </a:t>
            </a:r>
          </a:p>
          <a:p>
            <a:pPr marL="285750" indent="-285750">
              <a:buFont typeface="Arial" panose="020B0604020202020204" pitchFamily="34" charset="0"/>
              <a:buChar char="•"/>
            </a:pPr>
            <a:r>
              <a:rPr lang="en-US" sz="1500" dirty="0" smtClean="0">
                <a:solidFill>
                  <a:srgbClr val="FF0000"/>
                </a:solidFill>
              </a:rPr>
              <a:t>Because of the S/W monsoon, the Short Term(S) drought scenario in the Southwest has changed considerably!</a:t>
            </a:r>
            <a:endParaRPr lang="en-US" sz="1500"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600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62400" y="1415564"/>
            <a:ext cx="1368425" cy="10228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5" y="4206389"/>
            <a:ext cx="1533142"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0" y="5986046"/>
            <a:ext cx="7524206" cy="338554"/>
          </a:xfrm>
          <a:prstGeom prst="rect">
            <a:avLst/>
          </a:prstGeom>
          <a:noFill/>
        </p:spPr>
        <p:txBody>
          <a:bodyPr wrap="square" rtlCol="0">
            <a:spAutoFit/>
          </a:bodyPr>
          <a:lstStyle/>
          <a:p>
            <a:r>
              <a:rPr lang="en-US" sz="1600" dirty="0" smtClean="0">
                <a:solidFill>
                  <a:srgbClr val="FF0000"/>
                </a:solidFill>
              </a:rPr>
              <a:t>Ongoing long </a:t>
            </a:r>
            <a:r>
              <a:rPr lang="en-US" sz="1600" dirty="0">
                <a:solidFill>
                  <a:srgbClr val="FF0000"/>
                </a:solidFill>
              </a:rPr>
              <a:t>t</a:t>
            </a:r>
            <a:r>
              <a:rPr lang="en-US" sz="1600" dirty="0" smtClean="0">
                <a:solidFill>
                  <a:srgbClr val="FF0000"/>
                </a:solidFill>
              </a:rPr>
              <a:t>erm drought in the South West!!   3</a:t>
            </a:r>
            <a:r>
              <a:rPr lang="en-US" sz="1600" baseline="30000" dirty="0" smtClean="0">
                <a:solidFill>
                  <a:srgbClr val="FF0000"/>
                </a:solidFill>
              </a:rPr>
              <a:t>rd</a:t>
            </a:r>
            <a:r>
              <a:rPr lang="en-US" sz="1600" dirty="0" smtClean="0">
                <a:solidFill>
                  <a:srgbClr val="FF0000"/>
                </a:solidFill>
              </a:rPr>
              <a:t> year La Nina(?) will make it worse!!.  </a:t>
            </a:r>
            <a:endParaRPr lang="en-US" sz="16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Recent Weather Blog News: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199" y="5105400"/>
            <a:ext cx="2590801" cy="17526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24800" y="152400"/>
            <a:ext cx="962025" cy="2400657"/>
          </a:xfrm>
          <a:prstGeom prst="rect">
            <a:avLst/>
          </a:prstGeom>
          <a:noFill/>
        </p:spPr>
        <p:txBody>
          <a:bodyPr wrap="square" rtlCol="0">
            <a:spAutoFit/>
          </a:bodyPr>
          <a:lstStyle/>
          <a:p>
            <a:r>
              <a:rPr lang="en-US" sz="1200" b="1" u="sng" dirty="0" smtClean="0"/>
              <a:t>SON:</a:t>
            </a:r>
            <a:r>
              <a:rPr lang="en-US" sz="1200" dirty="0" smtClean="0"/>
              <a:t> </a:t>
            </a:r>
          </a:p>
          <a:p>
            <a:r>
              <a:rPr lang="en-US" sz="1150" b="1" dirty="0" smtClean="0"/>
              <a:t>The season with the least/almost no green in this 3-month percentile map!! But not much  dark /brown areas also!!</a:t>
            </a:r>
            <a:endParaRPr lang="en-US" sz="115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20026" y="4993639"/>
            <a:ext cx="2697481" cy="17881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41489" y="3429000"/>
            <a:ext cx="2659511" cy="15814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76201"/>
            <a:ext cx="2622550" cy="16298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3423"/>
            <a:ext cx="1126492" cy="2862322"/>
          </a:xfrm>
          <a:prstGeom prst="rect">
            <a:avLst/>
          </a:prstGeom>
          <a:noFill/>
        </p:spPr>
        <p:txBody>
          <a:bodyPr wrap="square" rtlCol="0">
            <a:spAutoFit/>
          </a:bodyPr>
          <a:lstStyle/>
          <a:p>
            <a:r>
              <a:rPr lang="en-US" sz="1200" dirty="0" smtClean="0"/>
              <a:t>With the </a:t>
            </a:r>
            <a:r>
              <a:rPr lang="en-US" sz="1200" b="1" dirty="0" smtClean="0"/>
              <a:t>monsoon ending, October</a:t>
            </a:r>
            <a:r>
              <a:rPr lang="en-US" sz="1200" dirty="0" smtClean="0"/>
              <a:t> is the driest of all months in the US. However, by November/ December, early winter rainfall may begin to show up along the Pacific west coast states.</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cpc.ncep.noaa.gov/products/precip/CWlink/ENSO/composites/lanina.ndj.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627" y="480875"/>
            <a:ext cx="4481356" cy="6019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lanina.ndj.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 y="480875"/>
            <a:ext cx="4650296"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95600"/>
            <a:ext cx="8915400" cy="1600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990600" cy="523220"/>
            </a:xfrm>
            <a:prstGeom prst="rect">
              <a:avLst/>
            </a:prstGeom>
            <a:noFill/>
          </p:spPr>
          <p:txBody>
            <a:bodyPr wrap="square" rtlCol="0">
              <a:spAutoFit/>
            </a:bodyPr>
            <a:lstStyle/>
            <a:p>
              <a:r>
                <a:rPr lang="en-US" sz="2800" b="1" dirty="0" smtClean="0">
                  <a:solidFill>
                    <a:srgbClr val="FF0000"/>
                  </a:solidFill>
                </a:rPr>
                <a:t>NDJ</a:t>
              </a:r>
              <a:endParaRPr lang="en-US" sz="2800" b="1" dirty="0">
                <a:solidFill>
                  <a:srgbClr val="FF0000"/>
                </a:solidFill>
              </a:endParaRPr>
            </a:p>
          </p:txBody>
        </p:sp>
      </p:grpSp>
      <p:cxnSp>
        <p:nvCxnSpPr>
          <p:cNvPr id="10" name="Straight Arrow Connector 9"/>
          <p:cNvCxnSpPr/>
          <p:nvPr/>
        </p:nvCxnSpPr>
        <p:spPr>
          <a:xfrm flipH="1" flipV="1">
            <a:off x="533400" y="5081826"/>
            <a:ext cx="1600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457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533900" y="1004095"/>
            <a:ext cx="24570" cy="5244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45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88"/>
            <a:ext cx="5410200" cy="6804212"/>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514600" y="1654890"/>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436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905000"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6670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047" y="6019800"/>
            <a:ext cx="5429429" cy="830997"/>
          </a:xfrm>
          <a:prstGeom prst="rect">
            <a:avLst/>
          </a:prstGeom>
          <a:noFill/>
        </p:spPr>
        <p:txBody>
          <a:bodyPr wrap="square" rtlCol="0">
            <a:spAutoFit/>
          </a:bodyPr>
          <a:lstStyle/>
          <a:p>
            <a:r>
              <a:rPr lang="en-US" sz="1200" dirty="0" smtClean="0"/>
              <a:t>Except for some small parts of UT, almost </a:t>
            </a:r>
            <a:r>
              <a:rPr lang="en-US" sz="1200" dirty="0" smtClean="0"/>
              <a:t>no short term </a:t>
            </a:r>
            <a:r>
              <a:rPr lang="en-US" sz="1200" dirty="0" smtClean="0"/>
              <a:t>(S) drought </a:t>
            </a:r>
            <a:r>
              <a:rPr lang="en-US" sz="1200" dirty="0" smtClean="0"/>
              <a:t>in most of the 4- corner states area in the SW? </a:t>
            </a:r>
            <a:r>
              <a:rPr lang="en-US" sz="1200" dirty="0" smtClean="0"/>
              <a:t>But long term (L) drought remains in varying amounts &amp; regions.</a:t>
            </a:r>
            <a:r>
              <a:rPr lang="en-US" sz="1200" dirty="0" smtClean="0"/>
              <a:t> Unlike short term(S) drought confined between 3-6 mons, long term (L) drought is open ended. From 1 year on up to many/many years!! How many?</a:t>
            </a:r>
            <a:endParaRPr lang="en-US" sz="1200" dirty="0"/>
          </a:p>
        </p:txBody>
      </p:sp>
      <p:cxnSp>
        <p:nvCxnSpPr>
          <p:cNvPr id="19" name="Straight Arrow Connector 18"/>
          <p:cNvCxnSpPr/>
          <p:nvPr/>
        </p:nvCxnSpPr>
        <p:spPr>
          <a:xfrm>
            <a:off x="762000" y="1676400"/>
            <a:ext cx="26670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April, temps. across much of the northern 2/3</a:t>
            </a:r>
            <a:r>
              <a:rPr lang="en-US" baseline="30000" dirty="0" smtClean="0"/>
              <a:t>rd</a:t>
            </a:r>
            <a:r>
              <a:rPr lang="en-US" dirty="0" smtClean="0"/>
              <a:t> of country is cold, warm along south and northeast. Lot different than last month/March! </a:t>
            </a:r>
          </a:p>
          <a:p>
            <a:endParaRPr lang="en-US" dirty="0" smtClean="0"/>
          </a:p>
          <a:p>
            <a:r>
              <a:rPr lang="en-US" dirty="0" smtClean="0"/>
              <a:t>There </a:t>
            </a:r>
            <a:r>
              <a:rPr lang="en-US" dirty="0"/>
              <a:t>is a lot more going on than just </a:t>
            </a:r>
            <a:r>
              <a:rPr lang="en-US" dirty="0" smtClean="0"/>
              <a:t>La Nina!!</a:t>
            </a:r>
            <a:endParaRPr lang="en-US" dirty="0"/>
          </a:p>
        </p:txBody>
      </p:sp>
      <p:sp>
        <p:nvSpPr>
          <p:cNvPr id="11" name="TextBox 10"/>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To compare with now!</a:t>
            </a:r>
            <a:endParaRPr lang="en-US" i="1" dirty="0">
              <a:solidFill>
                <a:srgbClr val="FF0000"/>
              </a:solidFill>
            </a:endParaRPr>
          </a:p>
        </p:txBody>
      </p:sp>
      <p:pic>
        <p:nvPicPr>
          <p:cNvPr id="14" name="Picture 2" descr="https://www.cpc.ncep.noaa.gov/products/tanal/30day/mean/202208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5020022" cy="6753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4846740" y="3501009"/>
            <a:ext cx="4297260" cy="3128391"/>
          </a:xfrm>
          <a:prstGeom prst="rect">
            <a:avLst/>
          </a:prstGeom>
        </p:spPr>
      </p:pic>
    </p:spTree>
    <p:extLst>
      <p:ext uri="{BB962C8B-B14F-4D97-AF65-F5344CB8AC3E}">
        <p14:creationId xmlns:p14="http://schemas.microsoft.com/office/powerpoint/2010/main" val="328894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82469"/>
            <a:ext cx="3810000" cy="646331"/>
          </a:xfrm>
          <a:prstGeom prst="rect">
            <a:avLst/>
          </a:prstGeom>
          <a:noFill/>
        </p:spPr>
        <p:txBody>
          <a:bodyPr wrap="square" rtlCol="0">
            <a:spAutoFit/>
          </a:bodyPr>
          <a:lstStyle/>
          <a:p>
            <a:r>
              <a:rPr lang="en-US" dirty="0" smtClean="0"/>
              <a:t>There </a:t>
            </a:r>
            <a:r>
              <a:rPr lang="en-US" dirty="0"/>
              <a:t>is a lot more going on than just </a:t>
            </a:r>
            <a:r>
              <a:rPr lang="en-US" dirty="0" smtClean="0"/>
              <a:t>La Nina!! </a:t>
            </a:r>
            <a:endParaRPr lang="en-US"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9218" name="Picture 2" descr="https://www.cpc.ncep.noaa.gov/products/tanal/30day/mean/202209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9"/>
            <a:ext cx="48006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53001" y="3556386"/>
            <a:ext cx="4191000" cy="3000375"/>
          </a:xfrm>
          <a:prstGeom prst="rect">
            <a:avLst/>
          </a:prstGeom>
        </p:spPr>
      </p:pic>
    </p:spTree>
    <p:extLst>
      <p:ext uri="{BB962C8B-B14F-4D97-AF65-F5344CB8AC3E}">
        <p14:creationId xmlns:p14="http://schemas.microsoft.com/office/powerpoint/2010/main" val="1889823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https://www.predictiveservices.nifc.gov/outlooks/month2_outlo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7982" y="261173"/>
            <a:ext cx="2129672" cy="16456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7535" y="0"/>
            <a:ext cx="4752975" cy="6438900"/>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12" name="TextBox 11"/>
          <p:cNvSpPr txBox="1"/>
          <p:nvPr/>
        </p:nvSpPr>
        <p:spPr>
          <a:xfrm>
            <a:off x="3505200" y="2218592"/>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pic>
        <p:nvPicPr>
          <p:cNvPr id="5" name="Picture 4"/>
          <p:cNvPicPr>
            <a:picLocks noChangeAspect="1"/>
          </p:cNvPicPr>
          <p:nvPr/>
        </p:nvPicPr>
        <p:blipFill rotWithShape="1">
          <a:blip r:embed="rId5"/>
          <a:srcRect b="18703"/>
          <a:stretch/>
        </p:blipFill>
        <p:spPr>
          <a:xfrm>
            <a:off x="4869837" y="3581400"/>
            <a:ext cx="492753" cy="353545"/>
          </a:xfrm>
          <a:prstGeom prst="rect">
            <a:avLst/>
          </a:prstGeom>
        </p:spPr>
      </p:pic>
      <p:sp>
        <p:nvSpPr>
          <p:cNvPr id="23" name="TextBox 22"/>
          <p:cNvSpPr txBox="1"/>
          <p:nvPr/>
        </p:nvSpPr>
        <p:spPr>
          <a:xfrm>
            <a:off x="6577540" y="848380"/>
            <a:ext cx="509060" cy="523220"/>
          </a:xfrm>
          <a:prstGeom prst="rect">
            <a:avLst/>
          </a:prstGeom>
          <a:noFill/>
        </p:spPr>
        <p:txBody>
          <a:bodyPr wrap="square" rtlCol="0">
            <a:spAutoFit/>
          </a:bodyPr>
          <a:lstStyle/>
          <a:p>
            <a:r>
              <a:rPr lang="en-US" sz="1400" dirty="0" smtClean="0"/>
              <a:t>old/ Oct</a:t>
            </a:r>
            <a:endParaRPr lang="en-US" sz="1400" dirty="0"/>
          </a:p>
        </p:txBody>
      </p:sp>
      <p:sp>
        <p:nvSpPr>
          <p:cNvPr id="2" name="TextBox 1"/>
          <p:cNvSpPr txBox="1"/>
          <p:nvPr/>
        </p:nvSpPr>
        <p:spPr>
          <a:xfrm>
            <a:off x="4762869" y="-34529"/>
            <a:ext cx="2484821" cy="369332"/>
          </a:xfrm>
          <a:prstGeom prst="rect">
            <a:avLst/>
          </a:prstGeom>
          <a:noFill/>
        </p:spPr>
        <p:txBody>
          <a:bodyPr wrap="square" rtlCol="0">
            <a:spAutoFit/>
          </a:bodyPr>
          <a:lstStyle/>
          <a:p>
            <a:r>
              <a:rPr lang="en-US" dirty="0" smtClean="0"/>
              <a:t>Fire Potential Outlook</a:t>
            </a:r>
            <a:endParaRPr lang="en-US"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a:blip r:embed="rId6"/>
          <a:stretch>
            <a:fillRect/>
          </a:stretch>
        </p:blipFill>
        <p:spPr>
          <a:xfrm>
            <a:off x="6967654" y="5060502"/>
            <a:ext cx="2167659" cy="1645098"/>
          </a:xfrm>
          <a:prstGeom prst="rect">
            <a:avLst/>
          </a:prstGeom>
        </p:spPr>
      </p:pic>
      <p:pic>
        <p:nvPicPr>
          <p:cNvPr id="4" name="Picture 3"/>
          <p:cNvPicPr>
            <a:picLocks noChangeAspect="1"/>
          </p:cNvPicPr>
          <p:nvPr/>
        </p:nvPicPr>
        <p:blipFill>
          <a:blip r:embed="rId7"/>
          <a:stretch>
            <a:fillRect/>
          </a:stretch>
        </p:blipFill>
        <p:spPr>
          <a:xfrm>
            <a:off x="4724400" y="4984211"/>
            <a:ext cx="2188051" cy="1873789"/>
          </a:xfrm>
          <a:prstGeom prst="rect">
            <a:avLst/>
          </a:prstGeom>
        </p:spPr>
      </p:pic>
      <p:pic>
        <p:nvPicPr>
          <p:cNvPr id="19" name="Picture 18"/>
          <p:cNvPicPr>
            <a:picLocks noChangeAspect="1"/>
          </p:cNvPicPr>
          <p:nvPr/>
        </p:nvPicPr>
        <p:blipFill>
          <a:blip r:embed="rId8"/>
          <a:stretch>
            <a:fillRect/>
          </a:stretch>
        </p:blipFill>
        <p:spPr>
          <a:xfrm>
            <a:off x="6983393" y="2261181"/>
            <a:ext cx="2198133" cy="2768019"/>
          </a:xfrm>
          <a:prstGeom prst="rect">
            <a:avLst/>
          </a:prstGeom>
        </p:spPr>
      </p:pic>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https://www.predictiveservices.nifc.gov/outlooks/month1_outlook.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9934" y="180362"/>
            <a:ext cx="2182522" cy="16864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707212" y="762000"/>
            <a:ext cx="589188" cy="523220"/>
          </a:xfrm>
          <a:prstGeom prst="rect">
            <a:avLst/>
          </a:prstGeom>
          <a:noFill/>
        </p:spPr>
        <p:txBody>
          <a:bodyPr wrap="square" rtlCol="0">
            <a:spAutoFit/>
          </a:bodyPr>
          <a:lstStyle/>
          <a:p>
            <a:r>
              <a:rPr lang="en-US" sz="1400" dirty="0" smtClean="0"/>
              <a:t>new/ Oct</a:t>
            </a:r>
            <a:endParaRPr lang="en-US" sz="1400" dirty="0"/>
          </a:p>
        </p:txBody>
      </p:sp>
      <p:pic>
        <p:nvPicPr>
          <p:cNvPr id="10246" name="Picture 6" descr="https://www.predictiveservices.nifc.gov/outlooks/month2_outloo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16340" y="1928136"/>
            <a:ext cx="2167054" cy="167454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073469" y="1976297"/>
            <a:ext cx="1951421" cy="369332"/>
          </a:xfrm>
          <a:prstGeom prst="rect">
            <a:avLst/>
          </a:prstGeom>
          <a:noFill/>
        </p:spPr>
        <p:txBody>
          <a:bodyPr wrap="square" rtlCol="0">
            <a:spAutoFit/>
          </a:bodyPr>
          <a:lstStyle/>
          <a:p>
            <a:r>
              <a:rPr lang="en-US" dirty="0"/>
              <a:t> </a:t>
            </a:r>
            <a:r>
              <a:rPr lang="en-US" dirty="0" smtClean="0"/>
              <a:t> SNOTEL   SWE</a:t>
            </a:r>
            <a:endParaRPr lang="en-US" dirty="0"/>
          </a:p>
        </p:txBody>
      </p:sp>
      <p:pic>
        <p:nvPicPr>
          <p:cNvPr id="6" name="Picture 5"/>
          <p:cNvPicPr>
            <a:picLocks noChangeAspect="1"/>
          </p:cNvPicPr>
          <p:nvPr/>
        </p:nvPicPr>
        <p:blipFill>
          <a:blip r:embed="rId11"/>
          <a:stretch>
            <a:fillRect/>
          </a:stretch>
        </p:blipFill>
        <p:spPr>
          <a:xfrm>
            <a:off x="509780" y="6191430"/>
            <a:ext cx="3933334" cy="614583"/>
          </a:xfrm>
          <a:prstGeom prst="rect">
            <a:avLst/>
          </a:prstGeom>
        </p:spPr>
      </p:pic>
      <p:sp>
        <p:nvSpPr>
          <p:cNvPr id="7" name="TextBox 6"/>
          <p:cNvSpPr txBox="1"/>
          <p:nvPr/>
        </p:nvSpPr>
        <p:spPr>
          <a:xfrm>
            <a:off x="4383995" y="3962400"/>
            <a:ext cx="2583659" cy="1200329"/>
          </a:xfrm>
          <a:prstGeom prst="rect">
            <a:avLst/>
          </a:prstGeom>
          <a:noFill/>
        </p:spPr>
        <p:txBody>
          <a:bodyPr wrap="square" rtlCol="0">
            <a:spAutoFit/>
          </a:bodyPr>
          <a:lstStyle/>
          <a:p>
            <a:r>
              <a:rPr lang="en-US" sz="1200" b="1" u="sng" dirty="0" smtClean="0">
                <a:solidFill>
                  <a:srgbClr val="FF0000"/>
                </a:solidFill>
              </a:rPr>
              <a:t>ACRES burned in Wild Fires in CA:</a:t>
            </a:r>
          </a:p>
          <a:p>
            <a:r>
              <a:rPr lang="en-US" sz="1200" b="1" dirty="0" smtClean="0">
                <a:solidFill>
                  <a:srgbClr val="FF0000"/>
                </a:solidFill>
              </a:rPr>
              <a:t>So far in 2022:      316, 000  </a:t>
            </a:r>
            <a:r>
              <a:rPr lang="en-US" sz="1200" b="1" dirty="0" smtClean="0">
                <a:solidFill>
                  <a:srgbClr val="FF0000"/>
                </a:solidFill>
                <a:sym typeface="Wingdings" panose="05000000000000000000" pitchFamily="2" charset="2"/>
              </a:rPr>
              <a:t> </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              2021:   2, 400, 000  </a:t>
            </a:r>
          </a:p>
          <a:p>
            <a:r>
              <a:rPr lang="en-US" sz="1200" b="1" dirty="0">
                <a:solidFill>
                  <a:srgbClr val="FF0000"/>
                </a:solidFill>
              </a:rPr>
              <a:t> </a:t>
            </a:r>
            <a:r>
              <a:rPr lang="en-US" sz="1200" b="1" dirty="0" smtClean="0">
                <a:solidFill>
                  <a:srgbClr val="FF0000"/>
                </a:solidFill>
              </a:rPr>
              <a:t>              2020:   4, 304, 000</a:t>
            </a:r>
          </a:p>
          <a:p>
            <a:r>
              <a:rPr lang="en-US" sz="1200" b="1" dirty="0">
                <a:solidFill>
                  <a:srgbClr val="FF0000"/>
                </a:solidFill>
              </a:rPr>
              <a:t> </a:t>
            </a:r>
            <a:r>
              <a:rPr lang="en-US" sz="1200" b="1" dirty="0" smtClean="0">
                <a:solidFill>
                  <a:srgbClr val="FF0000"/>
                </a:solidFill>
              </a:rPr>
              <a:t>              2019:       260, 000</a:t>
            </a:r>
          </a:p>
          <a:p>
            <a:endParaRPr lang="en-US" sz="1200" b="1" dirty="0">
              <a:solidFill>
                <a:srgbClr val="FF0000"/>
              </a:solidFill>
            </a:endParaRP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6096000"/>
            <a:ext cx="6176639"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AZ in brown, NM in red? NV is green? how good is this data?) </a:t>
            </a:r>
            <a:endParaRPr lang="en-US" sz="1400" dirty="0"/>
          </a:p>
        </p:txBody>
      </p:sp>
      <p:sp>
        <p:nvSpPr>
          <p:cNvPr id="3" name="TextBox 2"/>
          <p:cNvSpPr txBox="1"/>
          <p:nvPr/>
        </p:nvSpPr>
        <p:spPr>
          <a:xfrm>
            <a:off x="457200" y="6096000"/>
            <a:ext cx="2667000" cy="369332"/>
          </a:xfrm>
          <a:prstGeom prst="rect">
            <a:avLst/>
          </a:prstGeom>
          <a:noFill/>
        </p:spPr>
        <p:txBody>
          <a:bodyPr wrap="square" rtlCol="0">
            <a:spAutoFit/>
          </a:bodyPr>
          <a:lstStyle/>
          <a:p>
            <a:r>
              <a:rPr lang="en-US" u="sng" dirty="0" smtClean="0"/>
              <a:t>LAST MONTH !!</a:t>
            </a:r>
            <a:endParaRPr lang="en-US" u="sng" dirty="0"/>
          </a:p>
        </p:txBody>
      </p:sp>
      <p:cxnSp>
        <p:nvCxnSpPr>
          <p:cNvPr id="6" name="Straight Arrow Connector 5"/>
          <p:cNvCxnSpPr/>
          <p:nvPr/>
        </p:nvCxnSpPr>
        <p:spPr>
          <a:xfrm flipH="1">
            <a:off x="8077200" y="1905000"/>
            <a:ext cx="416881" cy="53152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465332"/>
            <a:ext cx="3124200" cy="276999"/>
          </a:xfrm>
          <a:prstGeom prst="rect">
            <a:avLst/>
          </a:prstGeom>
          <a:noFill/>
        </p:spPr>
        <p:txBody>
          <a:bodyPr wrap="square" rtlCol="0">
            <a:spAutoFit/>
          </a:bodyPr>
          <a:lstStyle/>
          <a:p>
            <a:r>
              <a:rPr lang="en-US" sz="1200" dirty="0" smtClean="0"/>
              <a:t>Compare California last month VS this month!</a:t>
            </a:r>
            <a:endParaRPr lang="en-US" sz="1200" dirty="0"/>
          </a:p>
        </p:txBody>
      </p:sp>
      <p:sp>
        <p:nvSpPr>
          <p:cNvPr id="5" name="TextBox 4"/>
          <p:cNvSpPr txBox="1"/>
          <p:nvPr/>
        </p:nvSpPr>
        <p:spPr>
          <a:xfrm>
            <a:off x="7086600" y="0"/>
            <a:ext cx="1757039" cy="369332"/>
          </a:xfrm>
          <a:prstGeom prst="rect">
            <a:avLst/>
          </a:prstGeom>
          <a:noFill/>
        </p:spPr>
        <p:txBody>
          <a:bodyPr wrap="square" rtlCol="0">
            <a:spAutoFit/>
          </a:bodyPr>
          <a:lstStyle/>
          <a:p>
            <a:r>
              <a:rPr lang="en-US" dirty="0" smtClean="0"/>
              <a:t>Last month ….</a:t>
            </a:r>
            <a:endParaRPr lang="en-US" dirty="0"/>
          </a:p>
        </p:txBody>
      </p:sp>
      <p:pic>
        <p:nvPicPr>
          <p:cNvPr id="9" name="Picture 8"/>
          <p:cNvPicPr>
            <a:picLocks noChangeAspect="1"/>
          </p:cNvPicPr>
          <p:nvPr/>
        </p:nvPicPr>
        <p:blipFill>
          <a:blip r:embed="rId3"/>
          <a:stretch>
            <a:fillRect/>
          </a:stretch>
        </p:blipFill>
        <p:spPr>
          <a:xfrm>
            <a:off x="26405" y="609600"/>
            <a:ext cx="9010153" cy="4953000"/>
          </a:xfrm>
          <a:prstGeom prst="rect">
            <a:avLst/>
          </a:prstGeom>
        </p:spPr>
      </p:pic>
    </p:spTree>
    <p:extLst>
      <p:ext uri="{BB962C8B-B14F-4D97-AF65-F5344CB8AC3E}">
        <p14:creationId xmlns:p14="http://schemas.microsoft.com/office/powerpoint/2010/main" val="428167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14319" y="784019"/>
            <a:ext cx="3316207" cy="6109365"/>
          </a:xfrm>
          <a:prstGeom prst="rect">
            <a:avLst/>
          </a:prstGeom>
          <a:noFill/>
        </p:spPr>
        <p:txBody>
          <a:bodyPr wrap="square" rtlCol="0">
            <a:spAutoFit/>
          </a:bodyPr>
          <a:lstStyle/>
          <a:p>
            <a:pPr marL="285750" indent="-285750">
              <a:buFont typeface="Arial" panose="020B0604020202020204" pitchFamily="34" charset="0"/>
              <a:buChar char="•"/>
            </a:pPr>
            <a:r>
              <a:rPr lang="en-US" sz="1150" dirty="0" smtClean="0">
                <a:latin typeface="Trebuchet MS" panose="020B0603020202020204" pitchFamily="34" charset="0"/>
              </a:rPr>
              <a:t>It used to be that for many months, the classic East-West dipole pattern with drought in the US west half, and (almost) no drought in the US east half, was in place.</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But lately, in summer/fall months, short term drought kept wavering (emerging and going away), across parts of the Midwest,  and along the Atlantic coastal areas. Drought in south central part of the US strengthened. Atlantic coastal drought conditions eased slightly for now.</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Some short term (2-3 months) dryness has re-developed lately in the Pacific Northwest, eastern MT, and in parts of the Dakotas, NE/KS/OK.  </a:t>
            </a:r>
          </a:p>
          <a:p>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The active southwest monsoon (for the second year in a row) impacted the 4-corner states (AZ/NM/UT/CO) area</a:t>
            </a:r>
            <a:r>
              <a:rPr lang="en-US" sz="1150" dirty="0">
                <a:latin typeface="Trebuchet MS" panose="020B0603020202020204" pitchFamily="34" charset="0"/>
              </a:rPr>
              <a:t> </a:t>
            </a:r>
            <a:r>
              <a:rPr lang="en-US" sz="1150" dirty="0" smtClean="0">
                <a:latin typeface="Trebuchet MS" panose="020B0603020202020204" pitchFamily="34" charset="0"/>
              </a:rPr>
              <a:t>almost eliminated the short term drought in the region. But the long term drought still remain for the south western states. </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This is not the rainfall season for CA/WA/ OR and hence the drought situation here remained basically unchanged for the past many months. </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The ongoing La Nina has generally increased the overall drought areas coverage across the entire United States.</a:t>
            </a: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9"/>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4" name="TextBox 23"/>
          <p:cNvSpPr txBox="1"/>
          <p:nvPr/>
        </p:nvSpPr>
        <p:spPr>
          <a:xfrm>
            <a:off x="4119602" y="4727974"/>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June</a:t>
            </a:r>
            <a:endParaRPr lang="en-US" dirty="0"/>
          </a:p>
        </p:txBody>
      </p:sp>
      <p:pic>
        <p:nvPicPr>
          <p:cNvPr id="4" name="Picture 3"/>
          <p:cNvPicPr>
            <a:picLocks noChangeAspect="1"/>
          </p:cNvPicPr>
          <p:nvPr/>
        </p:nvPicPr>
        <p:blipFill>
          <a:blip r:embed="rId3"/>
          <a:stretch>
            <a:fillRect/>
          </a:stretch>
        </p:blipFill>
        <p:spPr>
          <a:xfrm>
            <a:off x="3501192" y="5024968"/>
            <a:ext cx="2424022" cy="1833032"/>
          </a:xfrm>
          <a:prstGeom prst="rect">
            <a:avLst/>
          </a:prstGeom>
        </p:spPr>
      </p:pic>
      <p:pic>
        <p:nvPicPr>
          <p:cNvPr id="21" name="Picture 20"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1169" y="2975374"/>
            <a:ext cx="2431029" cy="1791242"/>
          </a:xfrm>
          <a:prstGeom prst="rect">
            <a:avLst/>
          </a:prstGeom>
          <a:noFill/>
          <a:ln>
            <a:noFill/>
          </a:ln>
        </p:spPr>
      </p:pic>
      <p:sp>
        <p:nvSpPr>
          <p:cNvPr id="23" name="TextBox 22"/>
          <p:cNvSpPr txBox="1"/>
          <p:nvPr/>
        </p:nvSpPr>
        <p:spPr>
          <a:xfrm>
            <a:off x="4145029" y="2676437"/>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July</a:t>
            </a:r>
            <a:endParaRPr lang="en-US" dirty="0"/>
          </a:p>
        </p:txBody>
      </p:sp>
      <p:sp>
        <p:nvSpPr>
          <p:cNvPr id="7" name="Oval 6"/>
          <p:cNvSpPr/>
          <p:nvPr/>
        </p:nvSpPr>
        <p:spPr>
          <a:xfrm>
            <a:off x="1600200" y="1801828"/>
            <a:ext cx="604373" cy="456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6038" y="1078914"/>
            <a:ext cx="2446160" cy="1684106"/>
          </a:xfrm>
          <a:prstGeom prst="rect">
            <a:avLst/>
          </a:prstGeom>
          <a:noFill/>
          <a:ln>
            <a:noFill/>
          </a:ln>
        </p:spPr>
      </p:pic>
      <p:sp>
        <p:nvSpPr>
          <p:cNvPr id="25" name="TextBox 24"/>
          <p:cNvSpPr txBox="1"/>
          <p:nvPr/>
        </p:nvSpPr>
        <p:spPr>
          <a:xfrm>
            <a:off x="3892691" y="741350"/>
            <a:ext cx="127822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August</a:t>
            </a:r>
            <a:endParaRPr lang="en-US" dirty="0"/>
          </a:p>
        </p:txBody>
      </p:sp>
      <p:pic>
        <p:nvPicPr>
          <p:cNvPr id="19" name="Picture 18"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19410"/>
            <a:ext cx="3456039" cy="2838190"/>
          </a:xfrm>
          <a:prstGeom prst="rect">
            <a:avLst/>
          </a:prstGeom>
          <a:noFill/>
          <a:ln>
            <a:noFill/>
          </a:ln>
        </p:spPr>
      </p:pic>
      <p:sp>
        <p:nvSpPr>
          <p:cNvPr id="26" name="TextBox 25"/>
          <p:cNvSpPr txBox="1"/>
          <p:nvPr/>
        </p:nvSpPr>
        <p:spPr>
          <a:xfrm>
            <a:off x="838200" y="468868"/>
            <a:ext cx="1447800" cy="369332"/>
          </a:xfrm>
          <a:prstGeom prst="rect">
            <a:avLst/>
          </a:prstGeom>
          <a:noFill/>
        </p:spPr>
        <p:txBody>
          <a:bodyPr wrap="square" rtlCol="0">
            <a:spAutoFit/>
          </a:bodyPr>
          <a:lstStyle/>
          <a:p>
            <a:r>
              <a:rPr lang="en-US" dirty="0"/>
              <a:t> </a:t>
            </a:r>
            <a:r>
              <a:rPr lang="en-US" dirty="0" smtClean="0"/>
              <a:t>   </a:t>
            </a:r>
            <a:r>
              <a:rPr lang="en-US" dirty="0"/>
              <a:t> </a:t>
            </a:r>
            <a:r>
              <a:rPr lang="en-US" dirty="0" smtClean="0"/>
              <a:t>September</a:t>
            </a:r>
            <a:endParaRPr lang="en-US" dirty="0"/>
          </a:p>
        </p:txBody>
      </p:sp>
      <p:sp>
        <p:nvSpPr>
          <p:cNvPr id="22" name="TextBox 21"/>
          <p:cNvSpPr txBox="1"/>
          <p:nvPr/>
        </p:nvSpPr>
        <p:spPr>
          <a:xfrm>
            <a:off x="304800" y="3593068"/>
            <a:ext cx="1219200" cy="369332"/>
          </a:xfrm>
          <a:prstGeom prst="rect">
            <a:avLst/>
          </a:prstGeom>
          <a:noFill/>
        </p:spPr>
        <p:txBody>
          <a:bodyPr wrap="square" rtlCol="0">
            <a:spAutoFit/>
          </a:bodyPr>
          <a:lstStyle/>
          <a:p>
            <a:r>
              <a:rPr lang="en-US" dirty="0"/>
              <a:t> </a:t>
            </a:r>
            <a:r>
              <a:rPr lang="en-US" dirty="0" smtClean="0"/>
              <a:t>   </a:t>
            </a:r>
            <a:r>
              <a:rPr lang="en-US" dirty="0"/>
              <a:t> </a:t>
            </a:r>
            <a:r>
              <a:rPr lang="en-US" dirty="0" smtClean="0"/>
              <a:t>October</a:t>
            </a:r>
            <a:endParaRPr lang="en-US" dirty="0"/>
          </a:p>
        </p:txBody>
      </p:sp>
      <p:pic>
        <p:nvPicPr>
          <p:cNvPr id="27" name="Picture 26"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915952"/>
            <a:ext cx="3456039" cy="2676598"/>
          </a:xfrm>
          <a:prstGeom prst="rect">
            <a:avLst/>
          </a:prstGeom>
          <a:noFill/>
          <a:ln>
            <a:noFill/>
          </a:ln>
        </p:spPr>
      </p:pic>
      <p:cxnSp>
        <p:nvCxnSpPr>
          <p:cNvPr id="6" name="Straight Arrow Connector 5"/>
          <p:cNvCxnSpPr/>
          <p:nvPr/>
        </p:nvCxnSpPr>
        <p:spPr>
          <a:xfrm flipV="1">
            <a:off x="3048000" y="3962400"/>
            <a:ext cx="533400" cy="6858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5" name="TextBox 4"/>
          <p:cNvSpPr txBox="1"/>
          <p:nvPr/>
        </p:nvSpPr>
        <p:spPr>
          <a:xfrm>
            <a:off x="457200" y="6096000"/>
            <a:ext cx="2667000" cy="369332"/>
          </a:xfrm>
          <a:prstGeom prst="rect">
            <a:avLst/>
          </a:prstGeom>
          <a:noFill/>
        </p:spPr>
        <p:txBody>
          <a:bodyPr wrap="square" rtlCol="0">
            <a:spAutoFit/>
          </a:bodyPr>
          <a:lstStyle/>
          <a:p>
            <a:r>
              <a:rPr lang="en-US" u="sng" dirty="0" smtClean="0"/>
              <a:t>THIS MONTH !!</a:t>
            </a:r>
            <a:endParaRPr lang="en-US" u="sng"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400" y="5811371"/>
            <a:ext cx="6019800" cy="307777"/>
          </a:xfrm>
          <a:prstGeom prst="rect">
            <a:avLst/>
          </a:prstGeom>
          <a:noFill/>
        </p:spPr>
        <p:txBody>
          <a:bodyPr wrap="square" rtlCol="0">
            <a:spAutoFit/>
          </a:bodyPr>
          <a:lstStyle/>
          <a:p>
            <a:r>
              <a:rPr lang="en-US" sz="1400" dirty="0" smtClean="0"/>
              <a:t>Note: All the fires are almost gone.. Almost none.. Of course it is getting cold.. </a:t>
            </a:r>
            <a:endParaRPr lang="en-US" sz="1400" dirty="0"/>
          </a:p>
        </p:txBody>
      </p: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0" y="1046186"/>
            <a:ext cx="9130510" cy="4769670"/>
          </a:xfrm>
          <a:prstGeom prst="rect">
            <a:avLst/>
          </a:prstGeom>
        </p:spPr>
      </p:pic>
    </p:spTree>
    <p:extLst>
      <p:ext uri="{BB962C8B-B14F-4D97-AF65-F5344CB8AC3E}">
        <p14:creationId xmlns:p14="http://schemas.microsoft.com/office/powerpoint/2010/main" val="1795750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026" y="5837006"/>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21</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555327" y="2995136"/>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21</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600438"/>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201" y="0"/>
            <a:ext cx="3377066" cy="216015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201" y="2133600"/>
            <a:ext cx="3375399" cy="2122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3719519" y="2519449"/>
            <a:ext cx="2602432" cy="1655257"/>
          </a:xfrm>
          <a:prstGeom prst="rect">
            <a:avLst/>
          </a:prstGeom>
        </p:spPr>
      </p:pic>
      <p:cxnSp>
        <p:nvCxnSpPr>
          <p:cNvPr id="35" name="Straight Arrow Connector 34"/>
          <p:cNvCxnSpPr/>
          <p:nvPr/>
        </p:nvCxnSpPr>
        <p:spPr>
          <a:xfrm>
            <a:off x="4564179" y="3457580"/>
            <a:ext cx="2674821" cy="172402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172200" y="2895600"/>
            <a:ext cx="2674821" cy="172402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082" y="4243574"/>
            <a:ext cx="3353518" cy="2155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3"/>
          <a:stretch>
            <a:fillRect/>
          </a:stretch>
        </p:blipFill>
        <p:spPr>
          <a:xfrm>
            <a:off x="6483516" y="3689686"/>
            <a:ext cx="2641398" cy="16906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5347799"/>
            <a:ext cx="8229600" cy="1326580"/>
          </a:xfrm>
          <a:prstGeom prst="rect">
            <a:avLst/>
          </a:prstGeom>
        </p:spPr>
      </p:pic>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22</a:t>
            </a:fld>
            <a:endParaRPr lang="en-US" altLang="en-US" dirty="0"/>
          </a:p>
        </p:txBody>
      </p:sp>
      <p:sp>
        <p:nvSpPr>
          <p:cNvPr id="6" name="TextBox 5"/>
          <p:cNvSpPr txBox="1"/>
          <p:nvPr/>
        </p:nvSpPr>
        <p:spPr>
          <a:xfrm>
            <a:off x="152400" y="76200"/>
            <a:ext cx="8839200" cy="4247317"/>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17 October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sz="1600" b="1" dirty="0" smtClean="0">
                <a:solidFill>
                  <a:srgbClr val="0033CC"/>
                </a:solidFill>
              </a:rPr>
              <a:t>There </a:t>
            </a:r>
            <a:r>
              <a:rPr lang="en-US" sz="1600" b="1" dirty="0">
                <a:solidFill>
                  <a:srgbClr val="0033CC"/>
                </a:solidFill>
              </a:rPr>
              <a:t>is a 75% chance of La Niña during the Northern Hemisphere winter (December-February) 2022-23, with a 54% chance for ENSO-neutral in February-April </a:t>
            </a:r>
            <a:r>
              <a:rPr lang="en-US" sz="1600" b="1" dirty="0" smtClean="0">
                <a:solidFill>
                  <a:srgbClr val="0033CC"/>
                </a:solidFill>
              </a:rPr>
              <a:t>2023.</a:t>
            </a:r>
          </a:p>
        </p:txBody>
      </p:sp>
      <p:sp>
        <p:nvSpPr>
          <p:cNvPr id="7" name="TextBox 6"/>
          <p:cNvSpPr txBox="1"/>
          <p:nvPr/>
        </p:nvSpPr>
        <p:spPr>
          <a:xfrm>
            <a:off x="228600" y="494583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3"/>
              </a:rPr>
              <a:t>centered 30-year base periods updated every 5 years</a:t>
            </a:r>
            <a:r>
              <a:rPr lang="en-US" sz="1050" dirty="0">
                <a:solidFill>
                  <a:srgbClr val="000000"/>
                </a:solidFill>
                <a:latin typeface="verdana" panose="020B0604030504040204" pitchFamily="34" charset="0"/>
              </a:rPr>
              <a:t>.</a:t>
            </a:r>
            <a:endParaRPr lang="en-US" sz="1050" dirty="0"/>
          </a:p>
        </p:txBody>
      </p:sp>
      <p:cxnSp>
        <p:nvCxnSpPr>
          <p:cNvPr id="9" name="Straight Arrow Connector 8"/>
          <p:cNvCxnSpPr/>
          <p:nvPr/>
        </p:nvCxnSpPr>
        <p:spPr>
          <a:xfrm>
            <a:off x="6019800" y="6458335"/>
            <a:ext cx="11430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86600" y="6248400"/>
            <a:ext cx="5334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a:off x="7467600" y="6458335"/>
            <a:ext cx="5334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6019800" y="6324600"/>
            <a:ext cx="2057400" cy="0"/>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0" y="646112"/>
            <a:ext cx="4648200" cy="6135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23</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69768" y="1981200"/>
            <a:ext cx="3962400" cy="2179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7772400" y="1295400"/>
            <a:ext cx="685800"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69768" y="171769"/>
            <a:ext cx="3962400" cy="180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69768" y="4191000"/>
            <a:ext cx="3962400" cy="22606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8200" y="6534150"/>
            <a:ext cx="4191000" cy="276999"/>
          </a:xfrm>
          <a:prstGeom prst="rect">
            <a:avLst/>
          </a:prstGeom>
          <a:noFill/>
        </p:spPr>
        <p:txBody>
          <a:bodyPr wrap="square" rtlCol="0">
            <a:spAutoFit/>
          </a:bodyPr>
          <a:lstStyle/>
          <a:p>
            <a:r>
              <a:rPr lang="en-US" sz="1200" dirty="0" smtClean="0"/>
              <a:t>SST wise, La Nina looks more established now than last month!</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24</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73897" y="905094"/>
            <a:ext cx="4343400" cy="2062103"/>
          </a:xfrm>
          <a:prstGeom prst="rect">
            <a:avLst/>
          </a:prstGeom>
          <a:noFill/>
        </p:spPr>
        <p:txBody>
          <a:bodyPr wrap="square" rtlCol="0">
            <a:spAutoFit/>
          </a:bodyPr>
          <a:lstStyle/>
          <a:p>
            <a:r>
              <a:rPr lang="en-US" sz="1600" dirty="0" smtClean="0"/>
              <a:t>After the earlier tug of </a:t>
            </a:r>
            <a:r>
              <a:rPr lang="en-US" sz="1600" dirty="0"/>
              <a:t>war beneath the surface in the equatorial </a:t>
            </a:r>
            <a:r>
              <a:rPr lang="en-US" sz="1600" dirty="0" smtClean="0"/>
              <a:t>Pacific, </a:t>
            </a:r>
            <a:r>
              <a:rPr lang="en-US" sz="1600" dirty="0"/>
              <a:t>between the warm water to the west and the cold water </a:t>
            </a:r>
            <a:r>
              <a:rPr lang="en-US" sz="1600" dirty="0" smtClean="0"/>
              <a:t>in the east, it now appears like the cold water has begun to dominate the central and east Pacific as the La Nina has finally and fully taken hold, while the warmth has practically stalled in the west. But the latter has not disappeared either! </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6882" y="76200"/>
            <a:ext cx="4332718" cy="6705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92515" y="3429000"/>
            <a:ext cx="4424782"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October  </a:t>
            </a:r>
            <a:r>
              <a:rPr lang="en-US" altLang="en-US" sz="1800" dirty="0">
                <a:latin typeface="Times New Roman" pitchFamily="18" charset="0"/>
              </a:rPr>
              <a:t>CPC/IRI forecast</a:t>
            </a: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25</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September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6200" y="6343728"/>
            <a:ext cx="8458200" cy="307777"/>
          </a:xfrm>
          <a:prstGeom prst="rect">
            <a:avLst/>
          </a:prstGeom>
          <a:noFill/>
        </p:spPr>
        <p:txBody>
          <a:bodyPr wrap="square" rtlCol="0">
            <a:spAutoFit/>
          </a:bodyPr>
          <a:lstStyle/>
          <a:p>
            <a:r>
              <a:rPr lang="en-US" sz="1400" dirty="0" smtClean="0"/>
              <a:t>La Nina is firmly in place through upcoming winter, transitioning to possible El Nino thereafter!! </a:t>
            </a:r>
          </a:p>
        </p:txBody>
      </p:sp>
      <p:sp>
        <p:nvSpPr>
          <p:cNvPr id="16" name="TextBox 15"/>
          <p:cNvSpPr txBox="1"/>
          <p:nvPr/>
        </p:nvSpPr>
        <p:spPr>
          <a:xfrm>
            <a:off x="914400" y="4091773"/>
            <a:ext cx="2133600" cy="276999"/>
          </a:xfrm>
          <a:prstGeom prst="rect">
            <a:avLst/>
          </a:prstGeom>
          <a:noFill/>
        </p:spPr>
        <p:txBody>
          <a:bodyPr wrap="square" rtlCol="0">
            <a:spAutoFit/>
          </a:bodyPr>
          <a:lstStyle/>
          <a:p>
            <a:r>
              <a:rPr lang="en-US" sz="1200" b="1" dirty="0" smtClean="0">
                <a:solidFill>
                  <a:srgbClr val="FF0000"/>
                </a:solidFill>
              </a:rPr>
              <a:t>How forecasts change so fast! </a:t>
            </a:r>
            <a:endParaRPr lang="en-US" sz="1200" b="1" dirty="0">
              <a:solidFill>
                <a:srgbClr val="FF0000"/>
              </a:solidFill>
            </a:endParaRPr>
          </a:p>
        </p:txBody>
      </p:sp>
      <p:pic>
        <p:nvPicPr>
          <p:cNvPr id="23" name="Picture 1"/>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6" y="625680"/>
            <a:ext cx="4181474" cy="27080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4564" y="76200"/>
            <a:ext cx="4259794" cy="2882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0" name="Picture 2" descr="https://iri.columbia.edu/wp-content/uploads/2022/10/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1" y="3675602"/>
            <a:ext cx="418091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ensoforecast.iri.columbia.edu/cgi-bin/sst_table_img?month=9&amp;year=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4564" y="3066890"/>
            <a:ext cx="4259794" cy="3098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 name="TextBox 1"/>
          <p:cNvSpPr txBox="1"/>
          <p:nvPr/>
        </p:nvSpPr>
        <p:spPr>
          <a:xfrm>
            <a:off x="3489232" y="1905000"/>
            <a:ext cx="701768" cy="369332"/>
          </a:xfrm>
          <a:prstGeom prst="rect">
            <a:avLst/>
          </a:prstGeom>
          <a:noFill/>
        </p:spPr>
        <p:txBody>
          <a:bodyPr wrap="square" rtlCol="0">
            <a:spAutoFit/>
          </a:bodyPr>
          <a:lstStyle/>
          <a:p>
            <a:r>
              <a:rPr lang="en-US" dirty="0" smtClean="0"/>
              <a:t>N/S</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26</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Oct</a:t>
            </a:r>
            <a:r>
              <a:rPr lang="en-US" altLang="en-US" sz="2400" kern="0" dirty="0" smtClean="0"/>
              <a:t>)/</a:t>
            </a:r>
            <a:r>
              <a:rPr lang="en-US" altLang="en-US" sz="2400" kern="0" dirty="0"/>
              <a:t>Seasonal </a:t>
            </a:r>
            <a:r>
              <a:rPr lang="en-US" altLang="en-US" sz="2400" kern="0" dirty="0" smtClean="0"/>
              <a:t>(</a:t>
            </a:r>
            <a:r>
              <a:rPr lang="en-US" altLang="en-US" sz="2400" b="1" u="sng" kern="0" dirty="0" smtClean="0"/>
              <a:t>OND</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76600"/>
            <a:ext cx="2812211"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5" name="Picture 14"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54" y="7937"/>
            <a:ext cx="4130997" cy="2963864"/>
          </a:xfrm>
          <a:prstGeom prst="rect">
            <a:avLst/>
          </a:prstGeom>
          <a:noFill/>
          <a:ln>
            <a:noFill/>
          </a:ln>
        </p:spPr>
      </p:pic>
      <p:pic>
        <p:nvPicPr>
          <p:cNvPr id="20" name="Picture 19"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276601"/>
            <a:ext cx="4343399" cy="3257550"/>
          </a:xfrm>
          <a:prstGeom prst="rect">
            <a:avLst/>
          </a:prstGeom>
          <a:noFill/>
          <a:ln>
            <a:noFill/>
          </a:ln>
        </p:spPr>
      </p:pic>
      <p:pic>
        <p:nvPicPr>
          <p:cNvPr id="3" name="Picture 2"/>
          <p:cNvPicPr>
            <a:picLocks noChangeAspect="1"/>
          </p:cNvPicPr>
          <p:nvPr/>
        </p:nvPicPr>
        <p:blipFill>
          <a:blip r:embed="rId4"/>
          <a:stretch>
            <a:fillRect/>
          </a:stretch>
        </p:blipFill>
        <p:spPr>
          <a:xfrm>
            <a:off x="0" y="3666502"/>
            <a:ext cx="4145951" cy="3115298"/>
          </a:xfrm>
          <a:prstGeom prst="rect">
            <a:avLst/>
          </a:prstGeom>
        </p:spPr>
      </p:pic>
      <p:sp>
        <p:nvSpPr>
          <p:cNvPr id="6" name="TextBox 5"/>
          <p:cNvSpPr txBox="1"/>
          <p:nvPr/>
        </p:nvSpPr>
        <p:spPr>
          <a:xfrm>
            <a:off x="3048000" y="2932093"/>
            <a:ext cx="1981200" cy="738664"/>
          </a:xfrm>
          <a:prstGeom prst="rect">
            <a:avLst/>
          </a:prstGeom>
          <a:noFill/>
        </p:spPr>
        <p:txBody>
          <a:bodyPr wrap="square" rtlCol="0">
            <a:spAutoFit/>
          </a:bodyPr>
          <a:lstStyle/>
          <a:p>
            <a:r>
              <a:rPr lang="en-US" sz="1400" dirty="0" smtClean="0"/>
              <a:t>Next few days may still be cold in the east!! Then E/W switch ?</a:t>
            </a:r>
            <a:endParaRPr lang="en-US" sz="1400" dirty="0"/>
          </a:p>
        </p:txBody>
      </p: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27</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6786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Oct</a:t>
            </a:r>
            <a:r>
              <a:rPr lang="en-US" altLang="en-US" sz="2400" kern="0" dirty="0" smtClean="0"/>
              <a:t>)/</a:t>
            </a:r>
            <a:r>
              <a:rPr lang="en-US" altLang="en-US" sz="2400" kern="0" dirty="0"/>
              <a:t>Seasonal </a:t>
            </a:r>
            <a:r>
              <a:rPr lang="en-US" altLang="en-US" sz="2400" kern="0" dirty="0" smtClean="0"/>
              <a:t>(</a:t>
            </a:r>
            <a:r>
              <a:rPr lang="en-US" altLang="en-US" sz="2400" b="1" u="sng" kern="0" dirty="0" smtClean="0"/>
              <a:t>OND</a:t>
            </a:r>
            <a:r>
              <a:rPr lang="en-US" altLang="en-US" sz="2400" kern="0" dirty="0" smtClean="0"/>
              <a:t>)  </a:t>
            </a:r>
            <a:endParaRPr lang="en-US" altLang="en-US" sz="2400" kern="0" dirty="0"/>
          </a:p>
        </p:txBody>
      </p:sp>
      <p:sp>
        <p:nvSpPr>
          <p:cNvPr id="6" name="TextBox 5"/>
          <p:cNvSpPr txBox="1"/>
          <p:nvPr/>
        </p:nvSpPr>
        <p:spPr>
          <a:xfrm>
            <a:off x="447436" y="3200400"/>
            <a:ext cx="3504486"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sz="2400" dirty="0" smtClean="0">
                <a:sym typeface="Wingdings" panose="05000000000000000000" pitchFamily="2" charset="2"/>
              </a:rPr>
              <a:t> ?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24300"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3754874"/>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smtClean="0"/>
          </a:p>
          <a:p>
            <a:r>
              <a:rPr lang="en-US" sz="1400" b="1" u="sng" dirty="0" smtClean="0"/>
              <a:t>Monsoon precip above  normal so far ! </a:t>
            </a:r>
            <a:r>
              <a:rPr lang="en-US" sz="1400" b="1" u="sng" dirty="0" smtClean="0">
                <a:sym typeface="Wingdings" panose="05000000000000000000" pitchFamily="2" charset="2"/>
              </a:rPr>
              <a:t> </a:t>
            </a:r>
            <a:endParaRPr lang="en-US" sz="1400" b="1" u="sng" dirty="0"/>
          </a:p>
        </p:txBody>
      </p:sp>
      <p:cxnSp>
        <p:nvCxnSpPr>
          <p:cNvPr id="9" name="Straight Arrow Connector 8"/>
          <p:cNvCxnSpPr/>
          <p:nvPr/>
        </p:nvCxnSpPr>
        <p:spPr>
          <a:xfrm flipH="1" flipV="1">
            <a:off x="1143000" y="5105400"/>
            <a:ext cx="2835230"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77" y="0"/>
            <a:ext cx="3885203" cy="3046730"/>
          </a:xfrm>
          <a:prstGeom prst="rect">
            <a:avLst/>
          </a:prstGeom>
          <a:noFill/>
          <a:ln>
            <a:noFill/>
          </a:ln>
        </p:spPr>
      </p:pic>
      <p:pic>
        <p:nvPicPr>
          <p:cNvPr id="24" name="Picture 23"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66" y="3314898"/>
            <a:ext cx="4162425" cy="3216275"/>
          </a:xfrm>
          <a:prstGeom prst="rect">
            <a:avLst/>
          </a:prstGeom>
          <a:noFill/>
          <a:ln>
            <a:noFill/>
          </a:ln>
        </p:spPr>
      </p:pic>
      <p:pic>
        <p:nvPicPr>
          <p:cNvPr id="10" name="Picture 9"/>
          <p:cNvPicPr>
            <a:picLocks noChangeAspect="1"/>
          </p:cNvPicPr>
          <p:nvPr/>
        </p:nvPicPr>
        <p:blipFill>
          <a:blip r:embed="rId4"/>
          <a:stretch>
            <a:fillRect/>
          </a:stretch>
        </p:blipFill>
        <p:spPr>
          <a:xfrm>
            <a:off x="1652" y="3720955"/>
            <a:ext cx="3869777" cy="2810218"/>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0713" y="5312791"/>
            <a:ext cx="2699775" cy="523220"/>
          </a:xfrm>
          <a:prstGeom prst="rect">
            <a:avLst/>
          </a:prstGeom>
          <a:noFill/>
        </p:spPr>
        <p:txBody>
          <a:bodyPr wrap="square" rtlCol="0">
            <a:spAutoFit/>
          </a:bodyPr>
          <a:lstStyle/>
          <a:p>
            <a:r>
              <a:rPr lang="en-US" sz="1400" dirty="0" smtClean="0"/>
              <a:t>Large uncertainty in the precip over central US.    </a:t>
            </a:r>
            <a:r>
              <a:rPr lang="en-US" sz="1400" dirty="0" err="1" smtClean="0"/>
              <a:t>Mmm</a:t>
            </a:r>
            <a:r>
              <a:rPr lang="en-US" sz="1400" dirty="0" smtClean="0"/>
              <a:t>… </a:t>
            </a:r>
            <a:endParaRPr lang="en-US" sz="1400" dirty="0"/>
          </a:p>
        </p:txBody>
      </p:sp>
      <p:pic>
        <p:nvPicPr>
          <p:cNvPr id="1026" name="Picture 2" descr="https://www.wpc.ncep.noaa.gov/qpf/p168i.gif?1666034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4"/>
            <a:ext cx="4277116" cy="2999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313272" y="2438400"/>
            <a:ext cx="4830728" cy="4344518"/>
          </a:xfrm>
          <a:prstGeom prst="rect">
            <a:avLst/>
          </a:prstGeom>
        </p:spPr>
      </p:pic>
      <p:cxnSp>
        <p:nvCxnSpPr>
          <p:cNvPr id="26" name="Straight Arrow Connector 25"/>
          <p:cNvCxnSpPr/>
          <p:nvPr/>
        </p:nvCxnSpPr>
        <p:spPr>
          <a:xfrm flipH="1" flipV="1">
            <a:off x="2438401" y="1371600"/>
            <a:ext cx="4419599" cy="446441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Oct – 31 Dec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9/30/22</a:t>
            </a:r>
            <a:endParaRPr lang="en-US" altLang="en-US" sz="1600" dirty="0">
              <a:latin typeface="Times New Roman" pitchFamily="18" charset="0"/>
            </a:endParaRPr>
          </a:p>
        </p:txBody>
      </p:sp>
      <p:sp>
        <p:nvSpPr>
          <p:cNvPr id="4101" name="TextBox 9"/>
          <p:cNvSpPr txBox="1">
            <a:spLocks noChangeArrowheads="1"/>
          </p:cNvSpPr>
          <p:nvPr/>
        </p:nvSpPr>
        <p:spPr bwMode="auto">
          <a:xfrm>
            <a:off x="5638801" y="2844225"/>
            <a:ext cx="3472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 (for October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9</a:t>
            </a:r>
            <a:r>
              <a:rPr lang="en-US" altLang="en-US" sz="1600" dirty="0" smtClean="0">
                <a:latin typeface="Times New Roman" pitchFamily="18" charset="0"/>
              </a:rPr>
              <a:t>/30/22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4112599"/>
            <a:ext cx="472440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US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14" name="Picture 13" descr="United States Monthly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4876801" y="3429000"/>
            <a:ext cx="4267200" cy="3101451"/>
          </a:xfrm>
          <a:prstGeom prst="rect">
            <a:avLst/>
          </a:prstGeom>
          <a:noFill/>
          <a:ln>
            <a:noFill/>
          </a:ln>
        </p:spPr>
      </p:pic>
      <p:pic>
        <p:nvPicPr>
          <p:cNvPr id="15" name="Picture 14"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0" y="601462"/>
            <a:ext cx="4378831" cy="3360938"/>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cxnSp>
        <p:nvCxnSpPr>
          <p:cNvPr id="11" name="Straight Connector 10"/>
          <p:cNvCxnSpPr/>
          <p:nvPr/>
        </p:nvCxnSpPr>
        <p:spPr>
          <a:xfrm>
            <a:off x="3676650" y="2286000"/>
            <a:ext cx="0" cy="3200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29000" y="22860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5500643"/>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76650" y="2286000"/>
            <a:ext cx="666750" cy="553998"/>
          </a:xfrm>
          <a:prstGeom prst="rect">
            <a:avLst/>
          </a:prstGeom>
          <a:noFill/>
        </p:spPr>
        <p:txBody>
          <a:bodyPr wrap="square" rtlCol="0">
            <a:spAutoFit/>
          </a:bodyPr>
          <a:lstStyle/>
          <a:p>
            <a:r>
              <a:rPr lang="en-US" sz="1000" dirty="0" smtClean="0"/>
              <a:t>Already</a:t>
            </a:r>
          </a:p>
          <a:p>
            <a:r>
              <a:rPr lang="en-US" sz="1000" dirty="0" smtClean="0"/>
              <a:t>La Nina</a:t>
            </a:r>
          </a:p>
          <a:p>
            <a:r>
              <a:rPr lang="en-US" sz="1000" dirty="0" smtClean="0"/>
              <a:t>Impact?</a:t>
            </a:r>
            <a:endParaRPr lang="en-US" sz="10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82729"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667000" y="2362200"/>
            <a:ext cx="4572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8788584" cy="6789181"/>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3854"/>
            <a:ext cx="7285561" cy="5563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a:t>
            </a:r>
            <a:r>
              <a:rPr lang="en-US" sz="1400" dirty="0" smtClean="0"/>
              <a:t>www.cpc.ncep.noaa.gov/products/people/lxu/flashd/flash_prediction.html#10</a:t>
            </a:r>
            <a:endParaRPr lang="en-US" sz="1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1371600"/>
            <a:ext cx="1905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086600" y="3429000"/>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Nov</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NDJ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21350" y="76200"/>
            <a:ext cx="1752600" cy="1583852"/>
          </a:xfrm>
        </p:spPr>
        <p:txBody>
          <a:bodyPr/>
          <a:lstStyle/>
          <a:p>
            <a:r>
              <a:rPr lang="en-US" altLang="en-US" sz="2800" dirty="0"/>
              <a:t> </a:t>
            </a:r>
            <a:r>
              <a:rPr lang="en-US" altLang="en-US" sz="2000" dirty="0"/>
              <a:t>NMME </a:t>
            </a:r>
            <a:r>
              <a:rPr lang="en-US" altLang="en-US" sz="2000" dirty="0" smtClean="0"/>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7410"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5" y="7390"/>
            <a:ext cx="3818157" cy="294952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099" y="0"/>
            <a:ext cx="3821902" cy="295241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5" y="3356455"/>
            <a:ext cx="3835208" cy="296269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046" y="3380320"/>
            <a:ext cx="3843954" cy="29694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NDJ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76200" y="457200"/>
            <a:ext cx="8915400" cy="6122751"/>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24099" y="322391"/>
            <a:ext cx="4691111" cy="5766614"/>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28600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5"/>
          <a:srcRect r="50821"/>
          <a:stretch/>
        </p:blipFill>
        <p:spPr>
          <a:xfrm>
            <a:off x="4623" y="292785"/>
            <a:ext cx="2225429" cy="5717395"/>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10/04/2022</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sp>
        <p:nvSpPr>
          <p:cNvPr id="7" name="TextBox 6"/>
          <p:cNvSpPr txBox="1"/>
          <p:nvPr/>
        </p:nvSpPr>
        <p:spPr>
          <a:xfrm>
            <a:off x="7328635" y="394"/>
            <a:ext cx="1815365" cy="307777"/>
          </a:xfrm>
          <a:prstGeom prst="rect">
            <a:avLst/>
          </a:prstGeom>
          <a:noFill/>
        </p:spPr>
        <p:txBody>
          <a:bodyPr wrap="square" rtlCol="0">
            <a:spAutoFit/>
          </a:bodyPr>
          <a:lstStyle/>
          <a:p>
            <a:r>
              <a:rPr lang="en-US" sz="1400" dirty="0" smtClean="0">
                <a:solidFill>
                  <a:srgbClr val="FF0000"/>
                </a:solidFill>
              </a:rPr>
              <a:t>May skip this slide !!</a:t>
            </a:r>
            <a:endParaRPr lang="en-US" sz="1400" dirty="0">
              <a:solidFill>
                <a:srgbClr val="FF0000"/>
              </a:solidFill>
            </a:endParaRPr>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6"/>
          <a:stretch>
            <a:fillRect/>
          </a:stretch>
        </p:blipFill>
        <p:spPr>
          <a:xfrm>
            <a:off x="683199" y="1221783"/>
            <a:ext cx="4104845" cy="5047942"/>
          </a:xfrm>
          <a:prstGeom prst="rect">
            <a:avLst/>
          </a:prstGeom>
        </p:spPr>
      </p:pic>
      <p:pic>
        <p:nvPicPr>
          <p:cNvPr id="9" name="Picture 8"/>
          <p:cNvPicPr>
            <a:picLocks noChangeAspect="1"/>
          </p:cNvPicPr>
          <p:nvPr/>
        </p:nvPicPr>
        <p:blipFill>
          <a:blip r:embed="rId7"/>
          <a:stretch>
            <a:fillRect/>
          </a:stretch>
        </p:blipFill>
        <p:spPr>
          <a:xfrm>
            <a:off x="42035" y="1229170"/>
            <a:ext cx="640108" cy="5040555"/>
          </a:xfrm>
          <a:prstGeom prst="rect">
            <a:avLst/>
          </a:prstGeom>
        </p:spPr>
      </p:pic>
      <p:pic>
        <p:nvPicPr>
          <p:cNvPr id="11" name="Picture 10"/>
          <p:cNvPicPr>
            <a:picLocks noChangeAspect="1"/>
          </p:cNvPicPr>
          <p:nvPr/>
        </p:nvPicPr>
        <p:blipFill>
          <a:blip r:embed="rId8"/>
          <a:stretch>
            <a:fillRect/>
          </a:stretch>
        </p:blipFill>
        <p:spPr>
          <a:xfrm>
            <a:off x="5264920" y="1061308"/>
            <a:ext cx="3574279" cy="2687232"/>
          </a:xfrm>
          <a:prstGeom prst="rect">
            <a:avLst/>
          </a:prstGeom>
        </p:spPr>
      </p:pic>
      <p:pic>
        <p:nvPicPr>
          <p:cNvPr id="18434"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9552" y="4136157"/>
            <a:ext cx="3519647" cy="257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38</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(26 years)</a:t>
            </a:r>
            <a:r>
              <a:rPr lang="en-US" sz="1250" b="1" dirty="0" smtClean="0"/>
              <a:t>  </a:t>
            </a:r>
            <a:r>
              <a:rPr lang="en-US" sz="1250" b="1" u="sng" dirty="0" smtClean="0"/>
              <a:t>(47 years</a:t>
            </a:r>
            <a:r>
              <a:rPr lang="en-US" sz="1250" b="1" dirty="0" smtClean="0"/>
              <a:t>)  (73 years)</a:t>
            </a:r>
          </a:p>
          <a:p>
            <a:r>
              <a:rPr lang="en-US" sz="1250" dirty="0" smtClean="0"/>
              <a:t>	      </a:t>
            </a:r>
            <a:r>
              <a:rPr lang="en-US" sz="1250" b="1" dirty="0" smtClean="0"/>
              <a:t>1997-2022  1950-1996    1950-2022</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114              150          263</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(26 yr) period vs the longer (47 yr) earlier period!!</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6312130" y="1727848"/>
            <a:ext cx="2818620" cy="4642541"/>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a:latin typeface="Trebuchet MS" panose="020B0603020202020204" pitchFamily="34" charset="0"/>
              </a:rPr>
              <a:t>It used to be that for many months, the classic East-West dipole pattern with drought in the US west half, and (almost) no drought in the US east half, was in place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But lately, in summer/fall months, short term drought kept wavering (emerging and going away), across parts of the Midwest,  and along the Atlantic coastal areas. Drought in south central part of the US strengthened. Atlantic coastal drought conditions eased slightly for now</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Some short term (2-3 months) dryness has re-developed lately in the Pacific Northwest, eastern MT, and in parts of the Dakotas, NE/KS/OK.  </a:t>
            </a:r>
          </a:p>
          <a:p>
            <a:pPr marL="285750" indent="-285750">
              <a:buFont typeface="Arial" panose="020B0604020202020204" pitchFamily="34" charset="0"/>
              <a:buChar char="•"/>
            </a:pPr>
            <a:r>
              <a:rPr lang="en-US" sz="1300" dirty="0">
                <a:latin typeface="Trebuchet MS" panose="020B0603020202020204" pitchFamily="34" charset="0"/>
              </a:rPr>
              <a:t>The active southwest monsoon (for the second year in a row) impacted the 4-corner states (AZ/NM/UT/CO) area almost eliminated the short term drought in the region. But the long term drought still remain for the south western states. </a:t>
            </a:r>
            <a:r>
              <a:rPr lang="en-US" sz="1300" dirty="0" smtClean="0">
                <a:latin typeface="Trebuchet MS" panose="020B0603020202020204" pitchFamily="34" charset="0"/>
              </a:rPr>
              <a:t>CA </a:t>
            </a:r>
            <a:r>
              <a:rPr lang="en-US" sz="1300" dirty="0">
                <a:latin typeface="Trebuchet MS" panose="020B0603020202020204" pitchFamily="34" charset="0"/>
              </a:rPr>
              <a:t>reservoir levels continue to be </a:t>
            </a:r>
            <a:r>
              <a:rPr lang="en-US" sz="1300" dirty="0" smtClean="0">
                <a:latin typeface="Trebuchet MS" panose="020B0603020202020204" pitchFamily="34" charset="0"/>
              </a:rPr>
              <a:t>worrisome. </a:t>
            </a:r>
            <a:r>
              <a:rPr lang="en-US" sz="1300" dirty="0">
                <a:latin typeface="Trebuchet MS" panose="020B0603020202020204" pitchFamily="34" charset="0"/>
              </a:rPr>
              <a:t>The ongoing La Nina has generally increased the overall drought areas coverage across the entire United States.</a:t>
            </a: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This </a:t>
            </a:r>
            <a:r>
              <a:rPr lang="en-US" sz="1300" dirty="0">
                <a:latin typeface="Trebuchet MS" panose="020B0603020202020204" pitchFamily="34" charset="0"/>
              </a:rPr>
              <a:t>is not the rainfall season for CA/WA/ OR and hence the drought situation here remained basically unchanged for the past many </a:t>
            </a:r>
            <a:r>
              <a:rPr lang="en-US" sz="1300" dirty="0" smtClean="0">
                <a:latin typeface="Trebuchet MS" panose="020B0603020202020204" pitchFamily="34" charset="0"/>
              </a:rPr>
              <a:t>months, </a:t>
            </a:r>
            <a:r>
              <a:rPr lang="en-US" sz="1300" dirty="0">
                <a:latin typeface="Trebuchet MS" panose="020B0603020202020204" pitchFamily="34" charset="0"/>
              </a:rPr>
              <a:t>and fortunately the winter rainy season is coming up. </a:t>
            </a: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400" b="1" dirty="0" smtClean="0">
                <a:solidFill>
                  <a:srgbClr val="0033CC"/>
                </a:solidFill>
              </a:rPr>
              <a:t>There </a:t>
            </a:r>
            <a:r>
              <a:rPr lang="en-US" sz="1400" b="1" dirty="0">
                <a:solidFill>
                  <a:srgbClr val="0033CC"/>
                </a:solidFill>
              </a:rPr>
              <a:t>is a 75% chance of La Niña during the Northern Hemisphere winter (December-February) 2022-23, with a 54% chance for ENSO-neutral in February-April 2023</a:t>
            </a:r>
            <a:r>
              <a:rPr lang="en-US" sz="1400" b="1" dirty="0" smtClean="0">
                <a:solidFill>
                  <a:srgbClr val="0033CC"/>
                </a:solidFill>
              </a:rPr>
              <a:t>.</a:t>
            </a:r>
            <a:endParaRPr lang="en-US" sz="1300" dirty="0" smtClean="0">
              <a:solidFill>
                <a:srgbClr val="0033CC"/>
              </a:solidFill>
              <a:latin typeface="Trebuchet MS" panose="020B0603020202020204" pitchFamily="34" charset="0"/>
            </a:endParaRPr>
          </a:p>
          <a:p>
            <a:pPr marL="0" indent="0">
              <a:buNone/>
            </a:pPr>
            <a:r>
              <a:rPr lang="en-US" altLang="en-US" sz="1500" b="1" dirty="0" smtClean="0">
                <a:solidFill>
                  <a:srgbClr val="FF0000"/>
                </a:solidFill>
                <a:latin typeface="Trebuchet MS" panose="020B0603020202020204" pitchFamily="34" charset="0"/>
              </a:rPr>
              <a:t>Prediction: </a:t>
            </a:r>
            <a:r>
              <a:rPr lang="en-US" sz="1300" dirty="0" smtClean="0">
                <a:latin typeface="Trebuchet MS" panose="020B0603020202020204" pitchFamily="34" charset="0"/>
              </a:rPr>
              <a:t>The </a:t>
            </a:r>
            <a:r>
              <a:rPr lang="en-US" sz="1300" dirty="0" smtClean="0">
                <a:latin typeface="Trebuchet MS" panose="020B0603020202020204" pitchFamily="34" charset="0"/>
              </a:rPr>
              <a:t>third year La Nina is firmly in place through the forecast season </a:t>
            </a:r>
            <a:r>
              <a:rPr lang="en-US" sz="1300" dirty="0" smtClean="0">
                <a:latin typeface="Trebuchet MS" panose="020B0603020202020204" pitchFamily="34" charset="0"/>
              </a:rPr>
              <a:t>(NDJ). </a:t>
            </a:r>
            <a:r>
              <a:rPr lang="en-US" sz="1300" dirty="0" smtClean="0">
                <a:latin typeface="Trebuchet MS" panose="020B0603020202020204" pitchFamily="34" charset="0"/>
              </a:rPr>
              <a:t>The highly active (for the </a:t>
            </a:r>
            <a:r>
              <a:rPr lang="en-US" sz="1300" dirty="0">
                <a:latin typeface="Trebuchet MS" panose="020B0603020202020204" pitchFamily="34" charset="0"/>
              </a:rPr>
              <a:t> </a:t>
            </a:r>
            <a:r>
              <a:rPr lang="en-US" sz="1300" dirty="0" smtClean="0">
                <a:latin typeface="Trebuchet MS" panose="020B0603020202020204" pitchFamily="34" charset="0"/>
              </a:rPr>
              <a:t>   </a:t>
            </a:r>
            <a:r>
              <a:rPr lang="en-US" sz="1300" dirty="0" smtClean="0">
                <a:latin typeface="Trebuchet MS" panose="020B0603020202020204" pitchFamily="34" charset="0"/>
              </a:rPr>
              <a:t>second </a:t>
            </a:r>
            <a:r>
              <a:rPr lang="en-US" sz="1300" dirty="0" smtClean="0">
                <a:latin typeface="Trebuchet MS" panose="020B0603020202020204" pitchFamily="34" charset="0"/>
              </a:rPr>
              <a:t>year) Southwest summer monsoon in the south western states </a:t>
            </a:r>
            <a:r>
              <a:rPr lang="en-US" sz="1300" dirty="0" smtClean="0">
                <a:latin typeface="Trebuchet MS" panose="020B0603020202020204" pitchFamily="34" charset="0"/>
              </a:rPr>
              <a:t>has just come to </a:t>
            </a:r>
            <a:r>
              <a:rPr lang="en-US" sz="1300" dirty="0" smtClean="0">
                <a:latin typeface="Trebuchet MS" panose="020B0603020202020204" pitchFamily="34" charset="0"/>
              </a:rPr>
              <a:t>an end. The North Atlantic Hurricane season, expected to be above normal(as forecast), </a:t>
            </a:r>
            <a:r>
              <a:rPr lang="en-US" sz="1300" dirty="0" smtClean="0">
                <a:latin typeface="Trebuchet MS" panose="020B0603020202020204" pitchFamily="34" charset="0"/>
              </a:rPr>
              <a:t>but is still at slightly below </a:t>
            </a:r>
            <a:r>
              <a:rPr lang="en-US" sz="1300" dirty="0" smtClean="0">
                <a:latin typeface="Trebuchet MS" panose="020B0603020202020204" pitchFamily="34" charset="0"/>
              </a:rPr>
              <a:t>normal </a:t>
            </a:r>
            <a:r>
              <a:rPr lang="en-US" sz="1300" dirty="0" smtClean="0">
                <a:latin typeface="Trebuchet MS" panose="020B0603020202020204" pitchFamily="34" charset="0"/>
              </a:rPr>
              <a:t>() </a:t>
            </a:r>
            <a:r>
              <a:rPr lang="en-US" sz="1300" dirty="0" smtClean="0">
                <a:latin typeface="Trebuchet MS" panose="020B0603020202020204" pitchFamily="34" charset="0"/>
              </a:rPr>
              <a:t>levels so far. These are the underlying conditions, that the upcoming Drought Forecast season forecast </a:t>
            </a:r>
            <a:r>
              <a:rPr lang="en-US" sz="1300" dirty="0" smtClean="0">
                <a:latin typeface="Trebuchet MS" panose="020B0603020202020204" pitchFamily="34" charset="0"/>
              </a:rPr>
              <a:t>(NDJ) </a:t>
            </a:r>
            <a:r>
              <a:rPr lang="en-US" sz="1300" dirty="0" smtClean="0">
                <a:latin typeface="Trebuchet MS" panose="020B0603020202020204" pitchFamily="34" charset="0"/>
              </a:rPr>
              <a:t>depends on</a:t>
            </a:r>
            <a:r>
              <a:rPr lang="en-US" sz="1300" dirty="0" smtClean="0">
                <a:latin typeface="Trebuchet MS" panose="020B0603020202020204" pitchFamily="34" charset="0"/>
              </a:rPr>
              <a:t>. But most importantly the rainy season will be starting next month.</a:t>
            </a:r>
          </a:p>
          <a:p>
            <a:pPr marL="346075" lvl="1" indent="-346075"/>
            <a:r>
              <a:rPr lang="en-US" sz="1300" dirty="0">
                <a:latin typeface="Trebuchet MS" panose="020B0603020202020204" pitchFamily="34" charset="0"/>
              </a:rPr>
              <a:t>The active SW monsoon has all but erased the short term(S) drought in the region. The LT drought will continue to stay in the region. Continued above normal temperatures forecast and the La Nina associated below normal rainfall across the southern states, from the 4-corner states, across </a:t>
            </a:r>
            <a:r>
              <a:rPr lang="en-US" sz="1300" dirty="0" smtClean="0">
                <a:latin typeface="Trebuchet MS" panose="020B0603020202020204" pitchFamily="34" charset="0"/>
              </a:rPr>
              <a:t>TX/OK/LA</a:t>
            </a:r>
            <a:r>
              <a:rPr lang="en-US" sz="1300" dirty="0">
                <a:latin typeface="Trebuchet MS" panose="020B0603020202020204" pitchFamily="34" charset="0"/>
              </a:rPr>
              <a:t>, </a:t>
            </a:r>
            <a:r>
              <a:rPr lang="en-US" sz="1300" dirty="0" smtClean="0">
                <a:latin typeface="Trebuchet MS" panose="020B0603020202020204" pitchFamily="34" charset="0"/>
              </a:rPr>
              <a:t>eastward to FL</a:t>
            </a:r>
            <a:r>
              <a:rPr lang="en-US" sz="1300" dirty="0">
                <a:latin typeface="Trebuchet MS" panose="020B0603020202020204" pitchFamily="34" charset="0"/>
              </a:rPr>
              <a:t>, is a major factor to either keep the drought here or enhance it, or even possibly develop in places where there is no drought now.</a:t>
            </a:r>
            <a:endParaRPr lang="en-US" sz="1300" dirty="0" smtClean="0">
              <a:latin typeface="Trebuchet MS" panose="020B0603020202020204" pitchFamily="34" charset="0"/>
            </a:endParaRPr>
          </a:p>
          <a:p>
            <a:pPr marL="346075" lvl="1" indent="-346075"/>
            <a:r>
              <a:rPr lang="en-US" sz="1300" dirty="0" smtClean="0">
                <a:latin typeface="Trebuchet MS" panose="020B0603020202020204" pitchFamily="34" charset="0"/>
              </a:rPr>
              <a:t>In </a:t>
            </a:r>
            <a:r>
              <a:rPr lang="en-US" sz="1300" dirty="0">
                <a:latin typeface="Trebuchet MS" panose="020B0603020202020204" pitchFamily="34" charset="0"/>
              </a:rPr>
              <a:t>spite of the rainy season along west coast, central southern CA may still stay in L term drought, due to the La Nina presence. It is likely </a:t>
            </a:r>
            <a:r>
              <a:rPr lang="en-US" sz="1300" dirty="0" smtClean="0">
                <a:latin typeface="Trebuchet MS" panose="020B0603020202020204" pitchFamily="34" charset="0"/>
              </a:rPr>
              <a:t>that </a:t>
            </a:r>
            <a:r>
              <a:rPr lang="en-US" sz="1300" dirty="0">
                <a:latin typeface="Trebuchet MS" panose="020B0603020202020204" pitchFamily="34" charset="0"/>
              </a:rPr>
              <a:t>parts of the Gulf states including </a:t>
            </a:r>
            <a:r>
              <a:rPr lang="en-US" sz="1300" dirty="0" smtClean="0">
                <a:latin typeface="Trebuchet MS" panose="020B0603020202020204" pitchFamily="34" charset="0"/>
              </a:rPr>
              <a:t>GA/FL </a:t>
            </a:r>
            <a:r>
              <a:rPr lang="en-US" sz="1300" dirty="0">
                <a:latin typeface="Trebuchet MS" panose="020B0603020202020204" pitchFamily="34" charset="0"/>
              </a:rPr>
              <a:t>will develop </a:t>
            </a:r>
            <a:r>
              <a:rPr lang="en-US" sz="1300" dirty="0" smtClean="0">
                <a:latin typeface="Trebuchet MS" panose="020B0603020202020204" pitchFamily="34" charset="0"/>
              </a:rPr>
              <a:t>some </a:t>
            </a:r>
            <a:r>
              <a:rPr lang="en-US" sz="1300" dirty="0">
                <a:latin typeface="Trebuchet MS" panose="020B0603020202020204" pitchFamily="34" charset="0"/>
              </a:rPr>
              <a:t>dryness, &amp;</a:t>
            </a:r>
            <a:r>
              <a:rPr lang="en-US" sz="1300" dirty="0" smtClean="0">
                <a:latin typeface="Trebuchet MS" panose="020B0603020202020204" pitchFamily="34" charset="0"/>
              </a:rPr>
              <a:t> </a:t>
            </a:r>
            <a:r>
              <a:rPr lang="en-US" sz="1300" dirty="0">
                <a:latin typeface="Trebuchet MS" panose="020B0603020202020204" pitchFamily="34" charset="0"/>
              </a:rPr>
              <a:t>possibly even drought by the end of the NDJ forecast season, given La Nina </a:t>
            </a:r>
            <a:r>
              <a:rPr lang="en-US" sz="1300" dirty="0" smtClean="0">
                <a:latin typeface="Trebuchet MS" panose="020B0603020202020204" pitchFamily="34" charset="0"/>
              </a:rPr>
              <a:t>impacts, and the </a:t>
            </a:r>
            <a:r>
              <a:rPr lang="en-US" sz="1300" dirty="0">
                <a:latin typeface="Trebuchet MS" panose="020B0603020202020204" pitchFamily="34" charset="0"/>
              </a:rPr>
              <a:t>levels of hurricane activity so </a:t>
            </a:r>
            <a:r>
              <a:rPr lang="en-US" sz="1300" dirty="0" smtClean="0">
                <a:latin typeface="Trebuchet MS" panose="020B0603020202020204" pitchFamily="34" charset="0"/>
              </a:rPr>
              <a:t>far.</a:t>
            </a:r>
            <a:endParaRPr lang="en-US" sz="1300" dirty="0" smtClean="0">
              <a:latin typeface="Trebuchet MS" panose="020B0603020202020204" pitchFamily="34" charset="0"/>
            </a:endParaRPr>
          </a:p>
          <a:p>
            <a:pPr marL="346075" lvl="1" indent="-346075"/>
            <a:r>
              <a:rPr lang="en-US" sz="1300" dirty="0" smtClean="0">
                <a:latin typeface="Trebuchet MS" panose="020B0603020202020204" pitchFamily="34" charset="0"/>
              </a:rPr>
              <a:t>Any </a:t>
            </a:r>
            <a:r>
              <a:rPr lang="en-US" sz="1300" dirty="0">
                <a:latin typeface="Trebuchet MS" panose="020B0603020202020204" pitchFamily="34" charset="0"/>
              </a:rPr>
              <a:t>drought in central and north Atlantic coastal states will go away and will likely remain drought free by NDJ.</a:t>
            </a:r>
          </a:p>
          <a:p>
            <a:pPr marL="346075" lvl="1" indent="-346075"/>
            <a:r>
              <a:rPr lang="en-US" sz="1300" dirty="0">
                <a:latin typeface="Trebuchet MS" panose="020B0603020202020204" pitchFamily="34" charset="0"/>
              </a:rPr>
              <a:t>The rainfall climatology, and the T/P forecasts in the central US states will likely keep/worsen drought here. </a:t>
            </a:r>
          </a:p>
          <a:p>
            <a:pPr marL="346075" lvl="1" indent="-346075"/>
            <a:r>
              <a:rPr lang="en-US" sz="1300" kern="1200" dirty="0">
                <a:latin typeface="Trebuchet MS" panose="020B0603020202020204" pitchFamily="34" charset="0"/>
              </a:rPr>
              <a:t>The rainy season along Pacific </a:t>
            </a:r>
            <a:r>
              <a:rPr lang="en-US" sz="1300" kern="1200" dirty="0" smtClean="0">
                <a:latin typeface="Trebuchet MS" panose="020B0603020202020204" pitchFamily="34" charset="0"/>
              </a:rPr>
              <a:t>NW </a:t>
            </a:r>
            <a:r>
              <a:rPr lang="en-US" sz="1300" kern="1200" dirty="0">
                <a:latin typeface="Trebuchet MS" panose="020B0603020202020204" pitchFamily="34" charset="0"/>
              </a:rPr>
              <a:t>states </a:t>
            </a:r>
            <a:r>
              <a:rPr lang="en-US" sz="1300" kern="1200" dirty="0" smtClean="0">
                <a:latin typeface="Trebuchet MS" panose="020B0603020202020204" pitchFamily="34" charset="0"/>
              </a:rPr>
              <a:t>and northern CA and </a:t>
            </a:r>
            <a:r>
              <a:rPr lang="en-US" sz="1300" kern="1200" dirty="0">
                <a:latin typeface="Trebuchet MS" panose="020B0603020202020204" pitchFamily="34" charset="0"/>
              </a:rPr>
              <a:t>vicinity will improve/remove drought here. </a:t>
            </a:r>
            <a:r>
              <a:rPr lang="en-US" sz="1300" kern="1200" smtClean="0">
                <a:latin typeface="Trebuchet MS" panose="020B0603020202020204" pitchFamily="34" charset="0"/>
              </a:rPr>
              <a:t>****  </a:t>
            </a:r>
            <a:endParaRPr lang="en-US" sz="1300" kern="1200" dirty="0">
              <a:latin typeface="Trebuchet MS" panose="020B0603020202020204" pitchFamily="34" charset="0"/>
            </a:endParaRPr>
          </a:p>
          <a:p>
            <a:pPr marL="346075" lvl="1" indent="-346075"/>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281219"/>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2851"/>
            <a:ext cx="867042" cy="15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97444" y="4146009"/>
            <a:ext cx="1503894"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478982" y="3173970"/>
            <a:ext cx="2628900" cy="738664"/>
          </a:xfrm>
          <a:prstGeom prst="rect">
            <a:avLst/>
          </a:prstGeom>
          <a:noFill/>
        </p:spPr>
        <p:txBody>
          <a:bodyPr wrap="square" rtlCol="0">
            <a:spAutoFit/>
          </a:bodyPr>
          <a:lstStyle/>
          <a:p>
            <a:r>
              <a:rPr lang="en-US" sz="1400" dirty="0" smtClean="0"/>
              <a:t>The spatial details of </a:t>
            </a:r>
          </a:p>
          <a:p>
            <a:r>
              <a:rPr lang="en-US" sz="1400" dirty="0" smtClean="0"/>
              <a:t>Every </a:t>
            </a:r>
            <a:r>
              <a:rPr lang="en-US" sz="1400" dirty="0"/>
              <a:t>drought is different</a:t>
            </a:r>
            <a:r>
              <a:rPr lang="en-US" sz="1400" dirty="0" smtClean="0"/>
              <a:t>.!</a:t>
            </a:r>
          </a:p>
          <a:p>
            <a:r>
              <a:rPr lang="en-US" sz="1400" dirty="0" smtClean="0"/>
              <a:t>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473299" y="4211883"/>
            <a:ext cx="190327" cy="1722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048001"/>
            <a:ext cx="571500" cy="241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stretch>
            <a:fillRect/>
          </a:stretch>
        </p:blipFill>
        <p:spPr>
          <a:xfrm>
            <a:off x="902893" y="3120887"/>
            <a:ext cx="4672113" cy="3052237"/>
          </a:xfrm>
          <a:prstGeom prst="rect">
            <a:avLst/>
          </a:prstGeom>
        </p:spPr>
      </p:pic>
      <p:pic>
        <p:nvPicPr>
          <p:cNvPr id="20" name="Picture 1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4453786"/>
            <a:ext cx="1981200" cy="1463508"/>
          </a:xfrm>
          <a:prstGeom prst="rect">
            <a:avLst/>
          </a:prstGeom>
          <a:noFill/>
          <a:ln>
            <a:noFill/>
          </a:ln>
        </p:spPr>
      </p:pic>
      <p:cxnSp>
        <p:nvCxnSpPr>
          <p:cNvPr id="14" name="Straight Arrow Connector 13"/>
          <p:cNvCxnSpPr/>
          <p:nvPr/>
        </p:nvCxnSpPr>
        <p:spPr>
          <a:xfrm flipH="1" flipV="1">
            <a:off x="5410200" y="5029204"/>
            <a:ext cx="1703905" cy="43352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4"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777531" cy="307777"/>
          </a:xfrm>
          <a:prstGeom prst="rect">
            <a:avLst/>
          </a:prstGeom>
        </p:spPr>
        <p:txBody>
          <a:bodyPr wrap="none">
            <a:spAutoFit/>
          </a:bodyPr>
          <a:lstStyle/>
          <a:p>
            <a:r>
              <a:rPr lang="en-US" sz="1400" b="1" dirty="0"/>
              <a:t>From: Recent Accumulated 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943600"/>
            <a:ext cx="7696200" cy="738664"/>
          </a:xfrm>
          <a:prstGeom prst="rect">
            <a:avLst/>
          </a:prstGeom>
          <a:noFill/>
        </p:spPr>
        <p:txBody>
          <a:bodyPr wrap="square" rtlCol="0">
            <a:spAutoFit/>
          </a:bodyPr>
          <a:lstStyle/>
          <a:p>
            <a:r>
              <a:rPr lang="en-US" sz="1350" dirty="0" smtClean="0"/>
              <a:t>So far, a very good active SW monsoon, </a:t>
            </a:r>
            <a:r>
              <a:rPr lang="en-US" sz="1350" dirty="0" smtClean="0"/>
              <a:t>bringing relief/removal to/of </a:t>
            </a:r>
            <a:r>
              <a:rPr lang="en-US" sz="1350" dirty="0" smtClean="0"/>
              <a:t>the short term drought in the SW region! </a:t>
            </a:r>
            <a:r>
              <a:rPr lang="en-US" sz="1350" dirty="0" smtClean="0">
                <a:sym typeface="Wingdings" panose="05000000000000000000" pitchFamily="2" charset="2"/>
              </a:rPr>
              <a:t>. But long term drought?  The </a:t>
            </a:r>
            <a:r>
              <a:rPr lang="en-US" sz="1350" dirty="0">
                <a:sym typeface="Wingdings" panose="05000000000000000000" pitchFamily="2" charset="2"/>
              </a:rPr>
              <a:t>t</a:t>
            </a:r>
            <a:r>
              <a:rPr lang="en-US" sz="1350" dirty="0" smtClean="0">
                <a:sym typeface="Wingdings" panose="05000000000000000000" pitchFamily="2" charset="2"/>
              </a:rPr>
              <a:t>wo good monsoons in a row, is making a big dent in the short term drought! But is it also making an impact to the long term drought? How long is “long term”, really?</a:t>
            </a:r>
            <a:endParaRPr lang="en-US" sz="135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 y="48164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Arrow Connector 9"/>
          <p:cNvCxnSpPr/>
          <p:nvPr/>
        </p:nvCxnSpPr>
        <p:spPr>
          <a:xfrm flipV="1">
            <a:off x="1225638" y="2057765"/>
            <a:ext cx="89358" cy="295396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36917" y="1796156"/>
            <a:ext cx="89358" cy="295396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 y="47631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p:nvPr/>
        </p:nvSpPr>
        <p:spPr>
          <a:xfrm>
            <a:off x="5211192" y="3710866"/>
            <a:ext cx="701336" cy="1660124"/>
          </a:xfrm>
          <a:custGeom>
            <a:avLst/>
            <a:gdLst>
              <a:gd name="connsiteX0" fmla="*/ 0 w 701336"/>
              <a:gd name="connsiteY0" fmla="*/ 221942 h 1660124"/>
              <a:gd name="connsiteX1" fmla="*/ 17756 w 701336"/>
              <a:gd name="connsiteY1" fmla="*/ 328474 h 1660124"/>
              <a:gd name="connsiteX2" fmla="*/ 26633 w 701336"/>
              <a:gd name="connsiteY2" fmla="*/ 355107 h 1660124"/>
              <a:gd name="connsiteX3" fmla="*/ 44389 w 701336"/>
              <a:gd name="connsiteY3" fmla="*/ 470517 h 1660124"/>
              <a:gd name="connsiteX4" fmla="*/ 53266 w 701336"/>
              <a:gd name="connsiteY4" fmla="*/ 790113 h 1660124"/>
              <a:gd name="connsiteX5" fmla="*/ 62144 w 701336"/>
              <a:gd name="connsiteY5" fmla="*/ 834501 h 1660124"/>
              <a:gd name="connsiteX6" fmla="*/ 88777 w 701336"/>
              <a:gd name="connsiteY6" fmla="*/ 861134 h 1660124"/>
              <a:gd name="connsiteX7" fmla="*/ 106532 w 701336"/>
              <a:gd name="connsiteY7" fmla="*/ 887767 h 1660124"/>
              <a:gd name="connsiteX8" fmla="*/ 133165 w 701336"/>
              <a:gd name="connsiteY8" fmla="*/ 976544 h 1660124"/>
              <a:gd name="connsiteX9" fmla="*/ 150921 w 701336"/>
              <a:gd name="connsiteY9" fmla="*/ 1038687 h 1660124"/>
              <a:gd name="connsiteX10" fmla="*/ 177554 w 701336"/>
              <a:gd name="connsiteY10" fmla="*/ 1118586 h 1660124"/>
              <a:gd name="connsiteX11" fmla="*/ 195309 w 701336"/>
              <a:gd name="connsiteY11" fmla="*/ 1154097 h 1660124"/>
              <a:gd name="connsiteX12" fmla="*/ 204187 w 701336"/>
              <a:gd name="connsiteY12" fmla="*/ 1180730 h 1660124"/>
              <a:gd name="connsiteX13" fmla="*/ 239697 w 701336"/>
              <a:gd name="connsiteY13" fmla="*/ 1225118 h 1660124"/>
              <a:gd name="connsiteX14" fmla="*/ 248575 w 701336"/>
              <a:gd name="connsiteY14" fmla="*/ 1251751 h 1660124"/>
              <a:gd name="connsiteX15" fmla="*/ 266330 w 701336"/>
              <a:gd name="connsiteY15" fmla="*/ 1269507 h 1660124"/>
              <a:gd name="connsiteX16" fmla="*/ 284086 w 701336"/>
              <a:gd name="connsiteY16" fmla="*/ 1296140 h 1660124"/>
              <a:gd name="connsiteX17" fmla="*/ 319596 w 701336"/>
              <a:gd name="connsiteY17" fmla="*/ 1420427 h 1660124"/>
              <a:gd name="connsiteX18" fmla="*/ 337352 w 701336"/>
              <a:gd name="connsiteY18" fmla="*/ 1518082 h 1660124"/>
              <a:gd name="connsiteX19" fmla="*/ 346229 w 701336"/>
              <a:gd name="connsiteY19" fmla="*/ 1553592 h 1660124"/>
              <a:gd name="connsiteX20" fmla="*/ 390618 w 701336"/>
              <a:gd name="connsiteY20" fmla="*/ 1606858 h 1660124"/>
              <a:gd name="connsiteX21" fmla="*/ 461639 w 701336"/>
              <a:gd name="connsiteY21" fmla="*/ 1660124 h 1660124"/>
              <a:gd name="connsiteX22" fmla="*/ 523783 w 701336"/>
              <a:gd name="connsiteY22" fmla="*/ 1642369 h 1660124"/>
              <a:gd name="connsiteX23" fmla="*/ 612559 w 701336"/>
              <a:gd name="connsiteY23" fmla="*/ 1580225 h 1660124"/>
              <a:gd name="connsiteX24" fmla="*/ 639192 w 701336"/>
              <a:gd name="connsiteY24" fmla="*/ 1553592 h 1660124"/>
              <a:gd name="connsiteX25" fmla="*/ 674703 w 701336"/>
              <a:gd name="connsiteY25" fmla="*/ 1491449 h 1660124"/>
              <a:gd name="connsiteX26" fmla="*/ 701336 w 701336"/>
              <a:gd name="connsiteY26" fmla="*/ 1438183 h 1660124"/>
              <a:gd name="connsiteX27" fmla="*/ 692458 w 701336"/>
              <a:gd name="connsiteY27" fmla="*/ 1047565 h 1660124"/>
              <a:gd name="connsiteX28" fmla="*/ 683581 w 701336"/>
              <a:gd name="connsiteY28" fmla="*/ 1012054 h 1660124"/>
              <a:gd name="connsiteX29" fmla="*/ 665825 w 701336"/>
              <a:gd name="connsiteY29" fmla="*/ 861134 h 1660124"/>
              <a:gd name="connsiteX30" fmla="*/ 648070 w 701336"/>
              <a:gd name="connsiteY30" fmla="*/ 639192 h 1660124"/>
              <a:gd name="connsiteX31" fmla="*/ 630315 w 701336"/>
              <a:gd name="connsiteY31" fmla="*/ 612559 h 1660124"/>
              <a:gd name="connsiteX32" fmla="*/ 621437 w 701336"/>
              <a:gd name="connsiteY32" fmla="*/ 585926 h 1660124"/>
              <a:gd name="connsiteX33" fmla="*/ 603682 w 701336"/>
              <a:gd name="connsiteY33" fmla="*/ 514905 h 1660124"/>
              <a:gd name="connsiteX34" fmla="*/ 585926 w 701336"/>
              <a:gd name="connsiteY34" fmla="*/ 479394 h 1660124"/>
              <a:gd name="connsiteX35" fmla="*/ 568171 w 701336"/>
              <a:gd name="connsiteY35" fmla="*/ 426128 h 1660124"/>
              <a:gd name="connsiteX36" fmla="*/ 559293 w 701336"/>
              <a:gd name="connsiteY36" fmla="*/ 399495 h 1660124"/>
              <a:gd name="connsiteX37" fmla="*/ 532660 w 701336"/>
              <a:gd name="connsiteY37" fmla="*/ 363984 h 1660124"/>
              <a:gd name="connsiteX38" fmla="*/ 523783 w 701336"/>
              <a:gd name="connsiteY38" fmla="*/ 337351 h 1660124"/>
              <a:gd name="connsiteX39" fmla="*/ 488272 w 701336"/>
              <a:gd name="connsiteY39" fmla="*/ 284085 h 1660124"/>
              <a:gd name="connsiteX40" fmla="*/ 479394 w 701336"/>
              <a:gd name="connsiteY40" fmla="*/ 257452 h 1660124"/>
              <a:gd name="connsiteX41" fmla="*/ 443884 w 701336"/>
              <a:gd name="connsiteY41" fmla="*/ 230819 h 1660124"/>
              <a:gd name="connsiteX42" fmla="*/ 408373 w 701336"/>
              <a:gd name="connsiteY42" fmla="*/ 177553 h 1660124"/>
              <a:gd name="connsiteX43" fmla="*/ 390618 w 701336"/>
              <a:gd name="connsiteY43" fmla="*/ 150920 h 1660124"/>
              <a:gd name="connsiteX44" fmla="*/ 346229 w 701336"/>
              <a:gd name="connsiteY44" fmla="*/ 53266 h 1660124"/>
              <a:gd name="connsiteX45" fmla="*/ 319596 w 701336"/>
              <a:gd name="connsiteY45" fmla="*/ 0 h 16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1336" h="1660124">
                <a:moveTo>
                  <a:pt x="0" y="221942"/>
                </a:moveTo>
                <a:cubicBezTo>
                  <a:pt x="5012" y="257023"/>
                  <a:pt x="9101" y="293854"/>
                  <a:pt x="17756" y="328474"/>
                </a:cubicBezTo>
                <a:cubicBezTo>
                  <a:pt x="20026" y="337552"/>
                  <a:pt x="24603" y="345972"/>
                  <a:pt x="26633" y="355107"/>
                </a:cubicBezTo>
                <a:cubicBezTo>
                  <a:pt x="31561" y="377283"/>
                  <a:pt x="41556" y="450689"/>
                  <a:pt x="44389" y="470517"/>
                </a:cubicBezTo>
                <a:cubicBezTo>
                  <a:pt x="47348" y="577049"/>
                  <a:pt x="48074" y="683666"/>
                  <a:pt x="53266" y="790113"/>
                </a:cubicBezTo>
                <a:cubicBezTo>
                  <a:pt x="54001" y="805184"/>
                  <a:pt x="55396" y="821005"/>
                  <a:pt x="62144" y="834501"/>
                </a:cubicBezTo>
                <a:cubicBezTo>
                  <a:pt x="67759" y="845730"/>
                  <a:pt x="80740" y="851489"/>
                  <a:pt x="88777" y="861134"/>
                </a:cubicBezTo>
                <a:cubicBezTo>
                  <a:pt x="95607" y="869331"/>
                  <a:pt x="102199" y="878017"/>
                  <a:pt x="106532" y="887767"/>
                </a:cubicBezTo>
                <a:cubicBezTo>
                  <a:pt x="123416" y="925755"/>
                  <a:pt x="122833" y="940382"/>
                  <a:pt x="133165" y="976544"/>
                </a:cubicBezTo>
                <a:cubicBezTo>
                  <a:pt x="142673" y="1009822"/>
                  <a:pt x="143983" y="1000526"/>
                  <a:pt x="150921" y="1038687"/>
                </a:cubicBezTo>
                <a:cubicBezTo>
                  <a:pt x="164336" y="1112471"/>
                  <a:pt x="143660" y="1084694"/>
                  <a:pt x="177554" y="1118586"/>
                </a:cubicBezTo>
                <a:cubicBezTo>
                  <a:pt x="183472" y="1130423"/>
                  <a:pt x="190096" y="1141933"/>
                  <a:pt x="195309" y="1154097"/>
                </a:cubicBezTo>
                <a:cubicBezTo>
                  <a:pt x="198995" y="1162698"/>
                  <a:pt x="199227" y="1172794"/>
                  <a:pt x="204187" y="1180730"/>
                </a:cubicBezTo>
                <a:cubicBezTo>
                  <a:pt x="214229" y="1196798"/>
                  <a:pt x="227860" y="1210322"/>
                  <a:pt x="239697" y="1225118"/>
                </a:cubicBezTo>
                <a:cubicBezTo>
                  <a:pt x="242656" y="1233996"/>
                  <a:pt x="243760" y="1243727"/>
                  <a:pt x="248575" y="1251751"/>
                </a:cubicBezTo>
                <a:cubicBezTo>
                  <a:pt x="252881" y="1258928"/>
                  <a:pt x="261101" y="1262971"/>
                  <a:pt x="266330" y="1269507"/>
                </a:cubicBezTo>
                <a:cubicBezTo>
                  <a:pt x="272995" y="1277839"/>
                  <a:pt x="278167" y="1287262"/>
                  <a:pt x="284086" y="1296140"/>
                </a:cubicBezTo>
                <a:cubicBezTo>
                  <a:pt x="299299" y="1341779"/>
                  <a:pt x="310678" y="1371377"/>
                  <a:pt x="319596" y="1420427"/>
                </a:cubicBezTo>
                <a:cubicBezTo>
                  <a:pt x="325515" y="1452979"/>
                  <a:pt x="330863" y="1485639"/>
                  <a:pt x="337352" y="1518082"/>
                </a:cubicBezTo>
                <a:cubicBezTo>
                  <a:pt x="339745" y="1530046"/>
                  <a:pt x="341423" y="1542378"/>
                  <a:pt x="346229" y="1553592"/>
                </a:cubicBezTo>
                <a:cubicBezTo>
                  <a:pt x="354333" y="1572501"/>
                  <a:pt x="375992" y="1594061"/>
                  <a:pt x="390618" y="1606858"/>
                </a:cubicBezTo>
                <a:cubicBezTo>
                  <a:pt x="424362" y="1636384"/>
                  <a:pt x="429925" y="1638982"/>
                  <a:pt x="461639" y="1660124"/>
                </a:cubicBezTo>
                <a:cubicBezTo>
                  <a:pt x="473022" y="1657279"/>
                  <a:pt x="511043" y="1648739"/>
                  <a:pt x="523783" y="1642369"/>
                </a:cubicBezTo>
                <a:cubicBezTo>
                  <a:pt x="557712" y="1625404"/>
                  <a:pt x="584025" y="1605193"/>
                  <a:pt x="612559" y="1580225"/>
                </a:cubicBezTo>
                <a:cubicBezTo>
                  <a:pt x="622007" y="1571957"/>
                  <a:pt x="631154" y="1563237"/>
                  <a:pt x="639192" y="1553592"/>
                </a:cubicBezTo>
                <a:cubicBezTo>
                  <a:pt x="658857" y="1529995"/>
                  <a:pt x="658914" y="1519080"/>
                  <a:pt x="674703" y="1491449"/>
                </a:cubicBezTo>
                <a:cubicBezTo>
                  <a:pt x="702238" y="1443262"/>
                  <a:pt x="685059" y="1487013"/>
                  <a:pt x="701336" y="1438183"/>
                </a:cubicBezTo>
                <a:cubicBezTo>
                  <a:pt x="698377" y="1307977"/>
                  <a:pt x="697880" y="1177692"/>
                  <a:pt x="692458" y="1047565"/>
                </a:cubicBezTo>
                <a:cubicBezTo>
                  <a:pt x="691950" y="1035374"/>
                  <a:pt x="684928" y="1024181"/>
                  <a:pt x="683581" y="1012054"/>
                </a:cubicBezTo>
                <a:cubicBezTo>
                  <a:pt x="666084" y="854576"/>
                  <a:pt x="689630" y="932545"/>
                  <a:pt x="665825" y="861134"/>
                </a:cubicBezTo>
                <a:cubicBezTo>
                  <a:pt x="659907" y="787153"/>
                  <a:pt x="658566" y="712663"/>
                  <a:pt x="648070" y="639192"/>
                </a:cubicBezTo>
                <a:cubicBezTo>
                  <a:pt x="646561" y="628630"/>
                  <a:pt x="635087" y="622102"/>
                  <a:pt x="630315" y="612559"/>
                </a:cubicBezTo>
                <a:cubicBezTo>
                  <a:pt x="626130" y="604189"/>
                  <a:pt x="623707" y="595004"/>
                  <a:pt x="621437" y="585926"/>
                </a:cubicBezTo>
                <a:cubicBezTo>
                  <a:pt x="613102" y="552588"/>
                  <a:pt x="615855" y="543309"/>
                  <a:pt x="603682" y="514905"/>
                </a:cubicBezTo>
                <a:cubicBezTo>
                  <a:pt x="598469" y="502741"/>
                  <a:pt x="590841" y="491682"/>
                  <a:pt x="585926" y="479394"/>
                </a:cubicBezTo>
                <a:cubicBezTo>
                  <a:pt x="578975" y="462017"/>
                  <a:pt x="574089" y="443883"/>
                  <a:pt x="568171" y="426128"/>
                </a:cubicBezTo>
                <a:cubicBezTo>
                  <a:pt x="565212" y="417250"/>
                  <a:pt x="564908" y="406981"/>
                  <a:pt x="559293" y="399495"/>
                </a:cubicBezTo>
                <a:lnTo>
                  <a:pt x="532660" y="363984"/>
                </a:lnTo>
                <a:cubicBezTo>
                  <a:pt x="529701" y="355106"/>
                  <a:pt x="528328" y="345531"/>
                  <a:pt x="523783" y="337351"/>
                </a:cubicBezTo>
                <a:cubicBezTo>
                  <a:pt x="513420" y="318697"/>
                  <a:pt x="495020" y="304329"/>
                  <a:pt x="488272" y="284085"/>
                </a:cubicBezTo>
                <a:cubicBezTo>
                  <a:pt x="485313" y="275207"/>
                  <a:pt x="485385" y="264641"/>
                  <a:pt x="479394" y="257452"/>
                </a:cubicBezTo>
                <a:cubicBezTo>
                  <a:pt x="469922" y="246085"/>
                  <a:pt x="453714" y="241878"/>
                  <a:pt x="443884" y="230819"/>
                </a:cubicBezTo>
                <a:cubicBezTo>
                  <a:pt x="429707" y="214870"/>
                  <a:pt x="420210" y="195308"/>
                  <a:pt x="408373" y="177553"/>
                </a:cubicBezTo>
                <a:cubicBezTo>
                  <a:pt x="402455" y="168675"/>
                  <a:pt x="393992" y="161042"/>
                  <a:pt x="390618" y="150920"/>
                </a:cubicBezTo>
                <a:cubicBezTo>
                  <a:pt x="361338" y="63080"/>
                  <a:pt x="383837" y="90872"/>
                  <a:pt x="346229" y="53266"/>
                </a:cubicBezTo>
                <a:lnTo>
                  <a:pt x="319596"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084890" y="3837062"/>
            <a:ext cx="726392" cy="700755"/>
          </a:xfrm>
          <a:custGeom>
            <a:avLst/>
            <a:gdLst>
              <a:gd name="connsiteX0" fmla="*/ 0 w 726392"/>
              <a:gd name="connsiteY0" fmla="*/ 700755 h 700755"/>
              <a:gd name="connsiteX1" fmla="*/ 17091 w 726392"/>
              <a:gd name="connsiteY1" fmla="*/ 658026 h 700755"/>
              <a:gd name="connsiteX2" fmla="*/ 25637 w 726392"/>
              <a:gd name="connsiteY2" fmla="*/ 632388 h 700755"/>
              <a:gd name="connsiteX3" fmla="*/ 51274 w 726392"/>
              <a:gd name="connsiteY3" fmla="*/ 623843 h 700755"/>
              <a:gd name="connsiteX4" fmla="*/ 102549 w 726392"/>
              <a:gd name="connsiteY4" fmla="*/ 589659 h 700755"/>
              <a:gd name="connsiteX5" fmla="*/ 179461 w 726392"/>
              <a:gd name="connsiteY5" fmla="*/ 564022 h 700755"/>
              <a:gd name="connsiteX6" fmla="*/ 529839 w 726392"/>
              <a:gd name="connsiteY6" fmla="*/ 581114 h 700755"/>
              <a:gd name="connsiteX7" fmla="*/ 555476 w 726392"/>
              <a:gd name="connsiteY7" fmla="*/ 589659 h 700755"/>
              <a:gd name="connsiteX8" fmla="*/ 632389 w 726392"/>
              <a:gd name="connsiteY8" fmla="*/ 581114 h 700755"/>
              <a:gd name="connsiteX9" fmla="*/ 666572 w 726392"/>
              <a:gd name="connsiteY9" fmla="*/ 546931 h 700755"/>
              <a:gd name="connsiteX10" fmla="*/ 692209 w 726392"/>
              <a:gd name="connsiteY10" fmla="*/ 538385 h 700755"/>
              <a:gd name="connsiteX11" fmla="*/ 709301 w 726392"/>
              <a:gd name="connsiteY11" fmla="*/ 512747 h 700755"/>
              <a:gd name="connsiteX12" fmla="*/ 726392 w 726392"/>
              <a:gd name="connsiteY12" fmla="*/ 452927 h 700755"/>
              <a:gd name="connsiteX13" fmla="*/ 717846 w 726392"/>
              <a:gd name="connsiteY13" fmla="*/ 427289 h 700755"/>
              <a:gd name="connsiteX14" fmla="*/ 640934 w 726392"/>
              <a:gd name="connsiteY14" fmla="*/ 367469 h 700755"/>
              <a:gd name="connsiteX15" fmla="*/ 623843 w 726392"/>
              <a:gd name="connsiteY15" fmla="*/ 341831 h 700755"/>
              <a:gd name="connsiteX16" fmla="*/ 589660 w 726392"/>
              <a:gd name="connsiteY16" fmla="*/ 316194 h 700755"/>
              <a:gd name="connsiteX17" fmla="*/ 512747 w 726392"/>
              <a:gd name="connsiteY17" fmla="*/ 213645 h 700755"/>
              <a:gd name="connsiteX18" fmla="*/ 470018 w 726392"/>
              <a:gd name="connsiteY18" fmla="*/ 153824 h 700755"/>
              <a:gd name="connsiteX19" fmla="*/ 461473 w 726392"/>
              <a:gd name="connsiteY19" fmla="*/ 0 h 70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392" h="700755">
                <a:moveTo>
                  <a:pt x="0" y="700755"/>
                </a:moveTo>
                <a:cubicBezTo>
                  <a:pt x="5697" y="686512"/>
                  <a:pt x="11705" y="672389"/>
                  <a:pt x="17091" y="658026"/>
                </a:cubicBezTo>
                <a:cubicBezTo>
                  <a:pt x="20254" y="649591"/>
                  <a:pt x="19267" y="638758"/>
                  <a:pt x="25637" y="632388"/>
                </a:cubicBezTo>
                <a:cubicBezTo>
                  <a:pt x="32007" y="626018"/>
                  <a:pt x="42728" y="626691"/>
                  <a:pt x="51274" y="623843"/>
                </a:cubicBezTo>
                <a:cubicBezTo>
                  <a:pt x="68366" y="612448"/>
                  <a:pt x="83061" y="596155"/>
                  <a:pt x="102549" y="589659"/>
                </a:cubicBezTo>
                <a:lnTo>
                  <a:pt x="179461" y="564022"/>
                </a:lnTo>
                <a:cubicBezTo>
                  <a:pt x="273909" y="566646"/>
                  <a:pt x="418755" y="553344"/>
                  <a:pt x="529839" y="581114"/>
                </a:cubicBezTo>
                <a:cubicBezTo>
                  <a:pt x="538578" y="583299"/>
                  <a:pt x="546930" y="586811"/>
                  <a:pt x="555476" y="589659"/>
                </a:cubicBezTo>
                <a:cubicBezTo>
                  <a:pt x="581114" y="586811"/>
                  <a:pt x="608313" y="590374"/>
                  <a:pt x="632389" y="581114"/>
                </a:cubicBezTo>
                <a:cubicBezTo>
                  <a:pt x="647429" y="575330"/>
                  <a:pt x="653460" y="556297"/>
                  <a:pt x="666572" y="546931"/>
                </a:cubicBezTo>
                <a:cubicBezTo>
                  <a:pt x="673902" y="541695"/>
                  <a:pt x="683663" y="541234"/>
                  <a:pt x="692209" y="538385"/>
                </a:cubicBezTo>
                <a:cubicBezTo>
                  <a:pt x="697906" y="529839"/>
                  <a:pt x="704708" y="521934"/>
                  <a:pt x="709301" y="512747"/>
                </a:cubicBezTo>
                <a:cubicBezTo>
                  <a:pt x="715429" y="500491"/>
                  <a:pt x="723655" y="463873"/>
                  <a:pt x="726392" y="452927"/>
                </a:cubicBezTo>
                <a:cubicBezTo>
                  <a:pt x="723543" y="444381"/>
                  <a:pt x="724216" y="433659"/>
                  <a:pt x="717846" y="427289"/>
                </a:cubicBezTo>
                <a:cubicBezTo>
                  <a:pt x="622573" y="332014"/>
                  <a:pt x="701068" y="439630"/>
                  <a:pt x="640934" y="367469"/>
                </a:cubicBezTo>
                <a:cubicBezTo>
                  <a:pt x="634359" y="359579"/>
                  <a:pt x="631106" y="349094"/>
                  <a:pt x="623843" y="341831"/>
                </a:cubicBezTo>
                <a:cubicBezTo>
                  <a:pt x="613772" y="331760"/>
                  <a:pt x="599284" y="326693"/>
                  <a:pt x="589660" y="316194"/>
                </a:cubicBezTo>
                <a:cubicBezTo>
                  <a:pt x="555026" y="278411"/>
                  <a:pt x="537897" y="251368"/>
                  <a:pt x="512747" y="213645"/>
                </a:cubicBezTo>
                <a:cubicBezTo>
                  <a:pt x="492807" y="153824"/>
                  <a:pt x="512748" y="168067"/>
                  <a:pt x="470018" y="153824"/>
                </a:cubicBezTo>
                <a:cubicBezTo>
                  <a:pt x="457940" y="57192"/>
                  <a:pt x="461473" y="108424"/>
                  <a:pt x="461473" y="0"/>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108198</TotalTime>
  <Words>3791</Words>
  <Application>Microsoft Office PowerPoint</Application>
  <PresentationFormat>On-screen Show (4:3)</PresentationFormat>
  <Paragraphs>352</Paragraphs>
  <Slides>39</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October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9208</cp:revision>
  <cp:lastPrinted>2021-02-15T18:18:07Z</cp:lastPrinted>
  <dcterms:created xsi:type="dcterms:W3CDTF">2008-10-04T17:35:30Z</dcterms:created>
  <dcterms:modified xsi:type="dcterms:W3CDTF">2022-10-18T03:25:59Z</dcterms:modified>
</cp:coreProperties>
</file>