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7"/>
  </p:notesMasterIdLst>
  <p:handoutMasterIdLst>
    <p:handoutMasterId r:id="rId48"/>
  </p:handoutMasterIdLst>
  <p:sldIdLst>
    <p:sldId id="808" r:id="rId2"/>
    <p:sldId id="978" r:id="rId3"/>
    <p:sldId id="996" r:id="rId4"/>
    <p:sldId id="939" r:id="rId5"/>
    <p:sldId id="911" r:id="rId6"/>
    <p:sldId id="896" r:id="rId7"/>
    <p:sldId id="938" r:id="rId8"/>
    <p:sldId id="850" r:id="rId9"/>
    <p:sldId id="868" r:id="rId10"/>
    <p:sldId id="867" r:id="rId11"/>
    <p:sldId id="972" r:id="rId12"/>
    <p:sldId id="833" r:id="rId13"/>
    <p:sldId id="891" r:id="rId14"/>
    <p:sldId id="973" r:id="rId15"/>
    <p:sldId id="937" r:id="rId16"/>
    <p:sldId id="979" r:id="rId17"/>
    <p:sldId id="889" r:id="rId18"/>
    <p:sldId id="981" r:id="rId19"/>
    <p:sldId id="757" r:id="rId20"/>
    <p:sldId id="962" r:id="rId21"/>
    <p:sldId id="795" r:id="rId22"/>
    <p:sldId id="890" r:id="rId23"/>
    <p:sldId id="790" r:id="rId24"/>
    <p:sldId id="877" r:id="rId25"/>
    <p:sldId id="878" r:id="rId26"/>
    <p:sldId id="804" r:id="rId27"/>
    <p:sldId id="943" r:id="rId28"/>
    <p:sldId id="944" r:id="rId29"/>
    <p:sldId id="956" r:id="rId30"/>
    <p:sldId id="947" r:id="rId31"/>
    <p:sldId id="977" r:id="rId32"/>
    <p:sldId id="1002" r:id="rId33"/>
    <p:sldId id="728" r:id="rId34"/>
    <p:sldId id="935" r:id="rId35"/>
    <p:sldId id="915" r:id="rId36"/>
    <p:sldId id="959" r:id="rId37"/>
    <p:sldId id="982" r:id="rId38"/>
    <p:sldId id="995" r:id="rId39"/>
    <p:sldId id="984" r:id="rId40"/>
    <p:sldId id="985" r:id="rId41"/>
    <p:sldId id="986" r:id="rId42"/>
    <p:sldId id="987" r:id="rId43"/>
    <p:sldId id="998" r:id="rId44"/>
    <p:sldId id="999" r:id="rId45"/>
    <p:sldId id="1000" r:id="rId46"/>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0000"/>
    <a:srgbClr val="0033CC"/>
    <a:srgbClr val="6600CC"/>
    <a:srgbClr val="33CC33"/>
    <a:srgbClr val="9A7500"/>
    <a:srgbClr val="FF3300"/>
    <a:srgbClr val="FA5236"/>
    <a:srgbClr val="A88000"/>
    <a:srgbClr val="C8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54" autoAdjust="0"/>
    <p:restoredTop sz="91419" autoAdjust="0"/>
  </p:normalViewPr>
  <p:slideViewPr>
    <p:cSldViewPr>
      <p:cViewPr varScale="1">
        <p:scale>
          <a:sx n="106" d="100"/>
          <a:sy n="106" d="100"/>
        </p:scale>
        <p:origin x="252" y="132"/>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91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37</a:t>
            </a:fld>
            <a:endParaRPr lang="en-US" altLang="en-US" dirty="0"/>
          </a:p>
        </p:txBody>
      </p:sp>
    </p:spTree>
    <p:extLst>
      <p:ext uri="{BB962C8B-B14F-4D97-AF65-F5344CB8AC3E}">
        <p14:creationId xmlns:p14="http://schemas.microsoft.com/office/powerpoint/2010/main" val="4087901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493215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3</a:t>
            </a:fld>
            <a:endParaRPr lang="en-US" altLang="en-US" dirty="0"/>
          </a:p>
        </p:txBody>
      </p:sp>
    </p:spTree>
    <p:extLst>
      <p:ext uri="{BB962C8B-B14F-4D97-AF65-F5344CB8AC3E}">
        <p14:creationId xmlns:p14="http://schemas.microsoft.com/office/powerpoint/2010/main" val="462766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11</a:t>
            </a:fld>
            <a:endParaRPr lang="en-US" altLang="en-US" dirty="0"/>
          </a:p>
        </p:txBody>
      </p:sp>
    </p:spTree>
    <p:extLst>
      <p:ext uri="{BB962C8B-B14F-4D97-AF65-F5344CB8AC3E}">
        <p14:creationId xmlns:p14="http://schemas.microsoft.com/office/powerpoint/2010/main" val="1768802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dirty="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17</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21</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23</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27</a:t>
            </a:fld>
            <a:endParaRPr lang="en-US" altLang="en-US" dirty="0"/>
          </a:p>
        </p:txBody>
      </p:sp>
    </p:spTree>
    <p:extLst>
      <p:ext uri="{BB962C8B-B14F-4D97-AF65-F5344CB8AC3E}">
        <p14:creationId xmlns:p14="http://schemas.microsoft.com/office/powerpoint/2010/main" val="1600651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www.cpc.ncep.noaa.gov/products/Drought/briefing_prcp.s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gif"/><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gif"/><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gif"/><Relationship Id="rId4" Type="http://schemas.openxmlformats.org/officeDocument/2006/relationships/image" Target="../media/image61.png"/><Relationship Id="rId9" Type="http://schemas.openxmlformats.org/officeDocument/2006/relationships/image" Target="../media/image66.gi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origin.cpc.ncep.noaa.gov/products/analysis_monitoring/ensostuff/ONI_change.s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3.gif"/><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image" Target="../media/image85.gif"/><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gif"/></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xml"/><Relationship Id="rId5" Type="http://schemas.openxmlformats.org/officeDocument/2006/relationships/image" Target="../media/image101.png"/><Relationship Id="rId4" Type="http://schemas.openxmlformats.org/officeDocument/2006/relationships/image" Target="../media/image100.png"/></Relationships>
</file>

<file path=ppt/slides/_rels/slide3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hyperlink" Target="http://drought.geo.msu.edu/research/forecast/smi.monthly.php" TargetMode="External"/><Relationship Id="rId7" Type="http://schemas.openxmlformats.org/officeDocument/2006/relationships/image" Target="../media/image107.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6.gif"/><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109.png"/></Relationships>
</file>

<file path=ppt/slides/_rels/slide36.xml.rels><?xml version="1.0" encoding="UTF-8" standalone="yes"?>
<Relationships xmlns="http://schemas.openxmlformats.org/package/2006/relationships"><Relationship Id="rId3" Type="http://schemas.openxmlformats.org/officeDocument/2006/relationships/hyperlink" Target="https://www.tandfonline.com/journals/tato20" TargetMode="External"/><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hyperlink" Target="https://doi.org/10.1080/07055900.1997.9649597"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s://ftp.cpc.ncep.noaa.gov/CPC/li.xu/SDO/spei.html" TargetMode="Externa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s://ftp.cpc.ncep.noaa.gov/CPC/li.xu/SDO/smp.html" TargetMode="Externa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66700" y="76200"/>
            <a:ext cx="8610600" cy="1600200"/>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smtClean="0"/>
              <a:t>March 2024 </a:t>
            </a:r>
            <a:endParaRPr lang="en-US" altLang="en-US" sz="4000" dirty="0"/>
          </a:p>
        </p:txBody>
      </p:sp>
      <p:sp>
        <p:nvSpPr>
          <p:cNvPr id="2051" name="Rectangle 3"/>
          <p:cNvSpPr>
            <a:spLocks noGrp="1" noChangeArrowheads="1"/>
          </p:cNvSpPr>
          <p:nvPr>
            <p:ph type="subTitle" idx="1"/>
          </p:nvPr>
        </p:nvSpPr>
        <p:spPr>
          <a:xfrm>
            <a:off x="457200" y="169545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 name="TextBox 1"/>
          <p:cNvSpPr txBox="1"/>
          <p:nvPr/>
        </p:nvSpPr>
        <p:spPr>
          <a:xfrm>
            <a:off x="0" y="2914650"/>
            <a:ext cx="9144000" cy="3631763"/>
          </a:xfrm>
          <a:prstGeom prst="rect">
            <a:avLst/>
          </a:prstGeom>
          <a:noFill/>
        </p:spPr>
        <p:txBody>
          <a:bodyPr wrap="square" rtlCol="0">
            <a:spAutoFit/>
          </a:bodyPr>
          <a:lstStyle/>
          <a:p>
            <a:r>
              <a:rPr lang="en-US" sz="1400" u="sng" dirty="0" smtClean="0">
                <a:solidFill>
                  <a:srgbClr val="0033CC"/>
                </a:solidFill>
              </a:rPr>
              <a:t>Points to ponder:</a:t>
            </a:r>
          </a:p>
          <a:p>
            <a:pPr marL="285750" indent="-285750">
              <a:buFont typeface="Arial" panose="020B0604020202020204" pitchFamily="34" charset="0"/>
              <a:buChar char="•"/>
            </a:pPr>
            <a:r>
              <a:rPr lang="en-US" sz="1200" u="sng" dirty="0" smtClean="0"/>
              <a:t>Often, there is a disconnect between the Short term (S) and Long term (L) drought in regions</a:t>
            </a:r>
            <a:r>
              <a:rPr lang="en-US" sz="1200" dirty="0" smtClean="0"/>
              <a:t>, and even with the short term (S) drought, the 3-month and 6-month signals are not quite consistent!  With Long term (L) drought, it is even more trickier, as it is open ended from 6 months-onwards and beyond!!! </a:t>
            </a:r>
          </a:p>
          <a:p>
            <a:pPr marL="285750" indent="-285750">
              <a:buFont typeface="Arial" panose="020B0604020202020204" pitchFamily="34" charset="0"/>
              <a:buChar char="•"/>
            </a:pPr>
            <a:r>
              <a:rPr lang="en-US" sz="1200" dirty="0" smtClean="0">
                <a:solidFill>
                  <a:srgbClr val="0033CC"/>
                </a:solidFill>
              </a:rPr>
              <a:t>Places/regions experiencing Short term drought may (not) be ok in the Long term </a:t>
            </a:r>
            <a:r>
              <a:rPr lang="en-US" sz="1200" u="sng" dirty="0" smtClean="0">
                <a:solidFill>
                  <a:srgbClr val="0033CC"/>
                </a:solidFill>
              </a:rPr>
              <a:t>and vice versa</a:t>
            </a:r>
            <a:r>
              <a:rPr lang="en-US" sz="1200" dirty="0" smtClean="0">
                <a:solidFill>
                  <a:srgbClr val="0033CC"/>
                </a:solidFill>
              </a:rPr>
              <a:t>!! </a:t>
            </a:r>
          </a:p>
          <a:p>
            <a:pPr marL="285750" indent="-285750">
              <a:buFont typeface="Arial" panose="020B0604020202020204" pitchFamily="34" charset="0"/>
              <a:buChar char="•"/>
            </a:pPr>
            <a:r>
              <a:rPr lang="en-US" sz="1200" dirty="0" smtClean="0"/>
              <a:t>This duality is difficult to reconcile, to convey and even be clearly understood well by the public at large. </a:t>
            </a:r>
          </a:p>
          <a:p>
            <a:pPr marL="285750" indent="-285750">
              <a:buFont typeface="Arial" panose="020B0604020202020204" pitchFamily="34" charset="0"/>
              <a:buChar char="•"/>
            </a:pPr>
            <a:r>
              <a:rPr lang="en-US" sz="1200" u="sng" dirty="0" smtClean="0">
                <a:solidFill>
                  <a:srgbClr val="0033CC"/>
                </a:solidFill>
              </a:rPr>
              <a:t>Public/Forecaster generally tends to focus more on the Short term Drought (for good reasons!!)</a:t>
            </a:r>
            <a:r>
              <a:rPr lang="en-US" sz="1200" dirty="0" smtClean="0">
                <a:solidFill>
                  <a:srgbClr val="0033CC"/>
                </a:solidFill>
              </a:rPr>
              <a:t> </a:t>
            </a:r>
          </a:p>
          <a:p>
            <a:pPr marL="285750" indent="-285750">
              <a:buFont typeface="Arial" panose="020B0604020202020204" pitchFamily="34" charset="0"/>
              <a:buChar char="•"/>
            </a:pPr>
            <a:r>
              <a:rPr lang="en-US" sz="1200" dirty="0" smtClean="0"/>
              <a:t>More importantly the very definitions and timescales associated with S/L term droughts and the declarations in the USDM are by themselves subjective</a:t>
            </a:r>
            <a:r>
              <a:rPr lang="en-US" sz="1200" dirty="0"/>
              <a:t>!! Short term  vs Long term drought need to be clearly distinguished and shown to the public</a:t>
            </a:r>
            <a:r>
              <a:rPr lang="en-US" sz="1200" dirty="0" smtClean="0"/>
              <a:t>!!</a:t>
            </a:r>
          </a:p>
          <a:p>
            <a:pPr marL="285750" indent="-285750">
              <a:buFont typeface="Arial" panose="020B0604020202020204" pitchFamily="34" charset="0"/>
              <a:buChar char="•"/>
            </a:pPr>
            <a:r>
              <a:rPr lang="en-US" sz="1200" dirty="0" smtClean="0"/>
              <a:t>It may take a long time for drought to develop, but those conditions can end very quickly! as it happened in CA after DJF 2023 winter. Forecast models are yet to (seasonal) correctly forecast these changes in advance! </a:t>
            </a:r>
          </a:p>
          <a:p>
            <a:pPr marL="285750" indent="-285750">
              <a:buFont typeface="Arial" panose="020B0604020202020204" pitchFamily="34" charset="0"/>
              <a:buChar char="•"/>
            </a:pPr>
            <a:r>
              <a:rPr lang="en-US" sz="1200" dirty="0" smtClean="0"/>
              <a:t>Subjective(delayed</a:t>
            </a:r>
            <a:r>
              <a:rPr lang="en-US" sz="1200" dirty="0"/>
              <a:t>) USDM vs Objective(real time) map! A few days </a:t>
            </a:r>
            <a:r>
              <a:rPr lang="en-US" sz="1200" dirty="0" smtClean="0"/>
              <a:t>of </a:t>
            </a:r>
            <a:r>
              <a:rPr lang="en-US" sz="1200" dirty="0"/>
              <a:t>recent heavy precip can change the USDM a lot</a:t>
            </a:r>
            <a:r>
              <a:rPr lang="en-US" sz="1200" dirty="0" smtClean="0"/>
              <a:t>!</a:t>
            </a:r>
          </a:p>
          <a:p>
            <a:pPr marL="285750" indent="-285750">
              <a:buFont typeface="Arial" panose="020B0604020202020204" pitchFamily="34" charset="0"/>
              <a:buChar char="•"/>
            </a:pPr>
            <a:endParaRPr lang="en-US" sz="1200" dirty="0" smtClean="0"/>
          </a:p>
          <a:p>
            <a:r>
              <a:rPr lang="en-US" sz="1200" b="1" u="sng" dirty="0" smtClean="0"/>
              <a:t>New (last few months):</a:t>
            </a:r>
          </a:p>
          <a:p>
            <a:pPr marL="285750" indent="-285750">
              <a:buFont typeface="Arial" panose="020B0604020202020204" pitchFamily="34" charset="0"/>
              <a:buChar char="•"/>
            </a:pPr>
            <a:r>
              <a:rPr lang="en-US" sz="1200" i="1" dirty="0" smtClean="0"/>
              <a:t>Towards objective drought monitoring goals, we introduced, a new objective AI/Deep-Learning based Experimental ODI (objective drought indicator, updated daily, Slide # 3) compared with Official USDM (US Drought Monitor, produced weekly by USDM authors).</a:t>
            </a:r>
          </a:p>
          <a:p>
            <a:endParaRPr lang="en-US" sz="1200" i="1" dirty="0" smtClean="0"/>
          </a:p>
          <a:p>
            <a:pPr marL="285750" indent="-285750">
              <a:buFont typeface="Arial" panose="020B0604020202020204" pitchFamily="34" charset="0"/>
              <a:buChar char="•"/>
            </a:pPr>
            <a:r>
              <a:rPr lang="en-US" sz="1200" i="1" dirty="0" smtClean="0"/>
              <a:t>Towards prediction, we introduce a new section with few slides at the end, consolidating the various exptl. drought outlooks by purely objective methods developed here at CPC! All these in preparation of a broad general push towards Probabilistic Drought outlooks. </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34" y="459943"/>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a16="http://schemas.microsoft.com/office/drawing/2014/main" id="{FD86DCD3-F2DF-4A12-B2DA-8A876D98DD4D}"/>
              </a:ext>
            </a:extLst>
          </p:cNvPr>
          <p:cNvSpPr/>
          <p:nvPr/>
        </p:nvSpPr>
        <p:spPr>
          <a:xfrm>
            <a:off x="1371600" y="4312637"/>
            <a:ext cx="685800" cy="136991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1698170" y="3222517"/>
            <a:ext cx="816430" cy="369332"/>
          </a:xfrm>
          <a:prstGeom prst="rect">
            <a:avLst/>
          </a:prstGeom>
          <a:noFill/>
        </p:spPr>
        <p:txBody>
          <a:bodyPr wrap="square" rtlCol="0">
            <a:spAutoFit/>
          </a:bodyPr>
          <a:lstStyle/>
          <a:p>
            <a:r>
              <a:rPr lang="en-US" b="1" dirty="0" smtClean="0">
                <a:solidFill>
                  <a:srgbClr val="FF0000"/>
                </a:solidFill>
              </a:rPr>
              <a:t>1.5 Y</a:t>
            </a:r>
            <a:endParaRPr lang="en-US" b="1" dirty="0">
              <a:solidFill>
                <a:srgbClr val="FF0000"/>
              </a:solidFill>
            </a:endParaRPr>
          </a:p>
        </p:txBody>
      </p:sp>
      <p:sp>
        <p:nvSpPr>
          <p:cNvPr id="13" name="TextBox 12"/>
          <p:cNvSpPr txBox="1"/>
          <p:nvPr/>
        </p:nvSpPr>
        <p:spPr>
          <a:xfrm>
            <a:off x="1828800" y="4688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0" name="Rounded Rectangle 14">
            <a:extLst>
              <a:ext uri="{FF2B5EF4-FFF2-40B4-BE49-F238E27FC236}">
                <a16:creationId xmlns:a16="http://schemas.microsoft.com/office/drawing/2014/main" id="{FD86DCD3-F2DF-4A12-B2DA-8A876D98DD4D}"/>
              </a:ext>
            </a:extLst>
          </p:cNvPr>
          <p:cNvSpPr/>
          <p:nvPr/>
        </p:nvSpPr>
        <p:spPr>
          <a:xfrm>
            <a:off x="304800" y="1166321"/>
            <a:ext cx="1752600" cy="150067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5410200" y="533400"/>
            <a:ext cx="609600" cy="369332"/>
          </a:xfrm>
          <a:prstGeom prst="rect">
            <a:avLst/>
          </a:prstGeom>
          <a:noFill/>
        </p:spPr>
        <p:txBody>
          <a:bodyPr wrap="square" rtlCol="0">
            <a:spAutoFit/>
          </a:bodyPr>
          <a:lstStyle/>
          <a:p>
            <a:r>
              <a:rPr lang="en-US" b="1" dirty="0">
                <a:solidFill>
                  <a:srgbClr val="FF0000"/>
                </a:solidFill>
              </a:rPr>
              <a:t>1</a:t>
            </a:r>
            <a:r>
              <a:rPr lang="en-US" b="1" dirty="0" smtClean="0">
                <a:solidFill>
                  <a:srgbClr val="FF0000"/>
                </a:solidFill>
              </a:rPr>
              <a:t> </a:t>
            </a:r>
            <a:r>
              <a:rPr lang="en-US" b="1" dirty="0">
                <a:solidFill>
                  <a:srgbClr val="FF0000"/>
                </a:solidFill>
              </a:rPr>
              <a:t>Y</a:t>
            </a:r>
          </a:p>
        </p:txBody>
      </p:sp>
      <p:sp>
        <p:nvSpPr>
          <p:cNvPr id="8" name="TextBox 7"/>
          <p:cNvSpPr txBox="1"/>
          <p:nvPr/>
        </p:nvSpPr>
        <p:spPr>
          <a:xfrm>
            <a:off x="0" y="6034475"/>
            <a:ext cx="7620000" cy="307777"/>
          </a:xfrm>
          <a:prstGeom prst="rect">
            <a:avLst/>
          </a:prstGeom>
          <a:noFill/>
        </p:spPr>
        <p:txBody>
          <a:bodyPr wrap="square" rtlCol="0">
            <a:spAutoFit/>
          </a:bodyPr>
          <a:lstStyle/>
          <a:p>
            <a:r>
              <a:rPr lang="en-US" sz="1400" dirty="0" smtClean="0">
                <a:solidFill>
                  <a:srgbClr val="FF0000"/>
                </a:solidFill>
              </a:rPr>
              <a:t>The character and even location/spatial extent of the short/S and long/L –term droughts are different!!!</a:t>
            </a:r>
            <a:endParaRPr lang="en-US" sz="1400" dirty="0">
              <a:solidFill>
                <a:srgbClr val="FF0000"/>
              </a:solidFill>
            </a:endParaRPr>
          </a:p>
        </p:txBody>
      </p:sp>
      <p:sp>
        <p:nvSpPr>
          <p:cNvPr id="18" name="Rounded Rectangle 14">
            <a:extLst>
              <a:ext uri="{FF2B5EF4-FFF2-40B4-BE49-F238E27FC236}">
                <a16:creationId xmlns:a16="http://schemas.microsoft.com/office/drawing/2014/main" id="{FD86DCD3-F2DF-4A12-B2DA-8A876D98DD4D}"/>
              </a:ext>
            </a:extLst>
          </p:cNvPr>
          <p:cNvSpPr/>
          <p:nvPr/>
        </p:nvSpPr>
        <p:spPr>
          <a:xfrm>
            <a:off x="5105400" y="3886200"/>
            <a:ext cx="762000" cy="17695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4">
            <a:extLst>
              <a:ext uri="{FF2B5EF4-FFF2-40B4-BE49-F238E27FC236}">
                <a16:creationId xmlns:a16="http://schemas.microsoft.com/office/drawing/2014/main" id="{FD86DCD3-F2DF-4A12-B2DA-8A876D98DD4D}"/>
              </a:ext>
            </a:extLst>
          </p:cNvPr>
          <p:cNvSpPr/>
          <p:nvPr/>
        </p:nvSpPr>
        <p:spPr>
          <a:xfrm>
            <a:off x="5105400" y="1447800"/>
            <a:ext cx="762000" cy="14647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3528960" y="3200400"/>
            <a:ext cx="814440" cy="405536"/>
            <a:chOff x="3528960" y="3235880"/>
            <a:chExt cx="814440" cy="405536"/>
          </a:xfrm>
        </p:grpSpPr>
        <p:cxnSp>
          <p:nvCxnSpPr>
            <p:cNvPr id="28" name="Straight Arrow Connector 2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US 4 panel 2-5 year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2779"/>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5105400" y="1214741"/>
            <a:ext cx="609600" cy="161162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185351" y="3958683"/>
            <a:ext cx="755073" cy="16801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371600" y="3958682"/>
            <a:ext cx="838200" cy="16039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11</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4"/>
              </a:rPr>
              <a:t>https://www.cpc.ncep.noaa.gov/products/Drought/briefing_prcp.shtml</a:t>
            </a:r>
            <a:r>
              <a:rPr lang="en-US" sz="1400" dirty="0">
                <a:solidFill>
                  <a:srgbClr val="6600CC"/>
                </a:solidFill>
              </a:rPr>
              <a:t> </a:t>
            </a:r>
          </a:p>
        </p:txBody>
      </p:sp>
      <p:sp>
        <p:nvSpPr>
          <p:cNvPr id="23" name="TextBox 22"/>
          <p:cNvSpPr txBox="1"/>
          <p:nvPr/>
        </p:nvSpPr>
        <p:spPr>
          <a:xfrm>
            <a:off x="1751734" y="499276"/>
            <a:ext cx="762000" cy="369332"/>
          </a:xfrm>
          <a:prstGeom prst="rect">
            <a:avLst/>
          </a:prstGeom>
          <a:noFill/>
        </p:spPr>
        <p:txBody>
          <a:bodyPr wrap="square" rtlCol="0">
            <a:spAutoFit/>
          </a:bodyPr>
          <a:lstStyle/>
          <a:p>
            <a:r>
              <a:rPr lang="en-US" dirty="0"/>
              <a:t>5</a:t>
            </a:r>
            <a:r>
              <a:rPr lang="en-US" dirty="0" smtClean="0"/>
              <a:t> </a:t>
            </a:r>
            <a:r>
              <a:rPr lang="en-US" dirty="0"/>
              <a:t>Y</a:t>
            </a:r>
          </a:p>
        </p:txBody>
      </p:sp>
      <p:grpSp>
        <p:nvGrpSpPr>
          <p:cNvPr id="25" name="Group 24"/>
          <p:cNvGrpSpPr/>
          <p:nvPr/>
        </p:nvGrpSpPr>
        <p:grpSpPr>
          <a:xfrm>
            <a:off x="3528960" y="3276600"/>
            <a:ext cx="814440" cy="405536"/>
            <a:chOff x="3528960" y="3235880"/>
            <a:chExt cx="814440" cy="405536"/>
          </a:xfrm>
        </p:grpSpPr>
        <p:cxnSp>
          <p:nvCxnSpPr>
            <p:cNvPr id="26" name="Straight Arrow Connector 25"/>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7436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2400"/>
            <a:ext cx="8839200" cy="673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12</a:t>
            </a:fld>
            <a:endParaRPr lang="en-US" altLang="en-US"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4765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667000" y="158497"/>
            <a:ext cx="2743200" cy="1670304"/>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24800" y="3353068"/>
            <a:ext cx="1219199" cy="3123932"/>
          </a:xfrm>
          <a:prstGeom prst="rect">
            <a:avLst/>
          </a:prstGeom>
        </p:spPr>
        <p:txBody>
          <a:bodyPr wrap="square">
            <a:spAutoFit/>
          </a:bodyPr>
          <a:lstStyle/>
          <a:p>
            <a:r>
              <a:rPr lang="en-US" sz="1400" dirty="0"/>
              <a:t>East  vs  West</a:t>
            </a:r>
            <a:r>
              <a:rPr lang="en-US" sz="1400" dirty="0" smtClean="0"/>
              <a:t>!</a:t>
            </a:r>
          </a:p>
          <a:p>
            <a:r>
              <a:rPr lang="en-US" sz="1300" dirty="0" smtClean="0"/>
              <a:t>More darker colors in west/central =&gt; </a:t>
            </a:r>
            <a:r>
              <a:rPr lang="en-US" sz="1300" b="1" u="sng" dirty="0" smtClean="0">
                <a:solidFill>
                  <a:srgbClr val="A88000"/>
                </a:solidFill>
              </a:rPr>
              <a:t>narrow rainy season </a:t>
            </a:r>
            <a:r>
              <a:rPr lang="en-US" sz="1300" dirty="0" smtClean="0"/>
              <a:t>(months)</a:t>
            </a:r>
            <a:endParaRPr lang="en-US" sz="1300" dirty="0"/>
          </a:p>
          <a:p>
            <a:endParaRPr lang="en-US" sz="1300" dirty="0"/>
          </a:p>
          <a:p>
            <a:r>
              <a:rPr lang="en-US" sz="1300" dirty="0" smtClean="0"/>
              <a:t>Overall, more white space in the east =&gt; </a:t>
            </a:r>
            <a:r>
              <a:rPr lang="en-US" sz="1300" b="1" u="sng" dirty="0" smtClean="0">
                <a:solidFill>
                  <a:srgbClr val="33CC33"/>
                </a:solidFill>
              </a:rPr>
              <a:t>distributed rainfall season </a:t>
            </a:r>
            <a:r>
              <a:rPr lang="en-US" sz="1300" dirty="0" smtClean="0"/>
              <a:t>(except ~FL).</a:t>
            </a:r>
            <a:endParaRPr lang="en-US" sz="1300" dirty="0"/>
          </a:p>
        </p:txBody>
      </p:sp>
      <p:sp>
        <p:nvSpPr>
          <p:cNvPr id="5" name="Rounded Rectangle 4"/>
          <p:cNvSpPr/>
          <p:nvPr/>
        </p:nvSpPr>
        <p:spPr>
          <a:xfrm>
            <a:off x="1752600" y="3733800"/>
            <a:ext cx="762000" cy="1447800"/>
          </a:xfrm>
          <a:prstGeom prst="round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1277779"/>
            <a:ext cx="609600" cy="246221"/>
          </a:xfrm>
          <a:prstGeom prst="rect">
            <a:avLst/>
          </a:prstGeom>
          <a:noFill/>
        </p:spPr>
        <p:txBody>
          <a:bodyPr wrap="square" rtlCol="0">
            <a:spAutoFit/>
          </a:bodyPr>
          <a:lstStyle/>
          <a:p>
            <a:r>
              <a:rPr lang="en-US" sz="1000" dirty="0" smtClean="0"/>
              <a:t>MOST</a:t>
            </a:r>
            <a:endParaRPr lang="en-US" sz="1000" dirty="0"/>
          </a:p>
        </p:txBody>
      </p:sp>
      <p:sp>
        <p:nvSpPr>
          <p:cNvPr id="9" name="Rectangle 8"/>
          <p:cNvSpPr/>
          <p:nvPr/>
        </p:nvSpPr>
        <p:spPr>
          <a:xfrm>
            <a:off x="838200" y="588646"/>
            <a:ext cx="625492" cy="261610"/>
          </a:xfrm>
          <a:prstGeom prst="rect">
            <a:avLst/>
          </a:prstGeom>
        </p:spPr>
        <p:txBody>
          <a:bodyPr wrap="none">
            <a:spAutoFit/>
          </a:bodyPr>
          <a:lstStyle/>
          <a:p>
            <a:r>
              <a:rPr lang="en-US" sz="1100" dirty="0" smtClean="0"/>
              <a:t>LEAST</a:t>
            </a:r>
            <a:endParaRPr lang="en-US" sz="1100" dirty="0"/>
          </a:p>
        </p:txBody>
      </p:sp>
      <p:sp>
        <p:nvSpPr>
          <p:cNvPr id="13" name="Rectangle 12"/>
          <p:cNvSpPr/>
          <p:nvPr/>
        </p:nvSpPr>
        <p:spPr>
          <a:xfrm>
            <a:off x="1600200" y="1109990"/>
            <a:ext cx="647934" cy="261610"/>
          </a:xfrm>
          <a:prstGeom prst="rect">
            <a:avLst/>
          </a:prstGeom>
        </p:spPr>
        <p:txBody>
          <a:bodyPr wrap="none">
            <a:spAutoFit/>
          </a:bodyPr>
          <a:lstStyle/>
          <a:p>
            <a:r>
              <a:rPr lang="en-US" sz="1100" dirty="0" smtClean="0"/>
              <a:t>MIXED</a:t>
            </a:r>
            <a:endParaRPr lang="en-US" sz="11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313810" y="228600"/>
            <a:ext cx="70599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761428" y="1020449"/>
            <a:ext cx="791772"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276600" y="1905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048000" y="4364142"/>
            <a:ext cx="762000" cy="436458"/>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971800" y="5943599"/>
            <a:ext cx="762000" cy="558999"/>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867400" y="1143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7086600" y="6182549"/>
            <a:ext cx="2133600" cy="476250"/>
          </a:xfrm>
        </p:spPr>
        <p:txBody>
          <a:bodyPr/>
          <a:lstStyle/>
          <a:p>
            <a:pPr>
              <a:defRPr/>
            </a:pPr>
            <a:fld id="{AE0D35B7-164B-4BDA-8435-F6440E98459E}" type="slidenum">
              <a:rPr lang="en-US" altLang="en-US" smtClean="0"/>
              <a:pPr>
                <a:defRPr/>
              </a:pPr>
              <a:t>13</a:t>
            </a:fld>
            <a:endParaRPr lang="en-US" altLang="en-US" dirty="0"/>
          </a:p>
        </p:txBody>
      </p:sp>
      <p:grpSp>
        <p:nvGrpSpPr>
          <p:cNvPr id="3" name="Group 2"/>
          <p:cNvGrpSpPr/>
          <p:nvPr/>
        </p:nvGrpSpPr>
        <p:grpSpPr>
          <a:xfrm>
            <a:off x="1" y="76200"/>
            <a:ext cx="9143998" cy="6705599"/>
            <a:chOff x="0" y="1"/>
            <a:chExt cx="9298983"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10616"/>
              <a:ext cx="2743203" cy="174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93855" y="293799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622551" y="1706032"/>
            <a:ext cx="2711450" cy="171365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23496" y="74473"/>
            <a:ext cx="2690312" cy="163155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4999161"/>
            <a:ext cx="2616175" cy="178263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24"/>
          <p:cNvCxnSpPr/>
          <p:nvPr/>
        </p:nvCxnSpPr>
        <p:spPr>
          <a:xfrm flipH="1">
            <a:off x="7696201" y="2524125"/>
            <a:ext cx="1066799" cy="3714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cpc.ncep.noaa.gov/products/precip/CWlink/ENSO/composites/elnino.amj.preci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28" y="498741"/>
            <a:ext cx="4554572" cy="58819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cpc.ncep.noaa.gov/products/precip/CWlink/ENSO/composites/lanina.amj.preci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3763" y="465361"/>
            <a:ext cx="4573220" cy="592002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V="1">
            <a:off x="1676400" y="2057400"/>
            <a:ext cx="0" cy="1676400"/>
          </a:xfrm>
          <a:prstGeom prst="straightConnector1">
            <a:avLst/>
          </a:prstGeom>
          <a:ln w="22225">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42975" y="2374126"/>
            <a:ext cx="1219200" cy="261610"/>
          </a:xfrm>
          <a:prstGeom prst="rect">
            <a:avLst/>
          </a:prstGeom>
          <a:noFill/>
        </p:spPr>
        <p:txBody>
          <a:bodyPr wrap="square" rtlCol="0">
            <a:spAutoFit/>
          </a:bodyPr>
          <a:lstStyle/>
          <a:p>
            <a:r>
              <a:rPr lang="en-US" sz="1100" dirty="0" smtClean="0">
                <a:solidFill>
                  <a:srgbClr val="FF0000"/>
                </a:solidFill>
              </a:rPr>
              <a:t>Opposing signals! </a:t>
            </a:r>
            <a:endParaRPr lang="en-US" sz="1100" dirty="0">
              <a:solidFill>
                <a:srgbClr val="FF0000"/>
              </a:solidFill>
            </a:endParaRPr>
          </a:p>
        </p:txBody>
      </p:sp>
      <p:sp>
        <p:nvSpPr>
          <p:cNvPr id="2" name="Slide Number Placeholder 1"/>
          <p:cNvSpPr>
            <a:spLocks noGrp="1"/>
          </p:cNvSpPr>
          <p:nvPr>
            <p:ph type="sldNum" sz="quarter" idx="12"/>
          </p:nvPr>
        </p:nvSpPr>
        <p:spPr>
          <a:xfrm>
            <a:off x="8839201" y="6467475"/>
            <a:ext cx="380999" cy="238125"/>
          </a:xfrm>
        </p:spPr>
        <p:txBody>
          <a:bodyPr/>
          <a:lstStyle/>
          <a:p>
            <a:pPr>
              <a:defRPr/>
            </a:pPr>
            <a:fld id="{AE0D35B7-164B-4BDA-8435-F6440E98459E}" type="slidenum">
              <a:rPr lang="en-US" altLang="en-US" smtClean="0"/>
              <a:pPr>
                <a:defRPr/>
              </a:pPr>
              <a:t>14</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El Nino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a:solidFill>
                    <a:srgbClr val="FF0000"/>
                  </a:solidFill>
                </a:rPr>
                <a:t>P</a:t>
              </a:r>
            </a:p>
          </p:txBody>
        </p:sp>
        <p:sp>
          <p:nvSpPr>
            <p:cNvPr id="15" name="TextBox 14"/>
            <p:cNvSpPr txBox="1"/>
            <p:nvPr/>
          </p:nvSpPr>
          <p:spPr>
            <a:xfrm>
              <a:off x="4092729" y="480875"/>
              <a:ext cx="1165071" cy="523220"/>
            </a:xfrm>
            <a:prstGeom prst="rect">
              <a:avLst/>
            </a:prstGeom>
            <a:noFill/>
          </p:spPr>
          <p:txBody>
            <a:bodyPr wrap="square" rtlCol="0">
              <a:spAutoFit/>
            </a:bodyPr>
            <a:lstStyle/>
            <a:p>
              <a:r>
                <a:rPr lang="en-US" sz="2800" b="1" dirty="0" smtClean="0">
                  <a:solidFill>
                    <a:srgbClr val="FF0000"/>
                  </a:solidFill>
                </a:rPr>
                <a:t>AMJ</a:t>
              </a:r>
              <a:endParaRPr lang="en-US" sz="2800" b="1" dirty="0">
                <a:solidFill>
                  <a:srgbClr val="FF0000"/>
                </a:solidFill>
              </a:endParaRPr>
            </a:p>
          </p:txBody>
        </p:sp>
      </p:grpSp>
      <p:cxnSp>
        <p:nvCxnSpPr>
          <p:cNvPr id="8" name="Straight Connector 7"/>
          <p:cNvCxnSpPr/>
          <p:nvPr/>
        </p:nvCxnSpPr>
        <p:spPr>
          <a:xfrm>
            <a:off x="2076450" y="1981200"/>
            <a:ext cx="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828800" y="19812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828800" y="36576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076450" y="3557826"/>
            <a:ext cx="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1828800" y="5232802"/>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1752600" y="5232803"/>
            <a:ext cx="495299" cy="3633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819835" y="5432227"/>
            <a:ext cx="1466850" cy="461665"/>
          </a:xfrm>
          <a:prstGeom prst="rect">
            <a:avLst/>
          </a:prstGeom>
          <a:noFill/>
        </p:spPr>
        <p:txBody>
          <a:bodyPr wrap="square" rtlCol="0">
            <a:spAutoFit/>
          </a:bodyPr>
          <a:lstStyle/>
          <a:p>
            <a:r>
              <a:rPr lang="en-US" sz="1200" dirty="0" smtClean="0"/>
              <a:t>Southeast US –Above Normal </a:t>
            </a:r>
            <a:r>
              <a:rPr lang="en-US" sz="1200" dirty="0" err="1" smtClean="0"/>
              <a:t>Prcp</a:t>
            </a:r>
            <a:r>
              <a:rPr lang="en-US" sz="1200" dirty="0" smtClean="0"/>
              <a:t>!</a:t>
            </a:r>
            <a:endParaRPr lang="en-US" sz="1200" dirty="0"/>
          </a:p>
        </p:txBody>
      </p:sp>
      <p:sp>
        <p:nvSpPr>
          <p:cNvPr id="6" name="TextBox 5"/>
          <p:cNvSpPr txBox="1"/>
          <p:nvPr/>
        </p:nvSpPr>
        <p:spPr>
          <a:xfrm>
            <a:off x="3896428" y="2715161"/>
            <a:ext cx="1208972" cy="1323439"/>
          </a:xfrm>
          <a:prstGeom prst="rect">
            <a:avLst/>
          </a:prstGeom>
          <a:noFill/>
        </p:spPr>
        <p:txBody>
          <a:bodyPr wrap="square" rtlCol="0">
            <a:spAutoFit/>
          </a:bodyPr>
          <a:lstStyle/>
          <a:p>
            <a:pPr algn="ctr"/>
            <a:r>
              <a:rPr lang="en-US" sz="1600" b="1" dirty="0" smtClean="0">
                <a:solidFill>
                  <a:srgbClr val="FF0000"/>
                </a:solidFill>
              </a:rPr>
              <a:t>El NINO/Left</a:t>
            </a:r>
          </a:p>
          <a:p>
            <a:pPr algn="ctr"/>
            <a:endParaRPr lang="en-US" sz="1600" b="1" dirty="0">
              <a:solidFill>
                <a:srgbClr val="FF0000"/>
              </a:solidFill>
            </a:endParaRPr>
          </a:p>
          <a:p>
            <a:pPr algn="ctr"/>
            <a:r>
              <a:rPr lang="en-US" sz="1600" b="1" dirty="0" smtClean="0">
                <a:solidFill>
                  <a:srgbClr val="FF0000"/>
                </a:solidFill>
              </a:rPr>
              <a:t>La NINA /Right </a:t>
            </a:r>
          </a:p>
        </p:txBody>
      </p:sp>
      <p:sp>
        <p:nvSpPr>
          <p:cNvPr id="16" name="TextBox 15"/>
          <p:cNvSpPr txBox="1"/>
          <p:nvPr/>
        </p:nvSpPr>
        <p:spPr>
          <a:xfrm>
            <a:off x="-1" y="6553200"/>
            <a:ext cx="8915401" cy="276999"/>
          </a:xfrm>
          <a:prstGeom prst="rect">
            <a:avLst/>
          </a:prstGeom>
          <a:noFill/>
        </p:spPr>
        <p:txBody>
          <a:bodyPr wrap="square" rtlCol="0">
            <a:spAutoFit/>
          </a:bodyPr>
          <a:lstStyle/>
          <a:p>
            <a:r>
              <a:rPr lang="en-US" sz="1200" dirty="0" smtClean="0"/>
              <a:t>El Nino is weakening, so composites may not hold. Moreover MAM is Spring, an inherently difficult season for forecast!</a:t>
            </a:r>
            <a:endParaRPr lang="en-US" sz="1200" dirty="0"/>
          </a:p>
        </p:txBody>
      </p:sp>
    </p:spTree>
    <p:extLst>
      <p:ext uri="{BB962C8B-B14F-4D97-AF65-F5344CB8AC3E}">
        <p14:creationId xmlns:p14="http://schemas.microsoft.com/office/powerpoint/2010/main" val="191721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91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200" y="76200"/>
            <a:ext cx="990600" cy="430887"/>
          </a:xfrm>
          <a:prstGeom prst="rect">
            <a:avLst/>
          </a:prstGeom>
          <a:noFill/>
        </p:spPr>
        <p:txBody>
          <a:bodyPr wrap="square" rtlCol="0">
            <a:spAutoFit/>
          </a:bodyPr>
          <a:lstStyle/>
          <a:p>
            <a:r>
              <a:rPr lang="en-US" sz="1100" dirty="0" smtClean="0">
                <a:solidFill>
                  <a:srgbClr val="FF0000"/>
                </a:solidFill>
              </a:rPr>
              <a:t>Compare with last month</a:t>
            </a:r>
            <a:endParaRPr lang="en-US" sz="1100" dirty="0">
              <a:solidFill>
                <a:srgbClr val="FF0000"/>
              </a:solidFill>
            </a:endParaRPr>
          </a:p>
        </p:txBody>
      </p:sp>
      <p:cxnSp>
        <p:nvCxnSpPr>
          <p:cNvPr id="19" name="Straight Arrow Connector 18"/>
          <p:cNvCxnSpPr/>
          <p:nvPr/>
        </p:nvCxnSpPr>
        <p:spPr>
          <a:xfrm>
            <a:off x="2576727" y="1754420"/>
            <a:ext cx="532754" cy="870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533400" y="4496077"/>
            <a:ext cx="204332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Not so clear!!  </a:t>
            </a:r>
            <a:endParaRPr lang="en-US" sz="1600" b="1" u="sng" dirty="0">
              <a:solidFill>
                <a:srgbClr val="FF0000"/>
              </a:solidFill>
            </a:endParaRP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4" name="TextBox 3"/>
          <p:cNvSpPr txBox="1"/>
          <p:nvPr/>
        </p:nvSpPr>
        <p:spPr>
          <a:xfrm>
            <a:off x="2476500" y="1698745"/>
            <a:ext cx="6858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537793" y="3718829"/>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2" name="Rectangle 1"/>
          <p:cNvSpPr/>
          <p:nvPr/>
        </p:nvSpPr>
        <p:spPr>
          <a:xfrm>
            <a:off x="457201" y="4343400"/>
            <a:ext cx="1752599" cy="5334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457200" y="4931058"/>
            <a:ext cx="1752600" cy="21942"/>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00380" y="4295001"/>
            <a:ext cx="34290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1981200" y="4496078"/>
            <a:ext cx="838200" cy="9267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433955" y="3746792"/>
            <a:ext cx="634788" cy="1061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4953000" y="-1779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6972300" y="304800"/>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486401" y="1492393"/>
            <a:ext cx="3628292" cy="307777"/>
          </a:xfrm>
          <a:prstGeom prst="rect">
            <a:avLst/>
          </a:prstGeom>
          <a:noFill/>
        </p:spPr>
        <p:txBody>
          <a:bodyPr wrap="square" rtlCol="0">
            <a:spAutoFit/>
          </a:bodyPr>
          <a:lstStyle/>
          <a:p>
            <a:r>
              <a:rPr lang="en-US" sz="1400" dirty="0" smtClean="0"/>
              <a:t>.</a:t>
            </a:r>
            <a:endParaRPr lang="en-US" sz="1400" dirty="0"/>
          </a:p>
        </p:txBody>
      </p:sp>
      <p:sp>
        <p:nvSpPr>
          <p:cNvPr id="12" name="TextBox 11"/>
          <p:cNvSpPr txBox="1"/>
          <p:nvPr/>
        </p:nvSpPr>
        <p:spPr>
          <a:xfrm>
            <a:off x="8153400" y="76200"/>
            <a:ext cx="990600" cy="369332"/>
          </a:xfrm>
          <a:prstGeom prst="rect">
            <a:avLst/>
          </a:prstGeom>
          <a:noFill/>
        </p:spPr>
        <p:txBody>
          <a:bodyPr wrap="square" rtlCol="0">
            <a:spAutoFit/>
          </a:bodyPr>
          <a:lstStyle/>
          <a:p>
            <a:r>
              <a:rPr lang="en-US" dirty="0" smtClean="0">
                <a:solidFill>
                  <a:srgbClr val="FF0000"/>
                </a:solidFill>
              </a:rPr>
              <a:t>NOW</a:t>
            </a:r>
            <a:endParaRPr lang="en-US" dirty="0">
              <a:solidFill>
                <a:srgbClr val="FF0000"/>
              </a:solidFill>
            </a:endParaRPr>
          </a:p>
        </p:txBody>
      </p:sp>
      <p:pic>
        <p:nvPicPr>
          <p:cNvPr id="10242" name="Picture 2" descr="https://www.cpc.ncep.noaa.gov/products/tanal/30day/mean/20240229.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7937"/>
            <a:ext cx="4952999" cy="68500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276850" y="666750"/>
            <a:ext cx="3867150" cy="2990850"/>
          </a:xfrm>
          <a:prstGeom prst="rect">
            <a:avLst/>
          </a:prstGeom>
        </p:spPr>
      </p:pic>
      <p:pic>
        <p:nvPicPr>
          <p:cNvPr id="2" name="Picture 1"/>
          <p:cNvPicPr>
            <a:picLocks noChangeAspect="1"/>
          </p:cNvPicPr>
          <p:nvPr/>
        </p:nvPicPr>
        <p:blipFill>
          <a:blip r:embed="rId4"/>
          <a:stretch>
            <a:fillRect/>
          </a:stretch>
        </p:blipFill>
        <p:spPr>
          <a:xfrm>
            <a:off x="5276850" y="3686269"/>
            <a:ext cx="3867150" cy="2913477"/>
          </a:xfrm>
          <a:prstGeom prst="rect">
            <a:avLst/>
          </a:prstGeom>
        </p:spPr>
      </p:pic>
      <p:cxnSp>
        <p:nvCxnSpPr>
          <p:cNvPr id="8" name="Straight Arrow Connector 7"/>
          <p:cNvCxnSpPr/>
          <p:nvPr/>
        </p:nvCxnSpPr>
        <p:spPr>
          <a:xfrm>
            <a:off x="7467600" y="1905000"/>
            <a:ext cx="228600" cy="2971800"/>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92096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a:stretch>
            <a:fillRect/>
          </a:stretch>
        </p:blipFill>
        <p:spPr>
          <a:xfrm>
            <a:off x="4542190" y="580294"/>
            <a:ext cx="2392010" cy="2772506"/>
          </a:xfrm>
          <a:prstGeom prst="rect">
            <a:avLst/>
          </a:prstGeom>
        </p:spPr>
      </p:pic>
      <p:pic>
        <p:nvPicPr>
          <p:cNvPr id="30" name="Picture 29"/>
          <p:cNvPicPr>
            <a:picLocks noChangeAspect="1"/>
          </p:cNvPicPr>
          <p:nvPr/>
        </p:nvPicPr>
        <p:blipFill>
          <a:blip r:embed="rId4"/>
          <a:stretch>
            <a:fillRect/>
          </a:stretch>
        </p:blipFill>
        <p:spPr>
          <a:xfrm>
            <a:off x="17842" y="7937"/>
            <a:ext cx="4469038" cy="6496050"/>
          </a:xfrm>
          <a:prstGeom prst="rect">
            <a:avLst/>
          </a:prstGeom>
        </p:spPr>
      </p:pic>
      <p:sp>
        <p:nvSpPr>
          <p:cNvPr id="10" name="Rectangle 9"/>
          <p:cNvSpPr/>
          <p:nvPr/>
        </p:nvSpPr>
        <p:spPr>
          <a:xfrm>
            <a:off x="6735050" y="5705813"/>
            <a:ext cx="2007778" cy="461665"/>
          </a:xfrm>
          <a:prstGeom prst="rect">
            <a:avLst/>
          </a:prstGeom>
        </p:spPr>
        <p:txBody>
          <a:bodyPr wrap="square">
            <a:spAutoFit/>
          </a:bodyPr>
          <a:lstStyle/>
          <a:p>
            <a:r>
              <a:rPr lang="en-US" sz="1200" dirty="0"/>
              <a:t>https</a:t>
            </a:r>
            <a:r>
              <a:rPr lang="en-US" sz="1200" dirty="0" smtClean="0"/>
              <a:t>:/</a:t>
            </a:r>
            <a:r>
              <a:rPr lang="en-US" sz="1200" dirty="0"/>
              <a:t>www.nohrsc.noaa.gov/interactive/html/map.html?</a:t>
            </a:r>
          </a:p>
        </p:txBody>
      </p:sp>
      <p:sp>
        <p:nvSpPr>
          <p:cNvPr id="3" name="Rectangle 2"/>
          <p:cNvSpPr/>
          <p:nvPr/>
        </p:nvSpPr>
        <p:spPr>
          <a:xfrm>
            <a:off x="6610380" y="5040961"/>
            <a:ext cx="2595659" cy="400110"/>
          </a:xfrm>
          <a:prstGeom prst="rect">
            <a:avLst/>
          </a:prstGeom>
        </p:spPr>
        <p:txBody>
          <a:bodyPr wrap="square">
            <a:spAutoFit/>
          </a:bodyPr>
          <a:lstStyle/>
          <a:p>
            <a:r>
              <a:rPr lang="en-US" sz="1000" dirty="0"/>
              <a:t>https://www.nrcs.usda.gov/wps/portal/wcc/home/</a:t>
            </a:r>
          </a:p>
        </p:txBody>
      </p:sp>
      <p:sp>
        <p:nvSpPr>
          <p:cNvPr id="16" name="Slide Number Placeholder 3"/>
          <p:cNvSpPr>
            <a:spLocks noGrp="1"/>
          </p:cNvSpPr>
          <p:nvPr>
            <p:ph type="sldNum" sz="quarter" idx="12"/>
          </p:nvPr>
        </p:nvSpPr>
        <p:spPr>
          <a:xfrm>
            <a:off x="8839200" y="66294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986" y="5276671"/>
            <a:ext cx="1624185" cy="1200329"/>
          </a:xfrm>
          <a:prstGeom prst="rect">
            <a:avLst/>
          </a:prstGeom>
          <a:noFill/>
        </p:spPr>
        <p:txBody>
          <a:bodyPr wrap="square" rtlCol="0">
            <a:spAutoFit/>
          </a:bodyPr>
          <a:lstStyle/>
          <a:p>
            <a:r>
              <a:rPr lang="en-US" sz="1200" dirty="0">
                <a:solidFill>
                  <a:srgbClr val="FF0000"/>
                </a:solidFill>
              </a:rPr>
              <a:t>M</a:t>
            </a:r>
            <a:r>
              <a:rPr lang="en-US" sz="1200" dirty="0" smtClean="0">
                <a:solidFill>
                  <a:srgbClr val="FF0000"/>
                </a:solidFill>
              </a:rPr>
              <a:t>any CA water reservoirs are AT or ABOVE their historical average/ CAPACITY levels ! </a:t>
            </a:r>
            <a:r>
              <a:rPr lang="en-US" sz="1200" dirty="0" smtClean="0">
                <a:solidFill>
                  <a:srgbClr val="FF0000"/>
                </a:solidFill>
                <a:sym typeface="Wingdings" panose="05000000000000000000" pitchFamily="2" charset="2"/>
              </a:rPr>
              <a:t></a:t>
            </a:r>
          </a:p>
          <a:p>
            <a:endParaRPr lang="en-US" sz="1200" dirty="0">
              <a:solidFill>
                <a:srgbClr val="FF0000"/>
              </a:solidFill>
              <a:sym typeface="Wingdings" panose="05000000000000000000" pitchFamily="2" charset="2"/>
            </a:endParaRPr>
          </a:p>
        </p:txBody>
      </p:sp>
      <p:sp>
        <p:nvSpPr>
          <p:cNvPr id="15" name="Rectangle 14"/>
          <p:cNvSpPr/>
          <p:nvPr/>
        </p:nvSpPr>
        <p:spPr>
          <a:xfrm>
            <a:off x="4648200" y="6629400"/>
            <a:ext cx="4572000" cy="276999"/>
          </a:xfrm>
          <a:prstGeom prst="rect">
            <a:avLst/>
          </a:prstGeom>
        </p:spPr>
        <p:txBody>
          <a:bodyPr>
            <a:spAutoFit/>
          </a:bodyPr>
          <a:lstStyle/>
          <a:p>
            <a:endParaRPr lang="en-US" sz="1200" dirty="0"/>
          </a:p>
        </p:txBody>
      </p:sp>
      <p:sp>
        <p:nvSpPr>
          <p:cNvPr id="12" name="TextBox 11"/>
          <p:cNvSpPr txBox="1"/>
          <p:nvPr/>
        </p:nvSpPr>
        <p:spPr>
          <a:xfrm>
            <a:off x="3329193" y="2209800"/>
            <a:ext cx="1295400" cy="646331"/>
          </a:xfrm>
          <a:prstGeom prst="rect">
            <a:avLst/>
          </a:prstGeom>
          <a:noFill/>
        </p:spPr>
        <p:txBody>
          <a:bodyPr wrap="square" rtlCol="0">
            <a:spAutoFit/>
          </a:bodyPr>
          <a:lstStyle/>
          <a:p>
            <a:r>
              <a:rPr lang="en-US" sz="1200" b="1" dirty="0" smtClean="0">
                <a:solidFill>
                  <a:srgbClr val="0033CC"/>
                </a:solidFill>
              </a:rPr>
              <a:t>% of Capacity</a:t>
            </a:r>
          </a:p>
          <a:p>
            <a:r>
              <a:rPr lang="en-US" sz="1200" b="1" dirty="0" smtClean="0">
                <a:solidFill>
                  <a:srgbClr val="008000"/>
                </a:solidFill>
              </a:rPr>
              <a:t>% of Hist. Avg.</a:t>
            </a:r>
          </a:p>
          <a:p>
            <a:r>
              <a:rPr lang="en-US" sz="1200" b="1" dirty="0" smtClean="0"/>
              <a:t>    of  Reservoirs.</a:t>
            </a:r>
            <a:endParaRPr lang="en-US" sz="1200" b="1" dirty="0"/>
          </a:p>
        </p:txBody>
      </p:sp>
      <p:sp>
        <p:nvSpPr>
          <p:cNvPr id="8" name="AutoShape 2" descr="Outlook Month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Outlook Month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2" descr="Outlook Month 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TextBox 30"/>
          <p:cNvSpPr txBox="1"/>
          <p:nvPr/>
        </p:nvSpPr>
        <p:spPr>
          <a:xfrm>
            <a:off x="5715000" y="-86910"/>
            <a:ext cx="3408680" cy="369332"/>
          </a:xfrm>
          <a:prstGeom prst="rect">
            <a:avLst/>
          </a:prstGeom>
          <a:noFill/>
        </p:spPr>
        <p:txBody>
          <a:bodyPr wrap="square" rtlCol="0">
            <a:spAutoFit/>
          </a:bodyPr>
          <a:lstStyle/>
          <a:p>
            <a:r>
              <a:rPr lang="en-US" dirty="0"/>
              <a:t> </a:t>
            </a:r>
            <a:r>
              <a:rPr lang="en-US" dirty="0" smtClean="0"/>
              <a:t>    </a:t>
            </a:r>
            <a:endParaRPr lang="en-US" dirty="0"/>
          </a:p>
        </p:txBody>
      </p:sp>
      <p:sp>
        <p:nvSpPr>
          <p:cNvPr id="4" name="AutoShape 2"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2" descr="data:image/png;base64,iVBORw0KGgoAAAANSUhEUgAABXgAAAPoCAYAAABkvZZOAAAAAXNSR0IArs4c6QAAIABJREFUeF7snXd4VNXWxtecMzUzk94TUikJhBJqKEJEioCKBZSqCIhSBBSDXL1y79X7XZGAVEGkCwgIAkEFAUGQDoFQAgktJIT0Ppl+5pzzPXtgwiQkZJJMCrrO8/jEnLP32mv/9iF/vLPmXYI5c+ZEQz1dLMuyNE3T9RT+LxeWYRhOJBJRTXFjpcDGqHq3a3Y09hufwOd6FXX7dGoGyfPM/y33zT532bHNuGE5CpVOzt874FY68bfL1ns40h26uHSCYt+XIM9rABQ35P4cl07sds7vVea2R4eL5nU/HdQeXLwM8NGG5IbK47VzK9udbT4g+75raC6YGMol6T8BDoIkpQAMlEbcrbio5adpAE3y2MsjMjEUbDoQAOmMEngWINRFBWOerZfcQ3KuuhY5uNEaB1edce8qR5LICE8+KP1iu6zc3ODS9PS2xXq90mRJcODAFU7NmiWsNZlMP23YsCG7oc4W10ECSAAJIAEkgASQABJAAkgACSABJIAEkEBjExDUl8CL4m7Nj5ZhGJNIJBLWfGb9z4iLi5ug5k0vPvvjsmSPtq101iv++fG8AHVmrkR7K02pzkxxYBTFGrEHGCWeYGC1QOszQeo9APKbzwSzKNxQl/OSd7r+Gja5pEjmfcO85pmfXeHSERdIOuMKS06fb6g8WmfGewbmJXvvbz/misu1fwYFRh53U7aRsWT9kniNMP1237yiVv9Ja6h86ryOQUcBJQAQSbk6x7IlwO4lvuZhr8zI7H5jX7irKlfiqC2SchxtZDQybeH9AI2Pz80zW7d+OcaWcA01ZubMmc40TXuzLJstEomCYmNjLzXU2rgOEkACSAAJIAEkgASQABJAAkgACSABJPD3IYACbxM666Zawbt8+fIv3N3d44eMGN5SEBXRkm7RTCVwdzbQni6GiviKP/uyY27PnzOLBVkq7X2Q5B8DZ5MGhJHL4ZZlLKsBCmjgaSnw9YXfadGkqF8ipuaWSDxSytb4dEh7+PC7JNixoBl06FsEUS8W1tf6FeOSKt7TAX1y6KI5XkGjjGXlujzPw41FFJ/XbXsiODiaRV+8KhCwEnitn3iUZird1NmOHe7+qdy2dL5PU+MWExPTgaZpZ0te8+bNO9rUcsR8kAASQAJIAAkgASSABJAAEkACSAAJIIGnn0C9CLxYvVvzF4NlWd5kMnESiaRJWVp88803c/39/fc+//zzhwCgWKPRjKbdnSMFJt6PE/C+lIOMoZwcOIGbs5jPLeKMJSl6VdgFmTo6IUOfDaJzoyGi92FIIERYPVBFv0cG0MZmCuDFFOWSWuzQJT6DEgFnT7HXecF7Xfe0n35fLXHOLDuJ/Wu8oShHDKM+vQdzX2oHU5cmg1eQseYnVbsZpIrXP/Oqz3WHXXzwaKZM4BWYWDplEU8pAv9ZlNwi+nbtov/FZ1Uh8FrvesSpJQHbln4V2pRIfPTRRxFCodDdkhPDMNkXLly4ffTo0TJricbKNyYmxpvjONPChQvzGysHXBcJIAEkgASQABJAAkgACSABJIAEkAASsA8BFHjtw7FOUQwGAysUCimapgV1CmTnyXv27OlTUFDQbMKECZurCs0wjDvLsh7kP5qm8zSSvA+yZmwps2I4ORTa+Q+DrMCxkJf/S2RQs7Zj3T07NTdxHC+4f+CmLPPCeUbqwRmI2KvsE59O0XWr6nWOnRy1K3L6Ha3YKa9czjO6dzHbMqydEwzNI0uhzxv5sOidllCUI4XP916pNbrdi/3KzX1lZpU2FKSK96bhrNyxx1XatblIQHEclX/FwJsut9H5iXsxOomS3x85tpx/ca3z+itNtEHgJdttaiJvdHS0sFu3blECgaDMdoXjOL1arU5csWKFurGOiIi7NE2H8TxvOnv27JmmIDg3FgtcFwkgASSABJAAEkACSAAJIAEkgASQwF+BgN0FXqzerflr0VStGb7++uu1H3744QRbd6RWqyfkRB8N0fVILFcZe+1fEGjIB3HIc8Nl7SeNNVevGgtFUpHMTXRp+Qa+zXt9NPmXUujCa/tLlcP+fOCXW4vLed7Ubj92/fC68cZFgDY9S8tC/PB/AeDiZQS5koFbCY4wYd5d87PvPgqBC797wqpLZ2qxHAARjaPfeFQlnJ8pAVW+GGatq7KBW8/EnaHZqt8dWFkGbRLyvEbStaio+afpo08t6k5xJtEfEcOTzM3Y8HpEwEaBl0xoaiLvrFmz3EUiUUQlx5k6b9681IY+Zou4a1nXZDLlL1iwILGh88D1kAASQAJIAAkgASSABJAAEkACSAAJIAH7EaizwEsE3Yrp0DTdpGwG7IerdpFUKpWYpmlOLpdX+tXspthcbf369W86OTmlvvrqq3/aumuWZR1KBHmztS1uuxQPOVHO3zZjF7gxV14O7zFvnI52EHBsoVLu4OUB579cJWg9+Rm1tMRNfm7eSioouCBL89ZRs1+v4kgnf3XfC/eftL7LvClRJpDRQt7AbXHsdYs7uMENVIVioIU8zN2ZCAUZYvh6UjjMWJEEy6aFwRc/P6rWXTi+FZgYCnoPy4HuQ2vmx2upCLYkl3VbAtmpUvgxNhhGf3YHIno9Epgr24BBQwFFmxuVjT6xoMeWXh+dspXz325cDQTepiTykiZrpLmatQ+v9dmxLFucl5eXvGHDBn1dz3TKlCkKmUzmb2noRiqFFy5cWO6DhorirmVNhmES0aqhrieA85EAEkACSAAJIAEkgASQABJAAkgACTQegToLvE1RnGw8nOVXvnr1qsfdu3dbGI1GOcdxlFKpzA8JCbnbqlWrcmJiU2P4008/9cvKyuo+bdq0L2xhmZ6e3oGiqFI/P787ZLyaU0UbWe1bJb3PaTVdrpdVo+btjgx2cx/p69k11CSm3CUlt9MpfUEOF9gxUsCLTeyJ7+aVhgQXaB1vtXTktLTEGJypkmX6ObIKbbEh9L6qotjrtOmllpeocXCtWdRNmP1cR/AK1IJvCzUc2dwMOg/KAc9meshJlZkbqu1b7f+Y7+6/X2kLngE6aNWlBJ4bU97S4UkbJ+Jul0E5UJglhYIsCRTnSMHZSw9uPgZw9dHDmLn3bOFGxqC4awOpGgq8vgV3HKOT9sT/sHzhuzZEr7chs2fPjqIoSvqkBYhNgslkSq6rwPrBBx80l0gk/tZrEc9fi8hblbhLxqNVQ729AhgYCSABJIAEkAASQAJIAAkgASSABJBAgxCok8DbVBuDNQg5GxbZu3dvj/z8/Fbjx49fbzQaBZs3b57o7e19afDgwecrCDGcSCQqa7xlQ+h6GRIXF/dMenr6AIqiCqZMmbK4ukUMBkPotZRLEy8mJEQAKxB07dhld7s2HdeSeVqttqeJ1nfTOxe00bW6y/IihmWNLJV728dNl+Hpwkgoyq1tM2OLMVE6iqL4jOOJwvyMXXnKXvHp8p8kLZ15g5AGoErcodjoE8LL7gQ4SdJ8ysReXdvb+fJ1b/kfbTk8N9MtVAUzuneGgNakalYAxMaX2CR8Mqg9SGQs+LfUlPnuWm8q5tmO4OxpgBFzUiE0UvPYfi3+uta+ukTcnbQgGTZ/3hxej0kB7yA9+DQ3VMeqsudDEjaG3/UI11/37/rAMgKvygnUUOAlQV4+/52zY17KC99//32Vnsj1jbsy0bWyNTmOU8+fPz++LvlUJSYTkZeiqGLiufuk+GjVUBf6OBcJIAEkgASQABJAAkgACSABJIAEkEDjEqi1wNtUG4M1Ls5HqxNbhoMHD/YZNmzYoa1bt75AURT32muv7duyZcuIwYMH7/Hw8DB/LdticdFYtha5ubmygwcPPpuTk9NfJpOd7NChw5EePXpUa1dQxGbHnL92un0+f0/Ubq3uOtnL5Ved2gcqw3PaRLSmS9slsVSeUi8udJXTrEgCnCCvOFOdozaoOlNfHLufe5ERZH0f0cbnmRCd2EXMCVzTihx7n0+X7oXAIaHgHt4WzHYWl86C8GgB5GmHQBr5XXo11F9yq5kzEXv1Ri/hz+0nnC29myyGxe9FwJh/3oL4A24wcHxmmUXCn9vdyvnuWo5IV0rD3Jfag1FPm5uv3UuSQUC4Dr6LCYHbF5zBK0gDClcTUBRf5qtrbctA7B2s16nFi/fq2RXtz7UYmIWeu9XAq4XA2yrronvUrd82blyxfEEtjsYuU4htgqOjY+fqgnEcd3v+/PlPtCKpKsacOXOiq4tv63O0arCVFI5DAkgACSABJIAEkAASQAJIAAkgASTQtAjUWuBtarYCTQsrgEXgfemll37fvXv3IFJZ+sorr+zbvn37688//3yctcDbGOJuQkKCb0JCwoCioqL2QqFw89ChQ08HBQWJbeFYaMj59rfkbS6ytrriFjPhUZMxAEj+hySUlRhMbf79QJAll0AtFWZukXin7TR4i5vrVdr7IPUdArnNxkDu1Y8hVOwCTMR/IZXVABW0ByKGDwKJ1AUYMpfnARYtAr70HUgUOUI5v2fH2Pd77Y58/7pOrCiEnFQx5GdI4Le1fmVNznLTxI/57lqSyrgpheXTw8DRzQhhXYvh0PfNYOzcW2Yf3aPbfMHV2wD/2n3VPJyIuXcuOcOKi2fNv5+OcwVHd6bcWraAqzDmjVNLuv7cafwVrURZZw/WWiz/9EyphcBLNjfqxELvH5YvDG+sjdoqvmZnZ5+prQ+vrWvYwgCtGmyhhGOQABJAAkgACSABJIAEkAASQAJIAAk0PQI1FngZhuEAgPxHNQVbgaaH9FFGu3fv7llUVNRi/PjxG8jdNWvWTPL19b04ePDgsq9jkwrehhZ4V61a9QHDMK7+/v6HXnzxxb1VNYGqjG164d3Vv5zd7tZiJqR5D4TiysakbgDPvD/Btcs6MDd5ujoHgsnPtvPAbEWgTQPxvW3gmbMfvFyjoFDkBKaCM+DiEADaHlLwHvcOcMRowaU5aM0C72LgSyeWF3jpAqWE2jQ9cm+HSRdZSmQ051FRCKxK4H23fRREv5EBV4+7matz+46+D8e2+5kreZdNawH+LTTwyoxywnXZPq+dVMKqWWEgIE4QPJjtGqprqFYJJCd1nnTA1W3tdnR//1xTfoebRG61FHi73j6kbJd6/H9r1qzZ1Rj7eJL4SpqgMQyTbzAYslesWKGubX72FHhJDmjVUNuTwHlIAAkgASSABJAAEkACSAAJIAEkgAQaj0CNBd7GS7VxVyYVyxRFCR6KICAUCimaps2/V3UlJia637lzpxXDMA6kyZqTk1NecHDw3ZYtWxZZ5lgLvAzDiAQCgYKmaaNWq70vFouVFEU5kN/ttfs1a9ZMlkgk+WPGjNnH87yeoqhyVbFPWufSjQvfn045pOiyFq5LfR9U2FZ15Z8EZdLnEEpJgAsYDZnN3oD8ysambwe3zL3gadIB7RQO6o6dAV4IBTcvGUgU3mBITATBsSLI0w5+VBFM4kivhrpqjk0I3t9u3IWyuJUJgRUtGogFw7UTbvD67Dtw7aQzPD8hCzJuymDHwmBgGQrCowrhvUXmZnFVXhZ7htICEXQf+ridhcXu4Qkhwu+f9wzKS/bZHzn2sqM2X+FdfM/tpm/Hsqpne533XyJOLQVepbZAMvjSJv32pfP7NhSHmTNnOotEoiCGYVKlUmmHqtadN2/eUXvkFBMT06EmH9DYsiZaNdhCCccgASSABJAAEkACSAAJIAEkgASQABJoOgRQ4LXhLCqzo7BuMGfx0SXNwkg4juPMwi+pzCVzdTodEWk5uVxu9pW1vqqr4GVZtjlN07dtSNOmIV9//fXamTNnTiIV2BRFPVGktQ74x6nD2+67nTdFfgO3bFoIAPS5IGS1QMmDoFqBuugCyO/vAM/8U+DauReY/D2AZotBIugBGSX9IJ2iSee0R5frxsERN7jh1NnQgVfK7lYlBK6dE2xushbcTgMbPgsFuaMJ8u5Lof2zBTDyH+nm+cR2oTKxtrLNkipeaysI6zHEp9fNTwcRvQrh1ZmVVwEDQK/kn4M9VRlepGhSaDIIeAHNqqVOLBF8beX7txlXS4GX8Ol3dbsiKOfafoqizKL9d999t9He3EiDM0s1rlwuJ/9enatbw14Cr62CcnX5WD9Hq4aa0MKxSAAJIAEkgASQABJAAkgACSABJIAEGp8ACrzVnIE9vIafFMNkMhmIECwQCISVpcJxHA0AJRRFKer6uuzbt69LZmZm53Hjxq0UCitdrtIldv+8cxcMuZ1X0W+3rvlUnM/qgZLGQaDsHrga80GakgIC0ftwxaM3qKzHKpe8275EEAD7OrxdXgzd+j9/kMq5Su0V5r7UDlp2KoFjO/xgdeIpSDyhrI21QlkepIqXNGHz9H/kn3t0u6/Z5oFcO2L94dx+D4g9klAVp263DgSmeIQX5DkHmL+iT5qu3XNvabrp0yFN5eBe66/t2/tcGj1eHQReknvb9NPe5KeY0QtbZF3O2LZsvt0ak5G4NbFJIOKpyWRKXrhwYaUV7XVhXZM8qlsHrRqqI4TPkQASQAJIAAkgASSABJAAEkACSAAJNB0CKPA+PAtSkfug+JYzV4o+tGOo1obB1qOsTORlGMYdABKNRqNaIBB4OTg4KCuLp9frVRKJxKEqEdjWHOLi4noWFBSEjR07drUt/skJCQkvXrqS8F6z/+XerMpvlzRGAxp4Wlq+wtbWnKzHiXdD0JBQcA9vC+ZK5/g/QHxCBznaIY/sGRwPdAvMvzXM9WC70eWFU1JVu/nzUPjywKUq19692M/87JWZGbXJ77E5lniWB10HF8Dlo86QdMYJsu/Kwa+FGmZ+d7Mma714YW1rmUEtNwklfJHcw/BHm9ceNHr7O191FHit0TXPviLrmHL4+I9LY2PqgnTcuHFST09P8u/X29YPX4hoGh8fn3z06NHHKvnrkotlrj0FXoZhshcuXGj20MYLCSABJIAEkAASQAJIAAkgASSABJAAEmjaBFDgfXg+FpuFhmx4VhP7BYPBoCUib11ep+TkZLeDBw9+PHny5A9FIlGlJbx6vb7DrbSkgUnXb3Y3yTRsyzW5SZX57ZJq2+tfRAWUJoUoOEZMuXS5VRz+6cnHrBRszZcIxUF7IGLsKKAsc8wN1hYBX/rOowZr4nQPBfXjhPCdXaY/qJQl18ENnnD2V0/4bEeirevZbRwRlq/86Qw3zj34Wn6rrsXQ9plic3XwlE7dILR9CcxaV2OhrPuNfUFBBTd8t/b44JTdcn1aA9lR4CUIet74WR6Qd/N/W5cv3FMbJLNmzXIXiUQRNZ2rUqni69JQrbr17CXworhbHWl8jgSQABJAAkgACSABJIAEkAASQAJIoGkRaFSBl2EYjlTNkoLZh1jM/29Ldam9MFrlQEI26No8z3sLBIJsW/dSF7uIhIQEX5VKpbx8+fL455577ss2bdoUW69bYsx/537m/Wcu37jowCnVAv9p2rvuvaC0qtyufhIVlHdiqrvIIdxcjcioE4Sez23Ii/jPyVo1CqtS4F0MfOnERwIvWUsZO73LrxETk1Ryd/VC8bUOotI8KafX0bKwTiX621eUtLM7I4+MLmtkZyvf6sbpOJ6bEl9y1zxu8aSWkHFLAd7BWgiPKob20cXwfyPblwm6xIuX2DV8OSocXpxyvyZ2EM8lbm8u4ED2e7s3sHqXsLazwEtCDj+1zFeuyuqzYcOGKv/9RUdHC7t06eIuEAj8WZZVk4pWcq9bt25Rtammr2/h1B4Cb33nWN2/MXyOBJAAEkACSAAJIAEkgASQABJAAkgACdScQKMJvERYrUrIfdKzmm/xyTMMBgMrkUiIz22DXzzPOwkEghJbF65trlu3bn2poKCgC03TpTqdrkVISMj6l19+uawyVK/Xd487tvUTrVeOOng8ZDxJ2CW5EjH29IjxETwzxaralgcB9W8+avuviSJHYG3ZU0V7B2LR8EIouIW1fTD/7DEQnSiBPMNQSLWO57LkzY5nvV4vuLn8E5cfF3zu6BbeQcMU5olphaOJ02lonmUFsubt7O5hq+d4duCxwuvmXGKejYQug/Lg9dn3zb9bBF3izXvnkjOsuHgW/tzuBoc2+8HQafeg88BygnpVfF45/23be+6tdBeCn7VbYz1bzqJJj7GzwPvC5U3u3vrCbBchF0M8cYVCoZplWT3DMPpLly6pW7duLZXJZP5CoZCIu2WV7kT8JL+T+7XhVd/Ny2JiYrxpmg6rTW6WOSjw1oUezkUCSAAJIAEkgASQABJAAkgACSABJNA4BBpT4DVVZRNgS6WqtaUC+X+TyQRisZh0MKqRf+5D710gfc4a+ghYlhXTNG20Zd3a5rl8+fIvXF1d44cPH76bVEsfP3487JlnnrlpLa7v37//NZUgf3SbfRnlm5ZVkVjVAu9/+Kjtv1Qr8BJ7h6z9EMBpQMEDUBJ3KPbsD+k8AwLZPgh0VoP8ThYoSuXAGp3BIH34nKKBL2uwtvQrBbTrk3dg9w6hlBLQmsRTTsnq64IfSnZxc7w+EHh06F+Sq0mnpvzaxylPk0F5yP24FUOOlXjKm3FrL/5b9v3lL812F70DXzF+0XdbqfXYuX02lT4X8rrxcMqP4p3XlskWDPxZJRc78+UEXjKZCI9Xj7tCQYasrLmahdnKmaGQlSIHEyMAXakIXo9JAb+WOggI15mHEGuHNj3NFdKjTyzowVJmHZE50/L5+6nuYVm2vBP2GmNpQlYx3tVm3W2uLrdXLpXGsaPA6118TzHk2g7GQy76pF5zrurfDssmx8bG2p2rPcRdkjLHcer58+fHNwYbXBMJIAEkgASQABJAAkgACSABJIAEkAASqB2BxhR4ba7gJeKmyWTihEIhEWLtXm1b28rY2iEHIPvhOI5UqdpsCVGbHJcsWbI4MjLym+7duydVJaaTPZw8ebL5/Zx7X7c5mnbB1j1d/TQqKP/4VDehQ7i52pbRXBR6Pvd9XsS/T1Rr0ZC+G4KUoeDu/LCZWsFZEBoLIM/nYTO19B0QrGgB7i7tgSGxLc/DskbIblHP0+eaD7gGl484Qvu+qgN9XFuLDWrxwfPfKL+88y+6tXtX039bfMW6BLbVrU9aKA5ybs0SsZaIuiRWN78BzPpL/3X4/NkfSolo+9mREcrooFcN5Flq8XWaPP/l1nrp+11jNXP/GKV8u8M/tRFePcw2FI8JvOTmvSRZmWhrgTepfRTIHFjo80YGRL+eB/95rQNEj8iA39YFwJBJaXDjvCPcvOgKn++6OPrOnk5ben1krqaWG4plGonzAwG4gS4i7vZOPZIiFArL2UHwPO95S+7faX/7MYVEFCXpZDsH2L0qurptikx6Wrh7kb/YxAh9+gxRmQQ0V6Tw1BUofbXVza3q+dBLG72C9TlfS6XSBq+Srg8B1V7iLuHFcdzt+fPnP6hKxwsJIAEkgASQABJAAkgACSABJIAEkAASeCoIPFHgrc/GY9XZMFjWJhW5QqGQIhW25J69BN7G8N61rElRZDvVVwxXx+hJb9jKlStnh4eH7+3Zs2fik8RdEqOgoECyc9eOHX0O0Ekm3wKbhDNzk7XPowJLk0PlnFFIu3S9UxT+6Ylqm6yR6t/7eyAisEIztVuLgA9+BxJJlW5Vz9szk+hjERNScx2bFVr2TgRefeY1+a9J62Tt2w0rJeLtP8P+xyiVXqzQ1aesOtoi8E7o+O9yAiq5T0RgEs9a4O3i2994NHWXhFT3WtaqVOCt7BAOb/aA58bkmR+djnOFTZ+3gLZ98uFMpjdIIljgJQDBEtWoXnqXH3rPPtmYfyl63Pg1uEth4jaZTPZbxTyydWxMsUjZwplR3zJwUFSo8Gx9ObAXW59Cb6eUI/4e2txSmVGrcDSWgoAC6uqpEyzD8dqendr/wgjFEoNA1Ibj+BYqmYsuz9GXPdPi+TKbk5Ccq665zgFqtcSpysr4zqnH/Htmnfmpsj039FnMmzfvaF3XtIf3riWH7OzsMxs2bNDXNSecjwSQABJAAkgACSABJIAEkAASQAJIAAk0HIEnCry1qRq1NXVbbBhsjfWkcZbqX4qieIvQWRfhtLY51YZlbRlt3LhxjFKpzHjxxRcPVSfuWvazZt3qTV3nKdTU82k1+vr4Qx9doKXmZnnVXlUKvIuBD574BIF3MfCR6mny7dGflHkHk8WIwCthdCKBxIFLzDklJALvPwL+wbuFdNKQexbrBTLWYtFgSZKIu6nFycKKFg1TuszTHL27SxLoEsbuv/W9hFQFE5sGWuhkKvPgrXanVgNIle/hO15wobkniNpyoM4TO4sTRcXddKnwZv9qK55rspStY1tlXXSPSI/nnVj1TU+ZcHlV8/R6fXNS6cpxnF6j0fioKPmYXLlb6OWgPoy9hd5nE39yjii5eYmm6Ys0TRcKhcJCgUCgIx7SJL+RI0futc5Tr9c3AwD/Ekbw1vpnYrIGXd7s2kydmaoDkbdWJJPlOfoJggtvu5dIFIV7Or2Ta5nb48a+4C6FVysVtW3lZ69x9hB4Z82aFUZRVHFd/Xfro7rYXpwwDhJAAkgACSABJIAEkAASQAJIAAkgASRQNYHqKnh5MtWWatOaQm4IkZWIqpbqX2uxtLbCaU33aBlfG//c2swh6+3atevZ0tJSv1GjRm2wVdwl83744Yf/Br4iaeb08a2U2u7T1nn3d0OQIhTcnB82Uys4A0JjEeT5DAaz2FnZc+6Oo8ajIEb6S+SEBOt1drnf7i4TUZTI1ctwg7/Prj8/V/FZx6U6qYETsppSoTyiu7m6kwi9y87GyOf0+lZtsWYIcg4zVazoJWOJ8Ks1lgpytRn0+91iNesSPnd4ocXb+uYe3Q21EngNGgr+70AEMJMouH9R6enhTuWKm5UA9TkP/xybCA6ONjWlg/FhPeGt/9yAPm/k28raepxSWyAJz7wobpF9xVFOmX5RioSnRCJRjWMR0VcF4mEFUpeAu+6tBPkyD22h0kurFyvMVhbWl8JQIvasSwaMAAAgAElEQVQsvqegORNVKnPTFzu46q3HEVHWp+S+07rec+6+dWKhn49CNKlijKoEXutxuaW69ZxQct1bRsWS+wzDuDIM09zBweFcid445KRX1wFXgnsXkvW8tPn3LeNqw9Gec+wh8JJ8Zs6c6SyVSjvUJTe0Z6gLPZyLBJAAEkACSAAJIAEkgASQABJAAkig8QhU68Fbm8rTmmyHVI1RFGX2+KzPy8qSgSLrWDcZq491H4rL5tDEZkIikdTIO7g2IvSxY8daXb9+fejEiRP/VxNxl+S4a9euccpQeoDP2qQb9cHDOiaxd8jcB4G8FuQ8D7TYE4q8+kGZvUNlz1sau9Np2W/LTrV64XpZrMObPeLG9w9yDgg1MIU54itpR6RbMtZTH/vNBgehHObnLmGfcevLD+j8fqmlund2z1Xqf/8xSjmszfs64s1bca9ECP7XkVHK2c98q1538QsHuwq8WX0VoPAwegpK5A8E3i94+OcY2wTeGd27gJOHAaYuTQavIJsa81nvrd/V7QqP0iydi0kd5+joaLPX8pPeBSL0GkDQhREIQ0wc5WsUCGiVzIXJk3tRItbI+pTcp6UmnUZKcdeEwOp0vCjQxIO/iRKJSmTOjFYoUwSr0pOJ2JpbqvmeokXH3R3EqyuuaYvAW907m6kzfZHk2c4nIuO8u5ej/OXqxjfUc3sJvDExMR1omnauS95oz1AXejgXCSABJIAEkAASQAJIAAkgASSABJBA4xF4osCr0+mIX2mxUCgUUBQVRLxjBQKBxp7pkqoxiqKa2zNmY8eqbfWtdd41rXBOS0tT7tmz54spU6ZMq4m4O23atAk0TUvu3bvnefP2jW7er7APvGPr4TLyOm5lyZS7ltDV2TtYP3daMyLsomKUPsm3c2pZajO6d/nl0B8mujhbxjMGKsXZqN1w6b/yOYGfcnKRAtTNvNVT9vZyztNnC+RiR35+vzhVjuY+9fmxsUrr7c3ts6nUIvZamq5ZGrN9f/lLh9pYNETePeon4DmBWupkyHRrXqKO/a4FpEY7gccgrafhnlMul6aBjhl58Ga/6i0aiLj76bbLsGxaGIyYcxfa9CzzBbblmEaeXhLkalLPVSqV6baMr+0YlmUVJpPJi2VZb1JEKxKJbotEojK/5LJztxrn4OBQrQexPQResrZOp3ue/GwK3rskD4ZhshcuXJhcW96Wefao3iWx9Hr9pcWLFxfXNR+cjwSQABJAAkgACSABJIAEkAASQAJIAAk0LIEqBd7KGpoR4ZJl2WKxWOxia5qkkpX43wIAZamatcTmOI7W6/XFDg4O5QQ3W2M35DhL0zeyJsdxAvKD7In8rCio1rXquTbVuxYRbNiwYXtqUp08Z86cuRRFSfV6vfhq4tW2np3FWoGEs80yoIYHYOT17NzCgdcfCrc8LQWzBYgtl/LrqZGHW76ZVtZgbcNnQZBxU77n28Vyl+YR5sZpmsRTTmJPf3ODKJFngMESV3vjgtIhpI0aRFKb16ssp8earPEcwIoZoRDQRgNh3UoHqa/6KQwlnFKnUmQ7+0k5AV3sqCsW6IoL5Ef27JBJnfqzJo2LqIRy04G7XgtTR9wEd/8nV+MScXfJ6fPw53Y32LU0GBg9DZOXXIeIXtWKvDJGKxx+YXWwr1QwxhbGTXWMvQTeprQ/e4m7ZE/2qN4lccjf9tjY2EtP4kTEZJFIFMQwTCqKwU3pjcJckAASQAJIAAkgASSABJAAEkACSODvTKBKgbcqkZHYDQiFwiqZWawQiAhalS0BEUt5nifVwFKapptsx3ayl4fitHm/NE1XarNAWFnEXmshuzYvlsFg0EokEoeaziUimEaj8XrrrbdW1qSC1yLwkvU2HNnQaZt6C7XwxX+plFI5X6rXCN7d/ZHjlezrQi+FB7fljRUl3o6eZc3Ulp1cK0spTBUuevGL0mxVLjV6+xSnHHUeFTt4bumgVs8Z9984LN50cads1SsLzPH0rI57bcmnmtLCAAXHiimXZinF4cPOl1kzPGnPTvM+6LGlR8yDBmt3EuTw5ej2MPZfNw/MnewppQRl51KacNRF6heiLSfw3kpQygJamZuu1ZSr9fhyAi9rFMCsvp1g6rIkSDjk0uzq/qACrYGT+jXXywJaqDM6v5oOQW3MwrPUqBaK9iwOdmD1shyhUyEIKPIy8XD+gDu8OjMNOg+svGrSIu5aktj3nTcknXGGWeuqrfpUMBrRsItrQrwlglF12XNTmPtXFHifZIdgEVHPnz+fePTo0cd8jSueSUxMjHddG6xZYpJmekToJU3b8vLyij08PJxjY2PLGi9ai8n2spdoCu8Y5oAEkAASQAJIAAkgASSABJAAEkACSOBpJlCpwPskewCO41wFAgErEAjMzav+yldtKmnrwkOv16uIuCsQCKpW0J+wwMqVK2fzPM9PmTLF3GjKlssi8G5O3uw65ciUVu08wtlVwxaWEEGWCLgkxvs9J+iIWHvw5lEJEXPJPfJ7zL7Plf2b9zaSe+T32/mpdK+gbsxPib9IP+7zvubDX+cqp0S9rY30izCLVJlpnPTl/Vd5UfOW5t+ZxEShp3B7XsTI80+0KZBeDXHVH3k7sFyDtZxUMfGiPdDHtbW1wGvZM6spEdJyJxOTe09C7lkLvrZwqWxMmcBLKndn9uwMS07Hk3GjTi6MuObfNeOyR3sVXDvpCDfilXD3qiMUZklg4Nvp8Pz43CrXXDa1Bfi10MCrMzPLjako7pKHC8e3goHjM6ur3hVwJsFb8d+08BYLRtd2r01p3l9R4H1SQ7M5c+ZEE/41sUywp8hb8eyJGO3p6ekOAN7Wfum1EXijo6OFnTp1Mlvy2MOeoim9p5gLEkACSAAJIAEkgASQABJAAkgACSCBxiJQqcDL87zpSSIjx3GO5BvxFEWx9qxebSwIVa1bUx/cuuRvMBjyRCKRrK4N5xYtWvTN888//6/w8PB8W/IhAm+JoUS+In55+0AHP9h4bzO9+OXPzRW3/zwwT/FaxAt6ItCSCt2vji2Tf95/jlpj1Ag+/PVfygEtow2XMxNFlQm8PYO6GK0FYZ4FuHtbqhybXqS15MXzHAh2fc1Hzf49UeQIVdpCOP7SIyg1a5xDuQZrD4MM9BY7iiiKWGaUXYbTv7oZT+zyojwCdMCbBPK3v0ixhUV1YxiO4w9kG1XwTkQPGDzRLEpLWb1wiL+j/09RUx55yRLx+aevA6CkQASjP0mFgAeVvFVeu5f4wv2bcnj/m1vmMZWJu9dOKuG3tX5Pqt5tm36aeN9Ch4yzCj8pNba6/Twtz/+iAq96/vz55g8ILBcRaTmOIxYI5nMEgNR58+Y98px+woHVp8Bb1bI1FXinTJmiUCgUYZa/cfa0qXha3mXMEwkgASSABJAAEkACSAAJIAEkgASQQH0QqFTgJQ4KNE2XE80qLk6sGogQXBM7gPrYgL1jVuY9bO81KsYjX4km92iadq7LWhs3bpzk4eGRMnjw4N9tjUMEXo1G0+zmveuB1zSJ/JbcLYKvh3xeWpnAS0TdL/rPKZ13bKmCVOZmq3Moi4hrbdHwUe8pGnI/xDWQ3XN9v6Sdd2vTt0MXqPJveLu8c13N6b20pdIMJ0dOaOCMJ/5bSgReigYeaKjUl9fly/d7bOr5jwf2DNVdpMpVXSSG3HsyGDzpHgx5t+zr5dVNLXt+J8EBVs0KAwcnBkRiDjoOyIdBE3LKnu9e7Ff2//vWBA6f8B4RpyU7uk3+E7b8LwBunneGFyalQ9cXinyKUpQKfYmkVOamL3Zw1evFisq/ch9/wBl2LQ4ETbHY7Llb8aqmepeIu71Tj6QIhcKrTaWJmM28qxlYXwLvtm3bhtqS44gRI+JsGVfTMeTvJ8dxapqmixmGUYtEIgUABFnimEym/AULFiQS8ZZUz1ble9sY4i7JkfzdIjmR/ye+vMTeoWJVLrF0IGNEIpGUNNO0/uAQBd6avjE4HgkgASSABJAAEkACSAAJIAEkgASQQOUEHhN4G9qWoKkdTGMIvLX13bVm9/PPPz+jUqk6jR49enFNmBKBNyUlJULNFTqlud7QrTiz3qEqgZdU8A6LeEk/a/+/lGqDpuwDgHe7vqklNg6WdYm1g5rRCnJLc2li1bD89DoHUgnsmd3FceT+RF4Y2pzjGRnF3D3DO7luSgeGhap8eWsk7lpXuSaeUFZnZVAlJ1JRq1UJoc/wXJg3th3MO3QBFM6PVxjP6N7l1VFjjbnOAYLsCyfo2+eOC2DQ+HQYOCEnODfRpe29s4zMoL4uZTXXjLSsHQ+CFiZKKC11cGUL5Z7i88375ZXLoTBTBK6+zGN5kX398H8hMGNlEngGVtqUjQi8fe//GfdXE3cJi4f+0n4TJ05cWdWZHTt2rFWfPn1u2Pruf/3112t9fX33Vjc+Nze3R2Bg4N6hQ4c+qtCubpKdnhPBlOf5VGt/3cqqZu3VZM0eaRPB+ty5c5cs3sEWu4mKsS3iLvEbJs+wYZs96GMMJIAEkAASQAJIAAkgASSABJAAEvi7EqhM4OVEIhH1VwXysAkc2Z6l4RbV2Putq6h++PDh1klJSe9Mmzbtg5qem0Xg1QlLHFMU1/XWAu+TPHjJOhV9eck9UslLKn3/03+2esXpdQ5lAm/YUGOotods6NKdej3LC0tFcl24MdPBJEnVZUT0E1bmy1sjcZcsbqNHbbWMiMBLrn2rgyxWDPDKzAzLvP6JP7Y69e2XHv3fmqJOT0sVXkhIYCDimUIY+Y/01ulnHcMzL0ikRvVeobpo7caNG+9Yrzdu3DhniUQSyHFc12zngGk/d5pQWG0+ZMDaOcGQek0JAgFAYOtSmDDvrvW8N85+4xMgNH5E07TapnhP2aBVq1bNNBgMXn5+fr+/9tprh63TX7NmzWStVhsiEonyWrduHVed0EvE3Q8//HCCLQiWLl36Vf/+/WNttTyxJWZdxlQm8BKRVCqVdqhLXHvOJZXJpaWll1asWKGuSuC1VP+Syl+ydmxs7CV75oCxkAASQAJIAAkgASSABJAAEkACSAAJ/J0ImAXeh6InETwbXeysb/h1FVPrIz9bctqzZ08fX1/ftK5du5bz5CTVjYWFhVFTp079pDa5PUngLdVrBO/u/sjxSvZ1oZfCg9vyxooSb0dPizBeqcD7wc+fmb15B7V6zkgE4lXnvncwWzT0WWY06YOo3gcyL8G1U0rQa2hgWYGDSRss6/cqZfLTmIVJiy/vQG8X0yX3t9Q3fTs+sQFb2Z5t8Ki1mY9F4AX+QZXyvjWBsDrRbBHR5fahZr7FqX6/ff+dUObdjCl2DcyXvjQ5q7UhUxaWcUEk5Jhv5Tzz/cqVK4uqW+/NKTPevRzYc/LlwF7Vji2LRfx9T+11h6t/usLcnYnk/qDLm11b6TKXSaXS29Wt+TQ/v3btmmd8fHy/goKC59zc3A537tz59zZt2uRaBNujR4+GJSUlvUT2WJXQWxNxNzk52e3gwYMfT58+fXZT4UaqehmGyTcYDNlEQLXk1ZSqeC05sSybbF19XBVDIvaiwNtU3jDMAwkgASSABJAAEkACSAAJIAEkgASeRgJmgbcxbAkaC1ZDNk6zZY+2iLtpaWnKH3/88TsHB4ckg8EQKJFI0uRyeaparW7h6uoaP2rUqFp7hFoLvE6tqHqr/uRVYrEqx0XSc/n+m5ByWQHj/5cKejUFe5Z2EQ6aQLlSBjHrpNYxDkYjabw2wKGF+EDk5CSV3N22nCzVu6UFIug+1Laq2KoOyLrJWYWGZwpDifiF+HWR23p+cFZx+aBbewnDBxbcKHXQFS9bs2bNdlvO3HrMiPc/2nc5sFdgkn/X3BrN3bXYl1Tz9gwLLWlbcvNXZ6nwWI3mP+WDf/rpp+cyMjL6kc8EHBwc0q3tG6oSemsi7hI8cXFxPQsKCsLGjx+/tiniOnPmzAmLFUJTq+KtCS+9Xn8JLRpqQgzHIgEkgASQABJAAkgACSABJIAEkAASKE9A8PHHH/ciDdP+as3SKh40aRxnMpk4iURCN5WXwBZx15Ir8Ri9fv360MmTJ88/d+5cUGZmZmBgYOCtyMjIzLrshwi85+PP9/bsJi6hxcDXJVZ1c9XJcsfnv9yaW/zyrFsQt9zHbDfg4iMBhdIHOjyrd9YVOHB3ToOXbHtu+6Luzju7TH+82Vhli5DqXdIUjcTzba4GoYiHtOtKeGZ4JgyfVWatUF1+5udPEHct818/vTTCIJSVyBhNkoM6f9m6desO2hS7ikFjpsyM5QXUoHS3UEOaZziV5h5mbrpX3SX/56D2vhI+ldGoHhN366sxWHU5NfTzQ4cOte3fv//Vyta1Fnp1Ol0rW20ZLLHWrVs33s3N7UZj+O/awtFaGI2OjhZGRUX1smVeUx5TmQVFU84Xc0MCSAAJIAEkgASQABJAAkgACSABJNAUCDzmwdsUkrJ3DgaDgRUKhRRN02WNwey9Rm3i1bSaeNeuXc+Wlpb6vfXWW5s5jhNQFFVnQbbPs30OenSQaKXOtKk2e6jJHG2+STzhnW+oq2OXnoefV/qY5w4anwObv2gLzcJYEAhoTyHLD6TSlfc82hQeC3s1yeb4p+NczZW7ROzduSAQ7lxxge/vHLd5PhlYhbgbmJ/sbC269ri5z6VN+tm1q1evXlaj+NUMnjhxYrRerBhiEXuLlN4OVU3JU/qpn0/alXs07sebFcekp6ePiYmJGW7P3J7mWETojY6OTq7pHpqa/24l+afOmzfPbNnyNFfwWu8LBd6avqU4HgkgASSABJAAEkACSAAJIAEkgASQAMDfQuCtSaVsQ74Utclr48aNY5RKZcZLL710XCgU1kmU/e3wvh0dZ7qVBg6S21QxWlc2LMfwhyewLS+Vuuk0kxZdM8f77qMQaNunGDr2LQaKBhBJOWdtnrLYwaO0xuutnh0CqYlKoGge/Jpr4L1F5RqcPTFeJeJur6S97s2K7kh4nt8vYk3Rm3rPNls/jDi9JGDbkq9Ca5xfDSYQsVcgEJgbUFVy9TWJZX28lA5vVfawplYENUir3oZu27ZtaFOqOm6K/rsV4ZtMpvwFCxaYfZhnz57tT1FU83o7oAYKzDBM9oULF25brCcaaFlcBgkgASSABJAAEkACSAAJIAEkgASQwFNN4O8i8HIikYhqaidV0wpeS/4rV66c3aZNm5979ux5l6ZpfW32deri8S3pQScNbf4NtjUxq80ilcyh/zu6w5/a0NIiXqgGnhOAm68Brp92gstH3WHxyfg6LfNxv0j4dPtVuJckg4hetgvE1uLuQy/fXsIicXhG/IbVq1d/bclp7JSZlxmRRFHf4q4tDMaNGyf18PBw5jjOmaZpZ4qipNbz6kPkTUlJcb53755PQUGBj1QqVffu3TtBqVQytuT7pDH79u3rcvv27REmk8m5pjYKdV27qvnEfzcnJydy0qRJy+trjbrGJQ3XcnNzL3l6erozDNNaIpEY6xqzKcznOE6tVquTrZvINYW8MAckgASQABJAAkgACSABJIAEkAASQAJNlcDfReA1NWWP4doIvUuWLFk8bNiwhX5+fuk1fbmu3Lr46eX8Ex0jt2qv1HRuXcY7nA/3VJ8e47Ovw9uXwaChLBW7kJsmhk9f6AQzVibWSJi1TuZmvBx2LQ6AOZttt3Ug863FXWLv8NtaP5i1Lvn1U0s9+aw7nXfs2KGry54bYi4Re729vaMqrlVbkffKlSs+2dnZ3kVFRb4ajcZbr9f7GAwGH4qi9BKJJEsmk2UxDKNQqVQd5XJ5speXV0KHDh0uBgUFqWq7X0uutc25tus+ad7SpUvnBwYGxjVVD17r3HmelwgEAkN9cGiMmDzPmziOux0bG5vdGOvjmkgACSABJIAEkAASQAJIAAkgASSABJ4mAoKYmJhnaJpuMo3H6gNebawQ6iOPqmLWJr/vvvtuemBg4B8DBw6stMFUVWulpaW5/X7s4KZu8QVnG3KPZC3lknfbHw8ck3XfNTT3sbVn9+0Izl56+GTr9bJnuxf7wSszbWuStnuJL/A8wKszbW86Zy3ukkUfVu96+wfwz17bdWPrsvljGppRbdabNWuWu0gkiqg4d9WqVR+WlJT0nD179msVn+Xl5Ulv377tk5eX56NSqbx1Op2vwWDwNhqNPmKxOEsikWTLZLJMR0fHbA8Pj6zmzZtneXh4PFYt/vvvv0fcv3+/Y0lJSaRIJMp3d3e/GB4entC2bdsaCXMrVqz4OCgo6EhJSYnZm3nkyJF7a8PC3nPWrVs3AQD48ePHr7N3bHvGM5lMlFAo5OwZs7FjsSxbHBsbe6mx88D1kQASQAJIAAkgASSABJAAEkACSAAJNHUCfxeBt0laNJCXg2VZc6O0mjSAI1+V//nnnz+bNGnSKJlM9qBZmY3Xjh07PvPoAyHu/71jbs7UUFe56t3KFl07JxhSLjvCyE9TzFW8X45uDTl35TBxfnKVVb1Lp7aAtGuOsPDoBZg3JhxenXkPWnbW2LSniuKuVfVux7t/uHVKOfrf1atX/2hTrEYeNGfOHOLV+5hfL2kSZjKZvIRCYY5CobhB07RBp9OZq3E5jpOSalypVJoll8uzXVxcMr29vbPbtWuXVXE7xAqA53k9+SkSichPk9FoVJNxixcvLrbYRRw+fLhHdnZ2tEql6kREUWdn54SQkJCEHj16pDwJ0YYNG97UaDRBU6dO/Xzr1q0vkbENJfCuWbNmclFRUe+YmJiRVeVI7BrS0tJeGjBgwPywsLCCRj7uSpdnWZZ9+Hfkr/BhXSrLss4Mw6SS96sp8sackAASQAJIAAkgASSABJAAEkACSAAJNCUCfwuLBoPBoOU4TiCVSp15njeSilmhUEgRUdUijJBD4TiOpyhK0JAVzbWp3iUiGMdx3Ouvv75VJBIpa/JCbfxh/fbWXxmzZX2KzA3DGup6YvUuSeLzYREQ0LoUnNwYcHRj4OpxF8hLl8GMlUngGVi5t+jcl9pBi07FIBLzkHDYHb76PcGm/ZC1xn1xBwLCH9kvPKzeJWLy0PPfObkWpg1dv359je0vbFrfzoNiYmI6EB/eqsImJSW537x5s5XJZJK4ubllBQQEZIWEhJiFs4dfhTeLtTRNm+/p9Xrzz0uXLqlr0+xqypQpilOnTrXLzc0doFarezIM4+bk5JQQEBCQ0LdvX3NTMHLt2bOnT0pKypshISHfv/zyy8fIvYYWeG21hiAMDx06NLspWzawLCumafqp9+HFyl07/4HAcEgACSABJIAEkAASQAJIAAkgASTwlyfwtxB4KztFUjlrMpk4oVBIhK2yqjci+DawwFvj6uIlS5YsHDhw4D/CwsJqJObk5+f77/5l56ruF4vPVcpEAxTQwNNSMFcV1/UiVbvaLkm55ap3V0xvDuk3FfDlb4++em2xVxAIHix5dJsfLDl9HkhVb+o1JZD7ga1LoUWkCsKiSs2CL/HtXTYtDL74+QrEPNsR/FqqYeaqm9XmXJmVg1X1rqO2QDLo0mbt9qVf9as2VhMZ8PHHH/cSCATCKt5zs1hrMpnUEonExLKsnmEYfXFxsX7Dhg21atBX021HRESE5uXlDdFqtb2NRmOEUqlMMBgMXnK5PHXcuHHfW8drSA9e0twtMzOzs1arDWJZVsrzvKK6Jm9N2bKB4zhXiqIa9IObmr4Ltow3mUz5CxYsKPsgwJY5OAYJIAEkgASQABJAAkgACSABJIAEkMDfmcDfVuCtQgxr8K8521LBm5ubK0tPT3cvKChwv3//fqTJZFKMGzdugVgsFtfk5Y2/dG7SzdKLA9rtKC7n28vqgcraDwGcBhQ8ACVxh2LP/pBO0bUXep0WTI7UCtwoqTDPJNSK5Zt6/uOUOVcisB7a2AzmH44HhQsL95JksOGzUJi7M9H87PJRN3jmtWx4bkxecO51l0yXYJWhMIeG5LOOcDtBWSb4Sh1M4BWkgwnz7trMwHot60lW1bvhGec9O9/+ffWmlcsW2xy3EQfGxMR40zQdVjEFlmWTm2iDKrmrq+sLQUFBmn79+uVTFCW15N6Q4i5Zk6zn4+MTx/O8QC6X5xcUFIQVFxf3qE7ktVg2TJ8+/eNGPPrHluZ5PkAgENxrSjnVNBdSUX727Nkztakcr+laOB4JIAEkgASQABJAAkgACSABJIAEkMBfhQAKvFYn2Vg+lhVF3k2bNo3Q6/XuBoPBjWEYdwAQkAZWEokkXywW548YMWKLRCKpsdfmkVMH1qkir/HNPzaWE4HSd0OQMhTcnduCieAoOAtCYwHk+QyBtNq+6MqvPuy1tftHJ/wL73iWa6pGRNyrJ1yhy8A8GDQxx2zNYLFLWPtJMFw74Qpf/3mh9/XdjkF5SclGoaylysFVkO7eQp7lHKjKV/ppISdVbBZ8+7yRb52fkDVQDga1yMGoEUmNapGM0YiS/LqUb+hW0Xt37zc+cOuCE8xal0xiDbz8g1NA/o3xq1evbvLNnYgVglKp7GBdvUsEstLS0ksrVqww2y409eujjz6KEAqF7rGxsT/ExMSMaqh8ibj77LPPfnby5MnJ06ZN+4ysu27duvFubm437ty5M75t27ZL+/fvf7mqfLZt2/a8Vqv1Gz9+/NqGyrm6dfR6vZ/RaIzked7PyclpVXXjm+JzhmESFy5cWO7fdVPME3NCAkgACSABJIAEkAASQAJIAAkgASTQlAigwFvhNIhfr0QicWiIQyI2ERWbq61cuXK2TCbL9vX1vapQKHICAgIKvby8iFhHEY9gi3dwTfMzGAzBcX/8ON9tVka613NQYpnPaoC6vwciAkcBRe5xHBCfBP72YuCD34FEkSOYq5ptvcT3vBVOcc94p4p6Kv5o/Xp5kXT3Yj+4Ee8EXoFayLwth9Y9ioDnAV6dmVkx/ujjCzy2fPN1BLk/ceLEcIqiuhZLXF7maSo00yWE10iUUkddsUpmVNMSk1boYFCbbadIoLMAACAASURBVCUEHJcFAiqfAy7PyaDSpLm1HHyg/aiy/YJF4D2wzgtO7fUENx8DTF9ptnYgAvHwM98oty5b0NHW/TbWuOjoaGHXrl07UBSlsOTAcZz63Llzl56m6keyj27dukWtXbt2ukqlau/s7HwmJCTkTHR0dFJ9sbVUClssGiZOnLjSshZpTNe/f//Y48ePj9LpdIEeHh5/RkVFHbN4FlvGJScnux08ePDj6dOnz66vPG2JqzboR3JCOpSjBEECNycNSEQKLitfIdObPpVKpbetY5Qw+m9BIpI6cfQ4ct9gMIRKJJI7tqzTUGMYhsleuHCh+cMWvJAAEkACSAAJIAEkgASQABJAAkgACSAB2wigwGvFiQhkpALySQ2rbMNq26iKfr/Hjh1rdfHixfd9fHwOPYxADR8+/BBN03WuxlRxBaN+2LlxdLdfjBdEzo9EW4vA22wE0KzKQQKslOY5ENz5Vs+EvK+9IHF5UNVry+W85K3WvMZJkuHSIvNom9dyys05HecKv6wKgM4D8uCVmRkwd2g7MBkF8L/9j1VJBuYnOz9zfe/vm1csjqm47ujRox0dHBy6AoArx3EFFEUVmEymArVanb9jx45HTdMeThz5fszmP9q81irbOUAN07p2hagXsuH8fi/oMigHnhuVAz7NDWQoEXc73P3TLywrYefmbxbPsWW/jTlm1qxZYSKRyNuSw9MsjM2aNctdJBJFlJaWio4cOdItKysrymAw+Lm6up5t0aLFmaioqFR7sD5y5EjEpUuXPrC2YKhoC0GqeBmGcXZycrrDMIxMpVK10Ov1LYRCYcGMGTM+sM7DIgaHh4c3SsVpKbAxgh4RLYQdWhXSzbzM7z57+77CuHp3qSMl/tw6VyLuOiyYkUXuaT9dEUxxcI1VSFsJCzVnFWLxanvwtUcM0mANALJ5nnePj49Pfpo+rLDH/jEGEkACSAAJIAEkgASQABJAAkgACSCB2hBAgfchNSLsarXaVLlc3rw2IGszpzL/3W3btg21xCooKGjn4eGR/Prrr++oTXzrObdzrq8+emOvc9ROeKx50f3dECT1kPp6dvGlRQoZn3daQxnvNDfRrsUZlFd8nlM70Fa3vuJIJ//Sq695/Ro57kK5sYWZInD1Zcz3rO0RvvsoBFKuOMK8g49ZIYw4vSRg25KvQqtb05bnY6fMvLyp9+xCeLtlLwhoXQI9XsqFgePN4jNpqOZXlOIUkH/L4KrOBpozHXwaxF2S+5w5c6It+ycfTMyfPz/eFh5NdczMmTOdRSJRkOXDldTUVMf4+PhuOTk5USzLytzd3c+2a9fuTERERPkPDmzYUFxc3DPp6ekDRCJR4bvvvrvIesqaNWsm+/r6xg8ePPg8uf/111+vFgqFxZ6eniesx6nVar+JEyeusL5nsXQYOnToSRvSsOsQUn1rCPKcLps+4rGmatp533vQeSX7FWLxr2RRa3HXkgR7+56Cbh6g1sQs9Tv/x5/L2rdvf9vT0/OxD0jsmrQNwfR6/SXLe0D+JptMpmS0bLABHA5BAkgACSABJIAEkAASQAJIAAkggb81gb+VwMswDPfwtDmKomhrewSWZdNpmm7WkG8DEXh37tz5anp6+tjZs2cPr7j21q1bX9Lr9fq33377YF3y0ul07c7nH/wgTZckilwOtyrGMhSCMGNjq86OIQqKNzGUY0BbJrT/MOPRqYvFd345Bp2+gevuvaC0uhyU8z7ssbXHRw+aqVmuscHPwIxvr0LngcXw7Qeh0D66CLoPLQR1MQ3vdegBm1OPWw+3p7hL4pYJvAm/O0FkvxLv4nsK36I7kmb5t0xSRlcoZrS/SE36o0+D5641pwoC7+358+ffr+58nobnFYVeknNiYqLX1atXu+Xl5UXRNK3z8vI607lz57NBQUGqqvZEGhMePny4f3Z29gAnJ6f4yMjIg5GRkY9ZgVjbNBDbhf37938ulUrTJk+ePL86XqTiePXq1cs//PDDd6sba+/npHpXNOEFTyLSVhZbv/+UK3csQQUmk4elcrfiuITl33slL9/k50iLqYKiQlGHiLbvdOrUKd3eudYkHqngpWmaVPEGWebNmzfvaE1i4FgkgASQABJAAkgACSABJIAEkAASQAJ/NwJ/N4HXJBKJhOSQif8tx3HEX5YSCATFQqHQtaEPn1g0/Pjjj6+QdbOysoZaf3Wc3CMCLxGB33zzzX11za3QkPPtzrPr3Tx6QWGLmVBO6CI2DaUHhke0HvM6TdEUsDqK1t4yOVxavJ7NK9pX2PV7qNYP1fXH/q0EKUEuJ0KG3b/j3ba82Ph2y57w4pS74BOsh8tHXeC9RQ98Pz94pjN0HpgLo/9pbvpmb3HXwoyIvHc9wwW+hXdpmucSFPqivSaT6fT69esbVcyqy5laC7zZ2dlnNmzYoK9LvKY2tzKhl+R45syZoFu3bkUVFhZ2k0gkGT4+Pmf69u17VqlUmqvEExISfBMSEgaUlJR09vLyOtSvX7+D1VWmWmwa4uLieubl5bXTaDStZsyYMdMWJqTSOC4u7j8V7RtsmVvbMU+q3rWOyWXmSSlfj3LvReGNFMnV1du9bscd8Go+dGBO23feyHFtFWK2KdnZ8rkubkrnzwYMGJBQ29zqYx4KvPVBFWMiASSABJAAEkACSAAJIAEkgASQwF+JwN9N4OVEIpG5mVhTuIjI/OOPP5otGYqLi8PCw8P3RkdHlzUYWr9+/VixWFw8evTon+2RLxF5j4nXC/KOg2vEF3DHMRzKvpKd/0tkkH+bse5ytwCRQC0SqlIzC66v2+LoPO7EtYrVu46/9AgyBmar9G1TzF8Pd97er1Vu3kCnPMeAkoTFc5TQbUgOjPzkkXj6+bAICGhdCqUFYrh90RmWnDZ/Hd76qi9x17LGhAkTnlOpVKcq8+m1B1uMUT8EqhJ6yWpHjx4NT0lJiSouLo5ydHS8zLKshGEY12bNmh0cOnRoucrwJ2VnsWnw8fHJOHny5GSWZZUvv/zyZ4GBgdVWrZO4pML4yJEjM6ZPn/5J/VAoH1Wn0w1kh3R/WdK/W7at693Zd8QpadMeL3V6lqTViBdzI6e9WanVxb7IoZ0UIsnRHj16XJPJZAdsjV+f41DgrU+6GBsJIAEkgASQABJAAkgACSABJIAE/goE/vICb2U+t411cA8tIsw2EYsWLdrdrFmzTeT/NRqNl1arbTl9+vSypmJbtmx5sbCwsMv7778/1575EpE3+YX1xYmfQah1NW/mv7xb5t3x8gyIaM+KFXKdjr3BpiQcMXXdUL5613nhe1F3HTvqXbQ5AiddoYwTG3QSVi+67NW/JEEjzITF77aF//4SD1u/DILcNAfoMigXeB7g1ZmZEH/AGb6LCYO3v7hptml4eNW3uGtPfhir8QgQsZesLpVKzT9ZljX/JL69Bw4c6CQSiQx9+/Z9zGO6uoytfXh/+OGHoTk5Of07duy4rE+fPjeqm2t5TiqLL1y4MHbq1Klf2DqntuOIwGvq3uYN6Rv906qLQWwYbmz72VPRzMcQPvblnNDBfUuqm/Pn2FltBCVaafeQVitkMtlv1Y2v7+co8NY3YYyPBJAAEkACSAAJIAEkgASQABJAAk87gb+0wNuUxF1ix0BMf8kLQ74S7uPjE1dYWNie/O7q6npZo9H4qVSqzo6Ojud1Op2vm5vbhVGjRsXVxwtGRN7C548ZEvffV+SeMzpKDEqJpykkIzo6Os5oNNL5nc+/+ueOeFnweMi0rt6VHe4RcCP7fd+rfj3jeUpoIrl5qtJd3dQ5jkm+nVPhy1HhUJAlgwV/XIQvR7cGTbEITCYBzDvwqJGaddM1AOhy+3eP9ql/frpmzZp62Wt98MOYTY/ArFmz3Gmabk5RlLSm2VksGizzYmNjf/Dx8dk5ZsyYXTWJRSqKk5OTh7z33nsLajKvNmOJBy/v6+4ve//1x5qsPcmGwda1Ls78X8t7vxwpHj58+FRb59h7HPHjZRgmdfHixcSTFy8kgASQABJAAkgACSABJIAEkAASQAJIoAoCfxmBl+M4V5Zl8wGAVMgSGwZix2D2220KV0WBl/jtbtu2bShpEz9y5Mi9JEeTyQSHDh3q6ufnl1VZQyh77kPFFLzFUPo2BepcF4bWK0LoDhtJtV5paen4M8bd/e6nZwq6rIMyuwiytmzziLYXZW/Sdzw6PBJs7yXJICBcB9dOKuGH/wuBkHYqmDDvLszo3sXaiiEwP9k5zT3sMaFm4OUfnALyb4x/2pqcVXYW7777bvtVq1Zdtuc5YSzbCURHRwujoqL8rRt0VTd748aNbxBbh4kTJ64kY1euXDlbo9G07dy58/9Z26VUF8fynFQSp6end5s4ceIKW+fUdlyxWj1OPKJfJ1HP9uTvnvn6ZeT0ltXZMNi6XtK7/w64cuAP2fBXX/tMIpE88M1uwAsF3gaEjUshASSABJAAEkACSAAJIAEkgASQwFNN4C8h8BoMBq1YLBYLBIImI+hWfCusq4nPnTsXdOzYsXnTp09/TiwWuzRm3kTcMhqN7Q0CHZeeffflazevBhi8c40VxV2yH8Wyyd0ONn83vVDu+aBJ2+4lvvDbugB4/5trcGCdr/le54EF4N9SBz8uCIR/bLlObhELBiFj2MULqEHpbqGGP1u/orLwGXZ6uauiJLPPhg0bnuoqvbemTPuoVOoyRcLoT21dFjvmqf6r8JQnP2XKFIVcLm9OrBsq20pKSorz2bNne+fm5vaRyWRpkyZNWmoZFxsb+6NCoYifPHny/NpiiIuL61VQUNBi/Pjx62sbw5Z5RTT3pnTU8+2FrYPL/j196x8V9d79M2dsmW/LmOy4w+4Hp80NeX3M6KNKoGNtmWPPMQzDZC9cuLDcB032jI+xkAASQAJIAAkgASSABJAAEkACSAAJ/BUIPPUCL2lUxvO8XigUyprygSxduvT/WJZ153leKJFI0miaTpw4ceJ3QqHQvTHzLmULPjCIS8MOHN7vzihLTUHvcOkVm6qR/ARqqVD23ZSOuyPfT2RoiRZI4zTvYK25cdrzEzLgt7V+UJIvhqlLk+H4Lg9QF4lg3BepFf11J06cODPZr/OEE+Ev5UuNauHL59eIty2b360xGdhj7Temf7zueKsX2rurs+Tt0k79vHnF4jI/ZXvExxg1JxATE+NNUVRz6w9QVqxY8Q+GYdw9PDz+jIqKOhYSElIvHyzs3Lmzv06ncxs7duy2mmdu24wiAfu5bOZIIe3pYrCesTqwZ9d30k6esy1K9aMOTPw4xCdPq+zUOuLV6kfbdwQKvPblidGQABJAAkgACSABJIAEkAASQAJI4K9J4KkXeE0mk0EoFEqa8vGQ6t1169bNMRgMRFg6NXz48ONCobCosXI2GAyh5CvXJWz+p6XtroVcV59Wp+8Er26byjdUs85PcsvfSf/be61+bT/+gXA0rUtXmLw4ySzsAvAQ9WIe/LbOHzr2y4erx11h7s7EqpqnjZwec3Nrjw8yvIvvKZ69tuvG1mXzn/qK1zemzz6yr8NYaamDm2H08QUeW775OqKxzhfXfUSA2DZ06tSpuUgk8iZ3Fy1atNTLy+twfflbW7MnDdsEAgFvsWCx97kUcf/P3n1ANXn1fwB/kpABIewlW8ABIohsUcFttYp7D0RwFbcg/Vs7bK0KIqKIIqg4cRQVrdqKtWgdgCiIylBkyJQdSEJ2/ufmfR/fGBkBUdH+cs57rMl97nPvJ5H3nC+//K7goOqOgDLZee/+EG5UkpyiOevWmQ4fNtfa+uLNh7o6Dxi4wNra+k0riK7eS1vzQcj7MbXhXiAAAiAAAiAAAiAAAiAAAiAAAp+jwGcX8IpEItSKgYZ61yopKTUTiURJd4aXbc0QHx8/Ea11ypQpp6lUqsrHXjcKdjlK9VOKWDm9ecVkHYYFqU7yf7deoXXcdMech9/HHrS2Jq1jX9k8F0wmpvT6+n/B0UoXZ0zHuBnDJARs2Kxy7EyoJTZiXik2ZU15a+Eumn/Wyg0RZdq9JpFEApJZbe6eo1GRnf46/Mc2bO1+cwLW55wavL4SvT40+4Ja7/KM9bGxscndZX3/9nWsWbNGg0KhoEPYVNG/w9raWmcPD4/9H7rX9fHjx2cpKyvXTps2Lakr3wNUhdyspbpV+f98pO1S6l4U0hInLbXRsDJjm3q5M1WN9Xn6TnYcjZ4mb1X3dnQNdckPNK/OWW24aOHCGR29tqvGi8VibkhISJe1neiqdcE8IAACIAACIAACIAACIAACIAACINBdBD6rgFcgEIhJJBJqacAkEomi7oLY2jpkw1005uDBgysZDEbxjBkzLpBIJNLHXP/r5lfBJZznVtn5T9VFVK5Q2QjjsgswFXYBRqdbYGxuJUbrtQorMvTG6mTXpfLAWo90b2gPJsEUuzpg0f8OEEOHqp3YYolt+/OdA9eGPUvQ7FmWsfzw4cP3W9ujv7+/D3otJiYm7mM6fIh7LViwwIipZ/lHopO/tMIRAt4Podw1cwYHB5tLJBLjzMxM07t37y7X0tJK/9DVvIcPH16kra39wtvb+07X7ALDuFyutdC8xwrq6hnSz9zlmQG9618UqSx49HumWCLBbiz7PwuT4YMarGdOeOvfc0fv/+xognb5kQv6wx2cN9FotPyOXt8V46GCtysUYQ4QAAEQAAEQAAEQAAEQAAEQAIEvWeCzCniFQqHmp2xtoMgHgcfjiahU6pvw9urVq87l5eVOjY2NTmpqaul+fn77RSKR6GMFvEwmU+nGDdEPJVUsNxGRKNId+rJmQOT9fCIJe1P53Py7vn51w2ux6TysWnaPjIil9ijYzTIdWlGqZVn15rXrcXrYk9ta2PrD7xx+pMxrJE9Kj5XE7905RBGvL2HMokWLXEsM7SJv9J/JQvuBFg3d+1318fGh6ejoWKH+1x+rmjc2NnaFiYlJ6pgxYx52hQ6bzR5KcOu3mDxnTIGAzSH+PndNrx7Odk0EEklCIBIwp8ClFf8E7zBx+3ZFOVVDrdO/DMtPTNLIi0swHNHXLh0dsoa3d+mKPSg6h0gkyg0NDZVWx8MDBEAABEAABEAABEAABEAABEAABEDgXYHPJuAVi8UkiURCJpFI3O76RqID39DaSCQSITIy8ic+n2+MQl0zM7OnI0eOLJZIJCz0PxKJxP9Yezh0qM6Hx5s0ntVM12ZY05kCVoaS3oi4atuf7hajNWhuWzmoiarJVTF42Ng458qbCj2NMyP7FDKnK9/tO+F/FbroguM/mknXPv9H6fXyD/viO5r2xXf3H4uKiP5Ye/zU9/Hz85uSZ+QU/o/1xAKz6lyNIbmXk07sCw/61OuC+7ctsH79eh0SiWT1+PFji49RzXvgwIENffv2veLl5ZXTFe9NI7f5jHL4mmw84DVw7N9EopIl6Fc3TkFLK+58u8PENfj9Al60zpMu3vZjvL+uoDdw68Qa9B5KdexUVQolpiv2oMgclZWVKXFxcd32574ie4AxIAACIAACIAACIAACIAACIAACIPAhBT6bgPc/LXeVhB8S433nlq3elQ14Fy5cuJdMJiu97/wdvb6xsZHy23m1E2LyQhWWqJ7Iq+LTUMhLIP4ocTtz5SlZDROhgPe4x7f3HAtvWvWtvqdOMn0hrUIll+uqP9KawMww98x7c98w3z5Y/6H12Gif/1Xzyi1qSlqUjmrNK69jx47VdnS9n/P42SuDTtSp6tmIiMRaw5LMTceOHfvPYXTw6NYC6BA2Nzc3YwzDzPFqXj6fb4gWvW7dusVdvfh9+/ZtdnR0PO7m5lb0PnNL+2kzqD+q/rRU+kuZSzNW9GaXV1Nn3zn3BP39zyXBFuYjhjT0mTn+vVo0oLlSft5riBEJmPPMiY0kK1MWO3CPkYYSdcn7rF/Ra4VCYc3OnTu77MA4Re8L40AABEAABEAABEAABEAABEAABEDgcxL4bAJesVhM6M4Hqsm3ZsA/BLt27To0adKklRYWFpyP/cFgMpnjE24qfVP/eiaJQMYkRDJRTNEm8wjEnyRuZ36XBrzqO1c4/mHtm1/LMGRqN5Wrm9a+NGjIfUjV6OvIyzAf8r9w99sxA7C5m19itoObZPdh0PBKtVLDVBoK93t138D+1b3kU5Fhyz/2XrvD/fz9/QcJhULakSNHbnaH9cAaFBdYsWKFKp1Ot8rKyrLBD14LCQk5HxQUNEXxWRQbuWfPnl+HDx8eYWtr+1qxK1oe1YSJAsmLv9ZDoevNDVvN2CUVVMNBjkxMLCEwTHvw9J36s9XNjNv9tkDq1n1G+B1cN31TJn+3xrJK8uXJS23mpiVKe3A3H0rUID1+eYFOp99+n/W3d61EIhGmpqamJCcnd+tf7LW3D3gdBEAABEAABEAABEAABEAABEAABD60QLcOeFHLA7FYjPpHEslkMvFDY3R2ftnWDLJzREVFoa9kXx4+fPj/gtLO3qQT1zU3N4+58PDpsrLMuXRVCzs2mkLAfqSkN+JYte2Pd4rVTo+3yuPNwh72HPG/w5Ne5Shj2+fZYWSKGLN2q8OWhb/E0IFql/cbY8En3vpq+ZjHp9R1G8srqtUMe6C5tVhV2fF7Q+Z1YqlwCQh0C4HAwEADIpFoRSAQlHbt2hVrYGBw+UMcwhYRERHu7e39g7m5eWN7G0f/jlsaQyQS83nmequGrFpMpD3Kl4a0Peys2RiBgBFJpDc9ttubPzX6hKGJs30ju6aWTKJRxRZD3Zny17xIuqVJpdOFzF49KrN1qZWcLbF6VLbgBI1IbPUgxfbu297rAoHgaVhYmPQQOXiAAAiAAAiAAAiAAAiAAAiAAAiAAAi0LtAtA16BQCDGMExMJBLRWWSE7vgGooPS0LrEYjEKoQmyB6uh548cOTJXXV29fMqUKX9/yvVXccoPHj3y1Fy9nzVTzFciabq8rB/Ui6KilG+rx6RrsC46LXuEvcygY0XPVDDzfhzM0oGNnd9tiEIijN1AxlgNStKQF7VnGONbjlfwWpc+0BtQfDcDBbr+/v4D0B5jYmLe7tf7KTcO9waBTgqgtg2Ojo5WZDLZ4EMewrZ79+5DixcvXsZgMATyS8UPM0NVutgAKxuilvpbPWiFL8vUKbmvjgnIJI/RG78x0S6r19cwNebRNdU7Ve2afytF3cx9YGPZwycMc3fHFkPnypwXKpeuXBEfO3+Wp+vQr8nDxbWWlFfyjC4hHu4kdYuXbd++Pbkr54O5QAAEQAAEQAAEQAAEQAAEQAAEQOBLF+iWAS+qiO2uwS76QLTWjgH/sJw/f34Yk8nssWjRolPd4QNUx3t94HjCEROvZCydRMPE6AC1Z7zFmLS/btxmc6yiQAXrYcGR/llZQMcMLNhY2XNVLOjYEyzM1xaLuP8AW+3uPGGB30tNVg35tYYJF6p1u8M7C2v4kAJr1qzRoFAo6BC23l19CBsKbrNzcx3L8/JfTPb23vzfnyuW6E+xWGzFU6fPJXK4xZiJrpryqlnv9NHl33hgILx6l08wN8Dcxo9VN28SGRgP6CdtlbLiwmzGV32n8CZYT5e2Z2jkMgkBiXMZqzw2cZyM3YW7/tmiHHlvmwpup0pVkxyedrHxcvIxxvGyOOIAA2dh3MzL0pB30bmJaj5OAc34XDlYc03Cyye1Tw+f1q/NeUkft2F5ifDyXUwdU+qyQwUh4P2Qn2qYGwRAAARAAARAAARAAARAAARA4EsU6K4BrwiV7nZH8NbaMeBrvXXrVp/s7GxvPz+/Xz/FwWqtmaGQ98T5I8ZjErSfqV8e2vvvXCOsOPkyGZv4TRE2Yl71W9fhFb3o+QNrLbGMv3Xt/y8yz7747v5jURHRqGIXqnW746cT1vQhBIKDg80lEonx6dOnp9TW1jp7eHjsx/v04vfLyMgwlH+utbWg6lzUWqF2oCU/bWOo5dghns+IBEKjpIcWOuwNkxRVYqSv3ClKPXuwUH/d1uYR5b9SRa+rxVxxmDJtGiZSxkQokM0oT1OKmHisCYWy5Y2lxGknvNRZ/CYCCnFRwCs7X2rBbfLNewmMb6Ztqd9wwZfhZ7AYi689g811W8apaColXss9T42aHP+m7zYKeG9izAo0x8UpS/sMDFhYrs8Wq5H+Sj+vrKz8R0f9RSJRg0AgKNq9e3dDR6+F8SAAAiAAAiAAAiAAAiAAAiAAAiAAAv8R6HTAe+HChcH5+fkBgYGBs7oaEx2ug3pgdvW8XTFfW9W7xcXFjISEhLB169YtQW0mulPf4HpRZWD11D/0bng32muqGmLFvTzLMJ+fi2RNzGpyNYp1+r4VtKjymBTzqmwt21f3C0/v3TmuKwxhDhD43AR8fHxoOjo6Vk+ePLGTr+ZFbRxKS0vnODs7/+jl5ZXb3t54PJ5Bs576ZqVvptXGu08esOD6yWcSTrMSHubiwW1L89TnF1Gfn7mig7/GfFVKm+Y0WG2+/2JhcsF1siqFITn8YI8yXsEb//gw1dHITfjLX0F0vIIXvxaFv7/8FUjf7LiVW/E0VzWm+ZjQR30+8eTrE4Qp7ovYaB75a2QD3ld/32c82htnNG6FXwPx97uJnQl4oVq3vU8LvA4CIAACIAACIAACIAACIAACIAAC7Qt0OuBFU4eHh0cyGIzHfn5+Me3fSvERrYWoISEhiQ4ODptHjRqVpfhsXTuyveB2//790q8qL1myZBuqQhYIBELUS/i/PYUlfD6fQCQSCR8z/EUVg02kqh/FBHGzoFlX44TBqDKJleM7FXPzb+8YKCaQSkq0LXlCJRpJv6EEowo4DSSJ8M7JyF3fda0kzAYCn5/A+vXrdUgkktWZM2dmoGre5uZmKyUlpRoajVayfPnyEEV3xOLzx0tGOo6+sDXceGxcaJ6mlTmvvWuzok/qPjt+sYfFV161smO/3fR/YmtM+U3o216LBvxa1Kqhl461CFX6Vua+UIl6EEo7UX6cYMOwlTj39uSy+E3Eu0V/pD1ExAAAIABJREFUkSubyoh4RbBswIvmQVW8KhIilVJS/XzUqFHftrcH+dch4O2oGIwHARAAARAAARAAARAAARAAARAAgXcF3ivgRe0I0tLSfjI3N4+ZPn36X10F3FKIGhYWFkcmk6tWrVrVZb0eO7NeFNi213ohNjZ2ibKycvmMGTMuXrlyZYShoWGxi4vLW9WyYrGYSyQSaZ1ZQ0evQRXRTCbTTCQSuZ5xX+XUqKL9JkwyaHilWqnxn6+Bz7ofYXo6Yoeln5+fl0QioYlEosy4uLjKjt4PxoPAlyyADmFzc3MzzsjIGHT79u0NYrGYLpFIlKhUajGdTi/y8fE5psj+mRLhz7cKcy0tZ46v6j1lbH1b11xbsN5KWUtD4LV7c7H8uOGYeo+OBryoL2/wtWWq340IZRuqGaNDLbGi1AwGt6FRqZHCFm0r2kYc128qt4nXSBjac5TgTFYcLXRcNEs+4EXXpW7dZ1T7e7KmkMliTfWetKitfQgEgsqwsLB2q5wV8YMxIAACIAACIAACIAACIAACIAACIAAC/xF4r4AXTYAqVkUikbJIJFLT1dW97ebmdsvCwuK9+inKh6j/Pcl+oJ6eXsqMGTM63OexK9/s9ip40b3QetGfFRUV3lpaWrfYbLY5j8czwwMgIyOjx15eXn+SyWSDrlyb/FxCobBGIpGgQKUGvYYqrf+ym+FcqGcrDZNQoEsQS+7XqerZaHKq1VG4+yHXA3ODwJcksGLFClU6nW5FIpE00L7S0tLMnz9/PqChocExICBAenBaWw/UquFe7tNdSh52TW6bAspbGlt654Hqdf/gvoO3Br5sLQTuTMCbXnpfCQ9t8fvWFZZQ0X8feLqHgv7sb+XCe1GTQ2ov4MWvP27p5T5h2MgoXV3dSy3tBcLd9j4R8DoIgAAIgAAIgAAIgAAIgAAIgAAIdE7gvQPeiIiI3ZMmTdosEolIqampQ6uqqjyVlZWLlyxZsqczS2qpQva/PS5nL168eKGWlpb0ZPhP+Wgv5P3veucHBgZOl10nCoDKy8vNqqqq7JlMpq6RkVF6VwTisvcQi8WoGrcyLS2tMjk5+a0DlXx8fDS4arp76+n6/WQDXTg07VN+muDen7tAYGCgAZFItML7hp86dcqbQCBIZs+e3WLQKbvf1PT05ZUk4bBxfxx5Ju+QsjXSsPBqsnZtzgu1iQkHskyHub857Ex2bGcC3ss55ygovF035PtmfC4U8GbVZhJjn0dRvuv1g0itjzEHHdDWVosG2XXcXhDYD8stTh0xYkSY/F4g3P3cP+WwfhAAARAAARAAARAAARAAARAAge4s8F4BL6repVKpDSoqKq9lNymRSEQNDQ02HelJia5vrf3BgQMH1vL5fINVq1Zt7A6YirRpaG+dOTk51CdPnkysqKhwe59AHN0HtWBAfYtRb1+xWJyNniOTyeahoaGZLa1j6dKl9tHR0Y/bWyO8DgIgoJgAatvg6OhohVflR0ZG/uzh4bHfwcGhxcpcfNbs7GzdB48eRs9KvZBHNNTloud5TWzS1TmrevVwGdDotnllOepzy62tp/SdNeH1gOXzq+RXJB/woter8l4qN1XVUCyHuDIV2wGG4RW8Wj1NeC9vp6r3HOzMJBKJb13eUosGfED5wQTTvzaHCHx9fZfJ3xP12l2yYc0vmITgezAs3FDRNcE4EAABEAABEAABEAABEAABEAABEACB9gU6HfAePXp0HoPBKMvPz19vamr65pA1Pp9Pb2hoGEAmk2usra0vKXKqfHvL3LFjx+WhQ4eucnd3L2xv7Md4vb0KXkXXIJFIUGsLWkJCglddXV2vjgbieAsGIpGoRCKR+srfF/X5FQgENTwerzIqKkraZxceIAACH05gzZo1GhQKxerx48e97969u1yRVg379u07OftEJIsxcWj58/N/aN77fpfFyANb84wHO0v/zb76+z7j0d44I42eJtJqW6+w797qw+tcwTNz6WGmJrur5kYWqTjloZqll3sDmUKRKLJj2YC3/EkOXa2HAU9VR/OtbwG0FfDybzwwSFi4RsXGxmazk5PTK9l7SgPebwOT6evnkjm7ThlE/xoC7WAUeVNgDAiAAAiAAAiAAAiAAAiAAAiAAAgoINCpgPf8+fPDmpqajCQSCZHH4+ktXbp0p+y9EhMTPcrLyz3Qcx0NLeXXvHPnzuMqKip5K1as+EWB/XyUISLUj4JEInXVzcRiMSk6OnqDtbV1YnuBeEstGIKCgpyIRKJqW+vhcrmZu3fvfq/eyF21X5gHBL50geDgYPOTJ08GEIlEYnutGo4ePbp3UPA3qkUFBZLmugbyV8fC8uV9TnvNtB30/eriuryXykVJd7QmnY+WHlSG2ji48mlmc3wWClDlrex1uUm3NfWsenLw5xurashqejqC1uzR65yaOrKBTW9OfWk5VdDMJer1snjTwgFd11bAi15P9wnuzXlZquLm4XGTTiDuxe9VU1OTo2RucJ2+aXEdeo61ab8phLxf+r8C2B8IgAAIgAAIgAAIgAAIgAAIgMDHEuhQwLtnz55fMQwTkcnkJhTc7tu373tnZ+djLi4uRfILPnz4sG9TU5ONvb19bGuhJaqExTBMeoI7hmFEMpn81veBd+3adUhDQ+OutrZ2nre3992PhdLefbo64EX3u3XrVp/s7GzvJUuWbJMPj1ELBj6fX9laJS7qAdpSBa/sPkQiUUNrLRva2y+8DgIg0HEBHx8f2unTp694enoeaqtVw8WLF3+qampwHzh7cpV9aNAL+TuddPW2o2qqC6f9cUzafgVV9N7a8KslRU1VaDZ8UJ2Jjh7ZQF1Tqf+cSdLDFPHHn+u3WHBrmWTvuLC8hLmrrA0cbBorM7LVNC1NOMO3BL5VBYyuEfD5xCv+G3tNOhqeV19USk3bc9hozK7vC2TnrMUEvNeYQNpKoqVHcz2TdHboTPupo8aKNanKk/ExdXV11uRhjktps0ZLD3hEj5ZC3iVLliyUn/fgwYNHO64PV4AACIAACIAACIAACIAACIAACIDAv0egQwHvrl27YkQiESMwMHAWIkIB7Lp16xa3xhUWFnZER0cnaeHChafkx7TV5iA5Odn60aNHG3x8fJYfPXo0Yu3atcu721vSVW0aZPeFehpbW1tf8PLykoY8eAuGsLCwt4IbeQvU/9PV1dUNP+SpJSs45Ki7fYJgPf8SAUtVVdW49lo1FBcXT9fQ07EnzxvLIDvZSKtc8QfqwcupqKYSCBim69CvCfXm1bSxaiZTaRJduz7NqIoXjXXbFPBWv9+bq38yf/3giRqzuFRlWVlKChqDniu7k64x/+HlFvtz/z5rZW/rBZNfW44bzjzp4m0/4UJ0tpqRQatVvy29h9cWrLfSFBMJ/UzMmpXExAcYUaIqMdI1VgmY8U4/YNmQd8n61Y+pY9wpsnOK65g04eP8u9HbQuf9Sz4vsE0QAAEQAAEQAAEQAAEQAAEQAAEQ6LBARwPeN4FuWlqa+YMHDxZ88803Wzp811YOVPvzzz8d8/Pzx5FIpOZly5btPHv27Fgej8eYP3/+uc7c40Ne0xUHraE5UOUyXsW8f//+kBEjRhy1tra+kpaWVpmcnPxW/8u29rN+/fq+6IAnVO0rFApza2trWXp6ejoYhhmIRCJWWFiY9Cvd8AABEPi4AqampuEEAkHSXqsGJiYMoW2YJyBqq/NbWmH9y1eUsjtpapWpmYyqjGwGCnyVe+jxDQbaNpbfSdcwGuwsDVCZr0qpo6O3FaBgeGDAwnLT4YOasmJO6z4IOWDuHLSsyM5/VnVrAlkH43Vrnj1XGR7xQ3HS8k09jQY5NtrMn1LbUbHz4xdZqxob8NznTGWqGOnxSFamrfYARyGvhMdjMXaueSvYxu/JDj1uIHpRMjsmJqbFULqja4PxIAACIAACIAACIAACIAACIAACIPClCSgc8MoHuhcvXvRsaGgw8/HxOdYZFNmANDExcXBxcfE4FRWVUltb26tubm7Slg979uzZMWrUqFBra+s2K1g7c//3veZ9A175648ePTpHVVX19dSpU//qTLXtihUrVFVUVMzT09NzOxIMv68DXA8CINC2QHBwsFdkZOTPHh4e+1tr1SAUCjXZatRfVDb7VSnqmX0qUevvVT/2FfEFBNeNy6U/M3PPXNZHfw6L+OEFOpgN9epNGLvQRrOPBWd4xA/vtNKRvxer/DX5wkT/fvPTL2VWZ+Up31z9o+XMv+OfonECNoeIkUgSMo2q0KFt2ScvaqeHHjTtPX3ca/nqYkX3yPopxgJraCqTcHjR0KpBUTUYBwIgAAIgAAIgAAIgAAIgAAIg8G8TIKirq19t7yA01IpBJBLRdXV1r8oGuu21aGgLE7U4SExMHFNWVjaOwWBkubi4XLW1tX2NX5OUlGSXl5c3JSAg4Mfu+Ka8T4sG+XA3KSmpf0FBwYilS5fuxveKTp3vjvuGNYEACHRMAAW8GRkZhnfv3l3eWquG5uZmZ66h1irKQGsWZaRzpaJ3QFW6xoOdmU7r/KTXHDB2d11Wej8Vr95V1tEW/rE4qM/8B4kKV7+e/3qxteu3y0uMPJxYKT/vNRSJxcSnh84aqpkbcXpPHlujaqzP6zVlbAORRFIo6EVzPE+4pu8UuOSVzdxJHaoG5p65bk7UUudKWM1kftqz5we37xynqA2MAwEQAAEQAAEQAAEQAAEQAAEQAIF/iwChV69ev7x+/dp5xYoV21ra9M2bN21fvHgxaunSpeEtvd6RkFckEkmYTCbx2rVrX79+/fprXV3dv4cMGXLV3Ny8saW5UU9akUikGhAQ8H13e0M6W8Hb0nUtGULA293ecVgPCHROAG+fcurUKe+2WjU0NzePFYvFdKGu2nBFK3nRgWuoUtfjx3XFqB8vWmG0iburvrMdE1Xvor+jgBUjEt7p0dvabtJDY3rwmhpJHlvWl6IxMRZDnMVCEcF+6ZxSVIlb+MctdS6zkWQ9c0KLLRVampdTXad057tQU1ZpJXXKlSM5nZHk/Xlfk3/t/v6DEXujO3M9XAMCIAACIAACIAACIAACIAACIAACX6qAtEVDTEzMN6ampvfHjBnzqKWNtvf14vZCXh6PJyotLVW7d+/ehOrq6mEGBgZXJ0yYcJXBYLR5eE9cXNwCJpPZf/Xq1YHd7Q1AYbVYLJaQyWTUQ/etB6ru/W9fXfw19Hdpr10ymawkOzg6OnqNhYXFX6NGjXqCnheLxVw+n5+7e/fuhvb2HBgYaEAikfqicRAIt6cFr4PApxMICgpyIhKJqu39LEUr5IrF7nwb02nKC8e3+Isv+V2c9pppW5uVp+a4dnGR2+aVbx20ho89M2y27fCIH1/iIXBbErU5+bQbyzf1mpl85klzTZ3S/V/2GQmbuSR0jfWcidUSCYY9OXRG3yvk22J6D90OHcCG2ko8iTltiLd96Og7wtoSa8grLBsTFxfXbruJjs4N40EABEAABEAABEAABEAABEAABEDgcxUgBAYGDsjLy+t148aN9atWrQpuaSOJiYlDamtrLX19feNa26h8yIuHnDk5OYbp6enjm5qa7IyMjK5OmzYtqT0s1N+3oKBggYWFxbFJkybdam/8p3od7ZFIJBJIJBIBX4NEIqESCASeImtKSEgYwWKx9BcuXHgKHY5GIBBKt2/frlBwIRvuonuJRCJptV5oaKjCX+9WZI0wBgRA4P0FvLy8lFxdXd0yMzNNW2rVcOHChcGTJ0++g9+JTRD7Yl979KUMsmOL8ktVSVbGrR5Shq7Zo2br0XfW1xXVj3MZc1MvPpZfsXw/3fZ2dMZrVv/h+7bk0/W0BSlbo94JeJ8dPqM/dEfHA150345WFEt/vuWXqvKup5DEpVXZ0dtC57W3fngdBEAABEAABEAABEAABEAABEAABP5NAoQ1a9Zo0Gi0AXFxcfPV1NRKpkyZ0mLv1/Dw8Mi5c+cG6unpSb8G3NIDD3lR8Pnw4UOLp0+fjuNwOMZmZmZXvb2934QXbQHv27fvezqdXtTZw9s+9pvXQssFdJK9elvrQAfWvXz50q66utp91apV3wqFwpqampr8uLg4riLrlw93Za/hcrmZilT/KnIfGAMCINB1AuggRDU1NSfZVg23bt3q8+jRowChUKgbGBg4S/ZuTEwYgulqqBKrmYVigcBSZefqirZWk7I10jBz/0kTEllJ7F/4zwP5sR0JVu9+H2ZMZqiKXAKXVqT+us/wzvfhVh4/rcmXtmi49rc6v5FD6jNzvMItGuTX0pGKYk7Ub+oo2BXXNOyMiYlRuJdw171zMBMIgAAIgAAIgAAIgAAIgAAIgAAIdG8BaeUpquJtaGjQP3bsWPjatWtXtLTk+Pj4iRKJhDBnzpzEtraEQl4ajfZMIpHQraysro4ZM+ahogSRkZE/mJqaXp84ceJ9Ra/pDuPwamWJRKImEolqlZWVleXXhdpNsNlscx6PZ0alUotlQ+yOtFfAA/nW9o0qgZuamjKjoqLarPjrDm6wBhD4twngv5xBrRpQYWpzc7ONpqbmDT8/v4MtWXC5XCsajZaPXmMKuAdaC3kP9R7mrGFhyiYQCBhZTVWgrK0hHBn1S2Fng9Wyew/pqVv3mU65cjhHyOUSry3cYCXk8Qmmnm5MhmkPntWk0QofstbSvhStKOYcuqQpSHmyKzY29ti/7bMC+wUBEAABEAABEAABEAABEAABEAABRQWkAS8eGrZ1CFBVVZXyyZMnQ9euXRvQ3uQ3btzoPXLkyOftjZN9PSEhYSSHw9GdP39+fEeu605jWzt4LTY2djmRSOTZ2tredHFxeacFQ0cC3qCgIDcikUhra99isZiVlpaWmZycLOxOPrAWEAABDFu/fr0OiUSyun379oBHjx6t8/T0/NnR0bFEEZvWQt6/12wxV9HVlvbDdd30TdmNbzb3NHCxb7JdOK1Gdt7rS7+1MB7qyrSZO6m2vfsdd5poP/nSwWxVQwPpvKc9Z/b32vldgYFzf3Z71yryensVxeIGFpm9/ajk4I6dQxSZD8aAAAiAAAiAAAiAAAiAAAiAAAiAwL9V4E3vWFTFSyKRNMLDw6MWLFiwVltb+50+socPH/bR1tZ+6e3t/U9bYKiitaXDx1q7piPhcXd+o1rbd3uH0Cka8AYFBRkTiUQrRQxEIlFDaGgofJ1ZESwYAwIfWQD15HVzczPGMMw8MjLyx969eyeOHj06Q5FltFXJK3t9/KApdmOP787VtDTl488fGzDOYVrSiScqulrt/vInec3PZlrWFhy7pXOr0fWKVt0qsgd8TFutGnh/pmjyr6XsPxgREd2ROWEsCIAACIAACIAACIAACIAACIAACPzbBN4EvHgV7/nz570aGxtNfHx8jstjZGRkGLZ0QBA+TiAQVDY3N5fi7QE2bNhgq6SkpNMeakxMTICZmdldRQOO9ub7VK+3VMF74sSJyVwu18DPz2+/7Lo6GsDihzQRCAQlRfeH3o+wsDDp4WvwAAEQ6H4CPj4+NF1d3b6HDx/+TktLK3fq1Kk32ltlc3PzGNF490nUUa5tHqgYpes4yHGNbzGq6EVzlt1/RE/9Za/plCtHctq7B3q98Orf6k+PJuhPOBP55tsY7VXdKjKv7Ji2QmP2llgdzssSr2PHjrVbbdzR+8J4EAABEAABEAABEAABEAABEAABEPiSBN4EvGhTeBXvnj17to8cOTLMxsZGWrkl+4iOjl7bq1evpOHDhz9Fz4vFYi6RSKxMSUkplW8JgMILfX19p7ZCyevXrzsUFxd7+Pv7R37usPIB7/79+4PQnpYvXx6C/kSBq0gkqiSTyeYCgaCoI4ehrV271opKpaKKP+nj6tWrziNHjkynUCiS1tw6GiJ/7v6wfhD4XAXQL8Pi4+NXYhgmmT9//um29qFowJu6dZ9R9ZNcOk1LXYD68aJD2DCxBHPbvLJcUacj1iMd56VfziDTlcX4NR05IA2/5ojNKMeeX3nWeIV9Vyx/75ZCY96NBwaCpNTk6JCw5YquFcaBAAiAAAiAAAiAAAiAAAiAAAiAwL9V4K2AF6/i/fPPPwe+evXK3d/ff588DN5uAIWHGIZVhoaGtllF1l5bgfDw8L2zZ8/eaGBgwPnc3wTZFg0ogC0qKhq9YsWKrWhf71NNi4JyAwMDN9wHBccSiYTM5XJ70un0p1ZWVn+OGDHinao8Lpeb2ZEQ+XP3h/WDwOcqgFfoJyQkfFVfX9+nrV94KRrwIgtmQQnlytzVfefcP591fvwia9fvVr4ych/4Vg/dP3w3WFZl5qgteHTlnRYRf/pvtDAd7tFgPXtiHW4rDYoxDHPbFKBQUNxYVkk+aj3SZV7G1Qey7SJk3yvZ0JgT9Zu6uLQqO3pb6LzP9f2EdYMACIAACIAACIAACIAACIAACIDAxxR4K+BFN8areKOior6l0WjVKioqb6p4y8vLJ65bt26xUCis2blzp7SCV5EHPqf82OPHj89SVlaunTZtWpIi83TnMS21Z5Dtvfs+YSvyO3fu3EK0fw6Ho8/j8TRQVfDFixeHvnz50sfS0vLopEmTbt26dauPp6dnHu6E3qf09PRcOGytO39yYG0g8B8BdPgamUy2Rd9qeP78+cSAgICfWrKRD3gvTlnapzItS2NZ6f3UlsajXrxee37KT/Lb2GdB5lVpiFuRlkmvfpyromFlxi2/95Dx9NBZoynX4rK0+li81Xu9pTC3owHvrQ3bTJ//dkXfv+jOA/n1NW2MHER2tmY9r6+uqHmaR/dcubiGcyCh+mDY7nH4WH9//zESiSQzNjb2NXxWQAAEQAAEQAAEQAAEQAAEQAAEQAAE3hV4J+DFq3jR0NOnT3vLXjJr1qxEiUQiTE1NTelIaLhixQpVNTU1J9m5Hj58aHL//v3FAQEBP37ub0xL4S7aU1RU1EZzc/Ob48aNe9DZdgmBgYEGJBKpb2ho6DkTE5MTaF70PqA/79y5Y5GZmbkoICBgc2xs7HIOh2NBJpOrbWxsEvGgF71fQqEwNywsrOZzd4b1g8CXLoCq9fX09HTu37/vlpaW9kOPHj3e9OTF/93LBryv/r7PeLQ3zmjS+ejcQ728nBe/SH4nRL301SJbugqdUP40V4WurSmsLy2naBob8jVNDXlNr6vJDaWVZLV+vRo1rcw5nju/fSVrjIe5YpGI8OzwOSP/ojtp6LnqrFz60G0bi9UtTN4c4Nbae3Ool6eToYdT/VdxYS9lxzQfuqQvfPYSVQOr1tfXix9UFNdP/eNoNqrgFWY+942JiclcErwhgmikNx5raGJJONx6iUBwV8Jk/wOB75f+LwH2BwIgAAIgAAIgAAIgAAIgAAIg0BGBdwJe/GIU9JJIJCUymawqEAhoRCIR/U+1s2FhcHCwOToxHp8/KSnJvrCw0HPJkiV7OrLg7ja2tXA3Li5uAZvNNv/mm2+2oDV3pkUDHu7ie5atCMafO3XqlDeBQJBUVFR4o+rq5OTkvjk5ORPR63jvX3mz7du3J3c3R1gPCIDA2wIzZszwSEtLm4aela3cRwEvv6/pwvIejNdW3qMaULDLZzeTeo71rC77J00LD3mLTv6u/3jnQX0Ri8OZOP7rk2lpaX309fVrzczM3vplT35+vpmps71D/ImTxvIBMR7wmo0azLy2cENfm3mTKlBrhhsrvutZkZalxm9sJBNISuL5j37PJCvT3vTpxXeSn5ikkRl13FCJrixGITT+PD/5IYP3RwpJxW+CkGRlykLPH9Z18pzh7yuUcHlcAo16CbVoWBq84bnqtv8cEieuZVJEhWWqovxSiSi/FMMD34M7d38Hnx0QAAEQAAEQAAEQAAEQAAEQAAEQ+DcLtBrwfgiUoKAgNxQU43NHRESETZgw4WcLCwvUz/eze7QU7l68eNGzoKBggYWFxTHUNgFt6n3CXdm2C/Hx8dLgdvbs2ZdkscLDwyNpNFrx8uXLQ/HnUZ9eQ0PDu/n5+X46OjpJCxcuPIW/BgHvZ/dRgwX/CwXQL9nwAxmVlJSMY2JiQhgMRv68efPO5+XlLb1+K3kKw9KEbTlhZLWN7/Tqc16zBqCA9lDPIa46GprNKNjtaWp21MXF5U0VcGuMPB7P8tbTjJ81Jg5rcAhY8KYVgmw7BhQkqxoZNA/f+9PLygeP6Y8ijpjoO9oxlbXVRBmRx03XNOf+Iz//lTmre/WZ+XX1w/BYY/fvVxebDh/UJCwsp3P2/8ZWMjVQVwmYwcSvSRi70GbQlrXF6un5SsKsF1YECfab0mB7Z+X541r89gEKfLlxv+sJcov8Y2Nj4ZdW/8J/I7BlEAABEAABEAABEAABEAABEACB/wh81IBXtv0DujlefSofWHa3N0ckEonEYrEEwzAiKiT77/qIZDIZ/f3NIzw8PJpMJtfq6OikNjU1mfn7++95n3AXhbQCgQCFPA2o7UJ5eXkfdDNFvPbs2bODRqOViMVisrq6+kvZayDg7W6fMFgPCLQtgB/CdujQoZWNjY1OWlpaOeZO9g6ifj2bKQy6KD/6tBGPw1VynzS+saeWbkXuw4zLLQW7CQkJw21sbNiWlpY5FAqlUfauBWWlE++kpy6anX09E39eNuBFAWzvmROqym6nqJuTVGj5GU+0vn544R/hy1Kdoqc5wmsL1vVbyXxyF78WHa52efJSG7qxARf9fw2q4BWwOUTWDzGWFA1GDf0733rZ+99c/ZO5jm0ftp3/rGp+UqoBeo0yyrXNQzybgvboHgwNt4XPDwiAAAiAAAiAAAiAAAiAAAiAAAj8mwU+asCLoNeuXWtFpVKN0X8XFBRoXL58efPq1avXyx8Q1p3eFBTwkkgkUntriouL862vr3cWCoU6VCr1VUBAwNKQkJD09q6TfR1vy4A8srOzvVGbBbztApfLNTUwMLjeWsCL90weMGDAnatXr27T0NBI5fF42tbW1pe8vLzefD0aAt6OvCPrX38VAAAgAElEQVQwFgS6hwB+CBtazcGDB1f2te8/9AWzVmnUVO9y3UZ+fPbTbDfLMUOcsLpGPq2Bs4VGo+XLrryurs767G+/baMy6CSnIR61vXQMQmk02jPZMacTftuv5dSfMfCXtdL+urIBLx7AZuw6ZPb12K+a7t34q4eOnp6kv+egRiVLE9HjghdN6XuPGHxT9ei+pJmnmrorRq3sn3R1VRMD3oi9Pxblnf/TVJhXbCBRIgrp/XtVWU4YWUIkkdAvzqQPPBCem5b4WBFxYeZzDe7xazeid+0OVGQ8jAEBEAABEAABEAABEAABEAABEACBL1Xgowe8eCUagUBQ+m9QsYrL5aKDdkRCodAA9ZH9lNgikUgiFotFaA1EIlHqo0i4i695z549oRKJRLJ69eogsVicHxISUqrofmR77qKA9+HDh0GyHijolQ1qZedNTEz0KC4unkgikVgEAkHIZrNtXVxctuAhsezYzh74pug+YBwIgMCHEdiwYYOtkpKSDmrX0sRh+2r17in5auiwP+kS4gEmJvwhi1XbW5z1QuLi4HgcraCsrEzDyMioQahMsXtRWWpTwePQRp/anYtaJ2jwxJiTee94VQrliuxqL/1xLaaBJNbFKEoijEDEeg5zbxj41Uji8fkreywuuH3/utc8xx4O/Rptt294meQ+06Ok5rXQ2Lo330RLh1bCZoqLHmVh89atJCbuiiIYz51QSlFT5av1NKFo6emZ6tn35RN0Nbml/6Qpcarqq/tMHVMse2/UszfvzO+6409FvFBEkLVpv2n0ryGWioyFMSAAAiAAAiAAAiAAAiAAAiAAAiDwpQp89IAXQcpWoqG/h4aGnlBVVc1C/81ms+02bNgw71OACwQCafsF+dYLiq4lKipqE5fLtaDRaAUrVqzYWllZmRIXF4e+ntzuQzbclW3N0JZHeHj4XgaDkeXn5xeTm5urff369Y26urp32Gy2PnoOzSNfvYsWwuVyM3fv3v1Z9j1uFxIGgMAXLID/ggxt8XFO9lrL3r0cGEoUX/T33NLi43ceP1LTNzURiYUCrCL7hYqavg7fZIAd23mjf2nSr5H6PccMqe8zc0IdGo+qc2v/TtMa6eR6S5WgFCnLxpQIdjXpqKlUpmWo9LK0qnxdUGz4LDdHf9jsadzCzKdYGYNUNyZme4FEKCRwgiIdCvPzX5eVlumVlZSo8vkColgk4puamfJ09PUooiH2JQwtDcN+08dTiYZ60gPVJBIJlvJzhMRxle9Tqoaa9Bdq+CPl572GGJGAocPcFHkrIeRVRAnGgAAIgAAIgAAIgAAIgAAIgAAIfMkCnyTgRSGFm5vbYAS7a9euQ3iVKt6KoLGxcfDGjRulB4p9rAc6MI1IJKJiXYVNrl696vz06dNNQUFBk/67l6MEAqFp7dq1AWKxmKVoewbZwBtV7j558mRWQEDAT215oHGPHj1aKduyAfXdHTVqVGhycrKvQCBQI5PJjajFg6whVO9+rE8U3AcEPowA+nmBYZgemUzWw+/A5XJNeCa6wdfv3NIcGLCwPGnJt30MPZwbvjq6Mx8FucVJd7TYFVXU+ZlXM8jKNLyPOIYqZlO+D7ecPHb8CypPcCQzM5Pt7u5eiOblcDguZDI5n0wm14lEItWEixcO2A8eRDHatT73hMtEB9uF0yvw+4uz8lWxGiaF19xcxmY2mmibGBJsbfvzn2RkqEjEEhrdY4Ck/wY/AUFDlY+ukQa8v+yVOK70eSfgRa/jh7NZeY9S6BdREPJ+mM8azAoCIAACIAACIAACIAACIAACIPB5CCgcZnbldvDD1mTDXdn522pF0JXrkJ2Lx+OJqFRqu312Za/B2yig53r06JFYV1dnr6ys/NrX1/egou0Z5FtWoLn27NmzzcjI6MbUqVP/Qn9vyQNV55LJ5Ho6nf4a9eRFFbw3btz4xsTE5C9vb++7+DXokDcymSw9sAg9oHr3Q32CYF4Q+HgC6GcomUw2J5FIGkKhUJPH4018QRWNYIwbXPVob5yRRk9Tzovzf+j7F/7zAK2q7P4jel1eIa2/z9Ra+VXGe0zrP3LnpqKbi4OtMA6XQKMpvxgyaNABfX39t3r4op93JSUlaycd3EGo11ZhFifd1Xhnx9X1yhKKkphZW0/g1zLJuvXN2tho50I1NXU1rUED6PqO/aXVuiW30pS49fXVvSe93aJBdr6TLt72Ey5EZ6sZGQjak+VE/aYuzHzuGxMT8+aAuPaugddBAARAAARAAARAAARAAARAAARA4EsR+CQBb3BwsPmuXbv++tT9dmXfRNR7F/1d0QpeFHY8ePDgOwKBILC2tt7/7NmzIGNj4+P4AWiKtmfAe2rKf6COHj06h8vl6i1dunS3/Gtnz54dXVtbO0BDQyO3urp6EDqhHv1PVVU1z9fX9xA+HoW7YWFhbw5X+1I+tLAPEAABDFu2fu1uJQrZU0IlqzRpKIt/2x5hTlFVEUlEYmzI9o351/2CbeZlXHmgaWkqrZpt6SE9RE0swVBLBPSn64Ylr3NCYs3SY05pW1halLk5OJ6kUChpJBJJ2momLi4u1H3ZAh2LH5YXtfce/DZqXj+tJj5D2dWuxnnHhoLnCX+YCThcOiYWk1R66NVbjh/21iFr8vOV3n6g+mBntPHkS7Ft/gwT5ZeqNh++lBe9LfSTtPZpzwFeBwEQAAEQAAEQAAEQAAEQAAEQAIEPLfBJAl4dHZ0dampq2IwZM6596A12ZP6OVvGiKlptbe3HM2bM+BO/j1gs5vL5/FxFe9wGBgYOQFV4La0zKSmp/5MnT9b0799/96hRo56gMeie6E+89QI6XK1Pnz7PevXqVSQUCllkMhndn5WZmclKTk4WdmT/MBYEQODzEFiyZMlCJff+P1MnDCkhaqtLA9xnRxO0K1Iz1Ew83Zl9Zo6vO2IzyrHnWM8ar13fvXWQGRp7fem3lmRlZVHV4xzV4RE/vry5+kfLmX/HP5Xd/f3gEPMX567qDnAY0NDHstc9VaJS1PXr1+eLNVXHjrhx9Hl7Us92HTEuO3FJu7S2Wtm3+E4KGi9gc4gEEhFTov2vTURb81yZt6ZXn+njq9tq1QABb3vvBLwOAiAAAiAAAiAAAiAAAiAAAiDwpQt8koBXS0srRl9fv9jb2/tOdwJGh6zJH7D23wA1t2/fvm++2oxaS+DrxquQJRKJUCKRFIWEhJR2ZE94u4q2romOjl5Do9GqKBQKi81mG/j5+R2UHQ+Vuh0Rh7Eg8PkLoICXMm14MHWUa6Xsbm58s7mngYt9k+3CaTVt7fKo3diB/CYWyb/wzoMzw2bbopBX165Ps/w1nOo6pTvfhZqynuZrjBs67E7B46f3sosLA6c9u5bR2vyv/r7PMB3m3iSuY1JO2o61Gzd/VtnF8xeMF79IlraLONTLyxn9if+9rXVWP8lTvrnyB8uZyaffCp/fWSe0aPj8P9SwAxAAARAAARAAARAAARAAARAAgU4LfKqAN8Hc3Pyf0aNHd6t+ieigNTKZrIRroiBXQ0PjHovF6oPOBUItEBoaGjzkW0vweLzSjIyMoo5WzMr20UT3PHv27BgWi2Wsr6//rF+/ftnm5uaN+FoSEhJGFBUVzTU0NLyIt4GAkLfTn3u4EAQ+a4HWAl60qfhBU+zGHt+d21JrhhcXr2tk7Dtm1FRUqqLZx4Jl6D6QiVozuG1eWd4WSMq2fYb1V25rjnR023k0/tQWv6oH91saX5XxTOWM16yBamZGnIVZfzxKW7vVlJ3yWOK2bCHz1C+h6OcoNurgttzyew8Z6L/dNgW0eV805saK73r2cHVo7Lfw3f7B+BqgB+9n/XGGxYMACIAACIAACIAACIAACIAACLynwEcPeFGoeeTIkTN2dnbnPDw83jrE5z338t6Xywa8sgfAoercR48eqTx9+tRszpw5F2pra1m6urqorYJBdXV1blxcnLQ/paIP+WAXvy4nJ0fn6tWrOzQ1NVObmpqsSSRSk7q6eo6BgUG2q6trTklJiUa/fv2qWrsPVPIq+g7AOBD4vAVaC3ivzFndq/jmPR2NnibsOffPZ8nvcp/2gEEEJSUJVU1VqG3Xt5FXxyTLt2ZoTSbWyN19wdTpoZf/uLZq0InQvB4uA9jyY7NiTuum/bqvp6qRAXfWnXPS+x/q4eo6e/7cVKVJXvSrO/cZc+saKNw6JrnvzK8rFQl4WRXV5Atf+/ab//DyO78Q5N94YCCubaAJH7+4Cz14P+/PNKweBEAABEAABEAABEAABEAABECg8wIfPeANCgoyjoqKOuPp6bm3f//+b329uPPb6Jor8RYN6AC17Oxsb9TnFvXUDQkJkfaPfN9Ha8Gu7LxJSUn2hYWFnkuWLNnz6NEjo8LCQuva2lobFotlP3DgwJ1eXl45+Pjc3Fxt2dYR6HkIed/3XYLrQaD7C7QU8DaWVZIvT15qMzct8fH+Hi5uvSaPfj0y6pdC+d2cHTWvX1X6E42+syeWj4z6+Z3X0Xg012ErL7c1zbn/4NdfGzyzH0NIOMkjSBbq+k4ut/OfVS0/d0VaJv3e9+FmnJp6yuRLMc9UDfUF/2wKMaE8LlA20NFp/OfZE4N5DxIz4+zHOhi6DmCOPri9QBHtf/4vxERFV0fguNb3rf/PaFq3u5+ExQmKiYmJU2QeGAMCIAACIAACIAACIAACIAACIAACX6LARw94165da3XgwIGE6dOnbzI0NGR1F1T59gx79uzZamdnd9zDwyM5LCyszVPc29uDfLCLAmRPT8+81q47cuTIAhqN1iDbiuHo0aPzVFRUyqdPn34TXRcfHz+xvLx8spWVVay3t/dd2bkaGxvTo6Kiuo1tez7wOgiAQMcEUMBLHu70A23mqDcHqKVsjTSUbbcQqWnv4bV7c15L/XifHv1N5+53YZYalmbsoSHBhS1V4+YnJmlcW7Cu30rmE+nPl2tOk+2UMdJuDUN9/3pTbcmwyC0thrOox+7wyJ/ynh46YzDhbNRzVvlrcqLLVOd5s2fPupFyN1p3wcQqPBw+ajfWwcB1AHNMTNtBr0ggIBy1HePom3czXV6KtWm/afSvIZYdE4TRIAACIAACIAACIAACIAACIAACIPDlCHz0gDcwMHBAREREgnwf209JKhvu4tW7aD2oglckEuWGhoZ2utJ4xYoVqmpqak5oPnxuPp+vx2Awcnx9faWHtckGvii4raiomEAikVg2NjZxo0aNeozG7N+/P8jGxiYRBcOocjc5OXmBurr6y+bmZl3UH9jX1/cwboh6AoeHh3er9hef8v2Fe4PAlyiw9NvAE0RjPRuVFdOYaH8nXbztJ1yIzlYzMhDg+41QsR6y4MmfqS31461/+YpyaerSfgSMKDH2dGkYHvFDkbxTys97DR/uPWK24uWdB4fMhzgtX7LkqxflpbselhWYTr1x8klLrgljF9oM2rK2+OmRc3pGgxwbbeZPqb0+dI6NHkPjVX/b/ufjjsVtXlyRmooOY/t71U+9+sxSrFVD6vb9PUQ8HnHQD2vKZO/LOXRJk3fv8fLDhw+32Bf4S3zvYU8gAAIgAAIgAAIgAAIgAAIgAAIgICvw0QPeBQsWfH3u3Lmtq1evXt0d3grZcBeFqGhN1tbWl7y8vKRVu5WVlSkd7bEruy9UsUylUo1l5zYwMKi+fv36xlWrVgWhcPfBgwff0en0JyjALS8vlx5EhB4lJSWLpk2btsjCwqIhIiIigk6n53A4nJ4YhhHQgW94QJyYmOhRXFw8cdWqVRvRdahn8I4dO+50B19YAwiAwIcT8Pf3n6FkZxVcbqJJeBJ7usfky4fetHBR9K7oELO6F0Uq6OA156BlRfKtF1Bf36Jrt/TMjI1KJ3890ZcpFgbHnz0zdHHh7dSW7nFs4NcDOFU11GWlKamomnfxi+QH6PC1237f2k4aMnzvo6dP3Jt0GZZNvGaisramQN3cmKtIL150rzjbMQNn3zn3mKqhJkJ/FzewyOztRyUHd+wcouh+YRwIgAAIgAAIgAAIgAAIgAAIgAAIfGkCHzXgRdWsxcXFX9+6dWtlQEDApk+BifrsEolECbo3CleHDx8urXRFlbNsNtvAz8/vIL6uruhnGxQU5HbmzJkZbDZb38/PLwafe8+ePTtGjRoVam1tXYPCX21t7ce1tbX2XC7X1MDA4Dpqz5CRkWHo4OBQXlxczDh79uwhbW3tq+7u7r+ja+TtIiIiwkePHr0Vf00gEDwNCwt7Z9ynMId7ggAIfDgBVMmr7Pt1n9/8N5qbDR9U57Z5ZXlH74ZaNjyJPmWo72zfWJ9XoGI8xEVaFYw/sqKOm3qP/SreSM/gaCNRsurqnWSvQaHB+S21dkDX3Phmc08DF/sm9LO27N5DtVH7txZeHjF/gLmSyu8DBw48dOTYsUSKpbHQdMwQ6c8oRQPezAMn9RqeFyp77fpO2pqC92eKJv9ayv6DERHRHd0zjAcBEAABEAABEAABEAABEAABEACBL0Xgowa869ev10lLS5uUlZU1ffny5ds+BSKPxxNRqVQSClUFAoE6mUxmylbO4n1vRSJRQ2ho6DuntndkzXh7BhQeo+tke+oePnzYV1tbO49MJvPpdHojfqhbcnJyX7x6GL8Xei41NTVk48aN0nnkH/hcsr14hUJhzc6dO592ZL0wFgRA4PMTWLp0qT3R1uKISsAMJurDW3zjrtbwiB9f6tr1aW5pN7U5+TRtayuu/GuoZcP5sQvsx53cnf0q6a4Gep1b16DErW8gc8uqlcc6OCerEpQiWULBgrsVheN0PJ1rWjpoDV3HY3GI8a6THHyeXX94ecaK3raLZ1ZWXfjLsCklK+urr77axmazh0pGOc3LyMqS8BtZSkN3BL9SVP6U+xS78ScjctUtTPjsLbE6vKLygCNHjtxS9HoYBwIgAAIgAAIgAAIgAAIgAAIgAAJfmsBHDXiDg4PNr1+/PqmoqGjIkiVL9n4KTNS+4Pbt2/1kA9WcnJyJXC7XxMDAIAmFsGKxmJWWlpaZnJwsfJ814u0ZWgp4UVuF8vJyDw6H05dAIEgkEgnB0dExRD7cRfePjY31a2pqslu7du0q+fWgeWpra/vi7RpkX09JSbnzvnt4n/3DtSAAAh9HAK/iJVmZsqqz8pRvrv7RsqVqXvTa2WEzHVy//abAaYP/O73FI7UGDDIfM7SGVVJBZb+uptH1dbmqJj14AhabqFrTRB45aIivQCDwzFWRzKhpZglb6tuL7zg9LMaAW8dUGvDN/NcXJvr3W7JkicSlhxnT2dn5QVNTk1YVv7k/pZ8FL+vsZV1jR7smLUuzd0LnlvTqXhbR6opLaT0H2nN42S+pIr6QNtzLK0pu7G0CgZD4cfThLiAAAiAAAiAAAiAAAiAAAiAAAiDwaQU+asCLDlj7/fffv66tre3l6+t75FNsXSQSie7cuWODB7z4GvDKWRQANzU1ZUZFRbE6ur41a9ZokMlkc3SdQCAoolAofYlEIg0FvE1NTcZLlix5E0Kgg9KuXLkSJhQK9V1dXddyOBzGuHHjHnTknmiOixcvxpuZmUXKVgfjc4jF4vyQkJDSjswJY0EABD4/AdkqXnz1eDXvzL/j36rkRwenld5O1SQp00RjDu3IV9HVfvOLrIzIY/pqFsZcTUtzrlYfCx4+F7OghHJlon//qWPGRyuJxWVlmpRvHtxLUZv6x9HstrTwatsXF//UGixQMZ86+qsmKyurfIFAQKliNvQRatBFdE11YUV2nooShSLRterZYtWx/D1KHj5R1enVs5lCJmPiWiaBIsFY5iamGTLjLhMIhDftdj6/dxRWDAIgAAIgAAIgAAIgAAIgAAIgAAKKC3zUgHfjxo2Dz507N4HP59PnzZv3m+LLfP+RKLgVi8WEs2fPTiYQCISKiopRDg4OkfIVs1wuN3P37t0NHbkjHuySSCSNpKQkexReyIe1qOeuSCRi6Ovr/+nm5nYLHZwWFhZ2REdHJ2nhwoWnOnI/2bEoPH716pW/qalpjHzIiyqRQ0JC0js7N1wHAiDw+QjIVvHiqz43ep6Na/CKEtPhg5pkd3LMccIAx1WLSh7uPmTisNKntL/v9Hb7dce7TbYfZu9caqKlvYpJEB6OP3dODx2g1pbQy9//0sg5maj3dfye55JN0YNnek9mW1tbS0PhKQlTXdzUBmNjLMcLNEyNeXV1laTAv5epbBj7a5OTsbtw1z9blCPvbVPB51elqkkOT7vYeLswiYyet9WwE59YeF36s3rRiXHq/vZ+ecudlxf8dzwEvJ/PRxdWCgIgAAIgAAIgAAIgAAIgAAIg8J4CHy3gDQ4O9kJrRQFoYWGh55IlS/a859o7dDmq3EXhbl1dnb22tnYWunjWrFlvfYVXJBLlhoaGvvO15dZuhAe7xcXF5qmpqUOrqqo8lZWVi4lEoqCxsdFJTU0t3c/Pbz+6PiQk5LyKisoz1JIBwzASmUyuJJFIjRQK5fWyZcvCO7QZucEttYBAQ7qij/D7rAuuBQEQ+HgC8lW8r/6+z3i0N85o0vnoXNlVnHT1tqNqqgun/XFMGrT+FfCDOa+2gTIuPuJ5W6tFB6fp8iSYLUM3lE8hD7l6/9aYQTu/fdHaQWv4XL/PXtXbeq53lf/XU5StShp7cJqZvIX/zKdl1WQxfrD5WThtsD/7Re4j2rIHiygcIYewtfd20cgh05uU1RkifI700vtKGeWpSjPtFvGCry1T/W5EKHv75UC1WQMXN9cIaghXn5wh/jn32l8y64eA9+N99OBOIAACIAACIAACIAACIAACIAACn1jgowe8aL8RERFhEyZM+BlVsX7I/aMD1dAp7mQyWQkPeNH9UKXrfyt6WSQSqUEgELBqa2tZcXFxCvWARHMEBgYakEikvgcPHlzV3NxspqurexuvzMX3dOTIkQUSiYTq6+sbg57btWvXoXXr1i1OS0szz87OHurj43OsK/aPAl7Z4BrNicLrzlQjd8V6YA4QAIFPIyBfxXuol5ezfJXtxSlL+3AqqqkEAoYp99Djj5k0sab4wnXNuxkPtTzDN+dZTRrd4s/lZ0cTtCsv/W3oaWIVSyAQKpPznnyrO3lkdWsHreEC6PC2P+av6Rtz769qa0xZ5+ajBLoWQaU6Ojta11V1MHnu6JXM356fpPSl9sG23/4/+uLey/m9lfsQ1A31+JomRrzyxlLiL38F0rd/dUDaNgcPeMP+/p7uoexOuFifiK0w9ZfMdp95HQLeT/O5g7uCAAiAAAiAAAiAAAiAAAiAAAh8WoGPHvDeunWrT1lZmfRgsZb6xnYVh0gkkqC5SCQSQSAQCNPT03s+fvx4hrq6+ouZM2eeep/WBT4+PjR9fX2nqKioLbq6uqkzZsz4s6V1V1RU0M+cObNtzZo10sPRTp8+7V1SUjIvMDBwelftE58HzY3/d0VFxTgHB4dvU1JSznf1fWA+EACB7ivQUi/elkJetINTbpPtxGIJccqYsa/Jjc0nBVSy182sR7bKViacEZE/FcnvEvXhvTppqf304aMjlZWV/8gtLT75hF1LlK8QbknnzqadxvNGfqU6yt5JVcLhKqkRyaW+f/v2GKLhRfPQGiKREIliZlMtcevLLaQ1Q79nm/J6kHlNLBKFThedY58X9dKxFk2wns5Hc+OtGxwMXYS9qb0xHkkgSS27Ta5orsD2j96fvsxhGfoWBlTwdt+PKawMBEAABEAABEAABEAABEAABECgiwU+SsCLql3v3LnjjQ424/P5OlQqtZzH45msXr16PdpPeHj4XgaDkeXn5yetdO3MQyQS0VBVLoFAkB4MJBQKsfj4+EVsNtucx+OZUanUYjqdXoSqZt/38LGgoCCnS5cujW9oaDBrrwo3KirqOwcHh5NFRUX98Spb+dYQ7e33ypUrri4uLo91dXXbrTC+ePGiJ1rXrFmz1nW0l3B764DXQQAEur8AquKlTBthSxnYpx5fbYz5YBf/ojtpsqs/4zmzP42uIh5l48CXmOrzCA1N3MLMJ/oFr16p1Iv4vOERP+YbD3V+67DJePvxzl62A+JMTU1/axSLliVlpI4cELy0SL7Hb4tK38cOWjp/YROdTq9nMBjVUy9P7T3RbCJ/MH2wSh2riU7SU+V+lxFIXeWxiYN68LLrmUqFzx6r7Mz+VenXWbENhmrGYtl5UWVvwIU5jEF0dwJRn85zJw8gniuPr7ow5QJqwQMBb/f/qMIKQQAEQAAEQAAEQAAEQAAEQAAEukjggwe8KNw9ePDgYbRea2vrS+hQM9SqQFVV9TGRSBSKRCIyi8VyNDQ0/K2zFb3o8DQCgUAjEAjNxcXFjLq6OkZFRYVRQUHBJBcXlxgXF5e3qtEqKytTOtKOQdY6ODjYHMMwc7zdQnvvw6lTp7xRtTI+rjN7DAkJuUAmkytoNFqRtrb2Yxsbm0xbW9vXLd0brWv16tVTQ0NDM9tbG7wOAiDwZQos+TYwmebtSSO79mtGlbfHHMY5K6koi5ZXpKXI7jhpwlJ7BotHbuipV1/2T5qWsdvABh0ancTOfqlZq61Sr2dnzfL4ZX0pfs15jxmOhgRK0pAhQ/ZyudwBxcrYyqzcbJW2qnjvbAo17r94VpVjcZPVABVtej8bG2kPdBTwTu41uWaIylDt+ma2mpqtGSsgcS4DD3jRGNR791RqtMquqXGN8u8UquRFz/UQ6JKKuUXYSLtJ3NN3o+gJM8/90ZmA18fHxzwuLu6dyuUv8xMCuwIBEAABEAABEAABEAABEAABEPiSBD5owIuHuyiUlG1jEBsbu5zP52tzuVwrhKmhofGPr6/voc7ACgSCSiKRqE0ikcio/UNmZuZyEonUpKWllV5ZWTkR9bwVi8Ws92nJgK8LHapGo9EGxMXFLdDQ0CieNGnSrfbWfP/+/Z4ZGRlzNTU1paFGZwJeFNqOGzcuKC0tbTifz1fncrkWaC51dfVME+sECpkAACAASURBVBOTLBSao7/j6xo7dmwEVO+2987A6yDwZQss/TYwlNTPwlN57lg26p+bHh5r2lRcrhJQ//guvvP7Y/ztKirKKVS7XszxJ3a/EItE2P4ezu5kmrLYrqeVEsnOqqbw3gOGuqEBvzTzqaqxmZl4hJNrBGrRgOZgEoSHr+dm0QYGLCxvrYr3UG8vZ259o9LaoECR1wAnaj8bm6dqamocPOAdo/eVRn5BgY6+ez+mfMB7Oecc5UVNDmndkO+bZd8tFPzuubtVJdL7ZBOT00CcfsxTo4r3Ggsfso/jb78wnU6nnyQQCAcVfYdR1TNGozhL6li7DkZERCt6HYwDARAAARAAARAAARAAARAAARAAge4g8MECXtm2DMuXLw+R32xiYqJH796986ytrWs6C4GCWwzDUMBrdf78+WGvX792xu+FDh4rKyubYWPz/+zdB1RT5/s48ORmQkIIS7YMBwiK4AAcrThQ6q5W64YigiIFEUFbu63fKogMV1VEUOuqWke1Kg5sHQgoOFgOBGXvnXFzb/7n5fe9/mMaIChY/fbJOT2F3Hd+Li2HJ899XrsYDw+PQ+Hh4S+z0F5nPjc3N6azs/OQ9PR027S0tEXLly//Qd1xoqOjY/X09P5iMpmSzgZ4UfYul8tFp9vT+Xx+XktLiyUKXjs4OKRkZ2c7VldXDxSLxZZcLvcZSZIaaF1vkqGs7p6gHQiAwLsv4BsWMh0T8L7jrf2s9tLyr61IgqTn7DthGtSS8xfR0MT8zWmqM8fGssFgxKAa17UBJTE8u5Eua5bl0zA6relFqcYwTQPN2sqqgoaGelMLWxuS5HLYHJHkMo/B+hntHpVpKO9r6JR59qKgvSzeI6M+7b9y9WryQxMrrV6WVg8ZDIaM0iuvquxT0VTPR485cLR4hJ5lzw5L0SjLV+cXcmmknK7L4jZYW1imdyaDV7FuseRCio40+U7Jrg2bJr77dxdWCAIgAAIgAAIgAAIgAAIgAAIgAAL/J9AtAV4U3GUwGLY7duwIo8oydAd4c3PzE01NTct9+/Z5ofE9PT0PKM6TkZFh4uTkVNIVAc9Vq1b1ZzKZ+ihwjOboTKA2Pj5+CY7jmgKB4Fln+qF5VAXC0Rqqq6uHBgQEfI3aVFZWclNTUwdOmjTpNvr+TWsMd8e9gjFBAAT+GQFfX99A9idjlqFCMce/+NGkz8KPi50mj2tO3xxv+uDwKUN9N+cKKjhbeT9Pw8DBpjVb9riHp52OjXXLBwtnNTCsTJswPe3WQ85EYVt6ChjsxejrRjm5rKxPD8fMsxe1NPV0ZdqWZmKXtcuL0TVUGkLb2lz6/OotrT8WhfTz9fZmzPtkNmlhbPKIw+G0UBolFeX9WZbGeM2LYk7V4wING/cPX9YO7ozY0z9TtM0tLFqEGrxCwx49tqIM3sWLF8+i0+mVBEFUoP9V7t27t1LVmL4rPs/TilpZgq7hd3J1xEcvP9oVvml2Z+aHtiAAAiAAAiAAAiAAAiAAAiAAAiDwTwl0aYAXlTBgsViWjx8/7pWamjoWHXCmKnu3KzaLDlQTi8WVCQkJUYaGhmkzZsy4qjwuQRB1OI4XvGm5An9/f75AIBiCxn+dAC/qFxkZmcBisSoCAwPD1Nn/4cOHpym2Uz6YbevWrd/279//yAcffJCC9ojcGQyGEPXpqpIU6qwT2oAACLzbAr6+vp4Ma9O1LIz+m6y0esDl8xfdRWKxpKmhXpOuwRW3iEUMoXXPlnm3T/6tbvf93YcN0sJ/thwatrTAYcmc1uCoZPtxI+bjop1cLjezXi5LjNu+w6TnuBGVmga6eOPzUq7pyCF1JsMHN56ZtXyAW+TaPHvPmdXPr9zU6n33ue38ufPkuhirmM/n11BqxeVlDpze5uJHl68LrUY417O47Jc1yzsjW/uimENIcLq2rg6RnX73+R8XL5Ds0UO4ZGVdk7yxmUHWNWHyZhELYzJr5ITsBY3FqiXLqh9g+sLhmIm+nWbA7HpqPtHB87p48t2Q3bt3X+rMGqAtCIAACIAACIAACIAACIAACIAACPwTAl0S4KUCu4mJiSubmppsqHICr1tXVx2I5ubm2ri4uMSBAwf+TNWgpfp1VWCXGi84OLg3h8Mxi4+P9xWJRIa6urr3OpuJi8aKiIg4pKend6kjFxRErqmpGainp9dat7ehocECwzDcx8dnB/r+t99+G1lWVjbc19f3S+owNao+MLqO6hJHRka21uWFFwiAwL9bwMvLqw+bzfZ7UVUx8k5a+gC2kT6Oi8QMUUMD5uA7rzXbtjr3sebE/dGP25K6EvS9ZdntTO15Kb/dE0cdNmQ9L99Mo9H4MnurZRyfqSU/mw1zMXJ2qK97WqhhO3tyOSr3cHKGnw1NTqPxTXpIh4b4Fmet3mQ3Z+IksZ25dQyXy23N4BWLxZo5JS/8eIsm1abE7DGpefRMkyQIOkdbC3ff+GWnDzz73W9NnzEb1jxrluGySgPey4Ct4r7I2gYWWdfEptU3scjGZhbDWE/E6N0Tlft5+SKbRYzm9fEau37aNPTf/dMDuwcBEAABEAABEAABEAABEAABEHgfBN44wEsFFrdt2/aNjo7OAycnp7/epK6uOmg4jsuOHDkyjSRJ3qJFi47m5ubq5eXl2U6bNu1Gd2SvhoWFuWIYxo2KitqK1jdo0KAto0aNylNnrcptUE1dGxubTWitbfVHAd7GxkYLX1/fLVQbdNAaOjBOsTyDWCzOfNPs5NfZA/QBARB4fwR8fHwcGOaG3z1hyhzKnuSznVcvLarPf865Fvqf3mYfOteO2/7js452c3D4xw5MriY5c9fGAume08UCGiO6WU5+Tv/4wz4sF/vqPX3chi5+nJyGMnWpw9ZQaYa7WxJMe09zr0r9aYeFhb6h3HXEcALDZU8FHI1QNKdEIjGRmOh+pbFqQTmqEVyZkaWFi3FMU1+If3Jxf1ZH61K+/jDxmH5Z6j2tcdvWdbinjsZurcf7R8oOOHStIym4DgIgAAIgAAIgAAIgAAIgAAIg8E8LvHGAFwU/T58+PaGurs7Cy8tr39vYEEEQxNGjRz+urKwc/t86wnSxWNwnLCzs4+6oPxsSEqLPYDB6oyBvcnKybU5OTmsd3tctP7Fx48azU6dO9WwvEB4XF7esvr7emcPhvAgICPgGfd/Y2GhvaGiYNG/evFMoS5nK3n0b5jAHCIDA+yng5+f3KWvqhz/U6GvW3/wmymLm+cRstJOUdVtMnp2/pj/Ad05Jf89PWg+7zDtyVtfm00kvyydQOz4x2btfbV4+38zBruUDq36HtVnsE4002QHOOr8n8f3GDUHBXVU6xz/ytBsa6veCW1ihKch8VoKzsAEsMX5cS0vrKGovEols8D6mS08fO2Fm6T6ypu+nU6p0evVsrfX7uq8jbnP6j9ny/VODAf9XS/hNXk3f7NRryn8x8pdffml4k3GgLwiAAAiAAAiAAAiAAAiAAAiAAAh0p8AbBXipw9So7NLuXCg1Ngruoq8ZDAaDOoDs999/jw4NDV2A3u+KA9VU7cPNzY3p6upqRqPRLNH1hISEhegk+IULFx7qyn3funXLqqCgYEBtba2DVCrtwWQyqwICAn5Ac1CHxqGvIXu3K9VhLBD43xXw8fFxY4902qThObGRyrSldrun7+ihLJ4mLuxj1VKZ8VCbqaFBOH3u+YKqt6uscslndW/y3lNy7MgPoqSD+iy+//wZ5070Hgv/yrs3lduiYPGdqDjz2fGRz4h9fzzDRNJUDMNkXC73LtW2ubl5aHplURBmZ9Xs+vXnrYecvenryakkYd6vZw0mHWi75IS6c+B3c3XEB8//sSsy5gt1+0A7EAABEAABEAABEAABEAABEAABEHjbAq8d4EUBTxcXF9fExERvoVBYOH369GtvY/EowIuCu4pz7dixo/XgMpRR210BXmo+Ly8vroGBge3ly5dHFxYWjliyZElr2YY3fcXHxy9paGgYwGazK4RC4QMrK6v7w4YNe+Ux4+7e25vuAfqDAAi8ewJLliyxZ/Tv9Qsv8NPa4x6edsN/CC40dnZsbg3Abt7dEx2uRmXuKl5XtZPim3d4KT5f9pkybsLuEmP+3GuHTghsP51S7rJ2eWstX+r155qNPVsqqlnjvl5RJvn5N4YQY4aoGu/JkyczbuY8XDz34R+pXSn321Qf26Gr/IrMPhz6Sm3d15mjJeawLv7w6Zy4uLic1+kPfUAABEAABEAABEAABEAABEAABECguwVeO8C7Zs0ay9TUVLe0tLRFy5cvb80wfRsvVQFeNG9UVNQ2Dw+Pb21sbFLCw8OLunsto0ePnp2WluYfEBDwnbpzXbt2zUZV7V4UoNbS0sofO3bsH8bGxs1tjdcd5SfUXTu0AwEQeD8FPvvsMwO2tell/leLq9Fhac3F5ZweTvZNKCj7t4ze/9bSbWunuEiMHeg12nXezE92kf0sRly4lGQ0KMCzhKq7i/qdmLy4n4X7yNoBzkMaZKf/pGvTmK0fwLX1Sjiw/+QA79nlDt8Hvszgvb1+mylqrxw4VvcOHBk9t/+YmO+eGji8eZkG8W/JBpJzN9bGxcWdUnd+aAcCIAACIAACIAACIAACIAACIAACb1PgtQK8KIvV0NBwyPbt238YOnToPmdn506fdq7uJgmCkNNoNBLDMLlUKqVjGEZnsViYYv/4+HhvPT29vO46ZE3VWmfNmjX49OnTicHBwQGHDx+ehtqIxWJtkUhkQbXX0dG5j76eM2fOqa1bt66j0Wgo+7iFqt2LDkx78eLFZ1paWrfUqefbHQfIqXsfoB0IgMD7K+C7OiRHa0NAGdoBCp7eiY638K+8c/O8d1gvqwmjalHd3dLUTJ5ijV5Vu8Xv5Oocm77EfOjgwV+bOjsG3Sh+yjFyHtiIavgW30jnn/da1c8jYVOO7pNyDMstzObTGHuocWQymQ5BEBwOh9O6DsXXybO/b2EZ6uuPT9qbe3KGn42mnq6ssaiUYzpySJ3r2oBOlW5IWb/VhEbKaV1V8qFl+zFtWeYj7927d2e+vz8BsHIQAAEQAAEQAAEQAAEQAAEQAIH/ZYHXCvCGhITYnj179tPuPlitrWxdxRuC6vBWV1fbent7twYScBwvi4yMzO3um4bqD8fGxiYZGBhcq6+v74fmk0gkFhoaGoXoa5FIZMXj8bIbGhpczMzM9svlcjo6HC0iIuIAVS8YBXhR27lz555WZ71va2/qrAXagAAIvD8Cfl+G3dRcNZ/EdAS4YtauYoD3/u7DBsV/pWl/tC/ySVs7I+uaWBfc5vdmkPLNIyZO8D3952Udj/3Rufm/X9YtTLquM33f5qfibceFnCbJAS6G3aLGEZPkMAmPteBRVo6WDoNzvreFxUHlOZL/+mvxk/ynM3VsrKQea4NLM46dETaUVbDcT/78QF3pyvt5GucWBdt6Zp7LULdPR+0av92lK31eOiohIaGuo7ZwHQRAAARAAARAAARAAARAAARAAAT+CYFOB3j9/f35AoFgSHcdrCaRSAgmk/nSQrneLnXQGMqalUgkvPr6esfAwMDWR4AJgqiLiIh4K1lWKIv52LFjf2hqahbW1dWNMDIy+h0FcKmFb9u27RuRSNRn7Nixq2/cuLEsICDga2WzuLi4JTwer1ydAC8Ed/+J/zxgThD43xDwWx1yhOs3wyr94AlttCMqK1a5RAMqbWAxZnhNe9mvKVP9+5Y8zL004iN3hytpty11+vdt1Oyhh7tOm1iFSjJo4vINLBarhpJrppPehI25/cEfN9lYThhVWXXjjq64pFLO09B4oq+vX2ZsbFxhZWVVwePxzj958qS3qalpb6rviRMnZrD1hPqDNn+R33P0sEb0/rYeg4YNDvIubCuz9+y8oD51Two0e00ZV2nnPatSYGqEv+5dlDe2MJs3JLB3/ifC5XXHgH4gAAIgAAIgAAIgAAIgAAIgAAIg0N0CnQ7whoaGOu7fvz+wOw5W+285BhqDwVC5roSEhEW1tbXDtLS0MhobGwcaGxtfROUPEBIqX5CampqZnJws6240NP6KFSuE+/fvj7OwsLhhYGBQ7uTk9MpjxBEREb+izN3q6uqhI0aM2HH16tV1K1euXEytLTY2dj2LxapvqzSDTCar2rRp08O3sReYAwRA4H9bwO/rNTu4M0a7pp+9qEkFeK+tWm8hqqlnesSHP1XcPSpxkH/mssG8lN/uqVJ5/N1Wiztxh6v6DuxPpt5Jdxod831uTzFNpqokQzOT9gVzygjafs8VdosfJ6e9DPo+fMIrPn3JsPLRM25lfiGn5vEzTS02t0JLSyvP0NCwvGfPnuXa2tpi1P7Ji+cDHjVUDSO1NCTVD/IE9l6ftB7o1l7phobiMlZ2wjGDp6eSDIS9LVsmHYx5/Dp3mHhSxBfFn87b+VPEgtfpD31AAARAAARAAARAAARAAARAAARA4G0IdCrAi8oS3Llzx6MrD1bDcVyG6uqizcpkMhqHw2G0tXGUFYtq/j59+tShqKho3tChQ79zc3PLlcvlssbGxszt27e/8Ynp6qKjQPfBgweXyuVyctGiRUcV+6Wmplpev359DZfLLRIKhQ+Ki4sXmJubH0BtqIB0bGzsf1gsVp2qAC/az+3bt1PeVrBa3T1DOxAAgfdTYMmSJf7chR/53/3zBuvp6UsG4po6tukHzjXKwV20OxTgRW3m3z6pMsBb/2e67slZ/sbzFi44Xm8snK7ZIqtpqyQDd/msOkxPW6qcKaxK8cWWXyzLH+dzqp4UcKueFXJYXA1S39SYsDU0zdQ1NTKsdBvQTKPTaSU372h1FOBVHP/kdD9b60mjqx2WzKns7N2T3rynLzlyaf+u2K3hne0L7UEABEAABEAABEAABEAABEAABEDgbQmoHeBFwV0Gg2F7/PjxsU1NTYaenp5/q6HYmUWjbF2SJOXKB6Ypj7F3716UtfvhypUrfRRLHFClGlB7sVicGR0d/VbrIyIPDMN6b9u27SddXd10xfIM6NC3xsbG/gRBCNC6qUPYioqKZs+fP9/X2Ni4Ga0bZfE6ODjsR0FqxX3jOP4wMjKyqjOe0BYEQAAE2hPwDQm6p7VpRU3ekbO66FA1VW3VKdEgx3HsF8tRg90++HC+kZHRMCaTmapckuE5TTK0939WvHKYmjpBXsU1Vec84ZamZvIzvo21/Gis+5lGG9OhF7fEmXJ0BVLb2ZPL1T187biHp93wH4ILjZ0dW/+/25lX09odPXf+J7xXZ/pAWxAAARAAARAAARAAARAAARAAARB42wJqBXip4C5aXFJS0oD8/Pyxfn5+0aoWiw5GI0kSjUuif6vKyMVxnERZu22VYlAcFx1EVlNTM1BDQ6NIJBKZL1++/AfF6wRB5EZERPztVPa3AYnqEfP5fNsjR47MQ6UYuFxuSUNDwxCBQJDu4+OzQ3EN27dv/8rJyemXYcOGPUOBapIkOTwe7z7K4N2wYUPy21gvzAECIPDvFqCCvKoUnl+9pZXy07aesy8eyOpI6czQjx0MNbR2jhgx4qJi23qaLLze3pzz26p1NibDB9UM+tyrhKqdi9p1NsiL+jwI32324uAZ6aiPxhNJ2fcMzEa51A1Z6aP2//NfZ040LwR3O/opgOsgAAIgAAIgAAIgAAIgAAIgAALvikCHAV7F4C5adFZWVo/Lly8HBwYGftFWgFf5YDR0cBqGYXIajYahwC+Lxfr/p6h1IEFl7UZFRe3g8XgPfX19tyl2+acPH3Nzc2MOHjy498OHDweVlpaaTpw48WWdSWqd8fHxSwwNDR9MmjQpRdXhdBDgfVf+c4B1gMD/vkB7Qd6TM/xsBgV4lvQcM7z1QLO2Xje81/ST3nt8d/z48S9LFzRLxbPlHq6jC2qqpLWP8rn1z4u5oupaNo1Gk08/sTMPjXV7/TbTO9F7LPwr797sjPTBPmMGfTBo6B5pH7MpD7If8qef2PnKUw9tjVWamsm7+U2UxczzidmdmY8sqeQ2bzlau2vDpolUvyVLlkyQy+WZcXFx5Z0ZC9qCAAiAAAiAAAiAAAiAAAiAAAiAQHcLtBvgRcHdwsJC16qqKqGzs3MBtRhVQUrqmkQiaUGZu1wuVyiXy6UkSTKYTGa7B59du3bNZtSoUa0BAMVXW/OgEgZMJtOWTqczCYKoi4iIyOxuqI7GX7NmjZuqNigDWS6X06kSDpGRkQkhISFeim0hwNuRLlwHARDoSoG2grzqBnhztv5i8nTnYdbHkyd7U+tqpBGhBaZafW5tSzQiZTIMF0mwmecS7mcfOGFASKTYmJhvC7YbDB4+eIV3ocva5a0Hpan7Kjhw2vB++E5ynMfE4kv3Ugf38ZxR3G/eNJVlJhTHvL/7sEHhxT91p/y6/W+/XzqaW3Lhlo70j1s7dsVs2Ym8WEPs5MSTIpq8RVwrx/EbuzZFf9XRGHAdBEAABEAABEAABEAABEAABEAABN6GQJsBXhTcvXLlyqfZ2dmLmExmPY/HK/Dy8tqHFhUbG/vT2LFjo+zt7Ss6WiRJkgIajdaMYRihqu25c+eG5uTkLNPU1My1s7M7RQV62wsio4AoypwdMmSIrUwmK3rb9XdV7UNVgPfs2bOu5eXlA7y9vXejPqdOnRpRWFg4LTAwMOxdCUx3dP/gOgiAwP+mgHKQF5VouPV9tOWnyUceoB2j7xXLKygqoPq4lyb6DJg3+9OPMQzD0bXk27cO3Lt/34CjI8AXP05Oo2r9KmbRVt7P0zg906+/pKGJ6eAz58XI9auKFMf9a+0m86yE4yZLi2/dpt4n5XLa3r6jh8wNDnjMyClcSfC54b+d+72v40qf5/aeM6s7ujsnZ/jZoixi5XIRHfVD15vD9+uQZVUcrc3BL0tCkNX1bHHC7z3w3IIlcXFxUF5HHUhoAwIgAAIgAAIgAAIgAAIgAAIg0K0Cfwvwenl5cQ0MDGyPHj26qLGx0dLX1zcWreDkyZOj8vPzF1lbW+8rLy93sra2vuzu7t4aCGjvhTJ45XK5KYPBeN5WOxTMHTRoUEROTs5U1EYkEtmsXLlycVvt38WMV+VSFrdu3bLKyMiY7+/v/yPaBzp4jUaj0b29vfeg7/+Jg+E6uldwHQRA4N8loBzkpYKhSKH64SOBy9rlz/p7fqLywMe9psNcZk2Z9oWOjs49giD4f91N380YPaghLWKX1fidP+UoHuSG6uDae31SnJV4zMR+4cwSrZ4mktLbGYJx2398piiesn6rSVNxGaehsJg74+zeHHQtc8f+HnVPCjU0dHVksuQ7OiMdB48WM+mrr6WnjsP6mkvGbVvXOkYMz+6Debd+SzdwsBEp38XnV25q3d2aaKpYLuJN7nRjWKzBroio/m8yBvQFARAAARAAARAAARAAARAAARAAga4SeBngRRmxTk5OlhwOx2zXrl2BfD6/kCoroDhZQkLCopqamg8tLCwOzZw587I6CyEIomdbAd7c3Fy9ixcvrujdu/dpVL82OTnZ1s3Nrc36iv90zd329ksFeUtLS3m//PLLTjMzs19R+4qKiuEWFhanp02bdgN9D9m76vzUQBsQAIG3IfC3TN4rN7XQvDe+2mTlsT86V9YsYqgKmv42ao6jvb7pBfu+fX+WSCS9Up7mfo852zW7rg0oUV73cQ9PO+1ePUV8E0MJuvbo2DlDXdvezZMPxT5SbIsCvOh7gaWZpOjP29rjd/6Uj4Kzf32x0Qpjsmhmbq61BQknTD9buMhdTJIfZudkh2VVFpM1+YWagz//rND168//Nrfi+Bd911gLLMzEqtaorrUs85FQFH8mb9eWrXPU7QPtQAAEQAAEQAAEQAAEQAAEQAAEQKA7BVoDvGFhYWZ0Ot0S1bSNiYmJtLOz2+fu7n6vrYlTU1MtFWvydrRAuVyuQafTX8mq2rFjRyiO4/ooq5XP5+ehzFaSJMU4jldJJJIyHo/Xm8FgCBXHfpeDu9Q6qSDv4cOHp1HvDRw48Ea/fv1eZsFB9m5HPzFwHQRA4G0KKAd56/NfsM/OD7K1njymKmNLYs9eU8ZVjt/901PFNSUvXduLX1DVPMxp0LKWlpYR6bWly+k2PRtVBU+vBH1vWXQtRafvrEnl6PrBYR87oFM359/67b5ygLf4errQbOTQejlJymkYndZ/8ZyKY+PnD2DzeMS8Wyfuo9IRGQHrbN0/8ihmfjJW8vyvVK075y7yP7166GFHZlQA+U0CvGgO0f5z+kT2M46cRvtj14ZNQei9FStWCN+FckEdGcB1EAABEAABEAABEAABEAABEACB/z0BelhYmCuGYVxqa+Hh4UfCwsI+7YqtooCtVCqVovEzMzP7KgaFUSCZwWDUBQQErKPmUgx8oj+WuVyuI7qGMl5xHC94H/54Vi7VoOgol8tlMpksNzIyUuUjz11hDmOAAAiAwOsIKAZ5sxKP613/enMvS48Pqp6evmyo29e6yXLCB9WKgVEULCX/zBAM6+/oh57SKGQRQQ+ePuJPP7EzV1X93tvrt5miw9XQtbSNP5tLGxqZc2+eeCXAi9aN2uUePdNjdNQ3T3KPnDEw+9Cl/s7mPeYYA5NPPLQlR6dXTylVtsEt8qtC1AeVgEB1fzvad1cFeKl5GkNjbXZtimrNOg4NDXWsrKzM7dGjB/rg0oggiKbIyMg2n0bpaK1wHQRAAARAAARAAARAAARAAARAAATUFaCjw8HOnz8/tKioaEhDQ8MQgUCQ7uPjs0PdAdpqRxAEOlStEWXhorIOzc3NlhKJxEKxtm5cXJwvj8crmzt37mkqkBsREZH5pnP/U/3bC+7KZLKq9PT03OTkZNk/tT6YFwRAAATaE1AM8qID0c4tCLI1chlYr21pLkb9bv0Q2ztY8uhP9HVrgPdhPm+IgVkMj8dLq6PJtlzKztQX1dUz6/OLeB8lbsquznmi4bR80SuHcaIA752oPWb1T59remVdvKO8tfWucwAAIABJREFUHnT9+tpw63k3f2t9iuTEpM/64SIRQ0NHiFtPHVdN1QRODvnRQtjbQuS4bGHFyRl+NoMCPEtElbUsxdq/ymN3ZYAXT8/RFR+5eGbXpuiv0DyqDtp8H546gf8iQAAEQAAEQAAEQAAEQAAEQAAE3n8BOpvNfoqCumZmZukeHh4dZkCps2VUkgEdrnbmzJnB1MFs06dPv4b6ogPVTExMWgO61dXVDrq6uveoAK/y2O/yH8ftBXPfp32ocz+hDQiAwL9HgAryPoj/Vf+vL8P7+Jel3UKB0ZvfRvVZKXva+v9x9GoNluaXCAfzDbZrampea5JKZ9Knjxx9Pz2DkbklwRwXiRmo3bLS1BRlPRSQrcrI1l744EI6h69JKl8/7x3Wq/ivVF2unlA6P+XkvR3Gzq46fS2b+3vPLlU89A0dCmc+yqUuIybBnM7AaFxdobTX1HGVbZVgQGumSkBQc9rOnVqpbW0u7ewdJmvq2S2bfiG0Cfo8lLGLYRhfeQz0wd6mTZs6LB3R2bmhPQiAAAiAAAiAAAiAAAiAAAiAAAgoCrRm8HY1iUwm09q5c2cwj8cr8PLy2qc8vmJ92jlz5pxqb/53McjbmeCu8t42bNiQ3NXeMB4IgAAIdKWAck1eVSUQWjN403O5LpZ9NnG53Acymcyk2UDrC82wRVXHJ3rZaVuaicZt//GZqnXlHT2rkxyyvs+ca0cy2wqu5h05q3vjm83W3nmX09EYh4bPcECHvqESDdSYtU+fs4+7Lxjo/IV/gcOSOZWtQefSat7Q1X7FDHOjFqodCsZiutqt/VAJCMU1Pf39st7ApfOL7T1nVnfWsGX9XhNOVcMXXC63RrkvKslz+/btFHhqo7Oq0B4EQAAEQAAEQAAEQAAEQAAEQKCzAm0GeHEcZ9HpdC6GYU1SqbQe1dGVy+UMJpOJMRiM1sPZFF8EQaACsySGYfLjx4/PamlpEXp7e+/Nzc3Vy8vLs502bdqNzi6Oav8uBXnfJLiL9gMB3tf9KYB+IAACb0tgyZIlQ1mDbLdrLJ3R1FZ929YAb0qWYLiN/SoWi1WM1tZII7799eyZQU4hi58rZtpS60Zjoa81DXQldA6HGPVTWIGxq1NzW/ui5qYOfUOHrD367YLO86S/hBUZ2Vp0Oo1m4GTfOG7butZA8k137wGiuoZclzFuBA0dHGogrKPTaQZEUbmYM3t8Jdu1/8ugr+Kcl/y/sqLR6TRqHHWdRYcu6GM3H+7n8/mpyn1wHH8I9dbVlYR2IAACIAACIAACIAACIAACIAACbyKgMsArkUgIDofT+nit8osK5CpeR+0VA7+HDh2aWlpaOonBYDTT6XRUc1ZuYGBwo61SDB1tAB2y9i7U5n3T4C7aJwR4O7rbcB0EQOBdEPBbu/pi06gBPa6H7zD5JOlAlvKaUIBXfvWO1gdDXBbT6XQRui4SiT48mvTHKus5k0tdv/685Ijbp/3lcjl9zrWjD6hgbVNJOSv/9yvC51dv6fSbP62i1+Sxdajvk1NJwt7T3Fu/pl6oVIOFTW+C0GBLHxz5Xd964ujq8rsP+c+v3NR3dXFtsZ87pUjDc3Ilat+0dkfPk3sSDxMEYenj47MbvdfS0mJOEISZlpbWrXqMWIz1s7bjLvBoUOX7MPGY/oOdB00mHojJ7ahkQ0v4fgOitEoD0+QyhCTm1cbvyvfmcNB34ecN1gACIAACIAACIAACIAACIAACIPD6An8L8KIALkmSchaLhb3usAoB3hY6nY4ei0UB3puKAV4U6PTy8uIKhUIumofNZvMxDGOirwmCEKJ/0+l0JqprKBaLM6Ojo1/5w/911/a6/dBajYyMXF+3P3pcVyaT5UJG1+sKQj8QAIG3KeDj4zOR4+68Pu1ehpaGni4+ZKVPmeL8Kd/HmJF/ZvJHObvOpd4nCILbxMGi73Nl9McnLvTQsjBBh7PJ0QFoSX5f2i5+nPyyzjvKmjV2cWpApRHQwWoXPgvtp9lDT9JryrhKO+9ZlQJTIxzV6h3AFfJNTM0y7qWlO5N8jRqagC+Xl1QI6iuqNrpNn7RY80vv4saf9prSJdJmGpulffTnPTkkSRLLli0LV/ZqJMlhhIC7gLf2s5cHvxFPivjyphYm07FvHSr58MeCFbaqSjY0rdtjjvG4UoZ9Lyl5MS1JwGaf7eh+kCTZFB4e3lpiAl4gAAIgAAIgAAIgAAIgAAIgAAIg0F0CfwvwokAkCqx2ZkLFmrqon+LhaTk5OfqPHj2yUS7R8L5lsqrK3iVJUoyyizEMq6usrKwrKCiQOTo68lGwGsdxLpPJREFrPmqTnp6eC7UYO/NTBW1BAAT+aQHf1avu8L9b0nRg5CcOH5/encU3McSpNaV8uckC/ytTOmbkB0sV19lEyvyxBRN618kJqYGDjQhl4VpNGFVr8+mkGsVyD9fXbjKrfJCrZeLi1JpRm3vkjKHLV58/q3v8TOPpqSQDjqamnMVg0t1dhzUw5LRHj8gWO2FFI1tbW+cRw8qYTy+vFtJltBSanBgjJ8kazU1Bpcmrfur5OP6ouY5Ae3dzc7O+j4/PDmXD+vr6GYyPR7kzrUybJBduseVFFcV0KVFLYDRnTFebQ5RU0lOJOlTi4WXJBsmFFB0U1CUYtME0khDqsDRWqnNvSJJ8Eh4eXqROW2gDAiAAAiAAAiAAAiAAAiAAAiAAAq8r8EqAF8dxsrOZu9u2bfuGx+MVcbncVw6oaevwNBTsxHG84J/OyO0sWEhIiC2LxTKi+sHp6J0VhPYgAALvm4Bv0Od+7I+GLyuhSYiHe44YTTm6/dHLAO/K9b0kqdnV4z74MPiVAK9MtuBCRsrHpXlPNPxe3LqtGNRV/Lr5+9297l/+ywgz0hHRBHwJGsNpzKg6oriClFfVcQrz8+usrXvdo4skSb9d/GOrwNmhqaWiil2Xl8/X7mvVpNPHqqUfwWEJebwmFNxF/VHZiMr7uTyNgnKtnMz7VStXrlysbN7Q0DCB6CGcTxdLH7JbpCc0NTWfUG2am5sdeTxeZg0u3l3IIbUenr2k1c9tRKOgrqWor7H5qs7ev7KyspSEhASUxQwvEAABEAABEAABEAABEAABEAABEOg2gVcCvARBEAwGQ2XtXVUrOHny5Ki6ujoLLy+vfequsKGhIX379u1N6rZ/V9qFhYW5ooPm0HrgdPR35a7AOkAABLpTYOHChTwNC5PbWuuWViYtW2tlOnxwg93CGa0f5qX4f2fTfOteroeHxw+Ka8gqzN+UU19pMe1s/MMdJi6uVh6jKj3iw59mJR7XK72dIRgxYmQDmZrVg6GpcUeLxogQiUQeVH86nV5Po9HQB4YvqPcu/fVnFMe1v47rpi9aD1JDr7L0B5pPTpzXLb/7QDDz/L5s6n0U4EVfNxaVcWsu3jAQ1Tee19LSKkTvKX7o2NLS0lsxsKvKsLGx0aOyspKfkZExsKysDJdIJBYcDqeQx+MVdPQ7D0rydOdPJYwNAiAAAiAAAiAAAiAAAiAAAiCgLPAywPs62bubN2/eM3jw4NY6h6NGjcpThxfH8bLIyMhcddq+S21QDd4ePXro02g0I4IgCqCW7rt0d2AtIAAC3SXgu2rlD5xPxkxnu9hXK2bgpiz+0q4xPSt14sSJkYpz/3n71lH62CG1rmsDSqj3T89cZlOd/ZjPEQrw6RMnl2nWt3x95MiRAfX19aPkcjlGkiRTLpczSZLku7q6bnR2di5AHzZmZ2cPS8168MX8J1fuKO/v5rfRpkxNLum8emnp7fXbTNH1ptIKFs/YQIrmPjR8hgOjvE6jobrmFkmSdA0NjWJvb+89b+KUmppq+eTJE8eamprBAQEBX6saCz3dASV53kQZ+oIACIAACIAACIAACIAACIAACHRWQDHAK2OxWGrX3k1ISFhUX1/vyGazXx68Y2dnd0ox0IuCuaieL5PJRIHR1hdkv3b2FkF7EAABEPjnBLy8vCy5NpbHeGs8G7P3n9ArvnlH4L5j/bObHwdY1z96ljJ16tSXdW7FYrH57Se5G8tkIga/p7F4/M6f8tHKUWDYftHM4od7jphN9pj4yFxHLzg/P59+4sSJfaNHj/6CzWbLmEymLDU1dRybzW4pKSn5BGXL+vn5rT14+PC5geuD89FhbIoKxz087YZ/t6Lw3q5DRqRUijF5POLF1Ru69p6flFDBZRT4JZLv6t3960YphmGyoKCgFV0hefDgwWl0Ol2ueHAoNS6UZegKYRgDBEAABEAABEAABEAABEAABECgMwKvFeBFWUzXr1//QiAQpPv4+OxGEyYnJ9vm5ORMlUql+kFBQWHovZSUlOvo3y4uLq6KB7cRBJEbERHxyonsnVk0tAUBEAABEHh7Ar5rwxI05nsMYPazajgz279v/8WflpVuPWxS8/jZHx9//PHLEj1isXiYdLj9wqPrNrVm1Or0tmyuefSMJ7A0Fc34PT5nl6nrsD7mFnfHjx7zpVwu5+zZs8fbxMQkfeLEiWmo/aFDh6YWFRUtDA0NnYWCqKhs0MKFC38/d/HiMbqrXdO4betayzQ8OXVJOz1yV885fx59QGUVp6zbYlJ864626Ygh9YrZw6j9/U+C7a6cPENMnjw5sF+/flVdIbd169Z1PXr0uD579uwLiuO19/ttxYoVwvet/nxXWMEYIAACIAACIAACIAACIAACIAAC3Svw2iUawsPDfzU3N99PZTDFxcUta2hoGMLlcvP79u17cty4cVlisTgT/TEbEhKiz2Kx+lNbIUmyKTw8PL0zW0MlEoyMjFzf1xIPndkrtAUBEACBd0lg0aJFepq9zJN53/hUNZWUs36busS+t1BPVPbs+YnZs2cfo9YqEomGZuMN/vklxZzpv+3Mu+i7xrrkdqa2sJeFCD3AMWHmx1XM1JwDmpqaqahsQnR0dJyqg9Co8bZs2fLDyJEjdzs4OBSkP3zwS15dOU/DyECK0TG5jq1VS+PzEi7GYpOoxu/JGX42DDabNBhg06wc4EXj7RQ6jsTk8mRdXd2HirYSiYQnFouN/Pz8NnfWnPq9998PO1szmdv7HRUaGuoYERGR2dl5oD0IgAAIgAAIgAAIgAAIgAAIgAAItCfwMsDb2QPWDh8+PA0NjA6uuXbtms29e/d8AgMDQ3/++ecVDQ0NH4aFhc0gSfJJeHh4UVfcgtDQUCMGg2Hb0R/QXTEXjAECIAACIPCqgLe39zDO8IE7NBdPrU3fuNPk2e4jxnQZGadYpkAmk+mUk+INl27e0J9368T9P78MN8/Zf9LY78XN1NMzltpYMDVkA3v2WoFhWOX58+eHPn369BMHB4d9VlZWxRYWFo3K5uh3S3Z29rRly5a11novqqqMk8wbW1dy845W8fV0odnIofUua5cXo2uiqhrmufkr+pam3dcJqMm8oTzW48XfWlw+crxeIBCkoYCuRCIxlMlkhqgdk8ksDwwMXP269zwxMXE+juMCHx+fHSRJiisqKjINDAyEJEkKGQyGUCqVttad53K5jhs2bEh+3XmgHwiAAAiAAAiAAAiAAAiAAAiAAAioEqCHhIR8SBDEfSaT2ZPJZOqqyxQREfErm80utrOz2+vu7n5vx44dYU1NTYNQ3UTqD2WJRFIUFRX1RN0x22sXEhJiy2KxjFAbgiDqIAuqK1RhDBAAARBQX8A3KMiP/ZHrMmZ/a3HCAA97Not1zNvbO1FxhHqaLPzUlUt9tHqZt0hqG5hVDx/x56edvntm2pL+o52GFqD6uziOt9Z8T0xMXNDS0mIilUpN0BhsNrtEU1OzxNPT8wA1Zmxs7HoHB4f9bm5uuahfC42Iu6/DoKPrqjJ17+8+bHA54Jt+Y7f+kOOwZE4late894wgzndlHzabnUOj0eh8Pj9PT08vt2/fvnldVbIBHTraVjYy+p2F1oGCvdSTLeqrQ0sQAAEQAAEQAAEQAAEQAAEQAAEQaF8ABXhHYhimiWGYEZ1Of64uWExMzGZ08rmRkdGlFy9eLESlGQwMDK7PnTv3DDVGVwZiw8LCXDEM46Kx4Q9kde8StAMBEACBrhXwCwvZwXIbPIa8fi9LQNJjlUdvJKSe14ueTsy/kabFEWpJtXtZiGxmTaq498PWvtOnTDmsxWC3BoQPHjw4vqamZgSDwWiSy+VsmUymIZfL+RKJxEwoFF7x9fXdjj44RG2pDF6JRELI5XKH2y+efoE59VVZioFaz1ZdxxG6fa2aZm7+7vHusZ/257A5SaNHjz7QVQFd5X2jcg0kSbIEAkGh4jX0lIvi9+j3Io7jBSwWyzItLe1hcnKyrGvvEIwGAiAAAiAAAiAAAiAAAiAAAiDwbxOgh4aGjiJJkkDZVOpuPj4+3lsqlWoLBIJ8dJI46ufo6HhT+Q9nuVwu27hxY+tBa2/6UgzworHQY7Dh4eEpbzou9AcBEAABEOicgG/Q5zlsQv4nn88/pNyTqsNbIZfSW8qq2LKGJo6oqYluRDC5HuPcJ1LtU1JSTFNTUwMIgtB2cXGJZLPZOPrn6tWrq1gsVpG9vf25e/fueQYGBn6pPEfyrRuJDWa6jI8ORD9ua+WoJm/h+T978DQ0pEItwc8kScrnz5//8gNIdXecn58vtLa2bs3A7ehFlS6i2tXW1vbV1NQsVcxIVhwDPqzsSBSugwAIgAAIgAAIgAAIgAAIgAAIqCPQWoNXKpXWstlsHXU6nDp1akR1dbVtY2Ojnbm5+ZnHjx+H9ezZ82dUh7E7awsqlmhA65TJZFWbNm165bAcddYPbUAABEAABN5cQPn/ydSIinV46S0SzujBQwvyayqFjnb2NG05YwHVbteuXX5NTU3O6OkPf3//9dT7kZGRe/X19S96enoeQhm8WlpaTxYsWHCCuo6yeHE6feqle2ledQ31jF5TxlXaec+qFJga4VQbVKahMOm6ztgJ7hVYxuO9p0+f7olhGKZYL1gdgaSkpIEZGRk/TJkyZfHrZP4mJyfb5uTkTKUykFXMWbBhw4YCddYCbUAABEAABEAABEAABEAABEAABECgLYHWAC9JkgIMwxraY8rIyDDR0NCQnDt3LlIgEKS2tLSYBgYGrlWsO9idAV7FQ9b+u074wxh+rkEABEDgHxQICwsbgmEYX3kJqA7v8fPn+mJNYs6nk6bE0On0J1wu92U99j179nxGp9NJxfq96EC1Hj16VJ87dy7CxMTkNyoYi0ofNDQ0DBEIBOkmJibp7u7ut+Ryua5YwN2I+0ypzk44ZvD0VJKBsLdly6SDMa0ZvaWpmbyb30RZeDgMrhUyOEsPHTo0Fb3fmQAv6lNaWjqxV69e+6dNm/a3Q9vUYS8sLNQ6efLkuqCgoBWq2sMHleooQhsQAAEQAAEQAAEQAAEQAAEQAIGOBFoDvHK5nEOn0yVtNUZ/YDc2NtobGhomYRhGKy0tdedwOKVisdiaRqPhtra2eyZOnJjWnQFeLy8vrpGRkSu1Rni0taNbC9dBAARAoHsF3NzcmC4uLq50Ov2VEj+oDu/vZ87MpklwfO6nc6YrryImJmbD+PHjN1FZseiDQg0NjTypVNqDTqfLDAwMbioHY8+dOze0pKRkCBXsnbPYi0Ef52zPHje0DI3/55fh5qgkhEd8+FP0fbzlSNe5M2cdFLC5+9UJ8KIA86hRo/JQ3127dgWSJMlgs9kN3t7ee95EMSYmJnr69OlfW1hYNCqPA6WG3kQW+oIACIAACIAACIAACIAACIAACFACrYes0Wg0jMViYW2xUFm66I/kioqK0Ww2u5R65PTs2bODxo8ff04kEhVt3769qTtpUZC3R48e+jQazSg1NTUTDqfpTm0YGwRAAAQ6FvD39+cLBIIhyi3rmhv30gz1GNyqhs1cLjcTXScIQp6Tk6N75cqVLwIDA1sPUFN8CgSVNCgtLe2L3m8v2/bAgQMf1dfXD120fKlIbqJvxv5ouJTR26xpTx+3oYsfJ6c9v3pLK+37LVZDLXrl9DIx+youLm4Jj8crVzUmCuxmZWXNkslkmhKJpDdaJoZhxRiG0YODg0M6Fmi/BSozYWdnd4oKHiu37s4PRt907dAfBEAABEAABEAABEAABEAABEDg/RBozeBVtdSsrKweJSUlhoWFhcNoNBrDx8dnB2qHSjU4OTmVkCSJTj4vSktLq3qfAq0rVqwQstlsW3SSOYZhdZWVlXUJCQni9+N2wSpBAARA4N0ToEroiESiCWh1JEmycW3NOTSxtFnI5Pii91DtXCaTif3+++8jCwsLp/bo0eNmSUnJ1JUrVy5W3JE62bao/Z49exbo6em98PDwKMa5rI9RoPdaRrpOTe5jHp+jwXhx9wF/xNix9fev38yWSqWNynVwUWD37t27/jiOmzGZzApNTc3HXC73haamZn1DQwOnurr641WrVn3GYDDobyKemJi4QEtLq3jGjBlXVY0DAd430YW+IAACIAACIAACIAACIAACIAACSOBlgDcxMXGeWCzuIZFIDGUyWQ/0By+HwynncrkVnp6eBxW53ufHSkNDQx0ZDIaQ2o9cLpdt3LjxOvw4gAAIgAAIqC+g/OGgWCx2FBtqh7IG92ut5042S5j0v+6l8tns3TiOk4pPiRw+fHgaajNnzpxTyjOiAG9NTc1APT29+6quK7aPjIyMCwkJ8UHvNTU1TSKH2HxUkp3HMhfR72AY9jwzM9MqIyNDV/EQt/9m7LbW5O3Zs+f5vLy84ICAAE+Usau4xg0bNuwyNjY+7unpeUF9lb+3ROUerKysrrm7u9+DAO+bSEJfEAABEAABEAABEAABEAABEACBtgRaA7yoxi6NRpNZWFikmJiYlNvb21e0R4bjeFlkZGTu+8aKsne5XK6j4rpRJm9ERETr48PwAgEQAAEQUE9A1dMf9XRZvOZ/lheK/7ipS17LaNCmM79Go+E4LmOxWK/U6W1vFhQARrXenZyctrq5ubX5u+bkyZOjqqurzRcvXnwAjYfml+OEjMoaRu8ploCIjY1dz2Kx6m1tbU+OHj36Ebqem5urd+bMmW2hoaFzFNd06NChwYWFhatDQkI+aa+EUXv7yM/PF545c+broKCgv5V6QL97cBwviI6OrlNPHFqBAAiAAAiAAAiAAAiAAAiAAAiAgGoBuqWlZZSqx2TbAyMIIjciIqL1YJv36aWcvYvWLpFIiqKiol6e7v4+7QfWCgIgAAL/lACqiW5gYCAkSVKInorAMIzbQBJLSS7ThdkkOabBYPxCo9HKGAyGbWcDvCjLNjs7e5pyWQVVe922bds3jo6O8SNGjChqkIq+oZFyQsDVXI/q/cpkMnLPnj1fW1paJqGDQGNjY//DZDJrFi9evHH37t0/EAQhpNPpOJ/Pz1N1mNrGjRv36Orq/rlkyZJExUPY1DVH2chyuZw+b968l5nKENhVVw/agQAIgAAIgAAIgAAIgAAIgAAIqCtA53A4eVwu98myZcsi1O1UVlaW0lV1axWzwLq7FqGqjDOSJJ+Eh4cXqbt3aAcCIAACIPB3ASrg29LSYs/j8ZqlUmkuyk5F9XlJkuzbmSxYdDBZv379TreXvUut4MSJE6MbGxtNPT09W7N40Yuq97tr167V6HvFQPHWrVu/sLKyuvDs2bOpBEFoo+sMBqMuICDge+Vd7d27d3x1dfUUDodT09LS4rR69erW0g7qvmJiYiKnTJmyztraug4Cu+qqQTsQAAEQAAEQAAEQAAEQAAEQAIHOCtD79++/dvLkyTcUOyoGWqnDc9B1VK9WJpPlRkZGVnV2orba/9MBXrFYnAmPyHbV3YRxQAAEQODvAqtXrx5Jp9PVKtFw9OhRFFR1VCd7F82UnJxsm5OTM1Wx/bVr1/qWlJTYNjc3G/r4+OxWXBGq27tixYrPdu7c+a1MJtOSy+VsBoNRHxAQ8J3yyisqKjQSExN/0NfXv4/KGH322WeH1L2/SUlJA589ezbK19c3FvV5X0sbqbtfaAcCIAACIAACIAACIAACIAACIPDPCdBHjBix9IMPPnilxqFyJi0K8srlcv309PTc5ORkWVcuF9XFZbFYlujgtu6u6+vm5sZ0dHTkc7lcoUwm42MYxk9NTU3v6j11pQ+MBQIgAALvu4Cq8jiq9oQyd9H76gZ3UdvCwkKtkydPrgsKClqBvkeB1fv37wdjGNZkZGR0ce7cuaepuc6dOze0qKho0OLFi3/etm3behzHzTgcTmFAQMC3bRnv3LlzLpPJlOE4brJ06dIYde8FKs+A2irO391Pqai7NmgHAiAAAiAAAiAAAiAAAiAAAiDwvyXQesgaCq6ix0cxDKurrKys66ryC/9bVLAbEAABEACB1xFYs2aNJY1GQ/+0+ULB14KCgvH+/v7rOztHTExM9NSpU1HpBRHqGx0dvalv376HJ06cmK44FjpQ1MTEJA29j75uaGgYwmazi9oL8N69e9f06tWrfiwWixUYGPiFumtTDvCSJNkUHh7+ynrUHQvagQAIgAAIgAAIgAAIgAAIgAAIgEB7AnSUWRUREZEJTCAAAiAAAiDQHQKKpX7aG3/z5s17Vq5cuVhVGxQARgelqbqGMn8lEkkPuVzOCA4ODt6/f/9kJpOJUdmzGzZsuLBmzZoJaPzly5d7nThx4uPGxkYLX1/fLersd9u2bZ+3tLS4hIaGLlCnPWqjHOBFH6LC71p19aAdCIAACIAACIAACIAACIAACIBAZwToqEQC1KDtDBm0BQEQAAEQ6IyAv78/XyAQDOmoz38zbNOpQC4K6paUlAxBmbYymUwvLCxsuqoxtm/fHopKKOjr619F5eKdnZ2Tz507911QUFAI1X7Dhg1J+vr6xz09PbcfO3Zsek1NzUA9Pb37c+bMOUW12bFjBxpHGBgYuFZxHhSsLSkpmerh4fGlvb19RUf7gACvOkLQBgRAAARAAARAAARAAARAAARAoKsE6F01EIwDAiAAAiAAAm0JKB6o2Z4+Sm8YAAAgAElEQVQSyrIVCATpKKiL/m1iYpKem5u7tK3MXtSewWA0Ojo67hg1alTe1q1b1w0fPnxbenr6bB0dnaxZs2ZdRvOh4LGxsfHtSZMm3UXfHz58eNqLFy8WhIaGzqLWExcX59vY2OgQHBwcoBzgraioGGNnZ7fH3d39gTp3WUUN3oINGzYUqNMX2oAACIAACIAACIAACIAACIAACIBAZwQgwNsZLWgLAiAAAiDwWgJhYWFD0MGW6nRWLMfQXtkGNFZkZOS+kJCQRahMg6GhYZqVlVXe9evXl/r6+q7dtWvXej09vTvz5s07hcb5/PPPP6PRaCSNRsO2bNmyVzlovG/fvtkVFRVTVq1atVA5wFtdXe1ibGx8ZebMma0B445eEODtSAiugwAIgAAIgAAIgAAIgAAIgAAIdJUABHi7ShLGAQEQAAEQaFMgJCTElsViGXWGiArettUHBVErKytHWFhYnO7Zs+ez+/fvj0FtWSxWI0EQxMKFC3//5ZdfJldUVEzg8XgPfX19d6LrykHj2NjYdaiPUCjMLS4unjVr1ix/CwuLRmpeNE99fX1/DQ2NAk9Pz4Pq7CEpKWlAfn7+WD8/v2jUniTJJ+Hh4UXq9IU2IAACIAACIAACIAACIAACIAACINAZAQjwdkYL2oIACIAACLyWwJo1ayxpNBr6R+0XKregq6ubjjJwlTuh4C+NRiNYLFYln8/Pa2lpsURtuVxuQ3l5+VCCILRcXFy2Dh06tDwjI8PEycmpBMdxUlXmbkxMTDSPx8vj8XjFZWVl4wcNGrQFlXtQDPCKRCJLHMcxKmCrziZiY2N/Gjt2bBSq2ysWizOh3r06atAGBEAABEAABEAABEAABEAABECgswIQ4O2sGLQHARAAARDotAA60JPL5Tp2tuO2bdu+lkgkFitXrvRR7Hvo0KEpjo6Ot/r161elGIilArRpaWlfGRsbH50/f/4Z6jrK6o2JiUlQLs0QGRkZr6+vf5nNZjdWVla6mJmZXZoxYwY6sK31hTJ4m5qa2CKRaHBgYOAX6u7h+PHjY5uamgxR1i8EeNVVg3YgAAIgAAIgAAIgAAIgAAIgAAKdFYAAb2fFoD0IgAAIgECnBdzc3Jiurq4j1e2I6vDyeLyGu3fvfq6jo5Pq5eWFMnbbfMXGxv5HKpWa83i8+8uWLYsoLCzUMjExqWWxWEyqEwrwMhgMhnKJhoiIiF/NzMz2V1dXD8VxXMvDw+NH5cBxS0tLS319/dy2Dntra2HUXGVlZSkJCQlidfcP7UAABEAABEAABEAABEAABEAABEBAXQEI8KorBe1AAARAAAS6RGD16tUj6XT6y8Cr8qDowDS5XM4Si8XWcrmcPnjw4HA3N7fc9ibfvn37F6gPyvblcDiFPB6vYP78+QksFguj+kVGRsbR6XQ6CtJSgdesrKwe58+f36ChoZEvk8n4FhYWZ/Lz8+doa2tneHt7x6O+aD29evU6mpub60eVXKDKPnQEkpiYOI/P55c/fvz4647awnUQAAEQAAEQAAEQAAEQAAEQAAEQeB0BCPC+jhr0AQEQAAEQeG2B0NBQRwaDIVQ1wLVr12wyMzOXDhw4cKeVlVVxVlaW7cSJE9M6M1lqaqrlw4cPx8hkMhZ1sNqpU6dGVFVV9V28ePFeKriL/j1gwIDoBw8e+BMEoa2np3fZ29t7z8aNG38fPXp0gLOzcwFaT3Z29jRfX9/1cXFxodbW1perqqqsKioqRrPZ7NJly5aFt7c2FEC+fPly8PLly5fhOF4AdXg7cyehLQiAAAiAAAiAAAiAAAiAAAiAgDoC9DVr1rht2LAhWZ3G0AYEQAAEQAAE3lQgODi4N4fDMWtrnMTExAUtLS0mUqnUBLVhs9klmpqaJZ6engc6MzcK4H7++eeeqExDbm6u3oULF8KCgoJWozEiIyMT5s2bt/zAgQPxOjo6SfX19SNNTU1/a2hosKirqxsTFhY2HbVD2bv9+vU7XVpa2qe6utpZJBL10dTUzNLT07tfWlrq7uTktDU1NXXdgAEDNnz00Ud3VK1v586dK1BgePTo0Vc3bdr0sDN7gLYgAAIgAAIgAAIgAAIgAAIgAAIg0JEABHg7EoLrIAACIAACXSoQFhZmhmFY744GPX78+BgOh9OgpaXVmJqa+r29vX2kOtm8hw8fnobGrqio+LB3796H3d3db6Egb0xMzAYTE5OLL168mMdkMmvMzMz+0NPTKxk1alQe1UcsFus1NzebLV++/AcqexeVbtDS0nrM5XIbxGKxNpfLrafWXltba0sQhCAgIGBtW/tB5SP69+9/mM1m709OTpZ1tG+4DgIgAAIgAAIgAAIgAAIgAAIgAAKdEYAAb2e0oC0IgAAIgMAbC6xYsULI5XId2xvo0KFDUxsbG81pNBpWV1c3lslkVgsEgvSGhoYh7R10hoKyd+/eDTQ2Nr6Ixq+trbVpbm52WLVq1YI9e/Z8hmr6kiSp4evruw2VbXj69OlnGhoajwYPHnzI2dn5xcmTJ0eVlZUNXrp06ebt27eHslisOk1NzfL58+efVl5vUlLSgIyMjO8WLly4yNjYuFnVfi5cuDDo+fPnw7y8vJZFRkZWvTEeDAACIAACIAACIAACIAACIAACIAACSgIQ4IUfCRAAARAAgbcq4ObmxnR1dR3Z1qRHjx6dQKPR5LNnz74YExOz2dzc/PSMGTNelhKiaui21R+VVeBwOHXoukQiETIYDLGVldU1Nze3jC1btuxF76MgMSrbcPHixdUODg7xubm5Ez/44IMD9vb2Fag/juNaGIYRcrkc+/zzz79RNVdERMSvpqamB+bNm3eqrbXExsZucHFxWXv16tXLbxUZJgMBEAABEAABEAABEAABEAABEPjXCECA919zq2GjIAACIPBuCoSEhOgzmUxbOp3ORCs8fvz4uJaWFoOFCxceOnjw4DQ6nS6fO3fuKxm0KMhLkiSHx+PdV3XQGVVywdnZ+dqZM2e+CQoKWkntPjw8/GT//v3Xo3IPsbGxG93d3SMePXpkW11d3cfb27s1AJycnIzWI8/Kyprm7+//t4PUduzYESoSiWzbyyY+ceKEW319vWm/fv2WQWmGd/NnD1YFAiAAAiAAAiAAAiAAAiAAAv8LAhDg/V+4i7AHEAABEHjPBVBW75AhQ2yZTKZ+UlKSQ35+/hg/P7/o/Px84ZkzZ74OCgoKUbVF6hA0Nze3XFXXUakHkiTl8+fPP4OuS6VSTTab3UK1RQFeCwuL03379s1LSkoKDQwMbD2EDcdxksViYdu3b1+lr69/H2UTx8bG/kgQhFbPnj1PFxUVTe7du/eRSZMmpbRFHxUVtX3UqFETLl68+OI9vz2wfBAAARAAARAAARAAARAAARAAgXdYoDXAq7g+sVicGR0d3fpoK7xAAARAAARA4G0KrF69emRWVpbplStXggIDA79Embjl5eWj7ezs9rq7u99TXgt1EJqqLF7UNiYmBh3M9l2fPn0aqb44juuzWKwqFPytqakZuHz58nXoWmxsbPhHH320sU+fPtUEQRAMBoOB47gsLi7uSxzHBSKRyAHDsCaSJHlaWlpp/v7+P7Zlg8ZG9X6fP38e/Db9YC4QAAEQAAEQAAEQAAEQAAEQAIF/n8DfArwEQdRFRERk/vsoYMcgAAIgAAJvWwAduMZisSxxHC9AHy6GhoY6MhgMISrBMGzYsB9TUlJWGxsb/zFnzhyVdW5RALi0tNTdyclpq3IW76FDhybX1tbamZiY/Dl9+vSXmbYkSTJoNJrRkSNHBqP9ovIPqB7vpUuXAszNzS9NmzbtBgrsslgsJpXJGxERcSA0NHQBao/KN7SVMYyuV1dXc/bt2xcVHBzsv2HDhpe1g9+2LcwHAiAAAiAAAiAAAiAAAiAAAiDw7xD4W4AXx/GyyMhIlY+6/jtIYJcgAAIgAAJvS4AK6FIfLq5Zs8aSRqNZxsbG/jR27Nio27dvT9bT08tDQVdVa0IHnZmbmx9QDgBv3rw5jiAIAYfDKaDRaAwjI6OLs2fPvkCNIZfLNX799dfJZWVlKMhLR//w+fw8b2/vPaiNXC6XoZrAKNC7ZcuWxPZq7SqvKyEhYaFAIHiBDoZDv1MxDEMfnJa9LVOYBwRAAARAAARAAARAAARAAARA4N8loDKDl8qk+ndRwG5BAARAAATetkBoaKgRg8GwpcoDoQPXWCxW/507dwb36tUradCgQY8SExNjgoODl6laG8r0RcHXrVu3fkOSJDswMPAr1C4xMfFTZ2fny/369auKi4vzMTY2fjBp0qTbimPIZDLm2bNnXVD9XdRO8RqVwXv+/Hm7wsLC8agesDo22dnZBpcuXQoJDAxco9geMnnV0YM2IAACIAACIAACIAACIAACIAACryPwtwAvGoQkSXF4eHibB8e8zkTQBwRAAARAAAQ6EvDy8uIaGRm5JiYmzmMwGC0LFiw4efToUQ+JRKK1cOHCX5X7owAvytSVy+U0DofzfMqUKeusra1fqSOPDkqzs7P7XbmsAhXEVbUmqgYvuhYTE/OfcePGRdvb21eg77dv394aRFZVg3f37t3Le/bseWvChAl3IcDb0d2G6yAAAiAAAiAAAiAAAiAAAiAAAl0hoDLAC2UauoIWxgABEAABEGhPAAVzDQwMbJWfGlm1alV/JpOpjw49s7CwOIXKM6Cvx48fv9HW1rZaecxdu3YFikSingYGBn/R6XQ5qqmr2CY2NvbHMWPGbOnfv3+5qvWoCvQqBniPHz8+trm52WjRokW/tBfgPXfu3JCCggJ3f3//n6h5UOkJeCoG/jsAARAAARAAARAAARAAARAAARDoTgE69Xis4iQEQeRCvcDuZIexQQAEQAAEqHIMSKKsrCwlISFBjL52c3NjOjs7D8EwjBsfH78YlcQ1NzdPz8/PH9NeqYT8/HzhmTNnvg4KCgpR1I2Kitq+YMGClQYGBq3jK78IgpCTJClnsVhYW3clKipqb3Bw8GdtBXhPnTo1orCwcFpgYGCY4hg4jj+MjIx8pfwD3HkQAAEQAAEQAAEQAAEQAAEQAAEQ6EoB+n9PMOeiGojUwIp/aHflZDAWCIAACIAACFAC1IFq6HvlDxbR7yYul+uIrv03eDqVw+GUWltbX3F3d7/fliLK5rWysrrm7u5+D7WprKzkHjhwYHNwcLB/e/I4jpMYhtEZDAYdBXxlMhnJ4XAYVJ/Dhw/7slispzNnzrxMlWgQi8UWOjo6f8rlchY6pI06oE1xHnRY2+3bt1OSk5NlcOdBAARAAARAAARAAARAAARAAARAoDsEWks0wOEv3UELY4IACIAACLQnEBoa6shgMISojarSQIoB4MjIyISJEyeuSkpKCg0MDFzd1rgRERG/mpubH5gzZ84p1Obhw4eGV65cCQwMDFzb0d1ApRpIkqQzmUwMBXoV2+fl5dleuHDBMzAw8As0B4/Hu4faSiQS6969e8ehMhJtjS+TyarS09NzHR0d+VwuVyiTyfgo8BsZGZnb0ZrgOgiAAAiAAAiAAAiAAAiAAAiAAAh0JAAB3o6E4DoIgAAIgEC3CKxevXoknU5nosHbOtwzLCxsyL179/reuHFjWUBAwNf79++fxeFwGmfPnn1e1aIOHz48rbS01N3JyWkrOlTt2rVrNllZWVP9/f0j3mQTOI6z4uPjlzc0NAzV19e/UFtb++HKlSt9cnJy9Pv169fpEgxisTgzOjr6lcPg3mR90BcEQAAEQAAEQAAEQAAEQAAEQODfKwAB3n/vvYedgwAIgMA/KqBYAx4dRhYREZGpvCB0EJuhoeGQQ4cOzaQOUIuKitrh6ekZpKurK1VujwK6mZmZvhMmTPgPOpDt7NmzLqWlpY4+Pj471d1sSkrKdSrbFsdxVMKIj2EYX7G/qoPZ1B0ftYPDTDujBW1BAARAAARAAARAAARAAARAAATaE2itwQtZRPBDAgIgAAIg8E8IUEHe9jJaqTZbt25d16NHjxsog7e6utrG29s7XtWa0cFsTU1NNuhwNhqNJtPX18+eN2/eL4ptUYkEkiSbGAxGHY7jTdXV1U1CoZDLYrEsVQWaUV9/f38+j8fjMxgMLkEQQqlUSnK53P/H3p3ARV3n/wN/z3znAobhvuVQUMAgNE2NvK00rSx1C1HLA3Rru1zTv7+22t3aLUUtstZWQUXNq0Mt29QuLTXvPDBFRUWQQ84BZmCY6/t/fNCpkTgGmBkGfM3jsY/S+ZzP79e2Xn58fxSmU8it9UPI21oxtIcABCAAAQhAAAIQgAAEIACBxgRuqzEIIghAAAIQgIAjCphC3vT09Gerqqr68zwvio+P/8d99913tan1svIJFy9ejHzsscd+bBjmZmRkaKyxz+HDh4sGDBjQp+EJX0vHRshrqRTaQQACEIAABCAAAQhAAAIQgEBTAgh48W5AAAIQgECnEDCFvKxe77Zt2/o+8cQTh/R6vUoqlerZBjQaTX1NW61Wq1+xYoWK/QmV5k7kWnPT8+bNixKLxf6WjslKUuh0uhy2PrYfXLhmqRzaQQACEIAABCAAAQhAAAIQgEBDAQS8eCcgAAEIQAACVhBYsGDBIKFQKLNkqKKiosPsFDELoTmO80fAa4ka2kAAAhCAAAQgAAEIQAACEIBAYwIIePFeQAACEIAABKwgMHfu3AipVNrNkqGMRmN2SkrKdUvaog0EIAABCEAAAhCAAAQgAAEIQKA5AQS8eD8gAAEIQAACVhBgl7ApFIr+lgzFagKnpKQct6Qt2kAAAhCAAAQgAAEIQAACEIAABBDw4h2AAAQgAAEI2EHAVCe4ualM9XdTU1PrawbjAwEIQAACEIAABCAAAQhAAAIQaI8ATvC2Rw99IQABCEAAAg0Emgp5EeziVYEABCAAAQhAAAIQgAAEIAABWwgg4LWFKsaEAAQgAIE7WqCxkHfRokX77mgUbB4CEIAABCAAAQhAAAIQgAAEbCKAgNcmrBgUAhCAAATudIGGIS8C3jv9jcD+IQABCEAAAhCAAAQgAAEI2EYAAa9tXDEqBCAAAQhAgBYuXDjcxICAFy8EBCAAAQhAAAIQgAAEIAABCNhCAAGvLVQxJgQgAAEIQIDotoCX1eBdsmTJKcBAAAIQgAAEIAABCEAAAhCAAASsKYCA15qaGAsCEIAABCBgJjB9+nSZr6+vNxH5a7Xa7NTUVCWA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AACEIAABCAAAQhAAAIQgAAE7CiAgNeO2JgKAhCAAAQgAAEIQAACEIAABCAAAQhAAAIQgIA1BRDwWlMTY0EAAhCAAAQgAAEIQAACEIAABCAAAQhAAAIQsKMAAl47YmMqCEAAAhCAAAQgAAEIQAACEIAABCAAAQhAAALWFEDAa01NjAUBCEAAAhCAAAQgAAEIQAACEIAABCAAAQhAwI4CCHjtiI2pIAABCEAAAhCAAAQgAAEIQAACEIAABCAAAQhYUwABrzU1MRYEIAABCEAAAhCAAAQgAAEIQAACEIAABCAAATsKIOC1IzamggAEIAABCEAAAhCAAAQgAAEIQAACEIAABCBgTQEEvNbUxFgQgAAEIAABCEAAAhCAAAQgAAEIQAACEIAABOwogIDXjtiYCgIQgAAEIAABCEAAAhCAAAQgAAEIQAACEICANQUQ8FpTE2NBAAIQgAAEIAABCEAAAhCAAAQgAAEIQAACELCjAAJeO2JjKghAAAIQgAAE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KCLCSQnJ/dKS0u72MW2he1AAAIQgAAEIAABCECgywgg4O0yjxIbgQAEIAABCEAAAtYVmPnXxH/ovJR/Ele4Kdcs3Xy/dUfHaBCAAAQgAAEIQAACEICANQQQ8FpDEWNAAAIQgAAEIACBTiaQlJQ0XiAQXNPpdDkZGRlK8+VP/2vin4QCerN61FFdbZ/sMkmuv9x924gLa1I2T+1k28RyIQABCEAAAhCAAAQg0OUFEPB2+UeMDUIAAhCAAAQgAIHbBWbOn/yxNrRwkEAjrRKVKYQCA1dHJLgkqJGc4Z1r76+Nyg2uHnO40ryX84lIF5eDd3+zdtGnr8ETAhCAAAQgAAEIQAACEHAcAQS8jvMssBIIQAACEIAABCBgc4E5c+bE1fTMWVuRuOe3AFegkonE5e4yrsxVpvMrr9EHltU0thDF14Nkkl97vJ/x3qYtNl8oJoAABCAAAQhAAAIQgAAELBJAwGsRExpBAAIQgAAEIACBriMw6+Vpp28s2FDelh15bBrt5nwpbMbKlStPs/5JSUnD09PT97VlLPSBAAQgAAEIQAACEIAABNovgIC3/YYYAQIQgAAEIAABCHQ6gYYhrywr1F0Tde23Wrys7q42pEjV2Ma8V0z0Eamcf+CFxpEGqdaZK1Y8t3r16t2dDgELhgAEIAABCEAAAhCAQBcQQMDbBR4itgABCEAAAhCAAATaIsBCXk3UVaH0crBUUCvxvPHqukwW7LociOMk+T6F2qCSAPNSDuZzmAJh71VPeFCO25iMjIyitqwBfSAAAQhAAAIQgAAEIACB9gkg4G2fH3pDAAIQgAAEIACBTi1gKrHAwl5tt2KDuNjzHFchX5qWlnaKXcamicq53+iu0qjuy/xDgMtVyiVeax/RrUnZMrxTI2DxEIAABCAAAQhAAAIQ6MQCCHg78cPD0iEAAQhAAAIQgIA1BZKTk/uwYNd8zOTk5Om8RDtR+dj+EE3sldvq9soye3i67RxyTqARv5yenn7DmmvBWBCAAAQgAAEIQAACEICAZQIIeC1zQisIQAACEIAABCBwxwrMWJCwr3z6V2KDu0rbEMH163gPaa4fCWqlFUIDd3D1uxtfu2OhsHEIQAACEIAABCAAAQh0gAAC3g5Ax5QQgAAEIAABCECgswgkJSX56QLLvin78/bbTu82XD+nlEucTkf4OJ+MPromZfNU0/czXpqyiRMIfdJTNzzYWfaMdUIAAhCAAAQgAAEIQKAzCSDg7UxPC2uFAAQgAAEIQAACdhZITk4erRr46+LqsT9XWDK1x6bRbrILITNNpR5mzp98UedXrpKc77Zi9erV6ZaMgTYQgAAEIAABCEAAAhCAgOUCCHgtt0JLCEAAAhCAAAQgcEcKsAvYbizY0OwJXhOMJNdf7r5txAV2ijcpKWlWbb+slyvHHyh1+2Kwt/RKsJTn+V1rl2556Y6ExKYhAAEIQAACEIAABCBgAwEEvDZAxZAQgAAEIAABCECgqwm0JuRlp3gl+T6F2qCSgIrEPZXmFm5fDu7hfCL672lpaRldzQj7gQAEIAABCEAAAhCAQEcIIODtCHXMCQEIQAACEIAABDqhgCUhr0FNQuKIdyr2d9GGFKkabtN1931h8kMx/0TA2wlfACwZAhCAAAQgAAEIQMAhBRDwOuRjwaIgAAEIQAACEICA4wk0F/AaNCQs+II89NUk4o0kkAVQnf9YUgo54k07YSd7xcWe58wvYXO8XWJFEIAABCAAAQhAAAIQ6FwCCHg71/PCaiEAAQhAAAIQgECHCLR0ejdvK3m7hJHGcyDVn9q9sZfcDFXEBY6n+tq99bV5t4wqWZO6cWyHbACTQgACEIAABCAAAQhAoIsKIODtog8W24IABCAAAQhAAALWFGgu4K0rI1H2cgryH30zzGUfdmw3bzP59X6drkl9Scd+jp3gdboYup2IcletWrXOmuvDWBCAAAQgAAEIQAACELhTBRDw3qlPHvuGAAQgAAEIQAACrRSY9fz03BuvZlxu2M3SgJf1kx+K9RdWymWyrLCDKB2t64cAACAASURBVNXQygeA5hCAAAQgAAEIQAACEGhEAAEvXgsIQAACEIAABCAAgRYFZs+e/Uxt9NV3Kp769kJjjfO2kpdLGNX9VqLhe3Iz1BAX+Ojvp3rN+5mf5jX/eZzsbfFRoAEEIAABCEAAAhCAAARuE0DAixcCAhCAAAQgAAEIQKBFARbwVj50aKE6PrOosca3Llnz1FcTV3/JWiDV+T98+yVrDfux07zmPyfO9XOTnev+alpaWkaLC0IDCEAAAhCAAAQgAAEIQKBeAAEvXgQIQAACEIAABCAAgRYFkpOTX6safXhKUwGvaQCDmoTEEXEyMrY4aIMGLodi/RW7By1GwNtaObSHAAQgAAEIQAACELiTBRDw3slPH3uHAAQgAAEIQAACFgjMnD/5Y51fee+KxD2VFjRvVxOf9xNC1i7eEt6uQdAZAhCAAAQgAAEIQAACd5AAAt476GFjqxCAAAQgAAEIQKC1AnPmzInTBBdsKZu5s9HSDK0dz5L2CHktUUIbCEAAAhCAAAQgAAEI3BRAwIs3AQIQgAAEIAABCECgWYFZLzz9c8WUb8TakCKVvagQ8tpLGvNAAAIQgAAEIAABCHR2AQS8nf0JYv0QgAAEIAABCEDAhgLscrXa6KvvVDz17QUbTtPo0Ah57S2O+SAAAQhAAAIQgAAEOqMAAt7O+NSwZghAAAIQgAAEIGAnARbwVj50aGFLl6vZYjnS7CCF2xfDjq5ZtulZW4yPMSEAAQhAAAIQgAAEINAVBBDwdoWniD1AAAIQgAAEIAABGwl0ZMDLtuS1YoI3nysfvn79+jIbbRHDQgACEIAABCAAAQhAoFMLIODt1I8Pi4cABCAAAQhAAAK2FbhZouHKOxVPfWf3Eg1sZy774zycD8R9tPaD9StNO5310rRjPE9H1izf8Lxtd4/RIQABCEAAAhCAAAQg4PgCCHgd/xlhhRCAAAQgAAEIQKBDBWbPnp1W+dChwR1RpkFY5ST2Tn+cX7N08xCGMOOFp+do7j3/otPZ8JI1KVuGdygMJocABCAAAQhAAAIQgIADCCDgdYCHgCVAAAIQgAAEIAABRxbo6DIN7p+N8HDKjNgpEAiU2uDCaaWzdlZ4r3rCg3LcxmRkZBQ5sh3WBgEIQAACEIAABCAAAVsLIOC1tTDGhwAEIAABCEAAAp1coKMDXsYnPxTrz/6qui+zPtB1/Trew/lQ9MLVq1fv7uS8WD4EIAABCEAAAhCAAATaJYCAt1186AwBCEAAAhCAAAS6voCpDq8u5EalKWB1hF37vJ8QsnbxlnBHWAvWAAEIQAACEIAABCAAgY4SQMDbUfKYFwIQgAAEIAABCHQigeTk5OkGad2Uqgk/emuirikdZekIeR3lSWAdEIAABCAAAQhAAAIdJYCAt6PkMS8EIAABCEAAAhDoZAIz50++WDx3c76jLRshr6M9EawHAhCAAAQgAAEIQMCeAgh47amNuSAAAQhAAAIQgEAnFUhKShpeF52bVjH5m+uOuAWEvI74VLAmCEAAAhCAAAQgAAF7CCDgtYcy5oAABCAAAQhAAAJdQGDmgskf63zLe6sHnzZoQ4pUjrYlhLyO9kSwHghAAAIQgAAEIAABewgg4LWHMuaAAAQgAAEIQAACXUQgOTm5j8FD9QoLeisS91Q60racTvb0VuyK37D6w3UpjrQurAUCEIAABCAAAQhAAAK2FEDAa0tdjA0BCEAAAhCAAAS6qMDs2bNfr3zoUKI6PrPIUbYoyfWXu38+4sKaJZunOsqasA4IQAACEIAABCAAAQjYWgABr62FMT4EIAABCEAAAhDoggKzZ89+pvKhQwsdKeAVqGQin/THJWtStgzsguTYEgQgAAEIQAACEIAABBoVQMCLFwMCEIAABCAAAQhAoNUCjhjwsk34vJcQxJfIBmRkZChbvSl0gAAEIAABCEAAAhCAQCcUQMDbCR8algwBCEAAAhCAAAQ6WoAFvLXRV96peOq7Cx29FtP8rERDt09G3S0RGr+rrla8unLlytOOsjasAwIQgAAEIAABCEAAArYSQMBrK1mMCwEIQAACEIAABLq4QNLzM/KKXl2b7UjbDFvzSN8R0TlVV68Gld644XluCerxOtLjwVogAAEIQAACEIAABGwggIDXBqgYEgIQgAAEIAABCHR1gTlz5sTV9MxZW5G4p9KR9tpj6ZT4ha9s/JmtKTfXX759+3DPxYu3hDvSGrEWCEAAAhCAAAQgAAEIWFMAAa81NTEWBCAAAQhAAAIQuIMEZs6f/LFy4t5IbUiRynzbBjUJiSOekxFvT47ui6cN/r//t+EAm1OtJiHHEf/RRwndlyzZEmrPdWAuCEAAAhCAAAQgAAEI2FMAAa89tTEXBCAAAQhAAAIQ6EICDU/xGjQkdNpFIZ5qknNEwkpvUlY9SHlCzj5Bb/cVE+K8JBqRj9fXZWo1yYlImJ/fU2M03rPggw+2buxC9NgKBCAAAQhAAAIQgAAEfhNAwIuXAQIQgAAEIAABCECgzQLmp3gl2ylsXDh5R8eSng146giJ9pVRSc04utbmCVrR0XfrqAjJxXz/x8dnaWJvreHIERKdOuVXpVaP+mrZsk1zWjEcmkIAAhCAAAQgAAEIQKBTCCDg7RSPCYuEAAQgAAEIQAACjilgOsVbOn5PddgOipmWSELTSnme6L33iK9OprNiBRla2oH8h37davtdKDa4qbQttW34fcTyP/W7O/JSVVnpKafERtbw0EMB1775ZoSsvFw6fe3atUdaOz7aQwACEIAABCAAAQhAwFEFEPA66pPBuiAAAQhAAAIQgEAnEWCneEvGfR/d7Vhx2B8C3lTiq5NaDnhD08b3DpZpXarUTpyaM+hVPPE3Zn9xwlKC7oun3f/i8xsO7dhBMQ0D3tRU4pOS6KxCQYatWx+Q5+f77Fi6dPO/LR0b7SAAAQhAAAIQgAAEIODIAgh4HfnpYG0QgAAEIAABCECgEwiYTvGqnfZ4PBJOXlGxN0/rnjxMoh8rqKRmbMslGiLfmxw/b+7mn/V6TlxY5BnwyScPBGtdatVX5+w4ZSlBj6VT4iPDNxaEh5NX7K01HD5MoooKKhlrtobjx6PkP/10T/nSpZtGWzo22kEAAhCAAAQgAAEIQMBRBRDwOuqTwbogAAEIQAACEIBAJxJgp3hLH/kuWpRZ4uVZQy4cT1yVL1VUPtDyJWusNEO80tV90oR9Z823nLHu4XvOBBcXq0aeuG4pRVjK5PioiM2FNTXkwvPE+fpSxQMPUB7X4KK3zMzunt9/PygzJWXzVEvHRjsIQAACEIAABCAAAQg4ogACXkd8KlgTBCAAAQhAAAIQ6GQCplO8FYl7Kg1qEhJHxMnIaMk2WHmGxwadrYqNvXxbkJuyLDE+e96mny0Zw7wNO8n7wrMbD3MckayJNezefV/YlStBwhs3PManpaVZfEq4tWtBewhAAAIQgAAEIAABCNhaAAGvrYUxPgQgAAEIQAACELhDBNgpXuXEvZHakCJVa7ZsKs9g3iczM7zb9h/6+19/aevx1oxlastC3oWvbGwyHF6xYmL3ykqXgg8+WB/flvHRBwIQgAAEIAABCEAAAo4igIDXUZ4E1gEBCEAAAhCAAAQ6uYD5KV5Lt9JUeQbWf9PWB2KvF3rLqgJKKsqHnszXB5TXWjoua9dSyLtr16DQw4dj30xLS8tozbhoCwEIQAACEIAABCAAAUcSQMDrSE8Da4EABCAAAQhAAAKdXKC1p3ibKs9gYlAqXZx+Odkr6Ndz4R5VnEFz7c/bMy0lUnx9X9hYF43HyGEnTzbW59ChWP89e+47QEQHVq1atc7ScdEOAhCAAAQgAAEIQAACjiSAgNeRngbWAgEIQAACEIAABDq5wOzZs5+pfOjQQnV8ZpElW2msPEPDfmo1CdklaR98OOX+S69sZIGsRR+XQ7H+4+rEYUPuO3NaKtU3evqXhbyVlXJZVlbYQVy4ZhErGkEAAhCAAAQgAAEIOJgAAl4HeyBYDgQgAAEIQAACEOjMAq0JeN03PRg9QKbjJk3Yd7axPWs0JNy1i0LUapITkTA3727FlQVnDgo54p2PRfvW3Hu+uDkrYZWTOPrzkf2mjN9f7O1ZdaW5tps2jXa7ejXAl4j/z3/+s+6dzvwMsHYIQAACEIAABCAAgTtLAAHvnfW8sVsIQAACEIAABCBgUwFLA97uKybEBbjW0vRpu043taDt2yksPJy8Y2NJz9ocOUKi77+PlXHSu43+fuXqglI3Sc7cLcea25A0O0gx8Jfo3omT9h4XCg314zT1KSjwct6y5aG8pUs3T7IpEgaHAAQgAAEIQAACEICAFQUQ8FoRE0NBAAIQgAAEIACBzi7ALkpbuXJlk6FrS/tjAW9t9JV3Kp767kJTbVnd3fiI6/yIESfON9WGlWXYsYNiEhNJaGrD80TvvUd8cjKd3f7FwzEs4L3aQsDL+vp8OrLHKB8lN3L4L5daWv+yZYn+y5Ztim6pHb6HAAQgAAEIQAACEICAowgg4HWUJ4F1QAACEIAABCAAgQ4WSEpKGs6716zjBfz+NUs2T23rcmY+//S3VRN+9NZEXVM2NoaldXcbC3hTU4kPConXnaxRCMqf3v2rpWvsviyxz5/G/3glIiK/qrk+GRlj3a5eDUpIS0u7mJSU5CcQCPqkpaXtsXQetIMABCAAAQhAAAIQgIC9BRDw2lsc80EAAhCAAAQgAAEHFpg5f/JFg5vKILnmPzktLe1UW5bKxiieuzm/sb5Ou/sGR+V0C4q563rFkCEnmzzly/reKtHgFRtLBvbjw4dJVFFBJVeuTfDNGrf/vDakRGXp+lz33eMVeCJKkpy8vVShqNU11W/37kFuJ05EXnJ2rvN1cqrzcHNTuRQU+Hy3bNmmZy2dC+0gAAEIQAACEIAABCBgTwEEvPbUxlwQgAAEIAABCEDAwQVmvDRlEycQ+qSnbniwLUtlp4B1IcUbypK+zDbvb9CQ0GkXhXiqSS4tc3dVCTy1rppBslcXbDrY1DzskrWvv6bQmhpy4XnifH2pok8fecX6LWOjLr30SbO1dxuOKax2Eof8Z1K/VxduONzSvjIze3gGBxer3N1VWtZ2xYoJ3rm58uHr168va6kvvoeAowjMnz/fn+O4KLYejUZzKjU1tdET9Y6yXqwDAhCAAAQgAIG2CyDgbbsdekIAAhCAAAQgAIFOK5CUlDReIBBc0+l0ORkZGb8FPzNfnPYt8cKCNR+se6atm0t6fkZe0atrbwt4JdspbFw4eUffujDt1BES7SujEv/zU4IWvrLx5+bmYvV4OY5IJiPjL7/0Cv3q5ziv689/+ktr19d91fg+wc51ZVOn7s5rTd/9++M8DhyI++iDD9avbE0/tIVARwqYB7wGg4H9Gi8yGo36ZcuWlXbkujA3BCAAAQhAAALWF0DAa31TjAgBCEAAAhCAAAQcWoBdhKbpkfdvXmQsFpUphAIDV0ckuCSokpZqIwqHSgq8Javf3RjTlk3Menna6RsLNpSb9zWoSRi2g2KmNXJhWnUynY1cNWVgSyGv+XgZGx6OK6x2oqvPbWvVZXDiYg+ZZ/pj3o+PPlLXr19WiaX7q6pyEqenP84vXbp5iKV90A4CHS0wffp0ma+vrzcR+QuFQjlbD8/z+iNHjhzet2+fvqPXh/khAAEIQAACELCeAAJe61liJAhAAAIQgAAEINApBFjAW/nQoYXq+MwitmCBSiYSl7vLuDJXWW3fS6Vu24cqZL/0/Gj16tXprdlQw3FNfZsMeFOJr06is2IFGXosnRLfmpD3q68Gx/2kkmmUCd81W8e34frDVz0e8+jgU2W9e+cUtmZvn302wuPUqe7vrlmzZn1r+qEtBDpawPwkL1uLXq8vXbp06dmOXhfmhwAEIAABCEDAegIIeK1niZEgAAEIQAACEIBApxBoKog1X7zHptFu4hue59Ys2TzV0k01Ny4r0fBIOHlF3bow7eRhEv1YQSU1Y+kaGz9i+Z/6TZ30Q3ZgYFmlJfPt3983cme+F7U24A1LG3/PlIeOFoWGFhZYMo95m02bRrvduOF5bkkrTFo7B9pDwFYC8+bNixKLxf7m4y9atGifrebDuBCAAAQgAAEI2E8AAa/9rDETBCAAAQhAAAIQcAiBxsooNLYwrzWP+kuu+U9OS0s7ZcnCmwt46y9Z+5pCPWvIheOJq9X6G0unF50VcsT7bh0VMdJXSSNHnLitbm9zc7Y14I388E8DZ039OsvdXW1RkNxwDYsWPR23fPl6z+bWlpycPNFoNBZxHFdUW1tbtGHDBrUlfmgDAVsKDB8+XDRgwIA+pnINbK6ioqLDpjIOBoNBtWzZsixbrgFjQwACEIAABCBgGwEEvLZxxagQgAAEIAABCEDAIQUsDXcluf5y920jLqxJsc4JXhMGK9fg/r+h4T3LPb3VtU6CWkmd2kdi4OYkf9GqS9NKSxXytRvHRF966ZNjlkILNWKu58oJ98594bPjQqGhTTVIt20bHpGVFfrBhx+uSzHNu2BBwj6jURC2dOnmsPnzJ38cHn59iFYrLlKrnZyVSrmBlT7V67krEom+rKREcTo9Pf0/lq4Z7SBgTYHnnntO7urq2kcgEIgaG1en0xWZQl5W2sFoNLoj9LXmE8BYEIAABCAAAdsIIOC1jStGhQAEIAABCEAAAg4pkPTi0xeKFq5vtDwBC1+JI56TEd/WgLc2+so7FU81XxdX/m3/4EFVrvInJ+49n5kZ3i029vL1tmAdOx4V9M2ZCNdrM7/67dShJM9HLs0K86gZcP6GwU2lZeOyvWhDilTiHH/Xvnv7906a8dWRtszH+uTm+ss//3zEBVOZhgULnkoZMeLEsLi47Jply6b0DAgoLU5M3HPb6eDaWilXVeUiqayUSy5dCvY8fz7s43ff3fhaW9eAfhBoj0DDmrwNx2Ihr1AoVHIcF8W+Mw992zMv+kIAAhCAAAQgYDsBBLy2s8XIEIAABCAAAQhAwKEEZs6f/LHOr7x3RYMAUnWZZBXHyUVfTSLeSAJZANUp4qgm9LtHPVpRokFGRMZZLzzzY8WUPSIWqDa1eedj0b59s8ICnpm263R7gT7bPizqhFNdddmYw/leuwcFBV0NDAzwK1PnXAtw1XJGNTlpRP4ynZOyzE2QO/DXK/2u+ftMTfg2s63zqlQy0X//O9H93Xc3xs6bN/nxXr1yX3300YMWl2BgIe/atY/oUlK2DG/rGtAPAtYUmD9/fh+O49ybGxMhrzXFMRYEIAABCEDA+gIIeK1vihEhAAEIQAACEICAQwrMevGZiwUvrCs0ndI1LTJvK3krT5M89m3K4Y1EZxZSjzBhH11P/+jDFpRoEHVLpNf8vfznkoiXyERO5YoXcy6x2rpNIUiuBLre9f29vZ5N/uKENaA+/GjCvUqhURPlU6GbNOHH307znj/f3ZvjdNJeva7ns3kWp0wb2q9fVvkDo46dbeu8J0/29N6/v28vnU60x8WlNuTPf95e0dqxVq16wiMnx21MRkZGUWv7oj0ErC3w8ssvu8tksj4tjYuQtyUhfA8BCEAAAhDoOAEEvB1nj5khAAEIQAACEICAPQWCiOie+JEDPlQOPVpjOqXr5EW63M3k0z2Jblz6kAIEAqLYvjH8yYWavOzs7CeI6A+nU9llaqaFH6nZ+bjH6NrR8pHKOvZzZUdIpC2jkoBxdK2pzQmqZaJeqx/vP+/lLYetAfDOO08PH/ng0UsD+2fVB7m2/LASDQcO3H3XwIHnroaHXy9uy1xffx3vcehQ9MLVq1fvbkt/9IFAYwIsqOU4TiQWi+U6nU4mFArZ/+R6vb60uTq6LZVsMJ8LIS/ePQhAAAIQgIBjCiDgdcznglVBAAIQgAAEIAABaws8RkT9ZyxIGFr29Jfik4tquvncT0q/B0jJAt6wmXTj8kcUwCZlAe+Rv1adGThw4Kfu7u5n0tLScln5BSLSsjIPmqic+43uKo2+ziC4fDEnKCi55rcLy3ie6NJ7xHdPprNiBbELxhr9RKYmDPrLnz8/LpPp2nTZmfmg7MI1b++qJktCWBOSlWjYtGl0/8TEb7Pl8prSto79/vsJIYsXbwlva3/0g4C5wMKFC5st+cFC3uPHj2ft27fvtl9vCxYsGMSCYEs1jUajKiUl5bil7dEOAhCAAAQgAAH7CCDgtY8zZoEABCAAAQhAAAIdKcACnEnTFzx19/Gybybp/Su04c9SYdY7FBzxAhUUfk3uVWfINeZtymGLzJrpcXeY8B6jx+PK0sIf9E7GUolYq6srchK5FIaMlgdVTv1WydqxS9mu76CY0EQSmjZXH/CmEt89qfmAN2L5k/2eeerbi35+FdUdCdOWudPSxg945JH9xQEB5fVebf0g5G2rHPo1FGgp4GXtWTh79OjRU+Yh79y5cyOkUmk3S0WNRmN2SkpKmy5FtHQOtIMABCAAAQhAoPUCCHhbb4YeEIAABCAAAQhAoDMJsHBX0iMy5J+DXu52/y/Xf1awxZsHvHVlJKo4Sq76auLqL1kLpDr3PqQuO0gKlzDSeA4klajAy7n8G5m3yiNfFTieyk0A17dTmDycvNxjb57WLTtMIm0FlQSMbbpEA2vXfcWEuCdHHy1sa5mDjnwAW7Y8cHdsbDbddVfOmfauo6WQd86cOXErV65s92V07V0n+ju2gCUBL9sBz/P66urqUytWrKg/8f7cc8/JFQpFf0t3V1RUdDgjI0NjaXu0gwAEIAABCEDAPgIIeO3jjFkgAAEIQAACEICAVQVmvTT1MG8UnFnzwYbZTQxcf/mZh4fiUeJ4Z0GJi2+luKg6dhFdZe1Pv0I9fIaRMvDR38NadiKXOCJORkYW+mYvpyD/0b9/z25Ny9tMfr1fp2tSX9KxcQwaEhZ8TaF8DbnwPHESX6rwe4DymrtkjfULS38sety951Rxcdl5VoWxw2DffDMgTC6v9Y2PzzxqjelYyFtRoXjTNNaqVavWsb9/8cWnL4SE3FDfuOF5rqpKscQ86E1KShqu1+tzMjIy2nWK2BrrxxgdL9CaOros5NXr9VnLli0rtfSCNdMODQaDUqfT1b9zYrE4jP2V/Tg1NbX+VD8+vwswW/YjmUxW/1eDwVD/V47j3A0GQ9aSJUtwySJeGAhAAAIQsJoAAl6rUWIgCEAAAhCAAAQgYFsB02nOGS88Padm8Oln5UdiRKvf3RjDZmXfsb+aQsDABPpH+GPOz3rezbnxEr3hxslaqjhB1WI5lZuf0nXuRtrGVm1pwPtb8GMWDlui4PnxmN7jw/O1992XmW1Je0dqc/JkT+/CQu+IMWOOHhcKDe2uIcz2duhQrL9pj0eP3iVh9XkXLJj8sUKh6vfAA8dUBw7EcSzo1em4QqGQfzg8PK+uvNyNKy31+Oj999evdCQfrKVjBFoT8t4KHLOIyJ8Fju1ZcVMXrw0fPlzUp08fOQs49Xq9nF34JhAIRKxUBMdxLChWlZWVqbraiWBLTkU3PEndHn/0hQAEIAABCDABBLx4DyAAAQhAAAIQgEAnEGCXm+n8ynuLiry8eLfqitJZOyu80saHiUrd3XmZ9n/su/pt5LpeKL2k/vBS9K7XYhO9h+kCSuvYT5suPwuZQufE7mRgp3Rb2nbeVvJyCaM6VqKBtb3xPbkZaogzP/Xb0hhNfd9j6ZT4ha9s/Lmt/TuyX26uv/zAgbvvmjBh368ymdYml7uxU71Go+CQm5uq38yZO+tP+rF5a2qkoqioa7+dljxwIM7j4MFYzfvvfzyoI00wt2MItDbktcaqWcB74sSJ7IZhrqWXt1VVVR03lYywxno6egxL6xo3VhO5o9eO+SEAAQhAoPMKIODtvM8OK4cABCAAAQhA4A4SmPXiMxdvLFyX39iWJbn+8nJdkb7iOLlQgcJFlOUnqg264R7+Z4OI91HXn9C19PIz8/Hryy98QZ7mtXn9HyZlS+UXGluj5ycPRpp+3j3X16ulcFetJiHHES+TEasM4VAflUom2rRpdP/ExG+z5fKaUlstjgW6ISFFjQbIWVmh7hcvBosuXw6W6nSCg6mpm2bYah0Yt3MJdETI2x6hurq66++9916nO8nf1J4XLFgwyNJw23T6ublyDl2l7jE70d2/f/+o48ePZ5lf9Needwd9IQABCEDgdwEEvHgbIAABCEAAAhCAQCcQYCd4lRP3RmqbCPzytpK38jTJY9+mHN5IdGausH/Qk0bOO57qT/BaevlZYxTmtXnbQhWaNr53b+8qmbe3Us36Dxly8kJT42g0JPxgF4XkqUmuIxL29iblcw9SHgt72zK3rfqkpiYMSkracVwu11ilRIOl6/zyy8HeLNTleX6XUinfnp6evs/Svmh35wh0ppCXlStYvHjxga7wdCwpz9DafXbWer0stGZ1mlmNZo7jRCKRKIqV6NBoNKdQs7m1bwHaQwACEGhZAAFvy0ZoAQEIQAACEIAABDpUgNXXremZs7YicU9lUwFs7mby6Z5ENy59SAECAVHoTLpx/i2KVUSRQSBo/vKzWwEuz9notGzke5Pj583dbFE5hiXbKex6OHn7xlJ9cFpwhEQ9y6jk5XF0rUMfgtnk7GTttm3DvSdM2Ffa1AlbW6yVndrdtm3EhQ8/zEiwxfiOMKapzjRby8yZM+9bs2bNIUdYV2dcQ2cKeTtriNnwvbC0PENr3qemahy3ZgxrtJ0/f34fgUAg43lew8YzGo0asVhc//cGg0Gj0+nq/16pVGpYXWXWvon6zjmLFi3C5ZDWeCgYAwIQgICZAAJevA4QgAAEIAABCEDAwQVaOr3LAloW8IbNpBuXP6IAtp3wZ6kw6x0K7j6Lipqquau6TDJW1kFfTaL6i9cCqE4RRzXykJunfq3xkf/Qr1u80tV90oR9Z1saj5VlmL+DYoISSWhqy0pLZL9H/PJkOqtQkKGlMez1/YoVGuEcBgAAIABJREFUE3sOGHCutn//89ftNSebZ+nSKT7v3rpYz57z2mOuadPmnS4uDjN4ehacE4m0sdevR/P+/peqxWLNx0QVn61fv77MHuvoSnN0lpBXr9eXLl26tMV/RjjSs2EnVCUSSZTBYFAKhUJlSUmJ0tfXt4+l5Rks3QsLUlNSUg5b2r697Vgwy8ZoeBEe269MJqv/rj2fzvis27Nf9IUABCBgLwEEvPaSxjwQgAAEIAABCECgDQItnd41DZm7hbyqzpBrzNtUfzLq9CvUw2cYKZu7EO0PZR0WUg+f+0kZOJ7Km1tqa078svIMjw06WxUbe7nFILTJgDeV+OVJjhXwLl/+p36TJv2QHRhYdutUtYAUinfD2vCIW+xSVfXXHLpVoWL79qGKkyd7bUhPT09tsWMHNWDvLM/zTQZBq1atWmdaGgt1dTqpXCyuU23YsLT+vfP3z5YXFUXU1x52clKKe/U6Io+IOCqUSlUHN21KebaDttUpp+0sAS/D7Wy1Zps5oWqXd8VWJ3tt/c7YO7C2y8PAJBCAAAQcQAABrwM8BCwBAhCAAAQgAAEINCXQ0uldUz/VVZJWHCVX8wvR3PuQ2rkb1V+y1vBjOvVrXtbBdOo34gUqEDdyWpZdunZua7+Q6vIQudEgEXoEX1FGTzqW19yla60pz8DWeKtEg5dv7M3TuvmHSRRZQSUvjXWcEg1bt46K8PVV0ogRJ8wuhuLIy+uHWFu8yWVlIzPJ7PDyF18M9r5y5WYd3qVLt7xkiznbMiYLdquqPOeXlwf2LiiIdGpsDLm8XBYWdvrg5s3vTGXhrinUtWS++PjNYXfdtfefaWlpGZa0v5PamOqdsvBs2bJlWWzvtg7qbODbaf7ovrVOs7bX0BYhL7sMbeDAgYNYvdz2rq+p/uzUM6vNi1q8thLGuBCAwJ0ogID3Tnzq2DMEIAABCEAAAp1CwNLTu+absfRCtObKOjQV8GauuyesxHm6tziiV319XN3ZsyJf0daSmMnHGq2Py8oz3J3n6z/9mV3HLQWvv2TtawrNqyEXLU/cXb5U8dwDHXfJGjtVzC54k92qT3zxYje3b78d1Osvf/nsmEYjkctk2vqTpkS/B7wJO1933Z79k0QhdeG/GJ9SFR8U89tFbOy7Cb2G1z0ZOUqbV1UsHLb1Obd8VYlww9g3qtnPfXLhe8kHv3zmtPOJpVXuMpf6i+UaBrwmyyVLpkS+997GQEttbdlu8uT/+5gFu6dPjzGYTt82Nd/o0Svc/Pwuuaxf/15Ba9YUG/ud/4ABW74WCAQp6enpNxrrO2PGjIFr16490ty4SUlJfgKBoE9aWtqe1szvSG3ZZV5OTk7dDAZDEbvIyrzWKQv9WMkAjuOiHGnNLa2lM53s7OjTu+aWtjj5PG/evCixWOzf0jNr7/emoFcsFsuWLFlS1N7x0B8CEIDAnSyAgPdOfvrYOwQgAAEIQAACDi1g6endtm6iNWUdWCB8aGVCDD9iull9XCMJtr3LD1rw3dnGTvyydYX+94lYhYGT3dX7asU9fbPy3d3VtZas91awSjIZGRtvb9uSCBoNL9y1iULUJSQnAwm9w0j54FM3g+bU1IT+Xl6VusJCL/cxY47k3X33pSumgJcFtNsu7pNuefSt6p/zz4r+dXit86Zxb1azPTy6/RXF0aJzIvMw91xpDvdQ2EDd2rNfyZYMe0Gd+L83XF8bNKPGPBRuLOB9//2EkMWLt4RbYmmPNs8889LFdetS8209V3z8Fg8/v2ySSmsqOE53cOPGpa+Z5kxIWPi1Uukf5O5+o1QuL/lPenr6NvP1TJnyyr8MBvH9dXXOHrW1Clcvr7zN5v1tvXZrjm+vAM6aa7ZkLI1Gc8qRT3UuWLBgkLVr7Fri0lwbW1xQx34DQaFQ9G/v2lrTf9GiRfta0x5tIQABCEDgdgEEvHgjIAABCEAAAhCAgAMKtOX0bmu30ZqyDm0NeNmaRIWeTp4/9Q1yK/TxCA4s1SQ8+V1ma9f6x/a2LYmwPd0QFs6Rd2w41Z++PXKeRGXOVDJu2s1SEceORfseO9Y7YurUPVcUClWRKeBloS4La9NGL1SZ//2enCNiV7ELv/yXrU6mE7wsDDYPeB8Mu1drCofN99sw4HW0cJetlYWru3a94FFZGahp/7NteQS5vEzi63tVPmDAdvmWLW+HP/30S3NOn3742dOnR1e4uhZLo6P3SyIijrmIxbWreV65WSaTPXDhwn1vnTjxaJ5K5aWVy8sljzyyVLdlyzvDW57NsVrY44/Qd9SObVFywJp7mTt3boRUKu3G87xer9dncRwXJhQK5daco7Vj2cJs3rx53mKxOKa1a2lPe3aC2/zCuoyMDLv8s6Q9a0ZfCEAAAo4kgIDXkZ4G1gIBCEAAAhCAAARuCcyePfuZyocOLVTHZ9r8j61aWtYhc12/sFLnZ7xEEb3q6+PqMjNFvpJPS2ISjjZaoqGxh+n25eAeETc83eckf/lLUw+7tFQhz83197rnnovNjGu7kgi5uSN/3bHcEJN4P/1+WtlItGi7VPr8W3XHFQoynDsX6p6VFRY5btzPmVKprsa8RAMLbqd9/abrAP/eevNSC/VBaBMlGhYNfU7Nwt0oz1DD+nO7pOZ9zQPe3Fx/+bZtIy6kpGye6ii/WMzDVXuv6emn590lk6kWFxaGT9u5c0FFw/kjIw96R0f/pHNzK6z85ZdH/TMzH/zt19MTT/zbw80te0xGRobNf41Z06UT1tZt1fYPHz58YN++fb+VNWlVZxs3ZidbnZ2dw44fP57F1ugIz8LapS3YbyAMGDCgf0eeVLYktL5VdxqlHWz8zmN4CECg8wgg4O08zworhQAEIAABCEDgDhKwZ8BrKWv9JWtb7gmtrgh1MRoknEfI1YroiUebvWStsbF9t46KGOlbTiNHnDS7pIzoi51Do6/ne7vU1IkENQLeGOlfoW36tO/NgNcWJREaC3grq52d//WZK+cROcwQHlGqvHqpm/fYsT8XxMVl39rDzfX84+Bqp6zyHJGpRMOz36XIv3piaVWwwre+1IR5wGtuw/pV62oE+dXFHCvV8OahNc4zYh7RsFINDU/wbto02u3ChZCZaWlppyx9drZqN3369LCysugdjYWrtprTfNzY2G/r64SaB7eNzRsYeE5RUNC7yvw7Vu4hOvq7TatXr06xx1qtNcdLL70UKRKJNGKxuLu1xnSkcWxRcqDh/syD2daUBmClMYiodNmyZaVsTEc5TW3NOrwLFy4MIyL2vw77NBXwMn/zutMtBcGmyweXLFnS4f+s7DBMTAwBCNwxAgh475hHjY1CAAIQgAAEINCZBBwx4DX5WXritznviA+evGfqxO8vBwaWVbJ2q9Ifi8t2rtXWDD6Vpw0pqb+4rGdqwr3J03eebbxu781AtbUlEX4tuVnzNuPXr2TNlUTYvsYQFi4kr9geVH9aed8vUvk3lQG1ZX/POcEuj5NeCfKaFn9a3bv3tT8EvKz9P+6fVcsuUUv8399dN437Z3VzAa+p3X8fXKB669Aa55YC3t27B7kdOhT7Rlpa2lcd/U4nJyeP/vXXkYt//jnhD6dnO3ptlsw/ePAG7+Dgc1Kep11yeen29PR0h68DysoEiEQiVWe7RM2S58HaGI1GVUpKisUXM1o6rqkdC2X79+8fJRKJvNnPWRLwsj733ntvDLvMjpVnOHLkyGHTKWNHqIdsrVB8+vTpMn9//0GtNbVF+8bC24ULF/6hpEpTIa95HWH2zNh7xXGcUqfTqcrKylQoAWGLp4YxIQCBjhRAwNuR+pgbAhCAAAQgAIE7WUDGsgwi0jaGwE5G8uFlX5TN2lneFZG6r5gQN+KeC1WDBv16df/+PgHf/trduejP2y+b77Wpk7432/xeosGSkgiTeo7SZubmOz++5yWngpoS+nu/Odpd+fuFTZVE0GgMwq8/ptCaMnLh9cQZnP24C6J4QdkL20+w2QU6ThixYmK/ofefKRjYPyvftB6lRi0wXabG2pkuVDPtq7ETvOY/x07yvnN0vXNTJRrYOBkZY92uXg1KSEtLu9jUu8FqOK9cufK0rd+dpKQkv7KysG+2b/9bp35PQ0NPuQcHZ4pMYe+WLYteaq8dOz0okUiidDpdaV1dXVFNTY3ex8fH3Wg0ut8KCnOWLFnS6vIQ7KIvVqtULBbXn17uih9TIKfX61VisVij1WpVp06dUrW3dAOrLSsSiaIEAoHI5KbX60tNJRcas2RBoVwujzKvtcv66PX662KxOIyN5Uh1eE2nVlnphmXLlmW15v2YP39+H/ZutqaPI7RlIa/pZK9p36Z6yU2tz1qhuCPsH2uAAAQgUP/vpmCAAAQgAAEIQAACELCrgCgxkV7z8qI+HEdOVVW0d80aWkxEPFtFUlLS8PT09B/Zj5P+MmOl6v7T8arhv5Q6H4v2rbn3fLFdV2qjydhePHcPipa4qZV+iprqkgpXUe7EvQXakKL6k7umD7ucLXrbyJgX/vLZsT8upXUlEYZ7DOZkMr3E1VVQ7/za3o+5yrpaY6m+1NjciVm1moQcRySTkfGzbcNjrl0LUGjkNcpryV+cY+OErhkXFemhoklPHMhiJ4ptQdawRMOyZYnhRUWCmI0bN95WcsA0N7vwrLraJ0ShKD2lUJQvsSToZSdxeZ4/lZ6efqO1e0hI+L99X301T8wuL2ttX0ds36/fF92io3/a8fHH785vbn0thegthWUsxKyurj61YsWK2957NqcppBMIBDJTQCyRSEQsUGQBHAuxOrJGakc9N0tO25qvjTnKZLI+La3XdGmawWDQM2OdTpeTmpqqZP2lUmmMeSDc0lgd8T17H7RabZbp/TCtoaUSBg3Xyn7zoCu8V2zf7NdJS3upqqo63tivv9Y+Q1byo6SkRIlTwa2VQ3sIQMCaAgh4ramJsSAAAQhAAAIQgEALAgkJ9I+nnqJxAwdSfaizdy+5ffMNfb5uHf171svTTmsirwqlV7tJiBfsEWhFI3iZtoeRM+g4tcxFdf+Zy+rBZwq7ErLnmnHBAqPIoyzpizON7StkydT7Jj16ICcqKqfBvn8PeFm/5koiPNFzeN1g1/ukgYE3Dzfkq0ppyv/eFr3e+2V9Ws5Gfunw5mveNlzXkiVT770+4nhObf+sEvad565B3YKvBQW88bcXbXLru3nA++uv4bGffjpGWlHheVUgMGa7uRV/yfP8kfT09PNsLeYXnvn7Z8vj4nZznp4F55oLeidP/r+Pi4tD71UoSmql0poKjtMd3Lhx6WuWvmdTprzyr0OHnnr0ypX+nfoUr/l+p0xZ4LNx45KYpkLcadPmnS4uDjMw28LCQ9P79Okjl0gkcp1OJxOJRHJ2otOSUJD9sfGjR4+eangytbE/it7weRgMhvryIUajkTcajQKRSCTkOK5L//ddawPelkL2pt5xdkKaiFhIyGrudupPa0Lelk69dmqIRhbfsNxGW/ZnqudsNBqzU1JSrrdlDPSBAAQgYA2BLv0vANYAwhgQgAAEIAABCEDAJMDCnrq6usqMjIycNqrI/vpX2v7KK8TKM9R/jEaiuXPJaDBM+JtLvHpFReKe+pq00vOhHiQyGup65lW5HLkrxOXnu30KZ28+SRzxnOzmad+u8vHcMCaWJ5JWTNt9W91N960PRMbphW5Tpnxz9I97vRnwWlISoWHAO/V/b3MTew0x9hEN4TMKNukXH9vg1FxJBPO5jx2L9v3y+/5llY//5KqJusZCoPpPj5SnhyxZnFSp0XBCmUxfH7xZ62MKeDUaiXzHjhFxn38+Pe/gwYRcb+8c54CAbEVw8Bm1QlFiFIk0xysrA+IbXnhmHvRu3vzOVPN1sXc6Jydm7Z49z9e/d3J5mcTX96p8wIDt8i1b3g63ZA8sIN67d2ZkUVHEH06iWtLfEdsMHZqh6N79lFtRUUSVKSDneb5Pba3LEiJh4YYNS+vDbGY7ZszaIH9/Y2Jb98ECOKFQqGSlG0x/pN6SgLfhfAaDgdfr9UaR6Gb1Ab1eT10t9G1twGs6Cd0Zyw609X1qrB874ctOgrP3zHRBnHk7FlKy11kgELA2Edac29HHak/NZ/PL+tg4Wq02m52iVqvV2dY4GezodlgfBCDgWAIIeB3reWA1EIAABCAAAQg4oAALwXSKqvk6v/LeXK1EyJV6fLT6/fUr27BU2csvy4/MmcNLamtlXnojSQP9y36ZO5cMn35K42fOn7xSOXFv5B9KFfwaECTfIQ+WhV5ScUTCSm9SVj1IeUKu6wS9Xqsfi62LyNOqhp28YHJlAe84/zIaZvZzv5v/XoPXkudQXFznZF6iQankBXq9SOvjI61t2L9hSQTz78+dC/P4cvcgp7wnv6vUdStVm74Le/+pQb1CwjkjL6r28lDzD48+dc2SdVnSRqv9vr4Uw+XL3Xw3bHg0dNWqFX8oWSGVqrnAwAuKq1fvafKys+jon3z79Nl9koW8ppOpTYWzo0evcAsJObWInQ4VCAQlBoOBlQcpWbt2bf2pZdOHjVNaGvjF55+/cbWxvcyfTwGBgSS1ZJ/tbVNQQHVLlpDVT7ibAnI/v8uakyfHemRmPnhb3dxhwzb1iIs7ssbZ2ZmVVmnzx/ykZVsC3sYmNoW+UqmUa/PCHLCjRqM5xUooWLI08xDOkvZ3QhtWQ5iFvcXFxaWsLnRXOKncnudm+k0WFnKbynO0NF5z71VrTk23NA++hwAEIGCpAAJeS6XQDgIQgAAEIACBO1Jg5vzJH7NgVz34tMEUvLociPNwORpdsGbplrFNoSQlJY0XCATX2H8sZmRk1AcRs2fPfqbaafeHDw29IYqMFRqFGonx12OaioMH6/67Zg29zeZqLOCVbKewRzzcQqPuU6tIojecOkKifWVUUjOOrBYidvTD9VkxqW/tXZdrbBXwspPSJSV1znq9geN5EshknM7b+4/hLnNoLuDNzfWXb9k2LOzKzJ0XjIoaXUM3TimXKHYN7BGtl0inT9tltUvO9u/vG8nmOn26p+f27c9dPn9+WJvqMbPg1sfnamFJSWiAt3eub2lpSLHp9K5pLyzQfPDBj3yKi7uXFxd3d3F1LVE5O1dzTk5KoZOTWmwwiMo5zpCn1YorPDyKMvV62f+tXbs8u7F3aO1aCu/Rg5zt8X5duUI1M2bQbRf1WXNe5tLYKeVHHvnQKyLicppMJsu05nzWGkun0xnFYrHQWuM5wjishEJJSUmWr6+vNwvl2MnJpgJfdkmaQqHo7wjrdsQ16HQ6Vnf4t0vnHHGN9loTO+nMTuKy0g3mF9QNHz5cxMqwyGQyd71eX1+Cpbn6vtYo/WCvPWMeCECg6wgg4O06zxI7gQAEIAABCNxRAjNemrKJEwh90lM3PNjejbNTiAaDgd2Gflsgy8ad9eIzF28sXJffcA75d/2DXff3/ZdOp9vXsGQDq6Vbc08WJyr21IrKFEKBgavT6/WXLx8rDK6JvNzDU1wkDXAjkYsHGTWqbnXCmvtVpBcd0weXRplKNJjmM6hJGJHmE5/wpJEEAWX1fwSe54nee4/46mQ6K1aQVcsBNNwnm9+WZSG8Vo2P4apdFNrQIqVy0g/1F5eZPtY6wcsqlQoEN92MRhJwHPHCZuKu5gLesjKFdPW6cXdn/3VzIxe//b727ismxD05+mhhePj1NgWx5g7Llyfce+rUgFqDwak+UP722z//dsq5Le9+U0Gl+VjNtXF2rhA7OyslLi6VYienanFW1pDbTvWaj2MKeL8v3Sp581KCK/tuqOdE7VuRn1Wr9ZWCV86NUZxTHxb5SLoZV8T8XOkrDTaat3066LWaWSFv1RbX5QmfOxvvVqK9Lnyj55bqUd5PaVm7zwpSnZb23l3lInLjbR3wNmX9+ONLA8PDi94Ui8V/+OdEW56PtfvcCQEeC3yXLFlyqjG7O62ubFvenzvhHWmNi6meLivxwXGcv1gsZiUsWvUxGAxZS5Ysue20f6sGQGMIQAACrRRAwNtKMDSHAAQgAAEIQMAxBGbOn3xR51eukl0ImZmWltbof9i3tFLz0gt633KJeSBLJLgkqJGcIZFxyo0FG/5weZTLoVh/+Q/9XAz+ZeXmJRtYuNuwvUAlExVslPgrXBUCl8TreWxdBbvIg68hYdBEKmM/lmWFurOarg0D1SYD3lTiq5NsF/AaNCQ899agkOrzPeRGnUToce8lZfTfDlq1LIT3iglxmt45darhv2Q19qxYwNvHIHQPDi6pPwE9ZMjv5RvYjyWSUYrmnrFOR4JDh+r81Wqj0wVlmJPeJYB3dpVpQ9yKq8f2uVIsFDZe4sJUEqGxsUtLxU6r1z8ed/mvnx5ubm7nY9G+fbLCAtp7infTptGx69e/XHrmzBirlx5o6deHNb5nAa88KE/+Qc5cl4Xhq1UsiF2UPVP+iF+S5kjFLjGbgwW4LKzdV/ap9IWw99R/v/Ck6z8jP6l24RT8Gxf/5Doj+B81N+ryhDk1Z7mBHg/rvrqRLmPtTN/FuMbr2TgdFfAmJr7mExysny8QCP5Q7sMahu0dg13GxkptEJFQq9Xmu7i4BLd3TEfrb/oj8SyQk0qlMewUJsdxSp1Ox35TrHdXO8FsC3+EvL+rFhUVHc7IyNC09ZI+NlJ7avva4vliTAhAoOsLIODt+s8YO4QABCAAAQh0OYGkpKRZtf2yXq7tm61x3zbiwpqUzbddHGXJhhsrvWDqxwJZcbm7jCtzldX2vVRqPl52KgU1HF9aEOAsvOqtFAvE7lXxv9Q0/F5fS8LyY+TuGkG/1Wxl0aIykxQ+Q6hc5EIGg4GEgRXk4e9MEqmIhIU6qrnmREoWQgYqyXPSvTKPiBiDXiDWGTJPknDXKVLludAfgmdL9m5Jm6K993rVXH3ORSiJNNb/x2rdGaFLxFqV37AjVplTUuzrKq3wVlRHnmvy1KOmmCQ+ykgPNr+sSuEcHXG1wsWltJKdxhWJWq4/nJ9PvmPGkOxcVQxX02eqUNEjjKpVQkPR6UtGzf7PVL2kJy3ei0ZDXE0NuTs7k0yldnXKk1WXX3OiiqZCYrZm39NxQTHhOVVyeWW1JeYN2xQUBPucPNmPfv21f5MnZE193NwqXSsr3ZqcRyrVSBWKSpeSEj+L99yWNTfs89FHD3vnex5yOl71o+hE9QGuRFsoGOo+Vv96+H/qluUskD7snaDrLb/HWKotFHyU9y/JOJ/Jur3lX4rnhaXUsbHWFaSKw2Q969/BHM0l4b2KoYZdpVvE/RXD9D9VfC1i45jmzM4u1z777K7bfr1aYw/NjSEU6gVxcfudKyouf2Lrudo6fkJCwhemviwIZReONffHy9s6T0f2Yyd4WTkcdsFVwwvVDAYDuzSM7bvLXAJoK2uEvNaTRR1e61liJAhAwDIBBLyWOaEVBCAAAQhAAAIOImAKZk2lDDw2jXZryynepOen5xS9mtHoxVBNbfXYTIqUeZHOKYh+C5VMbYUamcgo09SfJGz4MQW8LmFUQwKi+svRbgW8XvdRhVBGfHQFBcSEktRFTrzcnYwGIfG7TlL1dTmVc1WursGFMm+P0BKNWEjCGwaquSq9Gf4291imxL+g8FUE1J+SbM2HNxKVnYl2NRr7//7viqxwrfAn3is2VyVsEK6y9sVVBfpNhz+stHQe+cVefkZFDdX4X7/RVJ/L/6UweW+q9BtKFQHH7+nRM+IXpZMTSQUCEup0VON0KwBvrD87vZufTz1mzCDD1uzHhdHTEwSsREN+PpFIKqo7+vYHfH+XHwulUqoPD5v6sOC9uprcDQZyHTaMRL16kbFG48ydvlSj+9+t59NUXxZih1Z4K6KbCbGb6ltV5ak4eTJOfuTIqIKWTO+KOR7k7F4qrK3yFp090/+2dzoi4ry/3LVcIpJoBEJZrVFV6q8792t/u/2xYVPAuzL/39LlkZ/XeksC+Lcu/0U61GOsnoW+5gHvm5f/Ikvwf1Z7qPJbkXnAy/Y/zvsp/YsXJjqxgHhOt79pfyr/WhTqFGHcXfapKNq5r3FRr3W1BVd1dg94WU3iiIgfK6urC/a29Jw64vuysrK7PT09T0+ePPlLNj+rDarVaiukUqlPR6ynI+Y0GAxy9sfsiajROtEdsSZHnbO2trbWycnJyVHX15nWZfpNB0svA7TV3tipdvYbH6y+sHldYVvNh3EhAIGOE0DA23H2mBkCEIAABCAAgTYINKyJ67Z9qMLpZK956enp+ywdjl2AZvCqWs6pnd2KXs04aUm/0oPkenU1Bd27hhotJ9BkQKgmocFAgisrqZdYTlKRKxml3qQ0GEjlc5H8QnyIq8sj+QODSDJkxM2w8cRREhRWk/anU6Qx1dn1SU2IN1ZznNGrSlnx3E6LLnN6yX1teADXo9UXXPEGoqJTnq5kDLkt4CVBNvn1VVebAl4W7CovOznVVUtF2Tk3jIt//GeBpWUcWPkFgUHorg8uUVY3KL1gsvxpFPVVxFHl4Ef6aQNOlHUbPTpHHxtL9SH6kSMkKiujknFNXDSnVpPw73+n+DlzSL8x6wkuavrk+r3kXyfy8peoj72z3PjO1B/OKlqoYbx9O4V160Y+V6+S5MknSVBVRcLKKplA761Tvfcfg76lOsimWrz+/tdLWe1fmYx4tjbT35u/N6aL1OrqRKLjx2Ocly9f02Sd3/Dwo90uXx5wvW/fXZF3P7bSqWzOF6dc33w2bv9Xzxdev967vu7vw+Pevcsn/juhatTxq9qQEhV7u9xfe7nPd7v/ks0uC3t84r/uUSiKndavXX7Qkl8DbWnDSjRcVWx1Z+UVWCkGNsbq3NfrA6QSbT7HSjWwEgusxi4r4/CY32zN96VbpAsj1tSftmRtw5xjDKzmrml+9nM1xipBcV0+x0o1rMn7uzMbx7kkvsqWl6w1tv9u3TLdhgzZkhkaalzbFh9b99m8efNjbA5TwMv+Xq/Xl4tEIk/ODw5mAAAgAElEQVRbz+1I4xuNRk+e57XsFC8LuWtqagolEkkALhe7/Smp1eq8rljCoyPfRbPT5TKdTqexV+BrCnbNT7TjVHFHvgmYGwK2F0DAa3tjzAABCEAAAhCAgBUF2Ale5cS9kdqQovoAyG/pFJ/V726Mac0UycnJfTSRuWvUg08bTOO01L/qPDmdfZ3C4z+jsy21Zd+zGraFuyjEqCa5ppxcpD7E+Y0ivaGWBMqzJHA/ToapTxDfoycZDn9Jzg8MJZGXD/EkIiM7afrBB0RXa0ileY4yzS9S812WGF88b9PPlqzBPOCt1qgFf/3fG67PDZpR0zcoRs9+PGf7K4ozRedEfnIf48anVlT6K3yNHxxc7bTy6Pr6UHio56P8670/1pfUFdDLpx8QF2vzacnYN6ofjhyl3XXhe0nGz9td/hXxiVEuC+Szr9Ua572+U+c7KqMk5p8Hr1myPo+tD0ZKrgQqVCNO3FAPOpvbsM/B8XS31J80fd+l7Kj/+sbPTlIbFAp1fUhoumguOZmaDGmfeorik5KI8ijGWB41TezWI4x0Bk5X+utFfWD+tpKkB443u04WxO7YQTETJhC3cyc5s4CXHWTOucYJjV7CmvfTdNqW6iCHpUyOj+65uUCtJrnRSFxVFZFCQUahkATe3qR88EHKY2GvRiORp6Ym3nP+/MD6E83NXaSWkLgwngvMrxKU+CjU1Z4Gl8E/Kmviz+a7fPRUxIZ1qfX1qNklaQ88/GGk8t/vnzB39fx4tH/J3rFccUmoU+TEdL7qma8ue7z6UvyGjNTb3ilf3yueXl7XFefPD82x5Fk21cZUg9e8ri67WG1S4Mu1LPRl/SypwWuqs8uCYDbWgp5pqjW5/3Du6IA3KuqAz6hRW466urqub4+Trfo2FvBqtVqtRCKR2GpORx1Xr9eLiEjNgl6BQBAiEokqdDqdEfV5f39iRqOREwqFNr2401HfD3usq7nLAK09/4IFCwa1VIpFo9GcslfgbO39YTwIQOCPAgh48VZAAAIQgAAEINBpBNilaFrPiv+VvPDJJbZodjGZ+7ahZ4RapzMGmebp1cvXx1mymenTp7tToOrH0uc/a1U90kupFMhKLPR8iVr8Y/N52ynMNZy8FXeRQVtKLuocEvAnie/tSTxfRwKugAQz5pFKqyM6upOcRz9AnEhAAicPMrDCC4vfISqJpuu6J+i2gM39s5G96+QV1arhJ69zsuZLNJgC3qKqYuGUrc+5qXU1go/Gp1SxgJcFuczqhftn1bKw9puL+6RP3/NU7YrDa53fHfdmtVziwr/4yZvuQzzG8DwvoOuGLH5kn741n5/9Svb/hr2g/utXb7hO9nqZouWP1pOzgPf/LcqrFQj/wQ/a+r+z5qF0U89Ekusvd/9slKzqwUNGTeyVPzyLo9MpivXt9x+6GLaDYp4e7eYi1nKigIDyahbwpqYSP3EinXd1JYOnJ/0hlBg8mPoNGkTGu+8m3cnSGFe9e5je2U2m7el5rWLG0GP1wWpz74sp4E1MJOGuXSQLDiZxbCzx165x3MmLIt0+XV1+zVhqNiT2fSNmyJOTztbGxAiotFQgycoyinQ6qhs5kuoankLeuXNI31Wr5pWcODH+elPrYuGuauni38JY+Q/9uqlGnqhvbx7UxsZ+Gxkz7DOn6ldX3XYBoeRykEL28WMhQr3QSfnWf347Icz6Xr44QOnpkyd1U5Q4GaXaWrFLtSAvM16794dki35To7E1s4C3Rw9yZpeovXkpwZW1Geo5UftW5GfVan2lgIW959SHRT6SbsYVMT9X+kqDjeZtnw56rcZ08pf1ff3CJNfhXn+qYyd62Une9fn/cu7tMki/tPfuqhu5bmp7n+Bla3r44eWefn6F1z086rZJpdLLlvwzyF5tGgt42dws2GSltdnFa3diwMnzvBvP83Ke5+t/7XAch/8uJiKUaLDtr0x7Brxz586NkEql3ZrbkXntanayvbS0NJtdLmdbBYwOAQjYSgD/R2YrWYwLAQhAAAIQgIDVBWa88PQcgVPd34pf3vpbiMJq8Equ+Wm0YUVBohz/t9d+sH6lJRPPXJBwpCRph5aXN143t6kxfp5EMf4PUmmPOdRkHVODmoTXd1BMaCIJjUYS1OaTi7OEhJUZJHjtBTIIhUQ/rCXukQSqE3qQ5tAukkUEk9jTlQQiJzKc+oW4n/OosmwWnamv13vrw04Fqxf9f/bOAzqqMn3j763TZzLpvRMIJECkFykiKCA2OlgQwXWxS1n/ruu6ursKiGBDXRUVBcUGNhBEBKW3AAkdQhpJyKROn1v/5xty4xAmzEwKCeHeczyRzFef704gv3nu83YdVJN6rFoEwFHUQ/hIKPJs47luCfB+lfODomdUBrdo21saycH73MZXtOMzbnMi2IsA8MJtb2peHPmMVafU1M+HIHBKSKIbnJ6tzCcGJ/ZjEeAdlNiH2XRyq2JBzNsgxTj8CXj/JfZf86NfgBeNG750av+acb8fY1LPm+v3aQMcCBD3P3gR8PZbBcfptZB4WwqEdIkwKo1KRszNtbH794O1shLsSON+/aB2zBio8YS2w4fDDb17Q/ULL0ABQQDwPAI5AErllXN3PTVEEQ0pKRCSng78pk2gKi4GorpaQ5qybHm1NzeuPRoD3QcITN8/JMJIUgzwrBXCwkT43/84fuZMsKnVIC5dCqLkQv7kk7FdvvrqIevBg7dfAnhRDAMar3P6thBPuOvtHkWgtqoyltfH5DnVHB9UPev7Aw1d6qrsTqFMTLmVD6+95Bd5/Y8DE5mEMrMnbNfNnz/w81WL/HKMe1uPBHj9eU82t01eHtjbAvCidSPHdFbWerq9gd7GAG/9e43neYJA74rr70JuVUEQ1KIo1l6PkNvbiQuCoMdxvP5n8fV3V7TujlvTMTt//vxIgiDcf2eieRiG4WiaJr0VHmxslwjyYhhW/MorrzTryY3WVVEeXVZAVqAxBWTAK98bsgKyArICsgKyArIC14QCM+dNWW/rczzaduPh6oYLRk5QBLFCPxxnxM+FPbpixYrtvjY1c8HUz2ru/jPqwVd7z9cPPQUpVbshOLg/VPVcCpc59iTAGzcJ8Au/gJKtAQrngSBKQfj3HBBIAbCDm0EMNQDWZShYeRHEHz4GTa0TGMwATE0I1FhuhcKG4Ba5goMNQQma4TXuYmaVe4BkKsEU1UgOrWdEg9luw+Zu+DOioSHgffqnf+peG/svC4ppQGMjuJtXlU8uHfeSRXIAX7Ca8HlD5tiQ2zc5OIFfd2yDoquut/ifbmu5svOUMPf579nwEStNGS9s9yuiQb0vPVz3Wy9N1T0/X2CjK+wIYKs2QHywDbQEAJ67C6iTVeDo/zkcc7+2HhLCCkMigjCRtlh410031R7DsIsA3Ol0xx8Qd9wB9U7gm2+GrO7dofa11yAvkPP1bOt0Ar5+PSTY7aARRSDy87vp8uYe3UWpL3cMN5xDArz3ItDvJEnCzCnDg3H83bcwmD2btyDAi1zIs2ZdjJlYtmxa1qefPn+mtLSzRRprwqTn+6h7HHSIaoatnvzLSX/2Ib0fpK/+9GmsjX7RzK7Ht90pZmePO96Uca4XwCtp4wl6IyNhcVM0a8k+LQl4UcQBijeoc/6iZXYY9y/LshzK40XOZhzHRUEQRJIkUV4x4Dju/p0ZgXCXy8UrFIoOC8Q5jjOi6IqWvAev17E4jqvAcbymvLy8IiwsrAvKwm2tDFxPuIv09nQKz5kzR6vX63sHcg6oIBvDMCdQcUJUmA3l+aL+SqXS/ZXnefdXtKfWhNaBrFluKysgKwDoIUP5khWQFZAVkBWQFZAVkBVo3wo8+OCDEx2Djr1ivnXXZTmtDVeOIC9RYXznw9cvOnlRrMN77713uGG7Bx+9fwEXY5pXef/6o03dfe7fIVHkAct8Bc41HKN4LSQytRAdfAOQhu4g8JVAOg+BmGkH8c4bgSHV4Hz736DSpYKFxIAwh0N11UA4j1MgEl4cpp6uYOp8mIGNMdWimILTS0FMmg1eHbMI8EZiyWpUCK2qmiVfOraAnNVtJjO4T6rtSg7ep374hy45OJFD8Q0N94XAr5W1Y+WWcmL+kMdsr//yqf7W0IkCVRXBL9z2Ykn637c36ihuOJYqN8mo/aWfseqBH4v5ICuDXLpjUyA0va6Q2vavQbtuKziD34b9Ul+kg/7LYZ0rfmdCXniu8FR5ebEdvdavH1hffhniHnsMSqTCabfeCj07dwbr66/DmaaesdSvrjAavPPulP7Hn/zCb0drvfM4E3ihGpTncoC2mJVw60jemZ3NCtXVYBozBgqsViX5zjsTey1dunKPNOewmz7oEjH+c4vtri3nm7v+5vRHxdtqi1Ng/Y9zL3sf+Rr3egO8kh7p6b+H9+u3Ib+tIe+VAC/P86kYhlWhqAKCIC752YqAJwK4PM+zAOBSKBRRgiBgqEiZ55lLYNTXfdBRXud53v2BUkeNdGBZlqIoCp25fPmhAAK2PM+XIZcshmGoiJob6i5ZsqTCszsCpBIs9WPYgJs0hLgILr/66qvuaJ25c+d2oSgqMuBB/ezgGfOAurAsm19TU+OUox78FFBuJivQggrIgLcFxZSHkhWQFZAVkBWQFZAVaB0FZs2aNcyRdWpJ7V2/+/XoqGZ7D6Nmb3oJIHihYAaTF4JfeP/99z+WVvfgk/csBlwczRus2orZ310GZ/3dhb0A6IOPQpfBP8CRhn1cVUAWroZecZOABBEwggeI0AFW+hGIz8wE24kcILZVg8kyFIqAAPAGdT3HdAPetZARPw1wusQD8C4DMWlW44CXPtU11F4RQzt4Af57biZ+T9RjQlZSJLO64m03qPDM4EURDajw2r03THCgQmoN94ScvMjp+6+RC6zLd61Qoyzet3atUI/vdpszPFxledMyMyCQSudF6YK+H5ps+uvXOcgph+IMkNtVmrfyBKhRsTnsFdjjmelLb0+LZFYaUv73v307du0CLWrvDfCOGQM9kpPB/tZb4M5sbuyqg7ei0kemMer/yaeje2R3yS+19zle7s99IjmPg+2gIQQgrFaAIFuoJsJo5eLinGU333yxyFpeXkzop5/eEfvee2+7M3PTu26N6XHrSp113kcn/JmntdsE/XNOn60bHikoLu7q176l9fTpA2q9HlBxq1a/zGbg9u0DN/BvD9fo0W8Gd+6c96ZSqQzofdGSa/cBeBHYtQqCEOwJeQOBtgh4IrfrtRRxgNbcHEDbkV28gZx9S96n1+JYreXGbYoWnhAXxSxcuHBhPwKsw4YNI/v169cfw7Cr8jNYWrsgCGcWLVrUaJZ8U/Yo95EVkBXwrYAMeH1rJLeQFZAVkBWQFZAVkBVoYwUeeOCBrlzX0tXV03/2+9FRwmRQEg4VSZ0P0+p/7v/d+++//wzaxsz5Uz+z9Tna2zb4SGlLbGvH7dC95xtwQpMIlwDR+piGKQjfXrzwGlAULAOidwLYnHFQ5SvDFfVB4/AsYObtWXHm05ZwQ/cqtb6X00kZ7M7K3UAy1WCKaqTQ12PaFalwsFekwMZjTsoq/OfkA+S08Plit6BgQduj3PLX7+frjpQdIyO0YcKqyctrs0tzyPnrX3QXwpKuxWOet0iwFzl7R6UNc6E/Iyfve3tXqrtHduXeu+tVs5W6YHu95oGACkzRJSEqw5pR6aanPj/oGWcgzd0Y4EWv2x4Z2H9QN7M9KyvXHb9gtwOB/hs37s+Ihttvh+7R0eB4913vgBfFL2zYAPE2mxsS46GhUDNy5EXg6u3eOHs2NvzLjX2jzs35NmAnK9qfBPJTFk8a+MRjX+72zALetSsj47PPpvI//vh0QVrazugefX4wmv+7rL4IWkvcq00dA0VpiKsmpJw5PcAdf5GdPdqvqIimztdR+t155yvhSUnlLykUikbzult7r94ALwKcHMcJnlEDPM+jgmOUKIomFFUQyLrqYg2Qu/ea+N2Sb4HcYY8ide4f7QhyX+vRDTLcDeSuB0AxBsi9ihy7JpOppq0cq14gbr6UodswuiGwHTa9taeDuOmjyD1lBWQFAlXgmvhLONBNye1lBWQFZAVkBWQFZAU6lgIPPPBAmBhb82vFX9dWNmVnhu8Ghyry4hQig+/n4iq6VE/b6M6wbezaPRm6sjVA37gR3G7KK105z0BSUBZY4ibDJY9koj4opkGbAiFBmRfzWhGQdZqgInIUFPp07DoBL90A8YINtIIpU5N801QiuOwQVpS7g7SK1eDEOI7syhRHjLo8q1da7yOKFZ3wI70icCpR5FyC2xlL0pjAuU7h0X0dtYTCO8j0tWdvr5fyefZAAS91PkRj+H5ot4q/frsXjekZZ4D+/MdXoP1+GziNHhEN0tzUgYRQxechyVr1wQuoyFr//lA7evSlRdbuugsyQ0KA+eAD8Aok6wqohWbWRULs2QNkZSWYxjaSaRyoe9ebTtotvWIz8iOjx43bcTIs7GKWclW1Lv6jj25LOnR4CBMedQbE0Eqzdd7HTY4Oacr5+epjXDPSXeiNqNWoyvcPEtf/OC9gyO1rjo70evfuG4IHDdq8yWCgf2rLfTUEvMh9SpIk3tIwti7SwX07UxQV3pZ79jV3a4DMjhbd0BIQ3Nc5dKTXPTNvr/a+PCEugs6LFi3aPX/+/J4oKoGm6VQcx91PuVzta/fu3du3bt2Kol7kS1ZAVuAqKSAD3qsktDyNrICsgKyArICsgKxA8xSYOXfa8fK5q5vlhFOeSAhydimoudJKKnaA7uxbEBfcD2pQtYJOT0DJldpfCfCix/NL1kOCWFegiw6H6oibwa+MWlRQTZcCodpOwFs23K5OVJHEzbHZWJeueowBhtu3vgDbw9uLHHdCo9WukYOXPJ4exjniCYFXu//dhxNWEaeKxIierAVH4REtdDUJ8JaEqnUb+3WveuCn3WgZl8QZiEAc3QPkicqLRda8LTPttWkDZ85YvQfHAYKCLi96NmECZOh0wH30EVwWc4BiGdatg4xpHpEQKNN46VIQZ8++WPTMc84WcO+ibGW33jEfjc1QW9UqFcmT0VEVXH5hlOrMhM37SbOW9nV/ej8uDGbpX0tsoaO8ZJgPzE/nQ4PbBGXynt4/kjt1amCB2RxxSSZra6zhWhvTYChR3nHHG1x0NPaPtl57Q8Db2kW00OPhdrs9X6PRpLb13hubH62xNR5Zr4Pn7mlRXvG1FFvRUCsEeK/1PVzN+68tC40tWLCgtwRxpXU888wzw67m/r3NxbJsbsMs4rZekzy/rEBHV0AGvB39hOX9yQrICsgKyArICnQQBWYumLSzYuaPgqC3t3oBmO3joHvCPXC+6CuISnsaCkIHgqUxGRuLaPBs7/l4vj/HUR/vMAlwegOotOci6RDCiqV1U0PWjZGAU4JQW1wovLfKbLU9DDme+bSe46Mia7ry+CBLkUqJkRpRFAADwQaGZIdDHUq2qI5NAbz0mRi9Zm9G55opm7NFnK93+kh67X8Q3K7RfqvguDfdUt+akDX1jt8L4uLKq/74I8vdFl033pjtduxOngzdFArgV670H/AuWwbirFmXA96muHfdwHo1xAebQEvwgNcmQo158p+An6jR0src5BDlycQk26DDx5oGd1HVZAJeDtmS6c+9FWib/6u8KUe8nJ2Dftn0rlAepmHsetFUnmTbtnWG1zMKdL6O0D4y8oz21ls/LG/rAmtIy4aAF0E7HMdb7IMdb+eFHs9GnyXhOI7cg+5Yj/Z0XY0M3dZwCV9tDWUXr/+KXy2YOXfu3FBBEFDBNiUqoiYVV0MOYgzDUIG3dvPBSnvKKPb/JOWWsgLXtgIy4L22z09evayArICsgKyArMB1o8DMeVPXVE/6JYmNrbBdjU0jZ675FGgS7oWS2Lv+zHVFc28ZAH3Q1/5fwOHGiqw1Z40S4E0zgnp0DKZIiNaAhuex80UCmGwGsVtftcC7ytnlH9kdlkYKrKH5O1F91HBBpzIf49Uus+DO1VRF4Iy+E+FQhmJXfHSSdwGGHMwE7Z/L1y6audPsvoAKXClzkoMV+dFptaN2HwYF52io2Z7pkI6+5w3wIo2iPx+ddkfPfOfR44mGEw4FJhhsDtxJkYZyI/3M/FXZM2ZAF9T/448vB7zo+3URDSGZdREau3cDWV0NpjENMo2Re3fNt8NT8ud/uiuQc6U/gMSxBISmp4Bb60PHgdyqBpP9XijwHCd8yfRM89jtRS0BeFFO8i9nfqe1Co34zh2LzFkxGdyGk7/SntnKKFc5KyqTm75mjuGC1YRLOcuo3acHv1ahTGWdUuOGgI0BXmn9dGGY1vDd0M6Hfn7Amp09Rs7mrROmPRRYQ0tpCHhZli2/WhEKgiDoMQxjMQy77L0dyPuopdteDXCJMnqvZQcv0rwjQOqWvncaGw+5wvfs2bO7pSMJZsyYoQwPD3dDXZIkQ6X5pSJmUnG1V155ZetTTz2VqlAoYq/Wnn3NI8VF+Gonvy4rICvQcgrIgLfltJRHkhWQFZAVkBWQFZAVaEUFZjw74R3rzfv6NxWCNWVpee9B5ImF0GlMHvzh2R8B3pt2wb5NPaB/1Gi4kPkKnGvK+FfqU/gFJPUxk/H3zRRFkeAFoYgigrU8tuJjXBw9lXbl5du5bdVgsjdSYK3h2P66iJHr9NiaXvGWqnitwNO4MS6vJn3CPr9iJQLVQL23azhhUyVb++ccFVXMZS5pb4AXrU/KJhYB8Ji8nkGpIUnm/EfW1uclB31xc0wmS2I//fSzHsNA/Pxz7w5gVGRt/XpIsNdFaISHQ/XNN3svsvaf/0wfkjd31R9SzIKvvbqLxr0BGfcOAnf2MbpEAWDpehAtz0Gu5LpGsSFB3w5NLXt25f66M6qPcvA1h/S65OBFgHbTqa2KpeNesmSfzyWX7/5I/drYFy0fH/hCido+NujBetCG2p6pyCcGJ/Zjv8n9Ufm3oY/Znv7ped2c/g/YERSWxvYFeFG7oDU3dz668imQAe+fJzZ9+t+T4uKEGf6eYWu1awh4HQ6HQ6VSqVprvobjiqKoQPALx/FLIk+u1vxtOc+1DHmv5bW31Zkj53pFRcWZliq2huBuZGRkf2/7KSsr252fn8/169evP4obQW5ZgiCCcBx3/6xvL5fZbN6/fPlyOcanvRyIvI4Or4AMeDv8EcsblBWQFZAVkBWQFegYCsyePXuOs1PRP21DDxSWlZgguB9clV8abPlAaxKBaaji5t7QN3k2FCT/BS60hsJsGR4U84myx5T7HLyIi8hJy9EsYO+8CbgyAWzOOKiq9TPPN5D15XxyQ6JJPSOUSk1zQz42N5cMJ9eYMqbuu8R1GsiYjbWlCyO1mp2ZXWtv235G0Doue5TbG+CVsomD6gqjVe4BkqkEU5RHYTShmqSi/9XpBlfVCYImRBg0EopHTvYObtHaUB4vQQAolSA0XCuCwF9+qUk/f0FnYKLKrLWhUGMe6TtHuVHAuwFEy9//BLxoPvL9ft0tBym9A6z2mqxDJcoocOl7gF0bDy5/dJYA75s7PlSlhibyozuPYCxOGyYB25UH16iQqxeN1T2yK4ccutsLdlOegHdQYh9GgsOec8qA158TuLRNe4G7aFUS4J00adJ3HMcJCoWCCHxHzevRnp2gLMtSFEW1aFyNpFZ73revE72W1+5rb635ektm8aI4BoqiMhquVxAE66JFi/Z7FldrzT01c+z8V155pdE6Ac0cW+4uKyAr0EABGfDKt4SsgKyArICsgKyArMA1ocCsWbOGhYXXfrd9R67yzOlyIjhW6wpbWnBYm+QfBGvpTW6/DXqYc8FwczbsoI1eQkpbYELj890GDLv9ON8lS2AxHMTs3UBuM0GFZRQUEl5gZHOnRFBy13tTMsThM/50naLg3m9fE/sv2FzvOm3uPJ79Qz4e28s6MMfkSissbDhuQ8ArRVckNCiMdnopiEmz/4SmKBphnFMVFUlwlIJmuRoOmEo1mMY2iEbwZx91MQ6hoaFhakZvcR7KdQpbK8Fk9wDKjY1Dr4DE23AI6ZJ88f7IPg7kNi2Y7NMvjWgoWgOhNYdBOzzhrnBb1vH83V+f0IYNgproOy6NBmlsHk/Am1eVTyIHb5m5HH9o7Tz934Y+Zv34wBdqyZmLIDAaZ2LmOJcU0TBvyBwbgrvJwQn8umMbFBIERjENMuD15y75s41WW0XfccdiLC4Ong2sZ+u0RoAXgd1p06b9QBBEm//u196coa1ZdK697TWQO0wGvIGo9WdblIXLsqwbaFIUlYhiCpYsWXJZkU9/Rm8sckGKZ/AsrubPeG3RRoLRbTG3PKeswPWoQJv/JX89ii7vWVZAVkBWQFZAVkBWoGkKzJ8/9VROzufaiRPVNb/+dkPyL4cOsNoBDlPaPCimdK0DWb2tNOdvkEQFA0vqgctbDkmjciCgbFZ/do8e3deuGxRjTltt19eClsQAt0VBdWu4dqX1NAXwNjVWQJoz/NXpA8vnrdrpTRO/Ae8yEJPqsog9nbPVOQqDgmb4Lp1EK4pGmP3c5cXTrnQWyNm7bh1kTJqEU6WlYVoh7kKtKAIsXQqixQMoNzaGu8jaZ5AQXAkaggPCnATVtR5F1lA/tN7CzyGsy/BYsfg/IYm1vQ4XpfwVSk+8DHGpj0FJYwX0POeUAC9y7f5l7Tz9kbJjJMrgTTYm8K+N/ZclUh9e70z2jHGQxkDQ18rasXJLOYGiGt7atUI9PuM2J4pqaD3Aa8MBCBFA2aoFv/x5r7V0m8zM3/R9+/5yOixMfLelxw50PAR4BUEQpkyZ8h1BIJ96217tDRyKoqjBMKxVct3b214DOXkEp+vao6+oYJ77fdoe7qFA9tEe2ja12NjTTz89kKZp95MXnhfP8wgYR6JIhvawP19r2L179/aWzib2Naf8uqzA9aqADHiv15OX9y0rICsgKyArICtwDSrw5JP3rPFEBvoAACAASURBVN6w4ctxixeHnN/0+/C4/KdX7y34FMLyP4T46DuhtNOTUNLa20Juy9NvQKIiHFxcLZBBvaC2cjuEoEzelpybqNBrgz4dlW5J/NpktIKWFIGoDYdqf+IBmrOOnE96JVao7w8hU9PcrlM2J4cMp78yZUzZe0lEg/UsKKv3g4azAIlMvoHGCqCxrwR30eveIhqK10KiNgVCguoKo1XuBpKpBlNUXRaxJ+CtOkHoCB7HMtNZ87INIM76O+TW1oYb4uLKL4uD8KaZBHinTQPcZlMqqm0qggurti9dBuKVits1HMtlAhKjQKSDLv8QQgK8qaONTtNzyelVvQ8UeAJenAARCLhiLq+3DF7k4F247U3NI/0ftD+/eaFWAr2oCNuotGEuFOOA1onaPf3TP3X/GrnAunzXCnXrA14nDvBtPIBNCyDiAOE1AOOKLsLejnONGPFxUFraiW8MBmx7W+6qYQZvW67F/fOknRUfYximmqZpY2vowvO82B5c0y25N1SgDo0ngV60RwBAnyG43784jiO+gAuCwFMU5S7seb1ePM9rMQwL43n+hyVLllQEokNd/MKNAGAKpF97bIuA9OLFi8va49rkNckKdDQFZMDb0U5U3o+sgKyArICsgKxAB1Vg/vypn2k0JZnffLMtfuNGOPT1t8MyCgqi9E6tvaZg9nfHTr8O0SVrISrxQShMuLd1filCebz7Z0KGOhHsfVbAicPzIbnmAAQx1UAlzoCiTk+0LGDWvB/UfXQar08bYnHnDR/aA6S/8QBNvQ3cRda+uCHBUp2gEXiaMMafq04fv/eyImtSrEDmfyEfFQ878gwkBxIroMxJDlFnd06oum/DwcbW2liRtZL1kCDWFUajw6E6okEWsRSNEM6DAnPRlFXknZYgvozTD1LlnI7Tx4TWchPHbzhEECAqlXBFsFgX0RCSmQl8ZZVevTObEbcwzhJ/its1LAinCIWacC/5vYVfQIj5COj6j+xFkuVBsG3fr0LwIDBjAFrBBlpUTK6xvkg7bw7eCG2YsGry8lrk3kWu3fnrX9ShtiNThzAowkHS3BP4Iifve3tXqgONaNA/98QNv/zwxFmTKanW9323OhGgcyhAr7pCbn+QAOUmgPGXZTzHxx+KoiiGOHu2b7HvcdtfiylTnouPiXHOpyjKrw8UWmMHEuCdPHnyD5ILszXmCWTMtnC2ojkReEQwEsdxxCfdvwc7HI5SlUoVFcj6/W2LYGhHdbw2BL0NNenIe/fn/AVBCMZxPFgQhHOLFi369cknn3S7bZVKpfsrz/Pur8iF2zC3F8FdAOgNAAxBEJfl//szf3tqg4rPvfrqq7ntaU3yWmQFOqoCMuDtqCcr70tWQFZAVkBWQFagAynw0EMP3d+vX84Lev2uyg8/hJgVK6A+027xq/cMKJi0OYeJL7OyFiBOvQqxNYfAkDwbiqJug+qWlKFsIwTlfwTRhBoEBHgRVK7aCwbLadAlTIfilgS8bifqOsi451a9FiMEXtRZGRFAXIbco37EAzR333XRC+At61dynSbNggun34IoDAMINFYArS/kjYn9+PAql3XIoVNcdKVdWrN2V2YkOGly++L8aJex0tJvFRy/DCDYAAcCLlsfWhvPAqb9GuLhD4hUcTSV1iPUVo0PVZZ3KThfffPOwvAlyf1SIs7zSqXLGRoKNSNHNl6ADRVZW78eEux1QLm0rKsmf2J5DpdYUQ9JG9Pan4JwqK/1HCiq94KOswBh2J+VRHSuqagOOycGdQdjw2Jy4cOgqKGjVwK8zT1zb/19RTTo378rruCX8fiO7dPrAW1W1obO0ljZ2aNP/jkuimX4PANgVn3GM7j5+ksiwOO5AEFud2C3br+mdOm206iN5l2EEhOZUpu+rLRTzeZNs4+1xh5bY8zRo98MjogoKY6MhMWtMb6/Y3oUWVvbnmBjHSBEpLVFfx/lOM6BYRiNYDbDMFido1TwdJMi1ylymCLgy3GcS6VSuXOpW/oSRZHDMOy6dLFez4BXEAQKx3EtgH///kC5vejeQ9m9FEUpCYLowvO8miCI+r8TW/revJrjoffBwoUL2/RJhqu5X3kuWYG2VKBF/0Jty43Ic8sKyArICsgKyArICnRcBRDgHTVq1zOnTuUI+fmgeuGFi0Wqzp6NDf9yY9+oc3O+Pey5e2xNt8RD207QLiuPhw6GGkUYMIowYBXhwCqjgPU3rxcBY2cpRj0UtSiesQkEZxOJymMuLaXC+ch+ylprCaewFnFKNLc2jnRG9FH6hH6e6/zA/HT+RcB1+VUPeKcAYS9W60WFgxdAhLffA9b5OBxQGKHOAXn1z10CvIkz4cLZd8DtfmsK4CVqtXT4m9P7Y3q1U3TaRYygFZzKbCddIXZMq2I3ff9jCGZzKLtuOfW7r116c8sWva0K09WGaUfMzLxwfsZPJ1CsBP0NJN3VCzN2TVBRIcF2x7FjALW1cGGsj6JpKK4BJZju25fV6YfzIVAzZbMHuPR+fsXrIMNXQTjPnhJUD1lxW9ZxfgcV9Wi1U3qd5wE7/i9QaBLBhisA83T0thXgVR5JVdGr7ui0+tNXj0RGntGWlaVax4x7vUdCvyoMCzE4+KpaVdHuYHH9D0+4358YVq0E+Lobjs8gcZzDcJzHcJwDh+NNu8EwJT+jx4HwxITsME1XY5XyzgHnqS4J9e+nioff6fvrT/fnFxd3Lfd1L7T165mZmyOHDFm3W6fTfdLWa5EA74QJEzZSFOVq6/V4zi/lvFIU5QH8m7dCl8tVrFAoYps3Ssv0drlcvEKhaPPc45bZTWCjXK97Rx8wCIJAeMvODURBNAaO4+4PvDrC1dCl3BH2JO9BVqA9KiAD3vZ4KvKaZAVkBWQFZAVkBWQFLlFg9uzZt/Tvf3Sh3b4T37MHDIsWQZ7U4OOVY/rlRJpKiWqDKiQ/KkIkBC42uqKirDxIfbqkyp5vPg412mKOqQKKrQaarQEK9aWCgKWMwNLBwChCgEXfc1UC1bAdbcTZr95aryUpXHBUc5TKSLKAAXCMgIdnqqwFWy1GVTDJKoNIVh8fGEDx5Y6k10LiSCMW16kHQVBGjjuyB/CNJ4ErDYHz3pycV/O2kWIFMv4L7orhh+dBcthQqIkeB5c8jq7b1Dfe3vt4GR9s8fqoadRbc3qp/3LvGagyY0SXRIY7cDyc6JJYgocYmG/GzEjHnIxyZP+BqpLHlngtxCbt2ZtbNv9TAChRc73W2g+hdvkrIbzneUia8wy48HKjlrGYMaORd378MTCzZ19egA19gFBdrVNHRFSapdzeP/7I6uwN8DYsNof+7BXwehSEa+y8UN8Ln2r7JtympDCBxAWVg7XitUL+B0CmPAI2SgNi5R4gmUowRY2FgrYAvAjOG5bdE527bwwbFlZkDY/KT8JxVisodZbwt2fWf+BS/uhHPYqOJtJKjUOglXbq7NkSsqToZpxWZYgiECLv3IFHRhwUevQjncahUVXK+8bWv7clfZjfs8PPvloYJYHiq3mfBzIXgtyofVhYvvamm378TqVS/RxI/9ZoKwHeKVOmfNse3aRShmtLuYsFQUC/30ZjGFaFYZijNTT1d8z2ljfs77pbol3duaIIguuJN+SzLKukKApFLDTr6mj3DvrgZenSpWeaJYrcWVZAVsCnAtfTD1yfYsgNZAVkBWQFZAVkBWQF2qcCs2bNioiOrtw0ceJa8+TJkLl5M2R7rvTjT0f3OF8Wqh7cN7dq6NBst7OyslKn2L+/qyYnJyXConZx5ZM3FfIhFreD7aIzFyiXCSh7MSiYSqBwEkRvTl8JnjlreXLuj//UbSv/A9eQGliU9R+X3hVMzj0xlyhn/qyDgjJOUaGq6WvmGC5YTfjiMc9bUEErlIP66cGvVe/d9apZp9S4bbu+AK9q9cD02lMHQ2O7OnlSANwcCWx1f2D2PttdATEpVlGkcWNcXk36hH2XZeS29kl6xgq4i6xFgyuoJ9jUsVAPcqNee3QglZFWw50u0AmEw+UMOu1wpeeZHD3OuiGw8cuxqfqkiaC8fajXX/zWpt8yRMA47paJk0Rb0P6qxlyznjCVMGsUvN7mEkWA7EdBzVRCTf81cAy1ObcSwofrIfzuEaAUXRQZqtTiLFPNrlkDzoceuhTwfvLp6B4lFhXY1AyrsaiUFEspDUFmBw4YdVLtqJXWgpzDqg0QH2wDLQGA14ZCjVQIz1dBuCudkbtvAhYekqImwabAiw9X4YQCmPDh4Hb1ov2dXgpiUl1cRw96hL41zvww86vZ27gI3FNbBkZwHHVEE+ZI1i+be1mMhtTPuXpDEp4YayHiI2yiRsFt/ceu2MpcRsO7gIgeFFzdbwTBqUYPaLRAYnsHvAjsZmWtpyMiSt1ZwTabMjM6unp1ewK8kyZN2tyeH/lui1ze1ni/NBwTFdoiCMKdoX69XdeLi5fjOJIgCKolPlDwlW18rd5DgiA4Fy1atPtaXb+8blmBa0UBGfBeKyclr1NWQFZAVkBWQFbgOldgwYIpW2fM+JF69FFrypNPQmHv3mDzlAS5LVNSir0+vr1jV2bPg6fiVBUh5srS27afQv2uBOY8x5UA74+HNys35GxVvX3Pv6t/35mt/eTcZ+Sy8S/WIlh7fqfNEDNQU/vC568bHx47tTa7NIc8U5FPDE7sx36T+6MSAd+nf3peN6f/A/asmIz6aIUrAd7Qd+7uY4suLj1h3RscczcQGA5A0CAe/ypTWVR5P63s082CEZjI5uaS4eQaU8bUfZcVqboat0xjWb0I7uoXz6133XJni4KFU0VhzNGTKrGyVsGTVU5KnUBo/u9Br0XWLB982/Wnt15SM8E1tuFPplfa+xxv9NF8CfCmDo/U4yQKbWVxgWC4vS+ZRE/AW/g5hHUOBtVII0SmdgZRL4aSB/dXIFhacuedcE7Syx398f3ghHNPfbHPU0NlTnIwXRCpN9+20+1aRhdyWY9NgdD0zIuRGZ6F8NA95qsgXGNn5NmXNBmDHA4GS5xrs2EEiDgBohvw+uEGbs17QL9hQCJys+sso6I1D0w8iek0lf7Ox9rsOEbgQCqVgj99kBP43OE0zGYLdlya6+tP79ZpYzCcV40a9X6URuPKMRpdKOO2imXZVAxlUSiV7cKtJjl4J06c+D1JXpdxsK1z+H6OyvN8KkEQ7eJe8HPJLdqso0NeVKSPpunI5jqVOyrY9byZUNYwyhletmyZO3NYvmQFZAVaXgEZ8La8pvKIsgKyArICsgKyArICraDA009P//ctt+wa9+uveUpU1OuJJ6BRx5+36SsqDSkFheGh23b0IE48+vXOK4E51F965J5UEuLLIVsy39zxoSqGjyNGdbqJEY0u9vGv/hE0PXy6mJWQwYR0UdgXfvk/Y/ceKbaM8n7q3PA9dk/AOyixD7Pp1FbF0nEvXZLR2xjgVe/MSFUfTVFXzP7uiKcLlHMCtnPpeA0/8H6ONNB1Tk4BsG9fE/sv2JxL6aFdZPY1hLsNz4M3WxXC0fwIakBGYcPXOKcTP/ntxnjuWF5seVUhWCvOObq8dvgggppElY5W70+PtIzae1m/C+8bu+k6K4KNI8LcGpt+q1UVvmejbUJluVSkDcVKVGeDoU8/EIPtoHHmqoxGA2VdsMB8iCAuDUNGDt7sLvmlDcGyZxSDlJN87zSozxBF4HXp0ksL4V2pYJ2vtwrq67ICWfM62U9/E4cHdQFgCeArz4GLrYHyqDEX86jb8op85+EemqmTz5PpiRWtuQ7Hu992Fi12unQPSa375hmvHwy05vyeY2MYj02/d/5gTQRmIgF+FkiiKyhpLZYSy4vH8vQGgZhxtdZypXk8iqxtuV6dpG11DugxexzHlRiGaTmOc5IkWYX+3FbraYt5O2pUA3KkMgxzgiTJWJIkQ5uq7fUAdi/7+18GvU29XeR+sgI+FZABr0+J5AayArICsgKyArICsgLtQYH77rsvJD7eurVv328dy5ZB/GefQaOPhF9pvUtemzr42F8+35m4DjK8gbmae+HY6df7x1iOJ2sFlsZD+p6p+W7ZfwwI8OZV5ZPzQp7BiQybZfbX8wwv3rLAksKmkcWmcnL56ffIp1Kf4HUqjSgkWOxSRMO8IXNsCO4mByfw645tUHSP7MpJMQ2NAV7lkZQYze5MfeVD6457Ojl5BsiCwok0cceD9TEIIspHaEeA1xfc9XUvHVv9XWJwcnw4bQhWOXhWNGUfx8r37GD6Go1OQtTQmFaLMTXHWMtNB845M/Pq837Dl8/qcS7UzNsgH0SBIYLi+lYrsCzLr/fP7T7itH0bmtczVoJzAR5zqr9x0oha5+23H8+rqNBrCwsjQwwGuwM5wRsCXlSgrXo/aDgLkO5IiihwadLAmbEfOl12Hy0D0TILWgS4G74bklJ1ZG/o2OFO1UkLiKVWECsrAbeawRE2F/Yi8O1L09Z+PXrhI4N1y+ZdtSrp5mVrUw+uSoED+28/ExV1IqS0tIvfzuHGtKBph9ZgKA8KDi5SnDw5+OyVNRNh6rS/D4xe9ZDboc7uPxZMJMVYUW601M/+9+VJ7QHyIsBLEAQ9fvz47wmC8JqD3dr3x/U6fsPYCZZlyxDgJQgi6HrSpKO5eDmOqzCbzWUGgyG2OWfZUWNJ/L23A3X0zp8/H2UbR8ouYH8VlttdjwrIgPd6PHV5z7ICsgKyArICsgLXqAIzZ84ckJV17p133vktcc0ayAkJufhYfCDXe+/fccM5ldmiwX5TeQNzu8v6W6p2PxJMqdM5URQxznaI2PhDD5yMrXD+Ze08/ZGyY6SG0ECCJl58ocdzrq69Y21fbtxoyKspwB/uO8MRlHTRWStdCAxbWTtWbiknUFTDmztXqCdk3ObMis3gGgO8irzoYP36QfGmR79yFwdDl+QCPbamV3yF+v4QMjXN7dZlc3LIcPorU8aUvW3u5Gwu3EWP7R///IeM+JHD9A5BQQoE5aaX+19+Q9TFJplG/H3KMbRnx+c/dxVKyhVCebVKoBmHIFqADksTNE/cc7jho//f3Hp/Ol5QFtZ1y6nfG2oZ9uXolFSWNLpYSrC7SMyuddhoF0WF0DxVyRDsuTnf1hcLK1oDoTWHQZv5X8gXBYAjz0By2CCoSRRAf1sKhHTJvOiezt4N5LZqMNlbwFkbtObmzkRVryDc9jo94zEBB1wAhuN4EQfstedAZJ6AvZ6Zx4G8D1qqLcri1Z8eFi8ynEB2iqu5dfZ91QYgFC01fmPjVP14IKq4gCH25m63gN1h/3TlktOebQmCJwmCUUZEnDGKIukqLk5vNOJj6PCVPcKji5XKYEGkIpUO7kyZbuVHrzZS1M8NdwdEr3pol689Xm3IixyjAID+wymKcrvKEeBVKpVBt99++0d1BcjckRgorqE9Fl2rf4/yPN+UwmvIEdmUfr7OsimvewN4LpfLrlAo1E0ZT+7T9gqwLEvhOG5qDth1/73NshxFUXJmCvq3jYej98knn3R/+IF+Zrn/3cPz7q+eeguCYF20aNH+tr8b5BXICrQ/BWTA2/7ORF6RrICsgKyArICsgKzAFRR44on7/nLixE8vpqdXmhcsAHdRo0CvLb9lpW79wxk28M7jjCeY+/UCVGz5cKZeYP5KOGtphSBQhCiI2I+fObEjxu8cm89upV8d9ZL18G/5xk/sH3J/y5zLKHgVvrRgKT6CHoUPGXCDhVD+6agsM5fjT//0T92/Ri6wLt+5Qv1I94f5Dw+tVIxNvoXvGd2N/bcweh8Q/GUOTLJSrzB8cEuP8ie+2uc5nvsXHifgx764IcFSnaAReJowxp+rTh+/96oXWfOmeUsA3mOr1mVEjhypx/ShOON0YShsNvvNT/gak806+bXZOYog/SUxFHze+WChuFxPDcmqz8VtuLa3Q7MGjBg5gsBe++Yyl6l+Y78EZ3peJRNvqi+EpN6XHu4ZzYDgOsrvTZoFF06/BVEoIiTlr1B64mWIS5oNZfrtEIsiHwgRCHM4VNfeDC1yHgjwKiMn4ELOPOOMRwVC5EQCgBEEghcW/Q3A9XjbAd7gL0d2doPC0hC9+sYxdsXYG4863v4qfcLg4YbEHhmX5GMH+v70t32ZuYb7Ru887tq422j+Yn9y7pGbnDghKjBcpEUMsMjoc4IxycKAwylUFoXAkexRpQ1Bb1bWhs5979ihUT86MdfTgWua+dZACfLGxh4Pv9jPf7jrfq+eKdayH35frgNisb97aql2Euz98ssv71KpVIa77777M8+xUWEoDMOQm7RdFgBDoFYQBHe8gSAICNqiD84cvuBtOwO8ggTaGzvX1gB9ZrOZJghC0Gg0AX8A2lL3X0cdRxTFeAzDLosICmS/rXHmgcx/rbcVBOHMokWLmvRvv2t97/L6ZQV8KSADXl8Kya/LCsgKyArICsgKyAq0OwXmzp32zoEDaycqlQ5mxQo42ZQF/vhj34zfjpcpFaGFLhID3BYF1VUD4fyeaTO72U1PqDkqlMJUKhFBne/eKCFY9Xn+uYNPEUfNx7FwOgxW37u8OlIfLpz+3WR4u/oN4cHQhyBzUNwlGbtP/fAP3ai0Ya7RnUcwr21+X78i5zOqe1S6+OadL3GUQ409uu624ujbhUvAJAK4pT9CAp0XHeMIL7MqIoWq8JGXA8Pm5Lo2RS9/+zQX8uau/CaJCI6IDR48RGRtdqJi/0E4V8y7rLmHHJNevj+3IeD1Z12n124K+uXBBRnTH5tsKXv4f/WuXH/6ukFdHeBNnAkXzr4DUeh7EuBNfQxKUPZxY+eBvs8zgBEqEBrCel/zI8BrTJsB+dtfVo3td1rftS8FgovFs3cwwi+nwIw/DPUOb59jfTssVdDaGUHncD+mbx2QU0YXRmqZ+DKfgE9xKtZAFUforDcdcP9SHfnuQz0UaT0xPNjgQH+mRw90vwe5vPPacSV8z/isTAepUTFmZy326HfTdY8P+ru9d+wArsRcjE/4bJihzHIe1yr04ooJ68yo38yv79RbXeb630seHfh/9ik9Zrqktq/fvtIyLn0i88Pxr+iP97+l+mji92a90iBWAG9fAyZ3nIJQYlI6f94Zh2tULKbVsBhN8kRSlJVIjXfvj9l2ILzmy8NRCPSWFqe5Xfbh4ecMMTG5KrpPSpnm4fGX/RxBkLeiIs4WElcJmMOuYV00SLEMvvSWXne8+WUwnVf6ZksXXavLNkUZryLDMBiO45g3mChl8E6dOvX7hmvmeZ5G/URRZNA4LMuin18VAvpkiyDCSJJEj0MTAFCL47jTF1z1V5OmtENQDK21LdfQlHX7k7HaUhEGtbW15LZt2/oyDKMRBAHX6XQVI0aMOEjT9FWNceF5XiuKIsoc7nCAWRCEYBzH66OBAr0nZLgbqGKXt9+9e/f2rVu3drh7q/nKyCPICgCqeytfsgKyArICsgKyArICsgLXngLz5k39g6a/ijh4kNOtWAEnAt3Bli09Ov90oFqnjix0kiIQteFQbR4JRbnP9k8s+nl+LB4x3P1LsWjfhf/wZVcA7gJEpzlrHZUchb6vj6dc6Ksp16khFZggioAFpyns3tYh8gC1ZXadMvriv704BsNFAcPGP3YPT3WLL+42/UChlKVatBYSdSkQGhYcquRDzE7TYQaYSjBFjW37Ylr+atwcyIuKrG154X89BLVBI2IEXivqBasmypWqrykfNntkk2Mo3FENZZXG3i8KZxoWTvNnX6hAm/kI6DL+C24gf3geJIcNhZroceD1l30E6qt/zkrgTNGhIFIUy53jyMTDFyJugfqz9jWvBHiFgRlnCxZNyzTy55U4y9DVtGhj5zgPEpT7cXyfV+gnd6Wrgm/U4dHBPMYLCr6kHGMKTzOkPkrBO8vd0Ft1KDVE0Dg5zEkTgsHOSODX+OXYVI09S4+FhzD8mUI9T5idVFgij+IwpIltiz/tKpptaqBJbOrESVh8lzSHBHOtjAVDIBcB3jlrp+pGd7nbhWDt/uJd5Bs7/qN+645VFgRr0VgICC/d/pLqqcH/cGw7t4k6XXGcGJI0kl1z5GPlP25aZPOExai9J+D1KUJdAwR6+eMFRqm96uG7r/gBEWpPD+3VaLyDr3lbw8UbiEv1SoBXWrsoigoMw9w/zxq7ApnTlyaBvu4JSVHMhCAIBALSOI43uaikzWYromk6GcMwK8/zZlEU9RRFdRJFsZogCA7DMPeHFy11XUk/BOsFQRB9uX19reX7778fGBISUj5o0KAzqO1vv/3WzeFwqMeMGbPPV9+Wel0URQTedC2tX0utr7njoA9F/M2yRtEDNputTKPRgCAIQShm4HorstdcvRv2R/nHr776am5LjyuPJyvQURSQAW9HOUl5H7ICsgKyArICsgLXmQIPPfTQ/aNG7Xrmgw9yDDNnQsngwXCJe9aXHO++G9Y7uZtdmTbY5nb4HdoD5NZKMFUPgPPbHrynNy/0wIEFnMpUsWv/O4GGsnyI6eqqrTjm0AQlKRy0DufNhazCXsnS6jCKEVgRa5i/K63BE/AiuCuINA4EDuOffZyvCZvsilCvK8+Yuq8AuT2L10FGwjTAyQvBakHt4Hitgzm9FMSk2S1TtMuXLi31uj+QNwWUum6gCmk4p8Dz2On9p4MunDmvBZyA2K6J5qTuibUoGqGp11FwVM4N7tJj2NhBDmLR+gOBjvNngTaMeHL4y2G0HudU4QSL7gNvY9Wc1gfR+s46TZQBx2lMtBZVYLWlxwRaVW0J7qSu8dbnA/PT+cgxji4UgUCVhBnUQ8fU0mMGuSGk3VRBMiu+y3Rq/7DW3r3tkszZK+0HOW41k6eUkl2T3KBSdDJq/nRhMJmZWmx7fVUPvqhYS/bqxgslFTyU1zoFXHTwimqSYLUaul/fWuXtQ93ACF3M3qOxdN9u9Y/HOlf+lCzanCH0XUOPE5Gh1skQlhIKhPrzwysUvWL6c//+dYFGcvB6rhEBa9BangAAIABJREFU4H//Ol/zyuh3rRLgnb/+L9rJ3Wc4EQxGbl1PwDsk6WZmw4lvFcvv+rz+fd4UwBvoubdE+5Z28QYCW/0BvAAQhj6r8rXXQOb1NVZzX+d5XimKogpFNyCYKEFgz3G9uX0FQdBjGMb6CyAdDkepSqVyu/abc/nSrs6RjbJGm/RTrrS0VLNx48a7U1NT90jr5HkeTp48OeqWW275JCEhIaC/HwPdK4Lu6IMCURQrMQwLaw/RHxzHubOmW+Ly13mLALAoigL60AABexnotoT6f47BsmzukiVLKlp2VHk0WYGOo0CT/gLpONuXdyIrICsgKyArICsgK3CtKiABXlHMsX34IcQE4uK12QBftw4yhgwNM/IxplqkgZAfEfT6SovD/JR9/4m1veLKqWmhVGonHqdocXVyqp5my7nwZNZ6Iduui+qrNpdl23XqEIpBTl57OUc5q3gquIt3By8a31LuUoGSo0WSJIBSAFfLw6TVH7ns6VOd2Levif0XbM5FLt56wFtu1AoaB8OrnczpZSAmzbq2AC/aswR5EUQU8kt1uqXzLsnAzQJNyEDQRTd2DxYeOKJFr8X36u4zRsDXfbwTLCWrP/9C3DL7mYzbVyecaIqL132f2Ah8YeyWbpi7hJX3CwF9u0mvU4ZFULhUbkwUoeZsAQhcLWdMVFtw8s+sZmkUqeie/ofBSQbrreFkelKNFH+A2nDHz4Xb31/bGdepOVvQgaqaKZtP0kVhWuWx5BDzLXsadTdHvfl4X93fZh3BDLpLCgBK8woWWzCmVFgxinTHN/BFZWqhoMyIxUdayfhI9/ujscu5cU+UcKYwRP3IRLerSgK86P8bRjRIYyC4O+PLcfr/3rrcimAu+j5y9CKn7uIx77nP2jPO4f+Gv2z7+eRaRXJIF/6bnJWKrOi+HIppYJRamxTR4Ov82/L1lnTx+gKFDffpD+D115XY2NwoYqCxiIjW1r0uDoDCMKzCV3xDHYBEUQ9+O39RVnFLRQ34OjuUm1wXQxHw7+glJSXaTZs23dUQ8J46dWrUqFGjWg3wiqJoEEUxWBRFlJPszqbleT6VIIj6D4Va+x5obHyGYQiapt1nje5RqZ1CoUCxI35fyJXMcVwVRVHhjXVC7yEAQE8G2NoD3PZ7c9dQQ3QOCxcuvCxH/xragrxUWYFWVyDgvzxafUXyBLICsgKyArICsgKyArICfiiAAG96et7L8fEXat9/PzAXrwR4p00DvPh8mEEUMUDFvJZ8baqxzIJcnAbRs5DZDaKS7jyuoNi0l9MLjIhHDaGq89YwkTe8pMpDS63J4dWFP7Ch3Z9VNlp8hWcBK/3DFVVTrA8BQzDOqDtxO3R9EHATJcCLslyL10KiNhnCjKF6pah1OCqPscBUgylqzLUT0eB5fNGLHxks6NzZnuDpIkV/bgh4PR/hR68XHczRvnD4WerO/vfZ0GP96Huozc+n1tFShisChK/98aLqrZ0vqyXwh9o98NXt+hm9H3WgfoIowJrff7Ns3LfDefR/XyQQLgfZe0fZTikWw4/brb4JBgS8HLIlE30DZSz/cuZ3WqvQiO/cscicFZPBbTj5Kz1//Ys6qcNrd7wvdo+6Ae5dfTtWaj4P/+r9LHfXgFvMG8/+Sn168GvVe3e9atYpNW7brgR4UZG34HPTozRPTL8sL5g7di5cKCg12n/91UgoNRwo1BhOq3G28qTI1n1Ygcay9Txe5korrsVNBmXk17O76158ZG8g+/S3LXuiQMd8+1tnzbMz3FXNfQFeBHKf/XmO9uNJP5ij9bH1ERPoDDuFpvPSOXvOj16zuMzYBct54rkRi21Lt7+kRk7fxNi+5msB8KK9tJSL1xckbHhuPjJ4EbkSAgFejWXKIgcqAqcYhrWMZdLfG9DPdv46MP0czg0MSZLEA3Hc+nN2zcnjbRjRsHnz5gyGYZRjxoxxvzebetUV7EPd0fsV7VmBCuCRJIlc1IwgCKj4nfvns7uRICDgywQKOtEZof4URbnvIfRnVAiwKYAdObx5nmclwCutLVB9UcyCIAjVFEUledMPOZcFQVBjGCYGut+mnsf12s/lchUvXbq0zT84uF71l/d9bSggA95r45zkVcoKyArICsgKyArICnhRYPbs2TNomr1Trd7Q02S6AP/9L5zzV6i1ayExJQVCMjOBN5s16m07cWKLaCm0e4BUFJlQtR+0R/4GnVE8QHB/qOq5FNxFnfbNhM5JM6EkdDBYLKdAmfM36DRwLeT4mv/IB1lJJu19IXTndPcvs2xODhlOf2XKmLLX7cB01QAJH0FmOEcaCJznK3RirfgA5Pqbt+pr/rZ43Q0s86bFap6856A0v+X5/w26YcSNzlFDh7uLcSEgm12yl5QKaqHv3fPxSGNubQ7mWWRLekxfynB9+dZ3rf/ZMl/jCf5KLcW45+P8tSUX6PdX7WW+X18qomzcC/tWB6Xddaoy9Y3qo4HqIQFeBHI3ndqqWDruJUv2+Vxy+e6P1K+NfdHy8YEvlGjMB9PmAK4IU9IGFbb57E9wsjgHbghKF38s+E54duTj5qd/el43p/8DdgSFpTVIgNcfKMvsOJxApMRUolgE1J/ZsLOz517YQ8c1NnW22ZWUZw4+Ny3KMzM30D37am955q2Bulce3YnaXQnwNiySJo2LzvqZDQ9r0Rl6Ql/0OnLyPvbddN3Lo9+xLvvjJfW1CnhbwsXrDyBseFaNAd6mAEpf94H759lFFyqCXQG5JBsbG43X3GxahmEYmqaRw7JFLwS1AwHk/kJmf9s13AwqsrZ169Z+LMuqUZE1g8FgGj58eHZzi6w1ZT1NcT5L83iCXo7j3EDZ30gNSROWZYMoivIaheMv5EVAkSAIBJhDvd04yBGOMqFRTEiL3ljyYF4VMJvN+5cvX97sp3lkeWUFOrICMuDtyKcr701WQFZAVkBWQFbgOlBgwYJJ3/Xvvyl+4cKauLV+AFZJEqcT8PXrISG/IDSK4QC/0LWiyHLr5QWwNveCvqFDoFICu1L/ih2gO/chxPRZASdYCxA7b4ceQ3+DeoDZmPQIMHq6g43x56rTx+8tktyk9FpIHJOAx3eJMGIgYsKR4goHyga2X0NF1rztPWrZnH6KIf1YjKSrhMpane3Aae2gabfbRvTqK27N20RpaZ24Yt8bKqkIF/qeK79C+WXB56Tk4PV0eUpQ8Mkbn7ct++PFesA7tst4FxpHyn3lWA4r2ndO994KEDbvjHG7zKpOfKFTBn/K3Pjr7n2KcGADeZtIgPfNHR+qUkMT+dGdRzAWpw2TgO3Kg2tUyNWLxswMzRReHfimuK9sD5ZnOQUDErozPxb8jA1K7MP8cvoiHPacWwK86HveYhVYmx0HghAppeJiUK+Py/n976nstj1hVN8eNcrJo477at/U163Pv9db9dcJJ4moEEtjgDcttCsvQXxpHslxjQqxNczjldp4urobOrWvFNHAm60K4Wh+BDUgo1FXfVP329R+zXXxtiTgbQlweiUdWmp8f+AiaiMIAkOSJHKNBjVcF3q8niTJ4Kaem499cpLj1Nf4LMtSFEUF9PPG15jeXjebzagQmKDRaOo/PGrKOJJbG0HMpkD2xtzeja2lsbNGucnooQR/ozVQbIcgCDxFUV4L5XnGNaC1NHSwC4Lg5Hm+lCTJOG+OdLQv5GC+GmfZlHPrqH1Yli1bsmRJwAV1O6oe8r5kBbwpIANe+b6QFZAVkBWQFZAVkBW4phWYO3fa8blzV5fdeiv0/OQTOBoR4T+w++abrl2//E2lrcw4UAg4gDIKXPoeYNfGg7uifN77EJn3LiTcfADqC9d4iuXp4t02HG4Y+D0cpnTgV74jcgcDAUAo3Y+9ui/0vcR1RL97bgqiILzSIjoVCsyixpeuqrZZrrEia95uKv2GAYmKU3G0w5EQVKGLrp181w0KBHiltr4iGhoC3ke/m65DIPf3c79QUkRD96g+rJWx4Dvyf6XKLOfxpaNXWNMrBqpWfhPD/LzFyTuqzqk5zorjioVCl3kbi2ImQX4gUQ2egDevKp9EkLbMXI4/tHae/m9DH7N+fOALteTMRRAYJe2O7zaOuffrOfoLVhP+RNbT/JaiX/EkYzz//ekfyO6RXTkppsET8LoLo02ZUkqmJ5VzTid++IuX4+3mk1pRcOFBMb1rMu5+pggnCJ+glyssM/jK0W3uDwDrfz7KUIwdVEn1TCv1BLzNHfdK/Zlaq9JsUFV5RjRwZ4uChVNFYdzRPJVQZVZgBq1FqKgJ0i1+3O0ubuvL8uzbCcEiObMp62gK3EXzNObg9QecNmWdUh+n0+lSKpVSAnWThwpknQgAoaJWDSGvIAilOI43u1Baw00EsjbUl+M4I0mS1U0W4yp1DBTM+lqWr/GQE1oQBLExiFxXwC2UIIgLnnMhECuKYhqGYVZRFK0oJgLltPI8Ss/wLymkoZvX5XKZENSlaRrl6V52BXrmvrSRXw9MARnyBqaX3Pr6U0AGvNffmcs7lhWQFZAVkBWQFegwCsyePTstJaX46/vu21D5+OOQOmoUVN52G/j9C/TChQk9Nh0RqZRVhftFAeDIM5AcNghqou+AKiQScu8mPwSFyX+BMm+iHXoKUsKHQTVqv/MuyMxcCKd1aeDX45p1gFcEHhAzFAkliFCmSU5crY69c4aJETggRBEwnKewD95VsjXzLPtQRi9ah9TX3ecau9SfTsvcp7lPl1J6vFICvAjW0QatM1DA2/Cxfulx/ls73+VCma1Dkkayaw5/pHxY9zzx0ZpI9sdNZRimrqIEzkZQiiViyryf7IIdyqMCcEdLgBe5dv+ydp7+SNkxEmXwJhsT+NfG/ssSqQ+vB/aeMQ52k0JFasLpD3PewawuC1ZSVYg9fsNfnB8efxcfn3GbE0U1eALe0E/uSlcHD9EQceGWnPJNLjxme6ixp9rtyKvYZSVJ202mnlOea7Sw2tW8LWxLP+9Cdk9lFSP6nL0agNd2Mt+IUwRXcr6EWHsiuxJoCvgzRTogCRceEeKgstJMVL8M93sYXZb5bwxsa8iLIhqcH353LgjI5U05m2sQ8JqVSiVyXvq8pMf50R45jgMUKYC+ooJjgbpHXS6XHcdxmmVZh1qt1gmCgOAf583Z63NhV2jQFNCHsmlxHK+/L5szv7e+SD+e580YhrEkSfZkGKbI051aB1LdBfGuFKHR1HvN1368gV5/C8uhYm4ul6sCZfsieIvGQrEbCOhL86IPFZCTG527r7Wg1yUnr6QRmgMAKhvLkW7KmfuzDrlNYArIkDcwveTW15cCMuC9vs5b3q2sgKyArICsgKxAh1Jg9uzZtw0adHjhqFF7yz/4ACLKykDx3HPg1yPZqNDa4sXx3e1d0hz7KjabUcZuyl+h9MTLEJf6GJQUrYGwK7l3kZBbBkCfm3bBPvT/+2ZCl6QH4XzoILjksfuGgqOIhtINEM+aQcfWghoEECgjMJowgkk/e4fxPPutffxg0Hfte9HZe/A3wLfuDuKVw2LPmrNyy4+t6RVvqYrXCjyNG+PyatIn7KuPd2iPh6vd0ivWetOBYrQ2xc7e0UWn/pq4N3n0zptz1nS+s0d4yJDMG0hRFEU6NIh9avscXIpoQO0bFllDGa4NM3jfumOVRa80uEE3cviir6hY1+mK44Qb8B75WDk36d/Ca6+YiPW/sYQiXMSYqgO4sf/H0GPx/prTS0FMCsAd7S2DFzl4F257U/NI/wftz29eqJVALyrCNiptmOvW1BGM3aTX2QwY9vQPs8kXb13KLd++mHgoaTb/ScHbwoTMywEv2odxzcjOYFJqTgpHlXFzNXbpfFFBwNOvYeLQv32WqwjS++UYb817wxOgtjbgRXBX0znR/SFOBfD2ld994xI5DieHZJWRYcb6Qk8N99seIK/z9TVhVH7ZMqVS6VehoLriVu7CVk15RB5pcAUHb7OzbdH40hpxHEWlEvW/W4qiqGEYxuxPITKHw1GqUqla1GHrdDrzFQpFrCiK+RiGJbaH4m+ISXoWI/P3PSnlGqP2yOkquVMR/K77njtCoSGYRUAXvY7ORSqU5tnOG1BH9xoCn2q12j8LrL+b8GjnEf2AXLt+zYNiF1q6iBkCtjiOow8hdDzPFwiCUKtUKiO8belah7t194I7H5thGAxB/pbMym7CbdCsLjLkbZZ8cucOrIAMeDvw4cpbkxWQFZAVkBWQFejoCsyaNSu9U6fiL+699+eq7GzQvPoqJKxaBcf82TcCvJ9/jkXV2iYk/ER+5S7O5gl4tw2HXo25d1H+LlMBVPlWMErZvIfnQXLoIKiJueui+7exq+hrSFIEK6K0SUBSRh6vPiyIbDUFCkoJDmdtIWcDXecQ0ATZACMFwGsjgT2wD1wDyDuonAKtqiB9OAh9Y81uuJKbS4bBmorOt+0rIlQgtDdHb9Camztbzg8yahgLjmmrzTY2Rreu15xdkjYL6DNpYwf1U6jNpRqtgQZfgBf1Qy7fn0+to7UKvbhiwjpz79gBblerVHQNAV+U6Trhs2EGFNGACrSN7TKeefu9bfyHb3wTpAglcWXcATJ++n4+qAdYTi8DMWkW5EruaF/3jjcHb4Q2TFg1eXktcu8i1+789S+6HWQjU4cwKMJB5AEQ4P3nwRfIUZ3HCaM63y4u37EIX77zVaKxiAZpHcitXfFOTL/4x7QcaGl3fqcb8C7FxKEL2h7wNgSnsaBQqwDzC9r40hq9zhSUGumEKDfQrX3360zDwxPqCxk6QOSKwVUPvn2N19aQ1/Hfj6IUFZYXFAqF1ycCPNffUkCpJSIaJCCH4B9ijJ6QSALPkjsUtcEwjMYwDEUlWD0LkSFIh/ZIEAQlCIIZAUqWZS0qlUrVUvuVNETOXYfDUY3jeChJkij7tsXuSV/32ZVe9xVX0JyxvfVFsBadV0MA72ue9hYnwfN8KkEQfn0w4mtvjb3e2D3or8u4qfO2dD9vMNfbB0St5dRu6f1c4bzkTN6rJbY8zzWjgAx4r5mjkhcqKyArICsgKyArICvgTYGnnpr+8tixO0d37XquesgQ6LVxI2SrVH/m2l5JtS++gJCcHCIqJPpO3YlHvtmFIG3YUKhxlgF94mXoFDoAqvqugqPSGObjoDq5GOJrD0NQz9fh2JH50EVy8GY/BqmGTLAmP+Q9zgGN4aoC8sDD/fpRijSStYmYLr4WYm/iwVFIAZ1UIJ7fdkhUxoCz8+PAcE7AMBxZ90BEEDJ+Ghzbv3pKOt39Yb2ACQJjdDn4GlIhfvk+lZSm5q0sy0HUsfIu47MLKY1/+2/tOwoB3qOuByE7cejJlLKc2LORmW4nr3RNT1CGPJSsiUZ/NlaeNWrTky6J10AOXvRa3A2Zza6cvRMsJe/970k9Eb87JKS3hivfeTzIco7jCC0URY0Bv6MOJMAbqHa2C7SaUIUraK0aAVqMMdtEUah0qkNc9YWAPCMaPMc3LYnurO7pCg2+NdqGvl+x00ZSjptMPSb/3e91B7pef9q3NjC1v/FFD6HGCqLFrsFoErT/mdPsLN3WXnNjurk27jbCpn3rtTS9yZe2LQk7vQFef8e/2jDS33X50s/b6605dlPW05778DxfIwhCNUVRSe1lna19fh0F7ra2Tu3lfpDWITt529uJyOtpawVkwNvWJyDPLysgKyArICsgKyAr0CwFpk+fro+PZ7Y/9thXlbNmQed774XSoUPB7XD1dZ07B4q9e0FXY1bF7j6QrjPddjA3qCfY1LHw/+ydB3hT1fvHz93Zq+netIyWFgplg4AMFfghIihLVBRRUZy4Bz9ERUFFUXEjCoqgMkREFBTZsqGlZZRSutt0ZI87/88JpL9Q2iZpE6j+730eHzD3jPd8z0lLPnnv96UPTANdYX8P4D37Hogp/BQkkmGApvSAHrAO5OweC7p1eQacP78cQEiJ9F4OWqzwfPTxvim1Ox6IU6R0BXQNgiBICeg0pQCk3xEPTMVnwZmNPwic7ASr7QEE/UDgzkys3Q9wuh4YIoaAkn2fTM4Qrr8bJWslctaJ4ohGheB/rhKGPjeJq9t1HM1ZeQIYz7CumBuOV6S9sOeaWzd4A96m9sIb8ML7jSFvsAHvQWdt/fHvFibaTafkAk9jNVtK1JWnax3D91+02fDnagnwwkxdgAAAwXzjy1zpkvGshMIIKRB4gPCCU8AJh1MRTvkEvNDWw7owM9sVxTKClhI08X3qM8Y/7VeRNX/W1Jo2zu9+SwIUqZaMH3q8Nf199aG37O3sOnxaqnxxxjFfbQO9DyEvNaxXrXc/ctSA04GO4297vtwgsb2/tl4H8EW++gQb0DQGvP6Ofy2y+2CmZGutKHzpCu9feiT/ss+/LXnR+jPmv7HNtdh7Xzr6e259jdPUfRHutka19tNHhLztZy/ESK69AiLgvfZ7IEYgKiAqICogKiAqICrQBgVgNuTJk0c34vjx3uXllQT00u3dW9KiD27j6RhGQErLibhiVmFlUowNWaSfm58oMucL0tyXQEr4IFBXsgbEwr7KNGBhjACvPwTCpLHA7jIAalQB2N3cMiCgq/2le+KppcOieed9BEI5EQSQQB6lB0BYBEZ82Q2QKgr8/epHQtSsnZaC9wClSAUWBAEYGQHqI0cAN6zN+So7qUZ2VxiW0pEH9XIFVlmBJWgcIK1fhsBZZMiBxauEkj03c5QsxxU5ckV1xvw91zTDU/3W7Oxf0+4pqFXGmJrSpjHghW28IW9rAC/PX6xxhqKXU1aYwXsU2NxQj7HZUQRDAS6R8HtHzBh0aM8u9KZHe9dqo5Vs3e2/twj6mgK8sECftcYl5RjO/Rg4TmGsQv8/cAvBr6nSrpTEAAS2hReEwLbzAGgTZBYUv1gsr7kMXo92+nce7Is5gEQ2emAlOXpgyICkP29HJuecmvnrcBfZw7f/7U/7QNtAwMtcqADyByaEZJ2Oj9d19sTElRuUeI/OTMhg9baDUc61v78XFhbW4hdAoYBY3oA3kPGvBeQLJL5Az1OzP5s5zu1hHSjovRaxBmvNvsa5FnvfUkyh1Lq5sS9ZjkCP4Ca+rvOl4NW/35JGwfDyvvor8n9GaMeyaNGiQ/73EFuKCvx7FRAB7793b8WViQqICogKiAqICvy/UEAQBPgBbGNhYd4gubwaKSujqYwMiftR9kAuhgF4cZlCwSdZjZ5+E+ddX1u9k9dlLADnrGeAFHruwnsRQ0E9GQaY04tActZScMp0HChixjXvvVvzc4+kmE6Twg++gpOMfQbGWGyoy2IF8ugwgKCLwbBPugFcRoAjH3zEx9y/01r0BeCgJQOhARwm+Z/dAgTFed/1TDTXJsp5Y6Q6qVcGmj5xiMCfd+ACFwUOLPoUFO8ey8rDERtKzOf7rdnst7dsIFr501b13ZjU067J4HDy8GZ9ExNkGNFRgbkLo3lfw3NWZeoemZTz+5OvJsHXR779YpGvOTmGRQp37ItiHU4pPBPyMI0lfkCvaug/CfsaAOMwAs7tYdv4Klv2Xdd1T70S1uumEWyHQY5a4+RtLULF7uRwWJin4Srd6YqWRLMaRSrihkXmkwLGW/D6qP4XvVY5F0BKd9hTIm9we5i6L0EAoPQ7ICSPk53DL1lqHKe3+8w8V6y8vouKGqmmOiW6z2koM09b0pwrq5a6fvizm+TesadRhazhPeNrn/y9H2rA6x1HyGH1toNR9A/bP9Zqtc1mO4cKYnkA78SJE9cF4kN7LSAf9IulKArz94wEs11r7CjasmdwrU0VoPMUVAsUOAdTi7asK5hxwLFCGUtz5+3fBHdpmqZJkiSDvS/taTye5wsWLVp0mf1Te4pPjEVU4GoqIALeq6m2OJeogKiAqICogKiAqEDQFfAAXpPJpJ/2y4TszcXbCRUlFzaOW2QeEJvBrj29nZx+qehVn6h0dtP4t8wW2oYMWTNbXWY1oCtHv2y5vfNwGrZb8vcG+bIb3rMpolC68qhd+fD6MUWpj/LlMGhYWO38F+4MXiH5HlBe8TPQa3oAS/wkUNPSolwGgNv+nJDeY/Zd6P6X8yRFv/YlCEk3xHyhHMUkBaDjxAug98uRoPrgaVB6dB2wMydcEj0ob8kXFhbeqvs9KzE86d5oZWY/jKsEaM3xUpC32oZY8npymN5mQdD5Qr81P191wKtdOGcAB3DETikdG3o9cKS1Gz7zwOIB2/KPuLOpJ/yyIt/XOHnfbkzSdk7WR2V3cxddK911ALdX1xs63HRdCcAwgZBQbtDb0rU8cdBAhZpmu281+J2VCveidAPISJx6Obw9uwQIyff9r3hb6XqQpEgBYZpM4IbAHusNf/1/IdyXfgsSdAagoAwapVWpo13JiXZZVWet9p1n3N60KUCi7AqkYb7WGYz7J2lT/fFFn6fJHr7tHKpRGoIxpvcY1heWDQiG564/cYUcVm87GMWt3/GFSqVqNsssVCALAl6WZfnp06f/7I8WnjbXAvAGEl8o2rpcLjtFUbJAxm7LvnkXoPPM6bGRuBaAVxAElmVZEMgXAYFo1Zq2bdHX13xNjf1vgrtw/S6Xy0BRVLgvLf7J9/fv3797x44d7t/74iUq8P9dARHw/n8/AeL6RQVEBUQFRAVEBf7hCngA78dHP47amLeu639Tn8TqlAWut4+vkLw1eI7t/m1vKr4dM98Sr4rg/7vnC3e2aLo+icurKcJuSOrLfJn7s2TxkDm2qZtfVj6ReT+TTPbnudh6pvRvs2pZ2s27hIs8zn3tGgW6oxLAJ0wG5cajQJX5BjjfnHzubNsF/RLMeR0UfH2kuvPURLbHk3H0gQXnJIYjAlaXV4JKY4qE1CmMgKAUimmLgbRTLlr4BXClPMEdpLSgxQ8scPy6rT0SneVp4UyNQlKb1wGYCkfxShwFNnSfM2L414aM/+6+qhYNvjx3Az1qyS8PGSykxBh8AV5ouZC/elNG5sxJDRmyHMNgzWqSAAAgAElEQVSA3x6fJlGmAKuAMKgmtpcxbdCseqGwQofGRxjxhKgmbSPWp904uNJxxj5sH/Drkc9mAe+7QEie+T/AC/er/BeQKNiBXBAut97wRxfyc5A0BgP6tBTAsgwAnx/OkF1QJjJshNSlLdSpOi5+ek82ptINAEp30bpQX9DyYve8JamSh287g4VrLyuO19a5rybchbEKDhdmfXV5X+VrD7a5iFtTa6e3HYziN/y1WqlU7mzqPixqRdO0QyqVRrdVu8b9V65c+R+YKTplypSf/Bn7Wj3OfS2zdz26cBwXCQCwYRgWUFHHYELIawl4g7kOf86aP21CeS6a8nxujxo0p5OvWF0uVylBEHoURSX+aP1PbMOybM1bb72V+0+MXYxZVCAUCoiANxSqimOKCogKiAqICogKiApcNQU8gPfXwl81nx7+NG1epzmKAjqX+6lyC/bZjc9e9kEdZulCsNsY8I5M6k2vO7OD+uqG1+1l5Qo5l2xyPyrft/P1kuv38u4CXLDImmEX0NkvAJkkCjgHbQInWlpkzvP9kgy7H9ITsjSWs+ESDC0kO06+4Or+YBJfsf8EWlO+rqau4LheGgMIwCOYXCMV9L0x7sxqi9UbDPoSEgJGlxngBe/1i3XmddGhtRqJ9MZDJWkv7L7qRdaCDXjBwmlpyY7S8FtP/3YZGOOKqzRYQmSDLUBTgDdnzSKJhfuejBkeYUHqXFLDPguOH0tkEyJTjaRDJyH69DFLbh7cpH0E9OU9sH+HcMMxsA9gQMAkFz1ym7t8ZefCPfKMc+nvwNt6w589TloKMqYPvJglvOFshsTe7w5SiOvA84mUrXJfHkZvKpRMWfJavjfgnb1+inJUl1tdY9Nuoz1zeL9mdpqQGd/frDpafsDtHfzezV9bYNt3dr0i/WDvQlmPmD7sl7f95H4vwHZ393rY4RkLAt6dL7yVIJ91SyGaGN0kLPe1rqbu0zuOJDNHTknkT0z1mbXdmvGbnHPvcb3r591hipdmFiBS6n/f6ARpAgh4hY079ygUilXeQzocDgeO4xYMw2QoiiqCNF3DMBAA/fDDD7fCF/wFvNcqc9cXrAq2Nk2Nx3Ec3AMdhmHFgc7Xlvi9i7/xPI9AW5lrkcHbljUEqpe/7UMRk8vlElAU5RpnKodiLn/XGWg7X7HCbGy73V4kl8tTAx37n9SeYZjct99+u8WnqP5J6xFjFRVoqwIi4G2rgmJ/UQFRAVEBUQFRAVGBa6qAB/DCID7Y90HXOTvnJHfXpPG/TXnbqJHIG8AchLvvH/lB2tii4Y3Bs20Q7nbRJXJf522heui6g2W3LaxXyuQ8LHq1vT/XWxILHLDIWsfHgNuuwdcFId6+yfdkCMxsVGAFBPqt8i6MQpG3seSxZpaKq6i1GA9hqjQQru0FEBRFMGOOwJvPAMaXPUNLcwuF2rCwn4Yl1z32o1/Zp77WEej9UABeGMN9w7qFU0N7OhECN3Hny9WuM6U4NSy7TnrzdQ1Fq3K//jFZn95RF9mrG8fYnciepZPkMbdaWUondwrn6jR0RKXlzIcc67FN0K4dkyp39FDxNRY50T2lRjJ9bANQZJ1O9Jdbhw+yK8p5XW9gpvTAGDHyYqG7JsFQM9m5AgOQii0ggbcBhQAA6muc5vSG58kDeF0ugHxZOV7WZcYUpKwOAD6BsiEYEPa+8q5wV8KtynGzZpq8wa0H2jb1GgS5cM4nrnvZUW4uRedsnKZcOOpjy7u7XpG/OHyxbcnuBbJJ3e52VlhK0S3566ilY1daUQyFcAR4AK9k8shCIjO1zYDXYy/B1hjljrxCpXJwT7d/cSiuk8BRew44GwoxcgXFCsdnP0VK59xejsVFOEIxp2Ppdzqkoq5UCbDFcPxQg1QPAPIusubPukIdV3MxNJVN6U+8wW7DcVxCawBvMOOANgEAAJ7neffPGxRF4Wd2FMOwkH52by974K1lsGOC7wue5zGKoi7T0hcwDeb+tnUsP2OFP5PVbZ2rPfeHEPvNN99strhte45djE1UIFQKhPSXRKiCFscVFRAVEBUQFRAVEBUQFfAo4AG8D/32UMezhrORK66fT6w/tF/y1vn3sG3T3qr3WDOcqivCvxu7oAHqePpD2wYLY0fKLNUYtGp4cccq9X+SxrNZ3ZItEPBCiwZzPpCq0oDf4McDeF2GWRTv4txYEJWiLC5/ldNmbzZG3QTqLGdASux4gLF2QCIcQmAU4As+F1wdHwWHfdkzNLf7iJ2k9J+N72F4dM3+a3FCQgV4wXPf5I/MWdPZs6bfMyedHn56XXKK9XysIMHrDtYl2atz7ApKXaYISyc5ZayEqatfTaZOYAjBTuMCTrN0RLXtbCPbBOpMnFqQujj91nvSlC894M7Uhtfhr/6bhMbu1rss5xWKNN5qzgeArgWG6DGgRcuLxtm5JetBkjIF6DWZF+02av8GeEvj0HXu8wBBMNs4a5hcDpL+g4Kw5FjAQ8AbP2kyasIxRoggnYIggH0L3hOmd7+BGD3iHmxv3T5GQSqF5QeXSj0ZvDsKfyMav+Z9RiAAfnbLA4rHrnvZ5g14x3Qe7/pk9xLFXSkPCBnhWQiKo4JcKXcdp5jivS+9A6jbhnHkdT3a7MHbA8jDYPYxz3Go/VypSnGpiFwozjGE00eBrbbhZ4jFjlvf/LqzZNKI0mDA6uZitq/YFI8cPPWlXC53Z6SHKkvTGwAFCnhhXNcC8sJH8SHIJAiiwWYlFHvva0ye53Uoitb5anct7l/aFycAQB6K+f0Eh6GYutkxgxVTc1m7TfkgX9UFBjiZP3oIgiBHECTgQrMBhnLNm0MLiiVLljRbxDWQAB977DENQRBJixcvPhZIP7GtqEB7U0AEvO1tR8R4RAVEBUQFRAVEBUQFAlLAG/ACBqjn9Z6u2HmsQPJa0evoC0nP819UfwY6qhL4+5Lv5Dp3puzeg5eYq9Gpm+cpPx75tHXBvuUyCHhf2bdcdkvMRLSLvCe27Pv5NUidQouTLH32se8aAKA/Ae6f0ifdeu5hOS7tzMP2tO0orsn4yhw9al81oQWc8RjoLIsDJM8BlFQhiK6/QBevBDbvwlz+zNO4TcSSyf0Ns3/4W6BY97xX89J9NSYjB7mDOZo05HRQ5l04Lc09znPfNPm4vtpukER/sSLLUHYTRciyHbxUSbvM24kOo0oNCvKbCDTrMKm83uq26WipqFn0B3N6y+fcmY9F6a32XUfjD//+THzcWAdhqq8VWIZFFFmMqXHRNF/r87f4GhwH+vOWrgNhrvxuMVJ1PElpKZ5MKjaohh5qyBp2F1lbBRJ1tUBe4shQqMffiYYP72LneQEp330Sqy1fZ7gdmZlw0+Rp8LF/FxzXl0WDZw2e7F6PBYO3RUMnZTdgcZmxIzV7kUprKVg8ZqUwNHyo8FvOofriP/capTP+U4+lJgTkWdqUdh7AC+9Zz17QPH3iGW5U+oRm7SU86/v1zAZSQamE5RM3mHvF9Wf9tZfwBrxwLPOT73YiunYAWHpyLZ4QZUNjwiFIC+pl//hHNZ534TO5XB5S+wnoJYthWBUM/p8CeN3vA45zPzqPIIjbMuRaXDC7UxAEt6VJawC8PwCuLetyOBwVofBqDnXcbVlzW2NrLmsXfqkA/alDnRndlrVfel+4bWNgRrevAnjwCwp4fgP1kW5rjNeiv9lsPrRs2bI2/+65++67JVFRUf3gGt54440d12It4pyiAsFSQAS8wVJSHEdUQFRAVEBUQFRAVOCaKOABvDX2Gnz4t8OvO1F7wp3d9Ga3F+g+XWIcY9c9rbay/0tmea7Pnfb/DrzXnY07edNLyls7DXXd3nk4DTN5Fx74WtYnKp2FNg7Q3mHHjnvrMzMLSk+dSor+cUcP/YUH1uf4s0gI986vBJGO4n6S+sMd1DyNo+FDC2sAuhuk3A8qilaAjupuQK/vD1BCCUDdIQRMUr4IMAR3xvVRtenRdOFQVCzaqb5aULkYGOvn5ieKQMsWsv4syWcb7bc3qkFRp+SVg54LXgaMN+B12VCAYgIgJA02CTGVuVGud/em4PRUTOBRF6rVCBwmADxmHBrbuZQ0y4tdCA94QgcYKhLURY5o2mZBv3xKOkWly4XaesJFVptOgI2y2Pstbv1q9wFNZILekbe2xhmoN3LpBpCROPWiby68oFVH4yxi+HrJGqBHrVm6pIHTNeFZKZzACUjlvnysrn5dpXbkocuyhuHZYhmAmv/qEc9VxYYDgBO8qQbTuhgwYdxztptuuLFJv11PDI2hL7RmuHvtWNXrNy2zQkDqvdFlxhL0ge8na4YljgaMFIABiSPBhtwVyIuDFgmrVn9Dm43GGvUzd531eThaaAD9kwGGCX0kOneBOAib7/5mtPZYzRGkJXuJTfnfk1tOraOWjV9tOVS6D1+65zXZwps+tr72x1NX2ktcaucJo3EGL3zd+eZX8VxR5Z9AKeMEHOsEMDQOjdbb8NQ4ORofacGSY62IhGzTlya211foJQbTfIlEElLPSJfLRVIU5T4HrQG8oSxs5c9ZgY/lQx9aj0WBL6jlz5itaQMzZmE/f0GvB0RCUB0qaEjTdD1JktrWrKelPm2FqMGOB44XqnPY2qxdCP9ZlqUEQajBcRxCVE0o1u09ZiD70pSdxbXIxg+1Jp7xeZ53MgxTg6KosS0+vE899VQUhmFd4Lgi4L1auyfOEyoFRMAbKmXFcUUFRAVEBUQFRAVEBa6KAt4evAaDIU4QzqVqNLQ7gzEnxykHQEDi40mnRoNdBq/8Ca62dlgOABdrLv3xZ3bqH9UaUD1pu89HAiGEK14NwpNngqqqP4EKxYGgHwgseQtAQtI9oLLmL9AlcgRQITjAeCdAFAdQ4eUhPwEEAQBTkw4sgvLbDqLxOrhSmQpVsU5ERbsBj8dmwp/1trYNWRylUHw9If3rwS8caO0YTfaDgJfnQdSECQ4NbldgCI8asQhjWcKNJaNzvu4mdxUif24lcQa7l6XqFBIMIygh7m0+5vbv0ISBKMtG19hq9gHCVQMMsTeDopZiU/yRHWfqe7gcFkOr2AISFSkgTJMJOHMuorDk4EDq0hh1MwwBVev2VXwNxuP+MuBrEKGPvC0ifeo0Ar5GKFDOWkJTxz//0BV51585hOrSIfRaALR/kMWB8LAOFEpxUWRNMeq4XjvXeuege9xjwMtXBi8Eo8//Olux4vZN5hhV3BXw8u2d86XWejuVGtYZKRMqkP4Jw8H3Bz5FHuu2QPhk8x/82UMHkOtXPrsLxbAWi9A1pTv0OT69bmsCa3MogMCjI7J60RN7X0fsPP87IbUCyVcnP8VGZU2yw6JuTdlLwEzdjvo0Dt5v1l6iywQXtKl4ZOALdm943RjwwiJobM5ZNVFU9aFMJtsD42UYhqJpOonjuCReo+gBOD4B6FQslhTFkSP62FGdugGk+3vmrc98EK9FiZn+tm9tO6fTaZZIJCrYP1DAe8n/FULNdvM5MRDI1VrNgtkvlFCN53kViqLuwofBvtqbzqEAvK3J2oVerxCsIwiiJkmShLq7XC47RVGyYO+B93iB7oe3Xk34OGMwCRh+cULTNCzkd83tUIKtHcuybthbXV1ds2LFCr+fwHjyySe7EAQRBeMRAW+wd0Uc72or0G5+cV/thYvziQqICogKiAqICogK/DsU8Aa8FotFazIVZApCPTh50qHUaDCmZ0/ZFb67/q7cG/DCPt+uGZF5MLa6xjboRIWvMUrWgDB5EnAJPAAsDdCwEyBGLwCZFJFLj3AspruNRSV6DBDbGGFUAgLG9f3JneF5z9Y3weaiXYiCkgsfjVtk7hGbwR4ty8Uf3Pi0yuqyISNTB9NLxi6wVJqr0WlrZqurrAZ08eiXLaM6D6e3nN5OrjqwQfHxyCV2ZRTu/oBzNQAvnEf53v3djaCD5WjykOpKTdsf2Xfru3BaWkSMTNFz7v2CPqubG9BX7TuAO/7YhyV2OFJnuvWvszkv9Euq2fVQGC5L4xDahSt7zZR0erCckyaZ3JDcnTW7BAgtWV9A+wPvYmi4FphYB8AQJ5DRJkAZtqLyEQ9mV9tGHWwo6uZr/+F9OG75LyBRsAO5IACMjAD1jbOIWwS8XyxzRt75R25jwNvY/oEojVYjURpH7F8j+DlTXqdxHHcDV1+AF96HFgeetUQpY/kf7thhgrDXkxU7r/dSps5slDy6ZxIKLRpeHLhcGNThVuSznCLhlx3bQCSfVz/+9edzAoW8ed9uTNJ2TtZHZV/c18i8UuoGfZKgjtA7bOdK1HOPPCWMzpjghADXE5/3ehoD3oc3TlNCkAsB8Qd7F8p6xPRhu0X3Zqy0Bd1TtJ2otJShnoxgb8DLlxskrre+1RG8sF4qlf7a0r66XK4op9Op4NXy6dQtQymib9cmv4jhCkoVWGrcZY8Oc9X1lPOdbwQNQrzgz9lpSxvvDNJAAW8ooFpb1uLpGyjsCsacrR0jlLEKgkAhCOL+AjPYV7ALmrU1vuasFVozbmuydmGGqCAIRU6nE5fJZEne1iGh3GO4vtaMD0E0jBHuIxzDl591e32vt2Z/vftwHGf0x0sXZu7yPK+BmdgoikoYhql8++23A/od39ZYxf6iAsFWQAS8wVZUHE9UQFRAVEBUQFRAVOCqKuANeOHEhYX5A7RaA3rqlF1mMnE4BLytyd6FYzUGvPC19z+c2Lsk2mBko+ss1v45zdopuOHeRqAznQTyBCfQTrsFkBk9CYDUhEne/9kiFKUyiDIbEZJ/o7EJoxCQFf2T8PP5PcKmc7vBS+nPc7nEOcdHB1ZI54942jpv2yLF7H4z7BD2Pr7pJeUNnYa6P+AX1BRhg5L6Mj/m/ix5Zsgc2xObX1bO7nq/0J3qhaLJZlhF+6oBXjiX9tuRcUJpl8haabRzS/e7T7b5ILw2OT1tUEd19qsvuUEaZTfLUI5Bj7+2CGifXLMPgk+oc94r/RItp1LknBPB9YM3kWnPmBqgYHO2CN6xNVcMLWIoKAEYADuGguzMTll4hxmYwXr9YZ8Z3I3X3bj4WuP78MsAzJoVljRoulrfPYV3WzTsycPqzesrNSMut2iAfb0BL16jlmGIDhei5ObYX6/HvQFvm/WHKV8CD6qLDTKXxUK6OAwFYVEAIDz4qrQA2Wo0stzKd0HW8IjSXjPmF3nsFggJ1WJGL2yXv3pTRubMSahgsUkQKUWn4yq0a0EtpVIoOZTlhMcPPoZ5CsR51tES4IUF4l4cvtjmyUSG1hNzNk5T3tR5vMviMiODk0cya06skCwe/Ym1cQavc8tuHbLt6G8Kktzsj2YQpJgxYRqSnpwtnXaT2//F9sJHybyLZrCkaIY7V2rDMztGkSN7l2PxUW7fbzbvvMr17dYSDYe8688cbWnjnUEaKOANpb1AW9YE+7YGerV2zrZk4YYyzlBCuVCO3dp9aK44mr/jMQxTzfN8mL9euxzHKS4VsbM152MbjP2FEBZakMCMWhRFg5Jd67EUAQD45SvcHrP1/d3XptpBQAszeBmGcb777rvGlsbytmXwbidC3rbsgNi3PSggAt72sAtiDKICogKiAqICogKiAm1SQBCEPp4Bvv9+xfiIiF0TvvoqP/Kpp6RFEREIu2cPqxo4EA/4sVaa3t5kn1WrRiVXVWnLjQyhr3r2q7KWgreXAqLjnyDtzqkAAwgQQFWYEpGpXU8uMWH1KoLvzVdRUyeiSO/Mn/jFh78F6WGJQiZ+neCI5K1zf52nmNTtFsfmU79JXhn5rFUpkQswS/e3MzsoCHm9Ae/ApN40fB1m97LFcg2m4JyIzum8Whm83hroXn3ouq8Hv7CrTZsKO3sBXpWpQonjdl5AWGH3J2/aIu64PLPVA1FhJq7HXgEO0VJxNXjf32JomxPB4GmLhpdjZrmq9r6fjnj6QksHTNI2k2MIqUt+BHpYZE2mSSApLcmRSSU1qqEHi1Gs6bE99g/6aDWFSSNBTT5LXx8213rnwBkNFg1t1t9rAJZhkJJz1UpGqcJREoAVxcXC1rJyALZ+zEeQ56369CyTy1EoF3gXqontZcy49dkS4HCphXoLwVfVcahGSXuyWj2AN2PCKAVfb8ERBAHpCh2fYaARBUoIii7JJl/Zx0158H4w7huLSqJ2w2WY4Qv/hDYOZ2vysZYAL7RoYP48rJQ66LkURfntgW3h2b6cSnYHsDuVGh69G85nt9tTZTJZgclpn8aTRApAQCISrrUBHFMip4s3qdXqdc3ti8vlSqEo6lxb980bQLUC8HL+es62NU5/+0NwxfM8/NzqyUwMeRG2tgDetvRtSZNQAzlPBqi/+3It2/kLo+GaGIax+PIt5jhOIgiCFEEQCHabtV8JRpYzfH9CqBtsG5TWgGd/dbyWe+3v3P7aKzQHd+E8IuD1V22xXXtVQAS87XVnxLhEBUQFRAVEBUQFRAVapcCdd94ZlpBg3VFcvE5ZUADkZWVA2q8fqNu5E+gPHwZ/t2rQJjoVF0cpdu/ujpVWhiWfm7UuV1A4m/T4NeUCWeqfIG3a7QATLHIKR0ggS4ywLf2I5Ig73zljemNG1tgh1eS4m9cji459K+TWFIPXB73kMFAm16z1c1WPDLjPtnTvZ3KYyQszeN/f84W0sK4Ihxm7HouGuYNn2yDc7aBL5DbkbaGytFngo8mv10EgfLUBr3bhnAErBz63Nyg6uy0a5PIBj0yn4jP1PB9hc5TtysVrytYZmspsdUNXP2wRvGNrFvC+C4TGRdUg5L1n9nSu/NGV+xRr5Wlq1IZgAKAmPTCaRzZdwC0QHeg6gLFOgFI6wGGSizCrucuzTqI4LBLFtKRG3906YcgcbmR23zYVAuP5i91RtKE2XEMIlReqZCYGSDC1DHxZUsJv3rYdjUN+QlznTjsTxis4XbaCQWiBMOy2SMj8rkKKpC8j0DQPLA4aYFg1Gq1HqdEDTBD0nvx2Y1JYRER8eNeOHBqtt0cePS8dpojGwlITTdCM2hfghUF5LCYUlEpYPnGD2eOz67GXgMDXSluQiauGqpuzaGCPndE4Pt9YSwBkp1Kp3BnIfsG2TqdTJ5FI6lrqZ7fb4zmOi1Mqlfuaa+d0OrNcFP4UiiDHSBe7ri2gty2Atz1CvlAB05b2rC06hCoLOtQw7lroHOj7zdM+EC2gfy5BEEpviwXPOAzDECiKEtD2AkXRi4b7LVyBzNt4GE/xwPb2BUpb1uRLr9bcb85Ow9f7yul0ugu8itm7rVFd7PNvUUAEvP+WnRTXISogKiAqICogKiAq0KDAk09O/WjcuL/6nDxZho8bB+ruuQd0BgAgy5eDoPur5eUlalf/OCyx6qUv3R8uqHNxEZzU4WJjat0WCSVrgF69D+8wYxJOdEkKR6y0gztdiPEnsbGVVbsKtTdFnFM5MAaMvu0L1Oiwgpn754HjxjwAPXg7aBO5d8bMtxytyMGf+uUVJRwvWZfA3ZA61DVn4L0N/p8Q+loZO1Jtqcbm9n6c/WTv19Lx2TdaeySm0VcD8JIl4QpJXocw7Eif2KDBXbjYhdPSUI4mrx+UqnRmGI1AIDBEd6FeNfhgSXOZrZ5D0JwtwqXXL8u69WTDqroCHkGAUPc3wOl6YIgeDS40flttiUeHpqXzYMYMBPQbJaMRlc1+eCcg1/2M8hGTOtc4uhbW8VJXwNnirX37wvXoNgzrhOKYEGZOVSfcMN4u65dZHOh4HMMiRdv3qhz1Rnd2pCImnE64rq8VPkLcoCnDIr+9/1lHB8pIyxwWQZCdRLX6s7T5oIXqNEvPAieDCdD1mMS5s5+T9HWPLc+VJsW4vaAhSKX3nlBwpVWRWFSYk2d4/ELpBRmbnmwBPI+N6NnHNbHXQAKFlQZDfDW2aLA//X68GiNDXvzM17IsgP2KuHdsNf3LXhKpqCtVAmyxrz5N3W+LRUN7gj3XEji2BfDCPbnkgwqLWgUtUzPUevgCaK05i6HoA20UYFI3hmHlLMsqcRy3QB/VluZiWVaO47jbTgVeUEvoZ4zjeEDFV73PRSDvlbaep9bo2Hg/m4s31JnhgcTeUhE8X+cfeu/CuTz+u4899pj7TEgkEvefHMe5/2zqrIiZu4Hskti2PSsQ+n9BtefVi7GJCogKiAqICogKiAr8KxV4+OG7i59/foX7Uec1a0DY1q1Av3w5OB3sxXIcgrz/weT+lrisk3RhXjITVSuQtlggcAxmSz9hNvU5VGh+vnt2p6ReoLLgZ2m4HrDatGhb4XmUD3v4rbPEwlk97xuvQwUeIKm930J/KvkTrDr1F/Lq0MW0wWkAS48uxp4ecb/Z24MXwtxUfRIHi6rB9cBia09snqecP/Jp67J9y2Uws3fZjlWq8XHjQXdtd+GddfPq6OgqmzO9sJaON1xW+Kmteqg/m5rOG/UyBpUhBmWc9a8ut+a3dczL+i+clgb/f/SoEaScLkSsD39xwldma3Pzw4zXk6t6JFqMCXIBSFBtfKExbeJFUOwyAvz8cpCJAiABKEAxOTAn3Q1OYsSVWbQQqCZ/K+05MsslBwJAeB4iTQF8/DEu/LGdQ27dmlTl7Ho+uDr4KapmzYjO2k53A3L0wIDP+vFPv4ugLTYNqZKTQOBRxuFyyiJ0telTxtV6T886neiRr19Nchny9YLZSKq6DS2x1BxVx99kliFqihZwjId6nF2CCEOeXpVLaVRXZMXRv+6LBlKSI4dkV0O7BgRDQW9JmHYAUMb4udQ2NfMGvG57hoO5ckm1+R2JROL+kuZaXRaBfwifPDwVz+pkZPYe17Mbd1WpUOLVQONpS5G1YDyCHmi8zb5nOe6a2UX4gkn+rhHuBc/z8D2A+ip65WvMYMXU3Dww8xveIwgi5BYYvtba0n2WZbU4jtc7HA4bLI4Fi6FJpVJ5S+sK1po8ewBhoiAIPIIg2pasFjz2Im3d+9bo1fi8tARyA4HV/sbidfbdZ8qTwcyyLChcDs4AACAASURBVCBJ0v3FIU3TCI7jAFqw+NLIlwUFhOgWi6VAKpVqCIKI8idOf20d/BlLbCMq0B4UEAFve9gFMQZRAVEBUQFRAVEBUYGgKjBr1qzPTp5cM5HjTOySJeDMww+DLps2gRPBnAQ+yf7e0in9+Tdfdz92zRUUK7gygwxCK/j/1o9Xp9qLDoddyK/lszcsP3jokQWd+AitNXvuzMp989+LzZw5pRp7bWa2G/DSHNpp4DtIgYkBM/c+gxw3HAbRqliwfMxaNozA6L9qfuE8Gbz397nT7p296ym6BoEvhL+fHPha1i0qnf1k/FtmBaZAF+y4r54ojZQRZXoFyhACp7DbmdjqNgFf1KCWSIpiVPJfhqT92Gf2YbNcH1Rw3LBPlwAveO6b/EFnfu6epFjrNE7eFjC8hHB3993/6War7aVACDnAMyQM0skkRFLrqjOnHynyFFlTdAQcggJgPAowuhYYosdcmcELAW/SBpBxx2SAWc4SckkYYIgwxvXuYhz96XNE2e09Nj9ytOA+A4FcTWUWB9Iftm0t4HXU1OG7XnwnI23aODIyK90NZMv2HsZOr/2Fve7VJ3Pk0eGMdywQylqXfp8lGdCtWDqkR83hFfOS0Pg9YdruMnffmr02nHAMM3Sf9MIVGdDNrakHkIddbcBrX7A8AjcY/0BR1CaVSn8NVO9gt7dw9DTs9uF9iF7pbssH53e/aYm/89dIJJJmrR2aiqEtGbzun2XXEKw2Xk9TsXiKSYXyUfdga+ByuewURclae2auxppbG1uo+/n60gFqA6EhvDxPHHiAri8oGGjscB9RFLViGCZDUVTRUlYsx3FmCKARBAlrrmBboPMH0r6ptbcEcoMJeS9lsEOwe6XXTyCL8GrbUhY0y7I1NTU1pREREalwX/ydQgS8/ioltvunKCAC3n/KTolxigqICogKiAqICogK+K3ArFmz7iou/uHtoqI6/I8/wNGbbwbdli4Fp5KSQLPFU5obfNeuHtDe4Yrr0JG0MP6N11r0mmVOFKhPHTmOVx86oRz+wfwiOMjWWc92SBp+nbHzpDF15+bck3VzVJEqvZMGSR20BBRZlICKjQGoFHN/WhWAAIwFRUAV57SgeOsKeXlbNGA1KgVZHBVGlkZdBnxr79mU50tczZfj0zhzBIm4JBQLSGCVaFz18kh6X8fRoctW9QK8A09v6p6s/L5VgPfEM/2SS36dG49GDuN5ngX6qM9QbWa9QJG1grzDsTKb9agycSpo+CAqCACcXQKE5PtALqECl2WgQljMLgPdbukNFKmdAMBJwJ46Bdi1H8ulZ+ycM/t750FfWnrfd2cWz+uTaDndQS5wElTb+6wx7YU9Pi0omprDA3iRIT3OAgwTCAnVYK/QUkymC6XkiU+/y+r77IMNa4WZyX88Oo/o9/zDx3Sdkt02C3Vnz0sq9h6Vu86XaPkjZ7TK6aMLInt1syuiw5nj3y1MtJtOyQWexjTxfeozxj9dgmKYX/PDsTUAI8IB4S6MFurLABhHxVc/Scm84h8kKBoQPA1lbCbALpLMvYNBw9QNP6dsz34Yr0HwgOwj/j8AXn8y/kK5V4GODTM+fdkIBDrm/5f2viBtUzD+amYjsywLf3egEC4LgkA4nU74BU2tTCaLhr6/HMdFYhhWdbX3qzndQm3V4CkiBwCANlWVCILEMQyD4jhOt+U90FzcPM9bBUEoRVE0tSmf5aZ0h+9HhmGKfPn1Xu09E+cTFWirAiLgbauCYn9RAVEBUQFRAVEBUYF2pwAEvCbThjd37qxWwcJqzz4Lknv0AJZJk0BNIMF+t/bGzDOWXjiq19kb95M+cKtfmaT1BUVU2Z5DSpfRggFeQJQJ0a7IXpk2dWIc7TSa8LInH+6tsRUTjz3zOeKQ6wVlSiyPcCgi4AIPEa+poAgogwR4G68BAl/ljp6dAYtbW8qMhYXTDicOrzDLwmx18giznVK6gZ/3pXCZSJylpUZ5uNt7OCjXwmlplEBLho8Zzav5YmB59JPjTY07Xv5UdBgWQzV1j2cEpOD71Ai7uT8FJAogVZ1GIrvJEameBJiE4V11pVx96V6g681cBnLr9gEQ00tZhZLIZZAy/3CBYpP5Q0lUJSA0NoDwJoBVVBGuHV8BycizTEBFuiDcLVhwYzecy1bgUjkwl+uY6hyMjxz5VXXG/D1+Z7961q369vrOp2oGKqtxpZPjABqbojNed/f1PkErzMg9svSrHj0evhMQSrlbB2e9Cd8/fykY8N9Hj3psFnK/+kFfeeCEYkCndAKNj3Tu3PobET9sgDFt0lh3xqnHbgGXSNpU6C0oZ6eFQeh9OTLhp11nFAD7ItRz+Ts+fOzcrqJel740s9K7j2vnEQXYtO+4AsdX+TsWbOeBXqtXr74Z/v+UKVN+8qd/sDNX/ZnTVxtvX07v+ELlaxqKbNm2ZvD60ujffL8lwNsez2vjvbgacN/pdJoJgpB7Z7U3p02gVg2e9wPMkqYoCmvurHksGViWZaRSKc9xHMxcbvi3AvS5ZVlWwDAsjCRJMtAz29x6HA5HhVQqjQ5kPNFzNxC1xLb/JAVEwPtP2i0xVlEBUQFRAVEBUQFRAb8UgIDX6fzpjd9/r1Rv2QIOjxoFsiHobarzkvemDqAZEjwzd8Vl2bhGo1z6+Ve3ZSBvzAsoI7PxHBB6wWxKAA17MRR4wy94jzfZCOPLn/WZ+/hDghMgKKHXIZhcDgREAC6zCdDWWlaXaG910S5fRdaUu3p0JvMTJLWzNjYJTyHc9VU4LbXyhLTXue1RqMDFHUi94VBBVLeGAnB+bVgzjaLnjRiEAyfffxFVYO+d36ztwaOaL1OisQ5NPv4scABUHtMpWWcixgEMVeirgSohCgDBDqB7I07yfE3eSZSKdAqE6iLMpY0CgrI4rQinLlsHHOt43nH5d9GPXCwc5gQIQADIexaRWHYpyIGHLX8Fsl7Dhh7JOvXseG3nIW4gajh+BDm9voY2lWxx9luz+YrsYV9jF867uVdlynQJ3rOfFSAIoHP+xlPkNYahs25ww2LPWWwqs/fkynXJitjIiLC0jm4Nqo7kIpyLrup0603uzHPY98Tna8Kzxoy0HZz93zRsSI/y7Odnl+169s34fs/NLm/Ka9dXvFf7vv39tVqhsFSHSKhKNcCfvtrztzSfw+HozfbsdJfkztGGxu3si1fpqPLatyQSSYm/Mf+bAC9cM4RHLMvy0K/TA7EuASUhmI+Bw7laKvTkr/6N2zkcjjqCICICLerV2vla088D6ILlV9uaGJrq05JFwz8B8LIsW4fjuC5YejQ1jsvlMnjPwfO80FKBP3jGMQwjYOYxx3HQH1rCsmw1fG8xDOOA1hKe95n3+w3O3ZTn8CV/XQWKonqe5+tasqSAcBVm8sI5gqEJXDtFUeH+jiVm7/qrlNjun6iACHj/ibsmxiwqICogKiAqICogKtCiAh7Ae+BApWzBAnD2iy9ArMEAyMY+vBDuemwW2CfnD4CQNycnJS4z81zpH3/2Sv3bPB6QD0wtaI3cnsfZ7YYaQhAERJ0U54SPs2uS412wUNXpdVsTWJtDAZw0QV+wymJ632IwURoaPb1NL9XKpCSBY3Yl5ap3cEIE+VddpxHnL8vs8zem4/R2n3BYu3JUd8wiBTWz110GeWUH0yKs++6I/iVrRpPwF8YwOH9jXEzdOd2hDsPKUqrzWI2tSlKhTeF2pt3ckC2tstcooozFYWdiegaUldoawGtx2pAnNr+snN1vhr1HbAYL/3/m6mc0J405aDgZB5YNXCN0SM1A/iheJzy1dYb738L3pN3Hzex+G11pq8Ye3P44WWU3gMWjX7ZAX+Mtp7eTK4/8IHV7GhNywRvwwr5uO4d3gXD2HUR76x+xZ12dSsv82RvouWv59baMhAEPq4BwMfkIFic7sPAjUH0639r3m625kgjgd4V3Vx3AD73xQD8wfAYmYKiASqQ0plE7kR+XCLfOn5xXtH1vrPu8CTwqiwgzpowdcVlmLzyTZ378NZGx2mDxOEwWE1mfMuZ/2b8ewJvZvw9+9NUPI5GB3Sp6PX1/xe7n3ozv+2z7B7xcQanC9cWGcjUglvizP1ejjc1my5LL5e7CbnaOvVcYN6gHObD7FYAXFoJDf96zMVCfYAi/1q5dOx6O728GryAIcgRBbFdj/cGYI5i+od7xeIBySxmLAcavvfQoOXxMvd19Bg+FZ2qA+lzR3J9Mao8dQFs19cwFwWiwATf04sUwTNVWPVrqz/O8CkVRn7/rfYwRCy0VUBS9ojCmpx98v13yFYY+txa73Z4rlUqh7y0Giwn6ox3MvKdpuj4QKNtc3K2BxWL2bihPojj2tVag3f1yudaCiPOLCogKiAqICogKiAr88xXwAN4zZypxngdIVRWQpKYC68qVoMEv1hvuwhXbZr86ZPiwfpxCF8MpJCbB5cIxrPegKlQh8xuywXE4hkUQFBWqck/LS86UKwl9FLQzRbg6A5LUNc4UkZbqqDx5RmOWk9L8JLU7Q7Tk+62q47mW+jMpt5wEezZkgOtuxTT2GgWuttG0wulC1r0j9Ht6W8AZnYHspPrnQd0Rq+QKj1vle/d335V4R0WpLuWKDNrxf3/c0yLT1mzLnFTsmSvKWKzofW6bDmddulp1nEtvLpPjrAtxUAqbylGv+WbQ3Ct9iy11GMyEBQrd5R8sPRYNo0fzaqF5iwZPBm+luRqdtma22sbYkY/GLTJDwAsLz8HYpoU/hGw7v5PYWfM7NnfIK8KLe+cg74z9jMXsAHl22wPI7EHTrRWWKvRcbRE2KKkv82Puz5JnhsyxecNiOE7umVzig7KHEE3mRW/e2v0Ap+uB4fzz6viIEUJt6lvmFj2JPcXUAAcQy9bbMlJunCmj6yIJBJNB/0awb8FbqM1yxBE16rCL0gNjxEjglx9v9bruyRcK/hOP33AvgHnFtN0OaFZwUX9+6ejeK9IcntUlLCq7m/ssl+46gNur6w2dJ9x4BXBvyWYhZ8WPYdWHTmj7KCP0yoUP7ff2kw7krF2LtrbFK6PI0pr3ZDLZqWsxP5zTbDbf6CIs96IIsk7AhBGu2AqOqAivjcASn7cC/l1i7lSbt/+uJ86rCXgZhtETBBGQlc210tP98zaEBeF8eb8Gsm6apmUkSdrhY+4wC7k9XcGCpK1ZE8dx8FH9EyzLJsAMVJZlC1AUxSFEFARBiuN4k9Y73nO1BKcFQVALggBhJPzTiqJolSAIRQ6Hg4XZph6rAG9rg2DuO4zzamTwCoJAIQjias0eePdpi19wILq1RROe550ulwuCeCkseBdIUTXPWkXI29aTIvZvrwqIgLe97owYl6iAqICogKiAqICoQKsV8ABeghCITp2c5unTTZeBrMZwF07k2rgz7s5xEyg9wGSO02c1AKCCtHOK336yvMCD6lM1MqeFxyC8YzErgkRFAR4j3P/eQmingFsNfGznRKu52qBwxOmFDaDOwZ6vVNACCra+t8ZyPu2OPHB0e5q273AVDlyAjjJZBYEHVwPwQqsGrCwMNPbiVX82Nf2gcqqtcfbtsNwf0nmAMjsybj3b1EYlV+dpI0wlqsLwtFqDJsHqaTNt91sDGiAv60TB3o1aUHRSAXgeAWl9TaD3aCNALxXn8iqy1v/ML5mdiPWu2rs2n2k8nwfwfp+zicqKzmAX/fWB3JPB++LWNxQTMv7jhLC33FiNLt75vnxOtye5pYc+pOb0eIJTyghm4aH5OIS5Ryty8IKa/wHegUm96d/O7KCWjF1g8cxZRp9zPP3VPZxgB3JBABgZAepjesuqtvXh+3Vd6jweNRoYm9ID+u1Kt4AEnQ0oMABQkx4Yi5geWFzm9DB5eFecs1FY5YET2IUDW4SO87ZYURQItX8DnK4FhugxoMXMZzQ3Jsqyb0yKXd0FLaTSEbJDFwQIAlK/4ze+o1BqjwwXiIwnZzbYTUCQvH/Be0L2I/fkBmKt0OAn/cehKN7pwtUTR1yI7NPd7Sfd6jfrVeho/vDTbi5bDkKY5dVqR+wbJEm6bSeu9gUBb+2wXbdwOrPT2eWC+5xITqRKVdv75EsUyf2lL8+saCqm1gJemG23bt26gDJ42wJerraecL5QAd5AYJU/62ZZFvdlzxCqtfiKLxSWFM3N2bggGQCAxzCs4ecHx3HQGuAKj3dfa/DYS9A0bSFJkgEApENLDJ7nTQiCWBEE8ft3OZwrmPsfKv/lYMbo0ZfneQxBEIkni/9Sxm6TWc0QzqMoStA0zRAEwcAic772yXOfpmm6NT68wXzPi5DX390S2/2TFBAB7z9pt8RYRQVEBUQFRAVEBUQF/FIAAt7z5/9+z8EqqV4DutKoyy7RaKyOiPBax6nTUTrjzPuO2CoNhK2imrBX1ZLZj9/jtj+YBMJTIOCFfzc7TcjDG6cpHxn4gr1XXH+23FyKTlw1VF1pKUMVlEpYPnGDGb6+Kf978tGf7lTCPtOiHhOmRj0O6rga/okzYzGDqxy8OPgr/rqEccLeil+E7w8twr+evLFesLJyCHjX1xXxDpOLtKjCLXsXvC+c7z4rlzqwqaMsPCKC7xfpftySycnBI8jvDRmTDwRkb+CXUF6NmvPiVS5+pPfmjJn5Zrm+AdLCblN3vz3g20FPXpmN68fE03e+OWjl4Gd2g9+/jgCRyQ5A4Bc/GLqcGHCYMdB/nLtoF/jlsyiw+eNE8OHhvztWHovtU7VWZZqz4ooMWW8P3sYWDd6AF2b4PrF5nvKdMfMtPA/A9O8vz/b1ZABXWQ3o3MGzbRDudtAlchvytlDdotJZaNNgJaps7xlnnLuUiQtgHu/JMTH9ecrFZW2t3d/c8rHvQPLoVBCWmX3RduHY3wDfXgFqy4geAKMT5AKN49aac1Tcg8doCHdhG7f9wxIgJN8Hms3e1q38T3fUFImU6WPwrnPuZPes+ENaU2lDOAeNC8Vn+eEZcXVlnEOdPmksiaXEuSGHG/C++r6QPefugACvZ20wy9f1zdaeSFUtgXVKrCFH9rmA6tTtCvLCL2yocYNLIRytu/BRB8uwPSd4CW3VrrxRq6hOXKsmdK06u34c72abeACvbUDOZXYrmvWDY+RgBKmYPb1J8NwawOsppLR27dpxMCB/LRoYhjlPEERyW9YZir4eywQIkfx5DLytMfhjDxDIHBBs4jjeYvHBqwF4vawIEG/v4hBYUgQiT0PbYGWitmpyr07B3ItQFlkLEeSF3rw8tFKAkkD7i8bzQH14ng8jCKLJLzT90T/QLxZgDHBcFEUR74xrf+Zqqg20TFm0aNGh1vYX+4kKtEcFRMDbHndFjElUQFRAVEBUQFRAVKBNCtx3330vnjx5eEbhhSo8/Lps0u5yCnRpldxpqKd4ucQlCdMw8D8Uw3iJVs3Wny2STfpzda4H8HpgrpW2IB6QO3v9FOWoLre6xqbdRh8q3Ycv3fOa7MVhi23P/fqAYl76UpapDKfeuPAQMjVijmBwFSHF3CmhV8wI8JvpR+S+nq8KC3fdg0yPv5sbdd04k7WmTlKFsvjvEaidLihTn84vt+XmmQwVSWMuANaJRmz/vAcGKnGH1ubUJpyvT5twwK/H9AMRDfrr8hIX58wsrPX0a+zFS5aEK9C196b90PsRd6E5CW3FNbYaeYeq3MRwSzm/sfesXL/ndNlQmJl765Hl3Wy4HPyN5Zmlxr06TK9hbJYEe71qahVI728BqxfGg1vmlAOZ6qJdw0PZfcDoWcVx/Ye7BhesjTfP/eBE4zkDAbxv/vW+fGLGzc43d74v/3T8W2Y5KRfuXz9XNb3nRAf03PWMDa0drIwdqbZUYzC794N9y2UwEzgqSmZ2A14nQEt/Akllf2dF252xBKaXOiLSL1SkTTx42V7BdvW/9khUVkRHR8YQaLK+iLmp33EaIEBYsgQIlvtALooBgXUBtHwj6Jo4FSDopfriHn/f5JlNA17Zsc4dNAfH6JQvzzl08tuNSWGdO4RFZmdyjN2JlO89jNNWa3WnW2684Lmn12gVEPKW/HUAd9bXG+A9v/fPqyF94GQc2adrKVdd14k5khdt/+UvRvHCg4fISN1Vh7x8uUHCV9dLEIWMxVLj3F9CGJ+cP8DZodhMXYhWoUDF2Hoe5CxDDh3xLEH1Sz+JvKDToTAQ82Nr1t/aPs0BXswq04f9MDFVPeuJI81ZNICfdu2Xy+Vf+Tu3x5t29erVN8M+AQBeC0EQ7i+s2ssVKAgKVtwtFfcKdA5vQAazJKH9AIZhUpfLdRTHcVicSoEgSMi8GxoD66bAIARerXncPVAtWmrfXiwsLp05CBMFmqYRCBVbU8yP4zi4r+Eoip73rDtUvtHB3gd4Zrw9qC9Zebj50aVibHxrNPGO0/uLG1/gNtgwm2EYWFROBQE8iqJGg8FgXLFiRcDZ48HUXRxLVKCtCoiAt60Kiv1FBUQFRAVEBUQFRAXapQJPPfVU1pYtW+aoUpNGxs6ZUi2PjmCM5y5IUv4z3J1xsv+1D2IubNujs5ZWSLveOaEMoAhY8sJ8KczgXX18OZUd2499dfvTck8Gr/ciIQB+dftT8snd73Vuyl9LPRS2AHHURxDfVL0MAE8gCZKeoJg+BnpqBoJttlWgd8cxwl9n1iCv9FrExHWKN0O/2fyzZ4mlf2xiuWKDuoKMN+Z3npzbYE0AABi7//1sjfY4g6gZt69e3e2/nw6G0BDsYnsHR5uQBAAQAVNSZ3nmpq0FdEKlG455e/GqtvZNdOTcEGYnVWVqR60C5XmFgADEQSodP/W61794WCcaVfBzgga3K+SMVaow2Yhj0vqK5J479fJ4GkG1Otq4p5YsOdar3tj/w7NXAN5LWbz6Nzbl3Ji7ItX80Od5gsJ5mS9yS4DX48E7Z+C9DlgwDWbl3tlzkmPZ/i9l74x5xaKUyIXHN72kvKHTUJcH8HoyfeePfNq6bN9yWVOAt2Q9SKoty4wxRdyFI7FJqCAgPH3yLBut+rEsY8rBBnBa83OPpLiMO8Lj4uOpyAgAivaeRsKqf6DHDDzuWvIuECwzQS5KAqF+W48EtiImHJfjFJlYxEizjjPGIwBlLcAQPbppiwa8Rh2jXzcpQT3vuf0NRdLsTjngeUwWHdFQJM1zjy2qCBcwFJelp5R6F1AL5Fw5V/6c5sw5okCBkkATYqwXzp5VO5UMjbIKRIbizo4LHjmOYhctNhyrtybhnRLMRHbaxYzsIF2wYBqEuc5tO2MceX/E0WQ1QhaGsYhAuAAvqKrmrmjIzpXkpMQ5M8+VNp5aeqiLQrWz5/kwNO6dYFVz97W85gAv6iQVikPZGTrNo0XUyL5NFlN0LP1Oh1TUlSoBtri5eS55kcIsUdQDXloCvCzLKjmOq6IoSrDb7RDW6FAUhUXe3IA3GFlyvjTxdb8tj3L7GtvX/WABpWCN4yvelu43zkhtKiYIvKCtQVvmaa4vzAaF9h++xm8vgDcQDbwgJWQr7vcfx3EnCIJIwjBM03gsT3Z9IIXhgp1RHsj6WmobzLMN1wgzuFEUhU9R2byLvcEvRXiel+E43mCX1Jo1eP+MZFnWJZVK3R79ngv6+4rAtzXKin3aiwIi4G0vOyHGISogKiAqICogKiAqEFQFHnvsMc3mzZvnVlRVzel+3+T6fm89d36pKmNQwoiBBle9mUgcNqCu30tzyuGkX3Qc2hvBcP7Dj5eBDtFxGEbhgpW2ghcPzSUfHfyS26LBExyEu3evHat6/aZlbiD63K8PKhZ2/IqTObsSbxZOReIlvcAN2nvAU4UDgIEpAbMSnhb2WLYhHXSdwKZz34Fu+p7C+4M+o9laJ/PZt9/zBmWsc3vWtLymFt+jaFdn+HqEuUwdrv/F1NgfNxDBvMHuiYTBDUXTEmtOJWeU746Qa0/a7NPW5EKrBsmhzmrOFiEBpNPM01KDVaJhL0R0wUrCUo01ylh7IPNG5f+QlDU4Sa/Puljgy/zLz8r8E+9yUTNldsFsJABBwUdBwZl3EGAIe6oQeseC/mMvB4IPZfchR95VPjHSpXJOWV2MGuUk6iJxe+98d+G3lgAvtGyAGbonKvPwSEU4/82kZaYoVQQPwe8nB75223GMTB1Me/vsegNfTztvi4Z3ymacL14LMittExX8wKkob+cxhEJ4RxXCU7s+tPZ/fnsOoQIctHGAhdS6z5qOglpaoqM4QioDwoE3PgTXpe50/e0E1fbR4AKEwPGZ0/X6Himc0+Cgznyzm3QaqwVMwdBkYkmFauihJjO4MbMiSrttTJLmxodzPdmrLRVJs23dG8WfLIxSPnHHsUD20LutZcEnvWtu+CKfTjBYzR+N7B7Zf6Q8plMSgnAIWnb0HGLNr7an/3fOIdP8N7s7NWdRzK4AWJ1KikhIB67WOxRzH2hTkTOYnSsQNI2Qct6Rnk84Mk6bObmpBNovSE4lajzetv6sjyyOUmh+uJ4hrer9MMtOrVZ/4U+/1rYxOMs+rnp65RU+uwiP4cpdvXrpwh5vFvDCOa1Pv99Ri5F3BDJ/S4CXYaB1JgH9Spu82glUgrYi6kDWHKy2wYJXTYH3YMXo7zhNAF4IIt0w0vOnIAiVJEnG+Dumv+1Ylq1xuVxGuVye6quPP1YWvsYI1n2vfYNDNnxp4j1+a7PLPRnCcKzGX6TAeSFo5HkekUgkGkEQaI7j4Js1ZBnerdWsNbDa11yXMtxjURQeTQC/cCJhoTwURct89fV1P1DrjcbANzw8HAL7KIZhiiQSSRacD55vlmVLSZJUMAwj8WTkw4x42O7dd99ttY2Fr/WI90UFGisgAl7xTIgKiAqICogKiAqICvxrFejSpct9tbW1t6QM6JVZaqqXwmzdkZ+8fkqqD2PDu3VuKDoFBfjjkf8mPtBnWGxyfALK0TTqRBn+tbPzsRkps9hRI+9w++FCa4bnf52tWHH7JnOMKs7tp/jOrlekH+xd6AaFC56SJwAAIABJREFUCVQnMDXiVTBQNQ4gOAMoJSWsLHkCCBoWGBxVyAMpDwsrL3yJjE2cIFC2aMc9Z9VHHZSqWcDi2RgIejsjHyOm2/48jUmAcMn/VYB/b27zdGtHuuEwvJiKDhKYsesNdr374Rwt6Vq6NzPNsZVG0k44IeA9FjbOZJSFV5drk80uQnrRLiHQy2VD04rXZGbdOwnBKGjrB4C8rEC9ffk9bPT9KjtAECCYTTjvcGJnlwJgiHrxLBg4vs47k9nd6aHsPsiomSWTtQ61VFaNk5oEDEgpwNaVgMoHPj3uDXgDDTHQ9hVcod0b8AqDpyGsmcMxGcLbKxCe2r3M0v+5bW7PXG/Ay/MCgtYzFMZw2ME3lyGxmX+V2MeAYsEJkAYIDAAo3HhMok3uQkp1ap6Mctoq9+Vh1aU/GrQjDzVpp6Dcld1PK59dKh0z7Ios1cZr48trJfZPfuimmH//gUDXDdtzVXUK23sr0irmvH8Qrs228tbeQ2ZOImUSxH0OLWYe+2P+KtA1OcPMyHP5uuk/H/fMQ5ZE6IiqMJV8d48Y7ZuvBeR/a37t3XS+tjYMIDjnyc4ly8N1rM5EQ7DbmrV4+uiXTcji5E5KUFvLqfOxFCJgB/R47PttGdPT12q13uj5uwM3jW8K7nruK//q0zdMOaeEGjPI/aVT44vee1zPfP/HLxqJbEsgsfnI4HXhOE75Gs/Lt1Xw9Ri1r7ECvU/TdD1JktpA+wWjfTAtGmA8wR4vkDX6A6s5jpNhGBbQF3gtxXApa/cUiqI4hmFdfMXrb5avr3GCcb897pU/exiMtQc6RqjjChTKthT/tbDHgBnBIugN9FSJ7VurgAh4W6uc2E9UQFRAVEBUQFRAVKDdKxAdHd3LYrG8NW3Og6W267p2ixw1pMFvtnHwbG6halpG33BPkbU6YzX6yOY7ldMi7hA6IInYmdhK24pDH0i/vO0ns0qidgMtmM07Z+M05dKbV1no07xi0YmXiBu09wpd1NcDBGFBHXsWvFk8E1kw5gNh2Z7XkUeynhW+PP0JMi7zbo67gDEzzkUcbPCabU5N1omOPPh4zw7Ubhzoah0l9cBVJAXujBBJNHBFjQZG6OHq3V27cM6A3NhBDWs1qGLqS3Up7mzXlq6bjq1MibOd1CM8RhyKv8FwNGmIfzYMTQ3KOlFN7rzEcPZgtDJOhyqi+zGZWeMlxrA4065nJkl0o2pYZabCndVr/NtElJy5vsaY8XqDT2HDkF6F1u49/E62dHD3Suo/g9yZPM5vf+1uqvrRedcD09horIMbsof6goAXevCWrgdJNWXdos2xd+EgPBETOJSn80+z0Zr1Zd4F8dzZud2mh0X0THVD8pK/coma0h8NuhsPuwtqeUNgxu5Czq/Pk2XcNQExny9DqXCnHVCA3fvKu0Lk9D+bLLSG16qosFU3Z2reWOBXsRjLCx/1UTx9xwlErWzWa5CvM0tRncrB5p+PwNOSG84NvedEomXHd/Kae1bnuQwAR9aM73P9Y1PcaVbw4gUBbJj7MRoz0GDgbs69ohiep13Eu1MHNAV52cIyBXv4VJhQZ5Z476Pz3OGw6se/CQgK+3MONGtGdBZkDolp7B43iEYEBFX+1jtJkZv2m46I/safMZprU8OVPeBMKerPhhvdwMza//LCao37KXf26qEDs+okk0Y2CfK5guL/Y+87oKsq1u+/026v6QnpCRAggVBCb1IVFRVFBMTCs/LsCj9sWJ8iyANB8VnBBmLBh6goooL03juBkN6T28sp819zk5N3CTe5JQ3/nrOWS82Z+eabPXNucvfZsz8N9/GPVRpEzg8mr+YI3lAIvdYkWwKZR0cSbVhByXGckqZpGiHkpCiqRR7THUEuiRgHosYOZT80tYZ2u91CkmSVTCaLCMTXNxiVbyD7pqVt2pq0bC6/pvZ8WxZrawW8WuzHi3PwhXtrfubglwht6XXdHI4i0Xvo0CFrdna2BquzOY7z+G/zPH9u0aJFlS1dB6m/hIBE8Ep7QEJAQkBCQEJAQkBC4P9nBLRyuXzn3Xff/R960sh/Nva3FGqtDLvrmIbbdVROOpxHp9wwaUzC4L4eZa7ZaSIeWjddiz145efdqmdOzKaPm442/O3UO64/h8neD/e+pRAVvK8MftudQ46iBDdFgIBgQf5jxLi0a/gRMWOoTy58CO8fWkxkxw6Etyf9lz174AwfCMHb5/AzyXf12xaR3cmpZlWF9hPHgdhqhTL7tXCx7A/Q82agMl1jI8VFRLkZ4Z8NeTpkMqxn/rYESkCqg8nDQid38Znqw88kp/TbFmFI4Wm1Ts3YjroozjnBoVQP4Y8cqahy2vaCmjylJsFN2eT9a2rSny24TLmLJ1VP8KY/99G50ZrcLuo7r95PMLSHaHFv2NHVuWF79K1TpqDYnDrSu60vkeDFxdMK1kFKyb5e0TZ7vIxUKtnofvmF3Sbvyfcm3D1F1jb1TqLciWpADEWEXazRDb+0EJtIAmuTolDhfy9oO0+6huDtdl4GAiDgYPfiZbxx1rrdWBXsa34R/5k8wDBr7iEqOszj19zcZX35w16KyaMbbAK8CVzcjzt0JtbxyY+phE4tIBfLU50T7MxtY04ARSHnyx8MKn54kWdveVTkb2blpE++XRbXM8XzguHCzpPk2fXfumVPHdnbVK5ibt4kr2XB8u5CbaWKo20E26ncKhhNnmcQX7LTCREgEHzVfet2+ZtbsPcxwcvFVIF1xMGGvU5V6BXhn11TE0UnLwg2nnf7Cj7/47LHVwVcxE67tU93o+VOt/IfE8/5GhdZ7LTr9ZVhWkT909f9psjDpgheXPwJx6EoKmgFtLflAOb1SZLEp8zb5Hsl9uQkCMLvvm7JWvnri4+M19tE1OCiW/7aN3W/I8klnJM/spzjOMxlX+JvHspc/Y3TOCY+Bo8QygtE5RtKPqH0CXYOoYzh3ac5ywaxHcuyFxiGSWnpWG3RvzVIWJHcFT9f8AsWscgbz/MygiA02KpBEIS8UIu7dSRx3xzu+LNh9+7duzZv3tzi568t1leK+ddBoE1+Ef91pi9lKiEgISAhICEgISAh8P8zAnfddZdi9erVe6dMmfKV7vYJ00SCV6gxM85vftcI54rsNM//JkfEXplMZn7ssccerDGZrpV3TnBi+wDxstWY6IK9h7VpIwfWMjKZzy/4AhLAWlbJOGrNNEICoTLoOdzQcr5QjWQ0oUmMA4VWAzxJI6fZJhwvqrHdfcZwsFn8XTbyttzbMu+azpJI4AgoKNQp9Ty3dBkBVkNXM82Q6MLmWkPMiBnu2piu2KsSWkrMXpbP3p8M8NsXnYLZJw9Muk6ZnuVW6nsiAhACmgQSaBpV7wJCcMezDhvHevAVEOCCc95Y+xqHLclTansNqc2IlGm1A3qUkRTZYGthAt6VCy6T692ve1tu/f5oMHmG0taOzNxZdm/DMebyeUndD35RGDHmOL+NUng8LX1e9bYa4KuNqxZoy1u3DiYMRsLldEHyNSOF5LHDrECSqOC37XL7xl2ktvf2am8iUhyEcNMK7ZbB2eHJj52XDe/tV6Vt+/eqbmCz6xACj4KXNGhA9chtHgWr8/ut6fzRs0r1szOPurfsjyIH9Kg8/PjMIfauXI2QXxYGWfl5UWOhwQ+Yeh9SwyyZMSgiCTigSWVtHl8bdrjEMQM86mR/FyZ55al9qyzu9RrLyAOn+Qhz0GSjvzGaux+15Lb+lf/4/oigtV+iZo5cOjkygk9+iqKokCqq22y27Koeh+4xT9yK/SMDuqLemjbYOL956wr78+/Falw8zusSnJrzwWyG4E0nCOKCdyGjgBL10aiekIFQSZfmxsUkT0tI1VDn5KtfS0mslvZv6VyaI7fqSVasUr6sKFiw4wZLogXbPth8gmnfEWsUqI+t0+k8JPq+BjOn9mobiEq8qVya2wOY/K7/DPD4IPM8f0p8GYCLMFIUhf2fsG+x528zbCOD/+XrpVNHrG+g+GMV+5tvvnks0PZSu78PArNmzdIsX15X98PfJRG8/hCS7ksISAhICEgISAhICPxlEcCF1j788MPvxowZcyJ2/LCb6PQEDwnq/mOfXG51vqRSqS5R2GGCV6VSJRSVlvSUpcW7iHq1Fmd10AWHjqmUYXoupnsXnx6F5pIyGa1S8aJZAhJ4gq2uZYAlSTujIhBnpwgKCERSAqIU7DnBUD1zr9mnWq8BcG+Cl+cItrJKzsjk1NJlJJxVzzCTtBxV79usrJz55iEwRPn18m12Ibd8FQEnduohqbsNJtxb6mn7+vRukHvQAOm9PR7EgV5LZz+k6Z6pkaviEADyOO0CIghkzQPgXUaOIIJTwQkuO4U4lohPjAdVeryVoqgGlUsl8PY1UJGLc7M88/ZgZ/QRjzVF9a2/tkiBHOhcS38Cw/FHFL1Gn3NuCbRP43bsv6YMC797miMmuwcv8DwcfPdzFe9wuRVGvVsVG1UTV1SrstDrFKbrtl1WHA0Tx/LzSckRh2/S6Wc/GlDxNEzeykb09ZDBttdW9GKyuzj5/HKZQAgO9f03N+zJfR89n+Jm1ibouggkr3BypmMg8A4ojruujsDF6mTl55CkKwUNjYCypUG1acr/COBA8Ih5445h1oFHy32R14H0D7VNxPJJvSzj95S40govI8WNa8ZojBe6f6RSqUIqCIftGWqv+bNroAXfAiF38Twdb30ZIb9YvkQul3v2u3g1d/S/OYuGULHz1Q+TVIIg8C0tBIXjcByHVcH43yxN0xaKolQIIXVbqYQDwQEfrwYAbeOCWIH0FdvguXXkHPwQqfiZTm5qPsGQsMG0xePhtSUIwhYMlm3Vtr0IQJEMxfPgOA5EpaqfeTW7Rm2FSShx8R5ACFlomsa/j2Ma23Tg+/VELGZmUaCfG7gfAFQyDBNTn1eTRRjrifNLiF/8wqgtXkSFglGgfViWLV20aFFIv4sCHUNqd2Uj8Pjjj6cvXry4+e8L9VOQCN4rey2l7CQEJAQkBCQEJAQkBFqAACZ4P/vssw+TkpK2Dxs2LFoMRRDEcYVCUdA4tEjw4p8XlRb3kqXGO62ni7WciyCRzMWVFxUxGeOG1zTuJwgCmIpK5MaETi57rQUf5wWFSoHKDhxX0THJLqcqrI58RXy9WpWE8zbefvee2kuIGl9T7Xvk2eQ7+20N79JDxXPmWub4EYH8tmhC6Z4uL16Eg7/pwWmnYND11UHD9NXCeDj4ewRUFSvBVsuA2sBCeJwDzOW46BICl4OC1OxaeGZVk16qTY25or8hLUk4Hy7TVMpcjAs9//PzzJ3d7+Q760e6qkDumvXjCH2FrYiMVHcSll+7xRSlThB+O/+V7OUtM7Q45h29nrb/o8+LjnJbASm2fTplnnBdyvVor/wo+8nh/9DYHkMFCrqsugr+G0ceEHPBtg2Czcm4DxxS4mJgQeMSQofd06CbpigpsseWi38G2z180ZTBxRm9rVn3TGnwskUIwfZ5i6DPQ3ceV0dHevaO6YX5vdzqImDK9Vo2ymSpmPzD0ZINkCjYQIMAyMiCnurMx5YfYVI7BUWU2N9b21U4VxgpG52TK7t6UIN1A2uzk7/PH5WTeEetnJIJBJKxvNsMxJl/g7vrE7DP24KhOXVysHi0R3vjp9d0dnfJd9oGHr/sMwCPr96RFRP++7D/6nS6X0LJJxh7hkDJXZyH85vfo6ithz8jCOIPpVIp4CP1CGFuhGnYO43zbc6iIRR7Bn94iKQKJmjdbjdW3+Lvmx5luy8rB2+iBxNdNE1fkcq71lZPBkIkemPTEmJZXLPmbAdsNts5tVqdLrb1ZScRKHEbrL2By+WqkMvlDTZD/vZYW9wPNueW5hDI+vsY4y9B8HrvW/w5IAiClSAIhyAIckEQNARBYCUuHSqGLpfLLpfLPZ77HVmEMdT8g+2HCV4vQtvTHauYWZZ1LlmypF2sqYLNWWrfugjMmTNn4IIFCwKyqZII3tbFXoomISAhICEgISAhICFwBSEwe/bsmFWrVr2oVCqrbrnlll/9pTZ06NAkpVLZUKzr0NGjrxYVxTKHD9x6Nilpe/yFiy9FZNx5U2GvGTddUgyDdbmIc9//buw2+ZrqsiOnlHgco0pN7Xnjw7iKiU/kcZqIy4rzmDnE7a1m/Vcs55xkn+MvJyWRp9QycFG5FWGufc5hdX/Uh8e5IOeaWtG7dnaGOjZOQWGC1ufF11YwjiNbDWxpvpJUqjk6JsnJRCc6ZYkZl+ThOntQQ2r0HBOb2uQR9WIn71p4ytZACHoPiAneVDWhKinZrn5ky3SFnbPCgqHvuXskT7Z8dOBFZbKhOz869VY3/m/c7/qu/3C98Ps07UujVlnUjBbN+2Oa9u7s5+xltkIyr/YENaDTOHb90XdV9xpuoxdXvgWzuj/MZ2q6k0BSfHFJKfGjraBCNmHIJYpd15/7O9l3fK8tv/PTNlW+YHLT+N+rUr967s9O2e/wh3HRO3/7TLxPmTQy/fKJA0p69jQ1Jnh3vboM9X34rmNyg67Bd1dU3ppeeqPXmcLtempUPqhHmDzqatMmjY4pH1PV+6nFxwMdX2zHF5Ypqfhoh3c/e0UlvXnJVf3THxZIcHA0Urg5fAD26ByAzo/CHlU8tKjgVLA5tlZ73fqhCQQChWnitrNNxZTlxunC1o+siCATgypohuMFa8/QVMG5pnKzPvtuotYt3EDTdEQgmDRF8CKE9ARBeE40tNfV2MohUMIQ59fR/rWtXeDKH8GHvYfxnFvDQqPhOed5z2dJY7K4icJWtb7sGuoVlJ5j8I3jhHpE3+VynZXL5Z3bax/6GieYvdhRebb2Hgx2Hs0p0NsbP7vdzsnl2J6bYEmSvKQoZ7Dz+qu2x/th4cKFAZ3a+avOUcobANsz6HS6foEquSWCV9o1EgISAhICEgISAhIC/98iMHfu3OR33313ebdu3b4fOXJk0ERfaSnM/vnnf0SVlqZ7vK/i4noOkSfL7ZO2f32Zd+7xT9aG69MSXMDX2bA6z+TpCv/ITd5/w0shFzy7ZGFcNkxoAjAKAbz/26tRHbFKNRDU4i13aZ6CrSyWCy4nSevCWXl8moNUanwW7Ap0MzSnQPbkoQLV+jMfywfLEmULT71J3t7nJVtm9OBLCoiIBC8mcH84u0Ixd+gHHpzFn2MiWCR48f1sLpnZYdlGvD7uawsr13iUrTXnTyh+qz5ubkzw4nv2Fd9lmOAHi/nq34sCnVe9GhVRijqzDdXeblH2nJOXHeOvL56WWL0xJpmUMWAtyWN7fnpkh3eBNdwfx+NdQFAqEMSY+g2DjcyFGAPp1ugpbYS7IDXRHt41NTy6b5ZnTQq27KGdNTUVXW4c77NIF1bX7vro9sz40VVqjqoCpHYIVFmEIvfb6NoR//f5JaRwoPNu3A6P8cuLo3Kix5lk+q5AAuKg4iCHyn8Fd+dHwG8RtVDHbct+eC3lp5Jja2Zs8HgON3WRLoaMXH5rZCSVMCvYfIK1Z9CvH9nNYJxuV0weE3BBNssz7yQZBeqOQKrBN0PwxhAEUWfF0o6XaOWAhwxGxdecDUVbpe+Vq8f7szXHwWQoPppOEIQC/+OtphYEQYeJK6x6bM0xcSxfRBz2MZXJZLJGYzWrFvUmqEMldsXxMFGFMegIok7M/a9wdL8jCd76ZwEfF2h4DrywC9hioTX3c3uTyq2Ze2vFwicLJBVva6F5ZcbB9gxyuTy+/vPbr12HRPBemesoZSUhICEgISAhICEgIdAKCKSnp0+sqKh44MEHH1wQbDir1To+N7fzhA0bHvHYH8THn4yi5DenE12iam7+aeVltgWc00meWvNDWPnBk2pAAhE/vL/JsONC169633fKxagDVnUGm6d3e2+C12Iupl74fapuWvgU6GbMFkxqyv3I3qkKb2uEcmsBOWfTDTqb29zwNyG2R8CKWtEaYd6IzyxYbYstFL45vkz55vj1ZrXMgJokeDkn+Y7OkZ1qVCtol5PhFHbX8+dnU1iRKxK8ovUCzh1bNOA8Fmx/UPPm+B/M2K7h+d9v0yYbMjjvPGblzLdtvrBWngAR1C+VPxHdjH34RRM2mNyFxfKmCF4c3/LKf3Iqx3180p1Y0WyBCpGwpdwJGkAykjTm1XY9nhNFG6MEzlrClz7w/iWkYOUPvZNjIu5IUEbGUcpkxl5z5rRQXvhthXHsPg9Rh+MVfg/JqDgrQi5PoCm5nJcnFlQkFUfKlMVphGxQVg0zKqeGijK68N458+3PSazdqQZBoLDvbtq1VxWQFOWzoJ9I8CZM40iUV65FCEgiOdJ0djGBRsxpHYIXz2HP+8+lmmp+iKGUPCA3xyAHCYaadId29pE9LdmnHdGXrNArwr8a27Pin98ElHv4R9eFh1V3fk0ulwdFggZjz4BxiHj31hz9HQ+fpNPjAyqgImJne3Z5ikGg7vKHZTMEbyJBEPn++l8p99vzCH290hj7AGORapt8X/YmpwRBCMNWG4Ig7CJJ0oUQiqJpOqy1sW+KEMNH3mmaZliWdRAE4aIoymOXQNMhn6IPOnWn02lWKBS6oDuG2KGlpHQww4r7CbuUtORFAUKow55Zfy9YJLI1mB3Rem0lFW/rYXmlRsL2DOLLr0BUvG3yC+tKBUfKS0JAQkBCQEJAQkBC4O+FQGJi4v1Op3P4zJkzPwhk5m63W+dwwDCrlR5VUpLGbNp0n6dgF778EbxiO3tlNUVQFCiNep47dMZQ89GGTp8OnfO/Y/N16lsE+aeVsOXLKIhJdTYUNQskSdxm5bPJGX0Gcqd6Xl/o3eX9ZEv3ZMqpLas8wzxx4p+0XbDDGyO/tmQljvLYITS2RsA+t2J/m7uW+PjAK8qZfZ537CrcyHgrZx/uv9Am2iaIJG2TBO+KH5KX3Hx9p67p4SQpcKSFL+XnF8wk7u7/grWxghcTvct2z1bPHfof65fHlig+Pfy6R32caOjK39XrOTsmlsX8cP52t4UotxdRD6Y/ya48/JpqfPgEIbrzpKot695XaJ+5s8GH1xsT+wffdq9RrTZbR+2/BKvGUGPCNiFrRkRU33SPyrjsxwtqx/lKR8YTMw/YXl/Rr7rH1/mikherci2/TM7scvVUtaOUk4f1V9Ri39wdLy9B0TP+OIb9aQu+g2TKnhmXOvx2Oio7VWCrCapsSx5wx847u70yZ7evpcbELUGRQCsUdTLwZq79K19IJhO2hxt7qTyq38odNppxjKroNeXZy5SgOC5QFGIUcp+EcVPDYOL58JevJ1krTmgQwVJhyQOqU05FxNb2/O6CL1Wzv5w7+n7Um9MHlz/1RUCKet3Pgwz6vdlL9Xr9hUDzNplM15p6HbvGPHFrRSB9qEqdJnzVTd2Mr78YtFe0/dnlKfoWELwAgP1WAyraEshc2qNNe5Fy7Ukm+8INkzZut9uhVCpjWxNXf7YQ3mPZbLYatVptbM3xm4uFVcT1inT82YdVokIwCu9g8wwGi2BjN27P83w0RVFlrREHIeSmafqyOgAtje2vvzeBKxZCFAvD1dt2eNasPk6LiOzmcsFEM0mS+TRNZ2AsnE4nyzAM7tJmY/rDpqPvSyrejl6Bthkf1xBhGCZZtMoJhNzFmUgEb9ushxRVQkBCQEJAQkBCQELgCkBg8uTJQ9evX7/8sccee6S5dEpKStQsq7uX5yO6nDyZw549O8jicBjqCqN5XTGx2YOVKYzDl0WDr/iYWLPMfTv5TGSf2u2Rfayw4rkUyD+hhdoKBQgCQEySHexm/O0EwbUP5AdE9E5PGs7EJDhRWb5SrlARtogkk6dImqlCvnjRvyEjK0v41fan0DP9Gsfbu2ervZWzYo6iBYI3wTt/272a6zrf7cQkLFbrehO8OXFj3Zvz1spfGfWlRYzRQPBaqinPX5SaMN5jHfGvXzLfmvuguksqkBTnpM2CU3j9/I3k3QNftGTFDmWxOndk8iQXJm+Ple2gVxx6VfVw/zdtb2y7X4M9eLGC1zsXPB4mgrFH75xh/7F+fOAV1cMDFto+PviyapxyGEmWyoWf8qoq0vuGg2LisMsIK/OcxYNLHl/aLKknEra97pvhOX5KVMsVpEvD7F35lbn3hLFl7vXfR3sreL3bV+6wG/TdFHbaQLh3vvIWirr992PYpiH/K8gKi7hJk3XXVAK5CIoAChwVDH/ik43WnMfvOertrRvKoyKSr3bTKTUS3JQhoX9N5k1zLlH91rdJtJtPa5DgIg2d+tVmTprbpDK4qTxE4hkulETYvvwytrGaOZT8O6JPxPJJvSzj95S40govs9zwlU/UW7clRqDE6YEcHa/k82e7oqvia6b9EnDBQ+WBLknGYzeotf8360QweARK7uKYTSl4sQ0ASZIe/+a/2tXWRO+VqEZsjZyCITU5jqtuCxVxoHuN53lsGeFwu93lrU104xyCwSLQnJtq11rqZIRQHMdxhS1RAYcyF29CFxOs3oUQRXK3PXJqyiZC9IJuzzUNBce26iOpeNsK2Y6Ni2uIUBSVIWYRKJEvEbwdu27S6BICEgISAhICEgISAm2IwOzZs7Pfe++9N3v37v3FoEGDLlPimUwmesuWLf1dLtdVLldyv8LC2wsAZlQD+D4aL5eP6q1UH1f/o2r3tubSxsTalqc2J178rTDcXlCh5N3HCY7bCWCMdkFGTg0MmlgBjBKBw0zBoBuq4cf3YuCn95OaInrj1i9KKy4sBNi2thN8cfFPGe/UTNryXuaX78efz+i5MuNUlxHnYdgt5Z+NSemaGFF3shcrchurbhtbI2AyFbfFRKu3B67YDts5iNYIScYMfsPZT+XdI/pz2Kah1KWyz/z3hzWQd1wDgkBAtwEm6DnSDK//2uMSghdc/OvnbqBEgtc7tlqmQwvGrDNjUhmTzqKCV7SFEDH2JoXFdjiPBcNXW8/8/JPuiaib/7zr0NI++gdvyKUTYxoKR7n3HI+3ffOUjm/uAAAgAElEQVRtnGn8H2eRxskKajvLa+wsknOC4mhqGJtYbuX1VrdI2GZPvVtBWTQygpEBERtlFQuduRd8OqD44UWXkMQexW/PGeGMkKCRGyi+puSUs7JobYVhzL6LOJ5I8GbcMoVGPCIwCc6Z1Pypz38z93t0Zqv45GJ8mlP97v/kxWSy07YIY5acB5JElbtsNG0bVZF923MB+72KY2AFMHGhODIYgrexn3EbPup+QxtXje0GPC3z57/bOFDUkttSosjkZq0QsJ2LQ7DeW/bcyqN+E/FqYPx2bHd9wu1m+Q3Dm1WXe8d07zoajr76fadGrlgdyFhNEbytQRgGMn5btWnL/NsydkvwCDWvULyEWZa9wDBMSkvyvZL6CoLAIISSSJLEVigOQRAcFEW1S6HIJjyOg4IHv5BBCDkFQbC3pbK5cVKNCd3G90Uv6fbISSy0iIlup9O5n6ZpDcMwWpHY/bsSvHhNMMnLsmye5Mcb1GN1RTeeO3fuSO8EAyXyJYL3il5WKTkJAQkBCQEJAQkBCYGWIIC9q7788sspBEGgqVOnft841vfffz9Yo9FUV1dXj7RaDaNLSxNZgGQHwIKCpkhejSZmmJurJeL69TQPXvz8mdh+WXYx7tnvNhpOf7U+8sIGW6TbdDtDyrohBh+3544SbPQWmzBjwlngWA/ZBxSD4I/V0TD9+YtgiKpTC3sTvbooN1QVKwlbjUwhVxIqrYGreut/xPLoQ2sGnFs98vTFi9m10+9/cnC1Ltr20Lhhqk4xBsoUlWbyRfCKeXpbI2A/XW/7hsYYeVsjiMpZrPSlayPY+387l9dwKtPlpDyE9UlKt2Ty9XHdU/QMS8sQwdcKtNHtlncKb/WCQTjX/WveNz5RGXPgFvZkYtz1va3MoMxLfEXtS1ancWWlNmQz1QCBtIgEPcFRaioxXotYJ4dYK8eqK9iiQqUqcsIYJnpYfxehVLgbFzqzPPP2YGRz0O7Espqqad8erffsTar+NTYpLEttp9PySnXD9xaIRdYKv4NkKMtMSL1qOhU7JItzlFrpgl9PgyIs+kJTxdNastcb9/X49H44PTN8XJGK5xwUCIig5GqucGW0c8TczwNSEOMXFafX/pLI2RwaQAKpigqvjTlRGFOb+W1ecxYNGJsTrwxMtJxM1QisjDTmnK3t9uz2Bmxac57NxdL83jdefi7eQFnUOndSaW3tLb8HpZTFsY2rxocZ87suU6lUPu0M7HZ7ukVX9IKj9xmrddDRoPx6oxfdOdjw5osBWUaI8+QLSlXut7+x6Ejm1UBw9EXwhkoUBjJee7TBFgokSRJt6I+L7QFatahaa+Hi6zg8SZJIVDF6j9MSL2FBEFIQQkXtRYI2hU9rkHaYGHS73aVioaLWWotA4/jzr/UXRxAEiiRJ7E9c057PLi48h/dWc/nVE7xEWz8v3rYpPM9rcFHC+nV1471P07TcV57tiZe/dWyP+/Pnz9/cHuNIY7Q9Ao0JXjxiIOsrEbxtvzbSCBICEgISAhICEgISAh2EAP4DaefOnSkHDx6cPmvWrEsIEbPZLNu4ceMImUxm43neoNGkTd2/f3YpwHuxAFfXANxZ2VTavXot6FlW8YW2quI0rVJrBUal4E3mGoKSM4IhPcluL7lWJg97hiMIAoCgkFB0UVVjn0fww7SFHocsJBCgDXdDSa7qEoJXHBATvfmn1NB9kCkye5Bz2KZfupWXpLkVw8ucm3redlrhskVM3PNRl6/eeb2BHOrWbUvUnDkjtJmZ5UZaZ6VKVBqHt4LXlzXCy1et8lguzN/2gAaTt6KiV0yjKWuE69LvclKVWv6Bik5H4OROjad9xgArrH49Aa67t/TdSOiVpleqOVLO03qZWx7XNuQuHvbQj2s0j67aWHZP39hIzTN3HKJ0GlfjdePP5Wv4CyV1eXpk0kDKR/atQhzPoMpaFX+xVCOoFfbcEyeVzRU64y+WxFs+XxFXNvMDT6GuopldepzYkhdx9QbDAb5LeYN9RdhXY7se35Snzi04p02+ZqyDkYfRMkJDVezPA8fZfHTryV+aVYA3zj8UD13c5/f5o3IS7jLJaHXdl3TWzBHnlhjcV7/2675ALCJOrFqXbOyaEhHTt6fHl7jwv5u0lu073NQTK3x6CIt5H31mYHLFtn9G0MoMHoBAnO0gHTV6ZUXmS9uDUg6H+rER/v4NmSKp6+x60ezMyg1YIes9piw/RmP8ZnRFJJ3QbJHGCnfRKzW3/qpwJ5YGXChNs7l3N935UZT22YeOBTtP29x3EgwEfU8g/RoTvH91wsPXMe1AcGiqDY6HvUMFQfA8I5g4xv9qK/K4Jbk2MwfeF8HbkrG8ScWWxPHui3/nUhQlqNVqz+dJIFdrELxY+UYQhCIQq5VAcgqmTf3+gpbsJ287lfb0h0YIyXHRvWDm21ZtOY7T0zTdcDon0HFa+/Mi0HE7qh0+xo99W/fu3Xts8+bNAT9nHZWvNG7TCEgKXml3SAhICEgISAhICEgISAj4QAD/kbRkyZKlU6ZMeTo2NtYmNsFfNn/++efRJElysbGxeQ6Hcu6hQ4+ZOG6zDsBNALxQBGDwFLBq7lKpnuySmro9tueKZ/diNS8m1r4e81umKW+yirMjiudZgmD/IHj+AIHCdQ7on1EG00YUwLplcWA10TDjBb+k160/vp1z4VRvR+qgvcoqTRwy1FQw37z76s7Gea1YAWmpqaDSG3NVVQqB/79dD8pFD96mrBEaq3m9YzZljfDmuHXm/LOF4CF4D/+hwyQ2ZA21eAjeGx8u/nygsUsm1Ogs2mi3IFO16ZeMA2tX6l/99VDJpAFxWt2c2w/5Wy9/95uzPEA1lhjL+5+klk98b59m8+A4TW1/45ql7ytsNbVMTEqkM/1xPr+TPVNvvpBq/OXjL2QPWY79ieNxLifJqFQCySPN2+HZfaZ89/7RsKsGVvsretYSD1087i8vjsqJHmeS6bPqCN6q3RxZscngHv/Kr3v9Eby4/8nV6zOz7plCAs8TyGRVcpYKcusHr1nEQnLeWN6knh0bTsXJBRYR575Oj3LbezNIEOo8jUlCoBXbuC63lpaRMiKoQm++1quKL3Z9Z1tY4uueYc2Yrohh1aZJW3wW3fO3/t73A1Hv2uWVNwXrvRv22XW9ZLZOoH9p7uFg8hHb2hZ8Hq4oqVqoUCgK/PX//43gbW2CGhNALSHf/OEf7P1671mjIAjVPM9XYVJSJpNhP9pmr9YgQhsPwHEcTdN0iz+/RSskt9utFgSB1Gq1laNHjz4gk8n8fha0xnq7XK7Cv6p6F+8HfAKJJEnPKZ+29p8W90D9PsTEdLvYWPjb3/g+y7IRDMM0+eK9qRhtrfgPJPf2bhOoX2t75yWN5x8BX8rd+me/duHChX7/xpUUvP4xllpICEgISAhICEgISAj8RRGYNWuW5sMPPzzMcVxYjx493rj22mt3eU9l7dq1IywWS0J6evpuh4O59/TpQZEWS5YZ4KAaYG5xIAQvjjd12jOD4764r0FN+0mfj7KrT4zXUcwQgXOuIxBnpEgqCgS93AmuvSREbnLAgPAyyD+pgenP5UFEfLNfoq7f+nH3/G29XNnZG+MuXuyZv3nzPT5JYZHgpSg3qQ3LU1mMcXaelImVrVt1FU+eOgUPzPneBeWUCjiCgE5ggxxDFQy5oWpWxaboWNak2Zw9taJVB20UzL1jfXj1hk+iY0feUNNtcCTIJgw53Zbj4diOT9f3Yo+dUMgG9eXlN47ej798l2zZrds5d0F60cHjWqVKgWx2B/Go8/SWxrnUnMzVrRlwY+/oEf3LE0cNqdHER7ui+/W0G1ISfKqkGjx0s1VcZzqLyijvL2fYdHt8j6G1/ubJsxyRu//bKCSvlQluDgRABKOWCVyZlus69JYySs40Sa4cB0fVKVu17eSq/2am3jBUxfN2CtwsBbyA9n+81Bw14/djjA4uefnxqGFFWiyVqkI8QNEevQGIBJKg6rJEHAJA54W4/g4TSWMBdcuuEv68/a3au3N9RcEELxdTBdYRB1u0F5pT72JbBpHYtQ097A5GuSvPjY8yrr8mSf/GM3tDRcH55UYjs/vkGoVCcdlLnsYxGxO8f3VFm2g7gFW2rXEsvC2I0VDWFStmsWKyXj18iRI8ENWmeFQeq5Hrx28xPq2FDbZCCg8PLx8yZIjH5uSPP/7o4XA4VBMmTPD7DIi+q6FgKvbpyIJxLSWoMdHqi2Rta6I3VDK1Jevkry9+RgAghiTJIn9tG9/H64DV+Vip3x5+wcHm19rtBUE4t2DBgpBOrrR2LlK84BB46qmnRtI0fVkn/KJq8eLFPq2ivBtLBG9weEutJQQkBCQEJAQkBCQE/kIIqNXqqWq1esLMmTM/8pU2VhZ9/fXXd2JPN7Vam+ZwXB9WVXVNBYCVBJhSHcxURZIXKx/XjN6Yac6LV3P2GoKzV9IEeR8goYyQRbIgECxPEK+CcnC+2XQQCOgzphLi0+2Q0ssOUYk+ib7pG/49eNe2yfk9e24M++675440lZdI8OL7KlW5HFs1mA3xDR7BwcznsraYucOWE1BnTXls91nmn3cWMQBpBAgI5LCfick85sgcqnEarWX058Nm+1UatCgf3PmfffvDhPvy70zgYgwzx+fTaQlBrVmo4/MXS8OopBifY+14+OVug5fNO+kr9p/3Ptt1/4ovYx7ncrcICMGmB55JTRg1uLbblOsvi+Xx0P3o9syEaZwH8BzZSHqc4la57QJAdFq2haZpv0RpdfE5JS+vktFqCuGlc5t4ghEi3caY1Ev8kAWhjhMiybq13QGW4oNgq9rywrPZSaP76WIGdREQy1MFmw5DwZG1pvh/HLpsbb0J3twDTsOrx+ZTM5KeRhnavmB1FsO809OI45ajEK2JFL6YstwUo4sSNpz+TTb7p5e1eMz7+99hf3jIPxyl5nJy+ppZ+jJrBblwwjzLNV1Hu3G7zw58o3zvpjfNWoUatQfBqzrQNSL8x1F/6PX6td5rWcnnz8aK3WCJXe8YWMGrH3BXiWxE3/JQ9qBj2VdhsvMlyxQKhd8ve0148Laph20oc+qoPq1BILY0d47jACHMOzF1XuyNrpaShKHm1xoEb0lJifqXX36ZhF+iinnwPA+nT58eN378+E+SkpIarG3aYu6YFOR5HpPdPrENFZtA+tWrbzuRJHlZgddA+mMP3LqPZdLnSaK2Up/Xk8p6AGjTF7SBYCC2EYu9kSSpwmuKPXiD6e/dtiXe1KGO2d79AiUD2zsvabzmERg5ciSdk5MzjaKoS2pJ1PfKmz9/fp4/DCWC1x9C0n0JAQkBCQEJAQkBCYG/LAK9e/fudfr06Q8eeeSROU1NApO869at66vVRj9x+nSOA2CQGWBGdVNF1poDA5O8ke/fvuvrsb9n8u77SIGrIk25G5SA7iKAPkgpYxwEaOUAwr/4+Fs3oaLzg6tMV604aXj7/szw5M7u3OvnnGkcH5O7X3yy0KMOnjZtzuBVqxY0WZTJm+DF7bFVg1On4V1KYwt89ARwFVYpeTtHAyKA0jKcPEbvPLrhpPapF1NYJ6Fgw9ylapZWAk8t4NPvzq450nXcqWY3jctGAkkhYBS+SUp/93Hwnz6IgR//k6Rd+OvB28591lv3rwea9YXt6E2MCdtf75mbnv/j5tjsx+4+T2qUXL/Z95dsnftGwsCnZxU3tkxokuDNA4hOzbY8sn6G5pqMSa7ru01uUH/P+m6qVvzZv7e+rHx7x+sqcd4aRgPLxr3n3FdzVHhnx3xV77j+3Me3/NdsrahW/PPXO5RTM+7mr+58o1sbGe7YRViL99gqana8Ny1TFRWuBnM4AxyQEHfWUbzjkCvtfjjalIK3uKacmvHVLIOVdcDrWe8IGZosYnXZOwgRTvTE2PtMv+T+xmw8s1n+fyMetj3x4wvaf1/7kkVFq9GTG+ZpZw28215qLSPPVeZRQ5MHsN8e+0FR167uXu9OmZ7j4s0RvNFLpvW39T5pClXBK1pNQI1CritIM6XHZzSoZC8WX+hVpclNhmSTuUX7aUdCgnHsmAIT8K4tYPZpNeErvnvT3hj2+y0RlFq1RwvUwkBy8EXw4n4dRRoGknN7tmlpAazWyrU5sq4jc2wpyVtcXKzZuHHjTY0J3jNnzowbN26cX4K3peMjhGIQQhVNkaSttX6+4iCEsCUFG6rNASb+fSn5xLFaik1Tc+d5PhEASkPNu60wxc8Ix3GY3ZW3hnVI/WkGTJ63WO3eVnMONS72ncbH+WfPno33f8S+fftOSZ68oaLZtv3wGmFlOsuyeTRNx1MUlUkQxGUFW3meP7Vw4UK/hVwlgrdt10uKLiEgISAhICEgISAh0IEIzJ07N3np0qVrxo4du7Bbt25Nerfl5zveXrWqMwAcVwMwADDUBDCpNlSS97SJcFw8MUZOhQ1xWorWKZzVETKZUUUoohGwlkNE+MBVkPhEvu38fCcdWdiLiwu/2n3qxJ+ynAGpjNtgrC1MSjHvTx1V6E3uYhhvvvmlwXl52fn799/g8+hdTg6odDpoONulVFbJ+oz4Mv5Aj2sKHQq9fy89zkV4VLrU/7wRXT/siOXOpBgIGS6YBYBch6iEqK1kUYGCPH7iWoIRWIKn5aiGjrIC+QqC524/Biqdb+9izknGnPsh0UDbNRQhkLVUVG1R4vgCD9mLL85JGk68kqjkjmtJyk3YlQNra9Kf/d99771Ur969JYLtFNkrzqG689oTvrZaKAXK2mLL4jyOfLgm8tiC9zvLosIdabddV9xvzv0l255+I2HA3MsJXpzD/pUvJJMJ28ONvVQ8VvCOdN6scDuV7ke3PCw7WLyHfmvipxZM8JqdJuLuryfqvH/mPYd9+TvoA6W76dt6znTN3fCA5rnRC22Lt72iuj7hRlTJVTO/XdxA/PvGz3hHjYkgWM59PEqeiwlerCCOH1apZ3kLx0XUOkkG0NklgFLugcssGh7Wfpyuquwetu7sT7Iu6p7Eh2cWUg8Mm8JnxXUTXt6whJ6YMsE1qEe2DSt039iyTD17+EO2hVveVj+QPJunnWHUotMv049mP+TKZfZyuVX/I3iHJOe4MSG8+PpXGpR+TRG8qr3dolS7e6RXPvRNky9B/K1tgxKZJUlZeQSKjejUYPVQWlnc2RVRQRNywa83d1PjCOd1Rk1GRg2+Xwm8fQ1U+LSa8NUfE7zkD9vXKZXKn/3NQ7wvEry33nrrOnx8nyRJ5Ha7CXxcuTUsDgLNoy3auVwuO03TboqiDKHGD8T+INTYwfRrK7IumBx8tW2NvBpbNGzatCnT7XYrJkyYsM9ffi1Zn3of2Zgm1HD+hm7x/Zaqw/3ZMLTFSxqWZS0kSUZSFOVsMQAtDCASsPWFDxuitYXNgmjh0NrFClsIQcjd8d7DNg0URWV4/m5DmBvnTi1atChoD+OQk/ibdvTloYvJWZHEXbJkSYPFFiZ3xTUS4RIEIYwkyctOdQXqqywRvH/TjSdNW0JAQkBCQEJAQuDvgMDjjz+e/sUXX8wLDw8/fcMNN2z3NWeXy5W2ZUvlvAMH7iuHBltRBwVgooK1aRDjZ/f+b8/q6oN6geI4d0SY3XzxogpoBwOCmiQoN8jCWAjvc17gyg+jmq13lFssi04DPJ2AfX/T0s7EJiQeNcTGndPJaBvzySdLG7xcb7vtmSEVFUllv/12v9+j2WIuAwZ8Gx0z9IR2Xc49TffhnCR8uikRCtwa4BAJXY21nkJwrJOAf/2SKXdNl7OkgkckQWhdlXJEzictOnk15A03kFQXQlCGuQCOAfQpqoApg+oIWR/q3JiT3yRnD0+OiMju6VFilu3cQx87XFtRknadx1NYc+D/UuPU62MYDQcgIJJ1MXyZ++YSU/dXLj2WVq/eHfPAnNrOsW696p+37mm8trhA2em1vyRyNocGkECqosJr064fU0BS9WRyBzwAR1d+G37xgzVphcdPK2765j9HDqz6Njx+cH9zxu03VPoquFZfZC3JbjqlHpoySDF9wH3kYetZTiPXoY/3LlWKat3N5zcyGpn2kp+J0ys2F5Kv/jZbPf+a/3iOtDYQvFtfVo2MHk2uufAF/dCQZ/lecf0RZtlN5/LgVKz6zDG1ULH/+fv6QdYOuWaozVOcsGoX0O4aqIidAJd5QN9asqZPdPgAFZIpCZvTTLy+5R5yRspUoU9CEr/g4FvErX2ut2EFLiZ4ReWuKU+heHDrA0obb4F/ZXzLd1F0Jk3yg8Jjh+8jy2wVxFPDZ9kwuZsalsT/98QGec+Y7hy2abAyZbY1T/8ey2ltlspZay8pVBaxfFIvy/g9Ja60wpDsD0SCF8/Xdk6meHzfk+zcnLkFI+NHWk8WHO95795/yI+UnqC9rSZErJdt/0h5vjqPxmS0L6uJX7buMX5e/LWwYvL3Zp1Cj9qT4J06der3HbDl23xIlmVLaZqOIAjictNCP6P7I9DaPHmvAfyRgX9lFS8+JbN58+YBLMvi4/WkXq+vuOqqqw4GUmStJWvAcZyRpmnPy5T2vurVu+bWIAyb2qetTfAKgmAlSRITgMntjVfj8eptFMDXSyjRrqEtiiO2xguNjsauqfHxZ+WiRYuaP111pSZ/BeaF7RSys7M1MplMw7KsgqZpDUmSGn+/i7C6Gqt1GYZRNCZ38TSxZZwvCxKz2bxv+fLlfq1JJIL3CtwsUkoSAhICEgISAhICEgKtg8Ds2bOzP/vss4d1Ol3BpEmTNvuKmp/vnpuff+yqc+feOVJaKtbuGG4FmJsA8HTAhdZ8xZ469dEszeReVT8stEfUFh/XIX4QJTdmEkhA4KraAwiOmtylyw8C3JcKMLq2MaGclrYnPje3/yVq3d69v09PT9+r//rrV/YHitIt015IP5fVzXEoZcTlxUks1RSs/j0JTuaEgaJvXcV0x1Ya+hRWwJTBBeHzVg2iXNMpAUgekSRFIjdp4ebzzjuHHYWthVFQRqmARRREc1YIj3FDIau+hCQW1bkuG9mjZG1m73un1Bm91qlKYMfLy9CF7PuOAUWhTruH5iReZ5Lrs0iPKWzNXp7I/8ngLhm8Zd8lquB69e6YRIO+qeJqJ1atSzZ2TYmI6VtHJhdu3UPby2squt483meBukCxbEm7mnN58qLt+7R7Z7/RDVItEDtwIKfUxRAyVTgf3rVnSfpE3wQ0Vv/2kxnDhjLGWHF8bzuG5n6GrRo6R3TjRSsH0bohO7Y/112fSbAyRGzL20SWmAtg8Q1fcAPp3kgkeE0vvptzULXUxBJOGUJAyaKgJnoMFJDUpYXSeBuQN5Ru6J+c1ocBQiDtvAVe3/wAMT1uGuqfluhccHgxeXPmdU6R4MUK3pt7THTO//U/2td6rOcUgpp87sxkalKnB9CwiO6gSa3iKYF2rzjzOVhZO1FuKaewVcPbOz9W4TjR+SmapV0mbDV+dk0voHhXzbSNDV9ao96cPrj8qS9arODFBO3tqx82WFiLsPqa1ScGRQ7i5+1+rpugcvDYKxj7Ansri0U/4bHpw92Y4MX/7201MbvXE2jO5ldkj4560dIvfpBnTwZL8NqfXZ6iF6i7gtmDTVk0BBPjSm8bCpHXEmVoW+Dhj8BtbTIvmDm0FullNptxwTBBrVbX/Z4J4MIqzlCV5x2FGVbgIYTcBEFEhuq/6wuaxkRva62LOJbT6cyTy+Xx/giqAJatRU3q1bSYG2+SqxLtGuRyeX0pzxYN2dD5SvtcaJ1ZeSx5JHK3tcAEAFzAWafT9WvFkA2hsMe0L0uZplTAjXOQCN62WBUppoSAhICEgISAhICEwBWBACZ433vvvTd69er1tVjBW0wMkwIul2v46dOJYzZuZCiAR8sAtmjq7mOCt05RC2AI+Tj2qFEfJKdedVH/ww9hUHXcqAFqAE0ydgIIClgbEgT7B06AxEKALg6AfjaAJP82CgAwdercAX/8cc/x0tJ0v2/zxflOuf+ZPru7jarMi+lRV7wBq3Z3rDNC7mEt7I2KBtmTPCiNnBqZVAgJAMTrqNf0NEfV9+cUZ47OYGk6E3Chd4b5WREe/SUVe++Eqv2cIh/cThIyBlrhpTeywHGHDBT9WUACAc7tlIckvmNsHaHqg+AVeJ7Y+erbwoXs+48B5yJSzw7p3+UR4RIC+MgcAkqGbt4DEfEebLp/8HhO/p5fVF3nvp1rtFeo0/voCdmEwae9FbCYED25en1m1j1T8Hl0mpDJOEwm73rlLdT3kZnHGvvdtvdm3fzy/Rmsszimy3V3C9E5XQXWwhFlOwp53kUXNUVA9wZ1+GDQxom5BkLwYusGUbEbp4uvq6RWf2Fl76xvpujHd7kRHOBCQ1PHoi/3vE+9MPgNB7Zo2FdW4LK9tbJbycPL9mICFygASgGXxBBjeQjekg39k1Ky5aQcwOauI3hvT5yGssM7cV+UrOIIkkDexOgdvac43tq0Svtsly95BVLR88/fQwyLmIiGRXaHsOxq7uLpSnj5yOvES2PnWJfv/FjVQPDG3wIRSo3wjn6Kx3NZv3ZkpvxirI7X2Gspk8bQEnIXxxMVvF8fXS/vIx+I3tj/b5jbf25eT1VP/RP7Hom9qc94jxewaDXx8ti5VpvbRmBV8rguI12Hi48xvgjeoVFDiE3nd1LLp37TcDwzGII3FHIXz+fvQPBin1VfnoXNPdcdRf555ySqFDGBiQtqNUdWdTTxdKWonYPFoT3WuV5R6llahJCcIAiszLOKRG9LCoJ57xfRsoBhGI9avbWLrPE8X0BRVEJ7/z5sPF6g8/L3UiTUefhT04cat5l+eTzPOwVBMGC7GazwpCjKowZtrbFE1ai3PUBrxf47xsGnA/HLkLaYeyCfWc358UoEb1usihRTQkBCQEJAQkBCQELgikAAe2EtXrx4+R133PF4eHi4p9BYVRV/p8tFd3c4FJqSkjR+27bpVQCfhAOkuY/Zq3AAACAASURBVP5n0WCnAMwhWzR4T3781Qt6XMg7qztzOlwG0I0ggAeEIgSAgSzAu3aAB04ARAdc4btz512dsrI26taunXcyWJAn3f1y74up6a79na86AZvXREB0shPcdhK+KEwDdiald5ergTOymAwlyfmod++0mj/+uP8MwLdJAHY1gEABhNcCFLiGjzUqIHJX1J+dx52AlCw7PLmiH2ieY8FtloPAUQTiSEQvdsPL9+/vVnsuzKLUu7iKI8bew1PCw3r2EIQys7x8537m2Dfn3GV0jxLtNSlVYRduzuxyT62MUpMeT17WzBMnFhjdJSM2exS8MbX5GtOT1/VJS7nK1nVUGlHlqpLLUiORYFBbvS0YMMF77JO1WZk3XaMCm4shVDKCjA037Xp1Ger78F0dSvDi3La/Oy1LznTW97j9FpLRqHiCJJG9AMGJTzZacx6/56gvAjoUgndf4U56zZGVioUT3vO8CBCEOn6WJEnASl4ECBKYeDq3+gw1MGY4Wn/xG3jzxo9NuMja7u07NZbNX6orZ6726W3ceO9NLv6qT6Sur5YyqDwE72ub7iVmZk7jM2Tx4JY5+ae2PsccqzpJeFsbvPnDZ7qVZz/EptcwIuImeDp9MVJEFwqaFIsw+6vXqKt7XmW/tttoF7Y+eG/PpyqPRcPopU5LuZVaGnvjJUX1FEfT4p1ZuT69qYN5TrwtGiwlgvyp35+TP9T9QbZXfHf2mQPPKryVyJjUfWXsXMv8LUs1YoE4UdXrbdGArSZ+PblVma7rjr7NXUPhAnfYpsGt0NgC8eDlzxVq2I++Lw+0sJr3fEWCd+LEiflqtfpQMFj8VdoihPQEQZiCyTdYojCY2IG2DeSLvBgrmLaBjh9su79iDm2dc73CGJpSm3IcR7dGQTBflgWtOTdszwAANEmSimD3RWu0934eA1Em+8O9JTnVE+moPT3KG/urtgWBiNd4wYIFfn2vW4Ld36XvnDlzBrbFsxLoM41fQlgslkO+LBskgvfvsguleUoISAhICEgISAj8DRGYOHHi5E2bNj35yCOPzMXTdzgcOWfPJs/6888ZxVZruJda1kkCrAkDOKgGQATAcBPAjSEVWfsfzDjm2kQAmwbgnBZgiAxgGAAoCQDMTZ1wAcQWA9wYlGWARlMtu/76N/quXv3GzlCWdPjYlcnajPORR4vL2PD+ox22/LNMxa5qFbp4lbK2MssJgJWy2yiAmopLc7ORgGWcoBBEQnzMxBUZhzvnlFcgxgJflqUCmsmAXM7QMhkBAk8K7hdQel+3M83dxSmT2SlzmsJ8UkXz+qqiSMKuldeW9HCXnhrHKqy/KVJittO6Xn/y7mtOIn0GR+B1qD1MI+vJq8zyqDsqOEbGMes+ST61bYeS4wq3Zl37Sr/0GV2UiUPSEBUX5izcvg+wBUPatSMKsPeu+fDpRDo8jFBEdnNmDEuRlxYVuBw1taVdbuw4iwYPaV1P8GoMPTVdbrqWIYAARqfi7AUAJz/bZOn3qG+FcSgE7/qTX8vOVp6kHhn0jNNcXqVEPO85znrCdEx4/9hb1Ds3rrJY3Rbils9H6kstRaRYtG0HWIr3njxG2b78Mrb0gfcv8bhtas/hImv0xS7RHMhogiJBpnYIhNNE0BoAWkMgvJ5uExDgpFhjospTMA0LxWvOKVSOakaGCCAVUXZBk2wR3LWIIDnarYmUOxqPJzhouuRklWpZ0kSfntqhPBPefRqKrDlpylLCqZ7aN4d6cPAdVqzafe6X+ZrGVhO3ZE50PrnhBa3VZWv4XnV//zvsWK0sxsUEtc3qllVaLcRz1y4x4wJ3U3re5UyO728OhOD1fHYt+ypMdr5kmUKhCNh/22q1Zm3evus2RqVKjRx2XW2krfxCgppe0FKMrrT+uJgWRVEBnX7wIkyF9iRwfGEW6Jd5z+cGy3KicrMj8O/o8UNZt/bIuTkVaWvZCDRnWdCKc8QvSPQdsbcwoetdOC2QObWVelecf1vHb4xzY8KuLQhEXHRtwYIFLX4J2hF75EoY86677lJERUVF4GJpramu9vpsC+ozHhP2e/bsOZSTk5OJPX1FdbZE8F4Ju0XKQUJAQkBCQEJAQkBCoNURwH+MHT58eFZ+fv6ge++99x08ALZlKCrSvrF69bzLvWg9GVTig+gAYAzZluF/E1mVDNA1AqAbD/C1CuAGEsCMAGSIpm0Mxy1zAszbBxAWsB8hji2TOTTXXffvXhs3PrD3UpI6cAhjYg7ow8IWp3TqNMRRW3uBwcrO/fuzbQDHIgAS3QCdagCuLQBoqiCZk4yNfS1FlbwjIlefVAbdBprgCGuAg6nxED0K0Zyb4qx7EfQo5xnzHje75/kD2Oqid7/v01Myths2b5HTiJtB0kAj4IGy27TgcLzDjhhJuy4w32uRtoogKJ6kqpP5KNedTr3O5Iw0XuS//fbTCLv9mTMA95f3mPlBZu9Zt5IGbb6eIjkAg8axZ/lKlzaxkyUsIS7GGJVI2kDPVR7bx1Tv3QVRmZ3L0u6cdLYji6yJK7R/5QvJ9uoLsUlDb6ENnWMpwUFA6fYCwZJfaer72MwjvnJsTPAGstoCEqDidLXSabPI1bE6UmHUCYySFhw1JoJgObc+KqKBhBTVvTjuDt5cfJhxVtne+qKXjfvzEo/bpsbFxGgMkaqylLlUAs9TCAHBswKliKUJgiAASB4ImgfrOQClXubQRssdCD9lmMrngbBWuZRiP0ZBsZqIy8ldceziXTbD0s4TtgaCQbBtRIJXqJCra1E1839b5wlYnYsJXkzU4ni+PHjxzxv78uKfiUXlXur+Cvle4Wfcc6MX2kIheIOxaCixuv7BIcgpCEu3HzlyKLJWEWaHmx4tHn94VVhXW/4ylUoVMEkcLH7t2T4QpV9T+QRCIrX1XIJVEXdkzsHm2hbYXQk5BDqv1ioExnGci6ZpeXPjtsa+6ChsRWUySZKEqIJujfkEuk5XUjuRsNu8eTP32GOPGRiGScaWDa2VY2lp6a6VK1c6Wyve3y0OPhHYlnMOZd9jb2WGYWJwXqINh0TwtuUqSbElBCQEJAQkBCQEJAQ6DAH8B/J33303DyFETJs2bZ2YSGkpseibb550hkqOBjYhrHZdnQlwDwlgJ+oI3jsJgHwID3cDxylcJtMKN8DDx0Lx+B037p2cioqk4oMHr2uCqA4kS1+2FBUMwK3VdSpd/9fkux4a/PXQf+4GjYEHWzUNSz/pB2RnknE4ZGxCnBNGDnPBt28JcGBOwzyNxtNGt/uHrgjNBIQI5HarWZ6nBYBXEUCCRS5PjeW4TI7ncSGePQRAeQXAzRe12nnJFsuKaICC3QA2EhO8/WZNVGiUFTKBoN0yHU9sf/cTFwWU3JCWwCAXS4E8yRmT1QedefdlWb9FT+/saO9dEVHO6SQPfPpqSs3xwliFLoaiZXoiuntvThZhcDkqTeW+fHhDIXjLTlUqLeUqmTLcQmriowmEOKDlSKCVtGA6lwfhyQkWXDbPXFap5FmWZt3YWgOhH88dcR5x1pSnXT+mwLlyfQ/+XL6OU1fXlv/jkybtGrytDTBxa6tgVCzrUijjCcD8rsAJIAgusBfyQAgUp1dTHC3wFDZc5uUUR0b8j/AlGlyYfe/B4r1W3XLt9CNcZK1HCdyalzgPPk9jtEQUuWb/8jItErwWp424/7undEdKT9DeVhPi+L4I3sfXP6+92nA9fdPoh2rEAnfBWjQEQ+7a7fb0fCZ87n9z7i3w5PXdW3W+zTc9WowtTkYf/6YiVBWvy+WK4Xk+mSAIGQBUMwxTTRBENUVRDaSB3W4fo1KpcEHLS15csSwbwfN8JP5HrVb/Gcqa1Sv98PdX/PlEkiSJcCWmUGJ1FKFV/0Xc8wIxlNxDIQFCwadxn44a1zuPKyGHxri05CWDv3XBqk6n08kqlUrPi6WmrpbiwnEc0LTH1rddL9EKAT/P3ur0QDFti2dY9Jp2u93lSqWyoahpewGDSbqFCxd6rHRmz54dQ1FURmuNLfnwtgzJtiZ4A933/mYhEbz+EJLuSwhICEgISAhICEgI/CURePLJJyNWrlz5bmJi4s7x48cfECdRWspOOnx45NUtI0f9QeJN8OK2axUAyQzDaEiajrA7HEfR5RYI/mLW3b/ppn/1JwjetXbtvICOzjcdtXVsKabf/+TgL656aoeMd2qoLV/HOeLSDRERsfLKmngr5O2lYBtbAaenNLKh8KibwwH61iult9AApZUAFl0dKS5e2Ir3FQTwyDGAaV3qfvqTx3s4ZuCK5KFPyBN0Xfo6eV4m2M/9rC48fdbcaUC2LmncCEFwuamCrYdR7QW7y7x7E9MjNd0a9swdbe5Bii0YgKKQd9E3cTbe90Sf4Ixp11NVh07q9KmJTnVCrLOpQnDBErxYkZu/t1KL+DhCpi+iMMFbl4cD5Do5Z8q96CF4rZXVClKlkFEKBUGQBOm2WGHD+RPuw/YqFlteHP9otafQC5lbEmnpdKaiqf2UkZpFaZVaz9ohBBCWOlStSiApKv4UqetaJ0Ar3VoKnM0hKI4BjOkHkJhMeF4k5J5D5NYDpLvYRgakLnLly9THK3c7ebkjoPaBPVl1rV67b7k+Ja4zDSQiCIUQ1LF/n+PYGBml1fqMc6GwQHjpP0ubL5R4vlhdXVq+VRAEBUII44sJTVIQPMUISYQQ/n8K36u/T8qVqk42mZbmARBYahgYdnMRzHwtD+eHVbwpNee2MwxzlGGYSplM5nNNeZ5XOJ3OcEzogkGTLQhCF0KvIcnkGJ7QqFV8QbmZsNlVQrUZUQQJAusuJBiZVag2CaRCfjXJ8SuQTpkocCgSERBNaBUOwqhnBZaLRCfzNqhUqp00TVc0V4AKE1d4jq1B6PpaG6yORAi5GYbRBrNHWtq2pcRUSwm9UPLviDEb5xkIbiJBh8lRf8rXUHBo3Ke1SJkm9mc1TdNh/vJsqZ1AW86hudzFcRuva6BF1toib3zKi6bpGn+Yt+V9rMpctGjRKfw3LE3TGQRBtCr7LhG9wa1eW6ipfWXQWvtZIniDW1+ptYSAhICEgISAhICEwF8Egblz5yYvXbr0yzFjxizq3r17A4lRU2P+0uXS7RcEd9Knny5qkrBq+TS9SUzMU7yt1umKabM5rRYg1o8FQtOjX3310j5GY4nCbtfXrls316OonD0bYuPioNljnE1FRMhJ4HPyBCH3FDbzdxUXg2vhQijxbnf7g08MdZNyQC538SGTNXJ05yHyKG08IngZkpORFqWyi8lzFr/+QognHI6TBp5nGYQEkmF0DoUiyWy1Ho9CqHejv0//BK12QJnNthZ7n4FGM9WzZgxTplHF7jNcrFU4v/nzEBurOq8kM2PZ1MnXMLRSzjAyBcm7AW19brFQsrtf4Zisc2HGewaXy/r38OlBNwJ0sXqgQsIQ5yPwPJH720W9tZSTCTwijElKZ8pViSaPepXniYpTuQrO4aQAAdhkhONwqj7v9JqfeqRcPVxlyStSxA7tV4uL2zVVCM4AFBMJTLNKLu81YV0u4ud/7kgX2BsIReSfsuRxRlqflIaAKAG3pYTl7Y7q+P7ZZec2/pmWeu0o0lFjUirDw3AVePht2Qco8a5Jtt8eeFZ58bftKKZvppmqMBlZZwXviCwy+9sjSAAittdNuqy7JhN5u76lWfYCAQQL5lyLQETmoewiQNMnYyTAo+7FhPBbSwEOVYOJ8CDU/KWoiNUKGpvgVppt/tp638d5Yf7Zl0IY31OVxxmfm/csmZKYhkgZBFz4sMkcmiF3cR+/BG8dubsLW7B6EZ0CSZL4xYhAEARPEAT+d8N/q3S6ZMoYnZ4bkWEHkkJw4ZgWsoZVYwWvmGff838khNvKnGq3RalyWgiBICsAiHyl00xQDLCERq0nGDqB6hTppNI6acj4KDuV0slKKGQ+lf3I4aKEKpNMqDHLUK1FRsZE2FFZtZII07mJCIOLijJ6ClyKl/O7zZFCUTlLlFUrBVZwMwSUIRd3XiOXrxbbtBehiIlAlmVtFEV1IUlSThBEfjB7KpS2giBQ9WsYSndPn0DIzpCD++jY3uP5yl0kbwNRPrvdbrdMJsNK8za98P5pTMC1xt4VBMGJEHIGckQ/lIJj9dYIHiV8e3pRi367db/DGQ9xyfN8IkEQZ6xW6zGdTtcvUKKrpcS2r42BCzYihDQkSbbgdFTLt5xYdG3kyJF0v379Mmia9vz905qXRPT6RxOTuwqFItt/y+Bb4N8DBEEo6j3knQRBXFZzIPio3n9ph9Jb6iMhICEgISAhICEgISAhcIUiMHXq1Iy1a9euffzxx2d5p+h0OtNxoSK73X7jxo23jDl1algbkbxYIfttEoBdDSBQdaTuVUVTp84buHr14hYXiBo/flkfiyWieseOqXkrVkBaaiqo2mMpzp8H+913Q66vscLCthkF4fPMF164h+zcORoIQikQBIVomnXL5VE+/njF3y8x51bH6bpcpUqOU8kIQuch+RCqJmia8/R1OA54lKRKZR+P4lGlytNxnMF58qTWNHMme/6qqz/rTI8rjMh8eIbdUWOSC1aHnGMpYdu8T9xn1ry2/97Z8/vrFsza0RRGUyAyLQKokDHEdgjWco2MpOty57kaQhftckd1DXOYS8pktErFq/Raj2L5XGE+v2T7/2PvPMCbKt82/pyVk5107zbQAi0UKJRRQGWLioACCg6Q4URBUUBc4EREUXChfxU3gohbcYCiDJFVRtlldNA90uyzv+tNmxJK2iZtWtTvnOtSIHnPO+73JG1+uc/9/FwiCqJeqVYlqKMi8OgBvWoK/thFuqqry1EhuKacwM3tM4qAQIXmKvYXRTBmPW0r6cxJAoNrIk4TmhgnF5mZUGK6emgBDhIc/ey79O7TJxKO8kqNJjoKJEmEXS+8BT1nTbFvvudxla24rGbSb2sO80fORNrX+V90reL7XqaEHlPCwjOSRWeJnS79+xh17uDXHB57sCT9mC5q8nVKUhQwjNY7eG28zfXKCpCst0MOpYdm86/D3xzf0zpqVzGTXFjWnBbuvXABXrwREkU7aCUAnA4Hc+RIKMAJkJgqII8v65cg7ugf7wq1ii8vG+PqPSC81c5d8bQ+RJua2qQTrAIER2NF1sSicqXr1c95A0Y+4c8aXS5XeJlAzToc3yf0QNLl58f1imhorB+do4rWMdV0ZHVhSM/iv+NCF968D4+NCLo72tf4ktVBiqVVSvbPfdHUwdOfqlSqn/xZbzDbeECRIAhaSZKotnbwSZKEQPIF0DvQ9QQDIgYyZluPV+fWRnEfvZqDa/44PF0ul0WpVOoDWWNL2voCvP4CyqbG4zjuDEVRHfydUyCwMxjz83deDdv5Ghs56UVRdEiSZKdpOt7f+fnSvqXz8j4PgTdRFNUkSQY9Asjf+bVlVEPDOSxduhRF6siHDwXmz5+f4c+XLIGIJ4oixnEcRVGUhON4679IbjC47OANZDfktrICsgKyArICsgKyAv8aBXr37j0pNzd3xqxZs573NemiIvze5OR7++n1sX7lzbZ04ZLEoQpTUFxMuJDz9ZZb5g/89NMXGwWN/o5z7bUv9jpyZFje6dOZVR7A+17+E6qPzj3rhpRXhE5gn+nyhdXO12DzjlylP2LfSUYo4sU303fURNIJ4uaKdYqnT05235o8Ne5xx8zEZ5xlTAE+K2egoZwtxBd1WmsdHj6JRe2+KFqheqnrTxYNaZB8A1533EOITvdDF6v1ZsXy5ddCly6ktKbsEVhTttT9++YVoePZZ7psaHQ+teuW4J0z8/R5zhPEo6Y3hGqhir//xBgazefRpGf5K0KuFnbYT7JflryifrPPW6LkyrB45qPTnVF3GL4kM2HyUDB26IiBYMdK9h/nD39cWRnLpNv7TjgQp+jVuVpx9cDjvjT2BrwWVw123ze36OYMeszRJ34AX2QpxCd+MsRQYj2Ha2m9tHri1xb0+HdH1yvu/3aqW8PbTA8IUxOWi+VMIcw5cDlVxuTD4q4r+ZtG3Gbd8Nd76s/zPiPfHr3WplHooNRpc923YB532TNzC85t3xt76utfkhJHXFatjomsDu1sKi/5+6DaZa4hQZQwbXwUE9Wnh8PYIcFvIHRkzTemkC4dwqN7pQs1Z2vowq3ZVO43J1hdbIdSwWTFq2tEtSAAHpccag5XWomw1JRQXWKs2/lcsf8oxtgcLKlS8Tnvfga2ojLnjZs/PSzVWJXWF97tUTz71V3e+gl2wIEAiVBe6LxFULV6U68kgk3UgEQRkjqvRp21u/Dki1nxYacjY6dMOkYkp2gkUbBhuQUFwi7Cdc5xDTSI8rh4p9S70yLpY6aY6ikb/Y4oKfgKTLpkCDd2r82FrfwbSFcZVKCsYMthQwRfYVIz5j68o3CGo0tCMdVh2GZz55knSvx9LXraUTkJYSBJCupIYnjYrFmHmjvfCRJfCIyjsXaujdtCsU3Zv2gVih9Qm2nTpl2jVqsvcnKVVFQlFtQ40ovCUzieUl+Qfes6ttt9fSpT+/oFK/SVZ0OjaRsImZ2K/wDLBU795tbTmufZTbuj8e+3f9PegLeh+7GtQSbSCIFk5NZqjYu3PebpvZ/BKhqGnKOiKEokSeK+imp54BrKkkEQ3FcWqj8AkOd5v+INWnPN1u2l0NBR3FrwiBx9qNIrQRClgczP3z1q72unuTVIkoSKRBViGFYoCEKCPw5t928LPtzTzY31b3re4+L1RAQgtyeO48pgr0EGvL4VbUv3brD30Ls/GfC2pbpy37ICsgKyArICsgKyApdMgcTExAUsy3aZNm3ax74mUVIiPTJ8+OM9EhO1VHtMEoHITZvmRwUD7qL53nzzwoFr1ix1g2IEeB0RO/TvFzypfrrzeisCsU8cn6gbEnYDc9aR4y5ChAAugrVbKtfTs02v2Bcfv1H3VJfPrRpCLy06cYNuesKTjlKmAEft+4dczX1f+q4StfM8l64b6AZHvgHvh+GJiWaN1VqUVFMzC3vppQSQ4nfBmrKnsYcTlkg6hZp/vuARaUjYjT7ng0A06tsDnWth8BfWzRWfK9B8eqlTyJ8q11H3J39WjeYzq9M9WJpmqJNljez5+awx0cqw2Mj+Zyl9vA0EsEjmXM5a8vdlZwCs+MiR1REREXmGsFvSaxTXDLoI8noArwfm2lgr5gG5s766SXd16nhmTNoN7J7Cv8hXtz+nfnzYi/ZHfrpb+9q4T60aUiPd+elNxqkJS8QK9hycceRgfY2jpI2lK/Cnr3up5r6vbtbfl7XQ2TO6n9udigDvnIfncVe88EieJiaCW91lWB/S5tL0XvLQYQS5S3/4I2r4568dFiUJNt39aMeEYQPNaZPGVPlznSLnr9uVe/uk+ixjieexnc+8Jll1CTXnVOlhVJfu7r1kD/1NmqiiypgQHji7XeOsqNECSAIdYuC0cdFVh95eo2FtdmLyH+tyUHvrojf6lUx856AYUePSPzb1igIhu6Yq5VAJijdQxgCj7wkObSJcAKKRQ9byZ0YCKSZqQFAQhZu1dGXunVxqzDvK+MgTGEWyeGGFmdO+dHIvHXJhYS5f6w3YvWsHvPBrSE+62Z3l6j5QJMThxaCMGAEirY2iCZogLLlmqfJvo+QqHsu4SvKZAZ//eMgfN7Gnz7DV10YrSpMYPFQfon3yztP+7JU/bRxLP4pQlpmfpWm65IEHHrhHrVYneM5DMKykoqpDDamhXSqjTycQV5bvjh2hIhP9/oJAW5VnqLFX81/s2X6BA1l11/U+vxzxZx3NtUGAF/tu2xa1Wr2uubbBfN7LvSsh8Nhet6uLohiK47hfr2lf670UkQkIhvM8L9I03aLCdmgdHrjo6QsVyvMusNXIWnMIgkjxwK3GXLPoXA8cvJSANxA3ra/1omsDZUM3lU/d2GuguT3ydd0wDONALlocx10URXWVJKmyvV4HaB2e9bIse1KhUET6C3hbq3NT7yOX4vXVcD7eLl70XGvcpCjyg+O4CoZhSrRabbo3KJYBr+8roTV6B/NnVKB9yYA3UMXk9rICsgKyArICsgKyAv8KBeLi4lYoFApu0qRJbvdbw6OwEHt5xIjFUR060G4Agpyu3jCzMeert0tWQ+qlZakbLZGKBNEf52uwAG9k5OnQwYM/MK1f/7S7eJyviAY0T5M6Xdht/llxbdTtLgRokUMXgd2b4x92bK/6ll6Ystodd4Daoj9Re2/A29c4ikVA2ANgUZuLAS8qKLcqMixsqBNgXc+qqvvE5cujic6dUbwe+lXzOCgURucnpW+4+284n9fOztUsTH7PZhcsGJrbkPAJTI51J1ULeNcpcmt+0PY1DON+Mf8poflsrVqrWp75omS1prizYGvnYz8D8Fk6wHRCbzyip5WUWF4S5gRYJgE8uh9gaSzAI0VDh37cKfV+vaQeN7hRwPvZgdV0ZlwW/+zmBRqPg9f72kEA+NnN8zWTe850fXdsPf3iNW+7NXz260f0cVIGjhNqCQHeTN1A2GT9QBrR8xrnd/vXKldc84HdO6Lh1e2/lnSZNLoe8HzcZ2yG7fgZo9NuB7VeJ+KASRmP3p3bZ/5dxVsXvpCQ9cisItqobza+wCfgRdm+T6+UztjCQRw1vf73f5S3i214Rbpx6W050umiCLKrqUwSRBA4Dt/++F/xx784FC24JLzH7f0LL3/hsgLn65/1qOqwptiwdXhKAYXZS3/dbuw7cih37t7lOw4uhI4Rg8AcOw4ugFbuqIbuU8IjM1N4UZSw4x+e0eZ+A2xN4WWMJDKYBBjgxBIxa933PuMZQj8f2cWjP16jUQlKRgrEvYscxg0BL14Qoju20oxnpZEYiYtgjsHBdhklnX4DB1VMlFj2B85mrDi5x1/Aq93Rq7v28BWc9ubxhURKYtNF0wJ897Q9usoUIuHT0WnegDe/sjDyzt/vSprSZ7Gja9Tl9XC396/VHQAAIABJREFUzF6Az/v5Wv2CQats6VED+V/3v615NnuO2/U1tecjjpm9n3SiNrN+GGwot5/DFw3+2Dq8443s5tOfK744/JrqpVHfWTQKo1RUmKdc9mv2BXnLqcV7w2JX3NPquw8akwDBbKK8ZqPHsRygVH43b5g/iv6N4zjmcZT63VErGgajmFMgmbStmOoFp/rjnm1qrJaAMwR0XS5XuUqlikF91zlVERhEtzi7388aQkGGYQrR7f7BWre//aC58jxfny/r73ne7Vp7bTSlcUM4jsCfgMLwvQoNOp3OYo/WLZl/oOdIktSF47hDqCgeAv7+nt/aa7Gpcdqyb3/XJ4qibdmyZXvq3vuNBEFEC4JQQlGUKdDYAEEQjr344ovuu1Lmzp2b4v3akAHvhTvSXkXV/L0OAm0nA95AFZPbywrICsgKyArICsgK/CsUiImJ+Z9Wqy2dMGHCZl8TLi6W3h0yZKkCZdd6ogkcogVDwBbBUA/09Ha+Iujoccai+AJPvwhEngej7yhnm162Lzoxye2KTddl1TlfccePPy6Go0cHczk5w1pVyCct7U9TcvIu9fffz3MXWWsIeNHczzqPkp75mlRpPFpHjnUHuezU7do7EpfY38l/VPNS2s8WFNeA1oTajIm6k/GA6llJL9q3VGygk9Rpwsby9+mumiwexTSU5hvs5zN4XXhKysJ+5eU8pVCEgN1uFh2Oidwrr/RTdOokEQBWIAgH/1nFas4zn6W5M7QNgfPClPesr559QOtxEXugcl7158aHTt+Pl7MlGJrPn1VfKDsZEvCvCr/ALpzPecALUEYBxLAANQTAcxLAIwcAlsQbMy14fPftUeoOImZIG3QuffzCApwg6j9MNhXR4NlnBHenfT5Gv+SqN90Qb93BD5QewLt861MqZ6WLujpssnTv3vGKMqYIFg593v7z8a/ojqFdhA05H9M9wnsLrw1Z7XRipPPnJOUR7/FRfwjO5ryzLp406Bw7FjyfivECdntV9tZtj7yQ0H+hf4AX9XN4zTemsC4dw6Iyu7uBMMr2tZeWV+zbU2MQhtyEYXW1h9yA98tXpNEJBuzvz39Uh8SHYVnfv7F9030/m/J+Sol0VoWSkoBh6pgqJvma/PKs/qya3XEgXLXk3u0H310XkXn/9NKd4+7pZ4vZXRX/RGXusechIWU2FHnAKIKr1p9vSO955xRc5Hg49s1nSltJPlV1rBC3nhnFuEruZnjHfiJy+Efl6U9uuyieIeydcV2FcItSCDfXF1OzXp4dsIu08CswaZMhzNi9Nt/X/K3C0KGSxWbehok8J+FHDwBsMZPSgQNKKbR/uFT4RTnbdZF9rzKieUcxVRWWErru+kjj048FHXzaHluVqOekCZ4P8x7Au+fswbSbttxosPE2WDbiGwsCuWhddtaMzft5jD7PcoxAj0dqE8RFv96gX9RrpcsQ04VZ9PvNuukZjztK7YX4WfMRon/cldz3J99Xzu73ot3znKev03bBMX2X+aKs7Zv+WjGwLSGva+OOUPGPbIu/2cP+/jBqrKjUpbpdnef5aJIkA44BabhelmWrFejNt52OloKv5pylzU0fuUxxHFcgoMswjETTNALyjTqJeZ6vQK+bhgXQmhsn0OcbXj8t1cd73Lp8zhZnczZ1TTfML2YY5iRN0528x28tYA5Uw5a2b8mXBf6O1ZbuYH/nIIpi7rJly9xFYefPnx/tAbTTpk1TRkdHZ/nbD2qHwL7Vat3/5ptv2mbNmqVFLl6Poxc9Fkhf/9W2/3aw69kXGfD+V69QeV2yArICsgKyArIC/48VQJWHjxw58l5YWNjJcePGbWsoBcdxxoICw5Krr35CiwDvd2X/oxHUff3Mg5paKDuQbwxELs2dqUN5tqhPT86tB/BmarLwjRWfKnrrrhC31WzEHu+4ihUEwf0hND/fwfz22wfndu2ayJw5k9lk8SV/tm7y5EcHrl27pD6iwVNkzQNrEdBF/Xjn6oZTcaJJ3VVAMQ5ri15SevJ6E1WpwrT4Jx3e0BpBYgS8y5hzBIpqWF2wWI3ArLp8oOU84F1jCgnRJTkc3XmGCXMB/EkAbBNWrpyo6NTJQJCknn327D2kSdXVDZjRfBrqihy8Y6PudC0+eYPOzlvqfze9NeZ+dnLYZJIg4tzwam3Fy4RAWiDfWiP4ns8aE0CXMIBEHEApAmwjAU5VASSX6TPeiO0445QmtgenUMUSUHGMY0n7sPJuYx4sAIKQKCUtNQd4UTTDoz/N0n5w43eWWH28iP7tDXhf3vq0qlN4mjC6ywQWGZdxDAf0mJWxYKXWc8Tjw1+0v7L1afWkHtNcpoT+lsaKax36YENY2Z6Dus7Xjaz6ZswdvTpPurYo6eohld5u3+auD1Rk7cSGn5I4h0sDokioIsLM+ZsF/PTvZeFOUUsrspI4zc1ZLHd4F5GsrSo/8+ijpqoKglVrNCDRVRTXYYogaJMJCRMwrDREClNOsuLks+KNv0zOQS5iBKIR4O3WqTO+5/VXImp67y1PvgeKmwK8R774RIlH7FUYeirFmpPFeMVuQSr52cSqk3TFaY9tcxc8a7iuyFduGlg297NWg1OUB1z0IyRJDtCIIhAxZqAXTCQoXA0kqEQMSAlWPA+QQ4KkortLCiweKK2SUSQUlBhG7Mn3NTfPXI3fDhsQ0vOBE4qs7pXN7Usgz/P7TxjZjzduNSiUX3rOQ4DXzrAD381dH9klfqjj9b/naxCw9UDZ9/Y9qXKwVuxszVESPY7O++7Qm+p5PZYwKKIBPY8eMxm7Ct6At2/sSHbL2S/pZ4atrc/pbQzwovPbGvLaHn49OQSnpgaiV1NtmwJebQmJmpqTJEkGURRRfmur4Irdbs/VaDQpwdKquX68tfTATOQ0RAAJuUEpinLxPG8SBAEB2VIcx0N4ntd5Z+42N0Ywnke3t6N+AnU6BjK2r2untYDX6XQ6VSqV+3Xa0qPORYw3jFnw8To4KwgCcoYavccSRbEDjuNnWjq+57zGvlRpbb/tcf4/Id+3pKRk5wcffHBRsUsEewmCSOU4rmT58uXHkB7+xAmg1+muXbv2b9my5YKc9vbQ81KOgT4PZGRkaBUKhZbjOCVJku6CvS+++OJ+73l5dL2Ucw3G2DLgDYaKch+yArICsgKyArICsgL/KAXQN/GffPLJ27GxsXuuueaa3Q0n53K5TCdPmh6aOPF+gweMNoxo8AalHufro8kfWFeeuV+Lsms9zleUc9tdN5CflZNlLGeLsDtjXxG2mtfjicoOEB+vxHqGZMHw0CmitdoF2dm7bJKUaWOY0Hr3b2uEi4/flFBYOKJg6FAIJWgnMWnTMHpi7APOhqAWjeFx8KJs3RkJTzk8GbxoHd7QFbX1RDks6PSObXX+k2rfQBVFM6BYhNvxkJBCtcvlwp1OnAd4Dt56a549oVMUPv/IaF1T8/FkAntHQHgeWxD7EIVhnUQcDxcruTPEkrOT8Lmml50fl6xoBDijQm8bkgDsGoByJUA5CyBYAbIs8ZNfj+swjcN1SrMaAV5JTzoPLiqnDSlJdpziMWNcH/OzE19WRGCU+4N1wyJrqJjaB3teV71/w7cWvdLgBpHIzTv7m1t0KINXq9BJ3kXZvJ9//upVthVbn1G7Ae+2Z2oBb3y/RgFvde5Z+tz2PTrGbCW2zX++S78bx5Z2fe6BM4ak+ICvGQRiMQKHLfP+SMzf3COcUmcItmozzdp2UnTn3Wzq9OTihBjc8v1Db/ZQJY50Wl1KARMPaaWM8TjEXi6hIm+Qnw3kXhsfih+23vjLJDfgRes7tPLDmJLPvotNWXnuOJtYYjswDzpGDAZz7JiLIxpiu0wKL8per46fyOOMxQ4cFLsoEKTjq3i+w738fuT4jXzploESKUD5A2vdQNe4ZmSapOSImvFb3Pm/wTiQo5hnAE/ZCF1vnQyEswZozobREi5hr68CsahLN0gePAUL62YC3g5QsvWEVHz8S3PMtP2HfEFe5f6UDiG7R4XoF81zR6UE+3AseC3BQChu9/SLAG+lxXZVpTZatAl20dt1u/n0OgWCtAsve9vmeRydt+zPO3RL+612xib1dz3x22SdyZjKj+kyk/FENMzqu9S+5cyXdFJIqrDx5Ed01/B+PIppKOV0dl8OXs9c2grystsORPBrfl5jMBhaDfbRXJtz6Db3fLD31NMfKqSFYVgEjuPnWjMGcrbSNO0urNlehycaAo3nb15qIHMLRvQEglkcx5nbKqahYXE+r329qOhaIGsPVjyCr+vaG0hzHGdFRexIkrygaGOwvnhAa27oFg5EB3/atuVr958AeL0BrrceDz30UCr6twfuor/7WxCssT790fuf3sYXyMVxHBW0dBsyvA/kjkZ7DADRHMedpShKiaB5e6wxGO9vTc1TBrztsYvyGLICsgKyArICsgKyAu2qAPpl98MPP/ygY8eOm0eOHHlRNXuXy5Vx4ED6bVOnzgxrDPA25nxFBcw8izkf4/CU0+Eo0gHEY5+UPIU7hGK8gi3CVo18E+yKCimCSgKMMUi5uYdFpbKjTRQ1zWap+iuYXn88JDKyC5PvOEEM2NAFVd+uPxZ1Wmuthc8DDeVsIe6JNUBr8M4SRu28obB3DIWn3cURDecBLxpQq62gKcpCV1d/WLN69aOOs4av9U+fnKxrOJ8s41XcvCNX6ZELOkIRL76ZvqMGQWZPOzfgLf9ItSD+eYIgevAE4SSfPT0VLjNMEi43ZkhrKt7nPz63ROU7MgL1guaFTNM2rPZPhRQ/eWR6h2lsPeC1c9Xi6XesZNr9He2klpAq/rKRD6a9J3RPGeB2tngD3s7hXYXp68fqs4t21X9I6BXbj0ew948zv1D3fzvVvcb7Bj7iePDyRW6XMjq8C7MhJ+/rO55Xe85jlVp7Yw5ez/kIzn7W69p+kVqDMHzH2j3IZezvNeHdzlFeQX419q+uInfX+SJjAodhxDPSjZtuPvT9og86n+Xio8A01QyOahxy3tZFdE7CjCQHBIFBNRsNpT9tlbr3SSu48n9j6ouHmY/mhhYsfq3bue7fnnAXWYsFxpgBdnU8uEE0gqlAgKT6tm9S9eHEhPLQbRB3My+RHIYreBwTVC7h7Es0pMdmmZWcXl8271M30ItYMXmgpGDtgs4JgWTtBqKN4iswXZsMYandQRA4wPf+BNof9wLO9BgHqVMnA0ZhErp0HAUSZL++SqRDDlrjrhdzhXBLvdtS+3ufFM2RHnrjs0+0CdxF63G983UYdSRvtVKpdDuNZs2aNbfayQ03G+NdKI6hFuQ+5ujEdaae2Xe3cmvl9/V7HKGJE98c/UfNN9krNZ+cfM39vpBo7CJM6/m4A2Xu1r+H1bl+yxzniNn9X7Svzn5afW2n6S61tr+lKcCLzkeQN3x8Vq7iil5lgejfVFvu0CkD+9kvp4wS/kZr+/QHAPnTprXzaOz8ulvxKziOS8ZxnMAwLM+7+JGf46J4hlbfEeLnWO3SrLUuWM8kEcTBcdynuxmNgWEYh6CnKIo1NE2jLwMEkiRRzq8Ow7AoSZIcoigWozpgaH+8M5qbc3639LpiGKacpumI1grd0GmN+vPAeEmSNIIgOEmSrP+5W/9zh+PCKYqqaO347p8B6PalJmI0WjNGS/X1d8x/QkRDYzB24cKFpqVLl55tuBZ/XLwNC7f5q8c/vV0LYiuQfqb2XFdbg13PWmTA2567Ko8lKyArICsgKyArICvQLgqgX4BXrVr1Vo8ePTYMGjToZMNBHQ7HkK1br7xpzpzRqsYAr3cGL3LwIucriih4v+BJNYo4QH2eL8qWxSPAW8ECtuTseGpO/OvSmtLl2KqRb4ONOguRijjJZqWkmZvH4NOTnrN0017BeRdx8xRr82T/eqIT/Cni9mafd6TOSZ0kUVSIp05JdoB6xoOS14BhSlWCwLnhJEHQPE1HOGuLn7XsuLDImicWIdMNrPX69XqWdVWsWjWF8ejaklFstt+MGJYoYVgHjCBYXBBUdbcU5oJabbICuqe+7ri46NvFIxoz7zOZbtscFtuDo5XROBT8lU9SSgMbMyLKffsjyqIdf3Khsl+/cQ6SPN93U3MXJRHMxadVHGcjQRJBoTLyhsgOThxrXtsKEBwNAS8CuhzDYJRaLSKYi2IWPr1xUYbFImrDevW0xaXHVFw+begFucEN58du3p2CadTM76++Y0waOrC6qrgYAMPEwx/qYjF8Fij0IW4dMVuVWpKeg343q2y/7as0OnuPxiUs1QYsiBF5r2kzbrsWD0lNRcJAxe59cPjT76Rrl9+502hKYLzHFEpK0izLPwktnvXGX4QS3LAAxSEUb4RE3g5asUAdCpgg4LGMja0CiBgKVEgP4EHCiMq/JYythvKOSR1ZZ7fTCKLUH/Sp+EgmuTBo0LChTmiOqh8hKdQBGqIKtNFhgO8VgGBCxhHJNyHACyDhmOQolODQu+9IzKnDYmbCCIbUcBIbV2anSsNUdERvi/bum3Nbcn37e05dTMNfBMvXoHOmTp16PRYeF+vQhLMewDslbo7QCa4gMULvfk3YmTxsacEMbHq/xTbvDF7k4F267Q4tgreeSAdUbG3xbzfrFlz+lm31vmfUgQJeNN41Bz7uGQZWwC1WnajXWiOX3H7A3/X5aiecK1Pxr653aXHyydb0g85tDsL526a182js/IYADAEdiqKiAxkPFfQiyYsMaoF08Y9rGyww2JQbNtAxkBsVRWpA7Q9YkaKoJkWvay81jEloTuzW5u96+q8rHOh+T/BAVo7jzuA4niUIgl2hUFwUDSKKIiFJkqq1sSFec+Cb06k5PXw9HyyXc1NjB3p9tGQdTZ3TEqctMjagQmw4jpsbc6O6XK79K1ascMeX/JeOf3K8QnuBXc9+Nv8b6H9p5+W1yArICsgKyArICsgK/L9QAAHe119//f2srKz3+/Tp47OgWWmp7ZNhw54nEhO1FBKlYUSDt4O3Mefr1LjHHZ5sWYYpUT1z6h7VZfqrpUGGO7A1ZYshM92I9Q7PAj0YpbE/jMJq2Bp4scdnrq6Ka+zv5S9SmdTpAnLOegDywpTVtuaLuL2rRJEJCC7fnrSQ6x8TS4eFxYIoYnD0qFnwhrhoTjyvVmBYLfyRpGqMJDmWpiPrnaaBXhAXAlVPLIJDo9FUawwGJV5UdO/O998nOrYU8HJcAc0wJ1UU1ZXhOBWNCmuLokKQJDOQJH/R3M/Pp4Ko/ewd6sMd7cINveclaZJyNLEJp0OdOt7VZU4YB2fNesyg4qVQ2h4o4K0qPqUSFBUKSldbqI018xgpRrKh0R2b1dYb8CKQ+9vcX0zOotNRqigKU4WTQlRfU3F+AUOcYeMjrA5MHZHVp4Y9vJtI1lSUD7nzyryfxtzROzyjqy3pmqGlEQMy3PCP3bijS+Un+0PWrn1ZGRoRw1dXlhC0UgkYhgHj6go8fyfmNrNhGIj8IcCwNRKO7wVhwFgJiEwcSkNZYF146ohcosfCmRioNO5LQ7LVwP6lL/OjXpr/lyeeAT0u5BZqHfsOp3D79lHl9/+vPgal4Csw6ZIhXBOmUGIanrScEAXOCixOg1C1B3iFAQQMA5yOgeqoEeAzezfQa7Kl7ZlyIDv+CN1umwrYZxtBecDcjY4ccCsW0dsErBWg+I8TUtH+rzCH4yQf32tiYbd+0yvFgydDiS4mM9Ujxa17Wx+VD77W9ayuI1upi7E9MbJXZFRMXC3IdTt4b9LdEjYbUjVj66dh5y3wfO5YcnrWk9buMZdx72ybp/M4eBcN/tjq7d5FkQ1DTOMZ9BjK5/3owPNqfyMavNcdX3UqsjA0uQzB3uRRycWKwZkthvOSkyGYZ1bH6CT8jtZq66/Lr+52e+TSlFiWxVAhr0DBXEvm2hAioUr3gd4mjHJvJUk6G+h5LZlve5zjAanBAIOoLxzH1RiGXfCe3F7wrg6yomJwgTCXNncWNhYvIUkSjWIbgrXP/r7+Ah0P5RQrFIo8URTd+cEtcL03O6Q/Xw4120krGixdunRLK053F2VD+nh/YfRfde8inVBsRaBfjrVG30DObe9rKZA3m0DWIbeVFZAVkBWQFZAVkBWQFbhkCsybNy/9zTfffGf48OGvdOvWzSdssNvt6aNGTVui0/UOONvU98KQW/acmmUdSoAEd5O0NArT6jBpbe7/sF4JA+DRrfNhRupcIdqVzCzNeYzUEHppY/n7tMep20HVTfDEF6DzGxZx6x9yNYecxH2No9gtletplF3L87mGjh3jCAyjsBMnWEkULaBUWgQMS6mpjY2IxXFcwESRqrsd82IXbCAb5csxq9fnqgcO/Lr7n3/eftrhMJa//z4kNwS8JFmtFgSFJAi0ex44Tvr8IOl07nMXwFCpetlcrhKNJDloAFzAcQ3ry3186pTonDHj42qAbC2AhAFcVgMw3gxQC14vPGrjGwbPHDIIH3oWJ6NDnfoIF1VxFmMe7IoiGrL8Kj4iiiKUFxzQ0THCBb9L288ARCVnWJtzAXsD3k33/WyqOlSVmD69Bx7WtbskYg6x+sQ2YdeOPJ4ad5dQunO3LiQuzkUkxrqwDa9Ilo/fMigVWokXOWBcdncBP6VWK+pCjVLxqXxCkrgtABUkwLNxAGE8jhfTNM3josiG8DxBU5QBXK6wSoBhBQADbGBcnAHEcD3oB4gguiB1yAqix91DANOSkiRxuMS6oODDtbY+Tz+Q7QG8NfNfHZBdxZJlLkyyRpdbQhJOm9Mm7i6QXIAVfg3pCZOB4MowrTKMwEWKF069BhB/K9hzVwCt6Qh2DAdcGQnVkSMvLeBFMRKmryF9ys2A8zzAuh9B9dfhbgrQJ2LIxkvF5IH+isMArFa0nVDxKumqol43L7ro1thAXj+Bti1d8L/+mzqOySsJMZW838+Y3FFDnM9blQRwnCjXgRh/4Wc6LBfUneOtgJMSV5ZPozFRkbVAxm6qyFpj/SDQO7Tgp5jWungdj62K0gvYQyzLVtbBG/SegSPwWne7fD2IbcpN2ZoP1ghOSZKkVygU7mJ1bXV4w0Y0X4IgEjAMq2oIJZsan+f5CoZhzO1ZbK0t9KgrygXBhOsIWqKsTfRD0DPn9gK8aLxAISfaS5QZ2pbF4dC8fEUQiKKIvtxoURSQr+uhvXRuzeu8La7jYPTZWsDrmQMCn4IgoDsDTChr9r/o3kVrRaYOl8tlRuts69dOoPsb6HtAoP03bC8D3tYqKJ8vKyArICsgKyArICvwj1MAZZG9/vrrq8eOHftUhw4dGnXaDR8+7huFIosL1gKQY5ZlXUoAIwagh7Q0CdPqOCCVmFQtOuC2H27E7s58gg81a6T5u+/F+hhHsp7iZyj6YXbSK/YXTt3eSBG32hzdWUkv2rdUbKCT1GkCgsNp6j7Sy+mbhZoyvfTaayILwBJK5ZtUv36CkJ1tJERxDMbzSoGiHKTFEmMHeF9SqyedAtBclL93sQ41eG2cg76+rcUC/O7dcAH06N59UzRFOTru2zfWnaPaty+o9Xqov4V1wIC3utts4XaKcilIkqFcLg1Gki6cpu3SX3/de8Et3U7nQ+5cNJVq+VkMk/DU1M/TSkt75VVVdfZZbb6q6jtddnZIDYDn87uTAKghACZVNb6vVaQ+49HE0E779RFJZTpj/5F511z/RKWKIAkUkwAYAZSi8agG1Cb728XJ0SP587m2kgQF63Cp/5SnTlEadZPaOkHiC4FxoFiGLy77pk94L6UqbfpNAkU6SaBpnncdwzau+gajh0yB6tISDHBcDOmc7Kp5ZR4dkXeULyzI3elZm1a7xaDRfBeFAHdp6W91ebDlJMBzcQDXe2mAPrf/LxpgST6AqQ72IeC9Jh2U49RAcQRggEWk/gK97iKwiO6X2wX2HF2+fzuF7z9T3emKHsWqKde4sxl/u+mZy/MGjWcU6gjaGV1t5XJyyEhyXXna2N0FHsDLVoBGZaBIkeb4U28A0PEgUFqgIoeAFRUsq/wbSLYSymNGQ17DffLk9xJKCBpsaOxa8M7jRW22bwZq3e8UZdFgiqTpFNBao6gMixUZswU7vpxjr1zy1R5vJ3Ow3jt89cNu2h1d+fXOmDWXz8tGz18EeBGoKSxX8WaNwhPRIAnVGBnCsnRcmNu12J6AF40XDBevY/maSDKvZK5SqSzz58M6+gCNMlIR7BVF0X3N1MFgFJzaqs+7PM/rSJJ0R/K0xdEYBAsUjiGIyfN8FUVRkW0xz7bu07OHrd0vX/NEfXuiFdCfwQTIwdalzpHt8ue6D/bYwe6vrYuseebbFEDzgGyO41R17xF7JEmKRHEUBEGgvGV0xAqCYCUIwi6K4mn0GmpvKNdQ+2AB3mDv6T+9v39aVAPP8+ibcrY933Na9QPvn77B8vxkBWQFZAVkBWQFZAX+fyqwYMGCrJUrV66+9dZbH4yIiHDnrPo6rrtu0tui2DGa4/RBgLwiIMesJEXgolhGoPzbtLQQTGcAoPVqqdxhuQDwvnBwiTTbtMKOCoyhOIjFx2/UPdXlc6t3wTHvHGDP/NFjDtGClTHniNmm5fb3zj5iuDJ0jkicyxLuvx+caFyAZ6Xk5KyavLwCBc/31AHUZuQaDOsNNTXUWYDrLoJqF+qDohfWhTTvinU7YqWhQz9NNpuj1NnZ1x5sqPPkyY8NXLv2OTf49RxhYQXqkJBzKqdTz3Xt+kf6r7/e4/X8NWm17X48iv4/evRLWXv2XJ9TWprsA/Ci8d+NALi/FOAPt/MX4AobwMIEgEeKAIwN4hrQur5MBLAjty8OEFozY862+JCVD2xHUQnHv/w5kbc7tSCJuDoyzJw8ZkSjmbd7P1hswhO2h4X0VLvHqNhhJynnsPKekx5rRtvzOiDA+/nwn7pHdZNCUqfdwpMEQ2C4hIlinvTL86uFCtNNDMT34cC1Uw8FOTixbYM0IGLO4W3bpvhRBOfDMIBkBuDii0UWAAAgAElEQVSyOt02GgAsDcC3d6E85EZGHw0EKbL3/arQtGQrhuVrqk/kYGTR8n1X37ymm/6FWdm2r38P+25DTpo4Za4TKy7WOEOrbLgLJ4WfljFZCzbllG6GBG0yhKnigSJxkjYf5yXODKwjH8j4icArjFCXewxw8hWQOtwBOZS+ls6jbNzqTb0SCTZBC5ICx0POmnWD97RpjMMFebwSEJZIqC7PgOLidVEDUmfHYDitQOGb7pzm/QuLYdiT63fpE2OD5Ppv/P2Z/TM7Uiw3K8/uKlH80HuaO+vXF+AFEIEpqFALToEAETBCr+Do2Fq4iw5/AC/BORQg8CRPKQUJcMAIgj9jF63NFVnzNXtUeC12hffrufE1NvaM492v1Vj2ycV6vb7R9+7Ae23ZGQgECYIQEqzCU75m4QvmoseQo7I9wUDLFGrdWcGMZGjdTP45ZzMMU0jTdPw/Z0Ytm0l7OWubGidQUIu+KKmpqTmj0Wg6BCMmJFDlUIzCf9lpG6gegbRHcBcA0H8l/4TIGlEUQxHcDVamtb9ayIDXX6XkdrICsgKyArICsgKyAv8aBRYuXDjk5Zdffu/BBx+c2dSkk5OTRx07FnHr/v3jWpwZeb5/BnM4fkqWpEEKFAMgiqX0/fcnYSndSiRNtAEcGANzN03FZqbNFVL43sy7x2uLxCMH7+aKdYovilaoZiQ+5Vhb9JLq4iJuA93RAR4QvKDTO7bV+U+qURbve3kP6640zsSIouF8LeD9gwSoLq+FuOczcgFEAiCmetKkHQnr1i3d3vRmfhgOkOxq3BVbRQL8kADg0iBQ2rPnUZ3RmI4dP36Fuaoq/izLqtxQ0RfcbThu9+6bYpVKq2n37uvrIO+FgHfSpMd6bdky/WRpaUoAgPeRBICFPgCvuyhcOEBmXRTDVjJjwFfUkA235Bz/fVtYiE6fFNm7m4DHRdoKt+4iHWXV5V0mjPIJbBEQPrD2+SRHzTGNJLKEMaFfdfr1C5osguZL899v+KhPRSmp7jo9EwwpPUUMqvCKw3v4Qx9BcWm5CBBdowFCJKC4jIs0TysoK+vip5vQDelDAcwEgIgBoFv0r/MRXXFhobzz18/IAoDnYwE+jQE4s/u6W1Z0jexQRvCWGtdGrUnFDxxPEGazBlwcLtGUiK9fifdY9vF2XAFS0Y+QJNhBI5xThmA4SGB0uUQB8JS7oR6MShLAyRUgdbj9POCt+L6XKaH7lPDIzBT3/hRtPUyWFW4oDxm5x29o3tI3qTrXMKBicejv+h9vyLrqmoEKRQguiYKAOYt5YM7pxbRh1xdSytqYkWAcfFm1MqemvCa/U4S70BwCu+af9sVUgg7CLMX63Mj00r+6XHMCPdc3lFLrScx3cSceOc/R9y3UBa5n9o8vwtG5isETa78UcLfDAAiFZLQUhSQVHwg3ggMoo1pkzA6VVWmAcmUkFJEhtj9Zw2mWUF70uiMFVskTClevvK1dvDVILdob1hq4ixzLqD/h2JkQ/HjBS1qtdk8wNG5tHwjyInCA4/i51vbl6/zG3LqBwqm2mFtb9tkWkQxtOd/26hs5sUmSDG2v8dpqnPa8fpFTlyTJesc+y7JEXZ5wwI7tS1G4UAa7rb8K63KHeQzDokmSdP/cuxQHcuGjLHeapo2BRO0Ea64y4A2WknI/sgKyArICsgKyArIC/xgFZs6cedUnn3zy8ty5c2c1N6mSEvjogw+eP9VcO/+e/6gDQFQUQA8RQMBeftmq7JLuAFUYCy6chaf3PY5NTVzIdFNcZUfFkOYduUZ/xL6T9GTwpusG8sih+9G5Z905m95F3NC/vQuwedqhAnDPJX/IFeSyMGfOdheCuACjCy7MoK3NngVQusHU5MmPDly7dskFrtrz66t1xUZEjLFHRKyNsduNTF7ePfm1rtgHSwA2x1FUdizHjSQBMlmtVsR4fg9pNObYMjMJnCRZsro6zhUbe0zT0LnbmIaDBq3pXF5uCjtxYuBfAAjwnlIDHN9LUU5iwoTnuu7YMSk/P797I1EbHqeqx6zrIC52qqKRvd2qnplIEBF9j2bcx8Py8v74q2PUdfMtIfp8LRlvZEFJszufWSllzpmR09Qt+ciFixE4kMpabRs7+KNnIsm0Dhd8kYAes7z6TfKv36s4NkrCjclAEgpKqDmbXlK0bWJ+7R5euHf+XYferZo7/+IvAc5fP8ujAVYmAuTvQj1OmPBwt/CnrjTv+PSHCFGh0xJaDTgUUVI5p2ZT9OayzDPH44pmL9+BAKnAAEaoQQr54Oo0yqHWnHLmkOTgAkw7yGFHfVXuBJKthvKYa2ojGtA51p9vSO9555QLYi92PL1Ciprye73LN/D1t+yMrvsf6DbaNDEcV6B7unEgFXogcINEALgMkeHNFtLzZ1TLsTyji6Cx7Vv+cOw/ctAFKjWBwO7BhIHFqGiZP3002+arlbHuNmPuKonO/T7RSDq0SpFR6Sw2LImg2JCrexd5F0VDxfOYo/lGa05+pMvKkee0CWxBSEqRZz5apiZ2zIEPTUqnjaR0NEN2iK2vyK66e/zxZueDCvdZHaRYWqUUyiqVioE93eDZ8dibHRR2dq3nfJVK9ZM/fbVXG0mSVJIkhbYF5G0C8IqBOnjbE6q1Rvu2jGRozbxaey7aS9QHuv+/pX39FwBvY4XcWqqJP+ehMXmeF2maJlwuVz5N07Eoz9ifcz1tRFHUY7VHuxTR9IwrRzIEsku+2z700EPhJEmmBrrnrR/5wh4u9XuwDHiDvaNyf7ICsgKyArICsgKyApdUgQceeMBYXFw8+Ntvv118//33P9jcZIqKYMoff0zqnZeXUQ8qmjun8ecRLHs6DaBaD5DhePXtBG3PERip0KkFSWBxwYFjbJVKwAhKRDVfRCaMJ1wpztpb41t3nDolOGfM4E57IG5TvcXHH47NzPw28ptvHtnfsN3VVy/pVlm5Uxcf31c4c0ZwKZUWKjraKPz55xm2snIwYzDo4x2OchxgKoiiXVIorOB0mmoAnpEA5uRotQLRqdNfEdnZ1wbkdrvqqpW98vN7KI8cGfoXQEofgFKaJPtaRo2Kq7HZhtJ//DHjpO81eZyq2chNjAFcUePbqeob8IaEzVGNuYEl97JpNb1m3YgrCItCH2FRYLERtp3PviZlzp7WJOD1Z9esL67JYM5aSGXHEE770KQLModty9f1/PO9rOKjR/tUADA4AMrvbRoW+zNm4G18geC3IgGe7gBwend01meJxo5mbWjsyTAqKVaKHTEURAnDqvYflMpyC2qGPTrjoHX+ysv2pLxWINpBKwHgdDiYPYXU8JNh+soN+lSXwkawEeUORSRUR404X2StMcD71zMrpchbf2tXwItiGzofGJ82setj4dqYaAzHSenhX+6GUWkThSyylxRmSnAX0pv11U26q1PHM2PSbqh3JltcNdj09WP10/rc50SPv7z1adXrO55X94rtx79/w7cWtC/o+du63sEN0g6lHCEJNf87bS/atne/IOCUImhg13MBIMDLs1hUaoKi17CUsA4dopUUCFB68gRvtzqLG3Ooo9OF0iqa27Y/yrL3dAjn5PFSYyIe7SymY5fObOTLoSbeGb/aEiEWV7BCaRVBce5cwlOSkzkgENg4QknrDSIxLfBrtn3PkCTJgJJuMAzLD+bIwXbwNgUYeJ5nJEkiLsXt58HU7L/cF9ojkiTdxRH/rcelgFyCIChEUUT1ASpQhrHL5eJwHFcolUq/tETOXZTT612Qr730lwFv65VGd+61vpfW94Du+OA4zkrTdBnP81ocx9F/ytb37F8Prf804d84citZAVkBWQFZAVkBWQFZgXZRAAHeU6dOXbl58+a5c+bMeaS5QfPysLt+/31GSkmJrwiA5s729XwuDbA0DuCY5p0fZurT+3bEJJHFAaMknGRwR6EEqmgdj+EYcBYe4yqiWMLVpdWOwNOnwTF9OvjlRMYwnrzqqjcys7NHH/Zed48eP8WYTPsTf/lFd87l6mn2RDSEheWGJyZujygqiqcZ5jaw238jBGG6JEkYSNI5ESDWDvC8CDA75+LcW/81RE7e6OiT4bm5WUePHlUKOL6ogyDsNOB4JMcwBX813VMFUetSDmmQu+t9VuNxBNFZa5J63ZsYGpbWXUAu3pKTR8HFsgWdr/Md0eDvqri/chKL3szRfvHJwiODB7/fKfXaUrV23uR6yGtZ9F7fr9+67Wh5ebCuP39n5k+7T8IAHuoUnbW0JOPe2PCw1K6CwlCos5wrwK3VTjFyyBBRsNdgh5a9xg55evaew8seyoRuB1TGrhjPRZXZfRVSC3l5Qi/r6G1n+S6l1Q1n4I5o6DElLLJ3insPz23NISvOfVluHNH2EQ3ecyn4CkxXZo6JHh+7WCGF6vBZX94K+4t2wyvjPuUR4FVE6223fzVel120i1w59iOrN+BF0PenE18r0OODO1zJLdx4t/bx4S/aX9n2jHpSj2muYmshvvHYl/QrfVeIrMWusBpi7asKpLOf5rkq/dmRgNrwLhw+W9oNFEpabVDS3fon4wPHZIhEXKQdZQr741D3jMcfOa0XiitV9PC+pQHNAXnnl34YSRSWb6Qo6hhFUSgf0WfBxED7vRTtUa4iz/OoCNa+9sh5bCko83UewzDlCoUiBDncUDwCKkTXFkXN/NmXungGdNdDwLfQ+9N/e7epK+QGwQDn6BbvYAKhYLiKA9WzvfJ3PfNCr0sMw7TB/vIl0HW3tL0MeFum3JAhQ8i+ffuGYxgWj0Bqc70wDCMhgI/yzZHTu7n2rXke5TmLomgjCMLM83wMwzAOjUYT0po+/TlXBrz+qCS3kRWQFZAVkBWQFZAV+NcosGDBgvh9+/YN27lz5/T77rvvqaYm7nK5Yo4eTZ7/88/3Bfl2PAR5N4a884M2uVsfE45hODI0AkbaCGcRBsqIWsCLDvsZDEhnXysAeUF2ZqCCBwJ4Ud833vhYv99+uyOnosKEHC/1x+TJj/b95pvZR5zOX1QA3q7Yy2wU9XlPrXaC0unchLlc6QDQWwJAZrZTDEBNWfPF25pflUplpq6//nmU7VnlcBgiKYqxrV//VgTAlCKAl1qZxdowjiDCHNW/Gg9JtmgwksOZGgum0IYJBCkS0YoihUktKajUpGrN3eOOND9z3y0sC9/uv/bNB7Ot1gi3y/PWexb3DLtvSDHZtUOZ/d0fUg98orf99ccN5wCUrdr/ls6v6fO+MQJM69ptxmIbcjdLEo9RxkK9NiEa2/XS21LHadMEQq2G3fMehYEPz9hz5Kf5nRNu5nEod2lFV7XERlbYGxZS0389OAGXMKX5+i0XObLriqwlEWyiBgSKwELyzPqhu/Nxwl05sF0O5CQu/BrSb5w5TjHc9pAm23wGM4ZESh/9/RY2Imm0MCLxaibbto/XKnTS6t2vqrwdvN8dXa9A8BZNFD3eEPCOTp3AoHPu7niPlGLog4sKmufUoXbk4A0U8KYV7TFVaqMsZfqEKm9hUJEzSuLho4HzdsD2r0yg0cdAYqqo1pCUujyXTImyOwfeOhi5OCFYDnVfG+N44aM4kCTAe3ZyYpv2/qJVKH5olw1sp0E4jitBEA45BVs7ZGMOXu9bzlsyhjfkRfNFYNc7m7KuwJkUaAxES+bS1DlOp9OpUqlUwe63vfoTBIEjCIIKxnjBLDoXCNht6RcJvtYczL780fTfDnfRGmXAe36n67J0jXv37s3NyMjQKpVKI3LCImCKHsvMzDQ6nU6XSqWKR+9nTUUyeL54QUAXx3EJuWtpmr5kDBQBX39AtD/XfWNtLtniWjNp+VxZAVkBWQFZAVkBWQFZgcYUWLhwoWn79u0jDx48OOGee+5Z2pRSRUUw55dfZiYEz7174WiDJj/bueP4QyGaBI2A3LDO4lMa0amTNB1j3FBVkkQoWEtIzOFXTwFoWlW4yWIBfvduuADWNrZ2rbZKMXbsC2H79w+GI0eGlXjDxeHD306pqoqB7OyxuehORwAOB/hFD2AmDYacjix7Lel0jrYCfKsCyEPPcwCpxRfn/rbuGu3e/ddovb5MtX37LWcA6CsAmD9b16P32bVxBCh2ADlTw9O61xb1+vtP6vCHlorSXVPzPDEJt997/yDN7aMPkxmdA47wcH2zNSX3XTv8/P3duZ7R09L+jLxixo4YrHuHqt/n74k6fqizCxWqA4g0A4xpkJ0cvBW3rKffdADX9+g24ylrLeAVMEJ7Rq+KDMX2v7VG7HDbFLHqYA6e+91v7Mgnpu3NXn9PmhvwciIhnatWMzFF1oaF1HCLigp/b1xm2dy1O33NCUHeyh97JuF8gpYglBgectasG7ynoL0grzfgvYq+S8VVGHAMU0mPbVmIX9XpOmZ8/2k2HBUpAwDviIY9hX+Rr25/Tv36uE+tyLXrAb/eEQ09YvpyNtaKb8/9lS5xFsOiwR9bh3e8kQ0U8CKIq43VmZkKh1JgOKVNaXRWaSKc8VWnQj1FzkpmvTLwG1eoxPYe6XYp0UoKV4aoMcWfHwvXPzvFXrrvMOGqri5vrUPd5x6iHN/X1xswBVkoSZLRQNLNRuW07Pq8tGchRxZN0+689NYcqEBUQzdZw6JRLe2/DnBEUxRVW2TPx9HeQK7hFDiOK6MoKrKla7zU5wUrUuFSFZ0Lppu7va+ltszGbo/rSi6udqHKCO42dmcEwzCFqLUkSRVKpTKj4f6gL4oA/aJKkujOBKMgCGQwHPXBug7QFxEcxx333EURrH4b9iMD3rZSVu5XVkBWQFZAVkBWQFbgkijw0EMPpW7ZsmXk6dOnh991110rGpsEwzDJR46YZv/885yLbhUP3sRduKH3vCRNUo4GVzCEnizRqLJwUHcKcYNY8yErWbD+2nLzruWtdKYGOmMXbjSu6kLTFcbS0iS7N1wMDS1UDRu2Ov2LLxbtru31w3CAZBfAZbYRI1ak79p1jrJYQjCAMAEg1AxwTSEAAthtdcxLAvghHODo3uCNgAAvg3Wb8VE3BC5FnocDb29Rmk+48MqjebirqkchwMQ8VOTs9nkPX6Z/esZ+TEUHdFu5YLHRtqc+ynj35WV/N5z31FmP9z64u0qzf/dMJ0CmGy4DbCUBysoBJrTztdCUqntVAEMyo7NeLex1b2xYQu9YkldYFOeyj+LFh3JFMIRLNTZBMIaqSwbfceXZg2uXJOEJ28NCeqoFKd+sKz55jmVtYol3ITUgQIr4cFw352U5Vc5up4oaju6Oaeg+JXx83+G4AVPilrxynLGdcBg61gQM2P29XiqFIuYr+4vFnvaFX4FpVNbYqIld71ZgDIVzTlJ44vel2JiMWxwN4xgaglxPH1paL62e+LWlT/yA2i8PLIX47G9u0Y3qOJYzl5fR3ZOvt35/8n3lwsvesQUCeDsX7Usa5NinCX1sSr2rnNt7NJQ/ka9X3TTqrGd8VPxvw9yP+1szrnYDXrXBIDoJTMS+XElkDIq36zskVCWPHlqAE6iQX3AP52ufh4pnzmFGWj0nuD3/83rjeT6EJMlW/QxBzrS2LAzkD3RrzEXcHoojVxvSIBhu6PaYb8MxggF4g110jmVZVqFQKJrTI5gubn+us+bmE8jzwYK7rXXKBzLnhm1l5+55RZqCu/U/1wK4c0IQBO0/IQ4IQXwAQNFEqWgdLpfLolQq9XVfvqGism5zB4ZhFpIkQ/29njzvGeh8URTdP8dR7I4MeP1VUG4nKyArICsgKyArICvwr1Bg/vz5GT///PPIoqKiPrfffvuqpiZdWsq99f77L9WDneAv0O0UlQAEDDlGJ01anPXTSXuxB/jazwyqrt71wiVwbbqzaMMNhngVw6gYl+uA6A0Xr7/+ue7Z2aMrzp6NLwd4Ng7gevdt4EOGrOt64MCgs9XV3+sBns8HMDHB18xXj8Fy8Lpw6Lw2ESItWsBcRNduNrr37Xez+97YpCzanqqgNBmiJe8cMFV5DEBlWY8eWnbgrGMJmrvG7ar/gGF34BzDYJRaLVJK2iccQ3DN9ekvqfvfS7Dt2jXBR0Em3wXfPIXqWpNjHNz9OKUA6N4foGq7aej/UpIHnI7EEiKs5WV2KLeqJE4EPEZjlyLjjQKAiKvCjDU1lp2Ey3JcLVWY9WpW5DSzc/dIHGDFGyHRU3wtIq+nXrnwwPaGrlymHEj77xO69pp1Gz6BSFdFgRaXQAJz7lnQx7usONk2UQ3FwmnHSvP0+vxq5CJOPTY+dUKXO0IkF0GqDNGux/9eRFyddmFBNV9F1pD+vh5HTl70XDKVSBwpP0FkmMbaWwJ49Y4K7ZicT9Oil99d9wVM4zu++dVvTcfNITGEKU1Ux8Yw7KGdpIkurRg8Y1g+qWybQn5iUbnS9cpn9H/VtdtQbc+tv6153bU1GEO3JSMAQJJko3eJXErAi7SrixMw/BOATKB76QE2gZ7nad8W2vvbZzCvvfbM3UXXtCAIIU05072gIN+YkzMQpzxqi27zRxwNQbVguEN37ty5bcuWLXVf8rb0Cvr3nhdohm4gK0WOXqVSGc6yLEdRFCq4d8Hva54c8Lr3cMRFPe+PQckF90SksCxbplKpYrzn7ut1x3HcGYqiOvizxqZetzLg9UdBuY2sgKyArICsgKyArMC/RoEFCxb0+e67766qrKzsNGPGjPe9J+5yuUxKpbLe5YaeaxvIi7Jev0wEsGs9t9+PGFGo5XkVvmXLzByA2ogATwxA+4pbCxf1+jEaACCVSgdeXh5vlaTnBYA57iJp48c/03PXrgnFhYURVQDP1QPeq656v8dPP007CLA6CuCFPIAYrn3mntAPYG4+wIMlrRqv04cmuDIuHBIy3B+oInNXqXsM6gCHVjkwkZuGcTYLZi+ROM4a7kKwNTT0hlPXz/0uw3Dv1bmCiio7svZH04m9eeE2RkECSQmm3qbiK6YPr3dB8i4X/vvcX5Kq91gi2GJGUXouM9937EJjgPdZqbWF6lqlz0UnF1EAKVkANdsuv/yzDmn3ONWq6wcfQXAQQewTX/6UFNo1JSw6s4dbz8Ktu0hHWXV5x6suL8AIHJi3v+jOVxXAAeJznu5vVhnTcJEqCdeVnCuzs5VQHjMa3G5lBFRVGyExxAZaqTrCQGWN5Cdd+wwehencgLfo6GFYfGABzBow3dErLp23uuzYXV/N0x8sOUJGaSPETye9WROtjxQ3Ht+smP/j0zrU5139pjpmD5rpLLGU4besm2UotZXjL16zyHp1l+Esavfxvi9Ub1//kkWn1EgNAS86/3LilvABpXOS2Uq1EnCV+HzeAzAm80bH2K43uLOU0eEv4PWOb7CxVmziB1eEtCSiQSG4tJE159RZp35Jirv7yqNkSnyTrnJ0PX5+90vdnKKGVsXFcrEp4dVXTBvSJq7dC95nN24LxTZl/+dyd329toIRL+AvjGvNa5vneSBJsskuvOeB/o7ARx30CArwaG7+giAokANNkiS2IYxp7txL+TzHcVaKotzvOy052mL/OY6zUxSFfsa32xFMWNzUpAOBu3VFtS7KmfbHtesNAH0V5AoG0Ha5XPtXrFjRZnentNvmBzjQrFmztP5k6AbYrc/mSGMA6Ihcs/725ys2x3OuJ9cX/RtB/qba+jseaufv66e5604GvIGoLreVFZAVkBWQFZAVkBX4xyuwcOHCIRs2bBhus9mibrvttjWeCRcUiCuqq6MVkZGF2WFh2HqKoup/qQ4+5K11yNbefi9gev3X2oiIA+ypU09fdLt++wtqxyMjlw10Ou+TcJwXSJJTYJgAoviSlJlpsms0LDCMVti48f4DtXP7MAwgmTEak7FRo97osm7doJMAFgJg0gXFndpuHSujAV5KAihopXZ2HIa+lw6jbkbum9qDZyFi6+Mq+wETBuJMnHPSfC3cRUaPWth67cRP0zrcF+M6kXdGKMh3xpRH9CUVnbuLrLkGd+bs4btEOc8NuuWyAsuyzzI2vlOmrarqjIGkAY41uQBUIkBFme/YBfc1EgaQWRdv8QcJUF0ejEJ1wduLchLANADg6N/duh0Mv2zm0VDt3Bty3B9G7A786GffpXe/fVK9nu7CXc+slDLnzMihjXr3ulx7j0Xv3nBvctwEB4bxOCHoLAxvsLm8i68pvgLT6GQIT+sOvMusVh49YlB0znhPjO3YR8ovPIlN+3Y8YedtsGrcMgsCvK9tf8/thkUAF8HaX05soR8ePNv+4A+LdS+PfsqqUWikB39YpJuVNd1RYivFcyvOEpeZ+nMbcr5X1rarfQ71hfrxBXjjNixMG991diQORsCVSl7gqzF9FMNGdglFOX+tOixH8wwWY7xNIii3Ro1FNESb87UlxkQbArvx1ac6di09oArhq12K6iqdcljvAuUNI5qN89j53OuxAsth/R+5p7itXLu+xHAs/ShCWWZ+lqbp1n0p0yql2/7kYBQIQ7CJIIgLPpcHUiDLn1XW5ayiIkMIdvkkvWhMSZJoQRDQrcI0QRBtWmW+sXn7iheoc0+2K3D2R1fURhAEVGzP5W9773ZtAXdR//7EfiCgThBE/RdWLZl/g7W4HZINr+XW9tvwfJZl1QqFwq96A750CMS129Tc0cultev9rwLeBx54wEhRlOmfEruC3tcwDKu/48zz/urZ34bvdegaUSgU6P3SRhCEmeM4m8vl0iiVyoSG75/+gtnmXgeCIEQRBFHaXLvmxpMBb3MKys/LCsgKyArICsgKyAr8qxR4+OGHL/v888/HcRxH33rrrV+iyeflYU/8+uud2ooKkyMpab8xM/M7OizMvCksTOF+Hh0I8u7Zc1X9LVyHDo1oIZjwuDNnEACVpEpVRYsi4Azzlh3giQMAoZf0drzRo19K3bGDoKqrr1Cch4tbaJWqwBkd3dWq0dSQOTnDTp7fdORGXhcaEnIyLCnpsG7//ltPAVxnro2eaI+jpe5dTzyGsm6ePgAvii374hUJ9uiu3UAAACAASURBVHW0AmSEAvThARwYwA4CwOaGrV27/hgb2n9RHJOYRhXxqaR4xU1ASKgcsySZ8wokcdVnbBgeK5Ufc1GMKw7HsDtAkigRYDsGUMMC7HEB3H6kdt/dUR1SbVE7pOuGJACHBkAkAGKqg12orvW7U0rpu8cP0Kb0NdNqhkyOMtDdl72zE+W2Ngp4n31Nypw9zQ14URueYbA9n8zslnA9owSnoODZIoEPsTo9xddQTIPpa0ifcrP7tleQRMBcNSraWrRcEZnSX/ihcIPUJ7mzY9kf/8feeYBHVW1vf502vab3Tg+G0ERUsF5s2BEbiMq1d0SxFywoNtSL99rALqIoNuyCSu9ID0kgCel1kqmnfc+azAnDMJM5M5kE/H9nnsdHzdl17T2TzG+/+12v6yUo+/CPcwyXFJ7nQkCLCt3nVrymnznuNvvcP17XI8BFwPvoz3MM+N+ba/6m/QHviTmjPAiEX544u12KzxEWDXYgrW+8Wjzt/KkGErQCwfiuthP7IHNUWjtN01HvfXvZQUM7beJYjbkLCAUDvBdufGu40dPGNOmSXSRNaeKt4LROHFVGFWR18PsqDPhvOeuLgBfLjXnotiP8juXUj7aM89XPElTlNfM0Gk1XgsFo2wqsh8nNUF2K2dVR7cnzPF7B7V6eGqvOfe3EGsD2FugLnHY4OBAqTOgj2VewJtDyIBYgLcbLf1hzHMfRNE1H9Xu9F9fdDgDdKnh7w6M02v0Vbn0k1aQoiia5cDeY0jGc+jHcOIK8n9Cq4dChcYQN/F8DvMca2MXlwH3OsqwDDzPwhgD+zB/o9mTPokIc21Or1YEHdAiH+Uh+L4miqCcIAt+33b7CjVcBvOEiqDxXIqBEQImAEgElAkoE/lERQA/eBQsW3Jeamrr13HPPXVtZSfx79eoL88vKRh+mvBs06HdTcfEPZq2W/yQxkfkVJ+l0Os/CfwuCULh8+cT8v/8+MwrIKwHeC9RowWA2d6hZVg0OxzNugKEHAK4Jmc28twM9ZszidLW6w7hixRV7I4WLAwd+X5CTs0Pzww8zvQrOvnlFo9490h6jyyah/8IcODMzHjKLOlWzZatoWOFsgD0XVAJ8kgt5JfGQRNDAqHioH1gDey6tNA+/M7vopkUZovNU2N9WRHJjLiWBJYHjDVzzf5eQxMp0wqodKjTU6kWAvRSAQwQ4RQDAP7OfB8ir5iA13w5kmw5qSAH2pXoAUloOWTccTbuO7lfRPPzG3Owr38oyDR7STpBqgaiqMDP68/cPu/xhr3J0x8dLc+IH5MUnjxjqjWflinW0qwUtGsZXbv302SyHbY9BFNykp00g4sZ2MHHppJ6lDjobdjgFVwM0pvwLDgAPhD/gxXZEEaC17FVNxvAiB8WAiJYM/qrbQMArKXexLtox2FkHIal9/S0a7h13ix3hbl5cNv/VzmXq41IGc2jT0MHU2Q/z4O0lwOuqbdLYO3jaYUo5DM4GAt4R5b8XDDfWgOnWS/Z5VmxMotITHXKBbuCKHg3A6/l+Vbrwx5b9Gk54KhL4gYpCAPAmhqIoClXaXp9hnuct+G9MREaSpCHYrvVPOIPX+z0eD+H7Mn+EV6Z09bozJw2J6tmolKqxhEWhQF+sAWC0Y+Y4rpGm6YS++NwPVLLF6gp0rMeO6r5Q+1FuX3a7vUWv11vllpdbTk7it14CvD0CnqHe25GAMqmNYPsmHByT6soth+UjKRtkfvvnzJlzmG2Y3DU+WuUQ4mLfeMDm//ncVwdAkcyb4zi8aZZL03RbLPdWd/vE9/sF7RsiAv8I+zUazbBw8wv3Ga4A3nARVJ4rEVAioERAiYASASUC/6gI3H333QXz58//eurUqXeLoun09evP/NfWrRNCZjkfNepLU79+a4X4eMdHer0evbrAbrdPWb584tjuAW+gQlQKUyMFsDgHIDMZYLzbYGjUeDxbSI+nqg5gnQDwfB961x5ausTEMsPJJ380aMmSR/ySM8mHi/HxFebTTnurYPHi2Rv7bkOcM6izr+93ye/T3x4Da/1JH0og5yKh4NNsSGnTAyVQUJfZArsv6kxy5/XnTUmEjGIOCFKE8tU0LG9pzCj+ryl3moeEMpWpqflEoj7hRILOHATOBhff9sgPBNk8lRPsSU6ABj2AlQR4kAAYJAIwBOSsFOGsCRykDxFA0DJQsRNguccDpXG8f1I7+XPry5J2MuPyMwozJ623UpoBHQSl5eMtdcbSz82O8Q99vAUVuujxuveLH7JZh0sPgkDpUpNa8s89tXLzh7OzyfS/EqzDdF5VW+MfbarWXwhKrROIDkulk3eAg1KD9wuXJhXc6a0Qd+5AsA46DjhGBbB5DdAFg+fz6XlDOJEHaPfYiRnfH7JVCKbgvbTwfNdzf7ymf/OiF2yo4EWP3inDL3Wi564UNbR26GAdRH17PYXq3tdXv6tDJXBKis7mD3ixfN3c8/JMZXdkqjWjPIROz7o7tlDZ45paRt02LIpDHwC2plFb/fmq3HWFl+wMXMWSDt5Z4eC9ftYDqjfmjqpeZU2ee8OmWKx2XwFeobWDYdduN3Brt1OU3bXbSDL/QeUlSZI8gln/L8QkSSJQFfxBbKRfhiOJTUC28sP8ZHsCUGMNHoONJdZ9oBcvxh/XJZIYAgBCqJwI60RcXBAE9MlEkN9HFkARD7GrgiAI+0iSLIi+BQCbzbbbZDIN7EkbweoGs7kILCcIQlys4xwOPkU6z57AUzzkwWv2/n3KaS/W77kwc/5HAF5MhjZy5MiBfXXIE+k+CVU+HDTt6X4N3CvSQWM0NiVyb0mE+52lAN5Y7R6lHSUCSgSUCCgRUCKgROCYiEBeXt55zc3NN02adMOfe/YMmfzHH1ODntz7D1ana2FGjVqqz8jYXS+KJOfxqMa0tqa4f/nlpj1HTiqUQpQlABZZATYbANpogI54gJEeo9GmV6loT1PT+D0AC5P6NjnZodGfccb/BjQ1ZcLmzecEmZO8pRsx4usCi6UGfv31xphfuw4+gkgBb6jkZbNFKYFcZz+BYLuBhlM/HgwTrjqkuED7hsVzIS1/hZg/nScEVgB2t954sCSNsLUaScGp5ey/ZHjAeb8PIDZoANxqgP8CwAzsg4CTFoow4VI3CCwNkNpp7fvlawBbZ9gBXhEOH5O8Nei7Ugh4zyzMnLTOSmn6dRCUno8zN+j3LzZ4Tn7kk02Sxy6OB60YMKmalHxtzTtXF2ZeyXXGstqmF9xuYs8bTk/a7W2b638BS9tO0A99BvaLAsCWmZCvTQO1kQEDJQJtEYGLHwB11016V6WrKLS629V0B2uHZ/fNoG475eqOUB68U4dPds5fs0D30rlPtmPitLu/ecT4r/6nuCXAi0peVPo+ceZ9HfNXv6sLB3g9jaA+eM+lo2ztx3dwhEpMOzGuZdxzJ0SdoMzzx+ak0h9KUr8vmuLztj60kpTIMRlNpRlDq9fFW4kONump644oE+269wXgtb/5ZTyU1jhJD/s9I4prtFptl9ehd3+wrBfmduf/Gu38jmY9OT6nkYwv2Bf3WPeB40GISnS+wv5ulMbP8/xuiqJiDiL944P7hKZpvKbcY5/rSOIeWFYURS3HceVNTU218fHxZoZh4jiOMwOAkSTJBFEU96HqO5Ks96HGgwpDmqbjIh2vDyQdcd1cakeOulgUxRSCIKI6sAo1XjkAVc5cw0EsOW243W6VWq0+zGM4HNDzfVYRkQK6HvgwH/OAd8aMGQk0TQ/0P6iTE/9joYwMwMtFow6X5uZyuVi0CcIElrhnNRoNHl5GnNwwEjV9uPeGAniPhZ2njEGJgBIBJQJKBJQIKBGIWQRUKtVj/fv3T83OvnbMd9/dE1K5G6zDhIRyPU3zRGpqSXp8/AEIDnhDKUQ77AAZHoCNKQBNcQAkA0Dw2dlqt8Uywr51K1UjNznZmWf+b4A0vp9/vjFqIOs/x1gAXmzvggvmDK+vz2tavfqysAmeer6osQK8nQnTACwBqjUXmTLmkyxTVr2ximgzsidcI7Cu+E5vVJ8/r1lstOVe+2ecsb+eR8i7+0ujvqN6CBg0BrJphckGLWfTnV7GHAHwNWZSFwFOEAF4Dk76QgVnjCZApAkADTq1CbD0YwG23G0HeFUIPqaeR63nLXSq0y0j7s3OumJ+tmlgPztBGzlu30GD3nOivejuFzaH/IJvd5AS4CUEoIQDzQZ32sE29NzNuhJ21nwLcbnToa7kdUglCAB1KqgZI6QmnQoudLVoXgs02wL1d+Z+Hp9Mn6AjaYPYwdng6d1T6OuHTHGfPLrAjpYNqNDdVruTTjYkCh9Nnt+WYkoSUKH7v3Xv63BsZxaM8/j77PoDX6lcMIsG3gVkzTLIEjoIi7ouxWgqnlAx+KKZVSq9LlLF4xEhqn/wnaLfMyfUVMXl10sP8xp3DRlcs9EQp2NdlnNGHmCG9ZeVUX08mFLNQKnDrXXFqo24JyFr7Iguz+FwdQKftwHvXgG2mmD1PL+sTxG+WrHeaDS+G2m7//Ty4b5ox2J+sQJmgWNB9aYoiphASFaSLQmUhAOL0c7Z7XY3oDpQLlhDH2aapj29cS1cEIR0kiQPhpoLKu0AoDYWwDsw+ZOc+GEdBP/dqbAFQaB4nicpihLQC5SiKC4Q0MUa8MbSKzkW7y2WZbUI31QqVddnd3ftyhk/Ho4IgmDDdtRqdZe1S7TjReuTF154oQ9tr+TssM4y/1TVbsAMu715EA74y49WZ8lwQLmb9vAmgGzhRHf7TQG8ka6aUl6JgBIBJQJKBJQIKBE4ZiMwZcqMrT/+uLjfyJEX1Xz//SsV0Q60uHjZgOCAN5RC9HEA0NUBZKoB6jMATiYBRggAdRRJ/ibqdH96OjpO3yMnORmCWJLkzA0NeW16fbM2KalUXLLkUa+ib8SIpRkbN15QFc28YgV4se+zz55XpNXawGhsMjc3pzV+8819R1w7j2aMR9aJFPBiC14AH38ogdwKGqDFmzAtsP2UMW/kDbslKz5hcDG7edkyzQEyXuXWD/SwrgSXvz+vefi92frs7fo2j8bgGHAVKSZMcCeaK/QNWyodsPhvDlpTOQCOAmhRA8zkOhOpNakhd74KzhxGQupotPsEqFgBsKKUh7KBLEBJK8CkcoDcw9SOsYlb5K3k5W2MS0rabvn773aV3a6mAUQSwGIzDp2SacgrsFMaA9/fShmLXv9gJSZZ666HjQsfyyEzV8Zbi3S8WG0z1O2o4VwOT03SeKgsfx+Scq6Buv0LIEVggVAnQkLieNBqUsCDCdfQf3fPiwD3jvxJk599/CFvVHxA7IPkYns7SXu10DF7+SdZq/wScoz5kBCXq6UpRxzRXKliaftpDZLvcE869VfxprRWGIYfWJGfaOAo62Un7Y3UY3cyJOYnAOWF2d29mssrvRA4Ljcz6n3WCLxjETSUBusHAS/57cqlWq32h3BjORaf+/vxRmoTgUBILpCUM/dgsCFacCSnP47jrDRNyzoERQBLkqTVX+0Wy0RzLMsmMAwTkT89y7K1DMOkyJmr3DIIbwVBSGQYxmuZEuwVDZQN1RbHcSk0TctW0frU16y/yhlhLyp2KYpqZVkW/b31DMPkBvYZeFgQTcy7i2OsDyN68t6Uxhm4x7vxupZuGIT0TcX3O8/zNAJjjuOMGHeGYbxq82j3BO63uXPneq3BjoXXzJkzUwRBQG9d9Nz+R6p2A+LYLeDFgxBU7AuCgDZCblEUXYG2HpGsi1ybBf82Ub2Lv6IpipL9nUUBvJGsilJWiYASASUCSgSUCCgR+EdG4Jpr7rhv+fJR1x84sCAO4NceKSIiB7xPigBkA0B8IoDGCHANAUCKCHgB2gmSfFkQhHEHACZVdMK/0K9AEHv22a8WGY0NFE27NbW1/VqTksotn376zCqpBYS+dXW57VVVx3V73Rbb1Whs8d9+O7Orbk8WOiNjZ5LNFu8466zXBn322VN+vr49aTWwbjSAFy00vsgGcOgBBAogtQXg3E6f3a4Xlnk/fvA1O3KLbphMEpSZAzByW37+SVu+fjvhbMu0Q132IX9ewPJvJ8L4yiw48yoCCI0QZ3To2pxxdv7TNzjYfPtOAPTVXZLVCZeHCQAVeoCvKMhJAEh2ikA7SaiNF6F0DQ9wUiXArzTAGS0Ak4+a1+QFl7ww2JLUolbpPFoizuxct8pJV2wcq+XdI9i2lhRnp3/xg5qkEcNbC8d74sgBma26pPjW/IlndGtVgN68Wz99NttZv90s1NQbhaKqAwknw8G6HyHTsR/iOCcwccOhJv5EOFjyKowsuBkElRW8QMULeF8C8d4RP2n7GvDydiCrvoLC9IuBUjVa1Yw5DsQ4ravkJUIcf/+H2/1tKaLd5fX3v3l8m6Cxm5y2akOmSaW/f6psuOPfpz/gtbnaiNuWXmW848SHHCMzTuCqbVXkpR+eYq5tP0gaGCO8Ou4dxykjJzq/2bVYdefXU72K3tvGPuC45+RHnf5l553/fvvEQZM8WG7hhte1CyZ9bTNpzGJ3gNfx0Pxcs0BNizYeR7teTwAqAi2KotRR+NkGnXawscQaIgeAhQJBEHYjtPW30cDrxj6v3pAWAP7t9BTseTwenUqlckSzF3iez4oEjITqg2XZdo7jOtRqNdowBE3kJ9WNpXdtYEK57mKA/eLz7nxzu1uLwGfRQsluYhjzBGvYF6q11Wp12MOsYOMKhNhutxv/DtCSJKmhKKpdeu9GmpAN3x+iKFoYhvHeuOB5XkdRVMR7+FgCvJigWBAEV6wPTaJ5X8eqjlzgKr03XC6XW6PRhL0ZEzg+3D/4M39Vt9w5RHLQFvD5jcr8IxKEKgpeuZFXyikRUCKgRECJgBIBJQLHdASuuOKBD7/9VjyxvV3FAjwR8nqlnEmEBrxYu1MhmpxsNnCcimtqKnd3KkTrHQAtmQCJOoCpBEE0kqKoIwBQGDCPAxjhBmivB7ikW2uDYErb/Px1GaWlo7uUu5df/uBYp9Ng0+tbTQh9jcYmTUeH1RbojZuRsc0sgd+LL55dRJKc/vPPn4gJ4JXiePHFs0f9+ecVuxoaClA5FONXNIBXGkJ3CeTeSwBI9wy+dnV+8U2XkaIoEAA8QVBWduWjL8P+ZTN3ACT7KbjeTAJotsLJ9ng4YzIJhCBoNS6SpE2c/cP3nbDpPp/9gwSXO/QA1WYACwlwtwiArg/oSdsgAMzxAGQcBHj4IMCsTIAHqo+0johxGIM0N2jQH0njJv+cq51yVslpeYPUBlbUbPmwLEnghxOiy8WILpZ0OfWsOvELJvX4gUJ8dhzFxJldbRVVpOj0OJIH5IW1EuBZjnBs2J4sujugzrTVRZpZXYe5hv+m5n9Cy0agWrdAO6kGPv5kMMYP7wS8TWuA9rRAg9eigeq0aMCfC5yN0CXWeKwFzpj7c0oKXncz0DXvDR1hyc+kCbeeUqU2s6ZxNa598yhh/H09B7yuj344jjtQo6Hz0uvJeLNLdebxUcFdjIcEeCVA2+FpJ9699CsbAt5bvrzCePbAi90Ia5dv+Eb71o7X1I+dM6/9gR9uMrx2wUftBpVRlIBwTXsVWdK4ixqXeya7aNtCzSOnPW/3h8XYVyjA+0+Huz4wE/RLstx3IEIyZG6x8I0NldyppwA11FwigYvh4tGTMfakrtPpdGq1Wq00vkjbwmRkqMRUqVQqOR6jaLNJEAQbQ6iPoLHTFijgFaDM1ZEkmRHOUgMhMEEQBoIggqoB/eODUJthGO+BTyxegiAQ6LUdi7akNjAGLperQavVpkbTLto0UBSFQLfZH8K53e4mmqbTUbHpU+J2JYLEfsLtI48H3UEoLc/zTlT0RgvLEag+//zza6KZWyzroHI3FpYjsRxTLNqKFPB6PJ42lUqFftuyXj0Bu9hBTzzWQx1OKoBX1tIphZQIKBFQIqBEQImAEoFjPQKXX/7g2s8+25grCI/uBxhr78l4EfAOGvSHuaEh5whVrCCwUFe3K2n79mEtSUkVVptt0EGXa3I5ACZZe2oQUKZ4gJNIEHIAxEQAWC0AODwAE1wAgcm+jhzlpEmPjPjtt3/va2rK6laRGwh9i4u/LigoWG9ubc3wgtbExP1mQQCmoSGnDsHvlCn3nPTBBy/91ZO4BKs7btyHg9xutWPt2km94MnbE8AbaqYIft9OBLizLvn4p/oX3zrYnDB4DMt7KtSN2yuF7e/z9TV/Xe43l0Ya4OFCmr7EwGXViHBmGgWp2UBRNQRZfdDN/kbWwJ7JAXPHPlBFbE8BOJ4GGC4CNJIAazmAVe0ApkaA+2oAHsgEmHVUAC9G5+qbHyuKv+2UmqsGjzbGCYSuYn2jUeQzOr8fiCIhuJ0UE1cO5pxMgWFEktQwAlCU0LZvP8TnZLbTNB3yy7wgCN5mSJIER1WtqaVjD6XJFvlqYa/wVtudTp4HouRlEHOugR0Nf0GG6AC9KAKlSoKW5DOgMp8cpa9eMDyj40CqRmQpylJYY8ufuqeeJGNrz4BjdIg2roRd72j8tjgnOeeKtOTiHJrR0FC9cZ94cNN3nCmtX3XR5Iei3t+eldv0nqUrMgmT3q5/+LrKWLwHJcD7ydZ31SPSx3BP/XqfXlLw+re/a8d6zUtbnlE/ft5r7U//NlP/8Olz7Qh4Zy27yYD/vfHgatof8I7LPcOzbPcS9fyLPuny7A0EvLbbnj+ZNhuq/snK3VisgdSG79o873a7a1AZSJJkRzSJs7r7sh8OOEUzH7kJvuQoVqMZXySJhULNz+VyaRmGQdjWdcAoZbLvzCeHZurezyH8XCM5jsNEbuhNS0Sj3u6JmjTUHPCaOI6VIAgVy7KSKE8vCMLvPM9zHo+H0+v1BrkArjt/ZWmd0PsVlcq4X6PZO8HqIPT097uNRbssy9aTJDmUoqi6aNvDcREE4cY4q9Vq7++39vb2BoPBYA0G9eXsZQnoSsrdaBW8OJY5c+Ysj3Zusap31113WTQazbBYtfdPa0eyx4nk0EvOPgkXB7kAOlw7/s8VwBtJtJSySgSUCCgRUCKgRECJwDEZgWnTplmamuJWfvPN8jSAjTHxM0PIG2qymzefvQfAThYX/5AfF9coSsrZpFH/y9MlN6c2bWmjO2oZAogMICCZFdjzHQCECBAq2VdnT6ef/r+C1tZU2LjxfNnJFvzHGB9fYc7K2tHlSYjjlMCvSuVSf/TR3Jiqd7HvfzLgBfjJlHz8uhRrgV5FEPv1bftH1lb/dWWAjcYBlU734hiGuV0URZZwpf5F8PF2EKi9hNgwvAJ2X1ce3HYD1byf5AKUxwMwNAAnAjQ7AF7Z1ln+hjyA01uPpkWDV8V73arU6++9vQP9XOt2N2rrqkXV0/v+TU3NepQfoO0HbZqt1B0bryVq2qvAqDbDm5ct5XIcSeJa1zr3Xd9N815lvvWEWY67T3rEWdtR3WUN8PTYp7nTMk8R/qhdI360/T3Vs6MeBaNRCwed+8QPzHe2EwSImHgtdzpsZ0zAoz0CUACUBjrJsO8V6uex/iDCftp/nFQ4dPrVFF9BGEUtJQggwsaXPmDHPjxrozbOwkXTp33u+4PFhjagBudWaaedZ4umjWB1urNokMqjunfqR2ebHx71jAstGoKpff0tGh449Vn7D3u+VOfFD+S/+Pt9dXHaaA5tGjwagx09ePl9VQb3T2soqKorN4v0a7Gayz+9HQSVoigy/n62PM9XUhSVGcnc+hrw2u32Sr1eH3aMckBGNLCU5/kCiqKi+l0nxRW9UGmaThZF8aBcFTXaXvhALwS74tzdmjmdzppo1aSR7AWpbA98aPGA+AglIs/zSJAZlmW3MwxTGM2YQtURBIEhSTKkd3E0feHeo2k6XhRFhNE9upnl3z8qZxGuBdoRyNnr2I50OMFxODwafzdYAUCWn3XgOBQFbzQ7I3gdP09d3Occ7vdAb3VUruPFFJIkh4ii2IJ7C1Xv+PmN1hsEQYRU1Uu9+pS7pHRgEO0M3G53lVqtzoi2frB6CuCNZTSVtpQIKBFQIqBEQImAEoGjEoEbb7yxaOVK+5fbt1sJgFcxqUKfvDAJ2sSJLxR++ukz6xH4DrnurcLiWy4jKa5evem/K9UVK4vB1ZgiuFuy7QB/YRKuoMm+cLAFBavjhwxZkb106axNsR48gt9wiuBo++w7iwav5YIIoInBFdD34gHy3QBScu1mBsBBAlzVFBiHoqLP++3btzHRbn/QDWDkadpNUdR+tdv9Ogswe1N4ewUct5sEqGEANugBWikUawFkuQFG2gGyZWWxj3Z9wtVDFe/NT98opFrj4GBbJXnp+6dY8Lr/c4XvcSPzxnhm/TVFe3bhJPH8UVP5rdXriFeXP0HdO/JR1+y19zOvnv9hu6uJVT/0x82aawbeybfy9cJ+2zZyTM5Q8tuyZcRdJ98i3L/0EXraoKuF4n6DCILmobR6DzHv1wc4IsnlQiuG1HPggA/iipQm9urccPOXnkuAd9jV12ioVjNDZaQ6cKOteeY/wojbp0Xlv+tZ/Xe2Z9mqeMOTN8b8PR0O8G6oWk0/+MMthnknvOlK1qWIZUwVj/+/8LJvbKjgvXbx+aZpI29zoo2DFIOX/nxS2+62EXXtBylU977812zd5OOmuXIyRtvefe0/zWR1YxntcH+u0+mq5cb1WC4nF+aEmwP6wAJAOar6WJatRACIsJbjuMpgya5CtRfKosG/vJwy4cYrPQ+0N+iuXrhYSQnXsA1UzfonYwvWLpbHK/2RJrYLbAvV06Io4qFQREmK5MYoSLlukzb1oN0jqvZkrTHpGoKqQIUqKpDRjkIQhH1yFcGRzEkURT1BED26QeXfn7TvENwJgqCjabrrZkEk4wpW1uPxEHgIQxBEhyiKHYIgOMLtW2wH4S4eJkg2HagQZhgGf9btratgY0Al9QsvvNCjnBE9jcMtt9xiMJlMI3vaztGsj8Ae11OtVscJD0qVxwAAIABJREFUguA9SI308AbrsCxbjr7NarUaD6+zg/l7+3ychWj8dgNjFK21R3exVgDv0dyJSt9KBJQIKBFQIqBEQIlATCIwffr0u778suyRpqY7KgAuCOsNGpNOfY2MH//ScaJIuP/444aSE+986vjC6ZcRJCEQwDvpFS+XcuXf7xGd9Zl2gPQgyb46G8nL25AwbNiy/kuWPBJzhW0s5xrYlslUZ+j9JGsIYa+sB2ilO8Fohhvg4tZwyeq6nzeqaxfFAWzWA4gEwLg2gH/ZABjBHyAPHvxbXmHhcstnn/VrAUhPAhjkg8ubCAB3HcDFIQ8TZs6E1LQ0OCJZB6qAAUggiO6T7UWybtXV4J47F2oiqSOV9Qe80nX/2b/M1N+JCbsyx3J7f1tpMaQkCWqjXqy31xKvbH2WvHLkDfZv93yuvnfoU3yHqFV9sGcekWsdIvIOO1HZtI44bXix8OXf31Jj00bAT6XLiYcLZ4n6JAYEiocK527ivpn3cnHFTF3Chc6ytt+KMylPpgFEFUla97cax2+oJKmjA3rRoiFz4NS0tNxRFJWR3l65Yh3tamlp6H/hhKjsGfi2dq1z7odDDU/dvC6atemuTneA1z9JGldjU2E7CHhfXfm07vULPmrHxGn+Pr34HJW8ty+9yvjs2W90vPLnbJ0/4E1zJLo/fe1/7xsMhu9iPY//a+35Q1OEbKiilOvXKkcFi+pTH7zo8fd4n/pVNjALB3n91zJUWQkEo1erw+HYr9frC3qyB/xgW64gCOVyYx1tnyzL1vZFEqpYrHMIgG/3qU4jTiQlJ2aRJsxDiI32GcFAf+AeimT/yRlrtGUCoRzOgaZpVEujMW+kB7b758yZ02eihMA5n3LKKfTxxx8/Ro7/dLTx6u16CMkx6QUeWPR0j7hcri2SVQXHcbimepqmDzvQ7GkfAZ+T5ZEcAsqJZY9/McjpRCmjRECJgBIBJQJKBJQIKBHorQhgcrXm5rTBP/44rz9Ayfre6ufIdr2Q0Aqw2ZCXtzMlJ8dE2+NyIPWSMWDOzRdJQqBa92wiVr+hqqhdPbkCoMML9gDivLLRlJR9htrago5Ro77MNxiakn7/ffrqvht7bHrq339ldlHRT/GLFz8Rc4Vi5wjRg7dGDfDaPoCTfB6LP5gB2qjYWBs0UgAsCfB7OoDdACCSDGO2DxmiIQsKtlp4nnJ9+eVDfwP4J08TKYC0kLBeiuyCBZCflwdRZf6OdHXKysBx7bVQKr9epxp60KB1ieOmrMi4/oF72tCiAevbXG2Ef5Ktkt9XWuJyMl0uK+GZ9vlE07NnveFdh0VbF2hu7f8EIcalEe9tego3NpzTb5pwx9KTmHpXLdxz4i3iL6V/ELnWDFi66wc4LrkQXjt/Dm8j6sQH7nyEHzJg4O4DSS3mzKFTEpJGFHjtD6r/3EHXV33RYD1zQ1RAVf78g5fkXUDafhw5RFNXZCWsGR26nIzG/HNPrSSp6GG8/YUPR6j+NWYfc1xBxOqu7uYTCvD2TxjMozp3c/W6rqRBx8UX8+9fvazt7fXzNK+veta7zmf1v9Dj77PrD3xRyYvlJIuGts2lxLKvv7m4p/H9/6F+4BV+URSzQiW8CoyH5AMZLk49UXb6t+3zfk2J5Op7JHAjsKz/uNFblWGYpHBzlfMcIS+WQ09ZgiCiTlwos69WiqIscsr2pEws1jjYWjkcjnatVpsk184i0jmIoqgVBAETF4YFnRLExvKonJWsM6REbXLUtJGOLxblOY5z0zR9GCCX9qC/F7ScvhAovvLKK30qSvAf13333TcS3zdyxhqqTKQ2ItIhTzQK28Ax4E0J/4OigCSC6GvN4noxDNNPEAQ8BEe1Pxnq5oDb7W5Qq9WYPMP7QnW2KIqY4BB/f6OnN6qE0TM7Ji+73b5POuTCsXc3Nv8Og9kCSc8VwBuTpVEaUSKgRECJgBIBJQJKBI5GBKZPn37KgQPFb/38c3oHwOJEgA9L+m4c7yUA5Luka/4JCaXxjY2iU5dyIJ2gCI3IE5TFyonZlqzG1avVjQiCO9WiJ7Wde24ZGR9fm+dyGVS7d58kbNs24R8Hd6U4n332vCKt1gZLljyyNfaxP30IQIUW4O09h9pGAds7yQDPHwBIjYHf38c5AAMSAEZwZnOtHq00rNYdHTbb9buamzOch8/JC0YBQHOYT2ywefsDXjvXRjy6d5Lx2szHHYXGsVy9u5K8ZftYc4OnygtGx8Vd4pk94PP2XxsXqZ4sudyb1Vz6mX/ZR/t92n56wmQPlvu8+hXtC4N/sOlpsygf8CKoXpIlwWyApNZrbl+beN3d0yAzt9MqIhjgPWhqdj+z+VE1Xu9PM2UIeP0/EPCigndc7oUie2AXZUpsJBaWfCzaOQdZ21wHtx53o/h+2cfEBYPP4fWiRnhzw6qqrI36pH1p9dzQW6/ostwQRRFWPfmKmDzld68vb+z3k7wWmc15RZZVpxNxTz3YYz9v93crhwqNrQ7tNedGAODDj9Mf8HZXurm80gsi4nIz3eFbPbKEp6FF01FVW/n5Z5/dHE393qqDX7TxyzACJcxm7/F47ARB1NE0rT2aajSPx9OiUqnQj9P7woRXmDwr1uCxpwDQ51WZAHhaRlGu3lonqd1ARaoctbLcMUmKSpZl0QO2oTcBLKqyewrEuptXJAA9XHyCJf7Cq+yiKLp6M0bh/Gh9ql1RgmUICNHWQ0p+F25eR/M5+vai9UVgcjqe51UkSeJnT0QHeWvWrPlr+fLlUfm79zQOM2bMGBitGp3jOPzbBf8OkjyIIx5OLEBv4EGR3EOyUIOVm3gy4smGqCDFQLK18bMkiSNJMo7n+drAQwPfZ3d6MPsI7EYBvLFaHaUdJQJKBJQIKBFQIqBE4KhE4IorZu395BM7A1DUAXB9Y98MAkHf24kAd9YBrPCpH8Z1ANxWBHCNCmFh559ZK6m0tAWq447jwenUw4oVk7fl5a22ZGausa5e/Un5WWe9OnTFiimb29rSev0Ldm/EJT9/XUZp6eiqk076uEijsbl++eUmPxAbix5DAd53kwGeiwHgxXX8pBBgOskwTpXFUqtpbk618/zzHMAd28P764aeowR4JUDrEGzE8wOX2RDwbm9fRS+ofFz3ZP/F7QhosRUs99r+u/Wz8t/pwJ/N2Xed4bzk6a46dyW537GdOt56Nvtt3dua23NetvvDYqwrH/AegtmdI/+TBqhv+PrbgQm5A1RafUFmWyDgffeLZ61ft3wjogIUr/ZjLek6/2OjX2OBTGCeXnczNbX4IX6AdgAYKDdbXbdR/fjmR8lZY2aJC3d9AHeOuFd8a8trxFlpZ0J64mDb8rzsLbZ7Xj55T//61qIbpnghN74Q8K6ePU9Muvq3owp4cSxJ/5k0Ujv6vFrN+eOqerKTud37U91fLU/Rz5q2uSftBNbtbcDrqWlUCXYnpVWpW7Vq9V+vvPLKG7Ecf0/bCnYV3Od7uxsABvvgA3ZDBoNH+MWaIAirKIpJJEmiKt0pCIJTjvKwu7GjJyxJkocl0/NBXuyvW/gTCfTsyRV+TIYFANrAcfZ0TbqrHwikI5lruHGhyk6lUnkPhHie390b3rLhxhCL55KCNVYKQSkRWODYAg8hYjF2/zYEQUggSTLo32I92bdSH35QDP/I8h629pXat7ske6Iopsg9yPEledv34osv9tHfrEeu8owZMxJomh4o90AMITZBEPg5RuNnbazsUPxBr29/dB2gS2puHD167NJ058WUUP7dPf1cwSRrUh+xfl/IaQ8Bte9AEBO9eW9LoaqYpulcPFjyKeRZmqZD/l2iAF45kVbKKBFQIqBEQImAEgElAsdsBC6/fNa8JUu+vc7j+WlrbBSdcqYaDPCOcAA8NxLgcfaQPyxHGI3XGDnuub0UtT1xzJgvTMnJZtdHH1H1AA9UDx68ZWh8fIXzzz+nxhiMyplDz8oUFy8bMGTIr1ZBIEmHw8x3dMS3Rgt4Q/nVdnR8kigI7ZROd04zTWd4FaYcV64WBDepUg0MUNfKm8/hfrWHAC/WTkg4YATgSYJ4jjcaL9tTVnZ6g7xWjywlAd5v6t9UI9R9vfwevaTg9Vfq6mmTiOAXQe761h9VG9p+ZlDZ66/q9Qe8oywTPMubFqtR8Sv1Kg/wHj7XzrrIa2eL7757v6OoqDpRl6kR3EbSIVk04HX/K98+PW6nfUfXBKVr+yvKf2Lu/HqqV218zaA7+GsG3Clo9SoWXO3MI2tnMKem/wsmDL5UfHf3fJi/+lliWOrxMKfoJd40cEDtF+r2Euf8xaN3VfwpJFx0qpg0vMALZw7+uZ1uPLikwXLG0bFokCapXz00xfTbSTr9/VNrqcwUR3d7wL30jwzCavSoxhXXBysnspzK/tS7w3X3TVlP6rUxUyX3JuDlbHaGarI5ExMSynBODoej8lgCvD5rAX0kgDIQnoUCAT1VUIZKmoPgF68Ld3c1PlL1mVwVL84JfU6973gRLWaApGk67C2EaD/75NTraZz9+/CHMqiw7C11qs+7tlfUlj4fV5KiqJjxGXyfBINwva1S9EEovIHvs1U6tFpy96ycPSSV8d/fsUjcF6rvcOvfHdj2b9Ptdldt3rx5/9FS7vqPBT14R44cOZCmaVTzB335VOu8x+OJkw5SIlmfvizbU8AbTPXel+OX01e4z86YfYDIGYxSRomAEgElAkoElAgoEVAiEOsIjB9/0Zvr1zdPcjiW9/g6dWRjey8eIN8tWTQANDMAe/MA7u+COHFx5abm5hcFgKdWA2zVMgynY9nTEO5mAsyqVqnU2vPPf65w6dJZ61g2/LX/yMbXu6UR8MbHHwCEuiNGLM3YuPGCqJWOofxqnc5NaGsBDJPmEUXO+3crQWgEmk5go72IdiQM9apa4wFG+NZtBZ2d/Sc1ZIjW/v33M6LObt2dRcM7FY9ocS7XZ812SmreM+Ivd79T9ZhufuGqtiR1pvDInkuNp8RPcg81juUkO4dbsufalzd+oc7WDeKXNSxQD9aP4dCmoa7CbA/vwRsK8D4lvvvufY6hQxviDdkUqBOth2VAL/ltpSWhIMdpzUoPecVfEATvcrTWNOgIFa3RJliBc3sIj837/V5UGfXA2l3A2u1ig9vZ8XOmarP4+8b+TTvfhjJTq4fyZOlBZCgi7kCLadx6b5I13g4kUCBSmr5PuOYFvH+cYja9ck/QgxeEutyOUovQ2mGi+mW2ig4XI9o6wPDI9C6bErG5TcUdqNUL1Y06dt2OXNVpo/aqxgeHwNG8UzNArdMC0eWzG6qNre9/4f3iXjT1EtlKMbauWSN+85d9SF7BAqzrdDodf/3111HxRQ42L1TEYtb7nqptQ8UMQSsC0WhgW3cKMFEU9Xg9vjvlGyrj5Cjq5F5vDgcDotl7Pa0T6zHhdXF/YM1xnBVheqR+qN3Nywctxb6ws+hpfKX6vveJ95AywO8UP+P1seonWDs8zydTFFXX14rIWO8taW4+iGzpbk+FS1qIoNTj8ew7mp670az5vffeewbaUvjsXGLmP9vdWHxqYfTUNnAct5+iKDxsRL/ww/yCpYM7SXXbU1/fSFTY0cQyFnVcLpdNo9GYQrWlAN5YRFlpQ4mAEgElAkoElAgoEThqERgy5MSSkpIzCY/nscq+HYQ3yVocwGZ9p7fuuDYAlwVgYBzCQr2+ScOy61Uez8ZWgPFlh0CwgwKwdSUJGzHi6yKGcdvWrJlU3jl+TPx1KBlb384pst4uv/zBsZ9++swq/1rRwN5QMDSf1mia2Hq4q+TfXlUr9iMpWxGSvn/wKW/CKEkFm6TKFCQYKt+vVkqg5tADCBRAasuECWVxFRXF1bt2jQ+qypQTpe4Ar399tGZ4bM9lxglJU1xNnhoSoS8+94fAUnn8GVo91LsPUmjV8G7lYzq0cdA1jLWFB7zYypEwG6ClYcGCC+nCwqrEkIC3X47Tmnkk4PWC3c7kRnhlEloO1hrViXEMrVahVBA4liXaSitEgiJBbTELAt9G7Nq3VvzP+tdsVjGfTvTY3W3X/rjdB3OB0oDQUQqalg2g59qBFgUgNKngNhWBw5AFUXnIylmrwDKGlcdlmbadozI+eeM+/2f2ZxYUSlCXLupnU40e0nWoYbvzxfFUakIjOFxq4L1X4IGwGlnQadyERm0UGlo47b8v2EbGmcMmH4pmzKHqrHn69TR8Nuah2w7LBB6uD/us/2RaCHp6uHJ99Ry/1CL4pGnaIwhCAcMwsoF1NGNEcODzReyyEAnXDqp0AcDeHcANpwKU268ckNVTNVu4+Ub7vDegX5C5FvA8XxGLQwBUwhIEkUwQRETvoWjjE4t6PsU4gbYgdru9Ra/Xd/lCB0sSFos+/dsQBCGdZVkHwzC2WF3llzPGSFXwMtvk5FhAeDwej0qlUoVoc/+cOXP2y+mvt8ug964gCJzb7a6dP3/+ESrrwP5nzZp1SiRj6g2VNh58ISDHGxCCIKgFQUC7AkrybZZ74BVuHizLJvT275ZwY+juuRSH7m4pKIC3JxFW6ioRUCKgRECJgBIBJQJHNQLTp09P/vrr5Xvq6z/fDVDkDHXVvzcGeeiqPwJZFDVYeYBDsNBiqTMDZHhaWydtAvjcejgIvrBVsnHQ61tN55zz4sDFix/aALAIy3UlYwO4uKtcb8whFm36Q96rrpo59uDBgbbU1H0mh8PcunTprJ1y+gjlV4uAd5f9b+Kj+o8If79abFNSuGLSMakPtD6I3q/2UAK1SZMeG/3TTzdva2tLidobuTvA6z92HDNaLiCwRdD7xIDP2vWUSbx351mmS9Puckrzk0Dwff3e6ni34nFddID3SJgNcG7lggVUXl6eoLPE77Yah+S1+K/Z3t9WWhIDAK8gCtBaU6Zl2Q4aRAFUWgunYXVkh9PFaNMSSVLFAMngIxFaSspBZTKKIthFUdVAHuT3iB+J89qb1jkp+rc0VcLY9nL7Sdswu7X3VbkIElq3gmHoM7BfFAC2zYK8xBOhNe0CaJazl2JRxvjTqEHmlgt5/V1X7pXaa5/56lj1pNMr/KGuf1/uX9fnkxaDi4w3O4gEq500aA8DuY5XFw3kSw+6CJ2aIhMsQCZYgYgzulWnjKgljLpeufaN44sa8D7/YbympmmuRqPp8cFZYCKZaNYIFV2xgHWR9u1//dvj8dRrtdrUYG34spp3yPFvDAdn5QASOSCrNwBvuLHLiS/P8xpU2MYS/AXO1ZeISE1RVLcWK3LGK4piliAIzbFUBMvpN9oyCNBJkuyyZ2BZdjvDMIVSezzPo7rZewjVWy9UPHMcZ2cYRvYBSazG0ht2F+HG5vF4XAiBfd60qHb1vtAypKGhYffChQtl/S0xbdo0jdVqzXj55ZcPO1wM138kz7GPlJSUMVgHvYBZlm3sDvZGCnij8VmW85kXyRyjLdsbn5nRjiVYPZZlaxsaGhrS0tKGhmpXAbyxjLjSlhIBJQJKBJQIKBFQItCnETj99NOvWr/+4Bs2266N2HGoq/69MajufU8b6AsvfGn4b7/N2GOzJfgS6/iD4MNHdPLJHxRVVm5z7d9/wcFDSl8nhQnOASbLAltHB253zgMhL0Wx8NFHc7vUvBMmvDa8vT2hedWqK8KqVkL51SLg/aPlF/KZA/d7v4xKSt1c7RAeAehO+xrvFfVY+tXqdG2aiROfP27RoqfX9WTfdAd4pcRrqEpOVGUIki2DvzevNCdpDP5QWFIvR2bR4D+bQzAbDyWKi39JMRqdKlEEYsQJm9L7P3v731Jyk0UTrys87trLqgddfFbXPtyx7J1UMX6zxZitIgg1yTWvbNbR+3M8jGmoxzC4n9aQnyGKgkDWb91NtVfUCAMuO9e1+4dn1ZbRbaSDbWXrDNVOTKhW8hIhjk6eJHqItY6Wy77bh0reik8gMXc61JW8DqkiB0TeDVBT8jJkFNwO1YwJYuZhG2pt9RsGp+tXjUqzPvv4eqkMwl3j3DsOU6pHszc8P69NEUWggec1IIhaEAUtu2kPSaXEV2hvuKhX1IHRAl7nG1+kqfZWLdRoNKujmWuoOggIpWfhVHG+REStJEm2CoLQ/2jAIv95IKwBAMxqPhBBACp8MVkZXl+mKAqtFaLyBQ+MVbgruFg+HGjtDVARrs9I9klvKOUC54wQHK0b5FhedDd2nuezQmWsj2TOWBb3EEJAnw+yGhXdBEGg927MgGvgOmGSJrVanSiNNZbr2N38Q/lRRxqzaMrHOmGdnDG0t7c3aDQaHcMwaMXCiaK4//nnnz/MukryvOU4rsrfqgF/PmbMmAwAyMFEgXPnzq2V02e0ZWbNmpWDffnX94e9DoeDS0pKQnufI2wR5PQZKbCNBgrLGUekZY7mnpUzVtwbuCaKgldOtJQySgSUCCgRUCKgRECJwD8uAkVFp/y1b9/AbLv9Da/aIZxq8o/mL7quz0lg7e/2VfSTJZd7k0VNTX/YgVfk/QGc/Kv+2IKLhP6fZqkz6ixmS4OhfsfxFbDn4spDSdeChzg+fndCTs4D+Rs3frkWYIXPY2xcB8CsTEzGBmAJC7aOHbjdOcfzzptbvHPnaQfKykaEBdTdWTR8UPsmRVGJHn+/2tuzX7Y/VzrdgGrXWPvVZmTsSho9+vPUJUse6fJTjeaNcaytR+g5vJcAkO8COMl7VXPiJZedzE86ecegyRO96/bftOPHjHno1rJht0712lWwdge55p2rC7MudGmFWpuGYCgBQde+z63tJ971zs4Dv6zMYB0uvcDxlDbB0sa5PCRr69DX17xnypkKvDpO51UyeQHvy4Q4/r4Pt4t/bMl1blmurblywQ4EvBlXQUPFK8cN0RqyVNo0Ddu8p1TMuHnzLrUVek3pimOyfHXaQE37UDDfdxd+ifK+YgV3Q8Ufk7A53vgiWaioo40v3OGzaYlmxwWvEyngZVduTXCv2MxBa/t2K6V6J3YjObKlICCK979y21M/xd4Ye18kHAoEcsHmEQ6g9AbgjWU8UfEMAJ5YqrKDzdntdjvUarXXyifalxzg3l3bqGbFf3ie30lRlCHQRzTacQWrF+yqejDwfbQPS2I552OpLd860xs2bFgWmERtxowZCTRND8QDBwT9c+fO9eaNwJ9TFFVAkqQGwfDatWvX9HYCNgTKo0ePHol99lb88IAFRcK+9slwey7cZ1pvjdO/XfStJkky7N+sfTGWYH00Nzdvj4uL61LjByujKHiP1uoo/SoRUCKgRECJgBIBJQI9isCNN95YtHTp+l9ra9HX7Mx2bCzUVf9C49jDwBAqJbE8JrDyvxb/6N5JxmszH3fUuSvJqK7693svB/6VnmAdnESKIgmtf5cLsLylEfZcdgBAg2qvEC87WVh4w/DMzFHO1avTGlpbkx0ACHg7k7FFAnj9vWklFaidayMkxWsoxWjP4fbhU7vyylljP/54jizVY3eAF1vVaod74aNkUyCBXanHWPrVDh68PDc3d5Pmu+/u2dWTDfrPALyNNMBT6QAXdX2hOeviD/pX1O5Ujft83gZ9aiL7RuroMWMevq2s+Nap9Qh3Wbeb2Pjh9UMyL+cYsarNQOgZtxindUmwVm0x8VgOfXdpTWfiQPz/bZ8+k03mrImzFum8hxWNq+w04zytoWjyQ97kXdyWvamORd9mrE16rcy57bjMYTdOo5NGFHAd5R5t8569QnPLklrrmRt6LdFXwhuXjdIMObFaP/n8g9K69zbc9d9fzkU/a/gte/IMz94my9ZE7t6UA3j5+hY19/sGLb9pj4l3uReqRWKtXq+PyivYp8TCJGWix+MhMFlZuC/2/nPxT5pzLAJeaay+JEA8whrfteywh3CBaxZKSYn+qSRJ2uSucWC5Yx3uSuPtIy/esGrncHFGwEtRFELiRqfTWaVSqWiKomiGYbyHsRzHYTIoVOLSHMexBEEcxGc8z2NSLku49nv7eeB+6isFb2/PS077sfJmldOXVAav0b/44otdh4SSapemaW/Cy+5egXXDle/JcwTL/tYdPWkrXF05n0l4GCNZXHTjZRyuq4ifS+8Hp9NZwzDMYJqmvTZVaPPC87yVJElM6JmBiT0x56ggCM5YHkzJHbDvBgkmTOz6TGFZVsswzGE3RxTAKzeiSjklAkoElAgoEVAioETgmIrAxRff8+nXX393Hsft7rpKHeqqvz/g3d6+iv627m3NrIJ3OxB8zim93oB+puh7Kv03qnr9Ae8oywQP+qTOHvC5FyTj60iLBjsJp75TSJ99CWM111B2hwEc7SIJX7xMwdbCDoCsFoCJ3ah534svLj6QZjZX6xiGFe122tPQYHG3tt5Y2dCQFzYRBs7dkbjKtKDycZ3kVytd68e54JhRBRvK8zUSuF1ayjuvu44tDQWtk5LK4saPX5izePGTm+Rsmu4A79Pls5hTk661oxftr42LvX61k9PucUrzxPalsUvr3BO/2ry8DanFxd9av/ji8R6Btr4DvAKUlorO666jAjz7vDYMYvcHCw00wNOHAV4AEQYfd1fxuB/eWo2Ad37KqBOOf+i28lbRqmlscBl4HkiT+BuRfsY+2mxwGsi8uLbG1Y7DYG2wNedcLnLrp89mO9p260XBQ1kyR7cUXnRfJUnhGDtf7q9WDK5Y91+o1aVrh067yvuAUhECqSWEtc/N45On/L69V2waWEqV/J8rRlmem71SGku0cBdhNlCUyGjU3RzoBH9XeP7cond/+1c/43O3eZVdnj82J6nGFUed6A/bCAd4nf9dYuAqa9vpVvt3JpPJa3WjvCKLAMdx6DOKhxmYBC4ilTmCDwSdKpVK9HmnIhTXEQQRMqlgOKWbHJgS2Qx7p3RPlbHBRhVq7h6PR6dSqXrsxxsuEmESbYWr3ivPeZ5PpCiqQWr8WLkO3yuTPQYa9bc60Gq1Gkm1K2doNpttg5zEZ3LaklsGPXktFotXyatSqQwsy5p9h2uP9ouDAAAgAElEQVRJBEGofLYF8XihBZNICoJQxjBMktz2sVwEn0kFANBr/sOBY5bgrs86SPocJ9E2xWe9471x5PP01lIUpRUEAWOCn/NtFEXJ8laOJFahyrIsWx8Y92D2MQrgjUW0lTaUCCgRUCKgRECJgBKBPo0AqndXr+a+2LaNYADeKpM6786iQSozZ991hvOSp7v8YeAt28eaHYKNeH7gMluhcQzXadFwkhk9Um/Jnmtf3viFOls3iF/WsEAd2ve0E/AaLviXjiGdTEubhgVey8BXC0XYMsMOsIUCqG8AuCRAhYjevPh3pU4EWBSHydho2qlOTu5H5OYmUklJFXqG8YgOh8nxzTe37A4F7YIBRVS25ugK+fWtP6qkOePcXtt/t/785BtcvzZ+qkbQjbGRVLBYPjTcFsHtrtPu3t1A3HHHKidAcmswaH3aaW+N1OnaHN9+e68sSBoa8Ko1De5G6p5919ENbDUkqtLF+YWrWpPUWYK/UllSH0tr3FO/2iuvvK/4t99uKKmtLQgL1kNt/FGjQGcygdcjuHdeLMFxv5pEsZ2y2TzCli2q9s6kfGVqgFV6gFYaQCAAMtwAIx0AuYcBo0svfXL4558/ugngvXiAfLdk0ZCV9VLO4DO3JQx5+/ENOO75ScNPSLjkKltH4blaZsBQL7xyrFtBJ1fNY3T6ZkYkOdDFD2k54e6Xd9AMI13HDDnlQHWvVNCrDv51Q7+W3QuJKn2Cauj0q72HEiRJiGjnsOqJeWLCZb/t0CT1jk0DZdcnJLx18UDjrbdsci9d0Y8ZNaSdGVPY9dkSbg19ADvLYdtjEAU3aUkf2Vp48azDAHa4NrxfhPdVGRxvfTkIBJEhM5Lsoq0DVONH1AQDvZ6/tiYSZoOHjDN6yDizh9Cqj1CRrpn5XC5Y9O4xD90W1OO3Y8a8QqtKM0nO2JQy4SPgdy057JXk8K0FLxFOgRnuudx+cS4kSe4VBMGrRI31dW5UpKFdQU89cgPnEwomcRxnldR5cmMQaTmO45ppmo6LtF5PyyO0FQSBD+ZrzXGckabprsNp7CtWe6Sn4z4W60uqXxwb2g+F8wqPxRwQGAqCsK+3vXfDjVVOQjWfv7BabpLECOAugmBDbyYzxM8AgiDK8fMsFu+BSOYWLvbhnjudTqdWq9X6l8OElWjpo9PpvDZz+FIAb7hIKs+VCCgRUCKgRECJgBKBYy4CV1zxwIc//jhqWHPz/xIBfuiCiOEArwQ3Z+W/06GnzSKqeZ8vnW54YdCPNj1lFGfsONNyUeL1wsmWcwWKUnNqdaLznYpHtQh/690HKVT6vlv5mA5hqa5hrO3aa6H0sOD0fyeXONOYRqfl0SxLAlTsFWGF3gOlE12ojASYLQLcsb3TcsFFAiyyAmw2AIgEwEltnYCuBZWXAGD1wRo7qdMdNJ5SfO+gVGMJ0dFmsZfVn9i6vvS5w9TAgYAXAeh+5y4aVcf+UFtSt16Zcb/jrYoH9Th3ycc2RzuIm5h8gxuBdzC4PUg3Qngy53OxqjRRvPtumwdgMwo66gEmdSVSQw/bU099O/+DD16UnZwplNrVbt9sFgTMJ5HqBYui2ELQNOtRq5OiTmbUfXK8ztU85ZR3ki2WOvqrrx7suq5/zL0J4HDvXIAfzJ1J+XBfrTMA/Gd/5567KQ/gtNbAZH3Tpt02nmW1XFubpeXbbzPqAVqpTiCc5b7qxq3ZCXecWk0Pzq1/PW7YCdpLb/SoLruDF90uAghS1O/6RTO4gFblFuYLpFbH15WWsY76loYBl0yI2EIBweieRd9bXa1tNAgioV79d37zuLKanFHTrEnDC3hBEIny7/Zqd/+1kW0lRLc1s6x10KXrK0nKO7mwL+2m/tmerNomPsEWEtaTTjVl/GV0qqakIIPJHNghttpM+tsnlxFWo+xENxvfezyHTP8rwTpM592rjas7aNp+WsOwyx+OOCZiu4MmjJ3tcDvLk9w/r01F0Cu2tBsJi7Hd8Oj0rZ5f1qfwXy7fDxajE1jOBCoqTcQFjDORokHbQZuMSXxDS9v6z5aSDEUnjvnlnd0ETR8WM+drn8UR1Y1VRqDmhg2kUiDiCCAgjcSeQm4H4doVBAFVwLLeH6H69FlQpJMkGXNf6ABA0RprG4NQ0EW6cs0wTKPcWEdaDq/Y41X8WEPr7sbhO1SAUHuN53kdRVGHqZfD7aFI5/1/qXxfQjuMG/p6d3R07O5N5W6gSpckSe/hM9qI4L9xv0biDR2JvUqk8cSDn1h/JkjJPUmStHAcV0+SpCoW4D7SufXkfRLKbgQTr2HiT6ltBfD2JMpKXSUCSgSUCCgRUCKgRKDPI4Dq3f37Cxf8+ONtbQB35gAU2gH+7b1+GA7woj0BqlPRqgDLI+CVrvrTvFMzu/QW7cmWK/mTLZeKCBNbhQPsU+U3M/f1e6vj3YrHdWEBLyzMg9y2VFWGwHgESoRaRoTSLA/AuT7A+5QIcLsP8EqAThLdOalOQDfZ54eKoG5JFoDdoFeX6k8t3ELPvGQn4exI6th+oINetPqchvVlL3XBI/+5o4IVYa00z0DAiwpehNyfVr+gef/gU94ENFnagfy0jMcdaIUgLSpC4kNw+0X72/vvs0yw3i5Q1Sdxd94JToAWGuAJAHh8s79P8PnnPzeqpGTMgV27xsu6Xh4c8ArQ3r7bCpAJFGX0UybuA50upx0AYRXr+1uWkQ0z5ABenP/kyQ+NXLHi2t09UfH23pvjSO/cTpj7v5TO98ND1QBzUjuV4TNrApP1DRr0R1JOzubUZcvu3HrKKQuKadrt+OWXKSWdBwsaAZ+Pu25VquHey7e+Zi06UXPJja74Qf0YPbSTpMCRRHszMfTq84g4LUPQKfHtIk0Ja2bPE0fccd129OCNZN7b3/s8wZKf7UoZOdSx9dNns1oPbLDwNQ1mIYlqNSWOFlyNZn0jlUG0DhntxoRu3O69dBK9qKHwivVhwWni/MmjGHWai7M3a0SVU/Sk19vbJi4/zFvZ8MewNN3GIQkqa0Gz7vbLah2vLhpBWIyC9qqzygmzQRYIkhLPZV7pvarvfXmTyL1EiOPv/zDimASLH4JeBO6OVz8tElmOJw16VtxaMs9sNq/161PLcVwcz/NxvmQxB7/88svB+Py8SZecr37kulrCpGfx/xEQC1+tWGM0Gt+LZL0Cy0aaSKcnff3T6sZCIRZszggRSZJECNL1pd6/XCwywYuiaEb7c4IgZB9yRLM+vWHT0N04MAkWXjXvLQCL1/NJksSY5UQTj0jr4B4jSRJv1IfkOpHAuEj7/6eUlwPieuv92l2M8L28cePGfb2RVA29f0eMGFHAMExKrNdJrlJdTtwDx+ZyubZoNJphsRgzql5pGu2ymV67TRXNHKOdWzB7HjwgQCUvHuxhuwrgjTa6Sj0lAkoElAgoEVAioETgqEVgypQZWz/44AUfCO03CqDE68MbDvBKlgWBEFOCnCebLxMezFnUBaie2X8udWriVY7TE690S5YA3Vo0wCeFANPJ+Pi9hqYmTKpmJQFeFwFuswNsogBaGgAuPACA/qhvJwLcWQewwpuopTOp2qxMgAd8SdU+zgEYkAAwjE8w/q03ajeRpxV9REwa1dYmiCK89A0l/rL9Jx8s7px7clabHpOpXZp2lzNwjthDKA9eVPAGs67ABHSH4PZzjrf3P2CeYL1DIA8ez991l8vdaTt5JwPw4BaA/l4vMoS7NO32LFny6Fa5GyRywJvdznFNNM+3ef9opygrR9OJrJw/beUCXpXKabjggmePW7z4SVmJ4uTONTblgnvnAryZAjDEDvBgNcDc1E7oe19NsGR9V101c+xnnz2xbciQ5elJSaXkTz/dvqtzX3b69l5982NF5n+fWPvOvy7PS7/gAn7ApPM0ccePEkDgoXn5LxTwHPQfM1yk0hPbBYIQ1zz1mjji9mkRwUxnYzO9+qn/pPe76F/N5aveS9MU/m22DtHwjtoWlWcnqFrtTZVlJRcZPY1jtXwZkOAWSHKIitWqv3GfMOu3v7vz47V+NmGoZcA1jaqzTqjBmHP7qgye7/7MtrtX0c1Tvt2q3ZafZlgxOonRZdm0V06so/PS7VhO9LAacLoNcuEu1gkNeEVx7N0LdxiSEiLyZQ23R5zvflPA7T3AABBL4gj6s+7Kf/LJJ+fj8yuuuOLrdt79Dnn68SxQpMiXVpmZXQfe12q1P4Trz/+5AnTlR8tncSAdPpWEArLyWzxUEr/UO53OWr1ej56VXS+84kwQhFPu9elQfYuimIJ99OZ1aV/f+L7TRxODaOvEEiAFGwPLsuUMw+RGO75I6slJIoZq7MCkUP+/KXjlQLijAXjnzJmzPJL1llv2lltuMRgMhoGRqHLltI32DC6Xq0Gr1abKKS8n7oHtcBwXsZd5qLFg4jS5Y5Uzn2BlopljNH3J9c5WAG800VXqKBFQIqBEQImAEgElAkc9Aocg71uJANv1APP2R5/YSgCHo9oIkBHwt5G/WvTwKQdNsuYFvFdSFkud1uWyii6XRwR4igLItwPkNgOc67NVCAV4H8gEmFUNgIrUTlgMwBMIeJNNAqjUT1CPXVLeoaIZPhjgLTctsjxZcnmXFxeO+NF+n7aPsZzFIvjdaV9DJ6oyhPmFq9oQ6vr72GI5fygczMd2kG6YODt3KV9Vmip0At6/aIAvWYAn/gZI9SoDL7hgzkiKYtldu8bX7No1TpaCN5Rfrd3+8CBRPI0hydO88FgUN1E0bW+hKLuTINI9nQATf+6iEE7S9KlhM8/bbMCtXw+yku2YzXWDTj/9rbglSx7uSr511Dd+1wAO984FWGYGsFEATgJggxHgdZ9txg15ACfZAC5rkhKunXPOSwMIQtR9990M9NiASZMeGPPTT8mNbW16DYBIAiS1Xnvrn+naR67YtqDo7KHDbp3CD7ruKprzCKQAQDDAwo43P6CGX3mRqBva31a5Yh3tamlp6H9hZBYNjoYmes3T89Nzzx7XWrb+2fysq3gCl9Re26RSmYyw73lO1VxypmCrvJwgVIOBJgSCd24CddpS7vj331+rtgb34zX8PrLAbLsIDDddeUSylrYnnivixHo1Q2a2ay4+/6CqMC/snpGz5hsXPpZDZq6MtxbpeLSaqPq5UevZO4SNTz/NrUuKb82feEbEfrzh+u246+VhWoKcyTBMbSgQ5w94sT273X4BSZJeP2Y5cFcBuuFWQd7z5ubm7XFxcYXySssrhbDF4XDU6PX6TKkGy7IJsbAgQMiCNg89BcXhZsJxnJumaXW4crF8jlfAPR4P+lnKglTR9N3XyuRwoNen9PVad6B6ua+gVDSx6406oeIjXd3HPntT5RlqTr0BeGfOnJlCkmRBrFXqvkOlFv/Pm+7WKpo9hjYqJEmaAKAlFvvAbrfjeK2xaCvWc410TOGSa0rtKYA30sgq5ZUIKBFQIqBEQImAEoFjJgKHIO9ZgwGePLBgweiUvDzwWg5E+nK7a7Ucp1MRhMlLDUWxmaBpLqTf65GAFy0VnjsOwGpgGBXFcZmsKOpYgIYGgPMr8Or74WOSAJ0kGHZQnYAOLRoQAEuAF0CvLtMkmxsZk34OMfvyXa7dFYKwePV5DevKXgxq0RDp3OWW57hqFcd5mD17OsQ77ljpAnA5AZKaAK5o8m8jI2Nn0tChP6dqtTZYsuQR2UreI8cxYRCAxQBwhhNAoABSWwBOPQjwbkL36me5MwpfDiHveee9kPDRR3P/DF+6L0t4PZzj/L1zAS5sBShXAaw0dv6cReBrArCoANSQkdEsnnRSk2nLlokHd+8e1+WbDPBxjsViyuK4E+wdHfG8Je4LU7+pLc3DZw7d896IicMHXnYFddz11xACLxJqMyXQOg+x5sl5jMZsFggV444b0r9uwCVnHSApVP9G9trx3pJ4XXoiW7Xz5Ry0OPC02mm23aVSWc1Uxf80ULt8MuVpnwKchwVNUqIochzw9gfFfretqkg8f7PfHDr71ezOSbX8NTHB/Mg9f4caCbtyawJzYpEs+wW5s/ElWct2tO3WOxubDNbM44kR02e7CJIUq/5cR0frUdxd/64vfksSqxs5sbGFBg/HkUBUkR72gF6l6VL1BgJet9utUqvVXTYsIWPUmWBL9GVTlxuGf2Q5VEZxHCfQ9OG3eDHBUrjr73In3JuqTum6NKp3cbwEQbTJHVeocgiPYw2IgvXF8zxLURTT0/FGU783Vax4ZZogCLa3Abn/vOUoUCXoFg18iybGx1od/zWXE69Yjx8tPHzJBVsbGhpaFy5c6D289n8hoJWj9uc4rnHDhg27A+0d5CRKi3ReOGaXy9UYeGOgu3Yi3WN4KMIwTBo6CAUqziMdr1ReEAQTSZIxOcSN5VyjmY/cmwcK4I0mukodJQJKBJQIKBFQIqBE4JiJQCfkpQwAae4FC+40RAt4UQ3qdtfqeJ6jMOkZRWlYTLIW6tr/kYAXLRUyk2g6WSWKapLnt4oAJW0Ad/3dee1deknX4NEqCwHdZn1nkrVxbZ2ATirrtWiIBxjBY+4kNbNYOzjzA6o4v5TdXn5u9bp93SdZ650FEoHjalUlJfXsTTf91AD/j73vAI+qSt//bp+WmUnvlUAooUkHQcSC2Csgri7uWlnL/lQU67qigKJiW1bdVcGCYAGxIQoqgoj0DqGkJ4T0TJ9b/883mQmTkGRKJgH3f+/z8ITknvKd95x7Z+573/N+kONqHXPrXseMWTEoKqpG+P77e1r5ngYf26X9mst+WuDzh+3Y3sKnfsYEdpE7MjN3m88//50+S5a8vjVyrUayJc968njntm4V/74yE6A/riExNrbU4HDsBafTXQZwnZ9/7amXCXFxJTqSlGiSlkgp6e3Gi98eX/DJ+S8Nix9yMQyZNYKIyRuoSM5auqlwC7BRoIh2h2w7WauIvCDE5GWfCEelisTo4RVfx1TsWZloHH0sKnqQVlJEgnMWakimbqxy+KORMm+bztirakAbHwMESSgU87wSN3aLJfmvv7SyaaAa9dq4pTfkmxf8w2PZciYOR00tXfD52gFD7rqp5TkL/XjRo3jQbTce5GLMIqPhQibCA40FE7PJJ+s1wrHSKPnnXTUmgn4S67QleAMl4EKyE0mpniD3Ao2pJ86jKoqmaTQxbfe5OFACq2Bj7G6lKsZJUVSvSCdFC5WkCRYPXzlBENAf07P7I5JHMORdMGW6EhOqoCmKcvXEtRTsWHwqwGDLd2X8Z2Nd37jPxPjRb/ell1463BkuwZK7vjbwRYwoiodfeumllheWkSZ4A3l+dzSeUDD2Ed+iKJpomkYP63SSJFOxbYqiToa7liLhRx5M317vbU0wZcMtE2zyOZXgDRdhtZ6KgIqAioCKgIqAisBZgcD06XO+XbmycCjPTzs5YsS1bqMRuphMwU00J6fqPHGX/1b/hx5ypur1v2XLiokiSJlQSJ1CQKZMKTuEqKjRJwmCUxRFIpzOwyZJ4lkkdGk6yqXV5jYpCvZHAJbxB7S5/CGzJAmMosik2WylExJkaceO8SUvvshUtgU/fHuK0Kfx+HHJ+Ze/CIWnk4qt28rL29QrK2uXbu3aeztUU3beu4/g/bYNQdyZ+jn08XRWA714r712bv7y5fO2RLblyLV27bXPDNLprPoPP1z426lWTxG3SO7a7SbJ5TI6AeYqAPd5vZuxDK6/lQOa7UDwEEit/iODTB6WDJkmV/2hEr0u9l4pYcQuWZ/cQILsZlz1ZUru5ESIG5GvJAwbKFtLK6GxsMztrGuqzrsuNJsGX7zO+nr6wKpF6U5LASpgzen9LyLzbnzYuumJnzSF3/RlBWsiYYiPU3j7NsidUqIozm9l872rfkMfXqrWaGBLk2Jpu15jqr8J9HddVxA5dENrCf14D338Vf7A26a1JFyTBAE+u/0FDST3sskESab2imkcP/P8iFs2+CJ1rdkUQ6zb9b2BZb9pS/BiGa+Xn4wKVfydJEl8JiRRxYr/ZximJfbQRv/HKx0MgYl4ybIsdWULd3uJrnzKYVRKt9e2jyAJJqEREsgkSeaQJFkRyVkIBp+u9CeKYjRN0xHZjt02jkAEU7Cell0Zn9vtrsGXBzRNx3WlnUB1g8XRN+b/n17i+GPns5zpyrUcaC7aO4/2Bi+88ML2zuqGSu6GE0eodex2+zGO48zhrN9QFPJ4nbAsG90TL0NCxSCY8kiCRzqZHd6/FEWpZlkWVc3gdDrtWq02oF+5SvAGM2NqGRUBFQEVARUBFQEVgbMSgVtuuf/OPXum3L1nz0spAPOLAIYF5a0a2cG4yFdf3T2qV68cVoG45iy2RJMCpBsIaJANut5NALRyugVEA0HTQocWEKdiRGEmAQbDwRibrU9DYSFjv/VWON52DB352EZ2rM2tBetjm5W1K6tfvw3Ra9b83eP1GvrREcHrsyfoSP0cek+d1Zg06T+DamszavbunexJ2BWZ41RCs662N23aE8NLSgbZ9Pp6cf36u7y+s80Er0Zzg0artbMNDSm2Zs/iZxWAOw4CrE8FsBuaPXcbCIALGIDhIsCnOpKKZXXGLEXD8FBbvYtgGF6JiT9XUmgZXJJIaRKWy/kzKXLofX+WFJABCV59SqL993lvyMPu+0tIidbajt1DkH6+JjM+Pi49YWi+AHEm5zc3fRDVUKAQ2rgkOe28OCH1XFm2ffcDFZ9YwdNNJpLgtQRtTrDL5XVx9ID+J88kwYvjObBsdVZsXk5s4rCBHjX5t/9YoqvQDQDtsLGe+xO/73e6l762ZuIdF/spqbu6ClrXdyx4P56urP3gyy+/TMQzmGQtsj30bGs+D1Hs1WcbEUh9G0yEoRCYSFh4bRtQ5UyEYl8hSVKivxKtbeztkZG+v7Xntdt2bLi9meO4REywFsy4z5YygiCYSZKsQ2V5d7xY8HmsYvvtKbUDkcCRwMm7vd2q0+mSu4vACmUd49pjWdbjxRuJ8Z3NbYSCS3eNA6/f33//fUtbKwX//s42cterDC6jKCqZJMmwlKmhXFvBvMTqrvmJRLuSJB0OxlYj2L7cbrfn5StN002SJDkIgugPAIeDIZFVgjdYlNVyKgIqAioCKgIqAioCZxUCM2fOzKqr6/fFV1893AAwZCjAj3sBYiK6PT+4Ab+X/fLLQ9N79+7n2SrvkOzwQsWNMCNhptI3Ol9+vvBJ6Zf6layvrXgmA17O/VU45NhCzCu5wfOANSHmOn5u3mfWancZOWv/WFMNX076kp6tr/2Y/bTyZd383Dfd0TpeW1CQWHvHHZkHfVYOJlOlxmCoj66oyI8g+RjcyAOVSkk5kj58+BcJX3758I5AZds/3xHB6ytdSzXbE0R367xPn/742OXLn9sc3hhOo2JI6LM8AxIsBqBkEqpSG6HgWm/yveB6GD58VXpu7rb07767t4nj7CXjxn3cd+XKJ7fffPMDE2SZ5D/66EWv2nhZFsumJen1uXQzwbuBBmioAXAQAHlxaN3Q3OMGBmCzCGAUAZqMDHMrZTY7iZqaeBvAcQPAxwpFzXYgASPAL3TGhYeJXpPd9OB7bpJcTVZCESWBizG7tjz7ujLs3pldIngxGrRtOPL5d5lCRXUCWOysJjOl2k0SosTzOpIkSV1yQkOvy84v41f+lEEP7VtH56bZgkOuZ0q1xO9w6SWXm95XILLk1Xe1+N6iZQPx+SLlmn9MPchFd49lA47U+drymG2ffkVaaup2X3PNNe/0zOgj30tbosA/YZJPBcuyrFGSpChZlktpms4mSZKXJMmJhGd3+qBiLEj6eq0vOiQpZVnGmIoQnVCUbT40vQmOqtp6YPqwQAUvx3Fh+c9HfsaCb1GSJBb9NkMhg4JvvXVJ31rhOA4/NDxHTyo6BUGwEgTBdkdSOVQQAgAm2AuKtO0hvKVQXoKEO6+d1TsbCF6LxbJ98eLFHX5GnW3kLt5rBEFwchwX35U5CeY+hy++eJ7fTVFULMuyLd+T/a5PEe+tvms2mDZ9db33Fr0oilaapr3fdboyovbrKopicrlcVSzLxneU7DTUXtu7PmVZPobJ8wK1pRK8gRBSz6sIqAioCKgIqAioCJyVCNx+++2X79kz+fmtWyfVAUwcBLAnTJVoV4aHKsmlA19+eaKpT15fopYvJmYXng8OuQme6fWW0j9hsKiTcq0ApOJwVEZtbNzi2frcTzdaebvyQer+9Eel+Kh864Jjd+gvT7zNddJdRhY79lOjoqcIX5/8r+berEX2pwquNs5Me9Q5IGqkh8Ssrf3NeMMNlv0cd5mcn78+JS/vN63LpZecTiO5Zs39O7symkjXjY0tTx0//oO0L7549Pfw2g5E8IbXaii1IkvuAkDvpVlwcWocpA9pfuAo+o2Gn+01UDA9aDXnqFGfnRMXVyycONFXp9HYGkhSpDZt+tOhIUO+zYuLK4V16+4qaPYqFgiAbzKSkg4l19XFC4KQfbI5Sd0KP0sGDALFImjdcNNhgB/zAG4nDYZag6LYZbu9igJ4RwYYaAEQqYTh9ZB4jsBqTFatMTNR6TP1CkEbH+0s27CVdjU01PS5OjyLhvbmBNW88olao/jZTzkQbbSwf5pcSFAk0Jq2fsOBZ1Q8WGik++d0e7IV/0gwftHtIle9tL6/dP6MFtsDRZII+3/mcuZeGXaF4ojutGzYMnt+tnykjD6nf/6eKKAWBkaqZ0u0R7pFOgIkPwmCQJ/dbk/m1RFxJstyDEmS9Ti2cMm1cL0wI41nJNpra3sRLibhxNJWTe2NBW0yut2apDvHGQqZGUrZcDD2fKooip4gCHu49f8X6qGyc+HChUi+t3ucbeSu0+l0MgyDylFtewH7PJz9z2EdAGiUZVmj1WozAcCqKEoDz/NOrVab3FE73qSWpo5IUe+uDc/LGJ9Hekcv+wBA2zYxG75UA4DS7nrBh/d0RVEYTOKGLxIlScqlKMq7gyr81dvRPac/LCsAACAASURBVMJqtRZFRUXhmDo9VII3EELqeRUBFQEVARUBFQEVgbMSgdtvv71PeXn/z9asGe8EmJMN8MOBng+0eRv8okUTTb17x5M/NK2EPO1I4p0T98GMrFnyQPM4FycmebbM7q77Rv9t7Sfc39OXihsbPyN2WFdTO20/QQ1fQfgUvOtrV7BI8I40XyR+U/0uN8I8mf+55kPt3H7fNMlyo+eL7tGjHLV48SWGxMQpTrs9vW7Tpps8dg2XXPJqb5stTvb93vNYtN/jjBmPjFm27PkWb1ij8aQhKelY7JEj44IgNM8swRs6uRvIdsFOwvnv5MPkU2QfoA3qpy8rsOsRry9u5zM3aNAP2dnZO2JWr56zY8qUV4bGxRVrN2685VBx8TkNSPDm5Gw2fPtthtXlItDrmQRIaJw27af0FStwDpAYPeXNe6onn3XDvfsBvk3H5H4mU6rG7RZll+s7BqCyDiDLkTDsQPyQu4doYvsN4qNNjVxlUYFwcvcBQR8fy/tUtSTln1AwcqvQ9eXGXHHbAZNh7l0tanDpWLmB6kS9KzfaGGHjLpO8/ZBGarIfo4blpWlvvrQlGU040Z0HxmQTUFwodY9uP2quVcw6Oi7JkwjPUXSMIdxO0PYd6EkuJZ4sIxM4l6PX0JxG/3abQHJvAEuXlPlbnnvD49+XXy/FRLOaG0KJuytlfQ+pPoUp+sxie6jGwp+o7IuExUKwMYqiiA/gtq6q0gL11x5Z6K84xvqhqNDa6w+JBSQU/mh2DL6xtJe4rquYBJoX//Nut5vlOK5FUe+bE6/tRrfxI91J7uIYQiFtQykbCra+sv+/k7uYdIvn+cOvvPJKq3u6P5ZnG7mL6xNfgsmybEaylOf5YpqmXRRFpfvibs+3uh3SFcdc1ZllQTDrD9v1V+96r1PRX6Xu5z2NauMaWZYpRVFSFUU52h1KeWwfAPQkSVKyLFv8yWNFUTJkWa7viorXZ83AcVyr+xD+nWXZoJKfdtsNLJwbgVpHRUBFQEVARUBFQEVARSAUBGbMeOTQsmWj3AAr4wA+OBpK3ciUPaoB+DB70aKb43v31hAAMtileuKFivvgluw5riG6KXb0z8VjwbFbDZOjr4M87WBiY+M35H9OPEstzt/cmMBlyE8WXB81MfYG98CoMeKs/WPMNXwlcWfaHP6XhnVUpraX/F3tCqaffoT06qA3ZVeTm5o16xWrxTK3wGLp0+I5jFYNEyZ8NHjNmvv3iCLrisz4TrUSG1tqqqvLaAq13alTn+zPsvbY0tJzauPiivQ07SZIUoSSksH233678WDn7Z05gnfo0DV5sbElXjVsoFGjJ/DKjFOetuYmgMvKAPQeQu/U0QHB+9kiBXY+HJDgveiixYlarSX6yy/ntGTivuaa59IrK/sQv/9+Qyn2k5b29AirdaSWYforkkRLivIb09hIFgNc50eoL8tCEhdgmNfawmfdcHUJAI7l88z4+CMpjY2UIAi/kwDDLAAX6/vdvJcddPu1BPDltC4NXOY+sa4tTy+CwbNuPqBPjPeQld152P5v0XjDov/biMSu+9vNLFF60qKkxxt190/3KCP9D8dbK+Og8IRAi/JPDHpQMEx9A4jvRi24x5OESq5vYqXCSgMzvN9pdTsbwzSI7xUHVEhb4WVFhuqyWh3vFilZVgjeLZJMaqbsuzd4FNRVRZCel45bSVuSLdaC5FgBNaf5bYeCsY/gHRwV5yJO1Jf3lIo3mAf4UMYRibI+X0mCIHoDQBIAlHtVZJFovqUNJCv9yUIkKniet2q12jrslyRJQ1c77G6y0D++9lR74cbvU+X5FHn+7fQUyYt+xRTVfA37k0WRHGd7+HT3nLndbgdN0zxFUebO5sdrK9Itnseee6ssUyRJxiDhFu46+aPWw3sMQRDlCxYsKO5sDGcTuet7AYXxBmOp0fY66Wxdd3RNe3EKyk6ks3uE1xrHY5GDVjkEQWQQBFERadWulzjm0LcaFbvtzS2WIQgCfdBPS4Ic7HruCEtJkmIpisLPj4CHSvAGhEgtoCKgIqAioCKgIqAicLYiMHXqY6u//lo3wOGwEADPewiunj2WxvXq9XbO448/z2VkxJGCIIAbbMqzxU9Jt6b/05EfNdazDR+9dV8v/j/9nF7v2PR0lNKs1D1I/TVjrkfd+07pk57tcH9OmSWRpE5Cwufdsnkah2QlatzF9D3ZL9veK39We336ZEYqnlRzxx2/VgFMO42YuuaaeaN++unWqsbG5CDUscEjdfHFbwyMiyvVFRScW7djx5UhbUG74ooXx2zadOOuPn02JxYWDq2rqcm15eTsiOnX7+fMb755MICtxh+F4PUQpnEAg0WALzUAJTQALwDknQC4orW/bp8lWXBReiykD24mVws307DBWQMF0zqcs5SUg8bzz18aJ4q0sGLFc2X+M/fss4W9c3KqY0+eHF2lKAJhs+1PUJShBICEzzikLLMiwAaIihp9kiA4D3moKBLhdB4yS5LAKIpMMozRqdXmNp0iHAFSUn5IKy2Nb7TbNxoBzgGCGKnwKb/QX24upxqOu2XJ7SIyp8S6FdjmGnH/X/ZxZmO3+iBj3LYHXz2XzEw+SJyoKWdd4iqNRnPMAuJs8twhvZkx+TVkjMmjynO89kkMdbTsG4PB8L0/VhZZuE1OjR9DNNldhN3lAqfTRgzIzqUuHl3OZKUElaDRn+C1uJqIe1bfFHXfuMcdw9PGiJWWcvL6DyeaqqwVpIEzKu9e/4UF/+6L4aVf/qk9VnuIfmTgIqhmFeK+ryYy1fYy+McFy8QJ2iHKPmWre+muxZr3bvjSYtSYlEgSvKMfv6fS9tBr/aIZbnrwV374JX3etABA9sTW91AjlSTJQJKkETDDYDckJvNmQLeyLIufC70YhumScrzt+JAgQUKjJ2wn2lPthYq3rzzi3tmW7GA9ZMPtv229toRKuMRTsPF0N8mLNh5I8HaWGEsQBIZhmG57IacoSpKiKDWRJtmCxfhMlRNFsba2tvbYkiVLWr1gnzlzpiY+Pr4vxiUIQjHDMJpIJuQKd7y+pJE+f9vueCnX0XrvyssUtNxBItqbJNCj3A0Xg0D10MdXkiSapmmBJMmA14yiKFrvfTkskUV7uPA8TzEME08QRIdWH/7jUAneQLOqnlcRUBFQEVARUBFQEThrEZgx46Gnf/wx7s9VVQUUwLtdUro1b13H7eWaFgXdqYG3d85OGo0L0y67zB0/YcJUsXdvM8Nx0US9vQjmFj3M+hO8PusFH6GLhO8/CqZG/TPvE6ueMioPHbzEeH3Kfc4JpnMJhkl3n3QdoP9x5FbDI73fsb5b/HDUnWmzhfcrX+EujZsCmpr+tjvvHLsLgGmjDgW44IK3BhYXD4Pjx4fvi9SkxcSUx0ya9E7OZ5/9Y/sFF7yVq9c3GL/8ck5QXr8cZzOfe+5HeQcPnnfwxIm+Vv+YZsyYM3bZsgUBEpf9EQhef8uDlRqALBbgHBkA3zcUugHqqlurZ10k5C7PhKQmPVAyBSfTG+DwNR0mWRs9+pPEnJyddF1dmm3t2ntOU1C/9x70Gjz4SIrFkmslCJDQ6xkgrc13/GOg02VZAU6pQ5vnAj16sWjrvxOETBgMx0wNDSa7212gA0gDgshRjpZuoZ+Y7yK0sWMVABe4Gjcq8UO3N1316Z/3RGq9ddSOuPuIWfxw7QFGkn9GYte/nFXg/yzR5ABSr9UpcSaWKK06agS6Xb9Zh8MxkiTJYxqNxvOCxM67Z8gM2VtSlAyINVuptERC3nEwnbpkzEnuolGnPVD5CF4fmWvjrYSPyJ216saoKX2vdV/R7wZ+e/lv9Gu/Pqd746qPrEjWfnXoU/b+L2+JuqTP1fw/hr8mfluyjitxFsKI1IuUbw68RT004knn07/fw/jIYowt0gSvY8HSOKLGstrIsuu6e7587Xc3odXVcUiSpPGSem5fW8Go2LrabyTqI9HRHduQ24utK4RMm/YwSVC7LwnP1Fppz9ezO9dAd4+T53kdy7KdvrASRRF9ViOxDFu1gYQYQRDxJEl6dkqc6QPtTCRJqpYkaT/GotFoUN08FMePXrHoza0oCr4YJGmaPu07VbDxS5LUuHDhwt3+5SdOnEiPHj06DQCygm2nJ8q1l1iwO8hdzzcMQWhlqeD3uYBY+3Y6tCQ9DHb8bre7hqIoJD09SRqDrRdsOcTI9/Is1BcVoigiIRxWUrf28MKXYhh3sNYPKsEb7Cyr5VQEVARUBFQEVARUBM46BE758P4rB+Doto4CTEo6Zqiqyu0gi3Hb7fUJjadUly4S+izPgASLASiZhKrURii41kvG2cnMzIfzsrKGUtOnD6d6945mGCbD3ejco5lbNLsVwYsK3SxdvnRB3LSWL6JI+j5zdHoUxtzswfuJVRAqOCR4nzx8tfG8mKv4CxNmut4uutv0UdVb9ADDMGXRwMVScUFKfUcK3qFDv04lCEjfufPyLZGarHHjPh7odmsat29HEhJgypSX82trc6Rt264+FKgPlnUaRo/+pF9ZWf6xoqJhDf7lr7/+6aG//HJLSXV1Tidb5M8Ggvfmox0T/zgiH8E7gwL4VAfwZ+/3ayR4U+wA82SA+9qxX/C8NMBHzg4fKq+55rnBskw2/f77DbUdrV8kePPzS5LeOPwWubRivudBabzpGuWxrJWiXbLAk4UX0YccW4l4Nk1enL+5KYFLl9fXfsw+c3SGZ+2NN10uP9nrHVcTuNyz9o8z1fDl5D/zPnBckTmSXXnsR+Hzqn9pnsv92K2BNPrw4UrysX+aSVIjKBQrK7RWyzPG11xTf5jeIwpe++xXU8205o6O1p3L5YqRZTlXp9NtDbQ22zvP83yaKIroN2gU+mX+mc5Nb2IvHNGK5PURvB/veZcbljpafHb9w3p/UtbXLhLAz66frV8w5U0bksD3rr4p6pK8a9y7Kn5n3rj6I+vyX5dGHa0/TI2IP09ZW/kpXNDvUud3BSu5xdd83PIiJNIEL8bmXrslmv95R43GwS/S6XRBqZbDwdL/Qf5sVPB2NKbuIjq6gmFHdXvK0iCSsWPiI1R3tkdWnMnx+BMrPZF0rTtJ3mDaxjEqiuLqKJlWuHOOPqSoqOwOVXyoMcmybFQUBYm6Dr77nWpRFEWSIAhU1oZ1T3S5XLv9/XYffPDBOIqicjtTUoc6nq6W909s6G/L4Gu3O15qBLqmz7b7LcajKAoXLkHr+Yx1uyWfKjrUOWvPg9c/QWcw7akEbzAoqWVUBFQEVARUBFQEVATOWgRQxfv118f+ZrGMrwV44DTF3eTJ/4pJSip0Hz06TLd584x2tnL5ttcP875x30gDVNd4VJe9l2bBxalxkD6k+VzRbzT8bK+Bgume7fRRUS+mJSSszXriiR9O5OSAzu0+qKOoOIGmEwJu5WoPUFGsYkhSK3s8OT1b6UVCFKtZjuvvYJhD0YqicRcUpNf95S+P8ABPVgCYW22LT0k5ZBw4cH3f77+/ZbeisEL7auTgpxIJ2muueXbgihXPtSRJGzfuoxydziL+8MPdnVhi1FL5+RtyGUYHiYnH4+rrk8u2br2uVfnLLnupb1nZAHHv3ks6sXw4cwSv2Xw0Ojn5X30PHRpg9SUrO81uoQVKXEOZcQDHuGaCt4kAEAWAGBfAswoAJi9rPVeBZgE9gNPS9nJfffXI3s7KIsErpqyJf7dkoeaJXisbDbRJevLQVeZzTZcqJa4jKFCSb89eaFlf+wn7c92n3L1Zi+yvF/7NeF/qvxU9naK8WnYHdXH0DUqdXCqW8SXSqOgpwrc1b+keGfCQ/MD2e+kZ8dNhSOxUmyg62QMHKtiHH46nWBPD6zNinQqQCkE9o0z9ftr+nrBocL6z2kztOb5Ur9e3UkoFwjKc83a7/RIRYDQ946IYdvTAFu+7ziwafP0guTvzkyuM8y5ZbOsT11/y2TicsJaTaw43k7j+dg6Pnj/f/l3BKi4ntq/0+b73uaEpI0W0aeA1BnukPHjRosEXn1xZo3F++J1WrqxbamLZnwJ5doaDH9bBZ2VRFOVwH3bD7TfS9TrzjY10X+G2F4hICbfdSNfzJinKIEmyqLO2z8R4/InRnug/GCI2HPztdnuDXq+PDlTX6XTWazQao3ere6DiAc9jVi6KomKCIVQDNtbFAkjSoSo3VKIZSWGCIIS29dD6gmEY9O0+7Wir3v373/9u1mg0Q7o4hIhVx/swqlDx2mvP+zpiHXXQ0Nngux3MGCNBNkfCzqbtfUEUxSiaplvtgOtsPCrBG8xsq2VUBFQEVARUBFQEVATOagSak639HgcwqR7gyRYiY8KEJcYBA7Z+zXHcnrKy2Hmff/5Em4z0/tvrfUNEcnWuAnDbQTj/s34weQbpO2PUnNARX7yunEPkN9A0p/zwwwXFY8fOOWfmzNliTk6KQhAamaajxPCJVQVEsYqVJItHiUlRZlFReJLjooGmC/RutyJXVpYTM2b8uxZgxkmACTaAbL+txQ1Mnz5zRx0+3NemKCAD+KuRO5rCWgoAhxhzmofqwIHrh5hMVdZNm25qsb8YOXJlRkJCIff11w+1k9QO1dArovv1ey/P5WIEkynPHRvbn1+/flZLUjD/KKZPf2z09u1X7Tl2bJTHi/j048wRvADLsjSalFSO6ys3NSU5AfyI/9MCbU5MBlAQDzCeAzhHAIh1AfgnL+vsEjrdAiTYJG9I8OLLBbN5f0xjY75HDd2sGO8vbWv8nr088XYXekH7fKDHmqfwuxvX63ZYN5E1QhmMN14PczI/kn61vKWUiVXC6OjL+DU1/zZMSBwFX5euUeZkPAJa7RAbSRql/fsLmCeeOGxgUyc4FU4v8NaNdK/Ly2smvnReRD2fO0LK/vR/knRW1yMsy7ab5CTSN6kmQnqUu/taM5We1KLqCkTwojXDY9/NMiyZ+pUlxZgm4+9/+exqo82NPuHNxz1jH3U8MP6pljX/8sZntFa3hThpraCeuGChfdGmubppg2a6stJGWrqD4PXF4VXzVtIWxz+MRqM+kvihiommafJMEAqRHIevLe+2ZkzK1fJ50B39hNtmd5GF4cbTWT1FUUyyLEudEYFnajxtSN52t5eHi0lbX2YAQNIw0j4JuZIkoQ9vQNUqjkMQhCKGYbLDHZOvnizLLlQfarVaTz6BM3ngFnmSJD2kZjhx4JZ4VPOiPze2geTuSy+9dPiRRx45V5ZlG0VRjYIg2Orq6mzx8fFmQRBc/urd2bNnD+mul2ahjsfr1X1GiF3/WDu6f3ZF7RoqFoHKR4LgjcR42klip2UYpoPvyKePSiV4A820el5FQEVARUBFQEVAReCsR2DGjAduKCwc/eiWLUf0AD/EAPRxADjJnJxd+oaGyo2KolBGY/KwiopcQpK0UvOWe/wHwHExSQB/Jdxug3AqydR8GSDqJJxHJ8BFN3m+Lxk0jRpBZBVYtVhJPJFkjY216qKja0mbLcF1220PO3NzoziCwDZJQFs3bKv5J/IBvq9cvp/N55uP9r6OnfJG9al6RbFSK8supaTEaP3ww0ejf/kluhJgUmPrZGvLskym6Ay7fZJLFDk+MCm5IhpglwFAIQDObQK4ttGHC6p3p0x5bcC6ddP22u2IjZMAcJF9+/6YlJn5u3bt2psrANwEgJMCcHnOAfxiysqqjrVaWWddXaoNoJECcNIAvRwAIgEgo7LV+w+dCUTo3XtvYmOjtrGmJk0E5KRBJAEkTBIGADvMzXXOiQChh/365qOzJe2JEwAGGnFdsKyTFkVWkmWc23nojNp0upetrz2eAIjWASRSABQJUM8D1DoBiHZ8nbGODJCj00NiNAUURUBVowDHrJ7yJpMliuMcUF2d1Kly47XX7jL06ZNGMoyVFUVWfv/EUqXUWUg+nr1AeKVsLj055mqpn36gUidUw7NFj7AXxVwmfXxyCf1izq9KLJMBz5dOJ8YZr4F++gTlocKbiRqhCu5Ivlfe1PQjmaFJh+/qv4N++pHSS/2/b6oqiXLMm/dYsjs+3ioqjJIyLqZhwvNjykiq+VrqzsP+9qpY7mDJm1qt9mB39uPfdr3kfjPqhftavRTqjOBFn90l29/Q+pKktY0Tz/sUvL5zqORF+4b5U/5te2XjXF1PEryeFehV8xJVDR+ZOK5Dmxv/sbhcriEEQVg5jmvX97wn1I89tQb8+2mzxbkRz4miiISPzltO7yWWkBzq0aO7CFGf4lZRlIpIel0KghDXWeK5M7mG2to14GWCiZNwQkmSxA/skF9c+MbTXfMU7mJD9SmSmV21EsAEYwRBZAVLLIcbb6B6kcIX1z1BEImyLON3j3JMjuZP4mIc6LE7YsSIOIIg0iRJsiEJfLaodxGHtgkuvUpazxfO7rBjCDQ3/vdPX9nuTmoYKCb/85FYO15PdzNFUU2hqsd9sbSj4A3JL1sleEOZdbWsioCKgIqAioCKgIrAWYvA1KmPrS4uPif/6NF3o+32/VqO0wDDNNS7XHb0jpX0enOyKMYkud2U5HBoeSQO4+JOGBsb+4Ik3UxSVC6IIibZ2EMAfCay7AFFTE+n5QtvJMjUTEJRCFBKDinw81cKFB4RsD5JSpQsgzxgQB/CYNATzdYKSJZ6fnqwUrAi0rgEgZ53BP70/b35/wQoCp5u/n8zGdjyfy/ePIFKXjxvs9mUgwePK3o9Q9ntIACYBQDGS7BN0lDUTArLSRKOBduZj94StmZyE8lSjAfJ0wYWgPLaQeDvEkGSbkaWdQKSrBQlsCTpAkHQeInv5thoWqQYhiecTgM+QGCs3vHKQFF2THgh8zzh9ZXFhHWoTjVijN5kXh4S3PsPk3uREBdXq5Vl0l1fnyo0x4QCZiyjkwGkMBVzPkIXIaxmmxOKIcCcBBAvtiZdsSwokGPwkq1AQiVFQuHtQNMCJYpYB2N9QQGo6YTg9V0enr4BYE9U8zrogKDO1ujh4ks5SO3TjFfJPhI2bHDBMZsjI6M4rrQ0qzbQBecjeCnKQc89/jSZrsmVbk66w6Ncakvwvln+MjPKOFau5GuoG+OeJQB08HE1rg833JjwN88aJcl6aVn1m4pDshF1Yjl1W9LtsKx2DX954p0uU2O+a+0PT0dH/+u2LQRFAq3p2D84UNyhnHd9+2s0+eOu7/UM820o9bpSFv14Hamxj+gfmNFqDjoieNGK4dZPrzTuqtzaosjzWS1gkjWMpT2C1z8xGyp539g8X9fdFg3t4eJaszlG+GVXNW1xIMYMSZIcEj96vf6HJsH1JnCMhnJJv4qkMoLsm2mX7S6CPFFXyDj5j7RarcfCwu129/KYUpNkeTcoE7synT1aNxJKsFADjjQhiqpFfJtF03Rf7xZ+TPBoCjWujsojgaYoCkNRVIfZ5s+UNYbT6Tyh1WqTOxtrKGSQb9s2qpbPxuuC5/kGlmUDWjp0hocoivU0TcdEan2E204krz0k67z3QU9yUyTDkejleV7UarVpNE0judtyv8drBonyM6nebY/Y9WEZSWzCnZ+eTmgYapyhXNcdtS0IAibvY8NJgNlBkrWQEsmpBG+os66WVxFQEVARUBFQEVAROGsRuPvuu59auXLl9JEjR27OyMiojYqK+s4/2KampgtkWY4qLs6fiBmwSkvzbYcOjS7D7fVxcceSGcbFxsXxrvx8kjx5so+DYSyucq4gpoY0EdUNKTY4md4AhzHZWLCKReR1kOxDZScSjB6FqlfBir8jD4fnkLxFhaxANqti8ZybBORvPefWRwMUaQH62gAOGrBcYiKjcbkalaamySebyUonCaBP0mqncc2kogxOp1YEeJQC2OYGuKAeScrk5Ko4g6GBPXqUawDItwHUsM2KUY1Gq/0pOj4+Q3G5Ul0mk53bvv2KAgBOAWBl708lO/uIOTd3m3PLlpsEqzXVlZhYFXPyZJ/q1NTDibGxbyXu3btsJ8BWfTNGaCHxaDrAnMpAHrQ33/xg/+PHR5zYvHl6q2RsoS82/6R5IgVQxwOMLwc4z6uE/c4EUM0ATEVSigBYmQFgN4CmRg+DzCRcfb0LlDoaCjdquN8sBFl0m8PprGUACmQAJD2uDsGOoDOLCTsJ57+T77MAoQiBIoGn6NUvkZelcORnny3cHMzY0aIhMaNJP+fIBeapKbPE8ea/tCh+0aoB2/hrxlwnJvVDD947cx6Wnz00S/NIxlugVUh4uuQOuCr2bhhnngokxUr1/DZ5fumDxMO9/2tbUvqg6a+JM2FZ7XcegldXM9by6cpXDbHp9WCeNuQEO2FodTAxdqWMeLDQKC5ZUxRF0W90pZ1Q6trtdlSoauXR/WdyN05usXzBNvwJ3lDaDKdsdyRZ6ywOVPOKBwoxy7znEI9XmJRDRYT+1Qc9Fivi7iNmekgfj3IVD+lYqcH93RZKrqw9SIDCUXHR/cHFs1BrWR3FcV+HM+b/hTpnikiJlC2GN0M9gQSWbz5wa7qiKOUURfWN1ByJohhQmXYmrDFwi38wSZZ8BHR7Cl9/MvdsVe/6zWOXyfsztebbrsVIxeF2ux2YgO6PYjHjS5rWVpnrvX58iVzJM20xI4piNE3TLd/x8OXH2YZxuCSv0+lEG4VGmqYJJPlDVcV31G+o8agEb6Q+odR2VARUBFQEVARUBFQEzjgCuD1u8eLFOx544IG/dhZMWZn4r8rKvIyffrpt+6lydlKjccUkJxdTRUXDTvr+npR0zFBVlexoVpX2jGKxdeyogP1vPIBJBPgmFgCTJU2wxcRknsvz95XYbA+hQtl7LMsyGmNT3e5xoiQxolb7rV4QlsiybLXw/I97DYaGpCFDvklNSdnFrVtnsNTX/3M/wAZDc+UJtiFDJp67e/fq34YN25C8Y8dV5R1hOHXqE8O2bJl2bMyY5b1lmZbtdqNiNNbRy5fnFQL0cjcT13g4KAD0E57m8YY9/TjlPZuevjt63LhPBi5fPu+Xri0kZZtgbQAAIABJREFUTHjWOx4giwKQKIBNFMA+G8DEY83k+p5EgIro5jitCsAFLMA5Ipiq9aA9SsCAkwKc30+OMbsYy3sLCXFHjgsgWwA4KgM8dgggxpuML5goWxO86KuLtXbtmlIwbNjH+YXpB4zkhddRFCmSskLKkkzIyqp/y40/LtwaiBD39Y4Eb5FxhfmZo9Oj/CN6qvdy62jzJcJDBy8xHrRvoePZNHlx/qYmg1nRb6hayyw4eJfnOWC8cSo8nP4+ACECQYHyfPFUZUra5fKUtEnkawdehvfK3yb760eJL/ZfazlZarLfeiscT0k5kDBk2LpkJHoT/nXrnmCQCKeM3GhjnPOWaswU/VA49cOp0yg43yTzc0XlcIlOdrmjDa880Cqh2/8ywRsOXlgHiV78SeVmeHw/+dUbEpTfD9gMCvVIuG3+L9VTFEXvcDjK9Xo9yfO8lmVZtrvG19XEdqIouj2GnX7KRF+sqFDked6m1+tzIxF/sMRFe1u7I9F/sG0EG2fb9rxqSvRt9qg8I62y9vqr2nw2IbIsG8JZW5gcLZx6vvF6PWudkiS5FUWRu9JWsHPiK4dErCzLBMuyJbIs49b4kIm1tn2KouhE712SJL3fjUKNqvvKS5KEak6ToigxkiSJiqI0EATRqCgKj9ue8GWDb72JokjSNO7kOnsOXCskScYQBFGKY8G4SZLEl0dIpntyT5zpI9zroSvXd6B7TKDz/pipBO+ZXkFq/yoCKgIqAioCKgIqAl1GYPbs2UmoLNq6dWvWtm3bbvnb3/72TEeNulyumLKy6FfWrLm/yeEwBdwC3+XgutyAj+C9rBFgSTyAjWLZeCI19dO0oqIPtwPk+21xdZF9+jw6qqQkm3e7OREguUGnezVDr7cQI0bMkHlep7Csw7Vz5xVHkpIWDNqz5+bDigL4YOAhYwcN+jaHYS6s6YzcxZJDh36dOmDAz71qarL2rF17T1O/fhsSDh06r7rZh3dFDMAufbMVxIQmgKtbfH1PQeFT2VoNMTGVxpQUh5Kba5AkSctWVOQV79zZMbncOZy+pHlX6QC0DIBeaY7paQUg3qs2HWkCSKYA4niA93QA18oArAAmgQNzsgLEfNJwxygC9Bl225KXCNiVfALg8UqAf6Z2pETu1Wtr2vHjI9shxE8RvFOmvDaY46yETmdja2vTIDq6UllXonM1jBqmkZOHo1QboHAzDRucNVAwLWiVsC/Jmk5XrhcEDgQh3t4xRjI4tKVRkkgwSiMQILsBFNxVqwUgZCBIm8IxTiUmBkSbLccqCEWc212oNRjO89hSFBaCAwlebH/2bEju339fZuIgm6g/p3+3XUeOn3dEZyenvr148eJWCXN0Ot3aLl9abRqwifyt5I0XDWbO6etRGLVVrOLfVII3ONT5LzakK7/sWW/guI+Dq/G/Xcrlclk0Go2xJ0bZlS33gRSQqOR1Op0Ner0+PRJjCYW48O8v3HrhxhyJ/iLRhi9+n4UGQRBJ/krrcMbnTUpmC1VxiH2hbQEARPnIuZ5c5+GMNZg6wSq4g2krUmW8XthJmE+CIAh8kdYUKImcoihos9OShDdSsXS1HSR5RVHUcRzXsgPIq0D2ENToY87zPIF+12dCcRyu3UhXrm9MUMhxXKfcbLDtqwRvV1eoWl9FQEVARUBFQEVAReCsQABJ3q+++urOqqqqYXfdddfLHQWF26937x5+28aNt9ScFYEHFcTS2FPKWBeZknIgpV+/jfHr16/a2Lb61KlPDP/++5lHGxvTrM2K40v70TToJ026jKuuzinavXuKZ8v5tGkPj1qzJrHCYimjfGRsTk6qYeDAH02rVz+2P6iwOixUi0nGACC6gyzWH2QDpCQzTC9alklCkvaJAI6KoUP1hqioaucvv8xsN3lT4JiQ4P0oH+BKI0CStzhaYCxUAJrsAL0kgGlscxI3BwHwAwtwIQCk2il9sV6KMlB01GuEeON1dqjYzsAmU0Uz2XpHDsAFbRLaNTePqtwBA9ZHyzJJVlX1bvzxx9v9koBd2s9kajIOHPg3V0LCMVi58qk9F174Vh5JiiZZpprWrZt5FHKXZ0JSkx4omQrdAgTAn+BFi0eXK7NlC70Pr+Rk4DjOo+4BAayMJIq0AmYCFAlAavLaRStAkKBoOBZIkhFkWSuKYiMtinUMx2W7MGFgQwOIP/0EHjX2+edDTGysQ6cxCkAZ9c0ENT7wA0hWECP6UFm8aZvu0/3bGuleqR4vRLm+SaPsPnrQCPTCwGsi+BKNILyufeKvDaQeEzG2f6QBp9PCKd/F4FsPvaQTFLEc3I7Qa56qseW5N1Lwt9GPo/K/5w6PfcO7X5WaFPr1nuv17O0JVaiKorhw27fftulu2TJtsVgOG43GsKwUAhG8iDAqRyVJskTKczVY4qLt7IZbL9xV0tX+uqLw88WMSkee5yWWZR3tqazDGRt6DuO2coZhfB+aAZtBYleW5QaSJKP9PWdlWXaFQxQH7NCvQCRw7Kg/WZZTAQC9dDv8DAgl1q6WRTy9dhGJDMO0fM4G0y7P8zpcJ8GU7ekywZLPwdyPIh27LMsnSJLs1IO7vT67si7RXofjuIAK5mDuQSrBG+kVobanIqAioCKgIqAioCJwxhBAkvftt99+FwO4++67X+gokNJS4t1ly+YFrZKM/IBOWRME1/YpZazBYDX07ctq8vK03EcfvdzGp9VOTp06d+SqVU9vFwSN10rg0n4UBfrLLjuPXrv2nm1ut97z4HLFFQuTRJFNXLPmpv3+ZOyMGQ+PXbbshaD8X4OLvW0pHPsbIwD+xjIMTQoC+vtioupneICntk+f/sKo5cvndaH/97MBktMALvImnttEAlRJAD8IAMkKwH0KgFECKOMAtmKiMUanGyCJosjwwk4AZpcEyYwALNUER81er7gMN8BwO0CmV+18akxI8MbGlsC6dXcVXHTRv/rRtMiuWXP/nrS0QwlW623ZRmMd27fv36t/+OGuAqyFBK/RWB1vscTXYJ3mljzrISwLEB/Bi60YjQVmhyOeF8WYVg91ubmg02o9HXhyyQmigwHQgKLwBCi4e5gGgpAVghCBJPFfM2Ery05SkuwUw8R5fnc4QD5+HDwKYWzTYLBrGKNWEGURDpzcTWfH5EpazijtsxQ7r/9woqnKWkEaOKPy7vVfWIanjRExydj9X97isZK4pM/V/OJrPrZWWspJX9lXr3zfekW/G3gst2T7G9r3bvjSggnK2vOidbz2SQxXdOJ1jUZzLLx12LoWz/MZ7pToBzQP/qmLHtCRiCZybZwpglexOmjH/Pe0ZoV+yOl0TsYRabXaoFTXLpdrDGau12g0fvYzkcPkTLWEBABumW6TmAm3VIeZSLL9kYSrQMPWQlEvSpIkUBSF2TO7fARDXLTt5EyQP6EOFLd70zRdCgBJXd3y77+9PdQ4OiuPOPI836TVaoNKkuZVW1rbEruSJB0TRTGWYZj+iqLURXpd+8YQLBkWDkaKomSgfUA4dSNdR5Kkw3ivIEkyaEsUtFjBOLwJvuIB4KwUMgTjv43j6AppGu58oJeuVqv15C8I5ejK/SjY+18wa18leEOZNbWsioCKgIqAioCKgIrAWY8AkrwffPDBfIqi3Nddd912nU53GgFUUQF3/fLLtLySkiGnqR27d4D+CcAUEiChEeCKoJO2XXDB/CE6nRWOHZtc2WyJ4Dua2yUIS1RCQnn0yZPDi0+1e2k/rVYwT5hwjWPt2lmt/FIvu+zlYQcOnO8oLh56yNfSpEn/6d/UlGAJZNMQPk41NMB/R5LkQzRFSYQgaKRmCeksAHh0K0AGP336Y2PDJ3kRixcGA5j1AHqimcxVFIA9NgC0rbjYADBcbCZ49ysAmyWGkTWiGEdTVDxoNJMERdlF2O1iGcAlODedEq/jxn00WKu1unxk7bXXzh2s0VijXC6DdevWFSa3m3PX1Oz83R+viy56M89H+IaPY3PNESNAZzSCx+Nx2LAPcoqLR1rr6vJaPdQ98ACkpqSABss4JRvxVvEjhovNt0CmJptwyXp4u/LvRLF7L2gpA9yZ/LjUN/o8O0FQCs+Xc19Xv8vViE7xzqz5jnrhiGbG5knsSVcF8e6kd2H6iD/znxxcTi78bR79zLnPKOOyJopI8E5bdQM5pe+1biRrt5f/Rr/263O6JyYttL+y6Rndgilv2pC0nf3tnYZpg2a6TljLyaO1h6gJ2RcJK/Yu0Tw56QX7Patvirpv3OMOJIUx5vYIXulYuYF/Z3U1qnidTucIkiSPcRwmDgzvcDgck5Upo65hLxl7IrwWzs5aZ4rgRTQcT76ZSvHiPiW/13D8ndh9bJOBZf/TGVJNgutNYtQAGcqqQTlZzxEUWUEIcnEUzXhe3P3RD58vK/qGomIr2Af7UMYtSZKOoqiQlXuoDpVlGZMe+dn+dNxzpLfjh4pFVwiVUPDsYtmIkWxtE1R1Ma5W1Xmep1iW7VS1igQzRVFJkiRVURTl8dvGw+12l9vt9kaTyZTmI31DnctQxoIK8kipl9v2i9cAQRCYLOuMHTg+q9V6TK/Xo/VYS9LLQAHhHDIM40YPYZqmk/Ae4z9PgepH+ry/RzSS/mgrIopiJcuy+KUqM9gXAN053x2MORoAQv4u0ZX7UbDXi0rwRnqVqu2pCKgIqAioCKgIqAj8IRAYNGjQbIvFcv2wYTOTOc69LyNDabWVu7QUHvzxx78mVVXltjyk9MzAMAFYXhzAMJFhnKwgbJcBqmsArguoJkalaEbGDu3q1U+0SvrUHHdzuwzTH4zGWm1dXbHzVLuX9jObbXHZ2Q8X7tp1eYX/ODGB3NChX+WvWfN/W5qTyeXapk9/fOzy5c/5KWhDVRsHQhLbWzCCJC/XEMRQRZJQwYsq2695gDnbfMnF2pK88fGFhpycHbG//35DQKyafXeX5gAcSgDQUADRPECfEwBfMwCZHEAyCVCtAYhtBLipSK9/fRhBXMUKQhTQdJTMMA5aURYITU1zO012hr66Wm2jx3qhvVEbDOOG2mwmF8C3LQR6IHS6cn7q1KfO+emnW4tqarJbPZz4VL7V7jJy1v6xJodsIZ7L+YDPZQcwy6qXEJncAOX8+CuJA5Zd8tr614hH8z5qRM/dH6pe1z9bdJ9mQsx1/IL8f8u/OZaxhe5ieXzyedI3pSu5Fy55jZ+28mrm0bFPSmY2ivQpeOtAbPEBRoXus+tn6yf2uoTfVr6Z+bV4PYPKXp+CF9W6/gTvhOwL+TWHV3Ko7vVh0R7Bi+dQxasUVRjJYf0sUFhByQ63nRKlg1EMu9Rz3uHwKEeD8eu1EfLT9B1Xa6ksTKj4v3OcSYLX/fKyJLGqLkr/wr1HEVH77NdSzTR3R0cKXSR3dS/e34pgl8qqdO4lXydy9fZnI6XWPhtmFy0bMA4kVNFrsvm/sudv3t89fpThJB7CbeYkSba61wcaM3p8EgSRSBBE0FYeaNNAUVREfYWDJTpwPF4lKYSDUSA8InXemxTrtJ0fnbWPc4HJp2RZrpNlGRXABiQevarMSIXWqh0flvjHtngisQsAmBhLIgii3keAoh+zIAho7xDflogMZR5DHVBXiLRAffmSmGHCOpIkqbZkdqD6XT2PZCbP80Usy2aHQmKjZYYgCFqNRsNhDIIg2PHaPJNWE5FaA94ki0qwhHAE5iAs72IkX2maJjFHZagxBEPcYptOp9OOnw80TZtRrd2eb2/InYcarFpeRUBFQEVARUBFQEVARaCnERgxYsTUsrKyp+Lj36cIQibOOef7HUlJzcqxpqYmc2Fh/6cwOVjPxtWcAIxhbtIYDA1s81Z4nqqpWdYIcN9+JDbbS9bl+5u/FUDruH2JxW4jNZomVqu1sw0NyTaAuWhHsB/gxr7JySeiBeGLnbW1WaeRV1dfPW+wohB6o7FGURSC+vDDlzY1t39UA7BZD9BIA8gEQBraFDgAsrvor4rk63N5JKlNkGWzAsAoAIoIEHcC4Npi/7EhyWu3RzfqdBadILCEzRYjGgx1ckeEamtcluQAmJIBRgkkWcvK8kEFgKoA2C4B3F81ffr8UUeONLp27hxczrL12VrtzWRTUz8PManT1etY9h/Q2Dj3dx/h3HatoNKZpnn5++//drjjdXQqyVpPrLVp0x4ftXr1o7tcLkMrQsFH8H5V/TaXHzVWfKPoAf2t6U87UshY9uWSRzU6KgbW1r9D6CkjzOv1sWtI7KV2JIOfOnyVabxpDBx2nxSR4N0if0IWyhUiqm2/2veB4ZLsS5SVhz8j37vyQ9HfosFH8CK5O/OTK4zzLllsQ6Xu/J8e1X/2p5+bUoxp8qxVN0ahyndY6hjRZ9Hw6Pnz7d8VrOJyYvtKn+97nxuaMlJEmwZeY7CvgJqAvsxyXRPrXLA010xz0+ocwn8PJQ0iJUmGPjUHypN19FMdzQF6FTo1zCLdc3cFTW511JZgd5BAUQqj4bwWIT0x8x33cSYJXsebn+UoVifoZ99c6Hk4fWe1GQ4UxRPn5Dnl6kY3Vd0QBSRRBpJ8TJLE0W3JXayDSm3hnS+rNYL8PBKeyH/21IN+d89coIf6cIksWZazSZIsCiV+3Jouy3J9KIo/URRru5rgq70YQ/Uo7kmi1y82DL3DtYgkrSiKXKgeqN6xmNrOQ7hrIdg14H3h4ElwhS8aRFEk0UuXIAgNRVGomG1RtSIJiTYgJEmyHSlMu3NrPcYaDokWLBb+5RRFMUmSJKN/dqgeuKH2h4S52+22arXaoP1f0Z+XJEkbRVE6fwuQ7sQ/0LiQ2PW+pIrYyxe8V/pehOF1J4riyVBwChSz//muYIdrUxRFORg/Xf8+g0my1nYMHRHoKsEbymyrZVUEVARUBFQEVARUBP4QCEyZMuW8LVu2LElLW+Hat++iqptuejgVgCpRFHkgRUknP/jgRU+iqJ497GRs7KIxALcQdruJd7lMPFoTJCbeaezTZ3BDWlp5lNutsYsiR3355ZydGNuVVy44h2WdMss6dQ6HSbLZYhtP+bb6oj9F8Or19RxFCZTFkuAAeFYBuHc/SU7PT0kpiyovP+Albk8ftU+92/rM0jiArQaAfxU3WyjclQMwqd1EY6HhiO0miNnZnw4oKcl2oXAMgLUC/N8RAOo0UqxPn18zq6p61VksSR61Napmi4sHn2htUdE2AsTklXMAZtAmk4aUpFpGEERFlt/iBUFXOXFiJgofzJLEWtatu/loTMzrA2R5oNFiudgpy4wMsIHu23ctxzCTivbtu7Bd0i84r+KeI3h1unr2iiteGrpixXOt7CAQmVM+vTLYxSbiqSPTom5Nf8qRQsazjx2doT3HOE65KfEeOOo65v7g5CLq4Zx3bC8U3ma4OfE2qcp1mPnVtldCgtcdcxxuXH89iwrceZNeFL4s+JzuG9tfWbL3HXJQ/CD47PrVQqIxTUKCF60ZHvtulmHJ1K8sSOj6lLoPjH/KQxS8vPEZj8ed73ff36xuC3HSWkE9ccFC+6JNc3Vo45CVNtISDMGLbdgfX5zNW0T3x6P+Vu1kdB6Lh8HFG6LHntj6vUnLfdt2pYiiaHK73eOkrOSbub9cXicxVF04BK3ocpF7ls/PcFgKDIrsJs2pwxvzr51TRlKnr+nQrpeulT6TBG8wkaNCV6qo0bKjB9Z1VN7x+OJsk0zN9J3vygN4MDH1ZJnuIHnDUfBKkpRLUVRIftaYAApJqe4gef3mWmQYxmNBc7YdHZGuqLYVRVHPMExtsDF7FZjFDMNktUea9iSJjbHwPI8+pKcRjagaxOsvGI9SSZKQIDYQBGGPlO1BpFShwc6Lf7nuJNkdDoeVZVkakzAGG1tn90FFUfSIe7Bt/dHK4Rp1uVy1+CKEZVmDIAgaVLojyY3WFDiecJX9XV1j4dTHOr64gyWHfXXallcJ3j/aalbjVRFQEVARUBFQEVARCIjAnDlzsl5//fWtOTmr6pDgnTz59WSt1qr54ovHQlI1BezotAKn7AyaicncOoslsYWY3L+/lioru4oAGOb1uttAAzTUDBtGSD7P2wsueCu3vr75uSom5gSsX3+n56F72LDVaR374nosGmKNxjRWkmjSbt/vxnYBri7R6yeOiI2t0paWHv4l+PHgOP4bD3D/SYAFyQC4W3j2CYA56QCPVnakag3cfnO7KSkXO/Pzn+/9/fc3HgWYYAN4OjXYdjF52ciRnyZ3ruItZQHeGgJwJ8EwdRxFJUiCwEiKchs3bJjiTkkZx69ePWfnKRsIF9m375wxRUU5brebw2RsDQCXlY0cuXqU0VhtX7furn3+Yxs69Kt+GRn7qNWrH9vf+Zh7juDNytoVnZ+/Pvvrrx/yvBzwP955x94nPb0xWpJkyi5ZiAWl95J/Svq7mELlMK9XPkbcnvwYxDKJ0KQ0up4tmsXMSHvEMf/4n6PsoqXlWeGvmbPFB8fNEjXpSZ6Hxrc2zTM63Fay0lpBPHf+8+LD6/+PuXPoLOnc7EnikkMfC/5J0rA8qnnvXX1T1OtXfWQ1sFHKrZ9eaZw5/B4n+vT6n58/5d+2VzbO1YVL8Mo2h7lpwUf93x14T6tEfdds/09cirN6i53W6mQgjJJCxCiSECuyGt7JmkiNaIku+M2a2GiNIQR9TGPqOFPj+OfPDZqg3bH06Swy6Zf46HP0guSSibrtdop1X1gzZPoTQViKBL5ywi3hIXjLa6KGz76jgs5J7WFLmnCjPr2eP8kbzgN05CKJbEs+q4aOFIk+Ugl/YmIilmVRIdapjQOqDgGAD4VU8/qrhrw+gk2WFC5qPb09u6M4vXHg57bHOqPZSYNEJak3eWVzTVmWMVGZNhSLjFCIw+5+uYGEvaIo5RRF9W2LRTh9e60/4tFygiTJLr1YP9PXPc6Tl4RDRa+RoqiUUF+KtLe+cFw0jYlOiZBeZHSGRzjWIOFeo756PfkSIphYw4kn0P04UL/hXCP+8+h0OuuDTXbYUSwqwRtoltTzKgIqAioCKgIqAioCfzgEMNHaf//7398SE98QDx+eUd59A/ARukAArIj22RmMHr0vIykp082yAiuKnGKzxUoGQ628cuXD+wA+zwRw6NFe0UcktlWuTpv26EiSBOXjj+dvCy52tD34PNNsLolXFKCbmvLLkaBsbvfSfklJlfFZWY+WbNkyzUM2zZ4NySkp4PFqa+9QFIHg+T16jhtmc7l+j8IyGs0oq9O5waTRjLEQRPDbzysrwb1wIXh9NZsJ3lGjUjQEsUW7ZcuV5c0E76PpAHOCJo7bV/H6ewVjIrenBgBM1Wg0iawkkSAIeyWAlUJ8/NSqmppry3zj9pG8N9/8QN8tWy6tP3r03FoADT7Ae46xY1eMsVpjivBFAZLLAwf+kNyZ725rPHuO4B0y5JvU+PgS8w8/zDpwKga011jUe9Gii+J6904hAbSKU6aUBWU3kjPi/wp5usmwrPpVzEFHzEi8V/m16WNldf3H8ov911r0tElxuw9rf6r9lPvVtsej4DWn2QEJXiRrH1h9s+nfl/5HmrfxGcqf4B2RMV6cvGwivatya8vDqs9qYUPR98z9X97iWU8+D15frD7LBiR8Ud37xub5ulAtGnxtub7cOPaXAl3hvoyxVf7z0bdye7yTNQh21iA4OCPv4IxCy/n3vs6CvQPjEshELRkX43Y6NivZl5TVXPDaxa1sQ9q7Xip+22nY/81DeYmXOWn77iyaVlIIkuSg6WgdP+7x53dqY8weJXFPHGhpQOWmeYg6/pddCdsWvJQlMY0wYPAARTPg3Er9tCtC8mbtiZiD6cP50Xex9NZDH+p0uq1nmugJJt5QygRS8XbWVkfkIBKNwRJqqIYLJZmTfzxIJAEAJoMqDWXMoZRF0gS3Zwfalu+zGWjrZRyoXqBYvLYM0JE1CG6T5zhOF6idjs6HSPB2t6IZravwBcFpR1euO7R8QMU3y7K4XoI6BEFgutsWIahA/ArhXNM0zQd7vSDBLUkS2lpF3Fqms/lAIhpfQIQ6vq6UD4fc7Ep/wdQNNaaurPFwyOG2/fE8j9eIJyFuuIdK8IaLnFpPRUBFQEVARUBFQEXgrEXg73//u/n999//asCAGckbN77eQuZFJmAkEgUCYLX5lD9tsQbg2jqA86xDh36ZSxAb2J07R1YBTKuPjz9myMnZ1SY5mIeMRNq0hUiMRGypqb9HDx26Lufrrx/fcaq9S/slJlbFUdSHeyor+1vw76e27HfcqyhWMZLUSHNcX8+Werf7oI6i4gSaTjhFigURdGEhOG69Ffz8U5fGTpiwJf7EiTzl6NGhFQAOCsBCIVZBNOcp4lPx1ten261WjVhSUm5oauJoQUA8ExoBrigDeDcOwBIdG+uIcbk4wm5n6wAS6wBuPG0r+PTpj53LMO6GDz54yY8cbY4GvY8HDVqTUF2da0Fi99Ch8wLYQ/iPoucI3gkTlvZyOKI027df6xkDRYmMLD89RFEuJF9+ebimTx/kHxrAIdUpz5ffR9wYdyuRp7sWHFIjPF1yNRxybgY9FQXP911tGWg83zPHbvch3U+1n7O/2na3IniRjJ3ebzpM7XsDPLvpn9S8X5+hRqeOUVbd8K2g4wyyf5K1YOe0s3IdJVnrqI7zwzUj9h4n6zb1vdLj/RrwcNtJeG5tvsZ1o8ak1Gss6dt4MaqJBPIImX95bvnEOyeXtGe1gLYMG97+PqNo1/HYKPI9vTm+F+ScP4OIG5gFrJlRyr49qsgCV9b/xisDksQdxch/91uyVFIVVCIrpbZR63IWGEi3xkYYtAqvLYedJb+4hCiLtff9UGledUFfjW0QmB6+r5VvtLDjUIx4pNSovXFy2HEGxLiLBRxz303QNTmeZBimPtSH9i523SPVcUwEQQi4BR5JMPQ/Dbbj9pRqiqIEnShIEIQihmGyg+2vbTlU/yqKwtA0HXLm+WD7jADxcloSu2CIX6+fKAp1O+TQbrWFAAAgAElEQVRNRFGMDnfsoZC7iFVXcAgGa6fTidYMHpsA/8Rr+DuShl3xv/aqgzmKophgYukKrsG0H04ZxN9PxY1NIHGttE2u5VX6kuhXHMw6CyeWQHXCVQYHarej8929NsOJK9SYuvLZEmrdDmLDz+CsUMaKLwi95Rs5jotVCd5Q0FPLqgioCKgIqAioCKgInPUIILlL03TakiVLnuzTZzBpt8/uvWfP5Ag8eNbTACvNAHYKYEcUQJ4DYM4JgAYK4M4cls0TMzPjdZmZB7Tr1v3pMMA7iQAvlAAkh0SIdg6wv0q1/ZLTpz86atWqJ3e63TpPvwRx6eCkpEqjzfb9Vqs1wZMgzUfwvlP6pPb9imc9yqNbUp9w/DVjrhOTa83aP9ZUw5eT8WyK8lrfVY54NllZWvEq88GJlzyq3wkx1/Fz8z6z+pd9qvdy6wVx0/j1tSvYzypf0b7Y/zuPCvR0gtdFjhnzp+F795osdrvBBTChCeDqxvb8dzvD4vrr/zFGFFnYu7fJXV8/XkfTgyRZJoj6+hIeoLqmWcH837jc3J9TXa5Eorx8UlE4/SDBm529TXf8+IiTe/ZMCTEJV88RvKjKHj36+9z6+gxeo2ngAGxEcTFPUNQoeeJEAxkTwwJBoFi3HghCC4qCvL3Z+6yKu45R7FMDNK0VGCbKs3YEoZaRZTvFcZkuknSwrNZBMrFmlwQgM0BQLBCttid76oB8Rgle26Llg+01Nvhw8N/2BH2z8hK8INxBaozvR4nj0ygibaACTKWkl4vdvYz11RPvuPg0q4V1r3+VVQo58VT1Ki6t9xek3j6BHHjrNBDthCJaAVhtonvfW6ucw+77y37ObPQ9hHUYli9BG1nbqHF+/WOqWHwkmk864RJTqlslzetsXNbxuwrY0iQDIdA6d6/y6qOvQgqWR4IXf+q39081/DYyhY7JsEuNJznZ7dDKZptTAYnR2PKAykpuST5JjxlYxQzK7eFklKePTq5vYl0LP2RMQD/sO4vKUa+/p0EUxWL0rsRt4PjQHKyHYdDrI8IFkfxBUogkSc/1g1uzvX/DNVJGkmSjLMt9QiXT/IneYAleVO9iDMEqEjuDIlR1Y6iw/j/2vgNKqiL9/qsXO3dPzhkYBoaclKCoIJIUA8GsrK7+2Z8ZMWddXdHFnAWVYFpRCSIqiCCISGbIzDA5p87dL/5P9cyDZpjQaYDd8945HsbuCl/dqve6+9at+7UekZcj5ckbLCHTXrwdJUULdGwhELxSsOsi0FhwudY59H3Oh+ph2sUaYViW7fJ5hjcNEEJ4oyPgjd9gxhnpskpyLWy1gO+9VtUudNezKFDi0uPx2CiKwpsvAXv7hopNJO6nUPvuqF6wMYV6miLQ+VDi7Kh8OKcp8GaC1+utVAneSK8itT0VARUBFQEVARUBFYGzisCDDz44EP9YXbx48SytVts4YsQ1o1etuou2WpM9oQWG7Q+w/cL6KIAoHmCAE2C3ASDdC2Al8/M9MQ7HeoMguFBq6ij7+ec/bEtOZmivd5dBpxvXDEDLCOGjcqdxYQGHI8sicrsPmUWRYwBkRFFGj1bbw1pZifzsD1qau/LKF/rt2DG1rrS0v+94OkIT+6emlljKyg6c8ODFBK8hpczwZvF9+odzPnZgX9anDs8wPpP7lX1lzQdspi5fxGQtJoAx8Tci6jJ+Udmzumd7fW3HpO0Th68xjo2Z7iOLi10F5Iioifyqmo80d2UucD55ZLrx1rSnXfnGkb5j6W0JXp2uib788pcHffHF3btaFMxRXRJfHQN1MsEcSXJkbGyZoaYm2wrwNAAkVwAc1KWnH4gjyRH88eNP7w2WRFb6veCCzwZER1doWNZGABC2L7984TSlb/sxnjmCVyHtTaZDFp7XSTzPepubm3QIZcu9e5OEXo9JXPzVH1vo4rUogCzTOMFda+iY05UAIV6maQOPy4qig8R2HRQV5ZtLhNw0pQFJ1DC+H+jnIsFru/+1Cz4c8VAQftOtw1+ILRpyY6HffhYumY5IsYHUGu2StneiHX2zQL7yqRkH2CiLQGta7EkwGfv1P1fnCyOuoDS7btZnXC3I4oYsKv/Gq31EurscydqoTPe+j77wDrnrlk4JXqwEdnzxYrredtgglVaYnYJFdg5l6rxDDpeLFueJ7PUBPzD8CrYlePFbZL3JoClOieUTGmxcWu0JAsW4aVCufx/s4Ww9GzfEZrjz2qCSb4USZ2d1+O0Ho4UlP9poQL9rtdq1nZUN5ZhspOPtqL1gyLxQEqUp/WIMZFkmKYrq8oRIuOpd/7G2kp12SZIMkSJh28MSkzZ4bPj4ezjqyGBJmfZiaSXIje35IwuC4LOW6IyQDSUGTEK1VYyeqTUcSj94XYiiaJMkyUrTdB+8oSHLskeWZbw+8X9u30Se6kHbQxTFUpIkuySDQ4npTNQJlSxsG5ui0MSWC3jN4wyxwawbQRDcoig6WJaN685xBxNTd8ShWLRgnDiOwxYVQSvOz8TnR2c4YZI2WC9mfyyxSl4leLtjdaltqgioCKgIqAioCKgInDUEsIIXZ6L+9NNPH4iNjT04cOAVo9avnx1fXd0j6AQyLYP4NBYgVgD42QxwZSPAb2aAn6IBejpZdnN8VlY0KiyMs7ac3Ft4ZNGipPSMjEYTJsYwOSrLPGbWACFWoqg4H3EW7OX1VmsFQccgZPKRS7LchCiK5yoq4htOtT8AGD/+vdz6+gzYtWviYVyWIMblJyeX6QVh9X4Fg7YWDViJqxC88WzaCVKgheAFwMpe/5jx65gExq/5E7zDLBO4DQ1fs1jdq5RvS/D27bsuIStrZ+yqVQ8GSJJ2htZJgpem3YzJVM80NGD/0XspgElHMIE8bNiazKYmCzp2LKsiGBuItr0yjNvAMC5u9OilGTTt4VaunBdA8qwzS/D27t1sWVT2jO6Dotd8uwljzJOkRzKWSJm5NFEGfxKc5AYSUdDHMETUIpao5Mqg3HPctyCj6UTooR0q83IDHHDuRF7JC730faUoygLNkkeqdBeR+ebBEqsFwASvHUQvamcxW0HwbgJbRH2v3SAL5eB1dXXfhKTeVRoVPAR8sjoTqOpEuGgGAVpSjNO5CBQX5bV/8iJlyU51AqNHKTnRzWNuuahM9HiRj+AdeRWp3X6jPu0aN+HdGgvpuZehuP6ZsreWkpsPN3J1BYdt5z1058HOYm/69OnMS1J+j820OLSyySbs3e/mNzRAnWsyBLDGOkelPYK3Kxz93zf8OrSHfn9/M5uef9rzU3vHlb5nDL48S3/MJnJSbGT/Xs2kjo245zD385+JsttLiX/sa/JX8rY3lkgRK8HgFEjZYAheWZa1wSRJ8++/NSGbtytf2Eiqd3H/fgnhMBGFlba+z77uvJQj86H0Fay6L5RxYMKIIAjRn7RpJeA5TMLjNkNJsKUoRrtLIRrKWDuqE8i693q9dSRJZiOEfIpyfHWHgjiS4+qqrUg8h7B3sf9Gjdfr9a2nYD19MfHndrub9Hp9Wldxh/L+2SZ3ledPJNZNsPPW2fpuY+nhS9DY2eZXJHAM/hdGKDOu1lERUBFQEVARUBFQEVAROIMI4CRrb7311uorrrhiSVPT6FvWrv1HiMf86imAp1IBLrYCfB0HMMbacpT9lUyAS+toul4/YUIGs2pVVDXAn2aASxvee++ihJ49k6hPyl9kF1ctOGFp8HSPD9x4cx572GJCde7BCaZ5OR85sNLV3yqhPfuDRzPeE8ZY7pA3Nf8HfVu3gHwue42gJ2uhqiqtdvZs9qg/tP36/ZSUlHQk9qef/m8ffl2jubB/dHQVI0k/HGqP4FX6ViwacB3FegH//U7+Fmtb0rfYfZBqa9EwJ2O+c0P9N2yGLk9cU7eI7aM/T8A2DTWlZqc/CX3JJe/n2u2xwrZtV/v58oazOJZlAuTGAAwRo6MrTM3NB7yStMkxfnyK0Nx8nI6OrjbU1Exv2r17owvgkYATuXUU0fTpT+UzjIstKBhX1LX1x5kleLmkdVGflj+rfzxrRVOL0vpq42jjWFSK9lMjLRfDQNMwsYwvFX6o+4IZF3sN93P9V+xN8U+AhkiGz6qfQAMNI2UsqKoVDkK/qAu9G+uWM1fEXi19WrsUpsbf5sk1pzG6KAfhTYlp2AjWdpN1BUrGhjPj7dXl1mzJLf3liPb74XfsDqvtDV9kgzE1EeJ7I4r3EkLldgJqj8lUbLxExyfyjEEn9TC2WDase2NFZgnVK4ZtXsUk9l5HaxI4JOyMkZEtGcAbLRgSsmor/9iBLpr/WLE+CW/unH5hJTD58Q35sy5p1PNkPRAmp1uWARYsANl+OxTQJghD4Q4QLsGLI6YqY8zawvRE/+gJq16rLe8rm595eE/zA8+MdPc90kzXxTJUg1kLNMMTRqOLissUiLREO903p5lMiQ1Liaz0zf2xTyev2HTEAOTHnc0z9hKlKMpOUVQaVrCFQgCGtY78KneVzV055o8dNADgMEmSPpLLZrN5cEZ1kiR1BEEYAo0Hq8AAIB0h1KmlTCTVuzg2//YCTYwW6Jg6KxcOKdLV3ARL9nQUZyseMvZYxmLVSB2Zx0RvOCrmSOCvYNjqO4tVyyeU1YGQu+3FEGq9SIwnUm2Esy6VGLAyHG8AROLCzwWXy1UVaZI3EuOMxPi6upc7WGf4C31I/txKex2t1WCfgZi8x21ihXYnzxGB53msyK7XarWDW5XwODHbiYR6KsEbidWktqEioCKgIqAioCKgInDOIIDJ3f3791+0cePGf/zf//3f4xUV/HuLF79SFXyA2Jrho1iAb+MAersAammA0XYAhxmgMAZAgwDK+aSkAk1V1XmY7CIAXihZuDAjzRX3u+mTssf1T/dc4tCRJnj66C26C6Mv58eYhyGeTPI8eGCqscR7gHy595qWpGdlT3dif3Apv7LyXeNtye+JL5bMpK5PeErM058nAxxrl+DV6ZqpKVNeGfrVV89vxW0bjWOGWiy1dFnZ4T8UDNpLsqaocrE1g1IOE72KjYNizZCpzRPaKnpxeVzfJdlQrbeCxFYNC8ue0k1JuM2jqxtp8yd4r7rqub67dk1uOH58sM9CIvwLz9M3GQAuPcu6TGlp9ZJGcxQslslCbW29z5bjyJF7CwAeSQN4OCyCV6ttpidNen3oN9889cesWY8N3rTp+mMVFS2J69q/zizBm50NOr2+XMfzLHBcnOvknF7Vqhyn5FpvCfFm8f36h3MWOvSUFuz2QguACZbVvooy2L4yIsxSqXcdOS5tDHxd/DkaoDtf+N2+U1JU2Tp9sanJXiOuHZvgW1/nyoUJ3oY1u8115hTrz/kzTihLg47v/S9yoFZIhASjjOhyRo42AUSZZETysmxvQhRNChaxyjX9hVv2MRaDtOHDnzPqKp16uWGNkUVFyJSi9Wp1vWwpA2bUkjQr7V/4ZcIF/3qkpDOCl3hr5sDp46sNKLHet5Z8BO9rINtvOzcI3o4wjF48ZQBTGWesfmjR7/5lqKooM10XYyIbzAamKpGiGs1aJFGAdDo3E5UlEKkJDqJXqo3uk9Ouv69sd1HC4RKTWFqtB4eLBoOOJ9MTnFRupg0ZdYL701Um5kDZfzQEceKZ1tk8tyUgzhQhESjhEAiZhT1JSZIM6BRKKymJy5o7wiXS6t2WdSsLHMc1KUfBzzWcO1sjHc1VuEe2JUnyYKxbfZVZvOEQzhHstmMIZO0E/QzsokKrRUSHCluMmSRJPpUpPi4fjhL3XCCwQ8XP7XY7tVot3rQJ+eI4jmQYJqxNPv/O8T2K7TIoiooOOag2Fc+EEj5Ssfq3E6nnU3u2Cq33QECnGFpVvr7QOlP3BkIA4zZUgrc7VovapoqAioCKgIqAioCKwFlD4KGHHhq9fPnySx0OR9LNN9+8FAcSGsmLrRlSOYCNKQAmFoAnAYpogEkkQBIJEMMDFJAazQZCEPScIBwTAf69Z9GilLTsbF7v9RZpKCrBp9pbVP4im6nNlcaYh6PFNcvALTmh2HWQ8veqVQBrz/5gZdVb+kH6ieh36yr0aOaXoiw3IooS2rVowO1Mn/7EkPXrbz/W0JBuBZiUl5hYGTV27EThiy9e3OaLZxHkuOK2mNojlrHFAvbXxURvgX0LhcvMy/7I8fSRmcZrku91+xPASsyKxcO8nh86FpY+reuM4J0589ERK1Y8vMvtNkXYW8+XgA4uv/z1QVVV+3UFBTeWud1MfUuMLhLARoZj0YBbGTbs20xZJizbt1/hU4nOmvXYeY2NSVZZpn22Fj//fEcbYvHME7w4DqPxiPn1A58Kx12HCX+7jFpvETn34GTjvJyPfcpxXNbtPmZYXPkhXeotQo9kfC7Wc/uIuUWTiFquGuak3yVvaNgAGbqhXIsqe4TwSp81Ns5ebPgF9pWyV1wQUSuGcB8amOT1btwV+0PalILymF7BJQfDFg2LfsyAP+qSQEohgDGLMLSShAwTCVnxCPUeKMuiCHG/vwMxRJOUnJdqMyTFNeVMHeeza0AkAQc++y7G3CPdk3HxSJ9FyfE1v5o5m4vMnTm50xMEzZ88lTmaWpXR86ImJ4FkYddWoH5rgjrXpLNv0RDunCj1SateS1XFWKh6i5GpiafIJrOWtOsYpNG5SXMCByRBiNZqQvZ6NDJwhBhl54XYJlGiOIGqifaQLr2BdOg0QBICaLVesgnRRlJ3K03TXZ7OaEtABPPjO5TxB0rs4h/22CcyEAJMFMUEkiRrAokHjxcLwQiC8HTkRxlp9a4SF1ZLYwKTJEna9+R1uewEQTQwDBMbjAo5kHG2LRMJoqm9uWslNLHhr29MgV5Y0YrxD7R8KOXC9ewMtk+F8PZXPXan3/LZILCDxaS98jzPVxMEoQk3eaEoijqSJLu0Jwo2ZkEQGiNF8kaKKA12DOGWj9TaUu5BfL+3np7AkuCAk0F29tzC2LYq4/FuSUBtqgRvuCtDra8ioCKgIqAioCKgInBOIYCTrC1cuPDxjIyMzZdeeukuJbjgSF5szfB8CkCqBmCYGTTJDFA8AtdKEojpIgguCQCfmLWQBPE6oqgrBI7bgwnG8kWLbiCwklIQqmmC0EqLyl9hsKUBtmj4teEb+remtRRObNY2GRmOE5O7Hdkf/Fr3pTZD0xN+bPycyNMNlV7t+3MzZy9n3357s60tsXjNNU8N2rdvXFN5ed8aiprcz2CwM6NGXeH+6qsXduB+FAVvV9YQesokY5VxjbeMePboLKP/RD/Z8wu7QvYqSdeUxGyfVTyva8+iISWlwDRs2Hc9vvvu8Z3duWgoqtkkCN8zALv0OCkdwAVWgGnNwSVZ8xHGMoDG9wM9JqZMN3bsov4bNtxc3dCQUazEP2jQGl9iKpOpRm+xVHLff/9oAf7/Bx+EJJPp81T8t8FwbV13jreyErx9+oAOrzvcz1NHrjTlmjPI6xJea2rpV0A76r4zvV72KPVs5iIpXpMi6HQZdqz1wDYOaUwqcX38HKwcRRTF8hpNhpNhrMy7Rx8wOHi3VC96xTuTHxM/q3yFnRA9U4x1W8id16ZuwsQmkKQMouj71z8Bmf//d+fY/dv2rNjU49iOBljbZ2bwScEW4SRr+XHQlMmCnAgg/Y4g9ReAsbEEjJ2CgKUhrnAtDBwSA7Fp0VJiboq9YssO0lXbVJd79QSfVy5Olnboy1XR3mY7CZKMjOlJ3h7TLm0mMEadXLhe4z0zRrDph9wkzcu2eGiyjoMygvT5wYR1RcKiIawAOqmMOIqiKmMtdF2UCd+mQpTVJcQ32yWzE2cCbPei6s16rAzW7usRH1PY7yOtVvtjIPG1Je6CPT4bSh/t1fFXNwZjGyGKYjpJkqWBxNFRGZ7na2maju8O9a5/n9iGgKIonz0RvjDpIQjCIYIgMPHbO5wxdFa3u4im1vixzccpn4FdjUMQBIqiqIj7Ufv3GykLia7Gorx/pvvrrjkNdLyhlquvrz8YGxub17Y+Ho8gCDZBEKwajUZP07RLEAQD3vzgeT6OZdkT+QtwXUEQ9BRFdfg8DDU+XC9S6uhIbKyEM45Q60aK4PXzHmdCSQrY0RoPde2rBG+oK0KtpyKgIqAioCKgIqAicE4i8PDDD2cuWLBg9Q033PBAXFyc74i+cgVO8tZRAE+nAuREg2a6BqJ0FDCkDDXfEiBdAEAIEniwT1Y8QuhFJMs3ugFkAmCJe+HCx505OawGe/U+cXCqOV3bU7ol5X4OIY30TOGdmo2NyxklnjgmVVI8bjFJ2rX9QXmr/cHTullZU5C+sTe89touV3x8obx8+ZN78vI2xufl/ZbkdpuA51kpNrZUs27dGtTUFO0ShHU+4hFf7Vk0dNdkKknWsrN3RPfvvyatoSHDu2nTjYcATiVQu6f/ehKregGigjji2EgBLLcAOMn8/C1JFgvBZ2fHiwjJtoqKvqZffrnjUEexXnfdvJHLlr28RcE4KWlnPP5bqx0c0NHqUDHAGOO6CelW/dwDl5mw0vryjFGUYtWwtvIt87e1S6hnMtfK2DIEoB48UCU8efwOdFKV7UEtWNE+UhGrsp8+PCnq3vSHxcVVX8LtSS/LS2teIS6LuUWmauKIZz9e1szoo8XGskYDmcyL+tEmLikrqllyu4mGBk4vikD4JyTrbsJXKK02W9/9PueTgXcHv3ngdRLwwtp84P9OQGOjBtw6GkAvA30/AZNMBEydDSBy0Lvqe+h/0xVAWqt9BC8QhLz1udflIXfPLmAtphNrDPvqYkUvpdFI+O/2xq68Lnz6Qy+5rlHvZHZ76q5adQhPAanxZZaPyHWuEbxUZYxOSG44TZFm+KOfz+PXcf6+gKxb9H/0S0zcePH3gRK87YEZ6g/otm0FothtVdWe4k8azARHQsnX6sHZqNFoYgJRDQcTn39ZbEuA1Ytt6wuCUO/1epv1en2PUNvurJ7ic4vLhDs+URQZhJBBlmW8k1tLkuQp3yW6il8URQ1CiG9NiNVV8ZDf/28l1wId8JlWKAcaV1fl2rNW6OqIPa5DEEQC3vZS2uc4rpJhmOSu+gvl/UgRnJF6joYyBqVOsDEE8swONB4FR1mW9QihoMn49mIPdjz+saoEb6Azp5ZTEVARUBFQEVARUBH4r0AgPT19dHNz89Nz5sx5vm3AgRO8uOYHcQCONDDP0kF0HIAsImhchcCjR0DnSODUAkkeIwCsgiiO9WKVJMC73MKF81yJGR6tQrRdEjuda3HFOvm1yylYkaLgzdL2FU+WPel/q8Te1v7ggV7Pcu8VvkLPyrqMlkpmVGB/24kT3xhgNlczVmsCt2/f+Cq32+CdMOGtvGXLXt6KLRpa2vrhoNLmmSJ4DYZiQ3V1NSxd+h2y2WLcTU1J7s2bRxQDbNEDNFMAEgJI9QIMdQFkec/uAsNevsvTAY7FAOjkzEwnyskxk8XFfDPPu0SzeaRz377xnZJPF1/8YR+rNd62Y8cV5RhjTPAurv6AXFr9vi9LSnsJ9PxJfn9FtaKejmfSpDkFI811XDmhqKbX1X/J/KfyNS1OYoe9kRWC97jpS0tbpfXjvRYI35Qtpg66T/KeedpRMDF6kvzvisdO+S1wUpWNNyeusIwyjkWjzBehZbUfw7Lat1Gedig8k7lILjvmQA88UCHTMblA6XVI4nYDlbdPdvaLkVFzDWKGXexTrQlHdxHEqr8k0maWQKKRJqaGN+fUuAmEwlamtl0rhM1ttNd7oFYbc4oCKqA1JUkIigaYQL4N+QxweYoEkQKQ/wUw3A1w4QQCErOgt3sr9L/2MgB7g6wlOAEPYtuL74KrrsFKUqeqdCVJAsZk1OviYkiCJpG7rpF3Nza7sZxR0hXr6SgHibxulm+WeamWlTiDrRMv55ZREDRIEo+9vgO/3FWg0SSDO2YoBGdZEXgXXZbscS9UIJ4iEt+5Lgck+agrtzDKOmlLq7ocgClNNMQum0QiL/2RoHXdUTNvcZe2C5EgeHHgCvHaOggiSFWtj9TvjEzEP/6DOa7bEZhtVbFdgt5BgUgmbeooBq/XW86yrO/0QturVQ3biJXEbd/DBBgmRP2OJKNg5sO/vUiRV2HgHEVR1Ik1Hmo7gdQLhwwKpP2zWeZMK4YjNVa73V6n1WqT8L1PkiQ+Zu9L5tWVnYUgCGaEkBmr9bHvNgCUh2vz0NGYIrFuItFGuJiHEkModTqKs3WeEmVZLqIoKujNWeUzqKu1EShOKsEbKFJqORUBFQEVARUBFQEVgf8KBAiCuDM5ObnPDTfcsNw/YK/Xm1hYmPj4ihXzAjwujwm/5/NAf14MxF2E6RUZXL8j0G6XockuMh4PI0lpEkVdJnk8CR6AfQDQVLdo0TSqPaLN39LAn+ANxv5gWe09lvcL3yAHWgbBv/sv5UoO59UoCcxSUw/El5f3qVXGPGTIih4WSxWsW/d9q2/gmSV4jcbjBo5jiCNHTM033WTcf3IusLfxNgPA28VY5QxwZzbAxc3h+uOGvzjf6wGQEwsQTwJQMkn+SdH0esHjyS0G2G0EeKsIIMnnqdzR1bfvupz09H2aNWvu3Y8J3mbTpwlLqt+nnuu9pllJUof9jYtdBWSmLl9ULC1wezhxnb/VhdIHJnNx+RFRE/lVNR9psL9xW3sPheBVLBr849Nqiwy1tQIjyz1RC94Kt1oAFKXldbqetrZpObzeSh1HcSywmEvkkNzkRSAnAyCjb5vi8OESeGDuFrDkXQK0JRpzliA4Hgd6SrJcf6QM6PMnCIjRgPf7fSRsSSUQny8TlCgR1DbQJa72RPesDdhTsGbXARMOOWFwZ8nsAMIieDFglVF6sM1kgMxrAYjfQYBxBQemKAaEZAJEBHEDa9HAv18A0RlxMktKQu2u/cTxHzd4uGbbaeOhjAZ9r2smsbF9evh+8NXs2k8Ur/nV43DtQomTGlljikRKOg9v3QdEzXrwiNYWFXZnVygEL6JAihoEXZLHXV1S2lwAACAASURBVPUdyvvIy1LNfyFLYk4MNzx5vBSFEq/D7TiE5jEcuG9uunizyz3wWAN+LfajaSmWxsyXaZre3sTXLHGM2YXl5KddisLXvHJMduyBwZ+Ho+Btr/0I//AXw1WSKjEq9gqhzIN/nUiOr6NYeJ4voGk6P9BYlSRD7REcrR6UZGeZ5dvr52wSvJjwwUQ1QsgdKAbhlsM4kSSJ7TdKEEK+U0KYzG/FlMBJzyJFIIUbazD1z+Y8BhIntjkQBEGiKAp/WGKFvsxxHJIkidNqtdpA2mhbBq8fSZLwpnB9d85ZuM+CcOu3HTdW/vM8b28luH3P/0Cen8HEEUyyymDmLhxFcDDxBxKTSvAGgpJaRkVARUBFQEVARUBF4L8GAYIgFg0fPnzb2LFjTyhWleAbGrjJ27ZdOn7PngkBKms8BFieHwDmKD3QBoDMeB4yCQl+s9bNGvJX6rp1yV5R5MjGxkQ3QFITwOSyRYvI7PaItpYYlM39U0V4SUnAsqzvfLwfAXfq1zSattP42LskGU8oXZuagP/1V+hQ7ZaUtDmprGwvJctIpuk7fQmxsF/rhg1gNZnApyrtruu8897vs3v39OO1tdH2v/5SyCtsy/BRHMA9NQAvJYFPjPhg1f/934o+2dmXuRFiI67sbDs+PP7586Hq1NdxXG8MApjOAHgJTOaTpJskiLdknq9taEnStvRwVwRvVtbOlH791lpWrHjER/C2tWhQEuj5J6rDr+FYZiXP9WAl9wHn1lPUvm0J3mGWCRxOhOefPK0jgpdhmhlJIuSmplKjLCchAAveqPBZNAA4ASG9TJJ2QafL9iMAJXBIRy1yTAwBGiOALIFcVIZAyARAJCAEcPiQC+Y+9CrEDrgDgI0CGWRAxHzQ5NdBZTMrRF/7d6ejws66F+xgofpCoMQ0UZY5xJq9vCHtdfeMn2YVEDQlB2Lb8M2kW3wK9Kt/+OS0+9l/Dt1Lfxxw5IDb80v/WW0S3QW4wnGStcW/ZEAppwe3h4ZomwvcVhoqLo4Cy/kINHoZnL9DfL+viJg+OpkkCZB4QUromeAwJsc34mRritcutl84+PnK/H63zTxxo4s8Dxvuf14jmn8n0q7wMLLR6qFMTg8WDB9dAHLW7VBAmyAIK5EAx3WGipENRla3t2csWRttJW16DWnTU0BC/d4tB82iW2qeMH7ik21DsQr1N7iiq86XKUnQ1ieURxGJ85Uybrf7srblJUnKt8aWDGQcJg7JxO8mOe4jiqKMkiTxrcfhI/L8iNQP7kiSU42NjQXR0dEBkaatydvw58kJwgkncwtEQRiJ5eLxeHZrNJqBnbWFlZmYDJMkqUvyFit7GYYR8RH2YIneU54RbncVVlVGYoztrE0P9jYmCKKZ47iMUMm97ogNt8nzPE3TdKcblN3V9/9qu63J9wiSJLuNU4vUs6i9OQjn+RTpuLxebx3LstjeINM/Vn/i1M87vBmXEUUxDQCw2jlgCyxRFHuQJBm8R38HizgcYrf1vhQiTeJ322L8X72R1XGpCKgIqAioCKgIqAic2wgQBHFo3rx5d3YUZVkZPLtq1V201ZocoKeeh4CczzIh3q4HhiCgJq0JDl1ZNmPGU0Pt9jjS40HNv/769yMAGh972779gQxeb41WFHkfeUeSrMCycW5FOZmTA3qdDpO3mFxUOAoEBMGeOO5FEB5SlgmQZaaVBJLB7UbisWOdK/88nj8sBMETJlOu2+NJcCueuN05i3FxRYYxY5bmLV/+xF+n9qMQvHfXAMxPahnrvKp33tk2sG/fIRJWznZnXLjt9sePPZffGwjwqAiwVw9gFnQ6O+XxvACSNPUgwLexAAuPAVg6JeDi4oqjLrro46yvvnpuZ1uC1z+BHo4DW29g6wX8N/Zhxv8+dXiG8Zncr+zxbJqkqHn7GUcKikXDnIz5zg3137AZujxxTd0i1j+RHa7vv7FgNB4zeb0shZAsuVwO2eWSSFmmFJ9dAMjwbTggtF82GHo2I6RtXWs8stOFURCb7bMVkSUeQUU9gDsawLcnIMORwx544OEXIbbfPYAYC3CObZA2tQbsdevkKipTiL50ulh3sIESX/qOBFcvQEABIhJkRPeUonM/dCQNTbQ2HiX0kkNgk3p7xVHvTdtL65X+T10BXRG8wsHj8Z4f/0xy1jlgyYB/7Al7/WA/3t+/jYGivQYoO88I/G0kNB7XA8MikEQEhnfBfM84xCQlIrmmWOoRY/OmZ2hF/2RrbQle3uVBRavXsyRFMXWVn8gpVzoJr9smcVwdj0neo6+BnHXbfy/Bq/uzjylq8wgv4zX8SJJkHf6Ppmm8iwCff/755fjfa6+9dkV7c+PxePCPdFaj0QT0o9vj8QzUaDS7I01YtG2vVTnaJMtyBUmS2ANTTxBEHEIoqjVTurUzX9ZwyJP2xuZ0Oo8F4l0baeIl2PsJ++wihHAyNbyb1OHV6kcqMQyDFZC4XJf2GOEeZcYEEXZIIUkyCyEUMcuS/wYbAUEQwrKMCJfICnYdKeX9LFS6XB+h9hFqvTN1r3VXP5FKshYqfko9bD+DN3va8+3urO1g1Lj4mc1xHOfLjEySOHFdgCKPcEd35uurBO+Zx1ztUUVARUBFQEVARUBFoPsQGGEymR6dM2fOgo66sNlsEzZtmjatKz/V0+v7koIBJnInT36ld1NTCsrJ+cu8ePG/t/qXbUvw6nTleofDRXk8USRAnO+XrCw3IYriOZaN9x3hxASvRuOlECJlO+eSb1s/k3pw0GPSkPhh4OC90qy1E5it1VvBxJjh68tWC0Pih8KKouVo9vrrfKrfG1Medt+W/qJLIQ39/VrXVr5s+r5+Cf3vfr80a1C82F0Er9lcqUlPP2DRam1MWlpBbF1dlnvjxhvbUV1+EgOwHVseFLfg9vfsDz54SJubm0P4e9C251eLSyuv+5e9KeVxF7Y4aG/87fnVKrYWJ+cNz+0zfQCu1gCYGIbxkJK0EwnCNzzAtUcACvQAj1R0RfAyjIO58soXB3355Qt/+hO8/yz9J+oogR6O+c3i+/QP53zswDYOSkyKshePy/81l2RDtd6K1mR7T+mmJNzm0dWNtL3zDlQpquzk5D1RcXGHY/fsmXEUIZ6RJI/ocn3RW5JkBuBGBKDkP8K/d/4t03R2vUYzs6xlbTaTjh6L+8Gw6QhACyDzCLZvBThoBBKNkmVJQjb7ejhmWwfmhDggCAbihhogbggHR3/dJZodSKqXjFLtTjcrl08FkEYDAqMsS1sAiC2QkFPJ845xFI1ykM36p8RzVYQ22iX1nhZfP/rtyw4pKlhlzJ0RvI4FXwzAxO6OmOFVB1OHnbAnCevxggne9Z/HwcXX1sGDnw4B6e8IjIkcNJZogGUoiPkEtPeOg+j0JFImSRmtekea9twNzp2vfST5J1vbv+z7zKic9JjCgnq6tqyZMHHV9KDbp4sV25YIctTPrGUALdvKyyV7kdXL26A2aRKUhBX32agsIBT71aRoXW3yNhMRs6S9ELoieCMZ9rmUcCrSBC8mJxiGOZGgsz3cuosICmaOwrGSCHT+MKGKY2JZtl0bj67ilSQJZ5p0RiIBGibJWj2Wg/LG7irGSL6PiTBs20AQRJfe1h31G+n1HOz4vF6vi2VZXbD1urv8mbrnuqOfQJT23Y0fbj+SY8ObOJIkNXEcR2k0mlxJknQIoUZRFHnleRHuRtGZwCScPlSCNxz01LoqAioCKgIqAioCKgLnFAI6ne7RhISEqJkzZ67uKLDQCd6WFs877+sUlnUYf/vt1kPXXz935O7dlxW5XBYOH12vrc125OVFUwrRNmrUm/2KiwfYSkvLTACTkUbjJqzWJFeLcnWRrNPNLATQS/fdx6fFxVUZG3iXeOv2cTqnYEdvDlru6mPIJD+rfIfqacyDC2Nuc+xt3kJ+U/aO5u+ZdwmP7r+PfjH/Cwdnr2ZeKH6IvjX9BSf28y337tQMNV/GraxeTPn8Wg9PtNycfCPqH/X/fD/uuoPgveyyN3IpyhtVVZVLSBLBARCeXbsmFbQ/B8dYgM1GgGayJclauvfjjyfEeRL26heVPa37V7/3OErM9igK1gQ2TcKvP9vra7tCgPqTok7RhhTl6z77FioQv9pTCV4ludqRaIAGHcuyhCSJwPNuG8CocoBNJoBLAvYInjnz8RGrV9+/6803o9PM8RvjHyu8i5me8qjD35bB32u3wL6FwuOblTzX/UXlK1o8ToxbW5/dtsn28NwuLDtJ8PqP6aqrnhuwdetVVZWVff1Iz2WZAAVpAJNIgFHYoREAVgHAXzKAwwXw7E6AOhrgVyNk7+sJ4y6iIS4DAAkIyo4BrDwGtDcZeF4CIqoYzC9MBmrL12BOMAHFasBBRsuNDTrBtYYth8OXVAB8PATgThYhLwIQkSzzQLPPyWZjrGi3P+H1eteSAJkMSfZFJFWMdPo9UvaQXfax399yFGnZE0cuOyJ4x/C6TPh1V/rxjNGlkXwIySKPuOP79WyPgQ77uk0Joi2HrnZkc++/U0wA7GbgEoHTTc2louLNpExTElr5jjzt2eudO19fKA2565YC1mLykU+Cx0OseOiDAbWJww1kcqacUbOR6Hf9RFkje/iyH99iHJ6DUmPxUdD1ai5LmgSlBHlCuh/J4XRbW9oD2dExP15o1gjmf2k0mg7tM84kwYsHi5VaWEHabQPvomHFkzNU8rGT5rHi1Kf4b++KJEkSDnZut9sdqj1BsGNotXlArVYPMkVRPt/ZVjuKTv07cTmEUJdJ8rrC4myvt67ia32/hyiKpSRJ4h29kK6zTfCGs65CGnA7lTqwPomhadpnGdDdV6TVzJgM7UppH86YWjc/sA859obGJzrwKSEC36+Kty6OgeM4/MyIuHVKR6pzHBceVzjWGthaRhAElmGYLr3zw8Ew2Lo8z1erBG+wqKnlVQRUBFQEVARUBFQEzkkExo4dS23fvn31kCFDvjj//POPdxRkOARvW+uBcePe65+QUOhpbEw1uFwmNjq6UiJJQXC5TJ6oqErz0qXzt2ChEMDn+QC3EVqtVcOyTtTcnOQGeF4GuKsAq0IXLvT0TE0tiVrb9CPqaxguvFPyuPaOnNsgiYgmXyt9U6YhnsdH8vWUSX6xx6dukornV1a/rpub+bKXptO9HxbfY0SEUczW9RdrYZP+vKgLpe8qvyLOi75I/KHsG/KJnKclmh7j+xESaYJ3+vSnBxcVDbbv3XtpBc9rgviye1IRjdWuAwYUJSDEUYKgFUnSi17bv5jDichwzM8enWXE/+Lxv9x7jS3fONKnhMaXQnxia4O2BG9HfrWnErw4uVqvGICeQNONLM/vQAAb3ABsPUAyB9DfCTDUCZAR0I/jKVNeGVxQcPHxp54aHH1U83LiP0seak1y1xIvTrbnb7vgP6b2VMnKOP1JYaWcv0WDMqa8vI3xvXuvzfn22ye2Amj8LC8wkf1RFsC+VIAYBIAdSjBfhMVsR2WSzK8URW0zwHY9wAASzMeTATGEj4QnGIDG24A2WIEndgA11g3kBT1E754tAIMvIrBPLyK1kuzV8vD5Ig/sunc/wOo8gGk6AJEEcJPY7oEg5suSFOsFeFAA+EYLcLPvtwhBHEcMY+LMMQ9TE64yIIZADvNrd/uO4XdE8M6EuByjV4z3ltTQVktGRI9bCs01tOiwUWxqjttbVq/bv62Qvu/5jR5IAR6mDaPplFQqSg8aqeKo1DPWzqWmagRPU1Ndr2kTTqhwsU3D1/9cnS9eMNNnXKzf9yObNyyFjo7Vg8Uo8MUFW8SG8u/qLeN2FpOa/x5yF/EUEfvD2DhNUVahmYx5tasPgzNN8J5NRWV3enJKkuRACGnaI6+DJUa7mrNw3g+HCAx2HIFYIwQyJ6HGHKjiOBw8w62L1bsAEE2SZNAbYaIoYtUvHWmP61DGJMsyixA6kX8glDbCqdPR2gzX+iKUmCKx7oKxNwg1RlyPpunTlO34fsMnEiiKspMkqSMIAq/RiF8dzZny3FAI+2CJXlmWtYIg6BUboogHHmSDrfYT1U1NTeWffPKJRyV4gwRQLa4ioCKgIqAioCKgInBuIjB9+vR+K1as+OK+++77R2cRYoJ327ZLpm/ffpXvSHow15Ah36cajfWWDRv+dkKdmph4zFBd3cOnOKQonjUaawzx8cWmw4dH+5HMWD2ZGwMwRLRYqvQu126R47xVANN8hBAmONPTq80EoZXcEkhYvTmnxw1UnDzS/tDhG3VDLeM4fFS/wL6JWlT6hGFWyiPON4/fZXip12fuZP0IzxMHJ5sz9IP4yxPu9Pxj/0hLrbccYb/WjY1fa9LYBGJN/UrUHhnY1dgxoV1Xl91hAouxYxfmNTUla/bsuWxXV2119v7q1dvOs1gykSDE+/r6rPJBU4n7EPFEzspmf6sCRe2qqHkVorM9i4bO/GpPErxKcrWZNEWl8Hp9o95qtUkA73gAHt4DECUq3sqBjm/8+Pf61NenWe++e7KmbZK1QNsIttxJ0r5FjZycXJBqtUaJTmfPCoCpZQBkK9GLvYZfPA8gnwTojwAG41QlAPAtMMxx2WQ64qmv//hPgPv6A1xkRqgvKWNXB/gLEDogk2SULBgKZJg+WgauEYHtOAHxKQiikiTIHQ3gsSP49BUJtk4oBRAJgN7RAGk0gI4G2I0AHByAQACUywBaooXgtSIAgQeI9lDUE4QgzN0zYcIyQ0afI3HGf997rDOCN1pCRldFnbFaRI5HN83W3TrwcVd+gh/57ywj5q6dYpo36l2H8rqTa0ZP/nqdUSlb6ywj5qy+0FznrCCevHCx/ZLsGdy6o0vZrw+8rX1p+EK3njJAYZPbc8dfTccgPoWD37/LpFxWk4lvMJsSWFd2LwtvSElszJl80Ykka3j+ThC8F13n+4Er8QLod3yvM1btJUzpdjfDHRWymV0STQCyxkKzbTyUncsq3uiFkyzaukSTbOYkxmX40kBZfglknZ5pghfHpCTwwgpNWZY5mqZ9G0TdcUVaVddZjJIkVREEcZrSLRKET6SwCZUs9d0zPI+TwhnwsWpBEI4ghBwEQVAMw2AP5HavQEjerlTVoeIXzlgjhXdX7YRKQGISS5blRIIgOtws76rvSL4vSZJPqR2JNkVRTMD5ZnF7gfg/d7bxcDaS1wW7EaJgJmGvpgglAuwCE4EgcO657ks+19U66GxjB8eO6+PkZsHew5Ik4WQEWoIgKrqKobvfx/MJAOXbtm2r3rBhwwnRg0rwdjfyavsqAioCKgIqAioCKgLdjsCcOXMMW7duvb2kpGTU7bff/lZXHZaWosf3778wds+eCUEr/6699pGRn3/+4pau+jj1fUy8fZMB4NIDSOSAAUeNe/b8azMA3mwn5UWLNNnZ2bJOEKoZh9CEniuco709606pb2wW9eiu+Tw+jo8Tb2G16pOHrzI9kfUK92PTL/JnFc/7POnSNT2lW9Kecyo2ADzvNX7VOI9udIOnxnWQvTP1fn5J7Veg+LWe7kF7+mhmzXrsPEGgpfLyvhVbt05v98vsjBmPn//dd4/t4zhtuyTwiBFfZxQVDWnojCTGitOXXjJnWywDcAZlwEpV7Fd7d94tDMclOHne0K5aF+OhRI2JXqz29bdBwK915Fd7cvxKcrUnBI3mkFEQWCQImTaAOxiAx3cDpAek2vVHb+LEN89zOo11t956C3QvwasMn/BTZeONhB5xJlMqLQhacLkKOIDaOoCrW5WlCsGbRwHc3Bo2/s1cCggtk3S6g+B0vvoHwMcDNZprWI4zEJIUiwAYiaKeJQQhhwOw0DBopwxj+xKQmYbAHANQchDA7pSBNgBs3CDD5svcAA31ADhpe0kSQAoBkMoDjONa7EnuZwEMEsBYFmAwDxDjAfiNAmiqUzY9Ro9eHNt7yK5evx7ZI4gg2q/+4ROfDQC//WA0mZ3smBmVnRkjEfqSPdsM1225ETl5O3p53Pc2fyJ37tqpphLbIVJ5XSFzXX5l1xV9xRQ3HyBHpFzKrzq6SHPX8PnOEwRw/Ah8jhuKnLLr1i3Vx+GzX9KhzGPQOarNiTkOlHFNrMOQGNPUY9qE0rbewTjWdW+syCyhesWQWXmiYd8PWmPdQZpBHoi2b5KvuaRY7DfS41O87/4TqA0NUOeafG768Br+7G+O2jx8p5mKXcLzfGwwyqWzQfD6349Y3eRyuao0Gk2yLMuxsizjBHBhWTicSVLXfyyiKJaRJImT0p1yhUr4BPcZ1nXprojUrls4vQQmpACgmiTJ3u3VD4TgVep1Rvp0ZbUgCAJFUdSJz6JQxnIm6ygkFrarUI7DB9O/IAiY3K2LhE9xMP12Vla578IlDzmO07V3tF5pH1t9YEIZHy6RJEns7HlxNu69UDYkgiUyA5mz9sbeHf0EEkt7ZQJ5HgU7f8GW7yp2URQ1six78JoL9FKeifPnz69ur45K8AaKpFpORUBFQEVARUBFQEXgnEVg3rx5QxcvXnyHwWCouvrqq9cHEmh1tXtYQ0PKDStXPhhU4pErr3y+3969lzYVFg4vD6SfU8u02BIkJPyclpm5NPbPP88vx0fgP/jgiphevZIohFjJITQSLxy/ynJr2sNCX+Nw8b3C131MHlbwtiQM+7d2buZ8z/zi+7VP5rzjiWezxFeK57JTEu7wKNYFdVwZ+dyxaZb7sj5t/vj4/aZgCd5Zsx7tj72FDx26wHHhhYt6GwwNsHr13EPKWLCyd/jwbzOdzihqw4bZ7Wa0nzHjifNqarK9MTHlFE1zsstlcq1c+eCB9jD74YeNY4AdYJ174DLTNcn3ujFRazIdjrLZcpv8rQnw+Dc0fM3OTL7f7e/L618Gtx+4Xy2ej+fyCGKaTqMx6VwukxegUABYwQM84bPPCGaOBw1ak9u79wbL55//65Qka1rt4A5V0MG031JWBq+3RiuKvO8XAUmyQnl5XOPs2XsrAX7IA7iF1GqtjCRpwetNcAG8LALc3ToWTPA+MwIAE7x3IgAsLrUBQB0AfCmw7GHIyDiEmpomSjx/C9Hc7EYA8QjAIBPEC0iSMCl7Aw9jVpIwbhoBxloCtDICSQL4/h2AlAtF2HlUhj0POAFekwBuPwDwbR9sTwLAtKqv8D/YnuTGQwCbkgE8vk0PgKQmgMl+auOW0WZk97mA6pXEXb7k32XOV5clch6hnqLJhJlXXckkJCQQ/zn6lZSdMcHx1p8P6v0VvB/vfFrr4uyo2HqQUl5feeQjNj/+fMG/bFuCd1jyeG5D8XL2uYu/8Hkh46vIKbpu/X9LRNjbL5amMiizmWQB9kGPa2o96ReToqu2qS736pP2DEo97MO74cOfM+yHD8fnjR+sSR85CBEaUZTemU1cPalJJqgmTmN2emQZYMECkO23QwFt8kmqz6krdcHfsi1knLIjEFRsZ5vgbS/YVm9GLDEL+Lfw2SJ1/ePHNg2iKDpomk70fz0UwieoSQygcCBWCAE0024RjuMqw1XxKg0rpA9N03H+Scc6s/bAqj2sBCdJMoLP8VDRCK5eqIQbJp5IksQKwXPuUrxdMQGLNzwIgsBqYzw3bkmS3B15DXMcR8qyjJNuHcbryV/JGcogO/J4DaWtQOqE01+o66CruNoSnudqMryOxhEsYRspz+BW6xQWt8cwzGmf+Vidi4lfQRAcLMsKPM/jZ7/w2muvden3HPCHWleTq76vIqAioCKgIqAioCKgInA2EJg3b14qQRA93nrrrecvuOCCt/v3718VaByNjY2j/vjjmhv27Rvf7k5423aw2rRv3/WZ//nP09sC7aP9cp/GJiV9k9Gjx/S6TZtuKH377Q1DevZMIilKI3OolH3qyGPkTSkv2vKNowWnYEWY+Dzg3Eqd6tf6uPazihd8Cl7s69o2idfU9AuIC6JucL1x8FHd0ur3qUAtGq6/fl7Pqqqe9evX335C3dy798aU/v1/Sna7zU6dzqbjeQa53UY+Pr6I+PTTN3a2HWO/fr8kEgSfefDgBQc4Tm8zmaoNvXr9kZGevo9avvzJPW3LY4J3q7vKpXjtKu+39auNY1Kld/K3WLF619+v9oLoq7nncv9zgpAL1K+2xR/5k1izeX2u1zvW6/EwXoC9ADC6HODahmDnGBO8MTEl8Msvdx4eNgx0NP1AD9yGVvtqcbBtdVTe6/05SRDSLAj19v0okOXdpNvd0LBnzzEbQHEWwP2IolyMKPJIllke4BOn4vXcMt4FgwBEPcD5BEA/AMAWDBtkgEoewFADQFg1mh2ZHs/FLEAPGSBGBviLIogfSYRieFF8xAVjPtPBuOkI2DoComQEtAbg+48ATINk2MJyUDjFc9Jj+oc0xZ6kZUynKnVbYiKhYyuMSXlZPYriL5pxpfRjyuQ9dq3Fa9fFeD8drO3VUyMZeNbAt7VdwKQtJmkfHv2ew9+OAffemUXDnGEvOTccX85mRPUW1xz9jO0TO1x4ZcJKW7VH65o9+TMdcLeROrlOb4w3EyQhIaBfFi//9hrnnnc+lYbcPftEgjVl7jDBe+DzVRnOiuqkPjdMoykNg3iXG/SrHoJJI0pAlr2SKaXJDgTIC14D2X7buUfwWlaPjo7dP/QLjUbzRyhr+FwkePE4Wgnbdj0i/ceJlZ2iKNooisJHc8/6hQkUTPDKshxPEESXpNaZCLi7yCMldo7jEhiGqen4megVg01qJ8uyHpO2BEHgYwa+q60aGJMvWPWNvY//G8ldZVyBzo9ibYKJ0/a8U8/EWuquPloJNT1JkjX4HiIIgsHKXJ7nLaEmSQuWHAx3bOfCRk7bMfhjcC4kwgsW40DvDf92w52H1s+UGIRQCf6boiiHJEkCx3GO5uZmD/bRDXYc/uVVgjcc9NS6KgIqAioCKgIqAioCZxWBW265RZOQkDD0+PHjsStXrnzinnvueSCYgGw227hNm6ZN37dvfGVX9UaPXpJmNDZEj2t/wwAAIABJREFUr1lzz2kEZVd1T30fE1ofxQHcU9O//9TzZZkRHnnkdjYx0Ujq9YmyRuNBLpcsAHgpikrg3O44jyyzIR0NNRqPWJqbKwlJIgNKsjZq1LLojIzdUcuWvVzYdkyYpE1MLIyprs5psNkSHbm5m2N7997Y6/vvHznNrgITvDTtzdy799JdgkCfSIwyceIbAxISjlg4zuiuq8vEWeEhPv5YzLhx82uys8FHViuXXl9k5vloN8eZubaKVZaNc+OkXaFcLX61nuPYqxbAaWCYRm10dBFTXZ1T1NJmtieYpGr+MfgTvC2vT8pr+fcHn71A+NfJhH24rTvuACY5GctwNwDDaJwc59ULQiaLULJPnSvLRTJF1XpNplEnNjBstvVJgpDFADhbE63h3xIuWaPJtOp0PZsxBqLYTDkcWxJkWUvKskCwrEs2Ggnn3Xev5QFuoiH7OAXj42lITgfQWGUo30XAvsMIyi/wwLFJHMAm8qTdwqn2JB0pdTvGZlJeXHxtdPRDzxw+nDIYZ+L2XYuGW3Ky9aRvzbQlbZ9YP8u4seRbzFz7rjh9ivTO5N+s8fo0qW1Z/34V1W+tq4K8a8R858Jdz+qm9LzVo9UOsbcQvLNJnVBhpDQkMmf8gkxpu+WkkWmitaiEG/bgHTsplpGAJGVaw/rUygWffZNlyUqLbTpazKZddD6li40CSq8DxzevQV/HMsjuQYAh2uk5eNgl/NYEda5JUHKl/sGkGDKZDX+tdN1Cg1jp/dY5v8MNMaoyRhfz+WXVcXTagq5ba7/EuUrw4mhbs6lL+Ag7/qGP/Tgpijqh7MWKWbfb3aTX60+zRQgVj//FeqGQJMHg0F0JoQRBwIpPD8MwUe3F43a7q7Ra7Wmex8HEfi6U7Wh+FFU6tiMIliA/F8YVaAzYS1iSJKa9RHOt93ygTZ1SThTFQx1Zh4TUYBeVzjShHMgY/E82IISaz5WNsEBi9/sMwH9i/2+Z4zjs9ez7ctnRJkc48+DxeLySJHFvvPHGjkBjDLZcaN+Mg+1FLa8ioCKgIqAioCKgIqAi0A0IzJ07N5+iqNgVK1aMrK+vz5s9e/bHwXQjiqKupET39tdfP1Emy2SHR6MnTnytp90eA7//fuPRYNpvv6xC8N5dAzA/KS6uMOGZZ2ZqsrPjCIpKEAmC8fmUCkI5YzTGyixrZ7zeKJ7j4nx+ncFeHs82E0l6SJq+wKfIPZmQ6/SWZsx4fMDmzbNKKyryA/ImnjnzsfP/85+nd4gifYpXbQvB68reufPydr2KMRGq9L5r18TDOMmcP8Gr0xWbSFIAu72Hzeut1gqCjkHI5CPNZLkJURTPsWy8O1gsTo5/mQiQGwuQJ1os1VqX6yhwXFMlwLTSYJOq+cfQs+cf6Xl5Gw0rVjzUakXRvQTv66+DtlcvTPAeBZqmvDxPMqJI0AjhpYwJXkomSYeo02XZASgZQAKXq8IoitiDFAvXRASgkUnSJup02SfKCMJRC8eZCIIwy4KAy7ikkhKHY86c9xoB+pIAbh1kFRshUSsAY+agJt4KhzgSQNB2bLfQlVK3o9mcmJ+ecTyq9F+/bvIv0RnBq5Rrj8ztiODF/rxPrb/OOG/Me46FO5/T+RO8OsMI2613LhHJPRnJ5rgBtCVnPeRO16DEoanAmGSpeususe7AMYcuPkYEWSK0MRbr8SInSdnrEvNvnU5UrvsNmVNjyczxY0ASRdj97hKAulJAohs07iLJ2Ht7qXMKlOAka/dYFuUkkdmnbHaEss4DqVMlFrleb771tM0c/7pJr9+YHYNSQrJnwO2cywSvMs7WbOo+r1LlCD9CyCZJkpVl2VxJkhLaI4cCwfh/vUx3k7sKflhNS5KkpT08g/HhbVuf53m8+VVPUVRvhNApRpjhEDlne97bxh4p/9qzPa5g+hcEgUAIRUmShFXv7X5f4Hm+lqbp+GDa9XtuHKdpOiuUuqHUad2QgmCsZdr2o2xqSZLk+z7VSmZir2E5HNW2JEkkQsjb9h4KZZyRrBPqPdxFEjkpHKzws2z+/PntWptFYuwqwRsJFNU2VARUBFQEVARUBFQEzgoC9957Lz5el7lq1arJDQ0NvYMleHHQbrc7vbAw/ZFVq+6rAUCnZWm+6qrnBhw+PKpx//6LyyI3yE9iALYbAd4qBqijXn/9l2F9+pwnkGRUq1IXE7wVDMvmugFoWa8v1wF4aaczx6d6DeZyu7cbKcpJ0/SFPq/hjgjeQYNWp+l01pjNm68L+IvnlCnz8w8eHGstLBx2CjZDhnyfKstk0s6dU/4KJFZ/gheTu7JMi253irOFkKw0AqS2+c56DHS6zFZCMpAeTpYpLBTds2d/qAOI1wE4CJp20TyPk6ltcwPcuy9Y313/3jUaG3vFFS8N/PLLf/7Z8nqkCV7cJk6klhsDMETEBG/Pno3kstp/ykuqX6Xxu2PMM6THshZBracUPVB4Karjy+CktUWK9EHRXMvSmgXYEwH0pAmey/xSjGOM0v2Fs8g6rpx4LONNaaTpUvR78w75u/o3iOdy1vK43KFDP6H77qs6BHBz/UlbBUwk+9srhEridjyHOt3YodFJNWz5C+s3+5eKNMGLVb9jM6/yXpI9g8NK3s/2vKhTLBpqeKPz1l+LSmIWfzKUJdLJuLwKauh9M5EmmgBHeTU07Nwv0xYTZE65yIZIUj78zU+Ggp31siWaRf1umkY4y0pQ+XcrkDk9CezF5ZB6yUhIHjEIXLW1cvVfO6QG29Ky2Ek7fDYe/gSv3eNE969+0jjnvFtdg1LyBfz/d3w717S3+gCVYIiTls58x5poipfWHF7HPPjDs0Zc/47hN7nuGvU3d7Wtlrj+yznmGkcdMX/Sk/aJuZdwuNzinf/Rvn/lKzajRi8HQvDGfH9Jgvlg3090Ol1ItjT/DQRvV08QrCBFCJnPhczpbWM9297AZ4rg9Xg8pRqNJr29uQqH4MXtYcLFarWWm0ymRLxhjF9TkvOxLJuFlX3nUrKxrtar8n4HSbBknDjsf9WGQZIkCidhEwThCABEsyzbKd8Vjmesx+PZrdFoBgY6H5EoFyph2bqmtQihjohuIZzkk9in2t/TOhJjDbeNcLDCz1V83+MYOkpSGKpVg0rwhjuzan0VARUBFQEVARUBFYH/eQSmTZt29U8//fTQ3XffPS+UwdbXyyOPHs274bffbqr1J3lnzXp0+O+/31BcXt6nNpR2O65zjAXYbARoJnGStQEDBIPFMtxNURf6fGQF4U8DgIugqItwBizfNWbM6/03bboHG8RCXNyh+Lq63gHF5HY/kBkTU2GW5bcPut0xnM0Gwl9/geuqq57tr9PZ9UuWzP/DaKxlR4/+fPCmTTcddziiAvIjxnFcf/2DI5cunX+aSnfkyM8z3W5T1K5dk3cFghv2qzWZgLJYSqJ69VoXu23b7FaltBe5XD/lAEzF2cBaL/yde5Gs080sBND7EtAFc9lsbumvv17sCzCNBRgs0bSH4vkdIsD3HMCj28MheHEcU6a8MvDgwTGlhYUjGruH4D1pefDGG+cb5NRSWFyzgHym12IHyTt0Lxyfy4yxTIcSzyFIZ7Lki+KmeJbUvOmDCCfqe/zA5KhRpplotPmmVtjqYIv9a7HUWygP1k8kfmr+nPhbwv3wUukD6Lr4x6Te+uEyVpQfPbpNuvfe6B0A+WH5wwUzVy1lJ+UlJlVGjZx0hXP5+DtP2KP4E7zBtxlEDVmEQofonr25uqhv1fL8PtdcStX+9KPWlBBF8jY74bE7ZYnn5V5TxyGdj+wGaJQI9Od7y2VOGy/3HZsLhoxkouavnWCyMOCsqIW+f5sFfGMDCJxbBtLu3f7mfE/Czb/uwwnWFIJXIWidvAu9e8XLNkzwvrn5Yy1uHxO4mKz96cgG9qEL73Lev/op478nP2PXM3pZIYSrHTXEsfpicnTmCP6bglWalnInyWLcTiAEb+J71yabncmP0DQdVDJKBeH/BYIXj0WWZa0gCHqapk/YhASxitSiYSKACVfs8anT6XwbGf4Xfi8SykElgRJN076kajRN+/r6b7ZqCIfkCnPKOq0uY4N4nicpiioURRGrP40IIWyj0PIQDfJq9diNDlZpjzcHcFehWFScJYI3ZPWoIAhRFEW1ezorVLJSmSZRFNODxT7IKQ6qeCTXvf8mGrZyUIjwUPvwer3lCxYsOBbUgIIorCp4gwBLLaoioCKgIqAioCKgInBuIvDwww+PfeONN/41fvz4+Xl5eSH9AG9o4Kbu2DFu8s6dE32elGZzpWbq1Ff7LVnyakAq1NCQURSPuPaX0QrhC5DuBZjWDOBBAKSMj9FjMrWiorctPv6Qye02N5tMVkt75OrpcUzKS0ysjIqKeuOYy2XiSkoG+rLwXnvtIyN37ZpY0qPHNiN+jaK4zIKCi/fyvCYgK4iOyF3c9sSJC/pUVfWSd++eHLT37KxZj4764ot/+qk1TypWW8bWNklXsMhjzN8aBvAPhiA0iCAkJAguCeBZDuDJsAneQYN+yI2JKYNffrnjcPcQvMp4ncTChdrsnBzCR/q1XDJ8eHyuKUubSY40TQaSNHiwX/HHpU/6ysxKvt/zwP7xUQddO3y/AcaYroGH0pdIm23vyqWeIjTEeA381LSIGKg/X95sXYseSl8sE4RGBGiG4mKrc86crIAI+2BnpPPyLSro667Pj1k29b7flbLdT/BK4G2s14oiTx2taZTu/mFvZYLeTg4emx3dsHmTNmvscCp5RH8QvJy098MvUO6MSaIhMcErS5JcV9ao2fb+cmgYcaNTu/8Xvc5aRgJDI1GQRItWJPrdchWSOA4kF5JFnoA///WuJFqKSvs+82fpfTGLsrFFw9f7VrIDk/KFl397S68oeB9f+5Lh6vwpHkz2YgL4X7+9qb8m/3LPmiPr2OcnPIwTbgEmgXvEZvpIC3+Cd1TmMA4TwgumPnciGWFXBC9pNTAJC69mo8mkuaHO6f8KwYvHj48hS5Jk6ogkCRUjtV5gCGD/So1Gc5o/daQI3k6iwCdnzIFFee6UUgjrs+kjjC0BJEmKo2la9Hg81bIsFzEMg+1QerdFKhQ1OCbZWtuJDTVZGrZyoCgq6M3iM+3Bi8cZKqno+3Ygy3qEkLOrFYrnLBgbiFZyHStdfZ9B58KFN4MoirKTJJkgSZJFluU6rOwOZlwdjUOZAz/bE9/3qSA2J4pfeumliCXebRunSvCeCytQjUFFQEVARUBFQEVARSAsBDDBu3Dhwtk6na5y1qxZP4baWEUFMWfr1qm9jh49z6dyGDBgbVS/fj/FLlnyagS8dzuLykf0yi2eqIqApSUJGIBMAMQ3A4yvyMp6qsfx42nNWPULkOq97rqtfZYte/WUo+un9zIpLzq60Tx16gja49E7DAYrcJyGKCvr492w4W8FF174SW+TqQFVVvYy79gxdWsg2HVG7l5yyfs94uJK4+vr0xp++eXOw4G0p5QxGBqTJ01akPnVV8/5qYLDTdIFkJe3Mf7gwQtaFc8Y62X5ANN0FOViJIkESdJwAO+6Ae4qCFfBm5BQGD169JL0b755anf3ErwAbb2LPy59QlvsPki9OuhVWRSBKrMRtjkFI33ExDv5W6zY8uLJQ9dYHs34VohlUuCfxbPI0eYr5TxdLDxQeDNZx1fC7YmvwO/W5ZCuyYK1TUshTzsYXuz1lavx/7N3HuBRVfn7/57bpk9m0nshgRAIHQQBQSlKEURpig1Rd10rShHXsiioCCJYV1ABdQUBRcUCooig9C6hBBIgvdfpc9v/OTMZmNQpmQH8/e99nn1wM+ee8t4zk8nnvvf9lnSonjEDBc114toD8fGnI3HudG7udYXOn43JSEi8EFGw+Ldd7nspaIBX5AEQcsBdjpYzSKURz9ZzwlPrtrFQW14ZpTAR8UxJdPd7x1MkAkTKaSF/535RHhKCkm+5wYgjGs5++5vyxIka0XLdZKu1oooW87JE7uAvpEwfyuoVHJ0xvAcT0aU7Yg0hqOLEaTj7tUksPcpxMeM+Lvzo7YcoVwZv04iGpoAXO3cf7DvNvOP87kaAF+s0uds4myuiYfaQR00Y7nYITeK/PbVF1j26C4djGox0mamtDF7V3syosL0DD2upUJ+yzd2v0/8lwOtal91uVzIMY3YVZmMYRsTFmlx5lpgF+/DHvi8fkVLbFhRob0SDJ1Gx404mk8V7anctvY7hLgCUXskiYE3Xz3GczUHUmmQbt6UTfk/h1715/+Drjl2/DMO0Wj/Bm2tit9tJP/vAkC7ZmzEC0aY9cFcQBBzhhGMHPGrlK2jneR5nlJcFYo3B7KMByLZaPM2XsVuJP2m0d/G+4nm+QhAEE8MwaQCAIzKMoigeW7p0qV9GFG/mKAFeb1SS2kgKSApICkgKSApIClzTCmDAiyf4zjvvLE5KSvrutttu8wA9W19Ofj654LffHtCWlqY6HkmeNOk/Pfftm1oc+JgG3DuGl01B7rgCgPVJziJgfRrcKX9QADtNADcWAAxucElsDQGoI++++1Dntp28l3NgMzJ2JQ8YsDH+/PneNTt3PnDSpcK0ac8OysnpZz5wYJJHh+bYsUs7nz/fz3r69JBmDoTJk1/sc/58vzpBoMmwsDzwBfDq9cXdhw37WP311y+1WJjtcu6r3CenDc5Qtli0EBJSpvryy9ca+na6gkNDwxVGY7jdbj8kANRUAEzIC8RGnzz5xf5btz551GC4P9XZ308+O5m9mYc74H0xe5ImWZHB4RgGfK5Wm60zmyNtHKe3lNsKiHcvPq2al/qJkeItclfRuv+VvkyAaEL3x8+28nw1xfOh9NryD8HC16JK9iI8HPsSv7b8dXRrzGNGVeWQugcegDYLcnkz59baYLDbrce2GEV0NfAyklcZjNrSko61586+FV6gj6mA575opGG/UFqppRoXRWrP+CCwyHZib7RgNytEjiNFu51GN9zOAWcHAwdCllEU4OtlIgyZfKZn+aaevR6aRFGslaIVDE9HhBp3zV2kCO3cwYCZryIirPZigZWsLrcojSWVirRBGWWKirOcyHLQZcbEyn0L3usPQjxBUHHIWBoj1F0cCqaSEpGOeMGwcddEU5wyVY7X4gnwtuXgxZm7Lj2wq9fImlG5oZzEUQ3v7V2lxE7g6GhlfWuAV7Wre2jIoZ71oVTsi+3R9f8i4PWkh6+AxFN/0uuXFWjpUfJgA962Crxdq9fmWoiVaM/7wBPotdlsOBeZoWkaVwtt1/H/A+C12WyMTCZrVAy3NdF8ccTzPM8AAI7W8Mu96xZ/gMFroyKH7bqorZzc4Cjn2zsWy7I0Qkhus9lOqVSqBPfhcK4zjhwhSVLRki442mP58uWOJ+mCcUiANxiqSn1KCkgKSApICkgKSApcUQVmzZoVTpJkGkEQ8lWrVj2In0abMWPGKn8nUVgovp+VNZRSKOoZtbpa9+ef9+ZZLOoWs8v8HcN5ngM0NgG5RZUARi3AQ265sywCeIQBmHQGQNkAOHEW7SdRAIvz7r77rX6tQ97LgDcy8nzo0KFrkjdufOWIv/OeNGl+r1277ssrL+/QKJNzxIgV6QaDnt6/f0pWr15b0n0BvGp1TfQtt7yT9vXX/7n0CL6n+Y0cuSIdt/nlFxyF0PIxevTyrjU1scS+fVNO4BZ33vnvgU7I63QFx8ZmxZeUJBpEMa4aYGyB00Xd/mPIkE+7WK1q44EDn6icvQUP8EYl1qlmnxqlnRQ70zI8fOqlP+BePT9WP0h3p/XG0HstWYY91OqC+co7Y2dbvixeong+6X1OEDjytbxH6XuiH2d7h0802O0X5cXGC4pF+c8ST8S9Dusq3hP/Efsu90XZbDKYgNcd7J7O6FNyOr7fpWzpPud/iz+8/hNn5mYTwNv+q9Skh93fJENMajikduPAaibg1/8ptQlloKJzBCRaCbN8AFt7RLBFdYyp6xBhiUkc3JuMy0wjbXYbX/TnYZ5n7UUpI28oQCQBlNx5E4I1mYlT6zaHVh47rR7+3ssXq89dkP/80LMdw7t00lT81ZOsyx9EAuIcsd+8jRCZsEX1X+2eaGwN8PqSwYtjHPAccJQDdvq+PHKu8YO9q5TeAN6IjyZEqupiflIzIT+2V+f/HwGv49qzLN4D+H9Eeyqut1f//2vnBxvmtqSXL8DrWtAbw1GEUOLVLgrYHsDblo4YuAuCEEXTtC0QevM8ryRJ0qtoKvfxWJYtpWk6OhBzCHYfgiAgV9EwT2P58h5rK9fX23GCtU/aGr89xfU8rcuT07q0tHTfmjVrglbLQAK8nq6Q9LqkgKSApICkgKSApMDfQoEbb7yRGjBgAH6MMvm7774blJeXN/7JJ5981t/JGwyGUYIgRObldRr1008zfYoa8G5MHBWwLrMxyMV8cT4uoyYCPO72PQ0D3kcZgDuaAN5VUQBv5AHEsDg24dSpYVWTJiUolcrMSzDaaFwXgeejVt9Vgf9NSPgloaBgZIF3c2zeyv384mKwLVkCjsxiDHirqhLg6NEx2b4C3jvv/HePkydvKjtxYqRXBd5ca9Vqy1RhYQW2TZtevORGdp/x+PGLup44MbL2woU+RfjnU6c+33vfvsnnceZwfPxfIT16bE778cfZRwF8cwV70q5fv2+7KBS1tl27NmB3S1AB7wXtet0r5+5sVHjopY5fGgbGRqvu3XsPVNgLCRWlFRd33lKfqRnI4RiHz4oWKvGs7o37t2V67BMsz9dSMllny4unx+sGacajIaFT0Relb4r/K3uFyFD2FZZ23VZblq83BdrBO3rs2z2wY7cp2G2k7+t3OzJ4gwp4bSYCdn+bCUMmUmA1ksDzSLNvnixlWDap7hPJA0Ji/Z5SomB/l/rekRmqzHvHUxf3HgYWiazA8UTNuQtsvzn/PKwI1bnyIC8toSbnoqxo9yGNrdZAlh4+obGWVzGhGWlk3r4CvaVsKqGI6giAAMzFf4Ei8XPr+p//VdFaRAN29P7zm9nav0pPUVHqCOGLqR/URWsjBVxwbc5Przj2wD+vu8+Mi7C5JvD09y9qbu50ow07ejEgXnHgM6WniIbopfd2DKfj7vG0z715/f9XwOuujQR7vdkp3rVpCT61p1CWd6MCeHKUetvPlWjXAMzwDdCgR+q0tR5PoMtfLSwWi0mhUDTcPPW3l8vnsSyrwNEFJEl65XB1nXktO7vxHhAEAbucfc2HddyccsFgHLNBUZSdJEldU6VxJrkoijRJkj7DygYnreOGOp5jILJxvd0JGMxjM0hLa/K2j/bs+0WLFv0eiHFa60MCvMFUV+pbUkBSQFJAUkBSQFLgiiswffp0eUREROcdO3YMOnPmzJ2PP/54ux4xLiiA57dvf1BXWprm1yNorQvQGuBdKALE1gP0DAXo05CXhguL7TYBDGmIaMDn/qp1OlGnXnLSjhz5YfrTT2dG6HTpHMtGOIppWCxH1PhfhaK3Y/4q1QWt3R5uYVmNz4820rSBZphKhcmUUo/7On8ezC7o557L6wvgnTr1+b61tTHnfv75cVzIxuPRNP/37rvn9tu8efZfBkNkMzfPlCkv9d6xY8aFiorkmg4dDoUOGLAhYe3axcfxINdf/2UySXKKP/+8J+DxCcOHr8iorY02HD68ogG8BsfBu2qVkJaUVK4VRdbh9kZIJlBUBEvTxkbXqbGoIthsJUpcuRz/nCRJniQRhwvR4yJtLGuWk6RI8ryKA8C8knb8EXbhAmd59NHEY+6F/zxerDYadO26PTVj5I6QrwY81rab/EoC3n63yMBqIkEXaYs7d58ycchZCjEygUJAyEhRLH4fIDJ5Et9r4UzHe4s1WxGQCA4tXiH0eWJ6lkynbTXf0FxRSZ36/Jvwvs88XPrVrTPShcgd0baiXshalAqAaIgafU6wFB0SVr79SXmiNq1ZIan2aN3aua0VWQv5/oaw8FO9P1UoFIfbO64EeBsrGCzo1d7r1N7zW4pOaG+fLZ1/pfVzf4T87+DGdrkh/XWlBuqaBfI64QgFhBD+viJgJ6pMJnMVKgjUdHHHoQRBNHoqyVPn1zrg9SbH2NMa8et4nVartVKlUuEc2UtHe/YYdsU3FK0Ur/QTDtXV1VmhoaGZ3qzdnzZtOZIFQbAuXrzYq1oX/ozt+B7o74nSeZICkgKSApICkgKSApIC17ICc+bM6bl+/fr7EULiXXfdtdnfuZrN5rTs7I6PegsgfRvHmQV7GeRuowFqKwDG5+MIAQCzCtfrAYipARheBPBFGMD5CACZHEABAOm4baNogW+/zeoXHa1nPjj3Ietyat4QMlJY2GVbDc5p3VX9dYOrFCCCiRdw8a3vy1bKXG2HhE60L0j/yoBzW3GBLuwAxY5Q/Pj/HsMKzdr8j+k30n+tUVEhogvwNoWu3gLezMxfU1NTD6q+++65v7zRraXibsOGfZwoiiLasePhZvm5U6e+0P+77+YdtVrVdr2+IGLYsDXJX3/94kE8Fi68lpx8NGbLlqccwDeQx9ixy3pmZw8ozMlZ4HBPByOioUOHw6Hz55vSUlI6gCDEOxybOEcXg1qNRqBEkaWt1gQHiHcdomgmrNZiJc/rKAANIESIoliHaFqwyWShVputXMHzHH5alQYQeZaNRgShd8QNZGcXwsyZn5sAwrnLhf9wXrR/sRaJicdieo/cHPbtyIez2tQ+mIAXO3cJUgRaLsKujSmgj4iC7kOtUJYni734kCx9Yr1ImAxIE64ViPgQY+4bAh2RcX9lVM+M0Kg+3Rwwt2DnAcpaU1OB4xmAJEVaLmsx5gPHNRz77/8iez52X9lPj03uob8xSxc1DAFnFaHmLxB5C0DZVuBXLLv6gDf63buidWzcbIqiPFZc9/S+kQBvc4WuFAz1dG0C+XoggV5b8/q7xSUEUmNv+nLBJVz0j6KCHmna4pQCuRcweBVFETtIA3yDvfHUeZ4PI0nw0L/2AAAgAElEQVSyyhuNXW0wrMNOUF/O8actdrtyHCf4ArYDeQ3wnAVBMFoslhr3vFmcQ+ttBrL7fFyff/hn+KZJQ/E3Rz0+f/Tx9ZxgR0K01T+G5UuWLDnm65x9aX9FRPRlQlJbSQFJAUkBSQFJAUkBSYFAKICdvNHR0QPee++9BYMGDfpvr169iv3tNy8PPbRjx4z0wLt4nVmwAPUqgEI1gIYHCLUBRNYCYHhmRQDYrIJZEgZpm5IA0iIA+nIAhAiAi6+VVwBMvAQ3ceEtIumrmA9z3yNf7PBdDcHmql69MI++KfJB07jE/nKS5MBgSKvfXrneAXqjZAkCzmd9pdNGA4a2GALfGDbZ4Ya9aM4i++tHsz+UfSyf3fkl20tn7tNMi1rkeNQfv44B76+/zolqKf/3ct5t66qnph6Iz8z8Tfvdd/NOebo27hEQ7m2Tko7pBg/+IvGLL5Y0gsRKZTUzbtzSXuvXv7oft2cYi3r06Le7bt/+8FGjMcweEXFePXLkiq67dt1/IdAF9CZNmt9vx47pJ6uqHk1yzjUwDt5bb32zi0JRL6Npu6KqSmmdMqW3PCMj1VEYm2V1dpZVsRxXyEREUCR+8FEUCdFg6HgJ8nJcMWO1GpUE0ckBbXneRBIEIyCUJ5KknLPbeRkAhgICcrp3FSJJRjtA5pkzFvT00wsBYJ4JQNPi3vN0Dd1f1+lKNLfc9l76+tGPH2rzvGAAXs5KwP4tiWAzqUEEArThtdC5Twl8vyIdopIBqkuUkfwvTOad1QQdbxdVaZHGqv1WkrYMq+h626yCs19vTWLNVhUIAikL1dXxdhvizDYViAKhjAyrTR03ooAgneAbg93aiwWy8kMnlXm/7dbV5eap9DfVUDHjilWkxkpSIeBod3ohAKmF+g/+s7reFdHgi57+tG3JwUsXhSvDvxptDENxC/zps+k5f3fA63JwYliG3YMYSAiC0K4iPRjYYJ2uFNAIxHX01IcvuZ2e+mrr9bYAL8/z6mCDwPbMPVjntgTzbDZbhUwma7jBGKyRnf0GGia6z5bn+TSSJIMeNcHzfBRJkmXBVcr33vH7iqIowpfPimDFieD3ntVqrVAoFDEcx1EURTWLJGpphS3d0GoKQV3FzxqALy645laDwnfdPJyhB4Ag1NRwjtqW/hzHVb755ptt39Ru53IlwNtOAaXTJQUkBSQFJAUkBSQFrl0Fnn766bRTp05dt3v37n+1J6qhqAge2bVrajrObg38ajHkfb0HwCA1QHcRgOYATnFOcIsLf21KBDCpAWwkgEUGMMctJw5zggUiwJNZADoHiMOAt0MHUKrVOSFWayhrMFwkPi9dSXbW9RfGJQ+GurqOBlx0C0PbeWmrmrlicEZrsjLT0ZcL8P5S87ZycORAcXPeH4DdvS4NTKZdujFjhvzRmibTpj07eO3aN1otnBYdnR0+ePC6+K++mu/R0dAa4MVj3333nC6HDk0oz84eVOmaS3LyUX1m5vaUH36YfSkCYMiQz3tER2dTCD/vyTKosjLZuGvXvQGPaJg2bd7AtWsX7QHABe5w9MHm0wDydhVw69Pnu/iYmOzYAwcm5TgL3FVQPXqsSdbrbzFqNOWa6OhTepq2QFnZKZlaPf0iQWioiIjjsYcPP+goMAdgQ3b7plCOU+tFcQCDH+RDKJwTxRIaoc2sKAItCEMZhDo74K8oHiMA/kAk+ZARQAb19VXykyc/AYDHGgBv873n63tj2j3PDlx768w9bZ4XDMDrXlAND356PwX1VRVQX2WG3L80MGPhxZtObepYcPaDcEUGZZGHKnldwnU1mbfPbQRucUG1s5t+TtSnp4RH9+nu+GO38I8DlLm8piJ17NCC41++nmiuz1aby8vl5iI5F9m9k9FYlhViMV1UaTvToOtmR0guOAjv+Q+B6/gMHOgW3Y9WIu0Vsd6ZxXruHHuwUXEh1d5u0dG7hn2nUCi2+no9W2r/dwG8DdDVkT2J3Y+eHsdvyKn0OzsymC7etjJ/7Xa7XRRF0hc3YCD2QaD6aAskBwPwBhNeBkKT1uYnCEIJQRAxgRijrT6CuY/xuMG4pq71uO8lURSjEUJe1QBw1wO/nxiGsdjtdoFhGAwOA3pYLBaLQqHAj2tdMwfHcdU8z0czDBMtiqIR/w+ngbUUCeHPzaxgO2ztdruSYRifi+r5cgHaWMPFRYsWXfSlL1/bSoDXV8Wk9pICkgKSApICkgKSAn8bBXDhtf79+w9Yt27dxPZENeTno1Vr177WLAIgMEKsTgEwxQE83tBdHcKeGIAPLABxOIsXRzhwAGYE8JEK4B4OIKyhqAVGQziz94lmgFepvBBitUbYP8ydzeRbzhOLum8yKpWl8vr6NMOinBnqW6MesrqcuK51YLh70XKaahrRMCfjWf7H/J1ikjKD31KxWtZT1wve7b1SyDnZt6i1wlujR7/TQ6GohU2bXmo1AkGjqVSOHr08c8OGhQc8adkW4B06dHVYfPypsK1bnyxUq6sYDOJ79vwxLiIiT/fLL482KsDWqdPupNLS1Kr6+uigPPJ5eU33/wUwpTMAjwAeKAGItwH0NQOk+F35+667nhu4bt3rbkD00zCAVBvAYMdawsI+STaZeKvV+o9Stbqaufnm9/ts2vTiXqe2OLf54wiACAVAWDRANwEg1g7wtQKgqhygKgqhuZQokg7AC2AnAB4jABbUO4v+/aABkNkBRrW69zxdw6av3z55Yd+9w27KLtV3uHTToFkfgQa8roJqw6c5HEJym4mxIsYOC9+QA59iBqOZgQiz+Yboo2G6f96eFdqlo0WXEm+n5M0L8WF37ul132d2e2jqJbeRKIqwb8HbIhFabJClHw4NyWB4+K5AWXnGSpDXCYQ6Q81xMkasPl7NECYZHzraaqzeDxRbD+UxYyBInzHeX5nwNeP0+oq0ZTKZLCBzudYBr8s5RtO0z1DdVSjIX7dZwyPKjovjz/jeXNWmAM5qtdbTNO3IBvfFFejNWFfCxXulAS9e97UKeduaF8uy5TRNR3pz3fxt4w+883asK1E4z12/9kJF7G7F7kwMOgVBwNEF4YGIb7BYLCXYMeutbrhde9fiaSyWZQ0URSkQQpc+MxuKumFoWon3HcuySSRJ1vA8j3Mc2uXGDfT7j+d5XGDN58JwnnRxf721ayAIQs7ixYsLfenL17YS4PVVMam9pICkgKSApICkgKTA30qBuXPnxhMEkeZvVIPJZOp57Fjfh/74476KwC8cQ7dPuwGo1AD3u30vw2zlEyNApAjwuNvPN8kB5DTALUYAzAn3kADGCoAJjSIasINXpcrVzTo8V4yXRcC90f/gVapuZo3mvDq3kjG9fX6Ocl7qJ0YcyeBaE45mSFZkcA8mLnDkubofX1Y8oa8wEbZa/jzzRMqr7IfnlyMMiJUVA+tbArwDBqzPCAsrIH/8cbbHR9Euu13bVrctwIvPHDhwXU+9vkil1VYYAAgaIZ44d26A+eDBOxoB3sBfw8Y9XnYlpxQCvIIzlk0AP54GeKQDwLBa96J4vs5lypTn+xw+fFtZbu51DX8gYPf3+lCAWtIZq5BoA5hQ68rFnTz5pb7btv3rrEpVKysuzqgAWBMGsD8EYLDozHfOUQNE1AD8M0cmWzKA55+kEVLB/fczYmwsjgfZIVBUpE0UcTaeDUQxmUAotsHhm0fQtM2sVHaqFUUW4RgRhHBBNu/r30REH4wsiKDqn6uMPtOqFkECvLIhE2QaS42cJhGq+eaQaN0Vg0B/swEQJeoNm0KSpxnzhr09vE2nTYuAl+fR9pnPyWzyrUTSPQKh2iPAiFg78Uu+ABGjRcJiIsBoUYp1Viuc/5TjVElgUiRDddQIKCBIZ1zD1ToIi4yM+nCyLoyMfzJQc7iWAW+D07XdjwO7Z0k26ObIlfQF2gYaYriuXxOIVYsQkmPwFAwYG6w1uO/FqwF48fhXYm2Bes/hfrDLkqKo0ED22bSvYLp3g6G3zWYTcZ4RjlrBTn13l357Cm/hLF6crUoQBH7CqztJko6nrHxZg1txPN7dCYv7IElSJoqigiRJhSAIjCAIZpIkK9wBq7fvkUDsB47jbBRFeSwEGqj90d4bae5r5nmeEUVRhR/iak+cC4bcCCHcF77WGGqHCoKQKgiCjSAInM3cYhFjq9V6bPny5UF4EvDyKiXAG4hdLvUhKSApICkgKSApIClwTSswd+7cAZs3b76ltrY2afr06Z/5Mlm73a7Nywt54+uvX/L58T3P42DAuy4TIFQJkEwD9G4APBsJAFshgFUN8JCb+wF/Z5ytcGb1MhSAnAfoWOJeaA1HNEQnV6vnnRmpvy18tnWgJt3xfU+h6G3U6c5qNl/cy52rzwEXyDVxdWj2qVHaSbEzLbiQWtM542JrC3InhLzScz7//pkPqX/EfVi7quA/yrYAL3bvXrzYo+T06aHlnjS4nFeb3OYjc1OmvNBv69bHT3vjvA0LK1CGh18Mz86+Id/T+IF+HecKd+78c8iPP2orAX4OBbigcDp455QAzEsAeK7YFafhzdihoYWKXr0cbmR9ZWWi9ddfH2mIXHA/G+8jDFYbu0zHjn2zs0xm0alUtejEieHVx451ugiwW+MEwjbCCYSvNwJEcWFhTw2qqhpDAPSEpUt1KD3dJjAMWGWycIurLrPNVqrERdgARESSclYmC7PabCUKjrPSeDYEATxNa20kqeERUjQ4gVtfJcOUqsuEYn5CQUzrDu4AAt7bjq3pohPqZalpGRq6Uy9EhUUJwNCcacsphmK7AI0IEUSeIEJCrAjthN73di8jZRhat34UHTulp8N0ipCEWEEUBFSZc5YyV58GDhUhdboIwsGLKEL9CSz4AVDEJAAsis0EIskAV7QSoG8imCwJUF0/8uoDXsWpFH345pGmEGXo897sTW/aXKuAF4MTgsDRlsEp7OOPi64JKPYZErd0Pdxdljab7ZxMJuvoaueKcgiUDoECOt7sq5ba+PuYvbfj+QLsvO0zWO0aogMuFVQN9DhXQotAjYFvCmCgK+DMdJmsGf/CcBYASkmS7OyrTp5ulHi7BnfACwApHMedEQShTiaTYYOCIzLL/WBZtrRhPc1yloNdiNDbNfmqZVvt2xuJ4+qb53klQshmtVprlUql40kGXw58nay4Uq1SGdMaYG+rPwnw+qK21FZSQFJAUkBSQFJAUkBSoBUFZs6cqfvrr78mHDx48L7HHnvsFV+FMpvNXbOyuv3zt98ealZlec4ciImNBY9uhtbGNJtP6lg2RCkIBgzdQBQtBE0TVo3mujKz+ZSOZfVKl2uyqOgsWrlyBQdwM+l8xB4DPWxQvVxoDQPe4vBVEc+ffLBRdeeXOn5pGJ/UR/lu9mr7xM4TUI/wfg5wlWvKIndUbWj0h+BNYVPsqSpnDu+Oqi/kHZQZkKLK4A5W74Oj9TvoSCZBGBV5n81UJ2N37IDqpmuLi/s9rqysXxnHqbjiYrAtWQIlra1/7NhlPbOzBxTm5Fx/KT+3aVsMKnNzrzOcOTOkyNdrd7l9JS48BgChzf5Y8q9PB1QVm2brZmb+mtqx4w7dN99EFgJsCQUoUADcVwIwtwTguQSAeV4D3ttvf7UbSfLyCxd61pw5M7jIZApt5q72NPeMjJ2RcXFn9JWVCXDs2JhsZ/vLQDgiIjeUID7uWFfXU8ZxBoSrdb/1Vl8iI0PPratcw35WtFCJzxgSOtGOoztMXA2afWqM9pRpHxXBxIpLO2wVwug0WFu+GL4om++w76pIDSzO2FqH98mjWQNDKuyFBN5/+AYCLu73VfFyxZtdttZjB3ld/SHN23/sLt/ee0rLhXS8ALwZhQcjT8f3a/NmwkMHlgxU3nZDMREfWX9ncmaoUFgXZrdxpMCLiC0DgqJTBJEXCEQSTjCNciChXyx+FLVFwMtxHCrILtTYWCBB5BFN8KBQiiLPGZAiwSKydUhENEuYc06jbSdmwe5aAEUvAF1XAEsRAH8OxEwA2x03gfXYfqB+r4IK89irH9EQ8+a9GaF07AMIIZ/3Wkt78WoDXle2riAIjutIEISjUFqwwK5LA38Ab0v6BQKmNMBsI8dxRgyMmo7jXuCovY9TB6vAE56zp8f2gw148RwCcT08fWZ7et0bjYMB+a702q/UDQN844NhmBRfgZ23ERXe6ubrZwbHcY7PaByX4L5nvB3P0z5r6XW8Zvwd4WpkeON1NRS7NOLfT4IgyARBUCOECG+elsDvCXzjQyaT4e80JvxVxVcNOI7TUxTld4G2RYsW/e7rmL62lxy8viomtZcUkBSQFJAUkBSQFPhbKoBdvMuXL//imWeeedCfBVRV2cceOHDzyOPHb6kBuAwLXUXN/OnTeY4Il52RAiJJBSuTRTS4Jt1fE1FOTin7xBN/cgDPNLgjaylnEa8P7K5Ca3g+6em1OvwIPsvG1lgsR9R4FLm8p0WhKFJzXKgpKUklUyodtLPNAyGOEEXs2JRxAKgZ6LJYgM/JgUbOWxyNoFbnag2GTo7H0M6fB3NrOb349eHDV2TU1kYbDh++rcVcsgEDNsbJZEbNzp0PtP4Yf5urcMQY6AGOqrHzFGBwHcAdl2IMPGnQ/PVzcoA9KgCsPY5FaJytyzAW9ahRb3f/4w++qKZmVYQzouGn0wD/6AAw3OuIhv79NybpdCXhP//85GHf59j4DBxv4Q54r7vu065hYaWMTlejsFhIy6+/skqT6WExPJwiKyqijMuWWdRi/DZYW7lKeKXTVwYMYnGEx41hk2248B7u/cHEly0/F68M+aN2O/nv5I3caxcnUYO1d4hDQq/jSZJnZbJU6/bKr2lXoT5c1O+J5GWml85O1jyQMN/syn/G++Od9zejtMz9IRtHPd58rR4ALwa3ZHykyVRhgsNh/Uow6B2ZtSG9qWbJdTlR2ndm7cI/nwoRqeFAKgVBAIOtDv3ry2kh0yL/DV31w4UKWyE8eXwQXW4rBLVMK66a9G193/jrue9Pb2Se2nyfw/EzqtME+5xOr6MiwUrN2jkeVZgKYF6/D+GmqL7igZpvxI253xDLb32NZ0xKVJedhT448AzqcDfA8Z8AjPUAdA3AgBQQJo0GI0mDIIoAy5aBaHgYsmgtBOgGhO+7JuKj23Wh9R3epGm6HTdSGo97tQBvg+NLbKnwj+/K+H5GICFLe/vCWvA8/xfDMJ095YK2dyysVDDco97AvisBePH6AqGR7zvKtzN8hYXe9B6MPtsa90rojB+1xzd7CIJwfE/y5fDk3sV9eQPjXWP6oy9+X+AIB/dIAH/68WbdeL0URQX95pinubS0PpwtjsFtW5Ce5/kzLpe2v59R3nwOtTZ/7BRfsmSJx4LCntbv6XUJ8HpSSHpdUkBSQFJAUkBSQFLg/4QCs2bN6rxy5coP+vXr99l1113nVxXbvDz7k1u2RHWvrS0mXLBw1apJYampSIELlDV3OzrjD7DbUUVpxcWdt9RjsOXe1vXzSCZOeDRrcCtux5/qVZQKsrL2UY89dggAHm74DoeZawkD8IUF4JkTACxatSokOTWVUWg0Z3X19alGq/WYw8mrVHa3yGTFGgClNS4ugsSAd9Ghl8nFR5yuy7m95/Pz+v6HLzYWwqjNg5hCYz7EqxNgy/g9XJw6Xvg29ytixvbJjqIaE1KmCKtGrudyKwuFMT9cz7g7NHdWf678umy5/PWOv9VgMNg64HU6YPv125oRFXWO+uGHOX813WgREefVN9zwRcamTS8e9H8TfhQB0MEK4HJiWkiAOtL/LNxPwwEOqAEW5wPgHL+ZKU2zdadNm9tr69ZRedXVs5JwNq0zogHHIfQ1ASQ1i8FoaW2BWbuzZwx4OY5U79vX46xcvjOic+ffos+d61ZWVdW3GiDZDrA1A+BFTq3+K8Ro1FvffjueSEvLotTq9DoAxgH28Z5NVmbyB2t/ZpwF+gZwBXWHNSuKFtMPxyzjXs+bQp+2OOu5DdGN4hdkfF/XFPD2091i/71qoww7gV1rdu2Pu6Y9O3jd+Jl/NtPCDfA2BbdJ5rywkKVPOorOcacuRFp/3h/D5pcpZWkxPNUhvq5pX8zogQ4HswvwFtcXEpP+d2OI0W5AS/t9Zk+ne6L/nHicurnDOHbqjfcajxTto97Z/aryhWFLTMv/fEW5aPSHRq08RJz9w8PqGzTj6HK5gPJrT0KfmBHwc84a9FDMdPHNc3Pgob7TIDO6M1AyJV95/Cjxxk9Po4jbALRqEZEcAL0NYMIgEBVqsBGhYHUA3uUgGh66eoA3dOPN4britE+VSIs/YAJ2XGnA64od8MbRFbBFttJRA9xpNxDxB9jgnEwX7GjIzLSTJKnzZs0BAGv4vRfizVjetrHb7VaGYRo9ldL03CsFePG4AdDI26X71c6fPeNpoGD02daYV0Jjm81mbnB0elp+s9e90aOF2JU2M7+96bPpRARB0OJMWddTF9hlG8gnFK6ma7eli9IaZLXZbBU0TStag/Uchw3AFOfq05/95c85rvFKS0v3rVmzJqjF3fBYEuD1+a0snSApICkgKSApICkgKfB3VGDOnDnRn3/++Ws6nS5vwoQJO/1Zw+bNmwfGxva6d9euu612u5IDsJArV3aMZ2PLmNUF85WvdNrYzO2IoRh+ND3LsIfCLsZ5aauMLjeke+YtfnS9bbcji06e3E8++ug+E0D/EICeAgCPAH6SARhLAYq0AJT8rbdupjMyorjISCtlNHLIaBQAIQRqNS2qVDLWaEwxpqaCqlYoJF7YO4taPuQjzsjWw4ztU+lVw9ezn535hOys7yre0XEcev3gq4QoksJ9nR/kXW21Mi08tfNh6t7OD/IXagrE3bl/cf31o1mXQ3P+uYm6Rzs+xqVQtzsgXnPA29wBO3ToqZSwMILftOnF4+7XZcyYZZ3z8rqzJ08Oz/X9euFxdmgAtusABhgAjARAJyvAlGp/snCd42Mo/UYcQKoZ4Ntw58/uKgfYoQN4PR9n6yYlHdMNGfJ53OefLz0JMCbD6bDefKZpPq6n9cTH/xUycOCGTt7mDnvqb9y4RV2rqw+GlJeXc336DCaPHbs598yZL9UAg+oBTkUBTFLQtFLFsnLxrbdElJ5uF9TqjnUYjGO4e9FymsJgdlHODLUT8A7kigxHlAty/6V4JPYt/sOSucS/k1bw4QwSX8+fBzeG32PtphnIuSIaHk1aYvq98mtZkjKD31KxWtZFNYDDMQ1l+SEm7PCeetfzfWuTQ8/93GNaYzDbAHgfGt5TrxjRt1FEigvYuq8dg16qS0qbcQ0uwLvu+CpZn7gB3MLtc1VPDnre3Du2P4f/OiKQ09yOAfDC7XNUN6aOsh8s3EPvvridLjUUEbek3WZ/Ku0N6g/r0UaAt7esi3jQ8hO80G0uiJwIiCCgtDyP//7POWJ1moFKH0KAwIqo9DNRGNcFICkBBDIaTMcOArmzBirMY65ORIP+xyFq7Zmu2zR0yC+e9pGvr18pwIshBM6q9PUxa1/X42v7QBRy8xX64EeR8ePbNE37nDHZHvjhOtdut9cwDKP3Vau22nsDeHmeTyZJ0q+bt/7MtT2wx5/xfD0H7z0cTRKIx+l93YO+zrWl9u1xS3o7fnvW5c+5nvaMP33iteL3vCAIOOYo2tsbOd5odK24dr39XMIF71iW1TIMo0AINfou0ZL2nq5HU4383ZM2m61w2bJlLcdQeXMhfGgjAV4fxJKaSgpICkgKSApICkgK/H0VmD59unzr1q0f+At46+vrmW3btg3t339Sjy1beqZUV0ebAYYYP/hgX8+uXfsJlx2iTrdjjLwDv7fmR5mK1IoYaLmcuimKrrzL1YvVdGWbNgW8Lbkdz5w5K/7znwX5AMVhAPkRACwDYOcA6iiAKRTAAOjShRA1mgMI4IgdoZEYeMhEEbtXDXaKqquRyYaWPvMMxLvnBpdZC9DcY1NVi3uuN8UoIwmarmUQEshlWf91VALuoMoU9lZtpfZV/UrjtiOiJrFLem40by1eT52uzkIuwIvnvM/wqfr5lJ8u5fI2B7wuB+z7F3E8BcAjHbAD9v7796bv3n3n2ZycAZcg3oQJr2YeOTK2Kj+/Z6sZvq3vSDzOHg1AFzPAk2UAt3cG6GMAeKHI1yzcy2NgwPtoBwA1B5Bkc5bMOq8AqKIBPsnBgLdXry3p3br9GvXZZ0t3OQEvPnBEg/fH8OEr0tTqGq1GU6Y5cGDSxbNnB+V5f3ZrLfHcP47o1KmPwHH/jTl/vkfF5cJvcXaAI6kIdaUB1OLSpUNRp056kWFE28KLT5LJigzOVZTPHfCW2/KJd88/pn0yboGoJNWXiqytKV5GI6BE1zl4Rvg9YRbqUbmtiMRRDS0V6rvzzn/3ONm7T9mJxIGXCxq+fndGiqUw4o7sbY54hUAcLsCL+6q31qHHv7tbgwEvjmJw9Y/h7vQN47SvjfrAWGIoJF7f8Zzqq3t+r4vVxguPfnOXpr/mRiI1aijpimh4OHM+7Cn6BjqExYrf52xB3aO7wnt3LGVLywrRsiWzebVQy+jSALEigg6xojXWDuhMFiAiGkyGaKipG3F1iqxpd/cODTnS62iIGLEmENo27eNKAN4GuBG0gmnt1cWVA+xvXATP83KSJL12fplMpgKVSpXQ3nn7Cj/weDzP40fdQ/F/i6JYQ1FUKcuyrhsu4TgHWKFQxODHlVmWvUjTdDLO0fTkuMbgxlO8hN1uj2IYpqy96/blfH808qV/f9sGuoigv+CxHfMX2psH7c3Y7V2XLxEMDe8PxxMxgXTYuq/TYrGU4PeXN2v3ps21tL+9zTzG68IF6ERRVAiCwJIkyfE87/gu29495Q/wxr+f9u/fv+/333+/9P3CG+39bSMBXn+Vk86TFJAUkBSQFJAUkBT4Wykwb968G99///2X/I1owIB3586dE+PiHrlu27ZuDV/UMOA90LNr1z6XAK/L7fiegsgAACAASURBVDgv9RMjBrl9dSPsGHRhBy92+T6RtMz0Ru5D6pfTNxgiZQmCy83rjduxNE9jnjHj81qA01EAgzUAfXmAbSRAvhzgGVw7CP/pAAAWAeB1AHjZCICdrDgrtqsJYKGIs3pXr9Yld+gAjuJZrriIf6Y+xT2S9igIAgElpnr+gUO30fj1DzL31J0w7KH+mzdbhf+7rTnvqVuniqF72FpyaDo3ixMyAjxVBrAoxjnfOSXYUXvffbUpP/74wqGqqoRLmb5TprzUd9u2f2XX1sZceqTfu03nPs6dHQHCOIDJFQCfRANMqHK6aqc2Kw7nuW8H4E0B0PAAkXYAnFhxQe4EvKtyUlPPxlx//Yb4srK0ml9+eSTbH8A7efKLfc6f71d3+PB4P9weLRd+a6w9ht1LYpxwHRd+m50IMLIO4PfOBDFeRtMa8Y03OgqxKdXkf/JuRZNjZ5uGR0yzubTB+wX/N97T+KYEjlyYGvuUZXXBKw4HO35AsGnObrmtgPhP9hTN3I4fGVflz1e6A15FeX/DjBlsLi5Wp1bXRI+asDztq1sf+TPMUKzUG8sV/H+f6iqmxlZM/GmNT5C8rWvpCfAeKtxL/Xvro+o1U76vx0AX5++eqzxNPnPDS46iNm/98YpCFHh0e9h0ys7hImuA1p1/T2ShGsosxWjWTQ/Dx0e+gNvTbwadWkQLnp8tDo2V8QP782RygoCsMt567Axw28ug0jIK8km5407BFT9URzurw34fXKQlw5cHa/BgAl7X48/t/aM9WGtv2q+/sITjuGiCICqwQ7mtuQqCEIodmwihSn9hcqDm3No8Mdi12+0WhmEi3efYljaCIKSwLJvjyYnKcZyGoigff1dcqasfmHE87aFAOMaDvQe8UcLTOr3pw9s27YW8eBxfQG8w1+ZNLrC3urjWFajPEl/GbaltMAoH+rNGXyMrsLN68eLFLdaYaK8mLZ0vAd5gqCr1KSkgKSApICkgKSApcM0pgAHvW2+99Ym/RdbwgrZvP74wN3e6vro6qgFCmsmVKzvFp6enOp7pxrDW5XY0cXVoUe6DagyzMBR1QS4X2HUJ5A7M3H/WutuxIg9gQxeAf5EANQjgcxVAMQmQ6SjYBhArAvQBgCUiwHwjwHkVAI0AVALAmyzA84dXrw5NcgFemjZSSmWh6u2Tq8VEeQ/7sPBpl5xieM7vXnxaNVA3xl5su0C4HJktzXldxROhlSbC2pZD8zLgbQwZQ0MfSh87ltR//vnKfZc3jomYOnX+gPXrlzgyVn07XIAXj/N6HMAJFUCkDWB/CMBjRQDTqnH+r2994ta4X9wfqQGoxpEYCCCmGuCiHeA1R0TDtGlzB65du7hhzr45eG+++YMulZWx6MiRCSd9mxsuJLcpEcCEC8kRAJG1AOMKmq9xTRjAIQ3Aexed4P8fqQAdGIAIEoBSKhT3ERaLwrJsmZ6uiN4Kr+U5M5ddx0sdvzQM0I1iXQ70CCZecEF/91zp++JeMLu7d90jSVztcETDa2mf2fPP2dCTT+6x4DmrVAPRuHHL4wmaF2rM0TzNW5mTxV+LfJi6+koBXgxz1xx6T7F68uZ6nLeL147dvE98d7fm3du+MKgZjTh943jtnalT+SEx1yOe41CdaONf2P889eqId0xLtz+rfW7kg/DhoS/QHRk3i2EaQK/NnwUPD6LgxElB1EUIbH4eENUZUGAcA/kExsNX4VBcSNSGfz+cD4GoucEcPpCAtwHoAkEQSBAE9HcBu+76chyHf1cQuPI7QkguiqKAszPbgrfYiYbzZQmCuNDatcL5krg/kiSNgb6ewQRS7nNtY5wIm81W6gnw8jzPkCTpVcZ5oDTCTkFP4D1QY7V1HTB0EgSB9+SE9nUuV+raN51Xe8d1ZXHjzwkv9g0fCIiJXebYjS6KIuJ5vgo7zhmGYVpYW1DcyQ17QAzk52Ig4Leve66l9g1FM1EwnM8cxwFFNfqq43HK3kY14D2xePFit++1HrtudwMJ8LZbQqkDSQFJAUkBSQFJAUmBv4MCw4YNm37w4MH7HnvssVf8ma/ZbE47fTpl5i+/6EWAoypnkbUhdatW3REWnVSvxNBrUuxMi3uublO341fFyxUzEl82f1n8psLpdgQf3I4zrJAXiR57bIcdoCIEAD8JqwKAcyTATQTAwIa6NpgtHsDOUg5gvADQnQaHWfeoCHCSAwgvWr16ImWO2KP9rOgF1Vt9Fgucqa/BBeGwI/PGsMk2V25wU9cxjpxoutZK+xnFK7l3K55O/rSuqUNTWTGwHmesXtbcHTLin/6jg1bbi7/llpKwjRtfOQLghJU0XakLCanSVFb2ymsZVnq6ik3HuT8V4MY6gAcqPZ3Z9usvZQD00wOMsTjLWWxQAlzEub4Oh+ntt782ID+/a+Hhw7cV+urgHTNmWe+TJ4dV5+X18DFHcm0yQHo4QJ8GZ/kfFEB5BcDEJtEOOTKA3RqAWhLgsAbAFArwDwIgUwDYpATIFAES+WXLoiA93Q4IlYlKZUeDe/xI+7S7fLbNVqrgOCVz7pyWf+opsBDEDm3nztuEsrJHj2AXt0xm1On1pZwiclIviNXV3bFlTbMifP7OpTUHb6fwLvwDG8drjxYfuPTXXq/Y6zgMe3de2EY/tfk+R6bpiISb+Rf6PE04WDoQ8MrB19HwxDHcHb3uty77bbZyZfanRM+wDPiw/3wwlhbCylWz4IX5wK9eA+KIaWD+eBUI5kfgBK11VOC7ogcSSCp6yX09SZHidcqwCcEePFCAt73AJ9jr9Ld/DCURQmr8KLEoinWtwRlRFEMEQbC1FtXgTYSBv3O8kue5X2c3oI9/gUUDQHVbABvHQwQDcLe1/kCMKYqijOM4U1twtq39j12b+KZHIMEeXvPVfM95C9Dcr43FYjFRFCXzFXIHqihZQzFDmTfvFxeAbnjsCp/ieoqD8Pc6BtrhejWvf1MNgzkXf3Tzdj5Wq/XY8uXLa73ZE4FqIwHeQCkp9SMpICkgKSApICkgKXBNK9C5c+f/1NbWJk2fPv0zXyZqs9miZTKZIxO0uJj9+LPPlhQCVBHOKAQ9v3o1pF7Qrte9cu7ORgVtmrodXRm8uDiVv27Hi9kh9MyZkSaAfDVANuWMYshBANMRQH1D/Vz8d8IbIsBQK8BhGiCJcLo6cc7qEBZgObdq1UvGnj2rNB9deF3x33PvOaIYXFnA2LXrKozlPmf8OL5rja62Lh0xHB4dM5waEjq9fsX515jPihYqmxbRuqy5O2TE0RGJNpmsCzN+/JepGze+vAfACSsVilRCJrPQtbU5tpZhpaer2HwcgL4mgKR2OLywg3d1d4CpNADb8D1aJgC8xQPM+Qs7eO+775khn332VkNerG8O3gkTXu+/a9d9BdXVccWeVnf5dTyndZkADzkrgzkObApd4IjjwHNq3lcFBbAkFoCIAbiDoWkGCQIIPL+bBMjj33nnXq5jR4JkmAgLRUU6susCewhgNhdrAOLR2bMgzJplo7TaMlRdvabOfc5yuYGKShx4PZkabrz9p9VHAzUHd8Dra5+CIEB+1p+hdLiAZCEyQBQB9loeBINKlNnkooqqBs5uRXqaRyoFAFd/FjZ/MgsgCYTTlSDEdQHbfiuUX42CaoSVUUeuuL3HiF7nLlZX65V5eSmnEQp/1VcNfGkfCMDr7R/TvszrWmzbABpwHAq+c9fswCCKZVklwzD2pq5RlmVLaZrGEPSqHL4+ttzWJF1g1x3U2e127JSNoiiqxc/GhtdxoT10pRy1eA3tBbwuwE8QRLUrN9cZISo4nP14PfiftpyLNpvNLJPJHJFLgTqu5nvOYDBcUKlUMZ4yl5uu1RVP4OvcA+VS5XleSZLkpYipQF0Lb/rxB4h7eg/6Csq9mac/bQK9tqZz8MeF780e43n+zJIlSy7XE/Bn8X6cIwFeP0STTpEUkBSQFJAUkBSQFPj7KZCRkfF8VVVV5xkzZnzi7ewrK61T6us1Y0NCTBvCwpgf8XnFxdY1n3227NKjshjwuuIOvO3X93ZOIHb2bLz41FO8FaBCBRBKACxAAHEiwAQEYEJORykGvMsEgE4CQBkBMAIBKAVnUbBKGuBj+5Yt02wJCXpZVVUnrwv3eJqzTFYUIopKi92ubwRQmxdZc/XkyIsFALnAMBb1iBEfdtm3b8yp6uo/OkRG3qRHeEUmHWc0hprahpWeZnZ5HE8tm75OUXY5xzFWZzQDjnTgUcuAdxkPMNsBeHEf06Y9O3jt2jf+9MXBi2Hmrbe+1efbb5877hzT26M1wIvzlp9oBfDic2akAYSGA8zhabpEzrKEACAT8c2BDz6YZUpPTyEoSsPhbFxvZ+J9u8uA98wZnlq4sFisqoqvd2ZEN55zUqcug4mUcMMdWz877n3/bbdsCfAKPE8QJInBiuNkgnDj5W7dsVY7Ksrdo1cmkIiUXX761nQeQCnKuBDKKCCbjY4LBUBIRJbqs1C4Z5b43s8A9iSw2btD8dUoqEYZlZGRq8emzX9i46XIk88/v0Wfl5f6tVwuP84wDL5DFPDDX8Db4ErEe89vR1vAF3OFOmRZlibwbmyhsBrLsuEkSdZhAEhR1KWiPRgmkCTZ+QpNsdEw/hQe8meeLMsqCIIQ3XXBmb4cx/EURSVh9y4uSCeKotXXR679mQ8+p72AVxAErSP7x0O+clvzCxSgdB/DG4Dlr2aezsM3K1iWVTEMw1IU5SjYh4+WwL97XxjyMwzj81MRgVhrQ3FBXDwt4BEpnvRq2IcBiZlw6XytwN1Ar60lLf15/7QFnfGNOpvNlnWlnbuutUmA15t3jNRGUkBSQFJAUkBSQFLgb6/AzTffPPLPP/989cknn/Q6czI/H8357bcZkVFRuXRm5u/1oogMVVVx8T///NilAl1XD/BGYKcuAKTyABE0QDcCAP+tiOMZzoAT/OJYhnQASBIB4mwAx5BS+RH1zTdPW+XyIW06WRWKMgXHqfHfWZcggigKJE3bgOMUzf6I0mpz1RZLKMuy+ksFufCmaR3wNt5Sw4Z91Lu6Wl+em3sxBqF7mfr6KJOzBWY8bcHK4GzNkJCyjBEj3g09dsxuzc3taLucbXtUDdBXBzCuwamzTgWQXw3wrCOiYfTod3ooFLWwadNLx30BvIMGrYvVaMoVW7c+5RZn4e3aHK7nMIA+DddlJwVQUwEwoUlEg6u/agrgsZ4AOiVAJL4xgABw9IhZBDhi7dXr7iK9foAVoegguHedc7DZfonhuIQQklQrdu+OrwNoec7JaZ0Hovgw0x07vggo4A0VkMPxhkEuZ7IwloslqnoTKfJIzgs8gFJPcWEd9RayCejlWBYVntmrVyYiB+AVnUY7MOchUCMF2zHWYiy9YNJGanEFQREsNWfh4p5n+GXbga16CY4qo6EdDnJv90PjdrJaTUrE/26Ofunxr/c27eGnnwbq8/OjwGpVmXhedoamIz73b5SWz/IW8PqSmRnI+V2rfeHcXY7jVDRNN4qUwVm8oig6Cq41VIrnsLvTYrFYFAqFowBiMA4P+a8Bg0ue5o4hHkLIhrNVcVuEUBnDMLGezgvW6/h6IIT8dunZ7XbsyG6X6xPnL7vD/kCtNRDg09+5uFyV2J0MADIM9l3Qsem82ltYLEDrTBME4UILznruSsDSAK3hqsZytLZX2nt9Pe1BfFOoteibtuZEUVQzZ70gCEaj0Xjmgw8+uCqg3/GZ6GnB0uuSApICkgKSApICkgKSAv8XFJg5c6Zu5cqVP48cOXJJRkaGVzmseXno7W++ea7eatVwISHFcoXCTJWWpjX64nZlAC8GYqWKU6cIaubMcAtAoQrgKAlwUgTobAM4KANIagB1qQAwDABex2mhIsC7AgAhKhRaIjbWJpaV/Sq89daRuvR0favfAzWasyEcpxAoyoYAcLwfyXEcIkQRkTKZYCUIUaiqwtDTeZAkhzSaCyqjMd7SFP56A3h79dqc1rHjIe2GDTiDd22yXq9Nqqm5tc7ZuydYGfjdiR3F/ftv7HL8eJ1RFDuGs+wg0WrVGAB+pwG2mQG6mgGyQ/GTswA9SwGwKfLfRUOG/NBJqawitm59qqFImncRDXhv3XHHouisrJtMBw/eXuH7inBu8ddJAGYVgEACxNQAjG2hyJqr589SAFRxAJ0IgCgCIAsASkSn+/tCBUCRFWBYLcDUSzcyfJ+TpzOsREbGnL4VFXq2sjJOaGnO2NUcEdW7NxWvZ+/4c4NfEQ2syUwASYrA8wj/i0BEJctOpNqLkYqziURkLCcmKA3k9u9TDHKVIpqJ6mMxVVoouzGLkodk29NGJVT1eqR7OQYMrhX9umBhJ0W3Y+oouwBaVgTRRECtNUbM7Kgrve26iyW7frTFaAxkREQciCJVZd19IIvYpYVy893QCnD3pJVvr8ty4yNtqYXl+CzVyeTuYbt6q17416ZmcNe919paNZOdnaDfs6evkSTjvL4J1tLMGgqJCbiA2FdffeXI+b3rrrs2+7YKqTWGXNjhSVFUjUuNhixeDFQdv4ew1jzPs4IglCsUiphgqtYaRPLHARfMeeK+G+IOHL/jAlFAq7X5tvexfAyq3T9b/NElUHDPn7GDdY4v4Ly96w/E/m0px7e98/JV20CMh4E6zjEWRTHc/XPH17kEsj3WtuF9HBR26W+8TdNYGvw0wcGDB7N+//33S6aIQOrgbV9BEcnbwaV2kgKSApICkgKSApICkgJXUgG9Xr8yOjo677bbbtvtaVy73a4uLFQv3rDh5bK22vbrB0qtFnwrwetp8BZfZ1Fl5bao48eP6QA0MoBEAWAAAPxJAJwSAO7GgJcCiMcPjgLAUhHgFux+FUJCsvjk5Gns8ePHDQBGum/fDXkhIeEtjtK799qk4uKu5tLSHg7QKJMZqJCQgpCIiFORNM3aLlwYUtKhwwFSrS6Mzcvr54gSUCorFSEh5bb9+2c0Kw5WXw/cwYPQqkNp/PhFvU0mff327f/McU7ISqSmPt+3qChetFqVds+w0i8xWzwpPv50ZGFhRnnXrtu76XQXuN27gaaoe2m1ulpVXx9pFQSRBXiKAlh4BOCDKGcn/y4GeC4BYF7x+PFv9dmzZ8rpyspMRwE9bx281133dWJ0dE7E5s3PHm7faryJo8BtvsgEuFEFQNFOwIuPxdh/LAJ8bANYchBgUSzAc8UtZ/i2b5b47KlTn+9/5syQs8ePD65zRXU07TU6OkfNKMdkEEnhtom/rfWpyBpntRI7V25LrCy3qGty61RkJQhKQ5Rd4KqBNY2iaVUfjqirVpgq9hGGOksRgEkbor9VxRE2ymbWAxBqEdAiUEV2t6WMLasY/s7wS3t73/tzU5mTm+Im3sATqZ0RiAKCC38hnub4gltvhYu1tUC9MSv8ehVTAyTFC3VhUF/xPJwk6UuFdHwWUH4iNd7aLbewrRMx2NXs6RajNSjAalao7FHVbDLN2v5x569ea3f0aEfl778PPEuSMV5H2eA5YRiJEKJ4nrfhO0IuJ5u3Dl6fBfn/6AR3lyfObCUIIrQ9rtH2SNcSRApGBmx75nglz/UH8DY4r+MIgqjjeb4cAzV/5xzMfNJAgE9/1yWKYixCqM0seldkQ3tjXLCGGLK7co9xvAe+ceJLsbOWtMJRKzRNB+0pGHdt8fj4/wfqZkYgYLG/176l84Lp4rVYLCX+3hxz6YQh8dKlS/Gjc1f9kADvVb8E0gQkBSQFJAUkBSQFJAWulAIqleoulUo1xpscXrPZnJad3ekJ9ziGKzXP1sfBcO7Tbs6CWkxDJixu/YwMYCwN0AsB2AkAzAlPAQAlAGzlNZqzoFBMrS8vV9QA4MfuH20RWvfvvyFWLjdpd+58oNkX1Z49f0pPTd2n3rbtiRMGQ4Qdw7du3X6Nc831l18eyfZVn169tqTHx2cx338/54T7uZMmze+1c+ekgoqKtGqc0etrv/60v/PO5wfa7TKT3a6k5HIj+uqrOUdcxcv0+iKNyaRn7XaFFWAmLm5XBbCyIYf5Hx0AbqinKDY0IiInsqQkuR4gshZgXAHAuIZMzJ8c8Q2tHRpNBTNq1Du9Nm5csN+fubd8jis3uGmGLv75590ARmgACAogoeGhvjcBYBKO/eAAFu8FeCMWQ+tgAN6uXbenpqYeUm7e/Gyj6950HX36fJdQY3kuQUiKrJn40xqHhlzW+Rgqs0OJJ51+fff75HyiY7hNlkDZa5S0mH8KyY/U87YjpYRMfzerUdgpU7WMNdSG2wBeAoB4gSTvp0m6VC1SSbwoCMALixAZOlFA5DuQ+WyXwsHThxXunP1rYr313ZgRnYqou6aKQJKAKMSK9lJe2LwOjI88Aie+eC+sS4qC16dk1hpwwsPJHCB/V0KF+V7/HLxhG0Z005WEycwcydiSSmvN6Xn17rDXHewO73e6pF+/0w73bnZ2Ykh6en6DE96TYpdf/+abIdq8vIyvCELfpusXnyGKooplWZwHyxIE0QxmSIDXe929bcnzfCJJkvnetg90O5wxiR9FJkkS59/GYEAWzHiIQM8f99dQlA0JglAlCIJcLpf7BVlFUZThyIimc3QBt4YoCdfvMIKiKL0gCCEIoSJ8HsdxFpqmGxVo9Xa9wXY2Xk3AiyE4fgCBIIgWs8GDCSD96buhQGKjG/0cx2koimq42evtVfWvXaABaDBvHPi3QkfedUAhtmse2HkLAKW+Zpi7NMKfhYsXLz7k77oCfZ4EeAOtqNSfpICkgKSApICkgKTANatAfHx8x+rq6i+8yeE1Go2D9u8fNu3gwdsdsOTaOForqPU8AqhjAELlADoEkAwAfbG7VwD4WiQIOYFQCsfz+kqAp84B0I2g6ciRK9IZxkzLZEbFpk0vHmxtrUOGfNolKipHI4qUta4uynr+fK+K3Nz+fj/GjwFvWFge/PrrZTg8cODaBIQE1e7d91wxN0RGxq7k1NQDyh9+mH0qI2Nn5OnTQxuuuTPbVq1OchhxamrOcgDnawCIOoBaEgDnQCbi4nWhDNM1SqeLpcrLO9QD/EEBlFcAfNJQ2bxtwIv1njjx5Z5//nlPfllZqt96Oq/bcSXAQSWAqWF+8TaAvmaAFDcI8XJPgJu0AAkEAM5yPgYAmAMqRaVyA+j1Z6xFRY+cC1ZEQ2LisZjevX8M+/bb53E2RJtHQlLGAJoRyJtn/ataqLeEWHPrBVWfWLvy4XF40sCdvhBJZaQ4rhefU6gm0+KN9qpa9aY3f07n+98uq8kx0yIXgTCwFb95T4TjcUAQtyACRZqtVlwQ0JXxjIu8dQ2jmUgVomLBzu0VQVWLqLhRPMCroJyaapNnZXPcoeGM5voFzIgux4i7JnGAEIsUCjtvLQLxh/VguOceOLV9NWQM7hChFcNqLMBwvCgALPsJRMMLkEVrHfZ6748SpSp67a1dXpm1wfG+/O23PvEncuJ11QaVFsNewiKjsWPXHex633nrLf/738mRtbXRvxEE0SxLECGUTVFUHUmSdlzQqq0CURLgDcTVaNzH1Qa87rPBcMRut+P836DGQ7RHRReQ5jjOyDBMKsdxZ0wmE6fT6Tq6+vUXkPni4G0KTE0mU4FKpcJ32Pw6gg3h/AGdfi2klZM4jgNfiuXh+WKgLpPJMBxu1+HN2t33TEv7J9jXp8n7MKAxBlcT7nu6cMEAvSzLXqBpOsXT2K7X8c0V7PjGLm9c4HLJkiV+53B7O6a37STA661SUjtJAUkBSQFJAUkBSYG/vQJPP/102ooVK77wJocXV+zOz1e/t3Hj/KvmlGpZcPeCWjwC2KQBOCA6SysgRJIPIRw3CmARAPaLAGqSIGIBoTSW53PtTvA48VIW6IgRK9IJggupqEipO3p0jFcu3Kio3NCYmOyI+PhTCpWqmrFYQoybNz+LLcM+HS0B3mnT5g1cu3YRDrW9Ykdk5PnQoUPXJG/ciDOA3Q9ntq1aXRKqVFZTRmNGldk8LReAFHHhc2e0AOZ16zKxqzokpFRDEJxQUxNnAlggAvzJAlAigGfAO3Lkh+mVlUlw9Ohor65Bc3GsBHT6MhHCz4UCaaShfHAJZN9eAPBYSuM8XYeDNxMgRA2QQ+H6Nc7sXWwii7QD7OB69bLa5fKuwt69s7x+tN+Xi6XTlWhuueX99PXrF3rhehmTwTBWulu3p6qLirrW4gzsB5957vqQhdNPGF5e1d1SLzepUpU4DdnC5hbLyLgIrc3Icj9fMDO2wfeIdVUiIYhxoiggEb59D+BYJw4ghAYYZXReR1fG86gCZ47xxQiKYpSCPElEcbcAX7IaSJUJEXqNyNdnQaj9SYFK/QgyB60jJg4yorQuHNAiy+ccAB7sUDR0KBR8+w5k3tw5RG4SEQnhtRYH4N0CouF57wEvbwWi+DvQy04mxsXXKeGWEWcKxoyBWpJ0EGnHgWGvRmO2uxy7vlwDb9ru3dstuqV2WVmpXF1d5HcME/qrp34kwOtJIe9edxWhw4+jI4T0GLB7d2bwWvnrfAvejLzvuSmQawfgbVZgThCEUIIgmt2oc4dmHMdV4kgTkiR13s/6cktvAKQ//bqf05Irtb19+nK+L2t0e1Q+IEXNvBnb3UHdEsxlWbacpulIX9bcnrb+7uGWxryWAS+eb6DhOc/zUSRJthnH5q6TSx/8Htm/f/++q5276z43CfC2510knSspICkgKSApICkgKfC3UmDu3LkD1qxZ82hYWFi2Nzm8Vqs17sKFqHnffTfPq6JsV0YM94JaBTqARALgbgx0EcCnAHCLSBC7kCDYRIAKBCBDAHp48MH+YlxcF4EkD7EazYAyhGQOUBQRcSTcbNaAydTRrzUiZCejo/fFGAwpNUZjggn3WVwMtiVLwONj9E0B79ixSzufP9/Pevr0kGZZvsHWtm2w/P/Yuw7oKKr3+03ZXrIppHdCCUUIXVCxAQIiilR7V1BAxQIWRLAgiJUf9o4UbcRDvAAAIABJREFUEQQVsaEgCDaKdEgCIb2X3WybnfI/3yYTNpvdbKX5nzmHQ7LzyvfuezvZve+++5nJ669/oc++fVdX5uZe6Eb4n1JV07RNZjCUK6ur00wAzwkA2/wmeDt2/DMqO3tb6rffPuJUpgZ8dfokHYbHd4CERALoBAbyNyphy/5GyF18AGB2yik/XYz3o54AdxMAXykBMmU03Yli2RoOoNAGUFMFMKFgypQ5g1eufPG0Ee3+E/ltE9VNvuP5bjpDdfR7r7y6DXFC1bVK1SA/eTKn1mAoVVVXp5gb4n6Mh2Ep0RCfJANeJYOT+wnYKjCQr2YB/mQBOrCeE9LV0gBfpZIdChJ5ViCBu5wgoofwAr5bytaTYJfbAcbYNN2fUl3QZQ2dFF1KJcfYrD2zoDwqqott4MCjFV99COkdSYiO1ESrGLWd+LewkflND+WBJFkrWg0xmnSwZf8zPnvauF8OHDlSKzcagRo7FkJUeAe8sjxW2L69V+TWrX0NgiDP1esNz3trVSJ4w4O3ayvhJHJCiS4U78pQ+g1HXU8YBoOrq88qkj3NqlMdQRBWT4QQvobl6urqjkRFRfUIdizhJrg8xeEPyRls/L7qsSxLI5hKpdJXUed93GxAstxux889mDsAP/cEd7U3bnciENeMqDJ297+1Wq2obFcFF0XgtcI1X83qVE4mk52B3BKBjxNrhGuszWuHczgcWqVS2eo96y0y142Pc8l7V4w36IUf3FRItSQEJAQkBCQEJAQkBCQEzh4CjzzySI/Kysr0NWvWPD9z5syZ/kRSW0v2zcvLvPOXX+70e3ffn3ZDL3NSDvBZfwC0Z7CTAAwBsEwAQNfPS6DJWxW/HKHTgRGWLLkAunShBIKo57XarIYmZSkmSCvWOBwKcDg6OMnZQC+KMsvV6jKlyZTV4pV3/DhYbr8d8n215UrwZmbuisrO3pK2ceOsPb7qnY77V1+9OOfQoctPHj/e1yOBNmnSEwM3bJi912bTt/FbBDilqo6NPR5RWVlkBqirAnjXL4uGRx+FhMREUCQnb04uKbm4TBDkAR3jFwQH0RizJ1bI6E4KgpkkSB0ncEYKDu8EvWVkqc22U69UXmjkeROdn/+H7q23tioAYmQAHR0AAkFRJ2Q872AEoWcJwOgiVLaOHbuwW1VVGp2XN7C4sjIz7KTiddc912/nzvFHy8u7+vAobEvw3nTTo4OWL1/8R/vrwEZC1qo0iK/XAFGjhXKKg9w4B0BSbdMYbYS35G7OdjPfzATGkQiy6U3dWI0E1DUKYH8XAB4xA/yqaFJAW9kLLqiV5eQIfE1NamNCwgn5nDnLdn23HNIsNaCprjHo6okU0to3urFu4pZ/fa1d0iKXsyd1+vz32ISMzFR5VGU0P+6qLc4EhCtXQtzTT8PJ2Fg4I4l7fMV6+HBa5KZNg/MoKvU1VCN6Ki8RvL5QDPw+x3FFFEUFfbQ/8B7b1kACjqbps5otPpRxeDr+HwzBizGgB6cgCMU2m43WaDRZnuJyVUQ6HI4DJEkmB6vexfbDSXB5w/FsqTiRYCQIApMJOvwdp0jwhgMbnucxAV6JJ1x4no8hSdKvzXBcY64JJ0NZr/7UDQfp33xSAAJJMOdPbOEu4++68NUvvnc5jmuUyWTx/rTp/owwGo3/LFu2rI2Nka9+T+d9ieA9nehKbUsISAhICEgISAhICJxTCFx66aX0wIEDB+3YsaPrvn37JkydOvVFfwKsrmavPHSo3+gdOyZhMoZz5KqiAd4fADCHBHAQABtIgDgCYDsA3IxfAQEAT1ijjcASWLJkFnTunA8rq94UVlS+5fwMeEvSU5aHetyoNBq71uHvm6tXy7fUrFEs6PKlk3TD3+fnTnYmgMGyd6YusFbai8hpBwZHVDHF5NxOq0xjUgcqfyjdwq4ofEf2crfvjRo6QgiG4O3bd0OyTldt2LLlTp++rKdjAoYMWd5VECjbjh1T2qiHfatrT6mqo6NLDByXUlVff9sxf5Ks3Xzzw0MmTLiRi4joa9brj0ZYLHEMyxr8UpKcwoEHi6pIB9EJBJK9ArAECSoeKgqAMjMsRcU6aDrWYbXmag8V18offn8PCxRDQYkRoKCBTU9XsWp1v5JDh65p9aX26qtf7qZSGZUyGaM0GqOtdXUJ1nB5I48Y8b8epaVZNfv3j/Ch9G5N8Kal7TVccslnqZ99tsRP+whXKw18L/ibtK+WBuU7fUF2Cw0EEMAoWLBF2gFmKZrauFwJ0JcBiLaJnssjRx6LTEgokD333LtOv1yzGUiKAlAqgX/77et6H8susDYO3dPKgkP3c//uimqDAFaFUm7UyJy7Loyd3bf7ENm/Zwxz6aU7jovzfK4RvBjXkiU3xJNk0hRvZJVE8Ib/aSUqZ/3xokSyjGVZniRJfOa3JPsKlcDhOE5LUVQrYgMJErSQcO2n+Wcy1P7CjSLHcUqO4xxyeevNNCRwsK9gfVxFH1j3NkTyCAklhmHylEpl71DG5A8ZFUr7WDcchGEwMQTqvdvcB/7dxuQDECxRL8bKsixaoDg/E7lfNpvNqFQq9f6Oi+d5PdF0nXZLlVDXBNZHQpqiqLByhGK7+CwgSVJgGIbA51Eoz4RwrU33zbL2MMQ+MW7EBzcUHA5HwWuvvXYOfSdoWpVhnTx/F7pUTkJAQkBCQEJAQkBCQELgbCEwa9asGJlM1mPDhg0X1dTUdLrjjjs+8ieWoiL6tr17L+t38ODlVf6UPzNlMFnWlXqAHAHgCwrgSgD4BgBuAADkaFFUh9/pX4IlS+6DmMwK4f2y54lZGQstDirG/vzx6yKfzNxQF6tI4T8ofFr1aclz6kuirmeQ4EUi95mjE3XPdvnCpKH0wtxjE3S3p8yzVNiLyALLAWpg5EjHd1XvqB/v9hA8vPsxwHs9dIOdiq5gCF6sd7ptAdqbE9dEa+7l0Ke4piYFfHsUm8lBg9Z0IUmFtYkobqs+dW37iiveyaJpe+SDD/ZWxMfHkm/lvse/e/wVpxLSdR5EQt31dXfy/abMqVAhr5Y/vPNquspSBHNy3uEvUV3K7qj4jV1b/p58cbeNJoGoiDjG6YmHtwkCbNkGcKKMgOoKSIlRMmlpHSu3b7/Nq+oaFdaZmX/HaLW1+vXrn/DDO9c72pMnPzlYpTLSeXn9i7dtu6WFwPRcoy2GY8YsioyIqIhZvnxJrnsdUQ0djvefxXLQ4HAY1ASRiB7XgiCcJGUyi4XjrApByCFLSwnunXeAAeAIddQDmkvubORjU22NWZEF9bcP/afI1S939eoru+yiWK1p2D/7uYhGBuOL+XTUwB60w5iYWG2Mja2zJCZWmw2GpnurV0N0ejrYBw4EJ4m2eTNEWCxAjRlzblg0iPh+/PGoiPLyrFlqtbrFG9gVe4ngDcdKPNWG6O/qD8HRfHwcGZs23/ldPH2x8RYCViSNmxMIOZ9FLiQxJhZiaJpm3Al9H8RIWHxRw4ukkwjUKRQKjycIgiF6m+uQaA9gs9lwh9VM03RfQRCQ3GvATJ08z+cJghATinoXcfBn/sON15loz59NCy9xtBC8zfhgwjUqGKuG9hLnBWNLgnE4HA5KLpcjMSieACJpmm6V7DZUfEX1rbipgu0FQqKGShB7it8XYRpIfG7to1LeebIllIvn+TKSJFsliPQUs5hUjSRJ47lK7Io4SARvKCtCqishICEgISAhICEgIXBeIjBr1qyueCRr+fLl4+VyuXnixImb/BlISYkwc/v28WknTvQ77WoMX/HQNKPkuDolSb7eieMoGX6WB7iTB9hMAPRENS8ARAAACmLrYMmS7tCli0OgKI7luEaqljXBwsLHyacy37fK5FG2Pxu+l6nJCEFU8JrZBmJh/p3a6emvmpHgFX/eb9pBiwTvxsp3VJcl9KO+KdrKiapfjDsQgjc7+7eIqqp0J56xsfmRf/wxvjg/f0Cxr/GH+773RGsA11//bO/t228qrKjo6NOqoHfv77IjI0vYX3+9O7c9gjc5eV/ERRet6rFq1Qu/L19e2bvBkEd8VDRPPb/zGhOqoJ8+Ol53afQEe5wihXd9Hcfdlny/XndLwgxHOX9cftKeT/aNukT4sXQdTE/9n/GZY5O1TeR7H84kOxF5jMwQHn5sLUBuJxIUvQGqc0ELB/jGRvqka/I9b/hefPFnqRwnV+zYMakNuerPnCC5u2rV8wF4+3omyXv1+iHyggt+6PLZZ6+0smr46CPomJkJzdYY/kTUXhkB7PZyNcexVJOVhdKhUETbLJYyLUAycewY8DNngpXWVCgj0hbLb1s/lI1LB8vxbQfpuOK1VfcO+6clmSH28ub7Y7rXmDRaVmU3cxFmXbbaXn/L2K2HPUVgswG5YQNEmUxA8TwQiYlgHzmydZK1UEcXjvrffz8o4u+/c16OiIgo9dSeRPCGA+VWbTiJjXCTMZ6INVGNStN0K5IYfSfx76cYla9YfN0PO0J+NsgwDIX+qSRJerXE8ZfobfZ+5VH5256C1Gg0HtHr9V39DNFjsRBIUL+6RXUiwzDoH9uK+PKrcoiFAlkr6H8sCAKPRGltbe2hmJiYbNfucU5wbgP1kjWbzUUajcajBUqwvrqexhWq0tgX1IFgiW2F23bFV/++7rc3PjxBgPfdTxH4wsT1PqrpCYJQerMXci0rxrpw4cItgfRxNspKBO/ZQF3qU0JAQkBCQEJAQkBC4KwjgH68NE3HvPvuu9PT09O3DR8+3K/kVidP0i9t3nyHsrIywyfZF45B4pH0kyd7O4+BKRSNBrtdWx8dXZiSnr43KTV1v6BUmoqtVqvl++/5FJttnAogSQGwgwRAQUsHp/8uQBQsWTIIunQhBYKw8ysqviQ+r3yJvDFujnBj3KMcTTsYhSLW6m7RINoxWHgjsajrJiMqdF0tGqalLTZvq1utytRmCRtKV1HdNINYtGmoKIww++PBi2NCH15XnPbsGdnqCHs4MPS3DU+Jv3S6KvlVV72Rs2bNgj/9aScn57veGk2Ncfv2m4/7UvDecce0QTt2TMl//PGL9e6kJCqq09U9nMSDaJOhofUCzgO+9m3F+8rZWR861Z3vFzysTVWmAkUnMAWW/VQfTTfq+9pvyQGRY22nLDd4MMmPRR7loslZt37NE/zNpCA4AKqLBGhE/+QXeIAZBwAMPv1/r732+R67d4+uKSzs7TORnquiVqvNi1GpjFBV1ccvD0McW2PjSlzEoNVOaaWcT0z8LZ5l5URl5aCWGDC5X7duoBaxxE0KUXnuvnaxTVEl7duKZIXpipjJzObqL+Rflr6meiHrU0YuxMlzc/XczJmcTR65QdfrRiNx5ewkR2SszSIIAvwx/zXhxZt/PaDXQxs8d+3q3EEuZ7mePY/7fIa42jz4s/7OdBmjUSV7771rCYDEOS7KMV4kVSSCN7wzIvqDhkKOhDci362dy2pTJAlRlexL6emL6HWdj/aIu/aO//tG8vSXEP2EKYoKiYQONtL2fH9RCYuEHM/zDoIgkLxt8SJ3OByVMpksNth+XetxHCcnCCKJ4zgTQRDVNE032O12PJ2kUigUQW0eogIU+3BV07u/JhL3WA4V9M12AOgrFNTl633XbJ2AlgMUYgsAGlSoBtWZWyVffWNxf8q0F0sYPKJRWIAqiDaXtxMONptt77loy+A6AIngDccKltqQEJAQkBCQEJAQkBA47xBAP94BAwb0JklSu3Tp0ueHDh36Zs+ePcv9GUhxMb9s585xLMfJ+IKCPh692vxpx1eZMWMW9dfrKzBxmq28PEuTkJArN5sNvCAQTH7+wJK8vH5VERHVil69vqfU6gLtr7/WxtXXd9AAKCgArQDQkQDIBICesGSJDbp0MQkAyBUbBIqK5ZeXP0WlyrsLl0QN4tTqdNPm6rUykRA8YNpBL8q/S/ty9g9GVPA+cugq/fjEB61XxExyHiHHC0lIJH8b+Dzl/WmvmN458ZLi6ri7bOqqwUZ/CV5fGJzJ+54SrQ0YsDZVqWzU/vbbrYf8iWX48LcGNTTElP3554ST7RG82dm/xfbqtalm585Junnzeke7EryIa4H1MI2qaPwZ+0X/Y5wTVPNOTnzEurl6laKJ4OXhvYJZOpLUsCOjRwszjlyvrmLKiHuT5zDb6n4h09RduU1VnyiQfH++5weOE4ygeHjqLyRwtwLYLALUAwO2OCvAcwLAdL8IXozHExnuCR9XRa1MVq2RyaxgsaS0k9CvxSbU2ZzVutup1FGp+rT4fSoUNQqKalBaLJmtlPSoHMeyiKWnzQkRP1EljWX9sSJBMh2V7KfI4gtZVPYeOVIDM2ZssyX0LVFP+HyELDa+wkRQlEDLKfhjwevCizf94pHg9WcdnU9l8vKS9Bs2DDsmk8W/I8YtEl4SwRvemRQEIQL9PEMlR8Iblf+tnW7Vov+RnCqJRFu4fEfbGx+qDkmSjCIIojCYOM9EHZZla2majjoTfXnqw520Y1m0hSW1SHhSFMUSBOHRnx6JaSx3OuMOdVPFm4oXfWkxbndC1xuB6Y+CG8vwPB9NkiTrSeXKMAwjRwNqjuNYlrUrFAqB47hIiqJaPt+FgqU/WPlTpr0YQl2rIgaBjBMTJC5ZssTvDepA2g5XWYngDReSUjsSAhICEgISAhICEgLnHQJi0jU8ovXKK6988PDDD9/pzyAYhok2m80Gu90w0mJR9ThyZIA9L+9Ck8ViCFt2+549f+xpMJTbt2275RiqeDEuVPJ27ry9w7FjF7XxAY6Pz9P277826uDBwqTjx+NlAFoSQA4A05DGgiVLIgBS9ggrKmcTjyV/CBpaLSwqmk4M0V/LD4noRuh0PeqaCN61ziRr7mSYaBkgErwiMfZYp/caPy+do38g8yXL2/kvy85ngtdTojW0UujT57uOX389e7evtZGZ+U/URRctT/nyy2cOWSyRjvYI3vT03ZEXXrhG9dNP9zQsXpwRLxK8iHO6KptFQte9PxHzG5Ift/xe+3UzwcsS7554WJ+m6AYXRVwBJAmcSpXV+N6JB/QWzkpWMeXkPYlPcJ9XvklcFX0DK9RH0Q8/s5IUakYLwA9kwBZjA9hKA9RVAVzbylKgvfH27PlDQnz88Ziffpq6v71yIsErejxjWU/+wqhOfiFzhb2zqie5rX4j+cLJaU7/zxvj72Vvjr+HM5EdLK7J/a7L7K3acGK37YuSN5Suyf2wDmL5TeW7ClTtLj3xsEb0h3ZV6npTQ4uEOqqnRSsSJHj7G0YwrgkIsZ/8fM56xx2O47H9P0nvel1xsj4WPRV5IBgz11f9a9k9w3e3Sdjnaw2dr/e3br0g6s8/L9yoVEb+KI4Bk1h9/vnnY/D38ePHr5HJZEhuaVEVh6+hcuxsjjcQBVhzArFqjuPKKYpCkjVCEAQ9SZJ6/J8gCLkgCHVIQjEM0xhskq728Gg+loz+t36RMP4QQWcaf09KxjMdg2t/6GksCAImjCu0Wq1mlUqlCSYeJHaRqON5nvA29+eBeheTh5nbs6wIBBtvBBpaQLh6EPM8b8OyJEkqkXR0m58MkiRP+OrX18aBeKRfJIEdDocgCEKpv+/TcGyoBNOGi5IUiW5RBez3cxNtFwRBsFEUJRPrI5au5KjZbK7TaDSRvjAO5L4/myZhSOrWynfZ3/hET3F/596t3YKFCxee03/XJYLX35UglZMQkBCQEJAQkBCQEPhPIjBt2jStTqfrfeDAgeStW7dOf+CBB570Z6DilxSGYfRWK1zc2EhfXlbWUfbzz/fU+FO/vTI6XU3G8OFL49aufaaVv6g/7aam7oy2WjemVVUVaQASKQDkrElYsiQFOncmYGXlLFhR9YazqYv14+Hx1DcFgCoBQIAdph389oZNxILs9fWYi9cTKSfGIBK+w+Ouhs/KnlC/k/9GUBYNrmMKZ4IsX1jhcf7Fi6GVxcDIkW/0KijoVXb48NBK1/qYDK22NgH27Lmm3aQeWm2t/OqrX+69atULfzXV955kDQn5oUM/Tv/mm1lH//e/yNS41AaNJ5W0K7EuWmigmlRMgCfjbIoFx6eqbox9ms/WDuUFoY6ocewVXjj5MD0jaamwovINuCdxCbe8/HHZ8MgJvKJyhPDYY2WsxfI1CWBjACIZgIQ6gNFFAJTHRFnesBw58rVOxcXdGYslgvPmm4wEr6XDDr3oIxxnqDQ8svtR/uKoKVYkTNFnGDcNdlev0y0v+5/87vjF/Osl95OzU5fxOoWCef7EXfKb4u9l60BpdyVcZ3d/jH/s3/sVtyQtMDUl9+MhP1+wEgQleLNo8KaGfrPgQQ0q1THZoEiwj4m7xy4SymhFsqV6rSJNnc1tqvrIqYZ2tSKJH/R+Rr8HVcmJ/VJJpcrBVe3ew3eqXll634hd5/QXQV/vkUDvr159ZfSJE92WqdXqI2Ld9hS8wRCQzZnMBZZlQS6XO/9H5Rv2FyhhLBK8+Cxvro//90cSFxNjIQGEx5YBICUQH89QSEwkupCMaTqlzbco+/AhLghCFE3TAZ8YcSfUAp3XcJcXk7/hGJF0YhiGEOcwhKRL7YbZrFQEV1LHldzFyna73RLsEXxfBCO2H6piURxgMMpDf+ZQEITUcKqLveFZW1t7QKfT5RAE4eA4zoJzjuSupxhZltXRNO0xEZ5reX/w99Q+vjewj/bIvlDez659Buvf68/c+SrDMIxaLpc7T7jg5ZpcLNzeu4HMhZgYLpj3fTDPtfYST/rCsPk9XL5kyZKWv2/+1DnTZSSC90wjLvUnISAhICEgISAhICFwziEwa9asGJlM1uPHH3/sXVBQcPE999zzpq8g8UMx+sG5Hn8zm813bNkypv/+/cP8snrw1IdabYzt2fP7tJqa1ON5eYOCIIvNJMD7HQC2RwD0ogAGRgCkKZYsSSc6d0Z7NR4IwiAIQi4BoAKCMAsAiQJBqAVBsOP37RZPXl8Y4H1B4Cm9Pk9vMnVuIR78TbLm3n54E2S1H717jMnJh2MHDFiTsG7d3H891Zw4cW6fzZvvyq+pSfWaYI+iWNnYsS/1/fHH+3Y3NkYz7RG8en2F4uqrX71gxYqFf+O4T+hXG0SvXbH/uZ1WmXrqBrMi0dhBnswv67GjAYlIVzXqjbFz+Rvjn+IFgSeQqF9YeC15kX60cEnUdG552dPU55XPkdmqC+HZ9KVCVXEKcf/9HeqxHMBcAHjgIEBc0Mrzm2+eNQS/LnKcjCgv71T/yy93t7KycJ1TijLL1eoy5WsHP3GgQvaU3QcPJ+u2Gd4rfYMaGTON/a1+FflA4mKCIIr4FVVLhTRFR4GWp9lcCd5BUVc4ttev0DyV+W2t3V6h4jgHnZvbwNO0xt69ezqLGxTuHryu8+pqzfBNxbuKT0uec3orpqq6crclz7N4siKptJdQSK5/WPSM+pRS3Xyi+x3v9ciZNpHUKYq1hsg63tDBbmnPg9ef99X5WmbZsklxFkvSbLlc7vRy9MeiwZXoFX9GchMTYCH5h/+jMjIYEuBs4YhEAkVRCo7jjIIgHJPJZOmuqkVvcYV67NhTu+gbqVQqe58tLPztN1wEqKf+mtcViffQjsGd3MXXOY474q/3bCAkVnPbqO4NOOGXl/k0KpVKVNuG9RIEQeXNAiHQjux2e5VcLo/0J4FVe237uyYCnQ/XPpvVvZg0ENX5LVZAYplglLeexmS1WsvORuI6jIXn+RZ1drPPMlo3OE+Goeewv6cC/FkHgc4FEujBvDcCIXgDVe22Y49Rv3jxYr/ydfiD1ekoIxG8pwNVqU0JAQkBCQEJAQkBCYHzDoFHH300Hr/cffHFFyMZhtHcdNNNX/oahPuXD6vVOuKXX0ZfGwjB27HjX8mi+lEut2qzsv7oEReXb/r117sO+uq/9X0bCbAuFaBeB1CoBqh0AKCncEk0gCNiyZIb6S5dkgWAWAIAxWl2giAiBYAiAMgAggAegANBsJIUVcOiJy8A7Zei0+GwayMji2SNjVlOkjdUgteTchjJOlS4HjL/QYvH61G56evoP5KkSNYhIYoJslyP87v6BHtT74oYT578xIBNmx7Y19CQaPM2LzKZVTN8+LLehw8PPXz8eL/a9gneSsWwYW/nrF0794/giW0eLJZSHUASgcQ9kppN/3JBEAiCIDoJPI/rAol4IHGuT57swN9/v8HURPAG5rvraz1ef/28PsePDzDv2TOqJVGe69jU6gL9W3lv8XmmfAJtQMT2Ku151CMHRxlmpnzKCryV/LH+U+LBlA9ZjttLraxaJgBBCdcmPmlyV9R2MaSSX5V8QWarBwoLMn9kS/L1vCCUkN26yRyYNNCd4PWlhkbifGHeHVokb5tUwac8etGK5MPCeer2CF4sr1eWamUyCxR+9qzJ3YO3OWGaoFQ6wf9PXjt39oz/7bfLN6hUqu9xgP4QvP9JINwG5XA4ypHswsSe7Y3XVVkXLlywb1RI+kMwh6vPYNpBIg2P6yOZr1QqcReSEQQBiSi/j6S79isSR6h+FjcHkHySyWQdRFsG1/KIk0wmQ6KvzdVswYAPV4zRyaH4e8Q7FJWiW3xoSIvktFImkwW9Kec+uGCU9D7WcKMgCMX+kuXtteVv8rRwqFA9EZP+EszuY7Db7ZgkrRWh3976Cub9Ekid5sRx6AFdy/N8HkEQ6fg8wvebIAh4YiDgExCe+vfHmsFb3IFY5gQy9mBUu95iwefRSy+9tD2Q/s90WYngPdOIS/1JCEgISAhICEgISAic8whER0d/EBsbe2Ls2LFeP8jh8UOapvE4rVMFIV4VFY63P/ro5VZH/70NuHfvTd26d9+sEwSSKi/v1CCXW3VWa0TD1q23Hg4cpBXpAF1iAHpxAEUKgN0EwD4jwOWFAF9HvfrqxamdOmUTAHJCEOQEkrkAdiAIQQDAnCpqoCgVKwgOguf/pXS6nDp/CV5MnsXzvEyjqSGNxuzaUAhe1+P8GjpCEEk5VG+Kqk9VNnwXAAAgAElEQVT0B0ZfVCTixKP/rmURO1e1Z+sEWU3EnWuMvtS7N9zweI+DBy8v+fffEe0ejx48eGVSUtKhiDVrFjSrWL1bNMTEnNAMGPBVz02bHvrrww+JDNcka/7PvQAWS56e42gaoIUDEeRypY3njRTL6mUUFYsTDRxXShOEHfLyUh0zZ1KWYHx3fcV15ZXvdKmpSQFPBC+qd+fnTtTE031srv7CTcn87tQ+l/6GEC0bAIcbdzsJ3pnJSziAk/B55duACt4RiY+1ZPcWk/tV2oup+xIfoj8r+5AcEXUnRxQPYZG47tw5n8QNCjNrhlOJ0QazYuK1KqaYdFVDu24SiBsC4lhdSWGxXFuLho/Sc+5PjI7q2o0nCFJo2PeTPurEBvOLU9fveuHN+/vZGUrRu/aNEvNh0IIDyJj+UD/sSSiiqFCJXgL0+lfSfc1LMPeNxocLmjYBArtcCV6bzdb7q6++SsUWpkyZ8nVgLf33SruqGt2JI/H3QFRpgSAUiv1AIP2Eu6yL8raVnUN7fqSibylJksgNt+I7UMlIkmTLs8Q1XiS7vFkFBKpKFNsN1WfUE0ntcDjwxFHIiZ7CTeyKY0YCEQDiw5H0DO0coqKievizrkJVogY7x+6x4ZzzPE8pFAr3ted1ffkzvlDL4MYEEpRo8aFSqZzJW5F0RgsakiRbNq7R9oamaXzzBMwVBkuIN31G4fDUQ0CbOf70F0y73uLBZ8SiRYsCtk4Lde4CqR/wpAXSuFRWQkBCQEJAQkBCQEJAQuB8RGDWrFld33///dcvuOCCNUOGDPHou9reh0ZXkhe9VsvLs9oc+0NccnK+y1Gp6up37LjxRN++G5JLSrrXeyvbPo5oy7CyB8BdTrUmQJUMQCYAzCUAkooBDmt79DDrtdouFM9HqQBQgZTYbC+pc5K7AEaBoq40C8JeiqKONzocb0TrdD/9C6Bol+WJiDhpuOCCDSn19akNFGWl9+6dctxoBPbvv6HF783fNeBJyYqkWoIyk9tZt1GhofQCeqC6Knhd28aySALja74SZLkSvO2pdzHJWt++33XcsMF3krUxYxan8TxEbNz46L6muLwTvJg4LzPzny7btt269733ZMnBELx2e7mKYexKAC0BgAnEcarqQS4nrHK51m6zlakx+ThGgmQiTdupgwfBPmPG77bWvru4ftB/Vxk4o+cyAUjwkiRr+PHH+/8UX8Y5RX/hRw8PN9ySeTM/SPNAi8WFq6qa5kpUDGNW1PPAPl8wVTYndT6vV8TZFxyfrkQP3j4xtzoVv67J/T4sfEZ9T/wcWF7xlmxk9G2CrLwXwXEKPiuriA9Ege7v+nQvd2oN1dOZY1/sGZHBKykaaKGah2Hxx612u85iy+xRYj9yKPKSLzelDYurdI79z0aga66AqtHPgt9J7TzHSEF09C89g42/vXo1NZfvb9oECuxCgnfLlsH1crktOj290PzVV8bU/PzqTySCtwlHzFgvCALlydMXyQpM1kbTmKwv/Fezl2gbb99giJzwRxdai56IUE8tchyXRVFUm7/peEyfJElMAlgYWiStazscDlkwalsfJDWFqkuKoryeJvFnDBhbs80Urrs2ST39acO1DG5OMAyD7RhEAjHQNtzL46aIQqHo4E87HMcpMbGjXC4P/MHV7JGM/fA8zwTqxexKNHojeL297s/YTmMZc/MHwVZdBGppIFYO1c4iGDLWl0I32Jg8xWK324tfffXVdnMxnMa58qtpieD1CyapkISAhICEgISAhICEwP8nBNCuARUob7zxxsfjx4+fk5iY2CgqhsTjmYhHe2oDJHnLy9PsCQkF9tzcHOW2bTe18dPt0+fbAQTBle7aNbY4NHzdCV4kcKtpgPkYpR0PkwJE8gA8DcDIAYZQAMOaj/P/DgCYpHoHB9DFBJBR25Rwq1gG0HkQwJ6/ALo5v0hiErGMjN1RJMkr/v13eAs5NXLk670LCnqXuicnC3RM7gQvErYF1sP07I4fNKI9Qz/DlQyqP1H16arcxX7Esnj031Wp6StBFqp3L7nkk/QVKxY2J0ZrG/WECXMHbdr0YGFjYxQmXWq5sG5xcXZLQrYbbpjdp7Y23mYwVBlKSzsd+O23L5KaCn/XRpHdteu2DhpNbdb+/cP39+ql4vV6oAPDy05YLBuzeF6pAhjlYtFQAST5jVWtviEPQMMLQj0FQENa2oEkvb4cduwYUfD334QFQMkDiLYeZi2AQALE1gOMCTjZmmvct932wNCPP166VXzNm7/w4x0/NH1T/q4KLTfEstnq3vzzWUuZfxp2UC+cfMx5bPTG+HvZm+Pv4VSqPs5NEk+K2lMWDVqBJE/QF1zAEHJ5lN3hiLEKAnVayDKMJT+fs95xhyM/ftDKtJxp8bGGtI4yldpCGfP/JKzb/hZSu3b+V3b71SZq2E09bmZY0lZZF5EWWdyAmvlXSRDuXg0H9PogWNQWwE8RvJO/eVr3Vd5vcr1CI2wYu8g4OKkH+8XRzfKbv5uPOzgwIL4b+811LxtNjJkYunpaREljFfnZqLmmiV2uYLDcm7u/VOF9g1LjJPmDJXix7pEjaYauXU86E5e9/jok/v1335gBA4ZdH9j6/v9Zulk9d0YHHywBckaD9NJZe0Sopyocx6VSFNWGxGVZNjKYBHa+MPA3SZjYDpJK6D/tK6lfONcJktuCIHSgKIoT0OOGJAMmSJt9bBsCVWD6wg/v+6PSFNsJFG9P/ftrC+Fa1263Y6K2FtshTxYNWN7b6/7gEO4yqDJu9jr3+DcykGR+Lhss4GvttjeOYAje5jWCCn/C22YVKpeD8YN2j8fhcBxYsmRJyOr5cM+la3sSwXs60ZXalhCQEJAQkBCQEJAQOC8RuO2225QGg0G5bt26qQ6HI+PWW29dEcxAbDZbFk3TZSUlqpdXrpzfJvFanz5fD3Y4VMcD8ez1HofToiEaoG/zl7OtdBNpezkNEEsBaFiA91QAqOi8CwDimpvCz/boxdpoAnhkf9uEW9qLAL7Yn5UVzfTvv4GSyy0sx1F9tmy5rbC4uGexXG7WX3fdiz1Wr35uRzAYudZxJXiRyEtXZbNI6KKX6sL8O7VotYA+qa4JsvB317LuMZw6zu8pQRbkY/lLL/2gR0JCnt5iiajfsGF2qyRhYns33PD4oC++WLCXZeVOsnvy5CcHM4zCbLUaYP/+YWWCQCj7918Xv379E06iePLkJ7r//PM3dHV1CuOJ4EVld8+eP3Xbvv3mXKtV2671g2dckdT/pCeARgtwq8tneuTdPzYBzDwAYGj5op6Ts6lLdPRJ+Pnn+1r8cQFEW4++TtsKgG00QGUVwPVBK0sxGV1+fj/jrl3XOFUurnOqVBZF8LzOyjAGxvtacRBNPsJN/s9W626UJoNI8LatJ4DdXq7mOJZyTbKmVpepKMqkYFkta7fH2Hhe0TzGUFcp1sc+K1RHjlQTM2Zss6UOztOP/XAcwRNKkHVQ2AiDhvnjyZepvo/du5eU0YJI8GJNJHlTDcUNr5Eg3BUmghcJ2nXHtihWjVlg2lFygH7uj4/UL18y3Xzvzy9pV4x+1pSij+Xn/f6B80hut5h07lB1ATU8faDjowPfKhcPnW6+YeNc3VODbrcgKSyiEwrB64owErx5eanqlJRxy5RK5c5woP9fbiPU5FSiipIkyVgkPPxJTBcIgXa+Yy8IQjxBEOWYaCocFgK+8AiEJAskwV4450y072hWMWMyrjp/FL14vJ/jOPQt9iuBoC+s2rvv73ibiWa0zmrnb0z7keDaYBgmL5BxMQxDkSQZR9N0yyZwuCwfQsGtvboMw6jlcnl7J63wxEmEr/7dPab9nStf7Yr3/W2vmWTGzZHmk2ynemjvXntxuBO8Cxcu3OJv3GernETwni3kpX4lBCQEJAQkBCQEJATOeQQyMjIm1NfX33jvvfe+FkqwZWXEMxs33qOurk5v+TBN0w5Fz54/9mFZ+YnwELyoxlybBmDRAPAUQHQ9QK0B4A5MrqUAiHEAfKEGKGkmePF7nAb1MQAwRwCQ1QL0LQa4yggg412P69O07qI+fS6tiIwcUVlYeIEiNXV/+i+/3H5ILrfpR416PX3NmmdDJncRX/E4P6p1xyc+aMXkaCLuSNTiz0j4ikf753VebZp3bJLOvaxYp/Vxfk8JspoIXvHKzt6S0avXjzGrVr3wt/t8jxu3oOuhQ5eZjhy5qCQ7e2tmx47/KL/9dtah7OytsdnZWxMACJXZbDD98MP0luR4ycndLqqsjDcyzC/Nlg2tW73++vkD//772rLCwguCPBaMBG1DAsBAGqCPANBAAGznAMylANecdJ1DJHinTbNGNzaOc34BRa/lxsYDsYKQ4/J9AJXfvwk63YUVBOHZmgProc+si+dvm7dGbOzuqPr6Stn991/1pyvBGxl5TNvYGG93OPR+JwjyTfCK3fOQnw/Wt94iS13V0B07bomLicmPsFojuH37xrea72Df03b7Twksm2JobOzqyM0zqmURP1I9pjpsg5/o7wAZzQuCAH8896bQd/ptBxQGPVf/wDPpl2/+PTpbo3YS7n8VlkXQ11UXjJoXHosGJHWRrH1vxOxG159dx4ckMBK77gTvsPT+jEgOu5YPJ8H777/Zmq5dR8xRKpWY0VG62kEAPR45jkNyyS/fUdemkNwFgHIxuRWSGqjG9KVc85dA+S9MHMuyETRNNwSj0gxm/FartUylUiW0VxfVhRzHGWmaRjN8v65wxu+uXkarA4wJk9yhY0FzQCTLshXiWLzlIPAr+CAKBaIyZxgmTi6XVwTRTUsVJGfxF38T6WFZVMS6qp+9va/OBeLXH09uhmHq5HJ5ZHs4evOYDvczxd/22rOWCAZ3135Zlq1++eWXD4Syrs5EXYngPRMoS31ICEgISAhICEgISAiclwh06tSpd0lJyVszZsyY094Atm7d2qWgoKB3ZWXldY8++uhk97JWq/WqLVtGXvvvvyNakq+h8nXkyDezN2++e09jY3TQapO2cTn9VDFlBeawb/blrZQByAUAkxLgRarpSH9XtG8AAOQy8Tj1tP0ASzsBcGqAGDYjo1J+0UXVysbG6EaWlddu3PhqMs9PLQR4pvjWWx8c8tVXs2uGDXs3au3auWEhd3Ec3o7zY+KrQYarHEj84pF+0YO3wl5Ezs+d7DyCLl6uSbL8SZDljl96+t6EnJyNMV999eR+8R6qbS+99KP4n366r7SmJsUSH380ZsiQlclr187bK5ZBotfdoiIiYshAudwKVVW7WzxpsXx29m9OUthq1cOmTTP/Df7NgaT+ygyAE9EAMhoAvTspK0AED0AQ7pYL33yz8+KYmGxLk4KWB4ulVAeQTAgC57R4wP8JIl9QKKItFBXBEYSq5eimIFhIjjNSguBwqmMIQsFTlK5VGddxNDTsVj/zTHn9jBmj2I4dHTq5vFap1RrZhoZklmVVfh8B9p/gbZ04zx3TSZPmDPj995sLiou7tVhqBIf7KTsUguCpyOgyDafnWLnhTXLSltvMcp1GKNr6F22rq6vqfO0IpxKatdlI0yMvpmkPHNEQdoZyDBlQx9KalHkzX0V/lBCuUxYNoh2DaMUgWi1g464WDK4WDQsvmWZGcrdrVBr36aFNCte64SR4//ijb9SFFw6bEMJA/19VRWUkkrI0TccEMnBvZCKSY2gx5O34fCDkWSDxnItlUeFJUVSj0Wg8otfr8Y/gab18JTJDItVisZRpNJqUQAJprleg0WiyAqnnqSzP81GCICAu7W40iupwmUzW7XTYWbQ3Dn8JPmxDnONQcQmkT+zLnXT39r4KhmgMdSyu9fH5gskE3RMEu/cR6nMhUPx8jTGQ9gIp661f9zYweeCiRYtCtFPzNcrQ70sEb+gYSi1ICEgISAhICEgISAj8RxFAq4YVK1YcfPjhh+/0NsS33nrrMfGeyWQaFBUVtemuu+56D187cuRI9NGjR7vq9XpDQsKEEevXz2r24e3UX6UyywYOXFCzZcudLkfmww3kZxkASbEA2UjuUgB75QAMB8ALAHYCoJGm6UO8Wn1xsdGIJPCACIB4CiDDZjCs19fXkwUZGRnGEyf6NFsIdBxAksNqbr5ZntzQEM+sX/9EWI9ce0qyFm5ExPZck6y599G379dZBkMZbN58r9NmIDPzn6hBg75MWrFioZP0lcls9PXXL+i3atXz7WZT9kTwjhu3oBcSu2jrEDrZKEaOpKOdBPg2BaA72nS0sVxAv+B33qnqrNVe1PBB4TOqT0uew8x6cHHEdcKctNVcNVNIzMq/lKpyNH1/uSTyasekpDmWx46M1JtZY8t3hluSnrSMibvbPu3AIEMVU06IhLprwjQNHSHU1R1QfvDBRjIzM0LQaglSEEgegBT+/DOw9W61zkrHeFSqJQW+1oK35H5IqKen70nwn0xvL+ncKYJXq63RqQxWQYiJNHOWxxW9H4gxU3I5qU6Ires4+rIiksLEdacuh9lCEhQJtFLJO/7Yn6T8bq3+7ls+OYoJ8JRKZ4a8AK8mghftF47UFtCiRcPUnxdpv73uZaNozSDec28c65kcFqLEVEmhVcP8nR+qb+9xtQ2tGsJF8D7/vCp9796utosvHjE1wMH9vy7uatXQnJwJGd92M9v7ImT88aEUjyRjn03POtw4+k9eqEwMwhonOCysVqvVPfEYWgFYrda6QMldMQJUFAqCYAjHHLEsixsKYbSxCQ4nb7V8rW33ekhG+yIwfUVos9nsSqVS4auceN9dFYsJFWmablPfn/ehv30GWg7XnCAIxaLKv736giAoCIKwB9qHWD7QOfOnH/G5hPYzWJ4gCAeS1e51QyV4PdUvLy//4+OPPw4psaE/Ywy1jETwhoqgVF9CQEJAQkBCQEJAQuA/i8C0adO0H3/88U9XXHHFq927d2+j/Fu3bt1llZWVve+7775XEYQtW7Z0PXDgwI0ymazabrcnsixrkMvleGTWIgj0ZRbL6AaW3aHJylp+oLJydD+j0UQA2H87fQC+GwtgMgDokdilAfaqAMYSAEPtACYS4CclwCb7oEEK2Levo9xiuZ8BqKbU6mhCobAQdXUfNwLMaOXlqlZnDlKrO1LV1T+FqD5sO+pzheDFyK688u2elZXp1fv2XVWWnHwwolev7ztv3Dirxbph3LgF/XbsmHSkvLyzM/mXp8ud4B07dmG34uLuwq5dY9okXQt9Dbgn2sMWkTNcIADcewhgc9KyZR1TuMST5GflS2Fep6/rkIh9+vA1hiH6EdBBniJ8XrGEnJu1zGJQdrczTJ5SLs+wN3nh8lBv3a/8tGyp7Ma4W/ldxp1kob1c6KvrBz/U/QDT0183zz02QXd7yjxLD91gJ0mABPrbb69hjx/PqamqynJidMcdD1ywf/8VZX//fV2V/+Mdld1Utm2iOn/bQAV2Ts63PTdtetBlQ8ITiWsjDX0fSVWnHtSSchtpPj6kvu7vl9oknUvLmHuRsX4AJXMkCzQJHOPYRaVe8E/D4J+mHaBkMgEJXF+xMaWVyv3z7++pT/nXQcgdfLcYqJ82DIqQ7PVV99T9UwQvvjZvyJ3WImMlecPGZ3Tovfvo1jc1XaPSWXzdvU2x3NvDHmtcsPND9ekieJ96KrrTvn0pBVdeedVT/o9LKokIIEEkCAIlEniejh+7EhG+SA1/SC/XJF+ng6A5WzPbbH1hlMlksc4nY4jkVaDjcFd3NpO75aEqcHG+CIKIFARBJQjCYbvdbiZJMsadTG4v3tOZIC1QnLyVF5PpNd8nfXlL22y2vUqlsnco/VssFhPi6G5x0mxhYaPp1nsf7rYOVqvVrFKp0Aer1XU2CV6z2ZynVqvTfdm2YMCYUFhMLhwMjr6eR8G06V4H1cgymQyTIre6Qkma6ClufHYuXry45cRWOGI/XW1IBO/pQlZqV0JAQkBCQEJAQkBC4LxH4KGHHsr6+OOPX87MzNwsl8uZoUOHtlLbIqF7+PDha6ZOnbpIHOx3333XPy8vb6zD4UiOiIj4k6Zps9lsTidJ2RCAGLlW24tpbPyVbmioOo3ELkZTTQM8lwRwXS0AHuV3EoAdAAgDQI4DgCYBKhmAAzzACwUy2ae9AabQggAglysEi6WHCeAFHmB6K4L30ks/zNq3b3GCxRJrVipX5dbXJ7Rkjg51ws8lghfHMn78/P6//HLHgaioYnVs7IlOf/45fjfHyZx2Gpdf/m73urrE+j17ri7xNm53gnfKlDmDV658MWyWFq379UbwYgK9FBNAz6jXX+8r69wZcN5ppbKBI8lODR8UPqVKlSeSJB3pmJ97g9PuAi0wXuj4vq131HVWkeB98dgEw8jo8Y7u+sHslppv6QLrIaqffiD/Q90v0N8wktlSs0axoMuXLWvBk0J6xIg34zHJ3w8/zHDDrD3FbDAEb9v2hg79JLux0RC5a9eIP6DTx+kQZ1UDRZBQnlQPR8c5SdyIPvdmZNy2NVrXWeskqesPNNJFq0dV1f/9SkvSuSuHv9ct61qTY/t7+7WyY7xGRqqgr7bUkaPbx+8ZfWWl+pWn/EpQt+uTeemk4ruEuG4ONiqm3lH4G8g61UHVI9eCT6XyqXlvInjrbWZizFeP6P8qP+RkHD4bNdeUrI3jx254TG+0m1u+780ZcItFJHsnf/O0blznS+0Tu1zBoJL3xb8+VZ8Oi4bp09M6HTum/2f06NEh+ZiH+mz5L9cXCQk/CFlcW05FvD/XmSBo/Ikj1DJ2u70YFbQGg6GT2BbHcWrceA21bX/rNysnWVSVIinFMExjqOQu9u2eBEqMJxAbAI7jsiiKcp5WOR8ub2N2jd1fGwJf48WNAJZl0SqlliRJ9LRSINknl8u92gy5bqQgSaxWq1vZSAUyN77iC+Q+EssMw5QrFIpkf+qhqpsgCLRy8LiJ7ev54Ou+PzH4KsNx3BFPauTmTQv8POK0p2EYBslqn0knvT1DccPgtddeQ4/zc/6SCN5zfoqkACUEJAQkBCQEJAQkBM4WAo899tigzz777I76+voBFEXhhzvqgQceeFqM5+TJk7r169cvmDlz5oPvv//+VKPR2E+v1/+TmJj4z6hRo1rUnna7veORI+kzcnNlOoCD2ry8pS2JuNzH9uijkJCYCH4fC/SGjSBYSav1d71c3rXlS6zDkadyOHJVMllXC0HIhZKSCm7p0o12gK0RAFlypfImBUEMcFit+OVlJwUgKwG4tg1hNWrUq9337n1fz3FW6oorJvJWq5axWCJtDQ2x7B9/TDgS7Hz17w9q1wRZwbbjTz1vx/ld644e/UrvI0eGFObnD6y95ZaHLl6zZv5Bq1VXi2Vycr7rEh1dBD//fK9Xiw0kePX6WlnXrg9WRURUaKqrk5gtW+48jUk6MOlaF7RoaP7yuZUGKK8GMOkBbqdef51Udu5MkARhpwHyhM+rVthPWo9Sz3Rcavuo6DkVSUU6MIndnpoV2uXl71Hzu6w3osr3gGkb/U3Zq9qH016wk6SKr2LKiBlHrlOjRcPUtIWWrdXr5WnqbG5T1UeKbppB7MvdvjdWFEaYb7+9dRK7jh3/iO7TZ2P8mjULmtd/rhJghwagSgYgEL17F3bQapPY7dtnHzo1D4EQvLiRsS4VwKwFEMjWHsRmMidnRWZ5+tbE+h7DCSqtK7A2mnMczHdwm2ur4RhhTJq4KC39ZpYkCDkPJKpwZXzxMrtKX/hsHUWpncra7hf8Gh31v9v+oIbd1GOCzU4hRywjCAETq71CEULkj8udidXaW4No1fDHBzf1SBlRL+fq6/m6fXUKuwUIcwGQw7tA8YNXw0n/lLynPHj9WfOBlAmXRcPtt3frfOIE++O4ceM+CaR/qaz/CJjN5jqVSoX2P/EkSWq91Qw0MZcfhLH/QZ6FkkiqGo3GMp1O18H9uL4/JGG4Q8Y+m4/tF/pzRN5X/+2NAdXeWJ+iKJ98T7g8a33FG677/s4dKmhJkkQrIl4ulwss69y386n+9RRnIGSlq3qYZdla9+R5Z4vgxeeERqNpN2ma+9i9qFkFnucFXyrqM/H8wI0bJHBpmi4kSTLLVZkcDM7nu3oX58/nGz5cb0SpHQkBCQEJAQkBCQEJAQmB8w2BBx98EP3t0jdu3Nhp9OjR21avXv04QRDClClTvt6zZ09iTk5O6euvv/5a586dPzl27NiUmTNntvjxuo61vBwe/f77O2PLy5uOqrd3hVPFyrLlMiTkSDLCSTjZ7UfUgmAnKCqKxeP7hw8fJKZPn88AFCgBRlbHxLAJVquaMJv1DoD9BMAL+wByzN7jndIJCev4+C/yOnQ4qe3e/deU3bvHVBw7NsQvFaMvLM7m/U6ddqZmZ/+m/frrxw9deeU7XUiSjfjxx/v/EmPKyNiV1KvXD4b165/wStbHx/e+yOFQCqmpz1RjvT17Rp5Gv2XsAQnOtWkAFg0ATwEk1AFcWAbwYR+A2+hXXlHJsrNpgSQJ4bnj4yFd29t+V+rzlqYEag20ILDO7wY1jlrh2bx7VM92+dIUq0jhm1S+8eRlMdc7WLZSJgg8IZMl2TmuVvZZxWdg5Ruh0l5CTU9/1fxh0TPqq+PusqmrBhvdCV5cc5MnPzlg/fo5u202HQuAFiL/JAL0Z6Oji/UORy6ZlBTPZGcb7OvWzW1OPjcqm6btVKdOz1RGRxdqtm+/6YT3deEkuGOaPIgxcdzvFMCJWjyQDeDQKKLzDPSVFBV591RCEAiwNzSAraoe+M+WspYdqtLkyUe0GbcxJG8vVgGp5XQqQlH2qQ0evfX9xmhDBMVU1KpBoHjdsH4l7PJ1sT057KPpwh52EgCRN4+voBSydm0WOAdLnNizLlbXkyPq9tfIZZEMoU4AwWEEaCgvdxTufrf0wdHgx3vo3Cd4p0zp16OgoOozfGaezfez1LdT7SlHFSJBEG0sOzzhE8ox57ONNyaco2kaFYp5ZLMAACAASURBVHttjm9jbDzPUyRJ+p3s8WyPx1P/vohOTwTX6STdkFT2h1AOFctAyFYvuMkJgtBiYjmO49BjtpqiKJU3pSq2EQhuqOBlWVanUCgotAYRBMEWqh9wqJhhfYZhGLlcLg+kLTGxHk3THdAqpjlhIxHoPIc6Z75ibsa8SiaTJYibXIFscojte5rn80m9i+OQCF5fq0W6LyEgISAhICEgISAhICHQjMCjjz4a/9Zbb62x2+1pCoXiZFRU1D8NDQ1dunXrtuHQoUNjs7Ozv7700ktbKVhRvXviRIfZ69fP8Sv7rkjwflD4dEsirEuirmfw+PvTR8frfqtd2/IBvYM8mV/WY0fDftMOen7uZOcxwFuSnrKgCrPSXkROOzA4ooopJp/K+J/tYsNFsLX2a/qrqrXkws4fW1WkmsjPN9unTp0kazJr7WUCsFGxsUVRtbVlBMuyHMCTJwBmVODxde+L4IF0gE2xAPl/TZz4VP/vv3/gsNEY75PIPtcX1YQJTw/8/vsZe0ymDgwSvDU1KbBnz6gWgtZgKNMNH76syxdfLPjH01iysv7sUF8/s2t1dWQdwKYwqnZF+wEkF3FelB7mxlkGAFCFiqRnA5Kosldf7U0kZTYIzxSMIsbF320fHn9Xyzzh2ro0+nr7FTGTmc3VX8hFywUz20AszL9Te3/KE/ZISk0pFJ2t+BXCbj+sruMY9tm8qarHOr3X+GHhPLVvghfg2muf73Xy5AWmhgad8fjx7+MAJqhQeKjT1apMpnozwDpm2LBEUq83E4JA8X/9tVKH/fXseY9Jo6lTnTiRU7xr11gP7yXRouJmGsBIAdgIgC0ygH8pgGQBoItDnZSmcFywgVBcPwY0SSjyBag/mguw6m3O/ucHO6L7XdUr/ZZcTXwvnWC31VP2Qhmv0F1b+MKk1+gYoJxJ6cTLeiRPFVlZI9fQTe8NI8sRprgOjLJLpl/kWW1pnoqVVcsdZhupjAeCd3AEDQTfQOY5Fj4z0/LG3XBArwcfBNS5TfCWlkarH364Y4fc3KLVkyZNWiMmHCIIApOF4XNHusKAQCDEDc/zekC/Hj/ITVR2kiQZRRBEYRjCPCNN4JF4giAalUplh/Z8Rs8UGXlGBt1OJ+4kb3tEG8dxcRRFVWBzwagffRHO4cQi3IRh85F+tNDwmEQr0P6a28PNhXKO447J5fJEcfyBthUqbp68u4NpM9S4MQkdEsz++P8GEx/WwbEKgoDPLLvNZjtKURSnVCr9sqVxJ3fR0oLn+bzFixeXBxvP2agnEbxnA3WpTwkBCQEJAQkBCQEJgfMWASR5xeOVK1euvKa0tHRcTEzMT+np6f8gyevqxysOsrJSeMBsVnU/fHgAk5t7oclqNTi8AYAEr6XDDv1HRfPU8zuvMTkTYTnJtwn2K2ImOf1f8dpcvdpJ9PbUDWafOTpR92yXL0waSi+Iya4q7EVkgeUANTBypOOb8jfV96c+Z30273bNrUlPWbuqOxEsWyUrKJCZp06dKAeItQOkWVGNm54uU588WckJQqYZYGgdQFcrwBQ8/tvO9WwySb6Veu219zvWrXu6xZrifJ3knJyvs6KiymDz5nudvoSeCF58ffLkJwetXz/7nyY1autr4sSnB3355S47z4MtlARhp1r9Vw3wtxogXw1QKAdQ8wCJDEAPM0A/CwAmRHO/RNLzNpKivtS9/HJ3siJ2JywsurfVd4C5nVaZcB2JGwLixgGqd3Gj4M2ChzSPd1xqVoLQovIlCCX/bP69ykujJznXpbgh0Z5FA0Z32WXvdklNPRDf2EjaNm2S0zLZQwLH1dAsKxNsts4mgHsUAE/v6dbteJLRGGsuLX0wludpDjG84YbHBq9YsciLh7E41rEKABMFgPlQ0uQABhIglQP4E2S6IlLWSyDsAwAiL7sQzH9tAdvxXCAa6iGbph1Vf5QBZJwkVekmgVQ2ChlXXF7Sa/Lck1Oo+EyR4DXaGogHNtyomzH4CUt3c6y8ouo4deOue+Rl9grQKvTCh+PXG/slX8i+sm2+aumOF52ksPh6oj6FH7/80ohyUwn52phPTIP1OfT3x75QfFm0jnx95HNCpEot1JJHHQvnzbS8cZc/BC/6ZV+BhF3YL4bZbAy10b17s6LnztUaq6rq/vKk4G0mEHEnQsXzPD7PcA038Dxv8XX8N9TY/kv1AyXWAkkw5kr6ncuYIRnjcDjMMplM4w+BFChm/o4d28WymKDqXFjD7irG9pSorortYNSPZzJ5WCCKWn/nzmaz2eVyucOTzUkw5CYq5gEgwmazHdRoNM7kfuIVTHv+jsO1HBL1NE3jhto5wfvZbDajXI4HCbxbyQQzznDUcZ0TtHdpbGw8smzZsvNOrHBOTHQ4JkRqQ0JAQkBCQEJAQkBCQEIgXAiI1gx4vG7JkiVePWVnz5596dKlS+fxPC+TyWQN2L8nFS++zjCM3mqFixsb6cvLyjrKfv75Ho+kqSeLBiTP0tU9OJHgPWDaQX9b8b5ydtaHja4/Yz9YFv/H8kjwDjAMY78tf0Pd3zCa2VqzRv5Mp/esBKHgbbbDmoICReO0aS9ZAIY0AvxsANgapdOpSZOpRy3AIyUAu1UAP0cDrDoCkOCVlMb+MjOndyss/CSGZY2nOXlcuGbZcztKpVExduzC3qtXv/CnWMIbwTtq1Ku9cnMHlOTmDnFaMIjX5Ze/l1VW1llx+PBLfNNr3x0OPmrRp/bnSABzFECWgInKACw2gCFFTf7Jl9cDTHJ6A7e+TiVe02jq1IsWUVRmppYHOA5qdbqpKYFaoBcOCb9CtP81wlOSNexp4sQnu+zdO4pXKiupo0d3R/P8DaRcHs+ZzZEWgFwVwP8cAPP2ABia1atNHrwdO84zDR68Jrm8PKvup5+8+R5/mgEQHwdwkR3gcy3AtQQgvw4dAEAmEPR8StfxBmDj/gdEugysqf2ASO4MYDGDkHeAl/3DOyK4e6zGoiMqks4VsieZyoYsGFB0gzIpM5ZSqEqNxSQStI2MiRCJ3Gnrpuiu6nqd/ZpuE5l/infSb/z+vHrp2M9Nszfdpx3ZdZx9TPaElk2Zbw6vkedWH6YuyRjmWL3vY+XTly8y3/fFOMPd/W8SeiV1IWUUwxeUHuV3/PZg8cxR/lg0BDp3Z7b8a6/dmLF69fZ12GsgFg1nivw4s2ic1t7QRkcTSA+IMUmSmQ6H4wDHcQ0ajSbFU32Hw3FCJpNlBNL2mS6LxBx6qyqVSr9V4eFeYyKxS1EUbljgkX4Wj7SfaSw89ddM8jlvifF5Koe2FiqVKkG8F6iKN9DyoWBzuvBFBThFUWq0V3CNLxRCGVWg6A/rPl5ss2kvgCfc+wsFm3O9rt1ur6JpWnYu2FZ4mmNM0Ldr1668LVu2tNm4P9exxfgkgvd8mCUpRgkBCQEJAQkBCQEJgTOKgKtKFz/seSN509LSXjGbzXF33XXXe2+99dZj0dHR/9bU1PTypOJ1HYDFYpn0zz+DL9uxY1KZ+8DcCV4kbAush2m0aBDLLsy7Q4s+pz10g1kkeBfl36V9OfsHIyouUe2brspmx8TdYxcVmfcmz2Z+q9tMpas7c5uqPpdnq3vz89OfFcpPgn369MPFAKVygGo5SX4fm5oaRzJMlM1qraEaGmR2ni9UAcw8CTC3pD2rho4d/4qKi/sgfceOz9UAjdvP6ISFsbNLLvmkm82mbfzrr+tbjiV7I3gvvHBVN5Jkbb//ftNxMYTk5IMRAwas7b5u3dwdAIEkCPM2iE9iAH6LAIhQA0xUIo8BEMkCHBAAVnMAb+0GWJgIMKf0FCl6qq3Y2Jf6GY2DFCpVJ+q55wxCRoZNoGmWUShi/bISCBZaTwRvfHyedujQDxO2br2zrLy8YyPA2x0BOscAZDcTzbsJgJoqgFta8HTFMCdnU5fY2BMRHEc2/PzzfR78jGtpgJe6AqQSABUGgNvw6w4BoCcBlADwKlD6ZIjIOQK2dAHYoTcCQ8bwdP1xkrcpOOKrdaAqvdVOKyNRfscbMubIO16d0jjtohHajNgEfmPpBh7Vuc9tfkwzY8iTFvzZFR8kgJ/b/KjmycsXm2d8faNuT+lfToLnqs7XMsuuW2lyJ3gvybiS2XR4nWL+wPkcU1umpCiHUFOWy5fvfqhoxBQo9C/RWrAzdHrrIblLkim34SkH7CkQgjcY9eDpHc253Xqoysn2yCv8+0eSpPJcI2PEGcFj3wqFopV9ij+zFS6C0J3YFfsOhRD0J/7TUcYbmd+sRHWeGCIIAo/YO39mWbaYIAi0wjhBEIQSy/E8X4NJxQRBQCU+QRBELEmSMkEQ6giCSOV5voQkSScH1R7Z7Gt8pxtfh8NhIEkSLRtaKTgxcZtKpQpoMwXVoL4Uq3a7XRBtU9AfWqFQ/Kd5umbPXDlN0yhI4DFRGsMwBK6NM618d30P41wtWrTIo+2WrzV5rtz/Ty+ccwVkKQ4JAQkBCQEJAQkBCYHzDwGR5MUPoosXL8bz3m0uJHhF8gIJXlTvHj58+BpvKl6xAZvNllJUlDB37drH2niJuhK8IlmLnrpiXfHI/OyOHzSifQO+7urXm6rqyt2WPM/iaufwfsHDWgtvhSpHFYE+qR+cfEg3MnoSq6zq1XjvvZuqAI6pAezkPff0j01KSpZxHE8olZRgMNQRFRUVnFx+QSNNJ9vlcrRr8H4lJ/8eVVur4YqLvzYYDA8Wk6Teq4doaSnYFy+GNgT32Vwp3br9mtmt25aIL798do9rHO1YNAxeter5NpYBY8e+0EOjqdf/9NNmvqoqrsE/BW81BUACQJQLZju1AEvjAWJUAIoogPua7JKB4QE0DMBsGuDFvwHeigOY3Uzwih69SmHSpCcH1tdHNh4+XKeyWBT03LnjoGvXWF6h6OD00T2dlyeC95prXkyrqsq07dw5yenzeCopXKOmSZWcWAcwuqj1RkJrkhxJ3ujok+CZ4MU2P44G+FMPEGsAGK4DyMFT/yTATkxzB2DQsXBNRxKglIDLRhPAOHgVYyJYG8ULX30lRFXe4YCIRLs6bo2y202MvMvES0zXUR2U2joLRThYhtDLbE6LBjeCF8nd274Yo3/hqmWNaMUwfcONujfHfm5K1Cfz076aokM1b9+kC1nRomHOZS+avz/6lSIzuiu3dv+nin6R3eHbYc86lNZS+G75I5zZwJSNvvn8VPGK5C7ORjAEL9YLFwF3Otf4udI2HntWKpVBW3X4wjpYEvVM4GO322sUCkV0oH2dLosG1zhOFwnpjVQOFAPX8ripwvM8dyZVx8GOg2VZkqbp5tMxoYy6/bo8z0eRJNnqZEywKmVf7zH3SLAfJD1RmX6mCc/Th+i517L7cwDV1osWLfIrX8a5N5qmiE7vJ7tzddRSXBICEgISAhICEgISAhICfiCAJK/D4bC99tpr9Z6KiwRvYmLi0YMHD06YNm3ac1u3bu3izYvXtY2yMv6DTz55qU3yGiR441IbNI8cuko/PvFBqytRi/XRexetF0TSFwlf0YMXFbyu6l4sL96flfGi/ZPixYqpKU8xn5QuUoyOvc+qrOxlvvvufSVNxOJnWa+++qymU6fo5s+HDaiCBJ2OB5tNaUdiUanMtpwi37BO64umrZROV6xsaEi1NjT8atBoBjWQpHjUvnVZb0f4/ZiW01Jk5Mg3eqlU9bBu3dx/3TuYMOHpvr/8cndeTU2q04YDr8mTn/RI7rrWjY3tPYgkgSwv//lPgHoSIIpvTeBiaRsJsDoSYA9m/SIALmoAGGUE2JACkBcNUKcG0AsAMRTANAKcebfqkLRkAf5nAyhrALimFmB8HcC6VAAztkP26HFMQRBX5O/fP7L5C6qZ7N9fptbr5W0n7jQgajQC+/ffYBGbjo8/pr3ssg87rVy5sBV53nTfNSmcezBtCd7/Y+86wKOq0vZ3+7T0SnoI3SBNEMGCi0hVFBAQFV1Xd11lRbFhL9gVRewuIoiiIOpiQ0VFQIqFHiC0ENJ7m2TKrf/zTXLjZJhk7pQE5L/3eXiAuad85z3nTnnPe94vLW2nYe3aB0+ap+aaRzmAb6MASrsD9GLQ1pUgREJRomSAowrADXbI3MhCcg4Fw/pR0G2I00ICZc/9hZI2NBJ0/jSF5WxKj6vXKEPvHi9H9oi2TaZiDbHAkPVHjgMTH9Y4d90NlrnnP+RS8MqyDDuLttMPfH+bZdn0LxuQ0PUcAfrx4mvzLnikdYMEX7M6G4jyhmLqvvTZ5Ht5S+jZWWPlfqSJOLH1Cem1rwR4+OWybb4TrXXC5Glsctu2/phEyHUVFiZGHD2aRphMDicqd9XXgyB40femS9aqxuGetsWCJSv9ISL9Jao6EzS0UMINWIZhWteh1v60JllTscW/RVEElmUV/BuVhoqihNM0jfYYXq9QYxUoIeoLkxarAPirPG+IP013jfuFw+HYzXFcturrLElSDEVRPnISdM166GheO2ut+FpLobivWld0Bbnt+d5ZVla2fdmyZV4T7YVibF3Rhk7wdgXKeh86AjoCOgI6AjoCOgJnJALuCt5XXnllYb9+/d4fM2bMHlXNO2rUqHb9ewsKyPnffXdLVHV1aisJhiAhwXs8fFXkE0dmhrmDhomw1GRW7n68WMZdwauWU+u6J2h7t+Ah4/vFT5nQouGFvmutpfms4+ab95QAOAmAX/osWvQ02aOHg25WiQKsrLiXKOJLlMd63UsIQpiTIGKUn6u/ZDbXfU0+nPWuA5WgP1atZtVYZyc/ZJvX/+9Efm0T3LxrAlfJF5EPZ71tuyT+n3YkpteULDK+2O/bBlQen04EL6pC09J2GNeufegkpfbo0W/3qKvrBjt2XO5KuIaXFnK3ueTYvpGROTF2e59Gp9OqACQ6Aa6paCZjqRZbArRgyHIgcZuRcSChvt7UWFt7LBZgkgkghQAQOYBdFMARBeBvBMDZLbmoPlcAPhAAymwAfZoAzqIBJpgBhogmUx3HcesNtbVkPsDUE6fy4RsyZG3Kjh2Ti6ZMWdBn//7R1kOHRhT7F8/JNheTJz/bLyysSiwoyC7btOkGL8nA3ssEqE0GmAMANiCIOkwOJwMsVQBucwAoDMAGGjI2EZAYIQFFklBmUOBYfxnArpBkIXvW7Erl/LuuVUhaJKYmpkM0YYCawyegukJWniu6k7i53538sB6D+G+PfcF8dGgZ8+alHzbFxHaTWCMnu3vx4lg9Fb+o9kWF7zPj32xctGmB6d7Ua6ll+Uup63pOks+2hAlFe56zL3y3LvyRl4u2nK4EL6p0nc7Yj93n0mg0fus5t4ESvP6tkT9Lu5MDLa8i4R6QCg6Vq06nsyAsLGyAKIr4flzWlQpHrRggyRmMhYK/RCRijATnqU7chGo7AEhBCwmtWKnlJEnKVZOldlS3I/Lcl7LZH+LcVwx4PxhLg/bab/Fixqb/MrxQVxK8eGSf5/kaRVHijEajked5xAr9YwMiAf191vxd12r5ruon0Pi01gt288rXc+X+TJ0J9gw43r/Mg6x1EejldAR0BHQEdAR0BHQEdAS6CgF3ghf7fOedd263WCwnkpOTc32peGtq5Bs2b550zsGDF1S6x+styVqoxyOKZQxBcMrBgxXEbbf9zAPUcgBW9pVXnoSePUVKlh3kloZvlGcKZlIXRo6VHsh4RaJpO/NewWrlw4pnyAsipsv3p78l18knhCeP/5t5vPdqq5kKVx45fFXYv3vcIZU2lTJHm44JQyMmOb8oeTL81vTnmxbkzeP+nvqYDX2DcTynG8Hr7dh/SsreiCFDvslau3b+TnUOkpNzug0d+kXC//73gFfbjrZzNWggTdcY+vU7X9q797wTAA4CoI4ND08ik5OziYMHhxQALIkDuKny/PPvGWww2MWIiOj6b7/lkzjuTsLhcJI8z5GiiJaHSwGglwJgJwBQCJrDA6TmA4xoAKhlAHb2BJirGI00ERZWTTU2Rsg2Gyp8b8/x5s0b6jXl3l5Gxs6oAQO+TUabirKynnUJCUejGxoSGr/+ep4GzDwj8+5jPGDAd1FnnfWj5ciR8+D3368s/LMW+vC+PATAyAI0kgCxABCJuMsAhQ4AlH4l0AAZMsBYAuB3ACgnANIUgHoeYBQPQEH84HmGwXdOEmJ79SevTuEM0byTtBaRUF9vVp47MY2YlfBvOSsuSXo0fy6xu7TZaxevQUnDxPeu+qJhye+vGF7b+ozLG3TOiPtt7upd1bIBE7ChkhfLnROdDZ+PfVFg+Up57YqH5J358eQjz/6OvhKn3eVuweAruK4meNuLx1+ioD3vWZU4URTFiF6ZsixvJwgiCfulKKobvkaSZKQsyyaSJHme5493dhZ7PEquKEplMASgv4RQy5F+xZvq0/14OR4zDyau9uYTfYfr6+uPR0ZG9vS1Bj3vY3yyLGPyQyTGDQzDpAiCgHGGoUesHyR+VMtxCq8h+LvmPBvpChVmqEhof+cgmPKKonAEQWBivS67Wjxycb6dBEHYg1EQ+/us+TtIfDZFUZTPhMRtwT5DHWF3Jtoz4Hh1gtffJ0YvryOgI6AjoCOgI6AjoCPQgsC5555726FDh8becsstLi9evJDQsFqtGZIkGTiOc1k73Hjjje94A62qSlzy7rvPFCkK3aLmbFbwdu8OfieN8W9SRMJmyw07eNBAzZsnigBGCWAf9fLLGVTv3n2VaqEAns6fQV8QOUo+aNsH96e/Ilc6K6nd9hwwEjHS5rpPyAcyVkkHm9YQ6+u/kub3WOZKRIJK4l4RmSRLN3HHHYedw6MukT7OW0sPNKQzW6zblQV917VaXfwVCF5Un4aFVUX+/PM/ctzxHT9+0Xm7dk3aV1bWo00ClrZzgLYDwwaiUvfii0cQ5eVOOioqXG5s3G3geRDT0sbWR0SUR61ebawPC4u2ANRTVmtSRWzseZV1dav6keSDoizXU5JkYxQljAB4kwC4Q2kmLTfLAL81APRyeRiHh0cyTU07MmT5ZsVojAOGEeX6+kQ7wJMKwH+6lOAdP35RL5KULbm551ccOzYsBF527SeqS0w8kjpkyBdp9fWJZbm5I8pstkhelj/s7nD0TEDlLkAqCZAJAJif8A8ZwFYEUB8G8HcKoNEEgCe78dF7kgK4UwJ4FenYJgCLAvCEkjg8wRqZ1WS6b9a50Snh3Qm+IbH115OiHAWaE2WSRp9EEsKTLDxAHURnpjlo+s/nWctzKSsyOAvyTISjkaqsOC5/uPuHUqLbuWyP4i+UKyZ+nYfJ1gyGFlm9lgY7sYw/5K76foh/+5NkrTPCV8kytW2VdFRflySpgabpalEU00iSZEmS9JkYSWucnUm4ILmLcQRL8GIbgRBPWAcV0pgoCZNqeZJKnUUg8jzvYFnWb+UujtOXj6pWHCRJMlEU1eYEjvua6ExySuva81VO61h9tRPMfX9jwO9WvhS0LYkacU26vlu1JHYjg1UqS5KUhu1RFHWSvZY/GHg+NwzD9BBFsYBl2TZ5C/zFBtd2MBtKLYruoJPg+YNFIGVtNpvVZDK1OeXmTzvens0zwZ4BMdAJXn9Wgl5WR0BHQEdAR0BHQEdAR8ANgbvvvjv7rbfeev28885bMmTIkFYV4fr16wccOHBgtizLHBa/88478ay416uyUvjvu+++2EqEdQXBK4olLM/zhsOH0+W5cxUHQAMFIBAvv3yAS+sZKz994jZmdrd7nBV8Ibmp9nvmgYw1oiSVUgDxxFbrJ7C5bq3SHsFLkhI5u/c45eqt08lyWzl3R4/H+R8rvqKSmXjy2+qviX7m4SLaNFQVU/wTT+RUHj06PCA/u1AuxI4Sd1199f0jPvromTaJ1C64YEW2w2Fq+P33qR38yPuT4AV49UhW1ofpNtu5daWlh0nEGuCRYoBvUs1mNp1hBsh1dQk2gG0UwP76Zk/aCSaAbAWgjgbYxAH8AgCYVI8TExMPUCxbL0VFhclms5U1GJIcf/xRarDbZ5Lh4ecRNlu03W7fIwPUVgJc0SUWDYMHf5Haq9fWlN27x1fm5l7UamcR/Dy1T/Bi22Fh1cm9em2J6tVrmyAIArNhQ0S01Tqd4PktBEGgFawCipKPJR3NnsVxCsC/SYBK858E79MEwD8wQRtaODQB7KT+xK6SXry47Jzu3XtyAMgnKUAQ2GYuEGQM0Fy4jL+oCMqm0Gy5nHJOWqO/BK+KkSiKROGRbfTa9Q/zmPWteI9gSYosLomOrrd36wbOCRNQcXjqiF5/yV0c1+mi4PUk3tT/e6pLO4uQxP6CJV88nyVZlsMJghBQUdiZcQf7DKPaVvUwDbYtrN+iWG6kKApVuH5focJKkiS2vRhCQe6qmw9IUvqhKvYLj1Bh4VenHoVxfeDmAHoq4zrBcZP4RYIk41Apj5sX6vhRIS9JEqpo8R5+d2j1PEdVra915ovcD2YcwdRVrR8kSSqnKCpcURRGEIR6o9FoDqTd9taOuypc3XhS1cie6+x0WBvtjd3hcORzHJfia77bq+9Fvdv4/PPP/xEI1qdbHZ3gPd1mRI9HR0BHQEdAR0BHQEfgL4PAqFGj6PLy8ruqq6v733jjjUvcA8/Ly4ssKChI7MiHVy1fXi689d57L7rUmEOHgik8HDotg4ii1FM8/268KHYLb2ycDDk5ktysYixlX3mlBqjudud9uVeEN0moemy+rkl4TJoVfwsoioHc0vA1/FK/Vrk//U35iGO7+G3tGmJ+j6WtCl70B57aYwTRrZshz2AwND2w6YHeVt5KljWVGWZH/oNdWbECZvW6zpmqdK9aseLDbZWV8dn/+9/8ilM56SkpB+OHDfukm7cEa+j3mpPztwZ3NeqVVy7I3r//4vLDh89vY69x8hgGDQSwUQC3FzZjjAnV6hmA7CaASXUAH2UD3EgBVNMAjVRzmVcFgHv3AfyUDGAzA8gUQEwdwEUlzb69JhmTsqWmrku22XpYq6vHVDb3IZVyHAAAIABJREFUsTkyObkwwW7PUmpquvEA3WoBJhb+6fXbOQjHxBSaLrjg/V5VVRnytm0zD0gS5bLgCN3VMcGr9nPFFU/1z8vra9+7t8YEMIMBWGUGmE0AyARAiQyQagV4VgZIagAYGA2QxgAYGYDdBEAjDyCSAHsEgNiTsHv99cOD09NjLAARBLgezSpQlBqCpJMUQ7jJNV5nk42i2RNyxsh0VIK2KvL9wcFeesxI8r8xdvPLTdWFdezBP2xcSZ6x8fbbi3Zt2AARDQ1ATZ4MbbK6+9N+MGUDIXexv9OR4O0IB38Vc/5iqpIqaF3Q4mNL+dsGlsdj6kiMIRGG/+/suAOJUa3TkZ1DIO0GO9Zg66sxd2QVEAqC1x2bUMXcEd6hjjmQuW2vDo4fyTyCINqod93XlsPhaGBZFN+TlvbaaVH2ogL3tObBRFF0uoyRCcKv74IeBK7rvcF9E0u93+Jj3KGiuSvWXKBrBP1yJUnKZxgm2982vK1z9PN+/vnnQ3DiyN9oQl/+tF7YoR+u3qKOgI6AjoCOgI6AjoCOQGgRuOuuu2LfeOON9ZMnT340IyPDS8In3/2Vl8v//Omnq/ueODGw1cLAd61AS1TSAE8lA6RwAOdGAAxsIXi/MixenCX27m0iCIKRKSpK/LHic9Pmuh+p+9NXSgRBKbJcRv9S/wn8Ur8eHs5aaq+HRv7RQ7Msj/f+pNWDF312L0iLZzMyEnbn1+ez1353ba9XL3712JPbn0x9etjTtY9ufjRtUsIkx5QhU75dtGjRm/X1/MQtWy65dO/e8TWJiUctHdse/DnmzMydUSUlvRucTnObI42BojJ+/OIB+fkDSg8evKgN2exp02Cx1LCTJr0w6OOPn/nVd19j+wKUGwCSHQAVHEA3B8B1FQBTapv9eJHgvQmPNwOASDQTvEhCqrYKqORF/sfQqlJqLotE8QcxAJ/HAjgogO42gEvrBg+mmZ49N1pWrXr2+Ml1fEfrb4lRo5b0tVjqI3fsuCy/tLTZLiL0lzaC90+l9coMgN4xACcYgAwGIAuxFQByxGZV7rhCgE/TAZrMAFVIBEgAUQJAcg3AxcUAjOKJ3dChvIXjfkoRxbJIRZFpghAUlpNpJnaaU5Gbp4agaIUxfixNfHP8UcaMJLx/l+B0EvIXj2b97eI6WLr2F66gspaRZIWsPajIF4RD+dmjoHTVKoh/+GE4ER8Pgn+tB1768OG0iG++uSCaJFNRDu339VcjeLuSAAqUUPNGvJzOajtcNKFUTlqt1uNhYWHovRLQFapYUHWKRL1nEIHOq6/BdDbh1llx+xpXMPc9MXE6nZW46cEwDPrveL1CNf/BxN1R3RY1byRFUQGdbnKzo3FZp+Aa5Xke1yrhzTO7vVi8vae4J7HsLH9trbiiTzoS4DRNo9G+5utMtmdwfRfRjIReUEdAR0BHQEdAR0BHQEdAR+AkBO64447IL7744j6n0xlx3XXXrQ4EooICYsnKlU+7JYoKpBV/6iyPAUgRAMpimlWimGStUHz11dlcVlY4C8AAScrSptqvqM11P1P3pb4PBMHK6GX6h+Mj2Fz/HXl30iu8LCvU5tp15DOFc10k5ezkh2z/SFtgj4w8asrMTNg99cupva7seWXVtX2urbl/y/0pr+95PfXs2LOtL/V5yZ6fm08cPXp0OtYrKVEW1NbGxsbEVOcRhJClqpnbG9Ho0f+Nyso6WGqzccn19bFyfv7ZXGlpz4aqqox2/RB9odORihfJw82bZx8tKupb0bPnlrQ+fTaHffnl/P2+2gRQycn3D6PHLkA0koluhLRKRg5peW0j7Z+tQhUFwJPN7Rrk6Ohi45gxr6f/+OM/C4LBwte4+vXbmNi///qMvXtHWydNurgmKQlcViSdcTU2fhSH7VosV1eWlIBz9+63w9V+1q//1yH898SJC7ObmiKh2SsZyW8kcBvMAMVhAOEiQIQXRbNKniP03kh0b6PBOk6SYShjz76PDCzlr7YxxrNlIAjgG7dSWZOKKkctvCggSwyhyUZS716bDeFFpuKEajaxDwo8AfZ+pyipu0HsYYTK3SdA7gqCt7AwzpyT05M9fDjDJEmG3TQd/0agc/tXI3hxnJ1NpLlj6U6YaCFfPEmXUCfi6syxt/h7uoSJ/qwnHCMeH28hVPEovxJMAqlQEXwtCfVO2mA8HYhS9yP6iJsWX1a73W43Go1Gf+bmVJYNdFOD5/lalmUxYVpAl5pEEOef4zi/1rKWDgVBiGQYJuDN/hZ/XwiVrYf6/KGVsft71OmwzpHQx7n0V+nsPg+oBj5T7BlwXCFfkFoWrV5GR0BHQEdAR0BHQEdAR+BMQeCee+4ZSFFU5EsvvfTuvHnz0MgTCQJXcg8tP0IdDsfAAwey5nz//ZwuJHiRBFsVjUnEkbACiBIBdiS//PJDlp49I0mCQBVjPQAUAElaJFmWaPybJAmJolhRkqrMopigKAr+tsU/ToIkBcls7lWPXy/RozQ6+pg5LS1hV3vzvH79+qirr76anjdv3s1YxuFw9DAYDC7vVnfLCs/6DGOnZs58Iio5Gf6D95xOZ7osy31qakzDRJFOKirqJWzefG1AyhdU8dbWxtVv3341mra2Xtdcc8+5FMUzlZVZ1oiIcvPHHz/VxpO3/bXsS32qkpGqFUPwtgqXXfZc9/LynuJvv00JKglMe2OaOPHFQQ0NCfSvv07N5XmTtbM9o+32na7jtkbj4MayslL45JO3wo4dG14dH388Ii4uj5Rlkiwr61n30083H2gbcyAErvZ3pcjYwr4pqS/H1oVn1EpOoJJGRtde+Nx5hSSFNhqBXdXvPJhZWvVZco9ZPMVQClgbFEJ2gly1BOToAnAMGgP506dDVWCtd1yrpiaMzcnJtOzf34vieWOp3R71M8dxvwfqc6r29hcleGUtZGuo50ELuepJToba31b9/Oqs8bcQ2kg+tZxcaIui+tnZkYUFKhw9k1H5MxehIni9zVdnkF6CIFhbyGRWC2nnjfjUkuivqamp0Gw2p/qD5aksGyjBKwhCTiBH+z3H6nQ6cRcONx9OSi4YKC6CIBgZhrEHWh/rKYpiJgiiKZg2tNbtjPWutW+1HNpZ0DStaZP5TLdnQEx0gtffFaSX1xHQEdAR0BHQEdAR0BFwQ+Cee+5JpCiqz4oVK6ZzHFc/ffr071SlEhbTolYqKoJ7KitTUvbsGctrtSgIzSSoJFg5DfDOwEWLHqN79hQpTIpOEKQiy3upsDBZAlBIluUUuz2tURAKOFFkOEXBBMb4RxVUlgHLKg6OS3apaElSIiIj80zp6YleSV6bzVY4ZMiQ6vLy8svvvvvuaz3H0x7J26fPL3EXX/z5zxER7BrPOqIomnme/9uRI1mXrFt3e0BepZMnPzu4sTGq4ccf/3VSorC+fTfGe1o4dDwPvghetXZ7Vgz+z3LfvhtTzjprg2HNmsdCmOisOY6rrnqk79GjQ4lduy5rJVNVgvfdgoeN7xc/acJyZjpceb7PuoZM41nS3QfGhR9o2k7HsSnyG9lb6+O5VNm97IXRU/kFvddYK5yF5K05IyIq+SLykZ4fW0fHzuB/rFrFflL8tOWprFf5GMuFjXl5YPvyywWW336bWlpU1K8iK+u3FHdvZP/RCrwGy9otA87ZkD3k/uoT5IizKmmTWWIMnN/kLv/b/hR22Fku7z97TQ3928vjh6RPqjYYaAUoCYgwTpbzXgMloRgc97wIu6KiIGQex4JAkzk5mdF79vQWa2ujnJJk2UwQpl8ZhgkZifxXI3hDrYj1d4X5SsTmSehKklSHG4z+9tNR+VARoO310eKbisfo2/iLiqKIx601rW+e50tYlk3yd9yhHpsnyauF8PIcf0d1tPjKemLgcDicBoPhJMLL1waC0+kswsRV/mJ6Ksr7GktHMYmiWEPTdHSo4rbb7U3+JkPDdYj9EwRRrq5jbIdl2e4AUBvMxpogCLGhfA/vCCct690Xzup7Lq51iqLqWZbNJEkykud5JG7t+J7nmQyzo/eWjr5zn+n2DK415Qtw/b6OgI6AjoCOgI6AjoCOgI5AxwggyVtYWDhs7dq1j8+dO/dOVVni+WOy5ahbAUmSw2VZLiZJzHHhOq4aZbPZYqqrTVOqqlKSv/vutoDIycDnCQnGxYMWLbqb692bIRRFIBTFTinKIYJlkVAK5ynKxtI0KA4HKYkiyQFEgKKoYh/ktWxAUSWiydTdCtCcZIpla7i0NEdZWFjYScnIkOBFD941a9aMycvL+9e99947zT3+ykrpug0bpp+Tl3dOGywmT34+tkePimcZhilub7yVlc5Xvv761oDJ8kGDvujRo8fvEZ98smBH4JhiTa0Eb3C9uNdGhfPUqU8M+fzzh3aEyp8Y2+/e/Y/oc89dE/vll/fkNzbGtGavVwnehw9NCxsVc5UTiVk1HiRy8d9o24Fk7c/Vn3AzkubZ3yt8zPREr0+sZjpCUethuXxbDnVu1Hjhq/Ilhv9kvNz0yOGrwq6Jv0bpa+6voILXk+ANHWqBtTRoyNpBEP8rVWlPdEgOIJNHRtRd8Nz5mlW8jQtXDWjMaaCMUU4D3Su1znzL5AM7lj2aoXBrkzN6OSgLIxOVewUlcieIw5KgeMI1EJD9g7fRrVnzt6iCgmSGJA1bBMGyjeO444Gh0HGtvxLBK8uygyRJQ2fg4E+b+PnRkoDtpN/qngRFZ5BynaEK9jZ+97FIksTiviBFUQ4tWCGxDQBluLmqpbxaJtQEr+d8+CIevSmYWzaE1bluTXyFr9M0jSSg5kRbOHd4eoiiKMYTF1Q6KorCtKeeDgVZ589cBFq2o+dDS5stCca0FNVUxh9LBZXYVU934TqWJMlGEEQ/tGWQJMlCURR+bvpI4Np+aKEmsH2BgHh6Jr/DOi3fd3Fd4/vZSdYsWjfTsBxJkuE8z1dSFBWuKAovSVIjvlezLIvvG62XrzXs/t6G2AuCkL9o0aKA7TB8YXMq7usE76lAXe9TR0BHQEdAR0BHQEfgjEMASd7ly5e/GBsbu3/8+PGbVXVSR0kp1B97iqJYWJZ1KV9LSoT5Gzdem9A1Cdf+nIa0tAfPiYkZbQwL6wEEIZKimAeyvLOJYXpXMszkWiyZkHBPttPZCFVVFONwDCcIAi10FZBluwJQq1DUepvJdM1RALOcmrojJjKyyDxwYN03qamp2z0n3G6323755RcXYbVu3brBe/fufey+++67XC1XVATP/O9/d8vuZCJ6zE6a9JojKQkea28B2e32sQcO9Ll+/fpbXP6sgV7Dh3+SbbFUCz/8EEw7XU/w4nhHj36nL0nysH79nIOBjt+zXlxcnuWCCz7s+9lnD//ufg8J3oS0erOq1MV7qioXSV0kbVWCV/23e30kgTNM2S41kzvBOzRyLI+E8ANpD7g2C1SLhmXLVpPr1s3dE6pxBd5OE5me/uQIa9N5FBc7nJfMkXa+8Rc6a0JB5aiXRvkkYsWDx+OrX/252wdvPu4ay+yb7x9imT2s0nbgU7rw0I+xNqHaKEsSpEmyY1wWlF16NRRQlCsLX9DXtm39EzdsuGinxWL5b9CN+Wjgr0TwooKM47hUgiDQn+aUXi0qT2Tj2lgZ4OseCjX0qA6YDPI2SF8kSaiAce9HUZQkgiBK/GlbJcecTidjtVrL4uPjk2VZjiMIIkpRECaqHv01Va/UUJO7GKs3rFqI2QhFUYw8z+ehKllRFFxTqd6ILvcxe5DeBiS8kUDD17VYPrWQxY14vMab6rGF4GpqOcbvSRyjL63rs/50voKdx1AQvDi3iqJEO53OwyzLJlAUhZh3eGmNO5Bnwb1jQRCOMwwTcBJCX+Pwdh+fMUmSokiSdKhYeKxl9NDGz3lSTUyoVZXrTzy+NqfU+/je8cILL+z2p+2/Slmd4P2rzJQep46AjoCOgI6AjoCOwGmPQJ8+fUYUFRU9M2fOnEd9KXnUweAPdkVRMAmK66WCAmLpypVP+ySIQgnGJZe83RvAEbFnj0O224F2OIyiKCZUAWwmASIFABsJIBEA8bzJtDHZZutGARgZgMtIgL4EyzoVnt8lAsilANfmYWzXXz+vf2SkvMRoNH6rJdbt27enb9y48a3rrrvuqvj4eObYsYjHP//8oTZeukOGfB43cuTPn5hMpo3ttYkE708/Tbxi374xZVr6ba/MoEHresfEnIC/IsGLYxo//pUBRmMDfPbZwyEhQ1HBm5JyoNeWLVfvlCSmjYLXklxoefTQ9LDHe6+2ogWDu5pXtWNQSV93vPFevv0g7WnRcGv6C00/V33KpZv6Susq3+P6ms5WFp61qRaceyImTLhwczDzGnxd9E3+LA2gIZxli6J5/nx7eOTZlClCoKSYRCtBPa5cuXbyAS4qUuzIsgHVuxuXjCjJzb3ARc7dfM+9I6SzKkpGJ/8S2+dsE9QfrrUc3N8kFxWardOn2XITEmo69GVsbDTQJSWx5mPHUqPGj9/WxkPafcz19Rb2558Hp+bmDlqp9dkMBrO/EsGLCkeKoqKRFNRirRMMLlrquvumtvd50qL480kuaenP/TOpK8aPsQNAIkmSSMIi5iEdhzqezvBKVdvGNdPiFxwS5bc7QSWKYiJBEKWo4MXXsU/PeUEMUdlI07SVpmk8UkMSBGFvwZZv76i/KIpYptE9QZUsy7EkSYbMnsWfNeerbCg3HSRJQkK23Fef3u6j0pwgCNxEoGw22xaDwZDC87yNZVnBl1WKL4LXZrNZTSaTbLPZzBzH4WZFsRbPZc84sR2O40y4LnmeJ/A0QGd5anv2jZtkBoOhNRFqIBj7U8fTh1nFuL1Ec+o6cjgcu8805a6Km07w+rOC9LI6AjoCOgI6AjoCOgI6Aj4QYFn2/aSkpNKZM2euU4t+8803QydMmNBG+eitmaampoG7d59z0+bNs0OqyOoo5ClTFgywWKoi9+0bW7Zr14RDAKofrJUEeCoZ4MoaACS1MHkUWi8s6wkwiwUYKgB8xwGUkCRZS3TrViUUF7/2a3O55uuaax7MTE2Vb9C6aMrKykzLly//dOLEia83NMwYu2nTtW1+bM6a9XC31FThTvwB216bpx/BuzMSYHCDVgxCWS4xsTTK4eAcdXXRQSVtwZhY1kFHRVnDKyvjrbKsCGqcixffYunVK6WNynBF2TsU3i+w55Fpxu7ydYn/lDbV/kB+XvkhjX66JsoCTx2fz6j3PMeM9e1SI1HJVxA3Jd4IKytXEJclTAL5RLLj9tvf6hQSSDvuYWaAaRzDZBKiGE4qSqECUCwbjL0pmaRkGZ6RI9L32oEkgeI4iQ03yYzB4FIo40WIMkc02jmxwkaeOJbuOhoaGVljjEprMowcXihfc41CSE0ig5lynBSjvLFYIQ4eTZZNlKCEGep4i6XBQdOCq736+kjOZuNAFFlaJA2MDCRIBEPGcBVCTEyF1X1MNTXRrMNhIASBFAVBqm9osGm2ZJAkyWQymY6YTCa/kxdWV1efHR0dvefqq6/+oiOM1eOyLMsOQXUcSZIW/FuSpCKCIPDflYGQHdrntTk5JhIhPM/XYvIkmqZj/anfWWXbIyuwv5bkW63rKxQx+CKiQtGH2kZnENShjE9LW0iWCoJQZzQau2kp31EZd+xbFMCo3HVtqHmbF0mSelAU5dVvXVEUjiAIp4/+XN81OI6LE0UxDIniYMcQTH3VfqHlWH8rQYlkZagUn4GMs+U5i5YkCe0IatCSwH0jSBCEMrQMQJIX5wnjxU17VAtjEjYk3jmOa8O94VgJgnB9lnpuEmi1LwgG686oa7fbS0PxHGiNzYtFioxrBz8r2kuCCADWM1W96/qOoRU8vZyOgI6AjoCOgI6AjoCOgI6ANgRYlv3IaDTiEc0qh8Mx0mg05kqSFD5nzpyHO2qB53lLQUHEi2vWPFKqrafASo0Zg4pdALO52uh0mpX2j7wvjwHIcgKc30KqfR4FcLg7wD0yQDUNIBIAdgLgZZg6laU+/XThVveIevbcGnvJJZ9ujohgV/sT6XPPPffF3/42ub6i4rZWMi88vNzUq9fe3xISyNc7auv0Ingv7QeQEwEw8JQQvOnpx2NPnMgMmSIrI+NYbElJch3PG1oTISHBKyXXUh+UvU0/mPGs68fqU/nzmWsT/yV+VvEhfUHkJdKFUZfIB5v2EVjmjtSHhafz57NXxl0j4uuec1ktVMCTx+9j70x7WFhR+g6NBO9HlcvJsTEzeao4Sjq1BC+u97PCGeZa5P8Ip9NCAMQSAK8CTY9VZHk/wRg/gqQLoUpRFKjNPWbmoqMEc0IMT1bWhys2npEEQhbsjFxVEd3I81wrMZeWeTzywguLqJkzZFJwsgLN8JRIkcorr1Hyz4UDGzhCZi2ijTXzVpomRIkiFdIhMBJPUE4HF0baSIYXKFaKEG1h3cQSxmKx2sPC6lzEfkVFPFNbS1fY7fYKWZZb1ddan0mHw5HAcVxZdHT0Pq113MtNnTr1c/zR3fIaiSQqEnt4XF2WZUEUxSqapnkkdTvyG1WJTlSkYVuhInzaIQLqHA4HKuq6+eOBGgg+wdRxtwAKlUoPlcMt+HYqV4CkmaIosYGqKYPBLdR1UWHrcDiOoMUHruNA21dtm9TnRVGUcIqirO2t9Y6UrUgsqsfhO4oHvaclScLvHP1omkZ1akGg8QdbT+vJp2D6kWWZkSQJiW98T8LNSRch2F6baGeBlh8kSbZ+jiuKkuaJkz/J1nwpkoNRGQeDTbB1BUFAj+fWDeBg2/NVv6P1guQ6fsbgh7V7O2eyehfH2alv2r4mRL+vI6AjoCOgI6AjoCOgI3CmIpCSkjLOYDBkTps2zeWDunLlyskEQSi+lGw2m63HoUO9/tNZidZQsVtR0Z1oampWde7aNb4Dr1pU7q6KBqijAJwkQBzaNSQD3EwAYG4LtG3A62l51KgI4/HjF+a6ewcnJh61jBv3bkViIrzg7zw///zza4YMGbJtxIgR+9W6Wo6Un14E76hsgGgR4LNcf8cfbPmsrN9SBgz4LqY9i4a+fTfFHzx4YYU//cyefcfI1asXHHI4wlpJYzXJmmrFgO3NTn7Ihr67Fc5C8tacERGVfBFppsOV5/usayh3FpJPHJkZ5t7vIz0/tqrJ2bzZO6gWDeUFEU0HDoAtKQlOyhDvzzi0li0pAecLL4DbZksTyTDLBlgsV+BJXbahIUYCqOIAnqQAMpsYpkKaNU82HTGLhRTHKOfc86/SzfOfS81mY+ILtqY3/Pbb1BPuntKecVx88VXZkydvM2dl0QrLNXJ7jhHKmvIri37r83gby4W0ytxYTrCbC+L6FDkZ40nqzSH5G/pH2GvM/Rr32bon59eUlSUdJslEv59BNb6VK1dOoSjKOWPGjK+1YOdGOmJxF6GrpV6gZTwTF2lpxz2xFSalao/gEQTBShAEHsumQ0Uoa4nP3zKeR5X9re9ZvrNUvIgnSZIm7E9RlMhTrRgNFifP+pIk5VIU1a2FoNOUMK6jGBRFiZBluaa9tedr3v1VgiLpjnPEcVyFKIq4CWORJInuTPW8GiM+h13xfuEN75bNIxfZq5K+LRtJZm+J/1Bd3dFJIl/ryhfBGwq7DNw4E0WxiGGYDF/2Eb7i9eN+l/o4+/LclWU5nGi+XL7qiLsgCPvOVHsGHKNO8PqxWvWiOgI6AjoCOgI6AjoCOgL+IDB//vwMAMA/ruu1115bMHLkyDcHDRrUYTKZqirxov37h0zYtm2mK/FaMJfJVMtERxeaYmKKzSkpObGyzBL+JalCkvf9GIA6BqA6GoCxAMTTAL0EgEt5gM0UQG3luHEnoo8dG1p45MiIVvLPYLDS06Y9E56SoswNZAwvvvjiBwkJCV9cd911fimAy8qE15cte9Ev8tIzPq0evPfcA93aIxyt1vcSSDJCNJun+H203RteJxOOHaM6Y8aDw06cGHho+/ar2iSNQpLfbg+HxMQjUVZrtHXNmid2aJ2fGTMeOHfdunlVDQ2xx7COSvBqre9PufDw3KjycptLDYRJ1vLywPU8dO8OLoKosy/s7+9/B9c41Sst7f4+DQ3nR9XVTWyxvdhIA5RXAZxfAj1e7JlyjhJlZUAIN4qNU1+fe2DL7PsGhtdd0PjjujuO+I739cRBg36KyMioZhJSTkTtlvtWbycnlcPIKwNaP9dveTE9ghDfMplMv/nuu/0SH3zwwVSGYewzZsz4Jph2Ql1XFEUaj6DjUXRMZIXtq2SvlyPSeAzdZR0SiErQFyET6rH5214gY+qoj84a76lIAOUvlqEob7fb7QzDNAVr86EoSqIoiiUdbZJomXtfRLCvMWvpw1cbf+X7wWxatSjiZX88cYP1spUkyYBWM0aj0diVuPM8b1ITBndFv1rWpSzL0SRJ1mA8LZsJukVDV0yO3oeOgI6AjoCOgI6AjoCOwJmGgCfBu3Tp0htjYmIOTZ48eYuvsRYWUtf98celZx86dKEmz9G0tD2RyckHI43GeovJhAKcJoKmnYwksYrNFi7xvMlWV5cIf/xxRasi1lcMzfeXxwJkOQAKYgF6xwJ0B4AGDmAPCbCHBxhQGheXVj969Ptxf/wxvfbo0eFtyKiZMx9JSE113BtoAp2XXnrpv+Hh4b/ddNNN/9UWr0sZJpaUiG+uWPGiJnuCjIzd3fLzB7axxdBK8HZEcNps28IpKkzkuOygiXocuzfC0RcmM2c+2Jdh7M5t26bX49wguXvkyHDbvn1jjkyZsmDo5s1XH6ys7KFpjal9TZv22LDjx4eCILDFd945xtAZhCuSuw0NfWrt9p2u487eCN4msZ545PBVYX9PfcyWHTZCRPXvpppPUVruuuLYFPmN7K31X5a/w71f/KSLFFaVxPFsqqyqi1UF8Y9Vq9g1JYuML/b7tsFMRyjueA8d+vlZ2dkbYmw2rmHVqoH1ADYzgEwBdKsFmFgIPT9IhzGWBGNcYJdpAAAgAElEQVRmFBuZHAvOvH0K88tnSjZLiz9+serXjufJQQ6B2zOS4bsYA4RLhVx3BzMpJmLTWRNzYMNHCXDNwycgMt7vY6+X7F8Tk23NW2owGFzZwvEodovHJSa0QiUTTdN0NEVRsTzPOwmCKKdpGpVpbY4rr1ix4iqO46zTp09vkzDRPQmYr3XYmfclSUqjKErTsXKn02ngOC4gZWWz+EuwI5ksSZKNpmmXwvF0sHAIteI2WEKwvfmWZfkoSZI9OnM9nC5t41FwlmX7oDdroDHJslwqSVJcRwpaLZYaWoiwQGPsrLUSaDynSz0kWQGgKRDlf7BetrgxQBBEUIlmA8ERbUHwfVJVQXe2IlvLRhSq4EVRrBZFET/w0O7EVFFRkbNs2bKAPgcCwaUr6+gK3q5EW+9LR0BHQEdAR0BHQEfg/xUCd9xxR6TBYBioDnrx4sXPjRkz5oW+fftqIh4LC+HeH3/8R1xZmXcCbvjwVYkJCcdMRmNjTHV1KlVW1p13OMKcDkd4Y1NTtM1qjW0URcapKMRJXqfaJqKKBngyGWB8HcD+LIBrSQBSAahhAdKcAM/IAEnFkZElkT177oz9/ffZuQBT6twTrY0fvzi6T5/8xRzHtVFCauu/udTLL7+8yGg0Ft1yyy0vaq2HCVBKSsSlH3ywsEP146RJLwwyGhtIRWHI48cH1ubmnl+M9hWBErxoVZBvP0gv6L3GWmn9PvzhvPuog7bdpEo2VvCF5L2548ObxIbW7+FoaXBZwj+d/hCOWnHAcuefvyI2JWV/kqKQTENDgogK7vDwcsu4ca/2Xb36SZ/J/7z1df31cwcShERNnDiXio/vGXQSN/c+VHIXX2uP4FXtH2xyA4HWD0jwureBZC3+H60f3G0f1DJ4P9+WQ50bNV74qnyJ4T8ZLze5k8VYzp3gHTPmrX5VVan1u3ZNLG5uQ01GaJBd/7743WwYM4UGxUoZmRoOPXjJtW8qtq337wDI7vCH5GD4V+b1sCE2ExopCiKFI8YK07d9eju/vWzewWAI3rG7V0T1dZS+ZjAYXEmYfJEGuDEiimIuwzDZ7liuWLFiOsdx9dOnT/9OfR0JRZqmSYqiTvnvSXeFlq/nwul02hiGwRMUicF4pWI/eASaJMk6p9OZ3NVKOV/jDOZ+Z5KBTqeziOO4lGDi+6vUxcSBuKnCMExioDGjZQISZr5sTnzNma/7gcaH9Tqz7WDiOlV10RYA+3b37PU3FlSAB/qegmsumE0Ff2P1Vb4z14cnwev5f3x+Wt7rWz63m6NFK5UXXnihywlwX1iF4v4p/0AOxSD0NnQEdAR0BHQEdAR0BHQETkcE3Ane3NzcmO+///6+22+//V5/Yi0oUF767LMHmxyOsDYE1qRJC882GBqkY8eG1R4+PLyuqSkmJCrRtrFV0gBPJQOMbgDY0gegJwWANnlmALjSBnAfCTDhMMDYhnHjXhm0bx9UFxcnNgLMcB2Hw2vo0E/jzztv00qTyeRTtdwRLosXL36KJElxzpw5j2rFDzNbV1TAqhUrXmyNx71uv34bUjIzd1q+/vqu3OjoIuOgQV8nx8WdiKqqSnPExhaGffzxU22Sxnnr113Bi6Qh+steGD2VR4L3nWM3RhGkUbo58/UGvPdz9Sccvq62gwrUpUWPGG9MecK+ve5bxh/CUSsG7uUyM3ckHD8+pBxf69VrS3rv3lvMX3557wF/25o584G+DQ2xRbm5FzHjxuVkHjp0vQb7Ae29XHTRS4M2bpy3C2vY7Xe5LE6MxoX5DQ0g3nordEPF8JcV73BI6r52fJ5ZVfCqPeRYt9JI2s7vsbQRMb77wLjwA03bXapUdW48Cd6hkWN5z/lxJ3gnTXpxcE7O347n5w+uPXkkLQTv2FkkCHYCCAVzpgOseUWGnffmAESe5JPb3IaDhKz306dVLex2jSKSBC/IFiNPUUaD8pQh0vrD5bcVgKIQcN5lXtdvR4gm1uVbxu39iDSB9F54ePgWnueNgiA0GQyGcoqi+mifDYAVK1bMNBqN1dOmTVvvT72uKouGyBRF+Z08LlTxYf8AgDH4pYQPVf+hVO9qUYMGEzeSnl3oBxpMqCGp62tTxVcniqIkiaJYoMUDtyMlbWerbHHdnA6bPb7w9HUfCUJMzsWyLO52IUmLfJnPjSwkEgmCiJMkCetUeib28tUv3g8FEYrJKwGgPhDVsJYYAy3TYo3gE8dA21freRK8oiiGefP5xu+GCxcu7PLcCMGOT0t9neDVgpJeRkdAR0BHQEdAR0BHQEcgQATmz58/Cqu+//77V4miGH7jjTe+609TxcVwy6ZNM3q7Jy/r3XtLbGLi4V7btk3P4Xlza2Znf9rVXnZ5DEBVDMDAWIBzKQA8dbiNANgrAhyyAUw9hkRVbGxpbL9+v0du2tRQD/BYIUAyD2BQ0Id3+vSnzElJxDztfXov+cYbb8wXBCFu7ty5d/nTVkWF8M7SpS+2UXBg/Vmz5o9YufLZk0jcs8/+ttvevePaWDa0159K8KKi9NFD08NGxU515li3M0jkPn1oUvSE2OucA2NmNOH9V/PvNM/PercRj/9je88evdEyKeEmBxKV/hKO/ozfW9n4+Lz4kSNXpn7++UOa/XebMbsvu6AgO/+XX65zkVnuGF599fyRgmDi16x5JCBVMLZ3ySVv9yZJMeL7729r8Y2d0Lc5/m9cyQrdCXVPiwZ1nO64qvPyeO/V1nguVVbVvP3DRoiqYvrW9Beafq76lEs39ZXWVb7H9TMPF9GmAZO6qR68M2Y8dO7XX8/b1dgY7Z1IzHqnO0Q2JkBTOAGiREKkQ4KG+FI4fHWbBGlt5qLn8gy4ODZu2k/Ps7NEOwl8HUk01QAhE/xilpV+mnZXHlw0vRpIyrVe/Ll6lu6KHXBiS1Sy0vSo0WhsVc8HQiIsX758lsViKZ86deqP/sTQmWWD8cRU40IsCIKQWlSW5mCsFiRJMlEU1QmbbL5RDGRO22s1lG1568NXUiTfo/1rlQhGiYkjFQShG0mSJVrIU1/H1TuT5P2rz2ug6x43d5DYxQ0eRVGKA91oCrR/3NxBtS5BEBZFUSoBoJBhmMzT8Slpec8GX2r0rogd3/Off/757V3RV1f3oRO8XY243p+OgI6AjoCOgI6AjsD/KwSQ4H3zzTddqt1///vfz/s7+IICYunKlU+fcK+XlHQgPDt7Q5+ffvrnHrRg8LdN/8rX0ABvDwC4gQJwMAA0AYBiyGdFgMZKgL4UAIH+pmRKSoGxtLRckKQL7c3l4usALitMTDxuHjfu3YrERHjBv75PLv3OO+/c1tjYmD1v3rx/a22roABu/emnf2S6W12MHPlBH0WhHFu3dkDAaegACceEtHqzery/3FlIqkrQpw9NjJ4Qd4NjYPRVNk+i0V1lit2olgOVfBGphXDUEJrPIkOHfn6ewxF+YuDAr7s3NUVaP/vskT0dVZox44FBubkX5e/ZM7ZVxTpt2mODNm2afeJvf3u3DyqekRyPj8+P/eGHW/b5DMBLASR4q6tTYdeuCYeab/tH8Hoj0t27QQsN/P8/0ha02krga2j1UOEsptCqYWnhoyYk3k2VIxqQ4GXZRvbKK58ZtGrVU7+2l1TPZtsX5ZQsFqBim39fSWUKR4lWk6lvnTccFEUgGmN3xSvd+xOxh39gB1afIKJpFsBeR1QJipzDJCi7bRmOt3cXl8Osiwr9JXkT6wosl+77CCIpZbHJZCpUY0A/QkVR0Dv2pA2P9uZr+fLl11gsltKpU6f+FMichrpOoGRIR3HgD34kyNBDkuM4v5P4tRylJxmG8dsrOVh8QkXchaqd9sYjCOg00PX4BItvIPVb/K7RisnOcVxPrW2gAlOWZdy0ldHDlWEYVIaHZOOgM54bdVydvXa04udvOVQey7Ks+EM6IpmN423xK8f5sgdK7GK8gc6LN7W9L5LfX3xCXV5NOHc6KIzLysq2n4k+vDrBG+pVq7enI6AjoCOgI6AjoCOgI+CGQFpa2n0NDQ0jbrnllpf9BaapqWngoUO953z//W2tBA22ERZWwY0e/e7g//3v/m3+tul/efQa/Sgb4O9I5OLvVRKgkQRYgMnWJICrOYC/OQE4GWBNOEUVEpJ0Z31zP5tpgIpKgKkn+vTZaBk+/Pu9iYnyCv9jaFsDCaeqqqpL77rrrut9tWWz2eIPHeo5/7vv5rTEBBAfnxd90UXLMj755Imdvur7uo8Ery1ua7g3X91y+07jhLi/OwZGT3MRvO4KXiQVM0zZEnrEevbhi3D0FZPW+xERlT0uvvi/yRs23PDriBFrepMkL+XlDa0oKenZUF+f1MY3dsaMB4f+/vvknLy8YW38didOXNgnKqok7oMPFm5W+x09+u0eNTXdYNeuy13er/5cwRK8qhJaJXCRSH+v8DHTE70+cVljePrsqsT7vT3/27i04DGTN4I3Li4/6uKL381cvXrBTu9J9WSw2UrCAFKIZgsT9SfWUTCZMqwAtBcFrgw2Y2EYxCQSsmwnw6qKCYPDShAOK+FQ4uV6MguOlRiEuQ9sEmBwUSXMHtNmk0cLpsOOfJ8Q21iqRNqqOYUgC1iQ87qZ6A+QjJRl2UQQhIt8xh/bLcnXXGQHTdPoL6seT0aLhhvCw8MLp0yZ8rOWfjuzjCiKJJIYHMd12u9Y9DxFotffBEGImaIo6HeOf8gWHFz/9odA8he/UJE6oWqnvfjbOy7t73hP9/IqYYd2FC3PV6SvmNEbmiTJRoIgBhIE4fq8byEe2yQ89NVOR/cDJRK19ulv+0hgI1mKSQu19hHKci3veYQWdTT22+KpXEuSZFSobEZEUcSkja5NR62XKIq0oiiOls0o9JhtvTr7GdYao69y/q4VX+0Fcv9M9eHttA/GQEDW6+gI6AjoCOgI6AjoCOgInGkIDBw48Jrjx49fE4h6F7HARGuVlclJe/eOE1QFKhK8l1320tkrVz4b8FF4/3BemQHQOwZgiARQyQD8xAAIpQBNYQAjwgAw0RRFAhA0wPsEQczmFSXT1kx2LVAAbnf5kI4c+aG5f/+9X0dGkhv96//k0h999NHEoqKi2ffcc8+Mjtrypt49++zP+8TEFCkbNvynRSUaeDSehJ+71+7bx2ZHk1SUcHPGK1b319Fa4Nlj/7AgmYi2Ae69ayEcA4/25JpDhnw1MCqqyP7DD7ccGj58Vd+oqHLWYqniSFICQeCcTqeFj4ioiPj++1v2VlVlaFaSXXnlU/137ZpYlZ8/UJPVhRoZEryyTIfv23dJqd0eLjY2zogGl6ntd5osGrwR5/ja+8VPulSZmNDOXb3rnoBNLedp0ZCZuTO5f//vIr/44v793i0iHrZ1pzKNVTwQ846OZCqFAtdwLoiYID/Zb20dEryedhIuxfb+4ZGVzhLi/uHL5fNTrlB+ObqSWHv0bfKx7utkE2lpJnifkO1APqHAQ9flgCm8HS9f3ysixlpiyi7cntSvcv+HERER3/qu8WeJZcuWXR8WFnbsiiuu2KyVDPGnfX/KIomKBHRXXaFSJrpZSoSc7A0VqdPZClue53mWZV3JD8/Uy30uBEE4rvW4vBspLHWWujFUa7m9ucOxo12BoijRaH1CEIRdURQe/+C/JUlyopcwqpRJksREZLX4+qlYC/4QjEjs8jyPSuywYBMzeo5VEIQKhmHitWKACSURz/b8vv0Zl9Y+O6ucqubFjQzsQ6vfcajiOVN9eHWCN1QrRG9HR0BHQEdAR0BHQEdAR8ALAmPHjh2wadOm5XPnzr0jUIBsNluPykrTZdXVKWl7944VSZInL7zww25ffz0332qN72SLBozaQQJ8mg7QaAYoNQJwmHSNBOgdCfCgAFBtAIgjAewEwAdAktNBli1OgGgHwJMKwH9aE02NH784uk+f/MUcx7X6ggaKyxdffHFebm7ufffee+8V3to4Wb2L4/gszWIpTKRpnqir61+MFhIA/nucqv21T/B+3FhR/03EIyceh4NNO6k4NkV+I3trPRK6HdkIaCEcA8XLW71Bg9b1jok5AUjwut83meoN0dEl4eHh5eZjx4YWOJ1mv8nFmTMfGEpRvKGmJrVh3bq5Hdo/uPd96aWv9ue4BmNJyVHm0KFNVGOjyQrwSD7AlLr33qO6Y5K1UGLQXltqkrUrr3z6fIfDVLtu3R2tBK9qqYHWDs/3WdfQk+3O5NTv5z6seJG8P32VaCJFgqZFnuPi7Z5l3T2XB8cMo9ZVLGdv7nG/9Oz+u8jrE24lupsuk3Fz5GiRQZz7hGgHcoECD10bFMGLY+xfuC3x/Lwf1vpL8C5duvSGmJiYY5MmTdokiqLMcVwb1VhXzAX2wfM8xbKs3+swmPg6gzDpjDZDQfJ2tsI22IRjwcxjV9T1VIT6Myfqmgh2baAnK03T7Sazakl25VLtdwUmnn3gBg1FUWnoVxtIIrJgYvZ3k0UQBDz1gfYL4ehzG0zf7dX1ZxMA20D1ri/Fc7BrqDPGeTq2eab68OoE7+m42vSYdAR0BHQEdAR0BHQEzhgE5s+fn/HKK6/874orrng4PT3ddUw80Mtms2VWVZkvdziMAzjOWrFx4w1MSUm/Tk6y5h5tJQ0wLxPg5lKA7WEAFbEAlxkBUg0A3WWAr0mASoKmryYkqVRSlOMOgPoKgCvaHC+fMePRbmlp9rtDkXV+48aNvbZv3/7yLbfcMjkiIqLNUc+T1bsrMgGSulFUbxpAAknKEQFsJQBXtZ8Iy8dkeT+y76KjiMbGLREcl2FnmMyQkPAq4Rjo+vFWb+TIDwcYjVaHJ8Ebyj6mTFkwoKKiO9HUFG3ftWu8RtX08lijMVaKibn7rMrKbk1O5715mBz8vfdmRHU1wXvVVY+eX1WVWr5hw01H1Pn+suIdDona147PM/899TFbdth54velS8Keyv+nS6FopsLh+b5f12eHnS+eXPbPpHrDIseIX5UtNg8Jv1DcXLuOfrD7k4QgpwKAyc2iobgSZl/it0WD5xwiwTvi6Pd5DMPsxXsWi+U7LfO8dOnSG2NiYg5Nnjx5C5bvbCWgt5hQXSrLMt+Z1gzt9Cui6lALTv6U8UXE+dMWlvWHTGyvbTzyTZKk3wn9tMSKar1TuTmgJcZgynjzctVCxql9qs9UKMg5LViHYr0EgldXkfyIIypCW6xW/LJJQWKXIAgBid1gEi9qwcfpdBZxHJfiWRatK2RZbqQoqk6SpD6iKBaKouggSZI2Go3dfLUdinXkrQ/VW1oURYVl2eRmJxGXb7lXqwh1Q0F9X2mZD9UWyPV9rTPeX33ho94/E314dYJX6+zr5XQEdAR0BHQEdAR0BHQEAkDgjjvuiHzvvfdW9uvXb+1FF12kkdzquCObzZba0AAZ27ZNn37o0EhM5NLh1V5iKF/1Tv7RYSebmj6PwYTRBsPwBgCJaGr6LVaSImg8mUkQRrmkpAGWLMkhKeoQIYrnoOqywFMhe/75H8YMHvzbByaT6Td/Y/BW/vDhw1GfffbZRxMnTryhf//+ZVimsbFx2JEjvWf+6b2LXsKvDQW4jSUImkSCV1GaAOAxHuDJ3wGiA/IBbI/gVZQm0mb7I4xl0xynI8GbknIwvn//9d2MxjrwlVwtFHM0ZsxbvePiTkQcPHhB/Z8J1NpruYoGeDI5Pb234nC8mGm1Gnmb7ZkDAKvj3n33bbJHDxMXiph8taES6mPHvpZutUaTW7fOOu7dogEJ3hFicwI3xZXALce6rdX710xHeLdoyBkRgUn1/pUyn99U+yOVYeopratcyfYLH6Q8nvGmXFLOinM/PVgMsy70O8lae2NDkhfvpVfkmtNtJW+GhYX59PFeunTpP2JjYw9efvnlW7FuZ5EHHc0H+gZ3teKvZaxyZ/nn+usB6mu9qgpFkkQBJ+X373xJktIoimr2FwniaklWp7QcuXb5OXekKg2iq9OmqjfCVMtz4lkvFMSrFpVuKPoJBHyn01nJcVxcIHX9qeMtAZmv+na73Y5EZCBJFn213d59URSdNE13yeeZZww8z6MPe4NWgtXdHsfbJh9uWrUQuST+rVUl7vmcaHluAsXbs96Z6MPr9xt/qMDU29ER0BHQEdAR0BHQEdAR+P+AABK8q1atehEzYV977bWfhWLM6AlXViZ9sGLFwkot7bWvMtVS272MQDidR4wEwcqKImFCKQL/LQj1nCxHkQA0HD5cD/Pm/Sx1715K2Gw37FZ9g91bueqqBfFpafUPMwxT428EHZV/7rnnvhoyZMj8gQPHTC4uToxft+52t/ZRfbxkGMDdFEnKJEEoIEmUDHCbAjD4MMAtFYHE0h62stxA2e27LSybetoRvOPHLx6AxO7BgxeVHjx4UUDjDgSrkxOotdcKztVTyQCTas3mG/oDNFIsO9RRWys1nXPOqqKIiLhOURl6RtPQAOLvv4NtypQF3U+cOJvfsWNyUUcEr3t91Uv58d6rrWjL4enB6/KnNpYaSc5JLz3yMt3osMuV9mrlwbNvo186vkQYnzpDtCRcUnPjH1a/E9VpmZuJO5fGZDkqXjCZTG0SOHqru3Tp0psTEhL2TZw4cTve72oFryRJbDBZ6rXg0ZG3r0qcelOqaWm7ozLelJ8hahOtLPzy+0V/T5IkA35PVolFjN+d3MExBkI4B4tDV9X3RkhpJam8ELxdhtWpIHllWc4kSfJ4V8wNEo5a7GQQh5Zkb11OtEqSZMLvhl2Bh9oHbpZJkhTFMIxLHIBrtSUppJoPgEQFM3r9MgwThmVkWUbP5CZ1k03r+tY6rlNF8p6JPrw6wat11enldAR0BHQEdAR0BHQEdAQCRGD+/PmjXnvttQXR0dF/zJo1a22AzbRWKytr+mjZssW5WttRSSlvyabQ83VTzaetiW/QK3Zu5quNzxy7PqxJbGj9rojJqS5L+Kfz1pzhkZV8CfFQ9zfto6InSBuqPmU/q3ifeTx9DZioJDh8WIB5836SwsIqnCNGCPx3393WxnvVYqlhr7zyBSY5Ge7VGr8/5RYuXPhV79438Dk573h4vqKC99mhAJdzAOcoNG2nRPF3GWAdD+AsAXi0GBPB+dMXlh06FEzh4XDSEW5J+sPsdC5OpulLalh2tk+VtZZ+VcJRS9n2yowbt7iPJJHE+vVzXEnLuvLSTvBiVMtjAI4ZAX6IioqqNlsslzoKCyOrAbKbAGYETEIFMt5rrrmv9969l9Tv2zemrCOC190/2T2pHvbpSfAqhiKTMZli66Ae7lt/AzX/nKfkd/54npjT/XZ4p+QD8bKz/mUzWc5t+PtvdUF7VXsb86wtL6WmmembtOCxZMmSf3Xr1m3XxIkTWxX3/vpZaunHWxm0ZlAURe5M71309qUoiqEoyqElTnelWijUvZ5H6tX/owpOq7rOW9yiKFbRNB2rZUxYxh8iXU2QhDHyPI/WDkR7WJwKIlHrmAMt19H694f8ct8s8adeR3Fr3YDp6nlRFCVClmVMItcYKO6hrhcqzAONSyW83dYTNuXXxow/fSuKYsQkeCRJFvuqh6S3zWYr5Tguk6IoM0EQ9Wod93iDeY9ya+8kK5yumJsz0YdXJ3h9rWz9vo6AjoCOgI6AjoCOgI5AkAigipdhmIzVq1fPrq6uHjpnzpyHg2mytrb27q1bp2Yh4aSlHSSlLMmFllfz7zTPz3q3sUlqIB49ND1MVReqbSAphf8eHTuDV19DYmpp0SPGG1OesG+v+5bJt+VQg839qG+rP6X+nfaEY8Gx2wyz4m4lepsuA5Lk5MOHQZ47t04AeIwcPTqV2L//iv2qijcmptDUq9fWuOzsHRtjYqjlWmL3t4zdbh/7xhsf3C0I/8kHeLSobf0lWQD1SQBxEkHYaYpqAlFMLwD4XQKYXxIIwdt+fJ9FATyTDnBFBcCDJf6OozPKJyYetYwatTRx/fp/l1RXp3apagjH4x/BW0MD3JkBsCvMZKowRUVNthUXv74b4MEUgPtDPFftox0WVsFdfvnzScXFfeiff77pyNKlUo+sLMIIQJ5E2qrJ1NB2wT2pHrbuTvD2M5+tkFEFYeHpSXDfDzeSl3afIl/SfTy56MeHYNnRt4h+scPEVVN+cEqEUdpQ7gw5mc06G5ketYedfbtnbMTYbDZb1bJly75pD4UlS5bckpSUtGPChAm/eyvTWUQREq9IHhAEERIP6/bGJ0lSDEVR1YE8c6EcOxIaqBJ2tzNoUddhaFV2ux3fzyxItnAcZ0arZ0VRMAEU2ldEEgRhUhTFJstyA2ImCEIJSZJRWFkLCdNZxCASRZ3tZRrI3HVGHX9JqVAlV3MfSyBrUuvcB4OZIAixqmo00HZ8ebpqWedq3w6Ho8FgMKAy9ZRdqi2Kv+tGS8CeVh2o0FcUBd8/grZhce8/FLG7vc+1ea/qzNMTbutg96JFi+q0YPpXKKMTvH+FWdJj1BHQEdAR0BHQEdAROCMQQKL3+++/n1JQUHDTnDlzHgh0UA0NDWM3b77iCn8IXvfEVJ7HxzGOHOtW+qvyJYb5PZa2Udc8e/RGy6SEmxzoMYoE8HHbHvoc8wDi29ovyHPCR4sbaz5n7k1+ngJIAZI0uAjeO+6wOQHmMuecM0jKyqqQ7PbokoiICpYgqEKWFfJiY+n3Ax27r3qiKJoLC00vr1r1QTLA+AqA19wSqDlIgKf7ABg5AJJMTKwhIyLY2kOHsmuCU4V+Fw7wWxjAATPAR4ebY0QF6gvpAA/nB9e2rxH7d3/mzAdGfvzx065kWV19XXXVw0N++unmo9XVaa1KoPZjQMX1kjiAr2MiIvIjEhL+bT18+I4cgPtTQ0/Gtx9FZuaOzMGDv46VZcWWm1sWefvt1xIZGWkyRXEix8XZXVYLrovUDKcgFHJMbI0pIqOH60isIjvQMoSozcsHIr5nHcEa5awwykwAoRy1iiEn4pHgjZes1riYaNcPfZvNVrho0aI32xvAkiVLbk1OTkazSxUAACAASURBVP51/PjxO7yVCYRQ0gKWIAhGhmHsWsr6KiNJkkWWZVqW5Vo8ccyyLCb9UicumSAIB0VReETbLsuyXaslRGeN3dd4fN0XBKGJYRgkgV2XFr9frUSNv2PWelTe15hO1/vBWFCEMrma21z7nRhQ69wHOgdoC4Dq0UDVu1rj01oOvYBZlo061RsP+L4EAK7PQ62etf7OgUr0EgSRpkW562/7Le8vfq+59vrpaA5DfXqiJfayhQsXaj4RFwg+XVlHJ3i7Em29Lx0BHQEdAR0BHQEdAR0BAEhOTkYFb7frrrtudSCAIMG7Y8fF03/9dZomJYb7sXLVpgEtFzAZlNq/O5GrvuZJ+rorFP+d9qT95+q1bLqxp/xt1Uqmr3EYPJ7xhVKcZ5HvvHMTTxBrpOnT6fL4eG4tRVG7DQaDT6/PQLDwVsfpdKYfPZp855dfLs8AOKsR4KMjf5ZDknd5LMB+EwABI0fWJR469MD+qqreVu39n3c2QDkHUMsA2GgAkwgQJQBgBnonBVD4K8Cb8QAP9gCocSWmOh0uhnGYrrzy6YGrVz/R5TGNHv12j7q6brBjx+V+eMoiSf52EmI3blxWOIBA5eb2rc7Pf3R/Z+GZnr478sSJgS41D0UJ7LBhn/ezWIqd69c3cACRloULL6b79YtTZJmRKapepGlWwLIEwcgkaZZJMsyHzYcMSPASpgbOkhpFsRazQhCs4qwvpxoraxU6qU8dUIziTvA28XXEIxtmhf194EO27IQRrckAK5oKybu/mxR+78g3G/H1H/NWs09svM7lmTh7wP22fwx+zI5lbv36oojKpmLykYtWWEd3n85jubX7XjZ9OObDE2kxyeW+CN7//ve/c9LT07dceumlu9rD3V/Sz9f8SZJkkCRJaM+aAdW96AeJqlVRFF3cCCpbJUmyEwQh4VFwlRxuIVGi/VGu+UNKhnrsvrDRcl+SpASKosrdy/ry+9Wi4gxkrFra1TKm06GMtwRmgWCijsVmsyEx5vqvP+rTjrAIRDHd2XOkKAoXqBJfK2mrYoLl1QR/3khTzGGAxC5JkkiudvnllgzRxcXhRpMWr+BgAxUEwap66gbblrf6/s5TRzFoaQvf1wPdMPDsu6ysbPuyZf/H3nVASVGl3Vehq+PknGdgYBgyImlEHBVEwAiiiFlZFRaBQUDWvLq7IgOCqAiKYhYU1wVXwRX9MaEgCpKRMJHJsWc6VVf4z9d0YdN0qK6uHnD31TlzYKZe+N59VdVd9913vzdkWfREAjs128QEr5po4rYwAhgBjABGACOAEcAIyEBgxowZpnffffeDwsLCTcXFxYqUA9XV4sNlZf3Sdu26rtXhMAYklXwlAgOiN9fQlwc7BiBuJfsGIx1zOoGVZxnPYXFcneaNk8sYm2gXG2xlzD0pTxHvNZSSV8RNEYjqdGLu3E0dCPWqGDAgXhgy5Iv/JCZq/G7/lgGXoiLt7WjYwYMFN3799Su5CEU7Edri5TnbRCFEoXHj3u5bXj5AdrIxne7qPnb7T1EI/bkKoaEdCI01nxlg1lCEYniEOiiEkhwI7fLyAlY0HFUqTZnycL8TJwbX79w5qcsSq0HgmZl7YwYP/qz7xo0LfwltIEDGjxhAUa1anr+2bsyYqozGxjvMe/Zcuy+0duSVHj16Vb+0tCMGUdR01tT00DGMjWYYq33TpnQzQqlZCF0hPPccIgsKWgiEYG2kWTCZCts5rplm2eN6gtALGk2mg6aTnLB44PsAgvekliAoEembdLSeJjVaRDo6LUiITumk41Jd9igSwbu9rswOBK3V2UEsHr3RLBG8QPrO+/zq6ArzYQr+nmzKEp74amrUXy97r8OoiRIlQrjeUk2Wtx2khmVc4fz30bW6B4aWWqRzF0b3JqKcnVxNTQ29dsPG77OM9GJfMb/yyisP5ObmfnvFFVfs8YdkOCSXd5tu8hYIXkgiqQ2F/ADVL0VRelf2R0EwgWUB/Gg0mpC24Lo9ZiE0wRdJ5EkAqzl2eVdqeKUCkSfBiL5QxspxXBxN06CY/q85fI1fDhnlCwCJiFRbuak0Hs8Yg10HoU4oWI+AX3Oo9SJR3uFwWLVarSESbctp03t+pGdNpBMRdoUlhRrXHmAo5/rjeT6foqgQFoz9z85/U7I1TPDKuQtxGYwARgAjgBHACGAEMAIqIzBlypRBH3/88bslJSUzlDZtsVgGNzcb7zhwoFj49dexfl+kgeC1Jm2PXlv1pOGpnh92AInrnRAKvHU9Fb3gGbro+D2mB3KXWZK1WVJ2ZVeoDY5K8vEjk6IfzP2H483q5fp701fy79Q/RY2Nu10gqgeJJSVP2BB67FeE4rlrrlmc1L173d+0Wq0sv2ClWPiq197OTvj++9FX7N37Qsopte0Pez3LZWYeSh458q2cdeue8ektCmULC79JPnRoVANsxb/zzpKB27d/X3fy5Mmc66+/ufO334oafZOl4/uc6ueziClNQ8XpppseubCtLe3o55/PlGGPEGrrgcuD9+/o0avy33lniV+C0F8LWVm9R3Ecz11wwU1cfHwnsX//6Lbdu8cfUTdChIzGFv3VVy/pu27dP37q1m1XvEbjINvbU+x1dWlWhN7ti9A10Qiloj59EDKZRAKhNWRsbL2o0x1xGo0aJj6+m2P3btFM05e0I8QTNH2pF/H/e8QctzmG5w8au3e36Wi6wVHZWJVg6zWyQTv29npEnCJB5hYYM1P0FLPuwKt03+QR3Is75hs9Fbyv/fKk3sp2EOXth2j4e15cb37Rd/ebHhhWagGCV/r/vvofaE+Cd0j6GHZb+T+1T1+2zqVYpwSWPGqjOte9urK1wFL5gsFgOOuFefXq1bO7dev2f2PGjDnj/vGcg1CIv2BzZ7fbSZIkWxmGiQlWVs55X2pWOfWAxKVp2ufWaW/LAzXHLyc27zIsy7aCYlcQhFiKomJJktTJaSeU7PWhjvFcE2lyxh9qGTUJXmgLiE81EvWpfS+qRdSFooT3NxehXnfB5lTt9oL15zU3rue7N5nrftaAz48gCIKrjFuFTEJSNDUWSjiOc9A0DTY0YR3Bro1g5+V0LqcNt6cwZMgMO2kfqN537Njx47Zt207vkJET5/lYBhO85+Os4JgwAhgBjABGACOAEfivR+DOO+/U7dy5c2ZDQ8MF06ZNeyWcATc3sxPMZtNVO3de6ygru+AsoldS8Er2DNDXqPhJ7NMFG1wkjy+lrj9VL5T/nRye6HzlxEMx79YvowoNReLT3T7jTh6PFmbP/psVoQf2Q9Ky2257sG9GBjM5nPGFU7euDk377rtrexw79nwmQgeMCO09Y5v5uHHP94mObtTU1PRoPnBgdFNLS8Zp2wpIChYbWxMvCLTVYDAbPvrokV39+99e+MsvW4Tp06fP++23bvO3bJkNKsPz/jiX3rsAztixK2OSko6Z3nnnuaDZuyUwp0x5pGjdut2u67mw8KHmjIzDcc3NWSgSBO+gQZvy4+Nr0Zdf3udFcIIX8Pt9EbrWgJBeg5BJPOW7O59AqH+10fhutMNRbLnssoMp//kPqkdoRRlCi9L9J4KD9ioYhH4yFV30fh/UO7FB02SPOTL45pN1+UWnbUzWDo3t3s1IuVRm3hYNYLEAJO3Ckas6Pa0bJDsGT7Wvp0XDjCGLLNvK/qnNievFbz76lhaSuS0Z+4m53hllWf3OupbB9T+vj4qK+sH7Yl69evWcbt26fTlmzBi/ymk1SBPIaM7zvJmm6Xg1vTGlREZq36SeJIQa41can5SgSMkWfx8Er+CPcAx1jE6ns0yj0eQpHdf5Vg+UlhzHCd6K8lBxkcblJnhFJfMWCBul8Xi2KUdBKWd+1FCnqkESe8aqBj5yxu6rjBzi0rueWgslahG8EF+wcQQ7Hww/udcfx3E0TdNqkbLlixYt8sjZECzK8/M8JnjPz3nBUWEEMAIYAYwARgAj8D+AwMKFC3PXrFnzj7S0tF8nTJiwI5wh8zxvaGwUptTXZ16wefOcM0hHXxYN4fTlWdfhqNNznIEhiGiX6uTIkWo0Z86uaoSuq4Dfr7qqtGdubuXzJpNpp1p9htrOyZPEY5s332tqalqSjNDmZISOnxFLWtpvMQMGbI6Nja1n7HZD5+HDxVxHRxxbWPhdKhCKjY25rdXVvV22BsOHP5S5c+eStLlz51538iT90vvvP1MTajxyy4Pyta4uP2x1itTflCkPF61b948u99+F/mEsV1zxknP37vFxwZID5ub+kjF8+Ec569b9fTtC4wtPxf/Zoeuu+8fAioqBtkgQvDfc8NSQr766e39LS6aPpF7v5SLUMxGhHBp27CP0I4XQDgtCTa0I9bEgNLs+OXnYsLS0eCIp6drWEyc+M+bkjLb+3//N8rBfsZOpw9/Pju3WZKI0IhXHN2ubLe1UR++8DueJ+tiOxLw664jrjyOSct1HgQjex76aEvVNxceMNK9Jxgxh9rDnOl/9+QnjkrH/NoOCF+wbbujzgA08d6Vykuq3wXqSAqXv67ufMlzV4y67wTTMvGHVc23d7Q2lBoPhLK/s1atXz+3Zs+fnl156qV9Fejgv9IIgRAuCUE6SpEGu8lTuPQTlQOlFkmRLKHXklvUkInz5s8ptR2k5T9yVzIGvmL3JFbdaWQzVSkCpclopFpGsJyksfW2jV5pkzU3Mu1SbELvaRG+4eKh1PYdL0CrxFA429nNF8solLj3jV3Jf+xo/eJpTFHXK8DnMQw5+bguSDJIktaIodsKP3OSVkk+xO0wykMrdZrPV6vX6tDCHhOA6e/bZZ78Lt51zXR8TvOd6BnD/GAGMAEYAI4ARwAj8zyJQXFxMDxs2bPjy5ctfufXWW+cmJSWFneShpsb2+ltvLXeRq9IRSYIX1IwOR52B5zkKIZEoK+OtM2Zk70HoFFE1ceLfU7Kzmx7V6XQRIVjkXjw1NcLy9esfNzscS9IQWp2JUM2P3nWBhBwwYLMhNfW4wWKJTddqLejgwUubJUIRzhcXv3Z83bpF1y9cuHBsZaXwt08/LaHa21PDnjfvWMaNe77QYGhNaGrKa/766zu8/IPljvrMcqNGvVPocGitO3ZMPuP6UNZa6LUmTXoq79ixYWAnclb/sbG1id2770zOy9sT7XRqOjdufHj/qR5OEbwTJ45gbLZotHnzbFU9jZOTT8R367YrIy3tKPr440f8KFTBC/ijHISsRoTgOk9pQ6hvPUI/mBD6vxhQqoPfcl6eM4mi9CLP28nY2KH2goJvEyRCPXX4mryB06OS4/KzCIqwa5pOHCAPHXOwjn5X8Y42u6a1qsyBzM2NaOgEFzaBCF4JeU9lr6vOnr8Znrr0vQ4jEysCCVycO9EhEbyg5AWP3gUXr+p8/ZenDd4E7xfLHmezjfQ0X7O6atWqeb169fq0uLg44HXofqEHe4BoSH7mdDrbSJK0QnIlQRBci06iKNZwHJdAEIRRo9HUiKLYC/xy5b74h37VIcTzPJDhFiANgOCQvEAlwlIiKyBpD0mSFEJILwgCw7LsEa1WmyIIAiR0M0NSN+/+lRA2gcbgJtUEjuOcWq3W6XA4WCC9SZJMIghiv9Pp1NE0DXGaIDmTNykoESOw9T8U72JPMk8ilIC4dCeyo5XgLpeYipQXrZKYfdUJRGbJHaN3u+CHCj6wnkp1pW2pNU5/7ahF9CqN0xMXlmUNDMNYlbYl1ZNDUIbbh1Tfg6wMSFQG6s/X9aIkvkALFaG0Fwp+8PwURVEPzyye5y0kSTaGupAX6DkbSizBxsjz/OHS0tIutxMLFlco5zHBGwpauCxGACOAEcAIYAQwAhgBlRGYP39+6rfffnvdoUOHrpk+fbrPJEdyu3Q4HKknTqT+bePG+dUIEacTmkSW4JWiAxESgU6cIKx33YWOw19NphbmmmuWaLOzxXlyxxCpcnV1aP6WLfckn1LErk5G6C/5CLX4VLNKytnMzAOp1dV9Tn/ZB5uBvLx9c1955ZVNI0eOnJOdfdHo776b3Lu8fJDqiYSuuebZwgMHLu1IS/stu7095UQw1asc3CZOfHrIt9/efKixUT1VsJx+pTLDh3+QQ1HO5O+/v8XleazVdsZOnvxEgcUSR1MU56ir69H6888TKm22WOfv7Y4vjIlpMY4YMVXYsmVWiEnafEc3YsT7vePja7QxMY16ltXZbLYo26efPigj2SHYKwD/p/PwpG6hEfpnHEL7DbDAgdCodoSua5MWOE6pph/5sfed/xg0aPodiCQclJZu01v1hLjjlY9Fc/F9nWRDW3R9VEY7+miZiMb9aT8yRPOhEryQfA0Uum/9+ozL1mFUzvWs5LMLv3sSvlI5yaKhqZNkv1j57P4MI/13X4i9/PLL8wsLCz9RmhAylGtEaVlPD0sgcFmWhaROBKiy4IdhGMbb9kEirqDPYOrUSJB8vsaqJlkB7QMubkJbFrkE/QOZQhAAHxmWP6yEL3iKAuFM0zTprYD1IJN5IPpFUXQR8DzPO9z4gAcpey7Vrf7mRCkh63A4GjUajYvwkq4BpSppz2uI4zgbTdN6pfdQsHrniuiFfuHa4Hk+TqPRNAWLU+75czUeufF5l/N13Shpy5/VSChtCYIAylzZdkuebUNCMyB4wStcbp+B7jU1kzmCTdDixYvPWvyXG+f5UA4TvOfDLOAYMAIYAYwARgAjgBH4n0ZgwYIFw999993btVpt+4033vh5OGA0N7NX79w5+opffx13+kVoyBBkiI5GilRYocZiNiPup5+QS2EDyaouuWT9npQUem2o7ahZ3uFwdC8rS3noX/96yOOF5LMYhG7sh1CnrC15bvXu0ZwcceWSJUs+7N69+6oxY8bQ33034cZffx2nuk3DDTc8OfC7726uTkkpi0pJOab9z39myiAg/aMWHV1vuvLKFwo/+OBvfhPKqYm5v7YmTnx6gM0WJSYkVMUIAil+//0t+zmOEU6e7O0nKdkpBe/NNw+Ie//9Z8K2lxg3bsUAguC4w4cvqT1xYrCKqvIm6hT5G3eWynPixLlFVSlWctisOwjWwREiEgibkRG2v/ghMhf/yUKaogVUVh1j3vy2I37k1eVtiXltL12clSF58EZ6Xmoa6sWvXnp2v5YmXC+2JpPpjGfQyy+//FC/fv0+Hjly5G+RjkVJ+0BYAImodrIqz1jA65EgCCAlzrJM8e4/HJWcUtJQDm5Op7NBo9EkyymrRhmw3kAI0ZI9hjexJHesnuXc85AACeXUiDFYG2qTu0BuQZ8ajSYV/nVfO7waBLbaiwP+sFFCjII6Hsh7JcnCeJ7XEQSRIIpiJcQUbDEm2Jx6npd7DYbSZiTLel8/4fQFOxuU7pzgeT6foqizEnLKjSdUX2F/8+RtcwK56cL9HHA6nfuXLl2q2kKCXEzUKocJXrWQxO1gBDACGAGMAEYAI4ARUIjAnDlzYnU63cAXX3zxH4MHD351xIgRZQqbclWrrBQf//TTWfr29nTVrQNCjWvq1IcKsrPJqaHWU7s8KHjr69Mzd+8ex/7ua3tQh9CgIQgd2oFQt9Nepb76zsnZE1tc/PaetDTmzeeee25VQkLCt5MnT/750KFe933xxfQ2teO98cZHh2zeXHIgP39nVkJCBTp5snfroUOjXD7ASo6ePb/PKSj43vjJJwsOKqmvZp3+/bek7d17Za28Nk8RvNdeO4o4ceICdt++K06/VA4cuLkHQiQviiQnigQnikjYt2+03+2VmZmHkocO/TDtn/98XFWbh+DjsJB5F5dcWHjfdWJsfncxytBgqD56hN+94yTpvOyuToKiRHbfj3Te0R9Q31i9U7Cx2qnXXcMkp6WJHMUIbFSyaj7MvmI9YeGtz3202QLnep7cbcoQzH81GAyncX755Zf/0r9//w8vuugixS/0wTFSXiISHp2+ogEvX4IgbPDjfd7bZ1SJSk5tuwfvGAEnq9VabjQa85WjLa+mKIpaIFt8YSWvhd9L2Ww2UKZ20DSdJQiChuO4BrA3CLUdJeV9kaZKSUGe5+Fzoo6iqF4Qi9uaAvhKVTgZNZNoycHKUwEvlfdHvoqimE0QhIugDeUItLAC7Uj3mVK1udpz4Dk2JUS4HGyA5JUWCOSU91cG7lGwz1HShiiKqQRBhGVlAPiAzYwcKxlfz8YApC/ssJF22YRM+MJ9WlpaukcJLudDHVUeJufDQHAMGAGMAEYAI4ARwAhgBP7ICIBVA7z4LV++fMWwYcOWhUPy1tQ4X37rrSVhfflWA8uxY1+KT0ysPpmVhcKynlAjFmjDbrfnt7Xprj+T6AU3gJiLEfpsN0LFAYm0W29dkJWZSU1bsWLFMw6HI7ukpOT+igrjog8/fFIx8epvbFOnLix6771F2wcN2lzQp8+X8RZLLC8IpPV3b9rQUDnX/ruhRetZ+vckazfe+PgFx49faP7552uOgRJXp2ujCIJspmkHo9VaBIrijDyvMQoCYdm06S/NNltUM8cxpxc5oE55+YDaQ4cuUX2+go/v1aSUYU1xCfm26LjEJgOdnVBfXt5J89FpBM+LVHp+YuuoO4urSOqUd/Vkq6kgjhVNzuY2nRXpBFtUSsRIXiB479rZdjy1rdJ0xb51jvQo3aOe41m5cuXDAwcOXF9UVOSyXjmfjkiTot5jDUTu+VLuylXzAlEFfalF9vmbI47jmgiCaJJIxkjMJWBEUZTWl2exGv0B6UfTNKdGW4Ha8EMqCUoVgg6H4yjDMHlgVwE/StsJMLctNE3HRxoXf+1L/tFOp9MmiiJ4rfKSX7S3PYqcGP2RekDmQn0gByXbj3DIbbdHLqiqIeGdi3iHf6V+lCqGlS4EyMQmMVy7inCsDURRjCEIol1OrMHKSB7FwVTsnl7GQOAGKy/16z0PoAgXRdHudDr9JmdbtGjRtmBxn6/nMcF7vs4MjgsjgBHACGAEMAIYgf85BIDkJUky/+WXX34yJydn64QJE0L2ArNarfm//dbjwS1bZp5Tgreo6P2E/v2/+So2NvZf59tEehK9mzc/4N6mH3MRQi8cQuj209v2Y2JqdJ4q6OLitXH9+u1+w2g07nn22Wc/zcvLWzF06E3jNm5c0Hmmb2x4I05MLDdccslbfT766HGXnUJm5sHk6ureDVOnLih6773FimwKzrX/rnJEfid4oY3LL1+dHxtblyCKhN1biavV2iijsZkxmVqZYcM+6LNv3xhWr7d0QD2jsVWXnHwMdb16Vxo5JGpbHx8b+3lWdu9qTc7cm4/mX3dFG293EARFIlrn6euLUCbSGvSIoJ21TfqaDT/k7ew7MWLKazMncj+1OF22KmN/fS8+wVJfnW2gSqXIV65c+eigQYPeDWfRSfn8+64JW74RQqmCIJwUBGGvxWJx6PX6BJ1Ol+R0OqMpikoEC1pIroYQaleLUAumgvWl3JWj5u1qotqtRjYpUVUGm0sYbySJalD06vX6iHnNSuPzVmVL5J9cYskTJ6fT2QGYePruBsNRwXm41o0K6p2XVbyJuUCEKSQh0+l0YAmi6JCsMqCykvn17jRS6l2pH57nU8K1KRFFMZ0gCEX2UuHYO/ibICmpIyRlU/v5ISUAFQQBbHZaYfHBW1EvxSUIQufixYt3KbqQzoNKmOA9DyYBh4ARwAhgBDACGAGMAEZAQmDGjBmmqKiogWvXrp2u0+kapk6dujFUdKqriYe/+eampMrKAapbB8iNZeLEv6dmZzc9otPpVPQ5ldu7vHKdnZ2Tdu4cdfnOnZPdfo4pIxB6sByhBbVTpjySR1FC5f79xdG//jrWlUQN/pabK9z5wQcfXFFZWXnbvHnzbquoIEu+/vrWzJqaQj8esvJi8SyVn789sWfPHZmffVZyxjbByy57tXdOzq9JVVV967Zuvf+I3JbPF/9dufGeWe5MghfOZWbujamu7h9QPXTTTY8OaW9PtPO87rT1xhdfyMdMWaxyajVRN0z+x/CcD2Z9L6c0lKl7cNWQT/rccshsTIyYitczluFHN+cMqtn1QUxMzBb4+0svvfTY4MGD3x4+fHi53JgjVQ7eykVRjKUoihQEwRaKh6Ra27Eh03owBawv5a5bpSuAXzDg41YIwjhU8WANFfNIkbyR9oK12Wx+lXehYhCovC/rD1+kr5w+Q/UcldOmdxme580URSkmOZX0KbcOqG3Bg1ej0Xgk0Dy7tvsedXFUoSzKQHIsSNwlN55Il4v0go0a1xPP8waKolwLe0qOSCmUPcj2kO0VQh0HkLmCILAkSSZJOw6wRUOoKOLyGAGMAEYAI4ARwAhgBDACAREAktdkMvVav379VJvNlnL33Xe/GipklZXCsm3b7hRragpV2UYnt39IRtbZGc9ec80SfXa2OFduvXNRzm63Zx09mrXw00/nemzZzx1qMFzRev31CXvBWqKpyTm+oSF5vMHQbgJyF+L0JHjNZvNV27ZNGn/w4GWqJf0ZPHhjZkxMY/RXX007S7UJlg3gyetJ8KamHo5KSqowxcbW67/99vYT3liC/26/flvjPvroCQ/C2EIiBHYAOhfZBMf8+SgtPR2Bd2bEj5oa5CgtRTJ8eM8meIMFN2HCsn4HD15sKSu78CwsgtXtqvM3T324KP3de2WpsVv+/nbv3VQPfk/eJbJJ/XDG0a/qh9SRJ7Zu9CB4nxg2bNjaCy+8MGQPzXDiANIGXsBJkmzjeZ4iSTIulMzrvvpWI6mVOyZQEAc85Ch3g7UR6fORIHkjRfz4wwL64ziuUa/Xp4F9AxCdQA7qdLpYnucdNK0sv6iaRLWabfnDgeO4c2rREOxaBWUmSZJg85Lrq6xapGhXYB1srJG+B9xYnpXQM1hcnufVuF7AxxcWQiJlxyIR/kptMuTiAQkhYeGQJMlGnuerlixZsl9u3fOtHFbwnm8zguPBCGAEMAIYAYwARgAjgBAqLi6mhw4dOnDz5s2jKyoqRs+YMeNvoQJTVUU8tfmiFgAAIABJREFUtHfvpVn79o1pDLWukvJu1etBiyWqV1xc6/cpKfRrStrpyjq1teKaN99cVHVmn4UXZGTEOyZNuvBhSDblcDhStVrtGZYXS5YseTs7O/ud8ePHN+zbN/j2r7++87Ra+tprn8my2aLRf/7zZ692g4/MZGphRo16owdFcYYvv7x3j9Uae4biCQje3r2/irNYYjq1WruOojjGZjOxVmucnedJrV7fyX7yyfx9p3pqohACW8F4/tprFw0gSb7z668vaWlpORqLEGdESCQRSm5D6OoqIHvXrkXdu3VDXZK86MQJZL3rLiTD0zU0gvfCCzfmICQm7Np13S/B0T63JUIheevnv3LBoYS+5p/zLo14ojMgeIuO/eeHuLi4twChF1988a8jRoxYM3jw4JCv53OLsP/egUwiSVIEItAzIQ/HcfVAFAaLGwgWURT1sOXeZrMd1ev1qbBtWRRFUFmf1Gg0yVIbnt6RavuuBotTznm1Sd5Ik1u+xgSqO1EUBYIgsimKOq10l/xUOY5zhmrr4G01oUS9604S5iAIooEkybRIYuNwOBq1Wm2SnDmXU8Y7iVq4JBvP8zA3lSzLtsIWfO/FGrWwUZvgVaL8V2ss/ubJ7T8sZxr9lgFPaK1W2yOsRk4praMJgnCqkVDRXyyRxlPql2VZlmGYmkWLFp3z3SpK5wUTvEqRw/UwAhgBjABGACOAEcAIRBgBIHkHDx6cv2vXrhE7duwomTNnzqxQu6ytFW4uL+998Xff3drM81TEEtOAcvfyy19rBNUr+AADMRpqrOei/MmT6InPPpthaG7OOmOrYlxczoUIdey+7777HvcVl6TifeCBBx48dizlyU8+eai+X7+tqSZTs65btz2HRJHo9d57/6iQO6aionVx6elH6agoK8cwbBVNOxqOHOk7dOvW+5u82+jT58vuHR0JVrM5pbOtLc3lMQuHRmM3TJr01wHr1j2xA6H1cQjtNiEkEgiNbEdovLlbt8d7dHQcTWxvn0qy7BVWhOI5hL6lEWpoRGhShTfB+1rlY/py2yH66YINHY8duSHqm5aPGKmvJCZTWNl3e/u+ju30U0enRMHfR8VPYqFsg6OKnLG/KKaRrSYf77Gu4/LEm9gvm9YzG2qW65f03mI20jFiJAjejIyD0d27f9H722+n7BXFFMVbT+XOWbjlxl/9/IDuD2bWMpcMlpX0zfzSx/mNFR3R/xr8p4iT15IXbyJyfPz666/fXlRUtPqCCy44Ge6YvetL5MkpnuBM6wK1fRjlxO7Pl1FOXalMIJ9eb7JXItGAbIb6bsIZkq1RofQZblkgqwVBqHU6neUajQZ8KntJRFmo/qZqE2zhjg3qh2rr4GsMSkgmz3aU1A9l7JBAj6Zp8J5W5fCRnMqlGJVzbcK44X6W/GydTmedRqNJlQLz/h3+rhY+Soj4YIB5J2KTUz6Sizlms/lwdHR0r2BxBDrvdDobPBeiwmkLFomgPkmSEbHkcu+8gOvJlQgvUodb1WzGBG+kEMbtYgQwAhgBjABGACOAEcAIoAcffLDXq6++uqJ3797/LC4uPhwqJE1NwkUNDQl3btkyp4VlmYgRX2PHvhRfUPDbC38UchdwbG1lZ3355eT8Y8eGN0u4DhiwJWno0C8+f//9Vy4UBIGeNWvWI74wl1S8w4bdOLG2toetV6+fDoJCKSoqasvJk+j+b765qaCiYmBQH+SxY1fG5OXt+0Cn0/0GnsVA8gDhU10tPrNp01zRbE6GZFGyjuuv/8dFX3+NqltaRjUjdGoHZ1HRe3mtrftNGRndxJ9+yqIQuotkWYa32UxOhOKdCD0tIjRr/9q1sbmSghcIWSBuJdLWs3M4B7/3iyriXigvMS7s/lonkLaLjt1tuiplmr3eUUWWW/dTw+LGOf9dv0b3QO4yy+O/TY66K+tJa9+oItcig9oEL8PUa4cOnTn0xx8zWzlO6DxFak9sO2VDcX4doMKGpG95/Q+j5Jfu/jWU6Brnrxr8Vberqqrju8sihUNp27tsalulaUDFd8wvby5LGTJwQEn//v1lWGrI7xG29xIEIfvalt9y+CXDJSyAbCMIoimYV2/4karTgiAIGSRJugh8ILlZlrUxDJMMZF6oytBIJ1lTMmIgFMGjVa7Fhx+CVwiVYJLaUYu8DDR2mDe545ODoZKYIQb3IkE/uHagDfA4pWma9Y6N47g4p9N5EK4ziCcUz90gOLie+WovEIVi78JxHFiDRMzuSA1yVg0fX895gGdmpAhe6Me96wKU3xETqcIiF8/zzUuXLj1rYV3OPXM+lIkYOOfD4HAMGAGMAEYAI4ARwAhgBP4bEEhMTLyUZdlHlNg0SOO3Wq3pzc36Z774YnprQ0OOK2mY2oenilfttiPRXl0dml9fn5a5efMsl+okIaHKkJV1IL5v36+bMzPRQvjbqlWr5tlstsySkpI53jGsWLFisVarPTl+/L0GknQWZGQwLo9eOCwWy8A9ey6c9u23t59ljwFKX5p2kllZR+OSk48iu930TWYmetG7favVevH27ZfcuGvXRNkvGzffPLto48akKqu15CRC242jR6/rVV9/ZcehQy8zHPfOIYTW9Y2JuTrKYsmycFw9jVAGi9AzAkIPnCZ4QYH7xJEbo4oTJzn2d/yoAVWuFNv+ju00kLYL81/vBKL3p7bPmV3tX2hArSuRwfB3T4J3SOxYdlvzh1rPdtQmeHW6FWmjR/+Q9+9/37/3VKw2CqF2CqGbIqIoknM9xsTU6JKSKo2trRk2SSFOUU7mllsXDjcNz6jX3z8xJE9d9pvdyTWbdud90WfyAbOhaxKuwTjTFhSNGNy/7x19+/ZVzWcatvXCbRIp70Y58xOsTLhbj0HJy/O8jiTJFJIkWZ7nbbCNWe6YJXWvHMVksLHAee8t9x72FCTYB1AU5XN+AQeSJGUnkVRCDMqJP5wyMFan0wnXGwPJ7YJh6qkCDWceJCzU8pcNhIFSghfGB1v+GYYR4V8p+V8kiTRpHDzPp/i77sKZ70ioeCEeafE1UGywIMIwTBxBEMrMn2UMXK4PeLCmAhHwwer6Oi8nAaWSdqU6bsuViCVfs9ls8Iw+snz58qAL8+GMI5J1McEbSXRx2xgBjABGACOAEcAIYARUQGD+/PkDX3zxxdd69+791pgxY0JS/Hl3X15OL/7ll3HMb78VqUryAmkJffXsud2YkdH81B9BxdvUZH/z4MHhtpiYWjY+vlbHMHSjKLJHU1PpNzxxW7NmzZ/MZvPQuXPn/snz70uXLn09JSXl3+PGXZfD8yg2Odn0hOf5ykridW+bhksvfS2uV6+ff6Fp2qXANBqNW6Q6d95553iDwXDGFts9e45dd/z4pbIT5TkcrfE63YYou31Qs053OEoQYkSExtZbLBsSDYYJLVbrrwkEkayvquplW726kkDouIBQewNC17ksGlKy242S2haUuN7ErKTSBSUuELkvV8wzglVDsjZLABuH4oTJDlD2ShYNM3JKLduaPtLmGAr5zY1rtb2NwzmwaaivjLGo58FrIWNjn8keMSIxafPmQYdO4TmqE6GFWQj9pQah2LCS0Si5hfv33xw/cODXZr2e3W+zafI4DuW1tyfYLJZ0Kif3YLqxOLNCf8d42fMqxQAJ19gWi9FBaMXG6AzL1wVXu8erJMrgdaZsX563ac2LtZdffvmyPn36+FQNu/1oMwiCAKKojKIoyGifJgiCk6Io1rsXt+eri+wMHsG5LRGJJEKh+mdKBKMnIUsQRAxN06cXXgKhFA5BCe2GorQ+H8ldGAPHcVESXp5Et6eNgIQhKDXh/xLBGQ5Z6DF3p+0KInVFh0rwng9WGqIoZhMEEbHkjZLXtiiKwOnDgouLdIVnFfhnC4KwOxSVvcPhYLRa7VnPNGlOQSkOxK6aVhn+rhe4LmmaJsMh4mEBCp7XoSrc/cUkLWoRBEEKglBNkmQCQRCwqKLaZ7Cv6xawcNvckKIomhhG8U61OLPZ/MXKlStP+3hH6n6NVLuY4I0UsrhdjABGACOAEcAIYAQwAiohMGfOnFiNRpP72muvPW4ymSqmTp26MZyma2qI6YcPD+m9c+f1spWhgfoDcreoaMMJmqZdyb3AoiCc+Lqyrt1uHyEIwkGtVtsSSNX19ttv31hfX3/NvHnzbpXiW7x48T8HDRr0xJgxY9xJzc6MHGwafv21eODevWNdW9u1Wht1661PZCUlUXf5GuOcOXOmGwyGLM9zLS3m9NpaYzzLxvp9qfQsz3G1jNPZoY+Lc5CiSAmdnSa7IDhIQTBTBKEREXLQJElRBw+K7OzZnzsR6tuA0ITTSdasSdujFxweF23hzKffE27PeNR6T/bTNlD2eloySEpdOAcxgGcv/Cv9Lv3NKpiJBsdJCqwaXq96wgA2DobGIrOaBC9Ca5JGj9amHDxoJGtqso+dInj/koXQwi4neK+7blFyWlrjZzExzKeec2O322FuM3U63Q8WQrgXXXVRPlPU36LkeueOVZvYT7/Nqain6M8G3BbWoo93/5BkDf7Wp2qHPtdA3rlixYpnx4wZU1pYWNgEhAC8xEvWCkD+kSQJifnOUOMC6YsQAvKmwel0ArvyS3t7O6fX6xO0Wu1IgiAs0A4QL+7+o0RRhMQ2eoqijKIoWuG8+1wHbHkGIgJ+hxd8jUbTzrJsp9VqpaOiooxAeILADkgb2IqvBFN/ddQmLTkOks6TYMOimPRw45sq2Sr4i10JiQdbt4FMZhimQhCEWNhaLxfTcMlkNefNsy2n06nRaDRnJKyUzkuqQHeyPSCmRK1We9oD2ZvwDTVGKdGb5Ecbav1IlVdybagdS6S39QeLN1QMRFGEZ43PZzbcN76sKILFEM55uDY5jhM8r9dQ2mNZlmIYxvUcgvjlKtxD6YPneRNBEEmiKO7mOK5To9HYeZ6H+ytRo9G4/PtDOTzvV3hO+Ro72H/QNB2yiAE+z5599tnPQ4nnfCuLCd7zbUZwPBgBjABGACOAEcAIYAT8IABE7/vvvz/f6XQW3nvvvSvCAaqpyTm2vLz7xK1bp9eE0w7UBYJ35Mh/boyJifnDELueY4YXEIqigNQ6FkgVs2HDhjEnTpy4b8GCBTdUVFRErVu37r1JkybdkZ+f79cGoKoK/aW5OSOzpqYXnZpabsrNPfxtfLxmlS/MgeDd2bKz8ObNN/e2OC2nCYb7e8xyXB41zyqpYqGuZIcApOpbJ/8GBBsaFX89+2juM1yrwHEzD46JamRriUdyS9mLooeRP1gOsxtqX9b9I/9Fh0kjamtqaoU77hj3Awj0TvnU6kTvJGtA4HoqeL0JXcnK4a8FH3QYqWhx3sEro29In2ODpGoQj3R+QY9XO1+vfNIQOYIXenszAaHujssvf6vv9u2TWm02oQ4h8zmxaLjttoU9MjKI0wsB/u4vs8iXauffwpIJMbLIe1/tNDz82oD/yxpbq5YnLyRX69Z2/GeSJBukhRqwIrniiiueLSgoAFUTGSnlLRC6LMuWhZvZXe3t8Gq3B/MYiirW3/UjimKMIAgx4Pvtr0yoBFa4nwVS/fOB6PVOaBfO2JSqeCXfULdSOKIJokIZ37m6Lrxj5Hme8aXyDzQWIPXgWRHMZkMOHnIXbySSnmXZFoZh4mmaBhWwSw0M3x9EUdQoIRTlxBisTDgJ13xZTkTieedvDIIgwG4PVRfkoC9YAON5Pk6j0QQVMUAMoH4nSbKtsbGx7Y033nAtJP5RD0zw/lFnDseNEcAIYAQwAhgBjMD/LAIXXHDBzEOHDt01e/bsB8MBwWKxFNTWJszbsOGJ6nDa+S8gePMRQnUURbm25QVSxWzevPmCvXv3Pjl8+PD5P/74Y+lDDz10TTDsrFZrPsuy2RqNhjIajV/4K++t4G21tVKP//h45uz8edTOygbjmvJF2qd6ftgBCc2gDfDDXVv1pEH622NHJkZdHHOJSJLRfLntMDk05lLu08a3tX9KvUt8pupZ4s6MefbepsECRcXwhw9/ZSwt/VQ8dqywEyFQUaa3vv76tUz37oRLhQuHN8ELZHKuoS8vEbhSGUjGBv/3TsgmWTZAeYmIjoxFA/RuJxFaH4/QbmPv3j9nHjv25xqWnVx+LpKsTZ36SF52tnDaj9nffFtY+41oUvHFTNGAoC+h/toAX97jW46mqaHihaRqlx/Y0JhlpBd79rdixYolo0ePfqpXr14R98wFb0m4/5Qou6SY5ZI2we7bSLUH7boJCPCS9KkqlRsblHMr705oNBqT0+kEz1/4ge3nQb1mPcYoSArWUBOJ+YtVKSkaytgDlXUv3J2zrdZwHYNymGEYWIDrcG8hV2t4Z7XDcRxYA0iqd0hK5fq/pByG393+uq66ahCk4Q7GZrPV6vX6tFDaAYsTsFjoqvi9nydALtfX1++PiYlJ0el0gyERa6BFllDGpqRsOItF/p6V7l0aEfMQ9nju1Gk0GteOEbUPURT1oihC4jdX8kjp+G8jdL1xwwSv2lcSbg8jgBHACGAEMAIYAYxAhBEAT94333xztslkqrvxxhvD2k7W2dk54OjRXnd//vmfFSejGjFife7AgV+v/yMqeD3Vu57TFoic+PHHH3O2bdv2Kk3TjfPmzbtFznSzLNvOMAxsI/d7eBO8d3x+R7e7+tzV0JsZkPDe/v+LffzwnS6lrpGOFhf32mwGH1zPxoBEzdGBCwAjVtiPE8Pixjk/qXvJMNg0WPzWvB39tccaK5QnyRj+11+/Ni5Y0MI4nb15ntfyCB0SXnqpJ9e3b37YhJMcPNROsvZ7n00UQhS6+ebFF3700eMHWFbfpQTPTTc9nJObK9wuJ8FOB+Lna+65KpnKzw4rRrVUvKDeLbBUvuDtn/38888vvfrqq5/u1q1blySeCTe7u9oKNLUJY+laDdWLV8595VkmFJWmGn6eXn2f4WMbauxqlOd5Pp+iqGNqtBVqG0DgO51O2P4eTxBEXaj1lZT3JEs9r9nz1SICxghkG1izyPXBBcWv2z+X91Bouz7WlC5MQGIt8GemKMoACyMS9lL7vqw1YCEKIRQTjs2Kkjn2VUcQhDySJMtCbS/Qcw0WJ7pCdR7ppGzw/Y4kSbgHXbscwGt46dKlh0PF6o9UHhO8f6TZwrFiBDACGAGMAEYAI4ARQAiVlJTkv/3220+lpaX9OmHChB3hglJZScz/6qu7k+vq8kMimlJTj5n699+iSUo6WZOVhc5Q/YUbU1fVBxLAU70r9RvMd3HNmjX3d3R0DCgpKZkuJ1aWZVmGYZhAZT0J3m3V20xrD6xNfnPsmycqKuoHlO5501UV/G29lbvwdyB3y22H6KcLPuyote7WPnDoamMjW0Pcn/VX+9ctn2hyDQX85sZ3mULjEH5RzzdtJw7W6x98MEPQaq2UzZbgQIgRli8/xAwadFEHQrSLnInkETmC9/eob7llwfB1657ZxfPUGUR4pMYF98PYsa/Vp6WhJXL6aCe45/V/uctMRBnCis+Xitfg6NDFWxqio63NxoOZQ4O+/PtT78I4nn/++WXXXnvtE7m5uWY541K7TKQIVrlxBiKMgUQVBAEWTpo0Gk2y0+nMQQi1y1Xmureox/A8D1YLsHvg9E4CufGpVS5cP0/POM61ete7f7VJ/2CYuxXakFzKGk4SrGD9eJ3PFwShjOd5x/nm9xtkHOBpa5QzVpZlDf4SaAXyWQ7WNiy2cBy3R6fTDZTKBnvusCzbStN0M0IIvLBPE8PB+lL7PM/z2aEqiIONDWLsinvYYrG0Go3GOLUxgfbcz2YR/H/BPgNsGEpLS/dEoq/zqU1M8J5Ps4FjwQhgBDACGAGMAEYAIyADgQULFmSuXr36lcLCwk3FxcVhqxHAQuDIkZ4PyFXxniJ2P6cTEqork5Ksn3gr/mQM4bwo4k+9KwUX6AXnlVdeecBms+XMnj17npzByHlZ8iR4//L9XzL7JPSxTsyeyFVXC9kWS9ppn1ZP79tkbZYAVgi5+kLOM7kZQrDjmkCvVT6udyU5sx3X3J+5wPlW7QrNlQkTebEijS4pubQjKupElNXaKfJ8qmPZsr3aCy4YZQYFsJwxhVOmKwjeV1/dMLKz84aw7EfkjrGmBjlKS1HtVVetSMzPL3tep9MFVA7CtdepoxYbnrqvXm4fgcqBireGSia1gp2PsrXqaJFHpF7j0Dptup8Th7Ttzr3kSKD6knpXq9UeAbKDYRhI3oNgS/eLL774wuTJkx9NT08PaQFIjXG5X9S7RE3mL95AfrL+VLJKCEV34jTw1QVSwiYllVMLx65sx71AJsBYoF+3NQDZVWSnD4KX60rSExSeQPp5kuZuP17XtQwertL9BfiA3UAoimtfcwnPFI7jOK1W+4fyEIXEjUCW6vX60/ZAvsYH9wdBEDp/Sc6UJtaCdsFD173QGyv1Hco9HCkvWTn3rLc1h686cghdP9cU3L8RvY9tNpsFFNSiKApms7ldr9ebtFotJLNLhcuZpukUd9LNarkqbZhTQRAM0C6MC+Zn586du7Zt2xbWYqqc+TjXZTDBe65nAPePEcAIYAQwAhgBjABGIEQEINnamjVrPisuLn6+b9++qhBEoOLdu/eybvv3j/a7nRSI3QED/kMlJFRXJCZaNhkMhqDKwBCH1qXF/al3PYPwR+6sXLnyIUEQjDNnznxcTtByXrAkghe8d6dtndZ96ail5Wm6NPrkSVverJ0luuKEyQ7ws5W8cRd2f63TO7GZZyxnJzlbbH296in9uITreFSZRMya1UGQZB6l0zkoq3W32LfvfkdCwuW1NH2FGSEyoiSv2Yy4n35CLsuIwMf4wlPnPzsUrKTn+VtumV80enRpfbduyGVrEelDIqxvueWRvKys4P67DoejuyM3eZZ+1hTF1ijeY7K9szmPykq20D1yzWR6govksa7+Z8HeOqNxZ4+xh52U1ife/Su+S+tXvfOEt/eu1P7y5ctfuOmmmxampaX5zB4faWyhfSlZlSdBKKlfgZwBIS0QNCRJ1tpsNvAaTfQmjCSCDdqTSDb3/13vxOBZG4hA8H4WBCLk5NzvwXCD9p1OpwWU/5FIRBSsf7XPq4GJ3Ji8CV45C2zB2g4Wv7e3Z2pq6vBgbXp/1kiEeBhkNKghW0Pp93woK9OWJeDYgs2Pv3E6nc5EOcm4AuHEcZyDpmntucASLCZ8keNwzUu+z2FcT10yJJ7nUyiKCvhdVu78QvJJURTBmsHlvQt+wh0dHXtWrlx5ThYouwRAj04wwdvViOP+MAIYAYwARgAjgBHACISJQHFxMf3DDz/svfXWW+cmJSWpptaprhZn2WyGPkePDnEcPTrCbLPFuvxYJWI3Lq7qWHKyS7FbFeYQznl1b2+2YAH5InoXLVr0+cKFC8cGqwvnHQ6HizDVarV+v39LBG95eznz4DcP5q4ZveZ4nD6Or6trzj9UY9NN++UKYyNbTSYxmcLKvtvb93Vsp6UEZ1IMj/dY1yElQfOd5GwY90zP1+21ZYTj/vuX0QhpdEajjhaEaqfNduVxhEAp3E4hdJNqxKMcfPyXCZ3gBXL33XdLt69di7oDwSsleIM+vBPB+Uok99bJv7lIYaksEOUz9hfFAPYSvlBvQ81y/ZLeW8yQ9A4I3q1bHxHkkLvQttVqvcjZJ3ea4d7ry8PDJ3jthqffHtTqNDD1xjRKQCQrkoTdSWiaYjobuazW43qKQDsz9dQr/lpatmzZi7fccsv85ORkW/DeIlcCXvApiuLc6sg2URQHSokR1exVFMVsybPRV7tOp7OMJEkgm6L8JXoKRf0XLHbYWiwIQpI/2we73W62Wq2Ver0+QafTJTmdzmiKohLhsYMQAlK+vasSUvkbSyByxpN4DxQnPLNhK78gCC0EQXRSFBULSmdfffoidCXCC9R9gZ7DwebD31i8fW/DIdU8E6IBeUhRVAYQt6D8DXRwHBclqRaDjeN8Oi9HfRuMiIXt/jqdLloal9xrHryL4b6R45vuDzOO41pomo4/F5hC/AzD6O12e4fBYEiDcQSzmDoXcQbq0+l0xmo0moAe7+77txGOpKSkFIRQFkVRUU6nE+4PSLwHzzuG47gOz/vb6XTuX7p0qeJEpucbVsHiwQRvMITweYwARgAjgBHACGAEMALnGQIXXXRR+q5du7aWlJTMUDs0lmWj29rEUXY7c3ltbT6t0dj5xMSasvj4jg81Gk0VbLWVu01O7diUtAcvBUAKwcsevPjAdkZRFO2SL5uSNj3rhELyBlOgeCdZ8+zn5MmmArM5hrbb48NOgsZxdZrDh39Df/7zvpMIvZ6GkFmTm5uoSUgY1fbzz+OqEHotBaHFFQilhd1XuPgiFBrBK5G70C8QvNak7dFrq540PNXzww4gYn2R3hKR6+1tLJWFtsqt+ylIWvfv+jW6B3KXWR7/bXLUXVlPWqVEd/X11cT33y95Va/Xb5E75k6RmynomT7E0D4sM6J/Bxlrihje/LFKE19WaxLaO7Vih1XD7Tuu07DcX6KiooImoVq2bNlKtReT5GIUTjlQboEqlyCIbJIkWZ7nbUAIchxnC+SHHSw5l9PphG2/lmDZ36FvjuP0NE27njkURZ22WQl1XLCFnWGYM7wqBUGIB6VaMP9NaXEK+gymUpa2wYM6muO4CoqigFQFdTQcJChMg30GyFHjQWPuRE68RIT6U0RLxC5g7knoeyv1PDENlIALFtsgORZgodVqqVDnwm2lIUjqSDeuFGwnB39YIORZlgVVZVqobQcqD1YGBEE4AyX2EkURtrafM6W90vEKghBNkqRfj2+41uHe9Ufoe/cbzO4CrilQ/oui+Ass1nAcx8BXBJqmA9pE+BvfuSR4PfuGZxNBEAzP87SSa1vu/AX7LiO3Hakcy7I1DMOkh1rPV3mvxZ3yRYsWRXwRVY241WoDE7xqIYnbwQhgBDACGAGMAEYAI9BFCFxMLmjZAAAgAElEQVR22WXjdu7c+djMmTMfjkSX0pd3q9XaB1Rgnh678FIOL5jhqF0iETMQt24Fh8vPUCIQ4F94cXM4HI0URYFKBwgRRVv1/Kny5JK8wbYJByJ4YRxmc2dCSwubajanAf8ikS5nwckwLa6toiwbD4qWsw5RtJJHjlTz9923oRmhzxMRuqQVoX7Wnj0rUrOyDpm+/NLZgtCzfziC9+qrS3sfOVJk+e23iypg0JKC1xMAUPPmGvry/aKKuB3tmzUGMkbc1vyh9umCDS6vPl9l4W+eBO+Q2LGsdx0lBO+pOWKjWYQu5mjyMrJ7ukZ/7/WQtCfyR2sH41jybp5JIKYG62zZsmUv33HHHbPj4+MVE5TB+ojEeciYDopPjUYT5dl+MDImEEEpCILGbe8g28vRw1v3pFICCVS4CKEYaRxyyV1vXP0RMzAujgObWg0Q4gEJwmCfAXJUpG6FqmvdLdjcS362vp9lol4UxXhpO7avMnIUt8Fi8D4PeMHfSJJ0iqKo5zgOrrMmIHfdXq69Qm1TTvlgKlaO40iCIAxKP+PkxKB2GcBPEARYiHU9XySCHLxX3YsLMKYESJQlt+9ABKR7js5S38N1LYoiq8RqAZ41wRZ85MauoNwZzwYF9RVVUZPk7ejoKIuKispTFIhXJel7FszJ0qVLw85RoUZMXdlG0AdqVwaD+8IIYAQwAhgBjABGACOAEQiOQFZW1liz2Tx7+vTpi4OXDr2EnC/uHttq051O51HwiAykigs9Cv81fCXwAdIFlGButVcqvGRzHNeuporFnypozZo10y0WS4/Zs2fPDTTOcAleaNvpdDKNjebc9vZojS81b2xsFZ2QQNbzPK9vbNTEeiZn84ztlGespQyhdfEIFdgRGukivUePnjrip5+KKtvbZ7r86879IV/Be+ONjw7ZsmXmIbM51TUWb4IXyN1y2yHak8z1tmiQxutZ1tOiYUZOqWVb00faHEMhv7lxrba3cTgHNg2dzR0oVAWvN7YWi+Vu8eqLhmjHDPPrg63mfLD//j6T3PrTR8FUx88999zqP/3pTzOjoqIipjBWc1yebcHCDyhOgYiT/g6LPaCG9bdIxbKsAZSY3jFBUiyCIEQ5pKSv8TgcjqNarbaHkrGyLMtKz1el5K77+XE62Zg7EREQa1pQOwdShvqKWfoMEEUR6hM8zzfD5wCoimmaTuV5vkkUxQqSJOF+BGVpFKgLg6mIvfvief4wRVF+CVMYB8/zcf58VCNB8EKMMG4gswE/iWAOtnigZO4967jV2DESgQtjg/Puzz6XDRDLsnadThcLZKWnyjjcviNVH+wZRFFs5jiuHlTPweZbbhze8w5etWBfQVGUARLgyW1HTjk3aQyLyaeTtMmpp0YZsGjxtKZQo025bcj5riinLWgnXOsUqR+3lQ8kVdvzv5BUzRtfTPDKueJwGYwARgAjgBHACGAEMALnEQL9+vV7qLa2dsC0adP8+maGEq7btuD0CzoQH6HaMKj1Rd8z7ki0GQou3mX9EbSbNm0qOnLkyOz58+ffFKj9YATvyJEjc/R6vaykYMePnxxeUUFd9OOPU0G94zqys38xDh7868HCwpwv4Pft2489um3bvT7Jwt+TnNlJhNbHI1TOmExm04ABjVHff7/2F4SoiCZZkz8P8gjepKQTposvfrfwn/987CepbU+CF+wWcvWF3D3ZT5/h2emL4PVXFtoF4tcqmIkGx0kKrBper3rCcFXKNHuSNZv/7rvSDwwGw3r5YzuzpM1mG8tPGHFdlxG8H3yRi77b96FOp/vETbzxCCFQwsPP6a3gzz333Cv333//dIPBAOf/cIdbmQfbr12xS8mw/CnufCVMUsNTFwjiYB6qgcD1sFrIC2bL4K8dt3UBENUkCFBpmva7E0DpRHuTkErbkerBtnOSJJMoivLrN+8mqw3+/GcjRfKyLEsxDOO6L7rKHkEQhDySJMu8PX+VWk6EOz/h1gd7Bp7nW2AhQBRFQU0vW08vY7jelS7OBBsjLJCwLFun1Wozg5VV+7zn4o/abQdrT83vaJJ1ihzvalDn2my2aqPRCMnU8qXFOmgD5qKtre3nN954Q7X8FMFwOJ/OY4L3fJoNHAtGACOAEcAIYAQwAhgBGQh069btGbPZnDVt2rQ1MooHLRLMry5oA+4s98CdkCS8QwXfdiunTTXiktOP3DLw4uBP9RfIpgGIXehDTTUxtGexWG7ctu3qS/ftG1On1dqoW2/9a05SEnGHNJ76euH+vXuLBv/887XV/sfYRiO0rAdCNhNsOE5P79A4nTP3NjYW+vVDlIuXOuXkEbzDhn2Yk5JSllpV1a9t9+5xR6BvIHhTstuN8w5eGX1D+hyblHzOMy5PgtfCtROByoKS94kjN0Yt6PFq5+uVTxo8CV5DY5F506ZF5tTUxs0xMcynSsZusVhuE6++qKgrCF775u3xxDe/Wk2I/Iu/WMEHBCFkW758+WszZsy4Ta/XC0B+wn0JSk2SJA0EQbiSjcG94U7m9Yd4qQbVm0ajMcLYJfW/hIMvFaYv0jfUORZFMZ0giJpQ6/1By+cjhIL6O8sdmz9VtXf9QOUiRfK6SURQhYJPbMTV93D/eV+zcnE838qBGp1l2TbwyQ91UTnUsUT6+4Qaz4hQxwTlA30vUdJeqHXUJHkDtQULcwih6p07d9Z5KnNnzJhhMplMvUCVDfVtNtuelStXKrLhCnXs52N5TPCej7OCY8IIYAQwAhgBjABGACMQAIGFCxcWv/jii0/Hx8fvmjp16sZwwVLzxUdKnANqmXBf2NSMK1yMgr1IlZaWri8oKHj+mmuu2S71FSliV2rfarWO3bmz6KYff7yp4rLL3kzu33/POzqd7gfPsba28vdzHDGsrKxn+1df3ePDw/Dx3giNMSE0wEVCm0yfmjo7KxoQWnjoVDtNFEIg9os/R+pNeQQvRDpmzKqCjIwDqW+88cLX8DsQvGXR62OfOjrlDA/Wx3us65DIXk+CF/4fqKyvBG2SRUN9ZYzlrrvQ8f79N8cPHPi1OT2deCyUa64D8fPFtPhM/awpLaHUU1LWUvpWPFXb9q8orfb/5NR/7rnnXps7d+49csp6lgmmWA+1vUiW9yQWzGbz4ejoaG9LAPCldRHCSo+uUngqjU/NemCVo6YPrJSwjuf54wihWL1eH3IyrEAq7HBIKrjONRpNEixwhGpzoQRzu93u0Ol0Lp/1P/LhtlOKV6pGD3XswYjQcDx4IRb3glhqV41HGr+k7JdyD4SKixrlw7l/pP79tcFxHFi9gJ9uk79Yi4uL6cGDB+e3t7e3rlmzpl6NMf1R28AE7x915nDcGAGMAEYAI4ARwAj8zyOQkpLyd4vFMio5OXk7wzAWvV5v0el0nSaTyRIbG2tJSkqyREdDDqfAR6SI1HC3NZ8rRYw/tAIRVs8///xzRqPx6LRp016W6oP1BU3TspMxBZsnX+fr6tD8lpb47omJzTXJycRT/tro6OgYc+xYr3Gffz7ztKUDQo00QqsGIvQYh5CZio8/GWU253Ry3GwKoQW/IrTdiNBuE0IigdDIdoQmtiHUSnYt4Suf4IWxT5ny8JAff7yxurx8YK2vJGtKMJZT55SnMQLyCV199ZLU7t1PLtXpdLIUjA6Ho7s9OeYhw8I7Iu57bHvj39HO7XtXJSQkHJUzLrvdTq5cuXL13Llz/ySnvGcZt1e2K8mhnLqBkmnJqe9dxsPSwHUqGAEi+ZnabLZj3gQv+HcqIRX9xR1KkjElzyMleKldx20HIVlAhL3g5xlfMLIWfJe95zsYCRXsfKB5AH9hX77NamPqbg/I5MYItd0lzboTq2VQFCXrGalGUIE+vx0OhxWeU2EkQXSFGI4/drhjBB/gc+EB7Ou5G+xZ613H+96TLC9aW1ur/1etFpReD7I+bJU2juthBDACGAGMAEYAI4ARwAhEDoE5c+bEHjp0aPyBAweKIIs3/DidThPP80b4EQTBpTgjSdJCUZTrR6PRdNI0bYGfiy+++POcnJyOCBK8pxP6hIpCsERIobanRvlgOHnbNDgcjiitVtuhRt+B2rDb7flyyMSaGjTnP/+5J6OuLt+9ffFMgtdobNVptYiw2xeSBQUdnQ7HsNqysgvsNpvJiVC7BqGtMQiR4pmEb6S9ekMjeAGn66//e7/Kyn62mTOvEbt1Q7I8jcOdI4ngTU09Zho/frU9OZkOWcGrueeqZCo/O6JbSzvmrUiOo5n7/FmNeONgtVqpVatWvTx37tx7lWAEpIqn72ygF39BEI6Bn6LUjzt5FvjEkm51HHjHgjUEJQiCiwwHOwWtVmvheb4v/A6q0XAVbTabrRaSPUF7QJqwLGvTaDQZavvVSn64Snc6hEqgK5k/teqAZ6Y/z2MlfQQjY33ZGASrA3EoWZR0J3XSdFVCs1DU0bBICmNSc3FCyXx51oH7WhTFPIRQJUVRQRegw+1Pqu9rboFIlCxZ5D4Tg8UDJC9JkhHfieEdh91u36PT6QYGiy/S54N9T/Lu3/O+hEU+URSrS0tLI251EmkczlX7mOA9V8jjfjECGAGMAEYAI4ARwAh0DQK6uLi45KysrBxBENI1Gk2mzWYzsixrrK2tHTtgwICXiouLZan5Qg1XeqHyyDDdBm3Y7XbXv3AQBNEP/vX2p3U6nYkkSdrV3OYbavw+XkSEYGSMJ8kb6a20obzow1hYls09cCBnzuefz/KwaniiEKHRYNHgVtp9RyP0k6Vnzwq6uFjzfkWFZdSBAyPF6mrYEfx/sXFxl3a0tnazIGSjEGqnELopwi+yoRO8MNbLL1+d/+c/FyUmJPSDrfURPzwVvOPGrYhPSamtTk1FpXI7bnfaVxmWzK6VW15JOW7Pb7HOtz/fE80wb8qt39HRoVmzZs0LJSUl98ut46+cRLoBSQs/3ve20+ks02g0QPyc0wNIBofDQUHCLoqiwFvVFCl7BcnSRk5iIV+g/FFsMDiOi6Np2odFjLKpVkLEyulJDgkstQNlwTqCIAieYRjwq+6SAwjSUKwggMTked4MifWCKTzhs9rtp02KohhNkmQsQRC2UPqTAUI+z/N1Xf3Z7k08wtZ/h8PRZjQaTy8qyYhdVhGe5w9TFOVt8yKrbjiFzmXCNc+45ZK8XokCwYbhcDjjx3URwgQvvgowAhgBjABGACOAEcAI/I8h8OCDDyYKghCr0WgSV61a9VhqauquiRMnyvLjVAsqeJF0q/F0vtp0q3z0JEk6Qc2r0WgggZtJLZWNWuPw1Y5E8rIsW8MwTHqk+uJ5PoGiqOZQ2q+v557avPk+/e8qXkiy9lxPhBxGSDKOUGIrQvcc79ZtQcG4ccyLe/furaXppEmVlcYChBq1+flGS0tL91ibbXRTQ8Nb8YmJk9soyuAih/ftGx0B1Y0yghfimTz5+5z8/MNpO3feczAUjJSUNZsR99NPyCrVHTfu+bSCgvJVOp1uT7D2uoLchRjYb3cnERu2bTUYDP8KFpN0vqWlhXnzzTefLykpmS63jpxy0lZmjuMO0zRdKQiC9nwgd/3FDgriSKoN1bBskIP7uSoTCb9VuSSS55iDEbjBznvjF2r5cPEHKwGtVqtoVwIkqeJ5vpYkybhgRK8UJ1z3kDxOEASGIIiT4RK9oihmw6OoK5LReWPteb3AIg7LsscipXgFxTpJkmCZ0KUkLySP1Ol00eFeZ+HWl3NvYnI3XJR918cEb2Rwxa1iBDACGAGMAEYAI4AR+EMgMH/+/NR33nnnbxDsHXfc8U5XBe10Ohs0Gk2ynP5YlrWLotgEhDTP87RStZucvgKVCeVlftGiRV+UlJRcBu15q5PDjQPq8zyv43neyTCM7ORn4NdbX5+WuXnzLB+q20oNQhqUmmrRDhq0mTGbt7Ak2bEaRNYsy2rq6pomFRYWFFksHbOio6OL8vLyGr766qshF1100W6DweCEmMxm+rq1a5e4VKhgVfA7iRzOiJUTvNDrlCkLh33yyYK9Fku8LZwoQq17xx3zM9LS6KC2Bl1F7kL8LgXv+1uPRJPUKrnjaWxs1L3zzjtLS0pK/iy3TqjlzhflbqC4QakZ6S344Vo2hIp7V5cXRTGdIIgatfqV8zz2LhOsTjBFtOQrLF0PXflZ5CYNQfkeGw6GStsRBCFaEAQr+MoDgcdxHGIYBjwOwAaKAEyC7XARBCGPJMmycOIPpS6Q2qBqJUlS56myBjsYURQTAUv4LBUEwQS2VaBWDqX9IN8X6liW7YyEQthfv/CdgKIojVpjUNpOsPsMk7tKkQ1eDxO8wTHCJTACGAGMAEYAI4ARwAj8VyMAJO/GjRun19fXD5k+ffriSA/WarV2gCegpxrXbrc7SZIEBaTF6XTSOp0ukyCIFFEUIVlOpRRTsBeHSMcuZ2swJFxjWTZj/vz5N6kZrye5AF6mnt6mwcZts9nG7tw5fMoPP0wp91UWCFkgdlNSaqpjY+0fOxyO8m3btg1rbW3tBnOAEBILCgoOiqJohvo2m03Lsqxu/Pjxuzzbq693rqqry3FAOwTh7C4RvsHi839eOcELXry7d09ogoRryvsPvWZOzp7YK698wxYXp3/YV22YC/g7SxPXR9qWwbN/rqzG6Fz9cWs0QT8jd1R1dXWG999//9mSkpIH5NZRUA4S/8UoqNflVeAeBKJXEAQR7j+J3IJAQk0s5Cv4cC0buhyQEDoMZVFPTrOAlZwEfm51tIv3cCux9UrsAbzJXzWf7cHG6yYqD6ulOAUlMJCekBfM3XfYSfDcXsRap9PZodVqGziOM8GuG3c/kIDMjhAyhqsCDoaVdN7txQ02K2cR4maz+bBnIkXYMUQQRBIoe5VcG/5igvZsNltdV5G8TqdTo9FoXAuu5/IIdG94noOdXKWlpUF3uZzLsfzR+sYE7x9txnC8GAGMAEYAI4ARwAhgBCKAAJC833333bV79uyZ3rt379fGjBmzLwLduJpkWbadYRhFhI77xRRewlzemJGK0V+7gRIbrVmzZnpTU9N1iYmJ/5o2bdrLbkLBAFlcbDbbgaioqKRQ1FfB1GShjB1Ixa++mnDdvn1jzrJRGDfuhXiJ2PVO1lZbW2ukKErQarVOT8I3PT19/6WXXrobFFzecXgmfQPC15vkTUioMsTFndQfOza8GSELiRAkatOd1c6pdpURvODB29aWhn7++Zouy9LuicPo0asK+vQ5/JZer9/i+XeHw9HdGqV9khk5sJMZMywClhb+rwqh1ayxP/uWLobQzJN77cD8r1+//pk5c+bMklsn1HJSYp2u3s4capxyyqtF+rmfMwIQydAvKCThH1+EZrhJ5eSMS40ykVBqK3lGgl2EIAi8RqPxqdb016b0d2mhDeYjmGJVDdygDaWqW7X6l9MOy7IGiqJAFXt6QVaqB76+Vqu11mg0ZslpS40ynskSPdtzP284X5/FNpvNxjCMI5TP6WCxukne1q4Ye6j+zMFiD+e8ezEMFujP4Bw5jkunadql5IfEcMuXLz+dkyGc/nDdUwhgghdfCRgBjABGACOAEcAIYAT+oAjceeeduqSkpFjw04UXEpZlD/v6sgzkLeyadzqd5YG+TEO56urqIVu2bLnH4XCkZGRkbJ00adKXasITjocgx3E0z/PgywsvZ63AmzIMQ7Isq+/KJDe+VLylpaXrGYY5OXv27Ln+8PJ8SYftrjzPO0RRbCcIIs4X2aAWWQTx+CN4u3ffkXDZZetPJCRol8uZZ4nwTU5Olr2VFUjeAweGCUlJVWJs7EmdKJJVWq2jcd++xmG7dg3vRKiTQijDgdBtLafIXs8jdIK3f/8tacnJ5Ylbt94fsUWKYFj167c19bLL/r3Rm+CFeh2In6+556pkKj+7M1g7ap+3LHwpK5agp8ltt6KiIupf//rX07Nnz54jt46ScnBvEAQBfp/55yIDvZKYA9znXKS27vsjH0EdKSkl1RyLmm2p+TyT4lJC8Ep1Gxsby+Lj4/uAipWiKFCXug5/cUYifrn4+iMr5dbvonJxCKGzEukBbgRBmGmaju+iOECpDaQhJHI7ywM3mJIcSEeGYeA5pNoCclcR3LCjIJSdPZGeD/eOBNFzIYTn+VyKosqxejcy6GOCNzK44lYxAhgBjABGACOAEcAIRByB+fPnD/RUmsAXZiBxNRpNLiQwe/vtt/u3t7dXZWZmDm9tbc1NS0vbP3bs2C+gTFtbm/2bb7657IYbbmgAcmDXrl2Ht23bxgFpnJycnLhjx47C3377bXJzc/PlCQkJX1544YVb+/Tp0yAN6vDhwwlHjhzpde21134fykCVvpAHs0bo6pdvz/5WrFixCGwMZs+e/VAwLGw2m4VhGAN4CUv+ue6EUy6yTxRFVlLkgWpPLYWYP4I3JqZGd+21K7j0dOKxYLGHc76srGzs0aNHtWaz2SYIAtnR0ZHSo0fvqOrqYRdWVjpEhKp0COXaEFpcdYrkbaIQIhFCt/aEfjMzlzY3NORaWVbvwun220pG1dXnOxobu51W/yQmViKKstMmU7thw4bHfwon3nDrBiJ4QcXryE2epZ81xYcXcrg9B65vffLVREOn4zGNRiNLNVVWVhazadOmJwItXKgZMSx8EAThDMcL09+zQO6zB8rRNA0XnwDEDPxwHEfqdDpNoCSP7oRUBNzDkfLr9beDgOO4JpqmE9WcC7Xb8kX2qNGHXKsG775gwRD8ZOHvLMtSYB0A5BhcP4IgxGm12g44J/e6UWMs/toAZSnYGkWyj/+mtgMR4sGwDEQOh4MRPEd4no8o0R3se1I48YdT18uWAZTeVqzeDQdR/3UxwRsZXHGrGAGMAEYAI4ARwAhgBCKOwJw5c2J9efKBVYDZbL4wOjr6J6vVmpOenr6lpqbmSoPBUOn++y673Z7mcDhy09PTN9x8882b3CTG4aVLlzZ5Bv7ggw8mvvPOO7eZzeZJOp0OEp2ZOzs7C2AnmFarPel0OhNnzpwpmxxU+gIih8Dtykz0LMu2MgwDiiX03HPPvZqUlPTFbbfd9kGokw5bKkVRzPC1rTXUtoKV92WXAHVuvvnR9MxMdranii1YW6Ge37RpU1FTU1PB3Xffvbaqqsq0YcOGv2u12opevYYV7N17GSmKInI4tkUjdF0TQgYeod0mhMD79/uYlGTWdP3IkZ2cEZl4knQ6HCZ6ybpnt68fMwauQ9dRHp8Wd6C5SGhuzm7fvXvckVDjU7t8IIIX+vJU8V6CotNiEKVVOwZf7dVv+0mzfeOnj+p0Op9ezN51Tpw4EfvJJ588Nnv27Ae7Ij7oQxRFLTyPlHh1BqobyF5FGlugMu5npA0IaCgPCzGQnEmv16eLoqgXBMGspn+nP7z9EI4wn7ldNUdK+/G3bVtpe1BPzmeDr/YDKHWB2NeQJJkCW8mVth/OmLzrKv3cVDMGJW11JXZwX7gXVs6wzvCw1IAhyLLVAPJRq9X2DbSgowQPqMNxXEuk1MzwTFLDC1zp2PzV87x+IWkufNfA3rtqo3yqPUzwRgZX3CpGACOAEcAIYAQwAhiBLkEASF5Q7HoqeUtLS9+fP3/+zRDABx98cGVbW1tPyBRNEAQoSExWq7WQYZjqmJiYfXfeeedboP4iSbKtoaGh6Y033ji9VdV7AIMHD57R2trKpKen/zBs2LDjzc3NnVu3bn0K8n0BSSxnwEpf+OTWiwSB4GtcngqhxYsXf9CnT5+lEyZM2CEHA6kMkEIIobiuIoag34YG+9rXX192Brl35ZUrYwoLj72i1WoP+4vfbDYz4MVrNBpdirdQjv9n702grKiu9fFT06079TzQQDPaBBBUjCjYRsVZwTgkapwlRhMlhqgIkpfk5f2Sl38QhDi8OMQYMWocolFUHJBoo4ITKAIiCMhMNz13375Dzf+1r7dYxaXurXOq6jYNnlrrLfO6ztln7++cqkt9Z59vQ98lS5aceskll7z19NNPnw+ZjrIsF8disSPr66eo27aVDCsv397V1dVU/dVXAxSEbt/1jX3WKC+7+ZgStVlbHot9AH/ZUVMTHdzUdIC0wYJzf3zsCxt/3rl163G9VqE9HwZOBK81i/dHqOqISsSFSTB123bPl5vU5//69znBYBCrsM3mzZvLX3vttV9Nnz59ptsx3fTDfd6ttnGyf4EECgQCII9SpOv6DpBIEUUxIEmSwPO8AJm6oihybnzuzT7ZurtASPlVgKvQcbiZ23w+uSW14OSKYRjbcmk/q6pawjBMia7rcCqGBfJfVVXQI+/19eE3ZoWeY7BfaJ+tRUdzzYlbYhyyeDmOg1MOBdk0KVQxNLfPQqHXg3UtwL+dGIbZS7V3C4M6JXgLgyu1ShGgCFAEKAIUAYoARaBXEcgmehcsWPBoKBTaqGlaqq6u7vZx48Y1vfrqq9eNHDmy46STTtqhKEqa1M3O2CV1+rbbbqt75JFHHjvppJMePPbYY9OFM/Jdbo+7knyoZT78kF/yBnbxqKpaxvN8Wm/wrrvuWnzhhRdeO2rUqDan+M37cDwYsoMKmTWb7UtLi3Tvnj1D0euvT99PGuCoo96qOf30xS+FQqE3s/t0dXXxy5YtO0GW5QhIKxQVFbWeccYZn9oVV8sVu0nwXnDBBUtffPHF8yDJBDId9+7de8mFF15VtWvX1+9s2fIlFOBp6e5OzWaYS3pUdWdRICDxcvwDXmzfK7+C0GdVCOUkl//7h9PrX37vlzuam4dnyGHcmShMOyeCF0Y1s3ivrDuun0nwdqe6mFsWXVU0/aRfJ8bXnqju6d7FXvLkpJKm2G42KhYbf7/kpW74+ytf/ivwy5evLQI7t9T/KnH7yf+dtLa994J/xL4/+lIZ2i1c+X+hxy59ubs4WGLs3r6T/deC/7svHA434EQOUixLliy5c/r06bNw2vvZhiTTDWROYOxDXb+XFD+T6E2lUlsjkUgdaf/DpT3J74M1ZtjclPYAXgsAACAASURBVCSpMxd2poyDKdthV+SuNzAsNFnqdwyF9hfXPm47u/gzBdegMKrvWumqqhbxPJ+WADEvcwMBspBZFuop7l+czGmO+iq5C35b5yEWi239y1/+st0pHnrfHQKU4HWHG+1FEaAIUAQoAhQBigBFoE8iYBK94Nxjjz1W1tra+k4hHZ02bVp08eLFv4cxnLJ44SMZ2rnJgMLJ1sn+WIIK9H6SvBkJCPPfzwM4jtu7cePG8pdeeumJO++8c0ohcfbDdkdHx4wVK35Yt3btWU1WewMGfFl81llP7u7fX1+QPQ5IK1RUVDSfdNJJm+HeO++8MyaZTIYnT55MpHH74osvntTR0THi+uuvXwh2Hn744ZtSqVS1KIq8JElR0FyNRqNrIat30qRJqRJVPaG6vV15ZdWqYCtCgVsQ2jYUoeRkhDo5hPYrxLa6rq7inxMuGvrkU/NW+YGTHzauuurXwwYN0qfms5VN8JoEbY8cY0wid9qLVxSdN+oHEpC1K3d9wN+3/I/h35w+L/6rN26K3n/hU7FooMgwCeHG2C52U+uX3CnDzlKeXbMw+NvT58atZDH40tTdqT4xZ/7yEoO/HyfO9evXVy1dunTG9OnTZ+O097MNTmEiyMKUZRnkYkq96Pb66Xdv27Jqyfb22H1lPC9EXkZ6o10QhOrseCRJKgItXrcEsl/4HOzxSeLwMhc44+Dax5FkcRrPMIzBhmHsdiMXk8929nxmbyC42aTu4wSvbv5bTJblrgULFnzmhD297w4BSvC6w432oghQBCgCFAGKAEWAIkARyCBQW1s71yrTsGzZspGnnnrqPh1UL8SuHcgkH3i6rmt+VLTPNebixYtP+OKLL+6YNWvWZX15QYDWbzKZvLih4ftnZBO8gpBiL7/8fyoGDmRuscbQ2NgYefPNN39QV1e3T3pC0zS0cePGs88555zHhwwZsl8GUr74161bV7lly5aRiqKEIRO4pKSkpaWlpVpRlFJJkgYwDANZS209PT3njaitjeoMwxRt3y7vVpRgEiH2Pwit/AKhcDdC3IUI7ZeBvHHw4NL/O/aG4S8s+u2nfWEOcMhdO4mGpz//u3jcwInq//5nVsTM4LXGAwTw//5nZuTyY36SemXDv8R5kx9OZ5YteO/36eJLIypHa1aC95RhZ8qvb/i3+MDFT++bp1akJR574MFWtO7rWSUlJaqiKDGGYQKZbPIDjp6vW7eu39tvv/3L6dOn/9fBwFbX9Z5kMtlkl2EJ9wzD2JXriP3B8Le3x8wUaJQLkWXY27F4Gc8PAhQ2C1iWDZp+wDH9WCzWUlpaOgL3N8dLDPn6qqqKoABcX70sOrdYGrdu4yCZB5K2ufwBSSu45/fzpShKs92GgtWPTFHC9Ka4ruuwiZVXGsSPeN3OS2ajbUMu2QWzeC9CqAYhxM+dO/dDt2PRfvkRoAQvXSEUAYoARYAiQBGgCFAEKAKeECgvL/9vlmVH3nDDDY88+OCDsxRFKREEoeuHP/zhgpKSEsnpw4R0cEmSIIMTWwvRjw+fXFlyTzzxxKUtLS1n33777TeSxNGbH+ygv2wYRqksy8e/8875k7MJXvD7oovmVA8b1vwHURT3Zffu2bMnumTJkouzCd6vvvrq7LPPPpuI4DWxMbV8NU1jTV3e1157bdzevXtHQ0ZvLBY7fuSQIcU1e/ZIX0lSWEIIPmqNuQhtKEZIexqhfr9FaHs1QulCV3BtGTCg+K6jZ4x+9Y3bD9BA5jglUFTUVhKJtPLhcLeyaVP9fkUESeYMpy0OuQt2rEXWrBq82RIN5phA7k597vvF/9+5D6RJ3f96Y1p04WWvdA8ortUhy7eucrR6+THXS6acw69O+1P8jY0visMrRmkvrP2HeOyAE1SQaZCD0fg/N3+2N/H3RZvFHuk34XC4P5C7ubK/1q5dW7Ns2bJf3HLLLb/Gib8QbRRFaQI5GRsitwshVFKIMQ8Fm6BlzXHcYIRQOrv+ULkyOulBjuNKZFneHQgEAl599+Mdn0qluoPBYLHpi0kawwYl/O9oNCp49dNN/0whTqE35XxI/MxoGUPhrFKSfm7aksyzH6Q/+AiFGxmGkdz4m6sPyD+EQqH0xhzOhZuNTIIPzrhObSD7nWGYXXPmzMEq2ulkj973jgAleL1jSC1QBCgCFAGKAEWAIkAR+FYjADINTz311HOKohQLgtB98803z21oaBi1cuXKmydPnvy/Rx55ZEs2QOaxWIRQuZsM20xWMBRE6pV/z0IBJ4RQPPuo5rx5854URXEX6RF2+GgHklMQhH1EZSEWkfUjN5lMnvP221MuyiZ4QS926NDVkWHDdj4QDof3y6zJlmhYunTpWFmWg5MnT14pSVKNruvHgN92+r354rEWXvvHP/5xSSAQiCeTyapYLDZyaP/+pWOam8t7YjFjOUIVZQjJ8xFKZ4TbEbyfjhxZeVfx70Z8uPrizxUlmIB2J534zJiKkl2homgrF9KTRlBPyVqxxm7YWi+/89716wqB9fe+91TFd7/78ZPhcPjjfPYhezdZEvpd5Hc3boF2TgQvSDNYCV3oA1m7/7fiT+nCbEdUjNQg4xdkHMxx4X5M6mb2xnZzvzljXvzP7/8h/KOjp6aG1p7Q/Sxq2ZJ44PmSwFe77gmFQjvMPtmFu+Dvn3322YDly5fffMstt/y2EJjh2oRsSlmWk4FAIH2MHuRXVFVVSEgS3LF6sx2QtIZhRDiOk6HooizLXxuGEUcIlfI8L0KoufQ4DcOAAmCa39mFhY7fSkLpur6ZZVlP2sF+kVqSJG0SRXGEGT9sJJq/L5miWwUnMO2wVxSlUhCEgm5MeZlzIMZhkyizXiHbtWBF6HBkCDRNUziO842Mzyb+vWCV713rZDcj45BulpGfsk3p9ut5cPIH9KtbW1s35yvM62SD3vcfgV75B7H/blOLFAGKAEWAIkARoAhQBCgCfQkBOIL37rvvnnHJJZfsBfJWUZRtq1ev7vnwww+XHX/88VCEbV+WGXwY9PT0dMDRV4jB7oPEqrkLRUeAEM0mc3vrQybzQcUZhjGQ47h9hBj8fc6cOW/Pnj37dDdzAZm1LMsyhdQOzapefc7y5adcunLlD3aa/l588ZzqQYMa32UYpisUCr2RHQcUWWtoaJhglVY47bTTPkOSdH5xW9sFR+zYwQYSCXXVmDEiO2hQWnM2lUoNQgjVBoPBD/LhAuRxKBSKff3112cUFxdvamtrmxAIBHYPrKw8R/nqK64SIXkNQsVjEep+HqF1/0GoJIEQ9/0siQYY4//9aNqEJ16ZszmRKGq78vLZ9afveG/P0D17ugY3NcWiqVS6OFtXNBr43dm3nfDcv3//vpv5cupz6aV/qB48uOu3giDsJyFh1y8ej99hfP+kI8SzJjTlI3izi6SBLcjm/cWiq4pAgxcyeGe+9rMokLdQfM16/0/nPdhzz3t/CNsRvNrmXVH50UWNxYg/QHfZJHqhZtmqVasGfPTRRz+76aabfgNrFf4GpCIcFwdSxwmTQt6XJCkhimKa5D7ULnifMQxThRACeYz93il2sdjJ3GiaFuY4Lr2h4eYCgljTNN0wjBRsNJmZmGBLVdUeURTT60nTtLHwX9jc8uNdlUXwgsxGOpNRVVUJxhAEIV08EOfy8zcgu6ifoiiiqqqNQFiyLFvSWxIJQFDC71+GpAS1GhgbSP8+eaVSKSkYDMJmhO1vuZ9O4xC8sI5MstmPsYHcBzuFyFDOlgUh8TdTE8C2GFv2cwG4gcyDXzUJ4N9wd999d0E2SkkwoG0PRIASvHRVUAQoAhQBigBFgCJAEaAIFAwByO598sknnz/iiCOWnH766WsNw4hxHLct+7g1fJAAh/BNcsqBenOQTQUf/3AvQzZAATVXBJNbvUC7TKq77777icGDBz952WWXvekGRFVVy1iW7fa7iIvpS/Yx1d270e/XrJlU/Pnn53SccMKi6uOPf/+NoiL+FSffTWmFSCSiqk1Nfzxm/frSUz/5pIU3jHTBs7uuu26cwLIrka4PK+voiCNdL90zZMijRUVF7+ayDeTxypUrp2/atOmoaDTaATq836mtHXDzBx/sfgKhmpMR6rwXoaFhhNQrEGocgJB0nk2Rtd/deOMkJRGWFz51zwogd+9+5q4VucacfeWMk/798q8+6emp2Jft6hQ7zv1otD1w8cXzhIED0ax87UHXmOM4vaio6BRtyokX5SN4v1N5pPbjf11Q/Nmej/etc1Nq4W+f3Bs0M3jvveAfMWv2rrUwm5npa5VogAxe8DF533OVga2N9waDwZxH/FetWjXogw8++Mktt9zyP9a4ZFmWYc3yPI99zBgHR9I28PzwPN9B0i8jEZBet5AJZxJ35rvFJEJ0XR+GENrh57MJm19QFC4QCBTrug6ZhkTr0KLLycLGF0m2ZEbSoUVVVSAM6zRNa3KT/YtDsuWbj3xH50FXWVEUOJmxj7g3iaxMNrMB+GU2G6Bwk6vfADv/sglz83fCzzFyjAs6r+WyLK+GTROI3bp54hVvkmfDTVtzPv0k23PgBNnqONnBQIZH3MRi1weeWXgnwIYMy7KOm3ck40qStEsUxVqSPta2mXcZw3HcAbxe5t9U6ebwvOTL+iUZH/DYu3fvSpq5S4Ja77WlBG/vYU1HoghQBCgCFAGKAEWAIvCtRGDmzJk1Dz300NxwOPzpj3/849V+geDHB6WV7GUYRsmX+aNp2k6O4yA7NX0999xzZ+/YseOaO+644xovMRmGAUXG9nixYdcXsv6ABMomKFpbU6d2dVVcVVSU6KiuNu4kGRdkHr67YsWlZ33yyb4sYOi/uq6uorqjIzmgrS2dUfjBUUfVvDFx4nMVFRXv5LIPtoauX3/dV198YVQLgjoqEkk1rV8vf45QNIUQdzpC7U8h1B+YuIUIbQgipIOtOEIsh5ARRChN0sH1X1f9sl7WgigfuduOEDfnRz+ZsOKTmzZ8/fV4Xz/Ux41bPPD445ctr6jgHreLF8jsZcuWndDe3n6EYRjM0UcfPWTEjB8PDJ1zYqM1g5dkLty0hSJrJsGbeHRRqbhu2+PBYDDnM/nJJ58M+fjjj6/7+c9//vvs8VRVTYJMglW31I1PXvpAESQgKXFJW5KxwDbLsgMRQk2Q4U7S19o2o7epp1IpDfRmrYW83NqEfnACAEeXFbKFobgRwzDtfmTgZrIBDYZhgvB/TiQxZFoDQRYMBitlWVYgWxjeS7liBxIbslZh48uPdzwuxpqmDbae0ID/X1XV7dC/EFJAiqIIGfxAxzSZy8+MzqlvRDYuHjjtrPNT6LnCJboLIamQ2WQA4t0swneAXBMOXtltMptK8Pvv+tnM/BsGOWXn+qVJDLIqc+fO3eUmXtqn8AhQgrfwGNMRKAIUAYoARYAiQBGgCBySCMycOXMcOD5v3rwDCKA777zze48++uhFo0aN+teECRO2tLW19ThldFRXVz8cDAYTV1555aK+CIiiKDGWZavsSBP4yI7FYpuLi4tHmb57zd417WSOKFfhHNUmxQ3IElVVDyhIB/q51oJquHaBlD357bcvql+7dl8xtlx9F06ZUtxaU/NJoKrqGbs28Xj8mlMbGuq/u3Zt8yKEymMIcTpCTCVCyrkIdYYR0q5CaDT0fQqhL1MIsa8jNDiOEGS8sZUIdZ6F0E4ge/P5D/0WIVT2blVVzbbaYaVtbec3FRdPSKxbd3Yjbtz52p133v3l/frt2VVTg+blamdqGZdVV/+AFYUxWv8ySTt+dHL0j77ffrAI3vis+/qXcuJN+WL78MMPh65ateqan//853+wawfPRSqVagkGg7B+DwoJldGmZO2y2PyYX4RQlaZpIYZhdttl8wJRx7Jsyhwrk+2X1tZmGAb88k0P1BoPEMeBQKAVNGwh+9QwjB7ww5rlCO8WwzAqQdnDz0xkS6zlhmGUAwnuRPSSzAXIRySTyZ5wOKyR9PPSVlXVIp7nY9bYIGOzEMQlrFnc4qMkbb3ET9o3S2qD03U9bMWP1F6u9nba4PlsF0ov2RpvRjsbdLMhixxOHnm+4Lfa7Tssk9kPm7l5fbFsaIO/UAOAyHfIsJ87d+5Kz8FSAwVDgBK8BYOWGqYIUAQoAhQBigBFgCJwaCNw6623povK3HPPPWkNOus1e/bsSQsWLPibpmkloih+HY1GNxYXF9+1efPmL3JFDZm8zz333CxJkkqmTp36RF9ER5blaCAQ6Mn2TZKklkAgUAYk1oMPPvjbVCrVX9O0Iq/ZuzBORn6igmVZ2Q+SJBepa8ZkZiMhhEBhodQwjA6e59MFm+DkPrTL5QcJwQt2Pho7tnjFhAmVSlHRQ6YmLxQZ4zs6flC1d2/t1a+/vi+TNpOZi8xMXehvJXhfRGjoEQhVHoVQWhv0I4T4NoRapiCUzrLLdT2LUOVQhFJfDh9e+fHRR+9KJBLbFEUpKyk5e9hLL81u9roOr7nmzpEDB7JX5rJjFpSbMmVK5w5WmR648JSmAaec0PPe7LsGTfzVtD3Xlh4xtBJxvaIla2bwyoveHYSWr1kZ4YSH8sW/YsWK4atXr75i2rRpf8zXLh6P7wyFQiA3AuR7r1/mms/odTO45Bmuo5AFq+s6bP4kzWxeyKAFksSLDi7u+LjtrFmOuq4D8RpiWXY3bn837QAbIJJZllXgPWkYhiCKYr/M33vcFpKEwpaQxevGJzd9IAZrJm1G0oJIQgNnXFirmXcsFhfjV+Yljm+4baxkJ5DxhmFAtruv64yU2DV9z0gq9BRCM9eO7MfNLHbC1qsdU76FRFKEdMzu7u6VDzzwwAH/PnKKjd7vPQSwXiq95w4diSJAEaAIUAQoAhQBigBFoJAI5CNtScYFshZ0dP/2t7/dKAhCvLS0dPuWLVsukGX5XIRQTk1M6PfSSy/d2N7efvSNN974F5IxrW0LkVUF9jVNg4rum7L1HqEYCmgjPvzww7d2dXWdXFRUtPrmm2+2zWq089OUSwC9T1VVQfszXbAqoyucLiAny3K/QCCw1y0m0A8nmxEXO7vCTqQEL/ik8Dz7xve+V75p2LBmxjBSQOye8tln8uCmJscPRZPg/StCG19CaOyV3+g0py9gSf6MkHEjQuuKEbLN9APS+GmEqm5AaO/C4cOHLh89umH06NGPP/XUU5efc86FqU8/veC0NWvOa6+p2Rxtaqpz9Cd7bhhGYa6++nfDBw40rs01bybBe9FFF63c0tlyd+Dq89qB4H3/V3cNmjB72p4jSqvEEOqd7NckMtRN9z0R5ppamyIGl5e0hXiWL19e9/nnn186bdq0PzmtS8iAB1KPZdkAtCUhGpxsk9wnJdAIbUNsSZZlBymK8jU8wyC7QGKDtsVDQJblcCAQcF1EDm+Ub1rZkYmpVGq1KIpjZVk+oMAnie3strgZuUBUQjGrWCzWWl5eni501xeurEzWtH5wdvHRg+1nIWQa0r9linJAxq5fBLxfUhw2BdZgjiKapm0AhRhZlkPmO4uE4AW94D//+c859doP9pzT8b9BgBK8dCVQBCgCFAGKAEWAIkAR+BYhkE92gRQGMyO3vb39mIqKijVdXV1HdHd3t2ia9pN8tqDw2vvvv/+Tbdu2TcYhjnLZwiUqSeKCrDfDMHJm0j7xxBOXtrS0nH377bff6GSX1D/IGMtkBO477u00hg15ALynHggEgB2A28THMO0ICfgbZEW6IXhNe3sqKsKqILA4xK7Zx4ngvQch4wZCgnfkyJH/ePbZZy8799xzFylK5a87OiorKyr2NnV2VlSTZPSKYpz70Y/+OGzAAMNRg9mUaCgfXHurePlZqsohXe5OcCN/NMVXLWCn9ZJ6+d1a7j+rlobD4Wed2sL95cuXj1izZs0Pb7755jk47a1tzCI/UOAHszgS6RA52+OSaG4GLNQRcDe+HEp9cDafrPFkZ9QWMlZN0/pxHLff5hrMM4wJ0g1+Z4TniyVTwLAHyDdBEIo0TdssCEKfIHizf9PcFDnEmUevzxj89pnFE3HGw22T6zfdD3K2UO8suzmyjoWTKQ0b3B9//PHKhoaG9D8q6NV3EaAEb9+dG+oZRYAiQBGgCFAEKAIUgYIhABILpnH4mFIUZZudFIOTA0Dy/utf/9pXqKt///7vfvDBBy869QOSd+XKlResW7du+vTp02c7tc91n5RExRlHVVWe53nbD5nFixef8MUXX9wxa9asy/LZcusXfJiaH1yZ4+ZE2WOQdSYIwtBCHE+Fj0LI0D7t3Xd/gKPBi4O1UxsbiYaKozLZuh8ixHcg1DLZWaKhYihCEkg0QAbv3r17V8myHJw8eXJaSzCVStUFg8HNXV3ylOXLzzwbMnpNv0aMWFEZi1WnOjv7pVKpon1roqSkTbzoogWD+/fXr3aKAe5DkbWGhoYJSOB/EBwxZEjtFZN31V10difLcXn1g3Fsk7RJPvTvosDGnVBYbS1Ov2XLlo1cv379hTfffPNcnPZ2bUiyxNyOYdfP1JtkWVBROLDKvNuxcAgRt7b97JdMJhsFQTjSMIw2Uq1NP/2w2nKSj8keF7eQnFd/dV2vZFm2NduOqqrtGRkiKFRX8CvH78Y2hNDQgg+eZwC7NQ9yHKIoVhXCL68Eb2azNOCH5JE1vlzZurgauA7/ZvBNz9dpTuxOOeR7rymKsm7+/PkHPB9O49D7vY8AJXh7H3M6IkWAIkARoAhQBCgCFIGDjoCV4AVn4IPKrphaIR2dNGkSL4riOQ0NDfNuu+22aW7GKgR5lI+c3bhxY/lLL730xJ133jkll79uyV07e3YyCflwMsl6wzBGBAIBxW+iN5FInDN21aorzl++fKub+SLtk11k7TWEhiQQihgIcdUIdZyJX2St/N2qqn5flJVtjEQiL5522mmfQZZztj979hh/WLRoOt/VNSAFsg2TJz8YTqUCX+g6MwwhPiJJJWxT02Bj9OhPKquruUtJ42lsbIxwpUW/CB4xqH/oF5f1avYu+Jqa/8+aYGP7/wqCgKWX2dDQMHrDhg1TbrrpprtJY7W2L8RziuuPqU3pRzZ7VkzpokgQG2zM9GaWp8M7AI5kg4RO+ji1n+8jXMzztSMhBkEeIRAIFLzQmiRJCZDgyfbb3HDrjbnNNU9eyU4vc5aP9IPNxGAwmC7E6vdlGEYNwzCOhTzzjasoSqUgCL6SkvmeJT8ycHvzWTVlowDDXHI65ntbUZSm+fPnb/B7nqk9/xGgBK//mFKLFAGKAEWAIkARoAhQBPo8AlOnTg1WVVWV6rpeCiSgLMsb3GTweg0USN7du3df1tzcfDVplmCmWJjvx7+dMvTuuuuuxRdeeOG1o0aNarOL3++PtEwRNjiuy5PgDR9lLMsG/SZ5taammZV799a2VFdXRePx7p8+/3wjiV8kba0Er9nPrhgbjs0XR4yofe+4494cOnTo87naS5JUs3Vr9W9NqYbzzru/fOTIr++HDF9N06KqqvZLJBLjRVHcGg6HP8YZ165NIpG4Vj+//kTxrAmeSAzS8VO/eag6qqI7rMWk8tl45513jty4ceN5N91003zSsaztDybBa/rhl1amaS87JjNjmPQ59YJrdl9N02BTR7D+3e+4vfpLQgyCVjmcZPA6Jkb/OOiUZrcDuQSGYUDmhujdizHefk3y/Wb4cfyf1B9oD7Hn05cGTVfQ4Xdj26mPHwRvpsifwHGca8kj0t93UhkSUvtOuLm5n+/9YL7jDkYCgJtYaB+qwUvXAEWAIkARoAhQBCgCFAGKQB9AIBQKPX/MMccsnTRpUp/JEslF9M6dO/e5MWPGzJ8yZcpHdtABIQt/h8JpfkBLmsVrHTOZTMZDodABxIVXv0xZA7mr6/tHr1kz+ezly4mISq6uToz8/Of9nfz4d09P+gjwD6LRluy28b/8pVHbvFlyspFCiL1/0KDha3m+ZIcgrA6FQovOOOOMT+0yeMGWVarhqqt+PWzQIH2qdQwofMTzfKXTuPnug5axNuXEi3qT4DWSEpf6379XF+vsTbi+v/3222M3bdp01s9+9rM/4/bJ1e5gk7x+b7zkybg0zOKJfkpD4OCvqqrE87yY3dZ8l+m6nn43FZqwdFj7jaFQyPHZBxvJZDIZCoVCOLF7aQNyFnY+ybK8RxCEaoYpXBFEJwJeVVUoLAkFOQ3DMATQiOd5XvcSL05fjEJlBZOOgM00P+QVeluLF3AllSGxmwu/31X55jvfWOY92JQ5GAkAOOuUttkfAV/+0UlBpQhQBCgCFAGKAEWAIkARoAh4RGB8SUnJ70mzeD2OidU9m+hdsGDBI1VVVW+Joth52WWXLTnYH2hOQWQIZ18Lr1nH1Jqb54zYsqV/RXt74sS1a7GIXmH8+HDx/PlHOPm+JpmE4+bo6FCoJ7tt94wZW5SVKxN2NjJZvkYQIWPGMccMTQwdulZV1baurq5PFEVhkslkePLkyZ/kGh+kGgwDDRs4kDlAY9ePjLqDQfBqu5tDyr3PxYs44Q9OuJv333rrraO+/vrrM372s5/dg9snV7uDSfDaaU56jceJhCmUNEQ+v3MRvNl9zNMP8PfeLoCHQRzuczcX8ep17qz9obAm7OsAKW/9OzznJsHsleA1s7vtZEKc1lF2rHYF4fzEA2xBxibDMEE4AZLLth8bXXneFb4QvKTY+o2j1R6JL/F4vCMSiZQV0h+L7TJN0yoQQjFVVTs4josZhtEVi8Waw+GwSondXpoFn4ahBK9PQFIzFAGKAEWAIkARoAhQBL5NCNx6660g7VDjpy5bUVHRojFjxryOm8VL8sHkx9yYRO9f/vKXeXBMn+f5tDTBHXfccY1p3/yQh6PFvaHb6DYuP/QCrWPH4/FzNU0LDd+y5eQr33yzy8kvk+DtVOPM99ffUfxxfD0/MFClLxv7QNcgsVq/fONvi15sfzdwZsnJ+p+G/VopY2OJ87+8o/jBI2b11BeNTRc79PI9ZAAAIABJREFUsyN4IVt3EUJlMYQgxY1hi4u5t7/znfjEM8+8bfny5aBLXHzssceueuqppy6fPHnyS1VVVa6O7xqGEcKVObDD4mAQvMraLSXGM2/tiegMtp7uW2+9dczWrVtP/elPf3qf05zi3D9YJG8h3hUksRRKTiYbcxLyNA+5phWS9M1XxDLbJ1VVy3geaikW5tJ1vRghxLMse4Aetnn6wevaccrQdbpvg0k7z/NAShfsUhRlqyAIw/INcDC1gXEDd5JbwrXjVzvctRSPxzdHIpE6v8Z1Y4fKMrhB7eD3oQTvwZ8D6gFFgCJAEaAIUAQoAhSBQw6BmTNnjps3b95Hs2bNOunjjz9e3dDQkCbdvFzjxo27cuvWrURavLgfTF78svbN1iW8//77/0dRlJrbb78d+9i7X754seMWN8hqSyQSjTzPp0RRHCDLchXHcZUMw3CGYbQYzc0/veTNN/sPbmo6IOPW6q9J8P7PjkfTx6//Z/BPks+1/ifw77YGcd7QX8Rnbrs/Av+9act9JbfV3qS83/lmOrsO2pl27AjeZxGqHIpQagJC6fH/67jjBi9pbPzq2muvvQsI3nA4XDNmzJj3n3322cvOPffcRW4JXk3TwhzH2WYP48xLDGkzhZ+cX83VDc6LE44t3Dby+59XaU8vWRKNRt+3I7Ts7CxZsuTY7du3n3TjjTf+H+44+drZkaLwN5AOKKRsACmJhhMrZOiSSjCQkMI4PmS3URQlJghCkZu+Zp9CYJXlD8iuHCC5YuezoiiCIAiKl3hy9TUMA6Qs2FwbNWY2tNfNMIcj8LogCCDBgH3F4/GdkUhkEHYHwoZA7Om6nhIEoYawqy/N/X5G/LbnNUic395cRf+8jk3Sn8oykKDVd9pSgrfvzAX1hCJAEaAIUAQoAhQBisAhg8Add9wxFnRIoeDYrFmzzonFYqsfeOABT2QV2HzkkUfmjh49+mXcLF4ADOeDyS9g7TLk5syZ8+bs2bPP8WsML3ZIMpZAuoFEJxgID5Zlw9lHma3+Snv3PjTzsccci66ZBO+Nm+dEf9zv/BRk5e6Umlkgdv+79ieJ3+96NGwSvFf1+6H64O6/sv8c+f9ikN1rjpdN8LYhxN+H0MBzEGrfOXBgcVIUhdUjRux65d132VGjRj0bjUaTwWCwpqOjo0OW5eDkyZNXusXaC2kgSdIR0tDq6aHplx+QNejWH9x+id890j8clx7kef4rnAzkN99887s7duw48cYbb/wL7hhO7bLXqKVSuwrHwg3DYDRNa4Pj4W4LXPXGO8HNGF7WjROucN8wjAjDMFAwzNPlJjbcARVFqRQEoRWnfaHIZoiP4zgx37vMxKDABK9KurFRaF1iIPZEURzrJEtRqLnx+xnx2x7OunVq4/R8QWY5y7LdTnb8vk+zdv1GtPftUYK39zGnI1IEKAIUAYoARYAiQBE45BGYNGkSP2HChInwEWgSnFBVe968eVgarHYAzJ49e+iCBQv+c/vtt/+EFCCnDyZSe7na21WpX7BgwUMVFRXvXXnllY+Tfqzj+AWx8TyP/P7gJtGShba6rvdwHFeaz2evBO+VG39XBEQuEL2mRAOMNyrcT/pHy+tpPchFo+Z2AyFsR/DOqK39TtWYMaqsaZ91c9weTdP2rFy58uiysrL1yWSyP5CGAwYMWH/KKaesyFVkDWdOoI3bbMmDkb1rjSl53zPlzK7WVyMM93Y+ggv6vPbaa+P37Nlz/A033PAgLi5+t4NstkAgEHBa/+a4vfEucDtGockmIHh1Xe/kOE7wMg+F0Cw2/SGRXXCLc77YSYhJGN+r3E6+8Uh8scYkSdImURRHZN5DxFnA+fDBzRAuxNwU4vkohJ+An9eTB/n80nW9kmVZrE0QL895dl+atesnmgfHFiV4Dw7udFSKAEWAIkARoAhQBCgChzwCM2bMgEyssRAIkLwzZ86cMG/evNVuAxs4cOA1kiSd75ZMcvuxTOIvfAAFg8Fx1j4Q+4wZM84oBLlrjgOZw4FAACqpp4uO2V2KosQFQYjgxkOCF8mHNw7Jmy+D96EjZveU8hED4niq9dOivzY9yY+PDpMmRI9My4CsT2zjQKohm+BdftRR/f+vvHyvrutPnHTSSZuh7dKlS8ea2bqNjY0RjuP0iooKkJXYgYtTrna4RIi1/8HM3rX6kXzq9Qj6YtuaYoN9Mh8OixcvPqGxsfHYG2644WGveHnpb7f+dV3nVFUVA4HAPqmMQpE5Vt+9jEHyHLnFS5blDsMw4qIo1rq1Af28xJlvXBIN3kL4QGITNhcQQiGSkw6apmEVCCN5/2bjqapqEc/zsULME26GtRf/c62PQj0fJHNO+swADjzP6/A+IpVsyeWXdX5J/XHTHjJ3FUXZRguquUGvb/WhBG/fmg/qDUWAIkARoAhQBCgCFIFDCoGpU6cGq6urKxFCNffee+9ESZJca3UCYXz//fd/5CaDtxAfujkmYtvzzz9/Y319/QcDBgzo6Q1y1/QjFou1BINBLZc2IinBS4IZ6QcnkLwXL1kSr9u92/aYaT4N3mdG/iFNXMA1Zf1vys4sPVnrUncpR4aHpnV4cxG87373uwOXTZjwUkNDQ5eiKGFd19mSkpKW00477TNrti4QMECUMwzjOtsc/JAkaRfP80Dm5M1qzl5HXUrqofDdv3SUsSj0i0Ba9mlUf+PD5pCi/ynX5sTixYsnNDY2HnPDDTf8tdD+ONmXJKmF53kB8IYid6qqRnCP+jvZ7q37cNyf53mWlAgi9Q8IG1VVWwRBgKz1nJtCTnYLROIFOI6TncbOvJ98y04FMi0zJoureyvL8p5AIDAAx1dLGyiOld5gyne5JR0zpyngvZMuEOnnHAFJybIsFFdz9B/G9prFmo2PW0ycsCb5rcOxlatNZo1hr69cfum6LrAsWxDtaavvlNj1Mtt9sy8lePvmvFCvKAIUAYoARYAiQBGgCHzrELj11ltLn3zyyYc7OjpOgQJWpESvV63EbMCbmprCra2tRd3d3dF4PB5NJBJFnZ2dqLGx8bdm20Jn7tp8ADflInjdVDUnwKwLIVRCsijV5uZbxHh8zNgvv5SP3bQpVpxM7vtgNQneTjXOfH/9HcUfx9fzAwNV+rKxD3SZOrtQdO3x5ncifxr2a6VH3ZK6cMMsqHifU6Jh2YQJtR9OnPhCKBR6o7u7G0gkPRKJ2Bb/g6PsqqpCQSqiAkfW+KEQkSzLG7IzunEwMkleeeknBxQyCpx5vCfiGWd8s422eVdU+ttLXFhFt9plob366qsnNjc3j7n++uv/RmK3UG0VRQFsKjmOG8Ky7O5CjVNIuyB/oKqqLooiV8hxwHamYJbM83w5rsRFFgGkQVqin36Skng4erk4/rnJDs1sqpXhns7QNC3IsqzIMAy8L/NepMSsruvluq4rkiTBhtVw67sLdHkRQlAcLRgKhYZomhbQdX0v6RqDMcBp3CKMZoBeslhtfuOIdYmdsLb4WTDbVh9I59bumYDfZpZlGS+/UflwgXfp/PnzN+BiR9sdGghQgvfQmCfqJUWAIkARoAhQBCgCFIHDHoFp06ZFt2zZcsGSJUseGTx4cPpI+BVXXPGyH4G3t7cH2tragKCN9vT0pMnaVCoVlSSpSJblqKqqUUVRiiC7U9O09H8ZhklxHBfjeb4n83+x7u7u0dXV1cuvvPLKReCXLMvAf0BWYTqbqjcuTdMGZ0sMqKraCkXv3Iyf0Znk8h1DjsViW4PB4CBcosP0Q5blYpRMnsz29Jxe29goXLZ0aRvcMwleJ3/XJJPp7MOjQ6EDCvhlSzQ8NWXKmF11dX8HgtfJbmbuOgKBABAxQ3Ha+92mM9HzNKcZnyKEPgLbhmEkDMMYz4wZNokbNrAbBQStN8he+cO1Fca/GtZGA4FHwA9rFtrLL79c39raOvr6669/1O/43dordJEpt36R9uvNOGAsIIp4nhdJ/SQp3Ihrm5TkNQwD/GZxCgPm8sENwWvKSeD4C+9g8FMQhCInHHDsWW1A0S3mmytNHOP0d6OjbPfb4hRL9n03WaxWG3Y696Q+5GpPSry6HRdnfuxwy/59hTkEnXQ3mzP5fAc9/Y8//nh1Q0OD7Qao27hpv4OPACV4D/4cUA8oAhQBigBFgCJAEaAIUAQyCMyePXvSP//5zwt37tx5w+DBgx+xI3hTqRTb1NQUbW9vh+zaokQiEQWyFgjaZDIJR/NLFEVJk7YmYavruqqqajPHcT1FRUWQFdMjCEIsEAik/xsMBnsikUisqKiop7y8PFZTU9MTDAZ1c2LMD8P77rvvrrPOOmve6NGj9xVAgWwpwzAqGYbpBvuFnkzIsjIMA47o7tORVRSlWRCEardjS5KU/pAEEgUhBHqCjDX7K5FIxMLhcJGbD1fTp0QicdGozz4786L33mvxm+BdO3x4+eLTT+8MV1b+jgQDyMKFYmkMw5SYmYqGYZSa+pZOttyQRk42k8nkudBG1/WxxvdPOkI8a0LBM3rjM+8bWMqLP80iWrRXX3311La2thHXX3/9Y05+99Z9r2vdq59engHr2Ac7DlIc/CR63WAIJCdCiCfNLjXjdPOsGoZRxDBMLN9JB5BMSCQSjcFgsAhHroU0dlVVIaMWpBPSEjVw4ZK3BCc0wCaIvEOmty/vG/DRjRQJ6B6LohgmXZ847Umxx7Fp18Zt7LnGg39/sCwLeHrOpof1GovFVj/wwAMF/7eKW/xoP/cIUILXPXa0J0WAIkARoAhQBCgCFAGKQIEQCAaDb0ej0d0sywIzWwRkbYawLTIMIwhEKmTXwn+BoIUMWyBrOY7rikajiXA4HItGoz2lpaU9FRUVsb/+9a9LTFdnzpxZw3HcKBLX4cNwy5Yt/ZYsWXLn9OnTZ9n1NQyjRtO0JM/zjsdzSca2a5tN8mqatpPjuEFe7Ra6v7Z7999ve+KJ7X4TvF3RaOCxSy8Ns/363eY1BtChBE1pHAkAN6QRrn/JZPIcbcqJF/UGwZu455kB4va9DwaDwX1FEiG2V1555bTOzs5hU6dOfRzX70K3g+wzIClwyLRC+eIHUdQX4nCDj0n0mptBQDzJsszAcfKMPdgYy6tD6va5gfdebxK8kiQFRFGU8xTDkgzDkHGydgEb0nWTL+MU1xZsYCGEWmEDUFVVeK+1sCwbtJn7Kl3X261Espv1YfZxO8cIIWI5IFw/eyuD181c48bgtZ2maRvmzZvnC4nv1Rfa338EKMHrP6bUIkWAIkARoAhQBCgCFAGKgEcEQI/35Zdfni2KYg+QtZFIpKe4uLinsrISsmuhsrntlesDbs6cOQ3WDqQkL9h97bXXTt69e/ekadOm/THX+KDBqOt6olC6edZxVVWVzCPXXiQaPE4VUXdt796bznv77ZGjurpigeOOizh1/n/JZFo+4Xeh0LbstvKqVXHU2bkvq+2hSy+tjg8e/FtBENqd7DrdNwyjRNd10B/Nm+UERKPfx2dN33qD4AUNXvn1FQFmT+uuIsTNy8blhRdeODkWiwHB+w8nzHrzfoZkhKzrXs9CsxCcyGtGHWTKI4TKgNTyi1jLNw/wfgItbUVRdgSDQdiQapVlGbL/RcMw+oFutV9+5CMg3ZJ/GU1hyORNnzIAcplUNoZknYIETyAQ0Ox+V0hjwCVkrf7l6+OWrATtVSB4szdIFEWp9LNooZt4IXYopiiKYhXJPOG2JcloxrWZq10hxiLV2c8U5ION705FUXra2tp6Fi5c2GtyUl4xpP3JEaAELzlmtAdFgCJAEaAIUAQoAhQBikAvIDBjxgwoplSXI9sopwdmZWiO42rMgmTZBC90tiN5gQCBjyKe52216R555JGf9/T0jCkvL18xYsSIFfX19V9nOwJyBoFAAMhXV5q4uNDKstwVCATShc9AaoAUJ9xx/GyXSqXGfWfVqhtApgHH7lUIjYZ2TyH0pVP71+rryz4eO/aZ8vLyD53a4tzHITwOZYI3ef9z5UDsCinlxWAwuNkOk+eff/7UeDw+6LrrrnsSB7NeblOHELL1uxB+ZEsUkBJ8uXyCo/EMwwRBQ4bn+SSQloXw38kmZK4zDAPEGvizT/7FqV+++9kkHxxdh40TpwzfXDYLQZrl819VVdAt1nMUwXKUEvC6GYBL4pKuRZBB4Hl+lKqqG3Rdh4zZ0mAwCPIMUKzNl8stwUsaC4mzoO8LMh9upCNIxjHb4s4frm2SjVz4d9C8efP2ncjAHYO2O7QRoATvoT1/1HuKAEWAIkARoAhQBCgChzUCkyZN4idOnFjrphAWHE3lOK4YCBM7gheAM0le0OplWRYywzqcPnJbWlqC77333olNTU31uq5HqqqqVhx33HEr6urqrJmj23Rdh+OwdkdhfZmzVCqlBINBIduY3/p/NvbTWbNusxdNmQYcEKYilJbSWIgQVrXvf55zTklTdfVWfuDA+3Hs52sDhJdhGHkL6BWSjADfupTUQ+G7f9noNZYD5nDzrqj08L+lEl78TT7bL7zwwhnd3d3V11577ZNu59tv30178Mz6kcELJAzskeTKBM2nPVuI+QfpBpZl08UFD8aV0RSP8Dzf4cf4ZtEtwBi0ZL2Qa9ZNLdM3IH3hf5vEuN8ZvbDOQLJFVdVdoiimsx9xC+R5WR8k5KCXcfyYYzsbbn3SdX0Yy7JbC+WXoihxQRAcT4/4MT7pBiCsZZ7n4SHJxdPBSRasoqCpVGr1Pffc0+lHHNTGoYMAJXgPnbminlIEKAIUAYoARYAiQBH41iIwderUYFVV1ShS3U3DMEIgmTBv3rxlucADktcwjBNZlu0mPZ68bt26fmvWrKlvbW2tFwShZcCAASvOOuusD8LhsJZMJttDoVB5oSYNPuCCweC4A8g7TQNpAc/FWJz8dlt0KdbR8egP33ije9T27Y4fn9cgNFpBiHkGofVO/pj3lx5//KBPJk5cHIlEXsTtk6sdFDjieT6nGbckBolfhSJ5IYM38HXj/bmyd8HHF1544cyenp6q66677mkSnw+ltkBAAvGo6zoc94cig/suJ5KtEPMPGpmkGuF+4w1xAR4Zu+nCi16IUycccf3HIczcZo46+ZBIJGCNwKmJI1iW/ZLn+bzvdq9rgzQOr+M5xU96381Go5nh7WWt4fhZyEJuJO8PO18BA1VVdWuRU7PdN0n+9qeLrLZo9i7OKjg821CC9/CcVxoVRYAiQBGgCFAEKAIUgcMSATeyDclksvHee+/dmA8Q0Py1I0tJQFy2bNnILVu21Hd2dp5YXFy8csiQIR+ceuqp60HD0c5OJrMNuf2Y1XV9M8uycEx9v4uUGCCJ0Y+2sba2V379yCMrcWxdi9AoCSHuWYS+wGkPbTbV1pa8dvrp25gBA+7D7ZOrnV/ElFc/CkHy4hC8zz///NnJZLL8mmuuecZrDIXuD+teVdWWQCAQItkIMuc4U6mesWbPkT5LfqyX7u7uDUVFRXWF0nZ2Ow+kWFjH8dI3yw5W9qV1PD/mBHyAzR6O49Ka2zhEs1fCldRvr+O5XRf5+oF0kKIorQzDVAcCgUC+tplMevg93G+TpRB+qaqa5DhO6I1nzM285Jp7RVG2CoIwzAkTmr3rhNDhe58SvIfv3NLIKAIUAYoARYAiQBGgCByWCLiQbdg2Z86cA4p0WcHxg+C12lu8ePGEXbt21UuSdERxcfGykSNHvj9+/PidmaJKLGQKA7ErSZKZJQfHl0GfkhNFEevf6JIkwZFhkK/Y7/KLTCnU4tGbmmZW7t1be8pnn8mDm5ryFsn6MUKjehDi/4XQOlx/9paXh5688MK40K/fH3D75GrXl7D0i+SVl35So7d1BtHqTevtCqtZsXjuuefOkSSp5JprrnkO/u4mK8/rHOD0t85Td3f3SkEQBvI8fxTHcR3WrHyrBqx5pN+a7W5uujAMoxmGISOEIiSEk1PGN04sQB7KstxRqEJTOD7Ytclgd0CWM449UrIyl00SDV5zTXh9hqHQGsuygxmGaQFJEF3Xy1mWzVnI0e3JBhwcD9U2GZkLmeM4eKYOuMwsei/yHaTYqKra7pSFTWozV2ykm7i51iw8gyAXoijKJkEQunRdFxmGKeJ5PgRjA6Euy/IGKs3gx8wdmjaw/vF4aIZGvaYIUAQoAhQBigBFgCJAETicETBlGxRF2SYIQlqXDv43FFfTNK0J/gaZfFCY5O67785LEM6cOXMcSdYfLq5bt24t/+STT45vbm6uhz7V1dUrJkyYsGLIkCEx0wZ8zAHxC0cyTT1Ju+OZ2WPmqqjtJmMINx6/2qVSqbpAZ+fFXCJxjCSK7B1PPGGbYf0ThEZ1IcQ/T0DwpgSBe/hHP6pkamunefUXh1ACGRAn3Wavfpj9vZK8yYWvFnOffrWRZdkdoVDoDSe/nnvuufNkWY5cffXVz0PbQ2FtAUEK+tuBQKAsUzQxZRhGWmeXRAMW7JgkEG6mn2EYQLhITrg63S/UEXIZ2EqOA4ISCqpBcS2iyyPJ2wSDmYUviQbONFZVFYpXirh9Tf1fEpLealtRFJFl2VJJklpNcpLn+WqO49py+YCT3Wvte7AIYdBaBkIQngu3Re9w5wHa4coLkNj00lbTtMEIoaZcpLMX2za/1QYJeU2yKQHrBzarGIbZ5bSR7WdM1FbfRIASvH1zXqhXFAGKAEWAIkARoAhQBCgCPiAAmblA+M6fPx+rSNfs2bMn+TDsPhOpVKo7GAxC8Ta0atWqQevXrz+xvb29PhgMbq+trV0xZcqUj7LHg6xeM8M3ny+5iIS+mmVpFwsQvQghcei6dT+7bOnSA0iTGxAa2YaQ8CIBwQvj3Hf11dXGwIF39Abx6lexL5x116OrU5mLT/luYOJROQmmfHZis+6rKufEW3DGgjbPPvvsFCC5rr766n/D/09CPOCOUYh2fh7BBrIVyBkzSy6fv5B5C8SynzEBWS0IQpFXm0DmwaYQEKy6rsM7KU6qOZ5ZA0CU7ydlgeubJEktgiCEerOIHJDaTvIATv7bFXfL1SfXxpvTGL193zCMEjckv1s/szctYPMM1mQgEFAKsbnq5GemiOZAjuN2OLX1ep/0vUmS8a4oSnNbW9vXCxcuTBcApNe3GwFK8H67559GTxGgCFAEKAIUAYoARYAiYEGgAASvFAwGD8g4W7p06dht27bVd3d3jy8tLf1g+PDhH0yaNCknCZ2dGZhKpRQ4Qh4KhbCqgff1zEu5q2vKCcuXn33KmjX7HX3+GULfaUJIXITQWnOadtTURJ+aMmWUKMtdRbFY140vvdScvYgfO//8fu0jR/5REITdbhc4TvYu2HY6su12fLt+MVb/o3DTxTw3qCaBZdcwkNbSKRqtnaLy+VflaOVXDcWBwONYfb8heM/XNE248sor0wXrSIkK3HGgHeANxKHbbMvssUizPfP5Cpsm8Lw5ZY8WAh9c3U0nrIFcBfLZzEb2Iidhp1fsNL55Hza9RFEM42ZFW+26wder1jmMT1gwE+SA0idK+vJlGEYNwzDprOreuBRFEViWBZmLUvNdwnEcZNfvUlV1BM6pFb/9NAwjwjBM3G+72fZICFvoi5vVTYupFXrmDj37lOA99OaMekwRoAhQBCgCFAGKAEWAIlAgBPwmeJ0+7KAy+1tvvXXinj176hVFqaqsrFxx9NFHrxg7duxea4iapvXTNK1VEAQJjo1zHBcmyYIzPxjBpq7roKPJ+wWhoijreJ4f5YawsfqgNjffcsGbbw6r27272/z7TQiN2I1Q6BWE1ljbPn7xxf33DhlyNytJI63EcFc0GthRXR39sq5O2XbkkY8Hg8F9xDBpvDhk0jPPPHOhKIrFkiTt85l0HJL2tcOHXYdOP641u4+RTPGoKy4yqsaipMQbHTGVURReT8lI0fUOTVW7DElJdLS2fkoyXltb29FlZWVrrrzyykUm8WDVrCWxhdMWiFTIKvW6ljLrPMWybBBnXNw2Ts8z2MFZN7jjZdr5Qhhma47CO4XjuP3eMyR+eYmzN/uaOuc4pyJyxS/Lcr9AIICFVW9nxpLMWVZbOD2x2UP/vF1hw4bn+RJN0yJQnM4wjE0MwzQnEgmR47hKQRAihmGAlEoJ7maa375CdjzLsmGwW8j3mlu/Lb/bw1RV3QCEOMMwNaasBC2m5hbZw7cfJXgP37mlkVEEKAIUAYoARYAiQBGgCBAiMHPmTPh4GkXY7YDmZjEnEiJ18+bN5atWrapvaWmpZ1k2XlNTs+Lkk0/+oKqqCiqRQxEVMZVKfRaNRgd5JcC8ECzZwWa0SpN+HCNXd++ef8PzzyeLk0kFxrkZoRE7EAotziJ4F5966vC1xxzz93A4vEzds+cPg3bvrm6rrkZSMBhXDeMDiWEuYouK/gr33c6lE5n34IMPzhJFsVPX9a8QQkZZWdmAzAc5kJQMZJC6HduuH2Rf9vvO8PONiWPbjWSKA0JXb+tCRlsX0iQ5nurp2a4lpS7IMlUUpUdRlLiqqnmL2OH4d/nll6fJXbh6S/4jkyEKRQfhe9WVRihob/M8X4kTI24b3OcGtx3OuH7FkS1VoKoqFGfapwWO40t2Gy9xwhy7nVtSX936mUgkVEEQYFMsrZGOM24ymUyGQqF00Suny61fTnZx7vuVvQrkrCzL7XBaIhgMguZ9FDYfIWM3H2Zw8sEwjB6TrDwYJK9VNgI3axYH20K2yeAGxep2zZs3b3Uhx6K2Dz0EKMF76M0Z9ZgiQBGgCFAEKAIUAYoARaCACHgleTPEBRQTYt26uWLFiuGbNm2qB73eaDS6fvDgwSvOOeccouxLp7H9JBf8Ki6V6uj4wVlvv33asZs2pbNUb0GobgtCkdcR+twazz+nTKnYNWLEI2aGbiKROEEQhM2CIOSsbu+ER/b9TAYaa1ccZ9myZSPXr19/4c033zw3l+YmkPJwrB8I8IwNlud5ILVcXalU6sRUedEtPBRGkpRuVtPWNU1QAAAgAElEQVTXGklpLc/zm0VR7HBllLATrBme55HXDQbrsCAVABiRbIZguu1L5qt1LJJnhqRtvnhAp5QkExkIRjvN2ewMRUmSNomiOAITS8dmXuIttISMW/IwlUqFgsFg0jH4/RtgZcZ6wYvQH9vmXnSYrQbdYPtNrT8uxHHcvg2ojESLr6dLnHCyk3Fx2thzstkb96FgnaqqK++5557O3hiPjnHoIEAJ3kNnrqinFAGKAEWAIkARoAhQBCgCvYSAW5IXPtqhQj1JxWynkJYsWXLs9u3b63t6esaUl5evGDFixIr6+vqvnfo53dc0DYrbCE7tcO7jHkvOZB+VI4Q2aprWDdW/IeMUPlgZhmHR3r0zfrhkyaDBTU3pD//pCNV9hVD0DYT2y1R67KKLBrQfccTvvWjs4sQFGauqqup2mWgLFix49Pbbb/8JCcHhlTzo6ek5IRgMbuJ5vlcIXTuMIBMUjrvjFB1zwhhIJsMwUjiV7DOZkTIUR8KRJ4Hjy8FgcJyTDyT3SefPLxIPMg1hwygf0QvHzRmGUXieh+fL8SoEqeo23kL4kg2AuWHzjUqNbsB9yLSH/9i9ryEWksxdczwcbVu3ODlOKmEDLzrMMBTJuw/Xtd7EBk45gFSE1bfeHB8XE2u7zImZDfPnzz9AqseNPdrn8EKAEryH13zSaCgCFAGKAEWAIkARoAhQBHxAYNasWRNJsuZ8GNLRREtLS/C99947sampqV7X9UhVVdWK4447bkVdXZ2rrNXsquaODuRpoGlawImky5C4QWvWVrZJdfv2BT998cV4NJVS4d6tCNWtR6hoCUKfWdvee9VVVai2dibDMLbZdaCN6yUea9985NPOnTuvvv3223/FcRyWlqVX8gAw5Hk+jc3BvIBkkGW5QxTFKo9+QIEjrEKB5jiQ0WoYRouiKFogEKjMJnsza7FEVdUdfpDQ2fG5lRYgJYdtxm2CZ4dhmKHZGdRAtAmCoJC8s0ikBEjm2O0aJyF5IV7wCVc2AdqS+GWSu6RjQHscgpcEz0K29bomSQle3IJ3JHPlBR+7NUcytlkY0pQayfwXTu/k1bh3KwcBci0rV67c0NDQcNB/A7zgTvsWDgFK8BYOW2qZIkARoAhQBCgCFAGKAEXgEEXgtttuqxNFsTbb/Tlz5jTMmDGj0o+iYl6gWbduXb81a9bUt7a21guC0DJgwIAVZ5111gfhcDhNfOBc2UWXcPrkauP0UYyj3SrLcjTQ1HT39H/+s9Ec53aEhq9BqGSpheBNCQL30CWXlLFDhvzCzp+nn376gvb29mMqKir2K8zmNr58xBNkH1988cUfchy3A8c+KSFiZ1PTNCDJUzjjFbpNMplsFEWxjIRYNH3KELXb3GpeZ0jmJl3XK0zNU8CGZdlqhFBLLvLfL0yc1nz2OKTt7fwE3VxJkj5jWTYSCoX6QxvAASRSIKuaNDY/3wHWsd3ESkLwmmOREL1msTVRFPNyID09PQpkS5OQx9bYNU2L5tvEgrZuYiWdW5z2JO+jDH56IBCAUw1gniWRISJZEyDhEAgEiNczTszWNvDsZG+W4JLe8JsGtnJlfwM+JuGbS9aGhOjVdb1n7ty5K0ljpO2/XQhQgvfbNd80WooARYAiQBGgCFAEKAIUAQwEpk2bFi0uLh6f3RQIXvjbpEmT+PHjx4/yu4gThmsHNAE92C1bttR3dnaeWFxcvHLo0KErzjzzzHVOtnRdb2RZNk0SeblwPtxxCA1Jko6o+eqrX16zeHGb6c9MhIavQqjkbQvBu7e8PPTElCktgYED59v5DQQv/P2KK6542Utc1r65YlQUpVQQBCIdRFwCIZfvmqaFOY5L+BWbVzuZgoJVkFqMEErqup60y+aGNSDLcrMgCEdCBq6qqi0mSenFByDUdF0PqqoKesRRP4r94fiDs+6z1pBOQojZ+aAoSqUgCK1ATIEkA2Q/MwzTyXHcBMMwdjtl0WfbBBsg0+KGoHfCyAU+rnWYcXWKrT4BWQ7yILIsxyKRSBMUBzMMIwRryS25C5jgELwkxKoTzl7u2xGc2fb80MYlXQs4GHqJOzNPWrYutWnTzNJnWfY7QNQyDKPBhlFGU12G/60oioy7TvL9/uH+Hui6vnnu3Lm7vMZN+x/eCFCC9/CeXxodRYAiQBGgCFAEKAIUAYqACwQgS5dl2VpVVXsEQQASoGf16tU92Ucj+0I2rzW8xYsXT9i1a1d9KpUaAnq9Rx555AfHHXfcTjsI4Ih9IBAocwHPvi64H+447RKJxElDv/jixsv/85+t5gCzEBr2CUJl7yC0r8Dcptraktfr61eh4cOfsvO9EARvLozcEDU4WOSbE5AgQAiBJMa+AkVe5tDPvkDMZOwBefZFWlf5myy3UhyS309fesMW6VyStrch2xKiKIaz/w64MwwDchk7AHeSrOh4PL4zEokMKgReJPF6WR9wdB1nsy0jZZGUJCmm63pZJBIJWki9NMHs5pkmxQ6HWCW16aY9DuYkc5jjd0a2K/qXz1/QamdZ1pX0EC4OOLGDHwihLjfZ8VY/HAherI2NpqamDxcuXNgnTm7gYkzb9T4ClODtfczpiBQBigBFgCJAEaAIUAQoAocRAn0pm9eEdfv27UUfffRRfXNz84kIIaa6unrFhAkTVgwZMgSy/tIXzgduvmki+fDHJTTktrYbDFk+Yfj27fEfNjR0zkZo2AcIlS2zELyrRo2qevXUU3eVlZXNsfOvNwleN5q4fhBIqqqWHcxCa06PLxRPQwjFvRIjTuP0hfskzwH4S9reGqMkSS1OuseQzSpJUgdudrSmaekMdCDhC4EnbrxeNIEhu5Fl2Tpc/xVFaUIIVVszqq3Z+KTPKBRjg4KRBONjkXq49ty2w5HOwc0wzeUDSAvgFEW09u8NHWPcdakooNghKG4xtvazwxIHXyrP4Af63w4blOD9dswzjZIiQBGgCFAEKAIUAYoARaDACOTK5gUCRVGUbTC8IAhDC0Wk5Apv1apVg9avX39ie3t7fTAY3F5bW7tiypQpH3n9iMb9QAa/SAmTeDw+uXbz5nO+fP314vcQqngPoVVmfIu/973ydaNH86GKip/bxdybBC+M70YyAeejPt9yNTNl+2IWr+k36HR+o9pweF9u5pLk2bGil0qluoPBIJDnvl7d3d0biouLR/lq1IUxt/GlUqnVwWBwnIsh93WxvqNI31ekGz1eN9e8xGnt67QOSXGw80uWZTcZvMNYlt13ksOveE07TnFnjUdcCDKXv7nGdSpASuUZ/F4Bh689SvAevnNLI6MIUAQoAhQBigBFgCJAEehlBKzZvCaxe8899+yn0XrrrbeCbmuvE70AxdKlS8du27atvru7e3woFHp75MiRn5166qnrdV1PZ5+xLAvfB6xd4Rg7KHE/lN0QGmpT08xlq1aduu3rr9nP4/GPPvvOdyJvjx9fJFdU/C0SiewjfLP9OggELxzz1kn0T3Fxy7d8NU3rx3Hc3l5e4tjDuZlzbON9qKGXuSTtq2maApq5focP7yqO4+A9NdRv2yT2QBOY5/lQduErJxt+ELyxWGxrUVHRMCgmBpnnINfgNC7ch8J+DMMoJNnqOJmzOGN7aYOz9nDa5PJBVdVIKpXqjEajxOtV07Q6juM2e4kvV1/SmEDKCHS9Sdck6e8lyEEYhgGSEE3ZG3dUnqEQK+HwtEkJ3sNzXmlUFAGKAEWAIkARoAhQBCgCfRyBWbNmTSxEcSMzbLM4jlnN20pYJBIJ7vXXXz+uubl5kqIoVZWVlSuOPvroFWPHjk0ThiRZifDBjBAK+XWM1TptCxcuvCbZ03PpL88+u7GnpOSdQL9+z8iy3BUIBEpyTW9vE7wZkqeC47h9xeGclp4fmXGZglBQJ6jPafFmMMlZxMgJn0PpPsmzkocM2y/bGZ4pjuNEmGM43g7/NQwjUUhCH+QfeJ4vLQSBTDKfiqJAIb5qkj5eZSbM/lB4DcbFLZ4Fbd3KpZASjbh4JJPJRid5jlxjZ34zgCPSM7ITjJvCgPF4vAPWEsMwjYFAYACu72a7QhVZg00nXdeHC4KwHdenTAE/kPTwvPmB867Inhsqz4A7U7QdIEAJXroOKAIUAYoARYAiQBGgCFAEKAIHAYEZM2aMEgShxq+hzcrf8GFuR1BYPxwhg0xVVR3abd68uXzVqlX1LS0t9SzLxmtqalZMnDjxvQEDBgBxi3UBMcLz/D59X7tOpDqVYOPxxx+/qrW19Yxf/OIX/x0IBNIVxFVVlXieF3M55hfBC8XMGIaJQnazYRhQbC+nDqMbyQQgU0jJpOyY3ZJLWJPqsZG5HjNmWDdEkUcXeqW7F+1YC6FlMAwTYFlW8Yv4c7OJAEfFgeBlGCbZK+DZDAJkK8MwQXPzC0i57Gawq5H9N6eNn3zxQPZuMBgcpOs6J4qiI0divhsMw4iqqsoEAgHwuYsUMxzCj9RmhqyGLFBiyQ03a8bqH2itq6q6gWGYGih6p2ka0caXaUuWZS4QCBww76RY5PgdgrXDwrOGa6+9vX1deXn5WNz2udrZ/QZn/wZkn3yg8gxeUf929Xd8eX274KDRUgQoAhQBigBFgCJAEaAIUAR6B4GZM2fWuPkIt/MO98McPjCBaOV53laGYcWKFcM3bdpU397efmI0Gv2yqKhopxMaQLYyDAPMVF5SCI64AgHgZM96v7W1dXwikThq8ODBj5l/B7aVYZic3zFtbW1Hl5eXf37FFVe8TDJWFlFRwjBMlaZpBxyXzWVT1/VBLMs64pXd3wvRC0RTRlKDVld3O9ke+0mS1Mbz/BCvmdRw1F9V1Z08zwt+6HTDJg6Ehiu3YsKQKZDHsyzb7hGafd3daNTquh5lWbYnm8w1CTCQq8gQdYYsy4yqqmwkEnHFb1gLrDnFbEfA67o+DCG0g0SmAcZxO0dOPrqVrMD9HbEbH/STFUVpi0QiVZB1nsl8BfkaosvL+xB3oHg8vjMSiQzCbQ+xAHHux4Zs9m9w9hrIJnipPAPuLNF2gICrFyCFjiJAEaAIUAQoAhQBigBFgCJAEfCGwNSpU4M1NTUTvVkpHEnw2muvHdPV1TUYyNt8PobD4apEItGSrw2QwJqmqYZhEGdlpVKp8mAwuI9swtF2vfzyyxe5xRV0QFmWreI4jog0hSxeIDYYhoHjvMSXSWywLAsaoIxdlqKdUTdF3oidox1yIqAoSiXoL7Ms2+0VJlVVW1tbWzf78V4AX7wQdn7qxAJ5DWuaJDM4X3Z6Jqs3ZiXCzaxaEmLa6dRD9nzmyq6GzF/DMGAdEGtiFyqL180mgdv1YhdDMpmMh0KhiNdnohD9NU3bQLq5qut6I8uy/QvhD+BuFqSEDVjztAOVZygE2oe3TUrwHt7zS6OjCFAEKAIUAYoARYAiQBE4hBCArF6WZetICrq4/SjHhcU8Ip2LcFRVdT/90Gy7cB8hVMbzfAfumPna+XWEPXsMsygez/O1cLzYja+apoFO4x6SgmvWcczYcEhss1+GXIKsTyJC2k18fvQp9Hr1w0dcG4A9QghkVppAVoBhmDhu3zzttkmSxIuiWOvVFhSICgQCZW7skKxBHPuGYQwwDGMvbpZrvizLjG+QLb+fLipkH0NmryAIWBITpGsx37sHdJIho9jNGijEOy2Xjm0uiRuQRTAMIyyKYl6pHbu5tvNfluVUIBAgzuDFWUukbWCzQtd1a+G8baSaunD6BORYwuFwWqe5UJcVSyrPUCiUD1+7lOA9fOeWRkYRoAhQBCgCFAGKAEWAInAIIjBt2rRoNBodBdmgOO7D0WSe53Wctl7a5CJDQGcRIdSciwD2myjyEkO+vuZR2NmzZ09yOwaQKiDtwLLsVhwb5nFdaAuZu9ZCeCS4kR6Bx/GtUG0KdSy9UP7ms2sYBhRCU4G0hCxVhmEUXAIzn13Q/CwrKxtFstFjZ88LcQhxeR3f6lMmw72cYZgdOHOV0XNNCoJgS6jJsrzHroCXoijpOQEN10wByJz6z7gEL26mr9s1AKcGcsWJg1WONnUIoc3We1BIDwj/7HlVVRWKVkZ4nt/jZjy7deb3+nHjF/TJzB2yaoBLkrTLzQYKkOOglZ0pQpeWQIHMdLOQKe6pi3yxWLOhqTyD21n/9vajBO+3d+5p5BQBigBFgCJAEaAIUAQoAn0UgUmTJvHHHXdcHY7mH5BMDMNIhQ4lFzEHR6PzZaz66Z8XwsoJHzi2O2/evKYZM2ZU8jzvilyDI7WKooTsitxlj68oSjyjX8zb+UZC8GaIDCFfITin+HvzPhBr2YR2b47vx1gZAnI/8tAvuQywDUfCOY7D1gm1i0lRlCacd4hdX1zykwRLTdMGcxyHRfCC3XwFFWFjC8g1O0I9Q+wCqcc7vTN6enpgDhWcZxYnVqcTDTnmaasgCKDj69tlFzdIgGSfTtB1vVyW5VAwGNxNMnjW5tQ+WYHMuyguCAKRPAOcoNA0LWFH2pP4ZW0LPrIsyM1z+/FeMJYbCYt8fsD7GuQVgPwFwheKc+bSuseJB57d+fPnb8BpS9tQBEwEKMFL1wJFgCJAEaAIUAQoAhQBigBFoA8iACTvxIkTv+fkGhxL9kP/02kcuJ8h5syPWPhTzuw40x5k1AmC4AsB7UTW4MSQq431gxqwHz9+/ChcqQYowmMYxjYgiG+99dbSYDA4Lp8vkiTBkeFUKBSCY922F6k2Jykh7AUrv/pmNg10wzBA6mBfNpwfWbB++ZhtB8ghXdc7GIYZwfP8fkUD85GOpP7AZgFCCIqduT7mriigViBAMTLii3T94QyQj7C1wdlQVVXPR7ziEMYZbWvQEdcDgQDYTC81wzAEyPJNJBKcKIptUNQtI7mhw+YDNMoQdqwoiti8iRtiHI7igzQPDoa4bZzeB3AfThswDAOnDnaQvFvh/QV+5MKFxJYZT66MbNx4bdZPNFfhw0IQvHZ+wvvNaQ3b9aPkrttZp/2wX1QUKooARYAiQBGgCFAEKAIUAYoARaD3EMAhCsGbvn483zCMiBtdyhwfvrr1qK2fswGE69y5cz+02nSSa8gcQ9714Ycf7mpoaNhH9s2cOXNcvgwxHH1KUpKEtL2f2PltC4hJwzBgriVN0yDDuVdkSJzikCQpwfO8nG9ugST0i6CG8URRDDv5les+SAZ40WZ20t8m9UtV1Xae58ud+mWKTkHqZV6+AjRR822S5BvH1KhNJBJBQRDg/zqd/HK671Z+JJlMtodCIUdcnMa33ncieBVFKeV5vtiUzHAipq1FIGEcq5xMtl9uNgdA6ofjuDaSGB3aHiBR4aPtgpqiBG9B4T2sjVOC97CeXhocRYAiQBGgCFAEKAIUAYrAoYrArFmzanGyujRN2+n1KLdfGGWOlveoqtojCEJKluWeRCLBl5eXj3U7BpAfoii2QzErXF1it2NZNQ+nTp0arKmpmZjLFnyEr1q1arOV2DXbOpHzOKQ8KUniNxnnFkOv/eDIOMuyMN/7XZkj4ZBt2evfsEAGQsYnTqFAIHgzhb4ga9TzZWY5Q1apLMsgSbDfcfh8A/glGeHX2nIiHV2ABUXtiKQALGOkC235uTHiRJLmis9vXNzMVy4cTGKXRMLCDaZQ5I3jOF+KRcIGEcuyYp4M3iD8VmVn4LtYfwXrMmfOnIaCGaeGD1sEev3H8bBFkgZGEaAIUAQoAhQBigBFgCJAEfARgdtuu60OpxCMoii+6ze6CSPXBymu1ITdmECiapoGOqJD/dZMtBvP1OGFe7lIWjje29LSsmHhwoWpfDhB3OPGjYsGAoGooihBnuejQFBDgSNVVYt4ns9brd4NSeKmj5u5LlSfDMkTykXMAOkN2pYkZJNXX0mLg8F4bnRYSfzEnWe//XBDHJpxZQoQJv3Kbs7gLIGONQl2ZlurHi0unk7jQEYxPNccx4VJNqP8ltnBIYyz29htKHnJIHeDqdf1ap6o0DStNNfvRUYnvVwURdlpPg/WffBx7ty5Kw/W+HTcQxcBSvAeunNHPacIUAQoAhQBigBFgCJAETiMEXA65g+heyFc/IIOCE9FUbbdc889OY84A1lKStJmH1OdNWvWRC96pDjxWsfMRfCmUqnV+WJ1Ggfm1TCMEA4xlSkSlP5mAz1QJ3mKvrAenOLPdx+XFMoQObbF6byMb9dXVdUynMxda18cgs2rnzhY+Vng0OovaXZ55l1FVGANBx83fph2QZLFfJ+4zbzN5SP4Bfecnlezv6ZpVRzHteDEjNMGZ/3ZELxqtuyCV11csxAb7oaMU8HOfLHLstyhKAqKRCJleealCU6VBAKB4bhzg4O3323gN3XevHmr/bZL7R3+CFCC9/CfYxohRYAiQBGgCFAEKAIUAYrAIYjAnXfe+T3I9rRzva8QeaQfonYxAdECdliWhczYzqqqqlJd10uzK4jPmDFjlCAINYWcSqsO74wZMyoFQThAWoI05mx/gThmWbaatFo8DqFXSGx6w7ZT8SarD2bBPz+IGr+fJxyCzSueOOuhUH7gjJ0dn67rw1iW3ZovbrdFqaw2SXyz6srm05QlnSvwAfrg2sTJ6Cf1wWnu7TZJsrGLxWItRUVFVaRju50PVVVLeJ7vIh0PMo0FQYDieNF8fZPJZGMoFOoPbXpjkwjWs67rGu46MH33+htDih9tf/ggQAnew2cuaSQUAYoARYAiQBGgCFAEKAKHEQKzZs0an/3B6jcR5RUu0mzW7Kxk+Mi+66673sfxY+bMmTUcx43CaUvSJldBm9mzZw8FjU47W6RxZ9sAfV+TyIajxDiZyV6yFUnwONhtCQk6A478kxIoFiJFg/8N4p9+xk0Sg5txce3bFXwD8kjTtATDMNVw342mMe74FpxNeZKmXPHiFlbDwQvXPwsWNX5sFJi+uchcDXMcl8CJDbeNG4IXbFuxw9EKd/IHdy7AjmEYNQzD5FwjdmOBvAVIGvA8n86azndltHlb4J2bIV8NP+fdOjZpFneW39vmzJkDGtH0oggQIUAJXiK4aGOKAEWAIkARoAhQBCgCFAGKQO8gkE1oknwo94aHbrKMsnWFSWw4FT1zE3O+auX5CF4Sv3H8Is1OBnKC47jD8lvOr8JgJu5WmQu/iVwHMumAI+84a8GpDel7AEgthmGCHMepDMMkQWfa3CiBjOmMJi4UhDMJsvT/zkeak242gP4uxJVLWxnu+S2T4IRjrjFJY7Mbx7SBO1detWfz+ZALh3wEsOm/F8kEy/MHawmr4KDLNUBaaG+brutQsDOY2VRIuwra3izLwivC83s1887xYosSvDgPMG1zAAKeFy/FlCJAEaAIUAQoAhQBigBFgCJAEfAfASjSNWHChIkg0wAf3CzLMn58fPrlqZss1lmzZtWyLFtn+iBJ0q4///nPm3F88juDNx+5C/7kIngh61hV1Q3z589vxfEbpw3M9QknnDDO6YixacspO6+vZXrjYGC2sRa/IumXg+QqCMmK6xcuwZfPXpYOM2QcutIeBg1nVVXZQCCQzlp2uvL57iKuKl3X23MVWIMNC/Cnt99vdoRiT0+PEo1GBSd8nObMnKeMDASbL1PaDyI12x+nOXIgeNPPjSzLXYFAoMQvLJzsaJoGxTSxM1dBUscwjG0kJzvg/Q16vaIoHiA94fRedfLfvO+EvZMdXdc3z507d5dTO3qfIpCNACV46ZqgCFAEKAIUAYoARYAiQBGgCPRRBCCzk2XZfpBdZGZBAQEGerXNzc2tFRUVQwutS2uFxqpR6way7MJlJB+ybgq15fIRJwPXrsgdYL9y5coNDQ0NaY1NP69p06ZFi4qKxuXSXbaOhUMgwFxBHxz5Bz/j8GoL1oR1E8Crvb7SH2fOsn39/9u7/+A4zvvO8/1zZkD8IEiRFETKNmVTNiVxLUShJN5K66IqkZPKH3b2VEldfK4Lk6iyZ5xPJgUBwt5d3VXdVeVggJCYWKZqbfmM27jWKdddynZ5U/HeOmFWUgqUKJuyaYVK6DUl0RJEgj8BEDPTv66+8LR2OJof3T3dwEz3e6pclDHdTz/P62kMi595+vtEOafReKO4xhjyysZXlxv1LeLKzbanNsGAVzaVfG/TSb/Wb6PNxqSGbD6f39D2gKoaaOfe8c8tl8s353K5d9vtV5C+yOeVZVnLUpvc87yypmmroX+zV3VN3VbHVr/fyHst6vIG6WeUL0+DtMsx6Rcg4E3/HDNCBBBAAAEEEEAAgS4VkNBvYGDgjlKpdFlC3XqrRuvV6k1quGFW3Nbrg6xU3bdv34P+e1H+IRtH0BvkuvUC3vn5+bnZ2dnV4DSJl6xSlg3mZK4l5GwU9rYKTKS2quu6G2zb/kWhUBhIoq9JtSlzUygUhsO0L4G91NUMc85aHxu25merOQ7b/x/+8Icv33PPPfeGOS+uPjTbRCzpcLfZqsx615anJeQLNXFqFMi2MqyUpNis6/qb/rGVDQTd2jblSQL5Eibu+7dVqYkW4f1qWQXHcaRfsXzeNbqe1NBVVXWDX3s3yEZ77Tyh0OzcpO/FVvdNO38vBm2b49ItQMCb7vlldAgggAACCCCAAAIpF6gu5ZD0UC3LOtVuaQKppbtt27YtiqIMvfTSSyejroatDXol5LMsa/XxXtM05VHfuoFfkNW70ka9gFfql05PT4faBCjqnEi439fXJyu437czfKtHiSVgknqSiqKUXdfdoSjKfLP6p1H7GPd5lWDsXNiwK86yDnGPqbq9oKVW4gpWq6+9srKy3NPT0xtmfJXNwupuxNbqHqy+TqO6ymtRmiFIPyV8rS6hIOMul8t6b29v5LzEdd0PaJr2Vq137dxeunTp1ObNm/eEmZcgxwa5h4IcE+RarY6R1bn1niSozH9e1/WytNFqo712gl1pP0DoHbhecKsxB3lfVhJrmpaTBy2kDLBfAzjpLxKD9I1julMg8gdWdw6XXiOAAAIIIIAAAgggkD6BykrfvWneY+AAACAASURBVEmPbHJy8ljS1wjTfvW4a2vqNlrpG2T1rvThySeffLB2BW2rur1h+h7kWAnvf/VXf3VXbRmOAJusSX3JC3INCU11XR9yHCe2kDdIaFYJVELVwG3jkXAJ9ncGMV3vYyRUMwxjo23bsnLxguM47xiGUXRdN6+qar/nSTWWaHV2m40tysroSui2uhFbbZ+C3gPShtT/rffIfdIrJoP2sV4/VlZWzJ6eHivq/dIsUK8OGoP2MUo/WgW4nuf1qqoqm5Ql+pLPzerPMAl8bdu+JOUYqi/cboDbahCtPFZWVlZ6enp6WrXT6H3btjcZhtGwFIl/nuu6m23bLuq6/nb1l1mVVf6Obdv/9Kd/+qdtl8aIOg7O614BAt7unTt6jgACCCCAAAIIIIDAewJxb0JWSyurJA8fPnyqk8gPHTq0K5/P3yp9ahQ+1wa9QUPaiYmJ/f5YZey2bcvK0qGZmZnTa20wPj6+r3YFXLOwolwub8jlctfrhCeLrVbH+oGTH7b4wZyEdNKebA0fJpRqFapU9zHqpk5hrrHWc9foeo36XG/u4uhz1IA3bP/rHS8lQ+ptsFb58mEpjvHVayPofVqv9mq781AqlS7m8/mb6vWrZu6b1idu16bZ70bQQLLdPsiTD7IRWsX5nOM4Em7uDmDT7qXfO18cZKWsX8u+wbXPm6a5LepFLcuSL2eafikg4a7nefKl23vlO+pdr9O+TI1qwnlrK0DAu7beXA0BBBBAAAEEEEAAgcQEqkPJuC8SZkO0uK/dqL3q4LPVP4j9kgtBAt7R0dEthmHslhW8EkocP358LmopiTgsZLO9epvpNQpvPM+T1aCl2msHCbyCHBN2TEED2GKx+GahUPhg2PZt21YMwwh72roe36g8gYShjuNsMk1zIc4OWpbVVnhV25cwG1I1uU+3q6r6dpzjrG6r1SP5/rH1+lcsFreoqvpulDq8lRBvyS89UDu+6hXD7QbJreya/T6H3aRM5tx1XRmXlMNZunjx4tLZs2ft4eHhvlwu12dZVsEwDCkP01f99MPKysol+f+O41zt6enZVK/sjD+OZvWag36O1DMJ8rnWbqkXz/M+qKpq0+A26Bha/X3Wat55P5sCBLzZnHdGjQACCCCAAAIIIJBCgSQC3somQFcuXLhwJckNxqJMR/Wq5Vb/IJaVvGFW4Ep5hL1798qqs/l26w5HGVv1Oc1WZ9cLDGzb1gzDcBsFvFKHWN6ToEb+dBxntQZoknV6gwQbjXa3b+W3uLj48/7+/ttaHddp7zcJPns8z9usadov4uqzPBJvGMbmuNoLMp81Yev7ynU4jrNL1/UzcfWptp2gfawXBMvqYtd1DdM0V39Hgr5k0zBZ7W4YxtVm5/jXbFS+Iuj1Wh1XL9j0PG+jrCJ1HOetZita5XPCtu0lwzCWlpeXl44ePRp4tbV83uZyuV3Nwtx6fZcvOKQ+e6N7P+ic1rYdtBxIo3rBrZzlfQn2NU271OhY/+/SRquXq89r9fdZkP5wTPYECHizN+eMGAEEEEAAAQQQQCClAnEHvEFWu6aUsqOGJRvTDQ0N7avXqWKxeK1QKAzIe7LCToK8dh4zTnLgrcKZqIFfuwGv9EvTtPdKUCRpUN12sxWmQR/lDtrXdgNeCcjkWv6K1iArIluNNekSAa3ut5r+yerUGzaUq2wyt3pfBFnJK6uyHccxcrncqlWzV3Xfkqw9K21blpUvFAr9lmXpxi+Xuq+4rrtSvcJYVuY6jiOrc5fK5fLSkSNHQgXbjcYqX06pqrqz3iZrjc6xbbtkGEa+0fth5tVvI+iK81bXbjanjuPkGq3als0uw3xhQ8Db6jeI9+sJEPByXyCAAAIIIIAAAggg0OUC9Wq0tjskWb01PT19st12OD8egUZzXCqVLuTz+a3yeHGpVLrS29u7K54rJtNKs3Amak1W2dAql8tZreoL1xtRbX+SDNuqry+Bk+M411qtqpVVza7rXs3lch9XFGV1QyzP866rqtowTKo3zmabfgWZaemv1Ej268oGLX/gt11v3h3H2aDr+g21ooP0JegxYftYKpVu2FCuEvxLrVjZDKtlP8Ncr3ZFaT0fmTNd1/tk4z2phS31XaWWcrlctnO5nKwuLui6XiiVJA81+sRFfgdkFaplWfJ5MN/b2ysrdW/Wdf1d13XlKYZBOU4CXVmZWywWr5w8eXIp6RI0ExMTOz3Pu7V248p6cxnkdzBsyBv0+GKxWCoUCg3D5RYBryM1ymuPqdT/XTFNsz/ovTs3N/dC0nMStC8c1z0CBLzdM1f0FAEEEEAAAQQQQACBugLVm43FRSRBQlyruOLqU5bbaVSHVx4J1zTtmr+RUTcYtQh5r0QMaufr1Slu5tGiH6urMCWw8WuP+m35pS08z5NV1bIa0l+xWZYVfBLeGYah6bpe99/bEq55nndZ1/UPtDNfYQLFdsJU27YNVVU36rp+MUh/pV8SSEptZH/la72+trNaMmA/3lcWIsh55XJZzeVy0v8FwzC2yHz6mw2aptmw2HPQELFBqCkbb71XAqHyOL8EuKuBbLkst5ZuLy0tzT/77LOvBxlHpx0jZW/27dsnm2LujKNvYbyDrjgP8ztVO4ZKMK1Jfi73i9xH8mSAlMGoftKi2dj9EhH8/RvHHZK9Ngh4szfnjBgBBBBAAAEEEEAgZQIjIyN9PT09tzqOIyHXTj8UkFW4y8vLZ+Q9CSpqV09VHulfWFlZOdfX17fHf4yW1budd4M0qsMrNTzl0XLDMGSX+K55NQpnopRbsCyrR9O0DaqqXtE0bTVslVDS87yiX3qhKpxdXWEXJhyKgiqP69u27ZqmmfM8T/onKzGltu5127bn8/l82/8WDzOGqAGvrBCXzw5FUT6k6/p7G0hZlmWqqioBpK2q6ooYyZg9z5P6s6tk9TaSk+DSD+LbLRvRbF7C2NS2UyqVchLQu657QVZd+uUpFEWR8E5C67pzF7TOa71+y0pt27YvSt1auY6u65frlTWofGafXu+64FF+J/xzpOTMTTfdtDPsFzK11wwzx3IvNvrCpc78S6C/Gsy2M87qc4N+mSF/91b+/j47OTl5Nq7r0042BNr+SyUbTIwSAQQQQAABBBBAAIHuEZANbiTotSzrrL8KV1ZP3XvvvRLyygoqecz73Msvv7zgPwZavUKU1UOdN9fN6vB2Xm+j96hqA7jVlYtBXo7jfFBRlHkJvxRFWdB1/RbXdc16m8b5j3/LCtpKcBnkErEe429yFaYmZ70OSLAvYw4SXEUNeK9fv764YcOG/kYbSEnQq2naBVVVb3Jd16vd3K829Lx06dKp/v7+/aZpLliW9XPTNBPZHC9ozdV6rpXwus8wjMvV78tYPM+TzQvzlS/LenRdlyC4VLn3tHw+X4z1ZmnQWBpqtMoXk1JSJsqKfWFpVsrBX3Uvq+0ty1pyXTefy+VuC1IiotL2armOoMe3mvOwAa+sHj98+PCpVu3yPgLVAgS83A8IIIAAAggggAACCCCgVK8QZXO1zrwhshLyhlnFW3l0fYvUGA0za5ZlLWqatlXX9TUJ5Gr7JuGs67obDMNYDNPveu34q5abtWPb9nbDMN4Oey3pp7TfaAMpCa7kcfRmm2jJY+/y2LqsTJVyIpqm3eJ53uZyufzvC4XCcNg+BTm+aiVkkMPfd4zneRLilsKcLEaWZd1ULpf/YWlp6a1t27btkPNt2+6Vkg9hNhprdd00BLz+GBs9ndDKoNn79XzkS869e/fuDvPFjl9upF5t3TD9k73udF03W50jTyOYpillX4pTU1NzrY7nfQSqBQh4uR8QQAABBBBAAAEEEEBA8cNDCUaqV/5C0zkCSQQh6zm6yiZWkp3c8O/SMKt4pQaxbduyyZpfBzfwkGQlreM4EuS9U10zU8LIZrVWA18gwIESkK4CqGrD2q7NmpESHX592GbHOY4jKyXPBOjSDYeUy+XLUqZArlMv5Iq6MrjRiuCw/Wt0fKlUOpfP51efVojy8jxvu6qqoQNx/1r+5+jS0lJ+8+bNH7Bt+yOqqjqycjlKf2rPSVPAK2Nr57OtUgrkhrq3MzMz/6mR8+jo6BbDMHYH/Z2TL4PCbJBW77ohavtKWYbVGsVstBbHb0q22iDgzdZ8M1oEEEAAAQQQQAABBBDoUoFGG6116XBWu11Z3anU1rsMuoo3asBYFcQ12/m+x68z67ru6mpMTdNWN8KSjdLkz3plIMLOhwRIqqrm/MBJSh2ECZilznY+n98t50lN3Mr5N9QPLZfLN+dyuVCrnP1xWJZ1StO0O+oFvEmWWQjrWHP8VkVRLkRtQ+a73RIa1df26/j6m85F7Zd/XtoCXhnXk08++aD/OxB0U7RGjq18wqzmjeMeD1ovuLouNaWS2v0tyd75BLzZm3NGjAACCCCAAAIIIIAAAl0oMD4+vi/Ox7w7hUBW4LmuK6sb31vFGmTDqspGaoOVDalCr+BtFfLW+sgmaZWSBbJRW4+8X/nZW7qub3Nd91ocga+0WxsIyf+Xn9cLfmW1qARjspFbVShrh/VsdD9IwGua5p56oZuEy1JHtVPupao57WtnLtr94qDWQ8o0GIaxHJdTqwAzruusZTtjY2PDVRuE1v3ipV5/HMc5PT09PR+lr9XXbHS+bduKv3Fg0GvI70rlPNkwTw0a8FqWdd40zW2V67DRWlBwjlsVIODlRkAAAQQQQAABBBBAAAEEukBANs/L5XK70xjy+vwSoDqOs0k2QWtUdsFxHAkyh2RjNVVVVzzPkw3VItfSbXe1YFK3jh8KVYdDjR71LpfLb+dyue2NAl7ZdKpcLquGYawGTmH67Jc7ECcp1VCppytNaLUrr1u1u1bWfu3gVv2JM9Rrdi3HcT6s6/p/jtqf6vPSWiN9YmJCShPsDHqPyD1dKpVO+RuJRrGVz9RWdaBXVlbe6enpuaVe+6VS6YKs6tc07a5SqfRuoVDYIbWYNU17V1a8y5dXtm1L+Qg1yO9K9QpeNlqLMqPZPifUB3u2qRg9AggggAACCCCAAAIIILD+AuPj47eqqrozaA3J9e9xsB7IirdKSYRivRWUlRW7sjJT8zxvSdf1srRcHYoEu9L7j/LreEp5g9XkUtPk38qhw9Co1693ngQ8qqou6Lq+23+/0k8pDXHDv+UXFxcv9Pf3S1mC1Ve9FYOV2sYbJXAKUipAgraKbymfz2+IY2x+eBc0pJQAzjTNnf7KzqB9CBoSNmovjnuquu1isagVCgXZaK6tV1C3ti6yTidLbdxGK8VruyQlUpaWlk4fPXp0tVRKO69Wq3iD3EsrKysrPT09q6v623mtrKws9/T09EobbLTWjmQ2zyXgzea8M2oEEEAAAQQQQAABBBDoYgGpIfkrv/IrO9vZSKqTh29ZVt40zVJ1HxvVkW13Q61mDu0Efe2EPrI68fr162frlT9otIp3eXn5cm9v7yZ/PH5ZB1l1K4Fu5bHxkmEYb3qed5vU/W22mjdIsBX2Hqr0aWFmZuZ0mHPDBr3t9n15efmt3t7eD4TpY7NjK7WmXVlZnM/nI+UwaQ53xc7f6LNVOQP5ouLll18+dezYsdWyJe2+Aqzild+py9XXqS2ZIl8+GYbRdn9KpdL16i9TqMPb7uxm6/xIHyzZImK0CCCAAAIIIIAAAggggEBnCkgosnXr1t1hVzh25mj+S6/K5bKuaZpnGMZ7qx4ty5LVnFdq+y6BT1Ljl6DVdd13dF0PHfY5jiO1eUOfJ+Pz6942mqd6IVi5XL6ay+U21p5TW89YvGzblkfLh1zX3SBlG365YDC+1csSRjqOM9/O4/P1xh4m6G0n5JVgrdWj+1F+h0ql0ibTNDeE3cAt7eFuraV8gTU8PNyXy+X6LMsqGIbRJzWmZVV72C8HgsxTs1W89b5Aqv2Spd2SIH4f5fOm+skMyjQEmT2O8QUIeLkXEEAAAQQQQAABBBBAAIEuF0jjBmylUsmrXu1YW2e2USgS91TK4+BSGsE0zf4wbct5mqYtSF3RMOfJsUECRn9VaKVtKSdRlnCoXumOepvWWZa1WFlRGkv5hUqd3/nLly+fm52djVwTOaiVhL26rhumaa6GgFKbWkJAf/ztBLzXrl07PTAw8F5pjKB9CnKchLyKoiwEKZMh7WUt3A1iGPcxzVbx1vsCqc4XLO9b5Ru1j9J29Urv+fn5ubX4fYraX87rHAEC3s6ZC3qCAAIIIIAAAggggAACCEQSGB0d3W2apmw8lppXbSi5uLj48/7+/tsaDTDJlby1j04HRZZNmCQYDrsxXpCAt14fyuVyMZfLFWrfqxfwVsJDN8jmT83GK7VCFUU599JLL83H9dh8UN96x8mXHZZlLZRKpfnr16/b27Zt2yKb8kn4G7Rdz/PyqqreUCIk6LlBjpMvL6QWcm9vr97seMLdIJrxHNNoFW/tqtra3xvZVE1RFCl30nY9YH8kcn9omuaYpmlwD8Qzv1lohYA3C7PMGBFAAAEEEEAAAQQQQCDVAmNjY0PVm3F182Ab1ZhtNaZLly6d2rx5855Wx0V5v1Vd0GZt2rZd8jxPl7AmxLXPRlz5WyoUCvl616ldGVgJquyQ/Xqv6cqmbfPT09PzIca1boe22kyrumNJB7xyreXlZSeXy8nK8Ib3xeTk5LF1A8vYhRut4q39ckQCX8dxrhmGsVmIXNfd7HleOc6At5aeVbwZuxkjDpeANyIcpyGAAAIIIIAAAggggAACnSLgb1DUKf1ppx9Rw9Soq16D9DVqn4K03eCY0AGvlCSQtmz7l3s91SsBUL0yUI5pZ1zdtrJQArxcLrdbgmlN065cuHDhyuDgYME0zZ3VNZzl8fhKbeLFNuYv0Km1m3XJSdWBIgFvIMbYDxofH98rK76lNIs07m9GaNv2ivyseiM0z/M+qKrqm7F34sYGz05OTspnAi8EGgoQ8HJzIIAAAggggAACCCCAAAJdLhBgJ/iuGWEnruBtNwwNix+13ER1YCtBYbOgV+obR7WWdh3HOd0tq3db+fubt7muKysxfyXsJmit2m/2vsyBzJVsKigrvQ1jdUFvSdO0JV3XN0gJjBMnTpzuhPIX7Yyzm871n4iQ3ydN01TZgFBVVUdVVSnFcEOO5jhOQdf1RGtOy6rh48ePz3EPdNNdtPZ9JeBde3OuiAACCCCAAAIIIIAAAgi0JSABhKqqO/1ao729vbuqVyG21fgan1y7WVjUmrCWZf3cNM2GNXrjGFabK14Dl0OIGvDatm0YhvHLJbyVlwSEtTWA/VWisuo5n8/vqbcxWyMvCZsWFxdPHj16NLaao3HMTRxtrGepk9rV1dXjEXPbtk/PzMzIpn281kDgySeffDDI74XruvKZ86bUzI2zW7Zta4ZhuFVtsoo3TuAUtkXAm8JJZUgIIIAAAggggAACCCCQboEw9UQ7WcLzvB5VVVfi6KNlWedN09wWR1vN2lirkDfKOGQjukKh8IHquq5Xr159Z+PGjbfUBoYSXlXq6Moj6INBrue67tL58+dPzc7OJrpiMUhfkjpmYmJif1JtN2q3Xn3kesdSsmHtZmZiYmJnkDrYjuP0ua5b8Dzvx9K7XC63PY5eyuZtuq6X/bbki5qpqam5ONqmjXQKEPCmc14ZFQIIIIAAAggggAACCKRYIC0lGVzX3RHX4/C2bV/yNz5aj6mXGri6ruutrh0kIJY6upVH9Vs1d8P7lmUNmqZ5pfoaV65c+afBwcHbqw+sfj+om9TcfeWVV86k/THx/fv3G8PDw32FQmHQtu0+qcVauwI61KT8ciOuJVmFKyGdaZpF13Xtcrm8ugL6yJEjV8bHx/cFuQYBb1j56MeHqWteLpf1XC4nHwFXFEWZ9ze89Fdlu66r1quJ3ax3nuf1q6p6Qx3oNJVFiT4znNlIgICXewMBBBBAAAEEEEAAAQQQ6EIBeZxc07RdQR4j7qTh+ZtYeZ53WdO0HbquvxtH/2zbLhmGkY+jrShtBA14pe1WIa9lWaau626Yx76lFqjneXnDMK5WX2NhYeEftmzZckdNwOv6pTAChsmZfjw86qreoBvRjY6O7jZNc6jZfRe0rSj3LufUF2g1L7LKVlGUD1ZC3dXA3t/ssboGdvXGeUGtbdve6P8u++ewijeoXjaPI+DN5rwzagQQQAABBBBAAAEEEEiBgKwy27Zt2x5ZZdgNw/E8b6PnebIi8hdx9zdgUBn3ZW9or6qesBa1lrDfYLFYvKZp2iZZGVh9kWKxWCoUCjcE2bZtL5TL5fyGDRv6a4Jc2/O88/UeG/c39pJg2DRN2SjqfTV1qf36S80oAW+YQLZV7d8wbSV6g2escXlSIpfL7a6qdd4nq3Nlxa5pmltd15XPXVmx+97vjqzilZ/LF1mykaGQRQl4a0s0+PSWZZ2iFnPGbsSAwyXgDQjFYQgggAACCCCAAAIIIIBApwoErRe5Vv2XkMOyrLOmae6UVWeO48xX/ruvuj5snP1xHGeDruvX42yznbbCrOhtdJ165RVWVlYu9fT0bPbPkRC2VCqdKhQKw7XtSODseZ5ZGxJXHyePkSuK0qPreo9hGJf992TelpaWTqVxM7V25jWJc6vLAUhYr6rqgv+YP+FuEuLR2xwdHb1T1/VflScQ6n0pUq/lKAGvtFNvA0r5bJ2enj4ZfQScmVYBAt60zizjQgABBBBAAAEEEEAAgUwJ+KvNgtTyjBNmbm7uhdqapeVy+bTUFq13nVarFaP2zbbtfsMwbqhZGbWtOM5rFfC2KtMgffBrt9Zugla9cVqzjdLkGqqqbq0ObhuNzXXdLZqmLcj70ubLL798Ku31duOY5zja8H8nJKw/fvz4nLjLz1zXHZyZmTkdxzVoIx6BJ5988sGwZXH8cg2apnlRv+CqDolZxRvPXKatFQLetM0o40EAAQQQQAABBBBAAIHMCsgGUXv37t1tGMaWtUKIsvFTEiGv4zg3x1XPNw67IAFuwGPOm6a5rbpPy8vLb23YsOEWCZrK5fLVXC63sV6fZQWgYRjbVVWdbzWmUql0XVXVK6qqaoSKrbTifV++nKmscD/H4/fx2sbd2tjY2HDtFy5BrxF1Ja+0X31u9RcBQa/NcekXIOBN/xwzQgQQQAABBBBAAAEEEMiYQJSaoVGJogS8cq24Q17XdW/TNO3nUccR93mVTc8GdV2/qqrqSqP2W4W8EuaUpcBuPr/Bb0PKJyiKck422WtUq1OOlVXErutuNU3zUqvxyWrhcrl8ptHK61bn8z4CWRBopxxOq9/1Vn7VIa+U8jh8+PCpVufwfnYECHizM9eMFAEEEEAAAQQQQAABBDIi0A0Br0xFnP10HGeXrutnOmmKZaMlRVE+2Cp4bhX81NtYzXGc057n7VFVte4Gab6DZVl3mqb5WiMXCYs9zzs7PT3dcpVvJ9nSFwTWQ2B0dHSLaZp7oly71e95qzZrVwBTqqGVWLbeJ+DN1nwzWgQQQAABBBBAAAEEEMiAQJzBaSuuqCt44w54XdfdoWnaL1r1dz3elxBVVuEahjFgGEbdLjQLf4rF4rVCoTBQfaLUyZW6w6qq5pptouY4zod1Xf/PtReVlcGqqp6bnJw8ux4mXBOBbhSo3hAvbP/bKdHgX4tSDWHVs3M8AW925pqRIoAAAggggAACCCCAQAYFZMWZYRi7w24MFJSqnYB3dHR0t2maQ0Gv1eo4KTOgaVpfq+PW+n0JY/26nY7j9LmuWzBNU3Uc56qu6+V6/bFte5O/Odry8vL53t7eG+rwBh1Dg9rEZ+fm5s6xiVpQRY5D4L8IRNloTc4ulUpePp9vK4erDYkp1cCd6Qu0dWPBiAACCCCAAAIIIIAAAggg0PkCSW2+Nj8/Pzc7Oyv1YCO9pF/33XffcFyhbLlcvixBqq7rHfVv3eqA14eSoFdRFAm3X5efua7raZqm+33331dV9eeqqm5QVXUxCrK0o+v6kpxrWdb8xYsXz7YzZ1H6wDkIpEkg6kZrcazgFcdisWgVCgXTN6VUQ5ruruhj6ai/9KIPgzMRQAABBBBAAAEEEEAAAQRaCUQNJhq1K3Vg263dOjIy0tff3z8c1wpj13XNSiB6tZXHGr4vZRB2trqeZVmuHGOapiZ/ygZqiqIYrutapmlarc6v9365XJbQ+OLy8vKZo0ePrga9vBBAILpA1I3W5Pfb/92uvbqUaKn8TGt0jH9ObU1uKbdy/PjxOVbkR5/TNJxJwJuGWWQMCCCAAAIIIIAAAggggEAAgYMHDw4WCoXhAIcGOkRWhM7MzJwOdHCTg8bGxoZ0Xd/dbjv++a7rblYUZaOiKG9qmubE1W4b7QQKeKV9x3E813Ud0zTfK9YrAY7neds0TbsUpg+V2r+njxw5ciXMeRyLAAKNBeLYaK3yZY7/hU79wtwNulCpn33DOZRq4I4l4OUeQAABBBBAAAEEEEAAAQQyIpBAkFqcmpqai4Mv7nq8svpV1/Ve27YXDcPwV8fF0dXQbVSXSQh9ctUJQdthA7V2lDkXgeYCbW605knrqqpquVxu9b8bvRqVdKhdwSvnx/VlG3PfvQIEvN07d/QcAQQQQAABBBBAAAEEEAgs0CrcrQ4IZKWvaZo7/Y3BGl0kzlAh7nq81X12HMfSdf29mpWB0WI6MGgwG8flZCXfwsLCGersxqFJGwi8X0DKygwMDOyNaiPlGFzX3ZDP5+tusOi32yTgra3BG8uTFFHHw3mdIUDA2xnzQC8QQAABBBBAAAEEEEAAgUQF5LFiXdd3aZpWqL1QvaC2VSAsbcRRg7e6L3HX4/XbLhaL1wqFwkCiwOvcOOUY1nkCuHxmBA4dOrQrn8/f2s6Ar1+/rhuGoeRyuaYlZBqFvCsrKys9PT090ofJyclj7fSFc9MhQMCbjnlkFAgggAACCCCAAAIIIIBASwFZJbtv3z4JJt7b8KvRKtwgAa+UAlhcXDwZ5+ZdQa7b9/6L7AAAIABJREFUcqA1B6ysrLzT09NzS9jz4jy+UVDT7jUox9CuIOcjEE5gfHx8X70vysK0Ip8HhmH067p+vdl5TQLe5Z6enl4C3jDq6T6WgDfd88voEEAAAQQQQAABBBBAAIH3CUgNya1bt+6WVZ/NNkkLEra6rrv00ksvnYxzB/egJSKCTm29mpVBz43ruFKpdD2fz2+Iqz1ph3IMcWrSFgLNBeL+XLIsS0rhNN0AcWVl5VJPT49sGnnDSz67/ZCZFbzcuSJAwMt9gAACCCCAAAIIIIAAAggg0FAgSMgbZy3e6o7EFahYlrXFNM2F9Z7mcrl8NZfLbYyjH0mZx9E32kAgjQJxrNytdgnyxZNlWadM09xT61l97rVr107E+RRFGucuC2Mi4M3CLDNGBBBAAAEEEEAAAQQQQKANgYmJif2tTk9yFVm7Qa/jOJ6maY6qqkarcST5/vXr1xelbma7/ZCVu4cPHz6VZF9pGwEEbhQYHR3dbZrmUBQXy7LOX7hw4d1t27btUFV1yPO8LYqinDcMw27R3tnqkjr+sdUreEul0rmnn376TJR+cU56BAh40zOXjAQBBBBAAAEEEEAAAQQQSETAD3jn5+fntm7dOui67qCu64OO45wxDGO3BJZJBrz+oNpZQWfbdsnzPFNRFLfSnqYoyoJpmtsSQWvQqAQ97VwziZIYazl+roVAtwoEeZqh0dgsy7JN0wz9BZPjOFfks7Zeu47j7NJ1/YzU4f7iF7/4Qre60u94BAh443GkFQQQQAABBBBAAAEEEEAgtQL+Ctrp6emTtYOUjdv27t27ey1WlMaxe311/yUYcV1X13U98r+NJbjRdT0vwbHneT2e5+mGLMuz7cuqqvbJ9XRdX/KvK4GNqqqFKJs0SX+PHz8+F2e949TetAwMgZgFpHb50NDQvijNNgp4mwW4cp3KJop1g2HLsnYoinLJNM0Vx3FOT09Pz0fpG+ekQyDyX2LpGD6jQAABBBBAAAEEEEAAAQQQ6BaBkZGRvoGBgb0SikjwYRjGkuM4RcuyiidPnlzat2/fg2HH0k593jCr8kqlkpPP53Xp3+Li4s/7+/tvC9NXGe/i4uJJam2GUeNYBOITkC+6CoXCcJQWLctyTdOUpwZueLmu+wFN095q1GapVOrP5/OL9d53XXez53ll+QKJsi1RZiVd5xDwpms+GQ0CCCCAAAIIIIAAAgggkFmBsbGx4UaPMzdC8TxvSFXV0CvfwoS7cm2pAyx/ymphCagVRZnXdX13bb8cx3FkSXHtz2WzpZmZmXXfKC6zNxcDz7xAlM+XarR6Ia/jOBt0Xb/eCLdcLuuapt1sGMbbdT4TenRd79E07ZK8JyV0Zmdni5mfqIwCEPBmdOIZNgIIIIAAAggggAACCCCQNoEnnnhij2EYsnlR4JfneRtVVb0a+ARFURqtxmvVhqziNQzjNtu2TxuG8aau64XaDZTqBbw8ft1KlvcRSF4gyudLTcD7vjq85XK5mMvl5HOg4cu2bcUw6pfvdV13i6Zp/hc/ZycnJ2VTNl4ZFCDgzeCkM2QEEEAAAQQQQAABBBBAII0CExMTO+vtON9srI7j5HRdL4fxCLt6N0zbtcdaljU/MzNzup02OBcBBNoXkHrj999//z7ZVDJKa/U+N4Jsulgul9/O5XLb613Ttu1+wzBWSzi4rlucmpqai9I3zul+AQLe7p9DRoAAAggggAACCCCAAAIIIKAoStRd7sMGtlFX8IadJMLdsGIcj0CyAqOjo1tM09wT5iry+eK6rqppmmea5g3h8Ntvv/2T7du3/7Nm7UmZBinFUL1Zo398bYmHYrF48siRI1IChlfGBAh4MzbhDBcBBBBAAAEEEEAAAQQQSKtAm5sgve/x6XpOsuLX87xewzAuJ+lIuJukLm0jEF1gYmJif9CzS6XSau3tfD5fN3+7cuXKPw0ODt7eqj3ZUM227au5XM6pPra2fAOfG60k0/s+AW9655aRIYAAAggggAACCCCAAAKZEpBHqO+77769lmUtlEql+b6+vj2apjWtb1kN1Gwlr+u6uqqqWxVFyamq+maSsK7rLk1NTZ1I8hq0jQAC0QTCBLytng5o9X51D+uVaqhXYmZubu6FY8eO2dFGx1ndKkDA260zR78RQAABBBBAAAEEEEAAAQSaChw6dGhXPp+/NQyT4ziy4s71PM+W/9m2rRUKhS2u696kKMqleo9Jh2k/yLGu656Zmpo6F+RYjkEAgbUViDPglZ6HCHllAzWpMy71dvVLly6d2rRp092KovTrun7RV2BTxrW9HzrlagS8nTIT9AMBBBBAAAEEEEAAAQQQQCBWgZGRkb6BgYG9sTa6Bo3Nz8/Pzc7OFtfgUlwCAQRCCsQd8Aa9vG3bC4ZhbJGavJqmDTQqE+N5Xn5xcfHFo0ePLgVtm+O6X4CAt/vnkBEggAACCCCAAAIIIIAAAgg0EJC6vKZp7tR1fbAbkCjP0A2zRB+zLDA6OrrbNM2hZgaV2rtuPp/XW1mVSiUnyHGu6xal5Ixt27e5rvu6ruvX5WemaRZd17XL5fKS53k39/T03EIt3lbq6XufgDd9c8qIEEAAAQQQQAABBBBAAAEEqgQOHDhQGBoa2tcNKJRn6IZZoo9ZFxgfH9+raVpfPQcJbBVF0RptrFZ7TtCAN6w5tXjDinX38QS83T1/9B4BBBBAAAEEEEAAAQQQQKCFwNjY2JCu67ujQjmOs7pzva7rLVfjRb2Gfx7lGdoV5HwEkheQDR3vv//+faqqGtVXC1FP973TisViqVAo5MP0WlbotlpFrCjK2cnJSanbyysDAgS8GZhkhogAAggggAACCCCAAAIIZFkgyCPVrXwk5E064KU8Q6tZ4H0EOkegXo3vKAGvbOZYGxS3GuXi4uKF3t7enkariOV8Kd8wNTU116ot3k+HAAFvOuaRUSCAAAIIIIAAAggggAACCDQQGB8f3ye1K9sBWqOA98zU1NS5dvrJuQggsHYCtU8HWJblmqaphelBlIBX2i8Wi9fy+fyGZuGw4zinp6en58P0h2O7U4CAtzvnjV4jgAACCCCAAAIIIIAAAgiEEAiz8329ZqOszAvRvdVDKc8QVozjEVh/geovkKJ8TqysrCz39PT0BhmJtO+67mqWJxuztbqe4zhXpqenTwZpm2O6W4CAt7vnj94jgAACCCCAAAIIIIAAAggEEGg34HUcx9J13QxwqciHsClSZDpORGDdBKpLwLQKXOt1Mugma7VtB10tzOfKut0aa3phAt415eZiCCCAAAIIIIAAAggggAAC6yHQbsArj0MXCoWBJPteLBZPHjly5EqS16BtBBCIV6C6TEPQ0LW6B0E2WasXHAcNk/lciXe+O7U1At5OnRn6hQACCCCAAAIIIIAAAgggEJvAwYMHB03T3Knr+mCURkul0oV8Pr81yrkhzmHX+xBYHIpAJwgcOHCgMDQ0tE/6Iqtx5U8pnxC0b7IZWrMa4Y2C3KArfxVF4XMl6GR08XEEvF08eXQdAQQQQAABBBBAAAEEEEAgnEDUoNe27ZLnebppmka4KwY/2rbthcOHD58KfgZHIoBAJwg88cQTewzD2CJ9abWy1rZtw3GcHk3T5peXl98eHBy8vdEYWrUVZOx8rgRR6v5jCHi7fw4ZAQIIIIAAAggggAACCCCAQEiBsEGv4zg367r+rv9nyMsFOlxW8k1NTc0FOpiDEECgYwT2799v3H///ftUVTWaraytDWw9z7Nt277kuq48HeBqmubJoCobqWn5fL7t3I7PlY65TRLtSNs3SqK9o3EEEEAAAQQQQAABBBBAAAEEEhTwg14JWvwVeLWXcxwnpyjKkK7rb7quu0NRlHlN01YfxY77NTk5eSzuNmkPAQSSFxgdHd1imuaeRgFvqVTyJMA1TVNLvjc3XoHPlbUWX/vrEfCuvTlXRAABBBBAAAEEEEAAAQQQ6DABCXoLhcJwvW65rqv7ga7neT3y/3VdX0piCGyIlIQqbSKwNgLj4+P7GtXTlS+RZIXv2vSEgHc9nNfzmgS866nPtRFAAAEEEEAAAQQQQAABBDpCYHx8/FZN03bVdsayrHlZ2VsTzGxSFOVyEh13XffM1NTUuSTapk0EEEhW4NChQ7vy+fytdT5H3PVYuev3gxW8yc57J7ROwNsJs0AfEEAAAQQQQAABBBBAAAEE1lWgUTDjOM5pXdd3V3euXC5vyOVy15PosATKMzMzp5NomzYRQCBZAb9MQ+1VmtXlTbZHv2ydgHctlNf3GgS86+vP1RFAAAEEEEAAAQQQQAABBNZYYGRkpK+np+dWx3HmTdPcKZsQyWPVuq4P+l1xHMdxXdfTdV3e66vuomyA5G+GFHfXXdddmpqaOhF3u7SHAAJrIzAxMbF/ba4U/CoEvMGtuvVIAt5unTn6jQACCCCAAAIIIIAAAgggEEmg3mrd2vqYEvBKod1GF5D35b1mx0TqHKvtorJxHgIdIfDEE0/sabRh43p1kIB3veTX7roEvGtnzZUQQAABBBBAAAEEEEAAAQQ6QKDZRkhhu5dE0Hvt2rUTR48eTWQTt7Dj43gEEAgn0Kied7hW4j2agDdez05sjYC3E2eFPiGAAAIIIIAAAggggAACCLQlMDY2NlRbO7etBpucbFlWrBsoSd3f6enp+aT6S7sIIJCcwIEDBwpDQ0P7krtC+JYJeMObddsZBLzdNmP0FwEEEEAAAQQQQAABBBBAoKnAWoa70pG4N1AqlUrnnn766TNMMwIIdKeAhLxbt24ddF13UGp7S43v9RwJAe966q/NtQl418aZqyCAAAIIIIAAAggggAACCKyRwFpvclRbv7fdYTqOc2V6evpku+1wPgIIdIbAWn/pVDtqAt7OuA+S7AUBb5K6tI0AAggggAACCCCAAAIIILDmAu0GvBKwWpZ11jTNndVBa6N2W23IFgWAQCaKGucg0LkC6xny8nnSufdFXD0j4I1LknYQQAABBBBAAAEEEEAAAQQ6QqDdgLdYLJ48cuTIldrBjI+P79U0ra/2547jeLqux/rv6/n5+bnZ2dliR4DSCQQQiEUgzg0ew3SIgDeMVnceG+tfQN1JQK8RQAABBBBAAAEEEEAAAQTSJHDw4MFBWX0rY5KVuLlcbneQGpj+yt164a60NTY2Niz1NGutbNtWVFUt6LoeWyBrWdapmZmZhTTNC2NBIOsCTzzxxB7DMLastQMB71qLr/31CHjX3pwrIoAAAggggAACCCCAAAIIrKHAoUOHduXz+VtrL2lZ1rymabJSd0iC4EbBrn9es3DGdV3dcZxNmqYVdV1fimF4ZycnJ8/G0A5NIIBAhwiMj4/fqmnarrXsDjW911J7/a5FwLt+9lwZAQQQQAABBBBAAAEEEEBgDQRGRkb6BgYG9lZfSsLdmZmZ02EuPzExIauCV1cGN3uVy+Wyqqq/MAxj2HVdS9M0p7LK15H/VhRFq/zZsBlCmVbKvI9A9wnI0wWFQmF4LXvOZ8laaq/ftQh418+eKyOAAAIIIIAAAggggAACCHSRQKuAV0Ljixcvnt22bdsW13UHmz2KXSqVnHw+rzcavud59he/+MUXuoiHriKAQACBdmuEB7jEDYeUSqVzTz/99Jmw53F8dwkQ8HbXfNFbBBBAAAEEEEAAAQQQQACBdRIYHR3dYprmnnqXb7QiWM6RsNc0zS3VdYBlYzZpp3ZzNgl+NU2T97SZmZn/tE5D5bIIIJCQQKNa3gldTpql3EuCuJ3SNAFvp8wE/UAAAQQQQAABBBBAAAEEEOhogUaPVwct9zA2Njak6/puf5CVMFf+Xe66rqvWruhlY6SOvh3oHAKRBBrVBI/UWICTHMc5PT09PR/gUA7pYgEC3i6ePLqOAAIIIIAAAggggAACCCCwdgJx1PKtDXmb9Z6Ad+3mlishsFYCzZ4ESKIPxWLxZKsNJJO4Lm2urQAB79p6czUEEEAAAQQQQAABBBBAAIEuFqiunxl05W7tcIOGvAS8XXyj0HUEGggcOHCgsG3btmHLshZKpdJ8LpczTNPcqev6YBJo165dO3H06NGlJNqmzc4RIODtnLmgJwgggAACCCCAAAIIIIAAAhkRCBLyEvBm5GZgmAgoipJUbV4+R7JxexHwZmOeGSUCCCCAAAIIIIAAAggggECHCTQLeW3bXjh8+PCpDusy3UEAgYQEZGXv0NDQvjibJ9yNU7Oz2yLg7ez5oXcIIIAAAggggAACCCCAAAIpFqgX8nqeZ7/77rsnZmdniykeOkNDAIEagbg3YCPgzc4tRsCbnblmpAgggAACCCCAAAIIIIAAAh0oUCfkPTs5OXm2A7tKlxBAIEGB/fv3G/fff/8+VVWNOC5DwBuHYne0QcDbHfNELxFAAAEEEEAAAQQQQAABBFIs4Ie8rusWp6am5lI8VIaGAAJNBMbHx2/VNG1XHEgEvHEodkcbBLzdMU/0EgEEEEAAAQQQQAABBBBAIOUCEvJallU8cuTIlZQPleEhgEDzkHefpmmFdpEcx7kyPT19st12OL/zBQh4O3+O6CECCCCAAAIIIIAAAggggAACCCCAQEYEDh48OFgoFIbbHe78/PwctbzbVeyO8wl4u2Oe6CUCCCCAAAIIIIAAAggggAACCCCAQAYERkZG+gYGBva2M9RSqXTu6aefPtNOG5zbPQIEvN0zV/QUAQQQQAABBBBAAAEEEEAAAQQQQCDlAocOHdqVz+dvjTpMz/Ps48ePzx07dsyO2gbndZcAAW93zRe9RQABBBBAAAEEEEAAAQQQQAABBBBIscD4+HhbNXhd1z0zNTV1LsVEDK1GgICXWwIBBBBAAAEEEEAAAQQQQAABBBBAAIEOEXjiiSf2GIaxJUp3XNctTk1NzUU5l3O6V4CAt3vnjp4jgAACCCCAAAIIIIAAAggggAACCKRMYP/+/cZ99923V9O0QtihFYvFk0eOHLkS9jyO724BAt7unj96jwACCCCAAAIIIIAAAggggAACCCCQMoGDBw8OFgqF4TDDchzn9PT09HyYczg2HQIEvOmYR0aBAAIIIIAAAggggAACCCCAAAIIIJAigYmJiZ2Kosj/mr5kUzXbtk/PzMwstDqW99MpQMCbznllVAgggAACCCCAAAIIIIAAAggggAACXS4wPj4upRr6Gg1Dwt3FxcWTR48eXeryodL9NgQIeNvA41QEEEAAAQQQQAABBBBAAAEEEEAAAQSSEjhw4EDh5ptv3quqqlF7Ddd1l1566aWTx44ds5O6Pu12hwABb3fME71EAAEEEEAAAQQQQAABBBBAAAEEEEiZgNTaNU1zp67rg47jrG6Opuv66p/FYnH1T9M0C7qu764eum3bCydOnDhNuJuyGyLicAh4I8JxGgIIIIAAAggggAACCCCAAAIIIIAAAlEEqoPdsOdbljU/MzNzOux5HJ9eAQLe9M4tI0MAAQQQQAABBBBAAAEEEEAAAQQQ6CCBqMGu1Notl8vzpVJpnnq7HTShHdIVAt4OmQi6gQACCCCAAAIIIIAAAggggAACCCCQToGowa6UYvA8T1bsLqRThlHFIUDAG4cibSCAAAIIIIAAAggggAACCCCAAAIIIKAoih/mWpZ1VkD8GrtBcWTzNEVR5l966aV5auwGVcv2cQS82Z5/Ro8AAggggAACCCCAAAIIIIAAAgggEKPA2NjYsGyaFqRJ6ukGUeKYVgIEvK2EeB8BBBBAAAEEEEAAAQQQQAABBBBAAIGAAmNjY0OKogzJCt5mq3elrq5t26cpvxAQlsMaChDwcnMggAACCCCAAAIIIIAAAggggAACCCCQgICUa8jlcrsdx7miadqVCxcuXNm6deug53lbTpw4cZoSDAmgZ7BJ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cAAW865pFRIIAAAggggAACCCCAAAIIIIAAAggggEAGBQh4MzjpDBkBBBBAAAEEEEAAAQQQQAABBBBAAAEE0iFAwJuOeWQUCCCAAAIIIIAAAggggAACCCCAAAIIIJBBAQLeDE46Q0YAAQQQQAABBBBAAAEEEEAAAQQQQACBdAgQ8KZjHhkFAggggAACCCCAAAIIIIAAAggggAACCGRQgIA3g5POkBFAAAEEEEAAAQQQQAABBBBAAAEEEEAgHQIEvOmYR0aBAAIIIIAAAggggAACCCCAAAIIIIAAAhkUIODN4KQzZAQQQAABBBBAAAEEEEAAAQQQQAABBBBIhwABbzrmkVEggAACCCCAAAIIIIAAAggggAACCCCAQAYFCHgzOOkMGQEEEEAAAQQQQAABBBBAAAEEEEAAAQTSIUDAm455ZBQIIIAAAggggAACCCCAAAIIIIAAAgggkEEB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eAOjY2NvTtb3/7Uzt27Pi/jh07ZqdjWIwCAQQQQAABBBBAAAEEEEAAAQQQQAABBBBIv4Cay+V+lsvlzuVyubf/4A/+4H+cmZlZSP+wGSECCCCAAAIIIIAAAggggAACCCCAAAIIIND9AurExMT+crmsPvPMM199/PHHH52cnDzW/cNiBAgggAACCCCAAAIIIIAAAggggAACCCCAQPoFVgNeGeZzzz03smPHjuOvvvrqTPqHzQgRQAABBBBAAAEEEEAAAQQQQAABBBBAAIHuF3gv4P3Lv/zL/aVSaeCNN954vPuHxQgQQAABBBBAAAEEEEAAAQQQQAABBBBAAIH0C6wGvM8///xHXn/99V87cODAnxw+fPhU+ofNCBFAAAEEEEAAAQQQQAABBBBAAAEEEEAAge4XWA14n3322SfvvPPO/yefz//fx44ds7t/WIwAAQQQQAABBBBAAAEEEEAAAQQQQAABBBBIv4Da19f3oq7rVx999NH/bmZmZiH9Q2aECCCAAAIIIIAAAggggAACCCCAAAIIIIBAOgRURVHuVRTl5XQMh1EggAACCCCAAAIIIIAAAggggAACCCCAAALZEZCAN7HXnXfeef+lS5c+MT8/P53YRWgYAQQQQAABBBBAAAEEEEAAAQQQQAABBBDIqEBiAe/BgwcHv/KVr/wHx3F6P//5zz8yMzNzOqPGDBsBBBBAAAEEEEAAAQQQQAABBBBAAAEEEEhEIImAd6+iKCduvvnmPykUCoUrV6587OGHH/7ahz70odcIeROZQxpFAAEEEEAAAQQQQAABBBBAAAEEEEAAgYwKxBrw3nHHHV84c+bMwXw+/4aiKNrnP//5/1Vcn3rqqa89/vjjf2RZ1jwhb0bvNIaNAAIIIIAAAggggAACCCCAAAIIIIAAArELxBrwHjp0aNeXv/zl799zzz3T+/fvv6EkAyFv7HNHgwgggAACCCCAAAIIIIAAAggggAACCCCQcYFYA96RkZG+b33rW1/bvn37id/6rd96udbWD3mLxeLJI0eOXMm4PcNHAAEEEEAAAQQQQAABBBBAAAEEEEAAAQTaEog14JWeSJmGCxcu/PNHH3302Xo9k5D3C1/4wiPT09Mn2+o5JyOAAAIIIIAAAggggAACCCCAAAIIIIAAAhkXiD3g9cs0SM1dsT19+vRNr7/++m7TNMuyqveb3/zmpyzLKr399tv/OuP2DB8BBBBAAAEEEEAAAQQQQAABBBBAAAEEEGhLIPaA1y/TUC6Xb7Jtu19RFLWvr+9113Vz165d26vr+uVcLvf/Xr169f+s0/N/rijKrYqifKutUXEyAggggAACCCCAAAIIIIAAAggggAACCCCQAYHYA17frLe39zPbt2//0SOPPLIiP3McZ1D+/P73v//wPffc86XZ2dlira+u61/VNO3Xb7nlltkNGzbM9/b2nrv11lvf/NjHPna5XC4vyfHU7s3AXckQEUAAAQQQQAABBBBAAAEEEEAAAQQQQCCQQGIBb6Cr33iQmcsut3DqAAARa0lEQVTlXnvooYf+t1OnTj1YKpW2yP8sy9rqeZ5qmubFfD5/QVVV67Of/eznCHojCHMKAggggAACCCCAAAIIIIAAAggggAACCKRKoGMC3o985CN//M477/zBHXfc8e+2b9/+7l133XXelz5//nzPW2+9teWVV1751NLS0j/7whe+8N+wSVuq7kMGgwACCCCAAAIIIIAAAggggAACCCCAAAIRBDom4B0bGxv6xje+8b8Xi8VtpVLpZtu2txmGcT6fz79bKBTOLy4u3rF58+YTjzzyyDd1XR94+eWXr/793//9Hsuyvh5h3JyCAAIIIIAAAggggAACCCCAAAIIIIAAAgh0vUDHBLy+5MGDBwd1XTdM0+x7/vnnb7t8+fLOcrm8c2ho6OW9e/e+YJpmwXGcO5555pmvGoZx6aMf/ehXH3roob8tlUrzR48eXa3TywsBBBBAAAEEEEAAAQQQQAABBBBAAAEEEMiCQMcFvNVB77Fjx37r4Ycffs2yrLN+zd3R0dHdX/rSl/79448//kdvvPFG/1/91V/994qiaHfcccd3PvGJT5y0LGuBsDcLty5jRAABBBBAAAEEEEAAAQQQQAABBBBAAIGODXjHx8f3TU9P/4eBgYEX7rzzzu88+OCDxyXoffHFF//lP/7jP/7O5z73uSl/+l544YWP/uQnP/m0H/Tu37//tOu6RcJebnAEEEAAAQQQQAABBBBAAAEEEEAAAQQQSLNAxwa8hw4d2pXP52+dnp7+Rl9f349lEj75yU8e3rFjxw+fe+65rw8ODr712c9+9i+rJ6cS9P62/OyOO+74rh/0Tk1NzaV5EhkbAggggAACCCCAAAIIIIAAAggggAACCGRToGMD3pGRkb6BgYG9Mi1PPfXU12666ab/eO3atcXl5eUn5GemaX7J87zfGBwc/NGjjz76bPX0/d3f/d3HXnvttU9blrVxZGTkXx0+fPhUNqeXUSOAAAIIIIAAAggggAACCCCAAAIIIIBAmgU6NuAV9AMHDhS2bt06+Morr3z0rbfeuv+BBx740uzsbLF6Qm655ZavWpY1UB3yVge8jz322H87OTl5Ns2TyNgQQAABBBBAAAEEEEAAAQQQQAABBBBAIJsCHR3wNpoSCX63bdu2RVGUIU3T+mSFr2y65ge7cp5foqFYLJ70N2jL5hQzagQQQAABBBBAAAEEEEAAAQQQQAABBBBIq0DXBbwHDx4cLBQKw9UT8txzz31ueXn5tlwut+AHu/77c3NzLxw7dsxO6wQyLgQQQAABBBBAAAEEEEAAAQQQQAABBBDIrkDXBbxjY2PDuq4P+lPmOM5pXdd3//Vf//WOX//1X3/VMIwlx3GKlmUVT548uUS4m92bm5EjgAACCCCAAAIIIIAAAggggAACCCCQdoGuC3j9uryu6w5K0Ds1NTWX9klifAgggAACCCCAAAIIIIAAAggggAACCCCAQD2Brgt4mUYEEEAAAQQQQAABBBBAAAEEEEAAAQQQQACBXwoQ8HInIIAAAggggAACCCCAAAIIIIAAAggggAACXSqQiYBXNmb7m7/5m089/PDDL73yyitnqMvbpXcr3UYAAQQQQAABBBBAAAEEEEAAAQQQQACBGwQyEfDefvvt/8sbb7zx2Vwu9+7Q0NC3P/nJT3716NGjS9wLCCCAAAIIIIAAAggggAACCCCAAAIIIIBANwtkIuDdt2/ff/3Tn/708/v27fv6q6+++huLi4t3mqY5e+3atT/r5smj7wgggAACCCCAAAIIIIAAAggggAACCCCQbYFMBLwTExM7n3rqqR88/vjjfyTTffbs2YHnn3/+Ny9cuPDJwcHB73z84x//xt133/3WxYsXl2ZnZ4vZviUYPQIIIIAAAggggAACCCCAAAIIIIAAAgh0i0AmAt7R0dEtX/nKV7517733/tv77rvvbPXkfOtb3/qNd9555zf7+/t/evfdd3//4x//+MszMzOnu2UC6ScCCCCAAAIIIIAAAggggAACCCCAAAIIZFcgEwHvgQMHCt/73vdmt2zZ8g+//du//Xf1pvu73/3uf/Xmm2/+pmEYVz/4wQ8+9+Mf//i72b0tGDkCCCCAAAIIIIAAAggggAACCCCAAAIIdINAJgLem2666fdXVlb+h8cee2y81aT87d/+7V0/+9nP/kVvb+9/fOONN55rdTzvI4AAAggggAACCCCAAAIIIIAAAggggAAC6yWQ+oC3p6fnqf7+/q1/+Id/+LUwyM8+++z4zp07j7766qvfC3MexyKAAAIIIIAAAggggAACCCCAAAIIIIAAAmslkOqA1zCMv7n99tt/8OlPf/rFsKDf/OY3PyXnPPTQQ/8TG6+F1eN4BBBAAAEEEEAAAQQQQAABBBBAAAEEEFgLgdQGvNu3b//00tLS50ZGRiajQErAe+nSpbsNw/jB5cuX/yRKG5yDAAIIIIAAAggggAACCCCAAAIIIIAAAggkKZDagHdsbGz4y1/+8rO/9mu/9vRdd911PgriX/zFX3z6woULdy4vL39bUZRno7TBOQgggAACCCCAAAIIIIAAAggggAACCCCAQFICqQ14Dxw4UHjxxRf/56WlpZt///d//99FBZSVvFevXjWHh4cPHTt2zI7aDuchgAACCCCAAAIIIIAAAggggAACCCCAAAJxC6Q24BWoiYmJnU899dQPHn/88T9qB+6ZZ575PzZt2nT8d3/3dydnZmYW2mmLcxFAAAEEEEAAAQQQQAABBBBAAAEEEEAAgbgEUh3w7t+/33jttdf+bOPGjRcfeeSRH7SDJit5z58//y9WVlbubacdzkUAAQQQQAABBBBAAAEEEEAAAQQQQAABBOISSHXAK0i333778C9+8YtnH3vssX/dDhoBbzt6nIsAAggggAACCCCAAAIIIIAAAggggAACSQikPuAVtE2bNn37wx/+8A8efvjhn4RF/NGPfrT9xRdf/NzmzZtP/M7v/M6/mZmZOR22DY5HAAEEEEAAAQQQQAABBBBAAAEEEEAAAQSSEMhEwPuhD33oKcH7vd/7ve+GQZRVuxcvXrz3gQceeHbPnj0/JNwNo8exCCCAAAIIIIAAAggggAACCCCAAAIIIJC0AAFvHeHqVbuf+cxnvmNZ1jzhbtK3Iu0jgAACCCCAAAIIIIAAAggggAACCCCAQFgBAt4aMX/V7t133/0nDzzwwE/Onz+/MDs7WwwLy/EIIIAAAggggAACCCCAAAIIIIAAAggggEDSAgS8FeETJ07c9Pzzz/8rwzD+v+Xl5emk4WkfAQQQQAABBBBAAAEEEEAAAQQQQAABBBBoV4CAV1GUr3/96w+/++67dyqK8oSiKD9rF5XzEUAAAQQQQAABBBBAAAEEEEAAAQQQQACBtRDIdMDr19p1HOfbKysrM2sBzjUQQAABBBBAAAEEEEAAAQQQQAABBBBAAIG4BDIT8C4uLu784z/+4z/z4fxau8PDw1984YUXvhcXKO0ggAACCCCAAAIIIIAAAggggAACCCCAAAJrJZCJgHdkZKTvz//8z/+sVCp9YmBg4JVisbh98+bNJz7zmc98p1gsnjxy5MiVtQLnOggggAACCCCAAAIIIIAAAggggAACCCCAQFwCmQh4faz9+/cbP/3pTx+56667Svfee+9Zy7LOEu7GdSvRDgIIIIAAAggggAACCCCAAAIIIIAAAgistUCmAt61xuV6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z9O0G4ETB2VuwAAAABJRU5ErkJgg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7" name="Straight Arrow Connector 26"/>
          <p:cNvCxnSpPr/>
          <p:nvPr/>
        </p:nvCxnSpPr>
        <p:spPr>
          <a:xfrm>
            <a:off x="155575" y="3392486"/>
            <a:ext cx="304800" cy="276999"/>
          </a:xfrm>
          <a:prstGeom prst="straightConnector1">
            <a:avLst/>
          </a:prstGeom>
          <a:ln w="41275">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21" name="AutoShape 2"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4"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TextBox 36"/>
          <p:cNvSpPr txBox="1"/>
          <p:nvPr/>
        </p:nvSpPr>
        <p:spPr>
          <a:xfrm>
            <a:off x="72294" y="6378413"/>
            <a:ext cx="8670534" cy="523220"/>
          </a:xfrm>
          <a:prstGeom prst="rect">
            <a:avLst/>
          </a:prstGeom>
          <a:noFill/>
        </p:spPr>
        <p:txBody>
          <a:bodyPr wrap="square" rtlCol="0">
            <a:spAutoFit/>
          </a:bodyPr>
          <a:lstStyle/>
          <a:p>
            <a:r>
              <a:rPr lang="en-US" sz="1400" dirty="0" smtClean="0">
                <a:solidFill>
                  <a:srgbClr val="FF0000"/>
                </a:solidFill>
              </a:rPr>
              <a:t>WHOEVER thought that the California drought/reservoir-water-levels will turn around in just ONE La NINA winter!!</a:t>
            </a:r>
          </a:p>
          <a:p>
            <a:r>
              <a:rPr lang="en-US" sz="1400" dirty="0" smtClean="0">
                <a:solidFill>
                  <a:srgbClr val="FF0000"/>
                </a:solidFill>
              </a:rPr>
              <a:t>But a very different story for the big lakes </a:t>
            </a:r>
            <a:r>
              <a:rPr lang="en-US" sz="1400" b="1" u="sng" dirty="0" smtClean="0">
                <a:solidFill>
                  <a:srgbClr val="FF0000"/>
                </a:solidFill>
              </a:rPr>
              <a:t>Lake Mead &amp; Lake Powell</a:t>
            </a:r>
            <a:r>
              <a:rPr lang="en-US" sz="1400" dirty="0" smtClean="0">
                <a:solidFill>
                  <a:srgbClr val="FF0000"/>
                </a:solidFill>
              </a:rPr>
              <a:t> in NV, see next slide! </a:t>
            </a:r>
            <a:r>
              <a:rPr lang="en-US" sz="1400" dirty="0" smtClean="0">
                <a:solidFill>
                  <a:srgbClr val="FF0000"/>
                </a:solidFill>
                <a:sym typeface="Wingdings" panose="05000000000000000000" pitchFamily="2" charset="2"/>
              </a:rPr>
              <a:t> </a:t>
            </a:r>
            <a:endParaRPr lang="en-US" sz="1400" dirty="0">
              <a:solidFill>
                <a:srgbClr val="FF0000"/>
              </a:solidFill>
            </a:endParaRPr>
          </a:p>
        </p:txBody>
      </p:sp>
      <p:pic>
        <p:nvPicPr>
          <p:cNvPr id="34" name="Picture 33"/>
          <p:cNvPicPr>
            <a:picLocks noChangeAspect="1"/>
          </p:cNvPicPr>
          <p:nvPr/>
        </p:nvPicPr>
        <p:blipFill>
          <a:blip r:embed="rId5"/>
          <a:stretch>
            <a:fillRect/>
          </a:stretch>
        </p:blipFill>
        <p:spPr>
          <a:xfrm>
            <a:off x="5985528" y="3887243"/>
            <a:ext cx="715387" cy="482671"/>
          </a:xfrm>
          <a:prstGeom prst="rect">
            <a:avLst/>
          </a:prstGeom>
        </p:spPr>
      </p:pic>
      <p:sp>
        <p:nvSpPr>
          <p:cNvPr id="19" name="AutoShape 2" descr="data:image/png;base64,iVBORw0KGgoAAAANSUhEUgAABXgAAAPoCAYAAABkvZZOAAAAAXNSR0IArs4c6QAAIABJREFUeF7s3Ql4VNX9//FPWEOwtbZarS0uaF1iXRFRiEiFCAoWtyhuNS1009bl92dcUbTiCgoqxmBHAggGRSwuqLW4oKJAkEUSREHivrXVhMURSpL/8w0nMJlOklmTuTPv+zw8Ksw995zXuah88s33ZIkLAQQQQKBB4BZJ+0n6k6RvEsCSJ6lY0i+CxtpL0oeSfitplaRFTTxnoaTRkv4hqbekQZLOlbS/pLWSfi3pzSjmuEbS65K2SvpdFPeFfvRYSVMlHRjHGNyKAAIIIIAAAggggAACCCCAAAIJEshK0DgMgwACCKSDwG2S6iRdm6DFdJH0rST7d+0hktpJWinpHUl/lvRiM8/ZIOkgSZ9KOkbSDDc3C6EtYI32GiapVNJjks6J9uagz3eUtEnSrpLWxzEOtyKAAAIIIIAAAggggAACCCCAQAIECHgTgMgQCCCQNgKJDngNxgLdiZJulbRcUn9J411Y+39Bcoe5QNcC2G4uBN7J/bqFuj9xVb/hsI+QZIHw+83shIXL77rq35Pj3LElkq6WNC/OcbgdAQQQQAABBBBAAAEEEEAAAQTiFCDgjROQ2xFAIK0EIg14cyWdIekpSW83IXC4pH0kDZV0lvurBaK7uYrcCS7Qbbi9l6TnJb0q6XHXRqFvUMC7p6TfNPEsC4B3lzSihd2wZx4tyVpHxHMVSfrEhdbxjMO9CCCAAAIIIIAAAggggAACCCAQpwABb5yA3I4AAmklYEGp9ci9NKQHr7VKOEHSiZL6SfpxC31wG6plrV/uvZL8rpL3FUmPSposqVqSBcXrggSPkvRPST+UZCHqJe7XrO/tNPf3FuJaCBx8WTB9ekhgHG5jZrpWEYfGuWuFLrC2Z3IhgAACCCCAAAIIIIAAAggggEAbChDwtiE+j0YAgZQTsIDVwtKTJL3gQl4Ldu3a4sJfO6yspT64Z0u6R9KFkp6QNEvScEkXu2peC4qflfSWpOtDFKxFQydJ17g2DQ2/bNXAK9zcQg9mszlby4SdW+iLawHzvpL2jlP+YEnzXdAd51DcjgACCCCAAAIIIIAAAggggAAC8QgQ8Majx70IIJCuArtIKnCHolkoulrSk5Is3B0ZwaKPCzoI7U5Jo90Yf3B9cn8kqYc7OG2VC37tr1b5a5W9FiovDXqOHdZmfW9vdGFx6BQaAt7BLjhuaop2uNsekmx98V52eNzP3SFw8Y7F/QgggAACCCCAAAIIIIAAAgggEKMAAW+McNyGAAIZJdBU8NocQk/Xo/cUSZ+7A8n+K6mzJGuV8FdJ33d/vUyS9cf9u6S5kr4XNLD9e3qOJAuArao3+PqFO6ztPEnXurEsTG7q+tpV+bZPwO69KOk+N7cEDMcQCCCAAAIIIIAAAggggAACCCAQiwABbyxq3IMAApkmYNW2VslrLRBqI1i8tXqwXrvnS7IQdrMLbq1VwwB3/3Pu0LQv3WcmSertKoVPC3qGVedar177ubqgn2/o13u7q8g9WdK/XAuHpqbYcP9OkjZFsI7mPhLpgXRxPobbEUAAAQQQQAABBBBAAAEEEECgOQECXt4PBBBAoGWByyVZlezAkMPXwt1pwatVt74t6XB3iNoPJNW43r3Wf9d68653YfHQoEPThrmWB6+5ga1NhLVlOFpSIOhhdkjabEkdJfkk2TOt6tf6/OY0sZyfSVru7rFD46yqOJ7LAmc7BC4/nkG4FwEEEEAAAQQQQAABBBBAAAEE4hMg4I3Pj7sRQCAzBKyC99agw9esVUJwj9wGhQMlveFC1GmSilxrBfv1iyRdJ8n+vfueJGvdYC0TLCANN5Y901o29JH0cQjznyQdJqmvG/cMV917pjvErTzMtth4NidrC2FVxO/GuXW7SVrrqprjHIrbEUAAAQQQQAABBBBAAAEEEEAgVgEC3ljluA8BBDJNwKpkH3QBqYW1b4YBsIrdIyQ9FlJxax+1g9LGubYNZ0myNgkfuKracJbWcuFZSTdLuiHkA8dIKpZklbh7Sfo/F/D+1AXMNs/QywJlOyBud0mFksoSsIGfSLKKZAusuRBAAAEEEEAAAQQQQAABBBBAoA0ECHjbAJ1HIoCAJwWsTcLTkix4tVYH0Vw/d711s13LBevl+5KkimYGOcRV794pyfr1nhvyWeunu1HSPq4dxG9dAD1e0j8kveM+b4Gz9fDtKumXkvaVNMq1kYhmDeE++4Qk+zE93oG4HwEEEEAAAQQQQAABBBBAAAEEYhMg4I3NjbsQQCAzBKxq99SgpVpYam0R7Edz4WywjrVDsFYLVrFr1wrXx7ebJGupYP8celn7BQtO27keuxby2gFqFi5/4z68TFInSXZI2zxJe7sqXpuj9QC2dhB23SLpWvf3EyRZcGzVvzZ+vNfVkn4i6bJ4B+J+BBBAAAEEEEAAAQQQQAABBBCITYCANzY37kIAgcwQeNKFpqEVuy+4VgiRKPSSZD+sJYKFst+5myw8flTS2e7ng8eylgtWmTtZ0hxJF7j2Dtb31nr2rpPkd4eq2VzGSpoiyQ5lsx7A1i+4IeC9za3BAum3JI2R9Iz7vD3TWkfYfda3N1wv4ObWaBXB9qzjIoHgMwgggAACCCCAAAIIIIAAAgggkHgBAt7EmzIiAgikh4BVz1ZLOiGG4DNSAat8tZD0tJAbhkr6swtzrSLXQt7TXWuFhs8/JOl7LjxeEHTY2sVNBLwNVbx2nwXWL0v6owuPv5BU46p7bSr9XfuHRS0sxMJhM7LWE7WRLprPIYAAAggggAACCCCAAAIIIIBA4gQIeBNnyUgIIJBeAj0kvSLJ+uUmK7xs6hnWM9cOWLMqXrsaQt7Bks6RdL2kta4v7+9che7/c+0aLLh9O0wFb0PAe7ekCyV1dM+wfr0fS5otycayfr/Wv9fCX5tDS5dVBtt40Vb/tjQuv44AAggggAACCCCAAAIIIIAAAhEIEPBGgMRHEEAgIwUul2Q/SppZfakka7WwxrU/iAVqg+vpa4emWUXsm24Q++fgf0db5e7jkvIkHeTCXOvBa4HuOEl7uCDYAmkLXOe7cayFgo01S5JVBls7hYHu19ZL+iDox4Oun6711Q3uPdzcuuzgOWv5MCmWxXMPAggggAACCCCAAAIIIIAAAgjEJ0DAG58fdyOAQPoK9JZ0klueVdDmBPXdPdy1VdjoDk97yoWnkWpYha71vbXrN66frlXMWrsDOwTNrg8lDXKhr/XRtblYv92ZkjZLekRS8BztniMlWbuFP7gx7GC3VS6ovkfSA5JWBwW6X4dM+ERXtftzV9Xb3Hp2l2SBsB04Z2Hw65Euns8hgAACCCCAAAIIIIAAAggggEDiBAh4E2fJSAggkJ4CFpI2hKJWPWth70uSdpE0wbU2sLYG0bRysIPOLBi1ceyyIPc9SdayYbSr1J0n6V7XY3c/SX+S9I1rnWBBrbVosLYMr7mft8PX7FA4G3eJG7ehqtYCWxvPqnmburq6OVhoe1MLW9lP0t8lvSrp966aOD13n1UhgAACCCCAAAIIIIAAAgggkOICBLwpvkFMDwEE2lzAQlILP890/W+nuB63dpiZVcfGchjbLZKOl/SiqwA+21XuWmBs4Wyxq7a10Hc312LhOidxjKS/SRrrWjFYZa/10X3UtV6wQ+HssnEOc5W+vSRZdW5zlwW7FjRbGGwVws1db0h6XtJf23x3mAACCCCAAAIIIIAAAggggAACGS5AwJvhLwDLRwCBZgUsFLUevNY2wQLQLe4QMgtTgy9r0WD9cae5nrzWI9daKDR1hbZWsMPMFkta7ipi7e/7S5rsqnKtT29DwGuHo33rWkb811USW0Xv+0GfsRYQVmVrn/VJspYS/2lmPrZOC5vtELeWDlY70M1zV0mbeH8QQAABBBBAAAEEEEAAAQQQQKBtBQh429afpyOAQGoLWNsDvwt4LZS1sPdnrqI2eOZHu0DX+upasPsjSRbKFkpaEOESQ4Nbu82qh60FgrVWaAh47eeDg2D7Z+vRawepXRvyLKsMtoC3Z8jP/0JSratAbmjNsDTCg9XsQDdbn/UO5kIAAQQQQAABBBBAAAEEEEAAgTYWIOBt4w3g8QggkPICFrJaeGqHoH0q6SLXzzZ04kdJesb1w7WK36tdC4WGQ9NaWqi1UbDWDHZQWsPV0P/XKoODw9uHXAsGq9y1q6mA137tXUkTJd3nPvs9Se+4auTTJF3iQuS9IjhYzULozySdzqFqLW0nv44AAggggAACCCCAAAIIIIBA6wgQ8LaOM09BAAFvClhrgwskjZRkvW2tR+3eks5vYjlWydtJkvWotd68Fq5eL2lmM8u3dgpW+Wv9cq2NglXsBl8W/NpYbwb9pP29hcFT3c81F/CGHohmfXMtdF7oAugfS7oxgoPV7FEW7N4taV9vbiezRgABBBBAAAEEEEAAAQQQQCD9BAh4029PWRECCCRO4DLXimCOpK9cv9sx7mC0SPrPnitplKRDXUuEcDOzyuCb3KFqD7teus2twMaygNfaJDQchtZcwGtj7eF6COe5NXzp+vhaULtO0n4RklmF8uuSbo/w83wMAQQQQAABBBBAAAEEEEAAAQSSLEDAm2RghkcAAU8LWA/eGyQdL+mXkl5yqxnuDkBraXEWwq51Vbmzmviwha/W+mE3SV+3NKCkItcywlorNFwtBbwNn7Ng9nfuADfr42uVyDa/RRE81w5V+1zSTyT9O4LP8xEEEEAAAQQQQAABBBBAAAEEEGgFAQLeVkDmEQgg4FmBPV2bBetba9ddrq3ByZLeamZV1o/XQteTJL0g6RpXcWtVwCtC7rMWDY9Letb1wLUq2febGNsORLPq2+MkrZRk87Pq2z9I+sBVCzc1LZvTo5LOcPdGuym2Bjto7tRob+TzCCCAAAIIIIAAAggggAACCCCQPAEC3uTZMjICCKSHwAZJB7jqVeuv+7Yk62P7SDPLs1YIr0ka6AJe+6i1VbCAdYKkI1zoa/1xrQdulaTVko51/Xgt8A132QFvU9zY1qrBLgt67dC0+93cwt1n/X1tzDNjDHdtzEpJV0iydhVcCCCAAAIIIIAAAggggAACCCCQIgIEvCmyEUwDAQRSVmCBa9PwopuhBavWqsFCU2tZEO46W9Jod5iZHWhmPyzctSraZZIsALYD2RrC2c8kBd/TFIZV+1pVcPB9kcBZn98h7kfw520t1kvY+vA2d/WVNFvS7s30Eo5kHnwGAQQQQAABBBBAAAEEEEAAAQQSLEDAm2BQhkMAgbQTeFBSuaR7g1bmkzTY9eWtC7NiC2uvcq0T/iHph5I2Smpo9RAOyULYoZKs/UOiLwtmLUQO7fN7iyRr+3B5Cw+0quF/SbJ1cyGAAAIIIIAAAggggAACCCCAQAoJEPCm0GYwFQQQSEmB/pLmSbpD0tVuhvbvzjdcVeu4JmZd4YLdJa5y9klJpzWzwmgPW4sW6xVXRfxA0I3WJ/ggSac3M5gFwHaomrWVeDfah/J5BBBAAAEEEEAAAQQQQAABBBBIrgABb3J9GR0BBNJDoKek5yQtcj1yv5XUTdJSSSc20dfWWjBsdZ//rSSr9LW2DhaWhl7WeqFA0sWSrpdkVcOJvmzss9x8G8a2gDfftYto6nnXumrlPomeEOMhgAACCCCAAAIIIIAAAggggED8AgS88RsyAgIIZIaABbrPuqWeIuljSee7QNaC2y1NMPSQlO3aOVgYbBXBoW0drKWD9ei92R1iZsFxoq9wbRos4P2NJKseDr3s8xY0W/9dC5+tipkLAQQQQAABBBBAAAEEEEAAAQRSTICAN8U2hOkggEBKC+RImiWpl+uVWybpMRf2/r8WZm7/vrWD2uyH9b4Nvtq59gdWvTsziQKhbRos4LVewZ1ctbEF0NYr+ADXc3ihC4C/TOKcGBoBBBBAAAEEEEAAAQQQQAABBOIQIOCNA49bEUAgYwWsH++VkvJce4ZVrpp3fgsiP5L0tquItR6+wde5kkZJOlRSbZJk/+TaNFgVsV1+ScMl7Stpg5ub9dy1CmM7eG1qkubBsAgggAACCCCAAAIIIIAAAgggkCABAt4EQTIMAghklIC1ZHjCBbXLJJ0j6QZJhzSjYFW/D0v6uWv1YNW6oa0Y7BCz6yQ9niRNa7vwhZunHQ5nc7Lq4aGSbnRtJKzXsLVtoGo3SZvAsAgggAACCCCAAAIIIIAAAggkUoCAN5GajIUAApkiYD1zR0o6JmjBLYWzvSWd5D5vlbQWCE8KAZst6TVJE5II+bKkfu7QODv87QFJP3U9hO+XVJrEZzM0AggggAACCCCAAAIIIIAAAggkWICAN8GgDIcAAhkhENoz1yp6rerWDiNb0YKAHWj2qaTdJH0d9Fkbs1rSCWEqexOJeqykvVzvYBt3omvbYNXH/0nkgxgLAQQQQAABBBBAAAEEEEAAAQSSL0DAm3xjnoAAAukpENwzd4Ck8a7lgR1S1tz1R0l/kWR/fV/SZ+7DPSTZIWg7J7EHb7h5WeC7VdKS9NwmVoUAAggggAACCCCAAAIIIIBAegsQ8Kb3/rI6BBBIroC1ZbCDyp6WdIU7nMyC2+Yuq/a9RFKu64Vr/x5eKSlb0ueuH25yZ83oCCCAAAIIIIAAAggggAACCCCQNgIEvGmzlSwEAQTaQKCPpEtdT9scSTu5v58fxVz2lHSwpEMlveV68EZxOx9FAAEEEEAAAQQQQAABBBBAAIFMFiDgzeTdZ+0IIJBIAavItcPLlkpamMiBGQsBBBBAAAEEEEAAAQQQQAABBBBoSoCAl3cD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hAtttAAAgAElEQVQ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SaFciVVCPpXZwQQAABBBBAAAEEEEhnAQLedN5d1oYAAggggAACCGSewEGSLpC0XFJ7SftLmibp48yjYMUIIIAAAggggAACmSBAwJsJu8waEUAAAQQQQACBzBEYI2lU0HJ3lnS5pJsyh4CVIoAAAggggAACCGSSAAFvJu02a0UAAQQQQAABBNJb4ARJ9mN+yDLPkvSspOfSe/msDgEEEEAAAQQQQCATBQh4M3HXWTMCCCCAAAIIIJCeAv0k9W0i4J0r6fn0XDarQgABBBBAAAEEEMhkAQLeTN591o4AAggggAACCKSfQGiLhh9IuowWDem30awIAQQQQAABBBBAYJsAAS9vAgIIIIAAAggggEA6CYQestbdHbL2aTotkrUggAACCCCAAAIIINAgQMDLu4AAAggggAACCCCQjgK5kmokvZuOi2NNCCCAAAIIIIAAAggQ8PIOIIAAAggggAACCCCAAAIIIIAAAggggAACHheggt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pKZArqQaSe+m5vSYVZIE2PckwTIsAggggAACCCCQ7gIEvOm+w6wPAQQQQAABBLwicJCkCyQtl9Re0v6Spkn62CsLYJ4xCbDvMbFxEwIIIIAAAggggECDAAEv7wICCCCAAAIIIJAaAmMkjQqays6SLpd0U2pMj1kkSYB9TxIswyKAAAIIIIAAApkiQMCbKTvNOhFAAAEEEEAglQVOkGQ/5odM8ixJz0p6LpUnz9xiFmDfY6bjRgQQQAABBBBAAIEGAQJe3gUEEEAAAQQQQKDtBfpJ6ttEwDtX0vNtP0VmkAQB9j0JqAyJAAIIIIAAAghkmgABb6btOOtFAAEEEEAAgVQVCP1W/R9IuowWDam6XQmbF/ueMEoGQgABBBBAAAEEMlOAgDcz951VI4AAAggggEDqCYQettXdHbL2aepNlRklUIB9TyAmQyGAAAIIIIAAApkoQMCbibvOmhFAAAEEEEAglQVyJdVIejeVJ8ncEi7AvieclAERQAABBBBAAIHMECDgzYx9ZpUIIIAAAggggAACCCCAAAIIIIAAAgggkIYCBLxpuKksCQEEEEAAAQQQQAABBBBAAAEEEEAAAQQyQ4CANzP2mVUigAACCCCAAAIIIIAAAggggAACCCCAQBoKEPCm4aayJAQQQAABBBBAAAEEEEAAAQQQQAABBBDIDAEC3szYZ1aJAAIIIIAAAggggAACCCCAAAIIIIAAAmkoQMCbhpvKkhBAAAEEEEAAAQQQQAABBBBAAAEEEEAgMwQIeDNjn1klAggggAACCCCAAAIIIIAAAggggAACCKShAAFvGm4qS0IAAQQQQAABBBBAAAEEEEAAAQQQQACBzBAg4M2MfWaVCCCAAAIIIIAAAggggAACCCCAAAIIIJCGAgS8abipLAkBBBBAAAEEEEAAAQQQQAABBBBAAAEEMkOAgDcz9plVIoAAAggggEDbCuRKqpH0bttOg6cnSCB4P9nbBKEyDAIIIIAAAggggEBsAgS8sblxFwIIIIAAAggg0KJAQZ/d8nJyOhfl99ytW01NXdaCim8qa+u2jPDP/fytFm9OnQ8QYLq9KDh9UF5Oly5F+Sfmdfvyyy87vP32ig4D+hz+39ra2toFS1ZV1rbfOsI/9QUv7W3qvGXMBAEEEEAAAQQQQCBmAQLemOm4EQEEEEAAAQRSTOA4SSel0Jx2O/uEPc999IYeP2yYU/XGLbrkvpVfzZj3WVEKzTPsVHbutvNeux+5++DuA7rvXFtbq08WfFL1admnT1V/UP1Zqs9d0m5ujv9O5FzPPv2Uvzw69Z76/Rx1w80a4ztv+/DV1Zt0yXX3fzXj7y89kKBn2hrqJNn/r9tfE7qWBM2RYRBAIHqBRyW9E/1t3IEAAggggEDTAgS8vB0IIIAAAgggkC4CBZIek3SzpNo2XNSuko6VFHj46iOPvSD/Zx2C53LHzLVbr/7bOyWSUjooPfC0Ay8+9cFTG4JSfVf9neZdPe+r1bNXJyrATOYW/dYNPjnkIQ2haSxh6W5Ti+/806/POz1r1eq1qli2QAVD8hoNf8f9j229+tbJce3tPnt8b6+eh/x4cK9f/GTntZ9u6nTs4XvXbd1au/WVJZVfL1jxyVOVn3zzeTLhGBsBBJIq0F/Sa5KuTepTGBwBBBBAIOMECHgzbstZMAIIIIAAAmkpcJikMyXdIMmC3scTvMqW2hQ0/Lr9v5Vf0gRJe0+/5shbzx/ws07Bcxn32NqAb9I7fSUtSfAcEzlc7uDiwWUHn3FwTvCgi4sWB1698dV+khZH8LCWzCIYIuaPvOGqXvvYCAX9DsjLyWlflH/sPt1qamqyFrz9WWVtXdYI/5yV0bRTyJ1afOfKX593erumAt5xDzwe8I3xx7W3hYMPqii5fkDuqAff0phLB24HqN7wnUaOf6Hc/8TSQ2NW4UYEEGhrgdvcv5sIeNt6J3g+AgggkGYCBLxptqEsBwEEEEAAgQwVsFJKq9b8uaTLJd0Tp0N9OFkwqMdu9T1X+x7WrWZrTdaCpe9V1mZphP+RlxuCwYMkXSBpuaT2kq6W9JKkp+z55/f/6bTp1x61V8NcqjZske/BVeX+Zz9O9ZAufMA7cXHg1b++2myAOaBgQF52p+yivPy8erPli5ZXqk4jZvlnRROmxrl9ahTwFg7OrSgZPdD2tP6q3rBZI+99tdz/ZHlU+3Dm0EGbHn/4vvrQO7RFQ1X1Bvlu9pf7S/8R1ZghC80t/etJZYf9fNecio+3qOCkXzT65XFTFwR84/8ZacAeryH3I4BA4gUIeBNvyogIIIAAAq6nFxAIIIAAAggggEC6CNwlaX9JQ2NZUMGA3LycnOyi/D4Hdqupqc1asOzD7FGXnt25254/dsHgJo28rbTc/+grDSHeGMv63LNOkPQ7SRYkTrGf2+8nXboftt/Ovxly7O5d2rfT5kWrq9bU6b/Di5/6bFks82vNew4595CKk+85eXsoai0a5t80v3zl9JXNBphDLxhacbP/5u33bajeoLuuuav8iclPxBN8Rrv04IA3t/Tmk8uGDTyoUTXyuOlLAr57X4sqLN1j991WHtvzyO5nnTZwix2ytnLFig7987YdsrZw6ep1dR1rhhc/9Fw8extJwBtXhbCDDK2ubstq62j3ls8j4GUBAl4v7x5zRwABBFJYgAreFN4cpoYAAggggAACUQv0kPSKpJ1j6cNbeFqPipIx5wRVegY0YfpCjf6/87dPZNzf5gZ8t5daMNhFkoW6890vHiHpcEm9XTXxIvfzdhLXnpJGSno36hW10Q0HDDkgr31O+6Lu/bp3q6mtyfq87PN16qDhKx5a0VyAmXv71NvLTjnnlEZh6pQJUwJ3X313VGFqnMuONOCNNixtGNeC/Bq3nwkNRwtPOaii5AZr0bBUYy7dcWZg1fqAfBP+GVeLhvovYGR3KMrvvX+3mto6+wLGV5uzumblH99j120V6qsra+u2Bleox7kN3I4AAiECBLy8EggggAACSREg4E0KK4MigAACCCCAQBsJtLPvwHfB69Io55Bbesd5ZcMGH9EonJzw8GvqfUwPHXOEFQZLYx98ZvOVd8y0lhA7SbKAsCHgtV8eLsnmYO0aZkv6vqRzJRVK+jTK+aTKx6MJMMMHvOOnBO6+5u5ow9R41t9si4aqDd/Jd99r5f450bVokBq3fohngk3dW9Cve152l45FRx38433e+3hjVztkra5O3y56+5O1de01vHjmkpgrhAt/dURFyV9PC/oCxneaMHO5Rl/5+/rpVK/fpJG3TC33z5zXmtXWyWBkTARSVYCAN1V3hnkhgAACHhcg4PX4BjJ9BBBAAAEEEPgfgSclvSfJF6VN2IB3/LTXdPxxPXX0Yd1VVb1Jl9087eNpf18wSdI0SX8IatFgjzvGMmBJ99kha65y9+4Iw91ogtQol9Z6Hx964dCKm/+2o0XD+qr1uvvau9uyRUP9IWvZOe2KBh67b/0hawvLv1hXp6zhxbMbVSNH4t8oOE6yasN87IsFDdXC8Twyt/S2M8uGnXxo4y9gzFio3nn9dMwRB9SPPW7SnIDv1mmtWW0dz5q4FwGvCRDwem3HmC8CCCDgEQECXo9sFNNEAAEEEEAAgYgFTpRkAWydJOuRa0FsRFdwi4ZV73+pTd9u0aTHF27O63VkXbusrM0Ll61dV9eh0/Diac+tc4e5PRpyyFp39zxrERFRKFfQb6+8nOyORfnH/LRbTU1d1oLyLytrs2pG+Oe835qHkkXkE8mH7JC1nE45Rb3ze287ZG3x8nXt27UfPrN4ZsyVp5E81/U+bjBvKoj9nxC3YEivvJzsrkX5fY/c1nf5rVWVte3rRvinvhDOvzUD3giXHfHHwga846cv1PF9T9TRh2+rUHcBb2tWW0e8AD6IQBoIEPCmwSayBAQQQCAVBQh4U3FXmBMCCCCAAAIIJELgIknXuUNlrUXCgpYGtR6lHTt1mPKDnTru0+fQn7Tb/N+a2tdXfPrZvEUfvPnRF+ufkfRR0BhnSXpW0nMh4WJLj2n064Un71dRcl3foG+b36yRRWXl/qfXxPNt8pFUo0Y1zxg+3CpzKBjSJy8nJ6co/4Se9dW5C5ZUVD71jzfaf/Hl1xsk9Wlp3oUFJ1aU3H3FDn9rU3Dz5HL/zBfC+Xs54FVoiwbr62stGm68ygrRVV+h7ruVFg0tvTP8OgJxCBDwxoHHrQgggAACTQsQ8PJ2IIAAAggggEC6C9woaaCk4yJZaOGph1SUjB7cqE/pJXfO+3LGc6vOCbnfAt65kp6PZNwmPpNbOrpv2bD8/Rp92/y40pUB3/1Lov42+YKCIXk5nboW5Q/4Zbeamq1ZCxaVVdbWaYTfP9WT1cCRuBaeM7CiZMKVO/areqN+f+WEbx976uXlEQS8uaUTfWXDhvZt7F/8RMB3S0k4f08HvPYFjOzsDkUD3SFrbyz/6Kstysnq7w5ZW7jsvXV17dpZhXqyq60j2Vo+g0A6ChDwpuOusiYEEEAgBQQIeFNgE5gCAggggAACCCRVoKukL13Au7KFJ+WW3nJq2bCBBzcK/O6Ytmjr1ffOt2rQxe7+H0i6TNJNcc48fMD7yMqAr2hJ1N8mX3jBORUlf5sYFHZWa+S1N5X7Jz8cTzVwnEtM6u25pUXXlQ07/cRG+3X7faW119zqL5d0eIv7HTbgnR3w3TIlnL+nA94gi9Dq6laptk7qm8DgCHhDgIDXG/vELBFAAAHPCRDwem7LmDACCCCAAAIIxCBQ5HryXtJi4Bcm4B07bdHmK++dP8O1Y7BDrxp67X4aw1wa3XLhwP3WTLu+77YGqPZt8hs2yxdbi4bc0imTyoadc0bjatQJRQHfNaOjrgaOd12tdH9zAW+FpMNamkdhQf+Kkrsv3x6KV1VvlG9MSaJbNBCgtrQR/DoCmSFAwJsZ+8wqEUAAgVYXIOBtdXIeiAACCCCAAAIxChwtaask+9b7aC+rYH1T0o8kbW7u5sLBh1SU3LSjRUPVhoB897xS7p+z0sZIWFBn3y6fk92h6IiDf7zPe+9/1vXYg39UV6e6bxdVfLW2rn3t8OLZa6P9NvnLH36o6M4LzivoGLy+cRPuD/iuuTHqauBogdvq86EtGqqqN+gPV47/9rGn5kfSokF2yFp2dpeigX171B+ytnDp6nV1nTS8+KGwbQqiquAN1x+4NssOcJubti0z2uo94LkIeESAgNcjG8U0EUAAAa8JEPB6bceYLwIIIIAAApkr8LSknpIOkfSfGBgs4C2WNLW5ewv6HZCX3bVD0cBju3erqa3NWvj2Z+vqVDe8ePaKaAPXcI/ZHhAHH3i16v1/qXztl3r0hfI1T7y4+oAY1ma3jDmn4PTfz5z24G4N91dVVcl3nbVomJ6uLRpkIWp2Tk7RQHfI2sK33ln39+dft0PWNkbQgzeYOpLwPqqAN1x/4JE3P1junzE3bfcjxneX2xDIFAEC3kzZadaJAAIItLIAAW8rg/M4BBBAAAEEEIhZ4BtJ/5C0izs0LZqBjpT0mKTTJVlv1kiuSAK/SMZRQZ8983K6ti/K77l7t5qauqwnX//s8zNP6b3PkQf/NHvG8+/q8Nx9VFNbqzfeWlO3uOKTixYtW/twRAPv+JDNNbegYMgXdTXtZw8eNOD77dplbX7pldc2rl6z7upFi8qmRzmeFz8evF8L3AKsb3Iir2gC3rDtI8YVPRbw3TwpXVtmJNI6ncZK2L9L0gklQ9dCwJuhG8+yEUAAgWQLEPAmW5jxEUAAAQQQQCARAkdJmi/p+5JedD9uiXBgO2hrlqQzJbV0yFqEQ0b3scKB3SpKru65vc/rzBc/0icbdq6r+q5D1piR52wfrHrDt7p8TOn7U55YsL0nb4RPqg94Jc2WNErS7pLukzRIkoWdSyIcJ10+Fk0QG82aoxm3uYA3bVtmRIOZAZ+1f+fYF5esXYj17rbf1/adAM9mwNpZYngBAl7eDAQQQACBpAgQ8CaFlUERQAABBBBAIMECl0k6S9Lxro/u2y6wXdjMc86XVCPpB5KGuB8JnlZEw+WWjupZNqx/t5x3Pt6kGa98o8MP2lvrA1u1uvJrXfqbU9Rtz+1dFTTO/3zAd8djsVR4WuD9naSb3awsSLB/vimiWabXh6IJYqNZeVTjhusP7Ktv0fBsW7VoyORK0rZY+xhJ/3W/B+3PXfbPWzL092Q0v8/S+bMEvOm8u6wNAQQQaEMBAt42xOfRCCCAAAIIIBCxwDGSnpH0jqQ/SbLwts5Vq4YOYt+WP8VVzO0saa0ku9+qWr+K+ImJ++D2gHfUw59ozOVDt49cvSGgCTMWa/QVw7b/3Dj/cwHfHbNiqfC09hM9gqoFu0ta6tpaJG413hgpqiA2iiVFNW64/sB1HewAt6cS0c854mnXH+iXk12U3+fA+oPkFiyrrKxV1gj/rEWZcNhbW1XRNlTVPy7pRvfFJvviy+WS7D1aHPEG8sF0EiDgTafdZC0IIIBACgkQ8KbQZjAVBBBAAAEEEGhWwNozWJXqn11oa5VwduBa6PUHSRdKynOhrt9V79rPP9gWxoWD9qrwnXNAbsW/fqiCQdYxYsc1Yfob6n3MkTrm8O6qWr9JvttnlftnvRpPhWeiKhUTNU5bkEcSxMayvkjGDbfeWJ6VMLfC03pUlIw5Z3uLEPvCwshxc8v9sxfH854lbH5JHqitqmhD26a0c5W79t0Imdg2Jcnb7JnhCXg9s1VMFAEEEPCWAAGvt/aL2SKAAAIIIIDAtl6zk1yAa20brO9s8LWHpE8lWd+Dr90vnC3pfUltUrFoh6x9u7Vm8gVn9N1/2MlHNPr/rztLXqsN1HT+dt+f7VqzcNn76+o6dhhePG1eq1Z4BuP1Or1XXtcuXYuO7H9kt9qa2qxVi1ZV1mXVjXjB/0Kb2MX4wjcZxBYM6pGX07VrUX7e4d1qamqyFix9r7JWNSP8j7wcyfpiDXhjXEZCbsstveO8smGDj8gJHm1cyfyA7665sbQCScikWmmQtq6ipW1KK220hx5DwOuhzWKqCCCAgJcECHi9tFvMFQEEEEAAAQSCBayvwQeSwvXhfUnSvyStcges2V/b/Lrw1CPWTLulYPsBalXrA/Ld/Xy5/4kldtKa9Qt+t60neeL5J1ZcUXzF9mrPTdWbNPm6yeUvTH3BS9WeTQaxhWf1rSgZe0lQNesmjbz14XL/zJcjWZ8dllUryQ79a40rEZW/TQS8rwR8dz0baSuQRMwjHq9Yn9/WVbS0TYln19PzXgLe9NxXVoUAAgi0uQABb5tvARNAAAEEEEAgZQUsHIoYNPQAACAASURBVCkImd17kkpTdsY7JjZI0nPuH7+QZP+8oq3nbb1Qs3M6Fw3svX+3mpq6rIXLP1pX1752ePHMJW1WsRtikuub7CvrW9C3UbXnE/c8ESgZVeKlas+mAt7c0nsuLRv2qz6Nq1kffDrgu216k+sr6LdnXk5256Ljj9j94NraOi159+vy2qzNI/xzPoqk6jfq165g0OF5OdnWM/egbVXG1jO3fdYI/yOvx/S80BYN9V9YuOuZcv/sspZC7bbqX9tglojnp0IVbawBddTvDjekvAABb8pvERNEAAEEvClAwOvNfWPWCCCAAAIItIaABSPHS7JqWLs6SPq1pGpJV0ua2xqTiPEZ1sLBDmGz/9c5UtIuks6QtDLG8RJ9W6oGPmED3tn3zA5MGTUl0mrPRFvFMl50Ae+kpwO+26c3ub7CQd0rSq7rHVT1u0Uji94q9z/zfksBaSxzV+HpvSpKbruwcc/cO/9e7p/1RkzP2/aFheyige6QtYUrPlxXl5U1vHjmmy19YaGt+tc2uCXi+VTRxvQWclOSBAh4kwTLsAgggECmCxDwZvobwPoRQAABBBBoWiDcH0Q7SbpE0nWSVrsT4ZekGGJ/SVMlHeTmZe0Zxkn6S4qFvCnGtm06/c/vX3F58eXbw8WNVRtVMqokbVs0VFVvku+2h8v9jzbZoiG3dHSfsmED9m1c9VtaEfAVLUtGVXNu6V2FZcMGH934eQ/NC/jGzon3edF8YaGt+9cm+vnRrD0lf28yqbQQIOBNi21kEQgggEDqCRDwpt6eMCMEEEAAAQRSRaC5P4h+T9JVkq6Q9Kyr6LVDzNr62skFzxdJ+lzSA5IOkGT9ejdIelTSUNebt63mmtJBkx2y1iW7S1GPAT3qD1lbvWj1OnXU8OeKn2up2rPBMxXW1+wha9ldc4oG5h1R3/5g4dI16+o62MF2Ta4vfMD7yKqA74Glyahqbi7gDX5esp3bun9tWz+/rf79wHPTW4CAN733l9UhgAACbSZAwNtm9DwYAQQQQACBlBeI5A+iu0u6SZIFqlY1O1rSl224MmvNYOHzV5IukzTB9Qw+2c3pl5Jek3R9a8+xYFCPvJyddirKP/7IbjVba7IWLF1dWVu3dYT/kZdj6qvaCvOPNkBMRL/URC2ryYA36AERr6/w5O4VJdfuaNFQtWGzfEVLW61FQ9X6TfLd8WS5f3Z9i4Z4nCNes3Nq6/61bf38RL2PoeNEuw/Jmgfjtr5AJP9dbf1Z8UQEEEAAAc8LEPB6fgtZAAIIIIAAAkkTiOYPolYle6skC1LHS7rDVcwmbXJhBrbw1voFByQtlnSxq9S1kOgPkn7k7hkh6aHWnJg9q7DglxUl4/6yo6/q+k0aecvUcv/MeTH1VW3t+UfwvET0S43gMRF9JJKAN6KB7EN2yFp2dueiE9wha8ve+3plXfstw4tnf9hUVXNcAZ4dspadbT1ztx2ytnD5h+vqOmUNL572qj0vamfrwWuHxOXnbTvcb8HyDyprVTvCP2tpS19ciKR/bVxrbWETInl+xPvY1h8cUDAgr2vnrkV5A/K6ba3ZmrVs4bLKurq6EbP8s1rah7aeOs9PnEA0/11N3FMZCQEEEEAg7QUIeNN+i1kgAggggAACMQvE8gfRo13V7IGSLFgtkrQl5hlEd6O1XpgjqUxST0kvSLrW9d21gLdG0ruugtd6CLfmlVt67+Vlw4b2bdxXddKcgO/WafH2VW3NdTT1rET3S413TQkNeIMms1xSraSjwk3QguD6IPWYPbvV1NRmLSj/d2Vt1uYR/jkfxRrghYanMTkXDj2youTmsxof2nbX8+X+J5ZE+sWF/wlx6yvSu3Qpyu97mKtIf6+yNkvJqkhPZogc77sW8f2nX3h6xa3+W7fvw4bqDRp79djyWZNnRboPET+LD6asQCz/XU3ZxTAxBBBAAIHUESDgTZ29YCYIIIAAAgikmkA8fxAd4gLeXST9WVK1pI8kVSZ5kRbslUqa7iqK95RUIclaSfxWkrVw+I87JC7JU2k0fNiAd2zxnM1X3jYtT1KqHVQXrU2q9UtNVsDb7LiFg7pXlFy3o5VD9YYtGln0ViJbOcTinFt6+9llw045vPEXF6a8HvDd/VzMX1woPCuvouSOPwaFxps08rbScv+jrzSElWkRykb7G6GZz+eOnTa2bMg5Qxrtw+TxkwNjrx4b8z4kcH4M1ToC8fx3tXVmyFMQQAABBDwpQMDryW1j0ggggAACCLSKQCL+IHqhpOMkHSTJqnp/KOk9V0n7TtDfr5L0bYSrsoDE2i3YWKE//i3pTkn7Stpf0nxJEyX1cc+3//d5UNKoCJ+VsI+Ftmioqt6k0eOm1X63/rO3a1Uzwj9ndaxVngmbY5wDpVK/1EQFvKEhZXPj5j5yQ58l5+bv2yXYcVxpRcBXtCyRAV60zs0FvLEeEpdbOuHismGn9m4cGv9tbmDSE2WX9ujV49IT80+sby+x+M3FlR1qO4zw+/1ef7/j/O2hsAHvQ+MfCoy7elys+xDvnLi/9QUS8d/V1p81T0QAAQQQSHkBAt6U3yImiAACCCCAQJsJ/FHSWZIGJHAGFggd4sJW69trwe9+7lveP3PB72rXvzc4xA3+e5vO164S9xv3LfP2cxb2/ssdsPaxpKvcONaOwaqILUR+VtJId1DVygSuq8Wh7Fvas3faqWjAcYfmdurQrn3lBx/owv4/1vc6Z2nkxAXl/idXef3btFOpX2pcAW9Bnz3zcrq2L8rvufu2nrXl/6msrasd4Z/70X2S6twXDIL33A4+O2nG9X0uOu+kfTs3CngfWRXwPbA0kQFe1M6hLRqq1gfkuzuqFg2h73eTAe/zy7764rG5j9kXWOqv6upqjb5ydPnDDz3s9fe7xd/jLX0gtEXD+qr1uvOaO8tnT56d8TYt2aXRrxPwptFmshQEEEAglQQIeFNpN5gLAggggAACqSVgbQ0sdN3NBarJnp2FQg2VvtlBIa6FuQ0/rL1CU5W+Nt8vJPVwfXZ/7noAW0BtQbD1Am4Ikx91vXlbNeSVlHvHJb3fGtp33+wD97buFduucTOWBnz3vdFQ5en1b21PhfnHFfAWDuxWUXJ1zx3tBzZu0cjileX+uR9uaCLgrT/4rPDk7meXXLujRUPVhs3yFS1NZIuG4N+D4frzNvSZbvR71Q5Zy87pXDSw97ZD1hYu/2hdXfva4cUzlzR1SFyLv9cLzzq+ouSOP2w3sor0/7t1+prjTrvwp2cOO7NRZe/9d90fuOGqGxJZxdzi/FLxA/WHrHXqWpSXv+2QtRWLV6xTlobPLJ4Z8z6k4jqZU7MCBLy8IAgggAACSREg4E0KK4MigAACCCCQNgKvSLIw9AGPrOhlN9/ukn4qqVjSXpJmSJorabGkm1zFcFuEvLmlfz2pbNhJBzT+1vYZSwMzX/r00l8c0O3SVjq0yiPbGfM04wl4c0tH9Swb1r9b4z169L2Ar7h8rasKt5YfDdf2g8/22SNncs+Ddz1l6PHdOm/ZUtP5jYp/fdSh09Zzi2d/mLQAr2BIr7yc7K5F+X2P3Haw21urKmvb143wT30hXEuEhIXv9RXpXboUDXSHrC1ctnZd+ftf3HLhXy6bFhrwTrxrYmD0VaMTWcUc84uRIjcmbB9SZD1MI3IBAt7IrfgkAggggEAUAgS8UWDxUQQQQAABBDJQ4GLXpuHEVlp7vMHHn9x87dvY7UC3fElL3dy7SSqX9AtJ1sLhKBcGD3XtG1pliYWnHFRRcsOAHZWPVuU58fXyrR1/1K6FQ6taZX5p8pC2CHhnu97O7STNknS+pL8n+wC9woITK0ruvmJHtfH6TRp58+Ry/8wXWuvb/hv9nj33onMrJj40ccf7XVWlG6+6kRYNafIbi2XELUDAGzchAyCAAAIIhBMg4OW9QAABBBBAAIHmBFqlTYN9C3lOduei/Lxt30K+YPkHlbWqHeGftTTag5ka2jRYz94LJA2T1FvSeZIqJJ3mgl0Lde2yb623q9UOXSvo1z0vu0vHooHH7rXt2+XLP1+3cNXnt1z5x2HTwh1a5bu9NOO/tT2G36IL3D3BlbYRD1M4aK+KkquODgrht8g3qb5FQ7UbJC9ksGgPPot4Li18MLd0oq9s2NC+jauNi58I+G4pafX35sxfnfinzp27jM/54a6de/bupS1b/qulS5Z90Dkr+4zi4uKkVTEnCpNxEGgFAft3hV3WG54LAQQQQACBhAkQ8CaMkoEQQAABBBBIW4Gkt2kIPQSqekNAI+8KewhUJBW+wfN9X9KuroevVVZa1a6FxpMkdZLUX9KrrRnwBr0lwWtp8tAq3+2lfGt7dL+1zHW6pECYw9AiGskOWcvOaV808Jhth6wtXPWfdXWqG1781Ie/lHSnpL0lfRo0WNQHn0U0kZY/1ETAOzvgu2VKq783Fw0bvHnKvaPs95VWvVupb78NaNL0pzb7H37SempzIYCARMDLW4AAAgggkBQBAt6ksDIoAggggAACaSWQ7DYNuaW3n1027JTDG1chTnk94Lv7ufoqxILTB2zrM3pin241NTVZCxYt29Zn1D8rXIVvQ5uGv0iyvy+TNM2Fuvb/PkdLOlKSfUu9tWz4h6Q323rHwh1a5bvjkXL/o/Nb61vt25ogrucXDOmXl5PTpSi/X69u3wYC35v32pIt39/5e8f7p86Jtgo8eB7hvqBgLT/s4EFr+RF6RfIFiFjW2eS4hQX9K0ruvjzosLON8o0pac0WDQ3rOfWR4r8+de4Z1hVlxzXu/hny3TTxN5KmxLJw7kEgzQRo0ZBmG8pyEEAAgVQRIOBNlZ1gHggggAACCKSuQLLbNDQX8NZXIRaed1pFSdGtO/qMVm/QyOvHlfunzQoXfja0abAD1v4oyQ7GOlfSavfjv5L2cYewfZYq7OEOrarr0Gl48bTn+Nb2CDap8JxTKkruu77xO3LTfd+pfW2ef+rceELe0Kd3dRXhf5P05wimFs9HznRfjFguqb2k/SXZ+/Bsw6B2yFp2th121qP+kLWFS1evq+uk4cUPtfp701zAe5H7Iks8FtyLQDoIEPCmwy6yBgQQQCAFBQh4U3BTmBICCCCAAAIpKPCypPslPZ6MuYW2aKhaH5Dv7u0tGnJL/WPLhp01uHGF730lAd/1Y5vqM/qSO0ztIReM/UDS7yX1cm0ZLPCNpTI2WRWawayt8YxkbGNbjplbWnxT2bAzTmr0jkyYNFPz5i96f+68hRaMJvI6w/1esErwFYkcOGQs6xFtX5C4SZL9f7v98xb3z6GPbfP3pnDYkO9K7r2uc8PEqqo3WPXuZv/0p2jRkMSXhKFTWiD09yUBb0pvF5NDAAEEvCtAwOvdvWPmCCCAAAIItKbAyZKsIvYg19s0oc+2Q9ayczoXDey97ZC1hcs/WlfXvnZ48cwlVq0YPuC9d3LAd8M4q/CtlXS4pDmSvnF9dh911boWvj3t5m5hnF32reJWuXttpIso6LdXXk6XTkX5vbptOwRu5ZeVtdoywj/n/UgqQ9s8eIt0nR7+XO4jD9y05NwzT+oSvIbxk2aq8oMPN9/30Bx7TxYneH3PSLLD1naRVJfgsW04e2/sh31R5UZJNZJulnS5pDeSsJ64l2CHrHXtnD1+4Im9OtXU1OjNJeWBdh3bDb//b4/PjHtwBkDAWwJNVd8f7/59EfF/f7y1bGaLAAIIINBWAgS8bSXPcxFAAAEEEPCewGOSKiVdlcSphw1DQ1s0VFWt15WjxwfqOn7veL/f/ztJAyTtJ+mfrv3CrZKul2SHX70j6VtJVt25VdJXkn4VTd/dwlN+XlEy6pc7vv1/w2aNnLiw3P/0u01WAdtBXTldOxXlu4O6FlT8u7K2ZusI/9yPIgmFk0icnkNfePagNdMmjt5eqWvVoxMmlWqnLp0CvpsnJePAMfv/6PWS7FC/U5Og2hDwWq/oUZLskECr5L1M0gJrXZKEZyZqSPOwyuPnEzUg4yDgMYGmqu+tmt2+IETA67ENZbrbBfiiNS8DAikqQMCbohvDtBBAAAEEEEhBgT1cVaxVLdrhZMm4wv7BwQ5Z65K907whA/t1rqmt1fsffaHBZ52te8ffX17yUImFbDdIssOvLNCtkjTWhbgVbpLWw9RaNHSQ9KSkH0dRdZlbelP/smH5+zX69v+xM97efOX9C5usDC0ctHdFyTXHBoXCWzSyeEW5/5l1sbSGSIZ1Wo1Zf8haly7zBp/Up7NVj1Z++KmGDjpW4x98vNw/49lkmR8jaaGksyQ9kQTQWyR95yp3bXj79m77Zwt6o73sXdzX9aR+N9qb+TwCCEQs0Fz1/RHRfgdJxE/lgwgkV6DFnvDJfTyjI4BASwIEvC0J8esIIIAAAgggECxwsaTfSuoZRUAaiaC1frhAUvBhUtMkfexuzp0yY0rZoYcfmtO+fXsdcOAB9T894a4JgWt911o1lFVufu766v5d0lBJDeGuffQpdzDV3pJ+Iqkwkkk1PDtcwDvukRWa//Z/1uyx+/fP9c9aGlqVm1t6/bFlwwbs3bhv8MzVAd8DK5rqGxzFlPhoOIGCIX3yvt28dfJxR+V2//Guu9QtK1+7sq6DHTj2VDIPqrPe1CMk/VDSpgTvjH3BokfQ74vu7gsZ/4j0OQMKBuTt1Cln6rEn9t67XVZWu/dWvFdX+13NmnY1Hc73+/1Uk0cKyecQiFyguep7axUUVYugyB/LJxFIqkA0PeGTOhEGRwCB8AIEvLwZCCCAAAIIIBCNgP2/Q5kkO7zsgWhubOGz9gcH+zb0hmtn12u0oVKxPuA9+9yzGwWm48eO/+66q66zgLfh563i0XqVWkWvXbtLelCSVdpaWwab82hJ9m3vEV+FJ/+8ouT6HS0aqjZs1oRZq3TFhX01csK8cv/fV4RWiDYR8L4T8D3wdjLaBUS8lgz5oH2hwHozH9VK67UvRHwp6egkPS/mb4k9/cLTK27137q9knxD9QY9MuFhbfxyY7n/oZJkVTYniYFhEfCMQFPV97Ro8MwWMtEgAc/1hGf3EMhEAQLeTNx11owAAggggEB8Ar+Q9Lo7cO2L+Iaqv/sE92N+yFj2be/PSnrOfv6CwgsqHpz84PagqqqqSldecWXl9KnTP5VkB9fYFXxCuQWp1o7hVdeeob2kjyR93/XkjXjqdshax04dJw/us/f+7bKysio//1YXnnqkfrbHLho37c2Ab8JL/1OVWzhon4qSa3rtmO+GLfI9sKLcP5cWDRHDx/5B61FrV5/Yh4jqTqsMX+f6406M6s7kfjh37LSxS4acM6TR4XPT7p2mDR98s3ni/cXJOHwuuStidAS8IdBU9b39nrPrOm8sg1kiUC/g5Z7wbCECGSNAwJsxW81CEUAAAQQQSKjAnZIs1DonAaNaOGp/6A0X8M5tOKipoKAgr2N2x6IBAwd0q9lak7Vo4aJ181+cP2/NmjVW7fsHNw+/JAudrRrYKqis164dwmbXJe4wrEExzjn3jkt/+dbQfgdmH7jPj7YPMW7aGwHfhJf/pyrXDlnL7tqhaOAxP+lWU1OXtXDVf9bV1W0dXvzUh8lsFxDj0tLuttYOeA3wadfj1r4AkipXkwHvxg++2Xzf/cXWTzuVD2tLFUfmgUCsAqHV9/bfJbsIeGMV5b62EkhkT/i2WgPPRSCtBQh403p7WRwCCCCAAAJJE7CKwNWu9+g/E/CU0BYNP3DVkOEOk2r4A3NXSY9KsoM/PpBU7ALcUyS9FlLNa1P8ozsMa0Cs8y381aEVJTf+akdV7vqAfPe8GK5FQ/AjONwqVvDY73vD9YhujQrehvfx1+4d25H+xz7/hN0Z2qJhfdV6lU6Yro1f0aIhYcgMhEDkAsHfZRL5XXwSgbYXiLsnfNsvgRkgkN4CBLzpvb+sDgEEEEAAgWQKXON63F6egIeEHrJmh0nZIWvWfiHcZb1OH3HhrvU0tIPV7OCaAkkfuhtC/yBt/XjtM7tJ+jqWORcMyM3Lzm5fNPDY7t1qamuyFr792bq6Du2GF89cErYq11o75GR3LMo/5qf1VbwLyr+srM2qGeGf8z6HW8WyAZHfk/SAt6DPLnk5XToX5ff4UbcPvwh0WPxuddWCd6p/+u/qre0in2byPxl6yNqat9fUKlC7pn1Wp/OKi4upJk/+FmTqE2LuG53mYAS8ab7BGbA8fm9nwCazRG8KEPB6c9+YNQIIIIAAAqkgcJGkIS5UTdR8Iv2Dw4uSZkn6iTtQzSp9bwyZRLg/SL/iqn7jPSAuonkWnrxfRcl1fbdX/FZv2KyRRWXl/qfXcLhVot6Y8OMkPeAtHLBHxZXD9sud8epGHX7Qz7S1plYvln2g/9Zm9Zr2zKrFyV1eTKNTSR4TGzdFKRD6xbr93Rfr7CBCrsZ94vFAAAEEEEAgYQIEvAmjZCAEEEAAAQQyTiDfhasNB5wlCqCl8NQqcL+StFZSR0nnSbJAL/Q6StJMSWdLWu5+8WJX9ds/UZNtZpzc0tF9y4bl75cT/JlxpSsDvvuX/M+hbK0wn0x6RLJ78OaWXvOLsvLPOuSM+ctJ212rN3yni+/4578eef4d6/2cyVdLv4cz2Sbd1x7absd6pNt3eYRrt5PuFuHWRwVvJu46a0YAAQRaQYCAtxWQeQQCCCCAAAJpKmCHST0lydopJOKKtPLLQtr7JT0hyaqINzbzcAt5rU/vaZIqXEuJuNo0RLHQ8AHvIysDvqIl/3MoWxTj8tGWBZJdwZt7x/D939p3/4OyC/K3F2jXz2rcw4s1f+kn7+2xx/fP889amuqtOBIaxFo7iK6duxblDcjrtrVma9ayhcsq6+rqRszyz0p1h5bfqP/P3pmANXllb/wNIAS0+9SuVFu7potb3aOiglilVapRcKn0DzOddrpOiVrFvYsLCm4xaiACKi61danaWqu1igVitWqCtiKo7dTWtjNExLiQ5P+c+AUTGiAJCQQ493l4LHC/e8/93Zuv4c353sM9nCHQGwB9OSqYuR3ADmcGaeR9WOBt5BvMy2MCTIAJ1BcBFnjrizzPywSYABNgAkyg4RO4HcCvAAI9tBRnM792A/jGgSVDVWGQsLAJwHKhg6dsGmpcdtxzD+vUk3reKMpWegVytmiokZsHOng7gxdRXe8ofGlwtzaVBd6UNQfR7vFQrNz6/ZnMrUdae2AtHh9CNqCtNCS4uSJC+mSo0WgS5RwuLDaJ/BJUa/bUSoitXNCtVF+KuRPmajekb2BLEo/vok8OSE8m0IdXjgTebQA+98mo6zaoD4TpJtXttDwbE2ACTIAJNHYCLPA29h3m9TEBJsAEmAAT8C6Bq0JW7P9qOY2zmV8kKv8BoCsAZ3xOqf/vlQqrUQbwMAB9axmzbfajw0zIoX0ferV5kF9KZKf7Ao0mMw5oz18W+fklLP2kgArEcfMeAa8LvFRkrfmtd+1ST38hyLqMklIDUrMPY9pr4Zij3n9t/IJdUifPqfdIOBg5bmgPnXpWvI039CUkzlqvVa3/pjZCrGRu5lxN1IgoO0uS9JR0w9wJc9mSpE53uF4nq/xB3a0A3mKLhoo9YYG3Xo8nT84EmAATaLwEWOBtvHvLK2MCTIAJMAEmUBcEioVCa2R/UJvmbOYXibOLAIgBXHNiQuovA9DHpu9dANy2aZCFPSQNCWmmiOjyQGi50RSw/8i5wA6S+681Dw4szzn6n2KTSJRgfTQ/7oV2OvWMIZKCU7/D31+Eu+9ogcSUnVrVJ4ccCWkefVzeCTaNuYvXBV6CJwt7VOof5LcqSvpwK38/PxT/cgFjnm+H++++FckZOQZ5ype+aMUhyU75hyYmqqu9N7Tqc4N89vraCLEOBd60lDRD8oRkX+TQmM9/fa6tstUOWfhkAvhPfQblQ3OzwOtDm8GhMAEmwAQaEwEWeBvTbvJamAATYAJMgAnUPQHyOp0CYJcHpnYm82sPAMoIa1/DfM8AiBY8eucAUFbqTzYPVIDNatvgdPhxgx7XqSeH22Q/XkHquqOY+lo4qMhWYuourerTIyTgSrI/GqqJee5peyHtuvBXIaTJorpIQ4JvUkT06nD9cfmDBcUm//IEVcbOWj0u7/SCGmfHOhF4reiiej9amPxO/zaPtf6b5UclFwyQp35ZlZBf38SrEHh3GOSzN9RKiK1s0XCh5ALmvDdHuzF9Y20yg+ubF8/vHgH+wMoxNxZ43TtPfBUTYAJMgAnUQIAFXj4iTIAJMAEmwASYQG0IfCwUWqMMrdq2mjK/WgL4DQB5OUY5mGwEgB8A/GRTUI263QHgvzb92wHYCOB5AAWuBH3/3beMf3OY5CP56I4V76EKiv+LVTtOYEh4W3R+6l7Mzfj2yrgFu0kou1iNwFshpMUND9epUxJvCMb6MiTOVGlV2TtoPUZhTSyWuLJRgLeLrNlFIwuXSMXiAEW/Lg+1uXylPCRf+3NRoDhgmHLtwcOuhV03vStbNJRcKIN81gatakOtLBpgKbIW2FwhjbheZO1I/pEiiBC/VrnWJznUDW2ehQnYEeAia3wgmAATYAJMwCsEWOD1ClYelAkwASbABJhAkyGwULA7mOXBFVclZv4DwDJhnkIAowR/U3oEmDJx+wF4G8BgAJRKSVmDlPFr67VrFXdfEERgp8ImAS9EHKQI6/LQk/5+8Dv7yx+QPn0HvtT8hraP349Ll6/h5Onf8cqwtlj3uQ5780+cvPv2ZrHl/rdnkkWDdRIHmZ2S7CUTNDFDwuyyfOcuWW++WB5Q9tAD92Jv/pGAu5596JpIHGjS5emKjSJjwjbVNs7urX7n6lTgtQmF9joSwFwALwoffjh1xuqy09Dn2r/aPCg4JbLnk4FGkwkHDhddFomMCUtXf+Mpb2j+QKIuN5TnakgEWOBtSLvFsTIBJsAEGhABFngb0GZxqEyACTABJsAEfJBAB8HqYCiAY16OrxOAQTZzkM0CtvFD2QAAIABJREFUWR28ByAbwMtCZi6Ju/cCOAPgNgBk0bAeQFvh9yQAu+QZHDe4vU49c5iNLYMBE1K/wNLJQyrC0ZcaMG/lPvjBgHcG34dE5RGt/rL4VcrsjOz+cKjRZBblHvmpyOyPeJvMTocCb8qKT9GzR3c82/5J6PWleH/5KkRNGYMCTQHWzl978pst3zzqZdYNffj6Enit3Cj7erWvirxxsj46dfIbkoKTP4G8g+++81YkfpChVa3dxVYKDf3kc/zuEqirDyVY4HV3h/g6JsAEmAATqJYAC7x8QJgAE2ACTIAJMIHaEiCRdx0Ayoo9XtvBnLy+p0027ysAygBQVitZOMwQKraT+KsVxtsBYAGAmQD+z+bnzkwnWTNr+MHYgW2DbTuTmNuzY2t0fjq04sfJ6n14vOUlRHW/B8lrTxjkS49YvXarFA8qWzSU6EuRmr4V0ya8eWPcpavx+Ymj6BDZAZcvXYbugO4Hc6B51B7VHs7kdbyDderBW8UhigGQBSAZwEnhwwW9MwfOzT7OClSS7IVva2IG97L3hl62ySD/MLM2RdbcDJsvYwL1SoA+nCRP9+8B+AN4GABZimz3UlTsweslsDwsE2ACTKCpE2CBt6mfAF4/E2ACTIAJMAHPEHgLAHnovuqZ4aochTJy6fH3kQA+BDAbwDXBmiEFwAbh91Swrb8wygUApwA8KGT1jnE225isGQxXjOmjoto+HPNcW7v3TSTw9u70IJ598v6KYFMy96HnI0Y8+/jtSF573CBferTGolVUZE0c3EIR2atjaHm50V/748/N3/rnaL/777unYtw5izMh6nM/Hu5A2gNQpi9DxqQM7a4Mzris4qSQwGsGIK3FeXRWMK1uChkAyti7D4AYwGUAPwOYIAi+tQjv+qUyWZQ0JLC5IiK8T6jRWC7KydMUm8xIUKkyqhL/qxN4azyvtQ6YB2ACvkWA/l9B/w+ZDoDu8fT9VeF7b0RK41NL8sbgPCYTYAJMgAk0XQIs8DbdveeVMwEmwASYABPwJIEIAFMAUGatt1pvAFTUjTKtKGu3yGYi8t/dBYDE3FuEn5MYTFlYR4X+wwH8KFzvVIxWa4akRTvx/htWvRggL91xKZ+bl0+NrngvRT+buHAH3pPdj5uC/SBfekSr2lbkyiPvFkExLnbQJ+pF02/49paUYkLyUkTOpYTQG23Tgk2GzCTOuKxiI93O4CXBPST4JkVErw6hRqNJlHOwoNjkX56gythZ22xpOpd0BinDnD5wqI34XLHsuNEjdOoVi22K9OmROHG6VpWeVeXZs1o0WAcp0ZdB/iFbNDh1U+BOjYkAvW7oi/6/Mk0oaklPeZCXO9m85HthsZzB6wWoPCQTYAJMgAlc/5SSGxNgAkyACTABJsAEakuAPG9/AHBTbQeq5nr6o5sKWD1XRR8qtPZ3AB0BHBKKrmUImcUX3YhLkj1ruCZmYNuQ40Xnsfqz79H28XtwyXAN3xw8XfzHf0tX3HZL8NRBYU8EGY0mFP/0B4b0bg3lx98Zr12+eNRsLo9XbjlDj/q61GTRYVJxYHNFZJ+ulNEb8HXeoWa3dgkN7DW2n937NkHg5YxLx3TdFngrW2bo9WVInKnSqrJ3uCLWV7fn+4VfekLglWSvXKaJGfGivd1CqsIgf29qlXYLsgEdpeIWLRSRPduHGsuNotzDPxaZ/fzilZk7XD6vLh1u7swEfIuAVeDdKGTU+gmZu/RECt1DDnohXBZ4vQCVh2QCTIAJMAEWePkMMAEmwASYABNgAp4jUAqAin+d89yQdiORcPu1kKFrcjBHCwAFgudpOoATAMYC+MrNeCoEXuv1BafOQ7350JXklfteIqeE7A+eX//MI3eGUKGqx1rfbuk2Nyv/yrgFX5PwWtvsrwqLgN4xvU++teKt6/4MNHFJGTKS2KKhmn11V+B1WPQueenHBvn7KlvBtDb2DZSKvQrAKMG72s3jabmsCoF3iUH+3jRnxP/arMOZuG3H9/ZczsRTl32a2nrrkq0n5yLBlaxTKHOXGlmq0Pdk2eCNxgKvN6jymEyACTABJsAZvHwGmAATYAJMgAkwAY8RIFGNbBrcFVRrCoSyq6hIFVk1UIZu5fYkgG5C1hV5AZMH6z9rGrSK31+3Sxjc/hP1zGEVj7/nHzsLxdr8yxE9Hr5cXm7yP/rDLy3ejmkrCr3r5ophkrPyDPIFe50R15wOrWN0R2kLcQtF+/D2oUajUfRj3o9Ffs384ncoOeOyCoj0eDXtfw+nIV/vWJ3A20sW1UMcEhKiiOjdybIPOQd1xSaROUGVsc1V+4YRAFYDeBHAFhdjtOseNyZWp16+0MbSowTySWTRsMpTGccuhyeTyaRB4iBF/8j+oed/PRdw7LAmIDys6zWTyWTKyT9cbBKJElSqNa4yczmOerqgrot21dMyG8200cJTH9Yiaw8J/3/5wksrJAGZ7k0TvTQ+D8sEmAATYAJNlABbNDTRjedlMwEmwASYABPwAgGySNACWOiFsa1DbhZ8dOWV5mgHYLeQPUwF2Eg0I8HXJWsGWdgD0hBxM0VE5/tCjUazKOfY+fOXIRb17/7o3+j7r/OKg9Lff5GKZVmavtSA1Mz9mPr3zpbvS0oNkC/4WqvadMxb4povZwX6UmzuCryobNFQoi+F3GLR8MXTcSMiderUcTZ+txeROHO5VrV6mzv77RGRl4qsWSw9hCJrufnfXbdbUKbVm93CmLFjdOnqdAunqRPexQdJb1S8XPX6UiQmzdKqMta7w8yLtxaPDV3XRbs8FngTH6iu7l8s8Dbxg8bLZwJMgAl4iwALvN4iy+MyASbABJgAE2h6BMi3kP5IpgJo3mp9ASwTMqBISMkEQOIueSgOAbAWAHklkE8vZWS51OKea6NTT+p1Q8ArvYJEhUar2nqSxLgHs2cNX0+evLaDzk3/xnzh4oUrD95zC/K15wpFfnhJufFIvYlrLi3YM519MWPRbYGXiqyJg1soInt1tBRZyz10osjczBivTNtxJVsxSRMT3dfe71ax3iCfuaxKv9saENuKvIVCkSfysnanOStQOdvPnRjoGknW6ixNTGxMSEFBAX747hvIogfYjZW8UGWQJ812l5m7cdXFdfVRtKsu1sVzeI4AC7yeY8kjMQEmwASYgA0BFnj5ODABJsAEmAATYAKeIhAuWDRQMbTnhUHXAzjuqQlsxiFv3SRcrycQIIi7JOh2F/wTHVk41BSGJHtqL01MRBt7AS/7mEG+5CCJURetRddsB0peud8gn78jDkARgEFe9G6sKf76+r0vZiy6LfAKEEmoexAAia5WwVVSjcDrtiXHE4/cN/mR1vdNHzqwxyUA5TnfFRSb/Mn2YadHLQyoeF9IYIgiok83i3CdozlabAowJqhUmzw6jwsCr9vM6uugOzFvfRTtciIs7uJDBFjg9aHN4FCYABNgAo2JAAu8jWk3eS1MgAkwASbABOqXwD2CfQJZJZDHIGXS7gMwyYthUaEqEnZ1HpjDscC75phBrjhoEaPiBrfX2Xryllww4M1Zn/2c9dn35Kd4FsAwANsB7PBAPA1hCF/NWHRL4JUNaCsNCW6uiJA+eV0EPVxYbBL5JajW7LGIoJUtGq7bN5BFw3a37QbiZH116vnv3Mgav1CGxJnpWtXanW6P6ejgxI14XqdeMtXGXqIUidMWaFVZmzw6D809Nm6sTpWuEiwaEvFB0usVIZWUXICcLBoyN3h8XjdfMI7EfDeHslxW10W7ahMrX1v3BFjgrXvmPCMTYAJMoEkQYIG3SWwzL5IJMAEmwASYQJ0R+C+AYCGTdnhDKyYzdsDDRSuTelLmpqWVlF6BfOnBU6otPz5M38vCJVJxSJAiokubB6+WmwLzjv2Eds88ZmweFGLcqznx61ffFhw6+58/1AA+rzPi9TuRr2YsuiXwxg3toVPPirex6LiExFnrtar131jESFlUD6k4JEQRKRRZy/3ueJE5APHKtC3uWnJIshfLNTGDe9lnjSs/Mcg/UHvSwkCSvfwDTcyLkfbzLFllkE9NdWYel2wdqiuylpt/uMjcrFm8UpnpLjOPnPgu0V2kIUEhK2+5+ZbWz3R9xu/a1WumAk1BoUgkGrWpdlnNdV20yyM8eJA6I8ACb52h5omYABNgAk2LAAu8TWu/ebVMgAkwASbABLxNYD+AtgBuEv4lu4b2wn8fEaqTLwJQr+JOVRBGPd++uPWdga3bPnQTjEYTCs9dwdk/rxWu2JD/SKVrJJG9nvr2c/WEm60/15eW4V9TM86v3nzgLm9D9rHxfTFj0R2BV5Kd8g9NTFRXexFU9blBPnt9ZRHUJcGzmv1yKPDOWfrx1fEfZvSgrHEP7XUVAm+WQT51QZVWCWGyMGlwYLCic7/OoeXl5f5Hvj3yc4B/wBgXBFBbTp5i5hEk4aPCdXffd7fk1WmvVoxXqi/FkolLtFvVWz2RXexT6/UINB7EEwRY4PUERR6DCTABJsAE/kKABV4+FEyACTABJsAEmIAnCSgB9ARAxaO0AG4TbAsom7cLABLeyLLB076fnliDJHt+giZmUKeQgsJf4O/nh8ceuhvJaTsN8jkbbQW+xwG8s2reP+NGDZEG2k48d8W2y+NmZfcGkO+JgBrIGL6YsZgjsCOR1NlWhcC7wyCfvYFEUPLINdp48jo7brX94mT9dOr5b1dkDZfoLyJBvsi8cceBwQC2emQSspeIHaRTL5p+Y56SUsjJomFV1RYNA0cP1E1aPqniGhJAl01cdvkO/zukKpXK3dewLwifkv+b+X/ftX6wtbjfi/3sEK9OWX1FMUlB+92UXsOeOmY8Ts0E6AMxat60Lqo5Cu7BBJgAE2ACjY4AC7yNbkt5QUyACTABJsAE6pVALAAFAL0ghPUHsBPARgAbAPyvXqOrfvIKgde2W7Jqp0E+d6NtliMVFVuTnfqaJub57nbZnokfrr4yL20H+QLTepta8wXhzsq8ssDrVGyVLRpKLpTh7ZlrimC+VhbR43HBl7e42GQ2Jag25LkrcNqdC1lUF6lYHKyI7NXRMn7uoRNFH+/IeeL3Py7Q6+hdTx0iKrImDmyuiOzT9fo8B48WmYMQr1RurCqbXjJt5TRNxPAIuzO+YdF6nNz7w6lt2z+32JY422xtG8rLy0W5B3KLTSZTQi2EYmendtSvJoFX6i1B30EwTp3N2iyWr/UpAizw+tR2cDBMgAkwgcZDgAXexrOXvBImwASYABNgAr5A4J8AogD8BwCJu88C+NMXAnMmhrjobjr1rLgbWY4XyiCf84lWtWE/PbJNP+8IgDx6944a0n3lqnmvtaZxjxf+B5mf5uCJh+8zAqKLOYd+LDbBWFGcy5m5uY/HCNA+rQJgkEX1GB8SEqKIEDxzcw7qik0ic4IqY5tDcZaKrImDmysihSJruYdPFRkul92i/mDkQ9bo9KUGJCZv0ao25Lr7GH9Vgp715/Qaeg1AkMeI2A/krKBIAu/BiOER5Kld0dYvWg/TT1evLFq81KUs1zFjx+jS1ek2Rd70GJ84XpuWluYux1rhCR8drrv73koWDSWlWCBfUGQ0G8s6h3cOLb9W7n/swLGf0Qxjtqkcnxl3g+gY3VHaPLi5om3ftqEmo0n0Q/4PxUaRMWGP6npBP26NlgALvNVvrbP3p0Z7QHhhTIAJMAF3CbDA6y45vo4JMAEmwASYABNwROBuAOcAtAJAfrzvNKRsVovAR9mUUkmo0WgW5X5/qugyAheZ/O54JyK8T2j5tasBu/buu1hw/OQU46U/gp545P5/Dwxrd+e3h081V8xMqHhfRX68iR9maVVr99SLeNVEj+ZQwe/5ewAkoohHDe2HVYsnPlAhzuovInHmcq1q9baa9sUqMvhnzx2jiRnUwd6XV73HIJ+7xZniZBVbQWcrRCxWXM8ENopyDhcXm/xFCao1+ysLeikAXgFgN2d97GnkyMiTU1RTKjJ1S0tK8dmSLWh1030G+YRJVXr3OohVkrU6SxMTG2O3pvnz5hvGy8e7xNFTHCqKrN10y4PPdHtGZCmy9l3ByauXrgaOXz6+QtC/qL+IxRMXX/5fwP+keSrPZG3TGnqN7KV7Xfl6heBdpi9DVlKWdnfG7prOpqcQ8Dj1Q4AFXsfcbe/f/gDovkNPF2yvn23iWZkAE2ACDY8AC7wNb884YibABJgAE2ACvk7gawDrhIJqfgC+9fWAHQlSVr/VuNEjdOoVi+0yDxMnTteq0rOsQkxs1rzXM0e/2DPAdpzk5VsN8o9W1Yt41QB5eyJkss64BmC64PX80KpF7902ali4nU9ysmK9QT5zmbP7InEo8KbvNsiTt7oicCIuuotO/dGYG+eIMoHnfKpVbTjgSNC7AmAXgH8BOO0JOO6MQUXWmgc139VjQI8gk9GI/575E2OHxGLRAqVWlaZ2RYh0KPDOS55nmDBugksc3VlHDdfQnlBWfiEA/8nqyZp+w/vZCdHrFq3D3t17TxXsLHDJlqKaeSVvpr2pkcqkdvNsXbjVkJWU5ezZ9AIKHrIOCLDA6xiy7f2bNAr6/qpwP6+DbeEpmAATYAINnwALvA1/D3kFTIAJMAEmwAR8jQA9Xj4MQF9fC8yNeCTZK5dpYka8aCfEzJ63qHxC0ozJAIoBdM1e8OY/Yl7oYZ/luWyrQT5rVX2LV24suUFeQiIdfX0MYBqAl8kaZNWi956sQuB1el/ihnTSqT8caWPbYYB87hataqNLFg2S7HlxmphBz9qfkbRdBvncTY4EvVcBzARwh2Bx8jqAtfWxMzJZtPRS2aX0Xj173n33XS1NuXn5RWZRQLxSqazKu9dhmGPjxupU6SqbIm8lmDBugjZNVT8WDVWwlCSpkw6GDw+3s6UggVdbpL2yb/k+qy1FbR8jdyjwblm4xbAqie8Z9XHO63BOEi6pJdXhnL4+VeX7NxWzpPvf28KHdVzw0Nd3kONjAkzAJwiwwOsT28BBMAEmwASYABNoVASsNg0kTv1XEN56A/gGgK6BrVSyZqXyYOyIoXaCT3LqEoP8vWlxAI5QMbm4Yb106rn/uiFe6csg/yhLq1rHFg11tN9WgYCK25Fw8ncAZ2Oi+7TJViTRebS0En0p5BaLhu1OZ5/KwiVScfMQRaRQZC33yOkiM8zxyrXfuiJwVifwVic2k8fzbsHTegyAKQC+Eh5dJhHkhzriS9PUStSsXGQtLzevSASRy0Kxt9fbf2T/kxNXTLSzpchanAVDsMHwzcffvHnbY7e9eW+vey2+uecPni8u9y9POJtx1mXf3N6jeuv+tfTGPaOspAyZSZnaPZl8z/D2Htfz+Czw/nUDKt+/6ckfehLjLQBUMPNgPe8ZT88EmAATaBAEWOBtENvEQTIBJsAEmAATaHAESJT6G4A7hchPACAv1CEAjjWQ1Vg8AUfGDB27Wq28v0IkLCmBfBJZNKyyiISyAR2lzcTBK5uLgx7s1flx0bVyoyn/SGEh/JvFKjN3uCICNhAsPhsmPfp8Wcj8IlHggdahd+3s2e2ZTpFCkbXc744XmQMQr0zb4s6+1ErgrGzRUEIF/GZv1qo2OrRosIW8D4CUfvC322+61qPTUyJZVM+LRqNJlHOwoNjkX56gytjpssBYj7tYK47ejrtHdA9psDh4V9fnugaZTCacKT6DBwc8iF2KXdpfr/zq1y2lW8UHOVf1V3F45mFtUXaR0x8YWOO3FFkTN1e07Xe9yNqP+T8WBTQLiN+h5HuGt/e4nsdngdfxBtjev6nHR8L9nIRebkyACTABJuAEARZ4nYDEXZgAE2ACTIAJMAGXCZAg9RQA8uMlcbcdgDQALzWgLF6LJ6BMFvWVOLC5om9v6SMmkxEHDx05bvbzi1cq0ywi4ajBXYtbtxS3btvmZpw5dwFnz1/GZVOzUyvW7fOUX6fL8JvoBdEAOgKwFlkLEoqVfVHb7FNP8LxewE8sZAIbRbnfnykyB4rilZnf1CQ2/5NsQMh6IjY6bP+axRPus8aj15chcaZKq8re4bLA6Ik1NZAxXBaUJdESqfmSOb1N9zZ333znzabTB08XnT189oPQhNDM1kNa29lsHF963PD9+9/XxjfX5fgaCHcOs2ohk34ziQHZEbC9f1ORNSp0eAgA3b+5MQEmwASYgBMEWOB1AhJ3YQJMgAkwASbABFwmQKLFJaFAFIm79Oj8Cw1I3HXkCUhrGA1gEwCrJ6DkteHPapck9qx4T6UvvYJJy/NNS9Yd7AbgorVYm8sE+QJ3CdDerQJgANDD3UHcuM5Zoc62qJcrFguS7CUTNDFDwuwExrmKDVfGfZC2TMiQXwpgpxuxN8ZLLBn4AP4AQK9P4kZi+nYXFmu7p5JuS7ppqhB4nfZ0dmFu7to4CXCRter31dn7aOM8HbwqJsAEmEAtCLDAWwt4fCkTYAJMgAkwASZQJQH6I7Y5gHQAnwAY3IDEXVqUs56Az695f+CW2P6P2YFIUn0PXcktP/eP6t+CHr/WfKsphgkJGaqMhvQofUM+3mTRQM3rAi9ZdIS0aKGI6Nk+1FhuFOUcOlFsMpcnqNbs+ctey6LDpSHi5oqIvj1CjUajKCfvcLHJ35ygUm1w5lw4FHg/WrQWE2etJDE7EECu1c6hIW+eJ2Jv+UDLlZKOkgHS56VBtC8Hdx+8rM3Tbj5XfO4Vd8dvPby1ztai4Yr+Cr6f+b1bFg3uxsDXNXgCLPA2+C3kBTABJsAEfJMAC7y+uS8cFRNgAkyACTCBhk6A/oh9AsA6AO8C6NwAF+SMJ6Bk1Yznjo0a8DgVhaloLy89Y569YumNrF69HtPHTdeuTlvNj9LXzUHYL0xj8a71ZouT9dHJXxki8ffzw2Nt7oP+QhkSP8jQqtbu+stex40colMrPqzwcNXrS5E4OVmrytzg1LmIGx6uU6ck2hTzo6JxZNHwBV1fZ2v2Jk8PjS3pJ+v3xeSVkyu8sy/qL2LhuwvP7czeST7g1gz8qqZzmEV4b9S90sDgQIW1yNofh/4outbsWvyZtDM12Wx4aFk8TCMgwAJvI9hEXgITYAJMwBcJsMDri7vCMTEBJsAEmAATaPgEPgQQAaALAHoMfTKAtQ1sWU55Ao6NkhStnBL5oHVtucd+weGAnqaho2R2ou+SeUsMM8bPqI1XZwPDV6/hHgBg9nYGb5cOj41+9plHM3p3b+dnNJpw6vRPeCm6J9Zu3ndl3EeZZOfxsQ0FSbZqriZm2CA7i4XkRWqDfPJcp85Flw4Pj27TOnTywD6dWlKRtdxDJ4rMzYzxyjRLYS5vrbkhPjL9/KS0SRsiYiLIh7miZadkX1uWtCwBQGYVp/NxAG8DKADwGwDy0aa+P1Xq3xCZ1OsLkievIEDFw+jeNJGZMAEmwASYABPwJAEWeD1Jk8diAkyACTABJsAErARI4H0ZwD0AYgEkAaAsQ1MDRFStmCMLe1QqDvFT9O/SuhWJbttyin7uG/fugy/Gvii2Xasg8LJXZ90cAG+JnXbRj5GFF2YufK+N9Yd6/UWkLl+P4CC/q+M/yqLq7/Re2yoQOhZ4F6Yb5FOSqz0XsqgwaUhIsCIirEuo0WQUbf5837nTv/w66dChE2R/Ym0eXbMsXCINCfJXRHR7yDJnztH/FJtEogTVhkPO2Em4u8ueEk4lE1UTv+8f27+ZbSDZ87OvLZu8rDuAgw4CJHFXBSAVABV5InH3UwAyALSX3JiAJwiwwOsJijwGE2ACTIAJ/IUAC7x8KJgAE2ACTIAJMAFvEKA/YscLvqDlQhYvVQ23zWj0xrz1OWaFODVi7AjdwrSFNx7FL9Fj+ni2aKjDzakLD15JtmKSJia6r11GbsryDfhqr+bUtt3fkUB4i5ARahEIK1s0lJRcgHzKXK0qc2O1Fg1xIwbq1Ism21s7TF+kVa3aar1uJAAqsHbMUx68cS88rZO/1O269UTrO6AvvYzE1F1a1adHnLKTcGWv74y6UyoOFita9moZai43i/787s/iq/5XE85lnHNbTA4fEX42KT0p1BpHaUkpFo9bfPqL1V9UZNtXijELwEkAe4Wfk4c4ibtUKJEKs+1wZU3clwlUQYAtGvhoMAEmwASYgFcIsMDrFaw8KBNgAkyACTCBJk+AMnjfA0Biyq0A1gMgywNdUyATJYuShgSFKML6h4VaiqzlaYoCEBCfpkxjr866OQD1JvDOXbLOtCht40c/nfvzS2Gpw6wCIRVZE4ubKyKFImu5+UeKzIGIVyrXVncuJNnK6ZqYF/vbWzsoVhvk0xZbrR3OCXNNAbCitojJCuLZJ1tn9O7W9rr1RPEZvNS/FdZ9fsQgT93tlJ2EKzGEDg/VdZzfsULAvqq/Ct37Ou2Z7DNui8k9ontImwc3V3Tq16kVFVk7rjleaA4wx29RbnHEujeAsULM39vETmsNAKAA8Lkra+K+TIAFXj4DTIAJMAEmUJcEWOCtS9o8FxNgAkyACTCBpkOAspTIY7CnkAG3HMA/ANiKJ42BRk2PlFt/T498G4VM5sawbl9fQ10IvIgbEalTp46zK3r2zlRF0cp1O//PBhAJvNsqCYQ1nRtbvo4F3sWrDfIZi8nagQRLypIfBWCNJzZmzIthhZkL3r1hPXGhDKnKbDT3v2CQp+7xtM2I5NlFzx68P/r+YNvYf1z6o6Hgg4LKYrIr3KzDOXMNzUProqzrNJs4iCnFNcYTXHkMJgCALRr4GDABJsAEmIBXCLDA6xWsPCgTYAJMgAkwgSZPwJrBS4+OZwOgglMpAPoBONoA6FTvu0v+pM1DFBE9Hg8l392cw8XFJrMpQbUhz+6RctmAjtKQFi0UET3bh1IWYc6hE8Umc3mCas0etx89bwDsfCFEj/rRVrUgWVQPqTgkRBHZu1Oo0WgUfbXvsCHkZvFAZVpFlihlr79VWw/XuNiBOvWCGxYNJfpSyKcv0apWbaYMVxIhVwmZpvQhQm2bJHstYaZxAAAgAElEQVSxXBMzuJe99cSKT/HV7r2ntu0/RSKoR1rb6LZS4yVjevALwQ/fN/g+u79LflT+aCh4v8AiJnvDwsHBAt4XONK9ij6IuhkA3b8os/c/HlkwD8IEWODlM8AEmAATYAJeIsACr5fA8rBMgAkwASbABJo4AWsG7xkhA46Kq30NYLaPZ/EOBdAewB9CgSwSuShDkjw4K1rckE469Ycjb3iilhqQmLxFq9qQa/dIeZysj06d/MaNfhfKkPhBhla1dpfbj5438XPl7PLrJIPXJhjrBwL03toqEFLW9kNCkbVaCYRUZE0cEqyIFIqs5Wp0ReYAUbwybSOdzc0AOgsFDZ3lU10/hwLv3KUfm1au/2xsQeGfJCY7kxVbYyxdY7vq4hRxkmXTlqGVvFVFf7Jo0L6v1Z7NPmt5nXjDwsFBcFRkzbp3FMx9AOaxuFvjNnIH1whwBq9rvLg3E2ACTIAJOEmABV4nQXE3JsAEmAATYAJMwCUCJPA+JRQmImH3hEtX123nCrGq9QP3rezcse2AFwb1C6KMzJ17ci4fyDu8ubj47Cu2Yl723DGamEEd7D1R1XsM8rlbbB8pl2QvfPsvmZDJyzYZ5B9metzHtG6R+fRsIwBQwSwS68j7uT6aRwRQB4E7Gpf8d/MADHFjoQ7jjJP106nnv21jPXER8vfV2kLj1VeDA4MVnft1tmQsH8s7ViyCKGGTapM7GemS+BXxmk7DOoWc+eEMPs/+HOInxLhquIrfNb//UB5cHvtL2i8kYEueXfys5v4h99u93qqwcHADwV8u8dbeeSI2HqPhE2CBt+HvIa+ACTABJuCTBFjg9clt4aCYABNgAkyACTR4AmTRQALvBAAFProa24w9yrbsHjs0SrZGnXKPNV69vhSvy6efW7V2M4ln+cLPJQ4F3vTdBnnyVlt/0uoEXk/7mPooYq+FVZ0IlyAUxaLJ/w4gw2tR1P/AfoK3cyyAtc6GQ9YSISE3KSLIWsJkFOVotMUmkTFBlbHNItTKorpIxeJgRWSvjhYLktxDJyzF4M5eEa2atHxShfBbqi/FkolLtFvVW93JSK8QeK1xnztxDgdWH7jy5eIvpWTNYH29ORR4bSwcnF0392MCPkCABV4f2AQOgQkwASbQGAmwwNsYd5XXxASYABNgAkyg/gnQH7Ek7v5PKLSmqxQS+YZSWy38exuAaAAaAMfqKPxlAObbFD6LyVo2N2t07JAA2/nnpC6/Nn7KXBINM60/r2zRUHLBAPncLVrVxuotGkr0ZZB/yBYNbuyvRdANl4XfGRQYpOgW0S3UVG4SHc07WiwyixI2qDY4yiClc3QNQAc35msol5BHLL2G6AMKskFxqkVFdi9Mnvxam8cefsDSnz7ISJyxVKta/VllodZWSJdMWzlNEzE8wi6Tdk3qGsOSiUvcykjvOrKrLm5JXIVgXFZShk+mfKLNycqxi8ORRYOthYNTi+ZOTMA3CLDA6xv7wFEwASbABBodARZ4G92W8oKYABNgAkyACfgEAcrgHSxUn/8EwCAAJPJSNfopgiBFgVJRKPLppeJrVBiLvC87AaDHzr3VKHN3IoBAQdwlgWk/gJIM5Zz0l0ZGU1ZkRRME3u42GYWQhUuk4uYhikihyFrukdNFZpjjlWu/pUfKKxoVWRO3aKGIFIqs5R7+scjs5xevzNxh189bC23o48pk0dKQoGBFRP/wUGN5uWjT19uCJi+fKrauizJIU99L1X6a/qmjDNJ0AH0BtG7oHKqJ/1MAXZ3135XJZNLAZgHpA5/r/7CfSCQ6dfIEXhrSFaH33I5kRbZBPmNpdUJtdQKvWxnpVGQtWByskPSRhJqMJlGRpqgIgYj/RvmN3evjL0XWDv9ZdK3ZtXjBwqERby8vrRESIPsiapMa4dp4SUyACTABJlCPBFjgrUf4PDUTYAJMgAkwgUZMgETaZoJoS0XLtgC4AsAMgKrVWx+bJ59Uygik7MP/ArgLwEsASDCi7EtvNJp/FwAqqHYrgEtCYbWjw6OfG7kuY2GwddKSkgt45733f1m5+lMquOSoOevX6Ww/b6y3wY4ZN2aUTp2+3JLhWVBwHNuO7Ub4sHC79WSmZhpSJ6Q6EianAXgLAGWHN8ZGXKhoIb1WqMjaDzUtMm7sGJ06Pe1G0T+9HqnzZmHqG4ORvCTbIJ+5tDqhVtJjUI8tczbMaWOdp7SkFEsmuW3RYBuus68PZ/vVhIJ/zwTqiwALvPVFnudlAkyACTRyAizwNvIN5uUxASbABJgAE6hnAu0APAigUCgC9TsA26JrdwNYAaCHkFG7SviXwv4/m9jHC5mYlHlLtg/utt4A6GvvXX+7Ob1ftycxIKxty6tXy5t9oznx6+UrxnsfeeSRZk89/QxMJhOKCn/E2Z+KCles2U3ZyJRtXKOI5m5gfB0qi3eS7Cy1JiZmuMUSwCLwancjfGglgTcl05D6XqojYZKyxVUAghoTW8oKD2nRQtHuqYda/3jy5+ad2z5IGedl3x4+edIkQoJqzZ6qCp5JsldlamJiY+wsFlJTU/H0AwFYu2m3I4sGUJZtoDhQ8USfJ0KN5caAs3lnAzp27Hjt0n8viQqPFP502123jdqo3NgUMtLpfFrvZXwfaEwvqrpdC1s01C1vno0JMAEm0GQIsMDbZLaaF8oEmAATYAJMoF4IvAFgIQDyu6Via5RxWCpk7JIlA2Vekj3CPwDcAmCDkOVLnqKLABiEjF/KoLVaJ+wF8G8Ah9xYEc1HYmDJsIGd3t+w6K2brGPoS8uQNG+D+ZZbbxfdcccdMJsBw6VS4FqZ+ap/i7I2re415hzUFZtE5opiVG7Mz5dUImAVLCMEG4ucQyeKTeZyEioNtgIvXfb6ZDnip5Ed8vV2oeQCFkxcUJVFA2WR59mcm0bBPk7WR6dOfkOSNCcT7/97WMWa6PwmfpStVa37uqqCZw4F3uTkedi/57Mf77nvjhhl2pa/CLVdYrvoRitGV2T9nj58GnuW77napneby2az2Xwm/0yxX4BfQp4qryphuUFzJ4Fb3EycJgmTPGA2m40/5Pzw+6ncU9vPF52fBeCnBr04Dr4+CHAGb31Q5zmZABNgAk2AAAu8TWCTeYlMgAkwASbABOqRAHnrZgH4A8DfBK/QlgDuFMRd+vl6m/jIHoEEYbJuIIuHCwCuAhgg+PLSWJTtS8LvwyTUurE2smi4NWPuK6++9GJPe7/d5Z8hrHcYOne4rmdR8amkWcswdvgAPNvuMej1F5E4c7lWtXpbVSKaG+E07UusgqWVgv5CGRI/uF6ILm7saJ1ataxCXPxWk4fZS1OvdOrX2WApspZ/tCjALyB+rXKtowxSOj90dshr2Vt2H3W9eZLshW9rnpE8GKI7UQjZc13s5k9esc0gn5VdpY9uXNxYnTptRQXPkpIS/Dtx3Em1euWjVSxEErciTtNxWMeKrN9PZ36K8Ek3sqgNegN2TN2hPZh1sFG+JnqM7KF7WfFyBbNL+kvYkLShYF/WPrpvTa/rA8DzNXgCLPA2+C3kBTABJsAEfJMAC7y+uS8cFRNgAkyACTCBxkLgHgBaAPcLGbnxAP4pZPRWt0byxyVRhTJ51wI4YdOZxF+yddADaAvgNxdhUZG1NRlzX2lbWeCdp9qO3r3D8Gw76nK9zVWsQe8uT6Nzh+s/S1asN8hnLquuGJWL4TTp7hbBMmZwLzvbgORlmwzyDzPDZLLoQHFQsCJSKLKWm5dfZBYFxCuVSvJzdsYyg7ydyZ/2YCOh7IzAW6WPLhVZE4uDFJH9IyxF6yw8ISKeVVks2Am8506cw+njp/HU4KfscO5bss+wY8qOxviakCSsSPiuq6xrRWE/WviOhTuubJyycTOAlfRtIzlbvIy6IUAFSKmR3RA3JsAEmAATYAIeI8ACr8dQ8kBMgAkwASbABJhAFQTIM5fUURJiXwRQDKC2np1UjI18MClLc5Dg6+vsBpBwLBk1uPu8VfNfe8B6UYm+DFMXbTYv+GiC3fuj+cp16NXlSUsGLzVB4K2uGJWzcVA/W9/ZplhASjL7vTHfDY7oLH6szY06doLAa8vYXTYkBJOX82pXNsWX+1Zl0UDnVz57jVa1bq8zmbRO8+wysotu9JLrFg0k8BYXFOPpIfZT7Fu8z7Bj6g5PvSZ8Cb9jgXfBjisbp26kwpHpAD73pYA5Fp8nQE+QUEvy+Ug5QCbABJgAE2hQBFjgbVDbxcEyASbABJgAE2iQBHIATAHwlYejp4JHlB1cBMAZUcs6vUXglQ3o+Cv8/D9+LqzdrX7A1T25x/XmALEoY+HkCqWxRF+K1BUbMO1dqtcF0Pdyi0XDdlfm+8uyZVFdpCHBNykienUIvXatvNmu/d9f/P544Xzd8bNnBOsJEsC3e5iXTw1n9d7t2/0ZSWCzZv6nzp7DSy+G4abmIZB/eN2iwQMB04cL8wHM9MBYPjEEcRO3aKHoYFNkrdxounboWLHWHBAYr8zcUdsPT+zWaVtkzWQ0iY7vOx40dNHQioxWQ4kBO6Y1HYuGspIyfDz5Y7Zo8IlXQ4MMgi0aGuS2cdBMgAkwAd8nwAKv7+8RR8gEmAATYAJMoKEToAJrxwAs9sJCyO6BxqXsQSra5myjP7IvC8IfCb5vA/iPLKrHV+KQ5orI3l1CjSaj6IBGe/7q1Suifj07/s1oNIpyvzteZA5AvKNiVM5OTP3ihofr1CmJFb6een0ZEmeqtKrsHc8IReXIO9ZX/D2HAKBieRRT5S/KkKUvYmn9b/JHtv6Mfk7f09clm38vvTS0946M+W9VeL+S9+6U+WuN166VHzX7+XlKqCTBnD5YoCzextbo/LQBQJmkEQB2eXmBlqxfSbTkzqDAIMXDfR8ONRvNorOas0X+Qf7x3yq/9aiw7OW1OD185SJrJw+cPF+YW7jtt1O/UZG1/zg9EHdkAtcJfCQUEmWLBj4RTIAJMAEm4FECLPB6FCcPxgSYABNgAkyACVQi0AHAOgAyAN97iQ7585LXaoVg6sQ80QA6CsXf6P0QZSQeAvCFcG3lR9idfqTdibkl2UsmaGKGhNn5zs5esr58wofpaYJHMQnOJFjnOzGeN7uMIL9iAHbF6Dwx4crk1zFW1tduqI+WbMTEOavNggBC/9K+Wv+l/6Yv8t61/SoXvqd/rV9UVI2+nhSK8w0X9tcTofvSGGQ9EQvgGwBKwa/aG/E5Ov+efE14I2Znx3R2HdSPnhooFOxhnB2f+zEBWwKcwcvngQkwASbABLxCgAVer2DlQZkAE2ACTIAJMAEAlI26EcAwAEe8SOQRAD8CeAHAVmfmkUX1kIaEhCjCez3bylhuFB04VHDKJDInqDK2fefM9bXs41DgnbNk/bXxH6ZT0aZ/AHgLAFlb1GdxMBJ3VwGgfz+p5ZorX+6wuNrcZZsuj/swk/wwyHYj2OaLxHAS4emLfh5k8y/9t/UrUPhv+pe+/iYU4qN97eHhNfjCcJSZPFbIYCcrinc9GVSYLEwaEhii6BLeJZQy2I/mHS2GGQmbVJvq4nXiyaU4Got8walg4x8A6G8iOmOZAH7y9sQ8fpMmwAJvk95+XjwTYAJMwHsEWOD1HlsemQkwASbABJhAUydAImV3QSD0NgsSnOh9DWUM19jiRkTq1KnjbCwSLiLR4q27zRO+rzXPX8mi4bq3L1k0fEHz0yO8ZG3gDYuGwUIWrCMhnPbqKUHoulsQC70h7lr4WIuFWWFZioR5znvXdg/iAagEOwMSjhtbSwHwmiBse3Rtg0YP0k1ZMaXidVKqL8WiiYu0m9M318nrxKOLqTTYA60fWNmtZ7cOfSP6WsTrvAN5Z7/Z9c23xcXFr3hzXh67yRNggbfJHwEGwASYABPwDgEWeL3DlUdlAkyACTABJsAEgHYAvgZwax3A+DuApQCaC/6v1U0pyVZM0sRE97WzSEhWrDfIZy4LqwtbBCqyJg5uoYjs1dFSZG3PgSOlh3SF87XHz5wF8FAluwhP4aNH+SlDkRoVp7sTwC2CoEsWDGR/QD65egDnAcwAsMlTk1cex1osLLJn+1DKos49/GORB713K09Hwu5FIavcW0uqr3FJ4CVR0u48eyAYycyVMzX9R/S3G3d16mrDwvcW1uZ14qwlgitLcHXM3tHDo9er1qhaWifR6/WQvy7/c2P2Rsog3+HK5NyXCbhAgAVeF2BxVybABJgAE3CeAAu8zrPinkyACTABJsAEmIDrBEoAkBjkLf9d24hIoCRxhnxJq2vVCbxUrK0ubRFshSlXRSpnd0MK4D2hEBeJvORfS1mtpwAUCGKvKwXqnJ3X2X7eWrft/M8KxdZ2AyD/5cbWqKgdFRv0pEWDQ4F3Veoqw6L3Frn8OqFiZcHiYIWkjyTUZDSJCvMLi+GPhP2q/bWxexgKoL1wf/EH8DAAKva2vYYNjlNmKpfJRsrIxqOiLZyzsHz6xOnEcGFjOyC8Hp8hwAKvz2wFB8IEmAATaFwEWOBtXPvJq2ECTIAJMAEm4GsENgtZvJRl6O1GFe3Jt5YKalXbKls0XLdIIIuG7Q3+0XMAdwkevgMBPAGgGYBfALwDYENNbBrx78m+Yz+A5QCoiF1jaF2FInhU/Ot1AEs8uaiBYwbqpi6fesOioaQUiya5Z9HQNbarLk4RVzHWJf0lbJyyUZuTmVOb19z7QjE9sjOhv2vo+6tO2JtIlmYs/X74qOH02qhoC+YuuDbjvRlkVVKXH/J4cst4LN8nwAKv7+8RR8gEmAATaJAEWOBtkNvGQTMBJsAEmAATaDAEKBuut1AAzdtBfwngfkHUrHYuKrImDglRRPbuZPHfzP3ueJE5APHKtC2U/edsq4vMU2dioczFOAAjAVCm6s0ALgDQAMgGQIXbKGvXV1p9cuspZPKOB1AXHzpUx9xtDmTx0SwgODOse9sHTSYT8g7/UOgvRowqY2dN2bAuzUlF1oIDgxVdw7taXifafG2RyE8Uv1G50ZXXCTGQxK+I13Qa1snO7uHLxV8aNk7e6K7dA62Fvj4GME044zMF8Z4y0vOrgz989PCTS1cupYxfSyspKcEU+ZQfVqtXU/E1bkzAWwTIY90MYKK3JuBxmQATYAJMoGkSYIG3ae47r5oJMAEmwASYQF0RoMenyYeXvF693SiL798AbnJhIpcEL2FcEoBGC4+FtwJwnyAW/uTCvJ7oOhYAZYPdK2QxHhe8Q1MB/OaJCTw5hiwqTBoSEqyICOsSajQZRTmaY8UmIEGVsakmUdKTYdBYUYK3sFrgd9rTE1Q3XrQsWhooDlRYi3vlf5tfHGAKSFCpVE5ziBnc+1y24j0qhGdpen0ZEi1F+nY4zIa1sn/8kdatzYDo9M/nCl1k787rxBaDY4F30ZeGjVM2umz3IAxsFXg3AkgCQD7SdA+g4o6UyV9tFq5lH4ICFWERYa3IMuJg/sHCIATFK5VKV8Xrujw+PFfDJ8AZvA1/D3kFTIAJMAGfJMACr09uCwfFBJgAE2ACTKBREagrH94ewiP4AR7IWK1O0KLHwFfZiLwtBO9fyqKtjci7QCgSJwfwPydOAPmukohF/evTQ9eJUIG4EQN16kWTKx7R1+tLkTh9kVa1amttHtF3am4HnciLeBGAOwD8CWAcgHR3B3PlutixsbrFaYttOOgxddxUbVZalrMcJKsXjTs08sW+QbbzJi/92CB/X+UwGzZ2+HPFd7d6oPUj7Z6CyWjCzz8W4rezP51SZ26qyGB1ZQ3u9O06sqsubskNi4aykjJ8MuUTbU5WrSwaSCy7DIAyd6lRdiR9T0Kvs6224rWz83A/JkAEWODlc8AEmAATYAJeIcACr1ew8qBMgAkwASbABJiADYFNAPYAIAHT240KrT0JgLJZ3WmOijZ1AvCjIKY+I2TskoisEgRZEgnJ9/c2AGcFD1B6ZJweRydrhB9qCGQIgAwAJBSTaBsM4BiAKUKmqe3llBFNHqHkr9sPgNidRdbDNZJs5XRNzIv97R7RT1asNsinLXb3EX1PLKO14EvcBsDtnhiwhjEky1ct1wyNGWrHYcm8JYYp46c4y0GSvWSCJmZImD3L6wKvo2xYycv/GKWduviDivf9pfpSzJ8826RWrupWk5WBp5hULrJWpCkqQiDiv1F+U5uMWSqY19GmyNpDAA4B+MJTcfM4TMDDBFjg9TBQHo4JMAEmwASuE2CBl08CE2ACTIAJMAEm4G0C5JG5r44EXvKeJXF1vuDP6YzAart+26JNJOZSZmzInbe1uNqj46N+g/q1DzCWm0Rf5mixN/+E+Y//ltK1VNSJPBUDBUGXvm8OgH5JWaG/A8h0kN1L1g6fAWgHgESuQQDOCX7FFAdldF4E8LNgw2C1nqBxqaDcQgBKb2+eh8Z3LPAuXm2Qz1js7iP6HgrN8oGAVvBuPuGpQasYx6HAu3jeYsPU8VOd5hA3PFynTkmsyAK+XiSQLBq+cJQF/PzCzNQtL8TQ5wg32vL5y/DhhI/I5oPOZl02VzNmnenvTJ+6XCPPxQSqIkD3dmpkK8KNCTABJsAEmIDHCLDA6zGUPBATYAJMgAkwASZQBQF3LBrcFWwKBKF1rU1WHz2GTgLq9hpEX6unJ42xTsgEJnFWHftC19FrUl4nQdbS9KVleGN61s9Zn+6fBeABAH0FWwUSlqVCdi95D5M4S8Lt28Jj4yQak5UEefeStQKJtWMAbHXAjjKCk4XM4G8B7BLW0RAO2l/2Ly52oE694IZFg0WUnL5Eq1q12VlrAm+umywx6HyM8uYkNHZliwYq7jVt/DRXLBpARdb8/INW9+vR/oGgwGb63EMniszNjPHKtB2OsmElqStTtENGRtu971+WvMz00cSPutTkVettHlWNL4mWSMWBYsVjfR8LJY/c4vziYlGAKCFPlee0V3F9xc7zMoFqCLDAy8eDCTABJsAEvEKABV6vYOVBmQATYAJMgAkwAYEAZaeS0HmrM0RkMpk0SByk6B/ZP/TatWv+B/Yf+FkkEo1xoQAVCXRkd0AFlyj79nUAMgA3ky5bSfS1y6rt0vaB0a3uu2tORI8n7zIajX67804Ybr6lRU/Vmj3DVs9/9e2Rg3vY2SHMWfbZtfFz1lK2MGXvbhbmobX2BrAXwGIAjwger3cCaCYwsGbl7hQKQjmDpkH0kYU9Kg0JCVREdGsdajSZRDlHfyk2GY0Jqk3HvqNCX+KQYEWkUGQtV6MrMgeI4pVpG2vziL6nuKwBMKAubBqsxb369u8bajQaRZo8TZGbxb3IxoOyxl+oyQYkeuSQ31JWpra0wtKX6DHlzcmGzWu39Bd8qz3F0WPjdIztqBuxeERFlrJBb8C2qdu0+Vn5vvCBgMfWyQM1OQIs8Da5LecFMwEmwATqhgALvHXDmWdhAkyACTABJtBUCVDmah8Ag50BMGbsGF26Ot2uANV4+bjLIhilKlWGM5l71ixcElQpu5aE3TMALgGgImj5Qhy3CFm1qwFQFuOdwwd1SlqX+ir56VqavvQSXpu66vc1W3PXZ6e+9nLM893tPE9nL9taPmHOOvIV1gAg708SjEnQpUftSeAl4a0nALKNoDiyASwVikA5g6PB9Yl7/kmdeuqgG/tXehmJC77WqjYdtRXl3M3O9iaPurRpsK6jNhzofJ8Xzpij7G9bVjG3/e22LGlf6bm+A/vecvXK1cCc3TnlObtzrv35+5+/AHjKm2DdHFsycvlITbuh7exec18v+tqkXaeNO3v8bJab41a+rDZ74CgET4/noWXyMD5EgD14fWgzOBQmwASYQGMiwAJvY9pNXgsTYAJMgAkwAd8jQJYEnwJ4EcCRGsKTZK3O0sTExtiJOgtSU7Hnyy9Pbduxk6wWampWgXej4HF4jyCykoBXLvjgkvUBeeRS9iO1y+R1mzEn/vaXontQ5m9Fm718e/mEuR//O25Yz3+qZ79i43laBvnsNVrVur0jHBRSowwtW39Fyl5+S7BoqCn+hvx7SfYHz2tiIp+wL/61Kt8gT/3a2QJi9bl+smkgT2SyzPD1tgJAgvBBwrwqLD5oDQoAfwcwWrAdsRUg6Zy+CqDiQw0fWrRDgXf/0v04v//8qdzPc525F1S5HCr4FigOVDzR5wmL/UNRflGxn79fwn7Vfmc+RPrLuB2jO0pbBLdQtO/X3pKVfSLvRHG5qDxhj2qPW+P50D5wKJ4nwAKv55nyiEyACTABZwg0+g9hWeB15hhwHybABJgAE2ACTKA2BKjSvUrwqa1O5CWB92BMbEyw7WQLUhbgzKkTVxYpVJQZa83ArS4e+gOaRNuZQifK0iWhl7J4SWw9C+CU4J1LWbWfA4jKSk74ZPTg7lYbBculibPWXpmXtnPU0Ofat2weFJIS2fvpQKPRjAOHTl4WicwJS1fvoUf7K7fHBUHtewD+Ntm9VBitMTfHAm9WnkG+YK/TBcTqCRB5ItOZIEuPhlC4jsRdEm2pkeczWZOQb7S1PQ+AslypMB8JvFTsr3Ijb+hNNtYh9YTe8bQdhnc4GbM0pkLINZQYcHDFQdxz8z2G5ROX1+oDgy6xXXSjFaPt7B8+nfKp9tvMb92yf+gzqo/uDeUbFeOV6cuQMSlDuytjl1vj+dRGcDCeJsACr6eJ8nhMoPYEGr3wV3tEDXqEoQDaV1Gbo0EvrHLwLPA2qu3kxTABJsAEmAAT8DkCJHCQXQFlzZ4WHikn71CHbfSY0SfVGeoKUYcKUC1MScHNIYEG+XvTnBUJSVDuaPNGjuwTKJM41mbSylm178cN7RGtnhVvEWmOnzqHzE8P4IlH7jfCjIs5B38QJ/3r+aDSMgP8/US4+85bkDhrvVa1/pvqBJwm9wdD3KAnderpNywaSkoNkFssGo75utB1DkAxgO4+9wqqOSDKIqcPMShLnjJGKQuZvK/J2/g5AL9VMQSJv2QfQpns12qepsYeHj3v93e6f/RDTz+U2VraWmQ2mkAzmP4AACAASURBVHHx7EW8OOZF7Nuwz7B80nJn7wWOgpbErYjTdBzW0S7T/KvFXxk2Td7kjnAseSvtre96D+9t59G9acGmK5lJmc5+KFUjXO7QaAh8JPi2T2w0K+KFMIGGS6DJCH8Nd4s8Ejk9sUTvc6YDIA2Uvr/aGJ+sY4HXI+eFB2ECTIAJMAEmwASqIDBfKDJGGYb0vmM4gCoFXiqyJg4O2jVw0MAgo9GE00WFiB4UgZRFS7Wq9FWuioS2glN1WbVUFK1328fv/e8Tj4T+e2Cvp+/89vvi5ooZL1e8T9KXliE1fQemvkG2utdbsupzg3z2evL1pazkH/gEAFRk7VJ5eXqvDqF3331Hc1Pu0V+KzDDHKzce8YVCalVtkVo4l2Tb0VBbDIBVQnFBEm3JZqImb15aK9mW/EsohOjWGY6SRUlDxCGKsIgwi92B5ltNMUxIyHDOM7ta3pGjI3XD3x4u8fP3Q+ijoSgtKcWKpBXa7ertrt4LbOeRjF0x9rtnhz1rJ8juWrjryuapmykb+qCLh0Dy1oq3jvWO6W1n7/Jp6qemrMlZ5O/t6nguTs/dGxgBzuBtYBvG4TZqAk1G+GvUu1j94qzWbR8DoMLIRuEJP6oRQsWYnXkysMHgY4G3wWwVB8oEmAATYAJMoEESoMfE9wHQCrYJh2pahUwWJb108Wp6L2nXu+++q6UpN/+7IrOfX7xSmeYJkdBRliFl7VkLo1F4PVbPf3XKyME9gmxjTVXvQPd2D6JzW0oIBuYs335t/NyPpwiZn5R1TPFtr2l9jfX3suhwaYhYrIjo0z20/JrRf1/u4Z9FQf5jVKoNvuxDGg5gJwD6d3cD35shAOgs0x8tzjTKXKLX5zYA9IePW2d4xNgRuoVpC+0KI04fN127Om11bURYS/w9ontIg4ODFZ3DO4cay42igvyCIlGAKH6Lckut7gXdYrtdHqkYWfH6vlRyCVumbrmSk5ljJ/o6AxGAZOA/BmoT5iVU/F1VVlKG7BnZ5u0rtndtbH88OsmEu1VNgAVePh1MwDcINCnhzzeQ10sUlWtz0IexlMlLtTFyGtuHsCzw1ssZ40mZABNgAkyACTQZAjsApAkCkquL9ugj3zVMblsYTZKd+pom5vnudo9wz0/bjgfuuQXDBnRCyYUyvD5t9fnVW3PvauyPezm7aXGxg3XqJTNshL5SJE6dr1VlflJroc/ZGFzsFyBYFJB37csuXtsYutOZJ3/eXAAkDrvzyKJEuUqpiY6JtnutLJm3xDBj/Ax37A6q4urJe4Hk73P+fujc+XNBdz95N0xGEy6cvQCxn/jyqmmrKJvf1WweyWtzXjv0x+9/BLV6upVlvN9P/44AUcDl9GnpPRvbH4+N4eDX8xpY4K3nDeDpmYBAoEkJf0181yvX5iCrHKrVQUJvo2os8Daq7eTFMAEmwASYABPwOQIklowHsMfnIrMPyM7CIeb5rguzU19vae1Soi/D1NT15mcfvw2Hj/8GfVn5+cAWzZ9TZu4a3Ngf93Kwb47ENkn2io80MUMH2gl9yUtWGuSTU9wV+lwV9VztT8ImFVejAnxNrVn/sKWsXfrDhx5bpKKErj6yWJ3AWxuf3NrsR03nQDI+fbwmbHhYyJnjZ+Dv74/7H70fGxdsNKgmWQo5umKpYJlrwOgBn0xYNkFy+vhpkJ3EbS1vgzJJqd2m3uarH27Uhi9fWzsCLPDWjh9fzQQ8SaDJCH+ehNYAx3JUm4OeKPyiAa6l2pBZ4G1sO8rrYQJMgAkwASbgWwROASARlCwa3Gk1iTXujFndNZb5ZAM63ikODlZE9nom9MqVqzf/9tvvfmMGSnD/XS2gLzXgnzO36Nd+fpQKxyUJvqeN9nEvKyyZLFoaEiRWRIT3DTUajaKc3Lxik9k/QaVSkQWDY4F38UqDfEqKS6KZLKqLNCT4JkVErw6hRqNJlHOwoNjkX56gytjp0OqBfJsDxYGKfpH9LI/x5x3Is3jACnFVtdevA1gAgPw2znj6EDWA8Wwzl0oA0BeJ3S4/svgXi4YSPaaP94xFgyscw2Xh0uZBzRXScGloubFcdDj3cLHZbE7Y4MAiJHx0uO5d5bsV2ebk7Zs2OU37hfoLpwRZSbREKg4UKx7r+5jFd/h03unzzU3NRd37dP+b1UrCHGB2xUqiru9zrqDlvp4lwEXWPMuTR2MCtSHQZIS/2kBqRNc2+v/XssDbiE4rL4UJMAEmwASYgA8SIOHoCQDnXIlNFj1AGhIcrIjoK70uJuYfLjaJRAkq1Zq69nOdOPvtyBnj/q+Xv238s9P2mics2Pk5gIHCzxvt417WdceNGalTqxR2XquJEyZrVemZFlEsbuRgnXrxDYuGkpILkE9N0aqyXLNoiBserlOnJNrMU4bEmSqtKnuHQ/Ft9NjRunfk70goE/PRxx6FXq/HxMSJWnWaujqxrgCADoDMlXPZyPpaM5eoGBt52pJVxXFXH1m0FFkLClGE9ReKrOVpigIQEJ/mGc9sp5FHj4nWfaj68IZoqy/F3AlztRvSN/zlHHSJ7iJtEdxC0SG8Q6ip3CQ6nn+8iATZHcodTnn7doztqBuxeETFXAa9AdumbtPmZ+WPEDL6nSpYFyYLkwYHBis69+tsuc8dyztWLIIoYZNqU13f55zmzB1rTYAF3loj5AGYgMcJNHrhz+PEeECfJMACr09uCwfFBJgAE2ACTKBREKD3GSYhw9XsyoriRg7VqZWz7P1ck2ZpVRnrncqwc2WuGvrGrfpIlj5qUDvLe6aCU+fh7y/C5t3HMT71CyrOtQIAib+UCdrQH/eq7g8cSXamShMzYpi9BUPKIoN8wmSLBUOXTk+NbvNgq8kDw3u0NJabRLkHjxSZA/3jlcq1Tolmwj5IspdM0MQMCbOfZ+nHBvn7qr9YPXSRtBzdsd0jGWHP3OlnNJlx8g9/xPxrEj7+5AvDRPnE6qwhLgiWBHPdPCuN4Y9B28ylCQCeAvAmgL0AnBIoK7GrTyaSuZlzNVEjouzOTXpKumHuhLnVnQN3YpbELo/9rv3Q9nYF2b5e8vWV7VO2U7a60x6+A0cP1E1aPslOlF40ftHJbZnbnndzD9w8znxZHRJggbcOYfNUTIAJMIGmRIAF3qa027xWJsAEmAATYAJ1S4C8TUkoutnFaSXZaSmaGJm9WJO8UGWQJ81218/VxRAqukv+FSvV/mt4O9HqrXlo+9CtKDea8M2RX3H4x19fytP+SZl2xoYsxpDFQUhIiCIiIuJ6tnROTrHJZKpscVCFwLvQsHbD5jefeuqpN63Xb968+dzp06cnHTp06BM3BMDqBN6/WD2Mee7Rwsyp/dtY59GXXsH8Lb9CHNrNMHHcxOqsIegDh3YAjrhyMAbIBkiDg4IV0gipxQ7icN7hYpFJlLCm7jPLXQm7pr6STl06dbiz5Z2ZUUOirvn7+Ru2bd127ufTPzvaw5rGqq/fOxR401LSDMkTkl2yCHFiAZJYZeyx9rL2VIm7ou1dtNe0bdq2Li54+EqmrZymiRgeYSdKZy/INjcva172x/k/Culs1WA14kS43MXHCLDA62MbwuEwASbABBoLARZ4G8tO8jqYABNgAkyACfgeAcq23Sxkt7oSXXUCr6fFmprikiyclnDo6OFvg1aM71HRl4TEtxccOLVy+0kqUtUQW0XmYlxcnE6tVttbLyQmalUqlV22dGWLhpKSEsjfm6ItN/n5VXe9LDpMGhIYoojo0+26p67maLEpwJigquIx9MoWDSX6UsgtFg1/8UeVZM/or4np/6idQJayToudP4pPfb7t86r2pr2Qbe3y++ChY4bqZqXdyCwv1Zdi1oRZ2vVpdZ5Z7tEzN3LsSJ0yXSk5cfwE1qxeg8effhyXLl0yHso/dMzf5J+QocrwecuAyhYNF0ouYM57c7Qb0zd6Outf0iehj/a52c9VnB9DiQF7Ptpj/lr1dVcXMngdCrzrF61HdFg02jzSBknyJG1GWoan4/fo2eHBXCbAAq/LyPgCJsAEmAATcIaAy29snRmU+zABJsAEmAATYAJMAEAfALMBdHaVRtyooTr10htCmsXPlSwaMv/qp+nq2K72j+rfubDvE83aDOx6Hx5rdWvF5clrjhrki3PrOqPY1fDt+svILzWwuSIivE+o0Vgu2rzt83NDh8W2HjlypN3j5snJyQa5XG63NiqyRoWlIiOuF1nLzc8vys0//MG4ceMyY2Ji7C0VbK6PG/G8Tr1kqr3dxrQFWlXWJofCFRVZEwe3UET26mgRhHMPnSjSFhZ/sO+Ajgr12VoHOBR4564+bFr51f/GFhQUrKoCllwojneLizAlKZkpmqgY+8xy1XyVYfaEOs8sdzH0artL0lalaWSxspApSVOQOCOxojP5Gb8//n1tdlq2z4uMliJrgc0t2dVUZO1I/pEiiBC/1jWLEGe4St5JfufQqV9PBd0uuR0mkwmXz17GrX63Xl4+bXlPFzJ48dzo53RJy5Psir1tWbIFs2bMssSxcN5CQ9K4pAZ1j3EGYBPvwwJvEz8AvHwmwASYgLcIsMDrLbI8LhNgAkyACTABJjAMwMsABrmKgoqsicXBish+14us5eYfLjI3axavVGa64ufq6rR/6S8Ll0ibBQevGdjjsVDy3j115hxeCr8PoS2Dkbz6iEG+JK+uM4prtaa40SN06hWLKwSlvPyDKPzpD9OoUaPtHjcXBN6q1mbrWyrJzs7WVCHw0vWXspd/oIl5MdJeAF6yyiCfmlqTcCWRPC1p92TbJyf06t8rtLy8XPRd7nfFthmlcQMf16mnhFesp6T0CuSL92tVm49XJ0huAEDXPFkJZrUexAAeTMlMWV+FwNugzkHldZPA+3Tbp0MOaQ8haliU3a+Xzl9q+GD8BzXtVa3OpYcvdsdX16UQBo8ZrJu5Yqbk1PFToOJ+t7e8HfMnztd+km5XUJDieBBAYVUWLlRkTdxMTEXWWsGMmy78ckEUPzYere5vdV3gTV5oSBqf1JDPlktcm0hnFnibyEbzMpkAE2ACdU2ABd66Js7zMQEmwASYABNoOgReAUC+Bi/VYsleF2uqiM0yb9yQTp+oPxx5I/u01IBU9U68Fd0K8sV5WtXWEz6f2WizPkn2ymWamBEv2omtr7w10bxs2fKK94QW6wW5/C8WDVXtYWWLh0rXSxwJvLMXZ5oWrdsY95/j/8mq7mwMHzNcNz99vp19hG1GqSzsIak4uJkisusDoUajWZSrPVdkFpnjlRsLqvoggGwbTgB4VSiQh8pZzTl5mmKTGQkqVcZ3sgEdpSEtWigiera3eO7uO3xS/PJUeVDLVg9YwiYbgFnvzdJuSKv7zPJavKb+cumouFG6t959S+JI4FXOUxren/C+r4iM9XU/sGNG2cJkO9I9orvlXHyf/32Rv5+/JVuYPK0DmgWkhUeEP2A2m4379u77fd++fduLioooLfenqu43A18YuGXtp2sr/KTpdZQ0PkmbqcpsSPcYTx7LxjoWC7yNdWd5XUyACTCBeibAAm89bwBPzwSYABNgAkygERNIAnAHgHcayhplA9pKQ8TBigipJPTMz/8NaHVPi5BRz3e0z25N3439eUd+uKdlYKxyY2GdZhTXkqNDgXfKjFlXCk//8vOgQYPusGRL5+YWmc3meKVS6dTaSNASi8WKyMjI69nWla6Pix2kUy+afiPLtqQU05UrUfD7Oe3OjJ3ViVeSxVmLNUNihtgJ0lVklNaYLQmA3vf+KTxC39/KsnJWM9kSJE6crlWlZz0dJ+ujUye/cUNgvlCGf3+QdeXJ5yINliJr+YeLmomaxWfWcWZ5Lc/BXy6PJvsNsVghbiF+cubCmRXnXV+ixwz5jJPrVq571NNzujJe2+i20mBxsELSRxJqMppEhfmFxfBHwn7V/vr2Bv6L4Dxm7Bhdujrd7kOJce+OK0hPT18PYHpV67buQb/+/SyicX5eflEz0FMLzr0OXeHJfeuVAAu89YqfJ2cCTIAJNF4CLPA23r3llTEBJsAEmAATqG8CKYKg9n59B+Ls/HHR3XTqWXEWcaag8BfofiiGbADV5LrR5qZ9dWXcvM+krnhtOju/t/vFjYnV/T975wHW5NW+8Tvsoa1tXVVx1xFrXVVqxQ1OqqWK4Kq08K1/l/0+UVTcq62ooBIjJiA4cFartXZZ6wbirIkTk1pXrbZNRIyMJP/rxCQmMUAICSTwvNfl9X3q+57znN9zksr9Pud+0lJWGomtcsTOZGLmRia0VrQ60uLzgd25Ezp0bJsxsFd3jkqlguTGb+g0Pgg/7PhZmRafVtrRf4sCr3lFKROY/Xy8eSGDQgJUxcWcYyeyZWq1OkYgEJiLfz8A6KZ76aDRsbYoeick8pSx0+e8l7lycmrkyD5+F67egLubG9q2aoyEtbuVsYszogCcK+novaPz6KjxuwZ2ndC8ZfNZvUN6BxQVFflKLkpUPs18lLm/5Oaq3dUxBwUHq0JQ5QaOCfzqvbXvGZrmPVI8ws7ZO8XHMo6V+oKgLIsEB3AMXZ+xftf4CeM9jMdelrCsIG5qHGs4uR7A/jLmrejn0AHLoiHtSIAEXjvCpKGIABEgAkTgKQESeGk3EAEiQASIABEgAo4ikAHgGIC1jprAzuNyM5fHiCKHdzdUjMYv34mFnww1TCN/oETs0j1iwc4slzw2zewIfLz8eYN1Tdayck5JNW5u0Xy+0KpqXRt5c2NTY0XNOzb3c3NzQ5M2TbTD7EzaqVwfv77Uo/9jJo2RLBcYWTTIFVgYZ9r0K2rSRElaqtCkYnJKbJxYIBQa54hZMqwG0B7AFaN1lCDwJitjp8+NWjn3nxl3H6i8O3XuBJVKjWu5V4HCvIL4pRkuKfBbm78uQ7rkjls4rlWjVxppH8lX5CNzVqb4YPrBStv3LUNbBnn6efJeeOWF5u2bta8dGB5oEv4Pq39Q7py185kXBKza18fbJ7193/bNOByO2+/nf9d4Fnhe9Yb3+O2C7Y4WqNdmbMx4d+y4saZNC5cmFEyfNn0PgFQA3xrvP2YFU91eFFi7z2rofSTw1tDE07KJABEgAo4mQAKvownT+ESACBABIkAEai6BbwAImZbnIgieEXgv5t7CivU/aHp3a/lQo9Gos879KtVAE83fcsKRgmhl4KrUKsGB4wdKJvMnG0TYh/KHSItPK8uiAaHhoUG+3r48fZO1M9lPLBGETwVpbubGDFHk2EjTJm7Llitjp8YZi39HAbCq3d7mcEurap40LqxgfUqil/4ZheIBs28oEKTvMBHwKiNhlTgH9wPBB6I3w980Yfr1yq+VmbMyK63ZWruIdpKBSQO5f13+C37X/NA9rLupwLvqB+XO2TufeUHwxtg3JFG8J1X47GLVvkfXHIXmnka8K3WXXqAeAeC/dmZaB0Cdd0a902Dr9q2G/cG8dP/zr/8U7Ni+4w6A67o5GdsGAB7qfu8L4A8Aj+0cEw3nfARY4z1Wxf1v5wuNIiICRIAIEAFXJkACrytnj2InAkSACBABIuDcBHIATANw0LnDfBqdsUUD+1P5g3zEfvGlWLD9aARV2tmexcCwQK2HarfgbgF3f7vr8eu5X2/Ublh7/H7+fmuF8pIEacsCb8JyZey0OGPxj1WSs4s1/TO5SqlqLtiUmnRq3Ji3Tasxk/gFsTOXsLHZ/q6OV2kCb2U1W+OGrAkRtQlroxWZL3x+ARGz2UfwyZUvz8eXs78UH9vwjEUD9/2U90/2CO/BBFPD9dOan4CbKNjG26bPG9sPrwKwdv9Zk2etwNugQYPCwDcCmw4PHe7JLEl+OvCT5vChw/I//vjjKoAC3UBM5JMZDcosHRobCcDWzEf3uCYBlvufAUxyzfApaiJABIgAEXBWAiTwOmtmKC4iQASIABEgAq5PQApgJIDzrrIU1mTNx8eXNziIG6BSaThZZ69JNZ6I5mcctqcQ5Co47Bonq8ZVPlRufLP3my81eLmBSnRCJIMaMemC9Aodm4+KmiRJE64z9RWeNl0sEJhYNJQo8Bot0lxE5mamrhRFjhlpWh2ctFYZO3NxZQmdtuTA2ursEu/rGd7zxoeCD594aegE1c2zNot/zvi5siwaTARe+VU5bu+6jaZtmgJq5MlOynLhhejD/Gc+l5YFXt5P4NziFGzlbdVba1izH2xhz/zGWXNJdjG+TERmVeMfGQ3WFwD7dchsgtEA2KmHsjx6bYmLnnEeAmTR4Dy5oEiIABEgAtWKAAm81SqdtBgiQASIABEgAk5F4AGAtgDY0WRXu6wVyVxtXVUSb1h4WJC3r/ePQ4YN8Var1ZBek2Lw24PBT+SLNwk3VUg0ZE3WfHy8eYN1TdaysnOkGnCi+Xy+sShvk6AXNSFcksZPMBKPFYidtVgsSNtSoZgdkYQ2oW2CPPw8eC36tQhQqVWcO6I7MjXUMefTz5sI6N3CugX5+/rzOg3oFKBWqTmXcy7LVByVSQO1Oo3qfN+yc8sBPd/pmacqVnGuiq5KvTy9ostRcV3hJeotGvQDFSgKcOCTA7myb2WhpXnWvjHuDUlU8lOLBlbte2zNMWjum1g02LQfrFhUOwATAJwF4A6gJQDmRX7L6FlmczEKQDaAG0Z/zgTefWYevVZM6bBbrP0OtPY+hwXqYgOTwOtiCaNwiQARIAKuQoAEXlfJFMVJBIgAESACRMD1CDDPU/q3huvlzd4Rc8PHhn8r3CgM0A+sUCiwOnE1vP29lfOnzbeXr2tpQhPz4GUXq+C0+grs3mlCq5YtZw0b3K9+cVGR+7Gskzfdvb3G8/kZTlfR3SGig2ToqqEGMfqx4jEOzTskPr/xvIkY3WdcH8mH/A8N97EGahviN4h/Sv/J+D5Wecoq74cDuFaCoOpQYe8F7gsTng94flbrEa3ra9Qazu8nf5dqPDTRF4QX9Owtzm/eZO2u+K7ao8Djqp+737gt/C36Z4/rPJmfseywenOUfmNJbPQCMPvf7QBa6wTgPACfAJhnp/ltHobx8/Lx4rXv3177AkCaI5W5ubvFHBUcNX5RwK3brW7n51s9H9ekb5MAjUrDuXvyrqyYUxxzLf1ahSrybQ7cdR4kgdd1ckWREgEiQARcigD90OVS6aJgiQARIAJEgAi4DIGGOlHoeZeJmAK1KwG9UNTwlYbN33rlrdqR4yJNxk9OSkbutdwCYbJQf2zervMbDTYOwHoAEwFstWYSVhXs5+fHCwkJCbhz947H/p/3e736xqtFdRvULf4l+xcZR8OJ2S7Y7kxCFnc4f7io/TvtTewkcng5ysNzDxsL6NyPhR+LgsKDTO7bu3KvckP8BnOh/W8AFwGEAbhrxI1Vn3YxqlJlIiUTTpm9QIUv8wrji8cv3r7z652ZFw9d3MUG54Zxgzy9PHmt+7fWCpC/iX6TaTw0MacFp83zwURW5neaa0GgdlQFr/n6zYVevYWDXui9AuAtAKctVPpWmKUtAwSODZRM4E0wvABQKpTYNXuX+ETGCfYCwFCh3PKdlon9kvsx32DtxSqscxbkiK9uuup01e22cHDgMyTwOhAuDU0EiAARqMkESOCtydmntRMBIkAEiAARcBwB9kP+V7ojyo6bhUZ2WgJ6oejOpTtodb0VwsPDTWJlFbw/Hfjp2o/f/MgEQkddenF3LICd1k4SFRUlSUtL04pcH07/ENFzow2P5inykDg9UbwrdZczCVmWBd7VOcrD8w8b+wVbFHj3rNyj3Bi/0dxX+GMACwA8p6vi5QFYDoCJlEW6alP2swT7faG9qk/LqjDuHNFZEpYcZiJAfj/3e/HpDafLk4/yCrzlqla2ZINx7cw1nuy07GUz793mAEIAbHIS711u1LooUbfR3UxeABxYfUC5e9Zu9gJghM5jmNuX11fUKqyV399X/oabmxueb/08zvPOK0ULRPaqyLf24+pq95HA62oZo3iJABEgAi5CgAReF0kUhUkEiAARIAJEwMUI9AfwOYAeLhY3hWsfAiZC0bnPz2H5IqYNPrnkcjni4+KVnu6evYR8oaPsDvTiLisd/rIcy+JmZmaKIiMj/S5cuIB9Z/cheFSwyeMZiRnKxLhEpxKyOoztIBmaVLZFQ9/xfSUfrPngqUWDPB8Z8RnigxkHSxJIWUOw+QCYnQH72eESgP8DwD7jKp0IPBkAsz3IKQdnS7eWVWH8cFTKKNFr77xmIkAeTT6q/GHOD+XJh7UWDeaeunpLBWPv3GfWYUmkXh+3XnZo0yFWSW6puZqzeO9aFnhXHVDunr37UwANAFwH8PKbC9+c6/anm3fzjs2hUWlwW3Ybeeq8gpOfnXR0RX4Ft1iVP04Cb5WngAIgAkSACFRPAiTwVs+80qqIABEgAkSACFQ1AdYw6D2dh2dVx0LzVz6BtyalTNr6evjrvlpB94ocv375K15v/zo0xZpH2VnZ1309fMebNUKzZ5TMjkEIYLzO67Q8Y5ct8K7IUCZOTzSveC3PHHa/lzVZc/dz57Xs11LfZE0KD0SfE54zEdC11aU+/rxOA580WbuSc0Xq4elhbQO1pbomYsyC5TGAvQDG6PxjWVXsyQourKwK40elCLzG+YgA8AYAJkqaX0zc3ghAqROtSwtZb6mgv4dZzjAxuzSvXMsiddLegg2zNjAhl1lc6K86zuK9qw8ocFygZELyU4uGR/JH+Gr2V+IHvzxIeaXNKzOHhA7xVxercej4If/XPn2N49tI+xGH1sphzq4CUYbIp4J7oLo/TgJvdc8wrY8IEAEiUEUESOCtIvA0LREgAkSACBCBak7gXzrx5F0nX2e5jl47+VqqPLx+4f2C/Lz8eIHBgQGHjx1+7u2lb7vpg2JC0eYPN+ee23cutISmXfaMn4mPa3XiWbnHLc2i4YH8AZJmJJlbNDjTPrI2FmvvM+e3CICHzlqAVdIyb1zG2y4NwsqqMO48trMkbJWRRYNcCa1Fw0YTiwZmIcFiQ7oEWgAAIABJREFUZN7BAwFImHevj4dPavuB7RsUKYv8rhy+Uuj9knefbEF2SV7KrHKZ/bJUccv8hveXsLEsCrxfJX5VuGn2JmZz0VnnBc08jls6i/eufi3mTdZkIpnU3cs9uomyyUZ+Kt9Q+c0aJS5cvhDt/suKnJ9cP63+qWDv7L1MaK9oJXe5P7Mu9AAJvC6ULAqVCBABIuBKBEjgdaVsUaxEgAgQASJABFyHQDyAl0qooKvyVYQP6RTk5+PLCwniBqhUGs6x01dlanfECDZrO8XbKnxV+bqqOoDhE4ZLZq+brRWBrl68iq0bt6LOK3VUGmge6oWiw/zDjrJk0C8/TucL25X1frJFTGZN1nx8fHiDBw/WNlk7evaoR/f+3YvUarX6l5xfpB5uHtFb+FvOlLGPqjodjpqfNV3rBuBFAMyceK6uSdh39piwjApjboOODTo35DaM0zdZu3nyplTjrYk+yT+p31c/A2gLgPlqHGC2AnVb1l3RPLD5/w38aKC3m7sb6r9SX1txumfOHnFWRlZJ1hTM8oGJleW2VChDpGZVwEwkX2XL3rQHYyvHMP4e5Ao3CkXhY8NNrDGSEpPw52t/olm3ZnqBV6kTeB/p7DsuWzlXTbqNBN6alG1aKxEgAkSgEgmQwFuJsGkqIkAEiAARIAI1iMAKAH/qhDanW3ZUWE9J2mdRT6vR8h7hf5/tkBYXFeSH9GoXoFKpOcfOyGRqjTpGsL3ECj+nW1cVB8RdsH6BaFDEIFMRKC6pYHPSZmaZsL0y4vOv6/93y54t3Tu91UmlLlZzZDkymdpDHVNKpWZpYZmIXOailaV9NOWLHWLBtmNMNKzuLwrY+iQ6X15HpNbAr2lo0yAvPy9eQN+AAI1aw7kruiu7n3t/0b3j986biaS9ARwGwP73qC6o468FvxbYolULtx69e0CtVuNq7lW0GdMGObtylHtm7SnNu9fcosEqSwW9SN2xX8cWqmKVx5XsKzd+k/z2Re6p3Ku6mJiFTWlVwI7gWZExSxR4/+r8F5p2aYrrouvYt2rfjUc+j+T1+tQL0Kg0nL9P/S0rci+KuZN+p6Qq6YrE5KrPksDrqpmjuIkAESACTk6ABF4nTxCFRwSIABEgAkTARQlsAMA8OflOGD83c3mMKHJ4dxMh8n9LtmneeK0xJ3xIF23IijwlpiTsEQu2l1jh54RLq9KQLAq8GxM3KldNX1VZfrWjXh326o7ojayw9MllRaWmrdAs7qMEwfcFP5zLu/nuu+++pFKpOMeOHZOp1eoYgUBQHUUu5mP7HwCseZjDrlciXpH0T+pveCFToChA1vws8eVNl82rb/8AIAbwoZEYP3XE+yM+n8tjhcZPrjxFHlKSUqDwVhR8Pefr0pqCmTdZK6+lQhQAVkm+0wwOE3idpbGaVXkbHzVeska4xpAD1ihxauzUgsJXCgvluXL/V7q/ovn5xM9urRe2Nvx8WfSgCBcXXBTf2HKjpCppq+auZjeRwFvNEkrLIQJEgAg4CwESeJ0lExQHESACRIAIEIHqRYD5U7ImVzuccFkmwtzFq79h066f0S7AHxwO8Ovdx3g3LAgBjeshIe2gMnZpqRV+Tri8qgtp2MRhkjkpcwwiUJ48D6tmrhJ/lfpVZQk8N8bxxjXqHtnd4P3LaBxMPlhWpaYt0CwKvEsF36v7j4lze/3117VjMq/SKVOmiAUCQWUxsGUttj5zCQATrlkzO0dd3IFrBopahbUyeSHzC+8XZdb8LOPq21m1Xqo1u9vgbhe7DOwSwMT1S9mXZKe+P5Xx34X/XT4sYhikF6VgFg3N2zTHhqQN2P/9/luXDlxqYkXgFanGtqkK2IqYKvWWsPAwrW3JwEEDA1TFKk5Odo70iuTKIlVD1YoPBB8E3Lx0EzvO7ED94fVN4rq25lrBpcWXapIvb1l7hQTeSt25NBkRIAJEoOYQIIG35uSaVkoEiAARIAJEoDIJsCY705i2VpmTWjuX8dH6+M/TsfCfrMjuyaXIK0Di9guYM3k0ElJ/UsYmaJsGnbR27Jp8H2uy5uvly3sj+A2twCbOEUs5bpzonfydjvbdZdiZL+zJCSkTHncb3c3HOA8/rf5J7w1q1zyaWzTIH+RjzpqDmiThHpN/YyckJChjY2NLswKwdduUJSbZOq61z20GwEreR9nBc/VtXbO2b40mZz7eAwYkD9jQelRrb+OgziWfU2YvyN4NQANgI2tY1iO0x6q4zDgD+3xFPlb9Z1VuUN+g1g/uPUC719pBpVLhhvQGitXF+HLHlxP/uPAHe7aiV2lWHhWtAq5obPZ+ntuyY8vObV9rG9esbbPmHo08avcM74lSBF71pcWXAqv7dyhr4ufn48dr179dQBnWMCTw2ntH0nhEgAgQASKgJUACL20EIkAEiAARIAJEwBEEpABGAmAemU53seZYPj6+PG6rhs2bPf+o9thBbUxiTNx6Fh1f7YjVm47k7v5JHOokzZCsEfOsuacy8lEVcbCXCi91H9f98bjV4wxVxEq5rpnWBvtbbej30WBds76jp67e7jFgTIuYf31kIjDrBF67vSjoFdYryM/Xj9c9uLu2mlKcLZaBg5h9gn2OsoGwmM82bVovbtfmlbgxo99RaO0osrJlao27LXYUkQCYWMwsH24CYF637Be7Hjbq3eiF0O2hhp9bmEXDkf8dKZZ+LXUH8ADAc+zGD9d+iAHjBnBuXLoBNzc3NG7TGLuTdiv/uviXz2LhYsPzzKIhYVqCetf6Xex5my9W1err48sbMGhAQHFRsUf2iSyPHl27F/n5+KiPncg2t+aois+EzWsr7cFhE4ZJZqbM5MouyiA6L0KPsB7a25fNXoaXp7xseLRQUYhrX1zTSDOkbwBgn89qe3Uf210yLtnoe6fkJn4k8FbbXUALIwJEgAhULQESeKuWP81OBIgAESACRKC6EmCiC+tkf8fJF/jW5vkhW8cOautrHGfCptM4fO6+ZnRwO40Gmvzjv9y8puZwYgTbTztKQCsRU2BYYFAt31q8rsFdtZVhF7Mvyoo5xTHfC743xMKEJi8fL96AkAHaytmcEzkyD7WHLUKbk6erxPAaAbjFKkm5Ydw/jCvpfj35q1TjpYk+wT/hyCpig3gXFRUlSUtLM/EqjY2NtatFQ8j4EMm0lGmGOVil6tqZa8XfpH1jVxsI1izM28s7tfPAzg3UarXmavZVmdpdHXNQcFC796ImjpOkCXhPmxUyO4q4WWJBaoY+jggA4wAwK4dzALIAsJc/xhcTd5ln95c6UVcOQO7fxL9W3S51gxsPbPycRqXB/TP3Ua9DPY6bu5v3rSO3cCfrzp+P7z3ub/QS6YNJn01KfPjnQ48WHVtArVLjjuwO5HflhX169sHwyOFexpOmJqSqE+MTe1ZEeBw3aZyEn8o3WT8/cQ0Wzpn7xJojNk4sEArtmhMn+IBy566fKwoZE6K1zEick4i341nxNSC9JMWXG74EWgNuHm4ovlkM/IXCcynn2B4w9yF2gqXYLQTuxHUTRV1HdTWxESnBGoYEXrthp4GIABEgAkTAmAAJvLQfiAARIAJEgAgQAXsTYP++UANgPqjs+LRTXxOHtLmaMXdQa32Q8rwCxK3JAj9+hCFuRd5jTEn8USzYda7SxZrg8cGS/639n4mYJ4wXiven7TfEMnbSWMlq4WoToWnO1DniDcINlR5vFSV7LwAm1tU1mr8iFZM2PxseHq71Kh08eLBWbM/KypJqNJpoPp9vL4GZOyNthmjAmAEmYtK2pG3KlBkpdrOBqBdaL6hV7VY/fsT/yGCNwITkzFmZ4oPpB9m+4mZmCESREaNN4khYsUoZGzeLxXEZwH0Aj3TfA6yqWT/WY+aGAuAuG0cnAm833jstx7SU9ErsZdjTrBr05NyTV69tvbYWAPPN/dR8r/Uf37/gI/5HBiGXxZv8f8mFb496u3hYxDCTOIVLheqkWUnWWAeUtBe4wo1CUfjYcJNxeUk89O8ZhB49eiBh2XJl7NQ4fU5s3lOV8JkqT2wmAi/zNd6zZQ/qvVIPRYVF6rt377rV7lIbjx8/xvWs63ixzYsqVoV9W3RbVozimEvplyr9JVll8LMk8JZgDUMCbyUkhKYgAkSACNREAiTw1sSs05qJABEgAkSACDiWADujy8Qd7bFpZ73Ch3QL8qtVi9e5fdPmVy6J/QPb1wU4HDfpnQI0f7kW3hvZ2ST0hIwTytjEn+wmoFnJhTstdZqo35h+JiLSzqSdSsFMgUE4StmYIhoVOcrknuRlycrZ02ZXdrxWLsuut3novFtnAvi8IiMPCR8S5O/tz+sd0ltrfXAq+5QMasRsFmy2RZQqj2hWnrAtC7yJ25QpM1PsZgNRP7h+7ugJo1v1CutlEtvXK79WZs7KZPvqoWWBd6UyNm42i+MLnXjb0Gxx7GUKE1bZB4xV+a8BwJoyGl/cIF6QqMXbLUz2tGSNRHl6wemS9jT3E+Enp/qO6Wtij7E7aXfBXxf+urU4dXFL/QQP5A8w/4P5Bd/v/N7kXuMA9H7SPQb20Ar157PPyzjgxOwW7NbvBYsCb3JiMoKD+oI12UtIWK5M3Zb+cZv2bT4OCg4KKFYVc85knZFpNJqY7YLttuyp8uwTa+419wdmuckAcKO0h4dOGCqJT4k3aaa4+F+Lcy9cuzCn4asN41r0axFwXXT9uf6f9Tc0O2S2GkfnHRWLN4mr5Uun7uO6S6y0hiGB15qdSfcQASJABIhAuQmQwFtuZPQAESACRIAIEAEiUAaBVwF8BaCVM5OKCu8vSUv4yCBSZJ+5Al7Gfs20/3uHIzl9GOHBTPt4eiVkHFfGJh60m4BmJZvSBF59LFxLAu/qZauVc6bNqex4rVyWXW9bDeB9ACZioC0zhE8MlywVLn0qXCnysChukXiLcIsjRCmbBeDBEwZLYtfGmghs6+LX2dOigdt2RttTA9sM9DEXePcm7S3YMntLEGuaZW7RIJfL8fF/425u2LSFHck/BIDtv6M25KI0gbekPc2dnDpZ1Ce8j8k+YB68ol2ij19p98rHb4a8qRXuj3x/xOPUkVNX7925xxrEWbz0PrP6v2S+vckzksV70/Ya9sL4qPGSNcI1JnYc/KQ1WDRnHhiL2GnTxX8W/OW2WLDYZE8tjVsq3p66vaw9ZfP+KAfvhQDije5/HsBkAPNKG4OJ3z6ePrzA4MAnzRSzxVJ3D3fjZopvDVkzZGvbd0ytb04mn1Sf3XI2Kv9KPrPkqFaXeZO1UqxhSOCtVpmnxRABIkAEnIcACbzOkwuKhAgQASJABIhAdSHAKuxYJSWr0nPWi5u5crIocqSpGLR0zS5N354dOHv2/YCF/2Z9gZ5c8gdKxCYdqBqLhgnBkv/xn1o05MnzIJwlFH+X9l2JFg1MXJo7ba69LBoqQ2iqyD4RMu9do6Zcto7FXZmxUjQicoSJQJiyPEW5OG5xeSqhS+Vljyph1mTN19eX1yO4h1awvJBzQcrx4ETv4e+xmw1E59WdRXWu1fH7x9x/GHjmy/OxYfqGa0c2H9FamoSHhwX5ePnwBocMCCguLnb/7ocfOT8cOOR9//59Zr/wC4CBtiaj1ZhWkjcT3zQIo6wC9PT80+LczNwShdH+4/tLPuI/fWnD4k2PTxf/mP6j/hl9blJ1cZmWJz8N1sSGQP/HmxM3K5NnJBv2AvO+ZnYcAwcN1DZZy8nOdu/R5fViX28fdVZ2jjQrO2fRuE/HZYRGhJrsqdQVqcqlcUst7ilzoVCWI5OpPdQx2YJse1f89gXAfjEh3vgaDeAbC1XVllJZon3FEP4QUduwtibrPrX2FHIP5V77/cDvBkscW/eHEz9X1vclCbxOnDwKjQgQASLgygRI4HXl7FHsRIAIEAEiQASckwATCKIBDHXO8LRRWRR4P1/zZfHBE+JfB/biNpfm5rr3fLWhWgPNo+xfbuVqPNyi+VtO2ktAsxrNM03Wci5KNR6a6P38/YZYtE3WvL14AwY9abImyhZJveFdId/X0PDQINasrF9IvwC1Ss0RnRBp7QrSBemlCU1liRtWr7scN76k83plIi9r1GXrZVHgXbt8rXJJ3JIyK6GDw4O1YmdQSJBWdD2bfVYGDZ45im/nKmGH8W4S3kTS/v/acwv3FKJ9p/ZQF6tx8ehFZS2fWr2M954OtnEcBTr/bU9bE8GeaxraNMjd153XuG/jALVazbl38p5U46mJzhXmlvgZZE3havnU4nUJ7qL9HFzJviJ183Qz+azoYjqm+19bBF5Le8F4/Sb/f2nGUpG5wCtcIVQmxCVY3FPdx3aXjEseZxC2lQol9szZI87KyCqr4re8uJnAzGKwJPDuA/BteQc0vr9deLurg1cPNgi5jxWPkbMqB5rnNcqzC8+W54VJRcJwxmdJ4HXGrFBMRIAIEIFqQIAE3mqQRFoCESACRIAIEAEnI/BvAEw4mehkcZmEY27RIFfk498z+Plbvz7Gqo9Z5RnzEj4PQFJRscNOHKwR86y5x6pwIiZFSFYKV5o0bps3dZ54k3CTudDE7dizY+eWrVrGVaHPKMsTa+j3mlWLK+Gm8EnhkqXrnlo0KOQKLJm+xCqLhpETRkoWCBaYHMVfNn2Z+MvUL4152atKuCLLtOpZ1mTNy8eLV69PvYBHNx95PJA8uOHW0G38beHtsl5y/BNAEYA0qyYq+yZb9nRZz5Ql8GLwuMFXZwtmGwRKVjmfPNPUoqHs0IGwiWESY4sG5v/7xfQvxDtTd1oSbLmWmnUdTD6o3DNrjyNEUXOLhjoAPinLosGaddfvWn9CvdfqZTTp2YSjeqzCH5f/gEdLD8gvyDX3z99/94HowUZrxqmG95Qk8Ja1Z6shCloSESACRIAI2JMACbz2pEljEQEiQASIABEgAozADAD1LHW5dyY8rMmaT61avP6BHduqVSqcEksl3x05lyW9/nvH5o3qXOnR4eWhoX1eqaXRqNXHfrklU3M4MYLtp+19TNqZkBjHwuVv5IvCIsOeadw2f9p8rdDEDeUGufu781r1bxWA03huyaolhoZKzK/USp9Re63/HQA7AUQBYN4abA/+Xd7Bze0TzuSckbpx3KIz+BlliZrcz9I/Ew2LGGbCa33ieuXyuOXGwlyFqoTLux473V8dhafSBF5t47Fm7ZsVtOa2/scbg96ox+FwCsU54mtmPrNW4WWV3f5e/trKbtZk7VzOOSk4iN7C32JpT1kUeH9a/ZNy7+y9ZVaRWxWQ6U3mTdZYIzrWZO2WDWM980jzMc0l8AS31T9boXar2tq/L1QUQrJQIr6eed3eFcn2CLkyxjAReJndip+vH697cHdt5b84WywDBzH7BPtqyn9rKoM5zUEEiAARqBEESOCtEWmmRRIBIkAEiAARqFQCy3VH5hdX6qy2T/axThi8AmAXgJbhIe3itn0+6jn9kIq8x5iS+KPeg7c6Cl7m9EoTeLVCU6eITpIRq0dw712+h1bXWyF0dKjJGKX5jNqeqlKfzAPgD6AYALMHOA7gAwBnbZivvDm2LPCuWK9cPn25iTBXkSphG9ZBj1gmwAReVvHNmsWZX+ZVrcxLfAKAj0qAae1eseq+7uO6S8atNrJokOssGjbY3aLBeDlWxVbOzcT1beQ7vH1c+8+avtPU8PKHjXFlzRXlhUUXHFGRXM4Qq+R2E4E3ZHyIZFrKNEPlf74iH2tnrrVnw8QqWSRNSgSIABEgApVPgATeymdOMxIBIkAEiAARqO4EWIf0IwBSXGihYQCG6OwYPDcuGLF4/PCOXsbxJ6SfKPjh3IOb74YPfUmlVnGOicQyNUcVI0ivnpVWz1g0yBWYN81g0cANWxsmevWdV/1KEnhL8xl10L5gvs8Pdc2hmM0GswqRAxgG4ISD5jQMO3LiSMmCdU8tGthR/OUzlptbNKACVcKOXkJNGt9SBS8T2boBaKHzpW0OQA3gNwDPNB7T+l77ePEGhDzxvc45kSPzUHvECASCClVemjdZ+/Xkr1KNlyb6BP9EWVXkTpE/Y8/wu9fvelyoe8GvSVgTU4GXf0V5YeEFR1QkOwWDMoLQC7zMoqLFjLQZ2waMGWBS+b8taZsyZUZKTRXAXSGHFCMRIAJEwCkJkMDrlGmhoIgAESACRIAIuDQB1oFdqDsy72oLYSJPi8xFI7dFDn3V5Ifupekn1P2HRrq93pmdagYUijxMmb9GLNj0dbU8aqxtsubtx+s3SNdkLVsk9YBHtJAvZEKTQeBlLK5+cRVzFs4x5LoMn9HK2hMsl0xEYb687wFgLx4cdrGj+H5efrw3Q9580mQt56zU3c29pKP4LA5HVE06bH3VbGCDwKu1UPD25zH/6MKiQg/RzzmFvvBWDg0JeV5drMKhY8d+P3Dg0OnffvuNeQobGo+NnTRWslq42sSjes7UOeINwg32+j5wyf0RPD5Y8r+1/zNwmT1jNhpPbWzYPsyiQbxQLP4t8zd7cXKprdmsWbMNr3d/ffDIt0d6FhUVuYt+EdUK/k8wp05jZn/85NqWuE2ZMjOlpgrgLpVPCpYIEAEi4EwESOB1pmxQLESACBABIkAEqgeBbADTAPzsqsuJGtFRkjZ3hEGkkD9QYo4gR5OUsNjk304JvExl7Pw11b3SyqLQ1GlsJ8mIlU8YPbj6ALd33EaXDl1UHHAeluEzWpnbogGA2wD+CyCpkia2xMslxbpK4lUV0xgEXvMmaMw/esuqTCybzZwa2IscBT74+L9/bNq8he0l/cVN2ZgiGhU56hmP6tnTZlf374PS8sWdljpN1G9MPwOXy5cug5/I1/h198uHGqo/z/wpLfIsiraiWV9V7AuHzxk+Jvze5i2b6+onYvtr8fLFGBbHDhoArJnfuvh1ZNHg8EzQBESACBCB6keABN7ql1NaEREgAkSACBCBqiYgBTASwPmqDsTW+cODuUE+Pu68wW+0DGB2DEfP3Lzdo2efFjHvjvYxHjMhOVMZu2BNTau00oqV3FBuPX2TNU2xhnPz1E3p7VO3F9355Y4YwGVb2dv5uYs6r1WDWG/n8UsdjlWH+nj5aBtsaat6s8/KoEHMdsH2Ch3jr6Q1VGdRmvkzMw/efyzNWCoKjQg1EWozVmbg7TeHoEeP17Woly5LfDw1bmZf1lxQx96iwLt62WrlnGlz7P194Ep5eEbgZbx2Ju1UCmYKWAPEc0703VBJHyOTabjrM9afHT9hPPMIN1wJSxM0FxQX8hs1b6S6kHNByvHgRO/h73EJS46qgEhzEgEiQASIgGUCJPDSziACRIAIEAEiQATsTUABoC2A3+09cBWMZxBXoiKGStKSpj+t6lXkIbYaWzSYs24Z2jLIy8+L16xfswCNWsO5LbotK0ZxzKX0S0om+DqhcMOqdr8AwM6H362CvYORE0ZKFgie+vKy6tBl05c948tbFbGVOCe3ZZCXjyfP65WmAVBrOIXX78gKOaoYZF9yBVHaWpT6Ct4SBd53gobi9deZJS+QsCxRGRs300S4NbdokMvlmDttrj0tGpgXDGvuxpoEugNoDSADwA1rF1kV9wVPCJb8j//UooFVpApnCcXfpX1XIy0ZzHJgUeBdlrBMGTc1jgTwqtiwNCcRIAJEoBoRIIG3GiWTlkIEiAARIAJEwEkIsMq4avdvjPDQXkE+fv68wX0DtVW9WSclUo2HJpovdLlKK5sqAttHtJcMWjnIIHAXKApwdN5RsXiT2FmFm80AugBoX0WfC+5n6Z+JhkUMM6kOXZ+4Xrk8bjnzBGbCnbNUOhsQeXVtJ6k9JtiQZ7WyAPnfHBMXii44a55tSW+JFg3MP3rrqi1YNueJRQMTbmPj4sUCYZrJ+rVN1ry9eAMGPWmyJsoWSb3hHc3n8+1VeckCiDda3PMAJgOYZ8uCK+sZ4yZr6mI152LORe335H7+fntxqaylOGSeMRFj7m3K3GSwaGD7K25qnFgoEFanz5dD2NGgRIAIEAEiUDqBavfDFyWcCBABIkAEiAARqFICL+tEq+eqNArHTm6TQOrYkMoevVNYpyAvHy9e+/7tA9QqNUeaI5W5ubvFHBUctaYykzuEP0TUNqytiVh5KvmU8uj8o87qOfo+gNUATGIum1SF79DvD3dzgffapWtYv3K95rU3X3uo0WjU57PPyzjgxOwW7LYmBxUOzIoBuP6Rg0Q+nduYMHt05LRSue+4s+bZimU9c4veoqGXtsmal7/WRqNYVcw5m3X2D89Cd86QgcF1VcXFnKzsHKmG46EXbm31Vy7vdwazg2C/DplFPhoAa2K535ZFV/Iz5V1zJYdXNdMZN1krLi7mZGdlSzng2PPFQNUsjGYlAkSACBCBKidAAm+Vp4ACIAJEgAgQASJQrQiwKqSvALR00VVVW1EicGygZAJvgqEyU6lQYtfsXeITGSesqRwrTeC1t+eovbaOL4BHOoGX2Ug4+nrmSP1b49+atEi46BX9xMvil+Gf8/9piINZNiTPSBbvTdtrTQ4cHT8b37LAe/i0UvnNcWfNsy1cDAKv0cPmn33D78PDw4P8fLx5IYNCApjoe+xEtkytVscIBIKyhHlbbRaYmM54WxJ49wH41pZFV9Ez1fY71UaeS3T+zxud1NrGxmXRY0SACBABIlDVBEjgreoM0PxEgAgQASJABKoXgf4APgfQw5WWxewX/Pxq80L6dtfaLxwTiWVqjipGkL6vLAHHVZbJjVoXJeo2uptJZeaB1QeUu2fttqoy09yi4bHiMY7MOyK+sMmpj+4zYfc/ANZXQqKeOVLfqHmj5a/3er37myFvBtz69ZbHi01f9BsUOcjNOJbNiZuVyTOSrckBE8paAMi1wtrBZlHNskXDUXGh6KKziND2SKUlgbfEcaMmTZSkpQoNL0cUCgWmxMaJBcIyj9XbYrOgz91EM4uGOgA+cXaLBj3E2kNqB3n6e/Lq9K4ToFFpOHmn8mRFKIpRbFZUl+/kUU3iAAAgAElEQVRUW/ehXuCdYesA9BwRIAJEgAgQAUsESOClfUEEiAARIAJEgAjYkwA7Qsz8RYfbc1BHjxUVMUSSljTDSMDJw5Tq1UDNssC76oBy9+zdVlVmmjdZuyO6I1V5qKIvCC84s7fmJQBMUBrv4D1U1pH660ycnbt+7raQMSEmIrtO4C0tB6wKlAl79QD8BqARADYes58wabjVNLRpkLpAnfpy4MsNfev7qu+evCsr5hTHXEu/Zr2o9myTNWmhuyYaJ5w6z+VNr8GD14oHuZkbM0SRYyNN8pawbLkydmpcacJ8WXvCxGahTWibIA8/D16Lfi20L5luZd26/duR344rritYtS5rssZORbAma7esiLnKb3kp/CVJy6UtDd+pxXnFuLnopvjelnvV6UWBLZxJ4LWFGj1DBIgAESACZRIggbdMRHQDESACRIAIEAEiUA4C/wLQC8C75Ximqm/lZq6ZLYoMCzYRcJYmby6YuoDPhLecqg7QHvMHjguUTEh+atHwSP4IX83+Snx8w/HyCi42V4faYx3lGGOcrnKXVUJuLcdzttxq1ZH6oROGSuJT4g2iV548D8kzS7RoMK7kZDHpG26xZlvTABQYV3MyAd7Tz/PHliEtvTUqDf66/hcaD24M8Tqx+Oqmq+XNMZvPVfJsS74qLvAmLFfGTosrTZi3ak/og+8Q0UEydNVQw95gFfKH5h0Sn994PsIFj/JzW6xsIao7oq7Jd+qdlDvKm4tvWlOtbktOXeUZEnhdJVMUJxEgAkTAxQiQwOtiCaNwiQARIAJEgAg4OYGZAF4C8F8nj9M4PIsC7xerNxVOW7hWCID9QG5SKelCazOEat5kTSaSSd293KMP8w87cwWurahHAcgEMBbATlsHMXuuLMHT/Dj+M0fq+4X3C/Lx9OEFBgcGFBcXu/9y4pebXt5e43fydxrnwNi3lQmzoTpbBr0oycJiIpkHgDW6al5V2/C2+4asHtJKH3OBogCnUk4BvlCKFohquqhmvgUYbw2ArtYI2VFRkyRpwnUG8VUulyN22nSxQFBui4aSbBa4w/nDRe3faW8iiObwcpSH5x52xdxZFnjX3lHeXHLTqhMDdvrMOuMwJPA6Y1YoJiJABIhANSBAAm81SCItgQgQASJABIiAExFIA3AEQKoTxVRmKFERQyVpSdOfCjiKPMQ+sWgIAjDZVXwvy1zokxvKEiqtHMapbzsKQK1rVFWhQM2tKW6LbsuKURxzKf2Sue2BeUOtko7Us/s+BSABcBdAa93Re/1LBGOhmIl7MQA6AGCfLf3VD/U59X27+zX27edXB8Uad4+r7rWCPwjm1GtS13DT6ZTT+EP2R8Hl1MtsH580y31N2AfmudfnaHSDei/59Q3q6fVWaLCvWqXSHMs+LVNzNDECweZn7CxYkzUfH2/eYF2TtazsHKkGnGg+n2/p5YgxV2v3hGWBd3WO8vD8wy4piD5j0aAoxs0lZNGge2HIXi6QB2+FvpnpYQcSqIn/bXAgThqaCFQeARJ4K481zUQEiAARIAJEoCYQuApgBICLrrRY1mTN3csnY3DfHi9zgOIj2b/cOXvh6henzl5h62G+wt8AMPHMdKX11cBYy9VEqzQ+5s3lWGXs0XlHxeJN4pJsD8r64bi0xluWfFujAbQHMFu3B1kV6DTfYf7RdZc3YL682kudpwJnoxqjZryj/f2fl//EhR0XcO/CvWv3PO5F+fr78moH1WYNrzwen3rs0bxz8yJfXxt9el13Q+nZHx81cljnHZvW+OqXolA8wJT4RWJB2pbS7CxKzG14eGiQn5c/LyS4f4BKVcw5li2SqTWIEQjSmWBs/JzFMTqM7SAZmmTRosEWe40qz5B5k7WHZx5Ki9yKouUZ8up4YqA8vKmCtzy06N7KJMBOvnQBcFbn+81ePrLPK/v3D11EgAi4AAESeF0gSRQiESACRIAIEAEXIcCsGWQAnnOieMsS24xDZdWS7Acc5rnLmlnpLybw7gPAmh3R5RoE7CXwcofwh4jahrU1OTp/KvmU8uj8o7YcnS+r8ZZSV3V8yAhzU53nrly3N18G8PClZfXH+Q2vZRJXfnoeApu/DvlFORp2aIiiR0W4dfrWpev5172aLm3KKoq1F2t49TDtIQZMHQAmWOcsyLHVp9c1dsOTKI3ZC9LXLmv57vjRbsYLSEhaq4ydudiWvCJqQoQkbd1qo0aNCkyZMU8sSN2gF2hLFU9Yk7WigqLUgDcCGvo18FOzJobwQPQ54TlXF0TL8x3sSvvJ1lhJ4LWVHD3naALsBViR7sQS04nY7wur2QkmRzOk8YlAlRIggbdK8dPkRIAIEAEiQASqFYEwAO8DeKuqVxU+pFuQn78/LySoU4BKpeIcO31FpoYqRrD5oPnxa3PxoUwf1apeG81vFYHKEHjLc3Rev8+YOMueMxZw2YKMXyKUtAe3A2ih8+N1f2lZfZG5wPtAIFc3uFyXE5EaYfg3/s2TN/HTpZ/UL7z9gomYeT/1Pjq/0Rn1u9bHed75muDTa9z0rDSBtzx51W9Gbub6taLIiHdMBPeERJ4ydvocvWBcongSGBYY5O/rz+sysEuAqljlLjkuucnx5Ez8XvB9Wd9XVn0Y6CanIkACr1Olg4LREWD/jWK/dgCYq2vsuEBnUcX+e1otms1StolAdSdAAm91zzCtjwgQASJABIhA5RFIAHAfwGeVN6XlmaJG95GkLf3gaTVdXj6mLN4gFmw5qK2mCx/SKcjPlwnAHQJUKjXn8Mkrt3Nv3J956MRFZi0xweiIYkk+qlW9RJq/dAL2EnhhbtHwWPEYR+YdEV/YdKHMo/Pmje2kOVLZlZ+vnLovu898dfWXeeOt0nxbDS8k/MNqSV5cUt+wx9UPVJAv+fPqoMEhTV4d9arBeuDe5Xv49uS3qDOSTfP0ui+8jy69uqBe53r4hfeL8uSCk7YIm662D59aNLw9rNOOjWsMgqxcrkDsrMVlWTSUtN4SBN5kZez0uYzro9LEkwHjB6R9yv/UkMt8RT5SZ6aKv0///ske69Q0yMvHk+fdvnGARqPhFObelRVyVDE4eu0Zv2AnSQhV7ZacCBJ4nWSTUhgmBPQCL2tKGg+AvRCcB+ATAKzBJ/Nwp4sIEAEnJ0ACr5MniMIjAkSACBABIuBCBE4AmKprslaVYXMzkz4WRY7oZVpNl7JXGbtko7aaLmpUL0naZ9FGAvAjfDhvo1pZoLnywot+EwSbD7Kj8ioAl6tyITS3zQTsJvCaN1ljR+dVHqroC8ILZR6dDxwbKJnAm2DYZ0qFEjvjd17J3pjNqnH1PoclvUQorVlXa3R3v+jX2GeuTy+/AKg0nIKzj6X5MuWisPdHZLz6zqsme3/dR+s0DZc0NPy7v1hRDMU6BULiQ7QWDScXnBRf3nS5TMHa5mxU/YN6lowBe4ET3qDeS759evf0HDE82I81WcvKOSPVeLhF8/kZZebV0nKiJo6VpKWsfNqoUS5H7Exm0bCRcS1NPLkTmxqb1ie8j0nOvkz6UpkWn6b9vvJ6o5XkuXd7PxXzlYXI3ykSFxy/6lQ5eyH0hSBvH2/eS71fClCr1BzFKYWs0KMw5n76fWcVoqtiZ5LAWxXUaU5rCCwC8BgAq9xlF9ur7PdM6KWLCBABFyBAAq8LJIlCJAJEgAgQASLgAgR8APwNoDaz+KzieC0LvGv3KmM/26itpstc8U9RZOgbWkHlovQPbPpGjHbtWOGkBkdOnHms9nIPEgi2kyhRxYmswPR2E3iNYihvVSI3al2UqNvobibC3YHVB5S7Z+1mwt3DcrxEKK0xm0lcncZ2koxYOeKpqCxXYuvUrRpOYw7Ho50HNGoN1L+q4SH30DTu3PjB7zm/35Zfl8/448gfuyvA2ykf7RbWLaiWb60n1gcqFedS9iVZMac45qDgoJD1pQPQ1awBms3rYE3WfLz8eYN1Tdayck5JNW5MMBbqBeOSxJPtsamxInOBd2fSTuX6+PXa76ta7/cR+bze0tRv+QexUrnrpE1+wTYvsowHG4Y3lHCXcQ17r+hBEXIX5orvbLnjVEK0o9Zv5bgk8FoJim6rdALMZqub2cvH0wC+q/RIaEIiQARsIkACr03Y6CEiQASIABEgAkTAjAATIpg1w5vOQMbcokGuyEfskg1iwVatRQPXWOCNX/0TFs6JNYStUOTh4+mf/5axZW8zZ1gLxWATAUcIvOUN5K2R80duC/4omL38MFwHVh1Q7p69uzx2CJN0P3Szo7PGF/PtZd3N9xv/ITeUG+Tu785r1b9VgKZYw7m0/9KfdYfVbdkyrCXkV+TguHHwfOvnIeaJcWbhmYMAeNW1Y3r/8f0lH/E/MrE+SJ+ZLv4x/cc87dscoJe9BF6jHJT0IoCJJ0MASADcBcAqt7XiycDxAyWT+ZMNcT6UP0RafJreooFrSeB99KNY+ehLp7LV4HZY1UHUYGQDEyH6+trrymuLrjmVEF3eD7Kd7yeB185AaTi7Eyjvy0y7B0ADEgEiYBsBEnht40ZPEQEiQASIABEgAqYEpgN4EcBTpbQKCbEmaz7+frzBQZ21lXtZp69KNR4e0fyM/dpqOr1Fw4Xc25Dc8UD420NNok1ITsfB7EtXGjVsNE4gEFAlbxXm0sapq0zgZVWjfr5+vNcGvBZQVFhU+/6d++5dI7ri+cbP45H8Eb6a/ZX4+Ibj1lQ0jgIwSNfFvAEAha7BWpaOiXFjNkuY9D+kt+mV3GsPE3iNL53Ay6p2mfBYHTumcyenTn6mMnZ30m5lRnxGbsOGDREcEoxBgwcFFBcXc7KOZ8nUanWMIz7vJpXExSr3C8cv3FR7qiceFDxp+siarPn6+PK6BXfTWhtcyr4khSei9/OffF95v9FaUvvdoKcWDfkFeLj7pLjwmFNZNFgWePnXldcWXyvPCw0bP/Iu8xgJvC6TKgqUCBABIuBaBEjgda18UbREgAgQASJABJyVwNcABACc7Zi3xUoU1mTNx9ef165Fww4t2r3uNnb0cBOuK9ZsQvs3+mPb5m3iNGGaNWKcs+alpsZVZQJv73G9Jf9e82+TqtEdS3ao6r9W/6FMJJO6e7lHH+YfLtXnlTVn42g4OzuEdHiO48YpuPTzpceybNm+P3/98zedH6J5Y7ZS89x8TPPHvRN7e+tv0vruzjtZJN0i9arGHdNLFXjD3glrvW3HNkMzOoVCgWlTpomFQqHdP++lVBKbz2W5ck7bZM2D592+yZMma9K70kKOOhqHc23yC3bUlwKzaGj2r2ZcuAP+rfxRpCjC1UVXxb9v+d3uTB21hkoYlwTeSoBMUxABIkAEaiIBEnhrYtZpzUSACBABIkAE7E/gAYAWAP60/9COGzGwS6v5bV5pG5/BX2L4N5Fc/gDL123H9EWfIXFZonJG7Aw6Xuy4FDhq5KoSeLkfCD4QvRn+pskx9b1Jewu2zN7CmnvtsGbB3cd0z3137but9Pey5mxbY7f+cWr7KWbJcFVnL5AB4JY149UfWv8/vn6+Kxr3b+zFPHjviu4W/HXtr7Xy4/JPq3PH9GeEVXk+0uO1Fg2q1PWpHSe+O5F1ijdcy5ctV06LnWbvz3tpQnN553Lao9ONQhsFefp4pjcMatgMHLj9Kf5ToyxQXin0LBx3T3jPqYRoaz4zDryHBF4HwqWhiQARIAI1mQAJvDU5+7R2IkAEiAARIAL2IcBEB1a528Y+w1XeKFERgyVTPxjLXZOxH4E9usDdzR3Xbt5FxHvRaBzQDIkJicoZU2fQ8eLKS4m9ZnIqgffrlV8rM2dlWruPuJNSJp18Pfx1Q3Upg6JrzrYNAKuWt0ootgDzLQBFAL4FUO07pmutEXxq8boEP2mydiX7itTN041ZH6RZEniXJSxTxk2NszZP5nhLEl/fenfhu9ve/uRtEy9mnVWErXPZ63Nit3Gaj2ku6bmip6FyvVBRiDMLzoilmVKq3jWlTAKv3XYdDUQEiAARIALGBEjgpf1ABIgAESACRIAIVJRAtK5Z0fsVHaiSn+dm8maKIsMGaKst/zEzFR/GxqJN2yc6tVwux8ypM8VpArJoqOS82GO6Y7pBWBOtSr16j+8t+TfPyKJBno/NszaLf8742Vqhixu1LkrUbXQ3kyrgH5N+LPpq7lfrAfzTTguqSR3TzcXX4++MeqfT1u1bDYzZ5z1uapxYKCjVouEZETcsPCzIy8eLNyBkgFZEzjmRI/NQe8TkKnJ9fb18eT0G9ggoLCys/fud3917je2FFxu/iPynlcTW7gk7pdxhw3B7JvcUNX+7ucmevbjmovLswrPlrVJ2WJBOMjAJvE6SCAqDCBABIlDdCJDAW90ySushAkSACBABIlD5BGQ60emHyp+6QjOaCLwXc+8gY28WWnd4DWo18nKyc3I94BHN5/PpeHGFMFfJw44UeEs9Js+qRlnDrE4DOwWoilWcq6KrUi9PL0PDLGtoBI4LlExInmCohmTN2XZM3XFXtF00CcB31oxRjnuc9th/OdZQ3luPN2zYsJZxk7XsrGwpBxyLn3fm2e3n48ML6dVOK+IeOyOTqd05MYLNR0+NnTRWslq42pAr5uU7Z+oc8Z8Ff7rNTJlp+PM8RR7WLVynatSp0UOjSuLq8t1SmsBbbaqUy7vJSrifBF47gaRhiAARIAJEwJQACby0I4gAESACRIAIEIGKEJgLoCuAERUZpKqeZRYNaYlTDSKMXJGH9yZ/kbv72+OhAC5XVVw0b4UJmFs02EPEHAWgC4CzAGsjhdYAmEDHfHEtXTbPyZqssarQ9v3bB6iL1e7Xsq7d9PTzHF9Wc7YKU6s5AxjvjzLzFBUWKElbMvGpiJunxJQvdokF249HpGxMEY2KHGVSubo6YXXBjYc3NO/NeM/ElmHTik0FvJk8q72YXSkd5hYNrJHf2QVnyaLh2SSSwOtKG5tiJQJEgAi4EAESeF0oWRQqESACRIAIEAEnIxAAQAzgVQA3nCw2q8IJD+0V5OPnxxvct7u2Mi/r1EWpxgPRfOGe6lJZZxWHaniTVsAbEj5kmr+3P693SG9tNe2p7FMyqBGzWbD5lA1rXqjzr50HgP0bmv2+EAD7vbVXmWKi2UDlvd/aOGr6feXxaOZmLosSRQ5/3UTETRD+qIxdujsqZWNKmrnAu3LpysJbj25p3pv+nrcx6M2Jm5XJM5ItVbS6fJ5ZkzUvXy9eoz6NAtQqNef+6fvSIs+i6OvC6/RdavppI4G3pn/70PqJABEgAg4iQAKvg8DSsESACBABIkAEagCBfQByyilwVSWW0kQUW/+uKtdDc5dMQCvghU8Mr7NUuNTkmPyiuEXiLcIt5fU+ZWOwX6y5GataVwFYAGAyADYX+xyUeGmbffnW4nUZ+KTZ16XsS7JiTnHMQcFBW4RmynvFCdhL4O0zdtLYdGOLBublu2TeErW8UI5PV3zqpg81T56H5JnJ4r1pew17z6RSW6XmSHOkMjd3t5ijgqOuvC9cXqyu+PYqdQQSeB0MmIYnAkSACNRUAiTw1tTM07qJABEgAkSACFSMwHAAqwC0rNgwjn86PDQwyM+3Ni+kT9cAlUrNOXbygkztXhwjSP/eWER5RpQIDw8L8vP24YUEP2medCwrW6bWuMcIBAJXFl8cD9w5ZmAevH4rM1a2GRE5wqTyMmV5inJx3OLyNn7SC7w7AcQDYMIdq9z9BACb62Rpy+4/vr/kI/5HBqE5X5GP9Jnp4h/Tfyyv0OwcdJ0jiooIieUReGFu0SB/kI/Yz78SC3Ye76htsubtxRswaIC2mdrN32+6Dxo7CA/yHmD3xt0IaBvAXgY8FGeLpe4e7tE7+TsNFa2BYwMlE3hPvZaVCiV2zd4lPpFxgvaFc+wxR0RBAq8jqNKYRIAIEAEioD1eRhcRIAJEgAgQASJABMpLoJOumvFtAJLyPlyZ90eNCZakrZhi1AQpH1MWCMSCzP0dw0P7Bfn5+fJC+gUGqNQqzjHReZkaiBGk7z4VNXGcJE3AM2meNCVulliQmkHiS2Um0La5ShR41y5fq1wSt8SWxk+LADzWVe6yqJhQw35flkUDd3LqZFGf8D4mQvPupN3KjPiM8grNttGoXk+1A8B8bI29kDPKaRNTLoGXNVnz9PIShrzRtimgUR05ee2Pn09d2y+9fu8zo3k/+O+S/y6L+jTKxJYhIS6hICMxYyKA7WZp4EatixJ1G93NZF8cWH1AuXvWbtoX1WvPGq+GBN7qm1taGREgAkSgSgmQwFul+GlyIkAEiAARIAIuTWCvrsHUGideBTczOU4U+XY/U//MNTuUsQsF/aIihqWlrZplJOLmYcq8VWLBxr0RmRkCUWTEaNPnVqxSxsbNIvHFiROuC40JvAifFF5n6bqnFg0KuQJLpi+xxaKBDRcGoJuRsMiq108D+K4MHKUJvLYIzc5P37ERMu9jVkWtv57XWWWUJbQbR1UugVf3IJt3s86egzVg1M776qvcay2bNZvVs1fPl90ae9ceGjHUZPXrV6xXLp++3KLvrkWBd9UB5e7Zu2lfOHYPVeXoJPBWJX2amwgQASJQjQmQwFuNk0tLIwJEgAgQASLgQALPAfgLQFMAtx04T0WHLk3gjcrkz0uLfGeQqYjL26SMnbv6vcwMQeqzAu9KZWzcbBJfKpoVxz9vscnamZwzUjeOW3QGP6MijZ/KbQ3wjEWDPB/p8WTRYMM26AuA/Tpk9uxo3cum/VaOWV6B95l5G3Vs1LFhy4ZzOw3u9IKPt49bwXUl8IiDyQs/NYTwQP4Ay2csF3+Z+qXFqv/AcYGSCclPLRoeyR/hq9lfiY9vOE6nBKxMpAveRgKvCyaNQiYCRIAIuAIBEnhdIUsUIxEgAkSACBAB5yMwFkAsgK7OF5ppROYWDXJFHmK1Fg3fRWTy54meEXhXb1LGzl/dJ2riuHRjiwbWPCl2+myyaHD2hD+Jz1zAK7coa89lapus+dTidQl+0mTtSvYVqZunW/R+/v6KCM32DNFVxmLV8+wFiyWBlzV9/NbKhZRX4H1m3h7hPda/n/J+c/18jxSPkLXyOOp71UfjNgEoLCx8fPr46Tunj57ef0N6w9jKwRCieZM1mUgmdfdyjz7MP0z7wspEuuBtJPC6YNIoZCJABIiAKxAggdcVskQxEgEiQASIABFwPgJbAFwCMNf5QjONiDVZ8/GtxRvcp5u2yVrW6UtSjacqmi/cfyZq7DBJWtJTiwat+DsvWSzY+FVH1mTNx8uHNzjkSZO1rJwcqYbjFc3n80l8cfakPyvwOkvEVSo0OwuECsZhbtFQR9fsrjIsGvTWENzoddGi7qO7m1T//7zmZ3za9z/Ytn1nwbLEleMBsKZ81lhIlLYvaM9UcMM42eMk8DpZQigcIkAEiEB1IUACb3XJJK2DCBABIkAEiEDlEXDX2TOwqjZXEjufEUpYkzUfP1/eYF2TtSyRRKrx4ETzhU873QMggaXy9pa9Zipvhaa95qVxHE/AvMka80JmTdZulWNqW/aH8bzN3lv73uLAMYFexnP+zPsZ/+j+LjZs2ixdn77xfaO/YxYSYgA/A2D+vdZcowB0MWsmx75vv7HmYbrHaQmQwOu0qaHAiAARIAKuTYAEXtfOH0VPBIgAESACRKAqCIQAWA+gcVVM7qA5ScR1ENgqGtYWAa+KQqVpbSRQkc+stfvD0hzaP3tj3BtfRiVHGRo05svzcfDzn9QvPnz+ruTi5dmnTp26ytbVomOLjgGtAua+OfxNb41GoxJni2XgIGafYN+pMtbNKpWLALDKZPYzG/t9oe73NiKjx5yAAAm8TpAECoEIEAEiUB0JkMBbHbNKayICRIAIEAEi4FgCqwFoAHzk2GlcfvSKCFAuv/gqXsBZAGpX8IiuYk7VefrSPn+lCrxDwocE+Xv783qH9A5QFas4p7JPyaBGzGbBZoMoy/xzfX18edz+3AC1Ss3JPZF7+4/f/phx5ecrrwPQWzkgZFzIxWnrprHqX+2Vr8jH2plrxd+kfVNaIzUWO/u1Q2eDowKwAMBknb90TnVOXDVfGwm81TzBtDwiQASIQFURIIG3qsjTvESACBABIkAEXJcAOwo9CcCPrrsEx0UeGBYY5O/rz+sysItW+LmQfUGm4Whivhd8X1bFnuOCqjkj64+1h+uWzI7u07H2mpN/tlJzC4fWOguHG0YYShV4wyeGS5YKlxqqc/MUeVgUt0i8RbjFkiirF5KZdQ0TYtnPVxN01grN4oRxi4Mjg02sHLYlbVOmzEhhFjclCbV6gZd5+DKx2E1XufsJgGMATtaslFar1ZLAW63SSYshAkSACDgPARJ4nScXFAkRIAJEgAgQAVcg0BXAQQAv6sQMV4i5rBjtWmk7YPwAyaf8T58e3VbkI3Vmqvj79O9Lq9grK0b6e+sI6I+1D9bdzvYqHWu3jl11ucu8CZulJmelCbzclRkrRSMiR5g0UEtZnqJcHLfYkihbkqBcmzk0TE+bvn3gmIG+xnC3JW5TpsxM6VOGULsIwGNd5S77PmHVu+zlWnmayVWXnFandZDAW52ySWshAkSACDgRARJ4nSgZFAoRIAJEgAgQARcgMBdAWwBjXSDWUkMMDw8P8vPz44WEhASoVCrOsWPHZGq1OkYgEFSk0pYbmxor6hPex0Qc+jLpS2VafFppFXuujtMZ4jc+1s6qNZlFQzM61u4Mqam0GPoCYL8Omc3Impyx5mT7dX9eboF37fK1yiVxSyyJsiUJyltZJe+AMQMmzUib0UQfT548D+vi15Vl0cBuD/MP8B9Zv1v9/k0GNKmrKdK43RXdvaX2VkdcS79Wke+oSksGTWSRAAm8tDGIABEgAkTAIQRI4HUIVhqUCBABIkAEiEC1JcCOu38OYIurrzAqKkqSlpZmqLRVKBSYMmWKWCAQVKTS1qLAuzNpp3J9/PqyKvZcHWlVx298rP26LpimAJyt7g4AACAASURBVOhYe1VnpvLmZy9R2OfMksC7D8C3pQi8hkr+8EnhkqXrnlo0KOQKLJm+xJJFQ2mCcl32IqxXWK8gX19fXveB3ZsWFRR5Xz59+SLHgxO9h7+HfZeWerWOaC3pk9jH8B1VoChAzoIc8dVNVyvyHVXWtPT3jiVAAq9j+dLoRIAIEIEaS4AE3hqbelo4ESACRIAIEIFyE2gE4DedPcODcj/tXA9wMzMzRZGRkSaVtgkJCcrY2NgoAOcAXLYl5IHjB0om8ycbRJmH8odIi08jiwZbYJb/Gf2x9qG6RoCHAbCj8qtszWf5Q6An7ECgIrYp5hW1dXQiv7G1gaGCNzQ8NMjPx4/XL6Sf1jNbdEIkUzxQrHb3cP8kKDioGWuydlZ0NteN4xadwc8wF2VLEpTZS4V8AAIjFs0BhADYZFRJXBoqbl9eX1GrsFYm31HneeeVogUiOg1gh01WRUOQwFtF4GlaIkAEiEB1J0ACb3XPMK2PCBABIkAEiID9CPwfgLcBDLLfkFU2kkWB9/MvPldff3j9UZNmTVRns8/KoEHMdsH2ch2HZk3WfH18ed2Cu2kFo0vZl6TwRPR+/v4yK/aqjIbtE1dEiLN91pKfDAPQDcDo5+s97/da79c8ewztUQsaqC5mX5QVc4qp2Z0jqJd/zJL2jb5J3lkArGkZa5BW3iZ55p64LXVN1ph/rf4yCLzhE8JzV69f3Ur/F6ySf9bkWVJ3uOe3bd+2uUaj4dy4fiOXo+aUZN9iSVBeAUBmRSVxuQXeX3i/KE8uOFnTTgM42/dM+Xf80ydI4K0IPXqWCBABIkAESiRAAi9tDiJABIgAESACRMBaAhMBfAqANVqr7MvuP+CbWzTI5XJ8vuJzjJsxTru2PEUelk1fJv4y9Utbj0PbPebKhl7SfMZVjzev3/Q4f/b8zRdfeHFCuiC9XGK4A9dzpteIXu3iN8f76OfIV+RDGC8U70/bb2s+HRhuzRj6hSEvBHnW8uS90PuFAE2xhqM4rZCpNKqY+5vv6/eNvkkeq7ZlP6ew39vaJK+0zx8TeNneEPEyeJNGjRvlbZyBaf+ZplnJX2n4OYmJvvGx8eJ0YbqlvVOSoPwfAPFG4+oribfrGlSanxB4Jl5LFg0nF5wUX950uUbs4TahbYI8/Dx4Lfq1CFCpVZw7ojsyNdQx59PPO8v3jC0fXBJ4baFGzxABIuDsBKrtv3mdHbxxfCTwulK2KFYiQASIABEgAlVLgIkgtwG8BYAJJA6/wkN7Bfn51eaF9O2u/QH/mEgsU3NUMYL0fRX+AZ81WfPx8eENHjw4oKioyPPk2ZO+oz4e5Va3MbPOfHKtT1yvXB633Jrj0Lb+w9bW5xzOvrQJIiZFSP415V9cwQYB6nWoB5VKhctHLj8udi8OOig4WOHc2GFxZ/+39n8dg8cHuxmPxbyQBTMF1uTTDiHQEOYEGoQ3kLRNaGuwLyl+UIxri66J7265ywRL4yZ5rJmjCsACBzXJY99fzJ95EH8jXxQWGWawQbh84TKu/HIFY8aOMQl/5bKVyvip8aXtHfPPsrnwG6irSj5iVJ2cAcCfNWMDYFy1zP78RtPQpkGefp68Jn2bBGhUGs4fp/6QFnsUR+cKc1lVs0t+d5TnU9EhooNk6Kqhhv3yWPEYh+YdEp/feN6VBW4SeMuzCeheIkAEnJ2APU7eOPsaXSY+EnhdJlUUKBEgAkSACBABpyDAPE7ZcebIyogmKmKIJC1phlEjtDxMmb9GLNj0tV1+wB8SPiSoML8wtWuvri83aNTA/9ZvtzjDxg9DwyYNnwi8K9Yrl09fXuJx6ODw4CAfLx9eUEhQgNar0zpbB25HbrPOXV9tE6cVrlUqzrGTEpmao7GLcF0JeeEyUezQL4f8hswcYpiOVchunrH52tGNR9mx+qq+ShN4a9rx9qrOhX5+bruV7UT1R9Y38ZS9sfaGUrZYxoTThzrRcqeu8pWJ86yS1xFN8iQ6b+aJo8aNWs/L4DVnwq67uztYQ7Vb0lvqiHERJi8HViasVMZPi7dl7+iFWHYCwrii93mdeO1Zwp8bV/oaxNxOYZ2CvHy8eO37t9dawEhzpDI3d7eYo4KjzvBixZ57jTucP1zU/p32Jvslh5ejPDz3sCu/pCGB1567hMYiAkSgqgnY8+RNVa/F5ecngdflU0gLIAJEgAgQASJQqQQa6Bqtseq3uw6emZu5ZrYoMizYtBEaL1MZO3+NXX7AHzVxlOQz4WcGAZnZMqSuTMU/Z/4TD+QPsHzG8lItGkZOGClZIFhg8nxJtg6sYtjPx5sXMigkoLCgoPbtG9fc3x3ZAwEv14FC8RBTFqSIBZv22UW4dnReZn82+5S8odynWxizu3167UvaV7Bt9jYmguU4OIayhj/e6+1eneI3xhv2Tp48D8JZQvF3ad+5AuOy1ueKf29R4P1t7W/KXxf/qhdO9U3yWOUuu5gY9lgn9NpzzQaBt1OvTiPrNq37QafgTp5MML184nJhbU3tewKhoLF+QmbfEj8tXpwhyLB17/QFwH4dMlvEM83YGnVs1LF+y/pzXx3yKjsxoTIXcAPHBkom8CYYvnOUCiV2zd4lPpFxwtbY7MnVnmNZFnhX5ygPzz9si9Buz9gqMhYJvBWhR88SASLgTAQq8+SNM63baWMhgddpU0OBEQEiQASIABFwWgJbAVw1qzpzRLCWBd7kTGXsgjX2+AGfuyJjhSg0MtREQBYkCjR///13/t9//n3V3c09egt/S0nN0bifpX8mGhYxzOT5kmwdoiZNlKSlCo2qkRVIXLYEcz4crmWXwNumjF2w1i7CtSOSYTzm4NDBuW1Ht21lLvB+s/Ib5dZZW+2Rm4ou4XidBnVqdRvYDV2Duwaoi9WcizkXpRoPjaVmd9X+qHtFYdrreXOLhiJFEaSLpXqLBjaNvkme3q6ANUg7DeA7e8WgG4dZNASwX/3H95d8xP/I8LlklegZMzOkddV18wcOGqitzM/JzpF6wjOaz+fb2iiRfa7Z56JMgbd7ePf176a821y/XiMBNwJAi6h1Udu6je7md+fSHfx5/U/Ua1kP4u/Eyt2zdrvEd0d58thhbAfJ0KQSLRpc9XNLAm95NgHdSwSIgDMT0Au8lXHyxpk5OE1sJPA6TSooECJABIgAESACLkMgCMBXABoBKHBk1FERQyVpSdMN4otckYdY+1k0WBR41y1bV/DF9C+YJ+aOMtZmWeC1bOvAzdyYIYocG2kiBicmrsCb7Wrh/9k7D7Cmr/WPfxNWAAcOxIVb0ah1r4Jbq73aVqpotba1V6/t7bK9t/dWraOt818XrogIDtyz1mrXtbWuKuAmAQUEQRTBRVghkPF/TprEJAZIQia8v+fxUeCc95zzOSeRfH/v7/v27dlRI/A6gzha6ZayImsFHgUn/77p79riVEV5Rdg3f5/wTMwZZ8gkZAKeEkBweV6lFtprVMqGGpRPwLDIWsHVgjQZVzb9YcxDQ+HUWuJdeXG0RdZmRc16Z/CkwXpF1o6uPSqJmRejsY1gXsCGBdEs2Wb2GKuxomu6Fg38aVumxTMBV3eAX9f+qkwXpxfValFLmXc9r5abhxvHp8tfTfKT8sGRcpQ5wpy3n8Y/3WXJxJy1Dyuy5ubjJmgzpI2myFqaolSxvi6n7medh3VW3bhJiU1J57hxZjiJ97cpKEngNYUStSECRMBVCNjryRtX4eHQeZLA61D8NDgRIAJEgAgQAZclwASZlQB223IFrMgaz8dXMGpwP9UH/IuXRKoszIjoY5Zm0ulNd/w740XLtzyzaGC2DMvnLBcejD5okkj52luviRZteWbRUIGtg1GBd034Ggzk10a71k3xH5VFw48mjWtL5qbGZl6gPu4+W18Y+UKAQqFQ3o6/ncb14E4/GXHSKntj6jzKaXde/X0m8Bq9zLHXqOJcqPvzBMwRcM1pqxnJsMAZ84VWFS5TN9DcAPjHrOhZlwdPHMzTnaJa4J0G4LqVxF0W3nBOLDuZzam2TpG1lm9vfntpn4l9PHXn89vG31DcsxgNujXAlaVX0HXus7eJUnEpUiJTIM2RCtP2prnM+4eZLwrtGQieEiyauWmmXsb1/vn7had3nHaVtZPAa+bmU3MiQAScmoC9nrxxagjOMjkSeJ1lJ2geRIAIEAEiQARci8BmAAkANthp2paIPJVNrWOzVs1m9+jbY+jAUQMbymVy7vX466le7l5vx0TEmCRSsixQH08fwYsjX/yryFrctbTybB2mTXtHtC16y7Ns5Lw8LFwwT9ErqF7BxcvMPgBWE64rW7iVf26LvanqFCsTeM2y16jqZKi/RQQqE2krCmqYLaspaMaKtrHrz/qN69fqN7wfuL7cztNXTdcWVGOZ6Nu+3CYNCA6QME/e9Lj09HvX7i29d+3eDSuJveW9XlTf7zel35GpG5957BbnFeOE4ASafdoM4mQxntx6guavNNdbe8qWFBRnFEtTtqU4g/+1RZttYif++1Hvxw8IG6CX4ay2hnEViwoSeE3cbGpGBIiASxFwxt8FXQqgNSZLAq81KFIMIkAEiAARIAI1jwAT0BYCOOnCS9cVgdgvpkw0YIa4GhHInKVV+ostK7LG43kJRr00MlAuk3EuxsalCUWJS86ePSu0knBkznyre1tdiwZjazXHXqO6s3LW9VUm0pY37/IKmk0A8COAn5jAO2TckO5L9izxTktKw/F9xxHYJRAlxSXypLikshc/e5FXu1lt5Cbn4vr+62ga1FTOAacwNS41HW6YcS7q3GVbQWOZ8Z48T0GnoZ2YBYFbemK6b+N3G3M9G3uWK/Amb0lGcWaxNHVrKrPPuWSruTlB3IoEXpewt1EXDmT2MXOdgCdNgQgQASJABKoRARJ4q9Fm0lKIABEgAkSACNiRQAGADgCy7TimNYfSiEAZABQAMtXBdUUgo8Igy7KroiBbqRhszYXW0FiVCbwww16jhiJ06LJNEWnLm2B5Bc1mAjgFIArAtXlb5nV9+c2XtZm76UnpOLHzROkj3iPFyP+MVFk2nFxyEq/Pf107TrG4GIcXHBaejzlvDzsA1ftEq4mtjgxYM0Cb+X9l2RV0nVPjLBq0exDyZojoH4J/PLNo0Pf+doX3VsrgdehbCw3uAAKu8Lp0ABYakghYnwAJvNZnShGJABEgAkSACFR3Aqy4Gis6xLwjXfHit2wZOCWoXZv3hw4O9m4S0Ehx+vzFB9eFN7+9cuXaCwBOAPhZd2H8UH4Iz5MnCBoWFKh5bJvjzpkRGxVrs0w+VwTrRHOuVOA1x17DidZVU6ZSnkjLbsA89/o0AkWb/RscGhziw/PZ3GtIrzYcDkcqihWlnztxzueDRR+00xV4WYzda3ZLUwtSMeI/I7xybuVAfFOM3qG99cL/b8P/JIfnH7abHUDTsU1DPL09BU0HNVW99+RczMmRyWS+jUMaNwYH3DxRnkIulafI3eVTMqIzTLKWceVDxDKca/NqCzoP/6vIGvP+LiosWu/h5uEqhddI4HXlA0hzN4fAeAA92A01AG4AmBc6e49iT1LQRQSIgA0IkMBrA6gUkggQASJABIhANScwAsBXANjjwC5zhYWNDfHx9BZ07/FCq+TUzFoD+g/guLu7IS3tNkLHDsfqdRGJ0dv3HjBm0dBrci/RpA2TtFljErEEJxaeEMbtjLNHJp/LMHaiiVYq8OrMlbKLnGjjdKZiaNHgB2BWORYqhnuo9e8dHjY8fP72+c00cQvFhVj98epiuVyOpXuWar1cC/IKsPHLjcL7Jfe57LVersC7/n+SwwsOO8IOwHCN7OvWAFKr+ESBc+5+5bNy1cJrJPBWvrfUonoQYO/hZer3bKY7sa9LLbTBqh5EaBVEwMYESOC1MWAKTwSIABEgAkSgGhJgIgv7cP2eK61t2tSJom2R4fx5i9Zg8eIl2qmLxWKEr1kNnidXNnv+knHqDEHdpfGnRE6J7z6+u15hn9MbT0tOLDhR1Uw+Ehdtc4jMEXhtMwPXjOpM59GwyFobADEA7mnQsmxOb563gD+Ur8puNeKR+8q8bfP2j5g4wlt3O/as2qPYu2ZvevDLwcX9RvQLlMvlHGGsMM3N3W16Uk6SryZbPysuq86bK9/UK8B2ZMER4fmddrFocM0TZP9Zu1rhNRJ47X9GaET7E2D/l7A/h9QJAczaahGAT5kHOoA4+0+JRiQC1Z8ACbzVf49phUSACBABIkAErE3gAwA9AcywdmAbxuPv3S6If6Er30eUch9hYexJ72dX+Nq1uJ2cJN0QsdVYkSKjAu8fG/6Q/LjwR4sy+dhj1+7e7oKAQQGBSrmS8/jS43S5m3xG5o5MsnywziEggdcMjk5uQVKu6Nx/cn/RNME0bWa9EY9c/vxt8+OHTxyud3Nmz8o9isiFkSIAzJLFWHxVdmzLvi3rNmnbZLZGQE6LT0uDJ6afiThT7a0QzDg+jm5qauE1Z7l5QQKvo08MjW8PAhqB9zCAeQDYjTJWwJYlCLAivdW5GKQ9+NIYRMAoARJ46WAQASJABIgAESAC5hLoByBC7a1mbl9Hta9Q4F0dvha//+/n2yd+/o15xD13PWfRkCfB8a+OC+N3xltk0dBiYgtR3zV9tcJUqbgUCYsShOl70y2K5yioTjwuCbxmbI4TWpCYIsbxp2+ZHt9nQh898dbQI3f01NGi2Ztna19rzIph9Seri08dPsV8IYN1MQX1CZravE3z+f1G9Wskl6myetPBwYwTUSckViiuaMaOUFNzCFRUeG102OgQXy9fwcCRAwPZnl6OvZwOBWbsidrjqJtpJPCas7nU1pUJsEelStSZu2wd7Oyzr5nQSxcRIAI2IEACrw2gUkgiQASIABEgAtWcgAeAYgBMWGH+ai5xlWfRkJeXhy9mfyHhunGDIyKijWbmGWY4ZsRnpHG8ONMvRFywJJOP33dj3/gW41roCVPJm5IlNxbfqKrlg0vshR0mSQKv6ZBtaUFi+iz+amloy8BuuDBbhrtGAhkXeA08clmRNV9vX0HfEX1VAl9iXGLa2eNn3Z48eFKoEXhVhbu8awvq+tbt/Fn4Z88sGcRF2PzlZuGP236kGy/m7qQd2xsrvMb14E4/GXHyathbYaIV0SueCfziAiyZvUS4L3qfo/aUBF47ng0ayqEEQgH00imyxmx2rgD4xaGzosGJQDUmQAJvNd5cWhoRIAJEgAgQARsSYNlvM13IR218q1aBr/Tr3XNonz49AlJvZ3n2HzBAqVQqJX/+eSHTzd3jzYiICFPEWlMyCw2xP1ccyZjAe2vTLUnC4gSLLB9suM+uGrqmCrwWnU9jHtNVsSCpwqExLKxWV+3ZaDTjq/+U/qJpG59ZNBTlFaECj1xdNnrnI3hKsGjMrDH84uRiDHmd3WN5dh1Ye0ASOTeSbrxUYVPt2PW599p1MeviX33jVb2baZGrIyVLZy911J6SwGvHA0FDOQUBS/5fcoqJ0ySIgKsRIIHX1XaM5ksEiAARIAJEwDkIRKs91DY5x3QqnYVuNefOAD4GIAOw3lYV6DuM7RDi6eMpaD2kdaBCoeDci7+XLod8RsKOhMstJ7YU9VnThywaKt02ixvUKIGXZan6ePsI+ozoo8pSPXf8XHZuVu6XKVdSjphC0NoWJKaMaaTNYADsz2mDnzHD7B8B/GTYx7DImhkeubrnQ+Xh2qJrCx+jAm/4AUnkl5F048XCTXVwN74xgXfz6s2SZbOXOWpPSeB18KGg4YkAESAC1ZUACbzVdWdpXUSACBABIkAEbEvAlQqtOaSac5dJXURj14/Virgl4hL8/vXvwhu7bnRlRda4ntytTYY0CVAqlMrHVx6nKTwU0zOiM0zJIrbtzlaP6DVK4B355kjRF5Ff8FOTUnFozyHU6lQL0mKp/P6V+wkKKFQ3FSraVitbkFh6glhGJRPdjAm8JwD8XEFgczPEnhN4B4QN8Dmx+ARmfjUTGUkZ4Lpx4dfID1vmbbGXRYO5a7CUc43qF/ZOmGjFlmcWDeI8MZbNWUYWDTXqFNBiiQARIAI1gwAJvDVjn2mVRIAIEAEiQASsTcCVCq05opoz/5WIV+I7v95Z79Hgi4KLkhu7bnzSpk+bTzoO7Rj4NOOpe2ZCZpZPI5+psVGxjir6Y+2z4QzxapLAy5+7bW78sInDfJbPX47us7tr+bObCqe/Pi1M2JVgqt+oo0VGQ4sGP3XVdWsX5dE7H5oiXddOXkPs0Vi0G9gOcpkcGXEZEq4nd8aZyDN7bHiozfEdtuE0qmdowyJrV+OupnE53OkxETGOuplGGbzV86jRqogAESACDidAAq/Dt4AmQASIABEgAkTAJQnYutCaOUKTKW3tXc3ZuMC74aLkwfkHD947+F5rza5LxBIcW3hMeDHmoqkinEseGDtPusYJvG27tvX54doPaPcqq0v27IoTxEnOfHXGUX6j5m67odjJivKwImv3KghkyuvfsLve+dAU6YIPOo9fMV5bZM1Or02zfIfNBUrttQQsOSfWxKcZfxoAJYC51gxOsYgAESACRIAIkMBLZ4AIEAEiQASIABGwlIDVC62FhYWFePI8BcNHDVd5icb+GZsOBWZERUU9l906ImxEiK+XryBkREigTC7jXL14NV2pVM44GHXQWCas3as5d5ncRTR27TOLBiYW/bbgt5Qew3o06zm+p15m76mNpyTH5h9zFRHO0vNiz341SeDFqKmjRBM/ncg3KvBuiJOc+eaMo/xGLd3zSsW4NmPbhHj4eAgCBwcGKhVKzoP4B+lyjnzGzR03TcmEN3Y++FMjp17qNaGXt+6kbfzaNNt32FKg1M9hBMYD6AGA/X/pBoDZGz0AMMlhM6KBiQARMIVApf8PmRKE2hABexIggdeetGksIkAEiAARIALVi4DVC61NfWeqKHJbpNa3ViwWY+7nc4Xborc9l90a+laoaGnUUm3bAnEBVsxeITy49WBFmbB2+4XdSJG1tEcpj5YMfXdojKHA+9v636THFx6fCuCQiUfEbuswcT7O1sxVBV6L9pUVWfP29hYUeBd0HrhsoDYD1QKLBmfbx3Ln03FSR9HwtcO1r3+pWIo/v/lTmLg70ZRMeKMC71tb3oo3fG3+vuF3yQ8LfrCVQF4V32GX2asaPlHdAp/ss/c5AHK133QNR0PLJwJOScDwpgx7LIZZurBin3QRAacmQAKvU28PTY4IEAEiQASIgFMTGArgOIDdAGZaYab87bu3x0+cPFEvuzV8Vbhk7n/mGma38lfErIgfO2msXtuta7ZKVsxe4WyZsHqiXZ8pfURTNkzRClOSPAmOzDmSeWn/pf8CqPCDRL/QfiG+3r6CHsN7BCrkCk5ibGK6kqOc8WvUr6ZkLVphi6ocwiIB04JRz6v7BFvQ1+5dmE+ot5e3IGRkiCpz/Wrs1XSOgjNjT9Qes/a1Sc8mU+u2rju/7fC2jeQKOSc7PjsN7ph+Pfq6o/xGbcWSP3LTyPgOoR30Xv9XBFckF765YMrr3+gNAGOvTZV9yk6T7VMsOd/28h221V5Q3PIJGCvwyc5sbwBfAogjeESACDgdAcObMuzrUgDW9oJ3uoXThFyfAAm8rr+HtAIiQASIABEgAo4k0B7A9wBkAFjWQ0oVJmNc4F0ZLpn737mGGXRGBd7oNdGSlbNX2irbrgpLe9aVH8oP8eH5CFiRNVmJjJf6Z+pTDz+PMRciLrBHeCv8IDHszWGizyI+04rDReIibP1yq/DXHb+akrVolflbEsRINnO6HPIZCTsSzBIwzRjbpTJ4x781XrQ8erleNvry2cuFB6IPWLqvlgiNZuC1StOqzNGowHtpwyVFbFTsHDzAt5XM0Oj50H1tKmQKzp1Ld9KUnsrpFyIuVCaQV6VQmiW+w1bZAApicwLGCnzy1ALvHACXbD4DGoAIEAFzCBi7KbMIwKcA2P8bdFPGHJrU1u4ESOC1O3IakAgQASJABIhAtSPAPCvXA5gCgAl27PFTi65xE8b13nNgj6+mc15eHj755ydFh/Yfeu6D8KjXR/UO3xuubZufl4+FHy0s+vngz67yobkhAPZh/ymApuoMkQwAzQGIARQYQPT9bPNnPYdNGaZ9BJ/9/NCqQ4odX+24CaAIQLEZ4Bk7VuzHnD5mhH/WNGhsUJ/QraHabEtmHfDz5z8X3fz+pq32inlesqsyYc6i9RjuSxU5+n4b/W3P0LdC9fZ187ebFSvnrWSiv+E5sGTOGvbm7rUtzog/gFoACtULYe8f7Ow+Nmdhbca26f1y1Mva1z+zaLi46iLqdKyjzD6dXfwg9sEtyQNJeezY+bgNoGc5Y5orPlujUJq5Y5qDi9o6joBhgc8LAMrIosFxG0IjE4EKCBi7KcMyd2cBYE8G2ep3FtoUImAVAiTwWgUjBSECRIAIEAEiQAQA/AKgNYD7ltJo0qRJ3d79erd/eezLXgq5AqdPnS45d/pccnZ29nNCTcMmDet279O9/ZC/DfGSK+SIOx1XEncmLvlh9kNrCGKWLsHkfv6N/QN69+vd+qUxL7nJ5XLu2d/PymPPxSY8yH5QRy3q5RsKicYE3oOrDipivoopUWdRVypouvu7163Ts077esPqeSkVSojPi6XiOPEtWa7MVtx8x6wf07PrpK56Auaf6/5UnFl8xloCpiF3xpBdhgxN3h8TGlZFqNQVTisSeK9baQ1mCd6+jXzrNu3dtH2bkW28FAoF7p69K7178e6togdF1jgj7D1CAYDdzGCfRVrpfG0C9r+aeLfwbtV0aNOWLYNbQilRovBBIVqHtUatJrXAxN7z/z1fdOfYnfI+jDMebPwXTB6w/IZUKM0KEKtxCMMCn/8EkENF1qrxjtPSXJ2A4U2ZZQDY71hk0eDqO1sD5k8Cbw3YZFoiESACRIAIEAE7ETgJYB2AY1YYz5xsNnPaWmFq1gkx6Z1JonXR6/QKys3+aPbDNCn9JwAAIABJREFUI3uPbCzvg8TwN4eLPo34VNunMK8Q2+ZtYxYNTHhj2biVes42DGsoar+ivTaGrECGjCUZwtx9uZbaAVQGhP9KxCvxnV/vrOeXenHDRckf3/zh1HYaBgszPGfm+PSp+tYeXdvfw9dD4DfQL1ApV3LEF8RPCmILfn855OVRq3asYpnbqotloy+fs1x4MLrCgoGVcdf9uVmWFZ0ndRa9vP5l7RmxYrE2qz3+6hlcJ7XWBO+2XC+g1cNAvDBTX6u9IbghvbToEjtfxh6pNYtHJaCpUJo5J7HmttW8f0xTv1fPrbkoaOVEwKkJGN6UaQPgijqJwaknTpMjAiTw0hkgAkSACBABIkAErEWAZcSNBpBkrYDVOA4/YldEfOgbz2wL2FrXf7tetnju4n+pLS+eWz4rsubN8xb0GtFLVWTtZuzNNHhg+k8RPzFR2BSBl99uXbt4/1f99cTWe5H3JJlLM00pTmXRlnSZ3EU0du3YZ4XlxBKc+vqU8MauG7YSlS2ap7FOYWFjQ3w8vQUjhw8OlMsVnPOxl9KTbqUuOXuWaYQ4BOArtS3Jcz593UK7qfyWOw/rrNov4QUhj/NPjpeiMUtgBZi4njk/M7ePR5/xrMhavyH92rPM9YQrCUkeHI/pMRExlWZkm7hQcwRN/piIMfGdXu+kd0biBHGSM1+dqeoZseTxV2M3cPj1vm4dL7sr9vEd54MO99qg3ausPuGz69rGa4ori6/0K+eRWnN4mIKYCqWZQonaMAIsG5C9V5PAS+eBCDg3AZdMHnBupDQ7WxMggdfWhCk+ESACRIAIEIGaQcBL/Qibe1U8eGsGKtUqjQq8G1dtlHzzxTemZLUafvAwVbAyLvBuvifJXJZpyrgWbZGRImtpSnfl9OvR160lYFo0L1M6TZs6UbQtMlwv0/qTz+dnxOw+9DmAwwDmAWD2E+zxTSbeMFsA9n0ETwkWvSt4V9u3WFyMAxsOQPqhVDt0dmS2JGtp1i4Ad9X9pgI4auViLsbOR3kfXo0LvOvjpGcWnWFzY6J2VS5TH39lRRuZlQKz8XADwBRcdl5+ZK+fel+3vuTewcu7+OccNEI9DF3OtOe/LmbRcGHZBWXajrT+dsjgZUNSobSqnIia1ZcE3pq137RaIkAEiIDdCJDAazfUNBARIAJEgAgQgWpNgIlFTHhhfpp0mUDgOYuGPDG+/uJr4e7o3ZZktZoq8OI5iwaxDHeW3RE+3PfQknFNWKleE0szYiztZ+78DNvz924XxL8xcZxeNuuK8E04fOrXx1m3sw7eS7v3TyZgg4MjbUa2qQ0upNnx2en3r9xfOm7WuO39JvTT6/uT4Cck8hNRqzurMwZkb86WZC3LimH/VIvEtijmons+KhJOVXPqPLmz6OW1+hYNv3/5e2bigcT/GgitlvA19fHXCi0wvEfVS6m/sE07ccQ9+HTzg2+iHM36NIFSpsSDuGwUNyoqyV6ZPdBOGbwaDo46p5bsA/VxDAESeB3DnUYlAkSACFR7AiTwVvstpgUSASJABIgAEbALgdcAfARgpF1GqwaDjGWP/nv5CIa8NET1+H58bHyaO9ynR0dEW5LVarLAW3t07RCeL09Qd2BdlQ9swdWCtFJu6fS8mDxLxrXpTjCLg9retf+yOJApOCmxKekcN86MU1GnLtt04GfBjQq8q9dvBq9bIxzbcSz3l72/fNjx9Y7hYyPGNtN0Y561P8/6OWvIa0Oa9p/UX6+43I8bf0RSlyTU6lYLMrEMmQszcx8ffRyg7murYi6656NS72AmWLv5uAnaDGkTWFZaxss6n/XUo47HmOvR11k2LetfaoWCMxWJoZV79Q7hhfAUnr/xhvh7+oxoqMJXdqcYHC4HJRefQiZ6fLv4VLG+b8OzfTX59WKnc0bD1BwCJPDWnL2mlRIBIkAE7EqABF674qbBiAARIAJEgAhUWwL/Vmf2sQrhdJlHwBpZf5YIVtYY17yVmtmaWRzM3DRTa3FQJC7C/vn7had3nLZHtrFqtoYWDXl5YizbIMD4+VOxO3y3ZN2cdfPGbBqzuNP4Tt66y4vbEKfkPeZxJi6ZqP12UV4Rds3ZVZrdMlvq4e+hKLhY8FgcK/69LLPsF7UNga2KuWjOxz+YvUFl3sE663gFQGt18cRyvYbN3FZTmpvk1esZ5DnVJ6z5Dp+X/PVE9LwNd5TFZ3K+wAOsKGcwS14vpsyb2hCBygiQwFsZIfo5ESACRIAIWESABF6LsFEnIkAEiAARIAJEwIDAiwB2qL83uZzHogma7QicVxfuCbHdEHaPzH8v6r3LL4a9yNMd+cS6E9ID8w8wv+A4e8yIFVmDnHvglbEjmnDduEi6k4aQN0egfrMG2BW+S7J+zvppYyLGbDMsShYviEf3dt1x++ptNO/aHGWlMojOJeJOw3yJhFsmkyaIs0rcZW/hxCOWjWxrsd1Q4DX0Di7PFsIkodVG+2CSV6/Pyw1FfnPa/nUT4K4UXqeL0axzgJzL4RTmXMpJl3FkM27vuG2Y8U0Cr402jcJWSoAE3koRUQMiQASIABGwhAAJvJZQoz5EgAgQASJABIhAeQTYh1f2uPnfCZFdCTCBl13Bdh3VtoPx34t8L+HFSS/qZWeeCD+hOLDwQD8730RY3O+lfh/8e8W/67Xs0FK16oK8Aqz/cr3w+63fdzXmWRu3Ik45a8Us1e/aWTezsP7brZDPbKwlpiiSQbzltrDkpwf2yEbWFTRNEk51ttbc9tY6FaZ59QYzyxFPAa+fX6BfOuoMWzFYe15YsbW4RXHClN0phoxJ4LXWLlEccwmQwGsuMWpPBIgAESACJhEggdckTNSICBABIkAEiAARMJHACwAOqKvKm9iFmplIoKIsz+ooWPEHzhgonLFqhvb3VWZxsG/RPuWZqDP97ZXBq86u5Q8JG/KAK+ceDh4dXIfD5Ujjf48vSb6RvOq28PYKXc9auULOyY7PTvOV+9b9cOOHzHJBJfCuPL4L7iH19ba64FCmpHBL+hD1WmyZxat7PkwTTp/N1Nz2Jh5nk5uZyuWVwRsH72/7els9q4wEQYIkflG8hrFm0Or4ejEZKDV0KAESeB2KnwYnAkSACFRfAiTwVt+9pZURASJABIgAEXAEAZY9VwiApSrmO2IC1W1Mfig/xIfnI+g4tKOq0Fh6XHq6wl0xIzYqVvex8+ooWPGHLR12hfuI69XuhXZQyBXIupOFAnlBydmlZwfaMYPX0KbgJabZApAASAXAfp9mBep+1LVa6BXaK8Sb5y3oNrxbYG5GrvvJMqEPb2gjvWxktcD7NYDaAFgBMze1l7UmnrWOs7HzYapwqpmDue2tNXdT4/AHCwbHtw1t66Pb4YbghuTSokvM0uOSzved7fXi7GxN3QNqVzkBEngrZ0QtiAARIAJEwAICJPBaAI26EAEiQASIABEgAhUSOAlgtVrwIlRVJNBnch/RlI1TtIXGJGIJji08JrwYc1H3sXNnE6yquOq/uncM65gyasOodo9vPQbzv/X298bZr88KE3cn2sPWQHcNS+q3rB8Q9GJQ36DgoCC5XO6W/GfyQ5/aPmNPRZ16HUApACbUGrtU4h1vZMCRep931O6joqAM4mhm0ZDzPYAydX/2u/niSuJZwrZang9DEO0mtRMNCh+kZcwsGi4tuiS8tfuWs1o0dAQw1UDcj2FuwpZsMvVxCQIk8LrENtEkiQARIAKuR4AEXtfbM5oxESACRIAIEAFnJ8AEKgWABc4+UReYH/+tLW/F9xzfUy8r8dTGU5Jj84/pPnZuSwHP7tmF/mP9Qzx5ngK/F/xaKdIUvs17N1dyFJzi7MvZqXJ3+fTE6ESW4WrPK7TPuD7R721/r55m0GJxMXZ/vvtR7MFYfwCfAmB7UH7ht+B6IV48TwGvd/1AKBSc0qSCNElm/hLcKGS/jx8C8BUTggEsMimeeau35fkwbyY2bN2gZ4OpdVvXnR84LLCRUq7k5F7OTZO5y6anRqcanhdn4cHeK+fpIKmr3vvybhbYkJ7Th7b7+5CNiJDAayOwFJYIEAEiUNMJkMBb008ArZ8IEAEiQASIgPUJjFGLFCOtH7rGRTQq8P6+4XfJDwt+0H3s3BaC1XgAPWxsHWB0Q5uHNRd1W91Nm4n59OpT3N54OyXnl5wODjoB/Ombp18bMGmAh+74P675UXHk6yMDALA/rNCdrg1AeVPVFaoM7R+YhQMT92aZEc8UJLY4H6aMa5c2mhsC/oP8A5mwm/O/nOzCB4VfFl4pPFLOBJyBx2AA7M9pgzlOUD/98JNd4Dn5IGPDxoZ4e3kLBr00KFAmk3EuX7yc7qZwm7EjaoeuRY2Tr0JveiTwutJu0VyJABEgAi5EgAReF9osmioRIAJEgAgQARchUAfAAwC11Jm8LjJt55xmnyl9RFM26Fg05KktGnba3KKBZRfa2jrAGHR+9w3d45u91kwva/l2xG3JzSU3DYtl2WvT3pkeOT1ywMQBngYCr+zI10f+AHCuAosG1qWi7MMlAErUmbusLROA2NfWzOJ0BkHTGntllCO7IdDm/TZ8jhsHtdrWQll+GZIWJQnv7rtbnpWHM/BgZ5ndpDEm8J4A8LM1gNk5htWzbCe+NVG0eutq7c0esViMxV8sFu6N3mtvmxZroSSB11okKQ4RIAJEgAjoESCBlw4EESACRIAIEAEiYAsCtwCwTLQEWwSvSTENi6zduXQnTempnH4h4oLuY+fWFqw0maW2tg4wV+A1LJZlr6MwpO/rfffP3DqzkWbAorwi7P7X7oK4I3GHAewD8IuRyZjisRoKoJdOpnQbAFfKiWfpeq19Piydh0X93Ju6f+Hbwvf95pOb+ynkCk5eXN79wqzCLwvOFXzHbBnqvVBvR+MBjblKuRLiDDEavd4I94/dr+iGgLPwMLRo8FNnb1tT3LeIuTmd2HsUz5MnCBoWFMj2hxWC5LhzDAtBmhNS05a/fuf6S6FvhHqzbyQnJsPNzQ2/nvhVsuSLJY662WPJOnT7kMBbVYLUnwgQASJABIwSIIGXDgYRIAJEgAgQASJgCwLb1Z6kkbYIXkNjVpQdZ23Byl7WAUa30tCioVRcipuLb1aUkWlUKFZ72rKbDVW+6reovz0oOKhn52GdVSJW8vnknJunb159lPnojQqCm+OxavXsR515Wft8VJmnKQE8Btb7p7ubz2rPro14UCghy3yKNu82gF8HX6QsSLn74MiDzS3HtfxwkGBQE008dlaEW4SQe8uZwDsNwHUA7Azo8nUWHoY3AJi4z4qs3TOFj7O06TW5l2jShkl6hSBPLDwhjNsZZ0mWrWafugCY9OXyL18bNmaY595de9G6a2so5AoIY4VK0WXR28JY4S5nYWDGPEjgNQMWNSUCRIAIEAHTCZDAazorakkEiAARIAJEgAiYTiBa7Ue6yfQu1LIKBGwhWNnDOsDokg09VZ9eeZom85RNvx9935TiatbwDjYmtmrEuEcA2O/QvErEOGfyWLXF+ajCcTWtq/ewZtI6/+ittcVQFJWi+LAQ/Ta3R8bmDMntJbd/CV4f/Lc249voWWcIBUJknc0qfHj64bsAXgTQU33DiYm97QBMBfAEQLBpM7F5K1uK+7aePH9K5JT47uO761mqHF9wXHpm45m3ABw0ZQJhYaEhPl7egpEvjQjMyc1xj7t2jRcyNEQBJdxO/XnK7d8b/q0NUyAuwMa5G4U/bPvBEgHZlOnYsg0JvLakS7GJABEgAjWYAAm8NXjzaelEgAgQASJABGxI4BqAmQDibDgGhX5GwBYCnj2sAyrbQ0uEr/K8g5nQJFdncxodlzeaF8Lz5QlqhdQKhBycwiuF6aUonVG8p1i3oJOpc3Imj1VbnI/K9q6qP3+l7ic9j/EGBOrFKTyejMAeSpQ9Kiu7vfz21OD1wTsNBV7RJhFyYnOUbk3c+mTuyGTnmFl7/AbgGwDsfDDh8a4TCbxVZeXI/noC76PkRxAeEqJFhxZQKpQFqXGptxVuihmnok5VWBRt2ltvirZtjVRlAf93wQLMXjRXtaZbibfw+/XfMXT8UL017gnfI9k4d6Mr2jSQwOvI00pjEwEiQASqMQESeKvx5tLSiAARIAJEgAg4iIAHgGIALKOLFemiq3wCpoqFlTG0pYBnrTlWtgZr/NyYd3AigPcA/A4gXZ3ByTKBfzQc0G+Cn6j5t821j5rLCmR4sPSBMG9/nm6moDk8nMVj1Zbnwxr7ZixGuQJv004yiC+Jc3OP5ga0fLXlw0ERgxpqAkjFUiRtSUKHGR0QPzs+P/NY5k8AmI0GK1p2B8D76nOQD6CbrSZfk+LqWjT8sfQPvLngTe3yi8RF2Dt/r/DUjlMVZdvy9+7cFv/GGxN9EhOTEJt0A69NeO2ZwHvjdwx93ajA6yhP7qpsLwm8VaFHfYkAESACRKBcAiTw0uEgAkSACBABIkAErE2gH4AIAD2sHbi6xOsX2i/E19tX0GN4D5Wfa2JsYrqSo5zxa9SvFWa5VbB+VxTwbLGdxryD2Q0H9oj+AgCMLxNdSwEYFrLiNw9vHu/3qp/eo+YPIx9KcpbnsExBJgiyR/tZdrqbWihmfqksE7S8y1k8Vl3yfHgPbVZSZ2ZvLw1cZtFQdCAB9Ropr5Z6lU5/GP1wok8znw7NhjQLbTSgEYfD5aAgswCtJrSCTxMfJG5MhChCFCd7IusP4DiALLXYnwagEMALtjiENS2mpshaQIeAVq1btq4dHKbvfHF83XHJ3vl7K8q2LVfgZSz/9fm/MHMpeyDkr6sgrwCCuYLbx7YfY3Ybll7m3KixdAxj/UjgtSZNikUEiAARIAJaAiTw0mEgAkSACBABIkAErE3gA7WgNsPagatLvGFvDhN9FvGZNlOUZblt/XKr8Ncdv1rqKemSAp6N9lPXO5gxZl8zUZb93sssGhYB+FTtyaprIVKRwMsyBccBmKcz57rqOIZCsbFlOUpM0szFJc8HK7Lm5ua9xqtLgKdSoYAs9alMeufRaXly8Wa1yM6Kkl0JHBW4sWH/hm2bDm+KOm3raPknRSYh688sxZPrT64rchXfq0V9JrCxFFOyaLD+C/CVD7d8uP/FiS9664ZWC7wVZttOe2eqaFvU5ucsGlicL/71BTjeHFWRNblcjpy0HDy99zR1d9Tu9uYuISxsbIiPp7dg5PDBgXK5gnM+9lK6ApwZUVE7LL25Zu4USOA1lxi1JwJEgAgQAZMIkMBrEiZqRASIABEgAkSACJhBgAqsVQyL/5+t/4kfFDZIL1P0yNojkm3ztlnqKemSAp4ZZ8qcprrewS3VNxt2AugDgKsW+WYBOK8uBKiN/ZxFg1iGB8tVFg0fAWBF004bTGSC2uqB2QA48+Xq5+MVtd0Ls1lgl55g3mJsixAuj/vbgLUDtMXWVFYNUUlQ1lLi7m93JUXni1YDSADAROG3nazImjOfHbPmNvDNgaL3Be8/u3mVV4Q98/cI/4j5YxKA1gBSjflgsyJrPC9vwSh1kbXLN264Dxo+uCwzM5PbomUL77ApYVzmx8t146J9UHtsXLVRsuCLBWa/X06bOlG0LTJcOz+xWIzP534jjNq219Kba2bxAUACr7nEqD0RIAJEgAiYRIAEXpMwUSMiQASIABEgAkTADAJUYM0Cgffw2sOS7fO2W+op6eoCnhnHy+SmGhGQiXkl6sxd1pkJLOzr5zJvDYusFV0pSpO6S6cXxxSzbF22N8YE3hNqf1eTJ+aAhtX+fNTrWW9qva71YhoPaMxRKpTIz8hHwPgA3D9+Hw8zHkof73jMzsF1tbhY7Xk44IyphuwV2ivE091za4+RPQIUCoUyJS4l16PMw6fv4L6NuRwu9/aN20pOCSfFU+75ZlRUlLGsWV3xnv27deSuyAPj3xivd0Nsw6oNkoVfLDT3/ZK/d7sg/o2J4/RirQzfJPnP3EVmi8UWMiaB10Jw1I0IEAEiQAQqJkACL50QIkAEiAARIAJEwJoEqMCaCTSHvzlc9GnEp9osssK8Qmybt40sGkxgZ0ET3Yxe5p2reqwfwC8VxDJmqeAsBdMsQIAaIWg2G98spe0Hbdtx3Dio1bYWSsWlSIlKgZQnlWQvz9YVA2sED0sOSlX6dAvtFlLbu7ag87DOgY8yHrlnXM/ICqgT4Llgy4I26Unpquzb+gH1cWjdIUhyJMId0TtMypqd/M5k0YboDdr3y7y8PHz1xVfCndE7Teqvs6aKBF5zxWJLUZHAayk56kcEiAARIAIVEiCBlw4IESACRIAIEAEiYE0CVGDNBJqsyJo3z1vQa0QvVZG1m7E30zKTM5eIzoqExh5fNiEkCVaVQ6qqD66zFEyrfKXPt6gR58N/rH+Iu5f7yYDhAV6qLN7MfPBG8JATnSN8sv+JrhhYI3hYclDMvOmh1/yF0S+kTlk8pW2T9k1U30+NT0XB1QJFTm4Ot2XXllAoFMhNy4WPhw9kD2TSyI2RTFRlxe6YN/at8sYODQsN8fTyFAx7aVigXC7nxMfGp3nBa3pERMRVc9doaNGQlyfGf74kiwZzOVJ7IkAEiAARcD4CJPA6357QjIgAESACRIAIuDKBf6o9T//hyouw49yZ6DgCQCN1ITCWYcoqwzPh4kcz5sH8ZNmlX77ejADU1GQCVRWKTR7Iig2rq6D53F4wmw2PUo+tvn18G3v6eyqYzYbEXcJsNnTFwOrKw4pHRhvK8MYGe3+KURepUzVimbs+nj5bXxj5Qjsul8vJTc9F8BvBKCkswYXoC5i5aqY2GCsouWfRHvjBT5qTl3P3xdEvNmSi7Y3YG+lQYsbRqKMVFTur8muPFVnjeXgLRo34q8jaxdhLaUp3j+kREdFmi8UWwqYMXgvBUTciQASIABGomAAJvHRCiAARIAJEgAgQAWsS+BTAUACvWTNoNY/FHv0vU3vCst/N2NelxjxiK+BAAq9rHpIqC1YmLrs6CZqs4Bp7UoBdzO+7vJsiFbE1xsNee2HiljlNM0NrEuZHzd7ntR7WwVOCRTM3zXxWWE1chF8Fv6JvaF88SniEoZPYfwnPriPhR5CTlCNbGL3QXfPdAnEB1s9dL/x+6/fm2i5YCspR+00Cr6U7Rv2IABEgAkSgQgIk8NIBIQJEgAgQASJABKxJoBeAPwAwEUBhzcDVNBYTGdifQwC+Uj+qvEgtoDARKs7EdVcnAc/EJbt0s/EAeugIlC8CEAGItNGqXP58NHi5wT/dfNxW1xlYxwtycAriC2RKN+W7ubtzd1twU+QZjxbdQtw9PAVuzToGQinnyHPupMvk3Bm4fU6TSaoRApmQXKGVgI32zpFhBwNgf4wVF2RPGPzE3r/ej3o/fkDYAL3CZb8IfoFXbS/U96qvGPLGEK7uIrbO3YruPborR08erfdZdHf4bsm6OevsVezMUVxJ4HUUeRqXCBABIlDNCZDAW803mJZHBIgAESACRMDOBNgHebFaFGCFrOiqmIBG4D0MYB4Axo9lxs0CwLJyL5kI0OUFPBPXWV2a/ZW1PcL9Nx8fbwGvr097djukJEFysxiSGThYVtFj6pYwcPkMb/8J/qXtVrZjRRxVl6xAhowlGfLcfbns9WLuTZFzADowGxS3lt1f8xn2rp8mrkIqQcmFA3l1S+9c6Ni7Y//eo3rXViqVbneT7qJpi6bym5du5if8mfDnw6yHj3U2gvVXqt/7NN829r3y9o711fxhbXS/1v03i8lunD1Si80ynb/Z99nXmj9MjGZ/dL9mTwro9mH/LlG3Y/01fdjf7Otu6hsR7EYTm4emzUsAfgdwCkDb96Pe/8FQ4P1x3Y+4df5War169bz+FfmvQM3CWUHJ/d/sR8/gnhg1aZQej13huyTr56y3V7EzS15HpvRh5ypAbbvTQH2zk4nf3gDY3wMBFKj5mRLPmdrsB5DkTBOiuRABIkAEiMAzAiTw0mkgAkSACBABIkAErE3ge/WH17XWDlxN4y1RiyxMpGIXy/Bioov2EWgT1s0EPCYevGFhkTYThnBYE0c9Sm2rBWtEfanniz47AzY3Z9nuqktRIEfeqlxh0eECaz+m7uo3AF5pv679sYavNtTbk3ub7yFzWeZRAKFm3hRh2fJ/YzdUeCFv9vBo35crz3sADocDbt0ASK+fVPRq/qhs7u65XpoBmXfsD4IfMPGjiVj98eqS04dP36zTqI5vUN+gwJ6je3qwom4JpxPK7ibcfdIuqF2DgX8b6KGQKxD/R7zs8tnLDx7nPJYCYJ+9KvvDhiyvTT21JQWLpWmnmaLmc52pf7N+epm15Rx4JuyyS/O3Jr7ma/Qc25Mza/cs7efKorwiRH8cjcvHLqN2g9oY+vpQdB7YWVVk7cmdJ5jy9hSsX7IeX2z4QjtkQV4BlnywRHnqu1NMhNbEZoKyrvCt+zX7PhuT/c2Eat2faf7N/maZ16wNY6b7ffbviv5oRG7Wht1YqKV+j9UItZ7q2MxmgnHU5aIR29la2LjsjwRAsbqoHBNJ79rqDcZGcYcBOKO+EWmjISgsESACRIAIVIUACbxVoUd9iQARIAJEgAgQAWMEWLGalQDYo9N0VU6AiVPM2kLjJ9oGAMt+/qXyrqoW7HH/cABFABZaWKTNxKHs2szQxsCS4nN2nbApg9VvXX9t486Np3Ua3clDDrn3ncxM5I8qRlmjvxxN8rc/kYhXPbL2Y+quLvB+2H5d+w3GBN6S/5XkFOUW/VSUWXSnspsivUJ7hfh4+wiaBjVtBQU4aVfTstKLWrRuFSD16j6oFZRyBUSXHiBFlKecNrNH2ZBJQ5iIp70Ohx9Gq46tcC/5nnTLl1sGDZoyaNtHER/pec8e+vKQdFHkIq0wzLxlw+eEC7/b+p01RHuW0Z8PgIlt9rh4AFiRtSkAEgAwMbM1gIMAHmiEzbYD2/YPaBqwrOvwrk1ZwbTU2NTM3IzcuYmnEpmQyR03ddzx0aGj27k/cuPAAAAgAElEQVR7uGPw6MHIz8vHws8W3pOWSUtffOlFfyb8Xj1/NffW1VvrUm6kMOGTjcOEWfa35g/7WvW9wLaB7br26Dph0OhBfkxEjz0bm3f1/NXjmemZD9Vt3OoH1g/s0KvD8N6jetdicxKeERYkXkg8//ju4zz1vFksJsxq4rK/2WdjzdfsZ5qfM090lnXLBHZfAGlqoZaJvuz/O3ZTM9keG+LAMdiNSHZ96cA50NCOIVDdbrI6hiKNSgTsQIAEXjtApiGIABEgAkSACNQgAkyY2geguTqrqgYtvcpLtfRDFHvc/211RliIBX6kVZ64jQJYo/icjaZmediuoV1zJ0dN9tdEkIgl+GHDcTx+l+nzWoHX2o+pu7rAy280sZGo7bdtteBlYhmyVmThpfkv4fy8849TD6a+WdlNkf4T+6fXbV63VaMujcCEwadpT/HwVr7y023/fJZ9Ki5CzBf70G94D+WQSUP0Pisd3XAUd5PvokWbFmVR86OOfBz18WsDJw5kIqjqyrqZheLEYvztDZYc/OyKCY+RhM8Ot4Zoz24C5QDQ9zaw/Dia09OU96fn2vBD+SE8T96OtoPbtuRyuNwnwifKWmW1kmtza0+JiYhhma1MME4158mD8W+NFy2PXq4V1pmIvnz2cuGB6AMaEZ0/+I3B38/aMovdFFJdLAN7x5c7hCd3nKyK0K55T2ICN7sj85YFBTHNYe5Mbck72Jl2wz5zqZY3We2DjkYhAo4hQAKvY7jTqESACBABIkAEqisB9rg0y2gyx17AlixMESVsOb6tY2se9/8XAOZzyYp0metHaus5WhLfWsXnLBnbln1emRgx8WD3sO7aDE822OlNZ3C1tQgerTyQt/ohWTQY2YHar9W+7+3p3aRucF0wO4TihGJ0f6M7mndrjmsbrinjFsf1r6QoIT94erDwtW9f037+ybiUAXmGAgMnsfsiz66fN/6C2+dSlXP2z9G2Zd6x3wu+B68uD6LfRPfi/xd/4uMtH08bOGmgNstXI/B27NYRXDcuWnVopQoasyZGEj4n3BqiPSvElw5grC0PqRVj87tP7P79xE0TtUIru6Hx04Kf0gKUAUUDRg4IVMgUnBuxN9Lv3Lyz5NLZSyxL+FYl4/PXxKyJH/vGWL2iblGroyR79+2d1Zrf+uPAoMBWDQMb1h4UxpA/u46uPSqJmRdjqdDO3pP+rrbPYT67zPbhBoCWAKLMKIhpRbx2DUUCr11xO8Vg1fImq1OQpUkQARsRIIHXRmApLBEgAkSACBCBGkiAWQsI1dm7Txy8/pqSeaIRQv8NoCmArRYWaXPwdj03vLWKzznbuowKvH9s+AMX7l+SyLPLnhRnFM/GdfkuK0/c1TN44T7aPYT71O33oJ4dPJoNbIYWw1poEV3beA1xi+KmAdhRHre6Tet+MearMcu7j++ubZJzKweSRAmCw4L1uv2y8ReIL4kVpfVLuV0HdVVl+z648wCDJg/C2QNn8cOGHw7n5eZNCJ4QnD1r66zGms5Jl5JwJPIIWo9orfKblWfKMSl0Eg6tPXT7WMwxjchZlZtOTPxMVHsOW/mIWDWc5v330cSIicsNb2icWX9GOWX4FE6XPl1Ug7IM3MhFkfJuPboVXo29ms5RcGbsidpTXqHBcgXeC1cvPPg06tPWd2/eRWZSJoJD9fdVLfBaKrSzfWM3z5ioq/H2Zd68PQHMN6MgplVB2zEYCbx2hO0EQ1XXm6xOgJamQARsR4AEXtuxpchEgAgQASJABGoaAeYDywpGvesEC69JmSfMG5E9Ksy8K5miYUmRNifYsuemYI3ic063ri7jujycEj1FWy1MkifB0X8flSQcTegBYDQAVjCPea1a83J5gRcAv+7n9S8HPGnIG7KUJWH+dUnFUlxYfgFPs56muDd1n5y9I9uoMPjC6BdS+aH8tj0nMD3u2XXi8xOYGT5T+w1WIOxk+Ency74n86nl4zb2vbEcLpeLZh2agf1sy3+2PDmz78w6diPFv7X/2g69O4zpOapnA7lM7nbu7LlaQ1cP1X6+YnOLXRyrVCYr38ptmJvh7u0uCBgUEKiUKzmPLz1Of3L9yVJxgpgJhpVlrWrmd1t9NiZZ83DYIJbWymBS5KT4buO76WXbntt4DpOHTUbn3p21Q+9evxsDBgxAm6A2hnYLz01v/DvjRcu3/GXRkJqYiuLiYmz6v02pXV7r0nRQ2CDVWHu+2YMpC5h18F8X27sd86pk0aAReDVe6awIGxuL3TFg3udxNuDoTCFJ4HWm3bD9XKrrTVbbk6MRiIADCZDA60D4NDQRIAJEgAgQgWpEoDaAewD6AWCFdRx5uXLmiSXZfaxI23p10R8mNJhbpM2Re1XR2FUtPueU6/Lv6D83IChgVofhHeopFUrlnQt3HuXcylly/9p9ZrFRYiN7k2oh8DZY1SjeK9HDp56vH5iPLrNqeHz7MQrzC9H+k/YQLRDduXf4HvN0NbxeeX/L+/tvXb/l/fLXL2t/xsT1P1b+gTq+ddCyS0tV1m1qfCpy7+bK34p5y+1h8kNc3X0V7bu2hxJKZCRkKIqKi1IUHMWbp6JOTdDZL/a6bT1q46hjHSd0ZIW5tNelDZeU5xed799iYottfdf0VYmST5OfIvlgMtzbujORsLDgckF6GcpmiPeIy8ta1cRjheTOAZjqlIf7r0npvf92De36z8lRkxtp5suYn/v2nHLV2lV6n0OZwBscHIyuvbuC2S383+z/K9dKYXTY6BBPd8/tvnV8W/Uc0JNbWlqqOP3z6czOYzo30Xgi3711F2f2n0Gz9s2gVCoLkuOSU7ke3Ok/RfzELIQsudi6WJZ4GQBmBs32mcViqeTRNrgpY8kcbdmHBF5b0nXO2NXyJqtzoqZZEQHrECCB1zocKQoRIAJEgAgQgZpO4FMArwEY6gQgXDHzpKqWEkzA8wbwhhnZgE6wVSZNwRLR26TAdm5kuI7NajuTbQDcbCzMVweBF76htUR1/1Gfrzwug28DH9WD8sV3i9FiXAs06NMAtwW3ZTeX3WRZ7JpsSq1VwHuR7y1v0b2F1+l9p+HfyR/yMjlyEnPw2gevwb+Zv6pAGvPNvXzictnT4qfc0V+MZnuC35b8hmGThql+1rR9U1Wxrm3/3Xb3zN4zmwBc0Snsxh+1adTljq931BZdY/0vb7gsPbfo3Nt9N/bd1mJcC1V2aeyyWDT+XOvsAFmBDFlLsoQP9z2srAAYy9I/6SRPSZT38tF7//Vr6deqdf/WfdoMbNMOHMjuXrqbWl9Zv+7SiKXsRpTqys/Lx/71+/GvhcxKHBqBt0IrhdC3QkVLo5bqFVqb+++50g8EH2j9rVnW7voP1qfG/RDHPItNzZKu6G1BI3gdBsDEeSb42uqmjJ3fniodjgTeShFVuwbV8iZrtdslWhAR0CFAAi8dByJABIgAESACRKCqBFgmUwoA9un8+6oGs1J/V8s8YWIfqyj/CQD2+xl7xLnUjGzOaiHgWWnvnSoMbzQvhOfLE9QKrtWSPZpfGFv4qDC28Hf5XfnPamH3RQCseBYrkGerq3qcj9HuIT48LwGvv08b+QOZb9ntMvB6+kGZJwfnsQJ1GvrK74SnTdfx4tVatYS8GSL6h+Af/Hs37+FhxkPUaVgHp2JO4b2172mZM0Fw19xdKS2HtGzWc3xPnwc3H0CaLMWLr7Mtenb9sPYH6c75O5kAqfdYfqdJnUQvrXtJKzqWiEtwZsGZlKR9SeP6buwbzwTe/OR8pCWmod6YenoxsyOzJVlLsyorAJatfo9931YHxUpxjb3/sqc82JMGt0aEjQjhefIE/Uf2D5SVymo/ffDUbfxb49GkWROV2Lt8znLhweiDFYnd/BUxK+LHTtIvtLbmqzXSxNTErN6jezeQy+Wc5NjktCpm7RriqMmCFwm8VnpxuGCY6nKT1QXR05SJgHkESOA1jxe1JgJEgAgQASJABJ4nMA7AKgCsiBCrLO4Ml6t8EGcZhi+xOkMA4gEwM9D7ak9dlhXNhDlTvB2rh4DnDCfHynOo+1rdu4FrAptrwrJszftf3hfnH8/3s1DMt2SGzng+jIkGpgoJr3gPrvNd7Q8buUl+fQqPjp6AXAlpvAS13L0zuF6c8dk7siVqu4BDAL6q3aV2L48gjxGewZ48Zu2gFCoRNCgI7kJ3BL0QBHmxHCkXU255+3hPfpT/aNeUDVP4TOC9f+o+eo3upcre1VzH1h2T7Jq367kM0zZj24R4+ngKWgxu0VohU3jn3syFW6CbJC8xL1Uuk9ftu6pv63IF3s3ZkqxlWZUVAMsFsB/Ax5YcAjv2MfX9l9+xa8funbp1mh0yMiRQLpNzrsZdTfPgeEyPiYipyErBqMAbvSZasnL2SsawWJ1hy7J2TT1T5uCxRUxzxndEWxJ4HUGdxiQCRIAImEGABF4zYFFTIkAEiAARIAJEwCiBPwB8B2CtE/Jx9g/iLMOQCX2M4REAp9TCxDAAs8wouOWMAp4THge7T4nffFXza36hfh66I+dG5Mpyv81l1gzskftFAMwR8y1ZhDOdj+fsSBrzG0sDuwW+3Wlop0CFXMFJi0tL57pxZ5yLOmfUk9YtyG1qnSlNdsoyi+H3qbZeHRQFcpRE5aOWxEeYsTeDFSJjr3/2OP087zHeH/uv9ffXwFMUKFC2vQwD/zsQTHRN358uTYlICWFeqs37NJ/q38J/qa+fb9NWvVq5eXh64GnGU4yYPAK+tXyxbd426c20m5Nzz+Wy973nroCXAlK7z+vetnZblrQKlIpLcWPxjTR5mbyo8aDGgXfj79YJ/CZQ69UrE8uQtcwki4bHANi5+dySQ+CAPhW9/+r+TOVhzGqmmWqlYGjRcD32OrN2SDl59GQHtk5NlrBGOL4Wey0dSsw4GHWwMp9jB2ByiSFJ4HWJbaJJEgEiUJMJkMBbk3ef1k4EiAARIAJEoOoEWAXxMwCYoSTLmqLLdAK6xYjOqi0aRqjFPsY1nSwaTIfppC1fab66+UG/cX5aX1A2z9yI3LLcb3OPA7iu3mNzxHxLlupMAq/WNkGTwdwztOc/3t36rlZ8lYgl+G7Bd8ILMReMPqZfe3jtVG7XWm3dmivhO6qOHo+CmKfwe+grvbP9DsvkZL7gzCP1cIPwBvG+Y31VHriaq3B7Ibr3745abWohYVGCUF4g/6eHj4eg+eDmgSVXSupMXTlVK8KyOf30fz/Bu6E3ao2shUtR1+TZDwsTJPLSGfj1ka5oyNfYMeiOlbwpWXJj8Q1mwVDI687r7tPWZ7bfQL9AlW3H1cK0Mm7Z9LyYvMoKgD0FEAFgjiWHwBn6hIWFhXjyPAXDRw0PlMlk7ufPnXdv1r1ZGdeLq0iITUjngDPjaNTRSkVYJuD6evoKuvbo2io7Nds3uH8we3qk+OKfF28nJSUt8Qv0W7Zk6xL2VInqKhAXYNWcVcIjW49U5nPsDJiccQ4k8DrjrtCciAARIAI6BEjgpeNABIgAESACRIAIVIXAdlYUHsBnVQlSQ/vqFiPaA4A9A848KllBoEIAP+gUcKoMkTMJeJXNtSb9nF/3tbq/6Fk0iGW4P/9+Qf7xfJalfQkAE05sXajJ0edDk63JCpexf6tsE9TZ6off3vz21T4T+3jqHozfNvwmOTr/qDFPWn7L8JaXnpwt8PYY4PmcwFu48yn8HtWSpm9NZ9m4gQB6AXjUYHWD5b6v+uoJ7QVRBcqAkoBi6RNpssJDMd2j0GPXoPBB/KfJT1H3dl30CmVdn12/bfwNsh4yNOrZCDcihLjtWQrJ6Rxhya/ZuqKhUYH31qZbkoTFCYYWDOY+YZAPYLWanUu+jqa+M1UUuS1S61MsFouxYvUKjJ8zXiXCbpy7UfjDth9MFmGnTJ2SuiNmR1sNDBbv448/VnQb2Y37t0l/02O0PXy7ZPXs1ZX5HLskVztMmgReO0CmIYgAESACVSFAAm9V6FFfIkAEiAARIAI1m0CAOsuUPRKbVbNRWLx6w2JEW9Rin7kem44W8CwGUN07ujVz2+Hb3XdUnRF1vCAHp+BMgbLgYkGaIlfBBBMmeLYBcMUMMd8SZA45H9oCcyG1AlVrjy+4X3StaLvslmwFs00AwDJkDxoVeNf/Jjm64KgxT1qVwOvZied9PzIb9b9iDw/8dSnyZSjdVQzvPE9h5t5MPdHVZ5zP9w1XNtRmdMrFcjz96unj4h+K56oL3PEHCwbHtw1t61ORwCvvJYd/d39cj0jAnbqAVPhUUrg1VU80bDmxpajPmj5aEZNZNLAM4fS96SYLl+VscpG6ACM7O6548bfv3h4/cfJEvUzqdeHr0KB3A/B787EnfI9k49yNpoqw/J27d8a/MfkNvXhzZ8+Ff1d/jA4brcdo+5rtktVzVlfmc+yKXO0xZxJ47UGZxiACRIAIVIEACbxVgEddiQARIAJEgAjUcAIsA68bAFZQhy7LCJhajKiy6A4R8CqbFP1cRUCzx4/UlgQ8taDL/HflpnqOVpGlQ86H3wQ/UfNvm2uFTlWBufn3H+Yfy2eZ6sx7GB6NPf7oMrjLwL9H/F1rh1CcV4zvF3wv/HPnn0YF0XoT6olarmjJL0opRu7eR3Dv5AmlVAncVig85e7JXE/OlPvR9/XtDkYjxJvjfdhniE8dJVcplV6VphWdLbqCuyof5K9ZZrFG4GXzSv02FWELwrTY2Zx+3vQzWn/WGlKxFBfXXUPx3xqj4PAdSeG223qiYdOxTUPcvN0EzG+XWTA8vvI4jWUIZ0RnVGbBUNk2s8JxX6qzeCtr64w/Nyrwrl2zFv59/dGpVyeNwGuqCGtU4A1fE47EzER89n/PHizJz8vH6rmryaLB8lNBAq/l7KgnESACRMAuBEjgtQtmGoQIEAEiQASIQLUjwB51zgDAChmdrnars/+CzH1U23CGDhHw7I/J5UY0LCRlL0HXGc4Hv3l483i/V/30sivV/sO7APzIMpgD/hawlf8530dyTIJ2L7SDUqZE8rlkmbePd98zEWeMCqIsM9jL3edg7YG1G0HJ5Yh/l6Io1aNA8aBwHYofzy/nlGgsURIBfAAgx7DAXbtJ7UTMooH1L0gpQPbhbLTs2FIOJSSpcalu7h09vFCLy81NfYLiPvUgc+NAvDVZWPLrg/Iycy15XVfURwrgXwA2utwrQT3hqdOmiiK3PrNoyMvLw8o1K9FzXE9IiiQ4tu2YyRYN/UL7hbSt0/bkjm07tNYbLN78r+ZD5iWDUq5Euy7tUFpaqhBeEV5347pN3xexr6oiu6uir+q8KxJ4LTnnVZ0P9ScCRIAIEAEDAiTw0pEgAkSACBABIkAELCHwllpo6GFJZ+pjdQLn1RGDrR65egS0qwDBMjjdvd0FAYMC/srgvPQ4Xe4mn5G5I7PS4lE2wu2IGwBGBd6HkQ8lOctzWIYmK8o4uOvarmuahjZVCXSFyYXguHGQ82uOLGVZyj8AMI9vo5d7m34iT/5IPofDBbduABSlEkgvHxHKbhvP+lV7/7JzkARgJoAnhgXuWoxtEaIpssb2Lfdyblr21ewl4htiIYAuqOP+lme7On29BzWuq5QruKVJ4vslHrIJ+OmhNUTD8QDY++k1tXUHs5NgcZkQrrnK1OI0s3JxyYsVWfPw8tgxdMTQlhwOhxt/MQ7S4iLOsCGDlLIymeJi/KUUhdJtalRUFHutVPS65Q97Y9j3U/8ztd2Vg1fQo1MPuHu442baTQx6YxA8anng4LqDKHlSAp4PT7p59WZ25uJcEppzTNqYwGvKmXWO2dMsiAARIAI1gAAJvDVgk2mJRIAIEAEiQARsQOB99aPno2wQm0KaT4AEXmPM3EeEwMtLwOUNCFRCwVGW3EhHKWcGyg7aVGhtMbGFqO+avrbwYDX/ZPzVwxECL56zaBDL8GD5A2He/jxNxusrXdd2PagReDWLS9uUVqoWeGPKWTCfF/xuvEfr3nrZwVLRSUnp1e+M+7f2qxfCc/c47Nm7QR0OF9LSm+J0yeVH15Bbekct9OoOZUxYXAyACazMzqEzAOaTnW2kr6V7pBuffUZjX5caxGcZ4O8CKI+LpWPbtd+0d94S/efzf/Pd3NywMyYGi79mrhN/XaxI2kf//iJNoiwrGjhyYKBcJudcjr2cDgVm7Inac7lXaK8QX29fQfOg5q2aBzavPXTiUGQkZSDp9yQEjw5Gyw4ttbF2rdmFRrUa4e6du9LI1ZGs6B4rakiXZQSMCbymnFnLRqNeRIAIVGcCdr3pXp1BGq6NBN6atNu0ViJABIgAESAC1iPAKhvdA+CvzoSzXmSKZAkBhwh4lkzUrn18XxW5N/xKK7QqFAVQPAkXoui7qha7qmgZ/L4b+8a3GNfCJz85X5WRWrttbSRvSpbcWHzD1OJR1sbkkPNhWGSt6EpRmtRdOr04plib8dr4lcYPu23s1lCz4DJxGRLnJ+Y+OPqAFXEs79IKvPK8bGiyeKWJJyWlV74z9G9VfZDkDW98pN5nnZ+dhaIyiDfdyin5I+cdEwrcaewdDgFg3uNMaGUewp+qxfOqZoaaGl+ptsU5YO0DYsd4/L27YlSF0RITEyFKuIaw8eP0hn/7ww+ViwRLtJ9TC8QFWDJ7iXBf9L6ug6YMEn0U8RE/62YWHt58iEGvD1IJvI9vPcaI8SO0cTJuZuDQxkPoP6g/SqWl8uvx1xM4Co5KJLbjWqvTUIYCr6lntjoxoLUQASJQNQKU9V81fpX2JoG3UkTUgAgQASJABIgAESiHwB8A9gPYRIQcTsAhAp7DV13xBPjchkviub4v62V5yvNjJMqn4bYUWvmdFnS58vhegZeilReUCiXcc2Wo7eUpTV19y1FZhI4+H+Vm6/A68ObW7VB3lv8wf1/IwXly4UleXmrekuIbxYKKtpfbsWu6Vyu08uzKARRKlCZzIL3jdluRcJVZG6De6HohHrU8BPUG1gssuVviLoavj/eQJtpCbqxNwZEMSeHWVFPOgkbMOgxgHgAWh2XyzgLAsuermhlqSnw3ADIATA393slfexVNr0KBNzHpJk7euIjX3tAXfSNXR0qWzl467ZPoT7aFhIWoXtOHFh3CuwtZQjOw55s9+Ojrj7TjRi6IxOwls7VfM5F4+ezlwgPRB2x5c8eFt6XSqZcn8NrqNVHphKgBEbAxAcoytT5gyvq3PlO9iCTw2hgwhScCRIAIEAEiUI0JsEJFEwAMq8ZrdJWlOVrAc0ZORgVemThGgrxwwyxPq86/1phG0jpftPbUBFUUyFAYkSUt/CGHZ9WBTA/mCufjFbUFws+mLIs3rHF6vS+CWmkZF8kg3pyeWvLL/fbsewFhAaKglUGqjN2ilCKk/SYFL1g/Kbjg8B1J4bbbpp6FJQBK1Jm7LCwTvNjXTOi1xlVZfCZqFgFgtji/WmNAR8WYNu0d0bboLaq9mffllyqLBibsMsuGp0/zEJsuVIybHKonxm9evVmybPYyPYH33q17+PPAn2jZviXyH+Ur7t+6z+k7pC/u37mvbN+mPV6d/KpejC2rtki/nfMtefFatvHGLBoqO7OWjUS9iIBjCVCWqW34U9a/bbjqRSWB1w6QaQgiQASIABEgAtWUANk0OM/GuoKAZ39ahhYN8nwonq61uUVDvQVtL3uPaKgn5hbsvS8t2HTXUeKSLc+HI7Kc+H5zOsV7D2mkl51dcChTUrglnWXkFgatDboUMC7AW3PoEubfAW+iSvtVXYrCMoi3JgtLfn1gakZnKIBeOkXQ+gNgxdeirXSwDeO3AXBFxz7CD8BTAMMB/G6lMe0R5rnzwQqt8XheglEvjQy8dPOy1/9S/sdrONgfSrkSefF5Je25HZ6s2rKqmWZy4jwxls1ZprJoGPzmYNGHmz7UWm3cvHQTO1fsLG3Su4lULpdz7p67+/DxncdrFy9evHTsG2P1zkf06mhcOX8ls0VAi9fVRdzssf7qMoYxgbeyM1td1k7rqFkEKMvUNvttypMqthm5BkUlgbcGbTYtlQgQASJABIiADQicUmeTsQ9/dDmOABVZM8aeFVnz5Am43v01RdbSUOo+HWX7tB6wNtgyfr0FbeO9RzTUE5fy996XFP4l8Fb1cX5LpmwLgdeRWU4VCbwso7ZNUHjQOwGhAV4aWPlJRUhdf0/p1qG+BFCWld7MT5OgdDp+emjuWWC2DB0B/AaA2SYwSwgW40dLNsZIn/IE80YAHgAYCuC0lcayWRh+KD+E58kTBA0LClTIFZz0uPR0jjtnRmxUrK4HLr/lhJbfv7j2RZWtBrtKxaW49c2ttCD3IG2RtatxV9O4HO70mIiYq6oiazxfQbfh3VRxz/5x1uultS9pb6aUiEtw+uvTwg5uHbjLtyzXCsH5efnYuX4nPvn0Eyz870Lhzuidpgr7NmPkYoGNCbyaJTjiJo+L4aPpuggByjK17UZR1r9t+YIEXhsDpvBEgAgQASJABKo5gZfVwsZadcGhar5cp10eCbwVb41dBQiflxuK/Oa0fVbQq0CG/E2ZwuLjDx0lKtlC4HVolhNvZICo3ucddRiXQRx9W1jyUw7zpy0LCAuYqLFoYEeDFW/LicqB9JY09d4v98YCuGXhq9lR6w4EkA6AZSifs3Dutuym9xrrNbmXaNKGSdr9kYglOLHwhDBuZ5zua4A/YOOA+FbjWundDEnalCS5tviaKhNbXdDO2F6x2K3HRIw50On1Tnr94wRxknv77y3rPqD718GDgznM+uHenXt4c+qbaN68OTas3CBdOHuho7LpbbkHtoxdkcBry3EpNhGwJwHKMrUtbcr6ty1fEnhtzJfCEwEiQASIABGoCQS6ATiuFh/YL2+Pa8KinWyNthDwLF2iXcVUSydp037BtUN4vp4CXj+/QMiVnFJRYVqxsnQ6juWZmy1qrWla+3w4PsspuF6IF89TwOtdPxAKBac0qSBNkpm/BDcKWQLLIc8mnkf8R5gYN9MAACAASURBVPqPq9u/LgdyoCyrDEETgpD1fZZGPIyzAK4j190WwE0ATJi8YMHcbdKFZep6eHoI2g1tp8qozYzPTL937d7SYR8M2959fHeV8JpzKwccLgdJvyZJTiw4oVvUriKB15Rsd/6YiDHxzwm8G+IkZ745M+3tr9/e3c63nftLL7+E9kHP7DnWr1wv/Wr2V44qeGiTfbBDUBJ47QCZhnAKApRlavttoN8TbcSYMnhtBJbCEgEiQASIABGoYQQaAPiOZVQBYNlx12vY+h29XGsLeJasx5GP7FsyX3v0cZYPMdY+H86U5aTLWHde6/qv6z+zftf6nhw3Duq0raPab3V2qCniobHz4ch1s7HZ+2owAEvEaZuc9+6TuotCN4bqZeoe/eRoas/XejZt/UJrn3vf3UO/7v0gl8tx4c8LytTLqW/HxsbuYpMZETYiJJObebLX6l5aKw2pWIpri64J0/ammZTt3nlyZ9HLa1/Wjs8sGk4tOJUi2iv6bPD/s3cmUE1d2xv/AgECOM9VU+cpTnXWmmqtotbZKs5a+7B97Xv/jq9Uqzi16mufQx0jaoCKs63V2jpVO1kHEMUpUasCojhPBIQQMv3XiTcxwQAJJCHDvmt1dSn3nnP2bx/AfHefb4f3jG7RqEXd+fOYXvP0yszMRNR/olK2rN9isoVwChjvG5QEXu/LKUVknQBVmdLO8FgCJPB6bOpo4USACBABIkAE3JIAs2r4gPOJ/MMtV+idi3IHi4ayOrrunRl1bFSOFnjZ6ty1ysm0rvqj6su7fdPNJP7ZKx4WkoKyivslTtjtBsDcx9axO8W+0UQj1o5IavNGGwuLhCMrj6geyh/ebNuwbcNF8xeZRlQoFBb+t0MmDJGHfxIukm6Qwr+FP3QaHR4kPFBmB2R3T49Jt6navemgpmL/EH9Jw1cbCjVqTcCNIzey78nuLXlw8YGuSu0q/V/q+lKnaqHVKr4W9ho0Wg1OHD+hv5d5b/X+7fv/bV+oPn83Cbw+vwV8DoC7vKD1OfAUcMkJkMBbcnb0JBEgAkSACBABImCdwDgAXwFoR3YNLtsiZS3wluXRdZdB9uCJmMAbDGBMKbxnC4bvrlVOpnWVa1KuReXmlf9Vt0/dcnq9Xvsg+UGqOkAdwYmHJf3wXlZxd+a8d9n/z7jJXrQq8B5fdRyPfn10562It2qMGj/Kz3ytqxavUs6aOsvgrzt//fyk10e/bhCHUy+mws/fD4f3HlYunbbU3MbB1lBZPt/nGtGxRnvsc+5fQ8YPeXlx3GLe1QtXDeNXr1UdC6YuUH0f+72pMZutE/j4fSTw+vgGoPCJABFwfwIk8Lp/jmiFRIAIEAEiQAQ8kUAUgNcA9Aag98QAPGzNzqjQtAdBWR5dt2edvngvs85glfWsYdVsAOxoOquO3OsgGCUVSkv6XMFlFzZOQesGLRO3K/evLA4oFyCp/EploV6j5ymSFWlavXbKg80P7K2KddT6bU3DKwAOAegI4LytDzn7vpfGviQfvsLMoiFTidSYVHwy9BOcvXxWN3LcSAuBd+XilcrZUw0NznLNBV7jOuO/iVcu/XxpSSw0rL1kCl4Sv+TzFm1aGMTdhs0aGqaRLpHi62lfvwXgW2fz8aLxSeD1omRSKESACHgnARJ4vTOvFBURIAJEgAgQgbImwP6N8Sv33zMDxLJelffOX9YCLyNbVkfXvTerjomMWWdMAnADAGssxf6cD4BVObr+qtxB7BdUTuJftZ0QOi1Po7iUps/XTMGD3+0TWFsFTggWCmYKxOVrQKfnqc7mpOXy1FPwXW6R49QMrylvtqiZybZBk6VByvwU2d2td23yfHU9MNOM7GUZE+WZVcPFMlyHxdSsyRrfnx8rChM19vfz5yEDmBkxE82EzfCPd/6hX7R6kenzJvO/nTN1jmxDzAYD6yETh8jnrJtjykVWZhaWTV8m2xm7syS5eO4l04stXlR27NHx69bi1tBpdbiXdg9jJo3Bvu378L/P//cmgHh34egB6yCB1wOSREskAkTAtwmQwOvb+afoiQARIAJEgAg4kwBrvMYqzcIBGC0EnDmfL4/tDgJvWR1d9+W8Fxe7UfT6BIAQwFoAXwL4CADbMy5v1sWr1UsuEL1vEvV06hyor66X6W4fslXUMzTzC369/JtVFwjrGgHosjVQfHNPlrMzs+A4gwGoAewHIGq+vHlSjaE1LDxjb6y5oUxbkGa0BXB1ZW5xOTR+fQDXyJLFd9nWh5xwnzU+oq+//vrU0KFDBc2aNTNNOXPWTNXFKxcz+g7oW1Wr1fKSEpNSgxAUER0dbfDXZU3WBIECSdewrkKdRsc7d+JcKt+PH7E1eiv7eknysAZAHoAP2fg93+h5f+aGmdWMC8pR5GDX8l3IvpdNFg32bwwSeO1nRk8QASJABFxKgARel+KmyYgAESACRIAI+BwB1vH9OwBMlHjoc9G7LmB3EHiN0ZZEmHEdKd+aySjw/gdAbQCxXOUuE8DYS5eTLsYhCmj5URK/Zg8LgVWdvkupSYm31XeVVSBXqrKgzlshr1e0GCd7/QOlYuk9wzgNBzZ8LyA0YInwVWGQXqfH7cTbqtwHubMFrwtmFxR4r6+5rry25doHldtX/qC8uLwQWvCeJD9Jy0PelNzNRVcEu5DfMADbOOEzxYXzPp2qj0AcEhQkCXq5nNBaxfTkyZPlcXFxJuGeVetGRkbKpFIp+9lf3M8E868bBHzOZ9jfRkuR5gAmAAjk7lcBSJkWMy2yz5g+7O9M17ZvtiFxf2LUuSPn6GSJfZuIBF77eNHdRIAIEAGXEyCB1+XIaUIiQASIABEgAj5HgPx4nZ9ydxJ4nR8tzWAPASZkTeQsGtgLFybUsCrHsrBosCrw5qfvUmpT4m3xXTUK1hcqz6tzJnRgxQBzEJzAaxin+ejmqt7LepvEPZVChWNfHlM9VD1MMbdoUCvUSF2QKsvX5PvVW1jvmXVDtga3FtySPdr6yNbKYntyUpJ7RwHYCKApgGslGaA0z4QMqSCvMrfus8rrAhXT4eHhYoFAIOnXr5+QVesmJCSk6vV6U7WuHXMzAZ9VXBsbpRVlKWIUhtn+Zr9njBdrJjh+etz0114b9ZrFS4DtS7cr185Ya8tes2PJPnErCbw+kWYKkggQAU8mQAKvJ2eP1k4EiAARIAJEwDMIkB+v8/NEAq/zGXvqDMw6Y4VZkzXWaSoZwIGyCMivVi95UAGLhvwr62X6OzZZNJh8VoP7lb9T9SthDWMMuiwNMpfek+U+tWgYHLY6bHfT4UwLfXYlS5JxfMXx+TV61xhibLKWfTo7NftK9vyq46rGVx5S2UIMvLv2rvL2f2/bWlnsbJxMxIwB0IgT6509n/n4oioL6iQVUTHNGvgZmtjZUK1b1LqtNUp7zlKEickhISGSsLAwoUaj4R86dOjJkSNHooOCgvgvtX9pXJ/X+9RQq9QBxxOP+w39bGhApTqVDHNmZ2ZjXdQ62d64ve4i2rsyh6Wdy1cF3uKqz0vLlZ4nAkSACDiMAAm8DkNJAxEBIkAEiAARIAJFEKgO4CyAkZz3J8FyLAGjxzGr0KSLCBQkwF4AVAbwMedFW3aEKncQ84LKSfhckzVt1uVUXb5fBO7vM/iy2nA9bebXR/C7QBAkCe4U2gQ6PVRy5cVcfn4EtuaycawLvKuScfzL48bmWubCjajesnpJzwm8a+4qb391212qPSMARAOoB+CWDZwceYtVgTc/OktV/1HtG63CWlXTaXW8qyeupsEfU45Ij9jXMO/ZSp9rlGbNUsTcDuLixYuIj1+P5s2a6o4lJvCWSpaZPt8qFAp89p/PVEKxUKnVaHkXTlxI5fF5Ebujd9u61xzJ0NPH8jWBtyRWIZ6eY1o/ESACHk6ABF4PTyAtnwgQASJABIiABxF4F0BnAP/woDV7ylJJ4PWUTLl+nUyoWGZWwdsYABO49rp+KRYzlrQyrmAzv64AZFx1q2mC5qOb5/Ve1jvI+BcGi4a5x1QXNl8QWIu78sjKcguLBoUGt/57S/Zom9tYNPyLyyNrLHfX1bl7zqIhS4Oaq8up/rn6HRPjXEUudszaITsaf7Q0FbJPBfynzQDZVdBSZPDmzZu3jR07Nph9MWrGdMz7ci4uXLiA0xdkeCP8DQs0SxcvVU6PnD6Ze8HIKozpKhkBXxN47bEKKRlR73iqpD/HvSN6ioIIuBkBEnjdLCG0HCJABIgAESACXkygDYDtAFhDHLocS4AsGhzL05tGY0LFJO5YvxhAUZ6mnhR3kcKCoclaSMBSYS9hAGuydi/pnlLH10XIY+RbrQUp6C8QB4cGS4xN1nKSc1KVfGVEbryhIth4sTkbALjK2RG4ktdHABYBqAXggSsnNszVRyA2VEx3e9pkLfePrFvjx4xq0HlkZwvB/ODKg8odM3eUxtaioIBvsBQZHj48J1AQKGnaomn95vWblx83dpxB1JWfP4vw8JGFC7yLliqnfzbdXaqwXZ42B07oSwKvTVYhDmTriUNRhbMnZo3W7PUESOD1+hRTgESACBABIkAE3IaAH1dFyASKLLdZlXcshARe78ijo6MwChWfABACWMtVRjKxkO2ZE46e0Inj2V4p9qpAHBIcIgnqUkGokuUEatLz7uTX0Y7CrlxbrAOem6fhoIZiP77fphd7vVgDemhvHb91/9aJW3uz0rL2uLAS+jMAXwGoAiDTiZyLG9rIxz9iXURSp5GdLHyLD644qNwxa4cjBFWLPIx9c6x8ZcxKQ5O3hbMW4r/z/2sQdc+fO43Ro1j/OeCTzz7D/IULTOvPzMzEjM9myOKkcaPNPIKLi4++bp2ALwq8O7jmfezfLqzp34cA2GmZk7RJDC8KbW2GSLiIABFwEQESeF0EmqYhAkSACBABIkAEDAQOAVjiQlHEV7CTwOsrmbYvTqPA+x8AtQHEeqBQYXelmGBAFXnVqAYGMZBdumwNFCszZLk/PSyRdUDz0c3lvZf1No3H7B4Of374/uUfLq/ieNqXlZLdPRPAFwAqsH5hJRvCsU91HddVPnnVZBOXnMwc/DDrB9nRDaWyaBjMCUf7zRq2+a/duDZpxJgRBjH5yqUr2LV5F0TNRfjjt1/w6aefYNP6WNSuVRXnrtxAh65dwINfdsLxhDt5+Xm87r26GzyCk44npUGHKeul620R+h0Ly/NH8yWBl2WrOKsQz89oySOgCueSs6MniYBTCZDA61S8NDgRIAJEgAgQASJQgACr+tABmEVkHEqABF6H4rRrMNsrS+0attCb7Z2PCRUTOYsG1oSvoKepY1blvFHsrRQTVZrTIDm0bxWTNyxbWtamO/nZq26+UoKqZVEfSZ+Tzd5oZvB8NV7JkmTl8S+Os6ZnzPLBFZXQzJM2CkAogFzn4bZ95LbD24qDBcESUS+RkAmoqUmpqQhExOHow3Y3MXtl2CvvCUIES9r1aRek0+pw6fhFdG1QXymsVFH94/4jt/uPGV9/xNiRFnYQ/37r3/kvN66kP5dyP2jd0me/UhJPnsN/l8bcEFSvmb08ZrlJgGZN1+Z+Nle2KWZTiYR+28l45Z2+JvBatQoBcMArs2tfUDY1Q7RvSLqbCBABRxAggdcRFGkMIkAEiAARIAJEwFYCAwGw4+Fhtj5A99lEgARemzA58Kb+fHGIQCARdA8WQqvn5Z3OS8v1V03BZrWzqgPtrmTlomVCxQqzJmsGT1MPESpKUikmqjSrwZnQ/lUCzLOdteGOOnv1zZeLOV5tTTy3LvCuSlYe//L4agBbXHRkmwls0wAwkVPlwJ3siKHsfenw3Jx9x/dVfbzm40DjF3IUOdgwez12zYuEQpGNfy2IV62IkZhEe2a/8EHEB1d7iKrUbdCklSB8WH+LMf8zc7G+cZeu+SPGjbAQ+lctXqX8YuoXpfEIdgQvTxzD1wReY45Kvbc9Mdk2rJkqnG2ARLcQAVcTIIHX1cRpPiJABIgAESACvk2AHS++A6AcV8nr2zTsj76wD5sk8NrPslRPhAwvJ6/63xpmNgBaZP7voSznuyfOqg60t5LVPD62P1gF6pgyaA5WGs5FVYrdBnDWSjyi4LDKB6rMbVjXODGzaMhccuO28sCjYYVU2xYpnluzaPjz8z/vX/nhiistGpigMh0AE641pYHqhs8OnhY7bXfPUT0tlrZj6Q68HFoVb40diJkLv1VdvKnIELURMR9kXsaNjCtBCIrIuHryu0njwhsVFHinzlmKeh066kaOH8n8U00XJ/A6wiPYDTE6dUm+KvA6FaoHD04Vzp6VPHpR4Vn5KvFqSeAtMTp6kAgQASJABIgAESghgb8BjARwvoTP+9xj1QdVFwuCBZIaPWoI9Ro97+Gph2n5/vlTbq+/bawWNQq8b3tZMyF3/VAiqrq4RlLIwHIWDaayYhRKxcKHzqgONAqdFwD8C8BdO5ulefILgIKVYj8AqMpVJfsDaAyAWQLs5X4wiFCPP0IgqhAe3KF8E50OUF/KuZh7MvMQrmu2F1JtW6R4/lyTtYRb924l3tqTlZb1swsroY0WDd74+a1QgfeVCjUwaVR/zPp6nSo17fqN/r061NBqdbxjyRdTdP76KYq7D4MFFWr9Gh+9wFT9m5mZhaXrvsO1B5n6/61eaOKlyFRg7lSyaCjhL1ASeEsIzssfc9ff0V6O3ebwSnryx+YJ6Eb3IuCN/0BwL8K0GiJABIgAESACRKAggW8BMMFpLaGxjYBwlFDeYUkHUdblLPD8eQiqFgT5PLksfUv602rRcqHn+XVfaBgkapav1+t46uu30tR63RQkn3eWXYBtCy/xXYPEQKgE6CUENDwgKQ3AFMBtmiMNrrqoxraQQeUsfFmzYjKVioWPnFEdyLq3M//YbdzLkWoAFgNoYmNXd08WeAtWiv0TQAaASQDYZxkmzuYXaHZmFIV3AGgAYCiAm4U0RLPHBoLdy8a7WgaV0KzBGmu05pWf3/pO7Jv38eqPTXYK2ZnZ2Dh3A378MhKZimx8EvWNKnbJh6avK7Jy8OmXsTLp1l9ad+nUakL7Nm3je4nb87RaHdJu3MXEyRGIXhenuph6NaPPgD5VDU3WEpNS+eBHxETH2O0RXOIfZd7zIAm83pNLisR3CJTm5I/vUPKiSL3yHwhelB8KhQgQASJABIiANxJgwq4MwHJvDM7hMdWoOqHZe9XXP76f6YemgF4H+GfwEOoXqkpZdJWJiSf4LZrklh89zCQ26vLyoPzlD1l+8nln2QU4PEzLAUfLgZUm+wNAwbQ5GbChrOMxVcOEDAr9puqims9sALK0yPz6oSxnh1MsGtiHNJbrg5ygafzzoUJEy4L58WSB1xiLUVxl+/x7AHO4anVW2cp8vVmMxmZnw2vVrzW0dafWvbqGda2u1Wr9ziaczQgICBi9S7qr4EsPT2kYNJdrssaqlr3uMjRZCxZ80y6sXSBrsvZ34t/6LvXq5QkrVVD/fODorWH9OjUYN6ynRZO1RdE/KNdt++ODbp1f+qBchSot//Xee37+/v5o1qwpmEdv5LQomTQmjv3MoCrD0u8YEnhLz5BGIAKuJGDPy0tXrovmciIBEnidCJeGJgJEgAgQASJABKwSOMKJM0ycoqsYAv5NG12t0DmzUbmoiqY7ddla5CzL1mVufNQFQG7I8AHng9q2tPCaVB49ocw7+Kcz7AKcnTMRsCYJeMPC/gCQKIHZZR3Ps2qY/nxxMAJ3BPcIrQA/vUp1Ji81J1AVgXi1o6sDjR/StAA+BnALwE4AEwD8wlkVFJcTbxB4WYyFibFMfGLCLRN+DVe/Uf1ufLH+C5MAn63IxpLIJdf2btjLKnALXp7QMGg2V8HLLy7ZHv71wQDUAPabCbP+W1ZGJo0Z2sPiZ8LC1TtUP/567sGRg9vqXLycik3f7Uebtm2Rk6vUJiWdOqfn8SOio6Md/f3o4XhLvHwSeEuMjh4kAmVCwFNeXpYJHG+dlAReb80sxUUEiAARIAJEwH0JZAOsFhWsSRJdRRMQCfr0PBXU9rwguE8IAhqYbCaRJc3UKxY96grgiXWBN1GZd/CwM+wCnJ2zQgTeVUpgTlnGU1g1zFecuPidk8AU/JDWAkA8gGY22jOwZbmzwGtvdaW5GMsqqj/hLBuYN+/LAOQAjsyNmXum/7j+rCGZ6dqweINmZdTK7lYarXlCw6BZnMBrEZOT9pxbDRs+vL84lK89FLfkA5NFQ6biCWYv3a7r1KEjL/3mXd6kcSMgrFsbFy5dRdzGHapFy6WG0w1uFYhnL4YEXs/OH63eNwl4wstL38yMk6ImgddJYGlYIkAEiAARIAJEwCqB2px3ZXniUzyB0PahE0JfrB5fvVc5Hvz0UFzLgn6wH/xq+UOx7rE6a/FjJmidDBA1ySk3apipuk2nzEPuwT9kao+1aBgrB5abWTRkchYNG4uzaLBXLCw+Cc/uKMtqmPmoElozsNELnYOa1xXq1FqB+uqtzHwBBuFIii0+y+4n8L4oEvMDgyUBdZsLdXodT3svNU2TjylISSwuHnMxdhyACgCOc960TPyuyTx558bMFRcUeOOXxKtXzVjFGhGuLyTxztw/he01W+dk/rvsv2dveezZve5/L6vcfQHAnwX9jSePGyH/7KO3RJs2bUPbFnVx7cZdnLt0Df+dHYm6dWtDocjG0jWbMXs6K3AHFi2XKiOjvi7Ll0HuT9v+FZLAaz8zeoIIlDUBT3h5WdaMvGp+Eni9Kp0UDBEgAkSACBABtyfQh7NnELv9St1ggbXDa8tbL25tEjrVWWr8ve4yMN4fj/+br8uXNzin0fpNwd3T3/Lr1m4S2LwxXw+en+b2A51Gqbmqz8d4XEouTjBzg0gLLqFgk7VTqYBfBFBIcyR+HzGCgiR+gm5CPXQ8fd65NOTzpkD9naNjL6tqmOEB7RqsqTi5d3UjKZ1ShZwfT8hUx/8uTvRmj7idwMtv0kke8uoY097WqZRQJe6Wqf8+YUs8LCYmCDK7BeblfbhSjUp12nRvU65Lvy6VtGqt38WEi/5zpHNMn3VY065F/1l0e//m/UPYS5Gy3vTVB1UXC4IFkho9agj1Gj3v4amHafn++VNur79d2J6N4gReUxVrWcfgiPmHjRj2XlAQ/xuo84M6thWhSpWKSDx5Pl3nhxFS6WbGQrQl5pukMeGDQi5evISY2Dh0alkXeSo1Lqffx7tv/wNCYR0sjd6Il7t2QdPGDRAZ9ZVMGv+drfvIEWH4whgk8PpClilGbyVg64tEb43fZ+IigddnUk2BEgEiQASIABFwCwLvA2gJ4F23WI17L0LUZkWbpBeGvmDhO5m6JhXXE3PBrzsByK8MVdKPMs2V41n+jUQdg7uGBcKPB//K1cEEs7zDe66pL5625jnq3pE/W51tH0pCh8j51eY8Ewt12dA9WipDzk5HizxlVQ0jKjepV5KgQyOLvZDz2zml8scTBX2JrTEricBrG/uS7SSR4LUJSYGN2lnEk3fud2V+4s+2+iwbK6ovMuFTPEQ8dM6WOaYmXJdPXcbu1bv13fp2U2i1Wl7Sb0l55xLO7byZevO9ki3ZsU8JRwnlHZZ0MO3ZfEU+5PPksvQt6YXt2ekAmE2DRaMxx67K9aONGT9CFcrTBvZ7tTO0Wi1Srt/B8CED8Y3kW5l0/XZDgzSjwBsVNRPzPhxkWqQiOwdL1/+B2TOnYfGqb/WKJ+rcBw8eXtYHBERER8eT965j00kCr2N50mhEoCQEnPl7uSTroWfcjAAJvG6WEFoOESACRIAIEAEvJ8CE3VEAXvPyOB0RnlWBN2V1Om7KBoJf7UXDHKrzvynzT/54I7jPiCaBovYW/7bLO3lYozp2wJrnqCPW5y5jiPyqzU/yC33dQizUZsUr9Y+X2ioW2huLqz9kWRV4c389p8zdfcJ4FJ350bYDcAaAP4DGAJjItdfOCt6ixrGXU2H3iwS9xp8MbNw+2PwG1dnflaoTP9tztJ5VVLcHUHGqdGrHsLFhFv60WxZv0cXMitkGIIkTRpMBHHBUEKUYR9RxZcekusPqWuzZy6svKy/Mv1DYnv2cE3gtmJViDe7w6OC3J4/cvfZ//3km2jK7BekOBIdWUE+dtZCd9DgxefwIeeSHU0TyE/sR/noni3UvjTuA1u3F2PT9vitxm3exqu6/3SEwL1wDCbxemFQKyWMIuOL3ssfAoIUWToAEXtodRIAIEAEiQASIgCsJMH/MWwDYUfNHrpzYE+d6zqJBoca1pekIUtfHnZxmyNdXgvq6TJl/cvf94LCRdQNbtPPTPrwHYxVv3snDatWxA0V5jnoiloJrtirwahTxSmQutUcsdGsWQZ2byMuP7/msSlmpwpMfT8jyn1k0zAOgZmbFnB8t+3M+92d7KniLGscRjAwfVPmN2r0Z8tqEusYBDRXnJ3bLNJdstmhgj7KKaqYO1vts7We1+47v62e+wK1LtuZLZ0oZjx1uJvxZF3ijLysvzLtQ2J71RoH335uiv1g57o0wS9F2zTZcvf5AvWrdRoPHOGuylpubHzthgKjxmEFdLT6/LpLuxZEzNy+/UO+FMdHRW6lq1xHfodbHIIHXeWxpZCJQHAFn/14ubn5Xv9Qubj309UIIkMBLW4MIEAEiQASIABFwNYE/ALCqutWuntjT5qs8qLJYIBBIqr1cTcQP5Ptrb2jRZWwXhIaGYt+MBFy70RKae5fztBlnr/Nq1K/vz28UCL8WgF4HPVKg1V97gLSk193Bc9Sp7AtaNGizoHu8zBkWDU4Ngxvc+gepmhWiAl6o8r6gZb1QnVbHU1+9pci/82gBMh6vZMfYuf++5zyutQC+BPARV727FIAeAKvmLuoqbpwTDgDw9IPqi6JfWZM1fu0mTfR6PbQPrl/UqBGBq8ftEemM623X4bUOU7/+6Wv/9Ivp8PP3Q6UalbDi4xWPftv+W1UHrNnhQ1izaJDNk8muBpmh7QAAIABJREFUb7lemEXDVACzAVhU/Tp8YaUb0F4RQLRBMkc+YWQ/i1mXrNmK346cTdlz4A9WhW66Jr7R/Ur8wvdMf5epyMEnCzZeifv+r6alWzY9bQMBEnhtgES3EAEnEHDF7+XClk2Vw05IqDOHJIHXmXRpbCJABIgAESACRMAagX8BGEk2DTZvDlHPWT1PNe3fVFC18TOt6tjKJJw41gl+FWpClbQxV5cVEhTYYC47mm+4dJon0Nxc/kj/+JBbClw2R2/LjazJWqBA4hfc1dhkLRX5/AioPaii78W2Yn5AoMS/TnMhdFp/7d3UDI2OPxEpR4xNt4wVPN+x9AKYaFaha/wAyCpVWTMuVsnKKlc/BHCUa0Rmj8Bb2DilbU5m7YMqm2sCgF3sOL4t6Tbe06BTgwm169We36Fvh6rqfHXw5ZOX/Wq2qQl/gT9Sj6fqb1289VPayTQ2ptGqwp7hnXrvc03WTj9MVQeoI27F3CpM4GYCL/PgDXXqwooe3KqAKxouEocIQiTNezUX6jQ6XtqJtDQdXzclUZpYbJPDN8cMvPXt8qgXjNMmnJJh8eqtmmq163Qu6KMb3r+DWBAcLOnXo41Qq9HyEk5fTdXzAyOi4/fZ81KgDPF59NQk8Hp0+mjxHkyguN/vpf29XBSasq4c9uC0lc3SSeAtG+40KxEgAkSACBABXyZANg32ZV80OHpwUss3WlpU7h1bkYQTiZ3Br1Ifeae26aHqpPev0s/iiLrm7pZ87e11r9grnNm3PLe6294KQrdZPL9RZ3lwj/HPLBiYZUHC93e1qSeZ6Wj5Yip0mYjJ/GjzuMpdFhcTZNifmdBrj0VDUeOUlpdDP6j2Gt9L/n70+yZmOYoc7Fy1E70+6wWlQomds3bKjscf320mhJd2/c543tY960yBt8g1dB/eXRwaHCrp3KezQViVJ8rTtDztlD3SPQYBt9PYTvJxq8aZ8sDY74radeXEphPFeuKGD3pVLAgJlrRt2bjp1Wu3Art2aK0Hj5dzLOlcio6vnSKV7rImEtvKzBn58tUxSeD11cyXTdz0PW7J3Zm/lwvLcFlWDpfNrvOCWUng9YIkUghEgAgQASJABDyQANk02JG0lqNaXhm8crDpaDITUA7MOYcM7RjDKIUJvOq725S622u8xofWDmSedqtI0GNSUkCjDhYiPtdAbwOAZZzAW1RlLfOj7WDWZK0hAGNTMXsE3qLGcQRXR31QFX0U+1FSj/AeFsx2r9qNqh2ron6H+ji47KBm95zdzJaCebkyBnZVCNsRrCvEiM+4Ct5ydqyryFtFg0Ri/1B/SaNejYR6jZ6XkZSRpod+SvL6ZCUAZvNhaFjWf3x/+bS100wC7hPFE0TPiJb9HPczs5MQTVw3Man9iPYWefhd8ru+YnbFnEd3Ht3IuJYx4+yfZ3daW0z4oO7ikJDyksCgoFZrv5lp+myqUGTj0znLZNINuwqzrHAFc0eh9oZxSOD1hiy6fwxkCWA9R87+vWxtVoe+kHX/recdKySB1zvySFEQASJABIgAEfA0AmTTYEfGXmj/woSqbarG1+9en6d5osP102rczmwJlaYyICiPvKTNufqsYAQ2mGsSWXSabGhurZHpH+0tTCCxYwV0aykJFCdGiQQ9Jp4KaNRRYD6P6twhVf6pn1gFahwAcREVusbH2DwNAFwt0FTMHoHXfCyTyFfK+M0fd9QHVdGHMR+e6jmqpwWz3St3o1rnaqjXvh4OLj2o2T13dzfOe5hZVTj6KKsrxYhIzoPXYQJv29Ft5UNWDjEJt3mKPOyftV/l39VfqdfqeY9PPU57dPbRgo8/+fjb3qN6Wwi425ZtU66evvpVAE+sCbyHVx9Gv1f6oW7juoidF6vNU+Wd1/A0U36R/mJekSuaGN73x2n/N6Gx/OothA/tY7HNFq3aqIycvZTNYRLmmU1DSHCwJIyzaTiafDlNx8MU6ebfi7WDcOAe9sWhSOD1xay7PmayBCiaeXH/lnB0xhz1QtbR66LxCiFAAi9tDSJABIgAESACRKAsCJBNg53Ua4fXljf4ZwPRrd+e4NYBLfwbCAGdDuprd5Tq1JsZyNLm8Sp2hH/5TkI9tDxdzsVUvRIRyN1N/pR2snbg7eYCYD0AdQAcArC34Bz+DTukhfScVN/49zpm0XDih1Tt1RPs3j0Aggut0K3eVswXlJf4VW8thF7L0zy6kqbLxxTcNoleJRF4HYjB6lCFfVC1+QNsrwm98t5f/X6QcfSczBzslDy1aMjNzMXO6TtTErYkMM9io1WFo2NypRjhaIFXNHzN8KRWb7SytH6JPoa8l/JQ6aVKUGepcfaTs1ffGfNO7ecE3qXblKtnrDacDug0rpN83Eozi4ZMJRLXJeLjqI8NvL9b+R3qtqyLwzsOy/bF7WsdHh4uDhIESUQiUf36lVTl24oawbrAu0EZOXuZxQmEySPF8riv3zWJ0orsHHz63y0y6bY/6EWWo3e35Xgk8DqXL41efLNQZ53AIPaFE3DUC1li7CICJPC6CDRNQwSIABEgAkSACDxHgNk0bAawltgUT6DyoMpigUAgyXpYqWVQ72deu+rrt6H8PSFPcyWdHcd/u5AKzuInoDucQYAJgMxag1XUngUwFkBFAIufE3lfbCv25/F28Ou1DmQirfbutVSNUvkRbpzuxfnoGtf3nADqJxTLg9u/88y/Nz8Havk2mea6SfRyR4G3IG97q2FFk7+enPww42FQo5caGca6mHgR1dtUR4AgANdOXtPLfpFJ7qfev2lmVeHIHLvan9B1Am+7PFRqW8nAKiU6RSlMFd6eIZ3BLD8MV3ZmNqKjomV74vYYRFVjk7VmPZvV4+l55fNu5/HemPAGatepbbh/+8rtaNatGc7/dV4pnSF9deKbE+Ni42JFFy5cwN/HdyN8cE9EfRWLeVH/Z8pPZmY2IplFw0YLiwbRlqX/Shoz+GULUXrRuj3KyK+2WFT6OjLRNJaBAAm8tBGcTYAsAZxNuOTj2/ziteRT0JOOIEACryMo0hhEgAgQASJABIhASQgcAPADgDUledhHnxGFhL9+UtC2WXB+RhZUf90GL6AZ9Pn50Ny/qtc/fvUJNBV0QFIagCnAejq2XHYbxfhh9SXOIuA3AEzwZfue5eefVpbWHAAre5QDuAuAiWrxAJhIWdglCuzwXlJA3W4Wolf+lb1K9YWtRtHLEwRe9nMgH8D7ANhnFMaK/Zk1ibN2iT6I+SBJHC4OWfvBWgx6fxBqN6mNjEsZyMvJwwHpgSt/bvqz2CZfpdgerhYjHC3wou3YtvIhy59ZNCgzlfhzzZ+o8WENExYm8Gr2aD5oKGr4gbHJ2oUTF1L1fH3E7ujnTgeIXh748u4F2xc8Vdw5MZhV8L78xss4uPGgaseyHZM2bNoQN2bsGMN+nR35f5gfOR4Xr6Rj0w+/ok3LpshRKrVJyRfO6YMQER29w/wEQlECryO9xknMeP4bgwTeUvywoEdtJkCWADajohuJwPMESOClXUEEiAARIAJEgAiUBQFm0XAHAFMS7pfFAjx0TibwJgnaNgvJ2vw3Amq9DV3ODQB+QGAlqC/th+4+q4KrznQxGbCBji2XXaKZSNSXE2eZcPsaACbyZgFgdg1bi2j6ZY/AZF3gvbxHqb64zSh6Mf9ZdrGGY251serPAP+A2Ca9mtQGD5orf1xRZpzM2PUw9eF7AD4qqjlaz/E95f9e/W/Rzb9v4vC2w6jXqh5UuSrt1VNXz/ED+BH7ovc5257ElWLEpwDmAHCYB2/BJmtpJ9KCav1fLUHACwGGPZKvyMeleZdkN7beMP4cKXZfdh/eXRwaHCpp/2p7UUBggH+aPA2B2kC079jekJuTx09eFncSN3znnXcM1hqXLpzDlri1aN6gBnRaTfaeg8cyUm7dnpGcfNlqU7bJI1+Rx339T1O1eqYiB5Ffb5ZJt/1Z6p91r4a/Kg4JDJF06dNFqNVqeecSz6VBjym7pLvoRRlV8LrVz00vXoyrLQGK/ZnmxawpNC8kQAKvFyaVQiICRIAIEAEi4AEE3gUQDqC3B6zVrZYY2E4kD36lgyjnVz/48W/CX1jF4MWruZMDbXZ56B9XhF4VBOSEqKD7HxP4yLeu7DLIqlKZJQOzZojiBF/mwZsJwGFNv/hCsTyogEWDSr5VprtuEr3ctoK33dh28vCV4SbBTqlQYvdnu++d/f4sewn0YVGcOgzvIA4VhEra9m4r1Gl1vJN7T956cOPBjJTkFKvioBO2gSvFCIcLvGY8DCJH9UHVqwcKAiXVe1QXGpqsJT9O1QRqIm7F3LJbKK8rqjuhdr3aM5vUa9L46xVf+xnnUigUmP/ZfNV66XqTd3JmZiZGjhh5/c/f/2RV7fuLyhNrsiYIDpb045qsJZy+mqrnB0ZEx5dezB84YaB81rpZpr2YrcjGiukrZD/G/lhq8dgJe8/VQ1IFr6uJ+/Z8zhZe7bUE8u1sUPQeQ4AEXo9JFS2UCBABIkAEiIBXEegAgIkwzF80xasic3YwooZivlYXi4AXmpQb+KzrvC4vD8rfjkCf+xYQUAfam9/q9dln3wQub3D2kmj8QgkwAZAJc6zMmu13ZrnQjrNgKMx6wH6c1duK/QTlJXyuyZru0dVUjdovArcOGYU5dxV4RaPXjk5qO6Kthb3EX6v+Uu6btW87Z2VRqEUDgJ7cPdeZQAngb/vhOeQJZ4sRbJEOt2goInJHxSNasWHFyeFjhrMGgaZr9eLVqsTfEjMmTZpUNf1OOv9Q8iH/xq821uh1et3VxKtp/v7+U36XmhoEFrZMR63ROL7oy2+/TOo7uq/FXty0dJNy+efLyd+XKngd8oOCBnEbAq5skOk2QdNCvJ8ACbzen2OKkAgQASJABIiAuxIYAGAFgC4AHrjrIt10XaKQQcPPB7ZsZaqMY+vMSzgOzY2R8AsRQXNvK3T3/r4N/Pq00xFdZUWAibz9C/jqsoZ4zIvX0VdhopdHCbyHlx/O3z93vxTAbiucRoheEkU0aNmgT9c+XfkarYYnPy5XB/AD/rFlzZaNjgbqRuM5s4LXWWGKVm5YmTRszDAL0TR6cbRy3rR57HRBbrfR3X6MWBPBGhEarlxFLr6f+b3scPxhV1fNWhV4Ny7dqFzx+QpH+vs6i7Wzx6UKXmcTpvFdRcDVDTJdFRfNQwQMDQzoIgJEgAgQASJABIhAWRF4E8AHAMQAlGW1CA+clwm8pwJbthKYrz0vIRHq1JfhJ2gMrSIRuntPAMQt5Rp3eWCYXrVkR1cc2gPHXQVePGfRkKnEnpl7riRvTm5aSIDzBk0YNG3mupn+xq+zo/Srpq9S7YzdafH9YA8gD7jXlRW8DsMx6s1R8iXSJSbbA0WmAvOmzZNtidnCBFzR29K3k7qM7GIhAO9fsV/5/czvXV41O2DiAPnstbOfWTRkZmPFDLJo4DYDCbwO+66ggcqYgKsbZJZxuDS9LxEggdeXsk2xEgEiQASIABFwTwLsCHZHAEO4Y9buuUo3W1VAq7by0IFDDGKE9sF95N95DPWZe/Cv2BHQa6F5dBn6h4310Cxl/95jNg2T3CwEWo7rCLitwFu3U90JVetXndm0T9MazPf1etL1VP8g/4jj0cet+b6y/T5p3rfzpoaNDjPRS7uYhj0b9mDDNxveAvCt67C6dCYm8LIma6EunbWUkw0KHyQODgqW9OjbQ6jRaHinE0+nBvACImKiY1h+rQu8y/crv5/1vbFq1mUvRliTteDAYEnXPl0NTdZkJ2SpPD9exI7oHXZ7EJcSmzs+TgKvO2aF1lRSAq5skFnSNdJzRMBuAiTw2o2MHiACRIAIEAEiQAScQMAoykx2wtjeOWRTkZiXH/wtL6d2A/A6+un9TkAgijDFqlPnQP33JpXu3v6vAcxiDesBsMYiF7wTCEVVBAF3FHgLNrl5mbOxWFtEHBYC75WLV7B101ZUalkJqlwVrh69mh4YGjgiUZp4ygt3g0cKvGZ5sCrUdh/XXf6W5C1T1WxOZg52zNohq6qs+l6wIFjyWt/XhFqNlnfi+Ik0no43RSqVuiK3LhOVPWifksDrQcmipRZLwJUNMotdDN1ABBxFgAReR5GkcYgAESACRIAIEIHSEGDHrVn39KNclVppxvKdZ0OHyPnV5oj0+anwq5wAv/JCAH7wC61jYKC+tlOvSU2eDzR9E3hFCOj0wFkZ4PcWsN4VQonv5MK9I3VHgbekTW7mD54weGrUuij/uVFzIZ7O3F2eXkqFEvtm75Od3HDS1f6trsg+E3jZaQcLOwNXTOzMOdoObysOEYRIWr7WUqjT6ngpJ1JSAwIDImooa2yMjo1+Zu2gUCAqMkq2Pma9N+bWmYgdNTYJvI4iSeO4EwF6meNO2aC1lJoACbylRkgDEAEiQASIABEgAg4iwI4eHwawHMB6B43pzcOI/KrNP+kX+nqwVvMb+BV2gl9PCOj10Nx7Ar9yA6C5eQra1OtqYEvAMxAKVtB7FdjcxJvhUGwWBIoSeMviA25pmtwMF70kertanWphdYbW4bceYan3/bXqL+W+Wftc7t/qgv32Gffyy6sEXjNu5vtQFLMxJil8bLhFrMsXL1dGfRbljbl1wfYp9RQk8JYaIQ1ABIgAEXAuARJ4ncuXRicCRIAIEAEiQATsI1ANQCKA9wHste9Rn7vbJPAiOArlBnQxAdDlKaE8mgzN3crQ3+nFOTOY81kGYB6zbfjS56j5ZsDWBN6CFgmNATCvUVd83zmiyc3gUdGjvn8p/KVA85T+tfIv5b7Z+4z+rd6UbSbwsgreYG8KqpBYrAu8i5Yro6ZGeWNuPSGlJPB6QpZojUSACPg0ARJ4fTr9FDwRIAJEgAgQAbckwISm3wAMA5Dslit0l0WFDpH7V5gkCmr7PQJFLSxWlXfiGPLOdQKy6loTeHXAPD8AXwCY7S7h0DqcRsCawFtSiwRHLdKWJjeDmdMIZ99iPq+h2rPd2HY/hK8MNx3jV2YqsW+O11o0TOUEXoGjEuDO44yfPF6+Oma1KbeZmZmImholi5fGk0VD2SSOBN6y4U6zEgHj6QZmZaYF8DchIQKFESCBl/YGESACRIAIEAEi4I4E2gPYBeA1AFfdcYFusSZ+HzH4qi0hr9aqGyhqVUDgTUTe+XBAsT8fWGlW5ZjJNN2/gc0nAEzkKjYHukU8tAhnESgo8JbGIsFRa/wAAHsr8SsA9sG1IfdC50CfYX3eq16++pK+ffsGaXVa/HXkL9UTvydvn795/lpgSKCkwasNhDqdjpdxLOOen8aP17h342p6rZ53Pel6qn+Qf8Tx6OOsEtmTLyZs1wbwh9mH+WmcwBvkyYHZuvbh4cPFAoFA0rxF8/p6vZ5348aNKwEIiIiOjvb03NqKwN3uI4HX3TJC6/F2AsZTNuylHvv9qAKQDiDbhadtjIzLwsrJ2/PrlPhI4HUKVhqUCBABIkAEiAARcACBAQBWAGDeAw8cMJ7XDhHQou2V0NffYJXPhotZNOQeStRprldJQZ7sPtCsGdAvCNBrgaR04M9jwLX3AEwHwCopbwBoxvpUeS0k3w6sMIF3B4AoQ2e+p8f/P+QaHZ50Fi7RIJHYP9Rf0qhXI6Feo+ddT7h+69G1RzPSj6TvNM45dtJYVfy38aaXEgqFAp98+okq+UlyyqAVg0xVnXmKPPw29zfZuY3nRntDZVPNZjWjajetHdm6b+tgvV6vu3j4ojIlIeXI44zHqwG05XJkYUnhrDyV9bj9w/uLg4OCJd37dK+n1Wh5Z06cSeHpeFM2SzdTc8iySQ4JvGXDnWb1XQLGUzash4IGAPs/O9HC/p/P/T5wNp2ytHJydmxeOT4JvF6ZVgqKCBABIkAEiIDXEHgTAKv0E5P4WEROm4rEAf4BEv6LjRpAp+Frbt64q76bIcXD+1kAXgJQCUAagDOcmBcGND8NtH0TeKUhoAwF/tIBTwYBv+3zmt1DgRgJWLNosMUiweEE245uKx+ycoiFSHtw7kHZmQ1njEfvB6/ftH73uLHjLOZetHARtpzbkj/gmwEWAmeCJEH5x5w/vKLxVofhHe69Hft2dWPguYpcbPpkU86pH04t5D7YMxHerGGiXenxqAqsERNHyL+K+cq0T7IV2fhq2ley7THbyaLBrrQ77GYSeB2GkgYiAsUSMJ6yucA11zzPnXTpzP35ZQDs9zo7ieXMq6ytnJwZm1eOTQKvV6aVgiICRIAIEAEi4FUEmKjREcAQrkrPq4JzcDDsQwFrUMeqc9nFhK++AF5AUINTvJD6H/tX7lRDr1MHaNNv+kG/ykwsUgD4WA/8xLqy/engddFwZUvAmsA7HEAHTvS3sEhwwlJNHoLD1wxPavVGqxDzOY5Jjil/nf2rUaS1KvAuXLgQW89vVQ9YMsBC4ExYmaD844s/vKHx1uC31rz1fZdRXSwE7APLDmh2ztn5HQDmrfIOAL5d+elSWSwIDZIEtasqhE7Hy7+kSFNq86fglwfuXAkr+ib+m6RBYwZZ7BPpEqny62lfe4WYb1cO3eNmEnjdIw+0Ct8gYBR4LwKYCYD9XweACbvsz92dfdoGgDtYOflGth0YJQm8DoRJQxEBIkAEiAARIAJOI/AtN/Jkp83gPQM3BzDBTLj7J/Pa5VUN+yWwYaShIk6nTIf6gh7QMY3P/FqmB1jBBv4NgB0Lp8s7CFgTeI2Rlbays6jnCx7vfHl49PB3Wo1oZdEo7NiqY8pf5/xqEmnHvjk2Lz4u3uQ1yxps/SfyP6rk3OSUQcueWTQoFUr8Pvd3ZtHgDVWdVgXeX5b9kv/DnB+YwMuq8dn3MhPjbb4EvWvJK3/c0lQJq8tRQxFzRZb3y213ZlaUwOsNYr7N+XOjG0ngdaNk0FJ8goDxlA37fZkHgL3wYv83/pkVPzjzMgq8LrdycmZQ3j42CbzenmGKjwgQASJABIiA9xBg1gEJLvId8wZqRuGN/XvvY/86/5jsV7l7ICsC0avuQJNS04rAu0oJzLnM+X2u5KqBvYGFr8dQlMBbUja2ePM9d7xTNFz09oi1Iww2BPf/vo/8nHwkb0iWndlosmgAa7JWtXzVb/r37R/ImqwdPXZUqeKrIk6mn8wwb7J2M+lmqp6vjzgbc9YrGm91GN7h/tuxb1czJiQnMwebP96cc2qXwaKBVW+xD/TML9nWS1QpslVScM+aFpWw2T+kK5/EXnXrStgRb46Qf7XumUVDVmYWvvr8K9l3Md8VJUyX9mWFrVx98T4SeH0x6xRzWRIwnrJhpzpYjwXWI+E697IvGcABFyyuTKycXBCX105BAq/XppYCIwJEgAgQASLgdQRCua7yrLI01uuic1ZA/FfFPEFQrN6/RhNo7sMvpCvA40GXIwNypwL6etzM7AT4XBmwkQkorGJwJIBtAMY4a2k0rssIHOVmYsc6HXUV58333PHO6oOq/y7gCXYFhgZXydKoePpmwdCqNbr8i08u5+iUE7BHUdA2YDDnPbu/wKK9Usir2bzm9BcavzCjdVhrgR567aXDl/IvH718PetO1mYA7HPbF9z/bc2hdYF3xzXlk7gUt66EZU3WAvmBsT369aip0+r0p0+cTg3gBUTER8c/J+aHD3pVHBISLAl7tYtQq9PyjiadT9MBU6Trd7mzDYWtOXSX+0jgdZdM0Dp8jYDJ4qgMmom60srJ1/LqlHhJ4HUKVhqUCBABIkAEiAARcBIBVt2WyFWW7nXSHN41bPWeaYG1A+oHNGInuwOQf00LXc4/AFUV6O6t0Otz+ysADQ84lQokbgYusIZsrBnbeADDADBBpb13QfG5aBxdwWuLN99zxzuFo4SjOizpIDo6KxkB44WmJOieaJC1Nk2Wu+eeO9sGuGrTMOG8IeeDzbywJ3Id09nnttlckzXWUd2m6zmLhidqKGIvy/J+ueO2rM0F2/SM2/zk85czKlepOKEwwXby6AHyuBUzTTYUCkU2Pp27Qibd+JPbxmhT8tzrJhJ43SsftBoi4EoCXvlS1ZUAXTUXCbyuIk3zEAEiQASIABEgAo4iwI6qHQIwygUdhB215rIaRxTQppOswrgupn/z6ZQq5PyUDr1iHjSZG1T6hysmATgL4G88NeBVc0fB2TOM82sATgLoVFZB0LylJuAsgbc4bz7z452iDss6nKnYumLA2T9vIahHVYugsrdnKLPXpJfWNsDTP4QWJZy3BDCF819U2bwjulQWB4UGSQSmJmtZqUrkR2Dffbe1tbBTsBVtiZ6bNOaNvhY2FIskm5SRc1aWdj/ZjNkHbiSB1weSTCESASLg2QRI4PXs/NHqiQARIAJEgAj4KoEPOeFxqK8CsDHuwaGj+u8WtGea+LMr94/zyD//JnTKM0r9o+XGo9qFiUtbAYzmBOAWAPQ2zk23uQ8BRwu8LDJbvPnMj3fW67Csw4KKrSsGWhN4s7ZnKJ+sSS+RbcCr4a+KQwJDJF36dBFqtVreucRzadBjyi6pxx3RL6qpTRsA/wDArGpyS7C13F38Nh1DtlOwtS7wrtykjPxiZYn2UwnY+sIjJPD6QpYpRiJABDyaAAm8Hp0+WjwRIAJEgAgQAZ8l0IHz463INR/yWRDFBC4KHdX3vKB9U4vGTLl/nEPe2THQZ/8iw5NdxmPMRYlLrGsz+4B/k2v2YXsFIWXGHQg4Q+C1x5vPIN4JRwl/eGrRcBoB4+uauOiy1VCsTruiPHCfee6ySnK7roETBspnrZtlOqKfrcjGiukrZD/G/uiJR/QLE84DAMwAwH7mZdkFyI1vDg8PF4cIgiRhfcOEWo2Gd/jIsVudW9Zq+M6EQUHmy15UhGA7eewAedyyZxYNmYpsRM5dJZNu9Mj8u2u22L5kF9uDdBEBIkAEiIAbEiCB1w2TQksiAkSACBABIkAEbCLAuoL14jxibXqAu6kdACYGbbLnIU+9N/ClFqnlx/RuYFw/s2g1E5ejAAAgAElEQVR4suusTpMmPKtXIgLqHeZHtYuqyuwHgPkePwDwIgASeT1nUzhD4DVGb3NlaPVB1cWCYIEkpEX5+ndkj0N5TUP10OrzVWezFMorWUuQpmIdwlm5OduTtnpsi7789sukvqMtj+hvWrpJufzz5Z54RL8w4ZwJu6zpYRUAjz1n6xW90slvTpTHxcaY+ecq8Omnn6rWffWuSeAtTrBlnr2CkGBJP67JWkKSPFXP50VEx1j8bPMWZGUVBwm8ZUWe5iUCRIAI2EiABF4bQdFtRIAIEAEiQASIgNsR2AXgNwDL7VhZKwD/B+CfAK4CYP6zx+14vjMA1uAo2Y5nyvZWUUNxoCBAEtjkxXrQ6nj5125n5D/OnI6UW4xfwesDAMyG4VcArCsba/bEYj3A3dgNwGEAOQCaArhXtsHR7DYScKbAa+MSLG4z7wr+PoA7Zr7P0VxTMfb3tlxWBd6NSzcqV3y+wt4j+jaL1bYsrJT3WFuLjvPhjS3l2O7yuGjLxvikMWPHWPrnLl6sOrj3h4xJowZW1eq0PDsEW3fKn7swdtQ6SOB1FEkahwgQASLgJAIk8DoJLA1LBIgAESACRIAIOJ2AFEASgDU2ztQewHcAKnP/sceYQNzb7PlgrnkbayomLzBuee7vnnAVwOM58fOijfOX9W1FiR/NAUwAcIYTdpmQywTgP6wsmonkjI+W45Be1oHR/MUScDeB17hgk+9zoDAwtlLbSgOqh1UP0uZrgxQnFdfVAvX4B+sfnCouugETB8hnr539zKIhMxtLpy298vP6n221fBgBgFX2G/e/vVXExS2xtF83fu+eByAB8FFpB3ST560LvIuWKCOnTmPiPPMaZj9n7LbtcJP4vGkZJPB6UzYpFiJABLySAAm8XplWCooIEAEiQASIgE8QYMe43+bExuIC7ghgC4CRAO4CWAuAiT/sqgGgJoD3uIpeVtlbAcAbAM6aDcyEZCYAd+EsCpgvLfvQG1Xc5B7w9XkF4mDHwZmINLeQtdfnxG5W5cuE8wseEKMvL9HdBd4dNYbUuNNqZSv2vWi41FlqXJ13VXZ76+1ifXRZk7XgwGBJ1z5dhWq1OuDUn6eyL5+9vCRFlmKr5QPb/2qzKmL25/wi9r+r9lJB4ZnZyjDriiGuWkAJ57G5knby5DflcTHrTOJ8ZmYmIqd+LpNKY4rNewnXRo+VjAA1WSsZN3rKvQnY/LPKvcOg1RGBpwRI4KWdQASIABEgAkSACHgqASUnuNqyfiZAzuYqeI33jwIwB0AdTtBl1bzMioBVjDHRchiARQD0AFj1LhOHmejAqlqZIMz+/lsvEHh7AmD//VkAJIuXiUn7CgHMGLDKulAAYgCJtiSC7ikTAu4q8DIY7CVJhZYrWv6j5tCaFkf109ekK1Pmp5j76Bb3YZx9vaDlQ3FiramKGMAqzoLlQ+4FB+N2okwy9nTSgsIz871mL7bYSya3u8KH9xeHBAdLwl4TC7VaLe/oidNpOh5vilS6udAqbNZkTSAIkvTrGybUqNX+R48dz/DnB4yPjo429wZ3RKzF7R1HzOHNY5DA683Z9b3Y3P3Uhu9lhCJ2CAESeB2CkQYhAkSACBABIkAEXEyAeeGuA/A/TpBhzYcKu8IBrABQy+wGdhx7KIDuAPpwf38NAKv4Y8Itu9i/k1gzMVatyi4mdN4C8LKZRQOr9vV0YZMJaOw4tDWBdw+A/UWwZZW+VwBUBfA6gF9cvA9oOtsIuLPAy5qK9RctE71Za3gtU2MtFlZ6dLoyZUFKj9qDagsCgwMltXvUFuq0Ot69k/fSNP6aKdfXXy8oHJqLtezlDXtZ82UxYi175h9c08BGAPy4yn32vc9+xjA7krK4rMXyOQAW83/KQHguViCdPG6EPC76K7OGadn4NOormXT99iKrccP7dxAr1frYVzq3qlWrWkXd0eRLaTq9Zop08+/F2nMUl5jw4X3EIYJQSdhr3Z+Kzomn03T++ilS6XelHru4ub3s6yTwellCfTwcdz214eNpofBLS4AE3tISpOeJABEgAkSACBCBsiDA7BSYFyUTZVnV3yUA/7Lim8vWxqpL47hFTuTuYf66MZyHbyr3fFFxMI9a1nCMNSBjTdmYYOZNV0GLhkoAWBVjYRYN5rHzATCGdQEwMX2HN4HxkljcWeA1IK45ouaVlt+0ZN63hkutUOPK/CuyO1vvtK4/qr682zfdTMJhviIfp788LUvdklpQODSKomwPMusUJtayPcz28tEixFr2NVYd+xr3Ysf4515lmH9rsURyPsHMPqW0wnOxgi2LnVXYBgbwY/v371dTp9Xqjx5PTNPpdFOkUqm5QMrGarAl5pvtY8IHWTZMWy5VRkZ9bV6F/RzSyeG95HGL3n8mDGfl4NP562XSrYdKbdMwedwweZxkgaXoPHORTBr/XanHLsO9URZTk8BbFtRpTmcQKMmLQGesg8YkAg4nQAKvw5HSgESACBABIkAEiIALCLAmYExwZZ6UzC/3C07EWcYJO6wRWsGLNQ1j1aisepdV6b7rgnV6yhQFm6wxtvEAbtoYAPs3JRPZmwKYwonnNj5Kt7mAgLsJvM+Ji5UHVRYHCYIkVV+paqjSzUrOSs0Pyo+4H3Nf1W1Vt6T6w+pbCIcXV19Unpl3xppwyCwf8rjKXYaWCVPsz4W9rGBrmcx57rL9y342sGZrrHKfvQRyhUVDYWJrwViYCH0OQKeS7hmjX3Hn3p0NFa3nE8+n8cCbsku667mK1kHhg8RVQyof+jY2xlRZrVAo8GnkNJk0xuCRa37Mud7GdYsWjB89NNB8bYueCrzshEBhgrRoy/KPksYM7WEpDK/ZpYxcEF+kMGwDA9EW6cKkMSMHWoz9adRC1eKVcexlH2u6SZdtBEjgtY0T3eX+BEr6ItD9I6MV+jwBEnh9fgsQACJABIgAESACXkOA/aM9mhMZ2RFmJv6aX0y0YX/3fwBaArAmAnsNjBIGYlNVXxFjJ3MC+qcAFpdwDfSY4wm4i8Bri+9hwT0oKkLgtSYcMsuHDpxIy5oAspcVbF8yf21rl/mH/eXcDczHt7iqX0dkycjjAVc5zIRI5j3LvK/ZVTAW5vnNPMCZHUqJrgETBshnrJ1hqmjNVmRj1fRVsp/ifnquorXP631uTh43sfb4cWMt5lq0eIky8rNpTHxlzd5MzelGvzHw3tZvl1Yz3pyZmYVIZtFQdLVsUQJvUcKwLfFbCLwXL1/Dph8OoVnzVtDpdNnHEk6kWKlGtmVcX7yHBF5fzLr3xmzvi0DvJUGReRUBEni9Kp0UDBEgAkSACBABIgBgAtccjTUAM7dtYE3ZBnEiMAM13kXVeb6WFNasjh1tZ2I7s9Kgq+wJuIvAa7fvYdvhbcW5AbmHOn7T0VRFqlKocObLM9YsGsxJ2/Oyokw+7PvV8fs2uG1w/5CwkCBowMs9kpunPK38UXdd90+zQAz2BwCY33cCgO8BvF3CLSWa8+2cpLBRYRYVrZuXblaumr7qLTNRnHkX+78x+g3ZmOEjeeHhrN/is2vhwsWqz6Z9PgmAjluPwe84fHj/3wG/7YP79yqvh16bcOJ0qj4gICI6Or7IhmkFLRoyFTmIXOB4i4aor6SYN/8rUyAFqpFLiNRnHiOB12dS7ROB2vsi0CegUJCeT4AEXs/PIUVABIgAESACRIAIPE+goG3DTwAWAmjP3RoL4DaAGQTPoQSMFYlM4GXN6FgDOmafYaxIdOhkNJjNBMpC4H2uEpdrTsgESlsboKH7uO7ysA/DRHu37EVIixDotDrcS7inVAYou6fHpBcpHNpM5/lK2eKqfu0YutBbRaFDQw/UWlKLeVcbLm22Fvfn3L+dsytnGAAhVw3PTh6wSmTmT8yarLGGkhElXIBoVuys5H5j+pnE8isXryBmeYz+xS4vKvU6fdDjS495HZp2yL2UfOmeuKu44d3rt7HgS9an7umVmZmJDz76JGPDho39uHxa8ztmP1vPAmAv2Yq9WJM1Qblykn6vtBNqNVpewunLqXo/v4jo+H2lzi9rsiYQhEpEzRrWr9f4pfJjxxZajewKK45iWbjxDSTwunFyaGklJmDPi8AST0IPEgFXESCB11WkaR4iQASIABEgAkSgLAgYbRteAbCBO6YtAzCKWwwJvI7NinmF5lqu0vA8gDaOnYZGs5OAKwVeazYMDwHcABDMNeGztQGa6F3pu0ndwrsZKk5vXroJP38/nN53Wrlt5rbS+rNaQ+jKD/uDayyp8V35oeVNYitb0OM1j9WP/veI+VgzP2CT/QEA9r3FmqttB8CqbUt0vTbytXtfxn9Z3fjw/BnzETYzzDSWUqHE6bWnMeuTWVj2xTL9u/98l/f95u/Qrk1baHVaHE9I1O/ds29aSkrKjwBYFa+53/E67s/M4qIklzP5D968MX7b2LFj2B40XYsWLVFGTp1WWiuIksTqac+QwOtpGaP1EgEi4HMESOD1uZRTwESACBABIkAEfJLAIgDMl5ddzDqACU7sYkITXY4hYK0zdTkAnwE4zlX0OmYmGsVeAq4UeNdwDcuYyMfO9jNRkjXr+4Gz7GBCL2twxa5iG6CZC7zGoPcu38sEXk8X5UTVF1c/U2FYhQDzZD5a80jz+H+PmX2Mhf0B1zSO+YYzD15mNVOSS1SvRb0RLdq1CO/Qs0OTOxl3/PLr5vPbh7f3Mx/sSPQRTOwxEQmHE9C3V1907NwRly5cwqW/L+H7Xd/rO/fprNBpdLyTh08+Sv4r+bdQQWh66zatp/Tu17sG9NCcTDx5lafjTZFKpc81bivJoh31zOTJb8rjYtaZ/IdZNXLk1M9lUqmhYRxdRRMggZd2CBEgAkTAzQmQwOvmCaLlEQEiQASIABEgAg4hsAqAhrMKYFW7CzihtwUA5s1Ll+0ECquyK6wz9W4AgwEwsaej7dPQnQ4kYIvAW9rqSVa5y0pBmQiZBOAdAC8C2A8ghRP5WfO9GgBWcLYDxVohiMeL5W9L3jaJcjmZOdg6c6vscPxhjxflQoeGXq+1pBazYjBcWoXBouF+zu6czQByOQsZ82rnLABHAAwo4d4o2FCuysR1E4e1H9HewpP3r9V/4c1eb+Ln7T/j+rXrGD1mNLRaLQ78dgDTV003Tc0atC39fKksMD8weN36dY2MX2DetlGRUbL1MevdKkfh4eFigSBI0q9vmFCr0fASEk+k6sGLiI6OLrUVRAnz4UmPkcDrSdmitRIBIuCTBEjg9cm0U9BEgAgQASJABHyOAPOAjePEkcsAynNHndMATPU5GiUL2NrReyaMmPvrFtas6gGAlQAY++YA9CVbAj1VQgJFCby25NWWaVnlbiiAXfx+/LuBusADIb1DAnn+vCe5f+b65Z7O/UV/U2+s6L1lq0cra7JWXlBe0rJ3SyGrGk1JSkn1C/CLOBR9yONFOX5/vlgQLJAIugqa8XQ8veq86oKSr4xQx6sZJ2Yrc5Cr3GX8mcD2fwCYNQJrJFnSy+J7tN2IdpmT1k2qaBxMmanE0WVH4e/nj5AmIQgICMCjvx+hRbMWqBZSDX1H9LWYd/0361XlVOX0U2dOFZh/Yfni5cqoz6KYjQYT/FnTNpv8eEsalJ3PmTeuc6d12RmGS28ngdeluGkyIkAEiID9BEjgtZ8ZPUEEiAARIAJEgAh4HoELAN7kKguzATThQrgEQAyA+fLSVTQBc39d9m9I9ud8AHPNHiuqMzU7ds58kNlxfdYwSkXAXUagKIHXlrwWtVAmEDPVj31fseZaU0P6h1R8YdULgcaHDM3DZt+/l/NjTk0AHwI4CuCkndGXtsLYzulcdjuLi/HbB4B1AGNiKOtqFgOAfZ+xFyisyRqrdo7k7mPfSyW9LL5H2w9rv7pGoxqVa7aoCU2eBo+vPEZOdg4GLhxoGp/58v6+4Hf0e7Uf+o1kvdWeXeuXrFeFqkMxLWqahZfw/FnzVBkp1268PqB/NVYtezQhMU3nBrYN4YO6i0NCykvCenYSanVa3tEkWZqOp50iXb/HrewkSppcJz5HAq8T4dLQRIAIEAFHECCB1xEUaQwiQASIABEgAkTA3Qmw4871ANznxKVZAH4F8C8A/wDQiapKi0yhNX9dJkIxf1UmHhbsQF+YGMesGnZxHsjsSDcTBelyPoHCBF5782ptpfMQXKkFr5bw5YBq/tX9qwn8y4VdQ4WhrJj32ZW5LlP58KuHrEEYq5o3fyng/Ojde4bCrE2MQjj72WWsgGUvR/4EMM4BIRmqWN+VvrudNbEzNrC7c/UO7mTeQfvw9hZTHF51GLpLOvW82Hkmz+CszCwsm75MFqIL8Vsds9rC23bWJzNUcdJok+jLbBs+nTpDJo2JK1Pbhsmj+8vjlk03rVWhyManX6yWSTf9XKbrckA+nT0ECbzOJkzjEwEiQARKSYAE3lICpMeJABEgAkSACBABtyfAPD+ZqGRUnNhRclaxy3xA2cXEyVjOk9ftgymjBRYnQtlTjcmaY/3GHd1mIq+x4V0ZheYT0xoF3rcLHJe3Ja9FVc4ywb4Bv2GXf/rX4onKjXgJmjuPEFTnL5QfbGHrikdrH+U//vqxFADzZD5QgLozq3OdObajNk9h1iYFhXDWoI5VP49x0MSid9e9e7LbqG7BxvGY0Hv+7Hm0G9HOYorfV/yuu/bTtX82at7og65hXQ12GedOnEvl+/EjVA9VofwAfmxY/7Caeq1ev/fnvbdGDRvWYNyYURa2DYuWLFNGTp3ObBsKvhByUDjFDiPasnpW0pjhfSw25yLJFmXkF6vLcl3FLtwNbiCB1w2SQEsgAg4k4Am/Gx0Yrm8MRQKvb+SZoiQCRIAIEAEi4MsEWHUu899txUHoDeAQgP9x/rvs7/8CwBqu3fFlUMXEbqsIZQvClwAkAlADaMbZNtjyHN1TIgI1zgOdGgKD8wEND0i4BVybARzZCcB6XruX/1VQPlAi6FRJCK2ep5Jlpym1+VOwR3EKoqbiAP9ASWCDBvV0Wl2A5uZ9gX/DUF5od5ZKIP/MT6gx55m2Z2geNu9+es4POex8P7MbMFSkioaLxAGBAZLGvRoLdVod73rS9TQ9Xz8lWZrsiOPyjvIWLhFxOx8qytrEfKh07vtmlJ3jP3c78zYOEYRIQsqFtJy0aJKf8QbWxC7289j8UStGmSw2mC/vz3N+TknakDSEyx3LYQMAV/uE96keGhQqEfcRCzPSM/gXz17MyEjNmDXzP5HfjhkzylJIXbxUGTltBnvBw6qSDc9b8eZ1puhgXeBdtUUZ+eVqti57XlSVNgWe9jwJvJ6WMVovEbBOwJN+N1IO7SRAAq+dwOh2IkAEiAARIAJEwOMIMDGE+e8+M5V8asnAPC+ZyBgOYA5n4TDa46Jz3YJtFaFsXRHz4T3P3cyORzOxhy6nEBiUC8SZqjQBBeD3Xy2CFeehPLcRusuVAZwx83pNFvSvtqTK9Eamo+y6bA2yVt+Q5f58r3VA61byckMGP/taXh6URw6j/Cj2bQVoH92FNj0JQW3U4Ol1ucqTGh4q1QFPLwhUpz/hQVArV3vr8dUWjVFhxKo3mLes4WJer7/M+UWWvCHZEcflS+st7JRMFDNocc2/rnE+4uxnVqmu7uO6y/t90E/08PpDpJxIQbnK5aBRaXSPbj46m/0ke4UW2o+bvtq0nk6n46Unpd+pqK3I6/5a92patZZ/OuE0v1bbWmr/IH9dSkKKIDIqMkgoFBrWk63IxsJpC2Wh2iC/OOkaC9uGyGnTU+7kPeR17dW1Ho/H87tw9oI+JzfnCoDxAQ8zg0MCQyRhvboJtVod72jSuTQdXztFKt3lCLHfxGry6Nflccs+f7YuRTYiyaLBlr1EAq8tlOgeIuD+BDzxd6P7U3WTFZLA6yaJoGUQASJABIgAESACTiPAGhN1A/BGgRmYIvEz93esa72xYz1rbkRX4QQcWWFXB8BFAKzck+XIoWIOJdFAQASsPA+MNlVpPuUSDdSoBuT8IkPOTiaomudVVP5d4algcWUB/8VnunD2llvK7NU33goZOiQ2qFVLi+pM5bEEBLapjIAXmSMKoFOq8GTLH1d5gUpepU/EzIrj6d/n5CNndzr8a7dCWPs83Uuj2lis68iqI8qDsw+W9ri8I7yFXb19bKmqSgVwGgC7t8SXqItoQuO2jde3f6W938N7D3Hh/AU0f6U51HlqXE64/DcviDf+d+nv7HvRsCcGThj4w6x1s0yiKBNx45fHo9/UfshR5ODP6D8RNTvKtJ7Yb2KVv24/+GFLkej9fn37CFmTtYTEE6n3VY8rzoqebRL02ThxS+P+n70zAa+qut73G4YQJkVt1apUi9QBrROONSIgKCoqiEyK1V+htv130FapEwjWueKAQog0gAyKE2qd0DrPQlBRE0FFUIoDjgkIIUCS/7PiuSEJGe5wzr1n+Pbz8AjmnL3Xeve5N/d+Z51vsfrL1UU7rKfFjMnj6nrjjp9YVDD7YTfE/prYrMlaTrv2eScce0R1k7U3FhUvr2pVNTJ/2iPGVaNxAhJ4dXWIQPAJBPF3Y/CppzEDCbxphK2lREAEREAEREAEMkLg18BMZ+XfAK/XiqIDcBdwJHAD8EfnZyOc6t6MBByhRe3Lhu3BE0AnoC/wfITyT0eqjQi8U2ix8y+oKn+zrOr7W7cIqt265Ga3aTE9e7/dutKSrMofvqHdoByyd2vJmrmfl/0w5X/ntjvt1BlbCbyvvla1+cvPaHPQHlBZUblp5VcfbVz1xZhtTu06K+eon9cRg9fN/4iq8s4cf1w2Bw85sA4DR+BN9XH5eLyF08E+kTXiqar6GHingZtViaxDv+H9lo2dNrZadL9l3C0MHGPF+T8OE2znjp1b9PzM52PCarer7ryq8Pihx9fZw7tvv5vtu29P10O78lTeU5ycezIHHH5A9RzTbplWNuGSCbE9jN04aHn9zOsXnTT0pFqV5DD79tksLly88dzjjq08c1C/up69k+eUjR5X69pMKMtmD65zQ6OeN3WzJ0fwAAm8Edx0pRw6AkH83Ri6TfAyIQm8XtLV3CIgAiIgAiIgAn4iYF6jJuSaB2/9cS1wqfP4c0dglNPMyE/xhymW+tWKewHnA9sDpjb9J0zJZj6XU9bB9FoCXQm0mkyrXX/D5tJZZZTcWiOoZh+2V3HHYb232C+UlVNeuJBtzsthzZSVResf+3p86333mdLh9IE/jeVVWVbG+mefK9r0zrtmcVLbW7XbNv/v8ML6Au8P85fRsv3+7FZSXDVsyoCa7yPm9Vpt0TDHFYsGNz2jvd7CeKuqzM6gGBiQQkDdxt85vrDvkL7tVixZQeF7hRw+8PA60z1222Nlc8fOjYn+jQq8PznsJ3Q5pAtPTn6SU449hV8d+ivWlKzhX5f+q2je9Hn1K2+7NSTwzrp9Fu+8sXjjb/oc22rE4BPrVHNPmDy7bPS4iamK/Y2ismredu065vU99rDqat5XC4tWVGZVjCqY+XiZBN+tsEngTeFFp1NFwEcEgvS70UfYghGKBN5g7JOiFAEREAEREAERSJ2APTu+GrD/ft3AdCYstgfmpL6UZmiGQEPVitZw7WxHIDwXmCWKbhGINVk7sQ1ZrVrS6mOyduhDVqs2VH4/MWbRYIt1az/iuMKcg39Zp1pz/QtvU/ndhx+U71A1nEdKBtFp25+17tz5sOwuXTpXbtqcs2nlyu8357Q8mUXvbPWYe5vc3Yu3/f1hWwRjx6Ih+1c9qHz5ueVdOrdaF2uytmrRquVVbapGLspf5Mbj8m57Rru1GQ3NE29V1YeOpclpKQQTr8BbI6yedPZJxeOmbrFPWFuylpm3z6Tfxf2wpmz3jr23vF/vfmWbKzZnvbPwneVkMfKe/Hu22sPTzj6t+Kp/X1VzLZgYfOfEO9n42Zryzj/drs3Vl/6uJq2SkrWMNouGOe5aNNTmdu7QfsUzJl5WE0/h20uYfOd/NvQ99vANPwq+762ohFEFM931AU5h7zJ5qgTeTNLX2iLgHoEg/W50L+uIzCSBNyIbrTRFQAREQAREQASqCbwA3A1MFY+MEWiuWrEAsOo/q+i9LWNRhmvh14Aq6DqFNruMbdHh+B2rqMyq2vDucja2GsmmGjGuYYH3ubfKyx5fmAusd3xZH3AaE+4ATAJOBGyNhVthO3CX3DYdW+a12W+nX1RV0HbTpz9Azs5lFV98/9EmGOmIwm76OtcPwcu53bxK4qmqWgpYFe8pqSx84ogTi8dMHVMtbN467lYGjNlSEGyC7d1j7y56YdYLNRW4PQf3zG2b3TbvyD5HdrYma4vfWNxy54N23twiu0XlR4UfLc9unT1yfv788uaqXvsM7pOb0zpn5pG9f2yytuTdJZWf/e+zlaNOHfazgw/YN+euu+7iwP32pKKiggVvFle+/vbicxYsKPLqhlu3uVOuKBw2sE/NzYwx10/j6sv+UIO2tHQtF115e1HBnEdd9QFOZe8yeK4E3gzC19Ii4AGBoPxu9CD18E4pgTe8e6vMREAEREAEREAEtiYwD3gJmCg4GSMQT7Xii4BVEF7pCIkZCzYkCzsCL0c7+TT6xa4hi4Z1j7xRtHHhklgjNjvXXkfWVcseqbc9MjH+VWBRE7xqvFibEwJDwjzRNOKpqnofWAGcnOjktY83wTandU7eEX2O6Pz1V1+3Kn63uFW3nt02VVVW1RZsG6qidsu31uaJWXm0nHvnHYXDhp5eLbS+v+QDWrZsyaNPPFU2+tLxntkz2I2K2gLv+x98QvFHKxl8al0Hnwl5d5WNHj8p1aZ/qWyXX86VwOuXnVAcIiACItAIAQm8ujREQAREQAREQASiQsDEqFLgWOCtqCTt0zzjqVZ8yPEavRm40Kd5BCWs+gJv43Fbk7W2rfKy99mtM5VVWRs/Wb18o1Xavv5+TPCLZ++S5aKKImiKgfnvfgqclCzgeue5JaPUWU8AACAASURBVNimFM65Zw8vnjH1thqrhJKSEkZffmVRwfQ5nlbOnjv0xOIZEy+tXvfRp15lffkmhg6wPo9bxoRJd5WN/uckL4XmlNil8WQJvGmEraVEIAME9Ps3A9DdXlICr9tENZ8IiIAIiIAIiIBfCXR3LBq2BSr9GmRE4oqnWtFQTAf+D5gB/DYibLxIM36Bd8vqjX3Zi3fvEsmjftO9roAJyk8kMkkEjn0P+AzoF6ZcBw/un5uT3T7vhD69OldUbM56Y+Gby6tatBiZnz/NDS/mRlFZk7XW2Tl3dtqm4x6/Pmz/lq+/uYRJ119Uc3xJ6VpGXzm5qGDOfzwVmgOylxJ4A7JRClMEEiSg378JAvPx4YMk8Pp4dxSaCIiACIiACIiAqwQuAHoBqTQocjUgTdZktWIMzy2A7d2jwKlilhSBZATe5hZys9qnoaZ7Gx37h+biiNLP3wW+AE4IadJuXlNxIardaG3Jh58y6/6n6LZ3F1q3asWCN4sqX1/8/jkLCj3zAY4rRp8cJIHXJxuRQhhpf32lEKtOTR8B/f5NH2uvV7paAq/XiDW/CIiACIiACIiAXwgcCjwMWLOoT/wSlOKIi8BY4J9OI6+Yj2xcJ+qgagKpCrxeCgPNNd3bunFbdDd1MfA1UNdHILo8Us18q0ZrNuElV+fT/YC9+PR/q8tGXzVF9gw/UpbAm+rVlrnzVaGZOfZ+X1m/fxPfIS8/DyUezZYzqvdSAm8qCHWuCIiACIiACIhA0AjYF51rgcOANUELPuLx/gmYBJgPqT0yXRVxHomkn6zAmw5hIJ6me4nkGuZjzbLgW6BPmJNMY24NCry3TL2PA7vtydyHni0quOsx2TNI4E3jJenJUqrQjB+rX8W7+DNI7Ej9/o2fVzo+D8UfzdZHSuBNhZ7OFQEREAEREAERCCyBS51HnK1dekVgs4hm4GcBs50K7F9q/+K+CJIVeNMlDHjZuC1uSAE48E2nUWTvAMSaaohpEVpqN1qzgM13d9yNMyo3bdr0TlWrqpH50x7x1Ac4VUhpPF8VvGmE7eJSqtCMD6bfxbv4skjuKP3+jY9buj4PxRdNw0fJoiEVejpXBERABERABEQgsATuAsrVuCuQ+3eKY7XxFdAFKAtkFukNOhmBN53CgBeN29JLOD2rLQJ+AHqmZ7n0r9J9YPfcDm075B183MGdKyoqspYuWLpic9bmUc8XPG/ituujutFam7bTT+x15E6VVZVVryx49/OPPl112QsvLzY7H40tBCTwBvNqUIVmfPvmZ/HOi5tdtefU79/mr5F0fh5qPprGjzhdFg2p4NO5IiACIiACIiACQSXQGngaeBK4PqhJRDjuY4DnnWrGrsD3EWYRT+qpCLzzgDFAC6fp2fnAq4CJjW4PL77Iuh1jJuczP2K7oXFsJoPwYO2afe91Vq/iv+T/xf5dPdaVrmPm5TOLnpn5jOtWCYP7HZjbrm37vL65+3X+dNU3rd5asnLVdttvM6Lgbm/EZA+4pXNKCbzppO3uWqrQbJqnX8U7L6qKm5pTv38bv04Cc6NEAq+7b56aTQREQAREQAREIDgEtgEKgcsAE7E0gkXgYGCBU4m9D/BZsMJPa7QmyNpItEGdhAGw68zsXIzdDOCRtO5c3cXeADYBdoMj8KNb/265Ldu3zNuz156dqzZXZa18Y+Xnhxx2SJeTf3tym9rJPTzx4bJZY2ZZ1bKrDffOHXR08YzrR9aIyaVr13PR9fcVFdz3kuticuA3S03WgryFqtCMT+BN583MeK4nL6qKvZgznlzCcEwgPg9J4A3DpaYcREAEREAEREAEkiXwC+Bl4G/Al8DHwOfJTqbz0k7AqnffBewz7QHAR2mPIBgLvgXsCSTqJ/oToKNjC2CZtnX+/l0w0k46yp2AXQC7CWRjLVAJtHeql5OeOMUTuzvNBW0/Az/27b/vYWfMOKNdLJENpRt47cbXqi6ccGGd76gP3vRg5Zzxc95xuTFm+5n/GnnIbwYebZXpNeP6O56ovHTCA4udPQ8q4yLgG5eDt5sc9rvSbohqBJOAKjQb3ze/iXdeVBV7MWcwXwnJRR2IGyUSeJPbXJ0lAiIgAiIgAiIQHgIHAn8C9gVilVvvAUuA2wH7u4Z/Cezq7JVV/R0FhEL8chm3ieC7JyHwxsIwYbMKWO9yXH6dziw/rOr52XrMBgAXZDDoQ521vbDHSHda7U+bdNohBww9oI7A+trtr9G3V1/2OnSv6njWlawj/4L8da/Oe9VydvM6bETgfbzy0gnz3BaT08nWfMk/AZ7zYNH/Amb3oiECYSPgN/HOC0sAL+YM23UQTz6+vlEigTeeLdQxIiACIiACIiACUSJglXsm9lpFqPmNmqhjFV0a/iWwvVO9uy3QB3jBv6FmJLJkPHgzEqgWbZJAmPax28A7Bhbuf/r+NRW8lvlrk18r//alb//X86yeP7Emax8u+HD50gVL7/606NNOzvtwS8Aq960a/YlUrpf6Fg0la9Yx+vr7iwruD7RFww3ARmBsKmx0rghElICfxDsvqoq9mDOil4o/05bA6899UVQiIAIiIAIiIAL+IHAQYN3UTwaK/RGSomiEgNkHLAd2dET5R0WqhkCYhMEob2uo9vHA4QcWn3rbqTUeuGUlZTxz5TNFi+csticpagstnvhGWpO1nLbt844/er/dTUxesHj5sqrWrUbmz3omUSsTP12TNzqV9uP8FJRiEQERSJiAF1XFXsyZcGL13t+TOV/nNEJAAq8uDREQAREQAREQARFomoA1WXoA6O9YAYiXfwnY497mw2veyucAs/0balojC5UwmFZy/losVPtYv8naqjdXLc9qkTVy0bRFtQVWz3wjBw/smdsuu13ePr/8xR5VkPXJqi+XVbaqGFVQ8PCb/tr2hKK5yfEqvjKhs3SwCIiAXwl4UVXsxZzx8BvEj41L7ak4157GiGfhqBwjgTcqO608RUAEREAEREAEUiEwxangnZTKJDo3LQTs8615zu4P/NXxUU7Lwj5eJFTCoI85ex1aWPexKbEhJvCaJ/p5gDX4M/HS7HPMJzlpP+L+JxyzbMKV5++5d9c9qvettHQtF42fWFQw++GYF7vX++nF/Lc4jK7yYnLNKQIiIAIpEPDkaYwU4gndqRJ4Q7elSkgEREAEREAERMADAiYk2COvz3gwt6b0hoB1fM8FrgCiLnaEVRj05srx76yR28fuA7vnZpM9r/sJ3bfJapFVvnTB0hWLn128+OtPvrZGYklVqZo1Q3br7OknHbt/1xYtW2Z9/NkafnPWcDp37syEyXPKRo+7tSew0L+XQZORTQS+AsxrU0MEREAE/ELAs6cx/JKgH+KQwOuHXVAMIiACIiACIiACfiewFrC27l/4PVDFV4fAQ44f783AhRFmEzlhMKR7Hbl97HVWr+K/5P+lxqd3Xek6/n3hv1e/dO9LZsHyVDL7fO7AI4pnXHd2zZyla8u4dc4bjBt7KRMmzy4bPW5ij1Qqg5OJycVzbgc+B65zcU5NJQIiIAKpEogJvPOAMYBZarnyNEaqgYXpfAm8YdpN5SICIiACIiACIuAFgV2AD4COXkyuOT0nMB34P2AG8FvPV/PnApETBv25DSlHFbV97HbB9AsKewzu0a42uYcnPlw2a8ysZKtsT7l7wjn3Du9/mDVlrBm3znyBXx3am3se+m9RwZxAWzSYjdAq4PqUrzZNIAIiIALuErAnCzbUeqrKbkTZv5N6GsPd0MIxmwTecOyjshABERABERABEfCOQB9gvPO4v3eraGYvCVjjob8DDwPWRdoPI51NTqImDPphf72IIWr72JTAm1CVbZ/BfXLbt2mft+c+e+5xSNvvO551cvc6+zNh+rO88u63H/5sj58Oy8+fV7vJmxf76OWceYDZV/zLy0U0twiIgAgkQcA+f9mbb6zJWhfgrWSfxkhi/dCfIoE39FusBEVABERABERABFIgsJ3j4WoVZL9PYZ5ET02n+JdobEE93jyUTag3b14ThzI1MtFFOmrCYKb21ut1I7ePZtEw4IIB3Vq0aMGue+3KupJ1zBwzs+iZmc8k1Aht4NkDi68tuLbalmHaRZdz45961+xVyZp1/P26hz6a8dAbZsMT9JEPLAMmBD0RxS8CIhBaAvqM69HWSuD1CKymFQEREAEREAERCDSBw5wmNX2Bp4GLgHfTkFEmxL80pOWbJf4MmEfle8CBQFUGIstEF+nICYMZ2Nd0LBmpfew/uH9um+w2M48+7ujdyaLFO4vfqfp23bcfVrSqOHN+/vxEqmy73TjrxsL+Q/tXWz18UryEZ2bM4YDO27CpvHzja29/suqjz775x8sLPipy7HjSsZderTEVWAqY77iGCIiACIhAhAhI4I3QZitVERABERABERCBuAmcD5wBnAp8H/dZyR8Yq2Y4G9jk+JHZ5zQTAzfKnyx5sA2cOQKYBawAfglUujp705Nlqot0pITBNO5nupeK1D4OOXtI8c3Tb97SDK20lKsvvrpo7rS5CVXvAnUE3tim3XDxDeUP3/nwgt59e+/d/7T+bSo2V2QteG3BCioZVVBQ8Ga6N9el9QoAE6pvdWk+TSMCIiACIhAQAhJ4A7JRClMEREAEREAERCCtBMwj7AVgW48FwH0AExzNj2x3x5vsYmAkUOE0orgAMGFnYVoJhHuxUxw/3q8A84ArS1O6meoiHSlhME17mYllorSP3SbNnlQ4YNiAOg3Wptw8peyai69JuMFabYsG27g1JWu46JyLvtum1Tbf3//I/XvGNrO0tJTLLrqsaMa0GYmKyJm4Hhpa05pK2u+T2/wSkOIQAREQARFIDwEJvOnhrFVEQAREQAREQASCRaAFUAoc6zSA8Cp6q9Ad40xu4t+hjuBo4q7FYJ2FrZr4VWCRV0FEdN5jgOedfe6aYqV2In5ymegiHSVhMMyXc5T2sUGBN/+m/LKrL7k6oQZrdkFYk7WcljnTc/vm7lL6fWnVx4s/zjmm1zGVrVq2av35/z7PGvGbEXTu3Ln62rn1plvLLht9WcIisk8uvBnO7yyzotEQAREQARGIEAEJvBHabKUqAiIgAiIgAiKQEIFHHQHQKy9DE4/tz4u1ohrl2AaYsDsfuA7YIIuGhPYtkYMPBhYA5YBVU3+WyMmAeSYfDxQDqwETis0b9Ikm5slEF+koCYMJbmGgDo/UPg45Z0jxzQW1LBpKSrn6kqQsGmpv8h0DBg84Y9rcadvH/qdV7U6dOJUrxl/xo8A74dayy/5xWcIisk+upJnO0x6TfRKPwhABERABEUgTAQm8aQKtZURABERABERABAJH4EJHgDUfXi+GVYiZiFBb4LWq0gHAk04jMLMPeAt4yosANGc1ARNlremaDXssO9uxx/igGT4m7v7NEYUfdObJBb4D/hlHs6ZEqn5T3apICYOpwvLp+Xa93AWsB472aYyuhmVN1tq2aZvX4/genTdv3pz19oK3l7fOaj1yWv60RBqs1Y/pr1NmTpkw5KwhrWv/IH9iPsccfQxd9+rK5f+4vGhGQWAtGmY7lj5TXN0MTSYCIiACIuB7AhJ4fb9FClAEREAEREAERCBDBNLhw1vbosHS7ORYMtwfp8iYITShW3ZXYJkj7l4CrIyjGvcOZ7+GApPgJ4PgyLbQt+2P9smLVkLrYTDTD82aJPAG9JLtObhnbrvsdnlH9Dmi84b1GzoUvlC4scO2HXo8XPCwH66rdFF182ZIt6lzphYOGjaojrdv3s15VevWrFv/zTfffNiKViPz8/NTEZHTxaWhdewmwEuAvT9piIAIiIAIRIiABN4IbbZSFQEREAEREAERSIhAOnx4azdZa+n4785KwiogocR0cIMEJgD/zxF5ewMnABsbsccwwcmsGVYB+wPnwID28O+fbpnZLJwvXQ33/7YZy4Z0bIcE3nRQ9mCNk0ecXHzFv6+w6616rC1dy+2X3V70n+n/CWoTMA8oJTbl8HOGF0+aNqmGaUlJCWMvGvvR3Xfebc0Xm6vcT2yx9B89F3gO+Hf6l9aKIiACIiACmSQggTeT9LW2CIiACIiACIiA3wk8AjwAmOjq5XCzQs3LOMM6t/G3P/9xLBasus+sOX7pPO68sF7iseMPcYTgzZB/AAzKqXvcxCq4+h7gzAyDk8Cb4Q1IcvluV915VeHxQ4+vU2161613ld126W1BbQKWJIqUT6t5jx04eGBudpvsvN7H9+5cUVGRVbigcHkb2gS5arc2nHuB/wLTUiamCURABERABAJFQAJvoLZLwYqACIiACIiACKSZgDVBM09Da8b1bZrX1nLpIxATbOcBY4ELHPuFOcBt5rfQQCjXAL9wrDR+ApOOh6FW9V1r3L4R/mkeyuc7jY/Sl1HdlSTwZop8aus2KPDOvmV2+aTLJo1wbj6ltkLIzx48sF9uu7Yd8vr2OaZzxebNWa8ueGtFZVbVqIKCu83iIow31szex5o8zgj51io9ERABERCBegQk8OqSEAEREAEREAEREIGmCYwB7JH944AqwQotARNsNwBXAfYZ+SvgJ8CfgYY60g8EzKd5MfB7OPVImNZhC50S4OLv4MEvHD/M2zNITgJvBuGnsvRJZ59UPG7quC0WDSVruemfN1Wu+uWqtd+/+f2KDa02jPpm5jdR8uNNCOe5Zw0unnHHhBp+paVruGjMNUUFM+4Jq8WFPXHyGHBnQqB0sAiIgAiIQOAJSOAN/BYqAREQAREQAREQAY8J2OelZ4FngGs9XkvTZ45AbcE25of8G8B8kk3kNwG4oWHi0e7ws/PhoD5wfBZUbYZFn8EzlfCV2TaMAp7MXGq84qydm8EYtHQSBKzJWtvstnlH9jmyc1lZWaelXyyl/NRyKneqZNOaTXxw9QdFn93zWVjFyuaINVeB223u9NsKhw05rY7FxY233lE5466Hzl2yZIk9nRG28SDwcBpshcLGTfmIgAiIQOAJSOAN/BYqAREQAREQAREQgTQQ2AF4DxgMvJqG9bRE5gjUF41MLDkNuBm4sImw7DxrcLQE2BZY4zRsOhH4UwYtGsz/16r5zgbMn1MjmARO+eXFv/xPlz91qfP9bfkdy8s+uuajqPnxDnJsc6x63m7GdAXebqCZYbe7p09cNHzIgLa1t/yWSdN49uU3P3788cftvLANe7+yKl6zl9EQAREQARGIEAEJvBHabKUqAiIgAiIgAiKQEoGjAfM3tGo5+fGmhDJwJ88ErJp3OjCykehN4O0L/NSxbrDP2S8C2cDjjfj4pgri18D+wH5AF+AuwJq6xYYJYSY6S9xNlXTmz++2/837v7frGbvW8Xlenr+87KNrP+rh0fXlVdbNVd42t+7VwCbgSsdOxf690fl37Wv/4GGDTx05d8btO8f+Z0lJKbdOmU2HTjuWjR49OozCuDUGtfeAu5uDqJ+LgAiIgAiEi4AE3nDtp7IRAREQAREQARHwloD8eL3l6+fZJwJ/BewRaBNOGxoxH19r1lYBnOv4+poQlcowgfbvwI7ANoA9cm5CXyWw3lmrFdAaaFNroZedY6xZoEbACex00k7rDso/qMZuYFPpJj64JjgWDQcOPDC3XU67vG49u+1eWVmZ9fHCjz9u2bLlqOcLno95CMcj/MYaIlqV6njn2jffbGuMaF7TC51trhaBjzjswI8POfiQWb2OOTyroqKCFSu/4Oxzf8c9995vAm/QhPF4rmDz37Xq3do3euI5T8eIgAiIgAgEnIAE3oBvoMIXAREQAREQARFIKwH58aYVt+8WM9HocuAFoFcD0TXk4/sW8FSKmZg9hAlY1uzNrEKKHDGr/rTljlf0JGA+YAKvjWNSXF+n+4BA6x1bv7vdIdvtudOJO22kgqzv3/p+eXmb8pFfT/va7Al8P44aetRHI+8YWWOLsL50Pfddft8Hr8x5xV5TBzsNC5uyXLAcYwKv3USxG252o8NuoJzv2OcsqnVMtQg8bNiwP44dO3bHli1bsvfee1NSUsLo0aOLCgoKwuhd/IRjyXKf7y8IBSgCIiACIuAqAQm8ruLUZCIgAiIgAiIgAhEgID/eCGxyEymaD+8E4F3gIKCqgWPjqURMlKKJtybcNuUD/AdHgN7Vics+65tntATeRGn783jbS7veznMqVz/wZ5gNRtVt5B0jFx819CirMq8ZT9z6xOYHxz9ozc4+bcBywSxxrBK+fp6xSnmr3LVxXb1K+Toi8B577LHHMcccc9hxxx1n4vLmBQsWLKuqqhqZn58fCGE8wT22Zo4Fjg9vgqfqcBEQAREQgSATkMAb5N1T7CIgAiIgAiIgApkiID/eTJH3x7q/BaYBHwN7OTYIXkZmzf3MX3cIYE2U4hmnAGcBzwN3xHOCjvE9gZjAm+v7SLcO8JyRU0dOPWrIUeZJXTOeuPmJigf/+eAswF5T1ZYLgwf2fD6rqtV9/fse07EKKl4tfHdFZauKUQUFD8esHOKplG9IBO4I3N6AYBxAnI2GbE8LTAWswllDBERABEQgQgQk8EZos5WqCIiACIiACIiAqwTkx+sqzsBNZj68VmH4BbCH0/TJqyT+5lQp7g6s9moRzet7Aibw2rAbTEEbPQ8//fB7z5t+nvlIV491Jeu468K7ShbOW2jWI2NjlgvnDj1lyIzJ46wKt3qUlq7lovETiwpmP1zfUqGpSvl4ROCgMYwn3qeBPOCheA7WMSIgAiIgAuEhIIE3PHupTERABERABERABNJLQH686eXtx9X6OP66JY7Iu9bDIJc4j+fXCF8erqWp/UnAmoiZRUMQBV62//n2d+599N6H7Nd7v86VFZVZy95Y9unSl5a+9tXyr75zLBbMcqHb7ClXLR4x+MQ6Vg4TJs8pGz3u1p61mqjFu0Ne2KXEu3YmjnsWuA34TyYW15oiIAIiIAKZIyCBN3PstbIIiIAIiIAIiEDwCZgf7zvOo8Xme6gRPQKHA68AZcA+TkWvFxR+BvwPGA3c4sUCmtP3BIJcwWtw7fUxAvgGsO+hOYDZM9hrqLvTZG33OflXXXvWGSfWsXKYMHl22ehxE3sA1kStudGQqBsVodcsWawp46PNQdLPRUAEREAEwkVAAm+49lPZiIAIiIAIiIAIpJ+AiQ6PAC8Bv9Mj9OnfAB+saMKVNWyqBPYDPvEgpgOchmnWaO1SD+bXlP4nEHSBN0a4MbG1+v+fO/zkB2fcfmVNpXpJyVpGm0XDnK0sGursWL/B/XLbtmmbl9s3t3PF5oqstxe8vaJqY9XtbSpaXdD3+L6dKzZvznr19QUrKisrRxUUFMT8fP2/64lF+CLwL+DxxE7T0SIgAiIgAkEnIIE36Duo+EVABERABERABPxAYCfg34CJvac6Yq8f4lIM6SNg/rhFgD1afqjzdzdXv8ypFD8SeMvNiTVXYAgE2qIhXsqDB/bMzclun3dCryM7V1RUZr2x6N3lVW0YmZ8/z26iNDoGnT2oeNSFo7q1aNmCLnt3YW3pWm64+Ibye/49u03spNLSUi4afUlRwbRp9f184w3P78e9DFwLzPd7oIpPBERABETAXQISeN3lqdlEQAREQAREQASiTeA685AETos2hshm/1PgI6A9cAzwhosk/ulU7ppYZZXCGtEjEAmBt9a2xm2r0PWwriP2O3i/md1yu7WorKzk2xXfcuZvzuTpB/7LgB79Ofxwc4H4cUy46eay0f+4JBk/3yBccVblbe8VTwUhWMUoAiIgAiLgHgEJvO6x1EwiIAIiIAIiIAIiYD6SLwDbSoSL7MXQEfgYMH/mE4BnXCIxFRgImIisEU0CYbFocH33eg7ruezCf1+4Z2zidaXreDLvSX62zc6c3utUDj3UiuodgXfCzWWjL74kXj9f12P1eEK7CTAe+K/H62h6ERABERABnxGQwOuzDVE4IiACIiACIiACgSbQAigFjtVj9IHex1SDtyrbZcCuwGBgXqoTAhOBs4HtXZhLUwSTgATehvet2+jpowt7DO7RrvaPH5n8CCteXrHp6UeeMNuU6lFSUsLoiy8tKigIrUWDPTUwxsUbS8F8pShqERABEYggAQm8Edx0pSwCIiACIiACIuApgf8Ay53HZL/3dCVN7mcC9jl7CbA38HvAKnBTGX90RN7sVCbRuYEmEDWLhng3q0GB98FbH6x897F3r+m2174DTnCarL2xYOHyKrJG5ufnN+nnG+/CPjxuIXAJ8JwPY1NIIiACIiACHhKQwOshXE0tAiIgAiIgAiIQSQJWvXs50Bd4GvgHsDiSJJS0ESh0mq5d7HS3T5bKUYAJfCbwbkp2Ep0XaAISeBvZvuPOOq74gvwLzLO3evxQ8gMzxswo+u/M/8aaqcXt5xvoKwQWARc5VkEBTyXS4Ufleo30Jit5EXCbgARet4lqPhEQAREQAREQARH4kcB2wOnAWGCARN5IXxbW8Oh4R+A1oTeZsSOwGugMrEpmAp0TeAISeBvZwiMGHpHbNqdtXvc+3TtXVlRmLV2wdDmtGTk/f35YK3Ubu5jfAi4AXgr81R7NBAYBBzufF1oCXQG7hp+IJg5lLQIikAgBCbyJ0NKxIiACIiACIiACIpA4gYOAh4GTgeLET9cZASLQVNXV3cBwIA/4U5I5VTqV4c8meb5OCzYBCbzN71/UKx/taZE/A680j0pH+JDA1c4TGlcCptXYvzcC9m8NERABEWiSgAReXSAiIAIiIAIiIAIi4D0BibzeM87kCvFWXU0G/h8wFzgziYDXAZc5XrxJnK5TAk5AAm/ANzAN4b/jvMfEGvKlYUkt4RIBuzlhfx4AxgMVwFVORba99s1fWUMEREAEGiUggVcXhwiIgAiIgAiIgAikh4BE3vRwzsQqiVRdXeOItNYE6bgEg/3cqQY3kVgjegTcFHijXuka1qvnPeA84PWwJhjivGIC7zxgDNDCqdw9HzDB3vyVNURABERAAq+uAREQAREQzOpT/QAAIABJREFUAREQARHwAQGJvD7YBJdDSKbq6kJgAmB+md0TiMeq88x/1+w+NH6sdrMqtw8iAiNWlXl0CvnGW22ewhI6NYMEzAbot8CCDMagpZMnYDcANziVuzbLdc6/ZdGQPFOdKQKRIaAK3shstRIVAREQAREQARHwCQFroGKPYJrQYn6JGsEmkGzV1UigAFgK7Bsnglucx6/bxHl8KA/L6ZeT27Z927yOuR07U0HWD2/9sGIDG0atv3v9m6FMeEtSbgi8iVSbhxxnKNNbAvwGKAxlduFPaqBz088+G1iTtS7OjUBr1KkhAiIgAk0SkMCrC0QEREAEREAEREAE0k9giOOxZ+KgRvAJJFt1NRi416nKtS/ym5tBYV/4y4ApgD22G8nR8biOy3a9bNc9c7rkVOe/ee1mPr/286Lv7vnuVyEHkqpFQzLV5iFHGrr0rJrd/L3DfrMjdBtXL6GoPZ0Q9v0Me366Xn2ywxJ4fbIRCkMEREAEREAERCByBN4HxgH3Ry7z8CWcStVVH8Cqs74FugJrmsFzO/A7oL1jTxA+mj9mtNUXxu36b5eb3Tp7+va9tu+alZWV9cOnP9BhUAeyd85m9dTVZV9c90XPkDcickPgPR54ErCbC/L4DN+r5yPAbiC+Hb7UlJEIiIDPCMjyx2cbIoHXZxuicERABERABERABCJDwES9B4E7IpNx+BNNtorlcOAVYD2wF/BVM6jKgUmAefmGajRlv7Dz4J2Lu93UrabqfdOaTXxS8Ak7nL8Dq+9YXfbF9V/0CHkjoqQtGroP7J7bvm37vP2O2e+XVZVVLHtr2dKKrIpRzxc8f4Y8PkP1EvoYOB0wv24NERCBzBNI9nNB5iNvPgJZ/jTPKK1HSOBNK24tJgIiIAIiIAIiIALVBHYGPgN+CnwnJiLgVKxa0zVrGmZfCD9tgooJfVVAbtjIbXfGdsW737h7jYhby35h6H6371e402k7taud88qClVTuVUnJoyVF390beouGpAXeHmf2KP5z/p9ruK4rXceMf8z430tzXzK7D7vu5PEZjhfTcmAA8K6L6YRZoHIRk6YSgToEwl7dKssfH17wEnh9uCkKSQREQAREQAREIPQEfg/8Bdg/9JkqwUQI7A6YdYd57XYHihs5OdVH9ROJKZ3Hdtv91t0XbXfadm1rL+rYL5y73+37zagv8H6S/wlfL/j6w4pdK4atn7U+7I+lJ7vv3f467a+FuYNz64jjj058tHz22NlW9bwwnZustTwl8AnQHyhyYZWwC1QuINIUItAogbBXtybbYFaXjDcEqm/ESeD1Bq5mFQEREAEREAEREIGmCPwauMtpqnUtMCNNuFSJlSbQKSyzI/Ch47F7DPBGA3MlK/SlEJbHpx69XW72pqzpO5/Vsev2p25X5ztKzH5h58E7z6xj0VC6iQ//+eFHq+9fbbYWURjJ7nuDAu8jtz1SNmfMnLDbWkThuqid40qgn3OjKNXcwy5QpcpH54tAYwSiUt2abINZXTnuEahzI04Cr3tgNZMIiIAIiIAIiIAIJELAGhyNAMY4J9mX6TlAZSKTxHmsKrHiBOWTwzoC5qW5A3AC8Ey9uJIV+nyS3tZh5PTZqXi70ft0K3/gA35+mTmY/Dg2l27m8+s+r7ZfaH9I+xEdd+84doeeO+xYWVGZteatNcs3ttk48utpX4e9cjeGI+l9P/asY4v/NOVPWywaStYxa8ysoudnPf8r314UCiwZAqsAa9y4NJmTa50TFYEqRUw6XQQaJBCV6tZUGszq0qlLoKkCjKZ+VvtGHBJ4dVmJgAiIgAiIgAiIQOYJ/B9wufNo/jBggcshqRLLZaBpms58eDsDw4F7a625DPgyRB683Tpdum9h2547ttu8ai0Vr31OhwNzqNxQyfpFP3ywftP6G3Ja5PytQ26HzlSQVfJMyRdlX5RdXvFOhTUpjNJI2oO3uslaTvu8A487sLOJ4x8u/HB5q9atRs7Pnx8VcTwq18nnQE/nKYBUco6KQJUKI50rAk0RiFJ1q54OS/610FQBRnPFGbVvxI2z3gwSeJPfCJ0pAiIgAiIgAiIgAm4TMMHqOWCSixOrEstFmBmYyjx59wXOc24A3ObE8Adgegbi8WLJGoE3NvmmT9ex/r9flq9/YFVupzM6zdztX7vVabz25bVfFpXcWxK16lM3muvpi7gXV7B/5ozd+LGbQKmOKAlUqbLS+SJQn4CqW3VNxEOgqQKM5oozat+IGwtkSeCNB7mOEQEREAEREAEREIH0EDABx+7C138kP5XVG6rEuh84C3gIWJTK5Do3LQRsj6zpmtk2dAJ+kpZV07hITt+dire7aJ8aEbdy7SZKp31ctGH+6qG73bpbYadTO9VpEPb11K/LVl+/2ioVYw3C7NxfACZsfZDG0NO5VNIWDekMUmtllMBXwJHAcheikEDlAkRNEXkCuqkW+UugUQBNFWDY0xhm2fYAMN4aqAFXARcA9lkg9tnHROBy52eyaNC1JgIiIAIiIAIiIAI+IrAWsIZRX7gcU6wSy6pBDwbsQ+Vm4B3AHtF+wuX1NJ37BEz0P86Z1rx5v3N/iQzOePR2uW1ysvNyDt2+M5WVWRuXrF1e1mLTSB75urwJgbcHR2+Xk5OTPTP7oE67Z5HVYuOy9VUVa7M+2lhVdRbPr3wzgxl5sbQEXi+ohmvOr4HDgRUupiWBykWYmkoEREAEHAJNWeHY9wATeOc5vTqsb8eVwPmAFYPEijNOBw4BFttTXqrg1bUlAiIgAiIgAiIgAv4gYJ2lTIDd3oNwYpVY9qi/fWB8yxF2jwE2Oh8aPVhWU7pM4D/AqcCtwN9cntsv020lJnU6o1NxHYuG0s18ef2PFg2x5myx4CvXbWbtPV9Q8SVF5S8tD5uFgwRev1yl/o3jW+fLvvl3a4iACIiACPibQFNWOPazbRzbtpaOuGuVvSb01h/Vn50k8Pp7sxWdCIiACIiACIhAdAhYdaY9hmWiqxfDPvwdD8x3mnY19riXF2trTvcIWOX1fcCZ7k3p75ly+uXk5rTPyYs1WVv31rrl5a3KR66ftb5820v2ebNdr51yamfww7zP2Pgx5eXPLutR6zFGfycZX3QSeOPjFOWjvgcOAP4XZQjKXQQiREAV9sHe7MascDoA1nR5N8Cqd+2z3ybgE+czYINP3kngDfbFoOhFQAREQAREQATCQ+AvwH6ANc/yYqgruhdU0z+nCTcvOR7K6V89syvW/iJr3aWP3/bifc5t13un7NphrX1gFZs+ziovf25Zbsg8piXwZvb6C8LqpY4Fz2dBCFYxioAIJE3Afgea5Vb1o/lAV1luJc2yuRPTIaLXXyPWYK01sJ0j8q4G7N+NPnkngbe5rdTPRUAEREAEREAERCA9BKyJ1j2AfWh/16Ml1RXdI7BpnNbsNcxn84Q0runHpaq//OT03WlI/eZsa+/7MqwWDea7Z+NoP25IEjGl40tzEmEF+hSvfNwDDUXBi0AICcQEQHtc33Q9+7cXlltRfp/OlIgeK8gw2zZ7su89wGzc9gdGA7+u12it5vKWwBvCV7pSEgEREAEREAERCCwBa5RwLzAAKPYgC3VF9wBqmqe83PFf+ylgj2NHcWzpPL1T9vTsvbYdkHP49ttkkdVy48frKyvXtPik/Iu1F7Lk24dDBicsAm+mvjSH7HJoMJ11QBfAKr00REAEwklgy+/AHwVALyy39D79o2hutghei+j1r9LY/i4B/gWYXYM1XdvbEXbtJv9jDT2hJIE3nC94ZSUCIiACIiACIhBcAlaheR1wv4cpRLkiw0OsaZt6JWCNNo5M24r+WqghuxF7vUwE7BF1q4QP4yOrYbFoyNSXZn9dxd5EUwb83Kny92YFzSoCIpBpAumw3Ir6+3Q6RPSmrqPYE3f9gCeBdsAGYFvHmqNXQydL4M30S1Pri4AIiIAIiIAIiMAWAkOcx7Hsg6VG+AkkK7T/CnjHsfN4KPyYGsywIbsRe2zxuQxU26RrC8Ig8Gb6S3O69ipT65gAYE15vslUAFpXBEQgLQS8tNxK5n062c8zaYGVxCLpENGbCsueuDsd+AVQCZQDXwH2lMZOQL7TNLnOHBJ4k9hpnSICIiACIiACIiACHhEwgfcSwKwaNMJLwI1HH+cCpwAdgarwomo0s/p2I1bNbF98xjg3Sbx4ZDXTmMMk8M5z9sq6g9vjr+cDZkGxKNOQA76+eXCaV+N3Ac9D4YuACDRNwEvLrUTETTc+z/h1r70U0ePJuadzI3+B81SSfa6xRrtnAI87lb0SeOMhqWNEQAREQAREQAREIEMErKnCOI8tGjKUmpZ1CLjx6KMValhDpUeAMyNMNlY1ZJYM9vcwC4dhEHjtUs30l+Ywv1w2Az8BSsKcpHITARGoIeBV5Wy879NufJ7x63Z6KaLHm7PxtRvXsdHJuSFqN0a3GqrgjRerjhMBERABERABERCB9BAwgeolx080PStqlXQSSObRx8bis2Z8DwIHOl2W05mHH9eK9wupH2OPJ6awCLx++NIcD+8gHmOP8poAsCaIwStmERAB3xCI533azc8zvkm8gUC8EtHjyXkfYASw2KnitSaas4DPJPDGg0/HiIAIiIAIiIAIiEDmCNjjytYk6ljAmq1phI9AIo8+xpO9Pbr3M6exUjzHh/mYeL6QBjn/sAi8sT3I5JfmIF8HTcVudi1m2/JDWBNUXiIgAmkl0NT7tNufZ9KaWMAWi+v3pSp4A7arClcEREAEREAERCDUBA4GXgS2CXWWSs7NStPtgK+BS4EbhbaaQFxfhALIyjxqbRwdwNgVsvcE7AaheTS2B9Z7v5xWEAEREAFZ7vjpGpDA66fdUCwiIAIiIAIiIAJRJ/BX51GsE4Dvow4jxPm7XWn6isMqN8TMEknNms9taqgBSSKT+PBYCbw+3BQfhWQ+1ObB2w4o81FcCkUERCC8BNz+PBNeUt5mVn1jWwKvt5A1uwiIgAiIgAiIgAgkQuAwpwFRX+Bpp7HCwkQm0LGBIuBWpakJf/ZodqQF3p1P3PmPnTp2urlLzy5tqiqr+HTBp+U/VP7wu5V3rZwTqKui8WDDZtEQkm3xTRqtgY1ADlDum6gUiAiIQBQIuPV5Jgqs4skxXp6DAHv6r9qjVwJvPGh1jAiIgAiIgAiIgAikl4A9dv8XYJjzuHnt1a3hgjVZ2NepUiwE3gY2pDdEreYjAhJ4gX2G7lM+4PYB2bF92VC6gf9e+d/y9+e8b4JX/RHvlycfbTMSeP20G/6LpY3ze8BeA1bBriECIiACIhAsAnUEW6Cr8xn/iUbSuNp5v7/Sfi6BN1ibrWhFQAREQAREQASiRWAp8KFTkfVLYA/gE2ClU7FpNEwMPgB4D3jT+SAo0Tda14kJvObbfHiEH80+pX9+/0f2P33/Ojv/+uTXefHKF/8PuNN+sEv/XXKz22bn7dJjl86VFZVZXy36asXmlptHrZy50l47fh9hFHiDKLT79Tpp63jvtnK8eP0ap+ISAREQARFomEBtwdb0Wvu3PZlRLeDWG7Emdw8A4+x7gQReXVYiIAIiIAIiIAIi4F8CvwaOApYAywETfBsaVqFoj2iZxcMhQHfAlK53gbcc4Tcm/qrS17/7nWxkZwN5QAegCLgMeDTZyQJ6XoMC72uTX+OlK186B5hlee0xZI/io245yr4UVY+NpRt5+6q3i5bPXf4r53/5WXAMkwdvolVKAb0s0xq2NVf7AbBma2bZoiECIiACIhAcArUF2/HOjbqrgAug+gme+pZtsePnAWOtgFcCb3A2W5GKgAiIgAiIgAiIQCIEYqKvib2HOgJw7UrfWxwBOJE5day/CVhzsWsdcd+Enj8DM/0dsnvR7TN0nw0Dbh9gj6lXj7LSMp4e93T5+3fXWDR0O2ryUYV7DNjDmlDVjCVTlpStfmz1+T/b+2d/2bv33tWVvSsWrliR1Spr1IKCBX6q7A2TwJtIlZJ7F0m4Z+oIrNFTuuHeZGUnAikS8PNNzBRTC/zptQXbMc7NOqvcPR+w3/+LGsjQfpea57oJwbJoCPwloAREQAREQAREQAREIH4CMdHXHuX/GzDAacwQ/ww6MggEzLZjPrAXsH0QAnYjxuoma+073dKld5dsa7K2qnBV2dqstSM/ufOTe5z5GxV4sz7I+nJ4/vBfxOIwcfjxcY8XLZy9MFbZ60aIqc4RFoE30SqlVLnVPz+sAse2wHfWaMdtYJpPBETAVwSSeQ/z01MTFr/9vl0GfOArspkP5hrHS71asAWuc/7dkEWD/fx058k9NVnL/N4pAhEQAREQAREQARHIGIGDgIeBk4HijEWhhb0iYMKkWXTs6dh7eLWOH+e1SmZrMvVk/eDqWzSUl5az4G8Llh076NhdDhp0UJ3K3hcnv1j2+BWP92zgschM5RwWD95kqpTcYO4ngcONfOrP0Qn4BjAPXg0REIHwEUjlPcwPT01Y/MOdbbFeErs41af3Ao01EQvfLjad0V+dJsrPOjfrrKmyWa091QyIatFfFg1Ru1yUrwiIgAiIgAiIgAhsIWC+vdacwSp5rUmbRrgIlDhevObRq9FAk7Vv3vpm+deLv77m5D+fPKu+wPvCpBfKnhj3RI9GHovMBM+wVPAau0SrlNzg7QeBw408GpvDqvW/BLK9XERzi4AIZIxAsu9hmX5qIgbM4j8GeA74p/N74Gjn341VqGYMdgoLu1Fhbf033gemJhKHBN5EaOlYERABERABERABEQgfARN5H5JdQ+g29kzgTmCIU6kdugRTTKjOF7Duw7sXD500tKb5WllJGY+Nf6yocHahLBpSBN3I6QOdZpDVj5UC8VYpJRuNXwSOZOOP57yfAKsAs+LREAERCBeBVN7DMvXURO0dsBiOd96jrAmw3Tx9HlgL/BwwK6X6TcSCtoMZr7CWwBu0S0bxioAIiIAIiIAIiID7BGTX4D7TTM4YE3eHAQ9mMpCgrN1tYLfcnOycvFiTtU8LP12e1SZr5Ov5r7/toxzCYtFQ/0t/RRp8GP0gcHh9Ke0IfALUsRrxelHNLwIikBYCqb6HZeKpiYYE3s8cCwKzP3oRsCeNOjsCb0NNxNIC16VFMl5hLYHXpZ3UNCIgAiIgAiIgAiIQcAJWyTvPeWzOKj81gkkgJu7af81+QyMxAsk8WpnYCskfHUaBN3kaiZ+ZaYEj8YgTO2Nnp2lRh8RO09EiIAIBIZDKe1g6nppo7venxW8WDU8D1kTMGojlAs8AQbdo8EWFtQTegLySFaYIiIAIiIAIiIAIpIHA4cDdQJUj9M5Ow5pawh0CewD/cqw2RgD3uTOtZvERgTB58GYCazoEjkzkFVvTGhYtBbbJZBAhXbs54SqkaSstnxFw4z3Mi2t5H8A+d8Qsd7oCs4D/1eNn8dvN5xbAp8DPgDLAmqw110TMZ1uxVTi+qLCWwOv3y0TxiYAIiIAIiIAIiEBiBMzbzCoiXnC+7Cd29o9H/wa4QkJvMujSfo59WboN2AH4FvgjcH/ao9CCzRFo7Et1Il+2TeC1my/2+tZInkAizJNfJf1n7gYUAZ3Sv3RoV0zFUzO0UJRYxgmk4z0skTXMmmBMLSrbAhc0UZVrc//CeeLgg4zTdC+AjFdYS+B1bzM1kwiIgAiIgAiIgAikm4B9SDYfMxN+3gHMS9dsFqxqwn5W6Qi9JvYmI/jWFnr/DnzUiGhslWP7AtaQyppmWCwa6SHwCmDCjl0H5r+p4S8CDQpE/Qb3W9O2Tdu83L65nSs2V2S9veDtFVmVWaPuLrj7zSbCl0WDv/bWb9GYj+W7wHZ+CyzA8STrqRnglBV6xAkkelPjWMD+mJ9u7XEG8AQwP0I8M15hLYE3QlebUhUBERABERABEQgFAfMv+4sj6JmAa9UP9nj+foA9FvdvYJQjssYEYBP/7E9M8L0BSKR5lD16d2q9OdbUEnUN7PtOdaE9ctclFKSDkYSJ7qtV1enbzWpQIBp09qAh10+73l6f1WNt6Vquv+T6ovum3Wc3SWqP2lVUsmjw7Tb7IrDdgbecan5fBBTwIFLx1Ax46go/wgQSvalhny17NCLwPg48GUGWiVQ/u4pHAq+rODWZCIiACIiACIiACHhOoBcwF+gPxDoO3+GIq38ADnH8zKxphQmtezkCsFV3fgh8DMwBrBowmRETjbOB94AlwOe1JnoMWOh4+CYzv86Jj8BIYIpzqO379PhO01FpJNCYQHT9TTNvOv/U4afm1I5l6o1TN994+Y2nA48O7t8zt127tnl9ex7RuaKyIuvVwvdWPPLkKy2+XP3NWon5adzBYC1ljzzbe+9PgxW2b6NN1VPTt4kpMBFohECyNzXqWzSYTcz5IWicFrgLRQJv4LZMAYuACIiACIiACIgAtQVdw3GEY41wolNFYT68Jzji6/IUvHiTQW0ig1WRHSzLgGTwxX3OUKch3hDHliPuE3Vg2gg0JhBdd9PMmy6oL/AW3FxQdsMlN9jNl/POHXpS8Yzbx9ZU+JaWruW8i25Yf99/nrXKe3nwpm0LA7XQns6Nu50CFbW/g03FU9PfmSk6EdiaQLI3Neo3WbPiAmuy9pkgp5eABN708tZqIiACIiACIiACIuAGgY5AsdNQ59Ba1gu3O368bqyRyhzjnEri01KZJKTnuvnonnkdrwAGhJRVOtJycz8airdBgei0M087d8KdE8xapXqsKVnD1aOvXv7QzIfMs7Bobv6VNw87/fh273+wgpYtW7B31925/rZZlZdePcWaaB2YDjBaI3AEfgm85HSmD1zwPg3YDU9Nn6amsESgQQKp3NTw+veptqwZAhJ4dYmIgAiIgAiIgAiIQDAJWNWuVckm0zzN64zt0XOzbvg98F+vFwvI/Ik2LoknrW+AAuCSeA7WMVsIdBvYLbdNdpu8rr27dq6qqMr6dOGnK1q0ajFqQcGCppqcJYOwQYFonwP32avLL7tc3uukXu03b97covCVwq+XFS+7+t033zXx9r3brrvwttXfbWpz4MGHUFFRwccffUhFeUnVuBvuMIH3gGQC0TmhJ7A38Bywa+gzTX+CEq7Sz1wrZoaAbmpkhrsrq0rgdQWjJhEBERABERABERABEahHwBprPATVdhIakGjjkniYVQDDgfviOVjHbCFw8PCDiwdPGlxjgVBWWsb8cfOLFs1eVL/JmVvYthKI9tjj53fu323fXx+T++udd95pp8pXXn9j5TPPvvj6ihUrfn/O2cPL75xeYD7X1aO0tJS/X/SPyul3znkD+B1ge28NFjVEIEZgX+eGWmchEQEREIEUCeimRooAM3G6BN5MUNeaIiACIiACIiACIhBuAjs73mvW7Oe7cKcaV3bJNi5pavJdgFWACZJm16ERP4FuQ6cOLTxw0IHtap/y8uSXy+ZfMd86glujKs/H2WcN/WjW9Du6xhaqFnH/MWbp9DtnD7pr9vQ3zxw2tE4Ttn/deFPV408+U37eeedtqKioyHr11VdXVFZWjiooKHC76tjz3LWAJwTsfcZurP3ck9k1qQiIgAiIgK8JSOD19fYoOBEQAREQAREQAREIJIE/ANb8q7cTvVlJ1PbjXQw8HMjMkgu6ucYl65OoyOwDPA1sD3yfXFiRPathgXfSy2Xzx83vASxKA5luc2cVFA4bekYdkXnCLbeXjb5k7P2z7/z3mSPOOrNV7Tj+dePN9O7bj0MPNdvtH6t6L7rooqKCggKvqo7TgEFLuEjAmms+BtR4O7s4t6YSAREQgdoEVOHrw+tBAq8PN0UhiYAIiIAIiIAIiEDACZiP6AP8aEswE3jf6e5uFafWIO7vwBjAmnlEZTTUuOQXwDLABO+WgFVzvg1Yo63mxsXAdUB355zmjtfPaxHYyqKhpIz54z21aKjPfyuBt3jpB9xw221VBx11yKYPCt9vfcek22q+q5WUlDDun9dWTbxtUp3vbxMmTCgbPXp02qqOdRH5moB5M9uNM+tgv9X1lsRNJIk5vt5uBScCrhKIV7D1op+Aq4lEeTIJvFHefeUuAiIgAiIgAiIgAt4RsCZwc4DdgJWANQCKjV6OEHE/MMq7EHw1c0ONS0yQWQpcCdjnchPENzr/bi74Mx3x/ELgtuYO1s/rEqjfZG1l4crlLdu0HPl6/usmsKdlnHv2mcUzCvJqfIAvGDuG0df82C/v46XLeGT2w+y/976VLbKy1j7z7PMbfp17zI5/+MMfGxJ401V1nBYuWiRpAgc5N9ZqbD+AVMWYVM9POhmdKAIikBYCib7GvegnkJZEo7CIBN4o7LJyFAEREAEREAEREIHMETgLWOFU8NaOwh4nNr/IIuB0wGwKojBiVTJWsWt/t0rn8U513VXABQ6r5nxgj3cqfQ8H3ooCOI9yjLdqyfXlBw8emJuTnZN3Qt/enT/9dGWrbfb4abuBZ57eovZC4y8aX1EwscAa6e1y+umn3zBv3rw2sZ9bVe/o0aNl0eD6zvhiwniuy/rHHALcA+xVK4N4xZjG1ov3fF9AUxAiIAIJE0jkNe5FP4GEA9YJjROQwKurQwREQAREQAREQAREIFMErBnbM8Am4ETgy0wFkoF1m/Plbc4Hdpxjc2GCX2UG4teS7hGwa+EXk2ZPum/AsAF1PHnzb8ovu/qSq++zmyQ777zzGUceeWSXM844Y6M1WXvjjTeWV1VVjczPz09b1bF7KWumRgjsA4yoZ9syC/hfreMbO2Yn56kJ+7mNeMSYpqr34jlfGykCIhBcAom+xlP93BJcUgGJXAJvQDZKYYqACIiACIiACIhASAmYJ+88YF/AqlKXhDTPhtJqyJd3Q5wWDfcC1m1rzwjxCnWqQ84ZUnxzwc01lg2lJaVc8fcr/jdv9rwpTpX2FQ6A36XopxpqjgFPzqrpzJ88NrZ1qvrNxiU2GjvGvLtNDLb3UhvxiDFNVe/Fc37AcSt8EYg0gWRe46l8bklC/AcBAAAgAElEQVQ37HiehEh3TJ6uJ4HXU7yaXAREQAREQAREQAREIE4C04AzgAHA83GeE/TDGvLlNbuFp5pJbBgw26n0M6FXIwQE+g/un9u2Tdu8Hsf36Lx58+asRa8u+nzlxysve/mFl61xlo1Xnf8eHYJ0lcLWBI4F7M+L9X5k74sm3s53ft7YMR8DJv7vV+v8psSYeKr3giTmNHdNRU7saQ6Ifi4CTrNbu7FsFlE2rHlrUzeak/3ckk7YifoKpzM2T9eSwOspXk0uAiIgAiIgAiIgAiKQAIGxgP35P+CuBM4L+qGJCA+nOhXP9gXmkaAnrvgbJNDY9fAaUAVI4G36wknk9eSnS7AnYA3zGhJ4H3c8y5s6ZjnwW+BXtZJqSoyJp3ovCGJOc3sYWbGnOTD6uQgAib7Ga/cRqAA+8CHFRHyFfRh+8iFJ4E2enc4UAREQAREQAREQARH4kYA197EO7g8B36cI5TfATOcxZase09hCwJrRWcXuUOBBgYkcgaYEXrdFTbfn83yzug/sntuhbYe8g487uLN5FC9dsHTF5qzNo54veP5Nzxd3b4H69gudgPPr2bY0doz5mecBBzYQTmP7GW+FbuCuh1oMIiv2uHdZaqYIEGjuNR6UGyXxPJkQ2u2UwBvarVViIiACIiACIiACIpA2Aoc5j/n1BZ52OrmnIvb2Auyx9PuBUWnLwt8LSdz19/6kI7qtBN6jBx6d275t+7zD+xzeuWJzRVbxguIVFVkVox4veDwpUXPg4IG52TnZeb379q4WSRe+vnBFq8pWowoKCpKaLx1QYmv0OqtX8V/y/1LjYbyudB0zL59Z9MzMZ2pXtKYzpGTWqt9ArYvjq/tZrckaO8aOvQ04OIGFE63eS2BqXxwaabHHFzugIMJCICg3SuJ5MiEse7JVHhJ4Q7u1SkwEREAEREAEREAE0k5gO+By4EJnZRN7rWHQwiQi2d/xnCx2vHl/SGKOsJxivsT3AcMde4aw5KU8EiOwlQdvv7P6FV8y9ZIaUfOH0h/Ivzy/6LEZjyUlag4/Z3jxpGmTtjR6Ky1l3D/GFc2eNjup+RJLL6Wju10w/YLCHoN7tKs9y8MTHy6bNWaW2Rok8x6UUkApntxcNZ1NX/8Y8+a9GeiexNrxrJfEtBk/JdJiT8bpK4CwEAjajZJ4n0wIy/7U5CGBN3RbqoREQAREQAREQAREIKMEdgRWA3sD1gzM/tQIRglG9jPHd9J8R/sBXyZ4flgOty8r1jypN1AUlqSUR8IE6gu83cbOGFt43JDj6oia9068t2zKZVOSETW7TZ0ztXDQsEF15pt80+SyKy6+Ipn5Ek4whROaEnjN13ZRCnMH5VR78uFfgD1RobGFQGTFHl0EIuASgaDdKAn7kwmNbqsEXpeueE0jAiIgAiIgAiIgAiJQQ+B54GtgqdM0bTDwQJJ8OjrnWmf4EwCr6I3aOAuYChwhgTdqW18n3/gE3lvvLZty+ZRkRM0GBd5JN00qG3fxuGTmS+tmbWXRULKOmWMCZ9GQCjO7AXQ9cHgqk4Tw3MiKPSHcS6WUOQJBvFES1icTJPBm7nWglUVABERABERABEQgcgRygT61sn4SeCNFCtMcqwazKzABOUrjAuAWQMUZUdr1rXPd2qJhRL/iS+7YYtGwtmQt+WPyix6f8XhSlgr1LRpKSkoYf/H4IFg0UN1kLadD3sF9fmyy9uGCD5e3aN1i5Pz8+W9H5LKx91zzyTwyIvkmmmbkxJ5EAel4EWiCgG6UBODy0IfEAGySQhQBERABERABERABEagmMBb4p1PJ+98IMTFPTfMQPSqAXqIR2ibPU222ydr7C99fXtWqauQj+Y8kJWpWN1lrk53X+/gfm6wVLihc3oY2I/Pz85Oaz3MiDS8QVSHveGA88OsMcdeyIiAC4ScQ1ffXQOysBN5AbJOCFAEREAEREAEREAERcAhcBAxyxM6oQGkBbABudJrYRSVv5VmXwFYCb60fu/2l2+35tJfeEzCfcmtqaU9QaIiACIiA1wTC8nsiLHnoMS+vr3jNLwIiIAIiIAIiIAIi4CqB9k4TN6tmfc/Vmf092bvAej1+7e9N8ji6pgRej5fW9AEgcBJwCWB+yRoiIAIi4BWBfYARwGKgJdAVmAX8z6sFPZrXigUOrpeHPa3yhEfreT6tKng9R6wFREAEREAEREAEREAEXCaQB1QBf3J5Xj9PNxE4F9jWz0EqNk8JSOD1FG/gJ+8P2BMOPQOfiRIQARHwMwHz+ranBWLDPpdYr4Ar/Rx0A7FZHpucuE0btX9vDGAeNalJ4A3YFahwRUAEREAEREAEREAEsAZSrwM7AOUR4XGE06iujfMFJCJpK81aBNIl8IbmcdWIXT2nOiJL74jlrXRFQATcIRDPe/+xgP15sd6SZziVr/PdCcXzWSxX+/OA411eAVzlvIfa71rrexC4IYE3cFumgEVABERABERABERABIAFwB3A9IjQMB9eqzSxKt7ZEclZadYl4KnAO3hw/9x22W3z+h53bOeKisqsVxcsWlFJ1qiCgplvaiMCQeA04K/AcYGIVkGKgAj4hUAiVgX2hIDZwDQk8D4OPOmXpJqJIybwznOqke0zllUgnw+8CiwKSB51wpTAG8RdU8wiIAIiIAIiIAIi4C8CxwA/B+5KY1i/BX4XsWZrnwJfAVcAQamSSeMlEfql7EunjaNdyrROtda5I4YUz5h6q/2/6lFaWspFl/2zqGDGXKuY1/A/gYHA/wP6+j9URSgCIuAjAolaFdS3aOjkCKNBs2i4xmlga5W7Nq5z/h20PGouJQm8PnpVKRQREAEREAEREAERCCiBXsBzwDKn8YZV13o92gJfOmJXkdeL+WR+q961LyK7Oh7Eq4B/APf6JD6F4S0BE3jNezo3lWV6Du6Z2za7bd7hxx3euaKiIuu9Be+tWLpo6bXjLzj/zmFDBrSrPfeEW6eUjb7sKqvYCuTjqqlwCuC5VoV3HnBCAGNXyCIgApkhkIxVQazJ2jeAaYo5TpO1zzKTQtKr2k2x7rWarHUB3gKeSnrGDJ8ogTfDG6DlRUAEREAEREAERCAkBKYCpwCbAfOL/TwNeU12BK8/p2Etvy1hrAsA6/jcz2/BKR5PCLhSwXvSiJOKL596eU2l7trStVx73rXL/jho2C6NCLz2OG4gH1f1ZBf8O+lgwJ5sONG/ISoyERABnxFIxqogZukQE3jtxqB9FnnCZ7nFG0483sPxzpXR4yTwZhS/FhcBERABERABERCB0BDoACx1mp/tlibrhCg2W6t9wVgF70vAmaG5ipRIUwTc8ODtNv7O8YV9h/StU6l79613l5W+9+UXs6fdbhVM1aOkpJTRl8uiIUCX5FDgN8DJAYpZoYqACGSeQKJWBYlaOmQ+w4hEIIE3IhutNEVABERABERABEQgDQT6OE3PTIha63jker3sG8AUYKbXC/lw/jLAKqetKYhG+Al4KvC+Me/lv3bbe++/ntDnxyZrbyxYtLyqVeuR+fnTrDJLw/8Ehjs3e6y6X0MEREAE4iXQkFXBt04jtQ/qTZKMpUO8cei4FAlI4E0RoE4XAREQAREQAREQARGoQ+AOIBvYz7EQMAHSq3EAYB2QBwDFXi3i03l/BiwHbgYu92mMCstdAq5YNJw44sTiMVPHbLFoKFnL5MsnFz0649FYM7XQPK7qLn7fz3YWMAQ4zfeRKkAREAE/ErD3frtRv2MtX9qu9ewXkrF08GOuoYxJAm8ot1VJiYAIiIAIiIAIiEDGCHR0xNZXAKsoOxwo9Cgaq1z9NWCPJkdt2GPYJm6f5DS4i1r+UczXFYHXmqzltM7JO6LPEdVN1ooWFC1v2arlyHn581SpG+yragRwhnPDK9iZKHoREIFMEYjHfiFRS4dM5RK5dSXwRm7LlbAIiIAIiIAIiIAIeE7AmqzFGv08DcSEKbcXPgh4Aejk9sQ+n88qaO4BWjqV0j4PV+G5RMANi4baoahS16WN8ck05r9rTzOc7pN4FIYIiECwCMRrv9CQpcNbwFPBSjd80UrgDd+eKiMREAEREAEREAERiBKBEuASx/P3rpAkvhOwM/BTYBfgYOeP/XuPWjn2AhaGJGel0TwBVyp4m19GRwSUwLlAf6eKN6ApKGwREIEMEkjUfiGMNwkDnZME3gy+erS0CIiACIiACIiACIhAygQeruU5uQwwH0o/ip7bO6KteduZf64JuD8BdgNigq79P/u7NTdZDXwOfOdUQxc5f/8E+AZ4wqd5pryhmqBRAhJ4dXE0ReC3QD/Hh1ekREAERCAZAlG1Xxjk3Ehf7DwdVd97OBmWaT9HAm/akWtBERABERABERABERABFwkcCrQGngS2Aa5NY9MxW6++OGsCrlXd2v+PCbgm4q4BvnSEW/tv7I8Juasc0Tb299p4rEldFfB7F5lpqmAScNuiwQ8UAl0t5QeAtWIY5TRIGuazuBSOCIhAcAhE1X4hHu9h3++iBF7fb5ECFAEREAEREAEREAERiINAHvBHlwTeXzQg3Fp1bW3bBPu7DRNqrdL263qibW0R16pukxlmwTATMBHsh2Qm0DmhIhCmCt5QVEv57Oo6D+gJnOmzuBSOCIhA8AhE6eZbvN7Dvt9FCby+3yIFKAIiIAIiIAIiIAIiEAeBAwF7tO5Y4KUGjm/ICiEm2ta2TbCqXKuorV1hawLuV7VsE+zv9vO1ccSVyiH2qKSNy1OZROeGhkCYBN5QVEv57MqyKv8ejk2Nz0JTOCIgAiLgWwKJeg/7NhEJvL7dGgUmAiIgAiIgAiIgAiKQIIE3HCHWhNeYeGtWCTs0YI3wmWOLUN82wTxv/TKuc+wZLvNLQIojowTCYtEQmmqpjF4NWy9uTzD8GjjbZ3EpHBEQARHwO4FQeA9L4PX7Zab4REAEREAEREAEREAE4iVwNGB/6tsmmLdtEIcE3iDumncxh03gnQeMAVoAVwLnA1alvMg7hKGe+U/A4cA5oc5SyYmACIiA+wQy7T3siiWGBF73LwzNKAIiIAIiIAIiIAIiIAJuELCGcTZUwesGzeDPERaB13YiFNVSPruk/gIcAvyfz+JSOCIgAiIQFAKuCK0JJOuqH70E3gTI61AREAEREAEREAEREAERSCOBQ4F/AUcBTwL3APemcX0t5S8CYfLgzXS1lL921p1orAL6AGCkO9NpFhEQAREQAY8JuOpHL4HX493S9CIgAiIgAiIgAiIgAiKQIgHzEx7uNE/qCjwI3A08B1SmOLdODw6BMFXwxqinu1oqOLudeKR/A4zn7xI/VWeIgAiIgAikmYDrfvQSeNO8g1pOBERABERABERABERABFIgYALvCOBMoINT0Wtib2EKc+rUYBAIo8AbDPLBiPJCYC/g98EIV1HWIqAbHbocRCB6BGICr1t+9IMk8EbvIlLGIiACIiACIiACIiAC4SBwmCP0DgPWOlW9c4Bl4UhPWdQjIIFXl0RTBC4C7AbQH4QpMARc9d8MTNYKVAREIEbATT/6qyXw6sISAREQAREQAREQAREQgWATaAH0dsReEww+dMTeucCXwU5N0dciIIFXl0NTBP4B7AH8P2EKDAFX/TcDk7UCFQERiBFwy4++uhpYAq8uLBEQAREQAREQAREQAREID4E2QH/Hr7cfYKKgWTjc71T5hifT6GUigTd6e55IxpcAuwF/TuQkHZsxAq77b2YsEy0sAiKQKoFUbVok8Ka6AzpfBERABERABERABERABHxMoCMw2BF7jwLmO2LvY0C5j+NWaA0TkMCrK6MpApcB1pDxr8IUCAJu+28GImkFKQIi4BkBWTR4hlYTi4AIiIAIiIAIiIAIiIB/CJjwM9wRe82n80FH7H0OqPRPmIqkCQISeHV5NEVgDPAT4AJhCgwBN/03A5O0AhUBEfCEwOmyaPCEqyYVAREQAREQAREQAREQAd8SMIF3hOPZ2wG41xF7C30bsQIzAhJ4dR00ReAKoBPwd2EKDAG3/DcDk7ACFQER8I6ABF7v2GpmERABERABERABERABEfA7gcMcoXeY49Frfr1zgGV+DzyC8UngjeCmJ5DyeMBu2FyUwDk61B8EUvXf9EcWikIERCCjBCTwZhS/FhcBERABERABERABERABXxBoAfR2xN5BwIdOVe9c4EtfRKggJPDqGmiKwJVAO2C0MImACIiACESPgATe6O25MhYBERABERABERABERCBpgi0Afo7fr39HGsAq+y936nyFb3MEJDAmxnuQVn1KiAbuDgoAStOERABERAB9whI4HWPpWYSAREQAREQAREQAREQgbAR6AgMdsTeo4D5TmXvY0B52JL1eT6vOvEd7fM4kwnvEODUZE7UOTUErAL/ZeByMREBERABEYgeAQm80dtzZSwCIiACIiACIiACIiACyRDYGRjuiL3WqO1BR+x9DqhMZkKdkxCBMAu8zwNfA+8nREQH1yfwFPC6sIiACIiACESPgATe6O25MhYBERABERABERABERCBVAmYwDvC8ey1xk73OmJvYaoT6/xGCYTVosFuHHwG/BT4TvsvAiIgAiIgAiKQOAEJvIkz0xkiIAIiIAIiIAIiIAIiIAJbCBzmCL3DHI9e8+udAywTJFcJhLWC9w+ODchxrtLSZCIgAiIgAiIQIQISeCO02UpVBERABERABERABERABDwk0AIwH9AzgUHAh05V71zgSw/X9dPU3YAK4AMPggqrwDsEGA8YOw0REAEREAEREIEkCEjgTQKaThEBERABERABERABERABEWiSQBugv+PX2w8wewGr7L3fqfINGz4TtA8GFgMtAbOweBt4wsVE3RR493OqZl0ML+mp7MbAWGAasMqx+1iS9Gw6UQREQAREQAQiSEACbwQ3XSmLgAiIgAiIgAiIgAiIQBoJdHTExLOAo4D5jtj7GFCexji8XOpqYBNwJWDfsezfG51/u7WumwLvNUAP4Fm3gnNxHjUKcxGmphIBERABEYgGAQm80dhnZSkCIiACIiACIiACIiACfiBgDbWGO5W9VuX6oCP2PgdU+iHAJGIwawH784BjNWAWDVcBFziVywuTmLOhU9xssnYdUAVc5lJsmkYEREAEREAERCCDBCTwZhC+lhYBERABERABERABERCBCBMwgXeE49nbwXk032wcCgPGJCbwzgPGAGY5YJW85wNWdbvIpXwk8LoEUtOIgAiIgAiIQNgISOAN244qHxEQAREQAREQAREQAREIHoHDHKF3mOPRa0LvHGBZQFIxy4MNTuWuhWwVsvZvE3rdGhJ43SKpeYJMwMtGhkHmothFQAQiTkACb8QvAKUvAiIgAiIgAiIgAiIgAj4iYNWvvR2x1xqXfehYOMwFvvRRnPVDGQh0r9VkrQvwFmB+sm4NCbxukdQ8QSSQjkaGQeQS5Zgl9kd595X7VgQk8P7/9u6Y14r1OgPwKyjS+PZp3CCq2yGUIq3d3CINQnZsKZX/ANQRBQgQ/yJVpMgyuLKwSOHGgQIjoD2WOzf+CRh07GiUQUIi997D2nv2mm/m2dIpRuz1fet71oji1Wi2m4IAAQIECBAgQIAAgTUK/EOSf5nf1/vN/D7b6cneX81P+a6x5yUDBwHvGieup1MJnOKHDE91ljXss+T/VUufT9i/tLD1hxQQ8A45Nk0TIECAAAECBAgQ2JXAV0l+Moe9/5zkt/OTvb9J8tedSAh4dzJox/xM4FQ/ZLgH+i2Eo8L+PdypzvjFAgLeLyZTQIAAAQIECBAgQIBAo8A/Jvn5HPZOP9T26zns/V2SvzX2tfTWAt6lha2/VoFT/ZDhWs9/zL5GD0eF/ce8G6y1KQEB76bG6TAECBAgQIAAAQIEdiUwBbz/Nr+z9wdJfjmHvX/YoIKAd4NDdaQLC5zihwwv3MygX9xCOCrsH/Tm0/byAgLe5Y3tQIAAAQIECBAgQIDA8gL/NAe9P5vf0Tu9r/c/k/xp+a1PsoOA9yTMNlmpwCl+yHClRz9aW1sJR4X9R7slLLQlAQHvlqbpLAQIECBAgAABAgQIXEryoznsnd43+cf5qd7/SvKXgXkEvAMPT+tHExj5x8GOhnDAQlsIR4X9B9wASrcrIODd7mydjAABAgQIECBAgACB5F+TTE/1fpNkCkn/J8nfB4T5xdzzfxyh9x8n+X2Sfz/CWpYgQGAcgS2Fo8L+ce47nZ5AQMB7AmRbECBAgAABAgQIECDQLvBVkp8m+WF7J7UGPvb951r5Z1X/PQfeR1rOMgQIDCQgHB1oWFolcBEBAe9FlHyHAAECBAgQIECAAAECBAgQIECAAAECKxQQ8K5wKFoiQIAAAQIECBAgQIAAAQIECBAgQIDARQQEvBdR8h0CBAgQIECAAAECBAgQIECAAAECBAh8LtD+2hMBr9uSAAECBAgQIECAAAECBAgQIECAAAECXyZwM8m1JG+TXE5yNcmbJE+/bJnDvy3gPdzQCgQIECBAgAABAgQIECBAgAABAgQI7EvgQZIPSe4lmTLW6fr9fH1SCQHvSbltRoAAAQIECBAgQIAAAQIECBAgQIDA4ALTaxmmv8dJ7iY5T3I/ye0kL5K8POX5BLyn1LYXAQIECBAgQIAAAQIECBAgQIAAAQKjC3wMeJ8kuZPk0vzk7q0kz5O8OuUBBbyn1LYXAQIECBAgQIAAAQIECBAgQIAAAQJbEHiY5N385O50nkfz9fTKhpN+BLwn5bYZAQIECBAgQIAAAQIECBAgQIAAAQIbELiR5PonP7J2JcnrJM9OfTYB76nF7UeAAAECBAgQIECAAAECBAgQIECAwFYEptc1TO/gPes6kIC3S96+BAgQIECAAAECBAgQIECAAAECBAgQOFBAwHsgoHICBAgQIECAAAECBAgQIECAAAECBAh0CQh4u+TtS4AAAQIECBAgQIAAAQIECBAgQIAAgQMFBLwHAionQIAAAQIECBAgQIAAAQIECBAgQIBAl4CAt0vevgQIECBAgAABAgQIECBAgAABAgQIEDhQQMB7IKByAgQIECBAgAABAgQIECBAgAABAgQIdAkIeLvk7UuAAAECBAgQIECAAAECBAgQIECAAIEDBQS8BwIqJ0CAAAECBAgQIECAAAECBAgQIEBgNwJfJzlPcraWEwt41zIJfRAgQIAAAQIECBAgQIAAAQIECBAgcAyBJULYm0muJXmb5HKSq0neJHl6jIYPWUPAe4ieWgIECBAgQIAAAQIECBAgQIAAAQIE1iKwZAj7IMmHJPeSTJnqdP1+vm49v4C3ld/mBAgQIECAAAECBAgQIECAAAECBAgcSWCpEHZ6Inj6e5zk7vyKhvtJbid5keTlkfovLSPgLbEpIkCAAAECBAgQIECAAAECBAgQIEBgRQJLhrAf136S5E6SS/OTu7eSPE/yqtNBwNupb28CBAgQIECAAAECBAgQIECAAAECBI4hsHQI+zDJuyTTk7vT59F8Pb2yofUj4G3ltzkBAgQIECBAgAABAgQIECBAgAABAkcSWDKEvZHk+ic/snYlyeskz47Ue3kZAW+ZTiEBAgQIECBAgAABAgQIECBAgAABAisSOEUIOz0pfJ7kbC3nFvCuZRL6IECAAAECBAgQIECAAAECBAgQIEDgGAKrC2GPcahvW0PAu6SutQkQIECAAAECBAgQIECAAAECBAgQILCggIB3QVxLEyBAgAABAgQIECBAgAABAgQIECBAYEkBAe+SutYmQIAAAQIECBAgQIAAAQIECBAgQIDAggIC3gVxLU2AAAECBAgQIECAAAECBAgQ2IHAWt93uta+dnBLOOIpBQS8p9S2FwECBAgQIECAAAECBAgQIEBgOwI3k1xL8jbJ5SRXk7xJ8rT5iGvtq5nF9lsVEPBudbLORYAAAQIECBAgQIAAAQIECBBYVuBBkg9J7iWZMqbp+v18vezO3736WvvqNLH3hgUEvBserqMRIECAAAECBAgQIECAAAECBBYSmF5/MP09TnI3yXmS+0luJ3mR5OVC+37fsmvt6/v69u8EygIC3jKdQgIECBAgQIAAAQIECBAgQIDAbgU+BqlPktxJcml+cvdWkudJXjXJrLWvJg7b7kFAwLuHKTsjAQIECBAgQIAAAQIECBAgQOD4Ag+TvJuf3J1WfzRfT69s6Pysta9OE3tvWEDAu+HhOhoBAgQIECBAgAABAgQIECBAYEGBG0muf/Ija1eSvE7ybME9L7L0Wvu6SO++Q+CLBQS8X0ymgAABAgQIECBAgAABAgQIECBA4BOB6bUI0zt4z1amsta+VsakndEFBLyjT1D/BAgQIECAAAECBAgQIECAAAECBAjsVkDAu9vROzgBAgQIECBAgAABAgQIECBAgAABAqMLCHhHn6D+CRAgQIAAAQIECBAgQIAAAQIECBDYrYCAd7ejd3ACBAgQIECAAAECBAgQIECAAAECBEYXEPCOPkH9EyBAgAABAgQIECBAgAABAgQIECCwWwEB725H7+AECBAgQIAAAQIECBAgQIAAAQIECIwuIOAdfYL6J0CAAAECBAgQIECAAAECBAgQIEBgtwIC3t2O3sEJECBAgAABAgQIECBAgAABAgQIEBhdQMA7+gT1T4AAAQIECBAgQIAAAQIECBAgQIDAbgUEvLsdvYMTIECAAAECBAgQIECAAAECBAgQIDC6gIB39AnqnwABAgQIECBAgAABAgQIECBAgACB3QoIeHc7egcnQIAAAQIECBAgQIAAAQIECBAgQGB0AQHv6BPUPwECBAgQIECAAAECBAgQIECAAAECuxUQ8O529A5OgAABAgQIECBAgAABAgQIECBAgMDoAgLe0SeofwIECBAgQIAAAQIECBAgQOCiAl8nOU9ydtEC3yNAgMDaBQS8a5+Q/ggQIECAAAECBAgQIECAAIFDBW4muZbkbZLLSa4meZPk6aELqydAgEC3gIC3ewL2J051idkAABOXSURBVECAAAECBAgQIECAAAECBJYWeJDkQ5J7SaYsZLp+P18vvbf1CRAgsKiAgHdRXosTIECAAAECBAgQIECAAAECzQLTaxmmv8dJ7s6vaLif5HaSF0leNvdnewIECBwkIOA9iE8xAQIECBAgQIAAAQIECBAgsHKBjwHvkyR3klyan9y9leR5klcr7197BAgQ+E4BAa8bhAABAgQIECBAgAABAgQIENi6wMMk75JMT+5On0fz9fTKBh8CBAgMLSDgHXp8midAgAABAgQIECBAgAABAgQuIHAjyfVPfmTtSpLXSZ5doNZXCBAgsGoBAe+qx6M5AgQIECBAgAABAgQIECBA4IgC0+sazpOcHXFNSxE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IAAAQIEWgUEvK38NidAgAABAgQIECBAgAABAgQIECBAgEBdQMBbt1NJgAABAgQIECBAgAABAgQIECBAgACBVgEBbyu/zQkQIECAAAECBAgQIECAAAECBAgQIFAXEPDW7VQSIECAAAECBAgQIECAAAECBAgQIECgVUDA28pvcwIECBAgQIAAAQIECBAgQIAAAQIECNQFBLx1O5UECBAgQIAAAQIECBAgQIAAAQIECBBoFRDwtvLbnAABAgQIECBAgAABAgQIECBAgAABAnUBAW/dTiUBAgQIECBAgAABAgQIECBAgAABAgRaBQS8rfw2J0CAAAECBAgQIECAAAECBAgQIECAQF1AwFu3U0mAAAECBAgQIECAAAECBAgQIECAAIFWAQFvK7/NCRAgQIAAAQIECBAgQIAAAQIECBAgUBcQ8NbtVBIgQIAAAQIECBAgQIAAAQIECBA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GApga+TnCc5W2oD6xIgsA0BAe825ugUBAgQIECAAAECBAgQIECAwDYEbia5luRtkstJriZ5k+TpNo7nFAQIHFtAwHtsUesRIECAAAECBAgQIECAAAECBOoCD5J8SHIvyZTbTNfv5+v6qioJENisgIB3s6N1MAIECBAgQIAAAQIECBAgQGAwgem1DNPf4yR351c03E9yO8mLJC8HO492CRA4gYCA9wTItiBAgAABAgQIECBAgAABAgQIXEDgY8D7JMmdJJfmJ3dvJXme5NUF1vAVAgR2JiDg3dnAHZcAAQIECBAgQIAAAQIECBBYtcDDJO+STE/uTp9H8/X0ygYfAgQIfCYg4HVTECBAgAABAgQIECBAgAABAgTWI3AjyfVPfmTtSpLXSZ6tp0WdECCwJgEB75qmoRcCBAgQIECAAAECBAgQIECAwP8JTK9rOE9yBoQAAQLfJSDgdX8QIECAAAECBAgQIECAAAECBAgQIEBgUAEB76CD0zYBAgQIECBAgAABAgQIECBAgAABAgQEvO4BAgQIECBAgAABAgQIECBAgAABAgQIDCog4B10cNomQIAAAQIECBAgQIAAAQIECBAgQICAgNc9QIAAAQIECBAgQIAAAQIECBAgQIAAgUEFBLyDDk7bBAgQIECAAAECBAgQIECAAAECBAgQEPC6BwgQIECAAAECBAgQIECAAAECBAgQIDCogIB30MFpmwABAgQIECBAgAABAgQIECBAgAABAgJe9wABAgQIECBAgAABAgQIECBAgAABAgQGFRDwDjo4bRMgQIAAAQIECBAgQIAAAQIECBAgQEDA6x4gQIAAAQIECBAgQIAAAQIECBAgQIDAoAIC3kEHp20CBAgQIECAAAECBAgQIECAAAECBAgIeN0DBAgQIECAAAECBAgQIECAAAECBAgQGFRAwDvo4LRNgAABAgQIECBAgAABAgQIECBAgAABAa97gAABAgQIECBAgAABAgQIECBAgAABAoMKCHgHHZy2CRAgQIAAAQIECBAgQIAAAQIECBAgIOB1DxAgQIAAAQIECBAgQIAAAQIECBAgQGBQAQHvoIPTNgECBAgQIECAAAECBAgQIECAAAECBAS87gECBAgQIECAAAECBAgQIECAAAECBAgMKiDgHXRw2iZAgAABAgQIECBAgAABAgQIECBAgICA1z1AgAABAgQIECBAgAABAgQIECBAgACBQQUEvIMOTtsECBAgQIAAAQIECBAgQIAAAQIECBAQ8LoHCBAgQIAAAQIECBAgQIAAAQIECBAgMKiAgHfQwWmbAAECBAgQIECAAAECBAgQIECAAAECAl73AAECBAgQIECAAAECBAgQIECAAAECBAYVEPAOOjhtEyBAgAABAgQIECBAgAABAgQIECBAQMDrHiBAgAABAgQIECBAgAABAgQIECBAgMCgAgLeQQenbQIECBAgQIAAAQIECBAgQIAAAQIECAh43QMECBAgQIAAAQIECBAgQIAAgfUIfJ3kPMnZelrSCQECaxYQ8K55OnojQIAAAQIECBAgQIAAAQIE9iJwM8m1JG+TXE5yNcmbJE/3AuCcBAjUBAS8NTdVBAgQIECAAAECBAgQIECAAIFjCjxI8iHJvSRTXjNdv5+vj7mPtQgQ2JiAgHdjA3UcAgQIECBAgAABAgQIECBAYDiB6bUM09/jJHfnVzTcT3I7yYskL4c7kYYJEDiZgID3ZNQ2IkCAAAECBAgQIECAAAECBAj8vwIfA94nSe4kuTQ/uXsryfMkr7gRIEDg2wQEvO4NAgQIECBAgAABAgQIECBAgEC/wMMk75JMT+5On0fz9fTKBh8CBAh8q4CA181BgAABAgQIECBAgAABAgQIEOgXuJHk+ic/snYlyeskz/pb0wEBAmsWEPCueTp6I0CAAAECBAgQIECAAAECBPYmML2u4TzJ2d4O7rw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HjbR6ABAgQIECBAgAABAgQIECBAgAABAgQI1AQEvDU3VQQIECBAgAABAgQIECBAgAABAgQIEGgXEPC2j0ADBAgQIECAAAECBAgQIECAAAECBAgQqAkIeGtuqggQIECAAAECBAgQIECAAAECBAgQINAuIOBtH4EGCBAgQIAAAQIECBAgQIAAAQIECBAgUBMQ8NbcVBEgQIAAAQIECBAgQIAAAQIECBAgQKBdQMDbPgINECBAgAABAgQIECBAgAABAgQIECBAoCYg4K25qSJAgAABAgQIECBAgAABAgQIECBAgEC7gIC3fQQaIECAAAECBAgQIECAAAECBAgQIECAQE1AwFtzU0WAAAECBAgQIECAAAECBAgQIECAAIF2AQFv+wg0QIAAAQIECBAgQIAAAQIECBAgQIAAgZqAgLfmpooAAQIECBAgQIAAAQIECBAgQIAAAQLtAgLe9hFogAABAgQIECBAgAABAgQIECBAgAA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z4FjzHMKbLgAAAABJRU5ErkJggg=="/>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AutoShape 4" descr="data:image/png;base64,iVBORw0KGgoAAAANSUhEUgAABXgAAAPoCAYAAABkvZZOAAAAAXNSR0IArs4c6QAAIABJREFUeF7s3Ql4VNX9//FPWEOwtbZarS0uaF1iXRFRiEiFCAoWtyhuNS1009bl92dcUbTiCgoqxmBHAggGRSwuqLW4oKJAkEUSREHivrXVhMURSpL/8w0nMJlOklmTuTPv+zw8Ksw995zXuah88s33ZIkLAQQQQKBB4BZJ+0n6k6RvEsCSJ6lY0i+CxtpL0oeSfitplaRFTTxnoaTRkv4hqbekQZLOlbS/pLWSfi3pzSjmuEbS65K2SvpdFPeFfvRYSVMlHRjHGNyKAAIIIIAAAggggAACCCCAAAIJEshK0DgMgwACCKSDwG2S6iRdm6DFdJH0rST7d+0hktpJWinpHUl/lvRiM8/ZIOkgSZ9KOkbSDDc3C6EtYI32GiapVNJjks6J9uagz3eUtEnSrpLWxzEOtyKAAAIIIIAAAggggAACCCCAQAIECHgTgMgQCCCQNgKJDngNxgLdiZJulbRcUn9J411Y+39Bcoe5QNcC2G4uBN7J/bqFuj9xVb/hsI+QZIHw+83shIXL77rq35Pj3LElkq6WNC/OcbgdAQQQQAABBBBAAAEEEEAAAQTiFCDgjROQ2xFAIK0EIg14cyWdIekpSW83IXC4pH0kDZV0lvurBaK7uYrcCS7Qbbi9l6TnJb0q6XHXRqFvUMC7p6TfNPEsC4B3lzSihd2wZx4tyVpHxHMVSfrEhdbxjMO9CCCAAAIIIIAAAggggAACCCAQpwABb5yA3I4AAmklYEGp9ci9NKQHr7VKOEHSiZL6SfpxC31wG6plrV/uvZL8rpL3FUmPSposqVqSBcXrggSPkvRPST+UZCHqJe7XrO/tNPf3FuJaCBx8WTB9ekhgHG5jZrpWEYfGuWuFLrC2Z3IhgAACCCCAAAIIIIAAAggggEAbChDwtiE+j0YAgZQTsIDVwtKTJL3gQl4Ldu3a4sJfO6yspT64Z0u6R9KFkp6QNEvScEkXu2peC4qflfSWpOtDFKxFQydJ17g2DQ2/bNXAK9zcQg9mszlby4SdW+iLawHzvpL2jlP+YEnzXdAd51DcjgACCCCAAAIIIIAAAggggAAC8QgQ8Majx70IIJCuArtIKnCHolkoulrSk5Is3B0ZwaKPCzoI7U5Jo90Yf3B9cn8kqYc7OG2VC37tr1b5a5W9FiovDXqOHdZmfW9vdGFx6BQaAt7BLjhuaop2uNsekmx98V52eNzP3SFw8Y7F/QgggAACCCCAAAIIIIAAAgggEKMAAW+McNyGAAIZJdBU8NocQk/Xo/cUSZ+7A8n+K6mzJGuV8FdJ33d/vUyS9cf9u6S5kr4XNLD9e3qOJAuArao3+PqFO6ztPEnXurEsTG7q+tpV+bZPwO69KOk+N7cEDMcQCCCAAAIIIIAAAggggAACCCAQiwABbyxq3IMAApkmYNW2VslrLRBqI1i8tXqwXrvnS7IQdrMLbq1VwwB3/3Pu0LQv3WcmSertKoVPC3qGVedar177ubqgn2/o13u7q8g9WdK/XAuHpqbYcP9OkjZFsI7mPhLpgXRxPobbEUAAAQQQQAABBBBAAAEEEECgOQECXt4PBBBAoGWByyVZlezAkMPXwt1pwatVt74t6XB3iNoPJNW43r3Wf9d68653YfHQoEPThrmWB6+5ga1NhLVlOFpSIOhhdkjabEkdJfkk2TOt6tf6/OY0sZyfSVru7rFD46yqOJ7LAmc7BC4/nkG4FwEEEEAAAQQQQAABBBBAAAEE4hMg4I3Pj7sRQCAzBKyC99agw9esVUJwj9wGhQMlveFC1GmSilxrBfv1iyRdJ8n+vfueJGvdYC0TLCANN5Y901o29JH0cQjznyQdJqmvG/cMV917pjvErTzMtth4NidrC2FVxO/GuXW7SVrrqprjHIrbEUAAAQQQQAABBBBAAAEEEEAgVgEC3ljluA8BBDJNwKpkH3QBqYW1b4YBsIrdIyQ9FlJxax+1g9LGubYNZ0myNgkfuKracJbWcuFZSTdLuiHkA8dIKpZklbh7Sfo/F/D+1AXMNs/QywJlOyBud0mFksoSsIGfSLKKZAusuRBAAAEEEEAAAQQQQAABBBBAoA0ECHjbAJ1HIoCAJwWsTcLTkix4tVYH0Vw/d711s13LBevl+5KkimYGOcRV794pyfr1nhvyWeunu1HSPq4dxG9dAD1e0j8kveM+b4Gz9fDtKumXkvaVNMq1kYhmDeE++4Qk+zE93oG4HwEEEEAAAQQQQAABBBBAAAEEYhMg4I3NjbsQQCAzBKxq99SgpVpYam0R7Edz4WywjrVDsFYLVrFr1wrXx7ebJGupYP8celn7BQtO27keuxby2gFqFi5/4z68TFInSXZI2zxJe7sqXpuj9QC2dhB23SLpWvf3EyRZcGzVvzZ+vNfVkn4i6bJ4B+J+BBBAAAEEEEAAAQQQQAABBBCITYCANzY37kIAgcwQeNKFpqEVuy+4VgiRKPSSZD+sJYKFst+5myw8flTS2e7ng8eylgtWmTtZ0hxJF7j2Dtb31nr2rpPkd4eq2VzGSpoiyQ5lsx7A1i+4IeC9za3BAum3JI2R9Iz7vD3TWkfYfda3N1wv4ObWaBXB9qzjIoHgMwgggAACCCCAAAIIIIAAAgggkHgBAt7EmzIiAgikh4BVz1ZLOiGG4DNSAat8tZD0tJAbhkr6swtzrSLXQt7TXWuFhs8/JOl7LjxeEHTY2sVNBLwNVbx2nwXWL0v6owuPv5BU46p7bSr9XfuHRS0sxMJhM7LWE7WRLprPIYAAAggggAACCCCAAAIIIIBA4gQIeBNnyUgIIJBeAj0kvSLJ+uUmK7xs6hnWM9cOWLMqXrsaQt7Bks6RdL2kta4v7+9che7/c+0aLLh9O0wFb0PAe7ekCyV1dM+wfr0fS5otycayfr/Wv9fCX5tDS5dVBtt40Vb/tjQuv44AAggggAACCCCAAAIIIIAAAhEIEPBGgMRHEEAgIwUul2Q/SppZfakka7WwxrU/iAVqg+vpa4emWUXsm24Q++fgf0db5e7jkvIkHeTCXOvBa4HuOEl7uCDYAmkLXOe7cayFgo01S5JVBls7hYHu19ZL+iDox4Oun6711Q3uPdzcuuzgOWv5MCmWxXMPAggggAACCCCAAAIIIIAAAgjEJ0DAG58fdyOAQPoK9JZ0klueVdDmBPXdPdy1VdjoDk97yoWnkWpYha71vbXrN66frlXMWrsDOwTNrg8lDXKhr/XRtblYv92ZkjZLekRS8BztniMlWbuFP7gx7GC3VS6ovkfSA5JWBwW6X4dM+ERXtftzV9Xb3Hp2l2SBsB04Z2Hw65Euns8hgAACCCCAAAIIIIAAAggggEDiBAh4E2fJSAggkJ4CFpI2hKJWPWth70uSdpE0wbU2sLYG0bRysIPOLBi1ceyyIPc9SdayYbSr1J0n6V7XY3c/SX+S9I1rnWBBrbVosLYMr7mft8PX7FA4G3eJG7ehqtYCWxvPqnmburq6OVhoe1MLW9lP0t8lvSrp966aOD13n1UhgAACCCCAAAIIIIAAAgggkOICBLwpvkFMDwEE2lzAQlILP890/W+nuB63dpiZVcfGchjbLZKOl/SiqwA+21XuWmBs4Wyxq7a10Hc312LhOidxjKS/SRrrWjFYZa/10X3UtV6wQ+HssnEOc5W+vSRZdW5zlwW7FjRbGGwVws1db0h6XtJf23x3mAACCCCAAAIIIIAAAggggAACGS5AwJvhLwDLRwCBZgUsFLUevNY2wQLQLe4QMgtTgy9r0WD9cae5nrzWI9daKDR1hbZWsMPMFkta7ipi7e/7S5rsqnKtT29DwGuHo33rWkb811USW0Xv+0GfsRYQVmVrn/VJspYS/2lmPrZOC5vtELeWDlY70M1zV0mbeH8QQAABBBBAAAEEEEAAAQQQQKBtBQh429afpyOAQGoLWNsDvwt4LZS1sPdnrqI2eOZHu0DX+upasPsjSRbKFkpaEOESQ4Nbu82qh60FgrVWaAh47eeDg2D7Z+vRawepXRvyLKsMtoC3Z8jP/0JSratAbmjNsDTCg9XsQDdbn/UO5kIAAQQQQAABBBBAAAEEEEAAgTYWIOBt4w3g8QggkPICFrJaeGqHoH0q6SLXzzZ04kdJesb1w7WK36tdC4WGQ9NaWqi1UbDWDHZQWsPV0P/XKoODw9uHXAsGq9y1q6mA137tXUkTJd3nPvs9Se+4auTTJF3iQuS9IjhYzULozySdzqFqLW0nv44AAggggAACCCCAAAIIIIBA6wgQ8LaOM09BAAFvClhrgwskjZRkvW2tR+3eks5vYjlWydtJkvWotd68Fq5eL2lmM8u3dgpW+Wv9cq2NglXsBl8W/NpYbwb9pP29hcFT3c81F/CGHohmfXMtdF7oAugfS7oxgoPV7FEW7N4taV9vbiezRgABBBBAAAEEEEAAAQQQQCD9BAh4029PWRECCCRO4DLXimCOpK9cv9sx7mC0SPrPnitplKRDXUuEcDOzyuCb3KFqD7teus2twMaygNfaJDQchtZcwGtj7eF6COe5NXzp+vhaULtO0n4RklmF8uuSbo/w83wMAQQQQAABBBBAAAEEEEAAAQSSLEDAm2RghkcAAU8LWA/eGyQdL+mXkl5yqxnuDkBraXEWwq51Vbmzmviwha/W+mE3SV+3NKCkItcywlorNFwtBbwNn7Ng9nfuADfr42uVyDa/RRE81w5V+1zSTyT9O4LP8xEEEEAAAQQQQAABBBBAAAEEEGgFAQLeVkDmEQgg4FmBPV2bBetba9ddrq3ByZLeamZV1o/XQteTJL0g6RpXcWtVwCtC7rMWDY9Letb1wLUq2febGNsORLPq2+MkrZRk87Pq2z9I+sBVCzc1LZvTo5LOcPdGuym2Bjto7tRob+TzCCCAAAIIIIAAAggggAACCCCQPAEC3uTZMjICCKSHwAZJB7jqVeuv+7Yk62P7SDPLs1YIr0ka6AJe+6i1VbCAdYKkI1zoa/1xrQdulaTVko51/Xgt8A132QFvU9zY1qrBLgt67dC0+93cwt1n/X1tzDNjDHdtzEpJV0iydhVcCCCAAAIIIIAAAggggAACCCCQIgIEvCmyEUwDAQRSVmCBa9PwopuhBavWqsFCU2tZEO46W9Jod5iZHWhmPyzctSraZZIsALYD2RrC2c8kBd/TFIZV+1pVcPB9kcBZn98h7kfw520t1kvY+vA2d/WVNFvS7s30Eo5kHnwGAQQQQAABBBBAAAEEEEAAAQQSLEDAm2BQhkMAgbQTeFBSuaR7g1bmkzTY9eWtC7NiC2uvcq0T/iHph5I2Smpo9RAOyULYoZKs/UOiLwtmLUQO7fN7iyRr+3B5Cw+0quF/SbJ1cyGAAAIIIIAAAggggAACCCCAQAoJEPCm0GYwFQQQSEmB/pLmSbpD0tVuhvbvzjdcVeu4JmZd4YLdJa5y9klJpzWzwmgPW4sW6xVXRfxA0I3WJ/ggSac3M5gFwHaomrWVeDfah/J5BBBAAAEEEEAAAQQQQAABBBBIrgABb3J9GR0BBNJDoKek5yQtcj1yv5XUTdJSSSc20dfWWjBsdZ//rSSr9LW2DhaWhl7WeqFA0sWSrpdkVcOJvmzss9x8G8a2gDfftYto6nnXumrlPomeEOMhgAACCCCAAAIIIIAAAggggED8AgS88RsyAgIIZIaABbrPuqWeIuljSee7QNaC2y1NMPSQlO3aOVgYbBXBoW0drKWD9ei92R1iZsFxoq9wbRos4P2NJKseDr3s8xY0W/9dC5+tipkLAQQQQAABBBBAAAEEEEAAAQRSTICAN8U2hOkggEBKC+RImiWpl+uVWybpMRf2/r8WZm7/vrWD2uyH9b4Nvtq59gdWvTsziQKhbRos4LVewZ1ctbEF0NYr+ADXc3ihC4C/TOKcGBoBBBBAAAEEEEAAAQQQQAABBOIQIOCNA49bEUAgYwWsH++VkvJce4ZVrpp3fgsiP5L0tquItR6+wde5kkZJOlRSbZJk/+TaNFgVsV1+ScMl7Stpg5ub9dy1CmM7eG1qkubBsAgggAACCCCAAAIIIIAAAgggkCABAt4EQTIMAghklIC1ZHjCBbXLJJ0j6QZJhzSjYFW/D0v6uWv1YNW6oa0Y7BCz6yQ9niRNa7vwhZunHQ5nc7Lq4aGSbnRtJKzXsLVtoGo3SZvAsAgggAACCCCAAAIIIIAAAggkUoCAN5GajIUAApkiYD1zR0o6JmjBLYWzvSWd5D5vlbQWCE8KAZst6TVJE5II+bKkfu7QODv87QFJP3U9hO+XVJrEZzM0AggggAACCCCAAAIIIIAAAggkWICAN8GgDIcAAhkhENoz1yp6rerWDiNb0YKAHWj2qaTdJH0d9Fkbs1rSCWEqexOJeqykvVzvYBt3omvbYNXH/0nkgxgLAQQQQAABBBBAAAEEEEAAAQSSL0DAm3xjnoAAAukpENwzd4Ck8a7lgR1S1tz1R0l/kWR/fV/SZ+7DPSTZIWg7J7EHb7h5WeC7VdKS9NwmVoUAAggggAACCCCAAAIIIIBAegsQ8Kb3/rI6BBBIroC1ZbCDyp6WdIU7nMyC2+Yuq/a9RFKu64Vr/x5eKSlb0ueuH25yZ83oCCCAAAIIIIAAAggggAACCCCQNgIEvGmzlSwEAQTaQKCPpEtdT9scSTu5v58fxVz2lHSwpEMlveV68EZxOx9FAAEEEEAAAQQQQAABBBBAAIFMFiDgzeTdZ+0IIJBIAavItcPLlkpamMiBGQsBBBBAAAEEEEAAAQQQQAABBBBoSoCAl3cD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hAtttAAAgAElEQVQ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SaFciVVCPpXZwQQAABBBBAAAEEEEhnAQLedN5d1oYAAggggAACCGSewEGSLpC0XFJ7SftLmibp48yjYMUIIIAAAggggAACmSBAwJsJu8waEUAAAQQQQACBzBEYI2lU0HJ3lnS5pJsyh4CVIoAAAggggAACCGSSAAFvJu02a0UAAQQQQAABBNJb4ARJ9mN+yDLPkvSspOfSe/msDgEEEEAAAQQQQCATBQh4M3HXWTMCCCCAAAIIIJCeAv0k9W0i4J0r6fn0XDarQgABBBBAAAEEEMhkAQLeTN591o4AAggggAACCKSfQGiLhh9IuowWDem30awIAQQQQAABBBBAYJsAAS9vAgIIIIAAAggggEA6CYQestbdHbL2aTotkrUggAACCCCAAAIIINAgQMDLu4AAAggggAACCCCQjgK5kmokvZuOi2NNCCCAAAIIIIAAAggQ8PIOIIAAAggggAACCCCAAAIIIIAAAggggAACHheggt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pKZArqQaSe+m5vSYVZIE2PckwTIsAggggAACCCCQ7gIEvOm+w6wPAQQQQAABBLwicJCkCyQtl9Re0v6Spkn62CsLYJ4xCbDvMbFxEwIIIIAAAggggECDAAEv7wICCCCAAAIIIJAaAmMkjQqays6SLpd0U2pMj1kkSYB9TxIswyKAAAIIIIAAApkiQMCbKTvNOhFAAAEEEEAglQVOkGQ/5odM8ixJz0p6LpUnz9xiFmDfY6bjRgQQQAABBBBAAIEGAQJe3gUEEEAAAQQQQKDtBfpJ6ttEwDtX0vNtP0VmkAQB9j0JqAyJAAIIIIAAAghkmgABb6btOOtFAAEEEEAAgVQVCP1W/R9IuowWDam6XQmbF/ueMEoGQgABBBBAAAEEMlOAgDcz951VI4AAAggggEDqCYQettXdHbL2aepNlRklUIB9TyAmQyGAAAIIIIAAApkoQMCbibvOmhFAAAEEEEAglQVyJdVIejeVJ8ncEi7AvieclAERQAABBBBAAIHMECDgzYx9ZpUIIIAAAggggAACCCCAAAIIIIAAAgggkIYCBLxpuKksCQEEEEAAAQQQQAABBBBAAAEEEEAAAQQyQ4CANzP2mVUigAACCCCAAAIIIIAAAggggAACCCCAQBoKEPCm4aayJAQQQAABBBBAAAEEEEAAAQQQQAABBBDIDAEC3szYZ1aJAAIIIIAAAggggAACCCCAAAIIIIAAAmkoQMCbhpvKkhBAAAEEEEAAAQQQQAABBBBAAAEEEEAgMwQIeDNjn1klAggggAACCCCAAAIIIIAAAggggAACCKShAAFvGm4qS0IAAQQQQAABBBBAAAEEEEAAAQQQQACBzBAg4M2MfWaVCCCAAAIIIIAAAggggAACCCCAAAIIIJCGAgS8abipLAkBBBBAAAEEEEAAAQQQQAABBBBAAAEEMkOAgDcz9plVIoAAAggggEDbCuRKqpH0bttOg6cnSCB4P9nbBKEyDAIIIIAAAggggEBsAgS8sblxFwIIIIAAAggg0KJAQZ/d8nJyOhfl99ytW01NXdaCim8qa+u2jPDP/fytFm9OnQ8QYLq9KDh9UF5Oly5F+Sfmdfvyyy87vP32ig4D+hz+39ra2toFS1ZV1rbfOsI/9QUv7W3qvGXMBAEEEEAAAQQQQCBmAQLemOm4EQEEEEAAAQRSTOA4SSel0Jx2O/uEPc999IYeP2yYU/XGLbrkvpVfzZj3WVEKzTPsVHbutvNeux+5++DuA7rvXFtbq08WfFL1admnT1V/UP1Zqs9d0m5ujv9O5FzPPv2Uvzw69Z76/Rx1w80a4ztv+/DV1Zt0yXX3fzXj7y89kKBn2hrqJNn/r9tfE7qWBM2RYRBAIHqBRyW9E/1t3IEAAggggEDTAgS8vB0IIIAAAgggkC4CBZIek3SzpNo2XNSuko6VFHj46iOPvSD/Zx2C53LHzLVbr/7bOyWSUjooPfC0Ay8+9cFTG4JSfVf9neZdPe+r1bNXJyrATOYW/dYNPjnkIQ2haSxh6W5Ti+/806/POz1r1eq1qli2QAVD8hoNf8f9j229+tbJce3tPnt8b6+eh/x4cK9f/GTntZ9u6nTs4XvXbd1au/WVJZVfL1jxyVOVn3zzeTLhGBsBBJIq0F/Sa5KuTepTGBwBBBBAIOMECHgzbstZMAIIIIAAAmkpcJikMyXdIMmC3scTvMqW2hQ0/Lr9v5Vf0gRJe0+/5shbzx/ws07Bcxn32NqAb9I7fSUtSfAcEzlc7uDiwWUHn3FwTvCgi4sWB1698dV+khZH8LCWzCIYIuaPvOGqXvvYCAX9DsjLyWlflH/sPt1qamqyFrz9WWVtXdYI/5yV0bRTyJ1afOfKX593erumAt5xDzwe8I3xx7W3hYMPqii5fkDuqAff0phLB24HqN7wnUaOf6Hc/8TSQ2NW4UYEEGhrgdvcv5sIeNt6J3g+AgggkGYCBLxptqEsBwEEEEAAgQwVsFJKq9b8uaTLJd0Tp0N9OFkwqMdu9T1X+x7WrWZrTdaCpe9V1mZphP+RlxuCwYMkXSBpuaT2kq6W9JKkp+z55/f/6bTp1x61V8NcqjZske/BVeX+Zz9O9ZAufMA7cXHg1b++2myAOaBgQF52p+yivPy8erPli5ZXqk4jZvlnRROmxrl9ahTwFg7OrSgZPdD2tP6q3rBZI+99tdz/ZHlU+3Dm0EGbHn/4vvrQO7RFQ1X1Bvlu9pf7S/8R1ZghC80t/etJZYf9fNecio+3qOCkXzT65XFTFwR84/8ZacAeryH3I4BA4gUIeBNvyogIIIAAAq6nFxAIIIAAAggggEC6CNwlaX9JQ2NZUMGA3LycnOyi/D4Hdqupqc1asOzD7FGXnt25254/dsHgJo28rbTc/+grDSHeGMv63LNOkPQ7SRYkTrGf2+8nXboftt/Ovxly7O5d2rfT5kWrq9bU6b/Di5/6bFks82vNew4595CKk+85eXsoai0a5t80v3zl9JXNBphDLxhacbP/5u33bajeoLuuuav8iclPxBN8Rrv04IA3t/Tmk8uGDTyoUTXyuOlLAr57X4sqLN1j991WHtvzyO5nnTZwix2ytnLFig7987YdsrZw6ep1dR1rhhc/9Fw8extJwBtXhbCDDK2ubstq62j3ls8j4GUBAl4v7x5zRwABBFJYgAreFN4cpoYAAggggAACUQv0kPSKpJ1j6cNbeFqPipIx5wRVegY0YfpCjf6/87dPZNzf5gZ8t5daMNhFkoW6890vHiHpcEm9XTXxIvfzdhLXnpJGSno36hW10Q0HDDkgr31O+6Lu/bp3q6mtyfq87PN16qDhKx5a0VyAmXv71NvLTjnnlEZh6pQJUwJ3X313VGFqnMuONOCNNixtGNeC/Bq3nwkNRwtPOaii5AZr0bBUYy7dcWZg1fqAfBP+GVeLhvovYGR3KMrvvX+3mto6+wLGV5uzumblH99j120V6qsra+u2Bleox7kN3I4AAiECBLy8EggggAACSREg4E0KK4MigAACCCCAQBsJtLPvwHfB69Io55Bbesd5ZcMGH9EonJzw8GvqfUwPHXOEFQZLYx98ZvOVd8y0lhA7SbKAsCHgtV8eLsnmYO0aZkv6vqRzJRVK+jTK+aTKx6MJMMMHvOOnBO6+5u5ow9R41t9si4aqDd/Jd99r5f450bVokBq3fohngk3dW9Cve152l45FRx38433e+3hjVztkra5O3y56+5O1de01vHjmkpgrhAt/dURFyV9PC/oCxneaMHO5Rl/5+/rpVK/fpJG3TC33z5zXmtXWyWBkTARSVYCAN1V3hnkhgAACHhcg4PX4BjJ9BBBAAAEEEPgfgSclvSfJF6VN2IB3/LTXdPxxPXX0Yd1VVb1Jl9087eNpf18wSdI0SX8IatFgjzvGMmBJ99kha65y9+4Iw91ogtQol9Z6Hx964dCKm/+2o0XD+qr1uvvau9uyRUP9IWvZOe2KBh67b/0hawvLv1hXp6zhxbMbVSNH4t8oOE6yasN87IsFDdXC8Twyt/S2M8uGnXxo4y9gzFio3nn9dMwRB9SPPW7SnIDv1mmtWW0dz5q4FwGvCRDwem3HmC8CCCDgEQECXo9sFNNEAAEEEEAAgYgFTpRkAWydJOuRa0FsRFdwi4ZV73+pTd9u0aTHF27O63VkXbusrM0Ll61dV9eh0/Diac+tc4e5PRpyyFp39zxrERFRKFfQb6+8nOyORfnH/LRbTU1d1oLyLytrs2pG+Oe835qHkkXkE8mH7JC1nE45Rb3ze287ZG3x8nXt27UfPrN4ZsyVp5E81/U+bjBvKoj9nxC3YEivvJzsrkX5fY/c1nf5rVWVte3rRvinvhDOvzUD3giXHfHHwga846cv1PF9T9TRh2+rUHcBb2tWW0e8AD6IQBoIEPCmwSayBAQQQCAVBQh4U3FXmBMCCCCAAAIIJELgIknXuUNlrUXCgpYGtR6lHTt1mPKDnTru0+fQn7Tb/N+a2tdXfPrZvEUfvPnRF+ufkfRR0BhnSXpW0nMh4WJLj2n064Un71dRcl3foG+b36yRRWXl/qfXxPNt8pFUo0Y1zxg+3CpzKBjSJy8nJ6co/4Se9dW5C5ZUVD71jzfaf/Hl1xsk9Wlp3oUFJ1aU3H3FDn9rU3Dz5HL/zBfC+Xs54FVoiwbr62stGm68ygrRVV+h7ruVFg0tvTP8OgJxCBDwxoHHrQgggAACTQsQ8PJ2IIAAAggggEC6C9woaaCk4yJZaOGph1SUjB7cqE/pJXfO+3LGc6vOCbnfAt65kp6PZNwmPpNbOrpv2bD8/Rp92/y40pUB3/1Lov42+YKCIXk5nboW5Q/4Zbeamq1ZCxaVVdbWaYTfP9WT1cCRuBaeM7CiZMKVO/areqN+f+WEbx976uXlEQS8uaUTfWXDhvZt7F/8RMB3S0k4f08HvPYFjOzsDkUD3SFrbyz/6Kstysnq7w5ZW7jsvXV17dpZhXqyq60j2Vo+g0A6ChDwpuOusiYEEEAgBQQIeFNgE5gCAggggAACCCRVoKukL13Au7KFJ+WW3nJq2bCBBzcK/O6Ytmjr1ffOt2rQxe7+H0i6TNJNcc48fMD7yMqAr2hJ1N8mX3jBORUlf5sYFHZWa+S1N5X7Jz8cTzVwnEtM6u25pUXXlQ07/cRG+3X7faW119zqL5d0eIv7HTbgnR3w3TIlnL+nA94gi9Dq6laptk7qm8DgCHhDgIDXG/vELBFAAAHPCRDwem7LmDACCCCAAAIIxCBQ5HryXtJi4Bcm4B07bdHmK++dP8O1Y7BDrxp67X4aw1wa3XLhwP3WTLu+77YGqPZt8hs2yxdbi4bc0imTyoadc0bjatQJRQHfNaOjrgaOd12tdH9zAW+FpMNamkdhQf+Kkrsv3x6KV1VvlG9MSaJbNBCgtrQR/DoCmSFAwJsZ+8wqEUAAgVYXIOBtdXIeiAACCCCAAAIxChwtaask+9b7aC+rYH1T0o8kbW7u5sLBh1SU3LSjRUPVhoB897xS7p+z0sZIWFBn3y6fk92h6IiDf7zPe+9/1vXYg39UV6e6bxdVfLW2rn3t8OLZa6P9NvnLH36o6M4LzivoGLy+cRPuD/iuuTHqauBogdvq86EtGqqqN+gPV47/9rGn5kfSokF2yFp2dpeigX171B+ytnDp6nV1nTS8+KGwbQqiquAN1x+4NssOcJubti0z2uo94LkIeESAgNcjG8U0EUAAAa8JEPB6bceYLwIIIIAAApkr8LSknpIOkfSfGBgs4C2WNLW5ewv6HZCX3bVD0cBju3erqa3NWvj2Z+vqVDe8ePaKaAPXcI/ZHhAHH3i16v1/qXztl3r0hfI1T7y4+oAY1ma3jDmn4PTfz5z24G4N91dVVcl3nbVomJ6uLRpkIWp2Tk7RQHfI2sK33ln39+dft0PWNkbQgzeYOpLwPqqAN1x/4JE3P1junzE3bfcjxneX2xDIFAEC3kzZadaJAAIItLIAAW8rg/M4BBBAAAEEEIhZ4BtJ/5C0izs0LZqBjpT0mKTTJVlv1kiuSAK/SMZRQZ8983K6ti/K77l7t5qauqwnX//s8zNP6b3PkQf/NHvG8+/q8Nx9VFNbqzfeWlO3uOKTixYtW/twRAPv+JDNNbegYMgXdTXtZw8eNOD77dplbX7pldc2rl6z7upFi8qmRzmeFz8evF8L3AKsb3Iir2gC3rDtI8YVPRbw3TwpXVtmJNI6ncZK2L9L0gklQ9dCwJuhG8+yEUAAgWQLEPAmW5jxEUAAAQQQQCARAkdJmi/p+5JedD9uiXBgO2hrlqQzJbV0yFqEQ0b3scKB3SpKru65vc/rzBc/0icbdq6r+q5D1piR52wfrHrDt7p8TOn7U55YsL0nb4RPqg94Jc2WNErS7pLukzRIkoWdSyIcJ10+Fk0QG82aoxm3uYA3bVtmRIOZAZ+1f+fYF5esXYj17rbf1/adAM9mwNpZYngBAl7eDAQQQACBpAgQ8CaFlUERQAABBBBAIMECl0k6S9Lxro/u2y6wXdjMc86XVCPpB5KGuB8JnlZEw+WWjupZNqx/t5x3Pt6kGa98o8MP2lvrA1u1uvJrXfqbU9Rtz+1dFTTO/3zAd8djsVR4WuD9naSb3awsSLB/vimiWabXh6IJYqNZeVTjhusP7Ktv0fBsW7VoyORK0rZY+xhJ/3W/B+3PXfbPWzL092Q0v8/S+bMEvOm8u6wNAQQQaEMBAt42xOfRCCCAAAIIIBCxwDGSnpH0jqQ/SbLwts5Vq4YOYt+WP8VVzO0saa0ku9+qWr+K+ImJ++D2gHfUw59ozOVDt49cvSGgCTMWa/QVw7b/3Dj/cwHfHbNiqfC09hM9gqoFu0ta6tpaJG413hgpqiA2iiVFNW64/sB1HewAt6cS0c854mnXH+iXk12U3+fA+oPkFiyrrKxV1gj/rEWZcNhbW1XRNlTVPy7pRvfFJvviy+WS7D1aHPEG8sF0EiDgTafdZC0IIIBACgkQ8KbQZjAVBBBAAAEEEGhWwNozWJXqn11oa5VwduBa6PUHSRdKynOhrt9V79rPP9gWxoWD9qrwnXNAbsW/fqiCQdYxYsc1Yfob6n3MkTrm8O6qWr9JvttnlftnvRpPhWeiKhUTNU5bkEcSxMayvkjGDbfeWJ6VMLfC03pUlIw5Z3uLEPvCwshxc8v9sxfH854lbH5JHqitqmhD26a0c5W79t0Imdg2Jcnb7JnhCXg9s1VMFAEEEPCWAAGvt/aL2SKAAAIIIIDAtl6zk1yAa20brO9s8LWHpE8lWd+Dr90vnC3pfUltUrFoh6x9u7Vm8gVn9N1/2MlHNPr/rztLXqsN1HT+dt+f7VqzcNn76+o6dhhePG1eq1Z4BuP1Or1XXtcuXYuO7H9kt9qa2qxVi1ZV1mXVjXjB/0Kb2MX4wjcZxBYM6pGX07VrUX7e4d1qamqyFix9r7JWNSP8j7wcyfpiDXhjXEZCbsstveO8smGDj8gJHm1cyfyA7665sbQCScikWmmQtq6ipW1KK220hx5DwOuhzWKqCCCAgJcECHi9tFvMFQEEEEAAAQSCBayvwQeSwvXhfUnSvyStcges2V/b/Lrw1CPWTLulYPsBalXrA/Ld/Xy5/4kldtKa9Qt+t60neeL5J1ZcUXzF9mrPTdWbNPm6yeUvTH3BS9WeTQaxhWf1rSgZe0lQNesmjbz14XL/zJcjWZ8dllUryQ79a40rEZW/TQS8rwR8dz0baSuQRMwjHq9Yn9/WVbS0TYln19PzXgLe9NxXVoUAAgi0uQABb5tvARNAAAEEEEAgZQUsHIoYNPQAACAASURBVCkImd17kkpTdsY7JjZI0nPuH7+QZP+8oq3nbb1Qs3M6Fw3svX+3mpq6rIXLP1pX1752ePHMJW1WsRtikuub7CvrW9C3UbXnE/c8ESgZVeKlas+mAt7c0nsuLRv2qz6Nq1kffDrgu216k+sr6LdnXk5256Ljj9j94NraOi159+vy2qzNI/xzPoqk6jfq165g0OF5OdnWM/egbVXG1jO3fdYI/yOvx/S80BYN9V9YuOuZcv/sspZC7bbqX9tglojnp0IVbawBddTvDjekvAABb8pvERNEAAEEvClAwOvNfWPWCCCAAAIItIaABSPHS7JqWLs6SPq1pGpJV0ua2xqTiPEZ1sLBDmGz/9c5UtIuks6QtDLG8RJ9W6oGPmED3tn3zA5MGTUl0mrPRFvFMl50Ae+kpwO+26c3ub7CQd0rSq7rHVT1u0Uji94q9z/zfksBaSxzV+HpvSpKbruwcc/cO/9e7p/1RkzP2/aFheyige6QtYUrPlxXl5U1vHjmmy19YaGt+tc2uCXi+VTRxvQWclOSBAh4kwTLsAgggECmCxDwZvobwPoRQAABBBBoWiDcH0Q7SbpE0nWSVrsT4ZekGGJ/SVMlHeTmZe0Zxkn6S4qFvCnGtm06/c/vX3F58eXbw8WNVRtVMqokbVs0VFVvku+2h8v9jzbZoiG3dHSfsmED9m1c9VtaEfAVLUtGVXNu6V2FZcMGH934eQ/NC/jGzon3edF8YaGt+9cm+vnRrD0lf28yqbQQIOBNi21kEQgggEDqCRDwpt6eMCMEEEAAAQRSRaC5P4h+T9JVkq6Q9Kyr6LVDzNr62skFzxdJ+lzSA5IOkGT9ejdIelTSUNebt63mmtJBkx2y1iW7S1GPAT3qD1lbvWj1OnXU8OeKn2up2rPBMxXW1+wha9ldc4oG5h1R3/5g4dI16+o62MF2Ta4vfMD7yKqA74Glyahqbi7gDX5esp3bun9tWz+/rf79wHPTW4CAN733l9UhgAACbSZAwNtm9DwYAQQQQACBlBeI5A+iu0u6SZIFqlY1O1rSl224MmvNYOHzV5IukzTB9Qw+2c3pl5Jek3R9a8+xYFCPvJyddirKP/7IbjVba7IWLF1dWVu3dYT/kZdj6qvaCvOPNkBMRL/URC2ryYA36AERr6/w5O4VJdfuaNFQtWGzfEVLW61FQ9X6TfLd8WS5f3Z9i4Z4nCNes3Nq6/61bf38RL2PoeNEuw/Jmgfjtr5AJP9dbf1Z8UQEEEAAAc8LEPB6fgtZAAIIIIAAAkkTiOYPolYle6skC1LHS7rDVcwmbXJhBrbw1voFByQtlnSxq9S1kOgPkn7k7hkh6aHWnJg9q7DglxUl4/6yo6/q+k0aecvUcv/MeTH1VW3t+UfwvET0S43gMRF9JJKAN6KB7EN2yFp2dueiE9wha8ve+3plXfstw4tnf9hUVXNcAZ4dspadbT1ztx2ytnD5h+vqOmUNL572qj0vamfrwWuHxOXnbTvcb8HyDyprVTvCP2tpS19ciKR/bVxrbWETInl+xPvY1h8cUDAgr2vnrkV5A/K6ba3ZmrVs4bLKurq6EbP8s1rah7aeOs9PnEA0/11N3FMZCQEEEEAg7QUIeNN+i1kgAggggAACMQvE8gfRo13V7IGSLFgtkrQl5hlEd6O1XpgjqUxST0kvSLrW9d21gLdG0ruugtd6CLfmlVt67+Vlw4b2bdxXddKcgO/WafH2VW3NdTT1rET3S413TQkNeIMms1xSraSjwk3QguD6IPWYPbvV1NRmLSj/d2Vt1uYR/jkfxRrghYanMTkXDj2youTmsxof2nbX8+X+J5ZE+sWF/wlx6yvSu3Qpyu97mKtIf6+yNkvJqkhPZogc77sW8f2nX3h6xa3+W7fvw4bqDRp79djyWZNnRboPET+LD6asQCz/XU3ZxTAxBBBAAIHUESDgTZ29YCYIIIAAAgikmkA8fxAd4gLeXST9WVK1pI8kVSZ5kRbslUqa7iqK95RUIclaSfxWkrVw+I87JC7JU2k0fNiAd2zxnM1X3jYtT1KqHVQXrU2q9UtNVsDb7LiFg7pXlFy3o5VD9YYtGln0ViJbOcTinFt6+9llw045vPEXF6a8HvDd/VzMX1woPCuvouSOPwaFxps08rbScv+jrzSElWkRykb7G6GZz+eOnTa2bMg5Qxrtw+TxkwNjrx4b8z4kcH4M1ToC8fx3tXVmyFMQQAABBDwpQMDryW1j0ggggAACCLSKQCL+IHqhpOMkHSTJqnp/KOk9V0n7TtDfr5L0bYSrsoDE2i3YWKE//i3pTkn7Stpf0nxJEyX1cc+3//d5UNKoCJ+VsI+Ftmioqt6k0eOm1X63/rO3a1Uzwj9ndaxVngmbY5wDpVK/1EQFvKEhZXPj5j5yQ58l5+bv2yXYcVxpRcBXtCyRAV60zs0FvLEeEpdbOuHismGn9m4cGv9tbmDSE2WX9ujV49IT80+sby+x+M3FlR1qO4zw+/1ef7/j/O2hsAHvQ+MfCoy7elys+xDvnLi/9QUS8d/V1p81T0QAAQQQSHkBAt6U3yImiAACCCCAQJsJ/FHSWZIGJHAGFggd4sJW69trwe9+7lveP3PB72rXvzc4xA3+e5vO164S9xv3LfP2cxb2/ssdsPaxpKvcONaOwaqILUR+VtJId1DVygSuq8Wh7Fvas3faqWjAcYfmdurQrn3lBx/owv4/1vc6Z2nkxAXl/idXef3btFOpX2pcAW9Bnz3zcrq2L8rvufu2nrXl/6msrasd4Z/70X2S6twXDIL33A4+O2nG9X0uOu+kfTs3CngfWRXwPbA0kQFe1M6hLRqq1gfkuzuqFg2h73eTAe/zy7764rG5j9kXWOqv6upqjb5ydPnDDz3s9fe7xd/jLX0gtEXD+qr1uvOaO8tnT56d8TYt2aXRrxPwptFmshQEEEAglQQIeFNpN5gLAggggAACqSVgbQ0sdN3NBarJnp2FQg2VvtlBIa6FuQ0/rL1CU5W+Nt8vJPVwfXZ/7noAW0BtQbD1Am4Ikx91vXlbNeSVlHvHJb3fGtp33+wD97buFduucTOWBnz3vdFQ5en1b21PhfnHFfAWDuxWUXJ1zx3tBzZu0cjileX+uR9uaCLgrT/4rPDk7meXXLujRUPVhs3yFS1NZIuG4N+D4frzNvSZbvR71Q5Zy87pXDSw97ZD1hYu/2hdXfva4cUzlzR1SFyLv9cLzzq+ouSOP2w3sor0/7t1+prjTrvwp2cOO7NRZe/9d90fuOGqGxJZxdzi/FLxA/WHrHXqWpSXv+2QtRWLV6xTlobPLJ4Z8z6k4jqZU7MCBLy8IAgggAACSREg4E0KK4MigAACCCCQNgKvSLIw9AGPrOhlN9/ukn4qqVjSXpJmSJorabGkm1zFcFuEvLmlfz2pbNhJBzT+1vYZSwMzX/r00l8c0O3SVjq0yiPbGfM04wl4c0tH9Swb1r9b4z169L2Ar7h8rasKt5YfDdf2g8/22SNncs+Ddz1l6PHdOm/ZUtP5jYp/fdSh09Zzi2d/mLQAr2BIr7yc7K5F+X2P3Haw21urKmvb143wT30hXEuEhIXv9RXpXboUDXSHrC1ctnZd+ftf3HLhXy6bFhrwTrxrYmD0VaMTWcUc84uRIjcmbB9SZD1MI3IBAt7IrfgkAggggEAUAgS8UWDxUQQQQAABBDJQ4GLXpuHEVlp7vMHHn9x87dvY7UC3fElL3dy7SSqX9AtJ1sLhKBcGD3XtG1pliYWnHFRRcsOAHZWPVuU58fXyrR1/1K6FQ6taZX5p8pC2CHhnu97O7STNknS+pL8n+wC9woITK0ruvmJHtfH6TRp58+Ry/8wXWuvb/hv9nj33onMrJj40ccf7XVWlG6+6kRYNafIbi2XELUDAGzchAyCAAAIIhBMg4OW9QAABBBBAAIHmBFqlTYN9C3lOduei/Lxt30K+YPkHlbWqHeGftTTag5ka2jRYz94LJA2T1FvSeZIqJJ3mgl0Lde2yb623q9UOXSvo1z0vu0vHooHH7rXt2+XLP1+3cNXnt1z5x2HTwh1a5bu9NOO/tT2G36IL3D3BlbYRD1M4aK+KkquODgrht8g3qb5FQ7UbJC9ksGgPPot4Li18MLd0oq9s2NC+jauNi58I+G4pafX35sxfnfinzp27jM/54a6de/bupS1b/qulS5Z90Dkr+4zi4uKkVTEnCpNxEGgFAft3hV3WG54LAQQQQACBhAkQ8CaMkoEQQAABBBBIW4Gkt2kIPQSqekNAI+8KewhUJBW+wfN9X9KuroevVVZa1a6FxpMkdZLUX9KrrRnwBr0lwWtp8tAq3+2lfGt7dL+1zHW6pECYw9AiGskOWcvOaV808Jhth6wtXPWfdXWqG1781Ie/lHSnpL0lfRo0WNQHn0U0kZY/1ETAOzvgu2VKq783Fw0bvHnKvaPs95VWvVupb78NaNL0pzb7H37SempzIYCARMDLW4AAAgggkBQBAt6ksDIoAggggAACaSWQ7DYNuaW3n1027JTDG1chTnk94Lv7ufoqxILTB2zrM3pin241NTVZCxYt29Zn1D8rXIVvQ5uGv0iyvy+TNM2Fuvb/PkdLOlKSfUu9tWz4h6Q323rHwh1a5bvjkXL/o/Nb61vt25ogrucXDOmXl5PTpSi/X69u3wYC35v32pIt39/5e8f7p86Jtgo8eB7hvqBgLT/s4EFr+RF6RfIFiFjW2eS4hQX9K0ruvjzosLON8o0pac0WDQ3rOfWR4r8+de4Z1hVlxzXu/hny3TTxN5KmxLJw7kEgzQRo0ZBmG8pyEEAAgVQRIOBNlZ1gHggggAACCKSuQLLbNDQX8NZXIRaed1pFSdGtO/qMVm/QyOvHlfunzQoXfja0abAD1v4oyQ7GOlfSavfjv5L2cYewfZYq7OEOrarr0Gl48bTn+Nb2CDap8JxTKkruu77xO3LTfd+pfW2ef+rceELe0Kd3dRXhf5P05wimFs9HznRfjFguqb2k/SXZ+/Bsw6B2yFp2th121qP+kLWFS1evq+uk4cUPtfp701zAe5H7Iks8FtyLQDoIEPCmwy6yBgQQQCAFBQh4U3BTmBICCCCAAAIpKPCypPslPZ6MuYW2aKhaH5Dv7u0tGnJL/WPLhp01uHGF730lAd/1Y5vqM/qSO0ztIReM/UDS7yX1cm0ZLPCNpTI2WRWawayt8YxkbGNbjplbWnxT2bAzTmr0jkyYNFPz5i96f+68hRaMJvI6w/1esErwFYkcOGQs6xFtX5C4SZL9f7v98xb3z6GPbfP3pnDYkO9K7r2uc8PEqqo3WPXuZv/0p2jRkMSXhKFTWiD09yUBb0pvF5NDAAEEvCtAwOvdvWPmCCCAAAIItKbAyZKsIvYg19s0oc+2Q9ayczoXDey97ZC1hcs/WlfXvnZ48cwlVq0YPuC9d3LAd8M4q/CtlXS4pDmSvnF9dh911boWvj3t5m5hnF32reJWuXttpIso6LdXXk6XTkX5vbptOwRu5ZeVtdoywj/n/UgqQ9s8eIt0nR7+XO4jD9y05NwzT+oSvIbxk2aq8oMPN9/30Bx7TxYneH3PSLLD1naRVJfgsW04e2/sh31R5UZJNZJulnS5pDeSsJ64l2CHrHXtnD1+4Im9OtXU1OjNJeWBdh3bDb//b4/PjHtwBkDAWwJNVd8f7/59EfF/f7y1bGaLAAIIINBWAgS8bSXPcxFAAAEEEPCewGOSKiVdlcSphw1DQ1s0VFWt15WjxwfqOn7veL/f/ztJAyTtJ+mfrv3CrZKul2SHX70j6VtJVt25VdJXkn4VTd/dwlN+XlEy6pc7vv1/w2aNnLiw3P/0u01WAdtBXTldOxXlu4O6FlT8u7K2ZusI/9yPIgmFk0icnkNfePagNdMmjt5eqWvVoxMmlWqnLp0CvpsnJePAMfv/6PWS7FC/U5Og2hDwWq/oUZLskECr5L1M0gJrXZKEZyZqSPOwyuPnEzUg4yDgMYGmqu+tmt2+IETA67ENZbrbBfiiNS8DAikqQMCbohvDtBBAAAEEEEhBgT1cVaxVLdrhZMm4wv7BwQ5Z65K907whA/t1rqmt1fsffaHBZ52te8ffX17yUImFbDdIssOvLNCtkjTWhbgVbpLWw9RaNHSQ9KSkH0dRdZlbelP/smH5+zX69v+xM97efOX9C5usDC0ctHdFyTXHBoXCWzSyeEW5/5l1sbSGSIZ1Wo1Zf8haly7zBp/Up7NVj1Z++KmGDjpW4x98vNw/49lkmR8jaaGksyQ9kQTQWyR95yp3bXj79m77Zwt6o73sXdzX9aR+N9qb+TwCCEQs0Fz1/RHRfgdJxE/lgwgkV6DFnvDJfTyjI4BASwIEvC0J8esIIIAAAgggECxwsaTfSuoZRUAaiaC1frhAUvBhUtMkfexuzp0yY0rZoYcfmtO+fXsdcOAB9T894a4JgWt911o1lFVufu766v5d0lBJDeGuffQpdzDV3pJ+Iqkwkkk1PDtcwDvukRWa//Z/1uyx+/fP9c9aGlqVm1t6/bFlwwbs3bhv8MzVAd8DK5rqGxzFlPhoOIGCIX3yvt28dfJxR+V2//Guu9QtK1+7sq6DHTj2VDIPqrPe1CMk/VDSpgTvjH3BokfQ74vu7gsZ/4j0OQMKBuTt1Cln6rEn9t67XVZWu/dWvFdX+13NmnY1Hc73+/1Uk0cKyecQiFyguep7axUUVYugyB/LJxFIqkA0PeGTOhEGRwCB8AIEvLwZCCCAAAIIIBCNgP2/Q5kkO7zsgWhubOGz9gcH+zb0hmtn12u0oVKxPuA9+9yzGwWm48eO/+66q66zgLfh563i0XqVWkWvXbtLelCSVdpaWwab82hJ9m3vEV+FJ/+8ouT6HS0aqjZs1oRZq3TFhX01csK8cv/fV4RWiDYR8L4T8D3wdjLaBUS8lgz5oH2hwHozH9VK67UvRHwp6egkPS/mb4k9/cLTK27137q9knxD9QY9MuFhbfxyY7n/oZJkVTYniYFhEfCMQFPV97Ro8MwWMtEgAc/1hGf3EMhEAQLeTNx11owAAggggEB8Ar+Q9Lo7cO2L+Iaqv/sE92N+yFj2be/PSnrOfv6CwgsqHpz84PagqqqqSldecWXl9KnTP5VkB9fYFXxCuQWp1o7hVdeeob2kjyR93/XkjXjqdshax04dJw/us/f+7bKysio//1YXnnqkfrbHLho37c2Ab8JL/1OVWzhon4qSa3rtmO+GLfI9sKLcP5cWDRHDx/5B61FrV5/Yh4jqTqsMX+f6406M6s7kfjh37LSxS4acM6TR4XPT7p2mDR98s3ni/cXJOHwuuStidAS8IdBU9b39nrPrOm8sg1kiUC/g5Z7wbCECGSNAwJsxW81CEUAAAQQQSKjAnZIs1DonAaNaOGp/6A0X8M5tOKipoKAgr2N2x6IBAwd0q9lak7Vo4aJ181+cP2/NmjVW7fsHNw+/JAudrRrYKqis164dwmbXJe4wrEExzjn3jkt/+dbQfgdmH7jPj7YPMW7aGwHfhJf/pyrXDlnL7tqhaOAxP+lWU1OXtXDVf9bV1W0dXvzUh8lsFxDj0tLuttYOeA3wadfj1r4AkipXkwHvxg++2Xzf/cXWTzuVD2tLFUfmgUCsAqHV9/bfJbsIeGMV5b62EkhkT/i2WgPPRSCtBQh403p7WRwCCCCAAAJJE7CKwNWu9+g/E/CU0BYNP3DVkOEOk2r4A3NXSY9KsoM/PpBU7ALcUyS9FlLNa1P8ozsMa0Cs8y381aEVJTf+akdV7vqAfPe8GK5FQ/AjONwqVvDY73vD9YhujQrehvfx1+4d25H+xz7/hN0Z2qJhfdV6lU6Yro1f0aIhYcgMhEDkAsHfZRL5XXwSgbYXiLsnfNsvgRkgkN4CBLzpvb+sDgEEEEAAgWQKXON63F6egIeEHrJmh0nZIWvWfiHcZb1OH3HhrvU0tIPV7OCaAkkfuhtC/yBt/XjtM7tJ+jqWORcMyM3Lzm5fNPDY7t1qamuyFr792bq6Du2GF89cErYq11o75GR3LMo/5qf1VbwLyr+srM2qGeGf8z6HW8WyAZHfk/SAt6DPLnk5XToX5ff4UbcPvwh0WPxuddWCd6p/+u/qre0in2byPxl6yNqat9fUKlC7pn1Wp/OKi4upJk/+FmTqE2LuG53mYAS8ab7BGbA8fm9nwCazRG8KEPB6c9+YNQIIIIAAAqkgcJGkIS5UTdR8Iv2Dw4uSZkn6iTtQzSp9bwyZRLg/SL/iqn7jPSAuonkWnrxfRcl1fbdX/FZv2KyRRWXl/qfXcLhVot6Y8OMkPeAtHLBHxZXD9sud8epGHX7Qz7S1plYvln2g/9Zm9Zr2zKrFyV1eTKNTSR4TGzdFKRD6xbr93Rfr7CBCrsZ94vFAAAEEEEAgYQIEvAmjZCAEEEAAAQQyTiDfhasNB5wlCqCl8NQqcL+StFZSR0nnSbJAL/Q6StJMSWdLWu5+8WJX9ds/UZNtZpzc0tF9y4bl75cT/JlxpSsDvvuX/M+hbK0wn0x6RLJ78OaWXvOLsvLPOuSM+ctJ212rN3yni+/4578eef4d6/2cyVdLv4cz2Sbd1x7absd6pNt3eYRrt5PuFuHWRwVvJu46a0YAAQRaQYCAtxWQeQQCCCCAAAJpKmCHST0lydopJOKKtPLLQtr7JT0hyaqINzbzcAt5rU/vaZIqXEuJuNo0RLHQ8AHvIysDvqIl/3MoWxTj8tGWBZJdwZt7x/D939p3/4OyC/K3F2jXz2rcw4s1f+kn7+2xx/fP889amuqtOBIaxFo7iK6duxblDcjrtrVma9ayhcsq6+rqRszyz0p1h5bfqP/P3pmANXllb/wNIAS0+9SuVFu7potb3aOiglilVapRcKn0DzOddrpOiVrFvYsLCm4xaiACKi61danaWqu1igVitWqCtiKo7dTWtjNExLiQ5P+c+AUTGiAJCQQ493l4LHC/e8/93Zuv4c353sM9nCHQGwB9OSqYuR3ADmcGaeR9WOBt5BvMy2MCTIAJ1BcBFnjrizzPywSYABNgAkyg4RO4HcCvAAI9tBRnM792A/jGgSVDVWGQsLAJwHKhg6dsGmpcdtxzD+vUk3reKMpWegVytmiokZsHOng7gxdRXe8ofGlwtzaVBd6UNQfR7vFQrNz6/ZnMrUdae2AtHh9CNqCtNCS4uSJC+mSo0WgS5RwuLDaJ/BJUa/bUSoitXNCtVF+KuRPmajekb2BLEo/vok8OSE8m0IdXjgTebQA+98mo6zaoD4TpJtXttDwbE2ACTIAJNHYCLPA29h3m9TEBJsAEmAAT8C6Bq0JW7P9qOY2zmV8kKv8BoCsAZ3xOqf/vlQqrUQbwMAB9axmzbfajw0zIoX0ferV5kF9KZKf7Ao0mMw5oz18W+fklLP2kgArEcfMeAa8LvFRkrfmtd+1ST38hyLqMklIDUrMPY9pr4Zij3n9t/IJdUifPqfdIOBg5bmgPnXpWvI039CUkzlqvVa3/pjZCrGRu5lxN1IgoO0uS9JR0w9wJc9mSpE53uF4nq/xB3a0A3mKLhoo9YYG3Xo8nT84EmAATaLwEWOBtvHvLK2MCTIAJMAEmUBcEioVCa2R/UJvmbOYXibOLAIgBXHNiQuovA9DHpu9dANy2aZCFPSQNCWmmiOjyQGi50RSw/8i5wA6S+681Dw4szzn6n2KTSJRgfTQ/7oV2OvWMIZKCU7/D31+Eu+9ogcSUnVrVJ4ccCWkefVzeCTaNuYvXBV6CJwt7VOof5LcqSvpwK38/PxT/cgFjnm+H++++FckZOQZ5ype+aMUhyU75hyYmqqu9N7Tqc4N89vraCLEOBd60lDRD8oRkX+TQmM9/fa6tstUOWfhkAvhPfQblQ3OzwOtDm8GhMAEmwAQaEwEWeBvTbvJamAATYAJMgAnUPQHyOp0CYJcHpnYm82sPAMoIa1/DfM8AiBY8eucAUFbqTzYPVIDNatvgdPhxgx7XqSeH22Q/XkHquqOY+lo4qMhWYuourerTIyTgSrI/GqqJee5peyHtuvBXIaTJorpIQ4JvUkT06nD9cfmDBcUm//IEVcbOWj0u7/SCGmfHOhF4reiiej9amPxO/zaPtf6b5UclFwyQp35ZlZBf38SrEHh3GOSzN9RKiK1s0XCh5ALmvDdHuzF9Y20yg+ubF8/vHgH+wMoxNxZ43TtPfBUTYAJMgAnUQIAFXj4iTIAJMAEmwASYQG0IfCwUWqMMrdq2mjK/WgL4DQB5OUY5mGwEgB8A/GRTUI263QHgvzb92wHYCOB5AAWuBH3/3beMf3OY5CP56I4V76EKiv+LVTtOYEh4W3R+6l7Mzfj2yrgFu0kou1iNwFshpMUND9epUxJvCMb6MiTOVGlV2TtoPUZhTSyWuLJRgLeLrNlFIwuXSMXiAEW/Lg+1uXylPCRf+3NRoDhgmHLtwcOuhV03vStbNJRcKIN81gatakOtLBpgKbIW2FwhjbheZO1I/pEiiBC/VrnWJznUDW2ehQnYEeAia3wgmAATYAJMwCsEWOD1ClYelAkwASbABJhAkyGwULA7mOXBFVclZv4DwDJhnkIAowR/U3oEmDJx+wF4G8BgAJRKSVmDlPFr67VrFXdfEERgp8ImAS9EHKQI6/LQk/5+8Dv7yx+QPn0HvtT8hraP349Ll6/h5Onf8cqwtlj3uQ5780+cvPv2ZrHl/rdnkkWDdRIHmZ2S7CUTNDFDwuyyfOcuWW++WB5Q9tAD92Jv/pGAu5596JpIHGjS5emKjSJjwjbVNs7urX7n6lTgtQmF9joSwFwALwoffjh1xuqy09Dn2r/aPCg4JbLnk4FGkwkHDhddFomMCUtXf+Mpb2j+QKIuN5TnakgEWOBtSLvFsTIBJsAEGhABFngb0GZxqEyACTABJsAEfJBAB8HqYCiAY16OrxOAQTZzkM0CtvFD2QAAIABJREFUWR28ByAbwMtCZi6Ju/cCOAPgNgBk0bAeQFvh9yQAu+QZHDe4vU49c5iNLYMBE1K/wNLJQyrC0ZcaMG/lPvjBgHcG34dE5RGt/rL4VcrsjOz+cKjRZBblHvmpyOyPeJvMTocCb8qKT9GzR3c82/5J6PWleH/5KkRNGYMCTQHWzl978pst3zzqZdYNffj6Enit3Cj7erWvirxxsj46dfIbkoKTP4G8g+++81YkfpChVa3dxVYKDf3kc/zuEqirDyVY4HV3h/g6JsAEmAATqJYAC7x8QJgAE2ACTIAJMIHaEiCRdx0Ayoo9XtvBnLy+p0027ysAygBQVitZOMwQKraT+KsVxtsBYAGAmQD+z+bnzkwnWTNr+MHYgW2DbTuTmNuzY2t0fjq04sfJ6n14vOUlRHW/B8lrTxjkS49YvXarFA8qWzSU6EuRmr4V0ya8eWPcpavx+Ymj6BDZAZcvXYbugO4Hc6B51B7VHs7kdbyDderBW8UhigGQBSAZwEnhwwW9MwfOzT7OClSS7IVva2IG97L3hl62ySD/MLM2RdbcDJsvYwL1SoA+nCRP9+8B+AN4GABZimz3UlTsweslsDwsE2ACTKCpE2CBt6mfAF4/E2ACTIAJMAHPEHgLAHnovuqZ4aochTJy6fH3kQA+BDAbwDXBmiEFwAbh91Swrb8wygUApwA8KGT1jnE225isGQxXjOmjoto+HPNcW7v3TSTw9u70IJ598v6KYFMy96HnI0Y8+/jtSF573CBferTGolVUZE0c3EIR2atjaHm50V/748/N3/rnaL/777unYtw5izMh6nM/Hu5A2gNQpi9DxqQM7a4Mzris4qSQwGsGIK3FeXRWMK1uChkAyti7D4AYwGUAPwOYIAi+tQjv+qUyWZQ0JLC5IiK8T6jRWC7KydMUm8xIUKkyqhL/qxN4azyvtQ6YB2ACvkWA/l9B/w+ZDoDu8fT9VeF7b0RK41NL8sbgPCYTYAJMgAk0XQIs8DbdveeVMwEmwASYABPwJIEIAFMAUGatt1pvAFTUjTKtKGu3yGYi8t/dBYDE3FuEn5MYTFlYR4X+wwH8KFzvVIxWa4akRTvx/htWvRggL91xKZ+bl0+NrngvRT+buHAH3pPdj5uC/SBfekSr2lbkyiPvFkExLnbQJ+pF02/49paUYkLyUkTOpYTQG23Tgk2GzCTOuKxiI93O4CXBPST4JkVErw6hRqNJlHOwoNjkX56gythZ22xpOpd0BinDnD5wqI34XLHsuNEjdOoVi22K9OmROHG6VpWeVeXZs1o0WAcp0ZdB/iFbNDh1U+BOjYkAvW7oi/6/Mk0oaklPeZCXO9m85HthsZzB6wWoPCQTYAJMgAlc/5SSGxNgAkyACTABJsAEakuAPG9/AHBTbQeq5nr6o5sKWD1XRR8qtPZ3AB0BHBKKrmUImcUX3YhLkj1ruCZmYNuQ40Xnsfqz79H28XtwyXAN3xw8XfzHf0tX3HZL8NRBYU8EGY0mFP/0B4b0bg3lx98Zr12+eNRsLo9XbjlDj/q61GTRYVJxYHNFZJ+ulNEb8HXeoWa3dgkN7DW2n937NkHg5YxLx3TdFngrW2bo9WVInKnSqrJ3uCLWV7fn+4VfekLglWSvXKaJGfGivd1CqsIgf29qlXYLsgEdpeIWLRSRPduHGsuNotzDPxaZ/fzilZk7XD6vLh1u7swEfIuAVeDdKGTU+gmZu/RECt1DDnohXBZ4vQCVh2QCTIAJMAEWePkMMAEmwASYABNgAp4jUAqAin+d89yQdiORcPu1kKFrcjBHCwAFgudpOoATAMYC+MrNeCoEXuv1BafOQ7350JXklfteIqeE7A+eX//MI3eGUKGqx1rfbuk2Nyv/yrgFX5PwWtvsrwqLgN4xvU++teKt6/4MNHFJGTKS2KKhmn11V+B1WPQueenHBvn7KlvBtDb2DZSKvQrAKMG72s3jabmsCoF3iUH+3jRnxP/arMOZuG3H9/ZczsRTl32a2nrrkq0n5yLBlaxTKHOXGlmq0Pdk2eCNxgKvN6jymEyACTABJsAZvHwGmAATYAJMgAkwAY8RIFGNbBrcFVRrCoSyq6hIFVk1UIZu5fYkgG5C1hV5AZMH6z9rGrSK31+3Sxjc/hP1zGEVj7/nHzsLxdr8yxE9Hr5cXm7yP/rDLy3ejmkrCr3r5ophkrPyDPIFe50R15wOrWN0R2kLcQtF+/D2oUajUfRj3o9Ffs384ncoOeOyCoj0eDXtfw+nIV/vWJ3A20sW1UMcEhKiiOjdybIPOQd1xSaROUGVsc1V+4YRAFYDeBHAFhdjtOseNyZWp16+0MbSowTySWTRsMpTGccuhyeTyaRB4iBF/8j+oed/PRdw7LAmIDys6zWTyWTKyT9cbBKJElSqNa4yczmOerqgrot21dMyG8200cJTH9Yiaw8J/3/5wksrJAGZ7k0TvTQ+D8sEmAATYAJNlABbNDTRjedlMwEmwASYABPwAgGySNACWOiFsa1DbhZ8dOWV5mgHYLeQPUwF2Eg0I8HXJWsGWdgD0hBxM0VE5/tCjUazKOfY+fOXIRb17/7o3+j7r/OKg9Lff5GKZVmavtSA1Mz9mPr3zpbvS0oNkC/4WqvadMxb4povZwX6UmzuCryobNFQoi+F3GLR8MXTcSMiderUcTZ+txeROHO5VrV6mzv77RGRl4qsWSw9hCJrufnfXbdbUKbVm93CmLFjdOnqdAunqRPexQdJb1S8XPX6UiQmzdKqMta7w8yLtxaPDV3XRbs8FngTH6iu7l8s8Dbxg8bLZwJMgAl4iwALvN4iy+MyASbABJgAE2h6BMi3kP5IpgJo3mp9ASwTMqBISMkEQOIueSgOAbAWAHklkE8vZWS51OKea6NTT+p1Q8ArvYJEhUar2nqSxLgHs2cNX0+evLaDzk3/xnzh4oUrD95zC/K15wpFfnhJufFIvYlrLi3YM519MWPRbYGXiqyJg1soInt1tBRZyz10osjczBivTNtxJVsxSRMT3dfe71ax3iCfuaxKv9saENuKvIVCkSfysnanOStQOdvPnRjoGknW6ixNTGxMSEFBAX747hvIogfYjZW8UGWQJ812l5m7cdXFdfVRtKsu1sVzeI4AC7yeY8kjMQEmwASYgA0BFnj5ODABJsAEmAATYAKeIhAuWDRQMbTnhUHXAzjuqQlsxiFv3SRcrycQIIi7JOh2F/wTHVk41BSGJHtqL01MRBt7AS/7mEG+5CCJURetRddsB0peud8gn78jDkARgEFe9G6sKf76+r0vZiy6LfAKEEmoexAAia5WwVVSjcDrtiXHE4/cN/mR1vdNHzqwxyUA5TnfFRSb/Mn2YadHLQyoeF9IYIgiok83i3CdozlabAowJqhUmzw6jwsCr9vM6uugOzFvfRTtciIs7uJDBFjg9aHN4FCYABNgAo2JAAu8jWk3eS1MgAkwASbABOqXwD2CfQJZJZDHIGXS7gMwyYthUaEqEnZ1HpjDscC75phBrjhoEaPiBrfX2Xryllww4M1Zn/2c9dn35Kd4FsAwANsB7PBAPA1hCF/NWHRL4JUNaCsNCW6uiJA+eV0EPVxYbBL5JajW7LGIoJUtGq7bN5BFw3a37QbiZH116vnv3Mgav1CGxJnpWtXanW6P6ejgxI14XqdeMtXGXqIUidMWaFVZmzw6D809Nm6sTpWuEiwaEvFB0usVIZWUXICcLBoyN3h8XjdfMI7EfDeHslxW10W7ahMrX1v3BFjgrXvmPCMTYAJMoEkQYIG3SWwzL5IJMAEmwASYQJ0R+C+AYCGTdnhDKyYzdsDDRSuTelLmpqWVlF6BfOnBU6otPz5M38vCJVJxSJAiokubB6+WmwLzjv2Eds88ZmweFGLcqznx61ffFhw6+58/1AA+rzPi9TuRr2YsuiXwxg3toVPPirex6LiExFnrtar131jESFlUD6k4JEQRKRRZy/3ueJE5APHKtC3uWnJIshfLNTGDe9lnjSs/Mcg/UHvSwkCSvfwDTcyLkfbzLFllkE9NdWYel2wdqiuylpt/uMjcrFm8UpnpLjOPnPgu0V2kIUEhK2+5+ZbWz3R9xu/a1WumAk1BoUgkGrWpdlnNdV20yyM8eJA6I8ACb52h5omYABNgAk2LAAu8TWu/ebVMgAkwASbABLxNYD+AtgBuEv4lu4b2wn8fEaqTLwJQr+JOVRBGPd++uPWdga3bPnQTjEYTCs9dwdk/rxWu2JD/SKVrJJG9nvr2c/WEm60/15eW4V9TM86v3nzgLm9D9rHxfTFj0R2BV5Kd8g9NTFRXexFU9blBPnt9ZRHUJcGzmv1yKPDOWfrx1fEfZvSgrHEP7XUVAm+WQT51QZVWCWGyMGlwYLCic7/OoeXl5f5Hvj3yc4B/wBgXBFBbTp5i5hEk4aPCdXffd7fk1WmvVoxXqi/FkolLtFvVWz2RXexT6/UINB7EEwRY4PUERR6DCTABJsAE/kKABV4+FEyACTABJsAEmIAnCSgB9ARAxaO0AG4TbAsom7cLABLeyLLB076fnliDJHt+giZmUKeQgsJf4O/nh8ceuhvJaTsN8jkbbQW+xwG8s2reP+NGDZEG2k48d8W2y+NmZfcGkO+JgBrIGL6YsZgjsCOR1NlWhcC7wyCfvYFEUPLINdp48jo7brX94mT9dOr5b1dkDZfoLyJBvsi8cceBwQC2emQSspeIHaRTL5p+Y56SUsjJomFV1RYNA0cP1E1aPqniGhJAl01cdvkO/zukKpXK3dewLwifkv+b+X/ftX6wtbjfi/3sEK9OWX1FMUlB+92UXsOeOmY8Ts0E6AMxat60Lqo5Cu7BBJgAE2ACjY4AC7yNbkt5QUyACTABJsAE6pVALAAFAL0ghPUHsBPARgAbAPyvXqOrfvIKgde2W7Jqp0E+d6NtliMVFVuTnfqaJub57nbZnokfrr4yL20H+QLTepta8wXhzsq8ssDrVGyVLRpKLpTh7ZlrimC+VhbR43HBl7e42GQ2Jag25LkrcNqdC1lUF6lYHKyI7NXRMn7uoRNFH+/IeeL3Py7Q6+hdTx0iKrImDmyuiOzT9fo8B48WmYMQr1RurCqbXjJt5TRNxPAIuzO+YdF6nNz7w6lt2z+32JY422xtG8rLy0W5B3KLTSZTQi2EYmendtSvJoFX6i1B30EwTp3N2iyWr/UpAizw+tR2cDBMgAkwgcZDgAXexrOXvBImwASYABNgAr5A4J8AogD8BwCJu88C+NMXAnMmhrjobjr1rLgbWY4XyiCf84lWtWE/PbJNP+8IgDx6944a0n3lqnmvtaZxjxf+B5mf5uCJh+8zAqKLOYd+LDbBWFGcy5m5uY/HCNA+rQJgkEX1GB8SEqKIEDxzcw7qik0ic4IqY5tDcZaKrImDmysihSJruYdPFRkul92i/mDkQ9bo9KUGJCZv0ao25Lr7GH9Vgp715/Qaeg1AkMeI2A/krKBIAu/BiOER5Kld0dYvWg/TT1evLFq81KUs1zFjx+jS1ek2Rd70GJ84XpuWluYux1rhCR8drrv73koWDSWlWCBfUGQ0G8s6h3cOLb9W7n/swLGf0Qxjtqkcnxl3g+gY3VHaPLi5om3ftqEmo0n0Q/4PxUaRMWGP6npBP26NlgALvNVvrbP3p0Z7QHhhTIAJMAF3CbDA6y45vo4JMAEmwASYABNwROBuAOcAtAJAfrzvNKRsVovAR9mUUkmo0WgW5X5/qugyAheZ/O54JyK8T2j5tasBu/buu1hw/OQU46U/gp545P5/Dwxrd+e3h081V8xMqHhfRX68iR9maVVr99SLeNVEj+ZQwe/5ewAkoohHDe2HVYsnPlAhzuovInHmcq1q9baa9sUqMvhnzx2jiRnUwd6XV73HIJ+7xZniZBVbQWcrRCxWXM8ENopyDhcXm/xFCao1+ysLeikAXgFgN2d97GnkyMiTU1RTKjJ1S0tK8dmSLWh1030G+YRJVXr3OohVkrU6SxMTG2O3pvnz5hvGy8e7xNFTHCqKrN10y4PPdHtGZCmy9l3ByauXrgaOXz6+QtC/qL+IxRMXX/5fwP+keSrPZG3TGnqN7KV7Xfl6heBdpi9DVlKWdnfG7prOpqcQ8Dj1Q4AFXsfcbe/f/gDovkNPF2yvn23iWZkAE2ACDY8AC7wNb884YibABJgAE2ACvk7gawDrhIJqfgC+9fWAHQlSVr/VuNEjdOoVi+0yDxMnTteq0rOsQkxs1rzXM0e/2DPAdpzk5VsN8o9W1Yt41QB5eyJkss64BmC64PX80KpF7902ali4nU9ysmK9QT5zmbP7InEo8KbvNsiTt7oicCIuuotO/dGYG+eIMoHnfKpVbTjgSNC7AmAXgH8BOO0JOO6MQUXWmgc139VjQI8gk9GI/575E2OHxGLRAqVWlaZ2RYh0KPDOS55nmDBugksc3VlHDdfQnlBWfiEA/8nqyZp+w/vZCdHrFq3D3t17TxXsLHDJlqKaeSVvpr2pkcqkdvNsXbjVkJWU5ezZ9AIKHrIOCLDA6xiy7f2bNAr6/qpwP6+DbeEpmAATYAINnwALvA1/D3kFTIAJMAEmwAR8jQA9Xj4MQF9fC8yNeCTZK5dpYka8aCfEzJ63qHxC0ozJAIoBdM1e8OY/Yl7oYZ/luWyrQT5rVX2LV24suUFeQiIdfX0MYBqAl8kaZNWi956sQuB1el/ihnTSqT8caWPbYYB87hataqNLFg2S7HlxmphBz9qfkbRdBvncTY4EvVcBzARwh2Bx8jqAtfWxMzJZtPRS2aX0Xj173n33XS1NuXn5RWZRQLxSqazKu9dhmGPjxupU6SqbIm8lmDBugjZNVT8WDVWwlCSpkw6GDw+3s6UggVdbpL2yb/k+qy1FbR8jdyjwblm4xbAqie8Z9XHO63BOEi6pJdXhnL4+VeX7NxWzpPvf28KHdVzw0Nd3kONjAkzAJwiwwOsT28BBMAEmwASYABNoVASsNg0kTv1XEN56A/gGgK6BrVSyZqXyYOyIoXaCT3LqEoP8vWlxAI5QMbm4Yb106rn/uiFe6csg/yhLq1rHFg11tN9WgYCK25Fw8ncAZ2Oi+7TJViTRebS0En0p5BaLhu1OZ5/KwiVScfMQRaRQZC33yOkiM8zxyrXfuiJwVifwVic2k8fzbsHTegyAKQC+Eh5dJhHkhzriS9PUStSsXGQtLzevSASRy0Kxt9fbf2T/kxNXTLSzpchanAVDsMHwzcffvHnbY7e9eW+vey2+uecPni8u9y9POJtx1mXf3N6jeuv+tfTGPaOspAyZSZnaPZl8z/D2Htfz+Czw/nUDKt+/6ckfehLjLQBUMPNgPe8ZT88EmAATaBAEWOBtENvEQTIBJsAEmAATaHAESJT6G4A7hchPACAv1CEAjjWQ1Vg8AUfGDB27Wq28v0IkLCmBfBJZNKyyiISyAR2lzcTBK5uLgx7s1flx0bVyoyn/SGEh/JvFKjN3uCICNhAsPhsmPfp8Wcj8IlHggdahd+3s2e2ZTpFCkbXc744XmQMQr0zb4s6+1ErgrGzRUEIF/GZv1qo2OrRosIW8D4CUfvC322+61qPTUyJZVM+LRqNJlHOwoNjkX56gytjpssBYj7tYK47ejrtHdA9psDh4V9fnugaZTCacKT6DBwc8iF2KXdpfr/zq1y2lW8UHOVf1V3F45mFtUXaR0x8YWOO3FFkTN1e07Xe9yNqP+T8WBTQLiN+h5HuGt/e4nsdngdfxBtjev6nHR8L9nIRebkyACTABJuAEARZ4nYDEXZgAE2ACTIAJMAGXCZAg9RQA8uMlcbcdgDQALzWgLF6LJ6BMFvWVOLC5om9v6SMmkxEHDx05bvbzi1cq0ywi4ajBXYtbtxS3btvmZpw5dwFnz1/GZVOzUyvW7fOUX6fL8JvoBdEAOgKwFlkLEoqVfVHb7FNP8LxewE8sZAIbRbnfnykyB4rilZnf1CQ2/5NsQMh6IjY6bP+axRPus8aj15chcaZKq8re4bLA6Ik1NZAxXBaUJdESqfmSOb1N9zZ333znzabTB08XnT189oPQhNDM1kNa29lsHF963PD9+9/XxjfX5fgaCHcOs2ohk34ziQHZEbC9f1ORNSp0eAgA3b+5MQEmwASYgBMEWOB1AhJ3YQJMgAkwASbABFwmQKLFJaFAFIm79Oj8Cw1I3HXkCUhrGA1gEwCrJ6DkteHPapck9qx4T6UvvYJJy/NNS9Yd7AbgorVYm8sE+QJ3CdDerQJgANDD3UHcuM5Zoc62qJcrFguS7CUTNDFDwuwExrmKDVfGfZC2TMiQXwpgpxuxN8ZLLBn4AP4AQK9P4kZi+nYXFmu7p5JuS7ppqhB4nfZ0dmFu7to4CXCRter31dn7aOM8HbwqJsAEmEAtCLDAWwt4fCkTYAJMgAkwASZQJQH6I7Y5gHQAnwAY3IDEXVqUs56Az695f+CW2P6P2YFIUn0PXcktP/eP6t+CHr/WfKsphgkJGaqMhvQofUM+3mTRQM3rAi9ZdIS0aKGI6Nk+1FhuFOUcOlFsMpcnqNbs+ctey6LDpSHi5oqIvj1CjUajKCfvcLHJ35ygUm1w5lw4FHg/WrQWE2etJDE7EECu1c6hIW+eJ2Jv+UDLlZKOkgHS56VBtC8Hdx+8rM3Tbj5XfO4Vd8dvPby1ztai4Yr+Cr6f+b1bFg3uxsDXNXgCLPA2+C3kBTABJsAEfJMAC7y+uS8cFRNgAkyACTCBhk6A/oh9AsA6AO8C6NwAF+SMJ6Bk1Yznjo0a8DgVhaloLy89Y569YumNrF69HtPHTdeuTlvNj9LXzUHYL0xj8a71ZouT9dHJXxki8ffzw2Nt7oP+QhkSP8jQqtbu+stex40colMrPqzwcNXrS5E4OVmrytzg1LmIGx6uU6ck2hTzo6JxZNHwBV1fZ2v2Jk8PjS3pJ+v3xeSVkyu8sy/qL2LhuwvP7czeST7g1gz8qqZzmEV4b9S90sDgQIW1yNofh/4outbsWvyZtDM12Wx4aFk8TCMgwAJvI9hEXgITYAJMwBcJsMDri7vCMTEBJsAEmAATaPgEPgQQAaALAHoMfTKAtQ1sWU55Ao6NkhStnBL5oHVtucd+weGAnqaho2R2ou+SeUsMM8bPqI1XZwPDV6/hHgBg9nYGb5cOj41+9plHM3p3b+dnNJpw6vRPeCm6J9Zu3ndl3EeZZOfxsQ0FSbZqriZm2CA7i4XkRWqDfPJcp85Flw4Pj27TOnTywD6dWlKRtdxDJ4rMzYzxyjRLYS5vrbkhPjL9/KS0SRsiYiLIh7miZadkX1uWtCwBQGYVp/NxAG8DKADwGwDy0aa+P1Xq3xCZ1OsLkievIEDFw+jeNJGZMAEmwASYABPwJAEWeD1Jk8diAkyACTABJsAErARI4H0ZwD0AYgEkAaAsQ1MDRFStmCMLe1QqDvFT9O/SuhWJbttyin7uG/fugy/Gvii2Xasg8LJXZ90cAG+JnXbRj5GFF2YufK+N9Yd6/UWkLl+P4CC/q+M/yqLq7/Re2yoQOhZ4F6Yb5FOSqz0XsqgwaUhIsCIirEuo0WQUbf5837nTv/w66dChE2R/Ym0eXbMsXCINCfJXRHR7yDJnztH/FJtEogTVhkPO2Em4u8ueEk4lE1UTv+8f27+ZbSDZ87OvLZu8rDuAgw4CJHFXBSAVABV5InH3UwAyALSX3JiAJwiwwOsJijwGE2ACTIAJ/IUAC7x8KJgAE2ACTIAJMAFvEKA/YscLvqDlQhYvVQ23zWj0xrz1OWaFODVi7AjdwrSFNx7FL9Fj+ni2aKjDzakLD15JtmKSJia6r11GbsryDfhqr+bUtt3fkUB4i5ARahEIK1s0lJRcgHzKXK0qc2O1Fg1xIwbq1Ism21s7TF+kVa3aar1uJAAqsHbMUx68cS88rZO/1O269UTrO6AvvYzE1F1a1adHnLKTcGWv74y6UyoOFita9moZai43i/787s/iq/5XE85lnHNbTA4fEX42KT0p1BpHaUkpFo9bfPqL1V9UZNtXijELwEkAe4Wfk4c4ibtUKJEKs+1wZU3clwlUQYAtGvhoMAEmwASYgFcIsMDrFaw8KBNgAkyACTCBJk+AMnjfA0Biyq0A1gMgywNdUyATJYuShgSFKML6h4VaiqzlaYoCEBCfpkxjr866OQD1JvDOXbLOtCht40c/nfvzS2Gpw6wCIRVZE4ubKyKFImu5+UeKzIGIVyrXVncuJNnK6ZqYF/vbWzsoVhvk0xZbrR3OCXNNAbCitojJCuLZJ1tn9O7W9rr1RPEZvNS/FdZ9fsQgT93tlJ2EKzGEDg/VdZzfsULAvqq/Ct37Ou2Z7DNui8k9ontImwc3V3Tq16kVFVk7rjleaA4wx29RbnHEujeAsULM39vETmsNAKAA8Lkra+K+TIAFXj4DTIAJMAEmUJcEWOCtS9o8FxNgAkyACTCBpkOAspTIY7CnkAG3HMA/ANiKJ42BRk2PlFt/T498G4VM5sawbl9fQ10IvIgbEalTp46zK3r2zlRF0cp1O//PBhAJvNsqCYQ1nRtbvo4F3sWrDfIZi8nagQRLypIfBWCNJzZmzIthhZkL3r1hPXGhDKnKbDT3v2CQp+7xtM2I5NlFzx68P/r+YNvYf1z6o6Hgg4LKYrIr3KzDOXMNzUProqzrNJs4iCnFNcYTXHkMJgCALRr4GDABJsAEmIBXCLDA6xWsPCgTYAJMgAkwgSZPwJrBS4+OZwOgglMpAPoBONoA6FTvu0v+pM1DFBE9Hg8l392cw8XFJrMpQbUhz+6RctmAjtKQFi0UET3bh1IWYc6hE8Umc3mCas0etx89bwDsfCFEj/rRVrUgWVQPqTgkRBHZu1Oo0WgUfbXvsCHkZvFAZVpFlihlr79VWw/XuNiBOvWCGxYNJfpSyKcv0apWbaYMVxIhVwmZpvQhQm2bJHstYaZxAAAgAElEQVSxXBMzuJe99cSKT/HV7r2ntu0/RSKoR1rb6LZS4yVjevALwQ/fN/g+u79LflT+aCh4v8AiJnvDwsHBAt4XONK9ij6IuhkA3b8os/c/HlkwD8IEWODlM8AEmAATYAJeIsACr5fA8rBMgAkwASbABJo4AWsG7xkhA46Kq30NYLaPZ/EOBdAewB9CgSwSuShDkjw4K1rckE469Ycjb3iilhqQmLxFq9qQa/dIeZysj06d/MaNfhfKkPhBhla1dpfbj5438XPl7PLrJIPXJhjrBwL03toqEFLW9kNCkbVaCYRUZE0cEqyIFIqs5Wp0ReYAUbwybSOdzc0AOgsFDZ3lU10/hwLv3KUfm1au/2xsQeGfJCY7kxVbYyxdY7vq4hRxkmXTlqGVvFVFf7Jo0L6v1Z7NPmt5nXjDwsFBcFRkzbp3FMx9AOaxuFvjNnIH1whwBq9rvLg3E2ACTIAJOEmABV4nQXE3JsAEmAATYAJMwCUCJPA+JRQmImH3hEtX123nCrGq9QP3rezcse2AFwb1C6KMzJ17ci4fyDu8ubj47Cu2Yl723DGamEEd7D1R1XsM8rlbbB8pl2QvfPsvmZDJyzYZ5B9metzHtG6R+fRsIwBQwSwS68j7uT6aRwRQB4E7Gpf8d/MADHFjoQ7jjJP106nnv21jPXER8vfV2kLj1VeDA4MVnft1tmQsH8s7ViyCKGGTapM7GemS+BXxmk7DOoWc+eEMPs/+HOInxLhquIrfNb//UB5cHvtL2i8kYEueXfys5v4h99u93qqwcHADwV8u8dbeeSI2HqPhE2CBt+HvIa+ACTABJuCTBFjg9clt4aCYABNgAkyACTR4AmTRQALvBAAFProa24w9yrbsHjs0SrZGnXKPNV69vhSvy6efW7V2M4ln+cLPJQ4F3vTdBnnyVlt/0uoEXk/7mPooYq+FVZ0IlyAUxaLJ/w4gw2tR1P/AfoK3cyyAtc6GQ9YSISE3KSLIWsJkFOVotMUmkTFBlbHNItTKorpIxeJgRWSvjhYLktxDJyzF4M5eEa2atHxShfBbqi/FkolLtFvVW93JSK8QeK1xnztxDgdWH7jy5eIvpWTNYH29ORR4bSwcnF0392MCPkCABV4f2AQOgQkwASbQGAmwwNsYd5XXxASYABNgAkyg/gnQH7Ek7v5PKLSmqxQS+YZSWy38exuAaAAaAMfqKPxlAObbFD6LyVo2N2t07JAA2/nnpC6/Nn7KXBINM60/r2zRUHLBAPncLVrVxuotGkr0ZZB/yBYNbuyvRdANl4XfGRQYpOgW0S3UVG4SHc07WiwyixI2qDY4yiClc3QNQAc35msol5BHLL2G6AMKskFxqkVFdi9Mnvxam8cefsDSnz7ISJyxVKta/VllodZWSJdMWzlNEzE8wi6Tdk3qGsOSiUvcykjvOrKrLm5JXIVgXFZShk+mfKLNycqxi8ORRYOthYNTi+ZOTMA3CLDA6xv7wFEwASbABBodARZ4G92W8oKYABNgAkyACfgEAcrgHSxUn/8EwCAAJPJSNfopgiBFgVJRKPLppeJrVBiLvC87AaDHzr3VKHN3IoBAQdwlgWk/gJIM5Zz0l0ZGU1ZkRRME3u42GYWQhUuk4uYhikihyFrukdNFZpjjlWu/pUfKKxoVWRO3aKGIFIqs5R7+scjs5xevzNxh189bC23o48pk0dKQoGBFRP/wUGN5uWjT19uCJi+fKrauizJIU99L1X6a/qmjDNJ0AH0BtG7oHKqJ/1MAXZ3135XJZNLAZgHpA5/r/7CfSCQ6dfIEXhrSFaH33I5kRbZBPmNpdUJtdQKvWxnpVGQtWByskPSRhJqMJlGRpqgIgYj/RvmN3evjL0XWDv9ZdK3ZtXjBwqERby8vrRESIPsiapMa4dp4SUyACTABJlCPBFjgrUf4PDUTYAJMgAkwgUZMgETaZoJoS0XLtgC4AsAMgKrVWx+bJ59Uygik7MP/ArgLwEsASDCi7EtvNJp/FwAqqHYrgEtCYbWjw6OfG7kuY2GwddKSkgt45733f1m5+lMquOSoOevX6Ww/b6y3wY4ZN2aUTp2+3JLhWVBwHNuO7Ub4sHC79WSmZhpSJ6Q6EianAXgLAGWHN8ZGXKhoIb1WqMjaDzUtMm7sGJ06Pe1G0T+9HqnzZmHqG4ORvCTbIJ+5tDqhVtJjUI8tczbMaWOdp7SkFEsmuW3RYBuus68PZ/vVhIJ/zwTqiwALvPVFnudlAkyACTRyAizwNvIN5uUxASbABJgAE6hnAu0APAigUCgC9TsA26JrdwNYAaCHkFG7SviXwv4/m9jHC5mYlHlLtg/utt4A6GvvXX+7Ob1ftycxIKxty6tXy5t9oznx6+UrxnsfeeSRZk89/QxMJhOKCn/E2Z+KCles2U3ZyJRtXKOI5m5gfB0qi3eS7Cy1JiZmuMUSwCLwancjfGglgTcl05D6XqojYZKyxVUAghoTW8oKD2nRQtHuqYda/3jy5+ad2z5IGedl3x4+edIkQoJqzZ6qCp5JsldlamJiY+wsFlJTU/H0AwFYu2m3I4sGUJZtoDhQ8USfJ0KN5caAs3lnAzp27Hjt0n8viQqPFP502123jdqo3NgUMtLpfFrvZXwfaEwvqrpdC1s01C1vno0JMAEm0GQIsMDbZLaaF8oEmAATYAJMoF4IvAFgIQDyu6Via5RxWCpk7JIlA2Vekj3CPwDcAmCDkOVLnqKLABiEjF/KoLVaJ+wF8G8Ah9xYEc1HYmDJsIGd3t+w6K2brGPoS8uQNG+D+ZZbbxfdcccdMJsBw6VS4FqZ+ap/i7I2re415hzUFZtE5opiVG7Mz5dUImAVLCMEG4ucQyeKTeZyEioNtgIvXfb6ZDnip5Ed8vV2oeQCFkxcUJVFA2WR59mcm0bBPk7WR6dOfkOSNCcT7/97WMWa6PwmfpStVa37uqqCZw4F3uTkedi/57Mf77nvjhhl2pa/CLVdYrvoRitGV2T9nj58GnuW77napneby2az2Xwm/0yxX4BfQp4qryphuUFzJ4Fb3EycJgmTPGA2m40/5Pzw+6ncU9vPF52fBeCnBr04Dr4+CHAGb31Q5zmZABNgAk2AAAu8TWCTeYlMgAkwASbABOqRAHnrZgH4A8DfBK/QlgDuFMRd+vl6m/jIHoEEYbJuIIuHCwCuAhgg+PLSWJTtS8LvwyTUurE2smi4NWPuK6++9GJPe7/d5Z8hrHcYOne4rmdR8amkWcswdvgAPNvuMej1F5E4c7lWtXpbVSKaG+E07UusgqWVgv5CGRI/uF6ILm7saJ1ataxCXPxWk4fZS1OvdOrX2WApspZ/tCjALyB+rXKtowxSOj90dshr2Vt2H3W9eZLshW9rnpE8GKI7UQjZc13s5k9esc0gn5VdpY9uXNxYnTptRQXPkpIS/Dtx3Em1euWjVSxEErciTtNxWMeKrN9PZ36K8Ek3sqgNegN2TN2hPZh1sFG+JnqM7KF7WfFyBbNL+kvYkLShYF/WPrpvTa/rA8DzNXgCLPA2+C3kBTABJsAEfJMAC7y+uS8cFRNgAkyACTCBxkLgHgBaAPcLGbnxAP4pZPRWt0byxyVRhTJ51wI4YdOZxF+yddADaAvgNxdhUZG1NRlzX2lbWeCdp9qO3r3D8Gw76nK9zVWsQe8uT6Nzh+s/S1asN8hnLquuGJWL4TTp7hbBMmZwLzvbgORlmwzyDzPDZLLoQHFQsCJSKLKWm5dfZBYFxCuVSvJzdsYyg7ydyZ/2YCOh7IzAW6WPLhVZE4uDFJH9IyxF6yw8ISKeVVks2Am8506cw+njp/HU4KfscO5bss+wY8qOxviakCSsSPiuq6xrRWE/WviOhTuubJyycTOAlfRtIzlbvIy6IUAFSKmR3RA3JsAEmAATYAIeI8ACr8dQ8kBMgAkwASbABJhAFQTIM5fUURJiXwRQDKC2np1UjI18MClLc5Dg6+vsBpBwLBk1uPu8VfNfe8B6UYm+DFMXbTYv+GiC3fuj+cp16NXlSUsGLzVB4K2uGJWzcVA/W9/ZplhASjL7vTHfDY7oLH6szY06doLAa8vYXTYkBJOX82pXNsWX+1Zl0UDnVz57jVa1bq8zmbRO8+wysotu9JLrFg0k8BYXFOPpIfZT7Fu8z7Bj6g5PvSZ8Cb9jgXfBjisbp26kwpHpAD73pYA5Fp8nQE+QUEvy+Ug5QCbABJgAE2hQBFjgbVDbxcEyASbABJgAE2iQBHIATAHwlYejp4JHlB1cBMAZUcs6vUXglQ3o+Cv8/D9+LqzdrX7A1T25x/XmALEoY+HkCqWxRF+K1BUbMO1dqtcF0Pdyi0XDdlfm+8uyZVFdpCHBNykienUIvXatvNmu/d9f/P544Xzd8bNnBOsJEsC3e5iXTw1n9d7t2/0ZSWCzZv6nzp7DSy+G4abmIZB/eN2iwQMB04cL8wHM9MBYPjEEcRO3aKHoYFNkrdxounboWLHWHBAYr8zcUdsPT+zWaVtkzWQ0iY7vOx40dNHQioxWQ4kBO6Y1HYuGspIyfDz5Y7Zo8IlXQ4MMgi0aGuS2cdBMgAkwAd8nwAKv7+8RR8gEmAATYAJMoKEToAJrxwAs9sJCyO6BxqXsQSra5myjP7IvC8IfCb5vA/iPLKrHV+KQ5orI3l1CjSaj6IBGe/7q1Suifj07/s1oNIpyvzteZA5AvKNiVM5OTP3ihofr1CmJFb6een0ZEmeqtKrsHc8IReXIO9ZX/D2HAKBieRRT5S/KkKUvYmn9b/JHtv6Mfk7f09clm38vvTS0946M+W9VeL+S9+6U+WuN166VHzX7+XlKqCTBnD5YoCzextbo/LQBQJmkEQB2eXmBlqxfSbTkzqDAIMXDfR8ONRvNorOas0X+Qf7x3yq/9aiw7OW1OD185SJrJw+cPF+YW7jtt1O/UZG1/zg9EHdkAtcJfCQUEmWLBj4RTIAJMAEm4FECLPB6FCcPxgSYABNgAkyACVQi0AHAOgAyAN97iQ7585LXaoVg6sQ80QA6CsXf6P0QZSQeAvCFcG3lR9idfqTdibkl2UsmaGKGhNn5zs5esr58wofpaYJHMQnOJFjnOzGeN7uMIL9iAHbF6Dwx4crk1zFW1tduqI+WbMTEOavNggBC/9K+Wv+l/6Yv8t61/SoXvqd/rV9UVI2+nhSK8w0X9tcTofvSGGQ9EQvgGwBKwa/aG/E5Ov+efE14I2Znx3R2HdSPnhooFOxhnB2f+zEBWwKcwcvngQkwASbABLxCgAVer2DlQZkAE2ACTIAJMAEAlI26EcAwAEe8SOQRAD8CeAHAVmfmkUX1kIaEhCjCez3bylhuFB04VHDKJDInqDK2fefM9bXs41DgnbNk/bXxH6ZT0aZ/AHgLAFlb1GdxMBJ3VwGgfz+p5ZorX+6wuNrcZZsuj/swk/wwyHYj2OaLxHAS4emLfh5k8y/9t/UrUPhv+pe+/iYU4qN97eHhNfjCcJSZPFbIYCcrinc9GVSYLEwaEhii6BLeJZQy2I/mHS2GGQmbVJvq4nXiyaU4Got8walg4x8A6G8iOmOZAH7y9sQ8fpMmwAJvk95+XjwTYAJMwHsEWOD1HlsemQkwASbABJhAUydAImV3QSD0NgsSnOh9DWUM19jiRkTq1KnjbCwSLiLR4q27zRO+rzXPX8mi4bq3L1k0fEHz0yO8ZG3gDYuGwUIWrCMhnPbqKUHoulsQC70h7lr4WIuFWWFZioR5znvXdg/iAagEOwMSjhtbSwHwmiBse3Rtg0YP0k1ZMaXidVKqL8WiiYu0m9M318nrxKOLqTTYA60fWNmtZ7cOfSP6WsTrvAN5Z7/Z9c23xcXFr3hzXh67yRNggbfJHwEGwASYABPwDgEWeL3DlUdlAkyACTABJsAEgHYAvgZwax3A+DuApQCaC/6v1U0pyVZM0sRE97WzSEhWrDfIZy4LqwtbBCqyJg5uoYjs1dFSZG3PgSOlh3SF87XHz5wF8FAluwhP4aNH+SlDkRoVp7sTwC2CoEsWDGR/QD65egDnAcwAsMlTk1cex1osLLJn+1DKos49/GORB713K09Hwu5FIavcW0uqr3FJ4CVR0u48eyAYycyVMzX9R/S3G3d16mrDwvcW1uZ14qwlgitLcHXM3tHDo9er1qhaWifR6/WQvy7/c2P2Rsog3+HK5NyXCbhAgAVeF2BxVybABJgAE3CeAAu8zrPinkyACTABJsAEmIDrBEoAkBjkLf9d24hIoCRxhnxJq2vVCbxUrK0ubRFshSlXRSpnd0MK4D2hEBeJvORfS1mtpwAUCGKvKwXqnJ3X2X7eWrft/M8KxdZ2AyD/5cbWqKgdFRv0pEWDQ4F3Veoqw6L3Frn8OqFiZcHiYIWkjyTUZDSJCvMLi+GPhP2q/bWxexgKoL1wf/EH8DAAKva2vYYNjlNmKpfJRsrIxqOiLZyzsHz6xOnEcGFjOyC8Hp8hwAKvz2wFB8IEmAATaFwEWOBtXPvJq2ECTIAJMAEm4GsENgtZvJRl6O1GFe3Jt5YKalXbKls0XLdIIIuG7Q3+0XMAdwkevgMBPAGgGYBfALwDYENNbBrx78m+Yz+A5QCoiF1jaF2FInhU/Ot1AEs8uaiBYwbqpi6fesOioaQUiya5Z9HQNbarLk4RVzHWJf0lbJyyUZuTmVOb19z7QjE9sjOhv2vo+6tO2JtIlmYs/X74qOH02qhoC+YuuDbjvRlkVVKXH/J4cst4LN8nwAKv7+8RR8gEmAATaJAEWOBtkNvGQTMBJsAEmAATaDAEKBuut1AAzdtBfwngfkHUrHYuKrImDglRRPbuZPHfzP3ueJE5APHKtC2U/edsq4vMU2dioczFOAAjAVCm6s0ALgDQAMgGQIXbKGvXV1p9cuspZPKOB1AXHzpUx9xtDmTx0SwgODOse9sHTSYT8g7/UOgvRowqY2dN2bAuzUlF1oIDgxVdw7taXifafG2RyE8Uv1G50ZXXCTGQxK+I13Qa1snO7uHLxV8aNk7e6K7dA62Fvj4GME044zMF8Z4y0vOrgz989PCTS1cupYxfSyspKcEU+ZQfVqtXU/E1bkzAWwTIY90MYKK3JuBxmQATYAJMoGkSYIG3ae47r5oJMAEmwASYQF0RoMenyYeXvF693SiL798AbnJhIpcEL2FcEoBGC4+FtwJwnyAW/uTCvJ7oOhYAZYPdK2QxHhe8Q1MB/OaJCTw5hiwqTBoSEqyICOsSajQZRTmaY8UmIEGVsakmUdKTYdBYUYK3sFrgd9rTE1Q3XrQsWhooDlRYi3vlf5tfHGAKSFCpVE5ziBnc+1y24j0qhGdpen0ZEi1F+nY4zIa1sn/8kdatzYDo9M/nCl1k787rxBaDY4F30ZeGjVM2umz3IAxsFXg3AkgCQD7SdA+g4o6UyV9tFq5lH4ICFWERYa3IMuJg/sHCIATFK5VKV8Xrujw+PFfDJ8AZvA1/D3kFTIAJMAGfJMACr09uCwfFBJgAE2ACTKBREagrH94ewiP4AR7IWK1O0KLHwFfZiLwtBO9fyqKtjci7QCgSJwfwPydOAPmukohF/evTQ9eJUIG4EQN16kWTKx7R1+tLkTh9kVa1amttHtF3am4HnciLeBGAOwD8CWAcgHR3B3PlutixsbrFaYttOOgxddxUbVZalrMcJKsXjTs08sW+QbbzJi/92CB/X+UwGzZ2+HPFd7d6oPUj7Z6CyWjCzz8W4rezP51SZ26qyGB1ZQ3u9O06sqsubskNi4aykjJ8MuUTbU5WrSwaSCy7DIAyd6lRdiR9T0Kvs6224rWz83A/JkAEWODlc8AEmAATYAJeIcACr1ew8qBMgAkwASbABJiADYFNAPYAIAHT240KrT0JgLJZ3WmOijZ1AvCjIKY+I2TskoisEgRZEgnJ9/c2AGcFD1B6ZJweRydrhB9qCGQIgAwAJBSTaBsM4BiAKUKmqe3llBFNHqHkr9sPgNidRdbDNZJs5XRNzIv97R7RT1asNsinLXb3EX1PLKO14EvcBsDtnhiwhjEky1ct1wyNGWrHYcm8JYYp46c4y0GSvWSCJmZImD3L6wKvo2xYycv/GKWduviDivf9pfpSzJ8826RWrupWk5WBp5hULrJWpCkqQiDiv1F+U5uMWSqY19GmyNpDAA4B+MJTcfM4TMDDBFjg9TBQHo4JMAEmwASuE2CBl08CE2ACTIAJMAEm4G0C5JG5r44EXvKeJXF1vuDP6YzAart+26JNJOZSZmzInbe1uNqj46N+g/q1DzCWm0Rf5mixN/+E+Y//ltK1VNSJPBUDBUGXvm8OgH5JWaG/A8h0kN1L1g6fAWgHgESuQQDOCX7FFAdldF4E8LNgw2C1nqBxqaDcQgBKb2+eh8Z3LPAuXm2Qz1js7iP6HgrN8oGAVvBuPuGpQasYx6HAu3jeYsPU8VOd5hA3PFynTkmsyAK+XiSQLBq+cJQF/PzCzNQtL8TQ5wg32vL5y/DhhI/I5oPOZl02VzNmnenvTJ+6XCPPxQSqIkD3dmpkK8KNCTABJsAEmIDHCLDA6zGUPBATYAJMgAkwASZQBQF3LBrcFWwKBKF1rU1WHz2GTgLq9hpEX6unJ42xTsgEJnFWHftC19FrUl4nQdbS9KVleGN61s9Zn+6fBeABAH0FWwUSlqVCdi95D5M4S8Lt28Jj4yQak5UEefeStQKJtWMAbHXAjjKCk4XM4G8B7BLW0RAO2l/2Ly52oE694IZFg0WUnL5Eq1q12VlrAm+umywx6HyM8uYkNHZliwYq7jVt/DRXLBpARdb8/INW9+vR/oGgwGb63EMniszNjPHKtB2OsmElqStTtENGRtu971+WvMz00cSPutTkVettHlWNL4mWSMWBYsVjfR8LJY/c4vziYlGAKCFPlee0V3F9xc7zMoFqCLDAy8eDCTABJsAEvEKABV6vYOVBmQATYAJMgAkwAYEAZaeS0HmrM0RkMpk0SByk6B/ZP/TatWv+B/Yf+FkkEo1xoQAVCXRkd0AFlyj79nUAMgA3ky5bSfS1y6rt0vaB0a3uu2tORI8n7zIajX67804Ybr6lRU/Vmj3DVs9/9e2Rg3vY2SHMWfbZtfFz1lK2MGXvbhbmobX2BrAXwGIAjwger3cCaCYwsGbl7hQKQjmDpkH0kYU9Kg0JCVREdGsdajSZRDlHfyk2GY0Jqk3HvqNCX+KQYEWkUGQtV6MrMgeI4pVpG2vziL6nuKwBMKAubBqsxb369u8bajQaRZo8TZGbxb3IxoOyxl+oyQYkeuSQ31JWpra0wtKX6DHlzcmGzWu39Bd8qz3F0WPjdIztqBuxeERFlrJBb8C2qdu0+Vn5vvCBgMfWyQM1OQIs8Da5LecFMwEmwATqhgALvHXDmWdhAkyACTABJtBUCVDmah8Ag50BMGbsGF26Ot2uANV4+bjLIhilKlWGM5l71ixcElQpu5aE3TMALgGgImj5Qhy3CFm1qwFQFuOdwwd1SlqX+ir56VqavvQSXpu66vc1W3PXZ6e+9nLM893tPE9nL9taPmHOOvIV1gAg708SjEnQpUftSeAl4a0nALKNoDiyASwVikA5g6PB9Yl7/kmdeuqgG/tXehmJC77WqjYdtRXl3M3O9iaPurRpsK6jNhzofJ8Xzpij7G9bVjG3/e22LGlf6bm+A/vecvXK1cCc3TnlObtzrv35+5+/AHjKm2DdHFsycvlITbuh7exec18v+tqkXaeNO3v8bJab41a+rDZ74CgET4/noWXyMD5EgD14fWgzOBQmwASYQGMiwAJvY9pNXgsTYAJMgAkwAd8jQJYEnwJ4EcCRGsKTZK3O0sTExtiJOgtSU7Hnyy9Pbduxk6wWampWgXej4HF4jyCykoBXLvjgkvUBeeRS9iO1y+R1mzEn/vaXontQ5m9Fm718e/mEuR//O25Yz3+qZ79i43laBvnsNVrVur0jHBRSowwtW39Fyl5+S7BoqCn+hvx7SfYHz2tiIp+wL/61Kt8gT/3a2QJi9bl+smkgT2SyzPD1tgJAgvBBwrwqLD5oDQoAfwcwWrAdsRUg6Zy+CqDiQw0fWrRDgXf/0v04v//8qdzPc525F1S5HCr4FigOVDzR5wmL/UNRflGxn79fwn7Vfmc+RPrLuB2jO0pbBLdQtO/X3pKVfSLvRHG5qDxhj2qPW+P50D5wKJ4nwAKv55nyiEyACTABZwg0+g9hWeB15hhwHybABJgAE2ACTKA2BKjSvUrwqa1O5CWB92BMbEyw7WQLUhbgzKkTVxYpVJQZa83ArS4e+gOaRNuZQifK0iWhl7J4SWw9C+CU4J1LWbWfA4jKSk74ZPTg7lYbBculibPWXpmXtnPU0Ofat2weFJIS2fvpQKPRjAOHTl4WicwJS1fvoUf7K7fHBUHtewD+Ntm9VBitMTfHAm9WnkG+YK/TBcTqCRB5ItOZIEuPhlC4jsRdEm2pkeczWZOQb7S1PQ+AslypMB8JvFTsr3Ijb+hNNtYh9YTe8bQdhnc4GbM0pkLINZQYcHDFQdxz8z2G5ROX1+oDgy6xXXSjFaPt7B8+nfKp9tvMb92yf+gzqo/uDeUbFeOV6cuQMSlDuytjl1vj+dRGcDCeJsACr6eJ8nhMoPYEGr3wV3tEDXqEoQDaV1Gbo0EvrHLwLPA2qu3kxTABJsAEmAAT8DkCJHCQXQFlzZ4WHikn71CHbfSY0SfVGeoKUYcKUC1MScHNIYEG+XvTnBUJSVDuaPNGjuwTKJM41mbSylm178cN7RGtnhVvEWmOnzqHzE8P4IlH7jfCjIs5B38QJ/3r+aDSMgP8/US4+85bkDhrvVa1/pvqBJwm9wdD3KAnderpNywaSkoNkFssGo75utB1DkAxgO4+9wqqOSDKIqcPMShLnjJGKQuZvK/J2/g5AL9VMQSJv2QfQpns12qepsYeHj3v93e6f/RDTz+U2VraWmQ2mkAzmP4AACAASURBVHHx7EW8OOZF7Nuwz7B80nJn7wWOgpbErYjTdBzW0S7T/KvFXxk2Td7kjnAseSvtre96D+9t59G9acGmK5lJmc5+KFUjXO7QaAh8JPi2T2w0K+KFMIGGS6DJCH8Nd4s8Ejk9sUTvc6YDIA2Uvr/aGJ+sY4HXI+eFB2ECTIAJMAEmwASqIDBfKDJGGYb0vmM4gCoFXiqyJg4O2jVw0MAgo9GE00WFiB4UgZRFS7Wq9FWuioS2glN1WbVUFK1328fv/e8Tj4T+e2Cvp+/89vvi5ooZL1e8T9KXliE1fQemvkG2utdbsupzg3z2evL1pazkH/gEAFRk7VJ5eXqvDqF3331Hc1Pu0V+KzDDHKzce8YVCalVtkVo4l2Tb0VBbDIBVQnFBEm3JZqImb15aK9mW/EsohOjWGY6SRUlDxCGKsIgwi92B5ltNMUxIyHDOM7ta3pGjI3XD3x4u8fP3Q+ijoSgtKcWKpBXa7ertrt4LbOeRjF0x9rtnhz1rJ8juWrjryuapmykb+qCLh0Dy1oq3jvWO6W1n7/Jp6qemrMlZ5O/t6nguTs/dGxgBzuBtYBvG4TZqAk1G+GvUu1j94qzWbR8DoMLIRuEJP6oRQsWYnXkysMHgY4G3wWwVB8oEmAATYAJMoEESoMfE9wHQCrYJh2pahUwWJb108Wp6L2nXu+++q6UpN/+7IrOfX7xSmeYJkdBRliFl7VkLo1F4PVbPf3XKyME9gmxjTVXvQPd2D6JzW0oIBuYs335t/NyPpwiZn5R1TPFtr2l9jfX3suhwaYhYrIjo0z20/JrRf1/u4Z9FQf5jVKoNvuxDGg5gJwD6d3cD35shAOgs0x8tzjTKXKLX5zYA9IePW2d4xNgRuoVpC+0KI04fN127Om11bURYS/w9ontIg4ODFZ3DO4cay42igvyCIlGAKH6Lckut7gXdYrtdHqkYWfH6vlRyCVumbrmSk5ljJ/o6AxGAZOA/BmoT5iVU/F1VVlKG7BnZ5u0rtndtbH88OsmEu1VNgAVePh1MwDcINCnhzzeQ10sUlWtz0IexlMlLtTFyGtuHsCzw1ssZ40mZABNgAkyACTQZAjsApAkCkquL9ugj3zVMblsYTZKd+pom5vnudo9wz0/bjgfuuQXDBnRCyYUyvD5t9fnVW3PvauyPezm7aXGxg3XqJTNshL5SJE6dr1VlflJroc/ZGFzsFyBYFJB37csuXtsYutOZJ3/eXAAkDrvzyKJEuUqpiY6JtnutLJm3xDBj/Ax37A6q4urJe4Hk73P+fujc+XNBdz95N0xGEy6cvQCxn/jyqmmrKJvf1WweyWtzXjv0x+9/BLV6upVlvN9P/44AUcDl9GnpPRvbH4+N4eDX8xpY4K3nDeDpmYBAoEkJf0181yvX5iCrHKrVQUJvo2os8Daq7eTFMAEmwASYABPwOQIklowHsMfnIrMPyM7CIeb5rguzU19vae1Soi/D1NT15mcfvw2Hj/8GfVn5+cAWzZ9TZu4a3Ngf93Kwb47ENkn2io80MUMH2gl9yUtWGuSTU9wV+lwV9VztT8ImFVejAnxNrVn/sKWsXfrDhx5bpKKErj6yWJ3AWxuf3NrsR03nQDI+fbwmbHhYyJnjZ+Dv74/7H70fGxdsNKgmWQo5umKpYJlrwOgBn0xYNkFy+vhpkJ3EbS1vgzJJqd2m3uarH27Uhi9fWzsCLPDWjh9fzQQ8SaDJCH+ehNYAx3JUm4OeKPyiAa6l2pBZ4G1sO8rrYQJMgAkwASbgWwROASARlCwa3Gk1iTXujFndNZb5ZAM63ikODlZE9nom9MqVqzf/9tvvfmMGSnD/XS2gLzXgnzO36Nd+fpQKxyUJvqeN9nEvKyyZLFoaEiRWRIT3DTUajaKc3Lxik9k/QaVSkQWDY4F38UqDfEqKS6KZLKqLNCT4JkVErw6hRqNJlHOwoNjkX56gytjp0OqBfJsDxYGKfpH9LI/x5x3Is3jACnFVtdevA1gAgPw2znj6EDWA8Wwzl0oA0BeJ3S4/svgXi4YSPaaP94xFgyscw2Xh0uZBzRXScGloubFcdDj3cLHZbE7Y4MAiJHx0uO5d5bsV2ebk7Zs2OU37hfoLpwRZSbREKg4UKx7r+5jFd/h03unzzU3NRd37dP+b1UrCHGB2xUqiru9zrqDlvp4lwEXWPMuTR2MCtSHQZIS/2kBqRNc2+v/XssDbiE4rL4UJMAEmwASYgA8SIOHoCQDnXIlNFj1AGhIcrIjoK70uJuYfLjaJRAkq1Zq69nOdOPvtyBnj/q+Xv238s9P2mics2Pk5gIHCzxvt417WdceNGalTqxR2XquJEyZrVemZFlEsbuRgnXrxDYuGkpILkE9N0aqyXLNoiBserlOnJNrMU4bEmSqtKnuHQ/Ft9NjRunfk70goE/PRxx6FXq/HxMSJWnWaujqxrgCADoDMlXPZyPpaM5eoGBt52pJVxXFXH1m0FFkLClGE9ReKrOVpigIQEJ/mGc9sp5FHj4nWfaj68IZoqy/F3AlztRvSN/zlHHSJ7iJtEdxC0SG8Q6ip3CQ6nn+8iATZHcodTnn7doztqBuxeETFXAa9AdumbtPmZ+WPEDL6nSpYFyYLkwYHBis69+tsuc8dyztWLIIoYZNqU13f55zmzB1rTYAF3loj5AGYgMcJNHrhz+PEeECfJMACr09uCwfFBJgAE2ACTKBREKD3GSYhw9XsyoriRg7VqZWz7P1ck2ZpVRnrncqwc2WuGvrGrfpIlj5qUDvLe6aCU+fh7y/C5t3HMT71CyrOtQIAib+UCdrQH/eq7g8cSXamShMzYpi9BUPKIoN8wmSLBUOXTk+NbvNgq8kDw3u0NJabRLkHjxSZA/3jlcq1Tolmwj5IspdM0MQMCbOfZ+nHBvn7qr9YPXSRtBzdsd0jGWHP3OlnNJlx8g9/xPxrEj7+5AvDRPnE6qwhLgiWBHPdPCuN4Y9B28ylCQCeAvAmgL0AnBIoK7GrTyaSuZlzNVEjouzOTXpKumHuhLnVnQN3YpbELo/9rv3Q9nYF2b5e8vWV7VO2U7a60x6+A0cP1E1aPslOlF40ftHJbZnbnndzD9w8znxZHRJggbcOYfNUTIAJMIGmRIAF3qa027xWJsAEmAATYAJ1S4C8TUkoutnFaSXZaSmaGJm9WJO8UGWQJ81218/VxRAqukv+FSvV/mt4O9HqrXlo+9CtKDea8M2RX3H4x19fytP+SZl2xoYsxpDFQUhIiCIiIuJ6tnROTrHJZKpscVCFwLvQsHbD5jefeuqpN63Xb968+dzp06cnHTp06BM3BMDqBN6/WD2Mee7Rwsyp/dtY59GXXsH8Lb9CHNrNMHHcxOqsIegDh3YAjrhyMAbIBkiDg4IV0gipxQ7icN7hYpFJlLCm7jPLXQm7pr6STl06dbiz5Z2ZUUOirvn7+Ru2bd127ufTPzvaw5rGqq/fOxR401LSDMkTkl2yCHFiAZJYZeyx9rL2VIm7ou1dtNe0bdq2Li54+EqmrZymiRgeYSdKZy/INjcva172x/k/Culs1WA14kS43MXHCLDA62MbwuEwASbABBoLARZ4G8tO8jqYABNgAkyACfgeAcq23Sxkt7oSXXUCr6fFmprikiyclnDo6OFvg1aM71HRl4TEtxccOLVy+0kqUtUQW0XmYlxcnE6tVttbLyQmalUqlV22dGWLhpKSEsjfm6ItN/n5VXe9LDpMGhIYoojo0+26p67maLEpwJigquIx9MoWDSX6UsgtFg1/8UeVZM/or4np/6idQJayToudP4pPfb7t86r2pr2Qbe3y++ChY4bqZqXdyCwv1Zdi1oRZ2vVpdZ5Z7tEzN3LsSJ0yXSk5cfwE1qxeg8effhyXLl0yHso/dMzf5J+QocrwecuAyhYNF0ouYM57c7Qb0zd6Outf0iehj/a52c9VnB9DiQF7Ptpj/lr1dVcXMngdCrzrF61HdFg02jzSBknyJG1GWoan4/fo2eHBXCbAAq/LyPgCJsAEmAATcIaAy29snRmU+zABJsAEmAATYAJMAEAfALMBdHaVRtyooTr10htCmsXPlSwaMv/qp+nq2K72j+rfubDvE83aDOx6Hx5rdWvF5clrjhrki3PrOqPY1fDt+svILzWwuSIivE+o0Vgu2rzt83NDh8W2HjlypN3j5snJyQa5XG63NiqyRoWlIiOuF1nLzc8vys0//MG4ceMyY2Ji7C0VbK6PG/G8Tr1kqr3dxrQFWlXWJofCFRVZEwe3UET26mgRhHMPnSjSFhZ/sO+Ajgr12VoHOBR4564+bFr51f/GFhQUrKoCllwojneLizAlKZkpmqgY+8xy1XyVYfaEOs8sdzH0artL0lalaWSxspApSVOQOCOxojP5Gb8//n1tdlq2z4uMliJrgc0t2dVUZO1I/pEiiBC/1jWLEGe4St5JfufQqV9PBd0uuR0mkwmXz17GrX63Xl4+bXlPFzJ48dzo53RJy5Psir1tWbIFs2bMssSxcN5CQ9K4pAZ1j3EGYBPvwwJvEz8AvHwmwASYgLcIsMDrLbI8LhNgAkyACTABJjAMwMsABrmKgoqsicXBish+14us5eYfLjI3axavVGa64ufq6rR/6S8Ll0ibBQevGdjjsVDy3j115hxeCr8PoS2Dkbz6iEG+JK+uM4prtaa40SN06hWLKwSlvPyDKPzpD9OoUaPtHjcXBN6q1mbrWyrJzs7WVCHw0vWXspd/oIl5MdJeAF6yyiCfmlqTcCWRPC1p92TbJyf06t8rtLy8XPRd7nfFthmlcQMf16mnhFesp6T0CuSL92tVm49XJ0huAEDXPFkJZrUexAAeTMlMWV+FwNugzkHldZPA+3Tbp0MOaQ8haliU3a+Xzl9q+GD8BzXtVa3OpYcvdsdX16UQBo8ZrJu5Yqbk1PFToOJ+t7e8HfMnztd+km5XUJDieBBAYVUWLlRkTdxMTEXWWsGMmy78ckEUPzYere5vdV3gTV5oSBqf1JDPlktcm0hnFnibyEbzMpkAE2ACdU2ABd66Js7zMQEmwASYABNoOgReAUC+Bi/VYsleF2uqiM0yb9yQTp+oPxx5I/u01IBU9U68Fd0K8sV5WtXWEz6f2WizPkn2ymWamBEv2omtr7w10bxs2fKK94QW6wW5/C8WDVXtYWWLh0rXSxwJvLMXZ5oWrdsY95/j/8mq7mwMHzNcNz99vp19hG1GqSzsIak4uJkisusDoUajWZSrPVdkFpnjlRsLqvoggGwbTgB4VSiQh8pZzTl5mmKTGQkqVcZ3sgEdpSEtWigiera3eO7uO3xS/PJUeVDLVg9YwiYbgFnvzdJuSKv7zPJavKb+cumouFG6t959S+JI4FXOUxren/C+r4iM9XU/sGNG2cJkO9I9orvlXHyf/32Rv5+/JVuYPK0DmgWkhUeEP2A2m4379u77fd++fduLioooLfenqu43A18YuGXtp2sr/KTpdZQ0PkmbqcpsSPcYTx7LxjoWC7yNdWd5XUyACTCBeibAAm89bwBPzwSYABNgAkygERNIAnAHgHcayhplA9pKQ8TBigipJPTMz/8NaHVPi5BRz3e0z25N3439eUd+uKdlYKxyY2GdZhTXkqNDgXfKjFlXCk//8vOgQYPusGRL5+YWmc3meKVS6dTaSNASi8WKyMjI69nWla6Pix2kUy+afiPLtqQU05UrUfD7Oe3OjJ3ViVeSxVmLNUNihtgJ0lVklNaYLQmA3vf+KTxC39/KsnJWM9kSJE6crlWlZz0dJ+ujUye/cUNgvlCGf3+QdeXJ5yINliJr+YeLmomaxWfWcWZ5Lc/BXy6PJvsNsVghbiF+cubCmRXnXV+ixwz5jJPrVq571NNzujJe2+i20mBxsELSRxJqMppEhfmFxfBHwn7V/vr2Bv6L4Dxm7Bhdujrd7kOJce+OK0hPT18PYHpV67buQb/+/SyicX5eflEz0FMLzr0OXeHJfeuVAAu89YqfJ2cCTIAJNF4CLPA23r3llTEBJsAEmAATqG8CKYKg9n59B+Ls/HHR3XTqWXEWcaag8BfofiiGbADV5LrR5qZ9dWXcvM+krnhtOju/t/vFjYnV/T975wHeZNW+8TvdAxSVJVC2jCACIlSl7JZZwQqlTKm23/q7v49CgbKXSsEWaAglbWkZZQqCiAuR3TZMSZglEVkiqAmlhI4k/+uEJCQhbZM0aQbPe11c3we87znP+T0nkd7vc+4nK32ZgdgqQ8J0JmauY0JrdasjzT4f2o07vkPHtjn9e3TjKJVKiK/+hk7jwvDD1p8VWUlZlR39NyvwmlaUMoE5KMCfFzEgIkRZXs45fDRfqlKp4gUCgan49wOArtqXDmota7Oid3IKT5EwddY7ucs+zhw9vFfQ2UtX4e3lhbatGiN51Q5FwsKcWACnKzp67+g8Omr8l0NfHt+8ZfMZPSN6hpSVlQWKz4mVAc0CFIW/FBaqvFXx+wT7nCGockNHhX71zqp39E3z7svvY9vMbaLDOYcrfUFQlUWCAzhGrslZs33c+HE+hmMvSV5Skjg5kTWcXANgTxXzVvdz6IBl0ZB2JEACrx1h0lBEgAgQASLwiAAJvLQbiAARIAJEgAgQAUcRyAFwGMAqR01g53G5uUvjhaOHdtNXjCYt3Yb5Hw3WTyO7q0DC4p0iwbY8tzw2zewIAvyCeQO1TdbyCo5L1F5ecXx+hkXVujby5iZkJgibd2we5OXlhSZtmmiG2Za6TbEmaU2lR/9HTRwlXiowsGiQyTE/0bjpV+zECeKszAyjislJCYkiQUaGYY6YJcMKAO0BXDRYRwUCb5oiYers2GWz/5lz667Sv1PnTlAqVbhceAkoLSpJWpzjlgK/pfnrMqhL4dj5Y1s1eqGR5pFieTFyZ+SK9mXvq7F93zKyZZhvkC/vmReead6+WfvaodGhRuH/sOIHxbYZ2x57QcCqfQP8A7Lb927fjMPheP1+5ne1b4nvJX/4j9si2OJogXpVzrqct8eMHWPctHBxcsnUKVN3AsgE8K3h/mNWMJ72osDSffaE3kcC7xOaeFo2ESACRMDRBEjgdTRhGp8IEAEiQASIwJNL4BsAGUzLcxMEjwm85wqv44s1P6h7dm15T61Wq/JO/ypRQx3H33jUkYJoTeCq0SrB/uP6iz/mf6wXYe/J7iErKasqiwZERkeGBfoH8nRN1k7mP7REyHgkSHNz1+UIR48ZbdzEbclSRcLkREPx7xAAVrXb0xRuZVXNE8dGlaxJT/HTPSOX32X2DSWC7K1GAl5NJKwG5+C+J3hP+Hr060ZMv172tSJ3Rm6NNVtrF9NO3D+1P/evC38h6HIQukV1MxZ4l/+g2DZz22MvCF4d86o4lvewCp9drNr30MpDUN9Wi7ZnbtcJ1MMA/NfOTOsAqPPWiLcabNqySb8/mJfuf/71n5KtW7beBHBFOydj2wDAPe3vAwH8AeCBnWOi4VyPAGu8x6q4/+16oVFERIAIEAEi4M4ESOB15+xR7ESACBABIkAEXJtAAYApAPa5dpiPojO0aGB/KrtbjITPvxQJthyKoUo727MYGhWq8VDtGt415NZvt3x+Pf3r1doNa4/bw99jqVBekSBtXuBNXqpImJJoKP6xSnJ2saZ/RlclVc0l6zNTj48d9aZxNWYqvyRh+iI2NtvfnnhVJvDWVLM1bsTKCGGbqDYakfnsZ2cRM5N9BB9exbJifDnzS9HhtY9ZNHDfTX/3WPfo7kww1V8/rfwJuIaSzbzNuryx/fAiAEv3nyV51gi8DRo0KA19NbTp0MihvsyS5Ke9P6kP7D8g++OPPy4BKNEOxEQ+qcGgzNKhsYEAbMl8dI97EmC5/xnARPcMn6ImAkSACBABVyVAAq+rZobiIgJEgAgQASLg/gQkAIYDOOMuS2FN1gICAnkDw7ghSqWak3fqskTtizh+zgF7CkHugsOucbJqXMU9xbrXe77+XIPnGyiFR4VSqBCfLciu1rH52NiJ4qyM1ca+wlOmigQCI4uGCgVeg0Waisjc3MxlwtGjhhtXB6euUiRMX1hTQqctObC0OrvC+16Lfu3q+4L3H3ppaAXVDTM2iH7O+bmmLBqMBF7ZJRlubL+Bpm2aAioUSY9JC+GHuAP8xz6X5gVe3k/gXOeUbOJt0llrWLIfbGHP/MZZc0l2Mb5MRGZV4x8YDNYbAPu132SCkQDYqYeqPHptiYuecR0CZNHgOrmgSIgAESACHkWABF6PSicthggQASJABIiASxG4C6AtAHY02d0uS0Uyd1uXU+KNio4K8w/0/3HQkEH+KpUKkssSDHxzIPgpfNH6jPXVEg1Zk7WAAH/eQG2Ttbz8AokanDg+n28oytsk6MWOjxZn8ZMNxGM5EmYsFAmyNlYrZkckoU1kmzCfIB9eiz4tQpQqJeem8KZUBVX8mewzRgJ616iuYcGBwbxO/TqFqJQqzoWCC1IlR2nUQK1Oozrft+zcst9rb71WpCxXci4JL0n8fP3irKi4rvYSdRYNuoFK5CXY+9HeQum30sjKPGtfHfuqODbtkUUDq/Y9vPIw1HeMLBps2g8WLKodgPEATgHwBtASAPMiv27wLLO5GAEgH8BVgz9nAu9uE49eC6Z02C2Wfgdaep/DAnWzgUngdbOEUbhEgAgQAXchQAKvu2SK4iQCRIAIEAEi4H4EmOcp/VvD/fJm74i50WOiv81YlxGiG1gul2NFygr4B/sr5k6Zay9f18qEJubByy5WwWnxFdqt0/hWLVvOGDKwT/3ysjLvw3nHrnn7+43j83NcrqK7Q0wH8eDlg/Vi9AP5A+yfs190Zt0ZIzG619he4vf57+vvYw3U1iatFf2U/ZPhfazylFXeDwVwuQJB1aHC3jPcZ8Y/HfL0jNbDWtdXq9Sc34/9LlH7qOPOZpzVsTc7v2mTtVuiWyqfEp9LQd5BYzfyN+qePaL1ZH7MssPizVH5jRWx0QnA7H+3AGitFYCLAHwEYI6d5rd5GMbPL8CP175ve80LAEmBROrl7RV/SHDI8EUBt27Xup2fbvV0YpPeTULUSjXn1rFb0nJOefzl7MvVqsi3OXD3eZAEXvfJFUVKBIgAEXArAvRDl1uli4IlAkSACBABIuA2BBpqRaGn3SZiCtSuBHRCUcMXGjZ/44U3ao8eO9po/LTUNBReLizJSMvQHZu36/wGg40FsAbABACbLJmEVQUHBQXxIiIiQm7euumz5+c9fi+++mJZ3QZ1y3/J/0XKUXPitwi2uJKQxR3KHyps/1Z7IzuJAl6B4sDsA4YCOvfDjA+FYdFhRvftWrZLsTZpranQ/jeAcwCiANwy4MaqT7sYVKkykZIJp8xeoNqXaYXxuSPnbtz89eb0c/vPbWeDc6O4Yb5+vrzWfVtrBMjfhL9J1T7q+BOCE6b5YCIr8zstNCNQO6qC13T9pkKvzsJBJ/ReBPAGgBNmKn2rzdKWAULHhIrH88brXwAo5Apsn7lddDTnKHsBoK9QbvlWy5Q+aX2Yb7DmYhXWBfMKRJfWX3K56nZbODjwGRJ4HQiXhiYCRIAIPMkESOB9krNPaycCRIAIEAEi4DgC7If8r7RHlB03C43ssgR0QtHN8zfR6korREdHG8XKKnh/2vvT5R+/+ZEJhI66dOLuGADbLJ0kNjZWnJWVpRG53p/6PuJmx+kfLZIXIWVqimh75nZXErLMC7wrChQH5h4w9As2K/DuXLZTsS5pnamv8IcA5gF4SlvFywOwFAATKcu01absZwn2+1J7VZ9WVWHcOaazOCotykiA/H7296ITa09Ykw9rBV6rqpXN2WBcPnmZJz0hfd7Ee7c5gAgA613Ee5cbuzpW2HVkV6MXAHtX7FXsmLGDvQAYpvUY5vbm9Ra2imoV9PfFv+Hl5YWnWz+NM7wzCuE8ob0q8i39uLrbfSTwulvGKF4iQASIgJsQIIHXTRJFYRIBIkAEiAARcDMCfQF8BqC7m8VN4dqHgJFQdPqz01i6gGmDDy+ZTIakxCSFr7dvjwx+hqPsDnTiLisd/tKKZXFzc3OFo0ePDjp79ix2n9qN8BHhRo/npOQoUhJTXErI6jCmg3hwatUWDb3H9Ra/t/K9RxYNsmLkJOWI9uXsq0ggZQ3B5gJgdgbsZ4fzAP4PAPuMK7Ui8McAmO1BgRWczd1aVYXxvRHpI4QvvfWSkQB5KO2Q4odZP1iTD0stGmyqVjYnUq9JXCPdv34/qyQ311zNVbx3zQu8y/cqdszc8QmABgCuAHj+9fmvz/b608u/ecfmUCvVuCG9gSJVUcmxT485uiK/mlvM6Y+TwOv0FFAARIAIEAHPJEACr2fmlVZFBIgAESACRMDZBFjDoHe0Hp7OjoXmr3kCb0xMn7jplehXAjWC7kUZfv3yV7zS/hWoy9X38/PyrwT6BI4zaYRmzyiZHUMGgHFar1Nrxq5a4P0iR5EyNcW04tWaOex+L2uy5h3kzWvZp6WuyZoEPog7nXHaSEDXVJcGBPM69X/YZO1iwUWJj6+PpQ3UFmubiDELlgcAdgEYpfWPZVWxx6q5sKoqjO9XIvAa5iMGwKsAmChpejFxex0AhVa0rixkW6qVzYvUqbtK1s5Yy4RcJhrrrjqu4r2rCyh0bKh4fNoji4b7svv4auZXoru/3E1/oc0L0wdFDgpWlauw/8j+4Jc+eYkT2EjzEYfGymHW9hJhjjCgmnvA0x8ngdfTM0zrIwJEgAg4iQAJvE4CT9MSASJABIgAEfBwAv/Siidvu/g6rTp67eJrcXp4faL7hAX5BfFCw0NDDhw+8NSbi9/00gXFhKIN728oPL37dGQFTbvsGT8TH1dpxTOrx63MouGu7C5Sp6WaWjS40j6yNBZL7zPltwCAj9ZagFXSMm9cxtsuDcKqqjDuPKazOGq5gUWDTAGNRcM6I4sGZiHBYmTewf0BiJl3b4BPQGb7/u0b0uqXZAAAIABJREFUlCnKgi4euFjq/5x/r3xBfkVeyowP+7UVwGwrqpXNCrxfpXxVun7memZz0VnrBc08jlu6iveuLsmmTdakQqnE2887romiyTp+Jl9f+c0aJc5fOh/t/stseR9eP634qWTXzF1MaK9uJbfVn1k3eoAEXjdKFoVKBIgAEXAnAiTwulO2KFYiQASIABEgAu5DIAnAcxVU0Dl9FdGDOoUFBQTyIsK4IUqlmnP4xCWpyhvxgg2aTvG2Cl9OX5ezAxg6fqh45uqZGhHo0rlL2LRuE+q8UEephvqeTig6wD/gKEsG3fITtb6wL7PeT7aIyazJWkBAAG/gwIGaJmuHTh3y6da3W5lKpVL9UvCLxMfLJ24jf+PJKvaRs9PhqPlZ07WuAJ4FwMyJmfjJmoR9Z48Jq6gw5jbo2KBzQ27DRF2TtWvHrknU/uq4Y/xjun31M4C2AJivxl5mK1C3Zd0vmoc2/7/+H/T39/L2Qv0X6msqTnfO2inKy8mryJpCJ/Ay72b2fcZeVjAR+yMAlVYrVyFSs8aTTCRfbsvetAdjC8cw/B7kZqzLEEaPiTayxkhNScWfL/2JZl2b6QRehVbgva8VxC9YONeTdBsJvE9StmmtRIAIEIEaJEACbw3CpqmIABEgAkSACDxBBL4A8KdWaHO5ZcdGvSbO+jT2UTVa0X3879OtkvKykuKIHu1ClEoV5/BJqVSlVsULtlRY4edy63JyQNx5a+YJB8QMMBaBElNLNqRuYJYJW2oivuC6wX+3fK2ld6c3OilV5SqOtEAqVfmo4iup1KwsLCORy1S0MrePJn2+VSTYfJiJhp7+ooCtT6z15XVEavX8mkY2DfML8uOF9A4JUavUnFvCW9I7hXcW3D5y+4yJSNoTwAEA7H8PaYM68lL4S6EtWrXw6t6zO1QqFS4VXkKbUW1QsL1AsXPGzsq8e5kQy6qTWbM5djFxrspqZZ1I3bFPxxbKcqXPxfyLV38T//Z54fHCS9pxmIXNNy7SWM2S3FUo8P7V+S807dIUV4RXsHv57qv3A+7L6vWqF6JWqjl/H/9bWuZdFn8z+2ZFVdKWzO1p95DA62kZpfUQASJABFyEAAm8LpIICoMIEAEiQASIgIcRWKutcuO74Lq4uUvjhaOHdjMSIv+3aLP61Zcac6IHddGELC9SYFLyTpFgS4UVfi64NKeGZFbgXZeyTrF86vKa8qsd8eKQF7fGrWOFpQ8vCyo1bYVmdh8lC74v+eF00bW33377OaVSyTl8+LBUpVLFCwQCTxS5mI/tfwCw5mEOu16IeUHcN7Wv/oVMibwEeXPzRBfWXzCtvv0DgAjA+wZi/ORh7w77bDaPFRo/vIrkRUhPTYfcX17y9ayvK2sKpqtWPgXAW2upYE21ciwAVknOqoANLybwukpjNYvyNi52nHhlxkp9DlijxMkJk0tKXygtlRXKgl/o9oL656M/e7We31r/82XZ3TKcm3dOdHXj1YqqpC2a28NuIoHXwxJKyyECRIAIuAoBEnhdJRMUBxEgAkSACBABzyKwR9vkivlXutplJMydu/Qb1m//Ge1CgsHhAL/eeoC3o8IQ0rgekrP2KRIWV1rh52prc2o8QyYMEc9Kn6UXgYpkRVg+fbnoq8yvakrguTqWN7ZRt9Hd9N6/DMi+tH1VVWraws2swLtY8L2q76hEr1deeUUzJvMqnTRpkkggENQUA1vWYusz5wEw4Zo1s3PUxe2/sr+wVVQroxcyv/B+UeTNzTOsvp1R67laM7sO7HquS/8uIUxcP59/Xnr8++M5/53/36VDYoZAck4CZtHQvE1zrE1diz3f77l+fu/5JhYEXp1qbNaojVk86C6Xa6xmwfoRFR2lsS3pP6B/iLJcySnIL5BcFF9coGyo/OI9wXsh185fw9aTW1F/aH2j4S6vvFxyfuH5J8mXt6q9QgKvJRuO7iECRIAIEAGrCZDAazUyeoAIEAEiQASIABGwgABrsjOFaWsW3FvjtxgerU/6LBvz/8mK7B5e8qISpGw5i1kfj0Ry5k+KhGRN06BjNR6kG07ImqwF+gXyXg1/VSOwiQpEEo4XJ24bf5ujfXcZLeYLe2x8+vgHXUd2DTDE99OKn3TeoHbNo6lFg+xuMWat3KdOzdhp9G/s5ORkRUJCQmVWALZmuyoxydZxLX1uAwBW8j7CDp6rb2rtD741mJz5ePfrl9ZvbesRrf0NgzqddlqRPy9/BwA1gHWsurZ7ZPflibmJevbF8mIs/8/ywrDeYa3v3r6Ldi+1g1KpxFXJVZSryvHl1i8n/HH2D/Zsda/KrDxYF7LxAAyrgHMAXK/upE56ntuyY8vObV9qm9isbbPmPo18ar8W/RoqEXhV5xeeD/X071DWxC8oIIjXrm+7kCqsYUjgddLGpWmJABEgAp5OgAReT88wrY8IEAEiQASIgHMISAAMB8A8Ml3uYs2xAgICedxWDZs3e/p+7TED2hjFmLLpFDq+2BEr1h8s3PGTKNJFmiFZIuZZck9N5MMZcbCXCs91G9vtwdgVY/VVxAqZtpnWWvtbbej20UBts75Dxy/d6N5vVIv4f31gJDBrBV67vSjoEdUjLCgwiNctvJummlKUL5KCg/jdgt2OsoEwm882bVovbNfmhcRRI9+Sa+wo8vKlKrW3LXYUowEwsZhZPlwDwKpc2S923WvUs9EzkVsi9T+3MIuGg/87WC75WsJsE+4CeIrd+P6q99FvbD/O1fNX4eXlhcZtGmNH6g7FX+f+CliYsVD/PLNoSJ6SrNq+Zjt73uaLVbUGBgTy+g3oF1JeVu6TfzTPp/vL3cqCAgJUh4/mm1pzOOMzYfPaKntwyPgh4unp07nSc1IIzwjRPaq75vYlM5fg+UnP6x8tlZfi8ueX1ZIcyasA2OfTY69uY7qJx6YZfO9U3MSPBF6P3QW0MCJABIiAcwmQwOtc/jQ7ESACRIAIEAFPJcBEF9bJ/qaLL/CNDXMjNo0Z0DbQMM7k9Sdw4PQd9cjwdmo11MVHfrl2WcXhxAu2nHCUgFYhptCo0LBagbV4L4e/rKkMO5d/TlrOKY//XvC9PhYmNPkF+PH6RfTTVM4WHC2Q+qh8bBHaXDxdFYbXSFsROYIbxf3DsJLu12O/StR+6rij/KOOrCLWi3exsbHirKwsI6/ShIQEu1o0RIyLEE9Jn6Kfg1Wqrpq+SvRN1jd2tYFgzcL8/fwzO/fv3EClUqkv5V+SqrxV8fsE+zR7L3bCWHGWgPeoWSGzo0icIRJk5ujiiAEwFgCzcjgNIA8Ae/ljeDFxl3l2f6kVdWUAZMFNgmvV7VI3vHH/xk+plWrcOXkH9TrU43h5e/lfP3gdN/Nu/vng9oO+Bi+R3pv46cSUe3/e82nRsQVUShVuSm9CdktW2uu1Xhg6eqif4aSZyZmqlKSU16ojPI6dOFbMz+QbrZ+fshLzZ81+aM2RkCgSZGTYNScu8AHlzl4zWxgxKkJjmZEyKwVvJrHia0ByXoIv134JtAa8fLxQfq0c+Aulp9NPsz1g6kPsAkuxWwjcCasnCF8e8bKRjUgF1jAk8NoNOw1EBIgAESAChgRI4KX9QASIABEgAkSACNibAPv3hQoA80Flx6dd+powqM2lnNkDWuuClBWVIHFlHvhJw/Rxy4seYFLKjyLB9tM1LtaEjwsX/2/V/4zEvIykDNGerD36WMZMHCNekbHCSGiaNXmWaG3G2hqP10nJ3gWAiXV1DeavTsWkzc9GR0drvEoHDhyoEdvz8vIkarU6js/n20tg5k7LmibsN6qfkZi0OXWzIn1aut1sIOpF1gtrVbvVjx/wP9BbIzAhOXdGrmhf9j62r7i5OQLh6JiRRnEkf7FckZA4g8VxAcAdAPe13wOsqlk31gPmhgLgFhtHKwJvMdw7LUe1FPdI6aHf06wa9NjsY5cub7q8CgDzzf3EdK/1Hde35AP+B3ohl8Wb9n9ppW+OeLN8SMwQozgzFmeoUmekWmIdUNFe4GasyxBGj4k2GpeXykPf18LQvXt3JC9ZqkiYnKjLic17qgY+U9bEZiTwMl/jnRt3ot4L9VBWWqa6deuWV+0utfHgwQNcybuCZ9s8q2RV2DeEN6TlKI8/n32+xl+S1QQ/cwJvBdYwJPDWQEJoCiJABIjAk0iABN4nMeu0ZiJABIgAESACjiXAzugycUdzbNpVr+hBXcOCatXidW7ftPnF86Lg0PZ1AQ7HS3KzBM2fr4V3hnc2Cj0556giIeUnuwloFnLhTsmcIuwzqo+RiLQtdZtCMF2gF47S16ULR4weYXRP2pI0xcwpM2s6XguXZdfbfLTerdMBfFadkQdFDwoL9g/m9YzoqbE+OJ5/XAoV4jcINtgiSlkjmlkTtnmBN2WzIn16ut1sIOqH1y8cOX5kqx5RPYxi+3rZ14rcGblsX90zL/AuUyQkzmRxfK4VbxuaLI69TGHCKvuAsSr/lQBYU0bDixvGCxO2eLOF0Z4WrxQrTsw7UdGe5n6U8dHx3qN6G9lj7EjdUfLX2b+uL8xc2FI3wV3ZXcx9b27J99u+N7rXMACdn3T3/t01Qv2Z/DNSDjjxOwQ7dHvBrMCblpKG8LDeYE32kpOXKjI3Z3/Ypn2bD8PCw0LKleWck3knpWq1On6LYIste8qafWLJvab+wCw3zB/4amUPDx4/WJyUnmTUTHHhvxYWnr18dlbDFxsmtujTIuSK8MpTfT/tq292yGw1Ds05JBKtF3nkS6duY7uJLbSGIYHXkp1J9xABIkAEiIDVBEjgtRoZPUAEiAARIAJEgAhUQeBFAF8BaOXKpGKj+4qzkj/QixT5Jy+Cl7NHPeX/3uKITxxAdDjTPh5dyTlHFAkp++wmoFnIpjKBVxcL15zAu2LJCsWsKbNqOl4Ll2XX21YAeBeAkRhoywzRE6LFizMWPxKu5EVYkLhAtDFjoyNEKZsF4IHjB4oTViUYCWyrk1bb06KB23Za2+P92/QPMBV4d6XuKtk4c2MYa5platEgk8nw4X8Tr61dv5Edyd8PgO2/QzbkojKBt6I9zf0482Nhr+heRvuAefAKtws/fKHdCx++HvG6Rrg/+P1Bn+MHj1+6ffM2axBn9tL5zOr+kvn2pk1LE+3K2qXfC+Nix4lXZqw0suPgp67EgllzwFgkTJkq+rPkL6+FgoVGe2px4mLRlswtVe0pm/eHFbznA0gyuP9pAB8DmFPZGEz8DvAN4IWGhz5sppgvknj7eBs2U3xj0MpBm9q+ZWx9cyztmOrUxlOxxReLmSWHR12mTdYqsYYhgdejMk+LIQJEgAi4DgESeF0nFxQJESACRIAIEAFPIcAq7FglJavSc9WLm7vsY+Ho4cZi0OKV29W9X+vA2bn7B8z/N+sL9PCS3VUgIXWvcywaxoeL/8d/ZNFQJCtCxowM0XdZ31Vo0cDEpdlTZtvLoqEmhKbq7JMMACMMmnLZOhZ3Wc4y4bDRw4wEwvSl6YqFiQutqYSulJc9qoRZk7XAwEBe9/DuGsHybMFZCceHE7eTv9NuNhCdV3QW1rlcJ+gfs/+h51ksK8baqWsvH9xwUGNpEh0dFRbgF8AbGNEvpLy83Pu7H37k/LB3v/+dO3eY/cIvAPrbmoxWo1qJX095XS+MsgrQE3NPiApzCysURvuO6yv+gP/opQ2LNzspW/Rj9o+6Z3S5ydTGZVye/ChYIxsC3R9vSNmgSJuWpt8LzPua2XH0H9Bf02StID/fu3uXV8oD/QNUefkFkrz8ggVjPxmbExkTabSnMr/IVCxOXGx2T5kKhdICqVTlo4rPF+Tbu+K3NwD2iwnxhtdIAN+Yqao2l8oK7SsG8QcJ20a1NVr38VXHUbi/8PLve3/XW+LYuj9c+Lmqvi9J4HXh5FFoRIAIEAF3JkACrztnj2InAkSACBABIuCaBJhAEAdgsGuGp4nKrMD72covy/cdFf3avwe3uaSw0Pu1Fxuq1FDfz//leqHaxyuOv/GYvQQ0i9E81mSt4JxE7aOO28Pfo49F02TN34/Xb8DDJmvCfKHEH/7V8n2NjI4MY83K+kT0CVEpVRzhUaHGriBbkF2Z0FSVuGHxuq248Tmt1ysTeVmjLlsvswLvqqWrFIsSF1VZCR0eHa4RO8MiwjSi66n8U1Ko8dhRfDtXCTuMd5PoJuL2/9eeW7qzFO07tYeqXIVzh84pagXU6mG497SwDeMo0fpv+9qaCPZc08imYd6B3rzGvRuHqFQqzu1jtyVqX3VcYUZhhZ9B1hSuVkAtXpfwLprPwcX8ixIvXy+jz4o2psPa/7VF4DW3FwzXb/T/F+csFpoKvBlfZCiSE5PN7qluY7qJx6aN1QvbCrkCO2ftFOXl5FVV8WstbiYwsxjMCby7AXxr7YCG97eLbndp4IqBeiH3gfwBCpYXQP20WnFq/ilrXphUJwxXfJYEXlfMCsVEBIgAEfAAAiTwekASaQlEgAgQASJABFyMwL8BMOFkgovFZRSOqUWDTF6Mf0/jF2/6+jCrPmaVZ8xL+AwAcXXFDjtxsETMs+Qei8KJmRgjXpaxzKhx25zJc0TrM9abCk3cjq917NyyVctEJ/qMsjyxhn4vWbS4Cm6KnhgtXrz6kUWDXCbHoqmLLLJoGD5+uHieYJ7RUfwlU5eIvsz80pCXvaqEq7NMi55lTdb8Avx49XrVC7l/7b7PXfHdq14NvcbdyLhR1UuOfwIoA5Bl0URV32TLnq7qmaoEXgwcO/DSTMFMvUDJKufTphtbNFQdOhA1IUpsaNHA/H8/n/q5aFvmNnOCLddcs659afsUO2fsdIQoamrRUAfAR1VZNFiy7vov1x9f76V6OU1ea8JRPlDijwt/wKelD2RnZeo7Z+68fVd4d50l43jgPRUJvFXtWQ9EQUsiAkSACBABexIggdeeNGksIkAEiAARIAJEgBGYBqCeuS73roSHNVkLqFWL1ze0Y1uVUonjIon4u4On8yRXfu/YvFGdi907PD84stcLtdRqlerwL9elKg4nXrDlhL2PSbsSEsNYuPx1fGHU6KjHGrfNnTJXIzRxI7lh3sHevFZ9W4XgBJ5atHyRvqES8yu10GfUXut/C8A2ALEAmLcG24N/Wzu4qX3CyYKTEi+OV1wOP6cqUZP7afanwiExQ4x4rUlZo1iauNRQmKtWlbC167HT/Z4oPFUm8GoajzVr36ykNbf1P14d8Go9DodTKioQXTbxmbUIL6vsDvYL1lR2syZrpwtOS8BB3Eb+RnN7yqzA+9OKnxS7Zu6qsorcooCMbzJtssYa0bEma9dtGOuxR5qPai6GL7it/tkKtVvV1vx9qbwU4vli0ZXcK/auSLZHyDUxhpHAy+xWggKDeN3Cu2kq/0X5Iik4iN8t2P2k/LemJpjTHESACBCBJ4IACbxPRJppkUSACBABIkAEapTAUu2R+YU1Oqvtk32oFQYvAtgOoGV0RLvEzZ+NeEo3pLzoASal/Kjz4PVEwcuUXmUCr0Zo6hTTSTxsxTDu7Qu30epKK0SOjDQaozKfUdtTVemTRQCCAZQDYPYARwC8B+CUDfNZm2PzAu8XaxRLpy41EuaqUyVswzroEfMEmMDLKr5ZszjTy7SqlXmJjwfwQQUwLd0rFt3XbWw38dgVBhYNMq1Fw1q7WzQYLsei2KzcTNzARoFD2ye2/7TpW031L3/YGBdXXlScXXDWERXJVobolNuNBN6IcRHiKelT9JX/xfJirJq+yp4NE52ySJqUCBABIkAEap4ACbw1z5xmJAJEgAgQASLg6QRYh/SDANLdaKFRAAZp7Rh8180btnDc0I5+hvEnZx8t+eH03WtvRw9+TqlScg4LRVIVRxkvyPbMSqvHLBpkcsyZordo4EatihK++NaLQRUJvJX5jDpoXzDf53va5lDMZoNZhcgADAFw1EFz6ocdPmG4eN7qRxYN7Cj+0mlLTS0aUI0qYUcv4Uka31wFLxPZugJoofWlbQ5ABeA3AI81HtP4Xgf48fpFPPS9LjhaIPVR+cQLBIJqVV6aNln79divErWfOu4o/2hVVeQukT9Dz/BbV275nK17NqhJVBNjgZd/UXF2/llHVCS7BIMqgtAJvMyiosW0rGmb+43qZ1T5vzl1syJ9WvqTKoC7Qw4pRiJABIiASxIggdcl00JBEQEiQASIABFwawKsA3uG9si8uy2EiTwtchcM3zx68ItGP3Qvzj6q6jt4tNcrndmpZkAuL8KkuStFgvVfe+RRY02TNf8gXp8B2iZr+UKJD3ziMvgZTGjSC7yMxaXPL2HW/Fn6XFfhM1pTe4LlkokozJf3HQDsxYPDLnYUP8gviPd6xOsPm6wVnJJ4e3lXdBSfxeGIqkmHrc/DBtYLvBoLBf9gHvOPLi0r9RH+XFAaCH/F4IiIp1XlSuw/fPj3vXv3n/jtt9+Yp7C+8diYiWPEKzJWGHlUz5o8S7Q2Y629vg/ccn+EjwsX/2/V//RcZk6bicaTG+u3D7NoEM0XiX7L/c1enNxqazZr1mztK91eGTj8zeG+ZWVl3sJfhLXC/xPOqdOY2R8/vDanbFakT09/UgVwt8onBUsEiAARcCUCJPC6UjYoFiJABIgAESACnkEgH8AUAD+763Jih3UUZ80ephcpZHcVmCUoUKcmLzT6t1MyL1eRMHelp1damRWaOo3pJB627CGju5fu4sbWG+jSoYuSA869KnxGa3JbNABwA8B/AaTW0MTmeLmlWFdDvJwxjV7gNW2CxvyjNy7PxZKZzKmBvciR470P//vH+g0b2V7SXdz0denCEaNHPOZRPXPKTE//PqgsX9wpmVOEfUb10XO5cP4C+Cl8dVC3oGKooPzz5J+SMt+yOAua9TljXzh8zuhR0bc3bNxQVzcR218Lly7EkER20ABgzfxWJ60miwaHZ4ImIAJEgAh4HgESeD0vp7QiIkAEiAARIALOJiABMBzAGWcHYuv80eHcsIAAb97AV1uGMDuGQyev3ej+Wq8W8W+PDDAcMzktV5Ewb+WTVmmlESu5kdx6uiZr6nI159rxa5Ibx28suPnLTRGAC7ayt/Nz57Req3qx3s7jVzocqw4N8AvQNNjSVPXmn5JCjfgtgi3VOsZfQ2vwZFGa+TMzD95/LM5ZLIyMiTQSanOW5eDN1wehe/dXNKgXL0l5MDlxem/WXFDL3qzAu2LJCsWsKbPs/X3gTnl4TOBlvLalblMIpgtYA8TTLvTdUEMfI6NpuGty1pwaN34c8wjXX8mLk9Vn5WeLGzVvpDxbcFbC8eHE7eTvdAtLDmdApDmJABEgAkTAPAESeGlnEAEiQASIABEgAvYmIAfQFsDv9h7YCePpxZXYmMHirNSpj6p65UVI8GCLBlPWLSNbhvkF+fGa9WkWolapOTeEN6TlKI8/n31ewQRfFxRuWNXu5wDY+fBbTtg7GD5+uHie4JEvL6sOXTJ1yWO+vM6IrcI5uS3D/AJ8eX4vNA2BSs0pvXJTWspRxiP/vDuI0pai1FXwVijwvhU2GK+8wix5geQlKYqExOlGwq2pRYNMJsPsKbPtadHAvGBYczfWJNAbQGsAOQCuWrpIZ9wXPj5c/D/+I4sGVpGaMSND9F3Wd0+kJYNJDswKvEuSlygSJyeSAO6MDUtzEgEiQAQ8iAAJvB6UTFoKESACRIAIEAEXIcAq4zzu3xjRkT3CAoKCeQN7h2qqevOOiSVqH3UcP8PtKq1sqghsH9NePGDZAL3AXSIvwaE5h0Si9SJXFW42AOgCoL2TPhfcT7M/FQ6JGWJUHbomZY1iaeJS5gnMhDtXqXTWI/J7uZ249qhwfZ5VihIUf3NYVCo866p5tiW9FVo0MP/oTcs3YsmshxYNTLhNSEwSCTKyjNavabLm78frN+BhkzVhvlDiD/84Pp9vr8pLFkCSweKeBvAxgDm2LLimnjFssqYqV3HOFZzTfE/u4e+xF5eaWopD5hkVM+r2+tz1eosGtr8SJyeKMgQZnvT5cgg7GpQIEAEiQAQqJ+BxP3xRwokAESACRIAIEAGnEnheK1o95dQoHDu5TQKpY0OqevROUZ3C/AL8eO37tg9RKVUcSYFE6uXtFX9IcMiSykzuIP4gYduotkZi5fG044pDcw+5qufouwBWADCKuWpS1b5Dtz+8TQXey+cvY82yNeqXXn/pnlqtVp3JPyPlgBO/Q7DDkhxUOzALBuAGjx4gDOjcxojZ/YMnFIrdR1w1zxYs67FbdBYNPTRN1vyCNTYa5cpyzqm8U3/4lnpzBvUPr6ssL+fk5RdI1BwfnXBrq7+ytd8ZzA6C/dpvEvlIAKyJ5R5bFl3Dz1i75hoOzznTGTZZKy8v5+Tn5Us44NjzxYBzFkazEgEiQASIgNMJkMDr9BRQAESACBABIkAEPIoAq0L6CkBLN12Vx4oSoWNCxeN54/WVmQq5AttnbhcdzTlqSeVYZQKvvT1H7bV1AgHc1wq8zEbC0ddjR+rfGPfGxAUZC17QTbwkaQn+Ofef+jiYZUPatDTRrqxdluTA0fGz8c0LvAdOKBTfHHHVPNvCRS/wGjxs+tnX/z46OjosKMCfFzEgIoSJvoeP5ktVKlW8QCCoSpi31WaBiemMtzmBdzeAb21ZtJOe8djvVBt5LtL6P69zUWsbG5dFjxEBIkAEiICzCZDA6+wM0PxEgAgQASJABDyLQF8AnwHo7k7LYvYLQUG1eRG9u2nsFw4LRVIVRxkvyN5dlYDjLsvkxq6OFXYd2dWoMnPvir2KHTN2WFSZaWrR8ED+AAfnHBSdXe/SR/eZsPsfAGtqIFGPHalv1LzR0ld6vNLt9YjXQ67/et3n2abPBg0YPcDLMJYNKRsUadPSLMkBE8paACi0wNrBZlHNvEXDIVGp8JyriND2SKU5gbfCcWMnThBnZWboX47I5XJMSkgUCTKqPFZvi82CLncTTCwa6gD4yNUtGnQQaw+qHeYb7Mur07OQokapAAAgAElEQVROiFqp5hQdL5KWoSxevkHuKd+ptu5DncA7zdYB6DkiQASIABEgAuYIkMBL+4IIEAEiQASIABGwJwF2hJj5iw6156COHis2ZpA4K3WagYBThEme1UDNvMC7fK9ix8wdFlVmmjZZuym8KVH6KOPOZpx1ZW/N8wCYoDTOwXuoqiP1V5g4O3vN7M0RoyKMRHatwFtZDlgVKBP26gH4DUAjAGw8Zj9h1HCraWTTMFWJKvP50OcbBtYPVN06dktazimPv5x92XJR7fEma5JSb3Ucjrp0nq1Nr96D14IHubnrcoSjx4w2ylvykqWKhMmJlQnzVe0JI5uFNpFtwnyCfHgt+rTQvGS6nnf9xm8HfzsivyJn1bqsyRo7FcGarF23IGan3/Jc9HPilotb6r9Ty4vKcW3BNdHtjbc96UWBLZxJ4LWFGj1DBIgAESACVRIggbdKRHQDESACRIAIEAEiYAWBfwHoAeBtK55x9q3c3JUzhaOjwo0EnMVpG0omz+Mz4a3A2QHaY/7QsaHi8WmPLBruy+7jq5lfiY6sPWKt4GJzdag91mHFGGO1lbusEnKTFc/ZcqtFR+oHjx8sTkpP0oteRbIipE2v0KLBsJKTxaRruMWabU0BUGJYzckEeN8g3x9bRrT0VyvV+OvKX2g8sDFEq0WiS+svWZtjNp+75NmWfFVf4E1eqkiYkliZMG/RntAF3yGmg3jw8sH6vcEq5PfP2S86s+5MjBse5ee2WNZCWHdYXaPv1JvpNxXXFl6zpFrdlpy6yzMk8LpLpihOIkAEiICbESCB180SRuESASJABIgAEXBxAtMBPAfgvy4ep2F4ZgXez1esL50yf1UGAPYDuVGlpButTR+qaZM1qVAq8fbzjjvAP+DKFbi2oh4BIBfAGADbbB3E5LmqBE/T4/iPHanvE90nLMA3gBcaHhpSXl7u/cvRX675+fuN28bfZpgDQ99WJsxGam0ZdKIkC4uJZD4AVmqreZVto9vuHrRiUCtdzCXyEhxPPw4EQiGcJ3zSRTXTLcB4qwG8bImQHRs7UZyVsVovvspkMiRMmSoSCKy2aKjIZoE7lD9U2P6t9kaCaAGvQHFg9gF3zJ15gXfVTcW1RdcsOjFgp8+sKw5DAq8rZoViIgJEgAh4AAESeD0gibQEIkAEiAARIAIuRCALwEEAmS4UU5WhxMYMFmelTn0k4MiLkPDQoiEMwMfu4ntZ5UIf3lCVUGnhMC592yEAKm2jqmoFampNcUN4Q1qO8vjz2edNbQ9MG2pVdKSe3fcJADGAWwBaa4/e614iGArFTNyLB9ABAPts6a4+qM+pH9gtqHFgn6A6KFd7+1zyrhX+XjinXpO6+ptOpJ/AH9I/Si5kXmD7+JhJ7p+EfWCae12ORjao91xQ77DX/N6IDA9UKZXqw/knpCqOOl4g2PCYnQVrshYQ4M8bqG2ylpdfIFGDE8fn8829HDHkaumeMC/wrihQHJh7wC0F0ccsGuTluLaILBq0LwzZywXy4K3WNzM97EACT+J/GxyIk4YmAjVHgATemmNNMxEBIkAEiAAReBIIXAIwDMA5d1osa7Lm7ReQM7B39+c5QPnB/F9unjp76fPjpy6y9TBf4W8AGHlmutP6nsBYrWqiVRkf0+ZyrDL20JxDItF6UUW2B1X9cFxZ4y1zvq1xANoDmKndg6wKdErgkOC4uksbMF9ezaUqUoKzToUR097S/P7PC3/i7NazuH329uXbPrdjA4MDebXDarOGVz4Pjj/wad65eVlgoI0+ve67oXTsj4wYPqTz1vUrA3VLkcvvYlLSApEga2NldhYV5jY6OjIsyC+YFxHeN0SpLOcczhdKVWrECwTZTDA2fM7sGB3GdBAPTjVr0WCLvYbTM2TaZO3eyXuSMq+yOFmOzBNPDFjDmyp4raFF99YkAXbypQuAU1rfb/bykX1e2b9/6CICRMANCJDA6wZJohCJABEgAkSACLgJAWbNIAXwlAvFW5XYZhgqq5ZkP+Awz13WzEp3MYF3NwDW7Igu9yBgL4GXO4g/SNg2qq3R0fnjaccVh+YesuXofFWNtxTaquP9Bpibaj13Zdq9+TyAe88tqT82aGgto7iKs4sQ2vwVyM7J0LBDQ5TdL8P1E9fPXym+4td0cVNWUay5WMOre1n30G9yPzDBumBega0+ve6xGx5GachekL1qScu3x430MlxAcuoqRcL0hbbkFbHjY8RZq1cYNGqUY9K0OSJB5lqdQFupeMKarJWVlGWGvBrSMKhBkIo1MYQP4k5nnHZ3QdSa72B32k+2xkoCr63k6DlHE2AvwMq0J5aYTsR+X+phJ5gczZDGJwJOJUACr1Px0+REgAgQASJABDyKQBSAdwG84exVRQ/qGhYUHMyLCOsUolQqOYdPXJSqoIwXbNhnevzaVHyo0kfV2Wuj+S0iUBMCrzVH53X7jImz7DlDAZctyPAlQkV7cAuAFlo/Xu/nltQXmgq8dwUyVYMLdTkxmTH6f+NfO3YNP53/SfXMm88YiZl3Mu+g86udUf/l+jjDO/Mk+PQaNj2rTOC1Jq+6zcjNXbNKODrmLSPBPTmFp0iYOksnGFconoRGhYYFBwbzuvTvEqIsV3qLj4ivcXw5E74XfF/V95VFHwa6yaUIkMDrUumgYLQE2H+j2K+tAGZrGzvO01pUsf+eekSzWco2EfB0AiTwenqGaX1EgAgQASJABGqOQDKAOwA+rbkpzc8UO7KXOGvxe4+q6YqKMWnhWpFg4z5NNV30oE5hQYFMAO4QolSqOAeOXbxRePXO9P1HzzFrifEGRxQr8lF19hJp/soJ2EvghalFwwP5Axycc1B0dv3ZKo/Omza2kxRIpBd/vnj8jvQO89XVXaaNtyrzbdW/kAiOqiV+dlF9/R5X3VVCtujPSwMGRjR5ccSLeuuB2xdu49tj36LOcDbNo+tOxh106dEF9TrXwy+8XxTH5h2zRdh0t334yKLhzSGdtq5bqRdkZTI5EmYsrMqioaL1ViDwpikSps5mXO9XJp70G9cv6xP+J/pcFsuLkTk9U/R99vcP91inpmF+Ab48//aNQ9RqNae08Ja0lKOMx6HLj/kFu0hCqGq34kSQwOsim5TCMCKgE3hZU9IkAOyF4BwAHwFgDT6ZhztdRIAIuDgBEnhdPEEUHhEgAkSACBABNyJwFMBkbZM1Z4bNzU39UDh6WA/jarr0XYqERes01XSxI3qIsz6NMxCA7+P9OetUihL1xWeeDRov2LCPHZVXArjgzIXQ3DYTsJvAa9pkjR2dV/oo485mnK3y6HzomFDxeN54/T5TyBXYlrTtYv66fFaNq/M5rOglQmXNulqjm/e5oMYBswN6BIVAqeaUnHogKZYqFkS9OyznxbdeNNr7qz9YrW64qKH+3/3l8nLIV8sRkRShsWg4Nu+Y6ML6C1UK1jZnw/kP6lgyBuwFTnSDes8F9ur5mu+woeFBrMlaXsFJidrHK47Pz6kyr+aWEzthjDgrfdmjRo0yGRKmM4uGdYxrZeLJzYTMhKxe0b2McvZl6peKrKQszfeV36utxE+93fORmK8oRfE2oajkyCWXytkzkc+E+Qf4857r+VyISqniyI/LpaU+pfF3su+4qhDtjJ1JAq8zqNOclhBYAOABAFa5yy62V9nvmdBLFxEgAm5AgAReN0gShUgEiAARIAJEwA0IBAD4G0BtZvHp5HjNC7yrdikSPl2nqabL/eKfwtGRr2oElXOSP7D+GxHatWOFk2ocPHrygcrPO0wg2EKihJMTWY3p7SbwGsRgbVUiN3Z1rLDryK5Gwt3eFXsVO2bsYMLdPSteIlTWmM0ork5jOomHLRv2SFSWKbBp8iY1pzGH49POB2qVGqpfVfCR+agbd2589/eC32/Irsim/XHwjx3V4O2Sj3aN6hpWK7DWQ+sDpZJzPv+8tJxTHr9PsC+D9aUD8LJJAzSb18GarAX4BfMGapus5RUcl6i9mGCcoROMKxJPtiRkJghNBd5tqdsUa5LWaL6var3bSxjwSktjv+UfRArF9mM2+QXbvMgqHmwY3VDMXcLV772yu2UonF8ournxpksJ0Y5av4XjksBrISi6rcYJMJutriYvH08A+K7GI6EJiQARsIkACbw2YaOHiAARIAJEgAgQARMCTIhg1gyvuwIZU4sGmbwYCYvWigSbNBYNXEOBN2nFT5g/K0EftlxehA+nfvZbzsZdzVxhLRSDTQQcIfBaG8gbw+cO3xz+QTh7+aG/9i7fq9gxc4c1dggTtT90s6Ozhhfz7WXdzfcY/iE3khvmHezNa9W3VYi6XM05v+f8n3WH1G3ZMqolZBdl4Hhx8HTrpyHiiXBy/sl9AHie2jG977i+4g/4HxhZH2RPzxb9mP1jkeZtDtDDXgKvQQ4qehHAxJNBAMQAbgFgldsa8aT/uP7ij/kf6+O8J7uHrKQsnUUD15zAe/9HkeL+ly5lq8HtsLyDsMHwBkZC9JVVVxSXF1x2KSHa2g+yne8ngdfOQGk4uxOw9mWm3QOgAYkAEbCNAAm8tnGjp4gAESACRIAIEAFjAlMBPAvgkVLqREKsyVpAcBBvYFhnTeVe3olLErWPTxw/Z4+mmk5n0XC28AbEN30Q/eZgo2iT07KxL//8xUYNG40VCARUyevEXNo4tdMEXlY1GhQYxHup30shZaVlte/cvOP9cszLeLrx07gvu4+vZn4lOrL2iCUVjSMADNB2MW8AQK5tsJanZWLYmM0cJt0P6W16pPXYyQRew0sr8LKqXSY8emLHdO7HmR8/Vhm7I3WHIicpp7Bhw4YIjwjHgIEDQsrLyzl5R/KkKpUq3hGfd6NK4nKl99kjZ6+pfFUT9gkeNn1kTdYCAwJ5XcO7aqwNzuefl8AXcXv4D7+v/F9tLa79dtgji4biEtzbcUxUetilLBrMC7z8K4rLCy9b80LDxo+82zxGAq/bpIoCJQJEgAi4FwESeN0rXxQtESACRIAIEAFXJfA1AAEAVzvmbbYShTVZCwgM5rVr0bBDi3aveI0ZOdSI6xcr16P9q32xecNmUVZGliVinKvm5UmNy2kCb8+xPcX/Xvlvo6rRrYu2Kuu/VP+eVCiVePt5xx3gH6jU55U1Z+OoOds6RHR4iuPFKTn/8/kH0nzp7j9//fM3rR+iaWO2SvPcfFTzBz1TevrrbtL47s45VibZKPHz4I7plQq8UW9Ftd68dbO+GZ1cLseUSVNEGRkZdv+8V1JJbDqX+co5TZM1H55/+yYPm6xJbklKOao4HCi0yS/YUV8KzKKh2b+aceENBLcKRpm8DJcWXBL9vvF3uzN11BpqYFwSeGsAMk1BBIgAEXgSCZDA+yRmndZMBIgAESACRMD+BO4CaAHgT/sP7bgRQ7u0mtvmhbZJOfxF+n8TyWR3sXT1Fkxd8ClSlqQopiVMo+PFjkuBo0Z2lsDLfU/wnvD16NeNjqnvSt1VsnHmRtbca6slC+42qlvh26vebqW7lzVn25Sw6Y/jW44zS4ZLWnuBHADXLRmv/uD6/wkMCvyicd/GfsyD95bwVslfl/9aJTsi+8STO6Y/JqzKipGdpLFoUGauyew44e0JrFO8/lq6ZKliSsIUe3/eKxOarZ3LZY9ON4psFOYb4JvdMKxhM3Dg9afoT7WiRHGx1Ld07O2M2y4lRFvymXHgPSTwOhAuDU0EiAAReJIJkMD7JGef1k4EiAARIAJEwD4EmOjAKnfb2Ge4mhslNmagePJ7Y7grc/YgtHsXeHt54/K1W4h5Jw6NQ5ohJTlFMW3yNDpeXHMpsddMLiXwfr3sa0XujFxL9xF3YvrEY69Ev6KvLmVQtM3ZNgNg1fIWCcVmYL4BoAzAtwA8vmO6xhohoBavS/jDJmsX8y9KvHy9mPVBljmBd0nyEkXi5ERL82SKtyLx9Y2357+9+c2P3jTyYtZaRdg6l70+J3Ybp/mo5uLXvnhNX7leKi/FyXknRZJcCVXvGlMmgdduu44GIgJEgAgQAUMCJPDSfiACRIAIEAEiQASqSyBO26zo3eoOVMPPc3N504Wjo/ppqi3/MT0T7yckoE3bhzq1TCbD9MnTRVkCsmio4bzYY7rD2kFYE60avXqO6yn+N8/AokFWjA0zNoh+zvnZUqGLG7s6Vth1ZFejKuAfU38s+2r2V2sA/NNOC3qSOqabiq9H3hrxVqdNWzbpGbPPe+LkRFGGoFKLhsdE3KjoqDC/AD9ev4h+GhG54GiB1EflE18oLwwM9Avkde/fPaS0tLT27zd/9+4xpgeebfwsih9VElu6J+yUcocNw30t7TVh8zebG+3ZcyvPKU7NP2VtlbLDgnSRgUngdZFEUBhEgAgQAU8jQAKvp2WU1kMEiAARIAJEoOYJSLWi0w81P3W1ZjQSeM8V3kTOrjy07vASVCoUFeQXFPrAJ47P59Px4mphdsrDjhR4Kz0mz6pGWcOsTv07hSjLlZxLwksSP18/fcMsS2iEjg0Vj08br6+GZM3Ztk7eeku4RTgRwHeWjGHFPS577N+KNVh765GGDRvWMmyylp+XL+GAY/bzzjy7gwICeBE92mlE3MMnpVKVNydesOHQ8TETx4hXZKzQ54p5+c6aPEv0Z8mfXtPTp+v/vEhehNXzVysbdWp0z6CS2FO+WyoTeD2mStnaTVbB/STw2gkkDUMEiAARIALGBEjgpR1BBIgAESACRIAIVIfAbAAvAxhWnUGc9SyzaMhKmawXYWTyIrzz8eeFO749EgnggrPionmrTcDUosEeIuYIAF0AnAJYGym0BsAEOuaLa+6yeU7WZI1Vhbbv2z5EVa7yvpx3+ZpvkO+4qpqzVZvakzOA4f6oMk+xUaHirEUTHom4RQpM+ny7SLDlSEz6unThiNEjjCpXVySvKLl676r6nWnvGNkyrP9ifQlvOs9iL2Z3SoepRQNr5Hdq3imyaHg8iSTwutPGpliJABEgAm5EgAReN0oWhUoEiAARIAJEwMUIhAAQAXgRwFUXi82icKIje4QFBAXxBvbupqnMyzt+TqL2QRw/Y6enVNZZxMEDb9IIeIOiB00J9g/m9YzoqammPZ5/XAoV4jcINhy3Yc3ztf61cwCwf0Oz35cCYL+39KpSTDQZyNr7LY3jSb/PGo9mbu6SWOHooa8YibjJGT8qEhbviE1fl55lKvAuW7ys9Pr96+p3pr7jbwh6Q8oGRdq0NHMVrW6fZ9ZkzS/Qj9eoV6MQlVLFuXPijqTMtyzuSsYV+i41/rSRwPukf/vQ+okAESACDiJAAq+DwNKwRIAIEAEiQASeAAK7ARRYKXA5E0tlIoqtf+fM9dDcFRPQCHjRE6LrLM5YbHRMfkHiAtHGjI3Wep+yMdgv1tyMVa0rAcwD8DEANhf7HFR4aZp9Bdbiden/sNnX+fzz0nJOefw+wT5bhGbKe/UJ2Evg7TVm4phsQ4sG5uW7aM4ilaxUhk+++MRLF2qRrAhp09NEu7J26feeUaW2UsWRFEikXt5e8YcEh9x5X7i9WF397VXpCCTwOhgwDU8EiAAReFIJkMD7pGae1k0EiAARIAJEoHoEhgJYDqBl9YZx/NPRkaFhQYG1eRG9Xg5RKlWcw8fOSlXe5fGC7O8NRZTHRIno6KiwIP8AXkT4w+ZJh/PypSq1d7xAIHBn8cXxwF1jBubBG7QsZ1mbYaOHGVVepi9NVyxMXGht4yedwLsNQBIAJtyxyt2PALC5jlW27L7j+oo/4H+gF5qL5cXInp4t+jH7R2uFZteg6xpRVEdItEbghalFg+xuMRI++0ok2Hako6bJmr8fr9+Afppmatd+v+Y9YMwA3C26ix3rdiCkbQh7GXBPlC+SePt4x23jb9NXtIaOCRWP5z3yWlbIFdg+c7voaM5R2heuscccEQUJvI6gSmMSASJABIiA5ngZXUSACBABIkAEiAARsJZAJ20145sAxNY+XJP3x44KF2d9McmgCVIxJs0TiAS5ezpGR/YJCwoK5EX0CQ1RqpScw8IzUhUQL8jecTx2wlhxloBn1DxpUuIMkSAzh8SXmkygbXNVKPCuWrpKsShxkS2NnxYAeKCt3GVRMaGG/b4qiwbux5kfC3tF9zISmnek7lDkJOVYKzTbRsOznmoHgPnYGnoh51hpE2OVwMuarPn6+WVEvNq2KaBWHjx2+Y+fj1/eI7ly+1ODed/776L/Lon9JNbIliE5MbkkJyVnAoAtJmngxq6OFXYd2dVoX+xdsVexY8YO2heetWcNV0MCr+fmllZGBIgAEXAqARJ4nYqfJicCRIAIEAEi4NYEdmkbTK104VVwc9MShaPf7GPsn7lyqyJhvqBPbMyQrKzlMwxE3CJMmrNcJFi3KyY3RyAcHTPS+LkvlisSEmeQ+OLCCdeGxgReRE+MrrN49SOLBrlMjkVTF9li0cCGiwLQ1UBYZNXrJwB8VwWOygReW4Rm16fv2AiZ9zGrotZdT2utMqoS2g2jskrg1T7I5t2gtedgDRg18774Ivdyy2bNZrzW47XnvRr71x4cM9ho9Wu+WKNYOnWpWd9dswLv8r2KHTN30L5w7B5y5ugk8DqTPs1NBIgAEfBgAiTwenByaWlEgAgQASJABBxI4CkAfwFoCuCGA+ep7tCVCbyxufw5WaPfGmAs4vLWKxJmr3gnN0eQ+bjAu0yRkDiTxJfqZsXxz5ttsnay4KTEi+MVl8PPqU7jJ6utAR6zaJAVIzuJLBps2Aa9AbBf+02eHal92bTHwjGtFXgfm7dRx0YdG7ZsOLvTwE7PBPgHeJVcUQD3Ofh4/if6EO7K7mLptKWiLzO/NFv1Hzo2VDw+7ZFFw33ZfXw18yvRkbVH6JSAhYl0w9tI4HXDpFHIRIAIEAF3IEACrztkiWIkAkSACBABIuB6BMYASADwsuuFZhyRqUWDTF6EBI1Fw3cxufw5wscE3hXrFQlzV/SKnTA229CigTVPSpg6kywaXD3hD+MzFfCsFmXtuUxNk7WAWrwu4Q+brF3Mvyjx8vWK28PfUx2h2Z4hustYrHqevWAxJ/Cypo/fWrgQawXex+btHt19zbvp7zbXzXdffh95y46gvl99NG4TgtLS0gcnjpy4eeLQiT1XJVcNrRz0IZo2WZMKpRJvP++4A/wDtC8sTKQb3kYCrxsmjUImAkSACLgDARJ43SFLFCMRIAJEgAgQAdcjsBHAeQCzXS8044hYk7WAwFq8gb26apqs5Z04L1H7KuP4GXtOxo4ZIs5KfWTRoBF/56SJBOu+6siarAX4BfAGRjxsspZXUCBRc/zi+Hw+iS+unvTHBV5XidipQrOrQKhmHKYWDXW0ze5qwqJBZw3BjVsdJ+w2sptR9f/PK3/GJ73/g81btpUsSVk2DgBrymeJhURl+4L2TDU3jIs9TgKviyWEwiECRIAIeAoBEng9JZO0DiJABIgAESACNUfAW2vPwKra3EnsfEwoYU3WAoICeQO1TdbyhGKJ2ocTx8941OkeAAksNbe37DWTtRWa9pqXxnE8AdMma8wLmTVZu27F1LbsD8N5m72z6p2FoaNC/Qzn/Jn3M/7R7W2sXb9BsiZ73bsGf8csJEQAfgbA/HstuUYA6GLSTI59335jycN0j8sSIIHXZVNDgREBIkAE3JsACbzunT+KnggQASJABIiAMwhEAFgDoLEzJnfQnCTiOgisk4a1RcBzUqg0rY0EqvOZtXR/mJtD82evjn31y9i0WH2DxmJZMfZ99pPq2XtP3xKfuzDz+PHjl9i6WnRs0TGkVcjs14e+7q9Wq5WifJEUHMTvFuw+XsW6WaVyGQBWmcx+ZmO/L9X+3kZk9JgLECCB1wWSQCEQASJABDyRAAm8nphVWhMRIAJEgAgQAccSWAFADeADx07j9qNXR4By+8U7eQGnAKjcwSPayZw8efrKPn+VCryDogeFBfsH83pG9AxRlis5x/OPS6FC/AbBBr0oy/xzAwMCedy+3BCVUsUpPFp444/f/ph28eeLrwDQWTkgYmzEuSmrp7DqX81VLC/GqumrRN9kfVNZIzUWO/u1VWuDowQwD8DHWn/pAk9OnIevjQReD08wLY8IEAEi4CwCJPA6izzNSwSIABEgAkTAfQmwo9ATAfzovktwXOShUaFhwYHBvC79u2iEn7P5Z6Vqjjr+e8H3VVXsOS6oJ2dk3bH2aO2S2dF9Otb+5OSfrdTUwqG11sLhqgGGSgXe6AnR4sUZi/XVuUXyIixIXCDamLHRnCirE5KZdQ0TYtnPV+O11grNEjMSF4aPDjeycticulmRPi2dWdxUJNTqBF7m4cvEYi9t5e5HAA4DOPZkpdSjVksCr0elkxZDBIgAEXAdAiTwuk4uKBIiQASIABEgAu5A4GUA+wA8qxUz3CHmqmK0a6Vtv3H9xJ/wP3l0dFtejMzpmaLvs7+vrGKvqhjp7y0joDvWPlB7O9urdKzdMnaecpdpEzZzTc4qE3i5y3KWCYeNHmbUQC19abpiYeJCc6JsRYJybebQMDVr6pb+o/oHGsLdnLJZkT49vVcVQu0CAA+0lbvs+4RV77KXa9Y0k/OUnHrSOkjg9aRs0lqIABEgAi5EgAReF0oGhUIEiAARIAJEwA0IzAbQFsAYN4i10hCjo6PDgoKCeBERESFKpZJz+PBhqUqlihcIBNWptOUmZCYIe0X3MhKHvkz9UpGVlFVZxZ6743SF+A2PtbNqTWbR0IyOtbtCamosht4A2K/9JjOyJmesOdke7Z9bLfCuWrpKsShxkTlRtiJBeROr5O03qt/EaVnTmujiKZIVYXXS6qosGtjtUcEhwcPrd63ft0m/JnXVZWqvW8Jb11X+qpjL2Zer8x1VY8mgicwSIIGXNgYRIAJEgAg4hAAJvA7BSoMSASJABIgAEfBYAuy4+2cANrr7CmNjY8VZWVn6Slu5XI5JkyaJBAJBdSptzQq821K3KdYkramqYvxBv2YAACAASURBVM/dkTo7fsNj7Ve0wTQFQMfanZ2ZmpufvURhnzNzAu9uAN9WIvDqK/mjJ0aLF69+ZNEgl8mxaOoicxYNlQnKddmLsB5RPcICAwN53fp3a1pWUuZ/4cSFcxwfTtxO/k72XVrp1TqmtbhXSi/9d1SJvAQF8wpEl9Zfqs53VFXT0t87lgAJvI7lS6MTASJABJ5YAiTwPrGpp4UTASJABIgAEbCaQCMAv2ntGe5a/bRrPcDNzc0Vjh492qjSNjk5WZGQkBAL4DSAC7aE3H9cf/HH/I/1osw92T1kJWWRRYMtMK1/RnesfbC2EeABAOyo/HJb82l9CPSEHQhUxzbFtKK2jlbkN7Q20FfwRkZHhgUFBPH6RPTReGYLjwql8rvyFd4+3h+FhYc1Y03WTglPFXpxvOJy+DmmomxFgjJ7qVAMQGDAojmACADrDSqJK0PF7c3rLWwV1croO+oM74xCOE9IpwHssMmcNAQJvE4CT9MSASJABDydAAm8np5hWh8RIAJEgAgQAfsR+D8AbwIYYL8hnTaSWYH3s88/U125d+V+k2ZNlKfyT0mhRvwWwRarjkOzJmuBAYG8ruFdNYLR+fzzEvgibg9/T5UVe06jYfvE1RHibJ+14iejAHQFMPLpek8HvdTzJd/ug7vXghrKc/nnpOWccmp25wjq1o9Z0b7RNck7BYA1LWMN0qxtkmfqidtS22SN+dfqLr3AGz0+unDFmhWtdH/BKvlnfDxD4g3v4rbt2zZXq9Wcq1euFnJUnIrsW8wJyl8AkFpQSWy1wPsL7xfFsXnHnrTTAK72PWP9jn/0BAm81aFHzxIBIkAEiECFBEjgpc1BBIgAESACRIAIWEpgAoBPALBGazV92f0HfFOLBplMhs+++Axjp43VrK1IXoQlU5eIvsz80tbj0HaPuaahVzSfYdXjtSvXfM6cOnPt2WeeHZ8tyLZKDHfgek72GNajXdKGpADdHMXyYmQkZYj2ZO2xNZ8ODPfJGPqZQc+E+dby5T3T85kQdbmaIz8hlyrVyvg7G+7o9o2uSR6rtmU/p7Df29okr7LPHxN42d4Q8nJ4E0eMHeFvmIEp/5miXsZfpv85iYm+SQlJouyMbHN7pyJB+T8AkgzG1VUSb9E2qDQ9IfBYvOYsGo7NOya6sP7CE7GH20S2CfMJ8uG16NMiRKlScm4Kb0pVUMWfyT7jKt8ztnxwSeC1hRo9QwSIgKsT8Nh/87o6eMP4SOB1p2xRrESACBABIkAEnEuAiSA3ALwBgAkkDr+iI3uEBQXV5kX07qb5Af+wUCRVcZTxguzd1f4BnzVZCwgI4A0cODCkrKzM99ipY4EjPhzhVbcxs858eK1JWaNYmrjUkuPQtv7D1tbnHM6+sgliJsaI/zXpX1zBWgHqdagHpVKJCwcvPCj3Lg/bJ9hX7dzYYXGn/rfqfx3Dx4V7GY7FvJAF0wWW5NMOIdAQpgQaRDcQt01uq7cvKb9bjssLLotubbzFBEvDJnmsmaMSwDwHNclj31/Mn3kAfx1fGDU6Sm+DcOHsBVz85SJGjRllFP6yJcsUSZOTKts7pp9lU+E3VFuVfNCgOjkHQDBrxgbAsGqZ/fnVppFNw3yDfHlNejcJUSvVnD+O/yEp9ymPK8woZFXNbvndYc2nokNMB/Hg5YP1++WB/AH2z9kvOrPujDsL3CTwWrMJ6F4iQARcnYA9Tt64+hrdJj4SeN0mVRQoESACRIAIEAGXIMA8Ttlx5tE1EU1szCBxVuo0g0ZoRZg0d6VIsP5ru/yAPyh6UFhpcWnmyz1efr5BowbB13+7zhkybggaNmn4UOD9Yo1i6dSlFR6HDo8ODwvwC+CFRYSFaLw6LbN14HbkNuv88ottEjXCtVLJOXxMLFVx1HYRrmsgL1wmiu3/ZX/QoOmD9NOxCtkN0zZcPrTuEDtW7+yrMoH3STve7uxc6ObntlvWTlh/eH0jT9mrq64qpAulTDi9pxUtt2krX5k4zyp5HdEkT6z1Zp4wYuyINbwcXnMm7Hp7e4M1VLsuua6KGRtj9HJgWfIyRdKUJFv2jk6IZScgDCt6n9aK174V/Llhpa9ezO0U1SnML8CP175ve40FjKRAIvXy9oo/JDjkCi9W7LnXuEP5Q4Xt32pvtF8KeAWKA7MPuPNLGhJ47blLaCwiQAScTcCeJ2+cvRa3n58EXrdPIS2ACBABIkAEiECNEmigbbTGqt9uOXhmbu7KmcLRUeHGjdB4uYqEuSvt8gP+iAkjxJ9mfKoXkJktQ+ayTPxz+j9xV3YXS6ctrdSiYfj44eJ5gnlGz1dk68AqhoMC/HkRAyJCSktKat+4etn77eHdEfJ8Hcjl9zBpXrpIsH63XYRrR+dl5qczj8saygK6RjG720fX7tTdJZtnbmYiWIGDY6hq+CM93uzRKWldkn7vFMmKkDEjQ/Rd1nfuwLiq9bnj35sVeH9b9Zvi14W/6oRTXZM8VrnLLiaGPdAKvfZcs17g7dSj0/C6Teu+1ym8ky8TTC8cvVBaW137tiBD0Fg3IbNvSZqSJMoR5Ni6d3oDYL/2myzisWZsjTo26li/Zf3ZLw56kZ2YUJoKuKFjQsXjeeP13zkKuQLbZ24XHc05amts9uRqz7HMC7wrChQH5h6wRWi3Z2zVGYsE3urQo2eJABFwJQI1efLGldbtsrGQwOuyqaHAiAARIAJEgAi4LIFNAC6ZVJ05IljzAm9ariJh3kp7/IDP/SLnC2Hk6EgjAVmQIlD//fffxX//+fclby/vuI38jRU1R+N+mv2pcEjMEKPnK7J1iJ04QZyVmWFQjSxHypJFmPX+UA27ZN5mRcK8VXYRrh2RDMMxB0YOLGw7sm0rU4H3m2XfKDbN2GSP3FR3CUfqNKhTq2v/rng5/OUQVbmKc67gnETtozbX7M7jj7pXF6a9nje1aCiTl0GyUKKzaGDT6Jrk6ewKWIO0EwC+s1cM2nGYRUMI+9V3XF/xB/wP9J9LVomeMz1HUldVt7j/gP6ayvyC/AKJL3zj+Hy+rY0S2eeafS6qFHi7RXdb83b628116zUQcGMAtIhdHbu568iuQTfP38SfV/5EvZb1IPpOpNgxY4dbfHdYk8cOYzqIB6dWaNHgrp9bEnit2QR0LxEgAq5MQCfw1sTJG1fm4DKxkcDrMqmgQIgAESACRIAIuA2BMABfAWgEoMSRUcfGDBZnpU7Viy8yeRES7GfRYFbgXb1kdcnnUz9nnphbq1ibeYHXvK3D/7N3HmBNX+sf/yasAA4ciAu3olHrXgW3Vnu1rVRx1bb26rW9Xbb39t6qdbR1/mtVXBERHLhnrdWua2tdVcBNAgoIgiiCi7BCIOP/nDSJSQyQhEx4f8/jo8A57znnc04i+f7e3/fl790VEz95ymQ9MTg8fA1e7FgLfXt21Ai8ziCOVrqlrMhagUfByb9v+ru2OFVRXhH2LdgnPBNzxhkyCZmApwQQXJ5XqYX2GpWyoQblEzAsslZwtSBNxpXNeBjz0FA4tZZ4V14cbZG12VGz3x48abBekbWja49KYubHaGwjmBewYUE0S7aZPcZqrOiarkUDf/qW6fFMwNUd4Ne1vyrTxelFtVrUUuZdz6vl5uHG8enyV5P8pHxwpBxljjDnrafxT3dZMjFn7cOKrLn5uAnaDGmjKbKWpihVrK/Lqftp52GdVTduUmJT0jlunJlO4v1tCkoSeE2hRG2IABFwFQL2evLGVXg4dJ4k8DoUPw1OBIgAESACRMBlCTBB5lsAu225AlZkjefjKxg1uJ/qA/7FSyJVFmZE9DFLM+n0pjv+7fGiFVueWTQwW4YVc1cID0YfNEmkfO3N10SLtzyzaKjA1sGowLsmfA0G8mujXeum+I/KouFHk8a1JXNTYzMvUB93n60vjHwhQKFQKG/H307jenBnnIw4aZW9MXUe5bQ7r/4+E3iNXubYa1RxLtT9eQLmCLjmtNWMZFjgjPlCqwqXqRtobgD8Y3b07MuDJw7m6U5RLfBOB3DdSuIuC284J5adzOZUW6fIWsu3Nr+1rM/EPp668/lt428o7lmMBt0a4MqyK+g679nbRKm4FCmRKZDmSIVpe9Nc5v3DzBeF9gwETw0Wzdo0Sy/jev+C/cLTO067ytpJ4DVz86k5ESACTk3AXk/eODUEZ5kcCbzOshM0DyJABIgAESACrkVgM4AEABvsNG1LRJ7KptaxWatmc3r07TF04KiBDeUyOfd6/PVUL3evt2IiYkwSKVkWqI+nj+DFkS/+VWQt7lpaebYO06e/LdoWveVZNnJeHhYtnK/oFVSv4OJlZh8AqwnXlS3cyj+3xd5UdYqVCbxm2WtUdTLU3yIClYm0FQU1zJbVFDRjRdvY9Wf9xvVr9RveD1xfbucZq2ZoC6qxTPRtX2yTBgQHSJgnb3pcevq9a/eW3bt274aVxN7yXi+q7/eb2u/ItI3PPHaL84pxQnACzT5pBnGyGE9uPUHzV5rrrT1lSwqKM4qlKdtSnMH/2qLNNrET/72o9+IHhA3Qy3BWW8O4ikUFCbwmbjY1IwJEwKUIOOPvgi4F0BqTJYHXGhQpBhEgAkSACBCBmkeACWiLAJx04aXrikDsF1MmGjBDXI0IZM7SKv3FlhVZ4/G8BKNeGhkol8k4F2Pj0oSixKVnz54VWkk4Mme+1b2trkWDsbWaY69R3Vk56/oqE2nLm3d5Bc0mAPgRwE9M4B0ybkj3pXuWeqclpeH4vuMI7BKIkuISeVJcUtmLn77Iq92sNnKTc3F9/3U0DWoq54BTmBqXmg43zDwXde6yraCxzHhPnqeg09BOzILALT0x3bfxO425no09yxV4k7ckozizWJq6NZXZ51yy1dycIG5FAq9L2NuoCwcy+5h5TsCTpkAEiAARIALViAAJvNVoM2kpRIAIEAEiQATsSKAAQAcA2XYc05pDaUSgDAAKAJnq4LoikFFhkGXZVVGQrVQMtuZCa2isygRemGGvUUMROnTZpoi05U2wvIJmswCcAhAF4Nr8LfO7vvzGy9rM3fSkdJzYeaL0Ee+RYuR/RqosG04uPYnXF7yuHadYXIzDCw8Lz8ect4cdgOp9otXEVkcGrBmgzfy/svwKus6tcRYN2j0IeSNE9A/BP55ZNOh7f7vCeytl8Dr0rYUGdwABV3hdOgALDUkErE+ABF7rM6WIRIAIEAEiQASqOwFWXI0VHWLeka548Vu2DJwa1K7Ne0MHB3s3CWikOH3+4oPrwpvfXLly7QUAJwD8rLswfig/hOfJEwQNCwrUPLbNcefMjI2KtVkmnyuCdaI5VyrwmmOv4UTrqilTKU+kZTdgnnt9GoGizf4NDg0O8eH5bO41pFcbDocjFcWK0s+dOOfz/uL32+kKvCzG7jW7pakFqRjxnxFeObdyIL4pRu/Q3nrh/7fhf5LDCw7bzQ6g6dimIZ7enoKmg5qq3ntyLubkyGQy38YhjRuDA26eKE8hl8pT5O7yqRnRGSZZy7jyIWIZzrV5tQWdh/9VZI15fxcVFq33cPNwlcJrJPC68gGkuZtDYDyAHuyGGgA3AMwLnb1HsScp6CICRMAGBEjgtQFUCkkEiAARIAJEoJoTGAHgSwDscWCXucLCxob4eHoLuvd4oVVyamatAf0HcNzd3ZCWdhuhY4dj9bqIxOjtew8Ys2joNaWXaNKGSdqsMYlYghOLTgjjdsbZI5PPZRg70UQrFXh15krZRU60cTpTMbRo8AMwuxwLFcM91Pr3Dg8bHr5g+4JmmriF4kKs/mh1sVwux7I9y7RergV5Bdj4xUbh/ZL7XPZaL1fgXf8/yeGFhx1hB2C4RvZ1awCpVXyiwDl3v/JZuWrhNRJ4K99balE9CLD38DL1ezbTndjXpRbaYFUPIrQKImBjAiTw2hgwhScCRIAIEAEiUA0JMJGFfbh+15XWNn3aRNG2yHD+/MVrsGTJUu3UxWIxwtesBs+TK5uzYOk4dYag7tL4UyOnxncf312vsM/pjaclJxaeqGomH4mLtjlE5gi8tpmBa0Z1pvNoWGStDYAYAPc0aFk2pzfPW8AfyldltxrxyH1l/rb5+0dMHOGtux17Vu1R7F2zNz345eDifiP6Bcrlco4wVpjm5u42IyknyVeTrZ8Vl1XnjW/f0CvAdmThEeH5nXaxaHDNE2T/Wbta4TUSeO1/RmhE+xNg/5ewP4fUCQHM2moxgE+YBzqAOPtPiUYkAtWfAAm81X+PaYVEgAgQASJABKxN4H0APQHMtHZgG8bj790uiH+hK99HlHIfYWHsSe9nV/jatbidnCTdELHVWJEiowLvHxv+kPy46EeLMvnYY9fu3u6CgEEBgUq5kvP40uN0uZt8ZuaOTLJ8sM4hIIHXDI5ObkFSrujcf0p/0XTBdG1mvRGPXP6CbQvih08crndzZs+3exSRiyJFAJgli7H4quzYln1b1m3StskcjYCcFp+WBk/MOBNxptpbIZhxfBzd1NTCa85y84IEXkefGBrfHgQ0Au9hAPMBsBtlrIAtSxBgRXqrczFIe/ClMYiAUQIk8NLBIAJEgAgQASJABMwl0A9AhNpbzdy+jmpfocC7Onwtfv/fz7dP/Pwb84h77nrOoiFPguNfHhfG74y3yKKhxcQWor5r+mqFqVJxKRIWJwjT96ZbFM9RUJ14XBJ4zdgcJ7QgMUWM48/YMiO+z4Q+euKtoUfu6GmjRXM2z9G+1pgVw+qPVxefOnyK+UIG62IK6hM0rXmb5gv6jerXSC5TZfWmg4OZJ6JOSKxQXNGMHaGm5hCoqPDa6LDRIb5evoKBIwcGsj29HHs5HQrM3BO1x1E300jgNWdzqa0rE2CPSpWoM3fZOtjZZ18zoZcuIkAEbECABF4bQKWQRIAIEAEiQASqOQEPAMUAmLDC/NVc4irPoiEvLw+fz/lcwnXjBkdERBvNzDPMcMyIz0jjeHFmXIi4YEkmH7/vxr7xLca10BOmkjclS24suVFVyweX2As7TJIEXtMh29KCxPRZ/NXS0JaB3XBhtgx3jQQyLvAaeOSyImu+3r6CviP6qgS+xLjEtLPHz7o9efCkUCPwqgp3edcW1PWt2/nT8E+fWTKIi7D5i83CH7f9SDdezN1JO7Y3VniN68GdcTLi5NWwN8NEK6NXPhP4xQVYOmepcF/0PkftKQm8djwbNJRDCYQC6KVTZI3Z7FwB8ItDZ0WDE4FqTIAE3mq8ubQ0IkAEiAARIAI2JMCy32a5kI/a+FatAl/p17vn0D59egSk3s7y7D9ggFKpVEr+/PNCppu7xxsRERGmiLWmZBYaYn+uOJIxgffWpluShCUJFlk+2HCfXTV0TRV4LTqfxjymq2JBUoVDY1hYra7as9Foxlf/qf1F0zc+s2goyitCBR65umz0zkfw1GDRmNlj+MXJxRjyOrvH8uw6sPaAJHJeJN14qcKm2rHrc++162LWxb86+VW9m2mRqyMly+Ysc9SeksBrxwNBQzkFAUv+X3KKidMkiICrESCB19V2jOZLBIgAESACRMA5CESrPdQ2Ocd0Kp2FbjXnzgA+AiADsN5WFeg7jO0Q4unjKWg9pHWgQqHg3Iu/ly6HfGbCjoTLLSe2FPVZ04csGirdNosb1CiBl2Wp+nj7CPqM6KPKUj13/Fx2blbuFylXUo6YQtDaFiSmjGmkzWAA7M9pg58xw+wfAfxk2MewyJoZHrm650Pl4dqiawsfowJv+AFJ5BeRdOPFwk11cDe+MYF38+rNkuVzljtqT0ngdfChoOGJABEgAtWVAAm81XVnaV1EgAgQASJABGxLwJUKrTmkmnOXSV1EY9eP1Yq4JeIS/P7V78Ibu250ZUXWuJ7crU2GNAlQKpTKx1cepyk8FDMyojNMySK27c5Wj+g1SuAd+cZI0eeRn/NTk1JxaM8h1OpUC9Jiqfz+lfsJCihUNxUq2lYrW5BYeoJYRiUT3YwJvCcA/FxBYHMzxJ4TeAeEDfA5seQEZn05CxlJGeC6ceHXyA9b5m+xl0WDuWuwlHON6hf2dpho5ZZnFg3iPDGWz11OFg016hTQYokAESACNYMACbw1Y59plUSACBABIkAErE3AlQqtOaKaM/+ViFfiO7/eWe/R4IuCi5Ibu2583KZPm487Du0Y+DTjqXtmQmaWTyOfabFRsY4q+mPts+EM8WqSwMuft21e/LCJw3xWLFiB7nO6a/mzmwqnvzotTNiVYKrfqKNFRkOLBj911XVrF+XROx+aIl3XTl5D7NFYtBvYDnKZHBlxGRKuJ3fmmcgze2x4qM3xHbbhNKpnaMMia1fjrqZxOdwZMRExjrqZRhm81fOo0aqIABEgAg4nQAKvw7eAJkAEiAARIAJEwCUJ2LrQmjlCkylt7V3N2bjAu+Gi5MH5Bw/ePfhua82uS8QSHFt0THgx5qKpIpxLHhg7T7rGCbxtu7b1+eHaD2j3KqtL9uyKE8RJznx5xlF+o+Zuu6HYyYrysCJr9yoIZMrr37C73vnQFOmCDzqPXzleW2TNTq9Ns3yHzQVK7bUELDkn1sSnGX86ACWAedYMTrGIABEgAkSACJDAS2eACBABIkAEiAARsJSA1QuthYWFhXjyPAXDRw1XeYnG/hmbDgVmRkVFPZfdOiJsRIivl68gZERIoEwu41y9eDVdqVTOPBh10FgmrN2rOXeZ0kU0du0ziwYmFv228LeUHsN6NOs5vqdeZu+pjackxxYccxURztLzYs9+NUngxahpo0QTP5nINyrwboiTnPn6jKP8Ri3d80rFuDZj24R4+HgIAgcHBioVSs6D+Afpco585s0dN03JhDd2PvjTIqdd6jWhl7fupG382jTbd9hSoNTPYQTGA+gBgP1/6QaA2Rs9ADDJYTOigYkAETCFQKX/D5kShNoQAXsSIIHXnrRpLCJABIgAESAC1YuA1QutTXt7mihyW6TWt1YsFmPeZ/OE26K3PZfdGvpmqGhZ1DJt2wJxAVbOWSk8uPVgRZmwdvuF3UiRtbRHKY+WDn1naIyhwPvb+t+kxxcdnwbgkIlHxG7rMHE+ztbMVQVei/aVFVnz9vYWFHgXdB64fKA2A9UCiwZn28dy59NxUkfR8LXDta9/qViKP7/+U5i4O9GUTHijAu+bW96MN3xt/r7hd8kPC3+wlUBeFd9hl9mrGj5R3QKf7LP3OQBytd90DUdDyycCTknA8KYMeyyGWbqwYp90EQGnJkACr1NvD02OCBABIkAEiIBTExgK4DiA3QBmWWGm/O27t8dPnDJRL7s1fFW4ZN5/5hlmt/JXxqyMHztprF7brWu2SlbOWelsmbB6ol2fqX1EUzdM1QpTkjwJjsw9knlp/6X/Aqjwg0S/0H4hvt6+gh7DewQq5ApOYmxiupKjnPlr1K+mZC1aYYuqHMIiAdOCUc+r+wRb0NfuXZhPqLeXtyBkZIgqc/1q7NV0joIzc0/UHrP2tUnPJtPqtq67oO3wto3kCjknOz47De6YcT36uqP8Rm3Fkj9y08j4DqEd9F7/VwRXJBe+vmDK69/oDQBjr02VfcpOk+1TLDnf9vIdttVeUNzyCRgr8MnObG8AXwCII3hEgAg4HQHDmzLs61IA1vaCd7qF04RcnwAJvK6/h7QCIkAEiAARIAKOJNAewPcAZABY1kNKFSZjXOD9Nlwy77/zDDPojAq80WuiJd/O+dZW2XZVWNqzrvxQfogPz0fAiqzJSmS81D9Tn3r4eYy5EHGBPcJb4QeJYW8ME30a8alWHC4SF2HrF1uFv+741ZSsRavM35IgRrKZ0+WQz0zYkWCWgGnG2C6VwTv+zfGiFdEr9LLRV8xZITwQfcDSfbVEaDQDr1WaVmWORgXeSxsuKWKjYufiAb6pZIZGz4fua1MhU3DuXLqTpvRUzrgQcaEygbwqhdIs8R22ygZQEJsTMFbgk6cWeOcCuGTzGdAARIAImEPA2E2ZxQA+AcD+36CbMubQpLZ2J0ACr92R04BEgAgQASJABKodAeZZuR7AVABMsGOPn1p0jZswrveeA3t8NZ3z8vLw8T8/Ljq0/9BzH4RHvT6qd/jecG3b/Lx8LPpwUdHPB392lQ/NDQGwD/tPATRVZ4hkAGgOQAygwACi76ebP+05bOow7SP47OeHVh1S7Phyx00ARQCKzQDP2LFiP+b0MSP8s6ZBY4P6hG4N1WZbMuuAnz/7uejm9zdttVfM85JdlQlzFq3HcF+qyNH3m+hveoa+Gaq3r5u/2az4dv63TPQ3PAeWzFnD3ty9tsUZ8QdQC0CheiHs/YOd3cfmLKzN2Da9X456Wfv6ZxYNF1ddRJ2OdZTZp7OLH8Q+uCV5ICmPHTsftwH0LGdMc8VnaxRKM3dMc3BRW8cRMCzweQFAGVk0OG5DaGQiUAEBYzdlWObubADsySBb/c5Cm0IErEKABF6rYKQgRIAIEAEiQASIAIBfALQGcN9SGk2aNKnbu1/v9i+PfdlLIVfg9KnTJedOn0vOzs5+Tqhp2KRh3e59urcf8rchXnKFHHGn40rizsQlP8x+aA1BzNIlmNzPv7F/QO9+vVu/NOYlN7lczj37+1l57LnYhAfZD+qoRb18QyHRmMB7cNVBRcyXMSXqLOpKBU13f/e6dXrWaV9vWD0vpUIJ8XmxVBwnviXLldmKm++Y9WN6dp3UVU/A/HPdn4ozS85YS8A05M4YssuQocn7Y0LDqgiVusJpRQLvdSutwSzB27eRb92mvZu2bzOyjZdCocDds3eldy/evVX0oMgaZ4S9RygAsJsZ7LNIK52vTcD+VxPvFt6tmg5t2rJlcEsoJUoUPihE67DWqNWkFpjYe/6/54vuHLtT3odxxoON/4LJA5bfkAqlWQFiNQ5hWODznwByqMhaNd5xWpqrEzC8KbMcAPsdiywaXH1na8D8SeCtAZtMSyQCRIAIEAEiYCcCJwGsA3DMCuOZk81mTlsrTM06OjB0PwAAIABJREFUISa9PUm0LnqdXkG5OR/OeXhk75GN5X2QGP7GcNEnEZ9o+xTmFWLb/G3MooEJbywbt1LP2YZhDUXtV7bXxpAVyJCxNEOYuy/XUjuAyoDwX4l4Jb7z6531/FIvbrgo+ePrP5zaTsNgYYbnzByfPlXf2qNr+3v4egj8BvoFKuVKjviC+ElBbMHvL4e8PGrVjlUsc1t1sWz0FXNXCA9GV1gwsDLuuj83y7Ki86TOopfXv6w9I1Ys1ma1x189g+uk1prg3ZbrBbR6GIgXZulrtTcEN6SXFl9i58vYI7Vm8agENBVKM+ck1ty2mveP6er36nk1FwWtnAg4NQHDmzJtAFxRJzE49cRpckSABF46A0SACBABIkAEiIC1CLCMuNEAkqwVsBrH4UfsiogPnfzMtoCtdf0362VL5i35l9ry4rnlsyJr3jxvQa8RvVRF1m7G3kyDB2b8FPETE4VNEXj57da1i/d/1V9PbL0XeU+SuSzTlOJUFm1JlyldRGPXjn1WWE4swamvTglv7LphK1HZonka6xQWNjbEx9NbMHL44EC5XME5H3spPelW6tKzZ5lGiEMAvlTbkjzn09cttJvKb7nzsM6q/RJeEPI4/+R4KRqzBFaAieuZCzJz+3j0Gc+KrPUb0q89y1xPuJKQ5MHxmBETEVNpRraJCzVH0OSPiRgT3+n1TnpnJE4QJznz5ZmqnhFLHn81dgOHX++r1vGyu2If33E+6HCvDdq9yuoTPruubbymuLLkSr9yHqk1h4cpiKlQmimUqA0jwLIB2Xs1Cbx0HoiAcxNwyeQB50ZKs7M1ARJ4bU2Y4hMBIkAEiAARqBkEvNSPsLlXxYO3ZqBSrdKowLtx1UbJ159/bUpWq+EHD1MFK+MC7+Z7kszlmaaMa9EWGSmylqZ0V864Hn3dWgKmRfMypdP0aRNF2yLD9TKtP/5sQUbM7kOfATgMYD4AZj/BHt9k4g2zBWDfR/DUYNE7gne0fYvFxTiw4QCkH0i1Q2dHZkuylmXtAnBX3W8agKNWLuZi7HyU9+HVuMC7Pk56ZvEZNjcmalflMvXxV1a0kVkpMBsPNwBMwWXn5Uf2+qn3VetL7h28vIt/zkEj1MPQFUx7/utiFg0Xll9Qpu1I62+HDF42JBVKq8qJqFl9SeCtWftNqyUCRIAI2I0ACbx2Q00DEQEiQASIABGo1gSYWMSEF+anSZcJBJ6zaMgT46vPvxLujt5tSVarqQIvnrNoEMtwZ/kd4cN9Dy0Z14SV6jWxNCPG0n7mzs+wPX/vdkH85Inj9LJZV4ZvwuFTvz7Oup118F7avX8yARscHGkzsk1tcCHNjs9Ov3/l/rJxs8dt7zehn17fnwQ/IZGfiFrdWZ0xIHtztiRreVYM+6daJLZFMRfd81GRcKqaU+cpnUUvr9W3aPj9i98zEw8k/tdAaLWEr6mPv1ZogeE9ql5K/UVt2okj7sGnmx98E+Vo1qcJlDIlHsRlo7hRUUn2t9kD7ZTBq+HgqHNqyT5QH8cQIIHXMdxpVCJABIhAtSdAAm+132JaIBEgAkSACBABuxB4DcCHAEbaZbRqMMhY9ui/l49gyEtDVI/vx8fGp7nDfUZ0RLQlWa0mC7y1R9cO4fnyBHUH1lX5wBZcLUgr5ZbOyIvJs2Rcm+4Eszio7V37L4sDmYKTEpuSznHjzDwVdeqyTQd+FtyowLt6/WbwujXCsR3Hcn/Z+8sHHV/vGD42YmwzTTfmWfvz7J+zhrw2pGn/Sf31isv9uPFHJHVJQq1utSATy5C5KDP38dHHAeq+tirmons+KvUOZoK1m4+boM2QNoFlpWW8rPNZTz3qeIy5Hn2dZdOy/qVWKDhTkRhauVfvEF4IT+H5G2+Iv6fPiIYqfGV3isHhclBy8Slkose3i08V6/s2PNtXk18vdjpnNEzNIUACb83Za1opESACRMCuBEjgtStuGowIEAEiQASIQLUl8G91Zh+rEE6XeQSskfVniWBljXHNW6mZrZnFwaxNs7QWB0XiIuxfsF94esdpe2Qbq2ZraNGQlyfG8g0CjF8wDbvDd0vWzV03f8ymMUs6je/krbu8uA1xSt5jHmfi0onabxflFWHX3F2l2S2zpR7+HoqCiwWPxbHi38syy35R2xDYqpiL5nz8g9kbVOYdrLOOVwC0VhdPLNdr2MxtNaW5SV69nkGe03zCmu/weclfT0TP23BHWXwm53M8wMpyBrPk9WLKvKkNEaiMAAm8lRGinxMBIkAEiIBFBEjgtQgbdSICRIAIEAEiQAQMCLwIYIf6e1PKeSyaoNmOwHl14Z4Q2w1h98j8d6Pevfxi2Is83ZFPrDshPbDgAPMLjrPHjFiRNci5B14ZO6IJ142LpDtpCHljBOo3a4Bd4bsk6+eunz4mYsw2w6Jk8YJ4dG/XHbev3kbzrs1RViqD6Fwi7jTMl0i4ZTJpgjirxF32Jk48YtnIthbbDQVeQ+/g8mwhTBJabbQPJnn1+rzcUOQ3t+1fNwHuSuF1uhjNOgfIuRxOYc6lnHQZRzbz9o7bhhnfJPDaaNMobKUESOCtFBE1IAJEgAgQAUsIkMBrCTXqQwSIABEgAkSACJRHgH14ZY+b/50Q2ZUAE3jZFWzXUW07GP/dyHcTXpz0ol525onwE4oDiw70s/NNhCX9Xur3/r9X/rteyw4tVasuyCvA+i/WC7/f+n1XY561cSvjlLNXzlb9rp11Mwvrv9kK+azGWmKKIhnEW24LS356YI9sZF1B0yThVGdrzW1vrVNhmldvMLMc8RTw+vkF+qWjzrCVg7XnhRVbi1scJ0zZnWLImARea+0SxTGXAAm85hKj9kSACBABImASARJ4TcJEjYgAESACRIAIEAETCbwA4IC6qryJXaiZiQQqyvKsjoIVf+DMgcKZq2Zqf19lFgf7Fu9Tnok6099eGbzq7Fr+kLAhD7hy7uHg0cF1OFyONP73+JLkG8mrbgtvr9T1rJUr5Jzs+Ow0X7lv3Q82fsAsF1QC77fHd8E9pL7eVhccypQUbkkfol6LLbN4dc+HacLps5ma297E42xyM1O5vDJ44+D9bV9vq2eVkSBIkMQvjtcw1gxaHV8vJgOlhg4lQAKvQ/HT4ESACBCB6kuABN7qu7e0MiJABIgAESACjiDAsucKAbBUxXxHTKC6jckP5Yf48HwEHYd2VBUaS49LT1e4K2bGRsXqPnZeHQUr/rBlw65wH3G92r3QDgq5All3slAgLyg5u+zsQDtm8BraFLzENFsAEgCpANjv06xA3Y+6Vgu9QnuFePO8Bd2GdwvMzch1P1km9OENbaSXjawWeL8CUBsAK2Dmpvay1sSz1nE2dj5MFU41czC3vbXmbmoc/mDB4Pi2oW19dDvcENyQXFp8iVl6XNL5vrO9Xpydral7QO0qJ0ACb+WMqAURIAJEgAhYQIAEXgugURciQASIABEgAkSgQgInAaxWC16EqooE+kzpI5q6caq20JhELMGxRceEF2Mu6j527myCVRVX/Vf3jmEdU0ZtGNXu8a3HYP633v7eOPvVWWHi7kR72BrormFp/Zb1A4JeDOobFBwUJJfL3ZL/TH7oU9tn7KmoU68DKAXAhFpjl0q8440MOFLvs47afVQUlEEczSwacr4HUKbuz343X1JJPEvYVsvzYQii3aR2okHhg7SMmUXDpcWXhLd233JWi4aOAKYZiPsxzE3Ykk2mPi5BgARel9gmmiQRIAJEwPUIkMDrentGMyYCRIAIEAEi4OwEmEClALDQ2SfqAvPjv7nlzfie43vqZSWe2nhKcmzBMd3Hzm0p4Nk9u9B/rH+IJ89T4PeCXytFmsK3ee/mSo6CU5x9OTtV7i6fkRidyDJc7XmF9hnXJ/rd7e/W0wxaLC7G7s92P4o9GOsP4BMAbA/KL/wWXC/Ei+cp4PWuHwiFglOaVJAmycxfihuF7PfxQwC+ZEIwgMUmxTNv9bY8H+bNxIatG/RsMK1u67oLAocFNlLKlZzcy7lpMnfZjNToVMPz4iw82HvlfB0kddV7X97NAhvSc/rQdn8fshEREnhtBJbCEgEiQARqOgESeGv6CaD1EwEiQASIABGwPoExapFipPVD17iIRgXe3zf8Lvlh4Q+6j53bQrAaD6CHja0DjG5o87Dmom6ru2kzMZ9efYrbG2+n5PyS08FBJ4A/Y/OMawMmDfDQHf/HNT8qjnx1ZAAA9ocVutO1AShvqrpClaH9A7NwYOLebDPimYLEFufDlHHt0kZzQ8B/kH8gE3Zz/peTXfig8IvCK4VHypmAM/AYDID9OW0wxwnqpx9+sgs8Jx9kbNjYEG8vb8GglwYFymQyzuWLl9PdFG4zd0Tt0LWocfJV6E2PBF5X2i2aKxEgAkTAhQiQwOtCm0VTJQJEgAgQASLgIgTqAHgAoJY6k9dFpu2c0+wztY9o6gYdi4Y8tUXDTptbNLDsQltbBxiDzu++oXt8s9ea6WUt3464Lbm59KZhsSx7bdrbMyJnRA6YOMDTQOCVHfnqyB8AzlVg0cC6VJR9uBRAiTpzl7VlAhD72ppZnM4gaFpjr4xyZDcE2rzXhs9x46BW21ooyy9D0uIk4d19d8uz8nAGHuwss5s0xgTeEwB+tgYwO8ewepbtxDcnilZvXa292SMWi7Hk8yXCvdF77W3TYi2UJPBaiyTFIQJEgAgQAT0CJPDSgSACRIAIEAEiQARsQeAWAJaJlmCL4DUppmGRtTuX7qQpPZUzLkRc0H3s3NqClSaz1NbWAeYKvIbFsux1FIb0fb3v/llbZzXSDFiUV4Td/9pdEHck7jCAfQB+MTIZUzxWQwH00smUbgPgSjnxLF2vtc+HpfOwqJ97U/fPfVv4vtd8SnM/hVzByYvLu1+YVfhFwbmC75gtQ70X6u1oPKAxVylXQpwhRqPXG+H+sfsV3RBwFh6GFg1+6uxta4r7FjE3pxN7j+J58gRBw4IC2f6wQpAcd45hIUhzQmra8tfvXH8pdHKoN/tGcmIy3Nzc8OuJXyVLP1/qqJs9lqxDtw8JvFUlSP2JABEgAkTAKAESeOlgEAEiQASIABEgArYgsF3tSRppi+A1NGZF2XHWFqzsZR1gdCsNLRpKxaW4ueRmRRmZRoVitactu9lQ5at+i/rbg4KDenYe1lklYiWfT865efrm1UeZjyZXENwcj1WrZz/qzMva56PKPE0J4DGw3j/d3XxWe3ZtxINCCVnmU7R5pwH8OvgiZWHK3QdHHmxuOa7lB4MEg5po4rGzItwihNxbzgTe6QCuA2BnQJevs/AwvAHAxH1WZO2eKXycpU2vKb1EkzZM0isEeWLRCWHczjhLsmw1+9QFwKQvVnzx2rAxwzz37tqL1l1bQyFXQBgrVIoui94Sxgp3OQsDM+ZBAq8ZsKgpESACRIAImE6ABF7TWVFLIkAEiAARIAJEwHQC0Wo/0k2md6GWVSBgC8HKHtYBRpds6Kn69MrTNJmnbMb96PumFFezhnewMbFVI8Y9AsB+h+ZVIsY5k8eqLc5HFY6raV29hzWT1vlHb60thqKoFMWHhei3uT0yNmdIbi+9/Uvw+uC/tRnfRs86QygQIutsVuHD0w/fAfAigJ7qG05M7G0HYBqAJwCCTZuJzVvZUty39eT5UyOnxncf313PUuX4wuPSMxvPvAngoCkTCAsLDfHx8haMfGlEYE5ujnvctWu8kKEhCijhdurPU27/3vBvbZgCcQE2ztso/GHbD5YIyKZMx5ZtSOC1JV2KTQSIABGowQRI4K3Bm09LJwJEgAgQASJgQwLXAMwCEGfDMSj0MwK2EPDsYR1Q2R5aInyV5x3MhCa5OpvT6Li80bwQni9PUCukViDk4BReKUwvRenM4j3FugWdTJ2TM3ms2uJ8VLZ3Vf35K3U/7nmMNyBQL07h8WQE9lCi7FFZ2e0Vt6cFrw/eaSjwijaJkBObo3Rr4tYnc0cmO8fM2uM3AF8DYOeDCY93nUjgrSorR/bXE3gfJT+C8JAQLTq0gFKhLEiNS72tcFPMPBV1qsKiaNPffEO0bWukKgv4vwsXYs7ieao13Uq8hd+v/46h44fqrXFP+B7JxnkbXdGmgQReR55WGpsIEAEiUI0JkMBbjTeXlkYEiAARIAJEwEEEPAAUA2AZXaxIF13lEzBVLKyMoS0FPGvNsbI1WOPnxryDEwG8C+B3AOnqDE6WCfyj4YB+E/xEzb9prn3UXFYgw4NlD4R5+/N0MwXN4eEsHqu2PB/W2DdjMcoVeJt2kkF8SZybezQ3oOWrLR8OihjUUBNAKpYiaUsSOszsgPg58fmZxzJ/AsBsNFjRsjsA3lOfg3wA3Ww1+ZoUV9ei4Y9lf+CNhW9ol18kLsLeBXuFp3acqijblr9357b4yZMn+iQmJiE26QZem/DaM4H3xu8Y+rpRgddRntxV2V4SeKtCj/oSASJABIhAuQRI4KXDQQSIABEgAkSACFibQD8AEQB6WDtwdYnXL7RfiK+3r6DH8B4qP9fE2MR0JUc589eoXyvMcqtg/a4o4NliO415B7MbDuwR/YUAGF8mupYCMCxkxW8e3jze71U/vUfNH0Y+lOSsyGGZgkwQZI/2s+x0N7VQzPxSWSZoeZezeKy65PnwHtqspM6s3l4auMyioehAAuo1Ul4t9Sqd8TD64USfZj4dmg1pFtpoQCMOh8tBQWYBWk1oBZ8mPkjcmAhRhChO9kTWH8BxAFlqsT8NQCGAF2xxCGtaTE2RtYAOAa1at2xdOzhM3/ni+Lrjkr0L9laUbVuuwMtY/uuzf2HWMvZAyF9XQV4BBPMEt49tP8bsNiy9zLlRY+kYxvqRwGtNmhSLCBABIkAEtARI4KXDQASIABEgAkSACFibwPtqQW2mtQNXl3jD3hgm+jTiU22mKMty2/rFVuGvO3611FPSJQU8G+2nrncwY8y+ZqIs+72XWTQsBvCJ2pNV10KkIoGXZQqOAzBfZ8511XEMhWJjy3KUmKSZi0ueD1Zkzc3Ne41XlwBPpUIBWepTmfTOo9Py5OLNapGdFSW7EjgqcGPD/g3bNh3eFHXa1tHyT4pMQtafWYon159cV+QqvleL+kxgYymmZNFg/RfgKx9s+WD/ixNf9NYNrRZ4K8y2nf72NNG2qM3PWTSwOJ//63NwvDmqImtyuRw5aTl4eu9p6u6o3e3NXUJY2NgQH09vwcjhgwPlcgXnfOyldAU4M6Oidlh6c83cKZDAay4xak8EiAARIAImESCB1yRM1IgIEAEiQASIABEwgwAVWKsYFv8/W/8TPyhskF6m6JG1RyTb5m+z1FPSJQU8M86UOU11vYNbqm827ATQBwBXLfLNBnBeXQhQG/s5iwaxDA9WqCwaPgTAiqadNpjIBLXVA7MBcObL1c/HK2q7F2azwC49wbzF2BYhXB73twFrB2iLramsGqKSoKylxN3f7kqKzhetBpAAgInCbzlZkTVnPjtmzW3gGwNF7wnee3bzKq8IexbsEf4R88ckAK0BpBrzwWZF1nhe3oJR6iJrl2/ccB80fHBZZmYmt0XLFt5hU8O4zI+X68ZF+6D22Lhqo2Th5wvNfr+cPm2iaFtkuHZ+YrEYn837Whi1ba+lN9fM4gOABF5ziVF7IkAEiAARMIkACbwmYaJGRIAIEAEiQASIgBkEqMCaBQLv4bWHJdvnb7fUU9LVBTwzjpfJTTUiIBPzStSZu6wzE1jY189l3hoWWSu6UpQmdZfOKI4pZtm6bG+MCbwn1P6uJk/MAQ2r/fmo17PetHpd68U0HtCYo1QokZ+Rj4DxAbh//D4eZjyUPt7xmJ2D62pxsdrzcMAZUw3ZK7RXiKe759YeI3sEKBQKZUpcSq5HmYdP38F9G3M5XO7tG7eVnBJOiqfc842oqChjWbO64j37d+vIXZEHxk8er3dDbMOqDZJFny8y9/2Sv3e7IH7yxHF6sb4N3yT5z7zFZovFFjImgddCcNSNCBABIkAEKiZAAi+dECJABIgAESACRMCaBKjAmgk0h78xXPRJxCfaLLLCvEJsm7+NLBpMYGdBE92MXuadq3qsH8AvFcQyZqngLAXTLECAGiFoNhvfLKXt+23bcdw4qNW2FkrFpUiJSoGUJ5Vkr8jWFQNrBA9LDkpV+nQL7RZS27u2oPOwzoGPMh65Z1zPyAqoE+C5cMvCNulJ6ars2/oB9XFo3SFIciTCHdE7TMqanfL2FNGG6A3a98u8vDx8+fmXwp3RO03qr7OmigRec8ViS1GRwGspOepHBIgAESACFRIggZcOCBEgAkSACBABImBNAlRgzQSarMiaN89b0GtEL1WRtZuxN9MykzOXis6KhMYeXzYhJAlWlUOqqg+usxRMq3ylz7eoEefDf6x/iLuX+8mA4QFeqizezHzwRvCQE50jfLL/ia4YWCN4WHJQzLzpodf8hdEvpE5dMrVtk/ZNVN9PjU9FwdUCRU5uDrdl15ZQKBTITcuFj4cPZA9k0siNkUxUZcXumDf2rfLGDg0LDfH08hQMe2lYoFwu58THxqd5wWtGRETEVXPXaGjRkJcnxn++IIsGczlSeyJABIgAEXA+AiTwOt+e0IyIABEgAkSACLgygX+qPU//4cqLsOPcmeg4AkAjdSEwlmHKKsMz4eJHM+bB/GTZpV++3owA1NRkAlUVik0eyIoNq6ug+dxeMJsNj1KPrb59fBt7+nsqmM2GxF3CbDZ0xcDqysOKR0YbyvDGBnt/ilEXqVM1Ypm7Pp4+W18Y+UI7LpfLyU3PRfDkYJQUluBC9AXMWjVLG4wVlNyzeA/84CfNycu5++LoFxsy0fZG7I10KDHzaNTRioqdVfm1x4qs8Ty8BaNG/FVk7WLspTSlu8eMiIhos8ViC2FTBq+F4KgbESACRIAIVEyABF46IUSACBABIkAEiIA1CXwCYCiA16wZtJrHYo/+l6k9YdnvZuzrUmMesRVwIIHXNQ9JlQUrE5ddnQRNVnCNPSnALub3Xd5NkYrYGuNhr70wccucppmhNQnzo2bv81oP6+CpwaJZm2Y9K6wmLsKvgl/RN7QvHiU8wtBJ7L+EZ9eR8CPIScqRLYpe5K75boG4AOvnrRd+v/V7c20XLAXlqP0mgdfSHaN+RIAIEAEiUCEBEnjpgBABIkAEiAARIALWJNALwB8AmAigsGbgahqLiQzszyEAX6ofVV6sFlCYCBVn4rqrk4Bn4pJdutl4AD10BMoXAYgARNpoVS5/Phq83OCfbj5uq+sMrOMFOTgF8QUypZvyndzdubstuCnyjEeLbiHuHp4Ct2YdA6GUc+Q5d9Jlcu5M3D6nySTVCIFMSK7QSsBGe+fIsIMBsD/GiguyJwx+Yu9f70W9Fz8gbIBe4bJfBL/Aq7YX6nvVVwyZPISru4it87aie4/uytFTRut9Ft0dvluybu46exU7cxRXEngdRZ7GJQJEgAhUcwIk8FbzDablEQEiQASIABGwMwH2QV6sFgVYISu6KiagEXgPA5gPgPFjmXGzAbCs3EsmAnR5Ac/EdVaXZn9lbY9w/83Hx1vA6+vTnt0OKUmQ3CyGZCYOllX0mLolDFw+w9t/gn9pu2/bsSKOqktWIEPG0gx57r5c9nox96bIOQAdmA2KW8vur/kMe8dPE1chlaDkwoG8uqV3LnTs3bF/71G9ayuVSre7SXfRtEVT+c1LN/MT/kz482HWw8c6G8H6K9XvfZpvG/teeXvH+mr+sDa6X+v+m8VkN84eqcVmmc7f7Pvsa80fJkazP7pfsycFdPuwf5eo27H+mj7sb/Z1N/WNCHajic1D0+YlAL8DOAWg7XtR7/1gKPD+uO5H3Dp/K7VevXpe/4r8V6Bm4ayg5P6v96NncE+MmjRKj8eu8F2S9XPX26vYmSWvI1P6sHMVoLbdaaC+2cnEb28A7O+BAArU/EyJ50xt9gNIcqYJ0VyIABEgAkTgGQESeOk0EAEiQASIABEgAtYm8L36w+taaweupvGWqkUWJlKxi2V4MdFF+wi0CetmAh4TDyZbWKTNhCEc1sRRj1LbasEaUV/q+aLPzoDNzVm2u+pSFMiRtypXWHS4wNqPqbv6DYBX2q9rf6zhqw319uTe5nvIXJ55FEComTdFWLb839gNFV7IGz082vflyvMegMPhgFs3ANLrJxW9mj8qm7d7npdmQOYd+4PgB0z8cCJWf7S65PTh0zfrNKrjG9Q3KLDn6J4erKhbwumEsrsJd5+0C2rXYODfBnoo5ArE/xEvu3z28oPHOY+lANhnr8r+sCHLa1NPbUnBYmnaaaao+Vxn6t+sn15mbTkHngm77NL8rYmv+Ro9x/bkzN49W/u5siivCNEfRePyscuo3aA2hr4+FJ0HdlYVWXty5wmmvjUV65eux+cbPtcOWZBXgKXvL1We+u4UE6E1sZmgrCt8637Nvs/GZH8zoVr3Z5p/s79Z5jVrw5jpfp/9u6I/GpGbtWE3Fmqp32M1Qq2nOjazmWAcdbloxHa2FjYu+yMBUKwuKsdE0ru2eoOxUdxhAM6ob0TaaAgKSwSIABEgAlUhQAJvVehRXyJABIgAESACRMAYAVas5lsA7NFpuionwMQpZm2h8RNtA4BlP/9SeVdVC/a4fziAIgCLLCzSZuJQdm1maGNgSfE5u07YlMHqt66/tnHnxtM7je7kIYfc+05mJvJHFaOs0V+OJvnbn0jEqx5Z+zF1Vxd4P2i/rv0GYwJvyf9Kcopyi34qyiy6U9lNkV6hvUJ8vH0ETYOatoICnLSraVnpRS1atwqQenUf1ApKuQKiSw+QIspTTp/Vo2zIpCFMxNNeh8MPo1XHVriXfE+65YstgwZNHbTtw4gP9bxnD31xSLo4crFWGGbesuFzw4Xfbf3OGqI9y+jPB8DENntcPACsyNpUAAkAmJjZGsBBAA80wmbbgW37BzQNWN51eNemrGBaamxqZm5G7ryhZXVAAAAgAElEQVTEU4lMyOSOmzbu+OjQ0e3cPdwxePRg5OflY9Gni+5Jy6SlL770oj8Tfq+ev5p76+qtdSk3UpjwycZhwiz7W/OHfa36XmDbwHZde3SdMGj0ID8moseejc27ev7q8cz0zIfqNm71A+sHdujVYXjvUb1rsTkJzwgLEi8knn9893Geet4sFhNmNXHZ3+yzseZr9jPNz5knOsu6ZQK7L4A0tVDLRF/2/x27qZlsjw1x4BjsRiS7vnDgHGhoxxCobjdZHUORRiUCdiBAAq8dINMQRIAIEAEiQARqEAEmTO0D0FydVVWDll7lpVr6IYo97v+WOiMsxAI/0ipP3EYBrFF8zkZTszxs19CuuVOipvhrIkjEEvyw4Tgev8P0ea3Aa+3H1F1d4OU3mthI1PabtlrwMrEMWSuz8NKCl3B+/vnHqQdT36jspkj/if3T6zav26pRl0ZgwuDTtKd4eCtf+cm2fz7LPhUXIebzfeg3vIdyyKQhep+Vjm44irvJd9GiTYuyqAVRRz6K+ui1gRMHMhFUdWXdzEJxYjH+NpklBz+7YsJjJOFzwq0h2rObQDkA9L0NLD+O5vQ05f3puTb8UH4Iz5O3o+3gti25HC73ifCJslZZreTa3NpTYyJiWGYrE4xTzXnyYPyb40UroldohXUmoq+Ys0J4IPqARkTnD548+PvZW2azm0Kqi2Vg7/hih/DkjpNVEdo170lM4GZ3ZN60oCCmOcydqS15BzvTbthnLtXyJqt90NEoRMAxBEjgdQx3GpUIEAEiQASIQHUlwB6XZhlN5tgL2JKFKaKELce3dWzN4/7/AsB8LlmRLnP9SG09R0viW6v4nCVj27LPKxMjJh7sHtZdm+HJBju96QyuthbBo5UH8lY/JIsGIztQ+7Xa9709vZvUDa4LZodQnFCM7pO7o3m35ri24Zoybklc/0qKEvKDZwQLX/vmNe3nn4xLGZBnKDBwErsv8uz6eeMvuH0uVTl3/1xtW+Yd+73ge/Dq8iD6TXQv/n/xJz7a8tH0gZMGarN8NQJvx24dwXXjolWHVqqgMWtiJOFzw60h2rNCfOkAxtrykFoxNr/7xO7fT9w0USu0shsaPy38KS1AGVA0YOSAQIVMwbkReyP9zs07Sy+dvcSyhG9VMj5/Tcya+LGTx+oVdYtaHSXZu2/v7Nb81h8FBgW2ahjYsPagMIb82XV07VFJzPwYS4V29p70d7V9DvPZZbYPNwC0BBBlRkFMK+K1aygSeO2K2ykGq5Y3WZ2CLE2CCNiIAAm8NgJLYYkAESACRIAI1EACzFpAqM7efeLg9deUzBONEPpvAE0BbLWwSJuDt+u54a1VfM7Z1mVU4P1jwx+4cP+SRJ5d9qQ4o3gOrst3WXnirp7BC/fR7iHcp26/B/Xs4NFsYDO0GNZCi+jaxmuIWxw3HcCO8rjVbVr38zFfjlnRfXx3bZOcWzmQJEoQHBas1+2Xjb9AfEmsKK1fyu06qKsq2/fBnQcYNGUQzh44ix82/HA4LzdvQvCE4OzZW2c31nROupSEI5FH0HpEa5XfrDxTjkmhk3Bo7aHbx2KOaUTOqtx0YuJnotpz2MpHxKrhNO+/jyZGTFxheEPjzPozyqnDp3K69OmiGpRl4EYujpR369Gt8Grs1XSOgjNzT9Se8goNlivwXrh64cEnUZ+0vnvzLjKTMhEcqr+vaoHXUqGd7Ru7ecZEXY23L/Pm7QlggRkFMa0K2o7BSOC1I2wnGKq63mR1ArQ0BSJgOwIk8NqOLUUmAkSACBABIlDTCDAfWFYw6h0nWHhNyjxh3ojsUWHmXckUDUuKtDnBlj03BWsUn3O6dXUZ1+Xh1Oip2mphkjwJjv77qCThaEIPAKMBsIJ5zGvVmpfLC7wA+HU/q3854ElD3pBlLAnzr0sqluLCigt4mvU0xb2p+5TsHdlGhcEXRr+Qyg/lt+05gelxz64Tn53ArPBZ2m+wAmEnw0/iXvY9mU8tH7ex747lcLlcNOvQDOxnW/6z5cmZfWfWsRsp/q3913bo3WFMz1E9G8hlcrdzZ8/VGrp6qPbzFZtb7JJYpTJZ+WZuw9wMd293QcCggEClXMl5fOlx+pPrT5aJE8RMMKwsa1Uzv9vqszHJmofDBrG0VgaTIifFdxvfTS/b9tzGc5gybAo69+6sHXr3+t0YMGAA2gS1MbRbeG56498eL1qx5S+LhtTEVBQXF2PT/21K7fJal6aDwgapxtrz9R5MXcisg/+62N7tmF8liwaNwKvxSmdF2NhY7I4B8z6PswFHZwpJAq8z7Ybt51Jdb7LanhyNQAQcSIAEXgfCp6GJABEgAkSACFQjArUB3APQDwArrOPIy5UzTyzJ7mNF2tari/4wocHcIm2O3KuKxq5q8TmnXJd/R/95AUEBszsM71BPqVAq71y48yjnVs7S+9fuM4uNEhvZm1QLgbfBqkbxXokePvV8/cB8dJlVw+Pbj1GYX4j2H7eHaKHozr3D95inq+H1yntb3tt/6/ot75e/eln7Myau//HtH6jjWwctu7RUZd2mxqci926u/M2YN90eJj/E1d1X0b5reyihREZChqKouChFwVG8cSrq1ASd/WKv29ajNo461nFCR1aYS3td2nBJeX7x+f4tJrbY1ndNX5Uo+TT5KZIPJsO9rTsTCQsLLhekl6FspniPuLysVU08VkjuHIBpTnm4/5qU3vtv19Cu/5wSNaWRZr6M+blvzilXrV2l9zmUCbzBwcHo2rsrmN3C/835v3KtFEaHjQ7xdPfc7lvHt1XPAT25paWlitM/n87sPKZzE40n8t1bd3Fm/xk0a98MSqWyIDkuOZXrwZ3xU8RPzELIkouti2WJlwFgZtBsn1kslkoebYObMpbM0ZZ9SOC1JV3njF0tb7I6J2qaFRGwDgESeK3DkaIQASJABIgAEajpBD4B8BqAoU4AwhUzT6pqKcEEPG8Ak83IBnSCrTJpCpaI3iYFtnMjw3VsVtuZbAPgZmNhvjoIvPANrSWq+4/6fOVxGXwb+KgelC++W4wW41qgQZ8GuC24Lbu5/CbLYtdkU2qtAt6NfHdFi+4tvE7vOw3/Tv6Ql8mRk5iD195/Df7N/FUF0phv7uUTl8ueFj/ljv58NNsT/Lb0NwybNEz1s6btm6qKdW3777a7Z/ae2QTgik5hN/6oTaMud3y9o7boGut/ecNl6bnF597qu7HvthbjWqiyS2OXx6LxZ1pnB8gKZMhamiV8uO9hZQXAWJb+SSd5SqK8l4/e+69fS79Wrfu37tNmYJt24EB299Ld1PrK+nWXRSxjN6JUV35ePvav349/LWJW4tAIvBVaKYS+GSpaFrVMr9DavH/Pk74veF/rb82ydte/vz417oc45llsapZ0RW8LGsHrMAAmzjPB11Y3Zez89lTpcCTwVoqo2jWoljdZq90u0YKIgA4BEnjpOBABIkAEiAARIAJVJcAymVIAsE/n31c1mJX6u1rmCRP7WEX5jwGw38/YI86lZmRzVgsBz0p771RheKN5ITxfnqBWcK2W7NH8wtjCR4Wxhb/L78p/Vgu7LwJgxbNYgTxbXdXjfIx2D/HheQl4/X3ayB/IfMtul4HX0w/KPDk4jxWo09BXfic8bYaOF6/WqiXkjRDRPwT/4N+7eQ8PMx6iTsM6OBVzCu+ufVfLnAmCu+btSmk5pGWznuN7+jy4+QDSZClefJ1t0bPrh7U/SHcu2MkESL3H8jtN6iR6ad1LWtGxRFyCMwvPpCTtSxrXd2PfeCbw5ifnIy0xDfXG1NOLmR2ZLclallVZAbBs9Xvse7Y6KFaKa+z9lz3lwZ40uDUibEQIz5Mn6D+yf6CsVFb76YOnbuPfHI8mzZqoxN4Vc1cID0YfrEjs5q+MWRk/dpJ+obU1X66RJqYmZvUe3buBXC7nJMcmp1Uxa9cQR00WvEjgtdKLwwXDVJebrC6InqZMBMwjQAKvebyoNREgAkSACBABIvA8gXEAVgFgRYRYZXFnuFzlgzjLMHyJ1RkCEA+AmYHeV3vqsqxoJsyZ4u1YPQQ8Zzg5Vp5D3dfq3g1cE9hcE5Zla97/4r44/3i+n4ViviUzdMbzYUw0MFVIeMV7cJ3van/QyE3y61N4dPQE5EpI4yWo5e6dwfXijM/ekS1R2wUcAvBl7S61e3kEeYzwDPbkMWsHpVCJoEFBcBe6I+iFIMiL5Ui5mHLL28d7yqP8R7umbpjKZwLv/VP30Wt0L1X2ruY6tu6YZNf8Xc9lmLYZ2ybE08dT0GJwi9YKmcI792Yu3ALdJHmJealymbxu31V9W5cr8G7OlmQtz6qsAFgugP0APrLkENixj6nvv/yOXTt279St05yQkSGBcpmcczXuapoHx2NGTERMRVYKRgXe6DXRkm/nfMsYFqszbFnWrqlnyhw8tohpzviOaEsCryOo05hEgAgQATMIkMBrBixqSgSIABEgAkSACBgl8AeA7wCsdUI+zv5BnGUYMqGPMTwC4JRamBgGYLYZBbecUcBzwuNg9ynxm69qfs0v1M9Dd+TciFxZ7je5zJqBPXK/GIA5Yr4li3Cm8/GcHUljfmNpYLfAtzoN7RSokCs4aXFp6Vw37sxzUeeMetK6BblNqzO1yU5ZZjH8PtHWq4OiQI6SqHzUkvgIM/ZmsEJk7PXPHqef7z3G+yP/tf7+GniKAgXKtpdh4H8Hgomu6fvTpSkRKSHMS7V5n+bT/Fv4L/P1823aqlcrNw9PDzzNeIoRU0bAt5Yvts3fJr2ZdnNK7rlc9r733BXwUkBq9/nd29Zuy5JWgVJxKW4suZEmL5MXNR7UOPBu/N06gV8Har16ZWIZspabZNHwGAA7N59Zcggc0Kei91/dn6k8jFnNNFOtFAwtGq7HXmfWDiknj57swNapyRLWCMfXYq+lQ4mZB6MOVuZz7ABMLjEkCbwusU00SSJABGoyARJ4a/Lu09qJABEgAkSACFSdAKsgfgYAM5RkWVN0mU5AtxjRWbVFwwi12Me4ppNFg+kwnbTlK81XNz/oN85P6wvK5pkbkVuW+03ucQDX1XtsjphvyVKdSeDV2iZoMph7hvb8xztb39GKrxKxBN8t/E54IeaC0cf0aw+vncrtWqutW3MlfEfV0eNREPMUfg99pXe232GZnMwXnHmkHm4Q3iDed6yvygNXcxVuL0T3/t1Rq00tJCxOEMoL5P/08PEQNB/cPLDkSkmdad9O04qwbE4//d9P8G7ojVoja+FS1DV59sPCBIm8dCZ+faQrGvI1dgy6YyVvSpbcWHKDWTAU8rrzuvu09ZnjN9AvUGXbcbUwrYxbNiMvJq+yAmBPAUQAmGvJIXCGPmFhYSGePE/B8FHDA2Uymfv5c+fdm3VvVsb14ioSYhPSOeDMPBp1tFIRlgm4vp6+gq49urbKTs32De4fzJ4eKb7458XbSUlJS/0C/ZYv3bqUPVWiugrEBVg1d5XwyNYjlfkcOwMmZ5wDCbzOuCs0JyJABIiADgESeOk4EAEiQASIABEgAlUhsJ0VhQfwaVWC1NC+usWI9gBgz4Azj0pWEKgQwA86BZwqQ+RMAl5lc61JP+fXfa3uL3oWDWIZ7i+4X5B/PJ9laV8CwIQTWxdqcvT50GRrssJl7N8q2wR1tvrhtza/dbXPxD6eugfjtw2/SY4uOGrMk5bfMrzlpSdnC7w9Bng+J/AW7nwKv0e1pOlb01k2biCAXgAeNVjdYIXvq756QntBVIEyoCSgWPpEmqzwUMzwKPTYNSh8EP9p8lPUvV0XvUJZ12fXbxt/g6yHDI16NsKNCCFue5ZCcjpHWPJrtq5oaFTgvbXpliRhSYKhBYO5TxjkA1itZueSr6Npb08TRW6L1PoUi8VirFy9EuPnjleJsBvnbRT+sO0Hk0XYqdOmpu6I2dFWA4PF++ijjxTdRnbj/m3S3/QYbQ/fLlk9Z3VlPscuydUOkyaB1w6QaQgiQASIQFUIkMBbFXrUlwgQASJABIhAzSYQoM4yZY/EZtVsFBav3rAY0Ra12Geux6ajBTyLAVT3jm7N3Hb4dvcdVWdEHS/IwSk4U6AsuFiQpshVMMGECZ5tAFwxQ8y3BJlDzoe2wFxIrUDV2uML7hddK9ouuyVbyWwTALAM2YNGBd71v0mOLjxqzJNWJfB6duJ534/MRv0v2cMDf12KfBlKdxXDO89TmLk3U0909Rnn833DbxtqMzrlYjmefvn0cfEPxfPUBe74gwWD49uGtvWpSOCV95LDv7s/rkck4E5dQCp8KincmqonGrac2FLUZ00frYjJLBpYhnD63nSThctyNrlIXYCRnR1XvPjbd2+Pnzhlol4m9brwdWjQuwH4vfnYE75HsnHeRlNFWP7O3TvjJ0+ZrBdv3px58O/qj9Fho/UYbV+zXbJ67urKfI5dkas95kwCrz0o0xhEgAgQgSoQIIG3CvCoKxEgAkSACBCBGk6AZeB1A8AK6tBlGQFTixFVFt0hAl5lk6Kfqwho9viR2pKApxZ0mf+u3FTP0SqydMj58JvgJ2r+TXOt0KkqMLfg/sP8Y/ksU515D8OjsccfXQZ3Gfj3iL9r7RCK84rx/cLvhX/u/NOoIFpvQj1Ry5Ut+UUpxcjd+wjunTyhlCqB2wqFp9w9mevJmXo/+r6+3cFohHhzvA/7DPGpo+QqpdKr0rSis0VXcFflg/wVyyzWCLxsXqnfpCJsYZgWO5vTz5t+RutPW0MqluLiumso/ltjFBy+IyncdltPNGw6tmmIm7ebgPntMguGx1cep7EM4YzojMosGCrbZlY47gt1Fm9lbZ3x50YF3rVr1sK/rz869eqkEXhNFWGNCrzha8KRmJmIT//v2YMl+Xn5WD1vNVk0WH4qSOC1nB31JAJEgAjYhQAJvHbBTIMQASJABIgAEah2BNijzhkAWCGj09VudfZfkLmPahvO0CECnv0xudyIhoWk7CXoOsP54DcPbx7v96qfXnal2n94F4AfWQZzwN8CtvI/4/tIjknQ7oV2UMqUSD6XLPP28e57JuKMUUGUZQZ7ufscrD2wdiMouRzx71IUpXoUKB4UrkPx4wXlnBKNJUoigPcB5BgWuGs3qZ2IWTSw/gUpBcg+nI2WHVvKoYQkNS7Vzb2jhxdqcbm5qU9Q3KceZG4ciLcmC0t+fVBeZq4lr+uK+kgB/AvARpd7JagnPG36NFHk1mcWDXl5efh2zbfoOa4nJEUSHNt2zGSLhn6h/ULa1ml7cse2HVrrDRZvwZcLIPOSQSlXol2XdigtLVUIrwivu3HdZuyL2FdVkd1V0Vd13hUJvJac86rOh/oTASJABIiAAQESeOlIEAEiQASIABEgApYQeFMtNPSwpDP1sTqB8+qIwVaPXD0C2lWAYBmc7t7ugoBBAX9lcF56nC53k8/M3JFZafEoG+F2xA0AowLvw8iHkpwVOSxDkxVlHNx1bdc1TUObqgS6wuRCcNw4yPk1R5ayPOUfAJjHt9HLvU0/kSd/JJ/D4YJbNwCKUgmkl48IZbeNZ/2qvX/ZOUgCMAvAE8MCdy3GtgjRFFlj+5Z7OTct+2r2UvENsRBAF9Rxf9OzXZ2+3oMa11XKFdzSJPH9Eg/ZBPz00Bqi4XgA7P30mtq6g9lJsLhMCNdcZWpxmlm5uOTFiqx5eHnsGDpiaEsOh8ONvxgHaXERZ9iQQUpZmUxxMf5SikLpNi0qKoq9Vip63fKHTR72/bT/TGt35eAV9OjUA+4e7riZdhODJg+CRy0PHFx3ECVPSsDz4Uk3r97MzlycS0JzjkkbE3hNObPOMXuaBREgAkSgBhAggbcGbDItkQgQASJABIiADQi8p370fJQNYlNI8wmQwGuMmfuIEHh5Cbi8AYFKKDjKkhvpKOXMRNlBmwqtLSa2EPVd09cWHqzmn4y/ejhC4MVzFg1iGR6seCDM25+nyXh9pevargc1Aq9mcWmb0krVAm9MOQvm84Lfifdo3VsvO1gqOikpvfqdcf/WfvVCeO4ehz17N6jD4UJaelOcLrn86BpyS++ohV7doYwJi0sAMIGV2Tl0BsB8srON9LV0j3Tjs89o7OtSg/gsA/wdAOVxsXRsu/ab/vabov989m++m5sbdsbEYMlXzHXir4sVSfvw35+nSZRlRQNHDgyUy+Scy7GX06HAzD1Rey73Cu0V4uvtK2ge1LxV88DmtYdOHIqMpAwk/Z6E4NHBaNmhpTbWrjW70KhWI9y9c1cauTqSFd1jRQ3psoyAMYHXlDNr2WjUiwgQgepMwK433aszSMO1kcBbk3ab1koEiAARIAJEwHoEWGWjewD81Zlw1otMkSwh4BABz5KJ2rWP76si94ZfaoVWhaIAiifhQhR9V9ViVxUtg993Y9/4FuNa+OQn56syUmu3rY3kTcmSG0tumFo8ytqYHHI+DIusFV0pSpO6S2cUxxRrM14bv9L4YbeN3RpqFlwmLkPigsTcB0cfsCKO5V1agVeelw1NFq808aSk9Mp3hv6tqg+SvOGNj9T7tPOzs1BUBvGmWzklf+S8bUKBO429wyEAzHucCa3MQ/gTtXhe1cxQU+Mr1bY4B6x9QOwYj793V4yqMFpiYiJECdcQNn6c3vBvffCBcrFgqfZzaoG4AEvnLBXui97XddDUQaIPIz7kZ93MwsObDzHo9UEqgffxrccYMX6ENk7GzQwc2ngI/Qf1R6m0VH49/noCR8FRicR2XGt1GspQ4DX1zFYnBrQWIkAEqkaAsv6rxq/S3iTwVoqIGhABIkAEiAARIALlEPgDwH4Am4iQwwk4RMBz+KorngCf23BpPNf3Zb0sT3l+jET5NNyWQiu/08IuVx7fK/BStPKCUqGEe64Mtb08pamrbzkqi9DR56PcbB1eB968uh3qzvYf5u8LOThPLjzJy0vNW1p8o1hQ0fZyO3ZN92qFVp5dOYBCidJkDqR33G4rEq4yawPUG10vxKOWh6DewHqBJXdL3MXw9fEe0kRbyI21KTiSISncmmrKWdCIWYcBzAfA4rBM3tkAWPZ8VTNDTYnvBkAGgKmh3zv5a6+i6VUo8CYm3cTJGxfx2mR90TdydaRk2Zxl0z+O/nhbSFiI6jV9aPEhvLOIJTQDe77egw+/+lA7buTCSMxZOkf7NROJV8xZITwQfcCWN3dceFsqnXp5Aq+tXhOVTogaEAEbE6AsU+sDpqx/6zPVi0gCr40BU3giQASIABEgAtWYACtUNAHAsGq8RldZmqMFPGfkZFTglYljJMgLN8zytOr8a41pJK3zeWtPTVBFgQyFEVnSwh9yeFYdyPRgrnA+XlFbIPxsyrJ4wxqn1/s8qJWWcZEM4s3pqSW/3G/PvhcQFiAK+jZIlbFblFKEtN+k4AXrJwUXHL4jKdx229SzsBRAiTpzl4Vlghf7mgm91rgqi89EzSIAzBbnV2sM6KgY06e/LdoWvUW1N/O/+EJl0cCEXWbZ8PRpHmLThYpxU0L1xPjNqzdLls9Zrifw3rt1D38e+BMt27dE/qN8xf1b9zl9h/TF/Tv3le3btMerU17Vi7Fl1RbpN3O/IS9eyzbemEVDZWfWspGoFxFwLAHKMrUNf8r6tw1Xvagk8NoBMg1BBIgAESACRKCaEiCbBufZWFcQ8OxPy9CiQZ4PxdO1NrdoqLew7WXvEQ31xNyCvfelBZvuOkpcsuX5cESWE99vbqd47yGN9LKzCw5lSgq3pLOM3MKgtUGXAsYFeGsOXcKCO+BNVGm/qktRWAbx1mRhya8PTM3oDAXQS6cIWn8ArPhatJUOtmH8NgCu6NhH+AF4CmA4gN+tNKY9wjx3PlihNR7PSzDqpZGBl25e9vpfyv94DQf7QylXIi8+r6Q9t8OTVVtWNdNMTpwnxvK5y1UWDYPfGCz6YNMHWquNm5duYufKnaVNejeRyuVyzt1zdx8+vvN47ZIlS5aNnTxW73xEr47GlfNXMlsEtHhdXcTNHuuvLmMYE3grO7PVZe20jppFgLJMbbPfpjypYpuRa1BUEnhr0GbTUokAESACRIAI2IDAKXU2GfvwR5fjCFCRNWPsWZE1T56A691fU2QtDaXuM1C2T+sBa4Mt49db2Dbee0RDPXEpf+99SeFfAm9VH+e3ZMq2EHgdmeVUkcDLMmrbBIUHvR0QGuClgZWfVITU9feUbh3qSwBlWenN/DQJSmfgp4fmngVmy9ARwG8AmG0Cs4RgMX60ZGOM9ClPMG8E4AGAoQBOW2ksm4Xhh/JDeJ48QdCwoECFXMFJj0tP57hzZsZGxep64PJbTmj5/YtrX1TZarCrVFyKW1/fSgtyD9IWWbsadzWNy+HOiImIuaoqssbzFXQb3k0V9+wfZ71eWvuS9mZKibgEp786Lezg1oG7YssKrRCcn5ePnet34uNPPsai/y4S7ozeaaqwbzNGLhbYmMCrWYIjbvK4GD6arosQoCxT224UZf3bli9I4LUxYApPBIgAESACRKCaE3hZLWysVRccqubLddrlkcBb8dbYVYDwebmhyG9u22cFvQpkyN+UKSw+/tBRopItBF6HZjnxRgaI6n3WUYdxGcTRt4UlP+Uwf9qygLCAiRqLBnY0WPG2nKgcSG9JU+/9cm8sgFsWvpodte5AAOkAWIbyOQvnbstueq+xXlN6iSZtmKTdH4lYghOLTgjjdsbpvgb4AzYOiG81rpXezZCkTUmSa0uuqTKx1QXtjO0Vi916TMSYA51e76TXP04QJ7m3/97y7gO6fxU8OJjDrB/u3bmHN6a9gebNm2PDtxuki+YsclQ2vS33wJaxKxJ4bTkuxSYC9iRAWaa2pU1Z/7blSwKvjflSeCJABIgAESACNYFANwDH1eID++XtcU1YtJOt0RYCnqVLtKuYaukkbdovuHYIz9dTwOvnFwi5klMqKkwrVpbOwLE8c7NFrTVNa58Px2c5BdcL8eJ5Cni96wdCoeCUJhWkSQmFOL8AACAASURBVDLzl+JGIUtgOeTZxPOI/0j/cXX71+VADpRllSFoQhCyvs/SiIdxFsB15LrbArgJgAmTFyyYu026sExdD08PQbuh7VQZtZnxmen3rt1bNuz9Ydu7j++uEl5zbuWAw+Ug6dckyYmFJ3SL2lUk8JqS7c4fEzEm/jmBd0Oc5MzXZ6a/9dVbu9v5tnN/6eWX0D7omT3H+m/XS7+c86WjCh7aZB/sEJQEXjtApiGcggBlmdp+G+j3RBsxpgxeG4GlsESACBABIkAEahiBBgC+YxlVAFh23PUatn5HL9faAp4l63HkI/uWzNcefZzlQ4y1z4czZTnpMtad17r+6/rPqt+1vifHjYM6beuo9ludHWqKeGjsfDhy3Wxs9r4aDMAScdom5737pO6i0I2hepm6Rz8+mtrztZ5NW7/Q2ufed/fQr3s/yOVyXPjzgjL1cupbsbGxu9hkRoSNCMnkZp7stbqX1kpDKpbi2uJrwrS9aSZlu3f+f/bOA6zJq33jdyBAAPeumrpXXHVrTbVWUeu2iltri13f9+/8SrWKq1W/9nPUGVEDVNy2Vmvrqra21oUorkStCojiXgSEELL+14lvYoIBEkhCxvNeV69eyvuec57fcwBzv8+5n9HN5a8ved00P7NoODjj4BX5Jvmn3cO7Rzdr0Kz23DlMr3l6ZWRkIOo/Ucmb1m4y2UI4BYz3DUoCr/fllCKyToCqTGlneCwBEng9NnW0cCJABIgAESACbkmAWTV8xPlE/umWK/TORbmDRUNpHV33zow6NipHC7xsde5a5WRaV90RdeVdvutiEv/sFQ8LSEFpxf0SJ+x2AWDuY+vYnWLfaKJhq4cltnqjlYVFwuHlh1UP5Q9vtq7fuv6CuQtMIyoUCgv/20HjBsnDPwsXSddJ4d/MHzqNDg+OP1BmBWR1TYtJs6navfGAxmL/EH9J/VfrCzVqTcCNwzey7snuLXpw8YGuUs1KfV/q/FKHKqFVyr8W9ho0Wg1OHDuhv5dxb+XerXv/bV+oPn83Cbw+vwV8DoC7vKD1OfAUcPEJkMBbfHb0JBEgAkSACBABImCdwBgA3wBoQ3YNLtsipS3wlubRdZdB9uCJmMAbDGBUCbxn84fvrlVOpnWVaVSmWcWmFf9Vu1ftMnq9Xvsg6UGKOkAdwYmHxf3wXlpxd+S8d9n/z7jJXrQq8B5bcQyPfn90562It6qNGDvCz3ytKxauUM6YPMPgrzt37dzE10e+bhCHUy6mwM/fD4d2H1IunrLY3MbB1lBZPj/kGtGxRnvsc+7fg8YOenlh3ELe1QtXDeNXrVEV8ybPU/0Y+6OpMZutE/j4fSTw+vgGoPCJABFwfwIk8Lp/jmiFRIAIEAEiQAQ8kUAUgNcA9ASg98QAPGzNzqjQtAdBaR5dt2edvngvs85glfWsYdVMAOxoOquO3O0gGMUVSov7XP5lFzROfusGLRO3K/atKA4oEyCp+EpFoV6j5ymSFKlavXbSg40P7K2KddT6bU3DKwAOAGgP4LytDzn7vpdGvyQfuszMoiFDiZSYFHw2+DOcvXxWN3zMcAuBd/nC5cqZkw0NznLMBV7jOuO/i1cu/nJxcSw0rL1kCl4Uv+jLZq2aGcTd+k3qG6aRLpLi2ynfvgXge2fz8aLxSeD1omRSKESACHgnARJ4vTOvFBURIAJEgAgQgdImwP6N8Tv33zMDxNJelffOX9oCLyNbWkfXvTerjomMWWdMAHADAGssxf6cB4BVObr+qthO7BdURuJfuY0QOi1Po7iUqs/TTMKDg/YJrC0CxwULBdMF4rLVoNPzVGezU3N46kn4IafQcaqHV5c3WdDEZNugydQgeW6y7O7muzZ5vroemGlG9rKMifLMquFiKa7DYmrWZI3vz48VhYka+vv585AOTI+YjibCJnj73bf1C1YuMH3eZP63sybPkq2LWWdgPWj8IPmsNbNMucjMyMSSqUtk22O3FycXz71kerHZi8r23dp/21LcEjqtDvdS72HUhFHYs3UP/vfl/94EEO8uHD1gHSTwekCSaIlEgAj4NgESeH07/xQ9ESACRIAIEAFnEmCN11ilWTgAo4WAM+fz5bHdQeAtraPrvpz3omI3il6fARACWA3gawCfAGB7xuXNung1esgFog9Nop5OnQ311bUy3e0Dtop6hmZ+wa+XfbPyPGFtIwBdlgaK7+7Jsrdn5B9nIAA1gL0ARE2XNk2sNriahWfsjVU3lKnzUo22AK6uzC0qh8av9+MaWbL4Ltv6kBPus8ZH9O23354aPHiwoEmTJqYpp8+Yrrp45WJ67369K2u1Wl5iQmJKEIIioqOjDf66rMmaIFAg6RzWWajT6HjnTpxL4fvxIzZHb2ZfL04eVgHIBfAxG7/7G93vT183vYpxQdmKbOxYugNZ97LIosH+jUECr/3M6AkiQASIgEsJkMDrUtw0GREgAkSACBABnyPAOr7/AICJEg99LnrXBewOAq8x2uIIM64j5VszGQXe/wCoCSCWq9xlAhh76XLSxThEAc0/SeRX72YhsKrTdig1yfG2+q6yCuQKlebVeivk9fIW42StfaBULL5nGKd+//ofBIQGLBK+KgzS6/S4nXBblfMgZ6bgdcHM/ALv9VXXldc2XfuoYtuKH5UVlxVCC96TpCepucidlLOx8IpgF/IbAmALJ3wmu3Dep1P1EohDgoIkQS+XEVqrmJ44caI8Li7OJNyzat3IyEiZVCplP/uL+plg/nWDgM/5DPvbaCnSFMA4AIHc/SoAyVNipkT2GtWL/Z3p2vLdFiTsTYg6d/gcnSyxbxORwGsfL7qbCBABIuByAiTwuhw5TUgEiAARIAJEwOcIkB+v81PuTgKv86OlGewhwISs8ZxFA3vhwoQaVuVYGhYNVgXevLQdSm1yvC2+q0bB+kLFObXOhPYvH2AOghN4DeM0HdlU1XNJT5O4p1KocPTro6qHqofJ5hYNaoUaKfNSZHmaPL868+s8s27I0uDWvFuyR5sf2VpZbE9OinPvCADrATQGcK04A5TkmZBB5eSVZtd+Vnmdr2I6PDxcLBAIJH369BGyat3jx4+n6PV6U7WuHXMzAZ9VXBsbpRVmKWIUhtn+Zr9njBdrJjh2atzU114b8ZrFS4Cti7cqV09bbctes2PJPnErCbw+kWYKkggQAU8mQAKvJ2eP1k4EiAARIAJEwDMIkB+v8/NEAq/zGXvqDMw6Y5lZkzXWaSoJwL7SCMivRg95UD6Lhrwra2X6OzZZNJh8VoP7lL1T+RthNWMMukwNMhbfk+U8tWgYGLYybGfjoUwLfXYlSZJwbNmxudV6VhtkbLKWdTorJetK1tzKYyrHVxxU0UIMvLv6rvL2f2/bWlnsbJxMxIwB0IAT6509n/n4okrzaiUWUjHNGvgZmtjZUK1b2LqtNUp7zlKEickhISGSsLAwoUaj4R84cODJ4cOHo4OCgvgvtX1pTK/Xe1VTq9QBxxKO+Q3+YnBAhVoVDHNmZWRhTdQa2e643e4i2rsyhyWdy1cF3qKqz0vKlZ4nAkSACDiMAAm8DkNJAxEBIkAEiAARIAKFEKgK4CyA4Zz3J8FyLAGjxzGr0KSLCOQnwF4AVATwKedFW3qEKrYT84LKSPhckzVt5uUUXZ5fBO7vMfiy2nA9bebXS3BQIAiSBHcIbQSdHiq58mIOPy8Cm3PYONYF3hVJOPb1MWNzLXPhRlRnSZ3E5wTeVXeVt7+57S7VnhEAogHUAXDLBk6OvMWqwJsXnamq+6jmjRZhLarotDre1RNXU+GPSYelh+1rmPdspc81SrNmKWJuB3Hx4kXEx69F0yaNdUcTjvMWS5aYPt8qFAp88Z8vVEKxUKnVaHkXTlxI4fF5ETujd9q61xzJ0NPH8jWBtzhWIZ6eY1o/ESACHk6ABF4PTyAtnwgQASJABIiABxF4H0BHAG970Jo9Zakk8HpKply/TiZULDGr4G0IgAlcu12/FIsZi1sZl7+ZX2cAMq661TRB05FNc3su6Rlk/AuDRcPso6oLGy8IrMVdcXhFuYVFg0KDW/+9JXu0xW0sGv7F5ZE1lrvr6tw9Z9GQqUH1lWVU761818Q4R5GDbTO2yY7EHylJhexTAf9pM0B25bcUGbhx48Yto0ePDmZfjJo2FXO+no0LFy7g9AUZ3gh/wwLN4oWLlVMjp07kXjCyCmO6ikfA1wRee6xCikfUO54q7s9x74ieoiACbkaABF43SwgthwgQASJABIiAFxNoBWArANYQhy7HEiCLBsfy9KbRmFAxgTvWLwZQmKepJ8VdqLBgaLIWErBY2EMYwJqs3Uu8p9TxdRHyGPlma0EK+grEwaHBEmOTteyk7BQlXxmRE2+oCDZebM56AK5ydgSu5PUJgAUAagB44MqJDXP1EogNFdNdnjZZy/kz89bYUSPqdRze0UIw3798v3Lb9G0lsbXIL+AbLEWGhg/NDhQESho3a1y3ad2mZceMHmMQdeXnzyI8fHjBAu+CxcqpX0x1lypsl6fNgRP6ksBrk1WIA9l64lBU4eyJWaM1ez0BEni9PsUUIBEgAkSACBABtyHgx1URMoEi021W5R0LIYHXO/Lo6CiMQsVnAIQAVnOVkUwsZHvmhKMndOJ4tleKvSoQhwSHSII6lROqZNmBmrTcO3m1tCOwI8cW64Dn5qk/oL7Yj++34cUeL1aDHtpbx27dv3Xi1u7M1MxdLqyE/gLANwAqAchwIueihjby8Y9YE5HYYXgHC9/i/cv2K7fN2OYIQdUiD6PfHC1fHrPc0ORt/oz5+O/c/xpE3fPnTmPkCNZ/Dvjsiy8wd/480/ozMjIw7Ytpsjhp3Egzj+Ci4qOvWyfgiwLvNq55H/u3C2v69zEAdlrmJG0Sw4tCW5shEi4iQARcRIAEXheBpmmIABEgAkSACBABA4EDABa5UBTxFewk8PpKpu2L0yjw/gdATQCxHihU2F0pJuhXSV45qp5BDGSXLksDxfJ0Wc4vD4tlHdB0ZFN5zyU9TeMxu4dDXx66f/mnyys4nvZlpXh3TwfwFYByrF9Y8YZw7FOdx3SWT1wx0cQlOyMbP834SXZkXYksGgZywtFes4Zt/qvXr04cNmqYQUy+cukKdmzcAVFTEf784zd8/vln2LA2FjVrVMa5KzfQrnMn8OCXdfzY8Tu5ebm8rj26GjyCE48lpkKHSWula20R+h0Ly/NH8yWBl2WrKKsQz89o8SOgCufis6MniYBTCZDA61S8NDgRIAJEgAgQASKQjwCr+tABmEFkHEqABF6H4rRrMNsrS+0atsCb7Z2PCRXjOYsG1oQvv6epY1blvFHsrRQTVZhVLym0dyWTNyxbWuaGO3lZK26+UoyqZVEvSa+TTd5oYvB8NV5JkiTlsa+OsaZnzPLBFZXQzJM2CkAogBzn4bZ95NZDW4uDBcESUQ+RkAmoKYkpKQhExKHoQ3Y3MXtlyCsfCEIEi9r0ahOk0+pw6dhFdK5XVymsUF79897Dt/uOGlt32OjhFnYQ/37r33kvN6ygP5d8P2jN4me/UhJOnsN/F8fcEFStnrU0ZqlJgGZN12Z/MVu2IWZDsYR+28l45Z2+JvBatQoBsM8rs2tfUDY1Q7RvSLqbCBABRxAggdcRFGkMIkAEiAARIAJEwFYC/QGw4+Fhtj5A99lEgARemzA58Ka+fHGIQCARdA0WQqvn5Z7OTc3xV03CRrWzqgPtrmTlomVCxTKzJmsGT1MPESqKUykmqjCj3pnQvpUCzLOdue6OOmvlzZeLOF5tTTy3LvCuSFIe+/rYSgCbXHRkmwlsUwAwkVPlwJ3siKHsfenw3Jy9x/ZWfbrq00DjF7IV2Vg3cy12zImEQpGFf82LVy2LkZhEe2a/8FHER1e7iSrVrteohSB8SF+LMf8zfaG+YafOecPGDLMQ+lcsXKH8avJXJfEIdgQvTxzD1wReY45KvLc9Mdk2rJkqnG2ARLcQAVcTIIHX1cRpPiJABIgAESACvk2AHS++A6AMV8nr2zTsj76gD5sk8NrPskRPhAwtI6/832pmNgBaZPzvoSz7hyfOqg60t5LVPD62P1gF6qhSaA5WEs6FVYrdBnDWSjyi4LCK+yrNrl/bODGzaMhYdOO2ct+jIQVU2xYqnluzaPjry7/uX/npiistGpigMhUAE641JYHqhs8OnBI7ZWf3Ed0tlrZt8Ta8HFoZb43uj+nzv1ddvKlIF7USMR9kXvqN9CtBCIpIv3ryhwljwhvkF3gnz1qMOu3a64aPHc78U00XJ/A6wiPYDTE6dUm+KvA6FaoHD04Vzp6VPHpR4Vn5KvZqSeAtNjp6kAgQASJABIgAESgmgX8ADAdwvpjP+9xjVQdUFQuCBZJq3aoJ9Ro97+Gph6l5/nmTbq+9bawWNQq873hZMyF3/VAiqrywWmJI/zIWDaYyYxRKxfyHzqgONAqdFwD8C8BdO5ulefILgPyVYj8BqMxVJfsDaAiAWQLs5n4wiFCHP0wgKhce3K5sI50OUF/KvphzMuMArmu2FlBtW6h4/lyTteO37t1KuLUrMzXzVxdWQhstGrzx81uBAu8r5aphwoi+mPHtGlVK6vUbfXu0q6bV6nhHky4m6/z1kxR3HwYLytX4PT56nqn6NyMjE4vX/IBrDzL0/1s538RLkaHA7Mlk0VDMX6Ak8BYTnJc/5q6/o70cu83hFffkj80T0I3uRcAb/4HgXoRpNUSACBABIkAEiEB+At8DYILTakJjGwHhCKG83aJ2oszLmeD58xBUJQjyOXJZ2qa0p9WiZULP82u/UD9I1CRPr9fx1Ndvpar1uklIOu8suwDbFl7suwaIgVAJ0EMIaHhAYiqASYDbNEcaWHlBtS0hA8pY+LJmxmQoFfMfOaM6kHVvZ/6xW7iXI1UALATQyMau7p4s8OavFHsPQDqACQDYZxkmzubla3ZmFIW3AagHYDCAmwU0RLPHBoLdy8a7WgqV0KzBGmu05pWf33qP75376cpPTXYKWRlZWD97HX7+OhIZiix8FvWdKnbRx6avKzKz8fnXsTLp5t9adurQYlzbVq3je4jb8rRaHVJv3MX4iRGIXhOnuphyNb1Xv16VDU3WEhJT+OBHxETH2O0RXOwfZd7zIAm83pNLisR3CJTk5I/vUPKiSL3yHwhelB8KhQgQASJABIiANxJgwq4MwFJvDM7hMVWrPK7JB1XXPr6f4YfGgF4H+KfzEOoXqkpecJWJiSf4zRrllB05xCQ26nJzofztT1le0nln2QU4PEzLAUfKgeUm+wNAwbQ5GbCutOMxVcOEDAj9rvKC6s9sADK1yPj2oSx7m1MsGtiHNJbr/ZygafzzgQJEy/z58WSB1xiLUVxl+/xHALO4anVW2cp8vVmMxmZnQ2vUrTG4ZYeWPTqHda6q1Wr9zh4/mx4QEDByh3RH/pcentIwaDbXZI1VLXvdZWiyFiz4rk1Ym0DWZO2fhH/0nerUyRVWKKf+dd+RW0P6dKg3Zkh3iyZrC6J/Uq7Z8udHXTq+9FGZcpWa/+uDD/z8/f3RpEljMI/eyClRMmlMHPuZQVWGJd8xJPCWnCGNQARcScCel5euXBfN5UQCJPA6ES4NTQSIABEgAkSACFglcJgTZ5g4RVcRBPwbN7harmNGgzJR5U136rK0yF6SpctY/6gTgJyQof3OB7VubuE1qTxyQpm7/y9n2AU4O2ciYFUi8IaF/QEgUQIzSzueZ9UwffniYARuC+4WWg5+epXqTG5KdqAqAvFqR1cHGj+kaQF8CuAWgO0AxgH4jbMqKCon3iDwshgLEmOZ+MSEWyb8Gq4+I/rc+GrtVyYBPkuRhUWRi67tXrebVeDmvzyhYdBMroKXX1SyPfzrAwGoAew1E2b9Ny2PTBw1uJvFz4T5K7epfv793IPD+7fUung5BRt+2ItWrVsjO0epTUw8dU7P40dER0c7+vvRw/EWe/kk8BYbHT1IBEqFgKe8vCwVON46KQm83ppZiosIEAEiQASIgPsSyAJYLSpYkyS6CicgEvTqfiqo9XlBcK8QBNQz2UwiU5qhVyx41BnAE+sCb4Iyd/8hZ9gFODtnBQi8K5TArNKMp6BqmG84cfEHJ4HJ/yGtGYB4AE1stGdgy3Jngdfe6kpzMZZVVH/GWTYwb96XAcgBHJ4dM/tM3zF9WUMy07Vu4TrN8qjlXa00WvOEhkEzOIHXIiYn7Tm3GjZ8aF9xKF97IG7RRyaLhgzFE8xcvFXXoV17XtrNu7wJY4ZBWLsmLly6irj121QLlkoNpxvcKhDPXgwJvJ6dP1q9bxLwhJeXvpkZJ0VNAq+TwNKwRIAIEAEiQASIgFUCNTnvyrLEp2gCoW1Dx4W+WDW+ao8yPPjpobiWCf1AP/jV8IdizWN15sLHTNA6GSBqlF1mxBBTdZtOmYuc/X/K1B5r0TBaDiw1s2jI4Cwa1hdl0WCvWFh0Ep7dUZrVMHNRKbR6YIMXOgY1rS3UqbUC9dVbGXkCDMDhZFt8lt1P4H1RJOYHBksCajcV6vQ6nvZeSqomD5OQnFBUPOZi7BgA5QAc47xpmfhdnXnyzo6ZLc4v8MYvilevmLaCNSJcW0Dinbl/Ctprts7J/HfZf8/e8tize93/Xla5+wKAv/L7G08cM0z+xSdviTZs2ILWzWrj2o27OHfpGv47MxK1a9eEQpGFxas2YuZUVuAOLFgqVUZGfVuaL4Pcn7b9KySB135m9AQRKG0CnvDysrQZedX8JPB6VTopGCJABIgAESACbk+gF2fPIHb7lbrBAmuG15S3XNjSJHSqM9X4Z81lYKw/Hv83T5cnr3dOo/WbhLunv+fXrtkosGlDvh48P83tBzqNUnNVn4exuJRUlGDmBpHmX0L+JmunUgC/CKCA5kj8XmIEBUn8BF2Eeuh4+txzqcjjTYL6B0fHXlrVMEMD2tRbVX5iz6pGUjqlCtk/n5Cpjv1TlOjNHnE7gZffqIM85NVRpr2tUymhStgpU/9zwpZ4WExMEGR2C8zL+1CFahVqteraqkynPp0qaNVav4vHL/rPks4yfdZhTbsW/GfB7b0b9w5iL0VKe9NXHVBVLAgWSKp1qybUa/S8h6cepub55026vfZ2QXs2ihN4TVWspR2DI+YfMmzIB0FB/O+gzgtq31qESpXKI+Hk+TSdH4ZJpRsZC9GmmO8SR4UPCLl48RJiYuPQoXlt5KrUuJx2H++/8zaEwlpYHL0eL3fuhMYN6yEy6huZNP4HW/eRI8LwhTFI4PWFLFOM3krA1heJ3hq/z8RFAq/PpJoCJQJEgAgQASLgFgQ+BNAcwPtusRr3XoSo1bJWiS8MfsHCdzJlVQquJ+SAX3sckFcRqsSfZZorxzL9G4jaB3cOC4QfD/4Vq4IJZrmHdl1TXzxtzXPUvSN/tjrbPpSEDpLzq8x6JhbqsqB7tFiG7O2OFnlKqxpGVGZCj0RBuwYWeyH7j3NK5c8n8vsSW2NWHIHXNvbF20kiwWvjEgMbtLGIJ/fcQWVewq+2+iwbK6ovMuFTPEg8eNamWaYmXJdPXcbOlTv1XXp3UWi1Wl7iH4m5546f234z5eYHxVuyY58SjhDK2y1qZ9qzeYo8yOfIZWmb0gras1MBMJsGi0Zjjl2V60cbNXaYKpSnDezzakdotVokX7+DoYP64zvJ9zLp2q2GBmlGgTcqajrmfDzAtEhFVjYWr/0TM6dPwcIV3+sVT9Q5Dx48vKwPCIiIjo4n713HppMEXsfypNGIQHEIOPP3cnHWQ8+4GQESeN0sIbQcIkAEiAARIAJeToAJuyMAvOblcToiPKsCb/LKNNyU9Qe/youGOVTn/1Dmnfz5RnCvYY0CRW0t/m2Xe/KQRnV0nzXPUUesz13GEPlVmZvoF/q6hViozYxX6h8vtlUstDcWV3/Isirw5vx+Tpmz84TxKDrzo20D4AwAfwANATCRa7edFbyFjWMvp4LuFwl6jD0Z2LBtsPkNqrMHlaoTv9pztJ5VVLcFUH6ydHL7sNFhFv60mxZu0sXMiNkCIJETRpMA7HNUECUYR9R+efvE2kNqW+zZyysvKy/MvVDQnv2SE3gtmJVgDe7w6MB3Jg7fufp//3km2jK7Bek2BIeWU0+eMZ+d9DgxcewweeTHk0TyE3sR/noHi3UvjtuHlm3F2PDjnitxG3ewqu5/3CEwL1wDCbxemFQKyWMIuOL3ssfAoIUWTIAEXtodRIAIEAEiQASIgCsJMH/MWwDYUfNHrpzYE+d6zqJBoca1xWkIUtfFnewmyNNXgPq6TJl3cuf94LDhtQObtfHTPrwHYxVv7slDatXRfYV5jnoilvxrtirwahTxSmQstkcsdGsWQR0bycuO7f6sSlmpwpOfT8jynlk0zAGgZmbFnB8t+3Me92d7KngLG8cRjAwfVPkN2rwZ8tq42sYBDRXnJ3bKNJdstmhgj7KKaqYO1vli9Rc1e4/t7We+wM2LNudJp0sZj21uJvxZF3ijLysvzLlQ0J71RoH33xuiv1o+5o0wS9F21RZcvf5AvWLNeoPHOGuylpOTFzuun6jhqAGdLT6/LpDuxuEzNy+/UOeFUdHRm6lq1xHfodbHIIHXeWxpZCJQFAFn/14uan5Xv9Quaj309QIIkMBLW4MIEAEiQASIABFwNYE/AbCqupWuntjT5qs4oKJYIBBIqrxcRcQP5Ptrb2jRaXQnhIaGYs+047h2ozk09y7natPPXudVq1vXn98gEH7NAL0OeiRDq7/2AKmJr7uD56hT2ee3aNBmQvd4iTMsGpwaBje49Q9S1ctFBbxQ6UNB8zqhOq2Op756S5F359E8pD9ezo6xc//9yHlcawF8DeATrnp3MQA9AFbNXdhV1DgnHADg6QfVF0W/syZr/JqNGun1emgfXL+oUSMCV4/ZI9IZ19um3WvtJn/7y7f+aRfT4OfvhwrVKmDZp8se/bH1igu08wAAIABJREFUj8oOWLPDh7Bm0SCbI5Nd33S9IIuGyQBmArCo+nX4wko2oL0igGidZJZ83PA+FrMuWrUZfxw+m7xr35+sCt10jX+j65X4+R+Y/i5DkY3P5q2/Evfj341Ltmx62gYCJPDaAIluIQJOIOCK38sFLZsqh52QUGcOSQKvM+nS2ESACBABIkAEiIA1Av8CMJxsGmzeHKLuM7qfaty3saByw2da1dHliThxtAP8ylWHKnF9ji4zJCiw3mx2NN9w6TRPoLm59JH+8QG3FLhsjt6WG1mTtUCBxC+4s7HJWgry+BFQe1BF34utxfyAQIl/raZC6LT+2rsp6RodfzySDxubbhkreH5g6QUw3qxC1/gBkFWqsmZcrJKVVa5+DOAI14jMHoG3oHFK2pzM2gdVNtc4ADvYcXxb0m28p16HeuNq1qk5t13vdpXVeergyycv+1VvVR3+An+kHEvR37p465fUk6lsTKNVhT3DO/Xe55qsnX6Yog5QR9yKuVWQwM0EXubBG+rUhRU+uFUBVzRUJA4RhEia9mgq1Gl0vNQTqak6vm5SgjShyCaHb47qf+v7pVEvGKc9fkqGhSs3a6rUrNUxv49ueN92YkFwsKRPt1ZCrUbLO376aoqeHxgRHb/HnpcCpYjPo6cmgdej00eL92ACRf1+L+nv5cLQlHblsAenrXSWTgJv6XCnWYkAESACRIAI+DIBsmmwL/uigdEDE5u/0dyicu/oskScSOgIfqW6yD21RQ9VB71/pT4WR9Q1dzflaW+vecVe4cy+5bnV3fZWELrN4vkNOsqDu419ZsHALAuO/3hXm3KSmY6WLaJCl4mYzI82l6vcZXExQYb9mQm99lg0FDZOSXk59INqj7E95B9Gf2hilq3IxvYV29Hjix5QKpTYPmO77Fj8sZ1mQnhJ1++M523ds84UeAtdQ9ehXcWhwaGSjr06GoRVeYI8VcvTTtol3WUQcDuM7iAfs2KMKQ+M/Y6oHVdObDhRpCdu+IBXxYKQYEnr5g0bX712K7Bzu5Z68HjZRxPPJev42klS6Q5rIrGtzJyRL18dkwReX8186cRN3+OW3J35e7mgDJdm5XDp7DovmJUEXi9IIoVABIgAESACRMADCZBNgx1Jaz6i+ZWByweajiYzAWXfrHNI144yjFKQwKu+u0Wpu73Ka3xo7UDmabeKBN0mJAY0aGch4nMN9NYBWMIJvIVV1jI/2nZmTdbqAzA2FbNH4C1sHEdwddQHVdEnsZ8kdgvvZsFs54qdqNy+Muq2q4v9S/Zrds7ayWwpmJcrY2BXhbAdwbpCjPiCq+AtY8e6Cr1VNEAk9g/1lzTo0UCo1+h56YnpqXroJyWtTVICYDYfhoZlfcf2lU9ZPcUk4D5RPEH0tGjZr3G/MjsJ0fg14xPbDmtrkYeDkoP68lnlsx/deXQj/Vr6tLN/nd1ubTHhA7qKQ0LKSgKDglqs/m666bOpQpGFz2ctkUnX7SjIssIVzB2F2hvGIYHXG7Lo/jGQJYD1HDn797K1WR36Qtb9t553rJAEXu/II0VBBIgAESACRMDTCJBNgx0Ze6HtC+Mqt6ocX7drXZ7miQ7XT6txO6M5VJqKgKAschM35ugzgxFYb7ZJZNFpsqC5tUqmf7S7IIHEjhXQrSUkUJQYJRJ0G38qoEF7gfk8qnMHVHmnfmEVqHEAxIVU6BofY/PUA3A1X1MxewRe87FMIl8J4zd/3FEfVEUfx3x8qvuI7hbMdi7fiSodq6BO2zrYv3i/ZufsnV0472FmVeHoo6yuFCMiOQ9ehwm8rUe2lg9aPsgk3OYqcrF3xl6Vf2d/pV6r5z0+9Tj10dlH8z797NPve47oaSHgblmyRbly6spXATyxJvAeWnkIfV7pg9oNayN2Tqw2V5V7XsPTTPpN+pt5Ra5ofHjvn6f837iG8qu3ED64l8U2W7BivTJy5mI2h0mYZzYNIcHBkjDOpuFI0uVUHQ+TpBsPFmkH4cA97ItDkcDri1l3fcxkCVA486L+LeHojDnqhayj10XjFUCABF7aGkSACBABIkAEiEBpECCbBjup1wyvKa/3Xj3RrT+e4NY+LfzrCQGdDuprd5TqlJvpyNTm8sq3h3/ZDkI9tDxd9sUUvRIRyNlJ/pR2snbg7eYCYB0AtQAcALA7/xz+9dulhnSfUNf49zpm0XDipxTt1RPs3l0Aggus0K3aWswXlJX4VW0phF7L0zy6kqrLwyTcNolexRF4HYjB6lAFfVC1+QNsj3E9cj9c+WGQcfTsjGxslzy1aMjJyMH2qduTj286zjyLjVYVjo7JlWKEowVe0dBVQxNbvNHC0vol+ihyX8pFhZcqQJ2pxtnPzl59d9S7NZ8TeBdvUa6cttJwOqDDmA7yMcvNLBoylEhYk4BPoz418P5h+Q+o3bw2Dm07JNsTt6dleHi4OEgQJBGJRHXrVlCVbS1qAOsC7zpl5MwlFicQJg4Xy+O+fd8kSiuysvH5fzfJpFv+pBdZjt7dluORwOtcvjR60c1CnXUCg9gXTMBRL2SJsYsIkMDrItA0DREgAkSACBABIvAcAWbTsBHAamJTNIGKAyqKBQKBJPNhheZBPZ957aqv34by4PFczZU0dhz/nQIqOIuegO5wBgEmADJrDVZRexbAaADlASx8TuR9sbXYn8fbxq/TMpCJtNq711I0SuUnuHG6B+eja1zfcwKon1AsD2777jP/3rxsqOVbZJrrJtHLHQXe/LztrYYVTfx2YtLD9IdBDV5qYBjrYsJFVG1VFQGCAFw7eU0v+00muZ9y/6aZVYUjc+xqf0LXCbxtclGhdQUDq+ToZKUwRXh7mnQas/wwXFkZWYiOipbtittlEFWNTdaadG9Sh6fnlc29nct7Y9wbqFmrpuH+rcu3okmXJjj/93mldJr01fFvjo+LjYsVXbhwAf8c24nwgd0R9U0s5kT9nyk/GRlZiGQWDestLBpEmxb/K3HUwJctROkFa3YpI7/ZZFHp68hE01gGAiTw0kZwNgGyBHA24eKPb/OL1+JPQU86ggAJvI6gSGMQASJABIgAESACxSGwD8BPAFYV52EffUYUEv76SUHrJsF56ZlQ/X0bvIAm0OflQXP/ql7/+NUn0JTTAYmpACYBa+nYcultFOOH1Zc4i4A/ADDBl+17lp/3rCytKQBW9igHcBcAE9XiATCRsqBLFNjug8SA2l0sRK+8K7uV6gubjaKXJwi87OdAHoAPAbDPKIwV+zNrEmftEn0U81GiOFwcsvqj1Rjw4QDUbFQT6ZfSkZudi33SfVf+2vBXkU2+SrA9XC1GOFrgRevRreWDlj6zaFBmKPHXqr9Q7eNqJixM4NXs0nxUX1T/I2OTtQsnLqTo+fqIndHPnQ4Qvdz/5Z3zts57qrhzYjCr4H35jZexf/1+1bYl2yas27AubtToUYb9OjPy/zA3ciwuXknDhp9+R6vmjZGtVGoTky6c0wchIjp6m/kJhMIEXkd6jZOY8fw3Bgm8JfhhQY/aTIAsAWxGRTcSgecJkMBLu4IIEAEiQASIABEoDQLMouEOAKYk3C+NBXjonEzgTRS0bhKSufEfBNR4B7rsGwD8gMAKUF/aC919VgVXleliMmAdHVsuvUQzkag3J84y4fY1AEzkzQTA7Bo2F9L0yx6BybrAe3mXUn1xi1H0Yv6z7GINx9zqYtWfAf4BsY16NKoJHjRX/ryiTD+ZvuNhysMPAHxSWHO07mO7y/+98t+im//cxKEth1CnRR2oclTaq6eunuMH8CP2RO9xtj2JK8WIzwHMAuAwD978TdZST6QG1fi/GoKAFwIMeyRPkYdLcy7Jbmy+Yfw5UuS+7Dq0qzg0OFTS9tW2ooDAAP9UeSoCtYFo276tITcnj528LO4grv/uu+8arDUuXTiHTXGr0bReNei0mqxd+4+mJ9+6PS0p6bLVpmwTh78ij/v2PVO1eoYiG5HfbpRJt/xV4p91r4a/Kg4JDJF06tVJqNVqeecSzqVCj0k7pDvoRRlV8LrVz00vXoyrLQGK/JnmxawpNC8kQAKvFyaVQiICRIAIEAEi4AEE3gcQDqCnB6zVrZYY2EYkD36lnSj7dz/48W/CX1jJ4MWruZMNbVZZ6B+Xh14VBGSHqKD7HxP4yLeu9DLIqlKZJQOzZojiBF/mwZsBwGFNv/hCsTwon0WDSr5ZprtuEr3ctoK3zeg28vDl4SbBTqlQYucXO++d/fEsewn0cWGc2g1tJw4VhEpa92wt1Gl1vJO7T956cOPBtOSkZKvioBO2gSvFCIcLvGY8DCJH1QFVqwYKAiVVu1UVGpqsJT1O0QRqIm7F3LJbKK8tqj2uZp2a0xvVadTw22Xf+hnnUigUmPvFXNVa6VqTd3JGRgaGDxt+/a+Df7Gq9r2F5Yk1WRMEB0v6cE3Wjp++mqLnB0ZEx5dczO8/rr98xpoZpr2YpcjCsqnLZD/H/lxi8dgJe8/VQ1IFr6uJ+/Z8zhZe7bUE8u1sUPQeQ4AEXo9JFS2UCBABIkAEiIBXEWgHgIkwzF802asic3YwovpivlYXi4AXGpXp/6zrvC43F8o/DkOf8xYQUAvam9/r9Vln3wQur3P2kmj8AgkwAZAJc6zMmu13ZrnQhrNgKMh6wH6cVVuL/QRlJXyuyZru0dUUjdovArcOGIU5dxV4RSNXj0xsPay1hb3E3yv+Vu6ZsWcrZ2VRoEUDgO7cPdeZQAngH/vhOeQJZ4sRbJEOt2goJHJHxSNatm7ZyaGjhrIGgaZr5cKVqoQ/EtInTJhQOe1OGv9A0gH/hq821Oh1et3VhKup/v7+kw5KTQ0CC1qmo9ZoHF/09fdfJ/Ye2dtiL25YvEG59Mul5O9LFbwO+UFBg7gNAVc2yHSboGkh3k+ABF7vzzFFSASIABEgAkTAXQn0A7AMQCcAD9x1kW66LlHIgKHnA5u3MFXGsXXmHj8GzY3h8AsRQXNvM3T3/rkN/P600xFdpUWAibx98/nqsoZ4zIvX0VdBopdHCbyHlh7K2zt7rxTATiucholeEkXUa16vV+denfkarYYnPyZXB/AD3t60atN6RwN1o/GcWcHrrDBFy9ctTxwyaoiFaBq9MFo5Z8ocdrogp8vILj9HrIpgjQgNV44iBz9O/1F2KP6Qq6tmrQq86xevVy77cpkj/X2dxdrZ41IFr7MJ0/iuIuDqBpmuiovmIQKGBgZ0EQEiQASIABEgAkSgtAi8CeAjAGIAytJahAfOywTeU4HNWwjM1557PAHqlJfhJ2gIrSIBuntPAMQt5hp3eWCYXrVkR1cc2gPHXQVePGfRkKHErum7riRtTGpcQIBzBowbMGX6mun+xq+zo/Qrpq5QbY/dbvH9YA8gD7jXlRW8DsMx4s0R8kXSRSbbA0WGAnOmzJFtitnEBFzRO9J3EjsN72QhAO9dtlf54/QfXV412298P/nM1TOfWTRkZGHZNLJo4DYDCbwO+66ggUqZgKsbZJZyuDS9LxEggdeXsk2xEgEiQASIABFwTwLsCHZ7AIO4Y9buuUo3W1VAi9by0P6DDGKE9sF95N15DPWZe/Av3x7Qa6F5dBn6hw310Cxm/95jNg0T3CwEWo7rCLitwFu7Q+1xletWnt64V+NqzPf1euL1FP8g/4hj0ces+b6y/T5hzvdzJoeNDDPRS72Yil3rdmHdd+veAvC967C6dCYm8LIma6EunbWEkw0IHyAODgqWdOvdTajRaHinE06nBPACImKiY1h+rQu8S/cqf5zxo7Fq1mUvRliTteDAYEnnXp0NTdZkJ2QpPD9exLbobXZ7EJcQmzs+TgKvO2aF1lRcAq5skFncNdJzRMBuAiTw2o2MHiACRIAIEAEiQAScQMAoykx0wtjeOWRjkZiXF/w9L7tmPfDa++n9TkAgijDFqlNnQ/3PBpXu3t5vAcxgDesBsMYiF7wTCEVVCAF3FHjzN7l5mbOxWF1IHBYC75WLV7B5w2ZUaF4BqhwVrh65mhYYGjgsQZpwygt3g0cKvGZ5sCrUdh3TVf6W5C1T1Wx2Rja2zdgmq6ys/EGwIFjyWu/XhFqNlnfi2IlUno43SSqVuiK3LhOVPWifksDrQcmipRZJwJUNMotcDN1ABBxFgAReR5GkcYgAESACRIAIEIGSEGDHrVn39CNclVpJxvKdZ0MHyflVZon0eSnwq3gcfmWFAPzgF1rLwEB9bbtek5I0F2j8JvCKENDpgbMywO8tYK0rhBLfyYV7R+qOAm9xm9zMHThu4OSoNVH+s6NmQzyVubs8vZQKJfbM3CM7ue6kq/1bXZF9JvCy0w4WdgaumNiZc7Qe2locIgiRNH+tuVCn1fGSTySnBAQGRFRTVlsfHRv9zNpBoUBUZJRsbcxab8ytMxE7amwSeB1FksZxJwL0MsedskFrKTEBEnhLjJAGIAJEgAgQASJABBxEgB09PgRgKYC1DhrTm4cR+VWZe9Iv9PVgreYP8MttB7+OENDrobn3BH5l+kFz8xS0KdfVwKaAZyAUrKD3KrCxkTfDodgsCBQm8JbGB9ySNLkZKnpJ9E6VWlXCag2uxW85zFLv+3vF38o9M/a43L/VBfvtC+7ll1cJvGbczPehKGZ9TGL46HCLWJcuXKqM+iLKG3Prgu1T4ilI4C0xQhqACBABIuBcAiTwOpcvjU4EiAARIAJEgAjYR6AKgAQAHwLYbd+jPne3SeBFcBTK9OtkAqDLVUJ5JAmauxWhv9ODc2Yw57MEwBxm2/C1z1HzzYCtCbz5LRIaAmBeo674vnNEk5uBI6JH/PhS+EuB5in9e/nfyj0z9xj9W70p20zgZRW8wd4UVAGxWBd4FyxVRk2O8sbcekJKSeD1hCzRGokAEfBpAiTw+nT6KXgiQASIABEgAm5JgAlNfwAYAiDJLVfoLosKHST3LzdBFNT6RwSKmlmsKvfEUeSe6wBk1rYm8OqAOX4AvgIw013CoXU4jYA1gbe4FgmOWqQtTW4GMqcRzr7FfF5DtWeb0W1+Cl8ebjrGr8xQYs8sr7VomMwJvAJHJcCdxxk7cax8ZcxKU24zMjIQNTlKFi+NJ4uG0kkcCbylw51mJQLG0w3MykwL4B9CQgQKIkACL+0NIkAEiAARIAJEwB0JtAWwA8BrAK664wLdYk38XmLwVZtCXq1RO1DUIp/Am4Dc8+GAYm8esNysyjGDabr/ABtPABjPVWz2d4t4aBHOIpBf4C2JRYKj1vgRAPZW4ncA7INrfe6Fzr5eQ3p9ULVs1UW9e/cO0uq0+Pvw36onfk/eOX/z/LXAkEBJvVfrCXU6HS/9aPo9P40fr2HPhlX0Wj3veuL1FP8g/4hj0cdYJbInX0zYrgngT7MP81M4gTfIkwOzde1Dw4eKBQKBpGmzpnX1ej3vxo0bVwIQEBEdHe3pubUVgbvdRwKvu2WE1uPtBIynbNhLPfb7UQUgDUCWC0/bGBmXhpWTt+fXKfGRwOsUrDQoESACRIAIEAEi4AAC/QAsA8C8Bx44YDyvHSKgWesroa+/wSqfDRezaMg5kKDTXK+UjFzZfaBJE6BPEKDXAolpwF9HgWsfAJgKgFVS3gDQhPWp8lpIvh1YQQLvNgBRhs58T4//f8w1OjzpLFyiASKxf6i/pEGPBkK9Rs+7fvz6rUfXHk1LO5y23Tjn6AmjVfHfx5teSigUCnz2+WeqpCdJyQOWDTBVdeYqcvHH7D9k59afG+kNlU3Vm1SPqtm4ZmTL3i2D9Xq97uKhi8rk48mHH6c/XgmgNZcjC0sKZ+WptMftG95XHBwULOnaq2sdrUbLO3PiTDJPx5u0UbqRmkOWTnJI4C0d7jSr7xIwnrJhPRQ0ANj/2YkW9v887veBs+mUppWTs2PzyvFJ4PXKtFJQRIAIEAEiQAS8hsCbAFiln5jEx0Jy2lgkDvAPkPBfbFAPOg1fc/PGXfXddCke3s8E8BKACgBSAZzhxLwwoOlpoPWbwCv1AWUo8LcOeDIA+GOP1+weCsRIwJpFgy0WCQ4n2Hpka/mg5YMsRNr9s/fLzqw7Yzx6P3DthrU7x4weYzH3gvkLsOncprx+3/WzEDiPS44r/5z1p1c03mo3tN29d2LfqWoMPEeRgw2fbcg+9dOp+dwHeybCmzVMtCs9HlWBNWz8MPk3Md+Y9kmWIgvfTPlGtjVmK1k02JV2h91MAq/DUNJARKBIAsZTNhe45prnuZMuHbk/vwyA/V5nJ7GceZW2lZMzY/PKsUng9cq0UlBEgAgQASJABLyKABM12gMYxFXpeVVwDg6GfShgDepYdS67mPDVG8ALCKp3ihdS91P/ih2q6XXqAG3aTT/oV5iJRQoAn+qBX1hXtr8cvC4arnQJWBN4hwJox4n+FhYJTliqyUNw6KqhiS3eaBFiPsdRyVHl7zN/N4q0VgXe+fPnY/P5zep+i/pZCJzHlx9X/vnVn97QeGvgW6ve+rHTiE4WAva+Jfs022dt/wEA81Z5FwDfrvx0qigWhAZJgtpUFkKn4+VdUqQqtXmT8NsDd66EFX0X/13igFEDLPaJdJFU+e2Ub71CzLcrh+5xMwm87pEHWoVvEDAKvBcBTAfA/q8DwIRd9ueuzj5tA8AdrJx8I9sOjJIEXgfCpKGIABEgAkSACBABpxH4nht5otNm8J6BmwIYZybcvce8dnmVw34LrB9pqIjTKdOgvqAHdEzjM7+W6AFWsIF/A2DHwunyDgLWBF5jZCWt7Czs+fzHO18eGj303RbDWlg0Cju64qjy91m/m0Ta0W+Ozo2Pizd5zbIGW/+J/I8qKScpecCSZxYNSoUSB2cfZBYN3lDVaVXg/W3Jb3k/zfqJCbysGp99LzMx3uZL0LOGvOKnzU2VsLpsNRQxV2S5v912Z2aFCbzeIObbnD83upEEXjdKBi3FJwgYT9mw35e5ANgLL/Z/459Z8YMzL6PA63IrJ2cG5e1jk8Dr7Rmm+IgAESACRIAIeA8BZh1w3EW+Y95AzSi8sX/vfepf6+2JfhW7BrIiEL3qDjTJ1a0IvCuUwKzLnN/ncq4a2BtY+HoMhQm8xWVjizffc8c7RUNF7wxbPcxgQ3D/n/vIy85D0rok2Zn1JosGsCZrlctW/q5v776BrMnakaNHlCq+KuJk2sl08yZrNxNvpuj5+oizMWe9ovFWu6Ht7r8T+04VY0KyM7Kx8dON2ad2GCwaWPUW+0DP/JJtvUQVIlskBnevblEJm/VTmvJJ7FW3roQd9uYw+Tdrnlk0ZGZk4psvv5H9EPNDYcJ0SV9W2MrVF+8jgdcXs04xlyYB4ykbdqqD9VhgPRKucy/7kgDsc8HiSsXKyQVxee0UJPB6bWopMCJABIgAESACXkcglOsqzypLY70uOmcFxH9VzBMExer9qzWC5j78QjoDPB502TIgZzKgr8PNzE6Az5YB65mAwioGhwPYAmCUs5ZG47qMwBFuJnas01FXUd58zx3vrDqg6kEBT7AjMDS4UqZGxdM3CYZWrdHlXXxyOVunHIddivy2AQM579m9+RbtlUJe9abVp77Q8IVpLcNaCvTQay8dupR3+cjl65l3MjcCYJ/bvuL+b2sOrQu8264pn8Qlu3UlLGuyFsgPjO3Wp1t1nVanP33idEoALyAiPjr+OTE/fMCr4pCQYEnYq52EWp2WdyTxfKoOmCRdu8OdbShszaG73EcCr7tkgtbhawRMFkel0EzUlVZOvpZXp8RLAq9TsNKgRIAIEAEiQASIgJMIsOq2BK6ydLeT5vCuYat2Tw2sGVA3oAE72R2AvGta6LLfBlSVoLu3TK/P6asANDzgVAqQsBG4wBqysWZsYwEMAcAElbbeBcXnonF0Ba8t3nzPHe8UjhCOaLeonejIjCQEjBWakqB7okHm6lRZzq577mwb4KpNw4Tz+pwPNvPCHs91TGef22ZyTdZYR3WbrucsGp6ooYi9LMv97Y7bsjYXbNPSb/OTzl9Or1ip/LiCBNuJI/vJ45ZNN9lQKBRZ+Hz2Mpl0/S9uG6NNyXOvm0jgda980GqIgCsJeOVLVVcCdNVcJPC6ijTNQwSIABEgAkSACDiKADuqdgDACBd0EHbUmktrHFFAqw6ycmM6mf7Np1OqkP1LGvSKOdBkrFPpHy6bAOAsgH/w1IBXzR0FZ88wzq8BOAmgQ2kFQfOWmICzBN6ivPnMj3eK2i1pd6Z8y/IBZ/+6haBulS2CytqarsxalVZS2wBP/xBamHDeHMAkzn9RZfOO6FRRHBQaJBGYmqxlpiiRF4E9993W1sJOwVa0KXp24qg3elvYUCyQbFBGzlpe0v1kM2YfuJEEXh9IMoVIBIiAZxMggdez80erJwJEgAgQASLgqwQ+5oTHwb4KwMa4B4aO6LtT0JZp4s+unD/PI+/8m9Apzyj1j5Yaj2oXJC5tBjCSE4CbAdDbODfd5j4EHC3wsshs8eYzP95Zp92SdvPKtywfaE3gzdyarnyyKq1YtgGvhr8qDgkMkXTq1Umo1Wp55xLOpUKPSTukHndEv7CmNq0AvA2AWdXkFGNrubv4bTqGbKdga13gXb5BGfnV8mLtp2Kw9YVHSOD1hSxTjESACHg0ARJ4PTp9tHgiQASIABEgAj5LoB3nx1ueaz7ksyCKCFwUOqL3eUHbxhaNmXL+PIfcs6Ogz/pNhic7jMeYCxOXWNdm9gH/Jtfsw/YKQsqMOxBwhsBrjzefQbwTjhD+9NSi4TQCxtY2cdFlqaFYmXpFue8+89xlleR2Xf3H9ZfPWDPDdEQ/S5GFZVOXyX6O/dkTj+gXJJwHAJgGgP3My7QLkBvfHB4eLg4RBEnCeocJtRoN79Dho7c6Nq9R/91xA4LMl72gEMF24uh+8rglzywaMhRZiJy9QiZd75H5d9dssX3JLrYH6SICRIAIEAE3JEACrxsmhZZEBIgAESACRIAI2ESAdQXrwXnE2vQAd1MbAEwM2mDPQ571Kt50AAAgAElEQVR6b+BLzVLKjupZz7h+ZtHwZMdZnSZVeFavRATU28yPahdWldkHAPM9fgDgRQAk8nrOpnCGwGuM3ubK0KoDqooFwQJJSLOyde/IHofyGofqodXnqc5mKpRXMhchVcU6hLNyc7YnbfXYFn39/deJvUdaHtHfsHiDcumXSz3xiH5BwjkTdlnTw0oAHnvO1it8pRPfHC+Pi40x889V4PPPP1et+eZ9k8BblGDLPHsFIcGSPlyTteOJ8hQ9nxcRHWPxs81bkJVWHCTwlhZ5mpcIEAEiYCMBEnhtBEW3EQEiQASIABEgAm5HYAeAPwAstWNlLQD8H4D3AFwFwPxnj9nxfEcArMFRkh3PlO6tovriQEGAJLDRi3Wg1fHyrt1Oz3ucMRXJtxi//NdHAJgNw+8AWFc21uyJxbqPu7ELgEMAsgE0BnCvdIOj2W0k4EyB18YlWNxm3hX8QwB3zHyfo7mmYuzvbbmsCrzrF69XLvtymb1H9G0Wq21ZWAnvsbYWHefDG1vCsd3lcdGm9fGJo0aPsvTPXbhQtX/3T+kTRvSvrNVpeXYItu6UP3dh7Kh1kMDrKJI0DhEgAkTASQRI4HUSWBqWCBABIkAEiAARcDoBKYBEAKtsnKktgB8AVOT+Y48xgbin2fPBXPM21lRMnm/cstzfPeEqgMdy4udFG+cv7dsKEz+aAhgH4Awn7DIhlwnAf1pZNBPJGR8txyGttAOj+Ysk4G4Cr3HBJt/nQGFgbIXWFfpVDasapM3TBilOKq6rBeqxD9Y+OFVUdP3G95PPXD3zmUVDRhYWT1l85de1v9pq+TAMAKvsN+5/e6uIi1piSb9u/N49D0AC4JOSDugmz1sXeBcsUkZOnsLEeeY1zH7O2G3b4SbxedMySOD1pmxSLESACHglARJ4vTKtFBQRIAJEgAgQAZ8gwI5xv8OJjUUF3B7AJgDDAdwFsBoAE3/YVQ1AdQAfcBW9rLK3HIA3AJw1G5gJyUwA7sRZFDBfWvahN6qoyT3g63PyxcGOgzMRaXYBa6/Lid2sypcJ5xc8IEZfXqK7C7zbqg2qdqfF8hbse9FwqTPVuDrnquz25ttF+uiyJmvBgcGSzr06C9VqdcCpv05lXT57eVGyLNlWywe2/9VmVcTsz3mF7H9X7aX8wjOzlWHWFYNctYBizmNzJe3EiW/K42LWmMT5jIwMRE7+UiaVxhSZ92KujR4rHgFqslY8bvSUexOw+WeVe4dBqyMCTwmQwEs7gQgQASJABIgAEfBUAkpOcLVl/UyAnMlV8BrvHwFgFoBanKDLqnmZFQGrGGOi5RAACwDoAbDqXSYOM9GBVbUyQZj9/fdeIPB2B8D++ysfSBYvE5P2FACYMWCVdaEAxAASbEkE3VMqBNxV4GUw2EuScs2XNX+7+uDqFkf101alKZPnJpv76Bb1YZx9Pb/lQ1FiramKGMAKzoLlY+4FB+N2olQy9nTS/MIz871mL7bYSya3u8KH9hWHBAdLwl4TC7VaLe/IidOpOh5vklS6scAqbNZkTSAIkvTpHSbUqNX+R44eS/fnB4yNjo429wZ3RKxF7R1HzOHNY5DA683Z9b3Y3P3Uhu9lhCJ2CAESeB2CkQYhAkSACBABIkAEXEyAeeGuAfA/TpBhzYcKusIBLANQw+wGdhx7MICuAHpxf38NAKv4Y8Itu9i/k1gzMVatyi4mdN4C8LKZRQOr9vV0YZMJaOw4tDWBdxeAvYWwZZW+VwBUBvA6gN9cvA9oOtsIuLPAy5qK9RUtEb1ZY2gNU2MtFlZadJoyeV5yt5oDagoCgwMlNbvVFOq0Ot69k/dSNf6aSdfXXs8vHJqLtezlDXtZ83URYi175m2uaWADAH5c5T773mc/Y5gdSWlc1mL5EgCL+T+lIDwXKZBOHDNMHhf9jVnDtCx8HvWNTLp2a6HVuOF924mVan3sKx1b1KhRpbzuSNKlVJ1eM0m68WCR9hxFJSZ8aC9xiCBUEvZa16eic8LpVJ2/fpJU+kOJxy5qbi/7Ogm8XpZQHw/HXU9t+HhaKPySEiCBt6QE6XkiQASIABEgAkSgNAgwOwXmRclEWVb1dwnAv6z45rK1serSOG6R47l7mL9uDOfhm8I9X1gczKOWNRxjDchYUzYmmHnTld+ioQIAVsVYkEWDeex8AIxhbQBMTN/mTWC8JBZ3FngNiKsPq36l+XfNmfet4VIr1Lgy94rszuY7LeuOqCvv8l0Xk3CYp8jD6a9Py1I2peQXDo2iKNuDzDqFibVsD7O9fKQQsZZ9jVXHvsa92DH+uUcp5t9aLJGcTzCzTymp8FykYMtiZxW2gQH82L59+1TXabX6I8cSUnU63SSpVGoukLKx6m2K+W7rqPABlg3TlkqVkVHfmldhP4d0YngPedyCD58Jw5nZ+HzuWpl084ES2zRMHDNEHieZZyk6T18gk8b/UOKxS3FvlMbUJPCWBnWa0xkEivMi0BnroDGJgMMJkMDrcKQ0IBEgAkSACBABIuACAqwJGBNcmScl88v9ihNxlnDCDmuElv9iTcNYNSqr3mVVuu+7YJ2eMkX+JmuMbTyAmzYGwP5NyUT2xgAmceK5jY/SbS4g4G4C73PiYsUBFcVBgiBJ5VcqG6p0M5MyU/KC8iLux9xXdVnRJbHukLoWwuHFlReVZ+acsSYcMsuHXK5yl6FlwhT7c0EvK9haJnKeu2z/sp8NrNkaq9xnL4FcYdFQkNiaPxYmQp8D0KG4e8boV9yxZ0dDRev5hPOpPPAm7ZDueK6idUD4AHHlkIoHvo+NMVVWKxQKfB45RSaNMXjkmh9zrrN+zYJ5Y0cODjRf24KnAi87IVCQIC3atPSTxFGDu1kKw6t2KCPnxRcqDNvAQLRJOj9x1PD+FmN/HjVftXB5HHvZx5pu0mUbARJ4beNEd7k/geK+CHT/yGiFPk+ABF6f3wIEgAgQASJABIiA1xBg/2iP5kRGdoSZib/mFxNt2N/9H4DmAKyJwF4Do5iB2FTVV8jYSZyA/jmAhcVcAz3meALuIvDa4nuYfw+KChF4rQmHzPKhHSfSsiaA7GUF25fMX9vaZf5hfyl3A/PxLarq1xFZMvJ4wFUOMyGSec8y72t25Y+FeX4zD3Bmh1Ksq9+4fvJpq6eZKlqzFFlYMXWF7Je4X56raO31eq+bE8eMrzl2zGiLuRYsXKSM/GIKE19ZszdTc7qRb/S/t/n7xVWMN2dkZCKSWTQUXi1bmMBbmDBsS/wWAu/Fy9ew4acDaNK0BXQ6XdbR4yeSrVQj2zKuL95DAq8vZt17Y7b3RaD3kqDIvIoACbxelU4KhggQASJABIgAEQAwjmuOxhqAmds2sKZsAzgRmIEa66LqPF9LCmtWx462M7GdWWnQVfoE3EXgtdv3sPXQ1uKcgJwD7b9rb6oiVSlUOPP1GWsWDeak7XlZUSof9v1q+X0f3Dq4b0hYSBA04OUczslVnlb+rLuue88sEIP9AQDm930cwI8A3inmlhLN+n5WYtiIMIuK1o2LNypXTF3xlpkozryL/d8Y+YZs1NDhvPBw1m/x2TV//kLVF1O+nABAx63H4HccPrTvQcBv68C+PcrqodceP3E6RR8QEBEdHV9ow7T8Fg0ZimxEznO8RUPUN1LMmfuNKZB81cjFROozj5HA6zOp9olA7X0R6BNQKEjPJ0ACr+fnkCIgAkSACBABIkAEnieQ37bhFwDzAbTlbo0FcBvANILnUALGikQm8LJmdKwBHbPPMFYkOnQyGsxmAqUh8D5Xics1J2QCpa0N0NB1TFd52Mdhot2bdiOkWQh0Wh3uHb+nVAYou6bFpBUqHNpM5/lK2aKqfu0YusBbRaGDQ/fVWFSDeVcbLm2WFvdn3b+dvSN7CAAhVw3PTh6wSmTmT8yarLGGkhHFXIBoRuyMpD6j+pjE8isXryBmaYz+xU4vKvU6fdDjS4957Rq3y7mUdOmeuLO4/t3rtzHva9an7umVkZGBjz75LH3duvV9uHxa8ztmP1vPAmAv2Yq8WJM1QZkykj6vtBFqNVre8dOXU/R+fhHR8XtKnF/WZE0gCJWImtSvW6fhS2VHjy6wGtkVVhxFsnDjG0jgdePk0NKKTcCeF4HFnoQeJAKuIkACr6tI0zxEgAgQASJABIhAaRAw2ja8AmAdd0xbBmAEtxgSeB2bFfMKzdVcpeF5AK0cOw2NZicBVwq81mwYHgK4ASCYa8JnawM00fvS9xO7hHcxVJzevHQTfv5+OL3ntHLL9C0l9We1htCVH/YHVltU7Yeyg8uaxFa2oMerHqsf/e8R87FmfsAm+wMA7HuLNVfbCoBV2xbrem34a/e+jv+6qvHhudPmImx6mGkspUKJ06tPY8ZnM7DkqyX69997n/fjxh/QplVraHVaHDueoN+9a8+U5OTknwGwKl5zv+M13J+ZxUVxLmfyH7hxffyW0aNHsT1ouhYsWKSMnDylpFYQxYnV054hgdfTMkbrJQJEwOcIkMDrcymngIkAESACRIAI+CSBBQCYLy+7mHUAE5zYxYQmuhxDwFpn6jIAvgBwjKvodcxMNIq9BFwp8K7iGpYxkY+d7WeiJGvW9xNn2cGEXtbgil1FNkAzF3iNQe9eupsJvJ4uyomqLqx6ptyQcgHmyXy06pHm8f8eM/sYC/sDrmkc8w1nHrzMaqY4l6hOszrDmrVpFt6ue7tGd9Lv+OXVzuO3DW/rZz7Y4ejDGN9tPI4fOo7ePXqjfcf2uHThEi79cwk/7vhR37FXR4VOo+OdPHTyUdLfSX+ECkLTWrZqOalnn57VoIfmZMLJqzwdb5JUKn2ucVtxFu2oZyZOfFMeF7PG5D/MqpEjJ38pk0oNDePoKpwACby0Q4gAESACbk6ABF43TxAtjwgQASJABIgAEXAIgRUANJxVAKvanccJvc0AMG9eumwnUFCVXUGdqXcCGAiAiT3tbZ+G7nQgAVsE3pJWT7LKXVYKykTIRADvAngRwF4AyZzIz5rvVQOwjLMdKNIKQTxWLH9H8o5JlMvOyMbm6Ztlh+IPebwoFzo49HqNRTWYFYPh0ioMFg33s3dmbwSQw1nImFc7ZwI4DKBfMfdG/oZylcavGT+k7bC2Fp68f6/8G2/2eBO/bv0V169dx8hRI6HVarHvj32YumKqaWrWoG3xl4tlgXmBwWvWrmlg/ALzto2KjJKtjVnrVjkKDw8XCwRBkj69w4RajYZ3POFEih68iOjo6BJbQRQzH570GAm8npQtWisRIAI+SYAEXp9MOwVNBIgAESACRMDnCDAP2DhOHLkMoCx31DkVwGSfo1G8gK0dvWfCiLm/bkHNqh4AWA6AsW8KQF+8JdBTxSRQmMBrS15tmZZV7oYC2MHvw78bqAvcF9IzJJDnz3uS81eOX87pnN/0N/XGit5btnq0siZrZQVlJc17NheyqtHkxOQUvwC/iAPRBzxelOP35YsFwQKJoLOgCU/H06vOqy4o+coIdbyacWK2Mvu5yl3Gnwls/weAWSOwRpLFvSy+R9sMa5MxYc2E8sbBlBlKHFlyBP5+/ghpFIKAgAA8+ucRmjVphiohVdB7WG+Ledd+t1ZVRlVGP3n6ZIH5F5YuXKqM+iKK2WgwwZ81bbPJj7e4Qdn5nHnjOndal51huPR2EnhdipsmIwJEgAjYT4AEXvuZ0RNEgAgQASJABIiA5xG4AOBNrrIwC0AjLoRLAMQAmC8vXYUTMPfXZf+GZH/OAzDb7LHCOlOzY+fMB5kd12cNo1QE3GUEChN4bclrYQtlAjFT/dj3FWuuNTmkb0j5F1a8EGh8yNA8bOb9e9k/Z1cH8DGAIwBO2hl9SSuM7ZzOZbezuBi/PQBYBzAmhrKuZjEA2PcZe4HCmqyxaudI7j72vVTcy+J7tO2QtiurNahWsXqz6tDkavD4ymNkZ2Wj//z+pvGZL+/BeQfR59U+6DOc9VZ7dq1dtFYVqg7FlKgpFl7Cc2fMUaUnX7vxer++VVi17JHjCak6N7BtCB/QVRwSUlYS1r2DUKvT8o4kylJ1PO0k6dpdbmUnUdzkOvE5EnidCJeGJgJEgAg4ggAJvI6gSGMQASJABIgAESAC7k6AHXeuA+A+Jy7NAPA7gH8BeBtAB6oqLTSF1vx1mQjF/FWZeJi/A31BYhyzatjBeSCzI91MFKTL+QQKEnjtzau1lc5BcIVmvBrClwOq+Ff1ryLwLxN2DeUGs2LeZ1fGmgzlw28esgZhrGre/KWA86N37xkKsjYxCuHsZ5exApa9HPkLwBgHhGSoYn1f+v5W1sTO2MDuztU7uJNxB23D21pMcWjFIegu6dRzYueYPIMzMzKxZOoSWYguxG9lzEoLb9sZn01TxUmjTaIvs234fPI0mTQmrlRtGyaO7CuPWzLVtFaFIguff7VSJt3wa6muywH5dPYQJPA6mzCNTwSIABEoIQESeEsIkB4nAkSACBABIkAE3J4A8/xkopJRcWJHyVnFLvMBZRcTJ2M5T163D6aUFliUCGVPNSZrjvUHd3SbibzGhnelFJpPTGsUeN/Jd1zelrwWVjnLBPt6/Pqd3vOvwROVGfYSNHceIajW3yg70MLWFY9WP8p7/O1jKQDmybwvH3VnVuc6c2xHbZ6CrE3yC+GsQR2rfh7loIlF7695/2SXEV2CjeMxoff82fNoM6yNxRQHlx3UXfvl2nsNmjb4qHNYZ4NdxrkT51L4fvwI1UNVKD+AHxvWN6y6XqvX7/51960RQ4bUGzNqhIVtw4JFS5SRk6cy24b8L4QcFE6Rw4g2rZyROGpoL4vNuUCySRn51crSXFeRC3eDG0jgdYMk0BKIgAMJeMLvRgeG6xtDkcDrG3mmKIkAESACRIAI+DIBVp3L/HdbcBB6AjgA4H+c/y77+78BsIZrd3wZVBGx2ypC2YLwJQAJANQAmnC2DbY8R/cUi0C180CH+sDAPEDDA47fAq5NAw5vB2A9r13L/i4oGygRdKgghFbPU8myUpXavEnYpTgFUWNxgH+gJLBevTo6rS5Ac/O+wL9+KC+0K0slkHfmF1Sb9UzbMzQPm3M/LfunbHa+n9kNGCpSRUNF4oDAAEnDHg2FOq2Odz3xeqqer5+UJE1yxHF5R3kLF4u4nQ8VZm1iPlQa930zws7xn7udeRuHCEIkIWVCmk9YMMHPeANrYhf7ZWzeiGUjTBYbzJf311m/JieuSxzE5Y7lsB6Aq73Ce1UNDQqViHuJhelp6fyLZy+mp6ekz5j+n8jvR40aYSmkLlysjJwyjb3gYVXJhuetePM6U3SwLvCu2KSM/HolW5c9L6pKmgJPe54EXk/LGK2XCFgn4Em/GymHdhIggddOYHQ7ESACRIAIEAEi4HEEmBjC/HefmUo+tWRgnpdMZAwHMIuzcBjpcdG5bsG2ilC2roj58J7nbmbHo5nYQ5dTCAzIAeJMVZqAAvD7rxbBivNQnlsP3eWKAM6Yeb0mCfpWWVRpagPTUXZdlgaZK2/Icn691zKgZQt5mUEDn30tNxfKw4dQdgT7tgK0j+5Cm5aIoFZq8PS6HOVJDQ8VaoGnFwSq057wIKiRo731+Gqzhig3bMUbzFvWcDGv199m/SZLWpfkiOPyJfUWdkomihi0qOZf1zgfcfYzq0RX1zFd5X0+6iN6eP0hkk8ko0zFMtCoNLpHNx+dzXqStUwL7aeNX21cR6fT8dIS0+6U15bndX2taxWtWss/ffw0v0brGmr/IH9d8vFkQWRUZJBQKDSsJ0uRhflT5stCtUF+cdJVFrYNkVOmJt/Jfcjr3KNzHR6P53fh7AV9dk72FQBjAx5mBIcEhkjCenQRarU63pHEc6k6vnaSVLrDEWK/idXEka/L45Z8+WxdiixEkkWDLXuJBF5bKNE9RMD9CXji70b3p+omKySB100SQcsgAkSACBABIkAEnEaANSbqAuCNfDMwReJX7u9Y13pjx3rW3Iiuggk4ssKuFoCLAFi5J8uRQ8UcSqKBgAhYfh4YaarSfMolGqhWBcj+TYbs7UxQNc+rqOz7wlPB4ooC/ovPdOGsTbeUWStvvBUyeFBsUIvmFtWZyqPHEdiqIgJeZI4ogE6pwpNNf17lBSp5FT4TMyuOp3+fnYfsnWnwr9kCYW1zdS+NaGWxrsMrDiv3z9xf0uPyjvAWdvX2saWqKgXAaQDs3mJfok6icQ1bN1zb9pW2fg/vPcSF8xfQ9JWmUOeqcfn45X94QbyxB6UH2feiYU/0H9f/pxlrZphEUSbixi+NR5/JfZCtyMZf0X8hamaUaT2x38Uqf9+6/+PmItGHfXr3Ev4/e2cCXkV5vu87LCFsitqqVakWqUu0KuJaIwKCoqKCyKZY/RVq238XbZW6gWDdKy4ohEgDyKK4odYNrfsOBBU1EVQEpbjgmoAQAiT5X2+cE05ClrPMnDMz5/mui0swM9/3vvc35+ScZ955XmuytmDhohVfV3y//ZUF42oFfZtnxm0zWPPlmuKdNtBixuRxdb1xx08sLpz9iBtif21s1mQtp137/BOPO7KmydqCxSUrqltVjyyY9qhx1WicgAReXR0iEHwCQfzdGHzqKcxAAm8KYWspERABERABERCBtBD4NTDTWfk3wBtRUXQA7gaOAm4E/uj8bIRT3ZuWgDNoUfuyYXvwJNAJ6Au8kEH5pyLVRgTeKbTY9RdUV7xZXv39bVsF1dwuedltWkzPPmCPrrQkq+qHb2g3KIfsPVqydu7n5T9M+d957U4/bcY2Au9rr1dv+fIz2hyyF1RVVm1e9dVHm1Z/MWa707rOyjn653XE4PXzP6K6ojMnHJ9NtyEH12HgCLzJPi4fi7dwKtjHs0YsVVUfA+80cLMqnnXoN7zf8rHTxtaI7reOu5WBY6w4/8dhgu3csXOLX5j5QkRYzb36rquLThh6Qp09vOeOe9ix+450PawrT+c/zSl5p3DQEQfVzDHt1mnlEy6dENnDyI2DljfMvGHxyUNPjqokh9l3zGZJ0ZJN5x1/XNVZg/rV9eydPKd89LioazOuLJs9uM4NjXre1M2enIEHSODNwE1XyqEjEMTfjaHbBC8TksDrJV3NLQIiIAIiIAIi4CcC5jVqQq558NYf1wGXOY8/dwRGOc2M/BR/mGKpX624D3ABsCNgatN/wpRs+nM5dT1MjxLoSqHVZFrt/hu2lM0qp/S2WkE1+/B9SjoO673VfqG8goqiRWx3fg5rp6wq3vD41+Nb77/flA5nDPxpJK+q8nI2PPd88eZ33jWLk2hv1dzt/t8RRfUF3h/mL6dl+wPZo7SketiUAbXfR8zrtcaiYY4rFg1uekZ7vYWxVlWZnUEJMCCJgHLH3zW+qO+Qvu1WLl1J0XtFHDHwiDrTPX774+Vzx86NiP6NCrw/OfwndDm0C09NfopTjzuVXx32K9aWruVfl/2reN70efUrb3MbEnhn3TGLdxYs2fSbPse1GjH4pDrV3BMmzy4fPW5ismJ/o6ismrddu475fY87vKaa97Wi4pVVWZWjCmc+US7BdxtsEniTeNHpVBHwEYEg/W70EbZghCKBNxj7pChFQAREQAREQASSJ2DPjq8B7L9fNzCdCYvtgTnJL6UZmiHQULWiNVw7xxEIzwNmiaJbBCJN1k5qQ1arlrT6mKyd+pDVqg1V30+MWDTYYrntRxxflNPtl3WqNTe8+DZV3334QcVO1cN5tHQQnbb/WevOnQ/P7tKlc9XmLTmbV636fktOy1NY/M42j7m3yduzZPvfH75VMHYsGrJ/1YOqV55f0aVzq/WRJmurF69eUd2meuTigsVuPC7vtme0W5vR0DyxVlV96FianJ5EMLEKvLXC6snnnFwybupW+4R1peuYecdM+l3SD2vKdt/Y+yr69e5XvqVyS9Y7i95ZQRYj7y24d5s9PP2c00uu/vfVtdeCicF3TbyLTZ+trej80x3aXHPZ72rTKi1dx2izaJjjrkVDNLfzhvYrmTHx8tp4it5eyuS7/rOx73FHbPxR8H1vZRWMKpzprg9wEnuXzlMl8KaTvtYWAfcIBOl3o3tZZ8hMEngzZKOVpgiIgAiIgAiIQA2BF4F7gKnikTYCzVUrFgJW/WcVvbenLcpwLfw6UA1dp9Bmt7EtOpywczVVWdUb313BplYj2VwrxjUs8D7/VkX5E4vygA2OL+uDTmPCnYBJwEmArbFoG2wH75bXpmPL/DYH7PKL6krabv70B8jZtbzyi+8/2gwjHVHYTV/n+iF4ObebV0ksVVXLAKviPTWZhU8acVLJmKljaoTN28bdxoAxWwuCTbC9Z+w9xS/OerG2Arfn4J55bbPb5h/V56jO1mRtyYIlLXc9ZNctLbJbVH1U9NGK7NbZI+cXzK9oruq1z+A+eTmtc2Ye1fvHJmtL311a9dn/Pls16rRhP+t20P45d999NwcfsDeVlZUsfLOk6o23l5y7cGGxVzfccudOubJo2MA+tTczxtwwjWsu/0Mt2rKydVx81R3FhXMec9UHOJm9S+O5EnjTCF9Li4AHBILyu9GD1MM7pQTe8O6tMhMBERABERABEdiWwDzgZWCi4KSNQCzVii8BVkF4lSMkpi3YkCzsCLwc4+TT6Be7hiwa1j+6oHjToqWRRmx2rr2OrKuWPVJve2Ri/GvA4iZ41XqxNicEhoR5vGnEUlX1PrASOCXeyaOPN8E2p3VO/pF9juz89Vdftyp5t6RVbs/czdVV1dGCbUNV1G751to8ESuPlnPvurNo2NAzaoTW95d+QMuWLXnsyafLR1823jN7BrtRES3wvv/BJ5R8tIrBp9V18JmQf3f56PGTkm36l8x2+eVcCbx+2QnFIQIiIAKNEJDAq0tDBERABERABEQgUwiYGFUGHAe8lSlJ+zTPWKoVH3a8Rm8BLvJpHkEJq77A23jc1mStbav87P326ExVddamT9as2GSVtm+8HxH8Ytm7RLmooraN1PAAACAASURBVAiaYmD+u58CJycKuN55bgm2SYVz3jnDS2ZMvb3WKqG0tJTRV1xVXDh9jqeVs+cNPalkxsTLatZ97OnX2FCxmaEDrM/j1jFh0t3lo/85yUuhOSl2KTxZAm8KYWspEUgDAf3+TQN0t5eUwOs2Uc0nAiIgAiIgAiLgVwLdHYuG7YEqvwaZIXHFUq1oKKYD/wfMAH6bIWy8SDN2gXfr6o192Yt17+LJo37Tva6ACcpPxjNJBhz7HvAZ0C9MuQ4e3D8vJ7t9/ol9enWurNyStWDRmyuqW7QYWVAwzQ0v5kZRWZO11tk5d3XaruNevz78wJZvvLmUSTdcXHt8adk6Rl81ubhwzn88FZoDspcSeAOyUQpTBOIkoN+/cQLz8eGDJPD6eHcUmgiIgAiIgAiIgKsELgR6Ack0KHI1IE3WZLViBM+tgO3dY8BpYpYQgUQE3uYWcrPap6Gme5sc+4fm4sikn78LfAGcGNKk3bymYkIU3Wht6YefMuuBp8ndtwutW7Vi4ZvFVW8sef/chUWe+QDHFKNPDpLA65ONSCKMlL++kohVp6aOgH7/po611ytdI4HXa8SaXwREQAREQAREwC8EDgMeAaxZ1Cd+CUpxxERgLPBPp5FXxEc2phN1UA2BZAVeL4WB5prubdu4LXM3dQnwNVDXRyBzeSSb+TaN1mzCS68poPtB+/Dp/9aUj756iuwZfqQsgTfZqy1956tCM33s/b6yfv/Gv0Nefh6KP5qtZ9TspQTeZBDqXBEQAREQAREQgaARsC861wGHA2uDFnyGx/snYBJgPqT2yHR1hvOIJ/1EBd5UCAOxNN2LJ9cwH2uWBd8CfcKcZApza1DgvXXq/RycuzdzH36uuPDux2XPIIE3hZekJ0upQjN2rH4V72LPIL4j9fs3dl6p+DwUezTbHimBNxl6OlcEREAEREAERCCwBC5zHnG2dumVgc0iMwM/G5jtVGD/UvsX80WQqMCbKmHAy8ZtMUMKwIFvOo0iewcg1mRDTInQEt1ozQI2391xN82o2rx58zvVrapHFkx71FMf4GQhpfB8VfCmELaLS6lCMzaYfhfvYssisaP0+zc2bqn6PBRbNA0fJYuGZOjpXBEQAREQAREQgcASuBuoUOOuQO7fqY7VxldAF6A8kFmkNuhEBN5UCgNeNG5LLeHUrLYY+AHomZrlUr9K94Hd8zq07ZDf7fhunSsrK7OWLVy2ckvWllEvFL5g4rbro6bRWpu200/qddQuVdVV1a8ufPfzjz5dffmLrywxOx+NrQQk8AbzalCFZmz75mfxzoubXdFz6vdv89dIKj8PNR9N40ecIYuGZPDpXBEQAREQAREQgaASaA08AzwF3BDUJDI47mOBF5xqxq7A9xnMIpbUkxF45wFjgBZO07MLgNcAExvdHl58kXU7xnTOZ37EdkPjuHQG4cHatfve6+xeJX8p+Iv9u2asL1vPzCtmFj8781nXrRIG9zs4r13b9vl98w7o/Onqb1q9tXTV6h123G5E4T3eiMkecEvllBJ4U0nb3bVUodk0T7+Kd15UFTc1p37/Nn6dBOZGiQRed988NZsIiIAIiIAIiEBwCGwHFAGXAyZiaQSLQDdgoVOJvR/wWbDCT2m0JsjaiLdBnYQBsOvM7FyM3Qzg0ZTuXN3FFgCbAbvBEfiR2z83r2X7lvl799q7c/WW6qxVC1Z9fujhh3Y55bentIlO7pGJj5TPGjPLqpZdbbh33qBjSmbcMLJWTC5bt4GLb7i/uPD+l10XkwO/WWqyFuQtVIVmbAJvKm9mxnI9eVFV7MWcseQShmMC8XlIAm8YLjXlIAIiIAIiIAIikCiBXwCvAH8DvgQ+Bj5PdDKdl3ICVr37LmCfaQ8CPkp5BMFY8C1gbyBeP9GfAB0dWwDLtK3z9++CkXbCUe4C7AbYTSAb64AqoL1TvZzwxEme2N1pLmj7Gfixf//9Dz9zxpntIolsLNvI6ze9Xn3RhIvqfEd96OaHquaMn/OOy40x28/818hDfzPwGKtMrx033Plk1WUTHlzi7HlQGRcD37gcvN3ksN+VdkNUI5gEVKHZ+L75TbzzoqrYizmD+UpILOpA3CiRwJvY5uosERABERABERCB8BA4GPgTsD8Qqdx6D1gK3AHY3zX8S2B3Z6+s6u9oIBTil8u4TQTfMwGBNxKGCZvVwAaX4/LrdGb5YVXPz9VjNgC4MI1BH+as7YU9RqrTan/6pNMPPWjoQXUE1tfveJ2+vfqyz2H71MSzvnQ9BRcWrH9t3muWs5vXYSMC7xNVl02Y57aYnEq25kv+CfC8B4v+FzC7Fw0RCBsBv4l3XlgCeDFn2K6DWPLx9Y0SCbyxbKGOEQEREAEREAERyCQCVrlnYq9VhJrfqIk6VtGl4V8COzrVu9sDfYAX/RtqWiJLxIM3LYFq0SYJhGkfcwfeObDowDMOrK3gtcxfn/x6xbcvf/u/nmf3/Ik1Wftw4Ycrli1cds+nxZ92ct6HWwJWuW/V6E8mc73Ut2goXbue0Tc8UFz4QKAtGm4ENgFjk2Gjc0UgQwn4SbzzoqrYizkz9FLxZ9oSeP25L4pKBERABERABETAHwQOAayb+ilAiT9CUhSNEDD7gBXAzo4o/5hI1RIIkzCYydsaqn08ePjBJafdflqtB255aTnPXvVs8ZI5S+xJimihxRPfSGuyltO2ff4Jxxywp4nJC5esWF7dutXIglnPxmtl4qdr8ian0n6cn4JSLCIgAnET8KKq2Is5406s3vt7IufrnEYISODVpSECIiACIiACIiACTROwJksPAv0dKwDx8i8Be9zbfHjNW/lcYLZ/Q01pZKESBlNKzl+LhWof6zdZW/3m6hVZLbJGLp62OFpg9cw3cvDAnnntstvl7/fLX+xVDVmfrP5yeVWrylGFhY+86a9tjyuamx2v4qviOksHi4AI+JWAF1XFXswZC79B/Ni41J6Kc+1pjFgWzpRjJPBmyk4rTxEQAREQAREQgWQITHEqeCclM4nOTQkB+3xrnrMHAn91fJRTsrCPFwmVMOhjzl6HFtZ9bEpsiAi85ol+PmAN/ky8NPsc80lO2I+4/4nHLp9w1QV779t1r5p9Kytbx8XjJxYXzn4k4sXu9X56Mf+tDqOrvZhcc4qACIhAEgQ8eRojiXhCd6oE3tBtqRISAREQAREQARHwgIAJCfbI67MezK0pvSFgHd/zgCuBTBc7wioMenPl+HfWjNvH7gO752WTPa/7id23y2qRVbFs4bKVS55bsuTrT762RmIJVamaNUN26+zpJx93YNcWLVtmffzZWn5z9nA6d+7MhMlzykePu60nsMi/l0GTkU0EvgLMa1NDBERABPxCwLOnMfySoB/ikMDrh11QDCIgAiIgAiIgAn4nsA6wtu5f+D1QxVeHwMOOH+8twEUZzCbjhMGQ7nXG7WOvs3uV/KXgL7U+vevL1vPvi/695uX7XjYLlqcT2efzBh5ZMuP6c2rnLFtXzm1zFjBu7GVMmDy7fPS4iT2SqQxOJCYXz7kD+By43sU5NZUIiIAIJEsgIvDOA8YAZqnlytMYyQYWpvMl8IZpN5WLCIiACIiACIiAFwR2Az4AOnoxueb0nMB04P+AGcBvPV/NnwtknDDoz21IOqpM28fcC6dfWNRjcI920eQemfhI+awxsxKtsj31ngnn3je8/+HWlLF23DbzRX51WG/uffi/xYVzAm3RYDZCq4Ebkr7aNIEIiIAIuEvAnizYGPVUld2Isn8n9DSGu6GFYzYJvOHYR2UhAiIgAiIgAiLgHYE+wHjncX/vVtHMXhKwxkN/Bx4BrIu0H0Yqm5xkmjDoh/31IoZM28emBN64qmz7DO6T175N+/y999t7r0Pbft/x7FO619mfCdOf49V3v/3wZ3v9dFhBwbzoJm9e7KOXc+YDZl/xLy8X0dwiIAIikAAB+/xlb76RJmtdgLcSfRojgfVDf4oE3tBvsRIUAREQAREQARFIgsAOjoerVZD9Pol54j01leJfvLEF9XjzUDah3rx5TRxK10hHF+lMEwbTtbder5tx+2gWDQMuHJDbokULdt9nd9aXrmfmmJnFz858Nq5GaAPPGVhyXeF1NbYM0y6+gpv+1Lt2r0rXrufv1z/80YyHF5gNT9BHAbAcmBD0RBS/CIhAaAnoM65HWyuB1yOwmlYEREAEREAERCDQBA53mtT0BZ4BLgbeTUFG6RD/UpCWb5b4M2Aele8BBwPVaYgsHV2kM04YTMO+pmLJjNrH/oP757XJbjPzmOOP2ZMsWryz5J3qb9d/+2Flq8qz5hfMj6fKNvemWTcV9R/av8bq4ZOSpTw7Yw4Hdd6OzRUVm15/+5PVH332zT9eWfhRsWPHk4q99GqNqcAywHzHNURABERABDKIgATeDNpspSoCIiACIiACIhAzgQuAM4HTgO9jPivxAyPVDOcAmx0/MvucZmLgJvmTJQ62gTNHALOAlcAvgSpXZ296snR1kc4oYTCF+5nqpTJqH4ecM6Tklum3bG2GVlbGNZdcUzx32ty4qneBOgJvZNNuvOTGikfuemRh77699+1/ev82lVsqsxa+vnAlVYwqLCx8M9Wb69J6hYAJ1be5NJ+mEQEREAERCAgBCbwB2SiFKQIiIAIiIAIikFIC5hH2IrC9xwLgfoAJjuZHtqfjTXYJMBKodBpRXAiYsLMopQTCvdipjh/vV4B5wJWnKN10dZHOKGEwRXuZjmUyaR9zJ82eVDRg2IA6Ddam3DKl/NpLro27wVq0RYNt3NrStVx87sXfbddqu+8fePSBvSObWVZWxuUXX148Y9qMeEXkdFwPDa1pTSXt98ntfglIcYiACIiACKSGgATe1HDWKiIgAiIgAiIgAsEi0AIoA45zGkB4Fb1V6I5xJjfx7zBHcDRx12KwzsJWTfwasNirIDJ03mOBF5x97ppkpXY8fnLp6CKdScJgmC/nTNrHBgXegpsLyq+59Jq4GqzZBWFN1nJa5kzP65u3W9n3ZdUfL/k459hex1a1atmq9ef/+zxrxG9G0Llz55pr57abbyu/fPTlcYvIPrnwZji/s8yKRkMEREAERCCDCEjgzaDNVqoiIAIiIAIiIAJxEXjMEQC98jI08dj+vBQV1SjHNsCE3fnA9cBGWTTEtW/xHNwNWAhUAFZN/Vk8JwPmmXwCUAKsAUwoNm/QJ5uYJx1dpDNJGIxzCwN1eEbt45Bzh5TcUhhl0VBaxjWXJmTREL3Jdw4YPODMaXOn7Rj5n1a1O3XiVK4cf+WPAu+E28ov/8flcYvIPrmSZjpPe0z2STwKQwREQAREIEUEJPCmCLSWEQEREAEREAERCByBixwB1nx4vRhWIWYiQrTAa1WlA4CnnEZgZh/wFvC0FwFozhoCJspa0zUb9lh2tmOP8UEzfEzc/ZsjCj/kzJMHfAf8M4ZmTfFU/Sa7VRklDCYLy6fn2/VyN7ABOManMboaljVZa9umbX6PE3p03rJlS9bbC99e0Tqr9chpBdPiabBWP6a/Tpk5ZcKQs4e0jv5BwcQCjj3mWLru05Ur/nFF8YzCwFo0zHYsfaa4uhmaTAREQAREwPcEJPD6fosUoAiIgAiIgAiIQJoIpMKHN9qiwdLs5FgyPBCjyJgmNKFbdndguSPuXgqsiqEa905nv4YCk+Ang+CottC37Y/2yYtXQethMNMPzZok8Ab0ku05uGdeu+x2+Uf2ObLzxg0bOxS9WLSpw/YdejxS+IgfrqtUUXXzZkju1DlTiwYNG1TH2zf/lvzq9WvXb/jmm28+bEWrkQUFBcmIyKni0tA6dhPgZcDenzREQAREQAQyiIAE3gzabKUqAiIgAiIgAiIQF4FU+PBGN1lr6fjvzkrAKiCuxHRwgwQmAP/PEXl7AycCmxqxxzDByawZVgMHAufCgPbw759undksnC9bAw/8thnLhlRshwTeVFD2YI1TRpxScuW/r7TrrWasK1vHHZffUfyf6f8JahMwDyjFN+Xwc4eXTJo2qZZpaWkpYy8e+9E9d91jzRebq9yPb7HUHz0XeB74d+qX1ooiIAIiIALpJCCBN530tbYIiIAIiIAIiIDfCTwKPAiY6OrlcLNCzcs4wzq38bc//3EsFqy6z6w5fuk87ryoXuKR4w91hOAtUHAQDMqpe9zEarjmXuCsNIOTwJvmDUhw+dyr77q66IShJ9SpNr37trvLb7/s9qA2AUsQRdKn1b7HDhw8MC+7TXZ+7xN6d66srMwqWli0og1tgly1Gw3nPuC/wLSkiWkCERABERCBQBGQwBuo7VKwIiACIiACIiACKSZgTdDM09CacX2b4rW1XOoIRATbecBY4ELHfmEOcLv5LTQQyrXALxwrjZ/ApBNgqFV9R407NsE/zUP5AqfxUeoyqruSBN50kU9u3QYF3tm3zq6YdPmkEc7Np+RWCPnZgwf2y2vXtkN+3z7Hdq7csiXrtYVvrazKqh5VWHiPWVyE8caa2ftYk8cZId9apScCIiACIlCPgAReXRIiIAIiIAIiIAIi0DSBMYA9sn88UC1YoSVggu1G4GrAPiN/BfwE+DPQUEf6gYD5NC8Bfg+nHQXTOmylUwpc8h089IXjh3lHGslJ4E0j/GSWPvmck0vGTR231aKhdB03//PmqtW/XL3u+ze/X7mx1cZR38z8JpP8eOPCed7Zg0tm3Dmhll9Z2VouHnNtceGMe8NqcWFPnDwO3BUXKB0sAiIgAiIQeAISeAO/hUpABERABERABETAYwL2eek54FngOo/X0vTpIxAt2Eb8kH8DmE+yifwmADc0TDzaE352ARzSB07IguotsPgzeLYKvjLbhlHAU+lLjVedtfPSGIOWToCANVlrm902/6g+R3UuLy/vtOyLZVScVkHVLlVsXruZD675oPizez8Lq1jZHLHmKnBz506/vWjYkNPrWFzcdNudVTPufvi8pUuX2tMZYRsPAY+kwFYobNyUjwiIgAgEnoAE3sBvoRIQAREQAREQARFIAYGdgPeAwcBrKVhPS6SPQH3RyMSS04FbgIuaCMvOswZHS4HtgbVOw6aTgD+l0aLB/H+tmu8cwPw5NYJJ4NRfXvLL/3T5U5c6399W3Lmi/KNrP8o0P95Bjm2OVc/bzZiuwNsNNDPMvWf6xMXDhwxoG73lt06axnOvvPnxE088YeeFbdj7lVXxmr2MhgiIgAiIQAYRkMCbQZutVEVABERABERABJIicAxg/oZWLSc/3qRQBu7kmYBV804HRjYSvQm8fYGfOtYN9jn7JSAbeKIRH99kQfwaOBA4AOgC3A1YU7fIMCHMRGeJu8mSTv/5uQfecuB7u5+5ex2f5xUFK8o/uu6jHh5dX15l3VzlbXPrXgNsBq5y7FTs35ucf0df+92GDT5t5NwZd+wa+Z+lpWXcNmU2HTrtXD569OgwCuPWGNTeA+5pDqJ+LgIiIAIiEC4CEnjDtZ/KRgREQAREQAREwFsC8uP1lq+fZ58I/BWwR6BNOG1oRHx8rVlbJXCe4+trQlQywwTavwM7A9sB9si5CX1VwAZnrVZAa6BN1EKvOMdYs0CNgBPY5eRd1h9ScEit3cDmss18cG1wLBoOHnhwXrucdvm5PXP3rKqqyvp40ccft2zZctQLhS9EPIRjEX4jDRGtSnW8c+2bb7Y1RjSv6UXONteIwEcefvDHh3Y7dFavY4/IqqysZOWqLzjnvN9x730PmMAbNGE8livY/Hetejf6Rk8s5+kYERABERCBgBOQwBvwDVT4IiACIiACIiACKSUgP96U4vbdYiYaXQG8CPRqILqGfHzfAp5OMhOzhzABy5q9mVVIsSNm1Z+2wvGKngTMB0zgtXFskuvrdB8QaL1z63d3OHSHvXc5aZdNVJL1/Vvfr6hoUzHy62lfmz2B78fRQ4/+aOSdI2ttETaUbeD+K+7/4NU5r9prqpvTsLApywXLMSLw2k0Uu+FmNzrsBsoFjn3O4qhjakTgYcOG/XHs2LE7t2zZkn333ZfS0lJGjx5dXFhYGEbv4icdS5b7fX9BKEAREAEREAFXCUjgdRWnJhMBERABERABEcgAAvLjzYBNbiJF8+GdALwLHAJUN3BsLJWI8VI08daE26Z8gP/gCNC7O3HZZ33zjJbAGy9tfx5ve2nX2/lO5eoH/gyzwahyR945csnRQ4+2KvPa8eRtT255aPxD1uzs0wYsF8wSxyrh6+cZqZS3yl0b19erlK8jAu+11157HXvssYcff/zxJi5vWbhw4fLq6uqRBQUFgRDG49xja+ZY6PjwxnmqDhcBERABEQgyAQm8Qd49xS4CIiACIiACIpAuAvLjTRd5f6z7W2Aa8DGwj2OD4GVk1tzP/HWHANZEKZZxKnA28AJwZywn6BjfE4gIvHm+j3TbAM8dOXXk1KOHHG2e1LXjyVuerHzonw/NAuw1VWO5MHhgzxeyqlvd37/vsR2rofK1ondXVrWqHFVY+EjEyiGWSvmGROCOwB0NCMYBxNloyPa0wFTAKpw1REAEREAEMoiABN4M2mylKgIiIAIiIAIi4CoB+fG6ijNwk5kPr1UYfgHs5TR98iqJvzlVinsCa7xaRPP6noAJvDbsBlPQRs8jzjjivvOnn28+0jVjfel67r7o7tJF8xaZ9cjYiOXCeUNPHTJj8jirwq0ZZWXruHj8xOLC2Y/Ut1RoqlI+FhE4aAxjifcZIB94OJaDdYwIiIAIiEB4CEjgDc9eKhMREAEREAEREIHUEpAfb2p5+3G1Po6/bqkj8q7zMMilzuP5tcKXh2tpan8SsCZiZtEQRIGXHX++4137HrPvoQf0PqBzVWVV1vIFyz9d9vKy179a8dV3jsWCWS7kzp5y9ZIRg0+qY+UwYfKc8tHjbusZ1UQt1h3ywi4l1rXTcdxzwO3Af9KxuNYUAREQARFIHwEJvOljr5VFQAREQAREQASCT8D8eN9xHi0230ONzCNwBPAqUA7s51T0ekHhZ8D/gNHArV4soDl9TyDIFbwG114fI4BvAPsemgOYPYO9hro7Tdb2nFNw9XVnn3lSHSuHCZNnl48eN7EHYE3UmhsNibqZIvSaJYs1ZXysOUj6uQiIgAiIQLgISOAN134qGxEQAREQAREQgdQTMNHhUeBl4Hd6hD71G+CDFU24soZNVcABwCcexHSQ0zDNGq1d5sH8mtL/BIIu8EYINya21vz/84af8tCMO66qrVQvLV3HaLNomLONRUOdHes3uF9e2zZt8/P65nWu3FKZ9fbCt1dWb6q+o01lqwv7ntC3c+WWLVmvvbFwZVVV1ajCwsKIn6//dz2+CF8C/gU8Ed9pOloEREAERCDoBCTwBn0HFb8IiIAIiIAIiIAfCOwC/Bswsfc0R+z1Q1yKIXUEzB+3GLBHyw9z/u7m6pc7leJHAW+5ObHmCgyBQFs0xEp58MCeeTnZ7fNP7HVU58rKqqwFi99dUd2GkQUF8+wmSqNj0DmDSkZdNCq3RcsWdNm3C+vK1nHjJTdW3Pvv2W0iJ5WVlXHx6EuLC6dNq+/nG2t4fj/uFeA6YL7fA1V8IiACIiAC7hKQwOsuT80mAiIgAiIgAiKQ2QSuNw9J4PTMxpCx2f8U+AhoDxwLLHCRxD+dyl0Tq6xSWCPzCGSEwBu1rTHbKnQ9vOuIA7odMDM3L7dFVVUV3678lrN+cxbPPPhfBvTozxFHmAvEj2PCzbeUj/7HpYn4+QbhirMqb3uveDoIwSpGERABERAB9whI4HWPpWYSAREQAREQAREQAfORfBHYXiJcxl4MHYGPAfNnPhF41iUSU4GBgInIGplJICwWDa7vXs9hPZdf9O+L9o5MvL5sPU/lP8XPttuVM3qdxmGHWVG9I/BOuKV89CWXxurn63qsHk9oNwHGA//1eB1NLwIiIAIi4DMCEnh9tiEKRwREQAREQAREINAEWgBlwHF6jD7Q+5hs8FZluxzYHRgMzEt2QmAicA6wowtzaYpgEpDA2/C+5Y6ePrqox+Ae7aJ//OjkR1n5ysrNzzz6pNmm1IzS0lJGX3JZcWFhaC0a7KmBMS7eWArmK0VRi4AIiEAGEpDAm4GbrpRFQAREQAREQAQ8JfAfYIXzmOz3nq6kyf1MwD5nLwX2BX4PWAVuMuOPjsibncwkOjfQBDLNoiHWzWpQ4H3otoeq3n383Wtz99l/wIlOk7UFCxetqCZrZEFBQZN+vrEu7MPjFgGXAs/7MDaFJAIiIAIi4CEBCbwewtXUIiACIiACIiACGUnAqnevAPoCzwD/AJZkJAklbQSKnKZrlzjd7ROlcjRgAp8JvJsTnUTnBZqABN5Gtu/4s48vubDgQvPsrRk/lP7AjDEziv8787+RZmox+/kG+gqBxcDFjlVQwFPJ6PAz5XrN6E1W8iLgNgEJvG4T1XwiIAIiIAIiIAIi8COBHYAzgLHAAIm8GX1ZWMOjExyB14TeRMbOwBqgM7A6kQl0TuAJSOBtZAuPHHhkXtuctvnd+3TvXFVZlbVs4bIVtGbk/IL5Ya3Ubexifgu4EHg58Fd7ZiYwCOjmfF5oCXQF7Bp+MjNxKGsREIF4CEjgjYeWjhUBERABERABERCB+AkcAjwCnAKUxH+6zggQgaaqru4BhgP5wJ8SzKnKqQx/LsHzdVqwCUjgbX7/Mr3y0Z4W+TPwavOodIQPCVzjPKFxFWBajf17E2D/1hABERCBJglI4NUFIgIiIAIiIAIiIALeE5DI6z3jdK4Qa9XVZOD/AXOBsxIIeD1wuePFm8DpOiXgBCTwBnwDUxD+O857TKQhXwqW1BIuEbCbE/bnQWA8UAlc7VRk22vf/JU1REAERKBRAhJ4dXGIgAiIgAiIgAiIQGoISORNDed0rBJP1dW1jkhrTZCOjzPYz51qcBOJNTKPgJsCb6ZXuob16nkPOB94I6wJhjiviMA7DxgDtHAqdy8ATLA3SkOHoQAAIABJREFUf2UNERABEZDAq2tABERABERABERABHxAQCKvDzbB5RASqbq6CJgAmF9m9zjiseo88981uw+NH6vdrMrtgwyBEanKPCaJfGOtNk9iCZ2aRgJmA/RbYGEaY9DSiROwG4Abncpdm+V659+yaEicqc4UgYwhoArejNlqJSoCIiACIiACIuATAtZAxR7BNKHF/BI1gk0g0aqrkUAhsAzYP0YEtzqPX7eJ8fhQHpbTLyevbfu2+R3zOnamkqwf3vph5UY2jtpwz4Y3Q5nw1qTcEHjjqTYPOc5QprcU+A1QFMrswp/UQOemn302sCZrXZwbgdaoU0MEREAEmiQggVcXiAiIgAiIgAiIgAiknsAQx2PPxEGN4BNItOpqMHCfU5VrX+S3NIPCvvCXA1MAe2w3I0fH4zsu3/3y3ffO6ZJTk/+WdVv4/LrPi7+797tfhRxIshYNiVSbhxxp6NKzanbz9w77zY7QbVy9hDLt6YSw72fY89P16pMdlsDrk41QGCIgAiIgAiIgAhlH4H1gHPBAxmUevoSTqbrqA1h11rdAV2BtM3juAH4HtHfsCcJH88eMtvnCuEP/HfKyW2dP37HXjl2zsrKyfvj0BzoM6kD2rtmsmbqm/Ivrv+gZ8kZEbgi8JwBPAXZzQR6f4Xv1fATYDcS3w5eaMhIBEfAZAVn++GxDJPD6bEMUjgiIgAiIgAiIQMYQMFHvIeDOjMk4/IkmWsVyBPAqsAHYB/iqGVQVwCTAvHxDNZqyX9h18K4luTfn1la9b167mU8KP2GnC3ZizZ1ryr+44YseIW9ElLBFQ/eB3fPat22ff8CxB/yyuqqa5W8tX1aZVTnqhcIXzpTHZ6heQh8DZwDm160hAiKQfgKJfi5If+TNRyDLn+YZpfQICbwpxa3FREAEREAEREAERKCGwK7AZ8BPge/ERAScilVrumZNw+wL4adNUDGhrxrICxu5Hc7coWTPm/asFXGj7BeGHnDHAUW7nL5Lu+icVxWuomqfKkofKy3+7r7QWzQkLPD2OKtHyZ8L/lzLdX3Zemb8Y8b/Xp77stl92HUnj89wvJhWAAOAd11MJ8wClYuYNJUI1CEQ9upWWf748IKXwOvDTVFIIiACIiACIiACoSfwe+AvwIGhz1QJxkNgT8CsO8xrtztQ0sjJyT6qH09MqTw2d8/b9ly8w+k7tI1e1LFfOO+AOw6YUV/g/aTgE75e+PWHlbtXDtswa0PYH0tPdN9z/zrtr0V5g/PqiOOPTXysYvbY2Vb1vCiVm6y1PCXwCdAfKHZhlbALVC4g0hQi0CiBsFe3JtpgVpeMNwRqbsRJ4PUGrmYVAREQAREQAREQgaYI/Bq422mqdR0wI0W4VImVItBJLLMz8KHjsXsssKCBuRIV+pIIy+NTj9khL3tz1vRdz+7YdcfTdqjzHSViv7Dr4F1n1rFoKNvMh//88KM1D6wxW4tMGInue4MC76O3P1o+Z8ycsNtaZMJ1EZ3jKqCfc6Mo2dzDLlAly0fni0BjBDKlujXRBrO6ctwjUOdGnARe98BqJhEQAREQAREQARGIh4A1OBoBjHFOsi/Tc4CqeCaJ8VhVYsUIyieHdQTMS3Mn4ETg2XpxJSr0+SS9bcPI6bNLyQ6j98utePADfn65OZj8OLaUbeHz6z+vsV9of2j7ER337Dh2p5477VxVWZW19q21Kza12TTy62lfh71yN4Ij4X0/7uzjSv405U9bLRpK1zNrzKziF2a98CvfXhQKLBECqwFr3LgskZOjzskUgSpJTDpdBBokkCnVrck0mNWlU5dAUwUYTf0s+kYcEnh1WYmACIiACIiACIhA+gn8H3CF82j+MGChyyGpEstloCmaznx4OwPDgfui1lwOfBkiD97cTpftX9S2587ttqxeR+Xrn9Ph4ByqNlaxYfEPH2zYvOHGnBY5f+uQ16EzlWSVPlv6RfkX5VdUvlNpTQozaSTswVvTZC2nff7Bxx/c2cTxDxd9uKJV61Yj5xfMzxRxPFOuk8+Bns5TAMnknCkCVTKMdK4INEUgk6pb9XRY4q+FpgowmivOiL4RN856M0jgTXwjdKYIiIAIiIAIiIAIuE3ABKvngUkuTqxKLBdhpmEq8+TdHzjfuQFwuxPDH4DpaYjHiyVrBd7I5Js/Xc+G/35ZseHB1Xmdzuw0c49/7VGn8dqX131ZXHpfaaZVn7rRXE9fxL24gv0zZ+TGj90ESnZkkkCVLCudLwL1Cai6VddELASaKsBorjgj+kbcWCBLAm8syHWMCIiACIiACIiACKSGgAk4dhe+/iP5yazeUCXWA8DZwMPA4mQm17kpIWB7ZE3XzLahE/CTlKyawkVy+u5SssPF+9WKuFXrNlM27ePijfPXDN3jtj2KOp3WqU6DsK+nfl2+5oY1VqkYaRBm5/4CMGHrgxSGnsqlErZoSGWQWiutBL4CjgJWuBCFBCoXIGqKjCegm2oZfwk0CqCpAgx7GsMs2x4ExlsDNeBq4ELAPgtEPvuYCFzh/EwWDbrWREAEREAEREAERMBHBNYB1jDqC5djilRiWTVoN8A+VG4B3gHsEe0nXV5P07lPwET/451pzZv3O/eXSOOMx+yQ1yYnOz/nsB07U1WVtWnpuhXlLTaP5NGvK5oQeHtwzA45OTnZM7MP6bRnFlktNi3fUF25LuujTdXVZ/PCqjfTmJEXS0vg9YJquOb8GjgCWOliWhKoXISpqURABETAIdCUFY59DzCBd57Tq8P6dlwFXABYMUikOOMM4FBgiT3lpQpeXVsiIAIiIAIiIAIi4A8C1lnKBNgdPQgnUollj/rbB8a3HGH3WGCT86HRg2U1pcsE/gOcBtwG/M3luf0y3TZiUqczO5XUsWgo28KXN/xo0RBpzhYJvmr9Ftbd+wWVX1Jc8fKKsFk4SOD1y1Xq3zi+db7sm3+3hgiIgAiIgL8JNGWFYz/bzrFta+mIu1bZa0Jv/VHz2UkCr783W9GJgAiIgAiIgAhkDgGrzrTHsEx09WLYh78TgPlO067GHvfyYm3N6R4Bq7y+HzjLvSn9PVNOv5y8nPY5+ZEma+vfWr+iolXFyA2zNlRsf+l+b7brtUtOdAY/zPuMTR9TUfHc8h5RjzH6O8nYopPAGxunTD7qe+Ag4H+ZDEG5i0AGEVCFfbA3uzErnA6ANV3eA7DqXfvstxn4xPkM2OCTdxJ4g30xKHoREAEREAEREIHwEPgLcABgzbO8GOqK7gXV1M9pws3Ljody6ldP74rRX2Stu/QJ21+y33nteu+SHR3WugdXs/njrIqK55fnhcxjWgJveq+/IKxe5ljwfBaEYBWjCIhAwgTsd6BZbtU8mg90leVWwiybOzEVInr9NSIN1loDOzgi7xrA/t3ok3cSeJvbSv1cBERABERABERABFJDwJpo3QvYh/Z3PVpSXdE9ApvCac1ew3w2T0zhmn5cqubLT07fXYbUb8627v4vw2rRYL57No7x44YkEFMqvjQnEFagT/HKxz3QUBS8CISQQEQAtMf1Tdezf3thuZXJ79PpEtEjBRlm22ZP9r0HmI3bgcBo4Nf1Gq3VXt4SeEP4SldKIiACIiACIiACgSVgjRLuAwYAJR5koa7oHkBN8ZRXOP5rPwXscexMHFs7T++SPT17n+0H5Byx43ZZZLXc9PGGqqq1LT6p+GLdRSz99pGQwQmLwJuuL80huxwaTGc90AWwSi8NERCBcBLY+jvwRwHQC8stvU//KJqbLYLXInr9qzSyv0uBfwFm12BN1/Z1hF27yf94Q08oSeAN5wteWYmACIiACIiACASXgFVoXg884GEKmVyR4SHWlE29CrBGG0elbEV/LdSQ3Yi9XiYC9oi6VcKH8ZHVsFg0pOtLs7+uYm+iKQd+7lT5e7OCZhUBEUg3gVRYbmX6+3QqRPSmrqPIE3f9gKeAdsBGYHvHmqNXQydL4E33S1Pri4AIiIAIiIAIiMBWAkOcx7Hsg6VG+AkkKrT/CnjHsfN4OPyYGsywIbsRe2zx+TRU26RqC8Ig8Kb7S3Oq9ipd65gAYE15vklXAFpXBEQgJQS8tNxK5H060c8zKYGVwCKpENGbCsueuDsD+AVQBVQAXwH2lMYuQIHTNLnOHBJ4E9hpnSICIiACIiACIiACHhEwgfdSwKwaNMJLwI1HH+cCpwIdgerwomo0s/p2I1bNbF98xjg3Sbx4ZDXdmMMk8M5z9sq6g9vjrxcAZkGxON2QA76+eXCaV+N3Ac9D4YuACDRNwEvLrXjETTc+z/h1r70U0WPJuadzI3+h81SSfa6xRrtnAk84lb0SeGMhqWNEQAREQAREQAREIE0ErKnCOI8tGtKUmpZ1CLjx6KMValhDpUeBszKYbKRqyCwZ7O9hFg7DIPDapZruL81hfrlsAX4ClIY5SeUmAiJQS8CrytlY36fd+Dzj1+30UkSPNWfjazeuI6OTc0PUboxuM1TBGytWHScCIiACIiACIiACqSFgAtXLjp9oalbUKqkkkMijj43FZ834HgIOdrospzIPP64V6xdSP8YeS0xhEXj98KU5Ft5BPMYe5TUBYG0Qg1fMIiACviEQy/u0m59nfJN4A4F4JaLHkvN+wAhgiVPFa000ZwGfSeCNBZ+OEQEREAEREAEREIH0EbDHla1J1HGANVvTCB+BeB59jCV7e3TvZ05jpViOD/MxsXwhDXL+YRF4I3uQzi/NQb4Omord7FrMtuWHsCaovERABFJKoKn3abc/z6Q0sYAtFtPvS1XwBmxXFa4IiIAIiIAIiECoCXQDXgK2C3WWSs7NStMdgK+By4CbhLaGQExfhALIyjxqbRwTwNgVsvcE7AaheTS2BzZ4v5xWEAEREAFZ7vjpGpDA66fdUCwiIAIiIAIiIAKZTuCvzqNYJwLfZzqMEOfvdqXpqw6rvBAziyc1az63uaEGJPFM4sNjJfD6cFN8FJL5UJsHbzug3EdxKRQREIHwEnD780x4SXmbWc2NbQm83kLW7CIgAiIgAiIgAiIQD4HDnQZEfYFnnMYKi+KZQMcGioBblaYm/Nmj2Rkt8O560q5/7NSx0y1denZpU11VzacLP634oeqH3626e9WcQF0VjQcbNouGkGyLb9JoDWwCcoAK30SlQERABDKBgFufZzKBVSw5xspzEGBP/9V49ErgjQWtjhEBERABERABERCB1BKwx+7/AgxzHjePXt0aLliThf2dKsUi4G1gY2pD1Go+IiCBF9hv6H4VA+4YkB3Zl41lG/nvVf+teH/O+yZ41R+xfnny0TYjgddPu+G/WNo4vwfsNWAV7BoiIAIiIALBIlBHsAW6Op/xn2wkjWuc9/ur7OcSeIO12YpWBERABERABEQgswgsAz50KrJ+CewFfAKscio2jYaJwQcB7wFvOh8EJfpm1nViAq/5Nh+RwY9mn9q/oP+jB55xYJ2df2PyG7x01Uv/B9xlP9it/2552W2z83frsVvnqsqqrK8Wf7VyS8sto1bNXGWvHb+PMAq8QRTa/XqdtHW8d1s5Xrx+jVNxiYAIiIAINEwgWrA1vdb+bU9m1Ai49Uakyd2DwDj7XiCBV5eVCIiACIiACIiACPiXwK+Bo4GlwArABN+GhlUo2iNaZvFwKNAdMKXrXeAtR/iNiL+q9PXvfica2TlAPtABKAYuBx5LdLKAntegwPv65Nd5+aqXzwVmWV57Ddmr5Ohbj7YvRTVjU9km3r767eIVc1f8yvlffhYcw+TBG2+VUkAvy5SGbc3VfgCs2ZpZtmiIgAiIgAgEh0C0YDveuVF3NXAh1DzBU9+yLXL8PGCsFfBK4A3OZitSERABERABERABEYiHQET0NbH3MEcAjq70vdURgOOZU8f6m4A1F7vOEfdN6PkzMNPfIbsX3X5D99s44I4B9ph6zSgvK+eZcc9UvH9PrUVD7tGTjy7aa8Be1oSqdiydsrR8zeNrLvjZvj/7y769962p7F25aOXKrFZZoxYWLvRTZW+YBN54qpTcu0jCPVNHYK2e0g33Jis7EUiSgJ9vYiaZWuBPjxZsxzg366xy9wLAfv8vbiBD+11qnusmBMuiIfCXgBIQAREQAREQAREQgdgJRERfe5T/b8AApzFD7DPoyCAQMNuO+cA+wI5BCNiNGGuarLXvdGuX3l2yrcna6qLV5euy1o385K5P7nXmb1Tgzfog68vhBcN/EYnDxOEnxj1RvGj2okhlrxshJjtHWATeeKuUkuVW//ywChzbA99Zox23gWk+ERABXxFI5D3MT09NWPz2+3Y58IGvyKY/mGsdL/UawRa43vl3QxYN9vMznCf31GQt/XunCERABERABERABEQgbQQOAR4BTgFK0haFFvaKgAmTZtGxt2Pv4dU6fpzXKpmtydRT9YOrb9FQUVbBwr8tXH7coON2O2TQIXUqe1+a/FL5E1c+0bOBxyLTlXNYPHgTqVJyg7mfBA438qk/RyfgG8A8eDVEQATCRyCZ9zA/PDVh8Q93tsV6SezmVJ/eBzTWRCx8u9h0Rn91mig/59yss6bKZrX2dDMgakR/WTRk2uWifEVABERABERABERgKwHz7bXmDFbJa03aNMJFoNTx4jWPXo0Gmqx989Y3K75e8vW1p/z5lFn1Bd4XJ71Y/uS4J3s08lhkOniGpYLX2MVbpeQGbz8IHG7k0dgcVq3/JZDt5SKaWwREIG0EEn0PS/dTExFgFv+xwPPAP53fA8c4/26sQjVtsJNY2I0Ka+u/8T4wNZ44JPDGQ0vHioAIiIAIiIAIiED4CJjI+7DsGkK3sWcBdwFDnErt0CWYZEJ1voB1H969ZOikobXN18pLy3l8/OPFRbOLZNGQJOhGTh/oNIOseawUiLVKKdFo/CJwJBp/LOf9BFgNmBWPhgiIQLgIJPMelq6nJqJ3wGI4wXmPsibAdvP0BWAd8HPArJTqNxEL2g6mvcJaAm/QLhnFKwIiIAIiIAIiIALuE5Bdg/tM0zljRNwdBjyUzkCCsnbuwNy8nOyc/EiTtU+LPl2R1SZr5BsFb7ztoxzCYtFQ/0t/ZQp8GP0gcHh9Ke0MfALUsRrxelHNLwIikBICyb6HpeOpiYYE3s8cCwKzP3oJsCeNOjsCb0NNxFIC16VF0l5hLYHXpZ3UNCIgAiIgAiIgAiIQcAJWyTvPeWzOKj81gkkgIu7af81+QyM+Aok8WhnfCokfHUaBN3Ea8Z+ZboEj/ojjO2NXp2lRh/hO09EiIAIBIZDMe1gqnppo7venxW8WDc8A1kTMGojlAc8CQbdo8EWFtQTegLySFaYIiIAIiIAIiIAIpIDAEcA9QLUj9M5OwZpawh0CewH/cqw2RgD3uzOtZvERgTB58KYDayoEjnTkFVnTGhYtA7ZLZxAhXbs54SqkaSstnxFw4z3Mi2t5P8A+d0Qsd7oCs4D/1eNn8dvN5xbAp8DPgHLAmqw110TMZ1uxTTi+qLCWwOv3y0TxiYAIiIAIiIAIiEB8BMzbzCoiXnS+7Md39o9H/wa4UkJvIuhSfo59Wbod2An4Fvgj8EDKo9CCzRFo7Et1PF+2TeC1my/2+tZInEA8zBNfJfVn7gEUA51Sv3RoV0zGUzO0UJRY2gmk4j0snjXMmmBMFJXtgQubqMq1uX/hPHHwQdppuhdA2iusJfC6t5maSQREQAREQAREQARSTcA+JJuPmQk/7wDmpWs2C1Y1YT+rcoReE3sTEXyjhd6/Ax81Ihpb5dj+gDWksqYZFotGagi8CpiwY9eB+W9q+ItAgwJRv8H91rZt0zY/r29e58otlVlvL3x7ZVZV1qh7Cu95s4nwZdHgr731WzTmY/kusIPfAgtwPIl6agY4ZYWe4QTivalxHGB/zE83epwJPAnMzyCeaa+wlsCbQVebUhUBERABERABEQgFAfMv+4sj6JmAa9UP9nj+AYA9FvdvYJQjskYEYBP/7E9E8L0RiKd5lD16d1q9OdZGiboG9n2nutAeuesSCtLBSMJE9zWq6vTtZjUoEA06Z9CQG6bdYK/PmrGubB03XHpD8f3T7rebJNEjuopKFg2+3WZfBLYn8JZTze+LgAIeRDKemgFPXeFnMIF4b2rYZ8sejQi8TwBPZSDLeKqfXcUjgddVnJpMBERABERABERABDwn0AuYC/QHIh2H73TE1T8Ahzp+Zta0woTWfRwB2Ko7PwQ+BuYAVg2YyIiIxtnAe8BS4POoiR4HFjkevonMr3NiIzASmOIcavs+PbbTdFQKCTQmEN1w88ybLzht+Gk50bFMvWnqlpuuuOkM4LHB/XvmtWvXNr9vzyM7V1ZVZr1W9N7KR596tcWXa75ZJzE/hTsYrKXskWd77/1psML2bbTJemr6NjEFJgKNEEj0pkZ9iwazibkgBI3TAnehSOAN3JYpYBEQAREQAREQAREgWtA1HEc61ggnOVUU5sN7oiO+rkjCizcR1CYyWBVZN1kGJIIv5nOGOg3xhji2HDGfqANTRqAxgej6m2fefGF9gbfwlsLyGy+90W6+nH/e0JNLZtwxtrbCt6xsHedffOOG+//znFXey4M3ZVsYqIX2dm7c7RKoqP0dbDKemv7OTNGJwLYEEr2pUb/JmhUXWJO1zwQ5tQQk8KaWt1YTAREQAREQAREQATcIdARKnIY6h0VZL9zh+PG6sUYyc4xzKolPT2aSkJ7r5qN75nW8EhgQUlapSMvN/Wgo3gYFotPPOv28CXdNMGuVmrG2dC3XjL5mxcMzHzbPwuK5BVfdMuyME9q9/8FKWrZswb5d9+SG22dVXXbNFGuidXAqwGiNwBH4JfCy05k+cMH7NGA3PDV9mprCEoEGCSRzU8Pr36fasmYISODVJSICIiACIiACIiACwSRgVbtWJZtI8zSvM7ZHz8264ffAf71eLCDzx9u4JJa0vgEKgUtjOVjHbCWQOzA3r012m/yuvbt2rq6szvp00acrW7RqMWph4cKmmpwlgrBBgWi/g/fbp8svu1zR6+Re7bds2dKi6NWir5eXLL/m3TffNfH2vduvv+j2Nd9tbnNwt0OprKzk448+pLKitHrcjXeawHtQIoHonNAT2Bd4Htg99JmmPkEJV6lnrhXTQ0A3NdLD3ZVVJfC6glGTiIAIiIAIiIAIiIAI1CNgjTUehho7CQ2It3FJLMwqgeHA/bEcrGO2Eug2vFvJ4EmDay0QysvKmT9ufvHi2YvrNzlzC9s2AtFee/38rgNz9//1sXm/3nXXXXapevWNBauefe6lN1auXPn7c88ZXnHX9ELzua4ZZWVl/P3if1RNv2vOAuB3gO29NVjUEIEIgf2dG2qdhUQEREAEkiSgmxpJAkzH6RJ400Fda4qACIiACIiACIhAuAns6nivWbOf78KdakzZJdq4pKnJdwNWAyZIml2HRuwEcodOHVp08KCD20Wf8srkV8rnXznfOoJboyrPxzlnD/1o1vQ7u0YWqhFx/zFm2fS7Zg+6e/b0N88aNrROE7Z/3XRz9RNPPVtx/vnnb6ysrMx67bXXVlZVVY0qLCx0u+rY89y1gCcE7H3Gbqz93JPZNakIiIAIiICvCUjg9fX2KDgREAEREAEREAERCCSBPwDW/Ku3E71ZSUT78S4BHglkZokF3Vzjkg0JVGT2AZ4BdgS+TyysjD2rYYF30ivl88fN7wEsTgGZ3LmzCouGDT2zjsg84dY7ykdfOvaB2Xf9+6wRZ5/VKjqOf910C7379uOww8x2+8eq3osvvri4sLDQq6rjFGDQEi4SsOaajwO13s4uzq2pREAERCCagCp8fXg9SOD14aYoJBEQAREQAREQAREIOAHzEX2QH20JZgLvO93dreLUGsT9HRgDWDOPTBkNNS75BbAcMMG7JWDVnG8D1miruXEJcD3Q3TmnueP18ygC21g0lJYzf7ynFg31+W8j8JYs+4Abb7+9+pCjD938QdH7re+cdHvtd7XS0lLG/fO66om3T6rz/W3ChAnlo0ePTlnVsS4iXxMwb2a7cWYd7Le53hK4iSQxx9fbreBEwFUCsQq2XvQTcDWRTJ5MAm8m775yFwEREAEREAEREAHvCFgTuDnAHsAqwBoARUYvR4h4ABjlXQi+mrmhxiUmyCwDrgLsc7kJ4pucfzcX/FmOeH4RcHtzB+vndQnUb7K2qmjVipZtWo58o+ANE9hTMs4756ySGYX5tT7AF44dw+hrf+yX9/Gy5Tw6+xEO3Hf/qhZZWeuefe6Fjb/OO3bnP/zhjw0JvKmqOk4JFy2SMIFDnBtrtbYfQLJiTLLnJ5yMThQBEUgJgXhf4170E0hJopmwiATeTNhl5SgCIiACIiACIiAC6SNwNrDSqeCNjsIeJza/yGLgDMBsCjJhRKpkrGLX/m6VzuOd6rqrgQsdVs35wJ7gVPoeAbyVCeA8yjHWqiXXlx88eGBeTnZO/ol9e3f+9NNVrbbb66ftBp51RovohcZfPL6ycGKhNdLb7Ywzzrhx3rx5bSI/t6re0aNHy6LB9Z3xxYSxXJf1jzkUuBfYJyqDWMWYxtaL9XxfQFMQIiACcROI5zXuRT+BuAPWCY0TkMCrq0MEREAEREAEREAERCBdBKwZ27PAZuAk4Mt0BZKGdZvz5W3OB3acY3Nhgl9VGuLXku4RsGvhF5NmT7p/wLABdTx5C24uKL/m0mvut5sku+6665lHHXVUlzPPPHOTNVlbsGDBiurq6pEFBQUpqzp2L2XN1AiB/YAR9WxbZgH/izq+sWN2cZ6asJ/biEWMaap6L5bztZEiIALBJRDvazzZzy3BJRWQyCXwBmSjFKYIiIAIiIAIiIAIhJSAefLOA/YHrCp1aUjzbCithnx5N8Zo0XAfYN229s4gXqFOdci5Q0puKbyl1rKhrLSMK/9+5f/mzZ43xanSvtIB8Lsk/VRDzTHgyVk1nfmTR8b2TlW/2bhERmPHmHe3icH2XmojFjGmqeq9WM5yYEzpAAAgAElEQVQPOG6FLwIZTSCR13gyn1tSDTuWJyFSHZOn60ng9RSvJhcBERABERABERABEYiRwDTgTGAA8EKM5wT9sIZ8ec1u4elmEhsGzHYq/Uzo1QgBgf6D++e1bdM2v8cJPTpv2bIla/Friz9f9fGqy1958RVrnGXjNee/x4QgXaWwLYHjAPvzUr0f2fuiibfznZ83dszHgIn/B0Sd35QYE0v1XpDEnOauqYwTe5oDop+LgNPs1m4sm0WUDWve2tSN5kQ/t6QSdry+wqmMzdO1JPB6ileTi4AIiIAIiIAIiIAIxEFgLGB//g+4O47zgn5oPMLDaU7Fs32BeTToiSv+Bgk0dj28DlQDEnibvnDieT356RLsCVjDvIYE3iccz/KmjlkB/Bb4VVRSTYkxsVTvBUHMaW4PM1bsaQ6Mfi4CQLyv8eg+ApXABz6kGI+vsA/DTzwkCbyJs9OZIiACIiACIiACIiACPxKw5j7Wwf1h4PskofwGmOk8pmzVYxpbCVgzOqvYHQo8JDAZR6ApgddtUdPt+TzfrO4Du+d1aNshv9vx3TqbR/GyhctWbsnaMuqFwhfe9Hxx9xaob7/QCbignm1LY8eYn3k+cHAD4TS2n7FW6AbueohikLFij3uXpWbKAALNvcaDcqMklicTQrudEnhDu7VKTAREQAREQAREQARSRuBw5zG/vsAzTif3ZMTeXoA9lv4AMCplWfh7IYm7/t6fVES3jcB7zMBj8tq3bZ9/RJ8jOlduqcwqWViysjKrctQThU8kJGoOHDwwLzsnO7933941IumiNxatbFXValRhYWFC86UCSmSNXmf3KvlLwV9qPYzXl61n5hUzi5+d+Wx0RWsqQ0pkrfoN1Lo4vrqfRU3W2DF27O1AtzgWjrd6L46pfXFoRos9vtgBBREWAkG5URLLkwlh2ZNt8pDAG9qtVWIiIAIiIAIiIAIikHICOwBXABc5K5vYaw2DFiUQyYGO52SJ4837QwJzhOUU8yW+Hxju2DOEJS/lER+BbTx4+53dr+TSqZfWipo/lP1AwRUFxY/PeDwhUXP4ucNLJk2btLXRW1kZ4/4xrnj2tNkJzRdfekkdnXvh9AuLegzu0S56lkcmPlI+a8wsszVI5D0oqYCSPLm5ajqbvv4x5s17C9A9gbVjWS+BadN+SkaLPWmnrwDCQiBoN0pifTIhLPtTm4cE3tBtqRISAREQAREQAREQgbQS2BlYA+wLWDMw+1MrGMUZ2c8c30nzHe0HfBnn+WE53L6sWPOk3kBxWJJSHnETqC/w5o6dMbbo+CHH1xE175t4X/mUy6ckImrmTp0ztWjQsEF15pt88+TyKy+5MpH54k4wiROaEnjN13ZxEnMH5VR78uFfgD1RobGVQMaKPboIRMAlAkG7URL2JxMa3VYJvC5d8ZpGBERABERABERABESglsALwNfAMqdp2mDgwQT5dHTOtc7wJwJW0Ztp42xgKnCkBN5M2/o6+cYm8N52X/mUK6YkImo2KPBOunlS+bhLxiUyX0o3axuLhtL1zBwTOIuGZJjZDaAbgCOSmSSE52as2BPCvVRK6SMQxBslYX0yQQJv+l4HWlkEREAEREAEREAEMo5AHtAnKuungAVJUpjmWDWYXYEJyJk0LgRuBVSckUm7vm2u21o0jOhXcumdWy0a1pWuo2BMQfETM55IyFKhvkVDaWkp4y8ZHwSLBmqarOV0yO/W58cmax8u/HBFi9YtRs4vmP92hlw29p5rPplHZUi+8aaZcWJPvIB0vAg0QUA3SgJweehDYgA2SSGKgAiIgAiIgAiIgAjUEBgL/NOp5P1vBjExT03zED06gF6iGbRNnqfabJO19xe9v6K6VfXIRwseTUjUrGmy1iY7v/cJPzZZK1pYtKINbUYWFBQkNJ/nRBpeIFOFvBOA8cCv08Rdy4qACISfQKa+vwZiZyXwBmKbFKQIiIAIiIAIiIAIiIBD4GJgkCN2ZgqUFsBG4CaniV2m5K086xLYRuCN+rHbX7rdnk976T0B8ym3ppb2BIWGCIiACHhNICy/J8KShx7z8vqK1/wiIAIiIAIiIAIiIAKuEmjvNHGzatb3XJ3Z35O9C2zQ49f+3iSPo2tK4PV4aU0fAAInA5cC5pesIQIiIAJeEdgPGAEsAVoCXYFZwP+8WtCjea1YoFu9POxplSc9Ws/zaVXB6zliLSACIiACIiACIiACIuAygXygGviTy/P6ebqJwHnA9n4OUrF5SkACr6d4Az95f8CecOgZ+EyUgAiIgJ8JmNe3PS0QGfa5xHoFXOXnoBuIzfLY7MRt2qj9e1MA86hNTQJvwK5AhSsCIiACIiACIiACIoA1kHoD2AmoyBAeRzqN6to4X0AyJG2lGUUgVQJvaB5XzbCr5zRHZOmdYXkrXREQAXcIxPLefxxgf16qt+SZTuXrfHdC8XwWy9X+POh4l1cCVzvvofa71voeBG5I4A3clilgERABERABERABERABYCFwJzA9Q2iYD69VmlgV7+wMyVlp1iXgqcA7eHD/vHbZbfP7Hn9c58rKqqzXFi5eWUXWqMLCmW9qIwJB4HTgr8DxgYhWQYqACPiFQDxWBfaEgNnANCTwPgE85ZekmokjIvDOc6qR7TOWVSBfALwGLA5IHnXClMAbxF1TzCIgAiIgAiIgAiLgLwLHAj8H7k5hWL8FfpdhzdY+Bb4CrgSCUiWTwksi9EvZl04bx7iUaZ1qrfNGDCmZMfU2+381o6ysjIsv/2dx4Yy5VjGv4X8CA4H/B/T1f6iKUAREwEcE4rUqqG/R0MkRRoNm0XCt08DWKndtXO/8O2h51F5KEnh99KpSKCIgAiIgAiIgAiIQUAK9gOeB5U7jDauu9Xq0Bb50xK5irxfzyfxWvWtfRHZ3PIhXA/8A7vNJfArDWwIm8Jr3dF4yy/Qc3DOvbXbb/COOP6JzZWVl1nsL31u5bPGy68ZfeMFdw4YMaBc994TbppSPvvxqq9gK5OOqyXAK4LlWhXc+cGIAY1fIIiAC6SGQiFVBpMnaN4BpijlOk7XP0pNCwqvaTbHuUU3WugBvAU8nPGOaT5TAm+YN0PIiIAIiIAIiIAIiEBICU4FTgS2A+cV+noK8JjuC159TsJbfljDWhYB1fO7nt+AUjycEXKngPXnEySVXTL2itlJ3Xdk6rjv/uuV/HDRst0YEXnscN5CPq3qyC/6ddDBgTzac5N8QFZkIiIDPCCRiVRCxdIgIvHZj0D6LPOmz3GINJxbv4VjnSutxEnjTil+Li4AIiIAIiIAIiEBoCHQAljnNz/ZIkXVCJjZbi75grIL3ZeCs0FxFSqQpAm548OaOv2t8Ud8hfetU6t5z2z3lZe99+cXsaXdYBVPNKC0tY/QVsmgI0CU5FPgNcEqAYlaoIiAC6ScQr1VBvJYO6c8wQyKQwJshG600RUAEREAEREAERCAFBPo4Tc9MiFrneOR6vewCYAow0+uFfDh/OWCV09YURCP8BDwVeBfMe+Wvufvu+9cT+/zYZG3BwsUrqlu1HllQMM0qszT8T2C4c7PHqvs1REAERCBWAg1ZFXzrNFL7oN4kiVg6xBqHjkuSgATeJAHqdBEQAREQAREQAREQgToE7gSygQMcCwETIL0aBwHWAXkAUOLVIj6d92fACuAW4Aqfxqiw3CXgikXDSSNOKhkzdcxWi4bSdUy+YnLxYzMeizRTC83jqu7i9/1sZwNDgNN9H6kCFAER8CMBe++3G/U7R/nSdq1nv5CIpYMfcw1lTBJ4Q7mtSkoEREAEREAEREAE0kagoyO2vgpYRdkRQJFH0Vjl6q8BezQ504Y9hm3i9slOg7tMyz8T83VF4LUmazmtc/KP7HNkTZO14oXFK1q2ajlyXsE8VeoG+6oaAZzp3PAKdiaKXgREIF0EYrFfiNfSIV25ZNy6EngzbsuVsAiIgAiIgAiIgAh4TsCarEUa/TwDRIQptxc+BHgR6OT2xD6fzypo7gVaOpXSPg9X4blEwA2LhuhQVKnr0sb4ZBrz37WnGc7wSTwKQwREIFgEYrVfaMjS4S3g6WClG75oJfCGb0+VkQiIgAiIgAiIgAhkEoFS4FLH8/fukCS+C7Ar8FNgN6Cb88f+vVdUjr2ARSHJWWk0T8CVCt7ml9ERASVwHtDfqeINaAoKWwREII0E4rVfCONNwkDnJIE3ja8eLS0CIiACIiACIiACIpA0gUeiPCeXA+ZD6UfRc0dHtDVvO/PPNQH3J8AeQETQtf9nf7fmJmuAz4HvnGroYufvnwDfAE/6NM+kN1QTNEpAAq8ujqYI/Bbo5/jwipQIiIAIJEIgU+0XBjk30pc4T0fV9x5OhGXKz5HAm3LkWlAEREAEREAEREAERMBFAocBrYGngO2A61LYdMzWqy/OmoBrVbf2/yMCrom4a4EvHeHW/hv5Y0Luake0jfw9Go81qasGfu8iM00VTAJuWzT4gUKgq6X8ADAqhlFOg6RhPotL4YiACASHQKbaL8TiPez7XZTA6/stUoAiIAIiIAIiIAIiIAIxEMgH/uiSwPuLBoRbq66Ntk2wv9swodYqbb+uJ9pGi7hWdZvIMAuGmYCJYD8kMoHOCRWBMFXwhqJaymdX1/lAT+Asn8WlcERABIJHIJNuvsXqPez7XZTA6/stUoAiIAIiIAIiIAIiIAIxEDgYsEfrjgNebuD4hqwQIqJttG2CVeVaRW10ha0JuF9F2SbY3+3n62KIK5lD7FFJG1ckM4nODQ2BMAm8oaiW8tmVZVX+PRybGp+FpnBEQAREwLcE4vUe9m0iEnh9uzUKTAREQAREQAREQAREIE4CCxwh1oTXiHhrVgk7NWCN8Jlji1DfNsE8b/0yrnfsGS73S0CKI60EwmLREJpqqbReDdsubk8w/Bo4x2dxKRwREAER8DuBUHgPS+D1+2Wm+ERABERABERABERABGIlcAxgf+rbJpi3bRCHBN4g7pp3MYdN4J0HjAFaAFcBFwBWpbzYO4ShnvlPwBHAuaHOUsmJgAiIgPsE0u097IolhgRe9y8MzSgCIiACIiACIiACIiACbhCwhnE2VMHrBs3gzxEWgdd2IhTVUj67pP4CHAr8n8/iUjgiIAIiEBQCrgitcSTrqh+9BN44yOtQERABERABERABERABEUghgcOAfwFHA08B9wL3pXB9LeUvAmHy4E13tZS/dtadaKwC+iBgpDvTaRYREAEREAGPCbjqRy+B1+Pd0vQiIAIiIAIiIAIiIAIikCQB8xMe7jRP6go8BNwDPA9UJTm3Tg8OgTBV8Eaop7paKji7HX+kfwOM5+/iP1VniIAIiIAIpJiA6370EnhTvINaTgREQAREQAREQAREQASSIGAC7wjgLKCDU9FrYm9REnPq1GAQCKPAGwzywYjyImAf4PfBCFdRRhHQjQ5dDiKQeQQiAq9bfvSDJPBm3kWkjEVABERABERABERABMJB4HBH6B0GrHOqeucAy8ORnrKoR0ACry6JpghcDNgNoD8IU2AIuOq/GZisFagIiECEgJt+9NdI4NWFJQIiIAIiIAIiIAIiIALBJtAC6O2IvSYYfOiIvXOBL4OdmqKPIiCBV5dDUwT+AewF/D9hCgwBV/03A5O1AhUBEYgQcMuPvqYaWAKvLiwREAEREAEREAEREAERCA+BNkB/x6+3H2CioFk4POBU+YYn08zLRAJv5u15PBlfCuwB/Dmek3Rs2gi47r+Ztky0sAiIQLIEkrVpkcCb7A7ofBEQAREQAREQAREQARHwMYGOwGBH7D0amO+IvY8DFT6OW6E1TEACr66MpghcDlhDxr8KUyAIuO2/GYikFaQIiIBnBGTR4BlaTSwCIiACIiACIiACIiAC/iFgws9wR+w1n86HHLH3eaDKP2EqkiYISODV5dEUgTHAT4ALhSkwBNz03wxM0gpUBETAEwJnyKLBE66aVAREQAREQAREQAREQAR8S8AE3hGOZ28H4D5H7C3ybcQKzAhI4NV10BSBK4FOwN+FKTAE3PLfDEzCClQERMA7AhJ4vWOrmUVABERABERABERABETA7wQOd4TeYY5Hr/n1zgGW+z3wDIxPAm8GbnocKY8H7IbNxXGco0P9QSBZ/01/ZKEoREAE0kpAAm9a8WtxERABERABERABERABEfAFgRZAb0fsHQR86FT1zgW+9EWECkICr66BpghcBbQDRguTCIiACIhA5hGQwJt5e66MRUAEREAEREAEREAERKApAm2A/o5fbz/HGsAqex9wqnxFLz0EJPCmh3tQVr0ayAYuCUrAilMEREAERMA9AhJ43WOpmURABERABERABERABEQgbAQ6AoMdsfdoYL5T2fs4UBG2ZH2ez2tOfMf4PM5EwjsUOC2RE3VOLQGrwH8FuEJMREAEREAEMo+ABN7M23NlLAIiIAIiIAIiIAIiIAKJENgVGO6Ivdao7SFH7H0eqEpkQp0TF4EwC7wvAF8D78dFRAfXJ/A08IawiIAIiIAIZB4BCbyZt+fKWAREQAREQAREQAREQASSJWAC7wjHs9caO93niL1FyU6s8xslEFaLBrtx8BnwU+A77b8IiIAIiIAIiED8BCTwxs9MZ4iACIiACIiACIiACIiACGwlcLgj9A5zPHrNr3cOsFyQXCUQ1grePzg2IMe7SkuTiYAIiIAIiEAGEZDAm0GbrVRFQAREQAREQAREQAREwEMCLQDzAT0LGAR86FT1zgW+9HBdP02dC1QCH3gQVFgF3iHAeMDYaYiACIiACIiACCRAQAJvAtB0igiIgAiIgAiIgAiIgAiIQJME2gD9Hb/efoDZC1hl7wNOlW/Y8Jmg3Q1YArQEzMLibeBJFxN1U+A9wKmadTG8hKeyGwNjgWnAasfuY2nCs+lEERABERABEchAAhJ4M3DTlbIIiIAIiIAIiIAIiIAIpJBAR0dMPBs4GpjviL2PAxUpjMPLpa4BNgNXAfYdy/69yfm3W+u6KfBeC/QAnnMrOBfnUaMwF2FqKhEQAREQgcwgIIE3M/ZZWYqACIiACIiACIiACIiAHwhYQ63hTmWvVbk+5Ii9zwNVfggwgRjMWsD+POhYDZhFw9XAhU7l8qIE5mzoFDebrF0PVAOXuxSbphEBERABERABEUgjAQm8aYSvpUVABERABERABERABEQggwmYwDvC8ezt4DyabzYORQFjEhF45wFjALMcsEreCwCrul3sUj4SeF0CqWlEQAREQAREIGwEJPCGbUeVjwiIgAiIgAiIgAiIgAgEj8DhjtA7zPHoNaF3DrA8IKmY5cFGp3LXQrYKWfu3Cb1uDQm8bpHUPEEm4GUjwyBzUewiIAIZTkACb4ZfAEpfBERABERABERABERABHxEwKpfeztirzUu+9CxcJgLfOmjOOuHMhDoHtVkrQvw1v9v7455rVivMwC/gsKNb5/GDaK6HUIp0saNCzcI2bGlVP4DUEcUIED8C1eWLMvgysIihRsHCoyA9kTp3PgnENBJrJEHCQnfew9r79lrvplnS6cYsdf3re9ZI4pXo9lJpvfJHusj4D2WpHVGFDjFDxmO6LLnnoX9e56+s38mIOB1UxAgQIAAAQIECBAgsEaB7yX58fy+3h/N77Odnuz97fyU7xp7XjJwEPCuceJ6OpXAKX7I8FRnWcM+S/5ftfT5hP1LC1t/SAEB75Bj0zQBAgQIECBAgACBXQl8leQnc9j7L0n+MD/Z+/sk/7sTCQHvTgbtmJ8JnOqHDPdAv4VwVNi/hzvVGb9YQMD7xWQKCBAgQIAAAQIECBBoFPinJD+fw97ph9p+N4e9f0zyf419Lb21gHdpYeuvVeBUP2S41vMfs6/Rw1Fh/zHvBmttSkDAu6lxOgwBAgQIECBAgACBXQlMAe+/z+/s/X6S38xh7583qCDg3eBQHenCAqf4IcMLNzPoF7cQjgr7B735tL28gIB3eWM7ECBAgAABAgQIECCwvMA/z0Hvz+Z39E7v6/1Vkv9ZfuuT7CDgPQmzTVYqcIofMlzp0Y/W1lbCUWH/0W4JC21JQMC7pWk6CwECBAgQIECAAAECl5L86xz2Tu+b/O/5qd5fJ/nrwDwC3oGHp/WjCYz842BHQzhgoS2Eo8L+A24ApdsVEPBud7ZORoAAAQIECBAgQIBA8m9Jpqd6f5RkCkn/K8n/Dwjzi7nnXx6h9x8m+VOS/zjCWpYgQGAcgS2Fo8L+ce47nZ5AQMB7AmRbECBAgAABAgQIECDQLvBVkp8m+UF7J7UGPvb9l1r5Z1X/OQfeR1rOMgQIDCQgHB1oWFolcBEBAe9FlHyHAAECBAgQIECAAAECBAgQIECAAAECKxQQ8K5wKFoiQIAAAQIECBAgQIAAAQIECBAgQIDARQQEvBdR8h0CBAgQIECAAAECBAgQIECAAAECBAh8LtD+2hMBr9uSAAECBAgQIECAAAECBAgQIECAAAECXyZwM8m1JG+TXE5yNcmbJE+/bJnDvy3gPdzQCgQIECBAgAABAgQIECBAgAABAgQI7EvgQZIPSe4lmTLW6fr9fH1SCQHvSbltRoAAAQIECBAgQIAAAQIECBAgQIDA4ALTaxmmv8dJ7iY5T3I/ye0kL5K8POX5BLyn1LYXAQIECBAgQIAAAQIECBAgQIAAAQKjC3wMeJ8kuZPk0vzk7q0kz5O8OuUBBbyn1LYXAQIECBAgQIAAAQIECBAgQIAAAQJbEHiY5N385O50nkfz9fTKhpN+BLwn5bYZAQIECBAgQIAAAQIECBAgQIAAAQIbELiR5PonP7J2JcnrJM9OfTYB76nF7UeAAAECBAgQIECAAAECBAgQIECAwFYEptc1TO/gPes6kIC3S96+BAgQIECAAAECBAgQIECAAAECBAgQOFBAwHsgoHICBAgQIECAAAECBAgQIECAAAECBAh0CQh4u+TtS4AAAQIECBAgQIAAAQIECBAgQIAAgQMFBLwHAionQIAAAQIECBAgQIAAAQIECBAgQIBAl4CAt0vevgQIECBAgAABAgQIECBAgAABAgQIEDhQQMB7IKByAgQIECBAgAABAgQIECBAgAABAgQIdAkIeLvk7UuAAAECBAgQIECAAAECBAgQIECAAIEDBQS8BwIqJ0CAAAECBAgQIECAAAECBAgQIEBgNwJfJzlPcraWEwt41zIJfRAgQIAAAQIECBAgQIAAAQIECBAgcAyBJULYm0muJXmb5HKSq0neJHl6jIYPWUPAe4ieWgIECBAgQIAAAQIECBAgQIAAAQIE1iKwZAj7IMmHJPeSTJnqdP1+vm49v4C3ld/mBAgQIECAAAECBAgQIECAAAECBAgcSWCpEHZ6Inj6e5zk7vyKhvtJbid5keTlkfovLSPgLbEpIkCAAAECBAgQIECAAAECBAgQIEBgRQJLhrAf136S5E6SS/OTu7eSPE/yqtNBwNupb28CBAgQIECAAAECBAgQIECAAAECBI4hsHQI+zDJuyTTk7vT59F8Pb2yofUj4G3ltzkBAgQIECBAgAABAgQIECBAgAABAkcSWDKEvZHk+ic/snYlyeskz47Ue3kZAW+ZTiEBAgQIECBAgAABAgQIECBAgAABAisSOEUIOz0pfJ7kbC3nFvCuZRL6IECAAAECBAgQIECAAAECBAgQIEDgGAKrC2GPcahvWkPAu6SutQkQIECAAAECBAgQIECAAAECBAgQILCggIB3QVxLEyBAgAABAgQIECBAgAABAgQIECBAYEkBAe+SutYmQIAAAQIECBAgQIAAAQIECBAgQIDAggIC3gVxLU2AAAECBAgQIECAAAECBAgQ2IHAWt93uta+dnBLOOIpBQS8p9S2FwECBAgQIECAAAECBAgQIEBgOwI3k1xL8jbJ5SRXk7xJ8rT5iGvtq5nF9lsVEPBudbLORYAAAQIECBAgQIAAAQIECBBYVuBBkg9J7iWZMqbp+v18vezO3776WvvqNLH3hgUEvBserqMRIECAAAECBAgQIECAAAECBBYSmF5/MP09TnI3yXmS+0luJ3mR5OVC+37Xsmvt67v69u8EygIC3jKdQgIECBAgQIAAAQIECBAgQIDAbgU+BqlPktxJcml+cvdWkudJXjXJrLWvJg7b7kFAwLuHKTsjAQIECBAgQIAAAQIECBAgQOD4Ag+TvJuf3J1WfzRfT69s6Pysta9OE3tvWEDAu+HhOhoBAgQIECBAgAABAgQIECBAYEGBG0muf/Ija1eSvE7ybME9L7L0Wvu6SO++Q+CLBQS8X0ymgAABAgQIECBAgAABAgQIECBA4BOB6bUI0zt4z1amsta+VsakndEFBLyjT1D/BAgQIECAAAECBAgQIECAAAECBAjsVkDAu9vROzgBAgQIECBAgAABAgQIECBAgAABAqMLCHhHn6D+CRAgQIAAAQIECBAgQIAAAQIECBDYrYCAd7ejd3ACBAgQIECAAAECBAgQIECAAAECBEYXEPCOPkH9EyBAgAABAgQIECBAgAABAgQIECCwWwEB725H7+AECBAgQIAAAQIECBAgQIAAAQIECIwuIOAdfYL6J0CAAAECBAgQIECAAAECBAgQIEBgtwIC3t2O3sEJECBAgAABAgQIECBAgAABAgQIEBhdQMA7+gT1T4AAAQIECBAgQIAAAQIECBAgQIDAbgUEvLsdvYMTIECAAAECBAgQIECAAAECBAgQIDC6gIB39AnqnwABAgQIECBAgAABAgQIECBAgACB3QoIeHc7egcnQIAAAQIECBAgQIAAAQIECBAgQGB0AQHv6BPUPwECBAgQIECAAAECBAgQIECAAAECuxUQ8O529A5OgAABAgQIECBAgAABAgQIECBAgMDoAgLe0SeofwIECBAgQIAAAQIECBAgQOCiAl8nOU9ydtEC3yNAgMDaBQS8a5+Q/ggQIECAAAECBAgQIECAAIFDBW4muZbkbZLLSa4mefm9focAABOpSURBVJPk6aELqydAgEC3gIC3ewL2J0CAAAECBAgQIECAAAECBJYWeJDkQ5J7SaYsZLp+P18vvbf1CRAgsKiAgHdRXosTIECAAAECBAgQIECAAAECzQLTaxmmv8dJ7s6vaLif5HaSF0leNvdnewIECBwkIOA9iE8xAQIECBAgQIAAAQIECBAgsHKBjwHvkyR3klyan9y9leR5klcr7197BAgQ+FYBAa8bhAABAgQIECBAgAABAgQIENi6wMMk75JMT+5On0fz9fTKBh8CBAgMLSDgHXp8midAgAABAgQIECBAgAABAgQuIHAjyfVPfmTtSpLXSZ5doNZXCBAgsGoBAe+qx6M5AgQIECBAgAABAgQIECBA4IgC0+sazpOcHXFNSxE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IAAAQIEWgUEvK38NidAgAABAgQIECBAgAABAgQIECBAgEBdQMBbt1NJgAABAgQIECBAgAABAgQIECBAgACBVgEBbyu/zQkQIECAAAECBAgQIECAAAECBAgQIFAXEPDW7VQSIECAAAECBAgQIECAAAECBAgQIECgVUDA28pvcwIECBAgQIAAAQIECBAgQIAAAQIECNQFBLx1O5UECBAgQIAAAQIECBAgQIAAAQIECBBoFRDwtvLbnAABAgQIECBAgAABAgQIECBAgAABAnUBAW/dTiUBAgQIECBAgAABAgQIECBAgAABAgRaBQS8rfw2J0CAAAECBAgQIECAAAECBAgQIECAQF1AwFu3U0mAAAECBAgQIECAAAECBAgQIECAAIFWAQFvK7/NCRAgQIAAAQIECBAgQIAAAQIECBAgUBcQ8NbtVBIgQIAAAQIECBAgQIAAAQIECBA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GApga+TnCc5W2oD6xIgsA0BAe825ugUBAgQIECAAAECBAgQIECAwDYEbia5luRtkstJriZ5k+TpNo7nFAQIHFtAwHtsUesRIECAAAECBAgQIECAAAECBOoCD5J8SHIvyZTbTNfv5+v6qioJENisgIB3s6N1MAIECBAgQIAAAQIECBAgQGAwgem1DNPf4yR351c03E9yO8mLJC8HO492CRA4gYCA9wTItiBAgAABAgQIECBAgAABAgQIXEDgY8D7JMmdJJfmJ3dvJXme5NUF1vAVAgR2JiDg3dnAHZcAAQIECBAgQIAAAQIECBBYtcDDJO+STE/uTp9H8/X0ygYfAgQIfCYg4HVTECBAgAABAgQIECBAgAABAgTWI3AjyfVPfmTtSpLXSZ6tp0WdECCwJgEB75qmoRcCBAgQIECAAAECBAgQIECAwN8Fptc1nCc5A0KAAIFvExDwuj8IECBAgAABAgQIECBAgAABAgQIECAwqICAd9DBaZsAAQIECBAgQIAAAQIECBAgQIAAAQICXvcAAQIECBAgQIAAAQIECBAgQIAAAQIEBhUQ8A46OG0TIECAAAECBAgQIECAAAECBAgQIEBAwOseIECAAAECBAgQIECAAAECBAgQIECAwKACAt5BB6dtAgQIECBAgAABAgQIECBAgAABAgQICHjdAwQIECBAgAABAgQIECBAgAABAgQIEBhUQMA76OC0TYAAAQIECBAgQIAAAQIECBAgQIAAAQGve4AAAQIECBAgQIAAAQIECBAgQIAAAQKDCgh4Bx2ctgkQIECAAAECBAgQIECAAAECBAgQICDgdQ8QIECAAAECBAgQIECAAAECBAgQIEBgUAEB76CD0zYBAgQIECBAgAABAgQIECBAgAABAgQEvO4BAgQIECBAgAABAgQIECBAgAABAgQIDCog4B10cNomQIAAAQIECBAgQIAAAQIECBAgQICAgNc9QIAAAQIECBAgQIAAAQIECBAgQIAAgUEFBLyDDk7bBAgQIECAAAECBAgQIECAAAECBAgQEPC6BwgQIECAAAECBAgQIECAAAECBAgQIDCogIB30MFpmwABAgQIECBAgAABAgQIECBAgAABAgJe9wABAgQIECBAgAABAgQIECBAgAABAgQGFRDwDjo4bRMgQIAAAQIECBAgQIAAAQIECBAgQEDA6x4gQIAAAQIECBAgQIAAAQIECBAgQIDAoAIC3kEHp20CBAgQIECAAAECBAgQIECAAAECBAgIeN0DBAgQIECAAAECBAgQIECAAAECBAgQGFRAwDvo4LRNgAABAgQIECBAgAABAgQIECBAgAABAa97gAABAgQIECBAgAABAgQIECBAgAABAoMKCHgHHZy2CRAgQIAAAQIECBAgQIAAAQIECBAgIOB1DxAgQIAAAQIECBAgQIAAAQIECBAgQGBQAQHvoIPTNgECBAgQIECAAAECBAgQIECAAAECBAS87gECBAgQIECAAAECBAgQIECAwHoEvk5ynuRsPS3phACBNQsIeNc8Hb0RIECAAAECBAgQIECAAAECexG4meRakrdJLie5muRNkqd7AXBOAgRqAgLempsqAgQIECBAgAABAgQIECBAgMAxBR4k+ZDkXpIpr5mu38/Xx9zHWgQIbExAwLuxgToOAQIECBAgQIAAAQIECBAgMJzA9FqG6e9xkrvzKxruJ7md5EWSl8OdSMMECJxMQMB7MmobESBAgAABAgQIECBAgAABAgT+ocDHgPdJkjtJLs1P7t5K8jzJK24ECBD4JgEBr3uDAAECBAgQIECAAAECBAgQINAv8DDJuyTTk7vT59F8Pb2ywYcAAQLfKCDgdXMQIECAAAECBAgQIECAAAECBPoFbiS5/smPrF1J8jrJs/7WdECAwJoFBLxrno7eCBAgQIAAAQIECBAgQIAAgb0JTK9rOE9ytreDOy8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HjbR6ABAgQIECBAgAABAgQIECBAgAABAgQI1AQEvDU3VQQIECBAgAABAgQIECBAgAABAgQIEGgXEPC2j0ADBAgQIECAAAECBAgQIECAAAECBAgQqAkIeGtuqggQIECAAAECBAgQIECAAAECBAgQINAuIOBtH4EGCBAgQIAAAQIECBAgQIAAAQIECBAgUBMQ8NbcVBEgQIAAAQIECBAgQIAAAQIECBAgQKBdQMDbPgINECBAgAABAgQIECBAgAABAgQIECBAoCYg4K25qSJAgAABAgQIECBAgAABAgQIECBAgEC7gIC3fQQaIECAAAECBAgQIECAAAECBAgQIECAQE1AwFtzU0WAAAECBAgQIECAAAECBAgQIECAAIF2AQFv+wg0QIAAAQIECBAgQIAAAQIECBAgQIAAgZqAgLfmpooAAQIECBAgQIAAAQIECBAgQIAAAQLtAgLe9hFogAABAgQIECBAgAABAgQIECBAgAA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fwN3qV/zrS6YPQAAAABJRU5ErkJggg=="/>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TextBox 23"/>
          <p:cNvSpPr txBox="1"/>
          <p:nvPr/>
        </p:nvSpPr>
        <p:spPr>
          <a:xfrm>
            <a:off x="4739854" y="4425408"/>
            <a:ext cx="1071633" cy="1169551"/>
          </a:xfrm>
          <a:prstGeom prst="rect">
            <a:avLst/>
          </a:prstGeom>
          <a:noFill/>
        </p:spPr>
        <p:txBody>
          <a:bodyPr wrap="square" rtlCol="0">
            <a:spAutoFit/>
          </a:bodyPr>
          <a:lstStyle/>
          <a:p>
            <a:pPr algn="ctr"/>
            <a:r>
              <a:rPr lang="en-US" sz="1000" dirty="0" smtClean="0"/>
              <a:t>Water Year </a:t>
            </a:r>
          </a:p>
          <a:p>
            <a:pPr algn="ctr"/>
            <a:r>
              <a:rPr lang="en-US" sz="1000" dirty="0" smtClean="0"/>
              <a:t>(just started!), </a:t>
            </a:r>
          </a:p>
          <a:p>
            <a:pPr algn="ctr"/>
            <a:r>
              <a:rPr lang="en-US" sz="1000" dirty="0" smtClean="0"/>
              <a:t>Year-to-date Precipitation: </a:t>
            </a:r>
          </a:p>
          <a:p>
            <a:pPr algn="ctr"/>
            <a:endParaRPr lang="en-US" sz="1000" dirty="0" smtClean="0"/>
          </a:p>
          <a:p>
            <a:pPr algn="ctr"/>
            <a:r>
              <a:rPr lang="en-US" sz="1000" dirty="0" smtClean="0"/>
              <a:t>October 1, 2023 – Dec.17, 2023</a:t>
            </a:r>
            <a:endParaRPr lang="en-US" sz="1000" dirty="0"/>
          </a:p>
        </p:txBody>
      </p:sp>
      <p:sp>
        <p:nvSpPr>
          <p:cNvPr id="25" name="AutoShape 2" descr="data:image/png;base64,iVBORw0KGgoAAAANSUhEUgAABXgAAAPoCAYAAABkvZZOAAAAAXNSR0IArs4c6QAAIABJREFUeF7s3Ql8nVWd//FPaGnTFkcUEEULyCZGVpFFCSJCKY4oa6VsY8fWcZtR5j9UWQXGDRUFEUKAQKEgZXVBFlEcRCgUUvak7C2L7AIpCKGlSf6vX3vS3sQsNzf3JvfJ/TyvV1/Q9j7nOed9nhb67S+/U4WXAgoooECnwA+AjYGvAa8WgaUWqAe2yBlrfeBJ4EvAAuCOXp4zDzgBuAH4BLAXcDCwCfAY8G/A7QOY46PArcAy4MsDuK/7R3cCLgQ+NIgxvFUBBRRQQAEFFFBAAQUUUEABBYokUFWkcRxGAQUUGAkCPwI6gGOKtJhxwJtA/F77EWA14AHgQeA/gT/38ZzXgc2BZ4AdgF+luUUIHQHrQK+pwBzgcuCggd6c8/nVgTeAtYHXBjGOtyqggAIKKKCAAgoooIACCiigQBEEDHiLgOgQCigwYgSKHfAGTAS6ZwA/BO4FdgdOTWHt/8uR2yoFuhHATkwh8Brp5yPUfV+q+u0JexsgAuHH+9iJCJcfTtW/nxnkjs0HjgJuHOQ43q6AAgoooIACCiiggAIKKKCAAoMUMOAdJKC3K6DAiBLIN+CtAfYHrgbu70Vga2BDYB/gwPTPCETXSRW5p6VAt/P2HYE/AH8FrkxtFD6ZE/CuB/x7L8+KAHhdYEY/uxHP/BgQrSMGc9UBf0uh9WDG8V4FFFBAAQUUUEABBRRQQAEFFBikgAHvIAG9XQEFRpRABKXRI/eb3XrwRquEXYFPA58C3tNPH9zOatnol3s60JAqef8CXAacDywGIihemCP4UeBPwLuBCFG/kX4u+t7OTv8eIW6EwLlXBNP7dQuMe9qYS1OriC0HuWvTUmAdz/RSQAEFFFBAAQUUUEABBRRQQIFhFDDgHUZ8H62AAmUnEAFrhKV7An9MIW8Eu3EtTeFvHFbWXx/cLwC/AA4Hfg1cAUwHvp6qeSMovg64Czi+m0K0aBgDHJ3aNHT+dFQD35fm1v1gtphztEx4Zz99cSNg/iCwwSDlPwzcnILuQQ7l7QoooIACCiiggAIKKKCAAgooMBgBA97B6HmvAgqMVIF3AVPSoWgRij4E/A6IcPfIPBb98ZyD0H4CnJDG+Erqk7sWsF06OG1BCn7jn1H5G5W9ESrfnfOcOKwt+t6emMLi7lPoDHg/m4Lj3qYYh7u9F4j1DfaKw+M2TYfADXYs71dAAQUUUEABBRRQQAEFFFBAgQIFDHgLhPM2BRSoKIHegte+ELZPPXr/FXguHUj2NjAWiFYJ/wv8S/rnt4Doj/sb4FrgHTkDx+/TvwUiAI6q3txri3RY2yHAMWmsCJN7u15JVb6jirB7fwZ+meZWhOEcQgEFFFBAAQUUUEABBRRQQAEFChEw4C1EzXsUUKDSBKLaNip5owVCex6Lj1YP0Wv3UCBC2CUpuI1WDXuk+69Ph6a9kD5zNvCJVCm8b84zojo3evXGj3Xk/Hhnv96TU0XuZ4CXUguH3qbYef8awBt5rKOvj+R7IN0gH+PtCiiggAIKKKCAAgoooIACCijQl4ABr++HAgoo0L/AEUBUyU7udvhaT3dG8BrVrfcDW6dD1NYE2lLv3ui/G715X0th8T45h6ZNTS0PbkkDR5uIaMvwMaA152FxSNpVwOrATCCeGVW/0ed3fC/L+QBwb7onDo2LquLBXBE4xyFwkwYziPcqoIACCiiggAIKKKCAAgoooMDgBAx4B+fn3QooUBkCUcH7w5zD16JVQm6P3E6FDwG3pRB1NlCXWivEz38ROBaI33cfAaJ1Q7RMiIC0p7HimdGyYWfg6W7MXwO2Aj6Zxt0/VfcekA5xa+phW2K8mFO0hYgq4ocHuXXrAI+lquZBDuXtCiiggAIKKKCAAgoooIACCihQqIABb6Fy3qeAApUmEFWy56SANMLa23sAiIrdbYDLu1XcxkfjoLRTUtuGA4Fok/BEqqrtyTJaLlwHfA/4brcP7ADUA1GJuz7w/1LA+/4UMMc8u18RKMcBcesC04DGImzg34CoSI7A2ksBBRRQQAEFFFBAAQUUUEABBYZBwIB3GNB9pAIKZFIg2iT8HojgNVodDOTaNPXWrU4tF6KX7/8BzX0M8pFUvfsTIPr1Htzts9FP9x/AhqkdxJdSAH0qcAPwYPp8BM7Rw3cCsBvwQeC41EZiIGvo6bO/BuLbxYMdyPsVUEABBRRQQAEFFFBAAQUUUKAwAQPewty8SwEFKkMgqnY/l7PUCEujLUJ86yuczdWJdgjRaiEqduO6L/XxnQhES4X4fvcr2i9EcLpa6rEbIW8coBbh8qvpw/cAY4A4pO1GYINUxRtzjB7A0Q4irh8Ax6R/Pw2I4Diqf2P8wV5HAe8DvjXYgbxfAQUUUEABBRRQQAEFFFBAAQUKEzDgLczNuxRQoDIEfpdC0+4Vu39MrRDyUdgRiG/REiFC2bfSTREeXwZ8If147ljRciEqc88Hfgsclto7RN/b6Nm7EGhIh6rFXH4KXADEoWzRAzj6BXcGvD9Ka4hA+i7g+8A16fPxzGgdEfdF396eegH3tcaoCI5nfTwfCD+jgAIKKKCAAgoooIACCiiggALFFzDgLb6pIyqgwMgQiOrZxcCuBQSf+QpE5WuEpPt2u2Ef4D9TmBsVuRHy7pdaK3R+/jzgHSk8nptz2NrXewl4O6t4474IrG8CvprC4+eBtlTdG1PZPbV/uKOfhUQ4HEbReqI930X7OQUUUEABBRRQQAEFFFBAAQUUKJ6AAW/xLB1JAQVGlsB2wF+A6JdbqvCyt2dEz9w4YC2qeOPqDHk/CxwEHA88lvryfjlV6P5PatcQwe39PVTwdga8PwcOB1ZPz4h+vU8DVwExVvT7jf69Ef7GHPq7ojI4xhto9W9/4/rzCiiggAIKKKCAAgoooIACCiiQh4ABbx5IfkQBBSpS4Aggvs3qY/VzgGi18Ghqf1AI1Oupp28cmhYVsbenQeL7ub9HR+XulUAtsHkKc6MHbwS6pwDvTUFwBNIRuN6cxokWCjHWFUBUBkc7hcnp514Dnsj5dk7qpxt9dXN7D/e1rjh4Llo+nF3I4r1HAQUUUEABBRRQQAEFFFBAAQUGJ2DAOzg/71ZAgZEr8Algz7S8qKAdn9N3d+vUVuEf6fC0q1N4mq9GVOhG39u4/j31042K2Wh3EIegxfUksFcKfaOPbswl+u1eCiwBLgFy5xj3bAtEu4WvpDHiYLcFKaj+BXAW8FBOoPtKtwl/OlXtbpqqevtaz7pABMJx4FyEwbfmu3g/p4ACCiiggAIKKKCAAgoooIACxRMw4C2epSMpoMDIFIiQtDMUjerZCHv/D3gXcFpqbRBtDQbSyiEOOotgNMaJK4LcR4Bo2XBCqtS9ETg99djdGPga8GpqnRBBbbRoiLYMt6Qfj8PX4lC4GHd+GrezqjYC2xgvqnl7uyakOURoe1I/W/kp4DfAX4H/SNXEI3P3XZUCCiiggAIKKKCAAgoooIACZS5gwFvmG+T0FFBg2AUiJI3w84DU//aC1OM2DjOL6thCDmP7AbAL8OdUAfyFVLkbgXGEs/Wp2jZC33VSi4Vjk8QOwLnAT1MrhqjsjT66l6XWC3EoXFwxzlap0ndHIKpz+7oi2I2gOcLgqBDu67oN+APwv8O+O05AAQUUUEABBRRQQAEFFFBAgQoXMOCt8BfA5SugQJ8CEYpGD95omxAB6NJ0CFmEqblXtGiI/rizU0/e6JEbLRR6u7q3VojDzO4E7k0VsfHvuwPnp6rc6NPbGfDG4WhvppYRb6dK4qjofTznM9ECIqps47MzgWgp8XIf84l1Rtgch7j1d7Dah9I81wbe8P1RQAEFFFBAAQUUUEABBRRQQIHhFTDgHV5/n66AAuUtEG0PGlLAG6FshL0fSBW1uTP/WAp0o69uBLtrARHKTgPm5rnE7sFt3BbVw9ECIVordAa88eO5QXB8P3r0xkFqx3R7VlQGR8C7fbcf3wJoTxXIna0Z7s7zYLU40C3WF72DvRRQQAEFFFBAAQUUUEABBRRQYJgFDHiHeQN8vAIKlL1AhKwRnsYhaM8AX0z9bLtP/KPANakfblT8HpVaKHQemtbfQqONQrRmiIPSOq/O/r9RGZwb3p6XWjBE5W5cvQW88XMPA2cAv0yffQfwYKpG3hf4RgqR18/jYLUIoZ8F9vNQtf62059XQAEFFFBAAQUUUEABBRRQYGgEDHiHxtmnKKBANgWitcFhwJFA9LaNHrUbAIf2spyo5B0DRI/a6M0b4erxwKV9LD/aKUTlb/TLjTYKUbGbe0XwG2PdnvOD8e8RBl+YfqyvgLf7gWjRNzdC53kpgH4PcGIeB6vFoyLY/TnwwWxup7NWQAEFFFBAAQUUUEABBRRQYOQJGPCOvD11RQooUDyBb6VWBL8FXkz9br+fDkbLp//swcBxwJapJUJPM4vK4JPSoWoXpV66fa0gxoqAN9okdB6G1lfAG2O9N/UQrk1reCH18Y2gdiGwcZ5kUaF8K3Bynp/3YwoooIACCiiggAIKKKCAAgooUGIBA94SAzu8AgpkWiB68H4X2AXYDfi/tJrp6QC0/hYXIexjqSr3il4+HOFrtH5YB3ilvwGButQyIlordF79Bbydn4tg9svpALfo4xuVyDG/O/J4bhyq9hzwPuDveXzejyiggAIKKKCAAgoooIACCiigwBAIGPAOAbKPUECBzAqsl9osRN/auH6W2hp8Brirj1VFP94IXfcE/ggcnSpuowr4vm73RYuGK4HrUg/cqJJ9vJex40C0qL79OPAAEPOL6tuvAE+kauHephVzugzYP9070E2JNcRBc58b6I1+XgEFFFBAAQUUUEABBRRQQAEFSidgwFs6W0dWQIGRIfA6sFmqXo3+uvcD0cf2kj6WF60QbgEmp4A3PhptFSJgPQ3YJoW+0R83euC2AA8BO6V+vBH49nTFAW8XpLGjVUNcEfTGoWlnprn1dF/0940xDygw3I0xFwH/DUS7Ci8FFFBAAQUUUEABBRRQQAEFFCgTAQPeMtkIp6GAAmUrMDe1afhzmmEEq9GqIULTaFnQ0/UF4IR0mFkcaBbfItyNKtp7gAiA40C2znD2WSD3nt4woto3qoJz78sHLvr87p2+5X4+1hK9hKMPb1/XJ4GrgHX76CWczzz8jAIKKKCAAgoooIACCiiggAIKFFnAgLfIoA6ngAIjTuAcoAk4PWdlM4HPpr68HT2sOMLa76TWCTcA7wb+AXS2eugJKULYfYBo/1DsK4LZCJG79/n9ARBtH47o54FRNfwSEOv2UkABBRRQQAEFFFBAAQUUUECBMhIw4C2jzXAqCihQlgK7AzcCPwaOSjOM3ztvS1Wtp/Qy6+YU7M5PlbO/A/btY4UDPWxtoFh/SVXEZ+XcGH2CNwf262OwCIDjULVoK/HwQB/q5xVQQAEFFFBAAQUUUEABBRRQoLQCBryl9XV0BRQYGQLbA9cDd6QeuW8CE4G7gU/30tc2WjAsS5//EhCVvtHWIcLS7le0XpgCfB04Hoiq4WJfMfaBab6dY0fAOym1i+jtecekauWdiz0hx1NAAQUUUEABBRRQQAEFFFBAgcELGPAO3tARFFCgMgQi0L0uLfVfgaeBQ1MgG8Ht0l4YtgOqUzuHCIOjIrh7W4do6RA9er+XDjGL4LjYV09tGiLg/Xcgqoe7X/H5CJqj/26Ez1HF7KWAAgoooIACCiiggAIKKKCAAmUmYMBbZhvidBRQoKwFxgNXADumXrmNwOUp7P2ffmYev9/GQW3xLXrf5l6rpfYHUb17aQkFurdpiIA3egWPSdXGEUBHr+DNUs/heSkAfqGEc3JoBRRQQAEFFFBAAQUUUEABBRQYhIAB7yDwvFUBBSpWIPrxfhuoTe0ZFqRq3pv7EVkLuD9VxEYP39zrYOA4YEugvUSyX0ttGqKKOK4GYDrwQeD1NLfouRsVxnHw2oUlmofDKqCAAgoooIACCiiggAIKKKBAkQQMeIsE6TAKKFBRAtGS4dcpqL0HOAj4LvCRPhSi6vciYNPU6iGqdbu3YohDzI4FriyRZrRdeD7NMw6HizlF9fA+wImpjUT0Go62DVbtlmgTHFYBBRRQQAEFFFBAAQUUUECBYgoY8BZT07EUUKBSBKJn7pHADjkL7i+c/QSwZ/p8VNJGIHx2N7CrgFuA00oIeRPwqXRoXBz+dhbw/tRD+ExgTgmf7dAKKKCAAgoooIACCiiggAIKKFBkAQPeIoM6nAIKVIRA9565UdEbVbdxGNl9/QjEgWbPAOsAr+R8NsZcDOzaQ2VvMVF3AtZPvYNj3DNS24aoPn65mA9yLAUUUEABBRRQQAEFFFBAAQUUKL2AAW/pjX2CAgqMTIHcnrl7AKemlgdxSFlf11eB/wLin48Dz6YPbwfEIWjvLGEP3p7mFYHvMmD+yNwmV6WAAgoooIACCiiggAIKKKDAyBYw4B3Z++vqFFCgtALRliEOKvs98N/pcLIIbvu6otr3G0BN6oUbvw8/AFQDz6V+uKWdtaMroIACCiiggAIKKKCAAgoooMCIETDgHTFb6UIUUGAYBHYGvpl62o4H1kj/fvMA5rIe8GFgS+Cu1IN3ALf7UQUUUEABBRRQQAEFFFBAAQUUqGQBA95K3n3XroACxRSIitw4vOxuYF4xB3YsBRRQQAEFFFBAAQUUUEABBRRQoDcBA17fD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KIvNMmAAAgAElEQVQ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6FOgBmgDHtZJAQUUUEABBRRQQIGRLGDAO5J317UpoIACCiiggAKVJ7A5cBhwLzAK2ASYDTxdeRSuWAEFFFBAAQUUUKASBAx4K2GXXaMCCiiggAIKKFA5At8HjstZ7juBI4CTKofAlSqggAIKKKCAAgpUkoABbyXttmtVQAEFFFBAAQVGtsCuQHy7udsyDwSuA64f2ct3dQoooIACCiiggAKVKGDAW4m77poVUEABBRRQQIGRKfAp4JO9BLzXAn8Ymct2VQoooIACCiiggAKVLGDAW8m779oVUEABBRRQQIGRJ9C9RcOawLds0TDyNtoVKaCAAgoooIACCqwQMOD1TVBAAQUUUEABBRQYSQLdD1nbKB2y9sxIWqRrUUABBRRQQAEFFFCgU8CA13dBAQUUUEABBRRQYCQK1ABtwMMjcXGuSQEFFFBAAQUUUEABA17fAQUUUEABBRRQQAEFFFBAAQUUUEABBRRQIOMCVv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gfIUqAHagIfLc3rOqkQC7nuJYB1WAQUUUEABBRQY6QIGvCN9h12fAgoooIACCmRFYHPgMOBeYBSwCTAbeDorC3CeBQm47wWxeZMCCiiggAIKKKBAp4ABr++CAgoooIACCihQHgLfB47Lmco7gSOAk8pjes6iRALue4lgHVYBBRRQQAEFFKgUAQPeStlp16mAAgoooIAC5SywKxDfbu42yQOB64Dry3nyzq1gAfe9YDpvVEABBRRQQAEFFOgUMOD1XVBAAQUUUEABBYZf4FPAJ3sJeK8F/jD8U3QGJRBw30uA6pAKKKCAAgoooEClCRjwVtqOu14FFFBAAQUUKFeB7l+qvybwLVs0lOt2FW1e7nvRKB1IAQUUUEABBRSoTAED3srcd1etgAIKKKCAAuUn0P2wrY3SIWvPlN9UnVERBdz3ImI6lAIKKKCAAgooUIkCBryVuOuuWQEFFFBAAQXKWaAGaAMeLudJOreiC7jvRSd1QAUUUEABBRRQoDIEDHgrY59dpQIKKKCAAgoooIACCiiggAIKKKCAAgqMQAED3hG4qS5JAQUUUEABBRRQQAEFFFBAAQUUUEABBSpDwIC3MvbZVSqggAIKKKCAAgoooIACCiiggAIKKKDACBQw4B2Bm+qSFFBAAQUUUEABBRRQQAEFFFBAAQUUUKAyBAx4K2OfXaUCCiiggAIKKKCAAgoooIACCiiggAIKjEABA94RuKkuSQEFFFBAAQUUUEABBRRQQAEFFFBAAQUqQ8CAtzL22VUqoIACCiiggAIKKKCAAgoooIACCiigwAgUMOAdgZvqkhRQQAEFFFBAAQUUUEABBRRQQAEFFFCgMgQMeCtjn12lAgoooIACCiiggAIKKKCAAgoooIACCoxAAQPeEbipLkkBBRRQQAEFFFBAAQUUUEABBRRQQAEFKkPAgLcy9tlVKqCAAgoooMDwCtQAbcDDwzsNn14kgdz9dG+LhOowCiiggAIKKKCAAoUJGPAW5uZdCiiggAIKKKBAvwJTaqgdO5a6PTZhYlsHVfOeZFHHasxouIO7+r25fD5ggJn2Yr/NqB03mro9NmTisy8y+u77Gb3jUt5uh/Z7YFEHzLiCTO1t+bxlzkQBBRRQQAEFFFCgYAED3oLpvFEBBRRQQAEFykzg48CeZTSndQ7cgoN/dQjv7pzT4lb41tW8OOc+6sponr1MZeL68NHPwh7vXFF8PLcFGq+GJ54t/7mzTprj34s51/03479mf27Ffh41C77xyqrRXwe+By/+Hs4q0jNjDR1A/P96/LOoaynSHB1GAQUGLnAZ8ODAb/MOBRRQQAEFehcw4PXtUEABBRRQQIGRIjAFuHxFzkb7MC5qbWAnoPX8Kex06LaMzp3LKTez7NgbmAWUeVC679fh3M6gFFgcseaLcGWxAsxSbtGX0uDnd3tIZ2haSFi6ztl78bVDP0LVgy/D3Ith8rKuozfAsp8xuL3dcK3V1t9+s3Gf3X7i6Hc+9MA/xmw7vq1jWRvLbvs7rzT+naufeIvnSgnn2AooUFKB3YFbgGNK+hQHV0ABBRSoOAED3orbchesgAIKKKDAiBTYCjgA+C4QQe+VRV5lf20Klv/8lBrWaR/FVZ/bgjHL2hjV9Cxr/NfOVH3gnatmc+ottB51PZ8E5hd5jsUcrgbOboT9x3cdtK4VTvgUcGceD+vPLI8hCv7IbanqdecYYb+NqB03lrrd11/RKuOOZ1lUtYwZDQ8NqJ1Czdmf4YFDa1itt4D3PGg9hcHt7bRd12ie9c331sw8+Um+8/63VwIsXgonNdN00ZNsWbCKNyqgwHAL/Cj93mTAO9w74fMVUECBESZgwDvCNtTlKKCAAgooUKECtUBUa24KHAH8YpAOy8PJvabstc64sePqaifVTmxb1lZ1zx33LKpqr5pxScMlnT10NwcOA+4FRh2wFfWXHMaanc+Olgyn3wLHf3rFj7S0wtHX03T+/LIP6XoJeM9shRP7DKenTJlSO378+LpJkyZNbGtrq5o7d+6i9vb2GQ0NDUPZd7hLwHvoh2mun0zs6fJr8RI49haaLmwa2D7suylvXPx5lofe3Vs0vAb8BJquYmBjdntPa+YcsW7jVhuOHT/v0qf5/HujM8Oqq+4RWk9YQL4B+yB/CXi7AgqUQMCAtwSoDqmAAgoosKKnl5cCCiiggAIKKDBSBH4GbALsU8iC4lC0MXGIVjoUbe4La1TPOPuise/50BbLh3t98eucfNTJTZefd3lnFeX3gePSs2ouPJi7pm5Lde6zf3YTHa+9ybKN12bJ/Kd5tGoU0+tv555C5je09xzcDKevDEWhBTipCS7us4J02rRpzbNmzVoVpi5ezJFHHtnU0NAwlJWnuQFvzfmfoXHKh1YEs53XL+6i9bhbBhaWrjuBB3Z4Lxvt9yGWLj9k7T5G7/j2ikPW7oOFwPRLGdTe9hnwnvkIrScuGFyFcOe7Gn+BATzcy/eH9lXzaQpUjoABb+XstStVQAEFhlTAgHdIuX2YAgoooIACCpRYYDvgL0A0RRhwH97DtqH53H1zKj3fglMf35QZv7pu5bQbft7Q+uOjfhxVlOOAXYGb009ueOHB1HcPeH9+E28dfT3XpCC4M1ArMUMxht+7FibUwW4TYVkV3LUQVpsO5/UVTtfMmTOncerUqV3C1FNOOaV15syZQ1l52n/AO5/W424dcFjaOe6XcwLSoraimLbbO5pn/ee6/9SioSVaNDTRdPFThVcI711NbXU1dbuswcQ2qJr/Ji9WTaBq1w1Ye1k7VXe+xKLR7cxoeHxArSuK8bI5hgKVImDAWyk77ToVUECBIRYw4B1icB+ngAIKKKCAAiUVWC2dBhbB690DfFLNBQfQeNCWXSs9T28cw8ZHX8LWO2zNYwse46rZVy1p+HlDtIRYgxX9VjsDXg7elgsuOJgNO58bLRmO+A0vzLmXCJ6fGeB8yuXjAwkw+wp4h7LvcNcWDTU01++5KrhveQuO+ytNFy4YcFjaZdxSbNCU7UbXVq9RXbfNeqM3XHDvaxO2ndDeQTtv3vUyj632NtPPe7bwCuEpa9L8s4mrHF5bBrPegGPjV0v8wlkKJ9xF0+zHBuxSCgrHVGAkChjwjsRddU0KKKBAGQgY8JbBJjgFBRRQQAEFFCiqwO+AR4CZAxy1l4B3LOOnHM+Tf5rNR9d8ljffbG278/G2B9pHMaPhJvbLadHA5I3Za8J4Lvj8FoyNQ9Zuf4K/rT6KQ/NsyTCQIHWASxu6j3dv0dDS0sLMmTOHs0XD8kPWqsdQt8cG6ZC151m4+jKm1y/oEpbm41/ygDdnpzrnM6pbO4VCN7PmlxNp3GfNrn+B0fAy7LI1bLf2imHPbKb1+LsH1rqi0Al5nwIVKGDAW4Gb7pIVUECBoRAw4B0KZZ+hgAIKKKCAAkMpEEeanZ1OKo8eubPzffjh29B8TmrR8OBL8MYSaGiasGTsu8evfta+L0V18PJr8Zsw80qazruVKbmHrAEbpedFi4jcHqe9TmHKpzaqHT9+9bpJO64/sa2to2ru/c8taqdtRsNvHxrKQ8nyJer3c3HIWnV1dd3kyZOXH7I2b968hR0dHdPr6+tL3Xc4N6DtLYj9pxA3+i6PHUfdpM2ZGG0K7ljIonaY0XBHj20KhjLg7ck6nxC6tz3qNeDddWvYNgW8ZzTT+t27B9y6ot/3wg8ooMByAQNeXwQFFFBAgZIIGPCWhNVBFVBAAQUUUKAMBL4IHMuKQ2WnAXP7m1OEfaOqx1zwrve8c8Odt3rPakuXdbTftqDlqe3e+9J6//GJt8fm3v+zG2j99lUrKx0LDt6mfXbz5lnH77HqULLXl3DkGXObGn63YDCHkhU8n/6MBvDzQzKHKXvU1I6vHl036RObTGxr76iae+9Ti66++eFRz7/0j9eBnfub7+Hb03ze1Jy+y61w1NU0nXdnj20KhivgPQDYFrgXiIreOEgwAvNVzaH7WyjQvUXD4mVwQU6LhpYlcMLdNF1ki4Y8NP2IAgUJGPAWxOZNCiiggAL9CRjw9ifkzyuggAIKKKBA1gVOBCYDH89nIdMmrdc869tbrQpc33ibE85vav/53i+srOCNcU65gdbvXDXoSseaOf+7Z+PUPTfreijZr+5unfnL2wo4lKz7wWiNi4AZcGEmq4Hz2q/Pb9M863/3zQnI3+I/vv/7Ny+/oTnC0P4C3prZh9E4dduubQt+fhOtR13TY5uC4Qp4oxL9beCk9BcW8f2l6fv5MC3/TPdD1u56kxcZT9WuG644ZG3+Sywc08H0+scK7/Ob92T8oAKVKWDAW5n77qoVUECBkgsY8Jac2AcooIACCiigwDALTABeSAHvA/3MpWbOMVs1Tt1tvS6B608ve7xjl7UfrdohGjAALW/Ad66iqeHWQR9G1VfAW8ChZAc1wxkrw05YHBlgE1w0mGrgYd6+Ph9fM+dHBzRO/cyWXfbr5PNvbT/69BubgK372+8+At6e/Icj4I39jG9XAvGXFdH643vAEUDM584CNqh7dfWQVFsXME9vUWCkCRjwjrQddT0KKKBAmQgY8JbJRjgNBRRQQAEFFCipQF3qyfuN/gK/HgPeyxcu+fPcR54+7OMrKh3vWMhCVmd6/Y2Dr3Q8fK/NHp194p7xJfcrwuPXlzDzjFubGn734EBD2Ro4uxH27xJ2Ql0rnFBANXBJ96NYg/cV8DYDW/X3oC9uT/O5OS0aWlrh6OK3aBhMgNoZ8F6VDvSLSvKo5P1Wajsyv781+vMKKFA2Aga8ZbMVTkQBBRQYWQIGvCNrP12NAgoooIACI1ngY8Cy1Id0oOuMsPR2YC1gSV83d2/R0PL628w896GmhuufiTEGE9R1eeyU7Vh+uNo2G4/b8JFX15qw01Yf7OioqnrzjqbnH+uo6phef9WCgR5KdgTU/QSmrN51fWe2wokFVAMPlHh4Pj+tW4uGltda+coPrsm3RQPdD1m78wkWVsH0+tt7DO8HVMG79zrUTqimbrf3MHFZB1WNL7OIpcy48LkeD3DrC/AHwFupcjc+FyFRfD+CXi8FFMiOgAFvdvbKmSqggAKZEjDgzdR2OVkFFFBAAQUqWuD3wPbAR4CXC5CIgLceuLCve6fsvE5t9bjRdZO3X2diW1tH1bwHX13YUdU+vf7qZwcauPb0mJUB8bRdRjfP+tqE5e0UFvytjaan27hs3tuP/rpx2WYFrC1u+T7s9x9wzjqr7m9JLRouHmg1cIFTGPrb4pC16urRdZPTIWvz7nt64W/+8lAcsvaPPHrw5k44n/B+QAHvQRNpPmO7nAPclsJJzTRd9OSAW3vsB2yXc8haNAu5G7hh6MV9ogIKDELAgHcQeN6qgAIKKNC7gAGvb4cCCiiggAIKZEXg1RRovSsdmjaQeW8LXA5EUBa9WfO58gn88hmHCCHHV4+tm1S7yfLQ+Hc3LXjugA8t2nDbDaqqf3XLW2w9sZ22DrjtUTrufIIv3vEYF+U18KoPpS/j3/t5GHUV7PEvULUEbvkHLDwKGi8e4HhZ/Hjufs1NC+jvkLWBrnMgAW/N2R+jcf8PdD3Are4RWk9Y0OMBbvnMpWjvZD4P8zNFE3DfikaZ+YEMeDO/hS5AAQUUKE8BA97y3BdnpYACCiiggAJdBT4K3Az8C/Dn9C2+bD2fKw7augI4AOjvkLV8xhvwZ6bts23zrO8duPLws0uvv4+/3Xt1R8s/llR9/4COleMtfhOOuITHL7iVlT1583xY9z6t6wK/BPaq0D6tAwli8yRe/rGBjNtjwHvmI7SeuIAR2zJjIJgV8Nn4PSf+culeYBQs/3UdXwlwXQWs3SX2LGDA65uhgAIKKFASAQPekrA6qAIKKKCAAgoUWSAOlDoQ2CX10b0/Bbbz+njOoUAbsCawd/pW5GnlNVzNnJO/0Dj1X7cev6B5ERec83tqRi3m9Tff4rFW+J+DYP33rhrnlOtonXl5QRWe9mldxTiQIDavTUwfGtC4B0+k+fScFg0t0aKhiaaLnxpwi4aBzLGvz1ZyJelwrP37wNupV3L8uSu+v9TeycV6nTM5jgFvJrfNSSuggALlL2DAW/575AwVUEABBRRQAHYArgEeBL4GRHgbpa/H9YATX5Z/QaqYeyfwGCvuj6rWF4cBc2XA++1v/oKjJ66awuKlcO5T8IOv/FPAW0iFp31ayyzg7X7I2l0vs3C1t5l+3rM9HuBWsldzv/WprV6dut3ez8S2DqrufIFFo9qY0fD4gA97K9kcSzjwcFXRdlbVXwmcmP6y6XvAEakS/M4Srtmhy1fAgLd898aZKaCAApkWMODN9PY5eQUUUEABBSpKINozRJXqf6bQNirh4sC17lfEpYcDtSnUbUjVu/Hj5wyHWLRomDntkzV3/rKOfd4fBX2rrvqHYfe9YIeNoOUNmHkZTQ1/HVSFZ7EqFYs1znCQ51NpW8j68hm3p/UW8qyiuR28Mc11u3Q97O27jTTNfnRQ71nR5lfigYarirZ725TVUuVufDVC9IieX+J1O3x5Chjwlue+OCsFFFAg8wIGvJnfQheggAIKKKBAxQlEcHJ2CnCjbcNV3QSi4cEzwDrAK+nnvgA8DsNTsRiHrL25tO38/Xhsk/03aOvy/1+nN9PO+rz5wXVom/coCztGM73+xqGt8Mz161512vgyi1jKjAufGx67At/uXoPYKVtTO34CdZO2WFHNOvdRFrVXMaPhprzWV2jAW+AyinJbzbmfpPHAjboe9nZGE63Hzy+oFUhRJjVEgwx3Fa1tU4ZoozP0GAPeDG2WU1VAAQWyJGDAm6Xdcq4KKKCAAgookCswFXgC6KkP7/8BLwEL0gFr8c9hvw7aiEfP2nnVAWotS+CEu2m66DEOSl/C/fBwT/KgiTSfkdM3NtpInNRM00VPZqras9cgdtrONM/6ck4165twZFRN35zX+uKwrHYgDv0biqsYlb89Bry/bKL1u/PzPuytGPMYjFehzx/uKlrbpgxm10fmvQa8I3NfXZUCCigw7AIGvMO+BU5AAQUUUECBshWIcGRKt9k9Aswp2xmvmthewPXpu88D8f37hnvey3uhjlrRC3VZO1XzX2LhmA6m1z82fBW73Uxqzv4Yjft/oGu1Z90jtJ6wIFPVnr0FvDVzvkrj1J26rq+/g+3224jacWOp2/n9fLi9A+59gaaqZcxoeCivqt8Bv3ZT9tqudvyECXWTaree2NbWVjX37kcWtdM2o+GSm+4a8GDAIZvQfGbtqlA7/mLhu/Npuqj/Fg3D1b+2c5nFeH45VNEWGlAXst3eU94CBrzlvT/OTgEFFMisgAFvZrfOiSuggAIKKFBygQhGdgGiGjau0cC/AYuBo4BrSz6Dwh8QLRziELb4f51tgXcB+wMPFD5kUe8s1ya7jZoAACAASURBVMCnx4D3zEdoPXFB3tWeRYUqcLBCAt5eD7Y79MM010/OqfpdAsfeQtOFTXlV/Q54CdMO/GTzrJ9+I96R5dfi19/gyB9e1NRw6U1bDngwYPlfLIymbrcPrGhL0fgCC8e05/UXC8PVv7ZzmcV4vlW0hbw03lMqAQPeUsk6rgIKKFDhAga8Ff4CuHwFFFBAAQX6EOjpD6JjgG8AxwIPpRPhy+2woN2BC4HN09qiPcMpwH+VWchbli/fwRNpPj2nRUNLtGhoounip0oTZpYIofcWDbU0z5qRU83a/8F2Ned/hsYpH+pa9fuLu2g97paSVDXXzPnFNxunfn7n8bk2p5zz+9aZP7r4U8CdgzAbyF8sDHf/2mI/fyBrHwSxtyrQp4ABry+IAgoooEBJBAx4S8LqoAoooIACCowIgb7+IPoO4DvAfwPXpYreOMRsuK81UvD8ReA54CxgMyD69b4OXAbsk3rzDtdcyzpo6n7I2l0vs3C1t5l+3rN5t5Eoh/X1echa9QTqJqdD1vI42K7ngHc+rcfdWpKq5p4D3rN/3zrz5Itzq4xL7Tzc/WuH+/nD9fuDzx3ZAga8I3t/XZ0CCigwbAIGvMNG74MVUEABBRQoe4F8/iC6LnASEIFqVM2eALwwjCuL1gwRPr8IfAs4LfUM/kya027ALcDxQz3HKVtTWz2GukkfZmJbO1W3L2RR+2rMaLi1NH1ci7C+gQaIxeiXWoRpLx+i14A35wF5r+/QGprr98yp+n0LjvsrTRcuKE1Vc/cWDS2L32Dmjy5qarhseYuGwTjnvebkNNz9a4f7+cV6H7uPM9B9KNU8HHfoBfL57+rQz8onKqCAAgpkXsCAN/Nb6AIUUEABBRQomcBA/iAaVbI/BCJIPRX4caqYLdnkehg4wtvoF9yavoz966lSN0KirwBrpXtmAOcN5cTiWV/ckebzDsvp49oK3/4NTefdXpqQcKjXBxSjX2qxpp1PwJv3s+KQtQjnaz+QDll7iQdWX8b0+gW9VjUPKsCLQ9aqJ4yvm1y7zfJD1ubd/ejCjtGjp9fPvv6eQpyn7Lxe7fgJY+om7bDuxLa2jqq5zX9f1N62bEbDtU/1d2hbPv1rB7XWfjYhn+fnvY/D/cHt9tuudvy48XVbfXqriW3L2qoevePRRe2j2mfc1FDY4XnDvR6fX5DAQP67WtADvEkBBRRQoDIFDHgrc99dtQIKKKCAAvkIFPIH0Y+lqtkPARGs1gFL83lYET4TrRd+CzQC2wN/BI5JfXcj4G0DHk4VvNFDeCivmoun0Th1u659XH/2Z1q/89uS9HEdyrXFs4rdL3Ww8y9qwJszmXuBduCjPU0wDjMbN4a6T09k4rIOqu54gUWjljKj4fGCq7S7h6cFOU/ba4PmWUfvlHNo21KOrL+vqeGahfke2vZPIe7Kg9vWY+KydqrufIlFo9sHtda+9ryUIfJg37W879/lkF2av3rWV1fuwxuL32DO8XOabrqwsMPz8n6wHywngUL+u1pO83cuCiiggAJlKmDAW6Yb47QUUEABBRQoA4HB/EF07xTwvgv4T2Ax8BSwqMTrimBvDnBxqiheD2gGopXEl4Bo4fByOiSuxFPpMnyPAe8pN7LkqN9RC5TbQXUDtSm3fqmlCnj7HPeQTWk+a7ecKu0lcPw8mi58uGhV2oU418w5fqfGqXts0PXQtksfap151n0FH9p28EY0n7lzzlqXwgl30TT7sZVrHRGh7EB/IfTx+ZpvNHyj8RNTPtFlH645/ZrWOcfPKXgfijg/hxoagcH8d3VoZuhTFFBAAQUyKWDAm8ltc9IKKKCAAgoMiUAx/iB6OPBxYHMgqnrfDTySKmkfzPn3BcCbea4qApJotxBjdf/2d+AnwAeBTYCbgTOAndPz4/99zgGOy/NZRftY9xYNLW/CidfQvuQt7u+IXrx3FFzlWbQ5DnKgcuqXWqyAt3tI2de4Ned+mvlf2IRxuY6n30/r8fOKWqU9UOdeAt4HW2eedX/uoW0D2f6ac2tpPOCDXSvSz2ym9aIn+Ob2H+Cbe2zCxLaoYn6KRR0dzGi4O/Pv90B8evpsXwFvofsw2Dl5/9ALFOO/q0M/a5+ogAIKKFD2Aga8Zb9FTlABBRRQQIFhE/gqcCCwRxFnEOHsR1LYGn17I/jdOH3J+7Mp+H0o9e/NDXFz/z2m80qqxH01fcl8/FiEvS+lA9aeBr6Txol2DFFFHCHydcCR6aCqB4q4rn6HikPWxo6hbvfNqBkzmlGLXoJDtoI1Voejrqfp/PlFq/Lsdy4l+kA59UsdVMA7Zed1asePH1036WPrpJ61ry5qp21Gw7XP/RLoSH9hkMsYB5/tec6n+eJBmzC2S8B7H63H30ExA7wBO0/ba8PmWUfvuLI1QMvrS5l51n1NDdfm3aKh+yvTY8B7RjOtt77G8787bPlfsCy/Fr8Fx/yRpvPvzvz7PehfNrscukvzV+tyWjS0vMElx1/S9JfZf8m3Vcag5+AAwy5gwDvsW+AEFFBAgZEpYMA7MvfVVSmggAIKKFAMgWhrEKHrOilQLcaYfY0RoVBnpW91TogbYW7nt2iv0Fulb8z3eWC71Gd309QDOALqCIKjF3BnmHxZ6s07pCFv9Kr94V7c9bkPU71ZqKbr1FtoPer6lVWeWf/S9nKY/6AC3mmT1mue9e2tVvWsfeNtjjzn4aaG6/72ei8B7/ID5g7dlC/U5bRoaIkWDXfQNPuhkoSbPfXn7ewz3eXXWRyyVj1hdN3kHd63PLCet+DlhR0dy6bXX/1kHNpW0HXIxjSf8YlVLRpircfdxaN7bsP7D9qya2XvaXNpPfpPRa1iLmjOw31THLI2rnpc3da7b73ikLXGRxeOWX3M9Ovrlx+e51UZAga8lbHPrlIBBRQYcgED3iEn94EKKKCAAgpkSuAvQIShZ2Vk1jel+W4EvB+oB9YHfgVcC9wJnJQqhocj5K2ZfRCNB23dNQCLgPeKF7f75hZbbPHNSZMmTWxra6uaO3fuovb29hkNDQ13ZcS+nKY5mIC3Zs4xWzVO3W29rj1rr1jYOvOcRx5LVeHR8qPzWnnw2QYTOH/b9/Cve2/I2LfaGHvnCzw1vo2D6x+jZAHefhtRO271nIPdnmPRqDjs7KEeWyIULXxffsjaKOp2e/+KQ9bmv8TCRxfzg+m7MLuXgLeYVczl9K4VMpei7UMhD/eeYRUw4B1Wfh+ugAIKjFwBA96Ru7euTAEFFFBAgWIIfD21afh0MQbLY4zBBh9fS/ONL2OPA90mAXen504EmoAtgGjh8NEUBu+T2jfkMb3Bf+TwbWlumJJT+dgKR19PU/sW01abNWvWqqrRxYs58sgjmxoaGvzy7YGzD0fAe1Xq7bwacAVwKPCbUh+gd8hmNJ+1R7eD3W6j6cIHS1I13NNOdPk1e/g2NJ+zb9f3+9g/2aJh4K+wd4xQAQPeEbqxLksBBRQYbgED3uHeAZ+vgAIKKKBAeQsMSZuGKfvtVTt+3Li6SZ+uXVG9euc9i9qrqmY0NFwy0OrVzjYN0bP3MGAq8AngEKAZ2DcFuxHqxhVfWh/XkB26NqWG2jFjqZuUDqG68ykW3vksP/j2T+fMnjp1ateq0VNOaZ05c+anUuVxeb8p5TW7uWk6uZW2ec+we4uGltffZua5DzU1XP/M4jRIbbfBBnrwWd5z6eeDNQ2TaJyyadeK8NPvofX424e+JcJnx/O16jU49V3rMPYTG8PSdrjrGZ4YNYr96+eXroq5WJiOo8AQCMTvFXFFb3gvBRRQQAEFiiZgwFs0SgdSQAEFFFBgxAqUvE3DtEMOaJ5Vf3JO9errHHncyU0NF17evXo1nwrf3Pk+DqydevhGZWVU7UZofDYwBtgd+OtQBrw5b0nuWmrmzJnT2EvA65e2D+yXVrheDLT2cBhaXiPFIWvV40bXTd5+xSFr8x58dWFHVfv0+quf3Q34CbAB8EzOYAM++CyvifT/ob4C3iF/b6asyZKfTVz+64pH3oLWNvjVqyy59FWip7aXAgqAAa9vgQIKKKBASQQMeEvC6qAKKKCAAgqMKIFSt2momXPeqY1Tp+zdtXr19IbWmcf9eEX16l7UThg3oa56l+qJHW0dVUvuXrLojao3ZnBJj31GO9s0/BcQ/94IzE6hbvy/z8eAbYH4kvpo2XADcPtw79i0adOac1s0tLS0MHPmTFs05LkxU/beuXb8+HfUTdp1+4lvtra+48Zb7lr6L2uO36XhwmsHWgWe+8Se/kIhWn7EEXnR8qP7lc9fQOS5oi4f63XcQzenue7TXQ87O/42mmYPXYuGzol+7vSJXL3vml2XV/8i/PAF/h24oJCFe48CI0zAFg0jbENdjgIKKFAuAga85bITzkMBBRRQQIHyFSh1m4a+At7lVYjjDxjfvPaP115Z4dv+ejuvnvxq0xuXvdFTf9rONg1xwNpXgTgY62DgofTtbWDDdAjbs+XCPmXKlNrq6uq6yZMnL29TMW/evIUdHR3T6+vrS3ZAV7msvRjzmHbQXs2zfnFM1yrwE3/xFq89VNtw7VODCXm7T29Cqgg/F/jPYsy9jzEOSH8ZcS8wCtgElrc6uK7znjhkrXo0dbuvz8RlHVQ1Ps/C1TuYXr9gyFsi9BXwfjH9JUuJuRxegbIXMOAt+y1yggoooEA2BQx4s7lvzloBBRRQQIGhFrgJOBO4shQPnnboAc2zzlrVoqGl5TVmRouG2VdEgFuz1mlrNU7Ye0KXCt/XGl5rbTm5pbf+tP+XDlM7LwVjUVf4H8COqS1DBL6FHF5WqgrNXNaheEYptnE4x6yZc9Z3G6fut0eXd+S0+ku48YarH7/29mcjGC3mtX/6tRCV4PcVc+BuY0WP6PgLiZOA+P/2+P7S9P3ujx3292bKmrz1s4mM7ZzY4mXwg+dt0VDC98Ohy1+g+69LA97y3zNnqIACCmRSwIA3k9vmpBVQQAEFFBhygc8AURG7eeptWtQJxCFr1dXj6ibvvuKQtXl33rOwY/XVp9fXz45qxZ4D3nNfa235cUtU+LYDWwO/BV5NfXYvS9W6Eb79Ps09wri44kvFo3L3mHwXMWXHd9SOX2Nc3aSPrjmxrZ2quQ8uXtS+7K0ZDX9cnE9l6LAHb/muM8Ofq7mk7vj5B+8/aVzuGk6tv4RF99245Je/eSzekzuLvL5rgDhs7V1AR5HHjuHivYlv8ZcqJwJtwPeAI4DbSrCeQS8hDlkbO4ZTd12DMfGL8u43aR2zlOnn/YNLBz24AyiQLYHequ93Sb9f5P3fn2wt29kqoIACCgyXgAHvcMn7XAUUUEABBbIncDmwCPhOCafeYxg64YAJzWv9eK2VX37ftriNV05c0tr61x13YfG1Xwb2ADYG/pTaL/wQOB6Iw68eBN4EorpzGfAi8PmB9N2dtse6zbP+Z7NVX/7/xjKOPG9hU8P1L/RaBTylhtoxq1M3adMVXzp/x5Ms6mhnRsPdPfYNLiFpZQx9+JTJj87+5bErK3VbFr/OaWeczRrLnmidedb9pThwLP4/+jUgDvX7XAmUOwPe6BV9HBCHBEYl77eAudG6pATPLNaQ4RGVx38o1oCOo0DGBHqrvo8DB+MvhAx4M7ahTnelgH9p7cugQJkKGPCW6cY4LQUUUEABBcpQ4L2pKjaqFuNwslJcPf/BYS9qq1n7xvGfGje2o62DJXe/i6XP/jttj93Y1PHSdRGyfTcKBlOg2wL8NIW4zWmS0cM0WjSMBn4HvGcAVZc1c76zeePUT63T5cv/f3rl00u+fd4TvVaGHrYNzQ0HrDr8anErHH0DTeffVVBriFJYj6gxlx+yNnbMjZ+d9PGxbe3tLHr0Ifb5WBWnXnJfU8O1Cwtpx5GPzw7APOBA4Nf53DDAz/wAeCtV7sat8eXd8f0Iegd6xa+tD6ae1A8P9GY/r4ACeQv0VX2/zUC/giTvp/pBBUor0G9P+NI+3tEVUKA/AQPe/oT8eQUUUEABBRTIFfg68CVg+wEEpP0KxgFj48ePr5s0adLyFg1z585d1N7ePqOhoaGzBULN6A8e3Vg1YaPxUci42riJy8dc9tyVrW1/OyeqoaJy87nUV/c3wD5AZ7gbH706HUy1AfA+YFq/k1r1gR4D3lOufJqbm1oefe87Ow7uoVVDzYVTaDxoq+VVwyuv026h9ag/0lvf4AFMyY/2JDBl5/Vq32xrO//jH3nPRu9519iOex599YGOjmXT669+spQH1UVv6hnAu4E3irwzUYG+HdB5yNpG6S8ybsj3OVP2qKmtrh594R47bbxBFVWr3fvI3zveaBvzaNvo1Q5tuPCP+bQYyfdRfk4BBVYI9FV9H62CBtQiSFQFykRgID3hy2TKTkOByhIw4K2s/Xa1CiiggAIKDFYg/t+hEYjDy84a7GCd90+bNq151qxZq1ogLF7MkUce2dTQ0NBZebk84B219m5dAtO3n7virfa/nRsBb+ePR8Vj9CqNit641gXOAaLSNtoyxJxPAOLL3vO+urdoaHn9bU773bP8937v761VQ48B76m30Hr0H5fPpZy/vD5vlzL+YASi0Qb2o0M0x6eBF4CPleh5BX9J7LTPb9M863/3XfVr6/W3+Nkl9/JcS1VTw5zrS1XZXCIGh1UgMwK9Vd/boiEzW+hEcwQy1xPe3VOgEgUMeCtx112zAgoooIACgxPYArg1Hbj2/OCGWn53zZw5cxqnTp3aJbw95ZRTWmfOnLmy2rVqrUnNYzaauTKoal/2Osuerl/U8fc/PQPEwTVx5Z5QHkFqtGP4a2rPMAp4CviX1JM376nHIWurj6s+/7Pbv2uT1UZVVS167i0O3/09fGCdak656unWmQ1P/FNV7uHb0HxuTouGllY4xhYNeZsP8oPRozaunQc5Tr63R2X4wtQf94x8bxqCz9Vc8qMD5h/8mS27HD532q/u4PG/j15yxqzfl+LwuSFYlo9QoOwFequ+j19zcR1b9itwggqsEshyT3j3UYGKETDgrZitdqEKKKCAAgoUVeAnQIRaBxVh1L4C3lXVru/YubZq9XF1o9bcbmJHR3tV+z8eXNix+N4bWfq3dwJfSfNoACJ0jkOpooIqeu3GIWxxfSMdhrVXgXOu+fGXNrxrn4+vVf2hD6zKolPA+09Vud0PWbvzKRau1sH0+vmUsl1AgUsbcbcNdcAbgL9PPW7jL0DK5eox4D314nksemXMkl+ef3X007aavFx2y3mMRIHu1ffx36W4DHhH4m6P7DUVsyf8yJZydQoMk4AB7zDB+1gFFFBAAQUyLhAVgQ+l3qN/GuxaurdoaGlpYebMmbktGnIf0fkH5gnAZUAc/PEEUJ8C3H8FbulWzRv3fzUdhrVHofPtqVXDzPMWNTXc8EJfX+ru4VaFghd+322pR/RQVPB2vo//lt6xtQqfdvHv7N6ioeW1Vn52yT08vzhaNNxgi4bikzuiAn0J5H6ViVIKZElg0D3hs7RY56pAFgUMeLO4a85ZAQUUUECB8hA4OvW4PWKw04lD1qqrq+smT568/JC1efPmLezo6JheX1/fW7Vr9Dq9JIW70dMwDlaLg2umAE+m+XT/g3T0443PrAO8Usico1VD9Rrj6iZ/dM2Jbe1UzXvwtYUdHW9Nr7++pcd5xqFf4yeMqZu0w7oT29o6quY2/31Re9uyGQ3XPuXhVoVsQP73lDzg3W8zaseNoW6PjZn4ZAuj5z9Lyx1/4/1/b2W1/KdZ+k/+0yFrj77S/lb7mEfbx4w6pP68660mL/0WVOoTCu4bPcLBDHhH+AZXwPL8tV0Bm+wSsylgwJvNfXPWCiiggAIKlIPAF4G9U6harPnk+weHPwNXAO9LB6qdBJzYbRI9/UH6L6nqd7AHxOU1z2l7bdA86+idcg64WsqR9fc1NVyz0MrJYr0xPY9T8oD30C1p/n87UXNpM2y5LrS1w18WQccydpy9gDtLu7yCRreSvCA2bxqgwObAYUAcdBh9zzcBZgNxEKFX1z7xeiiggAIKKFA0AQPeolE6kAIKKKCAAhUnMCmFq50HnBULoL/wNCpwXwQeA1YHDgEi0Ot+fRS4FPhCChvi57+eqn53L9Zk+xinZs7xOzVO3WODrofHXfpQ68yz7vunQ9mGYD6V9IhS9+CtmbUPjQ++xPgTYifTtfgt+O8/8NJlC5b3fq7kq79fw5VsM9LX/v3UA71zndEjPb7KI/4SzsuA13dAAQUUUKBEAga8JYJ1WAUUUEABBSpAIA6TuhrYqEhrjV6623ar/IovIb+u2/gR0p4J/Jr/z96ZgDdZZW/8Tdc0ZVdks+wgxoVNFiWALBVUVBALZRs7087oLH+XGaKggAooKCh7WiFQWpYCiiMoMiKKC8jSUgWSUpa2shYEpAttumT5Pyf90iYlTbO2SXru8/Qpbe9377m/exPa9zvfewDKIr5lY34SecmndywAtWAp4ZJNgwNrrUHgPamRxx+/rSibA+Ny19oJeDqDVzpvGI52bArxs5X52RVBLT0IfJ+O022ByUn58HYrDrcKseM6QxYWDMXwCERoDRAdzkVOoB5xykyv51D7ieIe9hAYCoA+fqjW+TnhfXy3PYP4eR+2aPDzDeblMQEmwATqiwALvPVFnudlAkyACTABJuD7BFoAuAIgxE1LocyvciHTi35Hoa/LrGR+fQfgRyuWDDWFQQLx5wBWCx3cZdNQ67JjRndUJ84cUCkB5hWWQR5/TKXcxRYNtcJzrYOnM3jxRFecnXQ/ulQXeFccBDpdBj65jnOf3kBH15bhmaujpJCFBEExsisidCTEnkeOwYA4ZbprQuzk7lDHj0SVJUkpMPtnqJJOgi1JPLOV3jYq5bPTzStrAu8uAP/ztoDrIZ53hTnfrIe5eUomwASYABPwYwIs8Prx5vLSmAATYAJMgAnUAQESYKl42U0X5yJRiD4+FYRbHYB5wqO9lI1p8jQlUfk6gIFm37M1NfW/Vq2wGmUAU0bZcDfETHGeEmI3/bty2PH9mv49vGn4klH92oZo9QYcVP1eIiq+FRe/7yYViOPmOQIeF3ipyFp4KPZ+/BRCTcvI0wDLvwdeCgZWXUb5exchs/Oceo6ElZGn9oJ6zVgzIbYEeGMPVOvSXRJipcpIpEZ1g4UlyfJfoJl9EGxJUqc7XK+TVbdoaAbgZbZoqNwTFnjr9Xjy5EyACTAB/yXAAq//7i2vjAkwASbABJhAXRDIEQqtkf2BK80k8G4X/BsDBEGAhAES69KEwUmcXQFALGT71jYn9Y8CMMysIwnSTts0RI2UyiQSsSJy0D0R2nJd0P6jmSF97rxYHh5UrD1wWpuj12vjlPsqMiGn9YVaORHSk1eBQBHQqjEwYxdU645YFdLc+rh8bWD8/OceF3iJH4m8gYHYOLoLOlA1qezLwNgAoHUAEH8ZmvkXjdmMprPrLcil68cjdeIDlkLs0gPQzPzGJSHWlsDrjRy8ZT/8LY7qRdbIwoeKrF3yt4U6uR4WeJ0Ex5cxASbABJiAbQIs8PIJYQJMgAkwASbABFwhQNm1cwDsdWUQ4Vr6w7dEyNylb5FXIX1tXpxnHwDKCCOvXlvtQdLfBI/eDwAkVOtMNg9UgM1k22B3+DFj+6oT50+segy9UIOlaz7DWyN/Q36RHtM3l6iU+8rpkXRp8mSkTuxlKaQt+QGaGbuqhLS+4/rKJGESxYPDH4zQaXWiM4fP5OgD9XH7lPu83b/Vbmb10LFOBF7Tuh5rirOz2qNLl7CK7+RrgXkXoEq55lJGrKew2RJ4XRJip/SAWjG8KjM4T7BoSGaLBk/tpTePyzesrO8OC7zefGo5NibABJiADxNggdeHN49DZwJMgAkwASbgBQTIUoEKrVGGlquNBNm+ZkXWKPMrHcDXwsB3AbgKgLwcx1iZbKJgl3DBrKAadbsDwB9m/XsBoEzhpwBkOBL03a2bv/7S5IcXyP/yaOXvUBlZV7Fx5xGM7ZCO/l2DsOiLktLXUkpJKLtlVeD9HpoZX1Vldg6ePFj9YvyLlYJxUX4RUmanqPYl7aP12LSAcCT2BtbX00XWLHCOaQxZWAgUg5qgS4kBkl9vITtci+fW5oGKBHpdm9YL6tVmFg1kLfHmNy5bNICKrImDoBjRvqLIWuoVZAcbEJuQ4Z0cvG5jOKCGQICLrDWEXeY1MgEmwATqgQALvPUAnadkAkyACTABJuBHBJYLdgcL3bimmjK//gbgY2GeswCmCP6mJARTJu4IwbP3GQB3AsbsScr4NffaNYm7TwsisF1hR40ZJJNIJIpHH+l9X2AAAs6fPwfZfU3wzZ496Nm2BMUlWpy5XIwXhgVh66Fy/JDd6EzrO4InlV7JTSaLBtMkJKTN/BKqdamVmZ3Sfyr/mfpI1CMWvqVfLt1p6JZ1oqhzu0Y4oPojqO+DXcrDwiT6A7+ez9GLDHHKT9I5u9f2ztWpwGsWCu31KACLADwr3Pyw64zVZaex7fB3STMsieyKEJ0BOHweJaIixK0+A3d5Q3P2Zl1uKM/lSwRY4PWl3eJYmQATYAI+RIAFXh/aLA6VCTABJsAEmIAXEugjWB2MB3DCw/H1A/Ck2Rxks0DFm2YCSAHwZyEzl8TdtgDOAWgOgCwatgHoKfycBGCHPINjJo5SJy59rcqWIf8WZsxdhvixmZXhkD3Dh18UICAoFK9O7oPpq0+p8n+7+PcQMRSR9yBCp4foyDlki0SITThYmdFoVeD9esWX+L+W1/FQjxbILyzD0v+ew1v/9zQOn7iID9bvP/PZt5ndPcza14evL4HXxI2yrzd5q8g7sQ3Uyx+A9NStCm/oliHAO6eh2nTJKy0lfP0scvy+QaCubkqwwOsb54GjZAJMgAn4HAEWeH1uyzhgJsAEmAATYAJeR4BE3q0AKCv2ZB1FN9gsm/cFAEWAsbAZWTjMFXx7SfxVCfHsBrBM8Pf9CP7IuAAAIABJREFUi9n37QlXunnVG2mTnh0hOKxWXPJh/GYMFu9A/64hlWMs3lmIHt06Yswj7bD4k2yNfPVpiuEI+fGa2S1YzDl4ymD1iwozi4a8Ihxa8gnWjmtR2W/JJ6dx4kYEHn/6ORRryvDj/p9PBQQETFEqlZzJa30H69SDt4ZDFA1gA4DFAM4INxfy7TlwTvaxV6CSJjyA1HFtLL2hV+VAM/eMS0XWnAybL2MC9UqAbk6Sp/uvAKhWYlfAeAPuKw9FxR68HgLLwzIBJsAEGjoBFngb+gng9TMBJsAEmAATcA+BlwFQ9fS/u2e4GkehjFx6/H0ygPcAvA+gXLBmWALgE+Hn8wE8JoxSACALQCchq3eavdnGY6LGyEqLS9f9eUz/rpPGDrf4velDxWYMDduBh8wE3iW7ijC437146J5mJoG31qJVVGQtTBym6DmiZ4S2XBt489iZ8PdGNQ/o0iKoEsKiLacw7C9r8NBDDxm/l5+fj+nTp6uUSiXZUHC7nQAJvAYAMhfg2CuY2poiSigW2A6AWCgaeBHADEHwdSG8ikujRkplEnGQIvKRrhE6vUFkh42HLYG31vPqcsA8ABPwLgL0fwX9H0LFPOk9nr4uq1bc050R0/jUZrlzUB6LCTABJsAEmAALvHwGmAATYAJMgAkwAXcQiAQwBwBl1nqqDQVARd0o04qydrPNJiL/3b0ASMxtKnyfxGDKwjou9J8A4LRwvV0xTnx+onr52uXSj16biYVysvytaHn5hXjt7eWG1c9mVv4ulVekxxvbyjDz+b5oHKKHfE2mSrn7kiMCrFFQjBnd8bPEmQOqfHsLyzA3JRcfbTxoEfPixYs1crnclCFs13oaUCenM3ij+kImCRcrInuKjbYaB06V5uh1mjjlPmOGuCuNziWdQcowpxsOrojPlXHEPN1LnTh3bJV9SGEJpi/Zo1J+ll7j2TNZNJgGyS8H3smEalMuWzS4ssF8rc8RoNcNfdD/K28LT1nME24Yks0LPX3h7sYZvO4myuMxASbABJiAkQALvHwQmAATYAJMgAkwAXcQIM/bUwAau2OwGsZ4RShg9XgNP6dCa38F0BdAulB0LUnILL7lRFzShI0JqeOix0nOZpzEzqRk9O7RHpriEvx08Nec6xcy1zQPufnWk33DQnV6ICevMcaOfQYJWw/oygsuHDeI9LEJOy/To74OtahBbWXi8CDFqP5tIrQ6Q9D+4zeCBzz+QkjcP+UWv7cJAi9nXFqn67TAGzNErE78V4sqwbRIj+kbClTK74odEett7fl+4YfuEHilKQvGp0Y//oBFkb7FSQc08iXf1Cj+j2kOmUQMxaN3IkJvgCj1JrKDyhC79lqlN7RDZ5Y7MwEfJWASeLcLGbUBQuYuPZFC7yFpHlgXC7wegMpDMgEmwASYAAu8fAaYABNgAkyACTAB9xEoBEDFv3LdN6TFSCTcfi9k6OqtzNEIQIbgeboOAFVAex7At07GUynwmq4/lXEKW9ZvKVV8pPgT+f6mfBS37cF72kkCAwJwT+fWxm6LlF+XvrboMxJeXc3+qrQImDZt2pnk5GTyhjS2vLw8yOVytmioeWOdFXilKS81T42WhVkKpl8UauQbCs0FU1fsG8ibdyMASgkn72pXmi2B1x7x35V12BO3+fiensueeOqyT0Nbb12ydedcJLiWCP7sNC4VQaOvybLBE40FXk9Q5TGZABNgAkyAM3j5DDABJsAEmAATYAJuI0CiGtk0OCuo1hYIZVdRkSqyaqAM3ertPgAPC1lX5AVMHqwv1jZoDT83ijMTn5/4GVk0mPr8euQoNq38uOSxRweUaMt1gcdPnGj0yuT+oohWVYnLi5V7NPJF2+0R1+wOLSoqSiYWixWjRo2K0Ol0okOHDmUbDIbYhIQEhzOE7Z7UtzvS49W0/4McXIZ1gXdngUa+8daQqAGNxZJGYYrIPs0q7BtO5ufotSVxyj35jto3TASwCcCzAHY6GKNF9+oWDXkFGsiXfmPTosGV+ey5NmqAWCYJlygiezeJ0OoQ+M2vBcW/Zhd8pD6vPScUsUoGcMGesXywT10X7fJBRF4V8jjhqQ9TkbXOwv8vX3soShKQ6b3pDQ+Nz8MyASbABJhAAyXAFg0NdON52UyACTABJsAEPECALBJUAJZ7YGzTkDsEH115tTl6AfhOyB6mAmwkmpHg65A1w4BxA2ThYeGK3iN6R+h1elHGwYzfG2kbiUZEjriTvk779tvQxOVvU7EsY8vPL8Sb7yzC/03sY8zgzSsogvyDz1TKT/a763H+6ii9OSvQm2JzVuBFzFCJOvGfzao8kIv0kCcXqJT7ih+IGdlKnfif7mb2DVpMX5utUu6+6sx+u0XkpSJrYnGQYpRQZO3QsQvZhkDEJmxJqzfxP2Z4C3Xiq50sOa27qFLuuUGcyIuY7FY8lSHpwbcfu4au66JddgXFnWolUFfvXyzw1roV3IEJMAEmwAScIcACrzPU+BomwASYABNgAkzAGgHyLaQ/kqkAmqfacAAfCxlQJKRQJiCJu+ShOBbAFgAtAJBPL2VkOdSGTxmufjXh1Uphqii/COveXKfak7SHxLhOKWsWbIse/4Tx8f2TquPYtH4F7rmzCHqtznD8gtZQgqan9WHhkxOSf6w3cc2hBbunszdmLDot8FKRNXG4WDFKKLJ26HRZtiGoODZhN0pTXu+RGv1oS0v7hu0XNHLlb84WuzMXec8KRZ7Iy9qZZq9AZW8/Z2Kga6Qp8k6p0UNaWHBa9NmV0tcSL9F7BFmnPCcUQNzt7CReel19FO3yUhQcVg0EWODlo8EEmAATYAIeIcACr0ew8qBMgAkwASbABBokgZGCRQNl5z0lENhGWqgHaJC37iyhYGyQIO6SoPuI4J9ozcKhtjCk8nXy1CFRQyyEqc+WfaZJnJVIAt6tlDULUk0C76z/xGH+hMpkXuQXuZTNWVts3vxzb8xYdFrgFUCTUNcJAImuJsFVakPgddqS494Iyexudzd+Z/yQNsUAtAfUN3P0hrI45a5cR20fbJ6RqHGPyiQhEkXksIcjdDq96EDq8Rx9kC5OqfzcrfPUKPBuv1L62noLgXcXgP9588F2Irb6KNrlRJh8ST0SYIG3HuHz1EyACTABfybAAq8/7y6vjQkwASbABJhA3RJoI9gnkFUCeQxSJu1PAN70YBhUqIqEXbUb5rAq8G5ftl2zftZ6o4AXM/kZdeLKudKMzCyov3obUYPoafOqtti1bE43LKHOh/DWjEWnBN5HoypE0AEjBxi9jo8fPp4DA+I+F0TQ6hYNeYXlkK/NUSm/dsqiwbhZMaMi1Imv9aqyM7hVhumrM1TKXRecsX2o8QDETHxKnbjqrap58gsx/e1lKuWGz906j3FNI1qoE1+psmjIu6WFPLHSoqEZAMrk9RaLBmtivisvpLou2uVKrHxt3RNggbfumfOMTIAJMIEGQYAF3gaxzbxIJsAEmAATYAJ1RuAPAGFCJu0EXysmM3LKyOyXE16mzE1ju5V3C+tnrc/6OunrrvR11LiRMrFYopB269SxQ9k3jScNvcMC7KJPL5S+tvY3mVDorc6g1+NE3pqx6JTA++TUJ9Vz1sypFEEL8wux4o0Vqh3rdhhF0KgBjWXiRmGKUUKRtUMnC7INhpLYhN15zlpySFPe7JMaPbydpe3DtrMa+ccnnbV9sHYcpCmr302NfnaU5TyrNmrkby21Zx6HbB2oyJo4TKIY1beiyNp3xwqK0rMLPlKd054HQEWsyFrlUj2eW0RJIQsKw/pmzYI7DronNKBMZ9AfPlN+Vmcom6LcB1eymuu6aFd9YuS5HSfAAq/jzPgKJsAEmAATsIMAC7x2QOIuTIAJMAEmwASYgN0E9gPoCaCx8JnsGnoL/z4mVCdfAcBZQczuQJzpGBX9dE7jiOYd2zzQDnq9HnlZ11F8qeBs0rpt3aqNJ42ObP1ryr+7BZu+T9mcLyVdLN2w62KVb4MzQfjeNd6YseiMwCudt35e6mMTH7MQQTct3aRZPnN5dRHUIcHTxpZaFXg/2HK27PU1Jwe58UZBDQLvBo38rWU12ktERUXJJBKJIjIyMkKr1Qb+9NNPF0Ui0TSlUmmvAGrOyV3M3PIKmdYP6ohWwdJ3p1Zl4ecX6TF9Y5FKua/UHVnNXrVet0DjQdxBgAVed1DkMZgAE2ACTOA2Aizw8qFgAkyACTABJsAE3EkgAcBgAFQ8SgWguVBQibJ5BwAg4Y0sG+wViNwZW21jSVPWK1KjJ4yVZJw8jcDAANzTvSsWL43XyN+YZy7w9QDw6qR5jz/fOOd86OB2AdDpDfj1ZgAuNrmj5NOF+4YCOFLbZH70c2/MWDwg8CWR1N5mVeDduHSjZsXMFSSCkkeuzsyT195xbfarbtGQV1iGuA+PGbb/dOUZAF+4ZRKyTZj0pDpxxTuV2cl5eYWQk0XDxpotGmJiYtSJiYlmtg75mP7y30pwfpvMhSxXbxA+pe89iaNduzQSRz1ieT9m0c6i0tc2a2i/G9Jr2F3HjMepnQDdEKPmSeui2qPgHkyACTABJuB3BFjg9bst5QUxASbABJgAE6hXApMAKADkC0LYYwD2ANgO4BMAN+s1OtuTVwq85t0Egdc8y5GKim2etmZaap/xfSRXMq8gIDAAd3W7C5/P/rz0h1U/kC8wrbehNW8Q7kzMqwu8dsX2xLQn1G+trvKpLcwrxHL5R9nNy1HkqeJkUYNaysSSUMWofi0jdDqD6NDJm9mf/nD53mv55fQ6+o+7DhEVWROHhCtGDRtoLLJ2KO14tiEUsQkJ22vKppempKSkRkdHW2Q0L128AHs3vJG16ziMtiX2tnHtIRMHQzGsHSJ0BoiOXEVOoA5xyqx6udljQ+AtLn1tczHZrHhE0LfCy66zaS9n7uf1BFjg9fot4gCZABNgAr5JgAVe39w3jpoJMAEmwASYgLcSeBHAGMFfk8TdhwDc8NZgq8cVM3WCOnH1UrMsx3zI35yrUiam0CPb9P2+AMij94c+E/qsn5YwrSONcenUJexP2Y9G3RrpDDDcupJ6JUcn0sVlJmV6Y6ayr2yHs3HSPm0EoJGOk74uEUsUPYb1iNBr9aKcIzk5+iB93GHlYav7QkXWwkLCFANHkgiqE6mOqLIbF5Q1Xb/ybfKNNbZ814uT1STomb5Pr6F/AAh1FkAt19krKEo3b96cNmnSJPLUrmxLPlyAnN1vlK74Fg5luU7qArVisPE1VMGxDJiTClXyGbjDDsFhVM/3g7pdqxDpu1ObVF6bV6THS6vzsnV5+qLhEYgo1yPwYC4uhhgwTZnpXiF6TNQYWVhomGLIY0PI/kJ09NDRnEB9YFySMonfMxzeTZ+6gAVe29tl7/uTT206B8sEmAATqAsCLPDWBWWegwkwASbABJhAwyHQGkAugA4AyI/3VV/KZo2KGiMTB4cpRo0cWpHleDgt+1jRyRWZZVmvNhvcLMKgNQTlH8i/VXy2eE4zNAttc0+bf9874t6W6iPqcNkCWeXvVaX5pfh57s+qjE0Z9SJeNZzjZrHS8YLf868ASEQR93muD6atntbe1EuTr8HOt3aqDiUfqm1fTCJDoIvFySoDjBoplUnEQYrIR7pG6PQG0YFfz+foRYY45Sfp1QW9JQBeAGCROVsfezpt2rQzycnJlZm6eXl5WPpWHBpd2a6RbzMKvGl2xiVdMwSpz3W2XNNKFTSz02BPkTc7p7G/m1mRtU6D7gkVUZG1I1nlZwoulIXEjzAWgqsQokuB2alBJcERbWXKXefdJr5OmDZB/dG6jyzsL+a/Pl+VstZ4M4mb/xJggdf63pq/fwcCxicE6OmCr/z3KPDKmAATYALuJcACr3t58mhMgAkwASbABJgA8D2ArUJBtQAAB30QSmUW0R1Rd6g7L+pcKcRoC7W4+O5F1bUt10xCzKQRK0Yk94jqEWS+znRFuubg3IP1Il75IG93hEzWGeUA3hG8njtP+XhK84eiHgoxH3zfqn2anbN32rsvThUns7aYmKd7qRPnjq0S9ApLMH3JHpXys3Rrgl4pgL0A/gngN3fAcWYMY5G1wLK9T455MlSn1yPn2Ld4pu0+LNlxXaX80aHMW6sC7woVNHPSHBKKnVlGbdfQnlBW/lkAgcpIpEZ1sxSiFScCsF/bOmvXwcsO2VLYmFi6csPK1LHRYy1E/PiP4jXvvv6uvWeztnXxz72TAAu81vfF/P2bNAr6ukx4P/fOneSomAATYAJeRoAFXi/bEA6HCTABJsAEmIAfEKDHy58DMNwP1iLttLxT6p1P32khxFxOuKy9tPDSbAA5AAZGxkf+rfu47hZ90lelaw7OO+hIlqMf4Kq3JZBIRx+fAngbwJ/JGmTKx1Puqy7wfrfyO80Xc76we1+cKU5mhYI0ZcH41OjHH7A4I4uTDmjkS76xJuj9HcA8AHcIFif/ArClPuhG9YSsGFg3pDtat24G/aEzyDYEITZhrzG7zu42uSvUq2RVFg15pcCcNKg21JNFQw2BS9eMRNqE7rCwpVh1IgC5d3YuXfHfsyZbClcfI7cq8CZ8mKCZP2O+3WfTbvjc0ZsIkHBJbZY3BVXPsVR//6ZilvT+94pws44LHtbzBvH0TIAJ+AYBFnh9Y584SibABJgAE2ACvkTAZNNA4tQfgvA2FMCPANS+tBCKvdOyTml3PnOnheCT+3Gu5uKCizEAjlExuR4Te6hHLBtRmZ1JFg0H5h5Qndx0kh+3rpsNNwkEVNyOhJO/Ajjfe3zvLn9a8yc6j8amyRMsGjbUatFQGbUTxcmsrdiWwGtL0COP5+8ET+tpAOYA+FZ4dJlEkFN1g9c4i0uiprHIWhAUw+6uKLKWehXZIXrEJpx1TCj29Hqju+PMxyOrCsiREP3xuSZo3q2jZsuR4Jfuv//+lyIjI40ezQcOHMjR6/VxSqXSYeuGCc9PUH+kNLNoyMvH/Bls0eDp/fWC8VngvX0Tqr9/05M/9CTGywCoYKa9VjBesL0cAhNgAkyg/giwwFt/7HlmJsAEmAATYAL+TIBEqTsBtBQWmQmAvFDHAjjhIws3egK2GNvi+S5Lu9xtilmbr8XFBVUWDSOjRsq0Iu36/ND8Ti0HthTptXr91aNXz+qCdZMy1mY4lOXoI1y8NUx69LlEyPwiUaB9sw7N9nR9pGs/U5G139J+yzaEGGIPJhx0Zl9cEjirWzTkFWggX/pNTRYN5ox/AiCjb9whRvnANhCN64JbWgNEh3ORE6hHnLsLgHl4g13i6OHYMK4zZOKwwL2jOwWE6vTABV04xo/vhaU7zqu0LYcEJCYmWvjmTp8+XaVUKh2+kVO9yNovh3/JDhYFx65NWOvM2fQ0Fh7ffQRY4LXO0vz9m3osEN7PSejlxgSYABNgAnYQYIHXDkjchQkwASbABJgAE3CYAAlS96PCj5fE3V4A1gL4kw9l8Ro9ARuPbvxtcHiwounApt0MegOKThSdLA8oj81LzjMKMU+Pezina9OCjv3uysf538uQdasp8sRts7Zt/MFdfp0Ow2+gF4wD0BeAqchaqFCs7GtXs0/dwZOKrInFQYpRQpG1Q8cuZBsCEZuwJa02Qe9FsgEh64nnumL/2sfQzhSPsQDYz1AlnXTID9cdy/GlMRwWlKMGtZUV63TrhvRs1bp1C7H+UMaN7EMZ1999bW5CcnR0tKXNxuLFGrlc7opvrsPx+RJ8jvU2AuzBa/1QmL9/U5E1KnSYDoDev7kxASbABJiAHQRY4LUDEndhAkyACTABJsAEHCZAokWxUCCKxF16dP5pHxJ3rXkC0hqmAvgcgMkTUPrXp+9WrZ6qr/ydKr9Ij9c/D9R/vOPSwwBuAajrR+kd3iw/u4D2biM5MgAYVIdrs1eoMy/q5YjFgtRaAbBlv6B0zkF8LGTIxwPYU4dr9uapegiv1+sA6PVJwmwygAsOBG2+p9KUlJTUGgRe9s11AGoD78oCr+0DYO/7aAM/Rrx8JsAEmMDtBFjg5VPBBJgAE2ACTIAJeIIA/REbDmAdgM8APOND4i7xsNcT8KlNr7TcOfmRYAuGs3YEI0v38MUxY8Y0ctWr0xOb0wDGJIsGah4XeKMGNJZJGoUpIvs0i9DpITpwMj9Hry2JU+7Jv82XNWqAWCYJlygiezep6JtxK0dvKI5T7im2x8PVqsD74VFg7mGjmB0C4JDJzqEB7LHNJXbs2HH90KFD+5j8cvfv339+7969B3Nycl5wlk1MTIza3KIhLy8PcrncKYsGZ2Pg63yeAAu8Pr+FvAAmwASYgHcSYIHXO/eFo2ICTIAJMAEm4OsE6I/YewFsBfAfAP19cEH2eAJKN7zU4sRUmZiKwlS2F3YNNHy8fntVVm9+Ppz16vRBbt4Q8n4hCKN3rSdbzMhWavlz7aSBgSLcc7cE+UVaTF+brVLuvnqbL2vM8BbqxFc7VXm4Ut91F1XKPTfs8nCd0gNqxXDjzQdjowJgZNGQXGHRUGdr9iRPN409NDo6eltKSspdpvHy8/Pxj3/848bmzZupWN1uZ+aJioqSicVixahRo4xF1g4dOpRtMBhiExISarPZcGY6vsY/CbDA65/7yqtiAkyACdQ7ARZ4630LOAAmwASYABNgAn5J4D0AkQAGAKDH0GcD2OJjK7XLE/D5R8Oz1/+jaSfT2g6dLkNWhw/1U6b+yUL0Xey6V6eP4avXcH8GYPB0Bu+AfvdPfahHu6ShQwYF6HQ6ZJ06hj/1K8CWb7NLX1v7G9l5fGpGQZoi75QaPaSFpYfrZ1c08sRLdnm49rsLUzs1wezHOuIuKrKWegXZwQbEJmSABEZPrdkXH5mO2bhx48dTpkyhrObK9v7772tnzJhBN5yW2zid9qzXnj71+gLgyb2WABUPo/emN7w2Qg6MCTABJsAEfJIAC7w+uW0cNBNgAkyACTABrydAAu+fAbQBMAnALMCYZaj3+shvD9CmmBPVFzJxuFjx2IPiDvTY/a6jmotjX1rXafLkyWLzoQSBl7066+YAeErstIh+2oQxZ5MT3u1i+mZ+fiGWfrQIYUXHyl5f9xtVf6fftU2+r9YF3u1XNPL1l2yeiygpZKGhUIzsigidAaIvM5B7rgBvpl802p+YmlvXPDoIsnAxFIPDEKEDREc1yEEp4jaXwx47CWd32V3CqXTDhg2/Tp061cI75YMPPih//fXXHwGQZiXA8QB6C0X6qMgTFUkk4fwrZxfD1zEBKwRY4OVjwQSYABNgAh4hwAKvR7DyoEyACTABJsAEGjwB+iP2dcEXVCtk8b5ZLaPR3yBVilPs1VnvW1sXHrzSlDULUqPHP2GRkbtk1Tp8uyMpa1daHgmETQG8AoDEXsSMaKFOfKXKoiHvlhbyxNotGqb1hloZVWXNkK8BZuyGal2a8aYJtckAqMDaCXd58EY1gvpvzSGlNPQuIUChDnj3OlRbblXO6bZNjhrUViYJD1FE9m8VodMZRAfU13P0Om2cctd5p8XkadOmnUlOTqY9MDbyy/3Pf/5zat26dVR8zVqbD6Bc2Cv6G4m+LjPtndsWywM1dAJs0dDQTwCvnwkwASbgIQIs8HoILA/LBJgAE2ACTKCBE6AM3pkAyLqgGYBtAMjyQN0QuLBXZ73vcr0JvIuWr9OvWLFiwYUb+m8ECs8JWaC7qciaOEyiGNW3osjaocxb2QYUxybsLrbl4SpNnojUiT1hKST/BM2M3TBZO+QKc80BsMZV+gPaY2qvlkga1hMBegOQeQp48g9gxzVo3rtROaer01ReHzO6gzpx5sAqb+LCMkxPOKZSfpltlzextUBMr8HHHnusA/nlHj58+KwNv1xTUUWy1HgbgA7APEGcp8zoI25bLA/U0AmwwNvQTwCvnwkwASbgIQIs8HoILA/LBJgAE2ACTKCBE6A/YsljcDCAWwBWA/ib8PizP6Gp7ZFy08/pkW8SjciPmJvnCdSFwIuYyc+oE1fOrSp6lleAV99clL0+ZedfzJZIAu8uAP8z+15t58ackC2Bl6wdSBymLPkpADa7A+20h3E2+QVUWU8UAx9sBAyZ0Cz4A+62GZFunjUwbVJkhzDz2BdvydTI449V9yZ2hJtpOHuuMQm82wU7GUpcpqzrlwHQWbJm6eAO1DxGwyPAFg0Nb895xUyACTCBOiHAAm+dYOZJmAATYAJMgAk0OAKmDF56dDwFABWcWgJgBIDjPkDDpijUdkxbWVBYkKLVkFYRBp1BdCPtRo4uUBd3PsnykXLyTg0JqvJOPXweOQYD4pTpHvUx9QG8Hg/RrX60NUUbNW6kTCyWKEYNGxih0+pF3/5wSCNp3uiJhIQtpoxcyl4nkdBo0eBsq27RkKcBZlZZNJCwuxFAkHATwdlpKgXRlBeRGj2wWsbwLuDLL5D1XYnRm9YtLerR9jJNmWHdlBHtukaP7GDxd8niLSc18vjjRjE5qidkknAoIu+v8CA+cAY5ehHilPvc+jqim1IlQuYurY+EOPrapb1zCygexJ8IsMDrT7vJa2ECTIAJeBEBFni9aDM4FCbABJgAE2ACfkTAlMF7DgBl5lFxte8BvO/lWbymQkvXhQJZ9Fj8bYWW2k9or+6/pH9l5mZZfhlOzDuhyknJsXikfGovqNeMNfNOLQHe2APVunT3+5j60dlxx1LqJIPXLFDTDQH63ZpuZvwKgLK2OwtF1i65sijjjYJQKCKFImtHziNbFIjYhIPGs7kDQH+hoKEr09gUeD/4Evo1n+L5sxVisj1ZsbXGEvNEN3XirGHSWfE/Y37cfZX98wrLII8/plLuqrBoiBkEdeJfzV5HxcD0rVApf3Dr64gsZPpW27t0AF/XuhDuwATsJ8ACr/2suCcTYAJMgAk4QIAFXgdgcVcmwASYABNgAkzAbgIk8N4PYLcg7GbafWXdd6wSqwJarxeFS0eLGg8JhV4n0hcdKUGRagcX2bNhAAAgAElEQVT0l14wF/P6r+qf2n5sewtP1NPxpzXH5x83f6Rcun48Uic+YJkJufQANDO/cb+Pad1j89oZJwLYIAit5P1cH80tAqiVwK2NS/67hwGMdWKhVuOMkUGdGFclqOYVAfKtUOVLev5dIhYrIgf1iCBf2wO/5OToA0Vxys37nSmGJk15Z0RqdGQXycmcG9j0v1Po2aUJikt02K/6/VRQgH5Sws5zJGBLrWUUL/4KGvk2j7yOPLV3TmwPX+KHBFjg9cNN5SUxASbABLyBAAu83rALHAMTYAJMgAkwAf8jQBYNJPDOAJDhjctrP6a9LFgSrLh76N1Gm4Urh69cPrOrQ4ug1u+0MsWr1xZCf/WjXEPh1ySemQotSa0JvKfiT2lOzD9h7k9qS+B1t4+pNyL2ZEy2RLg4AAph8r8CSPJkIPU8NnnFkrfzJABb7I1lTEvIwsVQDLsLEVoDRKk3kIMyxCXlVlgekCWCOByKUYIlwqEzyDYEIbak8YCNiQummRVD02D6B/9VKT/52ZliaJUCrynujJybSPwys3RxygmZme+tLYGXX0f2bjr38xYCLPB6y05wHEyACTABPyPAAq+fbSgvhwkwASbABJiAlxCgP2JJ3L0pFFpTV4uLfEOpbRI+NwdAj0inAjhRF2uIGBVxtv+s/l2adm1qnO73o79j9wu9DAGNn7D4/Uh7fWO54bqCRMNkU1wdJnRQ91vSr1aLhmm9oF5tZtFA3qlvfsMWDU7sb4WgOxotw8PCFeLBYqMoX5pemlMkKorDZqterHSOygH0cWI+X7mEPK7pNUR2EGSDYlcb1Qpn374fXbo2ruieXwa8o4Zqw7nbLA/MhXRpyocxqdFPPmSRub547V6NfNHn1Yuh2RVHzOPd1Imzh1UVqSsshXzlYZXyi0wLwbimjGLlj261aLArZu7EBFwkwAKviwD5cibABJgAE7BOgAVePhlMgAkwASbABJiAJwhQBu8zAKYB+AzAkwBI5KWv5wiCFM1L2Yfk00vF16gwVgcA/QDQY+ceamNkgHhdoHhI14Bgg6hRRDoGLwlAoDgPX0x9AKLw0Rbzaq9vKDdcj3/ELKMQVGQtMCxQ0XpI64oia+k3svXB+thza42PlFe26kXWjlxAdgAQm5Bm9E7lVhuBzlJZcEioIqh91wiDwSAShX4T2nJpU7HpMn2hHjcX3lQVbS2ylkG6DsBwAB1rm8aHf/5fAAPt9d+lzNyQMKx7/D50DQBEp38DxkmAtoGA4jQ0b2XYtDywJfA6lUlLRdbEYSGKUQMiInQ6g+iQ+mq2QVQem7D9rOXrqIaM4oS9/Dry4bPbUEMn+yJqbzZUALxuJsAEmAAT8AwBFng9w5VHZQJMgAkwASbQ0AmQSBssiLa9AewEUArAAGC+2WPzVJCKMgIp+/APAGSP8CcAJBhR9qUH2kQ1sLIyaxBIQ5NOCXju5zuw6aFLBn3jtyp/PyKLBt3V5ZdRuKtdDYHY69dpbz8PrNd3hwy6t7c6PPI5417pbvyOkL5b0OjpUIsFFSgLNHkL86xlkL4N4GUAlB3uj424UNFCeq1QkbVTtS3SWrGyxZ8ALzcFVp2G5u0M41hpNZ31p4ffv3OH4sUupp/nFRRB/v4OlXK7UxYN5tPY+/qwt19tKPjnTKC+CLDAW1/keV4mwASYgJ8TYIHXzzeYl8cEmAATYAJMoJ4J9ALQCcBZoQjUtWpF11oDWANgEIAQABuFzxT2X8xif13IxHxDsH1wdllS4ONU4FlJhR62HcB9ADRo1PEgbuUWGxDUUhTQuANg0MFQdA2GoptnYdhE2ciUbVyriOZsYHydsaiXOWNp2KgJqSH39DRaAlQIvFvR6Gk6JlWtYE2BJu/9PGvCJGWLKwFYKsI+DjpqdE+ZJCxc0euB7h1P5xrC+z88JACigKKDBw+e0ev1cUqlsqaCZ1a9bJd8BbS/CHx+EaqN52+3PIga96hMEiJRRA57OEKr1QUdOHw0qG+3puU3/sgTHTt56UKLVo2nJCT/2BAy0ul8mt7L+H3Ax19H9Rg+WzTUI3yemgkwASbgzwRY4PXn3eW1MQEmwASYABOofwL/B2A5gI+FYmuUcVgoZOySJQNlXu4H8DcAZIb7iZDlS56iK4zKa0XGL2XQUkEpaj8A+DeAdCeWZybwkosE6cWmlg9gIQAyJjUlfZaQtGho8dKaouCIYJ0mXZOjEWniyjeX1ySiORFSw75k0LhBMvLV7T+yf4ROqxOpD6tzdCJd3C7lLo25wEuUtFdX4453KQm8ounydch7P09VtM2qRQNlkR82Ozd+ATpm/CB14sJY6azVaZj/waqq05ufj+nTp6uUSmVNBc+sFyv7Evj2R5xuF4TotZdvtzyImfiUOnHVW5UZ76lpR7Fy5cqyyIdal+j1BsOB47k5eujilJ9n+uVrQjpOKgsLCUvqNrRbBwMMAdnHsw2/F/9+pkhbNOX65ut+uWa/eKF47yI4g9d794YjYwJMgAn4NAEWeH16+zh4JsAEmAATYAJeT4C8dTcAuA7gTsEr9C4ALQVxl76/zWwVYYIgTNYNZPFQAKAMABnjki8vjUXZviT8dgWQ5ziBSWrgn1IgU7AJNh9hJQCy2zXV5SLR9z20/+9ehD0YBm2hFtcXXFflb82vSURzPJwGfsXoKaPVM1bPqBQQb+XfQsKbCaovE798IPje3mqJYNFAmMrzTsNwY0epZESgxlhk7ZfS7KKgolgkW/VipfNDZ4dSfj1k91HnmydNWfK31Ad7tJeo8zsjauIkiwAWL16skcvlNRY8s1as7N8pOJO4H91rWIk0ZfW7qdHPjqosrDbrjdcx/y/3VgnLhaWYvvKASrkjwy9fE/0m9VNPXjW58nxq8jXYuWInci7nqK5uueqXa67zU92wJmSBt2HtN6+WCTABJlBnBFjgrTPUPBETYAJMgAkwgQZJoA0AFYC7hYzcWAAvChm9toCMB4yP7FMm7xZUqLGmRuIv2TqQ+toTwFXHyFKRtaIdQHQL4Nlql1JGJAm8ZBtsaivQfvt6hPUi7Rm4seaG5vrC6zWKaI7F0uB7S2cnzk4dMWFEpYBIRLYu26qJfyP+UXSWhgSFhCqChSJruivns8t1+lhkpJGfsz2WGeTtTP60NfnK+toG2CPw1uijS0XWxOFQjLofEToDRIfOINsQhFgbxcosBN6MU9lQ/5CEqOHkVFDVFm9K18hX/OyPrwnp1NVT0/o+17fixS+07+K/Q9rptNLcpFxifcTXDhHHW68E6NERauaPj9RrQDw5E2ACTIAJ+AcBFnj9Yx95FUyACTABJsAEvJnATQA9BCGWFNUcwGrGpSNroGJs5INJWZpPCr6+9l5PwrEUiFoKKMyKp1Ey8CID8K7l70fBy9F+W5Ixg5faH2v+0FxbeM1WMSp746B+5r6zDbGAlPSFeS8cHTRmkLh99/aV3LYu3aqJfzPenLGzbEgIJi/nTY5sijf3rcmiIS8vD3K53JZFg/my7OYZM+lJdeKKd4wZrCTwqn5YjwnDO1sgEgRed70mvAm/VYH3W8W3OHr2aGnu+lyZH9088Cbu/hwLWQ5Rm+XPi+S1MQEmwASYQN0TYIG37pnzjEyACTABJsAEGhqBAwDmAPjWzQunNELKDs4Gbi8OZWMuQeAdcwUI/BQY0aziUf6fKSNYBKywEH2Du81A5//RNIA2X4vr77tu0TA6arQsLDRMIYuURZSXlQcf/P7grcxfMz86pT51TrCeoKJVX7mZl1cN13lMZ1mwJFjRfnB7aUhwSKD2ghZTpk1B88bNkTArQbUrcZc7Hn+nmwsfAZjnVYt3IRgqsiYOC1f0MSuyptXpy9PT01UGgyE2ISHBrQXPqMiaOCRcMWrYwAidTi/6/utPQ9e9MVRsWkJeYSnkK/erlDtOumO/XCDjmUv7Te6nnrzSzKIhT4MdK3fgt8u/sUWDZ5D7+6hs0eDvO8zrYwJMgAnUEwEWeOsJPE/LBJgAE2ACTKABEaACaycAkMGtuxvZPdC4lD1IRdvsbfRHNlVQI+GPBN9XAFwCxnwLhCuAYRGAVoSAg7+LZftFzceV3anX6kUlv5RkFwcVx5Ynl7skoo2fNl69cO3CSl/PwvxCLJyxULVt7bYHhaJy5B37jr2L8XC/sQCoWB7FVP2DMmTpg1ia/k3+yKbv0ffpa/ooNvtcfM+Ee3aPXD6y0vu1NL8UJxaf0LU2tD5uCDLE7kzY6RJjgQkJ5nRjgbJ4/a3R+ekCYCeASAB7PbxAY9Zv1KOdW4rDghWjBraP0OkMokOq3GyDyBCbsD3DHfvl4SU4Pnz1Imu/nfhNf7X46pkiQ9Hka8nX/HLNjlPiKxwgsEAoJMoWDQ5A465MgAkwASZQOwEWeGtnxD2YABNgAkyACTAB5wlQtbKtAKIA/Or8MDavJH9e8lqtFEztmGccgL5C8Tf6fYgyEtMBfC1cW/0RdrsfabdjbumS5CWpY6LHWPjOrl60WrvozUVrBY9iEpxJsK5vf8+JADYDCLBjXQ51Gb5sOO6dWFWsiy5OW56Gw+8dNggCCH2mfTV9pn/TB3nvmn9oha/ps+mDiqrRx31Ccb4Jwv46FKMPdCbrCaq09iOABMGv2hNhWzv/7nxNeCJme8e0dx3Uj54aOCvYw9g7PvdjAuYEOIOXzwMTYAJMgAl4hAALvB7ByoMyASbABJgAE2ACACgbdTuA5wAc8yCRbgBOA3gawBd2zdOzrSxUEqoIubdNB+gNotLs61llgaVx2Hf+qF3Xu9bJusC7eHX5ojcWrQfwNwAvAyBri/osDkbi7kYA9Pkz15Z829XSyPjI1O7juluI3Omr0ksOzjs4TbDdINNj0wf1IxGePuh7oWaf6d+mjxDh3/SZPu4UCvHRvg5y8xq8YTjKTH5eyGAnK4r/uDOoqEFtZZLwEEVk/1bGbN0D6us5ep02TrmrTl4n7lzKbWNFPdpdJpGEKEYO7NBBpzeIfj5xOUuv08UpPz9RF+8BHl0bD+7VBFjg9ert4eCYABNgAr5LgAVe3907jpwJMAEmwASYgLcTIJHyEUEg9HSsJMrQ7zWUMVxrC3m4s7rpnx+pzPjVF5fh1qdHVaX7s+rER3T88+PVC9dUWTQU5BVg4cyFqk/WfkLz0yO8ZG3gCYuGZ4QsWGtCOO3V/QBITG0tiIWeEHeN+9NjYg/1iGUjKveALBoOzD2gOrnJ7V6usQCUgp0B+TX7W1sC4B+CsO3WtcWM7qBOnDmwco/yC8swPeGYSvlldp28Tty6mGqDPf/kfTnr33myo+nb+YUlmL7sh7PKz4/RDSNuTMBTBFjg9RRZHpcJMAEm0MAJsMDbwA8AL58JMAEmwASYgAcJ9ALwPQAqYubp9lcA8QDCBf9XW/NJG8UNSg3r38kie7Toa7WmePsvj9aFLcJtRdZ+OFhoLLKmOnUeQOdqdhHuYkeP8icLg1HVuJYAmgqCLlkwkP0B+eRSsbnfAcwF8Lm7Jq8+jqnIWsTQiAiD3iC6knYlm7x3M9Z6xMuVhN1bQla5p5ZUX+OSwPuCsI/ujEGaMntgavTIDhavk8VbMjXy+GOuvE7stURwZC2OjindOO+pE1Mev9fCemRR0mHDayt+GFgX7wGOLI77+hUBFnj9ajt5MUyACTAB7yHAAq/37AVHwgSYABNgAkzAHwnkASAxyFP+u+bMSKCkx/vJl9QJgTdDU7w9nYq11aUtgrkw5ahIZe95kQGYKRTiIpGX/GspqzULQAYAEnsdKVBn77z29vPUus3nf0gotvYdAPJf9rdGRe2o2KA7LRpqEHhPauTxxx1+nYwEZOGAQgZEaAHRL0COAYj7BHDFEmE8gN7C+0sggK4AqPDZV7Vs8FOb331656RRPSy6Ld5wBPJl38cASPK3A8Lr8RoCLPB6zVZwIEyACTAB/yLAAq9/7SevhgkwASbABJiAtxHYIWTxUpahp9slwbeWCmrZbKEPd1Y3MbdoKCpF4fZ0VVkdWTTUFp+LP28lePg+AYCqmAUDuAzgVQCfuDi2L19O9h37AawGQEXs/KFRtikVwaPiX/8CsMqdi4oZ3VGdOHNApUVDXmEZ5PHHVMpdjls0jAPU75kVQiwEsAhQfQK4YvcwXyimR3Ym9HcNfV1mh72J9J8T+qlWvjas8m+hvEIN3oz/2aDYdrR/Hd/kceeW8VjeT4AFXu/fI46QCTABJuCTBFjg9clt46CZABNgAkyACfgMAcooHCoUQPN00N8AuFsQNW3P1bOtLEQSqgiVto2AXi8qy76eXRpcFou95yj7z95WF5mn9sRCmYuUdTgZAGWqNgFQACAVQAoAKtxGWbve0uqT22Ahk/d1AHVx08EWc6c5REkhCwhB8qPd0ElnAI7+hrOBgYhWHq41G9ahOanImjg8SDGqfxtjkbVDGTeyDQZtbMJOh14nxEC6CEgdU+HvXNnWAZpFFRn+R5w4nLQW+vgUwNvCGZ8niPeUkW5zzClP9c3p2Kpxx55dm0GnN+DMpVu4cFVzds2nP7MHrxObwZfYTYA81g0A3rD7Cu7IBJgAE2ACTMAOAizw2gGJuzABJsAEmAATYAJOE6DHp8mHl7xePd0oi+/fABo7MJFDgpcwLj3XPVV4LLwDgHaCWHjBgXnd0fV5AJQN1lbIYjwJYDeApQCuumMCt47Rsq8sIESiCGr5YITBoBfpbp7O0Zfr45C7z5VH9J0JcYzgLZwo8PvNmUGcvSaqJ2SScCgi70eEzgDRgTPI0YsQp9xXqzhbOeWE3sjdONVYCM/Y8jXAjJ1QrT1iPRt2XHvIxMFQdGuGjjBAdOEWzgbqEKfMsntOZ14n5oisCrxrAc1iwGG7B2Fgk8C7HcAsAOSnS+8BVNzxQG1ZuFGje8rEYeEKaZc2HQ0Gg+jC5T/OGIKDYhOS9zpyk8fZY8DXNVwCnMHbcPeeV84EmAAT8CgBFng9ipcHZwJMgAkwASbABADUlQ/vIOER/CA3ZKzaErToMfCNZiJvI8H7l7JoXRF5lwlF4uQAbtpxcsh3lfyCqX99eujaESoQcPdgtbjn3ysf99eXF6Hs5GaV/sI+Vx7Rt2tuK53Ii3gFgDsA3ADwGoB1zg7myHUxg6BO/Ksx87RCnC0Gpm+FSvmD3VYF0vWTkT65L0LN5/1oHzQzvrSeDRvVHjntQtBRKgb0BiCnHMjVIis52+hZWyetukUDpZh/AKi2u2bRQGJZCQDK3KVG2ZH0NQm99jZXxWt75+F+TIAIsMDL54AJMAEmwAQ8QoAFXo9g5UGZABNgAkyACTABMwKfA9gHgARMTzcqtHYfAMpmdaZZK9rUD8BpQUx9UMjYJRFZKQiyJBKS729zAOcFD1B6ZJweRydrhFO1BDJWKOpEQjGJtmEATgCYI2Saml9OGdGPACB/3REAxM4ssh6ukYb0+ldqULtHLB7RL8v6UqPN3OzsI/ruWEZHwZe4C4AW7hiwljGkKS8iNXqgpVXB4q+gkW+z26pAmjwVqdG9LccQBF5r2bDSP0dA9V4Xo0etseVrgQ/OQb/uAh6uzcrAXUyqF1k7BmRTsb8tFUXRnG1UMK+vWZG1zgDSAXzt7IB8HRPwMAEWeD0MmIdnAkyACTRUAizwNtSd53UzASbABJgAE6g7AuSR+VMdCbyUGEji6keCP6c9Aqs5CfOiTSTmUmasJPiO4LLmfZsHtBrZKsigM4iu77+OG4duGMpvlNO1VNSJPBVDBEGXvg4HQHWkKCv0GoBkK9m9ZO3wJYBeqBC5ngSQK/gVUxyU2XoLwEXBhsFkPUHjUkG55QAS6m4bXZrJlsDr7CP6LgVkdjHdEFAJ3s2Z7hq0hnFsCbx2c3i+H9RroquygPM0wMyaLRqeUkixc9xdlhHFXwDmZoFsPuhs1mVzNGPWnv729KnLNfJcTKAmAvTeTo1sRbgxASbABJgAE3AbARZ43YaSB2ICTIAJMAEmwARqIOCMRYOzgk2GILRuMcvqo8fQSUD9qhbR1+TpSWNsFTKBSZxNbPtM26m9V/YmQdbYygvKoZ6tvnjps0sLAbQHMFywVSBhWSZk95L3MImzJNy+Ijw2TqIxWUmQdy9ZK5BYOw3AF1bYUUbwYiEz+CCAvcI6fOGg3bZ/t1k0lBWhLHOTSn/h+/qwaKjOkCwx6HxM8TTcGBnUiXFm4mwRICeLhh/ttmgAFVkThWDTsG5oHxKE/CO/IVsExCYctJoNK13ZA6rxrasyeGmNq85BPz8HA2rzqvU0j5rGjxo3WiYJC1NEDpdF6HQ60YEjv+ToRaI4pXJzXXs21xcCntc/CbDA65/7yqtiAkyACdQ7ARZ4630LOAAmwASYABNgAn5NgLJTSehsZt8qx8iAcAUwLAIoCwSOXAQCpwFJ9oo6JNAlCQWXKPv2XwCiADShJ9Orib4WWbVN+jSZ2vjuxh+0HNyylUFrCLh28JrG0NwwODcp97meK3q+cvfYuy3sELIUWeWZCzIpW5iyd3cI89BahwL4AcBKAN0Ej9eWAIIFBqas3D1CQSj70PhEL/P904qA1BwAccb9MxZZC1MEtexpKrKWrdeGxOLyblce0XcXlc0ARteFTQMVWROHQzFKKLJ26AyyDUGITdjrsFUB2XhQ1vjTtdmAPNsKV1fdi8oc3vxyYOYZaP77Ox4TfKvdxdFt48RMHq9OTFhY5VWcX4jpsxaqlEnbvOGGgNvWyQM1OAIs8Da4LecFMwEmwATqhgALvHXDmWdhAkyACTABJtBQCVDm6jAAz9gHYKIaWFkp6lRosu+UAAEyO0VeUxYuCaqUXUvC7jkAxQCoCNoRIY6mQlbtJsCYxdiy7dNtZ/VX9Cc/XWMryy/D8VnHr13878VtvVb2+nO7Z9pZ+MdmKbK0mQsyyVc4FQB5f5JgTIIuPWpPAi8Jb4MBkG0ExZECIF4oAmUfDp/rZXX/VMAGc1HO2exsT9KoS5sG0zpc4UDn+3fhjFnL/jZnFd0iCBuGNEfuyDvQtNSAkP03of3pD5Rf1+IygPs9CdbJsaUpa5ekRkeNsXjNLVqq1CembI85efLsBifHrX6ZK3tgLQR3j+emZfIwXkSAPXi9aDM4FCbABJiAPxFggdefdpPXwgSYABNgAkzA+wiQJcF/ATwL4Fgt4UmBj1OBZy1EnQqb2Z+ygD1ktVBbMwm82wWPwzaCyEoCnlbwwSXrA/LIpexHaiXkddtnSZ8W7aPaB5hPcHrVaW3Ggox/3x1194s9P+pZKTyT+Js5P1N1YcuFiVYKqVGGlrm/ImUvvyxYNNQWvy//vIb9U2iAt+qzkJq9TMmmgTyRyTLD29uaisxo442ED2uw+KA1KAD8FcBUwXbEXICkc/p3AJU3Nbxo0VYF3iUr1+HbHw5m7fr6e3veC2wsx0amuVMQ3D2eU0HwRb5BgAVe39gnjpIJMAH/I+D3N2FZ4PW/Q8srYgJMgAkwASbgbQSo0r1S8Km1JfJKgYQ0YHyY5QJI4D1XCigpM9aUgWtrjfQHNIm284ROlKVLQi9l8ZLYeh5AluCdS1m1/2sjbTO17YttkyKejbAQeE/MO1Ga9XHWlKaPN71LEiZZ0vLRliEGvQF/pP1RUhxQHHcz+SY92l+99RAEtV8BBJpl91JhNH9uNQi8qzTA23YXEKsnQOSJTGeCLD18oXAdibsk2lIjz2eyJiHfaFN7CgBluVJhPhJ4qdhf9Ube0J+bWYfUE3rr006LHnsmefWiSiE3L68AS+MT0UgSppHPXuTiDQO7Ms0d4OHu8RyYmrv6GgEWeH1txzjehkDA74W/hrCJNtY4HkDvGmpz+BUaFnj9ajt5MUyACTABJsAEvI4APZpPWYaUNfub8Eg5eYfW0CacAVaZZedRfbbVlHDriEhIgnJfs1/kyD6BMoknmU1qkVU7YNIAddldZdIOctL5gBsniqBadQ1lIW10BgNu6XLPiTu+Gxwq0pUaJduglkG4/N5l1R9b/rDlB9oA/2CYpAaWm1ls0P69owI2ertvai4A8gt+xOteQbUHRFnkdBODsuTJq5qykMn7mryNHwdwtYYhSPwl+xDKZC+vfZpae7j1vA/o13Nqn573JQ8bPFCk0+mQc+48pk14Clu2f6WRz1nsyg0Dd2ea03hHgWctPLqBVaXCjQ17bkrVCpc7+A2BBYJv+xt+syJeCBPwXQINRvjz3S1yS+T0xBL9nvMOYCw4S1+X+eOTdSzwuuW88CBMgAkwASbABJhADQQ+EoqMUYYh/d4xAYANgZcedZbsBR4LBfSCfS5pVAnOiITmgpOtrFppzJqY1JYPtJTsTdmL0HtDkbG1CIFDqeZWRdOXlECf+T26LKGE3Ip2dfVVTe6CXPL1pazkU3wCiADtX9k6YGBr4C49cDQbCIgF1npDIbWatihROJdk2+GrLRrARqG4IIm2ZDNRmzcvrZVsS/4pFEJ06gxHSSELCYJiZFdE6AwQHT6PHIMBccp0o9jsUouZPFYtf+kv0sDAQNzTrRMoi1c+Z5FKmbzdlRsGtgRZyoZOczBoKRB/AnjOIvsfWKEH5pK/t6PjOTg9d/cxApzB62MbxuH6NYEGI/z59S7aXpzJuu1TAFQYWSc84Uc1QqgYs1/dhGWBtwGfdF46E2ACTIAJMIE6IECPif8EQCXYJqTXPqdHRUJrWYZGgbfvc32N3r/Hdx/Htp1XEdDjHotQS48cQbu/XkZ4rwod8Er8lfIrH1yZI2R+UtYxiZhf1b4+f+1h7kNaFggcuQgETrOzOF59QRkJYA8A+vxdfQXhpnnHAiDrAvqjxZ5GmUv0+twFgP7wceoMT+0F9ZqxqMzazi8B3tgD1bp0uCLCGuOPGjdSJhaHK0YNHxSh0+lEh44cyzaEIDYhYYuLNwyiS4AVoVWQjJnmpcDGalm49mCktf9FBbxv9ncVjbfAAKwb6G9/PNpFhDvZIsACL58PJuAdBE++tgIAACAASURBVBqU8OcdyOsliuq1OehmLGXyUm2MA/52E5YF3no5YzwpE2ACTIAJMIEGQ2A3gLWCgOToot36yLetyQdMHqCeumqqUaTKzcyFYpkKouoC76HDaPn0OTR/vDm0+VpcfOvi73k78lr5++Ne9m+az/mQBgkWBeRd+2f71+k3PSlzifx5DwEgcdiZRxal68cjdeIDsCiMuPQANDO/MYrN7sqMced7gRR4Lx24FgpQ7UXTkwLk2/3uUCdirmE8Qwnw3mB/++PRb05//S2EBd76Y88zMwFzAg1K+GvgW1+9NgdZ5VCtDhJ6/aqxwOtX28mLYQJMgAkwASbgdQRI4HkdwD6vi8wsoJ7jespCxCGKe4fdG6HX6UWfrz8WGvz46MpsPr2mBKWH9xokj/2B8swyiIp1v2sl2seLk4uf8ffHvazsm9UsaODjVOBZC6EPUGiAt5wV+hwV9RztT8ImmS5TAb6G1kx/2FLWLv3hQ48tUlFCRx9ZtCXwuuKT68p+1HYOzDx4yZWCbFcIg1PFAIW5Jn1W4T1tGu9OX/GedoUzX+scARZ4nePGVzEBTxBoMMKfJ+D50JjWanPQE4Vf+9Aa7AqVBV67MHEnJsAEmAATYAJMwEkCWQBIBCWLBmdabWKNM2PauqZiPmn3lsFBQYqQrp0i9AZtE1HA5YDGfylHSHs99IU63Jx3Nb949y0qHDdL8D3128e9qmCZWzBoRUAqFSWLEywYaihc5YxoZnOe2/aOxHmJWKK4b/h9RnH+7OGzOYGBgXH7lPtsecD+C8AyAFSA75y7D5EPjGeeuUR+AvRBYrfDjyxO6wX1ajOLhjwN8OY37rFocIRj1LjRMklYmCJyuMxo53DgyC85epEoTqncbOUcuFgMUDxIJhI3VgQ06hcB6ES6QtXvKAwVQT/iToBeGw57T9f1+5wjaLmvewlwkTX38uTRmIArBBqM8OcKJD+61u//r2WB149OKy+FCTABJsAEmIAXEiDh6F5yPnAsNsdEPsfGdqj3G01fuXNuk9gWVdXVAOQrbxgKlt34H4AnhNH89nGvKlq1WTC4KJpVTlTbPJb7N2jyIPWol0ZJAwID0LpbaxTnF+PT2Z+qfkz+0ZYHbAYANdm8OnQa/KuzKXOJirGRpy1ZVZx09JHF6kXWjlxAdgAQm5BmHLPOWszk8erEhIVVXsD5hZg+a6FKmbTNyjmo/v7ioCDbbLQ65O43KufSawuhuxKvMuR9OVHI6LezYJ3XvM/V2T7xRGCBlw8BE/A+An4v/Hkfco7IEwRY4PUEVR6TCTABJsAEmAATIAL0ewYZXFJBA4NjSBwT+Rwb26HeMS3ebbsu/OlGxt+ZyrNKgQARir8tQsGya1Sca43wjDdlgvr64162/sCpIUPX3IKhz1Sgy2xgxF1OZjESYjvmqdq/5n2aT23Ts01Si4EtAgw6A3QXdBgzZQx+/e+vmk9nf2rLGqJAsCRY5NBpqOrsD38MmmcuzQBwP4CXAPyACq8BR1t9MpGmrF2SGh01xsIiZPFypUY+631b58CZmKWBEbOPBjaNtCjIpr2+uVR/JYFsKRzwHbb2PjfnDLD5KSf3wNE94/51T4AF3rpnzjMyASbABBoEARZ4G8Q28yKZABNgAkyACdQLAfI2JaGoiYOzOyTyOTi2o92lYcO7qlq8qhNhdznuuP8OkJB4fX8eirLy/lSQVkCPf+t8W4yxK4uwRguGOx9c+dIdPe54KWJoRIRBbxDl/C8nNz83/80b6Tc+qwbbHjHNIauHiPERZwcsH9DFNE9ZfhmurLuC9k3aaz6d86ktD1i64dALwDFHDkRUVJRMIpEoIiMjK2wADhzI0ev1cUql0pYdhCNT1Edf6YCuIX1aNQ9JHjuwcXmgSKTZcaQg97ffNW+mZ+uq72F9xGfPnLYEXnd7AUuD2r95IqDJKLpxVdm01zfq9VdWD3CgqJr1sx60zNDy7x8Xld8oP1uGsrjizcW+fLbs2buG1ocF3oa247xeJsAEmEAdEWCBt45A8zRMgAkwASbABBogAXo0eofgc+rI8h0S+RwZ2Im+UjSbnt562CehfZdTgmNFKy8oR8bbGVkXP7lI1Zl8sZmJrfZmS1u3YOgxMS1gxLIRlY+rl+aX4ue5P6syNmUYH42PGjNIJpE0VkQO7Reh0+tEB1JVOXqRLk6ZtKsG4cpuqwdp/1X9U9uPbW+RtZm1Jgvan7VZJ/acqGlvegvZ1g7/HhwTE6NOTEw0swHIx/Tp01VKpdKWHYTXn4+YYU3UiS+1k2ZkFSHp86u4V1yO4lK9Lu0qTgTqEKfMgteLjDFTxqsT46ssGvLyCiAni4bkT9y9N1JJ18dUWvGsyvNDFg1BZcsMJdl7BjqQwWv9fS50GbpsTUFwp2Bcee+KKm9rnrvj9/rz6OcBssDr5xvMy2MCTIAJ1BcBh3+xra9AeV4mwASYABNgAkzA5wgMA/A+gP6OR263yOf40A5fMeps99dyu7R5ojkadWlUeXVWQpYm891MW49/OzyT5y+onq37v1zgqY7AsxaPmwPm1gumqKz5lh59NzK+VXL3cd0tRNZ0Rbrm4NyDRjYxE0erE5dV+ZXmkzfq3HiVctOXNQhX1uY59S7wMxXqM7cOsCrwnlKc0l//7/XnczNyN9bAUy4Ux2vqIG9pSkpKanR0tKUNwOLFGrlc7mPnwGLl0pRX26ZGD2kqeW1RFt7oXlb5w/wyYE4qVMln4PUiIxVZE4vDFKNGVBRZO3Tkl2xDcHBsQkKyu72ApT3+PTA996fmoaWFvWGAHpIWmWh+/4WS7NVHBzuQwQvg9ve5kG4z0f3rTOMeXFt9TXN14VVfPlsOvsQaRHcWeBvENvMimQATYAJ1T4AF3rpnzjMyASbABJgAE2goBJ4D8GcATzq+YBeLIDk+ofUrOktlwYHBm0O6d40ICBIhGJcgfbkRmnYLgSDwuvvxb3dFXsM41bN10wD8pgees3jcHFilAd6uaW3mVgvSyPjI1NsE3lXpmoPzDtL1xSnxc1Kjx420FEUVKRr53PjahCspIO0FPDADGBZR4eubmgMgDkgyZpR2mNBB3W9Jv8qMWrJoODHvhConJceWIPlJhdcv7qsGqRYPYnRKSUnZVoPA62Pn4HaB98FOYsmRz3Mwtr2lXfZKFTSz01DbXnn43Do0vD1WIA4NWL2z6dwVnC6AKFCE0DtDrZ07iqMTgLM1W7iY3ueGdhCFljQO7XJI1Pb93yC5r9hc4PXls+USZz+9mAVeP91YXhYTYAJMoL4JsMBb3zvA8zMBJsAEmAAT8F8CLwAYBOBPLizR42JNDbEZ5w26t/dn4ZHPVQqI+lINgi7sxUMfNEbm/EzVhS0XvD6z0Wx9NVhfTDcAi81+J8wD8I4K2GjX2npM7KGubtFwYO4B1clNJ+l6qTWBd9GqzfrErV/EnDx9aYPts2HbPqLtmLaywLBAReshrSMMOoPoRvqNbH2wPvbc2nM1ZW2SbQOlR/5dKJAHGiMoLEjRakirijHSbuToAnVx55POH0XflrJQiVgR+mDLCOgNorCcUvHuFVtDe3etsOvIy8uDXC73C4sG+bg7pdYE3hUqaOakwVtExvp6P7A4prbOnTGTOCw8aeSjgzqIRAEBv544aSgq0Z7R6UVTbHg1SxuPbLyzw+oOlX7S2nwtrixkiwYX/u/w1ktZ4PXWneG4mAATYAI+ToAFXh/fQA6fCTABJsAEmIAXE5gF4A4Ar3pxjNVCM88cPh8UFpklCbn3QYvs1tJff0Rjcfqp4IjgSZfXXnb349+eRFWDwLugFDh3EYi8oyJL9mg2EBALrLVrbZ3HdJYFS4IVpiJrV9KuZBuCDLEZazOM18dMfFyduGxmpUiel1+IDxO24MqV6yplym5bIrIjxfbsyJYE/d57Q3iE/jET6PYT2qv7L+lvNQs4dHCEutk/+lQJ/EVlwNbs0iXPz9YYbQAOHco2GAyxCQkJdrHy5Oa6MnbUALFMLA5ViPNu3fdBb13lec8rBd5MxZnNZ9HdlfFdvZZEU0lYmCJyeIX9woEjv+ToRaI4pXJzfXsD3yY4x0yJUid+vNjMp7kAH65cj9xr+TZvBIhHi2XicLGikaxRBHQQFaUXZZcGlcYWJxf79Nlyde/98HoWeP1wU3lJTIAJMAFvIMACrzfsAsfABJgAE2ACTMA/CSwRBLX5vrM884zRUwgbmYAQ6b0W4Zcc/am09MD/ZI55bXoLAZvexq5mR1q9fkCfe6b2ebBH8rBHeot0ej1yzl3CtPHDsOXz7zXy+Upbj/7bWWyvup2HpY2DGflvAPQVbjqYfAis+viejj+tOT7/+J+b/qvvOvGguyXai4VAABDUtjFufXlGU7QpIwbAsZofvfeW/XYsjn53YGqnJpj9aDtE6AwIO30Luu5toTl+HWcNAYhTHq6XYmvSaRPH7khes6iyaJ7Rx5kKqCVtq+UGQW0WCY7xqa33/fffP/X1V+KSpkaPs7gptHTVWmRd+KN05cqVlAl9pJZxXH0d1hYm/7x+CbDAW7/8eXYmwASYgN8SYIHXb7eWF8YEmAATYAJMoN4JJAM4AODjeo/EvgBuExSDOv8N4WMeqrxaX6KBZv//VNqMNLvsC+ybti571Yu3sTRl1YzUB6WdJIGBAbinS4RxwYvjPyWBt5ZH/+0ptmfbxkGgS5YMKwGQWn/ajLj1Qm3xpzQn5p+IaRIrTRYbikOb9ZIAOgMKzpSh6GZgaWHKaR8V+O07a0/eg7MLn0CX7i0r+udrgBm7oVqXVnfF1qTjpDKJWKJo1a1Vx+j2wxpPnfCMRfCLlys18lnv33aDIGpQW5k4PCRpZN82HUQBooBfczSGIrQ4owsWT1Em7fJoxu+YMWPO/mnCE12inrW0HV+yci1yLt0sXbFiRfVzw2KufUfSn3qxwOtPu8lrYQJMgAl4EQEWeL1oMzgUJsAEmAATYAJ+RuArAGsBbPeRdd2eMSo+hsA2cw3B3e66BQP0uivns8t1+lhkpPn6Y9N1KizFTBipTlwy3cKmQT5PqVKmfF2LUF6rIG2vjcN+AJS1O7j6WbRVqO3Oca1LpUu7h5iu0RZocead7NJrn14R+8iZdiZMafJEpE7sCYvCeEt+gmbG7rorttZvUj/15FWTpVcyr+DB060w+dmnrAm8t90giBndQZ04c2CVRUJhGT78/HfkapqrlJu+NJ23pwH82xk4Nq4JT0pK6nM649eA+bNfqeyWl5ePdxfH40LuH0Vbt26lqoYIahnUtFGfRt2a/z97ZwLeVJn9/2/SNE1T9l2kbCJgENlkUSrK0gEVF8TKpg4z7W9m1BnHmT91XFBBRWVERIFQpFBAFFRARREHF9xYCwiYsLdlX0ShaZveZrv3/7xtkiZplps0y0167vP0mSm9933P+znvje33nvs9I5qn8DyPsq1lpvJd5Uesv1rLwxwTDSc9Aqzx3iYAf5NeaBQRESACRIAIxDMBEnjjOXsUOxEgAkSACBABaRNgryL/B8AWaYfpGp3PitEJrOlaor2SH628ZI0dnKFKbaQdPWxA+skzFxX79cWnW7RtNCVv6SaxQrkvQVqkjUN1JTk7WNM/t8NPwyxTj7d67Gl7b1s3Mfd03mlTyaslYl61jxbecM/jT+CNVrM1zUNLHirsP75/tch8ZNYeLHrhBec6S0vLkMssGlZ+5PmAQPP+9CG7J2V2SnWFMm9tEYoq000Lln7syBvbD6xTntj9J4ZxtcA78MYB8vdWLkWf67vDZrNh5+79OF5ypmrP3n0Hz58/Xy3gNr+j+cBu2m5OAd1absXJp08aL39+uVoApiOhCTCB9zsAf0zoVdLiiAARIAJEIOoESOCNOnKakAgQASJABIhAgyFQDIC9V/1L/Kw4YMVo/CxFYpGyV+eNVn7VsL5tWl7VQmXbqv+thLdZc/I3nqrna/NibBx8C7wumDxFZE3Pt3sWtrmnjVsl66nFp7gTr5yIltAZShbFVmf7PG/iDTi9YiI6OCYv5YCno2vR4CbwGo5exrm1JRjS/XrIeVn5zsJ9x4Xk5Oy8vJWeAq1XgffNtcdRUtnRNH/pxw6LBJ+CfyjAHddMnTpVX1BQUF09fPDgQRiNRixatOhYQUGBa5M6TZe3uxS2uruV2746/8557swrZ/x5UtcnNLpWOgTIokE6uaBIiAARIAIJRYAE3oRKJy2GCBABIkAEiICkCJQB6AHgvKSiEheMWJFM3GgN/KysMQMy1Crl13eO6J/CGq0VFRVj3EAV3vzwF13+58X19DMWJcqHJOi1zWqr7zGnh/N1f4vBguJXinUX11ysZ8zh3xBMQFenKbWZg9qm22yCzJeAPq4rMlKToR2RjnSrANnO8yhJ4pGTf7i2gdrVTbC5X3uMuL83ym0CZLtOoViWhOy87WGtePULYeDkgfrJCyY72XOlHN7/x/vHdRt1Y/1V0k8d01lf8PTgWjsQu0XDBXeLhpD2Q6CsZWVlZahUKu3o0aPTbTabbMeOHcWCIGTn5eW5CtGaLm912d3qnlZuVcbnF5/nzrx6RkoPDsR+Boo9LxC+hvJzEngbSqZpnUSACBCBKBMggTfKwGk6IkAEiAARIAINiADzPKXfNRpQwn0sVTP5nqFfvjfv8ZruaqxpV7kR8/LWIE24yOUu2h+uqkV/QhPz4GUHq+AUfaT1SXtQ3VX9XIvbWrQRLEJS2e6yMzalbcqllZfC+Wq/6Hj8nejNe3Za3v46Avrk7tAvGoVaj1oT8Nw26FYccmugxuwLWOU96xZW5ENQjaiw10bT5sFWHVs91/++/m14Ky87sftEsaAUsrfnbXew9zp/nSZrJ0x8FVoc41Wpk/OWbnBcu83uyVzHsiMsyUA137qWLqqhGTJVY23TjGO9rl3QQu6Yy2qw4syrZ3SX1lyK/YODPu0zUtKU2pReV6WD52Wm45dKTHJrDra4VdprAE1foPdTwPB0wCoDCksA5AAr6lmRH6YMSHcYEnilmxuKjAgQASIQ1wToj664Th8FTwSIABEgAkRAsgTa2UWhppKNkAKLKIGsPshQp0Hbsz06p9/8aOMp4251m2/e0g0o0u8wLfi4yPHafKTimQxgOYCHAHwgbpLaquAmrc4qOmu+VvYb1d3Sol0L68GdB0sEmZCzOX+zlIQszernhhROHNXJ7bX/OWsOewromvxMFGZd695A7e2fwT23vU4DtSsADgEYB+CiC7fxAPoB2AcgCUA3u5cta6pY72NU1qiMFGWK9qbMm9KZsPvztp/PnS06++yu73d9zAbXjNVkJKUlaa8Zfk26YBVkZwrPlAgQcvau2OuZDyayMr/T414E6ohU8HpZvLvQ22yMXtnhGY1cqYfqqnfQbJgJAl9lq9SXH7DILdmlK0tj/uAgZWgnfdPsm5wPAPhKM8o/3Kcz/cAq7V2r5U2NgYtJQBZQ7eZhADBTB7wbe5G63rswogOQwBtRvDQ4ESACRKDhEiCBt+HmnlZOBIgAESACRCCSBNgf+Z8C6BrJSWhs6RKYOhT6gv+D5uBZQN/4UWTd5S7wzl2yAd9++03Rxh0XmEAYqcMh7k4CsE78JBP0wIJqkWvw2GmYvvp+56VGgxHLnl2m27xis5SELB8C7yEud9EB19f+/Qm8nvYAjwN4CUATexWvFsBcAC8DsDA1z16hz743278Xj9jHmXc/eLd+Rv4Mp8BYbijHvKfn6T5e9nE17z4T+ujvXnC38+dVhip8NfMr3b539wWTj2AF3uCqlTXdM5IVCq2yW5d0QeBlllPnSiyXfpuVxGevSGo2yinCC1UnYL2y0ST8/oFUmvZpmvxlSKFqSGe3BwXGLw9xxg9Zpf2EAsd9UZM+JurOBzDRrvNrOeCFcFXk13svSXQAEnglmhgKiwgQASIQ7wRI4I33DFL8RIAIEAEiQASkSWA4gNkABkkzPIoqwgQ0q/+GwolDaipFp39/I15+Ptc5ZanBiP+8WsDJuVND8zacjFTVokPcZerT+iDWqwEWFwL3qYEjeCJvI0ZOudnt8vVvrecKphdISsjy5j2bu2i/Ln+ju8fxlJ7Qa0fUWjSU2i0aVrpbNLiulynzLwJgdgbsb4fDAB4FwO5xZkPAROAnADDbg11BcPZ2qmbWilmFt0+43U1gXDlvJTfvqXmMd8W4xeMKr7/verefb9Nu47554Ztg8iHWoiGkauXkvr30je69o7YKtqoK3JffHrP9Nv5qV4GXAbBeWs3xFxdJxXvXq8BbsekQV/nR/qnA4gKgl7q2cJutgOn+HADmOCGYgFcjXZFfzy0W88tJ4I15CigAIkAEiEBiEiCBNzHzSqsiAkSACBABIhBrAqzk8U92D89Yx0LzR5/AXe//DR9MGoLqRlKHLjXCe/ru6NHrRlh5eeX2vcdOJqUop+St3BQpcZfZMSwFMAXAR0EuP6DAu+6tddzy6culIspVL6/Ge1ahHT3oquomazsO/l4sCNZsTwGdNVlTKaAd2bGmyVrhBRQnC8jOOyiqgdrrAB4EwCxYqgB8BuABAP8EwKpidwfJ2vN07wLvmyu5eU/PY7wrvQq8C7dx38z4xjUfEwAMAfAvL/Ew4XWVXZUM5MEbSrWyRj1+bGFK7+vcq2A3f2sy7zVdUnbTMj+D6oO3lsN6YZEOpZ8HU31cT8T+L08Z2lnfNHtIrThtNKP8o3060y75bHnqDSvkzTVyCDxshssQDNmA7UtW525/WWOmCXhXFdEA439wEnjjP4e0AiJABIiAJAmQwCvJtFBQRIAIEAEiQATinsBf7RV/D0t8JcG9ei3xxcQ6vKysrAy1Wq3NzMxM37ZmWpOF919wNpIqNQJ/ysfxT37GWB9Nu8IZPhMfF9uFxxDGnaQH3q4WuYaMnYZnXSwaKkorUDC9wNOiQUr7SGwsYs/z5DcLgAJAJlBdoc28cRlvZtlQ7+Puh+7Wz1hSa9FQVlqGt555q9aiYVIf/d1v11o0cKUcvp75tW7fKjeLBmYhwWJk3sEjAejZ3lQqlcvGjBnTluM49ddff21u0qTJsPz8fF9eyowP+1oLYEYQ1cpuAq/lwhWYC49DltYesPGV1vNn5Lz5Roscap436osFk5CNSmfzt3rzq/cAHk3WLEW/F3MKS7ZsX7dVKdf+v1rh12qEtegL8JdbAXjSPu1CEzBDKnYT9UYRoQFI4I0QWBqWCBABItDQCZDA29B3AK2fCBABIkAEiEBkCEwH0NJHBV1kZgxmVMVtGTKVWitLHZIO2GQ8d6AEJiEHlk+Y2BOq8BVMBAl57tSpU/UFBQXVItChn3/Eyjf+huvSjtogWCt2HEOxoEB23teiKkXrw+cpu09sfwCm0MRk9yZr1w3eqRh67/UWQRD4wzsPFyMZ2ZvyNv2MMchIS03Tqm5RpQs2QWbaayoxyow5eB9SasBWH5bermVN1wYAaAEg2y5+7gXwv3BMxJqsqZQq7ZDMIdVN1g7sOlCskCuy1+StYdXemraatn3b9G7zlLPJ2p4zxTK5LHv30t2OavDvAPQAMArANwDadurW6c1bM2599D+5/0lJSkpCjx49YDAYMG3aNF1+fr6v6lmHwMu8m9nnGXtYwUTsgNXKyr699Gl2i4aKDbuh6nOvEw1v4mDa9fEx6/Gdd4W2N8NBWdQYrp+DGkW3/xQqWt/qVpVsObMOttPMqWO0Q+Dl7AJvpV0QPyJqpoZ1Egm8DSvftFoiQASIQNQIkMAbNdQ0EREgAkSACBCBBkXgTQC/24U26S280Z365LYv1Faj2crB/z6vOKn9WWNy+rXpvCDIbOdPlFh5WQ4O70xksS6cudGsXr26cOLEiW4i0LRp00xvvPEGs0wI1iohxNhaXgFuSgLG2gCrDCgsAZADrAglj24il6dopR6v1rea3ap2H5XzuPLaFZ3xAyMTDRP9QQFbn97uyxtirvxe5uTnEH0zMjPSbVabbN/OfSUlh0tm7f5x9y8eIuktAH4AwP73J/vo24ZlDhvcu0dv+a3DboXNZkNRUREefvhhfPDBB1xubq4/715Wrcyqk5nPMDuYOBe4WtneZC2pdcvOsHZunNz1RreFmn75ljPv/jQYz+BI8A1mTB8C76ewnXbYFDN3joWngbRSYHh6GO69YOKLp3NJ4I2nbFGsRIAIEIE4IkACbxwli0IlAkSACBABIhBHBN61e3LmSTBmjbzNS4VJjUe7V6P9Nk9QDYJMeW2f6pCrK+22bdRZDhVKxh9TgixdQ/Iq8M6ZM4eJaNHyqx0P3L4WWOkSl4EVXuqAd8OdR03LeS0L08amue0jwxKDqfnO5md6P9C7Jc/zsrOFZ0tssOX8suKXUARmiae8urvWIwCWRzLQex68R/9S/ktOIb3cUI43nn5Dt37Zes+c/gpAB+DvLmL8k3/+vz/PXvoOs2SuOVj17rx586BWq01PPvmkv6ZgjmrlfajpLNYVQDDVynephj30QfI1N1Z7UTsO0y/fcObdG6J1T4QlNfJWo/TKa//tYtFQAcvxApNwZagZKEoDBgjAHjnwX5e/LyN274VlTTEahATeGIGnaYkAESACiU6ABN5EzzCtjwgQASJABIhAbAhssje5Yv6VUjvcBF5b5Snwv20BLNcBCh6ypnqkDm8PRRsVqn7+gTNv3xhPlXYxZe1q0cACKS0tRW5urr/X4MMd72lgQXtggtP7t2YCLQe8EO48ehV4y5aU8feMuEd+Vb+rqmeuMlTh25nf6g6sOhBugTnc7EIZ7zBQbUfBmtlF6tC8tuK1wjsm3OEmpC+ft5yb+9Rc15w+16hlo+cHjB5wqN/Ifuk2m012eOfhkj2b96ycP3v+3MmTJuPgwYNwWDS8+eab+Oqrr85u2rTJ2fTMzwJCrsZWdBukT71lSq0wyh4cFX6qsx7bHl/7ofHgDJkqTZvUdEA6BF7Glx8q5stPzgLX401gcTrAUtcLKwAAIABJREFU3BjYdrjHA2OD8+UNtFdI4I3UJwWNSwSIABFo4ARI4G3gG4CWTwSIABEgAkQgQgR2AfgPgC0RGr9ew8oa3alX2C0aLKdWABbWQ8lxGCBr8RoaT7wWpp+/50zbv4irSrt6gannxayRlUql0o4ePbpaYNuxY0exIAjZeXl5Dn/Ues7g93LmC7sbyKsCxqvcz1zo8AZl75GH7Ugbn6ZvObulU7yzGWwwLzAL2bOz3X7H3qHdwX0347twC8xsHYHEpLCt1cdA7wPoB4C9p2+rp6csM6pl9gdfuszFfLxHvFrw6rt3TrozxTWG5W8u5+Y+PfcTAAKAVay6dtDYQfOfWv2Uk73RYMT8R+YfzxqR1e3UxVPo0rsLeBuPiyUXoZar8dHqjx46ePAgu7a+h28rj459MhQKpTapQ890CDaZ7eKJYiuvyMbxH6JxT9R3Xd6u1wCavkDvp4BrOwMdGtek35fAO58HXhxcc28m8CHej5sE3gTeBrQ0IkAEiEAsCZDAG0v6NDcRIAJEgAgQgcQlUGwv5WIemdI7FLdlgDVZS+7cWbhyg12gcAkzaSFUd5yBWbftOF9ycGw9hatwrV+MmCfmnHDF42+cWMTBHiq0BCZVAW87RVeg1G7RsCr8FZNjkKFOVWtTb0mtabK223TuxoE3drnp4ZvcBOYdC3Zw3734XdgeFGRpkKFUQDuqG9JtAmQ7T6FEEJCTvzdizd285rN7x5av9OzS8qkHRl9vsPGCbOu+UyW8TMjJ/2hvsHYUEwEwsZhZPpwB0Mz+xfZYxeARg5sv+WKJ8++WstIyzHx0pvWr9V8x24QyAE3YiX9f/HeMmDxCdvrwacjlclzd/Wp88tYnnOGQQfXS0pec1zOLh7n/mcuvW76OXR/60VWToUhWaat9u3leYb1wUpHU5iqLPDmZtzIPbyufg8NOFrG4J0Jfm98rJ+iBBZq6ou4rAJ5xuZLde68KwLIhANj9mbBHAD9u13WTwJuwu4AWRgSIABGILQESeGPLn2YnAkSACBABIpCoBJjowjrZn5f4Au8C8j4Axrt5ZALzAfU3glz1B0GQyYxC1YEimGU5sHwUrHAVhuWPzQDStP4bF4k5JwyhSHeI9gDO1lSSjv3VndeeYkCeDSyNZMWkU7y7ftL1+rFvjXUKzJyBw5aZW8Jq0fBgX+iX3FtdvVt9GKqAZzZDt2wvwipiZ93WMUOpTF425qaObXleELb+crGEhzkn/5Oi6vtg6t199QUv3lsbR3kVpr25WZe/fq8jjgkAJtvf3d8PYAcA9vDH9WDiLvPsXm8XdZkqWHpVp6saXT/g+lHDbh/WROAFHNh5AD369JDJ5fKUHVt2YM9Pe36//Ovl4QAcD5EeG//ixHn7jxcrKlorwK5pXiFDG5vafPuwkbhz4p1K10mXzVnGz5s+76b6CI+K7v316lET3OwXzAd+ROpNI6o9vKu2fqmz6HaHNScSuAU1wOJC4D67ZYarqMuqeD8E0B0Aw30SwG9mYDHbA+skEHukQvBu15JfxpW+VupZuU8Cb6SyQOMSASJABBo4ARJ4G/gGoOUTASJABIgAEYgAAfb7BQ+A+aCy16clfjxwDFjYrTZIpi+9CEWnfzn/iefLwV+ep4Px4xiINY5qOUc43hoXiTlH4mmoX3ifAWBiXSuXYepTMRnytd3Hds9QqpXaLrd1YVWdrMlasaAQsvcv3R8ugVmzfDwKJ/SGmyftvK3gnv4KYbOBYHYbadzhrwueuclpjWAoN2Hagh26/M+OsPtAs/rV8YUTb+/tFsecFVu53De/YnEwte83AJX2zwFW1ewYi1kxsI180W4zwQTAj1y3gLfGaq8/+fqxT1Z8shgA882tvUHtFzYd2cWkyrnBKeTyRjNMS/XmZ/72qNXTw3fp60v5t557S4x1gK+9oFFlTixUXtvPbf1V+39E8tUdoGiXjqo9P3GmrZscOQl5T9Xv1hB1dTCxeQi8LM1Mu2UfoRYeuCQH+gMw2fX87sy6owIoLAGQA6yIwUMyUQzqc5IvP26udHapZ+U+Cbz1IU3XEgEiQASIgE8CJPDS5iACRIAIEAEiQATCTYB1l2J/9Ve/Ni3ZY3DzDFWqSpvUqkPnym/bpwmG4YAtSQ6cAJo0haI5c2aoPWxlKznhyrywCWgiuXiIKY6r3JqGiTlH5HRxeZrC7t36LIDZ9VtBWCuhgxHNggnbn8AbNhuIsWPHHn/4Zv6arNvce5DNef8Al7tgB7sPKvwIvCyO/9rF23Yei2NKIBNW+9qr/BcBYE0ZXQ+xjdXcrmny9wF7Uod2cLPHqPjsmGk4up59ZdkrXR0nM4uHFx970bR53WYPr+ba4bLG9MlQq1K1mRmadJtNkG3de6yET0JO/vs/OQRKrwKvad8PUKR3hKJthxqBt3TT42nd0x5X3aKqsfHYayoxyow5eD9idhrB7KWeAB4EsA8As6tguVkJ4LT/QSbp69qgPH4cOPlCjTfv8HRgVxNgtkuzQ28PpoIJVdrnevPjLp1dqjN+aPR8KEgCr7RTSdERASJABOKWAAm8cZs6CpwIEAEiQASIgGQJXA/gUwDXSDZCVko4vL2++T97O1+vNh8pRflqg2DZly+Tt9wGeaNRbuFbDSs5lM4Lm4Amko0P8dataZiYc0ROF5enLQDwZ8C9ojW0lUS1EjpkAfihvtC/42LRUMoBz34VVosGzezZs/d0sX2v8hR4X1+1z/SkdlcGa5rladFQWsbh8f9uOvPu5wdYRe73ANj98lMIufAu8NY0VvN1D2qa/n1AoWpoB7eK2vLPjnKdjuDxa3te+/jNmTen26w22Y+bf1Ts+XHPsUvnL7EGcV6PqeNu0he8NtXFfqIS0/67Vpf/4VanYJfcs78+dYSHRcP+H5F68wjwVRy4n77UKa87KG81u1WtjUM5jyuvXdEZP6gj/HnGEfL+CIL3ywCmu5zfFMATzLTa/xieD0Lq2KD4sL5ZwAOrpwJHmSVHYh2eftw/m4qNCmM2VsKzcp8E3sTKPK2GCBABIiAZAiTwSiYVFAgRIAJEgAgQgYQhwKr7WCUlq9KT6qFp+u8bClOHXeUuBq09IRhXvS1D6sdQtPmLM3beVgb+ylsxsmjwVi03Uwe4Ng0Tc07IqYiG0BRycACW1njvVjfmqs8Rrkpo/7w03TOSFQqtsluXdEHgZZZT50osAp+Dvb+IfnXds8nartMolgPZebvriEmh8tCsXr26UPf9u+qXH66t4C0tN+Ffb20vWv7F0WpLk6xRmgyVSqEdfXO3dKuNT/rf1uOyr3YWp/x2pZKVax4AMDLUAO556B79S0tecgqjrOp27jNzdeuXrfdpk6Ialq5v+kj/WjHVaEbZKr3O9N0pxzWO3CyzxzXUR3ya1XNzCifeOdDdfmLpZi73v+tqq/hZkzWFSpvcsabJmu3CySR5m6usrMma7cKpYsvZ07NaPm9emTY2zW2cMu/erI5QQqyqDZr0rQDYFxPiXY/7AXzhpara2wQ+7SvcfXodl+Yxvb8I+J+LJU7QcUv9gkCflyTwSj2DFB8RIAJEIE4JkMAbp4mjsIkAESACRIAISJgAEwiyAdwu4Rh9CLwlVuOqq09AltEZKUeT5OrreUEmVApVB47DrMiGZU24fFSDQBOwWg6AmHOCmJKdOgYZaalp2iBfLQ8kbgQZhKjTW9q9XpnIyxp1hXrUqxK69djWGUqVUtt6WOvqV/Gv7LlSYkmy5Jxfcd5NuE3u20vf6N47akXIqipwm7/Tmff+Eoq/c8R4T506Vf/kvx/RvLfoRfTpKIPVxuOHfRc5CIaheeuOe94HrnEw81X2an5yqIlg143KGpWhVqq1jqrbfbv2FSfJk7LX5Pm5Bwe0zkhRq7QpN7ROBy/ILMcuF3PJlmxsOucZ71Z7bMEJvPmbudzX13mrIHZdv9v/bzmvZWEdgXdJmTdvVgeuEKtqg6bNhGq2Fm8C70YAXwY9otsF3rzNWbF9Cw54IdpWN/VbSnivJoE3vDxpNCJABIgAEbATIIGXtgIRIAJEgAgQASIQbgJ/A8CEk4fCPXA4x1ONaK9v9nitRQNfYUFpnt5o/ukiqz5mFXfMS/gXAPr6ix1hiVyMmCfmHFHBqMer9SJfLdegL/qmdUl7KkgxWFQcIk9ieWIN/W4Qeb6P00KvhO6Q1UHfZ24fp3BrKbPg0EuHdKfXnHYVbjXq8WMLU3pf51bRyW3dxVV99b2kRC/WZE2lUmlHjx6dfvLkScX+/ftPt2jRYkpeXl6ghxys9N0CoKB+uXBeHcqeDnRNIIEXY4ffcHzOk+Ov6dG1xkK4tMyI3P+u1+V/9FNQQnwQ3qxsmnBU1QaD3VNMZlXw/wxs0SBmiv4PAn1WAjfJANZT76jdtUcvAPsfBgpXiRklAc/xJfAG2rMJiIKWRASIABEgAuEkQAJvOGnSWESACBABIkAEiAAj8AyA1t663EsKz+DmGSmpKm1K7xY9BAGwHjfouX2XduCCqTeQfhQYcDvwh0YAzyd4B3hvafHeFd7l1XLXitUTu040aTKjibOhEi/eZzRcW+I+AOsATAUwxL4HrwQ/eMiV0Jq+C/oWXn3P1W7CbVFeEXd41mFX4daHwLuTq/rqh2j7O4vFk4jCk0+BN2vs4Ax1amPtqFv6d7FYLam6Q8Wya65uVKk7cvqYkIzsvJU/BBK43bmK92Zl10W4qrZOyj3tIFgjOtZk7azYzeH/PPbAJFkDPGLv38bOTuxmayK4eQi8YW3sKGJ6OoUIEAEiQAQSlQAJvImaWVoXESACRIAIEIHYEZhrf2X+ldiFENTMj9uFQVZi9jGArsBdTwHLmtSO4iZKJKLg5QnMu8Dr8mq5o2K1/Gg5Dh08hNTbU93GCOAzGlSCRJ5cDiANgNVuD7ANwGMA9om83vW0YHPsT+B1E26VfXvp01wtGrgqVH71nc4SmkVDCEujSwAwgZdVfLNmcW7H1AdG6QvenFbbXM1gxL9nvnN02Qf/6+GDnNi9Iva8CFbV+sy92NiC2TwaoP2dwHOvAfc7H/7UDKBtyDYNHgJvVBs7BpM/OpcIEAEiQATijAAJvHGWMAqXCBABIkAEiEAcEGAd0n8E8E4cxOoIcVy162yNHUMysOgV4H6le/wLTcD3Z4AJLQGrLNGregO8Wu4UNH0KvP59RiOxNZjvc4W9ORSz2WBWIaUA7gCwPRITuo7padFgNphx+OXDnhYNgGeTtdPnii3Ms3r3/uAqQyO9oMQe31sFLxM5u6xe+NSHE++9zb252qK1XO7L+e4WGqNUGeqUFG3KzY2q/X5N+40llTJLDj6qFN0szwfiCFfVRjqxrhWppxRAurquwLuQA2ZItWI90oAcAi+zqOgCLP4QuM9tvzVwATzS/Gl8IkAEiEDCEiCBN2FTSwsjAkSACBABIhAzAqwD+1L7K/MxCyLEiatFHu9/dM/ngQw50M8+dIK/auz/1XK3itVdr+1C6r9qK3htBhtKZ5fqjB8ag/IrDTFnvi5juWQiCvPl/RMA9uAhYkedJmt7rxRbldbsc0vrNPhyxBCJqsmIrS/BBnYKvF3Hds1IVidr029NT+etfJJwsLLRgpwcmaZ9B+eSX1/0kenJl5eyat/djn9U391E32Jmh9pmeeVWGN78VWf8uDRcez5O94dnRapnQTJ75jJTB6wKF6f42pqtlO+qujcfnTK4TbLAC0mmXcpGJv2bMpQ5txKABi2Ax1c+KVoiQASIgIQIkMAroWRQKESACBABIkAEEoTATgD/AfBd/K7HW7Ot1wVglsfvTg3iVWOvQpNrxerlY5dx/MPj4K/hbQKECtPPpmKjwpiNlYh1VWpbAOcA/BvAW1Haj954xalYFyVi0Z/GKfD2nNBTP/KtkU51zWQw4dI7xfjk309WR1VqKMc/XlpsWrX6a5VLmJoWr1xdqL69qVvlZfmK3zjDvF8l1Swvymg1wOJC94rUIwAWC8AQIyDYgD3FgDwbWBrrz4Yoo6mZLmVou0vNc/u0ckzOGy0wLLDBtH2t/Z8auAAek6zQpESACBCBxCBAAm9i5JFWQQSIABEgAkRASgSKAdwD4BcpBRVcLJ6Nb3aeA/p1AR5yFXkaaqVVtVjZemzr1kqVUtt6WOt0wSbIruy9Unx5/+VZFQcqdACYqiOF45Dda9W1PC56cQ1tnKFqrNSqBjZLh02QmXTlJZzNnIONhvq+xh+NNSSyKM38mZkH7/9lLsos7D6uu5tQu0/7M0aZuqJzp3bYc+oEjssvV335yre3AthlB+9P4A239UA85cGLwMuIVVeksgaI+yX02RCNe8hzDk2TJ3rvU9/WPtn1B+VrTwjGVfcYgY4NXgCPRVJoTiJABIhAohAggTdRMknrIAJEgAgQASIgHQLMu4A1JLognZBCjsRFXPFW1dtwXjXWjNNkqFVqbc/hPdmr7LKSXSUlvILP2Zm/k2OCrwSFG1a1+18AVwO4GPIOqMeFqjGt9C2eucbtNf6yRad1lZ//KtnX07OysjLUarU2MzMz3WazybZu3VrC83xOfn5+PIjSYrPlqOD1KvDuf2c/WrZriTbXt0HLbi2xY8EO7rsXv3MTbutYNJRZUTrvV11l2CwaPB8yFZYAyAFWSDwPDftzMsAG9C7wri/mjCuPkQAu9u6l84gAESACRMArARJ4aWMQASJABIgAESAC4SbAKuMS8HcMT8Elbl81DqkicOCkgfrJCyc7xUrOwGHDCxt0O1bukKpY+T5qDJOvC/cGFzmepvnz1xSmjmrl/hr/6nNc+aLTzBN4nwRFcUydOlVfUFDgzLPBYMC0adN0+fn5Us2zyHS4nebXouHAkgMY8eSI6gvYPt8yc4vuwKoD7usfpcpQqVK0qTc5mqxVFlcqzNlYUxkm6wFPL9t48fxOmM/JUPZVwGtUGe0uNZvmYtFQYYFhxRGd6auziXR/BeRAJxABIkAEiED4CSTgH1/hh0QjEgEiQASIABEgAqIJXGUXrZqIviL+TgxJII39MutVEah5aMlDhf3H93cTK7cs3MJteG6DVD1H/wxgAQCPDvURz4RjfyR5CrzmE0YYP/hVSOndtAKCwJv0ZSWcYJKSZYNm9erVhRMnTnRjNmfOHC43N1eqeQ4loQ6LhqGuTdYEXpBdKLzwK8yQdR3WtRXP87KzhWeLBYWQvX/pfibchuqvHOxnhg+rg7jy/A52zaHkMf6uaaV8N6V789Eq1mRNgMxy+EoxJzNlY9OlMD0YiD8kFDERIAJEgAiEhwAJvOHhSKMQASJABIgAESACNQRYFdKnALrGKZAEFiXqVRHoVeD9dsG33GfPfxZuz9FwbZ1UAJV2gZfZSET4qCugp/7hyybNp3d23guGRafQNKf21uArrCh7p0RXuVEylg3+BF6p5jmUvDoFXpeLPe995/fMniRFmaLtNqJbtd/0yV0nS+QKObMnCWSX0BPAg/Zq7SQA3QCsBHA6QND+vGzjLQ8J/JkaytbDq3b/51UStbYJaVF0EREgAkSACMSeAAm8sc8BRUAEiAARIAJEIJEIDAcwG8Cg+FpUvapb42Gp9a4IHDh5oH7yAheLhlK7RcO7krVoYHlhwu4jAJZHPkleBPRmjxarBu0xqgY3S7ddqFIktVKr1aPayF1jKf/wDFe++KSY6lgmlHUBcFyEtUPIopqnRUNpaSlyc3MTzaLBm8Drc4v0m9RPn7Ugy82eZNMLm3S7390d6LX6lwFMdxm4KYAnAMz0sx/tuZu0HnjbpTlgKbtMB6wKNGfkt7qoGRL+M1UUBS8nOQTeZ0IdgK4jAkSACBABIuCNAAm8tC+IABEgAkSACBCBcBK4HwDzF70znINGfqx6VbdGPrz6z1DvikDPJmsndp8oFpRC9va87VJ+tfgwAFZlOaX+CP2OEEhAr2DibPNnr/0wdUQbN/uDsg/PcBWLT/quyhyDjJSyDsstRX0684ZRclh4HsLe4+AVUzwbbrEGaRzHLbvlllvatWvXjg+lQRobQ6VSaUePHl3dZG3Hjh3FgiBk5+XlSTnPwabX6cEr4kLNhHcmFPYZ38ctbz8u/JHb9Pwmf8L8rQDY1/cec7DPyC8AbHL/d09BdNevgFUGDGtV87/x5vmd8J+pIraO11NI4A2VHF1HBIgAESACfgmQwEsbhAgQASJABIgAEQgngb8CGArg4XAOGuGxfImfJmAGE952RXj+KA0ftu72IVeHRmmhjmkm2yt3HwLwQYTnFiWgq0e30Td78lpnVSZfbkHZOyd0lV94tWio5qwer15v3j9KYz2+1GUJdRtuacZqMtSN1F93z+yeItiEahOAf0/4NxbPWxxq9W285DmU1NZf4F3wI7fphU3+7BKY+Mt+7k3g3QjgS/fAfQqiE+LwVf5ADzwS5DM1lK3ntGigCt6Q8NFFRIAIEAEi4IsACby0N4gAESACRIAIEIFwEngWQEsA/w7noBEey4cYMd8MvMhUNVZxFcgzM8IhhmP4BtXdfjyA1QAmAVgXDno+Gmy5DC1CQB/aOEOlVmlVA2ssG8xFladNTW1TsKG0tjr2NlWGOlWtTRncJN163qyQNzGmGebPkqGK6Xyux0LHAwhWHWzrndV7473ae69xnFFlqMKJpScwqMWgRGuQFo50Mt4CgP6B8wrUsWgo5bBpRkgWDc0A/NOLRUOiCaKiHniEI5FxOAZV8MZh0ihkIkAEiEA8ECCBNx6yRDESASJABIgAEYgfAgUAfgSwLH5CZpH6FOcyRHhmxtdSgUSuzHTk4icAvL2Csp75EeslKlJAH9A6IyUlZVlK3zZtIQiC6ejlEhNvzsGW89UNu1R3tNC3nN6lusrXUsLBpDsHw5svw1PgVbV8zpR+2zenO43o1Iq38klXDl1pNPSvQ2XNOzR3rnf34t245sI1pgULFrB9vNtDzGwI+8Az946mZ/cnt0pWNx/SXNlqVKtUgRcEwx5DiVlhzvltxW91Gqd5Nlk7VXiqOCklyZc9iStXzyZrrMMea7J21iOwBBRERTzwqOedGaeXk8Abp4lrQGE3xP82NKD00lITmQAJvImcXVobESACRIAIEIHoEzgG4G4Ah6I/dX1mZOJcykrgtqsAwQrsPA/o/wvsY+vx4ZlZn/no2ggTCKqJlv9YgvYS9fvHccot6fpmj/avtWkwmlH+nl5XteUUa56laT6zS6E6s4XT77VseTG4b4fBejzfJcxSdL3zftPtSzNSHP9oMpigW6JD5n8yq//p0pFL0H+kR5PjTYp+U/42NS01TdtvZL90q8WqOLTjkKJbv26WlNQU/uDOgyWCTMjZnL+5jrAZ4RzFYnhH07Ntre9o3bd3Xu9URxCWMguOv3xcd37NeX9NzHzmdui4oRmM8aBRg9JtVptMv1NfYpPZcjbmb2RcXa/zMUaiCaIiH3jEYhfEdk4SeGPLn2b3TYC9+dIPwD4ASQC6AWBvOzDPcDqIABGIAwIk8MZBkihEIkAEiAARIAJxQoBZM5QAaCKheIOpRGGemewPHOYPecplDUzg9eKZKaFVUiieBMIl8Ib71XlN078PKFQN7eDWsKvi82Oc8b2DbP9VeAq85pNGlC0uFyyH+gq8YZSsuska/+2pUQvNV/W4r7vKdeH73tmHpup0FC5NhuHMYNiqLBBs+w/f8sBp5bQlT7Dq0erDaDDi04WfYvIzk6v//7Jnl+k2r9jsT9hMhB3m2vQs/7q513W96v6r5K4LO7n4JFc0q8hf4zSfHMZMGaN/6p2nnMJ9haECec/m6T4v+NzBNYB4wgRR8zJgSDugDR9/TdV8ognmMzgR9lmgNZDAG4gQ/TxWBNgDMIvdQobpROx7sxdLmVjFR/MSASIQgAAJvLRFiAARIAJEgAgQgXARGAfgzwDuCteAIY/Tvk+GQpmqlV+lSQcvyKyXjpXwVuTg1E+eVYqe4oOjws8xtS/PzJBDowujQiDCAu9Czt6Aj9keiDkc+yzJm8Bb/tlRrvL9Q9UNu9S3t9A3f67GooEdfLkVhgVndJWf/c5MeLsAOM6qqzIXZRZ2H9fdTSjes3APv29BI1nVldUuv+Pvxr8Wf82PmHybm5jJBN7rBl+H7jd2x/q31nMF0wtCEjbFLF4i57g2PfMu8Oad5IpeKfLXOM3XUjTPFTxXOPKBkW75+OCtD7hFzyxycPUjnrhWu5qTgF1ngKSHgBWBPq8kgpbCCIIACbxBwKJTo0aA/TeHfa0FMMPe2PElu0UV++9pQ26MGLUk0EREoL4ESOCtL0G6nggQASJABIgAEXAQmAPgNwCvxRqJvNNNevVNU2tFMnMlzPvW6qzFW2uq6TTdM5IVCq2yW5d0QeBllhNnzlkuX3kWJ88wa4kHXV5R9OWZGesl0vz+CYRL4PXnzxyw4jUrKytDrVZrMzMz0202m2zr1q0l7x/5X5O0v/V1VtPyRjPKVul1pu+qLRqA21QZqlS1NnVwk3TBBplZX1FcKavMxrpK9qqs84FEzwk99SPfGunc48yi4acXfjp2eM0THYDxTusB4AieyPsEI6ewAtba49MFn+K6m69D9/7dse6tddzy6ctDETbjbR+6WjT06Z3X2ynIWgwWHJt1THdhzYWAefWyaO8C77wPuEXPLmJcK/2LJxMKgAXOXAIGVjSnA961xyLWB1oy6aCqXd+pIIFXMtuUAnEh4BB4WVPS6QDYA8GZ9qaQW+0e7gSMCBABiRMggVfiCaLwiAARIAJEgAjEEYHtAJ60N1mLZdialCE5hcmdB7pV05kObeYs+9dVV9Ml9+2lb3TvHbUCcFUVjB9u463F7Y8CLR4EVnD2CpYjsVwIzR0ygTAKvKF7iU6dOlVfUFDg3GcGgwGT//Zw8Tdnfzam3NC6urrccuxyMZdsycamc0zAdT1qRbLGQzNkyanapGYDqh9I8OUHS1p1PregRdfKf6bfmp4u8ILswu6XngfOAAAgAElEQVQLxZePXZ51ftuMlcB9bnt/yNg/Cs+ufsT5e39FaQXWzv0YU198COz/F0wvSHSLBgdLxoA9wMlKbpWc2nxI8+RWo1qpWZO1sr1lxeYUc/alpZc88yBqE455cIz+qcW1Fg3lpeXIm56n21iwsdpb2f7lTTw5Dywu8MwZoOWAF+zVv0H7QIuKOfwnxZ0QHX4EgUckgTcwIzojNgRmAagCwCp32cH2KvueCb10EAEiEAcESOCNgyRRiESACBABIkAE4oAA8wK9AqAxAGuM4/Un8FZX06nHjy1M6X1dtQhmPlkJbqMB/OVBgFUBYEcVIMvw8np0jJdF0wdBIIwCr3PWYKsSNatXry6cOHGim9g6Z84cLjc3t9pvV+xDBFnLTL2ya27tAwmrEdYzS3TCpS8c4qENrFS3+qjbrKtxy1yh56BmssF3tAfP89i/5XecPMwJWf9uXabfqj93/uT5Z3757pdPguAbJ6f6FByXMvcLAP09GqCFvC7PJmsHdx0sFhRC9oa8DQ7B2Jd48hGwuLCuwOu0Aan0/nNXATjksMN8YbwI0WFednDDkcAbHC86O3oEmM3WAI83mPYC+F/0QqCZiAARqA8BEnjrQ4+uJQJEgAgQASJABBwEmHDKrBlulgISReeb9KohrhYNRlTtW6/ji3+qFsRcBd7ShRcgXJrrEjZ7PfrZU8AHnaSwFoohJAKREHiDDeSu119//cNp06a5NUKzC7zB2CHcpejy1AdJrUa42C4A1vNrOduZd7z45nqKmpt+B+7qWtM/kGnAjuboC1hh1hYA2sTtmO5TcCwHIAAYGi6B12Vz+HoQwMSTMQD0AC4CYDYddvGkrihfY9Gwyi7g+xWAxfpAB7t/gz0/3A0Jg50/Xs4ngTdeMtVw4wz2YWbDJUUrJwISI0ACr8QSQuEQASJABIgAEYhTAk8DaAEgVxLxt++TIVemahX2Jmv870XFVguycfKH6mo6Zd9e+rR779DYLv2GsncGAxYmfrkeCwFsPwq0m0yVvJLIaLBBxFDgrRVYFQpz4169LiUtXZqNAQM6obS0FLm5ubr8/HwxPq89AfwLwO+KLv/5d1KrkSmuECzn13L8mXf8CcWOP9K7A4s3APd5MKwWeFnVLhMeE7Fjuj/B8TiaJ0M1oAVSBrRIB8/LzPqyEk5mycHG3zwbmwW797ycH6iJWiAbEL8CcBjiC8sQPngH3ZAwLMFIeBASeCWcHAqNCBABIhDPBEjgjefsUexEgAgQASJABKRD4HMA+QCk9pq390oUe5O1pJYte1V9P0kOPsuDZB6A6wGsd2l0JB3YFElAAjEUeOtWjbZvP8f26qs3VezYsaNYEITsvLw8vz6vrce2zkhC0rp2f2inFGyC7ODc5inyds84K4F5azmsZ/J1wqVNYoRiABOrgPkuAnEpa5RuAd5TJnDHdH+C4/GUoa26tXi+l7MqmjdaYVhSpKvaFFKTtQAbUrR1gY/KuUACcMD7IUonMCH6MU1tlTjbZ85K5CjFIPlpSOCVfIooQCJABIhAfBIggTc+80ZREwEiQASIABGQGoEyAF1YtaHUAvMfT78XgWunAwtdfidiosQ79n5xUvS5jC/CMYo2VgKvL1HRBMxgzb3WiuHRflz7kn5v9+vsOPfij1XY/6TZIiQP4gXAwlccOSZY5Nkodfq7Bhj2zkeAtDeB4coa69ldJqBoMfATqxBO4I7pPitfbU1ze/RWj2rHOsU7j/K1p7iKJSVebC/EZM3nOeG0LpDuq9OqoRmylLQV8rQbOwFyua28RIBRfhS8cjKwNKTGdfWiLt2LSeCVbm4oMiJABIhAXBMggTeu00fBEwEiQASIABGQBAEmOrDK3e6SiCaoIFhl3T80QAGAG+1WpCcBsIreqwHQ68VB4ZTOyVITeDlghljfXU2f+X32dLi3g5t3b9GiItPhVw4zz9x19mr5UGjfBcAC4EsADaBjus/K1wI/Aq/YPHny9yW+3gXM+BB4zC2fCffZ0myMXtnhGZdGgOWwXVikE0o/F1llHsp2jstrSOCNy7RR0ESACBAB6RMggVf6OaIIiQARIAJEgAhInUC2vVnRn6UeqEd8HpV1/w/AIwC62U+j14vjLJ+u4W61f8OaaEX5qLdfqqbvgr6FV99ztdo18KK8oqrDsw6/C+AvYVpQQ+qY7im+bkvJaNWnxXO9nIz5cgsMS5lFw0V/gqQXEddTRC4sAZAD/J4KpGmB4emAqTFwManmwVEHAAn32aJJ6vB8YVKzUW571nppNcdfXBTuiugwbf+YDUMCb8zQ08REgAgQgcQmQAJvYueXVkcEiAARIAJEIBoEmKDBRKevojFZGOfwEHiP2IsjmcBrKwd+Pg7Is+n14jASj95QkRR4A7wmX3+/1A5ZHfR95vZxVkOaDWbop+svnvvk3AAAZ8OMUbqv/Yd5oS7DbUPz5EYp/VtAdaO9ydqh8mJObsnGhkt17QT6dMxQKpXalJ4d0pknsvnEhRKz3JqDn4r2AL78dc1yYIEzh4ABwH9twA0VwJ7iBPts8SfwhloRHbnsx3ZkEnhjy59mJwJEgAgkLAESeBM2tbQwIkAEiAARIAJRITADQH8Ad0dltrBP4q3a8vHjwKaxAJjiS0d8EvC0aAiHiDkeQD8A++xeHuxJABMDv/CBKOQ5WZM1pUqpbT2sdTpv5ZOuFF45Y1Pbppxbeo68TMOzH133R8A8KQd10zeZclut/QBngvHTXTrT9iMTgMWFwH1ulavAQhPACcA0T1uGoLyYw7PU6Iwia3a7PrnD024WDdYLi3QgiwbPBJDAG50tSbMQASJABBocARJ4G1zKacFEgAgQASJABMJGIB2ADsD1AE6HbdSoDlT/asuohkuTiSVgF/DG/qf2NXmrDHC8Pr9ij9iBXM572e5fOxMA+x2afW8GwL4XewQUEz0GCvZ8sXE09POC8WjWNHp4eKFqwDVuIq7x2wMc9+muqcDigroC73wzYGICb4o7aJ+e3vGfZ9XQDKjStEmNBqcDNhlv1BcLJiEblWIbATaYLUkCb4NJNS2UCBABIhBdAiTwRpc3zUYEiAARIAJEIJEIbASwK0iBK5br9yeihPqzWK6H5vZNwC7gTWhW9zX5mTrg3WAbP7H9wb7WAmBV6zYALwF4AgCbi90Hfg5fPq0hCc2U9/oTqLfAW/nNAa5yw65hwKQVwNsuVgzMX/d1HrACmC2vDdWb725C7ov4F6vrv7/8jUACb2T50uhEgAgQgQZLgATeBpt6WjgRIAJEgAgQgXoRuBPAfABd6zVKVC4WJaLUESW6ju2akaxO1qbfmp4u8ILsQuGFEpvMlnN4xeFQqj+jslKaxEmAefCqgcXd61ZXajnghWAbPzkE3nUApgNgwh2r3P0nADbXbv/sffm0Bi00U4prCdRHSAxG4EXKoGv1jafc6mbRUPHpLp15+5HegOvnC2um9qu9mVoFgA8BdGcPA3z47tK+aIAbmgTeBph0WjIRIAJEIBoESOCNBmWagwgQASJABIhA4hHoY69mvBeAXtrL8yei+BZ/e07oqR/51kinqGMymLDtxW26g+8dDLb6U9p4EjM6PwKvz9fkA5GYBaDKXrnLzmVCDfs+kEWDRzM/xzQhCc2BYmwAPxf1wCYQh6AEXrAma8mKpcruHToKAmyWovO/mkvOb8Klitdc7GkeA2a8ATzmYcvwggnQPgTgI4+gaF8EylJi/pwE3sTMK62KCBABIhBzAiTwxjwFFAARIAJEgAgQgbgl8Jm9wdQiCa8ggIgyocDHK/wTMhdlFnYf193Nd3Ovdi+3/cXtwVZ/ShhPwobGBF4Ak5rVfX2eWTSsCkWkHwdggEuTNVa9vhfA/wJQ9LEHQxaaEzZp4hYWlqrX4ATemsCY5/L7dnsO1oCxKbPouEpzVVHrjq2f6zak21WfzhrV2GbJ8liGP99drw3aOGDGsMBV4eJo0VmSI0ACr+RSQgERASJABBKDAAm8iZFHWgURIAJEgAgQgWgTaALgMoCOAM5Fe/Ig5vMnrvlokFRdWfmnzEWZy+oIvAv3cttf2k7iSxAJiNGpPpqs7SkG5NnA0p/rEVcI1gCT9GEUmusRetxfGq6q12AF3lsBsK/vHQRbalr2bnZNsxldMrs0VygV8qpTVTj2ZTuc3cucaxyHN99d1xzQvoj7HRn8AkjgDZ4ZXUEEiAARIAIiCJDAKwISnUIEiAARIAJEgAjUITAJQC6A/tJn41NEmQD4rqDrOaHnCk+Lhq0vbtUdeu9QKNWf0seUWBF6CnghiLLhBOJpKxAWoTmcAcbLWOGqhg5W4GVV++zBjlPg7T6++/LMhZmdHeCYhcsvbx/E6S098WtRX8gtZqFV6o98n1bbj1+d+uuU/MPw4t1N+yJeNl4Y4ySBN4wwaSgiQASIABGoJUACL+0GIkAEiAARIAJEIBQCawAcBjAjlIuje40/EcV3BV2dJmu7LxQLCiH74NKD9an+jO7SG+5swQp40SIVY6E5WsuM5DxhqXoNZX8wiwbWYI8dGm8WLvuX7Mewm4Zh/8c78cCxb3BvN8BgAp7bBt2KQ/D3YMjfvqA9E8ntFP2xSeCNPnOakQgQASLQIAiQwNsg0kyLJAJEgAgQASIQVgJJdnsGVtUWT2KnF6FEVAUdCSxh3T5RGSwUAS8qgdEk9SUg6p4NNEko+6MngAftHsydRi0Y9UqP+3soXSfa/85+DO4zGBc//g4L1bUFu2//DO657fiT/Vrm3yvmGA+gn4vnczf75+0XYi6mcyRLgAReyaaGAiMCRIAIxDcBEnjjO38UPREgAkSACBCBWBDIBLAcwNWxmDxCc5KIGyGwMRo2FAEvRqHStCESqM89K3Z/eJuj+t96Tui53tPCZe+cvXynKhmeb3RU3lVWXr2sbeda4I//GyT8yt1dAfA8UFgCIAdY4cWywY0Eqxi2AJgJgP3Nxr43278PERldJgECJPBKIAkUAhEgAkQgEQmQwJuIWaU1EQEiQASIABGILIEFAAQA/4jsNHE/en0EqLhffIwXsA8AHx8e0TEmlbjT+7v//Aq8mnGaDLVKre05vGc6b+VlJbtKSngFn7Mzf6dTlPW0cDm/8/y50pOlzwy/dG6WdgTY3NXHje/fjmOlK10oG5hGqwPeDWTZwMZYa7fBsQF4CcATTDMGsCtx05bwKyOBN+FTTAskAkSACMSGAAm8seFOsxIBIkAEiAARiGcCZwH8EcDX8byIyMXu+Qq56Iq9yIXUcEZ2vNaeZV8yU9aYjQi91t5g9oCo+8+vwDtw0kD95IWTnSItZ+Cw4YUNuh0rd3gTZR1CMrOusY3ritYqBbQjOyL9ZDkUr+xaoLYJE+Tu+LUc8AKzuPEl1LIx2dc6u+8vu55V8v4TwFYAuxtMOhNvoSTwJl5OaUVEgAgQAUkQIIFXEmmgIIgAESACRIAIxA2B/gC2AGjBxIy4idp/oGGutJ2gBxY4xSFAVMVegqCM+TIcr7WPtkfC9iq91h7ztEQzAFH3nz+BV/PQkocK+4/vr3aNesvCLdyG5zZ4E2VdvXmZyMu8ctmDhcYAugB5HwHjU90JLOSAGcMCCLWzAFTZK3fZ5wmr3mUP15jQS0f8EiCBN35zR5ETASJABCRNgAReSaeHgiMCRIAIEAEiIDkCMwD0ADBJcpEFHZCoSr9gR9UAiwuB+9zEISBgxV6w89D5dQk4qh7Za+2n7RYNnei19ga1VcTef0ELvN8u+Jb77PnPvImy7KHCdBfKTe177oOapmzj/wjkdaj9eandomGVP4sGdvo4IP0eYOBwYEQrwCoHdp4FlBNE+Pc2qKTH2WJJ4I2zhFG4RIAIEIF4IUACb7xkiuIkAkSACBABIiANAux199kA1kgjnPpEIarSL9gJfAhMoir2gp2Lzncn4Ppa+0n7jzrSa+0NapuIvf+8CbzOSv6BkwfqJy9wsWgotVs0vFvHouFWAOzrew/K9wNoVfMgzPEg6baOgCkF2H8IkGcDS9lnaYAjIp9RgSaln0eWAAm8keVLoxMBIkAEGiwBEngbbOpp4USACBABIkAEgibQHsApuz1DWdBXS+sCf5V+UwHsB3AktJAn6YG3XSwaRFfshTYdXeVKwPFa++32RoA/2F+Vnx96PglwDAjUwzZF1P3nIvDWreRv369kQfuelf/scWuPToJNkJ3Yc+K4oBSyt+dt9xRlmWUDq+r1FHiZV64RQL4Lu84AMgG8B2CTCKZiq5FFDEWnSIgACbwSSgaFQgSIABFIJAIk8CZSNmktRIAIEAEiQAQiS+BRAPcC+ENkp4nK6D7Ek7d55eCfKuVNWtqs50+UWK18Dg7v3RNcRJ6C0Z5i8RV7wc0kgbPrIcRFJPpxAAYAuB9opQaGJgN/aAQINoCa3UWEeGiD+to3jiZ5+wA4/GyDbJIn6v5zEXizjgPaa2qXYUCLtk8X3zyKM3a7rltnnudl50+fPw4BOR/lf+Tts8DToqEZgDcBlPio7N0I4EsR2MRWI4sYKu5PkdrnTH2AksBbH3p0LREgAkSACPgkQAIvbQ4iQASIABEgAkRALIGHAPwLAGu0Fu0jAn/g1630k7WYjSYPdqleG2/iULX1S51FtzuQV6YvFhGIOdrYfc3nKqKdUgC/nAFaPCghb9CfgTt7AstVrsIdMFMHvBtqPqUCP47jCOh77WiSxxqJsb9T2PehNsnzd/8xgZftjUJg0R+B+1NcoY646zFh3kfTnX8nlRvK8cbTb+jWL1vvbe94Nlnram+y9oiHNy8Tflll70f2BpWebwh4iVdUNXIc74dAoQfcL4EGkOLPSeCVYlYoJiJABOpLIIF/560vmuhdTwJv9FjTTESACBABIkAE4p0AE0HOAbgLABNIIn8MaJ2RolZpU25onQ5ekJmOXi4x8eYcbDkfZFWtt1BdxQNTMtSFqWl3dZUr2tZqPVV7fuJMWzex17B3BVhsqL/Yhnpd5Nn7nYF5g/5DA6wD0AuAlW2JKkCWIRGRdx+woDcwQe6+DGp2F9uN49dT1rVJHmvmaAPwUoSa5LHPL+bP/Ie6TRGP4KUlP+Geh+5wQ7V83nJu7lNz/X0WeN7LnsLvYHtV8o8u1ckrAaTVNGODa9Uy+/fTtf69w9MBqwxwexsgTj87gtmBCelBTAJvMFuAziUCREDqBMLw5o3Ulxg/8ZHAGz+5okiJABEgAkSACEiBAPM4Za8zT4xGMCm3pOubPdrf6WfLG80of0+vq9pyKkxVmEzkNS8DhlyFpJZpsuZ6mXpkWyja1hR+2gVe5rG52/t6Q6ow0/Tu3btv//79n8rMzEy32WyyrVu3lvA8n5Ofnx8G4TrimbG/On5YDTzjMpkBwHNFwOpuEY8g8AQ+BF5qdhcYXcTOCOQpWwGA3evsqcF0AEycZ5W8rOp1q+97MKR49XZv5oeArOWAtnON5TZzhSjFy/n7+LsfvNPt4cDyN5dzc5+e6+ezwGccDiGWvQHB1uU4mtrF62Qf/+5a6esi5ob0mRMSpBhfFGi/BHroFuPwfU5PAq9UM0NxEQEiEAqBcL55E8r8dI0LARJ4aTsQASJABIgAESACwRBoa2+0xqrfLgZzYQjnapr+fUChamgHteu1FZ8f44zvHRRTVStiyroVYvIWr6Hxg13AV3HgfvpSZz3oz6IhmAqzWmFGoTA37tXrUtLSpdkYMKATDAYDpk2bpsvPzw+TcC1i6aGfogGe3wN0VAH3eIyy0ATMYCJYrMWXbcBdfYBlLnuHmt2FnvKwXCnGU9bRJI9V7rKDiWFVdqE3LEHYB3EReIfcA3R8DBieDNhkwE7zzaMqL+V9/sLVjgnLSssw95m5viwaxMR1KwD2FbAZW4feHXq3v6b9jAG3D0gRBMF2bOexEj6Jz9mSv8X+8CeYzxwxoUn2HDH7RbLB+wmMBN54zBrFTASIgDcC0XzzhjIgggAJvCIg0SlEgAgQASJABIiAG4EPABzzqDqLBCKvAm/5Z0e5yvcPhVJJ5xmjdwFBNl9QDvzBKHCVxyw2PhsHd7MmTz5+sV1cCNznJkADvmwA6goz11+/FL/88kr12HPmzOFyc3PDJFxHIh2uY44+DmRd40Xg5ewCr4+K50jH5Rx/G9CmETAcgNfX210DaQCvukeNe4CJAnrKOprkOewKmJ/tXgD/C/MKmEVDes2Xl4c88heKx04qN96ceXO6zWqT7du1rzhJnpS9Jm+Nr8+CQOGx+5p9ZgUUeG9+4Obljy15rLNjQKPBiNXPrdZtWbFlAoAuwOIPaz5zWMXxqZp/wmYOeCFOPjsCoXL9ud/9Eq/3LQm8wWwBOpcIEAEpE3AIvNF480bKHCQTGwm8kkkFBUIEiAARIAJEIG4IZAD4FEB7AKZIRq0alq5v+oi7RUPZKr3O9F1YLBp8VIjNNwEvMk/MtQHWFkyFmddzVarF+P77TAwaNMgh8IZDuI5kSuxjs2rkRl8D812aU0mqQpYJeAKAofbX/pmfq0dTqwbzqnsU9oPYKTyZu3nKRkJ09yUC+m2y5vKQhtlGeNk7Ytfrdh57jdXVosHRdM3VokHzWP5jhTdn3ez20GjDWxuE/Vf2Gxt1bCSc/LKqUXmlXKYcaIFMLsB8nIPt91TB/Ovph3HEuCqkyCR7kbf9Ujm/ptmn48FNYQmAHIl4f4shSQKvGEp0DhEgAvFCIFpv3sQLj5jGSQJvTPHT5ESACBABIkAE4pYAq2SbA+C9iK7Ao8ma5djlYi7Zko1N50KtpPMIl1WIPaap8d5k1rHBipQBKxId8/kQePPw449j0K1bN+Tm5saLRYOLyKtaBoxoC/CCRwOoiG4LEYMzz1Z2MIHXx9FgXnUXgSvqpwRTfRnMuS57M03rRwR0PAD4PyBvDzC+xnTbeVR7NU8FsL/ug4GQWXk2XWPVyayZWmOXJmudHnnnkVcyJmQoXWf5fOHnuNj3Ilr0aYHvnt6N5CmdnD/mjVZUfHQGtt+suqqvzsaDxUsoAF32QNzftyTwhrID6BoiQASkSiBab95Idf2SiosEXkmlg4IhAkSACBABIhA3BBYD+AXAgihFHILIEyCyPh0zlArVCuW1V3cSbEly81FOsJS0PYqy5pOBpSIFZNEViQDqisHt27/Bv/rqTeU7duwoFgQhOy8vT+S8UaIubprw50bcvP7OCiTwJmoDp/qTk8gIjcc0zlClqbRNb2maLtgEWfme8hITTDmG9w0iGhEGFAG3tWvZqNHom7pi847rep3/bYFLQ7VSQPGMKXUEOEEQZNbzJ0qs5868gssXDoRJ7PV1v1T/+y1Tbln/N+3fnI0ljaVGfLjwQzT7ZzOUHS3D7m/PICWjtVuWKtafgfm02WT64rQU/K8juYMS4b4lgTeSO4TGJgJEIFYEpPi7YKxYxGxeEnhjhp4mJgJEgAgQASIQ1wSYgPYCgK/jdRXKQd30Tabc5hRSeM4E46e7dKbtR0KpghPxi603MfjILGCbLkzCUbymIhJxu1o0eBs/GHuNSMRHYwYg0Cqrlf7a16913p/WcitOzjqp+3XNr4HuTzEi4LbxI6/ru/aNCak/7inHo69ewqkLg1HJmW1W+S5L2n3XqhRtU9C08jf0LzuMsTd2tiXLZRVb9x4t4WHLyX/f0fAs/GkcMG5ARqoqVdtnZJ90q8WadEx/LK3Zn5rJ5e3kPgXe8vWnYT1lNlVtOsPsc2Ltfx1+KLUjJsJ9SwJvJHcIjU0EiAARaMAESOBtwMmnpRMBIkAEiAARqAeBcgDdAZyvxxixvFTT6OHhhaoB17h5XRq/PcBxn+7y16xIhJAbcFnhGCPgJA38hEACr9eKamCmDlgVSEBs4GijsnxNt7e7Fba+u7Xb/Xn2nbPcqVdOBWom5kMEfN4ELJoCgDWD2bfipXG9H76rj7Ny92DRJRR8utc8/7CaVw0ZUW3ZMPLXrVj36h+dCzaUGzHtlXd1+Wu2RGOPVH9OdHqg0/qBbw50Ct11LBrKLahYexbW3606U+JaNLhsurhvvEYCb1Q+QmgSCRGg33kklAwKJbEJkMCb2Pml1REBIkAEiAARiAQB1lyNNaxi3pHxeGiA9neq7+wwW9mno0zRlvU6qjkqvznAVW7Y5aXRGTXkirNEixB4g7HXiLPVx3+43gXexWe5U6+eEtGIsFYEbNX0Z9x8wxu4+xbYkhW2iq0Hzpds+LFYPfuJMd1cBV6G7PXlW03Tt/FIHTIixfb7r1hwI/DHe292oznnnc+43FdXBRKZw5aB9mPbZySlJmnbDWtXbVVx9scLF6+UmtOUfZu1k8lkcnOxkecr+WMmmWUyNl2KR4uXIFl5u2/L5wNJ8dJ4jQTeIDNOp8ctgfEA+rEHaqhtdMA+o76I2xVR4ERA4gRI4JV4gig8IkAEiAARIAISJDAKwAwA7HXgODocwkDvzkBRI8j7yKCUQd7yZzSelISkVmZUfLpLZ/Zq0RDQ0zOOODSIUEUIvE4OVF0kwS1Rx6LBYMWJV0/oLq255K161iOHtSLguFuXN1k/+0Znpa6h3IS/zN5SaYMSa+c84KwQLi3jkDvvK92KQ4JcnXm/xqfAu/gzLve1VSJE5rBD9dyn7PsuAI43UIuXeG28RgJv2G8NGlCiBF4GYAEwEwDTndj3Zvv3Eg2ZwiIC8U2ABN74zh9FTwSIABEgAkQgFgT+CYD9cf3XWEwe+pwOkfYVAM+4DGOArMlzUHQp4S1lx/6Ikt9XecwhxtMz1LBIXAyVnP/rghF4IxNBfI4qmf1Yp8naz+XFZrk5u3RlaW2V6tDmGapUpTZlQIt08LzMrC8r4WSWHGz8zdGI7a73X8z8YNIfeqS6puO1lbv5/67aVzJ2WPfK0Td3S7fxgmzH/tPFQhKy83ZVpimUKdrkjt3Sb290ucm6N/7iFIdLDUbkvvquLv+DqFg0xOcOin7Ukfx8jsRqSOCNBJp3ZxwAACAASURBVFUaU2oE2H9L2Ndae0GADcBLAJ4AwP77vEtqAVM8RCARCJDAmwhZpDUQASJABIgAEYgugUcB9AeQE91p6zWbXQTopQYOA7jHY7A8ACdNQL63JkURaOxDlg/1ymbgi0ngDczI5QxJ70eforNqVFt989yetY0SjVYYlhTpqjZdcFT5ala/+IfCiX/o7ublywTep7U79ABusIsQTHxgtjOOo7o69qa+XZt2u+bqp0Zn9E232WyyHXuPFQsKRXbeyk0NwAohqA0Uy5PFfj5L5eEFCbyx3C00d7QIOARe5nk+HQB7UMYqeVmBAGvSm8jNIKPFmOYhAnUIkMBLm4IIEAEiQASIABEIlsBgAEwRZd5q8XKIEHh/LAI2d/O+IL+NfUJgQJYPIUAL5hISeIOhBcntRzFinKbZ09cVpt7Wxk28LV97iqtYUuL0yJ16R099wfOjnCJwabkJf539beWHXxcxX8ihrpia9G/yYKNOjZ5rM7xNG+Z3e2XPlRJLkiXn/IrzHGt41kCtEILaSbE52d/ns+QeXpDAG5tNQrNGn8AsAFX2yl02O9v77Hsm9NJBBIhABAiQwBsBqDQkESACRIAIEIEEJ5DM+pEBYMIK81eLk8MhAnhaNJQCeJEDlEOBpT4q88LakCveXimOk/y6hUkCr/isSWY/Dh43OCMtNU3bb2S/dN7Gyw7uPFgiyISczfmbHZYLrqvyJ/A6PXKzbuuaoUpN1o4e0jHdZhNkO3Tniz/+oSTpwm+VFQ6Bt/mY5hnJjZK1yjRlrz4v93FaMljKLDj00iHd6TWnvfn+iidMZ0aYgL/PZ8k9vCCBN8K7gYaXDIFxAAa4NFnrCmAvgP9JJkIKhAgkGAESeBMsobQcIkAEiAARIAJRIsCq3/4SRz5q44H0u4CBw4E+bYESJTBAAAQOKDwFKKf4FnfdiIqpLPRMgZfmSIsLgfvcKg+BhRwwIxbNm6K0ZaI6TUMVeEPcn9LYjyOmjND/K+9fzmpbo8GIZc8u021esdmrwKrKbKtvPs3FoqHcAsNSZtFwMVAjNrf90Tarrb7DXztobMdsuHrs1W4btSiviDs867CzIjiqu5gmC5aAyM9aLQe8EKucksAbbFbp/HgnEMp/l+J9zRQ/EYgJARJ4Y4KdJiUCRIAIEAEiEPcElto91BbFyUpcuzn3AvAPAFYA8yP22nWfjhlKpVKb0rNDOnvd23ziQolZbs3BT0V7gHBbPsRJFqIXZgMTeD0rGL88D5x7Fti7XhxySexHTe6y3MJhWcPcHnysf2s9VzC9wLsYN7R5RopKqVXdaG+ydqi8mJNbsrHhUiCPXNf9oen5ds/CNE2a2o/ASw9exG0kqZ0l1p83mnGTwBtN2jQXESACRKABESCBtwElm5ZKBIgAESACRCCMBOKp0VpMujkrB3XTN5lyW20DKM4E46e7dKbtR3oDTJBTLQNGtAV4AdhTDMizRVYRhzGNCTtUAxN4Ha+hsz5hrKcN23acDdjzS00zxBXeLA5ckh9WC5JQN5VXgXfdW+u45dOXBxJYg60QqyPwtrmnjfr0nNPQPKlB+dFyyJJkULZS4vDLh6Nl0RDsGkLl3MCuk8TDC1fmJPA2sB1IyyUCRIAIRIsACbzRIk3zEAEiQASIABFILALx1GgtFt2cNY0eHl6oGnCNWzWi8dsDHPfp5ceBAY8Dw9OBUwrglzNAiwcDi3CJtYEivJqGJPC6VCl6+ksbWD8bHfCuWA/ZmIqMI6eM1D+R94TzoUhFaQUKphf4tGioxx6qY9HQY04Pje27SrTbqMAdN/eFzSbgu90HuV+Ty3O+Xrnv/XrMFejSngAedPGpZI0eVwI4HehC+rkYApJ4eEECr5hU0TlEgAgQASJQLwIk8NYLH11MBIgAESACRKDBEoh0o7VghCYx50a7m7NXgbfymwNc5Ya0C8CHXWp3TtAiXIPddEEsvAEKvL3UwGEA93hgiqnfaBApA1iTtVRVqnbAqAHVTdYO7zxcjGRkb8rb5M9yQcz97xmH2/5wNFkbru7Wa83MfzqbrBnKjZj2yru6/DVbxArkQa3XfjKzj5nucmFTAE9Qp/lQUPq9JpR9Es4gHPNPBSAAeCacg9NYRIAIEAEiQARI4KU9QASIABEgAkSACIRKIAKN1jyrrQpLfL5i3npAhlyp1ipa35AuCLzMduVoCW/hc3B+i7fX0aPezTll0LX6xlNudbNoqPh4xzHzzmlX122wFj8iXKibJcrXNSSBFzWezo9pvAu8cdm8L7AY11WTkaxM0So6dksXBEFmPX+ixGrlc3B4bwA7iuqd6G1/aN6f9/juSfcMTXXdq3Pe+YzLfXVVpBpy3QqAfX3vcX/cD+ALAJuifN/QdOEnMB5AP5cKbWZvdAHAhPBPRSMSASIQRgKB/zsUxsloKCIQDgIk8IaDIo1BBIgAESACRKBhEohAozWHl6gDqO/qVnmHW/SqPo/UCqgWI8yH3tfxp/1W20XvF/bqJmvJ2pSe6fYmaxeLzZcuz8Kxl1bWFXjnm4AX2Wvaa0VupeitQ2RAEjstXgXeEPPqeDDSqBfwmrMCFSi1WzSsimQFakxSr7iu3/9n7zzAmjrbN34nrAAuquLEPWmdqB2i1qq1Q1sXdbf20+/7t/26P+nS1lVb29rhANHiXlW7tLV22+HGUTWAA8G9B4gQAsk5/+sJJyGJAU5CNs97XVwIeefvfU8k93nO/aSG9xtWcv1rNSjY/qO6SL1XzlptCrxr57yYMuKx7ha2KrMXfqeJn7WqPA9gRxmQcEx92xJ4NwP40dGOuZ3XEDBP8EmfvbcB0Ev77jWT5IkwASZgImB9U4Zsc+gpErrpxoUJeDUBFni9ent4ckyACTABJsAEvJpAbwDfA1gN4D9OmGkpGc9tRrdGB3d8PiWwwX0WYkzhie81uiNrXBVt5+gSrUQ7W0l/Jp0G1r8GoOwPEvZFLTs6X1e2c1DAtHtK26UW3e1u6ZEGdkSulzm/zmOA5m8DfSIBncKPk/dFh/Z/IiW4dQeL679g3zaNdvsWOde/zRsA44b1TF36EUVCF5fsnDzEv79SnbxOtkWDI+fb2qKhBoCX2KLBIxeiswe1leCTzmwXAJMA7HH2gNwfE2ACFSZgfVOGfi7k9+QKc+UO3ECABV43QOYhmAATYAJMgAn4MYGWADYC0AGgqIfjFVhrKQKvzUfMyxJ4XRVtV4GlmTc1F/MKVMCOG0DVR4HFZHlR5gcJB6OWnTTvinTjLAFT9hx8LIJXfuS6TAKOCI0yu3ZatYrM0bbAm/K3oN156E3g/IflzNLm+Yh7KCZWFR6W2D+2Y5Rer1fs2n88UwwMHJ+0okwPYBqqIonSrNs2k5KsnXMaae7IUwRsJfhUSQLvmwD2empiPC4TYAI2Cdi6KTND8kWn/zf4pgwfHK8mwAKvV28PT44JMAEmwASYgE8QIM/KeQBGASD/S3r81MEysAuwJLykMT1iPjEP2HjbB2Fl3a5dVDGvmOoKhXkoVCfnCRd2+8qH5loA6MP+DQD1pQiRUwAaAiBvilwriOHB7Z/tHBjVw+wRfKAwY5OgO/oFZdfKA5BvB3hiR8l+7GljR/fmVQd0BZaaRVvS8mhfv3XVXpHnJZWyknM5uJbbmlWUYzgwvzMw3GJfgbkCMINEf+tz4Mi8jezt3euKrs3WXGsDqALglvQivX/Q2b1mz8ICW9zZJfyRUSXXf4EGmr+3AUXtRX32gXwxR30URTdKY0fn4wSAzqWMaa/47IxEafaOaQ8urus5AtYJPncCKGKLBs9tCI/MBMogYOumzDTpqQp6MshVf7PwpjABpxBggdcpGLkTJsAEmAATYAJMAMBPAJoCOO84jcjqQNeWQL+QYp14ewGw4xhw8XahJrh6dWVEi5aBdWJCRFGE/qq6QLh25BgKSxV1HJ+WC1qG1g6tU7dL3aZN+jUJEPSC8tzf5/Tn95w/nH8xv5ok6t20GrYsgbdAiqIuV9CsV69e9XvvvbflI488EiIIAn777TftX3/9dfTChQvOEBJtkXKHgGk9LjGkYs3QmTtZEaHSXDgthc8cAXj3oJPWYKfgbX0d/q0Fdh21eR3aT5TeIwQAdDODPos0MftZfm/VqzcJuCOmcVDTKIM+rL9WCEX4ACgD60LQ5UF3LCFPuLqttA/jxIPGby9/wFJrcqI0J0D04y6sE3w+C+ASJ1nz4x3npfk6AeubMu8DoL+xSOjlwgS8mgALvF69PTw5JsAEmAATYAI+ReBXAHMBbHLCrO2JZrOnrhOm5pwu2gxvk9pnTh+T36c2R4u/3vzryrGvjyWU9kHiNosGilo+slotnPmDxFmKxi3Xc3bcuHGpS5cuNY2bk5ODiRMnqpOTk+Ukp3Jk8fZYbzjSv7vaWJ8ze3z6jG3pb29KpkeRuQEAHgdwFRg6GEiiyG2pOD05mp2WFU63jDAuzGmPvwa0bpKhz3yjOYrCEdDkLwQ1GmhxDorOfKPVZy0luxZbj9TayaPMI8aJ0tx1Bfr2OMb3gHHSe/Vbvr0cnj0T8FsC1jdlyDZnvxTE4LeL5oX5BwEWeP1jH3kVTIAJMAEmwAS8gQBFxD0EIN0bJuPlc4jut6BfSqvBrSySRO2bv0+3691dr0qWF7cvwZBkLTQxsHaHKFEUFPobxzIFXfB4nN9CorAcgTd67dq1KSNGjLAYd/bs2Zr4+Hg5yakcxGorsdw0NbDKVaKyg/O01cyWf/DxmQBphPgSwFTJlsSGT5912z8LgLBHgeVkZULlIwAxwIB3gPBEILZlceT6wXRAOR5YXG5EtsyF2iNo2pPsUObwpmqOPP5q6wZOdFjcwykFf9QME648g8BW3yOw7n0Wcyk69bWgP7Xs7lIeqbWHh5w1cqI0OZS4DhGgaEB6r2aBl88DE/BuAj4ZPODdSHl2ribAAq+rCXP/TIAJMAEmwAQqB4EQ6RG2wIp58FYOWABsCrz7E/Zrds7YKSdJnPUHD7mCVVkCr5xxHdwga6FzX6aTBUwH5yWnma1o1smngC8mAvgKwGQA5J9Lj2+SeEO2APR7ego7FZhvipYutlaenAV88bRkTdAYAFk9RAA4KrWjCN9vnZzMxdb5KO3DaykC7zwtMJ3mRqJ2RYrcx18paSNZKRijnVtInso/0PUTFvfwXmX1qFDNt7kQoUFw9L9McxKKbqHo2DpRvLbxHjdE8NK4nCitIieicrVlgbdy7TevlgkwASbgNgIs8LoNNQ/EBJgAE2ACTMCvCZBYRMIL+WlykUHAlkXD9unb1emr0x2JapUr8MLaoiE7Oxvx8fGutGgwp+FoRIyj7WTsRJlVSrOXAPDnNSBrA3DyWYAEbOXXQL+qgEILpGQB+98Dnl8GDLGIlgYStMDUl6QbIiTwRgIgz2BK+uWqZC7m56Ms4VSCYSvietJpYP1rAMyFVkf4yn38tUwLjOCObY9XGda/RZvMY+gW2xVfJh1ErtAKoiBAzDmC3FNtC6D7qIebIniNHDx1Th3ZB27jGQIs8HqGO4/KBJgAE/B7Aizw+v0W8wKZABNgAkyACbiFAHmJPg+gn1tG84NBmg1oFhsUFpQY1SsqShRExcW9FzPFQHF82uI0Rx7Lly3wxsXFxapUqsT+/ftH6fV6xa5duzJFURyflJTkyLgu3glb9giYYGZx4OLxUYrAmwTgLgCrLwNf/hcY8hmwsEHJZChS98WzwMD6wDCK7jUrCRpgqjFa+mMpSvUBqYKrkrmYnw8Z3sHm3AtUwI4bQNVHgcUUTUvtC52QcKYsMbR8r97oZrHhSuVv/37pseA+I3ob8J0+chpKpRI7N+3HimlZJ4BfSYy2VWRfL64+YNx/pSPAAm+l23JeMBNgAkzAPQRY4HUPZx6FCTABJsAEmIC/E/ifFNlHGcK52EfAGVF/jghWzhjXvpXaXdtlyb7smImtaNZFACiYNVEDTJkMJL0LDA217HSeCFxRANPNfk3J016/DnxNkbqXAAwAcB3A31LSNVclczGej3+TvUH53sGmKVPmsqZS8sQyvIbtwCmvqiyv3obRDcc88coTy3uP6G0hoi96fbH4XeKu14GL5HFsqzhyvcibOddiAmUTYIGXTwgTYAJMgAm4hAALvC7Byp0yASbABJgAE6h0BCjD0XJp1SNLeSy60kFx44K3S4l7Yt04pquHoujZfcAQleVABosDioDd4+oJFPdP0ayB64EH6wFkMU25BOMAUMCuIRp3HLBwqQ0rBgDkwHAIwJ0AigDson9rAJUO2HMWCBgrRSO7Wmy3FnitvYPJMoLOEPkHmxdZQquL9kGWV2+f0X1SX0562eBzrN5+AYkvpeD8ifZ6vU5xq9gqw2bENwu8Lto07rZcAizwlouIKzABJsAEmIAjBFjgdYQat2ECTIAJMAEmwARKI0AfXusAKMl4xKzcQYDEOSrd3TGYm8aIBhYcvt3iYJ4ATL/bzTcR3gV6Pwe8F1FsQUuFonGnqYFV7QBbUb4ficBM6W9typ/2OYDZZujIxoHar3TEc9neLTAXNGUJp2YD2Fvf3rmVVl+WV+/dg++ODVWFJsb0jYlaMulStRsXPzWL5i2VMQu8ztol7sdeAizw2kuM6zMBJsAEmIAsAizwysLElZgAE2ACTIAJMAGZBNoDWC9llZfZhKvJJFBWlKc/ClbRwL/UwAdmf6+SqPq+CCy5x30RvAZLg2hgwEUg4Cugb7XiRGp/FQCHPwbSPyqO8g1PBHpHAToFsC8TKKwOfEaWCwBI4D0CgKyqzYvB4uF+aS2ujOI1Px+yhFOzWdpbX+Zxll1NLpeBQNK6260yLBgbB/XH60U2UK7oUQIs8HoUPw/OBJgAE/BfAizw+u/e8sqYABNgAkyACXiCAEXP3QJQF8BNT0zA78a8OyJWFapKDOlUK0oUoShKu5GlQcEE/Hx1n9la/VGwigbe2w9cCSm2OBAkewSxAHivhxsjeK1tCh4EcBaABkAGAPp7mhLU/SD52+qLFV1z0fd0IBAVVkrCNfLjrQqAEpgFSF7Wxv6cdZxtnQ+5wqlxDvbWd9bc5fZTSkI8i6R23irwejtbuXvA9conwAJv+Yy4BhNgAkyACThAgAVeB6BxEybABJgAE2ACTKBMAr8C+EQSvBhVBQmE9K6fGvFSO4PHKBUhrwg3lx1VF/xyzvzRfn8UeAE8cRxIaFEcAUvaZy0zW4QKgrWv+Uwgqg5wXzfgvtaALgDYdQUIGwAsHwKgkCZWSpeSeDfya2CuaR/NLB42Sga91J7+Nn+3nP7sm3lxbT89H9YobFllGG00LOp6C482AMZYifsrAJxxZJO5jU8QYIHXJ7aJJ8kEmAAT8D0CLPD63p7xjJkAE2ACTIAJeDsBEqgo3PIdb5+oD8wvuvqr7VNCe9YLM59r7jeZmrzlx42P9rtawPNAdKEx+rVdE+BEOBAjAsgH9mUAyvHAYopwdWcZDDy2GFgcUTIo+bu+cRX4sjaAlyURtYzEb7ZsHI7OBHbQ3+NfApgKgKJ/Z8jrz67le4ugadek7a/ceQzQ/G2gT2SJVYbN8+ItPOi9crLZOqtLe1/azQL7kfhPCw+8D7kEHgu8LsHKnTIBJsAEmAALvHwGmAATYAJMgAkwAWcTeFQSKfo5u+NK2J9tgffrTE3eiuM9zWwKXCFYDQXQycXWAaVs6fBUYL5ZtOteAAnHge9beegMRAOJ/wBxQZbjzxWAGfcCoC9KdEcTLa+YC1XW9g9kcULi3kt29FfeePS6K86HnHHdVMdaPP/xAnB+ErD/61Im4A08egGgrz+t5jhMevphi5vgefcw3cmiJjgxJOaOKAiCojD1ZpZGUTQBmy0sarx7DZazY4HXl3aL58oEmAAT8CECLPD60GbxVJkAE2ACTIAJ+AiBagAuAqgiRfL6yLS9c5qqB+qn1njRzKLhVhFylh9Va11v0UDRhUWS4Ogq6wBb0EvxUrWZLMtdm/YUsGARMCzYcsC5OmDGHwC2lWHRQE3Kij6cCaBAityluiQA0c/OjOL0BkHTGXtVCke6IfBCdImFMUVXkzXDSnMbE/PxvYEHReDTTRpbAu9mAD86A5ib+3B6lK2qb53UiPg2ZhY1OuR8fkJdsOViaXvr5iXbPRwLvHYj4wZMgAkwASYghwALvHIocR0mwASYABNgAkzAXgJkmkqRaIftbcj1rQjcHREbEqpKVBmTrB25kalRaMdjyxVzmwJnC1bGyFJXWwfYIfDaTJblruNyPzB4HbAosmTAbADxucC3XwH4AsBPNiYjx2N1MIAYs0jpZgD2l9Kfo+t19vlwdB6OtQuv+rqy2h3PhLTrVkMURYXufOZ53fVrk3Dh1DcA2TJ0XA7cpyx2hjkJIA7AJg0wxdzGxNsEXpqPtUVDDSl625nivmPM7Wn1EGLDQ8MTVT1UUaJeVGj3a7PyFHkTsAbmiSDt6dFYN7rGG232hvauE0q/KDqVB4VSAc3uq5pbn2eVtreOjOPONizwupM2j8UEmAATqEQEWOCtRJvNS2UCTIAJMAEm4EYCy6THwhe5cUx/H6qs6DhnC3jusg4oZc9kJ8sqa8+dHE0YtQy4rzPQO6rY33XXJeDPA8CZEWVMwh6PVSfP12JWzj4fbrrWHn0WqPIJ0EtlEG+VexHyQF0ENw9EwV+bzxSlH1gIDP4vsKheyYQoenchgHANMHUcgIMoztJnztdbeFjfACBxn5KsnXMTYKcMEzY0LLXWB7VKomxzBdyYdUOdty7PkShb4z7dBWB4lQnNHo/oXje45h4d2nRuAUEv4NiuDPF6+uUnT+8+vcopC3BvJyzwupc3j8YEmAATqDQEWOCtNFvNC2UCTIAJMAEm4FYCiyU/0gVuHbXyDuYKwcod1gGl7JithGSyk6s5wzvYlthqFOOuAqC/oVXliHHe5LHqivPhhqtthBaYZ2aLkQMop6P6861RsG+bRrt9y0/Agkdut86YD+CvW8DWpwHcB6CzdMOJxN4WAMYAuA6guxsWIWcIV4r7csavSJ3omp/VTAkfEG6RCPL6+9e1txbfGgtgg6zOzaKAQ66HBNY/Xl/VuVdnQS8KAYd2HwoY9dlIUzeaHA02Tdmk3rVilyMCsqzpuLASC7wuhMtdMwEmwAQqMwEWeCvz7vPamQATYAJMgAm4jsA/AP4DYI/rhuCezQi4QsBzh3VAeZvoiPBVmncwCU16KZpTprCckgVgArDc/FFzuXPyJo9VV5yP8vauoq8PBBZuAoZY9ZOAkD6HAE1ekXbHT2OABStvF3gTAOwSgTpdgeV0jsnr9jcA0yVbBBIez3iRwFtRVp5sbyHwFqSE4caUlig62RsoDMwF9p2wcQ3dNl/zKOD68+vjhWkvGOqcPXIWaalp6Dioo0WbrQlbNZve3uSLNg0s8HrytPLYTIAJMAE/JsACrx9vLi+NCTABJsAEmICHCAQByAdAEV2UpItL6QTkioXlMXSlgOesOZa3Bme8bss7OA3A/wH4HQAJthTBSf7FP9w+ICXrmm961BywmazLHh7e4rHqyvPhjH2z1UepAm9wz33QXzx9WX/sYB1g0BXg81olHZA3MjnD0JbH3wS+2QKAbDQoaRkZ9D4jnYObADq4avKVqd/woeGpNT+oabhuzj/UEboMeoDDWMpNeEcVTSJx0fEiPH7xcfQY0sPQAQm86Wnp6PC45Vb9Pv93zXfvfEfC/V4fY80Cr49tGE+XCTABJuArBFjg9ZWd4nkyASbABJgAE/AdAncDSALQyXem7O6ZWlsQ2IwUtWdSvijg2bM+uXVteQfTDQd6RP8dwJD0iUTXQgDWiayigYUpwBCLR82BxOJkXQ8h2IFEUt7iseqj52NEATAvxFK8nYagdscOFOmF8Ujb+wTQoBXwwGDgPgUQAOCUlGStAYB5AObvAa7fA+B70gsl5TcTwC0A7eUeLK5XBoGHEBsWGpYY3CK4SfZn71ZF0XCrytI1VPoTHaUKvNTRssnL8Mi0R0x9arI1+G7qdyd2rthJN2scLfbcqHF0DFvtWOB1Jk3uiwkwASbABEwEWODlw8AEmAATYAJMgAk4m8BzkqA2wdkd+09/siJF7Vmujwp49ixRdl1z72AScehnsgyhv3vJomEGgJclT1ZzC5FSBN4EStbVM2xo2PIKJJLylJhkhOaj54OSrIV/CvQONiRZw24d8M+fwCHKokZqLiUl2w/0TwC6Nwf6SQHaxmXTfaZtAnDwIHBxoyTqk8A2mi0aZF9P9lQcCCStA4aGWjYqvobKirY1jwI2t2igfjZP2gwhVEC16GqGJGvaU1oIF4SM1cmrW9ozueK6Tr+5Zu8UWOC1lxjXZwJMgAkwAVkEWOCVhYkrMQEmwASYABNgAnYQ4ARrZcMqO1LUMd9iHxXw7DhV8quaewc3lm42rATQFYBSEvleArD9dsFpZCow18yigR73n6YGVg23lUjqZvJNTfasbF/wAfX18zFQsnshmwUqVoI5iXZhvwEJZgnZjFYN1QD8ogH++gTAYUkUftLLkqzJP91eX7P0awhAUwAZNn2wpSjg0B6hUZRkrcGJBoFdencpunr6qvKxNo+Fjhk9RpmWloaAgAC0bt0as2fP1sTHxztw7Tn95pq9O8ICr73EuD4TYAJMgAnIIsACryxMXIkJMAEmwASYABOwgwAnWHNI4C0/yq2Mbn1dwLPjeMmuahQBScwrkCJ3qTEJLPSztUWDjei+fZmAcjywWGtT4P38pib7g2xf8AGtBOej8xigwwqgu6I42tdo1fAd/VsLJNM5OCiJi5WAh+zrxMkVSWxXLQEeqAMIojJwz+W7778R1n94x7oKKJSZB4+Kypt5xwMUhaOTl/9snrzQOA9z8Z7+3XTt2rXrR4wYYWGdIgm89l57rri5Zi8/FnjtJcb1mQATYAJMQBYBFnhlYeJKTIAJMAEmwASYgEwCnGBNFqhS5/htRAAAIABJREFUo9zayWp+eyUWrEoHZx7Ra/ZYP34qg/Vtlgrmj5BTO32OHtkfZKvz1uc5umcObrVDzSrJ+XjiOPBii2L3BrJnNUbxhltbBFQSHg6dFYcbxQyOMXjxtn+gfdTlU5cDTx48eTayWmTwO5+/0ywrPQvKACXuqHMHvvlkJbRnLquT126Rde2MGzcudenSpabI+uzsbMTHx6uTk5NltTdbUJk2LG5K2MYCr8MnjBsyASbABJhAWQRY4OXzwQSYABNgAkyACTiTACdYk0XT2geSIkWPzgR2qG0+vlx+nyxYlc+oYj64Zo+Qi3pRoT2gzcwLzBuPFThQ/tAer1FJzofBquFX4MGQkijehynnI9lsmIuBlYSHU89duddPp4c6ZYx6d1Tz+i3rGwY+nnIc+QdyhaIrecqu7e6CoNcjLSsL+QFF0GWd1s5f+h1F4FKyO/LGPlrabOPi4mJVKlVi//79o/R6vWLXrl2ZoiiOT0pKcuDac/rNNXshs8BrLzGuzwSYABNgArIIsMArCxNXYgJMgAkwASbABGQSeFbyPP23zPqVvRqJJn0BREqJwIyhhyRc/GAHHPKTpdLdjjZc1TEC5QpdjnXr0lb+Kmja2AsSeQuXAPfUBSIFwGSzYS4G+isPVxyiNgDGWL0/rZCS1BWP16hDbGBg4JLQZtEtAgOVijuCsvGvyb0RCC0ylhzGoo8pz2Fxycm5idenf4CrN85pvz994kxIuwa1IAgKbcaVLK1SNwFbT9uybTA2d8K1Z+vmmsGGxQGx2CHcLPA6hI0bMQEmwASYQHkEWOAtjxC/zgSYABNgAkyACdhD4GUAvQE8bk+jSl73XSmBFHnC0t9m9HOhbY/YUkmxwOubh8gJgpWshfuToEkJ1+hJASrk913aTZGy2Nri4a69kLVhXlSJ3o8mm82nOgB6nzd5WAc275Ya2nO0yUJB0GpQ+8bfeHZqT9Q7HIyxI4ZYLOfDz5Iwa8t6XdD4roHGF4T8QuSu/0et/SvTXtsFR1F5ar9Z4HV0x7gdE2ACTIAJlEmABV4+IEyACTABJsAEmIAzCcQA+AMAiQCU6YhL2QRIZKCvLwFMlR5VniEJKCRC7ZEJ0J8EPJlL9ulqQwF0MhMo7wOQCmCRi1blB+fj0WeBKp8A94cAegWwSwconwZWrHbgpogZD+uIzpQsABOA5cZIUqMQSEJymVYCLto7T3bbCwB9/Wk1iWHSEwZb6P1L1fPJlKDmMRZJ0IRjf2DkyJropbpTGDNiiNK8/cQ338XiArUYfG9ji8+ieT+ma/LWH7zfjvc9T7JxdGwWeB0lx+2YABNgAkyABV4+A0yACTABJsAEmIDbCNAH+RxJFNjvtlF9dyCjwPuVFCVH/Cgy7iUAFJW7V+bS/EDAk7lS/6hWHLXdLPq3oOCQxICGzVpCFKG7dPqITidMwJH9ZT2m7ggBP4jwHlEIzKMkjlKht5kpemA1XS/23hTZBqBVsUj52OPA4hqW/b6WDXxN0cF3hEeG6+t3qd+mRd8WIaIoCqd3nL55ZteZHbnncq+ZbQS1F6X3PuOvbf2utL2jtsYvqmP+s/m/qU+6cXZVEpt1Zt/p9/Sz8YvEaPoy/7lI+tn89wVSPWpvbEPf6ecO0o0IutFE8zDWeRDA7wC2Amiu6vnkd9YCrz7td7SOOJ1x1x1NQ1Ys+jTKuPDs7BxMmv4pvlAeR2C3hhY8bm1J1+RvOEi+vHLf9xy5Flzdhs5VHcl2p6Z0s5PE71AA9L0HgFyJn6vn4uz+1wFId3an3B8TYAJMgAk4hwBH8DqHI/fCBJgAE2ACTIAJlBDYKH14ncNQZBEgg0oSWUikokIRXvSz6RFoGb2QgEfiwQgHk7TJGMJjVTz1KLWrFmwU9bXKRi1WVh30NEW7Gwo92l6w/Ud1kXqvsx9T9/UbAAOBhZsAy0f9gfl0mXwLYLCdN0UoWv4RAEpgfidguEWEKTBXAGZcR0gVseWDTWoNXTzA9JmpIKcAW/63peDopqNHgNrhQNco4MGgYm30ryIg9TrQqibQT/rd3zpg50XgslayYKG+yvqio1Da6xGSJQX1ZaxnPD7GOcr9Tu2s1m3zyJOwS8X43di/8WcENGqnCOszwcSo+Byvhf7UQdSqGYG4oYPQu0c36PV6ZJ2+gLHj/o17/zMYhU+0Ng0o5BXi5rI9YuG+syRCG/smQdlc+Db/mX5PY9J3ErHNXzP+m75T5DXVIWbmv6d/l/VlFLmpDt1YqCK9xxqF2mCpb7KZII7mXIxiO62FxqUvDYB8KakciaRnXPUG46J+H6ADbmXX4aKhuFsmwASYABNwhAALvI5Q4zZMgAkwASbABJhAWQQoWc1sAPToNJfyCZA4RdYWRj/RZgAo+vmn8psaatDj/p8ByKOQRgAtANibpE3mUG6tZm1j4CfrajIHuGsc0D8IAfpQRUQawvrUQWAdlQFuwb5tGu32Lc5+TN3XBd7/Agvn3y7wJgDYfAm4tAU4fbLcmyKq7rGK0LBEZUjjJiJEhZB/9Cxujm4GDCOxrqQo5ojKmu+tEQPa9n94Ssta7YdRnrGSsmv+Lu0f0//oCQxfCsw3ec8WP7wwWQvMCympTb+bpgZWOkO0p8jWmwBIbHNHoUNJix8F4DAAEjObAtgA4KJJ2Ixsfk9geMT7AQ3b1IcoKPSXsk7rbl5/C5eOkpCpHDt27PdxcXEtgoKC8NBDDyE7Oxsj//3kua1nDhaGtKtfG4KIwmOXLxecvjYXp2+S8EnjkDBL341f9LPhd7Wb1m7RolOLYTEPxtQQBAHqv9TZ6bvTv7+SdeWKVCeg0R3KqG6tQvs8EhNeRRCg+F2dl/t3Wv72M9fEbGne1BcJs8Z+6Tt9Njb+TK8ZXydPdIq6JYE9HECmJNSS6EvvtXRT85g7NsSDYxgz5U3y4Bx4aM8Q8LebrJ6hyKMyATcQYIHXDZB5CCbABJgAE2AClYgACVNfAKBnbymqiot8Ao5+iKLH/Z+UIsJiHfAjlT9D99Z0RvI5985Y1miDLgOf1zYXAJV3zELVMaSbmQReZz+m7usCbzQwKhUwfyiAdLr3AJDe9OY1YMPocm+K1L0vK7hhUJPgVqEQBQGFWToU7b1DD/0CEvWkkg1V87cQdudv2bkne1Xt94wYYC3w7py7s+jPd//8Gkh6HBharMwbylEAaumei/lhSNQAU5wh2tNNoEsA+ss6as6tJOf96bY6cYP7xqpCqizve/89jRUKhfKfw8fFAp3imICAUUlJSRTZSgc/w54nD3qP7p36QtILJmE9LycPyyctV/+6/FejiB49tmeVjSteqks3hQwlJ0+PiSuuqpN/za2I0G58TyKBm6J0xzqQENO5u+K+3tg72H2svWUkP73J6i14eR5MwPkEWOB1PlPukQkwASbABJhAZSZAj0tTRJM99gKu5CVHlHDl+K7u2/i4/6sAyOeSknTZ60fq6jk60r+zks85MrYr2wwEFmwAhplFeFLMYALCh16EskYtaLb9qNalsUXD7Zsw5DwQUg8g7Zuenj8IIE6yiJ0nAtPvKSc5V3Rwp87qauM6l1gJaLTIWXJMFC/VBHQPKqAUENJoD5p+eA45f2UKl7/vJDRrdzNw8FzKgVdcNDka/PrWr2dTN6T+ACwYZxn9axR475ICQY36YoIGmOoM0Z4S8VESuAGuPKRO7Dt67PDHNq5YOKtEaM3Jxf8mf5ip0yvy+vXtEaXX6RTbd+/PSj+WMfPvv3dTlDBBLKtEv7zk5ZSecT0tkrp9O+dbzU/rfnqpdtvaL9RsWbPJ+PyjVcfGUoBtSZn97Q1N/Mprjgrt9J70L8k+h3x2yfbhEIDGAJL9PDEcQWSB14kXho905ac3WX2EPk+TCThAgAVeB6BxEybABJgAE2ACTMAmAbIWoPA1it697mFGlSXyxCiE/g9AfQBLHEzS5uHtum14ZyWf87Z12RZ4FfMQ3OUvjZCbc113/cobuHx2lZMn7usRvKRpxgLZvwPtg4pF3j5miAxevOMALC+NW9X6VV8XH+g2S9W1OFLaWPJ+PQzNlmaiIjhKEVz3EJrNzUOVuwpwPvG8cG5RgFDjvgGBkVVS0Ty2JgS9gJPbT+vP7zr+Te7Z3DhgyAVgYd2S3ig33jIAfaUAT3KNeBhAwgngC6PIWZGbTiR+pkmew04+Ik7tzvj+e3X1og9njXpigMUNjY/mJIu9evVSdOvS0TBoTs5NvDN1uj6m3o1b2w9dyBKgn5D87ZHSEg2WKvDu/WfvxccSH2t69ehV3L/pB4y+x0IDhiTwOiq0077RzTMSdY3evuTN2xnA2z6eGE7O5rPAK4eS/9Tx15us/rNDvBImYIMAC7x8LJgAE2ACTIAJMAFnESAfWEoY9bSzOqxAP5Up8oS8EelRYfKu7O5gkrYKoHZZU2ckn3PZ5BzveNAV4PNaJe3JamCiBtjYCcBDAChhHnmtOrP4gcCLaOCdfVCeUUH40IxNNqCYCYgXjgN1RwLLbQqD0f2jM07Xrttc1ZXuQ5WU/J8PI38z6XaEPwehrd5C1PuHcTbxhi6wTS2FKEJZdEyHojPV9cL167fE3MvHUZCzufhGCvkpxzwK9KsJFAYAu6sAn5l9viL/3ekikD4WjQpPBQYFJwY0aBMFUa/QXzqZpbt09j3knCbBsLyoVeOET0hnY7gzD4cL+jJZGaxN/ihlxLBHLZTWj+ctQa9ePdGlcwfT0J/NS8J9kcfRulEEJs7frk7emFaqlYK5RcOZI2egzdPiy4+/zKjzaJ36dw650zDW1f+tweeDSqyVs/P0iK+YRYNR4DV6pVMYOY1FKjV5n+9xAUdv6pIFXm/aDdfPxV9vsrqeHI/ABDxIgAVeD8LnoZkAE2ACTIAJ+BGBqgDOAbgbACXW8WTx5cgTR6L7KEnbPCnpDwkN9iZp8+RelTV2RZPPeem6Wr0FtH0JeCAC0IvA7qtA+kzgEFlsFLjI3sRPBN6FKQjeFQYhDNCTOCgAAccAZTZQ+BYlODsJfGEZolt8CgaOWTRm3a+b0kN1/UjILS6CRovctRdQdHBtyVkJnIOQjolCxOSulGALVS8p0e5QDTzcpa8oFun1O3bsOBUYGDg8OTl5mNl+0XXbFFiwCRhmaFdSiu0jApt3Wxrac7TBN1Z/4xKKTuyBskYdPSDeMoi9euUEnNhWWtSqsTsKCd4GYIyXHm6alsX774ghDz+7dsnHkcb5ZmffxJRZCeKc2e9afA79dG4SetTLQJe2dTB79X5N/LwdpVopxAyOiVUFqZaFVgtt0vzu5kp9kV7456d/Ttd9uG69u4bcZfBE1qSeRe7SvxF7hxZKvZC7+1hBhqjUjE/aUkQWQo4UWhdFiRcBaC4lYKO+GgFY7IKbMo7M0ZVtWOB1JV3v7NtPb7J6J2yeFRNwBgEWeJ1BkftgAkyACTABJsAEXgbwOIDeXoDCFyNPKmopQQJeKIARdkQDesFWyZqCI6K3rI7dXMl6HQslO5OlkmGrK4V5fxB4AYxMheLZaISsgSKkCkQSeAsvAAUjAfFeus+hA6ZTFLsxmtJkFTBm4ZhZEa3rhGxM/Bt5VatB0Olx66AORRnvA7damx2FuUVhI9Yoq41oYUi8FvtbbWyYu9L0ek5ODl588cUzK1asWABgv1lit2hg4T5giFnSNWqWoAWmPqnq+eTSoOYxhujSgn2boaLAX6kIWg20KRvVuuM7y0sARlH6v3rJUxKlXT4W779NGtdv0uO+rl379Li7BRTQ7U45lFGg11dfkjDbFEqdnZ2Dzz75AFOfiDD0KQm8ZVopdB/VPfU/C/5jkWht4WsLtQ/PfdhkB0F+yZtf3JyRsSWDPIvlRkmX9bZgFLy+koygSfB11U0ZN789lTscC7zlIvK7Cn56k9Xv9okXxARMBFjg5cPABJgAE2ACTIAJVJQARawdB0CJvjZWtDMntfe1yBMS+yij/IsA6O8zesS50I5oTj8R8Jy0+17VDXnHhicCvRoDOgWw4yqw83fg1I+SsEsZvCh5FiXIc1Xxk/NhZNmjGXA+vFiz6wGAbC4uAKihBz4Yb+bFa7Jq6Tqqa+qo+aOiLx65iGunrqFq7apIHHwe2lzy7zUW6ued49VfTW0Q2rNemO7MLcyu9X94agQ5oJSUjz76SPvaa6+RAGn1WP7IVGCuSXQsntc7x4G1g1Q9n0whgVeffRHCjQsIaloSSUw9aw//rincu7G8BGC0SHqPfcZVB8VJ/dp6/6WnPOhJg6Nxgx+KVYVWSezft0dUYUFB1Yun0gLG9gpFwzsCkZ2rRfz8berkjellid3RzyQ/k3Jv3L0W1g/rZqzTnsw8ebZ53+Y1BUFQnEs5lykGiuMPLj7oaNSuNY7KLHixwOuki8MHu/GXm6w+iJ6nzATsI8ACr328uDYTYAJMgAkwASZwO4FBAD4GQEmEKLO4NxRf+SBOEYYPAsgFkALgPwDOS566FBVNwpwcb0c/EfC84eg4ew5DzgALKfGgVMiX9bUc4OsaDor5jkzQG8+HLdFArpAwEHj4G1R/PkDVfjpUPXIBQUDBngIIou5UIZRDsfW0RrIL+BLA1LCaLWL02vZ9BV1vFUX+BqpSIEa0hfb8GaCoEyAWAGLKUSBkpOqBLatqvNgumgTeVwoGYOjAwWjduiTKd/bs2Zr4+HgbEaZGAbpnU0VAYWhI5C40HHFaU3jlXMZldY3qQZ3GNy1d4P1NU7h3U3kJwC4DWAfgBUcOgRvbyH3/jW7XLKJjx9aRb/S/p1GUXi8qdqkvZIoKcXzSV2llibI2Bd4f5v6gWff2OmKYL0XY0h0AuWfKHjyu6NOe8T1RlwVeT1DnMZkAE2ACdhBggdcOWFyVCTABJsAEmAATsEngDwDfAJjjhXy8/YM4RRiS0EcMvwawVRImHgDwkh0Jt7xRwPPC4+D2KUUDif8AcUGWIxusBMiagR65pwxf9oj5jizCm86HDTuSNlqgw5NA76jiKOeULAATSkuYhoBGY6B/faWq11LU+ogC3YuLkKtDzsJs6C6q1Nq/MikRGV3/9Dj9ZGDQC8DntUvg5QAhcxDSdjCEgpPQXduiFa9siDV4qbYIHxMQWv898dyd9ZW3+gSEh4agSZMzWLx4PJo3r45X41/VHjx+cOT+P/fT+95tJbJvZEbbyW2bV2lexfBa0c0ipE09knlxX528gIZtovSXMquF3veEyavXDouGawDo3Ex05BB4oE1Z77/mr0kexsiQa6UQOzo29d+J/zZFS2ekZGDznM3H93+3vxWtMy4ascGBSOzbAlF6EYrdp5ElipiQvB/l+Rx7AJNPDMkCr09sE0+SCTCBykyABd7KvPu8dibABJgAE2ACFSdAGcT/AlBXipqqeI+VpwfzZER/SxYNfSWxj7iSyDVNJg5vEvBkTrlSVBsILNgADDP5ghavem4RMON7AAelPbZHzHcEnDedD5NtQkkE86B/3ya+YpoaWGn7Mf2q92bgVv/mEW+vQfgAS8vbm6uuQpsaptX+lkGRnOQLTh6pXwELU4AhFo/0Q7EAQS1qAiENoTu/UC02TXk2JEyVGNK+dlTu6ibVxOyFZgnTctCw4cd46pk70GlAJyxbuEyflZd1WK/QTziy/Ii5aBjdcX7HlAaPN7AY60TSCc2RmUfIguEWajXuGFgt8g0SeyHqFfpLJzN1QuB4ZPxVnpXADQBJAN505BB4RZvuVWNVVYMTVV1rREGPwOB0feC/eo0uali9npCyMyULAiYsT15ergjbYXCH2KqqqomNOzZucvn45fCWXVvS0yP5x/YcO3Hm2JmZMTePvr94sOGpEkPJKQDe+hnqJftRns+xV2DywkmwwOuFm8JTYgJMgAmYE2CBl88DE2ACTIAJMAEmUBECywCQ6PBKRTqppG3NkxGtAVBf8qikhEC3AHxnlsCpPETeJOCVN9fK9Ho0MPQnIMnMooF8WeNzgW8pSnsvABJOXJ2oydPnwxitSYnL6N8G2wQpWv0rYMEBYFiw5cFI1ABTbHnSRgc2fmuv7nxmaMSb+28XeFdfhfZwmFb7ewZF40YBiAFwFVgw63ahPUFURGbkQ3/zmKjB+JCYA6tqPNc5Wnc2F9cmDQMK4yymFBSciIW/RuHOrndi1dxVONXsFDK+zVCnrU4zFw3LEnitLRjsfcLgJoBPJHY+eR2pHqqVesdbzU2RtxR1XfeHEPw05xtQArtpr01Tr168WrYIGzs8NuPFz19sboSRl5OHNS9+KowOOKQcfpclos+2Q/PmLyjP59gnubph0izwugEyD8EEmAATqAgBFngrQo/bMgEmwASYABOo3ATqSFGm9Ejs2cqNwuHVWycj+lwS++z12PS0gOcwAP9vGLUc6NwfeDik2H5gqwhszwQukmBCgmczAPvtEPMdQeaR81F/QP3YwNDAxDo960SJelFxdffV89f+ubYsNz33o2LbBFCE7AbbAm+CBphqy5PWIPAisG1oYNRk1PqwuomHwaJhyU3ozgSTRYOF6Ao8sRFIMEV0FidAe/0a8PVbUoK76OrPx6SoujcMK03gDVYtMAi80THRBoH3QocLOLfjnGbn9J0WomHDuIapHT7pYBIxC3MKceTdI+ozX5yRLVyWssl5UgJGOju+WKIj3mmeEtq3lkV0c9GX17BixDx07tYZCR8naKa/Pl2uCBv94uIXU2LjYi36Wzt5OQZf2Iy4O20KvOX5HPsiV3fMmQVed1DmMZgAE2ACFSDAAm8F4HFTJsAEmAATYAKVnABF4HUAQAl1uDhGQG4yovJ694iAV96k+HUDAeMeX5UsCchTgARd8t/Vy/UcrSBLj5yPRk80Su32aTcLofPApANXznxzZp7kPUzuLn8AvXoA883sEEh8JYuGVTYFUUVE/9Tgxq9HiwGpUEYkQnVPESAUojCjUNDfCDmmFTEKv56ysjugBGgBXwF9qwEKLbAvE/h9P3CK9oGsUEwCL7G+OlEF/bn5Ztiz0Sx6PtbuG4Xc7FwkzU1CnZfqYH/Cfs3OGTstRMPaA2rHBquCE2v3rG0Qtm/sv5GpC9aNP7/4fHkWDOVtMyWOmyRF8ZZX1xtftynwFn55DatHJaBjl45GgVeuCGtT4P1hzjeo/vMXmNWnJOdntgaY9AtbNFTgULDAWwF43JQJMAEm4A4CLPC6gzKPwQSYABNgAkzA/wiQp+gpAJTI6E//W57bV2Tvo9rWE/SIgOd2Sr43oHUiKXcJut5wPqK7JXRLaTSokUV05dGEo0WH3zu8CsAPxRHMA5YAb4QV50KjkEsd5RbUAcHdgMW2BVFV91hFaNCGgKpdI0WlqBC1eyAozuUi/9JcZN96u5RjYrRESQPwHIBL1gnuVD2jUqs/29kgSGvTRdxMDoZwsYceglITXn13wIgXGoQ0aBGiPJp1FNUHV4cQKmD79O3q9NXppUXmOnJdl9VGC+BVAAm+dykUzzjs4VqpNd60tGiotzkEc56Zhfz8fKz8fKVsi4a4Ad1jb1QN+vU/C58zeVznZedhzXsrUfXmMTS+cB7tIgRoBYVw4Kx4UAmMT9qLiorsvoq+ovMuS+B15JxXdD7cngkwASbABKwIsMDLR4IJMAEmwASYABNwhMBYSWjo5EhjbuN0AtulHrs7vWf/6NC9AkSHRrHBwcGJIW0aGiI4C09ezCpU6iZg24lyk0e5CLcnbgDYFngXHNUcfvcwRWjmA+gFLPi0xBv3qORasUUHTP83APL4tlmCOrVNDevRJRoKBQJq3wFBo0X+T3+rC/eqyxJb6RykA/gPgOu3JbiLqR1rTLIGQVQUHb+eqcm8NhOZt9QA7gqNDB1bu13tbi0fb1ld0AnKCykXzivDlMPSFqc5QzQcCoDeT/+RIJCdBPVLQrixFEniNFm5+GahJGthIctDulRrDCiUVY4IuDugkWJQr7tFnU4v7Dpw5LigKBqTvPxnulbKum6jx8b12/jqC8NbzP32J4S1rg0EKXA66zQih0RCEabAxY//QKPzGoTV66Cd/fkPdOb2+CY0r5i1LYFXzpn1isnzJJgAE2AClYEAC7yVYZd5jUyACTABJsAEnE/gGenR8/7O75p7dIAAC7w2oN09+O7Y8NDwxE59OkUJekGRtjstS1SIE35ONohHLivB3VqkVht9f0kiKY0WeRv3qLU7j1bUg9XROXtC4EXjJxqndv20q4VFw+EZh9VZa7OMHAYCCzbcnvxsXqEk8K4oZcHRYXEPp6g6tLaIDs7ftk9T8OPftv1bOzSKDVIEfBUSHWWwaDCI7kfP/oNreSclodd8KFvC4rsASGAlOwcKNSaf7As22jq6R+b902c0+rnQqn+KAH8aQGlcHB3bre1CejVMrTKoWTSUCtx/OARfTqOg5OKSk5OHl6YsyASQ169n5yi9XlBs35uWJQToJpDoGzM4JjYsNCyxfuv6TQbWbl519OA+SDt2Es9tXYYGfaMQ0SLC1Nc/CfswCo2QdfEWCbyUdI+SGnJxjIAtgVfOmXVsNG7FBJiAPxNw7013fyZptTYWeCvRZvNSmQATYAJMgAk4kUBdAOcA1JYi4ZzYNXflAAGPCHgOzNOtTR4Y/UDqK0mvmATGvJw8LJm0RP3z8p9dKbRGV3myd4oqpnmY7uINUIRpYJ0ayPv9kEazcY/c5FHO5uSR80FJ1gJCAxLr9qxriGS+tv9aphAkjD+12Nwfd9AV4PNaJQsm/903LgNfURLH0opJ4NVfvmZgTFG8+dv2agp+3Gbt32r4IBncrcXXt4nuX+64pN174ikZCe6M9g5fAiDvcRJaZwB4GQCxrWhkqNz+yVSWbHHWO/uAuLG/6OovdUxR9WgQpjuTi49D7sFTjz9gMfz/vT5HXPjBS6bPqST6TpyRrE5eu6Vdj1E9Up9Z8Ez02SNnEXUwFyMH9jYIvK8f/QqNH2tq6ic/Ix9XllxB7549oC0s0v9fnuRYAAAgAElEQVSTcuiwKIoTNiRvcOnNHTdydPdQ1gKv3DPr7nnyeEyACXgvAY76d/HesMDrYsDcPRNgAkyACTABPybwB4B1ABb48Rp9ZWkeEfC8HE50/JL4lJ5xPS2iPL+e87Vm6eSlrhRao+uOun9/m/BqIffd2wmCXsC+Q+lQn7uovfD1Nk9FEXr6fJQRrdPqLaDtS0C/cECvAHZkA+kzgUOJZZ0vZbPOWchr20TIuRcQBShqHACqq0+Ix1LI2gCIbhUbFBiYGNyiaZQuOycwqEFQmKpLc7NEbrBHdDeKWWQUPBkA9UORvC+RYbATIkPl9B8gGRQPArDRy6+9sqZXpsCbduwU/knNxKjBvS36mL3gS038u8nj/pv836X3xd1nuKZ3TtmEea+T2wYwcNa7aPym6V4OLn14CTPeJw2+uOTm5OKjNz5Sb1iywZU3d3x4W8qdemkCr6uuiXInxBWYgIsJcJSp8wFz1L/zmVr0yAKviwFz90yACTABJsAE/JgAJSoaBsAy/MqPF+zFS/O0gOeNaGwKvF/N+UqzbPIy6yhPp87/geEPat9fNiPYXFx6f+LH2t9WbVE5dSD5nfnC+RgoWSD8KG9ZcVlAYpOSujmAYkoGxNUt6XdBHe9MrTLoEYPip79yFcKtU1B1bmbRdf5vhzT5m/bIPQszARRIkbvUDwle9DMJvc4o5fVPomYeALLF+dkZA3qqD1WvhqnVX+hg2JsePxZhw7RXQcJuQIASN7JzceLURWH0kAcsxHhbAu/VIxdw9Is96Nq0KU5evSJ8f3y/IrJHXdw4nS0ObjMYj418zKKPxZ8s1s5+czZ78Tq28bYsGso7s46NxK2YgGcJcJSpa/hz1L9ruFr0ygKvGyDzEEyACTABJsAE/JQA2zR4z8b6goDndlp9RvdJfTnpZVNY363sW1g6eanLLRqmL52+r/+I/hZi7qpPV2nnvTXPU+KSK8+HJ6KcooGFKcAQi+hsIFEDTKHo7FthQwfsDWnXNtR46DR//4Yqj3U2nUFKynZr4x51oXxf5MEAYsySoN0DgJKvLXbSwbbun9To/Wb2ETUA3ADQB8DvThrTHd3cfj4omV14cGJIp9pRtW8oQhpqw1Xt+7aHoBeRuetYQaRGcX3ZJxMbGCeXnZOLeINFw0/teozukfpM4jOma/rAT6cwb9zWQm3+vVpApwC2XQFOzvloxQvvDRg+wOJ8LP14IY6s/+x0ZASGJG8FWzXYt/u2BN7yzqx9I3BtJuAdBDjK1DX7IOdJFdeMXIl6ZYG3Em02L5UJMAEmwASYgAsIbJWiyejDHxfPEeAkazbYU5K1UFVoYkzfGEOStSO7j2QiCOO3JG054MKtip6xbEbKg8MftBCXVn22SjPvTYPA64lET64QeD0Z5VSKwJugAaZSRG2zsCGPPhXSPjrEuM9F166gcM8uMaRFnXxRhK7w5KXMwkDdePyVYe9ZIFuGNgB+A0C2CWQJQX384KQzVZpgHgngIgDyLvjTSWO5sJsBsUB4ItA7qlh4TckCMAFYbi6sRncf3n3jc4ueK7bVoBDlnDxseGNVZt2ioLz+PWMMSdZ27T+SKQbpxyct3nKAkqzRNd2hT4covU6vWDbxWkjBrUSzmyk5FFStHjz2lvK95PdMQvDN7JtYN2My3on+BRPXQZ38J9iqwb7dtyXwGnvwxE0e+2bPtZmAPAIcZSqPk6O1OOrfUXIy27HAKxMUV2MCTIAJMAEmwARsEnhYEjbmSAmHGJNnCLDAWzZ3twoQj4x9JHXKoikmcSk3OxfzJs1Tb1yy0VOikisEXg9HOY1MBeaWmK6CkrNNUwOryJ+2KLjjnU+ESxYNdDQETQHyf96aVnRATTel5gE46uCl6ql1RwEgkZQilLc5OHdXNrO6xoanAvPN9qdYeAVWml8D0f9N/m+K0VPXOLnv536vWfv2WkMktpTQztZeUd9NgYXrbUVyN2277P27OzaZ1qVPb0WAUo9Lh3fhmZZ70DjsBj7aDO1rG+CpaHpX7oEr+y5L4HXluNw3E3AnAY4ydS1tjvp3LV+wwOtiwNw9E2ACTIAJMIFKQKADgO8l8YH+eLtWCdbsbUt0hYDn6BrdKqY6OklXtrs/7v7Y0ODQxHv63hOl1+sV6j3qTIVSMf6rpK/sjRZ11jSdfT68IMrJOkJ0XyZwdCawgz7ffIlqVTcH1q/bK7htC1HUC0G602cvFV26OgMXLtH7FUXbbnEArifX3RzAEcAgTO50YO6uadK9aqwqTJWo6lojCnpRoU29maU5kv0eMuYtKxFeSZ+lYOefjRYae6TJlCXwyol2LyuSe9x7A7FaFY7ARzoAreuVLF8SeD2V8NA1++D6XlngdT1jHsE7CHCUqev3odL/negqxCzwuoos98sEmAATYAJMoHIRqAngm+KIKgwAcLByLd/jq3W2gOfIgjz5yL4j83VHG2/5EOPs8+FNUU7mjM3nRd64lIRtOYB+AP6WBFJKDLkZgMxkbhbHxJPrprHpfbU7AKNA6o4zXOYYqv6RqXe81tIUqSvc0uHGh8cytNtn1a9VpX7Yfa0mY0DMFQgC8MvhAPHs9TNP7s7AquJOB8R2eSzv11dWTjBZaeRl52HN22vUf6z4Q2a0u61I7neOA2tfGdkFSU3roOHMuJIlZOcBr6zBiWXbDdYaXOQTYIFXPiuu6dsEOMrUt/evUs+eBd5Kvf28eCbABJgAE2ACTidAVg0vSj6Rfzi9d+6wNALeYNHgqUfX+VSUT8DZAi+N6K1RTubzojNJoaMF5A8AgBKVkYcu/dvR4ql1d5SE3XsBr0kQFh0xqWVK6AORFn7TuevOanMXdTs3qMuRZt9MvGDinJMnYOKqPHXyVq0k3g5PrVLzmeiW3RYj5uFICHo90rYd1UTUVnSX75NtHsmtDQK25wKHPwHShQbV8dA9rVRdq6j01fvdKUIQROw4EShe16oWrN+W819HD0AlbccCbyXd+Eq8bG+5QVuJt4CXbi8BFnjtJcb1mQATYAJMgAkwgfIIjAIwC0AntmsoD5XTXve0wOvJR9edBtGPOyKBNxTAiAp4z1rj8dYoJ/N5NZKeKKD1H6bkawBWADgHwNEP755adzfJe5e+/+MlZ9WmwKtZfwG1t9e+OKlneuSTPYOV5nOd/V2eJn61RvLXXZgiw8ZB7lJpP1+QEtGRgE+fc/8e+3Cr+1ZMeVCRlnUdAUoF6t4RhonztmmTN6WbJWaTO0SlrscCb6Xefl48E2ACvkCABV5f2CWeIxNgAkyACTAB3yMwGcADAPoAEH1v+j43Y1dEaNoDwZOPrtszz8pYl6wzKLKeElZNAQyPppMXMPnQOqM4KpQ62s56zqX1Y23doC8Wt629e1MocdkEYPk+O2E4a/5yh+0B4FcAXSSxWm47l9YL6x+ZWsPcoiG3CJE/KvHOmInQrPuXMKa7tcCbr4lfnU/+uvmAucBrnGaCBpgqx3/X1jmgPfkSwFQpOVvomukPvtmhZS2DuNu6cYShzexV+xE/f8fTAJa5FI5/dc4Cr3/tJ6+GCTABPyTAAq8fbioviQkwASbABJiAFxCgvzF+k77okWYuriXgaYGXVuepR9ddS9b3eyebgicBnAFAiaXo58IK2hQ4TCUuLi42LCwssV+/foYEdNu3b88SBGFCcnKyfQJrZMMxQRE13w5s3CpSFEWF7sLJLJ1OmIAj+8vpZ3gqMN/kGQvkEAo1sFKm56vDS69oQ7pZRqI8WTWkV7Qzp7WnJGuqkCXV763TIiggUBGZXQ1Tn3sDbZu2wqxBPcTkJ3Wmz5vZeQLiV91SJ28tlFjb8s+lvVjlyF7cdpPpzkZVNffH1PugV4fa0AsiTlzIx5OPtsO6X0+QwPuUFM3tNBR+3hELvH6+wbw8JsAEfJ8AC7y+v4e8AibABJgAE2AC3kqAEq/RY9GU4sZoIeCtc/X1eXmDwOupR9d9fe9cOX+j6PUqgCgAiwDMAPAyADozbk/WNW7cuNSlS5eaBNacnBxMnDhRnZycLFfUMyTzC2jV/qkqDw1vaIQnaDUo2P6juki917qfgQCKpKRq0bajRhM1wBSyDSAe7o7Mlbv/j0iJLGl9x+Q2ckE9W3yiX3vvtX19BvZRNWtNLhjFZd6bU7RXdn559tHOITX1elGx63hhphhUOD5piyGC3JBkDQhPBHpHASQE78sElOOBxfS6I/uwUPJbJp9lDO/d8MoXU7vXMs4nJ7cQH2/IwIUbOrZosP9gsMBrPzNuwQSYABNwKwEWeN2KmwdjAkyACTABJlDpCFDG9w0ASJS4VulW774Fe4PAa1ytI8KM+0hVrpGMAu//ANQHsESK3CUBjG667HUzjui1a9emjBgxwiIp1+zZszXx8fFGgbW8KVEEco3Q/k88Hdy6g0U/Bfu2abTbtxT30yvsWVVgtU+CO9QMgSCi8OgNbcGt7Cn4+7MpJb6vxqESNKgz80VV21ovhnSqFSWKUBSl3cjSoGACfr5qX2RxebN3/PVBANZJwucJx7txtGXZ1hZDnxqaOuvzWSbh/mb2Tcx6c5Z6w+IN9N5f3nuC+esGAV/yGaYEeXIsRYxtgqX6WgB5qybdPXb0g03od6by4Zp0fLfzwuRth67wkyX2HQUWeO3jxbWZABNgAm4nwAKv25HzgEyACTABJsAEKh0B9uN1/ZZ7k8Dr+tXyCPYQICFrrGTRQDdcSKgp8JBFQ1kCrxzfVaNgnRbaL+6f4LYdg8xBSAKvoZ+QvnW1Ec93MIl7Ql4RclemazU/3n8CmGtm0ZBtsGgI6f27MuKldqbfU/2by46qC345Jzey2J49caTuEwBWAWgF4KQjHVSsTdnWFg/FPRQbGhKaGNsvNkqv0ysO7DmQGaQIGr8iaYUUrSt7dBLwKeLamCitLEsRozBM59u8DQnhoWvfvueBEX0bW95M+CJdE7/gkJyzJnvClaQiC7yVZKN5mUyACfguARZ4fXfveOZMgAkwASbABHyFAPvxun6nWOB1PWNfHYGsM+aZJVmjZ+j3A/jJEwuytmjIzs5GfHy8XIsGk89qYMt2F8MfHhFpXINQoIFm249qXZrBomFg9f/dtSm0RwOLJeZ+ewJ5y27MBPo+ZmkLcHRm9VdvrQjtWc9CDMz9JlOTt/y43MhiV+MkEXMxgOaSWO/q8cz7L8/aghL4SUnsyo3WLWvexv01T5R2m6WIuY+zTqcL2Lp169WDBw++fu7quRHRXaO7dx/YPaSwoDDk+M4DgZ8MjghqVpMCgYHs3ELELzioTt6c6S2ivTv3sKJjVVaBt7zo84py5fZMgAkwAacRYIHXaSi5IybABJgAE2ACTKAMArUBHAQwTPL+ZFjOJWD0OKYITS5MwJoA3QCIAPCK5EXrMUIkzqlUqsT+/fsbkqzt2rUrUxTF8UlJSXIjPYuT+TWL3hoYHJIY2LBZS4gi9JfPphfphfFI20v9lCHwZhiTa5kLN9HVX22fcpvA+3WmJm/FcW+J9hwPIAlAYwDn3byBpQi872uB02eAvrWKPXRTsgBMAJY7amtxW6I0W5Yi5jcJ0tPTsWLFCrRt21b/3bbvlM989ozp821eTh4+f32udkTjWxqDB3DatUxR1I1P2nRK7llzM2avHq6yCbyOWIV49Qby5JgAE/B/Aizw+v8e8wqZABNgAkyACXgLgWcAdAPwL2+ZkB/NgwVeP9pMJy+FhIo5ZhG8cjxNnTwFm905GhlnnczvHgBqKbrVNJCqb92CGs93CDH+QrhVhJsr07UFP11Q2ZqN6oH6qTVeNLNouFWEnOVH1VrvsWh4TtpHSix3yR0bZDnGyNTbrS3e1gLzTIyBHIPdBbCyIhGyxQJ+cTJAKtaWIgPXrFmzbuTIkaH04uTJk/Huu+8iLS0N6/evR48hPSymvX7Oes2itxaNk24wHnU/N78ZsbIJvPZYhfjNJjuwEEffxx0YipswASZQHgEWeMsjxK8zASbABJgAE2ACziLQHsB6AG2c1SH3YyLAFg18GEojQELFk9Jj/bEAyvI09SWKZQsLvcKeDQms+llIh1pBlGSt6PgNjSY4dzy+ufWFzUXeHREbEqpKVBmTrB25kalRaMdjyxXzaE8asymADADuFgtfBjAbQF0AV92/UdZJ1n46DwxoCgyxEswTNcCUithaWAv4BkuRuLi4vLCwsMQ2bdo0ady4cdWRI0caRN3U1FTExcWVLvB+tl6zaNIib4nCdv+2OW/EyiTwyrIKcR5an+yJI5x9ctt40v5OgAVef99hXh8TYAJMgAkwAe8hoJSiCEmguOk90/KLmbDA6xfb6PRFGIWKVwFEAVgkRUaSWEhnZo/TR3Rdh3ZEipmLkXuDgeMXgSZPyLQOsDEO9Re8GugdCQh6YOcVYPcPQNZmAD+4bskWPb8GYBaAO8hO1k1j2hrGyCcAWJgCDLHwLQYSNMBUZwiqFvtgbstgHrV7+PBhDB8+3DDPca+Mw9iZZFVcXHKzc/H55M/VPyz9gSoYPYI9iM6nh66MAu9XFCQOgP52oaR/LwGgp2X2+vROOmfyHOHsHI7cCxNwKgEWeJ2KkztjAkyACTABJsAEyiHwK4BP3CiKVJYNYYG3suy0fes0Crz/A1AfwBIfFCociBQbngrMp7VLpaLWAbb6e+MK8GWCxNO+XXGs9tsApgOoRtqlY104u5Ut2wayaFhVEYuGgQCKJK9ok5i8du3alBEjRhjEZPLdXb16NVq3bo1ftv6C5//3PN5e8jYKaxci8EQgOnbtCKVCmZu2/fDF0P27FH2Cb9TSiVCkXEMWCjFh+QU46hHsbIC+1F9lEnhpX8qzCvGlvXP2XDnC2dlEuT8m4CQCLPA6CSR3wwSYABNgAkyACcgiQFEfAoB3ZNXmSnIJsMArl5Tz69kRWeqUwe0dj4QKCms8A4CS8Fl7mjplUi7sxN5IsWhgwX5gmJk3LM1ufiEwjQxa7Y1ajgaS9gJDDZ6vJcVgRUBJz8jywd4+HcFFnrQUTRgOIN+RDpzfxtq2YV8moBwPLLY7iVmDRxs8GxgW+EmdXnVCRL2Iq3uuQtVCpUF1FF35+cqFOWPnNBk1apSFHcS4ceMKg6ODxR2Hd4S0/aCtaXnX9l3DkflHzvRMv5A7PwYmoT+HTkAq1CtPoSICtPMx+kaPlU3gtWkVAuAn39gul85SVjJEl86AO2cCTMAmARZ4+WAwASbABJgAE2AC7iTwKAB6PLyfOwetBGOxwOvmTY6Li4slT9B+/fpF6fV6xfbt27MEQZiQnJzsquhAByJZDVBIqJhnlmTN4GnqI0KFI5Fi0UDiP0BckOWRmFsEzLivnMerbYnnpQi8BiuCBQDWuumRbRLY3gBAIqfWzce9vOHsvelwW3+Nn2is7fpp12DjC4U5hVDPUqPJu01QdLMI9T6qp123bJ1JtM/OzsbTTz+dEdoptOHpuqdV9QbUs+jz8NR/xJf3ZxQOi4KF0J94DJopaaiIR3B5LPz19com8Br3scJn208PBEc4++nG8rJ8mwALvL69fzx7JsAEmAATYAK+RoAeL74IoIoUyetr8/f0fEv7sMkCr5t3xtwTlIbOycnBxIkT1cnJya6KDrQ3ktWcCJ0PikAd4YHkYBXZmbIixS4AOGhjPdHA0J+ApIYlA5Nl7ZsXgC8HlRJtW454bsuKgCwavnKnRQMJKm8BIOFaVxGoXth2YLeEbpsaDWpkMbWjSUdRVL0I9Z+ojyufXtHedfGus+3bt48URVFx5syZ46Iojt99aveGsEFhza0F3vQZ/+D5lAxhWJTBP9VUEo5BMzUNzvAI9kKMLp1SZRV4XQrVhzvnCGff2jy+UeFb++XwbFngdRgdN2QCTIAJMAEmwAQcJEDZ54cBOOxg+0rXTEa0qFHg/befJRPy1g8l0eaeoMYDOXv2bE18fLwrogONQmcagOcAXLIzWZov3wCwjhT7GkBNKSo5AEALAGQJYEx2Fg20HAp0jgNiWxbn1jqYDvz1K3BifSnRtuWI59ZJ1nZfBnZuBrK+d2MktNGiwR8/v9kWeBcchS5Ch3px9XD649PaauernWnbp22kqBcVWSlZJ4RAYYLumi70esD132LmxFhE/xbMS0X9rafEj9roTLyyyaJBDfWq02zR4MB/oizwOgCtEjTx1v+jKwF6WUt09MkfWZ1zJe8j4I9/IHgfZZ4RE2ACTIAJMAEmYE5gGQASnBYxFnkEjNGiaWlpCAgIQN26da2iRSMPA12bAQMLARI0UrIATACWu8ouQN7EHa5l7e3pdesZuGbNmnUjR4608GWVBF5XRAdS9nbyj10n3RypBeBjAC1lZnX3ZYHXOlLs/wCcBfAkAPosQ+JsoVWyM6Mo/BWApgAeB3CulIRo9thAUF3qL8MDkdCUYI0Srfnl57cmTzQp6PJpF5OdgoVFQ04Rct/L1T6V8JTpdU2OBpumbFLvWrGrXUTniDHNW1ddUS22jkIQRFQ5noNZ3cKwdv057ZH9V8/2q4OalGRt3zVkKoswfvF5ww0BLvYRYIHXPl5cmwl4A4GKPPnjDfPnOdhJwC//QLCTAVdnAkyACTABJsAE3EuAhF01gLnuHdY3R7urReSYCf/57/IrJ3YoO0TpodcLOHEjHKjaRjt5xkckJu4BBuQDS83ExhzSstTASlfZBbgY5vBUYL4pORLgNesxRcOMGjXq09WrV5tsAMgTND4+3lUWDfQhjfb6F0nQNP78aymipfX++LLAa1yLUVylc/4lgKlStDpFtpKvN63RmOxscN0mdR9v17Vd73v63VNbr9crD+46eDYoKGj4t8nfWt/08JWEQdOkJGsUtex3hZKsBagCPq3bu26wIcna3quiqrmqANVQdPWXq+f7D+nfNGZojEWSta0JWzVH5m9+8d67ar5YRSXe+dwjtZUBSgVaN1Qh+5YO8UvPqpN/vkbvgRxlWPETwwJvxRlyD0zAnQTsuXnpznnxWC4kwAKvC+Fy10yACTABJsAEmIBNAtskcYbEKS7lEBjQq1VGk3o1ms97lgIHi0tObiEmrTwtJKzbdzeAfGD+YWC4hdckkKgBprjCLsDVexYNLEwBhoRZDuQV6zFFw5BthiiKXz366KPVlEqldteuXZnkCZqUlOTs6EDjhzTyGngFwHkA3wAYA+BnyaqgvD3xB4GX1liaGEviEwm3JPwaSv8n+p+Zvny6SYDPzcnFJ/GfnPxh5Q8lF1IJNV9IGDRFiuANLG+zffz1gQCKAPxoJswGjP18bErnoZ0t3hN+m/eb9sYXf17d9knHBumnb2H1bxfRvkko8gp0+pTj+YdE5I9P2pLv7OvRx/E6PH0WeB1Gxw2ZgEcI+MrNS4/A8ddBWeD1153ldTEBJsAEmAAT8F4CuQBaAaAkSVzKJhD9wUt990F7VfV493po3Yhy1BWXj9YeEV9LOngPgFu2Bd4EDTDVFXYBrt6zUgRej6+ntGiYWZK4uMFFYKw/pLUFsAJAa5n2DDQtbxZ47Y2uNBdjKaL6Vcmygbx57wOQCmDbtMXT/nlo1EOUkMxUVn68Ujd/8vzuNhKt+ULCoHckgddiTS46c17Vbdzg+2PPqwp+HZYwvMSiIVuDv2d+K4yKFBWnLuUqnry/OqJqByPtVB6W/nJJO/urc9LTDV61FF+eDAu8vrx7PPfKSsAXbl5W1r1xybpZ4HUJVu6UCTABJsAEmAATKIVAfcm7sioTkkGgUc0xDZtErihsWkcRqAQa3szGgqFR6NwgDB+uSS96feEhErT2AgPzgCVm0W3ZkkXDKh+1aBiZCsw1s2iQvR57xUIZm2Cq4slomJlNo+rU6Xlvp279enWN0moLVVt3HMhWhQcNSF6+WY7PstcJvHHRiA1RIbFva0TpBSh2ZSFLVGBC8m5DJG5ZxVyMHQWA7nrslLxpSfyuQ5680xZPi7UWeFd8sqIoYVICJSJcXsoArjw/pa1J7pjkv0tfpmRi9hxeH6hLkbv1APxp7W88bvjA1OdfGhE9+8v1qHZXLVw9fQ1X1OeQPLohWt0RbHii4bP1qZgykrYemP3VGU188klfvLnlzdvEAq837w7PjQnYJuALNy9575xIgAVeJ8LkrpgAE2ACTIAJMIFyCfSV7Bliy63JFRDcrUVqtdH3m4ROQaNFk92H8Nv4Zpiy+qxQULXTIUEQJiQnb1oGZZeWUD4YiAC9UhmxXQi6c1+Gts6p0VhTrmDmhaStk6ztywSU44HFpTxu7bakbJ6Khhk8fFDvhV8kTatt3KycnFxMnL5Anbz6ezkivtcJvGNjkJo83GC5YCg5GuCNzVAv2QM566EmJAiS3QJ5ef+FWmgQ1jWsiqqXqoaoF5UdUjsEfLD4A9NnndzsXMz+3+wLP6758bHimyIeLrVjYpXBYYmBtdtHiaKg0N84liUUCRNwYWtpAvdkSeA1RbF6eAXOGb5u12cDInM+Dap9LSSkkwhlhBLaA0Wn8oNzhkrvXdFrF81MGTGkf1h6WioWf74AXZuHoKCwCMf+n73zAG+y3OL4P51pyyx7VDZCEAGZQgHZQ0AQKxt7La7rvlIVQVHESVFklKKFsgsCCqigoCBgpVAoK2W3Ze/RUNp0ZNznhC8hKWmbNOtLct7nuY8X+L73Pe/vvB35f+f7n7O38fJTjRBWIwSz1hxH50ZA0zpBiF6YKY//46ql58g++/D8WVjg9fwc8w49l4ClDxI9l4CX7IwFXi9JNG+TCTABJsAEmIBICLwOoAWAl0USj5jDkJUb3yNF2raRie9k4fbDiPAFps5YhPKhdTFx4kRq7HVH2k/arvJblQPgC/g39IcmW4Nbn946k/tTrjnPUTHv2zg2Cz+UOK0pm6uqYWSJ8z9KGTmst8lZiIlNVEZPm1/UZ9kcs7IIvBayL9NRki0djZQRrWGyn293QPn+b7DUN1pfUX2MhE9pP+lT1edVNzThCkgLQO3E2pRdAL0AACAASURBVNpe/Xop1Gq1JGVbSt7h5MM/X8y4+EqZIrbzTT51u6ZJW71y/+FNYQ4Kjq2Ua85vL06Y/AAA2TSYNBqzc1hOn07aRpZfqXFWQPUeVaHVaKE4o4C6jxpZi7LkOatzdA3S9ALvlPfewvTxdQwx6ip3157E1P88gpmJx7QKxa3cGwrVSa02LypucxZ779o3myzw2pcnz8YEykLAkT+XyxIP3yMyAizwiiwhHA4TYAJMgAkwAQ8nQMLuswB6evg+7bE98wLv30fx5wffoV27dro1YmJilNHR0edDZ4Q2KTesnMnvdorvFSrF1wpznqP2iE8sc7iiKZuzP2SZF3jnJSqjP52vfxWd/GjbADgIkMyPxgBI5NpkpQdvSfPYK+eypaOwb0QbBBlP+O3fUL6/Cda8Wk8V1Y8BqBg6M7RduafKmfjTKhYoNIoZitUAUgRhNBXAH/bahA3zyAJav5biV6ezicBdkP6rUnV8ZXEC9yRB4DVhZkMMYrh1cM1hDTa2NXJjKbxTiGM/HMOdgDuFiq8V9KbH3shRT6ZFv/acLO2vuYjoTi4O9wdV7rZsWAkrtp47lbA5k6q6T4hhYx4YAwu8HphU3pLbEHDGz2W3gcGBFk+ABV4+HUyACTABJsAEmIAzCZBJ4iUA9Kr5LWcu7I5rBXZoklZ+THcTi4a8Pw7gkXpN8O6I5/FIgyb45ZdfSOC9HjojtG65YeV8Ck8V6uQ9quJVLFAUKmYoSvIcdUcsRWMWa1M2u7KNHDEgLeG7SYazkKXIRrSpRcN0AIVkviz40dKfC4Q/W1PBW9I89tiT7oPqyNZ4bslo1NVPmKUEJv0K+aIUiy0a6FaqqH4HQL3QGaG16fwbB6j4XlGg+FpBPNaJTPgrSeAtTuD2RIH31UdntZkbNpys2e+P0z+cxoWMC4U5y3N0HuPUZC03R7VobCdN45G9wkw+v8asOoZ/Dl8/WatKwMi4jWe5atceX6Hm52CB13FseWYmUBoBR/9cLm19Zz/ULi0e/vdiCLDAy0eDCTABJsAEmAATcDaBvwFQVd18Zy/sduu1eig8IMA/NqBpXRl8fXzVt+4gsF1j+EgDoFydAf/05yCRJOUpFJvP1RngX79Ti04BA9oNgFqtxvaj25F0MunG+TXnB4jCc9Sh8MvclM2hUZVxcrMfpJo3CZvSonnD1wf37hKi1mgkfycdUBw6fvrzQ0fS59Jr7ML/1goe12oAnwJ4S6jenQVAC4CquUsapc2zt4x7Mr5N90E1Qoa/AqSIfaIxmmi0QOp5HJNIEBW3W1d1bOnQx9smsEvgezWW1PDVP+DwqeKD21Nv38r9NbeKpZM587oHLBoKclBwfIVcc/7v4iwa3gMwFTC1tXBmzBasZa0IIHv029ZpYc/ct12gNU5/fxpndp1Jz/87n6rQDWNc33qnlk7uZPi7rOwC/G/eQarcbWpBbHyJbQRY4LWNH9/NBMpKwBk/l4uLjSuHy5o1F93HAq+LwPOyTIAJMAEmwAS8mMB/ATzDNg0WnwBZ8OD2+wNa1pP61ahkuCln63Eof/0QQCMAE3OHDZcE/rT2J3o1XzcUCgVeef2VW4nLEkUpcFm8e4sutLYpm0WTOvki4z0U+AJ7LwC+44Al+qZb+gqeNQA0AMYZVejqPwBSpSo146JKVqpcfRNAktCIzBqBt7h5bG1OZu6DKq01FsB6eh3fKugNKowNrFn+s8DW1ato1ZqgoLMFPi/1H4U6lavjrx1/aZMPJf9yPvU8zam3qrBqeoderGuyFhTrV62VvslahkYVEIVLm4sTuEngJQ/eEIfGVfLkZgXcyoMqhwdKA2OrdK0SplFrJIr9iswCv4IJN5bcKK5hnGGV2sPCLrWZ/ajBd+FW6i2cjktXXa92rQOWmor9EV1qh0tD/GL7dagVplZrJclHb2Zotaoortx1yolggdcpmHkRJvAAgdJ+vtv6c7kk5K6uHObjYCUBFnitBMaXMwEmwASYABNgAjYTYJsG6xCa9eLN3XIcub+R3kO2q1O0S5Z01o4fP97kFfWvv/664L333utqtXBmXXxiutraCkIRxW6uUdykq8Ca5wGcKaVCl0RM8qPNEyp3aV8kyNCfSei1xqKhpHls5WXXD6qBXcPSKv33sfsWJjkFeOhfFfYt3KJ7wCE0INxoJITbGr8j7rf0zDpS4C05ho6Vw6VB0tjANlXDtFpICo/ezlQibwK23BNwa0bUTJPNlBnyQD66pz85ferymsuleuJWG1QtPEAaEFtTVrNp1YtVAzp16qT1kfjkHNlzJF2ilUxYE7/GnEhsKTNH5Mtb52SB11sz75p989e4KXdH/lwuLsOurBx2zanzgFVZ4PWAJPIWmAATYAJMgAm4IQG2abAiaYHtGp8qP+4Jw6vJGmU+shOvo/DQMmGWydolS7o8IPAKDdisaVplRVR8qR0JFOMjPEcFTFsE4DtB4C2pspb8aNsaNVlrCEDfVMwagbekeeyxZXt9UJVVfK1tirRLXZNGZao/zmHTK3Ho0KEDvvrqK9X7779PthTk5UoMrKsQtny3zhAj3hUqeMtZHlZpVxatfE/JBDABWKIEQDYfuoZlgT1qp1V+s6WRkF6IO4tPyPO2XiQ7CVmLOS1SajxVwyQPFxec1z57q0HOpRvZ509fuDl5x+6TP5uNpj/CQ4JCYjtV7PTIjLgZhs+m2YpszJo0S/7zop+Ls6xwBvPSAHrTv7PA603Zdt1e2RLAPHtH/1w2t6pdH8i67kh518os8HpXvnm3TIAJMAEmwATEQoBtGqzJxENVxvpXaLw0sEVViVajRMHJcihMHwncbQCgqs6iYfhwP6xdu9YgsmRlZSE6OloeHx9fnEBiTQR8rW0EShOjZEDcPmB4kOky85TAx3EAVgF4qoQKXf1ttA4ditNFmopZI/Aaz2UQ+Wzbvsnd9vqgKqvwatv9QeF1pcazq/84h82vfo927drpBd7HBe9hsqqw96uszhQjogUPXjsKvOaqxj/OB8KVgEoCkOCb+nnF/0kWB3WrZSLgZv+cocxZcuoJAHfNCbxXfriIJY8OQZP61TFh2u/qdXv9jmjV2gm4scW4IlcWNDRoQ6WXKjV++ebLGPwMFfzeH0tnLVXOen8WrWEQ5p+IeCI8OCA4tmPvjmFqtVpyeM/hTGgxYX38+lLtIOx4hr1xKhZ4vTHrzt8zWwKUzLy03yXsnTF7PZC1d1w8XzEEWODlo8EEmAATYAJMgAm4ggDbNFhNnRqJvSpDha0Iar8QQT210Gq0yEvWKpV7Cy7U9PXP69OnD/r166cTPpKTkzO0Wm1UXFycNU2rrI6KbyiRgLEAWA8AdZP6E8CmB+969hQwz6ipVBa5K8iB5fGCj25YcRW6ER3LhweXC4rt81ilMLUGkqRjikyNKm9C/BaFXvQqi8Dr6NQW90HV4g+wgV0fyqv03zaB+kA1RhYN9IDj7bffTl+8eDF5FuutKuy9J2eKEfYWeIupGqfnCR0APEZO3mTjfLri/87XfkDg/SlDmbP0lO7tgAcsGhSF8ItXYNsrL+p4f/HDdny0pTU013bKNVe30gOnZoLv8o0q31T5MqB5QKBZgffbpcpZk2aZvIHw5Ngn0z764SNDNTFV+s75YI58w6IN/CDL3qfbdD4WeB3Ll2cvvVmoo97AYPbFE7DXA1lm7CQCLPA6CTQvwwSYABNgAkyACTxAgGwaVgL4ntlYQuDe69TSvntaVI/VGLx28w/lI2t2Vl7+jnx6Hf+FYio4LVmAr7E/ARIASbSlitpDAEYBqAhg5oMiL+XXdx3QuwIgyQf2ZwDbDgJnzwo+uvroHhBAI3vXSEt4p6lB9FLkqDBxYYY8fvNVveglRoG3KG1rq2FlwcPbp2pyFIEBjcpBAgkCz+bh5T5j7jVZ2/W3dt9f/8ZmZGRcNLKqsGeGne1P6ESBt6Pg7U24YpXS7nGXK739KFl+6IbmbiEUS07I8+9ZNEDfZC00PLReoNanfLWLAZKYwQPRskZN3fUk8H78V2eoFUeU6szFVJE7RGgGKKsyq0pKyKCQ4GaxzfDl518a8nMn6w6+++C7ohYNsk8Xf5rSd0Rfk2riFbNWKGdPmm1S6WvPRPNc99IIgBo1fsA8mICDCLAlgIPA2mFaix+82mEtnsIGAizw2gCPb2UCTIAJMAEmwARsIvAHgJ8ALLBpFu+6WVbl2yr7QgaHBJU7lofmy29jQA0VVEot/joF7cFuFe7eLO+nyU/Nz8yR5EzASvBry647H/oPq60Fi4BtAEjwpXNPXqcvmQmNqmX6A0gDcBWAsY9ucTuRJb7XLGXkE9VMRK+YdeeV0fFn9KKXOwi89H2gAMDrAOgzCrGiP1OTOHPD0Hzw7k9/IWRIA/jVLg/VhWxo8guRu+XMqfyd50tt8mXD8XC2GGFvgZeeN6QBsw0PBgCqGqfnbWT3qx/zlGjw9RuB9Sq+IdU3WTt+O0MpyY/C5utF3w6QDen5yMYNsS830t+ddScHL3yRhI3n+kJ15c98zcX1bwKgNzh20DXBTwUvrjqzav2gzCCEbQ5D59adoVaq1Sf2nzjs5+MXtSpulfEaZgXe5bOWK+dMmmNPr3EWMx78wmCB14ZvFnyrxQTYEsBiVHwhE3iQAAu8fCqYABNgAkyACTABVxCgD/hXAFQHcN0VAbjpmoaKt46TL+HHASocvQj4+gA1KwIv/eWLnS9Vh281X9z+8rY8Z3UOv7bsukSTSNQXAFWQ0ivpPQGQyHsHANk1kK9uca+cWiMwlSTw6kUv8p+lQQ3HxDWkXcIlUuki3/LtamslUGmy9yu1d9LWQ335FQBvldQcLbBDk7TyY7rLVNduIv/QcfjXD4G2QK1WZdw6rPQvjMLmS462J3GmGDERwMcA7OjB+0CTtUDgbek9JxEaBpsQ/feRUs9lRP9W4VKpNLZ7+6Yylcbf98e9Z7Hn7k34tvSDVlWgLjx+MzMv7cZfuJqfqFuiGVoGNQn6X3B4cG0ttIW5f+eez7uUNxmHYLYp28BxA9Omfj/1vkVDVjbmTLaPRUNERER4cHBwbJ8+fXQ2N0lJSZkajWZCfHw8PyjjCl5xfd/03GicbQlQ6vc0z0XNO/NEAizwemJWeU9MgAkwASbABMRP4GUAEQB6iT9UcUUYMjwkrcKECrLonwpx078zWnUeBLVGg/SDW6G6+A8+3jgSfvUvILDjvvycxWdJ4GPfOtelkKpSyZKBrBmmCIIvefCScma3pl9FLRqysgsRvTBTHv+H+C0aJJX7pQXUe88g2GlUd6G6MPuaNutPeghE1Z7Fc2r1UHhAgH9sYLOwMK1aK8mXn7lUqFBMxtkss+KgA46BM8UIBwi8BiKCyDGoGtnAAD3C7jVZI5sQnyhgofVCubTuWATX/DBQlt248sT6BksZTU4h7iw4ei1v5xXKr35UIi8IAEsB/F5SnqjJWlBAUGyn3p10Iqx8rzxD4iOJWhe3zvoYiywUGRmZlpCQcN/qRKHAxIkTuVHlPU5cweuAbyA8ZbEEHC28WmsJxKliAm5BgAVet0gTB8kEmAATYAJMwOMItAV0FVo9AKR73O4cuaH+CA8sCFwUVX9Ak3kL7+tYCoUCH7w9AbEJ1NioIXyqvKNtnLPhuZN5WObIcHjuEgmQAEjC3HnhvJPlQhvBgqE46wGrkVKTNWm5oNh+QpO15GN3MrTavKi4zVl60UusFg0yv3qTU3wr9zKxl1BdXa1UX17wo2BlUaxFA4DuwjXnAKgBnLAann1ucLQYQVE6wKLB4eKKrOL/Ht0X1K1WkPFK2T9n5OcsOUX+65uaN6javOXDdf47+IlHgjVarTbpQGamRquZEL9mT2lVs/ZmLktMTEwZOXKkqdVJTIwyOjqa/X1Z4LXPdwqeRSwEnNkgUyx75ji8gAALvF6QZN4iE2ACTIAJMAGREhgIYA4A6uhzQ6QxijUs2fJlS46MGTveUBlHgX791Vd4733SDx8DfL5Dr6rTL/91DbXFugkviassvrplRVOc6OVWAm/h1cQCzeUf4gFsFDyLjXkMb92iaVTL1q179+8/0E+lUkn+2bWj0EeleH7B0o3LywrODe5zZAWvo7ZPAm9KULdaJqJp9k8Zypylp+jtgtxxQ9puWPrlWGpEqBuKbCUmxmyUx69Jdra9TEkCrz39fR3F2tHzcgWvownz/M4i4OwGmc7aF6/DBHQNDHgwASbABJgAE2ACTMBVBJ4D8AaAcABKVwXhhuvKVqxYsX/06NFS49i/+GImPviAHAEegb/Prxj70GdIOINZAN52wz16Wsj2rji0ho9YBV48aNGQDdWl2FPaW380LWaD08ePHfH+kmWrfA2iIL1K/7/X8+MXLTP5erAGkBtc68wKXrvhkPasnVbpjZb3LTjuFkKx5IQ8f+tFEnBliTPGpYx88jHTqtmE7croGRudXjVb1KIhKysL0dHRbNFw7zSwwGu3rwqeyMUEnN0g08Xb5eW9iQALvN6Ubd4rE2ACTIAJMAFxEqBXsNsBGCK8Zi3OKEUWlbEYcfToUZxIO4Cfls9Ht9YNoNGosWtvBsJuHNF+mZpLv++RTcN4kW2Bw3EeAdEKvAh4eKwkuO6HvhU6VtdCLdHkHMvQKhGF3I3mPFXpg/n4lSuWvTdq9FgDPTr/ixMSMCMm5j8AFjsPq1NXIoGXmqyFOHVVWxfrWDk8MEgaK21TNUyrhaTw+O0MpSQ/CpuvU37NC7yLtimjY37RV8067cEINVmjBnH9+vXT+fsmJydnaLXaqLi4OJv9fW3FKIL7WeAVQRI4BLsRcGaDTLsFzRMxgdIIsMBbGiH+dybABJgAE2ACTMAZBPSiTKQzFvOENUiMkNy8uTjw+PEGj96+7XPq8XpY8M1Iw9YU2Xl454uN+Qs3Hf0KwEcAjgOgxiJHPWH/vAerCIhR4C3a5Kaz4E38fQk7MxF4jx3eixWxH6FVmBq5uUpsS714NsBXMzz+t3Ol+bdaBU8kF7unwHsfnlmhNnJo+7SEz0cbKnyz7igRPWOjPP70pVcCAgJiA5vV1TXQKzhzJbPARzUB/6Q7I7dOE5VFcrYsCYMFXkso8TXuQsCZDTLdhQnH6QEEWOD1gCTyFpgAE2ACTIAJeAABet2auqcnCVVqHrAlx29hGJD2OSA7DSBn2lC0bFEHvr4SPFy/qm7xGQlJ2q+W3/js5s36zwFdwwCNFjgkB3z+AyxxhlDieAi8giUExCjwlrXJzWfjx454jywaprzUD9PHVDZ6qFGAiXGH5PG/Zjjbv9WSHNh6DQm89LaDiZ2BrZO6+v6I3rJwaUhwbL8uzcLUao0k+dCZDC20UYsyri+vMOaJ+9YOynzkbNgrz999whNz6+o0WLI+C7yWUOJr3I0AP8xxt4xxvCUSYIGXDwgTYAJMgAkwASYgFgL06vFOALMBLBFLUCKOQzYD2DcICFqPUMRW7407uWRbqUb9OoexcGo17DxwCJPnFhYqlSv87+9DQQW9p4GVTUS8Nw7NvgRKEnhd8QHXliY3w1q3aPpCWP0GfUa1y/Eb1bOOCamYVceV0fMPOd2/1b7pMjvbu8LDL48SeI12anwOZeXG90iRtm1kstecbYeVyg17PTG3Tjg+Ni/BAq/NCHkCJsAEmIBjCbDA61i+PDsTYAJMgAkwASZgHQEqPd0D4HUAm6y71euuNgi8gzAA6VhqBECB5g0+w4CelzFn6VAUFtLb8MbjOwDTybbhU6+j5p0bNifwFrVIaAyAvEad8XVnjyY3g5dP7rh2TN/6AcYpjVl1TBk9/7Dev9WTsk0CL1XwBnnSporZi1mBN/evw8rcjXs9MbfukFIWeN0hSxwjE2ACXk2ABV6vTj9vngkwASbABJiAKAmQ0LQNwFAAqaKMUCRBkUXD84AsAnOQh/v+uxSej88c1B2wCZcvBKEw/Qvg7sNGUX+nAab7AJgGYKpItsNhOI6AOYG3rBYJ9orSkiY3gwEUCvYtxuvqqj0j+9f/KWFSx/v+rdkFiJ5/SB7/m0daNLwnCLxSeyVAzPMEdmiSVn5MdxOLhrsb9soL2KLBVWljgddV5Hldbyegf7uBrMzUAE54OxDef/EEWODl08EEmAATYAJMgAmIkcBjANYD6AmALGZ5mCHQGwgvBBL/xZy6hUUEXvjNRcU3D8K3WgXcTbyBgkP6Ct8sSPBhuharSPQbJ1RsPsmAPZpAUYHXFosEe4F6A0BzAH8BoA+uDYUHOn8MHzrglZDyod/069c/UK1W459/duVLfPJeuCXffiY4JCC2T4caYWq1VrL94LVrGrVG0rdDrar05+SjNzO0WlVU3MazVInszoOE7doA/jb6MP++IPAGuvPGLI691UPhAQH+sf41QutroJWob909VeCnisLO0+6eW4sRiOxCFnhFlhAOx+MJ6N+yoYd69PMxH8BZANlOfNtGD9kVVk4en2BHbJAFXkdQ5TmZABNgAkyACTABexAYCGAOgI4AbthjQs+d49lTwDyqfBZGFnxqTkPopHtakHLrYWh+7Qw/1EEt7EIdJJ/ejmvkwfsBAKqkPA+ASnyVnsvIq3dWnMC7DsAUKvgWxMM3hUaH+xxF64mIJ8KDA4JjO/buGKZWqyUH/j1w6WL6xcmpO1J/1q/53Phx+YuXLDVYLygUCkx85+181cVt6QmTOhmqOhXZhqZqIzyhsql5k7ApsqYNogf2fjxIq9Vq/tq1X7lr7+F/Lly8Ph9AKyFHJpYUjsqT6+cdFA6ExALd6wEqCbA/HcAEbg7pssywwOsy9LywlxLQv2VDPRRUAOi/9EYL/bdA+HngaDSutHJy9N48cn4WeD0yrbwpJsAEmAATYAIeQ+A5AFTpF87iY0k5NRJD/AvK+1Y/JCk3ygf+Yfd+1VNvOYgpv+3TlUs2ALAQyI9pgddDmoa8Lu0sbajJ04Tk/ZunUeYqB2EHNnvM6eGN6AmYs2iwxCLB7gSfHPtk2kc/fGQQabMV2ZjzwRz5hkUbWgqLDV65csXGUaNGm6wdM+NrnNgZV/BDdIcinrue01RtxNAe11bFfVJNv3GFIhsvRc/MWb1x2wzhgz158Bo1TLQqPW5WgTUiDZhrOCcANYf8RA4s058TqzbPF9tMgAVemxHyBEzAYgL6t2yOCs01jwhvunQQ/twZAP1c32vxjGW70NVWTmWL2ovvYoHXi5PPW2cCTIAJMAEm4CYESNRoB2CIUKXnJmG7JExZwCMPbazwQt9G+tU1ynzUStyFtYfOGAJKkAALn5QWhMyqbhDLNNka3Jx0U6v8XdkDwA6XRM+LOoqAOYF3GIC2AA4WtUhwQBAGD8FPF3+a0ndE32DjNVbMWqGcPWn2E8KH1WIF3pM7FxR+H93eROD0oKZqg5fPnbJ2zDN9TQTsr+auUL0/fcEaAFkAXgTgZ01+Gg5qGO4f7B8b1j0sTKvRSq6kXMlUS9QTji85vt+aeZx8rQxYkAI8bXJOgFglMFV/TpwcktcvxwKv1x8BBuBEAnqB9xiADwHQfzUASNilP3dx9Ns2AMRg5eRE5J6xFAu8npFH3gUTYAJMgAkwAU8nsFjYYKSnb9Tm/QnelYHNwsK0aq0k8Ni5wO9PXZLK7pJ9G3AHwLzKwLYPQ+EzpJzJcoo4hVYRQ5VyeBUAvRbOwzMImBN49TuztbKzpPuLvt7ZeVrCtBf7jexn0ihs+azlyjmT5nQDoLOGiHxuXF7C4qUGr9msrCxET/xfvuri9nQPbqpmVuD9eu6KgvfuCbz0pfuSIMZbfCqbjWiW1uu7XoZK2HxFPv6d9q/86IqjYq6ELUbgnacEPjacE4sh8IX2IMACrz0o8hxMwHIC+rds6OdlHgB64EX/1f+Zih8cOfQCr9OtnBy5KU+fmwVeT88w748JMAEmwASYgOcQIOuAZCf5jnkCNZ3w1huoJgUWdfNDEx8f4GgFoEM7YHq/UPgMNhV47/xwR5n1VdZJwe9zLoDXPQEE70H3KqdWqPqxFw5LvPkeeL2zd0TvFz5b+pnOhiDzWCaUOUqsT1hvbNGAe03WKn/br9+AAGqytvvfJKWPX2HUtYNbLkhD/GL7daila7LmQU3VdDkZ8VTP66sWfFxVn6AsRTZevm/RQNVb9IGe/JItHbI+8/ukNB3W1KQSNjU2Vbl72m6RV8KOSgNmG1k0UAEzWTQsL0mYtvVhhaVcvfE6Fni9Meu8Z1cS0L9lQ291UI8F6pFwTnjYlwrgDycE5xIrJyfsy2OXYIHXY1PLG2MCTIAJMAEm4HEEQoSu8lRZusjjduegDfUGwkngrVDev3F+k8qSIb0fgp+PFpuPX8fBt4A7de8trFaokfVVljznxxwSUKhi8BkAqwGMdFBoPK3zCCQJS9FrnfYapXnzPfh6Z39sr+lXc/3DlR4OrRxcWdKiYwuoClSaoylHT2p8NGN/i/+tqG3AYMF79vciQXukkCdrGvZB08b1Jj/Zq7MU0Kq37Uot2L77wLkrV2+tBECf26YJ/7U0h+YF3nmpyt2f7hZ5JSz5iksXAT1rABotsD8D8IkCFh4ouvmIiIjw4ODg2D59+uga9yUlJWVqNJoJ8fHxYrahsDSHYrmOBV6xZILj8DYCBosjFzQTdaaVk7fl1SH7ZYHXIVh5UibABJgAE2ACTMBBBKi6bY9QWbrJQWt41LTDQpBZvw7qt5BJEBDoh0xlMP7zbHtUqFQeL83fp/2zW26+1kdbkH8gPz0nNWcljqOS4Ms6BsBQACSoPOZRULxvM/au4LXEm++B1zuDhwc/W/WrqrJG8xph6vSphizcVdxF3OQ4+a8Jv4rZNsBZp4aE84aCDzZ5YY8TOqbT5zaCpu+oblE85iwakqYlyY+tOCZa1saC7dmzZ/1SU1MvVK5ceWxxgm1kZGRaQkKCodpXoVBg4sSJ8vj4eNHu0aLkiesiFnjFlQ+Ohgk4k4BHSYufewAAIABJREFUPlR1JkBnrcUCr7NI8zpMgAkwASbABJiAvQjQq2p/AnjWCR2E7RWzq+aRRTWDfO5IXfWfbijygHlHKmDauwMQk3gsPzru8CuCgEt2DEWrMolzT8Ebtb2rNsHr2kzAUQJvad58xq93ykJnhh4MlAX6P3f9OfQf3t9kU6u/W62c/8F8W20D3P1DaEnCeQsAEwT/xXuG2haMB5qs7buSofXTRh1dePSBSlgLpnPKJVYKtrLExMSUkSNHmthQxMTEKKOjo209T07Zr5sswgKvmySKw2QCTMB7CbDA6725550zASbABJgAE3BnAm8KwuNT7rwJJ8Q+ePFQbBzR2nSlOXt80H1ID+w4dC3/3bgjxPIRAEcA3AKwFsDHwquAnwJYRfagAE4AaC54uTohdF7CjgTsLfBSaJZ48xm/3lkvdGbo54GywACzAu+s1cr5k+eXyTYgon/b8OCQkNg+4a3uvaKfejJTA/WE+JXb3e0V/ZKa2jwK4HkAZFWTW4azIXbx2/AaspWCbUkCb5nOUxnYesMtLPB6Q5Z5j0yACbg1ARZ43Tp9HDwTYAJMgAkwAa8l0Fbw460IgJoP8TBPQLZoGI6MamXamIkE3rZ9umLZlrMZi38/Q6IR+e3KAdwEYK4qk7o20wf8i0KzD4srCDkxoiDgCIHXGm8+nXgXMjzkpypfVXnAoiE7Kxuxk2JPbV66mTx36UGCVSPymW5pCTNevf+KfnYOJn6+TB6/ars7vqJfnHBO1gyTAdD3vDtWARLxxbJhsvBgaXBssx7NwjQqjSR9d/qlUV1GNXzzpTcDjcMWKnLNCrZFK36zsrIQHR3NFg32zTudSxp0BnkwASbABJiACAmwwCvCpHBITIAJMAEmwASYgEUEqK16D8Ej1qIbhIvaACAxaIU1N7nrtWMfRcYPT6OBPv4sJTD9X6lGE1rnkFariorbeDYTAFXxflJKVWY/AOR7fAPAQwBY5HWfQ+EIgVe/e8srQ/sjPDgoOLZqy6r1612sF9KpYyetRC0pOLTzkOLkkZPfZMozqUM4WbCQfYClHtuyxO/eSBk5pIvpK/rf/6KM/mK5O76iX5xwTsIuNT0MBXDbfY5eyZG2H9U+bfS80QZxXqlQ4vepv+fvWLLDIPCWJtiSZ69UKo3t16+froI7OTk5Q6vVRsXFxYnWhsIN88cCrxsmjUNmAkzAuwiwwOtd+ebdMgEmwASYABPwJALrAWwDMNuKTZEVwWsAXgJwGsB4ALutuL8DABWAVCvucemlETKEB/ghtlcj1FNrIfnnDK5vz0TqOYVOLPIVGjotFapz3xBsGKiKkn5PpMpd2usfwiYeB7ATQA6ApgCuuXRzvLilBBwp8Foag/F1xl3Byfv5ivCAgc5cnNBUjP7ekmFe4F3wizL6y+XWvqJvuVhtSWS2XWMuFnpbgXx4F9k2tWjulo37YVzKY8MfMxHnt83dlp//T/6F8ePHV7FSsBVT/kQD2U6BsMBrJ5A8DRNgAkzAUQRY4HUUWZ6XCTABJsAEmAATcDSBeAApABZYuNBjANYAqCz8j24jgbiX0f1BQvO2fQDSisxbXvi7u0IF8BhB/Dxm4fquvqyo+GH050HhQEgs0LUhoPIF/r0J7FsNZJAnb9FqShLJiY9a4HDW1Rvj9UslIDaBVx+woalY/bAaizq0kQ0c0i88sKCgIPCflCPnfPwlY+KX/Faqj25Ri4YsRQ7+N33JqYS1Oyy1fBgOgCr7DwoPPaytIi41ATZeoP9aJZ/sWABv2TifWG4vTuBV/vLRLyTOk9cwfZ+x2rZDLBv0oDhY4PWgZPJWmAAT8EwCLPB6Zl55V0yACTABJsAEvIEACY8vCGJjafttByBR8Jq9CuB7ACT+0KgOoAaAV4SKXqrsrQDgaQCHjCYmIZkE4I6CRQFVt9KH3imlLS7+fx+RBsw1vCYNKKigUg4s2yhUU5J9g/GoL4jdVAFMwvlR8e/RqyMUu8C7buTQnlcS4z6mr0XdUCiyMXHafHn8il9L9dGlJmvSkODYfuGtwwoLVf7bd6dlpx49+438xFlLLR+mAyg0qiKmPxcIf3blwSkqPJOtDFlXDHFlUBasbXElbfvR7dNGzzWyaMhSYuPUjfLkZcml5t2COPgS+xHgJmv2Y8kziYeAxd+rxBMyR8IEiifAAi+fDibABJgAE2ACTMBdCSgFwdWS+EmAnCpU8OqvfxbAxwDqCIIuVfOSFQFVjJFoORRADAAtAKrepUZkJDr8LQjC9PeLPUDglQELUoCnTV6TBuaogGldAHQGQALh3iKgSRQnMZxEb7pujyWJ4GtcQkCsAi/BoIckFRLnf/T8yGG9TX10YxOV0dPmG/volvZhnP69qOVDaWKtoYoYwDzBgoU8qalK1ty5d2YCiwrP5HtND7boIZPoRvn+5cP9Q/xjK3WtFKZVayXZ+7MzC1E4QbFSUWwVtkmTtUKNb8aejAuSYMmY3XG77e2fW9rZER1PkQXEAq/IEsLh2ERA7G9t2LQ5vtl7CbDA6725550zASbABJgAE3BnAuSF+wOArwVBhvxkixsRAOYAqGl0Ab2O/ZQgTPYW/v4MAKr4I+GWBv2eRM3EqFqVxmYAlwTBk8QCsmgggdPdhc1iBN7ZhcCnJO6SeJtUpFJa/+HopMCWBPCPAJAgxUN8BMQs8FJTsf4r5k15bvTwvobGWoQwZl6iMvrT+d0iBj0hDQ4Oiu3zRMcwtUYtSUo5kqkBJsQvWV9UODQWa+nhDT2s+bQUsZbueV5oGtgIgI9QuU9f+/Q9huxIXDHM7WUSANrzO2YeuDg6xlIF0ioRVdIazmhoeBNAla3Chc8uyK+vul5KNS5ZxBQsAjrVBKprgBRq/DgBWFKqPUepm271UHhAQEBsYLO6OtG54MyVzAIf1QT8k2773KUu7lEXsMDrUen0+s2I9a0Nr08MA7CNAAu8tvHju5kAE2ACTIAJMAHXECA7BfKiJFGWqv6OA/ivGd9cii4cQIIQ5jjhGvLXXSh4+GYI95e0k2ZCM7LmQlM2Esw8aIxKA2YbWTRkCRYNy38FkGfmVXXjD0f+AG4IVc4kpq/zIDCeshUxC7w6xuMi+p1aOmcyed/qRpYiG9GCRUPkiIFpCXM+NJxPnX3DJ3Pk8ct/KSoc6kVROoNknUJiLdmLUEVu0YcUxrmlf6Pq2J7Cgx39n3u48ACY20u04BNM1cW2Cs+lCra094hh/cMDAoIW9e/bvYZGrdYm7UnN1Ei0E+LjVxoLpDRXgwazG/xYdUhVkyrsy99fVl74/IJxFbYZpMVaxNhs0xDQoXFahTFPGM6ORpmPnA175fm7T9g8twvPhiuWZoHXFdR5TUcQKMuDQEfEwXMyAbsTYIHX7kh5QibABJgAE2ACTMAJBB4XBFfypCS/3GmCiPOdIOxQI7SiYz2A34VmSlSl+7IT4nSTJYo2Wdt7GTiwADhGAlmqYF2h34u5D0ck+F4R/IwnCOK5m+zdK8IUm8D7gLgYMahLuDQ4JLZf93tVusn70jK0ftqouIUb8xPjPkkZ+XTfIvYNK5TRH881JxyS5QM9lKDKXRokTJl7SGF8niMFz92mQgU/NVujyn16CFTUmsQRB6Y4sbXoXkiEPgygfZmD6Fg5XBokjQ1sUzVMq4Wk8OjtTCXyJmDLjQcqWiknIRVq/Jnw/beGymqF4g4mTvlMHp+wigRS49ec6zX4tsHnVYdVDTCO7fKCy8oLX1yghmnFCdLFvEEQqwSmliIMl0pBVm58jxRp20YmZyd7fXJ+/nY5Peyjpps8LCPAAq9lnPgq8RMo64NA8e+MI/R6Aizwev0RYABMgAkwASbABDyGAP3SHgeARBp6hZnEX+NBog393WsAWgAwJwJ7DIwybkQvNFHztOK615f04YiqqIn/RAAzyxgD32Z/AmIReC3xPSwqdsrMCrxzVyijp801JxyS5UNbodKVznFDMw8pjAkbn+fZwj+Qj29pVb/2yJKeB1XA0+cyEiLJe5YaqdEouhfy/CYP8AFlXTywR+20ym+2vF/RmlOIO4tPyPO2XnygonVA744Xx4wcVXvMSArj/oj5boEyevLnJL5SszdDc7rKgytfazyncVX9lSqFChe+KNWioRiBd54S+LgkYdgSBCYCb4Wbd9Aq/TIGtKiLAEiy/z2Yma7RaibEr9nDdg2l02SBt3RGfIX7ELD2QaD77Iwj9WoCLPB6dfp580yACTABJsAEPJLAWKE52okitg3UlG2QIALTxslD1xnVeZ4IuaQPR9Ssjl5tJ7GdrDR4uJ6AWAReq30PI9r6hYc06PpnQuznhipSnX3DJ/Pk8cs3lPSavUUWBEJqXPJhv34Vn8Udmkr7D+kQFKhWQ7LlsDLv3+N5GzKvaV4yOjI6+wPB7zsZwFoAL5TxSMkq/u/RlKButUwrWn/OUOYsOfUfI1GcHu74jhz6hPzpp5+RRDw92GS5GbPi8t+d8sV4ABohHp3fcfn+5bf7+fr9WLlX5fJarVZ998DdjEKfwqispVmlNEwr1iLGZhuFwA5N0sqP6a4TtLvvPY61k0lTvzcU2UpMjNkoj1+TbPM6ZcyHO93GAq87ZYtjLY2AtQ8CS5uP/50JiIIAC7yiSAMHwQSYABNgAkyACdiZQFHbhl8AzADwmLDOIgCXAUy287reMl1xH47KCRYYJPBSgzZqQEf2GfqKRG/hI7Z9ukLgfaASFwD9HQmUljZAQ2T3cmnvPvuQbMXBWmjVtiNUKg127t6vhLRCl7iF60oRDi1Ogys+7MtGhwf/seKtanUNgmOOBq/F37y8fFfuUABhwtcSvXlAlcjkT0xN1qihZJTFOzO9UFbh7Zapwd1rG8Ty8hdy0GLTBe2w1tWVapUmUH7yiqRh4LXcfRkF1zo/9VzDs7cDMP0TsjO+N7KyFHjj3Y8vLFv5Uz8hn+b8jul76yEA9JDNgqG3iOkRBqgkwP4MwCcKWGh7fnVN1vxj/WuE1p/XtWn55wa3M4knJmG7MnrGRlutICzYo9tfwgKv26eQN2CGgDUPAhkgExA9ARZ4RZ8iDpAJMAEmwASYABOwgYDetqErgGWCl6wcwLPCnCzw2gBXEHiMrRyMKzS/FyoNjwB41LZl+G4bCThT4DVnw3ATwHkAQUITPksboMkS36qRMrJreV3F6dHzBfD1AX5JyVFGL7vpCFHOmR/2B694o+qa0d1CDGIr7fHr9YrC95ZnkY81WZ0Y7A8A0NcWNVf7EQBV25ZpSMNrXqs0sVU1/c1dVmVg7Sv6515U1VqAb5en4PVWF/DJjiraVyZ9JVmxMRmtWrWCWq1B8p592l+37no/Pf3MBgBUxWvsd/yD8GeyuCjLcCT/wStnjF096sm2dAYNI2bRNmV0zC+2WkGUZa/udg8LvO6WMY6XCTABryPAAq/XpZw3zASYABNgAkzAKwnECL68tHmyDiDBicb90jSvxGLXTZtrvkYVve8C2C1U9Np1QZ7MYgLOFHgXCA3LSOR7RhAlLwL4SbDsIKGXGlzRKLUBmrHAq99tzPrbJPC6uygnW/Z6lYNju5fzN87iVz9nqd5foSD7GBP7A6FpHPmGkwcvWc2UZchQRzo8sEnliMCWoU1UN/J95jcM9RvftwE1UzSMWauPokPgEexMl6Dni9+iQ5tmOHryLI5lXMKP249ou/btoVCpVJLdO3bf2rNzz7azPmfPBjcPnhDUNai6FlpV/sH80zmSnAlYCVF520YObZ+W8Plog/9w1h0lomdslMevY4sGCw4TC7wWQOJLmAATYAKuJMACryvp89pMgAkwASbABJiAswjMA6ASrAKoavdzQehtDoC8eXlYTqC4Krvimq9tBEAmniT2mL4fbfmafKVtBCwReG2tnqTK3T5C88IUAC8CeAjA7wDSBZGfmu9VBzBHsB0orQEaInuUT0t4rcZ9US5HjeilN+Txf2a7vW/q6PDgcyveqkZWDLqRlaPGqz/cur7yn9yVAHIFCxnjauc7AP4BMLCMx6FoQ7nQxA87DR3Zu56JJ++3q9PwuFSONQd9cEbaFSOf6qqr3t28LwOfL6BnZfeGQqHA9Pemy9ffXB9ULaZaI/3fa7I1uP3lbXnO6hxR5SiityxcGhIc269LszC1WiNJPnQmQwttVNyq3bZbQZQxIW50Gwu8bpQsDpUJMAHvJMACr3fmnXfNBJgAE2ACTMDbCJAHbIIgjpwEUF541TkTwHveBqOM+zX36j0JI8b+usU1q7oBYC4AYt8MgLaMMfBtZSNQksBrSV4tWZUqd0MArH+mg/Sq2kf6x5PtKwT4+/nc3bRP4bP7+J0t566r9RW9lyz1aKUma9Jy0th+rYPD1BpIkk/mZWh9lFFxmwvdXpTT7S0kILZHS+nDGo1Euz8j76jWp4D2RpzIVmarULlL/Elgew0AWSNQI8myDpOv0ZE9w7ISp3auqJ8sK7sA0xfsgq/yBprXlCAgqByOKaqhadeRyK0ahkHPmDZci50Zmz/38lxtpdcrSY0DuhN/R5n1ZRbZaFDVsbGNS1njtud9xo3rLPQJtufybjkXC7xumTYOmgkwAW8iwAKvN2Wb98oEmAATYAJMwHsJHAXwHACqLMwG0ERAcRxAOADy5eVRMgFjf136HZL+XADgE6PbSmpWRa+dkw8yva5PDaPyGbjTCJQk8FqS15ICJYG4r/B1Rc213nu6U8WK6yY3DtDfpMhR4dX556+t2HGrBoA3ASQB2Gfl7m2tMLZyOaddTvsifpsBjBLE0E8BLARAX2f0AIWarFG1c7RwHX0tlXWYfI0+2yV0fpN6lSq3bFQVynw10k5fRfa1C5g34v70CiUwZcdDaDXmfQyKGGKy7vyY+fmzr85G5dcqm3gJ35yen5+3rd553zqPVIVGK1FdP5WpUWECzv3jUtuG/n4IDwlEbHgQwtSAJFWJTBRgwspCcdlJlDW5DryPBV4HwuWpmQATYAL2IMACrz0o8hxMgAkwASbABJiA2AnQ6871AFwXxKWPAPwF4L8AngfQnqtKS0yhOX9dEqGo6ROJh3uL3F2cGEflf+sFD2R6pZvEdh6OJ1CcwGttXs1FOh2o0xxo1xmoUg2o47v4rdV4rhcVyd8fMT9dUUYnXKQGYVQ1b/xQwPG7F/cKxVmb6IVw+t6lr4ClhyM7AIy2w5Z0VayJ0Q1+HNktNPjoOSV8fSQ4eTEPWefTMbqImco32/2QEvRU4beLvzN4BiuyFJj+/nT5xqyNPlW+qmKw0VAr1Lg6uka+tM1LBtFXU5CLgoNr5aqMJJfaNjwTgrQZ1WCINVsDfH4L8lV34dK47JBPR0/BAq+jCfP8TIAJMAEbCbDAayNAvp0JMAEmwASYABMQPQHy/CRRiV4fp0GvklPFLvmA0iBxcpHgySv6zbgowNJEKGuqMak51jbh1W0SefUN71y0Na9YVi/wvlDkdXlL8lpS5SwJ9g2AES8BtWXABwBOYPFbL+C5Xia2rvh67ZWC95ZcjAdAnsx/FKHuyOpcR85tr8NTnLVJUSGcGtRR9fNIOy0sWzmxwb5R3UOD9POR0Ju69yhGFRF4Z/wJTeKFR196uPnDb3Tr2y2Mmqwd2HMgw1/iH7XwzMKQoICgRcHdg2toNVpt7rbcS9qsMQ3863UwsW3IP7ZFWXhoHdk2FH0gZKftlDqN7LtqSBkSApPD+b0Cyi9uw5VxlRq4CC5ggVcESeAQmIAdCbjDz0Y7btc7pmKB1zvyzLtkAkyACTABJuDNBKg6l/x3HxEg9ALwJ4CvBf9d+vtdAKjh2hVvBlXK3i0VoSxB2BrAHgCFAB4WbBssuY+vKQOB6gE40r4KGg6ujQKVFpLkG7h05g4m/5OFnwGYzWtEK/wVHILYPo8gTK2FJOkUMjUSTIjfjv0RrRBO/9b7EdQrVMH/t8PVpTtOvCi5kU1Fp8DQTk/i58lUdHpvZN1V4c0fzp9duu1WP8FuQFeRqp/H3Bpl2GbRW+zlLWyHUEqdoiRrE+ObzwpfN8+WOmMpF0S0RXhwsH9sufIhLea+0sjHOFdvfXekYOEYjcFiIysXeG8D0hf+C/JnoNyRZUQDAKcjBnWsFiwNie3TrU3Y2QtX/VLTMi6kn7v80bGQXov967c3EVIFgZce8FBVsu5+3RMB0+FI0cGswLtAAeWXt0FxWfOgytYUuNv9LPC6W8Y4XiZgnoA7/WzkHFpJgAVeK4Hx5UyACTABJsAEmIDbESAxhPx3nzSKnERf8rwkkTECwMeChYOR86Tb7dPRAVsqQlkaB/nwHhEuptejSezh4QACg2ohN6EjDFWaigLgy4NQ37mEIweB5SeBygAOGnm9pkZ2wTcJL9x/lV2RC0xcDXn8DrSM7IK0ov8WtagO1u2jKYCq5ffi8WafYnDHW/Dzyc/dczpf0qpVC01gYIjvztSzl1OOXvr+6OnrvuMfx3NLXjL4YcN4DTtgsNVb2A4hWD1Fac2/zgg+4vQ9y6YR2dUvLXqwVHbmhhb/pgcgtIIUeSpoLtwoPJR168YcXw3e7tMM9UjcT87AlUJA0usRVFVp4JeUIfVrGz64MKhCNU3SvhPSKW+NCQyrU00Xj+JODiZ+uki+ODnbR9op0mCFoCnIgerQuvQRzbMlvTs1qicBfA6euKLNKcApta/vGMW1W0HBUr/YPp0bh6k1WknSwXOZGol2QvyaVLt69j5TDmkzqhqdazXwxW3IV7NFQ2nniQXe0gjxvzMB9yDgjj8b3YOsCKJkgVcESeAQmAATYAJMgAkwAYcSoMZEjwN4usgqYQB+Ff6OutbrO9ZTcyMexROwZ4VdHQDHANCr3JQju4o5nEQdAdncx3BkxEMwVGnSX8adAOoc0z3lkK+Bzn/UOK+yr57F/qfaQPpwrfsUYzZBGf0j/pP4MhaN7GT6mvsXv/jig3XUD+wx4YYsAG+cHvJEumTDrNFkxaEbiuw8TPx2izz+p9QJy1/EzjGdYagUpX8X1rD1dXl7eAs7+/hYUlWVAeAAALq2zKNj44Cx7ZoGL+n+SEWfy5eV2L/nBrpU0iCvENh7Eyf8CjFmyWXd16LuTER2wU9FBf1ZSXUxdfpMKLJzMGvR75j6zjhDPDFxPymj525906dy3df9asnCqMma5mZ6Rt96dyv+NnMINYsznIWZy/fg8q18uSo/1ydh2lCDIGx0TuzqjftAk7U8ZPjlI2ppoY4rj+IJsMDLp4MJuD8Bd/zZ6P7UnbgDFnidCJuXYgJMgAkwASbABFxCoDOAJcLK4wHsNoqiHIAVADoB+ArAK8K/jRWqe10SsBctSh82KAekDFYC0AfAdi/avzO2WqzA+/AxIAVQzsB9/1GyTQgIwqKBj6Kxjy8k6deA8V2AsFCD+BqZ+DISigq8X/4i0U5aNwjAQHLe0ACpp4DUKYlfNFk6ckBLk1f1ZyxOyn931tYvl72IyWM7w88YgiDw2vq6vCXews5gb80allRVpQM4ZOZhlTXrYNwTlU8vfaehTnSPnibHuzXzDfdTdfcnRyFfft7QdEyW+DJSiuZ71lZ/dH7mY3Ro3RizFm1C5w6PokPrprp5YuLWKaM/W6zPof7Bge/KL4bvGzWgpaGSnK6dtTwZe49fLxjUub5m9MCWJp69MUuSlNHfbrVV7C+OjckDjSLe1Fbx9JKLWeD1kkTzNj2agDv+bPTohNh7cyzw2psoz8cEmAATYAJMgAmIlQB5jZKQSx68RcfnACYJrz+XBzBBaGYk1r24e1xFqxVJGSID11AAZAWxwd03KKb4B9dCzqKO9ytuswqA+QeAFy4DCwFlDO77j5qzX5i1BXizDxBNFg078fGIDpi/6r+4904+eezmGP6NLE6MvVVliV8MTylG4H3z2Q74fPV/dTkvOo89qjbt6Rnt6HRaWlV1CkAa2RzbEJAsMbpByshuocHUUG330uMYUl1jMl3saSg/PmYQ/c0KvN9u9UfXiI/RrlVjfLvwN3Tt1ArtWjVFluIuoqcnyONXbSmaQ5k5gffb5buxOfVywdiejf3GD3rUpMpcEHhtFfuLRVWCB7SSBd8HsLHAa8MXHd/KBEREwJ1+NooIm3uEwgKve+SJo2QCTIAJMAEmwARsJ1AdwFUA9N/rZqYjYTEEwHLbl+IZSiFgrlqRGq7Re94kEEYCWMoU7UNA32RtQE0E+mngm3kNGHADCCrUdRqUr7tn0UDDrJgXswn45wRO1KqGUXF/Ynj9UNTq2gzt+z2CsHwVpDuO43ZwMJ6M+/PB19wjh7ROM371PuuOEtGztpJFQ9f6oZipn0fn9XoKGVo/RJmbpwwk7O0ZXYYQLL7F0qqqk4KlyVMWz/zghaUKvHNPQzntmJHoH460hAn3fWtJ0CeLho8/m4ksRQ4mfr48v0d4G6VarZEkpx7P0AYgKm7h5gcsD8ydhZkr9mL+vhv5TzSqELj2AyrgvzeMzok9xH6zuIo+zNh7Epi9Hnk9aiOPmhHuuYxMXw0mxB9n6xgALPDa8EXHtzIBERFwp5+NIsLmHqGwwOseeeIomQATYAJMgAkwAfsQ+BvASgDf22c6nqUMBEqrVozHPcGRKnpnl2F+vuVBAv8C0DYG5ocBHw4EqqsAySGAPF2jVt3zdaVhVuCd8Rvy312DcAC5gi/rWqExYRUAcwEMAEBr7C26dERvWbhU6hfb9/FG9QoK1QFJB85d3pN2cUHa6etUrUki/sUi/r/2zp89PaPtHZvxfJZUVR0HQFW8g20JJLJXaFrCWw10frfR09Lwbs08w3RmLBpAla7SEMSSoE9N1nZnBvm26TpYFVSuqiY59VSG1s8vKm7pZvJ5UAM4UVxswllYYmiydvKa5vyV7HObyofVqvZQTWnri8fwZOvaUKs12H7gvOZM+uXn9hy64KgHbg+c9fd+ACa3uh+9Ih/48F/IlxwzPACxBbu738sCr7tnkONnAqYE3OVnI+cc1EiaAAAgAElEQVTNCgIs8FoBiy9lAkyACTABJsAE3J7AOgA7AXzn9jtx3w1YUq24A/dsAz4RhET33a04ItcJvAC6COEU+8Eu0ky1pmDNoG/ERvfS19EUQNe4jXJEYnwSgH0lbNfgxVqaECgOZE6PwpKqqqMAMgE8aUt0ER2l4dKg4Nh+bSuEXbms9NuffM2vayVtoUYDTcptZPgVImrhJbNNx+zlW0vz6K08fIOHD0oJbNlc59Osvn4DkPig4MQpZd7WnQ6zZyj6MOPoRSBlFzDM0ALuHuHZB6D8cPd9j2pbuLv5vSzwunkCOXwmwAQ8nwALvJ6fY94hE2ACTIAJMAEmcI8AiVEKAN0BpDIUlxKwpFrxZ8Fr9BsA77g0WvdfvKjAW+yOjKs1i7FNsCR3ZSXGFUXQWSEUVwlL/rtnhU52ZWVsfJ+9BFubYglo3SItZOhAXUUxDY0yD7lb/5YXph5xmD0DrWP8MOOXA8CNY8DwxqZbEQReRwrNNrFz4s0s8DoRNi/FBFxAgH/+ugC6vZdkgdfeRHk+JsAEmAATYAJMQKwE2gIgi4aKpCGINUgvicuSakVCsQjAfwAkAHjeS9g4YpsWC7xGixf3Yc/S3Fmzj6JN90hmI9uITdZM4gXXHhEsLfp71F5lTcP9/fxiAxo3CNNqNZLC85cyCoEo7Dv0gI+vPfdNDzN8JVgckof67SrAd382MLPH/RWyBIuGpWzRQFBY4LXn4eO5mIB4CPDPX/HkwtZIhrPAaytCvp8JMAEmwASYABNwFwJvAaCP77Y0KHKXvbpLnJZUjHwLgHL3C4Ah7rIxkcVZFoG3tC1YkrvS5tD/u7mmewWC/YOlc3jDdYcBXAbQz0M3a88zZRGiEWFIm9v2XgO5k3eBNVeBZtWAAAmQcgWa1Ot4bs81brzJAq9Fx0nsFzn960vsQDg+HQH++es5B2E6C7yek0zeCRNgAkyACTABJlAygXYA1gO6ZlFnGJZbEfgQwDShkZfeR9atNuDiYG0VeB0pDJTWdO+Bxm0uZunK5Q8CuA6gjyuD8KC1ZQvaIeXputD5/+rHNDnQqhJwIRfKj4/qvMBL8pb2IBwlboUreN0301yh6b65c3Tk/PPXesKO/H3I+mju36HLJQu8tiDke5kAE2ACTIAJMAF3I0AfdD4H0B7AHXcL3svjfRXAXADkQ0renNQ0jIdlBMoq8DpDGLCk6Z5lu/T8q8iy4CaA3p6/Vafs0KzAG3caaFEB+OkC5MvP6b7X8GCLBnc+A1yhaXn2xCreWb4D667kn7+W83LG70OWR/PglSzw2kKP72UCTIAJMAEmwATclsAk4RXnXkIzI7fdiBcGPgbAMqECuwnnz+ITUFaB11nCgCMbt1kMyQ0u3C80iuzpBrHaGqJThJZRYUibLVg0UMBZBcCM49AUqnHIpxBRCy/pvKB5sMDrrmeAKzQty5zYxTvLdlG2q/jnr2XcnPX7kGXRmL+KLRpsocf3MgEmwASYABNgAm5LYAWAfG7c5Zb5GyxYbVwD0BCA0i134dygyyLwOlMYcETjNucSds5qZBVwF8ATzlnO+atERESEBwcHx/bp0ydMrVZLkpKSMjUazYT4+HgSt+0+BlVDuDQQi3rWQA2NFto9N3DpzB18sCtLZ+fD4z4Btmhwz9PAFZqW5U3M4p0jHnYZz8k/f0s/I878faj0aIq/4mm2aLAFH9/LBJgAE2ACTIAJuCsBfwBbAfwO4Et33YQXx90VwHahmrExgNtezMKSrdsi8K4DMAWAj9D07E0ASQ7yJXXEB1lL+LjLNeRHTA80urtLwBbGach7ZGRkWkJCgq7pGQ2FQoGJEyfK4+Pj7W6VENGldnhwSEBsnw41ws5eyfFLPXX7QuVyvmPjfzvnEDHZQhZivYwFXrFmpvS4uEKzZEZiFe8cUVVc0pz887f4c+I2D0pY4C39GyJfwQSYABNgAkyACXgmgQoAUgB8AIBELB7uRaANgD1CJXYzABfdK3ynRkuCLA1rG9SxMADQOSM7F2KXAGCjUzNnulgygEIA9IDD7YdsmCw8WBoc26xHszCNSiNJ351+aVSXUQ3ffOnNQOPNxcTEKKOjo6lq2a4N9yL710tLmNTpvpicXYCJcYfk8b9m2F1MdvtksUWDO6eQKzQtE3id+TDTkvPkiKpiR8xpyV484Rq3+H2IBV5POGq8BybABJgAE2ACTKCsBBoA2AXgbQBXAKQDuFTWyfg+pxOg6t3DAOh32kcBnHJ6BO6xYCqARoDVfqJVAZQXbAFop0HC/7/lHtsuc5Q1ANQGQA+BaGQD0AAIEaqXyzyxjTe2FZoLUj7dfjw6+NH2/1nyn2D9RpQKJXZ9vUu7KXaTyWfUL7/8UjNp0qRDdm6MGbJkUofHxvdvQJXphvHliqOaSd8fOSjk3F0ZywHcsHPw9JCDflbSA1Ee7kmAKzSLz5vYxDtHVBU7Yk73/EooW9Ru8aCEBd6yJZfvYgJMgAkwASbABDyHQCsArwJoDhg6ph8BcAzAHAD0/3mIl0AdIVdU9fc4AI8Qv+yMm0TwemUQePVhkLCpBZBr57jEOh1ZflDV819FmA0F8JYLg24nrE1evO4+QkbHjn6s/cj2JgLrttnbMGXAFHTo0EG3v6ysLLz88ss5q1evpj3b8xwWI/CmaSZ9L7e3mOzMXJEv+RkA2xyw6BYAZPfCgwl4GgGxiXeOsARwxJyedg4s2Y+oH5SwwGtJCvkaJsAEmAATYAJMwJsIUOUeib1UEUp+oyTqUEUXD/ESCBWqdysC6A3gb/GG6pLIyuLB65JAedESCXhSHmXjfhiX8tjwxwwVvLTzbXO25Rf8W3B+3LhxVanJWnJycsauXbtWyuXySsL3YV8AVLl/AMAmW85LZP/6aQmTOhosGrKyCxA9/5A8/je3tmj4CkABgA9tYcP3MgEvJSAm8c4RVcWOmNNLj4o4t80CrzjzwlExASbABJgAE2AC4iDQGtB1U38SQJo4QuIoiiFA9gEZAKoLovwvTMpAwJOEQW9Oq0flsf3o9mmj5442CKzKLCU2Tt0oT16WTB64xkKLQ3wjqcmaNMQvtm/7WvXUaq1kz7Gbp7VaVVTcxrMkHrvrmCFU2k911w1w3EyACegIOKKq2BFzliVdYhLSyxK/aO9hgVe0qeHAmAATYAJMgAkwAZEQoCZLawEMEqwARBIWh2GGAL3uTT685K38HIBlTElHwKOEQS/OqUflsWiTtTP7zmRoA7RRu+N2GwusDvONjGiF8OAQxDarjfpaQHLmBk5rJJgQvx373fiMzRS8ij9x4z1w6EyACdwn4Agx1BFzWpKz4bjXuJTeirPb2xiWLOwt17DA6y2Z5n0yASbABJgAE2ACthCYL1TwzrVlEr7XKQTo91vynH0EwBuCj7JTFhbxIh4lDIqYs6ND89Q8liQ26AVe8kR/EQA1+CPxkuxzyCe5zH7Egx7F6ZhRaPRwrXtpU+QCE1dDHr/D4MXu6Hw6Yv5vBUafOmJynpMJMAEmYAMBh7yNYUM8HncrC7wel1LeEBNgAkyACTABJuAAAiQk0Cuvfzpgbp7SMQSo43s4gI8AeLvY4anCoGNOjnhn9bo8RkRE0NfwuoEDB1bw8fHJT0pKytyyZcvBM2fOUCOxMlWpRvSWhQcE+Cwa2KVBYx9oJenp6Rjf+izCKuQiZhOU0T/iCQB7xXsMSozsOwDXAJDXJg8mwASYgFgIOOxtDLFsUAxxsMArhixwDEyACTABJsAEmIDYCWQDaArgstgD5fhMCPws+PF+A+AdL2bjdcKgh+ba6/IYGRmZlpCQYPDpVSgUePXVV6+uWLGCLFj+KEueI4e0TkuYNvT+nNl5mBW/AVN7HNMLvN1sqQwuS0x2vGcOgEsAvrDjnDwVE2ACTMBWAnqBdx2AKQDIUssub2PYGpgn3c8Crydlk/fCBJgAE2ACTIAJOIJAbQAnAJR3xOQ8p8MJLALwHwAJAJ53+GriXMDrhEFxpsHmqLwtj7LExMSUkSNHBhuTi4mJUUZHR5e1ynbwyi+Grx41oCU1ZTSMWUt3oaXvX1i1B/L4nW5t0UA2QhcAfGnzaeMJmAATYAL2JUBvFuQZvVVFD6Loz2V6G8O+oXnGbCzwekYeeRdMgAkwASbABJiA4wj0BvCx8Lq/41bxnpld0dyDGg/9D8B6oTO1GGg7k4O3CYNiyK8jYvC2PJYk8FpVZRvRURoeHBIc2yxMWr/ewx3KjxrY2iQ/MQm78M+Ov07WqoqRcX/CuMmbI/LoyDljAZB9xdeOXITnZgJMgAmUgcAwAG2Nmqw1BJBa1rcxyrC+x9/CAq/Hp5g3yASYABNgAkyACdhAoLLg4UoVZC/ZMI+1tzpT/LM2trJe7+ruyeShTEI9efOSOOSq4QoO3iYMuiq3jl7X6/JIFg3R0dEyX19fPPzww8jKykJ0dLQ8Pj6+pTWwI3uGpiW83UBnyzBlrRrT3x5quD3rjhL/++aPUwnrD5INj7uPOACnAcS4+0Y4fibABDyWgCf+jiuKZLHAK4o0cBBMgAkwASbABJiAyAi0F5rU9AGwFcBEAIedEKMrxD8nbEu3hBi6J78GgDwqjwBoBUDrrM0breMKDl4nDLogr85Y0qvyGNGldrg0JHBJ73a16kl8fH0OninU5gU0OKkJqDg6Li7OmipbWWJ0g5SR3UJ1Vg/HLqmx4l8tHm5cDwUqFPx76NyFUxduv7tr31m5YMfjjFw6ao3vARwHQL7jPJgAE2ACTMCLCLDA60XJ5q0yASbABJgAE2ACFhN4E8AzAIYAuG3xXWW/UF/NMA5AoeBHRr+nkRhY4AH+ZGLqnjwWwFIAmQCaANCUPW1W3+kqDl4lDFqdFfe5wavyGNm/XlrCpE5GzdAKMDHukDz+1wyrqncBmAi8+nRPjD+fH7/p2p4etfHwwDAEqjSQ7L2OTD8NJsSnY7/7HAuTSOMBkFA9y03j57CZABNgAkygjARY4C0jOL6NCTABJsAEmAAT8GgC5BH2N4CKDhYAmwEgwfEggHqCN9l7AKIAqIVGFG8BIGFnrxsTF1v35MGCH+81AOQBp3QSW1dx8Cph0Em5dMUy3pRHWeKHnVJG9q5n2mBt1XFl9PxDVjdYi+wVmpbw1j2LBhpZd1UYMzPzlubyndsre6KR/u8VBcDU/ZAvPe22jdaoqST9PJntigPKazIBJsAEmIDrCLDA6zr2vDITYAJMgAkwASYgXgI+ABQAugsNIBwVKVXoThEmJ/GhnSA4krhLMVBnYaomTgKwz1FBOGlesXVP7gpgu5DnxjZWalvjJ+cKDt4kDDrpOLtkGW/KYzEC7zFl9PzDVjVYo0xRkzX/wOBF/dqWr33jRp52/5Hr0m51NRpfwP/cTUierQ3UEaTkeWlQfpgKq0Vkl5yIBxdNEH5mkRUNDybABJgAE/AiAizwelGyeatMgAkwASbABJiAVQR+EQRAR3kZknhM/9thFNUEwTaAhN3NAL4AkOcBFg20RTF2T24DYA+AfABUTX3RqhMCkGdyXwBpAK4CIKGYvEE3lTCPKzh4kzBoZQrd6nKvymNk//ppCZM63q+6zS5A9PxD8vjfrLZoME7ygqeb45llwxCq/0tFHjAnCYgWWqzNTYPyo1RdI0Z3fKi2RHjbY55bnWwOlgkwASbABGwmwAKvzQh5AibABJgAE2ACTMBDCbwjCLDkw+uIQRViJCIYC7xUVUrt3X8XGoGRfUAqgD8cEYCL5rSm2tUZIZIoS03XaJC3Z4Bgj3GilMVJ3H1bEIV/EsTdcAC3AEyzoFmTMzl4lTDojEPjgjXovKwAkAugiwvWd/qS95qs+cX261ArTK3WSpKP3szQalVRcRvPWtNgrWjcb8QPQcyoR+Bv/A9zk4HHAoFG5YGpqZAvc1+LhmWCpc98pyeMF2QCTIAJMAGXEmCB16X4eXEmwASYABNgAkxAxASc4cNrbNFAKCoJlgxrLBQZRYzPrUKrA+C0IO6+D+CcBdW4C4R8jagfikXtGkpGDWojCZBIfHwOXgrSZqPmGQSVj4hfkyqGZk0s8LrVcbwf7LCGCA/yR2zPMITlqFBux3kUhPqjW/xxt20CVpZM2PNhiCzhKaQ82wIm3r7f7Yb29g3k3szDyQAtouJO6yrx3XHQQ4CdAOj7Ew8mwASYABPwIgIs8HpRsnmrTIAJMAEmwASYgFUEnOHDa9xkzVfw311aBqsAqzbGF5slEAPgv4LI2xNAPwAFxdhjkOBE1gwXADzyTFtMXPM6QvSzKnKBmX9XRUZOrasrfjvyfCmWDc5IBwu8zqDsgDVGN0Xa/N4w2BQo8oEP/4V8yTG3bQLmAErWTTm2JdIWDL7PNEsJTPoLp5YeBjVfLK1y37rFnH91IoBtAH5w/tK8IhNgAkyACbiSAAu8rqTPazMBJsAEmAATYAJiJ7ARwFoAJLo6ctizQs2RcXrq3MSf/rdBsFig6j6y5mgivO68t8jG9dc/BqDHshfRbmxn+BlfM2urH06rWmvXbNq34Vq2zn/YlYMFXlfSL/vasvg+SIloYlptOvsAlB/udtsmYGWnYdudhu+xw5oiPCgAsb0bIUylhmTvJWT4qREVd8htq3aNyawGsAXAQttw8d1MgAkwASbgbgRY4HW3jHG8TIAJMAEmwASYgDMJUBM08jSkZlw3nbkwr+VUAnrBdh2ADwG8JdgvLAcwu5hmS58BaAAge/mLiBzTWefdaxjfbvXFOc1jOHok5eYWOQYKjY+cuimjxVjgdRV529Y1K/B+dwD5H+3GWOHhk20rePjdg8rfE3O7VUSYGpDsy0ambwEmLFHoLC488cEa2ftQk8cED08tb48JMAEmwASKEGCBl48EE2ACTIAJMAEmwARKJjAFAL2y3wuAlmF5LAESbPMAfAqAfke+BqAqgNcAmOtIT1W55NN8cGRHzEl8BTX1ZLJygJk7qsA3qDqCco6p3l+LKCdUgZeUGBZ43fTYjmmGtNieRnYC+cCX+6Bp2xDZe84hU6vFhPhUr/LjtSqTz1ZB2reNjCwuVMCn5yFPvO6xFhf0xsmvABZbBYovZgJMgAkwAbcnwAKv26eQN8AEmAATYAJMgAk4mAD9vvQXgD8BfO7gtXh61xEwCLYA9H7I4wGQTzKJ/CQAmxuyx+uhdcNa+KpPS5+6Pj4+OHw5GOUqVEFUh6tYsTNX/f5adCqmCthZu/1HWCjcWQvyOvYhQE3WpH6I7fUQwvJUqHS9EBjbHqhbCVDkAR9sgXxRqseKlaVBLK0CVzavIVKGVjW1uJh/GZp1uYg8dlP3doanjZ8ArHfxAyVPY8r7YQJMgAm4BQEWeN0iTRwkE2ACTIAJMAEm4GICVQAcARABIMnFsfDyjiVQVDQiseQpAN8AeKeEpWV9H0HSG71RqXEN4OFaAFXy/ncpbiXuwQAXWjSMFqr5xgEgf04e7klg8Ke9sGFiV111uWHMSoJy0lav8+MdLtjmHBQexjQGdP65ZE1gPGRzG2LfsKoIMv7LH64CyX5I/z0ddJ+nDfp+RVW8ZC/DgwkwASbABLyIAAu8XpRs3ioTYAJMgAkwASZgE4EuAMjfsCX78drE0R1vXgKAqnkXATq7BXND1rw6hrdrjIgezdFUowX2Z+Don8fx56kr+NFBFbydATwCoAWAhgBWAFhlFBwJYYkAWNx1x1NnGrPs/+zdCZRdVZm38ScJAhJwQhSRyCCNGFsFozgQQRABW1oNEGa7aUFb2wG0TbcyKIgQBz5tUELQIM2giBBUVIa2BbVFhkACmjAJCSogKmhCui2SUFXfeiu7QqVSVbn33HPvGe5z1qolZd1z9t6/fapS9b/7vPtr0/jVka9k/ND/OwW8u7fp/mqX2vpW3q6v3c8Aq4BTUjmV+Hxl+nzw3IEQ+B3P4ehZOzxVPmXZk3D+cnj21vQcf30tg/HYGDR+BnxzfYh+XQEFFFCgXgIGvPWaT0ejgAIKKKCAAu0VsB5ve33LfPUzgQ8D8Qh0hEcjHYN1fGOztl7gqFTXN4KoVo4IaD8KPA94Bgw8ch5BXx/w19TWBsDTgI2GNPQ/6TWxWaBHxQWmTeb/vnnwU+UGlvbACT+qTomG6a9k6iYTmbXTVmzbD+MeeJT7+sZxzJzr19QQbiT4HdwQMVapnpzu/aibHRsjRq3pW9I0D4TAr9qY+1/5XC583aaM6+2HB8fBP+4Ol/+anhOup2rBeCN3cNTfjdW7Q9/oaeQ8X6OAAgooUHEBA96KT6DdV0ABBRRQQIGOCliPt6PcpWssQqMTgJ8Ae47Qu5Hq+M4Hrm1xJFEeIgKs2OwtSoUsTGHW8MuuSLWivwJcDUTAG8cbW2zf00sgsOWm/HLXrXnxtMms7O1n3C2/Y/F4OHr2rQPlCUp/HPGGjZZsu/Xm275yp63o7evn3iV/4MHf/+n+r1234t8bLLkQYxwMeONNlHjDLd7oiDdQjk3lc24d8pqBEPigybz/47vxvAnjYcfNIYLxE69j4fl31LJ2cZSpiA3W4qkBDwUUUECBLhIw4O2iyXaoCiiggAIKKJCLgPV4c2Gs7EWiDu8ZwC+BnYH+EUbSyErEZgEivI3gdqw6wO9LAfQLU7/id/2oGW3A26x2OV8fcxn323vTytV7ytnNEXs1+V/232rh2TPeuObvz2XLV3LCV+f1nX3lg1EC5TcjlFyIkjixEn74OAdXysfK3ThmDlspv1YIvM0z2Xa3Sbxmj+3YgX6enPcw923Qy9Gz76hGMN7kHF8DzEl1eJs81ZcroIACClRZwIC3yrNn3xVQQAEFFFCgKAHr8RYlX4523w2cB9wP7JjKILSzZ7G5X9TXPRiITZQaOf4eOAK4Hji3kRN8TekFBgPeqaXv6bod/PtvnrjrlYe9Zbu1vnLGJXcyY/avYmX6BwdLLkzff7frx03Y8Nv77/2Gzfrp771h3sIlfeN6j5lzwQ9vSyc3slJ+pBB4M+DLIwTGFeQctcvxtMBXgVjh7KGAAgoo0EUCBrxdNNkOVQEFFFBAAQVyFbAeb66clbtY1OGNFYa/B7ZNmz61axAfSasUtwH+0K5GvG7pBSLgjSPeYKraMfniE3b91RH7bLfWJnFf+Oaivn87d2GUPfncYMmFow7Z7+Dzzzw+VuEOHMuWLedjnz5n4Zxv/CA2uBx6jLVSvpEQuGqGjfT3R8As4DuNvNjXKKCAAgrUR8CAtz5z6UgUUEABBRRQoLMC1uPtrHcZW9s71dddmkLe5W3s5F3p8fw1wVcb2/LS5RSITcSiREMVA17+cZ9tFv/nCa9bs4R36fKVzDhnwf1zfvjApanEQpRcmHzRV064/ciD9o0NA9ccZ8y6pGfGp89505BN1BqdoXaUS2m07SJe92PgLOB7RTRumwoooIACxQkY8BZnb8sKKKCAAgooUH2BqMd7R3q0OOoeenSfwK7Az4EeYKe0orcdCi8AfgfMAL7Ujga8ZukFqryCl+m7bTV144kbzNrnNS/Ypre3f9zNdz12X3//k0fPvvI3sQJ+CnA7sM3FXznx9CMO2mfDtQLesy/pmXHqObsDsYna+o6RQt1uCXqjJEtsyvj99SH5dQUUUECBegkY8NZrPh2NAgoooIACCnReIEKHK4GfAe/xEfrOT0AJWoxgd0Gqxfsy4IE29OkVacO02GjtE224vpcsv0ClA94hvKOFrQP//1GHvPWK88/8xJqV6kuXLWfGyCUa1pqx/TZg6sSNmDX16UzqhXHze1jy5KZ8eYMtOG7vFzPpyV7G3fwQS8Y9yTFzfsVgPd/yz3pzPfwp8Hngh82d5qsVUEABBaouYMBb9Rm0/woooIACCihQBoHnA18DIux9ewp7y9Av+9A5gaiPuxCIR8tfnf47z9aPTyvFXwfMz/PCXqsyApUu0dCo8vT9d5u68SYTZ+27x2sn9fb1jrvp1kWL+zfoP3r2eVfGmyijHgdNZNF7n8nkCeNg+6fB8j44fTkrzns/Gw2etOwJOOHHLDz/DobX8220e2V/3f8ApwNXl72j9k8BBRRQIF8BA958Pb2aAgoooIACCnS3wMyoIQm8o7sZunb0WwC/BiYCbwRuylHi02nlboRVfTle10tVR6ArAt4h09FwWYXXvva1R+78wi0v2PPv3ja+t6+Pe67/EX+36Kdc+eCj7Pt2ePVWT131zBvpOf56stTzrcKdEqu842fFtVXorH1UQAEFFMhPwIA3P0uvpIACCiiggAIKRB3JnwDPNITr2pthM+B+IOoz7wv8d04SXwWmAREie3SnQF1KNOQ+e+9617vuu/DCC188eOFly5bx+fcfTf+1c3nrO2BKVLBOx3/cSM8J1w88bdFIPd/c+9rmC8abACcD/9Xmdry8AgoooEDJBAx4SzYhdkcBBRRQQAEFKi0wHlgG7OFj9JWex1Y7H6ts7wNeCEwH5rZ6QeBM4F3Ac3K4lpeopoAB78jzNvmSSy6Zd+ihh24y9Mtf+uxMrjr9+FXf+9BA2ZSBY2kPnHhdrUs0xFMDJ+b4xlI1v1PstQIKKNCFAga8XTjpDlkBBRRQQAEF2irwPWBxekz2L21tyYuXWSB+z74LeAnwz0CswG3leH8KeTds5SKeW2mBbivR0OhkjRjwfv6zn+379mmfOO0l2/LOwU3WbnmYxRv0cvTsOwY2RazjcQvwceC6Og7OMSmggAIKjC5gwOvdoYACCiiggAIK5CsQq3dPAN4C/Aj4N+D2fJvwahUSmJc2Xfv3tLt91q6/HoiALwLeVVkv4nmVFjDgHWX6jjrqqEXnn39+1OwdOJYuXcqMGTMWzpkzZ3AztYbr+Vb6DlldduJjqVRQxYfS1d3vlvu1qyfZwSuQt4ABb96iXk8BBRRQQAEFFFgt8GzgAOAk4J2GvF19W8SGR/ukgDeC3izH84A/AJOAB7NcwHMqL2DAO8oUTp8+ferGG288a999953U2/o1jq0AACAASURBVNs77qabblrc399/9OzZs+u6Une0m3k+cBzws8rf7d05gAOBXdLvCxOAHWBgtflV3cnhqBVQoBkBA95mtHytAgoooIACCijQvMDOwHeBtwGLmj/dMyokMNaqq28ChwGzgA9kHFNfWhn+44zne1q1BQx41z9/3b7yMZ4W+SDw8/VT+YoSCnwmPaFxChBZTXy+EojPPRRQQIExBQx4vUEUUEABBRRQQIH2Cxjytt+4yBYaXXV1NvAvwCXA4Rk6/H/A8akWb4bTPaXiAga8FZ/ADnT/jvQzZnBDvg40aRM5CcSbE/FxOXAy0AucmlZkx/d+1Ff2UEABBUYVMOD15lBAAQUUUEABBTojYMjbGeciWmlm1dVpKaSNTZDe3GRnH06rwSMk9ug+gTwD3m5f6VrXu+dXwHuBG+s6wBqPazDgnQucCIxPK3ePBSKwj/rKHgoooIABr/eAAgoooIACCihQAgFD3hJMQs5dyLLq6l+BM4Colzmlif7E6ryovxvlPjxWr3aLVW73dAnG4KrM3VoYb6OrzVtowlMLFIgyQO8Gbi6wDzadXSDeAHwirdyNq8xMn1uiIbupZyrQNQKu4O2aqXagCiiggAIKKFASgdhAJR7BjKAl6iV6VFsg66qro4E5wN3ASxsk+FJ6/HqjBl9fy5dNnjZ56iYbbzJrpz13mtT3ZN+4JbcsWdK3Qd8xN8+5+bZaDvipQeUR8Daz2rzmnLUc3l3APwDzajm6+g9qWnrTL343iE3Wtk9vBMZGnR4KKKDAmAIGvN4gCiiggAIKKKBA5wUOTjX2Ihz0qL5A1lVX04FL06rc+EP+yfVQxB/8PcA5QDy225XHlIOn3Hfk7CNfPDj4nmU9XPmpKxfedOFNL685SKslGrKsNq85ae2GF6vZo7533d/sqN3EDRtQtz2dUPf5rPv4vF9LMsMGvCWZCLuhgAIKKKCAAl0ncCfwKeCyrht5/QbcyqqrvYFYnfUYsAPw+Hp4vgy8B5iYyhPUT3P1iEb6g3En4CNHnnvkP06ZPmWtVczXn319z5UnXfmmmm9ElEfAuw9wDRBvLljjs37fPb8G4g3EBfUbmiNSQIGSCVjyp2QTYsBbsgmxOwoooIACCijQNQIR6l0BnNs1I67/QLOuYtkV+DnwV2BH4I/roVoBfAWIWr61OqZtz9SnP41Ze01i0pP9jLv59yyZ0Mcxc+4eWJEY5QW++a6vvWveqw581SZDB37dV67r+f4nv797zTciylyiYW+YOhFmvRb+JooW/wru7odjLoODrPFZq2+h+4EDgKjX7aGAAsULZP29oPier78HlvxZv1FHX2HA21FuG1NAAQUUUEABBQYEtgQeArYA/qyJAmnFamy6Fvlb/EH4mzFUIujrB6bWTe7wHVl0zt4D4x84lq2Ak37Bwgvu4oPAHsBPX3Xwq/7zXbPfte3ga3qWphINF9W+REPmgHcaLDp99X01cCwHToPffW91uY+476zxWY9vpsXAO4Ff5jicOgdUOTJ5KQXWEqj76lZL/pTwhjfgLeGk2CUFFFBAAQUUqL3APwMfAv629iN1gM0IbANE6Y6otTsFWDTKya0+qt9Mnzr52slf25tbD96Rpw9t9KwF9Jx0Ix8FnhcB75Yv3/LlL3jJCz760je/dIvelb1PWzJvyYMTNp0w/cbZN9b9sfSs8z75CzBvf1hr1fN5sOIMiFXPt3Rykm2rrQIPAPsDC3Nope4BVQ5EXkKBUQXqvro16waz3jLtERh4I86Atz24XlUBBRRQQAEFFBhL4A3AN9KmWqcD53eIy5VYHYJuoZkIMe9NNXbfCNw0wrWyBn0tdKu9p0YJgVXw9X/Yix0O2om1/kZJAW8EkbEy8cQhPXkdcER6s6S9HSzH1bPO+2gBb08KeG8tx/DsRQ4CvwX2S28UtXq5ugdUrfp4vgKjCXTL6tasG8x65+QnsNYbcQa8+cF6JQUUUEABBRRQoBmB2ODoyCGBVfwxfTHQ18xFGnytK7EahCrJyzYDopbm5sC+wH8P61fWoK8kw1u3G4MlBGZvB59+61NfX5pKNFx4Fy9PKxPfBvw4rXLeHrgwlTsp7dhy7FjmeR9eoiF28vs8LJzLgKtHfQQeBGLjxrtbHFK3BFQtMnm6AiMKdMvq1lY2mPXWWVtgrAUYY31t6Btxa787rrACCiiggAIKKKBAIQL/BJyQQqtDgZtz7oUrsXIG7dDlog7vJOAw4NIhbd4HPFKjGrxrVpgu2RiufT7svB309MNNf+SeVT18rq+Xj+z5vNUbr930KA8/8Dgn/Hwp3+nQPJSlmcw1eAc3WZsKk56EcXdA1Go9+ltQ97IWZZm7TvXjYeBN6SmAVtrsloCqFSPPVWAsgW5a3erTYdm/F8ZagLG+xRlD34j7VOzN4Are7BPhmQoooIACCiigQN4CVwDXAV/J8cKuxMoRs4BLRU3elwLvTW8AnJX68D7g6wX0px1NrlNCIBLsK2DF+TD1kElc8JUpQzZeWwmnLGLhRb/putWneWyu5x/i7biDy3PNwTd+4luo1aObAqpWrTxfgeECrm71nmhEYKwFGOtbnDH0jbiTgHEGvI2Q+xoFFFBAAQUUUKAzAhHgxLvwwx/Jb6X1kVZiXZZql8YKSOtvtqLbmXNjjmLTtSjb8CzguZ1ptnOtjFFC4JBzX828A7Zee4OwWffS86k7B1YqDm4QFvf5dkAEW/d0rucdbSlziYaO9tLGihT4IxC1qWOFdquHAVWrgp6vAANvTvbW+N8l5zi7wFgLMOJpjCjZdjlwcrqHTgWOA+J3gcHffSIEXgHE1yzRkH0uPFMBBRRQQAEFFMhdYDmwI/D7nK88uBIrVoPuwuo/OJ4E7mD1I9pX5dyel8tfIEL/N6fLRm3eP+ffRHFXHKOEwIqRAt6z76Xn5DvZnf3Y+Bkbb3LBxm/YeJsNYPymv1zZ/9LH+n+9xRMrj5hz/arbihtRW1o24G0La60u+idgV2BJjqMyoMoR00spoIACSWCsUjjxd0AEvHPTXh2xb8cpwLFALAYZXJxxAPAq4PZ4yssVvN5bCiiggAIKKKBAOQS2TDufP6cN3RlciRWP+scvjPNTsPtGYGX6pbENzXrJnAW+B7wd+A/gIzlfuyyXWydMOmwSi84aUqJhaZRoWMjCi3/Lyzc5cJNFz/3cc+OcgaNveR/PP/txdnmgf+Gc/15etw3EDHjLcpeWtx+PpT/2o363hwIKKKBAuQXGKoUTX3tGKts2IYW7sbI3gt7hx8DvTga85Z5se6eAAgoooIAC3SMQqzPjMawIXdtxxC9/+wBXp0274pHBkR73akfbXjM/gVh5/W3g8PwuWe4r7b8FUyduzKzBTdZue4zF41dx9HkPs2LzL25+28S3T9x46AhWnPc40xf0rfjKNY/vPuQxxnIPsrHeGfA25tTNr/oL8Argd92M4NgV6CIBV9hXe7JHK4WzKRCbLm8NxOrd+N1vFfBA+h1wxCfvDHirfTPYewUUUEABBRSoj8CHgJcBsXlWOw53RW+HauevGcHNz1IN5c63XmyLQ/+Qjd2l93nO/3vOUZu+Y9MNhwe8By/oXfHla5ZPrVmNaQPeYu+/KrS+LJXgeagKnbWPCiiQWSD+DYySWwOP5gM7WHIrs+X6TuxEiD68jcEN1p4GPDuFvH8A4vNRn7wz4F3fVPp1BRRQQAEFFFCgMwKxida3gPil/ZdtatJd0dsE28HLRnmNqLO5bwfbLGNTA3/8TDxw4sGbf27zNSUaepf1suU5y+taoiHq7sWxWxknJEOfOvFHc4ZuVfqUdtVxrzSKnVeghgKDAWA8rh+5XnzejpJb3fxzuqgQfXBBRuybEU/2/QqIMm5/C8wA3jBso7U1t7cBbw2/0x2SAgoooIACClRWIDZKuBR4J7CoDaNwV/Q2oHb4kiek+mtbAPE4djceT+08/UK+vtkrn/7Op7/p6c/YoJ8Jmy5c1feyR3sf+MuDK/71J7/q/W7NcOoS8Bb1R3PNbocRh/N/wPZArPTyUECBego89W/g6gCwHSW3/Dm9OjSPsgjtDtGH36WD83sX8HkgyjXEpmsvScFuvMn/g5GeUDLgrec3vKNSQAEFFFBAgeoKxArNmcBlbRxCN6/IaCNrxy79WyA22nhdx1osV0MjlRuJ75czgXhEPVbC1/GR1bqUaCjqj+Zy3cXt6U0P8KK0yr89LXhVBRQoWqATJbe6/ed0J0L0se6jwSfu9gOuATYBngCemUpz7DnSyQa8RX9r2r4CCiiggAIKKPCUwMHpcaw1j5yLU2uBrEH7y4E7UjmP79RaaPTBjVRuJB5bvK6A1TadmoI6BLxF/9Hcqbkqqp0IAGJTnkeL6oDtKqBARwTaWXIry8/prL/PdAQrQyOdCNHH6lY8cXcAsB3QB6wA/gjEUxrPB2anTZPXuoYBb4aZ9hQFFFBAAQUUUKBNAhHwfhyIUg0e9RXI49HHS4C/BzYD+utLNerIhpcbidXM8YfPielNknY8slo0c50C3rlprmJ38Hj89VggSlDcWjRyxduPGpxRq/HPFR+H3VdAgbEF2llyq5lwM4/fZ8o61+0M0RsZ85vSG/k3p6eS4vea2Gj3IOCHaWWvAW8jkr5GAQUUUEABBRQoSCA2VfhUm0s0FDQ0m00CeTz6GAs1YkOlK4HDu1h2cNVQlGSI/65zcFiHgDdu1aL/aK7zt8uTwHOBpXUepGNTQIE1Au1aOdvoz+k8fp8p63S2M0RvdMzhG29cDx7PSm+Ixhuj6xyu4G2U1dcpoIACCiiggAKdEYiA6mepnmhnWrSVTgpkefRxtP7FZnxXAK9Muyx3chxlbKvRP0jL2PdG+lSXgLcMfzQ34l3F18SjvBEAPF7FzttnBRQojUAjP6fz/H2mNAMfoSPtCtEbGfNOwJHA7WkVb2yieSHwkAFvI3y+RgEFFFBAAQUUKE4gHleOTaL2AGKzNY/6CTTz6GMjo49H916QNlZq5PV1fk0jf5BWefx1CXgH56DIP5qrfB+M1fco1xJlW/63rgN0XAoo0FGBsX5O5/37TEcHVrHGGvr30hW8FZtVu6uAAgoooIACtRbYBfgp8Ixaj9LB5bnS9NnAn4BPAF+QdkCgoT+EKmgVNWrj2K2CfbfL7ReINwijRuNE4K/tb84WFFBAAUvulOkeMOAt02zYFwUUUEABBRTodoEPp0ex9gX+0u0YNR5/3itNf56sptbYrJmhxeZzq0bagKSZi5TwtQa8JZyUEnUp6lBHDd5NgJ4S9cuuKKBAfQXy/n2mvlLtHdnAG9sGvO1F9uoKKKCAAgoooEAzAq9JGxC9BfhR2ljhlmYu4GsrJZDXStMI/uLR7K4OeN+2Oe9/xrP44l4vYqPefrjpIVb0LeM9F/6Riyt1V4ze2bqVaKjJtJRmGE8DVgIbAytK0ys7ooAC3SCQ1+8z3WDVyBgb9TwQiKf/Bmr0GvA2QutrFFBAAQUUUECBzgrEY/cfAg5Nj5sPbT02XIhNFl6aVinOAxYAT3S2i7ZWIgEDXuCwF7Ni9r5sODgvy1bAiT9jxYW/Hgi8hh+N/vFUomnGgLdMs1G+vmyU/h2I74FYwe6hgAIKKFAtgbUCW2CH9Dv+VaMM4zPp5/0p8XUD3mpNtr1VQAEFFFBAge4SuBu4N63I+htgW+AB4LdpxWZoRBj8CuBXwG3pF0FD3+66TyLgjbrNu3bxo9l/P2cvrpweb38MOc66DU66mX8C/jP+7/2fzdRNNmTWHs9hUm8/425dxpJxqzjmgkcHvnfKftQx4K1i0F7W++TpqfbuBqkWb1n7ab8UUEABBUYWGBrYRl4bn8eTGQMB7rBjcJO7y4FPxd8FBrzeVgoooIACCiigQHkF3gC8HrgLWAxE4DvSESsU4xGtKPHwKmAK8LfAL4H5KfgdDH9d6Vve+c7as3cBs4BNgYXA8cD3s16soueNGPCeeRt88mb+EbgwxnXIliz6j50GNmEbOJY9Cafex8JvPMLL0/9V5sCxTjV4m12lVNHbsqPdjs3V/heIzdaiZIuHAgoooEB1BIYGtienN+pOBY6DgSd4hpdsG3z9XOCkWMBrwFudybanCiiggAIKKKBAMwKDoW+Eva9OAfDQlb5fSgFwM9f0teUWiM3FTk/hfgQ9HwQuKHeX8+vdYS/midn7Eo+pDxxLV8BJP2XFhfetKdEwedZk5k173sAmVGuOWb+l57t/4tjJz+JDez6PSU/2M27eYyxhJcdc8PtSreytU8DbzCql/G6Sel9pM+Bxn9Kt9yQ7OgVaFCjzm5gtDq3ypw8NbE9Mb9bFyt1jgfj3/9YRRhj/lkbN9QiCLdFQ+VvAASiggAIKKKCAAo0LDIa+8Sj/R4B3po0ZGr+Cr6yCQJTtuBrYEXhOFTqcRx9jk7VNn8mX9t6GDWOTtVt+T8+4pRx93h/4Vrr+qAHvXSt55JxXs91gP5athFMWsfCi36xZ2ZtHF1u9Rl0C3mZXKbXqNvz8ugYczwT+HBvt5A3m9RRQoFQCWX6Glempieh//Ht7H3BPqWSL78xpqZb6QGALzEyfj1SiIb5+QHpyz03Wip87e6CAAgoooIACChQmsDPwXeBtwKLCemHD7RKIkgNRouPFqbxHu9op43VjJXNsMnXN8M6tU6JhFRx3N/dN246tDth62Mree+n51J28aYTHIosac11q8GZZpZSHeZkCjjzGM/wazwIeBaIGr4cCCtRPoJWfYWV4aiL6f1ialthLYqu0+vRSYLRNxOo3i2OP6MNpE+UfpzfrYlPlKLV27XogBkJ/SzR02+3ieBVQQAEFFFBAgacEom5vbM4QK3ljkzaPegksTbV4o0avxwibrN32OIsX/IXTPvAyLhwe8J59Lz0n38nuozwWWYRnXVbwhl2zq5Ty8C5DwJHHOEa7RqzWfwTYsJ2NeG0FFChMIOvPsKKfmhgEi/6/EbgO+HT6d2C39PloK1QLw26h4TxWWMf+G3cCX22mHwa8zWj5WgUUUEABBRRQoH4CEfJ+x3INtZvYw4H/BA5OK7VrN8AWB7TWH2CHTWLRWVOe2nxtaZRoWMjCi39riYYWnUc7fVraDHLgsVKg0VVKWbtTloAja/8bOe+5wIOwpuZ0I+f4GgUUqIZAKz/DinpqYqhs9GGf9DMqNgGON0+vB5YDL4KBUkrDNxGrxsw81cvCV1gb8FbtlrG/CiiggAIKKKBA/gKWa8jftMgrDoa7hwJXFNmRqrS9/xZMnbgxswY3WbvtMRaPX8XR5z3MghKNoS4lGob/0d/bgTqMZQg42n0rPQ94ANYuNdLuRr2+Agp0RKDVn2FFPDUxUsD7UCpBEOWPfhr7oQKTUsA70iZiHcHNqZHCV1gb8OY0k15GAQUUUEABBRSouECs5J2bHpuLlZ8e1RQYDHfjf6P8hkdzAlkerWyuheyvrmPAm12j+TOLDjia73FzZ2yZNi3atLnTfLUCClREoJWfYZ14amJ9/35G/6NEw4+A2EQsNhCbCvw3UPUSDaVYYW3AW5HvZLupgAIKKKCAAgp0QGBX4JtAfwp6L+pAmzaRj8C2wOdTqY0jgW/nc1mvUiKBOtXgLYK1EwFHEeMabDM2LLobeEaRnahp2+sLrmo6bIdVMoE8foa1417eCYjfOwZL7uwAXAj8bphf9D/efB4P/AZ4AdADxCZr69tErGRTsU53SrHC2oC37LeJ/VNAAQUUUEABBZoTiNpmsSLiJ+mP/ebOXv3qfwA+adCbha7j58QfS2cBmwOPAe8HLut4L2xwfQKj/VHdzB/bEfDGmy/x/e2RXaAZ8+ytdP7MrYGFwLM633RtW2ylpmZtURxY4QKd+BnWTBtRmuDEISrPBI4bY1VuXHu79MTBPYVr5teBwldYG/DmN5leSQEFFFBAAQUU6LRA/JIcdcwi+LkDiFq6UWYhVk3E1/pS0Bthb5bAd2jQ+1Hg16OExrFy7KUwsCFVbJoRffHojMDPgQh24j6I+pse5RIYMSCaPpnHN9yAWXvvwKTefsbd/FuW9PdzzJz53DZG9y3RUK65LVtvoo7lL4Fnl61jFe5P1pqaFR6yXe9ygWbf1NgDiI+opzv0OAi4Cri6izwLX2FtwNtFd5tDVUABBRRQQIFaCET9sg+lQC8C3Fj9EI/nvwyIx+K+BhyTQtbBADjCv/gYDHw/B01tHhWP3r192DUeHxLqBuydaXVhPHK3fS2kqzGICN3/4KrO0k7WiAHRkTtz8NfeOfAmzMCx7Ak4/r9Y+PX5A2+SDD2GrqKyRENpp7kUHdsGmJ9W85eiQxXvRCs1NSs+dLvfxQLNvqkRv1vuPkrA+0Pgmi60bGb1c648Bry5cnoxBRRQQAEFFFCg7QJ7ApcA+wODOw6fm8LV9wGvSvXMYtOKCFp3TAFwrO68F7gfuBiI1YBZjsHQeEPgV8BdwMNDLvQD4JZUwzfL9T2nMYGjgXPSS2Pev97Yab6qgwKjBUSfPf9Ajj305Ww8tC9fvIG+i+dx1F1LuWhvmDoRZk2FSU/CuAWw5HoY/ydYbpjfwRmsVlPxyHP87N2iWt0ubW9bralZ2oHZMQVGEcj6psbwEg1RJubYGmycVrkbxYC3clNmhxVQQAEFFFBAAYYGusHx2lQa4a1pFUXU4d03ha+LW6jFm4U6QoZYRbaLJQOy8DV8ziFpQ7yDU1mOhk/0hR0TGC0gmnn+gRw3POA96xdw/d3cf81v2WEaLDp9dZmVgSNS3U/BX69evfLeGrwdm8JKNfTi9Mbd8yvV63J3tpWamuUemb1TYF2BrG9qDN9kLRYXxCZrD4ncWQED3s5625oCCiiggAIKKJCHwGbAorShzquHlF74cqrHm0cbrVzjU2kl8TtauUhNz83z0b2odbwEeGdNrToxrDznY6T+jhgQHfFKjpwzbaCkysCxtAe+/HN4eh89J93IUV+A8/eHTe4DJqTdaL4GfV9cvYnWKzsBYxuVE/gb4GdpZ/rKdb6kHc6jpmZJh2a3FBhRoJU3Ndr976lTth4BA15vEQUUUEABBRRQoJoCsWo3Vslm2Tyt3SOOR8+jdMM/A//V7sYqcv1mNy5pZFiPAnOAjzfyYl8zVGD/qTBxFuw5CZ4cB/MiKD8GLhhrk7MshCMGRK/dmi1esQUX7rE943r7YcmjcMj2cPk9qwPeT8CFf4aNYllUFM7+LbAK+metDnhfkaUjnlN7gZcA1wEvrP1IOz9Ag6vOm9tiMQK+qVGMey6tGvDmwuhFFFBAAQUUUEABBYYJxMYa34GBchIe0OzGJY2Y9QKHAd9u5MW+ZqjAIYvgK2tKIMCyKBe4EC4avslZXmzrBERH7DRu8Yd37t9uwjj4m2fD0hXwyRvH3X/Bnf07vBNWzISocz1wRImGz0HfXLgJeA8Qcx8bLHooMCjw0vSG2iRJFFBAgRYFfFOjRcAiTjfgLULdNhVQQAEFFFBAgXoLbJlqr8VmP3+u91AbGl3WjUvGuvhWwINABJJRrsOjcYHJcO48OGCTtU+Z1QOfih3BY6Oqth+H7/PyJVuPW7rtyzZ8jN7+fh7o34KHJ2x+35wrF7zjC3Db/qy9CdvXoP/W3Xdf8d73vveJ3t7ecTfccMOSvr6+Y+bMmZP3quO2j90G2iIQP2fijbUXteXqXlQBBRRQoNQCBrylnh47p4ACCiiggAIKVFLgfUBs/rVX6n2Ukhhaj/d24LuVHFm2Tq9v45K/ZliRuTfwI+A5wF+ydatrzxol4D27B07eHbi1AzKTLznzw/MOfftum9z56weZMGE8L9l+K8746vd7Zsy8+LLPwuHvgA2G9mPO+PEcevPNvPrVUXYbli1bxsc+9rGFc+bMadeq4w4w2ESOArG55g+AbXO8ppdSQAEFRhJwhW8J7wsD3hJOil1SQAEFFFBAAQUqLhCbQF3O6rIEFwB3pt3dY8VpbBD3UeBEIDbz6JZjpI1LtgNiH60IvGMvrdh0awFwVQMo/w7MBKakcxo4xZc8JXDYIjhrSImGpalEw8WdCkvXBLyDfbpr0V38v899qf+1Wy5b9bNreNoJy1nzt9rjUevkhS/sP+/BB9f6++2MM87omTFjRsdWHXsHlVogajPHG2exg/3wo9UwptXzSw1n5xRQgEa/x9uxn4D8OQkY8OYE6WUUUEABBRRQQAEF1hKITeAuBrZOe0TFBkCDx54piLhs9cZWXXGMtHFJBDJ3R7IIA2FeBOIr0+frQzk8hef/Cpy1vhf79eECwzdZu20xjD8azouAvSPHUQftvuj8L3xgTcj87x8+jlPf+PuBthcuhvOugEmP0kcfy2+EJ95yyinP++AnPzlSwNupVccdcbGRzAI7pzfW4o2iwaPVMKbV8zMPxhMVUKAjAs1+j7djP4GODLQbGjHg7YZZdowKKKCAAgoooEBxAkcAS9IK3qG9iMeJo17kQuAAIMoUdMMxuEomVuzGf8dK55NTiYZTgeOS1frqwO6TVvruCszvBrg2jbHRVUu5Nz99vylTN564yax9p+486TcP/nGDFz582SaH7dI3fmhDM75P71n/M7CR3lYHHHDA5+bOnbvR4NeXLl3KjBkzLNGQ+8yU4oKN3JfDX/Mq4FvAjkNG0GgYM1p7jZ5fCjQ7oYACTQs08z3ejv0Emu6wJ4wuYMDr3aGAAgoooIACCihQlEBsxvbfwCrgrcAjRXWkgHbXV5d3fXVgP5XKXETg11dA/20yP4G4F7a78HC+fcjOrLXx25d+Qs/Hr+Lb8SbJlltuedDrXve67Q866KCVscnaTTfdtLi/v//o2bNnd2zVcX5D9kqjCOwEHDmsbMuFwO+GvH601zw/PTURX4+jkTBmrNV7jZzvRCqgQHUFmv0eb/X3lupKVaTnBrwVmSi7qYACCiiggAIK1FQgavLOBV4KxKrUu2o6zpGGNVJd3icaLNFwKRC7bb24i7xqlC+O7wAAIABJREFUPdR3TWHRnEMGQrmBY2kPfPR7/O4b8zknrdL+ZPrSezJsyldruxoNLlbTRX3yweOZaVV/lHEZPEZ7TdTujjA4fpbG0UgYM9bqvUbOrxG9Q1Gg6wSyfI+38ntLp4EbeRKi031qa3sGvG3l9eIKKKCAAgoooIACDQqcBxwEvBO4vsFzqv6ykeryRrmFa9czsEOBi9JKvwh6PWogMH0yUzfcmFlveQmTevsY94slPHz/Yxz/k/sHNs6K44b0v7vVYLgOYV2BPYD4+OmwL8XPxQhvr05fH+019wMR/r9syPljhTGNrN6rUpizvnuq68Ke9YH4dQXSZrfxxnKUiIojNm8d643mrL+3dBK72brCnexbW9sy4G0rrxdXQAEFFFBAAQUUaELgJCA+/gn4RhPnVf2lzQQPb08rnuMPmCurPnD7P6LAaPfDL4B+wIB37Bunme+nMt2CbwJiw7yRAt4fpprlY71mMfBu4OVDBjVWGNPI6r0qhDnrm8OuDXvWB+PXFQCa/R4fuo9AL3BPCRWbqStcwu5n75IBb3Y7z1RAAQUUUEABBRRYLRCb+8QO7t8B/tIiyj8AF6THlGP1mMdTArEZXazYPQS4QpiuExgr4M071Mz7em2frL1h6kSYNRUmPQnjFsCSfjjmMrit7Y3n18Dw8gvPAo4dVrZltNdEPfNZwCtH6M5o89noCt3K3Q9DDLo27MnvtvRKXSCwvu/xqrxR0siTCbWdTgPe2k6tA1NAAQUUUEABBTom8Jr0mN9bgB+lndxbCXv3hIHH0i8DjunYKMrdkOFuueenE71bJ+Cdtj1Tn/40Zu01iUlP9jPu5t+zZEIfx8y5O1uoOX23raZuMnHDWW/Z9fmTenv7x92w6NElfb1PHjPnh78tfUg6DRadvrru7MCxHPgCLLxs7RWtnZinVtoYvoHa9qmu7kNDLjraa+K1ZwG7NNGBZlfvNXHpUry0q8OeUsyAnaiLQFXeKGnkyYS6zMk64zDgre3UOjAFFFBAAQUUUKDjAs8GTgD+NbUcYW9sGHRLhp78bao5uSjV5v3fDNeoyylRl/jbwGGpPENdxuU4mhNYpwbv4Tuy6Jy9nwo1l62Ak37BwgvuWusx/YZbOWq/bRad/4nXrQlJly1fycdm37Fwzg8WD33sv+HrdfCFk78A8/aHTYa2+XXo+QJEWYMsP4M62P11mlrfaro4YfhrojbvF4EpGTreSHsZLlv4KV0d9hSubwfqIlC1N0oafTKhLvOzZhwGvLWbUgekgAIKKKCAAgoUKvA84A/AS4DYDCw+1gRGTfbsBanuZNQd3Q94pMnz6/Ly+GMlNk/aC1hYl0E5jqYFhge8k+e8hXnT/2btUPOsBfScdGOmUHPyJSe9bt6he2+zVkh6xrfu7plxzh1lD0lHDHjPg54zVte1vbVp7eqdEE8+fB6IJyo8nhLo2rDHm0CBnASq9kZJ3Z9MGHVaDXhzuuO9jAIKKKCAAgoooMAageuBPwF3p03TpgOXZ/TZLJ0bO8PvC8SK3m47jgC+CrzWgLfbpn6t8TYT8GYJNUcJeO/qmXHOL7Ncr6OTNbxEw+Or086Fc6tVoqEVs3gD6LPArq1cpIbndm3YU8O5dEjFCVTxjZK6PplgwFvc94EtK6CAAgoooIACXScwFdh7yKivAW5qUeG8VKohyhVEgNxNx3HAlwAXZ3TTrK871nVKNByxE4tm7fXUCvmlqUTDhZlLNGy76PxPvHbNivuly1cy45w7Fs75YelLNMQPnLU2WbsDFgNHfwsWdMltEz9zo07m67pkvM0Os+vCnmaBfL0CYwj4RkkFbg9/SazAJNlFBRRQQAEFFFBAgQGBk4BPp5W8/9VFJlFTM2qIvr6CtUS7aJraPtQRN1nbeANmvflFqzdZm/cIi5/Wz9Gz78wWasYmaxtP3GDWvru+YGCTtZvufGxxf/+TR8++8jdVCkm7NcjbBzgZeEPb70QbUECBbhXo1p+vlZhvA95KTJOdVEABBRRQQAEFFEgCHwMOTGFnt6CMB54AvpA2seuWcTvOtQXWCXiHfDnvP7rzvp5z2X6BqFMem1rGExQeCiigQLsF6vLvRF3G4WNe7b7jvb4CCiiggAIKKKBArgIT0yZusZr1V7leudwX+yXwVx+/Lvcktbl3YwW8bW7ay1dA4O+Aj7N6UzkPBRRQoF0COwFHArcDE4AdgAuB37WrwTZdNxYL7DJsHPG0ylVtaq/tl3UFb9uJbUABBRRQQAEFFFAgZ4FZQD/wgZyvW+bLnQkcBTyzzJ20b20VMOBtK2/lL74/EE84vKnyI3EACihQZoGo9R1PCwwe8XtJ7BVwSpk7PULfYhyrUr8jG43PV1ZwHGuGZsBbsTvQ7iqggAIKKKCAAgrwcuBGYHNgRZd4vDZtVLdR+gOkS4btMIcIdCrgrc3jql1297w9hSx7ddm4Ha4CCuQj0MjP/j2A+PjpsCYPSitfr86nK22/Sow1Pi5Ptct7gVPTz9D4tzb2PajcYcBbuSmzwwoooIACCiiggALAzcC5wNe7RCPq8MZKk1jFe1GXjNlhri3Q1oB3+n5Tpm4yceKst0x95aTe3t5xN8y/d0kfvcfM+eb1tzkRlRB4B/Bh4M2V6K2dVECBsgg0U6ognhCIMjAjBbw/BK4py6DW04/BgHduWo0cv2PFCuRjgRuAWysyjrW6acBbxVmzzwoooIACCiigQLkE3gi8CPhGB7v1buA9XbbZ2m+APwKfBKqySqaDt0Ttm4o/OuPYLaeRrrVa66iDdl90/hc+EP/fwLFs+f/xsdMvWjjnW9fHinmP8gtMA/4FeEv5u2oPFVCgRALNlioYXqLhWSkYrVqJhtPSBraxcjeOmenzqo1jza1kwFui7yq7ooACCiiggAIKVFRgT+A64L608Uasrm338XTgkRR2LWx3YyW5fqzejT9EXphqED8I/BtwaUn6ZzfaKxABb9SentpaM/tPhYmzYM9J8OQ4mLcE5p9+yZl7/uehb99tk6HXPuOr3++ZMfPiWLFVycdVW3Oq3NmxCu+9wL6V67kdVkCBogSylCoY3GTtUSAyxY3TJmsPFTWIjO3Gm2JThmyytj0wH7g24/UKP82At/ApsAMKKKCAAgoooEAtBL4K/D3wJBD1Yh/uwKjOToHXBzvQVtmaCOs5QOz4vF/ZOmd/2iKQ0wreQxbBV9as1IVlsfjqvkvOfPFW6wS8536/Z8ZnL47HcSv5uGpbZqG8F50OxJMNby1vF+2ZAgqUTCBLqYLBkg6DAW+8MRi/i1xVsrE12p1Gag83eq1CX2fAWyi/jSuggAIKKKCAArUR2BS4O21+tnWHSid042ZrQ2+YWMH7M+Dw2txFDmQsgTxq8E6Gc+fBAWut1IVZPUdO+9HvL/rih2IF08CxdNn/MWPmRQvnXGqJhorclocA/wC8rSL9tZsKKFAOgWZLFTRb0qEco+yCXhjwdsEkO0QFFFBAAQUUUKBDAnunTc8iiFqeauS2u+mbgHOAC9rdUAmv3wPEyunYFMSj/gJtDHjP7pnysvM/PHmnF31436k7D2yydtP8Xy/u32CDo2dfeHWszPIov8Bh6c2eWN3voYACCjQqMFKpgsfSRmr3DLtIlpIOjfbD17UoYMDbIqCnK6CAAgoooIACCqwlcC6wIfCyVEIgAsh2Ha8AYgfkdwKL2tVISa/7AmAx8EXghJL20W7lK5BTiYbDFsFZQ0o0LI3NwxfCxYObqdXmcdV8+Ut/tSOAg4F3lL6ndlABBcooED/744365w2pS7vDsPILWUo6lHGsteyTAW8tp9VBKaCAAgoooIAChQlslsLWnwOxomxXYF6behMrV98AxKPJ3XbEY9gRbv9d2uCu28bfjePNKeAdvsnabYth/NFwnit1q31XHQkclN7wqvZI7L0CChQl0Ej5hWZLOhQ1lq5r14C366bcASuggAIKKKCAAm0XiE3WBjf6+REwGEzl3fDOwE+AZ+V94ZJfL1bQfAuYkFZKl7y7di8ngTxKNAztiit1c5qYklwm6u/G0wwHlKQ/dkMBBaol0Gj5hZFKOswHrq3WcOvXWwPe+s2pI1JAAQUUUEABBbpJIJ4v/3iq+fuNmgz8+cCWwBbAVsAu6SM+33bIGPcEbqnJmB3G+gVyWsG7/oZ8RSUFjgL2T6t4KzkAO62AAoUKNFt+oY5vElZ6TAa8hX7/2LgCCiiggAIKKKBAiwLfHVJz8j4g6lCWMfR8Tgpto7Zd1M+NAPe5wNbAYKAb/1/8d2xu8gfgYeDPaTX0wvTfDwCPAleVdJwtTqenjyFgwOvtMZbAu4H9Uh1epRRQQIEsAt1afuHA9Eb67enpqOG1h7NYdvwcA96Ok9ugAgoooIACCiigQI4CrwaeBlwDPAM4vYObjkV7w8PZCHBj1W38/4MBboS4jwOPpOA2/nfwI4LcB1NoO/jfQ3lik7p+4J9zNPNS1RTIu0RDGRQqvVqqDIBD+nBM2iDp0JL1y+4ooEB1BLq1/EIjtYdLP4sGvKWfIjuogAIKKKCAAgoo0IDALOD9OQW8240Q3Mbq2qFlE+K/44igNlba/mlYaDs0xI1Vt1mOKMFwARAh2P9muYDn1EqgTit4a7FaqmR313uBNwGHl6xfdkcBBaon0E1vvjVae7j0s2jAW/opsoMKKKCAAgoooIACDQi8EohH6/YAfjbC60cqhTAY2g4tmxCrcmNF7dAVthHg/nFI2YT47/j68gb61cpL4lHJOE5o5SKeWxuBOgW8tVgtVbI7K1b5757K1JSsa3ZHAQUUKK1As7WHSzsQA97STo0dU0ABBRRQQAEFFGhS4KYUxEbwOhjeRqmEzUcojfBQKoswvGxC1LwtyzEzlWc4viwdsh+FCtSlRENtVksVejes23g8wfAG4F0l65fdUUABBcouUIvawwa8Zb/N7J8CCiiggAIKKKBAowK7AfExvGxC1Lat4mHAW8VZa1+f6xbwzgVOBMYDpwDHArFK+db2Edb6yh8AdgX+sdajdHAKKKBA/gJF1x7OpSSGAW/+N4ZXVEABBRRQQAEFFFAgD4HYMC4OV/DmoVn9a9Ql4I2ZqMVqqZLdUh8CXgX8U8n6ZXcUUECBqgjkErQ2MdidgCNTibEJwA7AhcDvmrjGmpca8GZR8xwFFFBAAQUUUEABBdov8Grg88DrgWuAbwGXtr9ZWyipQJ1q8Ba9WqqkU9xSt2IF9CuAo1u6iicroIACCnRKIOrRx5Msg8czgePSUy1N98GAt2kyT1BAAQUUUEABBRRQoKMCUU/4sLR5UqzuuAL4JnAd0NfRnthYkQJ1WsE76Njp1VJFzl+72/4IEJ7vaXdDXl8BBRRQoGWB2BQ4Pn467EoHAVcBVzfbggFvs2K+XgEFFFBAAQUUUECB4gQi4I3H+Q4HNk0reiPsnVdcl2y5QwJ1DHg7RNcVzfwrsCPwz10x2noN0jc66jWfjkaBRgTeBOw+SsD7w/TkViPXGXzNTga8zXD5WgUUUEABBRRQQAEFyiPwmhT0HgosT6t6LwbuK08X7UmOAga8OWLW8FIfS/Ub31fDsdV1SAcCuwyrv7kgrd6r65gdlwIKPCUwvETDs9KGo7HxaLPHZwx4myXz9QoooIACCiiggAIKlEtgPLBXCnsjMLg3hb2XAI+Uq6v2pgUBA94W8Lrg1H8DtgX+pQvGWpchRrizKtXbjGwmPl+Ztf5mXVAchwJdJDB8k7Xt0yZrDzVpMFDuwYC3STVfroACCiiggAIKKKBAiQU2AvZP9Xr3AyIUjBIOl6VVviXuul1bj4ABr7fIWAIfB7YGPihTJQSiLEN8XA6cDPQCp6YNluJ7/ZZKjMJOKqBAHgKtlmkZKPdgwJvHVHgNBRRQQAEFFFBAAQXKJ7AZMD2Fva9PG3ZE2PsDYEX5umuPDHi9B1oQOB6IDRk/3MI1PLVzAoMB71zgRCCexIjHso8FbgBu7VxXbEkBBWogYImGGkyiQ1BAAQUUUEABBRRQYH0CEfwclsLe2KjtirSy9zqgb30n+/VSCLiCtxTTUNpOREj43LQCtLSdtGNrCZwGPJFW7sYXZqbPs9TflFYBBbpbwE3Wunv+Hb0CCiiggAIKKKBAFwpEwHtkqtm7KXBpCnvndaFFlYZswFul2ep8Xz8JxAY9H+1807aYUWAaMGXIJmtRf3M+cG3G63maAgp0sYAlGrp48h26AgoooIACCiigQNcLvCYFvYemGr1RwuFi4L6ulykfgAFv+eakTD2KOq7xhs3HytQp+9KQQKv1NxtqxBcpoEC9BQx46z2/jk4BBRRQQAEFFFBAgUYEov7jXinsPRC4N63qvQR4pJEL+Jq2Cxjwtp240g3EY/2bADMqPQo7r4ACCiiQScCANxObJymggAIKKKCAAgooUFuBjYD9U73e/YAIFmNl72VplW9tB17ygRnwlnyCCu7eqcCGwL8X3A+bV0ABBRQoQMCAtwB0m1RAAQUUUEABBRRQoCICmwHTU9j7euDqFPb+AFhRkTHUpZs3pIHsVpcBDRnHq4C313BcnRxSrMD/H+CETjZqWwoooIAC5RAw4C3HPNgLBRRQQAEFFFBAAQXKLrAlcFgKe2OjtitS2Hsd0Ff2ztegf3UOeK8H/gTcWYN5KnIIsTnXjUV2wLYVUEABBYoRMOAtxt1WFVBAAQUUUEABBRSoskAEvEemmr2xsdOlKeydV+VBlbzvdS3REG8cPARsAfy55HNg9xRQQAEFFCilgAFvKafFTimggAIKKKCAAgooUBmB16Sg99BUozfq9V4M3FeZEVSjo3Vdwfu+VAbkzdWYBnupgAIKKKBA+QQMeMs3J/ZIAQUUUEABBRRQQIEqCowHog7o4cCBwL1pVe8lwCNVHFCGPk8GeoF7Mpy7vlPqGvAeDJwMhJ2HAgoooIACCmQQMODNgOYpCiiggAIKKKCAAgooMKbARsD+qV7vfkCUF4iVvZelVb5144tAexfgdmACECUsFgBX5TjQPAPel6VVszl2L/Ol4o2Bk4DzgAdTuY+7Ml/NExVQQAEFFOhCAQPeLpx0h6yAAgoooIACCiigQAcFNkth4hHA64GrU9j7A2BFB/vRzqY+A6wCTgHib6z4fGX6PK928wx4TwN2B36cV+dyvI4bheWI6aUUUEABBbpDwIC3O+bZUSqggAIKKKCAAgooUAaB2FDrsLSyN1a5XpHC3uuAvjJ0MEMforRAfFyeSg1EiYZTgePSyuVbMlxzpFPy3GRtJtAPHJ9T37yMAgoooIACChQoYMBbIL5NK6CAAgoooIACCijQxQIR8B6ZavZumh7NjzIO8ypmMhjwzgVOBKLkQKzkPRaIVbe35jQeA96cIL2MAgoooIACdRMw4K3bjDoeBRRQQAEFFFBAAQWqJ/CaFPQemmr0RtB7MXBfRYYSJQ+eSCt3o8uxQjY+j6A3r8OANy9Jr1NlgXZuZFhlF/uugAJdLmDA2+U3gMNXQAEFFFBAAQUUUKBEArH6da8U9sbGZfemEg6XAI+UqJ/DuzINmDJkk7XtgflA1JPN6zDgzUvS61RRoBMbGVbRpZv7bNjfzbPv2NcRMOD1plBAAQUUUEABBRRQQIEyCmwE7J/q9e6X6tnGyt7L0irfMva5nYGDAW8ZZ9w+dUqgExsZdmosZWinnT+r2j0+w/52C3v9SgoY8FZy2uy0AgoooIACCiiggAJdJbAZMD2Fva8Hrk4re38ArOgSCQPeLploh7mOQKc2MuwG+jqEo4b93XCnOsamBQx4mybzBAUUUEABBRRQQAEFFChQYEvgsBT2xkZtV6Sw9zqgr8B+tbtpA952C3v9sgp0aiPDso4/z35VPRw17M/zbvBatRIw4K3VdDoYBRRQQAEFFFBAAQW6SiAC3iNTzd5NgUtT2DuvhgoGvDWcVIfUsEAnNjJsuDMVfWEdwlHD/orefHa7/QIGvO03tgUFFFBAAQUUUEABBRRov8BrUtB7aKrRG/V6Lwbua3/THWnBgLcjzDZSUoFObGRY0qHn1q26hKOG/bndEl6oTgIGvHWaTceigAIKKKCAAgoooIAC44G9Utgb9SbvTat6LwEeqTCPAW+FJ8+u5yZQ5c3BckNo4UJ1CEcN+1u4ATy1vgIGvPWdW0emgAIKKKCAAgoooIACcAgQq3r3AyIk/TnQX0GYd6c+fz2Hvr8Z+B/g+Byu5SUUUKA6AnUKRw37q3Pf2dMOCBjwdgDZJhRQQAEFFFBAAQUUUKBwgc2Ag4FJhfckWwcG+/27bKevc9Z/pcA7p8t5GQUUqJCA4WiFJsuuKtCIgAFvI0q+RgEFFFBAAQUUUEABBRRQQAEFFFBAAQUUKKGAAW8JJ8UuKaCAAgoooIACCiiggAIKKKCAAgoooIACjQgY8Dai5GsUUEABBRRQQAEFFFBAAQUUUEABBRRQQIF1BQove2LA622pgAIKKKCAAgoooIACCiiggAIKKKCAAgo0J3AgsAtwOzAB2AFYAFzV3GVaf7UBb+uGXkEBBRRQQAEFFFBAAQUUUEABBRRQQAEFukvgM8Aq4BQgMtb4fGX6vKMSBrwd5bYxBRRQQAEFFFBAAQUUUEABBRRQQAEFFKi4QJRliI/LgZOBXuBU4DjgF8AtnRyfAW8ntW1LAQUUUEABBRRQQAEFFFBAAQUUUEABBaouMBjwzgVOBManlbvHAjcAt3ZygAa8ndS2LQUUUEABBRRQQAEFFFBAAQUUUEABBRSog8BpwBNp5W6MZ2b6PEo2dPQw4O0ot40poIACCiiggAIKKKCAAgoooIACCiigQA0EpgFThmyytj0wH7i202Mz4O20uO0poIACCiiggAIKKKCAAgoooIACCiigQF0EolxD1OC9p6gBGfAWJW+7CiiggAIKKKCAAgoooIACCiiggAIKKKBAiwIGvC0CeroCCiiggAIKKKCAAgoooIACCiiggAIKKFCUgAFvUfK2q4ACCiiggAIKKKCAAgoooIACCiiggAIKtChgwNsioKcroIACCiiggAIKKKCAAgoooIACCiiggAJFCRjwFiVvuwoooIACCiiggAIKKKCAAgoooIACCiigQIsCBrwtAnq6AgoooIACCiiggAIKKKCAAgoooIACCihQlIABb1HytquAAgoooIACCiiggAIKKKCAAgoooIACCrQoYMDbIqCnK6CAAgoooIACCiiggAIKKKCAAgoooEDXCEwGeoF7yjJiA96yzIT9UEABBRRQQAEFFFBAAQUUUEABBRRQQIE8BNoRwh4I7ALcDkwAdgAWAFfl0eFWrmHA24qe5yqggAIKKKCAAgoooIACCiiggAIKKKBAWQTaGcJ+BlgFnAJEphqfr0yfFzp+A95C+W1cAQUUUEABBRRQQAEFFFBAAQUUUEABBXISaFcIGyuC4+Ny4ORUouFU4DjgF8AtOfU/02UMeDOxeZICCiiggAIKKKCAAgoooIACCiiggAIKlEignSHs4LXnAicC49PK3WOBG4Bbi3Qw4C1S37YVUEABBRRQQAEFFFBAAQUUUEABBRRQIA+BdoewpwFPALFyN46Z6fMo2VDoYcBbKL+NK6CAAgoooIACCiiggAIKKKCAAgoooEBOAu0MYacBU4ZssrY9MB+4Nqe+Z76MAW9mOk9UQAEFFFBAAQUUUEABBRRQQAEFFFBAgRIJdCKEjZXCvcA9ZRm3AW9ZZsJ+KKCAAgoooIACCiiggAIKKKCAAgoooEAeAqULYfMY1GjXMOBtp67XVkABBRRQQAEFFFBAAQUUUEABBRRQQAEF2ihgwNtGXC+tgAIKKKCAAgoooIACCiiggAIKKKCAAgq0U8CAt526XlsBBRRQQAEFFFBAAQUUUEABBRRQQAEFFGijgAFvG3G9tAIKKKCAAgoooIACCiiggAIKKNAFAmWtd1rWfnXBLeEQOylgwNtJbdtSQAEFFFBAAQUUUEABBRRQQAEF6iNwILALcDswAdgBWABcVfAQy9qvgllsvq4CBrx1nVnHpYACCiiggAIKKKCAAgoooIACCrRX4DPAKuAUIDKm+Hxl+ry9LY999bL2q0gT266xgAFvjSfXoSmggAIKKKCAAgoooIACCiiggAJtEojyB/FxOXAy0AucChwH/AK4pU3tru+yZe3X+vrt1xXILGDAm5nOExVQQAEFFFBAAQUUUEABBRRQQIGuFRgMUucCJwLj08rdY4EbgFsLkilrvwrisNluEDDg7YZZdowKKKCAAgoooIACCiiggAIKKKBA/gKnAU+klbtx9Znp8yjZUORR1n4VaWLbNRYw4K3x5Do0BRRQQAEFFFBAAQUUUEABBRRQoI0C04ApQzZZ2x6YD1zbxjYbuXRZ+9VI332NAk0LGPA2TeYJCiiggAIKKKCAAgoooIACCiiggAJDBKIsQtTgvadkKmXtV8mY7E7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SC6d1mAAAVtUlEQVRQQAEFFFBAAQUUUEABBRRQQAEFulbAgLdrp96BK6CAAgoooIACCiiggAIKKKCAAgoooEDVBQx4qz6D9l8BBRRQQAEFFFBAAQUUUEABBRoVmAz0Avc0eoKvU0ABBcouYMBb9hmyfwoooIACCiiggAIKKKCAAgoo0KrAgcAuwO3ABGAHYAFwVasX9nwFFFCgaAED3qJnwPYVUEABBRRQQAEFFFBAAQUUUKDdAp8BVgGnAJGFxOcr0+ftbtvrK6CAAm0VMOBtK68XV0ABBRRQQAEFFFBAAQUUUECBggWiLEN8XA6cnEo0nAocB/wCuKXg/tm8Agoo0JKAAW9LfJ6sgAIKKKCAAgoooIACCiiggAIlFxgMeOcCJwLj08rdY4EbgFtL3n+7p4ACCowpYMDrDaKAAgoooIACCiiggAIKKKCAAnUXOA14AoiVu3HMTJ9HyQYPBRRQoNICBryVnj47r4ACCiiggAIKKKCAAgoooIACDQhMA6YM2WRte2A+cG0D5/oSBRRQoNQCBrylnh47p4ACCiiggAIKKKCAAgoooIACOQpEuYZe4J4cr+mlFFBAgUIFDHgL5bdxBRRQQAEFFFBAAQUUUEABBRRQQAEFFFAgu4ABb3Y7z1RAAQUUUEABBRRQQAEFFFBAAQUUUEABBQoVMOAtlN/GFVBAAQUUUEABBRRQQAEFFFBAAQUUUECB7AIGvNntPFMBBRRQQAEFFFBAAQUUUEABBRRQQAEFFChUwIC3UH4bV0ABBRRQQAEFFFBAAQUUUEABBRRQQAEFsgsY8Ga380wFFFBAAQUUUEABBRRQQAEFFFBAAQUUUKBQAQPeQvltXAEFFFBAAQUUUEABBRRQQAEFFFBAAQUUyC5gwJvdzjMVUEABBRRQQAEFFFBAAQUUUEABBRRQQIFCBQx4C+W3cQUUUEABBRRQQAEFFFBAAQUUUEABBRRQILuAAW92O89UQAEFFFBAAQUUUEABBRRQQAEFFFBAAQUKFTDgLZTfxhVQQAEFFFBAAQUUUEABBRRQQAEFFFBAgewCBrzZ7TxTAQUUUEABBRRQQAEFFFBAAQUUUEABBRQoVMCAt1B+G1dAAQUUUEABBRRQQAEFFFBAAQUUUEABBbILGPBmt/NMBRRQQAEFFFBAAQUUUEABBRRQQAEFFFCgUAED3kL5bVwBBRRQQAEFFFBAAQUUUEABBRRQQAEFFMguYMCb3c4zFVBAAQUUUEABBRRQQAEFFFBAAQUUUECBQgUMeAvlt3EFFFBAAQUUUEABBRRQQAEFFFBAAQUUUCC7gAFvdjvPVEABBRRQQAEFFFBAAQUUUEABBRRQQAEFChUw4C2U38YVUEABBRRQQAEFFFBAAQUUUEABBRRQQIHsAga82e08UwEFFFBAAQUUUEABBRRQQAEFFFBAAQUUKFTAgLdQfhtXQAEFFFBAAQUUUEABBRRQQAEFFFBAAQWyCxjwZrfzTAUUUEABBRRQQAEFFFBAAQUUUEABBRRQoFABA95C+W1cAQUUUEABBRRQQAEFFFBAAQUUUEABBRTILmDAm93OMxVQQAEFFFBAAQUUUEABBRRQQAEFFFBAgUIFDHgL5bdxBRRQQAEFFFBAAQUUUEABBRRQQAEFFFAgu4ABb3Y7z1RAAQUUUEABBRRQQAEFFFBAAQUUUEABBQoVMOAtlN/GFVBAAQUUUEABBRRQQAEFFFBAAQUUUECB7AIGvNntPFMBBRRQQAEFFFBAAQUUUEABBRRQQAEFFChUwIC3UH4bV0ABBRRQQAEFFFBAAQUUUEABBRRQQAEFsgsY8Ga380wFFFBAAQUUUEABBRRQQAEFFFBAAQUUUKBQAQPeQvltXAEFFFBAAQUUUEABBRRQQAEFFFBAAQUUyC5gwJvdzjMVUEABBRRQQAEFFFBAAQUUUEABBRRQQIFCBQx4C+W3cQUUUEABBRRQQAEFFFBAAQUUUEABBRRQILuAAW92O89UQAEFFFBAAQUUUEABBRRQQAEFFFBAAQUKFTDgLZTfxhVQQAEFFFBAAQUUUEABBRRQQAEFFFBAgewCBrzZ7TxTAQUUUEABBRRQQAEFFFBAAQUUaJfAZKAXuKddDXhdBRSoh4ABbz3m0VEooIACCiiggAIKKKCAAgoooEA9BA4EdgFuByYAOwALgKvqMTxHoYACeQsY8OYt6vUUUEABBRRQQAEFFFBAAQUUUECB7AKfAVYBpwCR28TnK9Pn2a/qmQooUFsBA97aTq0DU0ABBRRQQAEFFFBAAQUUUECBiglEWYb4uBw4OZVoOBU4DvgFcEvFxmN3FVCgAwIGvB1AtgkFFFBAAQUUUEABBRRQQAEFFFCgAYHBgHcucCIwPq3cPRa4Abi1gWv4EgUU6DIBA94um3CHq4ACCiiggAIKKKCAAgoooIACpRY4DXgCiJW7ccxMn0fJBg8FFFBgHQEDXm8KBRRQQAEFFFBAAQUUUEABBRRQoDwC04ApQzZZ2x6YD1xbni7aEwUUKJOAAW+ZZsO+KKCAAgoooIACCiiggAIKKKCAAqsFolxDL3CPIAoooMBYAga83h8KKKCAAgoooIACCiiggAIKKKCAAgoooEBFBQx4KzpxdlsBBRRQQAEFFFBAAQUUUEABBRRQQAEFFDDg9R5QQAEFFFBAAQUUUEABBRRQQAEFFFBAAQUqKmDAW9GJs9sKKKCAAgoooIACCiiggAIKKKCAAgoooIABr/eAAgoooIACCiiggAIKKKCAAgoooIACCihQUQED3opOnN1WQAEFFFBAAQUUUEABBRRQQAEFFFBAAQUMeL0HFFBAAQUUUEABBRRQQAEFFFBAAQUUUECBigoY8FZ04uy2AgoooIACCiiggAIKKKCAAgoooIACCihgwOs9oIACCiiggAIKKKCAAgoooIACCiiggAIKVFTAgLeiE2e3FVBAAQUUUEABBRRQQAEFFFBAAQUUUEABA17vAQUUUEABBRRQQAEFFFBAAQUUUEABBRRQoKICBrwVnTi7rYACCiiggAIKKKCAAgoooIACCiiggAIKGPB6DyiggAIKKKCAAgoooIACCiiggAIKKKCAAhUVMOCt6MTZbQUUUEABBRRQQAEFFFBAAQUUUEABBRRQwIDXe0ABBRRQQAEFFFBAAQUUUEABBRRQQAEFFKiogAFvRSfObiuggAIKKKCAAgoooIACCiiggAIKKKCAAga83gMKKKCAAgoooIACCiiggAIKKKCAAgoooEBFBQx4KzpxdlsBBRRQQAEFFFBAAQUUUEABBRRQQAEFFDDg9R5QQAEFFFBAAQUUUEABBRRQQAEFFFBAAQUqKmDAW9GJs9sKKKCAAgoooIACCiiggAIKKKCAAgoooIABr/eAAgoooIACCiiggAIKKKCAAgoooIACCihQUQED3opOnN1WQAEFFFBAAQUUUEABBRRQQAEFFFBAAQUMeL0HFFBAAQUUUEABBRRQQAEFFFBAAQUUUECBigoY8FZ04uy2AgoooIACCiiggAIKKKCAAgoooIACCihgwOs9oIACCiiggAIKKKCAAgoooIACCiiggAIKVFTAgLeiE2e3FVBAAQUUUEABBRRQQAEFFFBAAQUUUEABA17vAQUUUEABBRRQQAEFFFBAAQUUUEABBRRQoKICBrwVnTi7rYACCiiggAIKKKCAAgoooIACCiiggAIKGPB6DyiggAIKKKCAAgoooIACCiiggALlEZgM9AL3lKdL9kQBBcosYMBb5tmxbwoooIACCiiggAIKKKCAAgoo0C0CBwK7ALcDE4AdgAXAVd0C4DgVUCCbgAFvNjfPUkABBRRQQAEFFFBAAQUUUEABBfIU+AywCjgFiLwmPl+ZPs+zHa+lgAI1EzDgrdmEOhwFFFBAAQUUUEABBRRQQAEFFKicQJRliI/LgZNTiYZTgeOAXwC3VG5EdlgBBTomYMDbMWobUkABBRRQQAEFFFBAAQUUUEABBUYUGAx45wInAuPTyt1jgRuAW3VTQAEFRhMw4PXeUEABBRRQQAEFFFBAAQUUUEABBYoXOA14AoiVu3HMTJ9HyQYPBRRQYFQBA15vDgUUUEABBRRQQAEFFFBAAQUUUKB4gWnAlCGbrG0PzAeuLb5r9kABBcosYMBb5tmxbwoooIACCiiggAIKKKCAAgoo0G0CUa6hF7in2wbueBVQIJuAAW82N89SQAEFFFBAAQUUUEABBRRQQAEFFFBAAQUKFzDgLXwK7IACCiiggAIKKKCAAgoooIACCiiggAIKKJBNwIA3m5tnKaCAAgoooIACCiiggAIKKKCAAgoooIAChQsY8BY+BXZAAQUUUEABBRRQQAEFFFBAAQUUUEABBRTIJmDAm83NsxRQQAEFFFBAAQUUUEABBRRQQAEFFFBAgcIFDHgLnwI7oIACCiiggAIKKKCAAgoooIACCiiggAIKZBMw4M3m5lkKKKCAAgoooIACCiiggAIKKKCAAgoooEDhAga8hU+BHVBAAQUUUEABBRRQQAEFFFBAAQUUUEABBbIJGPBmc/MsBRRQQAEFFFBAAQUUUEABBRRQQAEFFFCgcAED3sKnwA4ooIACCiiggAIKKKCAAgoooIACCiiggALZBAx4s7l5lgIKKKCAAgoooIACCiiggAIKKKCAAgooULiAAW/hU2AHFFBAAQUUUEABBRRQQAEFFFBAAQUUUECBbAIGvNncPEsBBRRQQAEFFFBAAQUUUEABBRRQQAEFFChcwIC38CmwAwoooIACCiiggAIKKKCAAgoooIACCiigQDYBA95sbp6lgAIKKKCAAgoooIACCiiggAIKKKCAAgoULmDAW/gU2AEFFFBAAQUUUEABBRRQQAEFFFBAAQUUUCCbgAFvNjfPUkABBRRQQAEFFFBAAQUUUEABBRRQQAEFChcw4C18CuyAAgoooIACCiiggAIKKKCAAgoooIACCiiQTcCAN5ubZymggAIKKKCAAgoooIACCiiggAIKKKCAAoULGPAWPgV2QAEFFFBAAQUUUEABBRRQQAEFFFBAAQUUyCZgwJvNzbMUUEABBRRQQAEFFFBAAQUUUEABBRRQQIHCBQx4C58CO6CAAgoooIACCiiggAIKKKCAAgoooIACCmQTMODN5uZZCiiggAIKKKCAAgoooIACCiiggAIKKKBA4QIGvIVPgR1QQAEFFFBAAQUUUEABBRRQQAEFFFBAAQWyCRjwZnPzLAUUUEABBRRQQAEFFFBAAQUUUEABBRRQoHABA97Cp8AOKKCAAgoooIACCiiggAIKKKCAAgoooIAC2QQMeLO5eZYCCiiggAIKKKCAAgoooIACCiiggAIKKFC4gAFv4VNgBxRQQAEFFFBAAQUUUEABBRRQQAEFFFBAgWwCBrzZ3DxLAQUUUEABBRRQQAEFFFBAAQUUUEABBRQoXMCAt/ApsAMKKKCAAgoooIACCiiggAIKKKCAAgoooEA2AQPebG6epYACCiiggAIKKKCAAgoooIACCiiggAIKFC5gwFv4FNgBBRRQQAEFFFBAAQUUUEABBRRQQAEFFFAgm4ABbzY3z1JAAQUUUEABBRRQQAEFFFBAAQUUUEABBQoXMOAtfArsgAIKKKCAAgoooIACCiiggAIKKKCAAgookE3AgDebm2cpoIACCiiggAIKKKCAAgoooIACCiiggAKFCxjwFj4FdkABBRRQQAEFFFBAAQUUUEABBRRQQAEFFMgmYMCbzc2zFFBAAQUUUEABBRRQQAEFFFBAAQUUUECBwgUMeAufAjuggAIKKKCAAgoooIACCiiggAIKKKCAAgpkEzDgzebmWQoooIACCiiggAIKKKCAAgoooIACCiigQOECBryFT4EdUEABBRRQQAEFFFBAAQUUUEABBRRQQAEFsgkY8GZz8ywFFFBAAQUUUEABBRRQQAEFFFBAAQUUUKBwAQPewqfADiiggAIKKKCAAgoooIACCiiggAIKKKCAAtkEDHizuXmWAgoooIACCiiggAIKKKCAAgoooIACCihQuIABb+FTYAcUUEABBRRQQAEFFFBAAQUUUEABBRRQQIFsAga82dw8SwEFFFBAAQUUUEABBRRQQAEFFFBAAQUUKFzAgLfwKbADCiiggAIKKKCAAgoooIACCiiggAIKKKBANgED3mxunqWAAgoooIACCiiggAIKKKCAAgoooIACChQuYMBb+BTYAQUU+P/t2DENAAAMwzD+rMshTx8DqDR5Xw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jDgjOPVNOg3kAAAAABJRU5ErkJggg=="/>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17"/>
          <p:cNvPicPr>
            <a:picLocks noChangeAspect="1"/>
          </p:cNvPicPr>
          <p:nvPr/>
        </p:nvPicPr>
        <p:blipFill rotWithShape="1">
          <a:blip r:embed="rId6"/>
          <a:srcRect t="22551"/>
          <a:stretch/>
        </p:blipFill>
        <p:spPr>
          <a:xfrm>
            <a:off x="6781800" y="580294"/>
            <a:ext cx="2362200" cy="2744705"/>
          </a:xfrm>
          <a:prstGeom prst="rect">
            <a:avLst/>
          </a:prstGeom>
        </p:spPr>
      </p:pic>
      <p:pic>
        <p:nvPicPr>
          <p:cNvPr id="7" name="Picture 6"/>
          <p:cNvPicPr>
            <a:picLocks noChangeAspect="1"/>
          </p:cNvPicPr>
          <p:nvPr/>
        </p:nvPicPr>
        <p:blipFill>
          <a:blip r:embed="rId7"/>
          <a:stretch>
            <a:fillRect/>
          </a:stretch>
        </p:blipFill>
        <p:spPr>
          <a:xfrm>
            <a:off x="4680961" y="3841665"/>
            <a:ext cx="4255948" cy="2635335"/>
          </a:xfrm>
          <a:prstGeom prst="rect">
            <a:avLst/>
          </a:prstGeom>
        </p:spPr>
      </p:pic>
      <p:sp>
        <p:nvSpPr>
          <p:cNvPr id="33" name="TextBox 32"/>
          <p:cNvSpPr txBox="1"/>
          <p:nvPr/>
        </p:nvSpPr>
        <p:spPr>
          <a:xfrm>
            <a:off x="4777013" y="17039"/>
            <a:ext cx="4159896" cy="584775"/>
          </a:xfrm>
          <a:prstGeom prst="rect">
            <a:avLst/>
          </a:prstGeom>
          <a:noFill/>
        </p:spPr>
        <p:txBody>
          <a:bodyPr wrap="square" rtlCol="0">
            <a:spAutoFit/>
          </a:bodyPr>
          <a:lstStyle/>
          <a:p>
            <a:pPr algn="ctr"/>
            <a:r>
              <a:rPr lang="en-US" sz="1600" dirty="0" smtClean="0"/>
              <a:t>Western US Snow cover</a:t>
            </a:r>
          </a:p>
          <a:p>
            <a:pPr algn="ctr"/>
            <a:r>
              <a:rPr lang="en-US" sz="1600" dirty="0" smtClean="0"/>
              <a:t>This  month (better than)  Last month</a:t>
            </a:r>
            <a:endParaRPr lang="en-US" sz="1600" dirty="0"/>
          </a:p>
        </p:txBody>
      </p:sp>
      <p:sp>
        <p:nvSpPr>
          <p:cNvPr id="35" name="TextBox 34"/>
          <p:cNvSpPr txBox="1"/>
          <p:nvPr/>
        </p:nvSpPr>
        <p:spPr>
          <a:xfrm>
            <a:off x="4624593" y="3031999"/>
            <a:ext cx="633207" cy="369332"/>
          </a:xfrm>
          <a:prstGeom prst="rect">
            <a:avLst/>
          </a:prstGeom>
          <a:noFill/>
        </p:spPr>
        <p:txBody>
          <a:bodyPr wrap="square" rtlCol="0">
            <a:spAutoFit/>
          </a:bodyPr>
          <a:lstStyle/>
          <a:p>
            <a:r>
              <a:rPr lang="en-US" dirty="0" smtClean="0"/>
              <a:t>3/12</a:t>
            </a:r>
            <a:endParaRPr lang="en-US" dirty="0"/>
          </a:p>
        </p:txBody>
      </p:sp>
      <p:pic>
        <p:nvPicPr>
          <p:cNvPr id="2" name="Picture 1"/>
          <p:cNvPicPr>
            <a:picLocks noChangeAspect="1"/>
          </p:cNvPicPr>
          <p:nvPr/>
        </p:nvPicPr>
        <p:blipFill>
          <a:blip r:embed="rId8"/>
          <a:stretch>
            <a:fillRect/>
          </a:stretch>
        </p:blipFill>
        <p:spPr>
          <a:xfrm>
            <a:off x="5289362" y="3352800"/>
            <a:ext cx="3466422" cy="402071"/>
          </a:xfrm>
          <a:prstGeom prst="rect">
            <a:avLst/>
          </a:prstGeom>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4582708" y="3703182"/>
            <a:ext cx="2351492" cy="2609850"/>
          </a:xfrm>
          <a:prstGeom prst="rect">
            <a:avLst/>
          </a:prstGeom>
        </p:spPr>
      </p:pic>
      <p:pic>
        <p:nvPicPr>
          <p:cNvPr id="12" name="Picture 11"/>
          <p:cNvPicPr>
            <a:picLocks noChangeAspect="1"/>
          </p:cNvPicPr>
          <p:nvPr/>
        </p:nvPicPr>
        <p:blipFill>
          <a:blip r:embed="rId3"/>
          <a:stretch>
            <a:fillRect/>
          </a:stretch>
        </p:blipFill>
        <p:spPr>
          <a:xfrm>
            <a:off x="6892764" y="1914630"/>
            <a:ext cx="2232668" cy="2492867"/>
          </a:xfrm>
          <a:prstGeom prst="rect">
            <a:avLst/>
          </a:prstGeom>
        </p:spPr>
      </p:pic>
      <p:pic>
        <p:nvPicPr>
          <p:cNvPr id="9" name="Picture 8"/>
          <p:cNvPicPr>
            <a:picLocks noChangeAspect="1"/>
          </p:cNvPicPr>
          <p:nvPr/>
        </p:nvPicPr>
        <p:blipFill>
          <a:blip r:embed="rId4"/>
          <a:stretch>
            <a:fillRect/>
          </a:stretch>
        </p:blipFill>
        <p:spPr>
          <a:xfrm>
            <a:off x="4651800" y="116818"/>
            <a:ext cx="2511000" cy="2479117"/>
          </a:xfrm>
          <a:prstGeom prst="rect">
            <a:avLst/>
          </a:prstGeom>
        </p:spPr>
      </p:pic>
      <p:pic>
        <p:nvPicPr>
          <p:cNvPr id="6" name="Picture 5"/>
          <p:cNvPicPr>
            <a:picLocks noChangeAspect="1"/>
          </p:cNvPicPr>
          <p:nvPr/>
        </p:nvPicPr>
        <p:blipFill>
          <a:blip r:embed="rId5"/>
          <a:stretch>
            <a:fillRect/>
          </a:stretch>
        </p:blipFill>
        <p:spPr>
          <a:xfrm>
            <a:off x="18568" y="1228725"/>
            <a:ext cx="4521839" cy="4562475"/>
          </a:xfrm>
          <a:prstGeom prst="rect">
            <a:avLst/>
          </a:prstGeom>
        </p:spPr>
      </p:pic>
      <p:sp>
        <p:nvSpPr>
          <p:cNvPr id="17" name="Rectangle 16"/>
          <p:cNvSpPr/>
          <p:nvPr/>
        </p:nvSpPr>
        <p:spPr>
          <a:xfrm>
            <a:off x="1179703" y="925195"/>
            <a:ext cx="2791918" cy="369332"/>
          </a:xfrm>
          <a:prstGeom prst="rect">
            <a:avLst/>
          </a:prstGeom>
        </p:spPr>
        <p:txBody>
          <a:bodyPr wrap="none">
            <a:spAutoFit/>
          </a:bodyPr>
          <a:lstStyle/>
          <a:p>
            <a:r>
              <a:rPr lang="en-US" sz="1200" dirty="0">
                <a:solidFill>
                  <a:schemeClr val="bg2"/>
                </a:solidFill>
              </a:rPr>
              <a:t>https://www.deanfarr.com/western_water</a:t>
            </a:r>
            <a:r>
              <a:rPr lang="en-US" dirty="0"/>
              <a:t>/</a:t>
            </a:r>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18</a:t>
            </a:fld>
            <a:endParaRPr lang="en-US" altLang="en-US" dirty="0"/>
          </a:p>
        </p:txBody>
      </p:sp>
      <p:sp>
        <p:nvSpPr>
          <p:cNvPr id="20" name="TextBox 19"/>
          <p:cNvSpPr txBox="1"/>
          <p:nvPr/>
        </p:nvSpPr>
        <p:spPr>
          <a:xfrm>
            <a:off x="5545922" y="639355"/>
            <a:ext cx="1346842" cy="784830"/>
          </a:xfrm>
          <a:prstGeom prst="rect">
            <a:avLst/>
          </a:prstGeom>
          <a:noFill/>
        </p:spPr>
        <p:txBody>
          <a:bodyPr wrap="square" rtlCol="0">
            <a:spAutoFit/>
          </a:bodyPr>
          <a:lstStyle/>
          <a:p>
            <a:r>
              <a:rPr lang="en-US" sz="900" dirty="0" smtClean="0">
                <a:solidFill>
                  <a:schemeClr val="bg1"/>
                </a:solidFill>
              </a:rPr>
              <a:t>Hydro Electric power generating turbines STOP operating  at the critical 7 million acre feet level  </a:t>
            </a:r>
            <a:endParaRPr lang="en-US" sz="900" dirty="0">
              <a:solidFill>
                <a:schemeClr val="bg1"/>
              </a:solidFill>
            </a:endParaRPr>
          </a:p>
        </p:txBody>
      </p:sp>
      <p:sp>
        <p:nvSpPr>
          <p:cNvPr id="5" name="Rectangle 4"/>
          <p:cNvSpPr/>
          <p:nvPr/>
        </p:nvSpPr>
        <p:spPr>
          <a:xfrm>
            <a:off x="-76200" y="5903893"/>
            <a:ext cx="4797632" cy="954107"/>
          </a:xfrm>
          <a:prstGeom prst="rect">
            <a:avLst/>
          </a:prstGeom>
        </p:spPr>
        <p:txBody>
          <a:bodyPr wrap="square">
            <a:spAutoFit/>
          </a:bodyPr>
          <a:lstStyle/>
          <a:p>
            <a:r>
              <a:rPr lang="en-US" sz="1400" b="1" dirty="0" smtClean="0">
                <a:solidFill>
                  <a:srgbClr val="FF0000"/>
                </a:solidFill>
                <a:sym typeface="Wingdings" panose="05000000000000000000" pitchFamily="2" charset="2"/>
              </a:rPr>
              <a:t>Lakes </a:t>
            </a:r>
            <a:r>
              <a:rPr lang="en-US" sz="1400" b="1" dirty="0">
                <a:solidFill>
                  <a:srgbClr val="FF0000"/>
                </a:solidFill>
                <a:sym typeface="Wingdings" panose="05000000000000000000" pitchFamily="2" charset="2"/>
              </a:rPr>
              <a:t>Mead, Powell in </a:t>
            </a:r>
            <a:r>
              <a:rPr lang="en-US" sz="1400" b="1" dirty="0" smtClean="0">
                <a:solidFill>
                  <a:srgbClr val="FF0000"/>
                </a:solidFill>
                <a:sym typeface="Wingdings" panose="05000000000000000000" pitchFamily="2" charset="2"/>
              </a:rPr>
              <a:t>NV/AZ </a:t>
            </a:r>
            <a:r>
              <a:rPr lang="en-US" sz="1400" b="1" dirty="0">
                <a:solidFill>
                  <a:srgbClr val="FF0000"/>
                </a:solidFill>
                <a:sym typeface="Wingdings" panose="05000000000000000000" pitchFamily="2" charset="2"/>
              </a:rPr>
              <a:t>are at </a:t>
            </a:r>
            <a:r>
              <a:rPr lang="en-US" sz="1400" b="1" dirty="0" smtClean="0">
                <a:solidFill>
                  <a:srgbClr val="FF0000"/>
                </a:solidFill>
                <a:sym typeface="Wingdings" panose="05000000000000000000" pitchFamily="2" charset="2"/>
              </a:rPr>
              <a:t>historic /</a:t>
            </a:r>
            <a:r>
              <a:rPr lang="en-US" sz="1400" b="1" dirty="0">
                <a:solidFill>
                  <a:srgbClr val="FF0000"/>
                </a:solidFill>
                <a:sym typeface="Wingdings" panose="05000000000000000000" pitchFamily="2" charset="2"/>
              </a:rPr>
              <a:t>dire low  levels!    HUGE consequences for electric </a:t>
            </a:r>
            <a:r>
              <a:rPr lang="en-US" sz="1400" b="1" dirty="0" smtClean="0">
                <a:solidFill>
                  <a:srgbClr val="FF0000"/>
                </a:solidFill>
                <a:sym typeface="Wingdings" panose="05000000000000000000" pitchFamily="2" charset="2"/>
              </a:rPr>
              <a:t>power for western states CA/NV/AZ/UT !! </a:t>
            </a:r>
          </a:p>
          <a:p>
            <a:r>
              <a:rPr lang="en-US" sz="1400" b="1" dirty="0" smtClean="0">
                <a:solidFill>
                  <a:srgbClr val="FF0000"/>
                </a:solidFill>
                <a:sym typeface="Wingdings" panose="05000000000000000000" pitchFamily="2" charset="2"/>
              </a:rPr>
              <a:t>Only very slight improvement in recent months!</a:t>
            </a:r>
            <a:endParaRPr lang="en-US" sz="1400" b="1" dirty="0">
              <a:solidFill>
                <a:srgbClr val="FF0000"/>
              </a:solidFill>
            </a:endParaRPr>
          </a:p>
        </p:txBody>
      </p:sp>
      <p:cxnSp>
        <p:nvCxnSpPr>
          <p:cNvPr id="15" name="Straight Arrow Connector 14"/>
          <p:cNvCxnSpPr/>
          <p:nvPr/>
        </p:nvCxnSpPr>
        <p:spPr>
          <a:xfrm flipV="1">
            <a:off x="762000" y="1621140"/>
            <a:ext cx="4876800" cy="2606899"/>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066800" y="3249096"/>
            <a:ext cx="7924800" cy="98134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600200" y="2971800"/>
            <a:ext cx="4495800" cy="173087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9362" y="108440"/>
            <a:ext cx="4572000" cy="923330"/>
          </a:xfrm>
          <a:prstGeom prst="rect">
            <a:avLst/>
          </a:prstGeom>
        </p:spPr>
        <p:txBody>
          <a:bodyPr>
            <a:spAutoFit/>
          </a:bodyPr>
          <a:lstStyle/>
          <a:p>
            <a:pPr algn="ctr"/>
            <a:r>
              <a:rPr lang="en-US" dirty="0">
                <a:latin typeface="Roboto"/>
              </a:rPr>
              <a:t>Reservoirs</a:t>
            </a:r>
          </a:p>
          <a:p>
            <a:pPr algn="ctr"/>
            <a:r>
              <a:rPr lang="en-US" dirty="0">
                <a:latin typeface="Roboto"/>
              </a:rPr>
              <a:t>Percent Full for Month Ending </a:t>
            </a:r>
            <a:r>
              <a:rPr lang="en-US" dirty="0" smtClean="0">
                <a:latin typeface="Roboto"/>
              </a:rPr>
              <a:t>(February </a:t>
            </a:r>
            <a:r>
              <a:rPr lang="en-US" dirty="0">
                <a:latin typeface="Roboto"/>
              </a:rPr>
              <a:t>2024), or Most Recently Available Month</a:t>
            </a:r>
            <a:endParaRPr lang="en-US" b="0" i="0" dirty="0">
              <a:effectLst/>
              <a:latin typeface="Roboto"/>
            </a:endParaRPr>
          </a:p>
        </p:txBody>
      </p:sp>
    </p:spTree>
    <p:extLst>
      <p:ext uri="{BB962C8B-B14F-4D97-AF65-F5344CB8AC3E}">
        <p14:creationId xmlns:p14="http://schemas.microsoft.com/office/powerpoint/2010/main" val="495755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025" y="5596548"/>
            <a:ext cx="2859889"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19</a:t>
            </a:fld>
            <a:endParaRPr lang="en-US" altLang="en-US" sz="140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3648526" y="466725"/>
            <a:ext cx="5495474" cy="143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500" dirty="0" smtClean="0">
                <a:latin typeface="Times New Roman" pitchFamily="18" charset="0"/>
              </a:rPr>
              <a:t>Most US east  droughts are relatively short lived (as compared to US west). </a:t>
            </a:r>
          </a:p>
          <a:p>
            <a:pPr eaLnBrk="1" hangingPunct="1">
              <a:spcBef>
                <a:spcPct val="0"/>
              </a:spcBef>
            </a:pPr>
            <a:endParaRPr lang="en-US" altLang="en-US" sz="1500" dirty="0" smtClean="0">
              <a:latin typeface="Times New Roman" pitchFamily="18" charset="0"/>
            </a:endParaRPr>
          </a:p>
          <a:p>
            <a:pPr eaLnBrk="1" hangingPunct="1">
              <a:spcBef>
                <a:spcPct val="0"/>
              </a:spcBef>
            </a:pPr>
            <a:r>
              <a:rPr lang="en-US" sz="1400" dirty="0" smtClean="0">
                <a:latin typeface="Times New Roman" panose="02020603050405020304" pitchFamily="18" charset="0"/>
                <a:cs typeface="Times New Roman" panose="02020603050405020304" pitchFamily="18" charset="0"/>
              </a:rPr>
              <a:t>But in last 2 decades, recently in </a:t>
            </a:r>
            <a:r>
              <a:rPr lang="en-US" sz="1400" dirty="0">
                <a:latin typeface="Times New Roman" panose="02020603050405020304" pitchFamily="18" charset="0"/>
                <a:cs typeface="Times New Roman" panose="02020603050405020304" pitchFamily="18" charset="0"/>
              </a:rPr>
              <a:t>2000, 2016, 2020, &amp;</a:t>
            </a:r>
            <a:r>
              <a:rPr lang="en-US" sz="1400"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2022, New York and New England </a:t>
            </a:r>
            <a:r>
              <a:rPr lang="en-US" sz="1400" i="1" dirty="0">
                <a:latin typeface="Times New Roman" panose="02020603050405020304" pitchFamily="18" charset="0"/>
                <a:cs typeface="Times New Roman" panose="02020603050405020304" pitchFamily="18" charset="0"/>
              </a:rPr>
              <a:t>experienced historic drought conditions not seen since the 1960s.</a:t>
            </a:r>
            <a:endParaRPr lang="en-US" altLang="en-US" sz="1400" i="1" dirty="0" smtClean="0">
              <a:latin typeface="Times New Roman" panose="02020603050405020304" pitchFamily="18" charset="0"/>
              <a:cs typeface="Times New Roman" panose="02020603050405020304" pitchFamily="18" charset="0"/>
            </a:endParaRPr>
          </a:p>
        </p:txBody>
      </p:sp>
      <p:sp>
        <p:nvSpPr>
          <p:cNvPr id="12304" name="TextBox 1"/>
          <p:cNvSpPr txBox="1">
            <a:spLocks noChangeArrowheads="1"/>
          </p:cNvSpPr>
          <p:nvPr/>
        </p:nvSpPr>
        <p:spPr bwMode="auto">
          <a:xfrm>
            <a:off x="4191451" y="2027006"/>
            <a:ext cx="487422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8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19</a:t>
            </a:fld>
            <a:endParaRPr lang="en-US" altLang="en-US" sz="14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57600" y="4290865"/>
            <a:ext cx="2607425" cy="1815882"/>
          </a:xfrm>
          <a:prstGeom prst="rect">
            <a:avLst/>
          </a:prstGeom>
          <a:noFill/>
        </p:spPr>
        <p:txBody>
          <a:bodyPr wrap="square" rtlCol="0">
            <a:spAutoFit/>
          </a:bodyPr>
          <a:lstStyle/>
          <a:p>
            <a:r>
              <a:rPr lang="en-US" sz="1400" u="sng" dirty="0" smtClean="0"/>
              <a:t>Streamflow is only a partial indicator, as sometimes it is highly managed.</a:t>
            </a:r>
          </a:p>
          <a:p>
            <a:endParaRPr lang="en-US" sz="1400" u="sng" dirty="0" smtClean="0"/>
          </a:p>
          <a:p>
            <a:r>
              <a:rPr lang="en-US" sz="1400" u="sng" dirty="0" smtClean="0"/>
              <a:t>If sometimes, the various indicators are confusing, go back to % of rainfall deficit maps – to confirm/reinforce!! </a:t>
            </a:r>
          </a:p>
        </p:txBody>
      </p:sp>
      <p:pic>
        <p:nvPicPr>
          <p:cNvPr id="12301" name="Picture 31" descr="map lege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400800"/>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a:xfrm flipH="1">
            <a:off x="2895600" y="3252565"/>
            <a:ext cx="106620" cy="2310035"/>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143000" y="1219200"/>
            <a:ext cx="0" cy="419100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76198" y="410434"/>
            <a:ext cx="142263" cy="419493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280359" y="2840360"/>
            <a:ext cx="2131473" cy="954107"/>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smtClean="0">
              <a:solidFill>
                <a:srgbClr val="FF0000"/>
              </a:solidFill>
            </a:endParaRPr>
          </a:p>
          <a:p>
            <a:pPr algn="ctr"/>
            <a:endParaRPr lang="en-US" sz="1400" b="1" dirty="0">
              <a:solidFill>
                <a:srgbClr val="FF0000"/>
              </a:solidFill>
            </a:endParaRPr>
          </a:p>
          <a:p>
            <a:pPr algn="ctr"/>
            <a:r>
              <a:rPr lang="en-US" sz="1400" b="1" dirty="0" smtClean="0">
                <a:solidFill>
                  <a:srgbClr val="FF0000"/>
                </a:solidFill>
              </a:rPr>
              <a:t>                     Now </a:t>
            </a:r>
            <a:r>
              <a:rPr lang="en-US" sz="1400" b="1" dirty="0">
                <a:solidFill>
                  <a:srgbClr val="FF0000"/>
                </a:solidFill>
              </a:rPr>
              <a:t>(below)</a:t>
            </a:r>
          </a:p>
        </p:txBody>
      </p:sp>
      <p:cxnSp>
        <p:nvCxnSpPr>
          <p:cNvPr id="35" name="Straight Arrow Connector 34"/>
          <p:cNvCxnSpPr/>
          <p:nvPr/>
        </p:nvCxnSpPr>
        <p:spPr>
          <a:xfrm flipH="1">
            <a:off x="2948910" y="1110629"/>
            <a:ext cx="53310" cy="4165283"/>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70970" y="5029200"/>
            <a:ext cx="3234230" cy="276999"/>
          </a:xfrm>
          <a:prstGeom prst="rect">
            <a:avLst/>
          </a:prstGeom>
          <a:noFill/>
        </p:spPr>
        <p:txBody>
          <a:bodyPr wrap="square" rtlCol="0">
            <a:spAutoFit/>
          </a:bodyPr>
          <a:lstStyle/>
          <a:p>
            <a:r>
              <a:rPr lang="en-US" sz="1200" dirty="0"/>
              <a:t>https://waterwatch.usgs.gov/?m=nwc</a:t>
            </a:r>
          </a:p>
        </p:txBody>
      </p:sp>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3469" y="52521"/>
            <a:ext cx="3414131" cy="2036035"/>
          </a:xfrm>
          <a:prstGeom prst="rect">
            <a:avLst/>
          </a:prstGeom>
        </p:spPr>
      </p:pic>
      <p:pic>
        <p:nvPicPr>
          <p:cNvPr id="13314"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849" y="2102940"/>
            <a:ext cx="3407209" cy="208806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below normal 7-day average streamflow condition ma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23609" y="2612888"/>
            <a:ext cx="2709244" cy="1730512"/>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Straight Arrow Connector 35"/>
          <p:cNvCxnSpPr/>
          <p:nvPr/>
        </p:nvCxnSpPr>
        <p:spPr>
          <a:xfrm flipH="1" flipV="1">
            <a:off x="2415059" y="1219200"/>
            <a:ext cx="30871" cy="220980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5869160" y="3586970"/>
            <a:ext cx="2741440" cy="123991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266"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0849" y="4208606"/>
            <a:ext cx="3416751" cy="218554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flipV="1">
            <a:off x="2427121" y="3388530"/>
            <a:ext cx="64574" cy="220801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268" name="Picture 4" descr="below normal 7-day average streamflow condition ma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00800" y="3792304"/>
            <a:ext cx="2731165" cy="17470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08" y="3540498"/>
            <a:ext cx="3253533" cy="2450465"/>
          </a:xfrm>
          <a:prstGeom prst="rect">
            <a:avLst/>
          </a:prstGeom>
          <a:noFill/>
          <a:ln>
            <a:noFill/>
          </a:ln>
        </p:spPr>
      </p:pic>
      <p:sp>
        <p:nvSpPr>
          <p:cNvPr id="3076" name="Title 1"/>
          <p:cNvSpPr>
            <a:spLocks noGrp="1"/>
          </p:cNvSpPr>
          <p:nvPr>
            <p:ph type="title"/>
          </p:nvPr>
        </p:nvSpPr>
        <p:spPr>
          <a:xfrm>
            <a:off x="1226571" y="22177"/>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405318" y="3222136"/>
            <a:ext cx="1947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5385381" y="0"/>
            <a:ext cx="3758619" cy="830997"/>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a:t>
            </a:r>
            <a:endParaRPr lang="en-US" sz="1200" b="1" u="sng" dirty="0">
              <a:solidFill>
                <a:srgbClr val="FF0000"/>
              </a:solidFill>
            </a:endParaRPr>
          </a:p>
        </p:txBody>
      </p:sp>
      <p:sp>
        <p:nvSpPr>
          <p:cNvPr id="24" name="TextBox 23"/>
          <p:cNvSpPr txBox="1"/>
          <p:nvPr/>
        </p:nvSpPr>
        <p:spPr>
          <a:xfrm>
            <a:off x="76200" y="3200400"/>
            <a:ext cx="1447800" cy="369332"/>
          </a:xfrm>
          <a:prstGeom prst="rect">
            <a:avLst/>
          </a:prstGeom>
          <a:noFill/>
        </p:spPr>
        <p:txBody>
          <a:bodyPr wrap="square" rtlCol="0">
            <a:spAutoFit/>
          </a:bodyPr>
          <a:lstStyle/>
          <a:p>
            <a:r>
              <a:rPr lang="en-US" dirty="0" smtClean="0"/>
              <a:t>       </a:t>
            </a:r>
            <a:r>
              <a:rPr lang="en-US" dirty="0"/>
              <a:t> </a:t>
            </a:r>
            <a:r>
              <a:rPr lang="en-US" dirty="0" smtClean="0"/>
              <a:t> March </a:t>
            </a:r>
            <a:endParaRPr lang="en-US" dirty="0"/>
          </a:p>
        </p:txBody>
      </p:sp>
      <p:sp>
        <p:nvSpPr>
          <p:cNvPr id="22" name="TextBox 21"/>
          <p:cNvSpPr txBox="1"/>
          <p:nvPr/>
        </p:nvSpPr>
        <p:spPr>
          <a:xfrm>
            <a:off x="1226571" y="457200"/>
            <a:ext cx="1219200" cy="369332"/>
          </a:xfrm>
          <a:prstGeom prst="rect">
            <a:avLst/>
          </a:prstGeom>
          <a:noFill/>
        </p:spPr>
        <p:txBody>
          <a:bodyPr wrap="square" rtlCol="0">
            <a:spAutoFit/>
          </a:bodyPr>
          <a:lstStyle/>
          <a:p>
            <a:r>
              <a:rPr lang="en-US" dirty="0" smtClean="0"/>
              <a:t>February</a:t>
            </a:r>
            <a:endParaRPr lang="en-US" dirty="0"/>
          </a:p>
        </p:txBody>
      </p:sp>
      <p:sp>
        <p:nvSpPr>
          <p:cNvPr id="3" name="TextBox 2"/>
          <p:cNvSpPr txBox="1"/>
          <p:nvPr/>
        </p:nvSpPr>
        <p:spPr>
          <a:xfrm>
            <a:off x="5506783" y="762000"/>
            <a:ext cx="3637217" cy="5909310"/>
          </a:xfrm>
          <a:prstGeom prst="rect">
            <a:avLst/>
          </a:prstGeom>
          <a:noFill/>
        </p:spPr>
        <p:txBody>
          <a:bodyPr wrap="square" rtlCol="0">
            <a:spAutoFit/>
          </a:bodyPr>
          <a:lstStyle/>
          <a:p>
            <a:pPr marL="285750" indent="-285750">
              <a:buFont typeface="Arial" panose="020B0604020202020204" pitchFamily="34" charset="0"/>
              <a:buChar char="•"/>
            </a:pPr>
            <a:r>
              <a:rPr lang="en-US" sz="1050" dirty="0" smtClean="0">
                <a:latin typeface="Trebuchet MS" panose="020B0603020202020204" pitchFamily="34" charset="0"/>
              </a:rPr>
              <a:t>Above normal rainfall (strangely) during last year’s La Nina winter (2022/23) and (canonically, as expected) during this year’s El Nino winter (2023/24) in California, thus two back to back above normal winter rainfall seasons, has more than compensated for, and totally eliminated the both the Long &amp; Short term drought in the region. </a:t>
            </a:r>
          </a:p>
          <a:p>
            <a:pPr marL="285750" indent="-285750">
              <a:buFont typeface="Arial" panose="020B0604020202020204" pitchFamily="34" charset="0"/>
              <a:buChar char="•"/>
            </a:pPr>
            <a:r>
              <a:rPr lang="en-US" sz="1050" dirty="0" smtClean="0">
                <a:latin typeface="Trebuchet MS" panose="020B0603020202020204" pitchFamily="34" charset="0"/>
              </a:rPr>
              <a:t>Water levels in almost all CA reservoirs are now at or well above their normal levels. However, the water storage levels in the much bigger lakes, Lake Powell and Lake Mead in NV/AZ still continue to be historically low, and the two decade(s) long hydrological drought still exist here.</a:t>
            </a:r>
          </a:p>
          <a:p>
            <a:pPr marL="285750" indent="-285750">
              <a:buFont typeface="Arial" panose="020B0604020202020204" pitchFamily="34" charset="0"/>
              <a:buChar char="•"/>
            </a:pPr>
            <a:r>
              <a:rPr lang="en-US" sz="1050" dirty="0">
                <a:latin typeface="Trebuchet MS" panose="020B0603020202020204" pitchFamily="34" charset="0"/>
              </a:rPr>
              <a:t>The </a:t>
            </a:r>
            <a:r>
              <a:rPr lang="en-US" sz="1050" dirty="0" smtClean="0">
                <a:latin typeface="Trebuchet MS" panose="020B0603020202020204" pitchFamily="34" charset="0"/>
              </a:rPr>
              <a:t>past ¾ months </a:t>
            </a:r>
            <a:r>
              <a:rPr lang="en-US" sz="1050" dirty="0">
                <a:latin typeface="Trebuchet MS" panose="020B0603020202020204" pitchFamily="34" charset="0"/>
              </a:rPr>
              <a:t>winter rains in Pacific NW </a:t>
            </a:r>
            <a:r>
              <a:rPr lang="en-US" sz="1050" dirty="0" smtClean="0">
                <a:latin typeface="Trebuchet MS" panose="020B0603020202020204" pitchFamily="34" charset="0"/>
              </a:rPr>
              <a:t>has already improved drought </a:t>
            </a:r>
            <a:r>
              <a:rPr lang="en-US" sz="1050" dirty="0">
                <a:latin typeface="Trebuchet MS" panose="020B0603020202020204" pitchFamily="34" charset="0"/>
              </a:rPr>
              <a:t>conditions in the region. </a:t>
            </a:r>
            <a:endParaRPr lang="en-US" sz="1050" dirty="0" smtClean="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We have been suggesting/projecting the past few months that the overall drought situation will be improving over the entire United States, and it is gradually happening. About 54% of the lower 38 states is totally drought free.</a:t>
            </a:r>
          </a:p>
          <a:p>
            <a:pPr marL="285750" indent="-285750">
              <a:buFont typeface="Arial" panose="020B0604020202020204" pitchFamily="34" charset="0"/>
              <a:buChar char="•"/>
            </a:pPr>
            <a:r>
              <a:rPr lang="en-US" sz="1050" dirty="0" smtClean="0">
                <a:latin typeface="Trebuchet MS" panose="020B0603020202020204" pitchFamily="34" charset="0"/>
              </a:rPr>
              <a:t>Early in this past 2023/24 winter, severe drought was entrenched in lower Mississippi valley, around LA/MS/AL, which has now completely gone, thanks to El Nino, and also as we had correctly forecast.</a:t>
            </a:r>
          </a:p>
          <a:p>
            <a:pPr marL="285750" indent="-285750">
              <a:buFont typeface="Arial" panose="020B0604020202020204" pitchFamily="34" charset="0"/>
              <a:buChar char="•"/>
            </a:pPr>
            <a:r>
              <a:rPr lang="en-US" sz="1050" dirty="0" smtClean="0">
                <a:latin typeface="Trebuchet MS" panose="020B0603020202020204" pitchFamily="34" charset="0"/>
              </a:rPr>
              <a:t>The relatively poor SW monsoon this past year(2023)  in the southwestern states, and the remnants of the decadal Long-term drought in parts of AZ/NM, from the recent three back-to-back La Nina's has not fully lifted the drought yet in much of these states. If the ENSO situation turns south to another La Nina later this year, it may further add to the rainfall deficits in these southwestern states. </a:t>
            </a:r>
          </a:p>
          <a:p>
            <a:pPr marL="285750" indent="-285750">
              <a:buFont typeface="Arial" panose="020B0604020202020204" pitchFamily="34" charset="0"/>
              <a:buChar char="•"/>
            </a:pPr>
            <a:r>
              <a:rPr lang="en-US" sz="1050" dirty="0" smtClean="0">
                <a:latin typeface="Trebuchet MS" panose="020B0603020202020204" pitchFamily="34" charset="0"/>
              </a:rPr>
              <a:t>For past couple of months, we have introduced a feature new set of slides consolidating a few objective drought outlooks, produced experimentally at CPC.</a:t>
            </a:r>
          </a:p>
        </p:txBody>
      </p:sp>
      <p:sp>
        <p:nvSpPr>
          <p:cNvPr id="27" name="Oval 26"/>
          <p:cNvSpPr/>
          <p:nvPr/>
        </p:nvSpPr>
        <p:spPr>
          <a:xfrm rot="2195631">
            <a:off x="1677740" y="1638802"/>
            <a:ext cx="580882" cy="10975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9761" y="5209940"/>
            <a:ext cx="2249898" cy="1569177"/>
          </a:xfrm>
          <a:prstGeom prst="rect">
            <a:avLst/>
          </a:prstGeom>
          <a:noFill/>
          <a:ln>
            <a:noFill/>
          </a:ln>
        </p:spPr>
      </p:pic>
      <p:pic>
        <p:nvPicPr>
          <p:cNvPr id="31" name="Picture 30"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9760" y="3298532"/>
            <a:ext cx="2249898" cy="1592042"/>
          </a:xfrm>
          <a:prstGeom prst="rect">
            <a:avLst/>
          </a:prstGeom>
          <a:noFill/>
          <a:ln>
            <a:noFill/>
          </a:ln>
        </p:spPr>
      </p:pic>
      <p:sp>
        <p:nvSpPr>
          <p:cNvPr id="26" name="TextBox 25"/>
          <p:cNvSpPr txBox="1"/>
          <p:nvPr/>
        </p:nvSpPr>
        <p:spPr>
          <a:xfrm>
            <a:off x="3886200" y="4876800"/>
            <a:ext cx="1219200" cy="369332"/>
          </a:xfrm>
          <a:prstGeom prst="rect">
            <a:avLst/>
          </a:prstGeom>
          <a:noFill/>
        </p:spPr>
        <p:txBody>
          <a:bodyPr wrap="square" rtlCol="0">
            <a:spAutoFit/>
          </a:bodyPr>
          <a:lstStyle/>
          <a:p>
            <a:r>
              <a:rPr lang="en-US" dirty="0" smtClean="0"/>
              <a:t>November</a:t>
            </a:r>
            <a:endParaRPr lang="en-US" dirty="0"/>
          </a:p>
        </p:txBody>
      </p:sp>
      <p:pic>
        <p:nvPicPr>
          <p:cNvPr id="28" name="Picture 27"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9613" y="1473479"/>
            <a:ext cx="2260045" cy="1568825"/>
          </a:xfrm>
          <a:prstGeom prst="rect">
            <a:avLst/>
          </a:prstGeom>
          <a:noFill/>
          <a:ln>
            <a:noFill/>
          </a:ln>
        </p:spPr>
      </p:pic>
      <p:sp>
        <p:nvSpPr>
          <p:cNvPr id="25" name="Oval 24"/>
          <p:cNvSpPr/>
          <p:nvPr/>
        </p:nvSpPr>
        <p:spPr>
          <a:xfrm rot="1223787">
            <a:off x="4799399" y="1851638"/>
            <a:ext cx="326444" cy="11419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3810000" y="2971800"/>
            <a:ext cx="1219200" cy="369332"/>
          </a:xfrm>
          <a:prstGeom prst="rect">
            <a:avLst/>
          </a:prstGeom>
          <a:noFill/>
        </p:spPr>
        <p:txBody>
          <a:bodyPr wrap="square" rtlCol="0">
            <a:spAutoFit/>
          </a:bodyPr>
          <a:lstStyle/>
          <a:p>
            <a:r>
              <a:rPr lang="en-US" dirty="0" smtClean="0"/>
              <a:t>December</a:t>
            </a:r>
            <a:endParaRPr lang="en-US" dirty="0"/>
          </a:p>
        </p:txBody>
      </p:sp>
      <p:pic>
        <p:nvPicPr>
          <p:cNvPr id="32" name="Picture 31"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793883"/>
            <a:ext cx="3227225" cy="2354804"/>
          </a:xfrm>
          <a:prstGeom prst="rect">
            <a:avLst/>
          </a:prstGeom>
          <a:noFill/>
          <a:ln>
            <a:noFill/>
          </a:ln>
        </p:spPr>
      </p:pic>
      <p:sp>
        <p:nvSpPr>
          <p:cNvPr id="7" name="TextBox 6"/>
          <p:cNvSpPr txBox="1"/>
          <p:nvPr/>
        </p:nvSpPr>
        <p:spPr>
          <a:xfrm>
            <a:off x="0" y="5983069"/>
            <a:ext cx="3299760" cy="646331"/>
          </a:xfrm>
          <a:prstGeom prst="rect">
            <a:avLst/>
          </a:prstGeom>
          <a:noFill/>
        </p:spPr>
        <p:txBody>
          <a:bodyPr wrap="square" rtlCol="0">
            <a:spAutoFit/>
          </a:bodyPr>
          <a:lstStyle/>
          <a:p>
            <a:r>
              <a:rPr lang="en-US" sz="1200" dirty="0" smtClean="0"/>
              <a:t>Last month  we said, </a:t>
            </a:r>
            <a:r>
              <a:rPr lang="en-US" sz="1200" i="1" dirty="0" smtClean="0"/>
              <a:t>“Overall</a:t>
            </a:r>
            <a:r>
              <a:rPr lang="en-US" sz="1200" i="1" dirty="0"/>
              <a:t>, by the end of the FMA forecast season, slightly more areas of the US will likely be drought free than this </a:t>
            </a:r>
            <a:r>
              <a:rPr lang="en-US" sz="1200" i="1" dirty="0" smtClean="0"/>
              <a:t>month” </a:t>
            </a:r>
            <a:endParaRPr lang="en-US" sz="1200" i="1" dirty="0"/>
          </a:p>
        </p:txBody>
      </p:sp>
      <p:sp>
        <p:nvSpPr>
          <p:cNvPr id="5" name="Oval 4"/>
          <p:cNvSpPr/>
          <p:nvPr/>
        </p:nvSpPr>
        <p:spPr>
          <a:xfrm rot="1223787">
            <a:off x="1944495" y="3707629"/>
            <a:ext cx="652250" cy="16558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696388">
            <a:off x="3326" y="3637239"/>
            <a:ext cx="482607" cy="148124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962400" y="1154668"/>
            <a:ext cx="1219200" cy="369332"/>
          </a:xfrm>
          <a:prstGeom prst="rect">
            <a:avLst/>
          </a:prstGeom>
          <a:noFill/>
        </p:spPr>
        <p:txBody>
          <a:bodyPr wrap="square" rtlCol="0">
            <a:spAutoFit/>
          </a:bodyPr>
          <a:lstStyle/>
          <a:p>
            <a:r>
              <a:rPr lang="en-US" dirty="0" smtClean="0"/>
              <a:t>January</a:t>
            </a:r>
            <a:endParaRPr lang="en-US" dirty="0"/>
          </a:p>
        </p:txBody>
      </p:sp>
      <p:cxnSp>
        <p:nvCxnSpPr>
          <p:cNvPr id="6" name="Straight Arrow Connector 5"/>
          <p:cNvCxnSpPr/>
          <p:nvPr/>
        </p:nvCxnSpPr>
        <p:spPr>
          <a:xfrm>
            <a:off x="2895600" y="3823978"/>
            <a:ext cx="1981200" cy="1458407"/>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33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anim calcmode="lin" valueType="num">
                                      <p:cBhvr>
                                        <p:cTn id="17" dur="1000" fill="hold"/>
                                        <p:tgtEl>
                                          <p:spTgt spid="25"/>
                                        </p:tgtEl>
                                        <p:attrNameLst>
                                          <p:attrName>ppt_x</p:attrName>
                                        </p:attrNameLst>
                                      </p:cBhvr>
                                      <p:tavLst>
                                        <p:tav tm="0">
                                          <p:val>
                                            <p:strVal val="#ppt_x"/>
                                          </p:val>
                                        </p:tav>
                                        <p:tav tm="100000">
                                          <p:val>
                                            <p:strVal val="#ppt_x"/>
                                          </p:val>
                                        </p:tav>
                                      </p:tavLst>
                                    </p:anim>
                                    <p:anim calcmode="lin" valueType="num">
                                      <p:cBhvr>
                                        <p:cTn id="18" dur="1000" fill="hold"/>
                                        <p:tgtEl>
                                          <p:spTgt spid="2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anim calcmode="lin" valueType="num">
                                      <p:cBhvr>
                                        <p:cTn id="22" dur="1000" fill="hold"/>
                                        <p:tgtEl>
                                          <p:spTgt spid="35"/>
                                        </p:tgtEl>
                                        <p:attrNameLst>
                                          <p:attrName>ppt_x</p:attrName>
                                        </p:attrNameLst>
                                      </p:cBhvr>
                                      <p:tavLst>
                                        <p:tav tm="0">
                                          <p:val>
                                            <p:strVal val="#ppt_x"/>
                                          </p:val>
                                        </p:tav>
                                        <p:tav tm="100000">
                                          <p:val>
                                            <p:strVal val="#ppt_x"/>
                                          </p:val>
                                        </p:tav>
                                      </p:tavLst>
                                    </p:anim>
                                    <p:anim calcmode="lin" valueType="num">
                                      <p:cBhvr>
                                        <p:cTn id="2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5" grpId="0" animBg="1"/>
      <p:bldP spid="5" grpId="0" animBg="1"/>
      <p:bldP spid="3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 y="76200"/>
            <a:ext cx="8839200" cy="3954929"/>
          </a:xfrm>
          <a:prstGeom prst="rect">
            <a:avLst/>
          </a:prstGeom>
          <a:noFill/>
        </p:spPr>
        <p:txBody>
          <a:bodyPr wrap="square" rtlCol="0">
            <a:spAutoFit/>
          </a:bodyPr>
          <a:lstStyle/>
          <a:p>
            <a:pPr lvl="0" algn="ctr"/>
            <a:r>
              <a:rPr lang="en-US" altLang="en-US" b="1" dirty="0">
                <a:latin typeface="verdana,arial,serif"/>
              </a:rPr>
              <a:t>EL NIÑO/SOUTHERN OSCILLATION (ENSO</a:t>
            </a:r>
            <a:r>
              <a:rPr lang="en-US" altLang="en-US" b="1" dirty="0" smtClean="0">
                <a:latin typeface="verdana,arial,serif"/>
              </a:rPr>
              <a:t>)</a:t>
            </a:r>
          </a:p>
          <a:p>
            <a:pPr lvl="0" algn="ctr"/>
            <a:endParaRPr lang="en-US" altLang="en-US" b="1" dirty="0">
              <a:latin typeface="verdana,arial,serif"/>
            </a:endParaRPr>
          </a:p>
          <a:p>
            <a:pPr algn="ctr"/>
            <a:r>
              <a:rPr lang="en-US" altLang="en-US" b="1" dirty="0">
                <a:latin typeface="verdana,arial,serif"/>
              </a:rPr>
              <a:t>DIAGNOSTIC </a:t>
            </a:r>
            <a:r>
              <a:rPr lang="en-US" altLang="en-US" b="1" dirty="0" smtClean="0">
                <a:latin typeface="verdana,arial,serif"/>
              </a:rPr>
              <a:t>DISCUSSION</a:t>
            </a:r>
          </a:p>
          <a:p>
            <a:pPr algn="ctr"/>
            <a:endParaRPr lang="en-US" altLang="en-US" b="1" dirty="0">
              <a:latin typeface="verdana,arial,serif"/>
            </a:endParaRPr>
          </a:p>
          <a:p>
            <a:pPr algn="ctr"/>
            <a:r>
              <a:rPr lang="en-US" altLang="en-US" dirty="0">
                <a:latin typeface="verdana,arial,serif"/>
              </a:rPr>
              <a:t>issued by</a:t>
            </a:r>
            <a:r>
              <a:rPr lang="en-US" altLang="en-US" dirty="0">
                <a:latin typeface="Arial" pitchFamily="34" charset="0"/>
              </a:rPr>
              <a:t/>
            </a:r>
            <a:br>
              <a:rPr lang="en-US" altLang="en-US" dirty="0">
                <a:latin typeface="Arial" pitchFamily="34" charset="0"/>
              </a:rPr>
            </a:br>
            <a:r>
              <a:rPr lang="en-US" altLang="en-US" dirty="0">
                <a:latin typeface="verdana,arial,serif"/>
              </a:rPr>
              <a:t>CLIMATE PREDICTION CENTER/NCEP/NWS</a:t>
            </a:r>
            <a:br>
              <a:rPr lang="en-US" altLang="en-US" dirty="0">
                <a:latin typeface="verdana,arial,serif"/>
              </a:rPr>
            </a:br>
            <a:r>
              <a:rPr lang="en-US" altLang="en-US" dirty="0">
                <a:latin typeface="verdana,arial,serif"/>
              </a:rPr>
              <a:t>and the International Research Institute for Climate and Society</a:t>
            </a:r>
            <a:endParaRPr lang="en-US" altLang="en-US" dirty="0">
              <a:latin typeface="Arial" pitchFamily="34" charset="0"/>
            </a:endParaRPr>
          </a:p>
          <a:p>
            <a:pPr algn="ctr"/>
            <a:endParaRPr lang="en-US" altLang="en-US" dirty="0">
              <a:latin typeface="Arial" pitchFamily="34" charset="0"/>
            </a:endParaRPr>
          </a:p>
          <a:p>
            <a:pPr algn="ctr"/>
            <a:r>
              <a:rPr lang="en-US" altLang="en-US" b="1" u="sng" dirty="0" smtClean="0">
                <a:solidFill>
                  <a:srgbClr val="FF0000"/>
                </a:solidFill>
                <a:latin typeface="verdana,arial,serif"/>
              </a:rPr>
              <a:t>14 March  2024</a:t>
            </a:r>
            <a:endParaRPr lang="en-US" altLang="en-US" b="1" u="sng" dirty="0">
              <a:solidFill>
                <a:srgbClr val="FF0000"/>
              </a:solidFill>
              <a:latin typeface="Arial" pitchFamily="34" charset="0"/>
            </a:endParaRPr>
          </a:p>
          <a:p>
            <a:pPr lvl="0" algn="ctr"/>
            <a:endParaRPr lang="en-US" altLang="en-US" b="1" dirty="0" smtClean="0">
              <a:latin typeface="verdana,arial,serif"/>
            </a:endParaRPr>
          </a:p>
          <a:p>
            <a:pPr algn="ctr"/>
            <a:r>
              <a:rPr lang="en-US" altLang="en-US" b="1" dirty="0">
                <a:latin typeface="verdana,arial,serif"/>
              </a:rPr>
              <a:t>ENSO Alert System Status: </a:t>
            </a:r>
            <a:r>
              <a:rPr lang="en-US" b="1" u="sng" dirty="0">
                <a:solidFill>
                  <a:srgbClr val="FF0000"/>
                </a:solidFill>
              </a:rPr>
              <a:t>El </a:t>
            </a:r>
            <a:r>
              <a:rPr lang="en-US" b="1" u="sng" dirty="0" smtClean="0">
                <a:solidFill>
                  <a:srgbClr val="FF0000"/>
                </a:solidFill>
              </a:rPr>
              <a:t>Niño Advisory</a:t>
            </a:r>
            <a:r>
              <a:rPr lang="en-US" b="1" dirty="0" smtClean="0">
                <a:solidFill>
                  <a:srgbClr val="0033CC"/>
                </a:solidFill>
              </a:rPr>
              <a:t>/</a:t>
            </a:r>
            <a:r>
              <a:rPr lang="en-US" b="1" u="sng" dirty="0" smtClean="0">
                <a:solidFill>
                  <a:srgbClr val="0033CC"/>
                </a:solidFill>
              </a:rPr>
              <a:t>La </a:t>
            </a:r>
            <a:r>
              <a:rPr lang="en-US" b="1" u="sng" dirty="0">
                <a:solidFill>
                  <a:srgbClr val="0033CC"/>
                </a:solidFill>
              </a:rPr>
              <a:t>Niña Watch</a:t>
            </a:r>
            <a:endParaRPr lang="en-US" u="sng" dirty="0">
              <a:solidFill>
                <a:srgbClr val="0033CC"/>
              </a:solidFill>
            </a:endParaRPr>
          </a:p>
          <a:p>
            <a:pPr lvl="0" algn="ctr"/>
            <a:endParaRPr lang="en-US" altLang="en-US" sz="800" b="1" u="sng" dirty="0">
              <a:solidFill>
                <a:srgbClr val="0033CC"/>
              </a:solidFill>
              <a:latin typeface="Arial" pitchFamily="34" charset="0"/>
            </a:endParaRPr>
          </a:p>
          <a:p>
            <a:pPr eaLnBrk="1" hangingPunct="1">
              <a:spcBef>
                <a:spcPct val="50000"/>
              </a:spcBef>
              <a:buFont typeface="Wingdings 2" panose="05020102010507070707" pitchFamily="18" charset="2"/>
              <a:buNone/>
            </a:pPr>
            <a:r>
              <a:rPr lang="en-US" altLang="en-US" sz="1400" b="1" u="sng" dirty="0" smtClean="0">
                <a:solidFill>
                  <a:srgbClr val="0033CC"/>
                </a:solidFill>
              </a:rPr>
              <a:t>Synopsis</a:t>
            </a:r>
            <a:r>
              <a:rPr lang="en-US" altLang="en-US" sz="1400" b="1" dirty="0" smtClean="0">
                <a:solidFill>
                  <a:srgbClr val="0033CC"/>
                </a:solidFill>
              </a:rPr>
              <a:t>: NOW: </a:t>
            </a:r>
            <a:r>
              <a:rPr lang="en-US" b="1" dirty="0"/>
              <a:t>A transition from El Niño to ENSO-neutral is likely by April-June 2024 (83% chance), with the odds of La Niña developing by June-August 2024 (62% chance</a:t>
            </a:r>
            <a:r>
              <a:rPr lang="en-US" b="1" dirty="0" smtClean="0"/>
              <a:t>).</a:t>
            </a:r>
            <a:endParaRPr lang="en-US" altLang="en-US" sz="1400" b="1" dirty="0" smtClean="0">
              <a:solidFill>
                <a:srgbClr val="0033CC"/>
              </a:solidFill>
            </a:endParaRPr>
          </a:p>
        </p:txBody>
      </p:sp>
      <p:sp>
        <p:nvSpPr>
          <p:cNvPr id="7" name="TextBox 6"/>
          <p:cNvSpPr txBox="1"/>
          <p:nvPr/>
        </p:nvSpPr>
        <p:spPr>
          <a:xfrm>
            <a:off x="0" y="4533073"/>
            <a:ext cx="9142012" cy="577081"/>
          </a:xfrm>
          <a:prstGeom prst="rect">
            <a:avLst/>
          </a:prstGeom>
          <a:noFill/>
        </p:spPr>
        <p:txBody>
          <a:bodyPr wrap="square" rtlCol="0">
            <a:spAutoFit/>
          </a:bodyPr>
          <a:lstStyle/>
          <a:p>
            <a:r>
              <a:rPr lang="en-US" sz="1050" dirty="0">
                <a:solidFill>
                  <a:srgbClr val="000000"/>
                </a:solidFill>
                <a:latin typeface="verdana" panose="020B0604030504040204" pitchFamily="34" charset="0"/>
              </a:rPr>
              <a:t>CPC’s Oceanic Niño Index (ONI) [3 month </a:t>
            </a:r>
            <a:r>
              <a:rPr lang="en-US" sz="1050" dirty="0" err="1" smtClean="0">
                <a:solidFill>
                  <a:srgbClr val="000000"/>
                </a:solidFill>
                <a:latin typeface="verdana" panose="020B0604030504040204" pitchFamily="34" charset="0"/>
              </a:rPr>
              <a:t>unning</a:t>
            </a:r>
            <a:r>
              <a:rPr lang="en-US" sz="1050" dirty="0" smtClean="0">
                <a:solidFill>
                  <a:srgbClr val="000000"/>
                </a:solidFill>
                <a:latin typeface="verdana" panose="020B0604030504040204" pitchFamily="34" charset="0"/>
              </a:rPr>
              <a:t> </a:t>
            </a:r>
            <a:r>
              <a:rPr lang="en-US" sz="1050" dirty="0">
                <a:solidFill>
                  <a:srgbClr val="000000"/>
                </a:solidFill>
                <a:latin typeface="verdana" panose="020B0604030504040204" pitchFamily="34" charset="0"/>
              </a:rPr>
              <a:t>mean of ERSST.v5 SST anomalies in the Niño 3.4 region (5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N-5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S, 120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-170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W)], based on </a:t>
            </a:r>
            <a:r>
              <a:rPr lang="en-US" sz="1050" dirty="0">
                <a:solidFill>
                  <a:srgbClr val="FF0000"/>
                </a:solidFill>
                <a:latin typeface="verdana" panose="020B0604030504040204" pitchFamily="34" charset="0"/>
                <a:hlinkClick r:id="rId2"/>
              </a:rPr>
              <a:t>centered 30-year base periods updated every 5 years</a:t>
            </a:r>
            <a:r>
              <a:rPr lang="en-US" sz="1050" dirty="0" smtClean="0">
                <a:solidFill>
                  <a:srgbClr val="000000"/>
                </a:solidFill>
                <a:latin typeface="verdana" panose="020B0604030504040204" pitchFamily="34" charset="0"/>
              </a:rPr>
              <a:t>.</a:t>
            </a:r>
            <a:r>
              <a:rPr lang="en-US" sz="1050" dirty="0"/>
              <a:t> </a:t>
            </a:r>
            <a:r>
              <a:rPr lang="en-US" sz="1050" dirty="0" smtClean="0"/>
              <a:t>  For </a:t>
            </a:r>
            <a:r>
              <a:rPr lang="en-US" sz="1050" dirty="0"/>
              <a:t>historical purposes, periods of below and above normal SSTs are colored in</a:t>
            </a:r>
            <a:r>
              <a:rPr lang="en-US" sz="1050" dirty="0">
                <a:solidFill>
                  <a:srgbClr val="FF0000"/>
                </a:solidFill>
              </a:rPr>
              <a:t> </a:t>
            </a:r>
            <a:r>
              <a:rPr lang="en-US" sz="1050" dirty="0">
                <a:solidFill>
                  <a:srgbClr val="0033CC"/>
                </a:solidFill>
              </a:rPr>
              <a:t>blue</a:t>
            </a:r>
            <a:r>
              <a:rPr lang="en-US" sz="1050" dirty="0">
                <a:solidFill>
                  <a:srgbClr val="FF0000"/>
                </a:solidFill>
              </a:rPr>
              <a:t> </a:t>
            </a:r>
            <a:r>
              <a:rPr lang="en-US" sz="1050" dirty="0"/>
              <a:t>and</a:t>
            </a:r>
            <a:r>
              <a:rPr lang="en-US" sz="1050" dirty="0">
                <a:solidFill>
                  <a:srgbClr val="FF0000"/>
                </a:solidFill>
              </a:rPr>
              <a:t> red </a:t>
            </a:r>
            <a:r>
              <a:rPr lang="en-US" sz="1050" dirty="0"/>
              <a:t>when the threshold (0.5) is met </a:t>
            </a:r>
            <a:r>
              <a:rPr lang="en-US" sz="1050" u="sng" dirty="0"/>
              <a:t>for a minimum of 5 consecutive 3-month overlapping seasons</a:t>
            </a:r>
            <a:r>
              <a:rPr lang="en-US" sz="1050" dirty="0" smtClean="0">
                <a:solidFill>
                  <a:srgbClr val="FF0000"/>
                </a:solidFill>
              </a:rPr>
              <a:t>.</a:t>
            </a:r>
            <a:endParaRPr lang="en-US" sz="1050" dirty="0"/>
          </a:p>
        </p:txBody>
      </p:sp>
      <p:sp>
        <p:nvSpPr>
          <p:cNvPr id="4" name="Slide Number Placeholder 3"/>
          <p:cNvSpPr>
            <a:spLocks noGrp="1"/>
          </p:cNvSpPr>
          <p:nvPr>
            <p:ph type="sldNum" sz="quarter" idx="12"/>
          </p:nvPr>
        </p:nvSpPr>
        <p:spPr>
          <a:xfrm>
            <a:off x="7010400" y="6368147"/>
            <a:ext cx="2133600" cy="476250"/>
          </a:xfrm>
        </p:spPr>
        <p:txBody>
          <a:bodyPr/>
          <a:lstStyle/>
          <a:p>
            <a:pPr>
              <a:defRPr/>
            </a:pPr>
            <a:fld id="{467DA51B-2321-4810-ABB0-476517693214}" type="slidenum">
              <a:rPr lang="en-US" altLang="en-US" smtClean="0"/>
              <a:pPr>
                <a:defRPr/>
              </a:pPr>
              <a:t>20</a:t>
            </a:fld>
            <a:endParaRPr lang="en-US" altLang="en-US" dirty="0"/>
          </a:p>
        </p:txBody>
      </p:sp>
      <p:cxnSp>
        <p:nvCxnSpPr>
          <p:cNvPr id="8" name="Straight Arrow Connector 7"/>
          <p:cNvCxnSpPr/>
          <p:nvPr/>
        </p:nvCxnSpPr>
        <p:spPr>
          <a:xfrm flipH="1">
            <a:off x="6248400" y="2461468"/>
            <a:ext cx="990600" cy="3579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8026400" y="6189181"/>
            <a:ext cx="990600" cy="357932"/>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990600" y="5343532"/>
            <a:ext cx="7315200" cy="1362068"/>
          </a:xfrm>
          <a:prstGeom prst="rect">
            <a:avLst/>
          </a:prstGeom>
        </p:spPr>
      </p:pic>
    </p:spTree>
    <p:extLst>
      <p:ext uri="{BB962C8B-B14F-4D97-AF65-F5344CB8AC3E}">
        <p14:creationId xmlns:p14="http://schemas.microsoft.com/office/powerpoint/2010/main" val="12716792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
          <p:cNvPicPr>
            <a:picLocks/>
          </p:cNvPicPr>
          <p:nvPr/>
        </p:nvPicPr>
        <p:blipFill>
          <a:blip r:embed="rId3">
            <a:extLst>
              <a:ext uri="{28A0092B-C50C-407E-A947-70E740481C1C}">
                <a14:useLocalDpi xmlns:a14="http://schemas.microsoft.com/office/drawing/2010/main" val="0"/>
              </a:ext>
            </a:extLst>
          </a:blip>
          <a:srcRect l="4315" t="5000" r="6471" b="58333"/>
          <a:stretch>
            <a:fillRect/>
          </a:stretch>
        </p:blipFill>
        <p:spPr bwMode="auto">
          <a:xfrm>
            <a:off x="4786311" y="95595"/>
            <a:ext cx="397510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p:cNvPicPr>
          <p:nvPr/>
        </p:nvPicPr>
        <p:blipFill>
          <a:blip r:embed="rId4">
            <a:extLst>
              <a:ext uri="{28A0092B-C50C-407E-A947-70E740481C1C}">
                <a14:useLocalDpi xmlns:a14="http://schemas.microsoft.com/office/drawing/2010/main" val="0"/>
              </a:ext>
            </a:extLst>
          </a:blip>
          <a:srcRect l="7552" t="5000" r="8630" b="10834"/>
          <a:stretch>
            <a:fillRect/>
          </a:stretch>
        </p:blipFill>
        <p:spPr bwMode="auto">
          <a:xfrm>
            <a:off x="-1" y="533400"/>
            <a:ext cx="4541867" cy="5638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257800" y="921603"/>
            <a:ext cx="2830544" cy="892552"/>
          </a:xfrm>
          <a:prstGeom prst="rect">
            <a:avLst/>
          </a:prstGeom>
          <a:noFill/>
        </p:spPr>
        <p:txBody>
          <a:bodyPr wrap="square" rtlCol="0">
            <a:spAutoFit/>
          </a:bodyPr>
          <a:lstStyle/>
          <a:p>
            <a:r>
              <a:rPr lang="en-US" sz="1200" dirty="0" smtClean="0"/>
              <a:t>The current El </a:t>
            </a:r>
            <a:r>
              <a:rPr lang="en-US" sz="1200" dirty="0" err="1" smtClean="0"/>
              <a:t>Nio</a:t>
            </a:r>
            <a:r>
              <a:rPr lang="en-US" sz="1200" dirty="0" smtClean="0"/>
              <a:t> came in a hurry after </a:t>
            </a:r>
            <a:r>
              <a:rPr lang="en-US" sz="1600" dirty="0" smtClean="0"/>
              <a:t>3</a:t>
            </a:r>
            <a:r>
              <a:rPr lang="en-US" sz="1200" dirty="0" smtClean="0"/>
              <a:t> back-to-back La </a:t>
            </a:r>
            <a:r>
              <a:rPr lang="en-US" sz="1200" dirty="0" err="1" smtClean="0"/>
              <a:t>Ninas</a:t>
            </a:r>
            <a:r>
              <a:rPr lang="en-US" sz="1200" dirty="0" smtClean="0"/>
              <a:t>, and is also going away in a great hurry to make room for ANOTHER La Nina which is on the way!! </a:t>
            </a:r>
            <a:endParaRPr lang="en-US" sz="1200" dirty="0"/>
          </a:p>
        </p:txBody>
      </p:sp>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21</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886200" y="762000"/>
            <a:ext cx="609600" cy="5486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7696200" y="424907"/>
            <a:ext cx="781051" cy="1172905"/>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08" descr="ENAreaGraphic"/>
          <p:cNvSpPr>
            <a:spLocks noChangeArrowheads="1"/>
          </p:cNvSpPr>
          <p:nvPr/>
        </p:nvSpPr>
        <p:spPr bwMode="auto">
          <a:xfrm>
            <a:off x="469900" y="6248400"/>
            <a:ext cx="3251200" cy="589361"/>
          </a:xfrm>
          <a:prstGeom prst="rect">
            <a:avLst/>
          </a:prstGeom>
          <a:blipFill dpi="0" rotWithShape="0">
            <a:blip r:embed="rId5"/>
            <a:srcRect/>
            <a:stretch>
              <a:fillRect t="-45796"/>
            </a:stretch>
          </a:blip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ea typeface="MS PGothic" panose="020B0600070205080204" pitchFamily="34" charset="-128"/>
              </a:defRPr>
            </a:lvl1pPr>
            <a:lvl2pPr marL="742950" indent="-285750">
              <a:defRPr sz="2800">
                <a:solidFill>
                  <a:schemeClr val="tx1"/>
                </a:solidFill>
                <a:latin typeface="Times New Roman" panose="02020603050405020304" pitchFamily="18" charset="0"/>
                <a:ea typeface="MS PGothic" panose="020B0600070205080204" pitchFamily="34" charset="-128"/>
              </a:defRPr>
            </a:lvl2pPr>
            <a:lvl3pPr marL="1143000" indent="-228600">
              <a:defRPr sz="2800">
                <a:solidFill>
                  <a:schemeClr val="tx1"/>
                </a:solidFill>
                <a:latin typeface="Times New Roman" panose="02020603050405020304" pitchFamily="18" charset="0"/>
                <a:ea typeface="MS PGothic" panose="020B0600070205080204" pitchFamily="34" charset="-128"/>
              </a:defRPr>
            </a:lvl3pPr>
            <a:lvl4pPr marL="1600200" indent="-228600">
              <a:defRPr sz="2800">
                <a:solidFill>
                  <a:schemeClr val="tx1"/>
                </a:solidFill>
                <a:latin typeface="Times New Roman" panose="02020603050405020304" pitchFamily="18" charset="0"/>
                <a:ea typeface="MS PGothic" panose="020B0600070205080204" pitchFamily="34" charset="-128"/>
              </a:defRPr>
            </a:lvl4pPr>
            <a:lvl5pPr marL="2057400" indent="-22860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cs typeface="Arial" panose="020B0604020202020204" pitchFamily="34" charset="0"/>
            </a:endParaRPr>
          </a:p>
        </p:txBody>
      </p:sp>
      <p:pic>
        <p:nvPicPr>
          <p:cNvPr id="20" name="Picture 19"/>
          <p:cNvPicPr>
            <a:picLocks/>
          </p:cNvPicPr>
          <p:nvPr/>
        </p:nvPicPr>
        <p:blipFill>
          <a:blip r:embed="rId6">
            <a:extLst>
              <a:ext uri="{28A0092B-C50C-407E-A947-70E740481C1C}">
                <a14:useLocalDpi xmlns:a14="http://schemas.microsoft.com/office/drawing/2010/main" val="0"/>
              </a:ext>
            </a:extLst>
          </a:blip>
          <a:srcRect l="6471" t="2499" r="6471" b="53333"/>
          <a:stretch>
            <a:fillRect/>
          </a:stretch>
        </p:blipFill>
        <p:spPr bwMode="auto">
          <a:xfrm>
            <a:off x="4792661" y="2133600"/>
            <a:ext cx="3962400" cy="233770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p:cNvPicPr>
          <p:nvPr/>
        </p:nvPicPr>
        <p:blipFill>
          <a:blip r:embed="rId7">
            <a:extLst>
              <a:ext uri="{28A0092B-C50C-407E-A947-70E740481C1C}">
                <a14:useLocalDpi xmlns:a14="http://schemas.microsoft.com/office/drawing/2010/main" val="0"/>
              </a:ext>
            </a:extLst>
          </a:blip>
          <a:srcRect l="6471" t="2499" r="6471" b="53333"/>
          <a:stretch>
            <a:fillRect/>
          </a:stretch>
        </p:blipFill>
        <p:spPr bwMode="auto">
          <a:xfrm>
            <a:off x="4792661" y="4512232"/>
            <a:ext cx="3962400" cy="219336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22</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6" name="Straight Arrow Connector 5"/>
          <p:cNvCxnSpPr/>
          <p:nvPr/>
        </p:nvCxnSpPr>
        <p:spPr>
          <a:xfrm>
            <a:off x="1066800" y="1098649"/>
            <a:ext cx="0" cy="4921151"/>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1219200" y="4648200"/>
            <a:ext cx="4800600" cy="1260038"/>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4" name="Picture 1"/>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76200" y="50800"/>
            <a:ext cx="4134100" cy="6807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356100" y="3385333"/>
            <a:ext cx="4787900" cy="18923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p:nvPr/>
        </p:nvCxnSpPr>
        <p:spPr>
          <a:xfrm>
            <a:off x="3200400" y="721703"/>
            <a:ext cx="4572000" cy="3223287"/>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NOAA?CPC ENSO Forecast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46" y="4089788"/>
            <a:ext cx="4328539" cy="2524981"/>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5238751" y="3426767"/>
            <a:ext cx="3143249" cy="461665"/>
          </a:xfrm>
          <a:prstGeom prst="rect">
            <a:avLst/>
          </a:prstGeom>
        </p:spPr>
        <p:txBody>
          <a:bodyPr wrap="square">
            <a:spAutoFit/>
          </a:bodyPr>
          <a:lstStyle/>
          <a:p>
            <a:r>
              <a:rPr lang="en-US" sz="1200" dirty="0"/>
              <a:t>https://www.cpc.ncep.noaa.gov/products/people/wwang/cfsv2fcst/images3/PacSSTSeaadj.gif</a:t>
            </a:r>
          </a:p>
        </p:txBody>
      </p:sp>
      <p:sp>
        <p:nvSpPr>
          <p:cNvPr id="2" name="TextBox 1"/>
          <p:cNvSpPr txBox="1"/>
          <p:nvPr/>
        </p:nvSpPr>
        <p:spPr>
          <a:xfrm>
            <a:off x="6400800" y="5619229"/>
            <a:ext cx="1981200" cy="461665"/>
          </a:xfrm>
          <a:prstGeom prst="rect">
            <a:avLst/>
          </a:prstGeom>
          <a:noFill/>
        </p:spPr>
        <p:txBody>
          <a:bodyPr wrap="square" rtlCol="0">
            <a:spAutoFit/>
          </a:bodyPr>
          <a:lstStyle/>
          <a:p>
            <a:r>
              <a:rPr lang="en-US" sz="1200" dirty="0" smtClean="0"/>
              <a:t>Latest ensemble </a:t>
            </a:r>
            <a:r>
              <a:rPr lang="en-US" sz="1200" dirty="0" err="1" smtClean="0"/>
              <a:t>membrs</a:t>
            </a:r>
            <a:r>
              <a:rPr lang="en-US" sz="1200" dirty="0" smtClean="0"/>
              <a:t> (blue!)show are less bullish </a:t>
            </a:r>
            <a:endParaRPr lang="en-US" sz="1200" dirty="0"/>
          </a:p>
        </p:txBody>
      </p:sp>
      <p:sp>
        <p:nvSpPr>
          <p:cNvPr id="14" name="TextBox 1"/>
          <p:cNvSpPr txBox="1">
            <a:spLocks noChangeArrowheads="1"/>
          </p:cNvSpPr>
          <p:nvPr/>
        </p:nvSpPr>
        <p:spPr bwMode="auto">
          <a:xfrm>
            <a:off x="-54221" y="482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February  </a:t>
            </a:r>
            <a:r>
              <a:rPr lang="en-US" altLang="en-US" sz="1800" dirty="0" smtClean="0">
                <a:latin typeface="Times New Roman" pitchFamily="18" charset="0"/>
              </a:rPr>
              <a:t>CPC/NOAA  forecast</a:t>
            </a:r>
            <a:endParaRPr lang="en-US" altLang="en-US" sz="1800" dirty="0">
              <a:latin typeface="Times New Roman" pitchFamily="18" charset="0"/>
            </a:endParaRPr>
          </a:p>
        </p:txBody>
      </p:sp>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23</a:t>
            </a:fld>
            <a:endParaRPr lang="en-US" altLang="en-US" sz="1400"/>
          </a:p>
        </p:txBody>
      </p:sp>
      <p:sp>
        <p:nvSpPr>
          <p:cNvPr id="20484" name="TextBox 11"/>
          <p:cNvSpPr txBox="1">
            <a:spLocks noChangeArrowheads="1"/>
          </p:cNvSpPr>
          <p:nvPr/>
        </p:nvSpPr>
        <p:spPr bwMode="auto">
          <a:xfrm>
            <a:off x="9525" y="0"/>
            <a:ext cx="3190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smtClean="0">
                <a:latin typeface="Times New Roman" pitchFamily="18" charset="0"/>
              </a:rPr>
              <a:t>Official ENSO </a:t>
            </a:r>
            <a:r>
              <a:rPr lang="en-US" altLang="en-US" sz="2000" b="1" dirty="0">
                <a:latin typeface="Times New Roman" pitchFamily="18" charset="0"/>
              </a:rPr>
              <a:t>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448052" y="4953000"/>
            <a:ext cx="133348" cy="4572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581400" y="4953000"/>
            <a:ext cx="358822" cy="3810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0242" name="Picture 2" descr="NOAA?CPC ENSO Forecast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887140"/>
            <a:ext cx="4322553" cy="279482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V="1">
            <a:off x="1870876" y="2045731"/>
            <a:ext cx="328663" cy="2754869"/>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199539" y="2696782"/>
            <a:ext cx="367446" cy="2446718"/>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1"/>
          <p:cNvSpPr txBox="1">
            <a:spLocks noChangeArrowheads="1"/>
          </p:cNvSpPr>
          <p:nvPr/>
        </p:nvSpPr>
        <p:spPr bwMode="auto">
          <a:xfrm>
            <a:off x="0" y="3745468"/>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March  </a:t>
            </a:r>
            <a:r>
              <a:rPr lang="en-US" altLang="en-US" sz="1800" dirty="0" smtClean="0">
                <a:latin typeface="Times New Roman" pitchFamily="18" charset="0"/>
              </a:rPr>
              <a:t>CPC/NOAA  forecast</a:t>
            </a:r>
            <a:endParaRPr lang="en-US" altLang="en-US" sz="1800" dirty="0">
              <a:latin typeface="Times New Roman" pitchFamily="18" charset="0"/>
            </a:endParaRPr>
          </a:p>
        </p:txBody>
      </p:sp>
      <p:pic>
        <p:nvPicPr>
          <p:cNvPr id="13316" name="Picture 4" descr="IRI ENSO Model Forecast Plumes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8444" y="25080"/>
            <a:ext cx="4073917" cy="1978754"/>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s://www.cpc.ncep.noaa.gov/products/people/wwang/cfsv2fcst/images3/PacSSTSeaadj.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8444" y="2045731"/>
            <a:ext cx="4063845" cy="4569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24</a:t>
            </a:fld>
            <a:endParaRPr lang="en-US" altLang="en-US" sz="1400" dirty="0"/>
          </a:p>
        </p:txBody>
      </p:sp>
      <p:sp>
        <p:nvSpPr>
          <p:cNvPr id="5" name="Title 1"/>
          <p:cNvSpPr txBox="1">
            <a:spLocks/>
          </p:cNvSpPr>
          <p:nvPr/>
        </p:nvSpPr>
        <p:spPr>
          <a:xfrm>
            <a:off x="4270120" y="152400"/>
            <a:ext cx="4873879"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a:t>
            </a:r>
            <a:r>
              <a:rPr lang="en-US" altLang="en-US" sz="2400" kern="0" dirty="0" smtClean="0"/>
              <a:t>Month’s) </a:t>
            </a:r>
            <a:endParaRPr lang="en-US" altLang="en-US" sz="2400" kern="0" dirty="0"/>
          </a:p>
          <a:p>
            <a:pPr>
              <a:defRPr/>
            </a:pPr>
            <a:r>
              <a:rPr lang="en-US" altLang="en-US" sz="2400" kern="0" dirty="0"/>
              <a:t>CPC’s official </a:t>
            </a:r>
          </a:p>
          <a:p>
            <a:pPr>
              <a:defRPr/>
            </a:pPr>
            <a:r>
              <a:rPr lang="en-US" altLang="en-US" sz="2400" kern="0" dirty="0"/>
              <a:t>Temperature </a:t>
            </a:r>
            <a:r>
              <a:rPr lang="en-US" altLang="en-US" sz="2400" kern="0" dirty="0" smtClean="0"/>
              <a:t>OUTLOOK  for  Monthly (</a:t>
            </a:r>
            <a:r>
              <a:rPr lang="en-US" altLang="en-US" sz="2400" b="1" u="sng" kern="0" dirty="0" smtClean="0"/>
              <a:t>Mar</a:t>
            </a:r>
            <a:r>
              <a:rPr lang="en-US" altLang="en-US" sz="2400" kern="0" dirty="0" smtClean="0"/>
              <a:t>)/</a:t>
            </a:r>
            <a:r>
              <a:rPr lang="en-US" altLang="en-US" sz="2400" kern="0" dirty="0"/>
              <a:t>Seasonal </a:t>
            </a:r>
            <a:r>
              <a:rPr lang="en-US" altLang="en-US" sz="2400" kern="0" dirty="0" smtClean="0"/>
              <a:t>(</a:t>
            </a:r>
            <a:r>
              <a:rPr lang="en-US" altLang="en-US" sz="2400" b="1" u="sng" kern="0" dirty="0" smtClean="0"/>
              <a:t>MAM</a:t>
            </a:r>
            <a:r>
              <a:rPr lang="en-US" altLang="en-US" sz="2400" kern="0" dirty="0" smtClean="0"/>
              <a:t>)  </a:t>
            </a:r>
            <a:endParaRPr lang="en-US" altLang="en-US" sz="2400" kern="0" dirty="0"/>
          </a:p>
        </p:txBody>
      </p:sp>
      <p:cxnSp>
        <p:nvCxnSpPr>
          <p:cNvPr id="4" name="Straight Arrow Connector 3"/>
          <p:cNvCxnSpPr/>
          <p:nvPr/>
        </p:nvCxnSpPr>
        <p:spPr>
          <a:xfrm flipH="1">
            <a:off x="3962400" y="1524000"/>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89" y="3254067"/>
            <a:ext cx="3650411" cy="646331"/>
          </a:xfrm>
          <a:prstGeom prst="rect">
            <a:avLst/>
          </a:prstGeom>
          <a:noFill/>
        </p:spPr>
        <p:txBody>
          <a:bodyPr wrap="square" rtlCol="0">
            <a:spAutoFit/>
          </a:bodyPr>
          <a:lstStyle/>
          <a:p>
            <a:r>
              <a:rPr lang="en-US" dirty="0"/>
              <a:t>Observed so far this month</a:t>
            </a:r>
            <a:r>
              <a:rPr lang="en-US" dirty="0" smtClean="0"/>
              <a:t>!!  </a:t>
            </a:r>
            <a:r>
              <a:rPr lang="en-US" dirty="0" smtClean="0">
                <a:sym typeface="Wingdings" panose="05000000000000000000" pitchFamily="2" charset="2"/>
              </a:rPr>
              <a:t>    </a:t>
            </a:r>
          </a:p>
          <a:p>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b="1" dirty="0">
              <a:solidFill>
                <a:srgbClr val="FF0000"/>
              </a:solidFill>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9"/>
          <p:cNvSpPr txBox="1">
            <a:spLocks noChangeArrowheads="1"/>
          </p:cNvSpPr>
          <p:nvPr/>
        </p:nvSpPr>
        <p:spPr bwMode="auto">
          <a:xfrm>
            <a:off x="6705600" y="2831068"/>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Feb 185</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2" name="TextBox 21"/>
          <p:cNvSpPr txBox="1"/>
          <p:nvPr/>
        </p:nvSpPr>
        <p:spPr>
          <a:xfrm>
            <a:off x="3962400" y="2925961"/>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3" name="Straight Arrow Connector 2"/>
          <p:cNvCxnSpPr/>
          <p:nvPr/>
        </p:nvCxnSpPr>
        <p:spPr>
          <a:xfrm>
            <a:off x="3429000" y="1905000"/>
            <a:ext cx="0" cy="1995398"/>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Latest 30 Day Temperature Outlook"/>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9" y="7936"/>
            <a:ext cx="3955211" cy="3192463"/>
          </a:xfrm>
          <a:prstGeom prst="rect">
            <a:avLst/>
          </a:prstGeom>
          <a:noFill/>
          <a:ln>
            <a:noFill/>
          </a:ln>
        </p:spPr>
      </p:pic>
      <p:pic>
        <p:nvPicPr>
          <p:cNvPr id="20" name="Picture 19" descr="Latest 90 Day Temperature Outlo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1" y="3200399"/>
            <a:ext cx="4191000" cy="3333751"/>
          </a:xfrm>
          <a:prstGeom prst="rect">
            <a:avLst/>
          </a:prstGeom>
          <a:noFill/>
          <a:ln>
            <a:noFill/>
          </a:ln>
        </p:spPr>
      </p:pic>
      <p:pic>
        <p:nvPicPr>
          <p:cNvPr id="21" name="Picture 20"/>
          <p:cNvPicPr>
            <a:picLocks noChangeAspect="1"/>
          </p:cNvPicPr>
          <p:nvPr/>
        </p:nvPicPr>
        <p:blipFill>
          <a:blip r:embed="rId4"/>
          <a:stretch>
            <a:fillRect/>
          </a:stretch>
        </p:blipFill>
        <p:spPr>
          <a:xfrm>
            <a:off x="31197" y="3602038"/>
            <a:ext cx="3931202" cy="2990850"/>
          </a:xfrm>
          <a:prstGeom prst="rect">
            <a:avLst/>
          </a:prstGeom>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25</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6830292" y="2827399"/>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Feb 15</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Mar</a:t>
            </a:r>
            <a:r>
              <a:rPr lang="en-US" altLang="en-US" sz="2400" kern="0" dirty="0" smtClean="0"/>
              <a:t>)/</a:t>
            </a:r>
            <a:r>
              <a:rPr lang="en-US" altLang="en-US" sz="2400" kern="0" dirty="0"/>
              <a:t>Seasonal </a:t>
            </a:r>
            <a:r>
              <a:rPr lang="en-US" altLang="en-US" sz="2400" kern="0" dirty="0" smtClean="0"/>
              <a:t>(</a:t>
            </a:r>
            <a:r>
              <a:rPr lang="en-US" altLang="en-US" sz="2400" b="1" u="sng" kern="0" dirty="0" smtClean="0"/>
              <a:t>MAM</a:t>
            </a:r>
            <a:r>
              <a:rPr lang="en-US" altLang="en-US" sz="2400" kern="0" dirty="0" smtClean="0"/>
              <a:t>)  </a:t>
            </a:r>
            <a:endParaRPr lang="en-US" altLang="en-US" sz="2400" kern="0" dirty="0"/>
          </a:p>
        </p:txBody>
      </p:sp>
      <p:sp>
        <p:nvSpPr>
          <p:cNvPr id="6" name="TextBox 5"/>
          <p:cNvSpPr txBox="1"/>
          <p:nvPr/>
        </p:nvSpPr>
        <p:spPr>
          <a:xfrm>
            <a:off x="152400" y="3695291"/>
            <a:ext cx="3505200" cy="738664"/>
          </a:xfrm>
          <a:prstGeom prst="rect">
            <a:avLst/>
          </a:prstGeom>
          <a:noFill/>
        </p:spPr>
        <p:txBody>
          <a:bodyPr wrap="square" rtlCol="0">
            <a:spAutoFit/>
          </a:bodyPr>
          <a:lstStyle/>
          <a:p>
            <a:r>
              <a:rPr lang="en-US" dirty="0"/>
              <a:t>Observed so far this month</a:t>
            </a:r>
            <a:r>
              <a:rPr lang="en-US" dirty="0" smtClean="0"/>
              <a:t>!!</a:t>
            </a:r>
            <a:r>
              <a:rPr lang="en-US" dirty="0" smtClean="0">
                <a:sym typeface="Wingdings" panose="05000000000000000000" pitchFamily="2" charset="2"/>
              </a:rPr>
              <a:t>   </a:t>
            </a:r>
          </a:p>
          <a:p>
            <a:r>
              <a:rPr lang="en-US" sz="2000" dirty="0" smtClean="0">
                <a:sym typeface="Wingdings" panose="05000000000000000000" pitchFamily="2" charset="2"/>
              </a:rPr>
              <a:t> </a:t>
            </a:r>
            <a:r>
              <a:rPr lang="en-US" sz="2400" dirty="0" smtClean="0">
                <a:sym typeface="Wingdings" panose="05000000000000000000" pitchFamily="2" charset="2"/>
              </a:rPr>
              <a:t> </a:t>
            </a:r>
            <a:endParaRPr lang="en-US" sz="2400" dirty="0"/>
          </a:p>
        </p:txBody>
      </p:sp>
      <p:cxnSp>
        <p:nvCxnSpPr>
          <p:cNvPr id="18" name="Straight Arrow Connector 17"/>
          <p:cNvCxnSpPr/>
          <p:nvPr/>
        </p:nvCxnSpPr>
        <p:spPr>
          <a:xfrm>
            <a:off x="8153400" y="1600200"/>
            <a:ext cx="0" cy="8160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725162" y="5490155"/>
            <a:ext cx="313745" cy="27841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999409" y="1196201"/>
            <a:ext cx="648791" cy="9707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15897" y="2933410"/>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9" name="Straight Arrow Connector 8"/>
          <p:cNvCxnSpPr/>
          <p:nvPr/>
        </p:nvCxnSpPr>
        <p:spPr>
          <a:xfrm flipH="1" flipV="1">
            <a:off x="2819401" y="4999859"/>
            <a:ext cx="324687" cy="387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95487" y="5597300"/>
            <a:ext cx="286840" cy="369332"/>
          </a:xfrm>
          <a:prstGeom prst="rect">
            <a:avLst/>
          </a:prstGeom>
          <a:noFill/>
        </p:spPr>
        <p:txBody>
          <a:bodyPr wrap="square" rtlCol="0">
            <a:spAutoFit/>
          </a:bodyPr>
          <a:lstStyle/>
          <a:p>
            <a:r>
              <a:rPr lang="en-US" dirty="0" smtClean="0">
                <a:sym typeface="Wingdings" panose="05000000000000000000" pitchFamily="2" charset="2"/>
              </a:rPr>
              <a:t></a:t>
            </a:r>
            <a:endParaRPr lang="en-US" dirty="0"/>
          </a:p>
        </p:txBody>
      </p:sp>
      <p:pic>
        <p:nvPicPr>
          <p:cNvPr id="24" name="Picture 23" descr="Latest 30 Day Precipitation Outlook"/>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8980"/>
            <a:ext cx="3876675" cy="2995295"/>
          </a:xfrm>
          <a:prstGeom prst="rect">
            <a:avLst/>
          </a:prstGeom>
          <a:noFill/>
          <a:ln>
            <a:noFill/>
          </a:ln>
        </p:spPr>
      </p:pic>
      <p:pic>
        <p:nvPicPr>
          <p:cNvPr id="26" name="Picture 25" descr="Latest 90 Day Precipitation Outlo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9487" y="3196731"/>
            <a:ext cx="4369232" cy="3269461"/>
          </a:xfrm>
          <a:prstGeom prst="rect">
            <a:avLst/>
          </a:prstGeom>
          <a:noFill/>
          <a:ln>
            <a:noFill/>
          </a:ln>
        </p:spPr>
      </p:pic>
      <p:pic>
        <p:nvPicPr>
          <p:cNvPr id="7" name="Picture 6"/>
          <p:cNvPicPr>
            <a:picLocks noChangeAspect="1"/>
          </p:cNvPicPr>
          <p:nvPr/>
        </p:nvPicPr>
        <p:blipFill>
          <a:blip r:embed="rId4"/>
          <a:stretch>
            <a:fillRect/>
          </a:stretch>
        </p:blipFill>
        <p:spPr>
          <a:xfrm>
            <a:off x="-13153" y="4064622"/>
            <a:ext cx="3887038" cy="2547243"/>
          </a:xfrm>
          <a:prstGeom prst="rect">
            <a:avLst/>
          </a:prstGeom>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1796" y="2044664"/>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26</a:t>
            </a:fld>
            <a:endParaRPr lang="en-US" altLang="en-US" sz="1400" dirty="0"/>
          </a:p>
        </p:txBody>
      </p:sp>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2334486" y="3990065"/>
            <a:ext cx="144520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smtClean="0">
                <a:latin typeface="Times New Roman" pitchFamily="18" charset="0"/>
              </a:rPr>
              <a:t>GEFS*/GFS </a:t>
            </a:r>
            <a:r>
              <a:rPr lang="en-US" altLang="en-US" sz="1800" b="1" dirty="0">
                <a:latin typeface="Times New Roman" pitchFamily="18" charset="0"/>
              </a:rPr>
              <a:t>Model </a:t>
            </a:r>
            <a:r>
              <a:rPr lang="en-US" altLang="en-US" sz="1800" b="1" dirty="0" smtClean="0">
                <a:latin typeface="Times New Roman" pitchFamily="18" charset="0"/>
              </a:rPr>
              <a:t>Guidance for the next 15 </a:t>
            </a:r>
            <a:r>
              <a:rPr lang="en-US" altLang="en-US" sz="1800" b="1" dirty="0">
                <a:latin typeface="Times New Roman" pitchFamily="18" charset="0"/>
              </a:rPr>
              <a:t>days</a:t>
            </a:r>
            <a:r>
              <a:rPr lang="en-US" altLang="en-US" sz="1800" dirty="0" smtClean="0">
                <a:latin typeface="Times New Roman" pitchFamily="18" charset="0"/>
              </a:rPr>
              <a:t>.</a:t>
            </a:r>
          </a:p>
          <a:p>
            <a:pPr algn="r" eaLnBrk="1" hangingPunct="1">
              <a:spcBef>
                <a:spcPct val="0"/>
              </a:spcBef>
              <a:buFontTx/>
              <a:buNone/>
            </a:pPr>
            <a:r>
              <a:rPr lang="en-US" altLang="en-US" sz="1800" dirty="0" smtClean="0">
                <a:latin typeface="Times New Roman" pitchFamily="18" charset="0"/>
              </a:rPr>
              <a:t>(*new)</a:t>
            </a:r>
            <a:endParaRPr lang="en-US" altLang="en-US" sz="1800" dirty="0">
              <a:latin typeface="Times New Roman" pitchFamily="18" charset="0"/>
            </a:endParaRPr>
          </a:p>
        </p:txBody>
      </p:sp>
      <p:sp>
        <p:nvSpPr>
          <p:cNvPr id="24579" name="TextBox 2"/>
          <p:cNvSpPr txBox="1">
            <a:spLocks noChangeArrowheads="1"/>
          </p:cNvSpPr>
          <p:nvPr/>
        </p:nvSpPr>
        <p:spPr bwMode="auto">
          <a:xfrm>
            <a:off x="-37330" y="2879806"/>
            <a:ext cx="3888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WPC/NCEP’s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503621" y="762000"/>
            <a:ext cx="296979" cy="1077218"/>
          </a:xfrm>
          <a:prstGeom prst="rect">
            <a:avLst/>
          </a:prstGeom>
          <a:noFill/>
        </p:spPr>
        <p:txBody>
          <a:bodyPr wrap="square" rtlCol="0">
            <a:spAutoFit/>
          </a:bodyPr>
          <a:lstStyle/>
          <a:p>
            <a:r>
              <a:rPr lang="en-US" sz="1600" b="1" dirty="0" smtClean="0">
                <a:solidFill>
                  <a:srgbClr val="FF0000"/>
                </a:solidFill>
              </a:rPr>
              <a:t>GEFS</a:t>
            </a:r>
            <a:endParaRPr lang="en-US" sz="1600" b="1" dirty="0">
              <a:solidFill>
                <a:srgbClr val="FF0000"/>
              </a:solidFill>
            </a:endParaRPr>
          </a:p>
        </p:txBody>
      </p:sp>
      <p:sp>
        <p:nvSpPr>
          <p:cNvPr id="22" name="TextBox 21"/>
          <p:cNvSpPr txBox="1"/>
          <p:nvPr/>
        </p:nvSpPr>
        <p:spPr>
          <a:xfrm>
            <a:off x="4572000" y="5417403"/>
            <a:ext cx="296979" cy="830997"/>
          </a:xfrm>
          <a:prstGeom prst="rect">
            <a:avLst/>
          </a:prstGeom>
          <a:noFill/>
        </p:spPr>
        <p:txBody>
          <a:bodyPr wrap="square" rtlCol="0">
            <a:spAutoFit/>
          </a:bodyPr>
          <a:lstStyle/>
          <a:p>
            <a:r>
              <a:rPr lang="en-US" sz="1600" b="1" dirty="0">
                <a:solidFill>
                  <a:srgbClr val="FF0000"/>
                </a:solidFill>
              </a:rPr>
              <a:t>G</a:t>
            </a:r>
            <a:r>
              <a:rPr lang="en-US" sz="1600" b="1" dirty="0" smtClean="0">
                <a:solidFill>
                  <a:srgbClr val="FF0000"/>
                </a:solidFill>
              </a:rPr>
              <a:t>FS</a:t>
            </a:r>
            <a:endParaRPr lang="en-US" sz="1600" b="1" dirty="0">
              <a:solidFill>
                <a:srgbClr val="FF0000"/>
              </a:solidFill>
            </a:endParaRPr>
          </a:p>
        </p:txBody>
      </p:sp>
      <p:sp>
        <p:nvSpPr>
          <p:cNvPr id="6" name="Rectangle 5"/>
          <p:cNvSpPr/>
          <p:nvPr/>
        </p:nvSpPr>
        <p:spPr>
          <a:xfrm>
            <a:off x="457200" y="949388"/>
            <a:ext cx="2057399" cy="15652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4794678" y="-66923"/>
            <a:ext cx="4343781" cy="3267324"/>
          </a:xfrm>
          <a:prstGeom prst="rect">
            <a:avLst/>
          </a:prstGeom>
        </p:spPr>
      </p:pic>
      <p:pic>
        <p:nvPicPr>
          <p:cNvPr id="9218" name="Picture 2" descr="https://www.wpc.ncep.noaa.gov/qpf/p168i.gif?17108066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597"/>
            <a:ext cx="4251214" cy="28832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4801208" y="3267080"/>
            <a:ext cx="4349322" cy="3253151"/>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 y="-1"/>
            <a:ext cx="8762246" cy="6768835"/>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27</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17/18 Mar</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7" name="TextBox 6"/>
          <p:cNvSpPr txBox="1"/>
          <p:nvPr/>
        </p:nvSpPr>
        <p:spPr>
          <a:xfrm>
            <a:off x="4532759" y="6457890"/>
            <a:ext cx="4366901" cy="400110"/>
          </a:xfrm>
          <a:prstGeom prst="rect">
            <a:avLst/>
          </a:prstGeom>
          <a:noFill/>
        </p:spPr>
        <p:txBody>
          <a:bodyPr wrap="none" rtlCol="0">
            <a:spAutoFit/>
          </a:bodyPr>
          <a:lstStyle/>
          <a:p>
            <a:r>
              <a:rPr lang="en-US" sz="2000" dirty="0" smtClean="0"/>
              <a:t>The 3Models are: CFSV2, GEFS, &amp; EC </a:t>
            </a:r>
            <a:endParaRPr lang="en-US" sz="2000" dirty="0"/>
          </a:p>
        </p:txBody>
      </p:sp>
      <p:sp>
        <p:nvSpPr>
          <p:cNvPr id="8" name="Oval 7"/>
          <p:cNvSpPr/>
          <p:nvPr/>
        </p:nvSpPr>
        <p:spPr>
          <a:xfrm rot="2539784">
            <a:off x="2207983" y="1395454"/>
            <a:ext cx="921095" cy="10301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rot="1737331">
            <a:off x="2442617" y="880404"/>
            <a:ext cx="538230" cy="16522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7426"/>
            <a:ext cx="8816277" cy="6810574"/>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28</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17/18 Mar</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050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rot="2539784">
            <a:off x="6860759" y="3907412"/>
            <a:ext cx="538230" cy="1811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2539784">
            <a:off x="2902128" y="1088012"/>
            <a:ext cx="538230" cy="1811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61" y="24897"/>
            <a:ext cx="8832034" cy="6822746"/>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29</a:t>
            </a:fld>
            <a:endParaRPr lang="en-US" altLang="en-US" dirty="0"/>
          </a:p>
        </p:txBody>
      </p:sp>
      <p:sp>
        <p:nvSpPr>
          <p:cNvPr id="7" name="Rectangle 6"/>
          <p:cNvSpPr/>
          <p:nvPr/>
        </p:nvSpPr>
        <p:spPr>
          <a:xfrm>
            <a:off x="4495800" y="3276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4572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 y="6488668"/>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17/18 Mar</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3" name="Straight Arrow Connector 12"/>
          <p:cNvCxnSpPr/>
          <p:nvPr/>
        </p:nvCxnSpPr>
        <p:spPr>
          <a:xfrm flipH="1" flipV="1">
            <a:off x="2017018" y="2256013"/>
            <a:ext cx="1716782" cy="169165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733800" y="4038600"/>
            <a:ext cx="2209800" cy="105285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19200" y="3733800"/>
            <a:ext cx="2819400" cy="830997"/>
          </a:xfrm>
          <a:prstGeom prst="rect">
            <a:avLst/>
          </a:prstGeom>
          <a:noFill/>
        </p:spPr>
        <p:txBody>
          <a:bodyPr wrap="square" rtlCol="0">
            <a:spAutoFit/>
          </a:bodyPr>
          <a:lstStyle/>
          <a:p>
            <a:r>
              <a:rPr lang="en-US" sz="1200" dirty="0" smtClean="0"/>
              <a:t>Except here, the rest of the country looks good, in terms of rainfall, not just in this short time scale/period, but even up to 5 years, see next maps!</a:t>
            </a:r>
            <a:endParaRPr lang="en-US" sz="1200" dirty="0"/>
          </a:p>
        </p:txBody>
      </p:sp>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https://www.cpc.ncep.noaa.gov/products/people/lxu/odi/img/odi.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9364" y="2290466"/>
            <a:ext cx="2304636" cy="1703618"/>
          </a:xfrm>
          <a:prstGeom prst="rect">
            <a:avLst/>
          </a:prstGeom>
          <a:noFill/>
          <a:ln>
            <a:noFill/>
          </a:ln>
        </p:spPr>
      </p:pic>
      <p:pic>
        <p:nvPicPr>
          <p:cNvPr id="35" name="Picture 34" descr="https://www.cpc.ncep.noaa.gov/products/people/lxu/odi/img/obi.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6946" y="923895"/>
            <a:ext cx="2416020" cy="1812357"/>
          </a:xfrm>
          <a:prstGeom prst="rect">
            <a:avLst/>
          </a:prstGeom>
          <a:noFill/>
          <a:ln>
            <a:noFill/>
          </a:ln>
        </p:spPr>
      </p:pic>
      <p:pic>
        <p:nvPicPr>
          <p:cNvPr id="33" name="Picture 32" descr="Experimental objective long-term drought blend"/>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0520" y="3946146"/>
            <a:ext cx="3545680" cy="2501900"/>
          </a:xfrm>
          <a:prstGeom prst="rect">
            <a:avLst/>
          </a:prstGeom>
          <a:noFill/>
          <a:ln>
            <a:noFill/>
          </a:ln>
        </p:spPr>
      </p:pic>
      <p:pic>
        <p:nvPicPr>
          <p:cNvPr id="31" name="Picture 30" descr="Experimental objective short-term drought blend"/>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5552" y="1447800"/>
            <a:ext cx="3560648" cy="2387405"/>
          </a:xfrm>
          <a:prstGeom prst="rect">
            <a:avLst/>
          </a:prstGeom>
          <a:noFill/>
          <a:ln>
            <a:noFill/>
          </a:ln>
        </p:spPr>
      </p:pic>
      <p:pic>
        <p:nvPicPr>
          <p:cNvPr id="40" name="Picture 39"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0092" y="4724400"/>
            <a:ext cx="2014728" cy="1357165"/>
          </a:xfrm>
          <a:prstGeom prst="rect">
            <a:avLst/>
          </a:prstGeom>
          <a:noFill/>
          <a:ln>
            <a:noFill/>
          </a:ln>
        </p:spPr>
      </p:pic>
      <p:sp>
        <p:nvSpPr>
          <p:cNvPr id="3076" name="Title 1"/>
          <p:cNvSpPr>
            <a:spLocks noGrp="1"/>
          </p:cNvSpPr>
          <p:nvPr>
            <p:ph type="title"/>
          </p:nvPr>
        </p:nvSpPr>
        <p:spPr>
          <a:xfrm>
            <a:off x="38100" y="534534"/>
            <a:ext cx="3695700" cy="876536"/>
          </a:xfrm>
        </p:spPr>
        <p:txBody>
          <a:bodyPr/>
          <a:lstStyle/>
          <a:p>
            <a:r>
              <a:rPr lang="en-US" altLang="en-US" sz="1400" u="sng" dirty="0" smtClean="0">
                <a:solidFill>
                  <a:srgbClr val="C00000"/>
                </a:solidFill>
              </a:rPr>
              <a:t>Exptl. Objective</a:t>
            </a:r>
            <a:r>
              <a:rPr lang="en-US" altLang="en-US" sz="1400" dirty="0" smtClean="0">
                <a:solidFill>
                  <a:srgbClr val="C00000"/>
                </a:solidFill>
              </a:rPr>
              <a:t> Drought Monitor </a:t>
            </a:r>
            <a:br>
              <a:rPr lang="en-US" altLang="en-US" sz="1400" dirty="0" smtClean="0">
                <a:solidFill>
                  <a:srgbClr val="C00000"/>
                </a:solidFill>
              </a:rPr>
            </a:br>
            <a:r>
              <a:rPr lang="en-US" altLang="en-US" sz="1400" dirty="0" smtClean="0">
                <a:solidFill>
                  <a:srgbClr val="C00000"/>
                </a:solidFill>
              </a:rPr>
              <a:t>(showing S/term &amp; L/Term separately) </a:t>
            </a:r>
            <a:r>
              <a:rPr lang="en-US" altLang="en-US" sz="1400" u="sng" dirty="0" smtClean="0">
                <a:solidFill>
                  <a:srgbClr val="C00000"/>
                </a:solidFill>
              </a:rPr>
              <a:t>from</a:t>
            </a:r>
            <a:r>
              <a:rPr lang="en-US" altLang="en-US" sz="1400" dirty="0" smtClean="0">
                <a:solidFill>
                  <a:srgbClr val="C00000"/>
                </a:solidFill>
              </a:rPr>
              <a:t> </a:t>
            </a:r>
            <a:br>
              <a:rPr lang="en-US" altLang="en-US" sz="1400" dirty="0" smtClean="0">
                <a:solidFill>
                  <a:srgbClr val="C00000"/>
                </a:solidFill>
              </a:rPr>
            </a:br>
            <a:r>
              <a:rPr lang="en-US" altLang="en-US" sz="1400" dirty="0" smtClean="0">
                <a:solidFill>
                  <a:srgbClr val="C00000"/>
                </a:solidFill>
              </a:rPr>
              <a:t>National Drought Mitigation Center (NDMC)  </a:t>
            </a:r>
            <a:endParaRPr lang="en-US" altLang="en-US" sz="1400" dirty="0">
              <a:solidFill>
                <a:srgbClr val="C00000"/>
              </a:solidFill>
            </a:endParaRP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3</a:t>
            </a:fld>
            <a:endParaRPr lang="en-US" altLang="en-US" sz="1400" dirty="0">
              <a:solidFill>
                <a:srgbClr val="FF0000"/>
              </a:solidFill>
            </a:endParaRPr>
          </a:p>
        </p:txBody>
      </p:sp>
      <p:sp>
        <p:nvSpPr>
          <p:cNvPr id="4" name="TextBox 3"/>
          <p:cNvSpPr txBox="1"/>
          <p:nvPr/>
        </p:nvSpPr>
        <p:spPr>
          <a:xfrm>
            <a:off x="3162300" y="12404"/>
            <a:ext cx="2247900" cy="523220"/>
          </a:xfrm>
          <a:prstGeom prst="rect">
            <a:avLst/>
          </a:prstGeom>
          <a:noFill/>
        </p:spPr>
        <p:txBody>
          <a:bodyPr wrap="square" rtlCol="0">
            <a:spAutoFit/>
          </a:bodyPr>
          <a:lstStyle/>
          <a:p>
            <a:r>
              <a:rPr lang="en-US" sz="1400" b="1" u="sng" dirty="0" smtClean="0"/>
              <a:t>New slide now included recently  in this briefing!  </a:t>
            </a:r>
          </a:p>
        </p:txBody>
      </p:sp>
      <p:pic>
        <p:nvPicPr>
          <p:cNvPr id="5" name="Picture 4"/>
          <p:cNvPicPr>
            <a:picLocks noChangeAspect="1"/>
          </p:cNvPicPr>
          <p:nvPr/>
        </p:nvPicPr>
        <p:blipFill>
          <a:blip r:embed="rId8"/>
          <a:stretch>
            <a:fillRect/>
          </a:stretch>
        </p:blipFill>
        <p:spPr>
          <a:xfrm>
            <a:off x="15483" y="1"/>
            <a:ext cx="2346717" cy="533400"/>
          </a:xfrm>
          <a:prstGeom prst="rect">
            <a:avLst/>
          </a:prstGeom>
        </p:spPr>
      </p:pic>
      <p:sp>
        <p:nvSpPr>
          <p:cNvPr id="2" name="TextBox 1"/>
          <p:cNvSpPr txBox="1"/>
          <p:nvPr/>
        </p:nvSpPr>
        <p:spPr>
          <a:xfrm>
            <a:off x="5562600" y="0"/>
            <a:ext cx="3581400" cy="738664"/>
          </a:xfrm>
          <a:prstGeom prst="rect">
            <a:avLst/>
          </a:prstGeom>
          <a:noFill/>
        </p:spPr>
        <p:txBody>
          <a:bodyPr wrap="square" rtlCol="0">
            <a:spAutoFit/>
          </a:bodyPr>
          <a:lstStyle/>
          <a:p>
            <a:pPr algn="ctr"/>
            <a:r>
              <a:rPr lang="en-US" sz="1400" b="1" dirty="0" smtClean="0">
                <a:solidFill>
                  <a:srgbClr val="FF0000"/>
                </a:solidFill>
              </a:rPr>
              <a:t>CPC’s own </a:t>
            </a:r>
            <a:r>
              <a:rPr lang="en-US" sz="1400" b="1" u="sng" dirty="0" smtClean="0">
                <a:solidFill>
                  <a:srgbClr val="FF0000"/>
                </a:solidFill>
              </a:rPr>
              <a:t>Experimental</a:t>
            </a:r>
            <a:r>
              <a:rPr lang="en-US" sz="1400" b="1" dirty="0" smtClean="0">
                <a:solidFill>
                  <a:srgbClr val="FF0000"/>
                </a:solidFill>
              </a:rPr>
              <a:t> </a:t>
            </a:r>
          </a:p>
          <a:p>
            <a:pPr algn="ctr"/>
            <a:r>
              <a:rPr lang="en-US" sz="1400" b="1" dirty="0" smtClean="0">
                <a:solidFill>
                  <a:srgbClr val="FF0000"/>
                </a:solidFill>
              </a:rPr>
              <a:t>Objective Drought Indicator (ODI) </a:t>
            </a:r>
          </a:p>
          <a:p>
            <a:pPr algn="ctr"/>
            <a:r>
              <a:rPr lang="en-US" sz="1400" b="1" dirty="0" smtClean="0">
                <a:solidFill>
                  <a:srgbClr val="FF0000"/>
                </a:solidFill>
              </a:rPr>
              <a:t>using AI/Deep Learning ! – Updates daily !!</a:t>
            </a:r>
            <a:endParaRPr lang="en-US" sz="1400" b="1" dirty="0">
              <a:solidFill>
                <a:srgbClr val="FF0000"/>
              </a:solidFill>
            </a:endParaRPr>
          </a:p>
        </p:txBody>
      </p:sp>
      <p:sp>
        <p:nvSpPr>
          <p:cNvPr id="3" name="Rectangle 2"/>
          <p:cNvSpPr/>
          <p:nvPr/>
        </p:nvSpPr>
        <p:spPr>
          <a:xfrm>
            <a:off x="3886200" y="685810"/>
            <a:ext cx="5370196" cy="261610"/>
          </a:xfrm>
          <a:prstGeom prst="rect">
            <a:avLst/>
          </a:prstGeom>
        </p:spPr>
        <p:txBody>
          <a:bodyPr wrap="square">
            <a:spAutoFit/>
          </a:bodyPr>
          <a:lstStyle/>
          <a:p>
            <a:r>
              <a:rPr lang="en-US" sz="1100" u="sng" dirty="0" smtClean="0">
                <a:solidFill>
                  <a:srgbClr val="FF0000"/>
                </a:solidFill>
              </a:rPr>
              <a:t>https://www.cpc.ncep.noaa.gov/products/people/lxu/odi/#deep-learning-increment-training</a:t>
            </a:r>
            <a:endParaRPr lang="en-US" sz="1100" u="sng" dirty="0">
              <a:solidFill>
                <a:srgbClr val="FF0000"/>
              </a:solidFill>
            </a:endParaRPr>
          </a:p>
        </p:txBody>
      </p:sp>
      <p:sp>
        <p:nvSpPr>
          <p:cNvPr id="9" name="TextBox 8"/>
          <p:cNvSpPr txBox="1"/>
          <p:nvPr/>
        </p:nvSpPr>
        <p:spPr>
          <a:xfrm>
            <a:off x="4999932" y="5036148"/>
            <a:ext cx="1652462" cy="954107"/>
          </a:xfrm>
          <a:prstGeom prst="rect">
            <a:avLst/>
          </a:prstGeom>
          <a:noFill/>
        </p:spPr>
        <p:txBody>
          <a:bodyPr wrap="square" rtlCol="0">
            <a:spAutoFit/>
          </a:bodyPr>
          <a:lstStyle/>
          <a:p>
            <a:r>
              <a:rPr lang="en-US" sz="1400" dirty="0" smtClean="0"/>
              <a:t>Latest Official USDM (US Drought Monitor)</a:t>
            </a:r>
          </a:p>
          <a:p>
            <a:r>
              <a:rPr lang="en-US" sz="1400" i="1" dirty="0" smtClean="0"/>
              <a:t>(about a week old!)</a:t>
            </a:r>
            <a:r>
              <a:rPr lang="en-US" sz="1400" dirty="0" smtClean="0"/>
              <a:t>  </a:t>
            </a:r>
            <a:endParaRPr lang="en-US" sz="1400" dirty="0"/>
          </a:p>
        </p:txBody>
      </p:sp>
      <p:sp>
        <p:nvSpPr>
          <p:cNvPr id="7" name="TextBox 6"/>
          <p:cNvSpPr txBox="1"/>
          <p:nvPr/>
        </p:nvSpPr>
        <p:spPr>
          <a:xfrm>
            <a:off x="0" y="1219200"/>
            <a:ext cx="4419600" cy="261610"/>
          </a:xfrm>
          <a:prstGeom prst="rect">
            <a:avLst/>
          </a:prstGeom>
          <a:noFill/>
        </p:spPr>
        <p:txBody>
          <a:bodyPr wrap="square" rtlCol="0">
            <a:spAutoFit/>
          </a:bodyPr>
          <a:lstStyle/>
          <a:p>
            <a:r>
              <a:rPr lang="en-US" sz="1100" u="sng" dirty="0"/>
              <a:t>https://droughtmonitor.unl.edu/ConditionsOutlooks/CurrentConditions.aspx</a:t>
            </a:r>
          </a:p>
        </p:txBody>
      </p:sp>
      <p:sp>
        <p:nvSpPr>
          <p:cNvPr id="12" name="Rectangle 11"/>
          <p:cNvSpPr/>
          <p:nvPr/>
        </p:nvSpPr>
        <p:spPr>
          <a:xfrm>
            <a:off x="6872967" y="914400"/>
            <a:ext cx="2076450" cy="1200329"/>
          </a:xfrm>
          <a:prstGeom prst="rect">
            <a:avLst/>
          </a:prstGeom>
        </p:spPr>
        <p:txBody>
          <a:bodyPr wrap="square">
            <a:spAutoFit/>
          </a:bodyPr>
          <a:lstStyle/>
          <a:p>
            <a:r>
              <a:rPr lang="en-US" sz="800" u="sng" dirty="0">
                <a:solidFill>
                  <a:srgbClr val="FF0000"/>
                </a:solidFill>
              </a:rPr>
              <a:t>Based on the CPC </a:t>
            </a:r>
            <a:r>
              <a:rPr lang="en-US" sz="800" u="sng" dirty="0" smtClean="0">
                <a:solidFill>
                  <a:srgbClr val="FF0000"/>
                </a:solidFill>
              </a:rPr>
              <a:t>P/analysis  &amp;  </a:t>
            </a:r>
          </a:p>
          <a:p>
            <a:r>
              <a:rPr lang="en-US" sz="800" dirty="0" smtClean="0">
                <a:solidFill>
                  <a:srgbClr val="FF0000"/>
                </a:solidFill>
              </a:rPr>
              <a:t> </a:t>
            </a:r>
            <a:r>
              <a:rPr lang="en-US" sz="800" u="sng" dirty="0" smtClean="0">
                <a:solidFill>
                  <a:srgbClr val="FF0000"/>
                </a:solidFill>
              </a:rPr>
              <a:t>VIC (Princeton) NLDAS model </a:t>
            </a:r>
            <a:r>
              <a:rPr lang="en-US" sz="800" u="sng" dirty="0">
                <a:solidFill>
                  <a:srgbClr val="FF0000"/>
                </a:solidFill>
              </a:rPr>
              <a:t>assimilation:</a:t>
            </a:r>
          </a:p>
          <a:p>
            <a:pPr>
              <a:buFont typeface="Arial" panose="020B0604020202020204" pitchFamily="34" charset="0"/>
              <a:buChar char="•"/>
            </a:pPr>
            <a:r>
              <a:rPr lang="en-US" sz="800" dirty="0"/>
              <a:t>Standardize Precipitation </a:t>
            </a:r>
            <a:r>
              <a:rPr lang="en-US" sz="800" dirty="0" smtClean="0"/>
              <a:t>index </a:t>
            </a:r>
            <a:r>
              <a:rPr lang="en-US" sz="800" dirty="0">
                <a:solidFill>
                  <a:srgbClr val="FF0000"/>
                </a:solidFill>
              </a:rPr>
              <a:t>(SPI)</a:t>
            </a:r>
          </a:p>
          <a:p>
            <a:pPr>
              <a:buFont typeface="Arial" panose="020B0604020202020204" pitchFamily="34" charset="0"/>
              <a:buChar char="•"/>
            </a:pPr>
            <a:r>
              <a:rPr lang="en-US" sz="800" dirty="0"/>
              <a:t>Standardize </a:t>
            </a:r>
            <a:r>
              <a:rPr lang="en-US" sz="800" dirty="0" smtClean="0"/>
              <a:t>Precipitation-</a:t>
            </a:r>
            <a:r>
              <a:rPr lang="en-US" sz="800" dirty="0" err="1" smtClean="0"/>
              <a:t>Evapo</a:t>
            </a:r>
            <a:r>
              <a:rPr lang="en-US" sz="800" dirty="0" smtClean="0"/>
              <a:t> –</a:t>
            </a:r>
          </a:p>
          <a:p>
            <a:pPr>
              <a:buFont typeface="Arial" panose="020B0604020202020204" pitchFamily="34" charset="0"/>
              <a:buChar char="•"/>
            </a:pPr>
            <a:r>
              <a:rPr lang="en-US" sz="800" dirty="0" smtClean="0"/>
              <a:t>transpiration index </a:t>
            </a:r>
            <a:r>
              <a:rPr lang="en-US" sz="800" dirty="0">
                <a:solidFill>
                  <a:srgbClr val="FF0000"/>
                </a:solidFill>
              </a:rPr>
              <a:t>(SPEI)</a:t>
            </a:r>
          </a:p>
          <a:p>
            <a:pPr>
              <a:buFont typeface="Arial" panose="020B0604020202020204" pitchFamily="34" charset="0"/>
              <a:buChar char="•"/>
            </a:pPr>
            <a:r>
              <a:rPr lang="en-US" sz="800" dirty="0" smtClean="0"/>
              <a:t>Evapotranspiration </a:t>
            </a:r>
            <a:r>
              <a:rPr lang="en-US" sz="800" dirty="0"/>
              <a:t>Stress Index </a:t>
            </a:r>
            <a:r>
              <a:rPr lang="en-US" sz="800" dirty="0">
                <a:solidFill>
                  <a:srgbClr val="FF0000"/>
                </a:solidFill>
              </a:rPr>
              <a:t>(ESI)</a:t>
            </a:r>
          </a:p>
          <a:p>
            <a:pPr>
              <a:buFont typeface="Arial" panose="020B0604020202020204" pitchFamily="34" charset="0"/>
              <a:buChar char="•"/>
            </a:pPr>
            <a:r>
              <a:rPr lang="en-US" sz="800" dirty="0"/>
              <a:t>Soil Moisture Percentile </a:t>
            </a:r>
            <a:r>
              <a:rPr lang="en-US" sz="800" dirty="0">
                <a:solidFill>
                  <a:srgbClr val="FF0000"/>
                </a:solidFill>
              </a:rPr>
              <a:t>(SMP)</a:t>
            </a:r>
          </a:p>
          <a:p>
            <a:pPr>
              <a:buFont typeface="Arial" panose="020B0604020202020204" pitchFamily="34" charset="0"/>
              <a:buChar char="•"/>
            </a:pPr>
            <a:r>
              <a:rPr lang="en-US" sz="800" dirty="0"/>
              <a:t>Standardize Runoff Index </a:t>
            </a:r>
            <a:r>
              <a:rPr lang="en-US" sz="800" dirty="0">
                <a:solidFill>
                  <a:srgbClr val="FF0000"/>
                </a:solidFill>
              </a:rPr>
              <a:t>(SRI</a:t>
            </a:r>
            <a:r>
              <a:rPr lang="en-US" sz="800" dirty="0" smtClean="0">
                <a:solidFill>
                  <a:srgbClr val="FF0000"/>
                </a:solidFill>
              </a:rPr>
              <a:t>)</a:t>
            </a:r>
            <a:endParaRPr lang="en-US" sz="800" dirty="0">
              <a:solidFill>
                <a:srgbClr val="FF0000"/>
              </a:solidFill>
            </a:endParaRPr>
          </a:p>
          <a:p>
            <a:r>
              <a:rPr lang="en-US" sz="800" dirty="0">
                <a:solidFill>
                  <a:srgbClr val="FF0000"/>
                </a:solidFill>
              </a:rPr>
              <a:t>-</a:t>
            </a:r>
            <a:r>
              <a:rPr lang="en-US" sz="800" dirty="0" smtClean="0">
                <a:solidFill>
                  <a:srgbClr val="FF0000"/>
                </a:solidFill>
              </a:rPr>
              <a:t>can be split into Short/Long Term Droughts!</a:t>
            </a:r>
            <a:endParaRPr lang="en-US" sz="800" dirty="0">
              <a:solidFill>
                <a:srgbClr val="FF0000"/>
              </a:solidFill>
            </a:endParaRPr>
          </a:p>
        </p:txBody>
      </p:sp>
      <p:cxnSp>
        <p:nvCxnSpPr>
          <p:cNvPr id="30" name="Straight Connector 29"/>
          <p:cNvCxnSpPr/>
          <p:nvPr/>
        </p:nvCxnSpPr>
        <p:spPr>
          <a:xfrm flipH="1">
            <a:off x="4367893" y="972802"/>
            <a:ext cx="51708" cy="33589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367893" y="4267200"/>
            <a:ext cx="4724399" cy="645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429125" y="2895600"/>
            <a:ext cx="2291441" cy="1323439"/>
          </a:xfrm>
          <a:prstGeom prst="rect">
            <a:avLst/>
          </a:prstGeom>
          <a:noFill/>
        </p:spPr>
        <p:txBody>
          <a:bodyPr wrap="square" rtlCol="0">
            <a:spAutoFit/>
          </a:bodyPr>
          <a:lstStyle/>
          <a:p>
            <a:r>
              <a:rPr lang="en-US" sz="1600" b="1" u="sng" dirty="0" smtClean="0"/>
              <a:t>Objectively Integrated</a:t>
            </a:r>
          </a:p>
          <a:p>
            <a:r>
              <a:rPr lang="en-US" sz="1600" u="sng" dirty="0"/>
              <a:t>v</a:t>
            </a:r>
            <a:r>
              <a:rPr lang="en-US" sz="1600" u="sng" dirty="0" smtClean="0"/>
              <a:t>ersus </a:t>
            </a:r>
            <a:r>
              <a:rPr lang="en-US" sz="1600" b="1" u="sng" dirty="0" smtClean="0"/>
              <a:t>Deep Learning </a:t>
            </a:r>
          </a:p>
          <a:p>
            <a:r>
              <a:rPr lang="en-US" sz="1600" u="sng" dirty="0" smtClean="0"/>
              <a:t>Methods</a:t>
            </a:r>
            <a:r>
              <a:rPr lang="en-US" sz="1200" dirty="0" smtClean="0"/>
              <a:t> </a:t>
            </a:r>
            <a:r>
              <a:rPr lang="en-US" sz="1600" dirty="0" smtClean="0"/>
              <a:t>~ gives |||r results. </a:t>
            </a:r>
            <a:r>
              <a:rPr lang="en-US" sz="1600" b="1" dirty="0" smtClean="0"/>
              <a:t>Both Objective! </a:t>
            </a:r>
          </a:p>
          <a:p>
            <a:r>
              <a:rPr lang="en-US" sz="1600" b="1" dirty="0" smtClean="0"/>
              <a:t>Both update daily!</a:t>
            </a:r>
            <a:endParaRPr lang="en-US" sz="1600" b="1" dirty="0"/>
          </a:p>
        </p:txBody>
      </p:sp>
      <p:sp>
        <p:nvSpPr>
          <p:cNvPr id="42" name="TextBox 41"/>
          <p:cNvSpPr txBox="1"/>
          <p:nvPr/>
        </p:nvSpPr>
        <p:spPr>
          <a:xfrm>
            <a:off x="6129336" y="4013284"/>
            <a:ext cx="3090863" cy="253916"/>
          </a:xfrm>
          <a:prstGeom prst="rect">
            <a:avLst/>
          </a:prstGeom>
          <a:noFill/>
        </p:spPr>
        <p:txBody>
          <a:bodyPr wrap="square" rtlCol="0">
            <a:spAutoFit/>
          </a:bodyPr>
          <a:lstStyle/>
          <a:p>
            <a:r>
              <a:rPr lang="en-US" sz="1050" i="1" dirty="0" smtClean="0">
                <a:solidFill>
                  <a:srgbClr val="FF0000"/>
                </a:solidFill>
              </a:rPr>
              <a:t>* A manuscript (Xu &amp; Chelliah) is under preparation</a:t>
            </a:r>
            <a:r>
              <a:rPr lang="en-US" sz="1050" dirty="0" smtClean="0"/>
              <a:t>.</a:t>
            </a:r>
            <a:endParaRPr lang="en-US" sz="1050" dirty="0"/>
          </a:p>
        </p:txBody>
      </p:sp>
      <p:sp>
        <p:nvSpPr>
          <p:cNvPr id="52" name="TextBox 51"/>
          <p:cNvSpPr txBox="1"/>
          <p:nvPr/>
        </p:nvSpPr>
        <p:spPr>
          <a:xfrm>
            <a:off x="8500265" y="3120091"/>
            <a:ext cx="726823" cy="507831"/>
          </a:xfrm>
          <a:prstGeom prst="rect">
            <a:avLst/>
          </a:prstGeom>
          <a:noFill/>
        </p:spPr>
        <p:txBody>
          <a:bodyPr wrap="square" rtlCol="0">
            <a:spAutoFit/>
          </a:bodyPr>
          <a:lstStyle/>
          <a:p>
            <a:r>
              <a:rPr lang="en-US" sz="900" dirty="0" smtClean="0">
                <a:solidFill>
                  <a:srgbClr val="FF0000"/>
                </a:solidFill>
              </a:rPr>
              <a:t>Objective </a:t>
            </a:r>
          </a:p>
          <a:p>
            <a:r>
              <a:rPr lang="en-US" sz="900" dirty="0" smtClean="0">
                <a:solidFill>
                  <a:srgbClr val="FF0000"/>
                </a:solidFill>
              </a:rPr>
              <a:t>&amp; Updates  Daily!</a:t>
            </a:r>
            <a:endParaRPr lang="en-US" sz="900" dirty="0">
              <a:solidFill>
                <a:srgbClr val="FF0000"/>
              </a:solidFill>
            </a:endParaRPr>
          </a:p>
        </p:txBody>
      </p:sp>
      <p:sp>
        <p:nvSpPr>
          <p:cNvPr id="53" name="TextBox 52"/>
          <p:cNvSpPr txBox="1"/>
          <p:nvPr/>
        </p:nvSpPr>
        <p:spPr>
          <a:xfrm>
            <a:off x="2209800" y="3149769"/>
            <a:ext cx="936717" cy="507831"/>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Weekly!</a:t>
            </a:r>
          </a:p>
          <a:p>
            <a:r>
              <a:rPr lang="en-US" sz="900" dirty="0" smtClean="0">
                <a:solidFill>
                  <a:srgbClr val="FF0000"/>
                </a:solidFill>
              </a:rPr>
              <a:t>On Monday!</a:t>
            </a:r>
            <a:endParaRPr lang="en-US" sz="900" dirty="0">
              <a:solidFill>
                <a:srgbClr val="FF0000"/>
              </a:solidFill>
            </a:endParaRPr>
          </a:p>
        </p:txBody>
      </p:sp>
      <p:sp>
        <p:nvSpPr>
          <p:cNvPr id="54" name="TextBox 53"/>
          <p:cNvSpPr txBox="1"/>
          <p:nvPr/>
        </p:nvSpPr>
        <p:spPr>
          <a:xfrm>
            <a:off x="2330395" y="5740569"/>
            <a:ext cx="883921" cy="507831"/>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Weekly!</a:t>
            </a:r>
          </a:p>
          <a:p>
            <a:r>
              <a:rPr lang="en-US" sz="900" dirty="0" smtClean="0">
                <a:solidFill>
                  <a:srgbClr val="FF0000"/>
                </a:solidFill>
              </a:rPr>
              <a:t>On Monday!</a:t>
            </a:r>
            <a:endParaRPr lang="en-US" sz="900" dirty="0">
              <a:solidFill>
                <a:srgbClr val="FF0000"/>
              </a:solidFill>
            </a:endParaRPr>
          </a:p>
        </p:txBody>
      </p:sp>
      <p:sp>
        <p:nvSpPr>
          <p:cNvPr id="47" name="TextBox 46"/>
          <p:cNvSpPr txBox="1"/>
          <p:nvPr/>
        </p:nvSpPr>
        <p:spPr>
          <a:xfrm>
            <a:off x="5642335" y="6611779"/>
            <a:ext cx="3273066" cy="246221"/>
          </a:xfrm>
          <a:prstGeom prst="rect">
            <a:avLst/>
          </a:prstGeom>
          <a:noFill/>
        </p:spPr>
        <p:txBody>
          <a:bodyPr wrap="square" rtlCol="0">
            <a:spAutoFit/>
          </a:bodyPr>
          <a:lstStyle/>
          <a:p>
            <a:r>
              <a:rPr lang="en-US" sz="1000" b="1" dirty="0" smtClean="0"/>
              <a:t>*Released every Thursday, for conditions as of Tuesday!</a:t>
            </a:r>
            <a:endParaRPr lang="en-US" sz="1000" b="1" dirty="0"/>
          </a:p>
        </p:txBody>
      </p:sp>
      <p:sp>
        <p:nvSpPr>
          <p:cNvPr id="48" name="TextBox 47"/>
          <p:cNvSpPr txBox="1"/>
          <p:nvPr/>
        </p:nvSpPr>
        <p:spPr>
          <a:xfrm>
            <a:off x="159026" y="6408112"/>
            <a:ext cx="4270097" cy="461665"/>
          </a:xfrm>
          <a:prstGeom prst="rect">
            <a:avLst/>
          </a:prstGeom>
          <a:noFill/>
        </p:spPr>
        <p:txBody>
          <a:bodyPr wrap="square" rtlCol="0">
            <a:spAutoFit/>
          </a:bodyPr>
          <a:lstStyle/>
          <a:p>
            <a:r>
              <a:rPr lang="en-US" sz="1200" dirty="0" smtClean="0"/>
              <a:t>These two maps above, used to be produced at CPC(Rich Tinker!), but now recently officially moved to NDMC operations!  </a:t>
            </a:r>
            <a:endParaRPr lang="en-US" sz="1200" dirty="0"/>
          </a:p>
        </p:txBody>
      </p:sp>
      <p:sp>
        <p:nvSpPr>
          <p:cNvPr id="6" name="TextBox 5"/>
          <p:cNvSpPr txBox="1"/>
          <p:nvPr/>
        </p:nvSpPr>
        <p:spPr>
          <a:xfrm>
            <a:off x="6190909" y="1858255"/>
            <a:ext cx="862011" cy="507831"/>
          </a:xfrm>
          <a:prstGeom prst="rect">
            <a:avLst/>
          </a:prstGeom>
          <a:noFill/>
        </p:spPr>
        <p:txBody>
          <a:bodyPr wrap="square" rtlCol="0">
            <a:spAutoFit/>
          </a:bodyPr>
          <a:lstStyle/>
          <a:p>
            <a:r>
              <a:rPr lang="en-US" sz="900" dirty="0" smtClean="0">
                <a:solidFill>
                  <a:srgbClr val="FF0000"/>
                </a:solidFill>
              </a:rPr>
              <a:t>Objective </a:t>
            </a:r>
          </a:p>
          <a:p>
            <a:r>
              <a:rPr lang="en-US" sz="900" dirty="0" smtClean="0">
                <a:solidFill>
                  <a:srgbClr val="FF0000"/>
                </a:solidFill>
              </a:rPr>
              <a:t>&amp; Updates  Daily!</a:t>
            </a:r>
            <a:endParaRPr lang="en-US" sz="900" dirty="0">
              <a:solidFill>
                <a:srgbClr val="FF0000"/>
              </a:solidFill>
            </a:endParaRPr>
          </a:p>
        </p:txBody>
      </p:sp>
      <p:sp>
        <p:nvSpPr>
          <p:cNvPr id="55" name="TextBox 54"/>
          <p:cNvSpPr txBox="1"/>
          <p:nvPr/>
        </p:nvSpPr>
        <p:spPr>
          <a:xfrm>
            <a:off x="8446176" y="4804592"/>
            <a:ext cx="810220" cy="646331"/>
          </a:xfrm>
          <a:prstGeom prst="rect">
            <a:avLst/>
          </a:prstGeom>
          <a:noFill/>
        </p:spPr>
        <p:txBody>
          <a:bodyPr wrap="square" rtlCol="0">
            <a:spAutoFit/>
          </a:bodyPr>
          <a:lstStyle/>
          <a:p>
            <a:r>
              <a:rPr lang="en-US" sz="900" dirty="0" smtClean="0">
                <a:solidFill>
                  <a:srgbClr val="FF0000"/>
                </a:solidFill>
              </a:rPr>
              <a:t>Subjective &amp;</a:t>
            </a:r>
          </a:p>
          <a:p>
            <a:r>
              <a:rPr lang="en-US" sz="900" dirty="0" smtClean="0">
                <a:solidFill>
                  <a:srgbClr val="FF0000"/>
                </a:solidFill>
              </a:rPr>
              <a:t>Produced   Manually!</a:t>
            </a:r>
          </a:p>
          <a:p>
            <a:r>
              <a:rPr lang="en-US" sz="900" dirty="0" smtClean="0">
                <a:solidFill>
                  <a:srgbClr val="FF0000"/>
                </a:solidFill>
              </a:rPr>
              <a:t>Weekly! </a:t>
            </a:r>
            <a:endParaRPr lang="en-US" sz="900" dirty="0">
              <a:solidFill>
                <a:srgbClr val="FF0000"/>
              </a:solidFill>
            </a:endParaRPr>
          </a:p>
        </p:txBody>
      </p:sp>
      <p:cxnSp>
        <p:nvCxnSpPr>
          <p:cNvPr id="39" name="Straight Arrow Connector 38"/>
          <p:cNvCxnSpPr/>
          <p:nvPr/>
        </p:nvCxnSpPr>
        <p:spPr>
          <a:xfrm flipV="1">
            <a:off x="5105400" y="2514600"/>
            <a:ext cx="0" cy="457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6429716" y="3337938"/>
            <a:ext cx="505504" cy="121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8161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Arrow Connector 13"/>
          <p:cNvCxnSpPr/>
          <p:nvPr/>
        </p:nvCxnSpPr>
        <p:spPr>
          <a:xfrm flipH="1">
            <a:off x="5410200" y="130741"/>
            <a:ext cx="1104900" cy="2448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35" y="0"/>
            <a:ext cx="8862566" cy="6846332"/>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30</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17/18 Mar</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5" name="TextBox 4"/>
          <p:cNvSpPr txBox="1"/>
          <p:nvPr/>
        </p:nvSpPr>
        <p:spPr>
          <a:xfrm>
            <a:off x="5867401" y="3151178"/>
            <a:ext cx="3009500" cy="461665"/>
          </a:xfrm>
          <a:prstGeom prst="rect">
            <a:avLst/>
          </a:prstGeom>
          <a:noFill/>
        </p:spPr>
        <p:txBody>
          <a:bodyPr wrap="square" rtlCol="0">
            <a:spAutoFit/>
          </a:bodyPr>
          <a:lstStyle/>
          <a:p>
            <a:r>
              <a:rPr lang="en-US" sz="1200" dirty="0" smtClean="0">
                <a:solidFill>
                  <a:srgbClr val="008000"/>
                </a:solidFill>
              </a:rPr>
              <a:t> 2M-6M maps with the least coverage of brown/red(def. rainfall)  in a very long time!</a:t>
            </a:r>
            <a:endParaRPr lang="en-US" sz="1200" dirty="0">
              <a:solidFill>
                <a:srgbClr val="008000"/>
              </a:solidFill>
            </a:endParaRPr>
          </a:p>
        </p:txBody>
      </p:sp>
      <p:cxnSp>
        <p:nvCxnSpPr>
          <p:cNvPr id="15" name="Straight Arrow Connector 14"/>
          <p:cNvCxnSpPr/>
          <p:nvPr/>
        </p:nvCxnSpPr>
        <p:spPr>
          <a:xfrm flipH="1">
            <a:off x="6478886" y="3116088"/>
            <a:ext cx="1979115" cy="1224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Users\Muthuvel.Chelliah\Desktop\Drought-Temporary\mod3ave.redonly.us.4panel.fordrought.briefing.future.including.future.EC.fcst.perc6nt.png"/>
          <p:cNvPicPr/>
          <p:nvPr/>
        </p:nvPicPr>
        <p:blipFill>
          <a:blip r:embed="rId2">
            <a:extLst>
              <a:ext uri="{28A0092B-C50C-407E-A947-70E740481C1C}">
                <a14:useLocalDpi xmlns:a14="http://schemas.microsoft.com/office/drawing/2010/main" val="0"/>
              </a:ext>
            </a:extLst>
          </a:blip>
          <a:srcRect/>
          <a:stretch>
            <a:fillRect/>
          </a:stretch>
        </p:blipFill>
        <p:spPr bwMode="auto">
          <a:xfrm>
            <a:off x="-11318" y="-19050"/>
            <a:ext cx="8774317" cy="6865382"/>
          </a:xfrm>
          <a:prstGeom prst="rect">
            <a:avLst/>
          </a:prstGeom>
          <a:noFill/>
          <a:ln>
            <a:noFill/>
          </a:ln>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31</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17/18 Mar</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11" name="TextBox 10"/>
          <p:cNvSpPr txBox="1"/>
          <p:nvPr/>
        </p:nvSpPr>
        <p:spPr>
          <a:xfrm>
            <a:off x="5867400" y="3151178"/>
            <a:ext cx="2971799" cy="461665"/>
          </a:xfrm>
          <a:prstGeom prst="rect">
            <a:avLst/>
          </a:prstGeom>
          <a:noFill/>
        </p:spPr>
        <p:txBody>
          <a:bodyPr wrap="square" rtlCol="0">
            <a:spAutoFit/>
          </a:bodyPr>
          <a:lstStyle/>
          <a:p>
            <a:r>
              <a:rPr lang="en-US" sz="1200" dirty="0" smtClean="0"/>
              <a:t> </a:t>
            </a:r>
            <a:r>
              <a:rPr lang="en-US" sz="1200" dirty="0" smtClean="0">
                <a:solidFill>
                  <a:srgbClr val="008000"/>
                </a:solidFill>
              </a:rPr>
              <a:t>3M-1year  maps with the least coverage of brown/red(def. rainfall)  in a very long time!</a:t>
            </a:r>
            <a:endParaRPr lang="en-US" sz="1200" dirty="0">
              <a:solidFill>
                <a:srgbClr val="008000"/>
              </a:solidFill>
            </a:endParaRPr>
          </a:p>
        </p:txBody>
      </p:sp>
      <p:cxnSp>
        <p:nvCxnSpPr>
          <p:cNvPr id="14" name="Straight Arrow Connector 13"/>
          <p:cNvCxnSpPr/>
          <p:nvPr/>
        </p:nvCxnSpPr>
        <p:spPr>
          <a:xfrm flipH="1">
            <a:off x="6477000" y="3149867"/>
            <a:ext cx="1143000" cy="7910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8040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39199" cy="6858000"/>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32</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17/18 Mar</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13" name="TextBox 12"/>
          <p:cNvSpPr txBox="1"/>
          <p:nvPr/>
        </p:nvSpPr>
        <p:spPr>
          <a:xfrm>
            <a:off x="5867400" y="3151178"/>
            <a:ext cx="2971799" cy="461665"/>
          </a:xfrm>
          <a:prstGeom prst="rect">
            <a:avLst/>
          </a:prstGeom>
          <a:noFill/>
        </p:spPr>
        <p:txBody>
          <a:bodyPr wrap="square" rtlCol="0">
            <a:spAutoFit/>
          </a:bodyPr>
          <a:lstStyle/>
          <a:p>
            <a:r>
              <a:rPr lang="en-US" sz="1200" dirty="0" smtClean="0"/>
              <a:t> </a:t>
            </a:r>
            <a:r>
              <a:rPr lang="en-US" sz="1200" dirty="0" smtClean="0">
                <a:solidFill>
                  <a:srgbClr val="008000"/>
                </a:solidFill>
              </a:rPr>
              <a:t>Even thru’ up to 5 years period, the country as a whole looks good, in terms of  rainfall!!!</a:t>
            </a:r>
            <a:endParaRPr lang="en-US" sz="1200" dirty="0">
              <a:solidFill>
                <a:srgbClr val="008000"/>
              </a:solidFill>
            </a:endParaRPr>
          </a:p>
        </p:txBody>
      </p:sp>
    </p:spTree>
    <p:extLst>
      <p:ext uri="{BB962C8B-B14F-4D97-AF65-F5344CB8AC3E}">
        <p14:creationId xmlns:p14="http://schemas.microsoft.com/office/powerpoint/2010/main" val="26496298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91511" y="1981200"/>
            <a:ext cx="582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Apr</a:t>
            </a:r>
            <a:endParaRPr lang="en-US" altLang="en-US" sz="1800" b="1" dirty="0">
              <a:latin typeface="Times New Roman" pitchFamily="18" charset="0"/>
            </a:endParaRPr>
          </a:p>
        </p:txBody>
      </p:sp>
      <p:sp>
        <p:nvSpPr>
          <p:cNvPr id="21508" name="Rectangle 2"/>
          <p:cNvSpPr>
            <a:spLocks noChangeArrowheads="1"/>
          </p:cNvSpPr>
          <p:nvPr/>
        </p:nvSpPr>
        <p:spPr bwMode="auto">
          <a:xfrm>
            <a:off x="4304335" y="3962400"/>
            <a:ext cx="6848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AMJ</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33</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733800" y="76200"/>
            <a:ext cx="1752600" cy="1809214"/>
          </a:xfrm>
        </p:spPr>
        <p:txBody>
          <a:bodyPr/>
          <a:lstStyle/>
          <a:p>
            <a:r>
              <a:rPr lang="en-US" altLang="en-US" sz="2800" dirty="0"/>
              <a:t> </a:t>
            </a:r>
            <a:r>
              <a:rPr lang="en-US" altLang="en-US" sz="2000" u="sng" dirty="0" smtClean="0"/>
              <a:t>NMME*</a:t>
            </a:r>
            <a:r>
              <a:rPr lang="en-US" altLang="en-US" sz="2000" dirty="0" smtClean="0"/>
              <a:t> </a:t>
            </a:r>
            <a:br>
              <a:rPr lang="en-US" altLang="en-US" sz="2000" dirty="0" smtClean="0"/>
            </a:br>
            <a:r>
              <a:rPr lang="en-US" altLang="en-US" sz="2000" dirty="0" smtClean="0"/>
              <a:t>T (left) &amp; </a:t>
            </a:r>
            <a:br>
              <a:rPr lang="en-US" altLang="en-US" sz="2000" dirty="0" smtClean="0"/>
            </a:br>
            <a:r>
              <a:rPr lang="en-US" altLang="en-US" sz="2000" dirty="0" smtClean="0"/>
              <a:t>P (right)</a:t>
            </a:r>
            <a:r>
              <a:rPr lang="en-US" altLang="en-US" sz="2000" dirty="0"/>
              <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sp>
        <p:nvSpPr>
          <p:cNvPr id="3" name="TextBox 2"/>
          <p:cNvSpPr txBox="1"/>
          <p:nvPr/>
        </p:nvSpPr>
        <p:spPr>
          <a:xfrm>
            <a:off x="5167750" y="6629400"/>
            <a:ext cx="3595249" cy="276999"/>
          </a:xfrm>
          <a:prstGeom prst="rect">
            <a:avLst/>
          </a:prstGeom>
          <a:noFill/>
        </p:spPr>
        <p:txBody>
          <a:bodyPr wrap="square" rtlCol="0">
            <a:spAutoFit/>
          </a:bodyPr>
          <a:lstStyle/>
          <a:p>
            <a:r>
              <a:rPr lang="en-US" sz="1200" dirty="0" smtClean="0"/>
              <a:t>NMME* : </a:t>
            </a:r>
            <a:r>
              <a:rPr lang="en-US" sz="1200" b="1" dirty="0" smtClean="0"/>
              <a:t>N</a:t>
            </a:r>
            <a:r>
              <a:rPr lang="en-US" sz="1200" dirty="0" smtClean="0"/>
              <a:t>orth American </a:t>
            </a:r>
            <a:r>
              <a:rPr lang="en-US" sz="1200" b="1" dirty="0" smtClean="0"/>
              <a:t>M</a:t>
            </a:r>
            <a:r>
              <a:rPr lang="en-US" sz="1200" dirty="0" smtClean="0"/>
              <a:t>ulti </a:t>
            </a:r>
            <a:r>
              <a:rPr lang="en-US" sz="1200" b="1" dirty="0" smtClean="0"/>
              <a:t>M</a:t>
            </a:r>
            <a:r>
              <a:rPr lang="en-US" sz="1200" dirty="0" smtClean="0"/>
              <a:t>odels </a:t>
            </a:r>
            <a:r>
              <a:rPr lang="en-US" sz="1200" b="1" dirty="0" smtClean="0"/>
              <a:t>E</a:t>
            </a:r>
            <a:r>
              <a:rPr lang="en-US" sz="1200" dirty="0" smtClean="0"/>
              <a:t>nsemble</a:t>
            </a:r>
            <a:endParaRPr lang="en-US" sz="1200" dirty="0"/>
          </a:p>
        </p:txBody>
      </p:sp>
      <p:cxnSp>
        <p:nvCxnSpPr>
          <p:cNvPr id="5" name="Straight Arrow Connector 4"/>
          <p:cNvCxnSpPr/>
          <p:nvPr/>
        </p:nvCxnSpPr>
        <p:spPr>
          <a:xfrm flipV="1">
            <a:off x="7924800" y="3962400"/>
            <a:ext cx="1066800" cy="533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848210" y="2377568"/>
            <a:ext cx="561990" cy="5180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848210" y="2895600"/>
            <a:ext cx="561990" cy="46475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038600" y="2743200"/>
            <a:ext cx="252911" cy="369332"/>
          </a:xfrm>
          <a:prstGeom prst="rect">
            <a:avLst/>
          </a:prstGeom>
          <a:noFill/>
        </p:spPr>
        <p:txBody>
          <a:bodyPr wrap="square" rtlCol="0">
            <a:spAutoFit/>
          </a:bodyPr>
          <a:lstStyle/>
          <a:p>
            <a:r>
              <a:rPr lang="en-US" dirty="0" smtClean="0"/>
              <a:t>T</a:t>
            </a:r>
            <a:endParaRPr lang="en-US" dirty="0"/>
          </a:p>
        </p:txBody>
      </p:sp>
      <p:sp>
        <p:nvSpPr>
          <p:cNvPr id="39" name="TextBox 38"/>
          <p:cNvSpPr txBox="1"/>
          <p:nvPr/>
        </p:nvSpPr>
        <p:spPr>
          <a:xfrm>
            <a:off x="4953000" y="2743200"/>
            <a:ext cx="252911" cy="369332"/>
          </a:xfrm>
          <a:prstGeom prst="rect">
            <a:avLst/>
          </a:prstGeom>
          <a:noFill/>
        </p:spPr>
        <p:txBody>
          <a:bodyPr wrap="square" rtlCol="0">
            <a:spAutoFit/>
          </a:bodyPr>
          <a:lstStyle/>
          <a:p>
            <a:r>
              <a:rPr lang="en-US" dirty="0"/>
              <a:t>P</a:t>
            </a:r>
          </a:p>
        </p:txBody>
      </p:sp>
      <p:cxnSp>
        <p:nvCxnSpPr>
          <p:cNvPr id="14" name="Straight Arrow Connector 13"/>
          <p:cNvCxnSpPr/>
          <p:nvPr/>
        </p:nvCxnSpPr>
        <p:spPr>
          <a:xfrm flipH="1" flipV="1">
            <a:off x="3810000" y="2430482"/>
            <a:ext cx="609600" cy="46512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810000" y="2895600"/>
            <a:ext cx="609600" cy="57464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410" name="Picture 2" descr="https://www.cpc.ncep.noaa.gov/products/NMME/prob/images/prob_ensemble_tmp2m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01"/>
            <a:ext cx="3959006" cy="3058332"/>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s://www.cpc.ncep.noaa.gov/products/NMME/prob/images/prob_ensemble_prate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5158" y="0"/>
            <a:ext cx="3907309" cy="3018396"/>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64" y="3261233"/>
            <a:ext cx="3942042" cy="3049132"/>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4018" y="3260477"/>
            <a:ext cx="3898842" cy="30498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34</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dirty="0" smtClean="0"/>
              <a:t>Agreement/Disagreement among the various NMME models’ </a:t>
            </a:r>
            <a:r>
              <a:rPr lang="en-US" b="1" u="sng" dirty="0" smtClean="0"/>
              <a:t>AMJ</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7" name="Picture 6"/>
          <p:cNvPicPr>
            <a:picLocks noChangeAspect="1"/>
          </p:cNvPicPr>
          <p:nvPr/>
        </p:nvPicPr>
        <p:blipFill>
          <a:blip r:embed="rId2"/>
          <a:stretch>
            <a:fillRect/>
          </a:stretch>
        </p:blipFill>
        <p:spPr>
          <a:xfrm>
            <a:off x="41494" y="457199"/>
            <a:ext cx="9026306" cy="6101971"/>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44844" y="2765792"/>
            <a:ext cx="2438400" cy="369332"/>
          </a:xfrm>
          <a:prstGeom prst="rect">
            <a:avLst/>
          </a:prstGeom>
          <a:noFill/>
        </p:spPr>
        <p:txBody>
          <a:bodyPr wrap="square" rtlCol="0">
            <a:spAutoFit/>
          </a:bodyPr>
          <a:lstStyle/>
          <a:p>
            <a:r>
              <a:rPr lang="en-US" b="1" dirty="0" smtClean="0"/>
              <a:t>DATA not available !</a:t>
            </a:r>
            <a:endParaRPr lang="en-US" b="1" dirty="0"/>
          </a:p>
        </p:txBody>
      </p:sp>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35</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3"/>
              </a:rPr>
              <a:t>http://</a:t>
            </a:r>
            <a:r>
              <a:rPr lang="en-US" sz="1600" dirty="0" smtClean="0">
                <a:hlinkClick r:id="rId3"/>
              </a:rPr>
              <a:t>drought.geo.msu.edu/research/forecast/smi.monthly.php</a:t>
            </a:r>
            <a:endParaRPr lang="en-US" sz="1600" dirty="0"/>
          </a:p>
        </p:txBody>
      </p:sp>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410200" y="670801"/>
            <a:ext cx="3200400" cy="307777"/>
          </a:xfrm>
          <a:prstGeom prst="rect">
            <a:avLst/>
          </a:prstGeom>
        </p:spPr>
        <p:txBody>
          <a:bodyPr wrap="square">
            <a:spAutoFit/>
          </a:bodyPr>
          <a:lstStyle/>
          <a:p>
            <a:pPr algn="ctr"/>
            <a:r>
              <a:rPr lang="en-US" sz="1400" b="1" dirty="0" smtClean="0"/>
              <a:t>Latest Initial </a:t>
            </a:r>
            <a:r>
              <a:rPr lang="en-US" sz="1400" b="1" dirty="0"/>
              <a:t>Conditions</a:t>
            </a:r>
            <a:r>
              <a:rPr lang="en-US" sz="1400" dirty="0" smtClean="0"/>
              <a:t>: 03/05/24 </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0" y="6258580"/>
            <a:ext cx="4940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a:t>
            </a:r>
            <a:r>
              <a:rPr lang="en-US" altLang="en-US" sz="1400" dirty="0" smtClean="0">
                <a:latin typeface="Times New Roman" pitchFamily="18" charset="0"/>
              </a:rPr>
              <a:t>regions</a:t>
            </a:r>
            <a:r>
              <a:rPr lang="en-US" altLang="en-US" sz="1400" dirty="0">
                <a:latin typeface="Times New Roman" pitchFamily="18" charset="0"/>
              </a:rPr>
              <a:t> </a:t>
            </a:r>
            <a:r>
              <a:rPr lang="en-US" altLang="en-US" sz="1400" dirty="0" smtClean="0">
                <a:latin typeface="Times New Roman" pitchFamily="18" charset="0"/>
              </a:rPr>
              <a:t>in the ESP based forecast! </a:t>
            </a:r>
            <a:endParaRPr lang="en-US" altLang="en-US" sz="1400" dirty="0">
              <a:latin typeface="Times New Roman" pitchFamily="18" charset="0"/>
            </a:endParaRPr>
          </a:p>
        </p:txBody>
      </p:sp>
      <p:sp>
        <p:nvSpPr>
          <p:cNvPr id="4" name="TextBox 3"/>
          <p:cNvSpPr txBox="1"/>
          <p:nvPr/>
        </p:nvSpPr>
        <p:spPr>
          <a:xfrm>
            <a:off x="4982099" y="3807023"/>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cxnSp>
        <p:nvCxnSpPr>
          <p:cNvPr id="10" name="Straight Arrow Connector 9"/>
          <p:cNvCxnSpPr/>
          <p:nvPr/>
        </p:nvCxnSpPr>
        <p:spPr>
          <a:xfrm flipV="1">
            <a:off x="7162800" y="1905000"/>
            <a:ext cx="0" cy="297180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133600" y="1905000"/>
            <a:ext cx="0" cy="3352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rot="2539784">
            <a:off x="1882099" y="3504878"/>
            <a:ext cx="226920" cy="61349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Daily Soil Moisture Pecenti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4106351"/>
            <a:ext cx="3394075" cy="24747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5393840" y="1124245"/>
            <a:ext cx="3407198" cy="2674869"/>
          </a:xfrm>
          <a:prstGeom prst="rect">
            <a:avLst/>
          </a:prstGeom>
        </p:spPr>
      </p:pic>
      <p:pic>
        <p:nvPicPr>
          <p:cNvPr id="12" name="Picture 11"/>
          <p:cNvPicPr>
            <a:picLocks noChangeAspect="1"/>
          </p:cNvPicPr>
          <p:nvPr/>
        </p:nvPicPr>
        <p:blipFill>
          <a:blip r:embed="rId8"/>
          <a:stretch>
            <a:fillRect/>
          </a:stretch>
        </p:blipFill>
        <p:spPr>
          <a:xfrm>
            <a:off x="662620" y="1210002"/>
            <a:ext cx="4277444" cy="4809798"/>
          </a:xfrm>
          <a:prstGeom prst="rect">
            <a:avLst/>
          </a:prstGeom>
        </p:spPr>
      </p:pic>
      <p:pic>
        <p:nvPicPr>
          <p:cNvPr id="14" name="Picture 13"/>
          <p:cNvPicPr>
            <a:picLocks noChangeAspect="1"/>
          </p:cNvPicPr>
          <p:nvPr/>
        </p:nvPicPr>
        <p:blipFill>
          <a:blip r:embed="rId9"/>
          <a:stretch>
            <a:fillRect/>
          </a:stretch>
        </p:blipFill>
        <p:spPr>
          <a:xfrm>
            <a:off x="47482" y="1210002"/>
            <a:ext cx="633019" cy="4809798"/>
          </a:xfrm>
          <a:prstGeom prst="rect">
            <a:avLst/>
          </a:prstGeom>
        </p:spPr>
      </p:pic>
    </p:spTree>
    <p:extLst>
      <p:ext uri="{BB962C8B-B14F-4D97-AF65-F5344CB8AC3E}">
        <p14:creationId xmlns:p14="http://schemas.microsoft.com/office/powerpoint/2010/main" val="3686211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24900" y="6553200"/>
            <a:ext cx="381000" cy="304800"/>
          </a:xfrm>
        </p:spPr>
        <p:txBody>
          <a:bodyPr/>
          <a:lstStyle/>
          <a:p>
            <a:pPr>
              <a:defRPr/>
            </a:pPr>
            <a:fld id="{AE0D35B7-164B-4BDA-8435-F6440E98459E}" type="slidenum">
              <a:rPr lang="en-US" altLang="en-US" smtClean="0"/>
              <a:pPr>
                <a:defRPr/>
              </a:pPr>
              <a:t>36</a:t>
            </a:fld>
            <a:endParaRPr lang="en-US" altLang="en-US" dirty="0"/>
          </a:p>
        </p:txBody>
      </p:sp>
      <p:pic>
        <p:nvPicPr>
          <p:cNvPr id="8194" name="Picture 2" descr="https://marine.copernicus.eu/sites/default/files/images/omi/GLOBAL_OMI_TEMPSAL_sst_trend-h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9" b="19230"/>
          <a:stretch/>
        </p:blipFill>
        <p:spPr bwMode="auto">
          <a:xfrm>
            <a:off x="0" y="13651"/>
            <a:ext cx="4648200" cy="2005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81243"/>
            <a:ext cx="4457700" cy="1646605"/>
          </a:xfrm>
          <a:prstGeom prst="rect">
            <a:avLst/>
          </a:prstGeom>
          <a:noFill/>
        </p:spPr>
        <p:txBody>
          <a:bodyPr wrap="square" rtlCol="0">
            <a:spAutoFit/>
          </a:bodyPr>
          <a:lstStyle/>
          <a:p>
            <a:pPr algn="ctr"/>
            <a:r>
              <a:rPr lang="en-US" sz="1500" b="1" dirty="0" smtClean="0"/>
              <a:t>BONUS Topic: Discussion continues!! Explanation for the </a:t>
            </a:r>
            <a:r>
              <a:rPr lang="en-US" sz="1500" b="1" dirty="0"/>
              <a:t>m</a:t>
            </a:r>
            <a:r>
              <a:rPr lang="en-US" sz="1500" b="1" dirty="0" smtClean="0"/>
              <a:t>ultiyear DROUGHT in the Southwest (CA/AZ/NM/NV/UT/CO &amp; vicinity)!!</a:t>
            </a:r>
            <a:endParaRPr lang="en-US" sz="1500" b="1" dirty="0"/>
          </a:p>
          <a:p>
            <a:pPr algn="ctr"/>
            <a:r>
              <a:rPr lang="en-US" sz="1400" b="1" dirty="0" smtClean="0">
                <a:solidFill>
                  <a:srgbClr val="0033CC"/>
                </a:solidFill>
              </a:rPr>
              <a:t>More  La Nina’s lately  ?</a:t>
            </a:r>
          </a:p>
          <a:p>
            <a:pPr algn="ctr"/>
            <a:r>
              <a:rPr lang="en-US" sz="1400" b="1" dirty="0" smtClean="0">
                <a:solidFill>
                  <a:srgbClr val="0033CC"/>
                </a:solidFill>
              </a:rPr>
              <a:t>More frequent La </a:t>
            </a:r>
            <a:r>
              <a:rPr lang="en-US" sz="1400" b="1" dirty="0" err="1" smtClean="0">
                <a:solidFill>
                  <a:srgbClr val="0033CC"/>
                </a:solidFill>
              </a:rPr>
              <a:t>Ninas</a:t>
            </a:r>
            <a:r>
              <a:rPr lang="en-US" sz="1400" b="1" dirty="0" smtClean="0">
                <a:solidFill>
                  <a:srgbClr val="0033CC"/>
                </a:solidFill>
              </a:rPr>
              <a:t> lately ?</a:t>
            </a:r>
          </a:p>
          <a:p>
            <a:pPr algn="ctr"/>
            <a:r>
              <a:rPr lang="en-US" sz="1400" b="1" u="sng" dirty="0" smtClean="0">
                <a:solidFill>
                  <a:srgbClr val="0033CC"/>
                </a:solidFill>
              </a:rPr>
              <a:t>YES!! The stats in the table below (bottom left) are from the  Official CPC ENSO declarations page/table! </a:t>
            </a:r>
            <a:endParaRPr lang="en-US" sz="1400" b="1" u="sng" dirty="0">
              <a:solidFill>
                <a:srgbClr val="0033CC"/>
              </a:solidFill>
            </a:endParaRPr>
          </a:p>
        </p:txBody>
      </p:sp>
      <p:sp>
        <p:nvSpPr>
          <p:cNvPr id="4" name="TextBox 3"/>
          <p:cNvSpPr txBox="1"/>
          <p:nvPr/>
        </p:nvSpPr>
        <p:spPr>
          <a:xfrm>
            <a:off x="0" y="2157746"/>
            <a:ext cx="6125096" cy="4054956"/>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t>Compared to other regions of the globe, the SST warming/trend in the central eq. Pacific (Nino 3.4) is relatively much small. (See Fig. above) – </a:t>
            </a:r>
            <a:r>
              <a:rPr lang="en-US" sz="1200" b="1" dirty="0" smtClean="0"/>
              <a:t>Why is this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b="1" dirty="0" smtClean="0"/>
              <a:t>Does nature try to compensate for the warming else/everywhere by producing more La </a:t>
            </a:r>
            <a:r>
              <a:rPr lang="en-US" sz="1200" b="1" dirty="0" err="1" smtClean="0"/>
              <a:t>Ninas</a:t>
            </a:r>
            <a:r>
              <a:rPr lang="en-US" sz="1200" b="1" dirty="0" smtClean="0"/>
              <a:t> in the equatorial Pacific?  - Just my observation from data! Let’s check !!!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smtClean="0"/>
              <a:t>Since the 1997 monster El Nino (stronger than the famous 1982/83 event), just a quick count of </a:t>
            </a:r>
            <a:r>
              <a:rPr lang="en-US" sz="1200" b="1" dirty="0" smtClean="0"/>
              <a:t>CPC’s Nino 3.4 index++ </a:t>
            </a:r>
            <a:r>
              <a:rPr lang="en-US" sz="1200" dirty="0" smtClean="0"/>
              <a:t>values for the three month overlapping seasons, (Data at CPC site only available only from 1950!)</a:t>
            </a:r>
          </a:p>
          <a:p>
            <a:pPr marL="285750" indent="-285750">
              <a:buFont typeface="Arial" panose="020B0604020202020204" pitchFamily="34" charset="0"/>
              <a:buChar char="•"/>
            </a:pPr>
            <a:r>
              <a:rPr lang="en-US" sz="1400" dirty="0" smtClean="0"/>
              <a:t>                      </a:t>
            </a:r>
            <a:r>
              <a:rPr lang="en-US" sz="1250" b="1" u="sng" dirty="0" smtClean="0"/>
              <a:t>(27 years)</a:t>
            </a:r>
            <a:r>
              <a:rPr lang="en-US" sz="1250" b="1" dirty="0" smtClean="0"/>
              <a:t>  </a:t>
            </a:r>
            <a:r>
              <a:rPr lang="en-US" sz="1250" b="1" u="sng" dirty="0" smtClean="0"/>
              <a:t>(47 years</a:t>
            </a:r>
            <a:r>
              <a:rPr lang="en-US" sz="1250" b="1" dirty="0" smtClean="0"/>
              <a:t>)  (74 years)</a:t>
            </a:r>
          </a:p>
          <a:p>
            <a:r>
              <a:rPr lang="en-US" sz="1250" dirty="0" smtClean="0"/>
              <a:t>	      </a:t>
            </a:r>
            <a:r>
              <a:rPr lang="en-US" sz="1250" b="1" dirty="0" smtClean="0"/>
              <a:t>1997-2023  1950-1996    1950-2023</a:t>
            </a:r>
          </a:p>
          <a:p>
            <a:r>
              <a:rPr lang="en-US" sz="1300" dirty="0"/>
              <a:t> </a:t>
            </a:r>
            <a:r>
              <a:rPr lang="en-US" sz="1300" dirty="0" smtClean="0"/>
              <a:t>  </a:t>
            </a:r>
            <a:r>
              <a:rPr lang="en-US" sz="1300" dirty="0" smtClean="0">
                <a:solidFill>
                  <a:srgbClr val="0033CC"/>
                </a:solidFill>
              </a:rPr>
              <a:t>La Nina(DJF)          13	              16          29</a:t>
            </a:r>
          </a:p>
          <a:p>
            <a:r>
              <a:rPr lang="en-US" sz="1300" dirty="0"/>
              <a:t> </a:t>
            </a:r>
            <a:r>
              <a:rPr lang="en-US" sz="1300" dirty="0" smtClean="0"/>
              <a:t>  </a:t>
            </a:r>
            <a:r>
              <a:rPr lang="en-US" sz="1300" b="1" dirty="0" smtClean="0">
                <a:solidFill>
                  <a:srgbClr val="FF0000"/>
                </a:solidFill>
              </a:rPr>
              <a:t>El Nino(DJF)           9	              17          26</a:t>
            </a:r>
          </a:p>
          <a:p>
            <a:r>
              <a:rPr lang="en-US" sz="1300" dirty="0" smtClean="0"/>
              <a:t>   </a:t>
            </a:r>
          </a:p>
          <a:p>
            <a:r>
              <a:rPr lang="en-US" sz="1300" dirty="0" smtClean="0">
                <a:solidFill>
                  <a:srgbClr val="0033CC"/>
                </a:solidFill>
              </a:rPr>
              <a:t>La Nina(all 3mos)      119              150          269</a:t>
            </a:r>
          </a:p>
          <a:p>
            <a:r>
              <a:rPr lang="en-US" sz="1300" dirty="0" smtClean="0">
                <a:solidFill>
                  <a:srgbClr val="FF0000"/>
                </a:solidFill>
              </a:rPr>
              <a:t>El Nino(all 3mos)       85               166          250</a:t>
            </a:r>
          </a:p>
          <a:p>
            <a:r>
              <a:rPr lang="en-US" sz="900" dirty="0" smtClean="0"/>
              <a:t>(Overlapping 3month seasons)</a:t>
            </a:r>
          </a:p>
          <a:p>
            <a:endParaRPr lang="en-US" sz="900" dirty="0" smtClean="0"/>
          </a:p>
          <a:p>
            <a:r>
              <a:rPr lang="en-US" sz="1000" dirty="0" smtClean="0"/>
              <a:t>Look at Ratios of La </a:t>
            </a:r>
            <a:r>
              <a:rPr lang="en-US" sz="1000" dirty="0" err="1" smtClean="0"/>
              <a:t>Ninas</a:t>
            </a:r>
            <a:r>
              <a:rPr lang="en-US" sz="1000" dirty="0" smtClean="0"/>
              <a:t> (vs El </a:t>
            </a:r>
            <a:r>
              <a:rPr lang="en-US" sz="1000" dirty="0" err="1" smtClean="0"/>
              <a:t>Ninos</a:t>
            </a:r>
            <a:r>
              <a:rPr lang="en-US" sz="1000" dirty="0" smtClean="0"/>
              <a:t>) in the shorter </a:t>
            </a:r>
          </a:p>
          <a:p>
            <a:r>
              <a:rPr lang="en-US" sz="1000" dirty="0" smtClean="0"/>
              <a:t>recent (27 yr) period vs the longer (47 yr) earlier period!!</a:t>
            </a:r>
          </a:p>
          <a:p>
            <a:r>
              <a:rPr lang="en-US" sz="1000" dirty="0" smtClean="0"/>
              <a:t>Compare the ratios of La Nina to El Nino in the squared boxes.</a:t>
            </a:r>
          </a:p>
        </p:txBody>
      </p:sp>
      <p:cxnSp>
        <p:nvCxnSpPr>
          <p:cNvPr id="7" name="Straight Connector 6"/>
          <p:cNvCxnSpPr/>
          <p:nvPr/>
        </p:nvCxnSpPr>
        <p:spPr>
          <a:xfrm>
            <a:off x="19812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657600" y="3681172"/>
            <a:ext cx="2524180" cy="2585323"/>
          </a:xfrm>
          <a:prstGeom prst="rect">
            <a:avLst/>
          </a:prstGeom>
          <a:noFill/>
        </p:spPr>
        <p:txBody>
          <a:bodyPr wrap="square" rtlCol="0">
            <a:spAutoFit/>
          </a:bodyPr>
          <a:lstStyle/>
          <a:p>
            <a:r>
              <a:rPr lang="en-US" sz="1350" u="sng" dirty="0" smtClean="0">
                <a:solidFill>
                  <a:srgbClr val="0033CC"/>
                </a:solidFill>
              </a:rPr>
              <a:t>***Analysis of CPC’s official Nino 3.4 index data over the last 70 years shows that the more frequent La </a:t>
            </a:r>
            <a:r>
              <a:rPr lang="en-US" sz="1350" u="sng" dirty="0" err="1" smtClean="0">
                <a:solidFill>
                  <a:srgbClr val="0033CC"/>
                </a:solidFill>
              </a:rPr>
              <a:t>Ninas</a:t>
            </a:r>
            <a:r>
              <a:rPr lang="en-US" sz="1350" u="sng" dirty="0" smtClean="0">
                <a:solidFill>
                  <a:srgbClr val="0033CC"/>
                </a:solidFill>
              </a:rPr>
              <a:t> in recent decades contributed to less rainfall in the southwest (See La Nina precip composites!, slide#13) and hence the ongoing long term drought in the Southwest!! Hence the long term southwest drought is unlikely to go away any time soon***</a:t>
            </a:r>
            <a:endParaRPr lang="en-US" sz="1350" u="sng" dirty="0">
              <a:solidFill>
                <a:srgbClr val="0033CC"/>
              </a:solidFill>
            </a:endParaRPr>
          </a:p>
        </p:txBody>
      </p:sp>
      <p:sp>
        <p:nvSpPr>
          <p:cNvPr id="14" name="Rectangle 13"/>
          <p:cNvSpPr/>
          <p:nvPr/>
        </p:nvSpPr>
        <p:spPr>
          <a:xfrm>
            <a:off x="3657599" y="3681172"/>
            <a:ext cx="2400301" cy="26536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352800" y="6312662"/>
            <a:ext cx="5105400" cy="523220"/>
          </a:xfrm>
          <a:prstGeom prst="rect">
            <a:avLst/>
          </a:prstGeom>
          <a:noFill/>
        </p:spPr>
        <p:txBody>
          <a:bodyPr wrap="square" rtlCol="0">
            <a:spAutoFit/>
          </a:bodyPr>
          <a:lstStyle/>
          <a:p>
            <a:r>
              <a:rPr lang="en-US" sz="1400" dirty="0" smtClean="0">
                <a:solidFill>
                  <a:srgbClr val="0033CC"/>
                </a:solidFill>
              </a:rPr>
              <a:t>*** The strong/weak annual monsoon rains in the southwest is a minor modulator riding on this bigger/longer-term signal. ***</a:t>
            </a:r>
            <a:endParaRPr lang="en-US" sz="1400" dirty="0">
              <a:solidFill>
                <a:srgbClr val="0033CC"/>
              </a:solidFill>
            </a:endParaRPr>
          </a:p>
        </p:txBody>
      </p:sp>
      <p:sp>
        <p:nvSpPr>
          <p:cNvPr id="6" name="TextBox 5"/>
          <p:cNvSpPr txBox="1"/>
          <p:nvPr/>
        </p:nvSpPr>
        <p:spPr>
          <a:xfrm>
            <a:off x="30480" y="6181857"/>
            <a:ext cx="3322320" cy="692497"/>
          </a:xfrm>
          <a:prstGeom prst="rect">
            <a:avLst/>
          </a:prstGeom>
          <a:noFill/>
        </p:spPr>
        <p:txBody>
          <a:bodyPr wrap="square" rtlCol="0">
            <a:spAutoFit/>
          </a:bodyPr>
          <a:lstStyle/>
          <a:p>
            <a:r>
              <a:rPr lang="en-US" sz="1200" b="1" dirty="0" smtClean="0"/>
              <a:t>++</a:t>
            </a:r>
            <a:r>
              <a:rPr lang="en-US" sz="900" dirty="0" smtClean="0"/>
              <a:t> Barnston, Chelliah and Goldenberg (1997):</a:t>
            </a:r>
            <a:r>
              <a:rPr lang="en-US" sz="900" b="1" dirty="0"/>
              <a:t>Documentation of a highly ENSO‐related </a:t>
            </a:r>
            <a:r>
              <a:rPr lang="en-US" sz="900" b="1" dirty="0" smtClean="0"/>
              <a:t>SST </a:t>
            </a:r>
            <a:r>
              <a:rPr lang="en-US" sz="900" b="1" dirty="0"/>
              <a:t>region in the equatorial </a:t>
            </a:r>
            <a:r>
              <a:rPr lang="en-US" sz="900" b="1" dirty="0" smtClean="0"/>
              <a:t>pacific</a:t>
            </a:r>
            <a:r>
              <a:rPr lang="en-US" sz="900" dirty="0" smtClean="0"/>
              <a:t>, </a:t>
            </a:r>
            <a:r>
              <a:rPr lang="en-US" sz="900" b="1" dirty="0">
                <a:hlinkClick r:id="rId3"/>
              </a:rPr>
              <a:t/>
            </a:r>
            <a:br>
              <a:rPr lang="en-US" sz="900" b="1" dirty="0">
                <a:hlinkClick r:id="rId3"/>
              </a:rPr>
            </a:br>
            <a:r>
              <a:rPr lang="en-US" sz="900" b="1" dirty="0">
                <a:hlinkClick r:id="rId3"/>
              </a:rPr>
              <a:t>Atmosphere-Ocean </a:t>
            </a:r>
            <a:r>
              <a:rPr lang="en-US" sz="900" b="1" dirty="0" smtClean="0"/>
              <a:t> </a:t>
            </a:r>
            <a:r>
              <a:rPr lang="en-US" sz="900" dirty="0" smtClean="0"/>
              <a:t>Volume </a:t>
            </a:r>
            <a:r>
              <a:rPr lang="en-US" sz="900" dirty="0"/>
              <a:t>35, </a:t>
            </a:r>
            <a:r>
              <a:rPr lang="en-US" sz="900" dirty="0" smtClean="0"/>
              <a:t>1997. </a:t>
            </a:r>
            <a:r>
              <a:rPr lang="en-US" sz="900" dirty="0">
                <a:hlinkClick r:id="rId4"/>
              </a:rPr>
              <a:t>https://</a:t>
            </a:r>
            <a:r>
              <a:rPr lang="en-US" sz="900" dirty="0" smtClean="0">
                <a:hlinkClick r:id="rId4"/>
              </a:rPr>
              <a:t>doi.org/10.1080/07055900.1997.9649597</a:t>
            </a:r>
            <a:endParaRPr lang="en-US" sz="900" dirty="0"/>
          </a:p>
        </p:txBody>
      </p:sp>
      <p:cxnSp>
        <p:nvCxnSpPr>
          <p:cNvPr id="10" name="Straight Connector 9"/>
          <p:cNvCxnSpPr/>
          <p:nvPr/>
        </p:nvCxnSpPr>
        <p:spPr>
          <a:xfrm>
            <a:off x="6172200" y="3124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480" y="6166168"/>
            <a:ext cx="3155372" cy="3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24900" y="5791200"/>
            <a:ext cx="0" cy="304800"/>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194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3622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240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384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240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828800" y="49530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828800" y="51054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905000" y="43434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905000" y="45720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295400" y="4267200"/>
            <a:ext cx="228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217763" y="693316"/>
            <a:ext cx="876300" cy="538609"/>
          </a:xfrm>
          <a:prstGeom prst="rect">
            <a:avLst/>
          </a:prstGeom>
          <a:noFill/>
        </p:spPr>
        <p:txBody>
          <a:bodyPr wrap="square" rtlCol="0">
            <a:spAutoFit/>
          </a:bodyPr>
          <a:lstStyle/>
          <a:p>
            <a:pPr algn="ctr"/>
            <a:r>
              <a:rPr lang="en-US" b="1" dirty="0" smtClean="0">
                <a:solidFill>
                  <a:srgbClr val="FF0000"/>
                </a:solidFill>
              </a:rPr>
              <a:t>(SKIP)</a:t>
            </a:r>
          </a:p>
          <a:p>
            <a:pPr algn="ctr"/>
            <a:r>
              <a:rPr lang="en-US" sz="1100" b="1" dirty="0" smtClean="0">
                <a:solidFill>
                  <a:srgbClr val="FF0000"/>
                </a:solidFill>
              </a:rPr>
              <a:t>slide</a:t>
            </a:r>
            <a:endParaRPr lang="en-US" sz="1100" b="1" dirty="0">
              <a:solidFill>
                <a:srgbClr val="FF0000"/>
              </a:solidFill>
            </a:endParaRPr>
          </a:p>
        </p:txBody>
      </p:sp>
      <p:pic>
        <p:nvPicPr>
          <p:cNvPr id="11" name="Picture 10"/>
          <p:cNvPicPr>
            <a:picLocks noChangeAspect="1"/>
          </p:cNvPicPr>
          <p:nvPr/>
        </p:nvPicPr>
        <p:blipFill>
          <a:blip r:embed="rId5"/>
          <a:stretch>
            <a:fillRect/>
          </a:stretch>
        </p:blipFill>
        <p:spPr>
          <a:xfrm>
            <a:off x="6057900" y="1723506"/>
            <a:ext cx="3114015" cy="4677294"/>
          </a:xfrm>
          <a:prstGeom prst="rect">
            <a:avLst/>
          </a:prstGeom>
        </p:spPr>
      </p:pic>
    </p:spTree>
    <p:extLst>
      <p:ext uri="{BB962C8B-B14F-4D97-AF65-F5344CB8AC3E}">
        <p14:creationId xmlns:p14="http://schemas.microsoft.com/office/powerpoint/2010/main" val="4194940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152400" y="76200"/>
            <a:ext cx="8686800" cy="6781800"/>
          </a:xfrm>
        </p:spPr>
        <p:txBody>
          <a:bodyPr/>
          <a:lstStyle/>
          <a:p>
            <a:pPr marL="285750" indent="-285750">
              <a:buFont typeface="Arial" panose="020B0604020202020204" pitchFamily="34" charset="0"/>
              <a:buChar char="•"/>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Drought </a:t>
            </a:r>
            <a:r>
              <a:rPr lang="en-US" altLang="en-US" sz="1500" b="1" dirty="0" smtClean="0">
                <a:solidFill>
                  <a:srgbClr val="FF0000"/>
                </a:solidFill>
                <a:latin typeface="Trebuchet MS" panose="020B0603020202020204" pitchFamily="34" charset="0"/>
              </a:rPr>
              <a:t>conditions: </a:t>
            </a:r>
          </a:p>
          <a:p>
            <a:pPr marL="285750" indent="-285750">
              <a:buFont typeface="Arial" panose="020B0604020202020204" pitchFamily="34" charset="0"/>
              <a:buChar char="•"/>
            </a:pPr>
            <a:r>
              <a:rPr lang="en-US" sz="1200" dirty="0" smtClean="0">
                <a:latin typeface="Trebuchet MS" panose="020B0603020202020204" pitchFamily="34" charset="0"/>
              </a:rPr>
              <a:t>Above </a:t>
            </a:r>
            <a:r>
              <a:rPr lang="en-US" sz="1200" dirty="0">
                <a:latin typeface="Trebuchet MS" panose="020B0603020202020204" pitchFamily="34" charset="0"/>
              </a:rPr>
              <a:t>normal rainfall (strangely) during last year’s La Nina winter (2022/23) and (canonically, as expected) during this year’s El Nino winter (2023/24) in California, thus two back to back above normal winter rainfall seasons, has more than compensated for, and totally eliminated the both the Long &amp; Short term drought in the region. </a:t>
            </a:r>
          </a:p>
          <a:p>
            <a:pPr marL="285750" indent="-285750">
              <a:buFont typeface="Arial" panose="020B0604020202020204" pitchFamily="34" charset="0"/>
              <a:buChar char="•"/>
            </a:pPr>
            <a:r>
              <a:rPr lang="en-US" sz="1200" dirty="0">
                <a:latin typeface="Trebuchet MS" panose="020B0603020202020204" pitchFamily="34" charset="0"/>
              </a:rPr>
              <a:t>Water levels in almost all CA reservoirs are now at or well above their normal levels. However, the water storage levels in the much bigger lakes, Lake Powell and Lake Mead in NV/AZ still continue to be historically low, and the two decade(s) long hydrological drought still exist here.</a:t>
            </a:r>
          </a:p>
          <a:p>
            <a:pPr marL="285750" indent="-285750">
              <a:buFont typeface="Arial" panose="020B0604020202020204" pitchFamily="34" charset="0"/>
              <a:buChar char="•"/>
            </a:pPr>
            <a:r>
              <a:rPr lang="en-US" sz="1200" dirty="0">
                <a:latin typeface="Trebuchet MS" panose="020B0603020202020204" pitchFamily="34" charset="0"/>
              </a:rPr>
              <a:t>The past ¾ months winter rains in Pacific NW has already improved drought conditions in the region. </a:t>
            </a:r>
          </a:p>
          <a:p>
            <a:pPr marL="285750" indent="-285750">
              <a:buFont typeface="Arial" panose="020B0604020202020204" pitchFamily="34" charset="0"/>
              <a:buChar char="•"/>
            </a:pPr>
            <a:r>
              <a:rPr lang="en-US" sz="1200" dirty="0">
                <a:latin typeface="Trebuchet MS" panose="020B0603020202020204" pitchFamily="34" charset="0"/>
              </a:rPr>
              <a:t>We have been suggesting/projecting the past few months that the overall drought situation will be improving over the entire United States, and it is gradually happening. About 54% of the lower 38 states is totally drought free.</a:t>
            </a:r>
          </a:p>
          <a:p>
            <a:pPr marL="285750" indent="-285750">
              <a:buFont typeface="Arial" panose="020B0604020202020204" pitchFamily="34" charset="0"/>
              <a:buChar char="•"/>
            </a:pPr>
            <a:r>
              <a:rPr lang="en-US" sz="1200" dirty="0">
                <a:latin typeface="Trebuchet MS" panose="020B0603020202020204" pitchFamily="34" charset="0"/>
              </a:rPr>
              <a:t>Early in this past 2023/24 winter, severe drought was entrenched in lower Mississippi valley, around LA/MS/AL, which has now completely gone, thanks to El Nino, and also as we had correctly forecast.</a:t>
            </a:r>
          </a:p>
          <a:p>
            <a:pPr marL="285750" indent="-285750">
              <a:buFont typeface="Arial" panose="020B0604020202020204" pitchFamily="34" charset="0"/>
              <a:buChar char="•"/>
            </a:pPr>
            <a:r>
              <a:rPr lang="en-US" sz="1200" dirty="0">
                <a:latin typeface="Trebuchet MS" panose="020B0603020202020204" pitchFamily="34" charset="0"/>
              </a:rPr>
              <a:t>The relatively poor SW monsoon this past year(2023)  in the southwestern states, and the remnants of the decadal Long-term drought in parts of AZ/NM, from the recent three back-to-back La Nina's has not fully lifted the drought yet in much of these states. If the ENSO situation turns south to </a:t>
            </a:r>
            <a:r>
              <a:rPr lang="en-US" sz="1200" dirty="0" smtClean="0">
                <a:latin typeface="Trebuchet MS" panose="020B0603020202020204" pitchFamily="34" charset="0"/>
              </a:rPr>
              <a:t>yet another </a:t>
            </a:r>
            <a:r>
              <a:rPr lang="en-US" sz="1200" dirty="0">
                <a:latin typeface="Trebuchet MS" panose="020B0603020202020204" pitchFamily="34" charset="0"/>
              </a:rPr>
              <a:t>La Nina later this </a:t>
            </a:r>
            <a:r>
              <a:rPr lang="en-US" sz="1200" dirty="0" smtClean="0">
                <a:latin typeface="Trebuchet MS" panose="020B0603020202020204" pitchFamily="34" charset="0"/>
              </a:rPr>
              <a:t>year as predicted, </a:t>
            </a:r>
            <a:r>
              <a:rPr lang="en-US" sz="1200" dirty="0">
                <a:latin typeface="Trebuchet MS" panose="020B0603020202020204" pitchFamily="34" charset="0"/>
              </a:rPr>
              <a:t>it may further add to the rainfall deficits in these southwestern states. </a:t>
            </a:r>
          </a:p>
          <a:p>
            <a:pPr eaLnBrk="1" hangingPunct="1">
              <a:spcBef>
                <a:spcPct val="50000"/>
              </a:spcBef>
              <a:buNone/>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ENSO status and </a:t>
            </a:r>
            <a:r>
              <a:rPr lang="en-US" altLang="en-US" sz="1500" b="1" dirty="0" smtClean="0">
                <a:solidFill>
                  <a:srgbClr val="FF0000"/>
                </a:solidFill>
                <a:latin typeface="Trebuchet MS" panose="020B0603020202020204" pitchFamily="34" charset="0"/>
              </a:rPr>
              <a:t>forecast:</a:t>
            </a:r>
            <a:r>
              <a:rPr lang="en-US" sz="1600" b="1" dirty="0"/>
              <a:t> </a:t>
            </a:r>
            <a:r>
              <a:rPr lang="en-US" sz="1200" dirty="0">
                <a:latin typeface="Trebuchet MS" panose="020B0603020202020204" pitchFamily="34" charset="0"/>
              </a:rPr>
              <a:t>A transition from El Niño to ENSO-neutral is likely by April-June 2024 (83% chance), with the odds of La Niña developing by June-August 2024 (62% chance</a:t>
            </a:r>
            <a:r>
              <a:rPr lang="en-US" sz="1200" dirty="0" smtClean="0">
                <a:latin typeface="Trebuchet MS" panose="020B0603020202020204" pitchFamily="34" charset="0"/>
              </a:rPr>
              <a:t>).</a:t>
            </a:r>
          </a:p>
          <a:p>
            <a:pPr eaLnBrk="1" hangingPunct="1">
              <a:spcBef>
                <a:spcPct val="50000"/>
              </a:spcBef>
              <a:buNone/>
            </a:pPr>
            <a:r>
              <a:rPr lang="en-US" altLang="en-US" sz="1500" b="1" dirty="0" smtClean="0">
                <a:solidFill>
                  <a:srgbClr val="FF0000"/>
                </a:solidFill>
                <a:latin typeface="Trebuchet MS" panose="020B0603020202020204" pitchFamily="34" charset="0"/>
              </a:rPr>
              <a:t>Prediction</a:t>
            </a:r>
            <a:r>
              <a:rPr lang="en-US" altLang="en-US" sz="1200" b="1" dirty="0" smtClean="0">
                <a:solidFill>
                  <a:srgbClr val="FF0000"/>
                </a:solidFill>
                <a:latin typeface="Trebuchet MS" panose="020B0603020202020204" pitchFamily="34" charset="0"/>
              </a:rPr>
              <a:t>: </a:t>
            </a:r>
            <a:r>
              <a:rPr lang="en-US" altLang="en-US" sz="1200" b="1" dirty="0">
                <a:solidFill>
                  <a:srgbClr val="FF0000"/>
                </a:solidFill>
                <a:latin typeface="Trebuchet MS" panose="020B0603020202020204" pitchFamily="34" charset="0"/>
              </a:rPr>
              <a:t> </a:t>
            </a:r>
            <a:r>
              <a:rPr lang="en-US" altLang="en-US" sz="1200" dirty="0" smtClean="0">
                <a:latin typeface="Trebuchet MS" panose="020B0603020202020204" pitchFamily="34" charset="0"/>
              </a:rPr>
              <a:t>The </a:t>
            </a:r>
            <a:r>
              <a:rPr lang="en-US" altLang="en-US" sz="1200" dirty="0" smtClean="0">
                <a:latin typeface="Trebuchet MS" panose="020B0603020202020204" pitchFamily="34" charset="0"/>
              </a:rPr>
              <a:t>upcoming AMJ forecast season is very unique, with the ENSO conditions changing quickly from decaying El-Nino –to- neutral –to- developing La Nina conditions.  Just imagine the nature of resultant teleconnections going to be – and how the models are going to handle it, given it is also the transition(Spring!) season, when the models inherently have a difficult in forecast, even in normal conditions!  </a:t>
            </a:r>
          </a:p>
          <a:p>
            <a:pPr eaLnBrk="1" hangingPunct="1">
              <a:spcBef>
                <a:spcPct val="50000"/>
              </a:spcBef>
            </a:pPr>
            <a:r>
              <a:rPr lang="en-US" altLang="en-US" sz="1200" dirty="0" smtClean="0">
                <a:latin typeface="Trebuchet MS" panose="020B0603020202020204" pitchFamily="34" charset="0"/>
              </a:rPr>
              <a:t>Nevertheless, with the given forecast rainfall pattern/amounts during the next month or so, except for regions of western TX and vicinity, as well as in southern CA/AZ border regions, extreme dryness/severe drought concerns seem minimal for the rest of the country. In fact, even in the long term (going back 5 years), the overall rainfall situation for the while country seems better than ever. </a:t>
            </a:r>
          </a:p>
          <a:p>
            <a:pPr eaLnBrk="1" hangingPunct="1">
              <a:spcBef>
                <a:spcPct val="50000"/>
              </a:spcBef>
            </a:pPr>
            <a:r>
              <a:rPr lang="en-US" altLang="en-US" sz="1200" dirty="0" smtClean="0">
                <a:latin typeface="Trebuchet MS" panose="020B0603020202020204" pitchFamily="34" charset="0"/>
              </a:rPr>
              <a:t>Even the drought in Iowa, Missouri and Indiana region may get better or improve by the end of the AMJ forecast season. With the upcoming rainy season in northern great plains, and if the NMME forecast verifies, the dry conditions that are spread across here and ther</a:t>
            </a:r>
            <a:r>
              <a:rPr lang="en-US" altLang="en-US" sz="1200" dirty="0" smtClean="0">
                <a:latin typeface="Trebuchet MS" panose="020B0603020202020204" pitchFamily="34" charset="0"/>
              </a:rPr>
              <a:t>e at various short time scales will definitely improve.</a:t>
            </a:r>
          </a:p>
          <a:p>
            <a:pPr eaLnBrk="1" hangingPunct="1">
              <a:spcBef>
                <a:spcPct val="50000"/>
              </a:spcBef>
            </a:pPr>
            <a:r>
              <a:rPr lang="en-US" altLang="en-US" sz="1200" dirty="0" smtClean="0">
                <a:latin typeface="Trebuchet MS" panose="020B0603020202020204" pitchFamily="34" charset="0"/>
              </a:rPr>
              <a:t>Overall, by the end of the upcoming AMJ forecast season, drought coverage across the United will likely look very much better than it is now, probably resulting with the very low coverage of drought area.    ****                                                      </a:t>
            </a:r>
          </a:p>
          <a:p>
            <a:pPr eaLnBrk="1" hangingPunct="1">
              <a:spcBef>
                <a:spcPct val="50000"/>
              </a:spcBef>
            </a:pPr>
            <a:endParaRPr lang="en-US" altLang="en-US" sz="1200" dirty="0" smtClean="0">
              <a:latin typeface="Trebuchet MS" panose="020B0603020202020204" pitchFamily="34" charset="0"/>
            </a:endParaRPr>
          </a:p>
        </p:txBody>
      </p:sp>
    </p:spTree>
    <p:extLst>
      <p:ext uri="{BB962C8B-B14F-4D97-AF65-F5344CB8AC3E}">
        <p14:creationId xmlns:p14="http://schemas.microsoft.com/office/powerpoint/2010/main" val="31342477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625EC-70B6-5ACF-A699-B3DD68F9A2B2}"/>
              </a:ext>
            </a:extLst>
          </p:cNvPr>
          <p:cNvSpPr>
            <a:spLocks noGrp="1"/>
          </p:cNvSpPr>
          <p:nvPr>
            <p:ph type="title"/>
          </p:nvPr>
        </p:nvSpPr>
        <p:spPr>
          <a:xfrm>
            <a:off x="1295400" y="2362200"/>
            <a:ext cx="6781800" cy="1143000"/>
          </a:xfrm>
        </p:spPr>
        <p:txBody>
          <a:bodyPr/>
          <a:lstStyle/>
          <a:p>
            <a:r>
              <a:rPr lang="en-US" dirty="0" smtClean="0"/>
              <a:t>Exptl. objective </a:t>
            </a:r>
            <a:r>
              <a:rPr lang="en-US" dirty="0"/>
              <a:t>drought </a:t>
            </a:r>
            <a:r>
              <a:rPr lang="en-US" dirty="0" smtClean="0"/>
              <a:t>forecast slides</a:t>
            </a:r>
            <a:endParaRPr lang="en-US" dirty="0"/>
          </a:p>
        </p:txBody>
      </p:sp>
    </p:spTree>
    <p:extLst>
      <p:ext uri="{BB962C8B-B14F-4D97-AF65-F5344CB8AC3E}">
        <p14:creationId xmlns:p14="http://schemas.microsoft.com/office/powerpoint/2010/main" val="23577978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14800" y="6553200"/>
            <a:ext cx="5029200" cy="307777"/>
          </a:xfrm>
          <a:prstGeom prst="rect">
            <a:avLst/>
          </a:prstGeom>
          <a:noFill/>
        </p:spPr>
        <p:txBody>
          <a:bodyPr wrap="square" rtlCol="0">
            <a:spAutoFit/>
          </a:bodyPr>
          <a:lstStyle/>
          <a:p>
            <a:r>
              <a:rPr lang="en-US" sz="1400" i="1" dirty="0" smtClean="0"/>
              <a:t>This and following few slides are added new in recent months!</a:t>
            </a:r>
            <a:endParaRPr lang="en-US" sz="1400" i="1" dirty="0"/>
          </a:p>
        </p:txBody>
      </p:sp>
      <p:sp>
        <p:nvSpPr>
          <p:cNvPr id="2" name="Title 1">
            <a:extLst>
              <a:ext uri="{FF2B5EF4-FFF2-40B4-BE49-F238E27FC236}">
                <a16:creationId xmlns:a16="http://schemas.microsoft.com/office/drawing/2014/main" id="{59C625EC-70B6-5ACF-A699-B3DD68F9A2B2}"/>
              </a:ext>
            </a:extLst>
          </p:cNvPr>
          <p:cNvSpPr>
            <a:spLocks noGrp="1"/>
          </p:cNvSpPr>
          <p:nvPr>
            <p:ph type="title"/>
          </p:nvPr>
        </p:nvSpPr>
        <p:spPr/>
        <p:txBody>
          <a:bodyPr/>
          <a:lstStyle/>
          <a:p>
            <a:r>
              <a:rPr lang="en-US" dirty="0"/>
              <a:t>Objective drought forecast</a:t>
            </a:r>
          </a:p>
        </p:txBody>
      </p:sp>
      <p:sp>
        <p:nvSpPr>
          <p:cNvPr id="3" name="Content Placeholder 2">
            <a:extLst>
              <a:ext uri="{FF2B5EF4-FFF2-40B4-BE49-F238E27FC236}">
                <a16:creationId xmlns:a16="http://schemas.microsoft.com/office/drawing/2014/main" id="{E2214E3A-51B1-8445-E2F6-E05C32575A61}"/>
              </a:ext>
            </a:extLst>
          </p:cNvPr>
          <p:cNvSpPr>
            <a:spLocks noGrp="1"/>
          </p:cNvSpPr>
          <p:nvPr>
            <p:ph idx="1"/>
          </p:nvPr>
        </p:nvSpPr>
        <p:spPr/>
        <p:txBody>
          <a:bodyPr>
            <a:normAutofit fontScale="85000" lnSpcReduction="10000"/>
          </a:bodyPr>
          <a:lstStyle/>
          <a:p>
            <a:r>
              <a:rPr lang="en-US" sz="2400" dirty="0"/>
              <a:t>Support for Seasonal Drought Outlook (SDO)</a:t>
            </a:r>
          </a:p>
          <a:p>
            <a:pPr lvl="1"/>
            <a:r>
              <a:rPr lang="en-US" sz="2100" dirty="0"/>
              <a:t>NMME Standardized </a:t>
            </a:r>
            <a:r>
              <a:rPr lang="en-US" sz="2100" dirty="0" err="1"/>
              <a:t>Prcp</a:t>
            </a:r>
            <a:r>
              <a:rPr lang="en-US" sz="2100" dirty="0"/>
              <a:t>. Index (SPI) forecast</a:t>
            </a:r>
          </a:p>
          <a:p>
            <a:pPr lvl="2"/>
            <a:r>
              <a:rPr lang="en-US" sz="1800" dirty="0"/>
              <a:t>CONUS </a:t>
            </a:r>
          </a:p>
          <a:p>
            <a:pPr lvl="2"/>
            <a:r>
              <a:rPr lang="en-US" sz="1800" dirty="0"/>
              <a:t>AK regions</a:t>
            </a:r>
          </a:p>
          <a:p>
            <a:pPr lvl="1"/>
            <a:r>
              <a:rPr lang="en-US" sz="2100" dirty="0"/>
              <a:t>NMME </a:t>
            </a:r>
            <a:r>
              <a:rPr lang="en-US" sz="2100" u="sng" dirty="0"/>
              <a:t>Standardized </a:t>
            </a:r>
            <a:r>
              <a:rPr lang="en-US" sz="2100" u="sng" dirty="0" err="1"/>
              <a:t>Prcp</a:t>
            </a:r>
            <a:r>
              <a:rPr lang="en-US" sz="2100" u="sng" dirty="0"/>
              <a:t>. Evap. Index (SPEI) </a:t>
            </a:r>
            <a:r>
              <a:rPr lang="en-US" sz="2100" dirty="0"/>
              <a:t>forecast (new development)</a:t>
            </a:r>
          </a:p>
          <a:p>
            <a:pPr lvl="1"/>
            <a:r>
              <a:rPr lang="en-US" sz="2100" dirty="0"/>
              <a:t>NMME_VIC </a:t>
            </a:r>
            <a:r>
              <a:rPr lang="en-US" sz="2100" u="sng" dirty="0"/>
              <a:t>Soil Moisture Percentile (SMP)</a:t>
            </a:r>
            <a:r>
              <a:rPr lang="en-US" sz="2100" dirty="0"/>
              <a:t> forecast (coming soon)</a:t>
            </a:r>
          </a:p>
          <a:p>
            <a:pPr lvl="1"/>
            <a:r>
              <a:rPr lang="en-US" sz="2100" dirty="0"/>
              <a:t>NMME_VIC </a:t>
            </a:r>
            <a:r>
              <a:rPr lang="en-US" sz="2100" u="sng" dirty="0"/>
              <a:t>Standardized Runoff Index (SRI) </a:t>
            </a:r>
            <a:r>
              <a:rPr lang="en-US" sz="2100" dirty="0"/>
              <a:t>forecast (coming soon)</a:t>
            </a:r>
          </a:p>
          <a:p>
            <a:pPr marL="342900" lvl="1" indent="0">
              <a:buNone/>
            </a:pPr>
            <a:endParaRPr lang="en-US" sz="2100" dirty="0"/>
          </a:p>
          <a:p>
            <a:r>
              <a:rPr lang="en-US" sz="2400" dirty="0"/>
              <a:t>Support for Monthly Drought forecast (MDO)/flash drought </a:t>
            </a:r>
          </a:p>
          <a:p>
            <a:pPr lvl="1"/>
            <a:r>
              <a:rPr lang="en-US" sz="2100" dirty="0"/>
              <a:t>Meteorological drought (SPI)</a:t>
            </a:r>
          </a:p>
          <a:p>
            <a:pPr lvl="1"/>
            <a:r>
              <a:rPr lang="en-US" sz="2100" dirty="0"/>
              <a:t>Agricultural drought (SMP)</a:t>
            </a:r>
          </a:p>
          <a:p>
            <a:pPr lvl="1"/>
            <a:r>
              <a:rPr lang="en-US" sz="2100" dirty="0"/>
              <a:t>Hydrological drought (SRI)</a:t>
            </a:r>
          </a:p>
          <a:p>
            <a:pPr lvl="1"/>
            <a:endParaRPr lang="en-US" sz="2100" dirty="0"/>
          </a:p>
          <a:p>
            <a:r>
              <a:rPr lang="en-US" sz="2400" dirty="0" smtClean="0"/>
              <a:t>Towards Probabilistic </a:t>
            </a:r>
            <a:r>
              <a:rPr lang="en-US" sz="2400" dirty="0"/>
              <a:t>drought </a:t>
            </a:r>
            <a:r>
              <a:rPr lang="en-US" sz="2400" dirty="0" smtClean="0"/>
              <a:t>outlook </a:t>
            </a:r>
            <a:r>
              <a:rPr lang="en-US" sz="2400" dirty="0"/>
              <a:t>(in </a:t>
            </a:r>
            <a:r>
              <a:rPr lang="en-US" sz="2400" dirty="0" smtClean="0"/>
              <a:t>development!)</a:t>
            </a:r>
            <a:endParaRPr lang="en-US" sz="2400" dirty="0"/>
          </a:p>
          <a:p>
            <a:pPr lvl="1"/>
            <a:endParaRPr lang="en-US" sz="2100" dirty="0"/>
          </a:p>
        </p:txBody>
      </p:sp>
      <p:sp>
        <p:nvSpPr>
          <p:cNvPr id="5" name="Rectangle 4"/>
          <p:cNvSpPr/>
          <p:nvPr/>
        </p:nvSpPr>
        <p:spPr>
          <a:xfrm>
            <a:off x="4114800" y="6553200"/>
            <a:ext cx="50292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6999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United States Drought Monito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933" y="4951393"/>
            <a:ext cx="2566073" cy="1677534"/>
          </a:xfrm>
          <a:prstGeom prst="rect">
            <a:avLst/>
          </a:prstGeom>
          <a:noFill/>
          <a:ln>
            <a:noFill/>
          </a:ln>
        </p:spPr>
      </p:pic>
      <p:cxnSp>
        <p:nvCxnSpPr>
          <p:cNvPr id="5" name="Straight Connector 4"/>
          <p:cNvCxnSpPr/>
          <p:nvPr/>
        </p:nvCxnSpPr>
        <p:spPr>
          <a:xfrm flipH="1">
            <a:off x="2057400" y="5077926"/>
            <a:ext cx="3429000" cy="2747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24" name="Picture 23" descr="Drought Monitor for usdm"/>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76200"/>
            <a:ext cx="1981200" cy="1776181"/>
          </a:xfrm>
          <a:prstGeom prst="rect">
            <a:avLst/>
          </a:prstGeom>
          <a:noFill/>
          <a:ln>
            <a:noFill/>
          </a:ln>
        </p:spPr>
      </p:pic>
      <p:grpSp>
        <p:nvGrpSpPr>
          <p:cNvPr id="11" name="Group 10"/>
          <p:cNvGrpSpPr/>
          <p:nvPr/>
        </p:nvGrpSpPr>
        <p:grpSpPr>
          <a:xfrm>
            <a:off x="5171" y="1"/>
            <a:ext cx="7108933" cy="2990052"/>
            <a:chOff x="5171" y="49406"/>
            <a:chExt cx="7108933" cy="3212435"/>
          </a:xfrm>
        </p:grpSpPr>
        <p:pic>
          <p:nvPicPr>
            <p:cNvPr id="1638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47267" y="2954064"/>
              <a:ext cx="4582033" cy="307777"/>
            </a:xfrm>
            <a:prstGeom prst="rect">
              <a:avLst/>
            </a:prstGeom>
            <a:noFill/>
          </p:spPr>
          <p:txBody>
            <a:bodyPr wrap="square" rtlCol="0">
              <a:spAutoFit/>
            </a:bodyPr>
            <a:lstStyle/>
            <a:p>
              <a:r>
                <a:rPr lang="en-US" sz="1400" b="1" i="1" dirty="0" smtClean="0">
                  <a:solidFill>
                    <a:srgbClr val="C00000"/>
                  </a:solidFill>
                </a:rPr>
                <a:t>Time series since 2000 spilt into 2 (above &amp; below) panels.</a:t>
              </a:r>
              <a:endParaRPr lang="en-US" sz="1400" b="1" i="1" dirty="0">
                <a:solidFill>
                  <a:srgbClr val="C00000"/>
                </a:solidFill>
              </a:endParaRPr>
            </a:p>
          </p:txBody>
        </p:sp>
      </p:grpSp>
      <p:sp>
        <p:nvSpPr>
          <p:cNvPr id="2" name="Slide Number Placeholder 1"/>
          <p:cNvSpPr>
            <a:spLocks noGrp="1"/>
          </p:cNvSpPr>
          <p:nvPr>
            <p:ph type="sldNum" sz="quarter" idx="12"/>
          </p:nvPr>
        </p:nvSpPr>
        <p:spPr>
          <a:xfrm>
            <a:off x="8839199" y="6616486"/>
            <a:ext cx="234733" cy="239149"/>
          </a:xfrm>
        </p:spPr>
        <p:txBody>
          <a:bodyPr/>
          <a:lstStyle/>
          <a:p>
            <a:pPr>
              <a:defRPr/>
            </a:pPr>
            <a:fld id="{AE0D35B7-164B-4BDA-8435-F6440E98459E}" type="slidenum">
              <a:rPr lang="en-US" altLang="en-US" smtClean="0"/>
              <a:pPr>
                <a:defRPr/>
              </a:pPr>
              <a:t>4</a:t>
            </a:fld>
            <a:endParaRPr lang="en-US" altLang="en-US" dirty="0"/>
          </a:p>
        </p:txBody>
      </p:sp>
      <p:sp>
        <p:nvSpPr>
          <p:cNvPr id="8" name="TextBox 7"/>
          <p:cNvSpPr txBox="1"/>
          <p:nvPr/>
        </p:nvSpPr>
        <p:spPr>
          <a:xfrm>
            <a:off x="7236760" y="6578636"/>
            <a:ext cx="1503894" cy="276999"/>
          </a:xfrm>
          <a:prstGeom prst="rect">
            <a:avLst/>
          </a:prstGeom>
          <a:noFill/>
        </p:spPr>
        <p:txBody>
          <a:bodyPr wrap="square" rtlCol="0">
            <a:spAutoFit/>
          </a:bodyPr>
          <a:lstStyle/>
          <a:p>
            <a:r>
              <a:rPr lang="en-US" sz="1200" dirty="0" smtClean="0"/>
              <a:t>Current drought!</a:t>
            </a:r>
            <a:endParaRPr lang="en-US" sz="1200" dirty="0"/>
          </a:p>
        </p:txBody>
      </p:sp>
      <p:sp>
        <p:nvSpPr>
          <p:cNvPr id="10" name="TextBox 9"/>
          <p:cNvSpPr txBox="1"/>
          <p:nvPr/>
        </p:nvSpPr>
        <p:spPr>
          <a:xfrm>
            <a:off x="7104042" y="1817523"/>
            <a:ext cx="2020484" cy="954107"/>
          </a:xfrm>
          <a:prstGeom prst="rect">
            <a:avLst/>
          </a:prstGeom>
          <a:noFill/>
        </p:spPr>
        <p:txBody>
          <a:bodyPr wrap="square" rtlCol="0">
            <a:spAutoFit/>
          </a:bodyPr>
          <a:lstStyle/>
          <a:p>
            <a:r>
              <a:rPr lang="en-US" sz="1400" dirty="0" smtClean="0"/>
              <a:t>In general, The spatial details of every </a:t>
            </a:r>
            <a:r>
              <a:rPr lang="en-US" sz="1400" dirty="0"/>
              <a:t>drought is different</a:t>
            </a:r>
            <a:r>
              <a:rPr lang="en-US" sz="1400" dirty="0" smtClean="0"/>
              <a:t>.! Every situation is different!!</a:t>
            </a:r>
          </a:p>
        </p:txBody>
      </p:sp>
      <p:cxnSp>
        <p:nvCxnSpPr>
          <p:cNvPr id="18" name="Straight Arrow Connector 17"/>
          <p:cNvCxnSpPr/>
          <p:nvPr/>
        </p:nvCxnSpPr>
        <p:spPr>
          <a:xfrm flipV="1">
            <a:off x="6588933" y="838200"/>
            <a:ext cx="525171" cy="3311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76" y="2841159"/>
            <a:ext cx="493763" cy="2236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7162800" y="2819400"/>
            <a:ext cx="1902968" cy="369332"/>
          </a:xfrm>
          <a:prstGeom prst="rect">
            <a:avLst/>
          </a:prstGeom>
          <a:noFill/>
        </p:spPr>
        <p:txBody>
          <a:bodyPr wrap="square" rtlCol="0">
            <a:spAutoFit/>
          </a:bodyPr>
          <a:lstStyle/>
          <a:p>
            <a:r>
              <a:rPr lang="en-US" sz="1400" dirty="0" smtClean="0"/>
              <a:t>CONUS % Land Area</a:t>
            </a:r>
            <a:r>
              <a:rPr lang="en-US" dirty="0" smtClean="0"/>
              <a:t> </a:t>
            </a:r>
            <a:endParaRPr lang="en-US" dirty="0"/>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1073" y="3150801"/>
            <a:ext cx="531303" cy="17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04800" y="5828464"/>
            <a:ext cx="6150437"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Last month drought free areas in areas was 46 %. </a:t>
            </a:r>
          </a:p>
          <a:p>
            <a:pPr marL="285750" indent="-285750">
              <a:buFont typeface="Arial" panose="020B0604020202020204" pitchFamily="34" charset="0"/>
              <a:buChar char="•"/>
            </a:pPr>
            <a:r>
              <a:rPr lang="en-US" sz="1400" dirty="0" smtClean="0"/>
              <a:t>Now it is 58%. Definitely the ongoing El Nino has something to do with it. </a:t>
            </a:r>
            <a:r>
              <a:rPr lang="en-US" sz="1400" dirty="0" smtClean="0">
                <a:sym typeface="Wingdings" panose="05000000000000000000" pitchFamily="2" charset="2"/>
              </a:rPr>
              <a:t>:-) </a:t>
            </a:r>
          </a:p>
        </p:txBody>
      </p:sp>
      <p:pic>
        <p:nvPicPr>
          <p:cNvPr id="7" name="Picture 6"/>
          <p:cNvPicPr>
            <a:picLocks noChangeAspect="1"/>
          </p:cNvPicPr>
          <p:nvPr/>
        </p:nvPicPr>
        <p:blipFill>
          <a:blip r:embed="rId7"/>
          <a:stretch>
            <a:fillRect/>
          </a:stretch>
        </p:blipFill>
        <p:spPr>
          <a:xfrm>
            <a:off x="629101" y="2932865"/>
            <a:ext cx="5353050" cy="2760769"/>
          </a:xfrm>
          <a:prstGeom prst="rect">
            <a:avLst/>
          </a:prstGeom>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9443" y="2865521"/>
            <a:ext cx="591357" cy="2188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8"/>
          <a:stretch>
            <a:fillRect/>
          </a:stretch>
        </p:blipFill>
        <p:spPr>
          <a:xfrm>
            <a:off x="7288576" y="3150801"/>
            <a:ext cx="1703024" cy="1703024"/>
          </a:xfrm>
          <a:prstGeom prst="rect">
            <a:avLst/>
          </a:prstGeom>
        </p:spPr>
      </p:pic>
      <p:cxnSp>
        <p:nvCxnSpPr>
          <p:cNvPr id="25" name="Straight Arrow Connector 24"/>
          <p:cNvCxnSpPr/>
          <p:nvPr/>
        </p:nvCxnSpPr>
        <p:spPr>
          <a:xfrm>
            <a:off x="5486400" y="4750387"/>
            <a:ext cx="1194673" cy="47981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841A74-95B4-8144-A9DB-38AC5945665D}"/>
              </a:ext>
            </a:extLst>
          </p:cNvPr>
          <p:cNvSpPr/>
          <p:nvPr/>
        </p:nvSpPr>
        <p:spPr>
          <a:xfrm>
            <a:off x="10257" y="6208042"/>
            <a:ext cx="6781799" cy="276999"/>
          </a:xfrm>
          <a:prstGeom prst="rect">
            <a:avLst/>
          </a:prstGeom>
        </p:spPr>
        <p:txBody>
          <a:bodyPr wrap="square">
            <a:spAutoFit/>
          </a:bodyPr>
          <a:lstStyle/>
          <a:p>
            <a:r>
              <a:rPr lang="en-US" sz="1200" dirty="0"/>
              <a:t>https://</a:t>
            </a:r>
            <a:r>
              <a:rPr lang="en-US" sz="1200" dirty="0" err="1"/>
              <a:t>www.cpc.ncep.noaa.gov</a:t>
            </a:r>
            <a:r>
              <a:rPr lang="en-US" sz="1200" dirty="0"/>
              <a:t>/products/Drought/Figures/SPI/Prediction/ENS_spi3-12_4x3_hatched.jpg</a:t>
            </a:r>
          </a:p>
        </p:txBody>
      </p:sp>
      <p:sp>
        <p:nvSpPr>
          <p:cNvPr id="5" name="TextBox 4">
            <a:extLst>
              <a:ext uri="{FF2B5EF4-FFF2-40B4-BE49-F238E27FC236}">
                <a16:creationId xmlns:a16="http://schemas.microsoft.com/office/drawing/2014/main" id="{E96C0D34-F411-91B7-E74A-34817CD2A35F}"/>
              </a:ext>
            </a:extLst>
          </p:cNvPr>
          <p:cNvSpPr txBox="1"/>
          <p:nvPr/>
        </p:nvSpPr>
        <p:spPr>
          <a:xfrm>
            <a:off x="6826624" y="606588"/>
            <a:ext cx="2317376" cy="5324535"/>
          </a:xfrm>
          <a:prstGeom prst="rect">
            <a:avLst/>
          </a:prstGeom>
          <a:noFill/>
        </p:spPr>
        <p:txBody>
          <a:bodyPr wrap="square" rtlCol="0">
            <a:spAutoFit/>
          </a:bodyPr>
          <a:lstStyle/>
          <a:p>
            <a:pPr marL="214313" indent="-214313">
              <a:buFont typeface="Arial" panose="020B0604020202020204" pitchFamily="34" charset="0"/>
              <a:buChar char="•"/>
            </a:pPr>
            <a:r>
              <a:rPr lang="en-US" sz="1400" dirty="0"/>
              <a:t>The North American Multi-Model Ensemble (NMME):</a:t>
            </a:r>
          </a:p>
          <a:p>
            <a:pPr marL="600075" lvl="1" indent="-257175">
              <a:buFont typeface="+mj-lt"/>
              <a:buAutoNum type="arabicPeriod"/>
            </a:pPr>
            <a:r>
              <a:rPr lang="en-US" sz="1400" dirty="0"/>
              <a:t>CFSv2, </a:t>
            </a:r>
          </a:p>
          <a:p>
            <a:pPr marL="600075" lvl="1" indent="-257175">
              <a:buFont typeface="+mj-lt"/>
              <a:buAutoNum type="arabicPeriod"/>
            </a:pPr>
            <a:r>
              <a:rPr lang="en-US" sz="1400" dirty="0">
                <a:solidFill>
                  <a:srgbClr val="FF0000"/>
                </a:solidFill>
              </a:rPr>
              <a:t>NCAR_CCSM4</a:t>
            </a:r>
          </a:p>
          <a:p>
            <a:pPr marL="600075" lvl="1" indent="-257175">
              <a:buFont typeface="+mj-lt"/>
              <a:buAutoNum type="arabicPeriod"/>
            </a:pPr>
            <a:r>
              <a:rPr lang="en-US" sz="1400" dirty="0">
                <a:solidFill>
                  <a:srgbClr val="FF0000"/>
                </a:solidFill>
              </a:rPr>
              <a:t>GFDL_SPEAR </a:t>
            </a:r>
          </a:p>
          <a:p>
            <a:pPr marL="600075" lvl="1" indent="-257175">
              <a:buFont typeface="+mj-lt"/>
              <a:buAutoNum type="arabicPeriod"/>
            </a:pPr>
            <a:r>
              <a:rPr lang="en-US" sz="1400" dirty="0">
                <a:solidFill>
                  <a:srgbClr val="FF0000"/>
                </a:solidFill>
              </a:rPr>
              <a:t>CanCM4i</a:t>
            </a:r>
          </a:p>
          <a:p>
            <a:pPr marL="600075" lvl="1" indent="-257175">
              <a:buFont typeface="+mj-lt"/>
              <a:buAutoNum type="arabicPeriod"/>
            </a:pPr>
            <a:r>
              <a:rPr lang="en-US" sz="1400" dirty="0">
                <a:solidFill>
                  <a:srgbClr val="FF0000"/>
                </a:solidFill>
              </a:rPr>
              <a:t>GEM_NEMO</a:t>
            </a:r>
          </a:p>
          <a:p>
            <a:pPr marL="600075" lvl="1" indent="-257175">
              <a:buFont typeface="+mj-lt"/>
              <a:buAutoNum type="arabicPeriod"/>
            </a:pPr>
            <a:r>
              <a:rPr lang="en-US" sz="1400" dirty="0">
                <a:solidFill>
                  <a:srgbClr val="FF0000"/>
                </a:solidFill>
              </a:rPr>
              <a:t> NASA_GEOS5v2</a:t>
            </a:r>
            <a:endParaRPr lang="en-US" sz="1400" dirty="0"/>
          </a:p>
          <a:p>
            <a:endParaRPr lang="en-US" sz="1400" dirty="0"/>
          </a:p>
          <a:p>
            <a:pPr marL="214313" indent="-214313">
              <a:buFont typeface="Arial" panose="020B0604020202020204" pitchFamily="34" charset="0"/>
              <a:buChar char="•"/>
            </a:pPr>
            <a:r>
              <a:rPr lang="en-US" sz="1400" dirty="0"/>
              <a:t>Quantile-Mapping (BCSD) bias correction and downscaling</a:t>
            </a:r>
          </a:p>
          <a:p>
            <a:endParaRPr lang="en-US" sz="1400" dirty="0"/>
          </a:p>
          <a:p>
            <a:pPr marL="214313" indent="-214313">
              <a:buFont typeface="Arial" panose="020B0604020202020204" pitchFamily="34" charset="0"/>
              <a:buChar char="•"/>
            </a:pPr>
            <a:r>
              <a:rPr lang="en-US" sz="1400" dirty="0"/>
              <a:t>The Hatched area: Signal to Noise Ratio SNR &lt; 1</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Maximum likelihood to estimate the gamma distribution</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Focus on the Meteorological drought</a:t>
            </a:r>
          </a:p>
          <a:p>
            <a:endParaRPr lang="en-US" dirty="0"/>
          </a:p>
        </p:txBody>
      </p:sp>
      <p:pic>
        <p:nvPicPr>
          <p:cNvPr id="6" name="Picture 2">
            <a:extLst>
              <a:ext uri="{FF2B5EF4-FFF2-40B4-BE49-F238E27FC236}">
                <a16:creationId xmlns:a16="http://schemas.microsoft.com/office/drawing/2014/main" id="{99FAEC55-BC9E-6C0B-1D11-9F1C1B4CC1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75" y="28669"/>
            <a:ext cx="7007829" cy="5838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7038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8FF722-930C-F18C-A6C3-C8A21F91A96F}"/>
              </a:ext>
            </a:extLst>
          </p:cNvPr>
          <p:cNvSpPr txBox="1"/>
          <p:nvPr/>
        </p:nvSpPr>
        <p:spPr>
          <a:xfrm>
            <a:off x="7543800" y="1290918"/>
            <a:ext cx="1381686" cy="4185761"/>
          </a:xfrm>
          <a:prstGeom prst="rect">
            <a:avLst/>
          </a:prstGeom>
          <a:noFill/>
        </p:spPr>
        <p:txBody>
          <a:bodyPr wrap="square" rtlCol="0">
            <a:spAutoFit/>
          </a:bodyPr>
          <a:lstStyle/>
          <a:p>
            <a:pPr marL="214313" indent="-214313">
              <a:buFont typeface="Arial" panose="020B0604020202020204" pitchFamily="34" charset="0"/>
              <a:buChar char="•"/>
            </a:pPr>
            <a:r>
              <a:rPr lang="en-US" sz="1400" dirty="0" smtClean="0"/>
              <a:t>Focusses on </a:t>
            </a:r>
            <a:r>
              <a:rPr lang="en-US" sz="1400" dirty="0"/>
              <a:t>Alaska</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The same method </a:t>
            </a:r>
            <a:r>
              <a:rPr lang="en-US" sz="1400" dirty="0" smtClean="0"/>
              <a:t>as CONUS</a:t>
            </a:r>
            <a:endParaRPr lang="en-US" sz="1400" dirty="0"/>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Long-term drought</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Observation </a:t>
            </a:r>
            <a:r>
              <a:rPr lang="en-US" sz="1400" dirty="0" smtClean="0"/>
              <a:t>in Alaska is poor!</a:t>
            </a:r>
            <a:endParaRPr lang="en-US" sz="1400" dirty="0"/>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smtClean="0"/>
              <a:t>Skill obviously is dependent </a:t>
            </a:r>
            <a:r>
              <a:rPr lang="en-US" sz="1400" dirty="0"/>
              <a:t>on Model performance</a:t>
            </a:r>
          </a:p>
        </p:txBody>
      </p:sp>
      <p:sp>
        <p:nvSpPr>
          <p:cNvPr id="3" name="TextBox 2">
            <a:extLst>
              <a:ext uri="{FF2B5EF4-FFF2-40B4-BE49-F238E27FC236}">
                <a16:creationId xmlns:a16="http://schemas.microsoft.com/office/drawing/2014/main" id="{20AACA93-FA4A-748A-6EF4-507CA483E355}"/>
              </a:ext>
            </a:extLst>
          </p:cNvPr>
          <p:cNvSpPr txBox="1"/>
          <p:nvPr/>
        </p:nvSpPr>
        <p:spPr>
          <a:xfrm>
            <a:off x="76200" y="6249752"/>
            <a:ext cx="8763000" cy="307777"/>
          </a:xfrm>
          <a:prstGeom prst="rect">
            <a:avLst/>
          </a:prstGeom>
          <a:noFill/>
        </p:spPr>
        <p:txBody>
          <a:bodyPr wrap="square" rtlCol="0">
            <a:spAutoFit/>
          </a:bodyPr>
          <a:lstStyle/>
          <a:p>
            <a:r>
              <a:rPr lang="en-US" sz="1400" dirty="0"/>
              <a:t>https://</a:t>
            </a:r>
            <a:r>
              <a:rPr lang="en-US" sz="1400" dirty="0" err="1"/>
              <a:t>www.cpc.ncep.noaa.gov</a:t>
            </a:r>
            <a:r>
              <a:rPr lang="en-US" sz="1400" dirty="0"/>
              <a:t>/products/Drought/AK/</a:t>
            </a:r>
            <a:r>
              <a:rPr lang="en-US" sz="1400" dirty="0" err="1"/>
              <a:t>nmme.shtml</a:t>
            </a:r>
            <a:endParaRPr lang="en-US" sz="1400" dirty="0"/>
          </a:p>
        </p:txBody>
      </p:sp>
      <p:pic>
        <p:nvPicPr>
          <p:cNvPr id="6" name="Picture 2" descr="AK 4 panel 3-6 months ">
            <a:extLst>
              <a:ext uri="{FF2B5EF4-FFF2-40B4-BE49-F238E27FC236}">
                <a16:creationId xmlns:a16="http://schemas.microsoft.com/office/drawing/2014/main" id="{ADE24173-255F-F8EA-F363-D5069B0D13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46382"/>
            <a:ext cx="3962400" cy="57694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K 4 panel 2-5 years ">
            <a:extLst>
              <a:ext uri="{FF2B5EF4-FFF2-40B4-BE49-F238E27FC236}">
                <a16:creationId xmlns:a16="http://schemas.microsoft.com/office/drawing/2014/main" id="{5106AB27-D101-D3C5-6C3A-7B6C2B8FE5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144" r="8661"/>
          <a:stretch/>
        </p:blipFill>
        <p:spPr bwMode="auto">
          <a:xfrm>
            <a:off x="4191000" y="46382"/>
            <a:ext cx="3561363" cy="5769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5022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94607B7-7240-5950-C5CA-EBD25B30D70B}"/>
              </a:ext>
            </a:extLst>
          </p:cNvPr>
          <p:cNvSpPr txBox="1"/>
          <p:nvPr/>
        </p:nvSpPr>
        <p:spPr>
          <a:xfrm>
            <a:off x="6553200" y="1143000"/>
            <a:ext cx="2240912" cy="5047536"/>
          </a:xfrm>
          <a:prstGeom prst="rect">
            <a:avLst/>
          </a:prstGeom>
          <a:noFill/>
        </p:spPr>
        <p:txBody>
          <a:bodyPr wrap="square" rtlCol="0">
            <a:spAutoFit/>
          </a:bodyPr>
          <a:lstStyle/>
          <a:p>
            <a:pPr marL="214313" indent="-214313">
              <a:buFont typeface="Arial" panose="020B0604020202020204" pitchFamily="34" charset="0"/>
              <a:buChar char="•"/>
            </a:pPr>
            <a:r>
              <a:rPr lang="en-US" sz="1400" dirty="0" smtClean="0">
                <a:cs typeface="Times New Roman" panose="02020603050405020304" pitchFamily="18" charset="0"/>
              </a:rPr>
              <a:t>Focusses </a:t>
            </a:r>
            <a:r>
              <a:rPr lang="en-US" sz="1400" dirty="0">
                <a:cs typeface="Times New Roman" panose="02020603050405020304" pitchFamily="18" charset="0"/>
              </a:rPr>
              <a:t>on the climatic water balance:  P -  PET</a:t>
            </a:r>
          </a:p>
          <a:p>
            <a:pPr marL="214313" indent="-214313">
              <a:buFont typeface="Arial" panose="020B0604020202020204" pitchFamily="34" charset="0"/>
              <a:buChar char="•"/>
            </a:pPr>
            <a:endParaRPr lang="en-US" sz="1400" dirty="0">
              <a:cs typeface="Times New Roman" panose="02020603050405020304" pitchFamily="18" charset="0"/>
            </a:endParaRPr>
          </a:p>
          <a:p>
            <a:pPr marL="214313" indent="-214313">
              <a:buFont typeface="Arial" panose="020B0604020202020204" pitchFamily="34" charset="0"/>
              <a:buChar char="•"/>
            </a:pPr>
            <a:r>
              <a:rPr lang="en-US" sz="1400" dirty="0">
                <a:solidFill>
                  <a:srgbClr val="333333"/>
                </a:solidFill>
                <a:cs typeface="Times New Roman" panose="02020603050405020304" pitchFamily="18" charset="0"/>
              </a:rPr>
              <a:t>Replace for the Palmer drought indices</a:t>
            </a:r>
            <a:endParaRPr lang="en-US" sz="1400" dirty="0">
              <a:cs typeface="Times New Roman" panose="02020603050405020304" pitchFamily="18" charset="0"/>
            </a:endParaRPr>
          </a:p>
          <a:p>
            <a:pPr marL="214313" indent="-214313">
              <a:buFont typeface="Arial" panose="020B0604020202020204" pitchFamily="34" charset="0"/>
              <a:buChar char="•"/>
            </a:pPr>
            <a:endParaRPr lang="en-US" sz="1400" dirty="0">
              <a:cs typeface="Times New Roman" panose="02020603050405020304" pitchFamily="18" charset="0"/>
            </a:endParaRPr>
          </a:p>
          <a:p>
            <a:pPr marL="214313" indent="-214313">
              <a:buFont typeface="Arial" panose="020B0604020202020204" pitchFamily="34" charset="0"/>
              <a:buChar char="•"/>
            </a:pPr>
            <a:r>
              <a:rPr lang="en-US" sz="1400" dirty="0">
                <a:cs typeface="Times New Roman" panose="02020603050405020304" pitchFamily="18" charset="0"/>
              </a:rPr>
              <a:t>The PET is estimated by Hargreaves (1985), FAO recommendation method without solar radiation, humidity and wind observation</a:t>
            </a:r>
          </a:p>
          <a:p>
            <a:pPr marL="214313" indent="-214313">
              <a:buFont typeface="Arial" panose="020B0604020202020204" pitchFamily="34" charset="0"/>
              <a:buChar char="•"/>
            </a:pPr>
            <a:endParaRPr lang="en-US" sz="1400" dirty="0">
              <a:cs typeface="Times New Roman" panose="02020603050405020304" pitchFamily="18" charset="0"/>
            </a:endParaRPr>
          </a:p>
          <a:p>
            <a:pPr marL="214313" indent="-214313">
              <a:buFont typeface="Arial" panose="020B0604020202020204" pitchFamily="34" charset="0"/>
              <a:buChar char="•"/>
            </a:pPr>
            <a:r>
              <a:rPr lang="en-US" sz="1400" dirty="0">
                <a:solidFill>
                  <a:srgbClr val="333333"/>
                </a:solidFill>
                <a:cs typeface="Times New Roman" panose="02020603050405020304" pitchFamily="18" charset="0"/>
              </a:rPr>
              <a:t>Historical 1991-2020 base period</a:t>
            </a:r>
          </a:p>
          <a:p>
            <a:pPr marL="214313" indent="-214313">
              <a:buFont typeface="Arial" panose="020B0604020202020204" pitchFamily="34" charset="0"/>
              <a:buChar char="•"/>
            </a:pPr>
            <a:endParaRPr lang="en-US" sz="1400" dirty="0">
              <a:solidFill>
                <a:srgbClr val="333333"/>
              </a:solidFill>
              <a:cs typeface="Times New Roman" panose="02020603050405020304" pitchFamily="18" charset="0"/>
            </a:endParaRPr>
          </a:p>
          <a:p>
            <a:pPr marL="214313" indent="-214313">
              <a:buFont typeface="Arial" panose="020B0604020202020204" pitchFamily="34" charset="0"/>
              <a:buChar char="•"/>
            </a:pPr>
            <a:r>
              <a:rPr lang="en-US" sz="1400" dirty="0">
                <a:solidFill>
                  <a:srgbClr val="333333"/>
                </a:solidFill>
                <a:cs typeface="Times New Roman" panose="02020603050405020304" pitchFamily="18" charset="0"/>
              </a:rPr>
              <a:t>Rank-based non-parametric standardized</a:t>
            </a:r>
            <a:r>
              <a:rPr lang="zh-CN" altLang="en-US" sz="1400" dirty="0">
                <a:solidFill>
                  <a:srgbClr val="333333"/>
                </a:solidFill>
                <a:cs typeface="Times New Roman" panose="02020603050405020304" pitchFamily="18" charset="0"/>
              </a:rPr>
              <a:t> </a:t>
            </a:r>
            <a:r>
              <a:rPr lang="en-US" sz="1400" dirty="0">
                <a:solidFill>
                  <a:srgbClr val="333333"/>
                </a:solidFill>
                <a:cs typeface="Times New Roman" panose="02020603050405020304" pitchFamily="18" charset="0"/>
              </a:rPr>
              <a:t>indices (SI)</a:t>
            </a:r>
          </a:p>
          <a:p>
            <a:pPr marL="214313" indent="-214313">
              <a:buFont typeface="Arial" panose="020B0604020202020204" pitchFamily="34" charset="0"/>
              <a:buChar char="•"/>
            </a:pPr>
            <a:endParaRPr lang="en-US" sz="1400" dirty="0">
              <a:solidFill>
                <a:srgbClr val="333333"/>
              </a:solidFill>
              <a:cs typeface="Times New Roman" panose="02020603050405020304" pitchFamily="18" charset="0"/>
            </a:endParaRPr>
          </a:p>
          <a:p>
            <a:pPr marL="214313" indent="-214313">
              <a:buFont typeface="Arial" panose="020B0604020202020204" pitchFamily="34" charset="0"/>
              <a:buChar char="•"/>
            </a:pPr>
            <a:r>
              <a:rPr lang="en-US" sz="1400" dirty="0">
                <a:solidFill>
                  <a:srgbClr val="333333"/>
                </a:solidFill>
                <a:cs typeface="Times New Roman" panose="02020603050405020304" pitchFamily="18" charset="0"/>
              </a:rPr>
              <a:t>Good for the long-term drought and short-term </a:t>
            </a:r>
            <a:r>
              <a:rPr lang="en-US" sz="1400" dirty="0" smtClean="0">
                <a:solidFill>
                  <a:srgbClr val="333333"/>
                </a:solidFill>
                <a:cs typeface="Times New Roman" panose="02020603050405020304" pitchFamily="18" charset="0"/>
              </a:rPr>
              <a:t>drought</a:t>
            </a:r>
            <a:endParaRPr lang="en-US" sz="1400" dirty="0">
              <a:cs typeface="Times New Roman" panose="02020603050405020304" pitchFamily="18" charset="0"/>
            </a:endParaRPr>
          </a:p>
        </p:txBody>
      </p:sp>
      <p:sp>
        <p:nvSpPr>
          <p:cNvPr id="2" name="Rectangle 1"/>
          <p:cNvSpPr/>
          <p:nvPr/>
        </p:nvSpPr>
        <p:spPr>
          <a:xfrm>
            <a:off x="5410200" y="6503204"/>
            <a:ext cx="3657600" cy="276999"/>
          </a:xfrm>
          <a:prstGeom prst="rect">
            <a:avLst/>
          </a:prstGeom>
        </p:spPr>
        <p:txBody>
          <a:bodyPr wrap="square">
            <a:spAutoFit/>
          </a:bodyPr>
          <a:lstStyle/>
          <a:p>
            <a:r>
              <a:rPr lang="en-US" sz="1200" dirty="0">
                <a:hlinkClick r:id="rId2"/>
              </a:rPr>
              <a:t>https://ftp.cpc.ncep.noaa.gov/CPC/li.xu/SDO/spei.html</a:t>
            </a:r>
            <a:endParaRPr lang="en-US" sz="1200" dirty="0"/>
          </a:p>
        </p:txBody>
      </p:sp>
      <p:sp>
        <p:nvSpPr>
          <p:cNvPr id="3" name="Rectangle 2"/>
          <p:cNvSpPr/>
          <p:nvPr/>
        </p:nvSpPr>
        <p:spPr>
          <a:xfrm>
            <a:off x="410771" y="264135"/>
            <a:ext cx="5791200" cy="646331"/>
          </a:xfrm>
          <a:prstGeom prst="rect">
            <a:avLst/>
          </a:prstGeom>
        </p:spPr>
        <p:txBody>
          <a:bodyPr wrap="square">
            <a:spAutoFit/>
          </a:bodyPr>
          <a:lstStyle/>
          <a:p>
            <a:pPr algn="ctr"/>
            <a:r>
              <a:rPr lang="en-US" dirty="0">
                <a:solidFill>
                  <a:srgbClr val="000000"/>
                </a:solidFill>
                <a:latin typeface="Segoe UI" panose="020B0502040204020203" pitchFamily="34" charset="0"/>
              </a:rPr>
              <a:t>NMME Multi-Model Ensemble Median (MMEM)</a:t>
            </a:r>
            <a:br>
              <a:rPr lang="en-US" dirty="0">
                <a:solidFill>
                  <a:srgbClr val="000000"/>
                </a:solidFill>
                <a:latin typeface="Segoe UI" panose="020B0502040204020203" pitchFamily="34" charset="0"/>
              </a:rPr>
            </a:br>
            <a:r>
              <a:rPr lang="en-US" dirty="0">
                <a:solidFill>
                  <a:srgbClr val="000000"/>
                </a:solidFill>
                <a:latin typeface="Segoe UI" panose="020B0502040204020203" pitchFamily="34" charset="0"/>
              </a:rPr>
              <a:t>Standardized </a:t>
            </a:r>
            <a:r>
              <a:rPr lang="en-US" dirty="0" err="1">
                <a:solidFill>
                  <a:srgbClr val="000000"/>
                </a:solidFill>
                <a:latin typeface="Segoe UI" panose="020B0502040204020203" pitchFamily="34" charset="0"/>
              </a:rPr>
              <a:t>Prcp</a:t>
            </a:r>
            <a:r>
              <a:rPr lang="en-US" dirty="0">
                <a:solidFill>
                  <a:srgbClr val="000000"/>
                </a:solidFill>
                <a:latin typeface="Segoe UI" panose="020B0502040204020203" pitchFamily="34" charset="0"/>
              </a:rPr>
              <a:t>. Evap. Index (SPEI) Forecast</a:t>
            </a:r>
          </a:p>
        </p:txBody>
      </p:sp>
      <p:pic>
        <p:nvPicPr>
          <p:cNvPr id="7" name="Picture 6">
            <a:extLst>
              <a:ext uri="{FF2B5EF4-FFF2-40B4-BE49-F238E27FC236}">
                <a16:creationId xmlns:a16="http://schemas.microsoft.com/office/drawing/2014/main" id="{82B1087A-0E1D-9F8B-CEF7-1773ED64621C}"/>
              </a:ext>
            </a:extLst>
          </p:cNvPr>
          <p:cNvPicPr>
            <a:picLocks noChangeAspect="1"/>
          </p:cNvPicPr>
          <p:nvPr/>
        </p:nvPicPr>
        <p:blipFill>
          <a:blip r:embed="rId3"/>
          <a:stretch>
            <a:fillRect/>
          </a:stretch>
        </p:blipFill>
        <p:spPr>
          <a:xfrm>
            <a:off x="1" y="910466"/>
            <a:ext cx="6705600" cy="5406267"/>
          </a:xfrm>
          <a:prstGeom prst="rect">
            <a:avLst/>
          </a:prstGeom>
        </p:spPr>
      </p:pic>
    </p:spTree>
    <p:extLst>
      <p:ext uri="{BB962C8B-B14F-4D97-AF65-F5344CB8AC3E}">
        <p14:creationId xmlns:p14="http://schemas.microsoft.com/office/powerpoint/2010/main" val="2099701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9C8C6B3-A315-6798-1524-0D9D52D63CFB}"/>
              </a:ext>
            </a:extLst>
          </p:cNvPr>
          <p:cNvSpPr txBox="1"/>
          <p:nvPr/>
        </p:nvSpPr>
        <p:spPr>
          <a:xfrm>
            <a:off x="228600" y="304800"/>
            <a:ext cx="5791200" cy="369332"/>
          </a:xfrm>
          <a:prstGeom prst="rect">
            <a:avLst/>
          </a:prstGeom>
          <a:noFill/>
        </p:spPr>
        <p:txBody>
          <a:bodyPr wrap="square">
            <a:spAutoFit/>
          </a:bodyPr>
          <a:lstStyle/>
          <a:p>
            <a:pPr algn="ctr"/>
            <a:r>
              <a:rPr lang="en-US" b="0" i="0" dirty="0">
                <a:solidFill>
                  <a:srgbClr val="000000"/>
                </a:solidFill>
                <a:effectLst/>
                <a:latin typeface="Segoe UI" panose="020B0502040204020203" pitchFamily="34" charset="0"/>
              </a:rPr>
              <a:t>NMME_VIC  Soil Moisture Percentile(SMP) Forecast</a:t>
            </a:r>
          </a:p>
        </p:txBody>
      </p:sp>
      <p:sp>
        <p:nvSpPr>
          <p:cNvPr id="12" name="TextBox 11">
            <a:extLst>
              <a:ext uri="{FF2B5EF4-FFF2-40B4-BE49-F238E27FC236}">
                <a16:creationId xmlns:a16="http://schemas.microsoft.com/office/drawing/2014/main" id="{EB6FC270-B764-187A-EFD6-311692187D91}"/>
              </a:ext>
            </a:extLst>
          </p:cNvPr>
          <p:cNvSpPr txBox="1"/>
          <p:nvPr/>
        </p:nvSpPr>
        <p:spPr>
          <a:xfrm>
            <a:off x="4232864" y="6094772"/>
            <a:ext cx="3950833" cy="276999"/>
          </a:xfrm>
          <a:prstGeom prst="rect">
            <a:avLst/>
          </a:prstGeom>
          <a:noFill/>
        </p:spPr>
        <p:txBody>
          <a:bodyPr wrap="square">
            <a:spAutoFit/>
          </a:bodyPr>
          <a:lstStyle/>
          <a:p>
            <a:r>
              <a:rPr lang="en-US" sz="1200" dirty="0">
                <a:hlinkClick r:id="rId2"/>
              </a:rPr>
              <a:t>https://ftp.cpc.ncep.noaa.gov/CPC/li.xu/SDO/smp.html</a:t>
            </a:r>
            <a:endParaRPr lang="en-US" sz="1200" dirty="0"/>
          </a:p>
        </p:txBody>
      </p:sp>
      <p:sp>
        <p:nvSpPr>
          <p:cNvPr id="14" name="TextBox 13">
            <a:extLst>
              <a:ext uri="{FF2B5EF4-FFF2-40B4-BE49-F238E27FC236}">
                <a16:creationId xmlns:a16="http://schemas.microsoft.com/office/drawing/2014/main" id="{4869D42C-AC0B-6167-4E20-059739B0A761}"/>
              </a:ext>
            </a:extLst>
          </p:cNvPr>
          <p:cNvSpPr txBox="1"/>
          <p:nvPr/>
        </p:nvSpPr>
        <p:spPr>
          <a:xfrm>
            <a:off x="6928416" y="788920"/>
            <a:ext cx="2046515" cy="5355312"/>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333333"/>
                </a:solidFill>
                <a:latin typeface="Helvetica Neue" panose="02000503000000020004" pitchFamily="2" charset="0"/>
              </a:rPr>
              <a:t>Focus on the agricultural drought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solidFill>
                  <a:srgbClr val="333333"/>
                </a:solidFill>
                <a:latin typeface="Helvetica Neue" panose="02000503000000020004" pitchFamily="2" charset="0"/>
              </a:rPr>
              <a:t>NMME forecasted meteorological forcing</a:t>
            </a:r>
          </a:p>
          <a:p>
            <a:pPr marL="285750" indent="-285750">
              <a:buFont typeface="Arial" panose="020B0604020202020204" pitchFamily="34" charset="0"/>
              <a:buChar char="•"/>
            </a:pPr>
            <a:endParaRPr lang="en-US" sz="1400" dirty="0">
              <a:solidFill>
                <a:srgbClr val="333333"/>
              </a:solidFill>
              <a:latin typeface="Helvetica Neue" panose="02000503000000020004" pitchFamily="2" charset="0"/>
            </a:endParaRPr>
          </a:p>
          <a:p>
            <a:pPr marL="285750" indent="-285750">
              <a:buFont typeface="Arial" panose="020B0604020202020204" pitchFamily="34" charset="0"/>
              <a:buChar char="•"/>
            </a:pPr>
            <a:r>
              <a:rPr lang="en-US" sz="1400" dirty="0">
                <a:solidFill>
                  <a:srgbClr val="333333"/>
                </a:solidFill>
                <a:latin typeface="Helvetica Neue" panose="02000503000000020004" pitchFamily="2" charset="0"/>
              </a:rPr>
              <a:t>Forecast lead 0-9 months</a:t>
            </a:r>
          </a:p>
          <a:p>
            <a:pPr marL="285750" indent="-285750">
              <a:buFont typeface="Arial" panose="020B0604020202020204" pitchFamily="34" charset="0"/>
              <a:buChar char="•"/>
            </a:pPr>
            <a:endParaRPr lang="en-US" sz="1400" dirty="0">
              <a:solidFill>
                <a:srgbClr val="333333"/>
              </a:solidFill>
              <a:latin typeface="Helvetica Neue" panose="02000503000000020004" pitchFamily="2" charset="0"/>
            </a:endParaRPr>
          </a:p>
          <a:p>
            <a:pPr marL="285750" indent="-285750">
              <a:buFont typeface="Arial" panose="020B0604020202020204" pitchFamily="34" charset="0"/>
              <a:buChar char="•"/>
            </a:pPr>
            <a:r>
              <a:rPr lang="en-US" sz="1400" dirty="0">
                <a:solidFill>
                  <a:srgbClr val="333333"/>
                </a:solidFill>
                <a:latin typeface="Helvetica Neue" panose="02000503000000020004" pitchFamily="2" charset="0"/>
              </a:rPr>
              <a:t>Weather generator to temporal disaggregation</a:t>
            </a:r>
          </a:p>
          <a:p>
            <a:pPr marL="285750" indent="-285750">
              <a:buFont typeface="Arial" panose="020B0604020202020204" pitchFamily="34" charset="0"/>
              <a:buChar char="•"/>
            </a:pPr>
            <a:endParaRPr lang="en-US" sz="1400" dirty="0">
              <a:solidFill>
                <a:srgbClr val="333333"/>
              </a:solidFill>
              <a:latin typeface="Helvetica Neue" panose="02000503000000020004" pitchFamily="2" charset="0"/>
            </a:endParaRPr>
          </a:p>
          <a:p>
            <a:pPr marL="285750" indent="-285750">
              <a:buFont typeface="Arial" panose="020B0604020202020204" pitchFamily="34" charset="0"/>
              <a:buChar char="•"/>
            </a:pPr>
            <a:r>
              <a:rPr lang="en-US" sz="1400" dirty="0">
                <a:solidFill>
                  <a:srgbClr val="333333"/>
                </a:solidFill>
                <a:latin typeface="Helvetica Neue" panose="02000503000000020004" pitchFamily="2" charset="0"/>
              </a:rPr>
              <a:t>drought time scales from 1 month to 60 months</a:t>
            </a:r>
          </a:p>
          <a:p>
            <a:pPr marL="285750" indent="-285750">
              <a:buFont typeface="Arial" panose="020B0604020202020204" pitchFamily="34" charset="0"/>
              <a:buChar char="•"/>
            </a:pPr>
            <a:endParaRPr lang="en-US" sz="1400" dirty="0">
              <a:solidFill>
                <a:srgbClr val="333333"/>
              </a:solidFill>
              <a:latin typeface="Helvetica Neue" panose="02000503000000020004" pitchFamily="2" charset="0"/>
            </a:endParaRPr>
          </a:p>
          <a:p>
            <a:pPr marL="285750" indent="-285750">
              <a:buFont typeface="Arial" panose="020B0604020202020204" pitchFamily="34" charset="0"/>
              <a:buChar char="•"/>
            </a:pPr>
            <a:r>
              <a:rPr lang="en-US" sz="1400" dirty="0">
                <a:solidFill>
                  <a:srgbClr val="333333"/>
                </a:solidFill>
                <a:latin typeface="Helvetica Neue" panose="02000503000000020004" pitchFamily="2" charset="0"/>
              </a:rPr>
              <a:t>Total column vertical integration soil moisture</a:t>
            </a:r>
          </a:p>
          <a:p>
            <a:pPr marL="285750" indent="-285750">
              <a:buFont typeface="Arial" panose="020B0604020202020204" pitchFamily="34" charset="0"/>
              <a:buChar char="•"/>
            </a:pPr>
            <a:endParaRPr lang="en-US" sz="1400" dirty="0">
              <a:solidFill>
                <a:srgbClr val="333333"/>
              </a:solidFill>
              <a:latin typeface="Helvetica Neue" panose="02000503000000020004" pitchFamily="2" charset="0"/>
            </a:endParaRPr>
          </a:p>
          <a:p>
            <a:pPr marL="285750" indent="-285750">
              <a:buFont typeface="Arial" panose="020B0604020202020204" pitchFamily="34" charset="0"/>
              <a:buChar char="•"/>
            </a:pPr>
            <a:r>
              <a:rPr lang="en-US" sz="1400" dirty="0">
                <a:solidFill>
                  <a:srgbClr val="333333"/>
                </a:solidFill>
                <a:latin typeface="Helvetica Neue" panose="02000503000000020004" pitchFamily="2" charset="0"/>
              </a:rPr>
              <a:t>Highest forecast skills </a:t>
            </a:r>
          </a:p>
          <a:p>
            <a:pPr marL="285750" indent="-285750">
              <a:buFont typeface="Arial" panose="020B0604020202020204" pitchFamily="34" charset="0"/>
              <a:buChar char="•"/>
            </a:pPr>
            <a:endParaRPr lang="en-US" dirty="0">
              <a:solidFill>
                <a:srgbClr val="333333"/>
              </a:solidFill>
              <a:latin typeface="Helvetica Neue" panose="02000503000000020004" pitchFamily="2" charset="0"/>
            </a:endParaRPr>
          </a:p>
          <a:p>
            <a:pPr marL="285750" indent="-285750">
              <a:buFont typeface="Arial" panose="020B0604020202020204" pitchFamily="34" charset="0"/>
              <a:buChar char="•"/>
            </a:pPr>
            <a:endParaRPr lang="en-US" dirty="0">
              <a:solidFill>
                <a:srgbClr val="333333"/>
              </a:solidFill>
              <a:latin typeface="Helvetica Neue" panose="02000503000000020004" pitchFamily="2" charset="0"/>
            </a:endParaRPr>
          </a:p>
          <a:p>
            <a:endParaRPr lang="en-US" dirty="0"/>
          </a:p>
          <a:p>
            <a:endParaRPr lang="en-US" dirty="0"/>
          </a:p>
          <a:p>
            <a:endParaRPr lang="en-US" dirty="0"/>
          </a:p>
        </p:txBody>
      </p:sp>
      <p:pic>
        <p:nvPicPr>
          <p:cNvPr id="6" name="Picture 5">
            <a:extLst>
              <a:ext uri="{FF2B5EF4-FFF2-40B4-BE49-F238E27FC236}">
                <a16:creationId xmlns:a16="http://schemas.microsoft.com/office/drawing/2014/main" id="{ED28FEAD-3C99-3EE0-8CBE-138598EED852}"/>
              </a:ext>
            </a:extLst>
          </p:cNvPr>
          <p:cNvPicPr>
            <a:picLocks noChangeAspect="1"/>
          </p:cNvPicPr>
          <p:nvPr/>
        </p:nvPicPr>
        <p:blipFill>
          <a:blip r:embed="rId3"/>
          <a:stretch>
            <a:fillRect/>
          </a:stretch>
        </p:blipFill>
        <p:spPr>
          <a:xfrm>
            <a:off x="67595" y="692574"/>
            <a:ext cx="7095205" cy="5287409"/>
          </a:xfrm>
          <a:prstGeom prst="rect">
            <a:avLst/>
          </a:prstGeom>
        </p:spPr>
      </p:pic>
    </p:spTree>
    <p:extLst>
      <p:ext uri="{BB962C8B-B14F-4D97-AF65-F5344CB8AC3E}">
        <p14:creationId xmlns:p14="http://schemas.microsoft.com/office/powerpoint/2010/main" val="14774654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531BA-7FC6-C94E-AA3D-076DFB5A443E}"/>
              </a:ext>
            </a:extLst>
          </p:cNvPr>
          <p:cNvSpPr>
            <a:spLocks noGrp="1"/>
          </p:cNvSpPr>
          <p:nvPr>
            <p:ph type="title"/>
          </p:nvPr>
        </p:nvSpPr>
        <p:spPr>
          <a:xfrm>
            <a:off x="128016" y="152400"/>
            <a:ext cx="6952281" cy="977971"/>
          </a:xfrm>
        </p:spPr>
        <p:txBody>
          <a:bodyPr>
            <a:normAutofit/>
          </a:bodyPr>
          <a:lstStyle/>
          <a:p>
            <a:r>
              <a:rPr lang="en-US" sz="1600" dirty="0"/>
              <a:t>ECMWF-extended forecast</a:t>
            </a:r>
            <a:br>
              <a:rPr lang="en-US" sz="1600" dirty="0"/>
            </a:br>
            <a:r>
              <a:rPr lang="en-US" sz="1600" dirty="0"/>
              <a:t>driven VIC model soil moisture percentile (SMP) forecast</a:t>
            </a:r>
          </a:p>
        </p:txBody>
      </p:sp>
      <p:sp>
        <p:nvSpPr>
          <p:cNvPr id="4" name="TextBox 3">
            <a:extLst>
              <a:ext uri="{FF2B5EF4-FFF2-40B4-BE49-F238E27FC236}">
                <a16:creationId xmlns:a16="http://schemas.microsoft.com/office/drawing/2014/main" id="{17ADB311-5DAD-D837-15E3-78E961C256EC}"/>
              </a:ext>
            </a:extLst>
          </p:cNvPr>
          <p:cNvSpPr txBox="1"/>
          <p:nvPr/>
        </p:nvSpPr>
        <p:spPr>
          <a:xfrm>
            <a:off x="6781799" y="1514850"/>
            <a:ext cx="2340321" cy="4616648"/>
          </a:xfrm>
          <a:prstGeom prst="rect">
            <a:avLst/>
          </a:prstGeom>
          <a:noFill/>
        </p:spPr>
        <p:txBody>
          <a:bodyPr wrap="square" rtlCol="0">
            <a:spAutoFit/>
          </a:bodyPr>
          <a:lstStyle/>
          <a:p>
            <a:pPr marL="285750" indent="-285750">
              <a:buFont typeface="Arial" panose="020B0604020202020204" pitchFamily="34" charset="0"/>
              <a:buChar char="•"/>
            </a:pPr>
            <a:r>
              <a:rPr lang="en-US" sz="1400" dirty="0"/>
              <a:t>ECMWF 48r1 version extended forecast, up to 32 days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Best sub-seasonal forecast currently available</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Forecasted meteorological Forcing to drive the VIC model</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With realistic land initial from the VIC land analysis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Predictability:  land initial  + sub-seasonal forecast</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SMP for agricultural drought</a:t>
            </a:r>
          </a:p>
        </p:txBody>
      </p:sp>
      <p:pic>
        <p:nvPicPr>
          <p:cNvPr id="5" name="Picture 4">
            <a:extLst>
              <a:ext uri="{FF2B5EF4-FFF2-40B4-BE49-F238E27FC236}">
                <a16:creationId xmlns:a16="http://schemas.microsoft.com/office/drawing/2014/main" id="{BFC8CB27-EEA8-E3F4-7479-AFE8492F1998}"/>
              </a:ext>
            </a:extLst>
          </p:cNvPr>
          <p:cNvPicPr>
            <a:picLocks noChangeAspect="1"/>
          </p:cNvPicPr>
          <p:nvPr/>
        </p:nvPicPr>
        <p:blipFill>
          <a:blip r:embed="rId2"/>
          <a:stretch>
            <a:fillRect/>
          </a:stretch>
        </p:blipFill>
        <p:spPr>
          <a:xfrm>
            <a:off x="-33950" y="914400"/>
            <a:ext cx="6854222" cy="5333999"/>
          </a:xfrm>
          <a:prstGeom prst="rect">
            <a:avLst/>
          </a:prstGeom>
        </p:spPr>
      </p:pic>
    </p:spTree>
    <p:extLst>
      <p:ext uri="{BB962C8B-B14F-4D97-AF65-F5344CB8AC3E}">
        <p14:creationId xmlns:p14="http://schemas.microsoft.com/office/powerpoint/2010/main" val="15917790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302BFAE-4760-9991-B8E1-27C3E404F4B7}"/>
              </a:ext>
            </a:extLst>
          </p:cNvPr>
          <p:cNvSpPr txBox="1">
            <a:spLocks/>
          </p:cNvSpPr>
          <p:nvPr/>
        </p:nvSpPr>
        <p:spPr>
          <a:xfrm>
            <a:off x="621538" y="118753"/>
            <a:ext cx="7306979" cy="977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t>ECMWF-extended forecast</a:t>
            </a:r>
            <a:br>
              <a:rPr lang="en-US" sz="1600" dirty="0"/>
            </a:br>
            <a:r>
              <a:rPr lang="en-US" sz="1600" dirty="0"/>
              <a:t>driven VIC model Std. Runoff Index(SRI3) forecast</a:t>
            </a:r>
          </a:p>
        </p:txBody>
      </p:sp>
      <p:sp>
        <p:nvSpPr>
          <p:cNvPr id="4" name="TextBox 3">
            <a:extLst>
              <a:ext uri="{FF2B5EF4-FFF2-40B4-BE49-F238E27FC236}">
                <a16:creationId xmlns:a16="http://schemas.microsoft.com/office/drawing/2014/main" id="{1BED2E26-BE88-1E7D-25AC-FBF0A8F93316}"/>
              </a:ext>
            </a:extLst>
          </p:cNvPr>
          <p:cNvSpPr txBox="1"/>
          <p:nvPr/>
        </p:nvSpPr>
        <p:spPr>
          <a:xfrm>
            <a:off x="7086600" y="914400"/>
            <a:ext cx="1905001" cy="3816429"/>
          </a:xfrm>
          <a:prstGeom prst="rect">
            <a:avLst/>
          </a:prstGeom>
          <a:noFill/>
        </p:spPr>
        <p:txBody>
          <a:bodyPr wrap="square" rtlCol="0">
            <a:spAutoFit/>
          </a:bodyPr>
          <a:lstStyle/>
          <a:p>
            <a:pPr marL="285750" indent="-285750">
              <a:buFont typeface="Arial" panose="020B0604020202020204" pitchFamily="34" charset="0"/>
              <a:buChar char="•"/>
            </a:pPr>
            <a:r>
              <a:rPr lang="en-US" sz="1400" dirty="0"/>
              <a:t>The same EC_VIC model forecast</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Focus on the runoff deficiency for hydrological drought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VIC is well prestige for the hydrological forecast</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Important for the western US region</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Future development</a:t>
            </a:r>
          </a:p>
          <a:p>
            <a:pPr marL="285750" indent="-28575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4E2751FD-E605-7301-203C-2BB1460CD296}"/>
              </a:ext>
            </a:extLst>
          </p:cNvPr>
          <p:cNvPicPr>
            <a:picLocks noChangeAspect="1"/>
          </p:cNvPicPr>
          <p:nvPr/>
        </p:nvPicPr>
        <p:blipFill>
          <a:blip r:embed="rId2"/>
          <a:stretch>
            <a:fillRect/>
          </a:stretch>
        </p:blipFill>
        <p:spPr>
          <a:xfrm>
            <a:off x="0" y="685801"/>
            <a:ext cx="7086600" cy="5521934"/>
          </a:xfrm>
          <a:prstGeom prst="rect">
            <a:avLst/>
          </a:prstGeom>
        </p:spPr>
      </p:pic>
    </p:spTree>
    <p:extLst>
      <p:ext uri="{BB962C8B-B14F-4D97-AF65-F5344CB8AC3E}">
        <p14:creationId xmlns:p14="http://schemas.microsoft.com/office/powerpoint/2010/main" val="29031923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5</a:t>
            </a:fld>
            <a:endParaRPr lang="en-US" altLang="en-US" sz="1400" dirty="0"/>
          </a:p>
        </p:txBody>
      </p:sp>
      <p:sp>
        <p:nvSpPr>
          <p:cNvPr id="4100" name="TextBox 2"/>
          <p:cNvSpPr txBox="1">
            <a:spLocks noChangeArrowheads="1"/>
          </p:cNvSpPr>
          <p:nvPr/>
        </p:nvSpPr>
        <p:spPr bwMode="auto">
          <a:xfrm>
            <a:off x="4191001" y="1749086"/>
            <a:ext cx="2133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Updated Seasonal </a:t>
            </a:r>
            <a:r>
              <a:rPr lang="en-US" altLang="en-US" sz="1400" dirty="0">
                <a:latin typeface="Times New Roman" pitchFamily="18" charset="0"/>
              </a:rPr>
              <a:t>Outlook </a:t>
            </a:r>
            <a:endParaRPr lang="en-US" altLang="en-US" sz="1400" dirty="0" smtClean="0">
              <a:latin typeface="Times New Roman" pitchFamily="18" charset="0"/>
            </a:endParaRPr>
          </a:p>
          <a:p>
            <a:pPr eaLnBrk="1" hangingPunct="1">
              <a:spcBef>
                <a:spcPct val="0"/>
              </a:spcBef>
              <a:buFontTx/>
              <a:buNone/>
            </a:pPr>
            <a:r>
              <a:rPr lang="en-US" altLang="en-US" sz="1400" dirty="0" smtClean="0">
                <a:latin typeface="Times New Roman" pitchFamily="18" charset="0"/>
              </a:rPr>
              <a:t>( 1 Mar –  31 May 2024)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a:t>
            </a:r>
            <a:r>
              <a:rPr lang="en-US" altLang="en-US" sz="1400" dirty="0" smtClean="0">
                <a:latin typeface="Times New Roman" pitchFamily="18" charset="0"/>
              </a:rPr>
              <a:t>2/29/24</a:t>
            </a:r>
            <a:endParaRPr lang="en-US" altLang="en-US" sz="1400" dirty="0">
              <a:latin typeface="Times New Roman" pitchFamily="18" charset="0"/>
            </a:endParaRPr>
          </a:p>
        </p:txBody>
      </p:sp>
      <p:sp>
        <p:nvSpPr>
          <p:cNvPr id="4101" name="TextBox 9"/>
          <p:cNvSpPr txBox="1">
            <a:spLocks noChangeArrowheads="1"/>
          </p:cNvSpPr>
          <p:nvPr/>
        </p:nvSpPr>
        <p:spPr bwMode="auto">
          <a:xfrm>
            <a:off x="6172200" y="2829580"/>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Monthly </a:t>
            </a:r>
            <a:r>
              <a:rPr lang="en-US" altLang="en-US" sz="1400" dirty="0" smtClean="0">
                <a:latin typeface="Times New Roman" pitchFamily="18" charset="0"/>
              </a:rPr>
              <a:t>outlook (for March 2024)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a:t>
            </a:r>
            <a:r>
              <a:rPr lang="en-US" altLang="en-US" sz="1400" dirty="0" smtClean="0">
                <a:latin typeface="Times New Roman" pitchFamily="18" charset="0"/>
              </a:rPr>
              <a:t>2/29/24</a:t>
            </a:r>
            <a:endParaRPr lang="en-US" altLang="en-US" sz="1400" dirty="0">
              <a:latin typeface="Times New Roman" pitchFamily="18" charset="0"/>
            </a:endParaRPr>
          </a:p>
        </p:txBody>
      </p:sp>
      <p:sp>
        <p:nvSpPr>
          <p:cNvPr id="8" name="TextBox 7"/>
          <p:cNvSpPr txBox="1"/>
          <p:nvPr/>
        </p:nvSpPr>
        <p:spPr>
          <a:xfrm>
            <a:off x="4275909" y="518366"/>
            <a:ext cx="4868091" cy="1138773"/>
          </a:xfrm>
          <a:prstGeom prst="rect">
            <a:avLst/>
          </a:prstGeom>
          <a:noFill/>
        </p:spPr>
        <p:txBody>
          <a:bodyPr wrap="square" rtlCol="0">
            <a:spAutoFit/>
          </a:bodyPr>
          <a:lstStyle/>
          <a:p>
            <a:pPr algn="ctr"/>
            <a:r>
              <a:rPr lang="en-US" sz="1400" u="sng" dirty="0" smtClean="0">
                <a:solidFill>
                  <a:srgbClr val="FF0000"/>
                </a:solidFill>
              </a:rPr>
              <a:t>New </a:t>
            </a:r>
            <a:r>
              <a:rPr lang="en-US" sz="1400" b="1" u="sng" dirty="0" smtClean="0">
                <a:solidFill>
                  <a:srgbClr val="FF0000"/>
                </a:solidFill>
              </a:rPr>
              <a:t>Seasonal+</a:t>
            </a:r>
            <a:r>
              <a:rPr lang="en-US" sz="1400" u="sng" dirty="0" smtClean="0">
                <a:solidFill>
                  <a:srgbClr val="FF0000"/>
                </a:solidFill>
              </a:rPr>
              <a:t> </a:t>
            </a:r>
            <a:r>
              <a:rPr lang="en-US" sz="1400" u="sng" dirty="0">
                <a:solidFill>
                  <a:srgbClr val="FF0000"/>
                </a:solidFill>
              </a:rPr>
              <a:t>Drought </a:t>
            </a:r>
            <a:r>
              <a:rPr lang="en-US" sz="1400" u="sng" dirty="0" smtClean="0">
                <a:solidFill>
                  <a:srgbClr val="FF0000"/>
                </a:solidFill>
              </a:rPr>
              <a:t>Outlook(SDO) </a:t>
            </a:r>
            <a:r>
              <a:rPr lang="en-US" sz="1400" u="sng" dirty="0">
                <a:solidFill>
                  <a:srgbClr val="FF0000"/>
                </a:solidFill>
              </a:rPr>
              <a:t>to be released in 2 days</a:t>
            </a:r>
            <a:r>
              <a:rPr lang="en-US" sz="1400" u="sng" dirty="0" smtClean="0">
                <a:solidFill>
                  <a:srgbClr val="FF0000"/>
                </a:solidFill>
              </a:rPr>
              <a:t>!</a:t>
            </a:r>
          </a:p>
          <a:p>
            <a:pPr algn="ctr"/>
            <a:r>
              <a:rPr lang="en-US" sz="1300" u="sng" dirty="0" smtClean="0">
                <a:solidFill>
                  <a:srgbClr val="FF0000"/>
                </a:solidFill>
              </a:rPr>
              <a:t>(reissued again at end of month for consistency with MDO!)</a:t>
            </a:r>
          </a:p>
          <a:p>
            <a:pPr algn="ctr"/>
            <a:endParaRPr lang="en-US" sz="1300" u="sng" dirty="0" smtClean="0">
              <a:solidFill>
                <a:srgbClr val="FF0000"/>
              </a:solidFill>
            </a:endParaRPr>
          </a:p>
          <a:p>
            <a:pPr algn="ctr"/>
            <a:r>
              <a:rPr lang="en-US" sz="1400" u="sng" dirty="0" smtClean="0">
                <a:solidFill>
                  <a:srgbClr val="FF0000"/>
                </a:solidFill>
              </a:rPr>
              <a:t>New </a:t>
            </a:r>
            <a:r>
              <a:rPr lang="en-US" sz="1400" b="1" u="sng" dirty="0" smtClean="0">
                <a:solidFill>
                  <a:srgbClr val="FF0000"/>
                </a:solidFill>
              </a:rPr>
              <a:t>Monthly</a:t>
            </a:r>
            <a:r>
              <a:rPr lang="en-US" sz="1400" u="sng" dirty="0" smtClean="0">
                <a:solidFill>
                  <a:srgbClr val="FF0000"/>
                </a:solidFill>
              </a:rPr>
              <a:t> Drought Outlook (MDO) to be released                 at end of this month) </a:t>
            </a:r>
            <a:endParaRPr lang="en-US" sz="14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6" name="Straight Arrow Connector 5"/>
          <p:cNvCxnSpPr/>
          <p:nvPr/>
        </p:nvCxnSpPr>
        <p:spPr>
          <a:xfrm>
            <a:off x="4271086" y="2590800"/>
            <a:ext cx="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267200" y="3810000"/>
            <a:ext cx="677091" cy="79501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3" name="Picture 12" descr="United States Monthly Drought Outlook"/>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4291" y="3352800"/>
            <a:ext cx="4199709" cy="3105150"/>
          </a:xfrm>
          <a:prstGeom prst="rect">
            <a:avLst/>
          </a:prstGeom>
          <a:noFill/>
          <a:ln>
            <a:noFill/>
          </a:ln>
        </p:spPr>
      </p:pic>
      <p:pic>
        <p:nvPicPr>
          <p:cNvPr id="14" name="Picture 13" descr="United States Seasonal Drought Outlo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 y="545420"/>
            <a:ext cx="4239768" cy="3264580"/>
          </a:xfrm>
          <a:prstGeom prst="rect">
            <a:avLst/>
          </a:prstGeom>
          <a:noFill/>
          <a:ln>
            <a:noFill/>
          </a:ln>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18"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Arrow Connector 26"/>
          <p:cNvCxnSpPr/>
          <p:nvPr/>
        </p:nvCxnSpPr>
        <p:spPr>
          <a:xfrm>
            <a:off x="838200" y="718066"/>
            <a:ext cx="569304" cy="1846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81000" y="1344640"/>
            <a:ext cx="429070" cy="13985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4967753" y="1793496"/>
            <a:ext cx="152400"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647191" y="2324100"/>
            <a:ext cx="648209" cy="11049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404106" y="1437263"/>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1407504" y="557757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6</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3456"/>
            <a:ext cx="762000" cy="3361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55904" y="3324565"/>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72084"/>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468868"/>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17276" y="3286618"/>
            <a:ext cx="952359" cy="369332"/>
          </a:xfrm>
          <a:prstGeom prst="rect">
            <a:avLst/>
          </a:prstGeom>
          <a:noFill/>
        </p:spPr>
        <p:txBody>
          <a:bodyPr wrap="square" rtlCol="0">
            <a:spAutoFit/>
          </a:bodyPr>
          <a:lstStyle/>
          <a:p>
            <a:r>
              <a:rPr lang="en-US" b="1" dirty="0">
                <a:solidFill>
                  <a:srgbClr val="FF0000"/>
                </a:solidFill>
              </a:rPr>
              <a:t>30 </a:t>
            </a:r>
            <a:r>
              <a:rPr lang="en-US" b="1" dirty="0" smtClean="0">
                <a:solidFill>
                  <a:srgbClr val="FF0000"/>
                </a:solidFill>
              </a:rPr>
              <a:t>Days</a:t>
            </a:r>
            <a:endParaRPr lang="en-US" b="1" dirty="0">
              <a:solidFill>
                <a:srgbClr val="FF0000"/>
              </a:solidFill>
            </a:endParaRPr>
          </a:p>
        </p:txBody>
      </p:sp>
      <p:sp>
        <p:nvSpPr>
          <p:cNvPr id="25" name="TextBox 24"/>
          <p:cNvSpPr txBox="1"/>
          <p:nvPr/>
        </p:nvSpPr>
        <p:spPr>
          <a:xfrm>
            <a:off x="1617276" y="4572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531" y="6553200"/>
            <a:ext cx="8862491" cy="307777"/>
          </a:xfrm>
          <a:prstGeom prst="rect">
            <a:avLst/>
          </a:prstGeom>
        </p:spPr>
        <p:txBody>
          <a:bodyPr wrap="none">
            <a:spAutoFit/>
          </a:bodyPr>
          <a:lstStyle/>
          <a:p>
            <a:r>
              <a:rPr lang="en-US" sz="1400" b="1" dirty="0"/>
              <a:t>From: Recent </a:t>
            </a:r>
            <a:r>
              <a:rPr lang="en-US" sz="1400" b="1" dirty="0" err="1" smtClean="0"/>
              <a:t>Accum</a:t>
            </a:r>
            <a:r>
              <a:rPr lang="en-US" sz="1400" b="1" dirty="0" smtClean="0"/>
              <a:t>./</a:t>
            </a:r>
            <a:r>
              <a:rPr lang="en-US" sz="1400" b="1" dirty="0" err="1" smtClean="0"/>
              <a:t>Anom</a:t>
            </a:r>
            <a:r>
              <a:rPr lang="en-US" sz="1400" b="1" dirty="0" smtClean="0"/>
              <a:t>  </a:t>
            </a:r>
            <a:r>
              <a:rPr lang="en-US" sz="1400" b="1" dirty="0"/>
              <a:t>Precipitation </a:t>
            </a:r>
            <a:r>
              <a:rPr lang="en-US" sz="1400" b="1" dirty="0">
                <a:solidFill>
                  <a:srgbClr val="6600CC"/>
                </a:solidFill>
                <a:hlinkClick r:id="rId3"/>
              </a:rPr>
              <a:t>https://www.cpc.ncep.noaa.gov/products/Drought/briefing_prcp.shtml</a:t>
            </a:r>
            <a:r>
              <a:rPr lang="en-US" sz="1400" b="1" dirty="0">
                <a:solidFill>
                  <a:srgbClr val="6600CC"/>
                </a:solidFill>
              </a:rPr>
              <a:t> </a:t>
            </a:r>
          </a:p>
        </p:txBody>
      </p:sp>
      <p:cxnSp>
        <p:nvCxnSpPr>
          <p:cNvPr id="10" name="Straight Arrow Connector 9"/>
          <p:cNvCxnSpPr>
            <a:stCxn id="5" idx="2"/>
          </p:cNvCxnSpPr>
          <p:nvPr/>
        </p:nvCxnSpPr>
        <p:spPr>
          <a:xfrm flipH="1">
            <a:off x="8229601" y="6217665"/>
            <a:ext cx="112103" cy="5405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grpSp>
        <p:nvGrpSpPr>
          <p:cNvPr id="29" name="Group 28"/>
          <p:cNvGrpSpPr/>
          <p:nvPr/>
        </p:nvGrpSpPr>
        <p:grpSpPr>
          <a:xfrm>
            <a:off x="3528960" y="3124200"/>
            <a:ext cx="814440" cy="405536"/>
            <a:chOff x="3528960" y="3235880"/>
            <a:chExt cx="814440" cy="405536"/>
          </a:xfrm>
        </p:grpSpPr>
        <p:cxnSp>
          <p:nvCxnSpPr>
            <p:cNvPr id="30" name="Straight Arrow Connector 29"/>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1131"/>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p:cNvCxnSpPr/>
          <p:nvPr/>
        </p:nvCxnSpPr>
        <p:spPr>
          <a:xfrm flipV="1">
            <a:off x="7086600" y="1601101"/>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089718" y="5011726"/>
            <a:ext cx="381000" cy="464631"/>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2996134" y="2297439"/>
            <a:ext cx="498918" cy="380999"/>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81708" y="3244112"/>
            <a:ext cx="1252537"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 name="TextBox 1"/>
          <p:cNvSpPr txBox="1"/>
          <p:nvPr/>
        </p:nvSpPr>
        <p:spPr>
          <a:xfrm>
            <a:off x="698958" y="4750116"/>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7</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734379" cy="307777"/>
          </a:xfrm>
          <a:prstGeom prst="rect">
            <a:avLst/>
          </a:prstGeom>
        </p:spPr>
        <p:txBody>
          <a:bodyPr wrap="none">
            <a:spAutoFit/>
          </a:bodyPr>
          <a:lstStyle/>
          <a:p>
            <a:r>
              <a:rPr lang="en-US" sz="1400" dirty="0"/>
              <a:t>From: Recent </a:t>
            </a:r>
            <a:r>
              <a:rPr lang="en-US" sz="1400" dirty="0" err="1" smtClean="0"/>
              <a:t>Anom</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1" name="Straight Arrow Connector 30"/>
          <p:cNvCxnSpPr/>
          <p:nvPr/>
        </p:nvCxnSpPr>
        <p:spPr>
          <a:xfrm flipH="1" flipV="1">
            <a:off x="4267200" y="3115848"/>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651145" y="3140384"/>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3528960" y="3099664"/>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219841" y="3212068"/>
            <a:ext cx="952359" cy="369332"/>
          </a:xfrm>
          <a:prstGeom prst="rect">
            <a:avLst/>
          </a:prstGeom>
          <a:noFill/>
        </p:spPr>
        <p:txBody>
          <a:bodyPr wrap="square" rtlCol="0">
            <a:spAutoFit/>
          </a:bodyPr>
          <a:lstStyle/>
          <a:p>
            <a:r>
              <a:rPr lang="en-US" b="1" dirty="0">
                <a:solidFill>
                  <a:srgbClr val="0033CC"/>
                </a:solidFill>
              </a:rPr>
              <a:t>7</a:t>
            </a:r>
            <a:r>
              <a:rPr lang="en-US" b="1" dirty="0" smtClean="0">
                <a:solidFill>
                  <a:srgbClr val="0033CC"/>
                </a:solidFill>
              </a:rPr>
              <a:t> </a:t>
            </a:r>
            <a:r>
              <a:rPr lang="en-US" b="1" dirty="0">
                <a:solidFill>
                  <a:srgbClr val="0033CC"/>
                </a:solidFill>
              </a:rPr>
              <a:t>days</a:t>
            </a:r>
          </a:p>
        </p:txBody>
      </p:sp>
      <p:sp>
        <p:nvSpPr>
          <p:cNvPr id="11" name="Rectangle 10"/>
          <p:cNvSpPr/>
          <p:nvPr/>
        </p:nvSpPr>
        <p:spPr>
          <a:xfrm>
            <a:off x="6858000" y="5410200"/>
            <a:ext cx="45719"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704812" y="3948619"/>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704812" y="1219200"/>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81200" y="3908227"/>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6256"/>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10" name="TextBox 9"/>
          <p:cNvSpPr txBox="1"/>
          <p:nvPr/>
        </p:nvSpPr>
        <p:spPr>
          <a:xfrm>
            <a:off x="2126673" y="545068"/>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191217" cy="307777"/>
          </a:xfrm>
          <a:prstGeom prst="rect">
            <a:avLst/>
          </a:prstGeom>
        </p:spPr>
        <p:txBody>
          <a:bodyPr wrap="none">
            <a:spAutoFit/>
          </a:bodyPr>
          <a:lstStyle/>
          <a:p>
            <a:r>
              <a:rPr lang="en-US" sz="1400" dirty="0"/>
              <a:t>From: Recent </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70485"/>
            <a:ext cx="1371600" cy="3785652"/>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a:t>
            </a:r>
            <a:r>
              <a:rPr lang="en-US" sz="1600" dirty="0" smtClean="0">
                <a:solidFill>
                  <a:srgbClr val="FF0000"/>
                </a:solidFill>
              </a:rPr>
              <a:t>),</a:t>
            </a:r>
          </a:p>
          <a:p>
            <a:endParaRPr lang="en-US" sz="1600" dirty="0">
              <a:solidFill>
                <a:srgbClr val="FF0000"/>
              </a:solidFill>
            </a:endParaRPr>
          </a:p>
          <a:p>
            <a:r>
              <a:rPr lang="en-US" sz="1600" dirty="0" smtClean="0">
                <a:solidFill>
                  <a:srgbClr val="FF0000"/>
                </a:solidFill>
              </a:rPr>
              <a:t> </a:t>
            </a:r>
            <a:r>
              <a:rPr lang="en-US" sz="1600" b="1" dirty="0">
                <a:solidFill>
                  <a:srgbClr val="FF0000"/>
                </a:solidFill>
              </a:rPr>
              <a:t>it is the </a:t>
            </a:r>
            <a:endParaRPr lang="en-US" sz="1600" b="1" dirty="0" smtClean="0">
              <a:solidFill>
                <a:srgbClr val="FF0000"/>
              </a:solidFill>
            </a:endParaRPr>
          </a:p>
          <a:p>
            <a:r>
              <a:rPr lang="en-US" sz="1600" b="1" u="sng" dirty="0" smtClean="0">
                <a:solidFill>
                  <a:srgbClr val="FF0000"/>
                </a:solidFill>
              </a:rPr>
              <a:t>% </a:t>
            </a:r>
            <a:r>
              <a:rPr lang="en-US" sz="1600" b="1" u="sng" dirty="0">
                <a:solidFill>
                  <a:srgbClr val="FF0000"/>
                </a:solidFill>
              </a:rPr>
              <a:t>of </a:t>
            </a:r>
            <a:r>
              <a:rPr lang="en-US" sz="1600" b="1" u="sng" dirty="0" smtClean="0">
                <a:solidFill>
                  <a:srgbClr val="FF0000"/>
                </a:solidFill>
              </a:rPr>
              <a:t>normal </a:t>
            </a:r>
            <a:r>
              <a:rPr lang="en-US" sz="1600" b="1" dirty="0" smtClean="0">
                <a:solidFill>
                  <a:srgbClr val="FF0000"/>
                </a:solidFill>
              </a:rPr>
              <a:t>precip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70485"/>
            <a:ext cx="1371600" cy="37856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04800" y="1676400"/>
            <a:ext cx="12192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3528960" y="3200400"/>
            <a:ext cx="814440" cy="405536"/>
            <a:chOff x="3528960" y="3235880"/>
            <a:chExt cx="814440" cy="405536"/>
          </a:xfrm>
        </p:grpSpPr>
        <p:cxnSp>
          <p:nvCxnSpPr>
            <p:cNvPr id="22" name="Straight Arrow Connector 21"/>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5749"/>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9</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smtClean="0">
                <a:solidFill>
                  <a:srgbClr val="0033CC"/>
                </a:solidFill>
              </a:rPr>
              <a:t>3 M</a:t>
            </a:r>
            <a:endParaRPr lang="en-US" b="1" dirty="0">
              <a:solidFill>
                <a:srgbClr val="0033CC"/>
              </a:solidFill>
            </a:endParaRP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20000" y="457200"/>
            <a:ext cx="1454068" cy="1815882"/>
          </a:xfrm>
          <a:prstGeom prst="rect">
            <a:avLst/>
          </a:prstGeom>
          <a:noFill/>
        </p:spPr>
        <p:txBody>
          <a:bodyPr wrap="square" rtlCol="0">
            <a:spAutoFit/>
          </a:bodyPr>
          <a:lstStyle/>
          <a:p>
            <a:r>
              <a:rPr lang="en-US" sz="1400" dirty="0"/>
              <a:t>In these interim time scale 3-6 months, </a:t>
            </a:r>
            <a:r>
              <a:rPr lang="en-US" sz="1400" u="sng" dirty="0"/>
              <a:t>we need to pay attention </a:t>
            </a:r>
            <a:r>
              <a:rPr lang="en-US" sz="1400" dirty="0"/>
              <a:t>to regions, which are </a:t>
            </a:r>
            <a:r>
              <a:rPr lang="en-US" sz="1400" dirty="0" smtClean="0"/>
              <a:t>dark-brown, red &amp; dark red </a:t>
            </a:r>
            <a:r>
              <a:rPr lang="en-US" sz="1400" b="1" dirty="0">
                <a:solidFill>
                  <a:srgbClr val="FF0000"/>
                </a:solidFill>
              </a:rPr>
              <a:t>(&lt;50</a:t>
            </a:r>
            <a:r>
              <a:rPr lang="en-US" sz="1400" b="1" dirty="0" smtClean="0">
                <a:solidFill>
                  <a:srgbClr val="FF0000"/>
                </a:solidFill>
              </a:rPr>
              <a:t>%).</a:t>
            </a:r>
            <a:endParaRPr lang="en-US" sz="1400" dirty="0"/>
          </a:p>
        </p:txBody>
      </p:sp>
      <p:sp>
        <p:nvSpPr>
          <p:cNvPr id="8" name="TextBox 7"/>
          <p:cNvSpPr txBox="1"/>
          <p:nvPr/>
        </p:nvSpPr>
        <p:spPr>
          <a:xfrm>
            <a:off x="7601697" y="2435661"/>
            <a:ext cx="1448751" cy="1600438"/>
          </a:xfrm>
          <a:prstGeom prst="rect">
            <a:avLst/>
          </a:prstGeom>
          <a:noFill/>
        </p:spPr>
        <p:txBody>
          <a:bodyPr wrap="square" rtlCol="0">
            <a:spAutoFit/>
          </a:bodyPr>
          <a:lstStyle/>
          <a:p>
            <a:r>
              <a:rPr lang="en-US" sz="1400" u="sng" dirty="0" smtClean="0">
                <a:solidFill>
                  <a:srgbClr val="FF0000"/>
                </a:solidFill>
              </a:rPr>
              <a:t>While accrued  precipitation deficits are real &amp; objective, </a:t>
            </a:r>
          </a:p>
          <a:p>
            <a:r>
              <a:rPr lang="en-US" sz="1400" u="sng" dirty="0" smtClean="0">
                <a:solidFill>
                  <a:srgbClr val="FF0000"/>
                </a:solidFill>
              </a:rPr>
              <a:t>droughts are subjective declarations!! </a:t>
            </a:r>
            <a:endParaRPr lang="en-US" sz="1400" u="sng" dirty="0">
              <a:solidFill>
                <a:srgbClr val="FF0000"/>
              </a:solidFill>
            </a:endParaRPr>
          </a:p>
        </p:txBody>
      </p:sp>
      <p:sp>
        <p:nvSpPr>
          <p:cNvPr id="4" name="TextBox 3"/>
          <p:cNvSpPr txBox="1"/>
          <p:nvPr/>
        </p:nvSpPr>
        <p:spPr>
          <a:xfrm>
            <a:off x="7620000" y="4075074"/>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86804" y="5129712"/>
            <a:ext cx="1533087" cy="1754326"/>
          </a:xfrm>
          <a:prstGeom prst="rect">
            <a:avLst/>
          </a:prstGeom>
          <a:noFill/>
        </p:spPr>
        <p:txBody>
          <a:bodyPr wrap="square" rtlCol="0">
            <a:spAutoFit/>
          </a:bodyPr>
          <a:lstStyle/>
          <a:p>
            <a:r>
              <a:rPr lang="en-US" sz="1200" dirty="0" smtClean="0"/>
              <a:t>In general, West US suffers more from frequent and lasting droughts. Droughts in East US are less and less lasting!</a:t>
            </a:r>
          </a:p>
          <a:p>
            <a:r>
              <a:rPr lang="en-US" sz="1200" dirty="0" smtClean="0"/>
              <a:t>What about Center </a:t>
            </a:r>
            <a:r>
              <a:rPr lang="en-US" sz="1200" dirty="0" smtClean="0">
                <a:sym typeface="Wingdings" panose="05000000000000000000" pitchFamily="2" charset="2"/>
              </a:rPr>
              <a:t>?</a:t>
            </a:r>
          </a:p>
          <a:p>
            <a:r>
              <a:rPr lang="en-US" sz="1200" dirty="0" smtClean="0">
                <a:sym typeface="Wingdings" panose="05000000000000000000" pitchFamily="2" charset="2"/>
              </a:rPr>
              <a:t>More like West than East?</a:t>
            </a:r>
            <a:endParaRPr lang="en-US" sz="1200" dirty="0"/>
          </a:p>
        </p:txBody>
      </p:sp>
      <p:sp>
        <p:nvSpPr>
          <p:cNvPr id="20" name="TextBox 19"/>
          <p:cNvSpPr txBox="1"/>
          <p:nvPr/>
        </p:nvSpPr>
        <p:spPr>
          <a:xfrm>
            <a:off x="1673226" y="3288268"/>
            <a:ext cx="765174"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7" name="TextBox 16"/>
          <p:cNvSpPr txBox="1"/>
          <p:nvPr/>
        </p:nvSpPr>
        <p:spPr>
          <a:xfrm>
            <a:off x="0" y="6092010"/>
            <a:ext cx="7488447" cy="584775"/>
          </a:xfrm>
          <a:prstGeom prst="rect">
            <a:avLst/>
          </a:prstGeom>
          <a:noFill/>
        </p:spPr>
        <p:txBody>
          <a:bodyPr wrap="square" rtlCol="0">
            <a:spAutoFit/>
          </a:bodyPr>
          <a:lstStyle/>
          <a:p>
            <a:r>
              <a:rPr lang="en-US" sz="1600" dirty="0" smtClean="0"/>
              <a:t>Short term(S) Drought is generally declared when rainfall deficits exist in the 3-6 months time range. {Long term deficits beyond 1 or 2 or more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7" name="Group 36"/>
          <p:cNvGrpSpPr/>
          <p:nvPr/>
        </p:nvGrpSpPr>
        <p:grpSpPr>
          <a:xfrm>
            <a:off x="3528960" y="3200400"/>
            <a:ext cx="814440" cy="405536"/>
            <a:chOff x="3528960" y="3235880"/>
            <a:chExt cx="814440" cy="405536"/>
          </a:xfrm>
        </p:grpSpPr>
        <p:cxnSp>
          <p:nvCxnSpPr>
            <p:cNvPr id="38" name="Straight Arrow Connector 3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127108</TotalTime>
  <Words>4240</Words>
  <Application>Microsoft Office PowerPoint</Application>
  <PresentationFormat>On-screen Show (4:3)</PresentationFormat>
  <Paragraphs>471</Paragraphs>
  <Slides>45</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45</vt:i4>
      </vt:variant>
    </vt:vector>
  </HeadingPairs>
  <TitlesOfParts>
    <vt:vector size="57" baseType="lpstr">
      <vt:lpstr>MS PGothic</vt:lpstr>
      <vt:lpstr>Arial</vt:lpstr>
      <vt:lpstr>Helvetica Neue</vt:lpstr>
      <vt:lpstr>Roboto</vt:lpstr>
      <vt:lpstr>Segoe UI</vt:lpstr>
      <vt:lpstr>Times New Roman</vt:lpstr>
      <vt:lpstr>Trebuchet MS</vt:lpstr>
      <vt:lpstr>Verdana</vt:lpstr>
      <vt:lpstr>verdana,arial,serif</vt:lpstr>
      <vt:lpstr>Wingdings</vt:lpstr>
      <vt:lpstr>Wingdings 2</vt:lpstr>
      <vt:lpstr>Default Design</vt:lpstr>
      <vt:lpstr>Drought  Outlook  Support Briefing  March 2024 </vt:lpstr>
      <vt:lpstr>Drought Monitor </vt:lpstr>
      <vt:lpstr>Exptl. Objective Drought Monitor  (showing S/term &amp; L/Term separately) from  National Drought Mitigation Center (NDMC)  </vt:lpstr>
      <vt:lpstr>PowerPoint Presentation</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(left) &amp;  P (right) Ens.Mean forecasts for</vt:lpstr>
      <vt:lpstr>PowerPoint Presentation</vt:lpstr>
      <vt:lpstr>PowerPoint Presentation</vt:lpstr>
      <vt:lpstr>PowerPoint Presentation</vt:lpstr>
      <vt:lpstr>Summary</vt:lpstr>
      <vt:lpstr>Exptl. objective drought forecast slides</vt:lpstr>
      <vt:lpstr>Objective drought forecast</vt:lpstr>
      <vt:lpstr>PowerPoint Presentation</vt:lpstr>
      <vt:lpstr>PowerPoint Presentation</vt:lpstr>
      <vt:lpstr>PowerPoint Presentation</vt:lpstr>
      <vt:lpstr>PowerPoint Presentation</vt:lpstr>
      <vt:lpstr>ECMWF-extended forecast driven VIC model soil moisture percentile (SMP) forecast</vt:lpstr>
      <vt:lpstr>PowerPoint Presentation</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11373</cp:revision>
  <cp:lastPrinted>2021-02-15T18:18:07Z</cp:lastPrinted>
  <dcterms:created xsi:type="dcterms:W3CDTF">2008-10-04T17:35:30Z</dcterms:created>
  <dcterms:modified xsi:type="dcterms:W3CDTF">2024-03-19T03:19:07Z</dcterms:modified>
</cp:coreProperties>
</file>