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808" r:id="rId2"/>
    <p:sldId id="824" r:id="rId3"/>
    <p:sldId id="788" r:id="rId4"/>
    <p:sldId id="844" r:id="rId5"/>
    <p:sldId id="845" r:id="rId6"/>
    <p:sldId id="850" r:id="rId7"/>
    <p:sldId id="868" r:id="rId8"/>
    <p:sldId id="867" r:id="rId9"/>
    <p:sldId id="893" r:id="rId10"/>
    <p:sldId id="833" r:id="rId11"/>
    <p:sldId id="891" r:id="rId12"/>
    <p:sldId id="892" r:id="rId13"/>
    <p:sldId id="871" r:id="rId14"/>
    <p:sldId id="881" r:id="rId15"/>
    <p:sldId id="827" r:id="rId16"/>
    <p:sldId id="889" r:id="rId17"/>
    <p:sldId id="757" r:id="rId18"/>
    <p:sldId id="796" r:id="rId19"/>
    <p:sldId id="811" r:id="rId20"/>
    <p:sldId id="795" r:id="rId21"/>
    <p:sldId id="890" r:id="rId22"/>
    <p:sldId id="790" r:id="rId23"/>
    <p:sldId id="878" r:id="rId24"/>
    <p:sldId id="877" r:id="rId25"/>
    <p:sldId id="728" r:id="rId26"/>
    <p:sldId id="886" r:id="rId27"/>
    <p:sldId id="832" r:id="rId28"/>
    <p:sldId id="804" r:id="rId29"/>
    <p:sldId id="864" r:id="rId30"/>
    <p:sldId id="887" r:id="rId31"/>
    <p:sldId id="810" r:id="rId32"/>
    <p:sldId id="872" r:id="rId33"/>
    <p:sldId id="882" r:id="rId34"/>
    <p:sldId id="879" r:id="rId35"/>
    <p:sldId id="888" r:id="rId36"/>
    <p:sldId id="883" r:id="rId37"/>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FF6600"/>
    <a:srgbClr val="6600CC"/>
    <a:srgbClr val="33CC33"/>
    <a:srgbClr val="FF3300"/>
    <a:srgbClr val="FA523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53" autoAdjust="0"/>
    <p:restoredTop sz="74869" autoAdjust="0"/>
  </p:normalViewPr>
  <p:slideViewPr>
    <p:cSldViewPr>
      <p:cViewPr>
        <p:scale>
          <a:sx n="103" d="100"/>
          <a:sy n="103" d="100"/>
        </p:scale>
        <p:origin x="-168" y="-78"/>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13</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35</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gif"/><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gif"/><Relationship Id="rId1" Type="http://schemas.openxmlformats.org/officeDocument/2006/relationships/slideLayout" Target="../slideLayouts/slideLayout7.xml"/><Relationship Id="rId4" Type="http://schemas.openxmlformats.org/officeDocument/2006/relationships/image" Target="../media/image117.gif"/></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838200"/>
            <a:ext cx="8610600" cy="1470025"/>
          </a:xfrm>
        </p:spPr>
        <p:txBody>
          <a:bodyPr/>
          <a:lstStyle/>
          <a:p>
            <a:pPr eaLnBrk="1" hangingPunct="1"/>
            <a:r>
              <a:rPr lang="en-US" altLang="en-US" sz="4000" dirty="0" smtClean="0"/>
              <a:t>Drought  Outlook  Support Briefing</a:t>
            </a:r>
            <a:br>
              <a:rPr lang="en-US" altLang="en-US" sz="4000" dirty="0" smtClean="0"/>
            </a:br>
            <a:r>
              <a:rPr lang="en-US" altLang="en-US" sz="1800" dirty="0" smtClean="0"/>
              <a:t>(formerly Drought Outlook Discussion)    </a:t>
            </a:r>
            <a:br>
              <a:rPr lang="en-US" altLang="en-US" sz="1800" dirty="0" smtClean="0"/>
            </a:br>
            <a:r>
              <a:rPr lang="en-US" altLang="en-US" sz="4000" dirty="0" smtClean="0"/>
              <a:t>September 2018 </a:t>
            </a:r>
          </a:p>
        </p:txBody>
      </p:sp>
      <p:sp>
        <p:nvSpPr>
          <p:cNvPr id="2051" name="Rectangle 3"/>
          <p:cNvSpPr>
            <a:spLocks noGrp="1" noChangeArrowheads="1"/>
          </p:cNvSpPr>
          <p:nvPr>
            <p:ph type="subTitle" idx="1"/>
          </p:nvPr>
        </p:nvSpPr>
        <p:spPr>
          <a:xfrm>
            <a:off x="457200" y="2971800"/>
            <a:ext cx="8229600" cy="2743200"/>
          </a:xfrm>
        </p:spPr>
        <p:txBody>
          <a:bodyPr/>
          <a:lstStyle/>
          <a:p>
            <a:pPr eaLnBrk="1" hangingPunct="1"/>
            <a:endParaRPr lang="en-US" altLang="en-US" dirty="0" smtClean="0"/>
          </a:p>
          <a:p>
            <a:pPr eaLnBrk="1" hangingPunct="1"/>
            <a:r>
              <a:rPr lang="en-US" altLang="en-US" dirty="0" smtClean="0"/>
              <a:t>Climate Prediction Center/NCEP/NOAA</a:t>
            </a:r>
          </a:p>
          <a:p>
            <a:pPr eaLnBrk="1" hangingPunct="1"/>
            <a:endParaRPr lang="en-US" altLang="en-US" dirty="0" smtClean="0"/>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2438400" y="56388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Season across the US</a:t>
            </a:r>
            <a:endParaRPr lang="en-US" sz="1400" dirty="0"/>
          </a:p>
        </p:txBody>
      </p:sp>
      <p:sp>
        <p:nvSpPr>
          <p:cNvPr id="9" name="Rectangle 8"/>
          <p:cNvSpPr/>
          <p:nvPr/>
        </p:nvSpPr>
        <p:spPr>
          <a:xfrm>
            <a:off x="2798618" y="5105401"/>
            <a:ext cx="26877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562600" y="194641"/>
            <a:ext cx="2514600" cy="155795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1752600"/>
            <a:ext cx="2438400"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0" y="1600200"/>
            <a:ext cx="2819400" cy="52578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05800" y="3657600"/>
            <a:ext cx="838200" cy="1015663"/>
          </a:xfrm>
          <a:prstGeom prst="rect">
            <a:avLst/>
          </a:prstGeom>
          <a:noFill/>
        </p:spPr>
        <p:txBody>
          <a:bodyPr wrap="square" rtlCol="0">
            <a:spAutoFit/>
          </a:bodyPr>
          <a:lstStyle/>
          <a:p>
            <a:r>
              <a:rPr lang="en-US" sz="1200" dirty="0" smtClean="0"/>
              <a:t>Upcoming 3-m season’s</a:t>
            </a:r>
          </a:p>
          <a:p>
            <a:r>
              <a:rPr lang="en-US" sz="1200" dirty="0" smtClean="0"/>
              <a:t>Rainy areas!</a:t>
            </a:r>
            <a:endParaRPr lang="en-US" sz="1200" dirty="0"/>
          </a:p>
        </p:txBody>
      </p:sp>
      <p:cxnSp>
        <p:nvCxnSpPr>
          <p:cNvPr id="22" name="Straight Arrow Connector 21"/>
          <p:cNvCxnSpPr/>
          <p:nvPr/>
        </p:nvCxnSpPr>
        <p:spPr>
          <a:xfrm flipH="1">
            <a:off x="8229600" y="3657600"/>
            <a:ext cx="3810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47625" y="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10200" y="1600200"/>
            <a:ext cx="2819400" cy="52578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6" y="0"/>
            <a:ext cx="5121212"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4516" y="3886200"/>
            <a:ext cx="35052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the short term (~3 </a:t>
            </a:r>
            <a:r>
              <a:rPr lang="en-US" dirty="0" err="1" smtClean="0"/>
              <a:t>mo</a:t>
            </a:r>
            <a:r>
              <a:rPr lang="en-US" dirty="0" smtClean="0"/>
              <a:t>), overall the drought looks much improved, except in Northwest.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the longer term ~12m and greater, severe deficits remain in the Southwest </a:t>
            </a:r>
            <a:r>
              <a:rPr lang="en-US" dirty="0"/>
              <a:t> </a:t>
            </a:r>
            <a:r>
              <a:rPr lang="en-US" dirty="0" smtClean="0"/>
              <a:t>and this season’s rains seems not enough to offset last season’s deficits in the Northern Plains.</a:t>
            </a:r>
            <a:endParaRPr lang="en-US"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13</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10200" y="1219200"/>
            <a:ext cx="3048000" cy="2677656"/>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p>
          <a:p>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cxnSp>
        <p:nvCxnSpPr>
          <p:cNvPr id="4" name="Straight Arrow Connector 3"/>
          <p:cNvCxnSpPr/>
          <p:nvPr/>
        </p:nvCxnSpPr>
        <p:spPr>
          <a:xfrm flipH="1" flipV="1">
            <a:off x="609600" y="1219200"/>
            <a:ext cx="4953000" cy="34599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14</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In August, a  pattern with warmth in the west, south and northeast. Relative cool along a northwest to southeast swath. </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September so far is somewhat different than August, especially in the middle of the country.</a:t>
            </a:r>
            <a:endParaRPr lang="en-US" altLang="en-US" sz="1600" dirty="0">
              <a:latin typeface="Times New Roman" pitchFamily="18" charset="0"/>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76200"/>
            <a:ext cx="44196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2923450"/>
            <a:ext cx="4470256" cy="3582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1375"/>
            <a:ext cx="2918941"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93166" y="3124200"/>
            <a:ext cx="2983509" cy="307777"/>
          </a:xfrm>
          <a:prstGeom prst="rect">
            <a:avLst/>
          </a:prstGeom>
        </p:spPr>
        <p:txBody>
          <a:bodyPr wrap="none">
            <a:spAutoFit/>
          </a:bodyPr>
          <a:lstStyle/>
          <a:p>
            <a:r>
              <a:rPr lang="en-US" sz="1400" dirty="0"/>
              <a:t>https://fsapps.nwcg.gov/afm/index.php</a:t>
            </a:r>
          </a:p>
        </p:txBody>
      </p:sp>
      <p:sp>
        <p:nvSpPr>
          <p:cNvPr id="4" name="TextBox 3"/>
          <p:cNvSpPr txBox="1"/>
          <p:nvPr/>
        </p:nvSpPr>
        <p:spPr>
          <a:xfrm>
            <a:off x="5933940" y="61882"/>
            <a:ext cx="2679700" cy="400110"/>
          </a:xfrm>
          <a:prstGeom prst="rect">
            <a:avLst/>
          </a:prstGeom>
          <a:noFill/>
        </p:spPr>
        <p:txBody>
          <a:bodyPr wrap="square" rtlCol="0">
            <a:spAutoFit/>
          </a:bodyPr>
          <a:lstStyle/>
          <a:p>
            <a:r>
              <a:rPr lang="en-US" sz="2000" b="1" dirty="0" smtClean="0">
                <a:solidFill>
                  <a:srgbClr val="FF0000"/>
                </a:solidFill>
              </a:rPr>
              <a:t>Current Active FIRE</a:t>
            </a:r>
            <a:endParaRPr lang="en-US" sz="2000" b="1" dirty="0">
              <a:solidFill>
                <a:srgbClr val="FF0000"/>
              </a:solidFill>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676400"/>
            <a:ext cx="41529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978400" y="6400800"/>
            <a:ext cx="3784600" cy="276999"/>
          </a:xfrm>
          <a:prstGeom prst="rect">
            <a:avLst/>
          </a:prstGeom>
        </p:spPr>
        <p:txBody>
          <a:bodyPr wrap="square">
            <a:spAutoFit/>
          </a:bodyPr>
          <a:lstStyle/>
          <a:p>
            <a:r>
              <a:rPr lang="en-US" sz="1200" dirty="0"/>
              <a:t>https://www.fs.fed.us/science-technology/fire/information</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34004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114800" y="461992"/>
            <a:ext cx="4953000" cy="923330"/>
          </a:xfrm>
          <a:prstGeom prst="rect">
            <a:avLst/>
          </a:prstGeom>
          <a:noFill/>
        </p:spPr>
        <p:txBody>
          <a:bodyPr wrap="square" rtlCol="0">
            <a:spAutoFit/>
          </a:bodyPr>
          <a:lstStyle/>
          <a:p>
            <a:r>
              <a:rPr lang="en-US" dirty="0" smtClean="0"/>
              <a:t>One of the worst, (or probably the worst ?) fire season in CA this year and hence damage/destruction!!</a:t>
            </a:r>
            <a:endParaRPr lang="en-US" dirty="0"/>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smtClean="0"/>
          </a:p>
        </p:txBody>
      </p:sp>
      <p:sp>
        <p:nvSpPr>
          <p:cNvPr id="13" name="TextBox 12"/>
          <p:cNvSpPr txBox="1"/>
          <p:nvPr/>
        </p:nvSpPr>
        <p:spPr>
          <a:xfrm>
            <a:off x="28575" y="5562600"/>
            <a:ext cx="1025313" cy="1200329"/>
          </a:xfrm>
          <a:prstGeom prst="rect">
            <a:avLst/>
          </a:prstGeom>
          <a:noFill/>
        </p:spPr>
        <p:txBody>
          <a:bodyPr wrap="square" rtlCol="0">
            <a:spAutoFit/>
          </a:bodyPr>
          <a:lstStyle/>
          <a:p>
            <a:r>
              <a:rPr lang="en-US" dirty="0" smtClean="0"/>
              <a:t>from Google!</a:t>
            </a:r>
          </a:p>
          <a:p>
            <a:r>
              <a:rPr lang="en-US" dirty="0" smtClean="0"/>
              <a:t>-this morning.</a:t>
            </a:r>
            <a:endParaRPr lang="en-US" dirty="0"/>
          </a:p>
        </p:txBody>
      </p:sp>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550" y="2262832"/>
            <a:ext cx="4210050" cy="421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974" y="3429000"/>
            <a:ext cx="795626" cy="755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8064"/>
            <a:ext cx="3962400" cy="298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53" y="0"/>
            <a:ext cx="301203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6807" y="4400129"/>
            <a:ext cx="2610593" cy="2457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descr="https://waterdatafortexas.org/reservoirs/basin/recent-conditio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9278" y="3810000"/>
            <a:ext cx="316137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57200"/>
            <a:ext cx="249758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212" y="457199"/>
            <a:ext cx="2751388"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1" y="3360003"/>
            <a:ext cx="1371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3190875"/>
            <a:ext cx="1352299"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52800" y="76200"/>
            <a:ext cx="5791200" cy="369332"/>
          </a:xfrm>
          <a:prstGeom prst="rect">
            <a:avLst/>
          </a:prstGeom>
          <a:noFill/>
        </p:spPr>
        <p:txBody>
          <a:bodyPr wrap="square" rtlCol="0">
            <a:spAutoFit/>
          </a:bodyPr>
          <a:lstStyle/>
          <a:p>
            <a:r>
              <a:rPr lang="en-US" dirty="0" smtClean="0"/>
              <a:t>Water Reservoir Levels in some Western/Southern States!</a:t>
            </a:r>
            <a:endParaRPr lang="en-US" dirty="0"/>
          </a:p>
        </p:txBody>
      </p:sp>
      <p:sp>
        <p:nvSpPr>
          <p:cNvPr id="5" name="TextBox 4"/>
          <p:cNvSpPr txBox="1"/>
          <p:nvPr/>
        </p:nvSpPr>
        <p:spPr>
          <a:xfrm>
            <a:off x="3581400" y="2819400"/>
            <a:ext cx="507833" cy="369332"/>
          </a:xfrm>
          <a:prstGeom prst="rect">
            <a:avLst/>
          </a:prstGeom>
          <a:noFill/>
        </p:spPr>
        <p:txBody>
          <a:bodyPr wrap="square" rtlCol="0">
            <a:spAutoFit/>
          </a:bodyPr>
          <a:lstStyle/>
          <a:p>
            <a:r>
              <a:rPr lang="en-US" dirty="0" smtClean="0"/>
              <a:t>AZ</a:t>
            </a:r>
            <a:endParaRPr lang="en-US" dirty="0"/>
          </a:p>
        </p:txBody>
      </p:sp>
      <p:sp>
        <p:nvSpPr>
          <p:cNvPr id="13" name="TextBox 12"/>
          <p:cNvSpPr txBox="1"/>
          <p:nvPr/>
        </p:nvSpPr>
        <p:spPr>
          <a:xfrm>
            <a:off x="8178967" y="2895600"/>
            <a:ext cx="584033" cy="369332"/>
          </a:xfrm>
          <a:prstGeom prst="rect">
            <a:avLst/>
          </a:prstGeom>
          <a:noFill/>
        </p:spPr>
        <p:txBody>
          <a:bodyPr wrap="square" rtlCol="0">
            <a:spAutoFit/>
          </a:bodyPr>
          <a:lstStyle/>
          <a:p>
            <a:r>
              <a:rPr lang="en-US" dirty="0" smtClean="0"/>
              <a:t>NM</a:t>
            </a:r>
            <a:endParaRPr lang="en-US" dirty="0"/>
          </a:p>
        </p:txBody>
      </p:sp>
      <p:sp>
        <p:nvSpPr>
          <p:cNvPr id="14" name="TextBox 13"/>
          <p:cNvSpPr txBox="1"/>
          <p:nvPr/>
        </p:nvSpPr>
        <p:spPr>
          <a:xfrm>
            <a:off x="4521367" y="4419600"/>
            <a:ext cx="507833" cy="369332"/>
          </a:xfrm>
          <a:prstGeom prst="rect">
            <a:avLst/>
          </a:prstGeom>
          <a:noFill/>
        </p:spPr>
        <p:txBody>
          <a:bodyPr wrap="square" rtlCol="0">
            <a:spAutoFit/>
          </a:bodyPr>
          <a:lstStyle/>
          <a:p>
            <a:r>
              <a:rPr lang="en-US" dirty="0" smtClean="0"/>
              <a:t>UT</a:t>
            </a:r>
            <a:endParaRPr lang="en-US" dirty="0"/>
          </a:p>
        </p:txBody>
      </p:sp>
      <p:sp>
        <p:nvSpPr>
          <p:cNvPr id="15" name="TextBox 14"/>
          <p:cNvSpPr txBox="1"/>
          <p:nvPr/>
        </p:nvSpPr>
        <p:spPr>
          <a:xfrm>
            <a:off x="7493167" y="3733800"/>
            <a:ext cx="507833" cy="369332"/>
          </a:xfrm>
          <a:prstGeom prst="rect">
            <a:avLst/>
          </a:prstGeom>
          <a:noFill/>
        </p:spPr>
        <p:txBody>
          <a:bodyPr wrap="square" rtlCol="0">
            <a:spAutoFit/>
          </a:bodyPr>
          <a:lstStyle/>
          <a:p>
            <a:r>
              <a:rPr lang="en-US" dirty="0" smtClean="0"/>
              <a:t>TX</a:t>
            </a:r>
            <a:endParaRPr lang="en-US" dirty="0"/>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pic>
        <p:nvPicPr>
          <p:cNvPr id="1024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4191000"/>
            <a:ext cx="3180607" cy="26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8475" y="4474158"/>
            <a:ext cx="2065525" cy="131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below normal 7-day average streamflow condition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621631"/>
            <a:ext cx="1962258" cy="1255169"/>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819775"/>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17</a:t>
            </a:fld>
            <a:endParaRPr lang="en-US" altLang="en-US" sz="1400" smtClean="0"/>
          </a:p>
        </p:txBody>
      </p:sp>
      <p:pic>
        <p:nvPicPr>
          <p:cNvPr id="12292" name="Picture 9"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792540"/>
            <a:ext cx="43513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Streamflow overall in the South, is slightly better in August (and more in September), than in July.</a:t>
            </a:r>
          </a:p>
          <a:p>
            <a:pPr eaLnBrk="1" hangingPunct="1">
              <a:spcBef>
                <a:spcPct val="0"/>
              </a:spcBef>
            </a:pPr>
            <a:r>
              <a:rPr lang="en-US" altLang="en-US" sz="1600" dirty="0" smtClean="0">
                <a:latin typeface="Times New Roman" pitchFamily="18" charset="0"/>
              </a:rPr>
              <a:t>Same can be said in the Northeast.</a:t>
            </a:r>
          </a:p>
          <a:p>
            <a:pPr eaLnBrk="1" hangingPunct="1">
              <a:spcBef>
                <a:spcPct val="0"/>
              </a:spcBef>
            </a:pPr>
            <a:r>
              <a:rPr lang="en-US" altLang="en-US" sz="1600" dirty="0" smtClean="0">
                <a:latin typeface="Times New Roman" pitchFamily="18" charset="0"/>
              </a:rPr>
              <a:t>In the Northern Plains, conditions relatively similar in both months. </a:t>
            </a:r>
          </a:p>
        </p:txBody>
      </p:sp>
      <p:pic>
        <p:nvPicPr>
          <p:cNvPr id="12301" name="Picture 31" descr="map legen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952750"/>
            <a:ext cx="47855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TextBox 1"/>
          <p:cNvSpPr txBox="1">
            <a:spLocks noChangeArrowheads="1"/>
          </p:cNvSpPr>
          <p:nvPr/>
        </p:nvSpPr>
        <p:spPr bwMode="auto">
          <a:xfrm>
            <a:off x="4920895" y="3195935"/>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6934200" y="366778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3581400" y="1981200"/>
            <a:ext cx="0" cy="3886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581400" y="1482118"/>
            <a:ext cx="152400" cy="49908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010329" y="4625019"/>
            <a:ext cx="1989607" cy="731497"/>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58119" y="4220839"/>
            <a:ext cx="2171481" cy="808361"/>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 name="Picture 2" descr="u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4694666" cy="300296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p:cNvCxnSpPr/>
          <p:nvPr/>
        </p:nvCxnSpPr>
        <p:spPr>
          <a:xfrm>
            <a:off x="4191000" y="552450"/>
            <a:ext cx="0" cy="38100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pic>
        <p:nvPicPr>
          <p:cNvPr id="6146" name="Picture 2" descr="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855032"/>
            <a:ext cx="4694666" cy="30029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18</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2113516509"/>
              </p:ext>
            </p:extLst>
          </p:nvPr>
        </p:nvGraphicFramePr>
        <p:xfrm>
          <a:off x="457200" y="289560"/>
          <a:ext cx="8305800" cy="621792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13  September  2018</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smtClean="0">
                        <a:ln>
                          <a:noFill/>
                        </a:ln>
                        <a:solidFill>
                          <a:schemeClr val="tx1"/>
                        </a:solidFill>
                        <a:effectLst/>
                        <a:latin typeface="verdana,arial,serif"/>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Watch</a:t>
                      </a:r>
                      <a:r>
                        <a:rPr kumimoji="0" lang="en-US" altLang="en-US" sz="2000" b="1" i="0" u="none" strike="noStrike" cap="none" normalizeH="0" baseline="0" dirty="0" smtClean="0">
                          <a:ln>
                            <a:noFill/>
                          </a:ln>
                          <a:solidFill>
                            <a:srgbClr val="FF0000"/>
                          </a:solidFill>
                          <a:effectLst/>
                          <a:latin typeface="verdana,arial,serif"/>
                          <a:cs typeface="Arial" pitchFamily="34" charset="0"/>
                        </a:rPr>
                        <a:t> !!</a:t>
                      </a:r>
                      <a:endParaRPr kumimoji="0" lang="en-US" altLang="en-US" sz="2000" b="0" i="0" u="none"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50000"/>
                        </a:spcBef>
                        <a:buClrTx/>
                        <a:buSzTx/>
                        <a:buFont typeface="Wingdings 2" pitchFamily="18" charset="2"/>
                        <a:buNone/>
                      </a:pPr>
                      <a:r>
                        <a:rPr kumimoji="0" lang="en-US" altLang="en-US" sz="2000" b="0" i="0" u="sng" strike="noStrike" cap="none" normalizeH="0" baseline="0" dirty="0" smtClean="0">
                          <a:ln>
                            <a:noFill/>
                          </a:ln>
                          <a:solidFill>
                            <a:schemeClr val="tx1"/>
                          </a:solidFill>
                          <a:effectLst/>
                          <a:latin typeface="verdana,arial"/>
                          <a:cs typeface="Arial" pitchFamily="34" charset="0"/>
                        </a:rPr>
                        <a:t>Synopsis:</a:t>
                      </a:r>
                      <a:r>
                        <a:rPr kumimoji="0" lang="en-US" altLang="en-US" sz="2000" b="0" i="0" u="none" strike="noStrike" cap="none" normalizeH="0" baseline="0" dirty="0" smtClean="0">
                          <a:ln>
                            <a:noFill/>
                          </a:ln>
                          <a:solidFill>
                            <a:schemeClr val="tx1"/>
                          </a:solidFill>
                          <a:effectLst/>
                          <a:latin typeface="verdana,arial"/>
                          <a:cs typeface="Arial" pitchFamily="34" charset="0"/>
                        </a:rPr>
                        <a:t> </a:t>
                      </a:r>
                      <a:r>
                        <a:rPr lang="en-US" altLang="en-US" sz="2000" b="1" u="sng" dirty="0" smtClean="0">
                          <a:solidFill>
                            <a:schemeClr val="tx1"/>
                          </a:solidFill>
                          <a:latin typeface="Trebuchet MS" pitchFamily="34" charset="0"/>
                          <a:cs typeface="Arial" pitchFamily="34" charset="0"/>
                        </a:rPr>
                        <a:t>ENSO-neutral conditions are present</a:t>
                      </a:r>
                      <a:r>
                        <a:rPr lang="en-US" altLang="en-US" sz="2000" b="1" dirty="0" smtClean="0">
                          <a:solidFill>
                            <a:schemeClr val="tx1"/>
                          </a:solidFill>
                          <a:latin typeface="Trebuchet MS" pitchFamily="34" charset="0"/>
                          <a:cs typeface="Arial" pitchFamily="34" charset="0"/>
                        </a:rPr>
                        <a:t>. Equatorial sea surface temperatures (SSTs) are near-to-above average across most of the Pacific Ocean. </a:t>
                      </a:r>
                      <a:r>
                        <a:rPr lang="en-US" sz="2000" b="1" i="0" kern="1200" dirty="0" smtClean="0">
                          <a:solidFill>
                            <a:schemeClr val="tx1"/>
                          </a:solidFill>
                          <a:effectLst/>
                          <a:latin typeface="Arial" pitchFamily="34" charset="0"/>
                          <a:ea typeface="+mn-ea"/>
                          <a:cs typeface="+mn-cs"/>
                        </a:rPr>
                        <a:t>There is a 50-55% chance of El Niño onset during the Northern Hemisphere fall 2018 (September-November), increasing to 65-70% during winter 2018-19.</a:t>
                      </a:r>
                      <a:endParaRPr lang="en-US" altLang="en-US" sz="2000" b="1" dirty="0" smtClean="0">
                        <a:solidFill>
                          <a:srgbClr val="0033CC"/>
                        </a:solidFill>
                        <a:latin typeface="+mn-lt"/>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xfrm>
            <a:off x="8686800" y="6557962"/>
            <a:ext cx="457200" cy="30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53EABD1-E029-4830-B240-4C69B4CE6361}" type="slidenum">
              <a:rPr lang="en-US" altLang="en-US" sz="1400" smtClean="0"/>
              <a:pPr eaLnBrk="1" hangingPunct="1">
                <a:spcBef>
                  <a:spcPct val="0"/>
                </a:spcBef>
                <a:buFontTx/>
                <a:buNone/>
              </a:pPr>
              <a:t>19</a:t>
            </a:fld>
            <a:endParaRPr lang="en-US" altLang="en-US" sz="1400" dirty="0" smtClean="0"/>
          </a:p>
        </p:txBody>
      </p:sp>
      <p:pic>
        <p:nvPicPr>
          <p:cNvPr id="18435" name="Picture 3" descr="http://www.cpc.ncep.noaa.gov/www_images/ENSO_by_season_bann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09800"/>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7"/>
          <p:cNvSpPr>
            <a:spLocks noChangeArrowheads="1"/>
          </p:cNvSpPr>
          <p:nvPr/>
        </p:nvSpPr>
        <p:spPr bwMode="auto">
          <a:xfrm>
            <a:off x="28575" y="6505575"/>
            <a:ext cx="5991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latin typeface="Times New Roman" pitchFamily="18" charset="0"/>
              </a:rPr>
              <a:t>http://www.cpc.ncep.noaa.gov/products/analysis_monitoring/ensostuff/ensoyears.shtml</a:t>
            </a:r>
          </a:p>
        </p:txBody>
      </p:sp>
      <p:sp>
        <p:nvSpPr>
          <p:cNvPr id="2" name="TextBox 1"/>
          <p:cNvSpPr txBox="1"/>
          <p:nvPr/>
        </p:nvSpPr>
        <p:spPr>
          <a:xfrm>
            <a:off x="3886200" y="5867400"/>
            <a:ext cx="5257800" cy="646331"/>
          </a:xfrm>
          <a:prstGeom prst="rect">
            <a:avLst/>
          </a:prstGeom>
          <a:noFill/>
        </p:spPr>
        <p:txBody>
          <a:bodyPr wrap="square" rtlCol="0">
            <a:spAutoFit/>
          </a:bodyPr>
          <a:lstStyle/>
          <a:p>
            <a:r>
              <a:rPr lang="en-US" dirty="0" smtClean="0"/>
              <a:t>In Neutral Conditions NOW! But for how long? </a:t>
            </a:r>
          </a:p>
          <a:p>
            <a:r>
              <a:rPr lang="en-US" dirty="0" smtClean="0"/>
              <a:t>Trending towards El Nino!!! In Fall / Winter ?</a:t>
            </a:r>
            <a:endParaRPr lang="en-US" dirty="0"/>
          </a:p>
        </p:txBody>
      </p:sp>
      <p:cxnSp>
        <p:nvCxnSpPr>
          <p:cNvPr id="5" name="Straight Arrow Connector 4"/>
          <p:cNvCxnSpPr/>
          <p:nvPr/>
        </p:nvCxnSpPr>
        <p:spPr>
          <a:xfrm flipV="1">
            <a:off x="5257800" y="5638800"/>
            <a:ext cx="0" cy="30480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743200"/>
            <a:ext cx="847370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7225" y="2016080"/>
            <a:ext cx="2136775" cy="1412920"/>
          </a:xfrm>
          <a:prstGeom prst="rect">
            <a:avLst/>
          </a:prstGeom>
          <a:noFill/>
          <a:ln>
            <a:noFill/>
          </a:ln>
        </p:spPr>
      </p:pic>
      <p:pic>
        <p:nvPicPr>
          <p:cNvPr id="29" name="Picture 28"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9278" y="568280"/>
            <a:ext cx="1877322" cy="1333500"/>
          </a:xfrm>
          <a:prstGeom prst="rect">
            <a:avLst/>
          </a:prstGeom>
          <a:noFill/>
          <a:ln>
            <a:noFill/>
          </a:ln>
        </p:spPr>
      </p:pic>
      <p:sp>
        <p:nvSpPr>
          <p:cNvPr id="3076" name="Title 1"/>
          <p:cNvSpPr>
            <a:spLocks noGrp="1"/>
          </p:cNvSpPr>
          <p:nvPr>
            <p:ph type="title"/>
          </p:nvPr>
        </p:nvSpPr>
        <p:spPr>
          <a:xfrm>
            <a:off x="5105400" y="0"/>
            <a:ext cx="3810000" cy="609600"/>
          </a:xfrm>
        </p:spPr>
        <p:txBody>
          <a:bodyPr/>
          <a:lstStyle/>
          <a:p>
            <a:r>
              <a:rPr lang="en-US" altLang="en-US" sz="3600" smtClean="0"/>
              <a:t>Drought Monitor </a:t>
            </a:r>
          </a:p>
        </p:txBody>
      </p:sp>
      <p:sp>
        <p:nvSpPr>
          <p:cNvPr id="3077" name="Slide Number Placeholder 3"/>
          <p:cNvSpPr>
            <a:spLocks noGrp="1"/>
          </p:cNvSpPr>
          <p:nvPr>
            <p:ph type="sldNum" sz="quarter" idx="12"/>
          </p:nvPr>
        </p:nvSpPr>
        <p:spPr>
          <a:xfrm>
            <a:off x="6934200" y="63420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sp>
        <p:nvSpPr>
          <p:cNvPr id="3078" name="TextBox 5"/>
          <p:cNvSpPr txBox="1">
            <a:spLocks noChangeArrowheads="1"/>
          </p:cNvSpPr>
          <p:nvPr/>
        </p:nvSpPr>
        <p:spPr bwMode="auto">
          <a:xfrm>
            <a:off x="6781800" y="3581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pic>
        <p:nvPicPr>
          <p:cNvPr id="3079" name="Picture 14" descr="United States Drought Moni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1"/>
          <p:cNvSpPr txBox="1">
            <a:spLocks noChangeArrowheads="1"/>
          </p:cNvSpPr>
          <p:nvPr/>
        </p:nvSpPr>
        <p:spPr bwMode="auto">
          <a:xfrm>
            <a:off x="4114800" y="13335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Previous</a:t>
            </a:r>
          </a:p>
        </p:txBody>
      </p:sp>
      <p:sp>
        <p:nvSpPr>
          <p:cNvPr id="3081" name="TextBox 17"/>
          <p:cNvSpPr txBox="1">
            <a:spLocks noChangeArrowheads="1"/>
          </p:cNvSpPr>
          <p:nvPr/>
        </p:nvSpPr>
        <p:spPr bwMode="auto">
          <a:xfrm>
            <a:off x="4194175" y="4157663"/>
            <a:ext cx="91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Latest/Recent</a:t>
            </a:r>
            <a:endParaRPr lang="en-US" altLang="en-US" sz="1800" b="1" dirty="0">
              <a:latin typeface="Times New Roman" pitchFamily="18" charset="0"/>
            </a:endParaRPr>
          </a:p>
        </p:txBody>
      </p:sp>
      <p:pic>
        <p:nvPicPr>
          <p:cNvPr id="3082" name="Picture 13" descr="United States Drought Moni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Box 1"/>
          <p:cNvSpPr txBox="1">
            <a:spLocks noChangeArrowheads="1"/>
          </p:cNvSpPr>
          <p:nvPr/>
        </p:nvSpPr>
        <p:spPr bwMode="auto">
          <a:xfrm>
            <a:off x="5029200" y="3581400"/>
            <a:ext cx="4114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400" dirty="0" smtClean="0">
                <a:latin typeface="Times New Roman" pitchFamily="18" charset="0"/>
              </a:rPr>
              <a:t>The longstanding drought in the south and west has gotten better in some areas, especially around TX/KS/MO/OK/AR/LA, and in parts of southern AZ/NM.</a:t>
            </a:r>
          </a:p>
          <a:p>
            <a:pPr eaLnBrk="1" hangingPunct="1">
              <a:spcBef>
                <a:spcPct val="0"/>
              </a:spcBef>
            </a:pPr>
            <a:endParaRPr lang="en-US" altLang="en-US" sz="1400" dirty="0">
              <a:latin typeface="Times New Roman" pitchFamily="18" charset="0"/>
            </a:endParaRPr>
          </a:p>
          <a:p>
            <a:pPr eaLnBrk="1" hangingPunct="1">
              <a:spcBef>
                <a:spcPct val="0"/>
              </a:spcBef>
            </a:pPr>
            <a:r>
              <a:rPr lang="en-US" altLang="en-US" sz="1400" dirty="0" smtClean="0">
                <a:latin typeface="Times New Roman" pitchFamily="18" charset="0"/>
              </a:rPr>
              <a:t>But drought in Pacific Northwest in OR/WA and in the Northern Plains states ID/MT/ND has gotten worse or has expanded.</a:t>
            </a:r>
            <a:endParaRPr lang="en-US" altLang="en-US" sz="1400" dirty="0">
              <a:latin typeface="Times New Roman" pitchFamily="18" charset="0"/>
            </a:endParaRPr>
          </a:p>
        </p:txBody>
      </p:sp>
      <p:pic>
        <p:nvPicPr>
          <p:cNvPr id="3084" name="Picture 15" descr="United States Drought Moni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flipH="1" flipV="1">
            <a:off x="1524000" y="653474"/>
            <a:ext cx="4495800" cy="284138"/>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flipV="1">
            <a:off x="6019800" y="914400"/>
            <a:ext cx="1828800" cy="137160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62800" y="568280"/>
            <a:ext cx="569387" cy="369332"/>
          </a:xfrm>
          <a:prstGeom prst="rect">
            <a:avLst/>
          </a:prstGeom>
          <a:noFill/>
        </p:spPr>
        <p:txBody>
          <a:bodyPr wrap="none" rtlCol="0">
            <a:spAutoFit/>
          </a:bodyPr>
          <a:lstStyle/>
          <a:p>
            <a:r>
              <a:rPr lang="en-US" dirty="0" smtClean="0"/>
              <a:t>July</a:t>
            </a:r>
            <a:endParaRPr lang="en-US" dirty="0"/>
          </a:p>
        </p:txBody>
      </p:sp>
      <p:cxnSp>
        <p:nvCxnSpPr>
          <p:cNvPr id="4" name="Straight Arrow Connector 3"/>
          <p:cNvCxnSpPr/>
          <p:nvPr/>
        </p:nvCxnSpPr>
        <p:spPr>
          <a:xfrm>
            <a:off x="1600200" y="1654059"/>
            <a:ext cx="0" cy="345134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239522" y="157141"/>
            <a:ext cx="851515" cy="369332"/>
          </a:xfrm>
          <a:prstGeom prst="rect">
            <a:avLst/>
          </a:prstGeom>
          <a:noFill/>
        </p:spPr>
        <p:txBody>
          <a:bodyPr wrap="none" rtlCol="0">
            <a:spAutoFit/>
          </a:bodyPr>
          <a:lstStyle/>
          <a:p>
            <a:r>
              <a:rPr lang="en-US" dirty="0" smtClean="0"/>
              <a:t>August</a:t>
            </a:r>
            <a:endParaRPr lang="en-US" dirty="0"/>
          </a:p>
        </p:txBody>
      </p:sp>
      <p:sp>
        <p:nvSpPr>
          <p:cNvPr id="33" name="TextBox 32"/>
          <p:cNvSpPr txBox="1"/>
          <p:nvPr/>
        </p:nvSpPr>
        <p:spPr>
          <a:xfrm>
            <a:off x="8382000" y="1688068"/>
            <a:ext cx="607859" cy="369332"/>
          </a:xfrm>
          <a:prstGeom prst="rect">
            <a:avLst/>
          </a:prstGeom>
          <a:noFill/>
        </p:spPr>
        <p:txBody>
          <a:bodyPr wrap="none" rtlCol="0">
            <a:spAutoFit/>
          </a:bodyPr>
          <a:lstStyle/>
          <a:p>
            <a:r>
              <a:rPr lang="en-US" dirty="0" smtClean="0"/>
              <a:t>June</a:t>
            </a:r>
            <a:endParaRPr lang="en-US" dirty="0"/>
          </a:p>
        </p:txBody>
      </p:sp>
      <p:pic>
        <p:nvPicPr>
          <p:cNvPr id="30" name="Picture 29" descr="United States Drought Monito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5" y="0"/>
            <a:ext cx="4219893" cy="3022600"/>
          </a:xfrm>
          <a:prstGeom prst="rect">
            <a:avLst/>
          </a:prstGeom>
          <a:noFill/>
          <a:ln>
            <a:noFill/>
          </a:ln>
        </p:spPr>
      </p:pic>
      <p:pic>
        <p:nvPicPr>
          <p:cNvPr id="25" name="Picture 24" descr="United States Drought Monito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 y="3581400"/>
            <a:ext cx="4239523" cy="3124201"/>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p:cNvPicPr>
          <p:nvPr/>
        </p:nvPicPr>
        <p:blipFill>
          <a:blip r:embed="rId2">
            <a:extLst>
              <a:ext uri="{28A0092B-C50C-407E-A947-70E740481C1C}">
                <a14:useLocalDpi xmlns:a14="http://schemas.microsoft.com/office/drawing/2010/main" val="0"/>
              </a:ext>
            </a:extLst>
          </a:blip>
          <a:srcRect l="7552" t="5000" r="8630" b="10834"/>
          <a:stretch>
            <a:fillRect/>
          </a:stretch>
        </p:blipFill>
        <p:spPr bwMode="auto">
          <a:xfrm>
            <a:off x="152400" y="8382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20</a:t>
            </a:fld>
            <a:endParaRPr lang="en-US" altLang="en-US" sz="1400" dirty="0" smtClean="0"/>
          </a:p>
        </p:txBody>
      </p:sp>
      <p:sp>
        <p:nvSpPr>
          <p:cNvPr id="19459" name="TextBox 1"/>
          <p:cNvSpPr txBox="1">
            <a:spLocks noChangeArrowheads="1"/>
          </p:cNvSpPr>
          <p:nvPr/>
        </p:nvSpPr>
        <p:spPr bwMode="auto">
          <a:xfrm>
            <a:off x="228600" y="15240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0" name="Rectangle 1"/>
          <p:cNvSpPr>
            <a:spLocks noChangeArrowheads="1"/>
          </p:cNvSpPr>
          <p:nvPr/>
        </p:nvSpPr>
        <p:spPr bwMode="auto">
          <a:xfrm>
            <a:off x="198438" y="6108072"/>
            <a:ext cx="3992562" cy="65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01000"/>
              </a:lnSpc>
              <a:spcBef>
                <a:spcPct val="0"/>
              </a:spcBef>
              <a:buClr>
                <a:srgbClr val="000000"/>
              </a:buClr>
              <a:buNone/>
            </a:pPr>
            <a:r>
              <a:rPr lang="en-US" altLang="en-US" sz="1200" dirty="0" smtClean="0">
                <a:latin typeface="Verdana" pitchFamily="34" charset="0"/>
                <a:sym typeface="Verdana" pitchFamily="34" charset="0"/>
              </a:rPr>
              <a:t>Equatorial SST’s are at near to slightly above normal levels in all three ocean basins, except in Nino 4, where it is high! </a:t>
            </a:r>
            <a:endParaRPr lang="en-US" altLang="en-US" sz="1200" dirty="0">
              <a:latin typeface="Verdana" pitchFamily="34" charset="0"/>
              <a:sym typeface="Verdana" pitchFamily="34" charset="0"/>
            </a:endParaRP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191000" y="76200"/>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continues to stay in the +</a:t>
            </a:r>
            <a:r>
              <a:rPr lang="en-US" altLang="en-US" sz="1400" dirty="0" err="1" smtClean="0">
                <a:latin typeface="Times New Roman" pitchFamily="18" charset="0"/>
              </a:rPr>
              <a:t>ve</a:t>
            </a:r>
            <a:r>
              <a:rPr lang="en-US" altLang="en-US" sz="1400" dirty="0" smtClean="0">
                <a:latin typeface="Times New Roman" pitchFamily="18" charset="0"/>
              </a:rPr>
              <a:t> territory! </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581400" y="1143000"/>
            <a:ext cx="381000" cy="472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924800" y="1295400"/>
            <a:ext cx="4572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648200" y="2362200"/>
            <a:ext cx="4038600" cy="2393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p:cNvPicPr>
          <p:nvPr/>
        </p:nvPicPr>
        <p:blipFill>
          <a:blip r:embed="rId4">
            <a:extLst>
              <a:ext uri="{28A0092B-C50C-407E-A947-70E740481C1C}">
                <a14:useLocalDpi xmlns:a14="http://schemas.microsoft.com/office/drawing/2010/main" val="0"/>
              </a:ext>
            </a:extLst>
          </a:blip>
          <a:srcRect l="4315" t="5000" r="6471" b="58333"/>
          <a:stretch>
            <a:fillRect/>
          </a:stretch>
        </p:blipFill>
        <p:spPr bwMode="auto">
          <a:xfrm>
            <a:off x="4648200" y="381000"/>
            <a:ext cx="4038599" cy="203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48200" y="4691173"/>
            <a:ext cx="4038600" cy="201442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21</a:t>
            </a:fld>
            <a:endParaRPr lang="en-US" altLang="en-US" dirty="0"/>
          </a:p>
        </p:txBody>
      </p:sp>
      <p:sp>
        <p:nvSpPr>
          <p:cNvPr id="5" name="TextBox 4"/>
          <p:cNvSpPr txBox="1"/>
          <p:nvPr/>
        </p:nvSpPr>
        <p:spPr>
          <a:xfrm>
            <a:off x="5791200" y="1066800"/>
            <a:ext cx="3124200" cy="2862322"/>
          </a:xfrm>
          <a:prstGeom prst="rect">
            <a:avLst/>
          </a:prstGeom>
          <a:noFill/>
        </p:spPr>
        <p:txBody>
          <a:bodyPr wrap="square" rtlCol="0">
            <a:spAutoFit/>
          </a:bodyPr>
          <a:lstStyle/>
          <a:p>
            <a:r>
              <a:rPr lang="en-US" dirty="0" smtClean="0"/>
              <a:t>In spite of  the recent, relatively weaker SST anomalies, as compared to previous month (previous slide), this is what is happening in sub surface near the equator!  Does this mean, still the same probabilities in the upcoming months/seasons for El Nino?  Models say:</a:t>
            </a:r>
          </a:p>
          <a:p>
            <a:endParaRPr lang="en-US" dirty="0"/>
          </a:p>
        </p:txBody>
      </p:sp>
      <p:pic>
        <p:nvPicPr>
          <p:cNvPr id="6"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533400" y="228600"/>
            <a:ext cx="4876800" cy="6324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22</a:t>
            </a:fld>
            <a:endParaRPr lang="en-US" altLang="en-US" sz="1400" smtClean="0"/>
          </a:p>
        </p:txBody>
      </p:sp>
      <p:sp>
        <p:nvSpPr>
          <p:cNvPr id="20483" name="TextBox 1"/>
          <p:cNvSpPr txBox="1">
            <a:spLocks noChangeArrowheads="1"/>
          </p:cNvSpPr>
          <p:nvPr/>
        </p:nvSpPr>
        <p:spPr bwMode="auto">
          <a:xfrm>
            <a:off x="244475" y="457200"/>
            <a:ext cx="341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August  </a:t>
            </a:r>
            <a:r>
              <a:rPr lang="en-US" altLang="en-US" sz="1800" dirty="0">
                <a:latin typeface="Times New Roman" pitchFamily="18" charset="0"/>
              </a:rPr>
              <a:t>CPC/IRI forecast</a:t>
            </a:r>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20489" name="TextBox 1"/>
          <p:cNvSpPr txBox="1">
            <a:spLocks noChangeArrowheads="1"/>
          </p:cNvSpPr>
          <p:nvPr/>
        </p:nvSpPr>
        <p:spPr bwMode="auto">
          <a:xfrm>
            <a:off x="5181600" y="2895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NMME </a:t>
            </a:r>
            <a:r>
              <a:rPr lang="en-US" altLang="en-US" sz="1800" dirty="0" smtClean="0">
                <a:latin typeface="Times New Roman" pitchFamily="18" charset="0"/>
              </a:rPr>
              <a:t>Models’ – Nino 3.4 forecasts</a:t>
            </a:r>
            <a:endParaRPr lang="en-US" altLang="en-US" sz="1800" dirty="0">
              <a:latin typeface="Times New Roman" pitchFamily="18" charset="0"/>
            </a:endParaRPr>
          </a:p>
        </p:txBody>
      </p:sp>
      <p:sp>
        <p:nvSpPr>
          <p:cNvPr id="14" name="TextBox 1"/>
          <p:cNvSpPr txBox="1">
            <a:spLocks noChangeArrowheads="1"/>
          </p:cNvSpPr>
          <p:nvPr/>
        </p:nvSpPr>
        <p:spPr bwMode="auto">
          <a:xfrm>
            <a:off x="0" y="3668712"/>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September  </a:t>
            </a:r>
            <a:r>
              <a:rPr lang="en-US" altLang="en-US" sz="1800" dirty="0">
                <a:latin typeface="Times New Roman" pitchFamily="18" charset="0"/>
              </a:rPr>
              <a:t>CPC/IRI forecast</a:t>
            </a:r>
          </a:p>
        </p:txBody>
      </p:sp>
      <p:sp>
        <p:nvSpPr>
          <p:cNvPr id="2" name="TextBox 1"/>
          <p:cNvSpPr txBox="1"/>
          <p:nvPr/>
        </p:nvSpPr>
        <p:spPr>
          <a:xfrm>
            <a:off x="4648200" y="5943600"/>
            <a:ext cx="4477616" cy="923330"/>
          </a:xfrm>
          <a:prstGeom prst="rect">
            <a:avLst/>
          </a:prstGeom>
          <a:noFill/>
        </p:spPr>
        <p:txBody>
          <a:bodyPr wrap="square" rtlCol="0">
            <a:spAutoFit/>
          </a:bodyPr>
          <a:lstStyle/>
          <a:p>
            <a:r>
              <a:rPr lang="en-US" u="sng" dirty="0" smtClean="0"/>
              <a:t>Neutral conditions. Probability of developing El Nino in Fall/2018 ~ 50-55 %.(in fact, close to 50% than 55%), lower than last month!!</a:t>
            </a:r>
            <a:endParaRPr lang="en-US" u="sng" dirty="0"/>
          </a:p>
        </p:txBody>
      </p:sp>
      <p:cxnSp>
        <p:nvCxnSpPr>
          <p:cNvPr id="6" name="Straight Arrow Connector 5"/>
          <p:cNvCxnSpPr/>
          <p:nvPr/>
        </p:nvCxnSpPr>
        <p:spPr>
          <a:xfrm flipV="1">
            <a:off x="7010400" y="1143000"/>
            <a:ext cx="228600" cy="312420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343400" cy="26289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iri.columbia.edu/wp-content/uploads/2018/09/fig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962400"/>
            <a:ext cx="4333875" cy="28892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1143000" y="3276600"/>
            <a:ext cx="228600" cy="213042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0"/>
            <a:ext cx="4267200" cy="28305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www.cpc.ncep.noaa.gov/products/NMME/current/images/nino34.rescaling.ENSME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00400"/>
            <a:ext cx="4343400" cy="281182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1143000" y="5486400"/>
            <a:ext cx="3314702" cy="9175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23</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962400" y="1730376"/>
            <a:ext cx="129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August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2534" name="TextBox 9"/>
          <p:cNvSpPr txBox="1">
            <a:spLocks noChangeArrowheads="1"/>
          </p:cNvSpPr>
          <p:nvPr/>
        </p:nvSpPr>
        <p:spPr bwMode="auto">
          <a:xfrm>
            <a:off x="3810000" y="452437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Aug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962400" y="296862"/>
            <a:ext cx="5153891" cy="1227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(Sep)/Seasonal (SON)  </a:t>
            </a:r>
          </a:p>
          <a:p>
            <a:pPr>
              <a:defRPr/>
            </a:pPr>
            <a:r>
              <a:rPr lang="en-US" altLang="en-US" sz="2400" kern="0" dirty="0" smtClean="0"/>
              <a:t>Precipitation outlook</a:t>
            </a:r>
          </a:p>
        </p:txBody>
      </p:sp>
      <p:cxnSp>
        <p:nvCxnSpPr>
          <p:cNvPr id="3" name="Straight Arrow Connector 2"/>
          <p:cNvCxnSpPr/>
          <p:nvPr/>
        </p:nvCxnSpPr>
        <p:spPr>
          <a:xfrm flipV="1">
            <a:off x="3486150" y="3962400"/>
            <a:ext cx="247650" cy="13604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http://www.cpc.ncep.noaa.gov/products/predictions/long_range/lead01/off01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438400"/>
            <a:ext cx="4410075" cy="41116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pc.ncep.noaa.gov/products/predictions/long_range/lead14/off15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038"/>
            <a:ext cx="3962400" cy="38962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6" y="4577290"/>
            <a:ext cx="3400424" cy="221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37361" y="4267200"/>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(Sep)/Seasonal (SON)  </a:t>
            </a:r>
          </a:p>
          <a:p>
            <a:pPr>
              <a:defRPr/>
            </a:pPr>
            <a:r>
              <a:rPr lang="en-US" altLang="en-US" sz="2400" kern="0" dirty="0" smtClean="0"/>
              <a:t>Temperature outlook</a:t>
            </a:r>
          </a:p>
        </p:txBody>
      </p:sp>
      <p:sp>
        <p:nvSpPr>
          <p:cNvPr id="23556" name="TextBox 1"/>
          <p:cNvSpPr txBox="1">
            <a:spLocks noChangeArrowheads="1"/>
          </p:cNvSpPr>
          <p:nvPr/>
        </p:nvSpPr>
        <p:spPr bwMode="auto">
          <a:xfrm>
            <a:off x="38100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Aug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305300" y="3505200"/>
            <a:ext cx="723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Aug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http://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3729038" cy="36668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792" y="2514600"/>
            <a:ext cx="4136208" cy="40671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7361" y="3886200"/>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3" name="Straight Arrow Connector 12"/>
          <p:cNvCxnSpPr/>
          <p:nvPr/>
        </p:nvCxnSpPr>
        <p:spPr>
          <a:xfrm flipV="1">
            <a:off x="3486150" y="3733800"/>
            <a:ext cx="247650" cy="13604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32380"/>
            <a:ext cx="3276600" cy="262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343400" y="1981200"/>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Oct</a:t>
            </a:r>
            <a:endParaRPr lang="en-US" altLang="en-US" sz="1800" dirty="0">
              <a:latin typeface="Times New Roman" pitchFamily="18" charset="0"/>
            </a:endParaRPr>
          </a:p>
        </p:txBody>
      </p:sp>
      <p:sp>
        <p:nvSpPr>
          <p:cNvPr id="21508" name="Rectangle 2"/>
          <p:cNvSpPr>
            <a:spLocks noChangeArrowheads="1"/>
          </p:cNvSpPr>
          <p:nvPr/>
        </p:nvSpPr>
        <p:spPr bwMode="auto">
          <a:xfrm>
            <a:off x="4191000" y="4278868"/>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OND</a:t>
            </a:r>
            <a:endParaRPr lang="en-US" altLang="en-US" sz="1800" dirty="0">
              <a:latin typeface="Times New Roman" pitchFamily="18" charset="0"/>
            </a:endParaRPr>
          </a:p>
        </p:txBody>
      </p:sp>
      <p:sp>
        <p:nvSpPr>
          <p:cNvPr id="21509" name="TextBox 3"/>
          <p:cNvSpPr txBox="1">
            <a:spLocks noChangeArrowheads="1"/>
          </p:cNvSpPr>
          <p:nvPr/>
        </p:nvSpPr>
        <p:spPr bwMode="auto">
          <a:xfrm>
            <a:off x="0" y="5968425"/>
            <a:ext cx="9115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600" dirty="0" smtClean="0">
                <a:latin typeface="Times New Roman" pitchFamily="18" charset="0"/>
              </a:rPr>
              <a:t>Current ENSO state is neutral!! </a:t>
            </a:r>
            <a:r>
              <a:rPr lang="en-US" altLang="en-US" sz="1600" dirty="0" err="1" smtClean="0">
                <a:latin typeface="Times New Roman" pitchFamily="18" charset="0"/>
              </a:rPr>
              <a:t>Fcst</a:t>
            </a:r>
            <a:r>
              <a:rPr lang="en-US" altLang="en-US" sz="1600" dirty="0" smtClean="0">
                <a:latin typeface="Times New Roman" pitchFamily="18" charset="0"/>
              </a:rPr>
              <a:t>. is based on expected developing El Nino conditions!!   Forecast is for </a:t>
            </a:r>
            <a:r>
              <a:rPr lang="en-US" altLang="en-US" sz="1600" dirty="0">
                <a:latin typeface="Times New Roman" pitchFamily="18" charset="0"/>
              </a:rPr>
              <a:t>s</a:t>
            </a:r>
            <a:r>
              <a:rPr lang="en-US" altLang="en-US" sz="1600" dirty="0" smtClean="0">
                <a:latin typeface="Times New Roman" pitchFamily="18" charset="0"/>
              </a:rPr>
              <a:t>imilar looking monthly &amp; seasonal forecasts for both T &amp; P! Warm over the whole country, and slightly wet over the southwest country (except the Pacific NW). Some dryness expected in the Pacific NW states!</a:t>
            </a:r>
            <a:endParaRPr lang="en-US" altLang="en-US" sz="1600" dirty="0">
              <a:latin typeface="Times New Roman" pitchFamily="18" charset="0"/>
            </a:endParaRPr>
          </a:p>
        </p:txBody>
      </p:sp>
      <p:sp>
        <p:nvSpPr>
          <p:cNvPr id="11" name="Rectangle 10"/>
          <p:cNvSpPr/>
          <p:nvPr/>
        </p:nvSpPr>
        <p:spPr>
          <a:xfrm>
            <a:off x="6934200" y="4495800"/>
            <a:ext cx="3048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25</a:t>
            </a:fld>
            <a:endParaRPr lang="en-US" altLang="en-US" sz="1400" dirty="0" smtClean="0"/>
          </a:p>
        </p:txBody>
      </p:sp>
      <p:pic>
        <p:nvPicPr>
          <p:cNvPr id="4098" name="Picture 2" descr="http://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3810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09999" cy="29432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cpc.ncep.noaa.gov/products/NMME/prob/images/prob_ensemble_prate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3035633"/>
            <a:ext cx="3810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cpc.ncep.noaa.gov/products/NMME/prob/images/prob_ensemble_tmp2m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0"/>
            <a:ext cx="3810000" cy="294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1295400"/>
            <a:ext cx="1981200" cy="646331"/>
          </a:xfrm>
          <a:prstGeom prst="rect">
            <a:avLst/>
          </a:prstGeom>
          <a:noFill/>
        </p:spPr>
        <p:txBody>
          <a:bodyPr wrap="square" rtlCol="0">
            <a:spAutoFit/>
          </a:bodyPr>
          <a:lstStyle/>
          <a:p>
            <a:r>
              <a:rPr lang="en-US" dirty="0" smtClean="0"/>
              <a:t>Prate </a:t>
            </a:r>
            <a:r>
              <a:rPr lang="en-US" b="1" u="sng" dirty="0" smtClean="0"/>
              <a:t>ANOM </a:t>
            </a:r>
            <a:r>
              <a:rPr lang="en-US" dirty="0" smtClean="0"/>
              <a:t>forecast - NMME</a:t>
            </a:r>
            <a:endParaRPr lang="en-US" dirty="0"/>
          </a:p>
        </p:txBody>
      </p:sp>
      <p:cxnSp>
        <p:nvCxnSpPr>
          <p:cNvPr id="5" name="Straight Arrow Connector 4"/>
          <p:cNvCxnSpPr/>
          <p:nvPr/>
        </p:nvCxnSpPr>
        <p:spPr>
          <a:xfrm>
            <a:off x="1981200" y="1371600"/>
            <a:ext cx="4572000" cy="281940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26</a:t>
            </a:fld>
            <a:endParaRPr lang="en-US" altLang="en-US" sz="1400" dirty="0" smtClean="0"/>
          </a:p>
        </p:txBody>
      </p:sp>
      <p:pic>
        <p:nvPicPr>
          <p:cNvPr id="5122" name="Picture 2" descr="http://www.cpc.ncep.noaa.gov/products/NMME/current/images/NMME_ensemble_prate_us_seas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276600"/>
            <a:ext cx="4267200" cy="32964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pc.ncep.noaa.gov/products/NMME/current/images/NMME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34647"/>
            <a:ext cx="4492625" cy="347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606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Oct-Nov-Dec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27</a:t>
            </a:fld>
            <a:endParaRPr lang="en-US" altLang="en-US" sz="1400" dirty="0" smtClean="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758572"/>
            <a:ext cx="7620001" cy="5449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28</a:t>
            </a:fld>
            <a:endParaRPr lang="en-US" altLang="en-US" sz="1400" dirty="0" smtClean="0"/>
          </a:p>
        </p:txBody>
      </p:sp>
      <p:sp>
        <p:nvSpPr>
          <p:cNvPr id="24579" name="TextBox 2"/>
          <p:cNvSpPr txBox="1">
            <a:spLocks noChangeArrowheads="1"/>
          </p:cNvSpPr>
          <p:nvPr/>
        </p:nvSpPr>
        <p:spPr bwMode="auto">
          <a:xfrm>
            <a:off x="4800600" y="1066800"/>
            <a:ext cx="327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Next 7 days </a:t>
            </a:r>
            <a:r>
              <a:rPr lang="en-US" altLang="en-US" sz="2400" b="1" dirty="0">
                <a:latin typeface="Times New Roman" pitchFamily="18" charset="0"/>
              </a:rPr>
              <a:t>QPF Forecast</a:t>
            </a:r>
          </a:p>
        </p:txBody>
      </p:sp>
      <p:sp>
        <p:nvSpPr>
          <p:cNvPr id="24581" name="TextBox 4"/>
          <p:cNvSpPr txBox="1">
            <a:spLocks noChangeArrowheads="1"/>
          </p:cNvSpPr>
          <p:nvPr/>
        </p:nvSpPr>
        <p:spPr bwMode="auto">
          <a:xfrm>
            <a:off x="1752600" y="38100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sp>
        <p:nvSpPr>
          <p:cNvPr id="2" name="Rectangle 1"/>
          <p:cNvSpPr/>
          <p:nvPr/>
        </p:nvSpPr>
        <p:spPr>
          <a:xfrm>
            <a:off x="533398" y="474266"/>
            <a:ext cx="1943102" cy="668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7200" y="1659666"/>
            <a:ext cx="1366548" cy="5501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flipV="1">
            <a:off x="1676400" y="2010934"/>
            <a:ext cx="304800" cy="7322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114801" y="838200"/>
            <a:ext cx="685799"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410200" y="4648200"/>
            <a:ext cx="381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988291" y="1154545"/>
            <a:ext cx="992909" cy="1222522"/>
          </a:xfrm>
          <a:custGeom>
            <a:avLst/>
            <a:gdLst>
              <a:gd name="connsiteX0" fmla="*/ 314036 w 1145309"/>
              <a:gd name="connsiteY0" fmla="*/ 175491 h 1357746"/>
              <a:gd name="connsiteX1" fmla="*/ 184727 w 1145309"/>
              <a:gd name="connsiteY1" fmla="*/ 203200 h 1357746"/>
              <a:gd name="connsiteX2" fmla="*/ 120073 w 1145309"/>
              <a:gd name="connsiteY2" fmla="*/ 240146 h 1357746"/>
              <a:gd name="connsiteX3" fmla="*/ 110836 w 1145309"/>
              <a:gd name="connsiteY3" fmla="*/ 267855 h 1357746"/>
              <a:gd name="connsiteX4" fmla="*/ 46182 w 1145309"/>
              <a:gd name="connsiteY4" fmla="*/ 369455 h 1357746"/>
              <a:gd name="connsiteX5" fmla="*/ 27709 w 1145309"/>
              <a:gd name="connsiteY5" fmla="*/ 434110 h 1357746"/>
              <a:gd name="connsiteX6" fmla="*/ 18473 w 1145309"/>
              <a:gd name="connsiteY6" fmla="*/ 471055 h 1357746"/>
              <a:gd name="connsiteX7" fmla="*/ 0 w 1145309"/>
              <a:gd name="connsiteY7" fmla="*/ 498764 h 1357746"/>
              <a:gd name="connsiteX8" fmla="*/ 9236 w 1145309"/>
              <a:gd name="connsiteY8" fmla="*/ 868219 h 1357746"/>
              <a:gd name="connsiteX9" fmla="*/ 92364 w 1145309"/>
              <a:gd name="connsiteY9" fmla="*/ 979055 h 1357746"/>
              <a:gd name="connsiteX10" fmla="*/ 295564 w 1145309"/>
              <a:gd name="connsiteY10" fmla="*/ 1099128 h 1357746"/>
              <a:gd name="connsiteX11" fmla="*/ 360218 w 1145309"/>
              <a:gd name="connsiteY11" fmla="*/ 1145310 h 1357746"/>
              <a:gd name="connsiteX12" fmla="*/ 738909 w 1145309"/>
              <a:gd name="connsiteY12" fmla="*/ 1357746 h 1357746"/>
              <a:gd name="connsiteX13" fmla="*/ 840509 w 1145309"/>
              <a:gd name="connsiteY13" fmla="*/ 1283855 h 1357746"/>
              <a:gd name="connsiteX14" fmla="*/ 868218 w 1145309"/>
              <a:gd name="connsiteY14" fmla="*/ 1256146 h 1357746"/>
              <a:gd name="connsiteX15" fmla="*/ 923636 w 1145309"/>
              <a:gd name="connsiteY15" fmla="*/ 1154546 h 1357746"/>
              <a:gd name="connsiteX16" fmla="*/ 951345 w 1145309"/>
              <a:gd name="connsiteY16" fmla="*/ 1071419 h 1357746"/>
              <a:gd name="connsiteX17" fmla="*/ 997527 w 1145309"/>
              <a:gd name="connsiteY17" fmla="*/ 942110 h 1357746"/>
              <a:gd name="connsiteX18" fmla="*/ 1016000 w 1145309"/>
              <a:gd name="connsiteY18" fmla="*/ 886691 h 1357746"/>
              <a:gd name="connsiteX19" fmla="*/ 1071418 w 1145309"/>
              <a:gd name="connsiteY19" fmla="*/ 720437 h 1357746"/>
              <a:gd name="connsiteX20" fmla="*/ 1126836 w 1145309"/>
              <a:gd name="connsiteY20" fmla="*/ 526473 h 1357746"/>
              <a:gd name="connsiteX21" fmla="*/ 1145309 w 1145309"/>
              <a:gd name="connsiteY21" fmla="*/ 378691 h 1357746"/>
              <a:gd name="connsiteX22" fmla="*/ 1117600 w 1145309"/>
              <a:gd name="connsiteY22" fmla="*/ 221673 h 1357746"/>
              <a:gd name="connsiteX23" fmla="*/ 1016000 w 1145309"/>
              <a:gd name="connsiteY23" fmla="*/ 73891 h 1357746"/>
              <a:gd name="connsiteX24" fmla="*/ 988291 w 1145309"/>
              <a:gd name="connsiteY24" fmla="*/ 64655 h 1357746"/>
              <a:gd name="connsiteX25" fmla="*/ 886691 w 1145309"/>
              <a:gd name="connsiteY25" fmla="*/ 18473 h 1357746"/>
              <a:gd name="connsiteX26" fmla="*/ 803564 w 1145309"/>
              <a:gd name="connsiteY26" fmla="*/ 9237 h 1357746"/>
              <a:gd name="connsiteX27" fmla="*/ 498764 w 1145309"/>
              <a:gd name="connsiteY27" fmla="*/ 0 h 1357746"/>
              <a:gd name="connsiteX28" fmla="*/ 471054 w 1145309"/>
              <a:gd name="connsiteY28" fmla="*/ 9237 h 1357746"/>
              <a:gd name="connsiteX29" fmla="*/ 350982 w 1145309"/>
              <a:gd name="connsiteY29" fmla="*/ 92364 h 1357746"/>
              <a:gd name="connsiteX30" fmla="*/ 314036 w 1145309"/>
              <a:gd name="connsiteY30" fmla="*/ 147782 h 1357746"/>
              <a:gd name="connsiteX31" fmla="*/ 295564 w 1145309"/>
              <a:gd name="connsiteY31" fmla="*/ 175491 h 1357746"/>
              <a:gd name="connsiteX32" fmla="*/ 258618 w 1145309"/>
              <a:gd name="connsiteY32" fmla="*/ 212437 h 13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5309" h="1357746">
                <a:moveTo>
                  <a:pt x="314036" y="175491"/>
                </a:moveTo>
                <a:cubicBezTo>
                  <a:pt x="265568" y="181550"/>
                  <a:pt x="228593" y="181267"/>
                  <a:pt x="184727" y="203200"/>
                </a:cubicBezTo>
                <a:cubicBezTo>
                  <a:pt x="72892" y="259118"/>
                  <a:pt x="204824" y="211897"/>
                  <a:pt x="120073" y="240146"/>
                </a:cubicBezTo>
                <a:cubicBezTo>
                  <a:pt x="116994" y="249382"/>
                  <a:pt x="115666" y="259402"/>
                  <a:pt x="110836" y="267855"/>
                </a:cubicBezTo>
                <a:cubicBezTo>
                  <a:pt x="90920" y="302708"/>
                  <a:pt x="46182" y="369455"/>
                  <a:pt x="46182" y="369455"/>
                </a:cubicBezTo>
                <a:cubicBezTo>
                  <a:pt x="40024" y="391007"/>
                  <a:pt x="33607" y="412486"/>
                  <a:pt x="27709" y="434110"/>
                </a:cubicBezTo>
                <a:cubicBezTo>
                  <a:pt x="24369" y="446357"/>
                  <a:pt x="23473" y="459387"/>
                  <a:pt x="18473" y="471055"/>
                </a:cubicBezTo>
                <a:cubicBezTo>
                  <a:pt x="14100" y="481258"/>
                  <a:pt x="6158" y="489528"/>
                  <a:pt x="0" y="498764"/>
                </a:cubicBezTo>
                <a:cubicBezTo>
                  <a:pt x="3079" y="621916"/>
                  <a:pt x="-5737" y="745942"/>
                  <a:pt x="9236" y="868219"/>
                </a:cubicBezTo>
                <a:cubicBezTo>
                  <a:pt x="15367" y="918287"/>
                  <a:pt x="53141" y="954918"/>
                  <a:pt x="92364" y="979055"/>
                </a:cubicBezTo>
                <a:cubicBezTo>
                  <a:pt x="159368" y="1020288"/>
                  <a:pt x="231544" y="1053399"/>
                  <a:pt x="295564" y="1099128"/>
                </a:cubicBezTo>
                <a:cubicBezTo>
                  <a:pt x="317115" y="1114522"/>
                  <a:pt x="337341" y="1131965"/>
                  <a:pt x="360218" y="1145310"/>
                </a:cubicBezTo>
                <a:cubicBezTo>
                  <a:pt x="485238" y="1218238"/>
                  <a:pt x="612679" y="1286934"/>
                  <a:pt x="738909" y="1357746"/>
                </a:cubicBezTo>
                <a:cubicBezTo>
                  <a:pt x="772776" y="1333116"/>
                  <a:pt x="807581" y="1309727"/>
                  <a:pt x="840509" y="1283855"/>
                </a:cubicBezTo>
                <a:cubicBezTo>
                  <a:pt x="850780" y="1275785"/>
                  <a:pt x="861155" y="1267134"/>
                  <a:pt x="868218" y="1256146"/>
                </a:cubicBezTo>
                <a:cubicBezTo>
                  <a:pt x="889079" y="1223696"/>
                  <a:pt x="907210" y="1189451"/>
                  <a:pt x="923636" y="1154546"/>
                </a:cubicBezTo>
                <a:cubicBezTo>
                  <a:pt x="925815" y="1149915"/>
                  <a:pt x="945638" y="1087589"/>
                  <a:pt x="951345" y="1071419"/>
                </a:cubicBezTo>
                <a:cubicBezTo>
                  <a:pt x="966578" y="1028259"/>
                  <a:pt x="982294" y="985270"/>
                  <a:pt x="997527" y="942110"/>
                </a:cubicBezTo>
                <a:lnTo>
                  <a:pt x="1016000" y="886691"/>
                </a:lnTo>
                <a:cubicBezTo>
                  <a:pt x="1055805" y="737420"/>
                  <a:pt x="1026433" y="787914"/>
                  <a:pt x="1071418" y="720437"/>
                </a:cubicBezTo>
                <a:cubicBezTo>
                  <a:pt x="1089891" y="655782"/>
                  <a:pt x="1109961" y="591563"/>
                  <a:pt x="1126836" y="526473"/>
                </a:cubicBezTo>
                <a:cubicBezTo>
                  <a:pt x="1136165" y="490491"/>
                  <a:pt x="1142463" y="407151"/>
                  <a:pt x="1145309" y="378691"/>
                </a:cubicBezTo>
                <a:cubicBezTo>
                  <a:pt x="1140837" y="325026"/>
                  <a:pt x="1147096" y="269320"/>
                  <a:pt x="1117600" y="221673"/>
                </a:cubicBezTo>
                <a:cubicBezTo>
                  <a:pt x="1086135" y="170845"/>
                  <a:pt x="1072712" y="92794"/>
                  <a:pt x="1016000" y="73891"/>
                </a:cubicBezTo>
                <a:cubicBezTo>
                  <a:pt x="1006764" y="70812"/>
                  <a:pt x="997240" y="68490"/>
                  <a:pt x="988291" y="64655"/>
                </a:cubicBezTo>
                <a:cubicBezTo>
                  <a:pt x="954098" y="50001"/>
                  <a:pt x="922323" y="29163"/>
                  <a:pt x="886691" y="18473"/>
                </a:cubicBezTo>
                <a:cubicBezTo>
                  <a:pt x="859987" y="10462"/>
                  <a:pt x="831412" y="10563"/>
                  <a:pt x="803564" y="9237"/>
                </a:cubicBezTo>
                <a:cubicBezTo>
                  <a:pt x="702032" y="4402"/>
                  <a:pt x="600364" y="3079"/>
                  <a:pt x="498764" y="0"/>
                </a:cubicBezTo>
                <a:cubicBezTo>
                  <a:pt x="489527" y="3079"/>
                  <a:pt x="479310" y="4077"/>
                  <a:pt x="471054" y="9237"/>
                </a:cubicBezTo>
                <a:cubicBezTo>
                  <a:pt x="429774" y="35037"/>
                  <a:pt x="350982" y="92364"/>
                  <a:pt x="350982" y="92364"/>
                </a:cubicBezTo>
                <a:lnTo>
                  <a:pt x="314036" y="147782"/>
                </a:lnTo>
                <a:cubicBezTo>
                  <a:pt x="307879" y="157018"/>
                  <a:pt x="303413" y="167642"/>
                  <a:pt x="295564" y="175491"/>
                </a:cubicBezTo>
                <a:lnTo>
                  <a:pt x="258618" y="21243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943600" y="4516582"/>
            <a:ext cx="826655" cy="1274618"/>
          </a:xfrm>
          <a:custGeom>
            <a:avLst/>
            <a:gdLst>
              <a:gd name="connsiteX0" fmla="*/ 147781 w 785091"/>
              <a:gd name="connsiteY0" fmla="*/ 341745 h 1320800"/>
              <a:gd name="connsiteX1" fmla="*/ 101600 w 785091"/>
              <a:gd name="connsiteY1" fmla="*/ 360218 h 1320800"/>
              <a:gd name="connsiteX2" fmla="*/ 64654 w 785091"/>
              <a:gd name="connsiteY2" fmla="*/ 415636 h 1320800"/>
              <a:gd name="connsiteX3" fmla="*/ 27709 w 785091"/>
              <a:gd name="connsiteY3" fmla="*/ 498763 h 1320800"/>
              <a:gd name="connsiteX4" fmla="*/ 18472 w 785091"/>
              <a:gd name="connsiteY4" fmla="*/ 563418 h 1320800"/>
              <a:gd name="connsiteX5" fmla="*/ 9236 w 785091"/>
              <a:gd name="connsiteY5" fmla="*/ 591127 h 1320800"/>
              <a:gd name="connsiteX6" fmla="*/ 0 w 785091"/>
              <a:gd name="connsiteY6" fmla="*/ 674254 h 1320800"/>
              <a:gd name="connsiteX7" fmla="*/ 27709 w 785091"/>
              <a:gd name="connsiteY7" fmla="*/ 1006763 h 1320800"/>
              <a:gd name="connsiteX8" fmla="*/ 110836 w 785091"/>
              <a:gd name="connsiteY8" fmla="*/ 1265382 h 1320800"/>
              <a:gd name="connsiteX9" fmla="*/ 138545 w 785091"/>
              <a:gd name="connsiteY9" fmla="*/ 1320800 h 1320800"/>
              <a:gd name="connsiteX10" fmla="*/ 350981 w 785091"/>
              <a:gd name="connsiteY10" fmla="*/ 1228436 h 1320800"/>
              <a:gd name="connsiteX11" fmla="*/ 397163 w 785091"/>
              <a:gd name="connsiteY11" fmla="*/ 1219200 h 1320800"/>
              <a:gd name="connsiteX12" fmla="*/ 443345 w 785091"/>
              <a:gd name="connsiteY12" fmla="*/ 1200727 h 1320800"/>
              <a:gd name="connsiteX13" fmla="*/ 508000 w 785091"/>
              <a:gd name="connsiteY13" fmla="*/ 1099127 h 1320800"/>
              <a:gd name="connsiteX14" fmla="*/ 544945 w 785091"/>
              <a:gd name="connsiteY14" fmla="*/ 1071418 h 1320800"/>
              <a:gd name="connsiteX15" fmla="*/ 572654 w 785091"/>
              <a:gd name="connsiteY15" fmla="*/ 1034473 h 1320800"/>
              <a:gd name="connsiteX16" fmla="*/ 591127 w 785091"/>
              <a:gd name="connsiteY16" fmla="*/ 997527 h 1320800"/>
              <a:gd name="connsiteX17" fmla="*/ 655781 w 785091"/>
              <a:gd name="connsiteY17" fmla="*/ 951345 h 1320800"/>
              <a:gd name="connsiteX18" fmla="*/ 775854 w 785091"/>
              <a:gd name="connsiteY18" fmla="*/ 803563 h 1320800"/>
              <a:gd name="connsiteX19" fmla="*/ 785091 w 785091"/>
              <a:gd name="connsiteY19" fmla="*/ 766618 h 1320800"/>
              <a:gd name="connsiteX20" fmla="*/ 766618 w 785091"/>
              <a:gd name="connsiteY20" fmla="*/ 267854 h 1320800"/>
              <a:gd name="connsiteX21" fmla="*/ 646545 w 785091"/>
              <a:gd name="connsiteY21" fmla="*/ 120073 h 1320800"/>
              <a:gd name="connsiteX22" fmla="*/ 508000 w 785091"/>
              <a:gd name="connsiteY22" fmla="*/ 27709 h 1320800"/>
              <a:gd name="connsiteX23" fmla="*/ 480291 w 785091"/>
              <a:gd name="connsiteY23" fmla="*/ 18473 h 1320800"/>
              <a:gd name="connsiteX24" fmla="*/ 240145 w 785091"/>
              <a:gd name="connsiteY24" fmla="*/ 0 h 1320800"/>
              <a:gd name="connsiteX25" fmla="*/ 203200 w 785091"/>
              <a:gd name="connsiteY25" fmla="*/ 9236 h 1320800"/>
              <a:gd name="connsiteX26" fmla="*/ 120072 w 785091"/>
              <a:gd name="connsiteY26" fmla="*/ 64654 h 1320800"/>
              <a:gd name="connsiteX27" fmla="*/ 18472 w 785091"/>
              <a:gd name="connsiteY27" fmla="*/ 184727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5091" h="1320800">
                <a:moveTo>
                  <a:pt x="147781" y="341745"/>
                </a:moveTo>
                <a:cubicBezTo>
                  <a:pt x="132387" y="347903"/>
                  <a:pt x="113992" y="349203"/>
                  <a:pt x="101600" y="360218"/>
                </a:cubicBezTo>
                <a:cubicBezTo>
                  <a:pt x="85006" y="374968"/>
                  <a:pt x="74583" y="395778"/>
                  <a:pt x="64654" y="415636"/>
                </a:cubicBezTo>
                <a:cubicBezTo>
                  <a:pt x="32591" y="479762"/>
                  <a:pt x="43476" y="451461"/>
                  <a:pt x="27709" y="498763"/>
                </a:cubicBezTo>
                <a:cubicBezTo>
                  <a:pt x="24630" y="520315"/>
                  <a:pt x="22742" y="542070"/>
                  <a:pt x="18472" y="563418"/>
                </a:cubicBezTo>
                <a:cubicBezTo>
                  <a:pt x="16563" y="572965"/>
                  <a:pt x="10837" y="581524"/>
                  <a:pt x="9236" y="591127"/>
                </a:cubicBezTo>
                <a:cubicBezTo>
                  <a:pt x="4653" y="618627"/>
                  <a:pt x="3079" y="646545"/>
                  <a:pt x="0" y="674254"/>
                </a:cubicBezTo>
                <a:cubicBezTo>
                  <a:pt x="9236" y="785090"/>
                  <a:pt x="10363" y="896903"/>
                  <a:pt x="27709" y="1006763"/>
                </a:cubicBezTo>
                <a:cubicBezTo>
                  <a:pt x="41287" y="1092755"/>
                  <a:pt x="73475" y="1184434"/>
                  <a:pt x="110836" y="1265382"/>
                </a:cubicBezTo>
                <a:cubicBezTo>
                  <a:pt x="119491" y="1284134"/>
                  <a:pt x="129309" y="1302327"/>
                  <a:pt x="138545" y="1320800"/>
                </a:cubicBezTo>
                <a:cubicBezTo>
                  <a:pt x="250831" y="1292727"/>
                  <a:pt x="100049" y="1332990"/>
                  <a:pt x="350981" y="1228436"/>
                </a:cubicBezTo>
                <a:cubicBezTo>
                  <a:pt x="365472" y="1222398"/>
                  <a:pt x="381769" y="1222279"/>
                  <a:pt x="397163" y="1219200"/>
                </a:cubicBezTo>
                <a:cubicBezTo>
                  <a:pt x="412557" y="1213042"/>
                  <a:pt x="431021" y="1211818"/>
                  <a:pt x="443345" y="1200727"/>
                </a:cubicBezTo>
                <a:cubicBezTo>
                  <a:pt x="578162" y="1079392"/>
                  <a:pt x="435763" y="1183404"/>
                  <a:pt x="508000" y="1099127"/>
                </a:cubicBezTo>
                <a:cubicBezTo>
                  <a:pt x="518018" y="1087439"/>
                  <a:pt x="534060" y="1082303"/>
                  <a:pt x="544945" y="1071418"/>
                </a:cubicBezTo>
                <a:cubicBezTo>
                  <a:pt x="555830" y="1060533"/>
                  <a:pt x="564495" y="1047527"/>
                  <a:pt x="572654" y="1034473"/>
                </a:cubicBezTo>
                <a:cubicBezTo>
                  <a:pt x="579952" y="1022797"/>
                  <a:pt x="581391" y="1007263"/>
                  <a:pt x="591127" y="997527"/>
                </a:cubicBezTo>
                <a:cubicBezTo>
                  <a:pt x="609854" y="978799"/>
                  <a:pt x="634230" y="966739"/>
                  <a:pt x="655781" y="951345"/>
                </a:cubicBezTo>
                <a:cubicBezTo>
                  <a:pt x="685027" y="863613"/>
                  <a:pt x="642843" y="977499"/>
                  <a:pt x="775854" y="803563"/>
                </a:cubicBezTo>
                <a:cubicBezTo>
                  <a:pt x="783565" y="793479"/>
                  <a:pt x="782012" y="778933"/>
                  <a:pt x="785091" y="766618"/>
                </a:cubicBezTo>
                <a:cubicBezTo>
                  <a:pt x="784439" y="737921"/>
                  <a:pt x="787215" y="401736"/>
                  <a:pt x="766618" y="267854"/>
                </a:cubicBezTo>
                <a:cubicBezTo>
                  <a:pt x="757349" y="207604"/>
                  <a:pt x="667795" y="140260"/>
                  <a:pt x="646545" y="120073"/>
                </a:cubicBezTo>
                <a:cubicBezTo>
                  <a:pt x="612453" y="87686"/>
                  <a:pt x="551290" y="49354"/>
                  <a:pt x="508000" y="27709"/>
                </a:cubicBezTo>
                <a:cubicBezTo>
                  <a:pt x="499292" y="23355"/>
                  <a:pt x="489975" y="19475"/>
                  <a:pt x="480291" y="18473"/>
                </a:cubicBezTo>
                <a:cubicBezTo>
                  <a:pt x="400432" y="10212"/>
                  <a:pt x="320194" y="6158"/>
                  <a:pt x="240145" y="0"/>
                </a:cubicBezTo>
                <a:cubicBezTo>
                  <a:pt x="227830" y="3079"/>
                  <a:pt x="214986" y="4522"/>
                  <a:pt x="203200" y="9236"/>
                </a:cubicBezTo>
                <a:cubicBezTo>
                  <a:pt x="162759" y="25412"/>
                  <a:pt x="145523" y="33329"/>
                  <a:pt x="120072" y="64654"/>
                </a:cubicBezTo>
                <a:cubicBezTo>
                  <a:pt x="20531" y="187167"/>
                  <a:pt x="78528" y="184727"/>
                  <a:pt x="18472" y="1847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4572000"/>
            <a:ext cx="36576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Areas of  expected </a:t>
            </a:r>
            <a:r>
              <a:rPr lang="en-US" dirty="0" err="1" smtClean="0"/>
              <a:t>precip</a:t>
            </a:r>
            <a:r>
              <a:rPr lang="en-US" dirty="0" smtClean="0"/>
              <a:t> in the drought affected regions!</a:t>
            </a:r>
          </a:p>
          <a:p>
            <a:pPr marL="742950" lvl="1" indent="-285750">
              <a:buFont typeface="Arial" panose="020B0604020202020204" pitchFamily="34" charset="0"/>
              <a:buChar char="•"/>
            </a:pPr>
            <a:r>
              <a:rPr lang="en-US" dirty="0" smtClean="0"/>
              <a:t>Coastal Northwest, Northern Plains, central/eastern AZ, NM, northwestern TX, KS</a:t>
            </a:r>
            <a:r>
              <a:rPr lang="en-US" dirty="0" smtClean="0"/>
              <a:t>, OK, </a:t>
            </a:r>
            <a:r>
              <a:rPr lang="en-US" dirty="0" smtClean="0"/>
              <a:t>MO, Ohio valley </a:t>
            </a:r>
          </a:p>
          <a:p>
            <a:pPr marL="742950" lvl="1" indent="-285750">
              <a:buFont typeface="Arial" panose="020B0604020202020204" pitchFamily="34" charset="0"/>
              <a:buChar char="•"/>
            </a:pPr>
            <a:endParaRPr lang="en-US" dirty="0"/>
          </a:p>
        </p:txBody>
      </p:sp>
      <p:pic>
        <p:nvPicPr>
          <p:cNvPr id="1026" name="Picture 2" descr="https://www.wpc.ncep.noaa.gov/qpf/p168i.gif?15372799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79448"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fs_namer_384_precip_pt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568" y="3048001"/>
            <a:ext cx="4740432" cy="35553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0"/>
            <a:ext cx="2601019"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29087" cy="678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29</a:t>
            </a:fld>
            <a:endParaRPr lang="en-US" altLang="en-US" dirty="0"/>
          </a:p>
        </p:txBody>
      </p:sp>
      <p:sp>
        <p:nvSpPr>
          <p:cNvPr id="6" name="Rectangle 2"/>
          <p:cNvSpPr txBox="1">
            <a:spLocks noChangeArrowheads="1"/>
          </p:cNvSpPr>
          <p:nvPr/>
        </p:nvSpPr>
        <p:spPr bwMode="auto">
          <a:xfrm>
            <a:off x="4953000" y="76200"/>
            <a:ext cx="4038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33CC"/>
                </a:solidFill>
              </a:rPr>
              <a:t>SPI3</a:t>
            </a:r>
            <a:r>
              <a:rPr lang="en-US" altLang="en-US" sz="2000" dirty="0">
                <a:solidFill>
                  <a:srgbClr val="0033CC"/>
                </a:solidFill>
              </a:rPr>
              <a:t> </a:t>
            </a:r>
            <a:r>
              <a:rPr lang="en-US" altLang="en-US" sz="2000" dirty="0" smtClean="0">
                <a:solidFill>
                  <a:srgbClr val="0033CC"/>
                </a:solidFill>
              </a:rPr>
              <a:t>&amp; SPI6</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Models</a:t>
            </a:r>
          </a:p>
          <a:p>
            <a:pPr algn="ctr" eaLnBrk="1" hangingPunct="1">
              <a:spcBef>
                <a:spcPct val="0"/>
              </a:spcBef>
              <a:buFontTx/>
              <a:buNone/>
            </a:pP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7" name="TextBox 6"/>
          <p:cNvSpPr txBox="1">
            <a:spLocks noChangeArrowheads="1"/>
          </p:cNvSpPr>
          <p:nvPr/>
        </p:nvSpPr>
        <p:spPr bwMode="auto">
          <a:xfrm>
            <a:off x="5105400" y="1219200"/>
            <a:ext cx="4038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800" dirty="0">
                <a:latin typeface="Times New Roman" pitchFamily="18" charset="0"/>
                <a:sym typeface="Wingdings" pitchFamily="2" charset="2"/>
              </a:rPr>
              <a:t>The goodness and skill of these SPI’s forecasts depend directly on these </a:t>
            </a:r>
            <a:r>
              <a:rPr lang="en-US" altLang="en-US" sz="1800" dirty="0" smtClean="0">
                <a:latin typeface="Times New Roman" pitchFamily="18" charset="0"/>
                <a:sym typeface="Wingdings" pitchFamily="2" charset="2"/>
              </a:rPr>
              <a:t>NMME models</a:t>
            </a:r>
            <a:r>
              <a:rPr lang="en-US" altLang="en-US" sz="1800" dirty="0">
                <a:latin typeface="Times New Roman" pitchFamily="18" charset="0"/>
                <a:sym typeface="Wingdings" pitchFamily="2" charset="2"/>
              </a:rPr>
              <a:t>’ skill in predicting </a:t>
            </a:r>
            <a:r>
              <a:rPr lang="en-US" altLang="en-US" sz="1800" dirty="0" smtClean="0">
                <a:latin typeface="Times New Roman" pitchFamily="18" charset="0"/>
                <a:sym typeface="Wingdings" pitchFamily="2" charset="2"/>
              </a:rPr>
              <a:t>precipitation!!!</a:t>
            </a:r>
          </a:p>
          <a:p>
            <a:pPr eaLnBrk="1" hangingPunct="1">
              <a:spcBef>
                <a:spcPct val="0"/>
              </a:spcBef>
            </a:pPr>
            <a:endParaRPr lang="en-US" altLang="en-US" sz="1800" dirty="0" smtClean="0">
              <a:latin typeface="Times New Roman" pitchFamily="18" charset="0"/>
              <a:sym typeface="Wingdings" pitchFamily="2" charset="2"/>
            </a:endParaRPr>
          </a:p>
          <a:p>
            <a:pPr marL="0" indent="0" eaLnBrk="1" hangingPunct="1">
              <a:spcBef>
                <a:spcPct val="0"/>
              </a:spcBef>
              <a:buNone/>
            </a:pPr>
            <a:r>
              <a:rPr lang="en-US" altLang="en-US" sz="1800" dirty="0" smtClean="0">
                <a:latin typeface="Times New Roman" pitchFamily="18" charset="0"/>
                <a:sym typeface="Wingdings" pitchFamily="2" charset="2"/>
              </a:rPr>
              <a:t>The NMME models indicate that by October, the short term SPI(3) will all be in the +</a:t>
            </a:r>
            <a:r>
              <a:rPr lang="en-US" altLang="en-US" sz="1800" dirty="0" err="1" smtClean="0">
                <a:latin typeface="Times New Roman" pitchFamily="18" charset="0"/>
                <a:sym typeface="Wingdings" pitchFamily="2" charset="2"/>
              </a:rPr>
              <a:t>ve</a:t>
            </a:r>
            <a:r>
              <a:rPr lang="en-US" altLang="en-US" sz="1800" dirty="0" smtClean="0">
                <a:latin typeface="Times New Roman" pitchFamily="18" charset="0"/>
                <a:sym typeface="Wingdings" pitchFamily="2" charset="2"/>
              </a:rPr>
              <a:t> territory, over the monsoon southwest, and even across entire country , but longer term dryness/drought will stay in some areas. What about  even longer term deficits ?</a:t>
            </a:r>
          </a:p>
        </p:txBody>
      </p:sp>
      <p:sp>
        <p:nvSpPr>
          <p:cNvPr id="9" name="Rectangle 8"/>
          <p:cNvSpPr/>
          <p:nvPr/>
        </p:nvSpPr>
        <p:spPr>
          <a:xfrm>
            <a:off x="2819400" y="0"/>
            <a:ext cx="633507" cy="369332"/>
          </a:xfrm>
          <a:prstGeom prst="rect">
            <a:avLst/>
          </a:prstGeom>
        </p:spPr>
        <p:txBody>
          <a:bodyPr wrap="none">
            <a:spAutoFit/>
          </a:bodyPr>
          <a:lstStyle/>
          <a:p>
            <a:r>
              <a:rPr lang="en-US" altLang="en-US" dirty="0" smtClean="0">
                <a:solidFill>
                  <a:srgbClr val="0033CC"/>
                </a:solidFill>
              </a:rPr>
              <a:t>SPI6</a:t>
            </a:r>
            <a:endParaRPr lang="en-US" dirty="0"/>
          </a:p>
        </p:txBody>
      </p:sp>
      <p:sp>
        <p:nvSpPr>
          <p:cNvPr id="15" name="Rectangle 14"/>
          <p:cNvSpPr/>
          <p:nvPr/>
        </p:nvSpPr>
        <p:spPr>
          <a:xfrm>
            <a:off x="152400" y="0"/>
            <a:ext cx="633507" cy="369332"/>
          </a:xfrm>
          <a:prstGeom prst="rect">
            <a:avLst/>
          </a:prstGeom>
        </p:spPr>
        <p:txBody>
          <a:bodyPr wrap="none">
            <a:spAutoFit/>
          </a:bodyPr>
          <a:lstStyle/>
          <a:p>
            <a:r>
              <a:rPr lang="en-US" altLang="en-US" dirty="0">
                <a:solidFill>
                  <a:srgbClr val="0033CC"/>
                </a:solidFill>
              </a:rPr>
              <a:t>SPI3</a:t>
            </a:r>
            <a:endParaRPr lang="en-US" dirty="0"/>
          </a:p>
        </p:txBody>
      </p:sp>
      <p:sp>
        <p:nvSpPr>
          <p:cNvPr id="10" name="Rectangle 9"/>
          <p:cNvSpPr/>
          <p:nvPr/>
        </p:nvSpPr>
        <p:spPr>
          <a:xfrm>
            <a:off x="-57150" y="304800"/>
            <a:ext cx="2571750"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659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419600" y="990600"/>
            <a:ext cx="211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Seasonal O</a:t>
            </a:r>
            <a:r>
              <a:rPr lang="en-US" altLang="en-US" sz="1800" dirty="0" smtClean="0">
                <a:latin typeface="Times New Roman" pitchFamily="18" charset="0"/>
              </a:rPr>
              <a:t>utlook (Mid August 2018 -  November 2018)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08/16/18</a:t>
            </a:r>
            <a:endParaRPr lang="en-US" altLang="en-US" sz="1800" dirty="0">
              <a:latin typeface="Times New Roman" pitchFamily="18" charset="0"/>
            </a:endParaRPr>
          </a:p>
        </p:txBody>
      </p:sp>
      <p:sp>
        <p:nvSpPr>
          <p:cNvPr id="4101" name="TextBox 9"/>
          <p:cNvSpPr txBox="1">
            <a:spLocks noChangeArrowheads="1"/>
          </p:cNvSpPr>
          <p:nvPr/>
        </p:nvSpPr>
        <p:spPr bwMode="auto">
          <a:xfrm>
            <a:off x="6852224" y="2133600"/>
            <a:ext cx="2209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Monthly </a:t>
            </a:r>
            <a:r>
              <a:rPr lang="en-US" altLang="en-US" sz="1800" dirty="0" smtClean="0">
                <a:latin typeface="Times New Roman" pitchFamily="18" charset="0"/>
              </a:rPr>
              <a:t>outlook</a:t>
            </a:r>
          </a:p>
          <a:p>
            <a:pPr eaLnBrk="1" hangingPunct="1">
              <a:spcBef>
                <a:spcPct val="0"/>
              </a:spcBef>
              <a:buFontTx/>
              <a:buNone/>
            </a:pPr>
            <a:r>
              <a:rPr lang="en-US" altLang="en-US" sz="1800" dirty="0" smtClean="0">
                <a:latin typeface="Times New Roman" pitchFamily="18" charset="0"/>
              </a:rPr>
              <a:t>(for September 2018)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08/31/18</a:t>
            </a:r>
            <a:endParaRPr lang="en-US" altLang="en-US" sz="1800" dirty="0">
              <a:latin typeface="Times New Roman" pitchFamily="18" charset="0"/>
            </a:endParaRPr>
          </a:p>
        </p:txBody>
      </p:sp>
      <p:sp>
        <p:nvSpPr>
          <p:cNvPr id="4" name="TextBox 3"/>
          <p:cNvSpPr txBox="1"/>
          <p:nvPr/>
        </p:nvSpPr>
        <p:spPr>
          <a:xfrm>
            <a:off x="-1" y="4145340"/>
            <a:ext cx="4267201"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Comparing with previous slide/points noted therein, much of the forecast outlook features are mostly/right on the mark for the monthly outlook (have to wait on the seasonal outlook!).</a:t>
            </a:r>
            <a:endParaRPr lang="en-US" sz="1600" dirty="0"/>
          </a:p>
        </p:txBody>
      </p:sp>
      <p:pic>
        <p:nvPicPr>
          <p:cNvPr id="2" name="Picture 2" descr="United States Seasonal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863"/>
            <a:ext cx="4343400" cy="3356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95029"/>
            <a:ext cx="4267200" cy="3297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uthuvel.chelliah\Desktop\Drought-temporary\spi12.ensemble.L1-3.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05400" y="0"/>
            <a:ext cx="2571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uthuvel.chelliah\Desktop\Drought-temporary\spi3.ensemble.L1-3.gif"/>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0" y="0"/>
            <a:ext cx="2571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muthuvel.chelliah\Desktop\Drought-temporary\spi6.ensemble.L1-3.gif"/>
          <p:cNvPicPr>
            <a:picLocks noChangeAspect="1" noChangeArrowheads="1"/>
          </p:cNvPicPr>
          <p:nvPr/>
        </p:nvPicPr>
        <p:blipFill rotWithShape="1">
          <a:blip r:embed="rId4">
            <a:extLst>
              <a:ext uri="{28A0092B-C50C-407E-A947-70E740481C1C}">
                <a14:useLocalDpi xmlns:a14="http://schemas.microsoft.com/office/drawing/2010/main" val="0"/>
              </a:ext>
            </a:extLst>
          </a:blip>
          <a:srcRect r="51257"/>
          <a:stretch/>
        </p:blipFill>
        <p:spPr bwMode="auto">
          <a:xfrm>
            <a:off x="2598305" y="0"/>
            <a:ext cx="25070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30</a:t>
            </a:fld>
            <a:endParaRPr lang="en-US" altLang="en-US" dirty="0"/>
          </a:p>
        </p:txBody>
      </p:sp>
      <p:sp>
        <p:nvSpPr>
          <p:cNvPr id="6" name="Rectangle 2"/>
          <p:cNvSpPr txBox="1">
            <a:spLocks noChangeArrowheads="1"/>
          </p:cNvSpPr>
          <p:nvPr/>
        </p:nvSpPr>
        <p:spPr bwMode="auto">
          <a:xfrm>
            <a:off x="7620000" y="762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33CC"/>
                </a:solidFill>
              </a:rPr>
              <a:t>SPI3</a:t>
            </a:r>
            <a:r>
              <a:rPr lang="en-US" altLang="en-US" sz="2000" dirty="0">
                <a:solidFill>
                  <a:srgbClr val="0033CC"/>
                </a:solidFill>
              </a:rPr>
              <a:t> </a:t>
            </a:r>
            <a:r>
              <a:rPr lang="en-US" altLang="en-US" sz="2000" dirty="0" smtClean="0">
                <a:solidFill>
                  <a:srgbClr val="0033CC"/>
                </a:solidFill>
              </a:rPr>
              <a:t>&amp; SPI6 &amp; SPI12</a:t>
            </a:r>
            <a:endParaRPr lang="en-US" altLang="en-US" sz="1600" b="1" dirty="0">
              <a:solidFill>
                <a:srgbClr val="0033CC"/>
              </a:solidFill>
            </a:endParaRPr>
          </a:p>
        </p:txBody>
      </p:sp>
      <p:sp>
        <p:nvSpPr>
          <p:cNvPr id="9" name="Rectangle 8"/>
          <p:cNvSpPr/>
          <p:nvPr/>
        </p:nvSpPr>
        <p:spPr>
          <a:xfrm>
            <a:off x="2819400" y="0"/>
            <a:ext cx="633507" cy="369332"/>
          </a:xfrm>
          <a:prstGeom prst="rect">
            <a:avLst/>
          </a:prstGeom>
        </p:spPr>
        <p:txBody>
          <a:bodyPr wrap="none">
            <a:spAutoFit/>
          </a:bodyPr>
          <a:lstStyle/>
          <a:p>
            <a:r>
              <a:rPr lang="en-US" altLang="en-US" dirty="0" smtClean="0">
                <a:solidFill>
                  <a:srgbClr val="0033CC"/>
                </a:solidFill>
              </a:rPr>
              <a:t>SPI6</a:t>
            </a:r>
            <a:endParaRPr lang="en-US" dirty="0"/>
          </a:p>
        </p:txBody>
      </p:sp>
      <p:sp>
        <p:nvSpPr>
          <p:cNvPr id="15" name="Rectangle 14"/>
          <p:cNvSpPr/>
          <p:nvPr/>
        </p:nvSpPr>
        <p:spPr>
          <a:xfrm>
            <a:off x="152400" y="0"/>
            <a:ext cx="633507" cy="369332"/>
          </a:xfrm>
          <a:prstGeom prst="rect">
            <a:avLst/>
          </a:prstGeom>
        </p:spPr>
        <p:txBody>
          <a:bodyPr wrap="none">
            <a:spAutoFit/>
          </a:bodyPr>
          <a:lstStyle/>
          <a:p>
            <a:r>
              <a:rPr lang="en-US" altLang="en-US" dirty="0">
                <a:solidFill>
                  <a:srgbClr val="0033CC"/>
                </a:solidFill>
              </a:rPr>
              <a:t>SPI3</a:t>
            </a:r>
            <a:endParaRPr lang="en-US" dirty="0"/>
          </a:p>
        </p:txBody>
      </p:sp>
      <p:sp>
        <p:nvSpPr>
          <p:cNvPr id="10" name="Rectangle 9"/>
          <p:cNvSpPr/>
          <p:nvPr/>
        </p:nvSpPr>
        <p:spPr>
          <a:xfrm>
            <a:off x="5081493" y="0"/>
            <a:ext cx="748923" cy="369332"/>
          </a:xfrm>
          <a:prstGeom prst="rect">
            <a:avLst/>
          </a:prstGeom>
        </p:spPr>
        <p:txBody>
          <a:bodyPr wrap="none">
            <a:spAutoFit/>
          </a:bodyPr>
          <a:lstStyle/>
          <a:p>
            <a:r>
              <a:rPr lang="en-US" altLang="en-US" dirty="0" smtClean="0">
                <a:solidFill>
                  <a:srgbClr val="0033CC"/>
                </a:solidFill>
              </a:rPr>
              <a:t>SPI12</a:t>
            </a:r>
            <a:endParaRPr lang="en-US" dirty="0"/>
          </a:p>
        </p:txBody>
      </p:sp>
      <p:sp>
        <p:nvSpPr>
          <p:cNvPr id="3" name="TextBox 2"/>
          <p:cNvSpPr txBox="1"/>
          <p:nvPr/>
        </p:nvSpPr>
        <p:spPr>
          <a:xfrm>
            <a:off x="7772400" y="1219200"/>
            <a:ext cx="1295400" cy="4247317"/>
          </a:xfrm>
          <a:prstGeom prst="rect">
            <a:avLst/>
          </a:prstGeom>
          <a:noFill/>
        </p:spPr>
        <p:txBody>
          <a:bodyPr wrap="square" rtlCol="0">
            <a:spAutoFit/>
          </a:bodyPr>
          <a:lstStyle/>
          <a:p>
            <a:r>
              <a:rPr lang="en-US" dirty="0" smtClean="0"/>
              <a:t>This from Last Month </a:t>
            </a:r>
          </a:p>
          <a:p>
            <a:endParaRPr lang="en-US" dirty="0"/>
          </a:p>
          <a:p>
            <a:endParaRPr lang="en-US" dirty="0" smtClean="0"/>
          </a:p>
          <a:p>
            <a:r>
              <a:rPr lang="en-US" dirty="0" smtClean="0"/>
              <a:t>Compare with current Maps to see how good these </a:t>
            </a:r>
            <a:r>
              <a:rPr lang="en-US" dirty="0" err="1" smtClean="0"/>
              <a:t>fcst</a:t>
            </a:r>
            <a:r>
              <a:rPr lang="en-US" dirty="0" smtClean="0"/>
              <a:t> maps are: Are just as good/bas as NMME </a:t>
            </a:r>
            <a:r>
              <a:rPr lang="en-US" dirty="0" err="1" smtClean="0"/>
              <a:t>precip</a:t>
            </a:r>
            <a:r>
              <a:rPr lang="en-US" dirty="0" smtClean="0"/>
              <a:t> </a:t>
            </a:r>
            <a:r>
              <a:rPr lang="en-US" dirty="0" err="1" smtClean="0"/>
              <a:t>fcsts</a:t>
            </a:r>
            <a:r>
              <a:rPr lang="en-US" dirty="0" smtClean="0"/>
              <a:t>!!</a:t>
            </a:r>
          </a:p>
        </p:txBody>
      </p:sp>
      <p:sp>
        <p:nvSpPr>
          <p:cNvPr id="4" name="Rectangle 3"/>
          <p:cNvSpPr/>
          <p:nvPr/>
        </p:nvSpPr>
        <p:spPr>
          <a:xfrm>
            <a:off x="0" y="2514600"/>
            <a:ext cx="2571750"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2598305" y="2514600"/>
            <a:ext cx="5174095"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5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1"/>
          <p:cNvSpPr>
            <a:spLocks noGrp="1"/>
          </p:cNvSpPr>
          <p:nvPr>
            <p:ph type="sldNum" sz="quarter" idx="12"/>
          </p:nvPr>
        </p:nvSpPr>
        <p:spPr>
          <a:xfrm>
            <a:off x="8763000" y="6477000"/>
            <a:ext cx="3810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52C4035D-9F99-458E-AF84-329270F2B5D1}" type="slidenum">
              <a:rPr lang="en-US" altLang="en-US" sz="1400" smtClean="0"/>
              <a:pPr eaLnBrk="1" hangingPunct="1">
                <a:spcBef>
                  <a:spcPct val="0"/>
                </a:spcBef>
                <a:buFontTx/>
                <a:buNone/>
              </a:pPr>
              <a:t>31</a:t>
            </a:fld>
            <a:endParaRPr lang="en-US" altLang="en-US" sz="1400" dirty="0" smtClean="0"/>
          </a:p>
        </p:txBody>
      </p:sp>
      <p:sp>
        <p:nvSpPr>
          <p:cNvPr id="27652" name="TextBox 2"/>
          <p:cNvSpPr txBox="1">
            <a:spLocks noChangeArrowheads="1"/>
          </p:cNvSpPr>
          <p:nvPr/>
        </p:nvSpPr>
        <p:spPr bwMode="auto">
          <a:xfrm>
            <a:off x="76200" y="0"/>
            <a:ext cx="891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Hydrological Monitoring and Seasonal Forecasting @ MSU (Michigan State </a:t>
            </a:r>
            <a:r>
              <a:rPr lang="en-US" altLang="en-US" sz="1800" b="1" dirty="0" smtClean="0">
                <a:latin typeface="Times New Roman" pitchFamily="18" charset="0"/>
              </a:rPr>
              <a:t>University ) NLDAS model</a:t>
            </a:r>
            <a:endParaRPr lang="en-US" altLang="en-US" sz="1800" dirty="0">
              <a:latin typeface="Times New Roman" pitchFamily="18" charset="0"/>
            </a:endParaRPr>
          </a:p>
        </p:txBody>
      </p:sp>
      <p:sp>
        <p:nvSpPr>
          <p:cNvPr id="27653" name="TextBox 3"/>
          <p:cNvSpPr txBox="1">
            <a:spLocks noChangeArrowheads="1"/>
          </p:cNvSpPr>
          <p:nvPr/>
        </p:nvSpPr>
        <p:spPr bwMode="auto">
          <a:xfrm>
            <a:off x="6324600" y="457200"/>
            <a:ext cx="24526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Monthly Soil Moisture Percentile Prediction issued on </a:t>
            </a:r>
            <a:r>
              <a:rPr lang="en-US" altLang="en-US" sz="1800" b="1" dirty="0" smtClean="0">
                <a:latin typeface="Times New Roman" pitchFamily="18" charset="0"/>
              </a:rPr>
              <a:t>201809 with this IC.</a:t>
            </a:r>
            <a:endParaRPr lang="en-US" altLang="en-US" sz="1800" b="1" dirty="0">
              <a:latin typeface="Times New Roman" pitchFamily="18" charset="0"/>
            </a:endParaRPr>
          </a:p>
        </p:txBody>
      </p:sp>
      <p:sp>
        <p:nvSpPr>
          <p:cNvPr id="27654" name="TextBox 9"/>
          <p:cNvSpPr txBox="1">
            <a:spLocks noChangeArrowheads="1"/>
          </p:cNvSpPr>
          <p:nvPr/>
        </p:nvSpPr>
        <p:spPr bwMode="auto">
          <a:xfrm>
            <a:off x="7015163" y="4368800"/>
            <a:ext cx="1762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The inter quartile range suggest </a:t>
            </a:r>
            <a:r>
              <a:rPr lang="en-US" altLang="en-US" sz="1800" u="sng" dirty="0">
                <a:latin typeface="Times New Roman" pitchFamily="18" charset="0"/>
              </a:rPr>
              <a:t>greater uncertainty </a:t>
            </a:r>
            <a:r>
              <a:rPr lang="en-US" altLang="en-US" sz="1800" dirty="0">
                <a:latin typeface="Times New Roman" pitchFamily="18" charset="0"/>
              </a:rPr>
              <a:t>about the forecast in these </a:t>
            </a:r>
            <a:r>
              <a:rPr lang="en-US" altLang="en-US" sz="1800" u="sng" dirty="0">
                <a:latin typeface="Times New Roman" pitchFamily="18" charset="0"/>
              </a:rPr>
              <a:t>shaded</a:t>
            </a:r>
            <a:r>
              <a:rPr lang="en-US" altLang="en-US" sz="1800" dirty="0">
                <a:latin typeface="Times New Roman" pitchFamily="18" charset="0"/>
              </a:rPr>
              <a:t> regions.</a:t>
            </a:r>
          </a:p>
        </p:txBody>
      </p:sp>
      <p:cxnSp>
        <p:nvCxnSpPr>
          <p:cNvPr id="5" name="Straight Arrow Connector 4"/>
          <p:cNvCxnSpPr/>
          <p:nvPr/>
        </p:nvCxnSpPr>
        <p:spPr>
          <a:xfrm>
            <a:off x="3276600" y="1447800"/>
            <a:ext cx="76200" cy="36576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200" y="621268"/>
            <a:ext cx="6400800" cy="369332"/>
          </a:xfrm>
          <a:prstGeom prst="rect">
            <a:avLst/>
          </a:prstGeom>
        </p:spPr>
        <p:txBody>
          <a:bodyPr wrap="square">
            <a:spAutoFit/>
          </a:bodyPr>
          <a:lstStyle/>
          <a:p>
            <a:r>
              <a:rPr lang="en-US" dirty="0"/>
              <a:t>http://drought.geo.msu.edu/research/forecast/smi.monthly.php</a:t>
            </a:r>
          </a:p>
        </p:txBody>
      </p:sp>
      <p:cxnSp>
        <p:nvCxnSpPr>
          <p:cNvPr id="12" name="Straight Arrow Connector 11"/>
          <p:cNvCxnSpPr/>
          <p:nvPr/>
        </p:nvCxnSpPr>
        <p:spPr>
          <a:xfrm>
            <a:off x="3657600" y="1919287"/>
            <a:ext cx="0" cy="3429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257800" y="5715000"/>
            <a:ext cx="609600" cy="3048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429000" y="2209800"/>
            <a:ext cx="76200" cy="34056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389778"/>
            <a:ext cx="3343275" cy="2572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00125"/>
            <a:ext cx="4738802"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79" y="990600"/>
            <a:ext cx="596621"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570" y="3169444"/>
            <a:ext cx="4849430" cy="345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838"/>
            <a:ext cx="4267200" cy="6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Slide Number Placeholder 1"/>
          <p:cNvSpPr>
            <a:spLocks noGrp="1"/>
          </p:cNvSpPr>
          <p:nvPr>
            <p:ph type="sldNum" sz="quarter" idx="12"/>
          </p:nvPr>
        </p:nvSpPr>
        <p:spPr>
          <a:xfrm>
            <a:off x="8686800" y="6550025"/>
            <a:ext cx="4572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FE99104-E9CA-448A-9438-257E986D4F07}" type="slidenum">
              <a:rPr lang="en-US" altLang="en-US" sz="1400" smtClean="0"/>
              <a:pPr eaLnBrk="1" hangingPunct="1">
                <a:spcBef>
                  <a:spcPct val="0"/>
                </a:spcBef>
                <a:buFontTx/>
                <a:buNone/>
              </a:pPr>
              <a:t>32</a:t>
            </a:fld>
            <a:endParaRPr lang="en-US" altLang="en-US" sz="1400" smtClean="0"/>
          </a:p>
        </p:txBody>
      </p:sp>
      <p:sp>
        <p:nvSpPr>
          <p:cNvPr id="28675" name="TextBox 2"/>
          <p:cNvSpPr txBox="1">
            <a:spLocks noChangeArrowheads="1"/>
          </p:cNvSpPr>
          <p:nvPr/>
        </p:nvSpPr>
        <p:spPr bwMode="auto">
          <a:xfrm>
            <a:off x="4965700" y="381000"/>
            <a:ext cx="383387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NASA </a:t>
            </a:r>
            <a:r>
              <a:rPr lang="en-US" altLang="en-US" sz="1800" b="1" dirty="0" smtClean="0">
                <a:latin typeface="Times New Roman" pitchFamily="18" charset="0"/>
              </a:rPr>
              <a:t>GEOS5 </a:t>
            </a:r>
            <a:r>
              <a:rPr lang="en-US" altLang="en-US" sz="1800" b="1" dirty="0">
                <a:latin typeface="Times New Roman" pitchFamily="18" charset="0"/>
              </a:rPr>
              <a:t>Forecasts  </a:t>
            </a:r>
          </a:p>
        </p:txBody>
      </p:sp>
      <p:sp>
        <p:nvSpPr>
          <p:cNvPr id="28676" name="TextBox 3"/>
          <p:cNvSpPr txBox="1">
            <a:spLocks noChangeArrowheads="1"/>
          </p:cNvSpPr>
          <p:nvPr/>
        </p:nvSpPr>
        <p:spPr bwMode="auto">
          <a:xfrm>
            <a:off x="1371600" y="-76200"/>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err="1" smtClean="0">
                <a:latin typeface="Times New Roman" pitchFamily="18" charset="0"/>
              </a:rPr>
              <a:t>Precip</a:t>
            </a:r>
            <a:r>
              <a:rPr lang="en-US" altLang="en-US" sz="1800" dirty="0" smtClean="0">
                <a:latin typeface="Times New Roman" pitchFamily="18" charset="0"/>
              </a:rPr>
              <a:t> Forecast</a:t>
            </a:r>
            <a:endParaRPr lang="en-US" altLang="en-US" sz="1800" dirty="0">
              <a:latin typeface="Times New Roman" pitchFamily="18" charset="0"/>
            </a:endParaRPr>
          </a:p>
        </p:txBody>
      </p:sp>
      <p:sp>
        <p:nvSpPr>
          <p:cNvPr id="28677" name="TextBox 4"/>
          <p:cNvSpPr txBox="1">
            <a:spLocks noChangeArrowheads="1"/>
          </p:cNvSpPr>
          <p:nvPr/>
        </p:nvSpPr>
        <p:spPr bwMode="auto">
          <a:xfrm>
            <a:off x="4876800" y="2828925"/>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Soil Moisture </a:t>
            </a:r>
            <a:r>
              <a:rPr lang="en-US" altLang="en-US" sz="1800" dirty="0" smtClean="0">
                <a:latin typeface="Times New Roman" pitchFamily="18" charset="0"/>
              </a:rPr>
              <a:t>Forecast Percentile </a:t>
            </a:r>
            <a:endParaRPr lang="en-US" altLang="en-US" sz="1800" dirty="0">
              <a:latin typeface="Times New Roman" pitchFamily="18" charset="0"/>
            </a:endParaRPr>
          </a:p>
        </p:txBody>
      </p:sp>
      <p:sp>
        <p:nvSpPr>
          <p:cNvPr id="13" name="Oval 12"/>
          <p:cNvSpPr/>
          <p:nvPr/>
        </p:nvSpPr>
        <p:spPr>
          <a:xfrm>
            <a:off x="2695575" y="4848225"/>
            <a:ext cx="390525" cy="381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108700" y="4343400"/>
            <a:ext cx="6731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p:cNvCxnSpPr/>
          <p:nvPr/>
        </p:nvCxnSpPr>
        <p:spPr>
          <a:xfrm flipV="1">
            <a:off x="2590800" y="2514600"/>
            <a:ext cx="609600" cy="909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581400" y="3583462"/>
            <a:ext cx="609600" cy="369332"/>
          </a:xfrm>
          <a:prstGeom prst="rect">
            <a:avLst/>
          </a:prstGeom>
          <a:noFill/>
        </p:spPr>
        <p:txBody>
          <a:bodyPr wrap="square" rtlCol="0">
            <a:spAutoFit/>
          </a:bodyPr>
          <a:lstStyle/>
          <a:p>
            <a:r>
              <a:rPr lang="en-US" b="1" dirty="0" smtClean="0"/>
              <a:t>Oct</a:t>
            </a:r>
            <a:endParaRPr lang="en-US" b="1" dirty="0"/>
          </a:p>
        </p:txBody>
      </p:sp>
      <p:sp>
        <p:nvSpPr>
          <p:cNvPr id="27" name="TextBox 26"/>
          <p:cNvSpPr txBox="1"/>
          <p:nvPr/>
        </p:nvSpPr>
        <p:spPr>
          <a:xfrm>
            <a:off x="3696386" y="5345668"/>
            <a:ext cx="647014" cy="369332"/>
          </a:xfrm>
          <a:prstGeom prst="rect">
            <a:avLst/>
          </a:prstGeom>
          <a:noFill/>
        </p:spPr>
        <p:txBody>
          <a:bodyPr wrap="square" rtlCol="0">
            <a:spAutoFit/>
          </a:bodyPr>
          <a:lstStyle/>
          <a:p>
            <a:r>
              <a:rPr lang="en-US" b="1" dirty="0" smtClean="0"/>
              <a:t>Nov</a:t>
            </a:r>
            <a:endParaRPr lang="en-US" b="1" dirty="0"/>
          </a:p>
        </p:txBody>
      </p:sp>
      <p:sp>
        <p:nvSpPr>
          <p:cNvPr id="29" name="TextBox 28"/>
          <p:cNvSpPr txBox="1"/>
          <p:nvPr/>
        </p:nvSpPr>
        <p:spPr>
          <a:xfrm>
            <a:off x="8591583" y="4495800"/>
            <a:ext cx="704817" cy="369332"/>
          </a:xfrm>
          <a:prstGeom prst="rect">
            <a:avLst/>
          </a:prstGeom>
          <a:noFill/>
        </p:spPr>
        <p:txBody>
          <a:bodyPr wrap="square" rtlCol="0">
            <a:spAutoFit/>
          </a:bodyPr>
          <a:lstStyle/>
          <a:p>
            <a:r>
              <a:rPr lang="en-US" dirty="0" smtClean="0"/>
              <a:t>Sep</a:t>
            </a:r>
            <a:endParaRPr lang="en-US" dirty="0"/>
          </a:p>
        </p:txBody>
      </p:sp>
      <p:sp>
        <p:nvSpPr>
          <p:cNvPr id="30" name="TextBox 29"/>
          <p:cNvSpPr txBox="1"/>
          <p:nvPr/>
        </p:nvSpPr>
        <p:spPr>
          <a:xfrm>
            <a:off x="3733800" y="1752600"/>
            <a:ext cx="762000" cy="369332"/>
          </a:xfrm>
          <a:prstGeom prst="rect">
            <a:avLst/>
          </a:prstGeom>
          <a:noFill/>
        </p:spPr>
        <p:txBody>
          <a:bodyPr wrap="square" rtlCol="0">
            <a:spAutoFit/>
          </a:bodyPr>
          <a:lstStyle/>
          <a:p>
            <a:r>
              <a:rPr lang="en-US" b="1" dirty="0" smtClean="0"/>
              <a:t>Sep</a:t>
            </a:r>
            <a:endParaRPr lang="en-US" b="1" dirty="0"/>
          </a:p>
        </p:txBody>
      </p:sp>
      <p:sp>
        <p:nvSpPr>
          <p:cNvPr id="31" name="TextBox 30"/>
          <p:cNvSpPr txBox="1"/>
          <p:nvPr/>
        </p:nvSpPr>
        <p:spPr>
          <a:xfrm>
            <a:off x="6183874" y="5943600"/>
            <a:ext cx="674126" cy="369332"/>
          </a:xfrm>
          <a:prstGeom prst="rect">
            <a:avLst/>
          </a:prstGeom>
          <a:noFill/>
        </p:spPr>
        <p:txBody>
          <a:bodyPr wrap="square" rtlCol="0">
            <a:spAutoFit/>
          </a:bodyPr>
          <a:lstStyle/>
          <a:p>
            <a:r>
              <a:rPr lang="en-US" dirty="0" smtClean="0"/>
              <a:t>Oct</a:t>
            </a:r>
            <a:endParaRPr lang="en-US" dirty="0"/>
          </a:p>
        </p:txBody>
      </p:sp>
      <p:sp>
        <p:nvSpPr>
          <p:cNvPr id="32" name="TextBox 31"/>
          <p:cNvSpPr txBox="1"/>
          <p:nvPr/>
        </p:nvSpPr>
        <p:spPr>
          <a:xfrm>
            <a:off x="8534400" y="6019800"/>
            <a:ext cx="647014" cy="369332"/>
          </a:xfrm>
          <a:prstGeom prst="rect">
            <a:avLst/>
          </a:prstGeom>
          <a:noFill/>
        </p:spPr>
        <p:txBody>
          <a:bodyPr wrap="square" rtlCol="0">
            <a:spAutoFit/>
          </a:bodyPr>
          <a:lstStyle/>
          <a:p>
            <a:r>
              <a:rPr lang="en-US" dirty="0" smtClean="0"/>
              <a:t>Nov</a:t>
            </a:r>
            <a:endParaRPr lang="en-US" dirty="0"/>
          </a:p>
        </p:txBody>
      </p:sp>
      <p:sp>
        <p:nvSpPr>
          <p:cNvPr id="22" name="Rectangle 21"/>
          <p:cNvSpPr/>
          <p:nvPr/>
        </p:nvSpPr>
        <p:spPr>
          <a:xfrm>
            <a:off x="152400" y="4876800"/>
            <a:ext cx="1143000" cy="8704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4343400"/>
            <a:ext cx="415498" cy="369332"/>
          </a:xfrm>
          <a:prstGeom prst="rect">
            <a:avLst/>
          </a:prstGeom>
          <a:noFill/>
        </p:spPr>
        <p:txBody>
          <a:bodyPr wrap="none" rtlCol="0">
            <a:spAutoFit/>
          </a:bodyPr>
          <a:lstStyle/>
          <a:p>
            <a:r>
              <a:rPr lang="en-US" dirty="0" smtClean="0"/>
              <a:t>IC</a:t>
            </a:r>
            <a:endParaRPr lang="en-US" dirty="0"/>
          </a:p>
        </p:txBody>
      </p:sp>
    </p:spTree>
    <p:extLst>
      <p:ext uri="{BB962C8B-B14F-4D97-AF65-F5344CB8AC3E}">
        <p14:creationId xmlns:p14="http://schemas.microsoft.com/office/powerpoint/2010/main" val="2479065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6096000"/>
            <a:ext cx="7772400" cy="738664"/>
          </a:xfrm>
          <a:prstGeom prst="rect">
            <a:avLst/>
          </a:prstGeom>
          <a:noFill/>
        </p:spPr>
        <p:txBody>
          <a:bodyPr wrap="square" rtlCol="0">
            <a:spAutoFit/>
          </a:bodyPr>
          <a:lstStyle/>
          <a:p>
            <a:r>
              <a:rPr lang="en-US" sz="1400" dirty="0" smtClean="0"/>
              <a:t>(This and next slide!) Exptl. Probability Drought Outlook  from </a:t>
            </a:r>
            <a:r>
              <a:rPr lang="en-US" sz="1400" dirty="0" err="1" smtClean="0"/>
              <a:t>Kingtse</a:t>
            </a:r>
            <a:r>
              <a:rPr lang="en-US" sz="1400" dirty="0"/>
              <a:t> </a:t>
            </a:r>
            <a:r>
              <a:rPr lang="en-US" sz="1400" dirty="0" smtClean="0"/>
              <a:t>Mo and Li Xu based on NMME ensemble members’ SPI6 (from </a:t>
            </a:r>
            <a:r>
              <a:rPr lang="en-US" sz="1400" dirty="0" err="1" smtClean="0"/>
              <a:t>precip</a:t>
            </a:r>
            <a:r>
              <a:rPr lang="en-US" sz="1400" dirty="0" smtClean="0"/>
              <a:t>) forecast – Since it is based on SPI6, longer/term lasting droughts will not be depicted!!  </a:t>
            </a:r>
            <a:endParaRPr lang="en-US" sz="1400" dirty="0"/>
          </a:p>
        </p:txBody>
      </p:sp>
      <p:sp>
        <p:nvSpPr>
          <p:cNvPr id="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smtClean="0"/>
          </a:p>
        </p:txBody>
      </p:sp>
      <p:pic>
        <p:nvPicPr>
          <p:cNvPr id="8" name="Picture 7" descr="C:\Users\li.xu\Documents\png\scp56654\GM_above_4x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4423"/>
            <a:ext cx="7046259" cy="5915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68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li.xu\Documents\png\scp58343\spi6_seas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016" y="3352800"/>
            <a:ext cx="4443984" cy="3243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Users\li.xu\Documents\png\scp58640\spi6_mon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43984" cy="3243072"/>
          </a:xfrm>
          <a:prstGeom prst="rect">
            <a:avLst/>
          </a:prstGeom>
          <a:noFill/>
          <a:extLst>
            <a:ext uri="{909E8E84-426E-40DD-AFC4-6F175D3DCCD1}">
              <a14:hiddenFill xmlns:a14="http://schemas.microsoft.com/office/drawing/2010/main">
                <a:solidFill>
                  <a:srgbClr val="FFFFFF"/>
                </a:solidFill>
              </a14:hiddenFill>
            </a:ext>
          </a:extLst>
        </p:spPr>
      </p:pic>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8" name="TextBox 6"/>
          <p:cNvSpPr txBox="1">
            <a:spLocks noChangeArrowheads="1"/>
          </p:cNvSpPr>
          <p:nvPr/>
        </p:nvSpPr>
        <p:spPr bwMode="auto">
          <a:xfrm>
            <a:off x="1688832" y="3733800"/>
            <a:ext cx="20449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dirty="0">
                <a:solidFill>
                  <a:srgbClr val="000000"/>
                </a:solidFill>
                <a:latin typeface="Times New Roman" pitchFamily="18" charset="0"/>
                <a:cs typeface="Arial" charset="0"/>
              </a:rPr>
              <a:t>In the official</a:t>
            </a:r>
          </a:p>
          <a:p>
            <a:pPr eaLnBrk="1" hangingPunct="1">
              <a:spcBef>
                <a:spcPct val="0"/>
              </a:spcBef>
              <a:buFontTx/>
              <a:buNone/>
            </a:pPr>
            <a:r>
              <a:rPr lang="en-US" altLang="en-US" sz="1800" b="1" dirty="0">
                <a:solidFill>
                  <a:srgbClr val="000000"/>
                </a:solidFill>
                <a:latin typeface="Times New Roman" pitchFamily="18" charset="0"/>
                <a:cs typeface="Arial" charset="0"/>
              </a:rPr>
              <a:t>Drought Outlook  Tendency Format!!</a:t>
            </a:r>
          </a:p>
        </p:txBody>
      </p:sp>
      <p:sp>
        <p:nvSpPr>
          <p:cNvPr id="11" name="TextBox 2"/>
          <p:cNvSpPr txBox="1">
            <a:spLocks noChangeArrowheads="1"/>
          </p:cNvSpPr>
          <p:nvPr/>
        </p:nvSpPr>
        <p:spPr bwMode="auto">
          <a:xfrm>
            <a:off x="7924800" y="5334000"/>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en-US" sz="1800" b="1" dirty="0" smtClean="0">
                <a:solidFill>
                  <a:srgbClr val="000000"/>
                </a:solidFill>
                <a:latin typeface="Times New Roman" pitchFamily="18" charset="0"/>
                <a:cs typeface="Arial" charset="0"/>
              </a:rPr>
              <a:t>OND </a:t>
            </a:r>
            <a:r>
              <a:rPr lang="en-US" altLang="en-US" sz="1800" b="1" dirty="0">
                <a:solidFill>
                  <a:srgbClr val="000000"/>
                </a:solidFill>
                <a:latin typeface="Times New Roman" pitchFamily="18" charset="0"/>
                <a:cs typeface="Arial" charset="0"/>
              </a:rPr>
              <a:t>2018</a:t>
            </a:r>
          </a:p>
        </p:txBody>
      </p:sp>
      <p:sp>
        <p:nvSpPr>
          <p:cNvPr id="12" name="TextBox 8"/>
          <p:cNvSpPr txBox="1">
            <a:spLocks noChangeArrowheads="1"/>
          </p:cNvSpPr>
          <p:nvPr/>
        </p:nvSpPr>
        <p:spPr bwMode="auto">
          <a:xfrm>
            <a:off x="3429000" y="1916112"/>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en-US" b="1" dirty="0" smtClean="0">
                <a:solidFill>
                  <a:srgbClr val="000000"/>
                </a:solidFill>
                <a:latin typeface="Times New Roman" pitchFamily="18" charset="0"/>
                <a:cs typeface="Arial" charset="0"/>
              </a:rPr>
              <a:t>Oct</a:t>
            </a:r>
            <a:r>
              <a:rPr lang="en-US" altLang="en-US" sz="1800" b="1" dirty="0" smtClean="0">
                <a:solidFill>
                  <a:srgbClr val="000000"/>
                </a:solidFill>
                <a:latin typeface="Times New Roman" pitchFamily="18" charset="0"/>
                <a:cs typeface="Arial" charset="0"/>
              </a:rPr>
              <a:t> </a:t>
            </a:r>
            <a:r>
              <a:rPr lang="en-US" altLang="en-US" sz="1800" b="1" dirty="0">
                <a:solidFill>
                  <a:srgbClr val="000000"/>
                </a:solidFill>
                <a:latin typeface="Times New Roman" pitchFamily="18" charset="0"/>
                <a:cs typeface="Arial" charset="0"/>
              </a:rPr>
              <a:t>2018</a:t>
            </a:r>
          </a:p>
        </p:txBody>
      </p:sp>
      <p:sp>
        <p:nvSpPr>
          <p:cNvPr id="14"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34</a:t>
            </a:fld>
            <a:endParaRPr lang="en-US" altLang="en-US" sz="1400" dirty="0" smtClean="0"/>
          </a:p>
        </p:txBody>
      </p:sp>
    </p:spTree>
    <p:extLst>
      <p:ext uri="{BB962C8B-B14F-4D97-AF65-F5344CB8AC3E}">
        <p14:creationId xmlns:p14="http://schemas.microsoft.com/office/powerpoint/2010/main" val="39641761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3200" dirty="0" smtClean="0"/>
              <a:t>Summary</a:t>
            </a:r>
          </a:p>
        </p:txBody>
      </p:sp>
      <p:sp>
        <p:nvSpPr>
          <p:cNvPr id="26627" name="Rectangle 3"/>
          <p:cNvSpPr>
            <a:spLocks noGrp="1" noChangeArrowheads="1"/>
          </p:cNvSpPr>
          <p:nvPr>
            <p:ph idx="1"/>
          </p:nvPr>
        </p:nvSpPr>
        <p:spPr>
          <a:xfrm>
            <a:off x="76200" y="381000"/>
            <a:ext cx="8915399" cy="6477000"/>
          </a:xfrm>
        </p:spPr>
        <p:txBody>
          <a:bodyPr/>
          <a:lstStyle/>
          <a:p>
            <a:pPr marL="573088" indent="-573088" eaLnBrk="1" hangingPunct="1">
              <a:spcBef>
                <a:spcPct val="50000"/>
              </a:spcBef>
              <a:buClrTx/>
              <a:buSzTx/>
              <a:buFont typeface="Wingdings 2" pitchFamily="18" charset="2"/>
              <a:buNone/>
            </a:pPr>
            <a:r>
              <a:rPr lang="en-US" altLang="en-US" sz="1600" b="1" dirty="0" smtClean="0">
                <a:solidFill>
                  <a:srgbClr val="FF0000"/>
                </a:solidFill>
              </a:rPr>
              <a:t>Current ENSO status and forecast.</a:t>
            </a:r>
            <a:r>
              <a:rPr lang="en-US" altLang="en-US" sz="1300" b="1" dirty="0" smtClean="0">
                <a:solidFill>
                  <a:srgbClr val="FF0000"/>
                </a:solidFill>
              </a:rPr>
              <a:t> </a:t>
            </a:r>
            <a:r>
              <a:rPr lang="en-US" altLang="en-US" sz="1300" dirty="0" smtClean="0"/>
              <a:t>ENSO neutral conditions are present! El Nino Watch! </a:t>
            </a:r>
            <a:r>
              <a:rPr lang="en-US" sz="1300" kern="1200" dirty="0" smtClean="0"/>
              <a:t>There </a:t>
            </a:r>
            <a:r>
              <a:rPr lang="en-US" sz="1300" kern="1200" dirty="0"/>
              <a:t>is </a:t>
            </a:r>
            <a:r>
              <a:rPr lang="en-US" sz="1300" kern="1200" dirty="0" smtClean="0"/>
              <a:t>~50-55 % </a:t>
            </a:r>
            <a:r>
              <a:rPr lang="en-US" sz="1300" kern="1200" dirty="0"/>
              <a:t>chance of El Niño in the Northern Hemisphere fall 2018 (September-November), increasing to </a:t>
            </a:r>
            <a:r>
              <a:rPr lang="en-US" sz="1300" kern="1200" dirty="0" smtClean="0"/>
              <a:t>~65-70</a:t>
            </a:r>
            <a:r>
              <a:rPr lang="en-US" sz="1300" kern="1200" dirty="0"/>
              <a:t>% during winter 2018-19.</a:t>
            </a:r>
            <a:r>
              <a:rPr lang="en-US" sz="1300" kern="1200" dirty="0" smtClean="0"/>
              <a:t> </a:t>
            </a:r>
            <a:r>
              <a:rPr lang="en-US" sz="1300" dirty="0" smtClean="0"/>
              <a:t>These upcoming  El Nino probabilities are slightly lower than the numbers from last month.</a:t>
            </a:r>
            <a:r>
              <a:rPr lang="en-US" altLang="en-US" sz="1300" dirty="0" smtClean="0">
                <a:cs typeface="Arial" pitchFamily="34" charset="0"/>
              </a:rPr>
              <a:t> </a:t>
            </a:r>
          </a:p>
          <a:p>
            <a:pPr marL="346075" indent="-346075" eaLnBrk="1" hangingPunct="1">
              <a:lnSpc>
                <a:spcPct val="80000"/>
              </a:lnSpc>
              <a:spcBef>
                <a:spcPts val="475"/>
              </a:spcBef>
              <a:buFontTx/>
              <a:buNone/>
              <a:defRPr/>
            </a:pPr>
            <a:r>
              <a:rPr lang="en-US" altLang="en-US" sz="1600" b="1" dirty="0" smtClean="0">
                <a:solidFill>
                  <a:srgbClr val="FF0000"/>
                </a:solidFill>
              </a:rPr>
              <a:t>Current Drought conditions</a:t>
            </a:r>
            <a:r>
              <a:rPr lang="en-US" altLang="en-US" sz="1800" b="1" dirty="0" smtClean="0">
                <a:solidFill>
                  <a:srgbClr val="FF0000"/>
                </a:solidFill>
              </a:rPr>
              <a:t>:</a:t>
            </a:r>
            <a:endParaRPr lang="en-US" altLang="en-US" sz="1400" dirty="0" smtClean="0"/>
          </a:p>
          <a:p>
            <a:pPr marL="573088" lvl="1" indent="-231775">
              <a:buFontTx/>
              <a:buChar char="-"/>
            </a:pPr>
            <a:r>
              <a:rPr lang="en-US" sz="1300" dirty="0" smtClean="0">
                <a:latin typeface="Trebuchet MS" panose="020B0603020202020204" pitchFamily="34" charset="0"/>
              </a:rPr>
              <a:t>The improvement seen in 2018 early/middle summer in the Northern Plains drought continuing from 2017, that affected eastern Montana, and the North/South Dakotas, did not completely recover from this year’s/season’s(2018 MJJAS) rains. The drought continues to persist(even expand slightly) in a weakened form, though not as strong as it was at this time last year. The longer term dryness continues (esp. in Dakotas)!</a:t>
            </a:r>
          </a:p>
          <a:p>
            <a:pPr marL="573088" lvl="1" indent="-231775">
              <a:buFontTx/>
              <a:buChar char="-"/>
            </a:pPr>
            <a:r>
              <a:rPr lang="en-US" sz="1300" dirty="0" smtClean="0">
                <a:latin typeface="Trebuchet MS" panose="020B0603020202020204" pitchFamily="34" charset="0"/>
              </a:rPr>
              <a:t>The much larger and more important South/Southwest drought,</a:t>
            </a:r>
            <a:r>
              <a:rPr lang="en-US" sz="1300" dirty="0">
                <a:latin typeface="Trebuchet MS" panose="020B0603020202020204" pitchFamily="34" charset="0"/>
              </a:rPr>
              <a:t> </a:t>
            </a:r>
            <a:r>
              <a:rPr lang="en-US" sz="1300" dirty="0" smtClean="0">
                <a:latin typeface="Trebuchet MS" panose="020B0603020202020204" pitchFamily="34" charset="0"/>
              </a:rPr>
              <a:t>which is predominantly, but also a consequence of the rainfall deficit associated with the two recent  back to back La </a:t>
            </a:r>
            <a:r>
              <a:rPr lang="en-US" sz="1300" dirty="0" err="1" smtClean="0">
                <a:latin typeface="Trebuchet MS" panose="020B0603020202020204" pitchFamily="34" charset="0"/>
              </a:rPr>
              <a:t>Ninas</a:t>
            </a:r>
            <a:r>
              <a:rPr lang="en-US" sz="1300" dirty="0" smtClean="0">
                <a:latin typeface="Trebuchet MS" panose="020B0603020202020204" pitchFamily="34" charset="0"/>
              </a:rPr>
              <a:t> that ended, is undergoing  changes in intensity and size. Since last month, short term improvement and short term drought improvement/removal is noted across parts of  KS/OK/MO/AR/LA. </a:t>
            </a:r>
          </a:p>
          <a:p>
            <a:pPr marL="573088" lvl="1" indent="-231775">
              <a:buFontTx/>
              <a:buChar char="-"/>
            </a:pPr>
            <a:r>
              <a:rPr lang="en-US" sz="1300" dirty="0" smtClean="0">
                <a:latin typeface="Trebuchet MS" panose="020B0603020202020204" pitchFamily="34" charset="0"/>
              </a:rPr>
              <a:t>Dryness/Drought is expanding/developing in the Pacific Northwest states expanding into ID. </a:t>
            </a:r>
          </a:p>
          <a:p>
            <a:pPr marL="52388" lvl="1" indent="0">
              <a:buNone/>
            </a:pPr>
            <a:r>
              <a:rPr lang="en-US" altLang="en-US" sz="1800" b="1" dirty="0" smtClean="0">
                <a:solidFill>
                  <a:srgbClr val="FF0000"/>
                </a:solidFill>
              </a:rPr>
              <a:t>Prediction:</a:t>
            </a:r>
          </a:p>
          <a:p>
            <a:pPr marL="627063" lvl="1" eaLnBrk="1" hangingPunct="1">
              <a:spcBef>
                <a:spcPts val="475"/>
              </a:spcBef>
              <a:buFontTx/>
              <a:buChar char="-"/>
              <a:defRPr/>
            </a:pPr>
            <a:r>
              <a:rPr lang="en-US" sz="1300" dirty="0" smtClean="0">
                <a:latin typeface="Trebuchet MS" panose="020B0603020202020204" pitchFamily="34" charset="0"/>
              </a:rPr>
              <a:t>Under El Nino Watch!! At present, development of El Nino in Fall 2018 is at best only marginally better than 50/50 chances! In spite of the tropical Pacific’s surface SST weakness, sub surface Pacific conditions are still reasonably warm and pointing towards El Nino.  Models and forecasters continue to predict/expect El Nino conditions to develop in Fall and Winter! Consequently, in the next three months, all models indicate slightly above normal rainfall particularly across the South and West, dryness in the Pacific Northwest. But in upcoming season, seasonal rains will arrive esp. in mid/late November and December all along Pacific western states and adjoining states. Increasing chances of El Nino will definitely help the drought in the south and west, and hence contribute to improving short term improvement, but longer term dryness will persist! </a:t>
            </a:r>
          </a:p>
          <a:p>
            <a:pPr marL="627063" lvl="1" eaLnBrk="1" hangingPunct="1">
              <a:spcBef>
                <a:spcPts val="475"/>
              </a:spcBef>
              <a:buFontTx/>
              <a:buChar char="-"/>
              <a:defRPr/>
            </a:pPr>
            <a:r>
              <a:rPr lang="en-US" sz="1300" dirty="0" smtClean="0">
                <a:latin typeface="Trebuchet MS" panose="020B0603020202020204" pitchFamily="34" charset="0"/>
              </a:rPr>
              <a:t>The Northern Plains Drought ,in some areas of the N/S Dakotas, may continue to exist in a muted form for the season, since the previous rainfall deficits are not completely erased this year. </a:t>
            </a:r>
          </a:p>
          <a:p>
            <a:pPr marL="627063" lvl="1" eaLnBrk="1" hangingPunct="1">
              <a:spcBef>
                <a:spcPts val="475"/>
              </a:spcBef>
              <a:buFontTx/>
              <a:buChar char="-"/>
              <a:defRPr/>
            </a:pPr>
            <a:r>
              <a:rPr lang="en-US" sz="1300" dirty="0" smtClean="0">
                <a:latin typeface="Trebuchet MS" panose="020B0603020202020204" pitchFamily="34" charset="0"/>
              </a:rPr>
              <a:t>In the Pacific Northwest, the accruing rainfall deficits, below normal rainfall forecast for the season, above normal temperatures may enhance drought conditions there, but late season rainfall will help!</a:t>
            </a:r>
          </a:p>
          <a:p>
            <a:pPr marL="627063" lvl="1" eaLnBrk="1" hangingPunct="1">
              <a:spcBef>
                <a:spcPts val="475"/>
              </a:spcBef>
              <a:buFontTx/>
              <a:buChar char="-"/>
              <a:defRPr/>
            </a:pPr>
            <a:r>
              <a:rPr lang="en-US" sz="1300" dirty="0" smtClean="0">
                <a:latin typeface="Trebuchet MS" panose="020B0603020202020204" pitchFamily="34" charset="0"/>
              </a:rPr>
              <a:t>In the east, most regions will likely to be drought free.   ***END***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36</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uthuvel.chelliah\Desktop\Drought-temporary\us.4panel.fordrought.briefing.recent.1wk,2wk,1,2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ANOM during last 7, 14, 30, &amp; 60 days.</a:t>
            </a:r>
            <a:endParaRPr lang="en-US" dirty="0"/>
          </a:p>
        </p:txBody>
      </p:sp>
      <p:sp>
        <p:nvSpPr>
          <p:cNvPr id="6" name="TextBox 5"/>
          <p:cNvSpPr txBox="1"/>
          <p:nvPr/>
        </p:nvSpPr>
        <p:spPr>
          <a:xfrm>
            <a:off x="7543800" y="1295400"/>
            <a:ext cx="1600201" cy="418576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Plenty of rain from </a:t>
            </a:r>
            <a:r>
              <a:rPr lang="en-US" sz="1400" dirty="0"/>
              <a:t>H</a:t>
            </a:r>
            <a:r>
              <a:rPr lang="en-US" sz="1400" dirty="0" smtClean="0"/>
              <a:t>urricane Florence in the Atlantic coastal states of NC/SC, where it is not needed </a:t>
            </a:r>
            <a:r>
              <a:rPr lang="en-US" sz="1400" dirty="0" smtClean="0">
                <a:sym typeface="Wingdings" panose="05000000000000000000" pitchFamily="2" charset="2"/>
              </a:rPr>
              <a:t></a:t>
            </a:r>
            <a:r>
              <a:rPr lang="en-US" sz="1400" dirty="0" smtClean="0"/>
              <a:t>. (</a:t>
            </a:r>
            <a:r>
              <a:rPr lang="en-US" sz="1400" dirty="0" err="1" smtClean="0"/>
              <a:t>Anom</a:t>
            </a:r>
            <a:r>
              <a:rPr lang="en-US" sz="1400" dirty="0" smtClean="0"/>
              <a:t> contours only detail deficits (not excess here!)</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Recent forecast above normal monsoon rains in the SW did not quite happen. </a:t>
            </a:r>
            <a:endParaRPr lang="en-US" sz="1600" dirty="0" smtClean="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755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1910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528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528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Percent during last 7, 14, 30, &amp; 60 days.</a:t>
            </a:r>
            <a:endParaRPr lang="en-US" dirty="0"/>
          </a:p>
        </p:txBody>
      </p:sp>
      <p:sp>
        <p:nvSpPr>
          <p:cNvPr id="8" name="Rectangle 7"/>
          <p:cNvSpPr/>
          <p:nvPr/>
        </p:nvSpPr>
        <p:spPr>
          <a:xfrm>
            <a:off x="3733398" y="76201"/>
            <a:ext cx="7624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00" y="1981200"/>
            <a:ext cx="1600200" cy="4401205"/>
          </a:xfrm>
          <a:prstGeom prst="rect">
            <a:avLst/>
          </a:prstGeom>
          <a:noFill/>
        </p:spPr>
        <p:txBody>
          <a:bodyPr wrap="square" rtlCol="0">
            <a:spAutoFit/>
          </a:bodyPr>
          <a:lstStyle/>
          <a:p>
            <a:r>
              <a:rPr lang="en-US" sz="1400" dirty="0" smtClean="0"/>
              <a:t>This is the dry, fire season in California, and these maps tell us why! </a:t>
            </a:r>
          </a:p>
          <a:p>
            <a:endParaRPr lang="en-US" sz="1400" dirty="0"/>
          </a:p>
          <a:p>
            <a:r>
              <a:rPr lang="en-US" sz="1400" dirty="0" smtClean="0"/>
              <a:t>East of CO/NM, in the last one/two months, a good rainfall situation (except a few regions). But west and north of  here (NM/CO) relatively less rain.</a:t>
            </a:r>
          </a:p>
          <a:p>
            <a:endParaRPr lang="en-US" sz="1400" dirty="0"/>
          </a:p>
          <a:p>
            <a:r>
              <a:rPr lang="en-US" sz="1400" dirty="0" smtClean="0"/>
              <a:t>In the Northeast, in Maine, it is getting dry!  </a:t>
            </a:r>
            <a:endParaRPr lang="en-US" sz="1400" dirty="0"/>
          </a:p>
          <a:p>
            <a:endParaRPr lang="en-US" sz="1400" dirty="0"/>
          </a:p>
        </p:txBody>
      </p:sp>
      <p:pic>
        <p:nvPicPr>
          <p:cNvPr id="10" name="Picture 2" descr="C:\Users\muthuvel.chelliah\Desktop\Drought-temporary\us.4panel.fordrought.briefing.recent.1wk,2wk,1,2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flipV="1">
            <a:off x="2133600" y="1981200"/>
            <a:ext cx="5486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86000" y="3886200"/>
            <a:ext cx="5486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213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C:\Users\muthuvel.chelliah\Desktop\Drought-temporary\us.4panel.fordrought.briefing.recent.3,4,5,6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ANOM during last 3, 4, 5, and 6 months.</a:t>
            </a:r>
            <a:endParaRPr lang="en-US" dirty="0"/>
          </a:p>
        </p:txBody>
      </p:sp>
      <p:sp>
        <p:nvSpPr>
          <p:cNvPr id="7" name="Rectangle 6"/>
          <p:cNvSpPr/>
          <p:nvPr/>
        </p:nvSpPr>
        <p:spPr>
          <a:xfrm>
            <a:off x="2971800" y="76200"/>
            <a:ext cx="686202" cy="409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uthuvel.chelliah\Desktop\Drought-temporary\us.4panel.fordrought.briefing.recent.3,4,5,6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Percent during last 3, 4, 5, and 6  months.</a:t>
            </a:r>
            <a:endParaRPr lang="en-US" dirty="0"/>
          </a:p>
        </p:txBody>
      </p:sp>
      <p:sp>
        <p:nvSpPr>
          <p:cNvPr id="6" name="Rectangle 5"/>
          <p:cNvSpPr/>
          <p:nvPr/>
        </p:nvSpPr>
        <p:spPr>
          <a:xfrm>
            <a:off x="2971800" y="76200"/>
            <a:ext cx="686202"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514600" y="3244334"/>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uthuvel.chelliah\Desktop\Drought-temporary\us.4panel.fordrought.briefing.recent.9,12,18,24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Percent during last 9 months, 1 yr, 1.5yrs, &amp; 2 yrs.</a:t>
            </a:r>
            <a:endParaRPr lang="en-US" dirty="0"/>
          </a:p>
        </p:txBody>
      </p:sp>
      <p:sp>
        <p:nvSpPr>
          <p:cNvPr id="3" name="TextBox 2"/>
          <p:cNvSpPr txBox="1"/>
          <p:nvPr/>
        </p:nvSpPr>
        <p:spPr>
          <a:xfrm>
            <a:off x="7647709" y="1143000"/>
            <a:ext cx="1447800" cy="4616648"/>
          </a:xfrm>
          <a:prstGeom prst="rect">
            <a:avLst/>
          </a:prstGeom>
          <a:noFill/>
        </p:spPr>
        <p:txBody>
          <a:bodyPr wrap="square" rtlCol="0">
            <a:spAutoFit/>
          </a:bodyPr>
          <a:lstStyle/>
          <a:p>
            <a:r>
              <a:rPr lang="en-US" sz="1400" dirty="0" smtClean="0"/>
              <a:t>There are many long term rainfall deficit regions in the country, particularly  deficits in  UT/AZ,  </a:t>
            </a:r>
            <a:r>
              <a:rPr lang="en-US" sz="1400" dirty="0"/>
              <a:t>southern CA,</a:t>
            </a:r>
            <a:r>
              <a:rPr lang="en-US" sz="1400" dirty="0" smtClean="0"/>
              <a:t>  and parts of NM/CO are long term</a:t>
            </a:r>
            <a:r>
              <a:rPr lang="en-US" sz="1400" dirty="0"/>
              <a:t> </a:t>
            </a:r>
            <a:r>
              <a:rPr lang="en-US" sz="1400" dirty="0" smtClean="0"/>
              <a:t>– possibly </a:t>
            </a:r>
            <a:r>
              <a:rPr lang="en-US" sz="1400" u="sng" dirty="0" smtClean="0"/>
              <a:t>a  consequence of the two back to back La Nina’s!</a:t>
            </a:r>
          </a:p>
          <a:p>
            <a:endParaRPr lang="en-US" sz="1400" u="sng" dirty="0"/>
          </a:p>
          <a:p>
            <a:r>
              <a:rPr lang="en-US" sz="1400" u="sng" dirty="0" smtClean="0"/>
              <a:t>OR</a:t>
            </a:r>
          </a:p>
          <a:p>
            <a:endParaRPr lang="en-US" sz="1400" dirty="0" smtClean="0"/>
          </a:p>
          <a:p>
            <a:r>
              <a:rPr lang="en-US" sz="1400" dirty="0" smtClean="0"/>
              <a:t>Still longer term variability in play?  Especially in the southwest!</a:t>
            </a:r>
            <a:endParaRPr lang="en-US" sz="1400" dirty="0"/>
          </a:p>
        </p:txBody>
      </p:sp>
      <p:sp>
        <p:nvSpPr>
          <p:cNvPr id="6" name="Rectangle 5"/>
          <p:cNvSpPr/>
          <p:nvPr/>
        </p:nvSpPr>
        <p:spPr>
          <a:xfrm>
            <a:off x="2971800" y="76201"/>
            <a:ext cx="6862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14800" y="4495800"/>
            <a:ext cx="18288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641906"/>
            <a:ext cx="19050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94306"/>
            <a:ext cx="17526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smtClean="0"/>
              <a:t>2 Y</a:t>
            </a:r>
            <a:endParaRPr lang="en-US" dirty="0"/>
          </a:p>
        </p:txBody>
      </p:sp>
      <p:cxnSp>
        <p:nvCxnSpPr>
          <p:cNvPr id="14" name="Straight Arrow Connector 13"/>
          <p:cNvCxnSpPr/>
          <p:nvPr/>
        </p:nvCxnSpPr>
        <p:spPr>
          <a:xfrm flipV="1">
            <a:off x="1371600" y="1295400"/>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04800" y="4495800"/>
            <a:ext cx="18288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Users\muthuvel.chelliah\Desktop\Drought-temporary\us.4panel.fordrought.briefing.recent.2,3,4,5yr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Percent 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1384995"/>
          </a:xfrm>
          <a:prstGeom prst="rect">
            <a:avLst/>
          </a:prstGeom>
          <a:noFill/>
        </p:spPr>
        <p:txBody>
          <a:bodyPr wrap="square" rtlCol="0">
            <a:spAutoFit/>
          </a:bodyPr>
          <a:lstStyle/>
          <a:p>
            <a:r>
              <a:rPr lang="en-US" sz="1400" dirty="0" smtClean="0"/>
              <a:t>Still longer term variability in play?  Especially in the southwest!</a:t>
            </a:r>
          </a:p>
          <a:p>
            <a:endParaRPr lang="en-US" sz="1400" dirty="0"/>
          </a:p>
          <a:p>
            <a:endParaRPr lang="en-US" sz="1400" dirty="0"/>
          </a:p>
        </p:txBody>
      </p:sp>
      <p:sp>
        <p:nvSpPr>
          <p:cNvPr id="6" name="Rectangle 5"/>
          <p:cNvSpPr/>
          <p:nvPr/>
        </p:nvSpPr>
        <p:spPr>
          <a:xfrm>
            <a:off x="2971800" y="76201"/>
            <a:ext cx="6862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14800" y="4495800"/>
            <a:ext cx="18288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641906"/>
            <a:ext cx="19050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94306"/>
            <a:ext cx="17526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a:t>5</a:t>
            </a:r>
            <a:r>
              <a:rPr lang="en-US" dirty="0" smtClean="0"/>
              <a:t> Y</a:t>
            </a:r>
            <a:endParaRPr lang="en-US" dirty="0"/>
          </a:p>
        </p:txBody>
      </p:sp>
      <p:cxnSp>
        <p:nvCxnSpPr>
          <p:cNvPr id="14" name="Straight Arrow Connector 13"/>
          <p:cNvCxnSpPr/>
          <p:nvPr/>
        </p:nvCxnSpPr>
        <p:spPr>
          <a:xfrm flipV="1">
            <a:off x="1371600" y="1295400"/>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04800" y="4495800"/>
            <a:ext cx="18288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44295</TotalTime>
  <Words>1843</Words>
  <Application>Microsoft Office PowerPoint</Application>
  <PresentationFormat>On-screen Show (4:3)</PresentationFormat>
  <Paragraphs>229</Paragraphs>
  <Slides>36</Slides>
  <Notes>3</Notes>
  <HiddenSlides>3</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Default Design</vt:lpstr>
      <vt:lpstr>Drought  Outlook  Support Briefing (formerly Drought Outlook Discussion)     September 2018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The agreement/uncertainty  among the diff. NMME models’ forecasts (middle and bottom panels)  for Oct-Nov-Dec Precipitation!!!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Miscellaneous maps</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4570</cp:revision>
  <cp:lastPrinted>2014-07-10T13:24:01Z</cp:lastPrinted>
  <dcterms:created xsi:type="dcterms:W3CDTF">2008-10-04T17:35:30Z</dcterms:created>
  <dcterms:modified xsi:type="dcterms:W3CDTF">2018-09-18T14:27:28Z</dcterms:modified>
</cp:coreProperties>
</file>