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3" r:id="rId2"/>
  </p:sldMasterIdLst>
  <p:notesMasterIdLst>
    <p:notesMasterId r:id="rId37"/>
  </p:notesMasterIdLst>
  <p:handoutMasterIdLst>
    <p:handoutMasterId r:id="rId38"/>
  </p:handoutMasterIdLst>
  <p:sldIdLst>
    <p:sldId id="808" r:id="rId3"/>
    <p:sldId id="824" r:id="rId4"/>
    <p:sldId id="911" r:id="rId5"/>
    <p:sldId id="896" r:id="rId6"/>
    <p:sldId id="894" r:id="rId7"/>
    <p:sldId id="850" r:id="rId8"/>
    <p:sldId id="868" r:id="rId9"/>
    <p:sldId id="867" r:id="rId10"/>
    <p:sldId id="893" r:id="rId11"/>
    <p:sldId id="833" r:id="rId12"/>
    <p:sldId id="891" r:id="rId13"/>
    <p:sldId id="892" r:id="rId14"/>
    <p:sldId id="900" r:id="rId15"/>
    <p:sldId id="871" r:id="rId16"/>
    <p:sldId id="920" r:id="rId17"/>
    <p:sldId id="881" r:id="rId18"/>
    <p:sldId id="889" r:id="rId19"/>
    <p:sldId id="757" r:id="rId20"/>
    <p:sldId id="796" r:id="rId21"/>
    <p:sldId id="795" r:id="rId22"/>
    <p:sldId id="890" r:id="rId23"/>
    <p:sldId id="790" r:id="rId24"/>
    <p:sldId id="878" r:id="rId25"/>
    <p:sldId id="804" r:id="rId26"/>
    <p:sldId id="877" r:id="rId27"/>
    <p:sldId id="728" r:id="rId28"/>
    <p:sldId id="832" r:id="rId29"/>
    <p:sldId id="899" r:id="rId30"/>
    <p:sldId id="915" r:id="rId31"/>
    <p:sldId id="922" r:id="rId32"/>
    <p:sldId id="914" r:id="rId33"/>
    <p:sldId id="888" r:id="rId34"/>
    <p:sldId id="883" r:id="rId35"/>
    <p:sldId id="918" r:id="rId36"/>
  </p:sldIdLst>
  <p:sldSz cx="9144000" cy="6858000" type="screen4x3"/>
  <p:notesSz cx="6973888" cy="92360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6600CC"/>
    <a:srgbClr val="0033CC"/>
    <a:srgbClr val="FA5236"/>
    <a:srgbClr val="FF6600"/>
    <a:srgbClr val="33CC33"/>
    <a:srgbClr val="FF33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33" autoAdjust="0"/>
    <p:restoredTop sz="93631" autoAdjust="0"/>
  </p:normalViewPr>
  <p:slideViewPr>
    <p:cSldViewPr>
      <p:cViewPr>
        <p:scale>
          <a:sx n="92" d="100"/>
          <a:sy n="92" d="100"/>
        </p:scale>
        <p:origin x="-594" y="-150"/>
      </p:cViewPr>
      <p:guideLst>
        <p:guide orient="horz" pos="216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106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177925" y="692150"/>
            <a:ext cx="4618038"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698500" y="4387850"/>
            <a:ext cx="5576888" cy="4156075"/>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654" name="Rectangle 6"/>
          <p:cNvSpPr>
            <a:spLocks noGrp="1" noChangeArrowheads="1"/>
          </p:cNvSpPr>
          <p:nvPr>
            <p:ph type="ftr" sz="quarter" idx="4"/>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smtClean="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smtClean="0"/>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smtClean="0"/>
          </a:p>
        </p:txBody>
      </p:sp>
    </p:spTree>
    <p:extLst>
      <p:ext uri="{BB962C8B-B14F-4D97-AF65-F5344CB8AC3E}">
        <p14:creationId xmlns:p14="http://schemas.microsoft.com/office/powerpoint/2010/main" val="728873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smtClean="0"/>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22</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smtClean="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32</a:t>
            </a:fld>
            <a:endParaRPr lang="en-US" altLang="en-US" dirty="0" smtClean="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D2E68A-A395-5041-98EC-534C6E2FD70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C2F9DD4-577B-924F-8DFE-C0322A3E2AC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4F97B88-9EBA-194D-BBDB-5E4C5D69FA46}"/>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9/17/2019</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E4173BC4-3928-DC4A-89CD-F1EAF17FA8E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573D94DC-FBF5-734A-B4D6-C53BD5AF731E}"/>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088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BC2996-EA4E-5449-BA30-09291D6A5E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386E4BB-AA5C-B74B-83F2-086BA829E36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2EE1814-DAA5-E445-A4E9-6E6D13ABB60A}"/>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9/17/2019</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A60F2ED3-FE25-534C-9C10-8195C54AF498}"/>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423A4098-080B-BC46-990B-46F8D036519B}"/>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2662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B8E2FE-8CCF-5C49-8F86-39C80F0CCF5B}"/>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CF4B077-0AE0-494F-984A-50A6C5A256E3}"/>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81A63F79-74F8-E246-9CE9-8594678ADBEE}"/>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9/17/2019</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96AA6F4B-6A77-B94D-9E61-BED5473C9CB8}"/>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D584D7C9-9BB2-4E4C-8A22-0B6E95813F3C}"/>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959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D69B90-FDDF-A54A-8F02-54B685DD72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02A43BF-2E7A-E547-82E4-F455468FAA07}"/>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61BAE59-5448-7042-89A5-0AFB56948EA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0715646-86EA-8945-A56F-BEFE3EF0D021}"/>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9/17/2019</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1CC65D55-619C-D44F-AF7F-1828F009B559}"/>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7EEA68CF-2BDD-424F-A4B5-75F619C4E8DE}"/>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8085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05D4FC-D6B3-ED4A-88B2-845041E42F8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184614E-A587-9745-A674-4E96C5361BB9}"/>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E4445CF1-FB33-3C4D-9803-08AB7717BAE2}"/>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E29945F-F547-9B49-B856-1C085A313DD9}"/>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EC1C0C81-2123-9941-A463-01FCD37853F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9132EBB-EFFC-A84E-BA9A-51A57E43AD31}"/>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9/17/2019</a:t>
            </a:fld>
            <a:endParaRPr lang="en-US" dirty="0">
              <a:solidFill>
                <a:prstClr val="black">
                  <a:tint val="75000"/>
                </a:prstClr>
              </a:solidFill>
            </a:endParaRPr>
          </a:p>
        </p:txBody>
      </p:sp>
      <p:sp>
        <p:nvSpPr>
          <p:cNvPr id="8" name="Footer Placeholder 7">
            <a:extLst>
              <a:ext uri="{FF2B5EF4-FFF2-40B4-BE49-F238E27FC236}">
                <a16:creationId xmlns="" xmlns:a16="http://schemas.microsoft.com/office/drawing/2014/main" id="{D929BB9D-D4DC-D04A-8AFD-F84235F0B5E8}"/>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 xmlns:a16="http://schemas.microsoft.com/office/drawing/2014/main" id="{C3D1CC56-33E3-FF4F-8D20-AF16CFF92CC4}"/>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5810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379391-AF9D-0947-8D6A-C5655C8D2F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BF0EA25-1879-D94E-BA73-8BBC51CC95B0}"/>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9/17/2019</a:t>
            </a:fld>
            <a:endParaRPr lang="en-US" dirty="0">
              <a:solidFill>
                <a:prstClr val="black">
                  <a:tint val="75000"/>
                </a:prstClr>
              </a:solidFill>
            </a:endParaRPr>
          </a:p>
        </p:txBody>
      </p:sp>
      <p:sp>
        <p:nvSpPr>
          <p:cNvPr id="4" name="Footer Placeholder 3">
            <a:extLst>
              <a:ext uri="{FF2B5EF4-FFF2-40B4-BE49-F238E27FC236}">
                <a16:creationId xmlns="" xmlns:a16="http://schemas.microsoft.com/office/drawing/2014/main" id="{579932F9-F53E-084B-9CAF-4E4F980AA521}"/>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 xmlns:a16="http://schemas.microsoft.com/office/drawing/2014/main" id="{18DDF69B-1064-D349-BD4D-A45750B165FF}"/>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3245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778117E-E622-FB4B-B872-43ADA3798CA7}"/>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9/17/2019</a:t>
            </a:fld>
            <a:endParaRPr lang="en-US" dirty="0">
              <a:solidFill>
                <a:prstClr val="black">
                  <a:tint val="75000"/>
                </a:prstClr>
              </a:solidFill>
            </a:endParaRPr>
          </a:p>
        </p:txBody>
      </p:sp>
      <p:sp>
        <p:nvSpPr>
          <p:cNvPr id="3" name="Footer Placeholder 2">
            <a:extLst>
              <a:ext uri="{FF2B5EF4-FFF2-40B4-BE49-F238E27FC236}">
                <a16:creationId xmlns="" xmlns:a16="http://schemas.microsoft.com/office/drawing/2014/main" id="{F954139F-C5B6-6841-9535-CBABD1C2D08B}"/>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 xmlns:a16="http://schemas.microsoft.com/office/drawing/2014/main" id="{1E65B64C-B078-D747-9675-79431C62FEEB}"/>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7963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B60AB7-DF2E-B54E-9A41-6CB371DDC50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6EC66E2-EF44-5D49-8C20-CB1A0482AB41}"/>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BABCFC7-B0C8-AC48-AAFF-4D2A31A4478B}"/>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AEE2BA04-5DCA-E349-AAA6-56B96CAAC05B}"/>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9/17/2019</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A0B9D823-0614-874E-A7A0-122961BFB4F0}"/>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DE00F5C7-AFFA-A040-BBAB-489D31B801AC}"/>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6774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A5927F-CAD9-E449-B6D6-0864CEE1DD6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B7FFDBE-B68E-044E-99D3-8893F8138E02}"/>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78C8F63C-6B8E-EA43-AC51-CBC0C482704B}"/>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8FAE4BD5-5F85-7E49-9CEF-E850D6D60F8D}"/>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9/17/2019</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7FF3A151-F469-3F42-8E08-7083A15B28A6}"/>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60DC84B2-6BF9-394B-98D0-3CBBD7897A91}"/>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0871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5A09B4-4FF7-C64A-86E4-5A189A6519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44CD56F-C4E4-7C4B-91C8-60791255C09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5FC2B38-A2C0-6F48-890D-D691313B73FE}"/>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9/17/2019</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71F7DF02-33C1-E64B-9485-46A3338FC91A}"/>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8A90F06B-9761-594C-9771-14C6A48285F5}"/>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2840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DEC1922-5122-414B-BA6D-93DFBC23B4E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E60AA3A-5F33-1A4E-BA76-6CFF27B32337}"/>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5335038-0F08-A74A-88EF-A8A1D6F27968}"/>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9/17/2019</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76B4FF61-F228-3D45-9F7B-649D160861E9}"/>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CA02AC99-923D-C941-8C14-86ED0A955BA4}"/>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0691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732A5EB-DF4C-8A46-92AF-51FF2184D3B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78EF371-B066-9D45-903A-6514FC35DE6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A3023F3-E3AE-9F49-9C48-C760ED035FE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3BD610A-CA83-D04E-AD29-E10DE282BA8E}" type="datetimeFigureOut">
              <a:rPr lang="en-US" smtClean="0">
                <a:solidFill>
                  <a:prstClr val="black">
                    <a:tint val="75000"/>
                  </a:prstClr>
                </a:solidFill>
                <a:latin typeface="Calibri" panose="020F0502020204030204"/>
                <a:cs typeface="+mn-cs"/>
              </a:rPr>
              <a:pPr fontAlgn="auto">
                <a:spcBef>
                  <a:spcPts val="0"/>
                </a:spcBef>
                <a:spcAft>
                  <a:spcPts val="0"/>
                </a:spcAft>
              </a:pPr>
              <a:t>9/17/2019</a:t>
            </a:fld>
            <a:endParaRPr lang="en-US" dirty="0">
              <a:solidFill>
                <a:prstClr val="black">
                  <a:tint val="75000"/>
                </a:prstClr>
              </a:solidFill>
              <a:latin typeface="Calibri" panose="020F0502020204030204"/>
              <a:cs typeface="+mn-cs"/>
            </a:endParaRPr>
          </a:p>
        </p:txBody>
      </p:sp>
      <p:sp>
        <p:nvSpPr>
          <p:cNvPr id="5" name="Footer Placeholder 4">
            <a:extLst>
              <a:ext uri="{FF2B5EF4-FFF2-40B4-BE49-F238E27FC236}">
                <a16:creationId xmlns="" xmlns:a16="http://schemas.microsoft.com/office/drawing/2014/main" id="{95B531BF-9E42-AA47-96CD-2EDB98CC26B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panose="020F0502020204030204"/>
              <a:cs typeface="+mn-cs"/>
            </a:endParaRPr>
          </a:p>
        </p:txBody>
      </p:sp>
      <p:sp>
        <p:nvSpPr>
          <p:cNvPr id="6" name="Slide Number Placeholder 5">
            <a:extLst>
              <a:ext uri="{FF2B5EF4-FFF2-40B4-BE49-F238E27FC236}">
                <a16:creationId xmlns="" xmlns:a16="http://schemas.microsoft.com/office/drawing/2014/main" id="{D452D0D6-2922-7C47-951E-E09400D68F4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DBA3F7B-232C-4F4A-9810-E32A30B39CC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99994480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image" Target="../media/image36.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image" Target="../media/image35.png"/><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7.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jpeg"/><Relationship Id="rId7" Type="http://schemas.openxmlformats.org/officeDocument/2006/relationships/image" Target="../media/image73.png"/><Relationship Id="rId2"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hyperlink" Target="https://fsapps.nwcg.gov/afm/index.php"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gif"/><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gif"/><Relationship Id="rId2" Type="http://schemas.openxmlformats.org/officeDocument/2006/relationships/image" Target="../media/image75.png"/><Relationship Id="rId16"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gif"/><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2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3.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image" Target="../media/image100.gif"/><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media/image105.gif"/></Relationships>
</file>

<file path=ppt/slides/_rels/slide25.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image" Target="../media/image106.gif"/><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xml"/><Relationship Id="rId5" Type="http://schemas.openxmlformats.org/officeDocument/2006/relationships/image" Target="../media/image111.png"/><Relationship Id="rId4" Type="http://schemas.openxmlformats.org/officeDocument/2006/relationships/image" Target="../media/image110.png"/></Relationships>
</file>

<file path=ppt/slides/_rels/slide2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13.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11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3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3.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228600"/>
            <a:ext cx="8610600" cy="1851025"/>
          </a:xfrm>
        </p:spPr>
        <p:txBody>
          <a:bodyPr/>
          <a:lstStyle/>
          <a:p>
            <a:pPr eaLnBrk="1" hangingPunct="1"/>
            <a:r>
              <a:rPr lang="en-US" altLang="en-US" sz="4000" dirty="0" smtClean="0"/>
              <a:t>Drought  Outlook  Support Briefing</a:t>
            </a:r>
            <a:br>
              <a:rPr lang="en-US" altLang="en-US" sz="4000" dirty="0" smtClean="0"/>
            </a:br>
            <a:r>
              <a:rPr lang="en-US" altLang="en-US" sz="1800" dirty="0" smtClean="0"/>
              <a:t/>
            </a:r>
            <a:br>
              <a:rPr lang="en-US" altLang="en-US" sz="1800" dirty="0" smtClean="0"/>
            </a:br>
            <a:r>
              <a:rPr lang="en-US" altLang="en-US" sz="4000" dirty="0" smtClean="0"/>
              <a:t> September 2019 </a:t>
            </a:r>
            <a:br>
              <a:rPr lang="en-US" altLang="en-US" sz="4000" dirty="0" smtClean="0"/>
            </a:br>
            <a:endParaRPr lang="en-US" altLang="en-US" sz="4000" dirty="0" smtClean="0"/>
          </a:p>
        </p:txBody>
      </p:sp>
      <p:sp>
        <p:nvSpPr>
          <p:cNvPr id="2051" name="Rectangle 3"/>
          <p:cNvSpPr>
            <a:spLocks noGrp="1" noChangeArrowheads="1"/>
          </p:cNvSpPr>
          <p:nvPr>
            <p:ph type="subTitle" idx="1"/>
          </p:nvPr>
        </p:nvSpPr>
        <p:spPr>
          <a:xfrm>
            <a:off x="381000" y="3200400"/>
            <a:ext cx="8229600" cy="2057400"/>
          </a:xfrm>
        </p:spPr>
        <p:txBody>
          <a:bodyPr/>
          <a:lstStyle/>
          <a:p>
            <a:pPr eaLnBrk="1" hangingPunct="1"/>
            <a:endParaRPr lang="en-US" altLang="en-US" dirty="0" smtClean="0"/>
          </a:p>
          <a:p>
            <a:pPr eaLnBrk="1" hangingPunct="1"/>
            <a:r>
              <a:rPr lang="en-US" altLang="en-US" dirty="0" smtClean="0"/>
              <a:t>Climate Prediction Center/NCEP/NOAA</a:t>
            </a:r>
          </a:p>
          <a:p>
            <a:pPr eaLnBrk="1" hangingPunct="1"/>
            <a:r>
              <a:rPr lang="en-US" altLang="en-US" sz="2800" dirty="0" smtClean="0">
                <a:hlinkClick r:id="rId3"/>
              </a:rPr>
              <a:t>http://www.cpc.ncep.noaa.gov/products/Drought</a:t>
            </a:r>
            <a:endParaRPr lang="en-US" altLang="en-US" sz="2800" dirty="0" smtClean="0"/>
          </a:p>
        </p:txBody>
      </p:sp>
      <p:sp>
        <p:nvSpPr>
          <p:cNvPr id="2052" name="TextBox 1"/>
          <p:cNvSpPr txBox="1">
            <a:spLocks noChangeArrowheads="1"/>
          </p:cNvSpPr>
          <p:nvPr/>
        </p:nvSpPr>
        <p:spPr bwMode="auto">
          <a:xfrm>
            <a:off x="2743200" y="5638800"/>
            <a:ext cx="3733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FF0000"/>
                </a:solidFill>
                <a:latin typeface="Times New Roman" pitchFamily="18" charset="0"/>
              </a:rPr>
              <a:t>Phone: </a:t>
            </a:r>
            <a:r>
              <a:rPr lang="en-US" altLang="en-US" sz="2800" dirty="0" smtClean="0">
                <a:solidFill>
                  <a:srgbClr val="FF0000"/>
                </a:solidFill>
                <a:latin typeface="Times New Roman" pitchFamily="18" charset="0"/>
              </a:rPr>
              <a:t>1-877-680-3341</a:t>
            </a:r>
            <a:endParaRPr lang="en-US" altLang="en-US" sz="2800" dirty="0">
              <a:solidFill>
                <a:srgbClr val="FF0000"/>
              </a:solidFill>
              <a:latin typeface="Times New Roman" pitchFamily="18" charset="0"/>
            </a:endParaRPr>
          </a:p>
          <a:p>
            <a:pPr eaLnBrk="1" hangingPunct="1">
              <a:spcBef>
                <a:spcPct val="0"/>
              </a:spcBef>
              <a:buFontTx/>
              <a:buNone/>
            </a:pPr>
            <a:r>
              <a:rPr lang="en-US" altLang="en-US" sz="2800" dirty="0" err="1">
                <a:solidFill>
                  <a:srgbClr val="FF0000"/>
                </a:solidFill>
                <a:latin typeface="Times New Roman" pitchFamily="18" charset="0"/>
              </a:rPr>
              <a:t>Pwd</a:t>
            </a:r>
            <a:r>
              <a:rPr lang="en-US" altLang="en-US" sz="2800" dirty="0">
                <a:solidFill>
                  <a:srgbClr val="FF0000"/>
                </a:solidFill>
                <a:latin typeface="Times New Roman" pitchFamily="18" charset="0"/>
              </a:rPr>
              <a:t>:    </a:t>
            </a:r>
            <a:r>
              <a:rPr lang="en-US" altLang="en-US" sz="2800" dirty="0" smtClean="0">
                <a:solidFill>
                  <a:srgbClr val="FF0000"/>
                </a:solidFill>
                <a:latin typeface="Times New Roman" pitchFamily="18" charset="0"/>
              </a:rPr>
              <a:t>858747#</a:t>
            </a:r>
            <a:endParaRPr lang="en-US" altLang="en-US" sz="2800" dirty="0">
              <a:solidFill>
                <a:srgbClr val="FF0000"/>
              </a:solidFill>
              <a:latin typeface="Times New Roman" pitchFamily="18" charset="0"/>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95275"/>
            <a:ext cx="85725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858250" y="6477000"/>
            <a:ext cx="285750" cy="381000"/>
          </a:xfrm>
        </p:spPr>
        <p:txBody>
          <a:bodyPr/>
          <a:lstStyle/>
          <a:p>
            <a:pPr>
              <a:defRPr/>
            </a:pPr>
            <a:fld id="{AE0D35B7-164B-4BDA-8435-F6440E98459E}" type="slidenum">
              <a:rPr lang="en-US" altLang="en-US" smtClean="0"/>
              <a:pPr>
                <a:defRPr/>
              </a:pPr>
              <a:t>10</a:t>
            </a:fld>
            <a:endParaRPr lang="en-US" altLang="en-US" dirty="0"/>
          </a:p>
        </p:txBody>
      </p:sp>
      <p:sp>
        <p:nvSpPr>
          <p:cNvPr id="4" name="TextBox 3"/>
          <p:cNvSpPr txBox="1"/>
          <p:nvPr/>
        </p:nvSpPr>
        <p:spPr>
          <a:xfrm>
            <a:off x="2895600" y="-76200"/>
            <a:ext cx="2971800" cy="307777"/>
          </a:xfrm>
          <a:prstGeom prst="rect">
            <a:avLst/>
          </a:prstGeom>
          <a:noFill/>
        </p:spPr>
        <p:txBody>
          <a:bodyPr wrap="square" rtlCol="0">
            <a:spAutoFit/>
          </a:bodyPr>
          <a:lstStyle/>
          <a:p>
            <a:pPr algn="ctr"/>
            <a:r>
              <a:rPr lang="en-US" sz="1400" dirty="0" smtClean="0"/>
              <a:t>Rainy (3-month)Season across the US</a:t>
            </a:r>
            <a:endParaRPr lang="en-US" sz="1400" dirty="0"/>
          </a:p>
        </p:txBody>
      </p:sp>
      <p:sp>
        <p:nvSpPr>
          <p:cNvPr id="9" name="Rectangle 8"/>
          <p:cNvSpPr/>
          <p:nvPr/>
        </p:nvSpPr>
        <p:spPr>
          <a:xfrm>
            <a:off x="5562600" y="3505200"/>
            <a:ext cx="2438400" cy="1600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700337"/>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562600" y="1840636"/>
            <a:ext cx="2438400" cy="1659799"/>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11</a:t>
            </a:fld>
            <a:endParaRPr lang="en-US" altLang="en-US" dirty="0"/>
          </a:p>
        </p:txBody>
      </p:sp>
      <p:grpSp>
        <p:nvGrpSpPr>
          <p:cNvPr id="3" name="Group 2"/>
          <p:cNvGrpSpPr/>
          <p:nvPr/>
        </p:nvGrpSpPr>
        <p:grpSpPr>
          <a:xfrm>
            <a:off x="0" y="1"/>
            <a:ext cx="9153728" cy="6857999"/>
            <a:chOff x="0" y="1"/>
            <a:chExt cx="9153728"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2" y="1"/>
              <a:ext cx="2666998" cy="170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2" y="1666877"/>
              <a:ext cx="2666997"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201" y="3429000"/>
              <a:ext cx="2743198"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284062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smtClean="0"/>
                <a:t>Adapted from Rich Tinker.</a:t>
              </a:r>
              <a:endParaRPr lang="en-US" sz="900" dirty="0"/>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410201" y="5057132"/>
            <a:ext cx="2743199" cy="18008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479915" y="1666876"/>
            <a:ext cx="2673485" cy="174428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410200" y="3429000"/>
            <a:ext cx="2743199" cy="16173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121730" y="76200"/>
            <a:ext cx="9098470" cy="6858000"/>
            <a:chOff x="47625" y="0"/>
            <a:chExt cx="9098470" cy="6858000"/>
          </a:xfrm>
        </p:grpSpPr>
        <p:grpSp>
          <p:nvGrpSpPr>
            <p:cNvPr id="4" name="Group 3"/>
            <p:cNvGrpSpPr/>
            <p:nvPr/>
          </p:nvGrpSpPr>
          <p:grpSpPr>
            <a:xfrm>
              <a:off x="47625" y="5176364"/>
              <a:ext cx="2695575" cy="1681636"/>
              <a:chOff x="47625" y="5176364"/>
              <a:chExt cx="2695575" cy="1681636"/>
            </a:xfrm>
          </p:grpSpPr>
          <p:pic>
            <p:nvPicPr>
              <p:cNvPr id="4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5176364"/>
                <a:ext cx="2480311" cy="145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08" y="5297484"/>
                <a:ext cx="2658892" cy="1560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76199" y="0"/>
              <a:ext cx="9067801" cy="6827515"/>
              <a:chOff x="76199" y="0"/>
              <a:chExt cx="9067801" cy="6827515"/>
            </a:xfrm>
          </p:grpSpPr>
          <p:grpSp>
            <p:nvGrpSpPr>
              <p:cNvPr id="8" name="Group 7"/>
              <p:cNvGrpSpPr/>
              <p:nvPr/>
            </p:nvGrpSpPr>
            <p:grpSpPr>
              <a:xfrm>
                <a:off x="76202" y="1615439"/>
                <a:ext cx="2666998" cy="1778487"/>
                <a:chOff x="1" y="1615439"/>
                <a:chExt cx="2666999" cy="1795111"/>
              </a:xfrm>
            </p:grpSpPr>
            <p:pic>
              <p:nvPicPr>
                <p:cNvPr id="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15439"/>
                  <a:ext cx="2438400" cy="152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769876"/>
                  <a:ext cx="2666999" cy="1640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76202" y="3393926"/>
                <a:ext cx="2600323" cy="1787674"/>
                <a:chOff x="1" y="3393926"/>
                <a:chExt cx="2666999" cy="1863874"/>
              </a:xfrm>
            </p:grpSpPr>
            <p:pic>
              <p:nvPicPr>
                <p:cNvPr id="3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92" y="3581400"/>
                  <a:ext cx="2629708"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93926"/>
                  <a:ext cx="2514600" cy="17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76199" y="0"/>
                <a:ext cx="2667001" cy="1596189"/>
                <a:chOff x="-1" y="0"/>
                <a:chExt cx="2667001" cy="1596189"/>
              </a:xfrm>
            </p:grpSpPr>
            <p:pic>
              <p:nvPicPr>
                <p:cNvPr id="3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0"/>
                  <a:ext cx="252412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52400"/>
                  <a:ext cx="2667001" cy="144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2781301" y="1367"/>
                <a:ext cx="2628900" cy="1606037"/>
                <a:chOff x="2781301" y="1367"/>
                <a:chExt cx="2628900" cy="1606037"/>
              </a:xfrm>
            </p:grpSpPr>
            <p:pic>
              <p:nvPicPr>
                <p:cNvPr id="34"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8939" y="1367"/>
                  <a:ext cx="2481262" cy="15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81301" y="152401"/>
                  <a:ext cx="2628900" cy="145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2788394" y="1596189"/>
                <a:ext cx="2613933" cy="1756611"/>
                <a:chOff x="2788394" y="1596189"/>
                <a:chExt cx="2613933" cy="1756611"/>
              </a:xfrm>
            </p:grpSpPr>
            <p:pic>
              <p:nvPicPr>
                <p:cNvPr id="32"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88394" y="1596189"/>
                  <a:ext cx="2529394" cy="144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04607" y="1740049"/>
                  <a:ext cx="2597720" cy="1612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2745295" y="3352800"/>
                <a:ext cx="2652988" cy="1857375"/>
                <a:chOff x="2745295" y="3352800"/>
                <a:chExt cx="2652988" cy="1857375"/>
              </a:xfrm>
            </p:grpSpPr>
            <p:pic>
              <p:nvPicPr>
                <p:cNvPr id="30"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28939" y="3352800"/>
                  <a:ext cx="2328861" cy="14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45295" y="3505200"/>
                  <a:ext cx="2652988"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2792979" y="5181599"/>
                <a:ext cx="2693421" cy="1645916"/>
                <a:chOff x="2792979" y="5181599"/>
                <a:chExt cx="2693421" cy="1645916"/>
              </a:xfrm>
            </p:grpSpPr>
            <p:pic>
              <p:nvPicPr>
                <p:cNvPr id="28"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59895" y="5181599"/>
                  <a:ext cx="2357893" cy="133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92979" y="5288932"/>
                  <a:ext cx="2693421" cy="1538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5486400" y="10517"/>
                <a:ext cx="2590800" cy="1604051"/>
                <a:chOff x="5486400" y="10517"/>
                <a:chExt cx="2590800" cy="1604051"/>
              </a:xfrm>
            </p:grpSpPr>
            <p:pic>
              <p:nvPicPr>
                <p:cNvPr id="26"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8800" y="10517"/>
                  <a:ext cx="2369512" cy="132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86400" y="180975"/>
                  <a:ext cx="2590800" cy="1433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5448299" y="1600065"/>
                <a:ext cx="2628901" cy="1752735"/>
                <a:chOff x="5448299" y="1600065"/>
                <a:chExt cx="2628901" cy="1752735"/>
              </a:xfrm>
            </p:grpSpPr>
            <p:pic>
              <p:nvPicPr>
                <p:cNvPr id="24" name="Picture 2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55288" y="1600065"/>
                  <a:ext cx="2521912" cy="139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48299" y="1752600"/>
                  <a:ext cx="2628901"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5412295" y="3352801"/>
                <a:ext cx="2663283" cy="1831645"/>
                <a:chOff x="5412295" y="3352801"/>
                <a:chExt cx="2663283" cy="1831645"/>
              </a:xfrm>
            </p:grpSpPr>
            <p:pic>
              <p:nvPicPr>
                <p:cNvPr id="22" name="Picture 2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86400" y="3352801"/>
                  <a:ext cx="2589178" cy="13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12295" y="3473778"/>
                  <a:ext cx="2646016" cy="171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5486400" y="5161574"/>
                <a:ext cx="2649469" cy="1665940"/>
                <a:chOff x="5486400" y="5161574"/>
                <a:chExt cx="2649469" cy="1665940"/>
              </a:xfrm>
            </p:grpSpPr>
            <p:pic>
              <p:nvPicPr>
                <p:cNvPr id="20" name="Picture 2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38800" y="5161574"/>
                  <a:ext cx="2497069" cy="13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86400" y="5295899"/>
                  <a:ext cx="2649469" cy="153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9" name="Picture 2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848600" y="2667000"/>
                <a:ext cx="1295400" cy="622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8305800" y="6477000"/>
              <a:ext cx="840295" cy="369332"/>
            </a:xfrm>
            <a:prstGeom prst="rect">
              <a:avLst/>
            </a:prstGeom>
            <a:noFill/>
          </p:spPr>
          <p:txBody>
            <a:bodyPr wrap="none" rtlCol="0">
              <a:spAutoFit/>
            </a:bodyPr>
            <a:lstStyle/>
            <a:p>
              <a:r>
                <a:rPr lang="en-US" sz="900" dirty="0" smtClean="0"/>
                <a:t>Adapted from</a:t>
              </a:r>
            </a:p>
            <a:p>
              <a:r>
                <a:rPr lang="en-US" sz="900" dirty="0" smtClean="0"/>
                <a:t>Rich Tinker</a:t>
              </a:r>
              <a:endParaRPr lang="en-US" sz="900" dirty="0"/>
            </a:p>
          </p:txBody>
        </p:sp>
        <p:sp>
          <p:nvSpPr>
            <p:cNvPr id="7" name="Rectangle 6"/>
            <p:cNvSpPr/>
            <p:nvPr/>
          </p:nvSpPr>
          <p:spPr>
            <a:xfrm>
              <a:off x="8305800" y="6477000"/>
              <a:ext cx="838200" cy="350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p:cNvSpPr/>
          <p:nvPr/>
        </p:nvSpPr>
        <p:spPr>
          <a:xfrm>
            <a:off x="5427731" y="72189"/>
            <a:ext cx="2725669" cy="161141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486400" y="1676400"/>
            <a:ext cx="2657032" cy="356137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784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4964" y="486978"/>
            <a:ext cx="2409931" cy="5913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9321" y="486978"/>
            <a:ext cx="2285999" cy="5913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9" name="TextBox 27"/>
          <p:cNvSpPr txBox="1"/>
          <p:nvPr/>
        </p:nvSpPr>
        <p:spPr>
          <a:xfrm>
            <a:off x="1141812" y="-76200"/>
            <a:ext cx="7266305"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kern="1200" dirty="0">
                <a:solidFill>
                  <a:srgbClr val="FF0000"/>
                </a:solidFill>
                <a:effectLst/>
                <a:latin typeface="Times New Roman"/>
                <a:ea typeface="Times New Roman"/>
                <a:cs typeface="Arial"/>
              </a:rPr>
              <a:t>EL NINO </a:t>
            </a:r>
            <a:r>
              <a:rPr lang="en-US" sz="2400" kern="1200" dirty="0" err="1">
                <a:solidFill>
                  <a:srgbClr val="000000"/>
                </a:solidFill>
                <a:effectLst/>
                <a:latin typeface="Times New Roman"/>
                <a:ea typeface="Times New Roman"/>
                <a:cs typeface="Arial"/>
              </a:rPr>
              <a:t>Precip</a:t>
            </a:r>
            <a:r>
              <a:rPr lang="en-US" sz="2400" kern="1200" dirty="0">
                <a:solidFill>
                  <a:srgbClr val="000000"/>
                </a:solidFill>
                <a:effectLst/>
                <a:latin typeface="Times New Roman"/>
                <a:ea typeface="Times New Roman"/>
                <a:cs typeface="Arial"/>
              </a:rPr>
              <a:t>  </a:t>
            </a:r>
            <a:r>
              <a:rPr lang="en-US" sz="2400" kern="1200" dirty="0" smtClean="0">
                <a:solidFill>
                  <a:srgbClr val="000000"/>
                </a:solidFill>
                <a:effectLst/>
                <a:latin typeface="Times New Roman"/>
                <a:ea typeface="Times New Roman"/>
                <a:cs typeface="Arial"/>
              </a:rPr>
              <a:t>COMPOSITES &amp; Trend maps</a:t>
            </a:r>
            <a:endParaRPr lang="en-US" sz="2400" dirty="0">
              <a:effectLst/>
              <a:latin typeface="Times New Roman"/>
              <a:ea typeface="Times New Roman"/>
            </a:endParaRPr>
          </a:p>
        </p:txBody>
      </p:sp>
      <p:sp>
        <p:nvSpPr>
          <p:cNvPr id="34" name="TextBox 33"/>
          <p:cNvSpPr txBox="1"/>
          <p:nvPr/>
        </p:nvSpPr>
        <p:spPr>
          <a:xfrm>
            <a:off x="3627120" y="576676"/>
            <a:ext cx="838200" cy="369332"/>
          </a:xfrm>
          <a:prstGeom prst="rect">
            <a:avLst/>
          </a:prstGeom>
          <a:noFill/>
        </p:spPr>
        <p:txBody>
          <a:bodyPr wrap="square" rtlCol="0">
            <a:spAutoFit/>
          </a:bodyPr>
          <a:lstStyle/>
          <a:p>
            <a:r>
              <a:rPr lang="en-US" b="1" dirty="0" smtClean="0">
                <a:solidFill>
                  <a:srgbClr val="FF0000"/>
                </a:solidFill>
              </a:rPr>
              <a:t>ASO</a:t>
            </a:r>
            <a:endParaRPr lang="en-US" b="1" dirty="0">
              <a:solidFill>
                <a:srgbClr val="FF0000"/>
              </a:solidFill>
            </a:endParaRPr>
          </a:p>
        </p:txBody>
      </p:sp>
      <p:sp>
        <p:nvSpPr>
          <p:cNvPr id="25" name="TextBox 24"/>
          <p:cNvSpPr txBox="1"/>
          <p:nvPr/>
        </p:nvSpPr>
        <p:spPr>
          <a:xfrm>
            <a:off x="6477000" y="468868"/>
            <a:ext cx="838200" cy="369332"/>
          </a:xfrm>
          <a:prstGeom prst="rect">
            <a:avLst/>
          </a:prstGeom>
          <a:noFill/>
        </p:spPr>
        <p:txBody>
          <a:bodyPr wrap="square" rtlCol="0">
            <a:spAutoFit/>
          </a:bodyPr>
          <a:lstStyle/>
          <a:p>
            <a:r>
              <a:rPr lang="en-US" b="1" dirty="0" smtClean="0">
                <a:solidFill>
                  <a:srgbClr val="FF0000"/>
                </a:solidFill>
              </a:rPr>
              <a:t>SON</a:t>
            </a:r>
            <a:endParaRPr lang="en-US" b="1" dirty="0">
              <a:solidFill>
                <a:srgbClr val="FF0000"/>
              </a:solidFill>
            </a:endParaRPr>
          </a:p>
        </p:txBody>
      </p:sp>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650" y="6477000"/>
            <a:ext cx="5162550"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905000" y="2667000"/>
            <a:ext cx="5486400" cy="1828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467600" y="2971800"/>
            <a:ext cx="1600200" cy="1077218"/>
          </a:xfrm>
          <a:prstGeom prst="rect">
            <a:avLst/>
          </a:prstGeom>
          <a:noFill/>
        </p:spPr>
        <p:txBody>
          <a:bodyPr wrap="square" rtlCol="0">
            <a:spAutoFit/>
          </a:bodyPr>
          <a:lstStyle/>
          <a:p>
            <a:r>
              <a:rPr lang="en-US" sz="1600" dirty="0" smtClean="0"/>
              <a:t>Only this is of relevance to us now due to ENSO status.</a:t>
            </a:r>
            <a:endParaRPr lang="en-US" sz="1600" dirty="0"/>
          </a:p>
        </p:txBody>
      </p:sp>
    </p:spTree>
    <p:extLst>
      <p:ext uri="{BB962C8B-B14F-4D97-AF65-F5344CB8AC3E}">
        <p14:creationId xmlns:p14="http://schemas.microsoft.com/office/powerpoint/2010/main" val="39212145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www.cpc.ncep.noaa.gov/products/Drought/Figures/index/spi_plot.gif"/>
          <p:cNvPicPr>
            <a:picLocks noChangeAspect="1" noChangeArrowheads="1"/>
          </p:cNvPicPr>
          <p:nvPr/>
        </p:nvPicPr>
        <p:blipFill rotWithShape="1">
          <a:blip r:embed="rId3">
            <a:extLst>
              <a:ext uri="{28A0092B-C50C-407E-A947-70E740481C1C}">
                <a14:useLocalDpi xmlns:a14="http://schemas.microsoft.com/office/drawing/2010/main" val="0"/>
              </a:ext>
            </a:extLst>
          </a:blip>
          <a:srcRect l="1694" r="4937" b="10000"/>
          <a:stretch/>
        </p:blipFill>
        <p:spPr bwMode="auto">
          <a:xfrm>
            <a:off x="0" y="0"/>
            <a:ext cx="54960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15000" y="3581400"/>
            <a:ext cx="3429000"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How quickly the short term drought situation changes!!</a:t>
            </a:r>
          </a:p>
          <a:p>
            <a:pPr marL="285750" indent="-285750">
              <a:buFont typeface="Arial" panose="020B0604020202020204" pitchFamily="34" charset="0"/>
              <a:buChar char="•"/>
            </a:pPr>
            <a:r>
              <a:rPr lang="en-US" sz="1600" dirty="0" smtClean="0"/>
              <a:t>Compare these patterns just 2 months ago to current situation now (next slide!)</a:t>
            </a:r>
            <a:endParaRPr lang="en-US" sz="1600" dirty="0"/>
          </a:p>
        </p:txBody>
      </p: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smtClean="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smtClean="0">
                <a:solidFill>
                  <a:srgbClr val="0033CC"/>
                </a:solidFill>
              </a:rPr>
              <a:t>The Standardized Precipitation Index </a:t>
            </a:r>
            <a:r>
              <a:rPr lang="en-US" altLang="en-US" sz="3200" dirty="0" smtClean="0">
                <a:solidFill>
                  <a:srgbClr val="0033CC"/>
                </a:solidFill>
              </a:rPr>
              <a:t>SPI</a:t>
            </a:r>
            <a:r>
              <a:rPr lang="en-US" altLang="en-US" dirty="0" smtClean="0">
                <a:solidFill>
                  <a:srgbClr val="0033CC"/>
                </a:solidFill>
              </a:rPr>
              <a:t/>
            </a:r>
            <a:br>
              <a:rPr lang="en-US" altLang="en-US" dirty="0" smtClean="0">
                <a:solidFill>
                  <a:srgbClr val="0033CC"/>
                </a:solidFill>
              </a:rPr>
            </a:br>
            <a:r>
              <a:rPr lang="en-US" altLang="en-US" sz="2000" dirty="0" smtClean="0">
                <a:solidFill>
                  <a:srgbClr val="0033CC"/>
                </a:solidFill>
              </a:rPr>
              <a:t>(</a:t>
            </a:r>
            <a:r>
              <a:rPr lang="en-US" altLang="en-US" sz="2000" b="1" dirty="0" smtClean="0">
                <a:solidFill>
                  <a:srgbClr val="0033CC"/>
                </a:solidFill>
              </a:rPr>
              <a:t>based on Observed P</a:t>
            </a:r>
            <a:r>
              <a:rPr lang="en-US" altLang="en-US" sz="2000" dirty="0" smtClean="0">
                <a:solidFill>
                  <a:srgbClr val="0033CC"/>
                </a:solidFill>
              </a:rPr>
              <a:t>)</a:t>
            </a:r>
            <a:endParaRPr lang="en-US" altLang="en-US" dirty="0" smtClean="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8" name="TextBox 7"/>
          <p:cNvSpPr txBox="1"/>
          <p:nvPr/>
        </p:nvSpPr>
        <p:spPr>
          <a:xfrm>
            <a:off x="3352800" y="19050"/>
            <a:ext cx="2041717" cy="369332"/>
          </a:xfrm>
          <a:prstGeom prst="rect">
            <a:avLst/>
          </a:prstGeom>
          <a:noFill/>
        </p:spPr>
        <p:txBody>
          <a:bodyPr wrap="square" rtlCol="0">
            <a:spAutoFit/>
          </a:bodyPr>
          <a:lstStyle/>
          <a:p>
            <a:r>
              <a:rPr lang="en-US" b="1" dirty="0" smtClean="0">
                <a:solidFill>
                  <a:srgbClr val="FF0000"/>
                </a:solidFill>
              </a:rPr>
              <a:t>---</a:t>
            </a:r>
            <a:r>
              <a:rPr lang="en-US" b="1" dirty="0">
                <a:solidFill>
                  <a:srgbClr val="FF0000"/>
                </a:solidFill>
              </a:rPr>
              <a:t>2</a:t>
            </a:r>
            <a:r>
              <a:rPr lang="en-US" b="1" dirty="0" smtClean="0">
                <a:solidFill>
                  <a:srgbClr val="FF0000"/>
                </a:solidFill>
              </a:rPr>
              <a:t> months ago</a:t>
            </a:r>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smtClean="0"/>
              <a:t>Very interesting graphic &amp; details for the drought across the US based on the more generalized </a:t>
            </a:r>
            <a:r>
              <a:rPr lang="en-US" sz="1400" dirty="0" err="1" smtClean="0"/>
              <a:t>precip</a:t>
            </a:r>
            <a:r>
              <a:rPr lang="en-US" sz="1400" dirty="0" smtClean="0"/>
              <a:t> deficit/excess, the Standardized Precipitation Index (SPI). </a:t>
            </a:r>
          </a:p>
          <a:p>
            <a:endParaRPr lang="en-US" sz="1400" dirty="0"/>
          </a:p>
          <a:p>
            <a:r>
              <a:rPr lang="en-US" sz="1400" dirty="0" smtClean="0"/>
              <a:t>The dark brown and red colors, indicating standardized precipitation deficits, in the </a:t>
            </a:r>
            <a:r>
              <a:rPr lang="en-US" sz="1400" dirty="0"/>
              <a:t>v</a:t>
            </a:r>
            <a:r>
              <a:rPr lang="en-US" sz="1400" dirty="0" smtClean="0"/>
              <a:t>arious time periods, approximately correspond to the appropriate short/long term drought monitor regions and their intensities </a:t>
            </a:r>
          </a:p>
        </p:txBody>
      </p:sp>
    </p:spTree>
    <p:extLst>
      <p:ext uri="{BB962C8B-B14F-4D97-AF65-F5344CB8AC3E}">
        <p14:creationId xmlns:p14="http://schemas.microsoft.com/office/powerpoint/2010/main" val="3911646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cpc.ncep.noaa.gov/products/Drought/Figures/index/spi_plot.gif"/>
          <p:cNvPicPr>
            <a:picLocks noChangeAspect="1" noChangeArrowheads="1"/>
          </p:cNvPicPr>
          <p:nvPr/>
        </p:nvPicPr>
        <p:blipFill rotWithShape="1">
          <a:blip r:embed="rId3">
            <a:extLst>
              <a:ext uri="{28A0092B-C50C-407E-A947-70E740481C1C}">
                <a14:useLocalDpi xmlns:a14="http://schemas.microsoft.com/office/drawing/2010/main" val="0"/>
              </a:ext>
            </a:extLst>
          </a:blip>
          <a:srcRect b="11239"/>
          <a:stretch/>
        </p:blipFill>
        <p:spPr bwMode="auto">
          <a:xfrm>
            <a:off x="0" y="19050"/>
            <a:ext cx="5394515" cy="68389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85210" y="3581400"/>
            <a:ext cx="3858790"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Overall, there is a great deal of similarity between the short/medium and long term SPI patterns, </a:t>
            </a:r>
            <a:endParaRPr lang="en-US" sz="1600" dirty="0"/>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In the short term, the lack of </a:t>
            </a:r>
            <a:r>
              <a:rPr lang="en-US" sz="1600" dirty="0" err="1" smtClean="0"/>
              <a:t>precip</a:t>
            </a:r>
            <a:r>
              <a:rPr lang="en-US" sz="1600" dirty="0" smtClean="0"/>
              <a:t> and the cumulative dryness in the TX/southwest has gotten worse.  </a:t>
            </a:r>
          </a:p>
          <a:p>
            <a:pPr marL="285750" indent="-285750">
              <a:buFont typeface="Arial" panose="020B0604020202020204" pitchFamily="34" charset="0"/>
              <a:buChar char="•"/>
            </a:pPr>
            <a:r>
              <a:rPr lang="en-US" sz="1600" dirty="0" smtClean="0"/>
              <a:t>But improvement is noted in the Pacific NW.</a:t>
            </a:r>
            <a:endParaRPr lang="en-US" sz="1600" dirty="0"/>
          </a:p>
          <a:p>
            <a:pPr marL="285750" indent="-285750">
              <a:buFont typeface="Arial" panose="020B0604020202020204" pitchFamily="34" charset="0"/>
              <a:buChar char="•"/>
            </a:pPr>
            <a:endParaRPr lang="en-US" sz="1600" dirty="0"/>
          </a:p>
        </p:txBody>
      </p: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smtClean="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smtClean="0">
                <a:solidFill>
                  <a:srgbClr val="0033CC"/>
                </a:solidFill>
              </a:rPr>
              <a:t>The Standardized Precipitation Index </a:t>
            </a:r>
            <a:r>
              <a:rPr lang="en-US" altLang="en-US" sz="3200" dirty="0" smtClean="0">
                <a:solidFill>
                  <a:srgbClr val="0033CC"/>
                </a:solidFill>
              </a:rPr>
              <a:t>SPI</a:t>
            </a:r>
            <a:r>
              <a:rPr lang="en-US" altLang="en-US" dirty="0" smtClean="0">
                <a:solidFill>
                  <a:srgbClr val="0033CC"/>
                </a:solidFill>
              </a:rPr>
              <a:t/>
            </a:r>
            <a:br>
              <a:rPr lang="en-US" altLang="en-US" dirty="0" smtClean="0">
                <a:solidFill>
                  <a:srgbClr val="0033CC"/>
                </a:solidFill>
              </a:rPr>
            </a:br>
            <a:r>
              <a:rPr lang="en-US" altLang="en-US" sz="2000" dirty="0" smtClean="0">
                <a:solidFill>
                  <a:srgbClr val="0033CC"/>
                </a:solidFill>
              </a:rPr>
              <a:t>(</a:t>
            </a:r>
            <a:r>
              <a:rPr lang="en-US" altLang="en-US" sz="2000" b="1" dirty="0" smtClean="0">
                <a:solidFill>
                  <a:srgbClr val="0033CC"/>
                </a:solidFill>
              </a:rPr>
              <a:t>based on Observed P</a:t>
            </a:r>
            <a:r>
              <a:rPr lang="en-US" altLang="en-US" sz="2000" dirty="0" smtClean="0">
                <a:solidFill>
                  <a:srgbClr val="0033CC"/>
                </a:solidFill>
              </a:rPr>
              <a:t>)</a:t>
            </a:r>
            <a:endParaRPr lang="en-US" altLang="en-US" dirty="0" smtClean="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8" name="TextBox 7"/>
          <p:cNvSpPr txBox="1"/>
          <p:nvPr/>
        </p:nvSpPr>
        <p:spPr>
          <a:xfrm>
            <a:off x="3886201" y="19050"/>
            <a:ext cx="1508315" cy="369332"/>
          </a:xfrm>
          <a:prstGeom prst="rect">
            <a:avLst/>
          </a:prstGeom>
          <a:noFill/>
        </p:spPr>
        <p:txBody>
          <a:bodyPr wrap="square" rtlCol="0">
            <a:spAutoFit/>
          </a:bodyPr>
          <a:lstStyle/>
          <a:p>
            <a:r>
              <a:rPr lang="en-US" b="1" dirty="0" smtClean="0">
                <a:solidFill>
                  <a:srgbClr val="FF0000"/>
                </a:solidFill>
              </a:rPr>
              <a:t>----- NOW</a:t>
            </a:r>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smtClean="0"/>
              <a:t>Very interesting graphic &amp; details for the drought across the US based on the more generalized </a:t>
            </a:r>
            <a:r>
              <a:rPr lang="en-US" sz="1400" dirty="0" err="1" smtClean="0"/>
              <a:t>precip</a:t>
            </a:r>
            <a:r>
              <a:rPr lang="en-US" sz="1400" dirty="0" smtClean="0"/>
              <a:t> deficit/excess, the Standardized Precipitation Index (SPI). </a:t>
            </a:r>
          </a:p>
          <a:p>
            <a:endParaRPr lang="en-US" sz="1400" dirty="0"/>
          </a:p>
          <a:p>
            <a:r>
              <a:rPr lang="en-US" sz="1400" dirty="0" smtClean="0"/>
              <a:t>The dark brown and red colors, indicating standardized precipitation deficits, in the </a:t>
            </a:r>
            <a:r>
              <a:rPr lang="en-US" sz="1400" dirty="0"/>
              <a:t>v</a:t>
            </a:r>
            <a:r>
              <a:rPr lang="en-US" sz="1400" dirty="0" smtClean="0"/>
              <a:t>arious time periods, approximately correspond to the appropriate short/long term drought monitor regions and their intensities </a:t>
            </a:r>
          </a:p>
        </p:txBody>
      </p:sp>
    </p:spTree>
    <p:extLst>
      <p:ext uri="{BB962C8B-B14F-4D97-AF65-F5344CB8AC3E}">
        <p14:creationId xmlns:p14="http://schemas.microsoft.com/office/powerpoint/2010/main" val="1567475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smtClean="0"/>
          </a:p>
        </p:txBody>
      </p:sp>
      <p:sp>
        <p:nvSpPr>
          <p:cNvPr id="7171" name="TextBox 1"/>
          <p:cNvSpPr txBox="1">
            <a:spLocks noChangeArrowheads="1"/>
          </p:cNvSpPr>
          <p:nvPr/>
        </p:nvSpPr>
        <p:spPr bwMode="auto">
          <a:xfrm>
            <a:off x="5638800" y="11113"/>
            <a:ext cx="312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a:latin typeface="Times New Roman" pitchFamily="18" charset="0"/>
              </a:rPr>
              <a:t>Recent US Temperatures</a:t>
            </a:r>
          </a:p>
        </p:txBody>
      </p:sp>
      <p:sp>
        <p:nvSpPr>
          <p:cNvPr id="7172" name="TextBox 2"/>
          <p:cNvSpPr txBox="1">
            <a:spLocks noChangeArrowheads="1"/>
          </p:cNvSpPr>
          <p:nvPr/>
        </p:nvSpPr>
        <p:spPr bwMode="auto">
          <a:xfrm>
            <a:off x="5105400" y="609600"/>
            <a:ext cx="403383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285750" indent="-285750" eaLnBrk="1" hangingPunct="1">
              <a:spcBef>
                <a:spcPct val="0"/>
              </a:spcBef>
            </a:pPr>
            <a:r>
              <a:rPr lang="en-US" altLang="en-US" sz="1600" dirty="0" smtClean="0">
                <a:latin typeface="Times New Roman" pitchFamily="18" charset="0"/>
              </a:rPr>
              <a:t>August US T pattern was mixed with generally warm in the west and mild southeast but cool in the northern Plains and upper Midwest.</a:t>
            </a:r>
          </a:p>
          <a:p>
            <a:pPr marL="285750" indent="-285750" eaLnBrk="1" hangingPunct="1">
              <a:spcBef>
                <a:spcPct val="0"/>
              </a:spcBef>
            </a:pPr>
            <a:endParaRPr lang="en-US" altLang="en-US" sz="1600" dirty="0" smtClean="0">
              <a:latin typeface="Times New Roman" pitchFamily="18" charset="0"/>
            </a:endParaRPr>
          </a:p>
          <a:p>
            <a:pPr marL="285750" indent="-285750" eaLnBrk="1" hangingPunct="1">
              <a:spcBef>
                <a:spcPct val="0"/>
              </a:spcBef>
            </a:pPr>
            <a:r>
              <a:rPr lang="en-US" altLang="en-US" sz="1600" dirty="0" smtClean="0">
                <a:latin typeface="Times New Roman" pitchFamily="18" charset="0"/>
              </a:rPr>
              <a:t>September so far is somewhat similar to August.</a:t>
            </a:r>
            <a:endParaRPr lang="en-US" altLang="en-US" sz="1600" dirty="0">
              <a:latin typeface="Times New Roman" pitchFamily="18" charset="0"/>
            </a:endParaRPr>
          </a:p>
        </p:txBody>
      </p:sp>
      <p:pic>
        <p:nvPicPr>
          <p:cNvPr id="2050" name="Picture 2" descr="https://www.cpc.ncep.noaa.gov/products/tanal/30day/mean/201908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6056"/>
            <a:ext cx="4819650" cy="658574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363" y="3124200"/>
            <a:ext cx="4333875" cy="340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22929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p:cNvSpPr txBox="1">
            <a:spLocks noChangeArrowheads="1"/>
          </p:cNvSpPr>
          <p:nvPr/>
        </p:nvSpPr>
        <p:spPr bwMode="auto">
          <a:xfrm>
            <a:off x="2170545" y="3302168"/>
            <a:ext cx="1447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eaLnBrk="1" hangingPunct="1">
              <a:spcBef>
                <a:spcPct val="0"/>
              </a:spcBef>
              <a:buNone/>
            </a:pPr>
            <a:r>
              <a:rPr lang="en-US" altLang="en-US" sz="1200" dirty="0" smtClean="0">
                <a:latin typeface="Times New Roman" pitchFamily="18" charset="0"/>
              </a:rPr>
              <a:t>Northern  CA reservoirs beginning to show</a:t>
            </a:r>
          </a:p>
          <a:p>
            <a:pPr marL="0" indent="0" eaLnBrk="1" hangingPunct="1">
              <a:spcBef>
                <a:spcPct val="0"/>
              </a:spcBef>
              <a:buNone/>
            </a:pPr>
            <a:r>
              <a:rPr lang="en-US" altLang="en-US" sz="1200" dirty="0" smtClean="0">
                <a:latin typeface="Times New Roman" pitchFamily="18" charset="0"/>
              </a:rPr>
              <a:t>Weakness, but rainy season coming up!</a:t>
            </a:r>
            <a:endParaRPr lang="en-US" altLang="en-US" sz="1200" dirty="0">
              <a:latin typeface="Times New Roman" pitchFamily="18" charset="0"/>
            </a:endParaRPr>
          </a:p>
        </p:txBody>
      </p:sp>
      <p:sp>
        <p:nvSpPr>
          <p:cNvPr id="2" name="Rectangle 1"/>
          <p:cNvSpPr/>
          <p:nvPr/>
        </p:nvSpPr>
        <p:spPr>
          <a:xfrm>
            <a:off x="5855691" y="6550223"/>
            <a:ext cx="2983509" cy="307777"/>
          </a:xfrm>
          <a:prstGeom prst="rect">
            <a:avLst/>
          </a:prstGeom>
        </p:spPr>
        <p:txBody>
          <a:bodyPr wrap="none">
            <a:spAutoFit/>
          </a:bodyPr>
          <a:lstStyle/>
          <a:p>
            <a:r>
              <a:rPr lang="en-US" sz="1400" dirty="0"/>
              <a:t>https://fsapps.nwcg.gov/afm/index.php</a:t>
            </a:r>
          </a:p>
        </p:txBody>
      </p:sp>
      <p:sp>
        <p:nvSpPr>
          <p:cNvPr id="16"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smtClean="0"/>
          </a:p>
        </p:txBody>
      </p:sp>
      <p:sp>
        <p:nvSpPr>
          <p:cNvPr id="15" name="TextBox 14"/>
          <p:cNvSpPr txBox="1"/>
          <p:nvPr/>
        </p:nvSpPr>
        <p:spPr>
          <a:xfrm>
            <a:off x="6629400" y="4572000"/>
            <a:ext cx="507833" cy="369332"/>
          </a:xfrm>
          <a:prstGeom prst="rect">
            <a:avLst/>
          </a:prstGeom>
          <a:noFill/>
        </p:spPr>
        <p:txBody>
          <a:bodyPr wrap="square" rtlCol="0">
            <a:spAutoFit/>
          </a:bodyPr>
          <a:lstStyle/>
          <a:p>
            <a:r>
              <a:rPr lang="en-US" dirty="0" smtClean="0"/>
              <a:t>TX</a:t>
            </a:r>
            <a:endParaRPr lang="en-US" dirty="0"/>
          </a:p>
        </p:txBody>
      </p:sp>
      <p:sp>
        <p:nvSpPr>
          <p:cNvPr id="4" name="TextBox 3"/>
          <p:cNvSpPr txBox="1"/>
          <p:nvPr/>
        </p:nvSpPr>
        <p:spPr>
          <a:xfrm>
            <a:off x="3810000" y="0"/>
            <a:ext cx="4495800" cy="307777"/>
          </a:xfrm>
          <a:prstGeom prst="rect">
            <a:avLst/>
          </a:prstGeom>
          <a:noFill/>
        </p:spPr>
        <p:txBody>
          <a:bodyPr wrap="square" rtlCol="0">
            <a:spAutoFit/>
          </a:bodyPr>
          <a:lstStyle/>
          <a:p>
            <a:r>
              <a:rPr lang="en-US" sz="1400" dirty="0" smtClean="0"/>
              <a:t>Water Reservoir Levels in some Western/Southern States! !</a:t>
            </a:r>
            <a:endParaRPr lang="en-US" sz="1400"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3942" y="878287"/>
            <a:ext cx="275237" cy="3072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202482" y="2979936"/>
            <a:ext cx="3854947" cy="307777"/>
          </a:xfrm>
          <a:prstGeom prst="rect">
            <a:avLst/>
          </a:prstGeom>
          <a:noFill/>
        </p:spPr>
        <p:txBody>
          <a:bodyPr wrap="square" rtlCol="0">
            <a:spAutoFit/>
          </a:bodyPr>
          <a:lstStyle/>
          <a:p>
            <a:r>
              <a:rPr lang="en-US" sz="1400" dirty="0" smtClean="0"/>
              <a:t>Except in few high elevations, all snow has melted.</a:t>
            </a:r>
            <a:endParaRPr lang="en-US" sz="1400" dirty="0"/>
          </a:p>
        </p:txBody>
      </p:sp>
      <p:pic>
        <p:nvPicPr>
          <p:cNvPr id="13314" name="Picture 2" descr="https://www.nohrsc.noaa.gov/snow_model/images/full/National/nsm_depth/201907/nsm_depth_2019071205_Natio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519" y="533400"/>
            <a:ext cx="4264228" cy="24382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172200" y="762000"/>
            <a:ext cx="2979577" cy="307777"/>
          </a:xfrm>
          <a:prstGeom prst="rect">
            <a:avLst/>
          </a:prstGeom>
          <a:noFill/>
        </p:spPr>
        <p:txBody>
          <a:bodyPr wrap="square" rtlCol="0">
            <a:spAutoFit/>
          </a:bodyPr>
          <a:lstStyle/>
          <a:p>
            <a:r>
              <a:rPr lang="en-US" sz="1400" dirty="0">
                <a:solidFill>
                  <a:srgbClr val="FF0000"/>
                </a:solidFill>
                <a:hlinkClick r:id="rId4"/>
              </a:rPr>
              <a:t>https://fsapps.nwcg.gov/afm/index.php</a:t>
            </a:r>
            <a:endParaRPr lang="en-US" sz="1400" dirty="0">
              <a:solidFill>
                <a:srgbClr val="FF0000"/>
              </a:solidFill>
            </a:endParaRPr>
          </a:p>
        </p:txBody>
      </p:sp>
      <p:sp>
        <p:nvSpPr>
          <p:cNvPr id="6" name="TextBox 5"/>
          <p:cNvSpPr txBox="1"/>
          <p:nvPr/>
        </p:nvSpPr>
        <p:spPr>
          <a:xfrm>
            <a:off x="7129954" y="915888"/>
            <a:ext cx="1927475" cy="923330"/>
          </a:xfrm>
          <a:prstGeom prst="rect">
            <a:avLst/>
          </a:prstGeom>
          <a:noFill/>
        </p:spPr>
        <p:txBody>
          <a:bodyPr wrap="square" rtlCol="0">
            <a:spAutoFit/>
          </a:bodyPr>
          <a:lstStyle/>
          <a:p>
            <a:r>
              <a:rPr lang="en-US" dirty="0" smtClean="0"/>
              <a:t>No reported major fire incidents so far. (cf. last year!)</a:t>
            </a:r>
            <a:endParaRPr lang="en-US"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7777"/>
            <a:ext cx="4751095" cy="6550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789118" y="5459849"/>
            <a:ext cx="1468682" cy="1169551"/>
          </a:xfrm>
          <a:prstGeom prst="rect">
            <a:avLst/>
          </a:prstGeom>
          <a:noFill/>
        </p:spPr>
        <p:txBody>
          <a:bodyPr wrap="square" rtlCol="0">
            <a:spAutoFit/>
          </a:bodyPr>
          <a:lstStyle/>
          <a:p>
            <a:r>
              <a:rPr lang="en-US" sz="1400" b="1" dirty="0" smtClean="0"/>
              <a:t>California reservoirs are at or well above historic average levels.</a:t>
            </a:r>
            <a:endParaRPr lang="en-US" sz="1400" b="1" dirty="0"/>
          </a:p>
        </p:txBody>
      </p:sp>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304800"/>
            <a:ext cx="4392735" cy="3351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2055" y="6311189"/>
            <a:ext cx="3111728" cy="165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05312" y="4073236"/>
            <a:ext cx="2662485" cy="2235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670383" y="3707248"/>
            <a:ext cx="1734929" cy="1600438"/>
          </a:xfrm>
          <a:prstGeom prst="rect">
            <a:avLst/>
          </a:prstGeom>
          <a:noFill/>
        </p:spPr>
        <p:txBody>
          <a:bodyPr wrap="square" rtlCol="0">
            <a:spAutoFit/>
          </a:bodyPr>
          <a:lstStyle/>
          <a:p>
            <a:r>
              <a:rPr lang="en-US" sz="1400" b="1" dirty="0" smtClean="0"/>
              <a:t>COLORADO </a:t>
            </a:r>
            <a:r>
              <a:rPr lang="en-US" sz="1400" b="1" u="sng" dirty="0" smtClean="0"/>
              <a:t>Aug’2019 water reservoir storages </a:t>
            </a:r>
            <a:r>
              <a:rPr lang="en-US" sz="1400" b="1" dirty="0" smtClean="0"/>
              <a:t>at </a:t>
            </a:r>
            <a:r>
              <a:rPr lang="en-US" sz="1400" b="1" u="sng" dirty="0" smtClean="0"/>
              <a:t>116%</a:t>
            </a:r>
            <a:r>
              <a:rPr lang="en-US" sz="1400" b="1" dirty="0" smtClean="0"/>
              <a:t> of long term average – thanks to snow melt. </a:t>
            </a:r>
          </a:p>
          <a:p>
            <a:r>
              <a:rPr lang="en-US" sz="1400" b="1" dirty="0" smtClean="0"/>
              <a:t>(last year: 82%)  </a:t>
            </a:r>
            <a:endParaRPr lang="en-US" b="1" dirty="0"/>
          </a:p>
        </p:txBody>
      </p:sp>
      <p:sp>
        <p:nvSpPr>
          <p:cNvPr id="9" name="Rectangle 8"/>
          <p:cNvSpPr/>
          <p:nvPr/>
        </p:nvSpPr>
        <p:spPr>
          <a:xfrm>
            <a:off x="4751095" y="3733800"/>
            <a:ext cx="1573505" cy="15738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smtClean="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18</a:t>
            </a:fld>
            <a:endParaRPr lang="en-US" altLang="en-US" sz="1400" smtClean="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4"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5" descr="[color code f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6" descr="[color code fo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800600" y="522982"/>
            <a:ext cx="43513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Overall,  worsened stream flow conditions in the south. </a:t>
            </a:r>
          </a:p>
          <a:p>
            <a:pPr eaLnBrk="1" hangingPunct="1">
              <a:spcBef>
                <a:spcPct val="0"/>
              </a:spcBef>
            </a:pPr>
            <a:r>
              <a:rPr lang="en-US" altLang="en-US" sz="1600" dirty="0" smtClean="0">
                <a:latin typeface="Times New Roman" pitchFamily="18" charset="0"/>
              </a:rPr>
              <a:t>The weak southwest monsoon so far is not helping in AZ/NM and western TX.</a:t>
            </a:r>
          </a:p>
          <a:p>
            <a:pPr eaLnBrk="1" hangingPunct="1">
              <a:spcBef>
                <a:spcPct val="0"/>
              </a:spcBef>
            </a:pPr>
            <a:r>
              <a:rPr lang="en-US" altLang="en-US" sz="1600" dirty="0" smtClean="0">
                <a:latin typeface="Times New Roman" pitchFamily="18" charset="0"/>
              </a:rPr>
              <a:t>Pacific NW is about same as prev. month or  may be slightly better.</a:t>
            </a:r>
          </a:p>
        </p:txBody>
      </p:sp>
      <p:sp>
        <p:nvSpPr>
          <p:cNvPr id="12304" name="TextBox 1"/>
          <p:cNvSpPr txBox="1">
            <a:spLocks noChangeArrowheads="1"/>
          </p:cNvSpPr>
          <p:nvPr/>
        </p:nvSpPr>
        <p:spPr bwMode="auto">
          <a:xfrm>
            <a:off x="4751815" y="2027006"/>
            <a:ext cx="41798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2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a:t>
            </a:r>
            <a:r>
              <a:rPr lang="en-US" altLang="en-US" sz="1200" b="1" dirty="0" smtClean="0">
                <a:solidFill>
                  <a:srgbClr val="FF0000"/>
                </a:solidFill>
                <a:latin typeface="Times New Roman" pitchFamily="18" charset="0"/>
              </a:rPr>
              <a:t>year.</a:t>
            </a:r>
            <a:endParaRPr lang="en-US" altLang="en-US" sz="1200" dirty="0">
              <a:solidFill>
                <a:srgbClr val="FF0000"/>
              </a:solidFill>
              <a:latin typeface="Times New Roman" pitchFamily="18" charset="0"/>
            </a:endParaRPr>
          </a:p>
        </p:txBody>
      </p:sp>
      <p:sp>
        <p:nvSpPr>
          <p:cNvPr id="2" name="TextBox 1"/>
          <p:cNvSpPr txBox="1"/>
          <p:nvPr/>
        </p:nvSpPr>
        <p:spPr>
          <a:xfrm>
            <a:off x="6934200" y="3505200"/>
            <a:ext cx="2131473" cy="738664"/>
          </a:xfrm>
          <a:prstGeom prst="rect">
            <a:avLst/>
          </a:prstGeom>
          <a:noFill/>
        </p:spPr>
        <p:txBody>
          <a:bodyPr wrap="square" rtlCol="0">
            <a:spAutoFit/>
          </a:bodyPr>
          <a:lstStyle/>
          <a:p>
            <a:pPr algn="ctr"/>
            <a:r>
              <a:rPr lang="en-US" sz="1400" dirty="0" smtClean="0">
                <a:solidFill>
                  <a:srgbClr val="FF0000"/>
                </a:solidFill>
              </a:rPr>
              <a:t>One month ago (left)  &amp; </a:t>
            </a:r>
          </a:p>
          <a:p>
            <a:pPr algn="ctr"/>
            <a:endParaRPr lang="en-US" sz="1400" dirty="0" smtClean="0">
              <a:solidFill>
                <a:srgbClr val="FF0000"/>
              </a:solidFill>
            </a:endParaRPr>
          </a:p>
          <a:p>
            <a:pPr algn="ctr"/>
            <a:r>
              <a:rPr lang="en-US" sz="1400" dirty="0" smtClean="0">
                <a:solidFill>
                  <a:srgbClr val="FF0000"/>
                </a:solidFill>
              </a:rPr>
              <a:t>Now (below)</a:t>
            </a:r>
            <a:endParaRPr lang="en-US" sz="1400" dirty="0">
              <a:solidFill>
                <a:srgbClr val="FF0000"/>
              </a:solidFill>
            </a:endParaRPr>
          </a:p>
        </p:txBody>
      </p:sp>
      <p:cxnSp>
        <p:nvCxnSpPr>
          <p:cNvPr id="7" name="Straight Arrow Connector 6"/>
          <p:cNvCxnSpPr/>
          <p:nvPr/>
        </p:nvCxnSpPr>
        <p:spPr>
          <a:xfrm>
            <a:off x="3962400" y="609600"/>
            <a:ext cx="0" cy="5181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95300" y="609600"/>
            <a:ext cx="0" cy="3657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smtClean="0"/>
          </a:p>
        </p:txBody>
      </p:sp>
      <p:pic>
        <p:nvPicPr>
          <p:cNvPr id="12301" name="Picture 31" descr="map legen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 y="6396597"/>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5867400" y="3810000"/>
            <a:ext cx="2058463" cy="186351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76800" y="2819400"/>
            <a:ext cx="1818027" cy="15957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4338"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3004" y="0"/>
            <a:ext cx="3419520" cy="2187314"/>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u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6390" y="2175090"/>
            <a:ext cx="3416134" cy="216831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below normal 7-day average streamflow condition map"/>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38215" y="2457450"/>
            <a:ext cx="2948385"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3400" y="4343400"/>
            <a:ext cx="3366093" cy="2057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67475" y="4290168"/>
            <a:ext cx="2676525"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19</a:t>
            </a:fld>
            <a:endParaRPr lang="en-US" altLang="en-US" sz="1400" dirty="0" smtClean="0"/>
          </a:p>
        </p:txBody>
      </p:sp>
      <p:graphicFrame>
        <p:nvGraphicFramePr>
          <p:cNvPr id="5" name="Table 4"/>
          <p:cNvGraphicFramePr>
            <a:graphicFrameLocks noGrp="1"/>
          </p:cNvGraphicFramePr>
          <p:nvPr>
            <p:extLst>
              <p:ext uri="{D42A27DB-BD31-4B8C-83A1-F6EECF244321}">
                <p14:modId xmlns:p14="http://schemas.microsoft.com/office/powerpoint/2010/main" val="2460426"/>
              </p:ext>
            </p:extLst>
          </p:nvPr>
        </p:nvGraphicFramePr>
        <p:xfrm>
          <a:off x="381000" y="152400"/>
          <a:ext cx="8305800" cy="6583680"/>
        </p:xfrm>
        <a:graphic>
          <a:graphicData uri="http://schemas.openxmlformats.org/drawingml/2006/table">
            <a:tbl>
              <a:tblPr/>
              <a:tblGrid>
                <a:gridCol w="8305800"/>
              </a:tblGrid>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15621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verdana,arial,serif"/>
                          <a:cs typeface="Arial" pitchFamily="34" charset="0"/>
                        </a:rPr>
                        <a:t>issued by</a:t>
                      </a:r>
                      <a:r>
                        <a:rPr kumimoji="0" lang="en-US" altLang="en-US" sz="2000" b="0" i="0" u="none" strike="noStrike" cap="none" normalizeH="0" baseline="0" dirty="0" smtClean="0">
                          <a:ln>
                            <a:noFill/>
                          </a:ln>
                          <a:solidFill>
                            <a:schemeClr val="tx1"/>
                          </a:solidFill>
                          <a:effectLst/>
                          <a:latin typeface="Arial" pitchFamily="34" charset="0"/>
                          <a:cs typeface="Arial" pitchFamily="34" charset="0"/>
                        </a:rPr>
                        <a:t/>
                      </a:r>
                      <a:br>
                        <a:rPr kumimoji="0" lang="en-US" altLang="en-US" sz="2000" b="0" i="0" u="none" strike="noStrike" cap="none" normalizeH="0" baseline="0" dirty="0" smtClean="0">
                          <a:ln>
                            <a:noFill/>
                          </a:ln>
                          <a:solidFill>
                            <a:schemeClr val="tx1"/>
                          </a:solidFill>
                          <a:effectLst/>
                          <a:latin typeface="Arial" pitchFamily="34" charset="0"/>
                          <a:cs typeface="Arial" pitchFamily="34" charset="0"/>
                        </a:rPr>
                      </a:br>
                      <a:r>
                        <a:rPr kumimoji="0" lang="en-US" altLang="en-US" sz="2000" b="0" i="0" u="none" strike="noStrike" cap="none" normalizeH="0" baseline="0" dirty="0" smtClean="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smtClean="0">
                          <a:ln>
                            <a:noFill/>
                          </a:ln>
                          <a:solidFill>
                            <a:schemeClr val="tx1"/>
                          </a:solidFill>
                          <a:effectLst/>
                          <a:latin typeface="verdana,arial,serif"/>
                          <a:cs typeface="Arial" pitchFamily="34" charset="0"/>
                        </a:rPr>
                      </a:br>
                      <a:r>
                        <a:rPr kumimoji="0" lang="en-US" altLang="en-US" sz="2000" b="0" i="0" u="none" strike="noStrike" cap="none" normalizeH="0" baseline="0" dirty="0" smtClean="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FF0000"/>
                          </a:solidFill>
                          <a:effectLst/>
                          <a:latin typeface="verdana,arial,serif"/>
                          <a:cs typeface="Arial" pitchFamily="34" charset="0"/>
                        </a:rPr>
                        <a:t>12  September  2019</a:t>
                      </a:r>
                      <a:endParaRPr kumimoji="0" lang="en-US" altLang="en-US" sz="2000" b="1" i="0" u="sng" strike="noStrike" cap="none" normalizeH="0" baseline="0" dirty="0" smtClean="0">
                        <a:ln>
                          <a:noFill/>
                        </a:ln>
                        <a:solidFill>
                          <a:srgbClr val="FF0000"/>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762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smtClean="0">
                          <a:ln>
                            <a:noFill/>
                          </a:ln>
                          <a:solidFill>
                            <a:srgbClr val="FF0000"/>
                          </a:solidFill>
                          <a:effectLst/>
                          <a:latin typeface="Arial" pitchFamily="34" charset="0"/>
                          <a:ea typeface="+mn-ea"/>
                          <a:cs typeface="+mn-cs"/>
                        </a:rPr>
                        <a:t>Not Active</a:t>
                      </a:r>
                    </a:p>
                  </a:txBody>
                  <a:tcPr marL="19050" marR="19050" marT="19050" marB="19050" anchor="ctr" horzOverflow="overflow">
                    <a:lnL>
                      <a:noFill/>
                    </a:lnL>
                    <a:lnR>
                      <a:noFill/>
                    </a:lnR>
                    <a:lnT>
                      <a:noFill/>
                    </a:lnT>
                    <a:lnB>
                      <a:noFill/>
                    </a:lnB>
                    <a:lnTlToBr>
                      <a:noFill/>
                    </a:lnTlToBr>
                    <a:lnBlToTr>
                      <a:noFill/>
                    </a:lnBlToTr>
                    <a:noFill/>
                  </a:tcPr>
                </a:tc>
              </a:tr>
              <a:tr h="12192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12573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indent="0" algn="l" defTabSz="914400" rtl="0" eaLnBrk="1" fontAlgn="auto" latinLnBrk="0" hangingPunct="1">
                        <a:lnSpc>
                          <a:spcPct val="100000"/>
                        </a:lnSpc>
                        <a:spcBef>
                          <a:spcPct val="50000"/>
                        </a:spcBef>
                        <a:spcAft>
                          <a:spcPts val="0"/>
                        </a:spcAft>
                        <a:buClrTx/>
                        <a:buSzTx/>
                        <a:buFont typeface="Wingdings 2" pitchFamily="18" charset="2"/>
                        <a:buNone/>
                        <a:tabLst/>
                        <a:defRPr/>
                      </a:pPr>
                      <a:r>
                        <a:rPr kumimoji="0" lang="en-US" altLang="en-US" sz="1800" b="0" i="0" u="sng" strike="noStrike" cap="none" normalizeH="0" baseline="0" dirty="0" smtClean="0">
                          <a:ln>
                            <a:noFill/>
                          </a:ln>
                          <a:solidFill>
                            <a:schemeClr val="tx1"/>
                          </a:solidFill>
                          <a:effectLst/>
                          <a:latin typeface="verdana,arial"/>
                          <a:cs typeface="Arial" pitchFamily="34" charset="0"/>
                        </a:rPr>
                        <a:t>Synopsis: </a:t>
                      </a:r>
                      <a:r>
                        <a:rPr lang="en-US" altLang="en-US" sz="1800" b="1" dirty="0" smtClean="0">
                          <a:solidFill>
                            <a:schemeClr val="tx1"/>
                          </a:solidFill>
                          <a:latin typeface="Trebuchet MS" pitchFamily="34" charset="0"/>
                          <a:cs typeface="Arial" pitchFamily="34" charset="0"/>
                        </a:rPr>
                        <a:t>ENSO-neutral conditions are present.</a:t>
                      </a:r>
                      <a:r>
                        <a:rPr lang="en-US" altLang="en-US" sz="1800" b="1" baseline="0" dirty="0" smtClean="0">
                          <a:solidFill>
                            <a:schemeClr val="tx1"/>
                          </a:solidFill>
                          <a:latin typeface="Trebuchet MS" pitchFamily="34" charset="0"/>
                          <a:cs typeface="Arial" pitchFamily="34" charset="0"/>
                        </a:rPr>
                        <a:t> </a:t>
                      </a:r>
                      <a:r>
                        <a:rPr lang="en-US" sz="1800" b="1" i="0" kern="1200" dirty="0" smtClean="0">
                          <a:solidFill>
                            <a:schemeClr val="tx1"/>
                          </a:solidFill>
                          <a:effectLst/>
                          <a:latin typeface="Arial" pitchFamily="34" charset="0"/>
                          <a:ea typeface="+mn-ea"/>
                          <a:cs typeface="+mn-cs"/>
                        </a:rPr>
                        <a:t>ENSO-neutral is favored during the Northern Hemisphere fall 2019 (~75% chance), continuing through spring 2020 (55-60% chance).</a:t>
                      </a:r>
                    </a:p>
                    <a:p>
                      <a:pPr eaLnBrk="1" hangingPunct="1">
                        <a:spcBef>
                          <a:spcPct val="50000"/>
                        </a:spcBef>
                        <a:buFont typeface="Wingdings 2" pitchFamily="18" charset="2"/>
                        <a:buNone/>
                      </a:pPr>
                      <a:r>
                        <a:rPr lang="en-US" altLang="en-US" sz="1800" b="1" dirty="0" smtClean="0">
                          <a:solidFill>
                            <a:schemeClr val="tx1"/>
                          </a:solidFill>
                          <a:latin typeface="Trebuchet MS" pitchFamily="34" charset="0"/>
                          <a:cs typeface="Arial" pitchFamily="34" charset="0"/>
                        </a:rPr>
                        <a:t>Equatorial sea surface temperatures (SSTs) are above average across the western Pacific Ocean and are below average in the eastern Pacific.</a:t>
                      </a:r>
                    </a:p>
                    <a:p>
                      <a:pPr eaLnBrk="1" hangingPunct="1">
                        <a:spcBef>
                          <a:spcPct val="50000"/>
                        </a:spcBef>
                        <a:buFont typeface="Wingdings 2" pitchFamily="18" charset="2"/>
                        <a:buNone/>
                      </a:pPr>
                      <a:r>
                        <a:rPr lang="en-US" altLang="en-US" sz="1800" b="1" dirty="0" smtClean="0">
                          <a:solidFill>
                            <a:schemeClr val="tx1"/>
                          </a:solidFill>
                          <a:latin typeface="Trebuchet MS" pitchFamily="34" charset="0"/>
                          <a:cs typeface="Arial" pitchFamily="34" charset="0"/>
                        </a:rPr>
                        <a:t>The pattern of anomalous convection and winds are generally consistent with ENSO-neutral.</a:t>
                      </a:r>
                      <a:endParaRPr kumimoji="0" lang="en-US" altLang="en-US" sz="1800" b="0" i="0" u="sng" strike="noStrike" cap="none" normalizeH="0" baseline="0" dirty="0" smtClean="0">
                        <a:ln>
                          <a:noFill/>
                        </a:ln>
                        <a:solidFill>
                          <a:schemeClr val="tx1"/>
                        </a:solidFill>
                        <a:effectLst/>
                        <a:latin typeface="verdana,arial"/>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United States Drought Monito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3657600"/>
            <a:ext cx="4186686" cy="3063240"/>
          </a:xfrm>
          <a:prstGeom prst="rect">
            <a:avLst/>
          </a:prstGeom>
          <a:noFill/>
          <a:ln>
            <a:noFill/>
          </a:ln>
        </p:spPr>
      </p:pic>
      <p:pic>
        <p:nvPicPr>
          <p:cNvPr id="31" name="Picture 30"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687" y="342900"/>
            <a:ext cx="4172399" cy="3086100"/>
          </a:xfrm>
          <a:prstGeom prst="rect">
            <a:avLst/>
          </a:prstGeom>
          <a:noFill/>
          <a:ln>
            <a:noFill/>
          </a:ln>
        </p:spPr>
      </p:pic>
      <p:pic>
        <p:nvPicPr>
          <p:cNvPr id="11266" name="Picture 2" descr="C:\Users\li.xu\Downloads\20190709_usdm.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990377"/>
            <a:ext cx="2209800" cy="170757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3684" y="3048000"/>
            <a:ext cx="2285974" cy="1681758"/>
          </a:xfrm>
          <a:prstGeom prst="rect">
            <a:avLst/>
          </a:prstGeom>
          <a:noFill/>
          <a:ln>
            <a:noFill/>
          </a:ln>
        </p:spPr>
      </p:pic>
      <p:sp>
        <p:nvSpPr>
          <p:cNvPr id="3076" name="Title 1"/>
          <p:cNvSpPr>
            <a:spLocks noGrp="1"/>
          </p:cNvSpPr>
          <p:nvPr>
            <p:ph type="title"/>
          </p:nvPr>
        </p:nvSpPr>
        <p:spPr>
          <a:xfrm>
            <a:off x="4419600" y="0"/>
            <a:ext cx="3810000" cy="609600"/>
          </a:xfrm>
        </p:spPr>
        <p:txBody>
          <a:bodyPr/>
          <a:lstStyle/>
          <a:p>
            <a:r>
              <a:rPr lang="en-US" altLang="en-US" sz="3600" dirty="0" smtClean="0"/>
              <a:t>Drought Monitor </a:t>
            </a:r>
          </a:p>
        </p:txBody>
      </p:sp>
      <p:sp>
        <p:nvSpPr>
          <p:cNvPr id="3077" name="Slide Number Placeholder 3"/>
          <p:cNvSpPr>
            <a:spLocks noGrp="1"/>
          </p:cNvSpPr>
          <p:nvPr>
            <p:ph type="sldNum" sz="quarter" idx="12"/>
          </p:nvPr>
        </p:nvSpPr>
        <p:spPr>
          <a:xfrm>
            <a:off x="8763000"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pPr eaLnBrk="1" hangingPunct="1">
                <a:spcBef>
                  <a:spcPct val="0"/>
                </a:spcBef>
                <a:buFontTx/>
                <a:buNone/>
              </a:pPr>
              <a:t>2</a:t>
            </a:fld>
            <a:endParaRPr lang="en-US" altLang="en-US" sz="1400" dirty="0" smtClean="0"/>
          </a:p>
        </p:txBody>
      </p:sp>
      <p:pic>
        <p:nvPicPr>
          <p:cNvPr id="3079" name="Picture 14" descr="United States Drought Monit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3388" y="-8610600"/>
            <a:ext cx="5029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3" descr="United States Drought Monit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4572000"/>
            <a:ext cx="37465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5" descr="United States Drought Monit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81188" y="-7315200"/>
            <a:ext cx="52609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5" descr="United States Drought Monito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33588" y="-7162800"/>
            <a:ext cx="52609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9" descr="United States Drought Monit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225" y="-11658600"/>
            <a:ext cx="2011363"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United States Drought Monito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5576" y="-11658600"/>
            <a:ext cx="3029353" cy="23408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5687596" y="7772400"/>
            <a:ext cx="1018227" cy="369332"/>
          </a:xfrm>
          <a:prstGeom prst="rect">
            <a:avLst/>
          </a:prstGeom>
          <a:noFill/>
        </p:spPr>
        <p:txBody>
          <a:bodyPr wrap="none" rtlCol="0">
            <a:spAutoFit/>
          </a:bodyPr>
          <a:lstStyle/>
          <a:p>
            <a:r>
              <a:rPr lang="en-US" dirty="0" smtClean="0"/>
              <a:t>February</a:t>
            </a:r>
            <a:endParaRPr lang="en-US" dirty="0"/>
          </a:p>
        </p:txBody>
      </p:sp>
      <p:pic>
        <p:nvPicPr>
          <p:cNvPr id="20" name="Picture 19" descr="United States Drought Monito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42163" y="7513790"/>
            <a:ext cx="2200370" cy="1613193"/>
          </a:xfrm>
          <a:prstGeom prst="rect">
            <a:avLst/>
          </a:prstGeom>
          <a:noFill/>
          <a:ln>
            <a:noFill/>
          </a:ln>
        </p:spPr>
      </p:pic>
      <p:sp>
        <p:nvSpPr>
          <p:cNvPr id="3" name="TextBox 2"/>
          <p:cNvSpPr txBox="1"/>
          <p:nvPr/>
        </p:nvSpPr>
        <p:spPr>
          <a:xfrm>
            <a:off x="6939658" y="533400"/>
            <a:ext cx="2204342" cy="477053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After reaching a relative minimum in the area of drought coverage across the US, it is now slowly beginning to surge.</a:t>
            </a:r>
          </a:p>
          <a:p>
            <a:endParaRPr lang="en-US" sz="1600" dirty="0" smtClean="0"/>
          </a:p>
          <a:p>
            <a:r>
              <a:rPr lang="en-US" sz="1600" dirty="0" smtClean="0"/>
              <a:t>According to the DM, these regions have droughts: </a:t>
            </a:r>
            <a:endParaRPr lang="en-US" sz="1600" dirty="0"/>
          </a:p>
          <a:p>
            <a:pPr marL="285750" indent="-285750">
              <a:buFont typeface="Arial" panose="020B0604020202020204" pitchFamily="34" charset="0"/>
              <a:buChar char="•"/>
            </a:pPr>
            <a:r>
              <a:rPr lang="en-US" sz="1600" dirty="0" smtClean="0"/>
              <a:t>Pacific NW &amp; nearby regions</a:t>
            </a:r>
          </a:p>
          <a:p>
            <a:pPr marL="285750" indent="-285750">
              <a:buFont typeface="Arial" panose="020B0604020202020204" pitchFamily="34" charset="0"/>
              <a:buChar char="•"/>
            </a:pPr>
            <a:r>
              <a:rPr lang="en-US" sz="1600" dirty="0" smtClean="0"/>
              <a:t>Many regions across the south including TX,  OK, AZ, NM, UT, CO, and </a:t>
            </a:r>
          </a:p>
          <a:p>
            <a:pPr marL="285750" indent="-285750">
              <a:buFont typeface="Arial" panose="020B0604020202020204" pitchFamily="34" charset="0"/>
              <a:buChar char="•"/>
            </a:pPr>
            <a:r>
              <a:rPr lang="en-US" sz="1600" dirty="0" smtClean="0"/>
              <a:t>Small pockets spread across the southeast and upper </a:t>
            </a:r>
            <a:r>
              <a:rPr lang="en-US" sz="1600" dirty="0"/>
              <a:t>M</a:t>
            </a:r>
            <a:r>
              <a:rPr lang="en-US" sz="1600" dirty="0" smtClean="0"/>
              <a:t>idwest. </a:t>
            </a:r>
          </a:p>
        </p:txBody>
      </p:sp>
      <p:sp>
        <p:nvSpPr>
          <p:cNvPr id="21" name="TextBox 20"/>
          <p:cNvSpPr txBox="1"/>
          <p:nvPr/>
        </p:nvSpPr>
        <p:spPr>
          <a:xfrm>
            <a:off x="5392915" y="650546"/>
            <a:ext cx="569387" cy="369332"/>
          </a:xfrm>
          <a:prstGeom prst="rect">
            <a:avLst/>
          </a:prstGeom>
          <a:noFill/>
        </p:spPr>
        <p:txBody>
          <a:bodyPr wrap="none" rtlCol="0">
            <a:spAutoFit/>
          </a:bodyPr>
          <a:lstStyle/>
          <a:p>
            <a:r>
              <a:rPr lang="en-US" dirty="0" smtClean="0"/>
              <a:t>July</a:t>
            </a:r>
            <a:endParaRPr lang="en-US" dirty="0"/>
          </a:p>
        </p:txBody>
      </p:sp>
      <p:sp>
        <p:nvSpPr>
          <p:cNvPr id="3081" name="TextBox 17"/>
          <p:cNvSpPr txBox="1">
            <a:spLocks noChangeArrowheads="1"/>
          </p:cNvSpPr>
          <p:nvPr/>
        </p:nvSpPr>
        <p:spPr bwMode="auto">
          <a:xfrm>
            <a:off x="3641725" y="4382869"/>
            <a:ext cx="10064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2" name="TextBox 21"/>
          <p:cNvSpPr txBox="1"/>
          <p:nvPr/>
        </p:nvSpPr>
        <p:spPr>
          <a:xfrm>
            <a:off x="5413497" y="4671536"/>
            <a:ext cx="607859" cy="369332"/>
          </a:xfrm>
          <a:prstGeom prst="rect">
            <a:avLst/>
          </a:prstGeom>
          <a:noFill/>
        </p:spPr>
        <p:txBody>
          <a:bodyPr wrap="none" rtlCol="0">
            <a:spAutoFit/>
          </a:bodyPr>
          <a:lstStyle/>
          <a:p>
            <a:r>
              <a:rPr lang="en-US" dirty="0" smtClean="0"/>
              <a:t>May</a:t>
            </a:r>
            <a:endParaRPr lang="en-US" dirty="0"/>
          </a:p>
        </p:txBody>
      </p:sp>
      <p:sp>
        <p:nvSpPr>
          <p:cNvPr id="25" name="TextBox 24"/>
          <p:cNvSpPr txBox="1"/>
          <p:nvPr/>
        </p:nvSpPr>
        <p:spPr>
          <a:xfrm>
            <a:off x="1981158" y="0"/>
            <a:ext cx="851515" cy="369332"/>
          </a:xfrm>
          <a:prstGeom prst="rect">
            <a:avLst/>
          </a:prstGeom>
          <a:noFill/>
        </p:spPr>
        <p:txBody>
          <a:bodyPr wrap="none" rtlCol="0">
            <a:spAutoFit/>
          </a:bodyPr>
          <a:lstStyle/>
          <a:p>
            <a:r>
              <a:rPr lang="en-US" dirty="0" smtClean="0"/>
              <a:t>August</a:t>
            </a:r>
            <a:endParaRPr lang="en-US" dirty="0"/>
          </a:p>
        </p:txBody>
      </p:sp>
      <p:pic>
        <p:nvPicPr>
          <p:cNvPr id="28" name="Picture 27" descr="United States Drought Monito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10858" y="5012746"/>
            <a:ext cx="2233138" cy="1692854"/>
          </a:xfrm>
          <a:prstGeom prst="rect">
            <a:avLst/>
          </a:prstGeom>
          <a:noFill/>
          <a:ln>
            <a:noFill/>
          </a:ln>
        </p:spPr>
      </p:pic>
      <p:sp>
        <p:nvSpPr>
          <p:cNvPr id="29" name="TextBox 28"/>
          <p:cNvSpPr txBox="1"/>
          <p:nvPr/>
        </p:nvSpPr>
        <p:spPr>
          <a:xfrm>
            <a:off x="5482243" y="2743200"/>
            <a:ext cx="607859" cy="369332"/>
          </a:xfrm>
          <a:prstGeom prst="rect">
            <a:avLst/>
          </a:prstGeom>
          <a:noFill/>
        </p:spPr>
        <p:txBody>
          <a:bodyPr wrap="none" rtlCol="0">
            <a:spAutoFit/>
          </a:bodyPr>
          <a:lstStyle/>
          <a:p>
            <a:r>
              <a:rPr lang="en-US" dirty="0" smtClean="0"/>
              <a:t>June</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p:cNvPicPr>
          <p:nvPr/>
        </p:nvPicPr>
        <p:blipFill>
          <a:blip r:embed="rId2">
            <a:extLst>
              <a:ext uri="{28A0092B-C50C-407E-A947-70E740481C1C}">
                <a14:useLocalDpi xmlns:a14="http://schemas.microsoft.com/office/drawing/2010/main" val="0"/>
              </a:ext>
            </a:extLst>
          </a:blip>
          <a:srcRect l="7552" t="5000" r="8630" b="10834"/>
          <a:stretch>
            <a:fillRect/>
          </a:stretch>
        </p:blipFill>
        <p:spPr bwMode="auto">
          <a:xfrm>
            <a:off x="76200" y="685800"/>
            <a:ext cx="4191000" cy="6019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20</a:t>
            </a:fld>
            <a:endParaRPr lang="en-US" altLang="en-US" sz="1400" dirty="0" smtClean="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sp>
        <p:nvSpPr>
          <p:cNvPr id="19462" name="Rectangle 13"/>
          <p:cNvSpPr>
            <a:spLocks noChangeArrowheads="1"/>
          </p:cNvSpPr>
          <p:nvPr/>
        </p:nvSpPr>
        <p:spPr bwMode="auto">
          <a:xfrm>
            <a:off x="4610101" y="131802"/>
            <a:ext cx="354329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The sub surface heat </a:t>
            </a:r>
            <a:r>
              <a:rPr lang="en-US" altLang="en-US" sz="1400" dirty="0" err="1" smtClean="0">
                <a:latin typeface="Times New Roman" pitchFamily="18" charset="0"/>
              </a:rPr>
              <a:t>anom</a:t>
            </a:r>
            <a:r>
              <a:rPr lang="en-US" altLang="en-US" sz="1400" dirty="0" smtClean="0">
                <a:latin typeface="Times New Roman" pitchFamily="18" charset="0"/>
              </a:rPr>
              <a:t> has been falling for the past few months</a:t>
            </a:r>
            <a:r>
              <a:rPr lang="en-US" altLang="en-US" sz="1600" dirty="0" smtClean="0">
                <a:latin typeface="Times New Roman" pitchFamily="18" charset="0"/>
              </a:rPr>
              <a:t>.</a:t>
            </a:r>
            <a:endParaRPr lang="en-US" altLang="en-US" sz="1600" dirty="0">
              <a:latin typeface="Times New Roman" pitchFamily="18" charset="0"/>
            </a:endParaRPr>
          </a:p>
        </p:txBody>
      </p:sp>
      <p:sp>
        <p:nvSpPr>
          <p:cNvPr id="3" name="Rounded Rectangle 2"/>
          <p:cNvSpPr/>
          <p:nvPr/>
        </p:nvSpPr>
        <p:spPr>
          <a:xfrm>
            <a:off x="3810000" y="835223"/>
            <a:ext cx="381000" cy="57544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248400" y="1856601"/>
            <a:ext cx="1600200" cy="276999"/>
          </a:xfrm>
          <a:prstGeom prst="rect">
            <a:avLst/>
          </a:prstGeom>
          <a:noFill/>
        </p:spPr>
        <p:txBody>
          <a:bodyPr wrap="square" rtlCol="0">
            <a:spAutoFit/>
          </a:bodyPr>
          <a:lstStyle/>
          <a:p>
            <a:r>
              <a:rPr lang="en-US" sz="1200" dirty="0" smtClean="0"/>
              <a:t>Relatively short lived! </a:t>
            </a:r>
            <a:endParaRPr lang="en-US" sz="1200" dirty="0"/>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05800" y="1143000"/>
            <a:ext cx="342900" cy="369332"/>
          </a:xfrm>
          <a:prstGeom prst="rect">
            <a:avLst/>
          </a:prstGeom>
          <a:noFill/>
        </p:spPr>
        <p:txBody>
          <a:bodyPr wrap="square" rtlCol="0">
            <a:spAutoFit/>
          </a:bodyPr>
          <a:lstStyle/>
          <a:p>
            <a:r>
              <a:rPr lang="en-US" dirty="0" smtClean="0">
                <a:solidFill>
                  <a:srgbClr val="FF0000"/>
                </a:solidFill>
              </a:rPr>
              <a:t>?</a:t>
            </a:r>
            <a:endParaRPr lang="en-US" dirty="0">
              <a:solidFill>
                <a:srgbClr val="FF0000"/>
              </a:solidFill>
            </a:endParaRPr>
          </a:p>
        </p:txBody>
      </p:sp>
      <p:cxnSp>
        <p:nvCxnSpPr>
          <p:cNvPr id="24" name="Straight Arrow Connector 23"/>
          <p:cNvCxnSpPr/>
          <p:nvPr/>
        </p:nvCxnSpPr>
        <p:spPr>
          <a:xfrm>
            <a:off x="3352800" y="2514600"/>
            <a:ext cx="685800" cy="5334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3" name="Picture 22"/>
          <p:cNvPicPr>
            <a:picLocks/>
          </p:cNvPicPr>
          <p:nvPr/>
        </p:nvPicPr>
        <p:blipFill>
          <a:blip r:embed="rId3">
            <a:extLst>
              <a:ext uri="{28A0092B-C50C-407E-A947-70E740481C1C}">
                <a14:useLocalDpi xmlns:a14="http://schemas.microsoft.com/office/drawing/2010/main" val="0"/>
              </a:ext>
            </a:extLst>
          </a:blip>
          <a:srcRect l="6471" t="2499" r="6471" b="53333"/>
          <a:stretch>
            <a:fillRect/>
          </a:stretch>
        </p:blipFill>
        <p:spPr bwMode="auto">
          <a:xfrm>
            <a:off x="4648200" y="2743200"/>
            <a:ext cx="3810000" cy="1905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18" name="Straight Arrow Connector 17"/>
          <p:cNvCxnSpPr/>
          <p:nvPr/>
        </p:nvCxnSpPr>
        <p:spPr>
          <a:xfrm>
            <a:off x="3352800" y="3962400"/>
            <a:ext cx="685800" cy="685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p:cNvPicPr>
          <p:nvPr/>
        </p:nvPicPr>
        <p:blipFill>
          <a:blip r:embed="rId4">
            <a:extLst>
              <a:ext uri="{28A0092B-C50C-407E-A947-70E740481C1C}">
                <a14:useLocalDpi xmlns:a14="http://schemas.microsoft.com/office/drawing/2010/main" val="0"/>
              </a:ext>
            </a:extLst>
          </a:blip>
          <a:srcRect l="4315" t="5000" r="6471" b="58333"/>
          <a:stretch>
            <a:fillRect/>
          </a:stretch>
        </p:blipFill>
        <p:spPr bwMode="auto">
          <a:xfrm>
            <a:off x="4648200" y="685800"/>
            <a:ext cx="3810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p:cNvPicPr>
          <p:nvPr/>
        </p:nvPicPr>
        <p:blipFill>
          <a:blip r:embed="rId5">
            <a:extLst>
              <a:ext uri="{28A0092B-C50C-407E-A947-70E740481C1C}">
                <a14:useLocalDpi xmlns:a14="http://schemas.microsoft.com/office/drawing/2010/main" val="0"/>
              </a:ext>
            </a:extLst>
          </a:blip>
          <a:srcRect l="6471" t="2499" r="6471" b="53333"/>
          <a:stretch>
            <a:fillRect/>
          </a:stretch>
        </p:blipFill>
        <p:spPr bwMode="auto">
          <a:xfrm>
            <a:off x="4648200" y="4616450"/>
            <a:ext cx="3810000" cy="20891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21</a:t>
            </a:fld>
            <a:endParaRPr lang="en-US" altLang="en-US" dirty="0"/>
          </a:p>
        </p:txBody>
      </p:sp>
      <p:sp>
        <p:nvSpPr>
          <p:cNvPr id="3" name="Rectangle 2"/>
          <p:cNvSpPr/>
          <p:nvPr/>
        </p:nvSpPr>
        <p:spPr>
          <a:xfrm>
            <a:off x="4438072" y="228600"/>
            <a:ext cx="4572000" cy="646331"/>
          </a:xfrm>
          <a:prstGeom prst="rect">
            <a:avLst/>
          </a:prstGeom>
        </p:spPr>
        <p:txBody>
          <a:bodyPr>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a:extLst/>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smtClean="0">
                <a:solidFill>
                  <a:schemeClr val="tx1">
                    <a:lumMod val="65000"/>
                    <a:lumOff val="35000"/>
                  </a:schemeClr>
                </a:solidFill>
                <a:latin typeface="Trebuchet MS" pitchFamily="34" charset="0"/>
              </a:rPr>
              <a:t>Most recent pentad analysis</a:t>
            </a:r>
          </a:p>
        </p:txBody>
      </p:sp>
      <p:pic>
        <p:nvPicPr>
          <p:cNvPr id="9" name="Picture 8"/>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88900" y="508000"/>
            <a:ext cx="4254500" cy="5892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572000" y="3670300"/>
            <a:ext cx="4267200" cy="1892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22</a:t>
            </a:fld>
            <a:endParaRPr lang="en-US" altLang="en-US" sz="1400" smtClean="0"/>
          </a:p>
        </p:txBody>
      </p:sp>
      <p:sp>
        <p:nvSpPr>
          <p:cNvPr id="20484" name="TextBox 11"/>
          <p:cNvSpPr txBox="1">
            <a:spLocks noChangeArrowheads="1"/>
          </p:cNvSpPr>
          <p:nvPr/>
        </p:nvSpPr>
        <p:spPr bwMode="auto">
          <a:xfrm>
            <a:off x="9525" y="0"/>
            <a:ext cx="4410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latin typeface="Times New Roman" pitchFamily="18" charset="0"/>
              </a:rPr>
              <a:t>ENSO Forecasts</a:t>
            </a:r>
          </a:p>
        </p:txBody>
      </p:sp>
      <p:sp>
        <p:nvSpPr>
          <p:cNvPr id="14" name="TextBox 1"/>
          <p:cNvSpPr txBox="1">
            <a:spLocks noChangeArrowheads="1"/>
          </p:cNvSpPr>
          <p:nvPr/>
        </p:nvSpPr>
        <p:spPr bwMode="auto">
          <a:xfrm>
            <a:off x="121444" y="5334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August  </a:t>
            </a:r>
            <a:r>
              <a:rPr lang="en-US" altLang="en-US" sz="1800" dirty="0">
                <a:latin typeface="Times New Roman" pitchFamily="18" charset="0"/>
              </a:rPr>
              <a:t>CPC/IRI forecast</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264444" y="540044"/>
            <a:ext cx="9144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026444" y="2216444"/>
            <a:ext cx="22098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438400" y="1981200"/>
            <a:ext cx="16764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568184"/>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September  </a:t>
            </a:r>
            <a:r>
              <a:rPr lang="en-US" altLang="en-US" sz="1800" dirty="0">
                <a:latin typeface="Times New Roman" pitchFamily="18" charset="0"/>
              </a:rPr>
              <a:t>CPC/IRI forecast</a:t>
            </a:r>
          </a:p>
        </p:txBody>
      </p:sp>
      <p:pic>
        <p:nvPicPr>
          <p:cNvPr id="11266" name="Picture 2" descr="https://iri.columbia.edu/wp-content/uploads/2019/08/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65" y="838200"/>
            <a:ext cx="4094976" cy="272998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iri.columbia.edu/wp-content/uploads/2019/07/figure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5331" y="304801"/>
            <a:ext cx="4492469" cy="251459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iri.columbia.edu/wp-content/uploads/2019/09/figur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4013200"/>
            <a:ext cx="41148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ri.columbia.edu/wp-content/uploads/2019/08/figure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5125" y="2976996"/>
            <a:ext cx="4392675" cy="289040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V="1">
            <a:off x="1143000" y="3352800"/>
            <a:ext cx="381000" cy="15240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524000" y="33528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cpc.ncep.noaa.gov/products/predictions/long_range/lead14/off15_prc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199"/>
            <a:ext cx="3657600" cy="3596555"/>
          </a:xfrm>
          <a:prstGeom prst="rect">
            <a:avLst/>
          </a:prstGeom>
          <a:noFill/>
          <a:extLst>
            <a:ext uri="{909E8E84-426E-40DD-AFC4-6F175D3DCCD1}">
              <a14:hiddenFill xmlns:a14="http://schemas.microsoft.com/office/drawing/2010/main">
                <a:solidFill>
                  <a:srgbClr val="FFFFFF"/>
                </a:solidFill>
              </a14:hiddenFill>
            </a:ext>
          </a:extLst>
        </p:spPr>
      </p:pic>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23</a:t>
            </a:fld>
            <a:endParaRPr lang="en-US" altLang="en-US" sz="1400" dirty="0" smtClean="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7924800" y="2173069"/>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Released   Aug 15</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980411" y="296862"/>
            <a:ext cx="5135880" cy="153193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smtClean="0"/>
              <a:t>Previous(Last month)  </a:t>
            </a:r>
          </a:p>
          <a:p>
            <a:pPr>
              <a:defRPr/>
            </a:pPr>
            <a:r>
              <a:rPr lang="en-US" altLang="en-US" sz="2400" kern="0" dirty="0" smtClean="0"/>
              <a:t>CPC’s official </a:t>
            </a:r>
          </a:p>
          <a:p>
            <a:pPr>
              <a:defRPr/>
            </a:pPr>
            <a:r>
              <a:rPr lang="en-US" altLang="en-US" sz="2400" kern="0" dirty="0"/>
              <a:t>Precipitation </a:t>
            </a:r>
            <a:r>
              <a:rPr lang="en-US" altLang="en-US" sz="2400" kern="0" dirty="0" smtClean="0"/>
              <a:t>outlook  for</a:t>
            </a:r>
            <a:br>
              <a:rPr lang="en-US" altLang="en-US" sz="2400" kern="0" dirty="0" smtClean="0"/>
            </a:br>
            <a:r>
              <a:rPr lang="en-US" altLang="en-US" sz="2400" kern="0" dirty="0" smtClean="0"/>
              <a:t>Monthly (September)/Seasonal (SON)  </a:t>
            </a:r>
          </a:p>
        </p:txBody>
      </p:sp>
      <p:sp>
        <p:nvSpPr>
          <p:cNvPr id="6" name="TextBox 5"/>
          <p:cNvSpPr txBox="1"/>
          <p:nvPr/>
        </p:nvSpPr>
        <p:spPr>
          <a:xfrm>
            <a:off x="437361" y="3657600"/>
            <a:ext cx="3206327" cy="369332"/>
          </a:xfrm>
          <a:prstGeom prst="rect">
            <a:avLst/>
          </a:prstGeom>
          <a:noFill/>
        </p:spPr>
        <p:txBody>
          <a:bodyPr wrap="none" rtlCol="0">
            <a:spAutoFit/>
          </a:bodyPr>
          <a:lstStyle/>
          <a:p>
            <a:r>
              <a:rPr lang="en-US" dirty="0" smtClean="0"/>
              <a:t>Observed so far this month!!  </a:t>
            </a:r>
            <a:r>
              <a:rPr lang="en-US" dirty="0" smtClean="0">
                <a:sym typeface="Wingdings" panose="05000000000000000000" pitchFamily="2" charset="2"/>
              </a:rPr>
              <a:t> </a:t>
            </a:r>
            <a:endParaRPr lang="en-US" dirty="0"/>
          </a:p>
        </p:txBody>
      </p:sp>
      <p:cxnSp>
        <p:nvCxnSpPr>
          <p:cNvPr id="17" name="Straight Arrow Connector 16"/>
          <p:cNvCxnSpPr/>
          <p:nvPr/>
        </p:nvCxnSpPr>
        <p:spPr>
          <a:xfrm flipH="1">
            <a:off x="3980411" y="16764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229600" y="1828800"/>
            <a:ext cx="0" cy="417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33" name="TextBox 1"/>
          <p:cNvSpPr txBox="1">
            <a:spLocks noChangeArrowheads="1"/>
          </p:cNvSpPr>
          <p:nvPr/>
        </p:nvSpPr>
        <p:spPr bwMode="auto">
          <a:xfrm>
            <a:off x="3352800" y="152400"/>
            <a:ext cx="137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Released  Aug 31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sp>
        <p:nvSpPr>
          <p:cNvPr id="2" name="TextBox 1"/>
          <p:cNvSpPr txBox="1"/>
          <p:nvPr/>
        </p:nvSpPr>
        <p:spPr>
          <a:xfrm>
            <a:off x="4229100" y="5105400"/>
            <a:ext cx="495300" cy="369332"/>
          </a:xfrm>
          <a:prstGeom prst="rect">
            <a:avLst/>
          </a:prstGeom>
          <a:noFill/>
        </p:spPr>
        <p:txBody>
          <a:bodyPr wrap="square" rtlCol="0">
            <a:spAutoFit/>
          </a:bodyPr>
          <a:lstStyle/>
          <a:p>
            <a:r>
              <a:rPr lang="en-US" dirty="0" smtClean="0"/>
              <a:t>?</a:t>
            </a:r>
            <a:endParaRPr lang="en-US" dirty="0"/>
          </a:p>
        </p:txBody>
      </p:sp>
      <p:cxnSp>
        <p:nvCxnSpPr>
          <p:cNvPr id="7" name="Straight Arrow Connector 6"/>
          <p:cNvCxnSpPr>
            <a:stCxn id="2" idx="0"/>
          </p:cNvCxnSpPr>
          <p:nvPr/>
        </p:nvCxnSpPr>
        <p:spPr>
          <a:xfrm>
            <a:off x="4476750" y="5105400"/>
            <a:ext cx="2071601" cy="3693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1143000" y="2743200"/>
            <a:ext cx="290596" cy="299437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76" name="Picture 4" descr="https://www.cpc.ncep.noaa.gov/products/predictions/long_range/lead01/off01_prc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5718" y="2755575"/>
            <a:ext cx="3862082" cy="379762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9" y="4026932"/>
            <a:ext cx="4238843"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2"/>
          </p:nvPr>
        </p:nvSpPr>
        <p:spPr>
          <a:xfrm>
            <a:off x="8685212" y="6553200"/>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24</a:t>
            </a:fld>
            <a:endParaRPr lang="en-US" altLang="en-US" sz="1400" dirty="0" smtClean="0"/>
          </a:p>
        </p:txBody>
      </p:sp>
      <p:sp>
        <p:nvSpPr>
          <p:cNvPr id="24579" name="TextBox 2"/>
          <p:cNvSpPr txBox="1">
            <a:spLocks noChangeArrowheads="1"/>
          </p:cNvSpPr>
          <p:nvPr/>
        </p:nvSpPr>
        <p:spPr bwMode="auto">
          <a:xfrm>
            <a:off x="5181600" y="914400"/>
            <a:ext cx="19837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WPC Next </a:t>
            </a:r>
            <a:r>
              <a:rPr lang="en-US" altLang="en-US" sz="1800" b="1" dirty="0">
                <a:latin typeface="Times New Roman" pitchFamily="18" charset="0"/>
              </a:rPr>
              <a:t>7 days QPF Forecast</a:t>
            </a:r>
          </a:p>
        </p:txBody>
      </p:sp>
      <p:sp>
        <p:nvSpPr>
          <p:cNvPr id="24581" name="TextBox 4"/>
          <p:cNvSpPr txBox="1">
            <a:spLocks noChangeArrowheads="1"/>
          </p:cNvSpPr>
          <p:nvPr/>
        </p:nvSpPr>
        <p:spPr bwMode="auto">
          <a:xfrm>
            <a:off x="1295400" y="4648200"/>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a:latin typeface="Times New Roman" pitchFamily="18" charset="0"/>
              </a:rPr>
              <a:t>GFS Model Guidance for next 16 days</a:t>
            </a:r>
            <a:r>
              <a:rPr lang="en-US" altLang="en-US" sz="1800" dirty="0">
                <a:latin typeface="Times New Roman" pitchFamily="18" charset="0"/>
              </a:rPr>
              <a:t>.</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8650" y="3429000"/>
            <a:ext cx="46837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7024" y="3524251"/>
            <a:ext cx="4236975" cy="2952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s://www.wpc.ncep.noaa.gov/qpf/p168i.gif?156873049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751449" cy="35699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25</a:t>
            </a:fld>
            <a:endParaRPr lang="en-US" altLang="en-US" sz="1400" dirty="0" smtClean="0"/>
          </a:p>
        </p:txBody>
      </p:sp>
      <p:sp>
        <p:nvSpPr>
          <p:cNvPr id="5" name="Title 1"/>
          <p:cNvSpPr txBox="1">
            <a:spLocks/>
          </p:cNvSpPr>
          <p:nvPr/>
        </p:nvSpPr>
        <p:spPr>
          <a:xfrm>
            <a:off x="4190998" y="152400"/>
            <a:ext cx="4953002"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smtClean="0"/>
              <a:t>Previous (Last Month) </a:t>
            </a:r>
          </a:p>
          <a:p>
            <a:pPr>
              <a:defRPr/>
            </a:pPr>
            <a:r>
              <a:rPr lang="en-US" altLang="en-US" sz="2400" kern="0" dirty="0" smtClean="0"/>
              <a:t>CPC’s official </a:t>
            </a:r>
          </a:p>
          <a:p>
            <a:pPr>
              <a:defRPr/>
            </a:pPr>
            <a:r>
              <a:rPr lang="en-US" altLang="en-US" sz="2400" kern="0" dirty="0"/>
              <a:t>Temperature </a:t>
            </a:r>
            <a:r>
              <a:rPr lang="en-US" altLang="en-US" sz="2400" kern="0" dirty="0" smtClean="0"/>
              <a:t>outlook  for</a:t>
            </a:r>
            <a:br>
              <a:rPr lang="en-US" altLang="en-US" sz="2400" kern="0" dirty="0" smtClean="0"/>
            </a:br>
            <a:r>
              <a:rPr lang="en-US" altLang="en-US" sz="2400" kern="0" dirty="0" smtClean="0"/>
              <a:t>Monthly (Sep)/Seasonal (SON)  </a:t>
            </a:r>
          </a:p>
        </p:txBody>
      </p:sp>
      <p:sp>
        <p:nvSpPr>
          <p:cNvPr id="23557" name="TextBox 9"/>
          <p:cNvSpPr txBox="1">
            <a:spLocks noChangeArrowheads="1"/>
          </p:cNvSpPr>
          <p:nvPr/>
        </p:nvSpPr>
        <p:spPr bwMode="auto">
          <a:xfrm>
            <a:off x="7086600" y="2450068"/>
            <a:ext cx="1981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r>
              <a:rPr lang="en-US" altLang="en-US" sz="1800" dirty="0" smtClean="0">
                <a:latin typeface="Times New Roman" pitchFamily="18" charset="0"/>
              </a:rPr>
              <a:t>  Aug 1</a:t>
            </a:r>
            <a:r>
              <a:rPr lang="en-US" altLang="en-US" sz="1800" dirty="0">
                <a:latin typeface="Times New Roman" pitchFamily="18" charset="0"/>
              </a:rPr>
              <a:t>5</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cxnSp>
        <p:nvCxnSpPr>
          <p:cNvPr id="4" name="Straight Arrow Connector 3"/>
          <p:cNvCxnSpPr/>
          <p:nvPr/>
        </p:nvCxnSpPr>
        <p:spPr>
          <a:xfrm flipH="1">
            <a:off x="3962400" y="9144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458200" y="1066800"/>
            <a:ext cx="0" cy="1179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 y="3505200"/>
            <a:ext cx="3148619" cy="369332"/>
          </a:xfrm>
          <a:prstGeom prst="rect">
            <a:avLst/>
          </a:prstGeom>
          <a:noFill/>
        </p:spPr>
        <p:txBody>
          <a:bodyPr wrap="none" rtlCol="0">
            <a:spAutoFit/>
          </a:bodyPr>
          <a:lstStyle/>
          <a:p>
            <a:r>
              <a:rPr lang="en-US" dirty="0" smtClean="0"/>
              <a:t>Observed so far this month!! </a:t>
            </a:r>
            <a:r>
              <a:rPr lang="en-US" b="1" dirty="0" smtClean="0">
                <a:solidFill>
                  <a:srgbClr val="FF0000"/>
                </a:solidFill>
                <a:sym typeface="Wingdings" panose="05000000000000000000" pitchFamily="2" charset="2"/>
              </a:rPr>
              <a:t> </a:t>
            </a:r>
            <a:endParaRPr lang="en-US" b="1" dirty="0">
              <a:solidFill>
                <a:srgbClr val="FF0000"/>
              </a:solidFill>
            </a:endParaRPr>
          </a:p>
        </p:txBody>
      </p:sp>
      <p:pic>
        <p:nvPicPr>
          <p:cNvPr id="5122" name="Picture 2" descr="https://www.cpc.ncep.noaa.gov/products/predictions/long_range/lead14/off15_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49" y="-20616"/>
            <a:ext cx="3663153" cy="360201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www.cpc.ncep.noaa.gov/products/predictions/long_range/lead01/off01_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881715"/>
            <a:ext cx="3733800" cy="36714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3846195"/>
            <a:ext cx="3838575" cy="3011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6" name="TextBox 1"/>
          <p:cNvSpPr txBox="1">
            <a:spLocks noChangeArrowheads="1"/>
          </p:cNvSpPr>
          <p:nvPr/>
        </p:nvSpPr>
        <p:spPr bwMode="auto">
          <a:xfrm>
            <a:off x="3124200" y="1676400"/>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p>
          <a:p>
            <a:pPr eaLnBrk="1" hangingPunct="1">
              <a:spcBef>
                <a:spcPct val="0"/>
              </a:spcBef>
              <a:buFontTx/>
              <a:buNone/>
            </a:pPr>
            <a:r>
              <a:rPr lang="en-US" altLang="en-US" sz="1800" dirty="0" smtClean="0">
                <a:latin typeface="Times New Roman" pitchFamily="18" charset="0"/>
              </a:rPr>
              <a:t>Aug 31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657600" y="76200"/>
            <a:ext cx="1752600" cy="1447800"/>
          </a:xfrm>
        </p:spPr>
        <p:txBody>
          <a:bodyPr/>
          <a:lstStyle/>
          <a:p>
            <a:r>
              <a:rPr lang="en-US" altLang="en-US" sz="2800" smtClean="0"/>
              <a:t> </a:t>
            </a:r>
            <a:r>
              <a:rPr lang="en-US" altLang="en-US" sz="2400" smtClean="0"/>
              <a:t>NMME     T &amp; P</a:t>
            </a:r>
            <a:br>
              <a:rPr lang="en-US" altLang="en-US" sz="2400" smtClean="0"/>
            </a:br>
            <a:r>
              <a:rPr lang="en-US" altLang="en-US" sz="2400" smtClean="0"/>
              <a:t>EnsMean forecasts</a:t>
            </a:r>
          </a:p>
        </p:txBody>
      </p:sp>
      <p:sp>
        <p:nvSpPr>
          <p:cNvPr id="21507" name="Rectangle 1"/>
          <p:cNvSpPr>
            <a:spLocks noChangeArrowheads="1"/>
          </p:cNvSpPr>
          <p:nvPr/>
        </p:nvSpPr>
        <p:spPr bwMode="auto">
          <a:xfrm>
            <a:off x="4255120" y="1967345"/>
            <a:ext cx="5309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Sep</a:t>
            </a:r>
            <a:endParaRPr lang="en-US" altLang="en-US" sz="1800" dirty="0">
              <a:latin typeface="Times New Roman" pitchFamily="18" charset="0"/>
            </a:endParaRPr>
          </a:p>
        </p:txBody>
      </p:sp>
      <p:sp>
        <p:nvSpPr>
          <p:cNvPr id="21508" name="Rectangle 2"/>
          <p:cNvSpPr>
            <a:spLocks noChangeArrowheads="1"/>
          </p:cNvSpPr>
          <p:nvPr/>
        </p:nvSpPr>
        <p:spPr bwMode="auto">
          <a:xfrm>
            <a:off x="4191000" y="4038600"/>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SON</a:t>
            </a:r>
          </a:p>
        </p:txBody>
      </p:sp>
      <p:sp>
        <p:nvSpPr>
          <p:cNvPr id="21509" name="TextBox 3"/>
          <p:cNvSpPr txBox="1">
            <a:spLocks noChangeArrowheads="1"/>
          </p:cNvSpPr>
          <p:nvPr/>
        </p:nvSpPr>
        <p:spPr bwMode="auto">
          <a:xfrm>
            <a:off x="76200" y="5943600"/>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Both monthly and seasonal forecasts call for above normal temperatures of various extents across the country. This pattern, is very much the same trend pattern, forecast  season after season.</a:t>
            </a:r>
          </a:p>
          <a:p>
            <a:pPr eaLnBrk="1" hangingPunct="1">
              <a:spcBef>
                <a:spcPct val="0"/>
              </a:spcBef>
            </a:pPr>
            <a:r>
              <a:rPr lang="en-US" altLang="en-US" sz="1600" dirty="0" smtClean="0">
                <a:latin typeface="Times New Roman" pitchFamily="18" charset="0"/>
              </a:rPr>
              <a:t>The forecast precipitation patterns are not anchored to ENSO conditions and hence could be suspect.</a:t>
            </a: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26</a:t>
            </a:fld>
            <a:endParaRPr lang="en-US" altLang="en-US" sz="1400" dirty="0" smtClean="0"/>
          </a:p>
        </p:txBody>
      </p:sp>
      <p:pic>
        <p:nvPicPr>
          <p:cNvPr id="6146" name="Picture 2" descr="https://www.cpc.ncep.noaa.gov/products/NMME/prob/images/prob_ensemble_tmp2m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83" y="-23416"/>
            <a:ext cx="3846971" cy="297178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www.cpc.ncep.noaa.gov/products/NMME/prob/images/prob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8368" y="0"/>
            <a:ext cx="3945632" cy="304800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937993"/>
            <a:ext cx="3890753" cy="300560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8369" y="3116202"/>
            <a:ext cx="3945632" cy="29035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533400"/>
          </a:xfrm>
        </p:spPr>
        <p:txBody>
          <a:bodyPr/>
          <a:lstStyle/>
          <a:p>
            <a:r>
              <a:rPr lang="en-US" sz="1800" dirty="0" smtClean="0"/>
              <a:t>The agreement/uncertainty  among the diff. NMME models’ forecasts (middle and bottom panels)  for Oct-Nov-Dec Precipitation!!!  </a:t>
            </a:r>
            <a:endParaRPr lang="en-US" sz="1800" dirty="0"/>
          </a:p>
        </p:txBody>
      </p:sp>
      <p:cxnSp>
        <p:nvCxnSpPr>
          <p:cNvPr id="5" name="Straight Arrow Connector 4"/>
          <p:cNvCxnSpPr/>
          <p:nvPr/>
        </p:nvCxnSpPr>
        <p:spPr>
          <a:xfrm>
            <a:off x="1295400" y="2438400"/>
            <a:ext cx="4572000" cy="1905000"/>
          </a:xfrm>
          <a:prstGeom prst="straightConnector1">
            <a:avLst/>
          </a:prstGeom>
          <a:ln w="22225">
            <a:solidFill>
              <a:srgbClr val="33CC33"/>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962400" y="2133600"/>
            <a:ext cx="2590800" cy="2057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429000" y="2133600"/>
            <a:ext cx="152400" cy="2286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27</a:t>
            </a:fld>
            <a:endParaRPr lang="en-US" altLang="en-US" sz="1400" dirty="0" smtClean="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620266"/>
            <a:ext cx="8724901" cy="5932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80465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AutoShape 2" descr="Inline image 6"/>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3" name="AutoShape 4" descr="Inline image 6"/>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4" name="AutoShape 6" descr="Inline image 6"/>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5" name="AutoShape 2" descr="Inline image 10"/>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8" name="Rectangle 2"/>
          <p:cNvSpPr txBox="1">
            <a:spLocks noChangeArrowheads="1"/>
          </p:cNvSpPr>
          <p:nvPr/>
        </p:nvSpPr>
        <p:spPr bwMode="auto">
          <a:xfrm>
            <a:off x="7239000" y="228600"/>
            <a:ext cx="1752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600" b="1" dirty="0" smtClean="0">
                <a:solidFill>
                  <a:srgbClr val="0033CC"/>
                </a:solidFill>
              </a:rPr>
              <a:t>SPI3</a:t>
            </a:r>
            <a:r>
              <a:rPr lang="en-US" altLang="en-US" sz="1600" b="1" dirty="0">
                <a:solidFill>
                  <a:srgbClr val="0033CC"/>
                </a:solidFill>
              </a:rPr>
              <a:t>,</a:t>
            </a:r>
            <a:r>
              <a:rPr lang="en-US" altLang="en-US" sz="1600" b="1" dirty="0" smtClean="0">
                <a:solidFill>
                  <a:srgbClr val="0033CC"/>
                </a:solidFill>
              </a:rPr>
              <a:t> SPI6</a:t>
            </a:r>
          </a:p>
          <a:p>
            <a:pPr algn="ctr" eaLnBrk="1" hangingPunct="1">
              <a:spcBef>
                <a:spcPct val="0"/>
              </a:spcBef>
              <a:buFontTx/>
              <a:buNone/>
            </a:pPr>
            <a:r>
              <a:rPr lang="en-US" altLang="en-US" sz="1600" b="1" dirty="0" smtClean="0">
                <a:solidFill>
                  <a:srgbClr val="0033CC"/>
                </a:solidFill>
              </a:rPr>
              <a:t>&amp; SPI12</a:t>
            </a:r>
          </a:p>
          <a:p>
            <a:pPr algn="ctr" eaLnBrk="1" hangingPunct="1">
              <a:spcBef>
                <a:spcPct val="0"/>
              </a:spcBef>
              <a:buFontTx/>
              <a:buNone/>
            </a:pPr>
            <a:r>
              <a:rPr lang="en-US" altLang="en-US" sz="1600" b="1" dirty="0" smtClean="0">
                <a:solidFill>
                  <a:srgbClr val="0033CC"/>
                </a:solidFill>
              </a:rPr>
              <a:t>Forecasts </a:t>
            </a:r>
            <a:r>
              <a:rPr lang="en-US" altLang="en-US" sz="1600" b="1" dirty="0">
                <a:solidFill>
                  <a:srgbClr val="0033CC"/>
                </a:solidFill>
              </a:rPr>
              <a:t>from </a:t>
            </a:r>
            <a:r>
              <a:rPr lang="en-US" altLang="en-US" sz="1600" b="1" dirty="0" smtClean="0">
                <a:solidFill>
                  <a:srgbClr val="0033CC"/>
                </a:solidFill>
              </a:rPr>
              <a:t>6 NMME Models</a:t>
            </a:r>
          </a:p>
          <a:p>
            <a:pPr algn="ctr" eaLnBrk="1" hangingPunct="1">
              <a:spcBef>
                <a:spcPct val="0"/>
              </a:spcBef>
              <a:buFontTx/>
              <a:buNone/>
            </a:pPr>
            <a:endParaRPr lang="en-US" altLang="en-US" sz="1600" b="1" dirty="0" smtClean="0">
              <a:solidFill>
                <a:srgbClr val="0033CC"/>
              </a:solidFill>
            </a:endParaRPr>
          </a:p>
          <a:p>
            <a:pPr algn="ctr" eaLnBrk="1" hangingPunct="1">
              <a:spcBef>
                <a:spcPct val="0"/>
              </a:spcBef>
              <a:buFontTx/>
              <a:buNone/>
            </a:pPr>
            <a:r>
              <a:rPr lang="en-US" altLang="en-US" sz="1600" dirty="0" smtClean="0">
                <a:solidFill>
                  <a:srgbClr val="0033CC"/>
                </a:solidFill>
              </a:rPr>
              <a:t>(</a:t>
            </a:r>
            <a:r>
              <a:rPr lang="en-US" altLang="en-US" sz="1600" dirty="0">
                <a:solidFill>
                  <a:srgbClr val="0033CC"/>
                </a:solidFill>
              </a:rPr>
              <a:t>uses obs. P up to past </a:t>
            </a:r>
            <a:r>
              <a:rPr lang="en-US" altLang="en-US" sz="1600" dirty="0" smtClean="0">
                <a:solidFill>
                  <a:srgbClr val="0033CC"/>
                </a:solidFill>
              </a:rPr>
              <a:t>month, </a:t>
            </a:r>
            <a:r>
              <a:rPr lang="en-US" altLang="en-US" sz="1600" dirty="0">
                <a:solidFill>
                  <a:srgbClr val="0033CC"/>
                </a:solidFill>
              </a:rPr>
              <a:t>and forecast months’ P from NMME models</a:t>
            </a:r>
            <a:r>
              <a:rPr lang="en-US" altLang="en-US" sz="1600" dirty="0" smtClean="0">
                <a:solidFill>
                  <a:srgbClr val="0033CC"/>
                </a:solidFill>
              </a:rPr>
              <a:t>)</a:t>
            </a:r>
            <a:endParaRPr lang="en-US" altLang="en-US" sz="4400" dirty="0">
              <a:solidFill>
                <a:srgbClr val="0033CC"/>
              </a:solidFill>
            </a:endParaRPr>
          </a:p>
        </p:txBody>
      </p:sp>
      <p:sp>
        <p:nvSpPr>
          <p:cNvPr id="10" name="TextBox 9"/>
          <p:cNvSpPr txBox="1"/>
          <p:nvPr/>
        </p:nvSpPr>
        <p:spPr>
          <a:xfrm>
            <a:off x="7216833" y="3061855"/>
            <a:ext cx="2013682" cy="2062103"/>
          </a:xfrm>
          <a:prstGeom prst="rect">
            <a:avLst/>
          </a:prstGeom>
          <a:noFill/>
        </p:spPr>
        <p:txBody>
          <a:bodyPr wrap="square" rtlCol="0">
            <a:spAutoFit/>
          </a:bodyPr>
          <a:lstStyle/>
          <a:p>
            <a:r>
              <a:rPr lang="en-US" altLang="en-US" sz="1600" dirty="0">
                <a:sym typeface="Wingdings" pitchFamily="2" charset="2"/>
              </a:rPr>
              <a:t>The goodness and skill of these SPI’s forecasts depend directly on </a:t>
            </a:r>
            <a:r>
              <a:rPr lang="en-US" altLang="en-US" sz="1600" dirty="0" smtClean="0">
                <a:sym typeface="Wingdings" pitchFamily="2" charset="2"/>
              </a:rPr>
              <a:t>the  </a:t>
            </a:r>
            <a:r>
              <a:rPr lang="en-US" altLang="en-US" sz="1600" dirty="0">
                <a:sym typeface="Wingdings" pitchFamily="2" charset="2"/>
              </a:rPr>
              <a:t>NMME models’ skill in predicting precipitation</a:t>
            </a:r>
            <a:r>
              <a:rPr lang="en-US" altLang="en-US" sz="1600" dirty="0" smtClean="0">
                <a:sym typeface="Wingdings" pitchFamily="2" charset="2"/>
              </a:rPr>
              <a:t>!!!</a:t>
            </a:r>
          </a:p>
          <a:p>
            <a:endParaRPr lang="en-US" altLang="en-US" sz="1600" dirty="0">
              <a:sym typeface="Wingdings" pitchFamily="2" charset="2"/>
            </a:endParaRPr>
          </a:p>
        </p:txBody>
      </p:sp>
      <p:pic>
        <p:nvPicPr>
          <p:cNvPr id="11" name="Picture 3" descr="C:\Users\li.xu\Documents\png\scp03651\ENS_spi3-12_4x3.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936" t="4959" r="7425" b="6226"/>
          <a:stretch/>
        </p:blipFill>
        <p:spPr bwMode="auto">
          <a:xfrm>
            <a:off x="0" y="304800"/>
            <a:ext cx="7235974"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7666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29</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609600"/>
            <a:ext cx="5464874" cy="338554"/>
          </a:xfrm>
          <a:prstGeom prst="rect">
            <a:avLst/>
          </a:prstGeom>
          <a:noFill/>
        </p:spPr>
        <p:txBody>
          <a:bodyPr wrap="square" rtlCol="0">
            <a:spAutoFit/>
          </a:bodyPr>
          <a:lstStyle/>
          <a:p>
            <a:pPr algn="ctr"/>
            <a:r>
              <a:rPr lang="en-US" sz="1600" dirty="0" smtClean="0"/>
              <a:t>Predicted Monthly Soil Moisture Percentile</a:t>
            </a:r>
            <a:endParaRPr lang="en-US" sz="1600" dirty="0"/>
          </a:p>
        </p:txBody>
      </p:sp>
      <p:sp>
        <p:nvSpPr>
          <p:cNvPr id="6" name="Rectangle 5"/>
          <p:cNvSpPr/>
          <p:nvPr/>
        </p:nvSpPr>
        <p:spPr>
          <a:xfrm>
            <a:off x="76200" y="304800"/>
            <a:ext cx="5524500" cy="338554"/>
          </a:xfrm>
          <a:prstGeom prst="rect">
            <a:avLst/>
          </a:prstGeom>
        </p:spPr>
        <p:txBody>
          <a:bodyPr wrap="square">
            <a:spAutoFit/>
          </a:bodyPr>
          <a:lstStyle/>
          <a:p>
            <a:r>
              <a:rPr lang="en-US" sz="1600" dirty="0"/>
              <a:t>http://drought.geo.msu.edu/research/forecast/smi.monthly.php</a:t>
            </a:r>
          </a:p>
        </p:txBody>
      </p:sp>
      <p:sp>
        <p:nvSpPr>
          <p:cNvPr id="20" name="TextBox 9"/>
          <p:cNvSpPr txBox="1">
            <a:spLocks noChangeArrowheads="1"/>
          </p:cNvSpPr>
          <p:nvPr/>
        </p:nvSpPr>
        <p:spPr bwMode="auto">
          <a:xfrm>
            <a:off x="1219200" y="6258580"/>
            <a:ext cx="39731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p>
        </p:txBody>
      </p:sp>
      <p:sp>
        <p:nvSpPr>
          <p:cNvPr id="17" name="Rectangle 16"/>
          <p:cNvSpPr/>
          <p:nvPr/>
        </p:nvSpPr>
        <p:spPr>
          <a:xfrm>
            <a:off x="6400800" y="3124200"/>
            <a:ext cx="2205978" cy="738664"/>
          </a:xfrm>
          <a:prstGeom prst="rect">
            <a:avLst/>
          </a:prstGeom>
        </p:spPr>
        <p:txBody>
          <a:bodyPr wrap="square">
            <a:spAutoFit/>
          </a:bodyPr>
          <a:lstStyle/>
          <a:p>
            <a:pPr algn="ctr"/>
            <a:r>
              <a:rPr lang="en-US" sz="1400" b="1" dirty="0" smtClean="0"/>
              <a:t>Latest </a:t>
            </a:r>
          </a:p>
          <a:p>
            <a:pPr algn="ctr"/>
            <a:r>
              <a:rPr lang="en-US" sz="1400" b="1" dirty="0" smtClean="0"/>
              <a:t>Initial </a:t>
            </a:r>
            <a:r>
              <a:rPr lang="en-US" sz="1400" b="1" dirty="0"/>
              <a:t>Conditions</a:t>
            </a:r>
            <a:r>
              <a:rPr lang="en-US" sz="1400" dirty="0"/>
              <a:t>: </a:t>
            </a:r>
            <a:endParaRPr lang="en-US" sz="1400" dirty="0" smtClean="0"/>
          </a:p>
          <a:p>
            <a:pPr algn="ctr"/>
            <a:r>
              <a:rPr lang="en-US" sz="1400" dirty="0" smtClean="0"/>
              <a:t>09/10/2019</a:t>
            </a:r>
            <a:endParaRPr lang="en-US" sz="1400"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1" y="3925614"/>
            <a:ext cx="3269672" cy="2530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608" y="901221"/>
            <a:ext cx="4506191" cy="5423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885815"/>
            <a:ext cx="717800" cy="5569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62115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229600" cy="533400"/>
          </a:xfrm>
        </p:spPr>
        <p:txBody>
          <a:bodyPr/>
          <a:lstStyle/>
          <a:p>
            <a:r>
              <a:rPr lang="en-US" altLang="en-US" sz="3200" dirty="0" smtClean="0"/>
              <a:t>(</a:t>
            </a:r>
            <a:r>
              <a:rPr lang="en-US" altLang="en-US" sz="3200" dirty="0" err="1" smtClean="0"/>
              <a:t>Prev</a:t>
            </a:r>
            <a:r>
              <a:rPr lang="en-US" altLang="en-US" sz="3200" dirty="0" smtClean="0"/>
              <a:t>) 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smtClean="0"/>
          </a:p>
        </p:txBody>
      </p:sp>
      <p:sp>
        <p:nvSpPr>
          <p:cNvPr id="4100" name="TextBox 2"/>
          <p:cNvSpPr txBox="1">
            <a:spLocks noChangeArrowheads="1"/>
          </p:cNvSpPr>
          <p:nvPr/>
        </p:nvSpPr>
        <p:spPr bwMode="auto">
          <a:xfrm>
            <a:off x="4495800" y="1066800"/>
            <a:ext cx="274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Seasonal O</a:t>
            </a:r>
            <a:r>
              <a:rPr lang="en-US" altLang="en-US" sz="1600" dirty="0" smtClean="0">
                <a:latin typeface="Times New Roman" pitchFamily="18" charset="0"/>
              </a:rPr>
              <a:t>utlook </a:t>
            </a:r>
          </a:p>
          <a:p>
            <a:pPr eaLnBrk="1" hangingPunct="1">
              <a:spcBef>
                <a:spcPct val="0"/>
              </a:spcBef>
              <a:buFontTx/>
              <a:buNone/>
            </a:pPr>
            <a:r>
              <a:rPr lang="en-US" altLang="en-US" sz="1600" dirty="0" smtClean="0">
                <a:latin typeface="Times New Roman" pitchFamily="18" charset="0"/>
              </a:rPr>
              <a:t>(Mid Aug 2019- Nov 2019)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8/15/19</a:t>
            </a:r>
            <a:endParaRPr lang="en-US" altLang="en-US" sz="1600" dirty="0">
              <a:latin typeface="Times New Roman" pitchFamily="18" charset="0"/>
            </a:endParaRPr>
          </a:p>
        </p:txBody>
      </p:sp>
      <p:sp>
        <p:nvSpPr>
          <p:cNvPr id="4101" name="TextBox 9"/>
          <p:cNvSpPr txBox="1">
            <a:spLocks noChangeArrowheads="1"/>
          </p:cNvSpPr>
          <p:nvPr/>
        </p:nvSpPr>
        <p:spPr bwMode="auto">
          <a:xfrm>
            <a:off x="6896675" y="2438400"/>
            <a:ext cx="2209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a:t>
            </a:r>
            <a:r>
              <a:rPr lang="en-US" altLang="en-US" sz="1600" dirty="0" smtClean="0">
                <a:latin typeface="Times New Roman" pitchFamily="18" charset="0"/>
              </a:rPr>
              <a:t>outlook</a:t>
            </a:r>
          </a:p>
          <a:p>
            <a:pPr eaLnBrk="1" hangingPunct="1">
              <a:spcBef>
                <a:spcPct val="0"/>
              </a:spcBef>
              <a:buFontTx/>
              <a:buNone/>
            </a:pPr>
            <a:r>
              <a:rPr lang="en-US" altLang="en-US" sz="1600" dirty="0" smtClean="0">
                <a:latin typeface="Times New Roman" pitchFamily="18" charset="0"/>
              </a:rPr>
              <a:t>(for Sep 2019)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8/31/19</a:t>
            </a:r>
            <a:endParaRPr lang="en-US" altLang="en-US" sz="1600" dirty="0">
              <a:latin typeface="Times New Roman" pitchFamily="18" charset="0"/>
            </a:endParaRPr>
          </a:p>
        </p:txBody>
      </p:sp>
      <p:sp>
        <p:nvSpPr>
          <p:cNvPr id="8" name="TextBox 7"/>
          <p:cNvSpPr txBox="1"/>
          <p:nvPr/>
        </p:nvSpPr>
        <p:spPr>
          <a:xfrm>
            <a:off x="4419600" y="515035"/>
            <a:ext cx="4724400" cy="323165"/>
          </a:xfrm>
          <a:prstGeom prst="rect">
            <a:avLst/>
          </a:prstGeom>
          <a:noFill/>
        </p:spPr>
        <p:txBody>
          <a:bodyPr wrap="square" rtlCol="0">
            <a:spAutoFit/>
          </a:bodyPr>
          <a:lstStyle/>
          <a:p>
            <a:r>
              <a:rPr lang="en-US" sz="1500" dirty="0" smtClean="0"/>
              <a:t>(New Seasonal Drought Outlook to be released in 2 days!) </a:t>
            </a:r>
            <a:endParaRPr lang="en-US" sz="1500" dirty="0"/>
          </a:p>
        </p:txBody>
      </p:sp>
      <p:sp>
        <p:nvSpPr>
          <p:cNvPr id="3" name="TextBox 2"/>
          <p:cNvSpPr txBox="1"/>
          <p:nvPr/>
        </p:nvSpPr>
        <p:spPr>
          <a:xfrm>
            <a:off x="533400" y="4495800"/>
            <a:ext cx="3581400" cy="830997"/>
          </a:xfrm>
          <a:prstGeom prst="rect">
            <a:avLst/>
          </a:prstGeom>
          <a:noFill/>
        </p:spPr>
        <p:txBody>
          <a:bodyPr wrap="square" rtlCol="0">
            <a:spAutoFit/>
          </a:bodyPr>
          <a:lstStyle/>
          <a:p>
            <a:r>
              <a:rPr lang="en-US" sz="1600" dirty="0" smtClean="0"/>
              <a:t>The uncertainties in the monthly/seasonal rainfall/temperature outlooks directly impacts these drought outlooks!! </a:t>
            </a:r>
            <a:endParaRPr lang="en-US" sz="1600" dirty="0"/>
          </a:p>
        </p:txBody>
      </p:sp>
      <p:pic>
        <p:nvPicPr>
          <p:cNvPr id="2050" name="Picture 2" descr="United States Monthly Drought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1" y="3243695"/>
            <a:ext cx="4381500" cy="33857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ited States Seasonal Drought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6750"/>
            <a:ext cx="4495800" cy="3474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www.cpc.ncep.noaa.gov/products/Drought/Figures/smp/ens_smp_delta30.png"/>
          <p:cNvPicPr>
            <a:picLocks noChangeAspect="1" noChangeArrowheads="1"/>
          </p:cNvPicPr>
          <p:nvPr/>
        </p:nvPicPr>
        <p:blipFill rotWithShape="1">
          <a:blip r:embed="rId2">
            <a:extLst>
              <a:ext uri="{28A0092B-C50C-407E-A947-70E740481C1C}">
                <a14:useLocalDpi xmlns:a14="http://schemas.microsoft.com/office/drawing/2010/main" val="0"/>
              </a:ext>
            </a:extLst>
          </a:blip>
          <a:srcRect t="17240"/>
          <a:stretch/>
        </p:blipFill>
        <p:spPr bwMode="auto">
          <a:xfrm>
            <a:off x="0" y="3429000"/>
            <a:ext cx="4781959" cy="30571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www.cpc.ncep.noaa.gov/products/Drought/Figures/smp/ens_smp_delta14.png"/>
          <p:cNvPicPr>
            <a:picLocks noChangeAspect="1" noChangeArrowheads="1"/>
          </p:cNvPicPr>
          <p:nvPr/>
        </p:nvPicPr>
        <p:blipFill rotWithShape="1">
          <a:blip r:embed="rId3">
            <a:extLst>
              <a:ext uri="{28A0092B-C50C-407E-A947-70E740481C1C}">
                <a14:useLocalDpi xmlns:a14="http://schemas.microsoft.com/office/drawing/2010/main" val="0"/>
              </a:ext>
            </a:extLst>
          </a:blip>
          <a:srcRect t="17594"/>
          <a:stretch/>
        </p:blipFill>
        <p:spPr bwMode="auto">
          <a:xfrm>
            <a:off x="4735500" y="1613188"/>
            <a:ext cx="4408500" cy="28064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www.cpc.ncep.noaa.gov/products/Drought/Figures/smp/ens_smp_delta7.png"/>
          <p:cNvPicPr>
            <a:picLocks noChangeAspect="1" noChangeArrowheads="1"/>
          </p:cNvPicPr>
          <p:nvPr/>
        </p:nvPicPr>
        <p:blipFill rotWithShape="1">
          <a:blip r:embed="rId4">
            <a:extLst>
              <a:ext uri="{28A0092B-C50C-407E-A947-70E740481C1C}">
                <a14:useLocalDpi xmlns:a14="http://schemas.microsoft.com/office/drawing/2010/main" val="0"/>
              </a:ext>
            </a:extLst>
          </a:blip>
          <a:srcRect t="18426"/>
          <a:stretch/>
        </p:blipFill>
        <p:spPr bwMode="auto">
          <a:xfrm>
            <a:off x="0" y="86544"/>
            <a:ext cx="4781959" cy="30134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381000"/>
            <a:ext cx="3962400" cy="646331"/>
          </a:xfrm>
          <a:prstGeom prst="rect">
            <a:avLst/>
          </a:prstGeom>
          <a:noFill/>
        </p:spPr>
        <p:txBody>
          <a:bodyPr wrap="square" rtlCol="0">
            <a:spAutoFit/>
          </a:bodyPr>
          <a:lstStyle/>
          <a:p>
            <a:r>
              <a:rPr lang="en-US" dirty="0" smtClean="0"/>
              <a:t>NCEP  Ensemble mean NLDAS2 models’ Soil </a:t>
            </a:r>
            <a:r>
              <a:rPr lang="en-US" dirty="0"/>
              <a:t>M</a:t>
            </a:r>
            <a:r>
              <a:rPr lang="en-US" dirty="0" smtClean="0"/>
              <a:t>oisture tendency/trend</a:t>
            </a:r>
            <a:endParaRPr lang="en-US" dirty="0"/>
          </a:p>
        </p:txBody>
      </p:sp>
      <p:sp>
        <p:nvSpPr>
          <p:cNvPr id="3" name="TextBox 2"/>
          <p:cNvSpPr txBox="1"/>
          <p:nvPr/>
        </p:nvSpPr>
        <p:spPr>
          <a:xfrm>
            <a:off x="3657600" y="1447800"/>
            <a:ext cx="838200" cy="369332"/>
          </a:xfrm>
          <a:prstGeom prst="rect">
            <a:avLst/>
          </a:prstGeom>
          <a:noFill/>
        </p:spPr>
        <p:txBody>
          <a:bodyPr wrap="square" rtlCol="0">
            <a:spAutoFit/>
          </a:bodyPr>
          <a:lstStyle/>
          <a:p>
            <a:r>
              <a:rPr lang="en-US" dirty="0" smtClean="0"/>
              <a:t>7 days</a:t>
            </a:r>
            <a:endParaRPr lang="en-US" dirty="0"/>
          </a:p>
        </p:txBody>
      </p:sp>
      <p:sp>
        <p:nvSpPr>
          <p:cNvPr id="7" name="TextBox 6"/>
          <p:cNvSpPr txBox="1"/>
          <p:nvPr/>
        </p:nvSpPr>
        <p:spPr>
          <a:xfrm>
            <a:off x="7848600" y="3099955"/>
            <a:ext cx="990600" cy="369332"/>
          </a:xfrm>
          <a:prstGeom prst="rect">
            <a:avLst/>
          </a:prstGeom>
          <a:noFill/>
        </p:spPr>
        <p:txBody>
          <a:bodyPr wrap="square" rtlCol="0">
            <a:spAutoFit/>
          </a:bodyPr>
          <a:lstStyle/>
          <a:p>
            <a:r>
              <a:rPr lang="en-US" dirty="0" smtClean="0"/>
              <a:t>14 days</a:t>
            </a:r>
            <a:endParaRPr lang="en-US" dirty="0"/>
          </a:p>
        </p:txBody>
      </p:sp>
      <p:sp>
        <p:nvSpPr>
          <p:cNvPr id="8" name="TextBox 7"/>
          <p:cNvSpPr txBox="1"/>
          <p:nvPr/>
        </p:nvSpPr>
        <p:spPr>
          <a:xfrm>
            <a:off x="3657600" y="5105400"/>
            <a:ext cx="990600" cy="369332"/>
          </a:xfrm>
          <a:prstGeom prst="rect">
            <a:avLst/>
          </a:prstGeom>
          <a:noFill/>
        </p:spPr>
        <p:txBody>
          <a:bodyPr wrap="square" rtlCol="0">
            <a:spAutoFit/>
          </a:bodyPr>
          <a:lstStyle/>
          <a:p>
            <a:r>
              <a:rPr lang="en-US" dirty="0" smtClean="0"/>
              <a:t>30 days</a:t>
            </a:r>
            <a:endParaRPr lang="en-US" dirty="0"/>
          </a:p>
        </p:txBody>
      </p:sp>
    </p:spTree>
    <p:extLst>
      <p:ext uri="{BB962C8B-B14F-4D97-AF65-F5344CB8AC3E}">
        <p14:creationId xmlns:p14="http://schemas.microsoft.com/office/powerpoint/2010/main" val="23039161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4" y="293132"/>
            <a:ext cx="4383246" cy="6412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628112" y="2819400"/>
            <a:ext cx="1610888" cy="369332"/>
          </a:xfrm>
          <a:prstGeom prst="rect">
            <a:avLst/>
          </a:prstGeom>
          <a:solidFill>
            <a:schemeClr val="bg1"/>
          </a:solidFill>
        </p:spPr>
        <p:txBody>
          <a:bodyPr wrap="square" rtlCol="0">
            <a:spAutoFit/>
          </a:bodyPr>
          <a:lstStyle/>
          <a:p>
            <a:r>
              <a:rPr lang="en-US" b="1" dirty="0" smtClean="0"/>
              <a:t> Soil Moisture</a:t>
            </a:r>
          </a:p>
        </p:txBody>
      </p:sp>
      <p:sp>
        <p:nvSpPr>
          <p:cNvPr id="10" name="TextBox 9">
            <a:extLst>
              <a:ext uri="{FF2B5EF4-FFF2-40B4-BE49-F238E27FC236}">
                <a16:creationId xmlns="" xmlns:a16="http://schemas.microsoft.com/office/drawing/2014/main" id="{18620C73-BEBF-7344-A3EA-FFCEEE382E8A}"/>
              </a:ext>
            </a:extLst>
          </p:cNvPr>
          <p:cNvSpPr txBox="1"/>
          <p:nvPr/>
        </p:nvSpPr>
        <p:spPr>
          <a:xfrm>
            <a:off x="6115528" y="6019800"/>
            <a:ext cx="590072" cy="338554"/>
          </a:xfrm>
          <a:prstGeom prst="rect">
            <a:avLst/>
          </a:prstGeom>
          <a:noFill/>
        </p:spPr>
        <p:txBody>
          <a:bodyPr wrap="square" rtlCol="0">
            <a:spAutoFit/>
          </a:bodyPr>
          <a:lstStyle/>
          <a:p>
            <a:pPr fontAlgn="auto">
              <a:spcBef>
                <a:spcPts val="0"/>
              </a:spcBef>
              <a:spcAft>
                <a:spcPts val="0"/>
              </a:spcAft>
            </a:pPr>
            <a:r>
              <a:rPr lang="en-US" sz="1600" dirty="0" smtClean="0">
                <a:solidFill>
                  <a:prstClr val="black"/>
                </a:solidFill>
                <a:latin typeface="Calibri" panose="020F0502020204030204"/>
                <a:cs typeface="+mn-cs"/>
              </a:rPr>
              <a:t>10/1</a:t>
            </a:r>
            <a:endParaRPr lang="en-US" sz="1600" dirty="0">
              <a:solidFill>
                <a:prstClr val="black"/>
              </a:solidFill>
              <a:latin typeface="Calibri" panose="020F0502020204030204"/>
              <a:cs typeface="+mn-cs"/>
            </a:endParaRPr>
          </a:p>
        </p:txBody>
      </p:sp>
      <p:sp>
        <p:nvSpPr>
          <p:cNvPr id="3" name="TextBox 2"/>
          <p:cNvSpPr txBox="1"/>
          <p:nvPr/>
        </p:nvSpPr>
        <p:spPr>
          <a:xfrm>
            <a:off x="3429001" y="1676400"/>
            <a:ext cx="990599" cy="307777"/>
          </a:xfrm>
          <a:prstGeom prst="rect">
            <a:avLst/>
          </a:prstGeom>
          <a:noFill/>
        </p:spPr>
        <p:txBody>
          <a:bodyPr wrap="square" rtlCol="0">
            <a:spAutoFit/>
          </a:bodyPr>
          <a:lstStyle/>
          <a:p>
            <a:r>
              <a:rPr lang="en-US" sz="1400" b="1" dirty="0" smtClean="0"/>
              <a:t>Sep 2019</a:t>
            </a:r>
            <a:endParaRPr lang="en-US" sz="1400" b="1" dirty="0"/>
          </a:p>
        </p:txBody>
      </p:sp>
      <p:sp>
        <p:nvSpPr>
          <p:cNvPr id="13" name="TextBox 12"/>
          <p:cNvSpPr txBox="1"/>
          <p:nvPr/>
        </p:nvSpPr>
        <p:spPr>
          <a:xfrm>
            <a:off x="3512802" y="3810000"/>
            <a:ext cx="982998" cy="307777"/>
          </a:xfrm>
          <a:prstGeom prst="rect">
            <a:avLst/>
          </a:prstGeom>
          <a:noFill/>
        </p:spPr>
        <p:txBody>
          <a:bodyPr wrap="square" rtlCol="0">
            <a:spAutoFit/>
          </a:bodyPr>
          <a:lstStyle/>
          <a:p>
            <a:r>
              <a:rPr lang="en-US" sz="1400" b="1" dirty="0" smtClean="0"/>
              <a:t>Oct 2019</a:t>
            </a:r>
            <a:endParaRPr lang="en-US" sz="1400" b="1" dirty="0"/>
          </a:p>
        </p:txBody>
      </p:sp>
      <p:sp>
        <p:nvSpPr>
          <p:cNvPr id="14" name="TextBox 13"/>
          <p:cNvSpPr txBox="1"/>
          <p:nvPr/>
        </p:nvSpPr>
        <p:spPr>
          <a:xfrm>
            <a:off x="3581401" y="5638800"/>
            <a:ext cx="990599" cy="307777"/>
          </a:xfrm>
          <a:prstGeom prst="rect">
            <a:avLst/>
          </a:prstGeom>
          <a:noFill/>
        </p:spPr>
        <p:txBody>
          <a:bodyPr wrap="square" rtlCol="0">
            <a:spAutoFit/>
          </a:bodyPr>
          <a:lstStyle/>
          <a:p>
            <a:r>
              <a:rPr lang="en-US" sz="1400" b="1" dirty="0" smtClean="0"/>
              <a:t>Nov 2019</a:t>
            </a:r>
            <a:endParaRPr lang="en-US" sz="1400" b="1" dirty="0"/>
          </a:p>
        </p:txBody>
      </p:sp>
      <p:sp>
        <p:nvSpPr>
          <p:cNvPr id="11" name="TextBox 10"/>
          <p:cNvSpPr txBox="1"/>
          <p:nvPr/>
        </p:nvSpPr>
        <p:spPr>
          <a:xfrm>
            <a:off x="4343400" y="1143000"/>
            <a:ext cx="4552654" cy="646331"/>
          </a:xfrm>
          <a:prstGeom prst="rect">
            <a:avLst/>
          </a:prstGeom>
          <a:noFill/>
        </p:spPr>
        <p:txBody>
          <a:bodyPr wrap="square" rtlCol="0">
            <a:spAutoFit/>
          </a:bodyPr>
          <a:lstStyle/>
          <a:p>
            <a:pPr algn="ctr"/>
            <a:r>
              <a:rPr lang="en-US" b="1" dirty="0" smtClean="0"/>
              <a:t>NASA GEOS 5 Model</a:t>
            </a:r>
          </a:p>
          <a:p>
            <a:pPr algn="ctr"/>
            <a:r>
              <a:rPr lang="en-US" b="1" dirty="0" smtClean="0"/>
              <a:t>Precipitation &amp; Soil Moisture Forecast</a:t>
            </a:r>
            <a:endParaRPr lang="en-US" b="1" dirty="0"/>
          </a:p>
        </p:txBody>
      </p:sp>
      <p:sp>
        <p:nvSpPr>
          <p:cNvPr id="16" name="TextBox 15"/>
          <p:cNvSpPr txBox="1"/>
          <p:nvPr/>
        </p:nvSpPr>
        <p:spPr>
          <a:xfrm>
            <a:off x="1208512" y="-76200"/>
            <a:ext cx="1610888" cy="369332"/>
          </a:xfrm>
          <a:prstGeom prst="rect">
            <a:avLst/>
          </a:prstGeom>
          <a:solidFill>
            <a:schemeClr val="bg1"/>
          </a:solidFill>
        </p:spPr>
        <p:txBody>
          <a:bodyPr wrap="square" rtlCol="0">
            <a:spAutoFit/>
          </a:bodyPr>
          <a:lstStyle/>
          <a:p>
            <a:r>
              <a:rPr lang="en-US" b="1" dirty="0" smtClean="0"/>
              <a:t> Precipitation</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043" y="3363191"/>
            <a:ext cx="4584757" cy="3266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8534400" y="5943600"/>
            <a:ext cx="609599" cy="523220"/>
          </a:xfrm>
          <a:prstGeom prst="rect">
            <a:avLst/>
          </a:prstGeom>
          <a:noFill/>
        </p:spPr>
        <p:txBody>
          <a:bodyPr wrap="square" rtlCol="0">
            <a:spAutoFit/>
          </a:bodyPr>
          <a:lstStyle/>
          <a:p>
            <a:r>
              <a:rPr lang="en-US" sz="1400" b="1" dirty="0" smtClean="0"/>
              <a:t>Nov </a:t>
            </a:r>
          </a:p>
          <a:p>
            <a:r>
              <a:rPr lang="en-US" sz="1400" b="1" dirty="0" smtClean="0"/>
              <a:t>2019</a:t>
            </a:r>
            <a:endParaRPr lang="en-US" sz="1400" b="1" dirty="0"/>
          </a:p>
        </p:txBody>
      </p:sp>
      <p:sp>
        <p:nvSpPr>
          <p:cNvPr id="17" name="TextBox 16"/>
          <p:cNvSpPr txBox="1"/>
          <p:nvPr/>
        </p:nvSpPr>
        <p:spPr>
          <a:xfrm>
            <a:off x="6165822" y="5927467"/>
            <a:ext cx="609599" cy="523220"/>
          </a:xfrm>
          <a:prstGeom prst="rect">
            <a:avLst/>
          </a:prstGeom>
          <a:noFill/>
        </p:spPr>
        <p:txBody>
          <a:bodyPr wrap="square" rtlCol="0">
            <a:spAutoFit/>
          </a:bodyPr>
          <a:lstStyle/>
          <a:p>
            <a:r>
              <a:rPr lang="en-US" sz="1400" b="1" dirty="0" smtClean="0"/>
              <a:t>Oct </a:t>
            </a:r>
          </a:p>
          <a:p>
            <a:r>
              <a:rPr lang="en-US" sz="1400" b="1" dirty="0" smtClean="0"/>
              <a:t>2019</a:t>
            </a:r>
            <a:endParaRPr lang="en-US" sz="1400" b="1" dirty="0"/>
          </a:p>
        </p:txBody>
      </p:sp>
      <p:sp>
        <p:nvSpPr>
          <p:cNvPr id="18" name="TextBox 17"/>
          <p:cNvSpPr txBox="1"/>
          <p:nvPr/>
        </p:nvSpPr>
        <p:spPr>
          <a:xfrm>
            <a:off x="8458201" y="4343400"/>
            <a:ext cx="609599" cy="523220"/>
          </a:xfrm>
          <a:prstGeom prst="rect">
            <a:avLst/>
          </a:prstGeom>
          <a:noFill/>
        </p:spPr>
        <p:txBody>
          <a:bodyPr wrap="square" rtlCol="0">
            <a:spAutoFit/>
          </a:bodyPr>
          <a:lstStyle/>
          <a:p>
            <a:r>
              <a:rPr lang="en-US" sz="1400" b="1" dirty="0" smtClean="0"/>
              <a:t>Sep </a:t>
            </a:r>
          </a:p>
          <a:p>
            <a:r>
              <a:rPr lang="en-US" sz="1400" b="1" dirty="0" smtClean="0"/>
              <a:t>2019</a:t>
            </a:r>
            <a:endParaRPr lang="en-US" sz="1400" b="1" dirty="0"/>
          </a:p>
        </p:txBody>
      </p:sp>
      <p:sp>
        <p:nvSpPr>
          <p:cNvPr id="19" name="TextBox 18"/>
          <p:cNvSpPr txBox="1"/>
          <p:nvPr/>
        </p:nvSpPr>
        <p:spPr>
          <a:xfrm>
            <a:off x="6128756" y="4343400"/>
            <a:ext cx="609599" cy="307777"/>
          </a:xfrm>
          <a:prstGeom prst="rect">
            <a:avLst/>
          </a:prstGeom>
          <a:noFill/>
        </p:spPr>
        <p:txBody>
          <a:bodyPr wrap="square" rtlCol="0">
            <a:spAutoFit/>
          </a:bodyPr>
          <a:lstStyle/>
          <a:p>
            <a:r>
              <a:rPr lang="en-US" sz="1400" b="1" dirty="0"/>
              <a:t> </a:t>
            </a:r>
            <a:r>
              <a:rPr lang="en-US" sz="1400" b="1" dirty="0" smtClean="0"/>
              <a:t>  I.C.</a:t>
            </a:r>
          </a:p>
        </p:txBody>
      </p:sp>
    </p:spTree>
    <p:extLst>
      <p:ext uri="{BB962C8B-B14F-4D97-AF65-F5344CB8AC3E}">
        <p14:creationId xmlns:p14="http://schemas.microsoft.com/office/powerpoint/2010/main" val="30698231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76200"/>
            <a:ext cx="2057400" cy="381000"/>
          </a:xfrm>
        </p:spPr>
        <p:txBody>
          <a:bodyPr/>
          <a:lstStyle/>
          <a:p>
            <a:pPr eaLnBrk="1" hangingPunct="1"/>
            <a:r>
              <a:rPr lang="en-US" altLang="en-US" sz="2000" dirty="0" smtClean="0"/>
              <a:t>Summary</a:t>
            </a:r>
          </a:p>
        </p:txBody>
      </p:sp>
      <p:sp>
        <p:nvSpPr>
          <p:cNvPr id="26627" name="Rectangle 3"/>
          <p:cNvSpPr>
            <a:spLocks noGrp="1" noChangeArrowheads="1"/>
          </p:cNvSpPr>
          <p:nvPr>
            <p:ph idx="1"/>
          </p:nvPr>
        </p:nvSpPr>
        <p:spPr>
          <a:xfrm>
            <a:off x="3464" y="152400"/>
            <a:ext cx="9144000" cy="6705600"/>
          </a:xfrm>
        </p:spPr>
        <p:txBody>
          <a:bodyPr/>
          <a:lstStyle/>
          <a:p>
            <a:pPr eaLnBrk="1" hangingPunct="1">
              <a:spcBef>
                <a:spcPct val="50000"/>
              </a:spcBef>
              <a:buNone/>
            </a:pPr>
            <a:r>
              <a:rPr lang="en-US" altLang="en-US" sz="1600" b="1" dirty="0" smtClean="0">
                <a:solidFill>
                  <a:srgbClr val="FF0000"/>
                </a:solidFill>
              </a:rPr>
              <a:t>Current ENSO status and forecast.</a:t>
            </a:r>
            <a:r>
              <a:rPr lang="en-US" altLang="en-US" sz="1600" b="1" dirty="0">
                <a:latin typeface="Trebuchet MS" pitchFamily="34" charset="0"/>
                <a:cs typeface="Arial" pitchFamily="34" charset="0"/>
              </a:rPr>
              <a:t> </a:t>
            </a:r>
            <a:r>
              <a:rPr lang="en-US" sz="1300" dirty="0" smtClean="0">
                <a:solidFill>
                  <a:srgbClr val="000000"/>
                </a:solidFill>
                <a:latin typeface="Trebuchet MS" panose="020B0603020202020204" pitchFamily="34" charset="0"/>
              </a:rPr>
              <a:t>Weak </a:t>
            </a:r>
            <a:r>
              <a:rPr lang="en-US" altLang="en-US" sz="1300" dirty="0">
                <a:latin typeface="Trebuchet MS" pitchFamily="34" charset="0"/>
                <a:cs typeface="Arial" pitchFamily="34" charset="0"/>
              </a:rPr>
              <a:t>ENSO-neutral conditions are present. </a:t>
            </a:r>
            <a:r>
              <a:rPr lang="en-US" sz="1300" kern="1200" dirty="0">
                <a:latin typeface="Trebuchet MS" panose="020B0603020202020204" pitchFamily="34" charset="0"/>
              </a:rPr>
              <a:t>ENSO-neutral is favored during the Northern Hemisphere fall 2019 (~75% chance), continuing through spring 2020 (55-60% chance</a:t>
            </a:r>
            <a:r>
              <a:rPr lang="en-US" sz="1300" kern="1200" dirty="0" smtClean="0">
                <a:latin typeface="Trebuchet MS" panose="020B0603020202020204" pitchFamily="34" charset="0"/>
              </a:rPr>
              <a:t>).</a:t>
            </a:r>
          </a:p>
          <a:p>
            <a:pPr eaLnBrk="1" hangingPunct="1">
              <a:spcBef>
                <a:spcPct val="50000"/>
              </a:spcBef>
              <a:buNone/>
            </a:pPr>
            <a:r>
              <a:rPr lang="en-US" altLang="en-US" sz="1600" b="1" dirty="0" smtClean="0">
                <a:solidFill>
                  <a:srgbClr val="FF0000"/>
                </a:solidFill>
              </a:rPr>
              <a:t>Current Drought conditions</a:t>
            </a:r>
            <a:r>
              <a:rPr lang="en-US" altLang="en-US" sz="1800" b="1" dirty="0" smtClean="0">
                <a:solidFill>
                  <a:srgbClr val="FF0000"/>
                </a:solidFill>
              </a:rPr>
              <a:t>: </a:t>
            </a:r>
            <a:endParaRPr lang="en-US" altLang="en-US" sz="1400" dirty="0" smtClean="0"/>
          </a:p>
          <a:p>
            <a:pPr marL="573088" lvl="1" indent="-231775">
              <a:buFontTx/>
              <a:buChar char="-"/>
            </a:pPr>
            <a:r>
              <a:rPr lang="en-US" altLang="en-US" sz="1300" dirty="0" smtClean="0">
                <a:latin typeface="Trebuchet MS" panose="020B0603020202020204" pitchFamily="34" charset="0"/>
              </a:rPr>
              <a:t>After having been near record low in terms of areal coverage for drought affected regions across the US during April/May, the extent of abnormally dryness/drought area coverage appears to be slowly creeping  up during last few months.  </a:t>
            </a:r>
          </a:p>
          <a:p>
            <a:pPr marL="573088" lvl="1" indent="-231775">
              <a:buFontTx/>
              <a:buChar char="-"/>
            </a:pPr>
            <a:r>
              <a:rPr lang="en-US" altLang="en-US" sz="1300" dirty="0" smtClean="0">
                <a:latin typeface="Trebuchet MS" panose="020B0603020202020204" pitchFamily="34" charset="0"/>
              </a:rPr>
              <a:t>The apparent ending of El Nino conditions, and the return of ENSO neutral conditions, did not help the recent emerging dry conditions in the south.  Consequently, the stream flow conditions across the south are weaker  this past month than before in AZ, NM and western Texas.  The moderate to severe drought in the Pacific Northwest &amp; vicinity  has gotten slightly better. </a:t>
            </a:r>
          </a:p>
          <a:p>
            <a:pPr marL="573088" lvl="1" indent="-231775">
              <a:buFontTx/>
              <a:buChar char="-"/>
            </a:pPr>
            <a:r>
              <a:rPr lang="en-US" sz="1300" dirty="0" smtClean="0">
                <a:latin typeface="Trebuchet MS" panose="020B0603020202020204" pitchFamily="34" charset="0"/>
              </a:rPr>
              <a:t>The weak performance of the southwest monsoon so far in the southwestern states AZ/NM combined with the remnants of the dryness from previous back to back La Nina events, which really did not go away, </a:t>
            </a:r>
            <a:r>
              <a:rPr lang="en-US" sz="1300" dirty="0">
                <a:latin typeface="Trebuchet MS" panose="020B0603020202020204" pitchFamily="34" charset="0"/>
              </a:rPr>
              <a:t>has led to dryness in the southwest </a:t>
            </a:r>
            <a:r>
              <a:rPr lang="en-US" sz="1300" dirty="0" smtClean="0">
                <a:latin typeface="Trebuchet MS" panose="020B0603020202020204" pitchFamily="34" charset="0"/>
              </a:rPr>
              <a:t>and contributed to the dryness and the possible re-emergence of drought like conditions in the four corner states area comprising AZ/UT/CO/NM and TX.   California reservoirs, continue to be at better than historically average levels (The El Nino excess rainfall during winter and spring  helped!).  Compared to the devastating fire season at this  time last year, the major fire incidents in the state are nearly absent this year. </a:t>
            </a:r>
          </a:p>
          <a:p>
            <a:pPr marL="573088" lvl="1" indent="-231775">
              <a:buFontTx/>
              <a:buChar char="-"/>
            </a:pPr>
            <a:r>
              <a:rPr lang="en-US" sz="1300" dirty="0" smtClean="0">
                <a:latin typeface="Trebuchet MS" panose="020B0603020202020204" pitchFamily="34" charset="0"/>
              </a:rPr>
              <a:t>The above recent short term deficits in the south/west is unfortunately adding to the long-term (&gt;1 year) deficits still remain over large areas in the Southwest and West .</a:t>
            </a:r>
          </a:p>
          <a:p>
            <a:pPr marL="0" lvl="1" indent="0">
              <a:buNone/>
            </a:pPr>
            <a:r>
              <a:rPr lang="en-US" altLang="en-US" sz="1800" b="1" dirty="0" smtClean="0">
                <a:solidFill>
                  <a:srgbClr val="FF0000"/>
                </a:solidFill>
              </a:rPr>
              <a:t>Prediction: </a:t>
            </a:r>
          </a:p>
          <a:p>
            <a:pPr marL="342900" lvl="1" indent="-228600"/>
            <a:r>
              <a:rPr lang="en-US" sz="1300" dirty="0" smtClean="0">
                <a:latin typeface="Trebuchet MS" panose="020B0603020202020204" pitchFamily="34" charset="0"/>
              </a:rPr>
              <a:t>The return to normal conditions, with the apparent ending of El Nino, is not providing any boundary forcing, and it is reflected in the weak precipitation model (NMME) forecast signal over the US for the upcoming season.   </a:t>
            </a:r>
          </a:p>
          <a:p>
            <a:pPr marL="338138" lvl="1"/>
            <a:r>
              <a:rPr lang="en-US" sz="1300" dirty="0" smtClean="0">
                <a:latin typeface="Trebuchet MS" panose="020B0603020202020204" pitchFamily="34" charset="0"/>
              </a:rPr>
              <a:t>The short term dryness </a:t>
            </a:r>
            <a:r>
              <a:rPr lang="en-US" sz="1300" dirty="0">
                <a:latin typeface="Trebuchet MS" panose="020B0603020202020204" pitchFamily="34" charset="0"/>
              </a:rPr>
              <a:t>in the </a:t>
            </a:r>
            <a:r>
              <a:rPr lang="en-US" sz="1300" dirty="0" smtClean="0">
                <a:latin typeface="Trebuchet MS" panose="020B0603020202020204" pitchFamily="34" charset="0"/>
              </a:rPr>
              <a:t>southeast is getting worse, and whether this will further worsen to develop into a full drought is really tricky, given the rainfall climatology for the upcoming season and the active hurricane season which does not end until November.   </a:t>
            </a:r>
            <a:endParaRPr lang="en-US" sz="1300" dirty="0">
              <a:latin typeface="Trebuchet MS" panose="020B0603020202020204" pitchFamily="34" charset="0"/>
            </a:endParaRPr>
          </a:p>
          <a:p>
            <a:pPr marL="338138" lvl="1"/>
            <a:r>
              <a:rPr lang="en-US" sz="1300" dirty="0" smtClean="0">
                <a:latin typeface="Trebuchet MS" panose="020B0603020202020204" pitchFamily="34" charset="0"/>
              </a:rPr>
              <a:t>The drought along the Pacific Northwest is likely to persist in the monthly time scale, but may considerably improve  or completely go away before </a:t>
            </a:r>
            <a:r>
              <a:rPr lang="en-US" sz="1300" dirty="0">
                <a:latin typeface="Trebuchet MS" panose="020B0603020202020204" pitchFamily="34" charset="0"/>
              </a:rPr>
              <a:t>the forecast season is </a:t>
            </a:r>
            <a:r>
              <a:rPr lang="en-US" sz="1300" dirty="0" smtClean="0">
                <a:latin typeface="Trebuchet MS" panose="020B0603020202020204" pitchFamily="34" charset="0"/>
              </a:rPr>
              <a:t>over, once the rainy season starts here.  </a:t>
            </a:r>
          </a:p>
          <a:p>
            <a:pPr marL="338138" lvl="1"/>
            <a:r>
              <a:rPr lang="en-US" sz="1300" dirty="0" smtClean="0">
                <a:latin typeface="Trebuchet MS" panose="020B0603020202020204" pitchFamily="34" charset="0"/>
              </a:rPr>
              <a:t>The re-emergence of dryness/drought in the southwest/TX is likely to continue and probably get worse.  </a:t>
            </a:r>
          </a:p>
          <a:p>
            <a:pPr marL="338138" lvl="1"/>
            <a:r>
              <a:rPr lang="en-US" sz="1300" dirty="0" smtClean="0">
                <a:latin typeface="Trebuchet MS" panose="020B0603020202020204" pitchFamily="34" charset="0"/>
              </a:rPr>
              <a:t>Drought in Alaska, Hawaii, and Puerto Rico needs to be monitored.</a:t>
            </a:r>
            <a:endParaRPr lang="en-US" altLang="en-US" sz="1300" dirty="0" smtClean="0">
              <a:latin typeface="Trebuchet MS" panose="020B0603020202020204" pitchFamily="34" charset="0"/>
            </a:endParaRPr>
          </a:p>
        </p:txBody>
      </p:sp>
    </p:spTree>
    <p:extLst>
      <p:ext uri="{BB962C8B-B14F-4D97-AF65-F5344CB8AC3E}">
        <p14:creationId xmlns:p14="http://schemas.microsoft.com/office/powerpoint/2010/main" val="9074274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smtClean="0"/>
              <a:t>Miscellaneous maps</a:t>
            </a:r>
            <a:endParaRPr lang="en-US" sz="2000" dirty="0"/>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33</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34</a:t>
            </a:fld>
            <a:endParaRPr lang="en-US" altLang="en-US" dirty="0"/>
          </a:p>
        </p:txBody>
      </p:sp>
      <p:pic>
        <p:nvPicPr>
          <p:cNvPr id="2050" name="Picture 2" descr="File:Map of USA showing state nam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620000" cy="46291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6038"/>
            <a:ext cx="8229600" cy="4873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000" kern="0" dirty="0" smtClean="0"/>
              <a:t>Miscellaneous maps</a:t>
            </a:r>
            <a:endParaRPr lang="en-US" sz="2000" kern="0" dirty="0"/>
          </a:p>
        </p:txBody>
      </p:sp>
    </p:spTree>
    <p:extLst>
      <p:ext uri="{BB962C8B-B14F-4D97-AF65-F5344CB8AC3E}">
        <p14:creationId xmlns:p14="http://schemas.microsoft.com/office/powerpoint/2010/main" val="628145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67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4</a:t>
            </a:fld>
            <a:endParaRPr lang="en-US" altLang="en-US" dirty="0"/>
          </a:p>
        </p:txBody>
      </p:sp>
      <p:grpSp>
        <p:nvGrpSpPr>
          <p:cNvPr id="4" name="Group 3"/>
          <p:cNvGrpSpPr/>
          <p:nvPr/>
        </p:nvGrpSpPr>
        <p:grpSpPr>
          <a:xfrm>
            <a:off x="3581400" y="3429000"/>
            <a:ext cx="838200" cy="533400"/>
            <a:chOff x="3429000" y="3124200"/>
            <a:chExt cx="838200" cy="533400"/>
          </a:xfrm>
        </p:grpSpPr>
        <p:cxnSp>
          <p:nvCxnSpPr>
            <p:cNvPr id="15" name="Straight Arrow Connector 14"/>
            <p:cNvCxnSpPr/>
            <p:nvPr/>
          </p:nvCxnSpPr>
          <p:spPr>
            <a:xfrm flipV="1">
              <a:off x="4267200"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429000"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429000"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143000" y="76200"/>
            <a:ext cx="5791200" cy="369332"/>
          </a:xfrm>
          <a:prstGeom prst="rect">
            <a:avLst/>
          </a:prstGeom>
          <a:noFill/>
        </p:spPr>
        <p:txBody>
          <a:bodyPr wrap="square" rtlCol="0">
            <a:spAutoFit/>
          </a:bodyPr>
          <a:lstStyle/>
          <a:p>
            <a:r>
              <a:rPr lang="en-US" dirty="0" smtClean="0"/>
              <a:t>Precipitation </a:t>
            </a:r>
            <a:r>
              <a:rPr lang="en-US" b="1" dirty="0" smtClean="0"/>
              <a:t>ANOM</a:t>
            </a:r>
            <a:r>
              <a:rPr lang="en-US" dirty="0" smtClean="0"/>
              <a:t> during last 7, 14, 30, &amp; 60 days.</a:t>
            </a:r>
            <a:endParaRPr lang="en-US" dirty="0"/>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2116991"/>
            <a:ext cx="1371600" cy="3539430"/>
          </a:xfrm>
          <a:prstGeom prst="rect">
            <a:avLst/>
          </a:prstGeom>
          <a:noFill/>
        </p:spPr>
        <p:txBody>
          <a:bodyPr wrap="square" rtlCol="0">
            <a:spAutoFit/>
          </a:bodyPr>
          <a:lstStyle/>
          <a:p>
            <a:r>
              <a:rPr lang="en-US" sz="1600" dirty="0" smtClean="0"/>
              <a:t>These maps in this and following slides, including</a:t>
            </a:r>
          </a:p>
          <a:p>
            <a:r>
              <a:rPr lang="en-US" sz="1600" dirty="0" smtClean="0"/>
              <a:t>a) Total, </a:t>
            </a:r>
          </a:p>
          <a:p>
            <a:r>
              <a:rPr lang="en-US" sz="1600" dirty="0" smtClean="0"/>
              <a:t>b) </a:t>
            </a:r>
            <a:r>
              <a:rPr lang="en-US" sz="1600" dirty="0" err="1" smtClean="0"/>
              <a:t>Anom</a:t>
            </a:r>
            <a:r>
              <a:rPr lang="en-US" sz="1600" dirty="0" smtClean="0"/>
              <a:t> and c) Percent of </a:t>
            </a:r>
            <a:r>
              <a:rPr lang="en-US" sz="1600" dirty="0" err="1" smtClean="0"/>
              <a:t>precip</a:t>
            </a:r>
            <a:r>
              <a:rPr lang="en-US" sz="1600" dirty="0" smtClean="0"/>
              <a:t>.  in these and other longer time ranges are now daily updated at: </a:t>
            </a:r>
            <a:endParaRPr lang="en-US" sz="1600" dirty="0"/>
          </a:p>
        </p:txBody>
      </p:sp>
      <p:sp>
        <p:nvSpPr>
          <p:cNvPr id="20" name="TextBox 19"/>
          <p:cNvSpPr txBox="1"/>
          <p:nvPr/>
        </p:nvSpPr>
        <p:spPr>
          <a:xfrm>
            <a:off x="5410200" y="3352800"/>
            <a:ext cx="914400" cy="369332"/>
          </a:xfrm>
          <a:prstGeom prst="rect">
            <a:avLst/>
          </a:prstGeom>
          <a:noFill/>
        </p:spPr>
        <p:txBody>
          <a:bodyPr wrap="square" rtlCol="0">
            <a:spAutoFit/>
          </a:bodyPr>
          <a:lstStyle/>
          <a:p>
            <a:r>
              <a:rPr lang="en-US" dirty="0" smtClean="0"/>
              <a:t>7 Days</a:t>
            </a:r>
            <a:endParaRPr lang="en-US" dirty="0"/>
          </a:p>
        </p:txBody>
      </p:sp>
      <p:sp>
        <p:nvSpPr>
          <p:cNvPr id="21" name="TextBox 20"/>
          <p:cNvSpPr txBox="1"/>
          <p:nvPr/>
        </p:nvSpPr>
        <p:spPr>
          <a:xfrm>
            <a:off x="5410200" y="685800"/>
            <a:ext cx="1066800" cy="369332"/>
          </a:xfrm>
          <a:prstGeom prst="rect">
            <a:avLst/>
          </a:prstGeom>
          <a:noFill/>
        </p:spPr>
        <p:txBody>
          <a:bodyPr wrap="square" rtlCol="0">
            <a:spAutoFit/>
          </a:bodyPr>
          <a:lstStyle/>
          <a:p>
            <a:r>
              <a:rPr lang="en-US" dirty="0" smtClean="0"/>
              <a:t>14 Days</a:t>
            </a:r>
            <a:endParaRPr lang="en-US" dirty="0"/>
          </a:p>
        </p:txBody>
      </p:sp>
      <p:sp>
        <p:nvSpPr>
          <p:cNvPr id="22" name="TextBox 21"/>
          <p:cNvSpPr txBox="1"/>
          <p:nvPr/>
        </p:nvSpPr>
        <p:spPr>
          <a:xfrm>
            <a:off x="1620625" y="3352800"/>
            <a:ext cx="952359" cy="369332"/>
          </a:xfrm>
          <a:prstGeom prst="rect">
            <a:avLst/>
          </a:prstGeom>
          <a:noFill/>
        </p:spPr>
        <p:txBody>
          <a:bodyPr wrap="square" rtlCol="0">
            <a:spAutoFit/>
          </a:bodyPr>
          <a:lstStyle/>
          <a:p>
            <a:r>
              <a:rPr lang="en-US" dirty="0" smtClean="0"/>
              <a:t>30 Days</a:t>
            </a:r>
            <a:endParaRPr lang="en-US" dirty="0"/>
          </a:p>
        </p:txBody>
      </p:sp>
      <p:sp>
        <p:nvSpPr>
          <p:cNvPr id="25" name="TextBox 24"/>
          <p:cNvSpPr txBox="1"/>
          <p:nvPr/>
        </p:nvSpPr>
        <p:spPr>
          <a:xfrm>
            <a:off x="1617276" y="685800"/>
            <a:ext cx="952359" cy="369332"/>
          </a:xfrm>
          <a:prstGeom prst="rect">
            <a:avLst/>
          </a:prstGeom>
          <a:noFill/>
        </p:spPr>
        <p:txBody>
          <a:bodyPr wrap="square" rtlCol="0">
            <a:spAutoFit/>
          </a:bodyPr>
          <a:lstStyle/>
          <a:p>
            <a:r>
              <a:rPr lang="en-US" dirty="0"/>
              <a:t>6</a:t>
            </a:r>
            <a:r>
              <a:rPr lang="en-US" dirty="0" smtClean="0"/>
              <a:t>0 Days</a:t>
            </a:r>
            <a:endParaRPr lang="en-US" dirty="0"/>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550223"/>
            <a:ext cx="8253478" cy="307777"/>
          </a:xfrm>
          <a:prstGeom prst="rect">
            <a:avLst/>
          </a:prstGeom>
        </p:spPr>
        <p:txBody>
          <a:bodyPr wrap="none">
            <a:spAutoFit/>
          </a:bodyPr>
          <a:lstStyle/>
          <a:p>
            <a:r>
              <a:rPr lang="en-US" sz="1400" dirty="0" smtClean="0"/>
              <a:t>From: Recent </a:t>
            </a:r>
            <a:r>
              <a:rPr lang="en-US" sz="1400" dirty="0"/>
              <a:t>Accumulated </a:t>
            </a:r>
            <a:r>
              <a:rPr lang="en-US" sz="1400" dirty="0" smtClean="0"/>
              <a:t>Precipitation </a:t>
            </a:r>
            <a:r>
              <a:rPr lang="en-US" sz="1400" dirty="0">
                <a:solidFill>
                  <a:srgbClr val="6600CC"/>
                </a:solidFill>
                <a:hlinkClick r:id="rId3"/>
              </a:rPr>
              <a:t>https://www.cpc.ncep.noaa.gov/products/Drought/briefing_prcp.shtml</a:t>
            </a:r>
            <a:r>
              <a:rPr lang="en-US" sz="1400" dirty="0" smtClean="0">
                <a:solidFill>
                  <a:srgbClr val="6600CC"/>
                </a:solidFill>
              </a:rPr>
              <a:t> </a:t>
            </a:r>
            <a:endParaRPr lang="en-US" sz="1400" dirty="0">
              <a:solidFill>
                <a:srgbClr val="6600CC"/>
              </a:solidFill>
            </a:endParaRPr>
          </a:p>
        </p:txBody>
      </p:sp>
      <p:cxnSp>
        <p:nvCxnSpPr>
          <p:cNvPr id="10" name="Straight Arrow Connector 9"/>
          <p:cNvCxnSpPr/>
          <p:nvPr/>
        </p:nvCxnSpPr>
        <p:spPr>
          <a:xfrm flipH="1">
            <a:off x="8077200" y="5257800"/>
            <a:ext cx="609600" cy="129242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781800" y="934497"/>
            <a:ext cx="1447800" cy="369332"/>
          </a:xfrm>
          <a:prstGeom prst="rect">
            <a:avLst/>
          </a:prstGeom>
          <a:noFill/>
        </p:spPr>
        <p:txBody>
          <a:bodyPr wrap="square" rtlCol="0">
            <a:spAutoFit/>
          </a:bodyPr>
          <a:lstStyle/>
          <a:p>
            <a:r>
              <a:rPr lang="en-US" b="1" dirty="0" smtClean="0"/>
              <a:t>NOW !</a:t>
            </a:r>
            <a:endParaRPr lang="en-US" b="1" dirty="0"/>
          </a:p>
        </p:txBody>
      </p:sp>
      <p:sp>
        <p:nvSpPr>
          <p:cNvPr id="3" name="Slide Number Placeholder 2"/>
          <p:cNvSpPr>
            <a:spLocks noGrp="1"/>
          </p:cNvSpPr>
          <p:nvPr>
            <p:ph type="sldNum" sz="quarter" idx="12"/>
          </p:nvPr>
        </p:nvSpPr>
        <p:spPr/>
        <p:txBody>
          <a:bodyPr/>
          <a:lstStyle/>
          <a:p>
            <a:pPr>
              <a:defRPr/>
            </a:pPr>
            <a:fld id="{29FE659A-E67D-4F73-9E46-0170127DE6AC}" type="slidenum">
              <a:rPr lang="en-US" altLang="en-US" smtClean="0"/>
              <a:pPr>
                <a:defRPr/>
              </a:pPr>
              <a:t>5</a:t>
            </a:fld>
            <a:endParaRPr lang="en-US" altLang="en-US"/>
          </a:p>
        </p:txBody>
      </p:sp>
      <p:cxnSp>
        <p:nvCxnSpPr>
          <p:cNvPr id="4" name="Straight Arrow Connector 3"/>
          <p:cNvCxnSpPr/>
          <p:nvPr/>
        </p:nvCxnSpPr>
        <p:spPr>
          <a:xfrm flipV="1">
            <a:off x="4648200"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810000"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810000"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438400" y="76200"/>
            <a:ext cx="5791200" cy="369332"/>
          </a:xfrm>
          <a:prstGeom prst="rect">
            <a:avLst/>
          </a:prstGeom>
          <a:noFill/>
        </p:spPr>
        <p:txBody>
          <a:bodyPr wrap="square" rtlCol="0">
            <a:spAutoFit/>
          </a:bodyPr>
          <a:lstStyle/>
          <a:p>
            <a:r>
              <a:rPr lang="en-US" dirty="0" smtClean="0"/>
              <a:t>Precipitation </a:t>
            </a:r>
            <a:r>
              <a:rPr lang="en-US" b="1" dirty="0" smtClean="0"/>
              <a:t>Percent </a:t>
            </a:r>
            <a:r>
              <a:rPr lang="en-US" dirty="0" smtClean="0"/>
              <a:t>during last 7, 14, 30, &amp; 60 days.</a:t>
            </a:r>
            <a:endParaRPr lang="en-US" dirty="0"/>
          </a:p>
        </p:txBody>
      </p:sp>
      <p:sp>
        <p:nvSpPr>
          <p:cNvPr id="8" name="Rectangle 7"/>
          <p:cNvSpPr/>
          <p:nvPr/>
        </p:nvSpPr>
        <p:spPr>
          <a:xfrm>
            <a:off x="3733398" y="76201"/>
            <a:ext cx="838602"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410200" y="3200400"/>
            <a:ext cx="914400" cy="369332"/>
          </a:xfrm>
          <a:prstGeom prst="rect">
            <a:avLst/>
          </a:prstGeom>
          <a:noFill/>
        </p:spPr>
        <p:txBody>
          <a:bodyPr wrap="square" rtlCol="0">
            <a:spAutoFit/>
          </a:bodyPr>
          <a:lstStyle/>
          <a:p>
            <a:r>
              <a:rPr lang="en-US" dirty="0" smtClean="0"/>
              <a:t>7 Days</a:t>
            </a:r>
            <a:endParaRPr lang="en-US" dirty="0"/>
          </a:p>
        </p:txBody>
      </p:sp>
      <p:sp>
        <p:nvSpPr>
          <p:cNvPr id="18" name="TextBox 17"/>
          <p:cNvSpPr txBox="1"/>
          <p:nvPr/>
        </p:nvSpPr>
        <p:spPr>
          <a:xfrm>
            <a:off x="5410200" y="468868"/>
            <a:ext cx="1066800" cy="369332"/>
          </a:xfrm>
          <a:prstGeom prst="rect">
            <a:avLst/>
          </a:prstGeom>
          <a:noFill/>
        </p:spPr>
        <p:txBody>
          <a:bodyPr wrap="square" rtlCol="0">
            <a:spAutoFit/>
          </a:bodyPr>
          <a:lstStyle/>
          <a:p>
            <a:r>
              <a:rPr lang="en-US" dirty="0" smtClean="0"/>
              <a:t>14 Days</a:t>
            </a:r>
            <a:endParaRPr lang="en-US" dirty="0"/>
          </a:p>
        </p:txBody>
      </p:sp>
      <p:sp>
        <p:nvSpPr>
          <p:cNvPr id="20" name="TextBox 19"/>
          <p:cNvSpPr txBox="1"/>
          <p:nvPr/>
        </p:nvSpPr>
        <p:spPr>
          <a:xfrm>
            <a:off x="1620625" y="3244334"/>
            <a:ext cx="952359" cy="369332"/>
          </a:xfrm>
          <a:prstGeom prst="rect">
            <a:avLst/>
          </a:prstGeom>
          <a:noFill/>
        </p:spPr>
        <p:txBody>
          <a:bodyPr wrap="square" rtlCol="0">
            <a:spAutoFit/>
          </a:bodyPr>
          <a:lstStyle/>
          <a:p>
            <a:r>
              <a:rPr lang="en-US" dirty="0" smtClean="0"/>
              <a:t>30 days</a:t>
            </a:r>
            <a:endParaRPr lang="en-US" dirty="0"/>
          </a:p>
        </p:txBody>
      </p:sp>
      <p:sp>
        <p:nvSpPr>
          <p:cNvPr id="21" name="TextBox 20"/>
          <p:cNvSpPr txBox="1"/>
          <p:nvPr/>
        </p:nvSpPr>
        <p:spPr>
          <a:xfrm>
            <a:off x="1617276" y="468868"/>
            <a:ext cx="952359" cy="369332"/>
          </a:xfrm>
          <a:prstGeom prst="rect">
            <a:avLst/>
          </a:prstGeom>
          <a:noFill/>
        </p:spPr>
        <p:txBody>
          <a:bodyPr wrap="square" rtlCol="0">
            <a:spAutoFit/>
          </a:bodyPr>
          <a:lstStyle/>
          <a:p>
            <a:r>
              <a:rPr lang="en-US" dirty="0"/>
              <a:t>6</a:t>
            </a:r>
            <a:r>
              <a:rPr lang="en-US" dirty="0" smtClean="0"/>
              <a:t>0 Days</a:t>
            </a:r>
            <a:endParaRPr lang="en-US" dirty="0"/>
          </a:p>
        </p:txBody>
      </p:sp>
      <p:sp>
        <p:nvSpPr>
          <p:cNvPr id="23" name="Rectangle 22"/>
          <p:cNvSpPr/>
          <p:nvPr/>
        </p:nvSpPr>
        <p:spPr>
          <a:xfrm>
            <a:off x="181708" y="6550223"/>
            <a:ext cx="8253478" cy="307777"/>
          </a:xfrm>
          <a:prstGeom prst="rect">
            <a:avLst/>
          </a:prstGeom>
        </p:spPr>
        <p:txBody>
          <a:bodyPr wrap="none">
            <a:spAutoFit/>
          </a:bodyPr>
          <a:lstStyle/>
          <a:p>
            <a:r>
              <a:rPr lang="en-US" sz="1400" dirty="0" smtClean="0"/>
              <a:t>From: Recent </a:t>
            </a:r>
            <a:r>
              <a:rPr lang="en-US" sz="1400" dirty="0"/>
              <a:t>Accumulated </a:t>
            </a:r>
            <a:r>
              <a:rPr lang="en-US" sz="1400" dirty="0" smtClean="0"/>
              <a:t>Precipitation </a:t>
            </a:r>
            <a:r>
              <a:rPr lang="en-US" sz="1400" dirty="0">
                <a:solidFill>
                  <a:srgbClr val="6600CC"/>
                </a:solidFill>
                <a:hlinkClick r:id="rId3"/>
              </a:rPr>
              <a:t>https://www.cpc.ncep.noaa.gov/products/Drought/briefing_prcp.shtml</a:t>
            </a:r>
            <a:r>
              <a:rPr lang="en-US" sz="1400" dirty="0" smtClean="0">
                <a:solidFill>
                  <a:srgbClr val="6600CC"/>
                </a:solidFill>
              </a:rPr>
              <a:t> </a:t>
            </a:r>
            <a:endParaRPr lang="en-US" sz="1400" dirty="0">
              <a:solidFill>
                <a:srgbClr val="6600CC"/>
              </a:solidFill>
            </a:endParaRPr>
          </a:p>
        </p:txBody>
      </p:sp>
    </p:spTree>
    <p:extLst>
      <p:ext uri="{BB962C8B-B14F-4D97-AF65-F5344CB8AC3E}">
        <p14:creationId xmlns:p14="http://schemas.microsoft.com/office/powerpoint/2010/main" val="34090290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6</a:t>
            </a:fld>
            <a:endParaRPr lang="en-US" altLang="en-US"/>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smtClean="0"/>
              <a:t>Total precipitation </a:t>
            </a:r>
            <a:r>
              <a:rPr lang="en-US" b="1" dirty="0" smtClean="0"/>
              <a:t>ANOM</a:t>
            </a:r>
            <a:r>
              <a:rPr lang="en-US" dirty="0" smtClean="0"/>
              <a:t> during last 3, 4, 5, and 6 months.</a:t>
            </a:r>
            <a:endParaRPr lang="en-US" dirty="0"/>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867400" y="3276600"/>
            <a:ext cx="609600" cy="369332"/>
          </a:xfrm>
          <a:prstGeom prst="rect">
            <a:avLst/>
          </a:prstGeom>
          <a:noFill/>
        </p:spPr>
        <p:txBody>
          <a:bodyPr wrap="square" rtlCol="0">
            <a:spAutoFit/>
          </a:bodyPr>
          <a:lstStyle/>
          <a:p>
            <a:r>
              <a:rPr lang="en-US" dirty="0" smtClean="0"/>
              <a:t>3 M</a:t>
            </a:r>
            <a:endParaRPr lang="en-US" dirty="0"/>
          </a:p>
        </p:txBody>
      </p:sp>
      <p:sp>
        <p:nvSpPr>
          <p:cNvPr id="8" name="TextBox 7"/>
          <p:cNvSpPr txBox="1"/>
          <p:nvPr/>
        </p:nvSpPr>
        <p:spPr>
          <a:xfrm>
            <a:off x="6012873" y="488084"/>
            <a:ext cx="609600" cy="369332"/>
          </a:xfrm>
          <a:prstGeom prst="rect">
            <a:avLst/>
          </a:prstGeom>
          <a:noFill/>
        </p:spPr>
        <p:txBody>
          <a:bodyPr wrap="square" rtlCol="0">
            <a:spAutoFit/>
          </a:bodyPr>
          <a:lstStyle/>
          <a:p>
            <a:r>
              <a:rPr lang="en-US" dirty="0"/>
              <a:t>4</a:t>
            </a:r>
            <a:r>
              <a:rPr lang="en-US" dirty="0" smtClean="0"/>
              <a:t> M</a:t>
            </a:r>
            <a:endParaRPr lang="en-US" dirty="0"/>
          </a:p>
        </p:txBody>
      </p:sp>
      <p:sp>
        <p:nvSpPr>
          <p:cNvPr id="9" name="TextBox 8"/>
          <p:cNvSpPr txBox="1"/>
          <p:nvPr/>
        </p:nvSpPr>
        <p:spPr>
          <a:xfrm>
            <a:off x="2514600" y="3255879"/>
            <a:ext cx="609600" cy="369332"/>
          </a:xfrm>
          <a:prstGeom prst="rect">
            <a:avLst/>
          </a:prstGeom>
          <a:noFill/>
        </p:spPr>
        <p:txBody>
          <a:bodyPr wrap="square" rtlCol="0">
            <a:spAutoFit/>
          </a:bodyPr>
          <a:lstStyle/>
          <a:p>
            <a:r>
              <a:rPr lang="en-US" dirty="0"/>
              <a:t>5</a:t>
            </a:r>
            <a:r>
              <a:rPr lang="en-US" dirty="0" smtClean="0"/>
              <a:t> M</a:t>
            </a:r>
            <a:endParaRPr lang="en-US" dirty="0"/>
          </a:p>
        </p:txBody>
      </p:sp>
      <p:sp>
        <p:nvSpPr>
          <p:cNvPr id="10" name="TextBox 9"/>
          <p:cNvSpPr txBox="1"/>
          <p:nvPr/>
        </p:nvSpPr>
        <p:spPr>
          <a:xfrm>
            <a:off x="2507673" y="457077"/>
            <a:ext cx="609600" cy="369332"/>
          </a:xfrm>
          <a:prstGeom prst="rect">
            <a:avLst/>
          </a:prstGeom>
          <a:noFill/>
        </p:spPr>
        <p:txBody>
          <a:bodyPr wrap="square" rtlCol="0">
            <a:spAutoFit/>
          </a:bodyPr>
          <a:lstStyle/>
          <a:p>
            <a:r>
              <a:rPr lang="en-US" dirty="0"/>
              <a:t>6</a:t>
            </a:r>
            <a:r>
              <a:rPr lang="en-US" dirty="0" smtClean="0"/>
              <a:t> M</a:t>
            </a:r>
            <a:endParaRPr lang="en-US" dirty="0"/>
          </a:p>
        </p:txBody>
      </p:sp>
      <p:sp>
        <p:nvSpPr>
          <p:cNvPr id="11" name="Rectangle 10"/>
          <p:cNvSpPr/>
          <p:nvPr/>
        </p:nvSpPr>
        <p:spPr>
          <a:xfrm>
            <a:off x="181708" y="6550223"/>
            <a:ext cx="8253478" cy="307777"/>
          </a:xfrm>
          <a:prstGeom prst="rect">
            <a:avLst/>
          </a:prstGeom>
        </p:spPr>
        <p:txBody>
          <a:bodyPr wrap="none">
            <a:spAutoFit/>
          </a:bodyPr>
          <a:lstStyle/>
          <a:p>
            <a:r>
              <a:rPr lang="en-US" sz="1400" dirty="0" smtClean="0"/>
              <a:t>From: Recent </a:t>
            </a:r>
            <a:r>
              <a:rPr lang="en-US" sz="1400" dirty="0"/>
              <a:t>Accumulated </a:t>
            </a:r>
            <a:r>
              <a:rPr lang="en-US" sz="1400" dirty="0" smtClean="0"/>
              <a:t>Precipitation </a:t>
            </a:r>
            <a:r>
              <a:rPr lang="en-US" sz="1400" dirty="0">
                <a:solidFill>
                  <a:srgbClr val="6600CC"/>
                </a:solidFill>
                <a:hlinkClick r:id="rId3"/>
              </a:rPr>
              <a:t>https://www.cpc.ncep.noaa.gov/products/Drought/briefing_prcp.shtml</a:t>
            </a:r>
            <a:r>
              <a:rPr lang="en-US" sz="1400" dirty="0" smtClean="0">
                <a:solidFill>
                  <a:srgbClr val="6600CC"/>
                </a:solidFill>
              </a:rPr>
              <a:t> </a:t>
            </a:r>
            <a:endParaRPr lang="en-US" sz="1400" dirty="0">
              <a:solidFill>
                <a:srgbClr val="6600CC"/>
              </a:solidFill>
            </a:endParaRPr>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smtClean="0"/>
              <a:t>Total precipitation </a:t>
            </a:r>
            <a:r>
              <a:rPr lang="en-US" b="1" dirty="0" smtClean="0"/>
              <a:t>Percent</a:t>
            </a:r>
            <a:r>
              <a:rPr lang="en-US" dirty="0" smtClean="0"/>
              <a:t> during last 3, 4, 5, and 6  months.</a:t>
            </a:r>
            <a:endParaRPr lang="en-US" dirty="0"/>
          </a:p>
        </p:txBody>
      </p:sp>
      <p:sp>
        <p:nvSpPr>
          <p:cNvPr id="6" name="Rectangle 5"/>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867400" y="3276600"/>
            <a:ext cx="609600" cy="369332"/>
          </a:xfrm>
          <a:prstGeom prst="rect">
            <a:avLst/>
          </a:prstGeom>
          <a:noFill/>
        </p:spPr>
        <p:txBody>
          <a:bodyPr wrap="square" rtlCol="0">
            <a:spAutoFit/>
          </a:bodyPr>
          <a:lstStyle/>
          <a:p>
            <a:r>
              <a:rPr lang="en-US" dirty="0" smtClean="0"/>
              <a:t>3M</a:t>
            </a:r>
            <a:endParaRPr lang="en-US" dirty="0"/>
          </a:p>
        </p:txBody>
      </p:sp>
      <p:sp>
        <p:nvSpPr>
          <p:cNvPr id="19" name="TextBox 18"/>
          <p:cNvSpPr txBox="1"/>
          <p:nvPr/>
        </p:nvSpPr>
        <p:spPr>
          <a:xfrm>
            <a:off x="5791200" y="488084"/>
            <a:ext cx="609600" cy="369332"/>
          </a:xfrm>
          <a:prstGeom prst="rect">
            <a:avLst/>
          </a:prstGeom>
          <a:noFill/>
        </p:spPr>
        <p:txBody>
          <a:bodyPr wrap="square" rtlCol="0">
            <a:spAutoFit/>
          </a:bodyPr>
          <a:lstStyle/>
          <a:p>
            <a:r>
              <a:rPr lang="en-US" dirty="0"/>
              <a:t>4</a:t>
            </a:r>
            <a:r>
              <a:rPr lang="en-US" dirty="0" smtClean="0"/>
              <a:t> M</a:t>
            </a:r>
            <a:endParaRPr lang="en-US" dirty="0"/>
          </a:p>
        </p:txBody>
      </p:sp>
      <p:sp>
        <p:nvSpPr>
          <p:cNvPr id="20" name="TextBox 19"/>
          <p:cNvSpPr txBox="1"/>
          <p:nvPr/>
        </p:nvSpPr>
        <p:spPr>
          <a:xfrm>
            <a:off x="2362200" y="3244334"/>
            <a:ext cx="762000" cy="369332"/>
          </a:xfrm>
          <a:prstGeom prst="rect">
            <a:avLst/>
          </a:prstGeom>
          <a:noFill/>
        </p:spPr>
        <p:txBody>
          <a:bodyPr wrap="square" rtlCol="0">
            <a:spAutoFit/>
          </a:bodyPr>
          <a:lstStyle/>
          <a:p>
            <a:r>
              <a:rPr lang="en-US" smtClean="0"/>
              <a:t> </a:t>
            </a:r>
            <a:r>
              <a:rPr lang="en-US" dirty="0"/>
              <a:t>5</a:t>
            </a:r>
            <a:r>
              <a:rPr lang="en-US" smtClean="0"/>
              <a:t> </a:t>
            </a:r>
            <a:r>
              <a:rPr lang="en-US" dirty="0" smtClean="0"/>
              <a:t>M</a:t>
            </a:r>
            <a:endParaRPr lang="en-US" dirty="0"/>
          </a:p>
        </p:txBody>
      </p:sp>
      <p:sp>
        <p:nvSpPr>
          <p:cNvPr id="22" name="TextBox 21"/>
          <p:cNvSpPr txBox="1"/>
          <p:nvPr/>
        </p:nvSpPr>
        <p:spPr>
          <a:xfrm>
            <a:off x="2514600" y="508866"/>
            <a:ext cx="609600" cy="369332"/>
          </a:xfrm>
          <a:prstGeom prst="rect">
            <a:avLst/>
          </a:prstGeom>
          <a:noFill/>
        </p:spPr>
        <p:txBody>
          <a:bodyPr wrap="square" rtlCol="0">
            <a:spAutoFit/>
          </a:bodyPr>
          <a:lstStyle/>
          <a:p>
            <a:r>
              <a:rPr lang="en-US" dirty="0"/>
              <a:t>6</a:t>
            </a:r>
            <a:r>
              <a:rPr lang="en-US" dirty="0" smtClean="0"/>
              <a:t> M</a:t>
            </a:r>
            <a:endParaRPr lang="en-US" dirty="0"/>
          </a:p>
        </p:txBody>
      </p:sp>
      <p:sp>
        <p:nvSpPr>
          <p:cNvPr id="7" name="TextBox 6"/>
          <p:cNvSpPr txBox="1"/>
          <p:nvPr/>
        </p:nvSpPr>
        <p:spPr>
          <a:xfrm>
            <a:off x="7872845" y="1143000"/>
            <a:ext cx="1276471" cy="3570208"/>
          </a:xfrm>
          <a:prstGeom prst="rect">
            <a:avLst/>
          </a:prstGeom>
          <a:noFill/>
        </p:spPr>
        <p:txBody>
          <a:bodyPr wrap="square" rtlCol="0">
            <a:spAutoFit/>
          </a:bodyPr>
          <a:lstStyle/>
          <a:p>
            <a:r>
              <a:rPr lang="en-US" sz="1600" dirty="0" smtClean="0"/>
              <a:t>Albuquerque NWS office</a:t>
            </a:r>
          </a:p>
          <a:p>
            <a:r>
              <a:rPr lang="en-US" sz="1600" dirty="0" smtClean="0"/>
              <a:t>Forecast above normal JAS 2019 near to slightly above normal in the northern NM area. So far, it is not panning out.</a:t>
            </a:r>
          </a:p>
          <a:p>
            <a:endParaRPr lang="en-US" dirty="0"/>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4953000" y="1828562"/>
            <a:ext cx="533400" cy="6098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8</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smtClean="0"/>
              <a:t>Total precipitation </a:t>
            </a:r>
            <a:r>
              <a:rPr lang="en-US" b="1" dirty="0" smtClean="0"/>
              <a:t>Percent</a:t>
            </a:r>
            <a:r>
              <a:rPr lang="en-US" dirty="0" smtClean="0"/>
              <a:t> during last 9 months, 1 yr, 1.5yrs, &amp; 2 yrs.</a:t>
            </a:r>
            <a:endParaRPr lang="en-US" dirty="0"/>
          </a:p>
        </p:txBody>
      </p:sp>
      <p:sp>
        <p:nvSpPr>
          <p:cNvPr id="6" name="Rectangle 5"/>
          <p:cNvSpPr/>
          <p:nvPr/>
        </p:nvSpPr>
        <p:spPr>
          <a:xfrm>
            <a:off x="29718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914400" y="1676400"/>
            <a:ext cx="9525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096000" y="3276600"/>
            <a:ext cx="609600" cy="369332"/>
          </a:xfrm>
          <a:prstGeom prst="rect">
            <a:avLst/>
          </a:prstGeom>
          <a:noFill/>
        </p:spPr>
        <p:txBody>
          <a:bodyPr wrap="square" rtlCol="0">
            <a:spAutoFit/>
          </a:bodyPr>
          <a:lstStyle/>
          <a:p>
            <a:r>
              <a:rPr lang="en-US" dirty="0"/>
              <a:t>9</a:t>
            </a:r>
            <a:r>
              <a:rPr lang="en-US" dirty="0" smtClean="0"/>
              <a:t> M</a:t>
            </a:r>
            <a:endParaRPr lang="en-US" dirty="0"/>
          </a:p>
        </p:txBody>
      </p:sp>
      <p:sp>
        <p:nvSpPr>
          <p:cNvPr id="11" name="TextBox 10"/>
          <p:cNvSpPr txBox="1"/>
          <p:nvPr/>
        </p:nvSpPr>
        <p:spPr>
          <a:xfrm>
            <a:off x="5874327" y="485775"/>
            <a:ext cx="609600" cy="369332"/>
          </a:xfrm>
          <a:prstGeom prst="rect">
            <a:avLst/>
          </a:prstGeom>
          <a:noFill/>
        </p:spPr>
        <p:txBody>
          <a:bodyPr wrap="square" rtlCol="0">
            <a:spAutoFit/>
          </a:bodyPr>
          <a:lstStyle/>
          <a:p>
            <a:r>
              <a:rPr lang="en-US" dirty="0"/>
              <a:t>1</a:t>
            </a:r>
            <a:r>
              <a:rPr lang="en-US" dirty="0" smtClean="0"/>
              <a:t> Y</a:t>
            </a:r>
            <a:endParaRPr lang="en-US" dirty="0"/>
          </a:p>
        </p:txBody>
      </p:sp>
      <p:sp>
        <p:nvSpPr>
          <p:cNvPr id="12" name="TextBox 11"/>
          <p:cNvSpPr txBox="1"/>
          <p:nvPr/>
        </p:nvSpPr>
        <p:spPr>
          <a:xfrm>
            <a:off x="2362200" y="3235880"/>
            <a:ext cx="762000" cy="369332"/>
          </a:xfrm>
          <a:prstGeom prst="rect">
            <a:avLst/>
          </a:prstGeom>
          <a:noFill/>
        </p:spPr>
        <p:txBody>
          <a:bodyPr wrap="square" rtlCol="0">
            <a:spAutoFit/>
          </a:bodyPr>
          <a:lstStyle/>
          <a:p>
            <a:r>
              <a:rPr lang="en-US" dirty="0" smtClean="0"/>
              <a:t>1.5 Y</a:t>
            </a:r>
            <a:endParaRPr lang="en-US" dirty="0"/>
          </a:p>
        </p:txBody>
      </p:sp>
      <p:sp>
        <p:nvSpPr>
          <p:cNvPr id="13" name="TextBox 12"/>
          <p:cNvSpPr txBox="1"/>
          <p:nvPr/>
        </p:nvSpPr>
        <p:spPr>
          <a:xfrm>
            <a:off x="2440709" y="445532"/>
            <a:ext cx="609600" cy="369332"/>
          </a:xfrm>
          <a:prstGeom prst="rect">
            <a:avLst/>
          </a:prstGeom>
          <a:noFill/>
        </p:spPr>
        <p:txBody>
          <a:bodyPr wrap="square" rtlCol="0">
            <a:spAutoFit/>
          </a:bodyPr>
          <a:lstStyle/>
          <a:p>
            <a:r>
              <a:rPr lang="en-US" dirty="0" smtClean="0"/>
              <a:t>2 Y</a:t>
            </a:r>
            <a:endParaRPr lang="en-US" dirty="0"/>
          </a:p>
        </p:txBody>
      </p:sp>
      <p:sp>
        <p:nvSpPr>
          <p:cNvPr id="17" name="Rounded Rectangle 16"/>
          <p:cNvSpPr/>
          <p:nvPr/>
        </p:nvSpPr>
        <p:spPr>
          <a:xfrm>
            <a:off x="1066800" y="4495800"/>
            <a:ext cx="8001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81708" y="6550223"/>
            <a:ext cx="8253478" cy="307777"/>
          </a:xfrm>
          <a:prstGeom prst="rect">
            <a:avLst/>
          </a:prstGeom>
        </p:spPr>
        <p:txBody>
          <a:bodyPr wrap="none">
            <a:spAutoFit/>
          </a:bodyPr>
          <a:lstStyle/>
          <a:p>
            <a:r>
              <a:rPr lang="en-US" sz="1400" dirty="0" smtClean="0"/>
              <a:t>From: Recent </a:t>
            </a:r>
            <a:r>
              <a:rPr lang="en-US" sz="1400" dirty="0"/>
              <a:t>Accumulated </a:t>
            </a:r>
            <a:r>
              <a:rPr lang="en-US" sz="1400" dirty="0" smtClean="0"/>
              <a:t>Precipitation </a:t>
            </a:r>
            <a:r>
              <a:rPr lang="en-US" sz="1400" dirty="0">
                <a:solidFill>
                  <a:srgbClr val="6600CC"/>
                </a:solidFill>
                <a:hlinkClick r:id="rId3"/>
              </a:rPr>
              <a:t>https://www.cpc.ncep.noaa.gov/products/Drought/briefing_prcp.shtml</a:t>
            </a:r>
            <a:r>
              <a:rPr lang="en-US" sz="1400" dirty="0" smtClean="0">
                <a:solidFill>
                  <a:srgbClr val="6600CC"/>
                </a:solidFill>
              </a:rPr>
              <a:t> </a:t>
            </a:r>
            <a:endParaRPr lang="en-US" sz="1400" dirty="0">
              <a:solidFill>
                <a:srgbClr val="6600CC"/>
              </a:solidFill>
            </a:endParaRPr>
          </a:p>
        </p:txBody>
      </p:sp>
      <p:sp>
        <p:nvSpPr>
          <p:cNvPr id="15" name="Rounded Rectangle 14"/>
          <p:cNvSpPr/>
          <p:nvPr/>
        </p:nvSpPr>
        <p:spPr>
          <a:xfrm>
            <a:off x="4800600" y="4724399"/>
            <a:ext cx="685800" cy="51593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smtClean="0"/>
              <a:t>Total precipitation </a:t>
            </a:r>
            <a:r>
              <a:rPr lang="en-US" b="1" dirty="0" smtClean="0"/>
              <a:t>Percent </a:t>
            </a:r>
            <a:r>
              <a:rPr lang="en-US" dirty="0" smtClean="0"/>
              <a:t>during last 2 </a:t>
            </a:r>
            <a:r>
              <a:rPr lang="en-US" dirty="0" err="1" smtClean="0"/>
              <a:t>yrs</a:t>
            </a:r>
            <a:r>
              <a:rPr lang="en-US" dirty="0" smtClean="0"/>
              <a:t>, 3 </a:t>
            </a:r>
            <a:r>
              <a:rPr lang="en-US" dirty="0" err="1" smtClean="0"/>
              <a:t>yrs</a:t>
            </a:r>
            <a:r>
              <a:rPr lang="en-US" dirty="0" smtClean="0"/>
              <a:t>, 4 </a:t>
            </a:r>
            <a:r>
              <a:rPr lang="en-US" dirty="0" err="1" smtClean="0"/>
              <a:t>yrs</a:t>
            </a:r>
            <a:r>
              <a:rPr lang="en-US" dirty="0" smtClean="0"/>
              <a:t>, &amp; 5 yrs.</a:t>
            </a:r>
            <a:endParaRPr lang="en-US" dirty="0"/>
          </a:p>
        </p:txBody>
      </p:sp>
      <p:sp>
        <p:nvSpPr>
          <p:cNvPr id="3" name="TextBox 2"/>
          <p:cNvSpPr txBox="1"/>
          <p:nvPr/>
        </p:nvSpPr>
        <p:spPr>
          <a:xfrm>
            <a:off x="7620000" y="1143000"/>
            <a:ext cx="1524000" cy="3508653"/>
          </a:xfrm>
          <a:prstGeom prst="rect">
            <a:avLst/>
          </a:prstGeom>
          <a:noFill/>
        </p:spPr>
        <p:txBody>
          <a:bodyPr wrap="square" rtlCol="0">
            <a:spAutoFit/>
          </a:bodyPr>
          <a:lstStyle/>
          <a:p>
            <a:r>
              <a:rPr lang="en-US" sz="1600" dirty="0" smtClean="0"/>
              <a:t>Still longer term rainfall deficit variability in play?  Especially in the southwest!</a:t>
            </a:r>
          </a:p>
          <a:p>
            <a:endParaRPr lang="en-US" sz="1600" dirty="0"/>
          </a:p>
          <a:p>
            <a:r>
              <a:rPr lang="en-US" sz="1600" dirty="0" smtClean="0"/>
              <a:t>Will these deficits ever go away, OR is these part of the new norm??</a:t>
            </a:r>
          </a:p>
          <a:p>
            <a:endParaRPr lang="en-US" sz="1600" dirty="0"/>
          </a:p>
          <a:p>
            <a:endParaRPr lang="en-US" sz="1400" dirty="0"/>
          </a:p>
        </p:txBody>
      </p:sp>
      <p:sp>
        <p:nvSpPr>
          <p:cNvPr id="6" name="Rectangle 5"/>
          <p:cNvSpPr/>
          <p:nvPr/>
        </p:nvSpPr>
        <p:spPr>
          <a:xfrm>
            <a:off x="2971800" y="76201"/>
            <a:ext cx="8382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187825" y="4419600"/>
            <a:ext cx="11430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416425" y="1752600"/>
            <a:ext cx="9144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44525" y="1752600"/>
            <a:ext cx="800100" cy="7202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smtClean="0"/>
              <a:t>2 Y</a:t>
            </a:r>
            <a:endParaRPr lang="en-US" dirty="0"/>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a:t>
            </a:r>
            <a:r>
              <a:rPr lang="en-US" dirty="0" smtClean="0"/>
              <a:t> Y</a:t>
            </a:r>
            <a:endParaRPr lang="en-US" dirty="0"/>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a:t>
            </a:r>
            <a:r>
              <a:rPr lang="en-US" dirty="0" smtClean="0"/>
              <a:t> Y</a:t>
            </a:r>
            <a:endParaRPr lang="en-US" dirty="0"/>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a:t>
            </a:r>
            <a:r>
              <a:rPr lang="en-US" dirty="0" smtClean="0"/>
              <a:t> Y</a:t>
            </a:r>
            <a:endParaRPr lang="en-US" dirty="0"/>
          </a:p>
        </p:txBody>
      </p:sp>
      <p:sp>
        <p:nvSpPr>
          <p:cNvPr id="17" name="Rounded Rectangle 16"/>
          <p:cNvSpPr/>
          <p:nvPr/>
        </p:nvSpPr>
        <p:spPr>
          <a:xfrm>
            <a:off x="758825" y="4572000"/>
            <a:ext cx="762000"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smtClean="0"/>
              <a:t>From: Recent </a:t>
            </a:r>
            <a:r>
              <a:rPr lang="en-US" sz="1400" dirty="0"/>
              <a:t>Accumulated </a:t>
            </a:r>
            <a:r>
              <a:rPr lang="en-US" sz="1400" dirty="0" smtClean="0"/>
              <a:t>Precipitation </a:t>
            </a:r>
            <a:r>
              <a:rPr lang="en-US" sz="1400" dirty="0">
                <a:solidFill>
                  <a:srgbClr val="6600CC"/>
                </a:solidFill>
                <a:hlinkClick r:id="rId3"/>
              </a:rPr>
              <a:t>https://www.cpc.ncep.noaa.gov/products/Drought/briefing_prcp.shtml</a:t>
            </a:r>
            <a:r>
              <a:rPr lang="en-US" sz="1400" dirty="0" smtClean="0">
                <a:solidFill>
                  <a:srgbClr val="6600CC"/>
                </a:solidFill>
              </a:rPr>
              <a:t> </a:t>
            </a:r>
            <a:endParaRPr lang="en-US" sz="1400" dirty="0">
              <a:solidFill>
                <a:srgbClr val="6600CC"/>
              </a:solidFill>
            </a:endParaRPr>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60919</TotalTime>
  <Words>1747</Words>
  <Application>Microsoft Office PowerPoint</Application>
  <PresentationFormat>On-screen Show (4:3)</PresentationFormat>
  <Paragraphs>242</Paragraphs>
  <Slides>34</Slides>
  <Notes>5</Notes>
  <HiddenSlides>3</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Default Design</vt:lpstr>
      <vt:lpstr>Office Theme</vt:lpstr>
      <vt:lpstr>Drought  Outlook  Support Briefing   September 2019  </vt:lpstr>
      <vt:lpstr>Drought Monitor </vt:lpstr>
      <vt:lpstr>(Prev)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vt:lpstr>
      <vt:lpstr>The agreement/uncertainty  among the diff. NMME models’ forecasts (middle and bottom panels)  for Oct-Nov-Dec Precipitation!!!  </vt:lpstr>
      <vt:lpstr>PowerPoint Presentation</vt:lpstr>
      <vt:lpstr>PowerPoint Presentation</vt:lpstr>
      <vt:lpstr>PowerPoint Presentation</vt:lpstr>
      <vt:lpstr>PowerPoint Presentation</vt:lpstr>
      <vt:lpstr>Summary</vt:lpstr>
      <vt:lpstr>Miscellaneous maps</vt:lpstr>
      <vt:lpstr>PowerPoint Presentation</vt:lpstr>
    </vt:vector>
  </TitlesOfParts>
  <Company>CPC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5511</cp:revision>
  <cp:lastPrinted>2014-07-10T13:24:01Z</cp:lastPrinted>
  <dcterms:created xsi:type="dcterms:W3CDTF">2008-10-04T17:35:30Z</dcterms:created>
  <dcterms:modified xsi:type="dcterms:W3CDTF">2019-09-17T14:42:46Z</dcterms:modified>
</cp:coreProperties>
</file>