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808" r:id="rId2"/>
    <p:sldId id="824" r:id="rId3"/>
    <p:sldId id="911" r:id="rId4"/>
    <p:sldId id="896" r:id="rId5"/>
    <p:sldId id="938" r:id="rId6"/>
    <p:sldId id="850" r:id="rId7"/>
    <p:sldId id="868" r:id="rId8"/>
    <p:sldId id="867" r:id="rId9"/>
    <p:sldId id="893" r:id="rId10"/>
    <p:sldId id="833" r:id="rId11"/>
    <p:sldId id="891" r:id="rId12"/>
    <p:sldId id="892" r:id="rId13"/>
    <p:sldId id="900" r:id="rId14"/>
    <p:sldId id="936" r:id="rId15"/>
    <p:sldId id="937" r:id="rId16"/>
    <p:sldId id="881" r:id="rId17"/>
    <p:sldId id="889" r:id="rId18"/>
    <p:sldId id="757" r:id="rId19"/>
    <p:sldId id="922" r:id="rId20"/>
    <p:sldId id="928" r:id="rId21"/>
    <p:sldId id="796" r:id="rId22"/>
    <p:sldId id="795" r:id="rId23"/>
    <p:sldId id="890" r:id="rId24"/>
    <p:sldId id="790" r:id="rId25"/>
    <p:sldId id="878" r:id="rId26"/>
    <p:sldId id="804" r:id="rId27"/>
    <p:sldId id="877" r:id="rId28"/>
    <p:sldId id="728" r:id="rId29"/>
    <p:sldId id="935" r:id="rId30"/>
    <p:sldId id="926" r:id="rId31"/>
    <p:sldId id="270" r:id="rId32"/>
    <p:sldId id="915" r:id="rId33"/>
    <p:sldId id="888" r:id="rId34"/>
    <p:sldId id="883" r:id="rId35"/>
    <p:sldId id="918" r:id="rId36"/>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6600CC"/>
    <a:srgbClr val="9A7500"/>
    <a:srgbClr val="C89800"/>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1" autoAdjust="0"/>
    <p:restoredTop sz="99266" autoAdjust="0"/>
  </p:normalViewPr>
  <p:slideViewPr>
    <p:cSldViewPr>
      <p:cViewPr>
        <p:scale>
          <a:sx n="107" d="100"/>
          <a:sy n="107" d="100"/>
        </p:scale>
        <p:origin x="-102" y="-9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33</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1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hyperlink" Target="https://fsapps.nwcg.gov/" TargetMode="External"/><Relationship Id="rId10" Type="http://schemas.openxmlformats.org/officeDocument/2006/relationships/image" Target="../media/image67.png"/><Relationship Id="rId4" Type="http://schemas.openxmlformats.org/officeDocument/2006/relationships/hyperlink" Target="https://www.nrcs.usda.gov/wps/portal/wcc/" TargetMode="Externa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gi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gif"/><Relationship Id="rId4" Type="http://schemas.openxmlformats.org/officeDocument/2006/relationships/image" Target="../media/image72.png"/><Relationship Id="rId9" Type="http://schemas.openxmlformats.org/officeDocument/2006/relationships/image" Target="../media/image77.gif"/></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jpg"/></Relationships>
</file>

<file path=ppt/slides/_rels/slide3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September 2020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10200" y="3576637"/>
            <a:ext cx="2438400" cy="16049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a:t>
            </a:r>
            <a:r>
              <a:rPr lang="en-US" sz="1400" dirty="0" err="1" smtClean="0"/>
              <a:t>regn</a:t>
            </a:r>
            <a:r>
              <a:rPr lang="en-US" sz="1400" dirty="0" smtClean="0"/>
              <a:t>. central/west =&gt; narrow rainy season (months)</a:t>
            </a:r>
            <a:endParaRPr lang="en-US" sz="1400" dirty="0"/>
          </a:p>
          <a:p>
            <a:endParaRPr lang="en-US" sz="1400" dirty="0"/>
          </a:p>
          <a:p>
            <a:r>
              <a:rPr lang="en-US" sz="1400" dirty="0" smtClean="0"/>
              <a:t>Overall, more white space in the east -&gt; distributed rainfall season (except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0" y="5057133"/>
            <a:ext cx="2736715" cy="1800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10200" y="3450978"/>
            <a:ext cx="2743200" cy="16061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10200" y="1676400"/>
            <a:ext cx="2736715" cy="1752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219200" y="2057400"/>
            <a:ext cx="2438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200" y="2514600"/>
            <a:ext cx="27432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Behavior in Drought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8153400" y="762000"/>
            <a:ext cx="347764" cy="1524000"/>
          </a:xfrm>
          <a:prstGeom prst="arc">
            <a:avLst>
              <a:gd name="adj1" fmla="val 15432076"/>
              <a:gd name="adj2" fmla="val 6079176"/>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8153400" y="587276"/>
            <a:ext cx="990600" cy="2308324"/>
          </a:xfrm>
          <a:prstGeom prst="rect">
            <a:avLst/>
          </a:prstGeom>
          <a:noFill/>
        </p:spPr>
        <p:txBody>
          <a:bodyPr wrap="square" rtlCol="0">
            <a:spAutoFit/>
          </a:bodyPr>
          <a:lstStyle/>
          <a:p>
            <a:r>
              <a:rPr lang="en-US" sz="1200" b="1" dirty="0" smtClean="0"/>
              <a:t>As if not enough so far, September/October are still climatologically  bad months for west coast fire season </a:t>
            </a:r>
            <a:r>
              <a:rPr lang="en-US" sz="1200" b="1" dirty="0" smtClean="0">
                <a:sym typeface="Wingdings" panose="05000000000000000000" pitchFamily="2" charset="2"/>
              </a:rPr>
              <a:t> </a:t>
            </a:r>
            <a:r>
              <a:rPr lang="en-US" sz="1200" b="1" dirty="0" smtClean="0"/>
              <a:t> </a:t>
            </a:r>
            <a:endParaRPr lang="en-US" sz="1200" b="1" dirty="0"/>
          </a:p>
        </p:txBody>
      </p:sp>
      <p:sp>
        <p:nvSpPr>
          <p:cNvPr id="26" name="TextBox 25"/>
          <p:cNvSpPr txBox="1"/>
          <p:nvPr/>
        </p:nvSpPr>
        <p:spPr>
          <a:xfrm>
            <a:off x="8153400" y="-76200"/>
            <a:ext cx="914400" cy="646331"/>
          </a:xfrm>
          <a:prstGeom prst="rect">
            <a:avLst/>
          </a:prstGeom>
          <a:noFill/>
        </p:spPr>
        <p:txBody>
          <a:bodyPr wrap="square" rtlCol="0">
            <a:spAutoFit/>
          </a:bodyPr>
          <a:lstStyle/>
          <a:p>
            <a:r>
              <a:rPr lang="en-US" sz="1200" b="1" dirty="0" smtClean="0"/>
              <a:t>October-least green map!</a:t>
            </a:r>
            <a:endParaRPr lang="en-US" sz="1200" b="1"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a:t>Adapted from</a:t>
              </a:r>
            </a:p>
            <a:p>
              <a:r>
                <a:rPr lang="en-US" sz="900" dirty="0"/>
                <a:t>Rich Tinker</a:t>
              </a:r>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4465"/>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a:solidFill>
                  <a:srgbClr val="000000"/>
                </a:solidFill>
                <a:effectLst/>
                <a:latin typeface="Times New Roman"/>
                <a:ea typeface="Times New Roman"/>
                <a:cs typeface="Arial"/>
              </a:rPr>
              <a:t>Precip  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25" name="TextBox 24"/>
          <p:cNvSpPr txBox="1"/>
          <p:nvPr/>
        </p:nvSpPr>
        <p:spPr>
          <a:xfrm>
            <a:off x="3701260" y="432574"/>
            <a:ext cx="685800" cy="369332"/>
          </a:xfrm>
          <a:prstGeom prst="rect">
            <a:avLst/>
          </a:prstGeom>
          <a:noFill/>
        </p:spPr>
        <p:txBody>
          <a:bodyPr wrap="square" rtlCol="0">
            <a:spAutoFit/>
          </a:bodyPr>
          <a:lstStyle/>
          <a:p>
            <a:r>
              <a:rPr lang="en-US" b="1" dirty="0" smtClean="0">
                <a:solidFill>
                  <a:srgbClr val="FF0000"/>
                </a:solidFill>
              </a:rPr>
              <a:t>JFM</a:t>
            </a:r>
            <a:endParaRPr lang="en-US" b="1" dirty="0">
              <a:solidFill>
                <a:srgbClr val="FF0000"/>
              </a:solidFill>
            </a:endParaRPr>
          </a:p>
        </p:txBody>
      </p:sp>
      <p:sp>
        <p:nvSpPr>
          <p:cNvPr id="8" name="Rectangle 7"/>
          <p:cNvSpPr/>
          <p:nvPr/>
        </p:nvSpPr>
        <p:spPr>
          <a:xfrm>
            <a:off x="2362200" y="5257800"/>
            <a:ext cx="1981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cpc.ncep.noaa.gov/products/precip/CWlink/ENSO/composites/lanina.ond.preci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51894"/>
            <a:ext cx="4812602" cy="62299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892896" y="533400"/>
            <a:ext cx="879504" cy="369332"/>
          </a:xfrm>
          <a:prstGeom prst="rect">
            <a:avLst/>
          </a:prstGeom>
          <a:noFill/>
        </p:spPr>
        <p:txBody>
          <a:bodyPr wrap="square" rtlCol="0">
            <a:spAutoFit/>
          </a:bodyPr>
          <a:lstStyle/>
          <a:p>
            <a:r>
              <a:rPr lang="en-US" b="1" dirty="0" smtClean="0">
                <a:solidFill>
                  <a:srgbClr val="FF0000"/>
                </a:solidFill>
              </a:rPr>
              <a:t>OND</a:t>
            </a:r>
            <a:endParaRPr lang="en-US" b="1" dirty="0">
              <a:solidFill>
                <a:srgbClr val="FF00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5240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pic>
        <p:nvPicPr>
          <p:cNvPr id="9"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788"/>
            <a:ext cx="5486400" cy="680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5" y="0"/>
            <a:ext cx="5652655"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019800" y="3886200"/>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39018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486400" y="1371600"/>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cxnSp>
        <p:nvCxnSpPr>
          <p:cNvPr id="4" name="Straight Arrow Connector 3"/>
          <p:cNvCxnSpPr/>
          <p:nvPr/>
        </p:nvCxnSpPr>
        <p:spPr>
          <a:xfrm>
            <a:off x="4343400" y="4343400"/>
            <a:ext cx="4572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50" name="Picture 2" descr="https://www.cpc.ncep.noaa.gov/products/tanal/30day/mean/202008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4762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00400"/>
            <a:ext cx="41910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5463" y="4953000"/>
            <a:ext cx="2148538" cy="16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8" name="Rectangle 7"/>
          <p:cNvSpPr/>
          <p:nvPr/>
        </p:nvSpPr>
        <p:spPr>
          <a:xfrm>
            <a:off x="4820726" y="2911214"/>
            <a:ext cx="2875473" cy="276999"/>
          </a:xfrm>
          <a:prstGeom prst="rect">
            <a:avLst/>
          </a:prstGeom>
        </p:spPr>
        <p:txBody>
          <a:bodyPr wrap="square">
            <a:spAutoFit/>
          </a:bodyPr>
          <a:lstStyle/>
          <a:p>
            <a:r>
              <a:rPr lang="en-US" sz="1200" dirty="0">
                <a:solidFill>
                  <a:srgbClr val="FF0000"/>
                </a:solidFill>
                <a:hlinkClick r:id="rId4"/>
              </a:rPr>
              <a:t>https://www.nrcs.usda.gov/wps/portal/wcc/</a:t>
            </a:r>
            <a:endParaRPr lang="en-US" sz="1200" dirty="0">
              <a:solidFill>
                <a:srgbClr val="FF0000"/>
              </a:solidFill>
            </a:endParaRPr>
          </a:p>
        </p:txBody>
      </p:sp>
      <p:sp>
        <p:nvSpPr>
          <p:cNvPr id="15" name="TextBox 14"/>
          <p:cNvSpPr txBox="1"/>
          <p:nvPr/>
        </p:nvSpPr>
        <p:spPr>
          <a:xfrm>
            <a:off x="7112167" y="5257800"/>
            <a:ext cx="507833" cy="369332"/>
          </a:xfrm>
          <a:prstGeom prst="rect">
            <a:avLst/>
          </a:prstGeom>
          <a:noFill/>
        </p:spPr>
        <p:txBody>
          <a:bodyPr wrap="square" rtlCol="0">
            <a:spAutoFit/>
          </a:bodyPr>
          <a:lstStyle/>
          <a:p>
            <a:r>
              <a:rPr lang="en-US" dirty="0"/>
              <a:t>TX</a:t>
            </a:r>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6669043" y="378023"/>
            <a:ext cx="1941557" cy="307777"/>
          </a:xfrm>
          <a:prstGeom prst="rect">
            <a:avLst/>
          </a:prstGeom>
        </p:spPr>
        <p:txBody>
          <a:bodyPr wrap="none">
            <a:spAutoFit/>
          </a:bodyPr>
          <a:lstStyle/>
          <a:p>
            <a:r>
              <a:rPr lang="en-US" sz="1400" dirty="0">
                <a:hlinkClick r:id="rId5"/>
              </a:rPr>
              <a:t>https://fsapps.nwcg.gov/</a:t>
            </a:r>
            <a:endParaRPr lang="en-US" sz="1400" dirty="0"/>
          </a:p>
        </p:txBody>
      </p: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3675" y="6748463"/>
            <a:ext cx="2295525" cy="10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https://fsapps.nwcg.gov/afm/data/lg_fire/lg_fire_nifc_2020-08-17.png"/>
          <p:cNvPicPr>
            <a:picLocks noChangeAspect="1" noChangeArrowheads="1"/>
          </p:cNvPicPr>
          <p:nvPr/>
        </p:nvPicPr>
        <p:blipFill rotWithShape="1">
          <a:blip r:embed="rId7">
            <a:extLst>
              <a:ext uri="{28A0092B-C50C-407E-A947-70E740481C1C}">
                <a14:useLocalDpi xmlns:a14="http://schemas.microsoft.com/office/drawing/2010/main" val="0"/>
              </a:ext>
            </a:extLst>
          </a:blip>
          <a:srcRect b="26224"/>
          <a:stretch/>
        </p:blipFill>
        <p:spPr bwMode="auto">
          <a:xfrm>
            <a:off x="4940076" y="178180"/>
            <a:ext cx="3988247" cy="30222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
            <a:ext cx="4571999"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3694" y="38100"/>
            <a:ext cx="4181706"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76200"/>
            <a:ext cx="147637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Forecast Fire Danger Rating Continental Ma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95462" y="3276600"/>
            <a:ext cx="214853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33694" y="4813620"/>
            <a:ext cx="2276706" cy="173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6458615" y="6063734"/>
            <a:ext cx="507833" cy="369332"/>
          </a:xfrm>
          <a:prstGeom prst="rect">
            <a:avLst/>
          </a:prstGeom>
          <a:noFill/>
        </p:spPr>
        <p:txBody>
          <a:bodyPr wrap="square" rtlCol="0">
            <a:spAutoFit/>
          </a:bodyPr>
          <a:lstStyle/>
          <a:p>
            <a:r>
              <a:rPr lang="en-US" dirty="0" smtClean="0"/>
              <a:t>CO</a:t>
            </a:r>
            <a:endParaRPr lang="en-US" dirty="0"/>
          </a:p>
        </p:txBody>
      </p:sp>
      <p:sp>
        <p:nvSpPr>
          <p:cNvPr id="6" name="TextBox 5"/>
          <p:cNvSpPr txBox="1"/>
          <p:nvPr/>
        </p:nvSpPr>
        <p:spPr>
          <a:xfrm>
            <a:off x="4419600" y="2819400"/>
            <a:ext cx="2575862"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This is the worst CA fire season ever! –Oct/Nov ? </a:t>
            </a:r>
          </a:p>
          <a:p>
            <a:pPr marL="285750" indent="-285750">
              <a:buFont typeface="Arial" panose="020B0604020202020204" pitchFamily="34" charset="0"/>
              <a:buChar char="•"/>
            </a:pPr>
            <a:r>
              <a:rPr lang="en-US" sz="1400" dirty="0" smtClean="0"/>
              <a:t>Many western states (~10) impacted by Ongoing Fire!!</a:t>
            </a:r>
          </a:p>
          <a:p>
            <a:pPr marL="285750" indent="-285750">
              <a:buFont typeface="Arial" panose="020B0604020202020204" pitchFamily="34" charset="0"/>
              <a:buChar char="•"/>
            </a:pPr>
            <a:r>
              <a:rPr lang="en-US" sz="1400" dirty="0" smtClean="0"/>
              <a:t>Over 3.5 million acres burnt by fires.</a:t>
            </a:r>
          </a:p>
          <a:p>
            <a:pPr marL="285750" indent="-285750">
              <a:buFont typeface="Arial" panose="020B0604020202020204" pitchFamily="34" charset="0"/>
              <a:buChar char="•"/>
            </a:pPr>
            <a:r>
              <a:rPr lang="en-US" sz="1400" dirty="0" smtClean="0"/>
              <a:t>Many (&gt;10 ?)  lives lost. Many more missing!!! </a:t>
            </a:r>
          </a:p>
          <a:p>
            <a:pPr marL="285750" indent="-285750">
              <a:buFont typeface="Arial" panose="020B0604020202020204" pitchFamily="34" charset="0"/>
              <a:buChar char="•"/>
            </a:pPr>
            <a:r>
              <a:rPr lang="en-US" sz="1400" dirty="0" smtClean="0"/>
              <a:t>Property damage ? Billion $$</a:t>
            </a:r>
            <a:endParaRPr lang="en-US" sz="1400" dirty="0"/>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6200" y="6248400"/>
            <a:ext cx="4876800" cy="523220"/>
          </a:xfrm>
          <a:prstGeom prst="rect">
            <a:avLst/>
          </a:prstGeom>
          <a:noFill/>
        </p:spPr>
        <p:txBody>
          <a:bodyPr wrap="square" rtlCol="0">
            <a:spAutoFit/>
          </a:bodyPr>
          <a:lstStyle/>
          <a:p>
            <a:r>
              <a:rPr lang="en-US" sz="1400" b="1" dirty="0" smtClean="0"/>
              <a:t>Some/many of California </a:t>
            </a:r>
            <a:r>
              <a:rPr lang="en-US" sz="1400" b="1" dirty="0"/>
              <a:t>reservoirs </a:t>
            </a:r>
            <a:r>
              <a:rPr lang="en-US" sz="1400" b="1" dirty="0" smtClean="0"/>
              <a:t>levels are  below their historical average levels.  La Nina is here </a:t>
            </a:r>
            <a:r>
              <a:rPr lang="en-US" sz="1400" b="1" dirty="0" err="1" smtClean="0"/>
              <a:t>atleast</a:t>
            </a:r>
            <a:r>
              <a:rPr lang="en-US" sz="1400" b="1" dirty="0" smtClean="0"/>
              <a:t> thru DJF </a:t>
            </a:r>
            <a:r>
              <a:rPr lang="en-US" sz="1400" b="1" dirty="0" smtClean="0">
                <a:sym typeface="Wingdings" panose="05000000000000000000" pitchFamily="2" charset="2"/>
              </a:rPr>
              <a:t></a:t>
            </a:r>
            <a:endParaRPr lang="en-US" sz="1400" b="1"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Worse conditions </a:t>
            </a:r>
            <a:r>
              <a:rPr lang="en-US" altLang="en-US" sz="1600" dirty="0">
                <a:latin typeface="Times New Roman" pitchFamily="18" charset="0"/>
              </a:rPr>
              <a:t>in the </a:t>
            </a:r>
            <a:r>
              <a:rPr lang="en-US" altLang="en-US" sz="1600" dirty="0" smtClean="0">
                <a:latin typeface="Times New Roman" pitchFamily="18" charset="0"/>
              </a:rPr>
              <a:t>southwest, in the monsoon region.</a:t>
            </a:r>
          </a:p>
          <a:p>
            <a:pPr eaLnBrk="1" hangingPunct="1">
              <a:spcBef>
                <a:spcPct val="0"/>
              </a:spcBef>
            </a:pPr>
            <a:r>
              <a:rPr lang="en-US" altLang="en-US" sz="1600" dirty="0" smtClean="0">
                <a:latin typeface="Times New Roman" pitchFamily="18" charset="0"/>
              </a:rPr>
              <a:t>Northeast still under drought.</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flipH="1">
            <a:off x="76200" y="323850"/>
            <a:ext cx="704850" cy="4629150"/>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3124200" y="914400"/>
            <a:ext cx="711474" cy="4495800"/>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9642"/>
            <a:ext cx="3428998" cy="21472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2162092"/>
            <a:ext cx="3410132"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8937" y="2691084"/>
            <a:ext cx="2700295" cy="1724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p:cNvCxnSpPr/>
          <p:nvPr/>
        </p:nvCxnSpPr>
        <p:spPr>
          <a:xfrm>
            <a:off x="6858000" y="2895600"/>
            <a:ext cx="1905000" cy="15195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029200" y="3738603"/>
            <a:ext cx="2057400" cy="164774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4"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 y="4243864"/>
            <a:ext cx="3410132" cy="21569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88312" y="4305300"/>
            <a:ext cx="2755688"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9040"/>
            <a:ext cx="4474488" cy="29107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www.cpc.ncep.noaa.gov/products/Drought/Figures/smp/ens_smp_delt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040"/>
            <a:ext cx="4474489" cy="29107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cpc.ncep.noaa.gov/products/Drought/Figures/smp/ens_smp_delta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581" y="1516420"/>
            <a:ext cx="4606419" cy="2996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00600"/>
            <a:ext cx="3733800" cy="738664"/>
          </a:xfrm>
          <a:prstGeom prst="rect">
            <a:avLst/>
          </a:prstGeom>
          <a:noFill/>
        </p:spPr>
        <p:txBody>
          <a:bodyPr wrap="square" rtlCol="0">
            <a:spAutoFit/>
          </a:bodyPr>
          <a:lstStyle/>
          <a:p>
            <a:r>
              <a:rPr lang="en-US" sz="1400" dirty="0" smtClean="0"/>
              <a:t>Overall, during the past month, lots of yellow/red  across the country – that is  -</a:t>
            </a:r>
            <a:r>
              <a:rPr lang="en-US" sz="1400" dirty="0" err="1" smtClean="0"/>
              <a:t>ve</a:t>
            </a:r>
            <a:r>
              <a:rPr lang="en-US" sz="1400" dirty="0" smtClean="0"/>
              <a:t> soil moisture tendency – that is drying! </a:t>
            </a:r>
            <a:endParaRPr lang="en-US" sz="1400" dirty="0"/>
          </a:p>
        </p:txBody>
      </p:sp>
      <p:cxnSp>
        <p:nvCxnSpPr>
          <p:cNvPr id="6" name="Straight Arrow Connector 5"/>
          <p:cNvCxnSpPr/>
          <p:nvPr/>
        </p:nvCxnSpPr>
        <p:spPr>
          <a:xfrm flipH="1" flipV="1">
            <a:off x="3276230" y="5029200"/>
            <a:ext cx="381000" cy="76200"/>
          </a:xfrm>
          <a:prstGeom prst="straightConnector1">
            <a:avLst/>
          </a:prstGeom>
          <a:ln w="127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cxnSp>
        <p:nvCxnSpPr>
          <p:cNvPr id="20" name="Straight Arrow Connector 19"/>
          <p:cNvCxnSpPr/>
          <p:nvPr/>
        </p:nvCxnSpPr>
        <p:spPr>
          <a:xfrm flipH="1" flipV="1">
            <a:off x="609601" y="4528067"/>
            <a:ext cx="609599" cy="37274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9200" y="4343401"/>
            <a:ext cx="228600" cy="53339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9200" y="4866839"/>
            <a:ext cx="457200" cy="996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2743200" y="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324600" y="1371600"/>
            <a:ext cx="2819400" cy="5478423"/>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Over the last several months, </a:t>
            </a:r>
            <a:r>
              <a:rPr lang="en-US" sz="1400" u="sng" dirty="0" smtClean="0"/>
              <a:t>drought area &amp; severity has overall generally increased </a:t>
            </a:r>
            <a:r>
              <a:rPr lang="en-US" sz="1400" dirty="0" smtClean="0"/>
              <a:t>across the South West&amp; NW.</a:t>
            </a:r>
          </a:p>
          <a:p>
            <a:endParaRPr lang="en-US" sz="1400" dirty="0"/>
          </a:p>
          <a:p>
            <a:pPr marL="285750" indent="-285750">
              <a:buFont typeface="Arial" panose="020B0604020202020204" pitchFamily="34" charset="0"/>
              <a:buChar char="•"/>
            </a:pPr>
            <a:r>
              <a:rPr lang="en-US" sz="1400" dirty="0" smtClean="0"/>
              <a:t>The short/long term drought in the four corner states area (AZ/NM/UT/CO), OR, WY CA, NV has vigorously expanded and intensified southward &amp; westward.  The weak SW monsoon and emerging La Nina has made conditions worse.</a:t>
            </a:r>
          </a:p>
          <a:p>
            <a:endParaRPr lang="en-US" sz="1400" dirty="0"/>
          </a:p>
          <a:p>
            <a:pPr marL="285750" indent="-285750">
              <a:buFont typeface="Arial" panose="020B0604020202020204" pitchFamily="34" charset="0"/>
              <a:buChar char="•"/>
            </a:pPr>
            <a:r>
              <a:rPr lang="en-US" sz="1400" dirty="0" smtClean="0"/>
              <a:t>Dryness/Drought in Northern Great Plain states eased but still present.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Recent short-term Drought in the Northeastern states is just not going away completely.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Recently emerged drought in IA and upper Midwestern states continue.. </a:t>
            </a:r>
          </a:p>
        </p:txBody>
      </p:sp>
      <p:sp>
        <p:nvSpPr>
          <p:cNvPr id="21" name="TextBox 20"/>
          <p:cNvSpPr txBox="1"/>
          <p:nvPr/>
        </p:nvSpPr>
        <p:spPr>
          <a:xfrm>
            <a:off x="4876800" y="4659868"/>
            <a:ext cx="1219200" cy="369332"/>
          </a:xfrm>
          <a:prstGeom prst="rect">
            <a:avLst/>
          </a:prstGeom>
          <a:noFill/>
        </p:spPr>
        <p:txBody>
          <a:bodyPr wrap="square" rtlCol="0">
            <a:spAutoFit/>
          </a:bodyPr>
          <a:lstStyle/>
          <a:p>
            <a:r>
              <a:rPr lang="en-US" dirty="0"/>
              <a:t> </a:t>
            </a:r>
            <a:r>
              <a:rPr lang="en-US" dirty="0" smtClean="0"/>
              <a:t> May</a:t>
            </a:r>
            <a:endParaRPr lang="en-US" dirty="0"/>
          </a:p>
        </p:txBody>
      </p:sp>
      <p:sp>
        <p:nvSpPr>
          <p:cNvPr id="3081" name="TextBox 17"/>
          <p:cNvSpPr txBox="1">
            <a:spLocks noChangeArrowheads="1"/>
          </p:cNvSpPr>
          <p:nvPr/>
        </p:nvSpPr>
        <p:spPr bwMode="auto">
          <a:xfrm>
            <a:off x="1776507" y="3429000"/>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1828758" y="164068"/>
            <a:ext cx="851515" cy="369332"/>
          </a:xfrm>
          <a:prstGeom prst="rect">
            <a:avLst/>
          </a:prstGeom>
          <a:noFill/>
        </p:spPr>
        <p:txBody>
          <a:bodyPr wrap="none" rtlCol="0">
            <a:spAutoFit/>
          </a:bodyPr>
          <a:lstStyle/>
          <a:p>
            <a:r>
              <a:rPr lang="en-US" dirty="0" smtClean="0"/>
              <a:t>August</a:t>
            </a:r>
            <a:endParaRPr lang="en-US" dirty="0"/>
          </a:p>
        </p:txBody>
      </p:sp>
      <p:sp>
        <p:nvSpPr>
          <p:cNvPr id="23" name="TextBox 22"/>
          <p:cNvSpPr txBox="1"/>
          <p:nvPr/>
        </p:nvSpPr>
        <p:spPr>
          <a:xfrm>
            <a:off x="4876800" y="2602468"/>
            <a:ext cx="1168783" cy="369332"/>
          </a:xfrm>
          <a:prstGeom prst="rect">
            <a:avLst/>
          </a:prstGeom>
          <a:noFill/>
        </p:spPr>
        <p:txBody>
          <a:bodyPr wrap="square" rtlCol="0">
            <a:spAutoFit/>
          </a:bodyPr>
          <a:lstStyle/>
          <a:p>
            <a:r>
              <a:rPr lang="en-US" dirty="0" smtClean="0"/>
              <a:t>June</a:t>
            </a:r>
            <a:endParaRPr lang="en-US" dirty="0"/>
          </a:p>
        </p:txBody>
      </p:sp>
      <p:sp>
        <p:nvSpPr>
          <p:cNvPr id="28" name="TextBox 27"/>
          <p:cNvSpPr txBox="1"/>
          <p:nvPr/>
        </p:nvSpPr>
        <p:spPr>
          <a:xfrm>
            <a:off x="4825808" y="550902"/>
            <a:ext cx="1168783" cy="369332"/>
          </a:xfrm>
          <a:prstGeom prst="rect">
            <a:avLst/>
          </a:prstGeom>
          <a:noFill/>
        </p:spPr>
        <p:txBody>
          <a:bodyPr wrap="square" rtlCol="0">
            <a:spAutoFit/>
          </a:bodyPr>
          <a:lstStyle/>
          <a:p>
            <a:r>
              <a:rPr lang="en-US" dirty="0"/>
              <a:t> </a:t>
            </a:r>
            <a:r>
              <a:rPr lang="en-US" dirty="0" smtClean="0"/>
              <a:t>July</a:t>
            </a:r>
            <a:endParaRPr lang="en-US" dirty="0"/>
          </a:p>
        </p:txBody>
      </p:sp>
      <p:sp>
        <p:nvSpPr>
          <p:cNvPr id="2" name="TextBox 1"/>
          <p:cNvSpPr txBox="1"/>
          <p:nvPr/>
        </p:nvSpPr>
        <p:spPr>
          <a:xfrm>
            <a:off x="6657977" y="0"/>
            <a:ext cx="2409824" cy="1384995"/>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a:t>
            </a:r>
          </a:p>
          <a:p>
            <a:r>
              <a:rPr lang="en-US" sz="1200" b="1" u="sng" dirty="0" smtClean="0">
                <a:solidFill>
                  <a:srgbClr val="FF0000"/>
                </a:solidFill>
              </a:rPr>
              <a:t>Drought forecasts are  tendency forecasts.</a:t>
            </a:r>
            <a:endParaRPr lang="en-US" sz="1200" b="1" u="sng" dirty="0">
              <a:solidFill>
                <a:srgbClr val="FF0000"/>
              </a:solidFill>
            </a:endParaRPr>
          </a:p>
        </p:txBody>
      </p:sp>
      <p:sp>
        <p:nvSpPr>
          <p:cNvPr id="22" name="TextBox 21"/>
          <p:cNvSpPr txBox="1"/>
          <p:nvPr/>
        </p:nvSpPr>
        <p:spPr>
          <a:xfrm>
            <a:off x="609600" y="3440668"/>
            <a:ext cx="1249060" cy="369332"/>
          </a:xfrm>
          <a:prstGeom prst="rect">
            <a:avLst/>
          </a:prstGeom>
          <a:noFill/>
        </p:spPr>
        <p:txBody>
          <a:bodyPr wrap="none" rtlCol="0">
            <a:spAutoFit/>
          </a:bodyPr>
          <a:lstStyle/>
          <a:p>
            <a:r>
              <a:rPr lang="en-US" b="1" dirty="0" smtClean="0"/>
              <a:t>September</a:t>
            </a:r>
            <a:endParaRPr lang="en-US" b="1" dirty="0"/>
          </a:p>
        </p:txBody>
      </p:sp>
      <p:pic>
        <p:nvPicPr>
          <p:cNvPr id="30" name="Picture 29"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1942" y="5029200"/>
            <a:ext cx="2328857" cy="1518166"/>
          </a:xfrm>
          <a:prstGeom prst="rect">
            <a:avLst/>
          </a:prstGeom>
          <a:noFill/>
          <a:ln>
            <a:noFill/>
          </a:ln>
        </p:spPr>
      </p:pic>
      <p:pic>
        <p:nvPicPr>
          <p:cNvPr id="27" name="Picture 26"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0236" y="2965102"/>
            <a:ext cx="2320564" cy="1454498"/>
          </a:xfrm>
          <a:prstGeom prst="rect">
            <a:avLst/>
          </a:prstGeom>
          <a:noFill/>
          <a:ln>
            <a:noFill/>
          </a:ln>
        </p:spPr>
      </p:pic>
      <p:pic>
        <p:nvPicPr>
          <p:cNvPr id="29" name="Picture 28"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1941" y="990600"/>
            <a:ext cx="2328857" cy="1611868"/>
          </a:xfrm>
          <a:prstGeom prst="rect">
            <a:avLst/>
          </a:prstGeom>
          <a:noFill/>
          <a:ln>
            <a:noFill/>
          </a:ln>
        </p:spPr>
      </p:pic>
      <p:pic>
        <p:nvPicPr>
          <p:cNvPr id="31" name="Picture 3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685800"/>
            <a:ext cx="3962400" cy="2750185"/>
          </a:xfrm>
          <a:prstGeom prst="rect">
            <a:avLst/>
          </a:prstGeom>
          <a:noFill/>
          <a:ln>
            <a:noFill/>
          </a:ln>
        </p:spPr>
      </p:pic>
      <p:pic>
        <p:nvPicPr>
          <p:cNvPr id="19" name="Picture 18"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3876040"/>
            <a:ext cx="3962400" cy="282956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3657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955"/>
            <a:ext cx="3657600" cy="24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554" y="533400"/>
            <a:ext cx="429686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74003"/>
            <a:ext cx="4129088" cy="285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8400" y="3124200"/>
            <a:ext cx="1295400" cy="923330"/>
          </a:xfrm>
          <a:prstGeom prst="rect">
            <a:avLst/>
          </a:prstGeom>
          <a:noFill/>
        </p:spPr>
        <p:txBody>
          <a:bodyPr wrap="square" rtlCol="0">
            <a:spAutoFit/>
          </a:bodyPr>
          <a:lstStyle/>
          <a:p>
            <a:r>
              <a:rPr lang="en-US" b="1" dirty="0" smtClean="0">
                <a:solidFill>
                  <a:srgbClr val="FF0000"/>
                </a:solidFill>
              </a:rPr>
              <a:t>SLIDE</a:t>
            </a:r>
          </a:p>
          <a:p>
            <a:r>
              <a:rPr lang="en-US" b="1" dirty="0" smtClean="0">
                <a:solidFill>
                  <a:srgbClr val="FF0000"/>
                </a:solidFill>
              </a:rPr>
              <a:t>NOT SHOWN!</a:t>
            </a:r>
            <a:endParaRPr lang="en-US" b="1" dirty="0">
              <a:solidFill>
                <a:srgbClr val="FF0000"/>
              </a:solidFill>
            </a:endParaRPr>
          </a:p>
        </p:txBody>
      </p:sp>
    </p:spTree>
    <p:extLst>
      <p:ext uri="{BB962C8B-B14F-4D97-AF65-F5344CB8AC3E}">
        <p14:creationId xmlns:p14="http://schemas.microsoft.com/office/powerpoint/2010/main" val="40522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898829909"/>
              </p:ext>
            </p:extLst>
          </p:nvPr>
        </p:nvGraphicFramePr>
        <p:xfrm>
          <a:off x="381000" y="152400"/>
          <a:ext cx="8305800" cy="6095998"/>
        </p:xfrm>
        <a:graphic>
          <a:graphicData uri="http://schemas.openxmlformats.org/drawingml/2006/table">
            <a:tbl>
              <a:tblPr/>
              <a:tblGrid>
                <a:gridCol w="8305800">
                  <a:extLst>
                    <a:ext uri="{9D8B030D-6E8A-4147-A177-3AD203B41FA5}">
                      <a16:colId xmlns:a16="http://schemas.microsoft.com/office/drawing/2014/main" xmlns=""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10 September 2020</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kern="1200" dirty="0" smtClean="0">
                          <a:solidFill>
                            <a:srgbClr val="0033CC"/>
                          </a:solidFill>
                          <a:effectLst/>
                          <a:latin typeface="Arial" pitchFamily="34" charset="0"/>
                          <a:ea typeface="+mn-ea"/>
                          <a:cs typeface="+mn-cs"/>
                        </a:rPr>
                        <a:t>La Niña conditions are present and are likely to continue through the Northern Hemisphere winter (~75% chance). </a:t>
                      </a:r>
                      <a:endParaRPr lang="en-US" sz="1800" kern="1200" dirty="0" smtClean="0">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199" y="685800"/>
            <a:ext cx="4419601" cy="594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This is the most blue! (cold) in all 4 indices (see left) in a while.  </a:t>
            </a:r>
            <a:r>
              <a:rPr lang="en-US" altLang="en-US" sz="1400" dirty="0">
                <a:latin typeface="Times New Roman" pitchFamily="18" charset="0"/>
              </a:rPr>
              <a:t>S</a:t>
            </a:r>
            <a:r>
              <a:rPr lang="en-US" altLang="en-US" sz="1400" dirty="0" smtClean="0">
                <a:latin typeface="Times New Roman" pitchFamily="18" charset="0"/>
              </a:rPr>
              <a:t>ubsurface ocean heat anomalies are also cold!! </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86200" y="954088"/>
            <a:ext cx="4572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00726" y="2514600"/>
            <a:ext cx="3833674" cy="198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00726" y="4540250"/>
            <a:ext cx="3909874" cy="1936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00726" y="609600"/>
            <a:ext cx="383367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724400" y="1600200"/>
            <a:ext cx="4191000" cy="830997"/>
          </a:xfrm>
          <a:prstGeom prst="rect">
            <a:avLst/>
          </a:prstGeom>
          <a:noFill/>
        </p:spPr>
        <p:txBody>
          <a:bodyPr wrap="square" rtlCol="0">
            <a:spAutoFit/>
          </a:bodyPr>
          <a:lstStyle/>
          <a:p>
            <a:r>
              <a:rPr lang="en-US" sz="1600" dirty="0" smtClean="0"/>
              <a:t>Central and eastern tropical SST and subsurface exhibit cold La Nina conditions!! Finally La Nina is officially in place!! </a:t>
            </a:r>
            <a:endParaRPr lang="en-US" sz="1600" dirty="0"/>
          </a:p>
        </p:txBody>
      </p:sp>
      <p:pic>
        <p:nvPicPr>
          <p:cNvPr id="9" name="Picture 8"/>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192350"/>
            <a:ext cx="4572000" cy="6437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724400" y="3505200"/>
            <a:ext cx="4285672"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s://iri.columbia.edu/wp-content/uploads/2020/07/figure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1" y="152400"/>
            <a:ext cx="4457699" cy="30666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ri.columbia.edu/wp-content/uploads/2020/08/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297382"/>
            <a:ext cx="4371975" cy="3179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iri.columbia.edu/wp-content/uploads/2020/09/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07" y="3595605"/>
            <a:ext cx="3989491" cy="2728995"/>
          </a:xfrm>
          <a:prstGeom prst="rect">
            <a:avLst/>
          </a:prstGeom>
          <a:noFill/>
          <a:extLst>
            <a:ext uri="{909E8E84-426E-40DD-AFC4-6F175D3DCCD1}">
              <a14:hiddenFill xmlns:a14="http://schemas.microsoft.com/office/drawing/2010/main">
                <a:solidFill>
                  <a:srgbClr val="FFFFFF"/>
                </a:solidFill>
              </a14:hiddenFill>
            </a:ext>
          </a:extLst>
        </p:spPr>
      </p:pic>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August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6200" y="6258580"/>
            <a:ext cx="4648200" cy="523220"/>
          </a:xfrm>
          <a:prstGeom prst="rect">
            <a:avLst/>
          </a:prstGeom>
          <a:noFill/>
        </p:spPr>
        <p:txBody>
          <a:bodyPr wrap="square" rtlCol="0">
            <a:spAutoFit/>
          </a:bodyPr>
          <a:lstStyle/>
          <a:p>
            <a:r>
              <a:rPr lang="en-US" sz="1400" b="1" dirty="0">
                <a:solidFill>
                  <a:srgbClr val="0033CC"/>
                </a:solidFill>
              </a:rPr>
              <a:t> </a:t>
            </a:r>
            <a:r>
              <a:rPr lang="en-US" sz="1400" b="1" dirty="0" smtClean="0">
                <a:solidFill>
                  <a:srgbClr val="0033CC"/>
                </a:solidFill>
              </a:rPr>
              <a:t>The long awaited La Nina is finally here!!.  </a:t>
            </a:r>
            <a:r>
              <a:rPr lang="en-US" sz="1400" b="1" u="sng" dirty="0" smtClean="0">
                <a:solidFill>
                  <a:srgbClr val="0033CC"/>
                </a:solidFill>
              </a:rPr>
              <a:t>50%  to 70%</a:t>
            </a:r>
          </a:p>
          <a:p>
            <a:r>
              <a:rPr lang="en-US" sz="1400" b="1" dirty="0" smtClean="0">
                <a:solidFill>
                  <a:srgbClr val="0033CC"/>
                </a:solidFill>
              </a:rPr>
              <a:t>And hopefully the expected Canonical impacts!!</a:t>
            </a:r>
            <a:endParaRPr lang="en-US" sz="1400" b="1" dirty="0">
              <a:solidFill>
                <a:srgbClr val="0033CC"/>
              </a:solidFill>
            </a:endParaRPr>
          </a:p>
        </p:txBody>
      </p:sp>
      <p:sp>
        <p:nvSpPr>
          <p:cNvPr id="14" name="TextBox 1"/>
          <p:cNvSpPr txBox="1">
            <a:spLocks noChangeArrowheads="1"/>
          </p:cNvSpPr>
          <p:nvPr/>
        </p:nvSpPr>
        <p:spPr bwMode="auto">
          <a:xfrm>
            <a:off x="76200" y="3250687"/>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September </a:t>
            </a:r>
            <a:r>
              <a:rPr lang="en-US" altLang="en-US" sz="1800" dirty="0">
                <a:latin typeface="Times New Roman" pitchFamily="18" charset="0"/>
              </a:rPr>
              <a:t>CPC/IRI forecast</a:t>
            </a:r>
          </a:p>
        </p:txBody>
      </p:sp>
      <p:pic>
        <p:nvPicPr>
          <p:cNvPr id="13314" name="Picture 2" descr="https://iri.columbia.edu/wp-content/uploads/2020/08/figur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9" y="685800"/>
            <a:ext cx="4002929" cy="25463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571500" y="3048000"/>
            <a:ext cx="47625" cy="1438110"/>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554"/>
            <a:ext cx="3732642" cy="3524846"/>
          </a:xfrm>
          <a:prstGeom prst="rect">
            <a:avLst/>
          </a:prstGeom>
          <a:noFill/>
          <a:extLst>
            <a:ext uri="{909E8E84-426E-40DD-AFC4-6F175D3DCCD1}">
              <a14:hiddenFill xmlns:a14="http://schemas.microsoft.com/office/drawing/2010/main">
                <a:solidFill>
                  <a:srgbClr val="FFFFFF"/>
                </a:solidFill>
              </a14:hiddenFill>
            </a:ext>
          </a:extLst>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Aug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(Sep)/</a:t>
            </a:r>
            <a:r>
              <a:rPr lang="en-US" altLang="en-US" sz="2400" kern="0" dirty="0"/>
              <a:t>Seasonal </a:t>
            </a:r>
            <a:r>
              <a:rPr lang="en-US" altLang="en-US" sz="2400" kern="0" dirty="0" smtClean="0"/>
              <a:t>(SON)  </a:t>
            </a:r>
            <a:endParaRPr lang="en-US" altLang="en-US" sz="2400" kern="0" dirty="0"/>
          </a:p>
        </p:txBody>
      </p:sp>
      <p:sp>
        <p:nvSpPr>
          <p:cNvPr id="6" name="TextBox 5"/>
          <p:cNvSpPr txBox="1"/>
          <p:nvPr/>
        </p:nvSpPr>
        <p:spPr>
          <a:xfrm>
            <a:off x="478047" y="3581400"/>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7" name="Straight Arrow Connector 16"/>
          <p:cNvCxnSpPr/>
          <p:nvPr/>
        </p:nvCxnSpPr>
        <p:spPr>
          <a:xfrm flipH="1">
            <a:off x="3962400" y="18288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59781" y="3886200"/>
            <a:ext cx="1521819" cy="2462213"/>
          </a:xfrm>
          <a:prstGeom prst="rect">
            <a:avLst/>
          </a:prstGeom>
          <a:noFill/>
        </p:spPr>
        <p:txBody>
          <a:bodyPr wrap="square" rtlCol="0">
            <a:spAutoFit/>
          </a:bodyPr>
          <a:lstStyle/>
          <a:p>
            <a:r>
              <a:rPr lang="en-US" sz="1400" b="1" dirty="0" smtClean="0"/>
              <a:t>Monthly P/T forecasts verified at mid-month are generally good! 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endParaRPr lang="en-US" sz="1400" b="1" dirty="0"/>
          </a:p>
          <a:p>
            <a:endParaRPr lang="en-US" sz="1400" b="1" dirty="0" smtClean="0"/>
          </a:p>
          <a:p>
            <a:r>
              <a:rPr lang="en-US" sz="1400" b="1" dirty="0" smtClean="0"/>
              <a:t>But this month, so far ????</a:t>
            </a:r>
            <a:endParaRPr lang="en-US" sz="1400" b="1" dirty="0"/>
          </a:p>
        </p:txBody>
      </p:sp>
      <p:sp>
        <p:nvSpPr>
          <p:cNvPr id="22533" name="TextBox 1"/>
          <p:cNvSpPr txBox="1">
            <a:spLocks noChangeArrowheads="1"/>
          </p:cNvSpPr>
          <p:nvPr/>
        </p:nvSpPr>
        <p:spPr bwMode="auto">
          <a:xfrm>
            <a:off x="3503427" y="12709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Aug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5124"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19400"/>
            <a:ext cx="3957638" cy="37338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50732"/>
            <a:ext cx="3732642" cy="283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24579" name="TextBox 2"/>
          <p:cNvSpPr txBox="1">
            <a:spLocks noChangeArrowheads="1"/>
          </p:cNvSpPr>
          <p:nvPr/>
        </p:nvSpPr>
        <p:spPr bwMode="auto">
          <a:xfrm>
            <a:off x="4645674" y="4572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447800" y="40386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25"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0" y="4953000"/>
            <a:ext cx="3951225"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Much of the US drought is in the West.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The short term rains may bring Immediate relief to drought/fire in the Pacific Northwest.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Hurricane Sally will take care of  some emerging dryness in the southeast.   </a:t>
            </a:r>
          </a:p>
        </p:txBody>
      </p:sp>
      <p:cxnSp>
        <p:nvCxnSpPr>
          <p:cNvPr id="5" name="Straight Arrow Connector 4"/>
          <p:cNvCxnSpPr/>
          <p:nvPr/>
        </p:nvCxnSpPr>
        <p:spPr>
          <a:xfrm flipV="1">
            <a:off x="2781300" y="6324600"/>
            <a:ext cx="1169925" cy="2447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6" name="Picture 2" descr="https://www.wpc.ncep.noaa.gov/qpf/p168i.gif?16001038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0" y="134444"/>
            <a:ext cx="4589455" cy="321835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766" y="2723164"/>
            <a:ext cx="4447560" cy="3830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V="1">
            <a:off x="3124200" y="2286000"/>
            <a:ext cx="19050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029200" y="2133600"/>
            <a:ext cx="2590800" cy="369332"/>
          </a:xfrm>
          <a:prstGeom prst="rect">
            <a:avLst/>
          </a:prstGeom>
          <a:noFill/>
        </p:spPr>
        <p:txBody>
          <a:bodyPr wrap="square" rtlCol="0">
            <a:spAutoFit/>
          </a:bodyPr>
          <a:lstStyle/>
          <a:p>
            <a:r>
              <a:rPr lang="en-US" dirty="0" smtClean="0"/>
              <a:t>Hurricane Sally (Cat 2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cpc.ncep.noaa.gov/products/predictions/long_range/lead01/off01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95600"/>
            <a:ext cx="4510797" cy="367351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cpc.ncep.noaa.gov/products/predictions/long_range/lead14/off15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82226" cy="3505200"/>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(Sep)/</a:t>
            </a:r>
            <a:r>
              <a:rPr lang="en-US" altLang="en-US" sz="2400" kern="0" dirty="0"/>
              <a:t>Seasonal </a:t>
            </a:r>
            <a:r>
              <a:rPr lang="en-US" altLang="en-US" sz="2400" kern="0" dirty="0" smtClean="0"/>
              <a:t>(SON)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05800" y="1603801"/>
            <a:ext cx="0" cy="7915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3516868"/>
            <a:ext cx="3206327"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526268"/>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Aug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6" name="TextBox 1"/>
          <p:cNvSpPr txBox="1">
            <a:spLocks noChangeArrowheads="1"/>
          </p:cNvSpPr>
          <p:nvPr/>
        </p:nvSpPr>
        <p:spPr bwMode="auto">
          <a:xfrm>
            <a:off x="3429000" y="268069"/>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Aug 31</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1920"/>
            <a:ext cx="3982226"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Oct</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OND</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28</a:t>
            </a:fld>
            <a:endParaRPr lang="en-US" altLang="en-US" sz="1400" dirty="0"/>
          </a:p>
        </p:txBody>
      </p:sp>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13" name="Straight Arrow Connector 12"/>
          <p:cNvCxnSpPr/>
          <p:nvPr/>
        </p:nvCxnSpPr>
        <p:spPr>
          <a:xfrm flipV="1">
            <a:off x="4800600" y="4800600"/>
            <a:ext cx="2358255" cy="762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514600"/>
            <a:ext cx="1204157" cy="1600438"/>
          </a:xfrm>
          <a:prstGeom prst="rect">
            <a:avLst/>
          </a:prstGeom>
          <a:noFill/>
        </p:spPr>
        <p:txBody>
          <a:bodyPr wrap="square" rtlCol="0">
            <a:spAutoFit/>
          </a:bodyPr>
          <a:lstStyle/>
          <a:p>
            <a:r>
              <a:rPr lang="en-US" sz="1400" dirty="0" smtClean="0"/>
              <a:t>These NMME models always make these </a:t>
            </a:r>
            <a:r>
              <a:rPr lang="en-US" sz="1400" u="sng" dirty="0" smtClean="0"/>
              <a:t>red (warmer T) </a:t>
            </a:r>
            <a:r>
              <a:rPr lang="en-US" sz="1400" dirty="0" smtClean="0"/>
              <a:t>forecasts.</a:t>
            </a:r>
            <a:endParaRPr lang="en-US" sz="1400" dirty="0"/>
          </a:p>
        </p:txBody>
      </p:sp>
      <p:sp>
        <p:nvSpPr>
          <p:cNvPr id="10" name="TextBox 9"/>
          <p:cNvSpPr txBox="1"/>
          <p:nvPr/>
        </p:nvSpPr>
        <p:spPr>
          <a:xfrm>
            <a:off x="3901242" y="4572000"/>
            <a:ext cx="1432757" cy="1815882"/>
          </a:xfrm>
          <a:prstGeom prst="rect">
            <a:avLst/>
          </a:prstGeom>
          <a:noFill/>
        </p:spPr>
        <p:txBody>
          <a:bodyPr wrap="square" rtlCol="0">
            <a:spAutoFit/>
          </a:bodyPr>
          <a:lstStyle/>
          <a:p>
            <a:r>
              <a:rPr lang="en-US" sz="1400" dirty="0" smtClean="0"/>
              <a:t>The forecast P pattern is the expected canonical La Nina composite, with dry relative conditions in the</a:t>
            </a:r>
          </a:p>
          <a:p>
            <a:r>
              <a:rPr lang="en-US" sz="1400" dirty="0" smtClean="0"/>
              <a:t>South. </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290"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710" y="0"/>
            <a:ext cx="397029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6200" cy="300209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7" y="3266123"/>
            <a:ext cx="3898777" cy="305847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263646"/>
            <a:ext cx="3962400" cy="30609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29</a:t>
            </a:fld>
            <a:endParaRPr lang="en-US" altLang="en-US" dirty="0"/>
          </a:p>
        </p:txBody>
      </p:sp>
      <p:sp>
        <p:nvSpPr>
          <p:cNvPr id="4" name="TextBox 3"/>
          <p:cNvSpPr txBox="1"/>
          <p:nvPr/>
        </p:nvSpPr>
        <p:spPr>
          <a:xfrm>
            <a:off x="457200" y="152400"/>
            <a:ext cx="8382000" cy="369332"/>
          </a:xfrm>
          <a:prstGeom prst="rect">
            <a:avLst/>
          </a:prstGeom>
          <a:noFill/>
        </p:spPr>
        <p:txBody>
          <a:bodyPr wrap="square" rtlCol="0">
            <a:spAutoFit/>
          </a:bodyPr>
          <a:lstStyle/>
          <a:p>
            <a:r>
              <a:rPr lang="en-US" dirty="0" smtClean="0"/>
              <a:t>Agreement/Disagreement in the various NMME models’ SON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533400"/>
            <a:ext cx="893445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Aug 2020- Nov </a:t>
            </a:r>
            <a:r>
              <a:rPr lang="en-US" altLang="en-US" sz="1600" dirty="0">
                <a:latin typeface="Times New Roman" pitchFamily="18" charset="0"/>
              </a:rPr>
              <a:t>2020) </a:t>
            </a: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08/20/20</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September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08/31/20</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Seasonal 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the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457200" y="4264223"/>
            <a:ext cx="3886200" cy="2246769"/>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Much of the western half is in drought. It was not too long ago (~May 2019), the US  had almost the lowest coverage of  area covered by drought! Approx. &lt; 4% or so.</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Similar looking Monthly and seasonal outlooks.</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Emerging and ongoing La Nina will not help Southern states, due to </a:t>
            </a:r>
            <a:r>
              <a:rPr lang="en-US" sz="1400" dirty="0" smtClean="0"/>
              <a:t>below normal</a:t>
            </a:r>
            <a:r>
              <a:rPr lang="en-US" sz="1400" dirty="0" smtClean="0"/>
              <a:t> </a:t>
            </a:r>
            <a:r>
              <a:rPr lang="en-US" sz="1400" dirty="0" smtClean="0"/>
              <a:t>precip. </a:t>
            </a:r>
          </a:p>
        </p:txBody>
      </p:sp>
      <p:pic>
        <p:nvPicPr>
          <p:cNvPr id="1026"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429000"/>
            <a:ext cx="4038422" cy="3120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609600"/>
            <a:ext cx="4190999"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30</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258" y="3036888"/>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2977"/>
            <a:ext cx="9067799" cy="307777"/>
          </a:xfrm>
          <a:prstGeom prst="rect">
            <a:avLst/>
          </a:prstGeom>
          <a:noFill/>
        </p:spPr>
        <p:txBody>
          <a:bodyPr wrap="square" rtlCol="0">
            <a:spAutoFit/>
          </a:bodyPr>
          <a:lstStyle/>
          <a:p>
            <a:r>
              <a:rPr lang="en-US" sz="1400" dirty="0" err="1" smtClean="0"/>
              <a:t>Fcst</a:t>
            </a:r>
            <a:r>
              <a:rPr lang="en-US" sz="1400" dirty="0" smtClean="0"/>
              <a:t> made from last month(background)                   compared with this month(foreground, red border)</a:t>
            </a:r>
            <a:endParaRPr lang="en-US" sz="1400" dirty="0"/>
          </a:p>
        </p:txBody>
      </p:sp>
      <p:sp>
        <p:nvSpPr>
          <p:cNvPr id="4" name="TextBox 3"/>
          <p:cNvSpPr txBox="1"/>
          <p:nvPr/>
        </p:nvSpPr>
        <p:spPr>
          <a:xfrm>
            <a:off x="6256010" y="2895600"/>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cxnSp>
        <p:nvCxnSpPr>
          <p:cNvPr id="5" name="Straight Arrow Connector 4"/>
          <p:cNvCxnSpPr/>
          <p:nvPr/>
        </p:nvCxnSpPr>
        <p:spPr>
          <a:xfrm flipV="1">
            <a:off x="1790700" y="1829432"/>
            <a:ext cx="630070" cy="129540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811170" y="3249543"/>
            <a:ext cx="703430" cy="130976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lc="http://schemas.openxmlformats.org/drawingml/2006/lockedCanvas" xmlns:a16="http://schemas.microsoft.com/office/drawing/2014/main" xmlns="" id="{794314E6-74BF-ED40-B086-EF3610DC5BBD}"/>
              </a:ext>
            </a:extLst>
          </p:cNvPr>
          <p:cNvPicPr>
            <a:picLocks noChangeAspect="1"/>
          </p:cNvPicPr>
          <p:nvPr/>
        </p:nvPicPr>
        <p:blipFill>
          <a:blip r:embed="rId3"/>
          <a:stretch>
            <a:fillRect/>
          </a:stretch>
        </p:blipFill>
        <p:spPr>
          <a:xfrm>
            <a:off x="38100" y="304800"/>
            <a:ext cx="6819900" cy="6096000"/>
          </a:xfrm>
          <a:prstGeom prst="rect">
            <a:avLst/>
          </a:prstGeom>
        </p:spPr>
      </p:pic>
      <p:sp>
        <p:nvSpPr>
          <p:cNvPr id="13" name="Rectangle 12"/>
          <p:cNvSpPr/>
          <p:nvPr/>
        </p:nvSpPr>
        <p:spPr>
          <a:xfrm>
            <a:off x="2324100" y="457201"/>
            <a:ext cx="6819900" cy="609600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xmlns:lc="http://schemas.openxmlformats.org/drawingml/2006/lockedCanvas" id="{42228443-BA4B-2F40-82DF-F54BC6600947}"/>
              </a:ext>
            </a:extLst>
          </p:cNvPr>
          <p:cNvPicPr>
            <a:picLocks noChangeAspect="1"/>
          </p:cNvPicPr>
          <p:nvPr/>
        </p:nvPicPr>
        <p:blipFill>
          <a:blip r:embed="rId4"/>
          <a:stretch>
            <a:fillRect/>
          </a:stretch>
        </p:blipFill>
        <p:spPr>
          <a:xfrm>
            <a:off x="2420770" y="533399"/>
            <a:ext cx="6647029" cy="5943601"/>
          </a:xfrm>
          <a:prstGeom prst="rect">
            <a:avLst/>
          </a:prstGeom>
        </p:spPr>
      </p:pic>
      <p:cxnSp>
        <p:nvCxnSpPr>
          <p:cNvPr id="7" name="Straight Arrow Connector 6"/>
          <p:cNvCxnSpPr/>
          <p:nvPr/>
        </p:nvCxnSpPr>
        <p:spPr>
          <a:xfrm flipV="1">
            <a:off x="1905000" y="175260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42238" y="313297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a:off x="1981200" y="3200400"/>
            <a:ext cx="533400"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lc="http://schemas.openxmlformats.org/drawingml/2006/lockedCanvas" xmlns:a16="http://schemas.microsoft.com/office/drawing/2014/main" xmlns="" id="{FA9A60AB-14F3-2144-8463-A6732CCDB7EE}"/>
              </a:ext>
            </a:extLst>
          </p:cNvPr>
          <p:cNvPicPr>
            <a:picLocks noChangeAspect="1"/>
          </p:cNvPicPr>
          <p:nvPr/>
        </p:nvPicPr>
        <p:blipFill>
          <a:blip r:embed="rId2"/>
          <a:stretch>
            <a:fillRect/>
          </a:stretch>
        </p:blipFill>
        <p:spPr>
          <a:xfrm>
            <a:off x="0" y="84338"/>
            <a:ext cx="6781799" cy="6164062"/>
          </a:xfrm>
          <a:prstGeom prst="rect">
            <a:avLst/>
          </a:prstGeom>
        </p:spPr>
      </p:pic>
      <p:sp>
        <p:nvSpPr>
          <p:cNvPr id="5" name="Rectangle 4"/>
          <p:cNvSpPr/>
          <p:nvPr/>
        </p:nvSpPr>
        <p:spPr>
          <a:xfrm>
            <a:off x="2247900" y="304801"/>
            <a:ext cx="6896101" cy="6251059"/>
          </a:xfrm>
          <a:prstGeom prst="rect">
            <a:avLst/>
          </a:prstGeom>
          <a:noFill/>
          <a:ln>
            <a:solidFill>
              <a:srgbClr val="66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xmlns:lc="http://schemas.openxmlformats.org/drawingml/2006/lockedCanvas" id="{9530B2F2-CCC5-6D48-9FCF-41F8ADE5132F}"/>
              </a:ext>
            </a:extLst>
          </p:cNvPr>
          <p:cNvPicPr>
            <a:picLocks noChangeAspect="1"/>
          </p:cNvPicPr>
          <p:nvPr/>
        </p:nvPicPr>
        <p:blipFill>
          <a:blip r:embed="rId3"/>
          <a:stretch>
            <a:fillRect/>
          </a:stretch>
        </p:blipFill>
        <p:spPr>
          <a:xfrm>
            <a:off x="2203304" y="304800"/>
            <a:ext cx="6940696" cy="6172200"/>
          </a:xfrm>
          <a:prstGeom prst="rect">
            <a:avLst/>
          </a:prstGeom>
        </p:spPr>
      </p:pic>
    </p:spTree>
    <p:extLst>
      <p:ext uri="{BB962C8B-B14F-4D97-AF65-F5344CB8AC3E}">
        <p14:creationId xmlns:p14="http://schemas.microsoft.com/office/powerpoint/2010/main" val="529498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32</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17" name="Rectangle 16"/>
          <p:cNvSpPr/>
          <p:nvPr/>
        </p:nvSpPr>
        <p:spPr>
          <a:xfrm>
            <a:off x="5521810" y="3515380"/>
            <a:ext cx="2739378" cy="523220"/>
          </a:xfrm>
          <a:prstGeom prst="rect">
            <a:avLst/>
          </a:prstGeom>
        </p:spPr>
        <p:txBody>
          <a:bodyPr wrap="square">
            <a:spAutoFit/>
          </a:bodyPr>
          <a:lstStyle/>
          <a:p>
            <a:pPr algn="ctr"/>
            <a:r>
              <a:rPr lang="en-US" sz="1400" b="1" dirty="0"/>
              <a:t> Initial Conditions </a:t>
            </a:r>
            <a:r>
              <a:rPr lang="en-US" sz="1400" b="1" dirty="0" smtClean="0"/>
              <a:t>1 month ago</a:t>
            </a:r>
            <a:r>
              <a:rPr lang="en-US" sz="1400" dirty="0" smtClean="0"/>
              <a:t>: </a:t>
            </a:r>
            <a:endParaRPr lang="en-US" sz="1400" dirty="0"/>
          </a:p>
          <a:p>
            <a:pPr algn="ctr"/>
            <a:r>
              <a:rPr lang="en-US" sz="1400" dirty="0" smtClean="0"/>
              <a:t>08/11/2020</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09"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xmlns="" id="{293FC43A-D8E4-4892-8460-9D1B6806C5CC}"/>
              </a:ext>
            </a:extLst>
          </p:cNvPr>
          <p:cNvSpPr/>
          <p:nvPr/>
        </p:nvSpPr>
        <p:spPr>
          <a:xfrm>
            <a:off x="5817670" y="284128"/>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09/08/2020</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1219200"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5460" y="3962400"/>
            <a:ext cx="3491340" cy="271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8784" y="838200"/>
            <a:ext cx="3558016" cy="269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710" y="1219200"/>
            <a:ext cx="4182090" cy="5115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211229"/>
            <a:ext cx="670694" cy="512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rPr>
              <a:t>Current </a:t>
            </a:r>
            <a:r>
              <a:rPr lang="en-US" altLang="en-US" sz="1600" b="1" dirty="0">
                <a:solidFill>
                  <a:srgbClr val="FF0000"/>
                </a:solidFill>
              </a:rPr>
              <a:t>Drought </a:t>
            </a:r>
            <a:r>
              <a:rPr lang="en-US" altLang="en-US" sz="1600" b="1" dirty="0" smtClean="0">
                <a:solidFill>
                  <a:srgbClr val="FF0000"/>
                </a:solidFill>
              </a:rPr>
              <a:t>conditions</a:t>
            </a:r>
            <a:r>
              <a:rPr lang="en-US" altLang="en-US" sz="1800" b="1" dirty="0" smtClean="0">
                <a:solidFill>
                  <a:srgbClr val="FF0000"/>
                </a:solidFill>
              </a:rPr>
              <a:t>:</a:t>
            </a:r>
            <a:endParaRPr lang="en-US" sz="1300" dirty="0" smtClean="0">
              <a:latin typeface="Trebuchet MS" panose="020B0603020202020204" pitchFamily="34" charset="0"/>
            </a:endParaRPr>
          </a:p>
          <a:p>
            <a:pPr marL="457200" lvl="1" indent="-228600">
              <a:buFontTx/>
              <a:buChar char="-"/>
            </a:pPr>
            <a:r>
              <a:rPr lang="en-US" sz="1300" dirty="0">
                <a:latin typeface="Trebuchet MS" panose="020B0603020202020204" pitchFamily="34" charset="0"/>
              </a:rPr>
              <a:t>Over the last several months, </a:t>
            </a:r>
            <a:r>
              <a:rPr lang="en-US" sz="1300" u="sng" dirty="0">
                <a:latin typeface="Trebuchet MS" panose="020B0603020202020204" pitchFamily="34" charset="0"/>
              </a:rPr>
              <a:t>drought area &amp; severity has overall generally increased </a:t>
            </a:r>
            <a:r>
              <a:rPr lang="en-US" sz="1300" dirty="0">
                <a:latin typeface="Trebuchet MS" panose="020B0603020202020204" pitchFamily="34" charset="0"/>
              </a:rPr>
              <a:t>across the South West&amp; NW</a:t>
            </a:r>
            <a:r>
              <a:rPr lang="en-US" sz="1300" dirty="0" smtClean="0">
                <a:latin typeface="Trebuchet MS" panose="020B0603020202020204" pitchFamily="34" charset="0"/>
              </a:rPr>
              <a:t>.</a:t>
            </a:r>
          </a:p>
          <a:p>
            <a:pPr marL="457200" lvl="1" indent="-228600">
              <a:buFontTx/>
              <a:buChar char="-"/>
            </a:pPr>
            <a:r>
              <a:rPr lang="en-US" sz="1300" dirty="0">
                <a:latin typeface="Trebuchet MS" panose="020B0603020202020204" pitchFamily="34" charset="0"/>
              </a:rPr>
              <a:t>The short/long term drought in the four corner states area (AZ/NM/UT/CO), </a:t>
            </a:r>
            <a:r>
              <a:rPr lang="en-US" sz="1300" dirty="0" smtClean="0">
                <a:latin typeface="Trebuchet MS" panose="020B0603020202020204" pitchFamily="34" charset="0"/>
              </a:rPr>
              <a:t>OR, WY, CA</a:t>
            </a:r>
            <a:r>
              <a:rPr lang="en-US" sz="1300" dirty="0">
                <a:latin typeface="Trebuchet MS" panose="020B0603020202020204" pitchFamily="34" charset="0"/>
              </a:rPr>
              <a:t>, NV has vigorously expanded and intensified southward &amp; westward.  The weak SW monsoon </a:t>
            </a:r>
            <a:r>
              <a:rPr lang="en-US" sz="1300" dirty="0" smtClean="0">
                <a:latin typeface="Trebuchet MS" panose="020B0603020202020204" pitchFamily="34" charset="0"/>
              </a:rPr>
              <a:t>so far this year and the emerging and the ongoing La </a:t>
            </a:r>
            <a:r>
              <a:rPr lang="en-US" sz="1300" dirty="0">
                <a:latin typeface="Trebuchet MS" panose="020B0603020202020204" pitchFamily="34" charset="0"/>
              </a:rPr>
              <a:t>Nina </a:t>
            </a:r>
            <a:r>
              <a:rPr lang="en-US" sz="1300" dirty="0" smtClean="0">
                <a:latin typeface="Trebuchet MS" panose="020B0603020202020204" pitchFamily="34" charset="0"/>
              </a:rPr>
              <a:t>has/is </a:t>
            </a:r>
            <a:r>
              <a:rPr lang="en-US" sz="1300" dirty="0">
                <a:latin typeface="Trebuchet MS" panose="020B0603020202020204" pitchFamily="34" charset="0"/>
              </a:rPr>
              <a:t>made conditions worse</a:t>
            </a:r>
            <a:r>
              <a:rPr lang="en-US" sz="1300" dirty="0" smtClean="0">
                <a:latin typeface="Trebuchet MS" panose="020B0603020202020204" pitchFamily="34" charset="0"/>
              </a:rPr>
              <a:t>.</a:t>
            </a:r>
          </a:p>
          <a:p>
            <a:pPr marL="457200" lvl="1" indent="-228600">
              <a:buFontTx/>
              <a:buChar char="-"/>
            </a:pPr>
            <a:r>
              <a:rPr lang="en-US" sz="1300" dirty="0">
                <a:latin typeface="Trebuchet MS" panose="020B0603020202020204" pitchFamily="34" charset="0"/>
              </a:rPr>
              <a:t>Dryness/Drought in Northern Great Plain states </a:t>
            </a:r>
            <a:r>
              <a:rPr lang="en-US" sz="1300" dirty="0" smtClean="0">
                <a:latin typeface="Trebuchet MS" panose="020B0603020202020204" pitchFamily="34" charset="0"/>
              </a:rPr>
              <a:t>has eased but still present/</a:t>
            </a:r>
            <a:r>
              <a:rPr lang="en-US" sz="1300" dirty="0" err="1" smtClean="0">
                <a:latin typeface="Trebuchet MS" panose="020B0603020202020204" pitchFamily="34" charset="0"/>
              </a:rPr>
              <a:t>reappearting</a:t>
            </a:r>
            <a:r>
              <a:rPr lang="en-US" sz="1300" dirty="0" smtClean="0">
                <a:latin typeface="Trebuchet MS" panose="020B0603020202020204" pitchFamily="34" charset="0"/>
              </a:rPr>
              <a:t>.</a:t>
            </a:r>
          </a:p>
          <a:p>
            <a:pPr marL="457200" lvl="1" indent="-228600">
              <a:buFontTx/>
              <a:buChar char="-"/>
            </a:pPr>
            <a:r>
              <a:rPr lang="en-US" sz="1300" dirty="0">
                <a:latin typeface="Trebuchet MS" panose="020B0603020202020204" pitchFamily="34" charset="0"/>
              </a:rPr>
              <a:t>Recent short-term Drought in the Northeastern states is just not going away completely</a:t>
            </a:r>
            <a:r>
              <a:rPr lang="en-US" sz="1300" dirty="0" smtClean="0">
                <a:latin typeface="Trebuchet MS" panose="020B0603020202020204" pitchFamily="34" charset="0"/>
              </a:rPr>
              <a:t>.</a:t>
            </a:r>
          </a:p>
          <a:p>
            <a:pPr marL="457200" lvl="1" indent="-228600">
              <a:buFontTx/>
              <a:buChar char="-"/>
            </a:pPr>
            <a:r>
              <a:rPr lang="en-US" sz="1300" dirty="0" smtClean="0">
                <a:latin typeface="Trebuchet MS" panose="020B0603020202020204" pitchFamily="34" charset="0"/>
              </a:rPr>
              <a:t>Recently </a:t>
            </a:r>
            <a:r>
              <a:rPr lang="en-US" sz="1300" dirty="0">
                <a:latin typeface="Trebuchet MS" panose="020B0603020202020204" pitchFamily="34" charset="0"/>
              </a:rPr>
              <a:t>emerged drought in IA and upper Midwestern states continue.. </a:t>
            </a:r>
            <a:endParaRPr lang="en-US" sz="1300" dirty="0" smtClean="0">
              <a:latin typeface="Trebuchet MS" panose="020B0603020202020204" pitchFamily="34" charset="0"/>
            </a:endParaRPr>
          </a:p>
          <a:p>
            <a:pPr marL="457200" lvl="1" indent="-228600">
              <a:buFontTx/>
              <a:buChar char="-"/>
            </a:pPr>
            <a:r>
              <a:rPr lang="en-US" sz="1300" dirty="0" smtClean="0">
                <a:latin typeface="Trebuchet MS" panose="020B0603020202020204" pitchFamily="34" charset="0"/>
              </a:rPr>
              <a:t>Some/many </a:t>
            </a:r>
            <a:r>
              <a:rPr lang="en-US" sz="1300" dirty="0">
                <a:latin typeface="Trebuchet MS" panose="020B0603020202020204" pitchFamily="34" charset="0"/>
              </a:rPr>
              <a:t>of California reservoirs levels are  below their historical average levels.  Next rainy season is 3</a:t>
            </a:r>
            <a:r>
              <a:rPr lang="en-US" sz="1300" dirty="0" smtClean="0">
                <a:latin typeface="Trebuchet MS" panose="020B0603020202020204" pitchFamily="34" charset="0"/>
              </a:rPr>
              <a:t>-months </a:t>
            </a:r>
            <a:r>
              <a:rPr lang="en-US" sz="1300" dirty="0">
                <a:latin typeface="Trebuchet MS" panose="020B0603020202020204" pitchFamily="34" charset="0"/>
              </a:rPr>
              <a:t>away</a:t>
            </a:r>
            <a:r>
              <a:rPr lang="en-US" sz="1300" dirty="0" smtClean="0">
                <a:latin typeface="Trebuchet MS" panose="020B0603020202020204" pitchFamily="34" charset="0"/>
              </a:rPr>
              <a:t>. It is going to be tough with the above normal Temperature forecast for the region and of course with the La Nina expected to continue through upcoming winter! </a:t>
            </a:r>
          </a:p>
          <a:p>
            <a:pPr marL="457200" lvl="1" indent="-228600">
              <a:buFontTx/>
              <a:buChar char="-"/>
            </a:pPr>
            <a:r>
              <a:rPr lang="en-US" sz="1400" dirty="0" smtClean="0"/>
              <a:t>Just last May, US  </a:t>
            </a:r>
            <a:r>
              <a:rPr lang="en-US" sz="1400" dirty="0"/>
              <a:t>had almost the lowest coverage of  area covered by drought! </a:t>
            </a:r>
            <a:r>
              <a:rPr lang="en-US" sz="1400" dirty="0" smtClean="0"/>
              <a:t>approx.&lt; </a:t>
            </a:r>
            <a:r>
              <a:rPr lang="en-US" sz="1400" dirty="0"/>
              <a:t>4% or </a:t>
            </a:r>
            <a:r>
              <a:rPr lang="en-US" sz="1400" dirty="0" smtClean="0"/>
              <a:t>so. Now more than 50% of the country is under </a:t>
            </a:r>
            <a:r>
              <a:rPr lang="en-US" sz="1400" dirty="0"/>
              <a:t>drought</a:t>
            </a:r>
            <a:r>
              <a:rPr lang="en-US" sz="1400" dirty="0" smtClean="0"/>
              <a:t>! </a:t>
            </a:r>
            <a:endParaRPr lang="en-US" sz="1300" dirty="0" smtClean="0">
              <a:latin typeface="Trebuchet MS" panose="020B0603020202020204" pitchFamily="34" charset="0"/>
            </a:endParaRPr>
          </a:p>
          <a:p>
            <a:pPr marL="0" lvl="1" indent="0">
              <a:buNone/>
            </a:pPr>
            <a:r>
              <a:rPr lang="en-US" altLang="en-US" sz="1600" b="1" dirty="0">
                <a:solidFill>
                  <a:srgbClr val="FF0000"/>
                </a:solidFill>
              </a:rPr>
              <a:t>Current ENSO status and </a:t>
            </a:r>
            <a:r>
              <a:rPr lang="en-US" altLang="en-US" sz="1600" b="1" dirty="0" smtClean="0">
                <a:solidFill>
                  <a:srgbClr val="FF0000"/>
                </a:solidFill>
              </a:rPr>
              <a:t>forecast: </a:t>
            </a:r>
            <a:endParaRPr lang="en-US" altLang="en-US" sz="1600" b="1" dirty="0">
              <a:solidFill>
                <a:srgbClr val="FF0000"/>
              </a:solidFill>
            </a:endParaRPr>
          </a:p>
          <a:p>
            <a:pPr marL="461963" lvl="1" indent="-461963">
              <a:buNone/>
            </a:pPr>
            <a:r>
              <a:rPr lang="en-US" sz="1300" kern="1200" dirty="0">
                <a:latin typeface="Trebuchet MS" panose="020B0603020202020204" pitchFamily="34" charset="0"/>
              </a:rPr>
              <a:t> </a:t>
            </a:r>
            <a:r>
              <a:rPr lang="en-US" sz="1300" kern="1200" dirty="0" smtClean="0">
                <a:latin typeface="Trebuchet MS" panose="020B0603020202020204" pitchFamily="34" charset="0"/>
              </a:rPr>
              <a:t>    -   </a:t>
            </a:r>
            <a:r>
              <a:rPr lang="en-US" sz="1300" b="1" kern="1200" dirty="0" smtClean="0">
                <a:latin typeface="Trebuchet MS" panose="020B0603020202020204" pitchFamily="34" charset="0"/>
              </a:rPr>
              <a:t>La </a:t>
            </a:r>
            <a:r>
              <a:rPr lang="en-US" sz="1300" b="1" kern="1200" dirty="0">
                <a:latin typeface="Trebuchet MS" panose="020B0603020202020204" pitchFamily="34" charset="0"/>
              </a:rPr>
              <a:t>Niña conditions are present and are likely to continue through the Northern Hemisphere winter (~75% chance). </a:t>
            </a:r>
            <a:endParaRPr lang="en-US" sz="1300" kern="1200" dirty="0" smtClean="0">
              <a:latin typeface="Trebuchet MS" panose="020B0603020202020204" pitchFamily="34" charset="0"/>
            </a:endParaRPr>
          </a:p>
          <a:p>
            <a:pPr marL="461963" lvl="1" indent="-461963">
              <a:buNone/>
            </a:pPr>
            <a:r>
              <a:rPr lang="en-US" altLang="en-US" sz="1600" b="1" dirty="0" smtClean="0">
                <a:solidFill>
                  <a:srgbClr val="FF0000"/>
                </a:solidFill>
              </a:rPr>
              <a:t>Prediction: </a:t>
            </a:r>
          </a:p>
          <a:p>
            <a:pPr marL="457200" lvl="1" indent="-228600"/>
            <a:r>
              <a:rPr lang="en-US" sz="1300" kern="1200" dirty="0">
                <a:latin typeface="Trebuchet MS" panose="020B0603020202020204" pitchFamily="34" charset="0"/>
              </a:rPr>
              <a:t>The long awaited La Nina is now </a:t>
            </a:r>
            <a:r>
              <a:rPr lang="en-US" sz="1300" kern="1200" dirty="0" smtClean="0">
                <a:latin typeface="Trebuchet MS" panose="020B0603020202020204" pitchFamily="34" charset="0"/>
              </a:rPr>
              <a:t>finally </a:t>
            </a:r>
            <a:r>
              <a:rPr lang="en-US" sz="1300" kern="1200" dirty="0" smtClean="0">
                <a:latin typeface="Trebuchet MS" panose="020B0603020202020204" pitchFamily="34" charset="0"/>
              </a:rPr>
              <a:t>here</a:t>
            </a:r>
            <a:r>
              <a:rPr lang="en-US" sz="1300" kern="1200" dirty="0">
                <a:latin typeface="Trebuchet MS" panose="020B0603020202020204" pitchFamily="34" charset="0"/>
              </a:rPr>
              <a:t> </a:t>
            </a:r>
            <a:r>
              <a:rPr lang="en-US" sz="1300" kern="1200" dirty="0" smtClean="0">
                <a:latin typeface="Trebuchet MS" panose="020B0603020202020204" pitchFamily="34" charset="0"/>
              </a:rPr>
              <a:t>with some much needed lower boundary condition, in the form of extensive cold surface and subsurface temperature conditions in the tropical Pacific, so, our confidence in model’s forecasts is increased. The models forecast less than normal rainfall across the southern tier states.</a:t>
            </a:r>
          </a:p>
          <a:p>
            <a:pPr marL="457200" lvl="1" indent="-228600"/>
            <a:r>
              <a:rPr lang="en-US" sz="1300" dirty="0" smtClean="0">
                <a:latin typeface="Trebuchet MS" panose="020B0603020202020204" pitchFamily="34" charset="0"/>
              </a:rPr>
              <a:t>These below normal rainfall conditions combined with the deficient North American monsoon in the southwest in and around the four </a:t>
            </a:r>
            <a:r>
              <a:rPr lang="en-US" sz="1300" dirty="0">
                <a:latin typeface="Trebuchet MS" panose="020B0603020202020204" pitchFamily="34" charset="0"/>
              </a:rPr>
              <a:t>corners states </a:t>
            </a:r>
            <a:r>
              <a:rPr lang="en-US" sz="1300" dirty="0" smtClean="0">
                <a:latin typeface="Trebuchet MS" panose="020B0603020202020204" pitchFamily="34" charset="0"/>
              </a:rPr>
              <a:t> and vicinity combined with high temperatures will make the drought persist and even get worse in the upcoming season. </a:t>
            </a:r>
            <a:r>
              <a:rPr lang="en-US" sz="1300" dirty="0">
                <a:latin typeface="Trebuchet MS" panose="020B0603020202020204" pitchFamily="34" charset="0"/>
              </a:rPr>
              <a:t>The </a:t>
            </a:r>
            <a:r>
              <a:rPr lang="en-US" sz="1300" dirty="0" smtClean="0">
                <a:latin typeface="Trebuchet MS" panose="020B0603020202020204" pitchFamily="34" charset="0"/>
              </a:rPr>
              <a:t>short/long </a:t>
            </a:r>
            <a:r>
              <a:rPr lang="en-US" sz="1300" dirty="0">
                <a:latin typeface="Trebuchet MS" panose="020B0603020202020204" pitchFamily="34" charset="0"/>
              </a:rPr>
              <a:t>tem drought in northern CA, NV, </a:t>
            </a:r>
            <a:r>
              <a:rPr lang="en-US" sz="1300" dirty="0" smtClean="0">
                <a:latin typeface="Trebuchet MS" panose="020B0603020202020204" pitchFamily="34" charset="0"/>
              </a:rPr>
              <a:t>UT and western TX  will persist may even get worse (how bad can it be?). But Pacific Northwest is likely to get some seasonal and enhanced precipitation associated with La Nina, and hence some relief from dryness and drought.</a:t>
            </a:r>
          </a:p>
          <a:p>
            <a:pPr marL="457200" lvl="1" indent="-228600"/>
            <a:r>
              <a:rPr lang="en-US" sz="1300" kern="1200" dirty="0" smtClean="0">
                <a:latin typeface="Trebuchet MS" panose="020B0603020202020204" pitchFamily="34" charset="0"/>
              </a:rPr>
              <a:t>The remaining dry/drought conditions in the northeastern states continues to </a:t>
            </a:r>
            <a:r>
              <a:rPr lang="en-US" sz="1300" kern="1200" dirty="0" smtClean="0">
                <a:latin typeface="Trebuchet MS" panose="020B0603020202020204" pitchFamily="34" charset="0"/>
              </a:rPr>
              <a:t>defiantly hang </a:t>
            </a:r>
            <a:r>
              <a:rPr lang="en-US" sz="1300" kern="1200" dirty="0" smtClean="0">
                <a:latin typeface="Trebuchet MS" panose="020B0603020202020204" pitchFamily="34" charset="0"/>
              </a:rPr>
              <a:t>in there </a:t>
            </a:r>
            <a:r>
              <a:rPr lang="en-US" sz="1300" kern="1200" dirty="0" smtClean="0">
                <a:latin typeface="Trebuchet MS" panose="020B0603020202020204" pitchFamily="34" charset="0"/>
              </a:rPr>
              <a:t>against</a:t>
            </a:r>
            <a:r>
              <a:rPr lang="en-US" sz="1300" kern="1200" dirty="0" smtClean="0">
                <a:latin typeface="Trebuchet MS" panose="020B0603020202020204" pitchFamily="34" charset="0"/>
              </a:rPr>
              <a:t> </a:t>
            </a:r>
            <a:r>
              <a:rPr lang="en-US" sz="1300" kern="1200" dirty="0" smtClean="0">
                <a:latin typeface="Trebuchet MS" panose="020B0603020202020204" pitchFamily="34" charset="0"/>
              </a:rPr>
              <a:t>our earlier expectations and forecasts.  It is likely to persist there in some ameliorated form. </a:t>
            </a:r>
          </a:p>
          <a:p>
            <a:pPr marL="457200" lvl="1" indent="-228600"/>
            <a:r>
              <a:rPr lang="en-US" sz="1300" kern="1200" dirty="0" smtClean="0">
                <a:latin typeface="Trebuchet MS" panose="020B0603020202020204" pitchFamily="34" charset="0"/>
              </a:rPr>
              <a:t>Existing developing </a:t>
            </a:r>
            <a:r>
              <a:rPr lang="en-US" sz="1300" kern="1200" dirty="0" smtClean="0">
                <a:latin typeface="Trebuchet MS" panose="020B0603020202020204" pitchFamily="34" charset="0"/>
              </a:rPr>
              <a:t>dry/drought </a:t>
            </a:r>
            <a:r>
              <a:rPr lang="en-US" sz="1300" kern="1200" dirty="0" smtClean="0">
                <a:latin typeface="Trebuchet MS" panose="020B0603020202020204" pitchFamily="34" charset="0"/>
              </a:rPr>
              <a:t>conditions in NE/IA border, and IN, OH and parts of PA will likely </a:t>
            </a:r>
            <a:r>
              <a:rPr lang="en-US" sz="1300" kern="1200" dirty="0" smtClean="0">
                <a:latin typeface="Trebuchet MS" panose="020B0603020202020204" pitchFamily="34" charset="0"/>
              </a:rPr>
              <a:t>improve.</a:t>
            </a:r>
            <a:endParaRPr lang="en-US" sz="1300" kern="1200" dirty="0" smtClean="0">
              <a:latin typeface="Trebuchet MS" panose="020B0603020202020204" pitchFamily="34" charset="0"/>
            </a:endParaRPr>
          </a:p>
          <a:p>
            <a:pPr marL="228600" lvl="1" indent="0">
              <a:buNone/>
            </a:pPr>
            <a:r>
              <a:rPr lang="en-US" sz="1300" dirty="0" smtClean="0">
                <a:latin typeface="Trebuchet MS" panose="020B0603020202020204" pitchFamily="34" charset="0"/>
              </a:rPr>
              <a:t>-   The short term rain, especially from Sally and the active hurricane season, is likely to keep the SE drought free.</a:t>
            </a:r>
          </a:p>
          <a:p>
            <a:pPr marL="228600" lvl="1" indent="0">
              <a:buNone/>
            </a:pPr>
            <a:r>
              <a:rPr lang="en-US" sz="1300" dirty="0" smtClean="0">
                <a:latin typeface="Trebuchet MS" panose="020B0603020202020204" pitchFamily="34" charset="0"/>
              </a:rPr>
              <a:t>				*********************</a:t>
            </a: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34</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35</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88118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7696200" y="4774287"/>
            <a:ext cx="304800" cy="17759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01000" y="5181600"/>
            <a:ext cx="1143000" cy="1384995"/>
          </a:xfrm>
          <a:prstGeom prst="rect">
            <a:avLst/>
          </a:prstGeom>
          <a:noFill/>
        </p:spPr>
        <p:txBody>
          <a:bodyPr wrap="square" rtlCol="0">
            <a:spAutoFit/>
          </a:bodyPr>
          <a:lstStyle/>
          <a:p>
            <a:r>
              <a:rPr lang="en-US" sz="1400" dirty="0" smtClean="0"/>
              <a:t>Alaska </a:t>
            </a:r>
            <a:r>
              <a:rPr lang="en-US" sz="1400" dirty="0" err="1" smtClean="0"/>
              <a:t>regn</a:t>
            </a:r>
            <a:r>
              <a:rPr lang="en-US" sz="1400" dirty="0" smtClean="0"/>
              <a:t>. was also added here as separate maps recently.</a:t>
            </a:r>
            <a:endParaRPr lang="en-US" sz="1400" dirty="0"/>
          </a:p>
        </p:txBody>
      </p:sp>
      <p:sp>
        <p:nvSpPr>
          <p:cNvPr id="7" name="Rectangle 6"/>
          <p:cNvSpPr/>
          <p:nvPr/>
        </p:nvSpPr>
        <p:spPr>
          <a:xfrm>
            <a:off x="8001000" y="5181600"/>
            <a:ext cx="1066800" cy="1384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78255" y="2219980"/>
            <a:ext cx="831745" cy="523220"/>
          </a:xfrm>
          <a:prstGeom prst="rect">
            <a:avLst/>
          </a:prstGeom>
          <a:noFill/>
        </p:spPr>
        <p:txBody>
          <a:bodyPr wrap="square" rtlCol="0">
            <a:spAutoFit/>
          </a:bodyPr>
          <a:lstStyle/>
          <a:p>
            <a:r>
              <a:rPr lang="en-US" sz="1400" dirty="0"/>
              <a:t>c</a:t>
            </a:r>
            <a:r>
              <a:rPr lang="en-US" sz="1400" dirty="0" smtClean="0"/>
              <a:t>f. with USDM</a:t>
            </a:r>
            <a:endParaRPr lang="en-US" sz="1400" dirty="0"/>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6"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5</a:t>
            </a:fld>
            <a:endParaRPr lang="en-US" altLang="en-US" dirty="0"/>
          </a:p>
        </p:txBody>
      </p:sp>
      <p:sp>
        <p:nvSpPr>
          <p:cNvPr id="5" name="TextBox 4"/>
          <p:cNvSpPr txBox="1"/>
          <p:nvPr/>
        </p:nvSpPr>
        <p:spPr>
          <a:xfrm>
            <a:off x="152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276600" y="76201"/>
            <a:ext cx="1143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638441" y="3244334"/>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790841" y="533400"/>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7" name="TextBox 16"/>
          <p:cNvSpPr txBox="1"/>
          <p:nvPr/>
        </p:nvSpPr>
        <p:spPr>
          <a:xfrm>
            <a:off x="232859" y="3200400"/>
            <a:ext cx="1519741" cy="461665"/>
          </a:xfrm>
          <a:prstGeom prst="rect">
            <a:avLst/>
          </a:prstGeom>
          <a:noFill/>
        </p:spPr>
        <p:txBody>
          <a:bodyPr wrap="square" rtlCol="0">
            <a:spAutoFit/>
          </a:bodyPr>
          <a:lstStyle/>
          <a:p>
            <a:r>
              <a:rPr lang="en-US" sz="1200" b="1" dirty="0" smtClean="0">
                <a:solidFill>
                  <a:srgbClr val="FF0000"/>
                </a:solidFill>
              </a:rPr>
              <a:t>Late/weak monsoon </a:t>
            </a:r>
          </a:p>
          <a:p>
            <a:r>
              <a:rPr lang="en-US" sz="1200" b="1" dirty="0" smtClean="0">
                <a:solidFill>
                  <a:srgbClr val="FF0000"/>
                </a:solidFill>
              </a:rPr>
              <a:t>           So far!!</a:t>
            </a:r>
            <a:endParaRPr lang="en-US" sz="1200" b="1" dirty="0">
              <a:solidFill>
                <a:srgbClr val="FF0000"/>
              </a:solidFill>
            </a:endParaRPr>
          </a:p>
        </p:txBody>
      </p:sp>
      <p:cxnSp>
        <p:nvCxnSpPr>
          <p:cNvPr id="14" name="Straight Arrow Connector 13"/>
          <p:cNvCxnSpPr>
            <a:endCxn id="12" idx="0"/>
          </p:cNvCxnSpPr>
          <p:nvPr/>
        </p:nvCxnSpPr>
        <p:spPr>
          <a:xfrm flipH="1">
            <a:off x="6631987" y="2424499"/>
            <a:ext cx="149813" cy="3534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631987" y="5167699"/>
            <a:ext cx="149813"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0" y="838200"/>
            <a:ext cx="1524000" cy="3970318"/>
          </a:xfrm>
          <a:prstGeom prst="rect">
            <a:avLst/>
          </a:prstGeom>
          <a:noFill/>
        </p:spPr>
        <p:txBody>
          <a:bodyPr wrap="square" rtlCol="0">
            <a:spAutoFit/>
          </a:bodyPr>
          <a:lstStyle/>
          <a:p>
            <a:endParaRPr lang="en-US" sz="1400" dirty="0" smtClean="0">
              <a:solidFill>
                <a:srgbClr val="FF0000"/>
              </a:solidFill>
            </a:endParaRPr>
          </a:p>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a:t>
            </a:r>
            <a:r>
              <a:rPr lang="en-US" sz="1400" dirty="0" smtClean="0">
                <a:solidFill>
                  <a:srgbClr val="FF0000"/>
                </a:solidFill>
              </a:rPr>
              <a:t>in the future, to </a:t>
            </a:r>
            <a:r>
              <a:rPr lang="en-US" sz="1400" dirty="0" smtClean="0">
                <a:solidFill>
                  <a:srgbClr val="FF0000"/>
                </a:solidFill>
              </a:rPr>
              <a:t>offset these shortfalls.</a:t>
            </a:r>
            <a:endParaRPr lang="en-US" sz="1400" dirty="0">
              <a:solidFill>
                <a:srgbClr val="FF0000"/>
              </a:solidFill>
            </a:endParaRPr>
          </a:p>
        </p:txBody>
      </p:sp>
      <p:sp>
        <p:nvSpPr>
          <p:cNvPr id="25" name="Rectangle 24"/>
          <p:cNvSpPr/>
          <p:nvPr/>
        </p:nvSpPr>
        <p:spPr>
          <a:xfrm>
            <a:off x="3200400" y="4038600"/>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H="1" flipV="1">
            <a:off x="2971800" y="1828800"/>
            <a:ext cx="381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6</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xmlns=""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dirty="0"/>
              <a:t>4 M</a:t>
            </a:r>
          </a:p>
        </p:txBody>
      </p:sp>
      <p:sp>
        <p:nvSpPr>
          <p:cNvPr id="20" name="TextBox 19"/>
          <p:cNvSpPr txBox="1"/>
          <p:nvPr/>
        </p:nvSpPr>
        <p:spPr>
          <a:xfrm>
            <a:off x="1676400" y="3244334"/>
            <a:ext cx="762000" cy="369332"/>
          </a:xfrm>
          <a:prstGeom prst="rect">
            <a:avLst/>
          </a:prstGeom>
          <a:noFill/>
        </p:spPr>
        <p:txBody>
          <a:bodyPr wrap="square" rtlCol="0">
            <a:spAutoFit/>
          </a:bodyPr>
          <a:lstStyle/>
          <a:p>
            <a:r>
              <a:rPr lang="en-US" dirty="0"/>
              <a:t> 5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1106775"/>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352800"/>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5181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Deficits/</a:t>
            </a:r>
            <a:r>
              <a:rPr lang="en-US" sz="1400" dirty="0" err="1" smtClean="0"/>
              <a:t>percent_of</a:t>
            </a:r>
            <a:r>
              <a:rPr lang="en-US" sz="1400" dirty="0" err="1"/>
              <a:t>_</a:t>
            </a:r>
            <a:r>
              <a:rPr lang="en-US" sz="1400" dirty="0" err="1" smtClean="0"/>
              <a:t>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xmlns="" id="{FD86DCD3-F2DF-4A12-B2DA-8A876D98DD4D}"/>
              </a:ext>
            </a:extLst>
          </p:cNvPr>
          <p:cNvSpPr/>
          <p:nvPr/>
        </p:nvSpPr>
        <p:spPr>
          <a:xfrm>
            <a:off x="914400" y="4545803"/>
            <a:ext cx="685800" cy="4833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dirty="0"/>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xmlns="" id="{90D022DE-3CFC-4479-975F-220CF58E671A}"/>
              </a:ext>
            </a:extLst>
          </p:cNvPr>
          <p:cNvSpPr/>
          <p:nvPr/>
        </p:nvSpPr>
        <p:spPr>
          <a:xfrm>
            <a:off x="4038600" y="4495800"/>
            <a:ext cx="1295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xmlns="" id="{90D022DE-3CFC-4479-975F-220CF58E671A}"/>
              </a:ext>
            </a:extLst>
          </p:cNvPr>
          <p:cNvSpPr/>
          <p:nvPr/>
        </p:nvSpPr>
        <p:spPr>
          <a:xfrm>
            <a:off x="4038600" y="17526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2057400"/>
            <a:ext cx="1524000" cy="2554545"/>
          </a:xfrm>
          <a:prstGeom prst="rect">
            <a:avLst/>
          </a:prstGeom>
          <a:noFill/>
        </p:spPr>
        <p:txBody>
          <a:bodyPr wrap="square" rtlCol="0">
            <a:spAutoFit/>
          </a:bodyPr>
          <a:lstStyle/>
          <a:p>
            <a:r>
              <a:rPr lang="en-US" sz="1600" b="1" u="sng" dirty="0" smtClean="0"/>
              <a:t>Tinderbox </a:t>
            </a:r>
            <a:r>
              <a:rPr lang="en-US" sz="1600" dirty="0" smtClean="0"/>
              <a:t>areas,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a:t>
            </a:r>
            <a:endParaRPr lang="en-US" sz="1600" dirty="0"/>
          </a:p>
        </p:txBody>
      </p:sp>
      <p:sp>
        <p:nvSpPr>
          <p:cNvPr id="18" name="Rounded Rectangle 14">
            <a:extLst>
              <a:ext uri="{FF2B5EF4-FFF2-40B4-BE49-F238E27FC236}">
                <a16:creationId xmlns:a16="http://schemas.microsoft.com/office/drawing/2014/main" xmlns="" id="{FD86DCD3-F2DF-4A12-B2DA-8A876D98DD4D}"/>
              </a:ext>
            </a:extLst>
          </p:cNvPr>
          <p:cNvSpPr/>
          <p:nvPr/>
        </p:nvSpPr>
        <p:spPr>
          <a:xfrm>
            <a:off x="5067300" y="4953000"/>
            <a:ext cx="3429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xmlns=""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xmlns="" id="{FD86DCD3-F2DF-4A12-B2DA-8A876D98DD4D}"/>
              </a:ext>
            </a:extLst>
          </p:cNvPr>
          <p:cNvSpPr/>
          <p:nvPr/>
        </p:nvSpPr>
        <p:spPr>
          <a:xfrm>
            <a:off x="914400" y="19050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
            <a:extLst>
              <a:ext uri="{FF2B5EF4-FFF2-40B4-BE49-F238E27FC236}">
                <a16:creationId xmlns:a16="http://schemas.microsoft.com/office/drawing/2014/main" xmlns="" id="{FD86DCD3-F2DF-4A12-B2DA-8A876D98DD4D}"/>
              </a:ext>
            </a:extLst>
          </p:cNvPr>
          <p:cNvSpPr/>
          <p:nvPr/>
        </p:nvSpPr>
        <p:spPr>
          <a:xfrm>
            <a:off x="304800" y="1295400"/>
            <a:ext cx="381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xmlns="" id="{FD86DCD3-F2DF-4A12-B2DA-8A876D98DD4D}"/>
              </a:ext>
            </a:extLst>
          </p:cNvPr>
          <p:cNvSpPr/>
          <p:nvPr/>
        </p:nvSpPr>
        <p:spPr>
          <a:xfrm>
            <a:off x="5105400" y="2209800"/>
            <a:ext cx="3810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0" y="4724400"/>
            <a:ext cx="1371600" cy="1815882"/>
          </a:xfrm>
          <a:prstGeom prst="rect">
            <a:avLst/>
          </a:prstGeom>
          <a:noFill/>
        </p:spPr>
        <p:txBody>
          <a:bodyPr wrap="square" rtlCol="0">
            <a:spAutoFit/>
          </a:bodyPr>
          <a:lstStyle/>
          <a:p>
            <a:r>
              <a:rPr lang="en-US" sz="1400" b="1" dirty="0" smtClean="0"/>
              <a:t>These long term P deficits here contribute to &amp; more severe FIRE  seasons recently year after year!! </a:t>
            </a:r>
            <a:endParaRPr lang="en-US" sz="1400" b="1" dirty="0"/>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572000" y="4495800"/>
            <a:ext cx="8382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9" name="TextBox 18"/>
          <p:cNvSpPr txBox="1"/>
          <p:nvPr/>
        </p:nvSpPr>
        <p:spPr>
          <a:xfrm>
            <a:off x="8153400" y="3061157"/>
            <a:ext cx="761999" cy="584775"/>
          </a:xfrm>
          <a:prstGeom prst="rect">
            <a:avLst/>
          </a:prstGeom>
          <a:noFill/>
        </p:spPr>
        <p:txBody>
          <a:bodyPr wrap="square" rtlCol="0">
            <a:spAutoFit/>
          </a:bodyPr>
          <a:lstStyle/>
          <a:p>
            <a:r>
              <a:rPr lang="en-US" sz="1600" dirty="0" smtClean="0">
                <a:solidFill>
                  <a:srgbClr val="FF0000"/>
                </a:solidFill>
              </a:rPr>
              <a:t>In new format</a:t>
            </a:r>
            <a:endParaRPr lang="en-US" sz="1600" dirty="0">
              <a:solidFill>
                <a:srgbClr val="FF0000"/>
              </a:solidFill>
            </a:endParaRPr>
          </a:p>
        </p:txBody>
      </p:sp>
      <p:sp>
        <p:nvSpPr>
          <p:cNvPr id="5" name="TextBox 4"/>
          <p:cNvSpPr txBox="1"/>
          <p:nvPr/>
        </p:nvSpPr>
        <p:spPr>
          <a:xfrm>
            <a:off x="7772400" y="3886200"/>
            <a:ext cx="1371600" cy="1600438"/>
          </a:xfrm>
          <a:prstGeom prst="rect">
            <a:avLst/>
          </a:prstGeom>
          <a:noFill/>
        </p:spPr>
        <p:txBody>
          <a:bodyPr wrap="square" rtlCol="0">
            <a:spAutoFit/>
          </a:bodyPr>
          <a:lstStyle/>
          <a:p>
            <a:r>
              <a:rPr lang="en-US" sz="1400" dirty="0" smtClean="0"/>
              <a:t>In this time range, across the country, there is not any big area where the rainfall is less than 50%.</a:t>
            </a:r>
            <a:endParaRPr lang="en-US" sz="14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83834</TotalTime>
  <Words>2122</Words>
  <Application>Microsoft Office PowerPoint</Application>
  <PresentationFormat>On-screen Show (4:3)</PresentationFormat>
  <Paragraphs>285</Paragraphs>
  <Slides>35</Slides>
  <Notes>8</Notes>
  <HiddenSlides>4</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Default Design</vt:lpstr>
      <vt:lpstr>Drought  Outlook  Support Briefing   September 2020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6563</cp:revision>
  <cp:lastPrinted>2014-07-10T13:24:01Z</cp:lastPrinted>
  <dcterms:created xsi:type="dcterms:W3CDTF">2008-10-04T17:35:30Z</dcterms:created>
  <dcterms:modified xsi:type="dcterms:W3CDTF">2020-09-15T02:43:29Z</dcterms:modified>
</cp:coreProperties>
</file>