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55" r:id="rId17"/>
    <p:sldId id="889" r:id="rId18"/>
    <p:sldId id="757" r:id="rId19"/>
    <p:sldId id="922" r:id="rId20"/>
    <p:sldId id="796" r:id="rId21"/>
    <p:sldId id="795" r:id="rId22"/>
    <p:sldId id="890" r:id="rId23"/>
    <p:sldId id="790" r:id="rId24"/>
    <p:sldId id="877" r:id="rId25"/>
    <p:sldId id="878" r:id="rId26"/>
    <p:sldId id="804" r:id="rId27"/>
    <p:sldId id="943" r:id="rId28"/>
    <p:sldId id="944" r:id="rId29"/>
    <p:sldId id="956" r:id="rId30"/>
    <p:sldId id="947" r:id="rId31"/>
    <p:sldId id="950" r:id="rId32"/>
    <p:sldId id="728" r:id="rId33"/>
    <p:sldId id="935" r:id="rId34"/>
    <p:sldId id="926" r:id="rId35"/>
    <p:sldId id="915" r:id="rId36"/>
    <p:sldId id="945" r:id="rId37"/>
    <p:sldId id="883" r:id="rId38"/>
    <p:sldId id="918" r:id="rId3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9A7500"/>
    <a:srgbClr val="6600CC"/>
    <a:srgbClr val="FF3300"/>
    <a:srgbClr val="FA5236"/>
    <a:srgbClr val="A88000"/>
    <a:srgbClr val="C89800"/>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9289" autoAdjust="0"/>
  </p:normalViewPr>
  <p:slideViewPr>
    <p:cSldViewPr>
      <p:cViewPr varScale="1">
        <p:scale>
          <a:sx n="98" d="100"/>
          <a:sy n="98" d="100"/>
        </p:scale>
        <p:origin x="90" y="36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gi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gif"/><Relationship Id="rId4" Type="http://schemas.openxmlformats.org/officeDocument/2006/relationships/image" Target="../media/image53.png"/><Relationship Id="rId9" Type="http://schemas.openxmlformats.org/officeDocument/2006/relationships/image" Target="../media/image58.gif"/></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drought.geo.msu.edu/research/forecast/smi.monthly.php" TargetMode="External"/><Relationship Id="rId7" Type="http://schemas.openxmlformats.org/officeDocument/2006/relationships/image" Target="../media/image103.gif"/><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September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4"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54925" y="2472894"/>
            <a:ext cx="1447800" cy="3970318"/>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a:r>
          </a:p>
          <a:p>
            <a:endParaRPr lang="en-US" sz="1400" dirty="0" smtClean="0"/>
          </a:p>
          <a:p>
            <a:r>
              <a:rPr lang="en-US" sz="1400" u="sng" dirty="0" smtClean="0"/>
              <a:t>If the La Nina returns later in the year, things will get even </a:t>
            </a:r>
            <a:r>
              <a:rPr lang="en-US" sz="1400" u="sng" dirty="0" smtClean="0"/>
              <a:t>worse for the southwest!!</a:t>
            </a:r>
            <a:endParaRPr lang="en-US" sz="1400" u="sng" dirty="0"/>
          </a:p>
        </p:txBody>
      </p:sp>
      <p:sp>
        <p:nvSpPr>
          <p:cNvPr id="14" name="TextBox 13"/>
          <p:cNvSpPr txBox="1"/>
          <p:nvPr/>
        </p:nvSpPr>
        <p:spPr>
          <a:xfrm>
            <a:off x="76200" y="5830669"/>
            <a:ext cx="8991600" cy="646331"/>
          </a:xfrm>
          <a:prstGeom prst="rect">
            <a:avLst/>
          </a:prstGeom>
          <a:noFill/>
        </p:spPr>
        <p:txBody>
          <a:bodyPr wrap="square" rtlCol="0">
            <a:spAutoFit/>
          </a:bodyPr>
          <a:lstStyle/>
          <a:p>
            <a:r>
              <a:rPr lang="en-US" dirty="0" smtClean="0">
                <a:solidFill>
                  <a:srgbClr val="FF0000"/>
                </a:solidFill>
              </a:rPr>
              <a:t>Ongoing multiyear drought in the </a:t>
            </a:r>
            <a:r>
              <a:rPr lang="en-US" dirty="0" err="1" smtClean="0">
                <a:solidFill>
                  <a:srgbClr val="FF0000"/>
                </a:solidFill>
              </a:rPr>
              <a:t>SouthWest</a:t>
            </a:r>
            <a:r>
              <a:rPr lang="en-US" dirty="0" smtClean="0">
                <a:solidFill>
                  <a:srgbClr val="FF0000"/>
                </a:solidFill>
              </a:rPr>
              <a:t>!!  Getting Worse. </a:t>
            </a:r>
          </a:p>
          <a:p>
            <a:r>
              <a:rPr lang="en-US" dirty="0" smtClean="0">
                <a:solidFill>
                  <a:srgbClr val="FF0000"/>
                </a:solidFill>
              </a:rPr>
              <a:t>Last few years, each year is a new record for the Fire Season!! </a:t>
            </a:r>
            <a:endParaRPr lang="en-US"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
            <a:ext cx="86106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334000" y="3505200"/>
            <a:ext cx="2514600" cy="1647587"/>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
        <p:nvSpPr>
          <p:cNvPr id="5" name="TextBox 4"/>
          <p:cNvSpPr txBox="1"/>
          <p:nvPr/>
        </p:nvSpPr>
        <p:spPr>
          <a:xfrm>
            <a:off x="7800975" y="381000"/>
            <a:ext cx="885825" cy="1815882"/>
          </a:xfrm>
          <a:prstGeom prst="rect">
            <a:avLst/>
          </a:prstGeom>
          <a:noFill/>
        </p:spPr>
        <p:txBody>
          <a:bodyPr wrap="square" rtlCol="0">
            <a:spAutoFit/>
          </a:bodyPr>
          <a:lstStyle/>
          <a:p>
            <a:r>
              <a:rPr lang="en-US" sz="1400" b="1" u="sng" dirty="0" smtClean="0">
                <a:solidFill>
                  <a:srgbClr val="FF0000"/>
                </a:solidFill>
              </a:rPr>
              <a:t>SON</a:t>
            </a:r>
            <a:r>
              <a:rPr lang="en-US" sz="1400" dirty="0" smtClean="0">
                <a:solidFill>
                  <a:srgbClr val="FF0000"/>
                </a:solidFill>
              </a:rPr>
              <a:t> - Least rainfall season of the year for the US? – No Green??</a:t>
            </a:r>
            <a:endParaRPr lang="en-US" sz="1400" dirty="0">
              <a:solidFill>
                <a:srgbClr val="FF0000"/>
              </a:solidFill>
            </a:endParaRPr>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76200"/>
            <a:ext cx="9144001" cy="68579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47018"/>
              <a:ext cx="2743203"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199" y="4976772"/>
            <a:ext cx="2743199" cy="18812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10199" y="3352143"/>
            <a:ext cx="2743199" cy="1607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10197" y="1600200"/>
            <a:ext cx="2743201" cy="17038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153399" y="381000"/>
            <a:ext cx="1000330" cy="1569660"/>
          </a:xfrm>
          <a:prstGeom prst="rect">
            <a:avLst/>
          </a:prstGeom>
          <a:noFill/>
        </p:spPr>
        <p:txBody>
          <a:bodyPr wrap="square" rtlCol="0">
            <a:spAutoFit/>
          </a:bodyPr>
          <a:lstStyle/>
          <a:p>
            <a:r>
              <a:rPr lang="en-US" sz="1200" dirty="0" smtClean="0"/>
              <a:t>SON season, difficult season for drought forecast? Also transition-</a:t>
            </a:r>
            <a:r>
              <a:rPr lang="en-US" sz="1200" dirty="0" err="1" smtClean="0"/>
              <a:t>ing</a:t>
            </a:r>
            <a:r>
              <a:rPr lang="en-US" sz="1200" dirty="0" smtClean="0"/>
              <a:t> ENSO? </a:t>
            </a:r>
            <a:endParaRPr lang="en-US" sz="1200" dirty="0"/>
          </a:p>
        </p:txBody>
      </p:sp>
      <p:sp>
        <p:nvSpPr>
          <p:cNvPr id="23" name="TextBox 22"/>
          <p:cNvSpPr txBox="1"/>
          <p:nvPr/>
        </p:nvSpPr>
        <p:spPr>
          <a:xfrm>
            <a:off x="5913327" y="2087849"/>
            <a:ext cx="1905000" cy="830997"/>
          </a:xfrm>
          <a:prstGeom prst="rect">
            <a:avLst/>
          </a:prstGeom>
          <a:noFill/>
        </p:spPr>
        <p:txBody>
          <a:bodyPr wrap="square" rtlCol="0">
            <a:spAutoFit/>
          </a:bodyPr>
          <a:lstStyle/>
          <a:p>
            <a:r>
              <a:rPr lang="en-US" sz="1600" b="1" dirty="0" smtClean="0"/>
              <a:t>OCT - Month with the least WHITE &amp; GREEN!</a:t>
            </a:r>
            <a:endParaRPr lang="en-US" sz="1600" b="1" dirty="0"/>
          </a:p>
        </p:txBody>
      </p:sp>
      <p:cxnSp>
        <p:nvCxnSpPr>
          <p:cNvPr id="26" name="Straight Arrow Connector 25"/>
          <p:cNvCxnSpPr/>
          <p:nvPr/>
        </p:nvCxnSpPr>
        <p:spPr>
          <a:xfrm>
            <a:off x="6553200" y="3886200"/>
            <a:ext cx="0" cy="235902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1048" y="2895600"/>
            <a:ext cx="1031952" cy="1646605"/>
          </a:xfrm>
          <a:prstGeom prst="rect">
            <a:avLst/>
          </a:prstGeom>
          <a:noFill/>
        </p:spPr>
        <p:txBody>
          <a:bodyPr wrap="square" rtlCol="0">
            <a:spAutoFit/>
          </a:bodyPr>
          <a:lstStyle/>
          <a:p>
            <a:r>
              <a:rPr lang="en-US" sz="1300" b="1" dirty="0" smtClean="0">
                <a:solidFill>
                  <a:srgbClr val="FF3300"/>
                </a:solidFill>
              </a:rPr>
              <a:t>With expected </a:t>
            </a:r>
            <a:r>
              <a:rPr lang="en-US" b="1" dirty="0" smtClean="0">
                <a:solidFill>
                  <a:srgbClr val="FF3300"/>
                </a:solidFill>
              </a:rPr>
              <a:t>ENSO-cold</a:t>
            </a:r>
            <a:r>
              <a:rPr lang="en-US" sz="1300" b="1" dirty="0" smtClean="0">
                <a:solidFill>
                  <a:srgbClr val="FF3300"/>
                </a:solidFill>
              </a:rPr>
              <a:t> conditions,  this row is relevant!!</a:t>
            </a:r>
            <a:endParaRPr lang="en-US" sz="1300" b="1" dirty="0">
              <a:solidFill>
                <a:srgbClr val="FF3300"/>
              </a:solidFill>
            </a:endParaRPr>
          </a:p>
        </p:txBody>
      </p:sp>
      <p:pic>
        <p:nvPicPr>
          <p:cNvPr id="8196" name="Picture 4" descr="https://www.cpc.ncep.noaa.gov/products/precip/CWlink/ENSO/composites/lanina.ond.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023" y="480874"/>
            <a:ext cx="4689959" cy="607232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www.cpc.ncep.noaa.gov/products/precip/CWlink/ENSO/composites/lanina.ond.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2" y="481614"/>
            <a:ext cx="4384714" cy="60715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143000" cy="523220"/>
            </a:xfrm>
            <a:prstGeom prst="rect">
              <a:avLst/>
            </a:prstGeom>
            <a:noFill/>
          </p:spPr>
          <p:txBody>
            <a:bodyPr wrap="square" rtlCol="0">
              <a:spAutoFit/>
            </a:bodyPr>
            <a:lstStyle/>
            <a:p>
              <a:r>
                <a:rPr lang="en-US" sz="2800" b="1" dirty="0" smtClean="0">
                  <a:solidFill>
                    <a:srgbClr val="FF0000"/>
                  </a:solidFill>
                </a:rPr>
                <a:t>OND</a:t>
              </a:r>
              <a:endParaRPr lang="en-US" sz="2800" b="1" dirty="0">
                <a:solidFill>
                  <a:srgbClr val="FF0000"/>
                </a:solidFill>
              </a:endParaRPr>
            </a:p>
          </p:txBody>
        </p:sp>
      </p:grpSp>
      <p:sp>
        <p:nvSpPr>
          <p:cNvPr id="5" name="Rectangle 4"/>
          <p:cNvSpPr/>
          <p:nvPr/>
        </p:nvSpPr>
        <p:spPr>
          <a:xfrm>
            <a:off x="76200" y="2895599"/>
            <a:ext cx="8991600" cy="1692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0" y="19050"/>
            <a:ext cx="5433290"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3276600"/>
            <a:ext cx="1081454"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5486401"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381000" y="1219200"/>
            <a:ext cx="565879"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82715" y="1654890"/>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67466"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northwest and the northern Plains.  But the </a:t>
            </a:r>
            <a:r>
              <a:rPr lang="en-US" sz="1200" u="sng" dirty="0" smtClean="0"/>
              <a:t>long term drought in the southwest remains</a:t>
            </a:r>
            <a:r>
              <a:rPr lang="en-US" sz="1200" dirty="0" smtClean="0"/>
              <a:t>.</a:t>
            </a:r>
            <a:endParaRPr lang="en-US" sz="1200" dirty="0"/>
          </a:p>
        </p:txBody>
      </p:sp>
      <p:sp>
        <p:nvSpPr>
          <p:cNvPr id="15" name="Rectangle 14"/>
          <p:cNvSpPr/>
          <p:nvPr/>
        </p:nvSpPr>
        <p:spPr>
          <a:xfrm>
            <a:off x="3200400" y="1421614"/>
            <a:ext cx="1447800" cy="635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 y="4343400"/>
            <a:ext cx="1524000" cy="6096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098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6" name="TextBox 5"/>
          <p:cNvSpPr txBox="1"/>
          <p:nvPr/>
        </p:nvSpPr>
        <p:spPr>
          <a:xfrm>
            <a:off x="5257800" y="1219200"/>
            <a:ext cx="3886200" cy="923330"/>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Mar-&gt;Apr –&gt; May -&gt; Jun</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10242" name="Picture 2" descr="https://www.cpc.ncep.noaa.gov/products/tanal/30day/mean/202108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211197" y="3517100"/>
            <a:ext cx="3952875" cy="3095625"/>
          </a:xfrm>
          <a:prstGeom prst="rect">
            <a:avLst/>
          </a:prstGeom>
        </p:spPr>
      </p:pic>
    </p:spTree>
    <p:extLst>
      <p:ext uri="{BB962C8B-B14F-4D97-AF65-F5344CB8AC3E}">
        <p14:creationId xmlns:p14="http://schemas.microsoft.com/office/powerpoint/2010/main" val="3642157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396714" y="4436009"/>
            <a:ext cx="4747286" cy="2425234"/>
            <a:chOff x="4372048" y="2362200"/>
            <a:chExt cx="4848152" cy="2509470"/>
          </a:xfrm>
        </p:grpSpPr>
        <p:pic>
          <p:nvPicPr>
            <p:cNvPr id="10242" name="Picture 2" descr="https://www.predictiveservices.nifc.gov/outlooks/month1_outlook.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2881"/>
            <a:stretch/>
          </p:blipFill>
          <p:spPr bwMode="auto">
            <a:xfrm>
              <a:off x="4399062" y="2656499"/>
              <a:ext cx="1086445" cy="221517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predictiveservices.nifc.gov/outlooks/month2_outlook.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3659"/>
            <a:stretch/>
          </p:blipFill>
          <p:spPr bwMode="auto">
            <a:xfrm>
              <a:off x="5485507" y="2656499"/>
              <a:ext cx="1067693" cy="217719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predictiveservices.nifc.gov/outlooks/month3_outlook.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225"/>
            <a:stretch/>
          </p:blipFill>
          <p:spPr bwMode="auto">
            <a:xfrm>
              <a:off x="6475152" y="2656499"/>
              <a:ext cx="2745048" cy="21453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372048" y="2362200"/>
              <a:ext cx="4800600" cy="353943"/>
            </a:xfrm>
            <a:prstGeom prst="rect">
              <a:avLst/>
            </a:prstGeom>
            <a:noFill/>
          </p:spPr>
          <p:txBody>
            <a:bodyPr wrap="square" rtlCol="0">
              <a:spAutoFit/>
            </a:bodyPr>
            <a:lstStyle/>
            <a:p>
              <a:r>
                <a:rPr lang="en-US" sz="1700" b="1" dirty="0" smtClean="0">
                  <a:solidFill>
                    <a:srgbClr val="FF0000"/>
                  </a:solidFill>
                </a:rPr>
                <a:t>NIFC’s  Fire Potential Outlook for Sep/Oct/Nov</a:t>
              </a:r>
              <a:endParaRPr lang="en-US" sz="1700" b="1" dirty="0">
                <a:solidFill>
                  <a:srgbClr val="FF0000"/>
                </a:solidFill>
              </a:endParaRPr>
            </a:p>
          </p:txBody>
        </p:sp>
      </p:grpSp>
      <p:pic>
        <p:nvPicPr>
          <p:cNvPr id="4098" name="Picture 2" descr="Forecast Fire Danger Rating Continental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2348" y="2711414"/>
            <a:ext cx="2371652" cy="176637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www.wfas.net/images/firedanger/fd_cls_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988" y="2711414"/>
            <a:ext cx="2347459" cy="1748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71814" y="2438400"/>
            <a:ext cx="3681586" cy="369332"/>
          </a:xfrm>
          <a:prstGeom prst="rect">
            <a:avLst/>
          </a:prstGeom>
          <a:noFill/>
        </p:spPr>
        <p:txBody>
          <a:bodyPr wrap="square" rtlCol="0">
            <a:spAutoFit/>
          </a:bodyPr>
          <a:lstStyle/>
          <a:p>
            <a:r>
              <a:rPr lang="en-US" dirty="0" smtClean="0"/>
              <a:t>Impact of </a:t>
            </a:r>
            <a:r>
              <a:rPr lang="en-US" dirty="0" smtClean="0"/>
              <a:t>good Monsoon rains!!</a:t>
            </a:r>
            <a:endParaRPr lang="en-US" dirty="0"/>
          </a:p>
        </p:txBody>
      </p:sp>
      <p:sp>
        <p:nvSpPr>
          <p:cNvPr id="26" name="TextBox 25"/>
          <p:cNvSpPr txBox="1"/>
          <p:nvPr/>
        </p:nvSpPr>
        <p:spPr>
          <a:xfrm>
            <a:off x="5715000" y="105019"/>
            <a:ext cx="1202473" cy="276999"/>
          </a:xfrm>
          <a:prstGeom prst="rect">
            <a:avLst/>
          </a:prstGeom>
          <a:noFill/>
        </p:spPr>
        <p:txBody>
          <a:bodyPr wrap="square" rtlCol="0">
            <a:spAutoFit/>
          </a:bodyPr>
          <a:lstStyle/>
          <a:p>
            <a:r>
              <a:rPr lang="en-US" sz="1200" b="1" dirty="0" smtClean="0">
                <a:solidFill>
                  <a:srgbClr val="FF0000"/>
                </a:solidFill>
              </a:rPr>
              <a:t>THIS MONTH</a:t>
            </a:r>
            <a:endParaRPr lang="en-US" sz="1200" b="1" dirty="0">
              <a:solidFill>
                <a:srgbClr val="FF0000"/>
              </a:solidFill>
            </a:endParaRPr>
          </a:p>
        </p:txBody>
      </p:sp>
      <p:pic>
        <p:nvPicPr>
          <p:cNvPr id="6" name="Picture 5"/>
          <p:cNvPicPr>
            <a:picLocks noChangeAspect="1"/>
          </p:cNvPicPr>
          <p:nvPr/>
        </p:nvPicPr>
        <p:blipFill>
          <a:blip r:embed="rId8"/>
          <a:stretch>
            <a:fillRect/>
          </a:stretch>
        </p:blipFill>
        <p:spPr>
          <a:xfrm>
            <a:off x="4471814" y="17756"/>
            <a:ext cx="2506572" cy="2497774"/>
          </a:xfrm>
          <a:prstGeom prst="rect">
            <a:avLst/>
          </a:prstGeom>
        </p:spPr>
      </p:pic>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922" y="5025000"/>
            <a:ext cx="1453881" cy="738664"/>
          </a:xfrm>
          <a:prstGeom prst="rect">
            <a:avLst/>
          </a:prstGeom>
          <a:noFill/>
        </p:spPr>
        <p:txBody>
          <a:bodyPr wrap="square" rtlCol="0">
            <a:spAutoFit/>
          </a:bodyPr>
          <a:lstStyle/>
          <a:p>
            <a:r>
              <a:rPr lang="en-US" sz="1400" dirty="0" smtClean="0">
                <a:solidFill>
                  <a:srgbClr val="FF0000"/>
                </a:solidFill>
              </a:rPr>
              <a:t>Many CA  reservoirs are already low!! </a:t>
            </a:r>
            <a:endParaRPr lang="en-US" sz="1400" dirty="0">
              <a:solidFill>
                <a:srgbClr val="FF0000"/>
              </a:solidFill>
            </a:endParaRPr>
          </a:p>
        </p:txBody>
      </p:sp>
      <p:sp>
        <p:nvSpPr>
          <p:cNvPr id="3" name="TextBox 2"/>
          <p:cNvSpPr txBox="1"/>
          <p:nvPr/>
        </p:nvSpPr>
        <p:spPr>
          <a:xfrm>
            <a:off x="-74359" y="5943599"/>
            <a:ext cx="4493959" cy="738664"/>
          </a:xfrm>
          <a:prstGeom prst="rect">
            <a:avLst/>
          </a:prstGeom>
          <a:noFill/>
        </p:spPr>
        <p:txBody>
          <a:bodyPr wrap="square" rtlCol="0">
            <a:spAutoFit/>
          </a:bodyPr>
          <a:lstStyle/>
          <a:p>
            <a:r>
              <a:rPr lang="en-US" sz="1400" b="1" dirty="0" smtClean="0">
                <a:solidFill>
                  <a:srgbClr val="0033CC"/>
                </a:solidFill>
              </a:rPr>
              <a:t>If La Nina continues reappears later this year, (which looks more and more likely) it will be a major problem for  water in the western coastal states!    </a:t>
            </a:r>
          </a:p>
        </p:txBody>
      </p:sp>
      <p:cxnSp>
        <p:nvCxnSpPr>
          <p:cNvPr id="22" name="Straight Connector 21"/>
          <p:cNvCxnSpPr/>
          <p:nvPr/>
        </p:nvCxnSpPr>
        <p:spPr>
          <a:xfrm>
            <a:off x="4318733" y="5576371"/>
            <a:ext cx="0" cy="132133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10418" y="17755"/>
            <a:ext cx="4409479" cy="5960160"/>
          </a:xfrm>
          <a:prstGeom prst="rect">
            <a:avLst/>
          </a:prstGeom>
        </p:spPr>
      </p:pic>
      <p:sp>
        <p:nvSpPr>
          <p:cNvPr id="19" name="TextBox 18"/>
          <p:cNvSpPr txBox="1"/>
          <p:nvPr/>
        </p:nvSpPr>
        <p:spPr>
          <a:xfrm>
            <a:off x="6978386" y="199146"/>
            <a:ext cx="1782629" cy="646331"/>
          </a:xfrm>
          <a:prstGeom prst="rect">
            <a:avLst/>
          </a:prstGeom>
          <a:noFill/>
        </p:spPr>
        <p:txBody>
          <a:bodyPr wrap="square" rtlCol="0">
            <a:spAutoFit/>
          </a:bodyPr>
          <a:lstStyle/>
          <a:p>
            <a:r>
              <a:rPr lang="en-US" dirty="0" smtClean="0"/>
              <a:t># of Fires NOW in western </a:t>
            </a:r>
            <a:r>
              <a:rPr lang="en-US" dirty="0" smtClean="0"/>
              <a:t>states </a:t>
            </a:r>
            <a:endParaRPr lang="en-US" dirty="0">
              <a:solidFill>
                <a:schemeClr val="bg1"/>
              </a:solidFill>
            </a:endParaRPr>
          </a:p>
        </p:txBody>
      </p:sp>
      <p:sp>
        <p:nvSpPr>
          <p:cNvPr id="10" name="TextBox 9"/>
          <p:cNvSpPr txBox="1"/>
          <p:nvPr/>
        </p:nvSpPr>
        <p:spPr>
          <a:xfrm>
            <a:off x="8307389" y="2787017"/>
            <a:ext cx="762000" cy="369332"/>
          </a:xfrm>
          <a:prstGeom prst="rect">
            <a:avLst/>
          </a:prstGeom>
          <a:noFill/>
        </p:spPr>
        <p:txBody>
          <a:bodyPr wrap="square" rtlCol="0">
            <a:spAutoFit/>
          </a:bodyPr>
          <a:lstStyle/>
          <a:p>
            <a:r>
              <a:rPr lang="en-US" dirty="0" smtClean="0"/>
              <a:t>JUN</a:t>
            </a:r>
            <a:endParaRPr lang="en-US" dirty="0"/>
          </a:p>
        </p:txBody>
      </p:sp>
      <p:sp>
        <p:nvSpPr>
          <p:cNvPr id="21" name="TextBox 20"/>
          <p:cNvSpPr txBox="1"/>
          <p:nvPr/>
        </p:nvSpPr>
        <p:spPr>
          <a:xfrm>
            <a:off x="6029049" y="2793902"/>
            <a:ext cx="762000" cy="369332"/>
          </a:xfrm>
          <a:prstGeom prst="rect">
            <a:avLst/>
          </a:prstGeom>
          <a:noFill/>
        </p:spPr>
        <p:txBody>
          <a:bodyPr wrap="square" rtlCol="0">
            <a:spAutoFit/>
          </a:bodyPr>
          <a:lstStyle/>
          <a:p>
            <a:r>
              <a:rPr lang="en-US" dirty="0" smtClean="0"/>
              <a:t>SEP</a:t>
            </a:r>
            <a:endParaRPr lang="en-US"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0" y="4191000"/>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3022326" y="2823839"/>
            <a:ext cx="711474" cy="1896836"/>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a:off x="6709755" y="3086100"/>
            <a:ext cx="1900845" cy="1515066"/>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981201" y="3990043"/>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149280" y="2807742"/>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314"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998" y="0"/>
            <a:ext cx="3401523" cy="20497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069" y="2057400"/>
            <a:ext cx="3406161" cy="21206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3844101" y="2488429"/>
            <a:ext cx="2606238" cy="1661882"/>
          </a:xfrm>
          <a:prstGeom prst="rect">
            <a:avLst/>
          </a:prstGeom>
        </p:spPr>
      </p:pic>
      <p:cxnSp>
        <p:nvCxnSpPr>
          <p:cNvPr id="35" name="Straight Arrow Connector 34"/>
          <p:cNvCxnSpPr/>
          <p:nvPr/>
        </p:nvCxnSpPr>
        <p:spPr>
          <a:xfrm>
            <a:off x="4585333" y="3249778"/>
            <a:ext cx="2501267" cy="1611868"/>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 y="4178082"/>
            <a:ext cx="3391230" cy="21692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3"/>
          <a:stretch>
            <a:fillRect/>
          </a:stretch>
        </p:blipFill>
        <p:spPr>
          <a:xfrm>
            <a:off x="6449867" y="4091573"/>
            <a:ext cx="2694133" cy="170788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5" y="3106001"/>
            <a:ext cx="4478044" cy="29130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252" y="1463505"/>
            <a:ext cx="4565748" cy="297012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 y="0"/>
            <a:ext cx="4484359" cy="2917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5067300" y="4483915"/>
            <a:ext cx="3733800" cy="2246769"/>
          </a:xfrm>
          <a:prstGeom prst="rect">
            <a:avLst/>
          </a:prstGeom>
          <a:noFill/>
        </p:spPr>
        <p:txBody>
          <a:bodyPr wrap="square" rtlCol="0">
            <a:spAutoFit/>
          </a:bodyPr>
          <a:lstStyle/>
          <a:p>
            <a:r>
              <a:rPr lang="en-US" sz="1400" dirty="0" smtClean="0"/>
              <a:t>These NLDAS2 based SM tendency mas are a few days old!! But note the change in the middle part of the country!! Upper </a:t>
            </a:r>
            <a:r>
              <a:rPr lang="en-US" sz="1400" dirty="0"/>
              <a:t>M</a:t>
            </a:r>
            <a:r>
              <a:rPr lang="en-US" sz="1400" dirty="0" smtClean="0"/>
              <a:t>idwest consistently dry!!</a:t>
            </a:r>
          </a:p>
          <a:p>
            <a:endParaRPr lang="en-US" sz="1400" dirty="0"/>
          </a:p>
          <a:p>
            <a:r>
              <a:rPr lang="en-US" sz="1400" dirty="0" smtClean="0"/>
              <a:t>The drying in the mid-Atlantic eastern US states  need to keep an eye, but with the approaching Tropical storm FRED, will likely have an impact in the area.  Need to watch here. May not be a concern for the season.</a:t>
            </a:r>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cxnSp>
        <p:nvCxnSpPr>
          <p:cNvPr id="6" name="Straight Arrow Connector 5"/>
          <p:cNvCxnSpPr/>
          <p:nvPr/>
        </p:nvCxnSpPr>
        <p:spPr>
          <a:xfrm flipH="1" flipV="1">
            <a:off x="3505200" y="4148142"/>
            <a:ext cx="1555839" cy="15668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990601" y="4300542"/>
            <a:ext cx="76199" cy="20240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4900" y="6062990"/>
            <a:ext cx="2933700" cy="738664"/>
          </a:xfrm>
          <a:prstGeom prst="rect">
            <a:avLst/>
          </a:prstGeom>
          <a:noFill/>
        </p:spPr>
        <p:txBody>
          <a:bodyPr wrap="square" rtlCol="0">
            <a:spAutoFit/>
          </a:bodyPr>
          <a:lstStyle/>
          <a:p>
            <a:r>
              <a:rPr lang="en-US" sz="1400" dirty="0" smtClean="0"/>
              <a:t>+</a:t>
            </a:r>
            <a:r>
              <a:rPr lang="en-US" sz="1400" dirty="0" err="1" smtClean="0"/>
              <a:t>ve</a:t>
            </a:r>
            <a:r>
              <a:rPr lang="en-US" sz="1400" dirty="0" smtClean="0"/>
              <a:t> SMP (wetness) tendency due to monsoon rains is a temporary relief here and even further north.  </a:t>
            </a:r>
            <a:endParaRPr lang="en-US" sz="1400"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41829" y="797940"/>
            <a:ext cx="3002172" cy="5893921"/>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Unlike last year, due </a:t>
            </a:r>
            <a:r>
              <a:rPr lang="en-US" sz="1300" dirty="0" smtClean="0">
                <a:latin typeface="Trebuchet MS" panose="020B0603020202020204" pitchFamily="34" charset="0"/>
              </a:rPr>
              <a:t>to </a:t>
            </a:r>
            <a:r>
              <a:rPr lang="en-US" sz="1300" dirty="0" smtClean="0">
                <a:latin typeface="Trebuchet MS" panose="020B0603020202020204" pitchFamily="34" charset="0"/>
              </a:rPr>
              <a:t>the much better </a:t>
            </a:r>
            <a:r>
              <a:rPr lang="en-US" sz="1300" dirty="0" smtClean="0">
                <a:latin typeface="Trebuchet MS" panose="020B0603020202020204" pitchFamily="34" charset="0"/>
              </a:rPr>
              <a:t>SW monsoon rainfall this </a:t>
            </a:r>
            <a:r>
              <a:rPr lang="en-US" sz="1300" dirty="0" smtClean="0">
                <a:latin typeface="Trebuchet MS" panose="020B0603020202020204" pitchFamily="34" charset="0"/>
              </a:rPr>
              <a:t>year, </a:t>
            </a:r>
            <a:r>
              <a:rPr lang="en-US" sz="1300" u="sng" dirty="0" smtClean="0">
                <a:latin typeface="Trebuchet MS" panose="020B0603020202020204" pitchFamily="34" charset="0"/>
              </a:rPr>
              <a:t>improvement is broadly seen in the short </a:t>
            </a:r>
            <a:r>
              <a:rPr lang="en-US" sz="1300" u="sng" dirty="0" smtClean="0">
                <a:latin typeface="Trebuchet MS" panose="020B0603020202020204" pitchFamily="34" charset="0"/>
              </a:rPr>
              <a:t>term drought conditions </a:t>
            </a:r>
            <a:r>
              <a:rPr lang="en-US" sz="1300" dirty="0" smtClean="0">
                <a:latin typeface="Trebuchet MS" panose="020B0603020202020204" pitchFamily="34" charset="0"/>
              </a:rPr>
              <a:t> (cf. June/July USDM) now around </a:t>
            </a:r>
            <a:r>
              <a:rPr lang="en-US" sz="1300" dirty="0" smtClean="0">
                <a:latin typeface="Trebuchet MS" panose="020B0603020202020204" pitchFamily="34" charset="0"/>
              </a:rPr>
              <a:t>the four corners states </a:t>
            </a:r>
            <a:r>
              <a:rPr lang="en-US" sz="1300" dirty="0" smtClean="0">
                <a:latin typeface="Trebuchet MS" panose="020B0603020202020204" pitchFamily="34" charset="0"/>
              </a:rPr>
              <a:t>area, NV </a:t>
            </a:r>
            <a:r>
              <a:rPr lang="en-US" sz="1300" dirty="0" smtClean="0">
                <a:latin typeface="Trebuchet MS" panose="020B0603020202020204" pitchFamily="34" charset="0"/>
              </a:rPr>
              <a:t>and vicinity </a:t>
            </a:r>
            <a:r>
              <a:rPr lang="en-US" sz="1300" dirty="0" smtClean="0">
                <a:latin typeface="Trebuchet MS" panose="020B0603020202020204" pitchFamily="34" charset="0"/>
              </a:rPr>
              <a:t>as was also correctly forecast. </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This short term improvement  slightly lessens the extreme Fire potential (going forward in the year, compared to last year!)in the region.</a:t>
            </a:r>
            <a:r>
              <a:rPr lang="en-US" sz="1300" dirty="0" smtClean="0">
                <a:latin typeface="Trebuchet MS" panose="020B0603020202020204" pitchFamily="34" charset="0"/>
              </a:rPr>
              <a:t> But </a:t>
            </a:r>
            <a:r>
              <a:rPr lang="en-US" sz="1300" dirty="0" smtClean="0">
                <a:latin typeface="Trebuchet MS" panose="020B0603020202020204" pitchFamily="34" charset="0"/>
              </a:rPr>
              <a:t>Long term drought worries </a:t>
            </a:r>
            <a:r>
              <a:rPr lang="en-US" sz="1300" dirty="0" smtClean="0">
                <a:latin typeface="Trebuchet MS" panose="020B0603020202020204" pitchFamily="34" charset="0"/>
              </a:rPr>
              <a:t>still prevails sporadically across the region due to the ongoing multi year drought in the region.</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But conditions have worsened and shifted further west into CA, and northwest into OR and WA and ID, as well as into the Northern Great plains states of MT, the Dakotas and MN. Mild drought has also </a:t>
            </a:r>
            <a:r>
              <a:rPr lang="en-US" sz="1300" dirty="0" smtClean="0">
                <a:latin typeface="Trebuchet MS" panose="020B0603020202020204" pitchFamily="34" charset="0"/>
              </a:rPr>
              <a:t>expanded into </a:t>
            </a:r>
            <a:r>
              <a:rPr lang="en-US" sz="1300" dirty="0" smtClean="0">
                <a:latin typeface="Trebuchet MS" panose="020B0603020202020204" pitchFamily="34" charset="0"/>
              </a:rPr>
              <a:t>NE and IA.</a:t>
            </a: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US Drought areas under D3/D4 categories near max since 2000?</a:t>
            </a:r>
            <a:endParaRPr lang="en-US" sz="1300" dirty="0" smtClean="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547905" y="3200400"/>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3" name="TextBox 22"/>
          <p:cNvSpPr txBox="1"/>
          <p:nvPr/>
        </p:nvSpPr>
        <p:spPr>
          <a:xfrm>
            <a:off x="4648200" y="4713475"/>
            <a:ext cx="776743" cy="369332"/>
          </a:xfrm>
          <a:prstGeom prst="rect">
            <a:avLst/>
          </a:prstGeom>
          <a:noFill/>
        </p:spPr>
        <p:txBody>
          <a:bodyPr wrap="square" rtlCol="0">
            <a:spAutoFit/>
          </a:bodyPr>
          <a:lstStyle/>
          <a:p>
            <a:r>
              <a:rPr lang="en-US" dirty="0" smtClean="0"/>
              <a:t>May</a:t>
            </a:r>
            <a:endParaRPr lang="en-US" dirty="0"/>
          </a:p>
        </p:txBody>
      </p:sp>
      <p:sp>
        <p:nvSpPr>
          <p:cNvPr id="28" name="TextBox 27"/>
          <p:cNvSpPr txBox="1"/>
          <p:nvPr/>
        </p:nvSpPr>
        <p:spPr>
          <a:xfrm>
            <a:off x="1600200" y="381000"/>
            <a:ext cx="990600" cy="369332"/>
          </a:xfrm>
          <a:prstGeom prst="rect">
            <a:avLst/>
          </a:prstGeom>
          <a:noFill/>
        </p:spPr>
        <p:txBody>
          <a:bodyPr wrap="square" rtlCol="0">
            <a:spAutoFit/>
          </a:bodyPr>
          <a:lstStyle/>
          <a:p>
            <a:r>
              <a:rPr lang="en-US" dirty="0" smtClean="0"/>
              <a:t>August</a:t>
            </a:r>
            <a:endParaRPr lang="en-US" dirty="0"/>
          </a:p>
        </p:txBody>
      </p:sp>
      <p:pic>
        <p:nvPicPr>
          <p:cNvPr id="5" name="Picture 4"/>
          <p:cNvPicPr>
            <a:picLocks noChangeAspect="1"/>
          </p:cNvPicPr>
          <p:nvPr/>
        </p:nvPicPr>
        <p:blipFill>
          <a:blip r:embed="rId3"/>
          <a:stretch>
            <a:fillRect/>
          </a:stretch>
        </p:blipFill>
        <p:spPr>
          <a:xfrm>
            <a:off x="3733800" y="5036980"/>
            <a:ext cx="2320144" cy="1744820"/>
          </a:xfrm>
          <a:prstGeom prst="rect">
            <a:avLst/>
          </a:prstGeom>
        </p:spPr>
      </p:pic>
      <p:sp>
        <p:nvSpPr>
          <p:cNvPr id="24" name="TextBox 23"/>
          <p:cNvSpPr txBox="1"/>
          <p:nvPr/>
        </p:nvSpPr>
        <p:spPr>
          <a:xfrm>
            <a:off x="4648200" y="2743200"/>
            <a:ext cx="717787" cy="369332"/>
          </a:xfrm>
          <a:prstGeom prst="rect">
            <a:avLst/>
          </a:prstGeom>
          <a:noFill/>
        </p:spPr>
        <p:txBody>
          <a:bodyPr wrap="square" rtlCol="0">
            <a:spAutoFit/>
          </a:bodyPr>
          <a:lstStyle/>
          <a:p>
            <a:r>
              <a:rPr lang="en-US" dirty="0" smtClean="0"/>
              <a:t>June</a:t>
            </a:r>
            <a:endParaRPr lang="en-US" dirty="0"/>
          </a:p>
        </p:txBody>
      </p:sp>
      <p:pic>
        <p:nvPicPr>
          <p:cNvPr id="25" name="Picture 24"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3089942"/>
            <a:ext cx="2344105" cy="1634458"/>
          </a:xfrm>
          <a:prstGeom prst="rect">
            <a:avLst/>
          </a:prstGeom>
          <a:noFill/>
          <a:ln>
            <a:noFill/>
          </a:ln>
        </p:spPr>
      </p:pic>
      <p:pic>
        <p:nvPicPr>
          <p:cNvPr id="27" name="Picture 26"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2320" y="1157410"/>
            <a:ext cx="2345585" cy="1600200"/>
          </a:xfrm>
          <a:prstGeom prst="rect">
            <a:avLst/>
          </a:prstGeom>
          <a:noFill/>
          <a:ln>
            <a:noFill/>
          </a:ln>
        </p:spPr>
      </p:pic>
      <p:pic>
        <p:nvPicPr>
          <p:cNvPr id="21" name="Picture 2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719680"/>
            <a:ext cx="3709236" cy="2475659"/>
          </a:xfrm>
          <a:prstGeom prst="rect">
            <a:avLst/>
          </a:prstGeom>
          <a:noFill/>
          <a:ln>
            <a:noFill/>
          </a:ln>
        </p:spPr>
      </p:pic>
      <p:sp>
        <p:nvSpPr>
          <p:cNvPr id="22" name="TextBox 21"/>
          <p:cNvSpPr txBox="1"/>
          <p:nvPr/>
        </p:nvSpPr>
        <p:spPr>
          <a:xfrm>
            <a:off x="643744" y="3708209"/>
            <a:ext cx="956456" cy="369332"/>
          </a:xfrm>
          <a:prstGeom prst="rect">
            <a:avLst/>
          </a:prstGeom>
          <a:noFill/>
        </p:spPr>
        <p:txBody>
          <a:bodyPr wrap="square" rtlCol="0">
            <a:spAutoFit/>
          </a:bodyPr>
          <a:lstStyle/>
          <a:p>
            <a:r>
              <a:rPr lang="en-US" dirty="0" smtClean="0"/>
              <a:t>August</a:t>
            </a:r>
            <a:endParaRPr lang="en-US" dirty="0"/>
          </a:p>
        </p:txBody>
      </p:sp>
      <p:pic>
        <p:nvPicPr>
          <p:cNvPr id="4" name="Picture 3"/>
          <p:cNvPicPr>
            <a:picLocks noChangeAspect="1"/>
          </p:cNvPicPr>
          <p:nvPr/>
        </p:nvPicPr>
        <p:blipFill>
          <a:blip r:embed="rId7"/>
          <a:stretch>
            <a:fillRect/>
          </a:stretch>
        </p:blipFill>
        <p:spPr>
          <a:xfrm>
            <a:off x="4517065" y="801581"/>
            <a:ext cx="816935" cy="493819"/>
          </a:xfrm>
          <a:prstGeom prst="rect">
            <a:avLst/>
          </a:prstGeom>
        </p:spPr>
      </p:pic>
      <p:pic>
        <p:nvPicPr>
          <p:cNvPr id="29" name="Picture 28"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9" y="3569732"/>
            <a:ext cx="3702027" cy="2803011"/>
          </a:xfrm>
          <a:prstGeom prst="rect">
            <a:avLst/>
          </a:prstGeom>
          <a:noFill/>
          <a:ln>
            <a:noFill/>
          </a:ln>
        </p:spPr>
      </p:pic>
      <p:sp>
        <p:nvSpPr>
          <p:cNvPr id="30" name="TextBox 29"/>
          <p:cNvSpPr txBox="1"/>
          <p:nvPr/>
        </p:nvSpPr>
        <p:spPr>
          <a:xfrm>
            <a:off x="474272" y="3200400"/>
            <a:ext cx="1295400" cy="369332"/>
          </a:xfrm>
          <a:prstGeom prst="rect">
            <a:avLst/>
          </a:prstGeom>
          <a:noFill/>
        </p:spPr>
        <p:txBody>
          <a:bodyPr wrap="square" rtlCol="0">
            <a:spAutoFit/>
          </a:bodyPr>
          <a:lstStyle/>
          <a:p>
            <a:r>
              <a:rPr lang="en-US" dirty="0" smtClean="0"/>
              <a:t>September</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20</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681431907"/>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9 September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Watch</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1" i="0" u="sng" strike="noStrike" cap="none" normalizeH="0" baseline="0" dirty="0" smtClean="0">
                          <a:ln>
                            <a:noFill/>
                          </a:ln>
                          <a:solidFill>
                            <a:schemeClr val="tx1"/>
                          </a:solidFill>
                          <a:effectLst/>
                          <a:latin typeface="+mn-lt"/>
                          <a:cs typeface="Arial" pitchFamily="34" charset="0"/>
                        </a:rPr>
                        <a:t>Synopsis</a:t>
                      </a:r>
                      <a:r>
                        <a:rPr kumimoji="0" lang="en-US" altLang="en-US" sz="1800" b="1" i="0" u="none" strike="noStrike" cap="none" normalizeH="0" baseline="0" dirty="0" smtClean="0">
                          <a:ln>
                            <a:noFill/>
                          </a:ln>
                          <a:solidFill>
                            <a:schemeClr val="tx1"/>
                          </a:solidFill>
                          <a:effectLst/>
                          <a:latin typeface="+mn-lt"/>
                          <a:cs typeface="Arial" pitchFamily="34" charset="0"/>
                        </a:rPr>
                        <a:t>: </a:t>
                      </a:r>
                      <a:r>
                        <a:rPr lang="en-US" sz="1800" b="1" kern="1200" dirty="0" smtClean="0">
                          <a:solidFill>
                            <a:srgbClr val="0033CC"/>
                          </a:solidFill>
                          <a:effectLst/>
                          <a:latin typeface="Arial" pitchFamily="34" charset="0"/>
                          <a:ea typeface="+mn-ea"/>
                          <a:cs typeface="+mn-cs"/>
                        </a:rPr>
                        <a:t>A transition from ENSO-neutral to La Niña is favored in the next couple of months, with a 70-80% chance of La Niña during the Northern Hemisphere winter 2021-22.  </a:t>
                      </a:r>
                      <a:endParaRPr lang="en-US" sz="1800" kern="1200" dirty="0" smtClean="0">
                        <a:solidFill>
                          <a:srgbClr val="0033CC"/>
                        </a:solidFill>
                        <a:effectLst/>
                        <a:latin typeface="Arial" pitchFamily="34" charset="0"/>
                        <a:ea typeface="+mn-ea"/>
                        <a:cs typeface="+mn-cs"/>
                      </a:endParaRPr>
                    </a:p>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endParaRPr lang="en-US" sz="1800" b="1" i="0" u="none" kern="1200" dirty="0" smtClean="0">
                        <a:solidFill>
                          <a:srgbClr val="0033CC"/>
                        </a:solidFill>
                        <a:effectLst/>
                        <a:latin typeface="+mn-lt"/>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732927" y="68580"/>
            <a:ext cx="3913165" cy="19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17847" y="653732"/>
            <a:ext cx="4343400" cy="5880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576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32929" y="2133600"/>
            <a:ext cx="3904047" cy="2179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32928" y="4401333"/>
            <a:ext cx="3904047" cy="24026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72000" y="1600200"/>
            <a:ext cx="4343400" cy="923330"/>
          </a:xfrm>
          <a:prstGeom prst="rect">
            <a:avLst/>
          </a:prstGeom>
          <a:noFill/>
        </p:spPr>
        <p:txBody>
          <a:bodyPr wrap="square" rtlCol="0">
            <a:spAutoFit/>
          </a:bodyPr>
          <a:lstStyle/>
          <a:p>
            <a:r>
              <a:rPr lang="en-US" dirty="0" smtClean="0"/>
              <a:t>Will these cold subsurface anomalies strengthen further into a mature cold </a:t>
            </a:r>
            <a:r>
              <a:rPr lang="en-US" dirty="0" smtClean="0"/>
              <a:t>event to show up at sea surface?</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451646" y="3353383"/>
            <a:ext cx="4686004" cy="22626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60424" y="62130"/>
            <a:ext cx="4270869" cy="66434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August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September  </a:t>
            </a:r>
            <a:r>
              <a:rPr lang="en-US" altLang="en-US" sz="1800" dirty="0">
                <a:latin typeface="Times New Roman" pitchFamily="18" charset="0"/>
              </a:rPr>
              <a:t>CPC/IRI forecast</a:t>
            </a:r>
          </a:p>
        </p:txBody>
      </p:sp>
      <p:sp>
        <p:nvSpPr>
          <p:cNvPr id="2" name="TextBox 1"/>
          <p:cNvSpPr txBox="1"/>
          <p:nvPr/>
        </p:nvSpPr>
        <p:spPr>
          <a:xfrm>
            <a:off x="53266" y="6343080"/>
            <a:ext cx="8610600" cy="307777"/>
          </a:xfrm>
          <a:prstGeom prst="rect">
            <a:avLst/>
          </a:prstGeom>
          <a:noFill/>
        </p:spPr>
        <p:txBody>
          <a:bodyPr wrap="square" rtlCol="0">
            <a:spAutoFit/>
          </a:bodyPr>
          <a:lstStyle/>
          <a:p>
            <a:r>
              <a:rPr lang="en-US" sz="1400" b="1" u="sng" dirty="0" smtClean="0">
                <a:solidFill>
                  <a:srgbClr val="0033CC"/>
                </a:solidFill>
              </a:rPr>
              <a:t>Looks like a quick weak La Nina Event during this upcoming winter ONLY?  But still there is spread!! </a:t>
            </a:r>
          </a:p>
        </p:txBody>
      </p:sp>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https://iri.columbia.edu/wp-content/uploads/2021/08/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00" y="632206"/>
            <a:ext cx="4073787" cy="271585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iri.columbia.edu/wp-content/uploads/2021/07/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1328" y="243786"/>
            <a:ext cx="4189226" cy="2925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iri.columbia.edu/wp-content/uploads/2021/09/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98" y="3669148"/>
            <a:ext cx="4109601" cy="267393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524000" y="3130034"/>
            <a:ext cx="304800" cy="17467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 name="Picture 4" descr="https://iri.columbia.edu/wp-content/uploads/2021/08/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1328" y="3276600"/>
            <a:ext cx="4189226" cy="304671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a:t>
            </a:r>
            <a:r>
              <a:rPr lang="en-US" sz="1200" dirty="0" smtClean="0"/>
              <a:t>!! But still at ~ -0.5C ! </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3682338" y="152400"/>
            <a:ext cx="546166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September</a:t>
            </a:r>
            <a:r>
              <a:rPr lang="en-US" altLang="en-US" sz="2400" kern="0" dirty="0" smtClean="0"/>
              <a:t>)/</a:t>
            </a:r>
            <a:r>
              <a:rPr lang="en-US" altLang="en-US" sz="2400" kern="0" dirty="0"/>
              <a:t>Seasonal </a:t>
            </a:r>
            <a:r>
              <a:rPr lang="en-US" altLang="en-US" sz="2400" kern="0" dirty="0" smtClean="0"/>
              <a:t>(</a:t>
            </a:r>
            <a:r>
              <a:rPr lang="en-US" altLang="en-US" sz="2400" b="1" u="sng" kern="0" dirty="0" smtClean="0"/>
              <a:t>SON</a:t>
            </a:r>
            <a:r>
              <a:rPr lang="en-US" altLang="en-US" sz="2400" kern="0" dirty="0" smtClean="0"/>
              <a:t>)  </a:t>
            </a:r>
            <a:endParaRPr lang="en-US" altLang="en-US" sz="2400" kern="0" dirty="0"/>
          </a:p>
        </p:txBody>
      </p:sp>
      <p:cxnSp>
        <p:nvCxnSpPr>
          <p:cNvPr id="4" name="Straight Arrow Connector 3"/>
          <p:cNvCxnSpPr/>
          <p:nvPr/>
        </p:nvCxnSpPr>
        <p:spPr>
          <a:xfrm flipH="1">
            <a:off x="3584684" y="13716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76400"/>
            <a:ext cx="152400"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93068"/>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Aug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TextBox 1"/>
          <p:cNvSpPr txBox="1"/>
          <p:nvPr/>
        </p:nvSpPr>
        <p:spPr>
          <a:xfrm>
            <a:off x="3682338" y="3276600"/>
            <a:ext cx="1270662" cy="2246769"/>
          </a:xfrm>
          <a:prstGeom prst="rect">
            <a:avLst/>
          </a:prstGeom>
          <a:noFill/>
        </p:spPr>
        <p:txBody>
          <a:bodyPr wrap="square" rtlCol="0">
            <a:spAutoFit/>
          </a:bodyPr>
          <a:lstStyle/>
          <a:p>
            <a:r>
              <a:rPr lang="en-US" sz="1400" dirty="0" smtClean="0"/>
              <a:t>The continued warm temperatures forecast (and observed also) in the US West and North  are not going to help ease the drought there.  </a:t>
            </a:r>
            <a:endParaRPr lang="en-US" sz="1400" dirty="0"/>
          </a:p>
        </p:txBody>
      </p:sp>
      <p:pic>
        <p:nvPicPr>
          <p:cNvPr id="15362" name="Picture 2" descr="Latest 30 Day Temperature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4" y="28755"/>
            <a:ext cx="3592494" cy="3532536"/>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Box 1"/>
          <p:cNvSpPr txBox="1">
            <a:spLocks noChangeArrowheads="1"/>
          </p:cNvSpPr>
          <p:nvPr/>
        </p:nvSpPr>
        <p:spPr bwMode="auto">
          <a:xfrm>
            <a:off x="3217046" y="268068"/>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Aug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15364" name="Picture 4" descr="Latest 90 Day Temperature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543" y="2579132"/>
            <a:ext cx="4029457" cy="39622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 y="3954780"/>
            <a:ext cx="3584684" cy="2786159"/>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atest 3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61656" cy="3698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2181" y="3886200"/>
            <a:ext cx="1521819" cy="2677656"/>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a:t>
            </a:r>
            <a:r>
              <a:rPr lang="en-US" sz="1400" b="1" dirty="0" err="1" smtClean="0">
                <a:sym typeface="Wingdings" panose="05000000000000000000" pitchFamily="2" charset="2"/>
              </a:rPr>
              <a:t>becoz</a:t>
            </a:r>
            <a:r>
              <a:rPr lang="en-US" sz="1400" b="1" dirty="0" smtClean="0">
                <a:sym typeface="Wingdings" panose="05000000000000000000" pitchFamily="2" charset="2"/>
              </a:rPr>
              <a:t> they are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September</a:t>
            </a:r>
            <a:r>
              <a:rPr lang="en-US" altLang="en-US" sz="2400" kern="0" dirty="0" smtClean="0"/>
              <a:t>)/</a:t>
            </a:r>
            <a:r>
              <a:rPr lang="en-US" altLang="en-US" sz="2400" kern="0" dirty="0"/>
              <a:t>Seasonal </a:t>
            </a:r>
            <a:r>
              <a:rPr lang="en-US" altLang="en-US" sz="2400" kern="0" dirty="0" smtClean="0"/>
              <a:t>(</a:t>
            </a:r>
            <a:r>
              <a:rPr lang="en-US" altLang="en-US" sz="2400" b="1" u="sng" kern="0" dirty="0" smtClean="0"/>
              <a:t>SON</a:t>
            </a:r>
            <a:r>
              <a:rPr lang="en-US" altLang="en-US" sz="2400" kern="0" dirty="0" smtClean="0"/>
              <a:t>)  </a:t>
            </a:r>
            <a:endParaRPr lang="en-US" altLang="en-US" sz="2400" kern="0" dirty="0"/>
          </a:p>
        </p:txBody>
      </p:sp>
      <p:sp>
        <p:nvSpPr>
          <p:cNvPr id="6" name="TextBox 5"/>
          <p:cNvSpPr txBox="1"/>
          <p:nvPr/>
        </p:nvSpPr>
        <p:spPr>
          <a:xfrm>
            <a:off x="449934" y="3766066"/>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38500" y="228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388" name="Picture 4" descr="Latest 9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84043"/>
            <a:ext cx="3749700" cy="3687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248" y="4146550"/>
            <a:ext cx="3759200" cy="2387600"/>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45458" y="3284056"/>
            <a:ext cx="1407342" cy="369332"/>
          </a:xfrm>
          <a:prstGeom prst="rect">
            <a:avLst/>
          </a:prstGeom>
          <a:noFill/>
        </p:spPr>
        <p:txBody>
          <a:bodyPr wrap="square" rtlCol="0">
            <a:spAutoFit/>
          </a:bodyPr>
          <a:lstStyle/>
          <a:p>
            <a:r>
              <a:rPr lang="en-US" dirty="0" smtClean="0"/>
              <a:t>TS Nicholas</a:t>
            </a:r>
            <a:endParaRPr lang="en-US" dirty="0"/>
          </a:p>
        </p:txBody>
      </p:sp>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923" y="354509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516285" y="144887"/>
            <a:ext cx="313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QPF Forecast</a:t>
            </a:r>
          </a:p>
        </p:txBody>
      </p:sp>
      <p:sp>
        <p:nvSpPr>
          <p:cNvPr id="3" name="TextBox 2"/>
          <p:cNvSpPr txBox="1"/>
          <p:nvPr/>
        </p:nvSpPr>
        <p:spPr>
          <a:xfrm>
            <a:off x="4914731" y="1635491"/>
            <a:ext cx="4201563" cy="584775"/>
          </a:xfrm>
          <a:prstGeom prst="rect">
            <a:avLst/>
          </a:prstGeom>
          <a:noFill/>
        </p:spPr>
        <p:txBody>
          <a:bodyPr wrap="square" rtlCol="0">
            <a:spAutoFit/>
          </a:bodyPr>
          <a:lstStyle/>
          <a:p>
            <a:r>
              <a:rPr lang="en-US" sz="1600" dirty="0" smtClean="0"/>
              <a:t>Actual Precip amounts and region generally varies highly from one model run to next!! </a:t>
            </a:r>
            <a:endParaRPr lang="en-US" sz="1600" dirty="0"/>
          </a:p>
        </p:txBody>
      </p:sp>
      <p:sp>
        <p:nvSpPr>
          <p:cNvPr id="4" name="TextBox 3"/>
          <p:cNvSpPr txBox="1"/>
          <p:nvPr/>
        </p:nvSpPr>
        <p:spPr>
          <a:xfrm>
            <a:off x="211799" y="4926201"/>
            <a:ext cx="3806825" cy="1323439"/>
          </a:xfrm>
          <a:prstGeom prst="rect">
            <a:avLst/>
          </a:prstGeom>
          <a:noFill/>
        </p:spPr>
        <p:txBody>
          <a:bodyPr wrap="square" rtlCol="0">
            <a:spAutoFit/>
          </a:bodyPr>
          <a:lstStyle/>
          <a:p>
            <a:r>
              <a:rPr lang="en-US" sz="1600" dirty="0" smtClean="0"/>
              <a:t>The only good thing happening in the West is at least the Monsoon this year did not fail</a:t>
            </a:r>
            <a:r>
              <a:rPr lang="en-US" sz="1600" dirty="0"/>
              <a:t> </a:t>
            </a:r>
            <a:r>
              <a:rPr lang="en-US" sz="1600" dirty="0" smtClean="0"/>
              <a:t>as it did last year. </a:t>
            </a:r>
            <a:r>
              <a:rPr lang="en-US" sz="1600" dirty="0" smtClean="0"/>
              <a:t> The rainy season along the Pacific coastal states starts in December1</a:t>
            </a:r>
            <a:endParaRPr lang="en-US" sz="1600" dirty="0" smtClean="0"/>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4" name="Picture 2" descr="https://www.wpc.ncep.noaa.gov/qpf/p168i.gif?16315610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05745" cy="32297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868594" y="2211216"/>
            <a:ext cx="4275406" cy="4633787"/>
          </a:xfrm>
          <a:prstGeom prst="rect">
            <a:avLst/>
          </a:prstGeom>
        </p:spPr>
      </p:pic>
      <p:cxnSp>
        <p:nvCxnSpPr>
          <p:cNvPr id="5" name="Straight Arrow Connector 4"/>
          <p:cNvCxnSpPr/>
          <p:nvPr/>
        </p:nvCxnSpPr>
        <p:spPr>
          <a:xfrm flipV="1">
            <a:off x="2358014" y="3048000"/>
            <a:ext cx="80386" cy="3810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779029" cy="67818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13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686553" cy="671036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13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169"/>
            <a:ext cx="8818737" cy="6812474"/>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5720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5334000"/>
            <a:ext cx="3581400" cy="738664"/>
          </a:xfrm>
          <a:prstGeom prst="rect">
            <a:avLst/>
          </a:prstGeom>
          <a:noFill/>
        </p:spPr>
        <p:txBody>
          <a:bodyPr wrap="square" rtlCol="0">
            <a:spAutoFit/>
          </a:bodyPr>
          <a:lstStyle/>
          <a:p>
            <a:r>
              <a:rPr lang="en-US" sz="1400" dirty="0" smtClean="0"/>
              <a:t>Watch!!(Recall climo slide earlier!! Possible short term drought development patches here! </a:t>
            </a:r>
          </a:p>
          <a:p>
            <a:r>
              <a:rPr lang="en-US" sz="1400" dirty="0" smtClean="0"/>
              <a:t>(See next slide!)</a:t>
            </a:r>
            <a:endParaRPr lang="en-US" sz="1400" dirty="0"/>
          </a:p>
        </p:txBody>
      </p:sp>
      <p:cxnSp>
        <p:nvCxnSpPr>
          <p:cNvPr id="9" name="Straight Arrow Connector 8"/>
          <p:cNvCxnSpPr/>
          <p:nvPr/>
        </p:nvCxnSpPr>
        <p:spPr>
          <a:xfrm flipV="1">
            <a:off x="762000" y="2209800"/>
            <a:ext cx="1219200" cy="3124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84698" y="4986010"/>
            <a:ext cx="5158902" cy="4241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solidFill>
                  <a:srgbClr val="FF0000"/>
                </a:solidFill>
                <a:latin typeface="Times New Roman" pitchFamily="18" charset="0"/>
              </a:rPr>
              <a:t>Updated</a:t>
            </a:r>
            <a:r>
              <a:rPr lang="en-US" altLang="en-US" sz="1600" dirty="0" smtClean="0">
                <a:latin typeface="Times New Roman" pitchFamily="18" charset="0"/>
              </a:rPr>
              <a:t> Seasonal </a:t>
            </a:r>
            <a:r>
              <a:rPr lang="en-US" altLang="en-US" sz="1600" dirty="0">
                <a:latin typeface="Times New Roman" pitchFamily="18" charset="0"/>
              </a:rPr>
              <a:t>Outlook </a:t>
            </a:r>
            <a:r>
              <a:rPr lang="en-US" altLang="en-US" sz="1600" b="1" dirty="0" smtClean="0">
                <a:solidFill>
                  <a:srgbClr val="FF0000"/>
                </a:solidFill>
                <a:latin typeface="Times New Roman" pitchFamily="18" charset="0"/>
              </a:rPr>
              <a:t>(LOOKS </a:t>
            </a:r>
            <a:r>
              <a:rPr lang="en-US" altLang="en-US" sz="1600" b="1" dirty="0" smtClean="0">
                <a:solidFill>
                  <a:srgbClr val="FF0000"/>
                </a:solidFill>
                <a:latin typeface="Times New Roman" pitchFamily="18" charset="0"/>
              </a:rPr>
              <a:t>almost SAME </a:t>
            </a:r>
            <a:r>
              <a:rPr lang="en-US" altLang="en-US" sz="1600" b="1" dirty="0" smtClean="0">
                <a:solidFill>
                  <a:srgbClr val="FF0000"/>
                </a:solidFill>
                <a:latin typeface="Times New Roman" pitchFamily="18" charset="0"/>
              </a:rPr>
              <a:t>as MONTHLY)</a:t>
            </a:r>
            <a:endParaRPr lang="en-US" altLang="en-US" sz="1600" b="1" dirty="0">
              <a:solidFill>
                <a:srgbClr val="FF0000"/>
              </a:solidFill>
              <a:latin typeface="Times New Roman" pitchFamily="18" charset="0"/>
            </a:endParaRPr>
          </a:p>
          <a:p>
            <a:pPr eaLnBrk="1" hangingPunct="1">
              <a:spcBef>
                <a:spcPct val="0"/>
              </a:spcBef>
              <a:buFontTx/>
              <a:buNone/>
            </a:pPr>
            <a:r>
              <a:rPr lang="en-US" altLang="en-US" sz="1600" dirty="0" smtClean="0">
                <a:latin typeface="Times New Roman" pitchFamily="18" charset="0"/>
              </a:rPr>
              <a:t>(</a:t>
            </a:r>
            <a:r>
              <a:rPr lang="en-US" altLang="en-US" sz="1600" dirty="0" smtClean="0">
                <a:latin typeface="Times New Roman" pitchFamily="18" charset="0"/>
              </a:rPr>
              <a:t>Sep. </a:t>
            </a:r>
            <a:r>
              <a:rPr lang="en-US" altLang="en-US" sz="1600" dirty="0" smtClean="0">
                <a:latin typeface="Times New Roman" pitchFamily="18" charset="0"/>
              </a:rPr>
              <a:t>2021- </a:t>
            </a:r>
            <a:r>
              <a:rPr lang="en-US" altLang="en-US" sz="1600" dirty="0" smtClean="0">
                <a:latin typeface="Times New Roman" pitchFamily="18" charset="0"/>
              </a:rPr>
              <a:t>Nov. </a:t>
            </a:r>
            <a:r>
              <a:rPr lang="en-US" altLang="en-US" sz="1600" dirty="0" smtClean="0">
                <a:latin typeface="Times New Roman" pitchFamily="18" charset="0"/>
              </a:rPr>
              <a:t>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08/31/21</a:t>
            </a:r>
            <a:endParaRPr lang="en-US" altLang="en-US" sz="1600" dirty="0">
              <a:latin typeface="Times New Roman" pitchFamily="18" charset="0"/>
            </a:endParaRPr>
          </a:p>
        </p:txBody>
      </p:sp>
      <p:sp>
        <p:nvSpPr>
          <p:cNvPr id="4101" name="TextBox 9"/>
          <p:cNvSpPr txBox="1">
            <a:spLocks noChangeArrowheads="1"/>
          </p:cNvSpPr>
          <p:nvPr/>
        </p:nvSpPr>
        <p:spPr bwMode="auto">
          <a:xfrm>
            <a:off x="7239000" y="2618744"/>
            <a:ext cx="201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September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08/31/21</a:t>
            </a:r>
            <a:endParaRPr lang="en-US" altLang="en-US" sz="1600" dirty="0">
              <a:latin typeface="Times New Roman" pitchFamily="18" charset="0"/>
            </a:endParaRPr>
          </a:p>
        </p:txBody>
      </p:sp>
      <p:sp>
        <p:nvSpPr>
          <p:cNvPr id="8" name="TextBox 7"/>
          <p:cNvSpPr txBox="1"/>
          <p:nvPr/>
        </p:nvSpPr>
        <p:spPr>
          <a:xfrm>
            <a:off x="4051581" y="414459"/>
            <a:ext cx="5067266" cy="784830"/>
          </a:xfrm>
          <a:prstGeom prst="rect">
            <a:avLst/>
          </a:prstGeom>
          <a:noFill/>
        </p:spPr>
        <p:txBody>
          <a:bodyPr wrap="square" rtlCol="0">
            <a:spAutoFit/>
          </a:bodyPr>
          <a:lstStyle/>
          <a:p>
            <a:pPr algn="ctr"/>
            <a:r>
              <a:rPr lang="en-US" sz="1500" u="sng" dirty="0" smtClean="0">
                <a:solidFill>
                  <a:srgbClr val="FF0000"/>
                </a:solidFill>
              </a:rPr>
              <a:t>New Seasonal+ </a:t>
            </a:r>
            <a:r>
              <a:rPr lang="en-US" sz="1500" u="sng" dirty="0">
                <a:solidFill>
                  <a:srgbClr val="FF0000"/>
                </a:solidFill>
              </a:rPr>
              <a:t>Drought Outlook to be released in 2 days</a:t>
            </a:r>
            <a:r>
              <a:rPr lang="en-US" sz="1500" u="sng" dirty="0" smtClean="0">
                <a:solidFill>
                  <a:srgbClr val="FF0000"/>
                </a:solidFill>
              </a:rPr>
              <a:t>!</a:t>
            </a:r>
          </a:p>
          <a:p>
            <a:pPr algn="ctr"/>
            <a:r>
              <a:rPr lang="en-US" sz="1500" u="sng" dirty="0" smtClean="0">
                <a:solidFill>
                  <a:srgbClr val="FF0000"/>
                </a:solidFill>
              </a:rPr>
              <a:t>New Monthly Drought Outlook to be released end of this month) </a:t>
            </a:r>
            <a:endParaRPr lang="en-US" sz="1500" u="sng" dirty="0">
              <a:solidFill>
                <a:srgbClr val="FF0000"/>
              </a:solidFill>
            </a:endParaRPr>
          </a:p>
        </p:txBody>
      </p:sp>
      <p:sp>
        <p:nvSpPr>
          <p:cNvPr id="2" name="TextBox 1"/>
          <p:cNvSpPr txBox="1"/>
          <p:nvPr/>
        </p:nvSpPr>
        <p:spPr>
          <a:xfrm>
            <a:off x="0" y="3913598"/>
            <a:ext cx="5004047" cy="2031325"/>
          </a:xfrm>
          <a:prstGeom prst="rect">
            <a:avLst/>
          </a:prstGeom>
          <a:noFill/>
        </p:spPr>
        <p:txBody>
          <a:bodyPr wrap="square" rtlCol="0">
            <a:spAutoFit/>
          </a:bodyPr>
          <a:lstStyle/>
          <a:p>
            <a:pPr marL="0" lvl="1"/>
            <a:endParaRPr lang="en-US" sz="1400" dirty="0" smtClean="0"/>
          </a:p>
          <a:p>
            <a:pPr marL="285750" lvl="1" indent="-285750">
              <a:buFont typeface="Arial" panose="020B0604020202020204" pitchFamily="34" charset="0"/>
              <a:buChar char="•"/>
            </a:pPr>
            <a:r>
              <a:rPr lang="en-US" sz="1600" dirty="0" smtClean="0"/>
              <a:t>Beginning this month, we show here (above) a new updated seasonal drought outlook(SDO) than the mid month SDO issued earlier in the </a:t>
            </a:r>
            <a:r>
              <a:rPr lang="en-US" sz="1600" dirty="0" smtClean="0"/>
              <a:t>middle of last month</a:t>
            </a:r>
            <a:r>
              <a:rPr lang="en-US" sz="1600" dirty="0" smtClean="0"/>
              <a:t>, to project/keep consistency between the MDO for the next month and SDO for the next 3-month season. It looks from these maps, that they both are almost the same.!! </a:t>
            </a:r>
            <a:endParaRPr lang="en-US" sz="1600" dirty="0"/>
          </a:p>
        </p:txBody>
      </p:sp>
      <p:pic>
        <p:nvPicPr>
          <p:cNvPr id="1026"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373969"/>
            <a:ext cx="4089647" cy="3160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7334"/>
            <a:ext cx="4343400" cy="335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65622" cy="6771443"/>
          </a:xfrm>
          <a:prstGeom prst="rect">
            <a:avLst/>
          </a:prstGeom>
        </p:spPr>
      </p:pic>
      <p:sp>
        <p:nvSpPr>
          <p:cNvPr id="6" name="Rectangle 5"/>
          <p:cNvSpPr/>
          <p:nvPr/>
        </p:nvSpPr>
        <p:spPr>
          <a:xfrm>
            <a:off x="47244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71126"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05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819400" y="5105400"/>
            <a:ext cx="32004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6248223"/>
            <a:ext cx="3581400" cy="523220"/>
          </a:xfrm>
          <a:prstGeom prst="rect">
            <a:avLst/>
          </a:prstGeom>
          <a:noFill/>
        </p:spPr>
        <p:txBody>
          <a:bodyPr wrap="square" rtlCol="0">
            <a:spAutoFit/>
          </a:bodyPr>
          <a:lstStyle/>
          <a:p>
            <a:r>
              <a:rPr lang="en-US" sz="1400" dirty="0" smtClean="0"/>
              <a:t>Watch!!(Recall climo slide earlier!! Possible short term drought development patches here! </a:t>
            </a:r>
            <a:endParaRPr lang="en-US" sz="1400" dirty="0"/>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pic>
        <p:nvPicPr>
          <p:cNvPr id="11266"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44111"/>
            <a:ext cx="7277100" cy="565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Oct</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OND</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66902"/>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9458"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844" y="-7358"/>
            <a:ext cx="3855232" cy="297816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0" y="27134"/>
            <a:ext cx="3898436" cy="3011542"/>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44" y="3330753"/>
            <a:ext cx="3948522" cy="3050233"/>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33" y="3349490"/>
            <a:ext cx="3924267" cy="3031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OND</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112143" y="369332"/>
            <a:ext cx="8955657" cy="6202504"/>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34</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135390" cy="1200329"/>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858000"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80962" y="3429000"/>
            <a:ext cx="1510637" cy="2246769"/>
          </a:xfrm>
          <a:prstGeom prst="rect">
            <a:avLst/>
          </a:prstGeom>
          <a:noFill/>
        </p:spPr>
        <p:txBody>
          <a:bodyPr wrap="square" rtlCol="0">
            <a:spAutoFit/>
          </a:bodyPr>
          <a:lstStyle/>
          <a:p>
            <a:r>
              <a:rPr lang="en-US" sz="1400" dirty="0" smtClean="0"/>
              <a:t>Many pieces of  hatched areas in the central and mostly in the eastern half of the US – indicating the model’s inability to know the status of drought here. </a:t>
            </a:r>
            <a:endParaRPr lang="en-US" sz="1400" dirty="0"/>
          </a:p>
        </p:txBody>
      </p:sp>
      <p:cxnSp>
        <p:nvCxnSpPr>
          <p:cNvPr id="14" name="Straight Arrow Connector 13"/>
          <p:cNvCxnSpPr>
            <a:endCxn id="17" idx="1"/>
          </p:cNvCxnSpPr>
          <p:nvPr/>
        </p:nvCxnSpPr>
        <p:spPr>
          <a:xfrm>
            <a:off x="1752600" y="6447740"/>
            <a:ext cx="1142999" cy="225594"/>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a:srcRect r="50100"/>
          <a:stretch/>
        </p:blipFill>
        <p:spPr>
          <a:xfrm>
            <a:off x="3559" y="289932"/>
            <a:ext cx="2358641" cy="5782255"/>
          </a:xfrm>
          <a:prstGeom prst="rect">
            <a:avLst/>
          </a:prstGeom>
        </p:spPr>
      </p:pic>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stretch>
            <a:fillRect/>
          </a:stretch>
        </p:blipFill>
        <p:spPr>
          <a:xfrm>
            <a:off x="2447716" y="319028"/>
            <a:ext cx="4648410" cy="5816441"/>
          </a:xfrm>
          <a:prstGeom prst="rect">
            <a:avLst/>
          </a:prstGeom>
        </p:spPr>
      </p:pic>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50719" y="4212536"/>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35333" y="2743200"/>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296150" y="5791200"/>
            <a:ext cx="1771649" cy="830997"/>
          </a:xfrm>
          <a:prstGeom prst="rect">
            <a:avLst/>
          </a:prstGeom>
          <a:noFill/>
        </p:spPr>
        <p:txBody>
          <a:bodyPr wrap="square" rtlCol="0">
            <a:spAutoFit/>
          </a:bodyPr>
          <a:lstStyle/>
          <a:p>
            <a:r>
              <a:rPr lang="en-US" altLang="en-US" sz="1600" dirty="0"/>
              <a:t>Lots of uncertainty regions</a:t>
            </a:r>
            <a:r>
              <a:rPr lang="en-US" altLang="en-US" sz="1600" dirty="0" smtClean="0"/>
              <a:t>!! In the middle column!! </a:t>
            </a:r>
            <a:endParaRPr lang="en-US" sz="1600" dirty="0"/>
          </a:p>
        </p:txBody>
      </p:sp>
      <p:cxnSp>
        <p:nvCxnSpPr>
          <p:cNvPr id="20" name="Straight Arrow Connector 19"/>
          <p:cNvCxnSpPr/>
          <p:nvPr/>
        </p:nvCxnSpPr>
        <p:spPr>
          <a:xfrm flipH="1" flipV="1">
            <a:off x="4495798" y="5675769"/>
            <a:ext cx="2743202" cy="6488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09/07/2021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97759" y="2905344"/>
            <a:ext cx="4371103" cy="1200329"/>
          </a:xfrm>
          <a:prstGeom prst="rect">
            <a:avLst/>
          </a:prstGeom>
          <a:noFill/>
        </p:spPr>
        <p:txBody>
          <a:bodyPr wrap="square" rtlCol="0">
            <a:spAutoFit/>
          </a:bodyPr>
          <a:lstStyle/>
          <a:p>
            <a:pPr algn="ctr"/>
            <a:r>
              <a:rPr lang="en-US" sz="2400" b="1" dirty="0" smtClean="0"/>
              <a:t>MSU   Soil Moisture Percentile forecast NOT available,      NOT updated!  </a:t>
            </a:r>
            <a:endParaRPr lang="en-US" sz="2400" b="1" dirty="0"/>
          </a:p>
        </p:txBody>
      </p: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1" name="Picture 10"/>
          <p:cNvPicPr>
            <a:picLocks noChangeAspect="1"/>
          </p:cNvPicPr>
          <p:nvPr/>
        </p:nvPicPr>
        <p:blipFill>
          <a:blip r:embed="rId6"/>
          <a:stretch>
            <a:fillRect/>
          </a:stretch>
        </p:blipFill>
        <p:spPr>
          <a:xfrm>
            <a:off x="34267" y="1219200"/>
            <a:ext cx="652057" cy="5029200"/>
          </a:xfrm>
          <a:prstGeom prst="rect">
            <a:avLst/>
          </a:prstGeom>
        </p:spPr>
      </p:pic>
      <p:pic>
        <p:nvPicPr>
          <p:cNvPr id="9218" name="Picture 2" descr="Daily Soil Moisture Pecent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7462" y="4120389"/>
            <a:ext cx="3584575" cy="25852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5265661" y="1119187"/>
            <a:ext cx="3546375" cy="2519362"/>
          </a:xfrm>
          <a:prstGeom prst="rect">
            <a:avLst/>
          </a:prstGeom>
        </p:spPr>
      </p:pic>
      <p:pic>
        <p:nvPicPr>
          <p:cNvPr id="9" name="Picture 8"/>
          <p:cNvPicPr>
            <a:picLocks noChangeAspect="1"/>
          </p:cNvPicPr>
          <p:nvPr/>
        </p:nvPicPr>
        <p:blipFill>
          <a:blip r:embed="rId9"/>
          <a:stretch>
            <a:fillRect/>
          </a:stretch>
        </p:blipFill>
        <p:spPr>
          <a:xfrm>
            <a:off x="673049" y="1222220"/>
            <a:ext cx="4251279" cy="5112560"/>
          </a:xfrm>
          <a:prstGeom prst="rect">
            <a:avLst/>
          </a:prstGeom>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00" dirty="0">
                <a:latin typeface="Trebuchet MS" panose="020B0603020202020204" pitchFamily="34" charset="0"/>
              </a:rPr>
              <a:t>Unlike last year, due to the much better SW monsoon rainfall this year, </a:t>
            </a:r>
            <a:r>
              <a:rPr lang="en-US" sz="1200" u="sng" dirty="0">
                <a:latin typeface="Trebuchet MS" panose="020B0603020202020204" pitchFamily="34" charset="0"/>
              </a:rPr>
              <a:t>improvement is broadly seen in the short term drought conditions </a:t>
            </a:r>
            <a:r>
              <a:rPr lang="en-US" sz="1200" dirty="0">
                <a:latin typeface="Trebuchet MS" panose="020B0603020202020204" pitchFamily="34" charset="0"/>
              </a:rPr>
              <a:t> (cf. June/July USDM) now around the four corners states area, NV and vicinity as was also correctly forecast. </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This short term improvement  slightly lessens the extreme Fire potential (going forward in the year, compared to last year!)in the region. But Long term drought worries still prevails sporadically across the region due to the ongoing multi year drought in the region.</a:t>
            </a:r>
          </a:p>
          <a:p>
            <a:pPr marL="285750" indent="-285750">
              <a:buFont typeface="Arial" panose="020B0604020202020204" pitchFamily="34" charset="0"/>
              <a:buChar char="•"/>
            </a:pPr>
            <a:r>
              <a:rPr lang="en-US" sz="1200" dirty="0">
                <a:latin typeface="Trebuchet MS" panose="020B0603020202020204" pitchFamily="34" charset="0"/>
              </a:rPr>
              <a:t>But conditions have worsened and shifted further west into CA, and northwest into OR and WA and ID, as well as into the Northern Great plains states of MT, the Dakotas and MN. Mild drought has also expanded into NE and IA</a:t>
            </a:r>
            <a:r>
              <a:rPr lang="en-US" sz="1200" dirty="0" smtClean="0">
                <a:latin typeface="Trebuchet MS" panose="020B0603020202020204" pitchFamily="34" charset="0"/>
              </a:rPr>
              <a:t>.  US </a:t>
            </a:r>
            <a:r>
              <a:rPr lang="en-US" sz="1200" dirty="0">
                <a:latin typeface="Trebuchet MS" panose="020B0603020202020204" pitchFamily="34" charset="0"/>
              </a:rPr>
              <a:t>Drought areas under D3/D4 categories near max since 2000</a:t>
            </a:r>
            <a:r>
              <a:rPr lang="en-US" sz="1200" dirty="0" smtClean="0">
                <a:latin typeface="Trebuchet MS" panose="020B0603020202020204" pitchFamily="34" charset="0"/>
              </a:rPr>
              <a:t>?</a:t>
            </a:r>
            <a:endParaRPr lang="en-US" sz="1250" dirty="0" smtClean="0">
              <a:latin typeface="Trebuchet MS" panose="020B0603020202020204" pitchFamily="34" charset="0"/>
            </a:endParaRPr>
          </a:p>
          <a:p>
            <a:pPr marL="285750" indent="-285750">
              <a:buFont typeface="Arial" panose="020B0604020202020204" pitchFamily="34" charset="0"/>
              <a:buChar char="•"/>
            </a:pPr>
            <a:r>
              <a:rPr lang="en-US" sz="1250" dirty="0" smtClean="0">
                <a:latin typeface="Trebuchet MS" panose="020B0603020202020204" pitchFamily="34" charset="0"/>
              </a:rPr>
              <a:t>All </a:t>
            </a:r>
            <a:r>
              <a:rPr lang="en-US" sz="1250" dirty="0">
                <a:latin typeface="Trebuchet MS" panose="020B0603020202020204" pitchFamily="34" charset="0"/>
              </a:rPr>
              <a:t>California reservoirs levels </a:t>
            </a:r>
            <a:r>
              <a:rPr lang="en-US" sz="1250" dirty="0" smtClean="0">
                <a:latin typeface="Trebuchet MS" panose="020B0603020202020204" pitchFamily="34" charset="0"/>
              </a:rPr>
              <a:t>continue to worsen to below </a:t>
            </a:r>
            <a:r>
              <a:rPr lang="en-US" sz="1250" dirty="0">
                <a:latin typeface="Trebuchet MS" panose="020B0603020202020204" pitchFamily="34" charset="0"/>
              </a:rPr>
              <a:t>their historical average levels. </a:t>
            </a:r>
            <a:r>
              <a:rPr lang="en-US" sz="1250" dirty="0" smtClean="0">
                <a:latin typeface="Trebuchet MS" panose="020B0603020202020204" pitchFamily="34" charset="0"/>
              </a:rPr>
              <a:t>If the forecast heat/temps and the lack of (seasonal) rainfall continues, things will probably get dire.</a:t>
            </a:r>
          </a:p>
          <a:p>
            <a:pPr marL="285750" indent="-285750">
              <a:buFont typeface="Arial" panose="020B0604020202020204" pitchFamily="34" charset="0"/>
              <a:buChar char="•"/>
            </a:pPr>
            <a:r>
              <a:rPr lang="en-US" sz="1250" dirty="0" smtClean="0">
                <a:latin typeface="Trebuchet MS" panose="020B0603020202020204" pitchFamily="34" charset="0"/>
              </a:rPr>
              <a:t>The fire season in the US western states is already well underway, and is much worse </a:t>
            </a:r>
            <a:r>
              <a:rPr lang="en-US" sz="1250" dirty="0" smtClean="0">
                <a:latin typeface="Trebuchet MS" panose="020B0603020202020204" pitchFamily="34" charset="0"/>
              </a:rPr>
              <a:t>earlier this </a:t>
            </a:r>
            <a:r>
              <a:rPr lang="en-US" sz="1250" dirty="0" smtClean="0">
                <a:latin typeface="Trebuchet MS" panose="020B0603020202020204" pitchFamily="34" charset="0"/>
              </a:rPr>
              <a:t>year, as compared to the same time last year (a record year!), but the better SW monsoon this year has somewhat helped the situation here</a:t>
            </a:r>
            <a:r>
              <a:rPr lang="en-US" sz="1250" dirty="0" smtClean="0">
                <a:latin typeface="Trebuchet MS" panose="020B0603020202020204" pitchFamily="34" charset="0"/>
              </a:rPr>
              <a:t>. Going forward the fire potential outlooks issued for Sep-Oct-Nov does not look dire as last year, due to good monsoon.</a:t>
            </a:r>
            <a:endParaRPr lang="en-US" sz="1250" dirty="0" smtClean="0">
              <a:latin typeface="Trebuchet MS" panose="020B0603020202020204" pitchFamily="34" charset="0"/>
            </a:endParaRPr>
          </a:p>
          <a:p>
            <a:pPr marL="285750" indent="-285750">
              <a:buFont typeface="Arial" panose="020B0604020202020204" pitchFamily="34" charset="0"/>
              <a:buChar cha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sz="1250" b="1" kern="1200" dirty="0" smtClean="0">
                <a:solidFill>
                  <a:srgbClr val="0033CC"/>
                </a:solidFill>
                <a:latin typeface="Trebuchet MS" panose="020B0603020202020204" pitchFamily="34" charset="0"/>
              </a:rPr>
              <a:t> </a:t>
            </a:r>
            <a:r>
              <a:rPr lang="en-US" sz="1250" b="1" kern="1200" dirty="0" smtClean="0">
                <a:solidFill>
                  <a:srgbClr val="0033CC"/>
                </a:solidFill>
                <a:latin typeface="Trebuchet MS" panose="020B0603020202020204" pitchFamily="34" charset="0"/>
              </a:rPr>
              <a:t>A </a:t>
            </a:r>
            <a:r>
              <a:rPr lang="en-US" sz="1250" b="1" kern="1200" dirty="0">
                <a:solidFill>
                  <a:srgbClr val="0033CC"/>
                </a:solidFill>
                <a:latin typeface="Trebuchet MS" panose="020B0603020202020204" pitchFamily="34" charset="0"/>
              </a:rPr>
              <a:t>transition from ENSO-neutral to La Niña is favored </a:t>
            </a:r>
            <a:r>
              <a:rPr lang="en-US" sz="1250" b="1" kern="1200" dirty="0">
                <a:latin typeface="Trebuchet MS" panose="020B0603020202020204" pitchFamily="34" charset="0"/>
              </a:rPr>
              <a:t>in the next couple of months, with a 70-80% chance of La Niña during the Northern Hemisphere winter 2021-22.</a:t>
            </a:r>
            <a:endParaRPr lang="en-US" sz="1250" kern="1200" dirty="0" smtClean="0">
              <a:latin typeface="Trebuchet MS" panose="020B0603020202020204" pitchFamily="34" charset="0"/>
            </a:endParaRPr>
          </a:p>
          <a:p>
            <a:pPr marL="0" indent="0">
              <a:buNone/>
            </a:pPr>
            <a:r>
              <a:rPr lang="en-US" altLang="en-US" sz="1600" b="1" dirty="0" smtClean="0">
                <a:solidFill>
                  <a:srgbClr val="FF0000"/>
                </a:solidFill>
              </a:rPr>
              <a:t>Prediction: </a:t>
            </a:r>
            <a:r>
              <a:rPr lang="en-US" sz="1300" kern="1200" dirty="0" smtClean="0">
                <a:solidFill>
                  <a:srgbClr val="002060"/>
                </a:solidFill>
                <a:latin typeface="Trebuchet MS" panose="020B0603020202020204" pitchFamily="34" charset="0"/>
              </a:rPr>
              <a:t> </a:t>
            </a:r>
            <a:endParaRPr lang="en-US" sz="1300" kern="1200" dirty="0">
              <a:solidFill>
                <a:srgbClr val="002060"/>
              </a:solidFill>
              <a:latin typeface="Trebuchet MS" panose="020B0603020202020204" pitchFamily="34" charset="0"/>
            </a:endParaRPr>
          </a:p>
          <a:p>
            <a:pPr marL="346075" lvl="1" indent="-346075"/>
            <a:r>
              <a:rPr lang="en-US" sz="1250" kern="1200" dirty="0" smtClean="0">
                <a:latin typeface="Trebuchet MS" panose="020B0603020202020204" pitchFamily="34" charset="0"/>
              </a:rPr>
              <a:t>The odds of La Nina reemerging soon, within the upcoming forecast season </a:t>
            </a:r>
            <a:r>
              <a:rPr lang="en-US" sz="1250" kern="1200" dirty="0" smtClean="0">
                <a:latin typeface="Trebuchet MS" panose="020B0603020202020204" pitchFamily="34" charset="0"/>
              </a:rPr>
              <a:t>(OND) </a:t>
            </a:r>
            <a:r>
              <a:rPr lang="en-US" sz="1250" kern="1200" dirty="0" smtClean="0">
                <a:latin typeface="Trebuchet MS" panose="020B0603020202020204" pitchFamily="34" charset="0"/>
              </a:rPr>
              <a:t>continues to </a:t>
            </a:r>
            <a:r>
              <a:rPr lang="en-US" sz="1250" kern="1200" dirty="0" smtClean="0">
                <a:latin typeface="Trebuchet MS" panose="020B0603020202020204" pitchFamily="34" charset="0"/>
              </a:rPr>
              <a:t>increase during winter, although the event is likely to be of a borderline/minor strength one. </a:t>
            </a:r>
            <a:r>
              <a:rPr lang="en-US" sz="1250" kern="1200" dirty="0" smtClean="0">
                <a:latin typeface="Trebuchet MS" panose="020B0603020202020204" pitchFamily="34" charset="0"/>
              </a:rPr>
              <a:t>Nevertheless, with the continued forecast of above normal temperatures in the US west and the continued dry season along the west coast states until winter (rainfall season), the short term drought in the Pacific coastal and adjoining states especially in CA, OR, WA is expected to broaden and get </a:t>
            </a:r>
            <a:r>
              <a:rPr lang="en-US" sz="1250" kern="1200" dirty="0" smtClean="0">
                <a:latin typeface="Trebuchet MS" panose="020B0603020202020204" pitchFamily="34" charset="0"/>
              </a:rPr>
              <a:t>worse,  </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In spite of the better SW monsoon rainfall in AZ/NM/UT/CO and vicinity, the long term drought in the south and west is still entrenched. </a:t>
            </a:r>
            <a:r>
              <a:rPr lang="en-US" sz="1250" kern="1200" dirty="0" smtClean="0">
                <a:latin typeface="Trebuchet MS" panose="020B0603020202020204" pitchFamily="34" charset="0"/>
              </a:rPr>
              <a:t>Water </a:t>
            </a:r>
            <a:r>
              <a:rPr lang="en-US" sz="1250" kern="1200" dirty="0">
                <a:latin typeface="Trebuchet MS" panose="020B0603020202020204" pitchFamily="34" charset="0"/>
              </a:rPr>
              <a:t>shortages </a:t>
            </a:r>
            <a:r>
              <a:rPr lang="en-US" sz="1250" kern="1200" dirty="0" smtClean="0">
                <a:latin typeface="Trebuchet MS" panose="020B0603020202020204" pitchFamily="34" charset="0"/>
              </a:rPr>
              <a:t>could first further worsen in California, before the seasonal winter rains start in late November</a:t>
            </a:r>
            <a:r>
              <a:rPr lang="en-US" sz="1250" kern="1200" dirty="0">
                <a:latin typeface="Trebuchet MS" panose="020B0603020202020204" pitchFamily="34" charset="0"/>
              </a:rPr>
              <a:t> </a:t>
            </a:r>
            <a:r>
              <a:rPr lang="en-US" sz="1250" kern="1200" dirty="0" smtClean="0">
                <a:latin typeface="Trebuchet MS" panose="020B0603020202020204" pitchFamily="34" charset="0"/>
              </a:rPr>
              <a:t>and early December.  </a:t>
            </a:r>
            <a:r>
              <a:rPr lang="en-US" sz="1250" kern="1200" dirty="0" smtClean="0">
                <a:latin typeface="Trebuchet MS" panose="020B0603020202020204" pitchFamily="34" charset="0"/>
              </a:rPr>
              <a:t>Drought conditions in the Northern Great Plains states has worsened, and with the summer rainfall season coming soon to a close, it is unlikely the current drought conditions there will likely persist,</a:t>
            </a:r>
          </a:p>
          <a:p>
            <a:pPr marL="346075" lvl="1" indent="-346075"/>
            <a:r>
              <a:rPr lang="en-US" sz="1250" dirty="0" smtClean="0">
                <a:latin typeface="Trebuchet MS" panose="020B0603020202020204" pitchFamily="34" charset="0"/>
              </a:rPr>
              <a:t>The large swath of the central part of the country, from the Dakotas running south, </a:t>
            </a:r>
            <a:r>
              <a:rPr lang="en-US" sz="1250" dirty="0" smtClean="0">
                <a:latin typeface="Trebuchet MS" panose="020B0603020202020204" pitchFamily="34" charset="0"/>
              </a:rPr>
              <a:t>is a difficult area of concern in terms of drought persistence, development or decay. </a:t>
            </a:r>
            <a:endParaRPr lang="en-US" sz="1250" dirty="0" smtClean="0">
              <a:latin typeface="Trebuchet MS" panose="020B0603020202020204" pitchFamily="34" charset="0"/>
            </a:endParaRPr>
          </a:p>
          <a:p>
            <a:pPr marL="346075" lvl="1" indent="-346075"/>
            <a:r>
              <a:rPr lang="en-US" sz="1250" dirty="0" smtClean="0">
                <a:latin typeface="Trebuchet MS" panose="020B0603020202020204" pitchFamily="34" charset="0"/>
              </a:rPr>
              <a:t>SON/OND </a:t>
            </a:r>
            <a:r>
              <a:rPr lang="en-US" sz="1250" dirty="0" smtClean="0">
                <a:latin typeface="Trebuchet MS" panose="020B0603020202020204" pitchFamily="34" charset="0"/>
              </a:rPr>
              <a:t>is a difficult season to forecast, both in terms of rainfall climatology (relatively dry!) and drought, </a:t>
            </a:r>
            <a:r>
              <a:rPr lang="en-US" sz="1250" dirty="0" smtClean="0">
                <a:latin typeface="Trebuchet MS" panose="020B0603020202020204" pitchFamily="34" charset="0"/>
              </a:rPr>
              <a:t>that too </a:t>
            </a:r>
            <a:r>
              <a:rPr lang="en-US" sz="1250" dirty="0" smtClean="0">
                <a:latin typeface="Trebuchet MS" panose="020B0603020202020204" pitchFamily="34" charset="0"/>
              </a:rPr>
              <a:t>especially </a:t>
            </a:r>
            <a:r>
              <a:rPr lang="en-US" sz="1250" dirty="0" smtClean="0">
                <a:latin typeface="Trebuchet MS" panose="020B0603020202020204" pitchFamily="34" charset="0"/>
              </a:rPr>
              <a:t>in the context of developing La Nina conditions. The mild dry conditions (% rainfall wise) in the mid Atlantic states need not be of </a:t>
            </a:r>
            <a:r>
              <a:rPr lang="en-US" sz="1250" dirty="0" smtClean="0">
                <a:latin typeface="Trebuchet MS" panose="020B0603020202020204" pitchFamily="34" charset="0"/>
              </a:rPr>
              <a:t>concern, at least through </a:t>
            </a:r>
            <a:r>
              <a:rPr lang="en-US" sz="1250" dirty="0" smtClean="0">
                <a:latin typeface="Trebuchet MS" panose="020B0603020202020204" pitchFamily="34" charset="0"/>
              </a:rPr>
              <a:t>the rest of active hurricane </a:t>
            </a:r>
            <a:r>
              <a:rPr lang="en-US" sz="1250" dirty="0" smtClean="0">
                <a:latin typeface="Trebuchet MS" panose="020B0603020202020204" pitchFamily="34" charset="0"/>
              </a:rPr>
              <a:t>season through November.  </a:t>
            </a:r>
            <a:r>
              <a:rPr lang="en-US" sz="1250" dirty="0" smtClean="0">
                <a:latin typeface="Trebuchet MS" panose="020B0603020202020204" pitchFamily="34" charset="0"/>
              </a:rPr>
              <a:t>***********</a:t>
            </a:r>
            <a:r>
              <a:rPr lang="en-US" sz="1300" dirty="0" smtClean="0">
                <a:latin typeface="Trebuchet MS" panose="020B0603020202020204" pitchFamily="34" charset="0"/>
              </a:rPr>
              <a:t>	</a:t>
            </a: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37</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38</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700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72"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7211766" y="299008"/>
            <a:ext cx="1950645" cy="1453592"/>
          </a:xfrm>
          <a:prstGeom prst="rect">
            <a:avLst/>
          </a:prstGeom>
        </p:spPr>
      </p:pic>
      <p:sp>
        <p:nvSpPr>
          <p:cNvPr id="19" name="TextBox 18"/>
          <p:cNvSpPr txBox="1"/>
          <p:nvPr/>
        </p:nvSpPr>
        <p:spPr>
          <a:xfrm>
            <a:off x="7211766" y="1752600"/>
            <a:ext cx="1932234" cy="276999"/>
          </a:xfrm>
          <a:prstGeom prst="rect">
            <a:avLst/>
          </a:prstGeom>
          <a:noFill/>
        </p:spPr>
        <p:txBody>
          <a:bodyPr wrap="square" rtlCol="0">
            <a:spAutoFit/>
          </a:bodyPr>
          <a:lstStyle/>
          <a:p>
            <a:pPr algn="ctr"/>
            <a:r>
              <a:rPr lang="en-US" sz="1200" dirty="0" smtClean="0"/>
              <a:t>Famous 2011 TX drought</a:t>
            </a:r>
            <a:endParaRPr lang="en-US" sz="1200" dirty="0"/>
          </a:p>
        </p:txBody>
      </p: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sp>
        <p:nvSpPr>
          <p:cNvPr id="20" name="TextBox 19"/>
          <p:cNvSpPr txBox="1"/>
          <p:nvPr/>
        </p:nvSpPr>
        <p:spPr>
          <a:xfrm>
            <a:off x="7848600" y="4506418"/>
            <a:ext cx="685800" cy="307777"/>
          </a:xfrm>
          <a:prstGeom prst="rect">
            <a:avLst/>
          </a:prstGeom>
          <a:noFill/>
        </p:spPr>
        <p:txBody>
          <a:bodyPr wrap="square" rtlCol="0">
            <a:spAutoFit/>
          </a:bodyPr>
          <a:lstStyle/>
          <a:p>
            <a:r>
              <a:rPr lang="en-US" sz="1400" dirty="0" smtClean="0"/>
              <a:t>Now!</a:t>
            </a:r>
            <a:endParaRPr lang="en-US" sz="1400" dirty="0"/>
          </a:p>
        </p:txBody>
      </p:sp>
      <p:sp>
        <p:nvSpPr>
          <p:cNvPr id="22" name="TextBox 21"/>
          <p:cNvSpPr txBox="1"/>
          <p:nvPr/>
        </p:nvSpPr>
        <p:spPr>
          <a:xfrm>
            <a:off x="7333595" y="2834660"/>
            <a:ext cx="1740338" cy="1569660"/>
          </a:xfrm>
          <a:prstGeom prst="rect">
            <a:avLst/>
          </a:prstGeom>
          <a:noFill/>
        </p:spPr>
        <p:txBody>
          <a:bodyPr wrap="square" rtlCol="0">
            <a:spAutoFit/>
          </a:bodyPr>
          <a:lstStyle/>
          <a:p>
            <a:r>
              <a:rPr lang="en-US" sz="1600" dirty="0" smtClean="0"/>
              <a:t>Just as no two ENSO events are the same, </a:t>
            </a:r>
          </a:p>
          <a:p>
            <a:r>
              <a:rPr lang="en-US" sz="1600" dirty="0" smtClean="0"/>
              <a:t>no two drought events are he same!  </a:t>
            </a:r>
            <a:endParaRPr lang="en-US" sz="1600" dirty="0"/>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7214" y="6022168"/>
            <a:ext cx="5961719" cy="923330"/>
          </a:xfrm>
          <a:prstGeom prst="rect">
            <a:avLst/>
          </a:prstGeom>
          <a:noFill/>
        </p:spPr>
        <p:txBody>
          <a:bodyPr wrap="square" rtlCol="0">
            <a:spAutoFit/>
          </a:bodyPr>
          <a:lstStyle/>
          <a:p>
            <a:r>
              <a:rPr lang="en-US" dirty="0" smtClean="0"/>
              <a:t>Most area continuously under severe D3/D4 drought for a long time since 2000</a:t>
            </a:r>
            <a:r>
              <a:rPr lang="en-US" dirty="0" smtClean="0"/>
              <a:t>? (Long </a:t>
            </a:r>
            <a:r>
              <a:rPr lang="en-US" dirty="0"/>
              <a:t>T</a:t>
            </a:r>
            <a:r>
              <a:rPr lang="en-US" dirty="0" smtClean="0"/>
              <a:t>erm drought!)   </a:t>
            </a:r>
            <a:r>
              <a:rPr lang="en-US" dirty="0" smtClean="0">
                <a:solidFill>
                  <a:srgbClr val="FF0000"/>
                </a:solidFill>
              </a:rPr>
              <a:t>West vs East </a:t>
            </a:r>
            <a:r>
              <a:rPr lang="en-US" dirty="0" smtClean="0"/>
              <a:t>contrast in Drought areas!!</a:t>
            </a:r>
            <a:endParaRPr lang="en-US" dirty="0"/>
          </a:p>
        </p:txBody>
      </p:sp>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053"/>
          <a:stretch/>
        </p:blipFill>
        <p:spPr bwMode="auto">
          <a:xfrm>
            <a:off x="5171" y="49406"/>
            <a:ext cx="7108933"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stretch>
            <a:fillRect/>
          </a:stretch>
        </p:blipFill>
        <p:spPr>
          <a:xfrm>
            <a:off x="1686490" y="2890385"/>
            <a:ext cx="4902444" cy="2910968"/>
          </a:xfrm>
          <a:prstGeom prst="rect">
            <a:avLst/>
          </a:prstGeom>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700" y="2743200"/>
            <a:ext cx="571500" cy="2365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flipH="1">
            <a:off x="1686490" y="4478179"/>
            <a:ext cx="4535359" cy="2823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4" idx="1"/>
          </p:cNvCxnSpPr>
          <p:nvPr/>
        </p:nvCxnSpPr>
        <p:spPr>
          <a:xfrm flipH="1" flipV="1">
            <a:off x="6172200" y="4800600"/>
            <a:ext cx="762000" cy="751785"/>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4775167"/>
            <a:ext cx="2227549" cy="1554436"/>
          </a:xfrm>
          <a:prstGeom prst="rect">
            <a:avLst/>
          </a:prstGeom>
          <a:noFill/>
          <a:ln>
            <a:noFill/>
          </a:ln>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9" y="52304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sp>
        <p:nvSpPr>
          <p:cNvPr id="4" name="Oval 3"/>
          <p:cNvSpPr/>
          <p:nvPr/>
        </p:nvSpPr>
        <p:spPr>
          <a:xfrm rot="20479393">
            <a:off x="380186" y="1427186"/>
            <a:ext cx="877547" cy="1347356"/>
          </a:xfrm>
          <a:prstGeom prst="ellipse">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2819400" y="2286000"/>
            <a:ext cx="685800" cy="521732"/>
            <a:chOff x="2819400" y="2286000"/>
            <a:chExt cx="685800" cy="521732"/>
          </a:xfrm>
        </p:grpSpPr>
        <p:sp>
          <p:nvSpPr>
            <p:cNvPr id="7" name="TextBox 6"/>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11" name="Straight Arrow Connector 10"/>
            <p:cNvCxnSpPr>
              <a:stCxn id="7"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378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grpSp>
        <p:nvGrpSpPr>
          <p:cNvPr id="17" name="Group 16"/>
          <p:cNvGrpSpPr/>
          <p:nvPr/>
        </p:nvGrpSpPr>
        <p:grpSpPr>
          <a:xfrm>
            <a:off x="2819400" y="2286000"/>
            <a:ext cx="533400" cy="381000"/>
            <a:chOff x="2819400" y="2286000"/>
            <a:chExt cx="533400" cy="381000"/>
          </a:xfrm>
        </p:grpSpPr>
        <p:cxnSp>
          <p:nvCxnSpPr>
            <p:cNvPr id="22" name="Straight Arrow Connector 21"/>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3200400" y="2133600"/>
            <a:ext cx="533400" cy="646331"/>
          </a:xfrm>
          <a:prstGeom prst="rect">
            <a:avLst/>
          </a:prstGeom>
          <a:noFill/>
        </p:spPr>
        <p:txBody>
          <a:bodyPr wrap="square" rtlCol="0">
            <a:spAutoFit/>
          </a:bodyPr>
          <a:lstStyle/>
          <a:p>
            <a:r>
              <a:rPr lang="en-US" sz="1200" dirty="0" smtClean="0"/>
              <a:t>Not so bad !</a:t>
            </a:r>
            <a:endParaRPr lang="en-US" sz="1200" dirty="0"/>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34200" y="49530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Are deficits/</a:t>
            </a:r>
            <a:r>
              <a:rPr lang="en-US" sz="1400" dirty="0" err="1" smtClean="0"/>
              <a:t>percent_of_normal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cxnSp>
        <p:nvCxnSpPr>
          <p:cNvPr id="21" name="Straight Arrow Connector 20"/>
          <p:cNvCxnSpPr/>
          <p:nvPr/>
        </p:nvCxnSpPr>
        <p:spPr>
          <a:xfrm flipV="1">
            <a:off x="1485900" y="4800600"/>
            <a:ext cx="3390900" cy="938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854631" y="1752600"/>
            <a:ext cx="841569" cy="1169551"/>
          </a:xfrm>
          <a:prstGeom prst="rect">
            <a:avLst/>
          </a:prstGeom>
          <a:noFill/>
        </p:spPr>
        <p:txBody>
          <a:bodyPr wrap="square" rtlCol="0">
            <a:spAutoFit/>
          </a:bodyPr>
          <a:lstStyle/>
          <a:p>
            <a:r>
              <a:rPr lang="en-US" sz="1400" dirty="0" smtClean="0"/>
              <a:t>Not so </a:t>
            </a:r>
            <a:r>
              <a:rPr lang="en-US" sz="1400" dirty="0" smtClean="0"/>
              <a:t>bad along coast!</a:t>
            </a:r>
            <a:endParaRPr lang="en-US" sz="1400" dirty="0" smtClean="0"/>
          </a:p>
          <a:p>
            <a:r>
              <a:rPr lang="en-US" sz="1400" dirty="0"/>
              <a:t>i</a:t>
            </a:r>
            <a:r>
              <a:rPr lang="en-US" sz="1400" dirty="0" smtClean="0"/>
              <a:t>n %</a:t>
            </a:r>
            <a:endParaRPr lang="en-US" sz="1400" dirty="0"/>
          </a:p>
        </p:txBody>
      </p:sp>
      <p:sp>
        <p:nvSpPr>
          <p:cNvPr id="24" name="TextBox 23"/>
          <p:cNvSpPr txBox="1"/>
          <p:nvPr/>
        </p:nvSpPr>
        <p:spPr>
          <a:xfrm>
            <a:off x="990600" y="4571256"/>
            <a:ext cx="419100" cy="646331"/>
          </a:xfrm>
          <a:prstGeom prst="rect">
            <a:avLst/>
          </a:prstGeom>
          <a:noFill/>
        </p:spPr>
        <p:txBody>
          <a:bodyPr wrap="square" rtlCol="0">
            <a:spAutoFit/>
          </a:bodyPr>
          <a:lstStyle/>
          <a:p>
            <a:r>
              <a:rPr lang="en-US" sz="3600" dirty="0" smtClean="0">
                <a:sym typeface="Wingdings" panose="05000000000000000000" pitchFamily="2" charset="2"/>
              </a:rPr>
              <a:t></a:t>
            </a:r>
            <a:r>
              <a:rPr lang="en-US" sz="2800" dirty="0" smtClean="0">
                <a:sym typeface="Wingdings" panose="05000000000000000000" pitchFamily="2" charset="2"/>
              </a:rPr>
              <a:t> </a:t>
            </a:r>
            <a:endParaRPr lang="en-US" sz="2800" dirty="0"/>
          </a:p>
        </p:txBody>
      </p:sp>
      <p:cxnSp>
        <p:nvCxnSpPr>
          <p:cNvPr id="25" name="Straight Arrow Connector 24"/>
          <p:cNvCxnSpPr/>
          <p:nvPr/>
        </p:nvCxnSpPr>
        <p:spPr>
          <a:xfrm flipV="1">
            <a:off x="1333500" y="2133601"/>
            <a:ext cx="0" cy="2666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398928" y="2133600"/>
            <a:ext cx="3554072" cy="27608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2"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066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a:t>
            </a:r>
            <a:r>
              <a:rPr lang="en-US" sz="1600" dirty="0" smtClean="0"/>
              <a:t>west</a:t>
            </a:r>
            <a:r>
              <a:rPr lang="en-US" sz="1600" dirty="0" smtClean="0"/>
              <a: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4953000" y="5117068"/>
            <a:ext cx="457200" cy="293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4384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94819</TotalTime>
  <Words>2918</Words>
  <Application>Microsoft Office PowerPoint</Application>
  <PresentationFormat>On-screen Show (4:3)</PresentationFormat>
  <Paragraphs>307</Paragraphs>
  <Slides>38</Slides>
  <Notes>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MS PGothic</vt:lpstr>
      <vt:lpstr>Arial</vt:lpstr>
      <vt:lpstr>Times New Roman</vt:lpstr>
      <vt:lpstr>Trebuchet MS</vt:lpstr>
      <vt:lpstr>verdana,arial,serif</vt:lpstr>
      <vt:lpstr>Wingdings</vt:lpstr>
      <vt:lpstr>Wingdings 2</vt:lpstr>
      <vt:lpstr>Default Design</vt:lpstr>
      <vt:lpstr>Drought  Outlook  Support Briefing   September 2021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7741</cp:revision>
  <cp:lastPrinted>2021-02-15T18:18:07Z</cp:lastPrinted>
  <dcterms:created xsi:type="dcterms:W3CDTF">2008-10-04T17:35:30Z</dcterms:created>
  <dcterms:modified xsi:type="dcterms:W3CDTF">2021-09-14T03:53:04Z</dcterms:modified>
</cp:coreProperties>
</file>