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964" r:id="rId17"/>
    <p:sldId id="966" r:id="rId18"/>
    <p:sldId id="889" r:id="rId19"/>
    <p:sldId id="967" r:id="rId20"/>
    <p:sldId id="969" r:id="rId21"/>
    <p:sldId id="757" r:id="rId22"/>
    <p:sldId id="962" r:id="rId23"/>
    <p:sldId id="795" r:id="rId24"/>
    <p:sldId id="890" r:id="rId25"/>
    <p:sldId id="790" r:id="rId26"/>
    <p:sldId id="877" r:id="rId27"/>
    <p:sldId id="878" r:id="rId28"/>
    <p:sldId id="804" r:id="rId29"/>
    <p:sldId id="943" r:id="rId30"/>
    <p:sldId id="944" r:id="rId31"/>
    <p:sldId id="956" r:id="rId32"/>
    <p:sldId id="947" r:id="rId33"/>
    <p:sldId id="961" r:id="rId34"/>
    <p:sldId id="728" r:id="rId35"/>
    <p:sldId id="935" r:id="rId36"/>
    <p:sldId id="926" r:id="rId37"/>
    <p:sldId id="915" r:id="rId38"/>
    <p:sldId id="959" r:id="rId39"/>
    <p:sldId id="945" r:id="rId40"/>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8000"/>
    <a:srgbClr val="FF0000"/>
    <a:srgbClr val="33CC33"/>
    <a:srgbClr val="9A7500"/>
    <a:srgbClr val="6600CC"/>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54" autoAdjust="0"/>
    <p:restoredTop sz="96252" autoAdjust="0"/>
  </p:normalViewPr>
  <p:slideViewPr>
    <p:cSldViewPr>
      <p:cViewPr varScale="1">
        <p:scale>
          <a:sx n="108" d="100"/>
          <a:sy n="108" d="100"/>
        </p:scale>
        <p:origin x="114" y="126"/>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18</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25</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39</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s://www.nytimes.com/2022/02/14/climate/western-drought-megadrought.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hyperlink" Target="https://www.fireweatheravalanche.org/fire/current-list-of-us-wildfires" TargetMode="External"/><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www.fireweatheravalanche.org/fire/current-list-of-us-wildfires" TargetMode="External"/><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gif"/><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gif"/><Relationship Id="rId4" Type="http://schemas.openxmlformats.org/officeDocument/2006/relationships/image" Target="../media/image56.png"/><Relationship Id="rId9" Type="http://schemas.openxmlformats.org/officeDocument/2006/relationships/image" Target="../media/image61.gif"/></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gif"/><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gif"/><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hyperlink" Target="http://drought.geo.msu.edu/research/forecast/smi.monthly.php" TargetMode="External"/><Relationship Id="rId7" Type="http://schemas.openxmlformats.org/officeDocument/2006/relationships/image" Target="../media/image104.gif"/><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38.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hyperlink" Target="https://doi.org/10.1080/07055900.1997.9649597"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3810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September 2022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04800" y="23622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3505200"/>
            <a:ext cx="9144000" cy="3231654"/>
          </a:xfrm>
          <a:prstGeom prst="rect">
            <a:avLst/>
          </a:prstGeom>
          <a:noFill/>
        </p:spPr>
        <p:txBody>
          <a:bodyPr wrap="square" rtlCol="0">
            <a:spAutoFit/>
          </a:bodyPr>
          <a:lstStyle/>
          <a:p>
            <a:r>
              <a:rPr lang="en-US" sz="1600" u="sng" dirty="0" smtClean="0">
                <a:solidFill>
                  <a:srgbClr val="0033CC"/>
                </a:solidFill>
              </a:rPr>
              <a:t>Points to ponder:</a:t>
            </a:r>
          </a:p>
          <a:p>
            <a:pPr marL="285750" indent="-285750">
              <a:buFont typeface="Arial" panose="020B0604020202020204" pitchFamily="34" charset="0"/>
              <a:buChar char="•"/>
            </a:pPr>
            <a:r>
              <a:rPr lang="en-US" sz="1600" dirty="0" smtClean="0"/>
              <a:t>Often, there is a disconnect between the Short term (S) and Long term (L) drought in regions, and even for, with the short term drought, the 3-month and 6-month signals are not quite consistent!</a:t>
            </a:r>
          </a:p>
          <a:p>
            <a:pPr marL="285750" indent="-285750">
              <a:buFont typeface="Arial" panose="020B0604020202020204" pitchFamily="34" charset="0"/>
              <a:buChar char="•"/>
            </a:pPr>
            <a:r>
              <a:rPr lang="en-US" sz="1600" dirty="0" smtClean="0">
                <a:solidFill>
                  <a:srgbClr val="0033CC"/>
                </a:solidFill>
              </a:rPr>
              <a:t>Places/regions experiencing Short term drought may (not) be ok in the Long term and vice versa!! </a:t>
            </a:r>
          </a:p>
          <a:p>
            <a:pPr marL="285750" indent="-285750">
              <a:buFont typeface="Arial" panose="020B0604020202020204" pitchFamily="34" charset="0"/>
              <a:buChar char="•"/>
            </a:pPr>
            <a:r>
              <a:rPr lang="en-US" sz="1600" dirty="0" smtClean="0"/>
              <a:t>This duality is difficult to reconcile, to convey and even be understood by the public at large. </a:t>
            </a:r>
          </a:p>
          <a:p>
            <a:pPr marL="285750" indent="-285750">
              <a:buFont typeface="Arial" panose="020B0604020202020204" pitchFamily="34" charset="0"/>
              <a:buChar char="•"/>
            </a:pPr>
            <a:r>
              <a:rPr lang="en-US" sz="1600" dirty="0" smtClean="0">
                <a:solidFill>
                  <a:srgbClr val="0033CC"/>
                </a:solidFill>
              </a:rPr>
              <a:t>Public/Forecaster tends to focus more on the Short term Drought (for good reasons!!) </a:t>
            </a:r>
          </a:p>
          <a:p>
            <a:pPr marL="285750" indent="-285750">
              <a:buFont typeface="Arial" panose="020B0604020202020204" pitchFamily="34" charset="0"/>
              <a:buChar char="•"/>
            </a:pPr>
            <a:r>
              <a:rPr lang="en-US" sz="1600" dirty="0" smtClean="0">
                <a:solidFill>
                  <a:srgbClr val="0033CC"/>
                </a:solidFill>
              </a:rPr>
              <a:t>More importantly the very definitions and timescales associated with S/L term droughts and the declarations in the USDM are by themselves subjective!! </a:t>
            </a:r>
          </a:p>
          <a:p>
            <a:pPr marL="285750" indent="-285750">
              <a:buFont typeface="Arial" panose="020B0604020202020204" pitchFamily="34" charset="0"/>
              <a:buChar char="•"/>
            </a:pPr>
            <a:endParaRPr lang="en-US" sz="1600" dirty="0">
              <a:solidFill>
                <a:srgbClr val="0033CC"/>
              </a:solidFill>
            </a:endParaRPr>
          </a:p>
          <a:p>
            <a:pPr marL="285750" indent="-285750">
              <a:buFont typeface="Arial" panose="020B0604020202020204" pitchFamily="34" charset="0"/>
              <a:buChar char="•"/>
            </a:pPr>
            <a:r>
              <a:rPr lang="en-US" sz="1500" dirty="0" smtClean="0">
                <a:solidFill>
                  <a:srgbClr val="FF0000"/>
                </a:solidFill>
              </a:rPr>
              <a:t>The </a:t>
            </a:r>
            <a:r>
              <a:rPr lang="en-US" sz="1500" dirty="0" smtClean="0">
                <a:solidFill>
                  <a:srgbClr val="FF0000"/>
                </a:solidFill>
              </a:rPr>
              <a:t>Southwest monsoon is pretty active, this year too! </a:t>
            </a:r>
            <a:r>
              <a:rPr lang="en-US" sz="1500" dirty="0" smtClean="0">
                <a:solidFill>
                  <a:srgbClr val="FF0000"/>
                </a:solidFill>
              </a:rPr>
              <a:t>But the monsoon season is soon coming to an end. </a:t>
            </a:r>
          </a:p>
          <a:p>
            <a:pPr marL="285750" indent="-285750">
              <a:buFont typeface="Arial" panose="020B0604020202020204" pitchFamily="34" charset="0"/>
              <a:buChar char="•"/>
            </a:pPr>
            <a:r>
              <a:rPr lang="en-US" sz="1500" dirty="0" smtClean="0">
                <a:solidFill>
                  <a:srgbClr val="FF0000"/>
                </a:solidFill>
              </a:rPr>
              <a:t>The 2022 Atlantic hurricane season, is not yet active, as forecast!(ACE is now ~29 (vs climo ~64 for today!)) –--- all 6 past (2016-2021) North Atlantic Hurricane seasons have been above normal! (longest on record!) </a:t>
            </a:r>
            <a:endParaRPr lang="en-US" sz="1500" dirty="0" smtClean="0">
              <a:solidFill>
                <a:srgbClr val="FF0000"/>
              </a:solidFill>
            </a:endParaRPr>
          </a:p>
          <a:p>
            <a:pPr marL="285750" indent="-285750">
              <a:buFont typeface="Arial" panose="020B0604020202020204" pitchFamily="34" charset="0"/>
              <a:buChar char="•"/>
            </a:pPr>
            <a:r>
              <a:rPr lang="en-US" sz="1500" dirty="0" smtClean="0">
                <a:solidFill>
                  <a:srgbClr val="FF0000"/>
                </a:solidFill>
              </a:rPr>
              <a:t>Because of the </a:t>
            </a:r>
            <a:r>
              <a:rPr lang="en-US" sz="1500" dirty="0" smtClean="0">
                <a:solidFill>
                  <a:srgbClr val="FF0000"/>
                </a:solidFill>
              </a:rPr>
              <a:t>S/W </a:t>
            </a:r>
            <a:r>
              <a:rPr lang="en-US" sz="1500" dirty="0" smtClean="0">
                <a:solidFill>
                  <a:srgbClr val="FF0000"/>
                </a:solidFill>
              </a:rPr>
              <a:t>monsoon, the Short Term drought scenario in the South/west </a:t>
            </a:r>
            <a:r>
              <a:rPr lang="en-US" sz="1500" dirty="0" smtClean="0">
                <a:solidFill>
                  <a:srgbClr val="FF0000"/>
                </a:solidFill>
              </a:rPr>
              <a:t>has changed considerably!</a:t>
            </a:r>
            <a:endParaRPr lang="en-US" sz="1500" dirty="0">
              <a:solidFill>
                <a:srgbClr val="FF0000"/>
              </a:solidFil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 y="461932"/>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038600" y="4419600"/>
            <a:ext cx="1600200" cy="990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1084" y="1447800"/>
            <a:ext cx="1415316" cy="10250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261083" y="4191000"/>
            <a:ext cx="1415317"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564615" y="539859"/>
            <a:ext cx="1447800" cy="1815882"/>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a:t>
            </a:r>
          </a:p>
        </p:txBody>
      </p:sp>
      <p:sp>
        <p:nvSpPr>
          <p:cNvPr id="14" name="TextBox 13"/>
          <p:cNvSpPr txBox="1"/>
          <p:nvPr/>
        </p:nvSpPr>
        <p:spPr>
          <a:xfrm>
            <a:off x="0" y="5986046"/>
            <a:ext cx="7524206" cy="338554"/>
          </a:xfrm>
          <a:prstGeom prst="rect">
            <a:avLst/>
          </a:prstGeom>
          <a:noFill/>
        </p:spPr>
        <p:txBody>
          <a:bodyPr wrap="square" rtlCol="0">
            <a:spAutoFit/>
          </a:bodyPr>
          <a:lstStyle/>
          <a:p>
            <a:r>
              <a:rPr lang="en-US" sz="1600" dirty="0" smtClean="0">
                <a:solidFill>
                  <a:srgbClr val="FF0000"/>
                </a:solidFill>
              </a:rPr>
              <a:t>Ongoing long </a:t>
            </a:r>
            <a:r>
              <a:rPr lang="en-US" sz="1600" dirty="0">
                <a:solidFill>
                  <a:srgbClr val="FF0000"/>
                </a:solidFill>
              </a:rPr>
              <a:t>t</a:t>
            </a:r>
            <a:r>
              <a:rPr lang="en-US" sz="1600" dirty="0" smtClean="0">
                <a:solidFill>
                  <a:srgbClr val="FF0000"/>
                </a:solidFill>
              </a:rPr>
              <a:t>erm drought in the South West!!   3</a:t>
            </a:r>
            <a:r>
              <a:rPr lang="en-US" sz="1600" baseline="30000" dirty="0" smtClean="0">
                <a:solidFill>
                  <a:srgbClr val="FF0000"/>
                </a:solidFill>
              </a:rPr>
              <a:t>rd</a:t>
            </a:r>
            <a:r>
              <a:rPr lang="en-US" sz="1600" dirty="0" smtClean="0">
                <a:solidFill>
                  <a:srgbClr val="FF0000"/>
                </a:solidFill>
              </a:rPr>
              <a:t> year La Nina(?) will make it worse!!.  </a:t>
            </a:r>
            <a:endParaRPr lang="en-US" sz="1600" dirty="0">
              <a:solidFill>
                <a:srgbClr val="FF0000"/>
              </a:solidFill>
            </a:endParaRPr>
          </a:p>
        </p:txBody>
      </p:sp>
      <p:sp>
        <p:nvSpPr>
          <p:cNvPr id="5" name="TextBox 4"/>
          <p:cNvSpPr txBox="1"/>
          <p:nvPr/>
        </p:nvSpPr>
        <p:spPr>
          <a:xfrm>
            <a:off x="7600406" y="2402919"/>
            <a:ext cx="1467394" cy="4185761"/>
          </a:xfrm>
          <a:prstGeom prst="rect">
            <a:avLst/>
          </a:prstGeom>
          <a:noFill/>
        </p:spPr>
        <p:txBody>
          <a:bodyPr wrap="square" rtlCol="0">
            <a:spAutoFit/>
          </a:bodyPr>
          <a:lstStyle/>
          <a:p>
            <a:r>
              <a:rPr lang="en-US" sz="1400" dirty="0" smtClean="0">
                <a:solidFill>
                  <a:srgbClr val="FF0000"/>
                </a:solidFill>
              </a:rPr>
              <a:t>Recent Weather Blog News: </a:t>
            </a:r>
          </a:p>
          <a:p>
            <a:r>
              <a:rPr lang="en-US" sz="1400" dirty="0" smtClean="0">
                <a:solidFill>
                  <a:srgbClr val="FF0000"/>
                </a:solidFill>
              </a:rPr>
              <a:t>A </a:t>
            </a:r>
            <a:r>
              <a:rPr lang="en-US" sz="1400" dirty="0">
                <a:solidFill>
                  <a:srgbClr val="FF0000"/>
                </a:solidFill>
              </a:rPr>
              <a:t>recent study from the University of California, Los Angeles now claims the current drought that started in 2000 for the </a:t>
            </a:r>
            <a:r>
              <a:rPr lang="en-US" sz="1400" dirty="0">
                <a:solidFill>
                  <a:srgbClr val="FF0000"/>
                </a:solidFill>
                <a:hlinkClick r:id="rId4"/>
              </a:rPr>
              <a:t>American Southwest is now the driest 22 years since 800 A.D</a:t>
            </a:r>
            <a:r>
              <a:rPr lang="en-US" sz="1400" dirty="0">
                <a:solidFill>
                  <a:srgbClr val="FF0000"/>
                </a:solidFill>
              </a:rPr>
              <a:t>. Researchers said climate change is to blame. Their proof? Tree </a:t>
            </a:r>
            <a:r>
              <a:rPr lang="en-US" sz="1400" dirty="0" smtClean="0">
                <a:solidFill>
                  <a:srgbClr val="FF0000"/>
                </a:solidFill>
              </a:rPr>
              <a:t>rings!</a:t>
            </a:r>
            <a:endParaRPr lang="en-US" sz="1400" dirty="0">
              <a:solidFill>
                <a:srgbClr val="FF0000"/>
              </a:solidFill>
            </a:endParaRPr>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839201"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133600" y="4495800"/>
            <a:ext cx="1295400" cy="738664"/>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410199" y="3505200"/>
            <a:ext cx="2590801" cy="16002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24800" y="152400"/>
            <a:ext cx="962025" cy="2400657"/>
          </a:xfrm>
          <a:prstGeom prst="rect">
            <a:avLst/>
          </a:prstGeom>
          <a:noFill/>
        </p:spPr>
        <p:txBody>
          <a:bodyPr wrap="square" rtlCol="0">
            <a:spAutoFit/>
          </a:bodyPr>
          <a:lstStyle/>
          <a:p>
            <a:r>
              <a:rPr lang="en-US" sz="1200" b="1" u="sng" dirty="0" smtClean="0"/>
              <a:t>SON:</a:t>
            </a:r>
            <a:r>
              <a:rPr lang="en-US" sz="1200" dirty="0" smtClean="0"/>
              <a:t> </a:t>
            </a:r>
          </a:p>
          <a:p>
            <a:r>
              <a:rPr lang="en-US" sz="1150" b="1" dirty="0" smtClean="0"/>
              <a:t>The season with the least/almost no green in this 3-month percentile map!! But not much  dark /brown areas also!!</a:t>
            </a:r>
            <a:endParaRPr lang="en-US" sz="115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320026" y="4993639"/>
            <a:ext cx="2697481" cy="17881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341489" y="3429000"/>
            <a:ext cx="2659511" cy="15814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335268" y="1731535"/>
            <a:ext cx="2667002" cy="16974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8017508" y="13423"/>
            <a:ext cx="1126492" cy="2862322"/>
          </a:xfrm>
          <a:prstGeom prst="rect">
            <a:avLst/>
          </a:prstGeom>
          <a:noFill/>
        </p:spPr>
        <p:txBody>
          <a:bodyPr wrap="square" rtlCol="0">
            <a:spAutoFit/>
          </a:bodyPr>
          <a:lstStyle/>
          <a:p>
            <a:r>
              <a:rPr lang="en-US" sz="1200" dirty="0" smtClean="0"/>
              <a:t>With the </a:t>
            </a:r>
            <a:r>
              <a:rPr lang="en-US" sz="1200" b="1" dirty="0" smtClean="0"/>
              <a:t>monsoon ending, October</a:t>
            </a:r>
            <a:r>
              <a:rPr lang="en-US" sz="1200" dirty="0" smtClean="0"/>
              <a:t> is the driest of all months in the US. However, by November/ December, early winter rainfall may begin to show up alon</a:t>
            </a:r>
            <a:r>
              <a:rPr lang="en-US" sz="1200" dirty="0" smtClean="0"/>
              <a:t>g the Pacific west coast states.</a:t>
            </a:r>
            <a:endParaRPr lang="en-US" sz="1200" dirty="0"/>
          </a:p>
        </p:txBody>
      </p:sp>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www.cpc.ncep.noaa.gov/products/precip/CWlink/ENSO/composites/lanina.ond.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150" y="304800"/>
            <a:ext cx="4514850" cy="6172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www.cpc.ncep.noaa.gov/products/precip/CWlink/ENSO/composites/lanina.ond.prec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57200"/>
            <a:ext cx="4621271" cy="59822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2819401"/>
            <a:ext cx="8915400" cy="15677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839201" y="64008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600" y="480875"/>
              <a:ext cx="990600" cy="523220"/>
            </a:xfrm>
            <a:prstGeom prst="rect">
              <a:avLst/>
            </a:prstGeom>
            <a:noFill/>
          </p:spPr>
          <p:txBody>
            <a:bodyPr wrap="square" rtlCol="0">
              <a:spAutoFit/>
            </a:bodyPr>
            <a:lstStyle/>
            <a:p>
              <a:r>
                <a:rPr lang="en-US" sz="2800" b="1" dirty="0" smtClean="0">
                  <a:solidFill>
                    <a:srgbClr val="FF0000"/>
                  </a:solidFill>
                </a:rPr>
                <a:t>OND</a:t>
              </a:r>
              <a:endParaRPr lang="en-US" sz="2800" b="1" dirty="0">
                <a:solidFill>
                  <a:srgbClr val="FF0000"/>
                </a:solidFill>
              </a:endParaRPr>
            </a:p>
          </p:txBody>
        </p:sp>
      </p:grpSp>
      <p:cxnSp>
        <p:nvCxnSpPr>
          <p:cNvPr id="10" name="Straight Arrow Connector 9"/>
          <p:cNvCxnSpPr/>
          <p:nvPr/>
        </p:nvCxnSpPr>
        <p:spPr>
          <a:xfrm flipH="1" flipV="1">
            <a:off x="1066800" y="5105400"/>
            <a:ext cx="1066800" cy="6331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209800" y="5029200"/>
            <a:ext cx="914400" cy="7093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5" idx="2"/>
          </p:cNvCxnSpPr>
          <p:nvPr/>
        </p:nvCxnSpPr>
        <p:spPr>
          <a:xfrm>
            <a:off x="4533900" y="1004095"/>
            <a:ext cx="24570" cy="524430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2"/>
            <a:ext cx="5486401" cy="6917107"/>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486401"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585691"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76200" y="2971800"/>
            <a:ext cx="13716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28546" y="2971800"/>
            <a:ext cx="1310054"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036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45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514600" y="1654890"/>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543666" y="3693240"/>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5" name="TextBox 4"/>
          <p:cNvSpPr txBox="1"/>
          <p:nvPr/>
        </p:nvSpPr>
        <p:spPr>
          <a:xfrm>
            <a:off x="0" y="2209800"/>
            <a:ext cx="5345037" cy="461665"/>
          </a:xfrm>
          <a:prstGeom prst="rect">
            <a:avLst/>
          </a:prstGeom>
          <a:noFill/>
        </p:spPr>
        <p:txBody>
          <a:bodyPr wrap="square" rtlCol="0">
            <a:spAutoFit/>
          </a:bodyPr>
          <a:lstStyle/>
          <a:p>
            <a:r>
              <a:rPr lang="en-US" sz="1200" dirty="0" smtClean="0"/>
              <a:t>The </a:t>
            </a:r>
            <a:r>
              <a:rPr lang="en-US" sz="1200" u="sng" dirty="0" smtClean="0"/>
              <a:t>short term </a:t>
            </a:r>
            <a:r>
              <a:rPr lang="en-US" sz="1200" dirty="0" smtClean="0"/>
              <a:t>drought in the southwest is showing mixed signals between 3/6 months SPI !  But the </a:t>
            </a:r>
            <a:r>
              <a:rPr lang="en-US" sz="1200" u="sng" dirty="0" smtClean="0"/>
              <a:t>long term drought in the southwest remains</a:t>
            </a:r>
            <a:r>
              <a:rPr lang="en-US" sz="1200" dirty="0" smtClean="0"/>
              <a:t>.</a:t>
            </a:r>
            <a:endParaRPr lang="en-US" sz="1200" dirty="0"/>
          </a:p>
        </p:txBody>
      </p:sp>
      <p:sp>
        <p:nvSpPr>
          <p:cNvPr id="2" name="Rectangle 1"/>
          <p:cNvSpPr/>
          <p:nvPr/>
        </p:nvSpPr>
        <p:spPr>
          <a:xfrm>
            <a:off x="533400" y="4419600"/>
            <a:ext cx="2043327"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1676400" y="4492883"/>
            <a:ext cx="457200" cy="0"/>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4278015"/>
            <a:ext cx="32766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09801" y="4375578"/>
            <a:ext cx="656724" cy="12022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38200" y="3681413"/>
            <a:ext cx="2667000" cy="1182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22136" y="6199833"/>
            <a:ext cx="3309182" cy="523220"/>
          </a:xfrm>
          <a:prstGeom prst="rect">
            <a:avLst/>
          </a:prstGeom>
          <a:noFill/>
        </p:spPr>
        <p:txBody>
          <a:bodyPr wrap="square" rtlCol="0">
            <a:spAutoFit/>
          </a:bodyPr>
          <a:lstStyle/>
          <a:p>
            <a:r>
              <a:rPr lang="en-US" sz="1400" dirty="0" smtClean="0"/>
              <a:t>Almost no short term drought in most of the 4- corner states area in the SW?  </a:t>
            </a:r>
            <a:endParaRPr lang="en-US" sz="1400" dirty="0"/>
          </a:p>
        </p:txBody>
      </p: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020022" y="1149723"/>
            <a:ext cx="3810000" cy="2031325"/>
          </a:xfrm>
          <a:prstGeom prst="rect">
            <a:avLst/>
          </a:prstGeom>
          <a:noFill/>
        </p:spPr>
        <p:txBody>
          <a:bodyPr wrap="square" rtlCol="0">
            <a:spAutoFit/>
          </a:bodyPr>
          <a:lstStyle/>
          <a:p>
            <a:r>
              <a:rPr lang="en-US" dirty="0" smtClean="0"/>
              <a:t>So far in April, temps. across much of the northern 2/3</a:t>
            </a:r>
            <a:r>
              <a:rPr lang="en-US" baseline="30000" dirty="0" smtClean="0"/>
              <a:t>rd</a:t>
            </a:r>
            <a:r>
              <a:rPr lang="en-US" dirty="0" smtClean="0"/>
              <a:t> of country is cold, warm along south and northeast. Lot different than last month/March! </a:t>
            </a:r>
          </a:p>
          <a:p>
            <a:endParaRPr lang="en-US" dirty="0" smtClean="0"/>
          </a:p>
          <a:p>
            <a:r>
              <a:rPr lang="en-US" dirty="0" smtClean="0"/>
              <a:t>There </a:t>
            </a:r>
            <a:r>
              <a:rPr lang="en-US" dirty="0"/>
              <a:t>is a lot more going on than just </a:t>
            </a:r>
            <a:r>
              <a:rPr lang="en-US" dirty="0" smtClean="0"/>
              <a:t>La Nina!!</a:t>
            </a:r>
            <a:endParaRPr lang="en-US" dirty="0"/>
          </a:p>
        </p:txBody>
      </p:sp>
      <p:sp>
        <p:nvSpPr>
          <p:cNvPr id="11" name="TextBox 10"/>
          <p:cNvSpPr txBox="1"/>
          <p:nvPr/>
        </p:nvSpPr>
        <p:spPr>
          <a:xfrm>
            <a:off x="6629400" y="76200"/>
            <a:ext cx="2514600" cy="646331"/>
          </a:xfrm>
          <a:prstGeom prst="rect">
            <a:avLst/>
          </a:prstGeom>
          <a:noFill/>
        </p:spPr>
        <p:txBody>
          <a:bodyPr wrap="square" rtlCol="0">
            <a:spAutoFit/>
          </a:bodyPr>
          <a:lstStyle/>
          <a:p>
            <a:r>
              <a:rPr lang="en-US" i="1" dirty="0" smtClean="0">
                <a:solidFill>
                  <a:srgbClr val="FF0000"/>
                </a:solidFill>
              </a:rPr>
              <a:t>Slide from last month..</a:t>
            </a:r>
          </a:p>
          <a:p>
            <a:r>
              <a:rPr lang="en-US" i="1" dirty="0" smtClean="0">
                <a:solidFill>
                  <a:srgbClr val="FF0000"/>
                </a:solidFill>
              </a:rPr>
              <a:t>To compare with now!</a:t>
            </a:r>
            <a:endParaRPr lang="en-US" i="1" dirty="0">
              <a:solidFill>
                <a:srgbClr val="FF0000"/>
              </a:solidFill>
            </a:endParaRPr>
          </a:p>
        </p:txBody>
      </p:sp>
      <p:pic>
        <p:nvPicPr>
          <p:cNvPr id="12" name="Picture 2" descr="https://www.cpc.ncep.noaa.gov/products/tanal/30day/mean/202207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96"/>
            <a:ext cx="5020022" cy="67532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stretch>
            <a:fillRect/>
          </a:stretch>
        </p:blipFill>
        <p:spPr>
          <a:xfrm>
            <a:off x="5020022" y="3485015"/>
            <a:ext cx="4114453" cy="3144385"/>
          </a:xfrm>
          <a:prstGeom prst="rect">
            <a:avLst/>
          </a:prstGeom>
        </p:spPr>
      </p:pic>
    </p:spTree>
    <p:extLst>
      <p:ext uri="{BB962C8B-B14F-4D97-AF65-F5344CB8AC3E}">
        <p14:creationId xmlns:p14="http://schemas.microsoft.com/office/powerpoint/2010/main" val="3288941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020022" y="1182469"/>
            <a:ext cx="3810000" cy="1754326"/>
          </a:xfrm>
          <a:prstGeom prst="rect">
            <a:avLst/>
          </a:prstGeom>
          <a:noFill/>
        </p:spPr>
        <p:txBody>
          <a:bodyPr wrap="square" rtlCol="0">
            <a:spAutoFit/>
          </a:bodyPr>
          <a:lstStyle/>
          <a:p>
            <a:r>
              <a:rPr lang="en-US" dirty="0" smtClean="0"/>
              <a:t>There </a:t>
            </a:r>
            <a:r>
              <a:rPr lang="en-US" dirty="0"/>
              <a:t>is a lot more going on than just </a:t>
            </a:r>
            <a:r>
              <a:rPr lang="en-US" dirty="0" smtClean="0"/>
              <a:t>La Nina!! These current very warm temperatures across the US and in much of the globe (heard Europe news lately?) is definitely something else and scary!</a:t>
            </a:r>
            <a:endParaRPr lang="en-US"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i="1" dirty="0" smtClean="0">
                <a:solidFill>
                  <a:srgbClr val="FF0000"/>
                </a:solidFill>
              </a:rPr>
              <a:t>Now</a:t>
            </a:r>
            <a:endParaRPr lang="en-US" i="1" dirty="0">
              <a:solidFill>
                <a:srgbClr val="FF0000"/>
              </a:solidFill>
            </a:endParaRPr>
          </a:p>
        </p:txBody>
      </p:sp>
      <p:pic>
        <p:nvPicPr>
          <p:cNvPr id="4" name="Picture 2" descr="https://www.cpc.ncep.noaa.gov/products/tanal/30day/mean/202208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5020022" cy="6753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4800600" y="3501009"/>
            <a:ext cx="4297260" cy="3128391"/>
          </a:xfrm>
          <a:prstGeom prst="rect">
            <a:avLst/>
          </a:prstGeom>
        </p:spPr>
      </p:pic>
    </p:spTree>
    <p:extLst>
      <p:ext uri="{BB962C8B-B14F-4D97-AF65-F5344CB8AC3E}">
        <p14:creationId xmlns:p14="http://schemas.microsoft.com/office/powerpoint/2010/main" val="1889823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323" y="23812"/>
            <a:ext cx="4780733" cy="6420295"/>
          </a:xfrm>
          <a:prstGeom prst="rect">
            <a:avLst/>
          </a:prstGeom>
        </p:spPr>
      </p:pic>
      <p:sp>
        <p:nvSpPr>
          <p:cNvPr id="16" name="Slide Number Placeholder 3"/>
          <p:cNvSpPr>
            <a:spLocks noGrp="1"/>
          </p:cNvSpPr>
          <p:nvPr>
            <p:ph type="sldNum" sz="quarter" idx="12"/>
          </p:nvPr>
        </p:nvSpPr>
        <p:spPr>
          <a:xfrm>
            <a:off x="88392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360" y="5453270"/>
            <a:ext cx="1531118" cy="646331"/>
          </a:xfrm>
          <a:prstGeom prst="rect">
            <a:avLst/>
          </a:prstGeom>
          <a:noFill/>
        </p:spPr>
        <p:txBody>
          <a:bodyPr wrap="square" rtlCol="0">
            <a:spAutoFit/>
          </a:bodyPr>
          <a:lstStyle/>
          <a:p>
            <a:r>
              <a:rPr lang="en-US" sz="1200" dirty="0" smtClean="0">
                <a:solidFill>
                  <a:srgbClr val="FF0000"/>
                </a:solidFill>
              </a:rPr>
              <a:t>Most CA water reservoirs are drastically low!</a:t>
            </a:r>
            <a:endParaRPr lang="en-US" sz="1200" dirty="0">
              <a:solidFill>
                <a:srgbClr val="FF0000"/>
              </a:solidFill>
            </a:endParaRPr>
          </a:p>
        </p:txBody>
      </p:sp>
      <p:sp>
        <p:nvSpPr>
          <p:cNvPr id="10" name="TextBox 9"/>
          <p:cNvSpPr txBox="1"/>
          <p:nvPr/>
        </p:nvSpPr>
        <p:spPr>
          <a:xfrm>
            <a:off x="20250" y="6385831"/>
            <a:ext cx="4563232" cy="523220"/>
          </a:xfrm>
          <a:prstGeom prst="rect">
            <a:avLst/>
          </a:prstGeom>
          <a:noFill/>
        </p:spPr>
        <p:txBody>
          <a:bodyPr wrap="square" rtlCol="0">
            <a:spAutoFit/>
          </a:bodyPr>
          <a:lstStyle/>
          <a:p>
            <a:r>
              <a:rPr lang="en-US" sz="1400" dirty="0" smtClean="0"/>
              <a:t>Third year of La Nina, this coming winter, will make drought conditions even worse for CA!!!</a:t>
            </a:r>
            <a:endParaRPr lang="en-US" sz="1400" dirty="0"/>
          </a:p>
        </p:txBody>
      </p:sp>
      <p:sp>
        <p:nvSpPr>
          <p:cNvPr id="15" name="Rectangle 14"/>
          <p:cNvSpPr/>
          <p:nvPr/>
        </p:nvSpPr>
        <p:spPr>
          <a:xfrm>
            <a:off x="4800600" y="6477000"/>
            <a:ext cx="4572000" cy="276999"/>
          </a:xfrm>
          <a:prstGeom prst="rect">
            <a:avLst/>
          </a:prstGeom>
        </p:spPr>
        <p:txBody>
          <a:bodyPr>
            <a:spAutoFit/>
          </a:bodyPr>
          <a:lstStyle/>
          <a:p>
            <a:endParaRPr lang="en-US" sz="1200" dirty="0"/>
          </a:p>
        </p:txBody>
      </p:sp>
      <p:sp>
        <p:nvSpPr>
          <p:cNvPr id="12" name="TextBox 11"/>
          <p:cNvSpPr txBox="1"/>
          <p:nvPr/>
        </p:nvSpPr>
        <p:spPr>
          <a:xfrm>
            <a:off x="3657600" y="2218592"/>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a:t>o</a:t>
            </a:r>
            <a:r>
              <a:rPr lang="en-US" sz="1200" b="1" dirty="0" smtClean="0"/>
              <a:t>f </a:t>
            </a:r>
            <a:r>
              <a:rPr lang="en-US" sz="1200" b="1" dirty="0"/>
              <a:t> </a:t>
            </a:r>
            <a:r>
              <a:rPr lang="en-US" sz="1200" b="1" dirty="0" smtClean="0"/>
              <a:t>Reservoirs.</a:t>
            </a:r>
            <a:endParaRPr lang="en-US" sz="1200" b="1" dirty="0"/>
          </a:p>
        </p:txBody>
      </p:sp>
      <p:pic>
        <p:nvPicPr>
          <p:cNvPr id="8196" name="Picture 4" descr="https://www.predictiveservices.nifc.gov/outlooks/month2_outlo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9836" y="254138"/>
            <a:ext cx="2040024" cy="1816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a:srcRect b="18703"/>
          <a:stretch/>
        </p:blipFill>
        <p:spPr>
          <a:xfrm>
            <a:off x="4869837" y="3672571"/>
            <a:ext cx="1454764" cy="1043779"/>
          </a:xfrm>
          <a:prstGeom prst="rect">
            <a:avLst/>
          </a:prstGeom>
        </p:spPr>
      </p:pic>
      <p:sp>
        <p:nvSpPr>
          <p:cNvPr id="23" name="TextBox 22"/>
          <p:cNvSpPr txBox="1"/>
          <p:nvPr/>
        </p:nvSpPr>
        <p:spPr>
          <a:xfrm>
            <a:off x="6501340" y="906426"/>
            <a:ext cx="509060" cy="523220"/>
          </a:xfrm>
          <a:prstGeom prst="rect">
            <a:avLst/>
          </a:prstGeom>
          <a:noFill/>
        </p:spPr>
        <p:txBody>
          <a:bodyPr wrap="square" rtlCol="0">
            <a:spAutoFit/>
          </a:bodyPr>
          <a:lstStyle/>
          <a:p>
            <a:r>
              <a:rPr lang="en-US" sz="1400" dirty="0" smtClean="0"/>
              <a:t>old/SEP</a:t>
            </a:r>
            <a:endParaRPr lang="en-US" sz="1400" dirty="0"/>
          </a:p>
        </p:txBody>
      </p:sp>
      <p:sp>
        <p:nvSpPr>
          <p:cNvPr id="2" name="TextBox 1"/>
          <p:cNvSpPr txBox="1"/>
          <p:nvPr/>
        </p:nvSpPr>
        <p:spPr>
          <a:xfrm>
            <a:off x="5979319" y="0"/>
            <a:ext cx="2951462" cy="369332"/>
          </a:xfrm>
          <a:prstGeom prst="rect">
            <a:avLst/>
          </a:prstGeom>
          <a:noFill/>
        </p:spPr>
        <p:txBody>
          <a:bodyPr wrap="square" rtlCol="0">
            <a:spAutoFit/>
          </a:bodyPr>
          <a:lstStyle/>
          <a:p>
            <a:r>
              <a:rPr lang="en-US" dirty="0" smtClean="0"/>
              <a:t>Fire Potential Outlook</a:t>
            </a:r>
            <a:endParaRPr lang="en-US"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8" name="Picture 6" descr="https://www.predictiveservices.nifc.gov/outlooks/month1_outloo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9860" y="301944"/>
            <a:ext cx="2283249" cy="17643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658639" y="983735"/>
            <a:ext cx="584949" cy="523220"/>
          </a:xfrm>
          <a:prstGeom prst="rect">
            <a:avLst/>
          </a:prstGeom>
          <a:noFill/>
        </p:spPr>
        <p:txBody>
          <a:bodyPr wrap="square" rtlCol="0">
            <a:spAutoFit/>
          </a:bodyPr>
          <a:lstStyle/>
          <a:p>
            <a:r>
              <a:rPr lang="en-US" sz="1400" dirty="0"/>
              <a:t>n</a:t>
            </a:r>
            <a:r>
              <a:rPr lang="en-US" sz="1400" dirty="0" smtClean="0"/>
              <a:t>ew/SEP</a:t>
            </a:r>
            <a:endParaRPr lang="en-US" sz="1400" dirty="0"/>
          </a:p>
        </p:txBody>
      </p:sp>
      <p:pic>
        <p:nvPicPr>
          <p:cNvPr id="8200" name="Picture 8" descr="https://www.predictiveservices.nifc.gov/outlooks/month2_outloo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2731" y="2076835"/>
            <a:ext cx="2027130" cy="156641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424778" y="2614555"/>
            <a:ext cx="584949" cy="523220"/>
          </a:xfrm>
          <a:prstGeom prst="rect">
            <a:avLst/>
          </a:prstGeom>
          <a:noFill/>
        </p:spPr>
        <p:txBody>
          <a:bodyPr wrap="square" rtlCol="0">
            <a:spAutoFit/>
          </a:bodyPr>
          <a:lstStyle/>
          <a:p>
            <a:r>
              <a:rPr lang="en-US" sz="1400" dirty="0" smtClean="0"/>
              <a:t>new/OCT</a:t>
            </a:r>
            <a:endParaRPr lang="en-US" sz="1400" dirty="0"/>
          </a:p>
        </p:txBody>
      </p:sp>
      <p:pic>
        <p:nvPicPr>
          <p:cNvPr id="8202" name="Picture 10" descr="https://www.predictiveservices.nifc.gov/outlooks/month3_outlook.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09860" y="2073026"/>
            <a:ext cx="2234140" cy="159954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8610600" y="2600980"/>
            <a:ext cx="584949" cy="523220"/>
          </a:xfrm>
          <a:prstGeom prst="rect">
            <a:avLst/>
          </a:prstGeom>
          <a:noFill/>
        </p:spPr>
        <p:txBody>
          <a:bodyPr wrap="square" rtlCol="0">
            <a:spAutoFit/>
          </a:bodyPr>
          <a:lstStyle/>
          <a:p>
            <a:r>
              <a:rPr lang="en-US" sz="1400" dirty="0" smtClean="0"/>
              <a:t>new/NOV</a:t>
            </a:r>
            <a:endParaRPr lang="en-US" sz="1400" dirty="0"/>
          </a:p>
        </p:txBody>
      </p:sp>
      <p:pic>
        <p:nvPicPr>
          <p:cNvPr id="17" name="Picture 16"/>
          <p:cNvPicPr>
            <a:picLocks noChangeAspect="1"/>
          </p:cNvPicPr>
          <p:nvPr/>
        </p:nvPicPr>
        <p:blipFill>
          <a:blip r:embed="rId9"/>
          <a:stretch>
            <a:fillRect/>
          </a:stretch>
        </p:blipFill>
        <p:spPr>
          <a:xfrm>
            <a:off x="6302520" y="4450902"/>
            <a:ext cx="2838814" cy="2154457"/>
          </a:xfrm>
          <a:prstGeom prst="rect">
            <a:avLst/>
          </a:prstGeom>
        </p:spPr>
      </p:pic>
      <p:sp>
        <p:nvSpPr>
          <p:cNvPr id="18" name="TextBox 17"/>
          <p:cNvSpPr txBox="1"/>
          <p:nvPr/>
        </p:nvSpPr>
        <p:spPr>
          <a:xfrm>
            <a:off x="5257800" y="5257800"/>
            <a:ext cx="1044720" cy="1200329"/>
          </a:xfrm>
          <a:prstGeom prst="rect">
            <a:avLst/>
          </a:prstGeom>
          <a:noFill/>
        </p:spPr>
        <p:txBody>
          <a:bodyPr wrap="square" rtlCol="0">
            <a:spAutoFit/>
          </a:bodyPr>
          <a:lstStyle/>
          <a:p>
            <a:r>
              <a:rPr lang="en-US" sz="1200" dirty="0" smtClean="0"/>
              <a:t>Most major fires are now in/near the northwestern states and in northern CA.</a:t>
            </a:r>
            <a:endParaRPr lang="en-US" sz="1200"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6200" y="381000"/>
            <a:ext cx="8886265" cy="5482658"/>
          </a:xfrm>
          <a:prstGeom prst="rect">
            <a:avLst/>
          </a:prstGeom>
        </p:spPr>
      </p:pic>
      <p:sp>
        <p:nvSpPr>
          <p:cNvPr id="4" name="Rectangle 3"/>
          <p:cNvSpPr/>
          <p:nvPr/>
        </p:nvSpPr>
        <p:spPr>
          <a:xfrm>
            <a:off x="2971800" y="6096000"/>
            <a:ext cx="6176639" cy="523220"/>
          </a:xfrm>
          <a:prstGeom prst="rect">
            <a:avLst/>
          </a:prstGeom>
        </p:spPr>
        <p:txBody>
          <a:bodyPr wrap="square">
            <a:spAutoFit/>
          </a:bodyPr>
          <a:lstStyle/>
          <a:p>
            <a:pPr algn="r"/>
            <a:r>
              <a:rPr lang="en-US" sz="1400" dirty="0" smtClean="0"/>
              <a:t> </a:t>
            </a:r>
            <a:r>
              <a:rPr lang="en-US" sz="1400" dirty="0" smtClean="0">
                <a:hlinkClick r:id="rId3"/>
              </a:rPr>
              <a:t>https</a:t>
            </a:r>
            <a:r>
              <a:rPr lang="en-US" sz="1400" dirty="0">
                <a:hlinkClick r:id="rId3"/>
              </a:rPr>
              <a:t>://</a:t>
            </a:r>
            <a:r>
              <a:rPr lang="en-US" sz="1400" dirty="0" smtClean="0">
                <a:hlinkClick r:id="rId3"/>
              </a:rPr>
              <a:t>www.fireweatheravalanche.org/fire/current-list-of-us-wildfires</a:t>
            </a:r>
            <a:endParaRPr lang="en-US" sz="1400" dirty="0" smtClean="0"/>
          </a:p>
          <a:p>
            <a:pPr algn="r"/>
            <a:r>
              <a:rPr lang="en-US" sz="1400" dirty="0" smtClean="0"/>
              <a:t>(not govt. source! AZ in brown, NM in red? NV is green? how good is this data?) </a:t>
            </a:r>
            <a:endParaRPr lang="en-US" sz="1400" dirty="0"/>
          </a:p>
        </p:txBody>
      </p:sp>
      <p:sp>
        <p:nvSpPr>
          <p:cNvPr id="3" name="TextBox 2"/>
          <p:cNvSpPr txBox="1"/>
          <p:nvPr/>
        </p:nvSpPr>
        <p:spPr>
          <a:xfrm>
            <a:off x="457200" y="6096000"/>
            <a:ext cx="2667000" cy="369332"/>
          </a:xfrm>
          <a:prstGeom prst="rect">
            <a:avLst/>
          </a:prstGeom>
          <a:noFill/>
        </p:spPr>
        <p:txBody>
          <a:bodyPr wrap="square" rtlCol="0">
            <a:spAutoFit/>
          </a:bodyPr>
          <a:lstStyle/>
          <a:p>
            <a:r>
              <a:rPr lang="en-US" u="sng" dirty="0" smtClean="0"/>
              <a:t>LAST MONTH !!</a:t>
            </a:r>
            <a:endParaRPr lang="en-US" u="sng" dirty="0"/>
          </a:p>
        </p:txBody>
      </p:sp>
      <p:cxnSp>
        <p:nvCxnSpPr>
          <p:cNvPr id="6" name="Straight Arrow Connector 5"/>
          <p:cNvCxnSpPr/>
          <p:nvPr/>
        </p:nvCxnSpPr>
        <p:spPr>
          <a:xfrm flipH="1">
            <a:off x="8077200" y="1905000"/>
            <a:ext cx="416881" cy="53152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6465332"/>
            <a:ext cx="3124200" cy="276999"/>
          </a:xfrm>
          <a:prstGeom prst="rect">
            <a:avLst/>
          </a:prstGeom>
          <a:noFill/>
        </p:spPr>
        <p:txBody>
          <a:bodyPr wrap="square" rtlCol="0">
            <a:spAutoFit/>
          </a:bodyPr>
          <a:lstStyle/>
          <a:p>
            <a:r>
              <a:rPr lang="en-US" sz="1200" dirty="0" smtClean="0"/>
              <a:t>Compare California last month VS this month!</a:t>
            </a:r>
            <a:endParaRPr lang="en-US" sz="1200" dirty="0"/>
          </a:p>
        </p:txBody>
      </p:sp>
      <p:sp>
        <p:nvSpPr>
          <p:cNvPr id="5" name="TextBox 4"/>
          <p:cNvSpPr txBox="1"/>
          <p:nvPr/>
        </p:nvSpPr>
        <p:spPr>
          <a:xfrm>
            <a:off x="7086600" y="0"/>
            <a:ext cx="1757039" cy="369332"/>
          </a:xfrm>
          <a:prstGeom prst="rect">
            <a:avLst/>
          </a:prstGeom>
          <a:noFill/>
        </p:spPr>
        <p:txBody>
          <a:bodyPr wrap="square" rtlCol="0">
            <a:spAutoFit/>
          </a:bodyPr>
          <a:lstStyle/>
          <a:p>
            <a:r>
              <a:rPr lang="en-US" dirty="0" smtClean="0"/>
              <a:t>Last month ….</a:t>
            </a:r>
            <a:endParaRPr lang="en-US" dirty="0"/>
          </a:p>
        </p:txBody>
      </p:sp>
    </p:spTree>
    <p:extLst>
      <p:ext uri="{BB962C8B-B14F-4D97-AF65-F5344CB8AC3E}">
        <p14:creationId xmlns:p14="http://schemas.microsoft.com/office/powerpoint/2010/main" val="4281672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14319" y="784019"/>
            <a:ext cx="3316207" cy="6286336"/>
          </a:xfrm>
          <a:prstGeom prst="rect">
            <a:avLst/>
          </a:prstGeom>
          <a:noFill/>
        </p:spPr>
        <p:txBody>
          <a:bodyPr wrap="square" rtlCol="0">
            <a:spAutoFit/>
          </a:bodyPr>
          <a:lstStyle/>
          <a:p>
            <a:pPr marL="285750" indent="-285750">
              <a:buFont typeface="Arial" panose="020B0604020202020204" pitchFamily="34" charset="0"/>
              <a:buChar char="•"/>
            </a:pPr>
            <a:r>
              <a:rPr lang="en-US" sz="1150" dirty="0" smtClean="0">
                <a:latin typeface="Trebuchet MS" panose="020B0603020202020204" pitchFamily="34" charset="0"/>
              </a:rPr>
              <a:t>It used to be that for many months, the classic East-West dipole pattern with drought in the </a:t>
            </a:r>
            <a:r>
              <a:rPr lang="en-US" sz="1150" dirty="0" smtClean="0">
                <a:latin typeface="Trebuchet MS" panose="020B0603020202020204" pitchFamily="34" charset="0"/>
              </a:rPr>
              <a:t>US west half, </a:t>
            </a:r>
            <a:r>
              <a:rPr lang="en-US" sz="1150" dirty="0" smtClean="0">
                <a:latin typeface="Trebuchet MS" panose="020B0603020202020204" pitchFamily="34" charset="0"/>
              </a:rPr>
              <a:t>and (almost) no drought in the </a:t>
            </a:r>
            <a:r>
              <a:rPr lang="en-US" sz="1150" dirty="0" smtClean="0">
                <a:latin typeface="Trebuchet MS" panose="020B0603020202020204" pitchFamily="34" charset="0"/>
              </a:rPr>
              <a:t>US east half, </a:t>
            </a:r>
            <a:r>
              <a:rPr lang="en-US" sz="1150" dirty="0" smtClean="0">
                <a:latin typeface="Trebuchet MS" panose="020B0603020202020204" pitchFamily="34" charset="0"/>
              </a:rPr>
              <a:t>has somewhat been in place.</a:t>
            </a:r>
          </a:p>
          <a:p>
            <a:pPr marL="285750" indent="-285750">
              <a:buFont typeface="Arial" panose="020B0604020202020204" pitchFamily="34" charset="0"/>
              <a:buChar char="•"/>
            </a:pPr>
            <a:endParaRPr lang="en-US" sz="1150" dirty="0">
              <a:latin typeface="Trebuchet MS" panose="020B0603020202020204" pitchFamily="34" charset="0"/>
            </a:endParaRPr>
          </a:p>
          <a:p>
            <a:pPr marL="285750" indent="-285750">
              <a:buFont typeface="Arial" panose="020B0604020202020204" pitchFamily="34" charset="0"/>
              <a:buChar char="•"/>
            </a:pPr>
            <a:r>
              <a:rPr lang="en-US" sz="1150" dirty="0" smtClean="0">
                <a:latin typeface="Trebuchet MS" panose="020B0603020202020204" pitchFamily="34" charset="0"/>
              </a:rPr>
              <a:t>But lately, in summer months, short term drought kept wavering (emerging and going away), across </a:t>
            </a:r>
            <a:r>
              <a:rPr lang="en-US" sz="1150" dirty="0" smtClean="0">
                <a:latin typeface="Trebuchet MS" panose="020B0603020202020204" pitchFamily="34" charset="0"/>
              </a:rPr>
              <a:t>parts of the </a:t>
            </a:r>
            <a:r>
              <a:rPr lang="en-US" sz="1150" dirty="0" smtClean="0">
                <a:latin typeface="Trebuchet MS" panose="020B0603020202020204" pitchFamily="34" charset="0"/>
              </a:rPr>
              <a:t>Midwest, and along the Atlantic </a:t>
            </a:r>
            <a:r>
              <a:rPr lang="en-US" sz="1150" dirty="0" smtClean="0">
                <a:latin typeface="Trebuchet MS" panose="020B0603020202020204" pitchFamily="34" charset="0"/>
              </a:rPr>
              <a:t>coastal areas. </a:t>
            </a:r>
            <a:r>
              <a:rPr lang="en-US" sz="1150" dirty="0" smtClean="0">
                <a:latin typeface="Trebuchet MS" panose="020B0603020202020204" pitchFamily="34" charset="0"/>
              </a:rPr>
              <a:t>Also, lately, dryness has developed in many coastal northeastern/New England states</a:t>
            </a:r>
            <a:r>
              <a:rPr lang="en-US" sz="1150" dirty="0" smtClean="0">
                <a:latin typeface="Trebuchet MS" panose="020B0603020202020204" pitchFamily="34" charset="0"/>
              </a:rPr>
              <a:t>.</a:t>
            </a:r>
          </a:p>
          <a:p>
            <a:pPr marL="285750" indent="-285750">
              <a:buFont typeface="Arial" panose="020B0604020202020204" pitchFamily="34" charset="0"/>
              <a:buChar char="•"/>
            </a:pPr>
            <a:endParaRPr lang="en-US" sz="1150" dirty="0">
              <a:latin typeface="Trebuchet MS" panose="020B0603020202020204" pitchFamily="34" charset="0"/>
            </a:endParaRPr>
          </a:p>
          <a:p>
            <a:pPr marL="285750" indent="-285750">
              <a:buFont typeface="Arial" panose="020B0604020202020204" pitchFamily="34" charset="0"/>
              <a:buChar char="•"/>
            </a:pPr>
            <a:r>
              <a:rPr lang="en-US" sz="1150" dirty="0" smtClean="0">
                <a:latin typeface="Trebuchet MS" panose="020B0603020202020204" pitchFamily="34" charset="0"/>
              </a:rPr>
              <a:t>Some short term (2-3 months) dryness has developed in eastern MT, and in parts of the Dakotas, NE/KS/OK.  </a:t>
            </a:r>
            <a:endParaRPr lang="en-US" sz="1150" dirty="0" smtClean="0">
              <a:latin typeface="Trebuchet MS" panose="020B0603020202020204" pitchFamily="34" charset="0"/>
            </a:endParaRPr>
          </a:p>
          <a:p>
            <a:endParaRPr lang="en-US" sz="1150" dirty="0">
              <a:latin typeface="Trebuchet MS" panose="020B0603020202020204" pitchFamily="34" charset="0"/>
            </a:endParaRPr>
          </a:p>
          <a:p>
            <a:pPr marL="285750" indent="-285750">
              <a:buFont typeface="Arial" panose="020B0604020202020204" pitchFamily="34" charset="0"/>
              <a:buChar char="•"/>
            </a:pPr>
            <a:r>
              <a:rPr lang="en-US" sz="1150" dirty="0" smtClean="0">
                <a:latin typeface="Trebuchet MS" panose="020B0603020202020204" pitchFamily="34" charset="0"/>
              </a:rPr>
              <a:t>The southwest monsoon impacting </a:t>
            </a:r>
            <a:r>
              <a:rPr lang="en-US" sz="1150" dirty="0" smtClean="0">
                <a:latin typeface="Trebuchet MS" panose="020B0603020202020204" pitchFamily="34" charset="0"/>
              </a:rPr>
              <a:t>the 4-corner states (AZ/NM/UT/CO) area</a:t>
            </a:r>
            <a:r>
              <a:rPr lang="en-US" sz="1150" dirty="0">
                <a:latin typeface="Trebuchet MS" panose="020B0603020202020204" pitchFamily="34" charset="0"/>
              </a:rPr>
              <a:t> </a:t>
            </a:r>
            <a:r>
              <a:rPr lang="en-US" sz="1150" dirty="0" smtClean="0">
                <a:latin typeface="Trebuchet MS" panose="020B0603020202020204" pitchFamily="34" charset="0"/>
              </a:rPr>
              <a:t>and western TX has been very active this year also (as was last year) for the most part, which considerably improved the ST drought situation in the general region. But long term drought (decade+) still remain for the general south western states. </a:t>
            </a:r>
          </a:p>
          <a:p>
            <a:pPr marL="285750" indent="-285750">
              <a:buFont typeface="Arial" panose="020B0604020202020204" pitchFamily="34" charset="0"/>
              <a:buChar char="•"/>
            </a:pPr>
            <a:endParaRPr lang="en-US" sz="1150" dirty="0">
              <a:latin typeface="Trebuchet MS" panose="020B0603020202020204" pitchFamily="34" charset="0"/>
            </a:endParaRPr>
          </a:p>
          <a:p>
            <a:pPr marL="285750" indent="-285750">
              <a:buFont typeface="Arial" panose="020B0604020202020204" pitchFamily="34" charset="0"/>
              <a:buChar char="•"/>
            </a:pPr>
            <a:r>
              <a:rPr lang="en-US" sz="1150" dirty="0" smtClean="0">
                <a:latin typeface="Trebuchet MS" panose="020B0603020202020204" pitchFamily="34" charset="0"/>
              </a:rPr>
              <a:t>This is not the rainfall season for CA/WA/OR and hence the drought situation here remained basically unchanged. </a:t>
            </a:r>
            <a:r>
              <a:rPr lang="en-US" sz="1150" dirty="0" smtClean="0">
                <a:latin typeface="Trebuchet MS" panose="020B0603020202020204" pitchFamily="34" charset="0"/>
              </a:rPr>
              <a:t>Overall</a:t>
            </a:r>
            <a:r>
              <a:rPr lang="en-US" sz="1150" dirty="0" smtClean="0">
                <a:latin typeface="Trebuchet MS" panose="020B0603020202020204" pitchFamily="34" charset="0"/>
              </a:rPr>
              <a:t>, with the continued presence of La </a:t>
            </a:r>
            <a:r>
              <a:rPr lang="en-US" sz="1150" dirty="0" smtClean="0">
                <a:latin typeface="Trebuchet MS" panose="020B0603020202020204" pitchFamily="34" charset="0"/>
              </a:rPr>
              <a:t>Nina for the third year in a row, </a:t>
            </a:r>
            <a:r>
              <a:rPr lang="en-US" sz="1150" dirty="0" smtClean="0">
                <a:latin typeface="Trebuchet MS" panose="020B0603020202020204" pitchFamily="34" charset="0"/>
              </a:rPr>
              <a:t>as we have been warning, seems to have generally </a:t>
            </a:r>
            <a:r>
              <a:rPr lang="en-US" sz="1150" dirty="0" smtClean="0">
                <a:latin typeface="Trebuchet MS" panose="020B0603020202020204" pitchFamily="34" charset="0"/>
              </a:rPr>
              <a:t>kept the overall LT </a:t>
            </a:r>
            <a:r>
              <a:rPr lang="en-US" sz="1150" dirty="0" smtClean="0">
                <a:latin typeface="Trebuchet MS" panose="020B0603020202020204" pitchFamily="34" charset="0"/>
              </a:rPr>
              <a:t>Drought category areas </a:t>
            </a:r>
            <a:r>
              <a:rPr lang="en-US" sz="1150" dirty="0" smtClean="0">
                <a:latin typeface="Trebuchet MS" panose="020B0603020202020204" pitchFamily="34" charset="0"/>
              </a:rPr>
              <a:t>in the southwestern states.</a:t>
            </a:r>
            <a:endParaRPr lang="en-US" sz="1150" dirty="0" smtClean="0">
              <a:latin typeface="Trebuchet MS" panose="020B0603020202020204" pitchFamily="34" charset="0"/>
            </a:endParaRPr>
          </a:p>
        </p:txBody>
      </p:sp>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395505" y="3593069"/>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385381" y="0"/>
            <a:ext cx="375861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sp>
        <p:nvSpPr>
          <p:cNvPr id="24" name="TextBox 23"/>
          <p:cNvSpPr txBox="1"/>
          <p:nvPr/>
        </p:nvSpPr>
        <p:spPr>
          <a:xfrm>
            <a:off x="4119602" y="2590800"/>
            <a:ext cx="1112771" cy="369332"/>
          </a:xfrm>
          <a:prstGeom prst="rect">
            <a:avLst/>
          </a:prstGeom>
          <a:noFill/>
        </p:spPr>
        <p:txBody>
          <a:bodyPr wrap="square" rtlCol="0">
            <a:spAutoFit/>
          </a:bodyPr>
          <a:lstStyle/>
          <a:p>
            <a:r>
              <a:rPr lang="en-US" dirty="0"/>
              <a:t> </a:t>
            </a:r>
            <a:r>
              <a:rPr lang="en-US" dirty="0" smtClean="0"/>
              <a:t>   </a:t>
            </a:r>
            <a:r>
              <a:rPr lang="en-US" dirty="0"/>
              <a:t> </a:t>
            </a:r>
            <a:r>
              <a:rPr lang="en-US" dirty="0" smtClean="0"/>
              <a:t>June</a:t>
            </a:r>
            <a:endParaRPr lang="en-US" dirty="0"/>
          </a:p>
        </p:txBody>
      </p:sp>
      <p:pic>
        <p:nvPicPr>
          <p:cNvPr id="5" name="Picture 4"/>
          <p:cNvPicPr>
            <a:picLocks noChangeAspect="1"/>
          </p:cNvPicPr>
          <p:nvPr/>
        </p:nvPicPr>
        <p:blipFill>
          <a:blip r:embed="rId3"/>
          <a:stretch>
            <a:fillRect/>
          </a:stretch>
        </p:blipFill>
        <p:spPr>
          <a:xfrm>
            <a:off x="3505200" y="4954762"/>
            <a:ext cx="2411876" cy="1877703"/>
          </a:xfrm>
          <a:prstGeom prst="rect">
            <a:avLst/>
          </a:prstGeom>
        </p:spPr>
      </p:pic>
      <p:sp>
        <p:nvSpPr>
          <p:cNvPr id="18" name="TextBox 17"/>
          <p:cNvSpPr txBox="1"/>
          <p:nvPr/>
        </p:nvSpPr>
        <p:spPr>
          <a:xfrm>
            <a:off x="4105334" y="4656294"/>
            <a:ext cx="1112771" cy="369332"/>
          </a:xfrm>
          <a:prstGeom prst="rect">
            <a:avLst/>
          </a:prstGeom>
          <a:noFill/>
        </p:spPr>
        <p:txBody>
          <a:bodyPr wrap="square" rtlCol="0">
            <a:spAutoFit/>
          </a:bodyPr>
          <a:lstStyle/>
          <a:p>
            <a:r>
              <a:rPr lang="en-US" dirty="0"/>
              <a:t> </a:t>
            </a:r>
            <a:r>
              <a:rPr lang="en-US" dirty="0" smtClean="0"/>
              <a:t>   </a:t>
            </a:r>
            <a:r>
              <a:rPr lang="en-US" dirty="0"/>
              <a:t> </a:t>
            </a:r>
            <a:r>
              <a:rPr lang="en-US" dirty="0" smtClean="0"/>
              <a:t>May</a:t>
            </a:r>
            <a:endParaRPr lang="en-US" dirty="0"/>
          </a:p>
        </p:txBody>
      </p:sp>
      <p:pic>
        <p:nvPicPr>
          <p:cNvPr id="4" name="Picture 3"/>
          <p:cNvPicPr>
            <a:picLocks noChangeAspect="1"/>
          </p:cNvPicPr>
          <p:nvPr/>
        </p:nvPicPr>
        <p:blipFill>
          <a:blip r:embed="rId4"/>
          <a:stretch>
            <a:fillRect/>
          </a:stretch>
        </p:blipFill>
        <p:spPr>
          <a:xfrm>
            <a:off x="3501192" y="2887794"/>
            <a:ext cx="2424022" cy="1833032"/>
          </a:xfrm>
          <a:prstGeom prst="rect">
            <a:avLst/>
          </a:prstGeom>
        </p:spPr>
      </p:pic>
      <p:pic>
        <p:nvPicPr>
          <p:cNvPr id="21" name="Picture 20"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1169" y="838200"/>
            <a:ext cx="2431029" cy="1791242"/>
          </a:xfrm>
          <a:prstGeom prst="rect">
            <a:avLst/>
          </a:prstGeom>
          <a:noFill/>
          <a:ln>
            <a:noFill/>
          </a:ln>
        </p:spPr>
      </p:pic>
      <p:sp>
        <p:nvSpPr>
          <p:cNvPr id="23" name="TextBox 22"/>
          <p:cNvSpPr txBox="1"/>
          <p:nvPr/>
        </p:nvSpPr>
        <p:spPr>
          <a:xfrm>
            <a:off x="4145029" y="539263"/>
            <a:ext cx="1112771" cy="369332"/>
          </a:xfrm>
          <a:prstGeom prst="rect">
            <a:avLst/>
          </a:prstGeom>
          <a:noFill/>
        </p:spPr>
        <p:txBody>
          <a:bodyPr wrap="square" rtlCol="0">
            <a:spAutoFit/>
          </a:bodyPr>
          <a:lstStyle/>
          <a:p>
            <a:r>
              <a:rPr lang="en-US" dirty="0"/>
              <a:t> </a:t>
            </a:r>
            <a:r>
              <a:rPr lang="en-US" dirty="0" smtClean="0"/>
              <a:t>   </a:t>
            </a:r>
            <a:r>
              <a:rPr lang="en-US" dirty="0"/>
              <a:t> </a:t>
            </a:r>
            <a:r>
              <a:rPr lang="en-US" dirty="0" smtClean="0"/>
              <a:t>July</a:t>
            </a:r>
            <a:endParaRPr lang="en-US" dirty="0"/>
          </a:p>
        </p:txBody>
      </p:sp>
      <p:sp>
        <p:nvSpPr>
          <p:cNvPr id="7" name="Oval 6"/>
          <p:cNvSpPr/>
          <p:nvPr/>
        </p:nvSpPr>
        <p:spPr>
          <a:xfrm>
            <a:off x="1600200" y="1801828"/>
            <a:ext cx="604373" cy="4566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50" y="971798"/>
            <a:ext cx="3452119" cy="2685802"/>
          </a:xfrm>
          <a:prstGeom prst="rect">
            <a:avLst/>
          </a:prstGeom>
          <a:noFill/>
          <a:ln>
            <a:noFill/>
          </a:ln>
        </p:spPr>
      </p:pic>
      <p:sp>
        <p:nvSpPr>
          <p:cNvPr id="25" name="TextBox 24"/>
          <p:cNvSpPr txBox="1"/>
          <p:nvPr/>
        </p:nvSpPr>
        <p:spPr>
          <a:xfrm>
            <a:off x="1083979" y="621268"/>
            <a:ext cx="1278221" cy="369332"/>
          </a:xfrm>
          <a:prstGeom prst="rect">
            <a:avLst/>
          </a:prstGeom>
          <a:noFill/>
        </p:spPr>
        <p:txBody>
          <a:bodyPr wrap="square" rtlCol="0">
            <a:spAutoFit/>
          </a:bodyPr>
          <a:lstStyle/>
          <a:p>
            <a:r>
              <a:rPr lang="en-US" dirty="0"/>
              <a:t> </a:t>
            </a:r>
            <a:r>
              <a:rPr lang="en-US" dirty="0" smtClean="0"/>
              <a:t>   </a:t>
            </a:r>
            <a:r>
              <a:rPr lang="en-US" dirty="0"/>
              <a:t> </a:t>
            </a:r>
            <a:r>
              <a:rPr lang="en-US" dirty="0" smtClean="0"/>
              <a:t>August</a:t>
            </a:r>
            <a:endParaRPr lang="en-US" dirty="0"/>
          </a:p>
        </p:txBody>
      </p:sp>
      <p:pic>
        <p:nvPicPr>
          <p:cNvPr id="19" name="Picture 18"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3994275"/>
            <a:ext cx="3456039" cy="2838190"/>
          </a:xfrm>
          <a:prstGeom prst="rect">
            <a:avLst/>
          </a:prstGeom>
          <a:noFill/>
          <a:ln>
            <a:noFill/>
          </a:ln>
        </p:spPr>
      </p:pic>
      <p:sp>
        <p:nvSpPr>
          <p:cNvPr id="26" name="TextBox 25"/>
          <p:cNvSpPr txBox="1"/>
          <p:nvPr/>
        </p:nvSpPr>
        <p:spPr>
          <a:xfrm>
            <a:off x="76200" y="3593068"/>
            <a:ext cx="1447800" cy="369332"/>
          </a:xfrm>
          <a:prstGeom prst="rect">
            <a:avLst/>
          </a:prstGeom>
          <a:noFill/>
        </p:spPr>
        <p:txBody>
          <a:bodyPr wrap="square" rtlCol="0">
            <a:spAutoFit/>
          </a:bodyPr>
          <a:lstStyle/>
          <a:p>
            <a:r>
              <a:rPr lang="en-US" dirty="0"/>
              <a:t> </a:t>
            </a:r>
            <a:r>
              <a:rPr lang="en-US" dirty="0" smtClean="0"/>
              <a:t>   </a:t>
            </a:r>
            <a:r>
              <a:rPr lang="en-US" dirty="0"/>
              <a:t> </a:t>
            </a:r>
            <a:r>
              <a:rPr lang="en-US" dirty="0" smtClean="0"/>
              <a:t>September</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405" y="609600"/>
            <a:ext cx="9010153" cy="4953000"/>
          </a:xfrm>
          <a:prstGeom prst="rect">
            <a:avLst/>
          </a:prstGeom>
        </p:spPr>
      </p:pic>
      <p:sp>
        <p:nvSpPr>
          <p:cNvPr id="4" name="Rectangle 3"/>
          <p:cNvSpPr/>
          <p:nvPr/>
        </p:nvSpPr>
        <p:spPr>
          <a:xfrm>
            <a:off x="3886200" y="6280666"/>
            <a:ext cx="5244310" cy="523220"/>
          </a:xfrm>
          <a:prstGeom prst="rect">
            <a:avLst/>
          </a:prstGeom>
        </p:spPr>
        <p:txBody>
          <a:bodyPr wrap="square">
            <a:spAutoFit/>
          </a:bodyPr>
          <a:lstStyle/>
          <a:p>
            <a:pPr algn="r"/>
            <a:r>
              <a:rPr lang="en-US" sz="1400" dirty="0" smtClean="0"/>
              <a:t> </a:t>
            </a:r>
            <a:r>
              <a:rPr lang="en-US" sz="1400" dirty="0" smtClean="0">
                <a:hlinkClick r:id="rId3"/>
              </a:rPr>
              <a:t>https</a:t>
            </a:r>
            <a:r>
              <a:rPr lang="en-US" sz="1400" dirty="0">
                <a:hlinkClick r:id="rId3"/>
              </a:rPr>
              <a:t>://</a:t>
            </a:r>
            <a:r>
              <a:rPr lang="en-US" sz="1400" dirty="0" smtClean="0">
                <a:hlinkClick r:id="rId3"/>
              </a:rPr>
              <a:t>www.fireweatheravalanche.org/fire/current-list-of-us-wildfires</a:t>
            </a:r>
            <a:endParaRPr lang="en-US" sz="1400" dirty="0" smtClean="0"/>
          </a:p>
          <a:p>
            <a:pPr algn="r"/>
            <a:r>
              <a:rPr lang="en-US" sz="1400" dirty="0" smtClean="0"/>
              <a:t>(not govt. source! Not sure how good is this data?) </a:t>
            </a:r>
            <a:endParaRPr lang="en-US" sz="1400" dirty="0"/>
          </a:p>
        </p:txBody>
      </p:sp>
      <p:sp>
        <p:nvSpPr>
          <p:cNvPr id="5" name="TextBox 4"/>
          <p:cNvSpPr txBox="1"/>
          <p:nvPr/>
        </p:nvSpPr>
        <p:spPr>
          <a:xfrm>
            <a:off x="457200" y="6096000"/>
            <a:ext cx="2667000" cy="369332"/>
          </a:xfrm>
          <a:prstGeom prst="rect">
            <a:avLst/>
          </a:prstGeom>
          <a:noFill/>
        </p:spPr>
        <p:txBody>
          <a:bodyPr wrap="square" rtlCol="0">
            <a:spAutoFit/>
          </a:bodyPr>
          <a:lstStyle/>
          <a:p>
            <a:r>
              <a:rPr lang="en-US" u="sng" dirty="0" smtClean="0"/>
              <a:t>THIS MONTH !!</a:t>
            </a:r>
            <a:endParaRPr lang="en-US" u="sng" dirty="0"/>
          </a:p>
        </p:txBody>
      </p:sp>
      <p:cxnSp>
        <p:nvCxnSpPr>
          <p:cNvPr id="7" name="Straight Arrow Connector 6"/>
          <p:cNvCxnSpPr/>
          <p:nvPr/>
        </p:nvCxnSpPr>
        <p:spPr>
          <a:xfrm flipH="1">
            <a:off x="8458200" y="1981200"/>
            <a:ext cx="381000" cy="3810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971800" y="5791200"/>
            <a:ext cx="5715000" cy="369332"/>
          </a:xfrm>
          <a:prstGeom prst="rect">
            <a:avLst/>
          </a:prstGeom>
          <a:noFill/>
        </p:spPr>
        <p:txBody>
          <a:bodyPr wrap="square" rtlCol="0">
            <a:spAutoFit/>
          </a:bodyPr>
          <a:lstStyle/>
          <a:p>
            <a:r>
              <a:rPr lang="en-US" dirty="0" smtClean="0"/>
              <a:t>Note: All these are in the center-western US!</a:t>
            </a:r>
            <a:endParaRPr lang="en-US" dirty="0"/>
          </a:p>
        </p:txBody>
      </p:sp>
      <p:cxnSp>
        <p:nvCxnSpPr>
          <p:cNvPr id="9" name="Straight Arrow Connector 8"/>
          <p:cNvCxnSpPr/>
          <p:nvPr/>
        </p:nvCxnSpPr>
        <p:spPr>
          <a:xfrm flipH="1">
            <a:off x="6091475" y="3429000"/>
            <a:ext cx="537925" cy="15344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750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5026" y="5837006"/>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21</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Most US east  droughts are relatively short lived (as compared to US west). However, if you recall,  the drought over the New England states last year was a real surprise!!</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555327" y="2995136"/>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21</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01687" y="4290865"/>
            <a:ext cx="2607425" cy="1600438"/>
          </a:xfrm>
          <a:prstGeom prst="rect">
            <a:avLst/>
          </a:prstGeom>
          <a:noFill/>
        </p:spPr>
        <p:txBody>
          <a:bodyPr wrap="square" rtlCol="0">
            <a:spAutoFit/>
          </a:bodyPr>
          <a:lstStyle/>
          <a:p>
            <a:r>
              <a:rPr lang="en-US" sz="1400" u="sng" dirty="0" smtClean="0"/>
              <a:t>Streamflow is only a partial indicator, as it is highly managed.</a:t>
            </a:r>
          </a:p>
          <a:p>
            <a:endParaRPr lang="en-US" sz="1400" u="sng" dirty="0" smtClean="0"/>
          </a:p>
          <a:p>
            <a:r>
              <a:rPr lang="en-US" sz="1400" u="sng" dirty="0" smtClean="0"/>
              <a:t>If sometimes, the various indicators are confusing, go back to % of rainfall deficit maps – to reinforce!! </a:t>
            </a:r>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167" y="37364"/>
            <a:ext cx="3366434" cy="213522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201" y="2133600"/>
            <a:ext cx="3377066" cy="2160158"/>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11"/>
          <a:stretch>
            <a:fillRect/>
          </a:stretch>
        </p:blipFill>
        <p:spPr>
          <a:xfrm>
            <a:off x="3724005" y="2436407"/>
            <a:ext cx="2831322" cy="1798686"/>
          </a:xfrm>
          <a:prstGeom prst="rect">
            <a:avLst/>
          </a:prstGeom>
        </p:spPr>
      </p:pic>
      <p:pic>
        <p:nvPicPr>
          <p:cNvPr id="3"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201" y="4267200"/>
            <a:ext cx="3375399" cy="21227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stretch>
            <a:fillRect/>
          </a:stretch>
        </p:blipFill>
        <p:spPr>
          <a:xfrm>
            <a:off x="6522674" y="4070205"/>
            <a:ext cx="2602432" cy="1655257"/>
          </a:xfrm>
          <a:prstGeom prst="rect">
            <a:avLst/>
          </a:prstGeom>
        </p:spPr>
      </p:pic>
      <p:cxnSp>
        <p:nvCxnSpPr>
          <p:cNvPr id="35" name="Straight Arrow Connector 34"/>
          <p:cNvCxnSpPr/>
          <p:nvPr/>
        </p:nvCxnSpPr>
        <p:spPr>
          <a:xfrm>
            <a:off x="4564179" y="3457580"/>
            <a:ext cx="2674821" cy="172402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172200" y="2895600"/>
            <a:ext cx="2674821" cy="172402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22</a:t>
            </a:fld>
            <a:endParaRPr lang="en-US" altLang="en-US" dirty="0"/>
          </a:p>
        </p:txBody>
      </p:sp>
      <p:sp>
        <p:nvSpPr>
          <p:cNvPr id="6" name="TextBox 5"/>
          <p:cNvSpPr txBox="1"/>
          <p:nvPr/>
        </p:nvSpPr>
        <p:spPr>
          <a:xfrm>
            <a:off x="152400" y="76200"/>
            <a:ext cx="8839200" cy="4601260"/>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0033CC"/>
                </a:solidFill>
                <a:latin typeface="verdana,arial,serif"/>
              </a:rPr>
              <a:t>8 September </a:t>
            </a:r>
            <a:r>
              <a:rPr lang="en-US" altLang="en-US" b="1" u="sng" dirty="0">
                <a:solidFill>
                  <a:srgbClr val="0033CC"/>
                </a:solidFill>
                <a:latin typeface="verdana,arial,serif"/>
              </a:rPr>
              <a:t>2022</a:t>
            </a:r>
            <a:endParaRPr lang="en-US" altLang="en-US" b="1" u="sng" dirty="0">
              <a:solidFill>
                <a:srgbClr val="0033CC"/>
              </a:solidFill>
              <a:latin typeface="Arial" pitchFamily="34" charset="0"/>
            </a:endParaRPr>
          </a:p>
          <a:p>
            <a:pPr lvl="0" algn="ctr"/>
            <a:endParaRPr lang="en-US" altLang="en-US" b="1" dirty="0" smtClean="0">
              <a:latin typeface="verdana,arial,serif"/>
            </a:endParaRPr>
          </a:p>
          <a:p>
            <a:pPr lvl="0" algn="ctr"/>
            <a:r>
              <a:rPr lang="en-US" altLang="en-US" b="1" dirty="0">
                <a:latin typeface="verdana,arial,serif"/>
              </a:rPr>
              <a:t>ENSO Alert System Status: </a:t>
            </a:r>
          </a:p>
          <a:p>
            <a:pPr lvl="0" algn="ctr"/>
            <a:r>
              <a:rPr lang="en-US" altLang="en-US" sz="2400" b="1" u="sng" dirty="0">
                <a:solidFill>
                  <a:srgbClr val="0033CC"/>
                </a:solidFill>
                <a:latin typeface="Arial" pitchFamily="34" charset="0"/>
              </a:rPr>
              <a:t>La Nina </a:t>
            </a:r>
            <a:r>
              <a:rPr lang="en-US" altLang="en-US" sz="2400" b="1" u="sng" dirty="0" smtClean="0">
                <a:solidFill>
                  <a:srgbClr val="0033CC"/>
                </a:solidFill>
                <a:latin typeface="Arial" pitchFamily="34" charset="0"/>
              </a:rPr>
              <a:t>Advisory</a:t>
            </a:r>
          </a:p>
          <a:p>
            <a:pPr lvl="0" algn="ctr"/>
            <a:endParaRPr lang="en-US" altLang="en-US" sz="800" b="1" u="sng" dirty="0">
              <a:solidFill>
                <a:srgbClr val="0033CC"/>
              </a:solidFill>
              <a:latin typeface="Arial" pitchFamily="34" charset="0"/>
            </a:endParaRPr>
          </a:p>
          <a:p>
            <a:pPr eaLnBrk="1" hangingPunct="1">
              <a:spcBef>
                <a:spcPct val="50000"/>
              </a:spcBef>
              <a:buFont typeface="Wingdings 2" panose="05020102010507070707" pitchFamily="18" charset="2"/>
              <a:buNone/>
            </a:pPr>
            <a:r>
              <a:rPr lang="en-US" altLang="en-US" sz="1600" b="1" u="sng" dirty="0">
                <a:solidFill>
                  <a:srgbClr val="0033CC"/>
                </a:solidFill>
              </a:rPr>
              <a:t>Synopsis</a:t>
            </a:r>
            <a:r>
              <a:rPr lang="en-US" altLang="en-US" sz="1600" b="1" dirty="0" smtClean="0">
                <a:solidFill>
                  <a:srgbClr val="0033CC"/>
                </a:solidFill>
              </a:rPr>
              <a:t>: </a:t>
            </a:r>
            <a:r>
              <a:rPr lang="en-US" sz="1600" b="1" dirty="0">
                <a:solidFill>
                  <a:srgbClr val="0033CC"/>
                </a:solidFill>
              </a:rPr>
              <a:t>La </a:t>
            </a:r>
            <a:r>
              <a:rPr lang="en-US" sz="1600" b="1" dirty="0" smtClean="0">
                <a:solidFill>
                  <a:srgbClr val="0033CC"/>
                </a:solidFill>
              </a:rPr>
              <a:t>Niña</a:t>
            </a:r>
            <a:r>
              <a:rPr lang="en-US" b="1" dirty="0" smtClean="0">
                <a:solidFill>
                  <a:srgbClr val="0033CC"/>
                </a:solidFill>
              </a:rPr>
              <a:t> </a:t>
            </a:r>
            <a:r>
              <a:rPr lang="en-US" b="1" dirty="0">
                <a:solidFill>
                  <a:srgbClr val="0033CC"/>
                </a:solidFill>
              </a:rPr>
              <a:t>is favored to continue through Northern Hemisphere winter 2022-23, with a 91% chance in September-November, decreasing to a 54% chance in January-March 2023. </a:t>
            </a:r>
            <a:endParaRPr lang="en-US" sz="1600" b="1" dirty="0" smtClean="0">
              <a:solidFill>
                <a:srgbClr val="0033CC"/>
              </a:solidFill>
            </a:endParaRPr>
          </a:p>
        </p:txBody>
      </p:sp>
      <p:sp>
        <p:nvSpPr>
          <p:cNvPr id="7" name="TextBox 6"/>
          <p:cNvSpPr txBox="1"/>
          <p:nvPr/>
        </p:nvSpPr>
        <p:spPr>
          <a:xfrm>
            <a:off x="228600" y="4945832"/>
            <a:ext cx="8458200" cy="415498"/>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running 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2"/>
              </a:rPr>
              <a:t>centered 30-year base periods updated every 5 years</a:t>
            </a:r>
            <a:r>
              <a:rPr lang="en-US" sz="1050" dirty="0">
                <a:solidFill>
                  <a:srgbClr val="000000"/>
                </a:solidFill>
                <a:latin typeface="verdana" panose="020B0604030504040204" pitchFamily="34" charset="0"/>
              </a:rPr>
              <a:t>.</a:t>
            </a:r>
            <a:endParaRPr lang="en-US" sz="1050" dirty="0"/>
          </a:p>
        </p:txBody>
      </p:sp>
      <p:cxnSp>
        <p:nvCxnSpPr>
          <p:cNvPr id="9" name="Straight Arrow Connector 8"/>
          <p:cNvCxnSpPr/>
          <p:nvPr/>
        </p:nvCxnSpPr>
        <p:spPr>
          <a:xfrm>
            <a:off x="4648200" y="6553200"/>
            <a:ext cx="1447800" cy="0"/>
          </a:xfrm>
          <a:prstGeom prst="straightConnector1">
            <a:avLst/>
          </a:prstGeom>
          <a:ln w="15875">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34100" y="6343265"/>
            <a:ext cx="533400" cy="369332"/>
          </a:xfrm>
          <a:prstGeom prst="rect">
            <a:avLst/>
          </a:prstGeom>
          <a:noFill/>
        </p:spPr>
        <p:txBody>
          <a:bodyPr wrap="square" rtlCol="0">
            <a:spAutoFit/>
          </a:bodyPr>
          <a:lstStyle/>
          <a:p>
            <a:r>
              <a:rPr lang="en-US" dirty="0" smtClean="0"/>
              <a:t>???</a:t>
            </a:r>
            <a:endParaRPr lang="en-US" dirty="0"/>
          </a:p>
        </p:txBody>
      </p:sp>
      <p:cxnSp>
        <p:nvCxnSpPr>
          <p:cNvPr id="11" name="Straight Arrow Connector 10"/>
          <p:cNvCxnSpPr/>
          <p:nvPr/>
        </p:nvCxnSpPr>
        <p:spPr>
          <a:xfrm>
            <a:off x="6553200" y="6553200"/>
            <a:ext cx="1447800" cy="0"/>
          </a:xfrm>
          <a:prstGeom prst="straightConnector1">
            <a:avLst/>
          </a:prstGeom>
          <a:ln w="15875">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327932" y="5388299"/>
            <a:ext cx="8029049" cy="1324298"/>
          </a:xfrm>
          <a:prstGeom prst="rect">
            <a:avLst/>
          </a:prstGeom>
        </p:spPr>
      </p:pic>
      <p:cxnSp>
        <p:nvCxnSpPr>
          <p:cNvPr id="3" name="Straight Arrow Connector 2"/>
          <p:cNvCxnSpPr/>
          <p:nvPr/>
        </p:nvCxnSpPr>
        <p:spPr>
          <a:xfrm>
            <a:off x="5257800" y="6477000"/>
            <a:ext cx="2819400" cy="0"/>
          </a:xfrm>
          <a:prstGeom prst="straightConnector1">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76200" y="646112"/>
            <a:ext cx="4572000" cy="6135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23</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962400" y="954088"/>
            <a:ext cx="609600" cy="58277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96200" y="978983"/>
            <a:ext cx="685800" cy="307777"/>
          </a:xfrm>
          <a:prstGeom prst="rect">
            <a:avLst/>
          </a:prstGeom>
          <a:noFill/>
        </p:spPr>
        <p:txBody>
          <a:bodyPr wrap="square" rtlCol="0">
            <a:spAutoFit/>
          </a:bodyPr>
          <a:lstStyle/>
          <a:p>
            <a:r>
              <a:rPr lang="en-US" sz="1400" dirty="0" err="1" smtClean="0">
                <a:latin typeface="+mj-lt"/>
              </a:rPr>
              <a:t>Yo</a:t>
            </a:r>
            <a:r>
              <a:rPr lang="en-US" sz="1400" dirty="0" smtClean="0">
                <a:latin typeface="+mj-lt"/>
              </a:rPr>
              <a:t> </a:t>
            </a:r>
            <a:r>
              <a:rPr lang="en-US" sz="1400" dirty="0" err="1" smtClean="0">
                <a:latin typeface="+mj-lt"/>
              </a:rPr>
              <a:t>Yo</a:t>
            </a:r>
            <a:r>
              <a:rPr lang="en-US" sz="1400" dirty="0" smtClean="0">
                <a:latin typeface="+mj-lt"/>
              </a:rPr>
              <a:t>!</a:t>
            </a:r>
            <a:endParaRPr lang="en-US" sz="1400" dirty="0">
              <a:latin typeface="+mj-lt"/>
            </a:endParaRPr>
          </a:p>
        </p:txBody>
      </p:sp>
      <p:pic>
        <p:nvPicPr>
          <p:cNvPr id="13"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54145" y="1997863"/>
            <a:ext cx="3978023" cy="21748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754145" y="76199"/>
            <a:ext cx="3980982" cy="18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69768" y="4204309"/>
            <a:ext cx="3962400" cy="2179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24</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666672" y="1066800"/>
            <a:ext cx="4343400" cy="1846659"/>
          </a:xfrm>
          <a:prstGeom prst="rect">
            <a:avLst/>
          </a:prstGeom>
          <a:noFill/>
        </p:spPr>
        <p:txBody>
          <a:bodyPr wrap="square" rtlCol="0">
            <a:spAutoFit/>
          </a:bodyPr>
          <a:lstStyle/>
          <a:p>
            <a:r>
              <a:rPr lang="en-US" sz="1600" dirty="0" smtClean="0"/>
              <a:t>This tug of war beneath the surface in the equatorial Pacific, between the warm water to the west and the cold water to the east has been going on for the past few months.  Looks like the cold begun to dominate the central and east Pacific, while the warmth has stalled in the west.</a:t>
            </a:r>
          </a:p>
          <a:p>
            <a:r>
              <a:rPr lang="en-US" dirty="0" smtClean="0"/>
              <a:t> </a:t>
            </a:r>
            <a:endParaRPr lang="en-US" dirty="0"/>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29353" y="4572000"/>
            <a:ext cx="3414347" cy="1043989"/>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514600" y="1014755"/>
            <a:ext cx="4343400" cy="3100045"/>
          </a:xfrm>
          <a:prstGeom prst="straightConnector1">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43913" y="249314"/>
            <a:ext cx="4643478" cy="6629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800600" y="3489147"/>
            <a:ext cx="4332602"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0" y="4572000"/>
            <a:ext cx="1524000" cy="457200"/>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a:t>
            </a:r>
            <a:r>
              <a:rPr lang="en-US" altLang="en-US" sz="1800" b="1" u="sng" dirty="0" smtClean="0">
                <a:latin typeface="Times New Roman" pitchFamily="18" charset="0"/>
              </a:rPr>
              <a:t>September</a:t>
            </a:r>
            <a:r>
              <a:rPr lang="en-US" altLang="en-US" sz="1800" b="1" u="sng" dirty="0" smtClean="0">
                <a:latin typeface="Times New Roman" pitchFamily="18" charset="0"/>
              </a:rPr>
              <a:t>  </a:t>
            </a:r>
            <a:r>
              <a:rPr lang="en-US" altLang="en-US" sz="1800" dirty="0">
                <a:latin typeface="Times New Roman" pitchFamily="18" charset="0"/>
              </a:rPr>
              <a:t>CPC/IRI forecast</a:t>
            </a: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25</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August</a:t>
            </a:r>
            <a:r>
              <a:rPr lang="en-US" altLang="en-US" sz="1800" b="1" u="sng" dirty="0" smtClean="0">
                <a:latin typeface="Times New Roman" pitchFamily="18" charset="0"/>
              </a:rPr>
              <a:t>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362700" y="4466940"/>
            <a:ext cx="990600" cy="30480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0" y="6483334"/>
            <a:ext cx="8991600" cy="307777"/>
          </a:xfrm>
          <a:prstGeom prst="rect">
            <a:avLst/>
          </a:prstGeom>
          <a:noFill/>
        </p:spPr>
        <p:txBody>
          <a:bodyPr wrap="square" rtlCol="0">
            <a:spAutoFit/>
          </a:bodyPr>
          <a:lstStyle/>
          <a:p>
            <a:r>
              <a:rPr lang="en-US" sz="1400" dirty="0" smtClean="0"/>
              <a:t>The odds of La Nina for the next few months suddenly changes so FAST and for the upcoming winter are …. about 60%!</a:t>
            </a:r>
          </a:p>
        </p:txBody>
      </p:sp>
      <p:pic>
        <p:nvPicPr>
          <p:cNvPr id="14338" name="Picture 2" descr="https://iri.columbia.edu/wp-content/uploads/2022/08/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2384"/>
            <a:ext cx="4216244" cy="259512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iri.columbia.edu/wp-content/uploads/2022/07/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53846"/>
            <a:ext cx="4279958" cy="30687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914400" y="4091773"/>
            <a:ext cx="2133600" cy="276999"/>
          </a:xfrm>
          <a:prstGeom prst="rect">
            <a:avLst/>
          </a:prstGeom>
          <a:noFill/>
        </p:spPr>
        <p:txBody>
          <a:bodyPr wrap="square" rtlCol="0">
            <a:spAutoFit/>
          </a:bodyPr>
          <a:lstStyle/>
          <a:p>
            <a:r>
              <a:rPr lang="en-US" sz="1200" b="1" dirty="0" smtClean="0">
                <a:solidFill>
                  <a:srgbClr val="FF0000"/>
                </a:solidFill>
              </a:rPr>
              <a:t>How forecasts change so fast! </a:t>
            </a:r>
            <a:endParaRPr lang="en-US" sz="1200" b="1" dirty="0">
              <a:solidFill>
                <a:srgbClr val="FF0000"/>
              </a:solidFill>
            </a:endParaRPr>
          </a:p>
        </p:txBody>
      </p:sp>
      <p:pic>
        <p:nvPicPr>
          <p:cNvPr id="23" name="Picture 1"/>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6" y="3603814"/>
            <a:ext cx="4181474" cy="28795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 name="Picture 1"/>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4564" y="3233233"/>
            <a:ext cx="4259794" cy="28829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336131" y="5334000"/>
            <a:ext cx="701768" cy="369332"/>
          </a:xfrm>
          <a:prstGeom prst="rect">
            <a:avLst/>
          </a:prstGeom>
          <a:noFill/>
        </p:spPr>
        <p:txBody>
          <a:bodyPr wrap="square" rtlCol="0">
            <a:spAutoFit/>
          </a:bodyPr>
          <a:lstStyle/>
          <a:p>
            <a:r>
              <a:rPr lang="en-US" dirty="0" smtClean="0"/>
              <a:t>E/W</a:t>
            </a:r>
            <a:endParaRPr lang="en-US" dirty="0"/>
          </a:p>
        </p:txBody>
      </p:sp>
      <p:sp>
        <p:nvSpPr>
          <p:cNvPr id="2" name="TextBox 1"/>
          <p:cNvSpPr txBox="1"/>
          <p:nvPr/>
        </p:nvSpPr>
        <p:spPr>
          <a:xfrm>
            <a:off x="3489232" y="1905000"/>
            <a:ext cx="701768" cy="369332"/>
          </a:xfrm>
          <a:prstGeom prst="rect">
            <a:avLst/>
          </a:prstGeom>
          <a:noFill/>
        </p:spPr>
        <p:txBody>
          <a:bodyPr wrap="square" rtlCol="0">
            <a:spAutoFit/>
          </a:bodyPr>
          <a:lstStyle/>
          <a:p>
            <a:r>
              <a:rPr lang="en-US" dirty="0" smtClean="0"/>
              <a:t>N/S</a:t>
            </a:r>
            <a:endParaRPr lang="en-US" dirty="0"/>
          </a:p>
        </p:txBody>
      </p:sp>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26</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Sep</a:t>
            </a:r>
            <a:r>
              <a:rPr lang="en-US" altLang="en-US" sz="2400" kern="0" dirty="0" smtClean="0"/>
              <a:t>)/</a:t>
            </a:r>
            <a:r>
              <a:rPr lang="en-US" altLang="en-US" sz="2400" kern="0" dirty="0"/>
              <a:t>Seasonal </a:t>
            </a:r>
            <a:r>
              <a:rPr lang="en-US" altLang="en-US" sz="2400" kern="0" dirty="0" smtClean="0"/>
              <a:t>(</a:t>
            </a:r>
            <a:r>
              <a:rPr lang="en-US" altLang="en-US" sz="2400" b="1" u="sng" kern="0" dirty="0" smtClean="0"/>
              <a:t>SON</a:t>
            </a:r>
            <a:r>
              <a:rPr lang="en-US" altLang="en-US" sz="2400" kern="0" dirty="0" smtClean="0"/>
              <a:t>)  </a:t>
            </a:r>
            <a:endParaRPr lang="en-US" altLang="en-US" sz="2400" kern="0" dirty="0"/>
          </a:p>
        </p:txBody>
      </p:sp>
      <p:cxnSp>
        <p:nvCxnSpPr>
          <p:cNvPr id="4" name="Straight Arrow Connector 3"/>
          <p:cNvCxnSpPr/>
          <p:nvPr/>
        </p:nvCxnSpPr>
        <p:spPr>
          <a:xfrm flipH="1">
            <a:off x="4419600" y="1684019"/>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345418"/>
            <a:ext cx="3379451"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858000" y="243101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Aug 18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971800"/>
            <a:ext cx="4533827" cy="3503531"/>
          </a:xfrm>
          <a:prstGeom prst="rect">
            <a:avLst/>
          </a:prstGeom>
          <a:noFill/>
          <a:ln>
            <a:noFill/>
          </a:ln>
        </p:spPr>
      </p:pic>
      <p:pic>
        <p:nvPicPr>
          <p:cNvPr id="19" name="Picture 18" descr="Map&#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2" y="0"/>
            <a:ext cx="4141471" cy="3200400"/>
          </a:xfrm>
          <a:prstGeom prst="rect">
            <a:avLst/>
          </a:prstGeom>
          <a:noFill/>
          <a:ln>
            <a:noFill/>
          </a:ln>
        </p:spPr>
      </p:pic>
      <p:pic>
        <p:nvPicPr>
          <p:cNvPr id="3" name="Picture 2"/>
          <p:cNvPicPr>
            <a:picLocks noChangeAspect="1"/>
          </p:cNvPicPr>
          <p:nvPr/>
        </p:nvPicPr>
        <p:blipFill>
          <a:blip r:embed="rId4"/>
          <a:stretch>
            <a:fillRect/>
          </a:stretch>
        </p:blipFill>
        <p:spPr>
          <a:xfrm>
            <a:off x="4481" y="3691631"/>
            <a:ext cx="4141471" cy="3038475"/>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27</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6786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Aug 18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Sep</a:t>
            </a:r>
            <a:r>
              <a:rPr lang="en-US" altLang="en-US" sz="2400" kern="0" dirty="0" smtClean="0"/>
              <a:t>)/</a:t>
            </a:r>
            <a:r>
              <a:rPr lang="en-US" altLang="en-US" sz="2400" kern="0" dirty="0"/>
              <a:t>Seasonal </a:t>
            </a:r>
            <a:r>
              <a:rPr lang="en-US" altLang="en-US" sz="2400" kern="0" dirty="0" smtClean="0"/>
              <a:t>(</a:t>
            </a:r>
            <a:r>
              <a:rPr lang="en-US" altLang="en-US" sz="2400" b="1" u="sng" kern="0" dirty="0" smtClean="0"/>
              <a:t>SON</a:t>
            </a:r>
            <a:r>
              <a:rPr lang="en-US" altLang="en-US" sz="2400" kern="0" dirty="0" smtClean="0"/>
              <a:t>)  </a:t>
            </a:r>
            <a:endParaRPr lang="en-US" altLang="en-US" sz="2400" kern="0" dirty="0"/>
          </a:p>
        </p:txBody>
      </p:sp>
      <p:sp>
        <p:nvSpPr>
          <p:cNvPr id="6" name="TextBox 5"/>
          <p:cNvSpPr txBox="1"/>
          <p:nvPr/>
        </p:nvSpPr>
        <p:spPr>
          <a:xfrm>
            <a:off x="447436" y="3200400"/>
            <a:ext cx="3291286" cy="461665"/>
          </a:xfrm>
          <a:prstGeom prst="rect">
            <a:avLst/>
          </a:prstGeom>
          <a:noFill/>
        </p:spPr>
        <p:txBody>
          <a:bodyPr wrap="none" rtlCol="0">
            <a:spAutoFit/>
          </a:bodyPr>
          <a:lstStyle/>
          <a:p>
            <a:r>
              <a:rPr lang="en-US" dirty="0"/>
              <a:t>Observed so far this month</a:t>
            </a:r>
            <a:r>
              <a:rPr lang="en-US" dirty="0" smtClean="0"/>
              <a:t>!!</a:t>
            </a:r>
            <a:r>
              <a:rPr lang="en-US" dirty="0" smtClean="0">
                <a:sym typeface="Wingdings" panose="05000000000000000000" pitchFamily="2" charset="2"/>
              </a:rPr>
              <a:t> </a:t>
            </a:r>
            <a:r>
              <a:rPr lang="en-US" dirty="0" smtClean="0"/>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570172" y="1990310"/>
            <a:ext cx="30028" cy="349609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620367" y="1154650"/>
            <a:ext cx="952723" cy="1386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01944" y="2925961"/>
            <a:ext cx="1074308" cy="3754874"/>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a:p>
            <a:endParaRPr lang="en-US" sz="1400" b="1" u="sng" dirty="0" smtClean="0"/>
          </a:p>
          <a:p>
            <a:r>
              <a:rPr lang="en-US" sz="1400" b="1" u="sng" dirty="0" smtClean="0"/>
              <a:t>Monsoon precip above  normal so far ! </a:t>
            </a:r>
            <a:r>
              <a:rPr lang="en-US" sz="1400" b="1" u="sng" dirty="0" smtClean="0">
                <a:sym typeface="Wingdings" panose="05000000000000000000" pitchFamily="2" charset="2"/>
              </a:rPr>
              <a:t> </a:t>
            </a:r>
            <a:endParaRPr lang="en-US" sz="1400" b="1" u="sng" dirty="0"/>
          </a:p>
        </p:txBody>
      </p:sp>
      <p:cxnSp>
        <p:nvCxnSpPr>
          <p:cNvPr id="9" name="Straight Arrow Connector 8"/>
          <p:cNvCxnSpPr/>
          <p:nvPr/>
        </p:nvCxnSpPr>
        <p:spPr>
          <a:xfrm flipH="1" flipV="1">
            <a:off x="1143000" y="5105400"/>
            <a:ext cx="2835230" cy="1066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Map&#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55" y="-14012"/>
            <a:ext cx="3873189" cy="2993232"/>
          </a:xfrm>
          <a:prstGeom prst="rect">
            <a:avLst/>
          </a:prstGeom>
          <a:noFill/>
          <a:ln>
            <a:noFill/>
          </a:ln>
        </p:spPr>
      </p:pic>
      <p:pic>
        <p:nvPicPr>
          <p:cNvPr id="21" name="Picture 20" descr="Map&#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4165" y="2979220"/>
            <a:ext cx="4187360" cy="3235859"/>
          </a:xfrm>
          <a:prstGeom prst="rect">
            <a:avLst/>
          </a:prstGeom>
          <a:noFill/>
          <a:ln>
            <a:noFill/>
          </a:ln>
        </p:spPr>
      </p:pic>
      <p:pic>
        <p:nvPicPr>
          <p:cNvPr id="7" name="Picture 6"/>
          <p:cNvPicPr>
            <a:picLocks noChangeAspect="1"/>
          </p:cNvPicPr>
          <p:nvPr/>
        </p:nvPicPr>
        <p:blipFill>
          <a:blip r:embed="rId4"/>
          <a:stretch>
            <a:fillRect/>
          </a:stretch>
        </p:blipFill>
        <p:spPr>
          <a:xfrm>
            <a:off x="11178" y="3603129"/>
            <a:ext cx="3899902" cy="2476965"/>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56414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28</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80385" y="38467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231876" y="-2577"/>
            <a:ext cx="15593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0136" y="4558217"/>
            <a:ext cx="3247668" cy="923330"/>
          </a:xfrm>
          <a:prstGeom prst="rect">
            <a:avLst/>
          </a:prstGeom>
          <a:noFill/>
        </p:spPr>
        <p:txBody>
          <a:bodyPr wrap="square" rtlCol="0">
            <a:spAutoFit/>
          </a:bodyPr>
          <a:lstStyle/>
          <a:p>
            <a:r>
              <a:rPr lang="en-US" dirty="0" smtClean="0">
                <a:sym typeface="Wingdings" panose="05000000000000000000" pitchFamily="2" charset="2"/>
              </a:rPr>
              <a:t>Southwest monsoon rainfall continues to kick </a:t>
            </a:r>
            <a:r>
              <a:rPr lang="en-US" dirty="0" smtClean="0">
                <a:sym typeface="Wingdings" panose="05000000000000000000" pitchFamily="2" charset="2"/>
              </a:rPr>
              <a:t>hard for 2/3 more weeks! </a:t>
            </a:r>
            <a:endParaRPr lang="en-US" dirty="0" smtClean="0">
              <a:sym typeface="Wingdings" panose="05000000000000000000" pitchFamily="2" charset="2"/>
            </a:endParaRPr>
          </a:p>
        </p:txBody>
      </p:sp>
      <p:cxnSp>
        <p:nvCxnSpPr>
          <p:cNvPr id="26" name="Straight Arrow Connector 25"/>
          <p:cNvCxnSpPr/>
          <p:nvPr/>
        </p:nvCxnSpPr>
        <p:spPr>
          <a:xfrm flipH="1" flipV="1">
            <a:off x="2236515" y="5013046"/>
            <a:ext cx="3935685" cy="794426"/>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927715" y="6461946"/>
            <a:ext cx="552773" cy="307777"/>
          </a:xfrm>
          <a:prstGeom prst="rect">
            <a:avLst/>
          </a:prstGeom>
          <a:noFill/>
        </p:spPr>
        <p:txBody>
          <a:bodyPr wrap="square" rtlCol="0">
            <a:spAutoFit/>
          </a:bodyPr>
          <a:lstStyle/>
          <a:p>
            <a:r>
              <a:rPr lang="en-US" sz="1400" b="1" dirty="0" smtClean="0"/>
              <a:t>JAS</a:t>
            </a:r>
            <a:endParaRPr lang="en-US" sz="1400" b="1" dirty="0"/>
          </a:p>
        </p:txBody>
      </p:sp>
      <p:pic>
        <p:nvPicPr>
          <p:cNvPr id="9218" name="Picture 2" descr="https://www.wpc.ncep.noaa.gov/qpf/p168i.gif?16630165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62" y="34723"/>
            <a:ext cx="4280390" cy="30016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341540" y="2029847"/>
            <a:ext cx="4835628" cy="4683723"/>
          </a:xfrm>
          <a:prstGeom prst="rect">
            <a:avLst/>
          </a:prstGeom>
        </p:spPr>
      </p:pic>
      <p:cxnSp>
        <p:nvCxnSpPr>
          <p:cNvPr id="9" name="Straight Arrow Connector 8"/>
          <p:cNvCxnSpPr/>
          <p:nvPr/>
        </p:nvCxnSpPr>
        <p:spPr>
          <a:xfrm>
            <a:off x="1411286" y="1567083"/>
            <a:ext cx="569914" cy="3035393"/>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8" y="147638"/>
            <a:ext cx="8686553" cy="6710362"/>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29</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12 Sep</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347287" y="1768505"/>
            <a:ext cx="31203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smtClean="0">
                <a:latin typeface="Times New Roman" pitchFamily="18" charset="0"/>
              </a:rPr>
              <a:t>Updated Seasonal </a:t>
            </a:r>
            <a:r>
              <a:rPr lang="en-US" altLang="en-US" sz="1600" dirty="0">
                <a:latin typeface="Times New Roman" pitchFamily="18" charset="0"/>
              </a:rPr>
              <a:t>Outlook </a:t>
            </a:r>
            <a:endParaRPr lang="en-US" altLang="en-US" sz="1600" dirty="0" smtClean="0">
              <a:latin typeface="Times New Roman" pitchFamily="18" charset="0"/>
            </a:endParaRPr>
          </a:p>
          <a:p>
            <a:pPr eaLnBrk="1" hangingPunct="1">
              <a:spcBef>
                <a:spcPct val="0"/>
              </a:spcBef>
              <a:buFontTx/>
              <a:buNone/>
            </a:pPr>
            <a:r>
              <a:rPr lang="en-US" altLang="en-US" sz="1600" dirty="0" smtClean="0">
                <a:latin typeface="Times New Roman" pitchFamily="18" charset="0"/>
              </a:rPr>
              <a:t>(1 Sep – 30 Nov  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8/31/22</a:t>
            </a:r>
            <a:endParaRPr lang="en-US" altLang="en-US" sz="1600" dirty="0">
              <a:latin typeface="Times New Roman" pitchFamily="18" charset="0"/>
            </a:endParaRPr>
          </a:p>
        </p:txBody>
      </p:sp>
      <p:sp>
        <p:nvSpPr>
          <p:cNvPr id="4101" name="TextBox 9"/>
          <p:cNvSpPr txBox="1">
            <a:spLocks noChangeArrowheads="1"/>
          </p:cNvSpPr>
          <p:nvPr/>
        </p:nvSpPr>
        <p:spPr bwMode="auto">
          <a:xfrm>
            <a:off x="5638801" y="2844225"/>
            <a:ext cx="34724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a:t>
            </a:r>
            <a:r>
              <a:rPr lang="en-US" altLang="en-US" sz="1600" dirty="0" smtClean="0">
                <a:latin typeface="Times New Roman" pitchFamily="18" charset="0"/>
              </a:rPr>
              <a:t>outlook (for September 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8/31/22</a:t>
            </a:r>
            <a:endParaRPr lang="en-US" altLang="en-US" sz="1600" dirty="0">
              <a:latin typeface="Times New Roman" pitchFamily="18" charset="0"/>
            </a:endParaRPr>
          </a:p>
        </p:txBody>
      </p:sp>
      <p:sp>
        <p:nvSpPr>
          <p:cNvPr id="8" name="TextBox 7"/>
          <p:cNvSpPr txBox="1"/>
          <p:nvPr/>
        </p:nvSpPr>
        <p:spPr>
          <a:xfrm>
            <a:off x="4411603" y="606204"/>
            <a:ext cx="4723688" cy="1015663"/>
          </a:xfrm>
          <a:prstGeom prst="rect">
            <a:avLst/>
          </a:prstGeom>
          <a:noFill/>
        </p:spPr>
        <p:txBody>
          <a:bodyPr wrap="square" rtlCol="0">
            <a:spAutoFit/>
          </a:bodyPr>
          <a:lstStyle/>
          <a:p>
            <a:pPr algn="ctr"/>
            <a:r>
              <a:rPr lang="en-US" sz="1500" u="sng" dirty="0" smtClean="0">
                <a:solidFill>
                  <a:srgbClr val="FF0000"/>
                </a:solidFill>
              </a:rPr>
              <a:t>New </a:t>
            </a:r>
            <a:r>
              <a:rPr lang="en-US" sz="1500" b="1" u="sng" dirty="0" smtClean="0">
                <a:solidFill>
                  <a:srgbClr val="FF0000"/>
                </a:solidFill>
              </a:rPr>
              <a:t>Seasonal+</a:t>
            </a:r>
            <a:r>
              <a:rPr lang="en-US" sz="1500" u="sng" dirty="0" smtClean="0">
                <a:solidFill>
                  <a:srgbClr val="FF0000"/>
                </a:solidFill>
              </a:rPr>
              <a:t> </a:t>
            </a:r>
            <a:r>
              <a:rPr lang="en-US" sz="1500" u="sng" dirty="0">
                <a:solidFill>
                  <a:srgbClr val="FF0000"/>
                </a:solidFill>
              </a:rPr>
              <a:t>Drought Outlook to be released in 2 days</a:t>
            </a:r>
            <a:r>
              <a:rPr lang="en-US" sz="1500" u="sng" dirty="0" smtClean="0">
                <a:solidFill>
                  <a:srgbClr val="FF0000"/>
                </a:solidFill>
              </a:rPr>
              <a:t>!</a:t>
            </a:r>
          </a:p>
          <a:p>
            <a:pPr algn="ctr"/>
            <a:endParaRPr lang="en-US" sz="1500" u="sng" dirty="0" smtClean="0">
              <a:solidFill>
                <a:srgbClr val="FF0000"/>
              </a:solidFill>
            </a:endParaRPr>
          </a:p>
          <a:p>
            <a:pPr algn="ctr"/>
            <a:r>
              <a:rPr lang="en-US" sz="1500" u="sng" dirty="0" smtClean="0">
                <a:solidFill>
                  <a:srgbClr val="FF0000"/>
                </a:solidFill>
              </a:rPr>
              <a:t>New </a:t>
            </a:r>
            <a:r>
              <a:rPr lang="en-US" sz="1500" b="1" u="sng" dirty="0" smtClean="0">
                <a:solidFill>
                  <a:srgbClr val="FF0000"/>
                </a:solidFill>
              </a:rPr>
              <a:t>Monthly</a:t>
            </a:r>
            <a:r>
              <a:rPr lang="en-US" sz="1500" u="sng" dirty="0" smtClean="0">
                <a:solidFill>
                  <a:srgbClr val="FF0000"/>
                </a:solidFill>
              </a:rPr>
              <a:t> Drought Outlook to be released end of this month) </a:t>
            </a:r>
            <a:endParaRPr lang="en-US" sz="15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1" y="4368772"/>
            <a:ext cx="47244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It is the classic great West versus East drought paradigm !!</a:t>
            </a:r>
          </a:p>
          <a:p>
            <a:pPr marL="285750" indent="-285750">
              <a:buFont typeface="Arial" panose="020B0604020202020204" pitchFamily="34" charset="0"/>
              <a:buChar char="•"/>
            </a:pPr>
            <a:r>
              <a:rPr lang="en-US" sz="1600" dirty="0" smtClean="0"/>
              <a:t>US East droughts are different than West droughts!!</a:t>
            </a:r>
          </a:p>
          <a:p>
            <a:pPr marL="285750" indent="-285750">
              <a:buFont typeface="Arial" panose="020B0604020202020204" pitchFamily="34" charset="0"/>
              <a:buChar char="•"/>
            </a:pPr>
            <a:r>
              <a:rPr lang="en-US" sz="1600" dirty="0" smtClean="0"/>
              <a:t>This is mainly related to the rainfall climatology! – Of course ENSO impact matters! </a:t>
            </a:r>
          </a:p>
        </p:txBody>
      </p:sp>
      <p:pic>
        <p:nvPicPr>
          <p:cNvPr id="12" name="Picture 11" descr="United States Seasonal Drought Outlook"/>
          <p:cNvPicPr/>
          <p:nvPr/>
        </p:nvPicPr>
        <p:blipFill>
          <a:blip r:embed="rId2">
            <a:extLst>
              <a:ext uri="{28A0092B-C50C-407E-A947-70E740481C1C}">
                <a14:useLocalDpi xmlns:a14="http://schemas.microsoft.com/office/drawing/2010/main" val="0"/>
              </a:ext>
            </a:extLst>
          </a:blip>
          <a:srcRect/>
          <a:stretch>
            <a:fillRect/>
          </a:stretch>
        </p:blipFill>
        <p:spPr bwMode="auto">
          <a:xfrm>
            <a:off x="-10161" y="570230"/>
            <a:ext cx="4351529" cy="3315970"/>
          </a:xfrm>
          <a:prstGeom prst="rect">
            <a:avLst/>
          </a:prstGeom>
          <a:noFill/>
          <a:ln>
            <a:noFill/>
          </a:ln>
        </p:spPr>
      </p:pic>
      <p:pic>
        <p:nvPicPr>
          <p:cNvPr id="13" name="Picture 12" descr="https://www.cpc.ncep.noaa.gov/products/expert_assessment/month_drought.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1" y="3429000"/>
            <a:ext cx="4419599" cy="3200400"/>
          </a:xfrm>
          <a:prstGeom prst="rect">
            <a:avLst/>
          </a:prstGeom>
          <a:noFill/>
          <a:ln>
            <a:noFill/>
          </a:ln>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5" y="12576"/>
            <a:ext cx="8762748" cy="6769223"/>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30</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12 Sep</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031"/>
            <a:ext cx="8763000" cy="6769418"/>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533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12 Sep</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flipV="1">
            <a:off x="7162800" y="4800600"/>
            <a:ext cx="1219200" cy="609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895600" y="1752600"/>
            <a:ext cx="1219200" cy="609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398"/>
            <a:ext cx="8852989" cy="6838934"/>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810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12 </a:t>
            </a:r>
            <a:r>
              <a:rPr lang="en-US" b="1" u="sng" dirty="0" smtClean="0">
                <a:solidFill>
                  <a:srgbClr val="FF0000"/>
                </a:solidFill>
              </a:rPr>
              <a:t>Sep</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1" name="Straight Arrow Connector 10"/>
          <p:cNvCxnSpPr/>
          <p:nvPr/>
        </p:nvCxnSpPr>
        <p:spPr>
          <a:xfrm flipH="1" flipV="1">
            <a:off x="7162800" y="4800600"/>
            <a:ext cx="1219200" cy="609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77310" y="652989"/>
            <a:ext cx="6724650" cy="5657850"/>
          </a:xfrm>
          <a:prstGeom prst="rect">
            <a:avLst/>
          </a:prstGeom>
        </p:spPr>
      </p:pic>
      <p:sp>
        <p:nvSpPr>
          <p:cNvPr id="5" name="TextBox 4"/>
          <p:cNvSpPr txBox="1"/>
          <p:nvPr/>
        </p:nvSpPr>
        <p:spPr>
          <a:xfrm>
            <a:off x="228600" y="6658"/>
            <a:ext cx="8382000" cy="646331"/>
          </a:xfrm>
          <a:prstGeom prst="rect">
            <a:avLst/>
          </a:prstGeom>
          <a:noFill/>
        </p:spPr>
        <p:txBody>
          <a:bodyPr wrap="square" rtlCol="0">
            <a:spAutoFit/>
          </a:bodyPr>
          <a:lstStyle/>
          <a:p>
            <a:r>
              <a:rPr lang="en-US" dirty="0" smtClean="0"/>
              <a:t>Week-4 Soil Moisture Percentile (SMP) </a:t>
            </a:r>
            <a:r>
              <a:rPr lang="en-US" dirty="0" err="1" smtClean="0"/>
              <a:t>Fcst</a:t>
            </a:r>
            <a:r>
              <a:rPr lang="en-US" dirty="0" smtClean="0"/>
              <a:t> based on VIC model forced with ECMWF-extended precipitation forecast! </a:t>
            </a:r>
            <a:endParaRPr lang="en-US" dirty="0"/>
          </a:p>
        </p:txBody>
      </p:sp>
      <p:sp>
        <p:nvSpPr>
          <p:cNvPr id="6" name="Rectangle 5"/>
          <p:cNvSpPr/>
          <p:nvPr/>
        </p:nvSpPr>
        <p:spPr>
          <a:xfrm>
            <a:off x="114300" y="6237295"/>
            <a:ext cx="8915400" cy="523220"/>
          </a:xfrm>
          <a:prstGeom prst="rect">
            <a:avLst/>
          </a:prstGeom>
        </p:spPr>
        <p:txBody>
          <a:bodyPr wrap="square">
            <a:spAutoFit/>
          </a:bodyPr>
          <a:lstStyle/>
          <a:p>
            <a:r>
              <a:rPr lang="en-US" sz="1400" dirty="0" smtClean="0"/>
              <a:t>(From Drs. Li Xu and Yun Fan)  More detail at From: https</a:t>
            </a:r>
            <a:r>
              <a:rPr lang="en-US" sz="1400" dirty="0"/>
              <a:t>://</a:t>
            </a:r>
            <a:r>
              <a:rPr lang="en-US" sz="1400" dirty="0" smtClean="0"/>
              <a:t>www.cpc.ncep.noaa.gov/products/people/lxu/flashd/flash_prediction.html#10</a:t>
            </a:r>
            <a:endParaRPr lang="en-US" sz="1400" dirty="0"/>
          </a:p>
        </p:txBody>
      </p:sp>
      <p:sp>
        <p:nvSpPr>
          <p:cNvPr id="2" name="TextBox 1"/>
          <p:cNvSpPr txBox="1"/>
          <p:nvPr/>
        </p:nvSpPr>
        <p:spPr>
          <a:xfrm>
            <a:off x="7315200" y="1197727"/>
            <a:ext cx="1714500" cy="646331"/>
          </a:xfrm>
          <a:prstGeom prst="rect">
            <a:avLst/>
          </a:prstGeom>
          <a:noFill/>
        </p:spPr>
        <p:txBody>
          <a:bodyPr wrap="square" rtlCol="0">
            <a:spAutoFit/>
          </a:bodyPr>
          <a:lstStyle/>
          <a:p>
            <a:r>
              <a:rPr lang="en-US" dirty="0" smtClean="0"/>
              <a:t>Now</a:t>
            </a:r>
            <a:r>
              <a:rPr lang="en-US" dirty="0"/>
              <a:t>:</a:t>
            </a:r>
            <a:r>
              <a:rPr lang="en-US" dirty="0" smtClean="0"/>
              <a:t> Yesterday’s IC</a:t>
            </a:r>
            <a:endParaRPr lang="en-US" dirty="0"/>
          </a:p>
        </p:txBody>
      </p:sp>
      <p:sp>
        <p:nvSpPr>
          <p:cNvPr id="3" name="Rectangle 2"/>
          <p:cNvSpPr/>
          <p:nvPr/>
        </p:nvSpPr>
        <p:spPr>
          <a:xfrm>
            <a:off x="7285561" y="1143000"/>
            <a:ext cx="1744139" cy="74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19928" y="2029126"/>
            <a:ext cx="19050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086600" y="3429000"/>
            <a:ext cx="1752600" cy="1815882"/>
          </a:xfrm>
          <a:prstGeom prst="rect">
            <a:avLst/>
          </a:prstGeom>
          <a:noFill/>
        </p:spPr>
        <p:txBody>
          <a:bodyPr wrap="square" rtlCol="0">
            <a:spAutoFit/>
          </a:bodyPr>
          <a:lstStyle/>
          <a:p>
            <a:r>
              <a:rPr lang="en-US" sz="1400" dirty="0" smtClean="0"/>
              <a:t>While not exactly mapping 1-to-1 with the drought areas, this map is generally connected to the drought areas in some ways, as it is related to soil moisture!! </a:t>
            </a:r>
            <a:endParaRPr lang="en-US" sz="1400" dirty="0"/>
          </a:p>
        </p:txBody>
      </p:sp>
    </p:spTree>
    <p:extLst>
      <p:ext uri="{BB962C8B-B14F-4D97-AF65-F5344CB8AC3E}">
        <p14:creationId xmlns:p14="http://schemas.microsoft.com/office/powerpoint/2010/main" val="699173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Oct</a:t>
            </a:r>
            <a:endParaRPr lang="en-US" altLang="en-US" sz="1800" b="1" dirty="0">
              <a:latin typeface="Times New Roman" pitchFamily="18" charset="0"/>
            </a:endParaRPr>
          </a:p>
        </p:txBody>
      </p:sp>
      <p:sp>
        <p:nvSpPr>
          <p:cNvPr id="21508" name="Rectangle 2"/>
          <p:cNvSpPr>
            <a:spLocks noChangeArrowheads="1"/>
          </p:cNvSpPr>
          <p:nvPr/>
        </p:nvSpPr>
        <p:spPr bwMode="auto">
          <a:xfrm>
            <a:off x="4114800" y="3962400"/>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OND</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34</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21350" y="76200"/>
            <a:ext cx="1752600" cy="1583852"/>
          </a:xfrm>
        </p:spPr>
        <p:txBody>
          <a:bodyPr/>
          <a:lstStyle/>
          <a:p>
            <a:r>
              <a:rPr lang="en-US" altLang="en-US" sz="2800" dirty="0"/>
              <a:t> </a:t>
            </a:r>
            <a:r>
              <a:rPr lang="en-US" altLang="en-US" sz="2000" dirty="0"/>
              <a:t>NMME </a:t>
            </a:r>
            <a:r>
              <a:rPr lang="en-US" altLang="en-US" sz="2000" dirty="0" smtClean="0"/>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pic>
        <p:nvPicPr>
          <p:cNvPr id="12290"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7" y="-33088"/>
            <a:ext cx="3883025" cy="299963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843" y="7390"/>
            <a:ext cx="3818157" cy="294952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7" y="3361570"/>
            <a:ext cx="3883025" cy="2999637"/>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5843" y="3360015"/>
            <a:ext cx="3830598" cy="2959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35</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OND</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 name="Picture 1"/>
          <p:cNvPicPr>
            <a:picLocks noChangeAspect="1"/>
          </p:cNvPicPr>
          <p:nvPr/>
        </p:nvPicPr>
        <p:blipFill>
          <a:blip r:embed="rId2"/>
          <a:stretch>
            <a:fillRect/>
          </a:stretch>
        </p:blipFill>
        <p:spPr>
          <a:xfrm>
            <a:off x="152400" y="369332"/>
            <a:ext cx="8915400" cy="6224764"/>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324099" y="322391"/>
            <a:ext cx="4691111" cy="5766614"/>
          </a:xfrm>
          <a:prstGeom prst="rect">
            <a:avLst/>
          </a:prstGeom>
        </p:spPr>
      </p:pic>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36</a:t>
            </a:fld>
            <a:endParaRPr lang="en-US" alt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447800" cy="769441"/>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4" y="6135469"/>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  &amp; 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7124699"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28600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96150" y="3429000"/>
            <a:ext cx="1695449" cy="1815882"/>
          </a:xfrm>
          <a:prstGeom prst="rect">
            <a:avLst/>
          </a:prstGeom>
          <a:noFill/>
        </p:spPr>
        <p:txBody>
          <a:bodyPr wrap="square" rtlCol="0">
            <a:spAutoFit/>
          </a:bodyPr>
          <a:lstStyle/>
          <a:p>
            <a:r>
              <a:rPr lang="en-US" sz="1400" dirty="0" smtClean="0"/>
              <a:t>These maps are based on NMME models’ precip forecast uncertainty/certainty (among ensemble members) over the next 3 months</a:t>
            </a:r>
            <a:endParaRPr lang="en-US" sz="1400" dirty="0"/>
          </a:p>
        </p:txBody>
      </p:sp>
      <p:cxnSp>
        <p:nvCxnSpPr>
          <p:cNvPr id="14" name="Straight Arrow Connector 13"/>
          <p:cNvCxnSpPr>
            <a:endCxn id="17" idx="1"/>
          </p:cNvCxnSpPr>
          <p:nvPr/>
        </p:nvCxnSpPr>
        <p:spPr>
          <a:xfrm>
            <a:off x="1752600" y="6488668"/>
            <a:ext cx="1142999" cy="184666"/>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086600" y="6217786"/>
            <a:ext cx="76200" cy="294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5"/>
          <a:srcRect r="50821"/>
          <a:stretch/>
        </p:blipFill>
        <p:spPr>
          <a:xfrm>
            <a:off x="4623" y="292785"/>
            <a:ext cx="2225429" cy="5717395"/>
          </a:xfrm>
          <a:prstGeom prst="rect">
            <a:avLst/>
          </a:prstGeom>
        </p:spPr>
      </p:pic>
      <p:cxnSp>
        <p:nvCxnSpPr>
          <p:cNvPr id="18" name="Straight Arrow Connector 17"/>
          <p:cNvCxnSpPr/>
          <p:nvPr/>
        </p:nvCxnSpPr>
        <p:spPr>
          <a:xfrm flipV="1">
            <a:off x="2009174" y="4233230"/>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905000" y="1524000"/>
            <a:ext cx="828675"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864219" y="2857643"/>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37</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41470" y="5435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9</a:t>
            </a:r>
            <a:r>
              <a:rPr lang="en-US" sz="1400" dirty="0" smtClean="0"/>
              <a:t>/06/2022</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42035" y="63347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r>
              <a:rPr lang="en-US" altLang="en-US" sz="1400" dirty="0" smtClean="0">
                <a:latin typeface="Times New Roman" pitchFamily="18" charset="0"/>
              </a:rPr>
              <a:t>.  </a:t>
            </a:r>
            <a:r>
              <a:rPr lang="en-US" altLang="en-US" sz="1400" dirty="0" smtClean="0">
                <a:latin typeface="Times New Roman" pitchFamily="18" charset="0"/>
              </a:rPr>
              <a:t>LOTs </a:t>
            </a:r>
            <a:r>
              <a:rPr lang="en-US" altLang="en-US" sz="1400" dirty="0" smtClean="0">
                <a:latin typeface="Times New Roman" pitchFamily="18" charset="0"/>
              </a:rPr>
              <a:t>of uncertainty regions!! </a:t>
            </a:r>
            <a:r>
              <a:rPr lang="en-US" altLang="en-US" sz="1400" dirty="0" smtClean="0">
                <a:latin typeface="Times New Roman" pitchFamily="18" charset="0"/>
                <a:sym typeface="Wingdings" panose="05000000000000000000" pitchFamily="2" charset="2"/>
              </a:rPr>
              <a:t></a:t>
            </a:r>
            <a:endParaRPr lang="en-US" altLang="en-US" sz="1400" dirty="0">
              <a:latin typeface="Times New Roman" pitchFamily="18" charset="0"/>
            </a:endParaRPr>
          </a:p>
        </p:txBody>
      </p:sp>
      <p:sp>
        <p:nvSpPr>
          <p:cNvPr id="4" name="TextBox 3"/>
          <p:cNvSpPr txBox="1"/>
          <p:nvPr/>
        </p:nvSpPr>
        <p:spPr>
          <a:xfrm>
            <a:off x="4982099" y="3812612"/>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sp>
        <p:nvSpPr>
          <p:cNvPr id="7" name="TextBox 6"/>
          <p:cNvSpPr txBox="1"/>
          <p:nvPr/>
        </p:nvSpPr>
        <p:spPr>
          <a:xfrm>
            <a:off x="7328635" y="394"/>
            <a:ext cx="1815365" cy="307777"/>
          </a:xfrm>
          <a:prstGeom prst="rect">
            <a:avLst/>
          </a:prstGeom>
          <a:noFill/>
        </p:spPr>
        <p:txBody>
          <a:bodyPr wrap="square" rtlCol="0">
            <a:spAutoFit/>
          </a:bodyPr>
          <a:lstStyle/>
          <a:p>
            <a:r>
              <a:rPr lang="en-US" sz="1400" dirty="0" smtClean="0">
                <a:solidFill>
                  <a:srgbClr val="FF0000"/>
                </a:solidFill>
              </a:rPr>
              <a:t>May skip this slide !!</a:t>
            </a:r>
            <a:endParaRPr lang="en-US" sz="1400" dirty="0">
              <a:solidFill>
                <a:srgbClr val="FF0000"/>
              </a:solidFill>
            </a:endParaRPr>
          </a:p>
        </p:txBody>
      </p:sp>
      <p:pic>
        <p:nvPicPr>
          <p:cNvPr id="8" name="Picture 7"/>
          <p:cNvPicPr>
            <a:picLocks noChangeAspect="1"/>
          </p:cNvPicPr>
          <p:nvPr/>
        </p:nvPicPr>
        <p:blipFill>
          <a:blip r:embed="rId6"/>
          <a:stretch>
            <a:fillRect/>
          </a:stretch>
        </p:blipFill>
        <p:spPr>
          <a:xfrm>
            <a:off x="5257800" y="1019175"/>
            <a:ext cx="3657600" cy="2801943"/>
          </a:xfrm>
          <a:prstGeom prst="rect">
            <a:avLst/>
          </a:prstGeom>
        </p:spPr>
      </p:pic>
      <p:pic>
        <p:nvPicPr>
          <p:cNvPr id="14338" name="Picture 2" descr="Daily Soil Moisture Pecenti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4111920"/>
            <a:ext cx="3657600" cy="242223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V="1">
            <a:off x="7162800" y="1905000"/>
            <a:ext cx="0" cy="29718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8"/>
          <a:stretch>
            <a:fillRect/>
          </a:stretch>
        </p:blipFill>
        <p:spPr>
          <a:xfrm>
            <a:off x="709028" y="1186934"/>
            <a:ext cx="4273071" cy="5082790"/>
          </a:xfrm>
          <a:prstGeom prst="rect">
            <a:avLst/>
          </a:prstGeom>
        </p:spPr>
      </p:pic>
      <p:pic>
        <p:nvPicPr>
          <p:cNvPr id="16" name="Picture 15"/>
          <p:cNvPicPr>
            <a:picLocks noChangeAspect="1"/>
          </p:cNvPicPr>
          <p:nvPr/>
        </p:nvPicPr>
        <p:blipFill>
          <a:blip r:embed="rId9"/>
          <a:stretch>
            <a:fillRect/>
          </a:stretch>
        </p:blipFill>
        <p:spPr>
          <a:xfrm>
            <a:off x="54221" y="1219200"/>
            <a:ext cx="632103" cy="5050524"/>
          </a:xfrm>
          <a:prstGeom prst="rect">
            <a:avLst/>
          </a:prstGeom>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38</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47105" y="2157746"/>
            <a:ext cx="6248400"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(26 years)</a:t>
            </a:r>
            <a:r>
              <a:rPr lang="en-US" sz="1250" b="1" dirty="0" smtClean="0"/>
              <a:t>  </a:t>
            </a:r>
            <a:r>
              <a:rPr lang="en-US" sz="1250" b="1" u="sng" dirty="0" smtClean="0"/>
              <a:t>(47 years</a:t>
            </a:r>
            <a:r>
              <a:rPr lang="en-US" sz="1250" b="1" dirty="0" smtClean="0"/>
              <a:t>)  (73 years)</a:t>
            </a:r>
          </a:p>
          <a:p>
            <a:r>
              <a:rPr lang="en-US" sz="1250" dirty="0" smtClean="0"/>
              <a:t>	      </a:t>
            </a:r>
            <a:r>
              <a:rPr lang="en-US" sz="1250" b="1" dirty="0" smtClean="0"/>
              <a:t>1997-2022  1950-1996    1950-2022</a:t>
            </a:r>
          </a:p>
          <a:p>
            <a:r>
              <a:rPr lang="en-US" sz="1300" dirty="0"/>
              <a:t> </a:t>
            </a:r>
            <a:r>
              <a:rPr lang="en-US" sz="1300" dirty="0" smtClean="0"/>
              <a:t>  </a:t>
            </a:r>
            <a:r>
              <a:rPr lang="en-US" sz="1300" dirty="0" smtClean="0">
                <a:solidFill>
                  <a:srgbClr val="0033CC"/>
                </a:solidFill>
              </a:rPr>
              <a:t>La Nina(DJF)          12	              16          28</a:t>
            </a:r>
          </a:p>
          <a:p>
            <a:r>
              <a:rPr lang="en-US" sz="1300" dirty="0"/>
              <a:t> </a:t>
            </a:r>
            <a:r>
              <a:rPr lang="en-US" sz="1300" dirty="0" smtClean="0"/>
              <a:t>  </a:t>
            </a:r>
            <a:r>
              <a:rPr lang="en-US" sz="1300" b="1" dirty="0" smtClean="0">
                <a:solidFill>
                  <a:srgbClr val="FF0000"/>
                </a:solidFill>
              </a:rPr>
              <a:t>El Nino(DJF)           9	              17          26</a:t>
            </a:r>
          </a:p>
          <a:p>
            <a:r>
              <a:rPr lang="en-US" sz="1300" dirty="0" smtClean="0"/>
              <a:t>   </a:t>
            </a:r>
          </a:p>
          <a:p>
            <a:r>
              <a:rPr lang="en-US" sz="1300" dirty="0" smtClean="0">
                <a:solidFill>
                  <a:srgbClr val="0033CC"/>
                </a:solidFill>
              </a:rPr>
              <a:t>La Nina(all 3mos)      </a:t>
            </a:r>
            <a:r>
              <a:rPr lang="en-US" sz="1300" dirty="0" smtClean="0">
                <a:solidFill>
                  <a:srgbClr val="0033CC"/>
                </a:solidFill>
              </a:rPr>
              <a:t>113              </a:t>
            </a:r>
            <a:r>
              <a:rPr lang="en-US" sz="1300" dirty="0" smtClean="0">
                <a:solidFill>
                  <a:srgbClr val="0033CC"/>
                </a:solidFill>
              </a:rPr>
              <a:t>150          </a:t>
            </a:r>
            <a:r>
              <a:rPr lang="en-US" sz="1300" dirty="0" smtClean="0">
                <a:solidFill>
                  <a:srgbClr val="0033CC"/>
                </a:solidFill>
              </a:rPr>
              <a:t>263</a:t>
            </a:r>
            <a:endParaRPr lang="en-US" sz="1300" dirty="0" smtClean="0">
              <a:solidFill>
                <a:srgbClr val="0033CC"/>
              </a:solidFill>
            </a:endParaRPr>
          </a:p>
          <a:p>
            <a:r>
              <a:rPr lang="en-US" sz="1300" dirty="0" smtClean="0">
                <a:solidFill>
                  <a:srgbClr val="FF0000"/>
                </a:solidFill>
              </a:rPr>
              <a:t>El Nino(all 3mos)       77               166          243</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(26 yr) period vs the longer (47 yr) earlier period!!</a:t>
            </a:r>
          </a:p>
          <a:p>
            <a:r>
              <a:rPr lang="en-US" sz="1000" dirty="0" smtClean="0"/>
              <a:t>Compare the ratios of La Nina to El </a:t>
            </a:r>
            <a:r>
              <a:rPr lang="en-US" sz="1000" dirty="0" err="1" smtClean="0"/>
              <a:t>Nio</a:t>
            </a:r>
            <a:r>
              <a:rPr lang="en-US" sz="1000" dirty="0" smtClean="0"/>
              <a:t> in the squared boxes.</a:t>
            </a:r>
          </a:p>
          <a:p>
            <a:r>
              <a:rPr lang="en-US" sz="1000" b="1" dirty="0" smtClean="0"/>
              <a:t>And imagine what if the rest of 2022 remain in La Nina column? </a:t>
            </a:r>
            <a:endParaRPr lang="en-US" sz="1000" b="1" dirty="0"/>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95699"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Nina’s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886200" y="3681172"/>
            <a:ext cx="2412357"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just a minor modulator riding on this bigger/long-term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stretch>
            <a:fillRect/>
          </a:stretch>
        </p:blipFill>
        <p:spPr>
          <a:xfrm>
            <a:off x="6312130" y="1727849"/>
            <a:ext cx="2823832" cy="4623286"/>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76200"/>
            <a:ext cx="9144000" cy="6781800"/>
          </a:xfrm>
        </p:spPr>
        <p:txBody>
          <a:bodyPr/>
          <a:lstStyle/>
          <a:p>
            <a:pPr marL="571500" indent="-571500" eaLnBrk="1" fontAlgn="auto" hangingPunct="1">
              <a:spcBef>
                <a:spcPct val="50000"/>
              </a:spcBef>
              <a:spcAft>
                <a:spcPts val="0"/>
              </a:spcAft>
              <a:buNone/>
              <a:defRP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a:t>
            </a:r>
          </a:p>
          <a:p>
            <a:pPr marL="285750" indent="-285750">
              <a:buFont typeface="Arial" panose="020B0604020202020204" pitchFamily="34" charset="0"/>
              <a:buChar char="•"/>
            </a:pPr>
            <a:r>
              <a:rPr lang="en-US" sz="1300" dirty="0" smtClean="0">
                <a:latin typeface="Trebuchet MS" panose="020B0603020202020204" pitchFamily="34" charset="0"/>
              </a:rPr>
              <a:t>For </a:t>
            </a:r>
            <a:r>
              <a:rPr lang="en-US" sz="1300" dirty="0">
                <a:latin typeface="Trebuchet MS" panose="020B0603020202020204" pitchFamily="34" charset="0"/>
              </a:rPr>
              <a:t>many months, the classic East-West dipole pattern with drought in the US west half, and (almost) no drought in the US east half, has somewhat been in place</a:t>
            </a:r>
            <a:r>
              <a:rPr lang="en-US" sz="1300" dirty="0" smtClean="0">
                <a:latin typeface="Trebuchet MS" panose="020B0603020202020204" pitchFamily="34" charset="0"/>
              </a:rPr>
              <a:t>.</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But lately, in summer months, short term drought kept wavering (emerging and going away), across parts of the Midwest, and along the </a:t>
            </a:r>
            <a:r>
              <a:rPr lang="en-US" sz="1300" dirty="0" smtClean="0">
                <a:latin typeface="Trebuchet MS" panose="020B0603020202020204" pitchFamily="34" charset="0"/>
              </a:rPr>
              <a:t>narrow Atlantic </a:t>
            </a:r>
            <a:r>
              <a:rPr lang="en-US" sz="1300" dirty="0">
                <a:latin typeface="Trebuchet MS" panose="020B0603020202020204" pitchFamily="34" charset="0"/>
              </a:rPr>
              <a:t>coastal </a:t>
            </a:r>
            <a:r>
              <a:rPr lang="en-US" sz="1300" dirty="0" smtClean="0">
                <a:latin typeface="Trebuchet MS" panose="020B0603020202020204" pitchFamily="34" charset="0"/>
              </a:rPr>
              <a:t>states areas</a:t>
            </a:r>
            <a:r>
              <a:rPr lang="en-US" sz="1300" dirty="0">
                <a:latin typeface="Trebuchet MS" panose="020B0603020202020204" pitchFamily="34" charset="0"/>
              </a:rPr>
              <a:t>. Also, lately, dryness has developed in many coastal northeastern/New England states</a:t>
            </a:r>
            <a:r>
              <a:rPr lang="en-US" sz="1300" dirty="0" smtClean="0">
                <a:latin typeface="Trebuchet MS" panose="020B0603020202020204" pitchFamily="34" charset="0"/>
              </a:rPr>
              <a:t>. Some </a:t>
            </a:r>
            <a:r>
              <a:rPr lang="en-US" sz="1300" dirty="0">
                <a:latin typeface="Trebuchet MS" panose="020B0603020202020204" pitchFamily="34" charset="0"/>
              </a:rPr>
              <a:t>short term (2-3 months) dryness has </a:t>
            </a:r>
            <a:r>
              <a:rPr lang="en-US" sz="1300" dirty="0" smtClean="0">
                <a:latin typeface="Trebuchet MS" panose="020B0603020202020204" pitchFamily="34" charset="0"/>
              </a:rPr>
              <a:t>emerged </a:t>
            </a:r>
            <a:r>
              <a:rPr lang="en-US" sz="1300" dirty="0">
                <a:latin typeface="Trebuchet MS" panose="020B0603020202020204" pitchFamily="34" charset="0"/>
              </a:rPr>
              <a:t>in eastern MT</a:t>
            </a:r>
            <a:r>
              <a:rPr lang="en-US" sz="1300" dirty="0" smtClean="0">
                <a:latin typeface="Trebuchet MS" panose="020B0603020202020204" pitchFamily="34" charset="0"/>
              </a:rPr>
              <a:t>, </a:t>
            </a:r>
            <a:r>
              <a:rPr lang="en-US" sz="1300" dirty="0">
                <a:latin typeface="Trebuchet MS" panose="020B0603020202020204" pitchFamily="34" charset="0"/>
              </a:rPr>
              <a:t>parts of the </a:t>
            </a:r>
            <a:r>
              <a:rPr lang="en-US" sz="1300" dirty="0" smtClean="0">
                <a:latin typeface="Trebuchet MS" panose="020B0603020202020204" pitchFamily="34" charset="0"/>
              </a:rPr>
              <a:t>Dakotas, and NE/KS/OK</a:t>
            </a:r>
            <a:r>
              <a:rPr lang="en-US" sz="1300" dirty="0">
                <a:latin typeface="Trebuchet MS" panose="020B0603020202020204" pitchFamily="34" charset="0"/>
              </a:rPr>
              <a:t>.  </a:t>
            </a:r>
          </a:p>
          <a:p>
            <a:pPr marL="285750" indent="-285750">
              <a:buFont typeface="Arial" panose="020B0604020202020204" pitchFamily="34" charset="0"/>
              <a:buChar char="•"/>
            </a:pPr>
            <a:r>
              <a:rPr lang="en-US" sz="1300" dirty="0">
                <a:latin typeface="Trebuchet MS" panose="020B0603020202020204" pitchFamily="34" charset="0"/>
              </a:rPr>
              <a:t>The southwest monsoon impacting the 4-corner states (AZ/NM/UT/CO) area and western TX has been very active this year also (as was last year</a:t>
            </a:r>
            <a:r>
              <a:rPr lang="en-US" sz="1300" dirty="0" smtClean="0">
                <a:latin typeface="Trebuchet MS" panose="020B0603020202020204" pitchFamily="34" charset="0"/>
              </a:rPr>
              <a:t>), </a:t>
            </a:r>
            <a:r>
              <a:rPr lang="en-US" sz="1300" dirty="0">
                <a:latin typeface="Trebuchet MS" panose="020B0603020202020204" pitchFamily="34" charset="0"/>
              </a:rPr>
              <a:t>which considerably improved the ST drought situation for the most part </a:t>
            </a:r>
            <a:r>
              <a:rPr lang="en-US" sz="1300" dirty="0" smtClean="0">
                <a:latin typeface="Trebuchet MS" panose="020B0603020202020204" pitchFamily="34" charset="0"/>
              </a:rPr>
              <a:t>in </a:t>
            </a:r>
            <a:r>
              <a:rPr lang="en-US" sz="1300" dirty="0">
                <a:latin typeface="Trebuchet MS" panose="020B0603020202020204" pitchFamily="34" charset="0"/>
              </a:rPr>
              <a:t>the general region. But </a:t>
            </a:r>
            <a:r>
              <a:rPr lang="en-US" sz="1300" dirty="0" smtClean="0">
                <a:latin typeface="Trebuchet MS" panose="020B0603020202020204" pitchFamily="34" charset="0"/>
              </a:rPr>
              <a:t>LT drought </a:t>
            </a:r>
            <a:r>
              <a:rPr lang="en-US" sz="1300" dirty="0">
                <a:latin typeface="Trebuchet MS" panose="020B0603020202020204" pitchFamily="34" charset="0"/>
              </a:rPr>
              <a:t>(decade+) still </a:t>
            </a:r>
            <a:r>
              <a:rPr lang="en-US" sz="1300" dirty="0" smtClean="0">
                <a:latin typeface="Trebuchet MS" panose="020B0603020202020204" pitchFamily="34" charset="0"/>
              </a:rPr>
              <a:t>linger </a:t>
            </a:r>
            <a:r>
              <a:rPr lang="en-US" sz="1300" dirty="0">
                <a:latin typeface="Trebuchet MS" panose="020B0603020202020204" pitchFamily="34" charset="0"/>
              </a:rPr>
              <a:t>for the general south western states. </a:t>
            </a:r>
          </a:p>
          <a:p>
            <a:pPr marL="285750" indent="-285750">
              <a:buFont typeface="Arial" panose="020B0604020202020204" pitchFamily="34" charset="0"/>
              <a:buChar char="•"/>
            </a:pPr>
            <a:r>
              <a:rPr lang="en-US" sz="1300" dirty="0">
                <a:latin typeface="Trebuchet MS" panose="020B0603020202020204" pitchFamily="34" charset="0"/>
              </a:rPr>
              <a:t>This is not the rainfall season for CA/WA/OR and hence the drought situation here remained basically unchanged. Overall, with the continued presence of La Nina for the third year in a row, as we have been warning, seems to have generally kept the overall LT Drought category </a:t>
            </a:r>
            <a:r>
              <a:rPr lang="en-US" sz="1300" dirty="0" smtClean="0">
                <a:latin typeface="Trebuchet MS" panose="020B0603020202020204" pitchFamily="34" charset="0"/>
              </a:rPr>
              <a:t>areas in parts of these states as well. </a:t>
            </a:r>
            <a:r>
              <a:rPr lang="en-US" sz="1300" dirty="0" smtClean="0">
                <a:latin typeface="Trebuchet MS" panose="020B0603020202020204" pitchFamily="34" charset="0"/>
              </a:rPr>
              <a:t>CA </a:t>
            </a:r>
            <a:r>
              <a:rPr lang="en-US" sz="1300" dirty="0" smtClean="0">
                <a:latin typeface="Trebuchet MS" panose="020B0603020202020204" pitchFamily="34" charset="0"/>
              </a:rPr>
              <a:t>reservoir levels continue to be </a:t>
            </a:r>
            <a:r>
              <a:rPr lang="en-US" sz="1300" dirty="0" smtClean="0">
                <a:latin typeface="Trebuchet MS" panose="020B0603020202020204" pitchFamily="34" charset="0"/>
              </a:rPr>
              <a:t>worrisome, and the winter rainy season is still at least a couple of months away. </a:t>
            </a:r>
          </a:p>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ENSO status and </a:t>
            </a:r>
            <a:r>
              <a:rPr lang="en-US" altLang="en-US" sz="1500" b="1" dirty="0" smtClean="0">
                <a:solidFill>
                  <a:srgbClr val="FF0000"/>
                </a:solidFill>
                <a:latin typeface="Trebuchet MS" panose="020B0603020202020204" pitchFamily="34" charset="0"/>
              </a:rPr>
              <a:t>forecast: </a:t>
            </a:r>
            <a:r>
              <a:rPr lang="en-US" altLang="en-US" sz="1300" b="1" dirty="0" smtClean="0">
                <a:solidFill>
                  <a:srgbClr val="0033CC"/>
                </a:solidFill>
                <a:latin typeface="Trebuchet MS" panose="020B0603020202020204" pitchFamily="34" charset="0"/>
              </a:rPr>
              <a:t>La </a:t>
            </a:r>
            <a:r>
              <a:rPr lang="en-US" altLang="en-US" sz="1300" b="1" dirty="0" smtClean="0">
                <a:solidFill>
                  <a:srgbClr val="0033CC"/>
                </a:solidFill>
                <a:latin typeface="Trebuchet MS" panose="020B0603020202020204" pitchFamily="34" charset="0"/>
              </a:rPr>
              <a:t>Nina </a:t>
            </a:r>
            <a:r>
              <a:rPr lang="en-US" sz="1300" b="1" dirty="0" smtClean="0">
                <a:solidFill>
                  <a:srgbClr val="0033CC"/>
                </a:solidFill>
                <a:latin typeface="Trebuchet MS" panose="020B0603020202020204" pitchFamily="34" charset="0"/>
              </a:rPr>
              <a:t>is </a:t>
            </a:r>
            <a:r>
              <a:rPr lang="en-US" sz="1300" b="1" dirty="0">
                <a:solidFill>
                  <a:srgbClr val="0033CC"/>
                </a:solidFill>
                <a:latin typeface="Trebuchet MS" panose="020B0603020202020204" pitchFamily="34" charset="0"/>
              </a:rPr>
              <a:t>favored to continue through Northern Hemisphere winter 2022-23, with a 91% chance in September-November, decreasing to a 54% chance in January-March 2023. </a:t>
            </a:r>
            <a:r>
              <a:rPr lang="en-US" altLang="en-US" sz="1300" b="1" dirty="0" smtClean="0">
                <a:solidFill>
                  <a:srgbClr val="0033CC"/>
                </a:solidFill>
                <a:latin typeface="Trebuchet MS" panose="020B0603020202020204" pitchFamily="34" charset="0"/>
              </a:rPr>
              <a:t> </a:t>
            </a:r>
            <a:endParaRPr lang="en-US" sz="1300" dirty="0" smtClean="0">
              <a:solidFill>
                <a:srgbClr val="0033CC"/>
              </a:solidFill>
              <a:latin typeface="Trebuchet MS" panose="020B0603020202020204" pitchFamily="34" charset="0"/>
            </a:endParaRPr>
          </a:p>
          <a:p>
            <a:pPr marL="0" indent="0">
              <a:buNone/>
            </a:pPr>
            <a:r>
              <a:rPr lang="en-US" altLang="en-US" sz="1500" b="1" dirty="0" smtClean="0">
                <a:solidFill>
                  <a:srgbClr val="FF0000"/>
                </a:solidFill>
                <a:latin typeface="Trebuchet MS" panose="020B0603020202020204" pitchFamily="34" charset="0"/>
              </a:rPr>
              <a:t>Prediction: </a:t>
            </a:r>
            <a:r>
              <a:rPr lang="en-US" sz="1500" kern="1200" dirty="0" smtClean="0">
                <a:solidFill>
                  <a:srgbClr val="002060"/>
                </a:solidFill>
                <a:latin typeface="Trebuchet MS" panose="020B0603020202020204" pitchFamily="34" charset="0"/>
              </a:rPr>
              <a:t> </a:t>
            </a:r>
          </a:p>
          <a:p>
            <a:pPr marL="346075" lvl="1" indent="-346075"/>
            <a:r>
              <a:rPr lang="en-US" sz="1300" dirty="0" smtClean="0">
                <a:latin typeface="Trebuchet MS" panose="020B0603020202020204" pitchFamily="34" charset="0"/>
              </a:rPr>
              <a:t>The third year La Nina is firmly in place through the forecast season (OND). The highly active (for the </a:t>
            </a:r>
            <a:r>
              <a:rPr lang="en-US" sz="1300" dirty="0" smtClean="0">
                <a:latin typeface="Trebuchet MS" panose="020B0603020202020204" pitchFamily="34" charset="0"/>
              </a:rPr>
              <a:t>second year) </a:t>
            </a:r>
            <a:r>
              <a:rPr lang="en-US" sz="1300" dirty="0" smtClean="0">
                <a:latin typeface="Trebuchet MS" panose="020B0603020202020204" pitchFamily="34" charset="0"/>
              </a:rPr>
              <a:t>Southwest </a:t>
            </a:r>
            <a:r>
              <a:rPr lang="en-US" sz="1300" dirty="0" smtClean="0">
                <a:latin typeface="Trebuchet MS" panose="020B0603020202020204" pitchFamily="34" charset="0"/>
              </a:rPr>
              <a:t>summer </a:t>
            </a:r>
            <a:r>
              <a:rPr lang="en-US" sz="1300" dirty="0" smtClean="0">
                <a:latin typeface="Trebuchet MS" panose="020B0603020202020204" pitchFamily="34" charset="0"/>
              </a:rPr>
              <a:t>monsoon </a:t>
            </a:r>
            <a:r>
              <a:rPr lang="en-US" sz="1300" dirty="0" smtClean="0">
                <a:latin typeface="Trebuchet MS" panose="020B0603020202020204" pitchFamily="34" charset="0"/>
              </a:rPr>
              <a:t>in the south western states is slowly coming to an end.</a:t>
            </a:r>
            <a:r>
              <a:rPr lang="en-US" sz="1300" dirty="0" smtClean="0">
                <a:latin typeface="Trebuchet MS" panose="020B0603020202020204" pitchFamily="34" charset="0"/>
              </a:rPr>
              <a:t> </a:t>
            </a:r>
            <a:r>
              <a:rPr lang="en-US" sz="1300" dirty="0" smtClean="0">
                <a:latin typeface="Trebuchet MS" panose="020B0603020202020204" pitchFamily="34" charset="0"/>
              </a:rPr>
              <a:t>The North Atlantic Hurricane </a:t>
            </a:r>
            <a:r>
              <a:rPr lang="en-US" sz="1300" dirty="0" smtClean="0">
                <a:latin typeface="Trebuchet MS" panose="020B0603020202020204" pitchFamily="34" charset="0"/>
              </a:rPr>
              <a:t>season, expected to </a:t>
            </a:r>
            <a:r>
              <a:rPr lang="en-US" sz="1300" dirty="0" smtClean="0">
                <a:latin typeface="Trebuchet MS" panose="020B0603020202020204" pitchFamily="34" charset="0"/>
              </a:rPr>
              <a:t>be </a:t>
            </a:r>
            <a:r>
              <a:rPr lang="en-US" sz="1300" dirty="0" smtClean="0">
                <a:latin typeface="Trebuchet MS" panose="020B0603020202020204" pitchFamily="34" charset="0"/>
              </a:rPr>
              <a:t>above normal(as forecast), is at below normal (ACE-accumulated cyclone energy) levels so far. </a:t>
            </a:r>
            <a:r>
              <a:rPr lang="en-US" sz="1300" dirty="0" smtClean="0">
                <a:latin typeface="Trebuchet MS" panose="020B0603020202020204" pitchFamily="34" charset="0"/>
              </a:rPr>
              <a:t>These are the underlying conditions, that the upcoming Drought Forecast season </a:t>
            </a:r>
            <a:r>
              <a:rPr lang="en-US" sz="1300" dirty="0" smtClean="0">
                <a:latin typeface="Trebuchet MS" panose="020B0603020202020204" pitchFamily="34" charset="0"/>
              </a:rPr>
              <a:t>forecast (OND) </a:t>
            </a:r>
            <a:r>
              <a:rPr lang="en-US" sz="1300" dirty="0" smtClean="0">
                <a:latin typeface="Trebuchet MS" panose="020B0603020202020204" pitchFamily="34" charset="0"/>
              </a:rPr>
              <a:t>depends on.</a:t>
            </a:r>
          </a:p>
          <a:p>
            <a:pPr marL="346075" lvl="1" indent="-346075"/>
            <a:r>
              <a:rPr lang="en-US" sz="1300" dirty="0" smtClean="0">
                <a:latin typeface="Trebuchet MS" panose="020B0603020202020204" pitchFamily="34" charset="0"/>
              </a:rPr>
              <a:t>The active SW monsoon has already made a big </a:t>
            </a:r>
            <a:r>
              <a:rPr lang="en-US" sz="1300" dirty="0" smtClean="0">
                <a:latin typeface="Trebuchet MS" panose="020B0603020202020204" pitchFamily="34" charset="0"/>
              </a:rPr>
              <a:t>dent </a:t>
            </a:r>
            <a:r>
              <a:rPr lang="en-US" sz="1300" dirty="0">
                <a:latin typeface="Trebuchet MS" panose="020B0603020202020204" pitchFamily="34" charset="0"/>
              </a:rPr>
              <a:t>i</a:t>
            </a:r>
            <a:r>
              <a:rPr lang="en-US" sz="1300" dirty="0" smtClean="0">
                <a:latin typeface="Trebuchet MS" panose="020B0603020202020204" pitchFamily="34" charset="0"/>
              </a:rPr>
              <a:t>n </a:t>
            </a:r>
            <a:r>
              <a:rPr lang="en-US" sz="1300" dirty="0" smtClean="0">
                <a:latin typeface="Trebuchet MS" panose="020B0603020202020204" pitchFamily="34" charset="0"/>
              </a:rPr>
              <a:t>the short term drought in the region, and is even making a slight dent in the long term drought. Hence we expect to see improvement in the ST drought situation, but the LT drought will continue to stay. Same is the situation in </a:t>
            </a:r>
            <a:r>
              <a:rPr lang="en-US" sz="1300" dirty="0" smtClean="0">
                <a:latin typeface="Trebuchet MS" panose="020B0603020202020204" pitchFamily="34" charset="0"/>
              </a:rPr>
              <a:t>CA/OR/WA, </a:t>
            </a:r>
            <a:r>
              <a:rPr lang="en-US" sz="1300" dirty="0" smtClean="0">
                <a:latin typeface="Trebuchet MS" panose="020B0603020202020204" pitchFamily="34" charset="0"/>
              </a:rPr>
              <a:t>until the rainy season begins in late </a:t>
            </a:r>
            <a:r>
              <a:rPr lang="en-US" sz="1300" dirty="0" smtClean="0">
                <a:latin typeface="Trebuchet MS" panose="020B0603020202020204" pitchFamily="34" charset="0"/>
              </a:rPr>
              <a:t>November and December. </a:t>
            </a:r>
            <a:r>
              <a:rPr lang="en-US" sz="1300" dirty="0" smtClean="0">
                <a:latin typeface="Trebuchet MS" panose="020B0603020202020204" pitchFamily="34" charset="0"/>
              </a:rPr>
              <a:t>Continued above normal temperatures forecast for the season in the region does not help. </a:t>
            </a:r>
          </a:p>
          <a:p>
            <a:pPr marL="346075" lvl="1" indent="-346075"/>
            <a:r>
              <a:rPr lang="en-US" sz="1300" dirty="0" smtClean="0">
                <a:latin typeface="Trebuchet MS" panose="020B0603020202020204" pitchFamily="34" charset="0"/>
              </a:rPr>
              <a:t>Short term rainfall in the next couple of </a:t>
            </a:r>
            <a:r>
              <a:rPr lang="en-US" sz="1300" dirty="0" smtClean="0">
                <a:latin typeface="Trebuchet MS" panose="020B0603020202020204" pitchFamily="34" charset="0"/>
              </a:rPr>
              <a:t>weeks from the active monsoon in NV/UT,AZ/NM and even ID/WY may contain further dryness development in these regions, and may even help the short term drought here. Also, the ST forecast rain in FL, may ease dryness for the month, but probably not for the season (see next point!)</a:t>
            </a:r>
            <a:r>
              <a:rPr lang="en-US" sz="1300" dirty="0" smtClean="0">
                <a:latin typeface="Trebuchet MS" panose="020B0603020202020204" pitchFamily="34" charset="0"/>
              </a:rPr>
              <a:t>.</a:t>
            </a:r>
            <a:r>
              <a:rPr lang="en-US" sz="1300" dirty="0" smtClean="0">
                <a:latin typeface="Trebuchet MS" panose="020B0603020202020204" pitchFamily="34" charset="0"/>
              </a:rPr>
              <a:t> </a:t>
            </a:r>
          </a:p>
          <a:p>
            <a:pPr marL="346075" lvl="1" indent="-346075"/>
            <a:r>
              <a:rPr lang="en-US" sz="1300" kern="1200" dirty="0" smtClean="0">
                <a:latin typeface="Trebuchet MS" panose="020B0603020202020204" pitchFamily="34" charset="0"/>
              </a:rPr>
              <a:t>The </a:t>
            </a:r>
            <a:r>
              <a:rPr lang="en-US" sz="1300" kern="1200" dirty="0" smtClean="0">
                <a:latin typeface="Trebuchet MS" panose="020B0603020202020204" pitchFamily="34" charset="0"/>
              </a:rPr>
              <a:t>dryness in the northeast </a:t>
            </a:r>
            <a:r>
              <a:rPr lang="en-US" sz="1300" kern="1200" dirty="0" smtClean="0">
                <a:latin typeface="Trebuchet MS" panose="020B0603020202020204" pitchFamily="34" charset="0"/>
              </a:rPr>
              <a:t>may also go away from the short term trains. The on going La Nina, the associated ENSO rainfall composites and the NMME forecast, make it highly likely that many parts of the Gulf coastal states may develop some form of short term temporary dryness before the end of the forecast season OND. *****  </a:t>
            </a:r>
            <a:endParaRPr lang="en-US" sz="1300" kern="1200" dirty="0" smtClean="0">
              <a:latin typeface="Trebuchet MS" panose="020B0603020202020204" pitchFamily="34" charset="0"/>
            </a:endParaRP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rought Monitor for usd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281219"/>
            <a:ext cx="1981200" cy="1776181"/>
          </a:xfrm>
          <a:prstGeom prst="rect">
            <a:avLst/>
          </a:prstGeom>
          <a:noFill/>
          <a:ln>
            <a:noFill/>
          </a:ln>
        </p:spPr>
      </p:pic>
      <p:grpSp>
        <p:nvGrpSpPr>
          <p:cNvPr id="11" name="Group 10"/>
          <p:cNvGrpSpPr/>
          <p:nvPr/>
        </p:nvGrpSpPr>
        <p:grpSpPr>
          <a:xfrm>
            <a:off x="5171" y="0"/>
            <a:ext cx="7108933" cy="3212435"/>
            <a:chOff x="5171" y="49406"/>
            <a:chExt cx="7108933" cy="3212435"/>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97068" y="2954064"/>
              <a:ext cx="4532232"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52851"/>
            <a:ext cx="867042" cy="1539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97444" y="4146009"/>
            <a:ext cx="1503894" cy="307777"/>
          </a:xfrm>
          <a:prstGeom prst="rect">
            <a:avLst/>
          </a:prstGeom>
          <a:noFill/>
        </p:spPr>
        <p:txBody>
          <a:bodyPr wrap="square" rtlCol="0">
            <a:spAutoFit/>
          </a:bodyPr>
          <a:lstStyle/>
          <a:p>
            <a:r>
              <a:rPr lang="en-US" sz="1400" dirty="0" smtClean="0"/>
              <a:t>Current drought!</a:t>
            </a:r>
            <a:endParaRPr lang="en-US" sz="1400" dirty="0"/>
          </a:p>
        </p:txBody>
      </p:sp>
      <p:sp>
        <p:nvSpPr>
          <p:cNvPr id="10" name="TextBox 9"/>
          <p:cNvSpPr txBox="1"/>
          <p:nvPr/>
        </p:nvSpPr>
        <p:spPr>
          <a:xfrm>
            <a:off x="6478982" y="3173970"/>
            <a:ext cx="2628900" cy="738664"/>
          </a:xfrm>
          <a:prstGeom prst="rect">
            <a:avLst/>
          </a:prstGeom>
          <a:noFill/>
        </p:spPr>
        <p:txBody>
          <a:bodyPr wrap="square" rtlCol="0">
            <a:spAutoFit/>
          </a:bodyPr>
          <a:lstStyle/>
          <a:p>
            <a:r>
              <a:rPr lang="en-US" sz="1400" dirty="0" smtClean="0"/>
              <a:t>The spatial details of </a:t>
            </a:r>
          </a:p>
          <a:p>
            <a:r>
              <a:rPr lang="en-US" sz="1400" dirty="0" smtClean="0"/>
              <a:t>Every </a:t>
            </a:r>
            <a:r>
              <a:rPr lang="en-US" sz="1400" dirty="0"/>
              <a:t>drought is different</a:t>
            </a:r>
            <a:r>
              <a:rPr lang="en-US" sz="1400" dirty="0" smtClean="0"/>
              <a:t>.!</a:t>
            </a:r>
          </a:p>
          <a:p>
            <a:r>
              <a:rPr lang="en-US" sz="1400" dirty="0" smtClean="0"/>
              <a:t>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6111683"/>
            <a:ext cx="8077200" cy="784830"/>
          </a:xfrm>
          <a:prstGeom prst="rect">
            <a:avLst/>
          </a:prstGeom>
          <a:noFill/>
        </p:spPr>
        <p:txBody>
          <a:bodyPr wrap="square" rtlCol="0">
            <a:spAutoFit/>
          </a:bodyPr>
          <a:lstStyle/>
          <a:p>
            <a:r>
              <a:rPr lang="en-US" sz="1500" dirty="0" smtClean="0"/>
              <a:t>Now: All five drought categories’ (D0-D4) </a:t>
            </a:r>
            <a:r>
              <a:rPr lang="en-US" sz="1500" dirty="0" smtClean="0"/>
              <a:t>US land </a:t>
            </a:r>
            <a:r>
              <a:rPr lang="en-US" sz="1500" dirty="0" smtClean="0"/>
              <a:t>area </a:t>
            </a:r>
            <a:r>
              <a:rPr lang="en-US" sz="1500" u="sng" dirty="0" smtClean="0"/>
              <a:t>have come down slightly from recent highs</a:t>
            </a:r>
            <a:r>
              <a:rPr lang="en-US" sz="1500" dirty="0" smtClean="0"/>
              <a:t>, made possible mainly by the strong southwest monsoon rainfall this calendar year also. But with the monsoon season gradually coming to an end, what will happen? Esp. with the ongoing La Nina!!  </a:t>
            </a:r>
            <a:endParaRPr lang="en-US" sz="1500" dirty="0"/>
          </a:p>
        </p:txBody>
      </p:sp>
      <p:cxnSp>
        <p:nvCxnSpPr>
          <p:cNvPr id="17" name="Straight Arrow Connector 16"/>
          <p:cNvCxnSpPr/>
          <p:nvPr/>
        </p:nvCxnSpPr>
        <p:spPr>
          <a:xfrm flipH="1" flipV="1">
            <a:off x="5473299" y="4211883"/>
            <a:ext cx="190327" cy="17223"/>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5"/>
          <a:srcRect l="6129" t="3204" b="5795"/>
          <a:stretch/>
        </p:blipFill>
        <p:spPr>
          <a:xfrm>
            <a:off x="897018" y="3191665"/>
            <a:ext cx="4970382" cy="2904336"/>
          </a:xfrm>
          <a:prstGeom prst="rect">
            <a:avLst/>
          </a:prstGeom>
        </p:spPr>
      </p:pic>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0700" y="3048001"/>
            <a:ext cx="571500" cy="2391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14104" y="4461627"/>
            <a:ext cx="2029896" cy="1503117"/>
          </a:xfrm>
          <a:prstGeom prst="rect">
            <a:avLst/>
          </a:prstGeom>
          <a:noFill/>
          <a:ln>
            <a:noFill/>
          </a:ln>
        </p:spPr>
      </p:pic>
      <p:cxnSp>
        <p:nvCxnSpPr>
          <p:cNvPr id="14" name="Straight Arrow Connector 13"/>
          <p:cNvCxnSpPr/>
          <p:nvPr/>
        </p:nvCxnSpPr>
        <p:spPr>
          <a:xfrm flipH="1" flipV="1">
            <a:off x="5556603" y="4994880"/>
            <a:ext cx="1557501" cy="467843"/>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6" y="506047"/>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a:t>
            </a:r>
            <a:endParaRPr lang="en-US" b="1" dirty="0">
              <a:solidFill>
                <a:srgbClr val="FF0000"/>
              </a:solidFill>
            </a:endParaRP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626423"/>
            <a:ext cx="8777531" cy="307777"/>
          </a:xfrm>
          <a:prstGeom prst="rect">
            <a:avLst/>
          </a:prstGeom>
        </p:spPr>
        <p:txBody>
          <a:bodyPr wrap="none">
            <a:spAutoFit/>
          </a:bodyPr>
          <a:lstStyle/>
          <a:p>
            <a:r>
              <a:rPr lang="en-US" sz="1400" b="1" dirty="0"/>
              <a:t>From: Recent Accumulated 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cxnSp>
        <p:nvCxnSpPr>
          <p:cNvPr id="11" name="Straight Arrow Connector 10"/>
          <p:cNvCxnSpPr/>
          <p:nvPr/>
        </p:nvCxnSpPr>
        <p:spPr>
          <a:xfrm flipH="1" flipV="1">
            <a:off x="1563079" y="224382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876800" y="2243822"/>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895600" y="5040868"/>
            <a:ext cx="685800" cy="521732"/>
            <a:chOff x="2819400" y="2286000"/>
            <a:chExt cx="685800" cy="521732"/>
          </a:xfrm>
        </p:grpSpPr>
        <p:sp>
          <p:nvSpPr>
            <p:cNvPr id="35" name="TextBox 34"/>
            <p:cNvSpPr txBox="1"/>
            <p:nvPr/>
          </p:nvSpPr>
          <p:spPr>
            <a:xfrm>
              <a:off x="3200400" y="2438400"/>
              <a:ext cx="304800" cy="369332"/>
            </a:xfrm>
            <a:prstGeom prst="rect">
              <a:avLst/>
            </a:prstGeom>
            <a:noFill/>
          </p:spPr>
          <p:txBody>
            <a:bodyPr wrap="square" rtlCol="0">
              <a:spAutoFit/>
            </a:bodyPr>
            <a:lstStyle/>
            <a:p>
              <a:r>
                <a:rPr lang="en-US" dirty="0" smtClean="0"/>
                <a:t>?</a:t>
              </a:r>
              <a:endParaRPr lang="en-US" dirty="0"/>
            </a:p>
          </p:txBody>
        </p:sp>
        <p:cxnSp>
          <p:nvCxnSpPr>
            <p:cNvPr id="36" name="Straight Arrow Connector 35"/>
            <p:cNvCxnSpPr>
              <a:stCxn id="35" idx="0"/>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2819400" y="2667000"/>
              <a:ext cx="381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0" y="5943600"/>
            <a:ext cx="7696200" cy="738664"/>
          </a:xfrm>
          <a:prstGeom prst="rect">
            <a:avLst/>
          </a:prstGeom>
          <a:noFill/>
        </p:spPr>
        <p:txBody>
          <a:bodyPr wrap="square" rtlCol="0">
            <a:spAutoFit/>
          </a:bodyPr>
          <a:lstStyle/>
          <a:p>
            <a:r>
              <a:rPr lang="en-US" sz="1350" dirty="0" smtClean="0"/>
              <a:t>So far, a very good active SW monsoon, bringing considerable relief to the short term drought in the SW region! </a:t>
            </a:r>
            <a:r>
              <a:rPr lang="en-US" sz="1350" dirty="0" smtClean="0">
                <a:sym typeface="Wingdings" panose="05000000000000000000" pitchFamily="2" charset="2"/>
              </a:rPr>
              <a:t>. But long term drought?  </a:t>
            </a:r>
            <a:r>
              <a:rPr lang="en-US" sz="1350" dirty="0" smtClean="0">
                <a:sym typeface="Wingdings" panose="05000000000000000000" pitchFamily="2" charset="2"/>
              </a:rPr>
              <a:t>The</a:t>
            </a:r>
            <a:r>
              <a:rPr lang="en-US" sz="1350" dirty="0" smtClean="0">
                <a:sym typeface="Wingdings" panose="05000000000000000000" pitchFamily="2" charset="2"/>
              </a:rPr>
              <a:t> </a:t>
            </a:r>
            <a:r>
              <a:rPr lang="en-US" sz="1350" dirty="0">
                <a:sym typeface="Wingdings" panose="05000000000000000000" pitchFamily="2" charset="2"/>
              </a:rPr>
              <a:t>t</a:t>
            </a:r>
            <a:r>
              <a:rPr lang="en-US" sz="1350" dirty="0" smtClean="0">
                <a:sym typeface="Wingdings" panose="05000000000000000000" pitchFamily="2" charset="2"/>
              </a:rPr>
              <a:t>wo good monsoons in a row, is making a </a:t>
            </a:r>
            <a:r>
              <a:rPr lang="en-US" sz="1350" dirty="0" smtClean="0">
                <a:sym typeface="Wingdings" panose="05000000000000000000" pitchFamily="2" charset="2"/>
              </a:rPr>
              <a:t>big dent in the short term drought! But is it also making an impact to the long term drought? How long is “long term”, really?</a:t>
            </a:r>
            <a:endParaRPr lang="en-US" sz="1350" dirty="0"/>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644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2" name="TextBox 1"/>
          <p:cNvSpPr txBox="1"/>
          <p:nvPr/>
        </p:nvSpPr>
        <p:spPr>
          <a:xfrm>
            <a:off x="854533" y="1457980"/>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p:nvPr/>
        </p:nvSpPr>
        <p:spPr>
          <a:xfrm>
            <a:off x="284085" y="1154097"/>
            <a:ext cx="807868" cy="1154097"/>
          </a:xfrm>
          <a:custGeom>
            <a:avLst/>
            <a:gdLst>
              <a:gd name="connsiteX0" fmla="*/ 0 w 807868"/>
              <a:gd name="connsiteY0" fmla="*/ 0 h 1154097"/>
              <a:gd name="connsiteX1" fmla="*/ 88777 w 807868"/>
              <a:gd name="connsiteY1" fmla="*/ 17755 h 1154097"/>
              <a:gd name="connsiteX2" fmla="*/ 168676 w 807868"/>
              <a:gd name="connsiteY2" fmla="*/ 62144 h 1154097"/>
              <a:gd name="connsiteX3" fmla="*/ 523783 w 807868"/>
              <a:gd name="connsiteY3" fmla="*/ 71021 h 1154097"/>
              <a:gd name="connsiteX4" fmla="*/ 648070 w 807868"/>
              <a:gd name="connsiteY4" fmla="*/ 79899 h 1154097"/>
              <a:gd name="connsiteX5" fmla="*/ 692459 w 807868"/>
              <a:gd name="connsiteY5" fmla="*/ 97654 h 1154097"/>
              <a:gd name="connsiteX6" fmla="*/ 719092 w 807868"/>
              <a:gd name="connsiteY6" fmla="*/ 106532 h 1154097"/>
              <a:gd name="connsiteX7" fmla="*/ 754602 w 807868"/>
              <a:gd name="connsiteY7" fmla="*/ 159798 h 1154097"/>
              <a:gd name="connsiteX8" fmla="*/ 790113 w 807868"/>
              <a:gd name="connsiteY8" fmla="*/ 213064 h 1154097"/>
              <a:gd name="connsiteX9" fmla="*/ 807868 w 807868"/>
              <a:gd name="connsiteY9" fmla="*/ 266330 h 1154097"/>
              <a:gd name="connsiteX10" fmla="*/ 798991 w 807868"/>
              <a:gd name="connsiteY10" fmla="*/ 372862 h 1154097"/>
              <a:gd name="connsiteX11" fmla="*/ 781235 w 807868"/>
              <a:gd name="connsiteY11" fmla="*/ 399495 h 1154097"/>
              <a:gd name="connsiteX12" fmla="*/ 772358 w 807868"/>
              <a:gd name="connsiteY12" fmla="*/ 426128 h 1154097"/>
              <a:gd name="connsiteX13" fmla="*/ 763480 w 807868"/>
              <a:gd name="connsiteY13" fmla="*/ 479394 h 1154097"/>
              <a:gd name="connsiteX14" fmla="*/ 745725 w 807868"/>
              <a:gd name="connsiteY14" fmla="*/ 506027 h 1154097"/>
              <a:gd name="connsiteX15" fmla="*/ 701336 w 807868"/>
              <a:gd name="connsiteY15" fmla="*/ 550416 h 1154097"/>
              <a:gd name="connsiteX16" fmla="*/ 639193 w 807868"/>
              <a:gd name="connsiteY16" fmla="*/ 532660 h 1154097"/>
              <a:gd name="connsiteX17" fmla="*/ 585927 w 807868"/>
              <a:gd name="connsiteY17" fmla="*/ 497150 h 1154097"/>
              <a:gd name="connsiteX18" fmla="*/ 568171 w 807868"/>
              <a:gd name="connsiteY18" fmla="*/ 470517 h 1154097"/>
              <a:gd name="connsiteX19" fmla="*/ 541538 w 807868"/>
              <a:gd name="connsiteY19" fmla="*/ 452761 h 1154097"/>
              <a:gd name="connsiteX20" fmla="*/ 426129 w 807868"/>
              <a:gd name="connsiteY20" fmla="*/ 399495 h 1154097"/>
              <a:gd name="connsiteX21" fmla="*/ 195309 w 807868"/>
              <a:gd name="connsiteY21" fmla="*/ 408373 h 1154097"/>
              <a:gd name="connsiteX22" fmla="*/ 142043 w 807868"/>
              <a:gd name="connsiteY22" fmla="*/ 426128 h 1154097"/>
              <a:gd name="connsiteX23" fmla="*/ 133165 w 807868"/>
              <a:gd name="connsiteY23" fmla="*/ 461639 h 1154097"/>
              <a:gd name="connsiteX24" fmla="*/ 159798 w 807868"/>
              <a:gd name="connsiteY24" fmla="*/ 612559 h 1154097"/>
              <a:gd name="connsiteX25" fmla="*/ 168676 w 807868"/>
              <a:gd name="connsiteY25" fmla="*/ 665825 h 1154097"/>
              <a:gd name="connsiteX26" fmla="*/ 186432 w 807868"/>
              <a:gd name="connsiteY26" fmla="*/ 692458 h 1154097"/>
              <a:gd name="connsiteX27" fmla="*/ 213065 w 807868"/>
              <a:gd name="connsiteY27" fmla="*/ 745724 h 1154097"/>
              <a:gd name="connsiteX28" fmla="*/ 266331 w 807868"/>
              <a:gd name="connsiteY28" fmla="*/ 852256 h 1154097"/>
              <a:gd name="connsiteX29" fmla="*/ 266331 w 807868"/>
              <a:gd name="connsiteY29" fmla="*/ 1074198 h 1154097"/>
              <a:gd name="connsiteX30" fmla="*/ 204187 w 807868"/>
              <a:gd name="connsiteY30" fmla="*/ 1127464 h 1154097"/>
              <a:gd name="connsiteX31" fmla="*/ 168676 w 807868"/>
              <a:gd name="connsiteY31" fmla="*/ 1154097 h 1154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7868" h="1154097">
                <a:moveTo>
                  <a:pt x="0" y="0"/>
                </a:moveTo>
                <a:cubicBezTo>
                  <a:pt x="15432" y="2205"/>
                  <a:pt x="67326" y="5838"/>
                  <a:pt x="88777" y="17755"/>
                </a:cubicBezTo>
                <a:cubicBezTo>
                  <a:pt x="102923" y="25614"/>
                  <a:pt x="142369" y="60920"/>
                  <a:pt x="168676" y="62144"/>
                </a:cubicBezTo>
                <a:cubicBezTo>
                  <a:pt x="286954" y="67645"/>
                  <a:pt x="405414" y="68062"/>
                  <a:pt x="523783" y="71021"/>
                </a:cubicBezTo>
                <a:cubicBezTo>
                  <a:pt x="565212" y="73980"/>
                  <a:pt x="607044" y="73421"/>
                  <a:pt x="648070" y="79899"/>
                </a:cubicBezTo>
                <a:cubicBezTo>
                  <a:pt x="663811" y="82384"/>
                  <a:pt x="677538" y="92059"/>
                  <a:pt x="692459" y="97654"/>
                </a:cubicBezTo>
                <a:cubicBezTo>
                  <a:pt x="701221" y="100940"/>
                  <a:pt x="710214" y="103573"/>
                  <a:pt x="719092" y="106532"/>
                </a:cubicBezTo>
                <a:cubicBezTo>
                  <a:pt x="778200" y="165640"/>
                  <a:pt x="722482" y="101981"/>
                  <a:pt x="754602" y="159798"/>
                </a:cubicBezTo>
                <a:cubicBezTo>
                  <a:pt x="764965" y="178452"/>
                  <a:pt x="783365" y="192820"/>
                  <a:pt x="790113" y="213064"/>
                </a:cubicBezTo>
                <a:lnTo>
                  <a:pt x="807868" y="266330"/>
                </a:lnTo>
                <a:cubicBezTo>
                  <a:pt x="804909" y="301841"/>
                  <a:pt x="805979" y="337920"/>
                  <a:pt x="798991" y="372862"/>
                </a:cubicBezTo>
                <a:cubicBezTo>
                  <a:pt x="796898" y="383325"/>
                  <a:pt x="786007" y="389952"/>
                  <a:pt x="781235" y="399495"/>
                </a:cubicBezTo>
                <a:cubicBezTo>
                  <a:pt x="777050" y="407865"/>
                  <a:pt x="774388" y="416993"/>
                  <a:pt x="772358" y="426128"/>
                </a:cubicBezTo>
                <a:cubicBezTo>
                  <a:pt x="768453" y="443700"/>
                  <a:pt x="769172" y="462317"/>
                  <a:pt x="763480" y="479394"/>
                </a:cubicBezTo>
                <a:cubicBezTo>
                  <a:pt x="760106" y="489516"/>
                  <a:pt x="752751" y="497997"/>
                  <a:pt x="745725" y="506027"/>
                </a:cubicBezTo>
                <a:cubicBezTo>
                  <a:pt x="731946" y="521775"/>
                  <a:pt x="701336" y="550416"/>
                  <a:pt x="701336" y="550416"/>
                </a:cubicBezTo>
                <a:cubicBezTo>
                  <a:pt x="680622" y="544497"/>
                  <a:pt x="658753" y="541688"/>
                  <a:pt x="639193" y="532660"/>
                </a:cubicBezTo>
                <a:cubicBezTo>
                  <a:pt x="619818" y="523718"/>
                  <a:pt x="585927" y="497150"/>
                  <a:pt x="585927" y="497150"/>
                </a:cubicBezTo>
                <a:cubicBezTo>
                  <a:pt x="580008" y="488272"/>
                  <a:pt x="575716" y="478062"/>
                  <a:pt x="568171" y="470517"/>
                </a:cubicBezTo>
                <a:cubicBezTo>
                  <a:pt x="560626" y="462972"/>
                  <a:pt x="550586" y="458416"/>
                  <a:pt x="541538" y="452761"/>
                </a:cubicBezTo>
                <a:cubicBezTo>
                  <a:pt x="482078" y="415598"/>
                  <a:pt x="503623" y="428555"/>
                  <a:pt x="426129" y="399495"/>
                </a:cubicBezTo>
                <a:cubicBezTo>
                  <a:pt x="349189" y="402454"/>
                  <a:pt x="271970" y="401186"/>
                  <a:pt x="195309" y="408373"/>
                </a:cubicBezTo>
                <a:cubicBezTo>
                  <a:pt x="176675" y="410120"/>
                  <a:pt x="156253" y="413948"/>
                  <a:pt x="142043" y="426128"/>
                </a:cubicBezTo>
                <a:cubicBezTo>
                  <a:pt x="132779" y="434068"/>
                  <a:pt x="136124" y="449802"/>
                  <a:pt x="133165" y="461639"/>
                </a:cubicBezTo>
                <a:cubicBezTo>
                  <a:pt x="148769" y="586465"/>
                  <a:pt x="133046" y="478799"/>
                  <a:pt x="159798" y="612559"/>
                </a:cubicBezTo>
                <a:cubicBezTo>
                  <a:pt x="163328" y="630210"/>
                  <a:pt x="162984" y="648749"/>
                  <a:pt x="168676" y="665825"/>
                </a:cubicBezTo>
                <a:cubicBezTo>
                  <a:pt x="172050" y="675947"/>
                  <a:pt x="181250" y="683131"/>
                  <a:pt x="186432" y="692458"/>
                </a:cubicBezTo>
                <a:cubicBezTo>
                  <a:pt x="196073" y="709811"/>
                  <a:pt x="205430" y="727400"/>
                  <a:pt x="213065" y="745724"/>
                </a:cubicBezTo>
                <a:cubicBezTo>
                  <a:pt x="253904" y="843738"/>
                  <a:pt x="201813" y="755479"/>
                  <a:pt x="266331" y="852256"/>
                </a:cubicBezTo>
                <a:cubicBezTo>
                  <a:pt x="293079" y="932505"/>
                  <a:pt x="294692" y="926721"/>
                  <a:pt x="266331" y="1074198"/>
                </a:cubicBezTo>
                <a:cubicBezTo>
                  <a:pt x="262913" y="1091972"/>
                  <a:pt x="219485" y="1116537"/>
                  <a:pt x="204187" y="1127464"/>
                </a:cubicBezTo>
                <a:cubicBezTo>
                  <a:pt x="192147" y="1136064"/>
                  <a:pt x="168676" y="1154097"/>
                  <a:pt x="168676" y="1154097"/>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136342" y="1152333"/>
            <a:ext cx="1109708" cy="1034538"/>
          </a:xfrm>
          <a:custGeom>
            <a:avLst/>
            <a:gdLst>
              <a:gd name="connsiteX0" fmla="*/ 0 w 1109708"/>
              <a:gd name="connsiteY0" fmla="*/ 90541 h 1034538"/>
              <a:gd name="connsiteX1" fmla="*/ 17755 w 1109708"/>
              <a:gd name="connsiteY1" fmla="*/ 134929 h 1034538"/>
              <a:gd name="connsiteX2" fmla="*/ 26633 w 1109708"/>
              <a:gd name="connsiteY2" fmla="*/ 161562 h 1034538"/>
              <a:gd name="connsiteX3" fmla="*/ 79899 w 1109708"/>
              <a:gd name="connsiteY3" fmla="*/ 223706 h 1034538"/>
              <a:gd name="connsiteX4" fmla="*/ 168675 w 1109708"/>
              <a:gd name="connsiteY4" fmla="*/ 250339 h 1034538"/>
              <a:gd name="connsiteX5" fmla="*/ 230819 w 1109708"/>
              <a:gd name="connsiteY5" fmla="*/ 268094 h 1034538"/>
              <a:gd name="connsiteX6" fmla="*/ 310718 w 1109708"/>
              <a:gd name="connsiteY6" fmla="*/ 321360 h 1034538"/>
              <a:gd name="connsiteX7" fmla="*/ 346229 w 1109708"/>
              <a:gd name="connsiteY7" fmla="*/ 339116 h 1034538"/>
              <a:gd name="connsiteX8" fmla="*/ 426128 w 1109708"/>
              <a:gd name="connsiteY8" fmla="*/ 356871 h 1034538"/>
              <a:gd name="connsiteX9" fmla="*/ 452761 w 1109708"/>
              <a:gd name="connsiteY9" fmla="*/ 374626 h 1034538"/>
              <a:gd name="connsiteX10" fmla="*/ 506027 w 1109708"/>
              <a:gd name="connsiteY10" fmla="*/ 392382 h 1034538"/>
              <a:gd name="connsiteX11" fmla="*/ 541538 w 1109708"/>
              <a:gd name="connsiteY11" fmla="*/ 472281 h 1034538"/>
              <a:gd name="connsiteX12" fmla="*/ 337351 w 1109708"/>
              <a:gd name="connsiteY12" fmla="*/ 498914 h 1034538"/>
              <a:gd name="connsiteX13" fmla="*/ 319596 w 1109708"/>
              <a:gd name="connsiteY13" fmla="*/ 552180 h 1034538"/>
              <a:gd name="connsiteX14" fmla="*/ 328474 w 1109708"/>
              <a:gd name="connsiteY14" fmla="*/ 614323 h 1034538"/>
              <a:gd name="connsiteX15" fmla="*/ 355107 w 1109708"/>
              <a:gd name="connsiteY15" fmla="*/ 623201 h 1034538"/>
              <a:gd name="connsiteX16" fmla="*/ 390617 w 1109708"/>
              <a:gd name="connsiteY16" fmla="*/ 649834 h 1034538"/>
              <a:gd name="connsiteX17" fmla="*/ 443883 w 1109708"/>
              <a:gd name="connsiteY17" fmla="*/ 685345 h 1034538"/>
              <a:gd name="connsiteX18" fmla="*/ 470516 w 1109708"/>
              <a:gd name="connsiteY18" fmla="*/ 703100 h 1034538"/>
              <a:gd name="connsiteX19" fmla="*/ 506027 w 1109708"/>
              <a:gd name="connsiteY19" fmla="*/ 711978 h 1034538"/>
              <a:gd name="connsiteX20" fmla="*/ 532660 w 1109708"/>
              <a:gd name="connsiteY20" fmla="*/ 871776 h 1034538"/>
              <a:gd name="connsiteX21" fmla="*/ 612559 w 1109708"/>
              <a:gd name="connsiteY21" fmla="*/ 1013818 h 1034538"/>
              <a:gd name="connsiteX22" fmla="*/ 701336 w 1109708"/>
              <a:gd name="connsiteY22" fmla="*/ 1022696 h 1034538"/>
              <a:gd name="connsiteX23" fmla="*/ 852256 w 1109708"/>
              <a:gd name="connsiteY23" fmla="*/ 1022696 h 1034538"/>
              <a:gd name="connsiteX24" fmla="*/ 887767 w 1109708"/>
              <a:gd name="connsiteY24" fmla="*/ 996063 h 1034538"/>
              <a:gd name="connsiteX25" fmla="*/ 923277 w 1109708"/>
              <a:gd name="connsiteY25" fmla="*/ 942797 h 1034538"/>
              <a:gd name="connsiteX26" fmla="*/ 958788 w 1109708"/>
              <a:gd name="connsiteY26" fmla="*/ 862898 h 1034538"/>
              <a:gd name="connsiteX27" fmla="*/ 1020932 w 1109708"/>
              <a:gd name="connsiteY27" fmla="*/ 774121 h 1034538"/>
              <a:gd name="connsiteX28" fmla="*/ 1074198 w 1109708"/>
              <a:gd name="connsiteY28" fmla="*/ 720855 h 1034538"/>
              <a:gd name="connsiteX29" fmla="*/ 1109708 w 1109708"/>
              <a:gd name="connsiteY29" fmla="*/ 658712 h 1034538"/>
              <a:gd name="connsiteX30" fmla="*/ 1100831 w 1109708"/>
              <a:gd name="connsiteY30" fmla="*/ 454525 h 1034538"/>
              <a:gd name="connsiteX31" fmla="*/ 1047565 w 1109708"/>
              <a:gd name="connsiteY31" fmla="*/ 401259 h 1034538"/>
              <a:gd name="connsiteX32" fmla="*/ 1020932 w 1109708"/>
              <a:gd name="connsiteY32" fmla="*/ 365749 h 1034538"/>
              <a:gd name="connsiteX33" fmla="*/ 994299 w 1109708"/>
              <a:gd name="connsiteY33" fmla="*/ 347993 h 1034538"/>
              <a:gd name="connsiteX34" fmla="*/ 976543 w 1109708"/>
              <a:gd name="connsiteY34" fmla="*/ 330238 h 1034538"/>
              <a:gd name="connsiteX35" fmla="*/ 932155 w 1109708"/>
              <a:gd name="connsiteY35" fmla="*/ 303605 h 1034538"/>
              <a:gd name="connsiteX36" fmla="*/ 870011 w 1109708"/>
              <a:gd name="connsiteY36" fmla="*/ 259217 h 1034538"/>
              <a:gd name="connsiteX37" fmla="*/ 816745 w 1109708"/>
              <a:gd name="connsiteY37" fmla="*/ 205950 h 1034538"/>
              <a:gd name="connsiteX38" fmla="*/ 710213 w 1109708"/>
              <a:gd name="connsiteY38" fmla="*/ 99418 h 1034538"/>
              <a:gd name="connsiteX39" fmla="*/ 674703 w 1109708"/>
              <a:gd name="connsiteY39" fmla="*/ 63908 h 1034538"/>
              <a:gd name="connsiteX40" fmla="*/ 639192 w 1109708"/>
              <a:gd name="connsiteY40" fmla="*/ 46152 h 1034538"/>
              <a:gd name="connsiteX41" fmla="*/ 612559 w 1109708"/>
              <a:gd name="connsiteY41" fmla="*/ 28397 h 1034538"/>
              <a:gd name="connsiteX42" fmla="*/ 585926 w 1109708"/>
              <a:gd name="connsiteY42" fmla="*/ 1764 h 1034538"/>
              <a:gd name="connsiteX43" fmla="*/ 559293 w 1109708"/>
              <a:gd name="connsiteY43" fmla="*/ 1764 h 10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09708" h="1034538">
                <a:moveTo>
                  <a:pt x="0" y="90541"/>
                </a:moveTo>
                <a:cubicBezTo>
                  <a:pt x="5918" y="105337"/>
                  <a:pt x="12160" y="120008"/>
                  <a:pt x="17755" y="134929"/>
                </a:cubicBezTo>
                <a:cubicBezTo>
                  <a:pt x="21041" y="143691"/>
                  <a:pt x="22448" y="153192"/>
                  <a:pt x="26633" y="161562"/>
                </a:cubicBezTo>
                <a:cubicBezTo>
                  <a:pt x="36673" y="181643"/>
                  <a:pt x="63516" y="212784"/>
                  <a:pt x="79899" y="223706"/>
                </a:cubicBezTo>
                <a:cubicBezTo>
                  <a:pt x="106426" y="241391"/>
                  <a:pt x="138838" y="243708"/>
                  <a:pt x="168675" y="250339"/>
                </a:cubicBezTo>
                <a:cubicBezTo>
                  <a:pt x="202114" y="257770"/>
                  <a:pt x="201162" y="258209"/>
                  <a:pt x="230819" y="268094"/>
                </a:cubicBezTo>
                <a:cubicBezTo>
                  <a:pt x="283835" y="321110"/>
                  <a:pt x="254908" y="307408"/>
                  <a:pt x="310718" y="321360"/>
                </a:cubicBezTo>
                <a:cubicBezTo>
                  <a:pt x="322555" y="327279"/>
                  <a:pt x="333837" y="334469"/>
                  <a:pt x="346229" y="339116"/>
                </a:cubicBezTo>
                <a:cubicBezTo>
                  <a:pt x="360550" y="344486"/>
                  <a:pt x="414084" y="354462"/>
                  <a:pt x="426128" y="356871"/>
                </a:cubicBezTo>
                <a:cubicBezTo>
                  <a:pt x="435006" y="362789"/>
                  <a:pt x="443011" y="370293"/>
                  <a:pt x="452761" y="374626"/>
                </a:cubicBezTo>
                <a:cubicBezTo>
                  <a:pt x="469864" y="382227"/>
                  <a:pt x="506027" y="392382"/>
                  <a:pt x="506027" y="392382"/>
                </a:cubicBezTo>
                <a:cubicBezTo>
                  <a:pt x="527156" y="455770"/>
                  <a:pt x="513400" y="430076"/>
                  <a:pt x="541538" y="472281"/>
                </a:cubicBezTo>
                <a:cubicBezTo>
                  <a:pt x="470117" y="543698"/>
                  <a:pt x="604036" y="417748"/>
                  <a:pt x="337351" y="498914"/>
                </a:cubicBezTo>
                <a:cubicBezTo>
                  <a:pt x="319446" y="504363"/>
                  <a:pt x="319596" y="552180"/>
                  <a:pt x="319596" y="552180"/>
                </a:cubicBezTo>
                <a:cubicBezTo>
                  <a:pt x="322555" y="572894"/>
                  <a:pt x="319116" y="595607"/>
                  <a:pt x="328474" y="614323"/>
                </a:cubicBezTo>
                <a:cubicBezTo>
                  <a:pt x="332659" y="622693"/>
                  <a:pt x="346982" y="618558"/>
                  <a:pt x="355107" y="623201"/>
                </a:cubicBezTo>
                <a:cubicBezTo>
                  <a:pt x="367953" y="630542"/>
                  <a:pt x="378496" y="641349"/>
                  <a:pt x="390617" y="649834"/>
                </a:cubicBezTo>
                <a:cubicBezTo>
                  <a:pt x="408099" y="662071"/>
                  <a:pt x="426128" y="673508"/>
                  <a:pt x="443883" y="685345"/>
                </a:cubicBezTo>
                <a:cubicBezTo>
                  <a:pt x="452761" y="691263"/>
                  <a:pt x="460165" y="700512"/>
                  <a:pt x="470516" y="703100"/>
                </a:cubicBezTo>
                <a:lnTo>
                  <a:pt x="506027" y="711978"/>
                </a:lnTo>
                <a:cubicBezTo>
                  <a:pt x="541448" y="800533"/>
                  <a:pt x="514480" y="720278"/>
                  <a:pt x="532660" y="871776"/>
                </a:cubicBezTo>
                <a:cubicBezTo>
                  <a:pt x="543184" y="959479"/>
                  <a:pt x="526549" y="988521"/>
                  <a:pt x="612559" y="1013818"/>
                </a:cubicBezTo>
                <a:cubicBezTo>
                  <a:pt x="641090" y="1022210"/>
                  <a:pt x="671744" y="1019737"/>
                  <a:pt x="701336" y="1022696"/>
                </a:cubicBezTo>
                <a:cubicBezTo>
                  <a:pt x="761600" y="1034749"/>
                  <a:pt x="775711" y="1041832"/>
                  <a:pt x="852256" y="1022696"/>
                </a:cubicBezTo>
                <a:cubicBezTo>
                  <a:pt x="866610" y="1019107"/>
                  <a:pt x="875930" y="1004941"/>
                  <a:pt x="887767" y="996063"/>
                </a:cubicBezTo>
                <a:cubicBezTo>
                  <a:pt x="899604" y="978308"/>
                  <a:pt x="915352" y="962610"/>
                  <a:pt x="923277" y="942797"/>
                </a:cubicBezTo>
                <a:cubicBezTo>
                  <a:pt x="933960" y="916090"/>
                  <a:pt x="943862" y="887775"/>
                  <a:pt x="958788" y="862898"/>
                </a:cubicBezTo>
                <a:cubicBezTo>
                  <a:pt x="966638" y="849814"/>
                  <a:pt x="1006366" y="790306"/>
                  <a:pt x="1020932" y="774121"/>
                </a:cubicBezTo>
                <a:cubicBezTo>
                  <a:pt x="1037730" y="755457"/>
                  <a:pt x="1062969" y="743314"/>
                  <a:pt x="1074198" y="720855"/>
                </a:cubicBezTo>
                <a:cubicBezTo>
                  <a:pt x="1096725" y="675802"/>
                  <a:pt x="1084612" y="696356"/>
                  <a:pt x="1109708" y="658712"/>
                </a:cubicBezTo>
                <a:cubicBezTo>
                  <a:pt x="1106749" y="590650"/>
                  <a:pt x="1108640" y="522203"/>
                  <a:pt x="1100831" y="454525"/>
                </a:cubicBezTo>
                <a:cubicBezTo>
                  <a:pt x="1098102" y="430876"/>
                  <a:pt x="1059391" y="413085"/>
                  <a:pt x="1047565" y="401259"/>
                </a:cubicBezTo>
                <a:cubicBezTo>
                  <a:pt x="1037103" y="390797"/>
                  <a:pt x="1031394" y="376211"/>
                  <a:pt x="1020932" y="365749"/>
                </a:cubicBezTo>
                <a:cubicBezTo>
                  <a:pt x="1013387" y="358204"/>
                  <a:pt x="1002631" y="354658"/>
                  <a:pt x="994299" y="347993"/>
                </a:cubicBezTo>
                <a:cubicBezTo>
                  <a:pt x="987763" y="342764"/>
                  <a:pt x="983354" y="335103"/>
                  <a:pt x="976543" y="330238"/>
                </a:cubicBezTo>
                <a:cubicBezTo>
                  <a:pt x="962502" y="320209"/>
                  <a:pt x="945959" y="313958"/>
                  <a:pt x="932155" y="303605"/>
                </a:cubicBezTo>
                <a:cubicBezTo>
                  <a:pt x="860176" y="249621"/>
                  <a:pt x="954686" y="301553"/>
                  <a:pt x="870011" y="259217"/>
                </a:cubicBezTo>
                <a:cubicBezTo>
                  <a:pt x="804576" y="171969"/>
                  <a:pt x="879053" y="263066"/>
                  <a:pt x="816745" y="205950"/>
                </a:cubicBezTo>
                <a:lnTo>
                  <a:pt x="710213" y="99418"/>
                </a:lnTo>
                <a:cubicBezTo>
                  <a:pt x="698376" y="87581"/>
                  <a:pt x="689675" y="71394"/>
                  <a:pt x="674703" y="63908"/>
                </a:cubicBezTo>
                <a:cubicBezTo>
                  <a:pt x="662866" y="57989"/>
                  <a:pt x="650683" y="52718"/>
                  <a:pt x="639192" y="46152"/>
                </a:cubicBezTo>
                <a:cubicBezTo>
                  <a:pt x="629928" y="40858"/>
                  <a:pt x="620756" y="35227"/>
                  <a:pt x="612559" y="28397"/>
                </a:cubicBezTo>
                <a:cubicBezTo>
                  <a:pt x="602914" y="20360"/>
                  <a:pt x="597155" y="7379"/>
                  <a:pt x="585926" y="1764"/>
                </a:cubicBezTo>
                <a:cubicBezTo>
                  <a:pt x="577986" y="-2206"/>
                  <a:pt x="568171" y="1764"/>
                  <a:pt x="559293" y="1764"/>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5136"/>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p:nvPr/>
        </p:nvSpPr>
        <p:spPr>
          <a:xfrm>
            <a:off x="4048217" y="3844031"/>
            <a:ext cx="776171" cy="1207363"/>
          </a:xfrm>
          <a:custGeom>
            <a:avLst/>
            <a:gdLst>
              <a:gd name="connsiteX0" fmla="*/ 0 w 776171"/>
              <a:gd name="connsiteY0" fmla="*/ 0 h 1207363"/>
              <a:gd name="connsiteX1" fmla="*/ 44389 w 776171"/>
              <a:gd name="connsiteY1" fmla="*/ 17755 h 1207363"/>
              <a:gd name="connsiteX2" fmla="*/ 79900 w 776171"/>
              <a:gd name="connsiteY2" fmla="*/ 44388 h 1207363"/>
              <a:gd name="connsiteX3" fmla="*/ 124288 w 776171"/>
              <a:gd name="connsiteY3" fmla="*/ 53266 h 1207363"/>
              <a:gd name="connsiteX4" fmla="*/ 150921 w 776171"/>
              <a:gd name="connsiteY4" fmla="*/ 71021 h 1207363"/>
              <a:gd name="connsiteX5" fmla="*/ 186432 w 776171"/>
              <a:gd name="connsiteY5" fmla="*/ 106532 h 1207363"/>
              <a:gd name="connsiteX6" fmla="*/ 213065 w 776171"/>
              <a:gd name="connsiteY6" fmla="*/ 133165 h 1207363"/>
              <a:gd name="connsiteX7" fmla="*/ 239698 w 776171"/>
              <a:gd name="connsiteY7" fmla="*/ 159798 h 1207363"/>
              <a:gd name="connsiteX8" fmla="*/ 266331 w 776171"/>
              <a:gd name="connsiteY8" fmla="*/ 186431 h 1207363"/>
              <a:gd name="connsiteX9" fmla="*/ 292964 w 776171"/>
              <a:gd name="connsiteY9" fmla="*/ 257452 h 1207363"/>
              <a:gd name="connsiteX10" fmla="*/ 337352 w 776171"/>
              <a:gd name="connsiteY10" fmla="*/ 284086 h 1207363"/>
              <a:gd name="connsiteX11" fmla="*/ 568171 w 776171"/>
              <a:gd name="connsiteY11" fmla="*/ 310719 h 1207363"/>
              <a:gd name="connsiteX12" fmla="*/ 656948 w 776171"/>
              <a:gd name="connsiteY12" fmla="*/ 319596 h 1207363"/>
              <a:gd name="connsiteX13" fmla="*/ 683581 w 776171"/>
              <a:gd name="connsiteY13" fmla="*/ 328474 h 1207363"/>
              <a:gd name="connsiteX14" fmla="*/ 727969 w 776171"/>
              <a:gd name="connsiteY14" fmla="*/ 337352 h 1207363"/>
              <a:gd name="connsiteX15" fmla="*/ 745725 w 776171"/>
              <a:gd name="connsiteY15" fmla="*/ 355107 h 1207363"/>
              <a:gd name="connsiteX16" fmla="*/ 754602 w 776171"/>
              <a:gd name="connsiteY16" fmla="*/ 568171 h 1207363"/>
              <a:gd name="connsiteX17" fmla="*/ 727969 w 776171"/>
              <a:gd name="connsiteY17" fmla="*/ 603682 h 1207363"/>
              <a:gd name="connsiteX18" fmla="*/ 674703 w 776171"/>
              <a:gd name="connsiteY18" fmla="*/ 639192 h 1207363"/>
              <a:gd name="connsiteX19" fmla="*/ 328474 w 776171"/>
              <a:gd name="connsiteY19" fmla="*/ 630315 h 1207363"/>
              <a:gd name="connsiteX20" fmla="*/ 301841 w 776171"/>
              <a:gd name="connsiteY20" fmla="*/ 648070 h 1207363"/>
              <a:gd name="connsiteX21" fmla="*/ 266331 w 776171"/>
              <a:gd name="connsiteY21" fmla="*/ 719091 h 1207363"/>
              <a:gd name="connsiteX22" fmla="*/ 230820 w 776171"/>
              <a:gd name="connsiteY22" fmla="*/ 790113 h 1207363"/>
              <a:gd name="connsiteX23" fmla="*/ 221942 w 776171"/>
              <a:gd name="connsiteY23" fmla="*/ 1047565 h 1207363"/>
              <a:gd name="connsiteX24" fmla="*/ 213065 w 776171"/>
              <a:gd name="connsiteY24" fmla="*/ 1083076 h 1207363"/>
              <a:gd name="connsiteX25" fmla="*/ 150921 w 776171"/>
              <a:gd name="connsiteY25" fmla="*/ 1162975 h 1207363"/>
              <a:gd name="connsiteX26" fmla="*/ 124288 w 776171"/>
              <a:gd name="connsiteY26" fmla="*/ 1180730 h 1207363"/>
              <a:gd name="connsiteX27" fmla="*/ 79900 w 776171"/>
              <a:gd name="connsiteY27" fmla="*/ 1207363 h 120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6171" h="1207363">
                <a:moveTo>
                  <a:pt x="0" y="0"/>
                </a:moveTo>
                <a:cubicBezTo>
                  <a:pt x="14796" y="5918"/>
                  <a:pt x="30458" y="10016"/>
                  <a:pt x="44389" y="17755"/>
                </a:cubicBezTo>
                <a:cubicBezTo>
                  <a:pt x="57323" y="24941"/>
                  <a:pt x="66379" y="38379"/>
                  <a:pt x="79900" y="44388"/>
                </a:cubicBezTo>
                <a:cubicBezTo>
                  <a:pt x="93689" y="50516"/>
                  <a:pt x="109492" y="50307"/>
                  <a:pt x="124288" y="53266"/>
                </a:cubicBezTo>
                <a:cubicBezTo>
                  <a:pt x="133166" y="59184"/>
                  <a:pt x="142820" y="64077"/>
                  <a:pt x="150921" y="71021"/>
                </a:cubicBezTo>
                <a:cubicBezTo>
                  <a:pt x="163631" y="81915"/>
                  <a:pt x="174595" y="94695"/>
                  <a:pt x="186432" y="106532"/>
                </a:cubicBezTo>
                <a:lnTo>
                  <a:pt x="213065" y="133165"/>
                </a:lnTo>
                <a:lnTo>
                  <a:pt x="239698" y="159798"/>
                </a:lnTo>
                <a:lnTo>
                  <a:pt x="266331" y="186431"/>
                </a:lnTo>
                <a:cubicBezTo>
                  <a:pt x="272769" y="205746"/>
                  <a:pt x="284467" y="242583"/>
                  <a:pt x="292964" y="257452"/>
                </a:cubicBezTo>
                <a:cubicBezTo>
                  <a:pt x="305733" y="279797"/>
                  <a:pt x="315751" y="274829"/>
                  <a:pt x="337352" y="284086"/>
                </a:cubicBezTo>
                <a:cubicBezTo>
                  <a:pt x="448639" y="331780"/>
                  <a:pt x="273536" y="297326"/>
                  <a:pt x="568171" y="310719"/>
                </a:cubicBezTo>
                <a:cubicBezTo>
                  <a:pt x="597763" y="313678"/>
                  <a:pt x="627554" y="315074"/>
                  <a:pt x="656948" y="319596"/>
                </a:cubicBezTo>
                <a:cubicBezTo>
                  <a:pt x="666197" y="321019"/>
                  <a:pt x="674503" y="326204"/>
                  <a:pt x="683581" y="328474"/>
                </a:cubicBezTo>
                <a:cubicBezTo>
                  <a:pt x="698219" y="332134"/>
                  <a:pt x="713173" y="334393"/>
                  <a:pt x="727969" y="337352"/>
                </a:cubicBezTo>
                <a:cubicBezTo>
                  <a:pt x="733888" y="343270"/>
                  <a:pt x="740496" y="348571"/>
                  <a:pt x="745725" y="355107"/>
                </a:cubicBezTo>
                <a:cubicBezTo>
                  <a:pt x="796567" y="418658"/>
                  <a:pt x="772284" y="457657"/>
                  <a:pt x="754602" y="568171"/>
                </a:cubicBezTo>
                <a:cubicBezTo>
                  <a:pt x="752264" y="582781"/>
                  <a:pt x="739028" y="593852"/>
                  <a:pt x="727969" y="603682"/>
                </a:cubicBezTo>
                <a:cubicBezTo>
                  <a:pt x="712020" y="617859"/>
                  <a:pt x="674703" y="639192"/>
                  <a:pt x="674703" y="639192"/>
                </a:cubicBezTo>
                <a:cubicBezTo>
                  <a:pt x="626761" y="635996"/>
                  <a:pt x="422976" y="606689"/>
                  <a:pt x="328474" y="630315"/>
                </a:cubicBezTo>
                <a:cubicBezTo>
                  <a:pt x="318123" y="632903"/>
                  <a:pt x="310719" y="642152"/>
                  <a:pt x="301841" y="648070"/>
                </a:cubicBezTo>
                <a:cubicBezTo>
                  <a:pt x="239026" y="731824"/>
                  <a:pt x="302596" y="637494"/>
                  <a:pt x="266331" y="719091"/>
                </a:cubicBezTo>
                <a:cubicBezTo>
                  <a:pt x="210418" y="844897"/>
                  <a:pt x="258423" y="707308"/>
                  <a:pt x="230820" y="790113"/>
                </a:cubicBezTo>
                <a:cubicBezTo>
                  <a:pt x="227861" y="875930"/>
                  <a:pt x="227137" y="961854"/>
                  <a:pt x="221942" y="1047565"/>
                </a:cubicBezTo>
                <a:cubicBezTo>
                  <a:pt x="221204" y="1059744"/>
                  <a:pt x="218522" y="1072163"/>
                  <a:pt x="213065" y="1083076"/>
                </a:cubicBezTo>
                <a:cubicBezTo>
                  <a:pt x="198925" y="1111356"/>
                  <a:pt x="175972" y="1142099"/>
                  <a:pt x="150921" y="1162975"/>
                </a:cubicBezTo>
                <a:cubicBezTo>
                  <a:pt x="142724" y="1169805"/>
                  <a:pt x="133831" y="1175958"/>
                  <a:pt x="124288" y="1180730"/>
                </a:cubicBezTo>
                <a:cubicBezTo>
                  <a:pt x="78191" y="1203778"/>
                  <a:pt x="114579" y="1172684"/>
                  <a:pt x="79900" y="1207363"/>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5211192" y="3710866"/>
            <a:ext cx="701336" cy="1660124"/>
          </a:xfrm>
          <a:custGeom>
            <a:avLst/>
            <a:gdLst>
              <a:gd name="connsiteX0" fmla="*/ 0 w 701336"/>
              <a:gd name="connsiteY0" fmla="*/ 221942 h 1660124"/>
              <a:gd name="connsiteX1" fmla="*/ 17756 w 701336"/>
              <a:gd name="connsiteY1" fmla="*/ 328474 h 1660124"/>
              <a:gd name="connsiteX2" fmla="*/ 26633 w 701336"/>
              <a:gd name="connsiteY2" fmla="*/ 355107 h 1660124"/>
              <a:gd name="connsiteX3" fmla="*/ 44389 w 701336"/>
              <a:gd name="connsiteY3" fmla="*/ 470517 h 1660124"/>
              <a:gd name="connsiteX4" fmla="*/ 53266 w 701336"/>
              <a:gd name="connsiteY4" fmla="*/ 790113 h 1660124"/>
              <a:gd name="connsiteX5" fmla="*/ 62144 w 701336"/>
              <a:gd name="connsiteY5" fmla="*/ 834501 h 1660124"/>
              <a:gd name="connsiteX6" fmla="*/ 88777 w 701336"/>
              <a:gd name="connsiteY6" fmla="*/ 861134 h 1660124"/>
              <a:gd name="connsiteX7" fmla="*/ 106532 w 701336"/>
              <a:gd name="connsiteY7" fmla="*/ 887767 h 1660124"/>
              <a:gd name="connsiteX8" fmla="*/ 133165 w 701336"/>
              <a:gd name="connsiteY8" fmla="*/ 976544 h 1660124"/>
              <a:gd name="connsiteX9" fmla="*/ 150921 w 701336"/>
              <a:gd name="connsiteY9" fmla="*/ 1038687 h 1660124"/>
              <a:gd name="connsiteX10" fmla="*/ 177554 w 701336"/>
              <a:gd name="connsiteY10" fmla="*/ 1118586 h 1660124"/>
              <a:gd name="connsiteX11" fmla="*/ 195309 w 701336"/>
              <a:gd name="connsiteY11" fmla="*/ 1154097 h 1660124"/>
              <a:gd name="connsiteX12" fmla="*/ 204187 w 701336"/>
              <a:gd name="connsiteY12" fmla="*/ 1180730 h 1660124"/>
              <a:gd name="connsiteX13" fmla="*/ 239697 w 701336"/>
              <a:gd name="connsiteY13" fmla="*/ 1225118 h 1660124"/>
              <a:gd name="connsiteX14" fmla="*/ 248575 w 701336"/>
              <a:gd name="connsiteY14" fmla="*/ 1251751 h 1660124"/>
              <a:gd name="connsiteX15" fmla="*/ 266330 w 701336"/>
              <a:gd name="connsiteY15" fmla="*/ 1269507 h 1660124"/>
              <a:gd name="connsiteX16" fmla="*/ 284086 w 701336"/>
              <a:gd name="connsiteY16" fmla="*/ 1296140 h 1660124"/>
              <a:gd name="connsiteX17" fmla="*/ 319596 w 701336"/>
              <a:gd name="connsiteY17" fmla="*/ 1420427 h 1660124"/>
              <a:gd name="connsiteX18" fmla="*/ 337352 w 701336"/>
              <a:gd name="connsiteY18" fmla="*/ 1518082 h 1660124"/>
              <a:gd name="connsiteX19" fmla="*/ 346229 w 701336"/>
              <a:gd name="connsiteY19" fmla="*/ 1553592 h 1660124"/>
              <a:gd name="connsiteX20" fmla="*/ 390618 w 701336"/>
              <a:gd name="connsiteY20" fmla="*/ 1606858 h 1660124"/>
              <a:gd name="connsiteX21" fmla="*/ 461639 w 701336"/>
              <a:gd name="connsiteY21" fmla="*/ 1660124 h 1660124"/>
              <a:gd name="connsiteX22" fmla="*/ 523783 w 701336"/>
              <a:gd name="connsiteY22" fmla="*/ 1642369 h 1660124"/>
              <a:gd name="connsiteX23" fmla="*/ 612559 w 701336"/>
              <a:gd name="connsiteY23" fmla="*/ 1580225 h 1660124"/>
              <a:gd name="connsiteX24" fmla="*/ 639192 w 701336"/>
              <a:gd name="connsiteY24" fmla="*/ 1553592 h 1660124"/>
              <a:gd name="connsiteX25" fmla="*/ 674703 w 701336"/>
              <a:gd name="connsiteY25" fmla="*/ 1491449 h 1660124"/>
              <a:gd name="connsiteX26" fmla="*/ 701336 w 701336"/>
              <a:gd name="connsiteY26" fmla="*/ 1438183 h 1660124"/>
              <a:gd name="connsiteX27" fmla="*/ 692458 w 701336"/>
              <a:gd name="connsiteY27" fmla="*/ 1047565 h 1660124"/>
              <a:gd name="connsiteX28" fmla="*/ 683581 w 701336"/>
              <a:gd name="connsiteY28" fmla="*/ 1012054 h 1660124"/>
              <a:gd name="connsiteX29" fmla="*/ 665825 w 701336"/>
              <a:gd name="connsiteY29" fmla="*/ 861134 h 1660124"/>
              <a:gd name="connsiteX30" fmla="*/ 648070 w 701336"/>
              <a:gd name="connsiteY30" fmla="*/ 639192 h 1660124"/>
              <a:gd name="connsiteX31" fmla="*/ 630315 w 701336"/>
              <a:gd name="connsiteY31" fmla="*/ 612559 h 1660124"/>
              <a:gd name="connsiteX32" fmla="*/ 621437 w 701336"/>
              <a:gd name="connsiteY32" fmla="*/ 585926 h 1660124"/>
              <a:gd name="connsiteX33" fmla="*/ 603682 w 701336"/>
              <a:gd name="connsiteY33" fmla="*/ 514905 h 1660124"/>
              <a:gd name="connsiteX34" fmla="*/ 585926 w 701336"/>
              <a:gd name="connsiteY34" fmla="*/ 479394 h 1660124"/>
              <a:gd name="connsiteX35" fmla="*/ 568171 w 701336"/>
              <a:gd name="connsiteY35" fmla="*/ 426128 h 1660124"/>
              <a:gd name="connsiteX36" fmla="*/ 559293 w 701336"/>
              <a:gd name="connsiteY36" fmla="*/ 399495 h 1660124"/>
              <a:gd name="connsiteX37" fmla="*/ 532660 w 701336"/>
              <a:gd name="connsiteY37" fmla="*/ 363984 h 1660124"/>
              <a:gd name="connsiteX38" fmla="*/ 523783 w 701336"/>
              <a:gd name="connsiteY38" fmla="*/ 337351 h 1660124"/>
              <a:gd name="connsiteX39" fmla="*/ 488272 w 701336"/>
              <a:gd name="connsiteY39" fmla="*/ 284085 h 1660124"/>
              <a:gd name="connsiteX40" fmla="*/ 479394 w 701336"/>
              <a:gd name="connsiteY40" fmla="*/ 257452 h 1660124"/>
              <a:gd name="connsiteX41" fmla="*/ 443884 w 701336"/>
              <a:gd name="connsiteY41" fmla="*/ 230819 h 1660124"/>
              <a:gd name="connsiteX42" fmla="*/ 408373 w 701336"/>
              <a:gd name="connsiteY42" fmla="*/ 177553 h 1660124"/>
              <a:gd name="connsiteX43" fmla="*/ 390618 w 701336"/>
              <a:gd name="connsiteY43" fmla="*/ 150920 h 1660124"/>
              <a:gd name="connsiteX44" fmla="*/ 346229 w 701336"/>
              <a:gd name="connsiteY44" fmla="*/ 53266 h 1660124"/>
              <a:gd name="connsiteX45" fmla="*/ 319596 w 701336"/>
              <a:gd name="connsiteY45" fmla="*/ 0 h 16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01336" h="1660124">
                <a:moveTo>
                  <a:pt x="0" y="221942"/>
                </a:moveTo>
                <a:cubicBezTo>
                  <a:pt x="5012" y="257023"/>
                  <a:pt x="9101" y="293854"/>
                  <a:pt x="17756" y="328474"/>
                </a:cubicBezTo>
                <a:cubicBezTo>
                  <a:pt x="20026" y="337552"/>
                  <a:pt x="24603" y="345972"/>
                  <a:pt x="26633" y="355107"/>
                </a:cubicBezTo>
                <a:cubicBezTo>
                  <a:pt x="31561" y="377283"/>
                  <a:pt x="41556" y="450689"/>
                  <a:pt x="44389" y="470517"/>
                </a:cubicBezTo>
                <a:cubicBezTo>
                  <a:pt x="47348" y="577049"/>
                  <a:pt x="48074" y="683666"/>
                  <a:pt x="53266" y="790113"/>
                </a:cubicBezTo>
                <a:cubicBezTo>
                  <a:pt x="54001" y="805184"/>
                  <a:pt x="55396" y="821005"/>
                  <a:pt x="62144" y="834501"/>
                </a:cubicBezTo>
                <a:cubicBezTo>
                  <a:pt x="67759" y="845730"/>
                  <a:pt x="80740" y="851489"/>
                  <a:pt x="88777" y="861134"/>
                </a:cubicBezTo>
                <a:cubicBezTo>
                  <a:pt x="95607" y="869331"/>
                  <a:pt x="102199" y="878017"/>
                  <a:pt x="106532" y="887767"/>
                </a:cubicBezTo>
                <a:cubicBezTo>
                  <a:pt x="123416" y="925755"/>
                  <a:pt x="122833" y="940382"/>
                  <a:pt x="133165" y="976544"/>
                </a:cubicBezTo>
                <a:cubicBezTo>
                  <a:pt x="142673" y="1009822"/>
                  <a:pt x="143983" y="1000526"/>
                  <a:pt x="150921" y="1038687"/>
                </a:cubicBezTo>
                <a:cubicBezTo>
                  <a:pt x="164336" y="1112471"/>
                  <a:pt x="143660" y="1084694"/>
                  <a:pt x="177554" y="1118586"/>
                </a:cubicBezTo>
                <a:cubicBezTo>
                  <a:pt x="183472" y="1130423"/>
                  <a:pt x="190096" y="1141933"/>
                  <a:pt x="195309" y="1154097"/>
                </a:cubicBezTo>
                <a:cubicBezTo>
                  <a:pt x="198995" y="1162698"/>
                  <a:pt x="199227" y="1172794"/>
                  <a:pt x="204187" y="1180730"/>
                </a:cubicBezTo>
                <a:cubicBezTo>
                  <a:pt x="214229" y="1196798"/>
                  <a:pt x="227860" y="1210322"/>
                  <a:pt x="239697" y="1225118"/>
                </a:cubicBezTo>
                <a:cubicBezTo>
                  <a:pt x="242656" y="1233996"/>
                  <a:pt x="243760" y="1243727"/>
                  <a:pt x="248575" y="1251751"/>
                </a:cubicBezTo>
                <a:cubicBezTo>
                  <a:pt x="252881" y="1258928"/>
                  <a:pt x="261101" y="1262971"/>
                  <a:pt x="266330" y="1269507"/>
                </a:cubicBezTo>
                <a:cubicBezTo>
                  <a:pt x="272995" y="1277839"/>
                  <a:pt x="278167" y="1287262"/>
                  <a:pt x="284086" y="1296140"/>
                </a:cubicBezTo>
                <a:cubicBezTo>
                  <a:pt x="299299" y="1341779"/>
                  <a:pt x="310678" y="1371377"/>
                  <a:pt x="319596" y="1420427"/>
                </a:cubicBezTo>
                <a:cubicBezTo>
                  <a:pt x="325515" y="1452979"/>
                  <a:pt x="330863" y="1485639"/>
                  <a:pt x="337352" y="1518082"/>
                </a:cubicBezTo>
                <a:cubicBezTo>
                  <a:pt x="339745" y="1530046"/>
                  <a:pt x="341423" y="1542378"/>
                  <a:pt x="346229" y="1553592"/>
                </a:cubicBezTo>
                <a:cubicBezTo>
                  <a:pt x="354333" y="1572501"/>
                  <a:pt x="375992" y="1594061"/>
                  <a:pt x="390618" y="1606858"/>
                </a:cubicBezTo>
                <a:cubicBezTo>
                  <a:pt x="424362" y="1636384"/>
                  <a:pt x="429925" y="1638982"/>
                  <a:pt x="461639" y="1660124"/>
                </a:cubicBezTo>
                <a:cubicBezTo>
                  <a:pt x="473022" y="1657279"/>
                  <a:pt x="511043" y="1648739"/>
                  <a:pt x="523783" y="1642369"/>
                </a:cubicBezTo>
                <a:cubicBezTo>
                  <a:pt x="557712" y="1625404"/>
                  <a:pt x="584025" y="1605193"/>
                  <a:pt x="612559" y="1580225"/>
                </a:cubicBezTo>
                <a:cubicBezTo>
                  <a:pt x="622007" y="1571957"/>
                  <a:pt x="631154" y="1563237"/>
                  <a:pt x="639192" y="1553592"/>
                </a:cubicBezTo>
                <a:cubicBezTo>
                  <a:pt x="658857" y="1529995"/>
                  <a:pt x="658914" y="1519080"/>
                  <a:pt x="674703" y="1491449"/>
                </a:cubicBezTo>
                <a:cubicBezTo>
                  <a:pt x="702238" y="1443262"/>
                  <a:pt x="685059" y="1487013"/>
                  <a:pt x="701336" y="1438183"/>
                </a:cubicBezTo>
                <a:cubicBezTo>
                  <a:pt x="698377" y="1307977"/>
                  <a:pt x="697880" y="1177692"/>
                  <a:pt x="692458" y="1047565"/>
                </a:cubicBezTo>
                <a:cubicBezTo>
                  <a:pt x="691950" y="1035374"/>
                  <a:pt x="684928" y="1024181"/>
                  <a:pt x="683581" y="1012054"/>
                </a:cubicBezTo>
                <a:cubicBezTo>
                  <a:pt x="666084" y="854576"/>
                  <a:pt x="689630" y="932545"/>
                  <a:pt x="665825" y="861134"/>
                </a:cubicBezTo>
                <a:cubicBezTo>
                  <a:pt x="659907" y="787153"/>
                  <a:pt x="658566" y="712663"/>
                  <a:pt x="648070" y="639192"/>
                </a:cubicBezTo>
                <a:cubicBezTo>
                  <a:pt x="646561" y="628630"/>
                  <a:pt x="635087" y="622102"/>
                  <a:pt x="630315" y="612559"/>
                </a:cubicBezTo>
                <a:cubicBezTo>
                  <a:pt x="626130" y="604189"/>
                  <a:pt x="623707" y="595004"/>
                  <a:pt x="621437" y="585926"/>
                </a:cubicBezTo>
                <a:cubicBezTo>
                  <a:pt x="613102" y="552588"/>
                  <a:pt x="615855" y="543309"/>
                  <a:pt x="603682" y="514905"/>
                </a:cubicBezTo>
                <a:cubicBezTo>
                  <a:pt x="598469" y="502741"/>
                  <a:pt x="590841" y="491682"/>
                  <a:pt x="585926" y="479394"/>
                </a:cubicBezTo>
                <a:cubicBezTo>
                  <a:pt x="578975" y="462017"/>
                  <a:pt x="574089" y="443883"/>
                  <a:pt x="568171" y="426128"/>
                </a:cubicBezTo>
                <a:cubicBezTo>
                  <a:pt x="565212" y="417250"/>
                  <a:pt x="564908" y="406981"/>
                  <a:pt x="559293" y="399495"/>
                </a:cubicBezTo>
                <a:lnTo>
                  <a:pt x="532660" y="363984"/>
                </a:lnTo>
                <a:cubicBezTo>
                  <a:pt x="529701" y="355106"/>
                  <a:pt x="528328" y="345531"/>
                  <a:pt x="523783" y="337351"/>
                </a:cubicBezTo>
                <a:cubicBezTo>
                  <a:pt x="513420" y="318697"/>
                  <a:pt x="495020" y="304329"/>
                  <a:pt x="488272" y="284085"/>
                </a:cubicBezTo>
                <a:cubicBezTo>
                  <a:pt x="485313" y="275207"/>
                  <a:pt x="485385" y="264641"/>
                  <a:pt x="479394" y="257452"/>
                </a:cubicBezTo>
                <a:cubicBezTo>
                  <a:pt x="469922" y="246085"/>
                  <a:pt x="453714" y="241878"/>
                  <a:pt x="443884" y="230819"/>
                </a:cubicBezTo>
                <a:cubicBezTo>
                  <a:pt x="429707" y="214870"/>
                  <a:pt x="420210" y="195308"/>
                  <a:pt x="408373" y="177553"/>
                </a:cubicBezTo>
                <a:cubicBezTo>
                  <a:pt x="402455" y="168675"/>
                  <a:pt x="393992" y="161042"/>
                  <a:pt x="390618" y="150920"/>
                </a:cubicBezTo>
                <a:cubicBezTo>
                  <a:pt x="361338" y="63080"/>
                  <a:pt x="383837" y="90872"/>
                  <a:pt x="346229" y="53266"/>
                </a:cubicBezTo>
                <a:lnTo>
                  <a:pt x="319596" y="0"/>
                </a:ln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5138"/>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304800" y="4495800"/>
            <a:ext cx="914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7" name="TextBox 6"/>
          <p:cNvSpPr txBox="1"/>
          <p:nvPr/>
        </p:nvSpPr>
        <p:spPr>
          <a:xfrm>
            <a:off x="7620000" y="1143000"/>
            <a:ext cx="1524000" cy="3785652"/>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west!, all part of the long term drought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447800"/>
            <a:ext cx="13716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107213</TotalTime>
  <Words>3792</Words>
  <Application>Microsoft Office PowerPoint</Application>
  <PresentationFormat>On-screen Show (4:3)</PresentationFormat>
  <Paragraphs>347</Paragraphs>
  <Slides>39</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MS PGothic</vt:lpstr>
      <vt:lpstr>Arial</vt:lpstr>
      <vt:lpstr>Times New Roman</vt:lpstr>
      <vt:lpstr>Trebuchet MS</vt:lpstr>
      <vt:lpstr>Verdana</vt:lpstr>
      <vt:lpstr>verdana,arial,serif</vt:lpstr>
      <vt:lpstr>Wingdings</vt:lpstr>
      <vt:lpstr>Wingdings 2</vt:lpstr>
      <vt:lpstr>Default Design</vt:lpstr>
      <vt:lpstr>Drought  Outlook  Support Briefing   September 2022  </vt:lpstr>
      <vt:lpstr>Drought Monitor </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9086</cp:revision>
  <cp:lastPrinted>2021-02-15T18:18:07Z</cp:lastPrinted>
  <dcterms:created xsi:type="dcterms:W3CDTF">2008-10-04T17:35:30Z</dcterms:created>
  <dcterms:modified xsi:type="dcterms:W3CDTF">2022-09-13T03:57:29Z</dcterms:modified>
</cp:coreProperties>
</file>