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handoutMasterIdLst>
    <p:handoutMasterId r:id="rId49"/>
  </p:handoutMasterIdLst>
  <p:sldIdLst>
    <p:sldId id="808" r:id="rId2"/>
    <p:sldId id="978" r:id="rId3"/>
    <p:sldId id="983" r:id="rId4"/>
    <p:sldId id="939" r:id="rId5"/>
    <p:sldId id="911" r:id="rId6"/>
    <p:sldId id="896" r:id="rId7"/>
    <p:sldId id="938" r:id="rId8"/>
    <p:sldId id="850" r:id="rId9"/>
    <p:sldId id="868" r:id="rId10"/>
    <p:sldId id="867" r:id="rId11"/>
    <p:sldId id="972" r:id="rId12"/>
    <p:sldId id="833" r:id="rId13"/>
    <p:sldId id="891" r:id="rId14"/>
    <p:sldId id="973" r:id="rId15"/>
    <p:sldId id="936" r:id="rId16"/>
    <p:sldId id="937" r:id="rId17"/>
    <p:sldId id="975" r:id="rId18"/>
    <p:sldId id="979" r:id="rId19"/>
    <p:sldId id="889" r:id="rId20"/>
    <p:sldId id="981" r:id="rId21"/>
    <p:sldId id="969" r:id="rId22"/>
    <p:sldId id="757" r:id="rId23"/>
    <p:sldId id="962" r:id="rId24"/>
    <p:sldId id="795" r:id="rId25"/>
    <p:sldId id="890" r:id="rId26"/>
    <p:sldId id="790" r:id="rId27"/>
    <p:sldId id="877" r:id="rId28"/>
    <p:sldId id="878" r:id="rId29"/>
    <p:sldId id="804" r:id="rId30"/>
    <p:sldId id="943" r:id="rId31"/>
    <p:sldId id="944" r:id="rId32"/>
    <p:sldId id="956" r:id="rId33"/>
    <p:sldId id="947" r:id="rId34"/>
    <p:sldId id="977" r:id="rId35"/>
    <p:sldId id="728" r:id="rId36"/>
    <p:sldId id="935" r:id="rId37"/>
    <p:sldId id="915" r:id="rId38"/>
    <p:sldId id="959" r:id="rId39"/>
    <p:sldId id="984" r:id="rId40"/>
    <p:sldId id="985" r:id="rId41"/>
    <p:sldId id="986" r:id="rId42"/>
    <p:sldId id="987" r:id="rId43"/>
    <p:sldId id="988" r:id="rId44"/>
    <p:sldId id="989" r:id="rId45"/>
    <p:sldId id="990" r:id="rId46"/>
    <p:sldId id="982" r:id="rId4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6600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5700" autoAdjust="0"/>
  </p:normalViewPr>
  <p:slideViewPr>
    <p:cSldViewPr>
      <p:cViewPr varScale="1">
        <p:scale>
          <a:sx n="108" d="100"/>
          <a:sy n="108" d="100"/>
        </p:scale>
        <p:origin x="420" y="10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30</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46</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74778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26</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gi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gif"/><Relationship Id="rId4" Type="http://schemas.openxmlformats.org/officeDocument/2006/relationships/image" Target="../media/image62.png"/><Relationship Id="rId9" Type="http://schemas.openxmlformats.org/officeDocument/2006/relationships/image" Target="../media/image67.gif"/></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7.xml"/><Relationship Id="rId4" Type="http://schemas.openxmlformats.org/officeDocument/2006/relationships/image" Target="../media/image87.gif"/></Relationships>
</file>

<file path=ppt/slides/_rels/slide2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drought.geo.msu.edu/research/forecast/smi.monthly.php" TargetMode="External"/><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gif"/><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hyperlink" Target="https://doi.org/10.1080/07055900.1997.9649597"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September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endParaRPr lang="en-US" sz="1200" dirty="0" smtClean="0"/>
          </a:p>
          <a:p>
            <a:pPr marL="285750" indent="-285750">
              <a:buFont typeface="Arial" panose="020B0604020202020204" pitchFamily="34" charset="0"/>
              <a:buChar char="•"/>
            </a:pPr>
            <a:r>
              <a:rPr lang="en-US" sz="1200" dirty="0" smtClean="0"/>
              <a:t>It </a:t>
            </a:r>
            <a:r>
              <a:rPr lang="en-US" sz="1200" dirty="0" smtClean="0"/>
              <a:t>may take a long time for drought to develop, but those conditions can end very quickly</a:t>
            </a:r>
            <a:r>
              <a:rPr lang="en-US" sz="1200" dirty="0" smtClean="0"/>
              <a:t>! as it happened in CA after DJF 2023 winter. </a:t>
            </a:r>
            <a:r>
              <a:rPr lang="en-US" sz="1200" dirty="0" smtClean="0"/>
              <a:t>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a:t>
            </a:r>
            <a:endParaRPr lang="en-US" sz="1200" b="1" u="sng" dirty="0" smtClean="0"/>
          </a:p>
          <a:p>
            <a:pPr marL="285750" indent="-285750">
              <a:buFont typeface="Arial" panose="020B0604020202020204" pitchFamily="34" charset="0"/>
              <a:buChar char="•"/>
            </a:pPr>
            <a:r>
              <a:rPr lang="en-US" sz="1200" i="1" u="sng" dirty="0" smtClean="0"/>
              <a:t>A few months </a:t>
            </a:r>
            <a:r>
              <a:rPr lang="en-US" sz="1200" i="1" u="sng" dirty="0" smtClean="0"/>
              <a:t>ago</a:t>
            </a:r>
            <a:r>
              <a:rPr lang="en-US" sz="1200" i="1" dirty="0" smtClean="0"/>
              <a:t>, towards drought monitoring, we introduced, a </a:t>
            </a:r>
            <a:r>
              <a:rPr lang="en-US" sz="1200" i="1" dirty="0"/>
              <a:t>n</a:t>
            </a:r>
            <a:r>
              <a:rPr lang="en-US" sz="1200" i="1" dirty="0" smtClean="0"/>
              <a:t>ew </a:t>
            </a:r>
            <a:r>
              <a:rPr lang="en-US" sz="1200" i="1" dirty="0" smtClean="0"/>
              <a:t>objective AI/Deep-Learning based Experimental ODI (objective drought indicator, runs </a:t>
            </a:r>
            <a:r>
              <a:rPr lang="en-US" sz="1200" i="1" dirty="0" smtClean="0"/>
              <a:t>daily, Slide # 3) </a:t>
            </a:r>
            <a:r>
              <a:rPr lang="en-US" sz="1200" i="1" dirty="0" smtClean="0"/>
              <a:t>compared with Official USDM (US Drought Monitor, produced weekly by USDM authors</a:t>
            </a:r>
            <a:r>
              <a:rPr lang="en-US" sz="1200" i="1" dirty="0" smtClean="0"/>
              <a:t>).</a:t>
            </a:r>
          </a:p>
          <a:p>
            <a:endParaRPr lang="en-US" sz="1200" i="1" dirty="0" smtClean="0"/>
          </a:p>
          <a:p>
            <a:pPr marL="285750" indent="-285750">
              <a:buFont typeface="Arial" panose="020B0604020202020204" pitchFamily="34" charset="0"/>
              <a:buChar char="•"/>
            </a:pPr>
            <a:r>
              <a:rPr lang="en-US" sz="1200" i="1" u="sng" dirty="0" smtClean="0"/>
              <a:t>From this month onwards,</a:t>
            </a:r>
            <a:r>
              <a:rPr lang="en-US" sz="1200" i="1" dirty="0" smtClean="0"/>
              <a:t> towards prediction, we introduce a new section with few slides at the end, consolidating the various exptl. drought outlooks by purely objective methods developed here at CPC! This is in preparation of a broad general push towards Probabilistic outlooks. </a:t>
            </a:r>
            <a:endParaRPr lang="en-US" sz="1200" i="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39624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214740"/>
            <a:ext cx="1490650" cy="15284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3" name="TextBox 2"/>
          <p:cNvSpPr txBox="1"/>
          <p:nvPr/>
        </p:nvSpPr>
        <p:spPr>
          <a:xfrm>
            <a:off x="7559345" y="990600"/>
            <a:ext cx="1536758" cy="5478423"/>
          </a:xfrm>
          <a:prstGeom prst="rect">
            <a:avLst/>
          </a:prstGeom>
          <a:noFill/>
        </p:spPr>
        <p:txBody>
          <a:bodyPr wrap="square" rtlCol="0">
            <a:spAutoFit/>
          </a:bodyPr>
          <a:lstStyle/>
          <a:p>
            <a:r>
              <a:rPr lang="en-US" sz="1400" dirty="0" smtClean="0"/>
              <a:t>In spite of the recent deluges/floods in California, there still exists a small longer term rainfall deficit in CA and parts of the southwest/ western  US. </a:t>
            </a:r>
          </a:p>
          <a:p>
            <a:endParaRPr lang="en-US" sz="1400" dirty="0"/>
          </a:p>
          <a:p>
            <a:r>
              <a:rPr lang="en-US" sz="1400" dirty="0" smtClean="0"/>
              <a:t>However, currently, most CA reservoirs are nearing or in excess of their historical averages.</a:t>
            </a:r>
          </a:p>
          <a:p>
            <a:endParaRPr lang="en-US" sz="1400" dirty="0"/>
          </a:p>
          <a:p>
            <a:r>
              <a:rPr lang="en-US" sz="1400" dirty="0" smtClean="0"/>
              <a:t>BTW, Not sure if the longer term (20+years) since 2000’s has officially ended! </a:t>
            </a:r>
            <a:r>
              <a:rPr lang="en-US" sz="1400" dirty="0" smtClean="0">
                <a:sym typeface="Wingdings" panose="05000000000000000000" pitchFamily="2" charset="2"/>
              </a:rPr>
              <a:t> </a:t>
            </a:r>
            <a:endParaRPr lang="en-US" sz="1400" dirty="0" smtClean="0"/>
          </a:p>
        </p:txBody>
      </p:sp>
      <p:sp>
        <p:nvSpPr>
          <p:cNvPr id="28" name="Rounded Rectangle 27"/>
          <p:cNvSpPr/>
          <p:nvPr/>
        </p:nvSpPr>
        <p:spPr>
          <a:xfrm>
            <a:off x="1785084" y="12192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sp>
        <p:nvSpPr>
          <p:cNvPr id="4" name="TextBox 3"/>
          <p:cNvSpPr txBox="1"/>
          <p:nvPr/>
        </p:nvSpPr>
        <p:spPr>
          <a:xfrm>
            <a:off x="7924800" y="609600"/>
            <a:ext cx="990600" cy="1169551"/>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200" y="3505200"/>
            <a:ext cx="2590800" cy="1626751"/>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299680" y="4986295"/>
            <a:ext cx="2717826" cy="17955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18486" y="3433668"/>
            <a:ext cx="2695991" cy="15446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3810" y="1712822"/>
            <a:ext cx="2700667" cy="171405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50899" y="1142762"/>
            <a:ext cx="1112521" cy="1600438"/>
          </a:xfrm>
          <a:prstGeom prst="rect">
            <a:avLst/>
          </a:prstGeom>
          <a:noFill/>
        </p:spPr>
        <p:txBody>
          <a:bodyPr wrap="square" rtlCol="0">
            <a:spAutoFit/>
          </a:bodyPr>
          <a:lstStyle/>
          <a:p>
            <a:r>
              <a:rPr lang="en-US" sz="1400" dirty="0" smtClean="0"/>
              <a:t>October is </a:t>
            </a:r>
            <a:r>
              <a:rPr lang="en-US" sz="1400" dirty="0" smtClean="0"/>
              <a:t>relatively dry month </a:t>
            </a:r>
            <a:r>
              <a:rPr lang="en-US" sz="1400" dirty="0" smtClean="0"/>
              <a:t>of the year for the US! </a:t>
            </a:r>
          </a:p>
          <a:p>
            <a:r>
              <a:rPr lang="en-US" sz="1400" u="sng" dirty="0" smtClean="0"/>
              <a:t>Least green in map.</a:t>
            </a:r>
          </a:p>
        </p:txBody>
      </p:sp>
      <p:cxnSp>
        <p:nvCxnSpPr>
          <p:cNvPr id="25" name="Straight Arrow Connector 24"/>
          <p:cNvCxnSpPr/>
          <p:nvPr/>
        </p:nvCxnSpPr>
        <p:spPr>
          <a:xfrm flipH="1">
            <a:off x="7696201" y="2524125"/>
            <a:ext cx="1066799" cy="371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El Niño Precipitation Composite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 y="480875"/>
            <a:ext cx="4486979" cy="598659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www.cpc.ncep.noaa.gov/products/precip/CWlink/ENSO/composites/elnino.ond.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457199"/>
            <a:ext cx="4572000" cy="60102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1088873" cy="523220"/>
            </a:xfrm>
            <a:prstGeom prst="rect">
              <a:avLst/>
            </a:prstGeom>
            <a:noFill/>
          </p:spPr>
          <p:txBody>
            <a:bodyPr wrap="square" rtlCol="0">
              <a:spAutoFit/>
            </a:bodyPr>
            <a:lstStyle/>
            <a:p>
              <a:r>
                <a:rPr lang="en-US" sz="2800" b="1" dirty="0" smtClean="0">
                  <a:solidFill>
                    <a:srgbClr val="FF0000"/>
                  </a:solidFill>
                </a:rPr>
                <a:t>OND</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96428" y="1573062"/>
            <a:ext cx="1123950" cy="1077218"/>
          </a:xfrm>
          <a:prstGeom prst="rect">
            <a:avLst/>
          </a:prstGeom>
          <a:noFill/>
        </p:spPr>
        <p:txBody>
          <a:bodyPr wrap="square" rtlCol="0">
            <a:spAutoFit/>
          </a:bodyPr>
          <a:lstStyle/>
          <a:p>
            <a:pPr algn="ctr"/>
            <a:r>
              <a:rPr lang="en-US" sz="1600" b="1" dirty="0" smtClean="0">
                <a:solidFill>
                  <a:srgbClr val="FF0000"/>
                </a:solidFill>
              </a:rPr>
              <a:t>Full </a:t>
            </a:r>
          </a:p>
          <a:p>
            <a:pPr algn="ctr"/>
            <a:r>
              <a:rPr lang="en-US" sz="1600" b="1" dirty="0" smtClean="0">
                <a:solidFill>
                  <a:srgbClr val="FF0000"/>
                </a:solidFill>
              </a:rPr>
              <a:t>El NINO conditions !</a:t>
            </a:r>
          </a:p>
        </p:txBody>
      </p:sp>
      <p:sp>
        <p:nvSpPr>
          <p:cNvPr id="5" name="TextBox 4"/>
          <p:cNvSpPr txBox="1"/>
          <p:nvPr/>
        </p:nvSpPr>
        <p:spPr>
          <a:xfrm>
            <a:off x="3949153" y="4648200"/>
            <a:ext cx="942973" cy="830997"/>
          </a:xfrm>
          <a:prstGeom prst="rect">
            <a:avLst/>
          </a:prstGeom>
          <a:noFill/>
        </p:spPr>
        <p:txBody>
          <a:bodyPr wrap="square" rtlCol="0">
            <a:spAutoFit/>
          </a:bodyPr>
          <a:lstStyle/>
          <a:p>
            <a:r>
              <a:rPr lang="en-US" sz="1200" dirty="0" smtClean="0"/>
              <a:t>The Occurrence frequency is WEAK!</a:t>
            </a:r>
            <a:endParaRPr lang="en-US" sz="1200" dirty="0"/>
          </a:p>
        </p:txBody>
      </p:sp>
      <p:cxnSp>
        <p:nvCxnSpPr>
          <p:cNvPr id="4" name="Straight Arrow Connector 3"/>
          <p:cNvCxnSpPr/>
          <p:nvPr/>
        </p:nvCxnSpPr>
        <p:spPr>
          <a:xfrm flipV="1">
            <a:off x="1295400" y="21336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9150" y="2419448"/>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28546" y="2971800"/>
            <a:ext cx="10052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4" y="0"/>
            <a:ext cx="5648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a:off x="2379518" y="1794164"/>
            <a:ext cx="486642" cy="2004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362200" y="208222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62200" y="388620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81200" y="4278015"/>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86000" y="3733800"/>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pic>
        <p:nvPicPr>
          <p:cNvPr id="819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454"/>
            <a:ext cx="5791200" cy="687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3" name="TextBox 12"/>
          <p:cNvSpPr txBox="1"/>
          <p:nvPr/>
        </p:nvSpPr>
        <p:spPr>
          <a:xfrm>
            <a:off x="7315200" y="76200"/>
            <a:ext cx="1828800" cy="584775"/>
          </a:xfrm>
          <a:prstGeom prst="rect">
            <a:avLst/>
          </a:prstGeom>
          <a:noFill/>
        </p:spPr>
        <p:txBody>
          <a:bodyPr wrap="square" rtlCol="0">
            <a:spAutoFit/>
          </a:bodyPr>
          <a:lstStyle/>
          <a:p>
            <a:r>
              <a:rPr lang="en-US" sz="1600" dirty="0" smtClean="0">
                <a:solidFill>
                  <a:srgbClr val="FF0000"/>
                </a:solidFill>
              </a:rPr>
              <a:t>Slide From </a:t>
            </a:r>
            <a:r>
              <a:rPr lang="en-US" sz="1600" b="1" u="sng" dirty="0" smtClean="0">
                <a:solidFill>
                  <a:srgbClr val="FF0000"/>
                </a:solidFill>
              </a:rPr>
              <a:t>Last Month’s Briefing</a:t>
            </a:r>
            <a:r>
              <a:rPr lang="en-US" sz="1600" dirty="0" smtClean="0">
                <a:solidFill>
                  <a:srgbClr val="FF0000"/>
                </a:solidFill>
              </a:rPr>
              <a:t>!</a:t>
            </a:r>
            <a:endParaRPr lang="en-US" sz="1600" dirty="0">
              <a:solidFill>
                <a:srgbClr val="FF0000"/>
              </a:solidFill>
            </a:endParaRPr>
          </a:p>
        </p:txBody>
      </p:sp>
      <p:pic>
        <p:nvPicPr>
          <p:cNvPr id="12" name="Picture 2" descr="https://www.cpc.ncep.noaa.gov/products/tanal/30day/mean/202307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 y="0"/>
            <a:ext cx="4868006" cy="68294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5029200" y="3571875"/>
            <a:ext cx="4114800" cy="2981325"/>
          </a:xfrm>
          <a:prstGeom prst="rect">
            <a:avLst/>
          </a:prstGeom>
        </p:spPr>
      </p:pic>
    </p:spTree>
    <p:extLst>
      <p:ext uri="{BB962C8B-B14F-4D97-AF65-F5344CB8AC3E}">
        <p14:creationId xmlns:p14="http://schemas.microsoft.com/office/powerpoint/2010/main" val="2649085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0360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12290" name="Picture 2" descr="https://www.cpc.ncep.noaa.gov/products/tanal/30day/mean/202308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56"/>
            <a:ext cx="4953000" cy="67837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238195" y="3514725"/>
            <a:ext cx="3924300" cy="303847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0" y="14018"/>
            <a:ext cx="4665395" cy="6234382"/>
          </a:xfrm>
          <a:prstGeom prst="rect">
            <a:avLst/>
          </a:prstGeom>
        </p:spPr>
      </p:pic>
      <p:sp>
        <p:nvSpPr>
          <p:cNvPr id="3" name="Rectangle 2"/>
          <p:cNvSpPr/>
          <p:nvPr/>
        </p:nvSpPr>
        <p:spPr>
          <a:xfrm>
            <a:off x="5873023" y="3021987"/>
            <a:ext cx="3270977" cy="276999"/>
          </a:xfrm>
          <a:prstGeom prst="rect">
            <a:avLst/>
          </a:prstGeom>
        </p:spPr>
        <p:txBody>
          <a:bodyPr wrap="square">
            <a:spAutoFit/>
          </a:bodyPr>
          <a:lstStyle/>
          <a:p>
            <a:r>
              <a:rPr lang="en-US" sz="1200" dirty="0"/>
              <a:t>https://www.nrcs.usda.gov/wps/portal/wcc/home/</a:t>
            </a:r>
          </a:p>
        </p:txBody>
      </p:sp>
      <p:pic>
        <p:nvPicPr>
          <p:cNvPr id="2" name="Picture 1"/>
          <p:cNvPicPr>
            <a:picLocks noChangeAspect="1"/>
          </p:cNvPicPr>
          <p:nvPr/>
        </p:nvPicPr>
        <p:blipFill>
          <a:blip r:embed="rId4"/>
          <a:stretch>
            <a:fillRect/>
          </a:stretch>
        </p:blipFill>
        <p:spPr>
          <a:xfrm>
            <a:off x="4764662" y="2856084"/>
            <a:ext cx="4380818" cy="3357076"/>
          </a:xfrm>
          <a:prstGeom prst="rect">
            <a:avLst/>
          </a:prstGeom>
        </p:spPr>
      </p:pic>
      <p:sp>
        <p:nvSpPr>
          <p:cNvPr id="10" name="Rectangle 9"/>
          <p:cNvSpPr/>
          <p:nvPr/>
        </p:nvSpPr>
        <p:spPr>
          <a:xfrm>
            <a:off x="5562599" y="5963112"/>
            <a:ext cx="3677773" cy="276999"/>
          </a:xfrm>
          <a:prstGeom prst="rect">
            <a:avLst/>
          </a:prstGeom>
        </p:spPr>
        <p:txBody>
          <a:bodyPr wrap="square">
            <a:spAutoFit/>
          </a:bodyPr>
          <a:lstStyle/>
          <a:p>
            <a:r>
              <a:rPr lang="en-US" sz="1200" dirty="0"/>
              <a:t>https://www.nohrsc.noaa.gov/interactive/html/map.html?</a:t>
            </a:r>
          </a:p>
        </p:txBody>
      </p:sp>
      <p:sp>
        <p:nvSpPr>
          <p:cNvPr id="7" name="Rectangle 6"/>
          <p:cNvSpPr/>
          <p:nvPr/>
        </p:nvSpPr>
        <p:spPr>
          <a:xfrm>
            <a:off x="1168373" y="6239517"/>
            <a:ext cx="4519657" cy="276999"/>
          </a:xfrm>
          <a:prstGeom prst="rect">
            <a:avLst/>
          </a:prstGeom>
        </p:spPr>
        <p:txBody>
          <a:bodyPr wrap="square">
            <a:spAutoFit/>
          </a:bodyPr>
          <a:lstStyle/>
          <a:p>
            <a:r>
              <a:rPr lang="en-US" sz="1200" dirty="0"/>
              <a:t>https://cdec.water.ca.gov/cgi-progs/products/rescond.pdf</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181600"/>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081106" cy="523220"/>
          </a:xfrm>
          <a:prstGeom prst="rect">
            <a:avLst/>
          </a:prstGeom>
          <a:noFill/>
        </p:spPr>
        <p:txBody>
          <a:bodyPr wrap="square" rtlCol="0">
            <a:spAutoFit/>
          </a:bodyPr>
          <a:lstStyle/>
          <a:p>
            <a:r>
              <a:rPr lang="en-US" sz="1400" dirty="0" smtClean="0">
                <a:solidFill>
                  <a:srgbClr val="FF0000"/>
                </a:solidFill>
              </a:rPr>
              <a:t>WHOEVER though that the California drought/reservoir-water-levels </a:t>
            </a:r>
            <a:r>
              <a:rPr lang="en-US" sz="1400" dirty="0" smtClean="0">
                <a:solidFill>
                  <a:srgbClr val="FF0000"/>
                </a:solidFill>
              </a:rPr>
              <a:t>will </a:t>
            </a:r>
            <a:r>
              <a:rPr lang="en-US" sz="1400" dirty="0" smtClean="0">
                <a:solidFill>
                  <a:srgbClr val="FF0000"/>
                </a:solidFill>
              </a:rPr>
              <a:t>turn around in just ONE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5"/>
          <a:stretch>
            <a:fillRect/>
          </a:stretch>
        </p:blipFill>
        <p:spPr>
          <a:xfrm>
            <a:off x="4772025" y="2971800"/>
            <a:ext cx="790575" cy="533400"/>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70545" y="2362200"/>
            <a:ext cx="4353135" cy="523220"/>
          </a:xfrm>
          <a:prstGeom prst="rect">
            <a:avLst/>
          </a:prstGeom>
          <a:noFill/>
        </p:spPr>
        <p:txBody>
          <a:bodyPr wrap="square" rtlCol="0">
            <a:spAutoFit/>
          </a:bodyPr>
          <a:lstStyle/>
          <a:p>
            <a:pPr algn="ctr"/>
            <a:r>
              <a:rPr lang="en-US" sz="1400" dirty="0" smtClean="0"/>
              <a:t>Water Year, Year-to-date Precipitation: </a:t>
            </a:r>
          </a:p>
          <a:p>
            <a:pPr algn="ctr"/>
            <a:r>
              <a:rPr lang="en-US" sz="1400" dirty="0" smtClean="0"/>
              <a:t>October 1, 2022 – Sep.17, 2023</a:t>
            </a:r>
            <a:endParaRPr lang="en-US" sz="14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581400"/>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06550" y="3581400"/>
            <a:ext cx="1393650" cy="369332"/>
          </a:xfrm>
          <a:prstGeom prst="rect">
            <a:avLst/>
          </a:prstGeom>
          <a:noFill/>
        </p:spPr>
        <p:txBody>
          <a:bodyPr wrap="square" rtlCol="0">
            <a:spAutoFit/>
          </a:bodyPr>
          <a:lstStyle/>
          <a:p>
            <a:r>
              <a:rPr lang="en-US" dirty="0" smtClean="0"/>
              <a:t>   September </a:t>
            </a:r>
            <a:endParaRPr lang="en-US" dirty="0"/>
          </a:p>
        </p:txBody>
      </p:sp>
      <p:sp>
        <p:nvSpPr>
          <p:cNvPr id="22" name="TextBox 21"/>
          <p:cNvSpPr txBox="1"/>
          <p:nvPr/>
        </p:nvSpPr>
        <p:spPr>
          <a:xfrm>
            <a:off x="1342179" y="685800"/>
            <a:ext cx="867621" cy="369332"/>
          </a:xfrm>
          <a:prstGeom prst="rect">
            <a:avLst/>
          </a:prstGeom>
          <a:noFill/>
        </p:spPr>
        <p:txBody>
          <a:bodyPr wrap="square" rtlCol="0">
            <a:spAutoFit/>
          </a:bodyPr>
          <a:lstStyle/>
          <a:p>
            <a:r>
              <a:rPr lang="en-US" dirty="0" smtClean="0"/>
              <a:t>August</a:t>
            </a:r>
            <a:endParaRPr lang="en-US" dirty="0"/>
          </a:p>
        </p:txBody>
      </p:sp>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1" y="5112845"/>
            <a:ext cx="2286000" cy="1668955"/>
          </a:xfrm>
          <a:prstGeom prst="rect">
            <a:avLst/>
          </a:prstGeom>
          <a:noFill/>
          <a:ln>
            <a:noFill/>
          </a:ln>
        </p:spPr>
      </p:pic>
      <p:sp>
        <p:nvSpPr>
          <p:cNvPr id="3" name="TextBox 2"/>
          <p:cNvSpPr txBox="1"/>
          <p:nvPr/>
        </p:nvSpPr>
        <p:spPr>
          <a:xfrm>
            <a:off x="5504790" y="787107"/>
            <a:ext cx="3611499" cy="6070893"/>
          </a:xfrm>
          <a:prstGeom prst="rect">
            <a:avLst/>
          </a:prstGeom>
          <a:noFill/>
        </p:spPr>
        <p:txBody>
          <a:bodyPr wrap="square" rtlCol="0">
            <a:spAutoFit/>
          </a:bodyPr>
          <a:lstStyle/>
          <a:p>
            <a:pPr marL="285750" indent="-285750">
              <a:buFont typeface="Arial" panose="020B0604020202020204" pitchFamily="34" charset="0"/>
              <a:buChar char="•"/>
            </a:pPr>
            <a:r>
              <a:rPr lang="en-US" sz="1050" b="1" dirty="0" smtClean="0">
                <a:latin typeface="Trebuchet MS" panose="020B0603020202020204" pitchFamily="34" charset="0"/>
              </a:rPr>
              <a:t>Towards</a:t>
            </a:r>
            <a:r>
              <a:rPr lang="en-US" sz="1050" dirty="0" smtClean="0">
                <a:latin typeface="Trebuchet MS" panose="020B0603020202020204" pitchFamily="34" charset="0"/>
              </a:rPr>
              <a:t> the end of last year 2022, until December or so, severe drought conditions (both short and long term) remained in the west, mild drought conditions expanded in to portions of the eastern half of the US also, covering most of the country with very  high % areas of the entire US affected by drought. The situation now is now drastically different due to the extraordinary winter </a:t>
            </a:r>
            <a:r>
              <a:rPr lang="en-US" sz="1050" dirty="0" smtClean="0">
                <a:latin typeface="Trebuchet MS" panose="020B0603020202020204" pitchFamily="34" charset="0"/>
              </a:rPr>
              <a:t>season precipitation. </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The past </a:t>
            </a:r>
            <a:r>
              <a:rPr lang="en-US" sz="1050" dirty="0" smtClean="0">
                <a:latin typeface="Trebuchet MS" panose="020B0603020202020204" pitchFamily="34" charset="0"/>
              </a:rPr>
              <a:t>winter/early spring rainy season in CA and the west coast states, wiped out not only the S-term drought but also the L-term drought in most areas. Water levels in almost all CA reservoirs are now ABOVE their normal levels. However, the water storage levels in the huge Lakes Powell and Lake Mead in NV continue to be historically low, </a:t>
            </a:r>
            <a:r>
              <a:rPr lang="en-US" sz="1050" dirty="0">
                <a:latin typeface="Trebuchet MS" panose="020B0603020202020204" pitchFamily="34" charset="0"/>
              </a:rPr>
              <a:t>&amp;</a:t>
            </a:r>
            <a:r>
              <a:rPr lang="en-US" sz="1050" dirty="0" smtClean="0">
                <a:latin typeface="Trebuchet MS" panose="020B0603020202020204" pitchFamily="34" charset="0"/>
              </a:rPr>
              <a:t> decade(s) long hydrological drought still lingers</a:t>
            </a:r>
            <a:r>
              <a:rPr lang="en-US" sz="1050" dirty="0" smtClean="0">
                <a:latin typeface="Trebuchet MS" panose="020B0603020202020204" pitchFamily="34" charset="0"/>
              </a:rPr>
              <a:t>..</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S/L term </a:t>
            </a:r>
            <a:r>
              <a:rPr lang="en-US" sz="1050" dirty="0" smtClean="0">
                <a:latin typeface="Trebuchet MS" panose="020B0603020202020204" pitchFamily="34" charset="0"/>
              </a:rPr>
              <a:t>droughts still remain in parts of northwestern states of </a:t>
            </a:r>
            <a:r>
              <a:rPr lang="en-US" sz="1050" dirty="0" smtClean="0">
                <a:latin typeface="Trebuchet MS" panose="020B0603020202020204" pitchFamily="34" charset="0"/>
              </a:rPr>
              <a:t>WA/OR/ID/MT/ND/SD. </a:t>
            </a:r>
            <a:r>
              <a:rPr lang="en-US" sz="1050" dirty="0" smtClean="0">
                <a:latin typeface="Trebuchet MS" panose="020B0603020202020204" pitchFamily="34" charset="0"/>
              </a:rPr>
              <a:t>Severe drought is entrenched in eastern and central areas of </a:t>
            </a:r>
            <a:r>
              <a:rPr lang="en-US" sz="1050" dirty="0" smtClean="0">
                <a:latin typeface="Trebuchet MS" panose="020B0603020202020204" pitchFamily="34" charset="0"/>
              </a:rPr>
              <a:t>MN/WI/NE/KS/MO</a:t>
            </a:r>
            <a:r>
              <a:rPr lang="en-US" sz="1050" dirty="0" smtClean="0">
                <a:latin typeface="Trebuchet MS" panose="020B0603020202020204" pitchFamily="34" charset="0"/>
              </a:rPr>
              <a:t>. Moderate/Severe drought </a:t>
            </a:r>
            <a:r>
              <a:rPr lang="en-US" sz="1050" dirty="0" smtClean="0">
                <a:latin typeface="Trebuchet MS" panose="020B0603020202020204" pitchFamily="34" charset="0"/>
              </a:rPr>
              <a:t>in now entrenched in </a:t>
            </a:r>
            <a:r>
              <a:rPr lang="en-US" sz="1050" dirty="0" smtClean="0">
                <a:latin typeface="Trebuchet MS" panose="020B0603020202020204" pitchFamily="34" charset="0"/>
              </a:rPr>
              <a:t>MN/WI/IA/IL/IN</a:t>
            </a:r>
            <a:r>
              <a:rPr lang="en-US" sz="1050" dirty="0" smtClean="0">
                <a:latin typeface="Trebuchet MS" panose="020B0603020202020204" pitchFamily="34" charset="0"/>
              </a:rPr>
              <a:t>.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a:t>
            </a:r>
            <a:r>
              <a:rPr lang="en-US" sz="1050" dirty="0" smtClean="0">
                <a:latin typeface="Trebuchet MS" panose="020B0603020202020204" pitchFamily="34" charset="0"/>
              </a:rPr>
              <a:t>relatively poor monsoon this year in the southwestern states has created short term drought conditions in AZ/NM and in parts of </a:t>
            </a:r>
            <a:r>
              <a:rPr lang="en-US" sz="1050" dirty="0" smtClean="0">
                <a:latin typeface="Trebuchet MS" panose="020B0603020202020204" pitchFamily="34" charset="0"/>
              </a:rPr>
              <a:t>NV/UT/CO. Severe drought is fully</a:t>
            </a:r>
            <a:r>
              <a:rPr lang="en-US" sz="1050" dirty="0" smtClean="0">
                <a:latin typeface="Trebuchet MS" panose="020B0603020202020204" pitchFamily="34" charset="0"/>
              </a:rPr>
              <a:t> established in most of TX, LA/MS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In spite of all these areas of drought noted above, about </a:t>
            </a:r>
            <a:r>
              <a:rPr lang="en-US" sz="1050" dirty="0">
                <a:latin typeface="Trebuchet MS" panose="020B0603020202020204" pitchFamily="34" charset="0"/>
              </a:rPr>
              <a:t>50 % of the country drought free! </a:t>
            </a:r>
            <a:r>
              <a:rPr lang="en-US" sz="1050" dirty="0" smtClean="0">
                <a:latin typeface="Trebuchet MS" panose="020B0603020202020204" pitchFamily="34" charset="0"/>
              </a:rPr>
              <a:t> And the remainder  </a:t>
            </a:r>
            <a:r>
              <a:rPr lang="en-US" sz="1050" dirty="0">
                <a:latin typeface="Trebuchet MS" panose="020B0603020202020204" pitchFamily="34" charset="0"/>
              </a:rPr>
              <a:t>50 % of the lower 48 states </a:t>
            </a:r>
            <a:r>
              <a:rPr lang="en-US" sz="1050" dirty="0" smtClean="0">
                <a:latin typeface="Trebuchet MS" panose="020B0603020202020204" pitchFamily="34" charset="0"/>
              </a:rPr>
              <a:t>is in </a:t>
            </a:r>
            <a:r>
              <a:rPr lang="en-US" sz="1050" dirty="0">
                <a:latin typeface="Trebuchet MS" panose="020B0603020202020204" pitchFamily="34" charset="0"/>
              </a:rPr>
              <a:t>some kind of dryness/drought</a:t>
            </a:r>
            <a:r>
              <a:rPr lang="en-US" sz="1050" dirty="0" smtClean="0">
                <a:latin typeface="Trebuchet MS" panose="020B0603020202020204" pitchFamily="34" charset="0"/>
              </a:rPr>
              <a:t>!</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Recently </a:t>
            </a:r>
            <a:r>
              <a:rPr lang="en-US" sz="1050" dirty="0" smtClean="0">
                <a:latin typeface="Trebuchet MS" panose="020B0603020202020204" pitchFamily="34" charset="0"/>
              </a:rPr>
              <a:t>we </a:t>
            </a:r>
            <a:r>
              <a:rPr lang="en-US" sz="1050" dirty="0" smtClean="0">
                <a:latin typeface="Trebuchet MS" panose="020B0603020202020204" pitchFamily="34" charset="0"/>
              </a:rPr>
              <a:t>introduced </a:t>
            </a:r>
            <a:r>
              <a:rPr lang="en-US" sz="1050" dirty="0" smtClean="0">
                <a:latin typeface="Trebuchet MS" panose="020B0603020202020204" pitchFamily="34" charset="0"/>
              </a:rPr>
              <a:t>and show here, an  exptl. version of an Objective US Drought Indicator based on </a:t>
            </a:r>
            <a:r>
              <a:rPr lang="en-US" sz="1050" dirty="0" smtClean="0">
                <a:latin typeface="Trebuchet MS" panose="020B0603020202020204" pitchFamily="34" charset="0"/>
              </a:rPr>
              <a:t>AI/deep-data </a:t>
            </a:r>
            <a:r>
              <a:rPr lang="en-US" sz="1050" dirty="0" smtClean="0">
                <a:latin typeface="Trebuchet MS" panose="020B0603020202020204" pitchFamily="34" charset="0"/>
              </a:rPr>
              <a:t>methods, that runs daily at CPC</a:t>
            </a:r>
            <a:r>
              <a:rPr lang="en-US" sz="1050" dirty="0" smtClean="0">
                <a:latin typeface="Trebuchet MS" panose="020B0603020202020204" pitchFamily="34" charset="0"/>
              </a:rPr>
              <a:t>.</a:t>
            </a:r>
          </a:p>
          <a:p>
            <a:pPr marL="285750" indent="-285750">
              <a:buFont typeface="Arial" panose="020B0604020202020204" pitchFamily="34" charset="0"/>
              <a:buChar char="•"/>
            </a:pPr>
            <a:r>
              <a:rPr lang="en-US" sz="1050" dirty="0" smtClean="0">
                <a:latin typeface="Trebuchet MS" panose="020B0603020202020204" pitchFamily="34" charset="0"/>
              </a:rPr>
              <a:t>We introduce in this month’s briefing a new set of slides consolidating a few objective drought outlooks, produced experimentally at CPC. </a:t>
            </a:r>
            <a:endParaRPr lang="en-US" sz="1050" dirty="0" smtClean="0">
              <a:latin typeface="Trebuchet MS" panose="020B0603020202020204" pitchFamily="34" charset="0"/>
            </a:endParaRPr>
          </a:p>
        </p:txBody>
      </p:sp>
      <p:pic>
        <p:nvPicPr>
          <p:cNvPr id="31" name="Picture 30"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0933" y="3102289"/>
            <a:ext cx="2241667" cy="1746381"/>
          </a:xfrm>
          <a:prstGeom prst="rect">
            <a:avLst/>
          </a:prstGeom>
          <a:noFill/>
          <a:ln>
            <a:noFill/>
          </a:ln>
        </p:spPr>
      </p:pic>
      <p:sp>
        <p:nvSpPr>
          <p:cNvPr id="21" name="TextBox 20"/>
          <p:cNvSpPr txBox="1"/>
          <p:nvPr/>
        </p:nvSpPr>
        <p:spPr>
          <a:xfrm>
            <a:off x="4211204" y="4759702"/>
            <a:ext cx="739721" cy="369332"/>
          </a:xfrm>
          <a:prstGeom prst="rect">
            <a:avLst/>
          </a:prstGeom>
          <a:noFill/>
        </p:spPr>
        <p:txBody>
          <a:bodyPr wrap="square" rtlCol="0">
            <a:spAutoFit/>
          </a:bodyPr>
          <a:lstStyle/>
          <a:p>
            <a:r>
              <a:rPr lang="en-US" dirty="0" smtClean="0"/>
              <a:t>May</a:t>
            </a:r>
            <a:endParaRPr lang="en-US" dirty="0"/>
          </a:p>
        </p:txBody>
      </p:sp>
      <p:pic>
        <p:nvPicPr>
          <p:cNvPr id="26" name="Picture 25"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0932" y="1135995"/>
            <a:ext cx="2209519" cy="1676400"/>
          </a:xfrm>
          <a:prstGeom prst="rect">
            <a:avLst/>
          </a:prstGeom>
          <a:noFill/>
          <a:ln>
            <a:noFill/>
          </a:ln>
        </p:spPr>
      </p:pic>
      <p:sp>
        <p:nvSpPr>
          <p:cNvPr id="23" name="TextBox 22"/>
          <p:cNvSpPr txBox="1"/>
          <p:nvPr/>
        </p:nvSpPr>
        <p:spPr>
          <a:xfrm>
            <a:off x="4161579" y="2753179"/>
            <a:ext cx="791421" cy="369332"/>
          </a:xfrm>
          <a:prstGeom prst="rect">
            <a:avLst/>
          </a:prstGeom>
          <a:noFill/>
        </p:spPr>
        <p:txBody>
          <a:bodyPr wrap="square" rtlCol="0">
            <a:spAutoFit/>
          </a:bodyPr>
          <a:lstStyle/>
          <a:p>
            <a:r>
              <a:rPr lang="en-US" dirty="0" smtClean="0"/>
              <a:t>June</a:t>
            </a:r>
            <a:endParaRPr lang="en-US" dirty="0"/>
          </a:p>
        </p:txBody>
      </p:sp>
      <p:pic>
        <p:nvPicPr>
          <p:cNvPr id="25" name="Picture 24"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 y="1055132"/>
            <a:ext cx="3260388" cy="2357774"/>
          </a:xfrm>
          <a:prstGeom prst="rect">
            <a:avLst/>
          </a:prstGeom>
          <a:noFill/>
          <a:ln>
            <a:noFill/>
          </a:ln>
        </p:spPr>
      </p:pic>
      <p:sp>
        <p:nvSpPr>
          <p:cNvPr id="28" name="TextBox 27"/>
          <p:cNvSpPr txBox="1"/>
          <p:nvPr/>
        </p:nvSpPr>
        <p:spPr>
          <a:xfrm>
            <a:off x="4191000" y="838200"/>
            <a:ext cx="791421" cy="369332"/>
          </a:xfrm>
          <a:prstGeom prst="rect">
            <a:avLst/>
          </a:prstGeom>
          <a:noFill/>
        </p:spPr>
        <p:txBody>
          <a:bodyPr wrap="square" rtlCol="0">
            <a:spAutoFit/>
          </a:bodyPr>
          <a:lstStyle/>
          <a:p>
            <a:r>
              <a:rPr lang="en-US" dirty="0" smtClean="0"/>
              <a:t>July</a:t>
            </a:r>
            <a:endParaRPr lang="en-US" dirty="0"/>
          </a:p>
        </p:txBody>
      </p:sp>
      <p:pic>
        <p:nvPicPr>
          <p:cNvPr id="30" name="Picture 2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4" y="3950732"/>
            <a:ext cx="3251703" cy="2526268"/>
          </a:xfrm>
          <a:prstGeom prst="rect">
            <a:avLst/>
          </a:prstGeom>
          <a:noFill/>
          <a:ln>
            <a:noFill/>
          </a:ln>
        </p:spPr>
      </p:pic>
      <p:sp>
        <p:nvSpPr>
          <p:cNvPr id="27" name="Oval 26"/>
          <p:cNvSpPr/>
          <p:nvPr/>
        </p:nvSpPr>
        <p:spPr>
          <a:xfrm rot="2195631">
            <a:off x="1687264" y="4534402"/>
            <a:ext cx="580882" cy="1097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4" y="0"/>
            <a:ext cx="4911433" cy="5903894"/>
          </a:xfrm>
          <a:prstGeom prst="rect">
            <a:avLst/>
          </a:prstGeom>
        </p:spPr>
      </p:pic>
      <p:pic>
        <p:nvPicPr>
          <p:cNvPr id="14" name="Picture 13"/>
          <p:cNvPicPr>
            <a:picLocks noChangeAspect="1"/>
          </p:cNvPicPr>
          <p:nvPr/>
        </p:nvPicPr>
        <p:blipFill>
          <a:blip r:embed="rId3"/>
          <a:stretch>
            <a:fillRect/>
          </a:stretch>
        </p:blipFill>
        <p:spPr>
          <a:xfrm>
            <a:off x="4724400" y="4471926"/>
            <a:ext cx="2147887" cy="2374406"/>
          </a:xfrm>
          <a:prstGeom prst="rect">
            <a:avLst/>
          </a:prstGeom>
        </p:spPr>
      </p:pic>
      <p:pic>
        <p:nvPicPr>
          <p:cNvPr id="7" name="Picture 6"/>
          <p:cNvPicPr>
            <a:picLocks noChangeAspect="1"/>
          </p:cNvPicPr>
          <p:nvPr/>
        </p:nvPicPr>
        <p:blipFill>
          <a:blip r:embed="rId4"/>
          <a:stretch>
            <a:fillRect/>
          </a:stretch>
        </p:blipFill>
        <p:spPr>
          <a:xfrm>
            <a:off x="6872287" y="2447889"/>
            <a:ext cx="2271713" cy="2276511"/>
          </a:xfrm>
          <a:prstGeom prst="rect">
            <a:avLst/>
          </a:prstGeom>
        </p:spPr>
      </p:pic>
      <p:pic>
        <p:nvPicPr>
          <p:cNvPr id="12" name="Picture 11"/>
          <p:cNvPicPr>
            <a:picLocks noChangeAspect="1"/>
          </p:cNvPicPr>
          <p:nvPr/>
        </p:nvPicPr>
        <p:blipFill>
          <a:blip r:embed="rId5"/>
          <a:stretch>
            <a:fillRect/>
          </a:stretch>
        </p:blipFill>
        <p:spPr>
          <a:xfrm>
            <a:off x="6091241" y="36463"/>
            <a:ext cx="2100257" cy="2319765"/>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sp>
        <p:nvSpPr>
          <p:cNvPr id="17" name="Rectangle 16"/>
          <p:cNvSpPr/>
          <p:nvPr/>
        </p:nvSpPr>
        <p:spPr>
          <a:xfrm>
            <a:off x="2710543" y="457200"/>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20" name="TextBox 19"/>
          <p:cNvSpPr txBox="1"/>
          <p:nvPr/>
        </p:nvSpPr>
        <p:spPr>
          <a:xfrm>
            <a:off x="6844657" y="732110"/>
            <a:ext cx="1346842" cy="784830"/>
          </a:xfrm>
          <a:prstGeom prst="rect">
            <a:avLst/>
          </a:prstGeom>
          <a:noFill/>
        </p:spPr>
        <p:txBody>
          <a:bodyPr wrap="square" rtlCol="0">
            <a:spAutoFit/>
          </a:bodyPr>
          <a:lstStyle/>
          <a:p>
            <a:r>
              <a:rPr lang="en-US" sz="900" dirty="0" smtClean="0">
                <a:solidFill>
                  <a:srgbClr val="FF0000"/>
                </a:solidFill>
              </a:rPr>
              <a:t>Hydro Electric power generating turbines STOP operating  at the critical 7 million acre feet level  </a:t>
            </a:r>
            <a:endParaRPr lang="en-US" sz="900" dirty="0">
              <a:solidFill>
                <a:srgbClr val="FF0000"/>
              </a:solidFill>
            </a:endParaRPr>
          </a:p>
        </p:txBody>
      </p:sp>
      <p:cxnSp>
        <p:nvCxnSpPr>
          <p:cNvPr id="21" name="Straight Arrow Connector 20"/>
          <p:cNvCxnSpPr/>
          <p:nvPr/>
        </p:nvCxnSpPr>
        <p:spPr>
          <a:xfrm flipH="1">
            <a:off x="6207842" y="990600"/>
            <a:ext cx="726358" cy="946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1000" y="3429000"/>
            <a:ext cx="5257800" cy="182405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43843" y="496145"/>
            <a:ext cx="2813957" cy="369332"/>
          </a:xfrm>
          <a:prstGeom prst="rect">
            <a:avLst/>
          </a:prstGeom>
        </p:spPr>
        <p:txBody>
          <a:bodyPr wrap="square">
            <a:spAutoFit/>
          </a:bodyPr>
          <a:lstStyle/>
          <a:p>
            <a:r>
              <a:rPr lang="en-US" sz="1200" dirty="0">
                <a:solidFill>
                  <a:schemeClr val="bg2"/>
                </a:solidFill>
              </a:rPr>
              <a:t>https://www.deanfarr.com/western_water</a:t>
            </a:r>
            <a:r>
              <a:rPr lang="en-US" dirty="0"/>
              <a:t>/</a:t>
            </a:r>
          </a:p>
        </p:txBody>
      </p: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historic /</a:t>
            </a:r>
            <a:r>
              <a:rPr lang="en-US" sz="1400" b="1" dirty="0">
                <a:solidFill>
                  <a:srgbClr val="FF0000"/>
                </a:solidFill>
                <a:sym typeface="Wingdings" panose="05000000000000000000" pitchFamily="2" charset="2"/>
              </a:rPr>
              <a:t>dire low  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0" name="Straight Arrow Connector 9"/>
          <p:cNvCxnSpPr/>
          <p:nvPr/>
        </p:nvCxnSpPr>
        <p:spPr>
          <a:xfrm flipV="1">
            <a:off x="1219200" y="2813429"/>
            <a:ext cx="6248399" cy="144122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14400" y="990604"/>
            <a:ext cx="5791200" cy="313892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98" y="76200"/>
            <a:ext cx="6774402" cy="3962400"/>
          </a:xfrm>
          <a:prstGeom prst="rect">
            <a:avLst/>
          </a:prstGeom>
        </p:spPr>
      </p:pic>
      <p:sp>
        <p:nvSpPr>
          <p:cNvPr id="4" name="Rectangle 3"/>
          <p:cNvSpPr/>
          <p:nvPr/>
        </p:nvSpPr>
        <p:spPr>
          <a:xfrm>
            <a:off x="6781800" y="76200"/>
            <a:ext cx="2424910" cy="1384995"/>
          </a:xfrm>
          <a:prstGeom prst="rect">
            <a:avLst/>
          </a:prstGeom>
        </p:spPr>
        <p:txBody>
          <a:bodyPr wrap="square">
            <a:spAutoFit/>
          </a:bodyPr>
          <a:lstStyle/>
          <a:p>
            <a:pPr algn="r"/>
            <a:r>
              <a:rPr lang="en-US" sz="1400" dirty="0" smtClean="0"/>
              <a:t> </a:t>
            </a:r>
            <a:r>
              <a:rPr lang="en-US" sz="1400" dirty="0" smtClean="0">
                <a:hlinkClick r:id="rId3"/>
              </a:rPr>
              <a:t>https://www.fireweatheravalanche.org/fire/current-list-of-us-wildfires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6" name="TextBox 5"/>
          <p:cNvSpPr txBox="1"/>
          <p:nvPr/>
        </p:nvSpPr>
        <p:spPr>
          <a:xfrm>
            <a:off x="6158710" y="4020105"/>
            <a:ext cx="2985290" cy="2677656"/>
          </a:xfrm>
          <a:prstGeom prst="rect">
            <a:avLst/>
          </a:prstGeom>
          <a:noFill/>
        </p:spPr>
        <p:txBody>
          <a:bodyPr wrap="square" rtlCol="0">
            <a:spAutoFit/>
          </a:bodyPr>
          <a:lstStyle/>
          <a:p>
            <a:r>
              <a:rPr lang="en-US" sz="1400" dirty="0"/>
              <a:t>The </a:t>
            </a:r>
            <a:r>
              <a:rPr lang="en-US" sz="1400" b="1" dirty="0"/>
              <a:t>National Interagency Fire Center </a:t>
            </a:r>
            <a:r>
              <a:rPr lang="en-US" sz="1400" dirty="0"/>
              <a:t>statistics show that, </a:t>
            </a:r>
            <a:r>
              <a:rPr lang="en-US" sz="1400" b="1" dirty="0"/>
              <a:t>as of Aug. </a:t>
            </a:r>
            <a:r>
              <a:rPr lang="en-US" sz="1400" b="1" dirty="0" smtClean="0"/>
              <a:t>28, 2023</a:t>
            </a:r>
            <a:r>
              <a:rPr lang="en-US" sz="1400" dirty="0"/>
              <a:t>, there have been 38,831 fires this year that have burned </a:t>
            </a:r>
            <a:r>
              <a:rPr lang="en-US" sz="1400" u="sng" dirty="0"/>
              <a:t>1.96 million acres</a:t>
            </a:r>
            <a:r>
              <a:rPr lang="en-US" sz="1400" dirty="0" smtClean="0"/>
              <a:t>.</a:t>
            </a:r>
          </a:p>
          <a:p>
            <a:r>
              <a:rPr lang="en-US" sz="1400" b="1" u="sng" dirty="0" smtClean="0"/>
              <a:t>This </a:t>
            </a:r>
            <a:r>
              <a:rPr lang="en-US" sz="1400" b="1" u="sng" dirty="0"/>
              <a:t>is significantly below the 10-year average (2013-2022) </a:t>
            </a:r>
            <a:r>
              <a:rPr lang="en-US" sz="1400" b="1" dirty="0"/>
              <a:t>of 40,512 fires and the average acreage of </a:t>
            </a:r>
            <a:r>
              <a:rPr lang="en-US" sz="1400" b="1" u="sng" dirty="0"/>
              <a:t>5.06 million acres</a:t>
            </a:r>
            <a:r>
              <a:rPr lang="en-US" sz="1400" b="1" u="sng" dirty="0" smtClean="0"/>
              <a:t>. </a:t>
            </a:r>
          </a:p>
          <a:p>
            <a:r>
              <a:rPr lang="en-US" sz="1400" u="sng" dirty="0" smtClean="0"/>
              <a:t>{Text and Graph </a:t>
            </a:r>
            <a:r>
              <a:rPr lang="en-US" sz="1400" u="sng" dirty="0" smtClean="0"/>
              <a:t>do not </a:t>
            </a:r>
            <a:r>
              <a:rPr lang="en-US" sz="1400" u="sng" dirty="0" smtClean="0"/>
              <a:t>match! </a:t>
            </a:r>
            <a:r>
              <a:rPr lang="en-US" sz="1400" u="sng" dirty="0" smtClean="0">
                <a:sym typeface="Wingdings" panose="05000000000000000000" pitchFamily="2" charset="2"/>
              </a:rPr>
              <a:t> But 2023 acres burnt is low for sure !!}     </a:t>
            </a:r>
            <a:endParaRPr lang="en-US" sz="1400" u="sng" dirty="0"/>
          </a:p>
        </p:txBody>
      </p:sp>
      <p:pic>
        <p:nvPicPr>
          <p:cNvPr id="15" name="Picture 14"/>
          <p:cNvPicPr>
            <a:picLocks noChangeAspect="1"/>
          </p:cNvPicPr>
          <p:nvPr/>
        </p:nvPicPr>
        <p:blipFill>
          <a:blip r:embed="rId4"/>
          <a:stretch>
            <a:fillRect/>
          </a:stretch>
        </p:blipFill>
        <p:spPr>
          <a:xfrm>
            <a:off x="7399" y="4078560"/>
            <a:ext cx="6151312" cy="2779440"/>
          </a:xfrm>
          <a:prstGeom prst="rect">
            <a:avLst/>
          </a:prstGeom>
        </p:spPr>
      </p:pic>
      <p:cxnSp>
        <p:nvCxnSpPr>
          <p:cNvPr id="13" name="Straight Arrow Connector 12"/>
          <p:cNvCxnSpPr/>
          <p:nvPr/>
        </p:nvCxnSpPr>
        <p:spPr>
          <a:xfrm flipH="1">
            <a:off x="5334000" y="4819650"/>
            <a:ext cx="2660256" cy="14287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5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22</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22</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300645" y="2760243"/>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076" y="0"/>
            <a:ext cx="3349625" cy="20991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970" y="2099167"/>
            <a:ext cx="3385402" cy="216549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elow normal 7-day average streamflow condition ma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9647" y="2594528"/>
            <a:ext cx="2570998" cy="164455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970" y="4235309"/>
            <a:ext cx="3377556" cy="2122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stretch>
            <a:fillRect/>
          </a:stretch>
        </p:blipFill>
        <p:spPr>
          <a:xfrm>
            <a:off x="6445655" y="3691802"/>
            <a:ext cx="2683279" cy="170053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23</a:t>
            </a:fld>
            <a:endParaRPr lang="en-US" altLang="en-US" dirty="0"/>
          </a:p>
        </p:txBody>
      </p:sp>
      <p:sp>
        <p:nvSpPr>
          <p:cNvPr id="6" name="TextBox 5"/>
          <p:cNvSpPr txBox="1"/>
          <p:nvPr/>
        </p:nvSpPr>
        <p:spPr>
          <a:xfrm>
            <a:off x="152400" y="76200"/>
            <a:ext cx="8839200" cy="4739759"/>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18 </a:t>
            </a:r>
            <a:r>
              <a:rPr lang="en-US" altLang="en-US" b="1" u="sng" dirty="0" smtClean="0">
                <a:solidFill>
                  <a:srgbClr val="FF0000"/>
                </a:solidFill>
                <a:latin typeface="verdana,arial,serif"/>
              </a:rPr>
              <a:t>September  2023</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altLang="en-US" sz="1600" b="1" dirty="0">
                <a:latin typeface="Trebuchet MS" panose="020B0603020202020204" pitchFamily="34" charset="0"/>
              </a:rPr>
              <a:t>El Niño conditions are observed</a:t>
            </a:r>
            <a:r>
              <a:rPr lang="en-US" altLang="en-US" sz="1600" b="1" dirty="0" smtClean="0">
                <a:latin typeface="Trebuchet MS" panose="020B0603020202020204" pitchFamily="34" charset="0"/>
              </a:rPr>
              <a:t>.*  Equatorial </a:t>
            </a:r>
            <a:r>
              <a:rPr lang="en-US" altLang="en-US" sz="1600" b="1" dirty="0">
                <a:latin typeface="Trebuchet MS" panose="020B0603020202020204" pitchFamily="34" charset="0"/>
              </a:rPr>
              <a:t>sea surface temperatures (SSTs) are above average across the central and eastern Pacific Ocean. </a:t>
            </a:r>
          </a:p>
          <a:p>
            <a:pPr eaLnBrk="1" hangingPunct="1">
              <a:spcBef>
                <a:spcPct val="50000"/>
              </a:spcBef>
              <a:buFont typeface="Wingdings 2" panose="05020102010507070707" pitchFamily="18" charset="2"/>
              <a:buNone/>
            </a:pPr>
            <a:r>
              <a:rPr lang="en-US" altLang="en-US" sz="1600" b="1" dirty="0">
                <a:latin typeface="Trebuchet MS" panose="020B0603020202020204" pitchFamily="34" charset="0"/>
              </a:rPr>
              <a:t>The tropical Pacific atmospheric anomalies are consistent with El Niño.</a:t>
            </a:r>
          </a:p>
          <a:p>
            <a:pPr eaLnBrk="1" hangingPunct="1">
              <a:spcBef>
                <a:spcPct val="50000"/>
              </a:spcBef>
              <a:buFont typeface="Wingdings 2" panose="05020102010507070707" pitchFamily="18" charset="2"/>
              <a:buNone/>
            </a:pPr>
            <a:r>
              <a:rPr lang="en-US" altLang="en-US" sz="1600" b="1" dirty="0">
                <a:latin typeface="Trebuchet MS" panose="020B0603020202020204" pitchFamily="34" charset="0"/>
              </a:rPr>
              <a:t>El Niño is anticipated to continue through the Northern Hemisphere winter (with greater than a 95% chance through December 2023-February 2024).* </a:t>
            </a:r>
          </a:p>
        </p:txBody>
      </p:sp>
      <p:sp>
        <p:nvSpPr>
          <p:cNvPr id="7" name="TextBox 6"/>
          <p:cNvSpPr txBox="1"/>
          <p:nvPr/>
        </p:nvSpPr>
        <p:spPr>
          <a:xfrm>
            <a:off x="533400" y="491850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2" name="Picture 1"/>
          <p:cNvPicPr>
            <a:picLocks noChangeAspect="1"/>
          </p:cNvPicPr>
          <p:nvPr/>
        </p:nvPicPr>
        <p:blipFill>
          <a:blip r:embed="rId3"/>
          <a:stretch>
            <a:fillRect/>
          </a:stretch>
        </p:blipFill>
        <p:spPr>
          <a:xfrm>
            <a:off x="76200" y="5290482"/>
            <a:ext cx="5943600" cy="1491318"/>
          </a:xfrm>
          <a:prstGeom prst="rect">
            <a:avLst/>
          </a:prstGeom>
        </p:spPr>
      </p:pic>
      <p:sp>
        <p:nvSpPr>
          <p:cNvPr id="8" name="TextBox 7"/>
          <p:cNvSpPr txBox="1"/>
          <p:nvPr/>
        </p:nvSpPr>
        <p:spPr>
          <a:xfrm>
            <a:off x="5943600" y="5315055"/>
            <a:ext cx="3200400" cy="830997"/>
          </a:xfrm>
          <a:prstGeom prst="rect">
            <a:avLst/>
          </a:prstGeom>
          <a:noFill/>
        </p:spPr>
        <p:txBody>
          <a:bodyPr wrap="square" rtlCol="0">
            <a:spAutoFit/>
          </a:bodyPr>
          <a:lstStyle/>
          <a:p>
            <a:r>
              <a:rPr lang="en-US" sz="1200" dirty="0"/>
              <a:t>For 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is met </a:t>
            </a:r>
            <a:r>
              <a:rPr lang="en-US" sz="1200" u="sng" dirty="0"/>
              <a:t>for a minimum of 5 consecutive overlapping seasons</a:t>
            </a:r>
            <a:r>
              <a:rPr lang="en-US" sz="1200" dirty="0">
                <a:solidFill>
                  <a:srgbClr val="FF0000"/>
                </a:solidFill>
              </a:rPr>
              <a:t>.</a:t>
            </a:r>
          </a:p>
        </p:txBody>
      </p: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 y="549346"/>
            <a:ext cx="4485627" cy="55069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a:t>
            </a:r>
            <a:r>
              <a:rPr lang="en-US" sz="1200" dirty="0" err="1" smtClean="0"/>
              <a:t>reserv</a:t>
            </a:r>
            <a:r>
              <a:rPr lang="en-US" sz="1200" dirty="0" smtClean="0"/>
              <a:t>…</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24</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10000" y="762000"/>
            <a:ext cx="609600" cy="5294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8077200" y="383977"/>
            <a:ext cx="384205" cy="247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63368" y="2065104"/>
            <a:ext cx="3993535" cy="21258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angle 108" descr="ENAreaGraphic"/>
          <p:cNvSpPr>
            <a:spLocks noChangeArrowheads="1"/>
          </p:cNvSpPr>
          <p:nvPr/>
        </p:nvSpPr>
        <p:spPr bwMode="auto">
          <a:xfrm>
            <a:off x="519832" y="6172200"/>
            <a:ext cx="3251200" cy="589361"/>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78015" y="4348128"/>
            <a:ext cx="3978888" cy="212887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p:cNvPicPr>
          <p:nvPr/>
        </p:nvPicPr>
        <p:blipFill>
          <a:blip r:embed="rId7">
            <a:extLst>
              <a:ext uri="{28A0092B-C50C-407E-A947-70E740481C1C}">
                <a14:useLocalDpi xmlns:a14="http://schemas.microsoft.com/office/drawing/2010/main" val="0"/>
              </a:ext>
            </a:extLst>
          </a:blip>
          <a:srcRect l="4315" t="5000" r="6471" b="58333"/>
          <a:stretch>
            <a:fillRect/>
          </a:stretch>
        </p:blipFill>
        <p:spPr bwMode="auto">
          <a:xfrm>
            <a:off x="4778015" y="76201"/>
            <a:ext cx="3946622" cy="183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25</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90800" y="2743200"/>
            <a:ext cx="0" cy="16764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4495800"/>
            <a:ext cx="76200" cy="1447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981200" y="2767231"/>
            <a:ext cx="4572000" cy="165236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238412" y="98886"/>
            <a:ext cx="4104987" cy="6454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04478" y="3371698"/>
            <a:ext cx="4614984" cy="24435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3429000" y="838200"/>
            <a:ext cx="4343400" cy="32766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a:spLocks noChangeArrowheads="1"/>
          </p:cNvSpPr>
          <p:nvPr/>
        </p:nvSpPr>
        <p:spPr bwMode="auto">
          <a:xfrm>
            <a:off x="0" y="3657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September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26</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August</a:t>
            </a:r>
            <a:r>
              <a:rPr lang="en-US" altLang="en-US" sz="1800" dirty="0" smtClean="0">
                <a:latin typeface="Times New Roman" pitchFamily="18" charset="0"/>
              </a:rPr>
              <a:t> </a:t>
            </a:r>
            <a:r>
              <a:rPr lang="en-US" altLang="en-US" sz="1800" dirty="0">
                <a:latin typeface="Times New Roman" pitchFamily="18" charset="0"/>
              </a:rPr>
              <a:t>CPC forecast</a:t>
            </a:r>
            <a:r>
              <a:rPr lang="en-US" altLang="en-US" sz="1800" b="1" u="sng" dirty="0" smtClean="0">
                <a:latin typeface="Times New Roman" pitchFamily="18" charset="0"/>
              </a:rPr>
              <a:t>  </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216" y="9241"/>
            <a:ext cx="4242593" cy="197195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4" name="Picture 2" descr="NOAA?CPC ENSO Forecast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35" y="914400"/>
            <a:ext cx="4231865" cy="2564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members (blue!) show are less bullish </a:t>
            </a:r>
            <a:endParaRPr lang="en-US" sz="1200" dirty="0"/>
          </a:p>
        </p:txBody>
      </p:sp>
      <p:pic>
        <p:nvPicPr>
          <p:cNvPr id="17" name="Picture 16" descr="NOAA?CPC ENSO Forecast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26932"/>
            <a:ext cx="4267200" cy="2523093"/>
          </a:xfrm>
          <a:prstGeom prst="rect">
            <a:avLst/>
          </a:prstGeom>
          <a:noFill/>
          <a:ln>
            <a:noFill/>
          </a:ln>
        </p:spPr>
      </p:pic>
      <p:pic>
        <p:nvPicPr>
          <p:cNvPr id="20" name="Picture 19" descr="IRI ENSO Model Forecast Plumes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3516" y="2022527"/>
            <a:ext cx="4237784" cy="1863673"/>
          </a:xfrm>
          <a:prstGeom prst="rect">
            <a:avLst/>
          </a:prstGeom>
          <a:noFill/>
          <a:ln>
            <a:noFill/>
          </a:ln>
        </p:spPr>
      </p:pic>
      <p:pic>
        <p:nvPicPr>
          <p:cNvPr id="16" name="Picture 1"/>
          <p:cNvPicPr>
            <a:picLocks/>
          </p:cNvPicPr>
          <p:nvPr/>
        </p:nvPicPr>
        <p:blipFill>
          <a:blip r:embed="rId7">
            <a:extLst>
              <a:ext uri="{28A0092B-C50C-407E-A947-70E740481C1C}">
                <a14:useLocalDpi xmlns:a14="http://schemas.microsoft.com/office/drawing/2010/main" val="0"/>
              </a:ext>
            </a:extLst>
          </a:blip>
          <a:srcRect l="7880" t="12549" r="11514" b="10980"/>
          <a:stretch>
            <a:fillRect/>
          </a:stretch>
        </p:blipFill>
        <p:spPr bwMode="auto">
          <a:xfrm>
            <a:off x="4419600" y="3927527"/>
            <a:ext cx="4699000" cy="26224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ttps://origin.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27" y="4005"/>
            <a:ext cx="3783965" cy="2924175"/>
          </a:xfrm>
          <a:prstGeom prst="rect">
            <a:avLst/>
          </a:prstGeom>
          <a:noFill/>
          <a:ln>
            <a:noFill/>
          </a:ln>
        </p:spPr>
      </p:pic>
      <p:pic>
        <p:nvPicPr>
          <p:cNvPr id="19" name="Picture 18"/>
          <p:cNvPicPr>
            <a:picLocks noChangeAspect="1"/>
          </p:cNvPicPr>
          <p:nvPr/>
        </p:nvPicPr>
        <p:blipFill>
          <a:blip r:embed="rId3"/>
          <a:stretch>
            <a:fillRect/>
          </a:stretch>
        </p:blipFill>
        <p:spPr>
          <a:xfrm>
            <a:off x="-6128" y="3577232"/>
            <a:ext cx="3770266" cy="3125185"/>
          </a:xfrm>
          <a:prstGeom prst="rect">
            <a:avLst/>
          </a:prstGeom>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Sep</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https://origin.cpc.ncep.noaa.gov/products/predictions/long_range/lead01/off01_temp.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0993" y="3254067"/>
            <a:ext cx="3893007" cy="3047673"/>
          </a:xfrm>
          <a:prstGeom prst="rect">
            <a:avLst/>
          </a:prstGeom>
          <a:noFill/>
          <a:ln>
            <a:noFill/>
          </a:ln>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28</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Sep</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sp>
        <p:nvSpPr>
          <p:cNvPr id="6" name="TextBox 5"/>
          <p:cNvSpPr txBox="1"/>
          <p:nvPr/>
        </p:nvSpPr>
        <p:spPr>
          <a:xfrm>
            <a:off x="152400" y="3200400"/>
            <a:ext cx="3400290" cy="738664"/>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https://origin.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1" y="-14606"/>
            <a:ext cx="3964635" cy="2964380"/>
          </a:xfrm>
          <a:prstGeom prst="rect">
            <a:avLst/>
          </a:prstGeom>
          <a:noFill/>
          <a:ln>
            <a:noFill/>
          </a:ln>
        </p:spPr>
      </p:pic>
      <p:pic>
        <p:nvPicPr>
          <p:cNvPr id="26" name="Picture 25" descr="https://origin.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195289"/>
            <a:ext cx="3733800" cy="2884805"/>
          </a:xfrm>
          <a:prstGeom prst="rect">
            <a:avLst/>
          </a:prstGeom>
          <a:noFill/>
          <a:ln>
            <a:noFill/>
          </a:ln>
        </p:spPr>
      </p:pic>
      <p:pic>
        <p:nvPicPr>
          <p:cNvPr id="5" name="Picture 4"/>
          <p:cNvPicPr>
            <a:picLocks noChangeAspect="1"/>
          </p:cNvPicPr>
          <p:nvPr/>
        </p:nvPicPr>
        <p:blipFill>
          <a:blip r:embed="rId4"/>
          <a:stretch>
            <a:fillRect/>
          </a:stretch>
        </p:blipFill>
        <p:spPr>
          <a:xfrm>
            <a:off x="-2997" y="3680604"/>
            <a:ext cx="3969914" cy="2551943"/>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29</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308077"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218" name="Picture 2" descr="https://www.wpc.ncep.noaa.gov/qpf/p168i.gif?16950706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 y="-8546"/>
            <a:ext cx="4383977" cy="3097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444769" y="2057400"/>
            <a:ext cx="4702289" cy="4724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https://www.cpc.ncep.noaa.gov/products/people/lxu/odi/img/od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0090" y="2306955"/>
            <a:ext cx="2413910" cy="1731645"/>
          </a:xfrm>
          <a:prstGeom prst="rect">
            <a:avLst/>
          </a:prstGeom>
          <a:noFill/>
          <a:ln>
            <a:noFill/>
          </a:ln>
        </p:spPr>
      </p:pic>
      <p:pic>
        <p:nvPicPr>
          <p:cNvPr id="40" name="Picture 39" descr="https://www.cpc.ncep.noaa.gov/products/people/lxu/odi/img/ob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083" y="896069"/>
            <a:ext cx="2369685" cy="1778650"/>
          </a:xfrm>
          <a:prstGeom prst="rect">
            <a:avLst/>
          </a:prstGeom>
          <a:noFill/>
          <a:ln>
            <a:noFill/>
          </a:ln>
        </p:spPr>
      </p:pic>
      <p:pic>
        <p:nvPicPr>
          <p:cNvPr id="31" name="Picture 3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0318" y="4590094"/>
            <a:ext cx="2566922" cy="1993263"/>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6"/>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5654265" y="4336276"/>
            <a:ext cx="3654064" cy="307777"/>
          </a:xfrm>
          <a:prstGeom prst="rect">
            <a:avLst/>
          </a:prstGeom>
          <a:noFill/>
        </p:spPr>
        <p:txBody>
          <a:bodyPr wrap="square" rtlCol="0">
            <a:spAutoFit/>
          </a:bodyPr>
          <a:lstStyle/>
          <a:p>
            <a:r>
              <a:rPr lang="en-US" sz="1400" dirty="0" smtClean="0"/>
              <a:t>Latest 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200" u="sng" dirty="0"/>
              <a:t>m</a:t>
            </a:r>
            <a:r>
              <a:rPr lang="en-US" sz="1200" u="sng" dirty="0" smtClean="0"/>
              <a:t>ethods</a:t>
            </a:r>
            <a:r>
              <a:rPr lang="en-US" sz="1600" u="sng" dirty="0" smtClean="0"/>
              <a:t>. </a:t>
            </a:r>
            <a:r>
              <a:rPr lang="en-US" sz="1600" dirty="0" smtClean="0"/>
              <a:t>~ gives |||r results.</a:t>
            </a:r>
          </a:p>
          <a:p>
            <a:r>
              <a:rPr lang="en-US" sz="1600" dirty="0" smtClean="0"/>
              <a:t>Both Objective! </a:t>
            </a:r>
          </a:p>
          <a:p>
            <a:r>
              <a:rPr lang="en-US" sz="1600" dirty="0" smtClean="0"/>
              <a:t>Both update daily!</a:t>
            </a:r>
            <a:endParaRPr lang="en-US" sz="1600"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409978" y="32882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53" name="TextBox 52"/>
          <p:cNvSpPr txBox="1"/>
          <p:nvPr/>
        </p:nvSpPr>
        <p:spPr>
          <a:xfrm>
            <a:off x="2111283" y="3225969"/>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164079" y="5740569"/>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5" name="TextBox 54"/>
          <p:cNvSpPr txBox="1"/>
          <p:nvPr/>
        </p:nvSpPr>
        <p:spPr>
          <a:xfrm>
            <a:off x="8031479" y="5029200"/>
            <a:ext cx="1188719" cy="5078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72537" y="6408112"/>
            <a:ext cx="3694611" cy="400110"/>
          </a:xfrm>
          <a:prstGeom prst="rect">
            <a:avLst/>
          </a:prstGeom>
          <a:noFill/>
        </p:spPr>
        <p:txBody>
          <a:bodyPr wrap="square" rtlCol="0">
            <a:spAutoFit/>
          </a:bodyPr>
          <a:lstStyle/>
          <a:p>
            <a:r>
              <a:rPr lang="en-US" sz="1000" dirty="0" smtClean="0"/>
              <a:t>These two maps above, used to be produced at CPC(Rich Tinker!), but recently officially done by NDMC operations!  </a:t>
            </a:r>
            <a:endParaRPr lang="en-US" sz="1000" dirty="0"/>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0" y="19166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pic>
        <p:nvPicPr>
          <p:cNvPr id="32" name="Picture 31" descr="experimental objective short-term drought blen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798" y="1427902"/>
            <a:ext cx="3562350" cy="2448685"/>
          </a:xfrm>
          <a:prstGeom prst="rect">
            <a:avLst/>
          </a:prstGeom>
          <a:noFill/>
          <a:ln>
            <a:noFill/>
          </a:ln>
        </p:spPr>
      </p:pic>
      <p:pic>
        <p:nvPicPr>
          <p:cNvPr id="33" name="Picture 32" descr="experimental objective long-term drought blen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272" y="3876587"/>
            <a:ext cx="3590927" cy="2531525"/>
          </a:xfrm>
          <a:prstGeom prst="rect">
            <a:avLst/>
          </a:prstGeom>
          <a:noFill/>
          <a:ln>
            <a:noFill/>
          </a:ln>
        </p:spPr>
      </p:pic>
    </p:spTree>
    <p:extLst>
      <p:ext uri="{BB962C8B-B14F-4D97-AF65-F5344CB8AC3E}">
        <p14:creationId xmlns:p14="http://schemas.microsoft.com/office/powerpoint/2010/main" val="37717794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32"/>
            <a:ext cx="8763000" cy="6873431"/>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17/18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
        <p:nvSpPr>
          <p:cNvPr id="8" name="Oval 7"/>
          <p:cNvSpPr/>
          <p:nvPr/>
        </p:nvSpPr>
        <p:spPr>
          <a:xfrm rot="2539784">
            <a:off x="2665531" y="917439"/>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95631">
            <a:off x="2693489" y="4057798"/>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98"/>
            <a:ext cx="8915401" cy="685060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31</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17/18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Oval 6"/>
          <p:cNvSpPr/>
          <p:nvPr/>
        </p:nvSpPr>
        <p:spPr>
          <a:xfrm rot="2539784">
            <a:off x="2693489" y="4057798"/>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7025672" y="4156671"/>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539784">
            <a:off x="2724165" y="9356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2" name="Oval 11"/>
          <p:cNvSpPr/>
          <p:nvPr/>
        </p:nvSpPr>
        <p:spPr>
          <a:xfrm rot="2539784">
            <a:off x="6940728" y="3907413"/>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5257800" y="3365377"/>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58000"/>
          </a:xfrm>
          <a:prstGeom prst="rect">
            <a:avLst/>
          </a:prstGeom>
        </p:spPr>
      </p:pic>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34</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17/18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Oct</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OND</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35</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6" y="0"/>
            <a:ext cx="398462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924"/>
            <a:ext cx="3849079" cy="305092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24201"/>
            <a:ext cx="3975100" cy="315334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ttps://www.cpc.ncep.noaa.gov/products/NMME/prob/pac/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152036"/>
            <a:ext cx="3855989" cy="2978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36</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OND</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52400" y="369332"/>
            <a:ext cx="8915399" cy="6164818"/>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5814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530"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454" y="3841050"/>
            <a:ext cx="3597433" cy="2651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5281454" y="945241"/>
            <a:ext cx="3597433" cy="2547937"/>
          </a:xfrm>
          <a:prstGeom prst="rect">
            <a:avLst/>
          </a:prstGeom>
        </p:spPr>
      </p:pic>
      <p:pic>
        <p:nvPicPr>
          <p:cNvPr id="11" name="Picture 10"/>
          <p:cNvPicPr>
            <a:picLocks noChangeAspect="1"/>
          </p:cNvPicPr>
          <p:nvPr/>
        </p:nvPicPr>
        <p:blipFill>
          <a:blip r:embed="rId8"/>
          <a:stretch>
            <a:fillRect/>
          </a:stretch>
        </p:blipFill>
        <p:spPr>
          <a:xfrm>
            <a:off x="720350" y="1214727"/>
            <a:ext cx="4261749" cy="4967652"/>
          </a:xfrm>
          <a:prstGeom prst="rect">
            <a:avLst/>
          </a:prstGeom>
        </p:spPr>
      </p:pic>
      <p:pic>
        <p:nvPicPr>
          <p:cNvPr id="12" name="Picture 11"/>
          <p:cNvPicPr>
            <a:picLocks noChangeAspect="1"/>
          </p:cNvPicPr>
          <p:nvPr/>
        </p:nvPicPr>
        <p:blipFill>
          <a:blip r:embed="rId9"/>
          <a:stretch>
            <a:fillRect/>
          </a:stretch>
        </p:blipFill>
        <p:spPr>
          <a:xfrm>
            <a:off x="79929" y="1184641"/>
            <a:ext cx="636806" cy="4997738"/>
          </a:xfrm>
          <a:prstGeom prst="rect">
            <a:avLst/>
          </a:prstGeom>
        </p:spPr>
      </p:pic>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38</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6295505" y="1793865"/>
            <a:ext cx="2863043" cy="4606935"/>
          </a:xfrm>
          <a:prstGeom prst="rect">
            <a:avLst/>
          </a:prstGeom>
        </p:spPr>
      </p:pic>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p:txBody>
          <a:bodyPr/>
          <a:lstStyle/>
          <a:p>
            <a:r>
              <a:rPr lang="en-US" dirty="0"/>
              <a:t>Objective drought forecast</a:t>
            </a:r>
          </a:p>
        </p:txBody>
      </p:sp>
      <p:sp>
        <p:nvSpPr>
          <p:cNvPr id="3" name="Content Placeholder 2">
            <a:extLst>
              <a:ext uri="{FF2B5EF4-FFF2-40B4-BE49-F238E27FC236}">
                <a16:creationId xmlns:a16="http://schemas.microsoft.com/office/drawing/2014/main" id="{E2214E3A-51B1-8445-E2F6-E05C32575A61}"/>
              </a:ext>
            </a:extLst>
          </p:cNvPr>
          <p:cNvSpPr>
            <a:spLocks noGrp="1"/>
          </p:cNvSpPr>
          <p:nvPr>
            <p:ph idx="1"/>
          </p:nvPr>
        </p:nvSpPr>
        <p:spPr/>
        <p:txBody>
          <a:bodyPr>
            <a:normAutofit fontScale="85000" lnSpcReduction="10000"/>
          </a:bodyPr>
          <a:lstStyle/>
          <a:p>
            <a:r>
              <a:rPr lang="en-US" sz="2400" dirty="0"/>
              <a:t>Support for Seasonal Drought Outlook (SDO)</a:t>
            </a:r>
          </a:p>
          <a:p>
            <a:pPr lvl="1"/>
            <a:r>
              <a:rPr lang="en-US" sz="2100" dirty="0"/>
              <a:t>NMME Standardized </a:t>
            </a:r>
            <a:r>
              <a:rPr lang="en-US" sz="2100" dirty="0" err="1"/>
              <a:t>Prcp</a:t>
            </a:r>
            <a:r>
              <a:rPr lang="en-US" sz="2100" dirty="0"/>
              <a:t>. Index (SPI) forecast</a:t>
            </a:r>
          </a:p>
          <a:p>
            <a:pPr lvl="2"/>
            <a:r>
              <a:rPr lang="en-US" sz="1800" dirty="0"/>
              <a:t>CONUS </a:t>
            </a:r>
          </a:p>
          <a:p>
            <a:pPr lvl="2"/>
            <a:r>
              <a:rPr lang="en-US" sz="1800" dirty="0"/>
              <a:t>AK regions</a:t>
            </a:r>
          </a:p>
          <a:p>
            <a:pPr lvl="1"/>
            <a:r>
              <a:rPr lang="en-US" sz="2100" dirty="0"/>
              <a:t>NMME </a:t>
            </a:r>
            <a:r>
              <a:rPr lang="en-US" sz="2100" u="sng" dirty="0"/>
              <a:t>Standardized </a:t>
            </a:r>
            <a:r>
              <a:rPr lang="en-US" sz="2100" u="sng" dirty="0" err="1"/>
              <a:t>Prcp</a:t>
            </a:r>
            <a:r>
              <a:rPr lang="en-US" sz="2100" u="sng" dirty="0"/>
              <a:t>. Evap. Index (SPEI) </a:t>
            </a:r>
            <a:r>
              <a:rPr lang="en-US" sz="2100" dirty="0"/>
              <a:t>forecast (new development)</a:t>
            </a:r>
          </a:p>
          <a:p>
            <a:pPr lvl="1"/>
            <a:r>
              <a:rPr lang="en-US" sz="2100" dirty="0"/>
              <a:t>NMME_VIC </a:t>
            </a:r>
            <a:r>
              <a:rPr lang="en-US" sz="2100" u="sng" dirty="0"/>
              <a:t>Soil Moisture Percentile (SMP)</a:t>
            </a:r>
            <a:r>
              <a:rPr lang="en-US" sz="2100" dirty="0"/>
              <a:t> forecast (coming soon)</a:t>
            </a:r>
          </a:p>
          <a:p>
            <a:pPr lvl="1"/>
            <a:r>
              <a:rPr lang="en-US" sz="2100" dirty="0"/>
              <a:t>NMME_VIC </a:t>
            </a:r>
            <a:r>
              <a:rPr lang="en-US" sz="2100" u="sng" dirty="0"/>
              <a:t>Standardized Runoff Index (SRI) </a:t>
            </a:r>
            <a:r>
              <a:rPr lang="en-US" sz="2100" dirty="0"/>
              <a:t>forecast (coming soon)</a:t>
            </a:r>
          </a:p>
          <a:p>
            <a:pPr marL="342900" lvl="1" indent="0">
              <a:buNone/>
            </a:pPr>
            <a:endParaRPr lang="en-US" sz="2100" dirty="0"/>
          </a:p>
          <a:p>
            <a:r>
              <a:rPr lang="en-US" sz="2400" dirty="0"/>
              <a:t>Support for Monthly Drought forecast (MDO)/flash drought </a:t>
            </a:r>
          </a:p>
          <a:p>
            <a:pPr lvl="1"/>
            <a:r>
              <a:rPr lang="en-US" sz="2100" dirty="0"/>
              <a:t>Meteorological drought (SPI)</a:t>
            </a:r>
          </a:p>
          <a:p>
            <a:pPr lvl="1"/>
            <a:r>
              <a:rPr lang="en-US" sz="2100" dirty="0"/>
              <a:t>Agricultural drought (SMP)</a:t>
            </a:r>
          </a:p>
          <a:p>
            <a:pPr lvl="1"/>
            <a:r>
              <a:rPr lang="en-US" sz="2100" dirty="0"/>
              <a:t>Hydrological drought (SRI)</a:t>
            </a:r>
          </a:p>
          <a:p>
            <a:pPr lvl="1"/>
            <a:endParaRPr lang="en-US" sz="2100" dirty="0"/>
          </a:p>
          <a:p>
            <a:r>
              <a:rPr lang="en-US" sz="2400" dirty="0" smtClean="0"/>
              <a:t>Towards Probabilistic </a:t>
            </a:r>
            <a:r>
              <a:rPr lang="en-US" sz="2400" dirty="0"/>
              <a:t>drought </a:t>
            </a:r>
            <a:r>
              <a:rPr lang="en-US" sz="2400" dirty="0" smtClean="0"/>
              <a:t>outlook </a:t>
            </a:r>
            <a:r>
              <a:rPr lang="en-US" sz="2400" dirty="0"/>
              <a:t>(in </a:t>
            </a:r>
            <a:r>
              <a:rPr lang="en-US" sz="2400" dirty="0" smtClean="0"/>
              <a:t>development!)</a:t>
            </a:r>
            <a:endParaRPr lang="en-US" sz="2400" dirty="0"/>
          </a:p>
          <a:p>
            <a:pPr lvl="1"/>
            <a:endParaRPr lang="en-US" sz="2100" dirty="0"/>
          </a:p>
        </p:txBody>
      </p:sp>
      <p:sp>
        <p:nvSpPr>
          <p:cNvPr id="4" name="TextBox 3"/>
          <p:cNvSpPr txBox="1"/>
          <p:nvPr/>
        </p:nvSpPr>
        <p:spPr>
          <a:xfrm>
            <a:off x="5258540" y="6555402"/>
            <a:ext cx="3886200" cy="307777"/>
          </a:xfrm>
          <a:prstGeom prst="rect">
            <a:avLst/>
          </a:prstGeom>
          <a:noFill/>
        </p:spPr>
        <p:txBody>
          <a:bodyPr wrap="square" rtlCol="0">
            <a:spAutoFit/>
          </a:bodyPr>
          <a:lstStyle/>
          <a:p>
            <a:r>
              <a:rPr lang="en-US" sz="1400" i="1" dirty="0" smtClean="0"/>
              <a:t>This and following few slides are new this month!</a:t>
            </a:r>
            <a:endParaRPr lang="en-US" sz="1400" i="1" dirty="0"/>
          </a:p>
        </p:txBody>
      </p:sp>
      <p:sp>
        <p:nvSpPr>
          <p:cNvPr id="5" name="Rectangle 4"/>
          <p:cNvSpPr/>
          <p:nvPr/>
        </p:nvSpPr>
        <p:spPr>
          <a:xfrm>
            <a:off x="5257800" y="6553200"/>
            <a:ext cx="3886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99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47582"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a:t>
            </a:r>
            <a:r>
              <a:rPr lang="en-US" sz="1400" dirty="0" smtClean="0"/>
              <a:t>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6" y="2901736"/>
            <a:ext cx="493763" cy="211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923074"/>
            <a:ext cx="588365" cy="2171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4" name="Picture 3"/>
          <p:cNvPicPr>
            <a:picLocks noChangeAspect="1"/>
          </p:cNvPicPr>
          <p:nvPr/>
        </p:nvPicPr>
        <p:blipFill>
          <a:blip r:embed="rId5"/>
          <a:stretch>
            <a:fillRect/>
          </a:stretch>
        </p:blipFill>
        <p:spPr>
          <a:xfrm>
            <a:off x="557610" y="2971800"/>
            <a:ext cx="5092620" cy="2649922"/>
          </a:xfrm>
          <a:prstGeom prst="rect">
            <a:avLst/>
          </a:prstGeom>
        </p:spPr>
      </p:pic>
      <p:pic>
        <p:nvPicPr>
          <p:cNvPr id="7" name="Picture 6"/>
          <p:cNvPicPr>
            <a:picLocks noChangeAspect="1"/>
          </p:cNvPicPr>
          <p:nvPr/>
        </p:nvPicPr>
        <p:blipFill>
          <a:blip r:embed="rId6"/>
          <a:stretch>
            <a:fillRect/>
          </a:stretch>
        </p:blipFill>
        <p:spPr>
          <a:xfrm>
            <a:off x="6973509" y="3133239"/>
            <a:ext cx="2067947" cy="1759078"/>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192092"/>
            <a:ext cx="719436" cy="17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3674" y="5094357"/>
            <a:ext cx="2190326" cy="1733677"/>
          </a:xfrm>
          <a:prstGeom prst="rect">
            <a:avLst/>
          </a:prstGeom>
          <a:noFill/>
          <a:ln>
            <a:noFill/>
          </a:ln>
        </p:spPr>
      </p:pic>
      <p:sp>
        <p:nvSpPr>
          <p:cNvPr id="9" name="TextBox 8"/>
          <p:cNvSpPr txBox="1"/>
          <p:nvPr/>
        </p:nvSpPr>
        <p:spPr>
          <a:xfrm>
            <a:off x="-1" y="5562600"/>
            <a:ext cx="6973509"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Now, about </a:t>
            </a:r>
            <a:r>
              <a:rPr lang="en-US" sz="1400" dirty="0" smtClean="0"/>
              <a:t>50 % of the country </a:t>
            </a:r>
            <a:r>
              <a:rPr lang="en-US" sz="1400" dirty="0" smtClean="0"/>
              <a:t>is drought </a:t>
            </a:r>
            <a:r>
              <a:rPr lang="en-US" sz="1400" dirty="0" smtClean="0"/>
              <a:t>free! </a:t>
            </a:r>
            <a:r>
              <a:rPr lang="en-US" sz="1400" dirty="0" smtClean="0"/>
              <a:t> About </a:t>
            </a:r>
            <a:r>
              <a:rPr lang="en-US" sz="1400" dirty="0" smtClean="0"/>
              <a:t>50 % of the lower 48 states in some kind of dryness/drought</a:t>
            </a:r>
            <a:r>
              <a:rPr lang="en-US" sz="1400" dirty="0" smtClean="0"/>
              <a:t>!</a:t>
            </a:r>
          </a:p>
          <a:p>
            <a:pPr marL="285750" indent="-285750">
              <a:buFont typeface="Arial" panose="020B0604020202020204" pitchFamily="34" charset="0"/>
              <a:buChar char="•"/>
            </a:pPr>
            <a:r>
              <a:rPr lang="en-US" sz="1400" u="sng" dirty="0" smtClean="0"/>
              <a:t>As we enter the next few months(OND), will the drought areas likely increase ?? Why I say that??</a:t>
            </a:r>
            <a:r>
              <a:rPr lang="en-US" sz="1400" u="sng" dirty="0" smtClean="0">
                <a:sym typeface="Wingdings" panose="05000000000000000000" pitchFamily="2" charset="2"/>
              </a:rPr>
              <a:t>  In spite of possible coastal flooding in many Atlantic coastal states this weekend!  </a:t>
            </a:r>
          </a:p>
          <a:p>
            <a:pPr marL="285750" indent="-285750">
              <a:buFont typeface="Arial" panose="020B0604020202020204" pitchFamily="34" charset="0"/>
              <a:buChar char="•"/>
            </a:pPr>
            <a:r>
              <a:rPr lang="en-US" sz="1400" u="sng" dirty="0" smtClean="0">
                <a:sym typeface="Wingdings" panose="05000000000000000000" pitchFamily="2" charset="2"/>
              </a:rPr>
              <a:t>Potential for Flash </a:t>
            </a:r>
            <a:r>
              <a:rPr lang="en-US" sz="1400" u="sng" dirty="0" err="1" smtClean="0">
                <a:sym typeface="Wingdings" panose="05000000000000000000" pitchFamily="2" charset="2"/>
              </a:rPr>
              <a:t>Drough</a:t>
            </a:r>
            <a:r>
              <a:rPr lang="en-US" sz="1400" u="sng" dirty="0" smtClean="0">
                <a:sym typeface="Wingdings" panose="05000000000000000000" pitchFamily="2" charset="2"/>
              </a:rPr>
              <a:t> (temporary!) development during next month in Ohio valley!</a:t>
            </a:r>
            <a:endParaRPr lang="en-US" sz="1400" u="sng" dirty="0"/>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41A74-95B4-8144-A9DB-38AC5945665D}"/>
              </a:ext>
            </a:extLst>
          </p:cNvPr>
          <p:cNvSpPr/>
          <p:nvPr/>
        </p:nvSpPr>
        <p:spPr>
          <a:xfrm>
            <a:off x="1" y="6096000"/>
            <a:ext cx="5943600" cy="646331"/>
          </a:xfrm>
          <a:prstGeom prst="rect">
            <a:avLst/>
          </a:prstGeom>
        </p:spPr>
        <p:txBody>
          <a:bodyPr wrap="square">
            <a:spAutoFit/>
          </a:bodyPr>
          <a:lstStyle/>
          <a:p>
            <a:r>
              <a:rPr lang="en-US" dirty="0"/>
              <a:t>https://</a:t>
            </a:r>
            <a:r>
              <a:rPr lang="en-US" dirty="0" err="1"/>
              <a:t>www.cpc.ncep.noaa.gov</a:t>
            </a:r>
            <a:r>
              <a:rPr lang="en-US" dirty="0"/>
              <a:t>/products/Drought/Figures/SPI/Prediction/ENS_spi3-12_4x3_hatched.jpg</a:t>
            </a:r>
          </a:p>
        </p:txBody>
      </p:sp>
      <p:pic>
        <p:nvPicPr>
          <p:cNvPr id="3" name="Picture 2">
            <a:extLst>
              <a:ext uri="{FF2B5EF4-FFF2-40B4-BE49-F238E27FC236}">
                <a16:creationId xmlns:a16="http://schemas.microsoft.com/office/drawing/2014/main" id="{0D130F5A-570F-0B93-DF17-5BEE9AA583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878" y="907676"/>
            <a:ext cx="5840927" cy="4866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6C0D34-F411-91B7-E74A-34817CD2A35F}"/>
              </a:ext>
            </a:extLst>
          </p:cNvPr>
          <p:cNvSpPr txBox="1"/>
          <p:nvPr/>
        </p:nvSpPr>
        <p:spPr>
          <a:xfrm>
            <a:off x="6303308" y="1124935"/>
            <a:ext cx="2719668" cy="6740307"/>
          </a:xfrm>
          <a:prstGeom prst="rect">
            <a:avLst/>
          </a:prstGeom>
          <a:noFill/>
        </p:spPr>
        <p:txBody>
          <a:bodyPr wrap="square" rtlCol="0">
            <a:spAutoFit/>
          </a:bodyPr>
          <a:lstStyle/>
          <a:p>
            <a:pPr marL="214313" indent="-214313">
              <a:buFont typeface="Arial" panose="020B0604020202020204" pitchFamily="34" charset="0"/>
              <a:buChar char="•"/>
            </a:pPr>
            <a:r>
              <a:rPr lang="en-US" dirty="0"/>
              <a:t>The North American Multi-Model Ensemble (NMME):</a:t>
            </a:r>
          </a:p>
          <a:p>
            <a:pPr marL="600075" lvl="1" indent="-257175">
              <a:buFont typeface="+mj-lt"/>
              <a:buAutoNum type="arabicPeriod"/>
            </a:pPr>
            <a:r>
              <a:rPr lang="en-US" dirty="0"/>
              <a:t>CFSv2, </a:t>
            </a:r>
          </a:p>
          <a:p>
            <a:pPr marL="600075" lvl="1" indent="-257175">
              <a:buFont typeface="+mj-lt"/>
              <a:buAutoNum type="arabicPeriod"/>
            </a:pPr>
            <a:r>
              <a:rPr lang="en-US" dirty="0">
                <a:solidFill>
                  <a:srgbClr val="FF0000"/>
                </a:solidFill>
              </a:rPr>
              <a:t>NCAR_CCSM4</a:t>
            </a:r>
          </a:p>
          <a:p>
            <a:pPr marL="600075" lvl="1" indent="-257175">
              <a:buFont typeface="+mj-lt"/>
              <a:buAutoNum type="arabicPeriod"/>
            </a:pPr>
            <a:r>
              <a:rPr lang="en-US" dirty="0">
                <a:solidFill>
                  <a:srgbClr val="FF0000"/>
                </a:solidFill>
              </a:rPr>
              <a:t>GFDL_SPEAR </a:t>
            </a:r>
          </a:p>
          <a:p>
            <a:pPr marL="600075" lvl="1" indent="-257175">
              <a:buFont typeface="+mj-lt"/>
              <a:buAutoNum type="arabicPeriod"/>
            </a:pPr>
            <a:r>
              <a:rPr lang="en-US" dirty="0">
                <a:solidFill>
                  <a:srgbClr val="FF0000"/>
                </a:solidFill>
              </a:rPr>
              <a:t>CanCM4i</a:t>
            </a:r>
          </a:p>
          <a:p>
            <a:pPr marL="600075" lvl="1" indent="-257175">
              <a:buFont typeface="+mj-lt"/>
              <a:buAutoNum type="arabicPeriod"/>
            </a:pPr>
            <a:r>
              <a:rPr lang="en-US" dirty="0">
                <a:solidFill>
                  <a:srgbClr val="FF0000"/>
                </a:solidFill>
              </a:rPr>
              <a:t>GEM_NEMO</a:t>
            </a:r>
          </a:p>
          <a:p>
            <a:pPr marL="600075" lvl="1" indent="-257175">
              <a:buFont typeface="+mj-lt"/>
              <a:buAutoNum type="arabicPeriod"/>
            </a:pPr>
            <a:r>
              <a:rPr lang="en-US" dirty="0">
                <a:solidFill>
                  <a:srgbClr val="FF0000"/>
                </a:solidFill>
              </a:rPr>
              <a:t> NASA_GEOS5v2</a:t>
            </a:r>
            <a:endParaRPr lang="en-US" dirty="0"/>
          </a:p>
          <a:p>
            <a:endParaRPr lang="en-US" dirty="0"/>
          </a:p>
          <a:p>
            <a:pPr marL="214313" indent="-214313">
              <a:buFont typeface="Arial" panose="020B0604020202020204" pitchFamily="34" charset="0"/>
              <a:buChar char="•"/>
            </a:pPr>
            <a:r>
              <a:rPr lang="en-US" dirty="0"/>
              <a:t>Quantile-Mapping (BCSD) bias correction and downscaling</a:t>
            </a:r>
          </a:p>
          <a:p>
            <a:endParaRPr lang="en-US" dirty="0"/>
          </a:p>
          <a:p>
            <a:pPr marL="214313" indent="-214313">
              <a:buFont typeface="Arial" panose="020B0604020202020204" pitchFamily="34" charset="0"/>
              <a:buChar char="•"/>
            </a:pPr>
            <a:r>
              <a:rPr lang="en-US" dirty="0"/>
              <a:t>The Hatched area: Signal to Noise Ratio SNR &lt; 1</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Maximum likelihood to estimate the gamma distribution</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Focus on the Meteorological drought</a:t>
            </a:r>
          </a:p>
          <a:p>
            <a:endParaRPr lang="en-US" dirty="0"/>
          </a:p>
        </p:txBody>
      </p:sp>
    </p:spTree>
    <p:extLst>
      <p:ext uri="{BB962C8B-B14F-4D97-AF65-F5344CB8AC3E}">
        <p14:creationId xmlns:p14="http://schemas.microsoft.com/office/powerpoint/2010/main" val="6937038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K 4 panel 9-24 months ">
            <a:extLst>
              <a:ext uri="{FF2B5EF4-FFF2-40B4-BE49-F238E27FC236}">
                <a16:creationId xmlns:a16="http://schemas.microsoft.com/office/drawing/2014/main" id="{99E68EB3-8320-7C7C-A937-67B50FF8C1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36004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K 4 panel 2-5 years ">
            <a:extLst>
              <a:ext uri="{FF2B5EF4-FFF2-40B4-BE49-F238E27FC236}">
                <a16:creationId xmlns:a16="http://schemas.microsoft.com/office/drawing/2014/main" id="{1662822F-5960-B872-0433-F2E6E0C633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3701" y="857250"/>
            <a:ext cx="36004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8FF722-930C-F18C-A6C3-C8A21F91A96F}"/>
              </a:ext>
            </a:extLst>
          </p:cNvPr>
          <p:cNvSpPr txBox="1"/>
          <p:nvPr/>
        </p:nvSpPr>
        <p:spPr>
          <a:xfrm>
            <a:off x="7543800" y="1290918"/>
            <a:ext cx="1381686" cy="4185761"/>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t>Focusses on </a:t>
            </a:r>
            <a:r>
              <a:rPr lang="en-US" sz="1400" dirty="0"/>
              <a:t>Alaska</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The same method </a:t>
            </a:r>
            <a:r>
              <a:rPr lang="en-US" sz="1400" dirty="0" smtClean="0"/>
              <a:t>as CONUS</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Long-term drought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Observation </a:t>
            </a:r>
            <a:r>
              <a:rPr lang="en-US" sz="1400" dirty="0" smtClean="0"/>
              <a:t>in Alaska is poor!</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Skill obviously is dependent </a:t>
            </a:r>
            <a:r>
              <a:rPr lang="en-US" sz="1400" dirty="0"/>
              <a:t>on Model performance</a:t>
            </a:r>
          </a:p>
        </p:txBody>
      </p:sp>
      <p:sp>
        <p:nvSpPr>
          <p:cNvPr id="3" name="TextBox 2">
            <a:extLst>
              <a:ext uri="{FF2B5EF4-FFF2-40B4-BE49-F238E27FC236}">
                <a16:creationId xmlns:a16="http://schemas.microsoft.com/office/drawing/2014/main" id="{20AACA93-FA4A-748A-6EF4-507CA483E355}"/>
              </a:ext>
            </a:extLst>
          </p:cNvPr>
          <p:cNvSpPr txBox="1"/>
          <p:nvPr/>
        </p:nvSpPr>
        <p:spPr>
          <a:xfrm>
            <a:off x="76200" y="6249752"/>
            <a:ext cx="8763000" cy="307777"/>
          </a:xfrm>
          <a:prstGeom prst="rect">
            <a:avLst/>
          </a:prstGeom>
          <a:noFill/>
        </p:spPr>
        <p:txBody>
          <a:bodyPr wrap="square" rtlCol="0">
            <a:spAutoFit/>
          </a:bodyPr>
          <a:lstStyle/>
          <a:p>
            <a:r>
              <a:rPr lang="en-US" sz="1400" dirty="0"/>
              <a:t>https://</a:t>
            </a:r>
            <a:r>
              <a:rPr lang="en-US" sz="1400" dirty="0" err="1"/>
              <a:t>www.cpc.ncep.noaa.gov</a:t>
            </a:r>
            <a:r>
              <a:rPr lang="en-US" sz="1400" dirty="0"/>
              <a:t>/products/Drought/AK/</a:t>
            </a:r>
            <a:r>
              <a:rPr lang="en-US" sz="1400" dirty="0" err="1"/>
              <a:t>nmme.shtml</a:t>
            </a:r>
            <a:endParaRPr lang="en-US" sz="1400" dirty="0"/>
          </a:p>
        </p:txBody>
      </p:sp>
    </p:spTree>
    <p:extLst>
      <p:ext uri="{BB962C8B-B14F-4D97-AF65-F5344CB8AC3E}">
        <p14:creationId xmlns:p14="http://schemas.microsoft.com/office/powerpoint/2010/main" val="3891502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EBA434-326A-03A4-046B-F0A9A216994E}"/>
              </a:ext>
            </a:extLst>
          </p:cNvPr>
          <p:cNvPicPr>
            <a:picLocks noChangeAspect="1"/>
          </p:cNvPicPr>
          <p:nvPr/>
        </p:nvPicPr>
        <p:blipFill>
          <a:blip r:embed="rId2"/>
          <a:stretch>
            <a:fillRect/>
          </a:stretch>
        </p:blipFill>
        <p:spPr>
          <a:xfrm>
            <a:off x="0" y="457200"/>
            <a:ext cx="6553200" cy="6096000"/>
          </a:xfrm>
          <a:prstGeom prst="rect">
            <a:avLst/>
          </a:prstGeom>
        </p:spPr>
      </p:pic>
      <p:sp>
        <p:nvSpPr>
          <p:cNvPr id="9" name="TextBox 8">
            <a:extLst>
              <a:ext uri="{FF2B5EF4-FFF2-40B4-BE49-F238E27FC236}">
                <a16:creationId xmlns:a16="http://schemas.microsoft.com/office/drawing/2014/main" id="{094607B7-7240-5950-C5CA-EBD25B30D70B}"/>
              </a:ext>
            </a:extLst>
          </p:cNvPr>
          <p:cNvSpPr txBox="1"/>
          <p:nvPr/>
        </p:nvSpPr>
        <p:spPr>
          <a:xfrm>
            <a:off x="6553200" y="1143000"/>
            <a:ext cx="2240912" cy="5047536"/>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cs typeface="Times New Roman" panose="02020603050405020304" pitchFamily="18" charset="0"/>
              </a:rPr>
              <a:t>Focusses </a:t>
            </a:r>
            <a:r>
              <a:rPr lang="en-US" sz="1400" dirty="0">
                <a:cs typeface="Times New Roman" panose="02020603050405020304" pitchFamily="18" charset="0"/>
              </a:rPr>
              <a:t>on the climatic water balance:  P -  PET</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Replace for the Palmer drought indices</a:t>
            </a:r>
            <a:endParaRPr lang="en-US" sz="1400" dirty="0">
              <a:cs typeface="Times New Roman" panose="02020603050405020304" pitchFamily="18" charset="0"/>
            </a:endParaRP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cs typeface="Times New Roman" panose="02020603050405020304" pitchFamily="18" charset="0"/>
              </a:rPr>
              <a:t>The PET is estimated by Hargreaves (1985), FAO recommendation method without solar radiation, humidity and wind observation</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Historical 1991-2020 base period</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Rank-based non-parametric standardized</a:t>
            </a:r>
            <a:r>
              <a:rPr lang="zh-CN" altLang="en-US" sz="1400" dirty="0">
                <a:solidFill>
                  <a:srgbClr val="333333"/>
                </a:solidFill>
                <a:cs typeface="Times New Roman" panose="02020603050405020304" pitchFamily="18" charset="0"/>
              </a:rPr>
              <a:t> </a:t>
            </a:r>
            <a:r>
              <a:rPr lang="en-US" sz="1400" dirty="0">
                <a:solidFill>
                  <a:srgbClr val="333333"/>
                </a:solidFill>
                <a:cs typeface="Times New Roman" panose="02020603050405020304" pitchFamily="18" charset="0"/>
              </a:rPr>
              <a:t>indices (SI)</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Good for the long-term drought and short-term </a:t>
            </a:r>
            <a:r>
              <a:rPr lang="en-US" sz="1400" dirty="0" smtClean="0">
                <a:solidFill>
                  <a:srgbClr val="333333"/>
                </a:solidFill>
                <a:cs typeface="Times New Roman" panose="02020603050405020304" pitchFamily="18" charset="0"/>
              </a:rPr>
              <a:t>drought</a:t>
            </a:r>
            <a:endParaRPr lang="en-US" sz="1400" dirty="0">
              <a:cs typeface="Times New Roman" panose="02020603050405020304" pitchFamily="18" charset="0"/>
            </a:endParaRPr>
          </a:p>
        </p:txBody>
      </p:sp>
    </p:spTree>
    <p:extLst>
      <p:ext uri="{BB962C8B-B14F-4D97-AF65-F5344CB8AC3E}">
        <p14:creationId xmlns:p14="http://schemas.microsoft.com/office/powerpoint/2010/main" val="2099701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E7F155-691D-6ECE-FE3F-D4E641831BC4}"/>
              </a:ext>
            </a:extLst>
          </p:cNvPr>
          <p:cNvSpPr txBox="1"/>
          <p:nvPr/>
        </p:nvSpPr>
        <p:spPr>
          <a:xfrm>
            <a:off x="304800" y="6275665"/>
            <a:ext cx="5791200" cy="307777"/>
          </a:xfrm>
          <a:prstGeom prst="rect">
            <a:avLst/>
          </a:prstGeom>
          <a:noFill/>
        </p:spPr>
        <p:txBody>
          <a:bodyPr wrap="square">
            <a:spAutoFit/>
          </a:bodyPr>
          <a:lstStyle/>
          <a:p>
            <a:r>
              <a:rPr lang="en-US" sz="1400" dirty="0"/>
              <a:t>https://</a:t>
            </a:r>
            <a:r>
              <a:rPr lang="en-US" sz="1400" dirty="0" err="1"/>
              <a:t>ftp.cpc.ncep.noaa.gov</a:t>
            </a:r>
            <a:r>
              <a:rPr lang="en-US" sz="1400" dirty="0"/>
              <a:t>/CPC/</a:t>
            </a:r>
            <a:r>
              <a:rPr lang="en-US" sz="1400" dirty="0" err="1"/>
              <a:t>li.xu</a:t>
            </a:r>
            <a:r>
              <a:rPr lang="en-US" sz="1400" dirty="0"/>
              <a:t>/</a:t>
            </a:r>
            <a:r>
              <a:rPr lang="en-US" sz="1400" dirty="0" err="1"/>
              <a:t>Subseasonal_SPI</a:t>
            </a:r>
            <a:r>
              <a:rPr lang="en-US" sz="1400" dirty="0"/>
              <a:t>/</a:t>
            </a:r>
          </a:p>
        </p:txBody>
      </p:sp>
      <p:sp>
        <p:nvSpPr>
          <p:cNvPr id="6" name="TextBox 5">
            <a:extLst>
              <a:ext uri="{FF2B5EF4-FFF2-40B4-BE49-F238E27FC236}">
                <a16:creationId xmlns:a16="http://schemas.microsoft.com/office/drawing/2014/main" id="{FFC47033-AAEA-3F81-D154-122D0892533B}"/>
              </a:ext>
            </a:extLst>
          </p:cNvPr>
          <p:cNvSpPr txBox="1"/>
          <p:nvPr/>
        </p:nvSpPr>
        <p:spPr>
          <a:xfrm>
            <a:off x="137577" y="76200"/>
            <a:ext cx="5207069" cy="646331"/>
          </a:xfrm>
          <a:prstGeom prst="rect">
            <a:avLst/>
          </a:prstGeom>
          <a:noFill/>
        </p:spPr>
        <p:txBody>
          <a:bodyPr wrap="square">
            <a:spAutoFit/>
          </a:bodyPr>
          <a:lstStyle/>
          <a:p>
            <a:pPr algn="ctr"/>
            <a:r>
              <a:rPr lang="en-US" b="0" i="0" dirty="0">
                <a:solidFill>
                  <a:srgbClr val="000000"/>
                </a:solidFill>
                <a:effectLst/>
                <a:latin typeface="Segoe UI" panose="020B0502040204020203" pitchFamily="34" charset="0"/>
              </a:rPr>
              <a:t>3-Month Standardized Precipitation Index</a:t>
            </a:r>
          </a:p>
          <a:p>
            <a:pPr algn="ctr"/>
            <a:r>
              <a:rPr lang="en-US" b="0" i="0" dirty="0">
                <a:solidFill>
                  <a:srgbClr val="000000"/>
                </a:solidFill>
                <a:effectLst/>
                <a:latin typeface="Segoe UI" panose="020B0502040204020203" pitchFamily="34" charset="0"/>
              </a:rPr>
              <a:t>Based on CFSv2 Neural Network (NN) Forecast</a:t>
            </a:r>
          </a:p>
        </p:txBody>
      </p:sp>
      <p:sp>
        <p:nvSpPr>
          <p:cNvPr id="2" name="TextBox 1">
            <a:extLst>
              <a:ext uri="{FF2B5EF4-FFF2-40B4-BE49-F238E27FC236}">
                <a16:creationId xmlns:a16="http://schemas.microsoft.com/office/drawing/2014/main" id="{85C4D5AD-5641-5889-36A3-0C1376890F55}"/>
              </a:ext>
            </a:extLst>
          </p:cNvPr>
          <p:cNvSpPr txBox="1"/>
          <p:nvPr/>
        </p:nvSpPr>
        <p:spPr>
          <a:xfrm>
            <a:off x="6548021" y="919168"/>
            <a:ext cx="2590800" cy="5693866"/>
          </a:xfrm>
          <a:prstGeom prst="rect">
            <a:avLst/>
          </a:prstGeom>
          <a:noFill/>
        </p:spPr>
        <p:txBody>
          <a:bodyPr wrap="square" rtlCol="0">
            <a:spAutoFit/>
          </a:bodyPr>
          <a:lstStyle/>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Sub-seasonal Drought Forecast, support the monthly drought outlook (MDO)</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The advanced Neural Network (NN) to bias correct and consolidate the forecast signal (developed by Dr. Yun Fan)</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smtClean="0">
                <a:solidFill>
                  <a:srgbClr val="000000"/>
                </a:solidFill>
                <a:latin typeface="Segoe UI" panose="020B0502040204020203" pitchFamily="34" charset="0"/>
              </a:rPr>
              <a:t>Focusses </a:t>
            </a:r>
            <a:r>
              <a:rPr lang="en-US" sz="1400" dirty="0">
                <a:solidFill>
                  <a:srgbClr val="000000"/>
                </a:solidFill>
                <a:latin typeface="Segoe UI" panose="020B0502040204020203" pitchFamily="34" charset="0"/>
              </a:rPr>
              <a:t>on the quickly developing </a:t>
            </a:r>
            <a:r>
              <a:rPr lang="en-US" sz="1400" dirty="0" smtClean="0">
                <a:solidFill>
                  <a:srgbClr val="000000"/>
                </a:solidFill>
                <a:latin typeface="Segoe UI" panose="020B0502040204020203" pitchFamily="34" charset="0"/>
              </a:rPr>
              <a:t>Precipitation </a:t>
            </a:r>
            <a:r>
              <a:rPr lang="en-US" sz="1400" dirty="0">
                <a:solidFill>
                  <a:srgbClr val="000000"/>
                </a:solidFill>
                <a:latin typeface="Segoe UI" panose="020B0502040204020203" pitchFamily="34" charset="0"/>
              </a:rPr>
              <a:t>Deficiency</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Weekly forecast, up to 35 days</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Flash drought ( Rapid onset drought</a:t>
            </a:r>
            <a:r>
              <a:rPr lang="en-US" sz="1400" dirty="0" smtClean="0">
                <a:solidFill>
                  <a:srgbClr val="000000"/>
                </a:solidFill>
                <a:latin typeface="Segoe UI" panose="020B0502040204020203" pitchFamily="34" charset="0"/>
              </a:rPr>
              <a:t>)</a:t>
            </a:r>
            <a:endParaRPr lang="en-US" sz="1400" dirty="0">
              <a:solidFill>
                <a:srgbClr val="000000"/>
              </a:solidFill>
              <a:latin typeface="Segoe UI" panose="020B0502040204020203" pitchFamily="34" charset="0"/>
            </a:endParaRPr>
          </a:p>
          <a:p>
            <a:pPr marL="557213" lvl="1" indent="-214313">
              <a:buFont typeface="Arial" panose="020B0604020202020204" pitchFamily="34" charset="0"/>
              <a:buChar char="•"/>
            </a:pPr>
            <a:r>
              <a:rPr lang="en-US" sz="1400" dirty="0">
                <a:solidFill>
                  <a:srgbClr val="000000"/>
                </a:solidFill>
                <a:latin typeface="Segoe UI" panose="020B0502040204020203" pitchFamily="34" charset="0"/>
              </a:rPr>
              <a:t>Two drought categories degradation (</a:t>
            </a:r>
            <a:r>
              <a:rPr lang="en-US" sz="1400" dirty="0" err="1">
                <a:solidFill>
                  <a:srgbClr val="000000"/>
                </a:solidFill>
                <a:latin typeface="Segoe UI" panose="020B0502040204020203" pitchFamily="34" charset="0"/>
              </a:rPr>
              <a:t>NoDrought</a:t>
            </a:r>
            <a:r>
              <a:rPr lang="en-US" sz="1400" dirty="0">
                <a:solidFill>
                  <a:srgbClr val="000000"/>
                </a:solidFill>
                <a:latin typeface="Segoe UI" panose="020B0502040204020203" pitchFamily="34" charset="0"/>
              </a:rPr>
              <a:t>-&gt;D1 and  D0-&gt;</a:t>
            </a:r>
            <a:r>
              <a:rPr lang="en-US" sz="1400" dirty="0" smtClean="0">
                <a:solidFill>
                  <a:srgbClr val="000000"/>
                </a:solidFill>
                <a:latin typeface="Segoe UI" panose="020B0502040204020203" pitchFamily="34" charset="0"/>
              </a:rPr>
              <a:t>D2)</a:t>
            </a:r>
          </a:p>
          <a:p>
            <a:pPr marL="557213" lvl="1" indent="-214313">
              <a:buFont typeface="Arial" panose="020B0604020202020204" pitchFamily="34" charset="0"/>
              <a:buChar char="•"/>
            </a:pPr>
            <a:r>
              <a:rPr lang="en-US" sz="1400" dirty="0" smtClean="0">
                <a:solidFill>
                  <a:srgbClr val="000000"/>
                </a:solidFill>
                <a:latin typeface="Segoe UI" panose="020B0502040204020203" pitchFamily="34" charset="0"/>
              </a:rPr>
              <a:t>Mostly </a:t>
            </a:r>
            <a:r>
              <a:rPr lang="en-US" sz="1400" dirty="0">
                <a:solidFill>
                  <a:srgbClr val="000000"/>
                </a:solidFill>
                <a:latin typeface="Segoe UI" panose="020B0502040204020203" pitchFamily="34" charset="0"/>
              </a:rPr>
              <a:t>happens in the warm </a:t>
            </a:r>
            <a:r>
              <a:rPr lang="en-US" sz="1400" dirty="0" smtClean="0">
                <a:solidFill>
                  <a:srgbClr val="000000"/>
                </a:solidFill>
                <a:latin typeface="Segoe UI" panose="020B0502040204020203" pitchFamily="34" charset="0"/>
              </a:rPr>
              <a:t>season</a:t>
            </a:r>
            <a:endParaRPr lang="en-US" sz="1400" dirty="0">
              <a:solidFill>
                <a:srgbClr val="000000"/>
              </a:solidFill>
              <a:latin typeface="Segoe UI" panose="020B0502040204020203" pitchFamily="34" charset="0"/>
            </a:endParaRPr>
          </a:p>
        </p:txBody>
      </p:sp>
      <p:pic>
        <p:nvPicPr>
          <p:cNvPr id="3" name="Picture 2">
            <a:extLst>
              <a:ext uri="{FF2B5EF4-FFF2-40B4-BE49-F238E27FC236}">
                <a16:creationId xmlns:a16="http://schemas.microsoft.com/office/drawing/2014/main" id="{EA419268-62E2-7A49-FC97-249BCB64BCF7}"/>
              </a:ext>
            </a:extLst>
          </p:cNvPr>
          <p:cNvPicPr>
            <a:picLocks noChangeAspect="1"/>
          </p:cNvPicPr>
          <p:nvPr/>
        </p:nvPicPr>
        <p:blipFill>
          <a:blip r:embed="rId2"/>
          <a:stretch>
            <a:fillRect/>
          </a:stretch>
        </p:blipFill>
        <p:spPr>
          <a:xfrm>
            <a:off x="9603" y="838200"/>
            <a:ext cx="6350810" cy="5109374"/>
          </a:xfrm>
          <a:prstGeom prst="rect">
            <a:avLst/>
          </a:prstGeom>
        </p:spPr>
      </p:pic>
    </p:spTree>
    <p:extLst>
      <p:ext uri="{BB962C8B-B14F-4D97-AF65-F5344CB8AC3E}">
        <p14:creationId xmlns:p14="http://schemas.microsoft.com/office/powerpoint/2010/main" val="3166124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31812" y="113208"/>
            <a:ext cx="8414611" cy="733478"/>
          </a:xfrm>
        </p:spPr>
        <p:txBody>
          <a:bodyPr>
            <a:normAutofit/>
          </a:bodyPr>
          <a:lstStyle/>
          <a:p>
            <a:r>
              <a:rPr lang="en-US" sz="2100" dirty="0"/>
              <a:t>ECMWF-extended forecast</a:t>
            </a:r>
            <a:br>
              <a:rPr lang="en-US" sz="2100" dirty="0"/>
            </a:br>
            <a:r>
              <a:rPr lang="en-US" sz="2100" dirty="0"/>
              <a:t>driven VIC model </a:t>
            </a:r>
            <a:r>
              <a:rPr lang="en-US" sz="2100" b="1" u="sng" dirty="0" smtClean="0"/>
              <a:t>Soil </a:t>
            </a:r>
            <a:r>
              <a:rPr lang="en-US" sz="2100" b="1" u="sng" dirty="0"/>
              <a:t>M</a:t>
            </a:r>
            <a:r>
              <a:rPr lang="en-US" sz="2100" b="1" u="sng" dirty="0" smtClean="0"/>
              <a:t>oisture </a:t>
            </a:r>
            <a:r>
              <a:rPr lang="en-US" sz="2100" b="1" u="sng" dirty="0"/>
              <a:t>P</a:t>
            </a:r>
            <a:r>
              <a:rPr lang="en-US" sz="2100" b="1" u="sng" dirty="0" smtClean="0"/>
              <a:t>ercentile </a:t>
            </a:r>
            <a:r>
              <a:rPr lang="en-US" sz="2100" b="1" u="sng" dirty="0"/>
              <a:t>(SMP) forecast</a:t>
            </a:r>
          </a:p>
        </p:txBody>
      </p:sp>
      <p:sp>
        <p:nvSpPr>
          <p:cNvPr id="8" name="Rectangle 7">
            <a:extLst>
              <a:ext uri="{FF2B5EF4-FFF2-40B4-BE49-F238E27FC236}">
                <a16:creationId xmlns:a16="http://schemas.microsoft.com/office/drawing/2014/main" id="{D13DFCD8-E560-254E-9DF3-AC04388A9687}"/>
              </a:ext>
            </a:extLst>
          </p:cNvPr>
          <p:cNvSpPr/>
          <p:nvPr/>
        </p:nvSpPr>
        <p:spPr>
          <a:xfrm>
            <a:off x="199166" y="6545784"/>
            <a:ext cx="6205333" cy="307777"/>
          </a:xfrm>
          <a:prstGeom prst="rect">
            <a:avLst/>
          </a:prstGeom>
        </p:spPr>
        <p:txBody>
          <a:bodyPr wrap="square">
            <a:spAutoFit/>
          </a:bodyPr>
          <a:lstStyle/>
          <a:p>
            <a:r>
              <a:rPr lang="en-US" sz="1400" dirty="0">
                <a:hlinkClick r:id="rId2"/>
              </a:rPr>
              <a:t>https://www.cpc.ncep.noaa.gov/products/people/lxu/flashd/flash_prediction.html#10</a:t>
            </a:r>
            <a:endParaRPr lang="en-US" sz="1400" dirty="0"/>
          </a:p>
        </p:txBody>
      </p:sp>
      <p:sp>
        <p:nvSpPr>
          <p:cNvPr id="3" name="TextBox 2">
            <a:extLst>
              <a:ext uri="{FF2B5EF4-FFF2-40B4-BE49-F238E27FC236}">
                <a16:creationId xmlns:a16="http://schemas.microsoft.com/office/drawing/2014/main" id="{17ADB311-5DAD-D837-15E3-78E961C256EC}"/>
              </a:ext>
            </a:extLst>
          </p:cNvPr>
          <p:cNvSpPr txBox="1"/>
          <p:nvPr/>
        </p:nvSpPr>
        <p:spPr>
          <a:xfrm>
            <a:off x="6781800" y="1387911"/>
            <a:ext cx="2272874" cy="4616648"/>
          </a:xfrm>
          <a:prstGeom prst="rect">
            <a:avLst/>
          </a:prstGeom>
          <a:noFill/>
        </p:spPr>
        <p:txBody>
          <a:bodyPr wrap="square" rtlCol="0">
            <a:spAutoFit/>
          </a:bodyPr>
          <a:lstStyle/>
          <a:p>
            <a:pPr marL="214313" indent="-214313">
              <a:buFont typeface="Arial" panose="020B0604020202020204" pitchFamily="34" charset="0"/>
              <a:buChar char="•"/>
            </a:pPr>
            <a:r>
              <a:rPr lang="en-US" sz="1400" dirty="0"/>
              <a:t>ECMWF 48r1 version extended forecast, up to 32 days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Possibly the best </a:t>
            </a:r>
            <a:r>
              <a:rPr lang="en-US" sz="1400" dirty="0"/>
              <a:t>sub-seasonal forecast currently available</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Forecasted meteorological Forcing to drive the VIC model</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With realistic land initial from the VIC land analysis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Predictability:  land initial  + sub-seasonal forecast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SMP for agricultural drought</a:t>
            </a:r>
          </a:p>
        </p:txBody>
      </p:sp>
      <p:pic>
        <p:nvPicPr>
          <p:cNvPr id="5" name="Picture 4">
            <a:extLst>
              <a:ext uri="{FF2B5EF4-FFF2-40B4-BE49-F238E27FC236}">
                <a16:creationId xmlns:a16="http://schemas.microsoft.com/office/drawing/2014/main" id="{72D907FE-EE26-FA47-1A4A-1205034545E1}"/>
              </a:ext>
            </a:extLst>
          </p:cNvPr>
          <p:cNvPicPr>
            <a:picLocks noChangeAspect="1"/>
          </p:cNvPicPr>
          <p:nvPr/>
        </p:nvPicPr>
        <p:blipFill>
          <a:blip r:embed="rId3"/>
          <a:stretch>
            <a:fillRect/>
          </a:stretch>
        </p:blipFill>
        <p:spPr>
          <a:xfrm>
            <a:off x="0" y="1144070"/>
            <a:ext cx="6580532" cy="5104330"/>
          </a:xfrm>
          <a:prstGeom prst="rect">
            <a:avLst/>
          </a:prstGeom>
        </p:spPr>
      </p:pic>
    </p:spTree>
    <p:extLst>
      <p:ext uri="{BB962C8B-B14F-4D97-AF65-F5344CB8AC3E}">
        <p14:creationId xmlns:p14="http://schemas.microsoft.com/office/powerpoint/2010/main" val="11017487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ED2E26-BE88-1E7D-25AC-FBF0A8F93316}"/>
              </a:ext>
            </a:extLst>
          </p:cNvPr>
          <p:cNvSpPr txBox="1"/>
          <p:nvPr/>
        </p:nvSpPr>
        <p:spPr>
          <a:xfrm>
            <a:off x="7010399" y="1672110"/>
            <a:ext cx="1757851" cy="4401205"/>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same EC_VIC model forecast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Focusses </a:t>
            </a:r>
            <a:r>
              <a:rPr lang="en-US" sz="1400" dirty="0"/>
              <a:t>on the runoff deficiency </a:t>
            </a:r>
            <a:r>
              <a:rPr lang="en-US" sz="1400" b="1" u="sng" dirty="0"/>
              <a:t>for hydrological drought </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VIC is well </a:t>
            </a:r>
            <a:r>
              <a:rPr lang="en-US" sz="1400" dirty="0" smtClean="0"/>
              <a:t>known </a:t>
            </a:r>
            <a:r>
              <a:rPr lang="en-US" sz="1400" dirty="0"/>
              <a:t>for the hydrological forecast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Important for the western US region</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Future </a:t>
            </a:r>
            <a:r>
              <a:rPr lang="en-US" sz="1400" dirty="0" smtClean="0"/>
              <a:t>development is underway!</a:t>
            </a:r>
            <a:endParaRPr lang="en-US" sz="1400" dirty="0"/>
          </a:p>
          <a:p>
            <a:pPr marL="214313" indent="-214313">
              <a:buFont typeface="Arial" panose="020B0604020202020204" pitchFamily="34" charset="0"/>
              <a:buChar char="•"/>
            </a:pPr>
            <a:endParaRPr lang="en-US" sz="1400" dirty="0"/>
          </a:p>
        </p:txBody>
      </p:sp>
      <p:sp>
        <p:nvSpPr>
          <p:cNvPr id="4" name="Title 1">
            <a:extLst>
              <a:ext uri="{FF2B5EF4-FFF2-40B4-BE49-F238E27FC236}">
                <a16:creationId xmlns:a16="http://schemas.microsoft.com/office/drawing/2014/main" id="{7302BFAE-4760-9991-B8E1-27C3E404F4B7}"/>
              </a:ext>
            </a:extLst>
          </p:cNvPr>
          <p:cNvSpPr txBox="1">
            <a:spLocks/>
          </p:cNvSpPr>
          <p:nvPr/>
        </p:nvSpPr>
        <p:spPr>
          <a:xfrm>
            <a:off x="353639" y="152400"/>
            <a:ext cx="8414611" cy="7334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t>ECMWF-extended forecast</a:t>
            </a:r>
            <a:br>
              <a:rPr lang="en-US" sz="2100" dirty="0"/>
            </a:br>
            <a:r>
              <a:rPr lang="en-US" sz="2100" dirty="0"/>
              <a:t>driven VIC model Std. </a:t>
            </a:r>
            <a:r>
              <a:rPr lang="en-US" sz="2100" b="1" u="sng" dirty="0"/>
              <a:t>Runoff Index(SRI3) forecast</a:t>
            </a:r>
          </a:p>
        </p:txBody>
      </p:sp>
      <p:pic>
        <p:nvPicPr>
          <p:cNvPr id="6" name="Picture 5">
            <a:extLst>
              <a:ext uri="{FF2B5EF4-FFF2-40B4-BE49-F238E27FC236}">
                <a16:creationId xmlns:a16="http://schemas.microsoft.com/office/drawing/2014/main" id="{5B1C5839-1D69-272F-FF6D-C53A32EE549F}"/>
              </a:ext>
            </a:extLst>
          </p:cNvPr>
          <p:cNvPicPr>
            <a:picLocks noChangeAspect="1"/>
          </p:cNvPicPr>
          <p:nvPr/>
        </p:nvPicPr>
        <p:blipFill>
          <a:blip r:embed="rId2"/>
          <a:stretch>
            <a:fillRect/>
          </a:stretch>
        </p:blipFill>
        <p:spPr>
          <a:xfrm>
            <a:off x="0" y="886618"/>
            <a:ext cx="7007370" cy="5361782"/>
          </a:xfrm>
          <a:prstGeom prst="rect">
            <a:avLst/>
          </a:prstGeom>
        </p:spPr>
      </p:pic>
    </p:spTree>
    <p:extLst>
      <p:ext uri="{BB962C8B-B14F-4D97-AF65-F5344CB8AC3E}">
        <p14:creationId xmlns:p14="http://schemas.microsoft.com/office/powerpoint/2010/main" val="777524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9525" y="0"/>
            <a:ext cx="9144000" cy="6858000"/>
          </a:xfrm>
        </p:spPr>
        <p:txBody>
          <a:bodyPr/>
          <a:lstStyle/>
          <a:p>
            <a:pPr marL="0" indent="0">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b="1" dirty="0">
                <a:latin typeface="Trebuchet MS" panose="020B0603020202020204" pitchFamily="34" charset="0"/>
              </a:rPr>
              <a:t>Towards</a:t>
            </a:r>
            <a:r>
              <a:rPr lang="en-US" sz="1200" dirty="0">
                <a:latin typeface="Trebuchet MS" panose="020B0603020202020204" pitchFamily="34" charset="0"/>
              </a:rPr>
              <a:t> the end of last year 2022, until December or so, severe drought conditions (both short and long term) remained in the west, mild drought conditions expanded in to portions of the eastern half of the US also, covering most of the country with very  high % areas of the entire US affected by drought. The situation now is now drastically different due to the extraordinary winter season precipitation. </a:t>
            </a:r>
          </a:p>
          <a:p>
            <a:pPr marL="285750" indent="-285750">
              <a:buFont typeface="Arial" panose="020B0604020202020204" pitchFamily="34" charset="0"/>
              <a:buChar char="•"/>
            </a:pPr>
            <a:r>
              <a:rPr lang="en-US" sz="1200" b="1" dirty="0">
                <a:latin typeface="Trebuchet MS" panose="020B0603020202020204" pitchFamily="34" charset="0"/>
              </a:rPr>
              <a:t>The past </a:t>
            </a:r>
            <a:r>
              <a:rPr lang="en-US" sz="1200" dirty="0">
                <a:latin typeface="Trebuchet MS" panose="020B0603020202020204" pitchFamily="34" charset="0"/>
              </a:rPr>
              <a:t>winter/early spring rainy season in CA and the west coast states, wiped out not only the S-term drought but also the L-term drought in most areas. Water levels in almost all CA reservoirs are now ABOVE their normal levels. However, the water storage levels in the huge Lakes Powell and Lake Mead in NV continue to be historically low, &amp; decade(s) long hydrological drought still lingers..</a:t>
            </a:r>
          </a:p>
          <a:p>
            <a:pPr marL="285750" indent="-285750">
              <a:buFont typeface="Arial" panose="020B0604020202020204" pitchFamily="34" charset="0"/>
              <a:buChar char="•"/>
            </a:pPr>
            <a:r>
              <a:rPr lang="en-US" sz="1200" b="1" dirty="0">
                <a:latin typeface="Trebuchet MS" panose="020B0603020202020204" pitchFamily="34" charset="0"/>
              </a:rPr>
              <a:t>S/L term </a:t>
            </a:r>
            <a:r>
              <a:rPr lang="en-US" sz="1200" dirty="0">
                <a:latin typeface="Trebuchet MS" panose="020B0603020202020204" pitchFamily="34" charset="0"/>
              </a:rPr>
              <a:t>droughts still remain in parts of northwestern states of WA/OR/ID/MT/ND/SD. Severe drought is entrenched in eastern and central areas of MN/WI/NE/KS/MO. Moderate/Severe drought in now entrenched in MN/WI/IA/IL/IN. </a:t>
            </a:r>
          </a:p>
          <a:p>
            <a:pPr marL="285750" indent="-285750">
              <a:buFont typeface="Arial" panose="020B0604020202020204" pitchFamily="34" charset="0"/>
              <a:buChar char="•"/>
            </a:pPr>
            <a:r>
              <a:rPr lang="en-US" sz="1200" dirty="0">
                <a:latin typeface="Trebuchet MS" panose="020B0603020202020204" pitchFamily="34" charset="0"/>
              </a:rPr>
              <a:t>The relatively poor monsoon this year in the southwestern states has created short term drought conditions in AZ/NM and in parts of NV/UT/CO. Severe drought is fully established in most of TX, LA/MS </a:t>
            </a:r>
          </a:p>
          <a:p>
            <a:pPr marL="285750" indent="-285750">
              <a:buFont typeface="Arial" panose="020B0604020202020204" pitchFamily="34" charset="0"/>
              <a:buChar char="•"/>
            </a:pPr>
            <a:r>
              <a:rPr lang="en-US" sz="1200" dirty="0">
                <a:latin typeface="Trebuchet MS" panose="020B0603020202020204" pitchFamily="34" charset="0"/>
              </a:rPr>
              <a:t>In spite of all these areas of drought noted above, about 50 % of the country drought free!  And the remainder  50 % of the lower 48 states is in some kind of dryness/drought!</a:t>
            </a:r>
          </a:p>
          <a:p>
            <a:pPr marL="285750" indent="-285750">
              <a:buFont typeface="Arial" panose="020B0604020202020204" pitchFamily="34" charset="0"/>
              <a:buChar char="•"/>
            </a:pPr>
            <a:r>
              <a:rPr lang="en-US" sz="1200" dirty="0">
                <a:latin typeface="Trebuchet MS" panose="020B0603020202020204" pitchFamily="34" charset="0"/>
              </a:rPr>
              <a:t>Recently we have introduced and show here, an  exptl. version of an Objective US Drought Indicator based on </a:t>
            </a:r>
            <a:r>
              <a:rPr lang="en-US" sz="1200" dirty="0" smtClean="0">
                <a:latin typeface="Trebuchet MS" panose="020B0603020202020204" pitchFamily="34" charset="0"/>
              </a:rPr>
              <a:t>AI/deep data  </a:t>
            </a:r>
            <a:r>
              <a:rPr lang="en-US" sz="1200" dirty="0">
                <a:latin typeface="Trebuchet MS" panose="020B0603020202020204" pitchFamily="34" charset="0"/>
              </a:rPr>
              <a:t>methods, that runs daily at CPC</a:t>
            </a:r>
            <a:r>
              <a:rPr lang="en-US" sz="1200" dirty="0" smtClean="0">
                <a:latin typeface="Trebuchet MS" panose="020B0603020202020204" pitchFamily="34" charset="0"/>
              </a:rPr>
              <a:t>. We </a:t>
            </a:r>
            <a:r>
              <a:rPr lang="en-US" sz="1200" dirty="0">
                <a:latin typeface="Trebuchet MS" panose="020B0603020202020204" pitchFamily="34" charset="0"/>
              </a:rPr>
              <a:t>introduce in this month’s briefing a new set of slides consolidating a few </a:t>
            </a:r>
            <a:r>
              <a:rPr lang="en-US" sz="1200" dirty="0" smtClean="0">
                <a:latin typeface="Trebuchet MS" panose="020B0603020202020204" pitchFamily="34" charset="0"/>
              </a:rPr>
              <a:t>objectively made </a:t>
            </a:r>
            <a:r>
              <a:rPr lang="en-US" sz="1200" dirty="0">
                <a:latin typeface="Trebuchet MS" panose="020B0603020202020204" pitchFamily="34" charset="0"/>
              </a:rPr>
              <a:t>drought outlooks, produced experimentally at CPC. </a:t>
            </a:r>
            <a:endParaRPr lang="en-US" altLang="en-US" sz="1200" b="1" dirty="0" smtClean="0">
              <a:solidFill>
                <a:srgbClr val="FF0000"/>
              </a:solidFill>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altLang="en-US" sz="1200" b="1" dirty="0">
                <a:latin typeface="Trebuchet MS" panose="020B0603020202020204" pitchFamily="34" charset="0"/>
              </a:rPr>
              <a:t>El Niño conditions are </a:t>
            </a:r>
            <a:r>
              <a:rPr lang="en-US" altLang="en-US" sz="1200" b="1" dirty="0" smtClean="0">
                <a:latin typeface="Trebuchet MS" panose="020B0603020202020204" pitchFamily="34" charset="0"/>
              </a:rPr>
              <a:t>observed. El </a:t>
            </a:r>
            <a:r>
              <a:rPr lang="en-US" altLang="en-US" sz="1200" b="1" dirty="0">
                <a:latin typeface="Trebuchet MS" panose="020B0603020202020204" pitchFamily="34" charset="0"/>
              </a:rPr>
              <a:t>Niño is anticipated to continue through the Northern Hemisphere winter (with greater than a 95% chance through December 2023-February 2024</a:t>
            </a:r>
            <a:r>
              <a:rPr lang="en-US" altLang="en-US" sz="1200" b="1" dirty="0" smtClean="0">
                <a:latin typeface="Trebuchet MS" panose="020B0603020202020204" pitchFamily="34" charset="0"/>
              </a:rPr>
              <a:t>).</a:t>
            </a:r>
            <a:endParaRPr lang="en-US" altLang="en-US" sz="1200" b="1"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a:latin typeface="Trebuchet MS" panose="020B0603020202020204" pitchFamily="34" charset="0"/>
              </a:rPr>
              <a:t>Even though the Nino 3.4  SST index is officially in place finally with the expected air-sea coupling taking place. The official forecast for a moderate El Nino during the OND forecast season (and through the upcoming winter) is at near 100% probability. However, it is not totally clear if one can expect the same canonical ENSO impacts around the globe, and especially over the United States, if the more recent ENSO events (2015/16/17 and 2022/23 winters) and their rainfall impacts serve as any example</a:t>
            </a:r>
            <a:r>
              <a:rPr lang="en-US" altLang="en-US" sz="1200" dirty="0" smtClean="0">
                <a:latin typeface="Trebuchet MS" panose="020B0603020202020204" pitchFamily="34" charset="0"/>
              </a:rPr>
              <a:t>.</a:t>
            </a:r>
          </a:p>
          <a:p>
            <a:pPr marL="285750" indent="-285750">
              <a:buFont typeface="Arial" panose="020B0604020202020204" pitchFamily="34" charset="0"/>
              <a:buChar char="•"/>
            </a:pPr>
            <a:r>
              <a:rPr lang="en-US" sz="1200" dirty="0">
                <a:latin typeface="Trebuchet MS" panose="020B0603020202020204" pitchFamily="34" charset="0"/>
              </a:rPr>
              <a:t>The NMME models’ weak precip signal/guidance for the forecast season OND is not much helpful, in spite of the strong El Nino. In fact, the models suggests below normal rainfall for much of the Southwest. It is likely the drought in the SW will stay.</a:t>
            </a:r>
          </a:p>
          <a:p>
            <a:pPr marL="285750" indent="-285750">
              <a:buFont typeface="Arial" panose="020B0604020202020204" pitchFamily="34" charset="0"/>
              <a:buChar char="•"/>
            </a:pPr>
            <a:r>
              <a:rPr lang="en-US" sz="1200" dirty="0">
                <a:latin typeface="Trebuchet MS" panose="020B0603020202020204" pitchFamily="34" charset="0"/>
              </a:rPr>
              <a:t>Besides the less than normal rainfall forecast for the next month in the Ohio valley, the overall rainfall climatology of the next three months (OND) is also NOT unfavorable to drought development. Potential exists for Flash Drought Development (lasting only temporarily ?) up and down the Ohio Valley (see slides!) extending north into western PA and NY during next </a:t>
            </a:r>
            <a:r>
              <a:rPr lang="en-US" sz="1200" dirty="0" smtClean="0">
                <a:latin typeface="Trebuchet MS" panose="020B0603020202020204" pitchFamily="34" charset="0"/>
              </a:rPr>
              <a:t>month, but will go away by end of OND. While the Short </a:t>
            </a:r>
            <a:r>
              <a:rPr lang="en-US" sz="1200" dirty="0">
                <a:latin typeface="Trebuchet MS" panose="020B0603020202020204" pitchFamily="34" charset="0"/>
              </a:rPr>
              <a:t>term </a:t>
            </a:r>
            <a:r>
              <a:rPr lang="en-US" sz="1200" dirty="0" smtClean="0">
                <a:latin typeface="Trebuchet MS" panose="020B0603020202020204" pitchFamily="34" charset="0"/>
              </a:rPr>
              <a:t>Drought in western TX may improve, along </a:t>
            </a:r>
            <a:r>
              <a:rPr lang="en-US" sz="1200" dirty="0">
                <a:latin typeface="Trebuchet MS" panose="020B0603020202020204" pitchFamily="34" charset="0"/>
              </a:rPr>
              <a:t>parts of eastern TX, LA, and MS will likely continue and may even worsen in the short </a:t>
            </a:r>
            <a:r>
              <a:rPr lang="en-US" sz="1200" dirty="0" smtClean="0">
                <a:latin typeface="Trebuchet MS" panose="020B0603020202020204" pitchFamily="34" charset="0"/>
              </a:rPr>
              <a:t>term. Possible drought development at least in parts of FL, by end of season as well. </a:t>
            </a:r>
          </a:p>
          <a:p>
            <a:pPr marL="285750" indent="-285750">
              <a:buFont typeface="Arial" panose="020B0604020202020204" pitchFamily="34" charset="0"/>
              <a:buChar char="•"/>
            </a:pPr>
            <a:r>
              <a:rPr lang="en-US" sz="1200" dirty="0" smtClean="0">
                <a:latin typeface="Trebuchet MS" panose="020B0603020202020204" pitchFamily="34" charset="0"/>
              </a:rPr>
              <a:t>By the end of November, we expect that the drought in the Pacific Northwest will improve. </a:t>
            </a:r>
            <a:r>
              <a:rPr lang="en-US" sz="1200" dirty="0" smtClean="0">
                <a:latin typeface="Trebuchet MS" panose="020B0603020202020204" pitchFamily="34" charset="0"/>
              </a:rPr>
              <a:t> ****</a:t>
            </a:r>
            <a:endParaRPr lang="en-US" sz="1300" i="1" kern="1200" dirty="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0" y="1544741"/>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a:t>
            </a:r>
            <a:r>
              <a:rPr lang="en-US" altLang="en-US" sz="1400" dirty="0" smtClean="0">
                <a:latin typeface="Times New Roman" pitchFamily="18" charset="0"/>
              </a:rPr>
              <a:t>Sep</a:t>
            </a:r>
            <a:r>
              <a:rPr lang="en-US" altLang="en-US" sz="1400" dirty="0" smtClean="0">
                <a:latin typeface="Times New Roman" pitchFamily="18" charset="0"/>
              </a:rPr>
              <a:t> </a:t>
            </a:r>
            <a:r>
              <a:rPr lang="en-US" altLang="en-US" sz="1400" dirty="0" smtClean="0">
                <a:latin typeface="Times New Roman" pitchFamily="18" charset="0"/>
              </a:rPr>
              <a:t>–  </a:t>
            </a:r>
            <a:r>
              <a:rPr lang="en-US" altLang="en-US" sz="1400" dirty="0" smtClean="0">
                <a:latin typeface="Times New Roman" pitchFamily="18" charset="0"/>
              </a:rPr>
              <a:t>30 Nov  </a:t>
            </a:r>
            <a:r>
              <a:rPr lang="en-US" altLang="en-US" sz="1400" dirty="0" smtClean="0">
                <a:latin typeface="Times New Roman" pitchFamily="18" charset="0"/>
              </a:rPr>
              <a:t>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8/31/23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a:t>
            </a:r>
            <a:r>
              <a:rPr lang="en-US" altLang="en-US" sz="1400" dirty="0" err="1" smtClean="0">
                <a:latin typeface="Times New Roman" pitchFamily="18" charset="0"/>
              </a:rPr>
              <a:t>Setmber</a:t>
            </a:r>
            <a:r>
              <a:rPr lang="en-US" altLang="en-US" sz="1400" dirty="0" smtClean="0">
                <a:latin typeface="Times New Roman" pitchFamily="18" charset="0"/>
              </a:rPr>
              <a:t> </a:t>
            </a:r>
            <a:r>
              <a:rPr lang="en-US" altLang="en-US" sz="1400" dirty="0" smtClean="0">
                <a:latin typeface="Times New Roman" pitchFamily="18" charset="0"/>
              </a:rPr>
              <a:t>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8/31/23</a:t>
            </a:r>
            <a:endParaRPr lang="en-US" altLang="en-US" sz="1400" dirty="0">
              <a:latin typeface="Times New Roman" pitchFamily="18" charset="0"/>
            </a:endParaRPr>
          </a:p>
        </p:txBody>
      </p:sp>
      <p:sp>
        <p:nvSpPr>
          <p:cNvPr id="8" name="TextBox 7"/>
          <p:cNvSpPr txBox="1"/>
          <p:nvPr/>
        </p:nvSpPr>
        <p:spPr>
          <a:xfrm>
            <a:off x="4275909" y="518366"/>
            <a:ext cx="4868091" cy="938719"/>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United States Monthly Drought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352801"/>
            <a:ext cx="4114800" cy="3181350"/>
          </a:xfrm>
          <a:prstGeom prst="rect">
            <a:avLst/>
          </a:prstGeom>
          <a:noFill/>
          <a:ln>
            <a:noFill/>
          </a:ln>
        </p:spPr>
      </p:pic>
      <p:pic>
        <p:nvPicPr>
          <p:cNvPr id="14" name="Picture 13" descr="https://www.cpc.ncep.noaa.gov/products/expert_assessment/season_drough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84" y="541337"/>
            <a:ext cx="4271086" cy="3581400"/>
          </a:xfrm>
          <a:prstGeom prst="rect">
            <a:avLst/>
          </a:prstGeom>
          <a:noFill/>
          <a:ln>
            <a:noFill/>
          </a:ln>
        </p:spPr>
      </p:pic>
      <p:sp>
        <p:nvSpPr>
          <p:cNvPr id="4" name="TextBox 3"/>
          <p:cNvSpPr txBox="1"/>
          <p:nvPr/>
        </p:nvSpPr>
        <p:spPr>
          <a:xfrm>
            <a:off x="990600" y="4648200"/>
            <a:ext cx="3352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After the </a:t>
            </a:r>
            <a:r>
              <a:rPr lang="en-US" u="sng" dirty="0" smtClean="0"/>
              <a:t>relatively recently introduced  consistency adjustment</a:t>
            </a:r>
            <a:r>
              <a:rPr lang="en-US" dirty="0" smtClean="0"/>
              <a:t>, both the Monthly &amp; Seasonal Drought Outlooks look almost the same! </a:t>
            </a:r>
            <a:r>
              <a:rPr lang="en-US" dirty="0" smtClean="0">
                <a:sym typeface="Wingdings" panose="05000000000000000000" pitchFamily="2" charset="2"/>
              </a:rPr>
              <a:t>   </a:t>
            </a:r>
            <a:r>
              <a:rPr lang="en-US" dirty="0" smtClean="0"/>
              <a:t> </a:t>
            </a:r>
            <a:endParaRPr lang="en-US" dirty="0"/>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2"/>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200400"/>
            <a:ext cx="1752600" cy="461665"/>
          </a:xfrm>
          <a:prstGeom prst="rect">
            <a:avLst/>
          </a:prstGeom>
          <a:noFill/>
        </p:spPr>
        <p:txBody>
          <a:bodyPr wrap="square" rtlCol="0">
            <a:spAutoFit/>
          </a:bodyPr>
          <a:lstStyle/>
          <a:p>
            <a:r>
              <a:rPr lang="en-US" sz="1200" dirty="0" smtClean="0">
                <a:solidFill>
                  <a:srgbClr val="FF0000"/>
                </a:solidFill>
              </a:rPr>
              <a:t>Weak monsoon so far this year!</a:t>
            </a:r>
            <a:endParaRPr lang="en-US" sz="1200" dirty="0">
              <a:solidFill>
                <a:srgbClr val="FF0000"/>
              </a:solidFill>
            </a:endParaRPr>
          </a:p>
        </p:txBody>
      </p:sp>
      <p:pic>
        <p:nvPicPr>
          <p:cNvPr id="2050" name="Picture 2" descr="US 4 panel 1wk - 2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 y="425759"/>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6"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p:cNvGrpSpPr/>
          <p:nvPr/>
        </p:nvGrpSpPr>
        <p:grpSpPr>
          <a:xfrm>
            <a:off x="3528960" y="3328264"/>
            <a:ext cx="814440" cy="405536"/>
            <a:chOff x="3528960" y="3235880"/>
            <a:chExt cx="814440" cy="405536"/>
          </a:xfrm>
        </p:grpSpPr>
        <p:cxnSp>
          <p:nvCxnSpPr>
            <p:cNvPr id="31" name="Straight Arrow Connector 30"/>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314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3" y="47871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118675</TotalTime>
  <Words>4427</Words>
  <Application>Microsoft Office PowerPoint</Application>
  <PresentationFormat>On-screen Show (4:3)</PresentationFormat>
  <Paragraphs>472</Paragraphs>
  <Slides>46</Slides>
  <Notes>11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MS PGothic</vt:lpstr>
      <vt:lpstr>Arial</vt:lpstr>
      <vt:lpstr>Segoe UI</vt:lpstr>
      <vt:lpstr>Times New Roman</vt:lpstr>
      <vt:lpstr>Trebuchet MS</vt:lpstr>
      <vt:lpstr>Verdana</vt:lpstr>
      <vt:lpstr>verdana,arial,serif</vt:lpstr>
      <vt:lpstr>Wingdings</vt:lpstr>
      <vt:lpstr>Wingdings 2</vt:lpstr>
      <vt:lpstr>Default Design</vt:lpstr>
      <vt:lpstr>Drought  Outlook  Support Briefing   September 2023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Objective drought forecast</vt:lpstr>
      <vt:lpstr>PowerPoint Presentation</vt:lpstr>
      <vt:lpstr>PowerPoint Presentation</vt:lpstr>
      <vt:lpstr>PowerPoint Presentation</vt:lpstr>
      <vt:lpstr>PowerPoint Presentation</vt:lpstr>
      <vt:lpstr>ECMWF-extended forecast driven VIC model Soil Moisture Percentile (SMP) forecast</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10702</cp:revision>
  <cp:lastPrinted>2021-02-15T18:18:07Z</cp:lastPrinted>
  <dcterms:created xsi:type="dcterms:W3CDTF">2008-10-04T17:35:30Z</dcterms:created>
  <dcterms:modified xsi:type="dcterms:W3CDTF">2023-09-19T03:22:35Z</dcterms:modified>
</cp:coreProperties>
</file>