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8"/>
  </p:notesMasterIdLst>
  <p:handoutMasterIdLst>
    <p:handoutMasterId r:id="rId39"/>
  </p:handoutMasterIdLst>
  <p:sldIdLst>
    <p:sldId id="808" r:id="rId2"/>
    <p:sldId id="978" r:id="rId3"/>
    <p:sldId id="996" r:id="rId4"/>
    <p:sldId id="939" r:id="rId5"/>
    <p:sldId id="911" r:id="rId6"/>
    <p:sldId id="896" r:id="rId7"/>
    <p:sldId id="938" r:id="rId8"/>
    <p:sldId id="850" r:id="rId9"/>
    <p:sldId id="868" r:id="rId10"/>
    <p:sldId id="867" r:id="rId11"/>
    <p:sldId id="972" r:id="rId12"/>
    <p:sldId id="833" r:id="rId13"/>
    <p:sldId id="891" r:id="rId14"/>
    <p:sldId id="973" r:id="rId15"/>
    <p:sldId id="937" r:id="rId16"/>
    <p:sldId id="979" r:id="rId17"/>
    <p:sldId id="889" r:id="rId18"/>
    <p:sldId id="1003" r:id="rId19"/>
    <p:sldId id="757" r:id="rId20"/>
    <p:sldId id="962" r:id="rId21"/>
    <p:sldId id="795" r:id="rId22"/>
    <p:sldId id="890" r:id="rId23"/>
    <p:sldId id="790" r:id="rId24"/>
    <p:sldId id="877" r:id="rId25"/>
    <p:sldId id="878" r:id="rId26"/>
    <p:sldId id="804" r:id="rId27"/>
    <p:sldId id="943" r:id="rId28"/>
    <p:sldId id="944" r:id="rId29"/>
    <p:sldId id="956" r:id="rId30"/>
    <p:sldId id="947" r:id="rId31"/>
    <p:sldId id="977" r:id="rId32"/>
    <p:sldId id="1002" r:id="rId33"/>
    <p:sldId id="728" r:id="rId34"/>
    <p:sldId id="935" r:id="rId35"/>
    <p:sldId id="959" r:id="rId36"/>
    <p:sldId id="982" r:id="rId37"/>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CC9900"/>
    <a:srgbClr val="FF0000"/>
    <a:srgbClr val="008000"/>
    <a:srgbClr val="6600CC"/>
    <a:srgbClr val="33CC33"/>
    <a:srgbClr val="9A7500"/>
    <a:srgbClr val="FF3300"/>
    <a:srgbClr val="FA5236"/>
    <a:srgbClr val="A8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8" autoAdjust="0"/>
    <p:restoredTop sz="91419" autoAdjust="0"/>
  </p:normalViewPr>
  <p:slideViewPr>
    <p:cSldViewPr>
      <p:cViewPr varScale="1">
        <p:scale>
          <a:sx n="109" d="100"/>
          <a:sy n="109" d="100"/>
        </p:scale>
        <p:origin x="108" y="312"/>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91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203325" y="703263"/>
            <a:ext cx="4695825" cy="352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711379" y="4460252"/>
            <a:ext cx="5679717" cy="4224652"/>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23</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27</a:t>
            </a:fld>
            <a:endParaRPr lang="en-US" altLang="en-US" dirty="0"/>
          </a:p>
        </p:txBody>
      </p:sp>
    </p:spTree>
    <p:extLst>
      <p:ext uri="{BB962C8B-B14F-4D97-AF65-F5344CB8AC3E}">
        <p14:creationId xmlns:p14="http://schemas.microsoft.com/office/powerpoint/2010/main" val="1600651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36</a:t>
            </a:fld>
            <a:endParaRPr lang="en-US" altLang="en-US" dirty="0"/>
          </a:p>
        </p:txBody>
      </p:sp>
    </p:spTree>
    <p:extLst>
      <p:ext uri="{BB962C8B-B14F-4D97-AF65-F5344CB8AC3E}">
        <p14:creationId xmlns:p14="http://schemas.microsoft.com/office/powerpoint/2010/main" val="4087901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493215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3</a:t>
            </a:fld>
            <a:endParaRPr lang="en-US" altLang="en-US" dirty="0"/>
          </a:p>
        </p:txBody>
      </p:sp>
    </p:spTree>
    <p:extLst>
      <p:ext uri="{BB962C8B-B14F-4D97-AF65-F5344CB8AC3E}">
        <p14:creationId xmlns:p14="http://schemas.microsoft.com/office/powerpoint/2010/main" val="462766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4</a:t>
            </a:fld>
            <a:endParaRPr lang="en-US" altLang="en-US" dirty="0"/>
          </a:p>
        </p:txBody>
      </p:sp>
    </p:spTree>
    <p:extLst>
      <p:ext uri="{BB962C8B-B14F-4D97-AF65-F5344CB8AC3E}">
        <p14:creationId xmlns:p14="http://schemas.microsoft.com/office/powerpoint/2010/main" val="4137313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11</a:t>
            </a:fld>
            <a:endParaRPr lang="en-US" altLang="en-US" dirty="0"/>
          </a:p>
        </p:txBody>
      </p:sp>
    </p:spTree>
    <p:extLst>
      <p:ext uri="{BB962C8B-B14F-4D97-AF65-F5344CB8AC3E}">
        <p14:creationId xmlns:p14="http://schemas.microsoft.com/office/powerpoint/2010/main" val="1768802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dirty="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17</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19</a:t>
            </a:fld>
            <a:endParaRPr lang="en-US" altLang="en-US" dirty="0"/>
          </a:p>
        </p:txBody>
      </p:sp>
    </p:spTree>
    <p:extLst>
      <p:ext uri="{BB962C8B-B14F-4D97-AF65-F5344CB8AC3E}">
        <p14:creationId xmlns:p14="http://schemas.microsoft.com/office/powerpoint/2010/main" val="3956646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21</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hyperlink" Target="https://www.cpc.ncep.noaa.gov/products/Drought/briefing_prcp.s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origin.cpc.ncep.noaa.gov/products/analysis_monitoring/ensostuff/ONI_change.shtml"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2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xml"/><Relationship Id="rId5" Type="http://schemas.openxmlformats.org/officeDocument/2006/relationships/image" Target="../media/image102.png"/><Relationship Id="rId4" Type="http://schemas.openxmlformats.org/officeDocument/2006/relationships/image" Target="../media/image101.png"/></Relationships>
</file>

<file path=ppt/slides/_rels/slide3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s://www.tandfonline.com/journals/tato20" TargetMode="External"/><Relationship Id="rId2" Type="http://schemas.openxmlformats.org/officeDocument/2006/relationships/image" Target="../media/image105.png"/><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hyperlink" Target="https://doi.org/10.1080/07055900.1997.9649597"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1.png"/><Relationship Id="rId4" Type="http://schemas.openxmlformats.org/officeDocument/2006/relationships/image" Target="../media/image13.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66700" y="-76200"/>
            <a:ext cx="8610600" cy="1600200"/>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smtClean="0"/>
              <a:t>September 2024 </a:t>
            </a:r>
            <a:endParaRPr lang="en-US" altLang="en-US" sz="4000" dirty="0"/>
          </a:p>
        </p:txBody>
      </p:sp>
      <p:sp>
        <p:nvSpPr>
          <p:cNvPr id="2051" name="Rectangle 3"/>
          <p:cNvSpPr>
            <a:spLocks noGrp="1" noChangeArrowheads="1"/>
          </p:cNvSpPr>
          <p:nvPr>
            <p:ph type="subTitle" idx="1"/>
          </p:nvPr>
        </p:nvSpPr>
        <p:spPr>
          <a:xfrm>
            <a:off x="457200" y="1371600"/>
            <a:ext cx="8229600" cy="1219200"/>
          </a:xfrm>
        </p:spPr>
        <p:txBody>
          <a:bodyPr/>
          <a:lstStyle/>
          <a:p>
            <a:pPr eaLnBrk="1" hangingPunct="1"/>
            <a:r>
              <a:rPr lang="en-US" altLang="en-US" dirty="0" smtClean="0"/>
              <a:t>Climate </a:t>
            </a:r>
            <a:r>
              <a:rPr lang="en-US" altLang="en-US" dirty="0"/>
              <a:t>Prediction Center/NCEP/NOAA</a:t>
            </a:r>
          </a:p>
          <a:p>
            <a:pPr eaLnBrk="1" hangingPunct="1"/>
            <a:r>
              <a:rPr lang="en-US" altLang="en-US" sz="2800" dirty="0">
                <a:hlinkClick r:id="rId3"/>
              </a:rPr>
              <a:t>http://www.cpc.ncep.noaa.gov/products/Drought</a:t>
            </a:r>
            <a:endParaRPr lang="en-US" altLang="en-US" sz="2800" dirty="0"/>
          </a:p>
        </p:txBody>
      </p:sp>
      <p:sp>
        <p:nvSpPr>
          <p:cNvPr id="2" name="TextBox 1"/>
          <p:cNvSpPr txBox="1"/>
          <p:nvPr/>
        </p:nvSpPr>
        <p:spPr>
          <a:xfrm>
            <a:off x="0" y="2362200"/>
            <a:ext cx="9144000" cy="4555093"/>
          </a:xfrm>
          <a:prstGeom prst="rect">
            <a:avLst/>
          </a:prstGeom>
          <a:noFill/>
        </p:spPr>
        <p:txBody>
          <a:bodyPr wrap="square" rtlCol="0">
            <a:spAutoFit/>
          </a:bodyPr>
          <a:lstStyle/>
          <a:p>
            <a:r>
              <a:rPr lang="en-US" sz="1400" u="sng" dirty="0" smtClean="0">
                <a:solidFill>
                  <a:srgbClr val="0033CC"/>
                </a:solidFill>
              </a:rPr>
              <a:t>Points to ponder:</a:t>
            </a:r>
          </a:p>
          <a:p>
            <a:pPr marL="285750" indent="-285750">
              <a:buFont typeface="Arial" panose="020B0604020202020204" pitchFamily="34" charset="0"/>
              <a:buChar char="•"/>
            </a:pPr>
            <a:r>
              <a:rPr lang="en-US" sz="1200" u="sng" dirty="0" smtClean="0"/>
              <a:t>Often, there is a disconnect between the Short term (S) and Long term (L) drought in regions</a:t>
            </a:r>
            <a:r>
              <a:rPr lang="en-US" sz="1200" dirty="0" smtClean="0"/>
              <a:t>, and even with the short term (S) drought, the 3-month and 6-month signals are not quite consistent!  With Long term (L) drought, it is even more trickier, as it is open ended from 6 months-onwards and beyond!!! </a:t>
            </a:r>
          </a:p>
          <a:p>
            <a:pPr marL="285750" indent="-285750">
              <a:buFont typeface="Arial" panose="020B0604020202020204" pitchFamily="34" charset="0"/>
              <a:buChar char="•"/>
            </a:pPr>
            <a:r>
              <a:rPr lang="en-US" sz="1200" dirty="0" smtClean="0">
                <a:solidFill>
                  <a:srgbClr val="0033CC"/>
                </a:solidFill>
              </a:rPr>
              <a:t>Places/regions experiencing Short term drought may (not) be ok in the Long term </a:t>
            </a:r>
            <a:r>
              <a:rPr lang="en-US" sz="1200" u="sng" dirty="0" smtClean="0">
                <a:solidFill>
                  <a:srgbClr val="0033CC"/>
                </a:solidFill>
              </a:rPr>
              <a:t>and vice versa</a:t>
            </a:r>
            <a:r>
              <a:rPr lang="en-US" sz="1200" dirty="0" smtClean="0">
                <a:solidFill>
                  <a:srgbClr val="0033CC"/>
                </a:solidFill>
              </a:rPr>
              <a:t>!! </a:t>
            </a:r>
          </a:p>
          <a:p>
            <a:pPr marL="285750" indent="-285750">
              <a:buFont typeface="Arial" panose="020B0604020202020204" pitchFamily="34" charset="0"/>
              <a:buChar char="•"/>
            </a:pPr>
            <a:r>
              <a:rPr lang="en-US" sz="1200" dirty="0" smtClean="0"/>
              <a:t>This duality is difficult to reconcile, to convey and even be clearly understood well by the public at large. </a:t>
            </a:r>
          </a:p>
          <a:p>
            <a:pPr marL="285750" indent="-285750">
              <a:buFont typeface="Arial" panose="020B0604020202020204" pitchFamily="34" charset="0"/>
              <a:buChar char="•"/>
            </a:pPr>
            <a:r>
              <a:rPr lang="en-US" sz="1200" u="sng" dirty="0" smtClean="0">
                <a:solidFill>
                  <a:srgbClr val="0033CC"/>
                </a:solidFill>
              </a:rPr>
              <a:t>Public/Forecaster generally tends to focus more on the Short term Drought (for good reasons!!)</a:t>
            </a:r>
            <a:r>
              <a:rPr lang="en-US" sz="1200" dirty="0" smtClean="0">
                <a:solidFill>
                  <a:srgbClr val="0033CC"/>
                </a:solidFill>
              </a:rPr>
              <a:t> </a:t>
            </a:r>
          </a:p>
          <a:p>
            <a:pPr marL="285750" indent="-285750">
              <a:buFont typeface="Arial" panose="020B0604020202020204" pitchFamily="34" charset="0"/>
              <a:buChar char="•"/>
            </a:pPr>
            <a:r>
              <a:rPr lang="en-US" sz="1200" dirty="0" smtClean="0"/>
              <a:t>More importantly the very definitions and timescales associated with S/L term droughts and the declarations in the USDM are by themselves subjective</a:t>
            </a:r>
            <a:r>
              <a:rPr lang="en-US" sz="1200" dirty="0"/>
              <a:t>!! Short term  vs Long term drought need to be clearly distinguished and shown to the public</a:t>
            </a:r>
            <a:r>
              <a:rPr lang="en-US" sz="1200" dirty="0" smtClean="0"/>
              <a:t>!!</a:t>
            </a:r>
          </a:p>
          <a:p>
            <a:pPr marL="285750" indent="-285750">
              <a:buFont typeface="Arial" panose="020B0604020202020204" pitchFamily="34" charset="0"/>
              <a:buChar char="•"/>
            </a:pPr>
            <a:r>
              <a:rPr lang="en-US" sz="1200" dirty="0" smtClean="0"/>
              <a:t>It may take a long time for drought to develop, but those conditions can end very quickly! as it happened in CA after DJF 2023 winter. Forecast models are yet to (seasonal) correctly forecast these changes in advance! </a:t>
            </a:r>
          </a:p>
          <a:p>
            <a:pPr marL="285750" indent="-285750">
              <a:buFont typeface="Arial" panose="020B0604020202020204" pitchFamily="34" charset="0"/>
              <a:buChar char="•"/>
            </a:pPr>
            <a:r>
              <a:rPr lang="en-US" sz="1200" dirty="0" smtClean="0">
                <a:solidFill>
                  <a:srgbClr val="0033CC"/>
                </a:solidFill>
              </a:rPr>
              <a:t>Subjective(delayed</a:t>
            </a:r>
            <a:r>
              <a:rPr lang="en-US" sz="1200" dirty="0">
                <a:solidFill>
                  <a:srgbClr val="0033CC"/>
                </a:solidFill>
              </a:rPr>
              <a:t>) USDM vs </a:t>
            </a:r>
            <a:r>
              <a:rPr lang="en-US" sz="1200" dirty="0" smtClean="0">
                <a:solidFill>
                  <a:srgbClr val="0033CC"/>
                </a:solidFill>
              </a:rPr>
              <a:t>Objective (</a:t>
            </a:r>
            <a:r>
              <a:rPr lang="en-US" sz="1200" dirty="0">
                <a:solidFill>
                  <a:srgbClr val="0033CC"/>
                </a:solidFill>
              </a:rPr>
              <a:t>real time) map! A few days </a:t>
            </a:r>
            <a:r>
              <a:rPr lang="en-US" sz="1200" dirty="0" smtClean="0">
                <a:solidFill>
                  <a:srgbClr val="0033CC"/>
                </a:solidFill>
              </a:rPr>
              <a:t>of more recent </a:t>
            </a:r>
            <a:r>
              <a:rPr lang="en-US" sz="1200" dirty="0">
                <a:solidFill>
                  <a:srgbClr val="0033CC"/>
                </a:solidFill>
              </a:rPr>
              <a:t>heavy precip can change the USDM a lot</a:t>
            </a:r>
            <a:r>
              <a:rPr lang="en-US" sz="1200" dirty="0" smtClean="0">
                <a:solidFill>
                  <a:srgbClr val="0033CC"/>
                </a:solidFill>
              </a:rPr>
              <a:t>!</a:t>
            </a:r>
          </a:p>
          <a:p>
            <a:r>
              <a:rPr lang="en-US" sz="1200" b="1" u="sng" dirty="0" smtClean="0"/>
              <a:t>New (last several months):</a:t>
            </a:r>
          </a:p>
          <a:p>
            <a:pPr marL="285750" indent="-285750">
              <a:buFont typeface="Arial" panose="020B0604020202020204" pitchFamily="34" charset="0"/>
              <a:buChar char="•"/>
            </a:pPr>
            <a:r>
              <a:rPr lang="en-US" sz="1200" i="1" dirty="0" smtClean="0"/>
              <a:t>Towards objective drought monitoring goals, we introduced, a new objective AI/Deep-Learning based Experimental ODI (objective drought indicator, updated daily, Slide # 3) compared with Official USDM (US Drought Monitor, produced weekly by USDM authors).</a:t>
            </a:r>
          </a:p>
          <a:p>
            <a:pPr marL="285750" indent="-285750">
              <a:buFont typeface="Arial" panose="020B0604020202020204" pitchFamily="34" charset="0"/>
              <a:buChar char="•"/>
            </a:pPr>
            <a:r>
              <a:rPr lang="en-US" sz="1200" i="1" dirty="0" smtClean="0"/>
              <a:t>Towards prediction, we introduce a new section with few slides at the end, consolidating the various exptl. drought outlooks by purely objective methods developed here at CPC! All these in preparation of a broad general push towards Probabilistic Drought outlooks.</a:t>
            </a:r>
            <a:endParaRPr lang="en-US" sz="1200" dirty="0">
              <a:solidFill>
                <a:srgbClr val="000000"/>
              </a:solidFill>
            </a:endParaRPr>
          </a:p>
          <a:p>
            <a:pPr marL="285750" lvl="0" indent="-285750">
              <a:buFont typeface="Arial" panose="020B0604020202020204" pitchFamily="34" charset="0"/>
              <a:buChar char="•"/>
            </a:pPr>
            <a:r>
              <a:rPr lang="en-US" sz="1400" b="1" u="sng" dirty="0">
                <a:solidFill>
                  <a:srgbClr val="0033CC"/>
                </a:solidFill>
              </a:rPr>
              <a:t>New </a:t>
            </a:r>
            <a:r>
              <a:rPr lang="en-US" sz="1400" b="1" u="sng" dirty="0" smtClean="0">
                <a:solidFill>
                  <a:srgbClr val="0033CC"/>
                </a:solidFill>
              </a:rPr>
              <a:t>issues/questions </a:t>
            </a:r>
            <a:r>
              <a:rPr lang="en-US" sz="1400" b="1" u="sng" dirty="0">
                <a:solidFill>
                  <a:srgbClr val="0033CC"/>
                </a:solidFill>
              </a:rPr>
              <a:t>to </a:t>
            </a:r>
            <a:r>
              <a:rPr lang="en-US" sz="1400" b="1" u="sng" dirty="0" smtClean="0">
                <a:solidFill>
                  <a:srgbClr val="0033CC"/>
                </a:solidFill>
              </a:rPr>
              <a:t>ponder</a:t>
            </a:r>
            <a:r>
              <a:rPr lang="en-US" sz="1200" b="1" dirty="0" smtClean="0">
                <a:solidFill>
                  <a:srgbClr val="000000"/>
                </a:solidFill>
              </a:rPr>
              <a:t>: </a:t>
            </a:r>
          </a:p>
          <a:p>
            <a:pPr marL="285750" lvl="0" indent="-285750">
              <a:buFont typeface="Arial" panose="020B0604020202020204" pitchFamily="34" charset="0"/>
              <a:buChar char="•"/>
            </a:pPr>
            <a:r>
              <a:rPr lang="en-US" sz="1400" b="1" dirty="0" smtClean="0">
                <a:solidFill>
                  <a:srgbClr val="000000"/>
                </a:solidFill>
              </a:rPr>
              <a:t>How </a:t>
            </a:r>
            <a:r>
              <a:rPr lang="en-US" sz="1400" b="1" dirty="0">
                <a:solidFill>
                  <a:srgbClr val="000000"/>
                </a:solidFill>
              </a:rPr>
              <a:t>much </a:t>
            </a:r>
            <a:r>
              <a:rPr lang="en-US" sz="1400" b="1" dirty="0" smtClean="0">
                <a:solidFill>
                  <a:srgbClr val="000000"/>
                </a:solidFill>
              </a:rPr>
              <a:t>rainfall/Precip. </a:t>
            </a:r>
            <a:r>
              <a:rPr lang="en-US" sz="1400" b="1" dirty="0">
                <a:solidFill>
                  <a:srgbClr val="000000"/>
                </a:solidFill>
              </a:rPr>
              <a:t>deficient have to be, and after how long, do we actually declare Drought? </a:t>
            </a:r>
            <a:r>
              <a:rPr lang="en-US" sz="1400" b="1" dirty="0" smtClean="0">
                <a:solidFill>
                  <a:srgbClr val="000000"/>
                </a:solidFill>
              </a:rPr>
              <a:t> </a:t>
            </a:r>
          </a:p>
          <a:p>
            <a:pPr lvl="0"/>
            <a:r>
              <a:rPr lang="en-US" sz="1400" b="1" dirty="0">
                <a:solidFill>
                  <a:srgbClr val="000000"/>
                </a:solidFill>
              </a:rPr>
              <a:t>	</a:t>
            </a:r>
            <a:r>
              <a:rPr lang="en-US" sz="1400" b="1" dirty="0" smtClean="0">
                <a:solidFill>
                  <a:srgbClr val="000000"/>
                </a:solidFill>
              </a:rPr>
              <a:t>Do these have to vary by region? </a:t>
            </a:r>
          </a:p>
          <a:p>
            <a:pPr marL="285750" lvl="0" indent="-285750">
              <a:buFont typeface="Arial" panose="020B0604020202020204" pitchFamily="34" charset="0"/>
              <a:buChar char="•"/>
            </a:pPr>
            <a:r>
              <a:rPr lang="en-US" sz="1400" b="1" dirty="0" smtClean="0">
                <a:solidFill>
                  <a:srgbClr val="000000"/>
                </a:solidFill>
              </a:rPr>
              <a:t>i.e</a:t>
            </a:r>
            <a:r>
              <a:rPr lang="en-US" sz="1400" b="1" dirty="0">
                <a:solidFill>
                  <a:srgbClr val="000000"/>
                </a:solidFill>
              </a:rPr>
              <a:t>., When, what exact  dry/rainfall-deficient conditions, </a:t>
            </a:r>
            <a:r>
              <a:rPr lang="en-US" sz="1400" b="1" dirty="0" smtClean="0">
                <a:solidFill>
                  <a:srgbClr val="000000"/>
                </a:solidFill>
              </a:rPr>
              <a:t>trigger a Drought  call? </a:t>
            </a:r>
          </a:p>
          <a:p>
            <a:pPr marL="285750" lvl="0" indent="-285750">
              <a:buFont typeface="Arial" panose="020B0604020202020204" pitchFamily="34" charset="0"/>
              <a:buChar char="•"/>
            </a:pPr>
            <a:r>
              <a:rPr lang="en-US" sz="1400" b="1" dirty="0" smtClean="0">
                <a:solidFill>
                  <a:srgbClr val="000000"/>
                </a:solidFill>
              </a:rPr>
              <a:t>Should there be minimum </a:t>
            </a:r>
            <a:r>
              <a:rPr lang="en-US" sz="1400" b="1" dirty="0">
                <a:solidFill>
                  <a:srgbClr val="000000"/>
                </a:solidFill>
              </a:rPr>
              <a:t>duration of </a:t>
            </a:r>
            <a:r>
              <a:rPr lang="en-US" sz="1400" b="1" dirty="0" smtClean="0">
                <a:solidFill>
                  <a:srgbClr val="000000"/>
                </a:solidFill>
              </a:rPr>
              <a:t>Drought (conditions/criteria!) ? (We know there is no such maximum!) </a:t>
            </a:r>
          </a:p>
          <a:p>
            <a:pPr lvl="0"/>
            <a:r>
              <a:rPr lang="en-US" sz="1400" b="1" dirty="0" smtClean="0">
                <a:solidFill>
                  <a:srgbClr val="000000"/>
                </a:solidFill>
              </a:rPr>
              <a:t>          i.e</a:t>
            </a:r>
            <a:r>
              <a:rPr lang="en-US" sz="1400" b="1" dirty="0">
                <a:solidFill>
                  <a:srgbClr val="000000"/>
                </a:solidFill>
              </a:rPr>
              <a:t>.</a:t>
            </a:r>
            <a:r>
              <a:rPr lang="en-US" sz="1400" b="1" dirty="0" smtClean="0">
                <a:solidFill>
                  <a:srgbClr val="000000"/>
                </a:solidFill>
              </a:rPr>
              <a:t>, </a:t>
            </a:r>
            <a:r>
              <a:rPr lang="en-US" sz="1400" b="1" dirty="0">
                <a:solidFill>
                  <a:srgbClr val="000000"/>
                </a:solidFill>
              </a:rPr>
              <a:t>C</a:t>
            </a:r>
            <a:r>
              <a:rPr lang="en-US" sz="1400" b="1" dirty="0" smtClean="0">
                <a:solidFill>
                  <a:srgbClr val="000000"/>
                </a:solidFill>
              </a:rPr>
              <a:t>an a region quickly get into a Drought (say for a month or less, for a couple of weeks!) and get out of it? </a:t>
            </a:r>
            <a:endParaRPr lang="en-US" sz="1200" i="1" dirty="0" smtClean="0"/>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480303"/>
            <a:ext cx="7620000" cy="5886450"/>
          </a:xfrm>
          <a:prstGeom prst="rect">
            <a:avLst/>
          </a:prstGeom>
        </p:spPr>
      </p:pic>
      <p:sp>
        <p:nvSpPr>
          <p:cNvPr id="19" name="Rounded Rectangle 14">
            <a:extLst>
              <a:ext uri="{FF2B5EF4-FFF2-40B4-BE49-F238E27FC236}">
                <a16:creationId xmlns:a16="http://schemas.microsoft.com/office/drawing/2014/main" id="{FD86DCD3-F2DF-4A12-B2DA-8A876D98DD4D}"/>
              </a:ext>
            </a:extLst>
          </p:cNvPr>
          <p:cNvSpPr/>
          <p:nvPr/>
        </p:nvSpPr>
        <p:spPr>
          <a:xfrm>
            <a:off x="5562600" y="1445395"/>
            <a:ext cx="457200" cy="53580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4">
            <a:extLst>
              <a:ext uri="{FF2B5EF4-FFF2-40B4-BE49-F238E27FC236}">
                <a16:creationId xmlns:a16="http://schemas.microsoft.com/office/drawing/2014/main" id="{FD86DCD3-F2DF-4A12-B2DA-8A876D98DD4D}"/>
              </a:ext>
            </a:extLst>
          </p:cNvPr>
          <p:cNvSpPr/>
          <p:nvPr/>
        </p:nvSpPr>
        <p:spPr>
          <a:xfrm>
            <a:off x="5105400" y="3886200"/>
            <a:ext cx="762000" cy="176955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14">
            <a:extLst>
              <a:ext uri="{FF2B5EF4-FFF2-40B4-BE49-F238E27FC236}">
                <a16:creationId xmlns:a16="http://schemas.microsoft.com/office/drawing/2014/main" id="{FD86DCD3-F2DF-4A12-B2DA-8A876D98DD4D}"/>
              </a:ext>
            </a:extLst>
          </p:cNvPr>
          <p:cNvSpPr/>
          <p:nvPr/>
        </p:nvSpPr>
        <p:spPr>
          <a:xfrm>
            <a:off x="1371600" y="4312637"/>
            <a:ext cx="685800" cy="136991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10</a:t>
            </a:fld>
            <a:endParaRPr lang="en-US" altLang="en-US"/>
          </a:p>
        </p:txBody>
      </p:sp>
      <p:sp>
        <p:nvSpPr>
          <p:cNvPr id="4" name="TextBox 3"/>
          <p:cNvSpPr txBox="1"/>
          <p:nvPr/>
        </p:nvSpPr>
        <p:spPr>
          <a:xfrm>
            <a:off x="0" y="76200"/>
            <a:ext cx="9067800" cy="615553"/>
          </a:xfrm>
          <a:prstGeom prst="rect">
            <a:avLst/>
          </a:prstGeom>
          <a:noFill/>
        </p:spPr>
        <p:txBody>
          <a:bodyPr wrap="square" rtlCol="0">
            <a:spAutoFit/>
          </a:bodyPr>
          <a:lstStyle/>
          <a:p>
            <a:r>
              <a:rPr lang="en-US" sz="1600" dirty="0"/>
              <a:t>Total precipitation </a:t>
            </a:r>
            <a:r>
              <a:rPr lang="en-US" sz="1600" b="1" dirty="0"/>
              <a:t>Percent</a:t>
            </a:r>
            <a:r>
              <a:rPr lang="en-US" sz="1600" dirty="0"/>
              <a:t> during last 9 months, 1 yr, 1.5yrs, &amp; 2 yrs</a:t>
            </a:r>
            <a:r>
              <a:rPr lang="en-US" sz="1600" dirty="0" smtClean="0"/>
              <a:t>.</a:t>
            </a:r>
            <a:r>
              <a:rPr lang="en-US" sz="1600" b="1" u="sng" dirty="0"/>
              <a:t> .</a:t>
            </a:r>
            <a:r>
              <a:rPr lang="en-US" sz="1600" b="1" u="sng" dirty="0">
                <a:solidFill>
                  <a:srgbClr val="FF0000"/>
                </a:solidFill>
              </a:rPr>
              <a:t>–</a:t>
            </a:r>
            <a:r>
              <a:rPr lang="en-US" sz="1400" b="1" u="sng" dirty="0">
                <a:solidFill>
                  <a:srgbClr val="FF0000"/>
                </a:solidFill>
              </a:rPr>
              <a:t>Only Deficit </a:t>
            </a:r>
            <a:r>
              <a:rPr lang="en-US" sz="1400" b="1" u="sng" dirty="0" smtClean="0">
                <a:solidFill>
                  <a:srgbClr val="FF0000"/>
                </a:solidFill>
              </a:rPr>
              <a:t>Areas shown!! </a:t>
            </a:r>
            <a:r>
              <a:rPr lang="en-US" sz="1400" b="1" u="sng" dirty="0">
                <a:solidFill>
                  <a:srgbClr val="FF0000"/>
                </a:solidFill>
              </a:rPr>
              <a:t>&lt;=90%</a:t>
            </a:r>
          </a:p>
          <a:p>
            <a:endParaRPr lang="en-US" dirty="0"/>
          </a:p>
        </p:txBody>
      </p:sp>
      <p:sp>
        <p:nvSpPr>
          <p:cNvPr id="6" name="Rectangle 5"/>
          <p:cNvSpPr/>
          <p:nvPr/>
        </p:nvSpPr>
        <p:spPr>
          <a:xfrm>
            <a:off x="16002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4000" y="3288268"/>
            <a:ext cx="609600" cy="369332"/>
          </a:xfrm>
          <a:prstGeom prst="rect">
            <a:avLst/>
          </a:prstGeom>
          <a:noFill/>
        </p:spPr>
        <p:txBody>
          <a:bodyPr wrap="square" rtlCol="0">
            <a:spAutoFit/>
          </a:bodyPr>
          <a:lstStyle/>
          <a:p>
            <a:r>
              <a:rPr lang="en-US" b="1" dirty="0">
                <a:solidFill>
                  <a:srgbClr val="FF0000"/>
                </a:solidFill>
              </a:rPr>
              <a:t>9 M</a:t>
            </a:r>
          </a:p>
        </p:txBody>
      </p:sp>
      <p:sp>
        <p:nvSpPr>
          <p:cNvPr id="11" name="TextBox 10"/>
          <p:cNvSpPr txBox="1"/>
          <p:nvPr/>
        </p:nvSpPr>
        <p:spPr>
          <a:xfrm>
            <a:off x="1698170" y="3222517"/>
            <a:ext cx="816430" cy="369332"/>
          </a:xfrm>
          <a:prstGeom prst="rect">
            <a:avLst/>
          </a:prstGeom>
          <a:noFill/>
        </p:spPr>
        <p:txBody>
          <a:bodyPr wrap="square" rtlCol="0">
            <a:spAutoFit/>
          </a:bodyPr>
          <a:lstStyle/>
          <a:p>
            <a:r>
              <a:rPr lang="en-US" b="1" dirty="0" smtClean="0">
                <a:solidFill>
                  <a:srgbClr val="FF0000"/>
                </a:solidFill>
              </a:rPr>
              <a:t>1.5 Y</a:t>
            </a:r>
            <a:endParaRPr lang="en-US" b="1" dirty="0">
              <a:solidFill>
                <a:srgbClr val="FF0000"/>
              </a:solidFill>
            </a:endParaRPr>
          </a:p>
        </p:txBody>
      </p:sp>
      <p:sp>
        <p:nvSpPr>
          <p:cNvPr id="13" name="TextBox 12"/>
          <p:cNvSpPr txBox="1"/>
          <p:nvPr/>
        </p:nvSpPr>
        <p:spPr>
          <a:xfrm>
            <a:off x="1828800" y="468868"/>
            <a:ext cx="609600" cy="369332"/>
          </a:xfrm>
          <a:prstGeom prst="rect">
            <a:avLst/>
          </a:prstGeom>
          <a:noFill/>
        </p:spPr>
        <p:txBody>
          <a:bodyPr wrap="square" rtlCol="0">
            <a:spAutoFit/>
          </a:bodyPr>
          <a:lstStyle/>
          <a:p>
            <a:r>
              <a:rPr lang="en-US" b="1" dirty="0">
                <a:solidFill>
                  <a:srgbClr val="FF0000"/>
                </a:solidFill>
              </a:rPr>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20" name="Rounded Rectangle 14">
            <a:extLst>
              <a:ext uri="{FF2B5EF4-FFF2-40B4-BE49-F238E27FC236}">
                <a16:creationId xmlns:a16="http://schemas.microsoft.com/office/drawing/2014/main" id="{FD86DCD3-F2DF-4A12-B2DA-8A876D98DD4D}"/>
              </a:ext>
            </a:extLst>
          </p:cNvPr>
          <p:cNvSpPr/>
          <p:nvPr/>
        </p:nvSpPr>
        <p:spPr>
          <a:xfrm>
            <a:off x="1371600" y="1166321"/>
            <a:ext cx="838200" cy="150067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2" descr="US 4 panel 9-24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US 4 panel 9-24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TextBox 22"/>
          <p:cNvSpPr txBox="1"/>
          <p:nvPr/>
        </p:nvSpPr>
        <p:spPr>
          <a:xfrm>
            <a:off x="5410200" y="533400"/>
            <a:ext cx="609600" cy="369332"/>
          </a:xfrm>
          <a:prstGeom prst="rect">
            <a:avLst/>
          </a:prstGeom>
          <a:noFill/>
        </p:spPr>
        <p:txBody>
          <a:bodyPr wrap="square" rtlCol="0">
            <a:spAutoFit/>
          </a:bodyPr>
          <a:lstStyle/>
          <a:p>
            <a:r>
              <a:rPr lang="en-US" b="1" dirty="0">
                <a:solidFill>
                  <a:srgbClr val="FF0000"/>
                </a:solidFill>
              </a:rPr>
              <a:t>1</a:t>
            </a:r>
            <a:r>
              <a:rPr lang="en-US" b="1" dirty="0" smtClean="0">
                <a:solidFill>
                  <a:srgbClr val="FF0000"/>
                </a:solidFill>
              </a:rPr>
              <a:t> </a:t>
            </a:r>
            <a:r>
              <a:rPr lang="en-US" b="1" dirty="0">
                <a:solidFill>
                  <a:srgbClr val="FF0000"/>
                </a:solidFill>
              </a:rPr>
              <a:t>Y</a:t>
            </a:r>
          </a:p>
        </p:txBody>
      </p:sp>
      <p:sp>
        <p:nvSpPr>
          <p:cNvPr id="8" name="TextBox 7"/>
          <p:cNvSpPr txBox="1"/>
          <p:nvPr/>
        </p:nvSpPr>
        <p:spPr>
          <a:xfrm>
            <a:off x="0" y="6034475"/>
            <a:ext cx="7620000" cy="307777"/>
          </a:xfrm>
          <a:prstGeom prst="rect">
            <a:avLst/>
          </a:prstGeom>
          <a:noFill/>
        </p:spPr>
        <p:txBody>
          <a:bodyPr wrap="square" rtlCol="0">
            <a:spAutoFit/>
          </a:bodyPr>
          <a:lstStyle/>
          <a:p>
            <a:r>
              <a:rPr lang="en-US" sz="1400" dirty="0" smtClean="0">
                <a:solidFill>
                  <a:srgbClr val="FF0000"/>
                </a:solidFill>
              </a:rPr>
              <a:t>The character and even location/spatial extent of the short/S and long/L –term droughts are different!!!</a:t>
            </a:r>
            <a:endParaRPr lang="en-US" sz="1400" dirty="0">
              <a:solidFill>
                <a:srgbClr val="FF0000"/>
              </a:solidFill>
            </a:endParaRPr>
          </a:p>
        </p:txBody>
      </p:sp>
      <p:grpSp>
        <p:nvGrpSpPr>
          <p:cNvPr id="27" name="Group 26"/>
          <p:cNvGrpSpPr/>
          <p:nvPr/>
        </p:nvGrpSpPr>
        <p:grpSpPr>
          <a:xfrm>
            <a:off x="3528960" y="3200400"/>
            <a:ext cx="814440" cy="405536"/>
            <a:chOff x="3528960" y="3235880"/>
            <a:chExt cx="814440" cy="405536"/>
          </a:xfrm>
        </p:grpSpPr>
        <p:cxnSp>
          <p:nvCxnSpPr>
            <p:cNvPr id="28" name="Straight Arrow Connector 27"/>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457200"/>
            <a:ext cx="7620000" cy="5886450"/>
          </a:xfrm>
          <a:prstGeom prst="rect">
            <a:avLst/>
          </a:prstGeom>
        </p:spPr>
      </p:pic>
      <p:sp>
        <p:nvSpPr>
          <p:cNvPr id="3" name="TextBox 2"/>
          <p:cNvSpPr txBox="1"/>
          <p:nvPr/>
        </p:nvSpPr>
        <p:spPr>
          <a:xfrm>
            <a:off x="3886200" y="2067923"/>
            <a:ext cx="762000" cy="738664"/>
          </a:xfrm>
          <a:prstGeom prst="rect">
            <a:avLst/>
          </a:prstGeom>
          <a:noFill/>
        </p:spPr>
        <p:txBody>
          <a:bodyPr wrap="square" rtlCol="0">
            <a:spAutoFit/>
          </a:bodyPr>
          <a:lstStyle/>
          <a:p>
            <a:r>
              <a:rPr lang="en-US" sz="1400" b="1" dirty="0" smtClean="0">
                <a:solidFill>
                  <a:srgbClr val="FF0000"/>
                </a:solidFill>
              </a:rPr>
              <a:t>Deficits are not much</a:t>
            </a:r>
            <a:r>
              <a:rPr lang="en-US" sz="1400" dirty="0" smtClean="0"/>
              <a:t>!</a:t>
            </a:r>
            <a:endParaRPr lang="en-US" sz="1400" dirty="0"/>
          </a:p>
        </p:txBody>
      </p:sp>
      <p:sp>
        <p:nvSpPr>
          <p:cNvPr id="17" name="Rounded Rectangle 16"/>
          <p:cNvSpPr/>
          <p:nvPr/>
        </p:nvSpPr>
        <p:spPr>
          <a:xfrm>
            <a:off x="2057399" y="3958682"/>
            <a:ext cx="1593745" cy="16039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11</a:t>
            </a:fld>
            <a:endParaRPr lang="en-US" altLang="en-US"/>
          </a:p>
        </p:txBody>
      </p:sp>
      <p:sp>
        <p:nvSpPr>
          <p:cNvPr id="4" name="TextBox 3"/>
          <p:cNvSpPr txBox="1"/>
          <p:nvPr/>
        </p:nvSpPr>
        <p:spPr>
          <a:xfrm>
            <a:off x="0" y="76200"/>
            <a:ext cx="9067800" cy="338554"/>
          </a:xfrm>
          <a:prstGeom prst="rect">
            <a:avLst/>
          </a:prstGeom>
          <a:noFill/>
        </p:spPr>
        <p:txBody>
          <a:bodyPr wrap="square" rtlCol="0">
            <a:spAutoFit/>
          </a:bodyPr>
          <a:lstStyle/>
          <a:p>
            <a:r>
              <a:rPr lang="en-US" sz="1600" dirty="0" smtClean="0"/>
              <a:t>Total precipitation </a:t>
            </a:r>
            <a:r>
              <a:rPr lang="en-US" sz="1600" b="1" dirty="0" smtClean="0"/>
              <a:t>Percent (of normal) </a:t>
            </a:r>
            <a:r>
              <a:rPr lang="en-US" sz="1600" dirty="0" smtClean="0"/>
              <a:t>during last 2, 3, 4, &amp; 5 yrs.</a:t>
            </a:r>
            <a:r>
              <a:rPr lang="en-US" sz="1600" b="1" u="sng" dirty="0"/>
              <a:t> .</a:t>
            </a:r>
            <a:r>
              <a:rPr lang="en-US" sz="1600" b="1" u="sng" dirty="0">
                <a:solidFill>
                  <a:srgbClr val="FF0000"/>
                </a:solidFill>
              </a:rPr>
              <a:t>–Only 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 !!</a:t>
            </a:r>
            <a:endParaRPr lang="en-US" sz="1600" b="1" u="sng" dirty="0">
              <a:solidFill>
                <a:srgbClr val="FF0000"/>
              </a:solidFill>
            </a:endParaRPr>
          </a:p>
        </p:txBody>
      </p:sp>
      <p:sp>
        <p:nvSpPr>
          <p:cNvPr id="6" name="Rectangle 5"/>
          <p:cNvSpPr/>
          <p:nvPr/>
        </p:nvSpPr>
        <p:spPr>
          <a:xfrm>
            <a:off x="1597024" y="76201"/>
            <a:ext cx="765175"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4"/>
              </a:rPr>
              <a:t>https://www.cpc.ncep.noaa.gov/products/Drought/briefing_prcp.shtml</a:t>
            </a:r>
            <a:r>
              <a:rPr lang="en-US" sz="1400" dirty="0">
                <a:solidFill>
                  <a:srgbClr val="6600CC"/>
                </a:solidFill>
              </a:rPr>
              <a:t> </a:t>
            </a:r>
          </a:p>
        </p:txBody>
      </p:sp>
      <p:sp>
        <p:nvSpPr>
          <p:cNvPr id="23" name="TextBox 22"/>
          <p:cNvSpPr txBox="1"/>
          <p:nvPr/>
        </p:nvSpPr>
        <p:spPr>
          <a:xfrm>
            <a:off x="1751734" y="499276"/>
            <a:ext cx="762000" cy="369332"/>
          </a:xfrm>
          <a:prstGeom prst="rect">
            <a:avLst/>
          </a:prstGeom>
          <a:noFill/>
        </p:spPr>
        <p:txBody>
          <a:bodyPr wrap="square" rtlCol="0">
            <a:spAutoFit/>
          </a:bodyPr>
          <a:lstStyle/>
          <a:p>
            <a:r>
              <a:rPr lang="en-US" dirty="0"/>
              <a:t>5</a:t>
            </a:r>
            <a:r>
              <a:rPr lang="en-US" dirty="0" smtClean="0"/>
              <a:t> </a:t>
            </a:r>
            <a:r>
              <a:rPr lang="en-US" dirty="0"/>
              <a:t>Y</a:t>
            </a:r>
          </a:p>
        </p:txBody>
      </p:sp>
      <p:grpSp>
        <p:nvGrpSpPr>
          <p:cNvPr id="25" name="Group 24"/>
          <p:cNvGrpSpPr/>
          <p:nvPr/>
        </p:nvGrpSpPr>
        <p:grpSpPr>
          <a:xfrm>
            <a:off x="3528960" y="3276600"/>
            <a:ext cx="814440" cy="405536"/>
            <a:chOff x="3528960" y="3235880"/>
            <a:chExt cx="814440" cy="405536"/>
          </a:xfrm>
        </p:grpSpPr>
        <p:cxnSp>
          <p:nvCxnSpPr>
            <p:cNvPr id="26" name="Straight Arrow Connector 25"/>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3" name="Picture 12"/>
          <p:cNvPicPr>
            <a:picLocks noChangeAspect="1"/>
          </p:cNvPicPr>
          <p:nvPr/>
        </p:nvPicPr>
        <p:blipFill>
          <a:blip r:embed="rId5"/>
          <a:stretch>
            <a:fillRect/>
          </a:stretch>
        </p:blipFill>
        <p:spPr>
          <a:xfrm>
            <a:off x="2035923" y="1219200"/>
            <a:ext cx="1621677" cy="1627773"/>
          </a:xfrm>
          <a:prstGeom prst="rect">
            <a:avLst/>
          </a:prstGeom>
        </p:spPr>
      </p:pic>
      <p:sp>
        <p:nvSpPr>
          <p:cNvPr id="21" name="Rounded Rectangle 20"/>
          <p:cNvSpPr/>
          <p:nvPr/>
        </p:nvSpPr>
        <p:spPr>
          <a:xfrm>
            <a:off x="5721455" y="1215483"/>
            <a:ext cx="1593745" cy="16039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5"/>
          <a:stretch>
            <a:fillRect/>
          </a:stretch>
        </p:blipFill>
        <p:spPr>
          <a:xfrm>
            <a:off x="5769723" y="3962400"/>
            <a:ext cx="1621677" cy="1627773"/>
          </a:xfrm>
          <a:prstGeom prst="rect">
            <a:avLst/>
          </a:prstGeom>
        </p:spPr>
      </p:pic>
    </p:spTree>
    <p:extLst>
      <p:ext uri="{BB962C8B-B14F-4D97-AF65-F5344CB8AC3E}">
        <p14:creationId xmlns:p14="http://schemas.microsoft.com/office/powerpoint/2010/main" val="837436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2400"/>
            <a:ext cx="8839200" cy="6736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12</a:t>
            </a:fld>
            <a:endParaRPr lang="en-US" altLang="en-US" dirty="0"/>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476500"/>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5410200" y="3505200"/>
            <a:ext cx="2590800" cy="1676400"/>
          </a:xfrm>
          <a:prstGeom prst="rect">
            <a:avLst/>
          </a:prstGeom>
          <a:noFill/>
          <a:ln w="412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924800" y="3353068"/>
            <a:ext cx="1219199" cy="3123932"/>
          </a:xfrm>
          <a:prstGeom prst="rect">
            <a:avLst/>
          </a:prstGeom>
        </p:spPr>
        <p:txBody>
          <a:bodyPr wrap="square">
            <a:spAutoFit/>
          </a:bodyPr>
          <a:lstStyle/>
          <a:p>
            <a:r>
              <a:rPr lang="en-US" sz="1400" dirty="0"/>
              <a:t>East  vs  West</a:t>
            </a:r>
            <a:r>
              <a:rPr lang="en-US" sz="1400" dirty="0" smtClean="0"/>
              <a:t>!</a:t>
            </a:r>
          </a:p>
          <a:p>
            <a:r>
              <a:rPr lang="en-US" sz="1300" dirty="0" smtClean="0"/>
              <a:t>More darker colors in west/central =&gt; </a:t>
            </a:r>
            <a:r>
              <a:rPr lang="en-US" sz="1300" b="1" u="sng" dirty="0" smtClean="0">
                <a:solidFill>
                  <a:srgbClr val="A88000"/>
                </a:solidFill>
              </a:rPr>
              <a:t>narrow rainy season </a:t>
            </a:r>
            <a:r>
              <a:rPr lang="en-US" sz="1300" dirty="0" smtClean="0"/>
              <a:t>(months)</a:t>
            </a:r>
            <a:endParaRPr lang="en-US" sz="1300" dirty="0"/>
          </a:p>
          <a:p>
            <a:endParaRPr lang="en-US" sz="1300" dirty="0"/>
          </a:p>
          <a:p>
            <a:r>
              <a:rPr lang="en-US" sz="1300" dirty="0" smtClean="0"/>
              <a:t>Overall, more white space in the east =&gt; </a:t>
            </a:r>
            <a:r>
              <a:rPr lang="en-US" sz="1300" b="1" u="sng" dirty="0" smtClean="0">
                <a:solidFill>
                  <a:srgbClr val="33CC33"/>
                </a:solidFill>
              </a:rPr>
              <a:t>distributed rainfall season </a:t>
            </a:r>
            <a:r>
              <a:rPr lang="en-US" sz="1300" dirty="0" smtClean="0"/>
              <a:t>(except ~FL).</a:t>
            </a:r>
            <a:endParaRPr lang="en-US" sz="1300" dirty="0"/>
          </a:p>
        </p:txBody>
      </p:sp>
      <p:sp>
        <p:nvSpPr>
          <p:cNvPr id="5" name="Rounded Rectangle 4"/>
          <p:cNvSpPr/>
          <p:nvPr/>
        </p:nvSpPr>
        <p:spPr>
          <a:xfrm>
            <a:off x="1752600" y="3733800"/>
            <a:ext cx="762000" cy="1447800"/>
          </a:xfrm>
          <a:prstGeom prst="round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1277779"/>
            <a:ext cx="609600" cy="246221"/>
          </a:xfrm>
          <a:prstGeom prst="rect">
            <a:avLst/>
          </a:prstGeom>
          <a:noFill/>
        </p:spPr>
        <p:txBody>
          <a:bodyPr wrap="square" rtlCol="0">
            <a:spAutoFit/>
          </a:bodyPr>
          <a:lstStyle/>
          <a:p>
            <a:r>
              <a:rPr lang="en-US" sz="1000" dirty="0" smtClean="0"/>
              <a:t>MOST</a:t>
            </a:r>
            <a:endParaRPr lang="en-US" sz="1000" dirty="0"/>
          </a:p>
        </p:txBody>
      </p:sp>
      <p:sp>
        <p:nvSpPr>
          <p:cNvPr id="9" name="Rectangle 8"/>
          <p:cNvSpPr/>
          <p:nvPr/>
        </p:nvSpPr>
        <p:spPr>
          <a:xfrm>
            <a:off x="838200" y="588646"/>
            <a:ext cx="625492" cy="261610"/>
          </a:xfrm>
          <a:prstGeom prst="rect">
            <a:avLst/>
          </a:prstGeom>
        </p:spPr>
        <p:txBody>
          <a:bodyPr wrap="none">
            <a:spAutoFit/>
          </a:bodyPr>
          <a:lstStyle/>
          <a:p>
            <a:r>
              <a:rPr lang="en-US" sz="1100" dirty="0" smtClean="0"/>
              <a:t>LEAST</a:t>
            </a:r>
            <a:endParaRPr lang="en-US" sz="1100" dirty="0"/>
          </a:p>
        </p:txBody>
      </p:sp>
      <p:sp>
        <p:nvSpPr>
          <p:cNvPr id="13" name="Rectangle 12"/>
          <p:cNvSpPr/>
          <p:nvPr/>
        </p:nvSpPr>
        <p:spPr>
          <a:xfrm>
            <a:off x="1600200" y="1109990"/>
            <a:ext cx="647934" cy="261610"/>
          </a:xfrm>
          <a:prstGeom prst="rect">
            <a:avLst/>
          </a:prstGeom>
        </p:spPr>
        <p:txBody>
          <a:bodyPr wrap="none">
            <a:spAutoFit/>
          </a:bodyPr>
          <a:lstStyle/>
          <a:p>
            <a:r>
              <a:rPr lang="en-US" sz="1100" dirty="0" smtClean="0"/>
              <a:t>MIXED</a:t>
            </a:r>
            <a:endParaRPr lang="en-US" sz="1100" dirty="0"/>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5313810" y="228600"/>
            <a:ext cx="70599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761428" y="1020449"/>
            <a:ext cx="791772"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276600" y="1905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048000" y="4364142"/>
            <a:ext cx="762000" cy="436458"/>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971800" y="5943599"/>
            <a:ext cx="762000" cy="558999"/>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867400" y="1143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7086600" y="6182549"/>
            <a:ext cx="2133600" cy="476250"/>
          </a:xfrm>
        </p:spPr>
        <p:txBody>
          <a:bodyPr/>
          <a:lstStyle/>
          <a:p>
            <a:pPr>
              <a:defRPr/>
            </a:pPr>
            <a:fld id="{AE0D35B7-164B-4BDA-8435-F6440E98459E}" type="slidenum">
              <a:rPr lang="en-US" altLang="en-US" smtClean="0"/>
              <a:pPr>
                <a:defRPr/>
              </a:pPr>
              <a:t>13</a:t>
            </a:fld>
            <a:endParaRPr lang="en-US" altLang="en-US" dirty="0"/>
          </a:p>
        </p:txBody>
      </p:sp>
      <p:grpSp>
        <p:nvGrpSpPr>
          <p:cNvPr id="3" name="Group 2"/>
          <p:cNvGrpSpPr/>
          <p:nvPr/>
        </p:nvGrpSpPr>
        <p:grpSpPr>
          <a:xfrm>
            <a:off x="1" y="76200"/>
            <a:ext cx="9143998" cy="6705599"/>
            <a:chOff x="0" y="1"/>
            <a:chExt cx="9298983"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197" y="10616"/>
              <a:ext cx="2743203" cy="1741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0198" y="1666877"/>
              <a:ext cx="2743202"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199" y="3429000"/>
              <a:ext cx="2743199"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93855" y="293799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012623"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7995835"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5313044" y="5008045"/>
            <a:ext cx="2711450" cy="177375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334002" y="3417851"/>
            <a:ext cx="2690312" cy="157578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318294" y="1705743"/>
            <a:ext cx="2697280" cy="170356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1" name="TextBox 30"/>
          <p:cNvSpPr txBox="1"/>
          <p:nvPr/>
        </p:nvSpPr>
        <p:spPr>
          <a:xfrm>
            <a:off x="8153400" y="3657600"/>
            <a:ext cx="990600" cy="2492990"/>
          </a:xfrm>
          <a:prstGeom prst="rect">
            <a:avLst/>
          </a:prstGeom>
          <a:noFill/>
        </p:spPr>
        <p:txBody>
          <a:bodyPr wrap="square" rtlCol="0">
            <a:spAutoFit/>
          </a:bodyPr>
          <a:lstStyle/>
          <a:p>
            <a:r>
              <a:rPr lang="en-US" sz="1200" b="1" dirty="0" smtClean="0"/>
              <a:t> </a:t>
            </a:r>
            <a:r>
              <a:rPr lang="en-US" sz="1200" b="1" dirty="0" smtClean="0">
                <a:solidFill>
                  <a:srgbClr val="FF0000"/>
                </a:solidFill>
              </a:rPr>
              <a:t>*********</a:t>
            </a:r>
          </a:p>
          <a:p>
            <a:r>
              <a:rPr lang="en-US" sz="1200" b="1" dirty="0" smtClean="0">
                <a:solidFill>
                  <a:srgbClr val="FF0000"/>
                </a:solidFill>
              </a:rPr>
              <a:t>EAST vs</a:t>
            </a:r>
          </a:p>
          <a:p>
            <a:r>
              <a:rPr lang="en-US" sz="1200" b="1" dirty="0" smtClean="0">
                <a:solidFill>
                  <a:srgbClr val="FF0000"/>
                </a:solidFill>
              </a:rPr>
              <a:t>CTR/WEST </a:t>
            </a:r>
          </a:p>
          <a:p>
            <a:r>
              <a:rPr lang="en-US" sz="1200" b="1" dirty="0" smtClean="0">
                <a:solidFill>
                  <a:srgbClr val="FF0000"/>
                </a:solidFill>
              </a:rPr>
              <a:t>Drought Behavior  is loosely tied to rainfall climo!! And the limited rainy season in the west</a:t>
            </a:r>
          </a:p>
          <a:p>
            <a:r>
              <a:rPr lang="en-US" sz="1200" b="1" dirty="0">
                <a:solidFill>
                  <a:srgbClr val="FF0000"/>
                </a:solidFill>
              </a:rPr>
              <a:t> </a:t>
            </a:r>
            <a:r>
              <a:rPr lang="en-US" sz="1200" b="1" dirty="0" smtClean="0">
                <a:solidFill>
                  <a:srgbClr val="FF0000"/>
                </a:solidFill>
              </a:rPr>
              <a:t>*********</a:t>
            </a:r>
            <a:endParaRPr lang="en-US" sz="1200" b="1" dirty="0">
              <a:solidFill>
                <a:srgbClr val="FF0000"/>
              </a:solidFill>
            </a:endParaRPr>
          </a:p>
        </p:txBody>
      </p:sp>
      <p:sp>
        <p:nvSpPr>
          <p:cNvPr id="20" name="Arc 19"/>
          <p:cNvSpPr/>
          <p:nvPr/>
        </p:nvSpPr>
        <p:spPr>
          <a:xfrm>
            <a:off x="8153400" y="762000"/>
            <a:ext cx="347764" cy="1524000"/>
          </a:xfrm>
          <a:prstGeom prst="arc">
            <a:avLst>
              <a:gd name="adj1" fmla="val 154467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Arrow Connector 24"/>
          <p:cNvCxnSpPr/>
          <p:nvPr/>
        </p:nvCxnSpPr>
        <p:spPr>
          <a:xfrm flipV="1">
            <a:off x="3034028" y="4491927"/>
            <a:ext cx="457202" cy="4121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4572000" y="457200"/>
            <a:ext cx="4554983" cy="5928185"/>
          </a:xfrm>
          <a:prstGeom prst="rect">
            <a:avLst/>
          </a:prstGeom>
        </p:spPr>
      </p:pic>
      <p:pic>
        <p:nvPicPr>
          <p:cNvPr id="5" name="Picture 4"/>
          <p:cNvPicPr>
            <a:picLocks noChangeAspect="1"/>
          </p:cNvPicPr>
          <p:nvPr/>
        </p:nvPicPr>
        <p:blipFill>
          <a:blip r:embed="rId3"/>
          <a:stretch>
            <a:fillRect/>
          </a:stretch>
        </p:blipFill>
        <p:spPr>
          <a:xfrm>
            <a:off x="0" y="454269"/>
            <a:ext cx="4401665" cy="5931116"/>
          </a:xfrm>
          <a:prstGeom prst="rect">
            <a:avLst/>
          </a:prstGeom>
        </p:spPr>
      </p:pic>
      <p:sp>
        <p:nvSpPr>
          <p:cNvPr id="9" name="TextBox 8"/>
          <p:cNvSpPr txBox="1"/>
          <p:nvPr/>
        </p:nvSpPr>
        <p:spPr>
          <a:xfrm>
            <a:off x="942975" y="2374126"/>
            <a:ext cx="1219200" cy="261610"/>
          </a:xfrm>
          <a:prstGeom prst="rect">
            <a:avLst/>
          </a:prstGeom>
          <a:noFill/>
        </p:spPr>
        <p:txBody>
          <a:bodyPr wrap="square" rtlCol="0">
            <a:spAutoFit/>
          </a:bodyPr>
          <a:lstStyle/>
          <a:p>
            <a:r>
              <a:rPr lang="en-US" sz="1100" dirty="0" smtClean="0">
                <a:solidFill>
                  <a:srgbClr val="FF0000"/>
                </a:solidFill>
              </a:rPr>
              <a:t>Opposing signals! </a:t>
            </a:r>
            <a:endParaRPr lang="en-US" sz="1100" dirty="0">
              <a:solidFill>
                <a:srgbClr val="FF0000"/>
              </a:solidFill>
            </a:endParaRPr>
          </a:p>
        </p:txBody>
      </p:sp>
      <p:sp>
        <p:nvSpPr>
          <p:cNvPr id="2" name="Slide Number Placeholder 1"/>
          <p:cNvSpPr>
            <a:spLocks noGrp="1"/>
          </p:cNvSpPr>
          <p:nvPr>
            <p:ph type="sldNum" sz="quarter" idx="12"/>
          </p:nvPr>
        </p:nvSpPr>
        <p:spPr>
          <a:xfrm>
            <a:off x="8839201" y="6467475"/>
            <a:ext cx="380999" cy="238125"/>
          </a:xfrm>
        </p:spPr>
        <p:txBody>
          <a:bodyPr/>
          <a:lstStyle/>
          <a:p>
            <a:pPr>
              <a:defRPr/>
            </a:pPr>
            <a:fld id="{AE0D35B7-164B-4BDA-8435-F6440E98459E}" type="slidenum">
              <a:rPr lang="en-US" altLang="en-US" smtClean="0"/>
              <a:pPr>
                <a:defRPr/>
              </a:pPr>
              <a:t>14</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0" y="-4465"/>
            <a:ext cx="9126983" cy="1376065"/>
            <a:chOff x="0" y="-4465"/>
            <a:chExt cx="9126983" cy="1376065"/>
          </a:xfrm>
        </p:grpSpPr>
        <p:sp>
          <p:nvSpPr>
            <p:cNvPr id="29" name="TextBox 27"/>
            <p:cNvSpPr txBox="1"/>
            <p:nvPr/>
          </p:nvSpPr>
          <p:spPr>
            <a:xfrm>
              <a:off x="0" y="-4465"/>
              <a:ext cx="9126983"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dirty="0" smtClean="0">
                  <a:solidFill>
                    <a:srgbClr val="FF0000"/>
                  </a:solidFill>
                  <a:latin typeface="Times New Roman"/>
                  <a:ea typeface="Times New Roman"/>
                  <a:cs typeface="Arial"/>
                </a:rPr>
                <a:t>La Nina </a:t>
              </a:r>
              <a:r>
                <a:rPr lang="en-US" sz="2400" kern="1200" dirty="0" smtClean="0">
                  <a:solidFill>
                    <a:srgbClr val="FF0000"/>
                  </a:solidFill>
                  <a:effectLst/>
                  <a:latin typeface="Times New Roman"/>
                  <a:ea typeface="Times New Roman"/>
                  <a:cs typeface="Arial"/>
                </a:rPr>
                <a:t>P</a:t>
              </a:r>
              <a:r>
                <a:rPr lang="en-US" sz="2400" kern="1200" dirty="0" smtClean="0">
                  <a:solidFill>
                    <a:srgbClr val="000000"/>
                  </a:solidFill>
                  <a:effectLst/>
                  <a:latin typeface="Times New Roman"/>
                  <a:ea typeface="Times New Roman"/>
                  <a:cs typeface="Arial"/>
                </a:rPr>
                <a:t>recip/</a:t>
              </a:r>
              <a:r>
                <a:rPr lang="en-US" sz="2400" kern="1200" dirty="0" smtClean="0">
                  <a:solidFill>
                    <a:srgbClr val="FF0000"/>
                  </a:solidFill>
                  <a:effectLst/>
                  <a:latin typeface="Times New Roman"/>
                  <a:ea typeface="Times New Roman"/>
                  <a:cs typeface="Arial"/>
                </a:rPr>
                <a:t>T</a:t>
              </a:r>
              <a:r>
                <a:rPr lang="en-US" sz="2400" kern="1200" dirty="0" smtClean="0">
                  <a:solidFill>
                    <a:srgbClr val="000000"/>
                  </a:solidFill>
                  <a:effectLst/>
                  <a:latin typeface="Times New Roman"/>
                  <a:ea typeface="Times New Roman"/>
                  <a:cs typeface="Arial"/>
                </a:rPr>
                <a:t>emperature   </a:t>
              </a:r>
              <a:r>
                <a:rPr lang="en-US" sz="2400" kern="1200" dirty="0">
                  <a:solidFill>
                    <a:srgbClr val="000000"/>
                  </a:solidFill>
                  <a:effectLst/>
                  <a:latin typeface="Times New Roman"/>
                  <a:ea typeface="Times New Roman"/>
                  <a:cs typeface="Arial"/>
                </a:rPr>
                <a:t>COMPOSITES &amp; Trend </a:t>
              </a:r>
              <a:r>
                <a:rPr lang="en-US" sz="2400" kern="1200" dirty="0" smtClean="0">
                  <a:solidFill>
                    <a:srgbClr val="000000"/>
                  </a:solidFill>
                  <a:effectLst/>
                  <a:latin typeface="Times New Roman"/>
                  <a:ea typeface="Times New Roman"/>
                  <a:cs typeface="Arial"/>
                </a:rPr>
                <a:t>map</a:t>
              </a:r>
              <a:endParaRPr lang="en-US" sz="2400" dirty="0">
                <a:effectLst/>
                <a:latin typeface="Times New Roman"/>
                <a:ea typeface="Times New Roman"/>
              </a:endParaRPr>
            </a:p>
          </p:txBody>
        </p:sp>
        <p:sp>
          <p:nvSpPr>
            <p:cNvPr id="18" name="TextBox 17"/>
            <p:cNvSpPr txBox="1"/>
            <p:nvPr/>
          </p:nvSpPr>
          <p:spPr>
            <a:xfrm>
              <a:off x="2076450" y="838200"/>
              <a:ext cx="342899" cy="523220"/>
            </a:xfrm>
            <a:prstGeom prst="rect">
              <a:avLst/>
            </a:prstGeom>
            <a:noFill/>
          </p:spPr>
          <p:txBody>
            <a:bodyPr wrap="square" rtlCol="0">
              <a:spAutoFit/>
            </a:bodyPr>
            <a:lstStyle/>
            <a:p>
              <a:r>
                <a:rPr lang="en-US" sz="2800" b="1" dirty="0">
                  <a:solidFill>
                    <a:srgbClr val="FF0000"/>
                  </a:solidFill>
                </a:rPr>
                <a:t>P</a:t>
              </a:r>
            </a:p>
          </p:txBody>
        </p:sp>
        <p:sp>
          <p:nvSpPr>
            <p:cNvPr id="19" name="TextBox 18"/>
            <p:cNvSpPr txBox="1"/>
            <p:nvPr/>
          </p:nvSpPr>
          <p:spPr>
            <a:xfrm>
              <a:off x="6553200" y="848380"/>
              <a:ext cx="342899" cy="523220"/>
            </a:xfrm>
            <a:prstGeom prst="rect">
              <a:avLst/>
            </a:prstGeom>
            <a:noFill/>
          </p:spPr>
          <p:txBody>
            <a:bodyPr wrap="square" rtlCol="0">
              <a:spAutoFit/>
            </a:bodyPr>
            <a:lstStyle/>
            <a:p>
              <a:r>
                <a:rPr lang="en-US" sz="2800" b="1" dirty="0">
                  <a:solidFill>
                    <a:srgbClr val="FF0000"/>
                  </a:solidFill>
                </a:rPr>
                <a:t>T</a:t>
              </a:r>
            </a:p>
          </p:txBody>
        </p:sp>
        <p:sp>
          <p:nvSpPr>
            <p:cNvPr id="15" name="TextBox 14"/>
            <p:cNvSpPr txBox="1"/>
            <p:nvPr/>
          </p:nvSpPr>
          <p:spPr>
            <a:xfrm>
              <a:off x="4092729" y="480875"/>
              <a:ext cx="1012671" cy="523220"/>
            </a:xfrm>
            <a:prstGeom prst="rect">
              <a:avLst/>
            </a:prstGeom>
            <a:noFill/>
          </p:spPr>
          <p:txBody>
            <a:bodyPr wrap="square" rtlCol="0">
              <a:spAutoFit/>
            </a:bodyPr>
            <a:lstStyle/>
            <a:p>
              <a:r>
                <a:rPr lang="en-US" sz="2800" b="1" dirty="0" smtClean="0">
                  <a:solidFill>
                    <a:srgbClr val="FF0000"/>
                  </a:solidFill>
                </a:rPr>
                <a:t>OND</a:t>
              </a:r>
              <a:endParaRPr lang="en-US" sz="2800" b="1" dirty="0">
                <a:solidFill>
                  <a:srgbClr val="FF0000"/>
                </a:solidFill>
              </a:endParaRPr>
            </a:p>
          </p:txBody>
        </p:sp>
      </p:grpSp>
      <p:sp>
        <p:nvSpPr>
          <p:cNvPr id="4" name="Rectangle 3"/>
          <p:cNvSpPr/>
          <p:nvPr/>
        </p:nvSpPr>
        <p:spPr>
          <a:xfrm>
            <a:off x="4724400" y="4419600"/>
            <a:ext cx="1981200" cy="1295400"/>
          </a:xfrm>
          <a:prstGeom prst="rect">
            <a:avLst/>
          </a:prstGeom>
          <a:noFill/>
          <a:ln w="31750">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1524000" y="5181600"/>
            <a:ext cx="2057400" cy="0"/>
          </a:xfrm>
          <a:prstGeom prst="straightConnector1">
            <a:avLst/>
          </a:prstGeom>
          <a:ln w="28575">
            <a:solidFill>
              <a:srgbClr val="C0000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066800" y="1905000"/>
            <a:ext cx="2057400" cy="0"/>
          </a:xfrm>
          <a:prstGeom prst="straightConnector1">
            <a:avLst/>
          </a:prstGeom>
          <a:ln w="28575">
            <a:solidFill>
              <a:srgbClr val="C00000"/>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0" name="AutoShape 2" descr="https://www.cpc.ncep.noaa.gov/products/precip/CWlink/ENSO/composites/lanina.aso.temp.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17213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329" y="32929"/>
            <a:ext cx="5740977" cy="6825071"/>
          </a:xfrm>
          <a:prstGeom prst="rect">
            <a:avLst/>
          </a:prstGeom>
        </p:spPr>
      </p:pic>
      <p:sp>
        <p:nvSpPr>
          <p:cNvPr id="6" name="TextBox 5"/>
          <p:cNvSpPr txBox="1"/>
          <p:nvPr/>
        </p:nvSpPr>
        <p:spPr>
          <a:xfrm>
            <a:off x="76200" y="76200"/>
            <a:ext cx="990600" cy="430887"/>
          </a:xfrm>
          <a:prstGeom prst="rect">
            <a:avLst/>
          </a:prstGeom>
          <a:noFill/>
        </p:spPr>
        <p:txBody>
          <a:bodyPr wrap="square" rtlCol="0">
            <a:spAutoFit/>
          </a:bodyPr>
          <a:lstStyle/>
          <a:p>
            <a:r>
              <a:rPr lang="en-US" sz="1100" dirty="0" smtClean="0">
                <a:solidFill>
                  <a:srgbClr val="FF0000"/>
                </a:solidFill>
              </a:rPr>
              <a:t>Compare with last month</a:t>
            </a:r>
            <a:endParaRPr lang="en-US" sz="1100" dirty="0">
              <a:solidFill>
                <a:srgbClr val="FF0000"/>
              </a:solidFill>
            </a:endParaRPr>
          </a:p>
        </p:txBody>
      </p:sp>
      <p:cxnSp>
        <p:nvCxnSpPr>
          <p:cNvPr id="19" name="Straight Arrow Connector 18"/>
          <p:cNvCxnSpPr/>
          <p:nvPr/>
        </p:nvCxnSpPr>
        <p:spPr>
          <a:xfrm>
            <a:off x="2576727" y="1754420"/>
            <a:ext cx="532754" cy="8701"/>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a:p>
        </p:txBody>
      </p:sp>
      <p:sp>
        <p:nvSpPr>
          <p:cNvPr id="6147" name="Rectangle 2"/>
          <p:cNvSpPr>
            <a:spLocks noGrp="1" noChangeArrowheads="1"/>
          </p:cNvSpPr>
          <p:nvPr>
            <p:ph type="title"/>
          </p:nvPr>
        </p:nvSpPr>
        <p:spPr>
          <a:xfrm>
            <a:off x="56388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533400" y="4496077"/>
            <a:ext cx="204332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791200" y="1219200"/>
            <a:ext cx="3200399" cy="2462213"/>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3" name="TextBox 2"/>
          <p:cNvSpPr txBox="1"/>
          <p:nvPr/>
        </p:nvSpPr>
        <p:spPr>
          <a:xfrm>
            <a:off x="6172201" y="3883981"/>
            <a:ext cx="2971799" cy="2554545"/>
          </a:xfrm>
          <a:prstGeom prst="rect">
            <a:avLst/>
          </a:prstGeom>
          <a:noFill/>
        </p:spPr>
        <p:txBody>
          <a:bodyPr wrap="square" rtlCol="0">
            <a:spAutoFit/>
          </a:bodyPr>
          <a:lstStyle/>
          <a:p>
            <a:r>
              <a:rPr lang="en-US" sz="1600" dirty="0" smtClean="0">
                <a:solidFill>
                  <a:srgbClr val="FF0000"/>
                </a:solidFill>
              </a:rPr>
              <a:t>How does one negotiate and reconcile </a:t>
            </a:r>
            <a:r>
              <a:rPr lang="en-US" sz="1600" u="sng" dirty="0" smtClean="0">
                <a:solidFill>
                  <a:srgbClr val="FF0000"/>
                </a:solidFill>
              </a:rPr>
              <a:t>declaring short term vs long term </a:t>
            </a:r>
            <a:r>
              <a:rPr lang="en-US" sz="1600" dirty="0" smtClean="0">
                <a:solidFill>
                  <a:srgbClr val="FF0000"/>
                </a:solidFill>
              </a:rPr>
              <a:t>drought when </a:t>
            </a:r>
            <a:r>
              <a:rPr lang="en-US" sz="1600" dirty="0" err="1">
                <a:solidFill>
                  <a:srgbClr val="FF0000"/>
                </a:solidFill>
              </a:rPr>
              <a:t>p</a:t>
            </a:r>
            <a:r>
              <a:rPr lang="en-US" sz="1600" dirty="0" err="1" smtClean="0">
                <a:solidFill>
                  <a:srgbClr val="FF0000"/>
                </a:solidFill>
              </a:rPr>
              <a:t>recip</a:t>
            </a:r>
            <a:r>
              <a:rPr lang="en-US" sz="1600" dirty="0" smtClean="0">
                <a:solidFill>
                  <a:srgbClr val="FF0000"/>
                </a:solidFill>
              </a:rPr>
              <a:t>. deficiencies patterns  differ on many different time scales locally!!  </a:t>
            </a:r>
          </a:p>
          <a:p>
            <a:endParaRPr lang="en-US" sz="1600" dirty="0">
              <a:solidFill>
                <a:srgbClr val="FF0000"/>
              </a:solidFill>
            </a:endParaRPr>
          </a:p>
          <a:p>
            <a:r>
              <a:rPr lang="en-US" sz="1600" b="1" u="sng" dirty="0" smtClean="0">
                <a:solidFill>
                  <a:srgbClr val="FF0000"/>
                </a:solidFill>
              </a:rPr>
              <a:t>What is the cutoff delineating time between short VS long term drought!! Not so clear!!  </a:t>
            </a:r>
            <a:endParaRPr lang="en-US" sz="1600" b="1" u="sng" dirty="0">
              <a:solidFill>
                <a:srgbClr val="FF0000"/>
              </a:solidFill>
            </a:endParaRPr>
          </a:p>
        </p:txBody>
      </p:sp>
      <p:sp>
        <p:nvSpPr>
          <p:cNvPr id="17" name="TextBox 16"/>
          <p:cNvSpPr txBox="1"/>
          <p:nvPr/>
        </p:nvSpPr>
        <p:spPr>
          <a:xfrm>
            <a:off x="4130484" y="19050"/>
            <a:ext cx="15845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NOW</a:t>
            </a:r>
            <a:endParaRPr lang="en-US" b="1" dirty="0">
              <a:solidFill>
                <a:srgbClr val="FF0000"/>
              </a:solidFill>
            </a:endParaRPr>
          </a:p>
        </p:txBody>
      </p:sp>
      <p:sp>
        <p:nvSpPr>
          <p:cNvPr id="4" name="TextBox 3"/>
          <p:cNvSpPr txBox="1"/>
          <p:nvPr/>
        </p:nvSpPr>
        <p:spPr>
          <a:xfrm>
            <a:off x="2438400" y="1715191"/>
            <a:ext cx="685800" cy="584775"/>
          </a:xfrm>
          <a:prstGeom prst="rect">
            <a:avLst/>
          </a:prstGeom>
          <a:noFill/>
        </p:spPr>
        <p:txBody>
          <a:bodyPr wrap="square" rtlCol="0">
            <a:spAutoFit/>
          </a:bodyPr>
          <a:lstStyle/>
          <a:p>
            <a:r>
              <a:rPr lang="en-US" sz="3200" dirty="0" smtClean="0">
                <a:solidFill>
                  <a:srgbClr val="FA5236"/>
                </a:solidFill>
              </a:rPr>
              <a:t>S</a:t>
            </a:r>
            <a:r>
              <a:rPr lang="en-US" sz="1000" dirty="0" smtClean="0">
                <a:solidFill>
                  <a:srgbClr val="FA5236"/>
                </a:solidFill>
              </a:rPr>
              <a:t>hort</a:t>
            </a:r>
            <a:endParaRPr lang="en-US" sz="3200" dirty="0">
              <a:solidFill>
                <a:srgbClr val="FA5236"/>
              </a:solidFill>
            </a:endParaRPr>
          </a:p>
        </p:txBody>
      </p:sp>
      <p:sp>
        <p:nvSpPr>
          <p:cNvPr id="16" name="TextBox 15"/>
          <p:cNvSpPr txBox="1"/>
          <p:nvPr/>
        </p:nvSpPr>
        <p:spPr>
          <a:xfrm>
            <a:off x="2537793" y="3718829"/>
            <a:ext cx="656734" cy="584775"/>
          </a:xfrm>
          <a:prstGeom prst="rect">
            <a:avLst/>
          </a:prstGeom>
          <a:noFill/>
        </p:spPr>
        <p:txBody>
          <a:bodyPr wrap="square" rtlCol="0">
            <a:spAutoFit/>
          </a:bodyPr>
          <a:lstStyle/>
          <a:p>
            <a:r>
              <a:rPr lang="en-US" sz="3200" dirty="0" smtClean="0">
                <a:solidFill>
                  <a:srgbClr val="FA5236"/>
                </a:solidFill>
              </a:rPr>
              <a:t>L</a:t>
            </a:r>
            <a:r>
              <a:rPr lang="en-US" sz="1000" dirty="0" smtClean="0">
                <a:solidFill>
                  <a:srgbClr val="FA5236"/>
                </a:solidFill>
              </a:rPr>
              <a:t>ong</a:t>
            </a:r>
            <a:endParaRPr lang="en-US" sz="3200" dirty="0">
              <a:solidFill>
                <a:srgbClr val="FA5236"/>
              </a:solidFill>
            </a:endParaRPr>
          </a:p>
        </p:txBody>
      </p:sp>
      <p:sp>
        <p:nvSpPr>
          <p:cNvPr id="2" name="Rectangle 1"/>
          <p:cNvSpPr/>
          <p:nvPr/>
        </p:nvSpPr>
        <p:spPr>
          <a:xfrm>
            <a:off x="457202" y="4343400"/>
            <a:ext cx="1281326" cy="533400"/>
          </a:xfrm>
          <a:prstGeom prst="rect">
            <a:avLst/>
          </a:prstGeom>
          <a:noFill/>
          <a:ln w="28575">
            <a:solidFill>
              <a:srgbClr val="9A75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457200" y="4925199"/>
            <a:ext cx="1524000" cy="5859"/>
          </a:xfrm>
          <a:prstGeom prst="straightConnector1">
            <a:avLst/>
          </a:prstGeom>
          <a:ln w="3175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00380" y="4295001"/>
            <a:ext cx="3429001" cy="276999"/>
          </a:xfrm>
          <a:prstGeom prst="rect">
            <a:avLst/>
          </a:prstGeom>
          <a:noFill/>
        </p:spPr>
        <p:txBody>
          <a:bodyPr wrap="square" rtlCol="0">
            <a:spAutoFit/>
          </a:bodyPr>
          <a:lstStyle/>
          <a:p>
            <a:r>
              <a:rPr lang="en-US" sz="1200" dirty="0" smtClean="0"/>
              <a:t>                </a:t>
            </a:r>
            <a:r>
              <a:rPr lang="en-US" sz="1200" b="1" dirty="0" smtClean="0"/>
              <a:t>At exactly where, does drought begin? </a:t>
            </a:r>
            <a:endParaRPr lang="en-US" sz="1200" b="1" dirty="0"/>
          </a:p>
        </p:txBody>
      </p:sp>
      <p:cxnSp>
        <p:nvCxnSpPr>
          <p:cNvPr id="14" name="Straight Arrow Connector 13"/>
          <p:cNvCxnSpPr/>
          <p:nvPr/>
        </p:nvCxnSpPr>
        <p:spPr>
          <a:xfrm flipH="1">
            <a:off x="1981200" y="4496078"/>
            <a:ext cx="838200" cy="9267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433955" y="3799382"/>
            <a:ext cx="634788" cy="1061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14300" y="6019800"/>
            <a:ext cx="5029200" cy="738664"/>
          </a:xfrm>
          <a:prstGeom prst="rect">
            <a:avLst/>
          </a:prstGeom>
          <a:noFill/>
        </p:spPr>
        <p:txBody>
          <a:bodyPr wrap="square" rtlCol="0">
            <a:spAutoFit/>
          </a:bodyPr>
          <a:lstStyle/>
          <a:p>
            <a:r>
              <a:rPr lang="en-US" sz="1400" dirty="0" smtClean="0"/>
              <a:t>Based on this  SPI indicator/measure,</a:t>
            </a:r>
          </a:p>
          <a:p>
            <a:r>
              <a:rPr lang="en-US" sz="1400" b="1" u="sng" dirty="0" smtClean="0">
                <a:solidFill>
                  <a:srgbClr val="CC9900"/>
                </a:solidFill>
              </a:rPr>
              <a:t>The brown areas are various levels of DRY regions!</a:t>
            </a:r>
          </a:p>
          <a:p>
            <a:r>
              <a:rPr lang="en-US" sz="1400" b="1" dirty="0" smtClean="0">
                <a:solidFill>
                  <a:srgbClr val="FF0000"/>
                </a:solidFill>
              </a:rPr>
              <a:t>The </a:t>
            </a:r>
            <a:r>
              <a:rPr lang="en-US" sz="1400" b="1" u="sng" dirty="0" smtClean="0">
                <a:solidFill>
                  <a:srgbClr val="FF0000"/>
                </a:solidFill>
              </a:rPr>
              <a:t>yellow/red</a:t>
            </a:r>
            <a:r>
              <a:rPr lang="en-US" sz="1400" b="1" dirty="0" smtClean="0">
                <a:solidFill>
                  <a:srgbClr val="FF0000"/>
                </a:solidFill>
              </a:rPr>
              <a:t> are more probably </a:t>
            </a:r>
            <a:r>
              <a:rPr lang="en-US" sz="1400" b="1" u="sng" dirty="0" smtClean="0">
                <a:solidFill>
                  <a:srgbClr val="FF0000"/>
                </a:solidFill>
              </a:rPr>
              <a:t>drought regions! </a:t>
            </a:r>
            <a:endParaRPr lang="en-US" sz="1400" b="1" u="sng" dirty="0">
              <a:solidFill>
                <a:srgbClr val="FF0000"/>
              </a:solidFill>
            </a:endParaRPr>
          </a:p>
        </p:txBody>
      </p:sp>
      <p:sp>
        <p:nvSpPr>
          <p:cNvPr id="5" name="AutoShape 2" descr="https://www.cpc.ncep.noaa.gov/products/Drought/Figures/index/spi_plot.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1" name="Straight Arrow Connector 20"/>
          <p:cNvCxnSpPr/>
          <p:nvPr/>
        </p:nvCxnSpPr>
        <p:spPr>
          <a:xfrm>
            <a:off x="307975" y="1626641"/>
            <a:ext cx="2856058" cy="2043789"/>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4"/>
          <a:stretch>
            <a:fillRect/>
          </a:stretch>
        </p:blipFill>
        <p:spPr>
          <a:xfrm>
            <a:off x="1953448" y="1373042"/>
            <a:ext cx="2923352" cy="2337350"/>
          </a:xfrm>
          <a:prstGeom prst="rect">
            <a:avLst/>
          </a:prstGeom>
        </p:spPr>
      </p:pic>
    </p:spTree>
    <p:extLst>
      <p:ext uri="{BB962C8B-B14F-4D97-AF65-F5344CB8AC3E}">
        <p14:creationId xmlns:p14="http://schemas.microsoft.com/office/powerpoint/2010/main" val="172978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29200" y="3562350"/>
            <a:ext cx="4135315" cy="3057525"/>
          </a:xfrm>
          <a:prstGeom prst="rect">
            <a:avLst/>
          </a:prstGeom>
        </p:spPr>
      </p:pic>
      <p:pic>
        <p:nvPicPr>
          <p:cNvPr id="7" name="Picture 6"/>
          <p:cNvPicPr>
            <a:picLocks noChangeAspect="1"/>
          </p:cNvPicPr>
          <p:nvPr/>
        </p:nvPicPr>
        <p:blipFill>
          <a:blip r:embed="rId3"/>
          <a:stretch>
            <a:fillRect/>
          </a:stretch>
        </p:blipFill>
        <p:spPr>
          <a:xfrm>
            <a:off x="0" y="0"/>
            <a:ext cx="4863830" cy="6858000"/>
          </a:xfrm>
          <a:prstGeom prst="rect">
            <a:avLst/>
          </a:prstGeom>
        </p:spPr>
      </p:pic>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a:p>
        </p:txBody>
      </p:sp>
      <p:sp>
        <p:nvSpPr>
          <p:cNvPr id="7171" name="TextBox 1"/>
          <p:cNvSpPr txBox="1">
            <a:spLocks noChangeArrowheads="1"/>
          </p:cNvSpPr>
          <p:nvPr/>
        </p:nvSpPr>
        <p:spPr bwMode="auto">
          <a:xfrm>
            <a:off x="5493178" y="1191886"/>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7110046" y="3012830"/>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486401" y="1492393"/>
            <a:ext cx="3628292" cy="307777"/>
          </a:xfrm>
          <a:prstGeom prst="rect">
            <a:avLst/>
          </a:prstGeom>
          <a:noFill/>
        </p:spPr>
        <p:txBody>
          <a:bodyPr wrap="square" rtlCol="0">
            <a:spAutoFit/>
          </a:bodyPr>
          <a:lstStyle/>
          <a:p>
            <a:r>
              <a:rPr lang="en-US" sz="1400" dirty="0" smtClean="0"/>
              <a:t>.</a:t>
            </a:r>
            <a:endParaRPr lang="en-US" sz="1400" dirty="0"/>
          </a:p>
        </p:txBody>
      </p:sp>
      <p:sp>
        <p:nvSpPr>
          <p:cNvPr id="12" name="TextBox 11"/>
          <p:cNvSpPr txBox="1"/>
          <p:nvPr/>
        </p:nvSpPr>
        <p:spPr>
          <a:xfrm>
            <a:off x="8153400" y="76200"/>
            <a:ext cx="990600" cy="369332"/>
          </a:xfrm>
          <a:prstGeom prst="rect">
            <a:avLst/>
          </a:prstGeom>
          <a:noFill/>
        </p:spPr>
        <p:txBody>
          <a:bodyPr wrap="square" rtlCol="0">
            <a:spAutoFit/>
          </a:bodyPr>
          <a:lstStyle/>
          <a:p>
            <a:r>
              <a:rPr lang="en-US" dirty="0" smtClean="0">
                <a:solidFill>
                  <a:srgbClr val="FF0000"/>
                </a:solidFill>
              </a:rPr>
              <a:t>NOW</a:t>
            </a:r>
            <a:endParaRPr lang="en-US" dirty="0">
              <a:solidFill>
                <a:srgbClr val="FF0000"/>
              </a:solidFill>
            </a:endParaRPr>
          </a:p>
        </p:txBody>
      </p:sp>
      <p:sp>
        <p:nvSpPr>
          <p:cNvPr id="17" name="TextBox 16"/>
          <p:cNvSpPr txBox="1"/>
          <p:nvPr/>
        </p:nvSpPr>
        <p:spPr>
          <a:xfrm>
            <a:off x="3480483" y="2125362"/>
            <a:ext cx="1028699" cy="646331"/>
          </a:xfrm>
          <a:prstGeom prst="rect">
            <a:avLst/>
          </a:prstGeom>
          <a:noFill/>
        </p:spPr>
        <p:txBody>
          <a:bodyPr wrap="square" rtlCol="0">
            <a:spAutoFit/>
          </a:bodyPr>
          <a:lstStyle/>
          <a:p>
            <a:r>
              <a:rPr lang="en-US" dirty="0" smtClean="0"/>
              <a:t>Last</a:t>
            </a:r>
          </a:p>
          <a:p>
            <a:r>
              <a:rPr lang="en-US" dirty="0" smtClean="0"/>
              <a:t>month !!</a:t>
            </a:r>
            <a:endParaRPr lang="en-US" dirty="0"/>
          </a:p>
        </p:txBody>
      </p:sp>
      <p:cxnSp>
        <p:nvCxnSpPr>
          <p:cNvPr id="8" name="Straight Arrow Connector 7"/>
          <p:cNvCxnSpPr/>
          <p:nvPr/>
        </p:nvCxnSpPr>
        <p:spPr>
          <a:xfrm>
            <a:off x="8458200" y="3295650"/>
            <a:ext cx="0" cy="533400"/>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92096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4561" y="11498"/>
            <a:ext cx="4517267" cy="6362150"/>
          </a:xfrm>
          <a:prstGeom prst="rect">
            <a:avLst/>
          </a:prstGeom>
        </p:spPr>
      </p:pic>
      <p:sp>
        <p:nvSpPr>
          <p:cNvPr id="16" name="Slide Number Placeholder 3"/>
          <p:cNvSpPr>
            <a:spLocks noGrp="1"/>
          </p:cNvSpPr>
          <p:nvPr>
            <p:ph type="sldNum" sz="quarter" idx="12"/>
          </p:nvPr>
        </p:nvSpPr>
        <p:spPr>
          <a:xfrm>
            <a:off x="8839200" y="66294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sp>
        <p:nvSpPr>
          <p:cNvPr id="13" name="Arc 12"/>
          <p:cNvSpPr/>
          <p:nvPr/>
        </p:nvSpPr>
        <p:spPr>
          <a:xfrm>
            <a:off x="5979319" y="2209800"/>
            <a:ext cx="2555081" cy="533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p:cNvCxnSpPr/>
          <p:nvPr/>
        </p:nvCxnSpPr>
        <p:spPr>
          <a:xfrm>
            <a:off x="7075251" y="4472472"/>
            <a:ext cx="172440" cy="2684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4078" y="5396504"/>
            <a:ext cx="1624185" cy="1200329"/>
          </a:xfrm>
          <a:prstGeom prst="rect">
            <a:avLst/>
          </a:prstGeom>
          <a:noFill/>
        </p:spPr>
        <p:txBody>
          <a:bodyPr wrap="square" rtlCol="0">
            <a:spAutoFit/>
          </a:bodyPr>
          <a:lstStyle/>
          <a:p>
            <a:r>
              <a:rPr lang="en-US" sz="1200" dirty="0">
                <a:solidFill>
                  <a:srgbClr val="FF0000"/>
                </a:solidFill>
              </a:rPr>
              <a:t>M</a:t>
            </a:r>
            <a:r>
              <a:rPr lang="en-US" sz="1200" dirty="0" smtClean="0">
                <a:solidFill>
                  <a:srgbClr val="FF0000"/>
                </a:solidFill>
              </a:rPr>
              <a:t>any CA water reservoirs are AT or ABOVE their historical average/ CAPACITY levels ! </a:t>
            </a:r>
            <a:r>
              <a:rPr lang="en-US" sz="1200" dirty="0" smtClean="0">
                <a:solidFill>
                  <a:srgbClr val="FF0000"/>
                </a:solidFill>
                <a:sym typeface="Wingdings" panose="05000000000000000000" pitchFamily="2" charset="2"/>
              </a:rPr>
              <a:t></a:t>
            </a:r>
          </a:p>
          <a:p>
            <a:endParaRPr lang="en-US" sz="1200" dirty="0">
              <a:solidFill>
                <a:srgbClr val="FF0000"/>
              </a:solidFill>
              <a:sym typeface="Wingdings" panose="05000000000000000000" pitchFamily="2" charset="2"/>
            </a:endParaRPr>
          </a:p>
        </p:txBody>
      </p:sp>
      <p:sp>
        <p:nvSpPr>
          <p:cNvPr id="15" name="Rectangle 14"/>
          <p:cNvSpPr/>
          <p:nvPr/>
        </p:nvSpPr>
        <p:spPr>
          <a:xfrm>
            <a:off x="4648200" y="6629400"/>
            <a:ext cx="4572000" cy="276999"/>
          </a:xfrm>
          <a:prstGeom prst="rect">
            <a:avLst/>
          </a:prstGeom>
        </p:spPr>
        <p:txBody>
          <a:bodyPr>
            <a:spAutoFit/>
          </a:bodyPr>
          <a:lstStyle/>
          <a:p>
            <a:endParaRPr lang="en-US" sz="1200" dirty="0"/>
          </a:p>
        </p:txBody>
      </p:sp>
      <p:sp>
        <p:nvSpPr>
          <p:cNvPr id="12" name="TextBox 11"/>
          <p:cNvSpPr txBox="1"/>
          <p:nvPr/>
        </p:nvSpPr>
        <p:spPr>
          <a:xfrm>
            <a:off x="3329193" y="2209800"/>
            <a:ext cx="1295400" cy="646331"/>
          </a:xfrm>
          <a:prstGeom prst="rect">
            <a:avLst/>
          </a:prstGeom>
          <a:noFill/>
        </p:spPr>
        <p:txBody>
          <a:bodyPr wrap="square" rtlCol="0">
            <a:spAutoFit/>
          </a:bodyPr>
          <a:lstStyle/>
          <a:p>
            <a:r>
              <a:rPr lang="en-US" sz="1200" b="1" dirty="0" smtClean="0">
                <a:solidFill>
                  <a:srgbClr val="0033CC"/>
                </a:solidFill>
              </a:rPr>
              <a:t>% of Capacity</a:t>
            </a:r>
          </a:p>
          <a:p>
            <a:r>
              <a:rPr lang="en-US" sz="1200" b="1" dirty="0" smtClean="0">
                <a:solidFill>
                  <a:srgbClr val="008000"/>
                </a:solidFill>
              </a:rPr>
              <a:t>% of Hist. Avg.</a:t>
            </a:r>
          </a:p>
          <a:p>
            <a:r>
              <a:rPr lang="en-US" sz="1200" b="1" dirty="0" smtClean="0"/>
              <a:t>    of  Reservoirs.</a:t>
            </a:r>
            <a:endParaRPr lang="en-US" sz="1200" b="1" dirty="0"/>
          </a:p>
        </p:txBody>
      </p:sp>
      <p:sp>
        <p:nvSpPr>
          <p:cNvPr id="8" name="AutoShape 2" descr="Outlook Month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4" descr="Outlook Month 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AutoShape 2" descr="Outlook Month 1"/>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TextBox 30"/>
          <p:cNvSpPr txBox="1"/>
          <p:nvPr/>
        </p:nvSpPr>
        <p:spPr>
          <a:xfrm>
            <a:off x="5715000" y="-86910"/>
            <a:ext cx="3408680" cy="369332"/>
          </a:xfrm>
          <a:prstGeom prst="rect">
            <a:avLst/>
          </a:prstGeom>
          <a:noFill/>
        </p:spPr>
        <p:txBody>
          <a:bodyPr wrap="square" rtlCol="0">
            <a:spAutoFit/>
          </a:bodyPr>
          <a:lstStyle/>
          <a:p>
            <a:r>
              <a:rPr lang="en-US" dirty="0"/>
              <a:t> </a:t>
            </a:r>
            <a:r>
              <a:rPr lang="en-US" dirty="0" smtClean="0"/>
              <a:t>    </a:t>
            </a:r>
            <a:endParaRPr lang="en-US" dirty="0"/>
          </a:p>
        </p:txBody>
      </p:sp>
      <p:sp>
        <p:nvSpPr>
          <p:cNvPr id="4" name="AutoShape 2"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2" descr="data:image/png;base64,iVBORw0KGgoAAAANSUhEUgAABXgAAAPoCAYAAABkvZZOAAAAAXNSR0IArs4c6QAAIABJREFUeF7snXd4VNXWxtecMzUzk94TUikJhBJqKEJEioCKBZSqCIhSBBSDXL1y79X7XZGAVEGkCwgIAkEFAUGQDoFQAgktJIT0Ppl+5pzzPXtgwiQkZJJMCrrO8/jEnLP32mv/9iF/vLPmXYI5c+ZEQz1dLMuyNE3T9RT+LxeWYRhOJBJRTXFjpcDGqHq3a3Y09hufwOd6FXX7dGoGyfPM/y33zT532bHNuGE5CpVOzt874FY68bfL1ns40h26uHSCYt+XIM9rABQ35P4cl07sds7vVea2R4eL5nU/HdQeXLwM8NGG5IbK47VzK9udbT4g+75raC6YGMol6T8BDoIkpQAMlEbcrbio5adpAE3y2MsjMjEUbDoQAOmMEngWINRFBWOerZfcQ3KuuhY5uNEaB1edce8qR5LICE8+KP1iu6zc3ODS9PS2xXq90mRJcODAFU7NmiWsNZlMP23YsCG7oc4W10ECSAAJIAEkgASQABJAAkgACSABJIAEkEBjExDUl8CL4m7Nj5ZhGJNIJBLWfGb9z4iLi5ug5k0vPvvjsmSPtq101iv++fG8AHVmrkR7K02pzkxxYBTFGrEHGCWeYGC1QOszQeo9APKbzwSzKNxQl/OSd7r+Gja5pEjmfcO85pmfXeHSERdIOuMKS06fb6g8WmfGewbmJXvvbz/misu1fwYFRh53U7aRsWT9kniNMP1237yiVv9Ja6h86ryOQUcBJQAQSbk6x7IlwO4lvuZhr8zI7H5jX7irKlfiqC2SchxtZDQybeH9AI2Pz80zW7d+OcaWcA01ZubMmc40TXuzLJstEomCYmNjLzXU2rgOEkACSAAJIAEkgASQABJAAkgACSABJPD3IYACbxM666Zawbt8+fIv3N3d44eMGN5SEBXRkm7RTCVwdzbQni6GiviKP/uyY27PnzOLBVkq7X2Q5B8DZ5MGhJHL4ZZlLKsBCmjgaSnw9YXfadGkqF8ipuaWSDxSytb4dEh7+PC7JNixoBl06FsEUS8W1tf6FeOSKt7TAX1y6KI5XkGjjGXlujzPw41FFJ/XbXsiODiaRV+8KhCwEnitn3iUZird1NmOHe7+qdy2dL5PU+MWExPTgaZpZ0te8+bNO9rUcsR8kAASQAJIAAkgASSABJAAEkACSAAJIIGnn0C9CLxYvVvzF4NlWd5kMnESiaRJWVp88803c/39/fc+//zzhwCgWKPRjKbdnSMFJt6PE/C+lIOMoZwcOIGbs5jPLeKMJSl6VdgFmTo6IUOfDaJzoyGi92FIIERYPVBFv0cG0MZmCuDFFOWSWuzQJT6DEgFnT7HXecF7Xfe0n35fLXHOLDuJ/Wu8oShHDKM+vQdzX2oHU5cmg1eQseYnVbsZpIrXP/Oqz3WHXXzwaKZM4BWYWDplEU8pAv9ZlNwi+nbtov/FZ1Uh8FrvesSpJQHbln4V2pRIfPTRRxFCodDdkhPDMNkXLly4ffTo0TJricbKNyYmxpvjONPChQvzGysHXBcJIAEkgASQABJAAkgACSABJIAEkAASsA8BFHjtw7FOUQwGAysUCimapgV1CmTnyXv27OlTUFDQbMKECZurCs0wjDvLsh7kP5qm8zSSvA+yZmwps2I4ORTa+Q+DrMCxkJf/S2RQs7Zj3T07NTdxHC+4f+CmLPPCeUbqwRmI2KvsE59O0XWr6nWOnRy1K3L6Ha3YKa9czjO6dzHbMqydEwzNI0uhzxv5sOidllCUI4XP916pNbrdi/3KzX1lZpU2FKSK96bhrNyxx1XatblIQHEclX/FwJsut9H5iXsxOomS3x85tpx/ca3z+itNtEHgJdttaiJvdHS0sFu3blECgaDMdoXjOL1arU5csWKFurGOiIi7NE2H8TxvOnv27JmmIDg3FgtcFwkgASSABJAAEkACSAAJIAEkgASQwF+BgN0FXqzerflr0VStGb7++uu1H3744QRbd6RWqyfkRB8N0fVILFcZe+1fEGjIB3HIc8Nl7SeNNVevGgtFUpHMTXRp+Qa+zXt9NPmXUujCa/tLlcP+fOCXW4vLed7Ubj92/fC68cZFgDY9S8tC/PB/AeDiZQS5koFbCY4wYd5d87PvPgqBC797wqpLZ2qxHAARjaPfeFQlnJ8pAVW+GGatq7KBW8/EnaHZqt8dWFkGbRLyvEbStaio+afpo08t6k5xJtEfEcOTzM3Y8HpEwEaBl0xoaiLvrFmz3EUiUUQlx5k6b9681IY+Zou4a1nXZDLlL1iwILGh88D1kAASQAJIAAkgASSABJAAEkACSAAJIAH7EaizwEsE3Yrp0DTdpGwG7IerdpFUKpWYpmlOLpdX+tXspthcbf369W86OTmlvvrqq3/aumuWZR1KBHmztS1uuxQPOVHO3zZjF7gxV14O7zFvnI52EHBsoVLu4OUB579cJWg9+Rm1tMRNfm7eSioouCBL89ZRs1+v4kgnf3XfC/eftL7LvClRJpDRQt7AbXHsdYs7uMENVIVioIU8zN2ZCAUZYvh6UjjMWJEEy6aFwRc/P6rWXTi+FZgYCnoPy4HuQ2vmx2upCLYkl3VbAtmpUvgxNhhGf3YHIno9Epgr24BBQwFFmxuVjT6xoMeWXh+dspXz325cDQTepiTykiZrpLmatQ+v9dmxLFucl5eXvGHDBn1dz3TKlCkKmUzmb2noRiqFFy5cWO6DhorirmVNhmES0aqhrieA85EAEkACSAAJIAEkgASQABJAAkgACTQegToLvE1RnGw8nOVXvnr1qsfdu3dbGI1GOcdxlFKpzA8JCbnbqlWrcmJiU2P4008/9cvKyuo+bdq0L2xhmZ6e3oGiqFI/P787ZLyaU0UbWe1bJb3PaTVdrpdVo+btjgx2cx/p69k11CSm3CUlt9MpfUEOF9gxUsCLTeyJ7+aVhgQXaB1vtXTktLTEGJypkmX6ObIKbbEh9L6qotjrtOmllpeocXCtWdRNmP1cR/AK1IJvCzUc2dwMOg/KAc9meshJlZkbqu1b7f+Y7+6/X2kLngE6aNWlBJ4bU97S4UkbJ+Jul0E5UJglhYIsCRTnSMHZSw9uPgZw9dHDmLn3bOFGxqC4awOpGgq8vgV3HKOT9sT/sHzhuzZEr7chs2fPjqIoSvqkBYhNgslkSq6rwPrBBx80l0gk/tZrEc9fi8hblbhLxqNVQ729AhgYCSABJIAEkAASQAJIAAkgASSABJBAgxCok8DbVBuDNQg5GxbZu3dvj/z8/Fbjx49fbzQaBZs3b57o7e19afDgwecrCDGcSCQqa7xlQ+h6GRIXF/dMenr6AIqiCqZMmbK4ukUMBkPotZRLEy8mJEQAKxB07dhld7s2HdeSeVqttqeJ1nfTOxe00bW6y/IihmWNLJV728dNl+Hpwkgoyq1tM2OLMVE6iqL4jOOJwvyMXXnKXvHp8p8kLZ15g5AGoErcodjoE8LL7gQ4SdJ8ysReXdvb+fJ1b/kfbTk8N9MtVAUzuneGgNakalYAxMaX2CR8Mqg9SGQs+LfUlPnuWm8q5tmO4OxpgBFzUiE0UvPYfi3+uta+ukTcnbQgGTZ/3hxej0kB7yA9+DQ3VMeqsudDEjaG3/UI11/37/rAMgKvygnUUOAlQV4+/52zY17KC99//32Vnsj1jbsy0bWyNTmOU8+fPz++LvlUJSYTkZeiqGLiufuk+GjVUBf6OBcJIAEkgASQABJAAkgACSABJIAEkEDjEqi1wNtUG4M1Ls5HqxNbhoMHD/YZNmzYoa1bt75AURT32muv7duyZcuIwYMH7/Hw8DB/LdticdFYtha5ubmygwcPPpuTk9NfJpOd7NChw5EePXpUa1dQxGbHnL92un0+f0/Ubq3uOtnL5Ved2gcqw3PaRLSmS9slsVSeUi8udJXTrEgCnCCvOFOdozaoOlNfHLufe5ERZH0f0cbnmRCd2EXMCVzTihx7n0+X7oXAIaHgHt4WzHYWl86C8GgB5GmHQBr5XXo11F9yq5kzEXv1Ri/hz+0nnC29myyGxe9FwJh/3oL4A24wcHxmmUXCn9vdyvnuWo5IV0rD3Jfag1FPm5uv3UuSQUC4Dr6LCYHbF5zBK0gDClcTUBRf5qtrbctA7B2s16nFi/fq2RXtz7UYmIWeu9XAq4XA2yrronvUrd82blyxfEEtjsYuU4htgqOjY+fqgnEcd3v+/PlPtCKpKsacOXOiq4tv63O0arCVFI5DAkgACSABJIAEkAASQAJIAAkgASTQtAjUWuBtarYCTQsrgEXgfemll37fvXv3IFJZ+sorr+zbvn37688//3yctcDbGOJuQkKCb0JCwoCioqL2QqFw89ChQ08HBQWJbeFYaMj59rfkbS6ytrriFjPhUZMxAEj+hySUlRhMbf79QJAll0AtFWZukXin7TR4i5vrVdr7IPUdArnNxkDu1Y8hVOwCTMR/IZXVABW0ByKGDwKJ1AUYMpfnARYtAr70HUgUOUI5v2fH2Pd77Y58/7pOrCiEnFQx5GdI4Le1fmVNznLTxI/57lqSyrgpheXTw8DRzQhhXYvh0PfNYOzcW2Yf3aPbfMHV2wD/2n3VPJyIuXcuOcOKi2fNv5+OcwVHd6bcWraAqzDmjVNLuv7cafwVrURZZw/WWiz/9EyphcBLNjfqxELvH5YvDG+sjdoqvmZnZ5+prQ+vrWvYwgCtGmyhhGOQABJAAkgACSABJIAEkAASQAJIAAk0PQI1FngZhuEAgPxHNQVbgaaH9FFGu3fv7llUVNRi/PjxG8jdNWvWTPL19b04ePDgsq9jkwrehhZ4V61a9QHDMK7+/v6HXnzxxb1VNYGqjG164d3Vv5zd7tZiJqR5D4TiysakbgDPvD/Btcs6MDd5ujoHgsnPtvPAbEWgTQPxvW3gmbMfvFyjoFDkBKaCM+DiEADaHlLwHvcOcMRowaU5aM0C72LgSyeWF3jpAqWE2jQ9cm+HSRdZSmQ051FRCKxK4H23fRREv5EBV4+7matz+46+D8e2+5kreZdNawH+LTTwyoxywnXZPq+dVMKqWWEgIE4QPJjtGqprqFYJJCd1nnTA1W3tdnR//1xTfoebRG61FHi73j6kbJd6/H9r1qzZ1Rj7eJL4SpqgMQyTbzAYslesWKGubX72FHhJDmjVUNuTwHlIAAkgASSABJAAEkACSAAJIAEkgAQaj0CNBd7GS7VxVyYVyxRFCR6KICAUCimaps2/V3UlJia637lzpxXDMA6kyZqTk1NecHDw3ZYtWxZZ5lgLvAzDiAQCgYKmaaNWq70vFouVFEU5kN/ttfs1a9ZMlkgk+WPGjNnH87yeoqhyVbFPWufSjQvfn045pOiyFq5LfR9U2FZ15Z8EZdLnEEpJgAsYDZnN3oD8ysambwe3zL3gadIB7RQO6o6dAV4IBTcvGUgU3mBITATBsSLI0w5+VBFM4kivhrpqjk0I3t9u3IWyuJUJgRUtGogFw7UTbvD67Dtw7aQzPD8hCzJuymDHwmBgGQrCowrhvUXmZnFVXhZ7htICEXQf+ridhcXu4Qkhwu+f9wzKS/bZHzn2sqM2X+FdfM/tpm/Hsqpne533XyJOLQVepbZAMvjSJv32pfP7NhSHmTNnOotEoiCGYVKlUmmHqtadN2/eUXvkFBMT06EmH9DYsiZaNdhCCccgASSABJAAEkACSAAJIAEkgASQABJoOgRQ4LXhLCqzo7BuMGfx0SXNwkg4juPMwi+pzCVzdTodEWk5uVxu9pW1vqqr4GVZtjlN07dtSNOmIV9//fXamTNnTiIV2BRFPVGktQ74x6nD2+67nTdFfgO3bFoIAPS5IGS1QMmDoFqBuugCyO/vAM/8U+DauReY/D2AZotBIugBGSX9IJ2iSee0R5frxsERN7jh1NnQgVfK7lYlBK6dE2xushbcTgMbPgsFuaMJ8u5Lof2zBTDyH+nm+cR2oTKxtrLNkipeaysI6zHEp9fNTwcRvQrh1ZmVVwEDQK/kn4M9VRlepGhSaDIIeAHNqqVOLBF8beX7txlXS4GX8Ol3dbsiKOfafoqizKL9d999t9He3EiDM0s1rlwuJ/9enatbw14Cr62CcnX5WD9Hq4aa0MKxSAAJIAEkgASQABJAAkgACSABJIAEGp8ACrzVnIE9vIafFMNkMhmIECwQCISVpcJxHA0AJRRFKer6uuzbt69LZmZm53Hjxq0UCitdrtIldv+8cxcMuZ1X0W+3rvlUnM/qgZLGQaDsHrga80GakgIC0ftwxaM3qKzHKpe8275EEAD7OrxdXgzd+j9/kMq5Su0V5r7UDlp2KoFjO/xgdeIpSDyhrI21QlkepIqXNGHz9H/kn3t0u6/Z5oFcO2L94dx+D4g9klAVp263DgSmeIQX5DkHmL+iT5qu3XNvabrp0yFN5eBe66/t2/tcGj1eHQReknvb9NPe5KeY0QtbZF3O2LZsvt0ak5G4NbFJIOKpyWRKXrhwYaUV7XVhXZM8qlsHrRqqI4TPkQASQAJIAAkgASSABJAAEkACSAAJNB0CKPA+PAtSkfug+JYzV4o+tGOo1obB1qOsTORlGMYdABKNRqNaIBB4OTg4KCuLp9frVRKJxKEqEdjWHOLi4noWFBSEjR07drUt/skJCQkvXrqS8F6z/+XerMpvlzRGAxp4Wlq+wtbWnKzHiXdD0JBQcA9vC+ZK5/g/QHxCBznaIY/sGRwPdAvMvzXM9WC70eWFU1JVu/nzUPjywKUq19692M/87JWZGbXJ77E5lniWB10HF8Dlo86QdMYJsu/Kwa+FGmZ+d7Mma714YW1rmUEtNwklfJHcw/BHm9ceNHr7O191FHit0TXPviLrmHL4+I9LY2PqgnTcuHFST09P8u/X29YPX4hoGh8fn3z06NHHKvnrkotlrj0FXoZhshcuXGj20MYLCSABJIAEkAASQAJIAAkgASSABJAAEmjaBFDgfXg+FpuFhmx4VhP7BYPBoCUib11ep+TkZLeDBw9+PHny5A9FIlGlJbx6vb7DrbSkgUnXb3Y3yTRsyzW5SZX57ZJq2+tfRAWUJoUoOEZMuXS5VRz+6cnHrBRszZcIxUF7IGLsKKAsc8wN1hYBX/rOowZr4nQPBfXjhPCdXaY/qJQl18ENnnD2V0/4bEeirevZbRwRlq/86Qw3zj34Wn6rrsXQ9plic3XwlE7dILR9CcxaV2OhrPuNfUFBBTd8t/b44JTdcn1aA9lR4CUIet74WR6Qd/N/W5cv3FMbJLNmzXIXiUQRNZ2rUqni69JQrbr17CXworhbHWl8jgSQABJAAkgACSABJIAEkAASQAJIoGkRaFSBl2EYjlTNkoLZh1jM/29Ldam9MFrlQEI26No8z3sLBIJsW/dSF7uIhIQEX5VKpbx8+fL455577ss2bdoUW69bYsx/537m/Wcu37jowCnVAv9p2rvuvaC0qtyufhIVlHdiqrvIIdxcjcioE4Sez23Ii/jPyVo1CqtS4F0MfOnERwIvWUsZO73LrxETk1Ryd/VC8bUOotI8KafX0bKwTiX621eUtLM7I4+MLmtkZyvf6sbpOJ6bEl9y1zxu8aSWkHFLAd7BWgiPKob20cXwfyPblwm6xIuX2DV8OSocXpxyvyZ2EM8lbm8u4ED2e7s3sHqXsLazwEtCDj+1zFeuyuqzYcOGKv/9RUdHC7t06eIuEAj8WZZVk4pWcq9bt25Rtammr2/h1B4Cb33nWN2/MXyOBJAAEkACSAAJIAEkgASQABJAAkgACdScQKMJvERYrUrIfdKzmm/xyTMMBgMrkUiIz22DXzzPOwkEghJbF65trlu3bn2poKCgC03TpTqdrkVISMj6l19+uawyVK/Xd487tvUTrVeOOng8ZDxJ2CW5EjH29IjxETwzxaralgcB9W8+avuviSJHYG3ZU0V7B2LR8EIouIW1fTD/7DEQnSiBPMNQSLWO57LkzY5nvV4vuLn8E5cfF3zu6BbeQcMU5olphaOJ02lonmUFsubt7O5hq+d4duCxwuvmXGKejYQug/Lg9dn3zb9bBF3izXvnkjOsuHgW/tzuBoc2+8HQafeg88BygnpVfF45/23be+6tdBeCn7VbYz1bzqJJj7GzwPvC5U3u3vrCbBchF0M8cYVCoZplWT3DMPpLly6pW7duLZXJZP5CoZCIu2WV7kT8JL+T+7XhVd/Ny2JiYrxpmg6rTW6WOSjw1oUezkUCSAAJIAEkgASQABJAAkgACSABJNA4BBpT4DVVZRNgS6WqtaUC+X+TyQRisZh0MKqRf+5D710gfc4a+ghYlhXTNG20Zd3a5rl8+fIvXF1d44cPH76bVEsfP3487JlnnrlpLa7v37//NZUgf3SbfRnlm5ZVkVjVAu9/+Kjtv1Qr8BJ7h6z9EMBpQMEDUBJ3KPbsD+k8AwLZPgh0VoP8ThYoSuXAGp3BIH34nKKBL2uwtvQrBbTrk3dg9w6hlBLQmsRTTsnq64IfSnZxc7w+EHh06F+Sq0mnpvzaxylPk0F5yP24FUOOlXjKm3FrL/5b9v3lL812F70DXzF+0XdbqfXYuX02lT4X8rrxcMqP4p3XlskWDPxZJRc78+UEXjKZCI9Xj7tCQYasrLmahdnKmaGQlSIHEyMAXakIXo9JAb+WOggI15mHEGuHNj3NFdKjTyzowVJmHZE50/L5+6nuYVm2vBP2GmNpQlYx3tVm3W2uLrdXLpXGsaPA6118TzHk2g7GQy76pF5zrurfDssmx8bG2p2rPcRdkjLHcer58+fHNwYbXBMJIAEkgASQABJAAkgACSABJIAEkAASqB2BxhR4ba7gJeKmyWTihEIhEWLtXm1b28rY2iEHIPvhOI5UqdpsCVGbHJcsWbI4MjLym+7duydVJaaTPZw8ebL5/Zx7X7c5mnbB1j1d/TQqKP/4VDehQ7i52pbRXBR6Pvd9XsS/T1Rr0ZC+G4KUoeDu/LCZWsFZEBoLIM/nYTO19B0QrGgB7i7tgSGxLc/DskbIblHP0+eaD7gGl484Qvu+qgN9XFuLDWrxwfPfKL+88y+6tXtX039bfMW6BLbVrU9aKA5ybs0SsZaIuiRWN78BzPpL/3X4/NkfSolo+9mREcrooFcN5Flq8XWaPP/l1nrp+11jNXP/GKV8u8M/tRFePcw2FI8JvOTmvSRZmWhrgTepfRTIHFjo80YGRL+eB/95rQNEj8iA39YFwJBJaXDjvCPcvOgKn++6OPrOnk5ben1krqaWG4plGonzAwG4gS4i7vZOPZIiFArL2UHwPO95S+7faX/7MYVEFCXpZDsH2L0qurptikx6Wrh7kb/YxAh9+gxRmQQ0V6Tw1BUofbXVza3q+dBLG72C9TlfS6XSBq+Srg8B1V7iLuHFcdzt+fPnP6hKxwsJIAEkgASQABJAAkgACSABJIAEkAASeCoIPFHgrc/GY9XZMFjWJhW5QqGQIhW25J69BN7G8N61rElRZDvVVwxXx+hJb9jKlStnh4eH7+3Zs2fik8RdEqOgoECyc9eOHX0O0Ekm3wKbhDNzk7XPowJLk0PlnFFIu3S9UxT+6Ylqm6yR6t/7eyAisEIztVuLgA9+BxJJlW5Vz9szk+hjERNScx2bFVr2TgRefeY1+a9J62Tt2w0rJeLtP8P+xyiVXqzQ1aesOtoi8E7o+O9yAiq5T0RgEs9a4O3i2994NHWXhFT3WtaqVOCt7BAOb/aA58bkmR+djnOFTZ+3gLZ98uFMpjdIIljgJQDBEtWoXnqXH3rPPtmYfyl63Pg1uEth4jaZTPZbxTyydWxMsUjZwplR3zJwUFSo8Gx9ObAXW59Cb6eUI/4e2txSmVGrcDSWgoAC6uqpEyzD8dqendr/wgjFEoNA1Ibj+BYqmYsuz9GXPdPi+TKbk5Ccq665zgFqtcSpysr4zqnH/Htmnfmpsj039FnMmzfvaF3XtIf3riWH7OzsMxs2bNDXNSecjwSQABJAAkgACSABJIAEkAASQAJIAAk0HIEnCry1qRq1NXVbbBhsjfWkcZbqX4qieIvQWRfhtLY51YZlbRlt3LhxjFKpzHjxxRcPVSfuWvazZt3qTV3nKdTU82k1+vr4Qx9doKXmZnnVXlUKvIuBD574BIF3MfCR6mny7dGflHkHk8WIwCthdCKBxIFLzDklJALvPwL+wbuFdNKQexbrBTLWYtFgSZKIu6nFycKKFg1TuszTHL27SxLoEsbuv/W9hFQFE5sGWuhkKvPgrXanVgNIle/hO15wobkniNpyoM4TO4sTRcXddKnwZv9qK55rspStY1tlXXSPSI/nnVj1TU+ZcHlV8/R6fXNS6cpxnF6j0fioKPmYXLlb6OWgPoy9hd5nE39yjii5eYmm6Ys0TRcKhcJCgUCgIx7SJL+RI0futc5Tr9c3AwD/Ekbw1vpnYrIGXd7s2kydmaoDkbdWJJPlOfoJggtvu5dIFIV7Or2Ta5nb48a+4C6FVysVtW3lZ69x9hB4Z82aFUZRVHFd/Xfro7rYXpwwDhJAAkgACSABJIAEkAASQAJIAAkgASRQNYHqKnh5MtWWatOaQm4IkZWIqpbqX2uxtLbCaU33aBlfG//c2swh6+3atevZ0tJSv1GjRm2wVdwl83744Yf/Br4iaeb08a2U2u7T1nn3d0OQIhTcnB82Uys4A0JjEeT5DAaz2FnZc+6Oo8ajIEb6S+SEBOt1drnf7i4TUZTI1ctwg7/Prj8/V/FZx6U6qYETsppSoTyiu7m6kwi9y87GyOf0+lZtsWYIcg4zVazoJWOJ8Ks1lgpytRn0+91iNesSPnd4ocXb+uYe3Q21EngNGgr+70AEMJMouH9R6enhTuWKm5UA9TkP/xybCA6ONjWlg/FhPeGt/9yAPm/k28raepxSWyAJz7wobpF9xVFOmX5RioSnRCJRjWMR0VcF4mEFUpeAu+6tBPkyD22h0kurFyvMVhbWl8JQIvasSwaMAAAgAElEQVQsvqegORNVKnPTFzu46q3HEVHWp+S+07rec+6+dWKhn49CNKlijKoEXutxuaW69ZxQct1bRsWS+wzDuDIM09zBweFcid445KRX1wFXgnsXkvW8tPn3LeNqw9Gec+wh8JJ8Zs6c6SyVSjvUJTe0Z6gLPZyLBJAAEkACSAAJIAEkgASQABJAAkig8QhU68Fbm8rTmmyHVI1RFGX2+KzPy8qSgSLrWDcZq491H4rL5tDEZkIikdTIO7g2IvSxY8daXb9+fejEiRP/VxNxl+S4a9euccpQeoDP2qQb9cHDOiaxd8jcB4G8FuQ8D7TYE4q8+kGZvUNlz1sau9Np2W/LTrV64XpZrMObPeLG9w9yDgg1MIU54itpR6RbMtZTH/vNBgehHObnLmGfcevLD+j8fqmlund2z1Xqf/8xSjmszfs64s1bca9ECP7XkVHK2c98q1538QsHuwq8WX0VoPAwegpK5A8E3i94+OcY2wTeGd27gJOHAaYuTQavIJsa81nvrd/V7QqP0iydi0kd5+joaLPX8pPeBSL0GkDQhREIQ0wc5WsUCGiVzIXJk3tRItbI+pTcp6UmnUZKcdeEwOp0vCjQxIO/iRKJSmTOjFYoUwSr0pOJ2JpbqvmeokXH3R3EqyuuaYvAW907m6kzfZHk2c4nIuO8u5ej/OXqxjfUc3sJvDExMR1omnauS95oz1AXejgXCSABJIAEkAASQAJIAAkgASSABJBA4xF4osCr0+mIX2mxUCgUUBQVRLxjBQKBxp7pkqoxiqKa2zNmY8eqbfWtdd41rXBOS0tT7tmz54spU6ZMq4m4O23atAk0TUvu3bvnefP2jW7er7APvGPr4TLyOm5lyZS7ltDV2TtYP3daMyLsomKUPsm3c2pZajO6d/nl0B8mujhbxjMGKsXZqN1w6b/yOYGfcnKRAtTNvNVT9vZyztNnC+RiR35+vzhVjuY+9fmxsUrr7c3ts6nUIvZamq5ZGrN9f/lLh9pYNETePeon4DmBWupkyHRrXqKO/a4FpEY7gccgrafhnlMul6aBjhl58Ga/6i0aiLj76bbLsGxaGIyYcxfa9CzzBbblmEaeXhLkalLPVSqV6baMr+0YlmUVJpPJi2VZb1JEKxKJbotEojK/5LJztxrn4OBQrQexPQResrZOp3ue/GwK3rskD4ZhshcuXJhcW96Wefao3iWx9Hr9pcWLFxfXNR+cjwSQABJAAkgACSABJIAEkAASQAJIAAk0LIEqBd7KGpoR4ZJl2WKxWOxia5qkkpX43wIAZamatcTmOI7W6/XFDg4O5QQ3W2M35DhL0zeyJsdxAvKD7In8rCio1rXquTbVuxYRbNiwYXtqUp08Z86cuRRFSfV6vfhq4tW2np3FWoGEs80yoIYHYOT17NzCgdcfCrc8LQWzBYgtl/LrqZGHW76ZVtZgbcNnQZBxU77n28Vyl+YR5sZpmsRTTmJPf3ODKJFngMESV3vjgtIhpI0aRFKb16ssp8earPEcwIoZoRDQRgNh3UoHqa/6KQwlnFKnUmQ7+0k5AV3sqCsW6IoL5Ef27JBJnfqzJo2LqIRy04G7XgtTR9wEd/8nV+MScXfJ6fPw53Y32LU0GBg9DZOXXIeIXtWKvDJGKxx+YXWwr1QwxhbGTXWMvQTeprQ/e4m7ZE/2qN4lccjf9tjY2EtP4kTEZJFIFMQwTCqKwU3pjcJckAASQAJIAAkgASSABJAAEkACSODvTKBKgbcqkZHYDQiFwiqZWawQiAhalS0BEUt5nifVwFKapptsx3ayl4fitHm/NE1XarNAWFnEXmshuzYvlsFg0EokEoeaziUimEaj8XrrrbdW1qSC1yLwkvU2HNnQaZt6C7XwxX+plFI5X6rXCN7d/ZHjlezrQi+FB7fljRUl3o6eZc3Ulp1cK0spTBUuevGL0mxVLjV6+xSnHHUeFTt4bumgVs8Z9984LN50cads1SsLzPH0rI57bcmnmtLCAAXHiimXZinF4cPOl1kzPGnPTvM+6LGlR8yDBmt3EuTw5ej2MPZfNw/MnewppQRl51KacNRF6heiLSfw3kpQygJamZuu1ZSr9fhyAi9rFMCsvp1g6rIkSDjk0uzq/qACrYGT+jXXywJaqDM6v5oOQW3MwrPUqBaK9iwOdmD1shyhUyEIKPIy8XD+gDu8OjMNOg+svGrSIu5aktj3nTcknXGGWeuqrfpUMBrRsItrQrwlglF12XNTmPtXFHifZIdgEVHPnz+fePTo0cd8jSueSUxMjHddG6xZYpJmekToJU3b8vLyij08PJxjY2PLGi9ai8n2spdoCu8Y5oAEkAASQAJIAAkgASSABJAAEkACSOBpJlCpwPskewCO41wFAgErEAjMzav+yldtKmnrwkOv16uIuCsQCKpW0J+wwMqVK2fzPM9PmTLF3GjKlssi8G5O3uw65ciUVu08wtlVwxaWEEGWCLgkxvs9J+iIWHvw5lEJEXPJPfJ7zL7Plf2b9zaSe+T32/mpdK+gbsxPib9IP+7zvubDX+cqp0S9rY30izCLVJlpnPTl/Vd5UfOW5t+ZxEShp3B7XsTI80+0KZBeDXHVH3k7sFyDtZxUMfGiPdDHtbW1wGvZM6spEdJyJxOTe09C7lkLvrZwqWxMmcBLKndn9uwMS07Hk3GjTi6MuObfNeOyR3sVXDvpCDfilXD3qiMUZklg4Nvp8Pz43CrXXDa1Bfi10MCrMzPLjako7pKHC8e3goHjM6ur3hVwJsFb8d+08BYLRtd2r01p3l9R4H1SQ7M5c+ZEE/41sUywp8hb8eyJGO3p6ekOAN7Wfum1EXijo6OFnTp1Mlvy2MOeoim9p5gLEkACSAAJIAEkgASQABJAAkgACSCBxiJQqcDL87zpSSIjx3GO5BvxFEWx9qxebSwIVa1bUx/cuuRvMBjyRCKRrK4N5xYtWvTN888//6/w8PB8W/IhAm+JoUS+In55+0AHP9h4bzO9+OXPzRW3/zwwT/FaxAt6ItCSCt2vji2Tf95/jlpj1Ag+/PVfygEtow2XMxNFlQm8PYO6GK0FYZ4FuHtbqhybXqS15MXzHAh2fc1Hzf49UeQIVdpCOP7SIyg1a5xDuQZrD4MM9BY7iiiKWGaUXYbTv7oZT+zyojwCdMCbBPK3v0ixhUV1YxiO4w9kG1XwTkQPGDzRLEpLWb1wiL+j/09RUx55yRLx+aevA6CkQASjP0mFgAeVvFVeu5f4wv2bcnj/m1vmMZWJu9dOKuG3tX5Pqt5tm36aeN9Ch4yzCj8pNba6/Twtz/+iAq96/vz55g8ILBcRaTmOIxYI5nMEgNR58+Y98px+woHVp8Bb1bI1FXinTJmiUCgUYZa/cfa0qXha3mXMEwkgASSABJAAEkACSAAJIAEkgASQQH0QqFTgJQ4KNE2XE80qLk6sGogQXBM7gPrYgL1jVuY9bO81KsYjX4km92iadq7LWhs3bpzk4eGRMnjw4N9tjUMEXo1G0+zmveuB1zSJ/JbcLYKvh3xeWpnAS0TdL/rPKZ13bKmCVOZmq3Moi4hrbdHwUe8pGnI/xDWQ3XN9v6Sdd2vTt0MXqPJveLu8c13N6b20pdIMJ0dOaOCMJ/5bSgReigYeaKjUl9fly/d7bOr5jwf2DNVdpMpVXSSG3HsyGDzpHgx5t+zr5dVNLXt+J8EBVs0KAwcnBkRiDjoOyIdBE3LKnu9e7Ff2//vWBA6f8B4RpyU7uk3+E7b8LwBunneGFyalQ9cXinyKUpQKfYmkVOamL3Zw1evFisq/ch9/wBl2LQ4ETbHY7Llb8aqmepeIu71Tj6QIhcKrTaWJmM28qxlYXwLvtm3bhtqS44gRI+JsGVfTMeTvJ8dxapqmixmGUYtEIgUABFnimEym/AULFiQS8ZZUz1ble9sY4i7JkfzdIjmR/ye+vMTeoWJVLrF0IGNEIpGUNNO0/uAQBd6avjE4HgkgASSABJAAEkACSAAJIAEkgASQQOUEHhN4G9qWoKkdTGMIvLX13bVm9/PPPz+jUqk6jR49enFNmBKBNyUlJULNFTqlud7QrTiz3qEqgZdU8A6LeEk/a/+/lGqDpuwDgHe7vqklNg6WdYm1g5rRCnJLc2li1bD89DoHUgnsmd3FceT+RF4Y2pzjGRnF3D3DO7luSgeGhap8eWsk7lpXuSaeUFZnZVAlJ1JRq1UJoc/wXJg3th3MO3QBFM6PVxjP6N7l1VFjjbnOAYLsCyfo2+eOC2DQ+HQYOCEnODfRpe29s4zMoL4uZTXXjLSsHQ+CFiZKKC11cGUL5Z7i88375ZXLoTBTBK6+zGN5kX398H8hMGNlEngGVtqUjQi8fe//GfdXE3cJi4f+0n4TJ05cWdWZHTt2rFWfPn1u2Pruf/3112t9fX33Vjc+Nze3R2Bg4N6hQ4c+qtCubpKdnhPBlOf5VGt/3cqqZu3VZM0eaRPB+ty5c5cs3sEWu4mKsS3iLvEbJs+wYZs96GMMJIAEkAASQAJIAAkgASSABJAAEvi7EqhM4OVEIhH1VwXysAkc2Z6l4RbV2Putq6h++PDh1klJSe9Mmzbtg5qem0Xg1QlLHFMU1/XWAu+TPHjJOhV9eck9UslLKn3/03+2esXpdQ5lAm/YUGOotods6NKdej3LC0tFcl24MdPBJEnVZUT0E1bmy1sjcZcsbqNHbbWMiMBLrn2rgyxWDPDKzAzLvP6JP7Y69e2XHv3fmqJOT0sVXkhIYCDimUIY+Y/01ulnHcMzL0ikRvVeobpo7caNG+9Yrzdu3DhniUQSyHFc12zngGk/d5pQWG0+ZMDaOcGQek0JAgFAYOtSmDDvrvW8N85+4xMgNH5E07TapnhP2aBVq1bNNBgMXn5+fr+/9tprh63TX7NmzWStVhsiEonyWrduHVed0EvE3Q8//HCCLQiWLl36Vf/+/WNttTyxJWZdxlQm8BKRVCqVdqhLXHvOJZXJpaWll1asWKGuSuC1VP+Syl+ydmxs7CV75oCxkAASQAJIAAkgASSABJAAEkACSAAJ/J0ImAXeh6InETwbXeysb/h1FVPrIz9bctqzZ08fX1/ftK5du5bz5CTVjYWFhVFTp079pDa5PUngLdVrBO/u/sjxSvZ1oZfCg9vyxooSb0dPizBeqcD7wc+fmb15B7V6zkgE4lXnvncwWzT0WWY06YOo3gcyL8G1U0rQa2hgWYGDSRss6/cqZfLTmIVJiy/vQG8X0yX3t9Q3fTs+sQFb2Z5t8Ki1mY9F4AX+QZXyvjWBsDrRbBHR5fahZr7FqX6/ff+dUObdjCl2DcyXvjQ5q7UhUxaWcUEk5Jhv5Tzz/cqVK4uqW+/NKTPevRzYc/LlwF7Vji2LRfx9T+11h6t/usLcnYnk/qDLm11b6TKXSaXS29Wt+TQ/v3btmmd8fHy/goKC59zc3A537tz59zZt2uRaBNujR4+GJSUlvUT2WJXQWxNxNzk52e3gwYMfT58+fXZT4UaqehmGyTcYDNlEQLXk1ZSqeC05sSybbF19XBVDIvaiwNtU3jDMAwkgASSABJAAEkACSAAJIAEkgASeRgJmgbcxbAkaC1ZDNk6zZY+2iLtpaWnKH3/88TsHB4ckg8EQKJFI0uRyeaparW7h6uoaP2rUqFp7hFoLvE6tqHqr/uRVYrEqx0XSc/n+m5ByWQHj/5cKejUFe5Z2EQ6aQLlSBjHrpNYxDkYjabw2wKGF+EDk5CSV3N22nCzVu6UFIug+1Laq2KoOyLrJWYWGZwpDifiF+HWR23p+cFZx+aBbewnDBxbcKHXQFS9bs2bNdlvO3HrMiPc/2nc5sFdgkn/X3BrN3bXYl1Tz9gwLLWlbcvNXZ6nwWI3mP+WDf/rpp+cyMjL6kc8EHBwc0q3tG6oSemsi7hI8cXFxPQsKCsLGjx+/tiniOnPmzAmLFUJTq+KtCS+9Xn8JLRpqQgzHIgEkgASQABJAAkgACSABJIAEkAASKE9A8PHHH/ciDdP+as3SKh40aRxnMpk4iURCN5WXwBZx15Ir8Ri9fv360MmTJ88/d+5cUGZmZmBgYOCtyMjIzLrshwi85+PP9/bsJi6hxcDXJVZ1c9XJcsfnv9yaW/zyrFsQt9zHbDfg4iMBhdIHOjyrd9YVOHB3ToOXbHtu+6Luzju7TH+82Vhli5DqXdIUjcTzba4GoYiHtOtKeGZ4JgyfVWatUF1+5udPEHct818/vTTCIJSVyBhNkoM6f9m6desO2hS7ikFjpsyM5QXUoHS3UEOaZziV5h5mbrpX3SX/56D2vhI+ldGoHhN366sxWHU5NfTzQ4cOte3fv//Vyta1Fnp1Ol0rW20ZLLHWrVs33s3N7UZj+O/awtFaGI2OjhZGRUX1smVeUx5TmQVFU84Xc0MCSAAJIAEkgASQABJAAkgACSABJNAUCDzmwdsUkrJ3DgaDgRUKhRRN02WNwey9Rm3i1bSaeNeuXc+Wlpb6vfXWW5s5jhNQFFVnQbbPs30OenSQaKXOtKk2e6jJHG2+STzhnW+oq2OXnoefV/qY5w4anwObv2gLzcJYEAhoTyHLD6TSlfc82hQeC3s1yeb4p+NczZW7ROzduSAQ7lxxge/vHLd5PhlYhbgbmJ/sbC269ri5z6VN+tm1q1evXlaj+NUMnjhxYrRerBhiEXuLlN4OVU3JU/qpn0/alXs07sebFcekp6ePiYmJGW7P3J7mWETojY6OTq7pHpqa/24l+afOmzfPbNnyNFfwWu8LBd6avqU4HgkgASSABJAAEkACSAAJIAEkgASQAMDfQuCtSaVsQ74Utclr48aNY5RKZcZLL710XCgU1kmU/e3wvh0dZ7qVBg6S21QxWlc2LMfwhyewLS+Vuuk0kxZdM8f77qMQaNunGDr2LQaKBhBJOWdtnrLYwaO0xuutnh0CqYlKoGge/Jpr4L1F5RqcPTFeJeJur6S97s2K7kh4nt8vYk3Rm3rPNls/jDi9JGDbkq9Ca5xfDSYQsVcgEJgbUFVy9TWJZX28lA5vVfawplYENUir3oZu27ZtaFOqOm6K/rsV4ZtMpvwFCxaYfZhnz57tT1FU83o7oAYKzDBM9oULF25brCcaaFlcBgkgASSABJAAEkACSAAJIAEkgASQwFNN4O8i8HIikYhqaidV0wpeS/4rV66c3aZNm5979ux5l6ZpfW32deri8S3pQScNbf4NtjUxq80ilcyh/zu6w5/a0NIiXqgGnhOAm68Brp92gstH3WHxyfg6LfNxv0j4dPtVuJckg4hetgvE1uLuQy/fXsIicXhG/IbVq1d/bclp7JSZlxmRRFHf4q4tDMaNGyf18PBw5jjOmaZpZ4qipNbz6kPkTUlJcb53755PQUGBj1QqVffu3TtBqVQytuT7pDH79u3rcvv27REmk8m5pjYKdV27qvnEfzcnJydy0qRJy+trjbrGJQ3XcnNzL3l6erozDNNaIpEY6xqzKcznOE6tVquTrZvINYW8MAckgASQABJAAkgACSABJIAEkAASQAJNlcDfReA1NWWP4doIvUuWLFk8bNiwhX5+fuk1fbmu3Lr46eX8Ex0jt2qv1HRuXcY7nA/3VJ8e47Ovw9uXwaChLBW7kJsmhk9f6AQzVibWSJi1TuZmvBx2LQ6AOZttt3Ug863FXWLv8NtaP5i1Lvn1U0s9+aw7nXfs2KGry54bYi4Re729vaMqrlVbkffKlSs+2dnZ3kVFRb4ajcZbr9f7GAwGH4qi9BKJJEsmk2UxDKNQqVQd5XJ5speXV0KHDh0uBgUFqWq7X0uutc25tus+ad7SpUvnBwYGxjVVD17r3HmelwgEAkN9cGiMmDzPmziOux0bG5vdGOvjmkgACSABJIAEkAASQAJIAAkgASSABJ4mAoKYmJhnaJpuMo3H6gNebawQ6iOPqmLWJr/vvvtuemBg4B8DBw6stMFUVWulpaW5/X7s4KZu8QVnG3KPZC3lknfbHw8ck3XfNTT3sbVn9+0Izl56+GTr9bJnuxf7wSszbWuStnuJL/A8wKszbW86Zy3ukkUfVu96+wfwz17bdWPrsvljGppRbdabNWuWu0gkiqg4d9WqVR+WlJT0nD179msVn+Xl5Ulv377tk5eX56NSqbx1Op2vwWDwNhqNPmKxOEsikWTLZLJMR0fHbA8Pj6zmzZtneXh4PFYt/vvvv0fcv3+/Y0lJSaRIJMp3d3e/GB4entC2bdsaCXMrVqz4OCgo6EhJSYnZm3nkyJF7a8PC3nPWrVs3AQD48ePHr7N3bHvGM5lMlFAo5OwZs7FjsSxbHBsbe6mx88D1kQASQAJIAAkgASSABJAAEkACSAAJNHUCfxeBt0laNJCXg2VZc6O0mjSAI1+V//nnnz+bNGnSKJlM9qBZmY3Xjh07PvPoAyHu/71jbs7UUFe56t3KFl07JxhSLjvCyE9TzFW8X45uDTl35TBxfnKVVb1Lp7aAtGuOsPDoBZg3JhxenXkPWnbW2LSniuKuVfVux7t/uHVKOfrf1atX/2hTrEYeNGfOHOLV+5hfL2kSZjKZvIRCYY5CobhB07RBp9OZq3E5jpOSalypVJoll8uzXVxcMr29vbPbtWuXVXE7xAqA53k9+SkSichPk9FoVJNxixcvLrbYRRw+fLhHdnZ2tEql6kREUWdn54SQkJCEHj16pDwJ0YYNG97UaDRBU6dO/Xzr1q0vkbENJfCuWbNmclFRUe+YmJiRVeVI7BrS0tJeGjBgwPywsLCCRj7uSpdnWZZ9+Hfkr/BhXSrLss4Mw6SS96sp8sackAASQAJIAAkgASSABJAAEkACSAAJNCUCfwuLBoPBoOU4TiCVSp15njeSilmhUEgRUdUijJBD4TiOpyhK0JAVzbWp3iUiGMdx3Ouvv75VJBIpa/JCbfxh/fbWXxmzZX2KzA3DGup6YvUuSeLzYREQ0LoUnNwYcHRj4OpxF8hLl8GMlUngGVi5t+jcl9pBi07FIBLzkHDYHb76PcGm/ZC1xn1xBwLCH9kvPKzeJWLy0PPfObkWpg1dv359je0vbFrfzoNiYmI6EB/eqsImJSW537x5s5XJZJK4ubllBQQEZIWEhJiFs4dfhTeLtTRNm+/p9Xrzz0uXLqlr0+xqypQpilOnTrXLzc0doFarezIM4+bk5JQQEBCQ0LdvX3NTMHLt2bOnT0pKypshISHfv/zyy8fIvYYWeG21hiAMDx06NLspWzawLCumafqp9+HFyl07/4HAcEgACSABJIAEkAASQAJIAAkgASTwlyfwtxB4KztFUjlrMpk4oVBIhK2yqjci+DawwFvj6uIlS5YsHDhw4D/CwsJqJObk5+f77/5l56ruF4vPVcpEAxTQwNNSMFcV1/UiVbvaLkm55ap3V0xvDuk3FfDlb4++em2xVxAIHix5dJsfLDl9HkhVb+o1JZD7ga1LoUWkCsKiSs2CL/HtXTYtDL74+QrEPNsR/FqqYeaqm9XmXJmVg1X1rqO2QDLo0mbt9qVf9as2VhMZ8PHHH/cSCATCKt5zs1hrMpnUEonExLKsnmEYfXFxsX7Dhg21atBX021HRESE5uXlDdFqtb2NRmOEUqlMMBgMXnK5PHXcuHHfW8drSA9e0twtMzOzs1arDWJZVsrzvKK6Jm9N2bKB4zhXiqIa9IObmr4Ltow3mUz5CxYsKPsgwJY5OAYJIAEkgASQABJAAkgACSABJIAEkMDfmcDfVuCtQgxr8K8521LBm5ubK0tPT3cvKChwv3//fqTJZFKMGzdugVgsFtfk5Y2/dG7SzdKLA9rtKC7n28vqgcraDwGcBhQ8ACVxh2LP/pBO0bUXep0WTI7UCtwoqTDPJNSK5Zt6/uOUOVcisB7a2AzmH44HhQsL95JksOGzUJi7M9H87PJRN3jmtWx4bkxecO51l0yXYJWhMIeG5LOOcDtBWSb4Sh1M4BWkgwnz7trMwHot60lW1bvhGec9O9/+ffWmlcsW2xy3EQfGxMR40zQdVjEFlmWTm2iDKrmrq+sLQUFBmn79+uVTFCW15N6Q4i5Zk6zn4+MTx/O8QC6X5xcUFIQVFxf3qE7ktVg2TJ8+/eNGPPrHluZ5PkAgENxrSjnVNBdSUX727Nkztakcr+laOB4JIAEkgASQABJAAkgACSABJIAEkMBfhQAKvFYn2Vg+lhVF3k2bNo3Q6/XuBoPBjWEYdwAQkAZWEokkXywW548YMWKLRCKpsdfmkVMH1qkir/HNPzaWE4HSd0OQMhTcnduCieAoOAtCYwHk+QyBtNq+6MqvPuy1tftHJ/wL73iWa6pGRNyrJ1yhy8A8GDQxx2zNYLFLWPtJMFw74Qpf/3mh9/XdjkF5SclGoaylysFVkO7eQp7lHKjKV/ppISdVbBZ8+7yRb52fkDVQDga1yMGoEUmNapGM0YiS/LqUb+hW0Xt37zc+cOuCE8xal0xiDbz8g1NA/o3xq1evbvLNnYgVglKp7GBdvUsEstLS0ksrVqww2y409eujjz6KEAqF7rGxsT/ExMSMaqh8ibj77LPPfnby5MnJ06ZN+4ysu27duvFubm437ty5M75t27ZL+/fvf7mqfLZt2/a8Vqv1Gz9+/NqGyrm6dfR6vZ/RaIzked7PyclpVXXjm+JzhmESFy5cWO7fdVPME3NCAkgACSABJIAEkAASQAJIAAkgASTQlAigwFvhNIhfr0QicWiIQyI2ERWbq61cuXK2TCbL9vX1vapQKHICAgIKvby8iFhHEY9gi3dwTfMzGAzBcX/8ON9tVka613NQYpnPaoC6vwciAkcBRe5xHBCfBP72YuCD34FEkSOYq5ptvcT3vBVOcc94p4p6Kv5o/Xp5kXT3Yj+4Ee8EXoFayLwth9Y9ioDnAV6dmVkx/ujjCzy2fPN1BLk/ceLEcIqiuhZLXF7maSo00yWE10iUUkddsUpmVNMSk1boYFCbbadIoLMAACAASURBVCUEHJcFAiqfAy7PyaDSpLm1HHyg/aiy/YJF4D2wzgtO7fUENx8DTF9ptnYgAvHwM98oty5b0NHW/TbWuOjoaGHXrl07UBSlsOTAcZz63Llzl56m6keyj27dukWtXbt2ukqlau/s7HwmJCTkTHR0dFJ9sbVUClssGiZOnLjSshZpTNe/f//Y48ePj9LpdIEeHh5/RkVFHbN4FlvGJScnux08ePDj6dOnz66vPG2JqzboR3JCOpSjBEECNycNSEQKLitfIdObPpVKpbetY5Qw+m9BIpI6cfQ4ct9gMIRKJJI7tqzTUGMYhsleuHCh+cMWvJAAEkACSAAJIAEkgASQABJAAkgACSAB2wigwGvFiQhkpALySQ2rbMNq26iKfr/Hjh1rdfHixfd9fHwOPYxADR8+/BBN03WuxlRxBaN+2LlxdLdfjBdEzo9EW4vA22wE0KzKQQKslOY5ENz5Vs+EvK+9IHF5UNVry+W85K3WvMZJkuHSIvNom9dyys05HecKv6wKgM4D8uCVmRkwd2g7MBkF8L/9j1VJBuYnOz9zfe/vm1csjqm47ujRox0dHBy6AoArx3EFFEUVmEymArVanb9jx45HTdMeThz5fszmP9q81irbOUAN07p2hagXsuH8fi/oMigHnhuVAz7NDWQoEXc73P3TLywrYefmbxbPsWW/jTlm1qxZYSKRyNuSw9MsjM2aNctdJBJFlJaWio4cOdItKysrymAw+Lm6up5t0aLFmaioqFR7sD5y5EjEpUuXPrC2YKhoC0GqeBmGcXZycrrDMIxMpVK10Ov1LYRCYcGMGTM+sM7DIgaHh4c3SsVpKbAxgh4RLYQdWhXSzbzM7z57+77CuHp3qSMl/tw6VyLuOiyYkUXuaT9dEUxxcI1VSFsJCzVnFWLxanvwtUcM0mANALJ5nnePj49Pfpo+rLDH/jEGEkACSAAJIAEkgASQABJAAkgACSCB2hBAgfchNSLsarXaVLlc3rw2IGszpzL/3W3btg21xCooKGjn4eGR/Prrr++oTXzrObdzrq8+emOvc9ROeKx50f3dECT1kPp6dvGlRQoZn3daQxnvNDfRrsUZlFd8nlM70Fa3vuJIJ//Sq695/Ro57kK5sYWZInD1Zcz3rO0RvvsoBFKuOMK8g49ZIYw4vSRg25KvQqtb05bnY6fMvLyp9+xCeLtlLwhoXQI9XsqFgePN4jNpqOZXlOIUkH/L4KrOBpozHXwaxF2S+5w5c6It+ycfTMyfPz/eFh5NdczMmTOdRSJRkOXDldTUVMf4+PhuOTk5USzLytzd3c+2a9fuTERERPkPDmzYUFxc3DPp6ekDRCJR4bvvvrvIesqaNWsm+/r6xg8ePPg8uf/111+vFgqFxZ6eniesx6nVar+JEyeusL5nsXQYOnToSRvSsOsQUn1rCPKcLps+4rGmatp533vQeSX7FWLxr2RRa3HXkgR7+56Cbh6g1sQs9Tv/x5/L2rdvf9vT0/OxD0jsmrQNwfR6/SXLe0D+JptMpmS0bLABHA5BAkgACSABJIAEkAASQAJIAAkggb81gb+VwMswDPfwtDmKomhrewSWZdNpmm7WkG8DEXh37tz5anp6+tjZs2cPr7j21q1bX9Lr9fq33377YF3y0ul07c7nH/wgTZckilwOtyrGMhSCMGNjq86OIQqKNzGUY0BbJrT/MOPRqYvFd345Bp2+gevuvaC0uhyU8z7ssbXHRw+aqVmuscHPwIxvr0LngcXw7Qeh0D66CLoPLQR1MQ3vdegBm1OPWw+3p7hL4pYJvAm/O0FkvxLv4nsK36I7kmb5t0xSRlcoZrS/SE36o0+D5641pwoC7+358+ffr+58nobnFYVeknNiYqLX1atXu+Xl5UXRNK3z8vI607lz57NBQUGqqvZEGhMePny4f3Z29gAnJ6f4yMjIg5GRkY9ZgVjbNBDbhf37938ulUrTJk+ePL86XqTiePXq1cs//PDDd6sba+/npHpXNOEFTyLSVhZbv/+UK3csQQUmk4elcrfiuITl33slL9/k50iLqYKiQlGHiLbvdOrUKd3eudYkHqngpWmaVPEGWebNmzfvaE1i4FgkgASQABJAAkgACSABJIAEkAASQAJ/NwJ/N4HXJBKJhOSQif8tx3HEX5YSCATFQqHQtaEPn1g0/Pjjj6+QdbOysoZaf3Wc3CMCLxGB33zzzX11za3QkPPtzrPr3Tx6QWGLmVBO6CI2DaUHhke0HvM6TdEUsDqK1t4yOVxavJ7NK9pX2PV7qNYP1fXH/q0EKUEuJ0KG3b/j3ba82Ph2y57w4pS74BOsh8tHXeC9RQ98Pz94pjN0HpgLo/9pbvpmb3HXwoyIvHc9wwW+hXdpmucSFPqivSaT6fT69esbVcyqy5laC7zZ2dlnNmzYoK9LvKY2tzKhl+R45syZoFu3bkUVFhZ2k0gkGT4+Pmf69u17VqlUmqvEExISfBMSEgaUlJR09vLyOtSvX7+D1VWmWmwa4uLieubl5bXTaDStZsyYMdMWJqTSOC4u7j8V7RtsmVvbMU+q3rWOyWXmSSlfj3LvReGNFMnV1du9bscd8Go+dGBO23feyHFtFWK2KdnZ8rkubkrnzwYMGJBQ29zqYx4KvPVBFWMiASSABJAAEkACSAAJIAEkgASQwF+JwN9N4OVEIpG5mVhTuIjI/OOPP5otGYqLi8PCw8P3RkdHlzUYWr9+/VixWFw8evTon+2RLxF5j4nXC/KOg2vEF3DHMRzKvpKd/0tkkH+bse5ytwCRQC0SqlIzC66v2+LoPO7EtYrVu46/9AgyBmar9G1TzF8Pd97er1Vu3kCnPMeAkoTFc5TQbUgOjPzkkXj6+bAICGhdCqUFYrh90RmWnDZ/Hd76qi9x17LGhAkTnlOpVKcq8+m1B1uMUT8EqhJ6yWpHjx4NT0lJiSouLo5ydHS8zLKshGEY12bNmh0cOnRoucrwJ2VnsWnw8fHJOHny5GSWZZUvv/zyZ4GBgdVWrZO4pML4yJEjM6ZPn/5J/VAoH1Wn0w1kh3R/WdK/W7at693Zd8QpadMeL3V6lqTViBdzI6e9WanVxb7IoZ0UIsnRHj16XJPJZAdsjV+f41DgrU+6GBsJIAEkgASQABJAAkgACSABJIAE/goE/vICb2U+t411cA8tIsw2EYsWLdrdrFmzTeT/NRqNl1arbTl9+vSypmJbtmx5sbCwsMv7778/1575EpE3+YX1xYmfQah1NW/mv7xb5t3x8gyIaM+KFXKdjr3BpiQcMXXdUL5613nhe1F3HTvqXbQ5AiddoYwTG3QSVi+67NW/JEEjzITF77aF//4SD1u/DILcNAfoMigXeB7g1ZmZEH/AGb6LCYO3v7hptml4eNW3uGtPfhir8QgQsZesLpVKzT9ZljX/JL69Bw4c6CQSiQx9+/Z9zGO6uoytfXh/+OGHoTk5Of07duy4rE+fPjeqm2t5TiqLL1y4MHbq1Klf2DqntuOIwGvq3uYN6Rv906qLQWwYbmz72VPRzMcQPvblnNDBfUuqm/Pn2FltBCVaafeQVitkMtlv1Y2v7+co8NY3YYyPBJAAEkACSAAJIAEkgASQABJAAk87gb+0wNuUxF1ix0BMf8kLQ74S7uPjE1dYWNie/O7q6npZo9H4qVSqzo6Ojud1Op2vm5vbhVGjRsXVxwtGRN7C548ZEvffV+SeMzpKDEqJpykkIzo6Os5oNNL5nc+/+ueOeFnweMi0rt6VHe4RcCP7fd+rfj3jeUpoIrl5qtJd3dQ5jkm+nVPhy1HhUJAlgwV/XIQvR7cGTbEITCYBzDvwqJGaddM1AOhy+3eP9ql/frpmzZp62Wt98MOYTY/ArFmz3Gmabk5RlLSm2VksGizzYmNjf/Dx8dk5ZsyYXTWJRSqKk5OTh7z33nsLajKvNmOJBy/v6+4ve//1x5qsPcmGwda1Ls78X8t7vxwpHj58+FRb59h7HPHjZRgmdfHixcSTFy8kgASQABJAAkgACSABJIAEkAASQAJIoAoCfxmBl+M4V5Zl8wGAVMgSGwZix2D2220KV0WBl/jtbtu2bShpEz9y5Mi9JEeTyQSHDh3q6ufnl1VZQyh77kPFFLzFUPo2BepcF4bWK0LoDhtJtV5paen4M8bd/e6nZwq6rIMyuwiytmzziLYXZW/Sdzw6PBJs7yXJICBcB9dOKuGH/wuBkHYqmDDvLszo3sXaiiEwP9k5zT3sMaFm4OUfnALyb4x/2pqcVXYW7777bvtVq1Zdtuc5YSzbCURHRwujoqL8rRt0VTd748aNbxBbh4kTJ64kY1euXDlbo9G07dy58/9Z26VUF8fynFQSp6end5s4ceIKW+fUdlyxWj1OPKJfJ1HP9uTvnvn6ZeT0ltXZMNi6XtK7/w64cuAP2fBXX/tMIpE88M1uwAsF3gaEjUshASSABJAAEkACSAAJIAEkgASQwFNN4C8h8BoMBq1YLBYLBIImI+hWfCusq4nPnTsXdOzYsXnTp09/TiwWuzRm3kTcMhqN7Q0CHZeeffflazevBhi8c40VxV2yH8Wyyd0ONn83vVDu+aBJ2+4lvvDbugB4/5trcGCdr/le54EF4N9SBz8uCIR/bLlObhELBiFj2MULqEHpbqGGP1u/orLwGXZ6uauiJLPPhg0bnuoqvbemTPuoVOoyRcLoT21dFjvmqf6r8JQnP2XKFIVcLm9OrBsq20pKSorz2bNne+fm5vaRyWRpkyZNWmoZFxsb+6NCoYifPHny/NpiiIuL61VQUNBi/Pjx62sbw5Z5RTT3pnTU8+2FrYPL/j196x8V9d79M2dsmW/LmOy4w+4Hp80NeX3M6KNKoGNtmWPPMQzDZC9cuLDcB032jI+xkAASQAJIAAkgASSABJAAEkACSAAJ/BUIPPUCL2lUxvO8XigUyprygSxduvT/WJZ153leKJFI0miaTpw4ceJ3QqHQvTHzLmULPjCIS8MOHN7vzihLTUHvcOkVm6qR/ARqqVD23ZSOuyPfT2RoiRZI4zTvYK25cdrzEzLgt7V+UJIvhqlLk+H4Lg9QF4lg3BepFf11J06cODPZr/OEE+Ev5UuNauHL59eIty2b360xGdhj7Temf7zueKsX2rurs+Tt0k79vHnF4jI/ZXvExxg1JxATE+NNUVRz6w9QVqxY8Q+GYdw9PDz+jIqKOhYSElIvHyzs3Lmzv06ncxs7duy2mmdu24wiAfu5bOZIIe3pYrCesTqwZ9d30k6esy1K9aMOTPw4xCdPq+zUOuLV6kfbdwQKvPblidGQABJAAkgACSABJIAEkAASQAJI4K9J4KkXeE0mk0EoFEqa8vGQ6t1169bNMRgMRFg6NXz48ONCobCosXI2GAyh5CvXJWz+p6XtroVcV59Wp+8Er26byjdUs85PcsvfSf/be61+bT/+gXA0rUtXmLw4ySzsAvAQ9WIe/LbOHzr2y4erx11h7s7EqpqnjZwec3Nrjw8yvIvvKZ69tuvG1mXzn/qK1zemzz6yr8NYaamDm2H08QUeW775OqKxzhfXfUSA2DZ06tSpuUgk8iZ3Fy1atNTLy+twfflbW7MnDdsEAgFvsWCx97kUcf/P3n1ANXn1fwB/kpABIewlW8ABIohsUcFttYp7D0RwFbcg/Vs7bK0KIqKIIqg4cRQVrdqKtWgdgCiIylBkyJQdSEJ2/ufmfR/fGBkBUdH+cs57rMl97nPvJ5H3nC+//K7goOqOgDLZee/+EG5UkpyiOevWmQ4fNtfa+uLNh7o6Dxi4wNra+k0riK7eS1vzQcj7MbXhXiAAAiAAAiAAAiAAAiAAAiAAAp+jwGcX8IpEItSKgYZ61yopKTUTiURJd4aXbc0QHx8/Ea11ypQpp6lUqsrHXjcKdjlK9VOKWDm9ecVkHYYFqU7yf7deoXXcdMech9/HHrS2Jq1jX9k8F0wmpvT6+n/B0UoXZ0zHuBnDJARs2Kxy7EyoJTZiXik2ZU15a+Eumn/Wyg0RZdq9JpFEApJZbe6eo1GRnf46/Mc2bO1+cwLW55wavL4SvT40+4Ja7/KM9bGxscndZX3/9nWsWbNGg0KhoEPYVNG/w9raWmcPD4/9H7rX9fHjx2cpKyvXTps2Lakr3wNUhdyspbpV+f98pO1S6l4U0hInLbXRsDJjm3q5M1WN9Xn6TnYcjZ4mb1X3dnQNdckPNK/OWW24aOHCGR29tqvGi8VibkhISJe1neiqdcE8IAACIAACIAACIAACIAACIAACINBdBD6rgFcgEIhJJBJqacAkEomi7oLY2jpkw1005uDBgysZDEbxjBkzLpBIJNLHXP/r5lfBJZznVtn5T9VFVK5Q2QjjsgswFXYBRqdbYGxuJUbrtQorMvTG6mTXpfLAWo90b2gPJsEUuzpg0f8OEEOHqp3YYolt+/OdA9eGPUvQ7FmWsfzw4cP3W9ujv7+/D3otJiYm7mM6fIh7LViwwIipZ/lHopO/tMIRAt4Podw1cwYHB5tLJBLjzMxM07t37y7X0tJK/9DVvIcPH16kra39wtvb+07X7ALDuFyutdC8xwrq6hnSz9zlmQG9618UqSx49HumWCLBbiz7PwuT4YMarGdOeOvfc0fv/+xognb5kQv6wx2cN9FotPyOXt8V46GCtysUYQ4QAAEQAAEQAAEQAAEQAAEQAIEvWeCzCniFQqHmp2xtoMgHgcfjiahU6pvw9urVq87l5eVOjY2NTmpqaul+fn77RSKR6GMFvEwmU+nGDdEPJVUsNxGRKNId+rJmQOT9fCIJe1P53Py7vn51w2ux6TysWnaPjIil9ijYzTIdWlGqZVn15rXrcXrYk9ta2PrD7xx+pMxrJE9Kj5XE7905RBGvL2HMokWLXEsM7SJv9J/JQvuBFg3d+1318fGh6ejoWKH+1x+rmjc2NnaFiYlJ6pgxYx52hQ6bzR5KcOu3mDxnTIGAzSH+PndNrx7Odk0EEklCIBIwp8ClFf8E7zBx+3ZFOVVDrdO/DMtPTNLIi0swHNHXLh0dsoa3d+mKPSg6h0gkyg0NDZVWx8MDBEAABEAABEAABEAABEAABEAABEDgXYHPJuAVi8UkiURCJpFI3O76RqID39DaSCQSITIy8ic+n2+MQl0zM7OnI0eOLJZIJCz0PxKJxP9Yezh0qM6Hx5s0ntVM12ZY05kCVoaS3oi4atuf7hajNWhuWzmoiarJVTF42Ng458qbCj2NMyP7FDKnK9/tO+F/FbroguM/mknXPv9H6fXyD/viO5r2xXf3H4uKiP5Ye/zU9/Hz85uSZ+QU/o/1xAKz6lyNIbmXk07sCw/61OuC+7ctsH79eh0SiWT1+PFji49RzXvgwIENffv2veLl5ZXTFe9NI7f5jHL4mmw84DVw7N9EopIl6Fc3TkFLK+58u8PENfj9Al60zpMu3vZjvL+uoDdw68Qa9B5KdexUVQolpiv2oMgclZWVKXFxcd32574ie4AxIAACIAACIAACIAACIAACIAACIPAhBT6bgPc/LXeVhB8S433nlq3elQ14Fy5cuJdMJiu97/wdvb6xsZHy23m1E2LyQhWWqJ7Iq+LTUMhLIP4ocTtz5SlZDROhgPe4x7f3HAtvWvWtvqdOMn0hrUIll+uqP9KawMww98x7c98w3z5Y/6H12Gif/1Xzyi1qSlqUjmrNK69jx47VdnS9n/P42SuDTtSp6tmIiMRaw5LMTceOHfvPYXTw6NYC6BA2Nzc3YwzDzPFqXj6fb4gWvW7dusVdvfh9+/ZtdnR0PO7m5lb0PnNL+2kzqD+q/rRU+kuZSzNW9GaXV1Nn3zn3BP39zyXBFuYjhjT0mTn+vVo0oLlSft5riBEJmPPMiY0kK1MWO3CPkYYSdcn7rF/Ra4VCYc3OnTu77MA4Re8L40AABEAABEAABEAABEAABEAABEDgcxL4bAJesVhM6M4Hqsm3ZsA/BLt27To0adKklRYWFpyP/cFgMpnjE24qfVP/eiaJQMYkRDJRTNEm8wjEnyRuZ36XBrzqO1c4/mHtm1/LMGRqN5Wrm9a+NGjIfUjV6OvIyzAf8r9w99sxA7C5m19itoObZPdh0PBKtVLDVBoK93t138D+1b3kU5Fhyz/2XrvD/fz9/QcJhULakSNHbnaH9cAaFBdYsWKFKp1Ot8rKyrLBD14LCQk5HxQUNEXxWRQbuWfPnl+HDx8eYWtr+1qxK1oe1YSJAsmLv9ZDoevNDVvN2CUVVMNBjkxMLCEwTHvw9J36s9XNjNv9tkDq1n1G+B1cN31TJn+3xrJK8uXJS23mpiVKe3A3H0rUID1+eYFOp99+n/W3d61EIhGmpqamJCcnd+tf7LW3D3gdBEAABEAABEAABEAABEAABEAABD60QLcOeFHLA7FYjPpHEslkMvFDY3R2ftnWDLJzREVFoa9kXx4+fPj/gtLO3qQT1zU3N4+58PDpsrLMuXRVCzs2mkLAfqSkN+JYte2Pd4rVTo+3yuPNwh72HPG/w5Ne5Shj2+fZYWSKGLN2q8OWhb/E0IFql/cbY8En3vpq+ZjHp9R1G8srqtUMe6C5tVhV2fF7Q+Z1YqlwCQh0C4HAwEADIpFoRSAQlHbt2hVrYGBw+UMcwhYRERHu7e39g7m5eWN7G0f/jlsaQyQS83nmequGrFpMpD3Kl4a0Peys2RiBgBFJpDc9ttubPzX6hKGJs30ju6aWTKJRxRZD3Zny17xIuqVJpdOFzF49KrN1qZWcLbF6VLbgBI1IbPUgxfbu297rAoHgaVhYmPQQOXiAAAiAAAiAAAiAAAiAAAiAAAiAAAi0LtAtA16BQCDGMExMJBLRWWSE7vgGooPS0LrEYjEKoQmyB6uh548cOTJXXV29fMqUKX9/yvVXccoPHj3y1Fy9nzVTzFciabq8rB/Ui6KilG+rx6RrsC46LXuEvcygY0XPVDDzfhzM0oGNnd9tiEIijN1AxlgNStKQF7VnGONbjlfwWpc+0BtQfDcDBbr+/v4D0B5jYmLe7tf7KTcO9waBTgqgtg2Ojo5WZDLZ4EMewrZ79+5DixcvXsZgMATyS8UPM0NVutgAKxuilvpbPWiFL8vUKbmvjgnIJI/RG78x0S6r19cwNebRNdU7Ve2afytF3cx9YGPZwycMc3fHFkPnypwXKpeuXBEfO3+Wp+vQr8nDxbWWlFfyjC4hHu4kdYuXbd++Pbkr54O5QAAEQAAEQAAEQAAEQAAEQAAEQOBLF+iWAS+qiO2uwS76QLTWjgH/sJw/f34Yk8nssWjRolPd4QNUx3t94HjCEROvZCydRMPE6AC1Z7zFmLS/btxmc6yiQAXrYcGR/llZQMcMLNhY2XNVLOjYEyzM1xaLuP8AW+3uPGGB30tNVg35tYYJF6p1u8M7C2v4kAJr1qzRoFAo6BC23l19CBsKbrNzcx3L8/JfTPb23vzfnyuW6E+xWGzFU6fPJXK4xZiJrpryqlnv9NHl33hgILx6l08wN8Dcxo9VN28SGRgP6CdtlbLiwmzGV32n8CZYT5e2Z2jkMgkBiXMZqzw2cZyM3YW7/tmiHHlvmwpup0pVkxyedrHxcvIxxvGyOOIAA2dh3MzL0pB30bmJaj5OAc34XDlYc03Cyye1Tw+f1q/NeUkft2F5ifDyXUwdU+qyQwUh4P2Qn2qYGwRAAARAAARAAARAAARAAARA4EsU6K4BrwiV7nZH8NbaMeBrvXXrVp/s7GxvPz+/Xz/FwWqtmaGQ98T5I8ZjErSfqV8e2vvvXCOsOPkyGZv4TRE2Yl71W9fhFb3o+QNrLbGMv3Xt/y8yz7747v5jURHRqGIXqnW746cT1vQhBIKDg80lEonx6dOnp9TW1jp7eHjsx/v04vfLyMgwlH+utbWg6lzUWqF2oCU/bWOo5dghns+IBEKjpIcWOuwNkxRVYqSv3ClKPXuwUH/d1uYR5b9SRa+rxVxxmDJtGiZSxkQokM0oT1OKmHisCYWy5Y2lxGknvNRZ/CYCCnFRwCs7X2rBbfLNewmMb6Ztqd9wwZfhZ7AYi689g811W8apaColXss9T42aHP+m7zYKeG9izAo0x8UpS/sMDFhYrs8Wq5H+Sj+vrKz8R0f9RSJRg0AgKNq9e3dDR6+F8SAAAiAAAiAAAiAAAiAAAiAAAiAAAv8R6HTAe+HChcH5+fkBgYGBs7oaEx2ug3pgdvW8XTFfW9W7xcXFjISEhLB169YtQW0mulPf4HpRZWD11D/0bng32muqGmLFvTzLMJ+fi2RNzGpyNYp1+r4VtKjymBTzqmwt21f3C0/v3TmuKwxhDhD43AR8fHxoOjo6Vk+ePLGTr+ZFbRxKS0vnODs7/+jl5ZXb3t54PJ5Bs576ZqVvptXGu08esOD6yWcSTrMSHubiwW1L89TnF1Gfn7mig7/GfFVKm+Y0WG2+/2JhcsF1siqFITn8YI8yXsEb//gw1dHITfjLX0F0vIIXvxaFv7/8FUjf7LiVW/E0VzWm+ZjQR30+8eTrE4Qp7ovYaB75a2QD3ld/32c82htnNG6FXwPx97uJnQl4oVq3vU8LvA4CIAACIAACIAACIAACIAACIAAC7Qt0OuBFU4eHh0cyGIzHfn5+Me3fSvERrYWoISEhiQ4ODptHjRqVpfhsXTuyveB2//790q8qL1myZBuqQhYIBELUS/i/PYUlfD6fQCQSCR8z/EUVg02kqh/FBHGzoFlX44TBqDKJleM7FXPzb+8YKCaQSkq0LXlCJRpJv6EEowo4DSSJ8M7JyF3fda0kzAYCn5/A+vXrdUgkktWZM2dmoGre5uZmKyUlpRoajVayfPnyEEV3xOLzx0tGOo6+sDXceGxcaJ6mlTmvvWuzok/qPjt+sYfFV161smO/3fR/YmtM+U3o216LBvxa1Kqhl461CFX6Vua+UIl6EEo7UX6cYMOwlTj39uSy+E3Eu0V/pD1ExAAAIABJREFUkSubyoh4RbBswIvmQVW8KhIilVJS/XzUqFHftrcH+dch4O2oGIwHARAAARAAARAAARAAARAAARAAgXcF3ivgRe0I0tLSfjI3N4+ZPn36X10F3FKIGhYWFkcmk6tWrVrVZb0eO7NeFNi213ohNjZ2ibKycvmMGTMuXrlyZYShoWGxi4vLW9WyYrGYSyQSaZ1ZQ0evQRXRTCbTTCQSuZ5xX+XUqKL9JkwyaHilWqnxn6+Bz7ofYXo6Yoeln5+fl0QioYlEosy4uLjKjt4PxoPAlyyADmFzc3MzzsjIGHT79u0NYrGYLpFIlKhUajGdTi/y8fE5psj+mRLhz7cKcy0tZ46v6j1lbH1b11xbsN5KWUtD4LV7c7H8uOGYeo+OBryoL2/wtWWq340IZRuqGaNDLbGi1AwGt6FRqZHCFm0r2kYc128qt4nXSBjac5TgTFYcLXRcNEs+4EXXpW7dZ1T7e7KmkMliTfWetKitfQgEgsqwsLB2q5wV8YMxIAACIAACIAACIAACIAACIAACIAAC/xF4r4AXTYAqVkUikbJIJFLT1dW97ebmdsvCwuK9+inKh6j/Pcl+oJ6eXsqMGTM63OexK9/s9ip40b3QetGfFRUV3lpaWrfYbLY5j8czwwMgIyOjx15eXn+SyWSDrlyb/FxCobBGIpGgQKUGvYYqrf+ym+FcqGcrDZNQoEsQS+7XqerZaHKq1VG4+yHXA3ODwJcksGLFClU6nW5FIpE00L7S0tLMnz9/PqChocExICBAenBaWw/UquFe7tNdSh52TW6bAspbGlt654Hqdf/gvoO3Br5sLQTuTMCbXnpfCQ9t8fvWFZZQ0X8feLqHgv7sb+XCe1GTQ2ov4MWvP27p5T5h2MgoXV3dSy3tBcLd9j4R8DoIgAAIgAAIgAAIgAAIgAAIgAAIdE7gvQPeiIiI3ZMmTdosEolIqampQ6uqqjyVlZWLlyxZsqczS2qpQva/PS5nL168eKGWlpb0ZPhP+Wgv5P3veucHBgZOl10nCoDKy8vNqqqq7JlMpq6RkVF6VwTisvcQi8WoGrcyLS2tMjk5+a0DlXx8fDS4arp76+n6/WQDXTg07VN+muDen7tAYGCgAZFItML7hp86dcqbQCBIZs+e3WLQKbvf1PT05ZUk4bBxfxx5Ju+QsjXSsPBqsnZtzgu1iQkHskyHub857Ex2bGcC3ss55ygovF035PtmfC4U8GbVZhJjn0dRvuv1g0itjzEHHdDWVosG2XXcXhDYD8stTh0xYkSY/F4g3P3cP+WwfhAAARAAARAAARAAARAAARAAge4s8F4BL6repVKpDSoqKq9lNymRSEQNDQ02HelJia5vrf3BgQMH1vL5fINVq1Zt7A6YirRpaG+dOTk51CdPnkysqKhwe59AHN0HtWBAfYtRb1+xWJyNniOTyeahoaGZLa1j6dKl9tHR0Y/bWyO8DgIgoJgAatvg6OhohVflR0ZG/uzh4bHfwcGhxcpcfNbs7GzdB48eRs9KvZBHNNTloud5TWzS1TmrevVwGdDotnllOepzy62tp/SdNeH1gOXzq+RXJB/woter8l4qN1XVUCyHuDIV2wGG4RW8Wj1NeC9vp6r3HOzMJBKJb13eUosGfED5wQTTvzaHCHx9fZfJ3xP12l2yYc0vmITgezAs3FDRNcE4EAABEAABEAABEAABEAABEAABEACB9gU6HfAePXp0HoPBKMvPz19vamr65pA1Pp9Pb2hoGEAmk2usra0vKXKqfHvL3LFjx+WhQ4eucnd3L2xv7Md4vb0KXkXXIJFIUGsLWkJCglddXV2vjgbieAsGIpGoRCKR+srfF/X5FQgENTwerzIqKkraZxceIAACH05gzZo1GhQKxerx48e97969u1yRVg379u07OftEJIsxcWj58/N/aN77fpfFyANb84wHO0v/zb76+z7j0d44I42eJtJqW6+w797qw+tcwTNz6WGmJrur5kYWqTjloZqll3sDmUKRKLJj2YC3/EkOXa2HAU9VR/OtbwG0FfDybzwwSFi4RsXGxmazk5PTK9l7SgPebwOT6evnkjm7ThlE/xoC7WAUeVNgDAiAAAiAAAiAAAiAAAiAAAiAAAgoINCpgPf8+fPDmpqajCQSCZHH4+ktXbp0p+y9EhMTPcrLyz3Qcx0NLeXXvHPnzuMqKip5K1as+EWB/XyUISLUj4JEInXVzcRiMSk6OnqDtbV1YnuBeEstGIKCgpyIRKJqW+vhcrmZu3fvfq/eyF21X5gHBL50geDgYPOTJ08GEIlEYnutGo4ePbp3UPA3qkUFBZLmugbyV8fC8uV9TnvNtB30/eriuryXykVJd7QmnY+WHlSG2ji48mlmc3wWClDlrex1uUm3NfWsenLw5xurashqejqC1uzR65yaOrKBTW9OfWk5VdDMJer1snjTwgFd11bAi15P9wnuzXlZquLm4XGTTiDuxe9VU1OTo2RucJ2+aXEdeo61ab8phLxf+r8C2B8IgAAIgAAIgAAIgAAIgAAIgMDHEuhQwLtnz55fMQwTkcnkJhTc7tu373tnZ+djLi4uRfILPnz4sG9TU5ONvb19bGuhJaqExTBMeoI7hmFEMpn81veBd+3adUhDQ+OutrZ2nre3992PhdLefbo64EX3u3XrVp/s7GzvJUuWbJMPj1ELBj6fX9laJS7qAdpSBa/sPkQiUUNrLRva2y+8DgIg0HEBHx8f2unTp694enoeaqtVw8WLF3+qampwHzh7cpV9aNAL+TuddPW2o2qqC6f9cUzafgVV9N7a8KslRU1VaDZ8UJ2Jjh7ZQF1Tqf+cSdLDFPHHn+u3WHBrmWTvuLC8hLmrrA0cbBorM7LVNC1NOMO3BL5VBYyuEfD5xCv+G3tNOhqeV19USk3bc9hozK7vC2TnrMUEvNeYQNpKoqVHcz2TdHboTPupo8aKNanKk/ExdXV11uRhjktps0ZLD3hEj5ZC3iVLliyUn/fgwYNHO64PV4AACIAACIAACIAACIAACIAACIDAv0egQwHvrl27YkQiESMwMHAWIkIB7Lp16xa3xhUWFnZER0cnaeHChafkx7TV5iA5Odn60aNHG3x8fJYfPXo0Yu3atcu721vSVW0aZPeFehpbW1tf8PLykoY8eAuGsLCwt4IbeQvU/9PV1dUNP+SpJSs45Ki7fYJgPf8SAUtVVdW49lo1FBcXT9fQ07EnzxvLIDvZSKtc8QfqwcupqKYSCBim69CvCfXm1bSxaiZTaRJduz7NqIoXjXXbFPBWv9+bq38yf/3giRqzuFRlWVlKChqDniu7k64x/+HlFvtz/z5rZW/rBZNfW44bzjzp4m0/4UJ0tpqRQatVvy29h9cWrLfSFBMJ/UzMmpXExAcYUaIqMdI1VgmY8U4/YNmQd8n61Y+pY9wpsnOK65g04eP8u9HbQuf9Sz4vsE0QAAEQAAEQAAEQAAEQAAEQAAEQ6LBARwPeN4FuWlqa+YMHDxZ88803Wzp811YOVPvzzz8d8/Pzx5FIpOZly5btPHv27Fgej8eYP3/+uc7c40Ne0xUHraE5UOUyXsW8f//+kBEjRhy1tra+kpaWVpmcnPxW/8u29rN+/fq+6IAnVO0rFApza2trWXp6ejoYhhmIRCJWWFiY9Cvd8AABEPi4AqampuEEAkHSXqsGJiYMoW2YJyBqq/NbWmH9y1eUsjtpapWpmYyqjGwGCnyVe+jxDQbaNpbfSdcwGuwsDVCZr0qpo6O3FaBgeGDAwnLT4YOasmJO6z4IOWDuHLSsyM5/VnVrAlkH43Vrnj1XGR7xQ3HS8k09jQY5NtrMn1LbUbHz4xdZqxob8NznTGWqGOnxSFamrfYARyGvhMdjMXaueSvYxu/JDj1uIHpRMjsmJqbFULqja4PxIAACIAACIAACIAACIAACIAACIPClCSgc8MoHuhcvXvRsaGgw8/HxOdYZFNmANDExcXBxcfE4FRWVUltb26tubm7Slg979uzZMWrUqFBra+s2K1g7c//3veZ9A175648ePTpHVVX19dSpU//qTLXtihUrVFVUVMzT09NzOxIMv68DXA8CINC2QHBwsFdkZOTPHh4e+1tr1SAUCjXZatRfVDb7VSnqmX0qUevvVT/2FfEFBNeNy6U/M3PPXNZHfw6L+OEFOpgN9epNGLvQRrOPBWd4xA/vtNKRvxer/DX5wkT/fvPTL2VWZ+Up31z9o+XMv+OfonECNoeIkUgSMo2q0KFt2ScvaqeHHjTtPX3ca/nqYkX3yPopxgJraCqTcHjR0KpBUTUYBwIgAAIgAAIgAAIgAAIgAAIg8G8TIKirq19t7yA01IpBJBLRdXV1r8oGuu21aGgLE7U4SExMHFNWVjaOwWBkubi4XLW1tX2NX5OUlGSXl5c3JSAg4Mfu+Ka8T4sG+XA3KSmpf0FBwYilS5fuxveKTp3vjvuGNYEACHRMAAW8GRkZhnfv3l3eWquG5uZmZ66h1irKQGsWZaRzpaJ3QFW6xoOdmU7r/KTXHDB2d11Wej8Vr95V1tEW/rE4qM/8B4kKV7+e/3qxteu3y0uMPJxYKT/vNRSJxcSnh84aqpkbcXpPHlujaqzP6zVlbAORRFIo6EVzPE+4pu8UuOSVzdxJHaoG5p65bk7UUudKWM1kftqz5we37xynqA2MAwEQAAEQAAEQAAEQAAEQAAEQAIF/iwChV69ev7x+/dp5xYoV21ra9M2bN21fvHgxaunSpeEtvd6RkFckEkmYTCbx2rVrX79+/fprXV3dv4cMGXLV3Ny8saW5UU9akUikGhAQ8H13e0M6W8Hb0nUtGULA293ecVgPCHROAG+fcurUKe+2WjU0NzePFYvFdKGu2nBFK3nRgWuoUtfjx3XFqB8vWmG0iburvrMdE1Xvor+jgBUjEt7p0dvabtJDY3rwmhpJHlvWl6IxMRZDnMVCEcF+6ZxSVIlb+MctdS6zkWQ9c0KLLRVampdTXad057tQU1ZpJXXKlSM5nZHk/Xlfk3/t/v6DEXujO3M9XAMCIAACIAACIAACIAACIAACIAACX6qAtEVDTEzMN6ampvfHjBnzqKWNtvf14vZCXh6PJyotLVW7d+/ehOrq6mEGBgZXJ0yYcJXBYLR5eE9cXNwCJpPZf/Xq1YHd7Q1AYbVYLJaQyWTUQ/etB6ru/W9fXfw19Hdpr10ymawkOzg6OnqNhYXFX6NGjXqCnheLxVw+n5+7e/fuhvb2HBgYaEAikfqicRAIt6cFr4PApxMICgpyIhKJqu39LEUr5IrF7nwb02nKC8e3+Isv+V2c9pppW5uVp+a4dnGR2+aVbx20ho89M2y27fCIH1/iIXBbErU5+bQbyzf1mpl85klzTZ3S/V/2GQmbuSR0jfWcidUSCYY9OXRG3yvk22J6D90OHcCG2ko8iTltiLd96Og7wtoSa8grLBsTFxfXbruJjs4N40EABEAABEAABEAABEAABEAABEDgcxUgBAYGDsjLy+t148aN9atWrQpuaSOJiYlDamtrLX19feNa26h8yIuHnDk5OYbp6enjm5qa7IyMjK5OmzYtqT0s1N+3oKBggYWFxbFJkybdam/8p3od7ZFIJBJIJBIBX4NEIqESCASeImtKSEgYwWKx9BcuXHgKHY5GIBBKt2/frlBwIRvuonuJRCJptV5oaKjCX+9WZI0wBgRA4P0FvLy8lFxdXd0yMzNNW2rVcOHChcGTJ0++g9+JTRD7Yl979KUMsmOL8ktVSVbGrR5Shq7Zo2br0XfW1xXVj3MZc1MvPpZfsXw/3fZ2dMZrVv/h+7bk0/W0BSlbo94JeJ8dPqM/dEfHA150345WFEt/vuWXqvKup5DEpVXZ0dtC57W3fngdBEAABEAABEAABEAABEAABEAABP5NAoQ1a9Zo0Gi0AXFxcfPV1NRKpkyZ0mLv1/Dw8Mi5c+cG6unpSb8G3NIDD3lR8Pnw4UOLp0+fjuNwOMZmZmZXvb2934QXbQHv27fvezqdXtTZw9s+9pvXQssFdJK9elvrQAfWvXz50q66utp91apV3wqFwpqampr8uLg4riLrlw93Za/hcrmZilT/KnIfGAMCINB1AuggRDU1NSfZVg23bt3q8+jRowChUKgbGBg4S/ZuTEwYgulqqBKrmYVigcBSZefqirZWk7I10jBz/0kTEllJ7F/4zwP5sR0JVu9+H2ZMZqiKXAKXVqT+us/wzvfhVh4/rcmXtmi49rc6v5FD6jNzvMItGuTX0pGKYk7Ub+oo2BXXNOyMiYlRuJdw171zMBMIgAAIgAAIgAAIgAAIgAAIgAAIdG8BaeUpquJtaGjQP3bsWPjatWtXtLTk+Pj4iRKJhDBnzpzEtraEQl4ajfZMIpHQraysro4ZM+ahogSRkZE/mJqaXp84ceJ9Ra/pDuPwamWJRKImEolqlZWVleXXhdpNsNlscx6PZ0alUotlQ+yOtFfAA/nW9o0qgZuamjKjoqLarPjrDm6wBhD4twngv5xBrRpQYWpzc7ONpqbmDT8/v4MtWXC5XCsajZaPXmMKuAdaC3kP9R7mrGFhyiYQCBhZTVWgrK0hHBn1S2Fng9Wyew/pqVv3mU65cjhHyOUSry3cYCXk8Qmmnm5MhmkPntWk0QofstbSvhStKOYcuqQpSHmyKzY29ti/7bMC+wUBEAABEAABEAABEAABEAABEAABRQWkAS8eGrZ1CFBVVZXyyZMnQ9euXRvQ3uQ3btzoPXLkyOftjZN9PSEhYSSHw9GdP39+fEeu605jWzt4LTY2djmRSOTZ2tredHFxeacFQ0cC3qCgIDcikUhra99isZiVlpaWmZycLOxOPrAWEAABDFu/fr0OiUSyun379oBHjx6t8/T0/NnR0bFEEZvWQt6/12wxV9HVlvbDdd30TdmNbzb3NHCxb7JdOK1Gdt7rS7+1MB7qyrSZO6m2vfsdd5poP/nSwWxVQwPpvKc9Z/b32vldgYFzf3Z71yryensVxeIGFpm9/ajk4I6dQxSZD8aAAAiAAAiAAAiAAAiAAAiAAAiAwL9V4E3vWFTFSyKRNMLDw6MWLFiwVltb+50+socPH/bR1tZ+6e3t/U9bYKiitaXDx1q7piPhcXd+o1rbd3uH0Cka8AYFBRkTiUQrRQxEIlFDaGgofJ1ZESwYAwIfWQD15HVzczPGMMw8MjLyx969eyeOHj06Q5FltFXJK3t9/KApdmOP787VtDTl488fGzDOYVrSiScqulrt/vInec3PZlrWFhy7pXOr0fWKVt0qsgd8TFutGnh/pmjyr6XsPxgREd2ROWEsCIAACIAACIAACIAACIAACIAACPzbBN4EvHgV7/nz570aGxtNfHx8jstjZGRkGLZ0QBA+TiAQVDY3N5fi7QE2bNhgq6SkpNMeakxMTICZmdldRQOO9ub7VK+3VMF74sSJyVwu18DPz2+/7Lo6GsDihzQRCAQlRfeH3o+wsDDp4WvwAAEQ6H4CPj4+NF1d3b6HDx/+TktLK3fq1Kk32ltlc3PzGNF490nUUa5tHqgYpes4yHGNbzGq6EVzlt1/RE/9Za/plCtHctq7B3q98Orf6k+PJuhPOBP55tsY7VXdKjKv7Ji2QmP2llgdzssSr2PHjrVbbdzR+8J4EAABEAABEAABEAABEAABEAABEPiSBN4EvGhTeBXvnj17to8cOTLMxsZGWrkl+4iOjl7bq1evpOHDhz9Fz4vFYi6RSKxMSUkplW8JgMILfX19p7ZCyevXrzsUFxd7+Pv7R37usPIB7/79+4PQnpYvXx6C/kSBq0gkqiSTyeYCgaCoI4ehrV271opKpaKKP+nj6tWrziNHjkynUCiS1tw6GiJ/7v6wfhD4XAXQL8Pi4+NXYhgmmT9//um29qFowJu6dZ9R9ZNcOk1LXYD68aJD2DCxBHPbvLJcUacj1iMd56VfziDTlcX4NR05IA2/5ojNKMeeX3nWeIV9Vyx/75ZCY96NBwaCpNTk6JCw5YquFcaBAAiAAAiAAAiAAAiAAAiAAAiAwL9V4K2AF6/i/fPPPwe+evXK3d/ff588DN5uAIWHGIZVhoaGtllF1l5bgfDw8L2zZ8/eaGBgwPnc3wTZFg0ogC0qKhq9YsWKrWhf71NNi4JyAwMDN9wHBccSiYTM5XJ70un0p1ZWVn+OGDHinao8Lpeb2ZEQ+XP3h/WDwOcqgFfoJyQkfFVfX9+nrV94KRrwIgtmQQnlytzVfefcP591fvwia9fvVr4ych/4Vg/dP3w3WFZl5qgteHTlnRYRf/pvtDAd7tFgPXtiHW4rDYoxDHPbFKBQUNxYVkk+aj3SZV7G1Qey7SJk3yvZ0JgT9Zu6uLQqO3pb6LzP9f2EdYMACIAACIAACIAACIAACIAACIDAxxR4K+BFN8areKOior6l0WjVKioqb6p4y8vLJ65bt26xUCis2blzp7SCV5EHPqf82OPHj89SVlaunTZtWpIi83TnMS21Z5Dtvfs+YSvyO3fu3EK0fw6Ho8/j8TRQVfDFixeHvnz50sfS0vLopEmTbt26dauPp6dnHu6E3qf09PRcOGytO39yYG0g8B8BdPgamUy2Rd9qeP78+cSAgICfWrKRD3gvTlnapzItS2NZ6f3UlsajXrxee37KT/Lb2GdB5lVpiFuRlkmvfpyromFlxi2/95Dx9NBZoynX4rK0+li81Xu9pTC3owHvrQ3bTJ//dkXfv+jOA/n1NW2MHER2tmY9r6+uqHmaR/dcubiGcyCh+mDY7nH4WH9//zESiSQzNjb2NXxWQAAEQAAEQAAEQAAEQAAEQAAEQAAE3hV4J+DFq3jR0NOnT3vLXjJr1qxEiUQiTE1NTelIaLhixQpVNTU1J9m5Hj58aHL//v3FAQEBP37ub0xL4S7aU1RU1EZzc/Ob48aNe9DZdgmBgYEGJBKpb2ho6DkTE5MTaF70PqA/79y5Y5GZmbkoICBgc2xs7HIOh2NBJpOrbWxsEvGgF71fQqEwNywsrOZzd4b1g8CXLoCq9fX09HTu37/vlpaW9kOPHj3e9OTF/93LBryv/r7PeLQ3zmjS+ejcQ728nBe/SH4nRL301SJbugqdUP40V4WurSmsLy2naBob8jVNDXlNr6vJDaWVZLV+vRo1rcw5nju/fSVrjIe5YpGI8OzwOSP/ojtp6LnqrFz60G0bi9UtTN4c4Nbae3Ool6eToYdT/VdxYS9lxzQfuqQvfPYSVQOr1tfXix9UFNdP/eNoNqrgFWY+942JiclcErwhgmikNx5raGJJONx6iUBwV8Jk/wOB75f+LwH2BwIgAAIgAAIgAAIgAAIgAAIg0BGBdwJe/GIU9JJIJCUymawqEAhoRCIR/U+1s2FhcHCwOToxHp8/KSnJvrCw0HPJkiV7OrLg7ja2tXA3Li5uAZvNNv/mm2+2oDV3pkUDHu7ie5atCMafO3XqlDeBQJBUVFR4o+rq5OTkvjk5ORPR63jvX3mz7du3J3c3R1gPCIDA2wIzZszwSEtLm4aela3cRwEvv6/pwvIejNdW3qMaULDLZzeTeo71rC77J00LD3mLTv6u/3jnQX0Ri8OZOP7rk2lpaX309fVrzczM3vplT35+vpmps71D/ImTxvIBMR7wmo0azLy2cENfm3mTKlBrhhsrvutZkZalxm9sJBNISuL5j37PJCvT3vTpxXeSn5ikkRl13FCJrixGITT+PD/5IYP3RwpJxW+CkGRlykLPH9Z18pzh7yuUcHlcAo16CbVoWBq84bnqtv8cEieuZVJEhWWqovxSiSi/FMMD34M7d38Hnx0QAAEQAAEQAAEQAAEQAAEQAAEQ+DcLtBrwfgiUoKAgNxQU43NHRESETZgw4WcLCwvUz/eze7QU7l68eNGzoKBggYWFxTHUNgFt6n3CXdm2C/Hx8dLgdvbs2ZdkscLDwyNpNFrx8uXLQ/HnUZ9eQ0PDu/n5+X46OjpJCxcuPIW/BgHvZ/dRgwX/CwXQL9nwAxmVlJSMY2JiQhgMRv68efPO5+XlLb1+K3kKw9KEbTlhZLWN7/Tqc16zBqCA9lDPIa46GprNKNjtaWp21MXF5U0VcGuMPB7P8tbTjJ81Jg5rcAhY8KYVgmw7BhQkqxoZNA/f+9PLygeP6Y8ijpjoO9oxlbXVRBmRx03XNOf+Iz//lTmre/WZ+XX1w/BYY/fvVxebDh/UJCwsp3P2/8ZWMjVQVwmYwcSvSRi70GbQlrXF6un5SsKsF1YECfab0mB7Z+X541r89gEKfLlxv+sJcov8Y2Nj4ZdW/8J/I7BlEAABEAABEAABEAABEAABEACB/wh81IBXtv0DujlefSofWHa3N0ckEonEYrEEwzAiKiT77/qIZDIZ/f3NIzw8PJpMJtfq6OikNjU1mfn7++95n3AXhbQCgQCFPA2o7UJ5eXkfdDNFvPbs2bODRqOViMVisrq6+kvZayDg7W6fMFgPCLQtgB/CdujQoZWNjY1OWlpaOeZO9g6ifj2bKQy6KD/6tBGPw1VynzS+saeWbkXuw4zLLQW7CQkJw21sbNiWlpY5FAqlUfauBWWlE++kpy6anX09E39eNuBFAWzvmROqym6nqJuTVGj5GU+0vn544R/hy1Kdoqc5wmsL1vVbyXxyF78WHa52efJSG7qxARf9fw2q4BWwOUTWDzGWFA1GDf0733rZ+99c/ZO5jm0ftp3/rGp+UqoBeo0yyrXNQzybgvboHgwNt4XPDwiAAAiAAAiAAAiAAAiAAAiAAAj8mwU+asCLoNeuXWtFpVKN0X8XFBRoXL58efPq1avXyx8Q1p3eFBTwkkgkUntriouL862vr3cWCoU6VCr1VUBAwNKQkJD09q6TfR1vy4A8srOzvVGbBbztApfLNTUwMLjeWsCL90weMGDAnatXr27T0NBI5fF42tbW1pe8vLzefD0aAt6OvCPrX38VAAAgAElEQVQwFgS6hwB+CBtazcGDB1f2te8/9AWzVmnUVO9y3UZ+fPbTbDfLMUOcsLpGPq2Bs4VGo+XLrryurs767G+/baMy6CSnIR61vXQMQmk02jPZMacTftuv5dSfMfCXtdL+urIBLx7AZuw6ZPb12K+a7t34q4eOnp6kv+egRiVLE9HjghdN6XuPGHxT9ei+pJmnmrorRq3sn3R1VRMD3oi9Pxblnf/TVJhXbCBRIgrp/XtVWU4YWUIkkdAvzqQPPBCem5b4WBFxYeZzDe7xazeid+0OVGQ8jAEBEAABEAABEAABEAABEAABEACBL1Xgowe8eCUagUBQ+m9QsYrL5aKDdkRCodAA9ZH9lNgikUgiFotFaA1EIlHqo0i4i695z549oRKJRLJ69eogsVicHxISUqrofmR77qKA9+HDh0GyHijolQ1qZedNTEz0KC4unkgikVgEAkHIZrNtXVxctuAhsezYzh74pug+YBwIgMCHEdiwYYOtkpKSDmrX0sRh+2r17in5auiwP+kS4gEmJvwhi1XbW5z1QuLi4HgcraCsrEzDyMioQahMsXtRWWpTwePQRp/anYtaJ2jwxJiTee94VQrliuxqL/1xLaaBJNbFKEoijEDEeg5zbxj41Uji8fkreywuuH3/utc8xx4O/Rptt294meQ+06Ok5rXQ2Lo330RLh1bCZoqLHmVh89atJCbuiiIYz51QSlFT5av1NKFo6emZ6tn35RN0Nbml/6Qpcarqq/tMHVMse2/UszfvzO+6409FvFBEkLVpv2n0ryGWioyFMSAAAiAAAiAAAiAAAiAAAiAAAiDwpQp89IAXQcpWoqG/h4aGnlBVVc1C/81ms+02bNgw71OACwQCafsF+dYLiq4lKipqE5fLtaDRaAUrVqzYWllZmRIXF4e+ntzuQzbclW3N0JZHeHj4XgaDkeXn5xeTm5urff369Y26urp32Gy2PnoOzSNfvYsWwuVyM3fv3v1Z9j1uFxIGgMAXLID/ggxt8XFO9lrL3r0cGEoUX/T33NLi43ceP1LTNzURiYUCrCL7hYqavg7fZIAd23mjf2nSr5H6PccMqe8zc0IdGo+qc2v/TtMa6eR6S5WgFCnLxpQIdjXpqKlUpmWo9LK0qnxdUGz4LDdHf9jsadzCzKdYGYNUNyZme4FEKCRwgiIdCvPzX5eVlumVlZSo8vkColgk4puamfJ09PUooiH2JQwtDcN+08dTiYZ60gPVJBIJlvJzhMRxle9Tqoaa9Bdq+CPl572GGJGAocPcFHkrIeRVRAnGgAAIgAAIgAAIgAAIgAAIgAAIfMkCnyTgRSGFm5vbYAS7a9euQ3iVKt6KoLGxcfDGjRulB4p9rAc6MI1IJKJiXYVNrl696vz06dNNQUFBk/67l6MEAqFp7dq1AWKxmKVoewbZwBtV7j558mRWQEDAT215oHGPHj1aKduyAfXdHTVqVGhycrKvQCBQI5PJjajFg6whVO9+rE8U3AcEPowA+nmBYZgemUzWw+/A5XJNeCa6wdfv3NIcGLCwPGnJt30MPZwbvjq6Mx8FucVJd7TYFVXU+ZlXM8jKNLyPOIYqZlO+D7ecPHb8CypPcCQzM5Pt7u5eiOblcDguZDI5n0wm14lEItWEixcO2A8eRDHatT73hMtEB9uF0yvw+4uz8lWxGiaF19xcxmY2mmibGBJsbfvzn2RkqEjEEhrdY4Ck/wY/AUFDlY+ukQa8v+yVOK70eSfgRa/jh7NZeY9S6BdREPJ+mM8azAoCIAACIAACIAACIAACIAACIPB5CCgcZnbldvDD1mTDXdn522pF0JXrkJ2Lx+OJqFRqu312Za/B2yig53r06JFYV1dnr6ys/NrX1/egou0Z5FtWoLn27NmzzcjI6MbUqVP/Qn9vyQNV55LJ5Ho6nf4a9eRFFbw3btz4xsTE5C9vb++7+DXokDcymSw9sAg9oHr3Q32CYF4Q+HgC6GcomUw2J5FIGkKhUJPH4018QRWNYIwbXPVob5yRRk9Tzovzf+j7F/7zAK2q7P4jel1eIa2/z9Ra+VXGe0zrP3LnpqKbi4OtMA6XQKMpvxgyaNABfX39t3r4op93JSUlaycd3EGo11ZhFifd1Xhnx9X1yhKKkphZW0/g1zLJuvXN2tho50I1NXU1rUED6PqO/aXVuiW30pS49fXVvSe93aJBdr6TLt72Ey5EZ6sZGQjak+VE/aYuzHzuGxMT8+aAuPaugddBAARAAARAAARAAARAAARAAARA4EsR+CQBb3BwsPmuXbv++tT9dmXfRNR7F/1d0QpeFHY8ePDgOwKBILC2tt7/7NmzIGNj4+P4AWiKtmfAe2rKf6COHj06h8vl6i1dunS3/Gtnz54dXVtbO0BDQyO3urp6EDqhHv1PVVU1z9fX9xA+HoW7YWFhbw5X+1I+tLAPEAABDFu2fu1uJQrZU0IlqzRpKIt/2x5hTlFVEUlEYmzI9o351/2CbeZlXHmgaWkqrZpt6SE9RE0swVBLBPSn64Ylr3NCYs3SY05pW1halLk5OJ6kUChpJBJJ2momLi4u1H3ZAh2LH5YXtfce/DZqXj+tJj5D2dWuxnnHhoLnCX+YCThcOiYWk1R66NVbjh/21iFr8vOV3n6g+mBntPHkS7Ft/gwT5ZeqNh++lBe9LfSTtPZpzwFeBwEQAAEQAAEQAAEQAAEQAAEQAIEPLfBJAl4dHZ0dampq2IwZM6596A12ZP6OVvGiKlptbe3HM2bM+BO/j1gs5vL5/FxFe9wGBgYOQFV4La0zKSmp/5MnT9b0799/96hRo56gMeie6E+89QI6XK1Pnz7PevXqVSQUCllkMhndn5WZmclKTk4WdmT/MBYEQODzEFiyZMlCJff+P1MnDCkhaqtLA9xnRxO0K1Iz1Ew83Zl9Zo6vO2IzyrHnWM8ar13fvXWQGRp7fem3lmRlZVHV4xzV4RE/vry5+kfLmX/HP5Xd/f3gEPMX567qDnAY0NDHstc9VaJS1PXr1+eLNVXHjrhx9Hl7Us92HTEuO3FJu7S2Wtm3+E4KGi9gc4gEEhFTov2vTURb81yZt6ZXn+njq9tq1QABb3vvBLwOAiAAAiAAAiAAAiAAAiAAAiDwpQt8koBXS0srRl9fv9jb2/tOdwJGh6zJH7D23wA1t2/fvm++2oxaS+DrxquQJRKJUCKRFIWEhJR2ZE94u4q2romOjl5Do9GqKBQKi81mG/j5+R2UHQ+Vuh0Rh7Eg8PkLoICXMm14MHWUa6Xsbm58s7mngYt9k+3CaTVt7fKo3diB/CYWyb/wzoMzw2bbopBX165Ps/w1nOo6pTvfhZqynuZrjBs67E7B46f3sosLA6c9u5bR2vyv/r7PMB3m3iSuY1JO2o61Gzd/VtnF8xeMF79IlraLONTLyxn9if+9rXVWP8lTvrnyB8uZyaffCp/fWSe0aPj8P9SwAxAAARAAARAAARAAARAAARAAgU4LfKqAN8Hc3Pyf0aNHd6t+ieigNTKZrIRroiBXQ0PjHovF6oPOBUItEBoaGjzkW0vweLzSjIyMoo5WzMr20UT3PHv27BgWi2Wsr6//rF+/ftnm5uaN+FoSEhJGFBUVzTU0NLyIt4GAkLfTn3u4EAQ+a4HWAl60qfhBU+zGHt+d21JrhhcXr2tk7Dtm1FRUqqLZx4Jl6D6QiVozuG1eWd4WSMq2fYb1V25rjnR023k0/tQWv6oH91saX5XxTOWM16yBamZGnIVZfzxKW7vVlJ3yWOK2bCHz1C+h6OcoNurgttzyew8Z6L/dNgW0eV805saK73r2cHVo7Lfw3f7B+BqgB+9n/XGGxYMACIAACIAACIAACIAACIAACLynwEcPeFGoeeTIkTN2dnbnPDw83jrE5z338t6Xywa8sgfAoercR48eqTx9+tRszpw5F2pra1m6urqorYJBdXV1blxcnLQ/paIP+WAXvy4nJ0fn6tWrOzQ1NVObmpqsSSRSk7q6eo6BgUG2q6trTklJiUa/fv2qWrsPVPIq+g7AOBD4vAVaC3ivzFndq/jmPR2NnibsOffPZ8nvcp/2gEEEJSUJVU1VqG3Xt5FXxyTLt2ZoTSbWyN19wdTpoZf/uLZq0InQvB4uA9jyY7NiTuum/bqvp6qRAXfWnXPS+x/q4eo6e/7cVKVJXvSrO/cZc+saKNw6JrnvzK8rFQl4WRXV5Atf+/ab//DyO78Q5N94YCCubaAJH7+4Cz14P+/PNKweBEAABEAABEAABEAABEAABECg8wIfPeANCgoyjoqKOuPp6bm3f//+b329uPPb6Jor8RYN6AC17Oxsb9TnFvXUDQkJkfaPfN9Ha8Gu7LxJSUn2hYWFnkuWLNnz6NEjo8LCQuva2lobFotlP3DgwJ1eXl45+Pjc3Fxt2dYR6HkIed/3XYLrQaD7C7QU8DaWVZIvT15qMzct8fH+Hi5uvSaPfj0y6pdC+d2cHTWvX1X6E42+syeWj4z6+Z3X0Xg012ErL7c1zbn/4NdfGzyzH0NIOMkjSBbq+k4ut/OfVS0/d0VaJv3e9+FmnJp6yuRLMc9UDfUF/2wKMaE8LlA20NFp/OfZE4N5DxIz4+zHOhi6DmCOPri9QBHtf/4vxERFV0fguNb3rf/PaFq3u5+ExQmKiYmJU2QeGAMCIAACIAACIAACIAACIAACIAACX6LARw94165da3XgwIGE6dOnbzI0NGR1F1T59gx79uzZamdnd9zDwyM5LCyszVPc29uDfLCLAmRPT8+81q47cuTIAhqN1iDbiuHo0aPzVFRUyqdPn34TXRcfHz+xvLx8spWVVay3t/dd2bkaGxvTo6Kiuo1tez7wOgiAQMcEUMBLHu70A23mqDcHqKVsjTSUbbcQqWnv4bV7c15L/XifHv1N5+53YZYalmbsoSHBhS1V4+YnJmlcW7Cu30rmE+nPl2tOk+2UMdJuDUN9/3pTbcmwyC0thrOox+7wyJ/ynh46YzDhbNRzVvlrcqLLVOd5s2fPupFyN1p3wcQqPBw+ajfWwcB1AHNMTNtBr0ggIBy1HePom3czXV6KtWm/afSvIZYdE4TRIAACIAACIAACIAACIAACIAACIPDlCHz0gDcwMHBAREREgnwf209JKhvu4tW7aD2oglckEuWGhoZ2utJ4xYoVqmpqak5oPnxuPp+vx2Awcnx9faWHtckGvii4raiomEAikVg2NjZxo0aNeozG7N+/P8jGxiYRBcOocjc5OXmBurr6y+bmZl3UH9jX1/cwboh6AoeHh3er9hef8v2Fe4PAlyiw9NvAE0RjPRuVFdOYaH8nXbztJ1yIzlYzMhDg+41QsR6y4MmfqS31461/+YpyaerSfgSMKDH2dGkYHvFDkbxTys97DR/uPWK24uWdB4fMhzgtX7LkqxflpbselhWYTr1x8klLrgljF9oM2rK2+OmRc3pGgxwbbeZPqb0+dI6NHkPjVX/b/ufjjsVtXlyRmooOY/t71U+9+sxSrFVD6vb9PUQ8HnHQD2vKZO/LOXRJk3fv8fLDhw+32Bf4S3zvYU8gAAIgAAIgAAIgAAIgAAIgAAIgICvw0QPeBQsWfH3u3Lmtq1evXt0d3grZcBeFqGhN1tbWl7y8vKRVu5WVlSkd7bEruy9UsUylUo1l5zYwMKi+fv36xlWrVgWhcPfBgwff0en0JyjALS8vlx5EhB4lJSWLpk2btsjCwqIhIiIigk6n53A4nJ4YhhHQgW94QJyYmOhRXFw8cdWqVRvRdahn8I4dO+50B19YAwiAwIcT8Pf3n6FkZxVcbqJJeBJ7usfky4fetHBR9K7oELO6F0Uq6OA156BlRfKtF1Bf36Jrt/TMjI1KJ3890ZcpFgbHnz0zdHHh7dSW7nFs4NcDOFU11GWlKamomnfxi+QH6PC1237f2k4aMnzvo6dP3Jt0GZZNvGaisramQN3cmKtIL150rzjbMQNn3zn3mKqhJkJ/FzewyOztRyUHd+wcouh+YRwIgAAIgAAIgAAIgAAIgAAIgAAIfGkCHzXgRdWsxcXFX9+6dWtlQEDApk+BifrsEolECbo3CleHDx8urXRFlbNsNtvAz8/vIL6uruhnGxQU5HbmzJkZbDZb38/PLwafe8+ePTtGjRoVam1tXYPCX21t7ce1tbX2XC7X1MDA4Dpqz5CRkWHo4OBQXlxczDh79uwhbW3tq+7u7r+ja+TtIiIiwkePHr0Vf00gEDwNCwt7Z9ynMId7ggAIfDgBVMmr7Pt1n9/8N5qbDR9U57Z5ZXlH74ZaNjyJPmWo72zfWJ9XoGI8xEVaFYw/sqKOm3qP/SreSM/gaCNRsurqnWSvQaHB+S21dkDX3Phmc08DF/sm9LO27N5DtVH7txZeHjF/gLmSyu8DBw48dOTYsUSKpbHQdMwQ6c8oRQPezAMn9RqeFyp77fpO2pqC92eKJv9ayv6DERHRHd0zjAcBEAABEAABEAABEAABEAABEACBL0Xgowa869ev10lLS5uUlZU1ffny5ds+BSKPxxNRqVQSClUFAoE6mUxmylbO4n1vRSJRQ2ho6DuntndkzXh7BhQeo+tke+oePnzYV1tbO49MJvPpdHojfqhbcnJyX7x6GL8Xei41NTVk48aN0nnkH/hcsr14hUJhzc6dO592ZL0wFgRA4PMTWLp0qT3R1uKISsAMJurDW3zjrtbwiB9f6tr1aW5pN7U5+TRtayuu/GuoZcP5sQvsx53cnf0q6a4Gep1b16DErW8gc8uqlcc6OCerEpQiWULBgrsVheN0PJ1rWjpoDV3HY3GI8a6THHyeXX94ecaK3raLZ1ZWXfjLsCklK+urr77axmazh0pGOc3LyMqS8BtZSkN3BL9SVP6U+xS78ScjctUtTPjsLbE6vKLygCNHjtxS9HoYBwIgAAIgAAIgAAIgAAIgAAIgAAJfmsBHDXiDg4PNr1+/PqmoqGjIkiVL9n4KTNS+4Pbt2/1kA9WcnJyJXC7XxMDAIAmFsGKxmJWWlpaZnJwsfJ814u0ZWgp4UVuF8vJyDw6H05dAIEgkEgnB0dExRD7cRfePjY31a2pqslu7du0q+fWgeWpra/vi7RpkX09JSbnzvnt4n/3DtSAAAh9HAK/iJVmZsqqz8pRvrv7RsqVqXvTa2WEzHVy//abAaYP/O73FI7UGDDIfM7SGVVJBZb+uptH1dbmqJj14AhabqFrTRB45aIivQCDwzFWRzKhpZglb6tuL7zg9LMaAW8dUGvDN/NcXJvr3W7JkicSlhxnT2dn5QVNTk1YVv7k/pZ8FL+vsZV1jR7smLUuzd0LnlvTqXhbR6opLaT0H2nN42S+pIr6QNtzLK0pu7G0CgZD4cfThLiAAAiAAAiAAAiAAAiAAAiAAAiDwaQU+asCLDlj7/fffv66tre3l6+t75FNsXSQSie7cuWODB7z4GvDKWRQANzU1ZUZFRbE6ur41a9ZokMlkc3SdQCAoolAofYlEIg0FvE1NTcZLlix5E0Kgg9KuXLkSJhQK9V1dXddyOBzGuHHjHnTknmiOixcvxpuZmUXKVgfjc4jF4vyQkJDSjswJY0EABD4/AdkqXnz1eDXvzL/j36rkRwenld5O1SQp00RjDu3IV9HVfvOLrIzIY/pqFsZcTUtzrlYfCx4+F7OghHJlon//qWPGRyuJxWVlmpRvHtxLUZv6x9HstrTwatsXF//UGixQMZ86+qsmKyurfIFAQKliNvQRatBFdE11YUV2nooShSLRterZYtWx/D1KHj5R1enVs5lCJmPiWiaBIsFY5iamGTLjLhMIhDftdj6/dxRWDAIgAAIgAAIgAAIgAAIgAAIgAAKKC3zUgHfjxo2Dz507N4HP59PnzZv3m+LLfP+RKLgVi8WEs2fPTiYQCISKiopRDg4OkfIVs1wuN3P37t0NHbkjHuySSCSNpKQkexReyIe1qOeuSCRi6Ovr/+nm5nYLHZwWFhZ2REdHJ2nhwoWnOnI/2bEoPH716pW/qalpjHzIiyqRQ0JC0js7N1wHAiDw+QjIVvHiqz43ep6Na/CKEtPhg5pkd3LMccIAx1WLSh7uPmTisNKntL/v9Hb7dce7TbYfZu9caqKlvYpJEB6OP3dODx2g1pbQy9//0sg5maj3dfye55JN0YNnek9mW1tbS0PhKQlTXdzUBmNjLMcLNEyNeXV1laTAv5epbBj7a5OTsbtw1z9blCPvbVPB51elqkkOT7vYeLswiYyet9WwE59YeF36s3rRiXHq/vZ+ecudlxf8dzwEvJ/PRxdWCgIgAAIgAAIgAAIgAAIgAAIg8J4CHy3gDQ4O9kJrRQFoYWGh55IlS/a859o7dDmq3EXhbl1dnb22tnYWunjWrFlvfYVXJBLlhoaGvvO15dZuhAe7xcXF5qmpqUOrqqo8lZWVi4lEoqCxsdFJTU0t3c/Pbz+6PiQk5LyKisoz1JIBwzASmUyuJJFIjRQK5fWyZcvCO7QZucEttYBAQ7qij/D7rAuuBQEQ+HgC8lW8r/6+z3i0N85o0vnoXNlVnHT1tqNqqgun/XFMGrT+FfCDOa+2gTIuPuJ5W6tFB6fp8iSYLUM3lE8hD7l6/9aYQTu/fdHaQWv4XL/PXtXbeq53lf/XU5StShp7cJqZvIX/zKdl1WQxfrD5WThtsD/7Re4j2rIHiygcIYewtfd20cgh05uU1RkifI700vtKGeWpSjPtFvGCry1T/W5EKHv75UC1WQMXN9cIaghXn5wh/jn32l8y64eA9+N99OBOIAACIAACIAACIAACIAACIAACn1jgowe8aL8RERFhEyZM+BlVsX7I/aMD1dAp7mQyWQkPeNH9UKXrfyt6WSQSqUEgELBqa2tZcXFxCvWARHMEBgYakEikvgcPHlzV3NxspqurexuvzMX3dOTIkQUSiYTq6+sbg57btWvXoXXr1i1OS0szz87OHurj43OsK/aPAl7Z4BrNicLrzlQjd8V6YA4QAIFPIyBfxXuol5ezfJXtxSlL+3AqqqkEAoYp99Djj5k0sab4wnXNuxkPtTzDN+dZTRrd4s/lZ0cTtCsv/W3oaWIVSyAQKpPznnyrO3lkdWsHreEC6PC2P+av6Rtz769qa0xZ5+ajBLoWQaU6Ojta11V1MHnu6JXM356fpPSl9sG23/4/+uLey/m9lfsQ1A31+JomRrzyxlLiL38F0rd/dUDaNgcPeMP+/p7uoexOuFifiK0w9ZfMdp95HQLeT/O5g7uCAAiAAAiAAAiAAAiAAAiAAAh8WoGPHvDeunWrT1lZmfRgsZb6xnYVh0gkkqC5SCQSQSAQCNPT03s+fvx4hrq6+ouZM2eeep/WBT4+PjR9fX2nqKioLbq6uqkzZsz4s6V1V1RU0M+cObNtzZo10sPRTp8+7V1SUjIvMDBwelftE58HzY3/d0VFxTgHB4dvU1JSznf1fWA+EACB7ivQUi/elkJetINTbpPtxGIJccqYsa/Jjc0nBVSy182sR7bKViacEZE/FcnvEvXhvTppqf304aMjlZWV/8gtLT75hF1LlK8QbknnzqadxvNGfqU6yt5JVcLhKqkRyaW+f/v2GKLhRfPQGiKREIliZlMtcevLLaQ1Q79nm/J6kHlNLBKFThedY58X9dKxFk2wns5Hc+OtGxwMXYS9qb0xHkkgSS27Ta5orsD2j96fvsxhGfoWBlTwdt+PKawMBEAABEAABEAABEAABEAABECgiwU+SsCLql3v3LnjjQ424/P5OlQqtZzH45msXr16PdpPeHj4XgaDkeXn5yetdO3MQyQS0VBVLoFAkB4MJBQKsfj4+EVsNtucx+OZUanUYjqdXoSqZt/38LGgoCCnS5cujW9oaDBrrwo3KirqOwcHh5NFRUX98Spb+dYQ7e33ypUrri4uLo91dXXbrTC+ePGiJ1rXrFmz1nW0l3B764DXQQAEur8AquKlTBthSxnYpx5fbYz5YBf/ojtpsqs/4zmzP42uIh5l48CXmOrzCA1N3MLMJ/oFr16p1Iv4vOERP+YbD3V+67DJePvxzl62A+JMTU1/axSLliVlpI4cELy0SL7Hb4tK38cOWjp/YROdTq9nMBjVUy9P7T3RbCJ/MH2wSh2riU7SU+V+lxFIXeWxiYN68LLrmUqFzx6r7Mz+VenXWbENhmrGYtl5UWVvwIU5jEF0dwJRn85zJw8gniuPr7ow5QJqwQMBb/f/qMIKQQAEQAAEQAAEQAAEQAAEQAAEukjggwe8KNw9ePDgYbRea2vrS+hQM9SqQFVV9TGRSBSKRCIyi8VyNDQ0/K2zFb3o8DQCgUAjEAjNxcXFjLq6OkZFRYVRQUHBJBcXlxgXF5e3qtEqKytTOtKOQdY6ODjYHMMwc7zdQnvvw6lTp7xRtTI+rjN7DAkJuUAmkytoNFqRtrb2Yxsbm0xbW9vXLd0brWv16tVTQ0NDM9tbG7wOAiDwZQos+TYwmebtSSO79mtGlbfHHMY5K6koi5ZXpKXI7jhpwlJ7BotHbuipV1/2T5qWsdvABh0ancTOfqlZq61Sr2dnzfL4ZX0pfs15jxmOhgRK0pAhQ/ZyudwBxcrYyqzcbJW2qnjvbAo17r94VpVjcZPVABVtej8bG2kPdBTwTu41uWaIylDt+ma2mpqtGSsgcS4DD3jRGNR791RqtMquqXGN8u8UquRFz/UQ6JKKuUXYSLtJ3NN3o+gJM8/90ZmA18fHxzwuLu6dyuUv8xMCuwIBEAABEAABEAABEAABEAABEPiSBD5owIuHuyiUlG1jEBsbu5zP52tzuVwrhKmhofGPr6/voc7ACgSCSiKRqE0ikcio/UNmZuZyEonUpKWllV5ZWTkR9bwVi8Ws92nJgK8LHapGo9EGxMXFLdDQ0CieNGnSrfbWfP/+/Z4ZGRlzNTU1paFGZwJeFNqOGzcuKC0tbTifz1fncrkWaC51dfVME+sECpkAACAASURBVBOTLBSao7/j6xo7dmwEVO+2987A6yDwZQss/TYwlNTPwlN57lg26p+bHh5r2lRcrhJQ//guvvP7Y/ztKirKKVS7XszxJ3a/EItE2P4ezu5kmrLYrqeVEsnOqqbw3gOGuqEBvzTzqaqxmZl4hJNrBGrRgOZgEoSHr+dm0QYGLCxvrYr3UG8vZ259o9LaoECR1wAnaj8bm6dqamocPOAdo/eVRn5BgY6+ez+mfMB7Oecc5UVNDmndkO+bZd8tFPzuubtVJdL7ZBOT00CcfsxTo4r3Ggsfso/jb78wnU6nnyQQCAcVfYdR1TNGozhL6li7DkZERCt6HYwDARAAARAAARAAARAAARAAARAAge4g8MECXtm2DMuXLw+R32xiYqJH796986ytrWs6C4GCWwzDUMBrdf78+WGvX792xu+FDh4rKyubYWPz/+zdB1RT5/s48ORmQkIIS7YMBwiK4AAcrThQ6q5W64YigiIFEUFbu63fKogMV1VEUOuqWke1Kg5sHQgoOFgOBGXvnXFzb/7n5fe9/mMaIChY/fbJOT2F3Hd+Li2HJ899XrsYDw+PQ+Hh4S+z0F5nPjc3N6azs/OQ9PR027S0tEXLly//Qd1xoqOjY/X09P5iMpmSzgZ4UfYul8tFp9vT+Xx+XktLiyUKXjs4OKRkZ2c7VldXDxSLxZZcLvcZSZIaaF1vkqGs7p6gHQiAwLsv4BsWMh0T8L7jrf2s9tLyr61IgqTn7DthGtSS8xfR0MT8zWmqM8fGssFgxKAa17UBJTE8u5Eua5bl0zA6relFqcYwTQPN2sqqgoaGelMLWxuS5HLYHJHkMo/B+hntHpVpKO9r6JR59qKgvSzeI6M+7b9y9WryQxMrrV6WVg8ZDIaM0iuvquxT0VTPR485cLR4hJ5lzw5L0SjLV+cXcmmknK7L4jZYW1imdyaDV7FuseRCio40+U7Jrg2bJr77dxdWCAIgAAIgAAIgAAIgAAIgAAIgAAL/J9AtAV4U3GUwGLY7duwIo8oydAd4c3PzE01NTct9+/Z5ofE9PT0PKM6TkZFh4uTkVNIVAc9Vq1b1ZzKZ+ihwjOboTKA2Pj5+CY7jmgKB4Fln+qF5VAXC0Rqqq6uHBgQEfI3aVFZWclNTUwdOmjTpNvr+TWsMd8e9gjFBAAT+GQFfX99A9idjlqFCMce/+NGkz8KPi50mj2tO3xxv+uDwKUN9N+cKKjhbeT9Pw8DBpjVb9riHp52OjXXLBwtnNTCsTJswPe3WQ85EYVt6ChjsxejrRjm5rKxPD8fMsxe1NPV0ZdqWZmKXtcuL0TVUGkLb2lz6/OotrT8WhfTz9fZmzPtkNmlhbPKIw+G0UBolFeX9WZbGeM2LYk7V4wING/cPX9YO7ozY0z9TtM0tLFqEGrxCwx49tqIM3sWLF8+i0+mVBEFUoP9V7t27t1LVmL4rPs/TilpZgq7hd3J1xEcvP9oVvml2Z+aHtiAAAiAAAiAAAiAAAiAAAiAAAiDwTwl0aYAXlTBgsViWjx8/7pWamjoWHXCmKnu3KzaLDlQTi8WVCQkJUYaGhmkzZsy4qjwuQRB1OI4XvGm5An9/f75AIBiCxn+dAC/qFxkZmcBisSoCAwPD1Nn/4cOHpym2Uz6YbevWrd/279//yAcffJCC9ojcGQyGEPXpqpIU6qwT2oAACLzbAr6+vp4Ma9O1LIz+m6y0esDl8xfdRWKxpKmhXpOuwRW3iEUMoXXPlnm3T/6tbvf93YcN0sJ/thwatrTAYcmc1uCoZPtxI+bjop1cLjezXi5LjNu+w6TnuBGVmga6eOPzUq7pyCF1JsMHN56ZtXyAW+TaPHvPmdXPr9zU6n33ue38ufPkuhirmM/n11BqxeVlDpze5uJHl68LrUY417O47Jc1yzsjW/uimENIcLq2rg6RnX73+R8XL5Ds0UO4ZGVdk7yxmUHWNWHyZhELYzJr5ITsBY3FqiXLqh9g+sLhmIm+nWbA7HpqPtHB87p48t2Q3bt3X+rMGqAtCIAACIAACIAACIAACIAACIAACPwTAl0S4KUCu4mJiSubmppsqHICr1tXVx2I5ubm2ri4uMSBAwf+TNWgpfp1VWCXGi84OLg3h8Mxi4+P9xWJRIa6urr3OpuJi8aKiIg4pKend6kjFxRErqmpGainp9dat7ehocECwzDcx8dnB/r+t99+G1lWVjbc19f3S+owNao+MLqO6hJHRka21uWFFwiAwL9bwMvLqw+bzfZ7UVUx8k5a+gC2kT6Oi8QMUUMD5uA7rzXbtjr3sebE/dGP25K6EvS9ZdntTO15Kb/dE0cdNmQ9L99Mo9H4MnurZRyfqSU/mw1zMXJ2qK97WqhhO3tyOSr3cHKGnw1NTqPxTXpIh4b4Fmet3mQ3Z+IksZ25dQyXy23N4BWLxZo5JS/8eIsm1abE7DGpefRMkyQIOkdbC3ff+GWnDzz73W9NnzEb1jxrluGySgPey4Ct4r7I2gYWWdfEptU3scjGZhbDWE/E6N0Tlft5+SKbRYzm9fEau37aNPTf/dMDuwcBEAABEAABEAABEAABEAABEHgfBN44wEsFFrdt2/aNjo7OAycnp7/epK6uOmg4jsuOHDkyjSRJ3qJFi47m5ubq5eXl2U6bNu1Gd2SvhoWFuWIYxo2KitqK1jdo0KAto0aNylNnrcptUE1dGxubTWitbfVHAd7GxkYLX1/fLVQbdNAaOjBOsTyDWCzOfNPs5NfZA/QBARB4fwR8fHwcGOaG3z1hyhzKnuSznVcvLarPf865Fvqf3mYfOteO2/7js452c3D4xw5MriY5c9fGAume08UCGiO6WU5+Tv/4wz4sF/vqPX3chi5+nJyGMnWpw9ZQaYa7WxJMe09zr0r9aYeFhb6h3HXEcALDZU8FHI1QNKdEIjGRmOh+pbFqQTmqEVyZkaWFi3FMU1+If3Jxf1ZH61K+/jDxmH5Z6j2tcdvWdbinjsZurcf7R8oOOHStIym4DgIgAAIgAAIgAAIgAAIgAAIg8E8LvHGAFwU/T58+PaGurs7Cy8tr39vYEEEQxNGjRz+urKwc/t86wnSxWNwnLCzs4+6oPxsSEqLPYDB6oyBvcnKybU5OTmsd3tctP7Fx48azU6dO9WwvEB4XF7esvr7emcPhvAgICPgGfd/Y2GhvaGiYNG/evFMoS5nK3n0b5jAHCIDA+yng5+f3KWvqhz/U6GvW3/wmymLm+cRstJOUdVtMnp2/pj/Ad05Jf89PWg+7zDtyVtfm00kvyydQOz4x2btfbV4+38zBruUDq36HtVnsE4002QHOOr8n8f3GDUHBXVU6xz/ytBsa6veCW1ihKch8VoKzsAEsMX5cS0vrKGovEols8D6mS08fO2Fm6T6ypu+nU6p0evVsrfX7uq8jbnP6j9ny/VODAf9XS/hNXk3f7NRryn8x8pdffml4k3GgLwiAAAiAAAiAAAiAAAiAAAiAAAh0p8AbBXipw9So7NLuXCg1Ngruoq8ZDAaDOoDs999/jw4NDV2A3u+KA9VU7cPNzY3p6upqRqPRLNH1hISEhegk+IULFx7qyn3funXLqqCgYEBtba2DVCrtwWQyqwICAn5Ac1CHxqGvIXu3K9VhLBD43xXw8fFxY4902qThObGRyrSldrun7+ihLJ4mLuxj1VKZ8VCbqaFBOH3u+YKqt6uscslndW/y3lNy7MgPoqSD+iy+//wZ5070Hgv/yrs3lduiYPGdqDjz2fGRz4h9fzzDRNJUDMNkXC73LtW2ubl5aHplURBmZ9Xs+vXnrYecvenryakkYd6vZw0mHWi75IS6c+B3c3XEB8//sSsy5gt1+0A7EAABEAABEAABEAABEAABEAABEHjbAq8d4EUBTxcXF9fExERvoVBYOH369GtvY/EowIuCu4pz7dixo/XgMpRR210BXmo+Ly8vroGBge3ly5dHFxYWjliyZElr2YY3fcXHxy9paGgYwGazK4RC4QMrK6v7w4YNe+Ux4+7e25vuAfqDAAi8ewJLliyxZ/Tv9Qsv8NPa4x6edsN/CC40dnZsbg3Abt7dEx2uRmXuKl5XtZPim3d4KT5f9pkybsLuEmP+3GuHTghsP51S7rJ2eWstX+r155qNPVsqqlnjvl5RJvn5N4YQY4aoGu/JkyczbuY8XDz34R+pXSn321Qf26Gr/IrMPhz6Sm3d15mjJeawLv7w6Zy4uLic1+kPfUAABEAABEAABEAABEAABEAABECguwVeO8C7Zs0ay9TUVLe0tLRFy5cvb80wfRsvVQFeNG9UVNQ2Dw+Pb21sbFLCw8OLunsto0ePnp2WluYfEBDwnbpzXbt2zUZV7V4UoNbS0sofO3bsH8bGxs1tjdcd5SfUXTu0AwEQeD8FPvvsMwO2tell/leLq9Fhac3F5ZweTvZNKCj7t4ze/9bSbWunuEiMHeg12nXezE92kf0sRly4lGQ0KMCzhKq7i/qdmLy4n4X7yNoBzkMaZKf/pGvTmK0fwLX1Sjiw/+QA79nlDt8Hvszgvb1+mylqrxw4VvcOHBk9t/+YmO+eGji8eZkG8W/JBpJzN9bGxcWdUnd+aAcCIAACIAACIAACIAACIAACIAACb1PgtQK8KIvV0NBwyPbt238YOnToPmdn506fdq7uJgmCkNNoNBLDMLlUKqVjGEZnsViYYv/4+HhvPT29vO46ZE3VWmfNmjX49OnTicHBwQGHDx+ehtqIxWJtkUhkQbXX0dG5j76eM2fOqa1bt66j0Wgo+7iFqt2LDkx78eLFZ1paWrfUqefbHQfIqXsfoB0IgMD7K+C7OiRHa0NAGdoBCp7eiY638K+8c/O8d1gvqwmjalHd3dLUTJ5ijV5Vu8Xv5Oocm77EfOjgwV+bOjsG3Sh+yjFyHtiIavgW30jnn/da1c8jYVOO7pNyDMstzObTGHuocWQymQ5BEBwOh9O6DsXXybO/b2EZ6uuPT9qbe3KGn42mnq6ssaiUYzpySJ3r2oBOlW5IWb/VhEbKaV1V8qFl+zFtWeYj7927d2e+vz8BsHIQAAEQAAEQAAEQAAEQAAEQAIH/ZYHXCvCGhITYnj179tPuPlitrWxdxRuC6vBWV1fbent7twYScBwvi4yMzO3um4bqD8fGxiYZGBhcq6+v74fmk0gkFhoaGoXoa5FIZMXj8bIbGhpczMzM9svlcjo6HC0iIuIAVS8YBXhR27lz555WZ71va2/qrAXagAAIvD8Cfl+G3dRcNZ/EdAS4YtauYoD3/u7DBsV/pWl/tC/ySVs7I+uaWBfc5vdmkPLNIyZO8D3952Udj/3Rufm/X9YtTLquM33f5qfibceFnCbJAS6G3aLGEZPkMAmPteBRVo6WDoNzvreFxUHlOZL/+mvxk/ynM3VsrKQea4NLM46dETaUVbDcT/78QF3pyvt5GucWBdt6Zp7LULdPR+0av92lK31eOiohIaGuo7ZwHQRAAARAAARAAARAAARAAARAAAT+CYFOB3j9/f35AoFgSHcdrCaRSAgmk/nSQrneLnXQGMqalUgkvPr6esfAwMDWR4AJgqiLiIh4K1lWKIv52LFjf2hqahbW1dWNMDIy+h0FcKmFb9u27RuRSNRn7Nixq2/cuLEsICDga2WzuLi4JTwer1ydAC8Ed/+J/zxgThD43xDwWx1yhOs3wyr94AlttCMqK1a5RAMqbWAxZnhNe9mvKVP9+5Y8zL004iN3hytpty11+vdt1Oyhh7tOm1iFSjJo4vINLBarhpJrppPehI25/cEfN9lYThhVWXXjjq64pFLO09B4oq+vX2ZsbFxhZWVVwePxzj958qS3qalpb6rviRMnZrD1hPqDNn+R33P0sEb0/rYeg4YNDvIubCuz9+y8oD51Two0e00ZV2nnPatSYGqEv+5dlDe2MJs3JLB3/ifC5XXHgH4gAAIgAAIgAAIgAAIgAAIgAAIg0N0CnQ7whoaGOu7fvz+wOw5W+285BhqDwVC5roSEhEW1tbXDtLS0MhobGwcaGxtfROUPEBIqX5CampqZnJws6240NP6KFSuE+/fvj7OwsLhhYGBQ7uTk9MpjxBEREb+izN3q6uqhI0aM2HH16tV1K1euXEytLTY2dj2LxapvqzSDTCar2rRp08O3sReYAwRA4H9bwO/rNTu4M0a7pp+9qEkFeK+tWm8hqqlnesSHP1XcPSpxkH/mssG8lN/uqVJ5/N1Wiztxh6v6DuxPpt5Jdxod831uTzFNpqokQzOT9gVzygjafs8VdosfJ6e9DPo+fMIrPn3JsPLRM25lfiGn5vEzTS02t0JLSyvP0NCwvGfPnuXa2tpi1P7Ji+cDHjVUDSO1NCTVD/IE9l6ftB7o1l7phobiMlZ2wjGDp6eSDIS9LVsmHYx5/Dp3mHhSxBfFn87b+VPEgtfpD31AAARAAARAAARAAARAAARAAARA4G0IdCrAi8oS3Llzx6MrD1bDcVyG6uqizcpkMhqHw2G0tXGUFYtq/j59+tShqKho3tChQ79zc3PLlcvlssbGxszt27e/8Ynp6qKjQPfBgweXyuVyctGiRUcV+6Wmplpev359DZfLLRIKhQ+Ki4sXmJubH0BtqIB0bGzsf1gsVp2qAC/az+3bt1PeVrBa3T1DOxAAgfdTYMmSJf7chR/53/3zBuvp6UsG4po6tukHzjXKwV20OxTgRW3m3z6pMsBb/2e67slZ/sbzFi44Xm8snK7ZIqtpqyQDd/msOkxPW6qcKaxK8cWWXyzLH+dzqp4UcKueFXJYXA1S39SYsDU0zdQ1NTKsdBvQTKPTaSU372h1FOBVHP/kdD9b60mjqx2WzKns7N2T3rynLzlyaf+u2K3hne0L7UEABEAABEAABEAABEAABEAABEDgbQmoHeBFwV0Gg2F7/PjxsU1NTYaenp5/q6HYmUWjbF2SJOXKB6Ypj7F3716UtfvhypUrfRRLHFClGlB7sVicGR0d/VbrIyIPDMN6b9u27SddXd10xfIM6NC3xsbG/gRBCNC6qUPYioqKZs+fP9/X2Ni4Ga0bZfE6ODjsR0FqxX3jOP4wMjKyqjOe0BYEQAAE2hPwDQm6p7VpRU3ekbO66FA1VW3VKdEgx3HsF8tRg90++HC+kZHRMCaTmapckuE5TTK0939WvHKYmjpBXsU1Vec84ZamZvIzvo21/Gis+5lGG9OhF7fEmXJ0BVLb2ZPL1T187biHp93wH4ILjZ0dW/+/25lX09odPXf+J7xXZ/pAWxAAARAAARAAARAAARAAARAAARB42wJqBXip4C5aXFJS0oD8/Pyxfn5+0aoWiw5GI0kSjUuif6vKyMVxnERZu22VYlAcFx1EVlNTM1BDQ6NIJBKZL1++/AfF6wRB5EZERPztVPa3AYnqEfP5fNsjR47MQ6UYuFxuSUNDwxCBQJDu4+OzQ3EN27dv/8rJyemXYcOGPUOBapIkOTwe7z7K4N2wYUPy21gvzAECIPDvFqCCvKoUnl+9pZXy07aesy8eyOpI6czQjx0MNbR2jhgx4qJi23qaLLze3pzz26p1NibDB9UM+tyrhKqdi9p1NsiL+jwI32324uAZ6aiPxhNJ2fcMzEa51A1Z6aP2//NfZ040LwR3O/opgOsgAAIgAAIgAAIgAAIgAAIgAALvikCHAV7F4C5adFZWVo/Lly8HBwYGftFWgFf5YDR0cBqGYXIajYahwC+Lxfr/p6h1IEFl7UZFRe3g8XgPfX19tyl2+acPH3Nzc2MOHjy498OHDweVlpaaTpw48WWdSWqd8fHxSwwNDR9MmjQpRdXhdBDgfVf+c4B1gMD/vkB7Qd6TM/xsBgV4lvQcM7z1QLO2Xje81/ST3nt8d/z48S9LFzRLxbPlHq6jC2qqpLWP8rn1z4u5oupaNo1Gk08/sTMPjXV7/TbTO9F7LPwr797sjPTBPmMGfTBo6B5pH7MpD7If8qef2PnKUw9tjVWamsm7+U2UxczzidmdmY8sqeQ2bzlau2vDpolUvyVLlkyQy+WZcXFx5Z0ZC9qCAAiAAAiAAAiAAAiAAAiAAAiAQHcLtBvgRcHdwsJC16qqKqGzs3MBtRhVQUrqmkQiaUGZu1wuVyiXy6UkSTKYTGa7B59du3bNZtSoUa0BAMVXW/OgEgZMJtOWTqczCYKoi4iIyOxuqI7GX7NmjZuqNigDWS6X06kSDpGRkQkhISFeim0hwNuRLlwHARDoSoG2grzqBnhztv5i8nTnYdbHkyd7U+tqpBGhBaZafW5tSzQiZTIMF0mwmecS7mcfOGFASKTYmJhvC7YbDB4+eIV3ocva5a0Hpan7Kjhw2vB++E5ynMfE4kv3Ugf38ZxR3G/eNJVlJhTHvL/7sEHhxT91p/y6/W+/XzqaW3Lhlo70j1s7dsVs2Ym8WEPs5MSTIpq8RVwrx/EbuzZFf9XRGHAdBEAABEAABEAABEAABEAABEAABN6GQJsBXhTcvXLlyqfZ2dmLmExmPY/HK/Dy8tqHFhUbG/vT2LFjo+zt7Ss6WiRJkgIajdaMYRihqu25c+eG5uTkLNPU1My1s7M7RQV62wsio4AoypwdMmSIrUwmK3rb9XdV7UNVgPfs2bOu5eXlA7y9vXejPqdOnRpRWFg4LTAwMOxdCUx3dP/gOgiAwP+mgHKQF5VouPV9tOWnyUceoB2j7xXLKygqoPq4lyb6DJg3+9OPMQzD0bXk27cO3Lt/34CjI8AXP05Oo2r9KmbRVt7P0zg906+/pKGJ6eAz58XI9auKFMf9a+0m86yE4yZLi2/dpt4n5XLa3r6jh8wNDnjMyClcSfC54b+d+72v40qf5/aeM6s7ujsnZ/jZoixi5XIRHfVD15vD9+uQZVUcrc3BL0tCkNX1bHHC7z3w3IIlcXFxUF5HHUhoAwIgAAIgAAIgAAIgAAIgAAIg0K0Cfwvwenl5cQ0MDGyPHj26qLGx0dLX1zcWreDkyZOj8vPzF1lbW+8rLy93sra2vuzu7t4aCGjvhTJ45XK5KYPBeN5WOxTMHTRoUEROTs5U1EYkEtmsXLlycVvt38WMV+VSFrdu3bLKyMiY7+/v/yPaBzp4jUaj0b29vfeg7/+Jg+E6uldwHQRA4N8loBzkpYKhSKH64SOBy9rlz/p7fqLywMe9psNcZk2Z9oWOjs49giD4f91N380YPaghLWKX1fidP+UoHuSG6uDae31SnJV4zMR+4cwSrZ4mktLbGYJx2398piiesn6rSVNxGaehsJg74+zeHHQtc8f+HnVPCjU0dHVksuQ7OiMdB48WM+mrr6WnjsP6mkvGbVvXOkYMz+6Debd+SzdwsBEp38XnV25q3d2aaKpYLuJN7nRjWKzBroio/m8yBvQFARAAARAAARAAARAAARAAARAAga4SeBngRRmxTk5OlhwOx2zXrl2BfD6/kCoroDhZQkLCopqamg8tLCwOzZw587I6CyEIomdbAd7c3Fy9ixcvrujdu/dpVL82OTnZ1s3Nrc36iv90zd329ksFeUtLS3m//PLLTjMzs19R+4qKiuEWFhanp02bdgN9D9m76vzUQBsQAIG3IfC3TN4rN7XQvDe+2mTlsT86V9YsYqgKmv42ao6jvb7pBfu+fX+WSCS9Up7mfo852zW7rg0oUV73cQ9PO+1ePUV8E0MJuvbo2DlDXdvezZMPxT5SbIsCvOh7gaWZpOjP29rjd/6Uj4Kzf32x0Qpjsmhmbq61BQknTD9buMhdTJIfZudkh2VVFpM1+YWagz//rND168//Nrfi+Bd911gLLMzEqtaorrUs85FQFH8mb9eWrXPU7QPtQAAEQAAEQAAEQAAEQAAEQAAEQKA7BVoDvGFhYWZ0Ot0S1bSNiYmJtLOz2+fu7n6vrYlTU1MtFWvydrRAuVyuQafTX8mq2rFjRyiO4/ooq5XP5+ehzFaSJMU4jldJJJIyHo/Xm8FgCBXHfpeDu9Q6qSDv4cOHp1HvDRw48Ea/fv1eZsFB9m5HPzFwHQRA4G0KKAd56/NfsM/OD7K1njymKmNLYs9eU8ZVjt/901PFNSUvXduLX1DVPMxp0LKWlpYR6bWly+k2PRtVBU+vBH1vWXQtRafvrEnl6PrBYR87oFM359/67b5ygLf4errQbOTQejlJymkYndZ/8ZyKY+PnD2DzeMS8Wyfuo9IRGQHrbN0/8ihmfjJW8vyvVK075y7yP7166GFHZlQA+U0CvGgO0f5z+kT2M46cRvtj14ZNQei9FStWCN+FckEdGcB1EAABEAABEAABEAABEAABEACB/z0BelhYmCuGYVxqa+Hh4UfCwsI+7YqtooCtVCqVovEzMzP7KgaFUSCZwWDUBQQErKPmUgx8oj+WuVyuI7qGMl5xHC94H/54Vi7VoOgol8tlMpksNzIyUuUjz11hDmOAAAiAwOsIKAZ5sxKP613/enMvS48Pqp6evmyo29e6yXLCB9WKgVEULCX/zBAM6+/oh57SKGQRQQ+ePuJPP7EzV1X93tvrt5miw9XQtbSNP5tLGxqZc2+eeCXAi9aN2uUePdNjdNQ3T3KPnDEw+9Cl/s7mPeYYA5NPPLQlR6dXTylVtsEt8qtC1AeVgEB1fzvad1cFeKl5GkNjbXZtimrNOg4NDXWsrKzM7dGjB/rg0oggiKbIyMg2n0bpaK1wHQRAAARAAARAAARAAARAAARAAATUFaCjw8HOnz8/tKioaEhDQ8MQgUCQ7uPjs0PdAdpqRxAEOlStEWXhorIOzc3NlhKJxEKxtm5cXJwvj8crmzt37mkqkBsREZH5pnP/U/3bC+7KZLKq9PT03OTkZNk/tT6YFwRAAATaE1AM8qID0c4tCLI1chlYr21pLkb9bv0Q2ztY8uhP9HVrgPdhPm+IgVkMj8dLq6PJtlzKztQX1dUz6/OLeB8lbsquznmi4bR80SuHcaIA752oPWb1T59remVdvKO8tfWucwAAIABJREFUHnT9+tpw63k3f2t9iuTEpM/64SIRQ0NHiFtPHVdN1QRODvnRQtjbQuS4bGHFyRl+NoMCPEtElbUsxdq/ymN3ZYAXT8/RFR+5eGbXpuiv0DyqDtp8H546gf8iQAAEQAAEQAAEQAAEQAAEQAAE3n8BOpvNfoqCumZmZukeHh4dZkCps2VUkgEdrnbmzJnB1MFs06dPv4b6ogPVTExMWgO61dXVDrq6uveoAK/y2O/yH8ftBXPfp32ocz+hDQiAwL9HgAryPoj/Vf+vL8P7+Jel3UKB0ZvfRvVZKXva+v9x9GoNluaXCAfzDbZrampea5JKZ9Knjxx9Pz2DkbklwRwXiRmo3bLS1BRlPRSQrcrI1l744EI6h69JKl8/7x3Wq/ivVF2unlA6P+XkvR3Gzq46fS2b+3vPLlU89A0dCmc+yqUuIybBnM7AaFxdobTX1HGVbZVgQGumSkBQc9rOnVqpbW0u7ewdJmvq2S2bfiG0Cfo8lLGLYRhfeQz0wd6mTZs6LB3R2bmhPQiAAAiAAAiAAAiAAAiAAAiAAAgoCrRm8HY1iUwm09q5c2cwj8cr8PLy2qc8vmJ92jlz5pxqb/53McjbmeCu8t42bNiQ3NXeMB4IgAAIdKWAck1eVSUQWjN403O5LpZ9NnG53Acymcyk2UDrC82wRVXHJ3rZaVuaicZt//GZqnXlHT2rkxyyvs+ca0cy2wqu5h05q3vjm83W3nmX09EYh4bPcECHvqESDdSYtU+fs4+7Lxjo/IV/gcOSOZWtQefSat7Q1X7FDHOjFqodCsZiutqt/VAJCMU1Pf39st7ApfOL7T1nVnfWsGX9XhNOVcMXXC63RrkvKslz+/btFHhqo7Oq0B4EQAAEQAAEQAAEQAAEQAAEQKCzAm0GeHEcZ9HpdC6GYU1SqbQe1dGVy+UMJpOJMRiM1sPZFF8EQaACsySGYfLjx4/PamlpEXp7e+/Nzc3Vy8vLs502bdqNzi6Oav8uBXnfJLiL9gMB3tf9KYB+IAACb0tgyZIlQ1mDbLdrLJ3R1FZ929YAb0qWYLiN/SoWi1WM1tZII7799eyZQU4hi58rZtpS60Zjoa81DXQldA6HGPVTWIGxq1NzW/ui5qYOfUOHrD367YLO86S/hBUZ2Vp0Oo1m4GTfOG7butZA8k137wGiuoZclzFuBA0dHGogrKPTaQZEUbmYM3t8Jdu1/8ugr+Kcl/y/sqLR6TRqHHWdRYcu6GM3H+7n8/mpyn1wHH8I9dbVlYR2IAACIAACIAACIAACIAACIAACbyKgMsArkUgIDofT+nit8osK5CpeR+0VA7+HDh2aWlpaOonBYDTT6XRUc1ZuYGBwo61SDB1tAB2y9i7U5n3T4C7aJwR4O7rbcB0EQOBdEPBbu/pi06gBPa6H7zD5JOlAlvKaUIBXfvWO1gdDXBbT6XQRui4SiT48mvTHKus5k0tdv/685Ijbp/3lcjl9zrWjD6hgbVNJOSv/9yvC51dv6fSbP62i1+Sxdajvk1NJwt7T3Fu/pl6oVIOFTW+C0GBLHxz5Xd964ujq8rsP+c+v3NR3dXFtsZ87pUjDc3Ilat+0dkfPk3sSDxMEYenj47MbvdfS0mJOEISZlpbWrXqMWIz1s7bjLvBoUOX7MPGY/oOdB00mHojJ7ahkQ0v4fgOitEoD0+QyhCTm1cbvyvfmcNB34ecN1gACIAACIAACIAACIAACIAACIPD6An8L8KIALkmSchaLhb3usAoB3hY6nY4ei0UB3puKAV4U6PTy8uIKhUIumofNZvMxDGOirwmCEKJ/0+l0JqprKBaLM6Ojo1/5w/911/a6/dBajYyMXF+3P3pcVyaT5UJG1+sKQj8QAIG3KeDj4zOR4+68Pu1ehpaGni4+ZKVPmeL8Kd/HmJF/ZvJHObvOpd4nCILbxMGi73Nl9McnLvTQsjBBh7PJ0QFoSX5f2i5+nPyyzjvKmjV2cWpApRHQwWoXPgvtp9lDT9JryrhKO+9ZlQJTIxzV6h3AFfJNTM0y7qWlO5N8jRqagC+Xl1QI6iuqNrpNn7RY80vv4saf9prSJdJmGpulffTnPTkkSRLLli0LV/ZqJMlhhIC7gLf2s5cHvxFPivjyphYm07FvHSr58MeCFbaqSjY0rdtjjvG4UoZ9Lyl5MS1JwGaf7eh+kCTZFB4e3lpiAl4gAAIgAAIgAAIgAAIgAAIgAAIg0F0CfwvwokAkCqx2ZkLFmrqon+LhaTk5OfqPHj2yUS7R8L5lsqrK3iVJUoyyizEMq6usrKwrKCiQOTo68lGwGsdxLpPJREFrPmqTnp6eC7UYO/NTBW1BAAT+aQHf1avu8L9b0nRg5CcOH5/encU3McSpNaV8uckC/ytTOmbkB0sV19lEyvyxBRN618kJqYGDjQhl4VpNGFVr8+mkGsVyD9fXbjKrfJCrZeLi1JpRm3vkjKHLV58/q3v8TOPpqSQDjqamnMVg0t1dhzUw5LRHj8gWO2FFI1tbW+cRw8qYTy+vFtJltBSanBgjJ8kazU1Bpcmrfur5OP6ouY5Ae3dzc7O+j4/PDmXD+vr6GYyPR7kzrUybJBduseVFFcV0KVFLYDRnTFebQ5RU0lOJOlTi4WXJBsmFFB0U1CUYtME0khDqsDRWqnNvSJJ8Eh4eXqROW2gDAiAAAiAAAiAAAiAAAiAAAiAAAq8r8EqAF8dxsrOZu9u2bfuGx+MVcbncVw6oaevwNBTsxHG84J/OyO0sWEhIiC2LxTKi+sHp6J0VhPYgAALvm4Bv0Od+7I+GLyuhSYiHe44YTTm6/dHLAO/K9b0kqdnV4z74MPiVAK9MtuBCRsrHpXlPNPxe3LqtGNRV/Lr5+9297l/+ywgz0hHRBHwJGsNpzKg6oriClFfVcQrz8+usrXvdo4skSb9d/GOrwNmhqaWiil2Xl8/X7mvVpNPHqqUfwWEJebwmFNxF/VHZiMr7uTyNgnKtnMz7VStXrlysbN7Q0DCB6CGcTxdLH7JbpCc0NTWfUG2am5sdeTxeZg0u3l3IIbUenr2k1c9tRKOgrqWor7H5qs7ev7KyspSEhASUxQwvEAABEAABEAABEAABEAABEAABEOg2gVcCvARBEAwGQ2XtXVUrOHny5Ki6ujoLLy+vfequsKGhIX379u1N6rZ/V9qFhYW5ooPm0HrgdPR35a7AOkAABLpTYOHChTwNC5PbWuuWViYtW2tlOnxwg93CGa0f5qX4f2fTfOteroeHxw+Ka8gqzN+UU19pMe1s/MMdJi6uVh6jKj3iw59mJR7XK72dIRgxYmQDmZrVg6GpcUeLxogQiUQeVH86nV5Po9HQB4YvqPcu/fVnFMe1v47rpi9aD1JDr7L0B5pPTpzXLb/7QDDz/L5s6n0U4EVfNxaVcWsu3jAQ1Tee19LSKkTvKX7o2NLS0lsxsKvKsLGx0aOyspKfkZExsKysDJdIJBYcDqeQx+MVdPQ7D0rydOdPJYwNAiAAAiAAAiAAAiAAAiAAAiCgLPAywPs62bubN2/eM3jw4NY6h6NGjcpThxfH8bLIyMhcddq+S21QDd4ePXro02g0I4IgCqCW7rt0d2AtIAAC3SXgu2rlD5xPxkxnu9hXK2bgpiz+0q4xPSt14sSJkYpz/3n71lH62CG1rmsDSqj3T89cZlOd/ZjPEQrw6RMnl2nWt3x95MiRAfX19aPkcjlGkiRTLpczSZLku7q6bnR2di5AHzZmZ2cPS8168MX8J1fuKO/v5rfRpkxNLum8emnp7fXbTNH1ptIKFs/YQIrmPjR8hgOjvE6jobrmFkmSdA0NjWJvb+89b+KUmppq+eTJE8eamprBAQEBX6saCz3dASV53kQZ+oIACIAACIAACIAACIAACIAACHRWQDHAK2OxWGrX3k1ISFhUX1/vyGazXx68Y2dnd0ox0IuCuaieL5PJRIHR1hdkv3b2FkF7EAABEPjnBLy8vCy5NpbHeGs8G7P3n9ArvnlH4L5j/bObHwdY1z96ljJ16tSXdW7FYrH57Se5G8tkIga/p7F4/M6f8tHKUWDYftHM4od7jphN9pj4yFxHLzg/P59+4sSJfaNHj/6CzWbLmEymLDU1dRybzW4pKSn5BGXL+vn5rT14+PC5geuD89FhbIoKxz087YZ/t6Lw3q5DRqRUijF5POLF1Ru69p6flFDBZRT4JZLv6t3960YphmGyoKCgFV0hefDgwWl0Ol2ueHAoNS6UZegKYRgDBEAABEAABEAABEAABEAABECgMwKvFeBFWUzXr1//QiAQpPv4+OxGEyYnJ9vm5ORMlUql+kFBQWHovZSUlOvo3y4uLq6KB7cRBJEbERHxyonsnVk0tAUBEAABEHh7Ar5rwxI05nsMYPazajgz279v/8WflpVuPWxS8/jZHx9//PHLEj1isXiYdLj9wqPrNrVm1Or0tmyuefSMJ7A0Fc34PT5nl6nrsD7mFnfHjx7zpVwu5+zZs8fbxMQkfeLEiWmo/aFDh6YWFRUtDA0NnYWCqKhs0MKFC38/d/HiMbqrXdO4betayzQ8OXVJOz1yV885fx59QGUVp6zbYlJ864626Ygh9YrZw6j9/U+C7a6cPENMnjw5sF+/flVdIbd169Z1PXr0uD579uwLiuO19/ttxYoVwvet/nxXWMEYIAACIAACIAACIAACIAACIAAC3Svw2iUawsPDfzU3N99PZTDFxcUta2hoGMLlcvP79u17cty4cVlisTgT/TEbEhKiz2Kx+lNbIUmyKTw8PL0zW0MlEoyMjFzf1xIPndkrtAUBEACBd0lg0aJFepq9zJN53/hUNZWUs36busS+t1BPVPbs+YnZs2cfo9YqEomGZuMN/vklxZzpv+3Mu+i7xrrkdqa2sJeFCD3AMWHmx1XM1JwDmpqaqahsQnR0dJyqg9Co8bZs2fLDyJEjdzs4OBSkP3zwS15dOU/DyECK0TG5jq1VS+PzEi7GYpOoxu/JGX42DDabNBhg06wc4EXj7RQ6jsTk8mRdXd2HirYSiYQnFouN/Pz8NnfWnPq9998PO1szmdv7HRUaGuoYERGR2dl5oD0IgAAIgAAIgAAIgAAIgAAIgAAItCfwMsDb2QPWDh8+PA0NjA6uuXbtms29e/d8AgMDQ3/++ecVDQ0NH4aFhc0gSfJJeHh4UVfcgtDQUCMGg2Hb0R/QXTEXjAECIAACIPCqgLe39zDO8IE7NBdPrU3fuNPk2e4jxnQZGadYpkAmk+mUk+INl27e0J9368T9P78MN8/Zf9LY78XN1NMzltpYMDVkA3v2WoFhWOX58+eHPn369BMHB4d9VlZWxRYWFo3K5uh3S3Z29rRly5a11novqqqMk8wbW1dy845W8fV0odnIofUua5cXo2uiqhrmufkr+pam3dcJqMm8oTzW48XfWlw+crxeIBCkoYCuRCIxlMlkhqgdk8ksDwwMXP269zwxMXE+juMCHx+fHSRJiisqKjINDAyEJEkKGQyGUCqVttad53K5jhs2bEh+3XmgHwiAAAiAAAiAAAiAAAiAAAiAAAioEqCHhIR8SBDEfSaT2ZPJZOqqyxQREfErm80utrOz2+vu7n5vx44dYU1NTYNQ3UTqD2WJRFIUFRX1RN0x22sXEhJiy2KxjFAbgiDqIAuqK1RhDBAAARBQX8A3KMiP/ZHrMmZ/a3HCAA97Not1zNvbO1FxhHqaLPzUlUt9tHqZt0hqG5hVDx/x56edvntm2pL+o52GFqD6uziOt9Z8T0xMXNDS0mIilUpN0BhsNrtEU1OzxNPT8wA1Zmxs7HoHB4f9bm5uuahfC42Iu6/DoKPrqjJ17+8+bHA54Jt+Y7f+kOOwZE4late894wgzndlHzabnUOj0eh8Pj9PT08vt2/fvnldVbIBHTraVjYy+p2F1oGCvdSTLeqrQ0sQAAEQAAEQAAEQAAEQAAEQAAEQaF8ABXhHYhimiWGYEZ1Of64uWExMzGZ08rmRkdGlFy9eLESlGQwMDK7PnTv3DDVGVwZiw8LCXDEM46Kx4Q9kde8StAMBEACBrhXwCwvZwXIbPIa8fi9LQNJjlUdvJKSe14ueTsy/kabFEWpJtXtZiGxmTaq498PWvtOnTDmsxWC3BoQPHjw4vqamZgSDwWiSy+VsmUymIZfL+RKJxEwoFF7x9fXdjj44RG2pDF6JRELI5XKH2y+efoE59VVZioFaz1ZdxxG6fa2aZm7+7vHusZ/257A5SaNHjz7QVQFd5X2jcg0kSbIEAkGh4jX0lIvi9+j3Io7jBSwWyzItLe1hcnKyrGvvEIwGAiAAAiAAAiAAAiAAAiAAAiDwbxOgh4aGjiJJkkDZVOpuPj4+3lsqlWoLBIJ8dJI46ufo6HhT+Q9nuVwu27hxY+tBa2/6UgzworHQY7Dh4eEpbzou9AcBEAABEOicgG/Q5zlsQv4nn88/pNyTqsNbIZfSW8qq2LKGJo6oqYluRDC5HuPcJ1LtU1JSTFNTUwMIgtB2cXGJZLPZOPrn6tWrq1gsVpG9vf25e/fueQYGBn6pPEfyrRuJDWa6jI8ORD9ua+WoJm/h+T978DQ0pEItwc8kScrnz5//8gNIdXecn58vtLa2bs3A7ehFlS6i2tXW1vbV1NQsVcxIVhwDPqzsSBSugwAIgAAIgAAIgAAIgAAIgAAIqCPQWoNXKpXWstlsHXU6nDp1akR1dbVtY2Ojnbm5+ZnHjx+H9ezZ82dUh7E7awsqlmhA65TJZFWbNm165bAcddYPbUAABEAABN5cQPn/ydSIinV46S0SzujBQwvyayqFjnb2NG05YwHVbteuXX5NTU3O6OkPf3//9dT7kZGRe/X19S96enoeQhm8WlpaTxYsWHCCuo6yeHE6feqle2ledQ31jF5TxlXaec+qFJga4VQbVKahMOm6ztgJ7hVYxuO9p0+f7olhGKZYL1gdgaSkpIEZGRk/TJkyZfHrZP4mJyfb5uTkTKUykFXMWbBhw4YCddYCbUAABEAABEAABEAABEAABEAABECgLYHWAC9JkgIMwxraY8rIyDDR0NCQnDt3LlIgEKS2tLSYBgYGrlWsO9idAV7FQ9b+u074wxh+rkEABEDgHxQICwsbgmEYX3kJqA7v8fPn+mJNYs6nk6bE0On0J1wu92U99j179nxGp9NJxfq96EC1Hj16VJ87dy7CxMTkNyoYi0ofNDQ0DBEIBOkmJibp7u7ut+Ryua5YwN2I+0ypzk44ZvD0VJKBsLdly6SDMa0ZvaWpmbyb30RZeDgMrhUyOEsPHTo0Fb3fmQAv6lNaWjqxV69e+6dNm/a3Q9vUYS8sLNQ6efLkuqCgoBWq2sMHleooQhsQAAEQAAEQAAEQAAEQAAEQAIGOBFoDvHK5nEOn0yVtNUZ/YDc2NtobGhomYRhGKy0tdedwOKVisdiaRqPhtra2eyZOnJjWnQFeLy8vrpGRkSu1Rni0taNbC9dBAARAoHsF3NzcmC4uLq50Ov2VEj+oDu/vZ87MpklwfO6nc6YrryImJmbD+PHjN1FZseiDQg0NjTypVNqDTqfLDAwMbioHY8+dOze0pKRkCBXsnbPYi0Ef52zPHje0DI3/55fh5qgkhEd8+FP0fbzlSNe5M2cdFLC5+9UJ8KIA86hRo/JQ3127dgWSJMlgs9kN3t7ee95EMSYmJnr69OlfW1hYNCqPA6WG3kQW+oIACIAACIAACIAACIAACIAACFACrYes0Wg0jMViYW2xUFm66I/kioqK0Ww2u5R65PTs2bODxo8ff04kEhVt3769qTtpUZC3R48e+jQazSg1NTUTDqfpTm0YGwRAAAQ6FvD39+cLBIIhyi3rmhv30gz1GNyqhs1cLjcTXScIQp6Tk6N75cqVLwIDA1sPUFN8CgSVNCgtLe2L3m8v2/bAgQMf1dfXD120fKlIbqJvxv5ouJTR26xpTx+3oYsfJ6c9v3pLK+37LVZDLXrl9DIx+youLm4Jj8crVzUmCuxmZWXNkslkmhKJpDdaJoZhxRiG0YODg0M6Fmi/BSozYWdnd4oKHiu37s4PRt907dAfBEAABEAABEAABEAABEAABEDg/RBozeBVtdSsrKweJSUlhoWFhcNoNBrDx8dnB2qHSjU4OTmVkCSJTj4vSktLq3qfAq0rVqwQstlsW3SSOYZhdZWVlXUJCQni9+N2wSpBAARA4N0ToEroiESiCWh1JEmycW3NOTSxtFnI5Pii91DtXCaTif3+++8jCwsLp/bo0eNmSUnJ1JUrVy5W3JE62bao/Z49exbo6em98PDwKMa5rI9RoPdaRrpOTe5jHp+jwXhx9wF/xNix9fev38yWSqWNynVwUWD37t27/jiOmzGZzApNTc3HXC73haamZn1DQwOnurr641WrVn3GYDDobyKemJi4QEtLq3jGjBlXVY0DAd430YW+IAACIAACIAACIAACIAACIAACSOBlgDcxMXGeWCzuIZFIDGUyWQ/0By+HwynncrkVnp6eBxW53ufHSkNDQx0ZDIaQ2o9cLpdt3LjxOvw4gAAIgAAIqC+g/OGgWCx2FBtqh7IG92ut5042S5j0v+6l8tns3TiOk4pPiRw+fHgaajNnzpxTyjOiAG9NTc1APT29+6quK7aPjIyMCwkJ8UHvNTU1TSKH2HxUkp3HMhfR72AY9jwzM9MqIyNDV/EQt/9m7LbW5O3Zs+f5vLy84ICAAE+Usau4xg0bNuwyNjY+7unpeUF9lb+3ROUerKysrrm7u9+DAO+bSEJfEAABEAABEAABEAABEAABEACBtgRaA7yoxi6NRpNZWFikmJiYlNvb21e0R4bjeFlkZGTu+8aKsne5XK6j4rpRJm9ERETr48PwAgEQAAEQUE9A1dMf9XRZvOZ/lheK/7ipS17LaNCmM79Go+E4LmOxWK/U6W1vFhQARrXenZyctrq5ubX5u+bkyZOjqqurzRcvXnwAjYfml+OEjMoaRu8ploCIjY1dz2Kx6m1tbU+OHj36Ebqem5urd+bMmW2hoaFzFNd06NChwYWFhatDQkI+aa+EUXv7yM/PF545c+broKCgv5V6QL97cBwviI6OrlNPHFqBAAiAAAiAAAiAAAiAAAiAAAiAgGoBuqWlZZSqx2TbAyMIIjciIqL1YJv36aWcvYvWLpFIiqKiol6e7v4+7QfWCgIgAAL/lACqiW5gYCAkSVKInorAMIzbQBJLSS7ThdkkOabBYPxCo9HKGAyGbWcDvCjLNjs7e5pyWQVVe922bds3jo6O8SNGjChqkIq+oZFyQsDVXI/q/cpkMnLPnj1fW1paJqGDQGNjY//DZDJrFi9evHH37t0/EAQhpNPpOJ/Pz1N1mNrGjRv36Orq/rlkyZJExUPY1DVH2chyuZw+b968l5nKENhVVw/agQAIgAAIgAAIgAAIgAAIgAAIqCtA53A4eVwu98myZcsi1O1UVlaW0lV1axWzwLq7FqGqjDOSJJ+Eh4cXqbt3aAcCIAACIPB3ASrg29LSYs/j8ZqlUmkuyk5F9XlJkuzbmSxYdDBZv379TreXvUut4MSJE6MbGxtNPT09W7N40Yuq97tr167V6HvFQPHWrVu/sLKyuvDs2bOpBEFoo+sMBqMuICDge+Vd7d27d3x1dfUUDodT09LS4rR69erW0g7qvmJiYiKnTJmyztraug4Cu+qqQTsQAAEQAAEQAAEQAAEQAAEQAIHOCtD79++/dvLkyTcUOyoGWqnDc9B1VK9WJpPlRkZGVnV2orba/9MBXrFYnAmPyHbV3YRxQAAEQODvAqtXrx5Jp9PVKtFw9OhRFFR1VCd7F82UnJxsm5OTM1Wx/bVr1/qWlJTYNjc3G/r4+OxWXBGq27tixYrPdu7c+a1MJtOSy+VsBoNRHxAQ8J3yyisqKjQSExN/0NfXv4/KGH322WeH1L2/SUlJA589ezbK19c3FvV5X0sbqbtfaAcCIAACIAACIAACIAACIAACIPDPCdBHjBix9IMPPnilxqFyJi0K8srlcv309PTc5ORkWVcuF9XFZbFYlujgtu6u6+vm5sZ0dHTkc7lcoUwm42MYxk9NTU3v6j11pQ+MBQIgAALvu4Cq8jiq9oQyd9H76gZ3UdvCwkKtkydPrgsKClqBvkeB1fv37wdjGNZkZGR0ce7cuaepuc6dOze0qKho0OLFi3/etm3behzHzTgcTmFAQMC3bRnv3LlzLpPJlOE4brJ06dIYde8FKs+A2irO391Pqai7NmgHAiAAAiAAAiAAAiAAAiAAAiDwvyXQesgaCq6ix0cxDKurrKys66ryC/9bVLAbEAABEACB1xFYs2aNJY1GQ/+0+ULB14KCgvH+/v7rOztHTExM9NSpU1HpBRHqGx0dvalv376HJ06cmK44FjpQ1MTEJA29j75uaGgYwmazi9oL8N69e9f06tWrfiwWixUYGPiFumtTDvCSJNkUHh7+ynrUHQvagQAIgAAIgAAIgAAIgAAIgAAIgEB7AnSUWRUREZEJTCAAAiAAAiDQHQKKpX7aG3/z5s17Vq5cuVhVGxQARgelqbqGMn8lEkkPuVzOCA4ODt6/f/9kJpOJUdmzGzZsuLBmzZoJaPzly5d7nThx4uPGxkYLX1/fLersd9u2bZ+3tLS4hIaGLlCnPWqjHOBFH6LC71p19aAdCIAACIAACIAACIAACIAACIBAZwToqEQC1KDtDBm0BQEQAAEQ6IyAv78/XyAQDOmoz38zbNOpQC4K6paUlAxBmbYymUwvLCxsuqoxtm/fHopKKOjr619F5eKdnZ2Tz507911QUFAI1X7Dhg1J+vr6xz09PbcfO3Zsek1NzUA9Pb37c+bMOUW12bFjBxpHGBgYuFZxHhSsLSkpmerh4fGlvb19RUf7gACvOkLQBgRAAARAAARAAARAAARAAARAoKsE6F01EIwDAiAAAiAAAm0JKB6o2Z4+Sm8YAAAgAElEQVQSyrIVCATpKKiL/m1iYpKem5u7tK3MXtSewWA0Ojo67hg1alTe1q1b1w0fPnxbenr6bB0dnaxZs2ZdRvOh4LGxsfHtSZMm3UXfHz58eNqLFy8WhIaGzqLWExcX59vY2OgQHBwcoBzgraioGGNnZ7fH3d39gTp3WUUN3oINGzYUqNMX2oAACIAACIAACIAACIAACIAACIBAZwQgwNsZLWgLAiAAAiDwWgJhYWFD0MGW6nRWLMfQXtkGNFZkZOS+kJCQRahMg6GhYZqVlVXe9evXl/r6+q7dtWvXej09vTvz5s07hcb5/PPPP6PRaCSNRsO2bNmyVzlovG/fvtkVFRVTVq1atVA5wFtdXe1ibGx8ZebMma0B445eEODtSAiugwAIgAAIgAAIgAAIgAAIgAAIdJUABHi7ShLGAQEQAAEQaFMgJCTElsViGXWGiArettUHBVErKytHWFhYnO7Zs+ez+/fvj0FtWSxWI0EQxMKFC3//5ZdfJldUVEzg8XgPfX19d6LrykHj2NjYdaiPUCjMLS4unjVr1ix/CwuLRmpeNE99fX1/DQ2NAk9Pz4Pq7CEpKWlAfn7+WD8/v2jUniTJJ+Hh4UXq9IU2IAACIAACIAACIAACIAACIAACINAZAQjwdkYL2oIACIAACLyWwJo1ayxpNBr6R+0XKregq6ubjjJwlTuh4C+NRiNYLFYln8/Pa2lpsURtuVxuQ3l5+VCCILRcXFy2Dh06tDwjI8PEycmpBMdxUlXmbkxMTDSPx8vj8XjFZWVl4wcNGrQFlXtQDPCKRCJLHMcxKmCrziZiY2N/Gjt2bBSq2ysWizOh3r06atAGBEAABEAABEAABEAABEAABECgswIQ4O2sGLQHARAAARDotAA60JPL5Tp2tuO2bdu+lkgkFitXrvRR7Hvo0KEpjo6Ot/r161elGIilArRpaWlfGRsbH50/f/4Z6jrK6o2JiUlQLs0QGRkZr6+vf5nNZjdWVla6mJmZXZoxYwY6sK31hTJ4m5qa2CKRaHBgYOAX6u7h+PHjY5uamgxR1i8EeNVVg3YgAAIgAAIgAAIgAAIgAAIgAAKdFYAAb2fFoD0IgAAIgECnBdzc3Jiurq4j1e2I6vDyeLyGu3fvfq6jo5Pq5eWFMnbbfMXGxv5HKpWa83i8+8uWLYsoLCzUMjExqWWxWEyqEwrwMhgMhnKJhoiIiF/NzMz2V1dXD8VxXMvDw+NH5cBxS0tLS319/dy2Dntra2HUXGVlZSkJCQlidfcP7UAABEAABEAABEAABEAABEAABEBAXQEI8KorBe1AAARAAAS6RGD16tUj6XT6y8Cr8qDowDS5XM4Si8XWcrmcPnjw4HA3N7fc9ibfvn37F6gPyvblcDiFPB6vYP78+QksFguj+kVGRsbR6XQ6CtJSgdesrKwe58+f36ChoZEvk8n4FhYWZ/Lz8+doa2tneHt7x6O+aD29evU6mpub60eVXKDKPnQEkpiYOI/P55c/fvz4647awnUQAAEQAAEQAAEQAAEQAAEQAAEQeB0BCPC+jhr0AQEQAAEQeG2B0NBQRwaDIVQ1wLVr12wyMzOXDhw4cKeVlVVxVlaW7cSJE9M6M1lqaqrlw4cPx8hkMhZ1sNqpU6dGVFVV9V28ePFeKriL/j1gwIDoBw8e+BMEoa2np3fZ29t7z8aNG38fPXp0gLOzcwFaT3Z29jRfX9/1cXFxodbW1perqqqsKioqRrPZ7NJly5aFt7c2FEC+fPly8PLly5fhOF4AdXg7cyehLQiAAAiAAAiAAAiAAAiAAAiAgDoC9DVr1rht2LAhWZ3G0AYEQAAEQAAE3lQgODi4N4fDMWtrnMTExAUtLS0mUqnUBLVhs9klmpqaJZ6engc6MzcK4H7++eeeqExDbm6u3oULF8KCgoJWozEiIyMT5s2bt/zAgQPxOjo6SfX19SNNTU1/a2hosKirqxsTFhY2HbVD2bv9+vU7XVpa2qe6utpZJBL10dTUzNLT07tfWlrq7uTktDU1NXXdgAEDNnz00Ud3VK1v586dK1BgePTo0Vc3bdr0sDN7gLYgAAIgAAIgAAIgAAIgAAIgAAIg0JEABHg7EoLrIAACIAACXSoQFhZmhmFY744GPX78+BgOh9OgpaXVmJqa+r29vX2kOtm8hw8fnobGrqio+LB3796H3d3db6Egb0xMzAYTE5OLL168mMdkMmvMzMz+0NPTKxk1alQe1UcsFus1NzebLV++/AcqexeVbtDS0nrM5XIbxGKxNpfLrafWXltba0sQhCAgIGBtW/tB5SP69+9/mM1m709OTpZ1tG+4DgIgAAIgAAIgAAIgAAIgAAIgAAKdEYAAb2e0oC0IgAAIgMAbC6xYsULI5XId2xvo0KFDUxsbG81pNBpWV1c3lslkVgsEgvSGhoYh7R10hoKyd+/eDTQ2Nr6Ixq+trbVpbm52WLVq1YI9e/Z8hmr6kiSp4evruw2VbXj69OlnGhoajwYPHnzI2dn5xcmTJ0eVlZUNXrp06ebt27eHslisOk1NzfL58+efVl5vUlLSgIyMjO8WLly4yNjYuFnVfi5cuDDo+fPnw7y8vJZFRkZWvTEeDAACIAACIAACIAACIAACIAACIAACSgIQ4IUfCRAAARAAgbcq4ObmxnR1dR3Z1qRHjx6dQKPR5LNnz74YExOz2dzc/PSMGTNelhKiaui21R+VVeBwOHXoukQiETIYDLGVldU1Nze3jC1btuxF76MgMSrbcPHixdUODg7xubm5Ez/44IMD9vb2Fag/juNaGIYRcrkc+/zzz79RNVdERMSvpqamB+bNm3eqrbXExsZucHFxWXv16tXLbxUZJgMBEAABEAABEAABEAABEAABEPjXCECA919zq2GjIAACIPBuCoSEhOgzmUxbOp3ORCs8fvz4uJaWFoOFCxceOnjw4DQ6nS6fO3fuKxm0KMhLkiSHx+PdV3XQGVVywdnZ+dqZM2e+CQoKWkntPjw8/GT//v3Xo3IPsbGxG93d3SMePXpkW11d3cfb27s1AJycnIzWI8/Kyprm7+//t4PUduzYESoSiWzbyyY+ceKEW319vWm/fv2WQWmGd/NnD1YFAiAAAiAAAiAAAiAAAiAAAv8LAhDg/V+4i7AHEAABEHjPBVBW75AhQ2yZTKZ+UlKSQ35+/hg/P7/o/Px84ZkzZ74OCgoKUbVF6hA0Nze3XFXXUakHkiTl8+fPP4OuS6VSTTab3UK1RQFeCwuL03379s1LSkoKDQwMbD2EDcdxksViYdu3b1+lr69/H2UTx8bG/kgQhFbPnj1PFxUVTe7du/eRSZMmpbRFHxUVtX3UqFETLl68+OI9vz2wfBAAARAAARAAARAAARAAARAAgXdYoDXAq7g+sVicGR0d3fpoK7xAAARAAARA4G0KrF69emRWVpbplStXggIDA79Embjl5eWj7ezs9rq7u99TXgt1EJqqLF7UNiYmBh3M9l2fPn0aqb44juuzWKwqFPytqakZuHz58nXoWmxsbPhHH320sU+fPtUEQRAMBoOB47gsLi7uSxzHBSKRyAHDsCaSJHlaWlpp/v7+P7Zlg8ZG9X6fP38e/Db9YC4QAAEQAAEQAAEQAAEQAAEQAIF/n8DfArwEQdRFRERk/vsoYMcgAAIgAAJvWwAduMZisSxxHC9AHy6GhoY6MhgMISrBMGzYsB9TUlJWGxsb/zFnzhyVdW5RALi0tNTdyclpq3IW76FDhybX1tbamZiY/Dl9+vSXmbYkSTJoNJrRkSNHBqP9ovIPqB7vpUuXAszNzS9NmzbtBgrsslgsJpXJGxERcSA0NHQBao/KN7SVMYyuV1dXc/bt2xcVHBzsv2HDhpe1g9+2LcwHAiAAAiAAAiAAAiAAAiAAAiDw7xD4W4AXx/GyyMhIlY+6/jtIYJcgAAIgAAJvS4AK6FIfLq5Zs8aSRqNZxsbG/jR27Nio27dvT9bT08tDQVdVa0IHnZmbmx9QDgBv3rw5jiAIAYfDKaDRaAwjI6OLs2fPvkCNIZfLNX799dfJZWVlKMhLR//w+fw8b2/vPaiNXC6XoZrAKNC7ZcuWxPZq7SqvKyEhYaFAIHiBDoZDv1MxDEMfnJa9LVOYBwRAAARAAARAAARAAARAAARA4N8loDKDl8qk+ndRwG5BAARAAATetkBoaKgRg8GwpcoDoQPXWCxW/507dwb36tUradCgQY8SExNjgoODl6laG8r0RcHXrVu3fkOSJDswMPAr1C4xMfFTZ2fny/369auKi4vzMTY2fjBp0qTbimPIZDLm2bNnXVD9XdRO8RqVwXv+/Hm7wsLC8agesDo22dnZBpcuXQoJDAxco9geMnnV0YM2IAACIAACIAACIAACIAACIAACryPwtwAvGoQkSXF4eHibB8e8zkTQBwRAAARAAAQ6EvDy8uIaGRm5JiYmzmMwGC0LFiw4efToUQ+JRKK1cOHCX5X7owAvytSVy+U0DofzfMqUKeusra1fqSOPDkqzs7P7XbmsAhXEVbUmqgYvuhYTE/OfcePGRdvb21eg77dv394aRFZVg3f37t3Le/bseWvChAl3IcDb0d2G6yAAAiAAAiAAAiAAAiAAAiAAAl0hoDLAC2UauoIWxgABEAABEGhPAAVzDQwMbJWfGlm1alV/JpOpjw49s7CwOIXKM6Cvx48fv9HW1rZaecxdu3YFikSingYGBn/R6XQ5qqmr2CY2NvbHMWPGbOnfv3+5qvWoCvQqBniPHz8+trm52WjRokW/tBfgPXfu3JCCggJ3f3//n6h5UOkJeCoG/jsAARAAARAAARAAARAAARAAARDoTgE69Xis4iQEQeRCvcDuZIexQQAEQAAEqHIMSKKsrCwlISFBjL52c3NjOjs7D8EwjBsfH78YlcQ1NzdPz8/PH9NeqYT8/HzhmTNnvg4KCgpR1I2Kitq+YMGClQYGBq3jK78IgpCTJClnsVhYW3clKipqb3Bw8GdtBXhPnTo1orCwcFpgYGCY4hg4jj+MjIx8pfwD3HkQAAEQAAEQAAEQAAEQAAEQAAEQ6EoB+n9PMOeiGojUwIp/aHflZDAWCIAACIAACFAC1IFq6HvlDxbR7yYul+uIrv03eDqVw+GUWltbX3F3d7/fliLK5rWysrrm7u5+D7WprKzkHjhwYHNwcLB/e/I4jpMYhtEZDAYdBXxlMhnJ4XAYVJ/Dhw/7slispzNnzrxMlWgQi8UWOjo6f8rlchY6pI06oE1xHnRY2+3bt1OSk5NlcOdBAARAAARAAARAAARAAARAAARAoDsEWks0wOEv3UELY4IACIAACLQnEBoa6shgMISojarSQIoB4MjIyISJEyeuSkpKCg0MDFzd1rgRERG/mpubH5gzZ84p1Obhw4eGV65cCQwMDFzb0d1ApRpIkqQzmUwMBXoV2+fl5dleuHDBMzAw8As0B4/Hu4faSiQS6969e8ehMhJtjS+TyarS09NzHR0d+VwuVyiTyfgo8BsZGZnb0ZrgOgiAAAiAAAiAAAiAAAiAAAiAAAh0JAAB3o6E4DoIgAAIgEC3CKxevXoknU5nosHbOtwzLCxsyL179/reuHFjWUBAwNf79++fxeFwGmfPnn1e1aIOHz48rbS01N3JyWkrOlTt2rVrNllZWVP9/f0j3mQTOI6z4uPjlzc0NAzV19e/UFtb++HKlSt9cnJy9Pv169fpEgxisTgzOjr6lcPg3mR90BcEQAAEQAAEQAAEQAAEQAAEQODfKwAB3n/vvYedgwAIgMA/KqBYAx4dRhYREZGpvCB0EJuhoeGQQ4cOzaQOUIuKitrh6ekZpKurK1VujwK6mZmZvhMmTPgPOpDt7NmzLqWlpY4+Pj471d1sSkrKdSrbFsdxVMKIj2EYX7G/qoPZ1B0ftYPDTDujBW1BAARAAARAAARAAARAAARAAATaE2itwQtZRPBDAgIgAAIg8E8IUEHe9jJaqTZbt25d16NHjxsog7e6utrG29s7XtWa0cFsTU1NNuhwNhqNJtPX18+eN2/eL4ptUYkEkiSbGAxGHY7jTdXV1U1CoZDLYrEsVQWaUV9/f38+j8fjMxgMLkEQQqlUSnK53P/H3p3ARV3n/wN/z3znAobhvuVQUMAgNE2NvK00rSx1C1HLA3Rru1zTv7+22t3aLUUtstZWQUXNq0Mt29QuLTXvPDBFRUWQQ84BZmCY6/t/fNCpkTgGmBkGfM3jsY/S+ZzP79e2Xn58fxSmU8it9UPI21oxtIcABCAAAQhAAAIQgAAEIACBxgRuqzEIIghAAAIQgIAjCphC3vT09Gerqqr68zwvio+P/8d99913tan1svIJFy9ejHzsscd+bBjmZmRkaKyxz+HDh4sGDBjQp+EJX0vHRshrqRTaQQACEIAABCAAAQhAAAIQgEBTAgh48W5AAAIQgECnEDCFvKxe77Zt2/o+8cQTh/R6vUoqlerZBjQaTX1NW61Wq1+xYoWK/QmV5k7kWnPT8+bNixKLxf6WjslKUuh0uhy2PrYfXLhmqRzaQQACEIAABCAAAQhAAAIQgEBDAQS8eCcgAAEIQAACVhBYsGDBIKFQKLNkqKKiosPsFDELoTmO80fAa4ka2kAAAhCAAAQgAAEIQAACEIBAYwIIePFeQAACEIAABKwgMHfu3AipVNrNkqGMRmN2SkrKdUvaog0EIAABCEAAAhCAAAQgAAEIQKA5AQS8eD8gAAEIQAACVhBgl7ApFIr+lgzFagKnpKQct6Qt2kAAAhCAAAQgAAEIQAACEIAABBDw4h2AAAQgAAEI2EHAVCe4ualM9XdTU1PrawbjAwEIQAACEIAABCAAAQhAAAIQaI8ATvC2Rw99IQABCEAAAg0Emgp5EeziVYEABCAAAQhAAAIQgAAEIAABWwgg4LWFKsaEAAQgAIE7WqCxkHfRokX77mgUbB4CEIAABCAAAQhAAAIQgAAEbCKAgNcmrBgUAhCAAATudIGGIS8C3jv9jcD+IQABCEAAAhCAAAQgAAEI2EYAAa9tXDEqBCAAAQhAgBYuXDjcxICAFy8EBCAAAQhAAAIQgAAEIAABCNhCAAGvLVQxJgQgAAEIQIDotoCX1eBdsmTJKcBAAAIQgAAEIAABCEAAAhCAAASsKYCA15qaGAsCEIAABCBgJjB9+nSZr6+vNxH5a7Xa7NTUVCWAIAABCEAAAhCAAAQgAAEIQAAC1hRAwGtNTYwFAQhAAAIQgAAEIAABCEAAAhCAAAQgAAEIQMCOAgh47YiNqSAAAQhAAAIQgAAEIAABCEAAAhCAAAQgAAEIWFMAAa81NTEWBCAAAQhAAAIQgAAEIAABCEAAAhCAAAQgAAE7CiDgtSM2poIABCAAAQhAAAIQgAAEIAABCEAAAhCAAAQgYE0BBLzW1MRYEIAABCAAAQhAAAIQgAAEIAABCEAAAhCAAATsKICA147YmAoCEIAABCAAAQhAAAIQgAAEIAABCEAAAhCAgDUFEPBaUxNjQQACEIAABCAAAQhAAAIQgAAEIAABCEAAAhCwowACXjtiYyoIQAACEIAABCAAAQhAAAIQgAAEIAABCEAAAtYUQMBrTU2MBQEIQAACEIAABCAAAQhAAAIQgAAEIAABCEDAjgIIeO2IjakgAAEIQAACEIAABCAAAQhAAAIQgAAEIAABCFhTAAGvNTUxFgQgAAEIQAACEIAABCAAAQhAAAIQgAAEIAABOwog4LUjNqaCAAQgAAEIQAACEIAABCAAAQhAAAIQgAAEIGBNAQS81tTEWBCAAAQgAAEIQAACEIAABCAAAQhAAAIQgAAE7CiAgNeO2JgKAhCAAAQgAAEIQAACEIAABCAAAQhAAAIQgIA1BRDwWlMTY0EAAhCAAAQgAAEIQAACEIAABCAAAQhAAAIQsKMAAl47YmMqCEAAAhCAAAQgAAEIQAACEIAABCAAAQhAAALWFEDAa01NjAUBCEAAAhCAAAQgAAEIQAACEIAABCAAAQhAwI4CCHjtiI2pIAABCEAAAhCAAAQgAAEIQAACEIAABCAAAQhYUwABrzU1MRYEIAABCEAAAhCAAAQgAAEIQAACEIAABCAAATsKIOC1IzamggAEIAABCEAAAhCAAAQgAAEIQAACEIAABCBgTQEEvNbUxFgQgAAEIAABCEAAAhCAAAQgAAEIQAACEIAABOwogIDXjtiYCgIQgAAEIAABCEAAAhCAAAQgAAEIQAACEICANQUQ8FpTE2NBAAIQgAAEIAABCEAAAhCAAAQgAAEIQAACELCjAAJeO2JjKghAAAIQgAAEIAABCEAAAhCAAAQgAAEIQAAC1hRAwGtNTYwFAQhAAAIQgAAEIAABCEAAAhCAAAQgAAEIQMCOAgh47YiNqSAAAQhAAAIQgAAEIAABCEAAAhCAAAQgAAEIWFMAAa81NTEWBCAAAQhAAAIQgAAEIAABCEAAAhCAAAQgAAE7CiDgtSM2poIABCAAAQhAAAIQgAAEIAABCEAAAhCAAAQgYE0BBLzW1MRYEIAABCAAAQhAAAIQgAAEIAABCEAAAhCAAATsKICA147YmAoCEIAABCAAAQhAAAIQgAAEIAABCEAAAhCAgDUFEPBaUxNjQQACEIAABCAAAQhAAAIQgAAEIAABCEAAAhCwowACXjtiYyoIQAACEIAABCAAAQhAAAIQgAAEIAABCEAAAtYUQMBrTU2MBQEIQAACEIAABCAAAQhAAAIQgAAEIAABCEDAjgIIeO2IjakgAAEIQAACEIAABCAAAQhAAAIQgAAEIAABCFhTAAGvNTUxFgQgAAEIQAACEIAABCAAAQhAAAIQgAAEIAABOwog4LUjNqaCAAQgAAEIQAACEIAABCAAAQhAAAIQgAAEIGBNAQS81tTEWBCAAAQgAAEIQKCLCSQnJ/dKS0u72MW2he1AAAIQgAAEIAABCECgywgg4O0yjxIbgQAEIAABCEAAAtYVmPnXxH/ovJR/Ele4Kdcs3Xy/dUfHaBCAAAQgAAEIQAACEICANQQQ8FpDEWNAAAIQgAAEIACBTiaQlJQ0XiAQXNPpdDkZGRlK8+VP/2vin4QCerN61FFdbZ/sMkmuv9x924gLa1I2T+1k28RyIQABCEAAAhCAAAQg0OUFEPB2+UeMDUIAAhCAAAQgAIHbBWbOn/yxNrRwkEAjrRKVKYQCA1dHJLgkqJGc4Z1r76+Nyg2uHnO40ryX84lIF5eDd3+zdtGnr8ETAhCAAAQgAAEIQAACEHAcAQS8jvMssBIIQAACEIAABCBgc4E5c+bE1fTMWVuRuOe3AFegkonE5e4yrsxVpvMrr9EHltU0thDF14Nkkl97vJ/x3qYtNl8oJoAABCAAAQhAAAIQgAAELBJAwGsRExpBAAIQgAAEIACBriMw6+Vpp28s2FDelh15bBrt5nwpbMbKlStPs/5JSUnD09PT97VlLPSBAAQgAAEIQAACEIAABNovgIC3/YYYAQIQgAAEIAABCHQ6gYYhrywr1F0Tde23Wrys7q42pEjV2Ma8V0z0Eamcf+CFxpEGqdaZK1Y8t3r16t2dDgELhgAEIAABCEAAAhCAQBcQQMDbBR4itgABCEAAAhCAAATaIsBCXk3UVaH0crBUUCvxvPHqukwW7LociOMk+T6F2qCSAPNSDuZzmAJh71VPeFCO25iMjIyitqwBfSAAAQhAAAIQgAAEIACB9gkg4G2fH3pDAAIQgAAEIACBTi1gKrHAwl5tt2KDuNjzHFchX5qWlnaKXcamicq53+iu0qjuy/xDgMtVyiVeax/RrUnZMrxTI2DxEIAABCAAAQhAAAIQ6MQCCHg78cPD0iEAAQhAAAIQgIA1BZKTk/uwYNd8zOTk5Om8RDtR+dj+EE3sldvq9soye3i67RxyTqARv5yenn7DmmvBWBCAAAQgAAEIQAACEICAZQIIeC1zQisIQAACEIAABCBwxwrMWJCwr3z6V2KDu0rbEMH163gPaa4fCWqlFUIDd3D1uxtfu2OhsHEIQAACEIAABCAAAQh0gAAC3g5Ax5QQgAAEIAABCECgswgkJSX56QLLvin78/bbTu82XD+nlEucTkf4OJ+MPromZfNU0/czXpqyiRMIfdJTNzzYWfaMdUIAAhCAAAQgAAEIQKAzCSDg7UxPC2uFAAQgAAEIQAACdhZITk4erRr46+LqsT9XWDK1x6bRbrILITNNpR5mzp98UedXrpKc77Zi9erV6ZaMgTYQgAAEIAABCEAAAhCAgOUCCHgtt0JLCEAAAhCAAAQgcEcKsAvYbizY0OwJXhOMJNdf7r5txAV2ijcpKWlWbb+slyvHHyh1+2Kwt/RKsJTn+V1rl2556Y6ExKYhAAEIQAACEIAABCBgAwEEvDZAxZAQgAAEIAABCECgqwm0JuRlp3gl+T6F2qCSgIrEPZXmFm5fDu7hfCL672lpaRldzQj7gQAEIAABCEAAAhCAQEcIIODtCHXMCQEIQAACEIAABDqhgCUhr0FNQuKIdyr2d9GGFKkabtN1931h8kMx/0TA2wlfACwZAhCAAAQgAAEIQMAhBRDwOuRjwaIgAAEIQAACEICA4wk0F/AaNCQs+II89NUk4o0kkAVQnf9YUgo54k07YSd7xcWe58wvYXO8XWJFEIAABCAAAQhAAAIQ6FwCCHg71/PCaiEAAQhAAAIQgECHCLR0ejdvK3m7hJHGcyDVn9q9sZfcDFXEBY6n+tq99bV5t4wqWZO6cWyHbACTQgACEIAABCAAAQhAoIsKIODtog8W24IABCAAAQhAAALWFGgu4K0rI1H2cgryH30zzGUfdmw3bzP59X6drkl9Scd+jp3gdboYup2IcletWrXOmuvDWBCAAAQgAAEIQAACELhTBRDw3qlPHvuGAAQgAAEIQAACrRSY9fz03BuvZlxu2M3SgJf1kx+K9RdWymWyrLCDKB2t64cAACAASURBVNXQygeA5hCAAAQgAAEIQAACEGhEAAEvXgsIQAACEIAABCAAgRYFZs+e/Uxt9NV3Kp769kJjjfO2kpdLGNX9VqLhe3Iz1BAX+Ojvp3rN+5mf5jX/eZzsbfFRoAEEIAABCEAAAhCAAARuE0DAixcCAhCAAAQgAAEIQKBFARbwVj50aKE6PrOosca3Llnz1FcTV3/JWiDV+T98+yVrDfux07zmPyfO9XOTnev+alpaWkaLC0IDCEAAAhCAAAQgAAEIQKBeAAEvXgQIQAACEIAABCAAgRYFkpOTX6safXhKUwGvaQCDmoTEEXEyMrY4aIMGLodi/RW7By1GwNtaObSHAAQgAAEIQAACELiTBRDw3slPH3uHAAQgAAEIQAACFgjMnD/5Y51fee+KxD2VFjRvVxOf9xNC1i7eEt6uQdAZAhCAAAQgAAEIQAACd5AAAt476GFjqxCAAAQgAAEIQKC1AnPmzInTBBdsKZu5s9HSDK0dz5L2CHktUUIbCEAAAhCAAAQgAAEI3BRAwIs3AQIQgAAEIAABCECgWYFZLzz9c8WUb8TakCKVvagQ8tpLGvNAAAIQgAAEIAABCHR2AQS8nf0JYv0QgAAEIAABCEDAhgLscrXa6KvvVDz17QUbTtPo0Ah57S2O+SAAAQhAAAIQgAAEOqMAAt7O+NSwZghAAAIQgAAEIGAnARbwVj50aGFLl6vZYjnS7CCF2xfDjq5ZtulZW4yPMSEAAQhAAAIQgAAEINAVBBDwdoWniD1AAAIQgAAEIAABGwl0ZMDLtuS1YoI3nysfvn79+jIbbRHDQgACEIAABCAAAQhAoFMLIODt1I8Pi4cABCAAAQhAAAK2FbhZouHKOxVPfWf3Eg1sZy774zycD8R9tPaD9StNO5310rRjPE9H1izf8Lxtd4/RIQABCEAAAhCAAAQg4PgCCHgd/xlhhRCAAAQgAAEIQKBDBWbPnp1W+dChwR1RpkFY5ST2Tn+cX7N08xCGMOOFp+do7j3/otPZ8JI1KVuGdygMJocABCAAAQhAAAIQgIADCCDgdYCHgCVAAAIQgAAEIAABRxbo6DIN7p+N8HDKjNgpEAiU2uDCaaWzdlZ4r3rCg3LcxmRkZBQ5sh3WBgEIQAACEIAABCAAAVsLIOC1tTDGhwAEIAABCEAAAp1coKMDXsYnPxTrz/6qui+zPtB1/Trew/lQ9MLVq1fv7uS8WD4EIAABCEAAAhCAAATaJYCAt1186AwBCEAAAhCAAAS6voCpDq8u5EalKWB1hF37vJ8QsnbxlnBHWAvWAAEIQAACEIAABCAAgY4SQMDbUfKYFwIQgAAEIAABCHQigeTk5OkGad2Uqgk/emuirikdZekIeR3lSWAdEIAABCAAAQhAAAIdJYCAt6PkMS8EIAABCEAAAhDoZAIz50++WDx3c76jLRshr6M9EawHAhCAAAQgAAEIQMCeAgh47amNuSAAAQhAAAIQgEAnFUhKShpeF52bVjH5m+uOuAWEvI74VLAmCEAAAhCAAAQgAAF7CCDgtYcy5oAABCAAAQhAAAJdQGDmgskf63zLe6sHnzZoQ4pUjrYlhLyO9kSwHghAAAIQgAAEIAABewgg4LWHMuaAAAQgAAEIQAACXUQgOTm5j8FD9QoLeisS91Q60racTvb0VuyK37D6w3UpjrQurAUCEIAABCAAAQhAAAK2FEDAa0tdjA0BCEAAAhCAAAS6qMDs2bNfr3zoUKI6PrPIUbYoyfWXu38+4sKaJZunOsqasA4IQAACEIAABCAAAQjYWgABr62FMT4EIAABCEAAAhDoggKzZ89+pvKhQwsdKeAVqGQin/THJWtStgzsguTYEgQgAAEIQAACEIAABBoVQMCLFwMCEIAABCAAAQhAoNUCjhjwsk34vJcQxJfIBmRkZChbvSl0gAAEIAABCEAAAhCAQCcUQMDbCR8algwBCEAAAhCAAAQ6WoAFvLXRV96peOq7Cx29FtP8rERDt09G3S0RGr+rrla8unLlytOOsjasAwIQgAAEIAABCEAAArYSQMBrK1mMCwEIQAACEIAABLq4QNLzM/KKXl2b7UjbDFvzSN8R0TlVV68Gld644XluCerxOtLjwVogAAEIQAACEIAABGwggIDXBqgYEgIQgAAEIAABCHR1gTlz5sTV9MxZW5G4p9KR9tpj6ZT4ha9s/JmtKTfXX759+3DPxYu3hDvSGrEWCEAAAhCAAAQgAAEIWFMAAa81NTEWBCAAAQhAAAIQuIMEZs6f/LFy4t5IbUiRynzbBjUJiSOekxFvT47ui6cN/r//t+EAm1OtJiHHEf/RRwndlyzZEmrPdWAuCEAAAhCAAAQgAAEI2FMAAa89tTEXBCAAAQhAAAIQ6EICDU/xGjQkdNpFIZ5qknNEwkpvUlY9SHlCzj5Bb/cVE+K8JBqRj9fXZWo1yYlImJ/fU2M03rPggw+2buxC9NgKBCAAAQhAAAIQgAAEfhNAwIuXAQIQgAAEIAABCECgzQLmp3gl2ylsXDh5R8eSng146giJ9pVRSc04utbmCVrR0XfrqAjJxXz/x8dnaWJvreHIERKdOuVXpVaP+mrZsk1zWjEcmkIAAhCAAAQgAAEIQKBTCCDg7RSPCYuEAAQgAAEIQAACjilgOsVbOn5PddgOipmWSELTSnme6L33iK9OprNiBRla2oH8h37davtdKDa4qbQttW34fcTyP/W7O/JSVVnpKafERtbw0EMB1775ZoSsvFw6fe3atUdaOz7aQwACEIAABCAAAQhAwFEFEPA66pPBuiAAAQhAAAIQgEAnEWCneEvGfR/d7Vhx2B8C3lTiq5NaDnhD08b3DpZpXarUTpyaM+hVPPE3Zn9xwlKC7oun3f/i8xsO7dhBMQ0D3tRU4pOS6KxCQYatWx+Q5+f77Fi6dPO/LR0b7SAAAQhAAAIQgAAEIODIAgh4HfnpYG0QgAAEIAABCECgEwiYTvGqnfZ4PBJOXlGxN0/rnjxMoh8rqKRmbMslGiLfmxw/b+7mn/V6TlxY5BnwyScPBGtdatVX5+w4ZSlBj6VT4iPDNxaEh5NX7K01HD5MoooKKhlrtobjx6PkP/10T/nSpZtGWzo22kEAAhCAAAQgAAEIQMBRBRDwOuqTwbogAAEIQAACEIBAJxJgp3hLH/kuWpRZ4uVZQy4cT1yVL1VUPtDyJWusNEO80tV90oR9Z823nLHu4XvOBBcXq0aeuG4pRVjK5PioiM2FNTXkwvPE+fpSxQMPUB7X4KK3zMzunt9/PygzJWXzVEvHRjsIQAACEIAABCAAAQg4ogACXkd8KlgTBCAAAQhAAAIQ6GQCplO8FYl7Kg1qEhJHxMnIaMk2WHmGxwadrYqNvXxbkJuyLDE+e96mny0Zw7wNO8n7wrMbD3MckayJNezefV/YlStBwhs3PManpaVZfEq4tWtBewhAAAIQgAAEIAABCNhaAAGvrYUxPgQgAAEIQAACELhDBNgpXuXEvZHakCJVa7ZsKs9g3iczM7zb9h/6+19/aevx1oxlastC3oWvbGwyHF6xYmL3ykqXgg8+WB/flvHRBwIQgAAEIAABCEAAAo4igIDXUZ4E1gEBCEAAAhCAAAQ6uYD5KV5Lt9JUeQbWf9PWB2KvF3rLqgJKKsqHnszXB5TXWjoua9dSyLtr16DQw4dj30xLS8tozbhoCwEIQAACEIAABCAAAUcSQMDrSE8Da4EABCAAAQhAAAKdXKC1p3ibKs9gYlAqXZx+Odkr6Ndz4R5VnEFz7c/bMy0lUnx9X9hYF43HyGEnTzbW59ChWP89e+47QEQHVq1atc7ScdEOAhCAAAQgAAEIQAACjiSAgNeRngbWAgEIQAACEIAABDq5wOzZs5+pfOjQQnV8ZpElW2msPEPDfmo1CdklaR98OOX+S69sZIGsRR+XQ7H+4+rEYUPuO3NaKtU3evqXhbyVlXJZVlbYQVy4ZhErGkEAAhCAAAQgAAEIOJgAAl4HeyBYDgQgAAEIQAACEOjMAq0JeN03PRg9QKbjJk3Yd7axPWs0JNy1i0LUapITkTA3727FlQVnDgo54p2PRfvW3Hu+uDkrYZWTOPrzkf2mjN9f7O1ZdaW5tps2jXa7ejXAl4j/z3/+s+6dzvwMsHYIQAACEIAABCAAgTtLAAHvnfW8sVsIQAACEIAABCBgUwFLA97uKybEBbjW0vRpu043taDt2yksPJy8Y2NJz9ocOUKi77+PlXHSu43+fuXqglI3Sc7cLcea25A0O0gx8Jfo3omT9h4XCg314zT1KSjwct6y5aG8pUs3T7IpEgaHAAQgAAEIQAACEICAFQUQ8FoRE0NBAAIQgAAEIACBzi7ALkpbuXJlk6FrS/tjAW9t9JV3Kp767kJTbVnd3fiI6/yIESfON9WGlWXYsYNiEhNJaGrD80TvvUd8cjKd3f7FwzEs4L3aQsDL+vp8OrLHKB8lN3L4L5daWv+yZYn+y5Ztim6pHb6HAAQgAAEIQAACEICAowgg4HWUJ4F1QAACEIAABCAAgQ4WSEpKGs6716zjBfz+NUs2T23rcmY+//S3VRN+9NZEXVM2NoaldXcbC3hTU4kPConXnaxRCMqf3v2rpWvsviyxz5/G/3glIiK/qrk+GRlj3a5eDUpIS0u7mJSU5CcQCPqkpaXtsXQetIMABCAAAQhAAAIQgIC9BRDw2lsc80EAAhCAAAQgAAEHFpg5f/JFg5vKILnmPzktLe1UW5bKxiieuzm/sb5Ou/sGR+V0C4q563rFkCEnmzzly/reKtHgFRtLBvbjw4dJVFFBJVeuTfDNGrf/vDakRGXp+lz33eMVeCJKkpy8vVShqNU11W/37kFuJ05EXnJ2rvN1cqrzcHNTuRQU+Hy3bNmmZy2dC+0gAAEIQAACEIAABCBgTwEEvPbUxlwQgAAEIAABCEDAwQVmvDRlEycQ+qSnbniwLUtlp4B1IcUbypK+zDbvb9CQ0GkXhXiqSS4tc3dVCTy1rppBslcXbDrY1DzskrWvv6bQmhpy4XnifH2pok8fecX6LWOjLr30SbO1dxuOKax2Eof8Z1K/VxduONzSvjIze3gGBxer3N1VWtZ2xYoJ3rm58uHr168va6kvvoeAowjMnz/fn+O4KLYejUZzKjU1tdET9Y6yXqwDAhCAAAQgAIG2CyDgbbsdekIAAhCAAAQgAIFOK5CUlDReIBBc0+l0ORkZGb8FPzNfnPYt8cKCNR+se6atm0t6fkZe0atrbwt4JdspbFw4eUffujDt1BES7SujEv/zU4IWvrLx5+bmYvV4OY5IJiPjL7/0Cv3q5ziv689/+ktr19d91fg+wc51ZVOn7s5rTd/9++M8DhyI++iDD9avbE0/tIVARwqYB7wGg4H9Gi8yGo36ZcuWlXbkujA3BCAAAQhAAALWF0DAa31TjAgBCEAAAhCAAAQcWoBdhKbpkfdvXmQsFpUphAIDV0ckuCSokpZqIwqHSgq8Javf3RjTlk3Menna6RsLNpSb9zWoSRi2g2KmNXJhWnUynY1cNWVgSyGv+XgZGx6OK6x2oqvPbWvVZXDiYg+ZZ/pj3o+PPlLXr19WiaX7q6pyEqenP84vXbp5iKV90A4CHS0wffp0ma+vrzcR+QuFQjlbD8/z+iNHjhzet2+fvqPXh/khAAEIQAACELCeAAJe61liJAhAAAIQgAAEINApBFjAW/nQoYXq+MwitmCBSiYSl7vLuDJXWW3fS6Vu24cqZL/0/Gj16tXprdlQw3FNfZsMeFOJr06is2IFGXosnRLfmpD3q68Gx/2kkmmUCd81W8e34frDVz0e8+jgU2W9e+cUtmZvn302wuPUqe7vrlmzZn1r+qEtBDpawPwkL1uLXq8vXbp06dmOXhfmhwAEIAABCEDAegIIeK1niZEgAAEIQAACEIBApxBoKog1X7zHptFu4hue59Ys2TzV0k01Ny4r0fBIOHlF3bow7eRhEv1YQSU1Y+kaGz9i+Z/6TZ30Q3ZgYFmlJfPt3983cme+F7U24A1LG3/PlIeOFoWGFhZYMo95m02bRrvduOF5bkkrTFo7B9pDwFYC8+bNixKLxf7m4y9atGifrebDuBCAAAQgAAEI2E8AAa/9rDETBCAAAQhAAAIQcAiBxsooNLYwrzWP+kuu+U9OS0s7ZcnCmwt46y9Z+5pCPWvIheOJq9X6G0unF50VcsT7bh0VMdJXSSNHnLitbm9zc7Y14I388E8DZ039OsvdXW1RkNxwDYsWPR23fPl6z+bWlpycPNFoNBZxHFdUW1tbtGHDBrUlfmgDAVsKDB8+XDRgwIA+pnINbK6ioqLDpjIOBoNBtWzZsixbrgFjQwACEIAABCBgGwEEvLZxxagQgAAEIAABCEDAIQUsDXcluf5y920jLqxJsc4JXhMGK9fg/r+h4T3LPb3VtU6CWkmd2kdi4OYkf9GqS9NKSxXytRvHRF966ZNjlkILNWKu58oJ98594bPjQqGhTTVIt20bHpGVFfrBhx+uSzHNu2BBwj6jURC2dOnmsPnzJ38cHn59iFYrLlKrnZyVSrmBlT7V67krEom+rKREcTo9Pf0/lq4Z7SBgTYHnnntO7urq2kcgEIgaG1en0xWZQl5W2sFoNLoj9LXmE8BYEIAABCAAAdsIIOC1jStGhQAEIAABCEAAAg4pkPTi0xeKFq5vtDwBC1+JI56TEd/WgLc2+so7FU81XxdX/m3/4EFVrvInJ+49n5kZ3i029vL1tmAdOx4V9M2ZCNdrM7/67dShJM9HLs0K86gZcP6GwU2lZeOyvWhDilTiHH/Xvnv7906a8dWRtszH+uTm+ss//3zEBVOZhgULnkoZMeLEsLi47Jply6b0DAgoLU5M3HPb6eDaWilXVeUiqayUSy5dCvY8fz7s43ff3fhaW9eAfhBoj0DDmrwNx2Ihr1AoVHIcF8W+Mw992zMv+kIAAhCAAAQgYDsBBLy2s8XIEIAABCAAAQhAwKEEZs6f/LHOr7x3RYMAUnWZZBXHyUVfTSLeSAJZANUp4qgm9LtHPVpRokFGRMZZLzzzY8WUPSIWqDa1eedj0b59s8ICnpm263R7gT7bPizqhFNdddmYw/leuwcFBV0NDAzwK1PnXAtw1XJGNTlpRP4ynZOyzE2QO/DXK/2u+ftMTfg2s63zqlQy0X//O9H93Xc3xs6bN/nxXr1yX3300YMWl2BgIe/atY/oUlK2DG/rGtAPAtYUmD9/fh+O49ybGxMhrzXFMRYEIAABCEDA+gIIeK1vihEhAAEIQAACEICAQwrMevGZiwUvrCs0ndI1LTJvK3krT5M89m3K4Y1EZxZSjzBhH11P/+jDFpRoEHVLpNf8vfznkoiXyERO5YoXcy6x2rpNIUiuBLre9f29vZ5N/uKENaA+/GjCvUqhURPlU6GbNOHH307znj/f3ZvjdNJeva7ns3kWp0wb2q9fVvkDo46dbeu8J0/29N6/v28vnU60x8WlNuTPf95e0dqxVq16wiMnx21MRkZGUWv7oj0ErC3w8ssvu8tksj4tjYuQtyUhfA8BCEAAAhDoOAEEvB1nj5khAAEIQAACEICAPQWCiOie+JEDPlQOPVpjOqXr5EW63M3k0z2Jblz6kAIEAqLYvjH8yYWavOzs7CeI6A+nU9llaqaFH6nZ+bjH6NrR8pHKOvZzZUdIpC2jkoBxdK2pzQmqZaJeqx/vP+/lLYetAfDOO08PH/ng0UsD+2fVB7m2/LASDQcO3H3XwIHnroaHXy9uy1xffx3vcehQ9MLVq1fvbkt/9IFAYwIsqOU4TiQWi+U6nU4mFArZ/+R6vb60uTq6LZVsMJ8LIS/ePQhAAAIQgIBjCiDgdcznglVBAAIQgAAEIAABaws8RkT9ZyxIGFr29Jfik4tquvncT0q/B0jJAt6wmXTj8kcUwCZlAe+Rv1adGThw4Kfu7u5n0tLScln5BSLSsjIPmqic+43uKo2+ziC4fDEnKCi55rcLy3ie6NJ7xHdPprNiBbELxhr9RKYmDPrLnz8/LpPp2nTZmfmg7MI1b++qJktCWBOSlWjYtGl0/8TEb7Pl8prSto79/vsJIYsXbwlva3/0g4C5wMKFC5st+cFC3uPHj2ft27fvtl9vCxYsGMSCYEs1jUajKiUl5bil7dEOAhCAAAQgAAH7CCDgtY8zZoEABCAAAQhAAAIdKcACnEnTFzx19/Gybybp/Su04c9SYdY7FBzxAhUUfk3uVWfINeZtymGLzJrpcXeY8B6jx+PK0sIf9E7GUolYq6srchK5FIaMlgdVTv1WydqxS9mu76CY0EQSmjZXH/CmEt89qfmAN2L5k/2eeerbi35+FdUdCdOWudPSxg945JH9xQEB5fVebf0g5G2rHPo1FGgp4GXtWTh79OjRU+Yh79y5cyOkUmk3S0WNRmN2SkpKmy5FtHQOtIMABCAAAQhAoPUCCHhbb4YeEIAABCAAAQhAoDMJsHBX0iMy5J+DXu52/y/Xf1awxZsHvHVlJKo4Sq76auLqL1kLpDr3PqQuO0gKlzDSeA4klajAy7n8G5m3yiNfFTieyk0A17dTmDycvNxjb57WLTtMIm0FlQSMbbpEA2vXfcWEuCdHHy1sa5mDjnwAW7Y8cHdsbDbddVfOmfauo6WQd86cOXErV65s92V07V0n+ju2gCUBL9sBz/P66urqUytWrKg/8f7cc8/JFQpFf0t3V1RUdDgjI0NjaXu0gwAEIAABCEDAPgIIeO3jjFkgAAEIQAACEICAVQVmvTT1MG8UnFnzwYbZTQxcf/mZh4fiUeJ4Z0GJi2+luKg6dhFdZe1Pv0I9fIaRMvDR38NadiKXOCJORkYW+mYvpyD/0b9/z25Ny9tMfr1fp2tSX9KxcQwaEhZ8TaF8DbnwPHESX6rwe4DymrtkjfULS38sety951Rxcdl5VoWxw2DffDMgTC6v9Y2PzzxqjelYyFtRoXjTNNaqVavWsb9/8cWnL4SE3FDfuOF5rqpKscQ86E1KShqu1+tzMjIy2nWK2BrrxxgdL9CaOros5NXr9VnLli0rtfSCNdMODQaDUqfT1b9zYrE4jP2V/Tg1NbX+VD8+vwswW/YjmUxW/1eDwVD/V47j3A0GQ9aSJUtwySJeGAhAAAIQsJoAAl6rUWIgCEAAAhCAAAQgYFsB02nOGS88Padm8Oln5UdiRKvf3RjDZmXfsb+aQsDABPpH+GPOz3rezbnxEr3hxslaqjhB1WI5lZuf0nXuRtrGVm1pwPtb8GMWDlui4PnxmN7jw/O1992XmW1Je0dqc/JkT+/CQu+IMWOOHhcKDe2uIcz2duhQrL9pj0eP3iVh9XkXLJj8sUKh6vfAA8dUBw7EcSzo1em4QqGQfzg8PK+uvNyNKy31+Oj999evdCQfrKVjBFoT8t4KHLOIyJ8Fju1ZcVMXrw0fPlzUp08fOQs49Xq9nF34JhAIRKxUBMdxLChWlZWVqbraiWBLTkU3PEndHn/0hQAEIAABCDABBLx4DyAAAQhAAAIQgEAnEGCXm+n8ynuLiry8eLfqitJZOyu80saHiUrd3XmZ9n/su/pt5LpeKL2k/vBS9K7XYhO9h+kCSuvYT5suPwuZQufE7mRgp3Rb2nbeVvJyCaM6VqKBtb3xPbkZaogzP/Xb0hhNfd9j6ZT4ha9s/Lmt/TuyX26uv/zAgbvvmjBh368ymdYml7uxU71Go+CQm5uq38yZO+tP+rF5a2qkoqioa7+dljxwIM7j4MFYzfvvfzyoI00wt2MItDbktcaqWcB74sSJ7IZhrqWXt1VVVR03lYywxno6egxL6xo3VhO5o9eO+SEAAQhAoPMKIODtvM8OK4cABCAAAQhA4A4SmPXiMxdvLFyX39iWJbn+8nJdkb7iOLlQgcJFlOUnqg264R7+Z4OI91HXn9C19PIz8/Hryy98QZ7mtXn9HyZlS+UXGluj5ycPRpp+3j3X16ulcFetJiHHES+TEasM4VAflUom2rRpdP/ExG+z5fKaUlstjgW6ISFFjQbIWVmh7hcvBosuXw6W6nSCg6mpm2bYah0Yt3MJdETI2x6hurq66++9916nO8nf1J4XLFgwyNJw23T6ublyDl2l7jE70d2/f/+o48ePZ5lf9Needwd9IQABCEDgdwEEvHgbIAABCEAAAhCAQCcQYCd4lRP3RmqbCPzytpK38jTJY9+mHN5IdGausH/Qk0bOO57qT/BaevlZYxTmtXnbQhWaNr53b+8qmbe3Us36Dxly8kJT42g0JPxgF4XkqUmuIxL29iblcw9SHgt72zK3rfqkpiYMSkracVwu11ilRIOl6/zyy8HeLNTleX6XUinfnp6evs/Svmh35wh0ppCXlStYvHjxga7wdCwpz9DafXbWer0stGZ1mlmNZo7jRCKRKIqV6NBoNKdQs7m1bwHaQwACEGhZAAFvy0ZoAQEIQAACEIAABDpUgNXXremZs7YicU9lUwFs7mby6Z5ENy59SAECAVHoTLpx/i2KVUSRQSBo/vKzWwEuz9notGzke5Pj583dbFE5hiXbKex6OHn7xlJ9cFpwhEQ9y6jk5XF0rUMfgtnk7GTttm3DvSdM2Ffa1AlbW6yVndrdtm3EhQ8/zEiwxfiOMKapzjRby8yZM+9bs2bNIUdYV2dcQ2cKeTtriNnwvbC0PENr3qemahy3ZgxrtJ0/f34fgUAg43lew8YzGo0asVhc//cGg0Gj0+nq/16pVGpYXWXWvon6zjmLFi3C5ZDWeCgYAwIQgICZAAJevA4QgAAEIAABCEDAwQVaOr3LAloW8IbNpBuXP6IAtp3wZ6kw6x0K7j6Lipqquau6TDJW1kFfTaL6i9cCqE4RRzXykJunfq3xkf/Qr1u80tV90oR9Z1saj5VlmL+DYoISSWhqy0pLZL9H/PJkOqtQkKGlMez1/YoVGuEcBgAAIABJREFUE3sOGHCutn//89ftNSebZ+nSKT7v3rpYz57z2mOuadPmnS4uDjN4ehacE4m0sdevR/P+/peqxWLNx0QVn61fv77MHuvoSnN0lpBXr9eXLl26tMV/RjjSs2EnVCUSSZTBYFAKhUJlSUmJ0tfXt4+l5Rks3QsLUlNSUg5b2r697Vgwy8ZoeBEe269MJqv/rj2fzvis27Nf9IUABCBgLwEEvPaSxjwQgAAEIAABCECgDQItnd41DZm7hbyqzpBrzNtUfzLq9CvUw2cYKZu7EO0PZR0WUg+f+0kZOJ7Km1tqa078svIMjw06WxUbe7nFILTJgDeV+OVJjhXwLl/+p36TJv2QHRhYdutUtYAUinfD2vCIW+xSVfXXHLpVoWL79qGKkyd7bUhPT09tsWMHNWDvLM/zTQZBq1atWmdaGgt1dTqpXCyuU23YsLT+vfP3z5YXFUXU1x52clKKe/U6Io+IOCqUSlUHN21KebaDttUpp+0sAS/D7Wy1Zps5oWqXd8VWJ3tt/c7YO7C2y8PAJBCAAAQcQAABrwM8BCwBAhCAAAQgAAEINCXQ0uldUz/VVZJWHCVX8wvR3PuQ2rkb1V+y1vBjOvVrXtbBdOo34gUqEDdyWpZdunZua7+Q6vIQudEgEXoEX1FGTzqW19yla60pz8DWeKtEg5dv7M3TuvmHSRRZQSUvjXWcEg1bt46K8PVV0ogRJ8wuhuLIy+uHWFu8yWVlIzPJ7PDyF18M9r5y5WYd3qVLt7xkiznbMiYLdquqPOeXlwf2LiiIdGpsDLm8XBYWdvrg5s3vTGXhrinUtWS++PjNYXfdtfefaWlpGZa0v5PamOqdsvBs2bJlWWzvtg7qbODbaf7ovrVOs7bX0BYhL7sMbeDAgYNYvdz2rq+p/uzUM6vNi1q8thLGuBCAwJ0ogID3Tnzq2DMEIAABCEAAAp1CwNLTu+absfRCtObKOjQV8GauuyesxHm6tziiV319XN3ZsyJf0daSmMnHGq2Py8oz3J3n6z/9mV3HLQWvv2TtawrNqyEXLU/cXb5U8dwDHXfJGjtVzC54k92qT3zxYje3b78d1Osvf/nsmEYjkctk2vqTpkS/B7wJO1933Z79k0QhdeG/GJ9SFR8U89tFbOy7Cb2G1z0ZOUqbV1UsHLb1Obd8VYlww9g3qtnPfXLhe8kHv3zmtPOJpVXuMpf6i+UaBrwmyyVLpkS+997GQEttbdlu8uT/+5gFu6dPjzGYTt82Nd/o0Svc/Pwuuaxf/15Ba9YUG/ud/4ABW74WCAQp6enpNxrrO2PGjIFr16490ty4SUlJfgKBoE9aWtqe1szvSG3ZZV5OTk7dDAZDEbvIyrzWKQv9WMkAjuOiHGnNLa2lM53s7OjTu+aWtjj5PG/evCixWOzf0jNr7/emoFcsFsuWLFlS1N7x0B8CEIDAnSyAgPdOfvrYOwQgAAEIQAACDi1g6endtm6iNWUdWCB8aGVCDD9iull9XCMJtr3LD1rw3dnGTvyydYX+94lYhYGT3dX7asU9fbPy3d3VtZas91awSjIZGRtvb9uSCBoNL9y1iULUJSQnAwm9w0j54FM3g+bU1IT+Xl6VusJCL/cxY47k3X33pSumgJcFtNsu7pNuefSt6p/zz4r+dXit86Zxb1azPTy6/RXF0aJzIvMw91xpDvdQ2EDd2rNfyZYMe0Gd+L83XF8bNKPGPBRuLOB9//2EkMWLt4RbYmmPNs8889LFdetS8209V3z8Fg8/v2ySSmsqOE53cOPGpa+Z5kxIWPi1Uukf5O5+o1QuL/lPenr6NvP1TJnyyr8MBvH9dXXOHrW1Clcvr7zN5v1tvXZrjm+vAM6aa7ZkLI1Gc8qRT3UuWLBgkLVr7Fri0lwbW1xQx34DQaFQ9G/v2lrTf9GiRfta0x5tIQABCEDgdgEEvHgjIAABCEAAAhCAgAMKtOX0bmu30ZqyDm0NeNmaRIWeTp4/9Q1yK/TxCA4s1SQ8+V1ma9f6x/a2LYmwPd0QFs6Rd2w41Z++PXKeRGXOVDJu2s1SEceORfseO9Y7YurUPVcUClWRKeBloS4La9NGL1SZ//2enCNiV7ELv/yXrU6mE7wsDDYPeB8Mu1drCofN99sw4HW0cJetlYWru3a94FFZGahp/7NteQS5vEzi63tVPmDAdvmWLW+HP/30S3NOn3742dOnR1e4uhZLo6P3SyIijrmIxbWreV65WSaTPXDhwn1vnTjxaJ5K5aWVy8sljzyyVLdlyzvDW57NsVrY44/Qd9SObVFywJp7mTt3boRUKu3G87xer9dncRwXJhQK5daco7Vj2cJs3rx53mKxOKa1a2lPe3aC2/zCuoyMDLv8s6Q9a0ZfCEAAAo4kgIDXkZ4G1gIBCEAAAhCAAARuCcyePfuZyocOLVTHZ9r8j61aWtYhc12/sFLnZ7xEEb3q6+PqMjNFvpJPS2ISjjZaoqGxh+n25eAeETc83eckf/lLUw+7tFQhz83197rnnovNjGu7kgi5uSN/3bHcEJN4P/1+WtlItGi7VPr8W3XHFQoynDsX6p6VFRY5btzPmVKprsa8RAMLbqd9/abrAP/eevNSC/VBaBMlGhYNfU7Nwt0oz1DD+nO7pOZ9zQPe3Fx/+bZtIy6kpGye6ii/WMzDVXuv6emn590lk6kWFxaGT9u5c0FFw/kjIw96R0f/pHNzK6z85ZdH/TMzH/zt19MTT/zbw80te0xGRobNf41Z06UT1tZt1fYPHz58YN++fb+VNWlVZxs3ZidbnZ2dw44fP57F1ugIz8LapS3YbyAMGDCgf0eeVLYktL5VdxqlHWz8zmN4CECg8wgg4O08zworhQAEIAABCEDgDhKwZ8BrKWv9JWtb7gmtrgh1MRoknEfI1YroiUebvWStsbF9t46KGOlbTiNHnDS7pIzoi51Do6/ne7vU1IkENQLeGOlfoW36tO/NgNcWJREaC3grq52d//WZK+cROcwQHlGqvHqpm/fYsT8XxMVl39rDzfX84+Bqp6zyHJGpRMOz36XIv3piaVWwwre+1IR5wGtuw/pV62oE+dXFHCvV8OahNc4zYh7RsFINDU/wbto02u3ChZCZaWlppyx9drZqN3369LCysugdjYWrtprTfNzY2G/r64SaB7eNzRsYeE5RUNC7yvw7Vu4hOvq7TatXr06xx1qtNcdLL70UKRKJNGKxuLu1xnSkcWxRcqDh/syD2daUBmClMYiodNmyZaVsTEc5TW3NOrwLFy4MIyL2vw77NBXwMn/zutMtBcGmyweXLFnS4f+s7DBMTAwBCNwxAgh475hHjY1CAAIQgAAEINCZBBwx4DX5WXritznviA+evGfqxO8vBwaWVbJ2q9Ifi8t2rtXWDD6Vpw0pqb+4rGdqwr3J03eebbxu781AtbUlEX4tuVnzNuPXr2TNlUTYvsYQFi4kr9geVH9aed8vUvk3lQG1ZX/POcEuj5NeCfKaFn9a3bv3tT8EvKz9P+6fVcsuUUv8399dN437Z3VzAa+p3X8fXKB669Aa55YC3t27B7kdOhT7Rlpa2lcd/U4nJyeP/vXXkYt//jnhD6dnO3ptlsw/ePAG7+Dgc1Kep11yeen29PR0h68DysoEiEQiVWe7RM2S58HaGI1GVUpKisUXM1o6rqkdC2X79+8fJRKJvNnPWRLwsj733ntvDLvMjpVnOHLkyGHTKWNHqIdsrVB8+vTpMn9//0GtNbVF+8bC24ULF/6hpEpTIa95HWH2zNh7xXGcUqfTqcrKylQoAWGLp4YxIQCBjhRAwNuR+pgbAhCAAAQgAIE7WUDGsgwi0jaGwE5G8uFlX5TN2lneFZG6r5gQN+KeC1WDBv16df/+PgHf/trduejP2y+b77Wpk7432/xeosGSkgiTeo7SZubmOz++5yWngpoS+nu/Odpd+fuFTZVE0GgMwq8/ptCaMnLh9cQZnP24C6J4QdkL20+w2QU6ThixYmK/ofefKRjYPyvftB6lRi0wXabG2pkuVDPtq7ETvOY/x07yvnN0vXNTJRrYOBkZY92uXg1KSEtLu9jUu8FqOK9cufK0rd+dpKQkv7KysG+2b/9bp35PQ0NPuQcHZ4pMYe+WLYteaq8dOz0okUiidDpdaV1dXVFNTY3ex8fH3Wg0ut8KCnOWLFnS6vIQ7KIvVqtULBbXn17uih9TIKfX61VisVij1WpVp06dUrW3dAOrLSsSiaIEAoHI5KbX60tNJRcas2RBoVwujzKvtcv66PX662KxOIyN5Uh1eE2nVlnphmXLlmW15v2YP39+H/ZutqaPI7RlIa/pZK9p36Z6yU2tz1qhuCPsH2uAAAQgUP/vpmCAAAQgAAEIQAACELCrgCgxkV7z8qI+HEdOVVW0d80aWkxEPFtFUlLS8PT09B/Zj5P+MmOl6v7T8arhv5Q6H4v2rbn3fLFdV2qjydhePHcPipa4qZV+iprqkgpXUe7EvQXakKL6k7umD7ucLXrbyJgX/vLZsT8upXUlEYZ7DOZkMr3E1VVQ7/za3o+5yrpaY6m+1NjciVm1moQcRySTkfGzbcNjrl0LUGjkNcpryV+cY+OErhkXFemhoklPHMhiJ4ptQdawRMOyZYnhRUWCmI0bN95WcsA0N7vwrLraJ0ShKD2lUJQvsSToZSdxeZ4/lZ6efqO1e0hI+L99X301T8wuL2ttX0ds36/fF92io3/a8fHH785vbn0thegthWUsxKyurj61YsWK2957NqcppBMIBDJTQCyRSEQsUGQBHAuxOrJGakc9N0tO25qvjTnKZLI+La3XdGmawWDQM2OdTpeTmpqqZP2lUmmMeSDc0lgd8T17H7RabZbp/TCtoaUSBg3Xyn7zoCu8V2zf7NdJS3upqqo63tivv9Y+Q1byo6SkRIlTwa2VQ3sIQMCaAgh4ramJsSAAAQhAAAIQgEALAgkJ9I+nnqJxAwdSfaizdy+5ffMNfb5uHf171svTTmsirwqlV7tJiBfsEWhFI3iZtoeRM+g4tcxFdf+Zy+rBZwq7ErLnmnHBAqPIoyzpizON7StkydT7Jj16ICcqKqfBvn8PeFm/5koiPNFzeN1g1/ukgYE3Dzfkq0ppyv/eFr3e+2V9Ws5Gfunw5mveNlzXkiVT770+4nhObf+sEvad565B3YKvBQW88bcXbXLru3nA++uv4bGffjpGWlHheVUgMGa7uRV/yfP8kfT09PNsLeYXnvn7Z8vj4nZznp4F55oLeidP/r+Pi4tD71UoSmql0poKjtMd3Lhx6WuWvmdTprzyr0OHnnr0ypX+nfoUr/l+p0xZ4LNx45KYpkLcadPmnS4uDjMw28LCQ9P79Okjl0gkcp1OJxOJRHJ2otOSUJD9sfGjR4+eangytbE/it7weRgMhvryIUajkTcajQKRSCTkOK5L//ddawPelkL2pt5xdkKaiFhIyGrudupPa0Lelk69dmqIRhbfsNxGW/ZnqudsNBqzU1JSrrdlDPSBAAQgYA2BLv0vANYAwhgQgAAEIAABCEDAJMDCnrq6usqMjIycNqrI/vpX2v7KK8TKM9R/jEaiuXPJaDBM+JtLvHpFReKe+pq00vOhHiQyGup65lW5HLkrxOXnu30KZ28+SRzxnOzmad+u8vHcMCaWJ5JWTNt9W91N960PRMbphW5Tpnxz9I97vRnwWlISoWHAO/V/b3MTew0x9hEN4TMKNukXH9vg1FxJBPO5jx2L9v3y+/5llY//5KqJusZCoPpPj5SnhyxZnFSp0XBCmUxfH7xZ62MKeDUaiXzHjhFxn38+Pe/gwYRcb+8c54CAbEVw8Bm1QlFiFIk0xysrA+IbXnhmHvRu3vzOVPN1sXc6Jydm7Z49z9e/d3J5mcTX96p8wIDt8i1b3g63ZA8sIN67d2ZkUVHEH06iWtLfEdsMHZqh6N79lFtRUUSVKSDneb5Pba3LEiJh4YYNS+vDbGY7ZszaIH9/Y2Jb98ECOKFQqGSlG0x/pN6SgLfhfAaDgdfr9UaR6Gb1Ab1eT10t9G1twGs6Cd0Zyw609X1qrB874ctOgrP3zHRBnHk7FlKy11kgELA2Edac29HHak/NZ/PL+tg4Wq02m52iVqvV2dY4GezodlgfBCDgWAIIeB3reWA1EIAABCAAAQg4oAALwXSKqvk6v/LeXK1EyJV6fLT6/fUr27BU2csvy4/MmcNLamtlXnojSQP9y36ZO5cMn35K42fOn7xSOXFv5B9KFfwaECTfIQ+WhV5ScUTCSm9SVj1IeUKu6wS9Xqsfi62LyNOqhp28YHJlAe84/zIaZvZzv5v/XoPXkudQXFznZF6iQankBXq9SOvjI61t2L9hSQTz78+dC/P4cvcgp7wnv6vUdStVm74Le/+pQb1CwjkjL6r28lDzD48+dc2SdVnSRqv9vr4Uw+XL3Xw3bHg0dNWqFX8oWSGVqrnAwAuKq1fvafKys+jon3z79Nl9koW8ppOpTYWzo0evcAsJObWInQ4VCAQlBoOBlQcpWbt2bf2pZdOHjVNaGvjF55+/cbWxvcyfTwGBgSS1ZJ/tbVNQQHVLlpDVT7ibAnI/v8uakyfHemRmPnhb3dxhwzb1iIs7ssbZ2ZmVVmnzx/ykZVsC3sYmNoW+UqmUa/PCHLCjRqM5xUooWLI08xDOkvZ3QhtWQ5iFvcXFxaWsLnRXOKncnudm+k0WFnKbynO0NF5z71VrTk23NA++hwAEIGCpAAJeS6XQDgIQgAAEIACBO1Jg5vzJH7NgVz34tMEUvLociPNwORpdsGbplrFNoSQlJY0XCATX2H8sZmRk1AcRs2fPfqbaafeHDw29IYqMFRqFGonx12OaioMH6/67Zg29zeZqLOCVbKewRzzcQqPuU6tIojecOkKifWVUUjOOrBYidvTD9VkxqW/tXZdrbBXwspPSJSV1znq9geN5EshknM7b+4/hLnNoLuDNzfWXb9k2LOzKzJ0XjIoaXUM3TimXKHYN7BGtl0inT9tltUvO9u/vG8nmOn26p+f27c9dPn9+WJvqMbPg1sfnamFJSWiAt3eub2lpSLHp9K5pLyzQfPDBj3yKi7uXFxd3d3F1LVE5O1dzTk5KoZOTWmwwiMo5zpCn1YorPDyKMvV62f+tXbs8u7F3aO1aCu/Rg5zt8X5duUI1M2bQbRf1WXNe5tLYKeVHHvnQKyLicppMJsu05nzWGkun0xnFYrHQWuM5wjishEJJSUmWr6+vNwvl2MnJpgJfdkmaQqHo7wjrdsQ16HQ6Vnf4t0vnHHGN9loTO+nMTuKy0g3mF9QNHz5cxMqwyGQyd71eX1+Cpbn6vtYo/WCvPWMeCECg6wgg4O06zxI7gQAEIAABCNxRAjNemrKJEwh90lM3PNjejbNTiAaDgd2Gflsgy8ad9eIzF28sXJffcA75d/2DXff3/ZdOp9vXsGQDq6Vbc08WJyr21IrKFEKBgavT6/WXLx8rDK6JvNzDU1wkDXAjkYsHGTWqbnXCmvtVpBcd0weXRplKNJjmM6hJGJHmE5/wpJEEAWX1fwSe54nee4/46mQ6K1aQVcsBNNwnm9+WZSG8Vo2P4apdFNrQIqVy0g/1F5eZPtY6wcsqlQoEN92MRhJwHPHCZuKu5gLesjKFdPW6cXdn/3VzIxe//b727ismxD05+mhhePj1NgWx5g7Llyfce+rUgFqDwak+UP722z//dsq5Le9+U0Gl+VjNtXF2rhA7OyslLi6VYienanFW1pDbTvWaj2MKeL8v3Sp581KCK/tuqOdE7VuRn1Wr9ZWCV86NUZxTHxb5SLoZV8T8XOkrDTaat3066LWaWSFv1RbX5QmfOxvvVqK9Lnyj55bqUd5PaVm7zwpSnZb23l3lInLjbR3wNmX9+ONLA8PDi94Ui8V/+OdEW56PtfvcCQEeC3yXLFlyqjG7O62ubFvenzvhHWmNi6meLivxwXGcv1gsZiUsWvUxGAxZS5Ysue20f6sGQGMIQAACrRRAwNtKMDSHAAQgAAEIQMAxBGbOn3xR51eukl0ImZmWltbof9i3tFLz0gt633KJeSBLJLgkqJGcIZFxyo0FG/5weZTLoVh/+Q/9XAz+ZeXmJRtYuNuwvUAlExVslPgrXBUCl8TreWxdBbvIg68hYdBEKmM/lmWFurOarg0D1SYD3lTiq5NsF/AaNCQ899agkOrzPeRGnUToce8lZfTfDlq1LIT3iglxmt45darhv2Q19qxYwNvHIHQPDi6pPwE9ZMjv5RvYjyWSUYrmnrFOR4JDh+r81Wqj0wVlmJPeJYB3dpVpQ9yKq8f2uVIsFDZe4sJUEqGxsUtLxU6r1z8ed/mvnx5ubm7nY9G+fbLCAtp7infTptGx69e/XHrmzBirlx5o6deHNb5nAa88KE/+Qc5cl4Xhq1UsiF2UPVP+iF+S5kjFLjGbgwW4LKzdV/ap9IWw99R/v/Ck6z8jP6l24RT8Gxf/5Doj+B81N+ryhDk1Z7mBHg/rvrqRLmPtTN/FuMbr2TgdFfAmJr7mExysny8QCP5Q7sMahu0dg13GxkptEJFQq9Xmu7i4BLd3TEfrb/oj8SyQk0qlMewUJsdxSp1Ox35TrHdXO8FsC3+EvL+rFhUVHc7IyNC09ZI+NlJ7avva4vliTAhAoOsLIODt+s8YO4QABCAAAQh0OYGkpKRZtf2yXq7tm61x3zbiwpqUzbddHGXJhhsrvWDqxwJZcbm7jCtzldX2vVRqPl52KgU1HF9aEOAsvOqtFAvE7lXxv9Q0/F5fS8LyY+TuGkG/1Wxl0aIykxQ+Q6hc5EIGg4GEgRXk4e9MEqmIhIU6qrnmREoWQgYqyXPSvTKPiBiDXiDWGTJPknDXKVLludAfgmdL9m5Jm6K993rVXH3ORSiJNNb/x2rdGaFLxFqV37AjVplTUuzrKq3wVlRHnmvy1KOmmCQ+ykgPNr+sSuEcHXG1wsWltJKdxhWJWq4/nJ9PvmPGkOxcVQxX02eqUNEjjKpVQkPR6UtGzf7PVL2kJy3ei0ZDXE0NuTs7k0yldnXKk1WXX3OiiqZCYrZm39NxQTHhOVVyeWW1JeYN2xQUBPucPNmPfv21f5MnZE193NwqXSsr3ZqcRyrVSBWKSpeSEj+L99yWNTfs89FHD3vnex5yOl71o+hE9QGuRFsoGOo+Vv96+H/qluUskD7snaDrLb/HWKotFHyU9y/JOJ/Jur3lX4rnhaXUsbHWFaSKw2Q969/BHM0l4b2KoYZdpVvE/RXD9D9VfC1i45jmzM4u1z777K7bfr1aYw/NjSEU6gVxcfudKyouf2Lrudo6fkJCwhemviwIZReONffHy9s6T0f2Yyd4WTkcdsFVwwvVDAYDuzSM7bvLXAJoK2uEvNaTRR1e61liJAhAwDIBBLyWOaEVBCAAAQhAAAIOImAKZk2lDDw2jXZryynepOen5xS9mtHoxVBNbfXYTIqUeZHOKYh+C5VMbYUamcgo09SfJGz4MQW8LmFUQwKi+svRbgW8XvdRhVBGfHQFBcSEktRFTrzcnYwGIfG7TlL1dTmVc1WursGFMm+P0BKNWEjCGwaquSq9Gf4291imxL+g8FUE1J+SbM2HNxKVnYl2NRr7//7viqxwrfAn3is2VyVsEK6y9sVVBfpNhz+stHQe+cVefkZFDdX4X7/RVJ/L/6UweW+q9BtKFQHH7+nRM+IXpZMTSQUCEup0VON0KwBvrD87vZufTz1mzCDD1uzHhdHTEwSsREN+PpFIKqo7+vYHfH+XHwulUqoPD5v6sOC9uprcDQZyHTaMRL16kbFG48ydvlSj+9+t59NUXxZih1Z4K6KbCbGb6ltV5ak4eTJOfuTIqIKWTO+KOR7k7F4qrK3yFp090/+2dzoi4ry/3LVcIpJoBEJZrVFV6q8792t/u/2xYVPAuzL/39LlkZ/XeksC+Lcu/0U61GOsnoW+5gHvm5f/Ikvwf1Z7qPJbkXnAy/Y/zvsp/YsXJjqxgHhOt79pfyr/WhTqFGHcXfapKNq5r3FRr3W1BVd1dg94WU3iiIgfK6urC/a29Jw64vuysrK7PT09T0+ePPlLNj+rDarVaiukUqlPR6ynI+Y0GAxy9sfsiajROtEdsSZHnbO2trbWycnJyVHX15nWZfpNB0svA7TV3tipdvYbH6y+sHldYVvNh3EhAIGOE0DA23H2mBkCEIAABCAAgTYINKyJ67Z9qMLpZK956enp+ywdjl2AZvCqWs6pnd2KXs04aUm/0oPkenU1Bd27hhotJ9BkQKgmocFAgisrqZdYTlKRKxml3qQ0GEjlc5H8QnyIq8sj+QODSDJkxM2w8cRREhRWk/anU6Qx1dn1SU2IN1ZznNGrSlnx3E6LLnN6yX1teADXo9UXXPEGoqJTnq5kDLkt4CVBNvn1VVebAl4W7CovOznVVUtF2Tk3jIt//GeBpWUcWPkFgUHorg8uUVY3KL1gsvxpFPVVxFHl4Ef6aQNOlHUbPTpHHxtL9SH6kSMkKiujknFNXDSnVpPw73+n+DlzSL8x6wkuavrk+r3kXyfy8peoj72z3PjO1B/OKlqoYbx9O4V160Y+V6+S5MknSVBVRcLKKplA761Tvfcfg76lOsimWrz+/tdLWe1fmYx4tjbT35u/N6aL1OrqRKLjx2Ocly9f02Sd3/Dwo90uXx5wvW/fXZF3P7bSqWzOF6dc33w2bv9Xzxdev967vu7vw+Pevcsn/juhatTxq9qQEhV7u9xfe7nPd7v/ks0uC3t84r/uUSiKndavXX7Qkl8DbWnDSjRcVWx1Z+UVWCkGNsbq3NfrA6QSbT7HSjWwEgusxi4r4/CY32zN96VbpAsj1tSftmRtw5xjDKzmrml+9nM1xipBcV0+x0o1rMn7uzMbx7kkvsqWl6w1tv9u3TLdhgzZkhkaalzbFh9b99m8efNjbA5TwMv+Xq/Xl4tEIk/ODw5mAAAgAElEQVRbz+1I4xuNRk+e57XsFC8LuWtqagolEkkALhe7/Smp1eq8rljCoyPfRbPT5TKdTqexV+BrCnbNT7TjVHFHvgmYGwK2F0DAa3tjzAABCEAAAhCAgBUF2Ale5cS9kdqQovoAyG/pFJ/V726Mac0UycnJfTSRuWvUg08bTOO01L/qPDmdfZ3C4z+jsy21Zd+zGraFuyjEqCa5ppxcpD7E+Y0ivaGWBMqzJHA/ToapTxDfoycZDn9Jzg8MJZGXD/EkIiM7afrBB0RXa0ileY4yzS9S812WGF88b9PPlqzBPOCt1qgFf/3fG67PDZpR0zcoRs9+PGf7K4ozRedEfnIf48anVlT6K3yNHxxc7bTy6Pr6UHio56P8670/1pfUFdDLpx8QF2vzacnYN6ofjhyl3XXhe0nGz9td/hXxiVEuC+Szr9Ua572+U+c7KqMk5p8Hr1myPo+tD0ZKrgQqVCNO3FAPOpvbsM/B8XS31J80fd+l7Kj/+sbPTlIbFAp1fUhoumguOZmaDGmfeorik5KI8ijGWB41TezWI4x0Bk5X+utFfWD+tpKkB443u04WxO7YQTETJhC3cyc5s4CXHWTOucYJjV7CmvfTdNqW6iCHpUyOj+65uUCtJrnRSFxVFZFCQUahkATe3qR88EHKY2GvRiORp6Ym3nP+/MD6E83NXaSWkLgwngvMrxKU+CjU1Z4Gl8E/Kmviz+a7fPRUxIZ1qfX1qNklaQ88/GGk8t/vnzB39fx4tH/J3rFccUmoU+TEdL7qma8ue7z6UvyGjNTb3ilf3yueXl7XFefPD82x5Fk21cZUg9e8ri67WG1S4Mu1LPRl/SypwWuqs8uCYDbWgp5pqjW5/3Du6IA3KuqAz6hRW466urqub4+Trfo2FvBqtVqtRCKR2GpORx1Xr9eLiEjNgl6BQBAiEokqdDqdEfV5f39iRqOREwqFNr2401HfD3usq7nLAK09/4IFCwa1VIpFo9GcslfgbO39YTwIQOCPAgh48VZAAAIQgAAEINBpBNilaFrPiv+VvPDJJbZodjGZ+7ahZ4RapzMGmebp1cvXx1mymenTp7tToOrH0uc/a1U90kupFMhKLPR8iVr8Y/N52ynMNZy8FXeRQVtKLuocEvAnie/tSTxfRwKugAQz5pFKqyM6upOcRz9AnEhAAicPMrDCC4vfISqJpuu6J+i2gM39s5G96+QV1arhJ69zsuZLNJgC3qKqYuGUrc+5qXU1go/Gp1SxgJcFuczqhftn1bKw9puL+6RP3/NU7YrDa53fHfdmtVziwr/4yZvuQzzG8DwvoOuGLH5kn741n5/9Svb/hr2g/utXb7hO9nqZouWP1pOzgPf/LcqrFQj/wQ/a+r+z5qF0U89Ekusvd/9slKzqwUNGTeyVPzyLo9MpivXt9x+6GLaDYp4e7eYi1nKigIDyahbwpqYSP3EinXd1JYOnJ/0hlBg8mPoNGkTGu+8m3cnSGFe9e5je2U2m7el5rWLG0GP1wWpz74sp4E1MJOGuXSQLDiZxbCzx165x3MmLIt0+XV1+zVhqNiT2fSNmyJOTztbGxAiotFQgycoyinQ6qhs5kuoankLeuXNI31Wr5pWcODH+elPrYuGuauni38JY+Q/9uqlGnqhvbx7UxsZ+Gxkz7DOn6ldX3XYBoeRykEL28WMhQr3QSfnWf347Icz6Xr44QOnpkyd1U5Q4GaXaWrFLtSAvM16794dki35To7E1s4C3Rw9yZpeovXkpwZW1Geo5UftW5GfVan2lgIW959SHRT6SbsYVMT9X+kqDjeZtnw56rcZ08pf1ff3CJNfhXn+qYyd62Une9fn/cu7tMki/tPfuqhu5bmp7n+Bla3r44eWefn6F1z086rZJpdLLlvwzyF5tGgt42dws2GSltdnFa3diwMnzvBvP83Ke5+t/7XAch/8uJiKUaLDtr0x7Brxz586NkEql3ZrbkXntanayvbS0NJtdLmdbBYwOAQjYSgD/R2YrWYwLAQhAAAIQgIDVBWa88PQcgVPd34pf3vpbiMJq8Equ+Wm0YUVBohz/t9d+sH6lJRPPXJBwpCRph5aXN143t6kxfp5EMf4PUmmPOdRkHVODmoTXd1BMaCIJjUYS1OaTi7OEhJUZJHjtBTIIhUQ/rCXukQSqE3qQ5tAukkUEk9jTlQQiJzKc+oW4n/OosmwWnamv13vrw04Fqxf9f/bOAzqqMn3j763TZzLpvRMIJECkFykiKCA2OlgQwXWxS1n/ruu6ursKiGBDXRUVBcUGNhBEBKW3AAkdQhpJyKROn1v/5xty4xAmzEwKCeHeczyRzFef704gv3nu83YdVJN6rFoEwFHUQ/hIKPJs47luCfB+lfODomdUBrdo21saycH73MZXtOMzbnMi2IsA8MJtb2peHPmMVafU1M+HIHBKSKIbnJ6tzCcGJ/ZjEeAdlNiH2XRyq2JBzNsgxTj8CXj/JfZf86NfgBeNG750av+acb8fY1LPm+v3aQMcCBD3P3gR8PZbBcfptZB4WwqEdIkwKo1KRszNtbH794O1shLsSON+/aB2zBio8YS2w4fDDb17Q/ULL0ABQQDwPAI5AErllXN3PTVEEQ0pKRCSng78pk2gKi4GorpaQ5qybHm1NzeuPRoD3QcITN8/JMJIUgzwrBXCwkT43/84fuZMsKnVIC5dCqLkQv7kk7FdvvrqIevBg7dfAnhRDAMar3P6thBPuOvtHkWgtqoyltfH5DnVHB9UPev7Aw1d6qrsTqFMTLmVD6+95Bd5/Y8DE5mEMrMnbNfNnz/w81WL/HKMe1uPBHj9eU82t01eHtjbAvCidSPHdFbWerq9gd7GAG/9e43neYJA74rr70JuVUEQ1KIo1l6PkNvbiQuCoMdxvP5n8fV3V7TujlvTMTt//vxIgiDcf2eieRiG4WiaJr0VHmxslwjyYhhW/MorrzTryY3WVVEeXVZAVqAxBWTAK98bsgKyArICsgKyArIC14QCM+dNWW/rczzaduPh6oYLRk5QBLFCPxxnxM+FPbpixYrtvjY1c8HUz2ru/jPqwVd7z9cPPQUpVbshOLg/VPVcCpc59iTAGzcJ8Au/gJKtAQrngSBKQfj3HBBIAbCDm0EMNQDWZShYeRHEHz4GTa0TGMwATE0I1FhuhcKG4Ba5goMNQQma4TXuYmaVe4BkKsEU1UgOrWdEg9luw+Zu+DOioSHgffqnf+peG/svC4ppQGMjuJtXlU8uHfeSRXIAX7Ca8HlD5tiQ2zc5OIFfd2yDoquut/ifbmu5svOUMPf579nwEStNGS9s9yuiQb0vPVz3Wy9N1T0/X2CjK+wIYKs2QHywDbQEAJ67C6iTVeDo/zkcc7+2HhLCCkMigjCRtlh410031R7DsIsA3Ol0xx8Qd9wB9U7gm2+GrO7dofa11yAvkPP1bOt0Ar5+PSTY7aARRSDy87vp8uYe3UWpL3cMN5xDArz3ItDvJEnCzCnDg3H83bcwmD2btyDAi1zIs2ZdjJlYtmxa1qefPn+mtLSzRRprwqTn+6h7HHSIaoatnvzLSX/2Ib0fpK/+9GmsjX7RzK7Ht90pZmePO96Uca4XwCtp4wl6IyNhcVM0a8k+LQl4UcQBijeoc/6iZXYY9y/LshzK40XOZhzHRUEQRJIkUV4x4Dju/p0ZgXCXy8UrFIoOC8Q5jjOi6IqWvAev17E4jqvAcbymvLy8IiwsrAvKwm2tDFxPuIv09nQKz5kzR6vX63sHcg6oIBvDMCdQcUJUmA3l+aL+SqXS/ZXnefdXtKfWhNaBrFluKysgKwDoIUP5khWQFZAVkBWQFZAVkBVo3wo8+OCDEx2Djr1ivnXXZTmtDVeOIC9RYXznw9cvOnlRrMN77713uGG7Bx+9fwEXY5pXef/6o03dfe7fIVHkAct8Bc41HKN4LSQytRAdfAOQhu4g8JVAOg+BmGkH8c4bgSHV4Hz736DSpYKFxIAwh0N11UA4j1MgEl4cpp6uYOp8mIGNMdWimILTS0FMmg1eHbMI8EZiyWpUCK2qmiVfOraAnNVtJjO4T6rtSg7ep374hy45OJFD8Q0N94XAr5W1Y+WWcmL+kMdsr//yqf7W0IkCVRXBL9z2Ykn637c36ihuOJYqN8mo/aWfseqBH4v5ICuDXLpjUyA0va6Q2vavQbtuKziD34b9Ul+kg/7LYZ0rfmdCXniu8FR5ebEdvdavH1hffhniHnsMSqTCabfeCj07dwbr66/DmaaesdSvrjAavPPulP7Hn/zCb0drvfM4E3ihGpTncoC2mJVw60jemZ3NCtXVYBozBgqsViX5zjsTey1dunKPNOewmz7oEjH+c4vtri3nm7v+5vRHxdtqi1Ng/Y9zL3sf+Rr3egO8kh7p6b+H9+u3Ib+tIe+VAC/P86kYhlWhqAKCIC752YqAJwK4PM+zAOBSKBRRgiBgqEiZ55lLYNTXfdBRXud53v2BUkeNdGBZlqIoCp25fPmhAAK2PM+XIZcshmGoiJob6i5ZsqTCszsCpBIs9WPYgJs0hLgILr/66qvuaJ25c+d2oSgqMuBB/ezgGfOAurAsm19TU+OUox78FFBuJivQggrIgLcFxZSHkhWQFZAVkBWQFZAVaB0FZs2aNcyRdWpJ7V2/+/XoqGZ7D6Nmb3oJIHihYAaTF4JfeP/99z+WVvfgk/csBlwczRus2orZ310GZ/3dhb0A6IOPQpfBP8CRhn1cVUAWroZecZOABBEwggeI0AFW+hGIz8wE24kcILZVg8kyFIqAAPAGdT3HdAPetZARPw1wusQD8C4DMWlW44CXPtU11F4RQzt4Af57biZ+T9RjQlZSJLO64m03qPDM4EURDajw2r03THCgQmoN94ScvMjp+6+RC6zLd61Qoyzet3atUI/vdpszPFxledMyMyCQSudF6YK+H5ps+uvXOcgph+IMkNtVmrfyBKhRsTnsFdjjmelLb0+LZFYaUv73v307du0CLWrvDfCOGQM9kpPB/tZb4M5sbuyqg7ei0kemMer/yaeje2R3yS+19zle7s99IjmPg+2gIQQgrFaAIFuoJsJo5eLinGU333yxyFpeXkzop5/eEfvee2+7M3PTu26N6XHrSp113kcn/JmntdsE/XNOn60bHikoLu7q176l9fTpA2q9HlBxq1a/zGbg9u0DN/BvD9fo0W8Gd+6c96ZSqQzofdGSa/cBeBHYtQqCEOwJeQOBtgh4IrfrtRRxgNbcHEDbkV28gZx9S96n1+JYreXGbYoWnhAXxSxcuHBhPwKsw4YNI/v169cfw7Cr8jNYWrsgCGcWLVrUaJZ8U/Yo95EVkBXwrYAMeH1rJLeQFZAVkBWQFZAVkBVoYwUeeOCBrlzX0tXV03/2+9FRwmRQEg4VSZ0P0+p/7v/d+++//wzaxsz5Uz+z9Tna2zb4SGlLbGvH7dC95xtwQpMIlwDR+piGKQjfXrzwGlAULAOidwLYnHFQ5SvDFfVB4/AsYObtWXHm05ZwQ/cqtb6X00kZ7M7K3UAy1WCKaqTQ12PaFalwsFekwMZjTsoq/OfkA+S08Plit6BgQduj3PLX7+frjpQdIyO0YcKqyctrs0tzyPnrX3QXwpKuxWOet0iwFzl7R6UNc6E/Iyfve3tXqrtHduXeu+tVs5W6YHu95oGACkzRJSEqw5pR6aanPj/oGWcgzd0Y4EWv2x4Z2H9QN7M9KyvXHb9gtwOB/hs37s+Ihttvh+7R0eB4913vgBfFL2zYAPE2mxsS46GhUDNy5EXg6u3eOHs2NvzLjX2jzs35NmAnK9qfBPJTFk8a+MRjX+72zALetSsj47PPpvI//vh0QVrazugefX4wmv+7rL4IWkvcq00dA0VpiKsmpJw5PcAdf5GdPdqvqIimztdR+t155yvhSUnlLykUikbzult7r94ALwKcHMcJnlEDPM+jgmOUKIomFFUQyLrqYg2Qu/ea+N2Sb4HcYY8ide4f7QhyX+vRDTLcDeSuB0AxBsi9ihy7JpOppq0cq14gbr6UodswuiGwHTa9taeDuOmjyD1lBWQFAlXgmvhLONBNye1lBWQFZAVkBWQFZAU6lgIPPPBAmBhb82vFX9dWNmVnhu8Ghyry4hQig+/n4iq6VE/b6M6wbezaPRm6sjVA37gR3G7KK105z0BSUBZY4ibDJY9koj4opkGbAiFBmRfzWhGQdZqgInIUFPp07DoBL90A8YINtIIpU5N801QiuOwQVpS7g7SK1eDEOI7syhRHjLo8q1da7yOKFZ3wI70icCpR5FyC2xlL0pjAuU7h0X0dtYTCO8j0tWdvr5fyefZAAS91PkRj+H5ot4q/frsXjekZZ4D+/MdXoP1+GziNHhEN0tzUgYRQxechyVr1wQuoyFr//lA7evSlRdbuugsyQ0KA+eAD8Aok6wqohWbWRULs2QNkZSWYxjaSaRyoe9ebTtotvWIz8iOjx43bcTIs7GKWclW1Lv6jj25LOnR4CBMedQbE0Eqzdd7HTY4Oacr5+epjXDPSXeiNqNWoyvcPEtf/OC9gyO1rjo70evfuG4IHDdq8yWCgf2rLfTUEvMh9SpIk3tIwti7SwX07UxQV3pZ79jV3a4DMjhbd0BIQ3Nc5dKTXPTNvr/a+PCEugs6LFi3aPX/+/J4oKoGm6VQcx91PuVzta/fu3du3bt2Kol7kS1ZAVuAqKSAD3qsktDyNrICsgKyArICsgKxA8xSYOXfa8fK5q5vlhFOeSAhydimoudJKKnaA7uxbEBfcD2pQtYJOT0DJldpfCfCix/NL1kOCWFegiw6H6oibwa+MWlRQTZcCodpOwFs23K5OVJHEzbHZWJeueowBhtu3vgDbw9uLHHdCo9WukYOXPJ4exjniCYFXu//dhxNWEaeKxIierAVH4REtdDUJ8JaEqnUb+3WveuCn3WgZl8QZiEAc3QPkicqLRda8LTPttWkDZ85YvQfHAYKCLi96NmECZOh0wH30EVwWc4BiGdatg4xpHpEQKNN46VIQZ8++WPTMc84WcO+ibGW33jEfjc1QW9UqFcmT0VEVXH5hlOrMhM37SbOW9nV/ej8uDGbpX0tsoaO8ZJgPzE/nQ4PbBGXynt4/kjt1amCB2RxxSSZra6zhWhvTYChR3nHHG1x0NPaPtl57Q8Db2kW00OPhdrs9X6PRpLb13hubH62xNR5Zr4Pn7mlRXvG1FFvRUCsEeK/1PVzN+68tC40tWLCgtwRxpXU888wzw67m/r3NxbJsbsMs4rZekzy/rEBHV0AGvB39hOX9yQrICsgKyArICnQQBWYumLSzYuaPgqC3t3oBmO3joHvCPXC+6CuISnsaCkIHgqUxGRuLaPBs7/l4vj/HUR/vMAlwegOotOci6RDCiqV1U0PWjZGAU4JQW1wovLfKbLU9DDme+bSe46Mia7ry+CBLkUqJkRpRFAADwQaGZIdDHUq2qI5NAbz0mRi9Zm9G55opm7NFnK93+kh67X8Q3K7RfqvguDfdUt+akDX1jt8L4uLKq/74I8vdFl033pjtduxOngzdFArgV670H/AuWwbirFmXA96muHfdwHo1xAebQEvwgNcmQo158p+An6jR0src5BDlycQk26DDx5oGd1HVZAJeDtmS6c+9FWib/6u8KUe8nJ2Dftn0rlAepmHsetFUnmTbtnWG1zMKdL6O0D4y8oz21ls/LG/rAmtIy4aAF0E7HMdb7IMdb+eFHs9GnyXhOI7cg+5Yj/Z0XY0M3dZwCV9tDWUXr/+KXy2YOXfu3FBBEFDBNiUqoiYVV0MOYgzDUIG3dvPBSnvKKPb/JOWWsgLXtgIy4L22z09evayArICsgKyArMB1o8DMeVPXVE/6JYmNrbBdjU0jZ675FGgS7oWS2Lv+zHVFc28ZAH3Q1/5fwOHGiqw1Z40S4E0zgnp0DKZIiNaAhuex80UCmGwGsVtftcC7ytnlH9kdlkYKrKH5O1F91HBBpzIf49Uus+DO1VRF4Iy+E+FQhmJXfHSSdwGGHMwE7Z/L1y6audPsvoAKXClzkoMV+dFptaN2HwYF52io2Z7pkI6+5w3wIo2iPx+ddkfPfOfR44mGEw4FJhhsDtxJkYZyI/3M/FXZM2ZAF9T/448vB7zo+3URDSGZdREau3cDWV0NpjENMo2Re3fNt8NT8ud/uiuQc6U/gMSxBISmp4Bb60PHgdyqBpP9XijwHCd8yfRM89jtRS0BeFFO8i9nfqe1Co34zh2LzFkxGdyGk7/SntnKKFc5KyqTm75mjuGC1YRLOcuo3acHv1ahTGWdUuOGgI0BXmn9dGGY1vDd0M6Hfn7Amp09Rs7mrROmPRRYQ0tpCHhZli2/WhEKgiDoMQxjMQy77L0dyPuopdteDXCJMnqvZQcv0rwjQOqWvncaGw+5wvfs2bO7pSMJZsyYoQwPD3dDXZIkQ6X5pSJmUnG1V155ZetTTz2VqlAoYq/Wnn3NI8VF+Gonvy4rICvQcgrIgLfltJRHkhWQFZAVkBWQFZAVaEUFZjw74R3rzfv6NxWCNWVpee9B5ImF0GlMHvzh2R8B3pt2wb5NPaB/1Gi4kPkKnGvK+FfqU/gFJPUxk/H3zRRFkeAFoYgigrU8tuJjXBw9lXbl5du5bdVgsjdSYK3h2P66iJHr9NiaXvGWqnitwNO4MS6vJn3CPr9iJQLVQL23azhhUyVb++ccFVXMZS5pb4AXrU/KJhYB8Ji8nkGpIUnm/EfW1uclB31xc0wmS2I//fSzHsNA/Pxz7w5gVGRt/XpIsNdFaISHQ/XNN3svsvaf/0wfkjd31R9SzIKvvbqLxr0BGfcOAnf2MbpEAWDpehAtz0Gu5LpGsSFB3w5NLXt25f66M6qPcvA1h/S65OBFgHbTqa2KpeNesmSfzyWX7/5I/drYFy0fH/hCido+NujBetCG2p6pyCcGJ/Zjv8n9Ufm3oY/Znv7ped2c/g/YERSWxvYFeFG7oDU3dz668imQAe+fJzZ9+t+T4uKEGf6eYWu1awh4HQ6HQ6VSqVprvobjiqKoQPALx/FLIk+u1vxtOc+1DHmv5bW31Zkj53pFRcWZliq2huBuZGRkf2/7KSsr252fn8/169evP4obQW5ZgiCCcBx3/6xvL5fZbN6/fPlyOcanvRyIvI4Or4AMeDv8EcsblBWQFZAVkBWQFegYCsyePXuOs1PRP21DDxSWlZgguB9clV8abPlAaxKBaaji5t7QN3k2FCT/BS60hsJsGR4U84myx5T7HLyIi8hJy9EsYO+8CbgyAWzOOKiq9TPPN5D15XxyQ6JJPSOUSk1zQz42N5cMJ9eYMqbuu8R1GsiYjbWlCyO1mp2ZXWtv235G0Doue5TbG+CVsomD6gqjVe4BkqkEU5RHYTShmqSi/9XpBlfVCYImRBg0EopHTvYObtHaUB4vQQAolSA0XCuCwF9+qUk/f0FnYKLKrLWhUGMe6TtHuVHAuwFEy9//BLxoPvL9ft0tBym9A6z2mqxDJcoocOl7gF0bDy5/dJYA75s7PlSlhibyozuPYCxOGyYB25UH16iQqxeN1T2yK4ccutsLdlOegHdQYh9GgsOec8qA158TuLRNe4G7aFUS4J00adJ3HMcJCoWCCHxHzevRnp2gLMtSFEW1aFyNpFZ73revE72W1+5rb635ektm8aI4BoqiMhquVxAE66JFi/Z7FldrzT01c+z8V155pdE6Ac0cW+4uKyAr0EABGfDKt4SsgKyArICsgKyArMA1ocCsWbOGhYXXfrd9R67yzOlyIjhW6wpbWnBYm+QfBGvpTW6/DXqYc8FwczbsoI1eQkpbYELj890GDLv9ON8lS2AxHMTs3UBuM0GFZRQUEl5gZHOnRFBy13tTMsThM/50naLg3m9fE/sv2FzvOm3uPJ79Qz4e28s6MMfkSissbDhuQ8ArRVckNCiMdnopiEmz/4SmKBphnFMVFUlwlIJmuRoOmEo1mMY2iEbwZx91MQ6hoaFhakZvcR7KdQpbK8Fk9wDKjY1Dr4DE23AI6ZJ88f7IPg7kNi2Y7NMvjWgoWgOhNYdBOzzhrnBb1vH83V+f0IYNgproOy6NBmlsHk/Am1eVTyIHb5m5HH9o7Tz934Y+Zv34wBdqyZmLIDAaZ2LmOJcU0TBvyBwbgrvJwQn8umMbFBIERjENMuD15y75s41WW0XfccdiLC4Ong2sZ+u0RoAXgd1p06b9QBBEm//u196coa1ZdK697TWQO0wGvIGo9WdblIXLsqwbaFIUlYhiCpYsWXJZkU9/Rm8sckGKZ/AsrubPeG3RRoLRbTG3PKeswPWoQJv/JX89ii7vWVZAVkBWQFZAVkBWoGkKzJ8/9VROzufaiRPVNb/+dkPyL4cOsNoBDlPaPCimdK0DWb2tNOdvkEQFA0vqgctbDkmjciCgbFZ/do8e3deuGxRjTltt19eClsQAt0VBdWu4dqX1NAXwNjVWQJoz/NXpA8vnrdrpTRO/Ae8yEJPqsog9nbPVOQqDgmb4Lp1EK4pGmP3c5cXTrnQWyNm7bh1kTJqEU6WlYVoh7kKtKAIsXQqixQMoNzaGu8jaZ5AQXAkaggPCnATVtR5F1lA/tN7CzyGsy/BYsfg/IYm1vQ4XpfwVSk+8DHGpj0FJYwX0POeUAC9y7f5l7Tz9kbJjJMrgTTYm8K+N/ZclUh9e70z2jHGQxkDQ18rasXJLOYGiGt7atUI9PuM2J4pqaD3Aa8MBCBFA2aoFv/x5r7V0m8zM3/R9+/5yOixMfLelxw50PAR4BUEQpkyZ8h1BIJ96217tDRyKoqjBMKxVct3b214DOXkEp+vao6+oYJ77fdoe7qFA9tEe2ja12NjTTz89kKZp95MXnhfP8wgYR6JIhvawP19r2L179/aWzib2Naf8uqzA9aqADHiv15OX9y0rICsgKyArICtwDSrw5JP3rPFEBvoAACAASURBVN6w4ctxixeHnN/0+/C4/KdX7y34FMLyP4T46DuhtNOTUNLa20Juy9NvQKIiHFxcLZBBvaC2cjuEoEzelpybqNBrgz4dlW5J/NpktIKWFIGoDYdqf+IBmrOOnE96JVao7w8hU9PcrlM2J4cMp78yZUzZe0lEg/UsKKv3g4azAIlMvoHGCqCxrwR30eveIhqK10KiNgVCguoKo1XuBpKpBlNUXRaxJ+CtOkHoCB7HMtNZ87INIM76O+TW1oYb4uLKL4uD8KaZBHinTQPcZlMqqm0qggurti9dBuKVits1HMtlAhKjQKSDLv8QQgK8qaONTtNzyelVvQ8UeAJenAARCLhiLq+3DF7k4F247U3NI/0ftD+/eaFWAr2oCNuotGEuFOOA1onaPf3TP3X/GrnAunzXCnXrA14nDvBtPIBNCyDiAOE1AOOKLsLejnONGPFxUFraiW8MBmx7W+6qYQZvW67F/fOknRUfYximmqZpY2vowvO82B5c0y25N1SgDo0ngV60RwBAnyG43784jiO+gAuCwFMU5S7seb1ePM9rMQwL43n+hyVLllQEokNd/MKNAGAKpF97bIuA9OLFi8va49rkNckKdDQFZMDb0U5U3o+sgKyArICsgKxAB1Vg/vypn2k0JZnffLMtfuNGOPT1t8MyCgqi9E6tvaZg9nfHTr8O0SVrISrxQShMuLd1filCebz7Z0KGOhHsfVbAicPzIbnmAAQx1UAlzoCiTk+0LGDWvB/UfXQar08bYnHnDR/aA6S/8QBNvQ3cRda+uCHBUp2gEXiaMMafq04fv/eyImtSrEDmfyEfFQ878gwkBxIroMxJDlFnd06oum/DwcbW2liRtZL1kCDWFUajw6E6okEWsRSNEM6DAnPRlFXknZYgvozTD1LlnI7Tx4TWchPHbzhEECAqlXBFsFgX0RCSmQl8ZZVevTObEbcwzhJ/its1LAinCIWacC/5vYVfQIj5COj6j+xFkuVBsG3fr0LwIDBjAFrBBlpUTK6xvkg7bw7eCG2YsGry8lrk3kWu3fnrX9ShtiNThzAowkHS3BP4Iifve3tXqgONaNA/98QNv/zwxFmTKanW9323OhGgcyhAr7pCbn+QAOUmgPGXZTzHxx+KoiiGOHu2b7HvcdtfiylTnouPiXHOpyjKrw8UWmMHEuCdPHnyD5ILszXmCWTMtnC2ojkReEQwEsdxxCfdvwc7HI5SlUoVFcj6/W2LYGhHdbw2BL0NNenIe/fn/AVBCMZxPFgQhHOLFi369cknn3S7bZVKpfsrz/Pur8iF2zC3F8FdAOgNAAxBEJfl//szf3tqg4rPvfrqq7ntaU3yWmQFOqoCMuDtqCcr70tWQFZAVkBWQFagAynw0EMP3d+vX84Lev2uyg8/hJgVK6A+027xq/cMKJi0OYeJL7OyFiBOvQqxNYfAkDwbiqJug+qWlKFsIwTlfwTRhBoEBHgRVK7aCwbLadAlTIfilgS8bifqOsi451a9FiMEXtRZGRFAXIbco37EAzR333XRC+At61dynSbNggun34IoDAMINFYArS/kjYn9+PAql3XIoVNcdKVdWrN2V2YkOGly++L8aJex0tJvFRy/DCDYAAcCLlsfWhvPAqb9GuLhD4hUcTSV1iPUVo0PVZZ3KThfffPOwvAlyf1SIs7zSqXLGRoKNSNHNl6ADRVZW78eEux1QLm0rKsmf2J5DpdYUQ9JG9Pan4JwqK/1HCiq94KOswBh2J+VRHSuqagOOycGdQdjw2Jy4cOgqKGjVwK8zT1zb/19RTTo378rruCX8fiO7dPrAW1W1obO0ljZ2aNP/jkuimX4PANgVn3GM7j5+ksiwOO5AEFud2C3br+mdOm206iN5l2EEhOZUpu+rLRTzeZNs4+1xh5bY8zRo98MjogoKY6MhMWtMb6/Y3oUWVvbnmBjHSBEpLVFfx/lOM6BYRiNYDbDMFido1TwdJMi1ylymCLgy3GcS6VSuXOpW/oSRZHDMOy6dLFez4BXEAQKx3EtgH///kC5vejeQ9m9FEUpCYLowvO8miCI+r8TW/revJrjoffBwoUL2/RJhqu5X3kuWYG2VKBF/0Jty43Ic8sKyArICsgKyArICnRcBRDgHTVq1zOnTuUI+fmgeuGFi0Wqzp6NDf9yY9+oc3O+Pey5e2xNt8RD207QLiuPhw6GGkUYMIowYBXhwCqjgPU3rxcBY2cpRj0UtSiesQkEZxOJymMuLaXC+ch+ylprCaewFnFKNLc2jnRG9FH6hH6e6/zA/HT+RcB1+VUPeKcAYS9W60WFgxdAhLffA9b5OBxQGKHOAXn1z10CvIkz4cLZd8DtfmsK4CVqtXT4m9P7Y3q1U3TaRYygFZzKbCddIXZMq2I3ff9jCGZzKLtuOfW7r116c8sWva0K09WGaUfMzLxwfsZPJ1CsBP0NJN3VCzN2TVBRIcF2x7FjALW1cGGsj6JpKK4BJZju25fV6YfzIVAzZbMHuPR+fsXrIMNXQTjPnhJUD1lxW9ZxfgcV9Wi1U3qd5wE7/i9QaBLBhisA83T0thXgVR5JVdGr7ui0+tNXj0RGntGWlaVax4x7vUdCvyoMCzE4+KpaVdHuYHH9D0+4358YVq0E+Lobjs8gcZzDcJzHcJwDh+NNu8EwJT+jx4HwxITsME1XY5XyzgHnqS4J9e+nioff6fvrT/fnFxd3Lfd1L7T165mZmyOHDFm3W6fTfdLWa5EA74QJEzZSFOVq6/V4zi/lvFIU5QH8m7dCl8tVrFAoYps3Ssv0drlcvEKhaPPc45bZTWCjXK97Rx8wCIJAeMvODURBNAaO4+4PvDrC1dCl3BH2JO9BVqA9KiAD3vZ4KvKaZAVkBWQFZAVkBWQFLlFg9uzZt/Tvf3Sh3b4T37MHDIsWQZ7U4OOVY/rlRJpKiWqDKiQ/KkIkBC42uqKirDxIfbqkyp5vPg412mKOqQKKrQaarQEK9aWCgKWMwNLBwChCgEXfc1UC1bAdbcTZr95aryUpXHBUc5TKSLKAAXCMgIdnqqwFWy1GVTDJKoNIVh8fGEDx5Y6k10LiSCMW16kHQVBGjjuyB/CNJ4ErDYHz3pycV/O2kWIFMv4L7orhh+dBcthQqIkeB5c8jq7b1Dfe3vt4GR9s8fqoadRbc3qp/3LvGagyY0SXRIY7cDyc6JJYgocYmG/GzEjHnIxyZP+BqpLHlngtxCbt2ZtbNv9TAChRc73W2g+hdvkrIbzneUia8wy48HKjlrGYMaORd378MTCzZ19egA19gFBdrVNHRFSapdzeP/7I6uwN8DYsNof+7BXwehSEa+y8UN8Ln2r7JtympDCBxAWVg7XitUL+B0CmPAI2SgNi5R4gmUowRY2FgrYAvAjOG5bdE527bwwbFlZkDY/KT8JxVisodZbwt2fWf+BS/uhHPYqOJtJKjUOglXbq7NkSsqToZpxWZYgiECLv3IFHRhwUevQjncahUVXK+8bWv7clfZjfs8PPvloYJYHiq3mfBzIXgtyofVhYvvamm378TqVS/RxI/9ZoKwHeKVOmfNse3aRShmtLuYsFQUC/30ZjGFaFYZijNTT1d8z2ljfs77pbol3duaIIguuJN+SzLKukKApFLDTr6mj3DvrgZenSpWeaJYrcWVZAVsCnAtfTD1yfYsgNZAVkBWQFZAVkBWQF2qcCs2bNioiOrtw0ceJa8+TJkLl5M2R7rvTjT0f3OF8Wqh7cN7dq6NBst7OyslKn2L+/qyYnJyXConZx5ZM3FfIhFreD7aIzFyiXCSh7MSiYSqBwEkRvTl8JnjlreXLuj//UbSv/A9eQGliU9R+X3hVMzj0xlyhn/qyDgjJOUaGq6WvmGC5YTfjiMc9bUEErlIP66cGvVe/d9apZp9S4bbu+AK9q9cD02lMHQ2O7OnlSANwcCWx1f2D2PttdATEpVlGkcWNcXk36hH2XZeS29kl6xgq4i6xFgyuoJ9jUsVAPcqNee3QglZFWw50u0AmEw+UMOu1wpeeZHD3OuiGw8cuxqfqkiaC8fajXX/zWpt8yRMA47paJk0Rb0P6qxlyznjCVMGsUvN7mEkWA7EdBzVRCTf81cAy1ObcSwofrIfzuEaAUXRQZqtTiLFPNrlkDzoceuhTwfvLp6B4lFhXY1AyrsaiUFEspDUFmBw4YdVLtqJXWgpzDqg0QH2wDLQGA14ZCjVQIz1dBuCudkbtvAhYekqImwabAiw9X4YQCmPDh4Hb1ov2dXgpiUl1cRw96hL41zvww86vZ27gI3FNbBkZwHHVEE+ZI1i+be1mMhtTPuXpDEp4YayHiI2yiRsFt/ceu2MpcRsO7gIgeFFzdbwTBqUYPaLRAYnsHvAjsZmWtpyMiSt1ZwTabMjM6unp1ewK8kyZN2tyeH/lui1ze1ni/NBwTFdoiCMKdoX69XdeLi5fjOJIgCKolPlDwlW18rd5DgiA4Fy1atPtaXb+8blmBa0UBGfBeKyclr1NWQFZAVkBWQFbgOldgwYIpW2fM+JF69FFrypNPQmHv3mDzlAS5LVNSir0+vr1jV2bPg6fiVBUh5srS27afQv2uBOY8x5UA74+HNys35GxVvX3Pv6t/35mt/eTcZ+Sy8S/WIlh7fqfNEDNQU/vC568bHx47tTa7NIc8U5FPDE7sx36T+6MSAd+nf3peN6f/A/asmIz6aIUrAd7Qd+7uY4suLj1h3RscczcQGA5A0CAe/ypTWVR5P63s082CEZjI5uaS4eQaU8bUfZcVqboat0xjWb0I7uoXz6133XJni4KFU0VhzNGTKrGyVsGTVU5KnUBo/u9Br0XWLB982/Wnt15SM8E1tuFPplfa+xxv9NF8CfCmDo/U4yQKbWVxgWC4vS+ZRE/AW/g5hHUOBtVII0SmdgZRL4aSB/dXIFhacuedcE7Syx398f3ghHNPfbHPU0NlTnIwXRCpN9+20+1aRhdyWY9NgdD0zIuRGZ6F8NA95qsgXGNn5NmXNBmDHA4GS5xrs2EEiDgBohvw+uEGbs17QL9hQCJys+sso6I1D0w8iek0lf7Ox9rsOEbgQCqVgj99kBP43OE0zGYLdlya6+tP79ZpYzCcV40a9X6URuPKMRpdKOO2imXZVAxlUSiV7cKtJjl4J06c+D1JXpdxsK1z+H6OyvN8KkEQ7eJe8HPJLdqso0NeVKSPpunI5jqVOyrY9byZUNYwyhletmyZO3NYvmQFZAVaXgEZ8La8pvKIsgKyArICsgKyArICraDA009P//ctt+wa9+uveUpU1OuJJ6BRx5+36SsqDSkFheGh23b0IE48+vXOK4E51F965J5UEuLLIVsy39zxoSqGjyNGdbqJEY0u9vGv/hE0PXy6mJWQwYR0UdgXfvk/Y/ceKbaM8n7q3PA9dk/AOyixD7Pp1FbF0nEvXZLR2xjgVe/MSFUfTVFXzP7uiKcLlHMCtnPpeA0/8H6ONNB1Tk4BsG9fE/sv2JxL6aFdZPY1hLsNz4M3WxXC0fwIakBGYcPXOKcTP/ntxnjuWF5seVUhWCvOObq8dvgggppElY5W70+PtIzae1m/C+8bu+k6K4KNI8LcGpt+q1UVvmejbUJluVSkDcVKVGeDoU8/EIPtoHHmqoxGA2VdsMB8iCAuDUNGDt7sLvmlDcGyZxSDlJN87zSozxBF4HXp0ksL4V2pYJ2vtwrq67ICWfM62U9/E4cHdQFgCeArz4GLrYHyqDEX86jb8op85+EemqmTz5PpiRWtuQ7Hu992Fi12unQPSa375hmvHwy05vyeY2MYj02/d/5gTQRmIgF+FkiiKyhpLZYSy4vH8vQGgZhxtdZypXk8iqxtuV6dpG11DugxexzHlRiGaTmOc5IkWYX+3FbraYt5O2pUA3KkMgxzgiTJWJIkQ5uq7fUAdi/7+18GvU29XeR+sgI+FZABr0+J5AayArICsgKyArICsgLtQYH77rsvJD7eurVv328dy5ZB/GefQaOPhF9pvUtemzr42F8+35m4DjK8gbmae+HY6df7x1iOJ2sFlsZD+p6p+W7ZfwwI8OZV5ZPzQp7BiQybZfbX8wwv3rLAksKmkcWmcnL56ffIp1Kf4HUqjSgkWOxSRMO8IXNsCO4mByfw645tUHSP7MpJMQ2NAV7lkZQYze5MfeVD6457Ojl5BsiCwok0cceD9TEIIspHaEeA1xfc9XUvHVv9XWJwcnw4bQhWOXhWNGUfx8r37GD6Go1OQtTQmFaLMTXHWMtNB845M/Pq837Dl8/qcS7UzNsgH0SBIYLi+lYrsCzLr/fP7T7itH0bmtczVoJzAR5zqr9x0oha5+23H8+rqNBrCwsjQwwGuwM5wRsCXlSgrXo/aDgLkO5IiihwadLAmbEfOl12Hy0D0TILWgS4G74bklJ1ZG/o2OFO1UkLiKVWECsrAbeawRE2F/Yi8O1L09Z+PXrhI4N1y+ZdtSrp5mVrUw+uSoED+28/ExV1IqS0tIvfzuHGtKBph9ZgKA8KDi5SnDw5+OyVNRNh6rS/D4xe9ZDboc7uPxZMJMVYUW601M/+9+VJ7QHyIsBLEAQ9fvz47wmC8JqD3dr3x/U6fsPYCZZlyxDgJQgi6HrSpKO5eDmOqzCbzWUGgyG2OWfZUWNJ/L23A3X0zp8/H2UbR8ouYH8VlttdjwrIgPd6PHV5z7ICsgKyArICsgLXqAIzZ84ckJV17p133vktcc0ayAkJufhYfCDXe+/fccM5ldmiwX5TeQNzu8v6W6p2PxJMqdM5URQxznaI2PhDD5yMrXD+Ze08/ZGyY6SG0ECCJl58ocdzrq69Y21fbtxoyKspwB/uO8MRlHTRWStdCAxbWTtWbiknUFTDmztXqCdk3ObMis3gGgO8irzoYP36QfGmR79yFwdDl+QCPbamV3yF+v4QMjXN7dZlc3LIcPorU8aUvW3u5Gwu3EWP7R///IeM+JHD9A5BQQoE5aaX+19+Q9TFJplG/H3KMbRnx+c/dxVKyhVCebVKoBmHIFqADksTNE/cc7jho//f3Hp/Ol5QFtZ1y6nfG2oZ9uXolFSWNLpYSrC7SMyuddhoF0WF0DxVyRDsuTnf1hcLK1oDoTWHQZv5X8gXBYAjz0By2CCoSRRAf1sKhHTJvOiezt4N5LZqMNlbwFkbtObmzkRVryDc9jo94zEBB1wAhuN4EQfstedAZJ6AvZ6Zx4G8D1qqLcri1Z8eFi8ynEB2iqu5dfZ91QYgFC01fmPjVP14IKq4gCH25m63gN1h/3TlktOebQmCJwmCUUZEnDGKIukqLk5vNOJj6PCVPcKji5XKYEGkIpUO7kyZbuVHrzZS1M8NdwdEr3pol689Xm3IixyjAID+wymKcrvKEeBVKpVBt99++0d1BcjckRgorqE9Fl2rf4/yPN+UwmvIEdmUfr7OsimvewN4LpfLrlAo1E0ZT+7T9gqwLEvhOG5qDth1/73NshxFUXJmCvq3jYej98knn3R/+IF+Zrn/3cPz7q+eeguCYF20aNH+tr8b5BXICrQ/BWTA2/7ORF6RrICsgKyArICsgKzAFRR44on7/nLixE8vpqdXmhcsAHdRo0CvLb9lpW79wxk28M7jjCeY+/UCVGz5cKZeYP5KOGtphSBQhCiI2I+fObEjxu8cm89upV8d9ZL18G/5xk/sH3J/y5zLKHgVvrRgKT6CHoUPGXCDhVD+6agsM5fjT//0T92/Ri6wLt+5Qv1I94f5Dw+tVIxNvoXvGd2N/bcweh8Q/GUOTLJSrzB8cEuP8ie+2uc5nvsXHifgx764IcFSnaAReJowxp+rTh+/96oXWfOmeUsA3mOr1mVEjhypx/ShOON0YShsNvvNT/gak806+bXZOYog/SUxFHze+WChuFxPDcmqz8VtuLa3Q7MGjBg5gsBe++Yyl6l+Y78EZ3peJRNvqi+EpN6XHu4ZzYDgOsrvTZoFF06/BVEoIiTlr1B64mWIS5oNZfrtEIsiHwgRCHM4VNfeDC1yHgjwKiMn4ELOPOOMRwVC5EQCgBEEghcW/Q3A9XjbAd7gL0d2doPC0hC9+sYxdsXYG4863v4qfcLg4YbEHhmX5GMH+v70t32ZuYb7Ru887tq422j+Yn9y7pGbnDghKjBcpEUMsMjoc4IxycKAwylUFoXAkexRpQ1Bb1bWhs5979ihUT86MdfTgWua+dZACfLGxh4Pv9jPf7jrfq+eKdayH35frgNisb97aql2Euz98ssv71KpVIa77777M8+xUWEoDMOQm7RdFgBDoFYQBHe8gSAICNqiD84cvuBtOwO8ggTaGzvX1gB9ZrOZJghC0Gg0AX8A2lL3X0cdRxTFeAzDLosICmS/rXHmgcx/rbcVBOHMokWLmvRvv2t97/L6ZQV8KSADXl8Kya/LCsgKyArICsgKyAq0OwXmzp32zoEDaycqlQ5mxQo42ZQF/vhj34zfjpcpFaGFLhID3BYF1VUD4fyeaTO72U1PqDkqlMJUKhFBne/eKCFY9Xn+uYNPEUfNx7FwOgxW37u8OlIfLpz+3WR4u/oN4cHQhyBzUNwlGbtP/fAP3ai0Ya7RnUcwr21+X78i5zOqe1S6+OadL3GUQ409uu624ujbhUvAJAK4pT9CAp0XHeMIL7MqIoWq8JGXA8Pm5Lo2RS9/+zQX8uau/CaJCI6IDR48RGRtdqJi/0E4V8y7rLmHHJNevj+3IeD1Z12n124K+uXBBRnTH5tsKXv4f/WuXH/6ukFdHeBNnAkXzr4DUeh7EuBNfQxKUPZxY+eBvs8zgBEqEBrCel/zI8BrTJsB+dtfVo3td1rftS8FgovFs3cwwi+nwIw/DPUOb59jfTssVdDaGUHncD+mbx2QU0YXRmqZ+DKfgE9xKtZAFUforDcdcP9SHfnuQz0UaT0xPNjgQH+mRw90vwe5vPPacSV8z/isTAepUTFmZy326HfTdY8P+ru9d+wArsRcjE/4bJihzHIe1yr04ooJ68yo38yv79RbXeb630seHfh/9ik9Zrqktq/fvtIyLn0i88Pxr+iP97+l+mji92a90iBWAG9fAyZ3nIJQYlI6f94Zh2tULKbVsBhN8kRSlJVIjXfvj9l2ILzmy8NRCPSWFqe5Xfbh4ecMMTG5KrpPSpnm4fGX/RxBkLeiIs4WElcJmMOuYV00SLEMvvSWXne8+WUwnVf6ZksXXavLNkUZryLDMBiO45g3mChl8E6dOvX7hmvmeZ5G/URRZNA4LMuin18VAvpkiyDCSJJEj0MTAFCL47jTF1z1V5OmtENQDK21LdfQlHX7k7HaUhEGtbW15LZt2/oyDKMRBAHX6XQVI0aMOEjT9FWNceF5XiuKIsoc7nCAWRCEYBzH66OBAr0nZLgbqGKXt9+9e/f2rVu3drh7q/nKyCPICgCqeytfsgKyArICsgKyArICsgLXngLz5k39g6a/ijh4kNOtWAEnAt3Bli09Ov90oFqnjix0kiIQteFQbR4JRbnP9k8s+nl+LB4x3P1LsWjfhf/wZVcA7gJEpzlrHZUchb6vj6dc6Ksp16khFZggioAFpyns3tYh8gC1ZXadMvriv704BsNFAcPGP3YPT3WLL+42/UChlKVatBYSdSkQGhYcquRDzE7TYQaYSjBFjW37Ylr+atwcyIuKrG154X89BLVBI2IEXivqBasmypWqrykfNntkk2Mo3FENZZXG3i8KZxoWTvNnX6hAm/kI6DL+C24gf3geJIcNhZroceD1l30E6qt/zkrgTNGhIFIUy53jyMTDFyJugfqz9jWvBHiFgRlnCxZNyzTy55U4y9DVtGhj5zgPEpT7cXyfV+gnd6Wrgm/U4dHBPMYLCr6kHGMKTzOkPkrBO8vd0Ft1KDVE0Dg5zEkTgsHOSODX+OXYVI09S4+FhzD8mUI9T5idVFgij+IwpIltiz/tKpptaqBJbOrESVh8lzSHBHOtjAVDIBcB3jlrp+pGd7nbhWDt/uJd5Bs7/qN+645VFgRr0VgICC/d/pLqqcH/cGw7t4k6XXGcGJI0kl1z5GPlP25aZPOExai9J+D1KUJdAwR6+eMFRqm96uG7r/gBEWpPD+3VaLyDr3lbw8UbiEv1SoBXWrsoigoMw9w/zxq7ApnTlyaBvu4JSVHMhCAIBALSOI43uaikzWYromk6GcMwK8/zZlEU9RRFdRJFsZogCA7DMPeHFy11XUk/BOsFQRB9uX19reX7778fGBISUj5o0KAzqO1vv/3WzeFwqMeMGbPPV9+Wel0URQTedC2tX0utr7njoA9F/M2yRtEDNputTKPRgCAIQShm4HorstdcvRv2R/nHr776am5LjyuPJyvQURSQAW9HOUl5H7ICsgKyArICsgLXmQIPPfTQ/aNG7Xrmgw9yDDNnQsngwXCJe9aXHO++G9Y7uZtdmTbY5nb4HdoD5NZKMFUPgPPbHrynNy/0wIEFnMpUsWv/O4GGsnyI6eqqrTjm0AQlKRy0DufNhazCXsnS6jCKEVgRa5i/K63BE/AiuCuINA4EDuOffZyvCZvsilCvK8+Yuq8AuT2L10FGwjTAyQvBakHt4Hitgzm9FMSk2S1TtMuXLi31uj+QNwWUum6gCmk4p8Dz2On9p4MunDmvBZyA2K6J5qTuibUoGqGp11FwVM4N7tJj2NhBDmLR+gOBjvNngTaMeHL4y2G0HudU4QSL7gNvY9Wc1gfR+s46TZQBx2lMtBZVYLWlxwRaVW0J7qSu8dbnA/PT+cgxji4UgUCVhBnUQ8fU0mMGuSGk3VRBMiu+y3Rq/7DW3r3tkszZK+0HOW41k6eUkl2T3KBSdDJq/nRhMJmZWmx7fVUPvqhYS/bqxgslFTyU1zoFXHTwimqSYLUaul/fWuXtQ93ACF3M3qOxdN9u9Y/HOlf+lCzanCH0XUOPE5Gh1skQlhIKhPrzwysUvWL6c//+dYFGcvB6rhEBa9BangAAIABJREFU4H//Ol/zyuh3rRLgnb/+L9rJ3Wc4EQxGbl1PwDsk6WZmw4lvFcvv+rz+fd4UwBvoubdE+5Z28QYCW/0BvAAQhj6r8rXXQOb1NVZzX+d5XimKogpFNyCYKEFgz3G9uX0FQdBjGMb6CyAdDkepSqVyu/abc/nSrs6RjbJGm/RTrrS0VLNx48a7U1NT90jr5HkeTp48OeqWW275JCEhIaC/HwPdK4Lu6IMCURQrMQwLaw/RHxzHubOmW+Ly13mLALAoigL60AABexnotoT6f47BsmzukiVLKlp2VHk0WYGOo0CT/gLpONuXdyIrICsgKyArICsgK3CtKiABXlHMsX34IcQE4uK12QBftw4yhgwNM/IxplqkgZAfEfT6SovD/JR9/4m1veLKqWmhVGonHqdocXVyqp5my7nwZNZ6Iduui+qrNpdl23XqEIpBTl57OUc5q3gquIt3By8a31LuUoGSo0WSJIBSAFfLw6TVH7ns6VOd2Levif0XbM5FLt56wFtu1AoaB8OrnczpZSAmzbq2AC/aswR5EUQU8kt1uqXzLsnAzQJNyEDQRTd2DxYeOKJFr8X36u4zRsDXfbwTLCWrP/9C3DL7mYzbVyecaIqL132f2Ah8YeyWbpi7hJX3CwF9u0mvU4ZFULhUbkwUoeZsAQhcLWdMVFtw8s+sZmkUqeie/ofBSQbrreFkelKNFH+A2nDHz4Xb31/bGdepOVvQgaqaKZtP0kVhWuWx5BDzLXsadTdHvfl4X93fZh3BDLpLCgBK8woWWzCmVFgxinTHN/BFZWqhoMyIxUdayfhI9/ujscu5cU+UcKYwRP3IRLerSgK86P8bRjRIYyC4O+PLcfr/3rrcimAu+j5y9CKn7uIx77nP2jPO4f+Gv2z7+eRaRXJIF/6bnJWKrOi+HIppYJRamxTR4Ov82/L1lnTx+gKFDffpD+D115XY2NwoYqCxiIjW1r0uDoDCMKzCV3xDHYBEUQ9+O39RVnFLRQ34OjuUm1wXQxHw7+glJSXaTZs23dUQ8J46dWrUqFGjWg3wiqJoEEUxWBRFlJPszqbleT6VIIj6D4Va+x5obHyGYQiapt1nje5RqZ1CoUCxI35fyJXMcVwVRVHhjXVC7yEAQE8G2NoD3PZ7c9dQQ3QOCxcuvCxH/xragrxUWYFWVyDgvzxafUXyBLICsgKyArICsgKyArICfiiAAG96et7L8fEXat9/PzAXrwR4p00DvPh8mEEUMUDFvJZ8baqxzIJcnAbRs5DZDaKS7jyuoNi0l9MLjIhHDaGq89YwkTe8pMpDS63J4dWFP7Ch3Z9VNlp8hWcBK/3DFVVTrA8BQzDOqDtxO3R9EHATJcCLslyL10KiNhnCjKF6pah1OCqPscBUgylqzLUT0eB5fNGLHxks6NzZnuDpIkV/bgh4PR/hR68XHczRvnD4WerO/vfZ0GP96Huozc+n1tFShisChK/98aLqrZ0vqyXwh9o98NXt+hm9H3WgfoIowJrff7Ns3LfDefR/XyQQLgfZe0fZTikWw4/brb4JBgS8HLIlE30DZSz/cuZ3WqvQiO/cscicFZPBbTj5Kz1//Ys6qcNrd7wvdo+6Ae5dfTtWaj4P/+r9LHfXgFvMG8/+Sn168GvVe3e9atYpNW7brgR4UZG34HPTozRPTL8sL5g7di5cKCg12n/91UgoNRwo1BhOq3G28qTI1n1Ygcay9Txe5korrsVNBmXk17O76158ZG8g+/S3LXuiQMd8+1tnzbMz3FXNfQFeBHKf/XmO9uNJP5ij9bH1ERPoDDuFpvPSOXvOj16zuMzYBct54rkRi21Lt7+kRk7fxNi+5msB8KK9tJSL1xckbHhuPjJ4EbkSAgFejWXKIgcqAqcYhrWMZdLfG9DPdv46MP0czg0MSZLEA3Hc+nN2zcnjbRjRsHnz5gyGYZRjxoxxvzebetUV7EPd0fsV7VmBCuCRJIlc1IwgCKj4nfvns7uRICDgywQKOtEZof4URbnvIfRnVAiwKYAdObx5nmclwCutLVB9UcyCIAjVFEUledMPOZcFQVBjGCYGut+mnsf12s/lchUvXbq0zT84uF71l/d9bSggA95r45zkVcoKyArICsgKyArICnhRYPbs2TNomr1Trd7Q02S6AP/9L5zzV6i1ayExJQVCMjOBN5s16m07cWKLaCm0e4BUFJlQtR+0R/4GnVE8QHB/qOq5FNxFnfbNhM5JM6EkdDBYLKdAmfM36DRwLeT4mv/IB1lJJu19IXTndPcvs2xODhlOf2XKmLLX7cB01QAJH0FmOEcaCJznK3RirfgA5Pqbt+pr/rZ43Q0s86bFap6856A0v+X5/w26YcSNzlFDh7uLcSEgm12yl5QKaqHv3fPxSGNubQ7mWWRLekxfynB9+dZ3rf/ZMl/jCf5KLcW45+P8tSUX6PdX7WW+X18qomzcC/tWB6Xddaoy9Y3qo4HqIQFeBHI3ndqqWDruJUv2+Vxy+e6P1K+NfdHy8YEvlGjMB9PmAK4IU9IGFbb57E9wsjgHbghKF38s+E54duTj5qd/el43p/8DdgSFpTVIgNcfKMvsOJxApMRUolgE1J/ZsLOz517YQ8c1NnW22ZWUZw4+Ny3KMzM30D37am955q2Bulce3YnaXQnwNiySJo2LzvqZDQ9r0Rl6Ql/0OnLyPvbddN3Lo9+xLvvjJfW1CnhbwsXrDyBseFaNAd6mAEpf94H759lFFyqCXQG5JBsbG43X3GxahmEYmqaRw7JFLwS1AwHk/kJmf9s13AwqsrZ169Z+LMuqUZE1g8FgGj58eHZzi6w1ZT1NcT5L83iCXo7j3EDZ30gNSROWZYMoivIaheMv5EVAkSAIBJhDvd04yBGOMqFRTEiL3ljyYF4VMJvN+5cvX97sp3lkeWUFOrICMuDtyKcr701WQFZAVkBWQFbgOlBgwYJJ3/Xvvyl+4cKauLV+AFZJEqcT8PXrISG/IDSK4QC/0LWiyHLr5QWwNveCvqFDoFICu1L/ih2gO/chxPRZASdYCxA7b4ceQ3+DeoDZmPQIMHq6g43x56rTx+8tktyk9FpIHJOAx3eJMGIgYsKR4goHyga2X0NF1rztPWrZnH6KIf1YjKSrhMpane3Aae2gabfbRvTqK27N20RpaZ24Yt8bKqkIF/qeK79C+WXB56Tk4PV0eUpQ8Mkbn7ct++PFesA7tst4FxpHyn3lWA4r2ndO994KEDbvjHG7zKpOfKFTBn/K3Pjr7n2KcGADeZtIgPfNHR+qUkMT+dGdRzAWpw2TgO3Kg2tUyNWLxswMzRReHfimuK9sD5ZnOQUDErozPxb8jA1K7MP8cvoiHPacWwK86HveYhVYmx0HghAppeJiUK+Py/n976nstj1hVN8eNcrJo477at/U163Pv9db9dcJJ4moEEtjgDcttCsvQXxpHslxjQqxNczjldp4urobOrWvFNHAm60K4Wh+BDUgo1FXfVP329R+zXXxtiTgbQlweiUdWmp8f+AiaiMIAkOSJHKNBjVcF3q8niTJ4Kaem499cpLj1Nf4LMtSFEUF9PPG15jeXjebzagQmKDRaOo/PGrKOJJbG0HMpkD2xtzeja2lsbNGucnooQR/ozVQbIcgCDxFUV4L5XnGNaC1NHSwC4Lg5Hm+lCTJOG+OdLQv5GC+GmfZlHPrqH1Yli1bsmRJwAV1O6oe8r5kBbwpIANe+b6QFZAVkBWQFZAVkBW4phWYO3fa8blzV5fdeiv0/OQTOBoR4T+w++abrl2//E2lrcw4UAg4gDIKXPoeYNfGg7uifN77EJn3LiTcfADqC9d4iuXp4t02HG4Y+D0cpnTgV74jcgcDAUAo3Y+9ui/0vcR1RL97bgqiILzSIjoVCsyixpeuqrZZrrEia95uKv2GAYmKU3G0w5EQVKGLrp181w0KBHiltr4iGhoC3ke/m65DIPf3c79QUkRD96g+rJWx4Dvyf6XKLOfxpaNXWNMrBqpWfhPD/LzFyTuqzqk5zorjioVCl3kbi2ImQX4gUQ2egDevKp9EkLbMXI4/tHae/m9DH7N+fOALteTMRRAYJe2O7zaOuffrOfoLVhP+RNbT/JaiX/EkYzz//ekfyO6RXTkppsET8LoLo02ZUkqmJ5VzTid++IuX4+3mk1pRcOFBMb1rMu5+pggnCJ+glyssM/jK0W3uDwDrfz7KUIwdVEn1TCv1BLzNHfdK/Zlaq9JsUFV5RjRwZ4uChVNFYdzRPJVQZVZgBq1FqKgJ0i1+3O0ubuvL8uzbCcEiObMp62gK3EXzNObg9QecNmWdUh+n0+lSKpVSAnWThwpknQgAoaJWDSGvIAilOI43u1Baw00EsjbUl+M4I0mS1U0W4yp1DBTM+lqWr/GQE1oQBLExiFxXwC2UIIgLnnMhECuKYhqGYVZRFK0oJgLltPI8Ss/wLymkoZvX5XKZENSlaRrl6V52BXrmvrSRXw9MARnyBqaX3Pr6U0AGvNffmcs7lhWQFZAVkBWQFegwCsyePTstJaX46/vu21D5+OOQOmoUVN52G/j9C/TChQk9Nh0RqZRVhftFAeDIM5AcNghqou+AKiQScu8mPwSFyX+BMm+iHXoKUsKHQTVqv/MuyMxcCKd1aeDX45p1gFcEHhAzFAkliFCmSU5crY69c4aJETggRBEwnKewD95VsjXzLPtQRi9ah9TX3ecau9SfTsvcp7lPl1J6vFICvAjW0QatM1DA2/Cxfulx/ls73+VCma1Dkkayaw5/pHxY9zzx0ZpI9sdNZRimrqIEzkZQiiViyryf7IIdyqMCcEdLgBe5dv+ydp7+SNkxEmXwJhsT+NfG/ssSqQ+vB/aeMQ52k0JFasLpD3PewawuC1ZSVYg9fsNfnB8efxcfn3GbE0U1eALe0E/uSlcHD9EQceGWnPJNLjxme6ixp9rtyKvYZSVJ202mnlOea7Sw2tW8LWxLP+9Cdk9lFSP6nL0agNd2Mt+IUwRXcr6EWHsiuxJoCvgzRTogCRceEeKgstJMVL8M93sYXZb5bwxsa8iLIhqcH353LgjI5U05m2sQ8JqVSiVyXvq8pMf50R45jgMUKYC+ooJjgbpHXS6XHcdxmmVZh1qt1gmCgOAf583Z63NhV2jQFNCHsmlxHK+/L5szv7e+SD+e580YhrEkSfZkGKbI051aB1LdBfGuFKHR1HvN1368gV5/C8uhYm4ul6sCZfsieIvGQrEbCOhL86IPFZCTG527r7Wg1yUnr6QRmgMAKhvLkW7KmfuzDrlNYArIkDcwveTW15cCMuC9vs5b3q2sgKyArICsgKxAh1Jg9uzZtw0adHjhqFF7yz/4ACLKykDx3HPg1yPZqNDa4sXx3e1d0hz7KjabUcZuyl+h9MTLEJf6GJQUrYGwK7l3kZBbBkCfm3bBPvT/+2ZCl6QH4XzoILjksfuGgqOIhtINEM+aQcfWghoEECgjMJowgkk/e4fxPPutffxg0Hfte9HZe/A3wLfuDuKVw2LPmrNyy4+t6RVvqYrXCjyNG+PyatIn7KuPd2iPh6vd0ivWetOBYrQ2xc7e0UWn/pq4N3n0zptz1nS+s0d4yJDMG0hRFEU6NIh9avscXIpoQO0bFllDGa4NM3jfumOVRa80uEE3cviir6hY1+mK44Qb8B75WDk36d/Ca6+YiPW/sYQiXMSYqgO4sf/H0GPx/prTS0FMCsAd7S2DFzl4F257U/NI/wftz29eqJVALyrCNiptmOvW1BGM3aTX2QwY9vQPs8kXb13KLd++mHgoaTb/ScHbwoTMywEv2odxzcjOYFJqTgpHlXFzNXbpfFFBwNOvYeLQv32WqwjS++UYb817wxOgtjbgRXBX0znR/SFOBfD2ld994xI5DieHZJWRYcb6Qk8N99seIK/z9TVhVH7ZMqVS6VehoLriVu7CVk15RB5pcAUHb7OzbdH40hpxHEWlEvW/W4qiqGEYxuxPITKHw1GqUqla1GHrdDrzFQpFrCiK+RiGJbaH4m+ISXoWI/P3PSnlGqP2yOkquVMR/K77njtCoSGYRUAXvY7ORSqU5tnOG1BH9xoCn2q12j8LrL+b8GjnEf2AXLt+zYNiF1q6iBkCtjiOow8hdDzPFwiCUKtUKiO8belah7t194I7H5thGAxB/pbMym7CbdCsLjLkbZZ8cucOrIAMeDvw4cpbkxWQFZAVkBWQFejoCsyaNSu9U6fiL+699+eq7GzQvPoqJKxaBcf82TcCvJ9/jkXV2iYk/ER+5S7O5gl4tw2HXo25d1H+LlMBVPlWMErZvIfnQXLoIKiJueui+7exq+hrSFIEK6K0SUBSRh6vPiyIbDUFCkoJDmdtIWcDXecQ0ATZACMFwGsjgT2wD1wDyDuonAKtqiB9OAh9Y81uuJKbS4bBmorOt+0rIlQgtDdHb9Camztbzg8yahgLjmmrzTY2Rreu15xdkjYL6DNpYwf1U6jNpRqtgQZfgBf1Qy7fn0+to7UKvbhiwjpz79gBblerVHQNAV+U6Trhs2EGFNGACrSN7TKeefu9bfyHb3wTpAglcWXcATJ++n4+qAdYTi8DMWkW5EruaF/3jjcHb4Q2TFg1eXktcu8i1+789S+6HWQjU4cwKMJB5AEQ4P3nwRfIUZ3HCaM63y4u37EIX77zVaKxiAZpHcitXfFOTL/4x7QcaGl3fqcb8C7FxKEL2h7wNgSnsaBQqwDzC9r40hq9zhSUGumEKDfQrX3360zDwxPqCxk6QOSKwVUPvn2N19aQ1/Hfj6IUFZYXFAqF1ycCPNffUkCpJSIaJCCH4B9ijJ6QSALPkjsUtcEwjMYwDEUlWD0LkSFIh/ZIEAQlCIIZAUqWZS0qlUrVUvuVNETOXYfDUY3jeChJkij7tsXuSV/32ZVe9xVX0JyxvfVFsBadV0MA72ue9hYnwfN8KkEQfn0w4mtvjb3e2D3or8u4qfO2dD9vMNfbB0St5dRu6f1c4bzkTN6rJbY8zzWjgAx4r5mjkhcqKyArICsgKyArICvgTYGnnpr+8tixO0d37XquesgQ6LVxI2SrVH/m2l5JtS++gJCcHCIqJPpO3YlHvtmFIG3YUKhxlgF94mXoFDoAqvqugqPSGObjoDq5GOJrD0NQz9fh2JH50EVy8GY/BqmGTLAmP+Q9zgGN4aoC8sDD/fpRijSStYmYLr4WYm/iwVFIAZ1UIJ7fdkhUxoCz8+PAcE7AMBxZ90BEEDJ+Ghzbv3pKOt39Yb2ACQJjdDn4GlIhfvk+lZSm5q0sy0HUsfIu47MLKY1/+2/tOwoB3qOuByE7cejJlLKc2LORmW4nr3RNT1CGPJSsiUZ/NlaeNWrTky6J10AOXvRa3A2Zza6cvRMsJe/970k9Eb87JKS3hivfeTzIco7jCC0URY0Bv6MOJMAbqHa2C7SaUIUraK0aAVqMMdtEUah0qkNc9YWAPCMaPMc3LYnurO7pCg2+NdqGvl+x00ZSjptMPSb/3e91B7pef9q3NjC1v/FFD6HGCqLFrsFoErT/mdPsLN3WXnNjurk27jbCpn3rtTS9yZe2LQk7vQFef8e/2jDS33X50s/b6605dlPW05778DxfIwhCNUVRSe1lna19fh0F7ra2Tu3lfpDWITt529uJyOtpawVkwNvWJyDPLysgKyArICsgKyAr0CwFpk+fro+PZ7Y/9thXlbNmQed774XSoUPB7XD1dZ07B4q9e0FXY1bF7j6QrjPddjA3qCfY1LHw/+ydB3hT1fvHz93Zq+netIyWFgplg4AMFfghIihLVBRRUZy4Bz9ERUFFUXEjCoqgMkREFBTZsqGlZZRSutt0ZI87/88JpL9Q2iZpE6j+730eHzD3jPd8z0lLPnnv96UPTANdYX8P4D37Hogp/BQkkmGApvSAHrAO5OweC7p1eQacP78cQEiJ9F4OWqzwfPTxvim1Ox6IU6R0BXQNgiBICeg0pQCk3xEPTMVnwZmNPwic7ASr7QEE/UDgzkys3Q9wuh4YIoaAkn2fTM4Qrr8bJWslctaJ4ohGheB/rhKGPjeJq9t1HM1ZeQIYz7CumBuOV6S9sOeaWzd4A96m9sIb8ML7jSFvsAHvQWdt/fHvFibaTafkAk9jNVtK1JWnax3D91+02fDnagnwwkxdgAAAwXzjy1zpkvGshMIIKRB4gPCCU8AJh1MRTvkEvNDWw7owM9sVxTKClhI08X3qM8Y/7VeRNX/W1Jo2zu9+SwIUqZaMH3q8Nf199aG37O3sOnxaqnxxxjFfbQO9DyEvNaxXrXc/ctSA04GO4297vtwgsb2/tl4H8EW++gQb0DQGvP6Ofy2y+2CmZGutKHzpCu9feiT/ss+/LXnR+jPmv7HNtdh7Xzr6e259jdPUfRHutka19tNHhLztZy/ESK69AiLgvfZ7IEYgKiAqICogKiAqICrQBgVgNuTJk0c34vjx3uXllQT00u3dW9KiD27j6RhGQErLibhiVmFlUowNWaSfm58oMucL0tyXQEr4IFBXsgbEwr7KNGBhjACvPwTCpLHA7jIAalQB2N3cMiCgq/2le+KppcOieed9BEI5EQSQQB6lB0BYBEZ82Q2QKgr8/epHQtSsnZaC9wClSAUWBAEYGQHqI0cAN6zN+So7qUZ2VxiW0pEH9XIFVlmBJWgcIK1fhsBZZMiBxauEkj03c5QsxxU5ckV1xvw91zTDU/3W7Oxf0+4pqFXGmJrSpjHghW28IW9rAC/PX6xxhqKXU1aYwXsU2NxQj7HZUQRDAS6R8HtHzBh0aM8u9KZHe9dqo5Vs3e2/twj6mgK8sECftcYl5RjO/Rg4TmGsQv8/cAvBr6nSrpTEAAS2hReEwLbzAGgTZBYUv1gsr7kMXo92+nce7Is5gEQ2emAlOXpgyICkP29HJuecmvnrcBfZw7f/7U/7QNtAwMtcqADyByaEZJ2Oj9d19sTElRuUeI/OTMhg9baDUc61v78XFhbW4hdAoYBY3oA3kPGvBeQLJL5Az1OzP5s5zu1hHSjovRaxBmvNvsa5FnvfUkyh1Lq5sS9ZjkCP4Ca+rvOl4NW/35JGwfDyvvor8n9GaMeyaNGiQ/73EFuKCvx7FRAB7793b8WViQqICogKiAqICvy/UEAQBPgBbGNhYd4gubwaKSujqYwMiftR9kAuhgF4cZlCwSdZjZ5+E+ddX1u9k9dlLADnrGeAFHruwnsRQ0E9GQaY04tActZScMp0HChixjXvvVvzc4+kmE6Twg++gpOMfQbGWGyoy2IF8ugwgKCLwbBPugFcRoAjH3zEx9y/01r0BeCgJQOhARwm+Z/dAgTFed/1TDTXJsp5Y6Q6qVcGmj5xiMCfd+ACFwUOLPoUFO8ey8rDERtKzOf7rdnst7dsIFr501b13ZjU067J4HDy8GZ9ExNkGNFRgbkLo3lfw3NWZeoemZTz+5OvJsHXR779YpGvOTmGRQp37ItiHU4pPBPyMI0lfkCvaug/CfsaAOMwAs7tYdv4Klv2Xdd1T70S1uumEWyHQY5a4+RtLULF7uRwWJin4Srd6YqWRLMaRSrihkXmkwLGW/D6qP4XvVY5F0BKd9hTIm9we5i6L0EAoPQ7ICSPk53DL1lqHKe3+8w8V6y8vouKGqmmOiW6z2koM09b0pwrq5a6fvizm+TesadRhazhPeNrn/y9H2rA6x1HyGH1toNR9A/bP9Zqtc1mO4cKYnkA78SJE9cF4kN7LSAf9IulKArz94wEs11r7CjasmdwrU0VoPMUVAsUOAdTi7asK5hxwLFCGUtz5+3fBHdpmqZJkiSDvS/taTye5wsWLVp0mf1Te4pPjEVU4GoqIALeq6m2OJeogKiAqICogKiAqEDQFfAAXpPJpJ/2y4TszcXbCRUlFzaOW2QeEJvBrj29nZx+qehVn6h0dtP4t8wW2oYMWTNbXWY1oCtHv2y5vfNwGrZb8vcG+bIb3rMpolC68qhd+fD6MUWpj/LlMGhYWO38F+4MXiH5HlBe8TPQa3oAS/wkUNPSolwGgNv+nJDeY/Zd6P6X8yRFv/YlCEk3xHyhHMUkBaDjxAug98uRoPrgaVB6dB2wMydcEj0ob8kXFhbeqvs9KzE86d5oZWY/jKsEaM3xUpC32oZY8npymN5mQdD5Qr81P191wKtdOGcAB3DETikdG3o9cKS1Gz7zwOIB2/KPuLOpJ/yyIt/XOHnfbkzSdk7WR2V3cxddK911ALdX1xs63HRdCcAwgZBQbtDb0rU8cdBAhZpmu281+J2VCveidAPISJx6Obw9uwQIyff9r3hb6XqQpEgBYZpM4IbAHusNf/1/IdyXfgsSdAagoAwapVWpo13JiXZZVWet9p1n3N60KUCi7AqkYb7WGYz7J2lT/fFFn6fJHr7tHKpRGoIxpvcY1heWDQiG564/cYUcVm87GMWt3/GFSqVqNsssVCALAl6WZfnp06f/7I8WnjbXAvAGEl8o2rpcLjtFUbJAxm7LvnkXoPPM6bGRuBaAVxAElmVZEMgXAYFo1Zq2bdHX13xNjf1vgrtw/S6Xy0BRVLgvLf7J9/fv3797x44d7t/74iUq8P9dARHw/n8/AeL6RQVEBUQFRAVEBf7hCngA78dHP47amLeu639Tn8TqlAWut4+vkLw1eI7t/m1vKr4dM98Sr4rg/7vnC3e2aLo+icurKcJuSOrLfJn7s2TxkDm2qZtfVj6ReT+TTPbnudh6pvRvs2pZ2s27hIs8zn3tGgW6oxLAJ0wG5cajQJX5BjjfnHzubNsF/RLMeR0UfH2kuvPURLbHk3H0gQXnJIYjAlaXV4JKY4qE1CmMgKAUimmLgbRTLlr4BXClPMEdpLSgxQ8scPy6rT0SneVp4UyNQlKb1wGYCkfxShwFNnSfM2L414aM/+6+qhYNvjx3Az1qyS8PGSykxBh8AV5ouZC/elNG5sxJDRmyHMNgzWqSAAAgAElEQVSA3x6fJlGmAKuAMKgmtpcxbdCseqGwQofGRxjxhKgmbSPWp904uNJxxj5sH/Drkc9mAe+7QEie+T/AC/er/BeQKNiBXBAut97wRxfyc5A0BgP6tBTAsgwAnx/OkF1QJjJshNSlLdSpOi5+ek82ptINAEp30bpQX9DyYve8JamSh287g4VrLyuO19a5rybchbEKDhdmfXV5X+VrD7a5iFtTa6e3HYziN/y1WqlU7mzqPixqRdO0QyqVRrdVu8b9V65c+R+YKTplypSf/Bn7Wj3OfS2zdz26cBwXCQCwYRgWUFHHYELIawl4g7kOf86aP21CeS6a8nxujxo0p5OvWF0uVylBEHoURSX+aP1PbMOybM1bb72V+0+MXYxZVCAUCoiANxSqimOKCogKiAqICogKiApcNQU8gPfXwl81nx7+NG1epzmKAjqX+6lyC/bZjc9e9kEdZulCsNsY8I5M6k2vO7OD+uqG1+1l5Qo5l2xyPyrft/P1kuv38u4CXLDImmEX0NkvAJkkCjgHbQInWlpkzvP9kgy7H9ITsjSWs+ESDC0kO06+4Or+YBJfsf8EWlO+rqau4LheGgMIwCOYXCMV9L0x7sxqi9UbDPoSEgJGlxngBe/1i3XmddGhtRqJ9MZDJWkv7L7qRdaCDXjBwmlpyY7S8FtP/3YZGOOKqzRYQmSDLUBTgDdnzSKJhfuejBkeYUHqXFLDPguOH0tkEyJTjaRDJyH69DFLbh7cpH0E9OU9sH+HcMMxsA9gQMAkFz1ym7t8ZefCPfKMc+nvwNt6w589TloKMqYPvJglvOFshsTe7w5SiOvA84mUrXJfHkZvKpRMWfJavjfgnb1+inJUl1tdY9Nuoz1zeL9mdpqQGd/frDpafsDtHfzezV9bYNt3dr0i/WDvQlmPmD7sl7f95H4vwHZ393rY4RkLAt6dL7yVIJ91SyGaGN0kLPe1rqbu0zuOJDNHTknkT0z1mbXdmvGbnHPvcb3r591hipdmFiBS6n/f6ARpAgh4hY079ygUilXeQzocDgeO4xYMw2QoiiqCNF3DMBAA/fDDD7fCF/wFvNcqc9cXrAq2Nk2Nx3Ec3AMdhmHFgc7Xlvi9i7/xPI9AW5lrkcHbljUEqpe/7UMRk8vlElAU5RpnKodiLn/XGWg7X7HCbGy73V4kl8tTAx37n9SeYZjct99+u8WnqP5J6xFjFRVoqwIi4G2rgmJ/UQFRAVEBUQFRAVGBa6qAB/DCID7Y90HXOTvnJHfXpPG/TXnbqJHIG8AchLvvH/lB2tii4Y3Bs20Q7nbRJXJf522heui6g2W3LaxXyuQ8LHq1vT/XWxILHLDIWsfHgNuuwdcFId6+yfdkCMxsVGAFBPqt8i6MQpG3seSxZpaKq6i1GA9hqjQQru0FEBRFMGOOwJvPAMaXPUNLcwuF2rCwn4Yl1z32o1/Zp77WEej9UABeGMN9w7qFU0N7OhECN3Hny9WuM6U4NSy7TnrzdQ1Fq3K//jFZn95RF9mrG8fYnciepZPkMbdaWUondwrn6jR0RKXlzIcc67FN0K4dkyp39FDxNRY50T2lRjJ9bANQZJ1O9Jdbhw+yK8p5XW9gpvTAGDHyYqG7JsFQM9m5AgOQii0ggbcBhQAA6muc5vSG58kDeF0ugHxZOV7WZcYUpKwOAD6BsiEYEPa+8q5wV8KtynGzZpq8wa0H2jb1GgS5cM4nrnvZUW4uRedsnKZcOOpjy7u7XpG/OHyxbcnuBbJJ3e52VlhK0S3566ilY1daUQyFcAR4AK9k8shCIjO1zYDXYy/B1hjljrxCpXJwT7d/cSiuk8BRew44GwoxcgXFCsdnP0VK59xejsVFOEIxp2Ppdzqkoq5UCbDFcPxQg1QPAPIusubPukIdV3MxNJVN6U+8wW7DcVxCawBvMOOANgEAAJ7neffPGxRF4Wd2FMOwkH52by974K1lsGOC7wue5zGKoi7T0hcwDeb+tnUsP2OFP5PVbZ2rPfeHEPvNN99strhte45djE1UIFQKhPSXRKiCFscVFRAVEBUQFRAVEBUQFfAo4AG8D/32UMezhrORK66fT6w/tF/y1vn3sG3T3qr3WDOcqivCvxu7oAHqePpD2wYLY0fKLNUYtGp4cccq9X+SxrNZ3ZItEPBCiwZzPpCq0oDf4McDeF2GWRTv4txYEJWiLC5/ldNmbzZG3QTqLGdASux4gLF2QCIcQmAU4As+F1wdHwWHfdkzNLf7iJ2k9J+N72F4dM3+a3FCQgV4wXPf5I/MWdPZs6bfMyedHn56XXKK9XysIMHrDtYl2atz7ApKXaYISyc5ZayEqatfTaZOYAjBTuMCTrN0RLXtbCPbBOpMnFqQujj91nvSlC894M7Uhtfhr/6bhMbu1rss5xWKNN5qzgeArgWG6DGgRcuLxtm5JetBkjIF6DWZF+02av8GeEvj0HXu8wBBMNs4a5hcDpL+g4Kw5FjAQ8AbP2kyasIxRoggnYIggH0L3hOmd7+BGD3iHmxv3T5GQSqF5QeXSj0ZvDsKfyMav+Z9RiAAfnbLA4rHrnvZ5g14x3Qe7/pk9xLFXSkPCBnhWQiKo4JcKXcdp5jivS+9A6jbhnHkdT3a7MHbA8jDYPYxz3Go/VypSnGpiFwozjGE00eBrbbhZ4jFjlvf/LqzZNKI0mDA6uZitq/YFI8cPPWlXC53Z6SHKkvTGwAFCnhhXNcC8sJH8SHIJAiiwWYlFHvva0ye53Uoitb5anct7l/aFycAQB6K+f0Eh6GYutkxgxVTc1m7TfkgX9UFBjiZP3oIgiBHECTgQrMBhnLNm0MLiiVLljRbxDWQAB977DENQRBJixcvPhZIP7GtqEB7U0AEvO1tR8R4RAVEBUQFRAVEBUQFAlLAG/ACBqjn9Z6u2HmsQPJa0evoC0nP819UfwY6qhL4+5Lv5Dp3puzeg5eYq9Gpm+cpPx75tHXBvuUyCHhf2bdcdkvMRLSLvCe27Pv5NUidQouTLH32se8aAKA/Ae6f0ifdeu5hOS7tzMP2tO0orsn4yhw9al81oQWc8RjoLIsDJM8BlFQhiK6/QBevBDbvwlz+zNO4TcSSyf0Ns3/4W6BY97xX89J9NSYjB7mDOZo05HRQ5l04Lc09znPfNPm4vtpukER/sSLLUHYTRciyHbxUSbvM24kOo0oNCvKbCDTrMKm83uq26WipqFn0B3N6y+fcmY9F6a32XUfjD//+THzcWAdhqq8VWIZFFFmMqXHRNF/r87f4GhwH+vOWrgNhrvxuMVJ1PElpKZ5MKjaohh5qyBp2F1lbBRJ1tUBe4shQqMffiYYP72LneQEp330Sqy1fZ7gdmZlw0+Rp8LF/FxzXl0WDZw2e7F6PBYO3RUMnZTdgcZmxIzV7kUprKVg8ZqUwNHyo8FvOofriP/capTP+U4+lJgTkWdqUdh7AC+9Zz17QPH3iGW5U+oRm7SU86/v1zAZSQamE5RM3mHvF9Wf9tZfwBrxwLPOT73YiunYAWHpyLZ4QZUNjwiFIC+pl//hHNZ534TO5XB5S+wnoJYthWBUM/p8CeN3vA45zPzqPIIjbMuRaXDC7UxAEt6VJawC8PwCuLetyOBwVofBqDnXcbVlzW2NrLmsXfqkA/alDnRndlrVfel+4bWNgRrevAnjwCwp4fgP1kW5rjNeiv9lsPrRs2bI2/+65++67JVFRUf3gGt54440d12It4pyiAsFSQAS8wVJSHEdUQFRAVEBUQFRAVOCaKOABvDX2Gnz4t8OvO1F7wp3d9Ga3F+g+XWIcY9c9rbay/0tmea7Pnfb/DrzXnY07edNLyls7DXXd3nk4DTN5Fx74WtYnKp2FNg7Q3mHHjnvrMzMLSk+dSor+cUcP/YUH1uf4s0gI986vBJGO4n6S+sMd1DyNo+FDC2sAuhuk3A8qilaAjupuQK/vD1BCCUDdIQRMUr4IMAR3xvVRtenRdOFQVCzaqb5aULkYGOvn5ieKQMsWsv4syWcb7bc3qkFRp+SVg54LXgaMN+B12VCAYgIgJA02CTGVuVGud/em4PRUTOBRF6rVCBwmADxmHBrbuZQ0y4tdCA94QgcYKhLURY5o2mZBv3xKOkWly4XaesJFVptOgI2y2Pstbv1q9wFNZILekbe2xhmoN3LpBpCROPWiby68oFVH4yxi+HrJGqBHrVm6pIHTNeFZKZzACUjlvnysrn5dpXbkocuyhuHZYhmAmv/qEc9VxYYDgBO8qQbTuhgwYdxztptuuLFJv11PDI2hL7RmuHvtWNXrNy2zQkDqvdFlxhL0ge8na4YljgaMFIABiSPBhtwVyIuDFgmrVn9Dm43GGvUzd531eThaaAD9kwGGCX0kOneBOAib7/5mtPZYzRGkJXuJTfnfk1tOraOWjV9tOVS6D1+65zXZwps+tr72x1NX2ktcaucJo3EGL3zd+eZX8VxR5Z9AKeMEHOsEMDQOjdbb8NQ4ORofacGSY62IhGzTlya211foJQbTfIlEElLPSJfLRVIU5T4HrQG8oSxs5c9ZgY/lQx9aj0WBL6jlz5itaQMzZmE/f0GvB0RCUB0qaEjTdD1JktrWrKelPm2FqMGOB44XqnPY2qxdCP9ZlqUEQajBcRxCVE0o1u09ZiD70pSdxbXIxg+1Jp7xeZ53MgxTg6KosS0+vE899VQUhmFd4Lgi4L1auyfOEyoFRMAbKmXFcUUFRAVEBUQFRAVEBa6KAt4evAaDIU4QzqVqNLQ7gzEnxykHQEDi40mnRoNdBq/8Ca62dlgOABdrLv3xZ3bqH9UaUD1pu89HAiGEK14NwpNngqqqP4EKxYGgHwgseQtAQtI9oLLmL9AlcgRQITjAeCdAFAdQ4eUhPwEEAQBTkw4sgvLbDqLxOrhSmQpVsU5ERbsBj8dmwp/1trYNWRylUHw9If3rwS8caO0YTfaDgJfnQdSECQ4NbldgCI8asQhjWcKNJaNzvu4mdxUif24lcQa7l6XqFBIMIygh7m0+5vbv0ISBKMtG19hq9gHCVQMMsTeDopZiU/yRHWfqe7gcFkOr2AISFSkgTJMJOHMuorDk4EDq0hh1MwwBVev2VXwNxuP+MuBrEKGPvC0ifeo0Ar5GKFDOWkJTxz//0BV51585hOrSIfRaALR/kMWB8LAOFEpxUWRNMeq4XjvXeuege9xjwMtXBi8Eo8//Olux4vZN5hhV3BXw8u2d86XWejuVGtYZKRMqkP4Jw8H3Bz5FHuu2QPhk8x/82UMHkOtXPrsLxbAWi9A1pTv0OT69bmsCa3MogMCjI7J60RN7X0fsPP87IbUCyVcnP8VGZU2yw6JuTdlLwEzdjvo0Dt5v1l6iywQXtKl4ZOALdm943RjwwiJobM5ZNVFU9aFMJtsD42UYhqJpOonjuCReo+gBOD4B6FQslhTFkSP62FGdugGk+3vmrc98EK9FiZn+tm9tO6fTaZZIJCrYP1DAe8n/FULNdvM5MRDI1VrNgtkvlFCN53kViqLuwofBvtqbzqEAvK3J2oVerxCsIwiiJkmShLq7XC47RVGyYO+B93iB7oe3Xk34OGMwCRh+cULTNCzkd83tUIKtHcuybthbXV1ds2LFCr+fwHjyySe7EAQRBeMRAW+wd0Uc72or0G5+cV/thYvziQqICogKiAqICogK/DsU8Aa8FotFazIVZApCPTh50qHUaDCmZ0/ZFb67/q7cG/DCPt+uGZF5MLa6xjboRIWvMUrWgDB5EnAJPAAsDdCwEyBGLwCZFJFLj3AspruNRSV6DBDbGGFUAgLG9f3JneF5z9Y3weaiXYiCkgsfjVtk7hGbwR4ty8Uf3Pi0yuqyISNTB9NLxi6wVJqr0WlrZqurrAZ08eiXLaM6D6e3nN5OrjqwQfHxyCV2ZRTu/oBzNQAvnEf53v3djaCD5WjykOpKTdsf2Xfru3BaWkSMTNFz7v2CPqubG9BX7TuAO/7YhyV2OFJnuvWvszkv9Euq2fVQGC5L4xDahSt7zZR0erCckyaZ3JDcnTW7BAgtWV9A+wPvYmi4FphYB8AQJ5DRJkAZtqLyEQ9mV9tGHWwo6uZr/+F9OG75LyBRsAO5IACMjAD1jbOIWwS8XyxzRt75R25jwNvY/oEojVYjURpH7F8j+DlTXqdxHHcDV1+AF96HFgeetUQpY/kf7thhgrDXkxU7r/dSps5slDy6ZxIKLRpeHLhcGNThVuSznCLhlx3bQCSfVz/+9edzAoW8ed9uTNJ2TtZHZV/c18i8UuoGfZKgjtA7bOdK1HOPPCWMzpjghADXE5/3ehoD3oc3TlNCkAsB8Qd7F8p6xPRhu0X3Zqy0Bd1TtJ2otJShnoxgb8DLlxskrre+1RG8sF4qlf7a0r66XK4op9Op4NXy6dQtQymib9cmv4jhCkoVWGrcZY8Oc9X1lPOdbwQNQrzgz9lpSxvvDNJAAW8ooFpb1uLpGyjsCsacrR0jlLEKgkAhCOL+AjPYV7ALmrU1vuasFVozbmuydmGGqCAIRU6nE5fJZEne1iGh3GO4vtaMD0E0jBHuIxzDl591e32vt2Z/vftwHGf0x0sXZu7yPK+BmdgoikoYhql8++23A/od39ZYxf6iAsFWQAS8wVZUHE9UQFRAVEBUQFRAVOCqKuANeOHEhYX5A7RaA3rqlF1mMnE4BLytyd6FYzUGvPC19z+c2Lsk2mBko+ss1v45zdopuOHeRqAznQTyBCfQTrsFkBk9CYDUhEne/9kiFKUyiDIbEZJ/o7EJoxCQFf2T8PP5PcKmc7vBS+nPc7nEOcdHB1ZI54942jpv2yLF7H4z7BD2Pr7pJeUNnYa6P+AX1BRhg5L6Mj/m/ix5Zsgc2xObX1bO7nq/0J3qhaLJZlhF+6oBXjiX9tuRcUJpl8haabRzS/e7T7b5ILw2OT1tUEd19qsvuUEaZTfLUI5Bj7+2CGifXLMPgk+oc94r/RItp1LknBPB9YM3kWnPmBqgYHO2CN6xNVcMLWIoKAEYADuGguzMTll4hxmYwXr9YZ8Z3I3X3bj4WuP78MsAzJoVljRoulrfPYV3WzTsycPqzesrNSMut2iAfb0BL16jlmGIDhei5ObYX6/HvQFvm/WHKV8CD6qLDTKXxUK6OAwFYVEAIDz4qrQA2Wo0stzKd0HW8IjSXjPmF3nsFggJ1WJGL2yXv3pTRubMSahgsUkQKUWn4yq0a0EtpVIoOZTlhMcPPoZ5CsR51tES4IUF4l4cvtjmyUSG1hNzNk5T3tR5vMviMiODk0cya06skCwe/Ym1cQavc8tuHbLt6G8Kktzsj2YQpJgxYRqSnpwtnXaT2//F9sJHybyLZrCkaIY7V2rDMztGkSN7l2PxUW7fbzbvvMr17dYSDYe8688cbWnjnUEaKOANpb1AW9YE+7YGerV2zrZk4YYyzlBCuVCO3dp9aK44mr/jMQxTzfN8mL9euxzHKS4VsbM152MbjP2FEBZakMCMWhRFg5Jd67EUAQD45SvcHrP1/d3XptpBQAszeBmGcb777rvGlsbytmXwbidC3rbsgNi3PSggAt72sAtiDKICogKiAqICogKiAm1SQBCEPp4Bvv9+xfiIiF0TvvoqP/Kpp6RFEREIu2cPqxo4EA/4sVaa3t5kn1WrRiVXVWnLjQyhr3r2q7KWgreXAqLjnyDtzqkAAwgQQFWYEpGpXU8uMWH1KoLvzVdRUyeiSO/Mn/jFh78F6WGJQiZ+neCI5K1zf52nmNTtFsfmU79JXhn5rFUpkQswS/e3MzsoCHm9Ae/ApN40fB1m97LFcg2m4JyIzum8Whm83hroXn3ouq8Hv7CrTZsKO3sBXpWpQonjdl5AWGH3J2/aIu64PLPVA1FhJq7HXgEO0VJxNXjf32JomxPB4GmLhpdjZrmq9r6fjnj6QksHTNI2k2MIqUt+BHpYZE2mSSApLcmRSSU1qqEHi1Gs6bE99g/6aDWFSSNBTT5LXx8213rnwBkNFg1t1t9rAJZhkJJz1UpGqcJREoAVxcXC1rJyALZ+zEeQ56369CyTy1EoF3gXqontZcy49dkS4HCphXoLwVfVcahGSXuyWj2AN2PCKAVfb8ERBAHpCh2fYaARBUoIii7JJl/Zx0158H4w7huLSqJ2w2WY4Qv/hDYOZ2vysZYAL7RoYP48rJQ66LkURfntgW3h2b6cSnYHsDuVGh69G85nt9tTZTJZgclpn8aTRApAQCISrrUBHFMip4s3qdXqdc3ti8vlSqEo6lxb980bQLUC8HL+es62NU5/+0NwxfM8/NzqyUwMeRG2tgDetvRtSZNQAzlPBqi/+3It2/kLo+GaGIax+PIt5jhOIgiCFEEQCHabtV8JRpYzfH9CqBtsG5TWgGd/dbyWe+3v3P7aKzQHd+E8IuD1V22xXXtVQAS87XVnxLhEBUQFRAVEBUQFRAVapcCdd94ZlpBg3VFcvE5ZUADkZWVA2q8fqNu5E+gPHwZ/t2rQJjoVF0cpdu/ujpVWhiWfm7UuV1A4m/T4NeUCWeqfIG3a7QATLHIKR0ggS4ywLf2I5Ig73zljemNG1tgh1eS4m9cji459K+TWFIPXB73kMFAm16z1c1WPDLjPtnTvZ3KYyQszeN/f84W0sK4Ihxm7HouGuYNn2yDc7aBL5DbkbaGytFngo8mv10EgfLUBr3bhnAErBz63Nyg6uy0a5PIBj0yn4jP1PB9hc5TtysVrytYZmspsdUNXP2wRvGNrFvC+C4TGRdUg5L1n9nSu/NGV+xRr5Wlq1IZgAKAmPTCaRzZdwC0QHeg6gLFOgFI6wGGSizCrucuzTqI4LBLFtKRG3906YcgcbmR23zYVAuP5i91RtKE2XEMIlReqZCYGSDC1DHxZUsJv3rYdjUN+QlznTjsTxis4XbaCQWiBMOy2SMj8rkKKpC8j0DQPLA4aYFg1Gq1HqdEDTBD0nvx2Y1JYRER8eNeOHBqtt0cePS8dpojGwlITTdCM2hfghUF5LCYUlEpYPnGD2eOz67GXgMDXSluQiauGqpuzaGCPndE4Pt9YSwBkp1Kp3BnIfsG2TqdTJ5FI6lrqZ7fb4zmOi1Mqlfuaa+d0OrNcFP4UiiDHSBe7ri2gty2Atz1CvlAB05b2rC06hCoLOtQw7lroHOj7zdM+EC2gfy5BEEpviwXPOAzDECiKEtD2AkXRi4b7LVyBzNt4GE/xwPb2BUpb1uRLr9bcb85Ow9f7yul0ugu8itm7rVFd7PNvUUAEvP+WnRTXISogKiAqICogKiAq0KDAk09O/WjcuL/6nDxZho8bB+ruuQd0BgAgy5eDoPur5eUlalf/OCyx6qUv3R8uqHNxEZzU4WJjat0WCSVrgF69D+8wYxJOdEkKR6y0gztdiPEnsbGVVbsKtTdFnFM5MAaMvu0L1Oiwgpn754HjxjwAPXg7aBO5d8bMtxytyMGf+uUVJRwvWZfA3ZA61DVn4L0N/p8Q+loZO1Jtqcbm9n6c/WTv19Lx2TdaeySm0VcD8JIl4QpJXocw7Eif2KDBXbjYhdPSUI4mrx+UqnRmGI1AIDBEd6FeNfhgSXOZrZ5D0JwtwqXXL8u69WTDqroCHkGAUPc3wOl6YIgeDS40flttiUeHpqXzYMYMBPQbJaMRlc1+eCcg1/2M8hGTOtc4uhbW8VJXwNnirX37wvXoNgzrhOKYEGZOVSfcMN4u65dZHOh4HMMiRdv3qhz1Rnd2pCImnE64rq8VPkLcoCnDIr+9/1lHB8pIyxwWQZCdRLX6s7T5oIXqNEvPAieDCdD1mMS5s5+T9HWPLc+VJsW4vaAhSKX3nlBwpVWRWFSYk2d4/ELpBRmbnmwBPI+N6NnHNbHXQAKFlQZDfDW2aLA//X68GiNDXvzM17IsgP2KuHdsNf3LXhKpqCtVAmyxrz5N3W+LRUN7gj3XEji2BfDCPbnkgwqLWgUtUzPUevgCaK05i6HoA20UYFI3hmHlLMsqcRy3QB/VluZiWVaO47jbTgVeUEvoZ4zjeEDFV73PRSDvlbaep9bo2Hg/m4s31JnhgcTeUhE8X+cfeu/CuTz+u4899pj7TEgkEvefHMe5/2zqrIiZu4Hskti2PSsQ+n9BtefVi7GJCogKiAqICogKiAr8KxV4+OG7i59/foX7Uec1a0DY1q1Av3w5OB3sxXIcgrz/weT+lrisk3RhXjITVSuQtlggcAxmSz9hNvU5VGh+vnt2p6ReoLLgZ2m4HrDatGhb4XmUD3v4rbPEwlk97xuvQwUeIKm930J/KvkTrDr1F/Lq0MW0wWkAS48uxp4ecb/Z24MXwtxUfRIHi6rB9cBia09snqecP/Jp67J9y2Uws3fZjlWq8XHjQXdtd+GddfPq6OgqmzO9sJaON1xW+Kmteqg/m5rOG/UyBpUhBmWc9a8ut+a3dczL+i+clgb/f/SoEaScLkSsD39xwldma3Pzw4zXk6t6JFqMCXIBSFBtfKExbeJFUOwyAvz8cpCJAiABKEAxOTAn3Q1OYsSVWbQQqCZ/K+05MsslBwJAeB4iTQF8/DEu/LGdQ27dmlTl7Ho+uDr4KapmzYjO2k53A3L0wIDP+vFPv4ugLTYNqZKTQOBRxuFyyiJ0telTxtV6T886neiRr19Nchny9YLZSKq6DS2x1BxVx99kliFqihZwjId6nF2CCEOeXpVLaVRXZMXRv+6LBlKSI4dkV0O7BgRDQW9JmHYAUMb4udQ2NfMGvG57hoO5ckm1+R2JROL+kuZaXRaBfwifPDwVz+pkZPYe17Mbd1WpUOLVQONpS5G1YDyCHmi8zb5nOe6a2UX4gkn+rhHuBc/z8D2A+ip65WvMYMXU3Dww8xveIwgi5BYYvtba0n2WZbU4jtc7HA4bLI4Fi6FJpVJ5S+sK1po8ewBhoiAIPIIg2pasFjz2Im3d+9bo1fi8tARyA4HV/sbidfbdZ8qTwcyyLChcDs4AACAASURBVCBJ0v3FIU3TCI7jAFqw+NLIlwUFhOgWi6VAKpVqCIKI8idOf20d/BlLbCMq0B4UEAFve9gFMQZRAVEBUQFRAVEBUYGgKjBr1qzPTp5cM5HjTOySJeDMww+DLps2gRPBnAQ+yf7e0in9+Tdfdz92zRUUK7gygwxCK/j/1o9Xp9qLDoddyK/lszcsP3jokQWd+AitNXvuzMp989+LzZw5pRp7bWa2G/DSHNpp4DtIgYkBM/c+gxw3HAbRqliwfMxaNozA6L9qfuE8Gbz397nT7p296ym6BoEvhL+fHPha1i0qnf1k/FtmBaZAF+y4r54ojZQRZXoFyhACp7DbmdjqNgFf1KCWSIpiVPJfhqT92Gf2YbNcH1Rw3LBPlwAveO6b/EFnfu6epFjrNE7eFjC8hHB3993/6War7aVACDnAMyQM0skkRFLrqjOnHynyFFlTdAQcggJgPAowuhYYosdcmcELAW/SBpBxx2SAWc4SckkYYIgwxvXuYhz96XNE2e09Nj9ytOA+A4FcTWUWB9Iftm0t4HXU1OG7XnwnI23aODIyK90NZMv2HsZOr/2Fve7VJ3Pk0eGMdywQylqXfp8lGdCtWDqkR83hFfOS0Pg9YdruMnffmr02nHAMM3Sf9MIVGdDNrakHkIddbcBrX7A8AjcY/0BR1CaVSn8NVO9gt7dw9DTs9uF9iF7pbssH53e/aYm/89dIJJJmrR2aiqEtGbzun2XXEKw2Xk9TsXiKSYXyUfdga+ByuewURclae2auxppbG1uo+/n60gFqA6EhvDxPHHiAri8oGGjscB9RFLViGCZDUVTRUlYsx3FmCKARBAlrrmBboPMH0r6ptbcEcoMJeS9lsEOwe6XXTyCL8GrbUhY0y7I1NTU1pREREalwX/ydQgS8/ioltvunKCAC3n/KTolxigqICogKiAqICogK+K3ArFmz7iou/uHtoqI6/I8/wNGbbwbdli4Fp5KSQLPFU5obfNeuHtDe4Yrr0JG0MP6N11r0mmVOFKhPHTmOVx86oRz+wfwiOMjWWc92SBp+nbHzpDF15+bck3VzVJEqvZMGSR20BBRZlICKjQGoFHN/WhWAAIwFRUAV57SgeOsKeXlbNGA1KgVZHBVGlkZdBnxr79mU50tczZfj0zhzBIm4JBQLSGCVaFz18kh6X8fRoctW9QK8A09v6p6s/L5VgPfEM/2SS36dG49GDuN5ngX6qM9QbWa9QJG1grzDsTKb9agycSpo+CAqCACcXQKE5PtALqECl2WgQljMLgPdbukNFKmdAMBJwJ46Bdi1H8ulZ+ycM/t750FfWnrfd2cWz+uTaDndQS5wElTb+6wx7YU9Pi0omprDA3iRIT3OAgwTCAnVYK/QUkymC6XkiU+/y+r77IMNa4WZyX88Oo/o9/zDx3Sdkt02C3Vnz0sq9h6Vu86XaPkjZ7TK6aMLInt1syuiw5nj3y1MtJtOyQWexjTxfeozxj9dgmKYX/PDsTUAI8IB4S6MFurLABhHxVc/Scm84h8kKBoQPA1lbCbALpLMvYNBw9QNP6dsz34Yr0HwgOwj/j8AXn8y/kK5V4GODTM+fdkIBDrm/5f2viBtUzD+amYjsywLf3egEC4LgkA4nU74BU2tTCaLhr6/HMdFYhhWdbX3qzndQm3V4CkiBwCANlWVCILEMQyD4jhOt+U90FzcPM9bBUEoRVE0tSmf5aZ0h+9HhmGKfPn1Xu09E+cTFWirAiLgbauCYn9RAVEBUQFRAVEBUYF2pwAEvCbThjd37qxWwcJqzz4Lknv0AJZJk0BNIMF+t/bGzDOWXjiq19kb95M+cKtfmaT1BUVU2Z5DSpfRggFeQJQJ0a7IXpk2dWIc7TSa8LInH+6tsRUTjz3zOeKQ6wVlSiyPcCgi4AIPEa+poAgogwR4G68BAl/ljp6dAYtbW8qMhYXTDicOrzDLwmx18giznVK6gZ/3pXCZSJylpUZ5uNt7OCjXwmlplEBLho8Zzav5YmB59JPjTY07Xv5UdBgWQzV1j2cEpOD71Ai7uT8FJAogVZ1GIrvJEameBJiE4V11pVx96V6g681cBnLr9gEQ00tZhZLIZZAy/3CBYpP5Q0lUJSA0NoDwJoBVVBGuHV8BycizTEBFuiDcLVhwYzecy1bgUjkwl+uY6hyMjxz5VXXG/D1+Z7961q369vrOp2oGKqtxpZPjABqbojNed/f1PkErzMg9svSrHj0evhMQSrlbB2e9Cd8/fykY8N9Hj3psFnK/+kFfeeCEYkCndAKNj3Tu3PobET9sgDFt0lh3xqnHbgGXSNpU6C0oZ6eFQeh9OTLhp11nFAD7ItRz+Ts+fOzcrqJel740s9K7j2vnEQXYtO+4AsdX+TsWbOeBXqtXr74Z/v+UKVN+8qd/sDNX/ZnTVxtvX07v+ELlaxqKbNm2ZvD60ujffL8lwNsez2vjvbgacN/pdJoJgpB7Z7U3p02gVg2e9wPMkqYoCmvurHksGViWZaRSKc9xHMxcbvi3AvS5ZVlWwDAsjCRJMtAz29x6HA5HhVQqjQ5kPNFzNxC1xLb/JAVEwPtP2i0xVlEBUQFRAVEBUQFRAb8UgIDX6fzpjd9/r1Rv2QIOjxoFsiHobarzkvemDqAZEjwzd8Vl2bhGo1z6+Ve3ZSBvzAsoI7PxHBB6wWxKAA17MRR4wy94jzfZCOPLn/WZ+/hDghMgKKHXIZhcDgREAC6zCdDWWlaXaG910S5fRdaUu3p0JvMTJLWzNjYJTyHc9VU4LbXyhLTXue1RqMDFHUi94VBBVLeGAnB+bVgzjaLnjRiEAyfffxFVYO+d36ztwaOaL1OisQ5NPv4scABUHtMpWWcixgEMVeirgSohCgDBDqB7I07yfE3eSZSKdAqE6iLMpY0CgrI4rQinLlsHHOt43nH5d9GPXCwc5gQIQADIexaRWHYpyIGHLX8Fsl7Dhh7JOvXseG3nIW4gajh+BDm9voY2lWxx9luz+YrsYV9jF867uVdlynQJ3rOfFSAIoHP+xlPkNYahs25ww2LPWWwqs/fkynXJitjIiLC0jm4Nqo7kIpyLrup0603uzHPY98Tna8Kzxoy0HZz93zRsSI/y7Odnl+169s34fs/NLm/Ka9dXvFf7vv39tVqhsFSHSKhKNcCfvtrztzSfw+HozfbsdJfkztGGxu3si1fpqPLatyQSSYm/Mf+bAC9cM4RHLMvy0K/TA7EuASUhmI+Bw7laKvTkr/6N2zkcjjqCICICLerV2vla088D6ILlV9uaGJrq05JFwz8B8LIsW4fjuC5YejQ1jsvlMnjPwfO80FKBP3jGMQwjYOYxx3HQH1rCsmw1fG8xDOOA1hKe95n3+w3O3ZTn8CV/XQWKonqe5+tasqSAcBVm8sI5gqEJXDtFUeH+jiVm7/qrlNjun6iACHj/ibsmxiwqICogKiAqICogKtCiAh7Ae+BApWzBAnD2iy9ArMEAyMY+vBDuemwW2CfnD4CQNycnJS4z81zpH3/2Sv3bPB6QD0wtaI3cnsfZ7YYaQhAERJ0U54SPs2uS412wUNXpdVsTWJtDAZw0QV+wymJ632IwURoaPb1NL9XKpCSBY3Yl5ap3cEIE+VddpxHnL8vs8zem4/R2n3BYu3JUd8wiBTWz110GeWUH0yKs++6I/iVrRpPwF8YwOH9jXEzdOd2hDsPKUqrzWI2tSlKhTeF2pt3ckC2tstcooozFYWdiegaUldoawGtx2pAnNr+snN1vhr1HbAYL/3/m6mc0J405aDgZB5YNXCN0SM1A/iheJzy1dYb738L3pN3Hzex+G11pq8Ye3P44WWU3gMWjX7ZAX+Mtp7eTK4/8IHV7GhNywRvwwr5uO4d3gXD2HUR76x+xZ12dSsv82RvouWv59baMhAEPq4BwMfkIFic7sPAjUH0639r3m625kgjgd4V3Vx3AD73xQD8wfAYmYKiASqQ0plE7kR+XCLfOn5xXtH1vrPu8CTwqiwgzpowdcVlmLzyTZ378NZGx2mDxOEwWE1mfMuZ/2b8ewJvZvw9+9NUPI5GB3Sp6PX1/xe7n3ozv+2z7B7xcQanC9cWGcjUglvizP1ejjc1my5LL5e7CbnaOvVcYN6gHObD7FYAXFoJDf96zMVCfYAi/1q5dOx6O728GryAIcgRBbFdj/cGYI5i+od7xeIBySxmLAcavvfQoOXxMvd19Bg+FZ2qA+lzR3J9Mao8dQFs19cwFwWiwATf04sUwTNVWPVrqz/O8CkVRn7/rfYwRCy0VUBS9ojCmpx98v13yFYY+txa73Z4rlUqh7y0Giwn6ox3MvKdpuj4QKNtc3K2BxWL2bihPojj2tVag3f1yudaCiPOLCogKiAqICogKiAr88xXwAN4zZypxngdIVRWQpKYC68qVoMEv1hvuwhXbZr86ZPiwfpxCF8MpJCbB5cIxrPegKlQh8xuywXE4hkUQFBWqck/LS86UKwl9FLQzRbg6A5LUNc4UkZbqqDx5RmOWk9L8JLU7Q7Tk+62q47mW+jMpt5wEezZkgOtuxTT2GgWuttG0wulC1r0j9Ht6W8AZnYHspPrnQd0Rq+QKj1vle/d335V4R0WpLuWKDNrxf3/c0yLT1mzLnFTsmSvKWKzofW6bDmddulp1nEtvLpPjrAtxUAqbylGv+WbQ3Ct9iy11GMyEBQrd5R8sPRYNo0fzaqF5iwZPBm+luRqdtma22sbYkY/GLTJDwAsLz8HYpoU/hGw7v5PYWfM7NnfIK8KLe+cg74z9jMXsAHl22wPI7EHTrRWWKvRcbRE2KKkv82Puz5JnhsyxecNiOE7umVzig7KHEE3mRW/e2v0Ap+uB4fzz6viIEUJt6lvmFj2JPcXUAAcQy9bbMlJunCmj6yIJBJNB/0awb8FbqM1yxBE16rCL0gNjxEjglx9v9bruyRcK/hOP33AvgHnFtN0OaFZwUX9+6ejeK9IcntUlLCq7m/ssl+46gNur6w2dJ9x4BXBvyWYhZ8WPYdWHTmj7KCP0yoUP7ff2kw7krF2LtrbFK6PI0pr3ZDLZqWsxP5zTbDbf6CIs96IIsk7AhBGu2AqOqAivjcASn7cC/l1i7lSbt/+uJ86rCXgZhtETBBGQlc210tP98zaEBeF8eb8Gsm6apmUkSdrhY+4wC7k9XcGCpK1ZE8dx8FH9EyzLJsAMVJZlC1AUxSFEFARBiuN4k9Y73nO1BKcFQVALggBhJPzTiqJolSAIRQ6Hg4XZph6rAG9rg2DuO4zzamTwCoJAIQjias0eePdpi19wILq1RROe550ulwuCeCkseBdIUTXPWkXI29aTIvZvrwqIgLe97owYl6iAqICogKiAqICoQKsV8ABeghCITp2c5unTTZeBrMZwF07k2rgz7s5xEyg9wGSO02c1AKCCtHOK336yvMCD6lM1MqeFxyC8YzErgkRFAR4j3P/eQmingFsNfGznRKu52qBwxOmFDaDOwZ6vVNACCra+t8ZyPu2OPHB0e5q273AVDlyAjjJZBYEHVwPwQqsGrCwMNPbiVX82Nf2gcqqtcfbtsNwf0nmAMjsybj3b1EYlV+dpI0wlqsLwtFqDJsHqaTNt91sDGiAv60TB3o1aUHRSAXgeAWl9TaD3aCNALxXn8iqy1v/ML5mdiPWu2rs2n2k8nwfwfp+zicqKzmAX/fWB3JPB++LWNxQTMv7jhLC33FiNLt75vnxOtye5pYc+pOb0eIJTyghm4aH5OIS5Ryty8IKa/wHegUm96d/O7KCWjF1g8cxZRp9zPP3VPZxgB3JBABgZAepjesuqtvXh+3Vd6jweNRoYm9ID+u1Kt4AEnQ0oMABQkx4Yi5geWFzm9DB5eFecs1FY5YET2IUDW4SO87ZYURQItX8DnK4FhugxoMXMZzQ3Jsqyb0yKXd0FLaTSEbJDFwQIAlK/4ze+o1BqjwwXiIwnZzbYTUCQvH/Be0L2I/fkBmKt0OAn/cehKN7pwtUTR1yI7NPd7Sfd6jfrVeho/vDTbi5bDkKY5dVqR+wbJEm6bSeu9gUBb+2wXbdwOrPT2eWC+5xITqRKVdv75EsUyf2lL8+saCqm1gJemG23bt26gDJ42wJerraecL5QAd5AYJU/62ZZFvdlzxCqtfiKLxSWFM3N2bggGQCAxzCs4ecHx3HQGuAKj3dfa/DYS9A0bSFJkgEApENLDJ7nTQiCWBEE8ft3OZwrmPsfKv/lYMbo0ZfneQxBEIkni/9Sxm6TWc0QzqMoStA0zRAEwcAic772yXOfpmm6NT68wXzPi5DX390S2/2TFBAB7z9pt8RYRQVEBUQFRAVEBUQF/FIAAt7z5/9+z8EqqV4DutKoyy7RaKyOiPBax6nTUTrjzPuO2CoNhK2imrBX1ZLZj9/jtj+YBMJTIOCFfzc7TcjDG6cpHxn4gr1XXH+23FyKTlw1VF1pKUMVlEpYPnGDGb6+Kf978tGf7lTCPtOiHhOmRj0O6rga/okzYzGDqxy8OPgr/rqEccLeil+E7w8twr+evLFesLJyCHjX1xXxDpOLtKjCLXsXvC+c7z4rlzqwqaMsPCKC7xfpftySycnBI8jvDRmTDwRkb+CXUF6NmvPiVS5+pPfmjJn5Zrm+AdLCblN3vz3g20FPXpmN68fE03e+OWjl4Gd2g9+/jgCRyQ5A4Bc/GLqcGHCYMdB/nLtoF/jlsyiw+eNE8OHhvztWHovtU7VWZZqz4ooMWW8P3sYWDd6AF2b4PrF5nvKdMfMtPA/A9O8vz/b1ZABXWQ3o3MGzbRDudtAlchvytlDdotJZaNNgJaps7xlnnLuUiQtgHu/JMTH9ecrFZW2t3d/c8rHvQPLoVBCWmX3RduHY3wDfXgFqy4geAKMT5AKN49aac1Tcg8doCHdhG7f9wxIgJN8Hms3e1q38T3fUFImU6WPwrnPuZPes+ENaU2lDOAeNC8Vn+eEZcXVlnEOdPmksiaXEuSGHG/C++r6QPefugACvZ20wy9f1zdaeSFUtgXVKrCFH9rmA6tTtCvLCL2yocYNLIRytu/BRB8uwPSd4CW3VrrxRq6hOXKsmdK06u34c72abeACvbUDOZXYrmvWDY+RgBKmYPb1J8NwawOsppLR27dpxMCB/LRoYhjlPEERyW9YZir4eywQIkfx5DLytMfhjDxDIHBBs4jjeYvHBqwF4vawIEG/v4hBYUgQiT0PbYGWitmpyr07B3ItQFlkLEeSF3rw8tFKAkkD7i8bzQH14ng8jCKLJLzT90T/QLxZgDHBcFEUR74xrf+Zqqg20TFm0aNGh1vYX+4kKtEcFRMDbHndFjElUQFRAVEBUQFRAVKBNCtx3330vnjx5eEbhhSo8/Lps0u5yCnRpldxpqKd4ucQlCdMw8D8Uw3iJVs3Wny2STfpzda4H8HpgrpW2IB6QO3v9FOWoLre6xqbdRh8q3Ycv3fOa7MVhi23P/fqAYl76UpapDKfeuPAQMjVijmBwFSHF3CmhV8wI8JvpR+S+nq8KC3fdg0yPv5sbdd04k7WmTlKFsvjvEaidLihTn84vt+XmmQwVSWMuANaJRmz/vAcGKnGH1ubUJpyvT5twwK/H9AMRDfrr8hIX58wsrPX0a+zFS5aEK9C196b90PsRd6E5CW3FNbYaeYeq3MRwSzm/sfesXL/ndNlQmJl765Hl3Wy4HPyN5Zmlxr06TK9hbJYEe71qahVI728BqxfGg1vmlAOZ6qJdw0PZfcDoWcVx/Ye7BhesjTfP/eBE4zkDAbxv/vW+fGLGzc43d74v/3T8W2Y5KRfuXz9XNb3nRAf03PWMDa0drIwdqbZUYzC794N9y2UwEzgqSmZ2A14nQEt/Akllf2dF252xBKaXOiLSL1SkTTx42V7BdvW/9khUVkRHR8YQaLK+iLmp33EaIEBYsgQIlvtALooBgXUBtHwj6Jo4FSDopfriHn/f5JlNA17Zsc4dNAfH6JQvzzl08tuNSWGdO4RFZmdyjN2JlO89jNNWa3WnW2684Lmn12gVEPKW/HUAd9bXG+A9v/fPqyF94GQc2adrKVdd14k5khdt/+UvRvHCg4fISN1Vh7x8uUHCV9dLEIWMxVLj3F9CGJ+cP8DZodhMXYhWoUDF2Hoe5CxDDh3xLEH1Sz+JvKDToTAQ82Nr1t/aPs0BXswq04f9MDFVPeuJI81ZNICfdu2Xy+Vf+Tu3x5t29erVN8M+AQBeC0EQ7i+s2ssVKAgKVtwtFfcKdA5vQAazJKH9AIZhUpfLdRTHcVicSoEgSMi8GxoD66bAIARerXncPVAtWmrfXiwsLp05CBMFmqYRCBVbU8yP4zi4r+Eoip73rDtUvtHB3gd4Zrw9qC9Zebj50aVibHxrNPGO0/uLG1/gNtgwm2EYWFROBQE8iqJGg8FgXLFiRcDZ48HUXRxLVKCtCoiAt60Kiv1FBUQFRAVEBUQFRAXapQJPPfVU1pYtW+aoUpNGxs6ZUi2PjmCM5y5IUv4z3J1xsv+1D2IubNujs5ZWSLveOaEMoAhY8sJ8KczgXX18OZUd2499dfvTck8Gr/ciIQB+dftT8snd73Vuyl9LPRS2AHHURxDfVL0MAE8gCZKeoJg+BnpqBoJttlWgd8cxwl9n1iCv9FrExHWKN0O/2fyzZ4mlf2xiuWKDuoKMN+Z3npzbYE0AABi7//1sjfY4g6gZt69e3e2/nw6G0BDsYnsHR5uQBAAQAVNSZ3nmpq0FdEKlG455e/GqtvZNdOTcEGYnVWVqR60C5XmFgADEQSodP/W61794WCcaVfBzgga3K+SMVaow2Yhj0vqK5J479fJ4GkG1Otq4p5YsOdar3tj/w7NXAN5LWbz6Nzbl3Ji7ItX80Od5gsJ5mS9yS4DX48E7Z+C9DlgwDWbl3tlzkmPZ/i9l74x5xaKUyIXHN72kvKHTUJcH8HoyfeePfNq6bN9yWVOAt2Q9SKoty4wxRdyFI7FJqCAgPH3yLBut+rEsY8rBBnBa83OPpLiMO8Lj4uOpyAgAivaeRsKqf6DHDDzuWvIuECwzQS5KAqF+W48EtiImHJfjFJlYxEizjjPGIwBlLcAQPbppiwa8Rh2jXzcpQT3vuf0NRdLsTjngeUwWHdFQJM1zjy2qCBcwFJelp5R6F1AL5Fw5V/6c5sw5okCBkkATYqwXzp5VO5UMjbIKRIbizo4LHjmOYhctNhyrtybhnRLMRHbaxYzsIF2wYBqEuc5tO2MceX/E0WQ1QhaGsYhAuAAvqKrmrmjIzpXkpMQ5M8+VNp5aeqiLQrWz5/kwNO6dYFVz97W85gAv6iQVikPZGTrNo0XUyL5NFlN0LP1Oh1TUlSoBtri5eS55kcIsUdQDXloCvCzLKjmOq6IoSrDb7RDW6FAUhUXe3IA3GFlyvjTxdb8tj3L7GtvX/WABpWCN4yvelu43zkhtKiYIvKCtQVvmaa4vzAaF9h++xm8vgDcQDbwgJWQr7vcfx3EnCIJIwjBM03gsT3Z9IIXhgp1RHsj6WmobzLMN1wgzuFEUhU9R2byLvcEvRXiel+E43mCX1Jo1eP+MZFnWJZVK3R79ngv6+4rAtzXKin3aiwIi4G0vOyHGISogKiAqICogKiAqEFQFHnvsMc3mzZvnVlRVzel+3+T6fm89d36pKmNQwoiBBle9mUgcNqCu30tzyuGkX3Qc2hvBcP7Dj5eBDtFxGEbhgpW2ghcPzSUfHfyS26LBExyEu3evHat6/aZlbiD63K8PKhZ2/IqTObsSbxZOReIlvcAN2nvAU4UDgIEpAbMSnhb2WLYhHXSdwKZz34Fu+p7C+4M+o9laJ/PZt9/zBmWsc3vWtLymFt+jaFdn+HqEuUwdrv/F1NgfNxDBvMHuiYTBDUXTEmtOJWeU746Qa0/a7NPW5EKrBsmhzmrOFiEBpNPM01KDVaJhL0R0wUrCUo01ylh7IPNG5f+QlDU4Sa/Puljgy/zLz8r8E+9yUTNldsFsJABBwUdBwZl3EGAIe6oQeseC/mMvB4IPZfchR95VPjHSpXJOWV2MGuUk6iJxe+98d+G3lgAvtGyAGbonKvPwSEU4/82kZaYoVQQPwe8nB75223GMTB1Me/vsegNfTztvi4Z3ymacL14LMittExX8wKkob+cxhEJ4RxXCU7s+tPZ/fnsOoQIctHGAhdS6z5qOglpaoqM4QioDwoE3PgTXpe50/e0E1fbR4AKEwPGZ0/X6Himc0+Cgznyzm3QaqwVMwdBkYkmFauihJjO4MbMiSrttTJLmxodzPdmrLRVJs23dG8WfLIxSPnHHsUD20LutZcEnvWtu+CKfTjBYzR+N7B7Zf6Q8plMSgnAIWnb0HGLNr7an/3fOIdP8N7s7NWdRzK4AWJ1KikhIB67WOxRzH2hTkTOYnSsQNI2Qct6Rnk84Mk6bObmpBNovSE4lajzetv6sjyyOUmh+uJ4hrer9MMtOrVZ/4U+/1rYxOMs+rnp65RU+uwiP4cpdvXrpwh5vFvDCOa1Pv99Ri5F3BDJ/S4CXYaB1JgH9Spu82glUgrYi6kDWHKy2wYJXTYH3YMXo7zhNAF4IIt0w0vOnIAiVJEnG+Dumv+1Ylq1xuVxGuVye6quPP1YWvsYI1n2vfYNDNnxp4j1+a7PLPRnCcKzGX6TAeSFo5HkekUgkGkEQaI7j4Js1ZBnerdWsNbDa11yXMtxjURQeTQC/cCJhoTwURct89fV1P1DrjcbANzw8HAL7KIZhiiQSSRacD55vlmVLSZJUMAwj8WTkw4x42O7dd99ttY2Fr/WI90UFGisgAl7xTIgKiAqICogKiAqICvxrFejSpct9tbW1t6QM6JVZaqqXwmzdkZ+8fkqqD2PDu3VuKDoFBfjjkf8mPtBnWGxyfALK0TTqRBn+tbPzsRkps9hRI+9w++FCa4bnf52tWHH7JnOMKs7tp/jOrlekH+xd6AaFC56SJwAAIABJREFUCVQnMDXiVTBQNQ4gOAMoJSWsLHkCCBoWGBxVyAMpDwsrL3yJjE2cIFC2aMc9Z9VHHZSqWcDi2RgIejsjHyOm2/48jUmAcMn/VYB/b27zdGtHuuEwvJiKDhKYsesNdr374Rwt6Vq6NzPNsZVG0k44IeA9FjbOZJSFV5drk80uQnrRLiHQy2VD04rXZGbdOwnBKGjrB4C8rEC9ffk9bPT9KjtAECCYTTjvcGJnlwJgiHrxLBg4vs47k9nd6aHsPsiomSWTtQ61VFaNk5oEDEgpwNaVgMoHPj3uDXgDDTHQ9hVcod0b8AqDpyGsmcMxGcLbKxCe2r3M0v+5bW7PXG/Ay/MCgtYzFMZw2ME3lyGxmX+V2MeAYsEJkAYIDAAo3HhMok3uQkp1ap6Mctoq9+Vh1aU/GrQjDzVpp6Dcld1PK59dKh0z7Ios1cZr48trJfZPfuimmH//gUDXDdtzVXUK23sr0irmvH8Qrs228tbeQ2ZOImUSxH0OLWYe+2P+KtA1OcPMyHP5uuk/H/fMQ5ZE6IiqMJV8d48Y7ZuvBeR/a37t3XS+tjYMIDjnyc4ly8N1rM5EQ7DbmrV4+uiXTcji5E5KUFvLqfOxFCJgB/R47PttGdPT12q13uj5uwM3jW8K7nruK//q0zdMOaeEGjPI/aVT44vee1zPfP/HLxqJbEsgsfnI4HXhOE75Gs/Lt1Xw9Ri1r7ECvU/TdD1JktpA+wWjfTAtGmA8wR4vkDX6A6s5jpNhGBbQF3gtxXApa/cUiqI4hmFdfMXrb5avr3GCcb897pU/exiMtQc6RqjjChTKthT/tbDHgBnBIugN9FSJ7VurgAh4W6uc2E9UQFRAVEBUQFRAVKDdKxAdHd3LYrG8NW3Og6W267p2ixw1pMFvtnHwbG6halpG33BPkbU6YzX6yOY7ldMi7hA6IInYmdhK24pDH0i/vO0ns0qidgMtmM07Z+M05dKbV1no07xi0YmXiBu09wpd1NcDBGFBHXsWvFk8E1kw5gNh2Z7XkUeynhW+PP0JMi7zbo67gDEzzkUcbPCabU5N1omOPPh4zw7Ubhzoah0l9cBVJAXujBBJNHBFjQZG6OHq3V27cM6A3NhBDWs1qGLqS3Up7mzXlq6bjq1MibOd1CM8RhyKv8FwNGmIfzYMTQ3KOlFN7rzEcPZgtDJOhyqi+zGZWeMlxrA4065nJkl0o2pYZabCndVr/NtElJy5vsaY8XqDT2HDkF6F1u49/E62dHD3Suo/g9yZPM5vf+1uqvrRedcD09horIMbsof6goAXevCWrgdJNWXdos2xd+EgPBETOJSn80+z0Zr1Zd4F8dzZud2mh0X0THVD8pK/coma0h8NuhsPuwtqeUNgxu5Czq/Pk2XcNQExny9DqXCnHVCA3fvKu0Lk9D+bLLSG16qosFU3Z2reWOBXsRjLCx/1UTx9xwlErWzWa5CvM0tRncrB5p+PwNOSG84NvedEomXHd/Kae1bnuQwAR9aM73P9Y1PcaVbw4gUBbJj7MRoz0GDgbs69ohiep13Eu1MHNAV52cIyBXv4VJhQZ5Z476Pz3OGw6se/CQgK+3MONGtGdBZkDolp7B43iEYEBFX+1jtJkZv2m46I/safMZprU8OVPeBMKerPhhvdwMza//LCao37KXf26qEDs+okk0Y2CfK5guL/Y+87oKsq1u+/026v6QnpCRAggVBCb1IVFRVFBMTCs/LsCj9sWJ8iyANB8VnBBmLBh6goooL03juBkN6T28sp819zk5N3CTe5JQ3/nrOWS82Z+eabPXNucvfZsz8N9/GPVRpEzg8mr+YI3lAIvdYkWwKZR0cSbVhByXGckqZpGiHkpCiqRR7THUEuiRgHosYOZT80tYZ2u91CkmSVTCaLCMTXNxiVbyD7pqVt2pq0bC6/pvZ8WxZrawW8WuzHi3PwhXtrfubglwht6XXdHI4i0Xvo0CFrdna2BquzOY7z+G/zPH9u0aJFlS1dB6m/hIBE8Ep7QEJAQkBCQEJAQkBC4P9nBLRyuXzn3Xff/R960sh/Nva3FGqtDLvrmIbbdVROOpxHp9wwaUzC4L4eZa7ZaSIeWjddiz145efdqmdOzKaPm442/O3UO64/h8neD/e+pRAVvK8MftudQ46iBDdFgIBgQf5jxLi0a/gRMWOoTy58CO8fWkxkxw6Etyf9lz174AwfCMHb5/AzyXf12xaR3cmpZlWF9hPHgdhqhTL7tXCx7A/Q82agMl1jI8VFRLkZ4Z8NeTpkMqxn/rYESkCqg8nDQid38Znqw88kp/TbFmFI4Wm1Ts3YjroozjnBoVQP4Y8cqahy2vaCmjylJsFN2eT9a2rSny24TLmLJ1VP8KY/99G50ZrcLuo7r95PMLSHaHFv2NHVuWF79K1TpqDYnDrSu60vkeDFxdMK1kFKyb5e0TZ7vIxUKtnofvmF3Sbvyfcm3D1F1jb1TqLciWpADEWEXazRDb+0EJtIAmuTolDhfy9oO0+6huDtdl4GAiDgYPfiZbxx1rrdWBXsa34R/5k8wDBr7iEqOszj19zcZX35w16KyaMbbAK8CVzcjzt0JtbxyY+phE4tIBfLU50T7MxtY04ARSHnyx8MKn54kWdveVTkb2blpE++XRbXM8XzguHCzpPk2fXfumVPHdnbVK5ibt4kr2XB8u5CbaWKo20E26ncKhhNnmcQX7LTCREgEHzVfet2+ZtbsPcxwcvFVIF1xMGGvU5V6BXhn11TE0UnLwg2nnf7Cj7/47LHVwVcxE67tU93o+VOt/IfE8/5GhdZ7LTr9ZVhWkT909f9psjDpgheXPwJx6EoKmgFtLflAOb1SZLEp8zb5Hsl9uQkCMLvvm7JWvnri4+M19tE1OCiW/7aN3W/I8klnJM/spzjOMxlX+JvHspc/Y3TOCY+Bo8QygtE5RtKPqH0CXYOoYzh3ac5ywaxHcuyFxiGSWnpWG3RvzVIWJHcFT9f8AsWscgbz/MygiA02KpBEIS8UIu7dSRx3xzu+LNh9+7duzZv3tzi568t1leK+ddBoE1+Ef91pi9lKiEgISAhICEgISAh8P8zAnfddZdi9erVe6dMmfKV7vYJ00SCV6gxM85vftcI54rsNM//JkfEXplMZn7ssccerDGZrpV3TnBi+wDxstWY6IK9h7VpIwfWMjKZzy/4AhLAWlbJOGrNNEICoTLoOdzQcr5QjWQ0oUmMA4VWAzxJI6fZJhwvqrHdfcZwsFn8XTbyttzbMu+azpJI4AgoKNQp9Ty3dBkBVkNXM82Q6MLmWkPMiBnu2piu2KsSWkrMXpbP3p8M8NsXnYLZJw9Muk6ZnuVW6nsiAhACmgQSaBpV7wJCcMezDhvHevAVEOCCc95Y+xqHLclTansNqc2IlGm1A3qUkRTZYGthAt6VCy6T692ve1tu/f5oMHmG0taOzNxZdm/DMebyeUndD35RGDHmOL+NUng8LX1e9bYa4KuNqxZoy1u3DiYMRsLldEHyNSOF5LHDrECSqOC37XL7xl2ktvf2am8iUhyEcNMK7ZbB2eHJj52XDe/tV6Vt+/eqbmCz6xACj4KXNGhA9chtHgWr8/ut6fzRs0r1szOPurfsjyIH9Kg8/PjMIfauXI2QXxYGWfl5UWOhwQ+Yeh9SwyyZMSgiCTigSWVtHl8bdrjEMQM86mR/FyZ55al9qyzu9RrLyAOn+Qhz0GSjvzGaux+15Lb+lf/4/oigtV+iZo5cOjkygk9+iqKokCqq22y27Koeh+4xT9yK/SMDuqLemjbYOL956wr78+/Falw8zusSnJrzwWyG4E0nCOKCdyGjgBL10aiekIFQSZfmxsUkT0tI1VDn5KtfS0mslvZv6VyaI7fqSVasUr6sKFiw4wZLogXbPth8gmnfEWsUqI+t0+k8JPq+BjOn9mobiEq8qVya2wOY/K7/DPD4IPM8f0p8GYCLMFIUhf2fsG+x528zbCOD/+XrpVNHrG+g+GMV+5tvvnks0PZSu78PArNmzdIsX15X98PfJRG8/hCS7ksISAhICEgISAhICPxlEcCF1j788MPvxowZcyJ2/LCb6PQEDwnq/mOfXG51vqRSqS5R2GGCV6VSJRSVlvSUpcW7iHq1Fmd10AWHjqmUYXoupnsXnx6F5pIyGa1S8aJZAhJ4gq2uZYAlSTujIhBnpwgKCERSAqIU7DnBUD1zr9mnWq8BcG+Cl+cItrJKzsjk1NJlJJxVzzCTtBxV79usrJz55iEwRPn18m12Ibd8FQEnduohqbsNJtxb6mn7+vRukHvQAOm9PR7EgV5LZz+k6Z6pkaviEADyOO0CIghkzQPgXUaOIIJTwQkuO4U4lohPjAdVeryVoqgGlUsl8PY1UJGLc7M88/ZgZ/QRjzVF9a2/tkiBHOhcS38Cw/FHFL1Gn3NuCbRP43bsv6YMC797miMmuwcv8DwcfPdzFe9wuRVGvVsVG1UTV1SrstDrFKbrtl1WHA0Tx/LzSckRh2/S6Wc/GlDxNEzeykb09ZDBttdW9GKyuzj5/HKZQAgO9f03N+zJfR89n+Jm1ibouggkr3BypmMg8A4ojruujsDF6mTl55CkKwUNjYCypUG1acr/COBA8Ih5445h1oFHy32R14H0D7VNxPJJvSzj95S40govI8WNa8ZojBe6f6RSqUIqCIftGWqv+bNroAXfAiF38Twdb30ZIb9YvkQul3v2u3g1d/S/OYuGULHz1Q+TVIIg8C0tBIXjcByHVcH43yxN0xaKolQIIXVbqYQDwQEfrwYAbeOCWIH0FdvguXXkHPwQqfiZTm5qPsGQsMG0xePhtSUIwhYMlm3Vtr0IQJEMxfPgOA5EpaqfeTW7Rm2FSShx8R5ACFlomsa/j2Ma23Tg+/VELGZmUaCfG7gfAFQyDBNTn1eTRRjrifNLiF/8wqgtXkSFglGgfViWLV20aFFIv4sCHUNqd2Uj8Pjjj6cvXry4+e8L9VOQCN4rey2l7CQEJAQkBCQEJAQkBFqAACZ4P/vssw+TkpK2Dxs2LFoMRRDEcYVCUdA4tEjw4p8XlRb3kqXGO62ni7WciyCRzMWVFxUxGeOG1zTuJwgCmIpK5MaETi57rQUf5wWFSoHKDhxX0THJLqcqrI58RXy9WpWE8zbefvee2kuIGl9T7Xvk2eQ7+20N79JDxXPmWub4EYH8tmhC6Z4uL16Eg7/pwWmnYND11UHD9NXCeDj4ewRUFSvBVsuA2sBCeJwDzOW46BICl4OC1OxaeGZVk16qTY25or8hLUk4Hy7TVMpcjAs9//PzzJ3d7+Q760e6qkDumvXjCH2FrYiMVHcSll+7xRSlThB+O/+V7OUtM7Q45h29nrb/o8+LjnJbASm2fTplnnBdyvVor/wo+8nh/9DYHkMFCrqsugr+G0ceEHPBtg2Czcm4DxxS4mJgQeMSQofd06CbpigpsseWi38G2z180ZTBxRm9rVn3TGnwskUIwfZ5i6DPQ3ceV0dHevaO6YX5vdzqImDK9Vo2ymSpmPzD0ZINkCjYQIMAyMiCnurMx5YfYVI7BUWU2N9b21U4VxgpG52TK7t6UIN1A2uzk7/PH5WTeEetnJIJBJKxvNsMxJl/g7vrE7DP24KhOXVysHi0R3vjp9d0dnfJd9oGHr/sMwCPr96RFRP++7D/6nS6X0LJJxh7hkDJXZyH85vfo6ithz8jCOIPpVIp4CP1CGFuhGnYO43zbc6iIRR7Bn94iKQKJmjdbjdW3+Lvmx5luy8rB2+iBxNdNE1fkcq71lZPBkIkemPTEmJZXLPmbAdsNts5tVqdLrb1ZScRKHEbrL2By+WqkMvlDTZD/vZYW9wPNueW5hDI+vsY4y9B8HrvW/w5IAiClSAIhyAIckEQNARBYCUuHSqGLpfLLpfLPZ77HVmEMdT8g+2HCV4vQtvTHauYWZZ1LlmypF2sqYLNWWrfugjMmTNn4IIFCwKyqZII3tbFXoomISAhICEgISAhICFwBSEwe/bsmFWrVr2oVCqrbrnlll/9pTZ06NAkpVLZUKzr0NGjrxYVxTKHD9x6Nilpe/yFiy9FZNx5U2GvGTddUgyDdbmIc9//buw2+ZrqsiOnlHgco0pN7Xnjw7iKiU/kcZqIy4rzmDnE7a1m/Vcs55xkn+MvJyWRp9QycFG5FWGufc5hdX/Uh8e5IOeaWtG7dnaGOjZOQWGC1ufF11YwjiNbDWxpvpJUqjk6JsnJRCc6ZYkZl+ThOntQQ2r0HBOb2uQR9WIn71p4ytZACHoPiAneVDWhKinZrn5ky3SFnbPCgqHvuXskT7Z8dOBFZbKhOz869VY3/m/c7/qu/3C98Ps07UujVlnUjBbN+2Oa9u7s5+xltkIyr/YENaDTOHb90XdV9xpuoxdXvgWzuj/MZ2q6k0BSfHFJKfGjraBCNmHIJYpd15/7O9l3fK8tv/PTNlW+YHLT+N+rUr967s9O2e/wh3HRO3/7TLxPmTQy/fKJA0p69jQ1Jnh3vboM9X34rmNyg67Bd1dU3ppeeqPXmcLtempUPqhHmDzqatMmjY4pH1PV+6nFxwMdX2zHF5Ypqfhoh3c/e0UlvXnJVf3THxZIcHA0Urg5fAD26ByAzo/CHlU8tKjgVLA5tlZ73fqhCQQChWnitrNNxZTlxunC1o+siCATgypohuMFa8/QVMG5pnKzPvtuotYt3EDTdEQgmDRF8CKE9ARBeE40tNfV2MohUMIQ59fR/rWtXeDKH8GHvYfxnFvDQqPhOed5z2dJY7K4icJWtb7sGuoVlJ5j8I3jhHpE3+VynZXL5Z3bax/6GieYvdhRebb2Hgx2Hs0p0NsbP7vdzsnl2J6bYEmSvKQoZ7Dz+qu2x/th4cKFAZ3a+avOUcobANsz6HS6foEquSWCV9o1EgISAhICEgISAhIC/98iMHfu3OR33313ebdu3b4fOXJk0ERfaSnM/vnnf0SVlqZ7vK/i4noOkSfL7ZO2f32Zd+7xT9aG69MSXMDX2bA6z+TpCv/ITd5/w0shFzy7ZGFcNkxoAjAKAbz/26tRHbFKNRDU4i13aZ6CrSyWCy4nSevCWXl8moNUanwW7Ap0MzSnQPbkoQLV+jMfywfLEmULT71J3t7nJVtm9OBLCoiIBC8mcH84u0Ixd+gHHpzFn2MiWCR48f1sLpnZYdlGvD7uawsr13iUrTXnTyh+qz5ubkzw4nv2Fd9lmOAHi/nq34sCnVe9GhVRijqzDdXeblH2nJOXHeOvL56WWL0xJpmUMWAtyWN7fnpkh3eBNdwfx+NdQFAqEMSY+g2DjcyFGAPp1ugpbYS7IDXRHt41NTy6b5ZnTQq27KGdNTUVXW4c77NIF1bX7vro9sz40VVqjqoCpHYIVFmEIvfb6NoR//f5JaRwoPNu3A6P8cuLo3Kix5lk+q5AAuKg4iCHyn8Fd+dHwG8RtVDHbct+eC3lp5Jja2Zs8HgON3WRLoaMXH5rZCSVMCvYfIK1Z9CvH9nNYJxuV0weE3BBNssz7yQZBeqOQKrBN0PwxhAEUWfF0o6XaOWAhwxGxdecDUVbpe+Vq8f7szXHwWQoPppOEIQC/+OtphYEQYeJK6x6bM0xcSxfRBz2MZXJZLJGYzWrFvUmqEMldsXxMFGFMegIok7M/a9wdL8jCd76ZwEfF2h4DrywC9hioTX3c3uTyq2Ze2vFwicLJBVva6F5ZcbB9gxyuTy+/vPbr12HRPBemesoZSUhICEgISAhICEgIdAKCKSnp0+sqKh44MEHH1wQbDir1To+N7fzhA0bHvHYH8THn4yi5DenE12iam7+aeVltgWc00meWvNDWPnBk2pAAhE/vL/JsONC169633fKxagDVnUGm6d3e2+C12Iupl74fapuWvgU6GbMFkxqyv3I3qkKb2uEcmsBOWfTDTqb29zwNyG2R8CKWtEaYd6IzyxYbYstFL45vkz55vj1ZrXMgJokeDkn+Y7OkZ1qVCtol5PhFHbX8+dnU1iRKxK8ovUCzh1bNOA8Fmx/UPPm+B/M2K7h+d9v0yYbMjjvPGblzLdtvrBWngAR1C+VPxHdjH34RRM2mNyFxfKmCF4c3/LKf3Iqx3180p1Y0WyBCpGwpdwJGkAykjTm1XY9nhNFG6MEzlrClz7w/iWkYOUPvZNjIu5IUEbGUcpkxl5z5rRQXvhthXHsPg9Rh+MVfg/JqDgrQi5PoCm5nJcnFlQkFUfKlMVphGxQVg0zKqeGijK68N458+3PSazdqQZBoLDvbtq1VxWQFOWzoJ9I8CZM40iUV65FCEgiOdJ0djGBRsxpHYIXz2HP+8+lmmp+iKGUPCA3xyAHCYaadId29pE9LdmnHdGXrNArwr8a27Pin98ElHv4R9eFh1V3fk0ulwdFggZjz4BxiHj31hz9HQ+fpNPjAyqgImJne3Z5ikGg7vKHZTMEbyJBEPn++l8p99vzCH290hj7AGORapt8X/YmpwRBCMNWG4Ig7CJJ0oUQiqJpOqy1sW+KEMNH3mmaZliWdRAE4aIoymOXQNMhn6IPOnWn02lWKBS6oDuG2KGlpHQww4r7CbuUtORFAUKow55Zfy9YJLI1mB3Rem0lFW/rYXmlRsL2DOLLr0BUvG3yC+tKBUfKS0JAQkBCQEJAQkBC4O+FQGJi4v1Op3P4zJkzPwhk5m63W+dwwDCrlR5VUpLGbNp0n6dgF778EbxiO3tlNUVQFCiNep47dMZQ89GGTp8OnfO/Y/N16lsE+aeVsOXLKIhJdTYUNQskSdxm5bPJGX0Gcqd6Xl/o3eX9ZEv3ZMqpLas8wzxx4p+0XbDDGyO/tmQljvLYITS2RsA+t2J/m7uW+PjAK8qZfZ537CrcyHgrZx/uv9Am2iaIJG2TBO+KH5KX3Hx9p67p4SQpcKSFL+XnF8wk7u7/grWxghcTvct2z1bPHfof65fHlig+Pfy6R32caOjK39XrOTsmlsX8cP52t4UotxdRD6Y/ya48/JpqfPgEIbrzpKot695XaJ+5s8GH1xsT+wffdq9RrTZbR+2/BKvGUGPCNiFrRkRU33SPyrjsxwtqx/lKR8YTMw/YXl/Rr7rH1/mikherci2/TM7scvVUtaOUk4f1V9Ri39wdLy9B0TP+OIb9aQu+g2TKnhmXOvx2Oio7VWCrCapsSx5wx847u70yZ7evpcbELUGRQCsUdTLwZq79K19IJhO2hxt7qTyq38odNppxjKroNeXZy5SgOC5QFGIUcp+EcVPDYOL58JevJ1krTmgQwVJhyQOqU05FxNb2/O6CL1Wzv5w7+n7Um9MHlz/1RUCKet3Pgwz6vdlL9Xr9hUDzNplM15p6HbvGPHFrRSB9qEqdJnzVTd2Mr78YtFe0/dnlKfoWELwAgP1WAyraEshc2qNNe5Fy7Ukm+8INkzZut9uhVCpjWxNXf7YQ3mPZbLYatVptbM3xm4uFVcT1inT82YdVokIwCu9g8wwGi2BjN27P83w0RVFlrREHIeSmafqyOgAtje2vvzeBKxZCFAvD1dt2eNasPk6LiOzmcsFEM0mS+TRNZ2AsnE4nyzAM7tJmY/rDpqPvSyrejl6Bthkf1xBhGCZZtMoJhNzFmUgEb9ushxRVQkBCQEJAQkBCQELgCkBg8uTJQ9evX7/8sccee6S5dEpKStQsq7uX5yO6nDyZw549O8jicBjqCqN5XTGx2YOVKYzDl0WDr/iYWLPMfTv5TGSf2u2Rfayw4rkUyD+hhdoKBQgCQEySHexm/O0EwbUP5AdE9E5PGs7EJDhRWb5SrlARtogkk6dImqlCvnjRvyEjK0v41fan0DP9Gsfbu2ervZWzYo6iBYI3wTt/272a6zrf7cQkLFbrehO8OXFj3Zvz1spfGfWlRYzRQPBaqinPX5SaMN5jHfGvXzLfmvuguksqkBTnpM2CU3j9/I3k3QNftGTFDmWxOndk8iQXJm+Ple2gVxx6VfVw/zdtb2y7X4M9eLGC1zsXPB4mgrFH75xh/7F+fOAV1cMDFto+PviyapxyGEmWyoWf8qoq0vuGg2LisMsIK/OcxYNLHl/aLKknEra97pvhOX5KVMsVpEvD7F35lbn3hLFl7vXfR3sreL3bV+6wG/TdFHbaQLh3vvIWirr992PYpiH/K8gKi7hJk3XXVAK5CIoAChwVDH/ik43WnMfvOertrRvKoyKSr3bTKTUS3JQhoX9N5k1zLlH91rdJtJtPa5DgIg2d+tVmTprbpDK4qTxE4hkulETYvvwytrGaOZT8O6JPxPJJvSzj95S40govs9zwlU/UW7clRqDE6YEcHa/k82e7oqvia6b9EnDBQ+WBLknGYzeotf8360QweARK7uKYTSl4sQ0ASZIe/+a/2tXWRO+VqEZsjZyCITU5jqtuCxVxoHuN53lsGeFwu93lrU104xyCwSLQnJtq11rqZIRQHMdxhS1RAYcyF29CFxOs3oUQRXK3PXJqyiZC9IJuzzUNBce26iOpeNsK2Y6Ni2uIUBSVIWYRKJEvEbwdu27S6BICEgISAhICEgISAm2IwOzZs7Pfe++9N3v37v3FoEGDLlPimUwmesuWLf1dLtdVLldyv8LC2wsAZlQD+D4aL5eP6q1UH1f/o2r3tubSxsTalqc2J178rTDcXlCh5N3HCY7bCWCMdkFGTg0MmlgBjBKBw0zBoBuq4cf3YuCn95OaInrj1i9KKy4sBNi2thN8cfFPGe/UTNryXuaX78efz+i5MuNUlxHnYdgt5Z+NSemaGFF3shcrchurbhtbI2AyFbfFRKu3B67YDts5iNYIScYMfsPZT+XdI/pz2Kah1KWyz/z3hzWQd1wDgkBAtwEm6DnSDK//2uMSghdc/OvnbqBEgtc7tlqmQwvGrDNjUhmTzqKCV7SFEDH2JoXFdjiPBcNXW8/8/JPuiaib/7zr0NI++gdvyKUTYxoKR7n3HI+3ffOUjm/uAAAgAElEQVRtnGn8H2eRxskKajvLa+wsknOC4mhqGJtYbuX1VrdI2GZPvVtBWTQygpEBERtlFQuduRd8OqD44UWXkMQexW/PGeGMkKCRGyi+puSUs7JobYVhzL6LOJ5I8GbcMoVGPCIwCc6Z1Pypz38z93t0Zqv45GJ8mlP97v/kxWSy07YIY5acB5JElbtsNG0bVZF923MB+72KY2AFMHGhODIYgrexn3EbPup+QxtXje0GPC3z57/bOFDUkttSosjkZq0QsJ2LQ7DeW/bcyqN+E/FqYPx2bHd9wu1m+Q3Dm1WXe8d07zoajr76fadGrlgdyFhNEbytQRgGMn5btWnL/NsydkvwCDWvULyEWZa9wDBMSkvyvZL6CoLAIISSSJLEVigOQRAcFEW1S6HIJjyOg4IHv5BBCDkFQbC3pbK5cVKNCd3G90Uv6fbISSy0iIlup9O5n6ZpDcMwWpHY/bsSvHhNMMnLsmye5Mcb1GN1RTeeO3fuSO8EAyXyJYL3il5WKTkJAQkBCQEJAQkBCYGWIIC9q7788sspBEGgqVOnft841vfffz9Yo9FUV1dXj7RaDaNLSxNZgGQHwIKCpkhejSZmmJurJeL69TQPXvz8mdh+WXYx7tnvNhpOf7U+8sIGW6TbdDtDyrohBh+3544SbPQWmzBjwlngWA/ZBxSD4I/V0TD9+YtgiKpTC3sTvbooN1QVKwlbjUwhVxIqrYGreut/xPLoQ2sGnFs98vTFi9m10+9/cnC1Ltr20Lhhqk4xBsoUlWbyRfCKeXpbI2A/XW/7hsYYeVsjiMpZrPSlayPY+387l9dwKtPlpDyE9UlKt2Ty9XHdU/QMS8sQwdcKtNHtlncKb/WCQTjX/WveNz5RGXPgFvZkYtz1va3MoMxLfEXtS1ancWWlNmQz1QCBtIgEPcFRaioxXotYJ4dYK8eqK9iiQqUqcsIYJnpYfxehVLgbFzqzPPP2YGRz0O7Espqqad8erffsTar+NTYpLEttp9PySnXD9xaIRdYKv4NkKMtMSL1qOhU7JItzlFrpgl9PgyIs+kJTxdNastcb9/X49H44PTN8XJGK5xwUCIig5GqucGW0c8TczwNSEOMXFafX/pLI2RwaQAKpigqvjTlRGFOb+W1ecxYNGJsTrwxMtJxM1QisjDTmnK3t9uz2Bmxac57NxdL83jdefi7eQFnUOndSaW3tLb8HpZTFsY2rxocZ87suU6lUPu0M7HZ7ukVX9IKj9xmrddDRoPx6oxfdOdjw5osBWUaI8+QLSlXut7+x6Ejm1UBw9EXwhkoUBjJee7TBFgokSRJt6I+L7QFatahaa+Hi6zg8SZJIVDF6j9MSL2FBEFIQQkXtRYI2hU9rkHaYGHS73aVioaLWWotA4/jzr/UXRxAEiiRJ7E9c057PLi48h/dWc/nVE7xEWz8v3rYpPM9rcFHC+nV1471P07TcV57tiZe/dWyP+/Pnz9/cHuNIY7Q9Ao0JXjxiIOsrEbxtvzbSCBICEgISAhICEgISAh2EAP4DaefOnSkHDx6cPmvWrEsIEbPZLNu4ceMImUxm43neoNGkTd2/f3YpwHuxAFfXANxZ2VTavXot6FlW8YW2quI0rVJrBUal4E3mGoKSM4IhPcluL7lWJg97hiMIAoCgkFB0UVVjn0fww7SFHocsJBCgDXdDSa7qEoJXHBATvfmn1NB9kCkye5Bz2KZfupWXpLkVw8ucm3redlrhskVM3PNRl6/eeb2BHOrWbUvUnDkjtJmZ5UZaZ6VKVBqHt4LXlzXCy1et8lguzN/2gAaTt6KiV0yjKWuE69LvclKVWv6Bik5H4OROjad9xgArrH49Aa67t/TdSOiVpleqOVLO03qZWx7XNuQuHvbQj2s0j67aWHZP39hIzTN3HKJ0GlfjdePP5Wv4CyV1eXpk0kDKR/atQhzPoMpaFX+xVCOoFfbcEyeVzRU64y+WxFs+XxFXNvMDT6GuopldepzYkhdx9QbDAb5LeYN9RdhXY7se35Snzi04p02+ZqyDkYfRMkJDVezPA8fZfHTryV+aVYA3zj8UD13c5/f5o3IS7jLJaHXdl3TWzBHnlhjcV7/2675ALCJOrFqXbOyaEhHTt6fHl7jwv5u0lu073NQTK3x6CIt5H31mYHLFtn9G0MoMHoBAnO0gHTV6ZUXmS9uDUg6H+rER/v4NmSKp6+x60ezMyg1YIes9piw/RmP8ZnRFJJ3QbJHGCnfRKzW3/qpwJ5YGXChNs7l3N935UZT22YeOBTtP29x3EgwEfU8g/RoTvH91wsPXMe1AcGiqDY6HvUMFQfA8I5g4xv9qK/K4Jbk2MwfeF8HbkrG8ScWWxPHui3/nUhQlqNVqz+dJIFdrELxY+UYQhCIQq5VAcgqmTf3+gpbsJ287lfb0h0YIyXHRvWDm21ZtOY7T0zTdcDon0HFa+/Mi0HE7qh0+xo99W/fu3Xts8+bNAT9nHZWvNG7TCEgKXml3SAhICEgISAhICEgISAj4QAD/kbRkyZKlU6ZMeTo2NtYmNsFfNn/++efRJElysbGxeQ6Hcu6hQ4+ZOG6zDsBNALxQBGDwFLBq7lKpnuySmro9tueKZ/diNS8m1r4e81umKW+yirMjiudZgmD/IHj+AIHCdQ7on1EG00YUwLplcWA10TDjBb+k160/vp1z4VRvR+qgvcoqTRwy1FQw37z76s7Gea1YAWmpqaDSG3NVVQqB/79dD8pFD96mrBEaq3m9YzZljfDmuHXm/LOF4CF4D/+hwyQ2ZA21eAjeGx8u/nygsUsm1Ogs2mi3IFO16ZeMA2tX6l/99VDJpAFxWt2c2w/5Wy9/95uzPEA1lhjL+5+klk98b59m8+A4TW1/45ql7ytsNbVMTEqkM/1xPr+TPVNvvpBq/OXjL2QPWY79ieNxLifJqFQCySPN2+HZfaZ89/7RsKsGVvsretYSD1087i8vjsqJHmeS6bPqCN6q3RxZscngHv/Kr3v9Eby4/8nV6zOz7plCAs8TyGRVcpYKcusHr1nEQnLeWN6knh0bTsXJBRYR575Oj3LbezNIEOo8jUlCoBXbuC63lpaRMiKoQm++1quKL3Z9Z1tY4uueYc2Yrohh1aZJW3wW3fO3/t73A1Hv2uWVNwXrvRv22XW9ZLZOoH9p7uFg8hHb2hZ8Hq4oqVqoUCgK/PX//43gbW2CGhNALSHf/OEf7P1671mjIAjVPM9XYVJSJpNhP9pmr9YgQhsPwHEcTdN0iz+/RSskt9utFgSB1Gq1laNHjz4gk8n8fha0xnq7XK7Cv6p6F+8HfAKJJEnPKZ+29p8W90D9PsTEdLvYWPjb3/g+y7IRDMM0+eK9qRhtrfgPJPf2bhOoX2t75yWN5x8BX8rd+me/duHChX7/xpUUvP4xllpICEgISAhICEgISAj8RRGYNWuW5sMPPzzMcVxYjx493rj22mt3eU9l7dq1IywWS0J6evpuh4O59/TpQZEWS5YZ4KAaYG5xIAQvjjd12jOD4764r0FN+0mfj7KrT4zXUcwQgXOuIxBnpEgqCgS93AmuvSREbnLAgPAyyD+pgenP5UFEfLNfoq7f+nH3/G29XNnZG+MuXuyZv3nzPT5JYZHgpSg3qQ3LU1mMcXaelImVrVt1FU+eOgUPzPneBeWUCjiCgE5ggxxDFQy5oWpWxaboWNak2Zw9taJVB20UzL1jfXj1hk+iY0feUNNtcCTIJgw53Zbj4diOT9f3Yo+dUMgG9eXlN47ej798l2zZrds5d0F60cHjWqVKgWx2B/Go8/SWxrnUnMzVrRlwY+/oEf3LE0cNqdHER7ui+/W0G1ISfKqkGjx0s1VcZzqLyijvL2fYdHt8j6G1/ubJsxyRu//bKCSvlQluDgRABKOWCVyZlus69JYySs40Sa4cB0fVKVu17eSq/2am3jBUxfN2CtwsBbyA9n+81Bw14/djjA4uefnxqGFFWiyVqkI8QNEevQGIBJKg6rJEHAJA54W4/g4TSWMBdcuuEv68/a3au3N9RcEELxdTBdYRB1u0F5pT72JbBpHYtQ097A5GuSvPjY8yrr8mSf/GM3tDRcH55UYjs/vkGoVCcdlLnsYxGxO8f3VFm2g7gFW2rXEsvC2I0VDWFStmsWKyXj18iRI8ENWmeFQeq5Hrx28xPq2FDbZCCg8PLx8yZIjH5uSPP/7o4XA4VBMmTPD7DIi+q6FgKvbpyIJxLSWoMdHqi2Rta6I3VDK1Jevkry9+RgAghiTJIn9tG9/H64DV+Vip3x5+wcHm19rtBUE4t2DBgpBOrrR2LlK84BB46qmnRtI0fVkn/KJq8eLFPq2ivBtLBG9weEutJQQkBCQEJAQkBCQE/kIIqNXqqWq1esLMmTM/8pU2VhZ9/fXXd2JPN7Vam+ZwXB9WVXVNBYCVBJhSHcxURZIXKx/XjN6Yac6LV3P2GoKzV9IEeR8goYyQRbIgECxPEK+CcnC+2XQQCOgzphLi0+2Q0ssOUYk+ib7pG/49eNe2yfk9e24M++675440lZdI8OL7KlW5HFs1mA3xDR7BwcznsraYucOWE1BnTXls91nmn3cWMQBpBAgI5LCfick85sgcqnEarWX058Nm+1UatCgf3PmfffvDhPvy70zgYgwzx+fTaQlBrVmo4/MXS8OopBifY+14+OVug5fNO+kr9p/3Ptt1/4ovYx7ncrcICMGmB55JTRg1uLbblOsvi+Xx0P3o9syEaZwH8BzZSHqc4la57QJAdFq2haZpv0RpdfE5JS+vktFqCuGlc5t4ghEi3caY1Ev8kAWhjhMiybq13QGW4oNgq9rywrPZSaP76WIGdREQy1MFmw5DwZG1pvh/HLpsbb0J3twDTsOrx+ZTM5KeRhnavmB1FsO809OI45ajEK2JFL6YstwUo4sSNpz+TTb7p5e1eMz7+99hf3jIPxyl5nJy+ppZ+jJrBblwwjzLNV1Hu3G7zw58o3zvpjfNWoUatQfBqzrQNSL8x1F/6PX6td5rWcnnz8aK3WCJXe8YWMGrH3BXiWxE3/JQ9qBj2VdhsvMlyxQKhd8ve0148Laph20oc+qoPq1BILY0d47jACHMOzF1XuyNrpaShKHm1xoEb0lJifqXX36ZhF+iinnwPA+nT58eN378+E+SkpIarG3aYu6YFOR5HpPdPrENFZtA+tWrbzuRJHlZgddA+mMP3LqPZdLnSaK2Up/Xk8p6AGjTF7SBYCC2EYu9kSSpwmuKPXiD6e/dtiXe1KGO2d79AiUD2zsvabzmERg5ciSdk5MzjaKoS2pJ1PfKmz9/fp4/DCWC1x9C0n0JAQkBCQEJAQkBCYG/LAK9e/fudfr06Q8eeeSROU1NApO869at66vVRj9x+nSOA2CQGWBGdVNF1poDA5O8ke/fvuvrsb9n8u77SIGrIk25G5SA7iKAPkgpYxwEaOUAwr/4+Fs3oaLzg6tMV604aXj7/szw5M7u3OvnnGkcH5O7X3yy0KMOnjZtzuBVqxY0WZTJm+DF7bFVg1On4V1KYwt89ARwFVYpeTtHAyKA0jKcPEbvPLrhpPapF1NYJ6Fgw9ylapZWAk8t4NPvzq450nXcqWY3jctGAkkhYBS+SUp/93Hwnz6IgR//k6Rd+OvB28591lv3rwea9YXt6E2MCdtf75mbnv/j5tjsx+4+T2qUXL/Z95dsnftGwsCnZxU3tkxokuDNA4hOzbY8sn6G5pqMSa7ru01uUH/P+m6qVvzZv7e+rHx7x+sqcd4aRgPLxr3n3FdzVHhnx3xV77j+3Me3/NdsrahW/PPXO5RTM+7mr+58o1sbGe7YRViL99gqana8Ny1TFRWuBnM4AxyQEHfWUbzjkCvtfjjalIK3uKacmvHVLIOVdcDrWe8IGZosYnXZOwgRTvTE2PtMv+T+xmw8s1n+fyMetj3x4wvaf1/7kkVFq9GTG+ZpZw28215qLSPPVeZRQ5MHsN8e+0FR167uXu9OmZ7j4s0RvNFLpvW39T5pClXBK1pNQI1CritIM6XHZzSoZC8WX+hVpclNhmSTuUX7aUdCgnHsmAIT8K4tYPZpNeErvnvT3hj2+y0RlFq1RwvUwkBy8EXw4n4dRRoGknN7tmlpAazWyrU5sq4jc2wpyVtcXKzZuHHjTY0J3jNnzowbN26cX4K3peMjhGIQQhVNkaSttX6+4iCEsCUFG6rNASb+fSn5xLFaik1Tc+d5PhEASkPNu60wxc8Ix3GY3ZW3hnVI/WkGTJ63WO3eVnMONS72ncbH+WfPno33f8S+fftOSZ68oaLZtv3wGmFlOsuyeTRNx1MUlUkQxGUFW3meP7Vw4UK/hVwlgrdt10uKLiEgISAhICEgISAh0IEIzJ07N3np0qVrxo4du7Bbt25Nerfl5zveXrWqMwAcVwMwADDUBDCpNlSS97SJcFw8MUZOhQ1xWorWKZzVETKZUUUoohGwlkNE+MBVkPhEvu38fCcdWdiLiwu/2n3qxJ+ynAGpjNtgrC1MSjHvTx1V6E3uYhhvvvmlwXl52fn799/g8+hdTg6odDpoONulVFbJ+oz4Mv5Aj2sKHQq9fy89zkV4VLrU/7wRXT/siOXOpBgIGS6YBYBch6iEqK1kUYGCPH7iWoIRWIKn5aiGjrIC+QqC524/Biqdb+9izknGnPsh0UDbNRQhkLVUVG1R4vgCD9mLL85JGk68kqjkjmtJyk3YlQNra9Kf/d99771Ur969JYLtFNkrzqG689oTvrZaKAXK2mLL4jyOfLgm8tiC9zvLosIdabddV9xvzv0l255+I2HA3MsJXpzD/pUvJJMJ28ONvVQ8VvCOdN6scDuV7ke3PCw7WLyHfmvipxZM8JqdJuLuryfqvH/mPYd9+TvoA6W76dt6znTN3fCA5rnRC22Lt72iuj7hRlTJVTO/XdxA/PvGz3hHjYkgWM59PEqeiwlerCCOH1apZ3kLx0XUOkkG0NklgFLugcssGh7Wfpyuquwetu7sT7Iu6p7Eh2cWUg8Mm8JnxXUTXt6whJ6YMsE1qEe2DSt039iyTD17+EO2hVveVj+QPJunnWHUotMv049mP+TKZfZyuVX/I3iHJOe4MSG8+PpXGpR+TRG8qr3dolS7e6RXPvRNky9B/K1tgxKZJUlZeQSKjejUYPVQWlnc2RVRQRNywa83d1PjCOd1Rk1GRg2+Xwm8fQ1U+LSa8NUfE7zkD9vXKZXKn/3NQ7wvEry33nrrOnx8nyRJ5Ha7CXxcuTUsDgLNoy3auVwuO03TboqiDKHGD8T+INTYwfRrK7IumBx8tW2NvBpbNGzatCnT7XYrJkyYsM9ffi1Zn3of2Zgm1HD+hm7x/Zaqw/3ZMLTFSxqWZS0kSUZSFOVsMQAtDCASsPWFDxuitYXNgmjh0NrFClsIQcjd8d7DNg0URWV4/m5DmBvnTi1atChoD+OQk/ibdvTloYvJWZHEXbJkSYPFFiZ3xTUS4RIEIYwkyctOdQXqqywRvH/TjSdNW0JAQkBCQEJAQuDvgMDjjz+e/sUXX8wLDw8/fcMNN2z3NWeXy5W2ZUvlvAMH7iuHBltRBwVgooK1aRDjZ/f+b8/q6oN6geI4d0SY3XzxogpoBwOCmiQoN8jCWAjvc17gyg+jmq13lFssi04DPJ2AfX/T0s7EJiQeNcTGndPJaBvzySdLG7xcb7vtmSEVFUllv/12v9+j2WIuAwZ8Gx0z9IR2Xc49TffhnCR8uikRCtwa4BAJXY21nkJwrJOAf/2SKXdNl7OkgkckQWhdlXJEzictOnk15A03kFQXQlCGuQCOAfQpqoApg+oIWR/q3JiT3yRnD0+OiMju6VFilu3cQx87XFtRknadx1NYc+D/UuPU62MYDQcgIJJ1MXyZ++YSU/dXLj2WVq/eHfPAnNrOsW696p+37mm8trhA2em1vyRyNocGkECqosJr064fU0BS9WRyBzwAR1d+G37xgzVphcdPK2765j9HDqz6Njx+cH9zxu03VPoquFZfZC3JbjqlHpoySDF9wH3kYetZTiPXoY/3LlWKat3N5zcyGpn2kp+J0ys2F5Kv/jZbPf+a/3iOtDYQvFtfVo2MHk2uufAF/dCQZ/lecf0RZtlN5/LgVKz6zDG1ULH/+fv6QdYOuWaozVOcsGoX0O4aqIidAJd5QN9asqZPdPgAFZIpCZvTTLy+5R5yRspUoU9CEr/g4FvErX2ut2EFLiZ4ReWuKU+heHDrA0obb4F/ZXzLd1F0Jk3yg8Jjh+8jy2wVxFPDZ9kwuZsalsT/98QGec+Y7hy2abAyZbY1T/8ey2ltlspZay8pVBaxfFIvy/g9Ja60wpDsD0SCF8/Xdk6meHzfk+zcnLkFI+NHWk8WHO95795/yI+UnqC9rSZErJdt/0h5vjqPxmS0L6uJX7buMX5e/LWwYvL3Zp1Cj9qT4J06der3HbDl23xIlmVLaZqOIAjictNCP6P7I9DaPHmvAfyRgX9lFS8+JbN58+YBLMvi4/WkXq+vuOqqqw4GUmStJWvAcZyRpmnPy5T2vurVu+bWIAyb2qetTfAKgmAlSRITgMntjVfj8eptFMDXSyjRrqEtiiO2xguNjsauqfHxZ+WiRYuaP111pSZ/BeaF7RSys7M1MplMw7KsgqZpDUmSGn+/i7C6Gqt1GYZRNCZ38TSxZZwvCxKz2bxv+fLlfq1JJIL3CtwsUkoSAhICEgISAhICEgKtg8Ds2bOzP/vss4d1Ol3BpEmTNvuKmp/vnpuff+yqc+feOVJaKtbuGG4FmJsA8HTAhdZ8xZ469dEszeReVT8stEfUFh/XIX4QJTdmEkhA4KraAwiOmtylyw8C3JcKMLq2MaGclrYnPje3/yVq3d69v09PT9+r//rrV/YHitIt015IP5fVzXEoZcTlxUks1RSs/j0JTuaEgaJvXcV0x1Ya+hRWwJTBBeHzVg2iXNMpAUgekSRFIjdp4ebzzjuHHYWthVFQRqmARRREc1YIj3FDIau+hCQW1bkuG9mjZG1m73un1Bm91qlKYMfLy9CF7PuOAUWhTruH5iReZ5Lrs0iPKWzNXp7I/8ngLhm8Zd8lquB69e6YRIO+qeJqJ1atSzZ2TYmI6VtHJhdu3UPby2squt483meBukCxbEm7mnN58qLt+7R7Z7/RDVItEDtwIKfUxRAyVTgf3rVnSfpE3wQ0Vv/2kxnDhjLGWHF8bzuG5n6GrRo6R3TjRSsH0bohO7Y/112fSbAyRGzL20SWmAtg8Q1fcAPp3kgkeE0vvptzULXUxBJOGUJAyaKgJnoMFJDUpYXSeBuQN5Ru6J+c1ocBQiDtvAVe3/wAMT1uGuqfluhccHgxeXPmdU6R4MUK3pt7THTO//U/2td6rOcUgpp87sxkalKnB9CwiO6gSa3iKYF2rzjzOVhZO1FuKaewVcPbOz9W4TjR+SmapV0mbDV+dk0voHhXzbSNDV9ao96cPrj8qS9arODFBO3tqx82WFiLsPqa1ScGRQ7i5+1+rpugcvDYKxj7Ansri0U/4bHpw92Y4MX/7201MbvXE2jO5ldkj4560dIvfpBnTwZL8NqfXZ6iF6i7gtmDTVk0BBPjSm8bCpHXEmVoW+Dhj8BtbTIvmDm0FullNptxwTBBrVbX/Z4J4MIqzlCV5x2FGVbgIYTcBEFEhuq/6wuaxkRva62LOJbT6cyTy+Xx/giqAJatRU3q1bSYG2+SqxLtGuRyeX0pzxYN2dD5SvtcaJ1ZeSx5JHK3tcAEAFzAWafT9WvFkA2hsMe0L0uZplTAjXOQCN62WBUppoSAhICEgISAhICEwBWBACZ433vvvTd69er1tVjBW0wMkwIul2v46dOJYzZuZCiAR8sAtmjq7mOCt05RC2AI+Tj2qFEfJKdedVH/ww9hUHXcqAFqAE0ydgIIClgbEgT7B06AxEKALg6AfjaAJP82CgAwdercAX/8cc/x0tJ0v2/zxflOuf+ZPru7jarMi+lRV7wBq3Z3rDNC7mEt7I2KBtmTPCiNnBqZVAgJAMTrqNf0NEfV9+cUZ47OYGk6E3Chd4b5WREe/SUVe++Eqv2cIh/cThIyBlrhpTeywHGHDBT9WUACAc7tlIckvmNsHaHqg+AVeJ7Y+erbwoXs+48B5yJSzw7p3+UR4RIC+MgcAkqGbt4DEfEebLp/8HhO/p5fVF3nvp1rtFeo0/voCdmEwae9FbCYED25en1m1j1T8Hl0mpDJOEwm73rlLdT3kZnHGvvdtvdm3fzy/Rmsszimy3V3C9E5XQXWwhFlOwp53kUXNUVA9wZ1+GDQxom5BkLwYusGUbEbp4uvq6RWf2Fl76xvpujHd7kRHOBCQ1PHoi/3vE+9MPgNB7Zo2FdW4LK9tbJbycPL9mICFygASgGXxBBjeQjekg39k1Ky5aQcwOauI3hvT5yGssM7cV+UrOIIkkDexOgdvac43tq0Svtsly95BVLR88/fQwyLmIiGRXaHsOxq7uLpSnj5yOvES2PnWJfv/FjVQPDG3wIRSo3wjn6Kx3NZv3ZkpvxirI7X2Gspk8bQEnIXxxMVvF8fXS/vIx+I3tj/b5jbf25eT1VP/RP7Hom9qc94jxewaDXx8ti5VpvbRmBV8rguI12Hi48xvgjeoVFDiE3nd1LLp37TcDwzGII3FHIXz+fvQPBin1VfnoXNPdcdRf555ySqFDGBiQtqNUdWdTTxdKWonYPFoT3WuV5R6llahJCcIAiszLOKRG9LCoJ57xfRsoBhGI9avbWLrPE8X0BRVEJ7/z5sPF6g8/L3UiTUefhT04cat5l+eTzPOwVBMGC7GazwpCjKowZtrbFE1ai3PUBrxf47xsGnA/HLkLaYeyCfWc358UoEb1usihRTQkBCQEJAQkBCQELgikAAe2EtXrx4+R133PF4eHi4p9BYVRV/p8tFd3c4FJqSkjR+27bpVQCfhAOkuY/Zq3AAACAASURBVP5n0WCnAMwhWzR4T3781Qt6XMg7qztzOlwG0I0ggAeEIgSAgSzAu3aAB04ARAdc4btz512dsrI26taunXcyWJAn3f1y74up6a79na86AZvXREB0shPcdhK+KEwDdiald5ergTOymAwlyfmod++0mj/+uP8MwLdJAHY1gEABhNcCFLiGjzUqIHJX1J+dx52AlCw7PLmiH2ieY8FtloPAUQTiSEQvdsPL9+/vVnsuzKLUu7iKI8bew1PCw3r2EIQys7x8537m2Dfn3GV0jxLtNSlVYRduzuxyT62MUpMeT17WzBMnFhjdJSM2exS8MbX5GtOT1/VJS7nK1nVUGlHlqpLLUiORYFBbvS0YMMF77JO1WZk3XaMCm4shVDKCjA037Xp1Ger78F0dSvDi3La/Oy1LznTW97j9FpLRqHiCJJG9AMGJTzZacx6/56gvAjoUgndf4U56zZGVioUT3vO8CBCEOn6WJEnASl4ECBKYeDq3+gw1MGY4Wn/xG3jzxo9NuMja7u07NZbNX6orZ6726W3ceO9NLv6qT6Sur5YyqDwE72ub7iVmZk7jM2Tx4JY5+ae2PsccqzpJeFsbvPnDZ7qVZz/EptcwIuImeDp9MVJEFwqaFIsw+6vXqKt7XmW/tttoF7Y+eG/PpyqPRcPopU5LuZVaGnvjJUX1FEfT4p1ZuT69qYN5TrwtGiwlgvyp35+TP9T9QbZXfHf2mQPPKryVyJjUfWXsXMv8LUs1YoE4UdXrbdGArSZ+PblVma7rjr7NXUPhAnfYpsGt0NgC8eDlzxVq2I++Lw+0sJr3fEWCd+LEiflqtfpQMFj8VdoihPQEQZiCyTdYojCY2IG2DeSLvBgrmLaBjh9su79iDm2dc73CGJpSm3IcR7dGQTBflgWtOTdszwAANEmSimD3RWu0934eA1Em+8O9JTnVE+moPT3KG/urtgWBiNd4wYIFfn2vW4Ld36XvnDlzBrbFsxLoM41fQlgslkO+LBskgvfvsguleUoISAhICEgISAj8DRGYOHHi5E2bNj35yCOPzMXTdzgcOWfPJs/6888ZxVZruJda1kkCrAkDOKgGQATAcBPAjSEVWfsfzDjm2kQAmwbgnBZgiAxgGAAoCQDMTZ1wAcQWA9wYlGWARlMtu/76N/quXv3GzlCWdPjYlcnajPORR4vL2PD+ox22/LNMxa5qFbp4lbK2MssJgJWy2yiAmopLc7ORgGWcoBBEQnzMxBUZhzvnlFcgxgJflqUCmsmAXM7QMhkBAk8K7hdQel+3M83dxSmT2SlzmsJ8UkXz+qqiSMKuldeW9HCXnhrHKqy/KVJittO6Xn/y7mtOIn0GR+B1qD1MI+vJq8zyqDsqOEbGMes+ST61bYeS4wq3Zl37Sr/0GV2UiUPSEBUX5izcvg+wBUPatSMKsPeu+fDpRDo8jFBEdnNmDEuRlxYVuBw1taVdbuw4iwYPaV1P8GoMPTVdbrqWIYAARqfi7AUAJz/bZOn3qG+FcSgE7/qTX8vOVp6kHhn0jNNcXqVEPO85znrCdEx4/9hb1Ds3rrJY3Rbils9H6kstRaRYtG0HWIr3njxG2b78Mrb0gfcv8bhtas/hImv0xS7RHMhogiJBpnYIhNNE0BoAWkMgvJ5uExDgpFhjospTMA0LxWvOKVSOakaGCCAVUXZBk2wR3LWIIDnarYmUOxqPJzhouuRklWpZ0kSfntqhPBPefRqKrDlpylLCqZ7aN4d6cPAdVqzafe6X+ZrGVhO3ZE50PrnhBa3VZWv4XnV//zvsWK0sxsUEtc3qllVaLcRz1y4x4wJ3U3re5UyO728OhOD1fHYt+ypMdr5kmUKhCNh/22q1Zm3evus2RqVKjRx2XW2krfxCgppe0FKMrrT+uJgWRVEBnX7wIkyF9iRwfGEW6Jd5z+cGy3KicrMj8O/o8UNZt/bIuTkVaWvZCDRnWdCKc8QvSPQdsbcwoetdOC2QObWVelecf1vHb4xzY8KuLQhEXHRtwYIFLX4J2hF75EoY86677lJERUVF4GJpramu9vpsC+ozHhP2e/bsOZSTk5OJPX1FdbZE8F4Ju0XKQUJAQkBCQEJAQkBCoNURwH+MHT58eFZ+fv6ge++99x08ALZlKCrSvrF69bzLvWg9GVTig+gAYAzZluF/E1mVDNA1AqAbD/C1CuAGEsCMAGSIpm0Mxy1zAszbBxAWsB8hji2TOTTXXffvXhs3PrD3UpI6cAhjYg7ow8IWp3TqNMRRW3uBwcrO/fuzbQDHIgAS3QCdagCuLQBoqiCZk4yNfS1FlbwjIlefVAbdBprgCGuAg6nxED0K0Zyb4qx7EfQo5xnzHje75/kD2Oqid7/v01Myths2b5HTiJtB0kAj4IGy27TgcLzDjhhJuy4w32uRtoogKJ6kqpP5KNedTr3O5Iw0XuS//fbTCLv9mTMA95f3mPlBZu9Zt5IGbb6eIjkAg8axZ/lKlzaxkyUsIS7GGJVI2kDPVR7bx1Tv3QVRmZ3L0u6cdLYji6yJK7R/5QvJ9uoLsUlDb6ENnWMpwUFA6fYCwZJfaer72MwjvnJsTPAGstoCEqDidLXSabPI1bE6UmHUCYySFhw1JoJgObc+KqKBhBTVvTjuDt5cfJhxVtne+qKXjfvzEo/bpsbFxGgMkaqylLlUAs9TCAHBswKliKUJgiAASB4ImgfrOQClXubQRssdCD9lmMrngbBWuZRiP0ZBsZqIy8ldceziXTbD0s4TtgaCQbBtRIJXqJCra1E1839b5wlYnYsJXkzU4ni+PHjxzxv78uKfiUXlXur+Cvle4Wfcc6MX2kIheIOxaCixuv7BIcgpCEu3HzlyKLJWEWaHmx4tHn94VVhXW/4ylUoVMEkcLH7t2T4QpV9T+QRCIrX1XIJVEXdkzsHm2hbYXQk5BDqv1ioExnGci6ZpeXPjtsa+6ChsRWUySZKEqIJujfkEuk5XUjuRsNu8eTP32GOPGRiGScaWDa2VY2lp6a6VK1c6Wyve3y0OPhHYlnMOZd9jb2WGYWJwXqINh0TwtuUqSbElBCQEJAQkBCQEJAQ6DAH8B/J33303DyFETJs2bZ2YSGkpseibb550hkqOBjYhrHZdnQlwDwlgJ+oI3jsJgHwID3cDxylcJtMKN8DDx0Lx+B037p2cioqk4oMHr2uCqA4kS1+2FBUMwK3VdSpd/9fkux4a/PXQf+4GjYEHWzUNSz/pB2RnknE4ZGxCnBNGDnPBt28JcGBOwzyNxtNGt/uHrgjNBIQI5HarWZ6nBYBXEUCCRS5PjeW4TI7ncSGePQRAeQXAzRe12nnJFsuKaICC3QA2EhO8/WZNVGiUFTKBoN0yHU9sf/cTFwWU3JCWwCAXS4E8yRmT1QedefdlWb9FT+/saO9dEVHO6SQPfPpqSs3xwliFLoaiZXoiuntvThZhcDkqTeW+fHhDIXjLTlUqLeUqmTLcQmriowmEOKDlSKCVtGA6lwfhyQkWXDbPXFap5FmWZt3YWgOhH88dcR5x1pSnXT+mwLlyfQ/+XL6OU1fXlv/jkybtGrytDTBxa6tgVCzrUijjCcD8rsAJIAgusBfyQAgUp1dTHC3wFDZc5uUUR0b8j/AlGlyYfe/B4r1W3XLt9CNcZK1HCdyalzgPPk9jtEQUuWb/8jItErwWp424/7undEdKT9DeVhPi+L4I3sfXP6+92nA9fdPoh2rEAnfBWjQEQ+7a7fb0fCZ87n9z7i3w5PXdW3W+zTc9WowtTkYf/6YiVBWvy+WK4Xk+mSAIGQBUMwxTTRBENUVRDaSB3W4fo1KpcEHLS15csSwbwfN8JP5HrVb/Gcqa1Sv98PdX/PlEkiSJcCWmUGJ1FKFV/0Xc8wIxlNxDIQFCwadxn44a1zuPKyGHxri05CWDv3XBqk6n08kqlUrPi6WmrpbiwnEc0LTH1rddL9EKAT/P3ur0QDFti2dY9Jp2u93lSqWyoahpewGDSbqFCxd6rHRmz54dQ1FURmuNLfnwtgzJtiZ4A933/mYhEbz+EJLuSwhICEgISAhICEgI/CURePLJJyNWrlz5bmJi4s7x48cfECdRWspOOnx45NUtI0f9QeJN8OK2axUAyQzDaEiajrA7HEfR5RYI/mLW3b/ppn/1JwjetXbtvICOzjcdtXVsKabf/+TgL656aoeMd2qoLV/HOeLSDRERsfLKmngr5O2lYBtbAaenNLKh8KibwwH61iult9AApZUAFl0dKS5e2Ir3FQTwyDGAaV3qfvqTx3s4ZuCK5KFPyBN0Xfo6eV4m2M/9rC48fdbcaUC2LmncCEFwuamCrYdR7QW7y7x7E9MjNd0a9swdbe5Bii0YgKKQd9E3cTbe90Sf4Ixp11NVh07q9KmJTnVCrLOpQnDBErxYkZu/t1KL+DhCpi+iMMFbl4cD5Do5Z8q96CF4rZXVClKlkFEKBUGQBOm2WGHD+RPuw/YqFlteHP9otafQC5lbEmnpdKaiqf2UkZpFaZVaz9ohBBCWOlStSiApKv4UqetaJ0Ar3VoKnM0hKI4BjOkHkJhMeF4k5J5D5NYDpLvYRgakLnLly9THK3c7ebkjoPaBPVl1rV67b7k+Ja4zDSQiCIUQ1LF/n+PYGBml1fqMc6GwQHjpP0ubL5R4vlhdXVq+VRAEBUII44sJTVIQPMUISYQQ/n8K36u/T8qVqk42mZbmARBYahgYdnMRzHwtD+eHVbwpNee2MwxzlGGYSplM5nNNeZ5XOJ3OcEzogkGTLQhCF0KvIcnkGJ7QqFV8QbmZsNlVQrUZUQQJAusuJBiZVag2CaRCfjXJ8SuQTpkocCgSERBNaBUOwqhnBZaLRCfzNqhUqp00TVc0V4AKE1d4jq1B6PpaG6yORAi5GYbRBrNHWtq2pcRUSwm9UPLviDEb5xkIbiJBh8lRf8rXUHBo3Ke1SJkm9mc1TdNh/vJsqZ1AW86hudzFcRuva6BF1toib3zKi6bpGn+Yt+V9rMpctGjRKfw3LE3TGQRBtCr7LhG9wa1eW6ipfWXQWvtZIniDW1+ptYSAhICEgISAhICEwF8Egblz5yYvXbr0yzFjxizq3r17A4lRU2P+0uXS7RcEd9Knny5qkrBq+TS9SUzMU7yt1umKabM5rRYg1o8FQtOjX3310j5GY4nCbtfXrls316OonD0bYuPioNljnE1FRMhJ4HPyBCH3FDbzdxUXg2vhQijxbnf7g08MdZNyQC538SGTNXJ05yHyKG08IngZkpORFqWyi8lzFr/+QognHI6TBp5nGYQEkmF0DoUiyWy1Ho9CqHejv0//BK12QJnNthZ7n4FGM9WzZgxTplHF7jNcrFU4v/nzEBurOq8kM2PZ1MnXMLRSzjAyBcm7AW19brFQsrtf4Zisc2HGewaXy/r38OlBNwJ0sXqgQsIQ5yPwPJH720W9tZSTCTwijElKZ8pViSaPepXniYpTuQrO4aQAAdhkhONwqj7v9JqfeqRcPVxlyStSxA7tV4uL2zVVCM4AFBMJTLNKLu81YV0u4ud/7kgX2BsIReSfsuRxRlqflIaAKAG3pYTl7Y7q+P7ZZec2/pmWeu0o0lFjUirDw3AVePht2Qco8a5Jtt8eeFZ58bftKKZvppmqMBlZZwXviCwy+9sjSAAittdNuqy7JhN5u76lWfYCAQQL5lyLQETmoewiQNMnYyTAo+7FhPBbSwEOVYOJ8CDU/KWoiNUKGpvgVppt/tp638d5Yf7Zl0IY31OVxxmfm/csmZKYhkgZBFz4sMkcmiF3cR+/BG8dubsLW7B6EZ0CSZL4xYhAEARPEAT+d8N/q3S6ZMoYnZ4bkWEHkkJw4ZgWsoZVYwWvmGff838khNvKnGq3RalyWgiBICsAiHyl00xQDLCERq0nGDqB6hTppNI6acj4KDuV0slKKGQ+lf3I4aKEKpNMqDHLUK1FRsZE2FFZtZII07mJCIOLijJ6ClyKl/O7zZFCUTlLlFUrBVZwMwSUIRd3XiOXrxbbtBehiIlAlmVtFEV1IUlSThBEfjB7KpS2giBQ9WsYSndPn0DIzpCD++jY3uP5yl0kbwNRPrvdbrdMJsNK8za98P5pTMC1xt4VBMGJEHIGckQ/lIJj9dYIHiV8e3pRi367db/DGQ9xyfN8IkEQZ6xW6zGdTtcvUKKrpcS2r42BCzYihDQkSbbgdFTLt5xYdG3kyJF0v379Mmia9vz905qXRPT6RxOTuwqFItt/y+Bb4N8DBEEo6j3knQRBXFZzIPio3n9ph9Jb6iMhICEgISAhICEgISAhcIUiMHXq1Iy1a9euffzxx2d5p+h0OtNxoSK73X7jxo23jDl1algbkbxYIfttEoBdDSBQdaTuVUVTp84buHr14hYXiBo/flkfiyWieseOqXkrVkBaaiqo2mMpzp8H+913Q66vscLCthkF4fPMF164h+zcORoIQikQBIVomnXL5VE+/njF3y8x51bH6bpcpUqOU8kIQuch+RCqJmia8/R1OA54lKRKZR+P4lGlytNxnMF58qTWNHMme/6qqz/rTI8rjMh8eIbdUWOSC1aHnGMpYdu8T9xn1ry2/97Z8/vrFsza0RRGUyAyLQKokDHEdgjWco2MpOty57kaQhftckd1DXOYS8pktErFq/Raj2L5XGE+v2T7/2PvPMCbKt82/pyVk5107zbQAi0UKJRRQGWLioACCg6Q4URBUUBc4EREUXChfxU3gohbcYCiDJFVRtlldNA90uyzv+tNmxJK2iZtWtTvnOtSIHnPO+73JG1+uc/9/FwiCqJeqVYlqKMi8OgBvWoK/thFuqqry1EhuKacwM3tM4qAQIXmKvYXRTBmPW0r6cxJAoNrIk4TmhgnF5mZUGK6emgBDhIc/ey79O7TJxKO8kqNJjoKJEmEXS+8BT1nTbFvvudxla24rGbSb2sO80fORNrX+V90reL7XqaEHlPCwjOSRWeJnS79+xh17uDXHB57sCT9mC5q8nVKUhQwjNY7eG28zfXKCpCst0MOpYdm86/D3xzf0zpqVzGTXFjWnBbuvXABXrwREkU7aCUAnA4Hc+RIKMAJkJgqII8v65cg7ugf7wq1ii8vG+PqPSC81c5d8bQ+RJua2qQTrAIER2NF1sSicqXr1c95A0Y+4c8aXS5XeJlAzToc3yf0QNLl58f1imhorB+do4rWMdV0ZHVhSM/iv+NCF968D4+NCLo72tf4ktVBiqVVSvbPfdHUwdOfqlSqn/xZbzDbeECRIAhaSZKotnbwSZKEQPIF0DvQ9QQDIgYyZluPV+fWRnEfvZqDa/44PF0ul0WpVOoDWWNL2voCvP4CyqbG4zjuDEVRHfydUyCwMxjz83deDdv5Ghs56UVRdEiSZKdpOt7f+fnSvqXz8j4PgTdRFNUkSQY9Asjf+bVlVEPDOSxduhRF6siHDwXmz5+f4c+XLIGIJ4oixnEcRVGUhON4679IbjC47OANZDfktrICsgKyArICsgKyAv8aBXr37j0pNzd3xqxZs573NemiIvze5OR7++n1sX7lzbZ04ZLEoQpTUFxMuJDz9ZZb5g/89NMXGwWN/o5z7bUv9jpyZFje6dOZVR7A+17+E6qPzj3rhpRXhE5gn+nyhdXO12DzjlylP2LfSUYo4sU303fURNIJ4uaKdYqnT05235o8Ne5xx8zEZ5xlTAE+K2egoZwtxBd1WmsdHj6JRe2+KFqheqnrTxYNaZB8A1533EOITvdDF6v1ZsXy5ddCly6ktKbsEVhTttT9++YVoePZZ7psaHQ+teuW4J0z8/R5zhPEo6Y3hGqhir//xBgazefRpGf5K0KuFnbYT7JflryifrPPW6LkyrB45qPTnVF3GL4kM2HyUDB26IiBYMdK9h/nD39cWRnLpNv7TjgQp+jVuVpx9cDjvjT2BrwWVw123ze36OYMeszRJ34AX2QpxCd+MsRQYj2Ha2m9tHri1xb0+HdH1yvu/3aqW8PbTA8IUxOWi+VMIcw5cDlVxuTD4q4r+ZtG3Gbd8Nd76s/zPiPfHr3WplHooNRpc923YB532TNzC85t3xt76utfkhJHXFatjomsDu1sKi/5+6DaZa4hQZQwbXwUE9Wnh8PYIcFvIHRkzTemkC4dwqN7pQs1Z2vowq3ZVO43J1hdbIdSwWTFq2tEtSAAHpccag5XWomw1JRQXWKs2/lcsf8oxtgcLKlS8Tnvfga2ojLnjZs/PSzVWJXWF97tUTz71V3e+gl2wIEAiVBe6LxFULV6U68kgk3UgEQRkjqvRp21u/Dki1nxYacjY6dMOkYkp2gkUbBhuQUFwi7Cdc5xDTSI8rh4p9S70yLpY6aY6ikb/Y4oKfgKTLpkCDd2r82FrfwbSFcZVKCsYMthQwRfYVIz5j68o3CGo0tCMdVh2GZz55knSvx9LXraUTkJYSBJCupIYnjYrFmHmjvfCRJfCIyjsXaujdtCsU3Zv2gVih9Qm2nTpl2jVqsvcnKVVFQlFtQ40ovCUzieUl+Qfes6ttt9fSpT+/oFK/SVZ0OjaRsImZ2K/wDLBU795tbTmufZTbuj8e+3f9PegLeh+7GtQSbSCIFk5NZqjYu3PebpvZ/BKhqGnKOiKEokSeK+imp54BrKkkEQ3FcWqj8AkOd5v+INWnPN1u2l0NBR3FrwiBx9qNIrQRClgczP3z1q72unuTVIkoSKRBViGFYoCEKCPw5t928LPtzTzY31b3re4+L1RAQgtyeO48pgr0EGvL4VbUv3brD30Ls/GfC2pbpy37ICsgKyArICsgKyApdMgcTExAUsy3aZNm3ax74mUVIiPTJ8+OM9EhO1VHtMEoHITZvmRwUD7qL53nzzwoFr1ix1g2IEeB0RO/TvFzypfrrzeisCsU8cn6gbEnYDc9aR4y5ChAAugrVbKtfTs02v2Bcfv1H3VJfPrRpCLy06cYNuesKTjlKmAEft+4dczX1f+q4StfM8l64b6AZHvgHvh+GJiWaN1VqUVFMzC3vppQSQ4nfBmrKnsYcTlkg6hZp/vuARaUjYjT7ng0A06tsDnWth8BfWzRWfK9B8eqlTyJ8q11H3J39WjeYzq9M9WJpmqJNljez5+awx0cqw2Mj+Zyl9vA0EsEjmXM5a8vdlZwCs+MiR1REREXmGsFvSaxTXDLoI8noArwfm2lgr5gG5s766SXd16nhmTNoN7J7Cv8hXtz+nfnzYi/ZHfrpb+9q4T60aUiPd+elNxqkJS8QK9hycceRgfY2jpI2lK/Cnr3up5r6vbtbfl7XQ2TO6n9udigDvnIfncVe88EieJiaCW91lWB/S5tL0XvLQYQS5S3/4I2r4568dFiUJNt39aMeEYQPNaZPGVPlznSLnr9uVe/uk+ixjieexnc+8Jll1CTXnVOlhVJfu7r1kD/1NmqiiypgQHji7XeOsqNECSAIdYuC0cdFVh95eo2FtdmLyH+tyUHvrojf6lUx856AYUePSPzb1igIhu6Yq5VAJijdQxgCj7wkObSJcAKKRQ9byZ0YCKSZqQFAQhZu1dGXunVxqzDvK+MgTGEWyeGGFmdO+dHIvHXJhYS5f6w3YvWsHvPBrSE+62Z3l6j5QJMThxaCMGAEirY2iCZogLLlmqfJvo+QqHsu4SvKZAZ//eMgfN7Gnz7DV10YrSpMYPFQfon3yztP+7JU/bRxLP4pQlpmfpWm65IEHHrhHrVYneM5DMKykoqpDDamhXSqjTycQV5bvjh2hIhP9/oJAW5VnqLFX81/s2X6BA1l11/U+vxzxZx3NtUGAF/tu2xa1Wr2uubbBfN7LvSsh8Nhet6uLohiK47hfr2lf670UkQkIhvM8L9I03aLCdmgdHrjo6QsVyvMusNXIWnMIgkjxwK3GXLPoXA8cvJSANxA3ra/1omsDZUM3lU/d2GuguT3ydd0wDONALlocx10URXWVJKmyvV4HaB2e9bIse1KhUET6C3hbq3NT7yOX4vXVcD7eLl70XGvcpCjyg+O4CoZhSrRabbo3KJYBr+8roTV6B/NnVKB9yYA3UMXk9rICsgKyArICsgKyAv8KBeLi4lYoFApu0qRJbvdbw6OwEHt5xIjFUR060G4Agpyu3jCzMeert0tWQ+qlZakbLZGKBNEf52uwAG9k5OnQwYM/MK1f/7S7eJyviAY0T5M6Xdht/llxbdTtLgRokUMXgd2b4x92bK/6ll6Ystodd4Daoj9Re2/A29c4ikVA2ANgUZuLAS8qKLcqMixsqBNgXc+qqvvE5cujic6dUbwe+lXzOCgURucnpW+4+284n9fOztUsTH7PZhcsGJrbkPAJTI51J1ULeNcpcmt+0PY1DON+Mf8poflsrVqrWp75omS1prizYGvnYz8D8Fk6wHRCbzyip5WUWF4S5gRYJgE8uh9gaSzAI0VDh37cKfV+vaQeN7hRwPvZgdV0ZlwW/+zmBRqPg9f72kEA+NnN8zWTe850fXdsPf3iNW+7NXz260f0cVIGjhNqCQHeTN1A2GT9QBrR8xrnd/vXKldc84HdO6Lh1e2/lnSZNLoe8HzcZ2yG7fgZo9NuB7VeJ+KASRmP3p3bZ/5dxVsXvpCQ9cisItqobza+wCfgRdm+T6+UztjCQRw1vf73f5S3i214Rbpx6W050umiCLKrqUwSRBA4Dt/++F/xx784FC24JLzH7f0LL3/hsgLn65/1qOqwptiwdXhKAYXZS3/dbuw7cih37t7lOw4uhI4Rg8AcOw4ugFbuqIbuU8IjM1N4UZSw4x+e0eZ+A2xN4WWMJDKYBBjgxBIxa933PuMZQj8f2cWjP16jUQlKRgrEvYscxg0BL14Qoju20oxnpZEYiYtgjsHBdhklnX4DB1VMlFj2B85mrDi5x1/Aq93Rq7v28BWc9ubxhURKYtNF0wJ897Q9usoUIuHT0WnegDe/sjDyzt/vSprSZ7Gja9Tl9XC396/VHQAAIABJREFUzF6Az/v5Wv2CQats6VED+V/3v615NnuO2/U1tecjjpm9n3SiNrN+GGwot5/DFw3+2Dq8443s5tOfK744/JrqpVHfWTQKo1RUmKdc9mv2BXnLqcV7w2JX3NPquw8akwDBbKK8ZqPHsRygVH43b5g/iv6N4zjmcZT63VErGgajmFMgmbStmOoFp/rjnm1qrJaAMwR0XS5XuUqlikF91zlVERhEtzi7388aQkGGYQrR7f7BWre//aC58jxfny/r73ne7Vp7bTSlcUM4jsCfgMLwvQoNOp3OYo/WLZl/oOdIktSF47hDqCgeAv7+nt/aa7Gpcdqyb3/XJ4qibdmyZXvq3vuNBEFEC4JQQlGUKdDYAEEQjr344ovuu1Lmzp2b4v3akAHvhTvSXkXV/L0OAm0nA95AFZPbywrICsgKyArICsgK/CsUiImJ+Z9Wqy2dMGHCZl8TLi6W3h0yZKkCZdd6ogkcogVDwBbBUA/09Ha+Iujoccai+AJPvwhEngej7yhnm162Lzoxye2KTddl1TlfccePPy6Go0cHczk5w1pVyCct7U9TcvIu9fffz3MXWWsIeNHczzqPkp75mlRpPFpHjnUHuezU7do7EpfY38l/VPNS2s8WFNeA1oTajIm6k/GA6llJL9q3VGygk9Rpwsby9+mumiwexTSU5hvs5zN4XXhKysJ+5eU8pVCEgN1uFh2Oidwrr/RTdOokEQBWIAgH/1nFas4zn6W5M7QNgfPClPesr559QOtxEXugcl7158aHTt+Pl7MlGJrPn1VfKDsZEvCvCr/ALpzPecALUEYBxLAANQTAcxLAIwcAlsQbMy14fPftUeoOImZIG3QuffzCApwg6j9MNhXR4NlnBHenfT5Gv+SqN90Qb93BD5QewLt861MqZ6WLujpssnTv3vGKMqYIFg593v7z8a/ojqFdhA05H9M9wnsLrw1Z7XRipPPnJOUR7/FRfwjO5ryzLp406Bw7FjyfivECdntV9tZtj7yQ0H+hf4AX9XN4zTemsC4dw6Iyu7uBMMr2tZeWV+zbU2MQhtyEYXW1h9yA98tXpNEJBuzvz39Uh8SHYVnfv7F9030/m/J+Sol0VoWSkoBh6pgqJvma/PKs/qya3XEgXLXk3u0H310XkXn/9NKd4+7pZ4vZXRX/RGXusechIWU2FHnAKIKr1p9vSO955xRc5Hg49s1nSltJPlV1rBC3nhnFuEruZnjHfiJy+Efl6U9uuyieIeydcV2FcItSCDfXF1OzXp4dsIu08CswaZMhzNi9Nt/X/K3C0KGSxWbehok8J+FHDwBsMZPSgQNKKbR/uFT4RTnbdZF9rzKieUcxVRWWErru+kjj048FHXzaHluVqOekCZ4P8x7Au+fswbSbttxosPE2WDbiGwsCuWhddtaMzft5jD7PcoxAj0dqE8RFv96gX9RrpcsQ04VZ9PvNuukZjztK7YX4WfMRon/cldz3J99Xzu73ot3znKev03bBMX2X+aKs7Zv+WjGwLSGva+OOUPGPbIu/2cP+/jBqrKjUpbpdnef5aJIkA44BabhelmWrFejNt52OloKv5pylzU0fuUxxHFcgoMswjETTNALyjTqJeZ6vQK+bhgXQmhsn0OcbXj8t1cd73Lp8zhZnczZ1TTfML2YY5iRN0528x28tYA5Uw5a2b8mXBf6O1ZbuYH/nIIpi7rJly9xFYefPnx/tAbTTpk1TRkdHZ/nbD2qHwL7Vat3/5ptv2mbNmqVFLl6Poxc9Fkhf/9W2/3aw69kXGfD+V69QeV2yArICsgKyArIC/48VQJWHjxw58l5YWNjJcePGbWsoBcdxxoICw5Krr35CiwDvd2X/oxHUff3Mg5paKDuQbwxELs2dqUN5tqhPT86tB/BmarLwjRWfKnrrrhC31WzEHu+4ihUEwf0hND/fwfz22wfndu2ayJw5k9lk8SV/tm7y5EcHrl27pD6iwVNkzQNrEdBF/Xjn6oZTcaJJ3VVAMQ5ri15SevJ6E1WpwrT4Jx3e0BpBYgS8y5hzBIpqWF2wWI3ArLp8oOU84F1jCgnRJTkc3XmGCXMB/EkAbBNWrpyo6NTJQJCknn327D2kSdXVDZjRfBrqihy8Y6PudC0+eYPOzlvqfze9NeZ+dnLYZJIg4tzwam3Fy4RAWiDfWiP4ns8aE0CXMIBEHEApAmwjAU5VASSX6TPeiO0445QmtgenUMUSUHGMY0n7sPJuYx4sAIKQKCUtNQd4UTTDoz/N0n5w43eWWH28iP7tDXhf3vq0qlN4mjC6ywQWGZdxDAf0mJWxYKXWc8Tjw1+0v7L1afWkHtNcpoT+lsaKax36YENY2Z6Dus7Xjaz6ZswdvTpPurYo6eohld5u3+auD1Rk7cSGn5I4h0sDokioIsLM+ZsF/PTvZeFOUUsrspI4zc1ZLHd4F5GsrSo/8+ijpqoKglVrNCDRVRTXYYogaJMJCRMwrDREClNOsuLks+KNv0zOQS5iBKIR4O3WqTO+5/VXImp67y1PvgeKmwK8R774RIlH7FUYeirFmpPFeMVuQSr52cSqk3TFaY9tcxc8a7iuyFduGlg297NWg1OUB1z0IyRJDtCIIhAxZqAXTCQoXA0kqEQMSAlWPA+QQ4KkortLCiweKK2SUSQUlBhG7Mn3NTfPXI3fDhsQ0vOBE4qs7pXN7Usgz/P7TxjZjzduNSiUX3rOQ4DXzrAD381dH9klfqjj9b/naxCw9UDZ9/Y9qXKwVuxszVESPY7O++7Qm+p5PZYwKKIBPY8eMxm7Ct6At2/sSHbL2S/pZ4atrc/pbQzwovPbGvLaHn49OQSnpgaiV1NtmwJebQmJmpqTJEkGURRRfmur4Irdbs/VaDQpwdKquX68tfTATOQ0RAAJuUEpinLxPG8SBAEB2VIcx0N4ntd5Z+42N0Ywnke3t6N+AnU6BjK2r2untYDX6XQ6VSqV+3Xa0qPORYw3jFnw8To4KwgCcoYavccSRbEDjuNnWjq+57zGvlRpbb/tcf4/Id+3pKRk5wcffHBRsUsEewmCSOU4rmT58uXHkB7+xAmg1+muXbv2b9my5YKc9vbQ81KOgT4PZGRkaBUKhZbjOCVJku6CvS+++OJ+73l5dL2Ucw3G2DLgDYaKch+yArICsgKyArICsgL/KAXQN/GffPLJ27GxsXuuueaa3Q0n53K5TCdPmh6aOPF+gweMNoxo8AalHufro8kfWFeeuV+Lsms9zleUc9tdN5CflZNlLGeLsDtjXxG2mtfjicoOEB+vxHqGZMHw0CmitdoF2dm7bJKUaWOY0Hr3b2uEi4/flFBYOKJg6FAIJWgnMWnTMHpi7APOhqAWjeFx8KJs3RkJTzk8GbxoHd7QFbX1RDks6PSObXX+k2rfQBVFM6BYhNvxkJBCtcvlwp1OnAd4Dt56a549oVMUPv/IaF1T8/FkAntHQHgeWxD7EIVhnUQcDxcruTPEkrOT8Lmml50fl6xoBDijQm8bkgDsGoByJUA5CyBYAbIs8ZNfj+swjcN1SrMaAV5JTzoPLiqnDSlJdpziMWNcH/OzE19WRGCU+4N1wyJrqJjaB3teV71/w7cWvdLgBpHIzTv7m1t0KINXq9BJ3kXZvJ9//upVthVbn1G7Ae+2Z2oBb3y/RgFvde5Z+tz2PTrGbCW2zX++S78bx5Z2fe6BM4ak+ICvGQRiMQKHLfP+SMzf3COcUmcItmozzdp2UnTn3Wzq9OTihBjc8v1Db/ZQJY50Wl1KARMPaaWM8TjEXi6hIm+Qnw3kXhsfih+23vjLJDfgRes7tPLDmJLPvotNWXnuOJtYYjswDzpGDAZz7JiLIxpiu0wKL8per46fyOOMxQ4cFLsoEKTjq3i+w738fuT4jXzploESKUD5A2vdQNe4ZmSapOSImvFb3Pm/wTiQo5hnAE/ZCF1vnQyEswZozobREi5hr68CsahLN0gePAUL62YC3g5QsvWEVHz8S3PMtP2HfEFe5f6UDiG7R4XoF81zR6UE+3AseC3BQChu9/SLAG+lxXZVpTZatAl20dt1u/n0OgWCtAsve9vmeRydt+zPO3RL+612xib1dz3x22SdyZjKj+kyk/FENMzqu9S+5cyXdFJIqrDx5Ed01/B+PIppKOV0dl8OXs9c2grystsORPBrfl5jMBhaDfbRXJtz6Db3fLD31NMfKqSFYVgEjuPnWjMGcrbSNO0urNlehycaAo3nb15qIHMLRvQEglkcx5nbKqahYXE+r329qOhaIGsPVjyCr+vaG0hzHGdFRexIkrygaGOwvnhAa27oFg5EB3/atuVr958AeL0BrrceDz30UCr6twfuor/7WxCssT790fuf3sYXyMVxHBW0dBsyvA/kjkZ7DADRHMedpShKiaB5e6wxGO9vTc1TBrztsYvyGLICsgKyArICsgKyAu2qAPpl98MPP/ygY8eOm0eOHHlRNXuXy5Vx4ED6bVOnzgxrDPA25nxFBcw8izkf4/CU0+Eo0gHEY5+UPIU7hGK8gi3CVo18E+yKCimCSgKMMUi5uYdFpbKjTRQ1zWap+iuYXn88JDKyC5PvOEEM2NAFVd+uPxZ1Wmuthc8DDeVsIe6JNUBr8M4SRu28obB3DIWn3cURDecBLxpQq62gKcpCV1d/WLN69aOOs4av9U+fnKxrOJ8s41XcvCNX6ZELOkIRL76ZvqMGQWZPOzfgLf9ItSD+eYIgevAE4SSfPT0VLjNMEi43ZkhrKt7nPz63ROU7MgL1guaFTNM2rPZPhRQ/eWR6h2lsPeC1c9Xi6XesZNr9He2klpAq/rKRD6a9J3RPGeB2tngD3s7hXYXp68fqs4t21X9I6BXbj0ew948zv1D3fzvVvcb7Bj7iePDyRW6XMjq8C7MhJ+/rO55Xe85jlVp7Yw5ez/kIzn7W69p+kVqDMHzH2j3IZezvNeHdzlFeQX419q+uInfX+SJjAodhxDPSjZtuPvT9og86n+Xio8A01QyOahxy3tZFdE7CjCQHBIFBNRsNpT9tlbr3SSu48n9j6ouHmY/mhhYsfq3bue7fnnAXWYsFxpgBdnU8uEE0gqlAgKT6tm9S9eHEhPLQbRB3My+RHIYreBwTVC7h7Es0pMdmmZWcXl8271M30ItYMXmgpGDtgs4JgWTtBqKN4iswXZsMYandQRA4wPf+BNof9wLO9BgHqVMnA0ZhErp0HAUSZL++SqRDDlrjrhdzhXBLvdtS+3ufFM2RHnrjs0+0CdxF63G983UYdSRvtVKpdDuNZs2aNbfayQ03G+NdKI6hFuQ+5ujEdaae2Xe3cmvl9/V7HKGJE98c/UfNN9krNZ+cfM39vpBo7CJM6/m4A2Xu1r+H1bl+yxzniNn9X7Svzn5afW2n6S61tr+lKcCLzkeQN3x8Vq7iil5lgejfVFvu0CkD+9kvp4wS/kZr+/QHAPnTprXzaOz8ulvxKziOS8ZxnMAwLM+7+JGf46J4hlbfEeLnWO3SrLUuWM8kEcTBcdynuxmNgWEYh6CnKIo1NE2jLwMEkiRRzq8Ow7AoSZIcoigWozpgaH+8M5qbc3639LpiGKacpumI1grd0GmN+vPAeEmSNIIgOEmSrP+5W/9zh+PCKYqqaO347p8B6PalJmI0WjNGS/X1d8x/QkRDYzB24cKFpqVLl55tuBZ/XLwNC7f5q8c/vV0LYiuQfqb2XFdbg13PWmTA2567Ko8lKyArICsgKyArICvQLgqgX4BXrVr1Vo8ePTYMGjToZMNBHQ7HkK1br7xpzpzRqsYAr3cGL3LwIucriih4v+BJNYo4QH2eL8qWxSPAW8ECtuTseGpO/OvSmtLl2KqRb4ONOguRijjJZqWkmZvH4NOTnrN0017BeRdx8xRr82T/eqIT/Cni9mafd6TOSZ0kUVSIp05JdoB6xoOS14BhSlWCwLnhJEHQPE1HOGuLn7XsuLDImicWIdMNrPX69XqWdVWsWjWF8ejaklFstt+MGJYoYVgHjCBYXBBUdbcU5oJabbICuqe+7ri46NvFIxoz7zOZbtscFtuDo5XROBT8lU9SSgMbMyLKffsjyqIdf3Khsl+/cQ6SPN93U3MXJRHMxadVHGcjQRJBoTLyhsgOThxrXtsKEBwNAS8CuhzDYJRaLSKYi2IWPr1xUYbFImrDevW0xaXHVFw+begFucEN58du3p2CadTM76++Y0waOrC6qrgYAMPEwx/qYjF8Fij0IW4dMVuVWpKeg343q2y/7as0OnuPxiUs1QYsiBF5r2kzbrsWD0lNRcJAxe59cPjT76Rrl9+502hKYLzHFEpK0izLPwktnvXGX4QS3LAAxSEUb4RE3g5asUAdCpgg4LGMja0CiBgKVEgP4EHCiMq/JYythvKOSR1ZZ7fTCKLUH/Sp+EgmuTBo0LChTmiOqh8hKdQBGqIKtNFhgO8VgGBCxhHJNyHACyDhmOQolODQu+9IzKnDYmbCCIbUcBIbV2anSsNUdERvi/bum3Nbcn37e05dTMNfBMvXoHOmTp16PRYeF+vQhLMewDslbo7QCa4gMULvfk3YmTxsacEMbHq/xTbvDF7k4F267Q4tgreeSAdUbG3xbzfrFlz+lm31vmfUgQJeNN41Bz7uGQZWwC1WnajXWiOX3H7A3/X5aiecK1Pxr653aXHyydb0g85tDsL526a182js/IYADAEdiqKiAxkPFfQiyYsMaoF08Y9rGyww2JQbNtAxkBsVRWpA7Q9YkaKoJkWvay81jEloTuzW5u96+q8rHOh+T/BAVo7jzuA4niUIgl2hUFwUDSKKIiFJkqq1sSFec+Cb06k5PXw9HyyXc1NjB3p9tGQdTZ3TEqctMjagQmw4jpsbc6O6XK79K1ascMeX/JeOf3K8QnuBXc9+Nv8b6H9p5+W1yArICsgKyArICsgK/L9QAAHe119//f2srKz3+/Tp47OgWWmp7ZNhw54nEhO1FBKlYUSDt4O3Mefr1LjHHZ5sWYYpUT1z6h7VZfqrpUGGO7A1ZYshM92I9Q7PAj0YpbE/jMJq2Bp4scdnrq6Ka+zv5S9SmdTpAnLOegDywpTVtuaLuL2rRJEJCC7fnrSQ6x8TS4eFxYIoYnD0qFnwhrhoTjyvVmBYLfyRpGqMJDmWpiPrnaaBXhAXAlVPLIJDo9FUawwGJV5UdO/O998nOrYU8HJcAc0wJ1UU1ZXhOBWNCmuLokKQJDOQJH/R3M/Pp4Ko/ewd6sMd7cINveclaZJyNLEJp0OdOt7VZU4YB2fNesyg4qVQ2h4o4K0qPqUSFBUKSldbqI018xgpRrKh0R2b1dYb8CKQ+9vcX0zOotNRqigKU4WTQlRfU3F+AUOcYeMjrA5MHZHVp4Y9vJtI1lSUD7nzyryfxtzROzyjqy3pmqGlEQMy3PCP3bijS+Un+0PWrn1ZGRoRw1dXlhC0UgkYhgHj6go8fyfmNrNhGIj8IcCwNRKO7wVhwFgJiEwcSkNZYF146ohcosfCmRioNO5LQ7LVwP6lL/OjXpr/lyeeAT0u5BZqHfsOp3D79lHl9/+vPgal4Csw6ZIhXBOmUGIanrScEAXOCixOg1C1B3iFAQQMA5yOgeqoEeAzezfQa7Kl7ZlyIDv+CN1umwrYZxtBecDcjY4ccCsW0dsErBWg+I8TUtH+rzCH4yQf32tiYbd+0yvFgydDiS4mM9Ujxa17Wx+VD77W9ayuI1upi7E9MbJXZFRMXC3IdTt4b9LdEjYbUjVj66dh5y3wfO5YcnrWk9buMZdx72ybp/M4eBcN/tjq7d5FkQ1DTOMZ9BjK5/3owPNqfyMavNcdX3UqsjA0uQzB3uRRycWKwZkthvOSkyGYZ1bH6CT8jtZq66/Lr+52e+TSlFiWxVAhr0DBXEvm2hAioUr3gd4mjHJvJUk6G+h5LZlve5zjAanBAIOoLxzH1RiGXfCe3F7wrg6yomJwgTCXNncWNhYvIUkSjWIbgrXP/r7+Ah0P5RQrFIo8URTd+cEtcL03O6Q/Xw4120krGixdunRLK053F2VD+nh/YfRfde8inVBsRaBfjrVG30DObe9rKZA3m0DWIbeVFZAVkBWQFZAVkBWQFbhkCsybNy/9zTfffGf48OGvdOvWzSdssNvt6aNGTVui0/UOONvU98KQW/acmmUdSoAEd5O0NArT6jBpbe7/sF4JA+DRrfNhRupcIdqVzCzNeYzUEHppY/n7tMep20HVTfDEF6DzGxZx6x9yNYecxH2No9gtletplF3L87mGjh3jCAyjsBMnWEkULaBUWgQMS6mpjY2IxXFcwESRqrsd82IXbCAb5csxq9fnqgcO/Lr7n3/eftrhMJa//z4kNwS8JFmtFgSFJAi0ex44Tvr8IOl07nMXwFCpetlcrhKNJDloAFzAcQ3ry3186pTonDHj42qAbC2AhAFcVgMw3gxQC14vPGrjGwbPHDIIH3oWJ6NDnfoIF1VxFmMe7IoiGrL8Kj4iiiKUFxzQ0THCBb9L288ARCVnWJtzAXsD3k33/WyqOlSVmD69Bx7WtbskYg6x+sQ2YdeOPJ4ad5dQunO3LiQuzkUkxrqwDa9Ilo/fMigVWokXOWBcdncBP6VWK+pCjVLxqXxCkrgtABUkwLNxAGE8jhfTNM3josiG8DxBU5QBXK6wSoBhBQADbGBcnAHEcD3oB4gguiB1yAqix91DANOSkiRxuMS6oODDtbY+Tz+Q7QG8NfNfHZBdxZJlLkyyRpdbQhJOm9Mm7i6QXIAVfg3pCZOB4MowrTKMwEWKF069BhB/K9hzVwCt6Qh2DAdcGQnVkSMvLeBFMRKmryF9ys2A8zzAuh9B9dfhbgrQJ2LIxkvF5IH+isMArFa0nVDxKumqol43L7ro1thAXj+Bti1d8L/+mzqOySsJMZW838+Y3FFDnM9blQRwnCjXgRh/4Wc6LBfUneOtgJMSV5ZPozFRkbVAxm6qyFpj/SDQO7Tgp5jWungdj62K0gvYQyzLVtbBG/SegSPwWne7fD2IbcpN2ZoP1ghOSZKkVygU7mJ1bXV4w0Y0X4IgEjAMq2oIJZsan+f5CoZhzO1ZbK0t9KgrygXBhOsIWqKsTfRD0DPn9gK8aLxAISfaS5QZ2pbF4dC8fEUQiKKIvtxoURSQr+uhvXRuzeu8La7jYPTZWsDrmQMCn4IgoDsDTChr9r/o3kVrRaYOl8tlRuts69dOoPsb6HtAoP03bC8D3tYqKJ8vKyArICsgKyArICvwj1MAZZG9/vrrq8eOHftUhw4dGnXaDR8+7huFIosL1gKQY5ZlXUoAIwagh7Q0CdPqOCCVmFQtOuC2H27E7s58gg81a6T5u+/F+hhHsp7iZyj6YXbSK/YXTt3eSBG32hzdWUkv2rdUbKCT1GkCgsNp6j7Sy+mbhZoyvfTaayILwBJK5ZtUv36CkJ1tJERxDMbzSoGiHKTFEmMHeF9SqyedAtBclL93sQ41eG2cg76+rcUC/O7dcAH06N59UzRFOTru2zfWnaPaty+o9Xqov4V1wIC3utts4XaKcilIkqFcLg1Gki6cpu3SX3/de8Et3U7nQ+5cNJVq+VkMk/DU1M/TSkt75VVVdfZZbb6q6jtddnZIDYDn87uTAKghACZVNb6vVaQ+49HE0E779RFJZTpj/5F511z/RKWKIAkUkwAYAZSi8agG1Cb728XJ0SP587m2kgQF63Cp/5SnTlEadZPaOkHiC4FxoFiGLy77pk94L6UqbfpNAkU6SaBpnncdwzau+gajh0yB6tISDHBcDOmc7Kp5ZR4dkXeULyzI3elZm1a7xaDRfBeFAHdp6W91ebDlJMBzcQDXe2mAPrf/LxpgST6AqQ72IeC9Jh2U49RAcQRggEWk/gK97iKwiO6X2wX2HF2+fzuF7z9T3emKHsWqKde4sxl/u+mZy/MGjWcU6gjaGV1t5XJyyEhyXXna2N0FHsDLVoBGZaBIkeb4U28A0PEgUFqgIoeAFRUsq/wbSLYSymNGQ17DffLk9xJKCBpsaOxa8M7jRW22bwZq3e8UZdFgiqTpFNBao6gMixUZswU7vpxjr1zy1R5vJ3Ow3jt89cNu2h1d+fXOmDWXz8tGz18EeBGoKSxX8WaNwhPRIAnVGBnCsnRcmNu12J6AF40XDBevY/maSDKvZK5SqSzz58M6+gCNMlIR7BVF0X3N1MFgFJzaqs+7PM/rSJJ0R/K0xdEYBAsUjiGIyfN8FUVRkW0xz7bu07OHrd0vX/NEfXuiFdCfwQTIwdalzpHt8ue6D/bYwe6vrYuseebbFEDzgGyO41R17xF7JEmKRHEUBEGgvGV0xAqCYCUIwi6K4mn0GmpvKNdQ+2AB3mDv6T+9v39aVAPP8+ibcrY933Na9QPvn77B8vxkBWQFZAVkBWQFZAX+fyqwYMGCrJUrV66+9dZbH4yIiHDnrPo6rrtu0tui2DGa4/RBgLwiIMesJEXgolhGoPzbtLQQTGcAoPVqqdxhuQDwvnBwiTTbtMKOCoyhOIjFx2/UPdXlc6t3wTHvHGDP/NFjDtGClTHniNmm5fb3zj5iuDJ0jkicyxLuvx+caFyAZ6Xk5KyavLwCBc/31AHUZuQaDOsNNTXUWYDrLoJqF+qDohfWhTTvinU7YqWhQz9NNpuj1NnZ1x5sqPPkyY8NXLv2OTf49RxhYQXqkJBzKqdTz3Xt+kf6r7/e4/X8NWm17X48iv4/evRLWXv2XJ9TWprsA/Ci8d+NALi/FOAPt/MX4AobwMIEgEeKAIwN4hrQur5MBLAjty8OEFozY862+JCVD2xHUQnHv/w5kbc7tSCJuDoyzJw8ZkSjmbd7P1hswhO2h4X0VLvHqNhhJynnsPKekx5rRtvzOiDA+/nwn7pHdZNCUqfdwpMEQ2C4hIlinvTL86uFCtNNDMT34cC1Uw8FOTixbYM0IGLO4W3bpvhRBOfDMIBkBuDii0UWAAAgAElEQVSyOt02GgAsDcC3d6E85EZGHw0EKbL3/arQtGQrhuVrqk/kYGTR8n1X37ymm/6FWdm2r38P+25DTpo4Za4TKy7WOEOrbLgLJ4WfljFZCzbllG6GBG0yhKnigSJxkjYf5yXODKwjH8j4icArjFCXewxw8hWQOtwBOZS+ls6jbNzqTb0SCTZBC5ICx0POmnWD97RpjMMFebwSEJZIqC7PgOLidVEDUmfHYDitQOGb7pzm/QuLYdiT63fpE2OD5Ppv/P2Z/TM7Uiw3K8/uKlH80HuaO+vXF+AFEIEpqFALToEAETBCr+Do2Fq4iw5/AC/BORQg8CRPKQUJcMAIgj9jF63NFVnzNXtUeC12hffrufE1NvaM492v1Vj2ycV6vb7R9+7Ae23ZGQgECYIQEqzCU75m4QvmoseQo7I9wUDLFGrdWcGMZGjdTP45ZzMMU0jTdPw/Z0Ytm0l7OWubGidQUIu+KKmpqTmj0Wg6BCMmJFDlUIzCf9lpG6gegbRHcBcA0H8l/4TIGlEUQxHcDVamtb9ayIDXX6XkdrICsgKyArICsgKyAv8aBRYuXDjk5Zdffu/BBx+c2dSkk5OTRx07FnHr/v3jWpwZeb5/BnM4fkqWpEEKFAMgiqX0/fcnYSndSiRNtAEcGANzN03FZqbNFVL43sy7x2uLxCMH7+aKdYovilaoZiQ+5Vhb9JLq4iJuA93RAR4QvKDTO7bV+U+qURbve3kP6640zsSIouF8LeD9gwSoLq+FuOczcgFEAiCmetKkHQnr1i3d3vRmfhgOkOxq3BVbRQL8kADg0iBQ2rPnUZ3RmI4dP36Fuaoq/izLqtxQ0RfcbThu9+6bYpVKq2n37uvrIO+FgHfSpMd6bdky/WRpaUoAgPeRBICFPgCvuyhcOEBmXRTDVjJjwFfUkA235Bz/fVtYiE6fFNm7m4DHRdoKt+4iHWXV5V0mjPIJbBEQPrD2+SRHzTGNJLKEMaFfdfr1C5osguZL899v+KhPRSmp7jo9EwwpPUUMqvCKw3v4Qx9BcWm5CBBdowFCJKC4jIs0TysoK+vip5vQDelDAcwEgIgBoFv0r/MRXXFhobzz18/IAoDnYwE+jQE4s/u6W1Z0jexQRvCWGtdGrUnFDxxPEGazBlwcLtGUiK9fifdY9vF2XAFS0Y+QJNhBI5xThmA4SGB0uUQB8JS7oR6MShLAyRUgdbj9POCt+L6XKaH7lPDIzBT3/hRtPUyWFW4oDxm5x29o3tI3qTrXMKBicejv+h9vyLrqmoEKRQguiYKAOYt5YM7pxbRh1xdSytqYkWAcfFm1MqemvCa/U4S70BwCu+af9sVUgg7CLMX63Mj00r+6XHMCPdc3lFLrScx3cSceOc/R9y3UBa5n9o8vwtG5isETa78UcLfDAAiFZLQUhSQVHwg3ggMoo1pkzA6VVWmAcmUkFJEhtj9Zw2mWUF70uiMFVskTClevvK1dvDVILdob1hq4ixzLqD/h2JkQ/HjBS1qtdk8wNG5tHwjyInCA4/i51vbl6/zG3LqBwqm2mFtb9tkWkQxtOd/26hs5sUmSDG2v8dpqnPa8fpFTlyTJesc+y7JEXZ5wwI7tS1G4UAa7rb8K63KHeQzDokmSdP/cuxQHcuGjLHeapo2BRO0Ea64y4A2WknI/sgKyArICsgKyArIC/xgFZs6cedUnn3zy8ty5c2c1N6mSEvjogw+eP9VcO/+e/6gDQFQUQA8RQMBeftmq7JLuAFUYCy6chaf3PY5NTVzIdFNcZUfFkOYduUZ/xL6T9GTwpusG8sih+9G5Z905m95F3NC/vQuwedqhAnDPJX/IFeSyMGfOdheCuACjCy7MoK3NngVQusHU5MmPDly7dskFrtrz66t1xUZEjLFHRKyNsduNTF7ePfm1rtgHSwA2x1FUdizHjSQBMlmtVsR4fg9pNObYMjMJnCRZsro6zhUbe0zT0LnbmIaDBq3pXF5uCjtxYuBfAAjwnlIDHN9LUU5iwoTnuu7YMSk/P797I1EbHqeqx6zrIC52qqKRvd2qnplIEBF9j2bcx8Py8v74q2PUdfMtIfp8LRlvZEFJszufWSllzpmR09Qt+ciFixE4kMpabRs7+KNnIsm0Dhd8kYAes7z6TfKv36s4NkrCjclAEgpKqDmbXlK0bWJ+7R5euHf+XYferZo7/+IvAc5fP8ujAVYmAuTvQj1OmPBwt/CnrjTv+PSHCFGh0xJaDTgUUVI5p2ZT9OayzDPH44pmL9+BAKnAAEaoQQr54Oo0yqHWnHLmkOTgAkw7yGFHfVXuBJKthvKYa2ojGtA51p9vSO9555QLYi92PL1Ciprye73LN/D1t+yMrvsf6DbaNDEcV6B7unEgFXogcINEALgMkeHNFtLzZ1TLsTyji6Cx7Vv+cOw/ctAFKjWBwO7BhIHFqGiZP3002+arlbHuNmPuKonO/T7RSDq0SpFR6Sw2LImg2JCrexd5F0VDxfOYo/lGa05+pMvKkee0CWxBSEqRZz5apiZ2zIEPTUqnjaR0NEN2iK2vyK66e/zxZueDCvdZHaRYWqUUyiqVioE93eDZ8dibHRR2dq3nfJVK9ZM/fbVXG0mSVJIkhbYF5G0C8IqBOnjbE6q1Rvu2jGRozbxaey7aS9QHuv+/pX39FwBvY4XcWqqJP+ehMXmeF2maJlwuVz5N07Eoz9ifcz1tRFHUY7VHuxTR9IwrRzIEsku+2z700EPhJEmmBrrnrR/5wh4u9XuwDHiDvaNyf7ICsgKyArICsgKyApdUgQceeMBYXFw8+Ntvv118//33P9jcZIqKYMoff0zqnZeXUQ8qmjun8ecRLHs6DaBaD5DhePXtBG3PERip0KkFSWBxwYFjbJVKwAhKRDVfRCaMJ1wpztpb41t3nDolOGfM4E57IG5TvcXHH47NzPw28ptvHtnfsN3VVy/pVlm5Uxcf31c4c0ZwKZUWKjraKPz55xm2snIwYzDo4x2OchxgKoiiXVIorOB0mmoAnpEA5uRotQLRqdNfEdnZ1wbkdrvqqpW98vN7KI8cGfoXQEofgFKaJPtaRo2Kq7HZhtJ//DHjpO81eZyq2chNjAFcUePbqeob8IaEzVGNuYEl97JpNb1m3YgrCItCH2FRYLERtp3PviZlzp7WJOD1Z9esL67JYM5aSGXHEE770KQLModty9f1/PO9rOKjR/tUADA4AMrvbRoW+zNm4G18geC3IgGe7gBwend01meJxo5mbWjsyTAqKVaKHTEURAnDqvYflMpyC2qGPTrjoHX+ysv2pLxWINpBKwHgdDiYPYXU8JNh+soN+lSXwkawEeUORSRUR404X2StMcD71zMrpchbf2tXwItiGzofGJ82setj4dqYaAzHSenhX+6GUWkThSyylxRmSnAX0pv11U26q1PHM2PSbqh3JltcNdj09WP10/rc50SPv7z1adXrO55X94rtx79/w7cWtC/o+du63sEN0g6lHCEJNf87bS/atne/IOCUImhg13MBIMDLs1hUaoKi17CUsA4dopUUCFB68gRvtzqLG3Ooo9OF0iqa27Y/yrL3dAjn5PFSYyIe7SymY5fObOTLoSbeGb/aEiEWV7BCaRVBce5cwlOSkzkgENg4QknrDSIxLfBrtn3PkCTJgJJuMAzLD+bIwXbwNgUYeJ5nJEkiLsXt58HU7L/cF9ojkiTdxRH/rcelgFyCIChEUUT1ASpQhrHL5eJwHFcolUq/tETOXZTT612Qr730lwFv65VGd+61vpfW94Du+OA4zkrTdBnP81ocx9F/ytb37F8Prf804d84citZAVkBWQFZAVkBWQFZgXZRAAHeU6dOXbl58+a5c+bMeaS5QfPysLt+/31GSkmJrwiA5s729XwuDbA0DuCY5p0fZurT+3bEJJHFAaMknGRwR6EEqmgdj+EYcBYe4yqiWMLVpdWOwNOnwTF9OvjlRMYwnrzqqjcys7NHH/Zed48eP8WYTPsTf/lFd87l6mn2RDSEheWGJyZujygqiqcZ5jaw238jBGG6JEkYSNI5ESDWDvC8CDA75+LcW/81RE7e6OiT4bm5WUePHlUKOL6ogyDsNOB4JMcwBX813VMFUetSDmmQu+t9VuNxBNFZa5J63ZsYGpbWXUAu3pKTR8HFsgWdr/Md0eDvqri/chKL3szRfvHJwiODB7/fKfXaUrV23uR6yGtZ9F7fr9+67Wh5ebCuP39n5k+7T8IAHuoUnbW0JOPe2PCw1K6CwlCos5wrwK3VTjFyyBBRsNdgh5a9xg55evaew8seyoRuB1TGrhjPRZXZfRVSC3l5Qi/r6G1n+S6l1Q1n4I5o6DElLLJ3insPz23NISvOfVluHNH2EQ3ecyn4CkxXZo6JHh+7WCGF6vBZX94K+4t2wyvjPuUR4FVE6223fzVel120i1w59iOrN+BF0PenE18r0OODO1zJLdx4t/bx4S/aX9n2jHpSj2muYmshvvHYl/QrfVeIrMWusBpi7asKpLOf5rkq/dmRgNrwLhw+W9oNFEpabVDS3fon4wPHZIhEXKQdZQr741D3jMcfOa0XiitV9PC+pQHNAXnnl34YSRSWb6Qo6hhFUSgf0WfBxED7vRTtUa4iz/OoCNa+9sh5bCko83UewzDlCoUiBDncUDwCKkTXFkXN/NmXungGdNdDwLfQ+9N/e7epK+QGwQDn6BbvYAKhYLiKA9WzvfJ3PfNCr0sMw7TB/vIl0HW3tL0MeFum3JAhQ8i+ffuGYxgWj0Bqc70wDCMhgI/yzZHTu7n2rXke5TmLomgjCMLM83wMwzAOjUYT0po+/TlXBrz+qCS3kRWQFZAVkBWQFZAV+NcosGDBgvh9+/YN27lz5/T77rvvqaYm7nK5Yo4eTZ7/88/3Bfl2PAR5N4a884M2uVsfE45hODI0AkbaCGcRBsqIWsCLDvsZDEhnXysAeUF2ZqCCBwJ4Ud833vhYv99+uyOnosKEHC/1x+TJj/b95pvZR5zOX1QA3q7Yy2wU9XlPrXaC0unchLlc6QDQWwJAZrZTDEBNWfPF25pflUplpq6//nmU7VnlcBgiKYqxrV//VgTAlCKAl1qZxdowjiDCHNW/Gg9JtmgwksOZGgum0IYJBCkS0YoihUktKajUpGrN3eOOND9z3y0sC9/uv/bNB7Ot1gi3y/PWexb3DLtvSDHZtUOZ/d0fUg98orf99ccN5wCUrdr/ls6v6fO+MQJM69ptxmIbcjdLEo9RxkK9NiEa2/XS21LHadMEQq2G3fMehYEPz9hz5Kf5nRNu5nEod2lFV7XERlbYGxZS0389OAGXMKX5+i0XObLriqwlEWyiBgSKwELyzPqhu/Nxwl05sF0O5CQu/BrSb5w5TjHc9pAm23wGM4ZESh/9/RY2Imm0MCLxaibbto/XKnTS6t2vqrwdvN8dXa9A8BZNFD3eEPCOTp3AoHPu7niPlGLog4sKmufUoXbk4A0U8KYV7TFVaqMsZfqEKm9hUJEzSuLho4HzdsD2r0yg0cdAYqqo1pCUujyXTImyOwfeOhi5OCFYDnVfG+N44aM4kCTAe3ZyYpv2/qJVKH5olw1sp0E4jitBEA45BVs7ZGMOXu9bzlsyhjfkRfNFYNc7m7KuwJkUaAxES+bS1DlOp9OpUqlUwe63vfoTBIEjCIIKxnjBLDoXCNht6RcJvtYczL780fTfDnfRGmXAe36n67J0jXv37s3NyMjQKpVKI3LCImCKHsvMzDQ6nU6XSqWKR+9nTUUyeL54QUAXx3EJuWtpmr5kDBQBX39AtD/XfWNtLtniWjNp+VxZAVkBWQFZAVkBWQFZgcYUWLhwoWn79u0jDx48OOGee+5Z2pRSRUUw55dfZiYEz7174WiDJj/bueP4QyGaBI2A3LDO4lMa0amTNB1j3FBVkkQoWEtIzOFXTwFoWlW4yWIBfvduuADWNrZ2rbZKMXbsC2H79w+GI0eGlXjDxeHD306pqoqB7OyxuehORwAOB/hFD2AmDYacjix7Lel0jrYCfKsCyEPPcwCpxRfn/rbuGu3e/ddovb5MtX37LWcA6CsAmD9b16P32bVxBCh2ADlTw9O61xb1+vtP6vCHlorSXVPzPDEJt997/yDN7aMPkxmdA47wcH2zNSX3XTv8/P3duZ7R09L+jLxixo4YrHuHqt/n74k6fqizCxWqA4g0A4xpkJ0cvBW3rKffdADX9+g24ylrLeAVMEJ7Rq+KDMX2v7VG7HDbFLHqYA6e+91v7Mgnpu3NXn9PmhvwciIhnatWMzFF1oaF1HCLigp/b1xm2dy1O33NCUHeyh97JuF8gpYglBgectasG7ynoL0grzfgvYq+S8VVGHAMU0mPbVmIX9XpOmZ8/2k2HBUpAwDviIY9hX+Rr25/Tv36uE+tyLXrAb/eEQ09YvpyNtaKb8/9lS5xFsOiwR9bh3e8kQ0U8CKIq43VmZkKh1JgOKVNaXRWaSKc8VWnQj1FzkpmvTLwG1eoxPYe6XYp0UoKV4aoMcWfHwvXPzvFXrrvMOGqri5vrUPd5x6iHN/X1xswBVkoSZLRQNLNRuW07Pq8tGchRxZN0+689NYcqEBUQzdZw6JRLe2/DnBEUxRVW2TPx9HeQK7hFDiOK6MoKrKla7zU5wUrUuFSFZ0Lppu7va+ltszGbo/rSi6udqHKCO42dmcEwzCFqLUkSRVKpTKj4f6gL4oA/aJKkujOBKMgCGQwHPXBug7QFxEcxx333EURrH4b9iMD3rZSVu5XVkBWQFZAVkBWQFbgkijw0EMPpW7ZsmXk6dOnh991110rGpsEwzDJR46YZv/885yLbhUP3sRduKH3vCRNUo4GVzCEnizRqLJwUHcKcYNY8yErWbD+2nLzruWtdKYGOmMXbjSu6kLTFcbS0iS7N1wMDS1UDRu2Ov2LLxbtru31w3CAZBfAZbYRI1ak79p1jrJYQjCAMAEg1AxwTSEAAthtdcxLAvghHODo3uCNgAAvg3Wb8VE3BC5FnocDb29Rmk+48MqjebirqkchwMQ8VOTs9nkPX6Z/esZ+TEUHdFu5YLHRtqc+ynj35WV/N5z31FmP9z64u0qzf/dMJ0CmGy4DbCUBysoBJrTztdCUqntVAEMyo7NeLex1b2xYQu9YkldYFOeyj+LFh3JFMIRLNTZBMIaqSwbfceXZg2uXJOEJ28NCeqoFKd+sKz55jmVtYol3ITUgQIr4cFw352U5Vc5up4oaju6Oaeg+JXx83+G4AVPilrxynLGdcBg61gQM2P29XiqFIuYr+4vFnvaFX4FpVNbYqIld71ZgDIVzTlJ44vel2JiMWxwN4xgaglxPH1paL62e+LWlT/yA2i8PLIX47G9u0Y3qOJYzl5fR3ZOvt35/8n3lwsvesQUCeDsX7Usa5NinCX1sSr2rnNt7NJQ/ka9X3TTqrGd8VPxvw9yP+1szrnYDXrXBIDoJTMS+XElkDIq36zskVCWPHlqAE6iQX3AP52ufh4pnzmFGWj0nuD3/83rjeT6EJMlW/QxBzrS2LAzkD3RrzEXcHoojVxvSIBhu6PaYb8MxggF4g110jmVZVqFQKJrTI5gubn+us+bmE8jzwYK7rXXKBzLnhm1l5+55RZqCu/U/1wK4c0IQBO0/IQ4IQXwAQNFEqWgdLpfLolQq9XVfvqGism5zB4ZhFpIkQ/29njzvGeh8URTdP8dR7I4MeP1VUG4nKyArICsgKyArICvwr1Bg/vz5GT///PPIoqKiPrfffvuqpiZdWsq99f77L9WDneAv0O0UlQAEDDlGJ01anPXTSXuxB/jazwyqrt71wiVwbbqzaMMNhngVw6gYl+uA6A0Xr7/+ue7Z2aMrzp6NLwd4Ng7gevdt4EOGrOt64MCgs9XV3+sBns8HMDHB18xXj8Fy8Lpw6Lw2ESItWsBcRNduNrr37Xez+97YpCzanqqgNBmiJe8cMFV5DEBlWY8eWnbgrGMJmrvG7ar/gGF34BzDYJRaLVJK2iccQ3DN9ekvqfvfS7Dt2jXBR0Em3wXfPIXqWpNjHNz9OKUA6N4foGq7aej/UpIHnI7EEiKs5WV2KLeqJE4EPEZjlyLjjQKAiKvCjDU1lp2Ey3JcLVWY9WpW5DSzc/dIHGDFGyHRU3wtIq+nXrnwwPaGrlymHEj77xO69pp1Gz6BSFdFgRaXQAJz7lnQx7usONk2UQ3FwmnHSvP0+vxq5CJOPTY+dUKXO0IkF0GqDNGux/9eRFyddmFBNV9F1pD+vh5HTl70XDKVSBwpP0FkmMbaWwJ49Y4K7ZicT9Oil99d9wVM4zu++dVvTcfNITGEKU1Ux8Yw7KGdpIkurRg8Y1g+qWybQn5iUbnS9cpn9H/VtdtQbc+tv6153bU1GEO3JSMAQJJko3eJXErAi7SrixMw/BOATKB76QE2gZ7nad8W2vvbZzCvvfbM3UXXtCAIIU05072gIN+YkzMQpzxqi27zRxwNQbVguEN37ty5bcuWLXVf8rb0Cvr3nhdohm4gK0WOXqVSGc6yLEdRFCq4d8Hva54c8Lr3cMRFPe+PQckF90SksCxbplKpYrzn7ut1x3HcGYqiOvizxqZetzLg9UdBuY2sgKyArICsgKyArMC/RoEFCxb0+e67766qrKzsNGPGjPe9J+5yuUxKpbLe5YaeaxvIi7Jev0wEsGs9t9+PGFGo5XkVvmXLzByA2ogATwxA+4pbCxf1+jEaACCVSgdeXh5vlaTnBYA57iJp48c/03PXrgnFhYURVQDP1QPeq656v8dPP007CLA6CuCFPIAYrn3mntAPYG4+wIMlrRqv04cmuDIuHBIy3B+oInNXqXsM6gCHVjkwkZuGcTYLZi+ROM4a7kKwNTT0hlPXz/0uw3Dv1bmCiio7svZH04m9eeE2RkECSQmm3qbiK6YPr3dB8i4X/vvcX5Kq91gi2GJGUXouM9937EJjgPdZqbWF6lqlz0UnF1EAKVkANdsuv/yzDmn3ONWq6wcfQXAQQewTX/6UFNo1JSw6s4dbz8Ktu0hHWXV5x6suL8AIHJi3v+jOVxXAAeJznu5vVhnTcJEqCdeVnCuzs5VQHjMa3G5lBFRVGyExxAZaqTrCQGWN5Cdd+wwehencgLfo6GFYfGABzBow3dErLp23uuzYXV/N0x8sOUJGaSPETye9WROtjxQ3Ht+smP/j0zrU5139pjpmD5rpLLGU4besm2UotZXjL16zyHp1l+Esavfxvi9Ub1//kkWn1EgNAS86/3LilvABpXOS2Uq1EnCV+HzeAzAm80bH2K43uLOU0eEv4PWOb7CxVmziB1eEtCSiQSG4tJE159RZp35Jirv7yqNkSnyTrnJ0PX5+90vdnKKGVsXFcrEp4dVXTBvSJq7dC95nN24LxTZl/+dyd329toIRL+AvjGvNa5vneSBJsskuvOeB/o7ARx30CArwaG7+giAokANNkiS2IYxp7txL+TzHcVaKotzvOy052mL/OY6zUxSFfsa32xFMWNzUpAOBu3VFtS7KmfbHtesNAH0V5AoG0Ha5XPtXrFjRZnentNvmBzjQrFmztP5k6AbYrc/mSGMA6Ihcs/725ys2x3OuJ9cX/RtB/qba+jseaufv66e5604GvIGoLreVFZAVkBWQFZAVkBX4xyuwcOHCIRs2bBhus9mibrvttjWeCRcUiCuqq6MVkZGF2WFh2HqKoup/qQ4+5K11yNbefi9gev3X2oiIA+ypU09fdLt++wtqxyMjlw10Ou+TcJwXSJJTYJgAoviSlJlpsms0LDCMVti48f4DtXP7MAwgmTEak7FRo97osm7doJMAFgJg0gXFndpuHSujAV5KAihopXZ2HIa+lw6jbkbum9qDZyFi6+Mq+wETBuJMnHPSfC3cRUaPWth67cRP0zrcF+M6kXdGKMh3xpRH9CUVnbuLrLkGd+bs4btEOc8NuuWyAsuyzzI2vlOmrarqjIGkAY41uQBUIkBFme/YBfc1EgaQWRdv8QcJUF0ejEJ1wduLchLANADg6N/duh0Mv2zm0VDt3Bty3B9G7A786GffpXe/fVK9nu7CXc+slDLnzMihjXr3ulx7j0Xv3nBvctwEB4bxOCHoLAxvsLm8i68pvgLT6GQIT+sOvMusVh49YlB0znhPjO3YR8ovPIlN+3Y8YedtsGrcMgsCvK9tf8/thkUAF8HaX05soR8ePNv+4A+LdS+PfsqqUWikB39YpJuVNd1RYivFcyvOEpeZ+nMbcr5X1rarfQ71hfrxBXjjNixMG991diQORsCVSl7gqzF9FMNGdglFOX+tOixH8wwWY7xNIii3Ro1FNESb87UlxkQbArvx1ac6di09oArhq12K6iqdcljvAuUNI5qN89j53OuxAsth/R+5p7itXLu+xHAs/ShCWWZ+lqbp1n0p0yql2/7kYBQIQ7CJIIgLPpcHUiDLn1XW5ayiIkMIdvkkvWhMSZJoQRDQrcI0QRBtWmW+sXn7iheoc0+2K3D2R1fURhAEVGzP5W9773ZtAXdR//7EfiCgThBE/RdWLZl/g7W4HZINr+XW9tvwfJZl1QqFwq96A750CMS129Tc0cultev9rwLeBx54wEhRlOmfEruC3tcwDKu/48zz/urZ34bvdegaUSgU6P3SRhCEmeM4m8vl0iiVyoSG75/+gtnmXgeCIEQRBFHaXLvmxpMBb3MKys/LCsgKyArICsgKyAr8qxR4+OGHL/v888/HcRxH33rrrV+iyeflYU/8+uud2ooKkyMpab8xM/M7OizMvCksTOF+Hh0I8u7Zc1X9LVyHDo1oIZjwuDNnEACVpEpVRYsi4Azzlh3giQMAoZf0drzRo19K3bGDoKqrr1Cch4tbaJWqwBkd3dWq0dSQOTnDTp7fdORGXhcaEnIyLCnpsG7//ltPAVxnro2eaI+jpe5dTzyGsm6ePgAvii374hUJ9uiu3UAAACAASURBVHW0AmSEAvThARwYwA4CwOaGrV27/hgb2n9RHJOYRhXxqaR4xU1ASKgcsySZ8wokcdVnbBgeK5Ufc1GMKw7HsDtAkigRYDsGUMMC7HEB3H6kdt/dUR1SbVE7pOuGJACHBkAkAGKqg12orvW7U0rpu8cP0Kb0NdNqhkyOMtDdl72zE+W2Ngp4n31Nypw9zQ14URueYbA9n8zslnA9owSnoODZIoEPsTo9xddQTIPpa0ifcrP7tleQRMBcNSraWrRcEZnSX/ihcIPUJ7mzY9kf/8feeYBHVW1vf502vab3Tg+G0ERUsF5s2BEbiMq1d0SxFywoNtSL99rALqIoNuyCSu9ID0kgCel1kqmnfc+azAnDMJM5M5kE/H9nnsdHzdl17T2TzG+/+12v6yUo+/CPcwyXFJ7nQkCLCt3nVrymnznuNvvcP17XI8BFwPvoz3MM+N+ba/6m/QHviTmjPAiEX544u12KzxEWDXYgrW+8Wjzt/KkGErQCwfiuthP7IHNUWjtN01HvfXvZQUM7beJYjbkLCAUDvBdufGu40dPGNOmSXSRNaeKt4LROHFVGFWR18PsqDPhvOeuLgBfLjXnotiP8juXUj7aM89XPElTlNfM0Gk1XgsFo2wqsh8nNUF2K2dVR7cnzPF7B7V6eGqvOfe3EGsD2FugLnHY4OBAqTOgj2VewJtDyIBYgLcbLf1hzHMfRNE1H9Xu9F9fdDgDdKnh7w6M02v0Vbn0k1aQoiia5cDeY0jGc+jHcOIK8n9Cq4dChcYQN/F8DvMca2MXlwH3OsqwDDzPwhgD+zB/o9mTPokIc21Or1YEHdAiH+Uh+L4miqCcIAt+33b7CjVcBvOEiqDxXIqBEQImAEgElAkoE/lERQA/eBQsW3Jeamrr13HPPXVtZSfx79eoL88vKRh+mvBs06HdTcfEPZq2W/yQxkfkVJ+l0Os/CfwuCULh8+cT8v/8+MwrIKwHeC9RowWA2d6hZVg0OxzNugKEHAK4Jmc28twM9ZszidLW6w7hixRV7I4WLAwd+X5CTs0Pzww8zvQrOvnlFo9490h6jyyah/8IcODMzHjKLOlWzZatoWOFsgD0XVAJ8kgt5JfGQRNDAqHioH1gDey6tNA+/M7vopkUZovNU2N9WRHJjLiWBJYHjDVzzf5eQxMp0wqodKjTU6kWAvRSAQwQ4RQDAP7OfB8ir5iA13w5kmw5qSAH2pXoAUloOWTccTbuO7lfRPPzG3Owr38oyDR7STpBqgaiqMDP68/cPu/xhr3J0x8dLc+IH5MUnjxjqjWflinW0qwUtGsZXbv302SyHbY9BFNykp00g4sZ2MHHppJ6lDjobdjgFVwM0pvwLDgAPhD/gxXZEEaC17FVNxvAiB8WAiJYM/qrbQMArKXexLtox2FkHIal9/S0a7h13ix3hbl5cNv/VzmXq41IGc2jT0MHU2Q/z4O0lwOuqbdLYO3jaYUo5DM4GAt4R5b8XDDfWgOnWS/Z5VmxMotITHXKBbuCKHg3A6/l+Vbrwx5b9Gk54KhL4gYpCAPAmhqIoClXaXp9hnuct+G9MREaSpCHYrvVPOIPX+z0eD+H7Mn+EV6Z09bozJw2J6tmolKqxhEWhQF+sAWC0Y+Y4rpGm6YS++NwPVLLF6gp0rMeO6r5Q+1FuX3a7vUWv11vllpdbTk7it14CvD0CnqHe25GAMqmNYPsmHByT6soth+UjKRtkfvvnzJlzmG2Y3DU+WuUQ4mLfeMDm//ncVwdAkcyb4zi8aZZL03RbLPdWd/vE9/sF7RsiAv8I+zUazbBw8wv3Ga4A3nARVJ4rEVAioERAiYASASUC/6gI3H333QXz58//eurUqXeLoun09evP/NfWrRNCZjkfNepLU79+a4X4eMdHer0evbrAbrdPWb584tjuAW+gQlQKUyMFsDgHIDMZYLzbYGjUeDxbSI+nqg5gnQDwfB961x5ausTEMsPJJ380aMmSR/ySM8mHi/HxFebTTnurYPHi2Rv7bkOcM6izr+93ye/T3x4Da/1JH0og5yKh4NNsSGnTAyVQUJfZArsv6kxy5/XnTUmEjGIOCFKE8tU0LG9pzCj+ryl3moeEMpWpqflEoj7hRILOHATOBhff9sgPBNk8lRPsSU6ABj2AlQR4kAAYJAIwBOSsFOGsCRykDxFA0DJQsRNguccDpXG8f1I7+XPry5J2MuPyMwozJ623UpoBHQSl5eMtdcbSz82O8Q99vAUVuujxuveLH7JZh0sPgkDpUpNa8s89tXLzh7OzyfS/EqzDdF5VW+MfbarWXwhKrROIDkulk3eAg1KD9wuXJhXc6a0Qd+5AsA46DjhGBbB5DdAFg+fz6XlDOJEHaPfYiRnfH7JVCKbgvbTwfNdzf7ymf/OiF2yo4EWP3inDL3Wi564UNbR26GAdRH17PYXq3tdXv6tDJXBKis7mD3ixfN3c8/JMZXdkqjWjPIROz7o7tlDZ45paRt02LIpDHwC2plFb/fmq3HWFl+wMXMWSDt5Z4eC9ftYDqjfmjqpeZU2ee8OmWKx2XwFeobWDYdduN3Brt1OU3bXbSDL/QeUlSZI8gln/L8QkSSJQFfxBbKRfhiOJTUC28sP8ZHsCUGMNHoONJdZ9oBcvxh/XJZIYAgBCqJwI60RcXBAE9MlEkN9HFkARD7GrgiAI+0iSLIi+BQCbzbbbZDIN7EkbweoGs7kILCcIQlys4xwOPkU6z57AUzzkwWv2/n3KaS/W77kwc/5HAF5MhjZy5MiBfXXIE+k+CVU+HDTt6X4N3CvSQWM0NiVyb0mE+52lAN5Y7R6lHSUCSgSUCCgRUCKgROCYiEBeXt55zc3NN02adMOfe/YMmfzHH1ODntz7D1ana2FGjVqqz8jYXS+KJOfxqMa0tqa4f/nlpj1HTiqUQpQlABZZATYbANpogI54gJEeo9GmV6loT1PT+D0AC5P6NjnZodGfccb/BjQ1ZcLmzecEmZO8pRsx4usCi6UGfv31xphfuw4+gkgBb6jkZbNFKYFcZz+BYLuBhlM/HgwTrjqkuED7hsVzIS1/hZg/nScEVgB2t954sCSNsLUaScGp5ey/ZHjAeb8PIDZoANxqgP8CwAzsg4CTFoow4VI3CCwNkNpp7fvlawBbZ9gBXhEOH5O8Nei7Ugh4zyzMnLTOSmn6dRCUno8zN+j3LzZ4Tn7kk02Sxy6OB60YMKmalHxtzTtXF2ZeyXXGstqmF9xuYs8bTk/a7W2b638BS9tO0A99BvaLAsCWmZCvTQO1kQEDJQJtEYGLHwB11016V6WrKLS629V0B2uHZ/fNoG475eqOUB68U4dPds5fs0D30rlPtmPitLu/ecT4r/6nuCXAi0peVPo+ceZ9HfNXv6sLB3g9jaA+eM+lo2ztx3dwhEpMOzGuZdxzJ0SdoMzzx+ak0h9KUr8vmuLztj60kpTIMRlNpRlDq9fFW4kONump644oE+269wXgtb/5ZTyU1jhJD/s9I4prtFptl9ehd3+wrBfmduf/Gu38jmY9OT6nkYwv2Bf3WPeB40GISnS+wv5ulMbP8/xuiqJiDiL944P7hKZpvKbcY5/rSOIeWFYURS3HceVNTU218fHxZoZh4jiOMwOAkSTJBFEU96HqO5Ks96HGgwpDmqbjIh2vDyQdcd1cakeOulgUxRSCIKI6sAo1XjkAVc5cw0EsOW243W6VWq0+zGM4HNDzfVYRkQK6HvgwH/OAd8aMGQk0TQ/0P6iTE/9joYwMwMtFow6X5uZyuVi0CcIElrhnNRoNHl5GnNwwEjV9uPeGAniPhZ2njEGJgBIBJQJKBJQIKBGIWQRUKtVj/fv3T83OvnbMd9/dE1K5G6zDhIRyPU3zRGpqSXp8/AEIDnhDKUQ77AAZHoCNKQBNcQAkA0Dw2dlqt8Uywr51K1UjNznZmWf+b4A0vp9/vjFqIOs/x1gAXmzvggvmDK+vz2tavfqysAmeer6osQK8nQnTACwBqjUXmTLmkyxTVr2ximgzsidcI7Cu+E5vVJ8/r1lstOVe+2ecsb+eR8i7+0ujvqN6CBg0BrJphckGLWfTnV7GHAHwNWZSFwFOEAF4Dk76QgVnjCZApAkADTq1CbD0YwG23G0HeFUIPqaeR63nLXSq0y0j7s3OumJ+tmlgPztBGzlu30GD3nOivejuFzaH/IJvd5AS4CUEoIQDzQZ32sE29NzNuhJ21nwLcbnToa7kdUglCAB1KqgZI6QmnQoudLVoXgs02wL1d+Z+Hp9Mn6AjaYPYwdng6d1T6OuHTHGfPLrAjpYNqNDdVruTTjYkCh9Nnt+WYkoSUKH7v3Xv63BsZxaM8/j77PoDX6lcMIsG3gVkzTLIEjoIi7ouxWgqnlAx+KKZVSq9LlLF4xEhqn/wnaLfMyfUVMXl10sP8xp3DRlcs9EQp2NdlnNGHmCG9ZeVUX08mFLNQKnDrXXFqo24JyFr7Iguz+FwdQKftwHvXgG2mmD1PL+sTxG+WrHeaDS+G2m7//Ty4b5ox2J+sQJmgWNB9aYoiphASFaSLQmUhAOL0c7Z7XY3oDpQLlhDH2aapj29cS1cEIR0kiQPhpoLKu0AoDYWwDsw+ZOc+GEdBP/dqbAFQaB4nicpihLQC5SiKC4Q0MUa8MbSKzkW7y2WZbUI31QqVddnd3ftyhk/Ho4IgmDDdtRqdZe1S7TjReuTF154oQ9tr+TssM4y/1TVbsAMu715EA74y49WZ8lwQLmb9vAmgGzhRHf7TQG8ka6aUl6JgBIBJQJKBJQIKBE4ZiMwZcqMrT/+uLjfyJEX1Xz//SsV0Q60uHjZgOCAN5RC9HEA0NUBZKoB6jMATiYBRggAdRRJ/ibqdH96OjpO3yMnORmCWJLkzA0NeW16fbM2KalUXLLkUa+ib8SIpRkbN15QFc28YgV4se+zz55XpNXawGhsMjc3pzV+8819R1w7j2aMR9aJFPBiC14AH38ogdwKGqDFmzAtsP2UMW/kDbslKz5hcDG7edkyzQEyXuXWD/SwrgSXvz+vefi92frs7fo2j8bgGHAVKSZMcCeaK/QNWyodsPhvDlpTOQCOAmhRA8zkOhOpNakhd74KzhxGQupotPsEqFgBsKKUh7KBLEBJK8CkcoDcw9SOsYlb5K3k5W2MS0rabvn773aV3a6mAUQSwGIzDp2SacgrsFMaA9/fShmLXv9gJSZZ666HjQsfyyEzV8Zbi3S8WG0z1O2o4VwOT03SeKgsfx+Scq6Buv0LIEVggVAnQkLieNBqUsCDCdfQf3fPiwD3jvxJk599/CFvVHxA7IPkYns7SXu10DF7+SdZq/wScoz5kBCXq6UpRxzRXKliaftpDZLvcE869VfxprRWGIYfWJGfaOAo62Un7Y3UY3cyJOYnAOWF2d29mssrvRA4Ljcz6n3WCLxjETSUBusHAS/57cqlWq32h3BjORaf+/vxRmoTgUBILpCUM/dgsCFacCSnP47jrDRNyzoERQBLkqTVX+0Wy0RzLMsmMAwTkT89y7K1DMOkyJmr3DIIbwVBSGQYxmuZEuwVDZQN1RbHcSk0TctW0frU16y/yhlhLyp2KYpqZVkW/b31DMPkBvYZeFgQTcy7i2OsDyN68t6Uxhm4x7vxupZuGIT0TcX3O8/zNAJjjuOMGHeGYbxq82j3BO63uXPneq3BjoXXzJkzUwRBQG9d9Nz+R6p2A+LYLeDFgxBU7AuCgDZCblEUXYG2HpGsi1ybBf82Ub2Lv6IpipL9nUUBvJGsilJWiYASASUCSgSUCCgR+EdG4Jpr7rhv+fJR1x84sCAO4NceKSIiB7xPigBkA0B8IoDGCHANAUCKCHgB2gmSfFkQhHEHACZVdMK/0K9AEHv22a8WGY0NFE27NbW1/VqTksotn376zCqpBYS+dXW57VVVx3V73Rbb1Whs8d9+O7Orbk8WOiNjZ5LNFu8466zXBn322VN+vr49aTWwbjSAFy00vsgGcOgBBAogtQXg3E6f3a4Xlnk/fvA1O3KLbphMEpSZAzByW37+SVu+fjvhbMu0Q132IX9ewPJvJ8L4yiw48yoCCI0QZ3To2pxxdv7TNzjYfPtOAPTVXZLVCZeHCQAVeoCvKMhJAEh2ikA7SaiNF6F0DQ9wUiXArzTAGS0Ak4+a1+QFl7ww2JLUolbpPFoizuxct8pJV2wcq+XdI9i2lhRnp3/xg5qkEcNbC8d74sgBma26pPjW/IlndGtVgN68Wz99NttZv90s1NQbhaKqAwknw8G6HyHTsR/iOCcwccOhJv5EOFjyKowsuBkElRW8QMULeF8C8d4RP2n7GvDydiCrvoLC9IuBUjVa1Yw5DsQ4ravkJUIcf/+H2/1tKaLd5fX3v3l8m6Cxm5y2akOmSaW/f6psuOPfpz/gtbnaiNuWXmW848SHHCMzTuCqbVXkpR+eYq5tP0gaGCO8Ou4dxykjJzq/2bVYdefXU72K3tvGPuC45+RHnf5l553/fvvEQZM8WG7hhte1CyZ9bTNpzGJ3gNfx0Pxcs0BNizYeR7teTwAqAi2KotRR+NkGnXawscQaIgeAhQJBEHYjtPW30cDrxj6v3pAWAP7t9BTseTwenUqlckSzF3iez4oEjITqg2XZdo7jOtRqNdowBE3kJ9WNpXdtYEK57mKA/eLz7nxzu1uLwGfRQsluYhjzBGvYF6q11Wp12MOsYOMKhNhutxv/DtCSJKmhKKpdeu9GmpAN3x+iKFoYhvHeuOB5XkdRVMR7+FgCvJigWBAEV6wPTaJ5X8eqjlzgKr03XC6XW6PRhL0ZEzg+3D/4M39Vt9w5RHLQFvD5jcr8IxKEKgpeuZFXyikRUCKgRECJgBIBJQLHdASuuOKBD7/9VjyxvV3FAjwR8nqlnEmEBrxYu1MhmpxsNnCcimtqKnd3KkTrHQAtmQCJOoCpBEE0kqKoIwBQGDCPAxjhBmivB7ikW2uDYErb/Px1GaWlo7uUu5df/uBYp9Ng0+tbTQh9jcYmTUeH1RbojZuRsc0sgd+LL55dRJKc/vPPn4gJ4JXiePHFs0f9+ecVuxoaClA5FONXNIBXGkJ3CeTeSwBI9wy+dnV+8U2XkaIoEAA8QVBWduWjL8P+ZTN3ACT7KbjeTAJotsLJ9ng4YzIJhCBoNS6SpE2c/cP3nbDpPp/9gwSXO/QA1WYACwlwtwiArg/oSdsgAMzxAGQcBHj4IMCsTIAHqo+0johxGIM0N2jQH0njJv+cq51yVslpeYPUBlbUbPmwLEnghxOiy8WILpZ0OfWsOvELJvX4gUJ8dhzFxJldbRVVpOj0OJIH5IW1EuBZjnBs2J4sujugzrTVRZpZXYe5hv+m5n9Cy0agWrdAO6kGPv5kMMYP7wS8TWuA9rRAg9eigeq0aMCfC5yN0CXWeKwFzpj7c0oKXncz0DXvDR1hyc+kCbeeUqU2s6ZxNa598yhh/H09B7yuj344jjtQo6Hz0uvJeLNLdebxUcFdjIcEeCVA2+FpJ9699CsbAt5bvrzCePbAi90Ia5dv+Eb71o7X1I+dM6/9gR9uMrx2wUftBpVRlIBwTXsVWdK4ixqXeya7aNtCzSOnPW/3h8XYVyjA+0+Huz4wE/RLstx3IEIyZG6x8I0NldyppwA11FwigYvh4tGTMfakrtPpdGq1Wq00vkjbwmRkqMRUqVQqOR6jaLNJEAQbQ6iPoLHTFijgFaDM1ZEkmRHOUgMhMEEQBoIggqoB/eODUJthGO+BTyxegiAQ6LUdi7akNjAGLperQavVpkbTLto0UBSFQLfZH8K53e4mmqbTUbHpU+J2JYLEfsLtI48H3UEoLc/zTlT0RgvLEag+//zza6KZWyzroHI3FpYjsRxTLNqKFPB6PJ42lUqFftuyXj0Bu9hBTzzWQx1OKoBX1tIphZQIKBFQIqBEQImAEoFjPQKXX/7g2s8+25grCI/uBxhr78l4EfAOGvSHuaEh5whVrCCwUFe3K2n79mEtSUkVVptt0EGXa3I5ACZZe2oQUKZ4gJNIEHIAxEQAWC0AODwAE1wAgcm+jhzlpEmPjPjtt3/va2rK6laRGwh9i4u/LigoWG9ubc3wgtbExP1mQQCmoSGnDsHvlCn3nPTBBy/91ZO4BKs7btyHg9xutWPt2km94MnbE8AbaqYIft9OBLizLvn4p/oX3zrYnDB4DMt7KtSN2yuF7e/z9TV/Xe43l0Ya4OFCmr7EwGXViHBmGgWp2UBRNQRZfdDN/kbWwJ7JAXPHPlBFbE8BOJ4GGC4CNJIAazmAVe0ApkaA+2oAHsgEmHVUAC9G5+qbHyuKv+2UmqsGjzbGCYSuYn2jUeQzOr8fiCIhuJ0UE1cO5pxMgWFEktQwAlCU0LZvP8TnZLbTNB3yy7wgCN5mSJIER1WtqaVjD6XJFvlqYa/wVtudTp4HouRlEHOugR0Nf0GG6AC9KAKlSoKW5DOgMp8cpa9eMDyj40CqRmQpylJYY8ufuqeeJGNrz4BjdIg2roRd72j8tjgnOeeKtOTiHJrR0FC9cZ94cNN3nCmtX3XR5Iei3t+eldv0nqUrMgmT3q5/+LrKWLwHJcD7ydZ31SPSx3BP/XqfXlLw+re/a8d6zUtbnlE/ft5r7U//NlP/8Olz7Qh4Zy27yYD/vfHgatof8I7LPcOzbPcS9fyLPuny7A0EvLbbnj+ZNhuq/snK3VisgdSG79o873a7a1AZSJJkRzSJs7r7sh8OOEUzH7kJvuQoVqMZXySJhULNz+VyaRmGQdjWdcAoZbLvzCeHZurezyH8XCM5jsNEbuhNS0Sj3u6JmjTUHPCaOI6VIAgVy7KSKE8vCMLvPM9zHo+H0+v1BrkArjt/ZWmd0PsVlcq4X6PZO8HqIPT097uNRbssy9aTJDmUoqi6aNvDcREE4cY4q9Vq7++39vb2BoPBYA0G9eXsZQnoSsrdaBW8OJY5c+Ysj3Zusap31113WTQazbBYtfdPa0eyx4nk0EvOPgkXB7kAOlw7/s8VwBtJtJSySgSUCCgRUCKgRECJwDEZgWnTplmamuJWfvPN8jSAjTHxM0PIG2qymzefvQfAThYX/5AfF9coSsrZpFH/y9MlN6c2bWmjO2oZAogMICCZFdjzHQCECBAq2VdnT6ef/r+C1tZU2LjxfNnJFvzHGB9fYc7K2tHlSYjjlMCvSuVSf/TR3Jiqd7HvfzLgBfjJlHz8uhRrgV5FEPv1bftH1lb/dWWAjcYBlU734hiGuV0URZZwpf5F8PF2EKi9hNgwvAJ2X1ce3HYD1byf5AKUxwMwNAAnAjQ7AF7Z1ln+hjyA01uPpkWDV8V73arU6++9vQP9XOt2N2rrqkXV0/v+TU3NepQfoO0HbZqt1B0bryVq2qvAqDbDm5ct5XIcSeJa1zr3Xd9N815lvvWEWY67T3rEWdtR3WUN8PTYp7nTMk8R/qhdI360/T3Vs6MeBaNRCwed+8QPzHe2EwSImHgtdzpsZ0zAoz0CUACUBjrJsO8V6uex/iDCftp/nFQ4dPrVFF9BGEUtJQggwsaXPmDHPjxrozbOwkXTp33u+4PFhjagBudWaaedZ4umjWB1urNokMqjunfqR2ebHx71jAstGoKpff0tGh449Vn7D3u+VOfFD+S/+Pt9dXHaaA5tGjwagx09ePl9VQb3T2soqKorN4v0a7Gayz+9HQSVoigy/n62PM9XUhSVGcnc+hrw2u32Sr1eH3aMckBGNLCU5/kCiqKi+l0nxRW9UGmaThZF8aBcFTXaXvhALwS74tzdmjmdzppo1aSR7AWpbA98aPGA+AglIs/zSJAZlmW3MwxTGM2YQtURBIEhSTKkd3E0feHeo2k6XhRFhNE9upnl3z8qZxGuBdoRyNnr2I50OMFxODwafzdYAUCWn3XgOBQFbzQ7I3gdP09d3Occ7vdAb3VUruPFFJIkh4ii2IJ7C1Xv+PmN1hsEQYRU1Uu9+pS7pHRgEO0M3G53lVqtzoi2frB6CuCNZTSVtpQIKBFQIqBEQImAEoGjEoEbb7yxaOVK+5fbt1sJgFcxqUKfvDAJ2sSJLxR++ukz6xH4DrnurcLiWy4jKa5evem/K9UVK4vB1ZgiuFuy7QB/YRKuoMm+cLAFBavjhwxZkb106axNsR48gt9wiuBo++w7iwav5YIIoInBFdD34gHy3QBScu1mBsBBAlzVFBiHoqLP++3btzHRbn/QDWDkadpNUdR+tdv9Ogswe1N4ewUct5sEqGEANugBWikUawFkuQFG2gGyZWWxj3Z9wtVDFe/NT98opFrj4GBbJXnp+6dY8Lr/c4XvcSPzxnhm/TVFe3bhJPH8UVP5rdXriFeXP0HdO/JR1+y19zOvnv9hu6uJVT/0x82aawbeybfy9cJ+2zZyTM5Q8tuyZcRdJ98i3L/0EXraoKuF4n6DCILmobR6DzHv1wc4IsnlQiuG1HPggA/iipQm9urccPOXnkuAd9jV12ioVjNDZaQ6cKOteeY/wojbp0Xlv+tZ/Xe2Z9mqeMOTN8b8PR0O8G6oWk0/+MMthnknvOlK1qWIZUwVj/+/8LJvbKjgvXbx+aZpI29zoo2DFIOX/nxS2+62EXXtBylU977812zd5OOmuXIyRtvefe0/zWR1YxntcH+u0+mq5cb1WC4nF+aEmwP6wAJAOar6WJatRACIsJbjuMpgya5CtRfKosG/vJwy4cYrPQ+0N+iuXrhYSQnXsA1UzfonYwvWLpbHK/2RJrYLbAvV06Io4qFQREmK5MYoSLlukzb1oN0jqvZkrTHpGoKqQIUqKpDRjkIQhH1yFcGRzEkURT1BED26QeXfn7TvENwJgqCjabrrZkEk4wpW1uPxEHgIQxBEhyiKHYIgOMLtW2wH4S4eJkg2HagQZhgGf9btratgY0Al9QsvvNCjnBE9jcMtt9xiMJlMI3vaztGsj8Ae11OtVscJD0qVxwAAIABJREFUguA9SI308AbrsCxbjr7NarUaD6+zg/l7+3ychWj8dgNjFK21R3exVgDv0dyJSt9KBJQIKBFQIqBEQIlATCIwffr0u778suyRpqY7KgAuCOsNGpNOfY2MH//ScaJIuP/444aSE+986vjC6ZcRJCEQwDvpFS+XcuXf7xGd9Zl2gPQgyb46G8nL25AwbNiy/kuWPBJzhW0s5xrYlslUZ+j9JGsIYa+sB2ilO8Fohhvg4tZwyeq6nzeqaxfFAWzWA4gEwLg2gH/ZABjBHyAPHvxbXmHhcstnn/VrAUhPAhjkg8ubCAB3HcDFIQ8TZs6E1LQ0OCJZB6qAAUggiO6T7UWybtXV4J47F2oiqSOV9Qe80nX/2b/M1N+JCbsyx3J7f1tpMaQkCWqjXqy31xKvbH2WvHLkDfZv93yuvnfoU3yHqFV9sGcekWsdIvIOO1HZtI44bXix8OXf31Jj00bAT6XLiYcLZ4n6JAYEiocK527ivpn3cnHFTF3Chc6ytt+KMylPpgFEFUla97cax2+oJKmjA3rRoiFz4NS0tNxRFJWR3l65Yh3tamlp6H/hhKjsGfi2dq1z7odDDU/dvC6atemuTneA1z9JGldjU2E7CHhfXfm07vULPmrHxGn+Pr34HJW8ty+9yvjs2W90vPLnbJ0/4E1zJLo/fe1/7xsMhu9iPY//a+35Q1OEbKiilOvXKkcFi+pTH7zo8fd4n/pVNjALB3n91zJUWQkEo1erw+HYr9frC3qyB/xgW64gCOVyYx1tnyzL1vZFEqpYrHMIgG/3qU4jTiQlJ2aRJsxDiI32GcFAf+AeimT/yRlrtGUCoRzOgaZpVEujMW+kB7b758yZ02eihMA5n3LKKfTxxx8/Ro7/dLTx6u16CMkx6QUeWPR0j7hcri2SVQXHcbimepqmDzvQ7GkfAZ+T5ZEcAsqJZY9/McjpRCmjRECJgBIBJQJKBJQIKBHorQhgcrXm5rTBP/44rz9Ayfre6ufIdr2Q0Aqw2ZCXtzMlJ8dE2+NyIPWSMWDOzRdJQqBa92wiVr+hqqhdPbkCoMML9gDivLLRlJR9htrago5Ro77MNxiakn7/ffrqvht7bHrq339ldlHRT/GLFz8Rc4Vi5wjRg7dGDfDaPoCTfB6LP5gB2qjYWBs0UgAsCfB7OoDdACCSDGO2DxmiIQsKtlp4nnJ9+eVDfwP4J08TKYC0kLBeiuyCBZCflwdRZf6OdHXKysBx7bVQKr9epxp60KB1ieOmrMi4/oF72tCiAevbXG2Ef5Ktkt9XWuJyMl0uK+GZ9vlE07NnveFdh0VbF2hu7f8EIcalEe9tego3NpzTb5pwx9KTmHpXLdxz4i3iL6V/ELnWDFi66wc4LrkQXjt/Dm8j6sQH7nyEHzJg4O4DSS3mzKFTEpJGFHjtD6r/3EHXV33RYD1zQ1RAVf78g5fkXUDafhw5RFNXZCWsGR26nIzG/HNPrSSp6GG8/YUPR6j+NWYfc1xBxOqu7uYTCvD2TxjMozp3c/W6rqRBx8UX8+9fvazt7fXzNK+veta7zmf1v9Dj77PrD3xRyYvlJIuGts2lxLKvv7m4p/H9/6F+4BV+URSzQiW8CoyH5AMZLk49UXb6t+3zfk2J5Op7JHAjsKz/uNFblWGYpHBzlfMcIS+WQ09ZgiCiTlwos69WiqIscsr2pEws1jjYWjkcjnatVpsk184i0jmIoqgVBAETF4YFnRLExvKonJWsM6REbXLUtJGOLxblOY5z0zR9GCCX9qC/F7ScvhAovvLKK30qSvAf13333TcS3zdyxhqqTKQ2ItIhTzQK28Ax4E0J/4OigCSC6GvN4noxDNNPEAQ8BEe1Pxnq5oDb7W5Qq9WYPMP7QnW2KIqY4BB/f6OnN6qE0TM7Ji+73b5POuTCsXc3Nv8Og9kCSc8VwBuTpVEaUSKgRECJgBIBJQJKBI5GBKZPn37KgQPFb/38c3oHwOJEgA9L+m4c7yUA5Luka/4JCaXxjY2iU5dyIJ2gCI3IE5TFyonZlqzG1avVjQiCO9WiJ7Wde24ZGR9fm+dyGVS7d58kbNs24R8Hd6U4n332vCKt1gZLljyyNfaxP30IQIUW4O09h9pGAds7yQDPHwBIjYHf38c5AAMSAEZwZnOtHq00rNYdHTbb9buamzOch8/JC0YBQHOYT2ywefsDXjvXRjy6d5Lx2szHHYXGsVy9u5K8ZftYc4OnygtGx8Vd4pk94PP2XxsXqZ4sudyb1Vz6mX/ZR/t92n56wmQPlvu8+hXtC4N/sOlpsygf8CKoXpIlwWyApNZrbl+beN3d0yAzt9MqIhjgPWhqdj+z+VE1Xu9PM2UIeP0/EPCigndc7oUie2AXZUpsJBaWfCzaOQdZ21wHtx53o/h+2cfEBYPP4fWiRnhzw6qqrI36pH1p9dzQW6/ostwQRRFWPfmKmDzld68vb+z3k7wWmc15RZZVpxNxTz3YYz9v93crhwqNrQ7tNedGAODDj9Mf8HZXurm80gsi4nIz3eFbPbKEp6FF01FVW/n5Z5/dHE393qqDX7TxyzACJcxm7/F47ARB1NE0rT2aajSPx9OiUqnQj9P7woRXmDwr1uCxpwDQ51WZAHhaRlGu3lonqd1ARaoctbLcMUmKSpZl0QO2oTcBLKqyewrEuptXJAA9XHyCJf7Cq+yiKLp6M0bh/Gh9ql1RgmUICNHWQ0p+F25eR/M5+vai9UVgcjqe51UkSeJnT0QHeWvWrPlr+fLlUfm79zQOM2bMGBitGp3jOPzbBf8OkjyIIx5OLEBv4EGR3EOyUIOVm3gy4smGqCDFQLK18bMkiSNJMo7n+drAQwPfZ3d6MPsI7EYBvLFaHaUdJQJKBJQIKBFQIqBE4KhE4IorZu395BM7A1DUAXB9Y98MAkHf24kAd9YBrPCpH8Z1ANxWBHCNCmFh559ZK6m0tAWq447jwenUw4oVk7fl5a22ZGausa5e/Un5WWe9OnTFiimb29rSev0Ldm/EJT9/XUZp6eiqk076uEijsbl++eUmPxAbix5DAd53kwGeiwHgxXX8pBBgOskwTpXFUqtpbk618/zzHMAd28P764aeowR4JUDrEGzE8wOX2RDwbm9fRS+ofFz3ZP/F7QhosRUs99r+u/Wz8t/pwJ/N2Xed4bzk6a46dyW537GdOt56Nvtt3dua23NetvvDYqwrH/AegtmdI/+TBqhv+PrbgQm5A1RafUFmWyDgffeLZ61ft3wjogIUr/ZjLek6/2OjX2OBTGCeXnczNbX4IX6AdgAYKDdbXbdR/fjmR8lZY2aJC3d9AHeOuFd8a8trxFlpZ0J64mDb8rzsLbZ7Xj55T//61qIbpnghN74Q8K6ePU9Muvq3owp4cSxJ/5k0Ujv6vFrN+eOqerKTud37U91fLU/Rz5q2uSftBNbtbcDrqWlUCXYnpVWpW7Vq9V+vvPLKG7Ecf0/bCnYV3Od7uxsABvvgA3ZDBoNH+MWaIAirKIpJJEmiKt0pCIJTjvKwu7GjJyxJkocl0/NBXuyvW/gTCfTsyRV+TIYFANrAcfZ0TbqrHwikI5lruHGhyk6lUnkPhHie390b3rLhxhCL55KCNVYKQSkRWODYAg8hYjF2/zYEQUggSTLo32I92bdSH35QDP/I8h629pXat7ske6Iopsg9yPEledv34osv9tHfrEeu8owZMxJomh4o90AMITZBEPg5RuNnbazsUPxBr29/dB2gS2puHD167NJ058WUUP7dPf1cwSRrUh+xfl/IaQ8Bte9AEBO9eW9LoaqYpulcPFjyKeRZmqZD/l2iAF45kVbKKBFQIqBEQImAEgElAsdsBC6/fNa8JUu+vc7j+WlrbBSdcqYaDPCOcAA8NxLgcfaQPyxHGI3XGDnuub0UtT1xzJgvTMnJZtdHH1H1AA9UDx68ZWh8fIXzzz+nxhiMyplDz8oUFy8bMGTIr1ZBIEmHw8x3dMS3Rgt4Q/nVdnR8kigI7ZROd04zTWd4FaYcV64WBDepUg0MUNfKm8/hfrWHAC/WTkg4YATgSYJ4jjcaL9tTVnZ6g7xWjywlAd5v6t9UI9R9vfwevaTg9Vfq6mmTiOAXQe761h9VG9p+ZlDZ66/q9Qe8oywTPMubFqtR8Sv1Kg/wHj7XzrrIa2eL7757v6OoqDpRl6kR3EbSIVk04HX/K98+PW6nfUfXBKVr+yvKf2Lu/HqqV218zaA7+GsG3Clo9SoWXO3MI2tnMKem/wsmDL5UfHf3fJi/+lliWOrxMKfoJd40cEDtF+r2Euf8xaN3VfwpJFx0qpg0vMALZw7+uZ1uPLikwXLG0bFokCapXz00xfTbSTr9/VNrqcwUR3d7wL30jwzCavSoxhXXBysnspzK/tS7w3X3TVlP6rUxUyX3JuDlbHaGarI5ExMSynBODoej8lgCvD5rAX0kgDIQnoUCAT1VUIZKmoPgF68Ld3c1PlL1mVwVL84JfU6973gRLWaApGk67C2EaD/75NTraZz9+/CHMqiw7C11qs+7tlfUlj4fV5KiqJjxGXyfBINwva1S9EEovIHvs1U6tFpy96ycPSSV8d/fsUjcF6rvcOvfHdj2b9Ptdldt3rx5/9FS7vqPBT14R44cOZCmaVTzB335VOu8x+OJkw5SIlmfvizbU8AbTPXel+OX01e4z86YfYDIGYxSRomAEgElAkoElAgoEVAiEOsIjB9/0Zvr1zdPcjiW9/g6dWRjey8eIN8tWTQANDMAe/MA7u+COHFx5abm5hcFgKdWA2zVMgynY9nTEO5mAsyqVqnU2vPPf65w6dJZ61g2/LX/yMbXu6UR8MbHHwCEuiNGLM3YuPGCqJWOofxqnc5NaGsBDJPmEUXO+3crQWgEmk5go72IdiQM9apa4wFG+NZtBZ2d/Sc1ZIjW/v33M6LObt2dRcM7FY9ocS7XZ812SmreM+Ivd79T9ZhufuGqtiR1pvDInkuNp8RPcg81juUkO4dbsufalzd+oc7WDeKXNSxQD9aP4dCmoa7CbA/vwRsK8D4lvvvufY6hQxviDdkUqBOth2VAL/ltpSWhIMdpzUoPecVfEATvcrTWNOgIFa3RJliBc3sIj837/V5UGfXA2l3A2u1ig9vZ8XOmarP4+8b+TTvfhjJTq4fyZOlBZCgi7kCLadx6b5I13g4kUCBSmr5PuOYFvH+cYja9ck/QgxeEutyOUovQ2mGi+mW2ig4XI9o6wPDI9C6bErG5TcUdqNUL1Y06dt2OXNVpo/aqxgeHwNG8UzNArdMC0eWzG6qNre9/4f3iXjT1EtlKMbauWSN+85d9SF7BAqzrdDodf/3111HxRQ42L1TEYtb7nqptQ8UMQSsC0WhgW3cKMFEU9Xg9vjvlGyrj5Cjq5F5vDgcDotl7Pa0T6zHhdXF/YM1xnBVheqR+qN3Nywctxb6ws+hpfKX6vveJ95AywO8UP+P1seonWDs8zydTFFXX14rIWO8taW4+iGzpbk+FS1qIoNTj8ew7mp670az5vffeewbaUvjsXGLmP9vdWHxqYfTUNnAct5+iKDxsRL/ww/yCpYM7SXXbU1/fSFTY0cQyFnVcLpdNo9GYQrWlAN5YRFlpQ4mAEgElAkoElAgoEThqERgy5MSSkpIzCY/nscq+HYQ3yVocwGZ9p7fuuDYAlwVgYBzCQr2+ScOy61Uez8ZWgPFlh0CwgwKwdSUJGzHi6yKGcdvWrJlU3jl+TPx1KBlb384pst4uv/zBsZ9++swq/1rRwN5QMDSf1mia2Hq4q+TfXlUr9iMpWxGSvn/wKW/CKEkFm6TKFCQYKt+vVkqg5tADCBRAasuECWVxFRXF1bt2jQ+qypQTpe4Ar399tGZ4bM9lxglJU1xNnhoSoS8+94fAUnn8GVo91LsPUmjV8G7lYzq0cdA1jLWFB7zYypEwG6ClYcGCC+nCwqrEkIC3X47Tmnkk4PWC3c7kRnhlEloO1hrViXEMrVahVBA4liXaSitEgiJBbTELAt9G7Nq3VvzP+tdsVjGfTvTY3W3X/rjdB3OB0oDQUQqalg2g59qBFgUgNKngNhWBw5AFUXnIylmrwDKGlcdlmbadozI+eeM+/2f2ZxYUSlCXLupnU40e0nWoYbvzxfFUakIjOFxq4L1X4IGwGlnQadyERm0UGlo47b8v2EbGmcMmH4pmzKHqrHn69TR8Nuah2w7LBB6uD/us/2RaCHp6uHJ99Ry/1CL4pGnaIwhCAcMwsoF1NGNEcODzReyyEAnXDqp0AcDeHcANpwKU268ckNVTNVu4+Ub7vDegX5C5FvA8XxGLQwBUwhIEkUwQRETvoWjjE4t6PsU4gbYgdru9Ra/Xd/lCB0sSFos+/dsQBCGdZVkHwzC2WF3llzPGSFXwMtvk5FhAeDwej0qlUoVoc/+cOXP2y+mvt8ug964gCJzb7a6dP3/+ESrrwP5nzZp1SiRj6g2VNh58ISDHGxCCIKgFQUC7AkrybZZ74BVuHizLJvT275ZwY+juuRSH7m4pKIC3JxFW6ioRUCKgRECJgBIBJQJHNQLTp09P/vrr5Xvq6z/fDVDkDHXVvzcGeeiqPwJZFDVYeYBDsNBiqTMDZHhaWydtAvjcejgIvrBVsnHQ61tN55zz4sDFix/aALAIy3UlYwO4uKtcb8whFm36Q96rrpo59uDBgbbU1H0mh8PcunTprJ1y+gjlV4uAd5f9b+Kj+o8If79abFNSuGLSMakPtD6I3q/2UAK1SZMeG/3TTzdva2tLidobuTvA6z92HDNaLiCwRdD7xIDP2vWUSbx351mmS9Puckrzk0Dwff3e6ni34nFddID3SJgNcG7lggVUXl6eoLPE77Yah+S1+K/Z3t9WWhIDAK8gCtBaU6Zl2Q4aRAFUWgunYXVkh9PFaNMSSVLFAMngIxFaSspBZTKKIthFUdVAHuT3iB+J89qb1jkp+rc0VcLY9nL7Sdswu7X3VbkIElq3gmHoM7BfFAC2zYK8xBOhNe0CaJazl2JRxvjTqEHmlgt5/V1X7pXaa5/56lj1pNMr/KGuf1/uX9fnkxaDi4w3O4gEq500aA8DuY5XFw3kSw+6CJ2aIhMsQCZYgYgzulWnjKgljLpeufaN44sa8D7/YbympmmuRqPp8cFZYCKZaNYIFV2xgHWR9u1//dvj8dRrtdrUYG34spp3yPFvDAdn5QASOSCrNwBvuLHLiS/P8xpU2MYS/AXO1ZeISE1RVLcWK3LGK4piliAIzbFUBMvpN9oyCNBJkuyyZ2BZdjvDMIVSezzPo7rZewjVWy9UPHMcZ2cYRvYBSazG0ht2F+HG5vF4XAiBfd60qHb1vtAypKGhYffChQtl/S0xbdo0jdVqzXj55ZcPO1wM138kz7GPlJSUMVgHvYBZlm3sDvZGCnij8VmW85kXyRyjLdsbn5nRjiVYPZZlaxsaGhrS0tKGhmpXAbyxjLjSlhIBJQJKBJQIKBFQItCnETj99NOvWr/+4Bs2266N2HGoq/69MajufU8b6AsvfGn4b7/N2GOzJfgS6/iD4MNHdPLJHxRVVm5z7d9/wcFDSl8nhQnOASbLAltHB253zgMhL0Wx8NFHc7vUvBMmvDa8vT2hedWqK8KqVkL51SLg/aPlF/KZA/d7v4xKSt1c7RAeAehO+xrvFfVY+tXqdG2aiROfP27RoqfX9WTfdAd4pcRrqEpOVGUIki2DvzevNCdpDP5QWFIvR2bR4D+bQzAbDyWKi39JMRqdKlEEYsQJm9L7P3v731Jyk0UTrys87trLqgddfFbXPtyx7J1UMX6zxZitIgg1yTWvbNbR+3M8jGmoxzC4n9aQnyGKgkDWb91NtVfUCAMuO9e1+4dn1ZbRbaSDbWXrDNVOTKhW8hIhjk6eJHqItY6Wy77bh0reik8gMXc61JW8DqkiB0TeDVBT8jJkFNwO1YwJYuZhG2pt9RsGp+tXjUqzPvv4eqkMwl3j3DsOU6pHszc8P69NEUWggec1IIhaEAUtu2kPSaXEV2hvuKhX1IHRAl7nG1+kqfZWLdRoNKujmWuoOggIpWfhVHG+REStJEm2CoLQ/2jAIv95IKwBAMxqPhBBACp8MVkZXl+mKAqtFaLyBQ+MVbgruFg+HGjtDVARrs9I9klvKOUC54wQHK0b5FhedDd2nuezQmWsj2TOWBb3EEJAnw+yGhXdBEGg927MgGvgOmGSJrVanSiNNZbr2N38Q/lRRxqzaMrHOmGdnDG0t7c3aDQaHcMwaMXCiaK4//nnnz/MukryvOU4rsrfqgF/PmbMmAwAyMFEgXPnzq2V02e0ZWbNmpWDffnX94e9DoeDS0pKQnufI2wR5PQZKbCNBgrLGUekZY7mnpUzVtwbuCaKgldOtJQySgSUCCgRUCKgRECJwD8uAkVFp/y1b9/AbLv9Da/aIZxq8o/mL7quz0lg7e/2VfSTJZd7k0VNTX/YgVfk/QGc/Kv+2IKLhP6fZqkz6ixmS4OhfsfxFbDn4spDSdeChzg+fndCTs4D+Rs3frkWYIXPY2xcB8CsTEzGBmAJC7aOHbjdOcfzzptbvHPnaQfKykaEBdTdWTR8UPsmRVGJHn+/2tuzX7Y/VzrdgGrXWPvVZmTsSho9+vPUJUse6fJTjeaNcaytR+g5vJcAkO8COMl7VXPiJZedzE86ecegyRO96/bftOPHjHno1rJht0712lWwdge55p2rC7MudGmFWpuGYCgBQde+z63tJ971zs4Dv6zMYB0uvcDxlDbB0sa5PCRr69DX17xnypkKvDpO51UyeQHvy4Q4/r4Pt4t/bMl1blmurblywQ4EvBlXQUPFK8cN0RqyVNo0Ddu8p1TMuHnzLrUVek3pimOyfHXaQE37UDDfdxd+ifK+YgV3Q8Ufk7A53vgiWaioo40v3OGzaYlmxwWvEyngZVduTXCv2MxBa/t2K6V6J3YjObKlICCK979y21M/xd4Ye18kHAoEcsHmEQ6g9AbgjWU8UfEMAJ5YqrKDzdntdjvUarXXyifalxzg3l3bqGbFf3ie30lRlCHQRzTacQWrF+yqejDwfbQPS2I552OpLd860xs2bFgWmERtxowZCTRND8QDBwT9c+fO9eaNwJ9TFFVAkqQGwfDatWvX9HYCNgTKo0ePHol99lb88IAFRcK+9slwey7cZ1pvjdO/XfStJkky7N+sfTGWYH00Nzdvj4uL61LjByujKHiP1uoo/SoRUCKgRECJgBIBJQI9isCNN95YtHTp+l9ra9HX7Mx2bCzUVf9C49jDwBAqJbE8JrDyvxb/6N5JxmszH3fUuSvJqK7693svB/6VnmAdnESKIgmtf5cLsLylEfZcdgBAg2qvEC87WVh4w/DMzFHO1avTGlpbkx0ACHg7k7FFAnj9vWklFaidayMkxWsoxWjP4fbhU7vyylljP/54jizVY3eAF1vVaod74aNkUyCBXanHWPrVDh68PDc3d5Pmu+/u2dWTDfrPALyNNMBT6QAXdX2hOeviD/pX1O5Ujft83gZ9aiL7RuroMWMevq2s+Nap9Qh3Wbeb2Pjh9UMyL+cYsarNQOgZtxindUmwVm0x8VgOfXdpTWfiQPz/bZ8+k03mrImzFum8hxWNq+w04zytoWjyQ97kXdyWvamORd9mrE16rcy57bjMYTdOo5NGFHAd5R5t8569QnPLklrrmRt6LdFXwhuXjdIMObFaP/n8g9K69zbc9d9fzkU/a/gte/IMz94my9ZE7t6UA3j5+hY19/sGLb9pj4l3uReqRWKtXq+PyivYp8TCJGWix+MhMFlZuC/2/nPxT5pzLAJeaay+JEA8whrfteywh3CBaxZKSYn+qSRJ2uSucWC5Yx3uSuPtIy/esGrncHFGwEtRFELiRqfTWaVSqWiKomiGYbyHsRzHYTIoVOLSHMexBEEcxGc8z2NSLku49nv7eeB+6isFb2/PS077sfJmldOXVAav0b/44otdh4SSapemaW/Cy+5egXXDle/JcwTL/tYdPWkrXF05n0l4GCNZXHTjZRyuq4ifS+8Hp9NZwzDMYJqmvTZVaPPC87yVJElM6JmBiT0x56ggCM5YHkzJHbDvBgkmTOz6TGFZVsswzGE3RxTAKzeiSjklAkoElAgoEVAioETgmIrAxRff8+nXX393Hsft7rpKHeqqvz/g3d6+iv627m3NrIJ3OxB8zim93oB+puh7Kv03qnr9Ae8oywQP+qTOHvC5FyTj60iLBjsJp75TSJ99CWM111B2hwEc7SIJX7xMwdbCDoCsFoCJ3ah534svLj6QZjZX6xiGFe122tPQYHG3tt5Y2dCQFzYRBs7dkbjKtKDycZ3kVytd68e54JhRBRvK8zUSuF1ayjuvu44tDQWtk5LK4saPX5izePGTm+Rsmu4A79Pls5hTk661oxftr42LvX61k9PucUrzxPalsUvr3BO/2ry8DanFxd9av/ji8R6Btr4DvAKUlorO666jAjz7vDYMYvcHCw00wNOHAV4AEQYfd1fxuB/eWo2Ad37KqBOOf+i28lbRqmlscBl4HkiT+BuRfsY+2mxwGsi8uLbG1Y7DYG2wNedcLnLrp89mO9p260XBQ1kyR7cUXnRfJUnhGDtf7q9WDK5Y91+o1aVrh067yvuAUhECqSWEtc/N45On/L69V2waWEqV/J8rRlmem71SGku0cBdhNlCUyGjU3RzoBH9XeP7cond/+1c/43O3eZVdnj82J6nGFUed6A/bCAd4nf9dYuAqa9vpVvt3JpPJa3WjvCKLAMdx6DOKhxmYBC4ilTmCDwSdKpVK9HmnIhTXEQQRMqlgOKWbHJgS2Qx7p3RPlbHBRhVq7h6PR6dSqXrsxxsuEmESbYWr3ivPeZ5PpCiqQWr8WLkO3yuTPQYa9bc60Gq1Gkm1K2doNpttg5zEZ3LaklsGPXktFotXyatSqQwsy5p9h2uP9ouDAAAgAElEQVRJBEGofLYF8XihBZNICoJQxjBMktz2sVwEn0kFANBr/sOBY5bgrs86SPocJ9E2xWe9471x5PP01lIUpRUEAWOCn/NtFEXJ8laOJFahyrIsWx8Y92D2MQrgjUW0lTaUCCgRUCKgRECJgBKBPo0AqndXr+a+2LaNYADeKpM6786iQSozZ991hvOSp7v8YeAt28eaHYKNeH7gMluhcQzXadFwkhk9Um/Jnmtf3viFOls3iF/WsEAd2ve0E/AaLviXjiGdTEubhgVey8BXC0XYMsMOsIUCqG8AuCRAhYjevPh3pU4EWBSHydho2qlOTu5H5OYmUklJFXqG8YgOh8nxzTe37A4F7YIBRVS25ugK+fWtP6qkOePcXtt/t/785BtcvzZ+qkbQjbGRVLBYPjTcFsHtrtPu3t1A3HHHKidAcmswaH3aaW+N1OnaHN9+e68sSBoa8Ko1De5G6p5919ENbDUkqtLF+YWrWpPUWYK/UllSH0tr3FO/2iuvvK/4t99uKKmtLQgL1kNt/FGjQGcygdcjuHdeLMFxv5pEsZ2y2TzCli2q9s6kfGVqgFV6gFYaQCAAMtwAIx0AuYcBo0svfXL4558/ugngvXiAfLdk0ZCV9VLO4DO3JQx5+/ENOO75ScNPSLjkKltH4blaZsBQL7xyrFtBJ1fNY3T6ZkYkOdDFD2k54e6Xd9AMI13HDDnlQHWvVNCrDv51Q7+W3QuJKn2Cauj0q72HEiRJiGjnsOqJeWLCZb/t0CT1jk0DZdcnJLx18UDjrbdsci9d0Y8ZNaSdGVPY9dkSbg19ADvLYdtjEAU3aUkf2Vp48azDAHa4NrxfhPdVGRxvfTkIBJEhM5Lsoq0DVONH1AQDvZ6/tiYSZoOHjDN6yDizh9Cqj1CRrpn5XC5Y9O4xD90W1OO3Y8a8QqtKM0nO2JQy4SPgdy057JXk8K0FLxFOgRnuudx+cS4kSe4VBMGrRI31dW5UpKFdQU89cgPnEwomcRxnldR5cmMQaTmO45ppmo6LtF5PyyO0FQSBD+ZrzXGckabprsNp7CtWe6Sn4z4W60uqXxwb2g+F8wqPxRwQGAqCsK+3vXfDjVVOQjWfv7BabpLECOAugmBDbyYzxM8AgiDK8fMsFu+BSOYWLvbhnjudTqdWq9X6l8OElWjpo9PpvDZz+FIAb7hIKs+VCCgRUCKgRECJgBKBYy4CV1zxwIc//jhqWHPz/xIBfuiCiOEArwQ3Z+W/06GnzSKqeZ8vnW54YdCPNj1lFGfsONNyUeL1wsmWcwWKUnNqdaLznYpHtQh/690HKVT6vlv5mA5hqa5hrO3aa6H0sOD0fyeXONOYRqfl0SxLAlTsFWGF3gOlE12ojASYLQLcsb3TcsFFAiyyAmw2AIgEwEltnYCuBZWXAGD1wRo7qdMdNJ5SfO+gVGMJ0dFmsZfVn9i6vvS5w9TAgYAXAeh+5y4aVcf+UFtSt16Zcb/jrYoH9Th3ycc2RzuIm5h8gxuBdzC4PUg3Qngy53OxqjRRvPtumwdgMwo66gEmdSVSQw/bU099O/+DD16UnZwplNrVbt9sFgTMJ5HqBYui2ELQNOtRq5OiTmbUfXK8ztU85ZR3ki2WOvqrrx7suq5/zL0J4HDvXIAfzJ1J+XBfrTMA/Gd/5567KQ/gtNbAZH3Tpt02nmW1XFubpeXbbzPqAVqpTiCc5b7qxq3ZCXecWk0Pzq1/PW7YCdpLb/SoLruDF90uAghS1O/6RTO4gFblFuYLpFbH15WWsY76loYBl0yI2EIBweieRd9bXa1tNAgioV79d37zuLKanFHTrEnDC3hBEIny7/Zqd/+1kW0lRLc1s6x10KXrK0nKO7mwL+2m/tmerNomPsEWEtaTTjVl/GV0qqakIIPJHNghttpM+tsnlxFWo+xENxvfezyHTP8rwTpM592rjas7aNp+WsOwyx+OOCZiu4MmjJ3tcDvLk9w/r01F0Cu2tBsJi7Hd8Oj0rZ5f1qfwXy7fDxajE1jOBCoqTcQFjDORokHbQZuMSXxDS9v6z5aSDEUnjvnlnd0ETR8WM+drn8UR1Y1VRqDmhg2kUiDiCCAgjcSeQm4H4doVBAFVwLLeH6H69FlQpJMkGXNf6ABA0RprG4NQ0EW6cs0wTKPcWEdaDq/Y41X8WEPr7sbhO1SAUHuN53kdRVGHqZfD7aFI5/1/qXxfQjuMG/p6d3R07O5N5W6gSpckSe/hM9qI4L9xv0biDR2JvUqk8cSDn1h/JkjJPUmStHAcV0+SpCoW4D7SufXkfRLKbgQTr2HiT6ltBfD2JMpKXSUCSgSUCCgRUCKgRKDPI4Dq3f37Cxf8+ONtbQB35gAU2gH+7b1+GA7woj0BqlPRqgDLI+CVrvrTvFMzu/QW7cmWK/mTLZeKCBNbhQPsU+U3M/f1e6vj3YrHdWEBLyzMg9y2VFWGwHgESoRaRoTSLA/AuT7A+5QIcLsP8EqAThLdOalOQDfZ54eKoG5JFoDdoFeX6k8t3ELPvGQn4exI6th+oINetPqchvVlL3XBI/+5o4IVYa00z0DAiwpehNyfVr+gef/gU94ENFnagfy0jMcdaIUgLSpC4kNw+0X72/vvs0yw3i5Q1Sdxd94JToAWGuAJAHh8s79P8PnnPzeqpGTMgV27xsu6Xh4c8ArQ3r7bCpAJFGX0UybuA50upx0AYRXr+1uWkQ0z5ABenP/kyQ+NXLHi2t09UfH23pvjSO/cTpj7v5TO98ND1QBzUjuV4TNrApP1DRr0R1JOzubUZcvu3HrKKQuKadrt+OWXKSWdBwsaAZ+Pu25VquHey7e+Zi06UXPJja74Qf0YPbSTpMCRRHszMfTq84g4LUPQKfHtIk0Ja2bPE0fccd129OCNZN7b3/s8wZKf7UoZOdSx9dNns1oPbLDwNQ1mIYlqNSWOFlyNZn0jlUG0DhntxoRu3O69dBK9qKHwivVhwWni/MmjGHWai7M3a0SVU/Sk19vbJi4/zFvZ8MewNN3GIQkqa0Gz7vbLah2vLhpBWIyC9qqzygmzQRYIkhLPZV7pvarvfXmTyL1EiOPv/zDimASLH4JeBO6OVz8tElmOJw16VtxaMs9sNq/161PLcVwcz/NxvmQxB7/88svB+Py8SZecr37kulrCpGfx/xEQC1+tWGM0Gt+LZL0Cy0aaSKcnff3T6sZCIRZszggRSZJECNL1pd6/XCwywYuiaEb7c4IgZB9yRLM+vWHT0N04MAkWXjXvLQCL1/NJksSY5UQTj0jr4B4jSRJv1IfkOpHAuEj7/6eUlwPieuv92l2M8L28cePGfb2RVA29f0eMGFHAMExKrNdJrlJdTtwDx+ZyubZoNJphsRgzql5pGu2ymV67TRXNHKOdWzB7HjwgQCUvHuxhuwrgjTa6Sj0lAkoElAgoEVAioETgqEVgypQZWz/44AUfCO03CqDE68MbDvBKlgWBEFOCnCebLxMezFnUBaie2X8udWriVY7TE690S5YA3Vo0wCeFANPJ+Pi9hqYmTKpmJQFeFwFuswNsogBaGgAuPACA/qhvJwLcWQewwpuopTOp2qxMgAd8SdU+zgEYkAAwjE8w/q03ajeRpxV9REwa1dYmiCK89A0l/rL9Jx8s7px7clabHpOpXZp2lzNwjthDKA9eVPAGs67ABHSH4PZzjrf3P2CeYL1DIA8ez991l8vdaTt5JwPw4BaA/l4vMoS7NO32LFny6Fa5GyRywJvdznFNNM+3ef9opygrR9OJrJw/beUCXpXKabjggmePW7z4SVmJ4uTONTblgnvnAryZAjDEDvBgNcDc1E7oe19NsGR9V101c+xnnz2xbciQ5elJSaXkTz/dvqtzX3b69l5982NF5n+fWPvOvy7PS7/gAn7ApPM0ccePEkDgoXn5LxTwHPQfM1yk0hPbBYIQ1zz1mjji9mkRwUxnYzO9+qn/pPe76F/N5aveS9MU/m22DtHwjtoWlWcnqFrtTZVlJRcZPY1jtXwZkOAWSHKIitWqv3GfMOu3v7vz47V+NmGoZcA1jaqzTqjBmHP7qgye7/7MtrtX0c1Tvt2q3ZafZlgxOonRZdm0V06so/PS7VhO9LAacLoNcuEu1gkNeEVx7N0LdxiSEiLyZQ23R5zvflPA7T3AABBL4gj6s+7Kf/LJJ+fj8yuuuOLrdt79Dnn68SxQpMiXVpmZXQfe12q1P4Trz/+5AnTlR8tncSAdPpWEArLyWzxUEr/UO53OWr1ej56VXS+84kwQhFPu9elQfYuimIJ99OZ1aV/f+L7TRxODaOvEEiAFGwPLsuUMw+RGO75I6slJIoZq7MCkUP+/KXjlQLijAXjnzJmzPJL1llv2lltuMRgMhoGRqHLltI32DC6Xq0Gr1abKKS8n7oHtcBwXsZd5qLFg4jS5Y5Uzn2BlopljNH3J9c5WAG800VXqKBFQIqBEQImAEgElAkc9Aocg71uJANv1APP2R5/YSgCHo9oIkBHwt5G/WvTwKQdNsuYFvFdSFkud1uWyii6XRwR4igLItwPkNgOc67NVCAV4H8gEmFUNgIrUTlgMwBMIeJNNAqjUT1CPXVLeoaIZPhjgLTctsjxZcnmXFxeO+NF+n7aPsZzFIvjdaV9DJ6oyhPmFq9oQ6vr72GI5fygczMd2kG6YODt3KV9Vmip0At6/aIAvWYAn/gZI9SoDL7hgzkiKYtldu8bX7No1TpaCN5Rfrd3+8CBRPI0hydO88FgUN1E0bW+hKLuTINI9nQATf+6iEE7S9KlhM8/bbMCtXw+yku2YzXWDTj/9rbglSx7uSr511Dd+1wAO984FWGYGsFEATgJggxHgdZ9txg15ACfZAC5rkhKunXPOSwMIQtR9990M9NiASZMeGPPTT8mNbW16DYBIAiS1Xnvrn+naR67YtqDo7KHDbp3CD7ruKprzCKQAQDDAwo43P6CGX3mRqBva31a5Yh3tamlp6H9hZBYNjoYmes3T89Nzzx7XWrb+2fysq3gCl9Re26RSmYyw73lO1VxypmCrvJwgVIOBJgSCd24CddpS7vj331+rtgb34zX8PrLAbLsIDDddeUSylrYnnivixHo1Q2a2ay4+/6CqMC/snpGz5hsXPpZDZq6MtxbpeLSaqPq5UevZO4SNTz/NrUuKb82feEbEfrzh+u246+VhWoKcyTBMbSgQ5w94sT273X4BSZJeP2Y5cFcBuuFWQd7z5ubm7XFxcYXySssrhbDF4XDU6PX6TKkGy7IJsbAgQMiCNg89BcXhZsJxnJumaXW4crF8jlfAPR4P+lnKglTR9N3XyuRwoNen9PVad6B6ua+gVDSx6406oeIjXd3HPntT5RlqTr0BeGfOnJlCkmRBrFXqvkOlFv/Pm+7WKpo9hjYqJEmaAKAlFvvAbrfjeK2xaCvWc410TOGSa0rtKYA30sgq5ZUIKBFQIqBEQImAEoFjJgKHIO9ZgwGePLBgweiUvDzwWg5E+nK7a7Ucp1MRhMlLDUWxmaBpLqTf65GAFy0VnjsOwGpgGBXFcZmsKOpYgIYGgPMr8Or74WOSAJ0kGHZQnYAOLRoQAEuAF0CvLtMkmxsZk34OMfvyXa7dFYKwePV5DevKXgxq0RDp3OWW57hqFcd5mD17OsQ77ljpAnA5AZKaAK5o8m8jI2Nn0tChP6dqtTZYsuQR2UreI8cxYRCAxQBwhhNAoABSWwBOPQjwbkL36me5MwpfDiHveee9kPDRR3P/DF+6L0t4PZzj/L1zAS5sBShXAaw0dv6cReBrArCoANSQkdEsnnRSk2nLlokHd+8e1+WbDPBxjsViyuK4E+wdHfG8Je4LU7+pLc3DZw7d896IicMHXnYFddz11xACLxJqMyXQOg+x5sl5jMZsFggV444b0r9uwCVnHSApVP9G9trx3pJ4XXoiW7Xz5Ry0OPC02mm23aVSWc1Uxf80ULt8MuVpnwKchwVNUqIochzw9gfFfretqkg8f7PfHDr71ezOSbX8NTHB/Mg9f4caCbtyawJzYpEs+wW5s/ElWct2tO3WOxubDNbM44kR02e7CJIUq/5cR0frUdxd/64vfksSqxs5sbGFBg/HkUBUkR72gF6l6VL1BgJet9utUqvVXTYsIWPUmWBL9GVTlxuGf2Q5VEZxHCfQ9OG3eDHBUrjr73In3JuqTum6NKp3cbwEQbTJHVeocgiPYw2IgvXF8zxLURTT0/FGU783Vax4ZZogCLa3Abn/vOUoUCXoFg18iybGx1od/zWXE69Yjx8tPHzJBVsbGhpaFy5c6D289n8hoJWj9uc4rnHDhg27A+0d5CRKi3ReOGaXy9UYeGOgu3Yi3WN4KMIwTBo6CAUqziMdr1ReEAQTSZIxOcSN5VyjmY/cmwcK4I0mukodJQJKBJQIKBFQIqBE4JiJQCfkpQwAae4FC+40RAt4UQ3qdtfqeJ6jMOkZRWlYTLIW6tr/kYAXLRUyk2g6WSWKapLnt4oAJW0Ad/3dee1deknX4NEqCwHdZn1nkrVxbZ2ATirrtWiIBxjBY+4kNbNYOzjzA6o4v5TdXn5u9bp93SdZ650FEoHjalUlJfXsTTf91AD/j73vAI+qSt//bp+WmUnvlUAooUkHQcSC2Csgri7uWlnL/lQU67qigKJiW1bdVcGCYAGxIQoqgoj0DqGkJ4T0TJ9b/883mQmTkGRKJgH3f+/z8ITknvKd95x7Z+573/N+kONqHXPrXseMWTEoKqpG+P77e1r5ngYf26X9mst+WuDzh+3Y3sKnfsYEdpE7MjN3m88//50+S5a8vjVyrUayJc968njntm4V/74yE6A/riExNrbU4HDsBafTXQZwnZ9/7amXCXFxJTqSlGiSlkgp6e3Gi98eX/DJ+S8Nix9yMQyZNYKIyRuoSM5auqlwC7BRoIh2h2w7WauIvCDE5GWfCEelisTo4RVfx1TsWZloHH0sKnqQVlJEgnMWakimbqxy+KORMm+bztirakAbHwMESSgU87wSN3aLJfmvv7SyaaAa9dq4pTfkmxf8w2PZciYOR00tXfD52gFD7rqp5TkL/XjRo3jQbTce5GLMIqPhQibCA40FE7PJJ+s1wrHSKPnnXTUmgn4S67QleAMl4EKyE0mpniD3Ao2pJ86jKoqmaTQxbfe5OFACq2Bj7G6lKsZJUVSvSCdFC5WkCRYPXzlBENAf07P7I5JHMORdMGW6EhOqoCmKcvXEtRTsWHwqwGDLd2X8Z2Nd37jPxPjRb/ell1463BkuwZK7vjbwRYwoiodfeumllheWkSZ4A3l+dzSeUDD2Ed+iKJpomkYP63SSJFOxbYqiToa7liLhRx5M317vbU0wZcMtE2zyOZXgDRdhtZ6KgIqAioCKgIqAisBZgcD06XO+XbmycCjPTzs5YsS1bqMRuphMwU00J6fqPHGX/1b/hx5ypur1v2XLiokiSJlQSJ1CQKZMKTuEqKjRJwmCUxRFIpzOwyZJ4lkkdGk6yqXV5jYpCvZHAJbxB7S5/CGzJAmMosik2WylExJkaceO8SUvvshUtgU/fHuK0Kfx+HHJ+Ze/CIWnk4qt28rL29QrK2uXbu3aeztUU3beu4/g/bYNQdyZ+jn08XRWA714r712bv7y5fO2RLblyLV27bXPDNLprPoPP1z426lWTxG3SO7a7SbJ5TI6AeYqAPd5vZuxDK6/lQOa7UDwEEit/iODTB6WDJkmV/2hEr0u9l4pYcQuWZ/cQILsZlz1ZUru5ESIG5GvJAwbKFtLK6GxsMztrGuqzrsuNJsGX7zO+nr6wKpF6U5LASpgzen9LyLzbnzYuumJnzSF3/RlBWsiYYiPU3j7NsidUqIozm9l872rfkMfXqrWaGBLk2Jpu15jqr8J9HddVxA5dENrCf14D338Vf7A26a1JFyTBAE+u/0FDST3sskESab2imkcP/P8iFs2+CJ1rdkUQ6zb9b2BZb9pS/BiGa+Xn4wKVfydJEl8JiRRxYr/ZximJfbQRv/HKx0MgYl4ybIsdWULd3uJrnzKYVRKt9e2jyAJJqEREsgkSeaQJFkRyVkIBp+u9CeKYjRN0xHZjt02jkAEU7Cell0Zn9vtrsGXBzRNx3WlnUB1g8XRN+b/n17i+GPns5zpyrUcaC7aO4/2Bi+88ML2zuqGSu6GE0eodex2+zGO48zhrN9QFPJ4nbAsG90TL0NCxSCY8kiCRzqZHd6/FEWpZlkWVc3gdDrtWq02oF+5SvAGM2NqGRUBFQEVARUBFQEVgbMSgVtuuf/OPXum3L1nz0spAPOLAIYF5a0a2cG4yFdf3T2qV68cVoG45iy2RJMCpBsIaJANut5NALRyugVEA0HTQocWEKdiRGEmAQbDwRibrU9DYSFjv/VWON52DB352EZ2rM2tBetjm5W1K6tfvw3Ra9b83eP1GvrREcHrsyfoSP0cek+d1Zg06T+DamszavbunexJ2BWZ41RCs662N23aE8NLSgbZ9Pp6cf36u7y+s80Er0Zzg0artbMNDSm2Zs/iZxWAOw4CrE8FsBuaPXcbCIALGIDhIsCnOpKKZXXGLEXD8FBbvYtgGF6JiT9XUmgZXJJIaRKWy/kzKXLofX+WFJABCV59SqL993lvyMPu+0tIidbajt1DkH6+JjM+Pi49YWi+AHEm5zc3fRDVUKAQ2rgkOe28OCH1XFm2ffcDFZ9YwdNNJpLgtQRtTrDL5XVx9ID+J88kwYvjObBsdVZsXk5s4rCBHjX5t/9YoqvQDQDtsLGe+xO/73e6l762ZuIdF/spqbu6ClrXdyx4P56urP3gyy+/TMQzmGQtsj30bGs+D1Hs1WcbEUh9G0yEoRCYSFh4bRtQ5UyEYl8hSVKivxKtbeztkZG+v7Xntdt2bLi9meO4REywFsy4z5YygiCYSZKsQ2V5d7xY8HmsYvvtKbUDkcCRwMm7vd2q0+mSu4vACmUd49pjWdbjxRuJ8Z3NbYSCS3eNA6/f33//fUtbKwX//s42cterDC6jKCqZJMmwlKmhXFvBvMTqrvmJRLuSJB0OxlYj2L7cbrfn5StN002SJDkIgugPAIeDIZFVgjdYlNVyKgIqAioCKgIqAioCZxUCM2fOzKqr6/fFV1893AAwZCjAj3sBYiK6PT+4Ab+X/fLLQ9N79+7n2SrvkOzwQsWNMCNhptI3Ol9+vvBJ6Zf6layvrXgmA17O/VU45NhCzCu5wfOANSHmOn5u3mfWancZOWv/WFMNX076kp6tr/2Y/bTyZd383Dfd0TpeW1CQWHvHHZkHfVYOJlOlxmCoj66oyI8g+RjcyAOVSkk5kj58+BcJX3758I5AZds/3xHB6ytdSzXbE0R367xPn/742OXLn9sc3hhOo2JI6LM8AxIsBqBkEqpSG6HgWm/yveB6GD58VXpu7rb07767t4nj7CXjxn3cd+XKJ7fffPMDE2SZ5D/66EWv2nhZFsumJen1uXQzwbuBBmioAXAQAHlxaN3Q3OMGBmCzCGAUAZqMDHMrZTY7iZqaeBvAcQPAxwpFzXYgASPAL3TGhYeJXpPd9OB7bpJcTVZCESWBizG7tjz7ujLs3pldIngxGrRtOPL5d5lCRXUCWOysJjOl2k0SosTzOpIkSV1yQkOvy84v41f+lEEP7VtH56bZgkOuZ0q1xO9w6SWXm95XILLk1Xe1+N6iZQPx+SLlmn9MPchFd49lA47U+drymG2ffkVaaup2X3PNNe/0zOgj30tbosA/YZJPBcuyrFGSpChZlktpms4mSZKXJMmJhGd3+qBiLEj6eq0vOiQpZVnGmIoQnVCUbT40vQmOqtp6YPqwQAUvx3Fh+c9HfsaCb1GSJBb9NkMhg4JvvXVJ31rhOA4/NDxHTyo6BUGwEgTBdkdSOVQQAgAm2AuKtO0hvKVQXoKEO6+d1TsbCF6LxbJ98eLFHX5GnW3kLt5rBEFwchwX35U5CeY+hy++eJ7fTVFULMuyLd+T/a5PEe+tvms2mDZ9db33Fr0oilaapr3fdboyovbrKopicrlcVSzLxneU7DTUXtu7PmVZPobJ8wK1pRK8gRBSz6sIqAioCKgIqAioCJyVCNx+++2X79kz+fmtWyfVAUwcBLAnTJVoV4aHKsmlA19+eaKpT15fopYvJmYXng8OuQme6fWW0j9hsKiTcq0ApOJwVEZtbNzi2frcTzdaebvyQer+9Eel+Kh864Jjd+gvT7zNddJdRhY79lOjoqcIX5/8r+berEX2pwquNs5Me9Q5IGqkh8Ssrf3NeMMNlv0cd5mcn78+JS/vN63LpZecTiO5Zs39O7symkjXjY0tTx0//oO0L7549Pfw2g5E8IbXaii1IkvuAkDvpVlwcWocpA9pfuAo+o2Gn+01UDA9aDXnqFGfnRMXVyycONFXp9HYGkhSpDZt+tOhIUO+zYuLK4V16+4qaPYqFgiAbzKSkg4l19XFC4KQfbI5Sd0KP0sGDALFImjdcNNhgB/zAG4nDYZag6LYZbu9igJ4RwYYaAEQqYTh9ZB4jsBqTFatMTNR6TP1CkEbH+0s27CVdjU01PS5OjyLhvbmBNW88olao/jZTzkQbbSwf5pcSFAk0Jq2fsOBZ1Q8WGik++d0e7IV/0gwftHtIle9tL6/dP6MFtsDRZII+3/mcuZeGXaF4ojutGzYMnt+tnykjD6nf/6eKKAWBkaqZ0u0R7pFOgIkPwmCQJ/dbk/m1RFxJstyDEmS9Ti2cMm1cL0wI41nJNpra3sRLibhxNJWTe2NBW0yut2apDvHGQqZGUrZcDD2fKooip4gCHu49f8X6qGyc+HChUi+t3ucbeSu0+l0MgyDylFtewH7PJz9z2EdAGiUZVmj1WozAcCqKEoDz/NOrVab3FE73qSWpo5IUe+uDc/LGJ9Hekcv+wBA2zYxG75UA4DS7nrBh/d0RVEYTOKGLxIlScqlKMq7gyr81dvRPac/LCsAACAASURBVMJqtRZFRUXhmDo9VII3EELqeRUBFQEVARUBFQEVgbMSgdtvv71PeXn/z9asGe8EmJMN8MOBng+0eRv8okUTTb17x5M/NK2EPO1I4p0T98GMrFnyQPM4FycmebbM7q77Rv9t7Sfc39OXihsbPyN2WFdTO20/QQ1fQfgUvOtrV7BI8I40XyR+U/0uN8I8mf+55kPt3H7fNMlyo+eL7tGjHLV48SWGxMQpTrs9vW7Tpps8dg2XXPJqb5stTvb93vNYtN/jjBmPjFm27PkWb1ij8aQhKelY7JEj44IgNM8swRs6uRvIdsFOwvnv5MPkU2QfoA3qpy8rsOsRry9u5zM3aNAP2dnZO2JWr56zY8qUV4bGxRVrN2685VBx8TkNSPDm5Gw2fPtthtXlItDrmQRIaJw27af0FStwDpAYPeXNe6onn3XDvfsBvk3H5H4mU6rG7RZll+s7BqCyDiDLkTDsQPyQu4doYvsN4qNNjVxlUYFwcvcBQR8fy/tUtSTln1AwcqvQ9eXGXHHbAZNh7l0tanDpWLmB6kS9KzfaGGHjLpO8/ZBGarIfo4blpWlvvrQlGU040Z0HxmQTUFwodY9uP2quVcw6Oi7JkwjPUXSMIdxO0PYd6EkuJZ4sIxM4l6PX0JxG/3abQHJvAEuXlPlbnnvD49+XXy/FRLOaG0KJuytlfQ+pPoUp+sxie6jGwp+o7IuExUKwMYqiiA/gtq6q0gL11x5Z6K84xvqhqNDa6w+JBSQU/mh2DL6xtJe4rquYBJoX//Nut5vlOK5FUe+bE6/tRrfxI91J7uIYQiFtQykbCra+sv+/k7uYdIvn+cOvvPJKq3u6P5ZnG7mL6xNfgsmybEaylOf5YpqmXRRFpfvibs+3uh3SFcdc1ZllQTDrD9v1V+96r1PRX6Xu5z2NauMaWZYpRVFSFUU52h1KeWwfAPQkSVKyLFv8yWNFUTJkWa7viorXZ83AcVyr+xD+nWXZoJKfdtsNLJwbgVpHRUBFQEVARUBFQEVARSAUBGbMeOTQsmWj3AAr4wA+OBpK3ciUPaoB+DB70aKb43v31hAAMtileuKFivvgluw5riG6KXb0z8VjwbFbDZOjr4M87WBiY+M35H9OPEstzt/cmMBlyE8WXB81MfYG98CoMeKs/WPMNXwlcWfaHP6XhnVUpraX/F3tCqaffoT06qA3ZVeTm5o16xWrxTK3wGLp0+I5jFYNEyZ8NHjNmvv3iCLrisz4TrUSG1tqqqvLaAq13alTn+zPsvbY0tJzauPiivQ07SZIUoSSksH233678WDn7Z05gnfo0DV5sbElXjVsoFGjJ/DKjFOetuYmgMvKAPQeQu/U0QHB+9kiBXY+HJDgveiixYlarSX6yy/ntGTivuaa59IrK/sQv/9+Qyn2k5b29AirdaSWYforkkRLivIb09hIFgNc50eoL8tCEhdgmNfawmfdcHUJAI7l88z4+CMpjY2UIAi/kwDDLAAX6/vdvJcddPu1BPDltC4NXOY+sa4tTy+CwbNuPqBPjPeQld152P5v0XjDov/biMSu+9vNLFF60qKkxxt190/3KCP9D8dbK+Og8IRAi/JPDHpQMEx9A4jvRi24x5OESq5vYqXCSgMzvN9pdTsbwzSI7xUHVEhb4WVFhuqyWh3vFilZVgjeLZJMaqbsuzd4FNRVRZCel45bSVuSLdaC5FgBNaf5bYeCsY/gHRwV5yJO1Jf3lIo3mAf4UMYRibI+X0mCIHoDQBIAlHtVZJFovqUNJCv9yUIkKniet2q12jrslyRJQ1c77G6y0D++9lR74cbvU+X5FHn+7fQUyYt+xRTVfA37k0WRHGd7+HT3nLndbgdN0zxFUebO5sdrK9Itnseee6ssUyRJxiDhFu46+aPWw3sMQRDlCxYsKO5sDGcTuet7AYXxBmOp0fY66Wxdd3RNe3EKyk6ks3uE1xrHY5GDVjkEQWQQBFERadWulzjm0LcaFbvtzS2WIQgCfdBPS4Ic7HruCEtJkmIpisLPj4CHSvAGhEgtoCKgIqAioCKgIqAicLYiMHXqY6u//lo3wOGwEADPewiunj2WxvXq9XbO448/z2VkxJGCIIAbbMqzxU9Jt6b/05EfNdazDR+9dV8v/j/9nF7v2PR0lNKs1D1I/TVjrkfd+07pk57tcH9OmSWRpE5Cwufdsnkah2QlatzF9D3ZL9veK39We336ZEYqnlRzxx2/VgFMO42YuuaaeaN++unWqsbG5CDUscEjdfHFbwyMiyvVFRScW7djx5UhbUG74ooXx2zadOOuPn02JxYWDq2rqcm15eTsiOnX7+fMb755MICtxh+F4PUQpnEAg0WALzUAJTQALwDknQC4orW/bp8lWXBReiykD24mVws307DBWQMF0zqcs5SUg8bzz18aJ4q0sGLFc2X+M/fss4W9c3KqY0+eHF2lKAJhs+1PUJShBICEzzikLLMiwAaIihp9kiA4D3moKBLhdB4yS5LAKIpMMozRqdXmNp0iHAFSUn5IKy2Nb7TbNxoBzgGCGKnwKb/QX24upxqOu2XJ7SIyp8S6FdjmGnH/X/ZxZmO3+iBj3LYHXz2XzEw+SJyoKWdd4iqNRnPMAuJs8twhvZkx+TVkjMmjynO89kkMdbTsG4PB8L0/VhZZuE1OjR9DNNldhN3lAqfTRgzIzqUuHl3OZKUElaDRn+C1uJqIe1bfFHXfuMcdw9PGiJWWcvL6DyeaqqwVpIEzKu9e/4UF/+6L4aVf/qk9VnuIfmTgIqhmFeK+ryYy1fYy+McFy8QJ2iHKPmWre+muxZr3bvjSYtSYlEgSvKMfv6fS9tBr/aIZbnrwV374JX3etABA9sTW91AjlSTJQJKkETDDYDckJvNmQLeyLIufC70YhumScrzt+JAgQUKjJ2wn2lPthYq3rzzi3tmW7GA9ZMPtv229toRKuMRTsPF0N8mLNh5I8HaWGEsQBIZhmG57IacoSpKiKDWRJtmCxfhMlRNFsba2tvbYkiVLWr1gnzlzpiY+Pr4vxiUIQjHDMJpIJuQKd7y+pJE+f9vueCnX0XrvyssUtNxBItqbJNCj3A0Xg0D10MdXkiSapmmBJMmA14yiKFrvfTkskUV7uPA8TzEME08QRIdWH/7jUAneQLOqnlcRUBFQEVARUBFQEThrEZgx46Gnf/wx7s9VVQUUwLtdUro1b13H7eWaFgXdqYG3d85OGo0L0y67zB0/YcJUsXdvM8Nx0US9vQjmFj3M+hO8PusFH6GLhO8/CqZG/TPvE6ueMioPHbzEeH3Kfc4JpnMJhkl3n3QdoP9x5FbDI73fsb5b/HDUnWmzhfcrX+EujZsCmpr+tjvvHLsLgGmjDgW44IK3BhYXD4Pjx4fvi9SkxcSUx0ya9E7OZ5/9Y/sFF7yVq9c3GL/8ck5QXr8cZzOfe+5HeQcPnnfwxIm+Vv+YZsyYM3bZsgUBEpf9EQhef8uDlRqALBbgHBkA3zcUugHqqlurZ10k5C7PhKQmPVAyBSfTG+DwNR0mWRs9+pPEnJyddF1dmm3t2ntOU1C/9x70Gjz4SIrFkmslCJDQ6xkgrc13/GOg02VZAU6pQ5vnAj16sWjrvxOETBgMx0wNDSa7212gA0gDgshRjpZuoZ+Y7yK0sWMVABe4Gjcq8UO3N1316Z/3RGq9ddSOuPuIWfxw7QFGkn9GYte/nFXg/yzR5ABSr9UpcSaWKK06agS6Xb9Zh8MxkiTJYxqNxvOCxM67Z8gM2VtSlAyINVuptERC3nEwnbpkzEnuolGnPVD5CF4fmWvjrYSPyJ216saoKX2vdV/R7wZ+e/lv9Gu/Pqd746qPrEjWfnXoU/b+L2+JuqTP1fw/hr8mfluyjitxFsKI1IuUbw68RT004knn07/fw/jIYowt0gSvY8HSOKLGstrIsuu6e7587Xc3odXVcUiSpPGSem5fW8Go2LrabyTqI9HRHduQ24utK4RMm/YwSVC7LwnP1Fppz9ezO9dAd4+T53kdy7KdvrASRRF9ViOxDFu1gYQYQRDxJEl6dkqc6QPtTCRJqpYkaT/GotFoUN08FMePXrHoza0oCr4YJGmaPu07VbDxS5LUuHDhwt3+5SdOnEiPHj06DQCygm2nJ8q1l1iwO8hdzzcMQWhlqeD3uYBY+3Y6tCQ9DHb8bre7hqIoJD09SRqDrRdsOcTI9/Is1BcVoigiIRxWUrf28MKXYhh3sNYPKsEb7Cyr5VQEVARUBFQEVARUBM46BE758P4rB+Doto4CTEo6Zqiqyu0gi3Hb7fUJjadUly4S+izPgASLASiZhKrURii41kvG2cnMzIfzsrKGUtOnD6d6945mGCbD3ejco5lbNLsVwYsK3SxdvnRB3LSWL6JI+j5zdHoUxtzswfuJVRAqOCR4nzx8tfG8mKv4CxNmut4uutv0UdVb9ADDMGXRwMVScUFKfUcK3qFDv04lCEjfufPyLZGarHHjPh7odmsat29HEhJgypSX82trc6Rt264+FKgPlnUaRo/+pF9ZWf6xoqJhDf7lr7/+6aG//HJLSXV1Tidb5M8Ggvfmox0T/zgiH8E7gwL4VAfwZ+/3ayR4U+wA82SA+9qxX/C8NMBHzg4fKq+55rnBskw2/f77DbUdrV8kePPzS5LeOPwWubRivudBabzpGuWxrJWiXbLAk4UX0YccW4l4Nk1enL+5KYFLl9fXfsw+c3SGZ+2NN10uP9nrHVcTuNyz9o8z1fDl5D/zPnBckTmSXXnsR+Hzqn9pnsv92K2BNPrw4UrysX+aSVIjKBQrK7RWyzPG11xTf5jeIwpe++xXU8205o6O1p3L5YqRZTlXp9NtDbQ22zvP83yaKIroN2gU+mX+mc5Nb2IvHNGK5PURvB/veZcbljpafHb9w3p/UtbXLhLAz66frV8w5U0bksD3rr4p6pK8a9y7Kn5n3rj6I+vyX5dGHa0/TI2IP09ZW/kpXNDvUud3BSu5xdd83PIiJNIEL8bmXrslmv95R43GwS/S6XRBqZbDwdL/Qf5sVPB2NKbuIjq6gmFHdXvK0iCSsWPiI1R3tkdWnMnx+BMrPZF0rTtJ3mDaxjEqiuLqKJlWuHOOPqSoqOwOVXyoMcmybFQUBYm6Dr77nWpRFEWSIAhU1oZ1T3S5XLv9/XYffPDBOIqicjtTUoc6nq6W909s6G/L4Gu3O15qBLqmz7b7LcajKAoXLkHr+Yx1uyWfKjrUOWvPg9c/QWcw7akEbzAoqWVUBFQEVARUBFQEVATOWgRQxfv118f+ZrGMrwV44DTF3eTJ/4pJSip0Hz06TLd584x2tnL5ttcP875x30gDVNd4VJe9l2bBxalxkD6k+VzRbzT8bK+Bgume7fRRUS+mJSSszXriiR9O5OSAzu0+qKOoOIGmEwJu5WoPUFGsYkhSK3s8OT1b6UVCFKtZjuvvYJhD0YqicRcUpNf95S+P8ABPVgCYW22LT0k5ZBw4cH3f77+/ZbeisEL7auTgpxIJ2muueXbgihXPtSRJGzfuoxydziL+8MPdnVhi1FL5+RtyGUYHiYnH4+rrk8u2br2uVfnLLnupb1nZAHHv3ks6sXw4cwSv2Xw0Ojn5X30PHRpg9SUrO81uoQVKXEOZcQDHuGaCt4kAEAWAGBfAswoAJi9rPVeBZgE9gNPS9nJfffXI3s7KIsErpqyJf7dkoeaJXisbDbRJevLQVeZzTZcqJa4jKFCSb89eaFlf+wn7c92n3L1Zi+yvF/7NeF/qvxU9naK8WnYHdXH0DUqdXCqW8SXSqOgpwrc1b+keGfCQ/MD2e+kZ8dNhSOxUmyg62QMHKtiHH46nWBPD6zNinQqQCkE9o0z9ftr+nrBocL6z2kztOb5Ur9e3UkoFwjKc83a7/RIRYDQ946IYdvTAFu+7ziwafP0guTvzkyuM8y5ZbOsT11/y2TicsJaTaw43k7j+dg6Pnj/f/l3BKi4ntq/0+b73uaEpI0W0aeA1BnukPHjRosEXn1xZo3F++J1WrqxbamLZnwJ5doaDH9bBZ2VRFOVwH3bD7TfS9TrzjY10X+G2F4hICbfdSNfzJinKIEmyqLO2z8R4/InRnug/GCI2HPztdnuDXq+PDlTX6XTWazQao3ere6DiAc9jVi6KomKCIVQDNtbFAkjSoSo3VKIZSWGCIIS29dD6gmEY9O0+7Wir3v373/9u1mg0Q7o4hIhVx/swqlDx2mvP+zpiHXXQ0Nngux3MGCNBNkfCzqbtfUEUxSiaplvtgOtsPCrBG8xsq2VUBFQEVARUBFQEVATOagSak639HgcwqR7gyRYiY8KEJcYBA7Z+zXHcnrKy2Hmff/5Em4z0/tvrfUNEcnWuAnDbQTj/s34weQbpO2PUnNARX7yunEPkN9A0p/zwwwXFY8fOOWfmzNliTk6KQhAamaajxPCJVQVEsYqVJItHiUlRZlFReJLjooGmC/RutyJXVpYTM2b8uxZgxkmACTaAbL+txQ1Mnz5zRx0+3NemKCAD+KuRO5rCWgoAhxhzmofqwIHrh5hMVdZNm25qsb8YOXJlRkJCIff11w+1k9QO1dArovv1ey/P5WIEkynPHRvbn1+/flZLUjD/KKZPf2z09u1X7Tl2bJTHi/j048wRvADLsjSalFSO6ys3NSU5AfyI/9MCbU5MBlAQDzCeAzhHAIh1AfgnL+vsEjrdAiTYJG9I8OLLBbN5f0xjY75HDd2sGO8vbWv8nr088XYXekH7fKDHmqfwuxvX63ZYN5E1QhmMN14PczI/kn61vKWUiVXC6OjL+DU1/zZMSBwFX5euUeZkPAJa7RAbSRql/fsLmCeeOGxgUyc4FU4v8NaNdK/Ly2smvnReRD2fO0LK/vR/knRW1yMsy7ab5CTSN6kmQnqUu/taM5We1KLqCkTwojXDY9/NMiyZ+pUlxZgm4+9/+exqo82NPuHNxz1jH3U8MP6pljX/8sZntFa3hThpraCeuGChfdGmubppg2a6stJGWrqD4PXF4VXzVtIWxz+MRqM+kvihiommafJMEAqRHIevLe+2ZkzK1fJ50B39hNtmd5GF4cbTWT1FUUyyLEudEYFnajxtSN52t5eHi0lbX2YAQNIw0j4JuZIkoQ9vQNUqjkMQhCKGYbLDHZOvnizLLlQfarVaTz6BM3ngFnmSJD2kZjhx4JZ4VPOiPze2geTuSy+9dPiRRx45V5ZlG0VRjYIg2Orq6mzx8fFmQRBc/urd2bNnD+mul2ahjsfr1X1GiF3/WDu6f3ZF7RoqFoHKR4LgjcR42klip2UYpoPvyKePSiV4A820el5FQEVARUBFQEVAReCsR2DGjAduKCwc/eiWLUf0AD/EAPRxADjJnJxd+oaGyo2KolBGY/KwiopcQpK0UvOWe/wHwHExSQB/Jdxug3AqydR8GSDqJJxHJ8BFN3m+Lxk0jRpBZBVYtVhJPJFkjY216qKja0mbLcF1220PO3NzoziCwDZJQFs3bKv5J/IBvq9cvp/N55uP9r6OnfJG9al6RbFSK8supaTEaP3ww0ejf/kluhJgUmPrZGvLskym6Ay7fZJLFDk+MCm5IhpglwFAIQDObQK4ttGHC6p3p0x5bcC6ddP22u2IjZMAcJF9+/6YlJn5u3bt2psrANwEgJMCcHnOAfxiysqqjrVaWWddXaoNoJECcNIAvRwAIgEgo7LV+w+dCUTo3XtvYmOjtrGmJk0E5KRBJAEkTBIGADvMzXXOiQChh/365qOzJe2JEwAGGnFdsKyTFkVWkmWc23nojNp0upetrz2eAIjWASRSABQJUM8D1DoBiHZ8nbGODJCj00NiNAUURUBVowDHrJ7yJpMliuMcUF2d1Kly47XX7jL06ZNGMoyVFUVWfv/EUqXUWUg+nr1AeKVsLj055mqpn36gUidUw7NFj7AXxVwmfXxyCf1izq9KLJMBz5dOJ8YZr4F++gTlocKbiRqhCu5Ivlfe1PQjmaFJh+/qv4N++pHSS/2/b6oqiXLMm/dYsjs+3ioqjJIyLqZhwvNjykiq+VrqzsP+9qpY7mDJm1qt9mB39uPfdr3kfjPqhftavRTqjOBFn90l29/Q+pKktY0Tz/sUvL5zqORF+4b5U/5te2XjXF1PEryeFehV8xJVDR+ZOK5Dmxv/sbhcriEEQVg5jmvX97wn1I89tQb8+2mzxbkRz4miiISPzltO7yWWkBzq0aO7CFGf4lZRlIpIel0KghDXWeK5M7mG2to14GWCiZNwQkmSxA/skF9c+MbTXfMU7mJD9SmSmV21EsAEYwRBZAVLLIcbb6B6kcIX1z1BEImyLON3j3JMjuZP4mIc6LE7YsSIOIIg0iRJsiEJfLaodxGHtgkuvUpazxfO7rBjCDQ3/vdPX9nuTmoYKCb/85FYO15PdzNFUU2hqsd9sbSj4A3JL1sleEOZdbWsioCKgIqAioCKgIrAWYvA1KmPrS4uPif/6NF3o+32/VqO0wDDNNS7XHb0jpX0enOyKMYkud2U5HBoeSQO4+JOGBsb+4Ik3UxSVC6IIibZ2EMAfCay7AFFTE+n5QtvJMjUTEJRCFBKDinw81cKFB4RsD5JSpQsgzxgQB/CYNATzdYKSJZ6fnqwUrAi0rgEgZ53BP70/b35/wQoCp5u/n8zGdjyfy/ePIFKXjxvs9mUgwePK3o9Q9ntIACYBQDGS7BN0lDUTArLSRKOBduZj94StmZyE8lSjAfJ0wYWgPLaQeDvEkGSbkaWdQKSrBQlsCTpAkHQeInv5thoWqQYhiecTgM+QGCs3vHKQFF2THgh8zzh9ZXFhHWoTjVijN5kXh4S3PsPk3uREBdXq5Vl0l1fnyo0x4QCZiyjkwGkMBVzPkIXIaxmmxOKIcCcBBAvtiZdsSwokGPwkq1AQiVFQuHtQNMCJYpYB2N9QQGo6YTg9V0enr4BYE9U8zrogKDO1ujh4ks5SO3TjFfJPhI2bHDBMZsjI6M4rrQ0qzbQBecjeCnKQc89/jSZrsmVbk66w6Ncakvwvln+MjPKOFau5GuoG+OeJQB08HE1rg833JjwN88aJcl6aVn1m4pDshF1Yjl1W9LtsKx2DX954p0uU2O+a+0PT0dH/+u2LQRFAq3p2D84UNyhnHd9+2s0+eOu7/UM820o9bpSFv14Hamxj+gfmNFqDjoieNGK4dZPrzTuqtzaosjzWS1gkjWMpT2C1z8xGyp539g8X9fdFg3t4eJaszlG+GVXNW1xIMYMSZIcEj96vf6HJsH1JnCMhnJJv4qkMoLsm2mX7S6CPFFXyDj5j7RarcfCwu129/KYUpNkeTcoE7synT1aNxJKsFADjjQhiqpFfJtF03Rf7xZ+TPBoCjWujsojgaYoCkNRVIfZ5s+UNYbT6Tyh1WqTOxtrKGSQb9s2qpbPxuuC5/kGlmUDWjp0hocoivU0TcdEan2E204krz0k67z3QU9yUyTDkejleV7UarVpNE0judtyv8drBonyM6nebY/Y9WEZSWzCnZ+eTmgYapyhXNcdtS0IAibvY8NJgNlBkrWQEsmpBG+os66WVxFQEVARUBFQEVAROGsRuPvuu59auXLl9JEjR27OyMiojYqK+s4/2KampgtkWY4qLs6fiBmwSkvzbYcOjS7D7fVxcceSGcbFxsXxrvx8kjx5so+DYSyucq4gpoY0EdUNKTY4md4AhzHZWLCKReR1kOxDZScSjB6FqlfBir8jD4fnkLxFhaxANqti8ZybBORvPefWRwMUaQH62gAOGrBcYiKjcbkalaamySebyUonCaBP0mqncc2kogxOp1YEeJQC2OYGuKAeScrk5Ko4g6GBPXqUawDItwHUsM2KUY1Gq/0pOj4+Q3G5Ul0mk53bvv2KAgBOAWBl708lO/uIOTd3m3PLlpsEqzXVlZhYFXPyZJ/q1NTDibGxbyXu3btsJ8BWfTNGaCHxaDrAnMpAHrQ33/xg/+PHR5zYvHl6q2RsoS82/6R5IgVQxwOMLwc4z6uE/c4EUM0ATEVSigBYmQFgN4CmRg+DzCRcfb0LlDoaCjdquN8sBFl0m8PprGUACmQAJD2uDsGOoDOLCTsJ57+T77MAoQiBIoGn6NUvkZelcORnny3cHMzY0aIhMaNJP+fIBeapKbPE8ea/tCh+0aoB2/hrxlwnJvVDD947cx6Wnz00S/NIxlugVUh4uuQOuCr2bhhnngokxUr1/DZ5fumDxMO9/2tbUvqg6a+JM2FZ7XcegldXM9by6cpXDbHp9WCeNuQEO2FodTAxdqWMeLDQKC5ZUxRF0W90pZ1Q6trtdlSoauXR/WdyN05usXzBNvwJ3lDaDKdsdyRZ6ywOVPOKBwoxy7znEI9XmJRDRYT+1Qc9Fivi7iNmekgfj3IVD+lYqcH93RZKrqw9SIDCUXHR/cHFs1BrWR3FcV+HM+b/hTpnikiJlC2GN0M9gQSWbz5wa7qiKOUURfWN1ByJohhQmXYmrDFwi38wSZZ8BHR7Cl9/MvdsVe/6zWOXyfsztebbrsVIxeF2ux2YgO6PYjHjS5rWVpnrvX58iVzJM20xI4piNE3TLd/x8OXH2YZxuCSv0+lEG4VGmqYJJPlDVcV31G+o8agEb6Q+odR2VARUBFQEVARUBFQEzjgCuD1u8eLFOx544IG/dhZMWZn4r8rKvIyffrpt+6lydlKjccUkJxdTRUXDTvr+npR0zFBVlexoVpX2jGKxdeyogP1vPIBJBPgmFgCTJU2wxcRknsvz95XYbA+hQtl7LMsyGmNT3e5xoiQxolb7rV4QlsiybLXw/I97DYaGpCFDvklNSdnFrVtnsNTX/3M/wAZDc+UJtiFDJp67e/fq34YN25C8Y8dV5R1hOHXqE8O2bJl2bMyY5b1lmZbtdqNiNNbRy5fnFQL0cjcT13g4KAD0E57m8YY9/TjlPZuevjt63LhPBi5fPu+Xri0kZZtgbQAAIABJREFUTHjWOx4giwKQKIBNFMA+G8DEY83k+p5EgIro5jitCsAFLMA5Ipiq9aA9SsCAkwKc30+OMbsYy3sLCXFHjgsgWwA4KgM8dgggxpuML5goWxO86KuLtXbtmlIwbNjH+YXpB4zkhddRFCmSskLKkkzIyqp/y40/LtwaiBD39Y4Eb5FxhfmZo9Oj/CN6qvdy62jzJcJDBy8xHrRvoePZNHlx/qYmg1nRb6hayyw4eJfnOWC8cSo8nP4+ACECQYHyfPFUZUra5fKUtEnkawdehvfK3yb760eJL/ZfazlZarLfeiscT0k5kDBk2LpkJHoT/nXrnmCQCKeM3GhjnPOWaswU/VA49cOp0yg43yTzc0XlcIlOdrmjDa880Cqh2/8ywRsOXlgHiV78SeVmeHw/+dUbEpTfD9gMCvVIuG3+L9VTFEXvcDjK9Xo9yfO8lmVZtrvG19XEdqIouj2GnX7KRF+sqFDked6m1+tzIxF/sMRFe1u7I9F/sG0EG2fb9rxqSvRt9qg8I62y9vqr2nw2IbIsG8JZW5gcLZx6vvF6PWudkiS5FUWRu9JWsHPiK4dErCzLBMuyJbIs49b4kIm1tn2KouhE712SJL3fjUKNqvvKS5KEak6ToigxkiSJiqI0EATRqCgKj9ue8GWDb72JokjSNO7kOnsOXCskScYQBFGKY8G4SZLEl0dIpntyT5zpI9zroSvXd6B7TKDz/pipBO+ZXkFq/yoCKgIqAioCKgIqAl1GYPbs2UmoLNq6dWvWtm3bbvnb3/72TEeNulyumLKy6FfWrLm/yeEwBdwC3+XgutyAj+C9rBFgSTyAjWLZeCI19dO0oqIPtwPk+21xdZF9+jw6qqQkm3e7OREguUGnezVDr7cQI0bMkHlep7Csw7Vz5xVHkpIWDNqz5+bDigL4YOAhYwcN+jaHYS6s6YzcxZJDh36dOmDAz71qarL2rF17T1O/fhsSDh06r7rZh3dFDMAufbMVxIQmgKtbfH1PQeFT2VoNMTGVxpQUh5Kba5AkSctWVOQV79zZMbncOZy+pHlX6QC0DIBeaY7paQUg3qs2HWkCSKYA4niA93QA18oArAAmgQNzsgLEfNJwxygC9Bl225KXCNiVfALg8UqAf6Z2pETu1Wtr2vHjI9shxE8RvFOmvDaY46yETmdja2vTIDq6UllXonM1jBqmkZOHo1QboHAzDRucNVAwLWiVsC/Jmk5XrhcEDgQh3t4xRjI4tKVRkkgwSiMQILsBFNxVqwUgZCBIm8IxTiUmBkSbLccqCEWc212oNRjO89hSFBaCAwlebH/2bEju339fZuIgm6g/p3+3XUeOn3dEZyenvr148eJWCXN0Ot3aLl9abRqwifyt5I0XDWbO6etRGLVVrOLfVII3ONT5LzakK7/sWW/guI+Dq/G/Xcrlclk0Go2xJ0bZlS33gRSQqOR1Op0Ner0+PRJjCYW48O8v3HrhxhyJ/iLRhi9+n4UGQRBJ/krrcMbnTUpmC1VxiH2hbQEARPnIuZ5c5+GMNZg6wSq4g2krUmW8XthJmE+CIAh8kdYUKImcoihos9OShDdSsXS1HSR5RVHUcRzXsgPIq0D2ENToY87zPIF+12dCcRyu3UhXrm9MUMhxXKfcbLDtqwRvV1eoWl9FQEVARUBFQEVAReCsQABJ3q+++urOqqqqYXfdddfLHQWF26937x5+28aNt9ScFYEHFcTS2FPKWBeZknIgpV+/jfHr16/a2Lb61KlPDP/++5lHGxvTrM2K40v70TToJ026jKuuzinavXuKZ8v5tGkPj1qzJrHCYimjfGRsTk6qYeDAH02rVz+2P6iwOixUi0nGACC6gyzWH2QDpCQzTC9alklCkvaJAI6KoUP1hqioaucvv8xsN3lT4JiQ4P0oH+BKI0CStzhaYCxUAJrsAL0kgGlscxI3BwHwAwtwIQCk2il9sV6KMlB01GuEeON1dqjYzsAmU0Uz2XpHDsAFbRLaNTePqtwBA9ZHyzJJVlX1bvzxx9v9koBd2s9kajIOHPg3V0LCMVi58qk9F174Vh5JiiZZpprWrZt5FHKXZ0JSkx4omQrdAgTAn+BFi0eXK7NlC70Pr+Rk4DjOo+4BAayMJIq0AmYCFAlAavLaRStAkKBoOBZIkhFkWSuKYiMtinUMx2W7MGFgQwOIP/0EHjX2+edDTGysQ6cxCkAZ9c0ENT7wA0hWECP6UFm8aZvu0/3bGuleqR4vRLm+SaPsPnrQCPTCwGsi+BKNILyufeKvDaQeEzG2f6QBp9PCKd/F4FsPvaQTFLEc3I7Qa56qseW5N1Lwt9GPo/K/5w6PfcO7X5WaFPr1nuv17O0JVaiKorhw27fftulu2TJtsVgOG43GsKwUAhG8iDAqRyVJskTKczVY4qLt7IZbL9xV0tX+uqLw88WMSkee5yWWZR3tqazDGRt6DuO2coZhfB+aAZtBYleW5QaSJKP9PWdlWXaFQxQH7NCvQCRw7Kg/WZZTAQC9dDv8DAgl1q6WRTy9dhGJDMO0fM4G0y7P8zpcJ8GU7ekywZLPwdyPIh27LMsnSJLs1IO7vT67si7RXofjuIAK5mDuQSrBG+kVobanIqAioCKgIqAioCJwxhBAkvftt99+FwO4++67X+gokNJS4t1ly+YFrZKM/IBOWRME1/YpZazBYDX07ctq8vK03EcfvdzGp9VOTp06d+SqVU9vFwSN10rg0n4UBfrLLjuPXrv2nm1ut97z4HLFFQuTRJFNXLPmpv3+ZOyMGQ+PXbbshaD8X4OLvW0pHPsbIwD+xjIMTQoC+vtioupneICntk+f/sKo5cvndaH/97MBktMALvImnttEAlRJAD8IAMkKwH0KgFECKOMAtmKiMUanGyCJosjwwk4AZpcEyYwALNUER81er7gMN8BwO0CmV+18akxI8MbGlsC6dXcVXHTRv/rRtMiuWXP/nrS0QwlW623ZRmMd27fv36t/+OGuAqyFBK/RWB1vscTXYJ3mljzrISwLEB/Bi60YjQVmhyOeF8WYVg91ubmg02o9HXhyyQmigwHQgKLwBCi4e5gGgpAVghCBJPFfM2Ery05SkuwUw8R5fnc4QD5+HDwKYWzTYLBrGKNWEGURDpzcTWfH5EpazijtsxQ7r/9woqnKWkEaOKPy7vVfWIanjRExydj9X97isZK4pM/V/OJrPrZWWspJX9lXr3zfekW/G3gst2T7G9r3bvjSggnK2vOidbz2SQxXdOJ1jUZzLLx12LoWz/MZ7pToBzQP/qmLHtCRiCZybZwpglexOmjH/Pe0ZoV+yOl0TsYRabXaoFTXLpdrDGau12g0fvYzkcPkTLWEBABumW6TmAm3VIeZSLL9kYSrQMPWQlEvSpIkUBSF2TO7fARDXLTt5EyQP6EOFLd70zRdCgBJXd3y77+9PdQ4OiuPOPI836TVaoNKkuZVW1rbEruSJB0TRTGWYZj+iqLURXpd+8YQLBkWDkaKomSgfUA4dSNdR5Kkw3ivIEkyaEsUtFjBOLwJvuIB4KwUMgTjv43j6AppGu58oJeuVqv15C8I5ejK/SjY+18wa18leEOZNbWsioCKgIqAioCKgIrAWY8AkrwffPDBfIqi3Nddd912nU53GgFUUQF3/fLLtLySkiGnqR27d4D+CcAUEiChEeCKoJO2XXDB/CE6nRWOHZtc2WyJ4Dua2yUIS1RCQnn0yZPDi0+1e2k/rVYwT5hwjWPt2lmt/FIvu+zlYQcOnO8oLh56yNfSpEn/6d/UlGAJZNMQPk41NMB/R5LkQzRFSYQgaKRmCeksAHh0K0AGP336Y2PDJ3kRixcGA5j1AHqimcxVFIA9NgC0rbjYADBcbCZ49ysAmyWGkTWiGEdTVDxoNJMERdlF2O1iGcAlODedEq/jxn00WKu1unxk7bXXzh2s0VijXC6DdevWFSa3m3PX1Oz83R+viy56M89H+IaPY3PNESNAZzSCx+Nx2LAPcoqLR1rr6vJaPdQ98ACkpqSABss4JRvxVvEjhovNt0CmJptwyXp4u/LvRLF7L2gpA9yZ/LjUN/o8O0FQCs+Xc19Xv8vViE7xzqz5jnrhiGbG5knsSVcF8e6kd2H6iD/znxxcTi78bR79zLnPKOOyJopI8E5bdQM5pe+1biRrt5f/Rr/263O6JyYttL+y6Rndgilv2pC0nf3tnYZpg2a6TljLyaO1h6gJ2RcJK/Yu0Tw56QX7Patvirpv3OMOJIUx5vYIXulYuYF/Z3U1qnidTucIkiSPcRwmDgzvcDgck5Upo65hLxl7IrwWzs5aZ4rgRTQcT76ZSvHiPiW/13D8ndh9bJOBZf/TGVJNgutNYtQAGcqqQTlZzxEUWUEIcnEUzXhe3P3RD58vK/qGomIr2Af7UMYtSZKOoqiQlXuoDpVlGZMe+dn+dNxzpLfjh4pFVwiVUPDsYtmIkWxtE1R1Ma5W1Xmep1iW7VS1igQzRVFJkiRVURTl8dvGw+12l9vt9kaTyZTmI31DnctQxoIK8kipl9v2i9cAQRCYLOuMHTg+q9V6TK/Xo/VYS9LLQAHhHDIM40YPYZqmk/Ae4z9PgepH+ry/RzSS/mgrIopiJcuy+KUqM9gXAN053x2MORoAQv4u0ZX7UbDXi0rwRnqVqu2pCKgIqAioCKgIqAj8IRAYNGjQbIvFcv2wYTOTOc69LyNDabWVu7QUHvzxx78mVVXltjyk9MzAMAFYXhzAMJFhnKwgbJcBqmsArguoJkalaEbGDu3q1U+0SvrUHHdzuwzTH4zGWm1dXbHzVLuX9jObbXHZ2Q8X7tp1eYX/ODGB3NChX+WvWfN/W5qTyeXapk9/fOzy5c/5KWhDVRsHQhLbWzCCJC/XEMRQRZJQwYsq2695gDnbfMnF2pK88fGFhpycHbG//35DQKyafXeX5gAcSgDQUADRPECfEwBfMwCZHEAyCVCtAYhtBLipSK9/fRhBXMUKQhTQdJTMMA5aURYITU1zO012hr66Wm2jx3qhvVEbDOOG2mwmF8C3LQR6IHS6cn7q1KfO+emnW4tqarJbPZz4VL7V7jJy1v6xJodsIZ7L+YDPZQcwy6qXEJncAOX8+CuJA5Zd8tr614hH8z5qRM/dH6pe1z9bdJ9mQsx1/IL8f8u/OZaxhe5ieXzyedI3pSu5Fy55jZ+28mrm0bFPSmY2ivQpeOtAbPEBRoXus+tn6yf2uoTfVr6Z+bV4PYPKXp+CF9W6/gTvhOwL+TWHV3Ko7vVh0R7Bi+dQxasUVRjJYf0sUFhByQ63nRKlg1EMu9Rz3uHwKEeD8eu1EfLT9B1Xa6ksTKj4v3OcSYLX/fKyJLGqLkr/wr1HEVH77NdSzTR3R0cKXSR3dS/e34pgl8qqdO4lXydy9fZnI6XWPhtmFy0bMA4kVNFrsvm/sudv3t89fpThJB7CbeYkSba61wcaM3p8EgSRSBBE0FYeaNNAUVREfYWDJTpwPF4lKYSDUSA8InXemxTrtJ0fnbWPc4HJp2RZrpNlGRXABiQevarMSIXWqh0flvjHtngisQsAmBhLIgii3keAoh+zIAho7xDflogMZR5DHVBXiLRAffmSmGHCOpIkqbZkdqD6XT2PZCbP80Usy2aHQmKjZYYgCFqNRsNhDIIg2PHaPJNWE5FaA94ki0qwhHAE5iAs72IkX2maJjFHZagxBEPcYptOp9OOnw80TZtRrd2eb2/InYcarFpeRUBFQEVARUBFQEVARaCnERgxYsTUsrKyp+Lj36cIQibOOef7HUlJzcqxpqYmc2Fh/6cwOVjPxtWcAIxhbtIYDA1s81Z4nqqpWdYIcN9+JDbbS9bl+5u/FUDruH2JxW4jNZomVqu1sw0NyTaAuWhHsB/gxr7JySeiBeGLnbW1WaeRV1dfPW+wohB6o7FGURSC+vDDlzY1t39UA7BZD9BIA8gEQBraFDgAsrvor4rk63N5JKlNkGWzAsAoAIoIEHcC4Npi/7EhyWu3RzfqdBadILCEzRYjGgx1ckeEamtcluQAmJIBRgkkWcvK8kEFgKoA2C4B3F81ffr8UUeONLp27hxczrL12VrtzWRTUz8PManT1etY9h/Q2Dj3dx/h3HatoNKZpnn5++//drjjdXQqyVpPrLVp0x4ftXr1o7tcLkMrQsFH8H5V/TaXHzVWfKPoAf2t6U87UshY9uWSRzU6KgbW1r9D6CkjzOv1sWtI7KV2JIOfOnyVabxpDBx2nxSR4N0if0IWyhUiqm2/2veB4ZLsS5SVhz8j37vyQ9HfosFH8CK5O/OTK4zzLllsQ6Xu/J8e1X/2p5+bUoxp8qxVN0ahyndY6hjRZ9Hw6Pnz7d8VrOJyYvtKn+97nxuaMlJEmwZeY7CvgJqAvsxyXRPrXLA010xz0+ocwn8PJQ0iJUmGPjUHypN19FMdzQF6FTo1zCLdc3cFTW511JZgd5BAUQqj4bwWIT0x8x33cSYJXsebn+UoVifoZ99c6Hk4fWe1GQ4UxRPn5Dnl6kY3Vd0QBSRRBpJ8TJLE0W3JXayDSm3hnS+rNYL8PBKeyH/21IN+d89coIf6cIksWZazSZIsCiV+3Jouy3J9KIo/URRru5rgq70YQ/Uo7kmi1y82DL3DtYgkrSiKXKgeqN6xmNrOQ7hrIdg14H3h4ElwhS8aRFEk0UuXIAgNRVGomG1RtSIJiTYgJEmyHSlMu3NrPcYaDokWLBb+5RRFMUmSJKN/dqgeuKH2h4S52+22arXaoP1f0Z+XJEkbRVE6fwuQ7sQ/0LiQ2PW+pIrYyxe8V/pehOF1J4riyVBwChSz//muYIdrUxRFORg/Xf8+g0my1nYMHRHoKsEbymyrZVUEVARUBFQEVARUBP4QCEyZMuW8LVu2LElLW+Hat++iqptuejgVgCpRFHkgRUknP/jgRU+iqJ497GRs7KIxALcQdruJd7lMPFoTJCbeaezTZ3BDWlp5lNutsYsiR3355ZydGNuVVy44h2WdMss6dQ6HSbLZYhtP+bb6oj9F8Or19RxFCZTFkuAAeFYBuHc/SU7PT0kpiyovP+Albk8ftU+92/rM0jiArQaAfxU3WyjclQMwqd1EY6HhiO0miNnZnw4oKcl2oXAMgLUC/N8RAOo0UqxPn18zq6p61VksSR61Napmi4sHn2htUdE2AsTklXMAZtAmk4aUpFpGEERFlt/iBUFXOXFiJgofzJLEWtatu/loTMzrA2R5oNFiudgpy4wMsIHu23ctxzCTivbtu7Bd0i84r+KeI3h1unr2iiteGrpixXOt7CAQmVM+vTLYxSbiqSPTom5Nf8qRQsazjx2doT3HOE65KfEeOOo65v7g5CLq4Zx3bC8U3ma4OfE2qcp1mPnVtldCgtcdcxxuXH89iwrceZNeFL4s+JzuG9tfWbL3HXJQ/CD47PrVQqIxTUKCF60ZHvtulmHJ1K8sSOj6lLoPjH/KQxS8vPEZj8ed73ff36xuC3HSWkE9ccFC+6JNc3Vo45CVNtISDMGLbdgfX5zNW0T3x6P+Vu1kdB6Lh8HFG6LHntj6vUnLfdt2pYiiaHK73eOkrOSbub9cXicxVF04BK3ocpF7ls/PcFgKDIrsJs2pwxvzr51TRlKnr+nQrpeulT6TBG8wkaNCV6qo0bKjB9Z1VN7x+OJsk0zN9J3vygN4MDH1ZJnuIHnDUfBKkpRLUVRIftaYAApJqe4gef3mWmQYxmNBc7YdHZGuqLYVRVHPMExtsDF7FZjFDMNktUea9iSJjbHwPI8+pKcRjagaxOsvGI9SSZKQIDYQBGGPlO1BpFShwc6Lf7nuJNkdDoeVZVkakzAGG1tn90FFUfSIe7Bt/dHK4Rp1uVy1+CKEZVmDIAgaVLojyY3WFDiecJX9XV1j4dTHOr64gyWHfXXallcJ3j/aalbjVRFQEVARUBFQEVARCIjAnDlzsl5//fWtOTmr6pDgnTz59WSt1qr54ovHQlI1BezotAKn7AyaicncOoslsYWY3L+/lioru4oAGOb1uttAAzTUDBtGSD7P2wsueCu3vr75uSom5gSsX3+n56F72LDVaR374nosGmKNxjRWkmjSbt/vxnYBri7R6yeOiI2t0paWHv4l+PHgOP4bD3D/SYAFyQC4W3j2CYA56QCPVnakag3cfnO7KSkXO/Pzn+/9/fc3HgWYYAN4OjXYdjF52ciRnyZ3ruItZQHeGgJwJ8EwdRxFJUiCwEiKchs3bJjiTkkZx69ePWfnKRsIF9m375wxRUU5brebw2RsDQCXlY0cuXqU0VhtX7furn3+Yxs69Kt+GRn7qNWrH9vf+Zh7juDNytoVnZ+/Pvvrrx/yvBzwP955x94nPb0xWpJkyi5ZiAWl95J/Svq7mELlMK9XPkbcnvwYxDKJ0KQ0up4tmsXMSHvEMf/4n6PsoqXlWeGvmbPFB8fNEjXpSZ6Hxrc2zTM63Fay0lpBPHf+8+LD6/+PuXPoLOnc7EnikkMfC/5J0rA8qnnvXX1T1OtXfWQ1sFHKrZ9eaZw5/B4n+vT6n58/5d+2VzbO1YVL8Mo2h7lpwUf93x14T6tEfdds/09cirN6i53W6mQgjJJCxCiSECuyGt7JmkiNaIku+M2a2GiNIQR9TGPqOFPj+OfPDZqg3bH06Swy6Zf46HP0guSSibrtdop1X1gzZPoTQViKBL5ywi3hIXjLa6KGz76jgs5J7WFLmnCjPr2eP8kbzgN05CKJbEs+q4aOFIk+Ugl/YmIilmVRIdapjQOqDgGAD4VU8/qrhrw+gk2WFC5qPb09u6M4vXHg57bHOqPZSYNEJak3eWVzTVmWMVGZNhSLjFCIw+5+uYGEvaIo5RRF9W2LRTh9e60/4tFygiTJLr1YP9PXPc6Tl4RDRa+RoqiUUF+KtLe+cFw0jYlOiZBeZHSGRzjWIOFeo756PfkSIphYw4kn0P04UL/hXCP+8+h0OuuDTXbYUSwqwRtoltTzKgIqAioCKgIqAioCfzgEMNHaf//7398SE98QDx+eUd59A/ARukAArIj22RmMHr0vIykp082yAiuKnGKzxUoGQ628cuXD+wA+zwRw6NFe0UcktlWuTpv26EiSBOXjj+dvCy52tD34PNNsLolXFKCbmvLLkaBsbvfSfklJlfFZWY+WbNkyzUM2zZ4NySkp4PFqa+9QFIHg+T16jhtmc7l+j8IyGs0oq9O5waTRjLEQRPDbzysrwb1wIXh9NZsJ3lGjUjQEsUW7ZcuV5c0E76PpAHOCJo7bV/H6ewVjIrenBgBM1Wg0iawkkSAIeyWAlUJ8/NSqmppry3zj9pG8N9/8QN8tWy6tP3r03FoADT7Ae46xY1eMsVpjivBFAZLLAwf+kNyZ725rPHuO4B0y5JvU+PgS8w8/zDpwKga011jUe9Gii+J6904hAbSKU6aUBWU3kjPi/wp5usmwrPpVzEFHzEi8V/m16WNldf3H8ov911r0tElxuw9rf6r9lPvVtsej4DWn2QEJXiRrH1h9s+nfl/5HmrfxGcqf4B2RMV6cvGwivatya8vDqs9qYUPR98z9X97iWU8+D15frD7LBiR8Ud37xub5ulAtGnxtub7cOPaXAl3hvoyxVf7z0bdye7yTNQh21iA4OCPv4IxCy/n3vs6CvQPjEshELRkX43Y6NivZl5TVXPDaxa1sQ9q7Xip+22nY/81DeYmXOWn77iyaVlIIkuSg6WgdP+7x53dqY8weJXFPHGhpQOWmeYg6/pddCdsWvJQlMY0wYPAARTPg3Er9tCtC8mbtiZiD6cP50Xex9NZDH+p0uq1nmugJJt5QygRS8XbWVkfkIBKNwRJqqIYLJZmTfzxIJAEAJoMqDWXMoZRF0gS3Zwfalu+zGWjrZRyoXqBYvLYM0JE1CG6T5zhOF6idjs6HSPB2t6IZravwBcFpR1euO7R8QMU3y7K4XoI6BEFgutsWIahA/ArhXNM0zQd7vSDBLUkS2lpF3Fqms/lAIhpfQIQ6vq6UD4fc7Ep/wdQNNaaurPFwyOG2/fE8j9eIJyFuuIdK8IaLnFpPRUBFQEVARUBFQEXgrEXg73//u/n999//asCAGckbN77eQuZFJmAkEgUCYLX5lD9tsQbg2jqA86xDh36ZSxAb2J07R1YBTKuPjz9myMnZ1SY5mIeMRNq0hUiMRGypqb9HDx26Lufrrx/fcaq9S/slJlbFUdSHeyor+1vw76e27HfcqyhWMZLUSHNcX8+Werf7oI6i4gSaTjhFigURdGEhOG69Ffz8U5fGTpiwJf7EiTzl6NGhFQAOCsBCIVZBNOcp4lPx1ten261WjVhSUm5oauJoQUA8ExoBrigDeDcOwBIdG+uIcbk4wm5n6wAS6wBuPG0r+PTpj53LMO6GDz54yY8cbY4GvY8HDVqTUF2da0Fi99Ch8wLYQ/iPoucI3gkTlvZyOKI027df6xkDRYmMLD89RFEuJF9+ebimTx/kHxrAIdUpz5ffR9wYdyuRp7sWHFIjPF1yNRxybgY9FQXP911tGWg83zPHbvch3U+1n7O/2na3IniRjJ3ebzpM7XsDPLvpn9S8X5+hRqeOUVbd8K2g4wyyf5K1YOe0s3IdJVnrqI7zwzUj9h4n6zb1vdLj/RrwcNtJeG5tvsZ1o8ak1Gss6dt4MaqJBPIImX95bvnEOyeXtGe1gLYMG97+PqNo1/HYKPI9vTm+F+ScP4OIG5gFrJlRyr49qsgCV9b/xisDksQdxch/91uyVFIVVCIrpbZR63IWGEi3xkYYtAqvLYedJb+4hCiLtff9UGledUFfjW0QmB6+r5VvtLDjUIx4pNSovXFy2HEGxLiLBRxz303QNTmeZBimPtSH9i523SPVcUwEQQi4BR5JMPQ/Dbbj9pRqiqIEnShIEIQihmGyg+2vbTlU/yqKwtA0HXLm+WD7jADxcloSu2CIX6+fKAp1O+TQbrWFAAAgAElEQVRNRFGMDnfsoZC7iFVXcAgGa6fTidYMHpsA/8Rr+DuShl3xv/aqgzmKophgYukKrsG0H04ZxN9PxY1NIHGttE2u5VX6kuhXHMw6CyeWQHXCVQYHarej8929NsOJK9SYuvLZEmrdDmLDz+CsUMaKLwi95Rs5jotVCd5Q0FPLqgioCKgIqAioCKgInPUIILlL03TakiVLnuzTZzBpt8/uvWfP5Ag8eNbTACvNAHYKYEcUQJ4DYM4JgAYK4M4cls0TMzPjdZmZB7Tr1v3pMMA7iQAvlAAkh0SIdg6wv0q1/ZLTpz86atWqJ3e63TpPvwRx6eCkpEqjzfb9Vqs1wZMgzUfwvlP6pPb9imc9yqNbUp9w/DVjrhOTa83aP9ZUw5eT8WyK8lrfVY54NllZWvEq88GJlzyq3wkx1/Fz8z6z+pd9qvdy6wVx0/j1tSvYzypf0b7Y/zuPCvR0gtdFjhnzp+F795osdrvBBTChCeDqxvb8dzvD4vrr/zFGFFnYu7fJXV8/XkfTgyRZJoj6+hIeoLqmWcH837jc3J9TXa5Eorx8UlE4/SDBm529TXf8+IiTe/ZMCTEJV88RvKjKHj36+9z6+gxeo2ngAGxEcTFPUNQoeeJEAxkTwwJBoFi3HghCC4qCvL3Z+6yKu45R7FMDNK0VGCbKs3YEoZaRZTvFcZkuknSwrNZBMrFmlwQgM0BQLBCttid76oB8Rgle26Llg+01Nvhw8N/2BH2z8hK8INxBaozvR4nj0ygibaACTKWkl4vdvYz11RPvuPg0q4V1r3+VVQo58VT1Ki6t9xek3j6BHHjrNBDthCJaAVhtonvfW6ucw+77y37ObPQ9hHUYli9BG1nbqHF+/WOqWHwkmk864RJTqlslzetsXNbxuwrY0iQDIdA6d6/y6qOvQgqWR4IXf+q39081/DYyhY7JsEuNJznZ7dDKZptTAYnR2PKAykpuST5JjxlYxQzK7eFklKePTq5vYl0LP2RMQD/sO4vKUa+/p0EUxWL0rsRt4PjQHKyHYdDrI8IFkfxBUogkSc/1g1uzvX/DNVJGkmSjLMt9QiXT/IneYAleVO9iDMEqEjuDIlR1Y6iw/j/2vgNKqiL9/qsXO3dPzhkYBoaclKCoIJIUA8GsrK7+2Z8ZMWddXdHFnAWVYFpRCSIqiCCISGbIzDA5p87dL/5P9cyDZpjQaYDd8945HsbuCl/dqve6+9at+7UekZcj5ckbLCHTXrwdJUULdGwhELxSsOsi0FhwudY59H3Oh+ph2sUaYViW7fJ5hjcNEEJ4oyPgjd9gxhnpskpyLWy1gO+9VtUudNezKFDi0uPx2CiKwpsvAXv7hopNJO6nUPvuqF6wMYV6miLQ+VDi7Kh8OKcp8GaC1+utVAneSK8itT0VARUBFQEVARUBFYGzisCDDz44EP9YXbx48SytVts4YsQ1o1etuou2WpM9oQWG7Q+w/cL6KIAoHmCAE2C3ASDdC2Al8/M9MQ7HeoMguFBq6ij7+ec/bEtOZmivd5dBpxvXDEDLCOGjcqdxYQGHI8sicrsPmUWRYwBkRFFGj1bbw1pZifzsD1qau/LKF/rt2DG1rrS0v+94OkIT+6emlljKyg6c8ODFBK8hpczwZvF9+odzPnZgX9anDs8wPpP7lX1lzQdspi5fxGQtJoAx8Tci6jJ+Udmzumd7fW3HpO0Th68xjo2Z7iOLi10F5Iioifyqmo80d2UucD55ZLrx1rSnXfnGkb5j6W0JXp2uib788pcHffHF3btaFMxRXRJfHQN1MsEcSXJkbGyZoaYm2wrwNAAkVwAc1KWnH4gjyRH88eNP7w2WRFb6veCCzwZER1doWNZGABC2L7984TSlb/sxnjmCVyHtTaZDFp7XSTzPepubm3QIZcu9e5OEXo9JXPzVH1vo4rUogCzTOMFda+iY05UAIV6maQOPy4qig8R2HRQV5ZtLhNw0pQFJ1DC+H+jnIsFru/+1Cz4c8VAQftOtw1+ILRpyY6HffhYumY5IsYHUGu2StneiHX2zQL7yqRkH2CiLQGta7EkwGfv1P1fnCyOuoDS7btZnXC3I4oYsKv/Gq31EurscydqoTPe+j77wDrnrlk4JXqwEdnzxYrredtgglVaYnYJFdg5l6rxDDpeLFueJ7PUBPzD8CrYlePFbZL3JoClOieUTGmxcWu0JAsW4aVCufx/s4Ww9GzfEZrjz2qCSb4USZ2d1+O0Ho4UlP9poQL9rtdq1nZUN5ZhspOPtqL1gyLxQEqUp/WIMZFkmKYrq8oRIuOpd/7G2kp12SZIMkSJh28MSkzZ4bPj4ezjqyGBJmfZiaSXIje35IwuC4LOW6IyQDSUGTEK1VYyeqTUcSj94XYiiaJMkyUrTdB+8oSHLskeWZbw+8X9u30Se6kHbQxTFUpIkuySDQ4npTNQJlSxsG5ui0MSWC3jN4wyxwawbQRDcoig6WJaN685xBxNTd8ShWLRgnDiOwxYVQSvOz8TnR2c4YZI2WC9mfyyxSl4leLtjdaltqgioCKgIqAioCKgInDUEsIIXZ6L+9NNPH4iNjT04cOAVo9avnx1fXd0j6AQyLYP4NBYgVgD42QxwZSPAb2aAn6IBejpZdnN8VlY0KiyMs7ac3Ft4ZNGipPSMjEYTJsYwOSrLPGbWACFWoqg4H3EW7OX1VmsFQccgZPKRS7LchCiK5yoq4htOtT8AGD/+vdz6+gzYtWviYVyWIMblJyeX6QVh9X4Fg7YWDViJqxC88WzaCVKgheAFwMpe/5jx65gExq/5E7zDLBO4DQ1fs1jdq5RvS/D27bsuIStrZ+yqVQ8GSJJ2htZJgpem3YzJVM80NGD/0XspgElHMIE8bNiazKYmCzp2LKsiGBuItr0yjNvAMC5u9OilGTTt4VaunBdA8qwzS/D27t1sWVT2jO6Dotd8uwljzJOkRzKWSJm5NFEGfxKc5AYSUdDHMETUIpao5Mqg3HPctyCj6UTooR0q83IDHHDuRF7JC730faUoygLNkkeqdBeR+ebBEqsFwASvHUQvamcxW0HwbgJbRH2v3SAL5eB1dXXfhKTeVRoVPAR8sjoTqOpEuGgGAVpSjNO5CBQX5bV/8iJlyU51AqNHKTnRzWNuuahM9HiRj+AdeRWp3X6jPu0aN+HdGgvpuZehuP6ZsreWkpsPN3J1BYdt5z1058HOYm/69OnMS1J+j820OLSyySbs3e/mNzRAnWsyBLDGOkelPYK3Kxz93zf8OrSHfn9/M5uef9rzU3vHlb5nDL48S3/MJnJSbGT/Xs2kjo245zD385+JsttLiX/sa/JX8rY3lkgRK8HgFEjZYAheWZa1wSRJ8++/NSGbtytf2Eiqd3H/fgnhMBGFlba+z77uvJQj86H0Fay6L5RxYMKIIAjRn7RpJeA5TMLjNkNJsKUoRrtLIRrKWDuqE8i693q9dSRJZiOEfIpyfHWHgjiS4+qqrUg8h7B3sf9Gjdfr9a2nYD19MfHndrub9Hp9Wldxh/L+2SZ3ledPJNZNsPPW2fpuY+nhS9DY2eZXJHAM/hdGKDOu1lERUBFQEVARUBFQEVAROIMI4CRrb7311uorrrhiSVPT6FvWrv1HiMf86imAp1IBLrYCfB0HMMbacpT9lUyAS+toul4/YUIGs2pVVDXAn2aASxvee++ihJ49k6hPyl9kF1ctOGFp8HSPD9x4cx572GJCde7BCaZ5OR85sNLV3yqhPfuDRzPeE8ZY7pA3Nf8HfVu3gHwue42gJ2uhqiqtdvZs9qg/tP36/ZSUlHQk9qef/m8ffl2jubB/dHQVI0k/HGqP4FX6ViwacB3FegH//U7+Fmtb0rfYfZBqa9EwJ2O+c0P9N2yGLk9cU7eI7aM/T8A2DTWlZqc/CX3JJe/n2u2xwrZtV/v58oazOJZlAuTGAAwRo6MrTM3NB7yStMkxfnyK0Nx8nI6OrjbU1Exv2r17owvgkYATuXUU0fTpT+UzjIstKBhX1LX1x5kleLmkdVGflj+rfzxrRVOL0vpq42jjWFSK9lMjLRfDQNMwsYwvFX6o+4IZF3sN93P9V+xN8U+AhkiGz6qfQAMNI2UsqKoVDkK/qAu9G+uWM1fEXi19WrsUpsbf5sk1pzG6KAfhTYlp2AjWdpN1BUrGhjPj7dXl1mzJLf3liPb74XfsDqvtDV9kgzE1EeJ7I4r3EkLldgJqj8lUbLxExyfyjEEn9TC2WDase2NFZgnVK4ZtXsUk9l5HaxI4JOyMkZEtGcAbLRgSsmor/9iBLpr/WLE+CW/unH5hJTD58Q35sy5p1PNkPRAmp1uWARYsANl+OxTQJghD4Q4QLsGLI6YqY8zawvRE/+gJq16rLe8rm595eE/zA8+MdPc90kzXxTJUg1kLNMMTRqOLissUiLREO903p5lMiQ1Liaz0zf2xTyev2HTEAOTHnc0z9hKlKMpOUVQaVrCFQgCGtY78KneVzV055o8dNADgMEmSPpLLZrN5cEZ1kiR1BEEYAo0Hq8AAIB0h1KmlTCTVuzg2//YCTYwW6Jg6KxcOKdLV3ARL9nQUZyseMvZYxmLVSB2Zx0RvOCrmSOCvYNjqO4tVyyeU1YGQu+3FEGq9SIwnUm2Esy6VGLAyHG8AROLCzwWXy1UVaZI3EuOMxPi6upc7WGf4C31I/txKex2t1WCfgZi8x21ihXYnzxGB53msyK7XarWDW5XwODHbiYR6KsEbidWktqEioCKgIqAioCKgInDOIIDJ3f3791+0cePGf/zf//3f4xUV/HuLF79SFXyA2Jrho1iAb+MAersAammA0XYAhxmgMAZAgwDK+aSkAk1V1XmY7CIAXihZuDAjzRX3u+mTssf1T/dc4tCRJnj66C26C6Mv58eYhyGeTPI8eGCqscR7gHy595qWpGdlT3dif3Apv7LyXeNtye+JL5bMpK5PeErM058nAxxrl+DV6ZqpKVNeGfrVV89vxW0bjWOGWiy1dFnZ4T8UDNpLsqaocrE1g1IOE72KjYNizZCpzRPaKnpxeVzfJdlQrbeCxFYNC8ue0k1JuM2jqxtp8yd4r7rqub67dk1uOH58sM9CIvwLz9M3GQAuPcu6TGlp9ZJGcxQslslCbW29z5bjyJF7CwAeSQN4OCyCV6ttpidNen3oN9889cesWY8N3rTp+mMVFS2J69q/zizBm50NOr2+XMfzLHBcnOvknF7Vqhyn5FpvCfFm8f36h3MWOvSUFuz2QguACZbVvooy2L4yIsxSqXcdOS5tDHxd/DkaoDtf+N2+U1JU2Tp9sanJXiOuHZvgW1/nyoUJ3oY1u8115hTrz/kzTihLg47v/S9yoFZIhASjjOhyRo42AUSZZETysmxvQhRNChaxyjX9hVv2MRaDtOHDnzPqKp16uWGNkUVFyJSi9Wp1vWwpA2bUkjQr7V/4ZcIF/3qkpDOCl3hr5sDp46sNKLHet5Z8BO9rINtvOzcI3o4wjF48ZQBTGWesfmjR7/5lqKooM10XYyIbzAamKpGiGs1aJFGAdDo3E5UlEKkJDqJXqo3uk9Ouv69sd1HC4RKTWFqtB4eLBoOOJ9MTnFRupg0ZdYL701Um5kDZfzQEceKZ1tk8tyUgzhQhESjhEAiZhT1JSZIM6BRKKymJy5o7wiXS6t2WdSsLHMc1KUfBzzWcO1sjHc1VuEe2JUnyYKxbfZVZvOEQzhHstmMIZO0E/QzsokKrRUSHCluMmSRJPpUpPi4fjhL3XCCwQ8XP7XY7tVot3rQJ+eI4jmQYJqxNPv/O8T2K7TIoiooOOag2Fc+EEj5Ssfq3E6nnU3u2Cq33QECnGFpVvr7QOlP3BkIA4zZUgrc7VovapoqAioCKgIqAioCKwFlD4KGHHhq9fPnySx0OR9LNN9+8FAcSGsmLrRlSOYCNKQAmFoAnAYpogEkkQBIJEMMDFJAazQZCEPScIBwTAf69Z9GilLTsbF7v9RZpKCrBp9pbVP4im6nNlcaYh6PFNcvALTmh2HWQ8veqVQBrz/5gZdVb+kH6ieh36yr0aOaXoiw3IooS2rVowO1Mn/7EkPXrbz/W0JBuBZiUl5hYGTV27EThiy9e3OaLZxHkuOK2mNojlrHFAvbXxURvgX0LhcvMy/7I8fSRmcZrku91+xPASsyKxcO8nh86FpY+reuM4J0589ERK1Y8vMvtNkXYW8+XgA4uv/z1QVVV+3UFBTeWud1MfUuMLhLARoZj0YBbGTbs20xZJizbt1/hU4nOmvXYeY2NSVZZpn22Fj//fEcbYvHME7w4DqPxiPn1A58Kx12HCX+7jFpvETn34GTjvJyPfcpxXNbtPmZYXPkhXeotQo9kfC7Wc/uIuUWTiFquGuak3yVvaNgAGbqhXIsqe4TwSp81Ns5ebPgF9pWyV1wQUSuGcB8amOT1btwV+0PalILymF7BJQfDFg2LfsyAP+qSQEohgDGLMLSShAwTCVnxCPUeKMuiCHG/vwMxRJOUnJdqMyTFNeVMHeeza0AkAQc++y7G3CPdk3HxSJ9FyfE1v5o5m4vMnTm50xMEzZ88lTmaWpXR86ImJ4FkYddWoH5rgjrXpLNv0RDunCj1SateS1XFWKh6i5GpiafIJrOWtOsYpNG5SXMCByRBiNZqQvZ6NDJwhBhl54XYJlGiOIGqifaQLr2BdOg0QBICaLVesgnRRlJ3K03TXZ7OaEtABPPjO5TxB0rs4h/22CcyEAJMFMUEkiRrAokHjxcLwQiC8HTkRxlp9a4SF1ZLYwKTJEna9+R1uewEQTQwDBMbjAo5kHG2LRMJoqm9uWslNLHhr29MgV5Y0YrxD7R8KOXC9ewMtk+F8PZXPXan3/LZILCDxaS98jzPVxMEoQk3eaEoijqSJLu0Jwo2ZkEQGiNF8kaKKA12DOGWj9TaUu5BfL+3np7AkuCAk0F29tzC2LYq4/FuSUBtqgRvuCtDra8ioCKgIqAioCKgInBOIYCTrC1cuPDxjIyMzZdeeukuJbjgSF5szfB8CkCqBmCYGTTJDFA8AtdKEojpIgguCQCfmLWQBPE6oqgrBI7bgwnG8kWLbiCwklIQqmmC0EqLyl9hsKUBtmj4teEb+remtRRObNY2GRmOE5O7Hdkf/Fr3pTZD0xN+bPycyNMNlV7t+3MzZy9n3357s60tsXjNNU8N2rdvXFN5ed8aiprcz2CwM6NGXeH+6qsXduB+FAVvV9YQesokY5VxjbeMePboLKP/RD/Z8wu7QvYqSdeUxGyfVTyva8+iISWlwDRs2Hc9vvvu8Z3duWgoqtkkCN8zALv0OCkdwAVWgGnNwSVZ8xHGMoDG9wM9JqZMN3bsov4bNtxc3dCQUazEP2jQGl9iKpOpRm+xVHLff/9oAf7/Bx+EJJPp81T8t8FwbV13jreyErx9+oAOrzvcz1NHrjTlmjPI6xJea2rpV0A76r4zvV72KPVs5iIpXpMi6HQZdqz1wDYOaUwqcX38HKwcRRTF8hpNhpNhrMy7Rx8wOHi3VC96xTuTHxM/q3yFnRA9U4x1W8id16ZuwsQmkKQMouj71z8Bmf//d+fY/dv2rNjU49iOBljbZ2bwScEW4SRr+XHQlMmCnAgg/Y4g9ReAsbEEjJ2CgKUhrnAtDBwSA7Fp0VJiboq9YssO0lXbVJd79QSfVy5Olnboy1XR3mY7CZKMjOlJ3h7TLm0mMEadXLhe4z0zRrDph9wkzcu2eGiyjoMygvT5wYR1RcKiIawAOqmMOIqiKmMtdF2UCd+mQpTVJcQ32yWzE2cCbPei6s16rAzW7usRH1PY7yOtVvtjIPG1Je6CPT4bSh/t1fFXNwZjGyGKYjpJkqWBxNFRGZ7na2maju8O9a5/n9iGgKIonz0RvjDpIQjCIYIgMPHbO5wxdFa3u4im1vixzccpn4FdjUMQBIqiqIj7Ufv3GykLia7Gorx/pvvrrjkNdLyhlquvrz8YGxub17Y+Ho8gCDZBEKwajUZP07RLEAQD3vzgeT6OZdkT+QtwXUEQ9BRFdfg8DDU+XC9S6uhIbKyEM45Q60aK4PXzHmdCSQrY0RoPde2rBG+oK0KtpyKgIqAioCKgIqAicE4i8PDDD2cuWLBg9Q033PBAXFyc74i+cgVO8tZRAE+nAuREg2a6BqJ0FDCkDDXfEiBdAEAIEniwT1Y8QuhFJMs3ugFkAmCJe+HCx505OawGe/U+cXCqOV3bU7ol5X4OIY30TOGdmo2NyxklnjgmVVI8bjFJ2rX9QXmr/cHTullZU5C+sTe89touV3x8obx8+ZN78vI2xufl/ZbkdpuA51kpNrZUs27dGtTUFO0ShHU+4hFf7Vk0dNdkKknWsrN3RPfvvyatoSHDu2nTjYcATiVQu6f/ehKregGigjji2EgBLLcAOMn8/C1JFgvBZ2fHiwjJtoqKvqZffrnjUEexXnfdvJHLlr28RcE4KWlnPP5bqx0c0NHqUDHAGOO6CelW/dwDl5mw0vryjFGUYtWwtvIt87e1S6hnMtfK2DIEoB48UCU8efwOdFKV7UEtWNE+UhGrsp8+PCnq3vSHxcVVX8LtSS/LS2teIS6LuUWmauKIZz9e1szoo8XGskYDmcyL+tEmLikrqllyu4mGBk4vikD4JyTrbsJXKK02W9/9PueTgXcHv3ngdRLwwtp84P9OQGOjBtw6GkAvA30/AZNMBEydDSBy0Lvqe+h/0xVAWqt9BC8QhLz1udflIXfPLmAtphNrDPvqYkUvpdFI+O/2xq68Lnz6Qy+5rlHvZHZ76q5adQhPAanxZZaPyHWuEbxUZYxOSG44TZFm+KOfz+PXcf6+gKxb9H/0S0zcePH3gRK87YEZ6g/otm0FothtVdWe4k8azARHQsnX6sHZqNFoYgJRDQcTn39ZbEuA1Ytt6wuCUO/1epv1en2PUNvurJ7ic4vLhDs+URQZhJBBlmW8k1tLkuQp3yW6il8URQ1CiG9NiNVV8ZDf/28l1wId8JlWKAcaV1fl2rNW6OqIPa5DEEQC3vZS2uc4rpJhmOSu+gvl/UgRnJF6joYyBqVOsDEE8swONB4FR1mW9QihoMn49mIPdjz+saoEb6Azp5ZTEVARUBFQEVARUBH4r0AgPT19dHNz89Nz5sx5vm3AgRO8uOYHcQCONDDP0kF0HIAsImhchcCjR0DnSODUAkkeIwCsgiiO9WKVJMC73MKF81yJGR6tQrRdEjuda3HFOvm1yylYkaLgzdL2FU+WPel/q8Te1v7ggV7Pcu8VvkLPyrqMlkpmVGB/24kT3xhgNlczVmsCt2/f+Cq32+CdMOGtvGXLXt6KLRpa2vrhoNLmmSJ4DYZiQ3V1NSxd+h2y2WLcTU1J7s2bRxQDbNEDNFMAEgJI9QIMdQFkec/uAsNevsvTAY7FAOjkzEwnyskxk8XFfDPPu0SzeaRz377xnZJPF1/8YR+rNd62Y8cV5RhjTPAurv6AXFr9vi9LSnsJ9PxJfn9FtaKejmfSpDkFI811XDmhqKbX1X/J/KfyNS1OYoe9kRWC97jpS0tbpfXjvRYI35Qtpg66T/KeedpRMDF6kvzvisdO+S1wUpWNNyeusIwyjkWjzBehZbUfw7Lat1Gedig8k7lILjvmQA88UCHTMblA6XVI4nYDlbdPdvaLkVFzDWKGXexTrQlHdxHEqr8k0maWQKKRJqaGN+fUuAmEwlamtl0rhM1ttNd7oFYbc4oCKqA1JUkIigaYQL4N+QxweYoEkQKQ/wUw3A1w4QQCErOgt3sr9L/2MgB7g6wlOAEPYtuL74KrrsFKUqeqdCVJAsZk1OviYkiCJpG7rpF3Nza7sZxR0hXr6SgHibxulm+WeamWlTiDrRMv55ZREDRIEo+9vgO/3FWg0SSDO2YoBGdZEXgXXZbscS9UIJ4iEt+5Lgck+agrtzDKOmlLq7ocgClNNMQum0QiL/2RoHXdUTNvcZe2C5EgeHHgCvHaOggiSFWtj9TvjEzEP/6DOa7bEZhtVbFdgt5BgUgmbeooBq/XW86yrO/0QturVQ3biJXEbd/DBBgmRP2OJKNg5sO/vUiRV2HgHEVR1Ik1Hmo7gdQLhwwKpP2zWeZMK4YjNVa73V6n1WqT8L1PkiQ+Zu9L5tWVnYUgCGaEkBmr9bHvNgCUh2vz0NGYIrFuItFGuJiHEkModTqKs3WeEmVZLqIoKujNWeUzqKu1EShOKsEbKFJqORUBFQEVARUBFQEVgf8KBAiCuDM5ObnPDTfcsNw/YK/Xm1hYmPj4ihXzAjwujwm/5/NAf14MxF2E6RUZXL8j0G6XockuMh4PI0lpEkVdJnk8CR6AfQDQVLdo0TSqPaLN39LAn+ANxv5gWe09lvcL3yAHWgbBv/sv5UoO59UoCcxSUw/El5f3qVXGPGTIih4WSxWsW/d9q2/gmSV4jcbjBo5jiCNHTM033WTcf3IusLfxNgPA28VY5QxwZzbAxc3h+uOGvzjf6wGQEwsQTwJQMkn+SdH0esHjyS0G2G0EeKsIIMnnqdzR1bfvupz09H2aNWvu3Y8J3mbTpwlLqt+nnuu9pllJUof9jYtdBWSmLl9ULC1wezhxnb/VhdIHJnNx+RFRE/lVNR9psL9xW3sPheBVLBr849Nqiwy1tQIjyz1RC94Kt1oAFKXldbqetrZpObzeSh1HcSywmEvkkNzkRSAnAyCjb5vi8OESeGDuFrDkXQK0JRpzliA4Hgd6SrJcf6QM6PMnCIjRgPf7fSRsSSUQny8TlCgR1DbQJa72RPesDdhTsGbXARMOOWFwZ8nsAMIieDFglVF6sM1kgMxrAYjfQYBxBQemKAaEZAJEBHEDa9HAv18A0RlxMktKQu2u/cTxHzd4uGbbaeOhjAZ9r2smsbF9evh+8NXs2k8Ur/nV43DtQomTGlljikRKOg9v3QdEzXrwiNYWFXZnVygEL6JAihoEXZLHXV1S2lwAACAASURBVPUdyvvIy1LNfyFLYk4MNzx5vBSFEq/D7TiE5jEcuG9uunizyz3wWAN+LfajaSmWxsyXaZre3sTXLHGM2YXl5KddisLXvHJMduyBwZ+Ho+Btr/0I//AXw1WSKjEq9gqhzIN/nUiOr6NYeJ4voGk6P9BYlSRD7REcrR6UZGeZ5dvr52wSvJjwwUQ1QsgdKAbhlsM4kSSJ7TdKEEK+U0KYzG/FlMBJzyJFIIUbazD1z+Y8BhIntjkQBEGiKAp/WGKFvsxxHJIkidNqtdpA2mhbBq8fSZLwpnB9d85ZuM+CcOu3HTdW/vM8b28luH3P/0Cen8HEEUyyymDmLhxFcDDxBxKTSvAGgpJaRkVARUBFQEVARUBF4L8GAYIgFg0fPnzb2LFjTyhWleAbGrjJ27ZdOn7PngkBKms8BFieHwDmKD3QBoDMeB4yCQl+s9bNGvJX6rp1yV5R5MjGxkQ3QFITwOSyRYvI7PaItpYYlM39U0V4SUnAsqzvfLwfAXfq1zSattP42LskGU8oXZuagP/1V+hQ7ZaUtDmprGwvJctIpuk7fQmxsF/rhg1gNZnApyrtruu8897vs3v39OO1tdH2v/5SyCtsy/BRHMA9NQAvJYFPjPhg1f/934o+2dmXuRFiI67sbDs+PP7586Hq1NdxXG8MApjOAHgJTOaTpJskiLdknq9taEnStvRwVwRvVtbOlH791lpWrHjER/C2tWhQEuj5J6rDr+FYZiXP9WAl9wHn1lPUvm0J3mGWCRxOhOefPK0jgpdhmhlJIuSmplKjLCchAAveqPBZNAA4ASG9TJJ2QafL9iMAJXBIRy1yTAwBGiOALIFcVIZAyARAJCAEcPiQC+Y+9CrEDrgDgI0CGWRAxHzQ5NdBZTMrRF/7d6ejws66F+xgofpCoMQ0UZY5xJq9vCHtdfeMn2YVEDQlB2Lb8M2kW3wK9Kt/+OS0+9l/Dt1Lfxxw5IDb80v/WW0S3QW4wnGStcW/ZEAppwe3h4ZomwvcVhoqLo4Cy/kINHoZnL9DfL+viJg+OpkkCZB4QUromeAwJsc34mRritcutl84+PnK/H63zTxxo4s8Dxvuf14jmn8n0q7wMLLR6qFMTg8WDB9dAHLW7VBAmyAIK5EAx3WGipENRla3t2csWRttJW16DWnTU0BC/d4tB82iW2qeMH7ik21DsQr1N7iiq86XKUnQ1ieURxGJ85Uybrf7srblJUnKt8aWDGQcJg7JxO8mOe4jiqKMkiTxrcfhI/L8iNQP7kiSU42NjQXR0dEBkaatydvw58kJwgkncwtEQRiJ5eLxeHZrNJqBnbWFlZmYDJMkqUvyFit7GYYR8RH2YIneU54RbncVVlVGYoztrE0P9jYmCKKZ47iMUMm97ogNt8nzPE3TdKcblN3V9/9qu63J9wiSJLuNU4vUs6i9OQjn+RTpuLxebx3LstjeINM/Vn/i1M87vBmXEUUxDQCw2jlgCyxRFHuQJBm8R38HizgcYrf1vhQiTeJ322L8X72R1XGpCKgIqAioCKgIqAic2wgQBHFo3rx5d3YUZVkZPLtq1V201ZocoKeeh4CczzIh3q4HhiCgJq0JDl1ZNmPGU0Pt9jjS40HNv/769yMAGh972779gQxeb41WFHkfeUeSrMCycW5FOZmTA3qdDpO3mFxUOAoEBMGeOO5FEB5SlgmQZaaVBJLB7UbisWOdK/88nj8sBMETJlOu2+NJcCueuN05i3FxRYYxY5bmLV/+xF+n9qMQvHfXAMxPahnrvKp33tk2sG/fIRJWznZnXLjt9sePPZffGwjwqAiwVw9gFnQ6O+XxvACSNPUgwLexAAuPAVg6JeDi4oqjLrro46yvvnpuZ1uC1z+BHo4DW29g6wX8N/Zhxv8+dXiG8Zncr+zxbJqkqHn7GUcKikXDnIz5zg3137AZujxxTd0i1j+RHa7vv7FgNB4zeb0shZAsuVwO2eWSSFmmFJ9dAMjwbTggtF82GHo2I6RtXWs8stOFURCb7bMVkSUeQUU9gDsawLcnIMORwx544OEXIbbfPYAYC3CObZA2tQbsdevkKipTiL50ulh3sIESX/qOBFcvQEABIhJkRPeUonM/dCQNTbQ2HiX0kkNgk3p7xVHvTdtL65X+T10BXRG8wsHj8Z4f/0xy1jlgyYB/7Al7/WA/3t+/jYGivQYoO88I/G0kNB7XA8MikEQEhnfBfM84xCQlIrmmWOoRY/OmZ2hF/2RrbQle3uVBRavXsyRFMXWVn8gpVzoJr9smcVwdj0neo6+BnHXbfy/Bq/uzjylq8wgv4zX8SJJkHf6Ppmm8iwCff/755fjfa6+9dkV7c+PxePCPdFaj0QT0o9vj8QzUaDS7I01YtG2vVTnaJMtyBUmS2ANTTxBEHEIoqjVTurUzX9ZwyJP2xuZ0Oo8F4l0baeIl2PsJ++wihHAyNbyb1OHV6kcqMQyDFZC4XJf2GOEeZcYEEXZIIUkyCyEUMcuS/wYbAUEQwrKMCJfICnYdKeX9LFS6XB+h9hFqvTN1r3VXP5FKshYqfko9bD+DN3va8+3urO1g1Lj4mc1xHOfLjEySOHFdgCKPcEd35uurBO+Zx1ztUUVARUBFQEVARUBFoPsQGGEymR6dM2fOgo66sNlsEzZtmjatKz/V0+v7koIBJnInT36ld1NTCsrJ+cu8ePG/t/qXbUvw6nTleofDRXk8USRAnO+XrCw3IYriOZaN9x3hxASvRuOlECJlO+eSb1s/k3pw0GPSkPhh4OC90qy1E5it1VvBxJjh68tWC0Pih8KKouVo9vrrfKrfG1Medt+W/qJLIQ39/VrXVr5s+r5+Cf3vfr80a1C82F0Er9lcqUlPP2DRam1MWlpBbF1dlnvjxhvbUV1+EgOwHVseFLfg9vfsDz54SJubm0P4e9C251eLSyuv+5e9KeVxF7Y4aG/87fnVKrYWJ+cNz+0zfQCu1gCYGIbxkJK0EwnCNzzAtUcACvQAj1R0RfAyjIO58soXB3355Qt/+hO8/yz9J+oogR6O+c3i+/QP53zswDYOSkyKshePy/81l2RDtd6K1mR7T+mmJNzm0dWNtL3zDlQpquzk5D1RcXGHY/fsmXEUIZ6RJI/ocn3RW5JkBuBGBKDkP8K/d/4t03R2vUYzs6xlbTaTjh6L+8Gw6QhACyDzCLZvBThoBBKNkmVJQjb7ejhmWwfmhDggCAbihhogbggHR3/dJZodSKqXjFLtTjcrl08FkEYDAqMsS1sAiC2QkFPJ845xFI1ykM36p8RzVYQ22iX1nhZfP/rtyw4pKlhlzJ0RvI4FXwzAxO6OmOFVB1OHnbAnCevxggne9Z/HwcXX1sGDnw4B6e8IjIkcNJZogGUoiPkEtPeOg+j0JFImSRmtekea9twNzp2vfST5J1vbv+z7zKic9JjCgnq6tqyZMHHV9KDbp4sV25YIctTPrGUALdvKyyV7kdXL26A2aRKUhBX32agsIBT71aRoXW3yNhMRs6S9ELoieCMZ9rmUcCrSBC8mJxiGOZGgsz3cuosICmaOwrGSCHT+MKGKY2JZtl0bj67ilSQJZ5p0RiIBGibJWj2Wg/LG7irGSL6PiTBs20AQRJfe1h31G+n1HOz4vF6vi2VZXbD1urv8mbrnuqOfQJT23Y0fbj+SY8ObOJIkNXEcR2k0mlxJknQIoUZRFHnleRHuRtGZwCScPlSCNxz01LoqAioCKgIqAioCKgLnFAI6ne7RhISEqJkzZ67uKLDQCd6WFs877+sUlnUYf/vt1kPXXz935O7dlxW5XBYOH12vrc125OVFUwrRNmrUm/2KiwfYSkvLTACTkUbjJqzWJFeLcnWRrNPNLATQS/fdx6fFxVUZG3iXeOv2cTqnYEdvDlru6mPIJD+rfIfqacyDC2Nuc+xt3kJ+U/aO5u+ZdwmP7r+PfjH/Cwdnr2ZeKH6IvjX9BSf28y337tQMNV/GraxeTPn8Wg9PtNycfCPqH/X/fD/uuoPgveyyN3IpyhtVVZVLSBLBARCeXbsmFbQ/B8dYgM1GgGayJclauvfjjyfEeRL26heVPa37V7/3OErM9igK1gQ2TcKvP9vra7tCgPqTok7RhhTl6z77FioQv9pTCV4ludqRaIAGHcuyhCSJwPNuG8CocoBNJoBLAvYInjnz8RGrV9+/6803o9PM8RvjHyu8i5me8qjD35bB32u3wL6FwuOblTzX/UXlK1o8ToxbW5/dtsn28NwuLDtJ8PqP6aqrnhuwdetVVZWVff1Iz2WZAAVpAJNIgFHYoREAVgHAXzKAwwXw7E6AOhrgVyNk7+sJ4y6iIS4DAAkIyo4BrDwGtDcZeF4CIqoYzC9MBmrL12BOMAHFasBBRsuNDTrBtYYth8OXVAB8PATgThYhLwIQkSzzQLPPyWZjrGi3P+H1eteSAJkMSfZFJFWMdPo9UvaQXfax399yFGnZE0cuOyJ4x/C6TPh1V/rxjNGlkXwIySKPuOP79WyPgQ77uk0Joi2HrnZkc++/U0wA7GbgEoHTTc2louLNpExTElr5jjzt2eudO19fKA2565YC1mLykU+Cx0OseOiDAbWJww1kcqacUbOR6Hf9RFkje/iyH99iHJ6DUmPxUdD1ai5LmgSlBHlCuh/J4XRbW9oD2dExP15o1gjmf2k0mg7tM84kwYsHi5VaWEHabQPvomHFkzNU8rGT5rHi1Kf4b++KJEkSDnZut9sdqj1BsGNotXlArVYPMkVRPt/ZVjuKTv07cTmEUJdJ8rrC4myvt67ia32/hyiKpSRJ4h29kK6zTfCGs65CGnA7lTqwPomhadpnGdDdV6TVzJgM7UppH86YWjc/sA859obGJzrwKSEC36+Kty6OgeM4/MyIuHVKR6pzHBceVzjWGthaRhAElmGYLr3zw8Ew2Lo8z1erBG+wqKnlVQRUBFQEVARUBFQEzkkExo4dS23fvn31kCFDvjj//POPdxRkOARvW+uBcePe65+QUOhpbEw1uFwmNjq6UiJJQXC5TJ6oqErz0qXzt2ChEMDn+QC3EVqtVcOyTtTcnOQGeF4GuKsAq0IXLvT0TE0tiVrb9CPqaxguvFPyuPaOnNsgiYgmXyt9U6YhnsdH8vWUSX6xx6dukornV1a/rpub+bKXptO9HxbfY0SEUczW9RdrYZP+vKgLpe8qvyLOi75I/KHsG/KJnKclmh7j+xESaYJ3+vSnBxcVDbbv3XtpBc9rgviye1IRjdWuAwYUJSDEUYKgFUnSi17bv5jDichwzM8enWXE/+Lxv9x7jS3fONKnhMaXQnxia4O2BG9HfrWnErw4uVqvGICeQNONLM/vQAAb3ABsPUAyB9DfCTDUCZAR0I/jKVNeGVxQcPHxp54aHH1U83LiP0seak1y1xIvTrbnb7vgP6b2VMnKOP1JYaWcv0WDMqa8vI3xvXuvzfn22ye2Amj8LC8wkf1RFsC+VIAYBIAdSjBfhMVsR2WSzK8URW0zwHY9wAASzMeTATGEj4QnGIDG24A2WIEndgA11g3kBT1E754tAIMvIrBPLyK1kuzV8vD5Ig/sunc/wOo8gGk6AJEEcJPY7oEg5suSFOsFeFAA+EYLcLPvtwhBHEcMY+LMMQ9TE64yIIZADvNrd/uO4XdE8M6EuByjV4z3ltTQVktGRI9bCs01tOiwUWxqjttbVq/bv62Qvu/5jR5IAR6mDaPplFQqSg8aqeKo1DPWzqWmagRPU1Ndr2kTTqhwsU3D1/9cnS9eMNNnXKzf9yObNyyFjo7Vg8Uo8MUFW8SG8u/qLeN2FpOa/x5yF/EUEfvD2DhNUVahmYx5tasPgzNN8J5NRWV3enJKkuRACGnaI6+DJUa7mrNw3g+HCAx2HIFYIwQyJ6HGHKjiOBw8w62L1bsAEE2SZNAbYaIoYtUvHWmP61DGJMsyixA6kX8glDbCqdPR2gzX+iKUmCKx7oKxNwg1RlyPpunTlO34fsMnEiiKspMkqSMIAq/RiF8dzZny3FAI+2CJXlmWtYIg6BUboogHHmSDrfYT1U1NTeWffPKJRyV4gwRQLa4ioCKgIqAioCKgInBuIjB9+vR+K1as+OK+++77R2cRYoJ327ZLpm/ffpXvSHow15Ah36cajfWWDRv+dkKdmph4zFBd3cOnOKQonjUaawzx8cWmw4dH+5HMWD2ZGwMwRLRYqvQu126R47xVANN8hBAmONPTq80EoZXcEkhYvTmnxw1UnDzS/tDhG3VDLeM4fFS/wL6JWlT6hGFWyiPON4/fZXip12fuZP0IzxMHJ5sz9IP4yxPu9Pxj/0hLrbccYb/WjY1fa9LYBGJN/UrUHhnY1dgxoV1Xl91hAouxYxfmNTUla/bsuWxXV2119v7q1dvOs1gykSDE+/r6rPJBU4n7EPFEzspmf6sCRe2qqHkVorM9i4bO/GpPErxKcrWZNEWl8Hp9o95qtUkA73gAHt4DECUq3sqBjm/8+Pf61NenWe++e7KmbZK1QNsIttxJ0r5FjZycXJBqtUaJTmfPCoCpZQBkK9GLvYZfPA8gnwTojwAG41QlAPAtMMxx2WQ64qmv//hPgPv6A1xkRqgvKWNXB/gLEDogk2SULBgKZJg+WgauEYHtOAHxKQiikiTIHQ3gsSP49BUJtk4oBRAJgN7RAGk0gI4G2I0AHByAQACUywBaooXgtSIAgQeI9lDUE4QgzN0zYcIyQ0afI3HGf997rDOCN1pCRldFnbFaRI5HN83W3TrwcVd+gh/57ywj5q6dYpo36l2H8rqTa0ZP/nqdUSlb6ywj5qy+0FznrCCevHCx/ZLsGdy6o0vZrw+8rX1p+EK3njJAYZPbc8dfTccgPoWD37/LpFxWk4lvMJsSWFd2LwtvSElszJl80Ykka3j+ThC8F13n+4Er8QLod3yvM1btJUzpdjfDHRWymV0STQCyxkKzbTyUncsq3uiFkyzaukSTbOYkxmX40kBZfglknZ5pghfHpCTwwgpNWZY5mqZ9G0TdcUVaVddZjJIkVREEcZrSLRKET6SwCZUs9d0zPI+TwhnwsWpBEI4ghBwEQVAMw2AP5HavQEjerlTVoeIXzlgjhXdX7YRKQGISS5blRIIgOtws76rvSL4vSZJPqR2JNkVRTMD5ZnF7gfg/d7bxcDaS1wW7EaJgJmGvpgglAuwCE4EgcO657ks+19U66GxjB8eO6+PkZsHew5Ik4WQEWoIgKrqKobvfx/MJAOXbtm2r3rBhwwnRg0rwdjfyavsqAioCKgIqAioCKgLdjsCcOXMMW7duvb2kpGTU7bff/lZXHZaWosf3778wds+eCUEr/6699pGRn3/+4pau+jj1fUy8fZMB4NIDSOSAAUeNe/b8azMA3mwn5UWLNNnZ2bJOEKoZh9CEniuco709606pb2wW9eiu+Tw+jo8Tb2G16pOHrzI9kfUK92PTL/JnFc/7POnSNT2lW9Kecyo2ADzvNX7VOI9udIOnxnWQvTP1fn5J7Veg+LWe7kF7+mhmzXrsPEGgpfLyvhVbt05v98vsjBmPn//dd4/t4zhtuyTwiBFfZxQVDWnojCTGitOXXjJnWywDcAZlwEpV7Fd7d94tDMclOHne0K5aF+OhRI2JXqz29bdBwK915Fd7cvxKcrUnBI3mkFEQWCQImTaAOxiAx3cDpAek2vVHb+LEN89zOo11t956C3QvwasMn/BTZeONhB5xJlMqLQhacLkKOIDaOoCrW5WlCsGbRwHc3Bo2/s1cCggtk3S6g+B0vvoHwMcDNZprWI4zEJIUiwAYiaKeJQQhhwOw0DBopwxj+xKQmYbAHANQchDA7pSBNgBs3CDD5svcAA31ADhpe0kSQAoBkMoDjONa7EnuZwEMEsBYFmAwDxDjAfiNAmiqUzY9Ro9eHNt7yK5evx7ZI4gg2q/+4ROfDQC//WA0mZ3smBmVnRkjEfqSPdsM1225ETl5O3p53Pc2fyJ37tqpphLbIVJ5XSFzXX5l1xV9xRQ3HyBHpFzKrzq6SHPX8PnOEwRw/Ah8jhuKnLLr1i3Vx+GzX9KhzGPQOarNiTkOlHFNrMOQGNPUY9qE0rbewTjWdW+syCyhesWQWXmiYd8PWmPdQZpBHoi2b5KvuaRY7DfS41O87/4TqA0NUOeafG768Br+7G+O2jx8p5mKXcLzfGwwyqWzQfD6349Y3eRyuao0Gk2yLMuxsizjBHBhWTicSVLXfyyiKJaRJImT0p1yhUr4BPcZ1nXprojUrls4vQQmpACgmiTJ3u3VD4TgVep1Rvp0ZbUgCAJFUdSJz6JQxnIm6ygkFrarUI7DB9O/IAiY3K2LhE9xMP12Vla578IlDzmO07V3tF5pH1t9YEIZHy6RJEns7HlxNu69UDYkgiUyA5mz9sbeHf0EEkt7ZQJ5HgU7f8GW7yp2URQ1six78JoL9FKeifPnz69ur45K8AaKpFpORUBFQEVARUBFQEXgnEVg3rx5QxcvXnyHwWCouvrqq9cHEmh1tXtYQ0PKDStXPhhU4pErr3y+3969lzYVFg4vD6SfU8u02BIkJPyclpm5NPbPP88vx0fgP/jgiphevZIohFjJITQSLxy/ynJr2sNCX+Nw8b3C131MHlbwtiQM+7d2buZ8z/zi+7VP5rzjiWezxFeK57JTEu7wKNYFdVwZ+dyxaZb7sj5t/vj4/aZgCd5Zsx7tj72FDx26wHHhhYt6GwwNsHr13EPKWLCyd/jwbzOdzihqw4bZ7Wa0nzHjifNqarK9MTHlFE1zsstlcq1c+eCB9jD74YeNY4AdYJ174DLTNcn3ujFRazIdjrLZcpv8rQnw+Dc0fM3OTL7f7e/L618Gtx+4Xy2ej+fyCGKaTqMx6VwukxegUABYwQM84bPPCGaOBw1ak9u79wbL55//65Qka1rt4A5V0MG031JWBq+3RiuKvO8XAUmyQnl5XOPs2XsrAX7IA7iF1GqtjCRpwetNcAG8LALc3ToWTPA+MwIAE7x3IgAsLrUBQB0AfCmw7GHIyDiEmpomSjx/C9Hc7EYA8QjAIBPEC0iSMCl7Aw9jVpIwbhoBxloCtDICSQL4/h2AlAtF2HlUhj0POAFekwBuPwDwbR9sTwLAtKqv8D/YnuTGQwCbkgE8vk0PgKQmgMl+auOW0WZk97mA6pXEXb7k32XOV5clch6hnqLJhJlXXckkJCQQ/zn6lZSdMcHx1p8P6v0VvB/vfFrr4uyo2HqQUl5feeQjNj/+fMG/bFuCd1jyeG5D8XL2uYu/8Hkh46vIKbpu/X9LRNjbL5amMiizmWQB9kGPa2o96ReToqu2qS736pP2DEo97MO74cOfM+yHD8fnjR+sSR85CBEaUZTemU1cPalJJqgmTmN2emQZYMECkO23QwFt8kmqz6krdcHfsi1knLIjEFRsZ5vgbS/YVm9GLDEL+Lfw2SJ1/ePHNg2iKDpomk70fz0UwieoSQygcCBWCAE0024RjuMqw1XxKg0rpA9N03H+Scc6s/bAqj2sBCdJMoLP8VDRCK5eqIQbJp5IksQKwXPuUrxdMQGLNzwIgsBqYzw3bkmS3B15DXMcR8qyjJNuHcbryV/JGcogO/J4DaWtQOqE01+o66CruNoSnudqMryOxhEsYRspz+BW6xQWt8cwzGmf+Vidi4lfQRAcLMsKPM/jZ7/w2muvden3HPCHWleTq76vIqAioCKgIqAioCKgInA2EJg3b14qQRA93nrrrecvuOCCt/v3718VaByNjY2j/vjjmhv27Rvf7k5423aw2rRv3/WZ//nP09sC7aP9cp/GJiV9k9Gjx/S6TZtuKH377Q1DevZMIilKI3OolH3qyGPkTSkv2vKNowWnYEWY+Dzg3Eqd6tf6uPazihd8Cl7s69o2idfU9AuIC6JucL1x8FHd0ur3qUAtGq6/fl7Pqqqe9evX335C3dy798aU/v1/Sna7zU6dzqbjeQa53UY+Pr6I+PTTN3a2HWO/fr8kEgSfefDgBQc4Tm8zmaoNvXr9kZGevo9avvzJPW3LY4J3q7vKpXjtKu+39auNY1Kld/K3WLF619+v9oLoq7nncv9zgpAL1K+2xR/5k1izeX2u1zvW6/EwXoC9ADC6HODahmDnGBO8MTEl8Msvdx4eNgx0NP1AD9yGVvtqcbBtdVTe6/05SRDSLAj19v0okOXdpNvd0LBnzzEbQHEWwP2IolyMKPJIllke4BOn4vXcMt4FgwBEPcD5BEA/AMAWDBtkgEoewFADQFg1mh2ZHs/FLEAPGSBGBviLIogfSYRieFF8xAVjPtPBuOkI2DoComQEtAbg+48ATINk2MJyUDjFc9Jj+oc0xZ6kZUynKnVbYiKhYyuMSXlZPYriL5pxpfRjyuQ9dq3Fa9fFeD8drO3VUyMZeNbAt7VdwKQtJmkfHv2ew9+OAffemUXDnGEvOTccX85mRPUW1xz9jO0TO1x4ZcJKW7VH65o9+TMdcLeROrlOb4w3EyQhIaBfFi//9hrnnnc+lYbcPftEgjVl7jDBe+DzVRnOiuqkPjdMoykNg3iXG/SrHoJJI0pAlr2SKaXJDgTIC14D2X7buUfwWlaPjo7dP/QLjUbzRyhr+FwkePE4Wgnbdj0i/ceJlZ2iKNooisJHc8/6hQkUTPDKshxPEESXpNaZCLi7yCMldo7jEhiGqen4megVg01qJ8uyHpO2BEHgYwa+q60aGJMvWPWNvY//G8ldZVyBzo9ibYKJ0/a8U8/EWuquPloJNT1JkjX4HiIIgsHKXJ7nLaEmSQuWHAx3bOfCRk7bMfhjcC4kwgsW40DvDf92w52H1s+UGIRQCf6boiiHJEkCx3GO5uZmD/bRDXYc/uVVgjcc9NS6KgIqAioCKgIqAioCZxWBW265RZOQkDD0+PHjsStXrnzinnvueSCYgGw227hNm6ZN37dvfGVX9UaPXpJmNDZEj2t/wwAAIABJREFUr1lzz2kEZVd1T30fE1ofxQHcU9O//9TzZZkRHnnkdjYx0Ujq9YmyRuNBLpcsAHgpikrg3O44jyyzIR0NNRqPWJqbKwlJIgNKsjZq1LLojIzdUcuWvVzYdkyYpE1MLIyprs5psNkSHbm5m2N7997Y6/vvHznNrgITvDTtzdy799JdgkCfSIwyceIbAxISjlg4zuiuq8vEWeEhPv5YzLhx82uys8FHViuXXl9k5vloN8eZubaKVZaNc+OkXaFcLX61nuPYqxbAaWCYRm10dBFTXZ1T1NJmtieYpGr+MfgTvC2vT8pr+fcHn71A+NfJhH24rTvuACY5GctwNwDDaJwc59ULQiaLULJPnSvLRTJF1XpNplEnNjBstvVJgpDFADhbE63h3xIuWaPJtOp0PZsxBqLYTDkcWxJkWUvKskCwrEs2Ggnn3Xev5QFuoiH7OAXj42lITgfQWGUo30XAvsMIyi/wwLFJHMAm8qTdwqn2JB0pdTvGZlJeXHxtdPRDzxw+nDIYZ+L2XYuGW3Ky9aRvzbQlbZ9YP8u4seRbzFz7rjh9ivTO5N+s8fo0qW1Z/34V1W+tq4K8a8R858Jdz+qm9LzVo9UOsbcQvLNJnVBhpDQkMmf8gkxpu+WkkWmitaiEG/bgHTsplpGAJGVaw/rUygWffZNlyUqLbTpazKZddD6li40CSq8DxzevQV/HMsjuQYAh2uk5eNgl/NYEda5JUHKl/sGkGDKZDX+tdN1Cg1jp/dY5v8MNMaoyRhfz+WXVcXTagq5ba7/EuUrw4mhbs6lL+Ag7/qGP/Tgpijqh7MWKWbfb3aTX60+zRQgVj//FeqGQJMHg0F0JoQRBwIpPD8MwUe3F43a7q7Ra7Wmex8HEfi6U7Wh+FFU6tiMIliA/F8YVaAzYS1iSJKa9RHOt93ygTZ1SThTFQx1Zh4TUYBeVzjShHMgY/E82IISaz5WNsEBi9/sMwH9i/2+Z4zjs9ez7ctnRJkc48+DxeLySJHFvvPHGjkBjDLZcaN+Mg+1FLa8ioCKgIqAioCKgIqAi0A0IzJ07N5+iqNgVK1aMrK+vz5s9e/bHwXQjiqKupET39tdfP1Emy2SHR6MnTnytp90eA7//fuPRYNpvv6xC8N5dAzA/KS6uMOGZZ2ZqsrPjCIpKEAmC8fmUCkI5YzTGyixrZ7zeKJ7j4nx+ncFeHs82E0l6SJq+wKfIPZmQ6/SWZsx4fMDmzbNKKyryA/ImnjnzsfP/85+nd4gifYpXbQvB68reufPydr2KMRGq9L5r18TDOMmcP8Gr0xWbSFIAu72Hzeut1gqCjkHI5CPNZLkJURTPsWy8O1gsTo5/mQiQGwuQJ1os1VqX6yhwXFMlwLTSYJOq+cfQs+cf6Xl5Gw0rVjzUakXRvQTv66+DtlcvTPAeBZqmvDxPMqJI0AjhpYwJXkomSYeo02XZASgZQAKXq8IoitiDFAvXRASgkUnSJup02SfKCMJRC8eZCIIwy4KAy7ikkhKHY86c9xoB+pIAbh1kFRshUSsAY+agJt4KhzgSQNB2bLfQlVK3o9mcmJ+ecTyq9F+/bvIv0RnBq5Rrj8ztiODF/rxPrb/OOG/Me46FO5/T+RO8OsMI2613LhHJPRnJ5rgBtCVnPeRO16DEoanAmGSpeususe7AMYcuPkYEWSK0MRbr8SInSdnrEvNvnU5UrvsNmVNjyczxY0ASRdj97hKAulJAohs07iLJ2Ht7qXMKlOAka/dYFuUkkdmnbHaEss4DqVMlFrleb771tM0c/7pJr9+YHYNSQrJnwO2cywSvMs7WbOo+r1LlCD9CyCZJkpVl2VxJkhLaI4cCwfh/vUx3k7sKflhNS5KkpT08g/HhbVuf53m8+VVPUVRvhNApRpjhEDlne97bxh4p/9qzPa5g+hcEgUAIRUmShFXv7X5f4Hm+lqbp+GDa9XtuHKdpOiuUuqHUad2QgmCsZdr2o2xqSZLk+z7VSmZir2E5HNW2JEkkQsjb9h4KZZyRrBPqPdxFEjkpHKzws2z+/PntWptFYuwqwRsJFNU2VARUBFQEVARUBFQEzgoC9957Lz5el7lq1arJDQ0NvYMleHHQbrc7vbAw/ZFVq+6rAUCnZWm+6qrnBhw+PKpx//6LyyI3yE9iALYbAd4qBqijXn/9l2F9+pwnkGRUq1IXE7wVDMvmugFoWa8v1wF4aaczx6d6DeZyu7cbKcpJ0/SFPq/hjgjeQYNWp+l01pjNm68L+IvnlCnz8w8eHGstLBx2CjZDhnyfKstk0s6dU/4KJFZ/gheTu7JMi253irOFkKw0AqS2+c56DHS6zFZCMpAeTpYpLBTds2d/qAOI1wE4CJp20TyPk6ltcwPcuy9Y313/3jUaG3vFFS8N/PLLf/7Z8nqkCV7cJk6klhsDMETEBG/Pno3kstp/ykuqX6Xxu2PMM6THshZBracUPVB4Karjy+CktUWK9EHRXMvSmgXYEwH0pAmey/xSjGOM0v2Fs8g6rpx4LONNaaTpUvR78w75u/o3iOdy1vK43KFDP6H77qs6BHBz/UlbBUwk+9srhEridjyHOt3YodFJNWz5C+s3+5eKNMGLVb9jM6/yXpI9g8NK3s/2vKhTLBpqeKPz1l+LSmIWfzKUJdLJuLwKauh9M5EmmgBHeTU07Nwv0xYTZE65yIZIUj78zU+Ggp31siWaRf1umkY4y0pQ+XcrkDk9CezF5ZB6yUhIHjEIXLW1cvVfO6QG29Ky2Ek7fDYe/gSv3eNE969+0jjnvFtdg1LyBfz/d3w717S3+gCVYIiTls58x5poipfWHF7HPPjDs0Zc/47hN7nuGvU3d7Wtlrj+yznmGkcdMX/Sk/aJuZdwuNzinf/Rvn/lKzajRi8HQvDGfH9Jgvlg3090Ol1ItjT/DQRvV08QrCBFCJnPhczpbWM9297AZ4rg9Xg8pRqNJr29uQqH4MXtYcLFarWWm0ymRLxhjF9TkvOxLJuFlX3nUrKxrtar8n4HSbBknDjsf9WGQZIkCidhEwThCABEsyzbKd8Vjmesx+PZrdFoBgY6H5EoFyph2bqmtQihjohuIZzkk9in2t/TOhJjDbeNcLDCz1V83+MYOkpSGKpVg0rwhjuzan0VARUBFQEVARUBFYH/eQSmTZt29U8//fTQ3XffPS+UwdbXyyOPHs274bffbqr1J3lnzXp0+O+/31BcXt6nNpR2O65zjAXYbARoJnGStQEDBIPFMtxNURf6fGQF4U8DgIugqItwBizfNWbM6/03bboHG8RCXNyh+Lq63gHF5HY/kBkTU2GW5bcPut0xnM0Gwl9/geuqq57tr9PZ9UuWzP/DaKxlR4/+fPCmTTcddziiAvIjxnFcf/2DI5cunX+aSnfkyM8z3W5T1K5dk3cFghv2qzWZgLJYSqJ69VoXu23b7FaltBe5XD/lAEzF2cBaL/yde5Gs080sBND7EtAFc9lsbumvv17sCzCNBRgs0bSH4vkdIsD3HMCj28MheHEcU6a8MvDgwTGlhYUjGruH4D1pefDGG+cb5NRSWFyzgHym12IHyTt0Lxyfy4yxTIcSzyFIZ7Lki+KmeJbUvOmDCCfqe/zA5KhRpplotPmmVtjqYIv9a7HUWygP1k8kfmr+nPhbwv3wUukD6Lr4x6Te+uEyVpQfPbpNuvfe6B0A+WH5wwUzVy1lJ+UlJlVGjZx0hXP5+DtP2KP4E7zBtxlEDVmEQofonr25uqhv1fL8PtdcStX+9KPWlBBF8jY74bE7ZYnn5V5TxyGdj+wGaJQI9Od7y2VOGy/3HZsLhoxkouavnWCyMOCsqIW+f5sFfGMDCJxbBtLu3f7mfE/Czb/uwwnWFIJXIWidvAu9e8XLNkzwvrn5Yy1uHxO4mKz96cgG9qEL73Lev/op478nP2PXM3pZIYSrHTXEsfpicnTmCP6bglWalnInyWLcTiAEb+J71yabncmP0DQdVDJKBeH/BYIXj0WWZa0gCHqapk/YhASxitSiYSKACVfs8anT6XwbGf4Xfi8SykElgRJN076kajRN+/r6b7ZqCIfkCnPKOq0uY4N4nicpiioURRGrP40IIWyj0PIQDfJq9diNDlZpjzcHcFehWFScJYI3ZPWoIAhRFEW1ezorVLJSmSZRFNODxT7IKQ6qeCTXvf8mGrZyUIjwUPvwer3lCxYsOBbUgIIorCp4gwBLLaoioCKgIqAioCKgInBuIvDwww+PfeONN/41fvz4+Xl5eSH9AG9o4Kbu2DFu8s6dE32elGZzpWbq1Ff7LVnyakAq1NCQURSPuPaX0QrhC5DuBZjWDOBBAKSMj9FjMrWiorctPv6Qye02N5tMVkt75OrpcUzKS0ysjIqKeuOYy2XiSkoG+rLwXnvtIyN37ZpY0qPHNiN+jaK4zIKCi/fyvCYgK4iOyF3c9sSJC/pUVfWSd++eHLT37KxZj4764ot/+qk1TypWW8bWNklXsMhjzN8aBvAPhiA0iCAkJAguCeBZDuDJsAneQYN+yI2JKYNffrnjcPcQvMp4ncTChdrsnBzCR/q1XDJ8eHyuKUubSY40TQaSNHiwX/HHpU/6ysxKvt/zwP7xUQddO3y/AcaYroGH0pdIm23vyqWeIjTEeA381LSIGKg/X95sXYseSl8sE4RGBGiG4mKrc86crIAI+2BnpPPyLSro667Pj1k29b7flbLdT/BK4G2s14oiTx2taZTu/mFvZYLeTg4emx3dsHmTNmvscCp5RH8QvJy098MvUO6MSaIhMcErS5JcV9ao2fb+cmgYcaNTu/8Xvc5aRgJDI1GQRItWJPrdchWSOA4kF5JFnoA///WuJFqKSvs+82fpfTGLsrFFw9f7VrIDk/KFl397S68oeB9f+5Lh6vwpHkz2YgL4X7+9qb8m/3LPmiPr2OcnPIwTbgEmgXvEZvpIC3+Cd1TmMA4TwgumPnciGWFXBC9pNTAJC69mo8mkuaHO6f8KwYvHj48hS5Jk6ogkCRUjtV5gCGD/So1Gc5o/daQI3k6iwCdnzIFFee6UUgjrs+kjjC0BJEmKo2la9Hg81bIsFzEMg+1QerdFKhQ1OCbZWtuJDTVZGrZyoCgq6M3iM+3Bi8cZKqno+3Ygy3qEkLOrFYrnLBgbiFZyHStdfZ9B58KFN4MoirKTJJkgSZJFluU6rOwOZlwdjUOZAz/bE9/3qSA2J4pfeumliCXebRunSvCeCytQjUFFQEVARUBFQEVARSAsBDDBu3Dhwtk6na5y1qxZP4baWEUFMWfr1qm9jh49z6dyGDBgbVS/fj/FLlnyagS8dzuLykf0yi2eqIqApSUJGIBMAMQ3A4yvyMp6qsfx42nNWPULkOq97rqtfZYte/WUo+un9zIpLzq60Tx16gja49E7DAYrcJyGKCvr492w4W8FF174SW+TqQFVVvYy79gxdWsg2HVG7l5yyfs94uJK4+vr0xp++eXOw4G0p5QxGBqTJ01akPnVV8/5qYLDTdIFkJe3Mf7gwQtaFc8Y62X5ANN0FOViJIkESdJwAO+6Ae4qCFfBm5BQGD169JL0b755anf3ErwAbb2LPy59QlvsPki9OuhVWRSBKrMRtjkFI33ExDv5W6zY8uLJQ9dYHs34VohlUuCfxbPI0eYr5TxdLDxQeDNZx1fC7YmvwO/W5ZCuyYK1TUshTzsYXuz1lavx/7N3HuBRVfn7/57bpk9m0nshgRAIHQQBQSlKEURpig1Rd10rShHXsiioCCJYV1ABdQUBRcUCooig9C6hBBIgvdfpc9v/OTMZmNQpmQH8/e99nn1wM+ee8t4zk8nnvvf9lnSonjEDBc114toD8fGnI3HudG7udYXOn43JSEi8EFGw+Ldd7nspaIBX5AEQcsBdjpYzSKURz9ZzwlPrtrFQW14ZpTAR8UxJdPd7x1MkAkTKaSF/535RHhKCkm+5wYgjGs5++5vyxIka0XLdZKu1oooW87JE7uAvpEwfyuoVHJ0xvAcT0aU7Yg0hqOLEaTj7tUksPcpxMeM+Lvzo7YcoVwZv04iGpoAXO3cf7DvNvOP87kaAF+s0uds4myuiYfaQR00Y7nYITeK/PbVF1j26C4djGox0mamtDF7V3syosL0DD2upUJ+yzd2v0/8lwOtal91uVzIMY3YVZmMYRsTFmlx5lpgF+/DHvi8fkVLbFhRob0SDJ1Gx404mk8V7anctvY7hLgCUXskiYE3Xz3GczUHUmmQbt6UTfk/h1715/+Drjl2/DMO0Wj/Bm2tit9tJP/vAkC7ZmzEC0aY9cFcQBBzhhGMHPGrlK2jneR5nlJcFYo3B7KMByLZaPM2XsVuJP2m0d/G+4nm+QhAEE8MwaQCAIzKMoigeW7p0qV9GFG/mKAFeb1SS2kgKSApICkgKSApIClzTCmDAiyf4zjvvLE5KSvrutttu8wA9W19Ofj654LffHtCWlqY6HkmeNOk/Pfftm1oc+JgG3DuGl01B7rgCgPVJziJgfRrcKX9QADtNADcWAAxucElsDQGoI++++1Dntp28l3NgMzJ2JQ8YsDH+/PneNTt3PnDSpcK0ac8OysnpZz5wYJJHh+bYsUs7nz/fz3r69JBmDoTJk1/sc/58vzpBoMmwsDzwBfDq9cXdhw37WP311y+1WJjtcu6r3CenDc5Qtli0EBJSpvryy9ca+na6gkNDwxVGY7jdbj8kANRUAEzIC8RGnzz5xf5btz551GC4P9XZ308+O5m9mYc74H0xe5ImWZHB4RgGfK5Wm60zmyNtHKe3lNsKiHcvPq2al/qJkeItclfRuv+VvkyAaEL3x8+28nw1xfOh9NryD8HC16JK9iI8HPsSv7b8dXRrzGNGVeWQugcegDYLcnkz59baYLDbrce2GEV0NfAyklcZjNrSko61586+FV6gj6mA575opGG/UFqppRoXRWrP+CCwyHZib7RgNytEjiNFu51GN9zOAWcHAwdCllEU4OtlIgyZfKZn+aaevR6aRFGslaIVDE9HhBp3zV2kCO3cwYCZryIirPZigZWsLrcojSWVirRBGWWKirOcyHLQZcbEyn0L3usPQjxBUHHIWBoj1F0cCqaSEpGOeMGwcddEU5wyVY7X4gnwtuXgxZm7Lj2wq9fImlG5oZzEUQ3v7V2lxE7g6GhlfWuAV7Wre2jIoZ71oVTsi+3R9f8i4PWkh6+AxFN/0uuXFWjpUfJgA962Crxdq9fmWoiVaM/7wBPotdlsOBeZoWkaVwtt1/H/A+C12WyMTCZrVAy3NdF8ccTzPM8AAI7W8Mu96xZ/gMFroyKH7bqorZzc4Cjn2zsWy7I0Qkhus9lOqVSqBPfhcK4zjhwhSVLRki442mP58uWOJ+mCcUiANxiqSn1KCkgKSApICkgKSApcUQVmzZoVTpJkGkEQ8lWrVj2In0abMWPGKn8nUVgovp+VNZRSKOoZtbpa9+ef9+ZZLOoWs8v8HcN5ngM0NgG5RZUARi3AQ265sywCeIQBmHQGQNkAOHEW7SdRAIvz7r77rX6tQ97LgDcy8nzo0KFrkjdufOWIv/OeNGl+r1277ssrL+/QKJNzxIgV6QaDnt6/f0pWr15b0n0BvGp1TfQtt7yT9vXX/7n0CL6n+Y0cuSIdt/nlFxyF0PIxevTyrjU1scS+fVNO4BZ33vnvgU7I63QFx8ZmxZeUJBpEMa4aYGyB00Xd/mPIkE+7WK1q44EDn6icvQUP8EYl1qlmnxqlnRQ70zI8fOqlP+BePT9WP0h3p/XG0HstWYY91OqC+co7Y2dbvixeong+6X1OEDjytbxH6XuiH2d7h0802O0X5cXGC4pF+c8ST8S9Dusq3hP/Efsu90XZbDKYgNcd7J7O6FNyOr7fpWzpPud/iz+8/hNn5mYTwNv+q9Skh93fJENMajikduPAaibg1/8ptQlloKJzBCRaCbN8AFt7RLBFdYyp6xBhiUkc3JuMy0wjbXYbX/TnYZ5n7UUpI28oQCQBlNx5E4I1mYlT6zaHVh47rR7+3ssXq89dkP/80LMdw7t00lT81ZOsyx9EAuIcsd+8jRCZsEX1X+2eaGwN8PqSwYtjHPAccJQDdvq+PHKu8YO9q5TeAN6IjyZEqupiflIzIT+2V+f/HwGv49qzLN4D+H9Eeyqut1f//2vnBxvmtqSXL8DrWtAbw1GEUOLVLgrYHsDblo4YuAuCEEXTtC0QevM8ryRJ0qtoKvfxWJYtpWk6OhBzCHYfgiAgV9EwT2P58h5rK9fX23GCtU/aGr89xfU8rcuT07q0tHTfmjVrglbLQAK8nq6Q9LqkgKSApICkgKSApMDfQoEbb7yRGjBgAH6MMvm7774blJeXN/7JJ5981t/JGwyGUYIgRObldRr1008zfYoa8G5MHBWwLrMxyMV8cT4uoyYCPO72PQ0D3kcZgDuaAN5VUQBv5AHEsDg24dSpYVWTJiUolcrMSzDaaFwXgeejVt9Vgf9NSPgloaBgZIF3c2zeyv384mKwLVkCjsxiDHirqhLg6NEx2b4C3jvv/HePkydvKjtxYqRXBd5ca9Vqy1RhYQW2TZtevORGdp/x+PGLup44MbL2woU+RfjnU6c+33vfvsnnceZwfPxfIT16bE778cfZRwF8cwV70q5fv2+7KBS1tl27NmB3S1AB7wXtet0r5+5sVHjopY5fGgbGRqvu3XsPVNgLCRWlFRd33lKfqRnI4RiHz4oWKvGs7o37t2V67BMsz9dSMllny4unx+sGacajIaFT0Relb4r/K3uFyFD2FZZ23VZblq83BdrBO3rs2z2wY7cp2G2k7+t3OzJ4gwp4bSYCdn+bCUMmUmA1ksDzSLNvnixlWDap7hPJA0Ji/Z5SomB/l/rekRmqzHvHUxf3HgYWiazA8UTNuQtsvzn/PKwI1bnyIC8toSbnoqxo9yGNrdZAlh4+obGWVzGhGWlk3r4CvaVsKqGI6giAAMzFf4Ei8XPr+p//VdFaRAN29P7zm9nav0pPUVHqCOGLqR/URWsjBVxwbc5Przj2wD+vu8+Mi7C5JvD09y9qbu50ow07ejEgXnHgM6WniIbopfd2DKfj7vG0z715/f9XwOuujQR7vdkp3rVpCT61p1CWd6MCeHKUetvPlWjXAMzwDdCgR+q0tR5PoMtfLSwWi0mhUDTcPPW3l8vnsSyrwNEFJEl65XB1nXktO7vxHhAEAbucfc2HddyccsFgHLNBUZSdJEldU6VxJrkoijRJkj7DygYnreOGOp5jILJxvd0JGMxjM0hLa/K2j/bs+0WLFv0eiHFa60MCvMFUV+pbUkBSQFJAUkBSQFLgiiswffp0eUREROcdO3YMOnPmzJ2PP/54ux4xLiiA57dvf1BXWprm1yNorQvQGuBdKALE1gP0DAXo05CXhguL7TYBDGmIaMDn/qp1OlGnXnLSjhz5YfrTT2dG6HTpHMtGOIppWCxH1PhfhaK3Y/4q1QWt3R5uYVmNz4820rSBZphKhcmUUo/7On8ezC7o557L6wvgnTr1+b61tTHnfv75cVzIxuPRNP/37rvn9tu8efZfBkNkMzfPlCkv9d6xY8aFiorkmg4dDoUOGLAhYe3axcfxINdf/2UySXKKP/+8J+DxCcOHr8iorY02HD68ogG8BsfBu2qVkJaUVK4VRdbh9kZIJlBUBEvTxkbXqbGoIthsJUpcuRz/nCRJniQRhwvR4yJtLGuWk6RI8ryKA8C8knb8EXbhAmd59NHEY+6F/zxerDYadO26PTVj5I6QrwY81rab/EoC3n63yMBqIkEXaYs7d58ycchZCjEygUJAyEhRLH4fIDJ5Et9r4UzHe4s1WxGQCA4tXiH0eWJ6lkynbTXf0FxRSZ36/Jvwvs88XPrVrTPShcgd0baiXshalAqAaIgafU6wFB0SVr79SXmiNq1ZIan2aN3aua0VWQv5/oaw8FO9P1UoFIfbO64EeBsrGCzo1d7r1N7zW4pOaG+fLZ1/pfVzf4T87+DGdrkh/XWlBuqaBfI64QgFhBD+viJgJ6pMJnMVKgjUdHHHoQRBNHoqyVPn1zrg9SbH2NMa8et4nVartVKlUuEc2UtHe/YYdsU3FK0Ur/QTDtXV1VmhoaGZ3qzdnzZtOZIFQbAuXrzYq1oX/ozt+B7o74nSeZICkgKSApICkgKSApIC17ICc+bM6bl+/fr7EULiXXfdtdnfuZrN5rTs7I6PegsgfRvHmQV7GeRuowFqKwDG5+MIAQCzCtfrAYipARheBPBFGMD5CACZHEABAOm4baNogW+/zeoXHa1nPjj3Ietyat4QMlJY2GVbDc5p3VX9dYOrFCCCiRdw8a3vy1bKXG2HhE60L0j/yoBzW3GBLuwAxY5Q/Pj/HsMKzdr8j+k30n+tUVEhogvwNoWu3gLezMxfU1NTD6q+++65v7zRraXibsOGfZwoiiLasePhZvm5U6e+0P+77+YdtVrVdr2+IGLYsDXJX3/94kE8Fi68lpx8NGbLlqccwDeQx9ixy3pmZw8ozMlZ4HBPByOioUOHw6Hz55vSUlI6gCDEOxybOEcXg1qNRqBEkaWt1gQHiHcdomgmrNZiJc/rKAANIESIoliHaFqwyWShVputXMHzHH5alQYQeZaNRgShd8QNZGcXwsyZn5sAwrnLhf9wXrR/sRaJicdieo/cHPbtyIez2tQ+mIAXO3cJUgRaLsKujSmgj4iC7kOtUJYni734kCx9Yr1ImAxIE64ViPgQY+4bAh2RcX9lVM+M0Kg+3Rwwt2DnAcpaU1OB4xmAJEVaLmsx5gPHNRz77/8iez52X9lPj03uob8xSxc1DAFnFaHmLxB5C0DZVuBXLLv6gDf63buidWzcbIqiPFZc9/S+kQBvc4WuFAz1dG0C+XoggV5b8/q7xSUEUmNv+nLBJVz0j6KCHmna4pQCuRcweBVFETtIA3yDvfHUeZ4PI0nw0L/2AAAgAElEQVSyyhuNXW0wrMNOUF/O8actdrtyHCf4ArYDeQ3wnAVBMFoslhr3vFmcQ+ttBrL7fFyff/hn+KZJQ/E3Rz0+f/Tx9ZxgR0K01T+G5UuWLDnm65x9aX9FRPRlQlJbSQFJAUkBSQFJAUkBSYFAKICdvNHR0QPee++9BYMGDfpvr169iv3tNy8PPbRjx4z0wLt4nVmwAPUqgEI1gIYHCLUBRNYCYHhmRQDYrIJZEgZpm5IA0iIA+nIAhAiAi6+VVwBMvAQ3ceEtIumrmA9z3yNf7PBdDcHmql69MI++KfJB07jE/nKS5MBgSKvfXrneAXqjZAkCzmd9pdNGA4a2GALfGDbZ4Ya9aM4i++tHsz+UfSyf3fkl20tn7tNMi1rkeNQfv44B76+/zolqKf/3ct5t66qnph6Iz8z8Tfvdd/NOebo27hEQ7m2Tko7pBg/+IvGLL5Y0gsRKZTUzbtzSXuvXv7oft2cYi3r06Le7bt/+8FGjMcweEXFePXLkiq67dt1/IdAF9CZNmt9vx47pJ6uqHk1yzjUwDt5bb32zi0JRL6Npu6KqSmmdMqW3PCMj1VEYm2V1dpZVsRxXyEREUCR+8FEUCdFg6HgJ8nJcMWO1GpUE0ckBbXneRBIEIyCUJ5KknLPbeRkAhgICcrp3FSJJRjtA5pkzFvT00wsBYJ4JQNPi3vN0Dd1f1+lKNLfc9l76+tGPH2rzvGAAXs5KwP4tiWAzqUEEArThtdC5Twl8vyIdopIBqkuUkfwvTOad1QQdbxdVaZHGqv1WkrYMq+h626yCs19vTWLNVhUIAikL1dXxdhvizDYViAKhjAyrTR03ooAgneAbg93aiwWy8kMnlXm/7dbV5eap9DfVUDHjilWkxkpSIeBod3ohAKmF+g/+s7reFdHgi57+tG3JwUsXhSvDvxptDENxC/zps+k5f3fA63JwYliG3YMYSAiC0K4iPRjYYJ2uFNAIxHX01IcvuZ2e+mrr9bYAL8/z6mCDwPbMPVjntgTzbDZbhUwma7jBGKyRnf0GGia6z5bn+TSSJIMeNcHzfBRJkmXBVcr33vH7iqIowpfPimDFieD3ntVqrVAoFDEcx1EURTWLJGpphS3d0GoKQV3FzxqALy645laDwnfdPJyhB4Ag1NRwjtqW/hzHVb755ptt39Ru53IlwNtOAaXTJQUkBSQFJAUkBSQFrl0Fnn766bRTp05dt3v37n+1J6qhqAge2bVrajrObg38ajHkfb0HwCA1QHcRgOYATnFOcIsLf21KBDCpAWwkgEUGMMctJw5zggUiwJNZADoHiMOAt0MHUKrVOSFWayhrMFwkPi9dSXbW9RfGJQ+GurqOBlx0C0PbeWmrmrlicEZrsjLT0ZcL8P5S87ZycORAcXPeH4DdvS4NTKZdujFjhvzRmibTpj07eO3aN1otnBYdnR0+ePC6+K++mu/R0dAa4MVj3333nC6HDk0oz84eVOmaS3LyUX1m5vaUH36YfSkCYMiQz3tER2dTCD/vyTKosjLZuGvXvQGPaJg2bd7AtWsX7QHABe5w9MHm0wDydhVw69Pnu/iYmOzYAwcm5TgL3FVQPXqsSdbrbzFqNOWa6OhTepq2QFnZKZlaPf0iQWioiIjjsYcPP+goMAdgQ3b7plCOU+tFcQCDH+RDKJwTxRIaoc2sKAItCEMZhDo74K8oHiMA/kAk+ZARQAb19VXykyc/AYDHGgBv873n63tj2j3PDlx768w9bZ4XDMDrXlAND356PwX1VRVQX2WG3L80MGPhxZtObepYcPaDcEUGZZGHKnldwnU1mbfPbQRucUG1s5t+TtSnp4RH9+nu+GO38I8DlLm8piJ17NCC41++nmiuz1aby8vl5iI5F9m9k9FYlhViMV1UaTvToOtmR0guOAjv+Q+B6/gMHOgW3Y9WIu0Vsd6ZxXruHHuwUXEh1d5u0dG7hn2nUCi2+no9W2r/dwG8DdDVkT2J3Y+eHsdvyKn0OzsymC7etjJ/7Xa7XRRF0hc3YCD2QaD6aAskBwPwBhNeBkKT1uYnCEIJQRAxgRijrT6CuY/xuMG4pq71uO8lURSjEUJe1QBw1wO/nxiGsdjtdoFhGAwOA3pYLBaLQqHAj2tdMwfHcdU8z0czDBMtiqIR/w+ngbUUCeHPzaxgO2ztdruSYRifi+r5cgHaWMPFRYsWXfSlL1/bSoDXV8Wk9pICkgKSApICkgKSAn8bBXDhtf79+w9Yt27dxPZENeTno1Vr177WLAIgMEKsTgEwxQE83tBdHcKeGIAPLABxOIsXRzhwAGYE8JEK4B4OIKyhqAVGQziz94lmgFepvBBitUbYP8ydzeRbzhOLum8yKpWl8vr6NMOinBnqW6MesrqcuK51YLh70XKaahrRMCfjWf7H/J1ikjKD31KxWtZT1wve7b1SyDnZt6i1wlujR7/TQ6GohU2bXmo1AkGjqVSOHr08c8OGhQc8adkW4B06dHVYfPypsK1bnyxUq6sYDOJ79vwxLiIiT/fLL482KsDWqdPupNLS1Kr6+uigPPJ5eU33/wUwpTMAjwAeKAGItwH0NQOk+F35+667nhu4bt3rbkD00zCAVBvAYMdawsI+STaZeKvV+o9Stbqaufnm9/ts2vTiXqe2OLf54wiACAVAWDRANwEg1g7wtQKgqhygKgqhuZQokg7AC2AnAB4jABbUO4v+/aABkNkBRrW69zxdw6av3z55Yd+9w27KLtV3uHTToFkfgQa8roJqw6c5HEJym4mxIsYOC9+QA59iBqOZgQiz+Yboo2G6f96eFdqlo0WXEm+n5M0L8WF37ul132d2e2jqJbeRKIqwb8HbIhFabJClHw4NyWB4+K5AWXnGSpDXCYQ6Q81xMkasPl7NECYZHzraaqzeDxRbD+UxYyBInzHeX5nwNeP0+oq0ZTKZLCBzudYBr8s5RtO0z1DdVSjIX7dZwyPKjovjz/jeXNWmAM5qtdbTNO3IBvfFFejNWFfCxXulAS9e97UKeduaF8uy5TRNR3pz3fxt4w+883asK1E4z12/9kJF7G7F7kwMOgVBwNEF4YGIb7BYLCXYMeutbrhde9fiaSyWZQ0URSkQQpc+MxuKumFoWon3HcuySSRJ1vA8j3Mc2uXGDfT7j+d5XGDN58JwnnRxf721ayAIQs7ixYsLfenL17YS4PVVMam9pICkgKSApICkgKTA30qBuXPnxhMEkeZvVIPJZOp57Fjfh/74476KwC8cQ7dPuwGo1AD3u30vw2zlEyNApAjwuNvPN8kB5DTALUYAzAn3kADGCoAJjSIasINXpcrVzTo8V4yXRcC90f/gVapuZo3mvDq3kjG9fX6Ocl7qJ0YcyeBaE45mSFZkcA8mLnDkubofX1Y8oa8wEbZa/jzzRMqr7IfnlyMMiJUVA+tbArwDBqzPCAsrIH/8cbbHR9Euu13bVrctwIvPHDhwXU+9vkil1VYYAAgaIZ44d26A+eDBOxoB3sBfw8Y9XnYlpxQCvIIzlk0AP54GeKQDwLBa96J4vs5lypTn+xw+fFtZbu51DX8gYPf3+lCAWtIZq5BoA5hQ68rFnTz5pb7btv3rrEpVKysuzqgAWBMGsD8EYLDozHfOUQNE1AD8M0cmWzKA55+kEVLB/fczYmwsjgfZIVBUpE0UcTaeDUQxmUAotsHhm0fQtM2sVHaqFUUW4RgRhHBBNu/r30REH4wsiKDqn6uMPtOqFkECvLIhE2QaS42cJhGq+eaQaN0Vg0B/swEQJeoNm0KSpxnzhr09vE2nTYuAl+fR9pnPyWzyrUTSPQKh2iPAiFg78Uu+ABGjRcJiIsBoUYp1Viuc/5TjVElgUiRDddQIKCBIZ1zD1ToIi4yM+nCyLoyMfzJQc7iWAW+D07XdjwO7Z0k26ObIlfQF2gYaYriuXxOIVYsQkmPwFAwYG6w1uO/FqwF48fhXYm2Bes/hfrDLkqKo0ED22bSvYLp3g6G3zWYTcZ4RjlrBTn13l357Cm/hLF6crUoQBH7CqztJko6nrHxZg1txPN7dCYv7IElSJoqigiRJhSAIjCAIZpIkK9wBq7fvkUDsB47jbBRFeSwEGqj90d4bae5r5nmeEUVRhR/iak+cC4bcCCHcF77WGGqHCoKQKgiCjSAInM3cYhFjq9V6bPny5UF4EvDyKiXAG4hdLvUhKSApICkgKSApIClwTSswd+7cAZs3b76ltrY2afr06Z/5Mlm73a7Nywt54+uvX/L58T3P42DAuy4TIFQJkEwD9G4APBsJAFshgFUN8JCb+wF/Z5ytcGb1MhSAnAfoWOJeaA1HNEQnV6vnnRmpvy18tnWgJt3xfU+h6G3U6c5qNl/cy52rzwEXyDVxdWj2qVHaSbEzLbiQWtM542JrC3InhLzScz7//pkPqX/EfVi7quA/yrYAL3bvXrzYo+T06aHlnjS4nFeb3OYjc1OmvNBv69bHT3vjvA0LK1CGh18Mz86+Id/T+IF+HecKd+78c8iPP2orAX4OBbigcDp455QAzEsAeK7YFafhzdihoYWKXr0cbmR9ZWWi9ddfH2mIXHA/G+8jDFYbu0zHjn2zs0xm0alUtejEieHVx451ugiwW+MEwjbCCYSvNwJEcWFhTw2qqhpDAPSEpUt1KD3dJjAMWGWycIurLrPNVqrERdgARESSclYmC7PabCUKjrPSeDYEATxNa20kqeERUjQ4gVtfJcOUqsuEYn5CQUzrDu4AAt7bjq3pohPqZalpGRq6Uy9EhUUJwNCcacsphmK7AI0IEUSeIEJCrAjthN73di8jZRhat34UHTulp8N0ipCEWEEUBFSZc5YyV58GDhUhdboIwsGLKEL9CSz4AVDEJAAsis0EIskAV7QSoG8imCwJUF0/8uoDXsWpFH345pGmEGXo897sTW/aXKuAF4MTgsDRlsEp7OOPi64JKPYZErd0Pdxdljab7ZxMJuvoaueKcgiUDoECOt7sq5ba+PuYvbfj+QLsvO0zWO0aogMuFVQN9DhXQotAjYFvCmCgK+DMdJmsGf/CcBYASkmS7OyrTp5ulHi7BnfACwApHMedEQShTiaTYYOCIzLL/WBZtrRhPc1yloNdiNDbNfmqZVvt2xuJ4+qb53klQshmtVprlUql40kGXw58nay4Uq1SGdMaYG+rPwnw+qK21FZSQFJAUkBSQFJAUkBSoBUFZs6cqfvrr78mHDx48L7HHnvsFV+FMpvNXbOyuv3zt98ealZlec4ciImNBY9uhtbGNJtP6lg2RCkIBgzdQBQtBE0TVo3mujKz+ZSOZfVKl2uyqOgsWrlyBQdwM+l8xB4DPWxQvVxoDQPe4vBVEc+ffLBRdeeXOn5pGJ/UR/lu9mr7xM4TUI/wfg5wlWvKIndUbWj0h+BNYVPsqSpnDu+Oqi/kHZQZkKLK4A5W74Oj9TvoSCZBGBV5n81UJ2N37IDqpmuLi/s9rqysXxnHqbjiYrAtWQIlra1/7NhlPbOzBxTm5Fx/KT+3aVsMKnNzrzOcOTOkyNdrd7l9JS48BgChzf5Y8q9PB1QVm2brZmb+mtqx4w7dN99EFgJsCQUoUADcVwIwtwTguQSAeV4D3ttvf7UbSfLyCxd61pw5M7jIZApt5q72NPeMjJ2RcXFn9JWVCXDs2JhsZ/vLQDgiIjeUID7uWFfXU8ZxBoSrdb/1Vl8iI0PPratcw35WtFCJzxgSOtGOoztMXA2afWqM9pRpHxXBxIpLO2wVwug0WFu+GL4om++w76pIDSzO2FqH98mjWQNDKuyFBN5/+AYCLu73VfFyxZtdttZjB3ld/SHN23/sLt/ee0rLhXS8ALwZhQcjT8f3a/NmwkMHlgxU3nZDMREfWX9ncmaoUFgXZrdxpMCLiC0DgqJTBJEXCEQSTjCNciChXyx+FLVFwMtxHCrILtTYWCBB5BFN8KBQiiLPGZAiwSKydUhENEuYc06jbSdmwe5aAEUvAF1XAEsRAH8OxEwA2x03gfXYfqB+r4IK89irH9EQ8+a9GaF07AMIIZ/3Wkt78WoDXle2riAIjutIEISjUFqwwK5LA38Ab0v6BQKmNMBsI8dxRgyMmo7jXuCovY9TB6vAE56zp8f2gw148RwCcT08fWZ7et0bjYMB+a702q/UDQN844NhmBRfgZ23ERXe6ubrZwbHcY7PaByX4L5nvB3P0z5r6XW8Zvwd4WpkeON1NRS7NOLfT4IgyARBUCOECG+elsDvCXzjQyaT4e80JvxVxVcNOI7TUxTld4G2RYsW/e7rmL62lxy8viomtZcUkBSQFJAUkBSQFPhbKoBdvMuXL//imWeeedCfBVRV2cceOHDzyOPHb6kBuAwLXUXN/OnTeY4Il52RAiJJBSuTRTS4Jt1fE1FOTin7xBN/cgDPNLgjaylnEa8P7K5Ca3g+6em1OvwIPsvG1lgsR9R4FLm8p0WhKFJzXKgpKUklUyodtLPNAyGOEEXs2JRxAKgZ6LJYgM/JgUbOWxyNoFbnag2GTo7H0M6fB3NrOb349eHDV2TU1kYbDh++rcVcsgEDNsbJZEbNzp0PtP4Yf5urcMQY6AGOqrHzFGBwHcAdl2IMPGnQ/PVzcoA9KgCsPY5FaJytyzAW9ahRb3f/4w++qKZmVYQzouGn0wD/6AAw3OuIhv79NybpdCXhP//85GHf59j4DBxv4Q54r7vu065hYaWMTlejsFhIy6+/skqT6WExPJwiKyqijMuWWdRi/DZYW7lKeKXTVwYMYnGEx41hk2248B7u/cHEly0/F68M+aN2O/nv5I3caxcnUYO1d4hDQq/jSZJnZbJU6/bKr2lXoT5c1O+J5GWml85O1jyQMN/syn/G++Od9zejtMz9IRtHPd58rR4ALwa3ZHykyVRhgsNh/Uow6B2ZtSG9qWbJdTlR2ndm7cI/nwoRqeFAKgVBAIOtDv3ry2kh0yL/DV31w4UKWyE8eXwQXW4rBLVMK66a9G193/jrue9Pb2Se2nyfw/EzqtME+5xOr6MiwUrN2jkeVZgKYF6/D+GmqL7igZpvxI253xDLb32NZ0xKVJedhT448AzqcDfA8Z8AjPUAdA3AgBQQJo0GI0mDIIoAy5aBaHgYsmgtBOgGhO+7JuKj23Wh9R3epGm6HTdSGo97tQBvg+NLbKnwj+/K+H5GICFLe/vCWvA8/xfDMJ095YK2dyysVDDco97AvisBePH6AqGR7zvKtzN8hYXe9B6MPtsa90rojB+1xzd7CIJwfE/y5fDk3sV9eQPjXWP6oy9+X+AIB/dIAH/68WbdeL0URQX95pinubS0PpwtjsFtW5Ce5/kzLpe2v59R3nwOtTZ/7BRfsmSJx4LCntbv6XUJ8HpSSHpdUkBSQFJAUkBSQFLg/4QCs2bN6rxy5coP+vXr99l1113nVxXbvDz7k1u2RHWvrS0mXLBw1apJYampSIELlDV3OzrjD7DbUUVpxcWdt9RjsOXe1vXzSCZOeDRrcCtux5/qVZQKsrL2UY89dggAHm74DoeZawkD8IUF4JkTACxatSokOTWVUWg0Z3X19alGq/WYw8mrVHa3yGTFGgClNS4ugsSAd9Ghl8nFR5yuy7m95/Pz+v6HLzYWwqjNg5hCYz7EqxNgy/g9XJw6Xvg29ytixvbJjqIaE1KmCKtGrudyKwuFMT9cz7g7NHdWf678umy5/PWOv9VgMNg64HU6YPv125oRFXWO+uGHOX813WgREefVN9zwRcamTS8e9H8TfhQB0MEK4HJiWkiAOtL/LNxPwwEOqAEW5wPgHL+ZKU2zdadNm9tr69ZRedXVs5JwNq0zogHHIfQ1ASQ1i8FoaW2BWbuzZwx4OY5U79vX46xcvjOic+ffos+d61ZWVdW3GiDZDrA1A+BFTq3+K8Ro1FvffjueSEvLotTq9DoAxgH28Z5NVmbyB2t/ZpwF+gZwBXWHNSuKFtMPxyzjXs+bQp+2OOu5DdGN4hdkfF/XFPD2091i/71qoww7gV1rdu2Pu6Y9O3jd+Jl/NtPCDfA2BbdJ5rywkKVPOorOcacuRFp/3h/D5pcpZWkxPNUhvq5pX8zogQ4HswvwFtcXEpP+d2OI0W5AS/t9Zk+ne6L/nHicurnDOHbqjfcajxTto97Z/aryhWFLTMv/fEW5aPSHRq08RJz9w8PqGzTj6HK5gPJrT0KfmBHwc84a9FDMdPHNc3Pgob7TIDO6M1AyJV95/Cjxxk9Po4jbALRqEZEcAL0NYMIgEBVqsBGhYHUA3uUgGh66eoA3dOPN4britE+VSIs/YAJ2XGnA64od8MbRFbBFttJRA9xpNxDxB9jgnEwX7GjIzLSTJKnzZs0BAGv4vRfizVjetrHb7VaGYRo9ldL03CsFePG4AdDI26X71c6fPeNpoGD02daYV0Jjm81mbnB0elp+s9e90aOF2JU2M7+96bPpRARB0OJMWddTF9hlG8gnFK6ma7eli9IaZLXZbBU0TStag/Uchw3AFOfq05/95c85rvFKS0v3rVmzJqjF3fBYEuD1+a0snSApICkgKSApICkgKfB3VGDOnDnRn3/++Ws6nS5vwoQJO/1Zw+bNmwfGxva6d9euu612u5IDsJArV3aMZ2PLmNUF85WvdNrYzO2IoRh+ND3LsIfCLsZ5aauMLjeke+YtfnS9bbcji06e3E8++ug+E0D/EICeAgCPAH6SARhLAYq0AJT8rbdupjMyorjISCtlNHLIaBQAIQRqNS2qVDLWaEwxpqaCqlYoJF7YO4taPuQjzsjWw4ztU+lVw9ezn535hOys7yre0XEcev3gq4QoksJ9nR/kXW21Mi08tfNh6t7OD/IXagrE3bl/cf31o1mXQ3P+uYm6Rzs+xqVQtzsgXnPA29wBO3ToqZSwMILftOnF4+7XZcyYZZ3z8rqzJ08Oz/X9euFxdmgAtusABhgAjARAJyvAlGp/snCd42Mo/UYcQKoZ4Ntw58/uKgfYoQN4PR9n6yYlHdMNGfJ53OefLz0JMCbD6bDefKZpPq6n9cTH/xUycOCGTt7mDnvqb9y4RV2rqw+GlJeXc336DCaPHbs598yZL9UAg+oBTkUBTFLQtFLFsnLxrbdElJ5uF9TqjnUYjGO4e9FymsJgdlHODLUT8A7kigxHlAty/6V4JPYt/sOSucS/k1bw4QwSX8+fBzeG32PtphnIuSIaHk1aYvq98mtZkjKD31KxWtZFNYDDMQ1l+SEm7PCeetfzfWuTQ8/93GNaYzDbAHgfGt5TrxjRt1FEigvYuq8dg16qS0qbcQ0uwLvu+CpZn7gB3MLtc1VPDnre3Du2P4f/OiKQ09yOAfDC7XNUN6aOsh8s3EPvvridLjUUEbek3WZ/Ku0N6g/r0UaAt7esi3jQ8hO80G0uiJwIiCCgtDyP//7POWJ1moFKH0KAwIqo9DNRGNcFICkBBDIaTMcOArmzBirMY65ORIP+xyFq7Zmu2zR0yC+e9pGvr18pwIshBM6q9PUxa1/X42v7QBRy8xX64EeR8ePbNE37nDHZHvjhOtdut9cwDKP3Vau22nsDeHmeTyZJ0q+bt/7MtT2wx5/xfD0H7z0cTRKIx+l93YO+zrWl9u1xS3o7fnvW5c+5nvaMP33iteL3vCAIOOYo2tsbOd5odK24dr39XMIF71iW1TIMo0AINfou0ZL2nq5HU4383ZM2m61w2bJlLcdQeXMhfGgjAV4fxJKaSgpICkgKSApICkgK/H0VmD59unzr1q0f+At46+vrmW3btg3t339Sjy1beqZUV0ebAYYYP/hgX8+uXfsJlx2iTrdjjLwDv7fmR5mK1IoYaLmcuimKrrzL1YvVdGWbNgW8Lbkdz5w5K/7znwX5AMVhAPkRACwDYOcA6iiAKRTAAOjShRA1mgMI4IgdoZEYeMhEEbtXDXaKqquRyYaWPvMMxLvnBpdZC9DcY1NVi3uuN8UoIwmarmUQEshlWf91VALuoMoU9lZtpfZV/UrjtiOiJrFLem40by1eT52uzkIuwIvnvM/wqfr5lJ8u5fI2B7wuB+z7F3E8BcAjHbAD9v7796bv3n3n2ZycAZcg3oQJr2YeOTK2Kj+/Z6sZvq3vSDzOHg1AFzPAk2UAt3cG6GMAeKHI1yzcy2NgwPtoBwA1B5Bkc5bMOq8AqKIBPsnBgLdXry3p3br9GvXZZ0t3OQEvPnBEg/fH8OEr0tTqGq1GU6Y5cGDSxbNnB+V5f3ZrLfHcP47o1KmPwHH/jTl/vkfF5cJvcXaAI6kIdaUB1OLSpUNRp056kWFE28KLT5LJigzOVZTPHfCW2/KJd88/pn0yboGoJNWXiqytKV5GI6BE1zl4Rvg9YRbqUbmtiMRRDS0V6rvzzn/3ONm7T9mJxIGXCxq+fndGiqUw4o7sbY54hUAcLsCL+6q31qHHv7tbgwEvjmJw9Y/h7vQN47SvjfrAWGIoJF7f8Zzqq3t+r4vVxguPfnOXpr/mRiI1aijpimh4OHM+7Cn6BjqExYrf52xB3aO7wnt3LGVLywrRsiWzebVQy+jSALEigg6xojXWDuhMFiAiGkyGaKipG3F1iqxpd/cODTnS62iIGLEmENo27eNKAN4GuBG0gmnt1cWVA+xvXATP83KSJL12fplMpgKVSpXQ3nn7Cj/weDzP40fdQ/F/i6JYQ1FUKcuyrhsu4TgHWKFQxODHlVmWvUjTdDLO0fTkuMbgxlO8hN1uj2IYpqy96/blfH808qV/f9sGuoigv+CxHfMX2psH7c3Y7V2XLxEMDe8PxxMxgXTYuq/TYrGU4PeXN2v3ps21tL+9zTzG68IF6ERRVAiCwJIkyfE87/gu29495Q/wxr+f9u/fv+/333+/9P3CG+39bSMBXn+Vk86TFJAUkBSQFJAUkBT4Wykwb968G99///2X/I1owIB3586dE+PiHrlu27ZuDV/UMOA90LNr1z6XAK/L7fiegsgAACAASURBVDgv9RMjBrl9dSPsGHRhBy92+T6RtMz0Ru5D6pfTNxgiZQmCy83rjduxNE9jnjHj81qA01EAgzUAfXmAbSRAvhzgGVw7CP/pAAAWAeB1AHjZCICdrDgrtqsJYKGIs3pXr9Yld+gAjuJZrriIf6Y+xT2S9igIAgElpnr+gUO30fj1DzL31J0w7KH+mzdbhf+7rTnvqVuniqF72FpyaDo3ixMyAjxVBrAoxjnfOSXYUXvffbUpP/74wqGqqoRLmb5TprzUd9u2f2XX1sZceqTfu03nPs6dHQHCOIDJFQCfRANMqHK6aqc2Kw7nuW8H4E0B0PAAkXYAnFhxQe4EvKtyUlPPxlx//Yb4srK0ml9+eSTbH8A7efKLfc6f71d3+PB4P9weLRd+a6w9ht1LYpxwHRd+m50IMLIO4PfOBDFeRtMa8Y03OgqxKdXkf/JuRZNjZ5uGR0yzubTB+wX/N97T+KYEjlyYGvuUZXXBKw4HO35AsGnObrmtgPhP9hTN3I4fGVflz1e6A15FeX/DjBlsLi5Wp1bXRI+asDztq1sf+TPMUKzUG8sV/H+f6iqmxlZM/GmNT5C8rWvpCfAeKtxL/Xvro+o1U76vx0AX5++eqzxNPnPDS46iNm/98YpCFHh0e9h0ys7hImuA1p1/T2ShGsosxWjWTQ/Dx0e+gNvTbwadWkQLnp8tDo2V8QP782RygoCsMt567Axw28ug0jIK8km5407BFT9URzurw34fXKQlw5cHa/BgAl7X48/t/aM9WGtv2q+/sITjuGiCICqwQ7mtuQqCEIodmwihSn9hcqDm3No8Mdi12+0WhmEi3efYljaCIKSwLJvjyYnKcZyGoigff1dcqasfmHE87aFAOMaDvQe8UcLTOr3pw9s27YW8eBxfQG8w1+ZNLrC3urjWFajPEl/GbaltMAoH+rNGXyMrsLN68eLFLdaYaK8mLZ0vAd5gqCr1KSkgKSApICkgKSApcM0pgAHvW2+99Ym/RdbwgrZvP74wN3e6vro6qgFCmsmVKzvFp6enOp7pxrDW5XY0cXVoUe6DagyzMBR1QS4X2HUJ5A7M3H/WutuxIg9gQxeAf5EANQjgcxVAMQmQ6SjYBhArAvQBgCUiwHwjwHkVAI0AVALAmyzA84dXrw5NcgFemjZSSmWh6u2Tq8VEeQ/7sPBpl5xieM7vXnxaNVA3xl5su0C4HJktzXldxROhlSbC2pZD8zLgbQwZQ0MfSh87ltR//vnKfZc3jomYOnX+gPXrlzgyVn07XIAXj/N6HMAJFUCkDWB/CMBjRQDTqnH+r2994ta4X9wfqQGoxpEYCCCmGuCiHeA1R0TDtGlzB65du7hhzr45eG+++YMulZWx6MiRCSd9mxsuJLcpEcCEC8kRAJG1AOMKmq9xTRjAIQ3Aexed4P8fqQAdGIAIEoBSKhT3ERaLwrJsmZ6uiN4Kr+U5M5ddx0sdvzQM0I1iXQ70CCZecEF/91zp++JeMLu7d90jSVztcETDa2mf2fPP2dCTT+6x4DmrVAPRuHHL4wmaF2rM0TzNW5mTxV+LfJi6+koBXgxz1xx6T7F68uZ6nLeL147dvE98d7fm3du+MKgZjTh943jtnalT+SEx1yOe41CdaONf2P889eqId0xLtz+rfW7kg/DhoS/QHRk3i2EaQK/NnwUPD6LgxElB1EUIbH4eENUZUGAcA/kExsNX4VBcSNSGfz+cD4GoucEcPpCAtwHoAkEQSBAE9HcBu+76chyHf1cQuPI7QkguiqKAszPbgrfYiYbzZQmCuNDatcL5krg/kiSNgb6ewQRS7nNtY5wIm81W6gnw8jzPkCTpVcZ5oDTCTkFP4D1QY7V1HTB0EgSB9+SE9nUuV+raN51Xe8d1ZXHjzwkv9g0fCIiJXebYjS6KIuJ5vgo7zhmGYVpYW1DcyQ17QAzk52Ig4Leve66l9g1FM1EwnM8cxwFFNfqq43HK3kY14D2xePFit++1HrtudwMJ8LZbQqkDSQFJAUkBSQFJAUmBv4MCw4YNm37w4MH7HnvssVf8ma/ZbE47fTpl5i+/6EWAoypnkbUhdatW3REWnVSvxNBrUuxMi3uublO341fFyxUzEl82f1n8psLpdgQf3I4zrJAXiR57bIcdoCIEAD8JqwKAcyTATQTAwIa6NpgtHsDOUg5gvADQnQaHWfeoCHCSAwgvWr16ImWO2KP9rOgF1Vt9Fgucqa/BBeGwI/PGsMk2V25wU9cxjpxoutZK+xnFK7l3K55O/rSuqUNTWTGwHmesXtbcHTLin/6jg1bbi7/llpKwjRtfOQLghJU0XakLCanSVFb2ymsZVnq6ik3HuT8V4MY6gAcqPZ3Z9usvZQD00wOMsTjLWWxQAlzEub4Oh+ntt782ID+/a+Hhw7cV+urgHTNmWe+TJ4dV5+X18DFHcm0yQHo4QJ8GZ/kfFEB5BcDEJtEOOTKA3RqAWhLgsAbAFArwDwIgUwDYpATIFAES+WXLoiA93Q4IlYlKZUeDe/xI+7S7fLbNVqrgOCVz7pyWf+opsBDEDm3nztuEsrJHj2AXt0xm1On1pZwiclIviNXV3bFlTbMifP7OpTUHb6fwLvwDG8drjxYfuPTXXq/Y6zgMe3de2EY/tfk+R6bpiISb+Rf6PE04WDoQ8MrB19HwxDHcHb3uty77bbZyZfanRM+wDPiw/3wwlhbCylWz4IX5wK9eA+KIaWD+eBUI5kfgBK11VOC7ogcSSCp6yX09SZHidcqwCcEePFCAt73AJ9jr9Ld/DCURQmr8KLEoinWtwRlRFEMEQbC1FtXgTYSBv3O8kue5X2c3oI9/gUUDQHVbABvHQwQDcLe1/kCMKYqijOM4U1twtq39j12b+KZHIMEeXvPVfM95C9Dcr43FYjFRFCXzFXIHqihZQzFDmTfvFxeAbnjsCp/ieoqD8Pc6BtrhejWvf1MNgzkXf3Tzdj5Wq/XY8uXLa73ZE4FqIwHeQCkp9SMpICkgKSApICkgKXBNK9C5c+f/1NbWJk2fPv0zXyZqs9miZTKZIxO0uJj9+LPPlhQCVBHOKAQ9v3o1pF7Qrte9cu7ORgVtmrodXRm8uDiVv27Hi9kh9MyZkSaAfDVANuWMYshBANMRQH1D/Vz8d8IbIsBQK8BhGiCJcLo6cc7qEBZgObdq1UvGnj2rNB9deF3x33PvOaIYXFnA2LXrKozlPmf8OL5rja62Lh0xHB4dM5waEjq9fsX515jPihYqmxbRuqy5O2TE0RGJNpmsCzN+/JepGze+vAfACSsVilRCJrPQtbU5tpZhpaer2HwcgL4mgKR2OLywg3d1d4CpNADb8D1aJgC8xQPM+Qs7eO+775khn332VkNerG8O3gkTXu+/a9d9BdXVccWeVnf5dTyndZkADzkrgzkObApd4IjjwHNq3lcFBbAkFoCIAbiDoWkGCQIIPL+bBMjj33nnXq5jR4JkmAgLRUU6susCewhgNhdrAOLR2bMgzJplo7TaMlRdvabOfc5yuYGKShx4PZkabrz9p9VHAzUHd8Dra5+CIEB+1p+hdLiAZCEyQBQB9loeBINKlNnkooqqBs5uRXqaRyoFAFd/FjZ/MgsgCYTTlSDEdQHbfiuUX42CaoSVUUeuuL3HiF7nLlZX65V5eSmnEQp/1VcNfGkfCMDr7R/TvszrWmzbABpwHAq+c9fswCCKZVklwzD2pq5RlmVLaZrGEPSqHL4+ttzWJF1g1x3U2e127JSNoiiqxc/GhtdxoT10pRy1eA3tBbwuwE8QRLUrN9cZISo4nP14PfiftpyLNpvNLJPJHJFLgTqu5nvOYDBcUKlUMZ4yl5uu1RVP4OvcA+VS5XleSZLkpYipQF0Lb/rxB4h7eg/6Csq9mac/bQK9tqZz8MeF780e43n+zJIlSy7XE/Bn8X6cIwFeP0STTpEUkBSQFJAUkBSQFPj7KZCRkfF8VVVV5xkzZnzi7ewrK61T6us1Y0NCTBvCwpgf8XnFxdY1n3227NKjshjwuuIOvO3X93ZOIHb2bLz41FO8FaBCBRBKACxAAHEiwAQEYEJORykGvMsEgE4CQBkBMAIBKAVnUbBKGuBj+5Yt02wJCXpZVVUnrwv3eJqzTFYUIopKi92ubwRQmxdZc/XkyIsFALnAMBb1iBEfdtm3b8yp6uo/OkRG3qRHeEUmHWc0hprahpWeZnZ5HE8tm75OUXY5xzFWZzQDjnTgUcuAdxkPMNsBeHEf06Y9O3jt2jf+9MXBi2Hmrbe+1efbb5877hzT26M1wIvzlp9oBfDic2akAYSGA8zhabpEzrKEACAT8c2BDz6YZUpPTyEoSsPhbFxvZ+J9u8uA98wZnlq4sFisqoqvd2ZEN55zUqcug4mUcMMdWz877n3/bbdsCfAKPE8QJInBiuNkgnDj5W7dsVY7Ksrdo1cmkIiUXX761nQeQCnKuBDKKCCbjY4LBUBIRJbqs1C4Z5b43s8A9iSw2btD8dUoqEYZlZGRq8emzX9i46XIk88/v0Wfl5f6tVwuP84wDL5DFPDDX8Db4ErEe89vR1vAF3OFOmRZlibwbmyhsBrLsuEkSdZhAEhR1KWiPRgmkCTZ+QpNsdEw/hQe8meeLMsqCIIQ3XXBmb4cx/EURSVh9y4uSCeKotXXR679mQ8+p72AVxAErSP7x0O+clvzCxSgdB/DG4Dlr2aezsM3K1iWVTEMw1IU5SjYh4+WwL97XxjyMwzj81MRgVhrQ3FBXDwt4BEpnvRq2IcBiZlw6XytwN1Ar60lLf15/7QFnfGNOpvNlnWlnbuutUmA15t3jNRGUkBSQFJAUkBSQFLgb6/AzTffPPLPP/989cknn/Q6czI/H8357bcZkVFRuXRm5u/1oogMVVVx8T///NilAl1XD/BGYKcuAKTyABE0QDcCAP+tiOMZzoAT/OJYhnQASBIB4mwAx5BS+RH1zTdPW+XyIW06WRWKMgXHqfHfWZcggigKJE3bgOMUzf6I0mpz1RZLKMuy+ksFufCmaR3wNt5Sw4Z91Lu6Wl+em3sxBqF7mfr6KJOzBWY8bcHK4GzNkJCyjBEj3g09dsxuzc3taLucbXtUDdBXBzCuwamzTgWQXw3wrCOiYfTod3ooFLWwadNLx30BvIMGrYvVaMoVW7c+5RZn4e3aHK7nMIA+DddlJwVQUwEwoUlEg6u/agrgsZ4AOiVAJL4xgABw9IhZBDhi7dXr7iK9foAVoegguHedc7DZfonhuIQQklQrdu+OrwNoec7JaZ0Hovgw0x07vggo4A0VkMPxhkEuZ7IwloslqnoTKfJIzgs8gFJPcWEd9RayCejlWBYVntmrVyYiB+AVnUY7MOchUCMF2zHWYiy9YNJGanEFQREsNWfh4p5n+GXbga16CY4qo6EdDnJv90PjdrJaTUrE/26Ofunxr/c27eGnnwbq8/OjwGpVmXhedoamIz73b5SWz/IW8PqSmRnI+V2rfeHcXY7jVDRNN4qUwVm8oig6Cq41VIrnsLvTYrFYFAqFowBiMA4P+a8Bg0ue5o4hHkLIhrNVcVuEUBnDMLGezgvW6/h6IIT8dunZ7XbsyG6X6xPnL7vD/kCtNRDg09+5uFyV2J0MADIM9l3Qsem82ltYLEDrTBME4UILznruSsDSAK3hqsZytLZX2nt9Pe1BfFOoteibtuZEUVQzZ70gCEaj0Xjmgw8+uCqg3/GZ6GnB0uuSApICkgKSApICkgKSAv8XFJg5c6Zu5cqVP48cOXJJRkaGVzmseXno7W++ea7eatVwISHFcoXCTJWWpjX64nZlAC8GYqWKU6cIaubMcAtAoQrgKAlwUgTobAM4KANIagB1qQAwDABex2mhIsC7AgAhKhRaIjbWJpaV/Sq89daRuvR0favfAzWasyEcpxAoyoYAcLwfyXEcIkQRkTKZYCUIUaiqwtDTeZAkhzSaCyqjMd7SFP56A3h79dqc1rHjIe2GDTiDd22yXq9Nqqm5tc7ZuydYGfjdiR3F/ftv7HL8eJ1RFDuGs+wg0WrVGAB+pwG2mQG6mgGyQ/GTswA9SwGwKfLfRUOG/NBJqawitm59qqFImncRDXhv3XHHouisrJtMBw/eXuH7inBu8ddJAGYVgEACxNQAjG2hyJqr589SAFRxAJ0IgCgCIAsASkSn+/tCBUCRFWBYLcDUSzcyfJ+TpzOsREbGnL4VFXq2sjJOaGnO2NUcEdW7NxWvZ+/4c4NfEQ2syUwASYrA8wj/i0BEJctOpNqLkYqziURkLCcmKA3k9u9TDHKVIpqJ6mMxVVoouzGLkodk29NGJVT1eqR7OQYMrhX9umBhJ0W3Y+oouwBaVgTRRECtNUbM7Kgrve26iyW7frTFaAxkREQciCJVZd19IIvYpYVy893QCnD3pJVvr8ty4yNtqYXl+CzVyeTuYbt6q17416ZmcNe919paNZOdnaDfs6evkSTjvL4J1tLMGgqJCbiA2FdffeXI+b3rrrs2+7YKqTWGXNjhSVFUjUuNhixeDFQdv4ew1jzPs4IglCsUiphgqtYaRPLHARfMeeK+G+IOHL/jAlFAq7X5tvexfAyq3T9b/NElUHDPn7GDdY4v4Ly96w/E/m0px7e98/JV20CMh4E6zjEWRTHc/XPH17kEsj3WtuF9HBR26W+8TdNYGvw0wcGDB7N+//33S6aIQOrgbV9BEcnbwaV2kgKSApICkgKSApICkgJXUgG9Xr8yOjo677bbbtvtaVy73a4uLFQv3rDh5bK22vbrB0qtFnwrwetp8BZfZ1Fl5bao48eP6QA0MoBEAWAAAPxJAJwSAO7GgJcCiMcPjgLAUhHgFux+FUJCsvjk5Gns8ePHDQBGum/fDXkhIeEtjtK799qk4uKu5tLSHg7QKJMZqJCQgpCIiFORNM3aLlwYUtKhwwFSrS6Mzcvr54gSUCorFSEh5bb9+2c0Kw5WXw/cwYPQqkNp/PhFvU0mff327f/McU7ISqSmPt+3qChetFqVds+w0i8xWzwpPv50ZGFhRnnXrtu76XQXuN27gaaoe2m1ulpVXx9pFQSRBXiKAlh4BOCDKGcn/y4GeC4BYF7x+PFv9dmzZ8rpyspMRwE9bx281133dWJ0dE7E5s3PHm7faryJo8BtvsgEuFEFQNFOwIuPxdh/LAJ8bANYchBgUSzAc8UtZ/i2b5b47KlTn+9/5syQs8ePD65zRXU07TU6OkfNKMdkEEnhtom/rfWpyBpntRI7V25LrCy3qGty61RkJQhKQ5Rd4KqBNY2iaVUfjqirVpgq9hGGOksRgEkbor9VxRE2ymbWAxBqEdAiUEV2t6WMLasY/s7wS3t73/tzU5mTm+Im3sATqZ0RiAKCC38hnub4gltvhYu1tUC9MSv8ehVTAyTFC3VhUF/xPJwk6UuFdHwWUH4iNd7aLbewrRMx2NXs6RajNSjAalao7FHVbDLN2v5x569ea3f0aEfl778PPEuSMV5H2eA5YRiJEKJ4nrfhO0IuJ5u3Dl6fBfn/6AR3lyfObCUIIrQ9rtH2SNcSRApGBmx75nglz/UH8DY4r+MIgqjjeb4cAzV/5xzMfNJAgE9/1yWKYixCqM0seldkQ3tjXLCGGLK7co9xvAe+ceJLsbOWtMJRKzRNB+0pGHdt8fj4/wfqZkYgYLG/176l84Lp4rVYLCX+3hxz6YQh8dKlS/Gjc1f9kADvVb8E0gQkBSQFJAUkBSQFJAWulAIqleoulUo1xpscXrPZnJad3ekJ9ziGKzXP1sfBcO7Tbs6CWkxDJixu/YwMYCwN0AsB2AkAzAlPAQAlAGzlNZqzoFBMrS8vV9QA4MfuH20RWvfvvyFWLjdpd+58oNkX1Z49f0pPTd2n3rbtiRMGQ4Qdw7du3X6Nc831l18eyfZVn169tqTHx2cx338/54T7uZMmze+1c+ekgoqKtGqc0etrv/60v/PO5wfa7TKT3a6k5HIj+uqrOUdcxcv0+iKNyaRn7XaFFWAmLm5XBbCyIYf5Hx0AbqinKDY0IiInsqQkuR4gshZgXAHAuIZMzJ8c8Q2tHRpNBTNq1Du9Nm5csN+fubd8jis3uGmGLv75590ARmgACAogoeGhvjcBYBKO/eAAFu8FeCMWQ+tgAN6uXbenpqYeUm7e/Gyj6950HX36fJdQY3kuQUiKrJn40xqHhlzW+Rgqs0OJJ51+fff75HyiY7hNlkDZa5S0mH8KyY/U87YjpYRMfzerUdgpU7WMNdSG2wBeAoB4gSTvp0m6VC1SSbwoCMALixAZOlFA5DuQ+WyXwsHThxXunP1rYr313ZgRnYqou6aKQJKAKMSK9lJe2LwOjI88Aie+eC+sS4qC16dk1hpwwsPJHCB/V0KF+V7/HLxhG0Z005WEycwcydiSSmvN6Xn17rDXHewO73e6pF+/0w73bnZ2Ykh6en6DE96TYpdf/+abIdq8vIyvCELfpusXnyGKooplWZwHyxIE0QxmSIDXe929bcnzfCJJkvnetg90O5wxiR9FJkkS59/GYEAWzHiIQM8f99dQlA0JglAlCIJcLpf7BVlFUZThyIimc3QBt4YoCdfvMIKiKL0gCCEIoSJ8HsdxFpqmGxVo9Xa9wXY2Xk3AiyE4fgCBIIgWs8GDCSD96buhQGKjG/0cx2koimq42evtVfWvXaABaDBvHPi3QkfedUAhtmse2HkLAKW+Zpi7NMKfhYsXLz7k77oCfZ4EeAOtqNSfpICkgKSApICkgKTANatAfHx8x+rq6i+8yeE1Go2D9u8fNu3gwdsdsOTaOForqPU8AqhjAELlADoEkAwAfbG7VwD4WiQIOYFQCsfz+kqAp84B0I2g6ciRK9IZxkzLZEbFpk0vHmxtrUOGfNolKipHI4qUta4uynr+fK+K3Nz+fj/GjwFvWFge/PrrZTg8cODaBIQE1e7d91wxN0RGxq7k1NQDyh9+mH0qI2Nn5OnTQxuuuTPbVq1OchhxamrOcgDnawCIOoBaEgDnQCbi4nWhDNM1SqeLpcrLO9QD/EEBlFcAfNJQ2bxtwIv1njjx5Z5//nlPfllZqt96Oq/bcSXAQSWAqWF+8TaAvmaAFDcI8XJPgJu0AAkEAM5yPgYAmAMqRaVyA+j1Z6xFRY+cC1ZEQ2LisZjevX8M+/bb53E2RJtHQlLGAJoRyJtn/ataqLeEWHPrBVWfWLvy4XF40sCdvhBJZaQ4rhefU6gm0+KN9qpa9aY3f07n+98uq8kx0yIXgTCwFb95T4TjcUAQtyACRZqtVlwQ0JXxjIu8dQ2jmUgVomLBzu0VQVWLqLhRPMCroJyaapNnZXPcoeGM5voFzIgux4i7JnGAEIsUCjtvLQLxh/VguOceOLV9NWQM7hChFcNqLMBwvCgALPsJRMMLkEVrHfZ6748SpSp67a1dXpm1wfG+/O23PvEncuJ11QaVFsNewiKjsWPXHex633nrLf/738mRtbXRvxEE0SxLECGUTVFUHUmSdlzQqq0CURLgDcTVaNzH1Qa87rPBcMRut+P836DGQ7RHRReQ5jjOyDBMKsdxZ0wmE6fT6Tq6+vUXkPni4G0KTE0mU4FKpcJ32Pw6gg3h/AGdfi2klZM4jgNfiuXh+WKgLpPJMBxu1+HN2t33TEv7J9jXp8n7MKAxBlcT7nu6cMEAvSzLXqBpOsXT2K7X8c0V7PjGLm9c4HLJkiV+53B7O6a37STA661SUjtJAUkBSQFJAUkBSYG/vQJPP/102ooVK77wJocXV+zOz1e/t3Hj/KvmlGpZcPeCWjwC2KQBOCA6SysgRJIPIRw3CmARAPaLAGqSIGIBoTSW53PtTvA48VIW6IgRK9IJggupqEipO3p0jFcu3Kio3NCYmOyI+PhTCpWqmrFYQoybNz+LLcM+HS0B3mnT5g1cu3YRDrW9Ykdk5PnQoUPXJG/ciDOA3Q9ntq1aXRKqVFZTRmNGldk8LReAFHHhc2e0AOZ16zKxqzokpFRDEJxQUxNnAlggAvzJAlAigGfAO3Lkh+mVlUlw9Ohor65Bc3GsBHT6MhHCz4UCaaShfHAJZN9eAPBYSuM8XYeDNxMgRA2QQ+H6Nc7sXWwii7QD7OB69bLa5fKuwt69s7x+tN+Xi6XTlWhuueX99PXrF3rhehmTwTBWulu3p6qLirrW4gzsB5957vqQhdNPGF5e1d1SLzepUpU4DdnC5hbLyLgIrc3Icj9fMDO2wfeIdVUiIYhxoiggEb59D+BYJw4ghAYYZXReR1fG86gCZ47xxQiKYpSCPElEcbcAX7IaSJUJEXqNyNdnQaj9SYFK/QgyB60jJg4yorQuHNAiy+ccAB7sUDR0KBR8+w5k3tw5RG4SEQnhtRYH4N0CouF57wEvbwWi+DvQy04mxsXXKeGWEWcKxoyBWpJ0EGnHgWGvRmO2uxy7vlwDb9ru3dstuqV2WVmpXF1d5HcME/qrp34kwOtJIe9edxWhw4+jI4T0GLB7d2bwWvnrfAvejLzvuSmQawfgbVZgThCEUIIgmt2oc4dmHMdV4kgTkiR13s/6cktvAKQ//bqf05Irtb19+nK+L2t0e1Q+IEXNvBnb3UHdEsxlWbacpulIX9bcnrb+7uGWxryWAS+eb6DhOc/zUSRJthnH5q6TSx/8Htm/f/++q5276z43CfC2510knSspICkgKSApICkgKfC3UmDu3LkD1qxZ82hYWFi2Nzm8Vqs17sKFqHnffTfPq6JsV0YM94JaBTqARALgbgx0EcCnAHCLSBC7kCDYRIAKBCBDAHp48MH+YlxcF4EkD7EazYAyhGQOUBQRcSTcbNaAydTRrzUiZCejo/fFGAwpNUZjggn3WVwMtiVLwONj9E0B79ixSzufP9/Pevr0kGZZvsHWtm2w/P/Yuw7oKKr3+03ZXrIppHdCCUUIXVCxAQIiilR7V1BAxQIWRLAgiJUf9o4UbcRDvAAAIABJREFUEQQVsaEgCDaKdEgCIb2X3WybnfI/3yYTNpvdbKX5nzmHQ7LzyvfuezvZve+++5nJ669/oc++fVdX5uZe6Eb4n1JV07RNZjCUK6ur00wAzwkA2/wmeDt2/DMqO3tb6rffPuJUpgZ8dfokHYbHd4CERALoBAbyNyphy/5GyF18AGB2yik/XYz3o54AdxMAXykBMmU03Yli2RoOoNAGUFMFMKFgypQ5g1eufPG0Ee3+E/ltE9VNvuP5bjpDdfR7r7y6DXFC1bVK1SA/eTKn1mAoVVVXp5gb4n6Mh2Ep0RCfJANeJYOT+wnYKjCQr2YB/mQBOrCeE9LV0gBfpZIdChJ5ViCBu5wgoofwAr5bytaTYJfbAcbYNN2fUl3QZQ2dFF1KJcfYrD2zoDwqqott4MCjFV99COkdSYiO1ESrGLWd+LewkflND+WBJFkrWg0xmnSwZf8zPnvauF8OHDlSKzcagRo7FkJUeAe8sjxW2L69V+TWrX0NgiDP1esNz3trVSJ4w4O3ayvhJHJCiS4U78pQ+g1HXU8YBoOrq88qkj3NqlMdQRBWT4QQvobl6urqjkRFRfUIdizhJrg8xeEPyRls/L7qsSxLI5hKpdJXUed93GxAstxux889mDsAP/cEd7U3bnciENeMqDJ297+1Wq2obFcFF0XgtcI1X83qVE4mk52B3BKBjxNrhGuszWuHczgcWqVS2eo96y0y142Pc8l7V4w36IUf3FRItSQEJAQkBCQEJAQkBCQEzh4CjzzySI/Kysr0NWvWPD9z5syZ/kRSW0v2zcvLvPOXX+70e3ffn3ZDL3NSDvBZfwC0Z7CTAAwBsEwAQNfPS6DJWxW/HKHTgRGWLLkAunShBIKo57XarIYmZSkmSCvWOBwKcDg6OMnZQC+KMsvV6jKlyZTV4pV3/DhYbr8d8n215UrwZmbuisrO3pK2ceOsPb7qnY77V1+9OOfQoctPHj/e1yOBNmnSEwM3bJi912bTt/FbBDilqo6NPR5RWVlkBqirAnjXL4uGRx+FhMREUCQnb04uKbm4TBDkAR3jFwQH0RizJ1bI6E4KgpkkSB0ncEYKDu8EvWVkqc22U69UXmjkeROdn/+H7q23tioAYmQAHR0AAkFRJ2Q872AEoWcJwOgiVLaOHbuwW1VVGp2XN7C4sjIz7KTiddc912/nzvFHy8u7+vAobEvw3nTTo4OWL1/8R/vrwEZC1qo0iK/XAFGjhXKKg9w4B0BSbdMYbYS35G7OdjPfzATGkQiy6U3dWI0E1DUKYH8XAB4xA/yqaFJAW9kLLqiV5eQIfE1NamNCwgn5nDnLdn23HNIsNaCprjHo6okU0to3urFu4pZ/fa1d0iKXsyd1+vz32ISMzFR5VGU0P+6qLc4EhCtXQtzTT8PJ2Fg4I4l7fMV6+HBa5KZNg/MoKvU1VCN6Ki8RvL5QDPw+x3FFFEUFfbQ/8B7b1kACjqbps5otPpRxeDr+HwzBizGgB6cgCMU2m43WaDRZnuJyVUQ6HI4DJEkmB6vexfbDSXB5w/FsqTiRYCQIApMJOvwdp0jwhgMbnucxAV6JJ1x4no8hSdKvzXBcY64JJ0NZr/7UDQfp33xSAAJJMOdPbOEu4++68NUvvnc5jmuUyWTx/rTp/owwGo3/LFu2rI2Nka9+T+d9ieA9nehKbUsISAhICEgISAhICJxTCFx66aX0wIEDB+3YsaPrvn37JkydOvVFfwKsrmavPHSo3+gdOyZhMoZz5KqiAd4fADCHBHAQABtIgDgCYDsA3IxfAQEAT1ijjcASWLJkFnTunA8rq94UVlS+5fwMeEvSU5aHetyoNBq71uHvm6tXy7fUrFEs6PKlk3TD3+fnTnYmgMGyd6YusFbai8hpBwZHVDHF5NxOq0xjUgcqfyjdwq4ofEf2crfvjRo6QgiG4O3bd0OyTldt2LLlTp++rKdjAoYMWd5VECjbjh1T2qiHfatrT6mqo6NLDByXUlVff9sxf5Ks3Xzzw0MmTLiRi4joa9brj0ZYLHEMyxr8UpKcwoEHi6pIB9EJBJK9ArAECSoeKgqAMjMsRcU6aDrWYbXmag8V18offn8PCxRDQYkRoKCBTU9XsWp1v5JDh65p9aX26qtf7qZSGZUyGaM0GqOtdXUJ1nB5I48Y8b8epaVZNfv3j/Ch9G5N8Kal7TVccslnqZ99tsRP+whXKw18L/ibtK+WBuU7fUF2Cw0EEMAoWLBF2gFmKZrauFwJ0JcBiLaJnssjRx6LTEgokD333LtOv1yzGUiKAlAqgX/77et6H8susDYO3dPKgkP3c//uimqDAFaFUm7UyJy7Loyd3bf7ENm/Zwxz6aU7jovzfK4RvBjXkiU3xJNk0hRvZJVE8Ib/aSUqZ/3xokSyjGVZniRJfOa3JPsKlcDhOE5LUVQrYgMJErSQcO2n+Wcy1P7CjSLHcUqO4xxyeevNNCRwsK9gfVxFH1j3NkTyCAklhmHylEpl71DG5A8ZFUr7WDcchGEwMQTqvdvcB/7dxuQDECxRL8bKsixaoDg/E7lfNpvNqFQq9f6Oi+d5PdF0nXZLlVDXBNZHQpqiqLByhGK7+CwgSVJgGIbA51Eoz4RwrU33zbL2MMQ+MW7EBzcUHA5HwWuvvXYOfSdoWpVhnTx/F7pUTkJAQkBCQEJAQkBCQELgbCEwa9asGJlM1mPDhg0X1dTUdLrjjjs+8ieWoiL6tr17L+t38ODlVf6UPzNlMFnWlXqAHAHgCwrgSgD4BgBuAADkaFFUh9/pX4IlS+6DmMwK4f2y54lZGQstDirG/vzx6yKfzNxQF6tI4T8ofFr1aclz6kuirmeQ4EUi95mjE3XPdvnCpKH0wtxjE3S3p8yzVNiLyALLAWpg5EjHd1XvqB/v9hA8vPsxwHs9dIOdiq5gCF6sd7ptAdqbE9dEa+7l0Ke4piYFfHsUm8lBg9Z0IUmFtYkobqs+dW37iiveyaJpe+SDD/ZWxMfHkm/lvse/e/wVpxLSdR5EQt31dXfy/abMqVAhr5Y/vPNquspSBHNy3uEvUV3K7qj4jV1b/p58cbeNJoGoiDjG6YmHtwkCbNkGcKKMgOoKSIlRMmlpHSu3b7/Nq+oaFdaZmX/HaLW1+vXrn/DDO9c72pMnPzlYpTLSeXn9i7dtu6WFwPRcoy2GY8YsioyIqIhZvnxJrnsdUQ0djvefxXLQ4HAY1ASRiB7XgiCcJGUyi4XjrApByCFLSwnunXeAAeAIddQDmkvubORjU22NWZEF9bcP/afI1S939eoru+yiWK1p2D/7uYhGBuOL+XTUwB60w5iYWG2Mja2zJCZWmw2GpnurV0N0ejrYBw4EJ4m2eTNEWCxAjRlzblg0iPh+/PGoiPLyrFlqtbrFG9gVe4ngDcdKPNWG6O/qD8HRfHwcGZs23/ldPH2x8RYCViSNmxMIOZ9FLiQxJhZiaJpm3Al9H8RIWHxRw4ukkwjUKRQKjycIgiF6m+uQaA9gs9lwh9VM03RfQRCQ3GvATJ08z+cJghATinoXcfBn/sON15loz59NCy9xtBC8zfhgwjUqGKuG9hLnBWNLgnE4HA5KLpcjMSieACJpmm6V7DZUfEX1rbipgu0FQqKGShB7it8XYRpIfG7to1LeebIllIvn+TKSJFsliPQUs5hUjSRJ47lK7Io4SARvKCtCqishICEgISAhICEgIXBeIjBr1qyueCRr+fLl4+VyuXnixImb/BlISYkwc/v28WknTvQ77WoMX/HQNKPkuDolSb7eieMoGX6WB7iTB9hMAPRENS8ARAAACmLrYMmS7tCli0OgKI7luEaqljXBwsLHyacy37fK5FG2Pxu+l6nJCEFU8JrZBmJh/p3a6emvmpHgFX/eb9pBiwTvxsp3VJcl9KO+KdrKiapfjDsQgjc7+7eIqqp0J56xsfmRf/wxvjg/f0Cxr/GH+773RGsA11//bO/t228qrKjo6NOqoHfv77IjI0vYX3+9O7c9gjc5eV/ERRet6rFq1Qu/L19e2bvBkEd8VDRPPb/zGhOqoJ8+Ol53afQEe5wihXd9Hcfdlny/XndLwgxHOX9cftKeT/aNukT4sXQdTE/9n/GZY5O1TeR7H84kOxF5jMwQHn5sLUBuJxIUvQGqc0ELB/jGRvqka/I9b/hefPFnqRwnV+zYMakNuerPnCC5u2rV8wF4+3omyXv1+iHyggt+6PLZZ6+0smr46CPomJkJzdYY/kTUXhkB7PZyNcexVJOVhdKhUETbLJYyLUAycewY8DNngpXWVCgj0hbLb1s/lI1LB8vxbQfpuOK1VfcO+6clmSH28ub7Y7rXmDRaVmU3cxFmXbbaXn/L2K2HPUVgswG5YQNEmUxA8TwQiYlgHzmydZK1UEcXjvrffz8o4u+/c16OiIgo9dSeRPCGA+VWbTiJjXCTMZ6INVGNStN0K5IYfSfx76cYla9YfN0PO0J+NsgwDIX+qSRJerXE8ZfobfZ+5VH5256C1Gg0HtHr9V39DNFjsRBIUL+6RXUiwzDoH9uK+PKrcoiFAlkr6H8sCAKPRGltbe2hmJiYbNfucU5wbgP1kjWbzUUajcajBUqwvrqexhWq0tgX1IFgiW2F23bFV/++7rc3PjxBgPfdTxH4wsT1PqrpCYJQerMXci0rxrpw4cItgfRxNspKBO/ZQF3qU0JAQkBCQEJAQkBC4KwjgH68NE3HvPvuu9PT09O3DR8+3K/kVidP0i9t3nyHsrIywyfZF45B4pH0kyd7O4+BKRSNBrtdWx8dXZiSnr43KTV1v6BUmoqtVqvl++/5FJttnAogSQGwgwRAQUsHp/8uQBQsWTIIunQhBYKw8ysqviQ+r3yJvDFujnBj3KMcTTsYhSLW6m7RINoxWHgjsajrJiMqdF0tGqalLTZvq1utytRmCRtKV1HdNINYtGmoKIww++PBi2NCH15XnPbsGdnqCHs4MPS3DU+Jv3S6KvlVV72Rs2bNgj/9aScn57veGk2Ncfv2m4/7UvDecce0QTt2TMl//PGL9e6kJCqq09U9nMSDaJOhofUCzgO+9m3F+8rZWR861Z3vFzysTVWmAkUnMAWW/VQfTTfq+9pvyQGRY22nLDd4MMmPRR7loslZt37NE/zNpCA4AKqLBGhE/+QXeIAZBwAMPv1/r732+R67d4+uKSzs7TORnquiVqvNi1GpjFBV1ccvD0McW2PjSlzEoNVOaaWcT0z8LZ5l5URl5aCWGDC5X7duoBaxxE0KUXnuvnaxTVEl7duKZIXpipjJzObqL+Rflr6meiHrU0YuxMlzc/XczJmcTR65QdfrRiNx5ewkR2SszSIIAvwx/zXhxZt/PaDXQxs8d+3q3EEuZ7mePY/7fIa42jz4s/7OdBmjUSV7771rCYDEOS7KMV4kVSSCN7wzIvqDhkKOhDci362dy2pTJAlRlexL6emL6HWdj/aIu/aO//tG8vSXEP2EKYoKiYQONtL2fH9RCYuEHM/zDoIgkLxt8SJ3OByVMpksNth+XetxHCcnCCKJ4zgTQRDVNE032O12PJ2kUigUQW0eogIU+3BV07u/JhL3WA4V9M12AOgrFNTl633XbJ2AlgMUYgsAGlSoBtWZWyVffWNxf8q0F0sYPKJRWIAqiDaXtxMONptt77loy+A6AIngDccKltqQEJAQkBCQEJAQkBA47xBAP94BAwb0JklSu3Tp0ueHDh36Zs+ePcv9GUhxMb9s585xLMfJ+IKCPh692vxpx1eZMWMW9dfrKzBxmq28PEuTkJArN5sNvCAQTH7+wJK8vH5VERHVil69vqfU6gLtr7/WxtXXd9AAKCgArQDQkQDIBICesGSJDbp0MQkAyBUbBIqK5ZeXP0WlyrsLl0QN4tTqdNPm6rUykRA8YNpBL8q/S/ty9g9GVPA+cugq/fjEB61XxExyHiHHC0lIJH8b+Dzl/WmvmN458ZLi6ri7bOqqwUZ/CV5fGJzJ+54SrQ0YsDZVqWzU/vbbrYf8iWX48LcGNTTElP3554ST7RG82dm/xfbqtalm585Junnzeke7EryIa4H1MI2qaPwZ+0X/Y5wTVPNOTnzEurl6laKJ4OXhvYJZOpLUsCOjRwszjlyvrmLKiHuT5zDb6n4h09RduU1VnyiQfH++5weOE4ygeHjqLyRwtwLYLALUAwO2OCvAcwLAdL8IXozHExnuCR9XRa1MVq2RyaxgsaS0k9CvxSbU2ZzVutup1FGp+rT4fSoUNQqKalBaLJmtlPSoHMeyiKWnzQkRP1EljWX9sSJBMh2V7KfI4gtZVPYeOVIDM2ZssyX0LVFP+HyELDa+wkRQlEDLKfhjwevCizf94pHg9WcdnU9l8vKS9Bs2DDsmk8W/I8YtEl4SwRvemRQEIQL9PEMlR8Iblf+tnW7Vov+RnCqJRFu4fEfbGx+qDkmSjCIIojCYOM9EHZZla2majjoTfXnqw520Y1m0hSW1SHhSFMUSBOHRnx6JaSx3OuMOdVPFm4oXfWkxbndC1xuB6Y+CG8vwPB9NkiTrSeXKMAwjRwNqjuNYlrUrFAqB47hIiqJaPt+FgqU/WPlTpr0YQl2rIgaBjBMTJC5ZssTvDepA2g5XWYngDReSUjsSAhICEgISAhICEgLnHQJi0jU8ovXKK6988PDDD9/pzyAYhok2m80Gu90w0mJR9ThyZIA9L+9Ck8ViCFt2+549f+xpMJTbt2275RiqeDEuVPJ27ry9w7FjF7XxAY6Pz9P277826uDBwqTjx+NlAFoSQA4A05DGgiVLIgBS9ggrKmcTjyV/CBpaLSwqmk4M0V/LD4noRuh0PeqaCN61ziRr7mSYaBkgErwiMfZYp/caPy+do38g8yXL2/kvy85ngtdTojW0UujT57uOX389e7evtZGZ+U/URRctT/nyy2cOWSyRjvYI3vT03ZEXXrhG9dNP9zQsXpwRLxK8iHO6KptFQte9PxHzG5Ift/xe+3UzwcsS7554WJ+m6AYXRVwBJAmcSpXV+N6JB/QWzkpWMeXkPYlPcJ9XvklcFX0DK9RH0Q8/s5IUakYLwA9kwBZjA9hKA9RVAVzbylKgvfH27PlDQnz88Ziffpq6v71yIsErejxjWU/+wqhOfiFzhb2zqie5rX4j+cLJaU7/zxvj72Vvjr+HM5EdLK7J/a7L7K3acGK37YuSN5Suyf2wDmL5TeW7ClTtLj3xsEb0h3ZV6npTQ4uEOqqnRSsSJHj7G0YwrgkIsZ/8fM56xx2O47H9P0nvel1xsj4WPRV5IBgz11f9a9k9w3e3Sdjnaw2dr/e3br0g6s8/L9yoVEb+KI4Bk1h9/vnnY/D38ePHr5HJZEhuaVEVh6+hcuxsjjcQBVhzArFqjuPKKYpCkjVCEAQ9SZJ6/J8gCLkgCHVIQjEM0xhskq728Gg+loz+t36RMP4QQWcaf09KxjMdg2t/6GksCAImjCu0Wq1mlUqlCSYeJHaRqON5nvA29+eBeheTh5nbs6wIBBtvBBpaQLh6EPM8b8OyJEkqkXR0m58MkiRP+OrX18aBeKRfJIEdDocgCEKpv+/TcGyoBNOGi5IUiW5RBez3cxNtFwRBsFEUJRPrI5au5KjZbK7TaDSRvjAO5L4/myZhSOrWynfZ3/hET3F/596t3YKFCxee03/XJYLX35UglZMQkBCQEJAQkBCQEPhPIjBt2jStTqfrfeDAgeStW7dOf+CBB570Z6DilxSGYfRWK1zc2EhfXlbWUfbzz/fU+FO/vTI6XU3G8OFL49aufaaVv6g/7aam7oy2WjemVVUVaQASKQDkrElYsiQFOncmYGXlLFhR9YazqYv14+Hx1DcFgCoBQIAdph389oZNxILs9fWYi9cTKSfGIBK+w+Ouhs/KnlC/k/9GUBYNrmMKZ4IsX1jhcf7Fi6GVxcDIkW/0KijoVXb48NBK1/qYDK22NgH27Lmm3aQeWm2t/OqrX+69atULfzXV955kDQn5oUM/Tv/mm1lH//e/yNS41AaNJ5W0K7EuWmigmlRMgCfjbIoFx6eqbox9ms/WDuUFoY6ocewVXjj5MD0jaamwovINuCdxCbe8/HHZ8MgJvKJyhPDYY2WsxfI1CWBjACIZgIQ6gNFFAJTHRFnesBw58rVOxcXdGYslgvPmm4wEr6XDDr3oIxxnqDQ8svtR/uKoKVYkTNFnGDcNdlev0y0v+5/87vjF/Osl95OzU5fxOoWCef7EXfKb4u9l60BpdyVcZ3d/jH/s3/sVtyQtMDUl9+MhP1+wEgQleLNo8KaGfrPgQQ0q1THZoEiwj4m7xy4SymhFsqV6rSJNnc1tqvrIqYZ2tSKJH/R+Rr8HVcmJ/VJJpcrBVe3ew3eqXll634hd5/QXQV/vkUDvr159ZfSJE92WqdXqI2Ld9hS8wRCQzZnMBZZlQS6XO/9H5Rv2FyhhLBK8+Cxvro//90cSFxNjIQGEx5YBICUQH89QSEwkupCMaTqlzbco+/AhLghCFE3TAZ8YcSfUAp3XcJcXk7/hGJF0YhiGEOcwhKRL7YbZrFQEV1LHldzFyna73RLsEXxfBCO2H6piURxgMMpDf+ZQEITUcKqLveFZW1t7QKfT5RAE4eA4zoJzjuSupxhZltXRNO0xEZ5reX/w99Q+vjewj/bIvlDez659Buvf68/c+SrDMIxaLpc7T7jg5ZpcLNzeu4HMhZgYLpj3fTDPtfYST/rCsPk9XL5kyZKWv2/+1DnTZSSC90wjLvUnISAhICEgISAhICFwziEwa9asGJlM1uPHH3/sXVBQcPE999zzpq8g8UMx+sG5Hn8zm813bNkypv/+/cP8snrw1IdabYzt2fP7tJqa1ON5eYOCIIvNJMD7HQC2RwD0ogAGRgCkKZYsSSc6d0Z7NR4IwiAIQi4BoAKCMAsAiQJBqAVBsOP37RZPXl8Y4H1B4Cm9Pk9vMnVuIR78TbLm3n54E2S1H717jMnJh2MHDFiTsG7d3H891Zw4cW6fzZvvyq+pSfWaYI+iWNnYsS/1/fHH+3Y3NkYz7RG8en2F4uqrX71gxYqFf+O4T+hXG0SvXbH/uZ1WmXrqBrMi0dhBnswv67GjAYlIVzXqjbFz+Rvjn+IFgSeQqF9YeC15kX60cEnUdG552dPU55XPkdmqC+HZ9KVCVXEKcf/9HeqxHMBcAHjgIEBc0Mrzm2+eNQS/LnKcjCgv71T/yy93t7KycJ1TijLL1eoy5WsHP3GgQvaU3QcPJ+u2Gd4rfYMaGTON/a1+FflA4mKCIIr4FVVLhTRFR4GWp9lcCd5BUVc4ttev0DyV+W2t3V6h4jgHnZvbwNO0xt69ezqLGxTuHryu8+pqzfBNxbuKT0uec3orpqq6crclz7N4siKptJdQSK5/WPSM+pRS3Xyi+x3v9ciZNpHUKYq1hsg63tDBbmnPg9ef99X5WmbZsklxFkvSbLlc7vRy9MeiwZXoFX9GchMTYCH5h/+jMjIYEuBs4YhEAkVRCo7jjIIgHJPJZOmuqkVvcYV67NhTu+gbqVQqe58tLPztN1wEqKf+mtcViffQjsGd3MXXOY474q/3bCAkVnPbqO4NOOGXl/k0KpVKVNuG9RIEQeXNAiHQjux2e5VcLo/0J4FVe237uyYCnQ/XPpvVvZg0ENX5LVZAYplglLeexmS1WsvORuI6jIXn+RZ1drPPMlo3OE+Goeewv6cC/FkHgc4FEujBvDcCIXgDVe22Y49Rv3jxYr/ydfiD1ekoIxG8pwNVqU0JAQkBCQEJAQkBCYHzDoFHH300Hr/cffHFFyMZhtHcdNNNX/oahPuXD6vVOuKXX0ZfGwjB27HjX8mi+lEut2qzsv7oEReXb/r117sO+uq/9X0bCbAuFaBeB1CoBqh0AKCncEk0gCNiyZIb6S5dkgWAWAIAxWl2giAiBYAiAMgAggAegANBsJIUVcOiJy8A7Zei0+GwayMji2SNjVlOkjdUgteTchjJOlS4HjL/QYvH61G56evoP5KkSNYhIYoJslyP87v6BHtT74oYT578xIBNmx7Y19CQaPM2LzKZVTN8+LLehw8PPXz8eL/a9gneSsWwYW/nrF0794/giW0eLJZSHUASgcQ9kppN/3JBEAiCIDoJPI/rAol4IHGuT57swN9/v8HURPAG5rvraz1ef/28PsePDzDv2TOqJVGe69jU6gL9W3lv8XmmfAJtQMT2Ku151CMHRxlmpnzKCryV/LH+U+LBlA9ZjttLraxaJgBBCdcmPmlyV9R2MaSSX5V8QWarBwoLMn9kS/L1vCCUkN26yRyYNNCd4PWlhkbifGHeHVokb5tUwac8etGK5MPCeer2CF4sr1eWamUyCxR+9qzJ3YO3OWGaoFQ6wf9PXjt39oz/7bfLN6hUqu9xgP4QvP9JINwG5XA4ypHswsSe7Y3XVVkXLlywb1RI+kMwh6vPYNpBIg2P6yOZr1QqcReSEQQBiSi/j6S79isSR6h+FjcHkHySyWQdRFsG1/KIk0wmQ6KvzdVswYAPV4zRyaH4e8Q7FJWiW3xoSIvktFImkwW9Kec+uGCU9D7WcKMgCMX+kuXtteVv8rRwqFA9EZP+EszuY7Db7ZgkrRWh3976Cub9Ekid5sRx6AFdy/N8HkEQ6fg8wvebIAh4YiDgExCe+vfHmsFb3IFY5gQy9mBUu95iwefRSy+9tD2Q/s90WYngPdOIS/1JCEgISAhICEgISAic8whER0d/EBsbe2Ls2LFeP8jh8UOapvE4rVMFIV4VFY63P/ro5VZH/70NuHfvTd26d9+sEwSSKi/v1CCXW3VWa0TD1q23Hg4cpBXpAF1iAHpxAEUKgN0EwD4jwOWFAF9HvfrqxamdOmUTAHJCEOQEkrkAdiAIQQDAnCpqoCgVKwgOguf/pXS6nDp/CV5MnsXzvEyjqSGNxuzaUAhe1+P8GjpCEEk5VG+Kqk9VNnwXAAAgAElEQVT0B0ZfVCTixKP/rmURO1e1Z+sEWU3EnWuMvtS7N9zweI+DBy8v+fffEe0ejx48eGVSUtKhiDVrFjSrWL1bNMTEnNAMGPBVz02bHvrrww+JDNcka/7PvQAWS56e42gaoIUDEeRypY3njRTL6mUUFYsTDRxXShOEHfLyUh0zZ1KWYHx3fcV15ZXvdKmpSQFPBC+qd+fnTtTE031srv7CTcn87tQ+l/6GEC0bAIcbdzsJ3pnJSziAk/B55duACt4RiY+1ZPcWk/tV2oup+xIfoj8r+5AcEXUnRxQPYZG47tw5n8QNCjNrhlOJ0QazYuK1KqaYdFVDu24SiBsC4lhdSWGxXFuLho/Sc+5PjI7q2o0nCFJo2PeTPurEBvOLU9fveuHN+/vZGUrRu/aNEvNh0IIDyJj+UD/sSSiiqFCJXgL0+lfSfc1LMPeNxocLmjYBArtcCV6bzdb7q6++SsUWpkyZ8nVgLf33SruqGt2JI/H3QFRpgSAUiv1AIP2Eu6yL8raVnUN7fqSibylJksgNt+I7UMlIkmTLs8Q1XiS7vFkFBKpKFNsN1WfUE0ntcDjwxFHIiZ7CTeyKY0YCEQDiw5H0DO0coqKievizrkJVogY7x+6x4ZzzPE8pFAr3ted1ffkzvlDL4MYEEpRo8aFSqZzJW5F0RgsakiRbNq7R9oamaXzzBMwVBkuIN31G4fDUQ0CbOf70F0y73uLBZ8SiRYsCtk4Lde4CqR/wpAXSuFRWQkBCQEJAQkBCQEJAQuB8RGDWrFld33///dcvuOCCNUOGDPHou9reh0ZXkhe9VsvLs9oc+0NccnK+y1Gp6up37LjxRN++G5JLSrrXeyvbPo5oy7CyB8BdTrUmQJUMQCYAzCUAkooBDmt79DDrtdouFM9HqQBQgZTYbC+pc5K7AEaBoq40C8JeiqKONzocb0TrdD/9C6Bol+WJiDhpuOCCDSn19akNFGWl9+6dctxoBPbvv6HF783fNeBJyYqkWoIyk9tZt1GhofQCeqC6Knhd28aySALja74SZLkSvO2pdzHJWt++33XcsMF3krUxYxan8TxEbNz46L6muLwTvJg4LzPzny7btt269733ZMnBELx2e7mKYexKAC0BgAnEcarqQS4nrHK51m6zlakx+ThGgmQiTdupgwfBPmPG77bWvru4ftB/Vxk4o+cyAUjwkiRr+PHH+/8UX8Y5RX/hRw8PN9ySeTM/SPNAi8WFq6qa5kpUDGNW1PPAPl8wVTYndT6vV8TZFxyfrkQP3j4xtzoVv67J/T4sfEZ9T/wcWF7xlmxk9G2CrLwXwXEKPiuriA9Ege7v+nQvd2oN1dOZY1/sGZHBKykaaKGah2Hxx612u85iy+xRYj9yKPKSLzelDYurdI79z0aga66AqtHPgt9J7TzHSEF09C89g42/vXo1NZfvb9oECuxCgnfLlsH1crktOj290PzVV8bU/PzqTySCtwlHzFgvCALlydMXyQpM1kbTmKwv/Fezl2gbb99giJzwRxdai56IUE8tchyXRVFUm7/peEyfJElMAlgYWiStazscDlkwalsfJDWFqkuKoryeJvFnDBhbs80Urrs2ST39acO1DG5OMAyD7RhEAjHQNtzL46aIQqHo4E87HMcpMbGjXC4P/MHV7JGM/fA8zwTqxexKNHojeL297s/YTmMZc/MHwVZdBGppIFYO1c4iGDLWl0I32Jg8xWK324tfffXVdnMxnMa58qtpieD1CyapkISAhICEgISAhICEwP8nBNCuARUob7zxxsfjx4+fk5iY2CgqhsTjmYhHe2oDJHnLy9PsCQkF9tzcHOW2bTe18dPt0+fbAQTBle7aNbY4NHzdCV4kcKtpgPkYpR0PkwJE8gA8DcDIAYZQAMOaj/P/DgCYpHoHB9DFBJBR25Rwq1gG0HkQwJ6/ALo5v0hiErGMjN1RJMkr/v13eAs5NXLk670LCnqXuicnC3RM7gQvErYF1sP07I4fNKI9Qz/DlQyqP1H16arcxX7Esnj031Wp6StBFqp3L7nkk/QVKxY2J0ZrG/WECXMHbdr0YGFjYxQmXWq5sG5xcXZLQrYbbpjdp7Y23mYwVBlKSzsd+O23L5KaCn/XRpHdteu2DhpNbdb+/cP39+ql4vV6oAPDy05YLBuzeF6pAhjlYtFQAST5jVWtviEPQMMLQj0FQENa2oEkvb4cduwYUfD334QFQMkDiLYeZi2AQALE1gOMCTjZmmvct932wNCPP166VXzNm7/w4x0/NH1T/q4KLTfEstnq3vzzWUuZfxp2UC+cfMx5bPTG+HvZm+Pv4VSqPs5NEk+K2lMWDVqBJE/QF1zAEHJ5lN3hiLEKAnVayDKMJT+fs95xhyM/ftDKtJxp8bGGtI4yldpCGfP/JKzb/hZSu3b+V3b71SZq2E09bmZY0lZZF5EWWdyAmvlXSRDuXg0H9PogWNQWwE8RvJO/eVr3Vd5vcr1CI2wYu8g4OKkH+8XRzfKbv5uPOzgwIL4b+811LxtNjJkYunpaREljFfnZqLmmiV2uYLDcm7u/VOF9g1LjJPmDJXix7pEjaYauXU86E5e9/jok/v1335gBA4ZdH9j6/v9Zulk9d0YHHywBckaD9NJZe0Sopyocx6VSFNWGxGVZNjKYBHa+MPA3SZjYDpJK6D/tK6lfONcJktuCIHSgKIoT0OOGJAMmSJt9bBsCVWD6wg/v+6PSFNsJFG9P/ftrC+Fa1263Y6K2FtshTxYNWN7b6/7gEO4yqDJu9jr3+DcykGR+Lhss4GvttjeOYAje5jWCCn/C22YVKpeD8YN2j8fhcBxYsmRJyOr5cM+la3sSwXs60ZXalhCQEJAQkBCQEJAQOC8RuO2225QGg0G5bt26qQ6HI+PWW29dEcxAbDZbFk3TZSUlqpdXrpzfJvFanz5fD3Y4VMcD8ez1HofToiEaoG/zl7OtdBNpezkNEEsBaFiA91QAqOi8CwDimpvCz/boxdpoAnhkf9uEW9qLAL7Yn5UVzfTvv4GSyy0sx1F9tmy5rbC4uGexXG7WX3fdiz1Wr35uRzAYudZxJXiRyEtXZbNI6KKX6sL8O7VotYA+qa4JsvB317LuMZw6zu8pQRbkY/lLL/2gR0JCnt5iiajfsGF2qyRhYns33PD4oC++WLCXZeVOsnvy5CcHM4zCbLUaYP/+YWWCQCj7918Xv379E06iePLkJ7r//PM3dHV1CuOJ4EVld8+eP3Xbvv3mXKtV2671g2dckdT/pCeARgtwq8tneuTdPzYBzDwAYGj5op6Ts6lLdPRJ+Pnn+1r8cQFEW4++TtsKgG00QGUVwPVBK0sxGV1+fj/jrl3XOFUurnOqVBZF8LzOyjAGxvtacRBNPsJN/s9W626UJoNI8LatJ4DdXq7mOJZyTbKmVpepKMqkYFkta7fH2Hhe0TzGUFcp1sc+K1RHjlQTM2Zss6UOztOP/XAcwRNKkHVQ2AiDhvnjyZepvo/du5eU0YJI8GJNJHlTDcUNr5Eg3BUmghcJ2nXHtihWjVlg2lFygH7uj4/UL18y3Xzvzy9pV4x+1pSij+Xn/f6B80hut5h07lB1ATU8faDjowPfKhcPnW6+YeNc3VODbrcgKSyiEwrB64owErx5eanqlJRxy5RK5c5woP9fbiPU5FSiipIkyVgkPPxJTBcIgXa+Yy8IQjxBEOWYaCocFgK+8AiEJAskwV4450y072hWMWMyrjp/FL14vJ/jOPQt9iuBoC+s2rvv73ibiWa0zmrnb0z7keDaYBgmL5BxMQxDkSQZR9N0yyZwuCwfQsGtvboMw6jlcnl7J63wxEmEr/7dPab9nStf7Yr3/W2vmWTGzZHmk2ynemjvXntxuBO8Cxcu3OJv3GernETwni3kpX4lBCQEJAQkBCQEJATOeQQyMjIm1NfX33jvvfe+FkqwZWXEMxs33qOurk5v+TBN0w5Fz54/9mFZ+YnwELyoxlybBmDRAPAUQHQ9QK0B4A5MrqUAiHEAfKEGKGkmePF7nAb1MQAwRwCQ1QL0LQa4yggg412P69O07qI+fS6tiIwcUVlYeIEiNXV/+i+/3H5ILrfpR416PX3NmmdDJncRX/E4P6p1xyc+aMXkaCLuSNTiz0j4ikf753VebZp3bJLOvaxYp/Vxfk8JspoIXvHKzt6S0avXjzGrVr3wt/t8jxu3oOuhQ5eZjhy5qCQ7e2tmx47/KL/9dtah7OytsdnZWxMACJXZbDD98MP0luR4ycndLqqsjDcyzC/Nlg2tW73++vkD//772rLCwguCPBaMBG1DAsBAGqCPANBAAGznAMylANecdJ1DJHinTbNGNzaOc34BRa/lxsYDsYKQ4/J9AJXfvwk63YUVBOHZmgProc+si+dvm7dGbOzuqPr6Stn991/1pyvBGxl5TNvYGG93OPR+JwjyTfCK3fOQnw/Wt94iS13V0B07bomLicmPsFojuH37xrea72Df03b7Twksm2JobOzqyM0zqmURP1I9pjpsg5/o7wAZzQuCAH8896bQd/ptBxQGPVf/wDPpl2/+PTpbo3YS7n8VlkXQ11UXjJoXHosGJHWRrH1vxOxG159dx4ckMBK77gTvsPT+jEgOu5YPJ8H777/Zmq5dR8xRKpWY0VG62kEAPR45jkNyyS/fUdemkNwFgHIxuRWSGqjG9KVc85dA+S9MHMuyETRNNwSj0gxm/FartUylUiW0VxfVhRzHGWmaRjN8v65wxu+uXkarA4wJk9yhY0FzQCTLshXiWLzlIPAr+CAKBaIyZxgmTi6XVwTRTUsVJGfxF38T6WFZVMS6qp+9va/OBeLXH09uhmHq5HJ5ZHs4evOYDvczxd/22rOWCAZ3135Zlq1++eWXD4Syrs5EXYngPRMoS31ICEgISAhICEgISAiclwh06tSpd0lJyVszZsyY094Atm7d2qWgoKB3ZWXldY8++uhk97JWq/WqLVtGXvvvvyNakq+h8nXkyDezN2++e09jY3TQapO2cTn9VDFlBeawb/blrZQByAUAkxLgRarpSH9XtG8AAOQy8Tj1tP0ASzsBcGqAGDYjo1J+0UXVysbG6EaWlddu3PhqMs9PLQR4pvjWWx8c8tVXs2uGDXs3au3auWEhd3Ec3o7zY+KrQYarHEj84pF+0YO3wl5Ezs+d7DyCLl6uSbL8SZDljl96+t6EnJyNMV999eR+8R6qbS+99KP4n366r7SmJsUSH380ZsiQlclr187bK5ZBotfdoiIiYshAudwKVVW7WzxpsXx29m9OUthq1cOmTTP/Df7NgaT+ygyAE9EAMhoAvTspK0AED0AQ7pYL33yz8+KYmGxLk4KWB4ulVAeQTAgC57R4wP8JIl9QKKItFBXBEYSq5eimIFhIjjNSguBwqmMIQsFTlK5VGddxNDTsVj/zTHn9jBmj2I4dHTq5vFap1RrZhoZklmVVfh8B9p/gbZ04zx3TSZPmDPj995sLiou7tVhqBIf7KTsUguCpyOgyDafnWLnhTXLSltvMcp1GKNr6F22rq6vqfO0IpxKatdlI0yMvpmkPHNEQdoZyDBlQx9KalHkzX0V/lBCuUxYNoh2DaMUgWi1g464WDK4WDQsvmWZGcrdrVBr36aFNCte64SR4//ijb9SFFw6bEMJA/19VRWUkkrI0TccEMnBvZCKSY2gx5O34fCDkWSDxnItlUeFJUVSj0Wg8otfr8Y/gab18JTJDItVisZRpNJqUQAJprleg0WiyAqnnqSzP81GCICAu7W40iupwmUzW7XTYWbQ3Dn8JPmxDnONQcQmkT+zLnXT39r4KhmgMdSyu9fH5gskE3RMEu/cR6nMhUPx8jTGQ9gIp661f9zYweeCiRYtCtFPzNcrQ70sEb+gYSi1ICEgISAhICEgISAj8RxFAq4YVK1YcfPjhh+/0NsS33nrrMfGeyWQaFBUVtemuu+56D187cuRI9NGjR7vq9XpDQsKEEevXz2r24e3UX6UyywYOXFCzZcudLkfmww3kZxkASbEA2UjuUgB75QAMB8ALAHYCoJGm6UO8Wn1xsdGIJPCACIB4CiDDZjCs19fXkwUZGRnGEyf6NFsIdBxAksNqbr5ZntzQEM+sX/9EWI9ce0qyFm5ExPZck6y599G379dZBkMZbN58r9NmIDPzn6hBg75MWrFioZP0lcls9PXXL+i3atXz7WZT9kTwjhu3oBcSu2jrEDrZKEaOpKOdBPg2BaA72nS0sVxAv+B33qnqrNVe1PBB4TOqT0uew8x6cHHEdcKctNVcNVNIzMq/lKpyNH1/uSTyasekpDmWx46M1JtZY8t3hluSnrSMibvbPu3AIEMVU06IhLprwjQNHSHU1R1QfvDBRjIzM0LQaglSEEgegBT+/DOw9W61zkrHeFSqJQW+1oK35H5IqKen70nwn0xvL+ncKYJXq63RqQxWQYiJNHOWxxW9H4gxU3I5qU6Ires4+rIiksLEdacuh9lCEhQJtFLJO/7Yn6T8bq3+7ls+OYoJ8JRKZ4a8AK8mghftF47UFtCiRcPUnxdpv73uZaNozSDec28c65kcFqLEVEmhVcP8nR+qb+9xtQ2tGsJF8D7/vCp9796utosvHjE1wMH9vy7uatXQnJwJGd92M9v7ImT88aEUjyRjn03POtw4+k9eqEwMwhonOCysVqvVPfEYWgFYrda6QMldMQJUFAqCYAjHHLEsixsKYbSxCQ4nb7V8rW33ekhG+yIwfUVos9nsSqVS4auceN9dFYsJFWmablPfn/ehv30GWg7XnCAIxaLKv736giAoCIKwB9qHWD7QOfOnH/G5hPYzWJ4gCAeS1e51QyV4PdUvLy//4+OPPw4psaE/Ywy1jETwhoqgVF9CQEJAQkBCQEJAQuA/i8C0adO0H3/88U9XXHHFq927d2+j/Fu3bt1llZWVve+7775XEYQtW7Z0PXDgwI0ymazabrcnsixrkMvleGTWIgj0ZRbL6AaW3aHJylp+oLJydD+j0UQA2H87fQC+GwtgMgDokdilAfaqAMYSAEPtACYS4CclwCb7oEEK2Levo9xiuZ8BqKbU6mhCobAQdXUfNwLMaOXlqlZnDlKrO1LV1T+FqD5sO+pzheDFyK688u2elZXp1fv2XVWWnHwwolev7ztv3Dirxbph3LgF/XbsmHSkvLyzM/mXp8ud4B07dmG34uLuwq5dY9okXQt9Dbgn2sMWkTNcIADcewhgc9KyZR1TuMST5GflS2Fep6/rkIh9+vA1hiH6EdBBniJ8XrGEnJu1zGJQdrczTJ5SLs+wN3nh8lBv3a/8tGyp7Ma4W/ldxp1kob1c6KvrBz/U/QDT0183zz02QXd7yjxLD91gJ0mABPrbb69hjx/PqamqynJidMcdD1ywf/8VZX//fV2V/+Mdld1Utm2iOn/bQAV2Ts63PTdtetBlQ8ITiWsjDX0fSVWnHtSSchtpPj6kvu7vl9oknUvLmHuRsX4AJXMkCzQJHOPYRaVe8E/D4J+mHaBkMgEJXF+xMaWVyv3z7++pT/nXQcgdfLcYqJ82DIqQ7PVV99T9UwQvvjZvyJ3WImMlecPGZ3Tovfvo1jc1XaPSWXzdvU2x3NvDHmtcsPND9ekieJ96KrrTvn0pBVdeedVT/o9LKokIIEEkCAIlEniejh+7EhG+SA1/SC/XJF+ng6A5WzPbbH1hlMlksc4nY4jkVaDjcFd3NpO75aEqcHG+CIKIFARBJQjCYbvdbiZJMsadTG4v3tOZIC1QnLyVF5PpNd8nfXlL22y2vUqlsnco/VssFhPi6G5x0mxhYaPp1nsf7rYOVqvVrFKp0Aer1XU2CV6z2ZynVqvTfdm2YMCYUFhMLhwMjr6eR8G06V4H1cgymQyTIre6Qkma6ClufHYuXry45cRWOGI/XW1IBO/pQlZqV0JAQkBCQEJAQkBC4LxH4KGHHsr6+OOPX87MzNwsl8uZoUOHtlLbIqF7+PDha6ZOnbpIHOx3333XPy8vb6zD4UiOiIj4k6Zps9lsTidJ2RCAGLlW24tpbPyVbmioOo3ELkZTTQM8lwRwXS0AHuV3EoAdAAgDQI4DgCYBKhmAAzzACwUy2ae9AabQggAglysEi6WHCeAFHmB6K4L30ks/zNq3b3GCxRJrVipX5dbXJ7Rkjg51ws8lghfHMn78/P6//HLHgaioYnVs7IlOf/45fjfHyZx2Gpdf/m73urrE+j17ri7xNm53gnfKlDmDV658MWyWFq379UbwYgK9FBNAz6jXX+8r69wZcN5ppbKBI8lODR8UPqVKlSeSJB3pmJ97g9PuAi0wXuj4vq131HVWkeB98dgEw8jo8Y7u+sHslppv6QLrIaqffiD/Q90v0N8wktlSs0axoMuXLWvBk0J6xIg34zHJ3w8/zHDDrD3FbDAEb9v2hg79JLux0RC5a9eIP6DTx+kQZ1UDRZBQnlQPR8c5SdyIPvdmZNy2NVrXWeskqesPNNJFq0dV1f/9SkvSuSuHv9ct61qTY/t7+7WyY7xGRqqgr7bUkaPbx+8ZfWWl+pWn/EpQt+uTeemk4ruEuG4ONiqm3lH4G8g61UHVI9eCT6XyqXlvInjrbWZizFeP6P8qP+RkHD4bNdeUrI3jx254TG+0m1u+780ZcItFJHsnf/O0blznS+0Tu1zBoJL3xb8+VZ8Oi4bp09M6HTum/2f06NEh+ZiH+mz5L9cXCQk/CFlcW05FvD/XmSBo/Ikj1DJ2u70YFbQGg6GT2BbHcWrceA21bX/rNysnWVSVIinFMExjqOQu9u2eBEqMJxAbAI7jsiiKcp5WOR8ub2N2jd1fGwJf48WNAJZl0SqlliRJ9LRSINknl8u92gy5bqQgSaxWq1vZSAUyN77iC+Q+EssMw5QrFIpkf+qhqpsgCLRy8LiJ7ev54Ou+PzH4KsNx3BFPauTmTQv8POK0p2EYBslqn0knvT1DccPgtddeQ4/zc/6SCN5zfoqkACUEJAQkBCQEJAQkBM4WAo899tigzz777I76+voBFEXhhzvqgQceeFqM5+TJk7r169cvmDlz5oPvv//+VKPR2E+v1/+TmJj4z6hRo1rUnna7veORI+kzcnNlOoCD2ry8pS2JuNzH9uijkJCYCH4fC/SGjSBYSav1d71c3rXlS6zDkadyOHJVMllXC0HIhZKSCm7p0o12gK0RAFlypfImBUEMcFit+OVlJwUgKwG4tg1hNWrUq9337n1fz3FW6oorJvJWq5axWCJtDQ2x7B9/TDgS7Hz17w9q1wRZwbbjTz1vx/ld644e/UrvI0eGFObnD6y95ZaHLl6zZv5Bq1VXi2Vycr7rEh1dBD//fK9Xiw0kePX6WlnXrg9WRURUaKqrk5gtW+48jUk6MOlaF7RoaP7yuZUGKK8GMOkBbqdef51Udu5MkARhpwHyhM+rVthPWo9Sz3Rcavuo6DkVSUU6MIndnpoV2uXl71Hzu6w3osr3gGkb/U3Zq9qH016wk6SKr2LKiBlHrlOjRcPUtIWWrdXr5WnqbG5T1UeKbppB7MvdvjdWFEaYb7+9dRK7jh3/iO7TZ2P8mjULmtd/rhJghwagSgYgEL17F3bQapPY7dtnHzo1D4EQvLiRsS4VwKwFEMjWHsRmMidnRWZ5+tbE+h7DCSqtK7A2mnMczHdwm2ur4RhhTJq4KC39ZpYkCDkPJKpwZXzxMrtKX/hsHUWpncra7hf8Gh31v9v+oIbd1GOCzU4hRywjCAETq71CEULkj8udidXaW4No1fDHBzf1SBlRL+fq6/m6fXUKuwUIcwGQw7tA8YNXw0n/lLynPHj9WfOBlAmXRcPtt3frfOIE++O4ceM+CaR/qaz/CJjN5jqVSoX2P/EkSWq91Qw0MZcfhLH/QZ6FkkiqGo3GMp1O18H9uL4/JGG4Q8Y+m4/tF/pzRN5X/+2NAdXeWJ+iKJ98T7g8a33FG677/s4dKmhJkkQrIl4ulwss69y386n+9RRnIGSlq3qYZdla9+R5Z4vgxeeERqNpN2ma+9i9qFkFnucFXyrqM/H8wI0bJHBpmi4kSTLLVZkcDM7nu3oX58/nGz5cb0SpHQkBCQEJAQkBCQEJAQmB8w2BBx98EP3t0jdu3Nhp9OjR21avXv04QRDClClTvt6zZ09iTk5O6euvv/5a586dPzl27NiUmTNntvjxuo61vBwe/f77O2PLy5uOqrd3hVPFyrLlMiTkSDLCSTjZ7UfUgmAnKCqKxeP7hw8fJKZPn88AFCgBRlbHxLAJVquaMJv1DoD9BMAL+wByzN7jndIJCev4+C/yOnQ4qe3e/deU3bvHVBw7NsQvFaMvLM7m/U6ddqZmZ/+m/frrxw9deeU7XUiSjfjxx/v/EmPKyNiV1KvXD4b165/wStbHx/e+yOFQCqmpz1RjvT17Rp5Gv2XsAQnOtWkAFg0ATwEk1AFcWAbwYR+A2+hXXlHJsrNpgSQJ4bnj4yFd29t+V+rzlqYEag20ILDO7wY1jlrh2bx7VM92+dIUq0jhm1S+8eRlMdc7WLZSJgg8IZMl2TmuVvZZxWdg5Ruh0l5CTU9/1fxh0TPqq+PusqmrBhvdCV5cc5MnPzlg/fo5u202HQuAFiL/JAL0Z6Oji/UORy6ZlBTPZGcb7OvWzW1OPjcqm6btVKdOz1RGRxdqtm+/6YT3deEkuGOaPIgxcdzvFMCJWjyQDeDQKKLzDPSVFBV591RCEAiwNzSAraoe+M+WspYdqtLkyUe0GbcxJG8vVgGp5XQqQlH2qQ0evfX9xmhDBMVU1KpBoHjdsH4l7PJ1sT057KPpwh52EgCRN4+voBSydm0WOAdLnNizLlbXkyPq9tfIZZEMoU4AwWEEaCgvdxTufrf0wdHgx3vo3Cd4p0zp16OgoOozfGaezfez1LdT7SlHFSJBEG0sOzzhE8ox57ONNyaco2kaFYp5ZLMAACAASURBVHttjm9jbDzPUyRJ+p3s8WyPx1P/vohOTwTX6STdkFT2h1AOFctAyFYvuMkJgtBiYjmO49BjtpqiKJU3pSq2EQhuqOBlWVanUCgotAYRBMEWqh9wqJhhfYZhGLlcLg+kLTGxHk3THdAqpjlhIxHoPIc6Z75ibsa8SiaTJYibXIFscojte5rn80m9i+OQCF5fq0W6LyEgISAhICEgISAhICHQjMCjjz4a/9Zbb62x2+1pCoXiZFRU1D8NDQ1dunXrtuHQoUNjs7Ozv7700ktbKVhRvXviRIfZ69fP8Sv7rkjwflD4dEsirEuirmfw+PvTR8frfqtd2/IBvYM8mV/WY0fDftMOen7uZOcxwFuSnrKgCrPSXkROOzA4ooopJp/K+J/tYsNFsLX2a/qrqrXkws4fW1WkmsjPN9unTp0kazJr7WUCsFGxsUVRtbVlBMuyHMCTJwBmVODxde+L4IF0gE2xAPl/TZz4VP/vv3/gsNEY75PIPtcX1YQJTw/8/vsZe0ymDgwSvDU1KbBnz6gWgtZgKNMNH76syxdfLPjH01iysv7sUF8/s2t1dWQdwKYwqnZF+wEkF3FelB7mxlkGAFCFiqRnA5Kosldf7U0kZTYIzxSMIsbF320fHn9Xyzzh2ro0+nr7FTGTmc3VX8hFywUz20AszL9Te3/KE/ZISk0pFJ2t+BXCbj+sruMY9tm8qarHOr3X+GHhPLVvghfg2muf73Xy5AWmhgad8fjx7+MAJqhQeKjT1apMpnozwDpm2LBEUq83E4JA8X/9tVKH/fXseY9Jo6lTnTiRU7xr11gP7yXRouJmGsBIAdgIgC0ygH8pgGQBoItDnZSmcFywgVBcPwY0SSjyBag/mguw6m3O/ucHO6L7XdUr/ZZcTXwvnWC31VP2Qhmv0F1b+MKk1+gYoJxJ6cTLeiRPFVlZI9fQTe8NI8sRprgOjLJLpl/kWW1pnoqVVcsdZhupjAeCd3AEDQTfQOY5Fj4z0/LG3XBArwcfBNS5TfCWlkarH364Y4fc3KLVkyZNWiMmHCIIApOF4XNHusKAQCDEDc/zekC/Hj/ITVR2kiQZRRBEYRjCPCNN4JF4giAalUplh/Z8Rs8UGXlGBt1OJ+4kb3tEG8dxcRRFVWBzwagffRHO4cQi3IRh85F+tNDwmEQr0P6a28PNhXKO447J5fJEcfyBthUqbp68u4NpM9S4MQkdEsz++P8GEx/WwbEKgoDPLLvNZjtKURSnVCr9sqVxJ3fR0oLn+bzFixeXBxvP2agnEbxnA3WpTwkBCQEJAQkBCQEJgfMWASR5xeOVK1euvKa0tHRcTEzMT+np6f8gyevqxysOsrJSeMBsVnU/fHgAk5t7oclqNTi8AYAEr6XDDv1HRfPU8zuvMTkTYTnJtwn2K2ImOf1f8dpcvdpJ9PbUDWafOTpR92yXL0waSi+Iya4q7EVkgeUANTBypOOb8jfV96c+Z30273bNrUlPWbuqOxEsWyUrKJCZp06dKAeItQOkWVGNm54uU588WckJQqYZYGgdQFcrwBQ8/tvO9WwySb6Veu219zvWrXu6xZrifJ3knJyvs6KiymDz5nudvoSeCF58ffLkJwetXz/7nyY1autr4sSnB3355S47z4MtlARhp1r9Vw3wtxogXw1QKAdQ8wCJDEAPM0A/CwAmRHO/RNLzNpKivtS9/HJ3siJ2JywsurfVd4C5nVaZcB2JGwLixgGqd3Gj4M2ChzSPd1xqVoLQovIlCCX/bP69ykujJznXpbgh0Z5FA0Z32WXvdklNPRDf2EjaNm2S0zLZQwLH1dAsKxNsts4mgHsUAE/v6dbteJLRGGsuLX0wludpDjG84YbHBq9YsciLh7E41rEKABMFgPlQ0uQABhIglQP4E2S6IlLWSyDsAwAiL7sQzH9tAdvxXCAa6iGbph1Vf5QBZJwkVekmgVQ2ChlXXF7Sa/Lck1Oo+EyR4DXaGogHNtyomzH4CUt3c6y8ouo4deOue+Rl9grQKvTCh+PXG/slX8i+sm2+aumOF52ksPh6oj6FH7/80ohyUwn52phPTIP1OfT3x75QfFm0jnx95HNCpEot1JJHHQvnzbS8cZc/BC/6ZV+BhF3YL4bZbAy10b17s6LnztUaq6rq/vKk4G0mEHEnQsXzPD7PcA038Dxv8XX8N9TY/kv1AyXWAkkw5kr6ncuYIRnjcDjMMplM4w+BFChm/o4d28WymKDqXFjD7irG9pSorortYNSPZzJ5WCCKWn/nzmaz2eVyucOTzUkw5CYq5gEgwmazHdRoNM7kfuIVTHv+jsO1HBL1NE3jhto5wfvZbDajXI4HCbxbyQQzznDUcZ0TtHdpbGw8smzZsvNOrHBOTHQ4JkRqQ0JAQkBCQEJAQkBCQEIgXAiI1gx4vG7JkiVePWVnz5596dKlS+fxPC+TyWQN2L8nFS++zjCM3mqFixsb6cvLyjrKfv75Ho+kqSeLBiTP0tU9OJHgPWDaQX9b8b5ydtaHja4/Yz9YFv/H8kjwDjAMY78tf0Pd3zCa2VqzRv5Mp/esBKHgbbbDmoICReO0aS9ZAIY0AvxsANgapdOpSZOpRy3AIyUAu1UAP0cDrDoCkOCVlMb+MjOndyss/CSGZY2nOXlcuGbZcztKpVExduzC3qtXv/CnWMIbwTtq1Ku9cnMHlOTmDnFaMIjX5Ze/l1VW1llx+PBLfNNr3x0OPmrRp/bnSABzFECWgInKACw2gCFFTf7Jl9cDTHJ6A7e+TiVe02jq1IsWUVRmppYHOA5qdbqpKYFaoBcOCb9CtP81wlOSNexp4sQnu+zdO4pXKiupo0d3R/P8DaRcHs+ZzZEWgFwVwP8cAPP2ABia1atNHrwdO84zDR68Jrm8PKvup5+8+R5/mgEQHwdwkR3gcy3AtQQgvw4dAEAmEPR8StfxBmDj/gdEugysqf2ASO4MYDGDkHeAl/3DOyK4e6zGoiMqks4VsieZyoYsGFB0gzIpM5ZSqEqNxSQStI2MiRCJ3Gnrpuiu6nqd/ZpuE5l/infSb/z+vHrp2M9Nszfdpx3ZdZx9TPaElk2Zbw6vkedWH6YuyRjmWL3vY+XTly8y3/fFOMPd/W8SeiV1IWUUwxeUHuV3/PZg8cxR/lg0BDp3Z7b8a6/dmLF69fZ12GsgFg1nivw4s2ic1t7QRkcTSA+IMUmSmQ6H4wDHcQ0ajSbFU32Hw3FCJpNlBNL2mS6LxBx6qyqVSr9V4eFeYyKxS1EUbljgkX4Wj7SfaSw89ddM8jlvifF5Koe2FiqVKkG8F6iKN9DyoWBzuvBFBThFUWq0V3CNLxRCGVWg6A/rPl5ss2kvgCfc+wsFm3O9rt1ur6JpWnYu2FZ4mmNM0Ldr1668LVu2tNm4P9exxfgkgvd8mCUpRgkBCQEJAQkBCQEJgTOKgKtKFz/seSN509LSXjGbzXF33XXXe2+99dZj0dHR/9bU1PTypOJ1HYDFYpn0zz+DL9uxY1KZ+8DcCV4kbAush2m0aBDLLsy7Q4s+pz10g1kkeBfl36V9OfsHIyouUe2brspmx8TdYxcVmfcmz2Z+q9tMpas7c5uqPpdnq3vz89OfFcpPgn369MPFAKVygGo5SX4fm5oaRzJMlM1qraEaGmR2ni9UAcw8CTC3pD2rho4d/4qKi/sgfceOz9UAjdvP6ISFsbNLLvmkm82mbfzrr+tbjiV7I3gvvHBVN5Jkbb//ftNxMYTk5IMRAwas7b5u3dwdAIEkCPM2iE9iAH6LAIhQA0xUIo8BEMkCHBAAVnMAb+0GWJgIMKf0FCl6qq3Y2Jf6GY2DFCpVJ+q55wxCRoZNoGmWUShi/bISCBZaTwRvfHyedujQDxO2br2zrLy8YyPA2x0BOscAZDcTzbsJgJoqgFta8HTFMCdnU5fY2BMRHEc2/PzzfR78jGtpgJe6AqQSABUGgNvw6w4BoCcBlADwKlD6ZIjIOQK2dAHYoTcCQ8bwdP1xkrcpOOKrdaAqvdVOKyNRfscbMubIO16d0jjtohHajNgEfmPpBh7Vuc9tfkwzY8iTFvzZFR8kgJ/b/KjmycsXm2d8faNuT+lfToLnqs7XMsuuW2lyJ3gvybiS2XR4nWL+wPkcU1umpCiHUFOWy5fvfqhoxBQo9C/RWrAzdHrrIblLkim34SkH7CkQgjcY9eDpHc253Xqoysn2yCv8+0eSpPJcI2PEGcFj3wqFopV9ij+zFS6C0J3YFfsOhRD0J/7TUcYbmd+sRHWeGCIIAo/YO39mWbaYIAi0wjhBEIQSy/E8X4NJxQRBQCU+QRBELEmSMkEQ6giCSOV5voQkSScH1R7Z7Gt8pxtfh8NhIEkSLRtaKTgxcZtKpQpoMwXVoL4Uq3a7XRBtU9AfWqFQ/Kd5umbPXDlN0yhI4DFRGsMwBK6NM618d30P41wtWrTIo+2WrzV5rtz/Ty+ccwVkKQ4JAQkBCQEJAQkBCYHzDwGR5MUPoosXL8bz3m0uJHhF8gIJXlTvHj58+BpvKl6xAZvNllJUlDB37drH2niJuhK8IlmLnrpiXfHI/OyOHzSifQO+7urXm6rqyt2WPM/iaufwfsHDWgtvhSpHFYE+qR+cfEg3MnoSq6zq1XjvvZuqAI6pAezkPff0j01KSpZxHE8olZRgMNQRFRUVnFx+QSNNJ9vlcrRr8H4lJ/8eVVur4YqLvzYYDA8Wk6Teq4doaSnYFy+GNgT32Vwp3br9mtmt25aIL798do9rHO1YNAxeter5NpYBY8e+0EOjqdf/9NNmvqoqrsE/BW81BUACQJQLZju1AEvjAWJUAIoogPua7JKB4QE0DMBsGuDFvwHeigOY3Uzwih69SmHSpCcH1tdHNh4+XKeyWBT03LnjoGvXWF6h6OD00T2dlyeC95prXkyrqsq07dw5yenzeCopXKOmSZWcWAcwuqj1RkJrkhxJ3ujok+CZ4MU2P44G+FMPEGsAGK4DyMFT/yTATkxzB2DQsXBNRxKglIDLRhPAOHgVYyJYG8ULX30lRFXe4YCIRLs6bo2y202MvMvES0zXUR2U2joLRThYhtDLbE6LBjeCF8nd274Yo3/hqmWNaMUwfcONujfHfm5K1Cfz076aokM1b9+kC1nRomHOZS+avz/6lSIzuiu3dv+nin6R3eHbYc86lNZS+G75I5zZwJSNvvn8VPGK5C7ORjAEL9YLFwF3Otf4udI2HntWKpVBW3X4wjpYEvVM4GO322sUCkV0oH2dLosG1zhOFwnpjVQOFAPX8ripwvM8dyZVx8GOg2VZkqbp5tMxoYy6/bo8z0eRJNnqZEywKmVf7zH3SLAfJD1RmX6mCc/Th+i517L7cwDV1osWLfIrX8a5N5qmiE7vJ7tzddRSXBICEgISAhICEgISAhICfiCAJK/D4bC99tpr9Z6KiwRvYmLi0YMHD06YNm3ac1u3bu3izYvXtY2yMv6DTz55qU3yGiR441IbNI8cuko/PvFBqytRi/XRexetF0TSFwlf0YMXFbyu6l4sL96flfGi/ZPixYqpKU8xn5QuUoyOvc+qrOxlvvvufSVNxOJnWa+++qymU6fo5s+HDaiCBJ2OB5tNaUdiUanMtpwi37BO64umrZROV6xsaEi1NjT8atBoBjWQpHjUvnVZb0f4/ZiW01Jk5Mg3eqlU9bBu3dx/3TuYMOHpvr/8cndeTU2q04YDr8mTn/RI7rrWjY3tPYgkgSwv//lPgHoSIIpvTeBiaRsJsDoSYA9m/SIALmoAGGUE2JACkBcNUKcG0AsAMRTANAKcebfqkLRkAf5nAyhrALimFmB8HcC6VAAztkP26HFMQRBX5O/fP7L5C6qZ7N9fptbr5W0n7jQgajQC+/ffYBGbjo8/pr3ssg87rVy5sBV53nTfNSmcezBtCd7/Y+86wKOq0vZ3+7T0SnoI3SBNEMGCi0hVFBAQFV1Xd11lRbFhL9gVRewuIoiiIOpiQ0VFQIqFHiC0ENJ7m2TKrf/zTXLjZJhk7pQE5L/3eXiAuad85z3nTnnPe94vLW2nYe3aB0+ap+aaRzmAb6MASrsD9GLQ1pUgREJRomSAowrADXbI3MhCcg4Fw/pR0G2I00ICZc/9hZI2NBJ0/jSF5WxKj6vXKEPvHi9H9oi2TaZiDbHAkPVHjgMTH9Y4d90NlrnnP+RS8MqyDDuLttMPfH+bZdn0LxuQ0PUcAfrx4mvzLnikdYMEX7M6G4jyhmLqvvTZ5Ht5S+jZWWPlfqSJOLH1Cem1rwR4+OWybb4TrXXC5Glsctu2/phEyHUVFiZGHD2aRphMDicqd9XXgyB40femS9aqxuGetsWCJSv9ISL9Jao6EzS0UMINWIZhWteh1v60JllTscW/RVEElmUV/BuVhoqihNM0jfYYXq9QYxUoIeoLkxarAPirPG+IP013jfuFw+HYzXFcturrLElSDEVRPnISdM166GheO2ut+FpLobivWld0Bbnt+d5ZVla2fdmyZV4T7YVibF3Rhk7wdgXKeh86AjoCOgI6AjoCOgJnJALuCt5XXnllYb9+/d4fM2bMHlXNO2rUqHb9ewsKyPnffXdLVHV1aisJhiAhwXs8fFXkE0dmhrmDhomw1GRW7n68WMZdwauWU+u6J2h7t+Ah4/vFT5nQouGFvmutpfms4+ab95QAOAmAX/osWvQ02aOHg25WiQKsrLiXKOJLlMd63UsIQpiTIGKUn6u/ZDbXfU0+nPWuA5WgP1atZtVYZyc/ZJvX/+9Efm0T3LxrAlfJF5EPZ71tuyT+n3YkpteULDK+2O/bBlQen04EL6pC09J2GNeufegkpfbo0W/3qKvrBjt2XO5KuIaXFnK3ueTYvpGROTF2e59Gp9OqACQ6Aa6paCZjqRZbArRgyHIgcZuRcSChvt7UWFt7LBZgkgkghQAQOYBdFMARBeBvBMDZLbmoPlcAPhAAymwAfZoAzqIBJpgBhogmUx3HcesNtbVkPsDUE6fy4RsyZG3Kjh2Ti6ZMWdBn//7R1kOHRhT7F8/JNheTJz/bLyysSiwoyC7btOkGL8nA3ssEqE0GmAMANiCIOkwOJwMsVQBucwAoDMAGGjI2EZAYIQFFklBmUOBYfxnArpBkIXvW7Erl/LuuVUhaJKYmpkM0YYCawyegukJWniu6k7i53538sB6D+G+PfcF8dGgZ8+alHzbFxHaTWCMnu3vx4lg9Fb+o9kWF7zPj32xctGmB6d7Ua6ll+Uup63pOks+2hAlFe56zL3y3LvyRl4u2nK4EL6p0nc7Yj93n0mg0fus5t4ESvP6tkT9Lu5MDLa8i4R6QCg6Vq06nsyAsLGyAKIr4flzWlQpHrRggyRmMhYK/RCRijATnqU7chGo7AEhBCwmtWKnlJEnKVZOldlS3I/Lcl7LZH+LcVwx4PxhLg/bab/Fixqb/MrxQVxK8eGSf5/kaRVHijEajked5xAr9YwMiAf191vxd12r5ruon0Pi01gt288rXc+X+TJ0J9gw43r/Mg6x1EejldAR0BHQEdAR0BHQEdAS6CgF3ghf7fOedd263WCwnkpOTc32peGtq5Bs2b550zsGDF1S6x+styVqoxyOKZQxBcMrBgxXEbbf9zAPUcgBW9pVXnoSePUVKlh3kloZvlGcKZlIXRo6VHsh4RaJpO/NewWrlw4pnyAsipsv3p78l18knhCeP/5t5vPdqq5kKVx45fFXYv3vcIZU2lTJHm44JQyMmOb8oeTL81vTnmxbkzeP+nvqYDX2DcTynG8Hr7dh/SsreiCFDvslau3b+TnUOkpNzug0d+kXC//73gFfbjrZzNWggTdcY+vU7X9q797wTAA4CoI4ND08ik5OziYMHhxQALIkDuKny/PPvGWww2MWIiOj6b7/lkzjuTsLhcJI8z5GiiJaHSwGglwJgJwBQCJrDA6TmA4xoAKhlAHb2BJirGI00ERZWTTU2Rsg2Gyp8b8/x5s0b6jXl3l5Gxs6oAQO+TUabirKynnUJCUejGxoSGr/+ep4GzDwj8+5jPGDAd1FnnfWj5ciR8+D3368s/LMW+vC+PATAyAI0kgCxABCJuMsAhQ4AlH4l0AAZMsBYAuB3ACgnANIUgHoeYBQPQEH84HmGwXdOEmJ79SevTuEM0byTtBaRUF9vVp47MY2YlfBvOSsuSXo0fy6xu7TZaxevQUnDxPeu+qJhye+vGF7b+ozLG3TOiPtt7upd1bIBE7ChkhfLnROdDZ+PfVFg+Up57YqH5J358eQjz/6OvhKn3eVuweAruK4meNuLx1+ioD3vWZU4URTFiF6ZsixvJwgiCfulKKobvkaSZKQsyyaSJHme5493dhZ7PEquKEplMASgv4RQy5F+xZvq0/14OR4zDyau9uYTfYfr6+uPR0ZG9vS1Bj3vY3yyLGPyQyTGDQzDpAiCgHGGoUesHyR+VMtxCq8h+LvmPBvpChVmqEhof+cgmPKKonAEQWBivS67Wjxycb6dBEHYg1EQ+/us+TtIfDZFUZTPhMRtwT5DHWF3Jtoz4Hh1gtffJ0YvryOgI6AjoCOgI6AjoCPQgsC5555726FDh8becsstLi9evJDQsFqtGZIkGTiOc1k73Hjjje94A62qSlzy7rvPFCkK3aLmbFbwdu8OfieN8W9SRMJmyw07eNBAzZsnigBGCWAf9fLLGVTv3n2VaqEAns6fQV8QOUo+aNsH96e/Ilc6K6nd9hwwEjHS5rpPyAcyVkkHm9YQ6+u/kub3WOZKRIJK4l4RmSRLN3HHHYedw6MukT7OW0sPNKQzW6zblQV917VaXfwVCF5Un4aFVUX+/PM/ctzxHT9+0Xm7dk3aV1bWo00ClrZzgLYDwwaiUvfii0cQ5eVOOioqXG5s3G3geRDT0sbWR0SUR61ebawPC4u2ANRTVmtSRWzseZV1dav6keSDoizXU5JkYxQljAB4kwC4Q2kmLTfLAL81APRyeRiHh0cyTU07MmT5ZsVojAOGEeX6+kQ7wJMKwH+6lOAdP35RL5KULbm551ccOzYsBF527SeqS0w8kjpkyBdp9fWJZbm5I8pstkhelj/s7nD0TEDlLkAqCZAJAJif8A8ZwFYEUB8G8HcKoNEEgCe78dF7kgK4UwJ4FenYJgCLAvCEkjg8wRqZ1WS6b9a50Snh3Qm+IbH115OiHAWaE2WSRp9EEsKTLDxAHURnpjlo+s/nWctzKSsyOAvyTISjkaqsOC5/uPuHUqLbuWyP4i+UKyZ+nYfJ1gyGFlm9lgY7sYw/5K76foh/+5NkrTPCV8kytW2VdFRflySpgabpalEU00iSZEmS9JkYSWucnUm4ILmLcQRL8GIbgRBPWAcV0pgoCZNqeZJKnUUg8jzvYFnWb+UujtOXj6pWHCRJMlEU1eYEjvua6ExySuva81VO61h9tRPMfX9jwO9WvhS0LYkacU26vlu1JHYjg1UqS5KUhu1RFHWSvZY/GHg+NwzD9BBFsYBl2TZ5C/zFBtd2MBtKLYruoJPg+YNFIGVtNpvVZDK1OeXmTzvens0zwZ4BMdAJXn9Wgl5WR0BHQEdAR0BHQEdAR8ANgbvvvjv7rbfeev28885bMmTIkFYV4fr16wccOHBgtizLHBa/88478ay416uyUvjvu+++2EqEdQXBK4olLM/zhsOH0+W5cxUHQAMFIBAvv3yAS+sZKz994jZmdrd7nBV8Ibmp9nvmgYw1oiSVUgDxxFbrJ7C5bq3SHsFLkhI5u/c45eqt08lyWzl3R4/H+R8rvqKSmXjy2+qviX7m4SLaNFQVU/wTT+RUHj06PCA/u1AuxI4Sd1199f0jPvromTaJ1C64YEW2w2Fq+P33qR38yPuT4AV49UhW1ofpNtu5daWlh0nEGuCRYoBvUs1mNp1hBsh1dQk2gG0UwP76Zk/aCSaAbAWgjgbYxAH8AgCYVI8TExMPUCxbL0VFhclms5U1GJIcf/xRarDbZ5Lh4ecRNlu03W7fIwPUVgJc0SUWDYMHf5Haq9fWlN27x1fm5l7UamcR/Dy1T/Bi22Fh1cm9em2J6tVrmyAIArNhQ0S01Tqd4PktBEGgFawCipKPJR3NnsVxCsC/SYBK858E79MEwD8wQRtaODQB7KT+xK6SXry47Jzu3XtyAMgnKUAQ2GYuEGQM0Fy4jL+oCMqm0Gy5nHJOWqO/BK+KkSiKROGRbfTa9Q/zmPWteI9gSYosLomOrrd36wbOCRNQcXjqiF5/yV0c1+mi4PUk3tT/e6pLO4uQxP6CJV88nyVZlsMJghBQUdiZcQf7DKPaVvUwDbYtrN+iWG6kKApVuH5focJKkiS2vRhCQe6qmw9IUvqhKvYLj1Bh4VenHoVxfeDmAHoq4zrBcZP4RYIk41Apj5sX6vhRIS9JEqpo8R5+d2j1PEdVra915ovcD2YcwdRVrR8kSSqnKCpcURRGEIR6o9FoDqTd9taOuypc3XhS1cie6+x0WBvtjd3hcORzHJfia77bq+9Fvdv4/PPP/xEI1qdbHZ3gPd1mRI9HR0BHQEdAR0BHQEfgL4PAqFGj6PLy8ruqq6v733jjjUvcA8/Ly4ssKChI7MiHVy1fXi689d57L7rUmEOHgik8HDotg4ii1FM8/268KHYLb2ycDDk5ktysYixlX3mlBqjudud9uVeEN0moemy+rkl4TJoVfwsoioHc0vA1/FK/Vrk//U35iGO7+G3tGmJ+j6WtCl70B57aYwTRrZshz2AwND2w6YHeVt5KljWVGWZH/oNdWbECZvW6zpmqdK9aseLDbZWV8dn/+9/8ilM56SkpB+OHDfukm7cEa+j3mpPztwZ3NeqVVy7I3r//4vLDh89vY69x8hgGDQSwUQC3FzZjjAnV6hmA7CaASXUAH2UD3EgBVNMAjVRzmVcFgHv3AfyUDGAzA8gUQEwdwEUlzb69JhmTsqWmrku22XpYq6vHVDb3IZVyHAAAIABJREFUsTkyObkwwW7PUmpquvEA3WoBJhb+6fXbOQjHxBSaLrjg/V5VVRnytm0zD0gS5bLgCN3VMcGr9nPFFU/1z8vra9+7t8YEMIMBWGUGmE0AyARAiQyQagV4VgZIagAYGA2QxgAYGYDdBEAjDyCSAHsEgNiTsHv99cOD09NjLAARBLgezSpQlBqCpJMUQ7jJNV5nk42i2RNyxsh0VIK2KvL9wcFeesxI8r8xdvPLTdWFdezBP2xcSZ6x8fbbi3Zt2AARDQ1ATZ4MbbK6+9N+MGUDIXexv9OR4O0IB38Vc/5iqpIqaF3Q4mNL+dsGlsdj6kiMIRGG/+/suAOJUa3TkZ1DIO0GO9Zg66sxd2QVEAqC1x2bUMXcEd6hjjmQuW2vDo4fyTyCINqod93XlsPhaGBZFN+TlvbaaVH2ogL3tObBRFF0uoyRCcKv74IeBK7rvcF9E0u93+Jj3KGiuSvWXKBrBP1yJUnKZxgm2982vK1z9PN+/vnnQ3DiyN9oQl/+tF7YoR+u3qKOgI6AjoCOgI6AjoCOQGgRuOuuu2LfeOON9ZMnT340IyPDS8In3/2Vl8v//Omnq/ueODGw1cLAd61AS1TSAE8lA6RwAOdGAAxsIXi/MixenCX27m0iCIKRKSpK/LHic9Pmuh+p+9NXSgRBKbJcRv9S/wn8Ur8eHs5aaq+HRv7RQ7Msj/f+pNWDF312L0iLZzMyEnbn1+ez1353ba9XL3712JPbn0x9etjTtY9ufjRtUsIkx5QhU75dtGjRm/X1/MQtWy65dO/e8TWJiUctHdse/DnmzMydUSUlvRucTnObI42BojJ+/OIB+fkDSg8evKgN2exp02Cx1LCTJr0w6OOPn/nVd19j+wKUGwCSHQAVHEA3B8B1FQBTapv9eJHgvQmPNwOASDQTvEhCqrYKqORF/sfQqlJqLotE8QcxAJ/HAjgogO42gEvrBg+mmZ49N1pWrXr2+Ml1fEfrb4lRo5b0tVjqI3fsuCy/tLTZLiL0lzaC90+l9coMgN4xACcYgAwGIAuxFQByxGZV7rhCgE/TAZrMAFVIBEgAUQJAcg3AxcUAjOKJ3dChvIXjfkoRxbJIRZFpghAUlpNpJnaaU5Gbp4agaIUxfixNfHP8UcaMJLx/l+B0EvIXj2b97eI6WLr2F66gspaRZIWsPajIF4RD+dmjoHTVKoh/+GE4ER8Pgn+tB1768OG0iG++uSCaJFNRDu339VcjeLuSAAqUUPNGvJzOajtcNKFUTlqt1uNhYWHovRLQFapYUHWKRL1nEIHOq6/BdDbh1llx+xpXMPc9MXE6nZW46cEwDPrveL1CNf/BxN1R3RY1byRFUQGdbnKzo3FZp+Aa5Xke1yrhzTO7vVi8vae4J7HsLH9trbiiTzoS4DRNo9G+5utMtmdwfRfRjIReUEdAR0BHQEdAR0BHQEdAR+AkBO64447IL7744j6n0xlx3XXXrQ4EooICYsnKlU+7JYoKpBV/6iyPAUgRAMpimlWimGStUHz11dlcVlY4C8AAScrSptqvqM11P1P3pb4PBMHK6GX6h+Mj2Fz/HXl30iu8LCvU5tp15DOFc10k5ezkh2z/SFtgj4w8asrMTNg99cupva7seWXVtX2urbl/y/0pr+95PfXs2LOtL/V5yZ6fm08cPXp0OtYrKVEW1NbGxsbEVOcRhJClqpnbG9Ho0f+Nyso6WGqzccn19bFyfv7ZXGlpz4aqqox2/RB9odORihfJw82bZx8tKupb0bPnlrQ+fTaHffnl/P2+2gRQycn3D6PHLkA0koluhLRKRg5peW0j7Z+tQhUFwJPN7Rrk6Ohi45gxr6f/+OM/C4LBwte4+vXbmNi///qMvXtHWydNurgmKQlcViSdcTU2fhSH7VosV1eWlIBz9+63w9V+1q//1yH898SJC7ObmiKh2SsZyW8kcBvMAMVhAOEiQIQXRbNKniP03kh0b6PBOk6SYShjz76PDCzlr7YxxrNlIAjgG7dSWZOKKkctvCggSwyhyUZS716bDeFFpuKEajaxDwo8AfZ+pyipu0HsYYTK3SdA7gqCt7AwzpyT05M9fDjDJEmG3TQd/0agc/tXI3hxnJ1NpLlj6U6YaCFfPEmXUCfi6syxt/h7uoSJ/qwnHCMeH28hVPEovxJMAqlQEXwtCfVO2mA8HYhS9yP6iJsWX1a73W43Go1Gf+bmVJYNdFOD5/lalmUxYVpAl5pEEOef4zi/1rKWDgVBiGQYJuDN/hZ/XwiVrYf6/KGVsft71OmwzpHQx7n0V+nsPg+oBj5T7BlwXCFfkFoWrV5GR0BHQEdAR0BHQEdAR+BMQeCee+4ZSFFU5EsvvfTuvHnz0MgTCQJXcg8tP0IdDsfAAwey5nz//ZwuJHiRBFsVjUnEkbACiBIBdiS//PJDlp49I0mCQBVjPQAUAElaJFmWaPybJAmJolhRkqrMopigKAr+tsU/ToIkBcls7lWPXy/RozQ6+pg5LS1hV3vzvH79+qirr76anjdv3s1YxuFw9DAYDC7vVnfLCs/6DGOnZs58Iio5Gf6D95xOZ7osy31qakzDRJFOKirqJWzefG1AyhdU8dbWxtVv3341mra2Xtdcc8+5FMUzlZVZ1oiIcvPHHz/VxpO3/bXsS32qkpGqFUPwtgqXXfZc9/LynuJvv00JKglMe2OaOPHFQQ0NCfSvv07N5XmTtbM9o+32na7jtkbj4MayslL45JO3wo4dG14dH388Ii4uj5Rlkiwr61n30083H2gbcyAErvZ3pcjYwr4pqS/H1oVn1EpOoJJGRtde+Nx5hSSFNhqBXdXvPJhZWvVZco9ZPMVQClgbFEJ2gly1BOToAnAMGgP506dDVWCtd1yrpiaMzcnJtOzf34vieWOp3R71M8dxvwfqc6r29hcleGUtZGuo50ELuepJToba31b9/Oqs8bcQ2kg+tZxcaIui+tnZkYUFKhw9k1H5MxehIni9zVdnkF6CIFhbyGRWC2nnjfjUkuivqamp0Gw2p/qD5aksGyjBKwhCTiBH+z3H6nQ6cRcONx9OSi4YKC6CIBgZhrEHWh/rKYpiJgiiKZg2tNbtjPWutW+1HNpZ0DStaZP5TLdnQEx0gtffFaSX1xHQEdAR0BHQEdAR0BFwQ+Cee+5JpCiqz4oVK6ZzHFc/ffr071SlEhbTolYqKoJ7KitTUvbsGctrtSgIzSSoJFg5DfDOwEWLHqN79hQpTIpOEKQiy3upsDBZAlBIluUUuz2tURAKOFFkOEXBBMb4RxVUlgHLKg6OS3apaElSIiIj80zp6YleSV6bzVY4ZMiQ6vLy8svvvvvuaz3H0x7J26fPL3EXX/z5zxER7BrPOqIomnme/9uRI1mXrFt3e0BepZMnPzu4sTGq4ccf/3VSorC+fTfGe1o4dDwPvghetXZ7Vgz+z3LfvhtTzjprg2HNmsdCmOisOY6rrnqk79GjQ4lduy5rJVNVgvfdgoeN7xc/acJyZjpceb7PuoZM41nS3QfGhR9o2k7HsSnyG9lb6+O5VNm97IXRU/kFvddYK5yF5K05IyIq+SLykZ4fW0fHzuB/rFrFflL8tOWprFf5GMuFjXl5YPvyywWW336bWlpU1K8iK+u3FHdvZP/RCrwGy9otA87ZkD3k/uoT5IizKmmTWWIMnN/kLv/b/hR22Fku7z97TQ3928vjh6RPqjYYaAUoCYgwTpbzXgMloRgc97wIu6KiIGQex4JAkzk5mdF79vQWa2ujnJJk2UwQpl8ZhgkZifxXI3hDrYj1d4X5SsTmSehKklSHG4z+9tNR+VARoO310eKbisfo2/iLiqKIx601rW+e50tYlk3yd9yhHpsnyauF8PIcf0d1tPjKemLgcDicBoPhJMLL1waC0+kswsRV/mJ6Ksr7GktHMYmiWEPTdHSo4rbb7U3+JkPDdYj9EwRRrq5jbIdl2e4AUBvMxpogCLGhfA/vCCct690Xzup7Lq51iqLqWZbNJEkykud5JG7t+J7nmQyzo/eWjr5zn+n2DK415Qtw/b6OgI6AjoCOgI6AjoCOgI5AxwggyVtYWDhs7dq1j8+dO/dOVVni+WOy5ahbAUmSw2VZLiZJzHHhOq4aZbPZYqqrTVOqqlKSv/vutoDIycDnCQnGxYMWLbqb692bIRRFIBTFTinKIYJlkVAK5ynKxtI0KA4HKYkiyQFEgKKoYh/ktWxAUSWiydTdCtCcZIpla7i0NEdZWFjYScnIkOBFD941a9aMycvL+9e99947zT3+ykrpug0bpp+Tl3dOGywmT34+tkePimcZhilub7yVlc5Xvv761oDJ8kGDvujRo8fvEZ98smBH4JhiTa0Eb3C9uNdGhfPUqU8M+fzzh3aEyp8Y2+/e/Y/oc89dE/vll/fkNzbGtGavVwnehw9NCxsVc5UTiVk1HiRy8d9o24Fk7c/Vn3AzkubZ3yt8zPREr0+sZjpCUethuXxbDnVu1Hjhq/Ilhv9kvNz0yOGrwq6Jv0bpa+6voILXk+ANHWqBtTRoyNpBEP8rVWlPdEgOIJNHRtRd8Nz5mlW8jQtXDWjMaaCMUU4D3Su1znzL5AM7lj2aoXBrkzN6OSgLIxOVewUlcieIw5KgeMI1EJD9g7fRrVnzt6iCgmSGJA1bBMGyjeO444Gh0HGtvxLBK8uygyRJQ2fg4E+b+PnRkoDtpN/qngRFZ5BynaEK9jZ+97FIksTiviBFUQ4tWCGxDQBluLmqpbxaJtQEr+d8+CIevSmYWzaE1bluTXyFr9M0jSSg5kRbOHd4eoiiKMYTF1Q6KorCtKeeDgVZ589cBFq2o+dDS5stCca0FNVUxh9LBZXYVU934TqWJMlGEEQ/tGWQJMlCURR+bvpI4Np+aKEmsH2BgHh6Jr/DOi3fd3Fd4/vZSdYsWjfTsBxJkuE8z1dSFBWuKAovSVIjvlezLIvvG62XrzXs/t6G2AuCkL9o0aKA7TB8YXMq7usE76lAXe9TR0BHQEdAR0BHQEfgjEMASd7ly5e/GBsbu3/8+PGbVXVSR0kp1B97iqJYWJZ1KV9LSoT5Gzdem9A1Cdf+nIa0tAfPiYkZbQwL6wEEIZKimAeyvLOJYXpXMszkWiyZkHBPttPZCFVVFONwDCcIAi10FZBluwJQq1DUepvJdM1RALOcmrojJjKyyDxwYN03qamp2z0n3G6323755RcXYbVu3brBe/fufey+++67XC1XVATP/O9/d8vuZCJ6zE6a9JojKQkea28B2e32sQcO9Ll+/fpbXP6sgV7Dh3+SbbFUCz/8EEw7XU/w4nhHj36nL0nysH79nIOBjt+zXlxcnuWCCz7s+9lnD//ufg8J3oS0erOq1MV7qioXSV0kbVWCV/23e30kgTNM2S41kzvBOzRyLI+E8ANpD7g2C1SLhmXLVpPr1s3dE6pxBd5OE5me/uQIa9N5FBc7nJfMkXa+8Rc6a0JB5aiXRvkkYsWDx+OrX/252wdvPu4ay+yb7x9imT2s0nbgU7rw0I+xNqHaKEsSpEmyY1wWlF16NRRQlCsLX9DXtm39EzdsuGinxWL5b9CN+Wjgr0TwooKM47hUgiDQn+aUXi0qT2Tj2lgZ4OseCjX0qA6YDPI2SF8kSaiAce9HUZQkgiBK/GlbJcecTidjtVrL4uPjk2VZjiMIIkpRECaqHv01Va/UUJO7GKs3rFqI2QhFUYw8z+ehKllRFFxTqd6ILvcxe5DeBiS8kUDD17VYPrWQxY14vMab6rGF4GpqOcbvSRyjL63rs/50voKdx1AQvDi3iqJEO53OwyzLJlAUhZh3eGmNO5Bnwb1jQRCOMwwTcBJCX+Pwdh+fMUmSokiSdKhYeKxl9NDGz3lSTUyoVZXrTzy+NqfU+/je8cILL+z2p+2/Slmd4P2rzJQep46AjoCOgI6AjoCOwGmPQJ8+fUYUFRU9M2fOnEd9KXnUweAPdkVRMAmK66WCAmLpypVP+ySIQgnGJZe83RvAEbFnj0O224F2OIyiKCZUAWwmASIFABsJIBEA8bzJtDHZZutGARgZgMtIgL4EyzoVnt8lAsilANfmYWzXXz+vf2SkvMRoNH6rJdbt27enb9y48a3rrrvuqvj4eObYsYjHP//8oTZeukOGfB43cuTPn5hMpo3ttYkE708/Tbxi374xZVr6ba/MoEHresfEnIC/IsGLYxo//pUBRmMDfPbZwyEhQ1HBm5JyoNeWLVfvlCSmjYLXklxoefTQ9LDHe6+2ogWDu5pXtWNQSV93vPFevv0g7WnRcGv6C00/V33KpZv6Susq3+P6ms5WFp61qRaceyImTLhwczDzGnxd9E3+LA2gIZxli6J5/nx7eOTZlClCoKSYRCtBPa5cuXbyAS4qUuzIsgHVuxuXjCjJzb3ARc7dfM+9I6SzKkpGJ/8S2+dsE9QfrrUc3N8kFxWardOn2XITEmo69GVsbDTQJSWx5mPHUqPGj9/WxkPafcz19Rb2558Hp+bmDlqp9dkMBrO/EsGLCkeKoqKRFNRirRMMLlrquvumtvd50qL480kuaenP/TOpK8aPsQNAIkmSSMIi5iEdhzqezvBKVdvGNdPiFxwS5bc7QSWKYiJBEKWo4MXXsU/PeUEMUdlI07SVpmk8UkMSBGFvwZZv76i/KIpYptE9QZUsy7EkSYbMnsWfNeerbCg3HSRJQkK23Fef3u6j0pwgCNxEoGw22xaDwZDC87yNZVnBl1WKL4LXZrNZTSaTbLPZzBzH4WZFsRbPZc84sR2O40y4LnmeJ/A0QGd5anv2jZtkBoOhNRFqIBj7U8fTh1nFuL1Ec+o6cjgcu8805a6Km07w+rOC9LI6AjoCOgI6AjoCOgI6Aj4QYFn2/aSkpNKZM2euU4t+8803QydMmNBG+eitmaampoG7d59z0+bNs0OqyOoo5ClTFgywWKoi9+0bW7Zr14RDAKofrJUEeCoZ4MoaACS1MHkUWi8s6wkwiwUYKgB8xwGUkCRZS3TrViUUF7/2a3O55uuaax7MTE2Vb9C6aMrKykzLly//dOLEia83NMwYu2nTtW1+bM6a9XC31FThTvwB216bpx/BuzMSYHCDVgxCWS4xsTTK4eAcdXXRQSVtwZhY1kFHRVnDKyvjrbKsCGqcixffYunVK6WNynBF2TsU3i+w55Fpxu7ydYn/lDbV/kB+XvkhjX66JsoCTx2fz6j3PMeM9e1SI1HJVxA3Jd4IKytXEJclTAL5RLLj9tvf6hQSSDvuYWaAaRzDZBKiGE4qSqECUCwbjL0pmaRkGZ6RI9L32oEkgeI4iQ03yYzB4FIo40WIMkc02jmxwkaeOJbuOhoaGVljjEprMowcXihfc41CSE0ig5lynBSjvLFYIQ4eTZZNlKCEGep4i6XBQdOCq736+kjOZuNAFFlaJA2MDCRIBEPGcBVCTEyF1X1MNTXRrMNhIASBFAVBqm9osGm2ZJAkyWQymY6YTCa/kxdWV1efHR0dvefqq6/+oiOM1eOyLMsOQXUcSZIW/FuSpCKCIPDflYGQHdrntTk5JhIhPM/XYvIkmqZj/anfWWXbIyuwv5bkW63rKxQx+CKiQtGH2kZnENShjE9LW0iWCoJQZzQau2kp31EZd+xbFMCo3HVtqHmbF0mSelAU5dVvXVEUjiAIp4/+XN81OI6LE0UxDIniYMcQTH3VfqHlWH8rQYlkZagUn4GMs+U5i5YkCe0IatCSwH0jSBCEMrQMQJIX5wnjxU17VAtjEjYk3jmOa8O94VgJgnB9lnpuEmi1LwgG686oa7fbS0PxHGiNzYtFioxrBz8r2kuCCADWM1W96/qOoRU8vZyOgI6AjoCOgI6AjoCOgI6ANgRYlv3IaDTiEc0qh8Mx0mg05kqSFD5nzpyHO2qB53lLQUHEi2vWPFKqrafASo0Zg4pdALO52uh0mpX2j7wvjwHIcgKc30KqfR4FcLg7wD0yQDUNIBIAdgLgZZg6laU+/XThVveIevbcGnvJJZ9ujohgV/sT6XPPPffF3/42ub6i4rZWMi88vNzUq9fe3xISyNc7auv0Ingv7QeQEwEw8JQQvOnpx2NPnMgMmSIrI+NYbElJch3PG1oTISHBKyXXUh+UvU0/mPGs68fqU/nzmWsT/yV+VvEhfUHkJdKFUZfIB5v2EVjmjtSHhafz57NXxl0j4uuec1ktVMCTx+9j70x7WFhR+g6NBO9HlcvJsTEzeao4Sjq1BC+u97PCGeZa5P8Ip9NCAMQSAK8CTY9VZHk/wRg/gqQLoUpRFKjNPWbmoqMEc0IMT1bWhys2npEEQhbsjFxVEd3I81wrMZeWeTzywguLqJkzZFJwsgLN8JRIkcorr1Hyz4UDGzhCZi2ijTXzVpomRIkiFdIhMBJPUE4HF0baSIYXKFaKEG1h3cQSxmKx2sPC6lzEfkVFPFNbS1fY7fYKWZZb1ddan0mHw5HAcVxZdHT0Pq113MtNnTr1c/zR3fIaiSQqEnt4XF2WZUEUxSqapnkkdTvyG1WJTlSkYVuhInzaIQLqHA4HKuq6+eOBGgg+wdRxtwAKlUoPlcMt+HYqV4CkmaIosYGqKYPBLdR1UWHrcDiOoMUHruNA21dtm9TnRVGUcIqirO2t9Y6UrUgsqsfhO4oHvaclScLvHP1omkZ1akGg8QdbT+vJp2D6kWWZkSQJiW98T8LNSRch2F6baGeBlh8kSbZ+jiuKkuaJkz/J1nwpkoNRGQeDTbB1BUFAj+fWDeBg2/NVv6P1guQ6fsbgh7V7O2eyehfH2alv2r4mRL+vI6AjoCOgI6AjoCOgI3CmIpCSkjLOYDBkTps2zeWDunLlyskEQSi+lGw2m63HoUO9/tNZidZQsVtR0Z1oampWde7aNb4Dr1pU7q6KBqijAJwkQBzaNSQD3EwAYG4LtG3A62l51KgI4/HjF+a6ewcnJh61jBv3bkViIrzg7zw///zza4YMGbJtxIgR+9W6Wo6Un14E76hsgGgR4LNcf8cfbPmsrN9SBgz4LqY9i4a+fTfFHzx4YYU//cyefcfI1asXHHI4wlpJYzXJmmrFgO3NTn7Ihr67Fc5C8tacERGVfBFppsOV5/usayh3FpJPHJkZ5t7vIz0/tqrJ2bzZO6gWDeUFEU0HDoAtKQlOyhDvzzi0li0pAecLL4DbZksTyTDLBlgsV+BJXbahIUYCqOIAnqQAMpsYpkKaNU82HTGLhRTHKOfc86/SzfOfS81mY+ILtqY3/Pbb1BPuntKecVx88VXZkydvM2dl0QrLNXJ7jhHKmvIri37r83gby4W0ytxYTrCbC+L6FDkZ40nqzSH5G/pH2GvM/Rr32bon59eUlSUdJslEv59BNb6VK1dOoSjKOWPGjK+1YOdGOmJxF6GrpV6gZTwTF2lpxz2xFSalao/gEQTBShAEHsumQ0Uoa4nP3zKeR5X9re9ZvrNUvIgnSZIm7E9RlMhTrRgNFifP+pIk5VIU1a2FoNOUMK6jGBRFiZBluaa9tedr3v1VgiLpjnPEcVyFKIq4CWORJInuTPW8GiM+h13xfuEN75bNIxfZq5K+LRtJZm+J/1Bd3dFJIl/ryhfBGwq7DNw4E0WxiGGYDF/2Eb7i9eN+l/o4+/LclWU5nGi+XL7qiLsgCPvOVHsGHKNO8PqxWvWiOgI6AjoCOgI6AjoCOgL+IDB//vwMAMA/ruu1115bMHLkyDcHDRrUYTKZqirxov37h0zYtm2mK/FaMJfJVMtERxeaYmKKzSkpObGyzBL+JalCkvf9GIA6BqA6GoCxAMTTAL0EgEt5gM0UQG3luHEnoo8dG1p45MiIVvLPYLDS06Y9E56SoswNZAwvvvjiBwkJCV9cd911fimAy8qE15cte9Ev8tIzPq0evPfcA93aIxyt1vcSSDJCNJun+H203RteJxOOHaM6Y8aDw06cGHho+/ar2iSNQpLfbg+HxMQjUVZrtHXNmid2aJ2fGTMeOHfdunlVDQ2xx7COSvBqre9PufDw3KjycptLDYRJ1vLywPU8dO8OLoKosy/s7+9/B9c41Sst7f4+DQ3nR9XVTWyxvdhIA5RXAZxfAj1e7JlyjhJlZUAIN4qNU1+fe2DL7PsGhtdd0PjjujuO+I739cRBg36KyMioZhJSTkTtlvtWbycnlcPIKwNaP9dveTE9ghDfMplMv/nuu/0SH3zwwVSGYewzZsz4Jph2Ql1XFEUaj6DjUXRMZIXtq2SvlyPSeAzdZR0SiErQFyET6rH5214gY+qoj84a76lIAOUvlqEob7fb7QzDNAVr86EoSqIoiiUdbZJomXtfRLCvMWvpw1cbf+X7wWxatSjiZX88cYP1spUkyYBWM0aj0diVuPM8b1ITBndFv1rWpSzL0SRJ1mA8LZsJukVDV0yO3oeOgI6AjoCOgI6AjoCOwJmGgCfBu3Tp0htjYmIOTZ48eYuvsRYWUtf98celZx86dKEmz9G0tD2RyckHI43GeovJhAKcJoKmnYwksYrNFi7xvMlWV5cIf/xxRasi1lcMzfeXxwJkOQAKYgF6xwJ0B4AGDmAPCbCHBxhQGheXVj969Ptxf/wxvfbo0eFtyKiZMx9JSE113BtoAp2XXnrpv+Hh4b/ddNNN/9UWr0sZJpaUiG+uWPGiJnuCjIzd3fLzB7axxdBK8HZEcNps28IpKkzkuOygiXocuzfC0RcmM2c+2Jdh7M5t26bX49wguXvkyHDbvn1jjkyZsmDo5s1XH6ys7KFpjal9TZv22LDjx4eCILDFd945xtAZhCuSuw0NfWrt9p2u487eCN4msZ545PBVYX9PfcyWHTZCRPXvpppPUVruuuLYFPmN7K31X5a/w71f/KSLFFaVxPFsqqyqi1UF8Y9Vq9g1JYuML/b7tsFMRyjueA8d+vlZ2dkbYmw2rmHVqoH1ADYzgEwBdKsFmFgIPT9IhzGWBGNcYJdpAAAgAElEQVRmFBuZHAvOvH0K88tnSjZLiz9+serXjufJQQ6B2zOS4bsYA4RLhVx3BzMpJmLTWRNzYMNHCXDNwycgMt7vY6+X7F8Tk23NW2owGFzZwvEodovHJSa0QiUTTdN0NEVRsTzPOwmCKKdpGpVpbY4rr1ix4iqO46zTp09vkzDRPQmYr3XYmfclSUqjKErTsXKn02ngOC4gZWWz+EuwI5ksSZKNpmmXwvF0sHAIteI2WEKwvfmWZfkoSZI9OnM9nC5t41FwlmX7oDdroDHJslwqSVJcRwpaLZYaWoiwQGPsrLUSaDynSz0kWQGgKRDlf7BetrgxQBBEUIlmA8ERbUHwfVJVQXe2IlvLRhSq4EVRrBZFET/w0O7EVFFRkbNs2bKAPgcCwaUr6+gK3q5EW+9LR0BHQEdAR0BHQEfg/xUCd9xxR6TBYBioDnrx4sXPjRkz5oW+fftqIh4LC+HeH3/8R1xZmXcCbvjwVYkJCcdMRmNjTHV1KlVW1p13OMKcDkd4Y1NTtM1qjW0URcapKMRJXqfaJqKKBngyGWB8HcD+LIBrSQBSAahhAdKcAM/IAEnFkZElkT177oz9/ffZuQBT6twTrY0fvzi6T5/8xRzHtVFCauu/udTLL7+8yGg0Ft1yyy0vaq2HCVBKSsSlH3ywsEP146RJLwwyGhtIRWHI48cH1ubmnl+M9hWBErxoVZBvP0gv6L3GWmn9PvzhvPuog7bdpEo2VvCF5L2548ObxIbW7+FoaXBZwj+d/hCOWnHAcuefvyI2JWV/kqKQTENDgogK7vDwcsu4ca/2Xb36SZ/J/7z1df31cwcShERNnDiXio/vGXQSN/c+VHIXX2uP4FXtH2xyA4HWD0jwureBZC3+H60f3G0f1DJ4P9+WQ50bNV74qnyJ4T8ZLze5k8VYzp3gHTPmrX5VVan1u3ZNLG5uQ01GaJBd/7743WwYM4UGxUoZmRoOPXjJtW8qtq337wDI7vCH5GD4V+b1sCE2ExopCiKFI8YK07d9eju/vWzewWAI3rG7V0T1dZS+ZjAYXEmYfJEGuDEiimIuwzDZ7liuWLFiOsdx9dOnT/9OfR0JRZqmSYqiTvnvSXeFlq/nwul02hiGwRMUicF4pWI/eASaJMk6p9OZ3NVKOV/jDOZ+Z5KBTqeziOO4lGDi+6vUxcSBuKnCMExioDGjZQISZr5sTnzNma/7gcaH9Tqz7WDiOlV10RYA+3b37PU3FlSAB/qegmsumE0Ff2P1Vb4z14cnwev5f3x+Wt7rWz63m6NFK5UXXnihywlwX1iF4v4p/0AOxSD0NnQEdAR0BHQEdAR0BHQETkcE3Ane3NzcmO+///6+22+//V5/Yi0oUF767LMHmxyOsDYE1qRJC882GBqkY8eG1R4+PLyuqSkmJCrRtrFV0gBPJQOMbgDY0gegJwWANnlmALjSBnAfCTDhMMDYhnHjXhm0bx9UFxcnNgLMcB2Hw2vo0E/jzztv00qTyeRTtdwRLosXL36KJElxzpw5j2rFDzNbV1TAqhUrXmyNx71uv34bUjIzd1q+/vqu3OjoIuOgQV8nx8WdiKqqSnPExhaGffzxU22Sxnnr113Bi6Qh+steGD2VR4L3nWM3RhGkUbo58/UGvPdz9Sccvq62gwrUpUWPGG9MecK+ve5bxh/CUSsG7uUyM3ckHD8+pBxf69VrS3rv3lvMX3557wF/25o584G+DQ2xRbm5FzHjxuVkHjp0vQb7Ae29XHTRS4M2bpy3C2vY7Xe5LE6MxoX5DQ0g3nordEPF8JcV73BI6r52fJ5ZVfCqPeRYt9JI2s7vsbQRMb77wLjwA03bXapUdW48Cd6hkWN5z/lxJ3gnTXpxcE7O347n5w+uPXkkLQTv2FkkCHYCCAVzpgOseUWGnffmAESe5JPb3IaDhKz306dVLex2jSKSBC/IFiNPUUaD8pQh0vrD5bcVgKIQcN5lXtdvR4gm1uVbxu39iDSB9F54ePgWnueNgiA0GQyGcoqi+mifDYAVK1bMNBqN1dOmTVvvT72uKouGyBRF+Z08LlTxYf8AgDH4pYQPVf+hVO9qUYMGEzeSnl3oBxpMqCGp62tTxVcniqIkiaJYoMUDtyMlbWerbHHdnA6bPb7w9HUfCUJMzsWyLO52IUmLfJnPjSwkEgmCiJMkCetUeib28tUv3g8FEYrJKwGgPhDVsJYYAy3TYo3gE8dA21freRK8oiiGefP5xu+GCxcu7PLcCMGOT0t9neDVgpJeRkdAR0BHQEdAR0BHQEcgQATmz58/Cqu+//77V4miGH7jjTe+609TxcVwy6ZNM3q7Jy/r3XtLbGLi4V7btk3P4Xlza2Znf9rVXnZ5DEBVDMDAWIBzKQA8dbiNANgrAhyyAUw9hkRVbGxpbL9+v0du2tRQD/BYIUAyD2BQ0Id3+vSnzElJxDztfXov+cYbb8wXBCFu7ty5d/nTVkWF8M7SpS+2UXBg/Vmz5o9YufLZk0jcs8/+ttvevePaWDa0159K8KKi9NFD08NGxU515li3M0jkPn1oUvSE2OucA2NmNOH9V/PvNM/PercRj/9je88evdEyKeEmBxKV/hKO/ozfW9n4+Lz4kSNXpn7++UOa/XebMbsvu6AgO/+XX65zkVnuGF599fyRgmDi16x5JCBVMLZ3ySVv9yZJMeL7729r8Y2d0Lc5/m9cyQrdCXVPiwZ1nO64qvPyeO/V1nguVVbVvP3DRoiqYvrW9Beafq76lEs39ZXWVb7H9TMPF9GmAZO6qR68M2Y8dO7XX8/b1dgY7Z1IzHqnO0Q2JkBTOAGiREKkQ4KG+FI4fHWbBGlt5qLn8gy4ODZu2k/Ps7NEOwl8HUk01QAhE/xilpV+mnZXHlw0vRpIyrVe/Ll6lu6KHXBiS1Sy0vSo0WhsVc8HQiIsX758lsViKZ86deqP/sTQmWWD8cRU40IsCIKQWlSW5mCsFiRJMlEU1QmbbL5RDGRO22s1lG1568NXUiTfo/1rlQhGiYkjFQShG0mSJVrIU1/H1TuT5P2rz2ug6x43d5DYxQ0eRVGKA91oCrR/3NxBtS5BEBZFUSoBoJBhmMzT8Slpec8GX2r0rogd3/Off/757V3RV1f3oRO8XY243p+OgI6AjoCOgI6AjsD/KwSQ4H3zzTddqt1///vfz/s7+IICYunKlU+fcK+XlHQgPDt7Q5+ffvrnHrRg8LdN/8rX0ABvDwC4gQJwMAA0AYBiyGdFgMZKgL4UAIH+pmRKSoGxtLRckKQL7c3l4usALitMTDxuHjfu3YrERHjBv75PLv3OO+/c1tjYmD1v3rx/a22roABu/emnf2S6W12MHPlBH0WhHFu3dkDAaegACceEtHqzery/3FlIqkrQpw9NjJ4Qd4NjYPRVNk+i0V1lit2olgOVfBGphXDUEJrPIkOHfn6ewxF+YuDAr7s3NUVaP/vskT0dVZox44FBubkX5e/ZM7ZVxTpt2mODNm2afeJvf3u3DyqekRyPj8+P/eGHW/b5DMBLASR4q6tTYdeuCYeab/tH8Hoj0t27QQsN/P8/0ha02krga2j1UOEsptCqYWnhoyYk3k2VIxqQ4GXZRvbKK58ZtGrVU7+2l1TPZtsX5ZQsFqBim39fSWUKR4lWk6lvnTccFEUgGmN3xSvd+xOxh39gB1afIKJpFsBeR1QJipzDJCi7bRmOt3cXl8Osiwr9JXkT6wosl+77CCIpZbHJZCpUY0A/QkVR0Dv2pA2P9uZr+fLl11gsltKpU6f+FMichrpOoGRIR3HgD34kyNBDkuM4v5P4tRylJxmG8dsrOVh8QkXchaqd9sYjCOg00PX4BItvIPVb/K7RisnOcVxPrW2gAlOWZdy0ldHDlWEYVIaHZOOgM54bdVydvXa04udvOVQey7Ks+EM6IpmN423xK8f5sgdK7GK8gc6LN7W9L5LfX3xCXV5NOHc6KIzLysq2n4k+vDrBG+pVq7enI6AjoCOgI6AjoCOgI+CGQFpa2n0NDQ0jbrnllpf9BaapqWngoUO953z//W2tBA22ERZWwY0e/e7g//3v/m3+tul/efQa/Sgb4O9I5OLvVRKgkQRYgMnWJICrOYC/OQE4GWBNOEUVEpJ0Z31zP5tpgIpKgKkn+vTZaBk+/Pu9iYnyCv9jaFsDCaeqqqpL77rrrut9tWWz2eIPHeo5/7vv5rTEBBAfnxd90UXLMj755Imdvur7uo8Ery1ua7g3X91y+07jhLi/OwZGT3MRvO4KXiQVM0zZEnrEevbhi3D0FZPW+xERlT0uvvi/yRs23PDriBFrepMkL+XlDa0oKenZUF+f1MY3dsaMB4f+/vvknLy8YW38didOXNgnKqok7oMPFm5W+x09+u0eNTXdYNeuy13er/5cwRK8qhJaJXCRSH+v8DHTE70+cVljePrsqsT7vT3/27i04DGTN4I3Li4/6uKL381cvXrBTu9J9WSw2UrCAFKIZgsT9SfWUTCZMqwAtBcFrgw2Y2EYxCQSsmwnw6qKCYPDShAOK+FQ4uV6MguOlRiEuQ9sEmBwUSXMHtNmk0cLpsOOfJ8Q21iqRNqqOYUgC1iQ87qZ6A+QjJRl2UQQhIt8xh/bLcnXXGQHTdPoL6seT0aLhhvCw8MLp0yZ8rOWfjuzjCiKJJIYHMd12u9Y9DxFotffBEGImaIo6HeOf8gWHFz/9odA8he/UJE6oWqnvfjbOy7t73hP9/IqYYd2FC3PV6SvmNEbmiTJRoIgBhIE4fq8byEe2yQ89NVOR/cDJRK19ulv+0hgI1mKSQu19hHKci3veYQWdTT22+KpXEuSZFSobEZEUcSkja5NR62XKIq0oiiOls0o9JhtvTr7GdYao69y/q4VX+0Fcv9M9eHttA/GQEDW6+gI6AjoCOgI6AjoCOgInGkIDBw48Jrjx49fE4h6F7HARGuVlclJe/eOE1QFKhK8l1320tkrVz4b8FF4/3BemQHQOwZgiARQyQD8xAAIpQBNYQAjwgAw0RRFAhA0wPsEQczmFSXT1kx2LVAAbnf5kI4c+aG5f/+9X0dGkhv96//k0h999NHEoqKi2ffcc8+Mjtrypt49++zP+8TEFCkbNvynRSUaeDSehJ+71+7bx2ZHk1SUcHPGK1b319Fa4Nlj/7AgmYi2Ae69ayEcA4/25JpDhnw1MCqqyP7DD7ccGj58Vd+oqHLWYqniSFICQeCcTqeFj4ioiPj++1v2VlVlaFaSXXnlU/137ZpYlZ8/UJPVhRoZEryyTIfv23dJqd0eLjY2zogGl6ntd5osGrwR5/ja+8VPulSZmNDOXb3rnoBNLedp0ZCZuTO5f//vIr/44v793i0iHrZ1pzKNVTwQ846OZCqFAtdwLoiYID/Zb20dEryedhIuxfb+4ZGVzhLi/uHL5fNTrlB+ObqSWHv0bfKx7utkE2lpJnifkO1APqHAQ9flgCm8HS9f3ysixlpiyi7cntSvcv+HERER3/qu8WeJZcuWXR8WFnbsiiuu2KyVDPGnfX/KIomKBHRXXaFSJrpZSoSc7A0VqdPZClue53mWZV3JD8/Uy30uBEE4rvW4vBspLHWWujFUa7m9ucOxo12BoijRaH1CEIRdURQe/+C/JUlyopcwqpRJksREZLX4+qlYC/4QjEjs8jyPSuywYBMzeo5VEIQKhmHitWKACSURz/b8vv0Zl9Y+O6ucqubFjQzsQ6vfcajiOVN9eHWCN1QrRG9HR0BHQEdAR0BHQEdAR8ALAmPHjh2wadOm5XPnzr0jUIBsNluPykrTZdXVKWl7944VSZInL7zww25ffz0332qN72SLBozaQQJ8mg7QaAYoNQJwmHSNBOgdCfCgAFBtAIgjAewEwAdAktNBli1OgGgHwJMKwH9aE02NH784uk+f/MUcx7X6ggaKyxdffHFebm7ufffee+8V3to4Wb2L4/gszWIpTKRpnqir61+MFhIA/nucqv21T/B+3FhR/03EIyceh4NNO6k4NkV+I3trPRK6HdkIaCEcA8XLW71Bg9b1jok5AUjwut83meoN0dEl4eHh5eZjx4YWOJ1mv8nFmTMfGEpRvKGmJrVh3bq5Hdo/uPd96aWv9ue4BmNJyVHm0KFNVGOjyQrwSD7AlLr33qO6Y5K1UGLQXltqkrUrr3z6fIfDVLtu3R2tBK9qqYHWDs/3WdfQk+3O5NTv5z6seJG8P32VaCJFgqZFnuPi7Z5l3T2XB8cMo9ZVLGdv7nG/9Oz+u8jrE24lupsuk3Fz5GiRQZz7hGgHcoECD10bFMGLY+xfuC3x/Lwf1vpL8C5duvSGmJiYY5MmTdokiqLMcVwb1VhXzAX2wfM8xbKs3+swmPg6gzDpjDZDQfJ2tsI22IRjwcxjV9T1VIT6Myfqmgh2baAnK03T7Sazakl25VLtdwUmnn3gBg1FUWnoVxtIIrJgYvZ3k0UQBDz1gfYL4ehzG0zf7dX1ZxMA20D1ri/Fc7BrqDPGeTq2eab68OoE7+m42vSYdAR0BHQEdAR0BHQEzhgE5s+fn/HKK6/874orrng4PT3ddUw80Mtms2VWVZkvdziMAzjOWrFx4w1MSUm/Tk6y5h5tJQ0wLxPg5lKA7WEAFbEAlxkBUg0A3WWAr0mASoKmryYkqVRSlOMOgPoKgCvaHC+fMePRbmlp9rtDkXV+48aNvbZv3/7yLbfcMjkiIqLNUc+T1bsrMgGSulFUbxpAAknKEQFsJQBXtZ8Iy8dkeT+y76KjiMbGLREcl2FnmMyQkPAq4Rjo+vFWb+TIDwcYjVaHJ8Ebyj6mTFkwoKKiO9HUFG3ftWu8RtX08lijMVaKibn7rMrKbk1O5715mBz8vfdmRHU1wXvVVY+eX1WVWr5hw01H1Pn+suIdDona147PM/899TFbdth54velS8Keyv+nS6FopsLh+b5f12eHnS+eXPbPpHrDIseIX5UtNg8Jv1DcXLuOfrD7k4QgpwKAyc2iobgSZl/it0WD5xwiwTvi6Pd5DMPsxXsWi+U7LfO8dOnSG2NiYg5Nnjx5C5bvbCWgt5hQXSrLMt+Z1gzt9Cui6lALTv6U8UXE+dMWlvWHTGyvbTzyTZKk3wn9tMSKar1TuTmgJcZgynjzctVCxql9qs9UKMg5LViHYr0EgldXkfyIIypCW6xW/LJJQWKXIAgBid1gEi9qwcfpdBZxHJfiWRatK2RZbqQoqk6SpD6iKBaKouggSZI2Go3dfLUdinXkrQ/VW1oURYVl2eRmJxGXb7lXqwh1Q0F9X2mZD9UWyPV9rTPeX33ho94/E314dYJX6+zr5XQEdAR0BHQEdAR0BHQEAkDgjjvuiHzvvfdW9uvXb+1FF12kkdzquCObzZba0AAZ27ZNn37o0EhM5NLh1V5iKF/1Tv7RYSebmj6PwYTRBsPwBgCJaGr6LVaSImg8mUkQRrmkpAGWLMkhKeoQIYrnoOqywFMhe/75H8YMHvzbByaT6Td/Y/BW/vDhw1GfffbZRxMnTryhf//+ZVimsbFx2JEjvWf+6b2LXsKvDQW4jSUImkSCV1GaAOAxHuDJ3wGiA/IBbI/gVZQm0mb7I4xl0xynI8GbknIwvn//9d2MxjrwlVwtFHM0ZsxbvePiTkQcPHhB/Z8J1NpruYoGeDI5Pb234nC8mGm1Gnmb7ZkDAKvj3n33bbJHDxMXiph8taES6mPHvpZutUaTW7fOOu7dogEJ3hFicwI3xZXALce6rdX710xHeLdoyBkRgUn1/pUyn99U+yOVYeopratcyfYLH6Q8nvGmXFLOinM/PVgMsy70O8lae2NDkhfvpVfkmtNtJW+GhYX59PFeunTpP2JjYw9efvnlW7FuZ5EHHc0H+gZ3teKvZaxyZ/nn+usB6mu9qgpFkkQBJ+X373xJktIoimr2FwniaklWp7QcuXb5OXekKg2iq9OmqjfCVMtz4lkvFMSrFpVuKPoJBHyn01nJcVxcIHX9qeMtAZmv+na73Y5EZCBJFn213d59URSdNE13yeeZZww8z6MPe4NWgtXdHsfbJh9uWrUQuST+rVUl7vmcaHluAsXbs96Z6MPr9xt/qMDU29ER0BHQEdAR0BHQEdAR+P+AABK8q1atehEzYV977bWfhWLM6AlXViZ9sGLFwkot7bWvMtVS272MQDidR4wEwcqKImFCKQL/LQj1nCxHkQA0HD5cD/Pm/Sx1715K2Gw37FZ9g91bueqqBfFpafUPMwxT428EHZV/7rnnvhoyZMj8gQPHTC4uToxft+52t/ZRfbxkGMDdFEnKJEEoIEmUDHCbAjD4MMAtFYHE0h62stxA2e27LSybetoRvOPHLx6AxO7BgxeVHjx4UUDjDgSrkxOotdcKztVTyQCTas3mG/oDNFIsO9RRWys1nXPOqqKIiLhOURl6RtPQAOLvv4NtypQF3U+cOJvfsWNyUUcEr3t91Uv58d6rrWjL4enB6/KnNpYaSc5JLz3yMt3osMuV9mrlwbNvo186vkQYnzpDtCRcUnPjH1a/E9VpmZuJO5fGZDkqXjCZTG0SOHqru3Tp0psTEhL2TZw4cTve72oFryRJbDBZ6rXg0ZG3r0qcelOqaWm7ozLelJ8hahOtLPzy+0V/T5IkA35PVolFjN+d3MExBkI4B4tDV9X3RkhpJam8ELxdhtWpIHllWc4kSfJ4V8wNEo5a7GQQh5Zkb11OtEqSZMLvhl2Bh9oHbpZJkhTFMIxLHIBrtSUppJoPgEQFM3r9MgwThmVkWUbP5CZ1k03r+tY6rlNF8p6JPrw6wat11enldAR0BHQEdAR0BHQEdAQCRGD+/PmjXnvttQXR0dF/zJo1a22AzbRWKytr+mjZssW5WttRSSlvyabQ83VTzaetiW/QK3Zu5quNzxy7PqxJbGj9rojJqS5L+Kfz1pzhkZV8CfFQ9zfto6InSBuqPmU/q3ifeTx9DZioJDh8WIB5836SwsIqnCNGCPx3393WxnvVYqlhr7zyBSY5Ge7VGr8/5RYuXPhV79438Dk573h4vqKC99mhAJdzAOcoNG2nRPF3GWAdD+AsAXi0GBPB+dMXlh06FEzh4XDSEW5J+sPsdC5OpulLalh2tk+VtZZ+VcJRS9n2yowbt7iPJJHE+vVzXEnLuvLSTvBiVMtjAI4ZAX6IioqqNlsslzoKCyOrAbKbAGYETEIFMt5rrrmv9969l9Tv2zemrCOC190/2T2pHvbpSfAqhiKTMZli66Ae7lt/AzX/nKfkd/54npjT/XZ4p+QD8bKz/mUzWc5t+PtvdUF7VXsb86wtL6WmmembtOCxZMmSf3Xr1m3XxIkTWxX3/vpZaunHWxm0ZlAURe5M71309qUoiqEoyqElTnelWijUvZ5H6tX/owpOq7rOW9yiKFbRNB2rZUxYxh8iXU2QhDHyPI/WDkR7WJwKIlHrmAMt19H694f8ct8s8adeR3Fr3YDp6nlRFCVClmVMItcYKO6hrhcqzAONSyW83dYTNuXXxow/fSuKYsQkeCRJFvuqh6S3zWYr5Tguk6IoM0EQ9Wod93iDeY9ya+8kK5yumJsz0YdXJ3h9rWz9vo6AjoCOgI6AjoCOgI5AkAigipdhmIzVq1fPrq6uHjpnzpyHg2mytrb27q1bp2Yh4aSlHSSlLMmFllfz7zTPz3q3sUlqIB49ND1MVReqbSAphf8eHTuDV19DYmpp0SPGG1OesG+v+5bJt+VQg839qG+rP6X+nfaEY8Gx2wyz4m4lepsuA5Lk5MOHQZ47t04AeIwcPTqV2L//iv2qijcmptDUq9fWuOzsHRtjYqjlWmL3t4zdbh/7xhsf3C0I/8kHeLSobf0lWQD1SQBxEkHYaYpqAlFMLwD4XQKYXxIIwdt+fJ9FATyTDnBFBcCDJf6OozPKJyYetYwatTRx/fp/l1RXp3apagjH4x/BW0MD3JkBsCvMZKowRUVNthUXv74b4MEUgPtDPFftox0WVsFdfvnzScXFfeiff77pyNKlUo+sLMIIQJ5E2qrJ1NB2wT2pHrbuTvD2M5+tkFEFYeHpSXDfDzeSl3afIl/SfTy56MeHYNnRt4h+scPEVVN+cEqEUdpQ7gw5mc06G5ketYedfbtnbMTYbDZb1bJly75pD4UlS5bckpSUtGPChAm/eyvTWUQREq9IHhAEERIP6/bGJ0lSDEVR1YE8c6EcOxIaqBJ2tzNoUddhaFV2ux3fzyxItnAcZ0arZ0VRMAEU2ldEEgRhUhTFJstyA2ImCEIJSZJRWFkLCdNZxCASRZ3tZRrI3HVGHX9JqVAlV3MfSyBrUuvcB4OZIAixqmo00HZ8ebpqWedq3w6Ho8FgMKAy9ZRdqi2Kv+tGS8CeVh2o0FcUBd8/grZhce8/FLG7vc+1ea/qzNMTbutg96JFi+q0YPpXKKMTvH+FWdJj1BHQEdAR0BHQEdAROCMQQKL3+++/n1JQUHDTnDlzHgh0UA0NDWM3b77iCn8IXvfEVJ7HxzGOHOtW+qvyJYb5PZa2Udc8e/RGy6SEmxzoMYoE8HHbHvoc8wDi29ovyHPCR4sbaz5n7k1+ngJIAZI0uAjeO+6wOQHmMuecM0jKyqqQ7PbokoiICpYgqEKWFfJiY+n3Ax27r3qiKJoLC00vr1r1QTLA+AqA19wSqDlIgKf7ABg5AJJMTKwhIyLY2kOHsmuCU4V+Fw7wWxjAATPAR4ebY0QF6gvpAA/nB9e2rxH7d3/mzAdGfvzx065kWV19XXXVw0N++unmo9XVaa1KoPZjQMX1kjiAr2MiIvIjEhL+bT18+I4cgPtTQ0/Gtx9FZuaOzMGDv46VZcWWm1sWefvt1xIZGWkyRXEix8XZXVYLrovUDKcgFHJMbI0pIqOH60isIjvQMoSozcsHIr5nHcEa5awwykwAoRy1iiEn4pHgjZes1riYaNcPfZvNVrho0aI32xvAkiVLbk1OTkazSxUAACAASURBVP51/PjxO7yVCYRQ0gKWIAhGhmHsWsr6KiNJkkWWZVqW5Vo8ccyyLCb9UicumSAIB0VReETbLsuyXaslRGeN3dd4fN0XBKGJYRgkgV2XFr9frUSNv2PWelTe15hO1/vBWFCEMrma21z7nRhQ69wHOgdoC4Dq0UDVu1rj01oOvYBZlo061RsP+L4EAK7PQ62etf7OgUr0EgSRpkW562/7Le8vfq+59vrpaA5DfXqiJfayhQsXaj4RFwg+XVlHJ3i7Em29Lx0BHQEdAR0BHQEdAR0BAEhOTkYFb7frrrtudSCAIMG7Y8fF03/9dZomJYb7sXLVpgEtFzAZlNq/O5GrvuZJ+rorFP+d9qT95+q1bLqxp/xt1Uqmr3EYPJ7xhVKcZ5HvvHMTTxBrpOnT6fL4eG4tRVG7DQaDT6/PQLDwVsfpdKYfPZp855dfLs8AOKsR4KMjf5ZDknd5LMB+EwABI0fWJR469MD+qqreVu39n3c2QDkHUMsA2GgAkwgQJQBgBnonBVD4K8Cb8QAP9gCocSWmOh0uhnGYrrzy6YGrVz/R5TGNHv12j7q6brBjx+V+eMoiSf52EmI3blxWOIBA5eb2rc7Pf3R/Z+GZnr478sSJgS41D0UJ7LBhn/ezWIqd69c3cACRloULL6b79YtTZJmRKapepGlWwLIEwcgkaZZJMsyHzYcMSPASpgbOkhpFsRazQhCs4qwvpxoraxU6qU8dUIziTvA28XXEIxtmhf194EO27IQRrckAK5oKybu/mxR+78g3G/H1H/NWs09svM7lmTh7wP22fwx+zI5lbv36oojKpmLykYtWWEd3n85jubX7XjZ9OObDE2kxyeW+CN7//ve/c9LT07dceumlu9rD3V/Sz9f8SZJkkCRJaM+aAdW96AeJqlVRFF3cCCpbJUmyEwQh4VFwlRxuIVGi/VGu+UNKhnrsvrDRcl+SpASKosrdy/ry+9Wi4gxkrFra1TKm06GMtwRmgWCijsVmsyEx5vqvP+rTjrAIRDHd2XOkKAoXqBJfK2mrYoLl1QR/3khTzGGAxC5JkkiudvnllgzRxcXhRpMWr+BgAxUEwap66gbblrf6/s5TRzFoaQvf1wPdMPDsu6ysbPuyZf/H3nVASVGl3Vehq+PknGdgYBgyImlEHBVEwAiiiFlZFRaBQUDWvLq7IgOCqAiKYhYU1wVXwRX9MaEgCpKRMJHJsWc6VVf4z9d0YdN0qK6uHnD31TlzYKZe+N59VdVd9913vzdkWfREAjs128QEr5po4rYwAhgBjABGACOAEcAIyEBgxowZpnffffeDwsLCTcXFxYqUA9XV4sNlZf3Sdu26rtXhMAYklXwlAgOiN9fQlwc7BiBuJfsGIx1zOoGVZxnPYXFcneaNk8sYm2gXG2xlzD0pTxHvNZSSV8RNEYjqdGLu3E0dCPWqGDAgXhgy5Iv/JCZq/G7/lgGXoiLt7WjYwYMFN3799Su5CEU7Edri5TnbRCFEoXHj3u5bXj5AdrIxne7qPnb7T1EI/bkKoaEdCI01nxlg1lCEYniEOiiEkhwI7fLyAlY0HFUqTZnycL8TJwbX79w5qcsSq0HgmZl7YwYP/qz7xo0LfwltIEDGjxhAUa1anr+2bsyYqozGxjvMe/Zcuy+0duSVHj16Vb+0tCMGUdR01tT00DGMjWYYq33TpnQzQqlZCF0hPPccIgsKWgiEYG2kWTCZCts5rplm2eN6gtALGk2mg6aTnLB44PsAgvekliAoEembdLSeJjVaRDo6LUiITumk41Jd9igSwbu9rswOBK3V2UEsHr3RLBG8QPrO+/zq6ArzYQr+nmzKEp74amrUXy97r8OoiRIlQrjeUk2Wtx2khmVc4fz30bW6B4aWWqRzF0b3JqKcnVxNTQ29dsPG77OM9GJfMb/yyisP5ObmfnvFFVfs8YdkOCSXd5tu8hYIXkgiqQ2F/ADVL0VRelf2R0EwgWUB/Gg0mpC24Lo9ZiE0wRdJ5EkAqzl2eVdqeKUCkSfBiL5QxspxXBxN06CY/q85fI1fDhnlCwCJiFRbuak0Hs8Yg10HoU4oWI+AX3Oo9SJR3uFwWLVarSESbctp03t+pGdNpBMRdoUlhRrXHmAo5/rjeT6foqgQFoz9z85/U7I1TPDKuQtxGYwARgAjgBHACGAEMAIqIzBlypRBH3/88bslJSUzlDZtsVgGNzcb7zhwoFj49dexfl+kgeC1Jm2PXlv1pOGpnh92AInrnRAKvHU9Fb3gGbro+D2mB3KXWZK1WVJ2ZVeoDY5K8vEjk6IfzP2H483q5fp701fy79Q/RY2Nu10gqgeJJSVP2BB67FeE4rlrrlmc1L173d+0Wq0sv2ClWPiq197OTvj++9FX7N37Qsopte0Pez3LZWYeSh458q2cdeue8ektCmULC79JPnRoVANsxb/zzpKB27d/X3fy5Mmc66+/ufO334oafZOl4/uc6ueziClNQ8XpppseubCtLe3o55/PlGGPEGrrgcuD9+/o0avy33lniV+C0F8LWVm9R3Ecz11wwU1cfHwnsX//6Lbdu8cfUTdChIzGFv3VVy/pu27dP37q1m1XvEbjINvbU+x1dWlWhN7ti9A10Qiloj59EDKZRAKhNWRsbL2o0x1xGo0aJj6+m2P3btFM05e0I8QTNH2pF/H/e8QctzmG5w8au3e36Wi6wVHZWJVg6zWyQTv29npEnCJB5hYYM1P0FLPuwKt03+QR3Is75hs9Fbyv/fKk3sp2EOXth2j4e15cb37Rd/ebHhhWagGCV/r/vvofaE+Cd0j6GHZb+T+1T1+2zqVYpwSWPGqjOte9urK1wFL5gsFgOOuFefXq1bO7dev2f2PGjDnj/vGcg1CIv2BzZ7fbSZIkWxmGiQlWVs55X2pWOfWAxKVp2ufWaW/LAzXHLyc27zIsy7aCYlcQhFiKomJJktTJaSeU7PWhjvFcE2lyxh9qGTUJXmgLiE81EvWpfS+qRdSFooT3NxehXnfB5lTt9oL15zU3rue7N5nrftaAz48gCIKrjFuFTEJSNDUWSjiOc9A0DTY0YR3Bro1g5+V0LqcNt6cwZMgMO2kfqN537Njx47Zt207vkJET5/lYBhO85+Os4JgwAhgBjABGACOAEfivR+DOO+/U7dy5c2ZDQ8MF06ZNeyWcATc3sxPMZtNVO3de6ygru+AsoldS8Er2DNDXqPhJ7NMFG1wkjy+lrj9VL5T/nRye6HzlxEMx79YvowoNReLT3T7jTh6PFmbP/psVoQf2Q9Ky2257sG9GBjM5nPGFU7euDk377rtrexw79nwmQgeMCO09Y5v5uHHP94mObtTU1PRoPnBgdFNLS8Zp2wpIChYbWxMvCLTVYDAbPvrokV39+99e+MsvW4Tp06fP++23bvO3bJkNKsPz/jiX3rsAztixK2OSko6Z3nnnuaDZuyUwp0x5pGjdut2u67mw8KHmjIzDcc3NWSgSBO+gQZvy4+Nr0Zdf3udFcIIX8Pt9EbrWgJBeg5BJPOW7O59AqH+10fhutMNRbLnssoMp//kPqkdoRRlCi9L9J4KD9ioYhH4yFV30fh/UO7FB02SPOTL45pN1+UWnbUzWDo3t3s1IuVRm3hYNYLEAJO3Ckas6Pa0bJDsGT7Wvp0XDjCGLLNvK/qnNievFbz76lhaSuS0Z+4m53hllWf3OupbB9T+vj4qK+sH7Yl69evWcbt26fTlmzBi/ymk1SBPIaM7zvJmm6Xg1vTGlREZq36SeJIQa41can5SgSMkWfx8Er+CPcAx1jE6ns0yj0eQpHdf5Vg+UlhzHCd6K8lBxkcblJnhFJfMWCBul8Xi2KUdBKWd+1FCnqkESe8aqBj5yxu6rjBzi0rueWgslahG8EF+wcQQ7Hww/udcfx3E0TdNqkbLlixYt8sjZECzK8/M8JnjPz3nBUWEEMAIYAYwARgAj8D+AwMKFC3PXrFnzj7S0tF8nTJiwI5wh8zxvaGwUptTXZ16wefOcM0hHXxYN4fTlWdfhqNNznIEhiGiX6uTIkWo0Z86uaoSuq4Dfr7qqtGdubuXzJpNpp1p9htrOyZPEY5s332tqalqSjNDmZISOnxFLWtpvMQMGbI6Nja1n7HZD5+HDxVxHRxxbWPhdKhCKjY25rdXVvV22BsOHP5S5c+eStLlz51538iT90vvvP1MTajxyy4Pyta4uP2x1itTflCkPF61b948u99+F/mEsV1zxknP37vFxwZID5ub+kjF8+Ec569b9fTtC4wtPxf/Zoeuu+8fAioqBtkgQvDfc8NSQr766e39LS6aPpF7v5SLUMxGhHBp27CP0I4XQDgtCTa0I9bEgNLs+OXnYsLS0eCIp6drWEyc+M+bkjLb+3//N8rBfsZOpw9/Pju3WZKI0IhXHN2ubLe1UR++8DueJ+tiOxLw664jrjyOSct1HgQjex76aEvVNxceMNK9Jxgxh9rDnOl/9+QnjkrH/NoOCF+wbbujzgA08d6Vykuq3wXqSAqXv67ufMlzV4y67wTTMvGHVc23d7Q2lBoPhLK/s1atXz+3Zs+fnl156qV9Fejgv9IIgRAuCUE6SpEGu8lTuPQTlQOlFkmRLKHXklvUkInz5s8ptR2k5T9yVzIGvmL3JFbdaWQzVSkCpclopFpGsJyksfW2jV5pkzU3Mu1SbELvaRG+4eKh1PYdL0CrxFA429nNF8solLj3jV3Jf+xo/eJpTFHXK8DnMQw5+bguSDJIktaIodsKP3OSVkk+xO0wykMrdZrPV6vX6tDCHhOA6e/bZZ78Lt51zXR8TvOd6BnD/GAGMAEYAI4ARwAj8zyJQXFxMDxs2bPjy5ctfufXWW+cmJSWFneShpsb2+ltvLXeRq9IRSYIX1IwOR52B5zkKIZEoK+OtM2Zk70HoFFE1ceLfU7Kzmx7V6XQRIVjkXjw1NcLy9esfNzscS9IQWp2JUM2P3nWBhBwwYLMhNfW4wWKJTddqLejgwUubJUIRzhcXv3Z83bpF1y9cuHBsZaXwt08/LaHa21PDnjfvWMaNe77QYGhNaGrKa/766zu8/IPljvrMcqNGvVPocGitO3ZMPuP6UNZa6LUmTXoq79ixYWAnclb/sbG1id2770zOy9sT7XRqOjdufHj/qR5OEbwTJ45gbLZotHnzbFU9jZOTT8R367YrIy3tKPr440f8KFTBC/ijHISsRoTgOk9pQ6hvPUI/mBD6vxhQqoPfcl6eM4mi9CLP28nY2KH2goJvEyRCPXX4mryB06OS4/KzCIqwa5pOHCAPHXOwjn5X8Y42u6a1qsyBzM2NaOgEFzaBCF4JeU9lr6vOnr8Znrr0vQ4jEysCCVycO9EhEbyg5AWP3gUXr+p8/ZenDd4E7xfLHmezjfQ0X7O6atWqeb169fq0uLg44HXofqEHe4BoSH7mdDrbSJK0QnIlQRBci06iKNZwHJdAEIRRo9HUiKLYC/xy5b74h37VIcTzPJDhFiANgOCQvEAlwlIiKyBpD0mSFEJILwgCw7LsEa1WmyIIAiR0M0NSN+/+lRA2gcbgJtUEjuOcWq3W6XA4WCC9SZJMIghiv9Pp1NE0DXGaIDmTNykoESOw9T8U72JPMk8ilIC4dCeyo5XgLpeYipQXrZKYfdUJRGbJHaN3u+CHCj6wnkp1pW2pNU5/7ahF9CqN0xMXlmUNDMNYlbYl1ZNDUIbbh1Tfg6wMSFQG6s/X9aIkvkALFaG0Fwp+8PwURVEPzyye5y0kSTaGupAX6DkbSizBxsjz/OHS0tIutxMLFlco5zHBGwpauCxGACOAEcAIYAQwAhgBlRGYP39+6rfffnvdoUOHrpk+fbrPJEdyu3Q4HKknTqT+bePG+dUIEacTmkSW4JWiAxESgU6cIKx33YWOw19NphbmmmuWaLOzxXlyxxCpcnV1aP6WLfckn1LErk5G6C/5CLX4VLNKytnMzAOp1dV9Tn/ZB5uBvLx9c1955ZVNI0eOnJOdfdHo776b3Lu8fJDqiYSuuebZwgMHLu1IS/stu7095UQw1asc3CZOfHrIt9/efKixUT1VsJx+pTLDh3+QQ1HO5O+/v8XleazVdsZOnvxEgcUSR1MU56ir69H6888TKm22WOfv7Y4vjIlpMY4YMVXYsmVWiEnafEc3YsT7vePja7QxMY16ltXZbLYo26efPigj2SHYKwD/p/PwpG6hEfpnHEL7DbDAgdCodoSua5MWOE6pph/5sfed/xg0aPodiCQclJZu01v1hLjjlY9Fc/F9nWRDW3R9VEY7+miZiMb9aT8yRPOhEryQfA0Uum/9+ozL1mFUzvWs5LMLv3sSvlI5yaKhqZNkv1j57P4MI/13X4i9/PLL8wsLCz9RmhAylGtEaVlPD0sgcFmWhaROBKiy4IdhGMbb9kEirqDPYOrUSJB8vsaqJlkB7QMubkJbFrkE/QOZQhAAHxmWP6yEL3iKAuFM0zTprYD1IJN5IPpFUXQR8DzPO9z4gAcpey7Vrf7mRCkh63A4GjUajYvwkq4BpSppz2uI4zgbTdN6pfdQsHrniuiFfuHa4Hk+TqPRNAWLU+75czUeufF5l/N13Shpy5/VSChtCYIAylzZdkuebUNCMyB4wStcbp+B7jU1kzmCTdDixYvPWvyXG+f5UA4TvOfDLOAYMAIYAYwARgAjgBH4n0ZgwYIFw999993btVpt+4033vh5OGA0N7NX79w5+opffx13+kVoyBBkiI5GilRYocZiNiPup5+QS2EDyaouuWT9npQUem2o7ahZ3uFwdC8rS3noX/96yOOF5LMYhG7sh1CnrC15bvXu0ZwcceWSJUs+7N69+6oxY8bQ33034cZffx2nuk3DDTc8OfC7726uTkkpi0pJOab9z39myiAg/aMWHV1vuvLKFwo/+OBvfhPKqYm5v7YmTnx6gM0WJSYkVMUIAil+//0t+zmOEU6e7O0nKdkpBe/NNw+Ie//9Z8K2lxg3bsUAguC4w4cvqT1xYrCKqvIm6hT5G3eWynPixLlFVSlWctisOwjWwREiEgibkRG2v/ghMhf/yUKaogVUVh1j3vy2I37k1eVtiXltL12clSF58EZ6Xmoa6sWvXnp2v5YmXC+2JpPpjGfQyy+//FC/fv0+Hjly5G+RjkVJ+0BYAImodrIqz1jA65EgCCAlzrJM8e4/HJWcUtJQDm5Op7NBo9EkyymrRhmw3kAI0ZI9hjexJHesnuXc85AACeXUiDFYG2qTu0BuQZ8ajSYV/nVfO7waBLbaiwP+sFFCjII6Hsh7JcnCeJ7XEQSRIIpiJcQUbDEm2Jx6npd7DYbSZiTLel8/4fQFOxuU7pzgeT6foqizEnLKjSdUX2F/8+RtcwK56cL9HHA6nfuXLl2q2kKCXEzUKocJXrWQxO1gBDACGAGMAEYAI4ARUIjAnDlzYnU63cAXX3zxH4MHD351xIgRZQqbclWrrBQf//TTWfr29nTVrQNCjWvq1IcKsrPJqaHWU7s8KHjr69Mzd+8ex/7ua3tQh9CgIQgd2oFQt9Nepb76zsnZE1tc/PaetDTmzeeee25VQkLCt5MnT/750KFe933xxfQ2teO98cZHh2zeXHIgP39nVkJCBTp5snfroUOjXD7ASo6ePb/PKSj43vjJJwsOKqmvZp3+/bek7d17Za28Nk8RvNdeO4o4ceICdt++K06/VA4cuLkHQiQviiQnigQnikjYt2+03+2VmZmHkocO/TDtn/98XFWbh+DjsJB5F5dcWHjfdWJsfncxytBgqD56hN+94yTpvOyuToKiRHbfj3Te0R9Q31i9U7Cx2qnXXcMkp6WJHMUIbFSyaj7MvmI9YeGtz3202QLnep7cbcoQzH81GAyncX755Zf/0r9//w8vuugixS/0wTFSXiISHp2+ogEvX4IgbPDjfd7bZ1SJSk5tuwfvGAEnq9VabjQa85WjLa+mKIpaIFt8YSWvhd9L2Ww2UKZ20DSdJQiChuO4BrA3CLUdJeV9kaZKSUGe5+Fzoo6iqF4Qi9uaAvhKVTgZNZNoycHKUwEvlfdHvoqimE0QhIugDeUItLAC7Uj3mVK1udpz4Dk2JUS4HGyA5JUWCOSU91cG7lGwz1HShiiKqQRBhGVlAPiAzYwcKxlfz8YApC/ssJF22YRM+MJ9WlpaukcJLudDHVUeJufDQHAMGAGMAEYAI4ARwAhgBP7ICIBVA7z4LV++fMWwYcOWhUPy1tQ4X37rrSVhfflWA8uxY1+KT0ysPpmVhcKynlAjFmjDbrfnt7Xprj+T6AU3gJiLEfpsN0LFAYm0W29dkJWZSU1bsWLFMw6HI7ukpOT+igrjog8/fFIx8epvbFOnLix6771F2wcN2lzQp8+X8RZLLC8IpPV3b9rQUDnX/ruhRetZ+vckazfe+PgFx49faP7552uOgRJXp2ujCIJspmkHo9VaBIrijDyvMQoCYdm06S/NNltUM8cxpxc5oE55+YDaQ4cuUX2+go/v1aSUYU1xCfm26LjEJgOdnVBfXt5J89FpBM+LVHp+YuuoO4urSOqUd/Vkq6kgjhVNzuY2nRXpBFtUSsRIXiB479rZdjy1rdJ0xb51jvQo3aOe41m5cuXDAwcOXF9UVOSyXjmfjkiTot5jDUTu+VLuylXzAlEFfalF9vmbI47jmgiCaJJIxkjMJWBEUZTWl2exGv0B6UfTNKdGW4Ha8EMqCUoVgg6H4yjDMHlgVwE/StsJMLctNE3HRxoXf+1L/tFOp9MmiiJ4rfKSX7S3PYqcGP2RekDmQn0gByXbj3DIbbdHLqiqIeGdi3iHf6V+lCqGlS4EyMQmMVy7inCsDURRjCEIol1OrMHKSB7FwVTsnl7GQOAGKy/16z0PoAgXRdHudDr9JmdbtGjRtmBxn6/nMcF7vs4MjgsjgBHACGAEMAIYgf85BIDkJUky/+WXX34yJydn64QJE0L2ArNarfm//dbjwS1bZp5Tgreo6P2E/v2/+So2NvZf59tEehK9mzc/4N6mH3MRQi8cQuj209v2Y2JqdJ4q6OLitXH9+u1+w2g07nn22Wc/zcvLWzF06E3jNm5c0Hmmb2x4I05MLDdccslbfT766HGXnUJm5sHk6ureDVOnLih6773FimwKzrX/rnJEfid4oY3LL1+dHxtblyCKhN1biavV2iijsZkxmVqZYcM+6LNv3xhWr7d0QD2jsVWXnHwMdb16Vxo5JGpbHx8b+3lWdu9qTc7cm4/mX3dFG293EARFIlrn6euLUCbSGvSIoJ21TfqaDT/k7ew7MWLKazMncj+1OF22KmN/fS8+wVJfnW2gSqXIV65c+eigQYPeDWfRSfn8+64JW74RQqmCIJwUBGGvxWJx6PX6BJ1Ol+R0OqMpikoEC1pIroYQaleLUAumgvWl3JWj5u1qotqtRjYpUVUGm0sYbySJalD06vX6iHnNSuPzVmVL5J9cYskTJ6fT2QGYePruBsNRwXm41o0K6p2XVbyJuUCEKSQh0+l0YAmi6JCsMqCykvn17jRS6l2pH57nU8K1KRFFMZ0gCEX2UuHYO/ibICmpIyRlU/v5ISUAFQQBbHZaYfHBW1EvxSUIQufixYt3KbqQzoNKmOA9DyYBh4ARwAhgBDACGAGMAEZAQmDGjBmmqKiogWvXrp2u0+kapk6dujFUdKqriYe/+eampMrKAapbB8iNZeLEv6dmZzc9otPpVPQ5ldu7vHKdnZ2Tdu4cdfnOnZPdfo4pIxB6sByhBbVTpjySR1FC5f79xdG//jrWlUQN/pabK9z5wQcfXFFZWXnbvHnzbquoIEu+/vrWzJqaQj8esvJi8SyVn789sWfPHZmffVZyxjbByy57tXdOzq9JVVV967Zuvf+I3JbPF/9dufGeWe5MghfOZWbujamu7h9QPXTTTY8OaW9PtPO87rT1xhdfyMdMWaxyajVRN0z+x/CcD2Z9L6c0lKl7cNWQT/rccshsTIyYitczluFHN+cMqtn1QUxMzBb4+0svvfTY4MGD3x4+fHi53JgjVQ7eykVRjKUoihQEwRaKh6Ra27Eh03owBawv5a5bpSuAXzDg41YIwjhU8WANFfNIkbyR9oK12Wx+lXehYhCovC/rD1+kr5w+Q/UcldOmdxme580URSkmOZX0KbcOqG3Bg1ej0Xgk0Dy7tvsedXFUoSzKQHIsSNwlN55Il4v0go0a1xPP8waKolwLe0qOSCmUPcj2kO0VQh0HkLmCILAkSSZJOw6wRUOoKOLyGAGMAEYAI4ARwAhgBDACAREAktdkMvVav379VJvNlnL33Xe/GipklZXCsm3b7hRragpV2UYnt39IRtbZGc9ec80SfXa2OFduvXNRzm63Zx09mrXw00/nemzZzx1qMFzRev31CXvBWqKpyTm+oSF5vMHQbgJyF+L0JHjNZvNV27ZNGn/w4GWqJf0ZPHhjZkxMY/RXX007S7UJlg3gyetJ8KamHo5KSqowxcbW67/99vYT3liC/26/flvjPvroCQ/C2EIiBHYAOhfZBMf8+SgtPR2Bd2bEj5oa5CgtRTJ8eM8meIMFN2HCsn4HD15sKSu78CwsgtXtqvM3T324KP3de2WpsVv+/nbv3VQPfk/eJbJJ/XDG0a/qh9SRJ7Zu9CB4nxg2bNjaCy+8MGQPzXDiANIGXsBJkmzjeZ4iSTIulMzrvvpWI6mVOyZQEAc85Ch3g7UR6fORIHkjRfz4wwL64ziuUa/Xp4F9AxCdQA7qdLpYnucdNK0sv6iaRLWabfnDgeO4c2rREOxaBWUmSZJg85Lrq6xapGhXYB1srJG+B9xYnpXQM1hcnufVuF7AxxcWQiJlxyIR/kptMuTiAQkhYeGQJMlGnuerlixZsl9u3fOtHFbwnm8zguPBCGAEMAIYAYwARgAjgBAqLi6mhw4dOnDz5s2jKyoqRs+YMeNvoQJTVUU8tfmiFgAAIABJREFUtHfvpVn79o1pDLWukvJu1etBiyWqV1xc6/cpKfRrStrpyjq1teKaN99cVHVmn4UXZGTEOyZNuvBhSDblcDhStVrtGZYXS5YseTs7O/ud8ePHN+zbN/j2r7++87Ra+tprn8my2aLRf/7zZ692g4/MZGphRo16owdFcYYvv7x3j9Uae4biCQje3r2/irNYYjq1WruOojjGZjOxVmucnedJrV7fyX7yyfx9p3pqohACW8F4/tprFw0gSb7z668vaWlpORqLEGdESCQRSm5D6OoqIHvXrkXdu3VDXZK86MQJZL3rLiTD0zU0gvfCCzfmICQm7Np13S/B0T63JUIheevnv3LBoYS+5p/zLo14ojMgeIuO/eeHuLi4twChF1988a8jRoxYM3jw4JCv53OLsP/egUwiSVIEItAzIQ/HcfVAFAaLGwgWURT1sOXeZrMd1ev1qbBtWRRFUFmf1Gg0yVIbnt6RavuuBotTznm1Sd5Ik1u+xgSqO1EUBYIgsimKOq10l/xUOY5zhmrr4G01oUS9604S5iAIooEkybRIYuNwOBq1Wm2SnDmXU8Y7iVq4JBvP8zA3lSzLtsIWfO/FGrWwUZvgVaL8V2ss/ubJ7T8sZxr9lgFPaK1W2yOsRk4praMJgnCqkVDRXyyRxlPql2VZlmGYmkWLFp3z3SpK5wUTvEqRw/UwAhgBjABGACOAEcAIRBgBIHkHDx6cv2vXrhE7duwomTNnzqxQu6ytFW4uL+998Xff3drM81TEEtOAcvfyy19rBNUr+AADMRpqrOei/MmT6InPPpthaG7OOmOrYlxczoUIdey+7777HvcVl6TifeCBBx48dizlyU8+eai+X7+tqSZTs65btz2HRJHo9d57/6iQO6aionVx6elH6agoK8cwbBVNOxqOHOk7dOvW+5u82+jT58vuHR0JVrM5pbOtLc3lMQuHRmM3TJr01wHr1j2xA6H1cQjtNiEkEgiNbEdovLlbt8d7dHQcTWxvn0qy7BVWhOI5hL6lEWpoRGhShTfB+1rlY/py2yH66YINHY8duSHqm5aPGKmvJCZTWNl3e/u+ju30U0enRMHfR8VPYqFsg6OKnLG/KKaRrSYf77Gu4/LEm9gvm9YzG2qW65f03mI20jFiJAjejIyD0d27f9H722+n7BXFFMVbT+XOWbjlxl/9/IDuD2bWMpcMlpX0zfzSx/mNFR3R/xr8p4iT15IXbyJyfPz666/fXlRUtPqCCy44Ge6YvetL5MkpnuBM6wK1fRjlxO7Pl1FOXalMIJ9eb7JXItGAbIb6bsIZkq1RofQZblkgqwVBqHU6neUajQZ8KntJRFmo/qZqE2zhjg3qh2rr4GsMSkgmz3aU1A9l7JBAj6Zp8J5W5fCRnMqlGJVzbcK44X6W/GydTmedRqNJlQLz/h3+rhY+Soj4YIB5J2KTUz6Sizlms/lwdHR0r2BxBDrvdDobPBeiwmkLFomgPkmSEbHkcu+8gOvJlQgvUodb1WzGBG+kEMbtYgQwAhgBjABGACOAEcAIoAcffLDXq6++uqJ3797/LC4uPhwqJE1NwkUNDQl3btkyp4VlmYgRX2PHvhRfUPDbC38UchdwbG1lZ3355eT8Y8eGN0u4DhiwJWno0C8+f//9Vy4UBIGeNWvWI74wl1S8w4bdOLG2toetV6+fDoJCKSoqasvJk+j+b765qaCiYmBQH+SxY1fG5OXt+0Cn0/0GnsVA8gDhU10tPrNp01zRbE6GZFGyjuuv/8dFX3+NqltaRjUjdGoHZ1HRe3mtrftNGRndxJ9+yqIQuotkWYa32UxOhOKdCD0tIjRr/9q1sbmSghcIWSBuJdLWs3M4B7/3iyriXigvMS7s/lonkLaLjt1tuiplmr3eUUWWW/dTw+LGOf9dv0b3QO4yy+O/TY66K+tJa9+oItcig9oEL8PUa4cOnTn0xx8zWzlO6DxFak9sO2VDcX4doMKGpG95/Q+j5Jfu/jWU6Brnrxr8Vberqqrju8sihUNp27tsalulaUDFd8wvby5LGTJwQEn//v1lWGrI7xG29xIEIfvalt9y+CXDJSyAbCMIoimYV2/4karTgiAIGSRJugh8ILlZlrUxDJMMZF6oytBIJ1lTMmIgFMGjVa7Fhx+CVwiVYJLaUYu8DDR2mDe545ODoZKYIQb3IkE/uHagDfA4pWma9Y6N47g4p9N5EK4ziCcUz90gOLie+WovEIVi78JxHFiDRMzuSA1yVg0fX895gGdmpAhe6Me96wKU3xETqcIiF8/zzUuXLj1rYV3OPXM+lIkYOOfD4HAMGAGMAEYAI4ARwAhgBP4bEEhMTLyUZdlHlNg0SOO3Wq3pzc36Z774YnprQ0OOK2mY2oenilfttiPRXl0dml9fn5a5efMsl+okIaHKkJV1IL5v36+bMzPRQvjbqlWr5tlstsySkpI53jGsWLFisVarPTl+/L0GknQWZGQwLo9eOCwWy8A9ey6c9u23t59ljwFKX5p2kllZR+OSk48iu930TWYmetG7favVevH27ZfcuGvXRNkvGzffPLto48akKqu15CRC242jR6/rVV9/ZcehQy8zHPfOIYTW9Y2JuTrKYsmycFw9jVAGi9AzAkIPnCZ4QYH7xJEbo4oTJzn2d/yoAVWuFNv+ju00kLYL81/vBKL3p7bPmV3tX2hArSuRwfB3T4J3SOxYdlvzh1rPdtQmeHW6FWmjR/+Q9+9/37/3VKw2CqF2CqGbIqIoknM9xsTU6JKSKo2trRk2SSFOUU7mllsXDjcNz6jX3z8xJE9d9pvdyTWbdud90WfyAbOhaxKuwTjTFhSNGNy/7x19+/ZVzWcatvXCbRIp70Y58xOsTLhbj0HJy/O8jiTJFJIkWZ7nbbCNWe6YJXWvHMVksLHAee8t9x72FCTYB1AU5XN+AQeSJGUnkVRCDMqJP5wyMFan0wnXGwPJ7YJh6qkCDWceJCzU8pcNhIFSghfGB1v+GYYR4V8p+V8kiTRpHDzPp/i77sKZ70ioeCEeafE1UGywIMIwTBxBEMrMn2UMXK4PeLCmAhHwwer6Oi8nAaWSdqU6bsuViCVfs9ls8Iw+snz58qAL8+GMI5J1McEbSXRx2xgBjABGACOAEcAIYARUQGD+/PkDX3zxxdd69+791pgxY0JS/Hl3X15OL/7ll3HMb78VqUryAmkJffXsud2YkdH81B9BxdvUZH/z4MHhtpiYWjY+vlbHMHSjKLJHU1PpNzxxW7NmzZ/MZvPQuXPn/snz70uXLn09JSXl3+PGXZfD8yg2Odn0hOf5ykridW+bhksvfS2uV6+ff6Fp2qXANBqNW6Q6d95553iDwXDGFts9e45dd/z4pbIT5TkcrfE63YYou31Qs053OEoQYkSExtZbLBsSDYYJLVbrrwkEkayvquplW726kkDouIBQewNC17ksGlKy242S2haUuN7ErKTSBSUuELkvV8wzglVDsjZLABuH4oTJDlD2ShYNM3JKLduaPtLmGAr5zY1rtb2NwzmwaaivjLGo58FrIWNjn8keMSIxafPmQYdO4TmqE6GFWQj9pQah2LCS0Si5hfv33xw/cODXZr2e3W+zafI4DuW1tyfYLJZ0Kif3YLqxOLNCf8d42fMqxQAJ19gWi9FBaMXG6AzL1wVXu8erJMrgdaZsX563ac2LtZdffvmyPn36+FQNu/1oMwiCAKKojKIoyGifJgiCk6Io1rsXt+eri+wMHsG5LRGJJEKh+mdKBKMnIUsQRAxN06cXXgKhFA5BCe2GorQ+H8ldGAPHcVESXp5Et6eNgIQhKDXh/xLBGQ5Z6DF3p+0KInVFh0rwng9WGqIoZhMEEbHkjZLXtiiKwOnDgouLdIVnFfhnC4KwOxSVvcPhYLRa7VnPNGlOQSkOxK6aVhn+rhe4LmmaJsMh4mEBCp7XoSrc/cUkLWoRBEEKglBNkmQCQRCwqKLaZ7Cv6xawcNvckKIomhhG8U61OLPZ/MXKlStP+3hH6n6NVLuY4I0UsrhdjABGACOAEcAIYAQwAiohMGfOnFiNRpP72muvPW4ymSqmTp26MZyma2qI6YcPD+m9c+f1spWhgfoDcreoaMMJmqZdyb3AoiCc+Lqyrt1uHyEIwkGtVtsSSNX19ttv31hfX3/NvHnzbpXiW7x48T8HDRr0xJgxY9xJzc6MHGwafv21eODevWNdW9u1Wht1661PZCUlUXf5GuOcOXOmGwyGLM9zLS3m9NpaYzzLxvp9qfQsz3G1jNPZoY+Lc5CiSAmdnSa7IDhIQTBTBKEREXLQJElRBw+K7OzZnzsR6tuA0ITTSdasSdujFxweF23hzKffE27PeNR6T/bTNlD2eloySEpdOAcxgGcv/Cv9Lv3NKpiJBsdJCqwaXq96wgA2DobGIrOaBC9Ca5JGj9amHDxoJGtqso+dInj/koXQwi4neK+7blFyWlrjZzExzKeec2O322FuM3U63Q8WQrgXXXVRPlPU36LkeueOVZvYT7/Nqain6M8G3BbWoo93/5BkDf7Wp2qHPtdA3rlixYpnx4wZU1pYWNgEhAC8xEvWCkD+kSQJifnOUOMC6YsQAvKmwel0ArvyS3t7O6fX6xO0Wu1IgiAs0A4QL+7+o0RRhMQ2eoqijKIoWuG8+1wHbHkGIgJ+hxd8jUbTzrJsp9VqpaOiooxAeILADkgb2IqvBFN/ddQmLTkOks6TYMOimPRw45sq2Sr4i10JiQdbt4FMZhimQhCEWNhaLxfTcMlkNefNsy2n06nRaDRnJKyUzkuqQHeyPSCmRK1We9oD2ZvwDTVGKdGb5Ecbav1IlVdybagdS6S39QeLN1QMRFGEZ43PZzbcN76sKILFEM55uDY5jhM8r9dQ2mNZlmIYxvUcgvjlKtxD6YPneRNBEEmiKO7mOK5To9HYeZ6H+ytRo9G4/PtDOTzvV3hO+Ro72H/QNB2yiAE+z5599tnPQ4nnfCuLCd7zbUZwPBgBjABGACOAEcAIYAT8IABE7/vvvz/f6XQW3nvvvSvCAaqpyTm2vLz7xK1bp9eE0w7UBYJ35Mh/boyJifnDELueY4YXEIqigNQ6FkgVs2HDhjEnTpy4b8GCBTdUVFRErVu37r1JkybdkZ+f79cGoKoK/aW5OSOzpqYXnZpabsrNPfxtfLxmlS/MgeDd2bKz8ObNN/e2OC2nCYb7e8xyXB41zyqpYqGuZIcApOpbJ/8GBBsaFX89+2juM1yrwHEzD46JamRriUdyS9mLooeRP1gOsxtqX9b9I/9Fh0kjamtqaoU77hj3Awj0TvnU6kTvJGtA4HoqeL0JXcnK4a8FH3QYqWhx3sEro29In2ODpGoQj3R+QY9XO1+vfNIQOYIXenszAaHujssvf6vv9u2TWm02oQ4h8zmxaLjttoU9MjKI0wsB/u4vs8iXauffwpIJMbLIe1/tNDz82oD/yxpbq5YnLyRX69Z2/GeSJBukhRqwIrniiiueLSgoAFUTGSnlLRC6LMuWhZvZXe3t8Gq3B/MYiirW3/UjimKMIAgx4Pvtr0yoBFa4nwVS/fOB6PVOaBfO2JSqeCXfULdSOKIJokIZ37m6Lrxj5Hme8aXyDzQWIPXgWRHMZkMOHnIXbySSnmXZFoZh4mmaBhWwSw0M3x9EUdQoIRTlxBisTDgJ13xZTkTieedvDIIgwG4PVRfkoC9YAON5Pk6j0QQVMUAMoH4nSbKtsbGx7Y033nAtJP5RD0zw/lFnDseNEcAIYAQwAhgBjMD/LAIXXHDBzEOHDt01e/bsB8MBwWKxFNTWJszbsOGJ6nDa+S8gePMRQnUURbm25QVSxWzevPmCvXv3Pjl8+PD5P/74Y+lDDz10TTDsrFZrPsuy2RqNhjIajV/4K++t4G21tVKP//h45uz8edTOygbjmvJF2qd6ftgBCc2gDfDDXVv1pEH622NHJkZdHHOJSJLRfLntMDk05lLu08a3tX9KvUt8pupZ4s6MefbepsECRcXwhw9/ZSwt/VQ8dqywEyFQUaa3vv76tUz37oRLhQuHN8ELZHKuoS8vEbhSGUjGBv/3TsgmWTZAeYmIjoxFA/RuJxFaH4/QbmPv3j9nHjv25xqWnVx+LpKsTZ36SF52tnDaj9nffFtY+41oUvHFTNGAoC+h/toAX97jW46mqaHihaRqlx/Y0JhlpBd79rdixYolo0ePfqpXr14R98wFb0m4/5Qou6SY5ZI2we7bSLUH7boJCPCS9KkqlRsblHMr705oNBqT0+kEz1/4ge3nQb1mPcYoSArWUBOJ+YtVKSkaytgDlXUv3J2zrdZwHYNymGEYWIDrcG8hV2t4Z7XDcRxYA0iqd0hK5fq/pByG393+uq66ahCk4Q7GZrPV6vX6tFDaAYsTsFjoqvi9nydALtfX1++PiYlJ0el0gyERa6BFllDGpqRsOItF/p6V7l0aEfMQ9nju1Gk0GteOEbUPURT1oihC4jdX8kjp+G8jdL1xwwSv2lcSbg8jgBHACGAEMAIYAYxAhBEAT94333xztslkqrvxxhvD2k7W2dk54OjRXnd//vmfFSejGjFife7AgV+v/yMqeD3Vu57TFoic+PHHH3O2bdv2Kk3TjfPmzbtFznSzLNvOMAxsI/d7eBO8d3x+R7e7+tzV0JsZkPDe/v+LffzwnS6lrpGOFhf32mwGH1zPxoBEzdGBCwAjVtiPE8Pixjk/qXvJMNg0WPzWvB39tccaK5QnyRj+11+/Ni5Y0MI4nb15ntfyCB0SXnqpJ9e3b37YhJMcPNROsvZ7n00UQhS6+ebFF3700eMHWFbfpQTPTTc9nJObK9wuJ8FOB+Lna+65KpnKzw4rRrVUvKDeLbBUvuDtn/38888vvfrqq5/u1q1blySeCTe7u9oKNLUJY+laDdWLV8595VkmFJWmGn6eXn2f4WMbauxqlOd5Pp+iqGNqtBVqG0DgO51O2P4eTxBEXaj1lZT3JEs9r9nz1SICxghkG1izyPXBBcWv2z+X91Bouz7WlC5MQGIt8GemKMoACyMS9lL7vqw1YCEKIRQTjs2Kkjn2VUcQhDySJMtCbS/Qcw0WJ7pCdR7ppGzw/Y4kSbgHXbscwGt46dKlh0PF6o9UHhO8f6TZwrFiBDACGAGMAEYAI4ARQAiVlJTkv/3220+lpaX9OmHChB3hglJZScz/6qu7k+vq8kMimlJTj5n699+iSUo6WZOVhc5Q/YUbU1fVBxLAU70r9RvMd3HNmjX3d3R0DCgpKZkuJ1aWZVmGYZhAZT0J3m3V20xrD6xNfnPsmycqKuoHlO5501UV/G29lbvwdyB3y22H6KcLPuyote7WPnDoamMjW0Pcn/VX+9ctn2hyDQX85sZ3mULjEH5RzzdtJw7W6x98MEPQaq2UzZbgQIgRli8/xAwadFEHQrSLnInkETmC9/eob7llwfB1657ZxfPUGUR4pMYF98PYsa/Vp6WhJXL6aCe45/V/uctMRBnCis+Xitfg6NDFWxqio63NxoOZQ4O+/PtT78I4nn/++WXXXnvtE7m5uWY541K7TKQIVrlxBiKMgUQVBAEWTpo0Gk2y0+nMQQi1y1Xmureox/A8D1YLsHvg9E4CufGpVS5cP0/POM61ete7f7VJ/2CYuxXakFzKGk4SrGD9eJ3PFwShjOd5x/nm9xtkHOBpa5QzVpZlDf4SaAXyWQ7WNiy2cBy3R6fTDZTKBnvusCzbStN0M0IIvLBPE8PB+lL7PM/z2aEqiIONDWLsinvYYrG0Go3GOLUxgfbcz2YR/H/BPgNsGEpLS/dEoq/zqU1M8J5Ps4FjwQhgBDACGAGMAEYAIyADgQULFmSuXr36lcLCwk3FxcVhqxHAQuDIkZ4PyFXxniJ2P6cTEqork5Ksn3gr/mQM4bwo4k+9KwUX6AXnlVdeecBms+XMnj17npzByHlZ8iR4//L9XzL7JPSxTsyeyFVXC9kWS9ppn1ZP79tkbZYAVgi5+kLOM7kZQrDjmkCvVT6udyU5sx3X3J+5wPlW7QrNlQkTebEijS4pubQjKupElNXaKfJ8qmPZsr3aCy4YZQYFsJwxhVOmKwjeV1/dMLKz84aw7EfkjrGmBjlKS1HtVVetSMzPL3tep9MFVA7CtdepoxYbnrqvXm4fgcqBireGSia1gp2PsrXqaJFHpF7j0Dptup8Th7Ttzr3kSKD6knpXq9UeAbKDYRhI3oNgS/eLL774wuTJkx9NT08PaQFIjXG5X9S7RE3mL95AfrL+VLJKCEV34jTw1QVSwiYllVMLx65sx71AJsBYoF+3NQDZVWSnD4KX60rSExSeQPp5kuZuP17XtQwertL9BfiA3UAoimtfcwnPFI7jOK1W+4fyEIXEjUCW6vX60/ZAvsYH9wdBEDp/Sc6UJtaCdsFD173QGyv1Hco9HCkvWTn3rLc1h686cghdP9cU3L8RvY9tNpsFFNSiKApms7ldr9ebtFotJLNLhcuZpukUd9LNarkqbZhTQRAM0C6MC+Zn586du7Zt2xbWYqqc+TjXZTDBe65nAPePEcAIYAQwAhgBjABGIEQEINnamjVrPisuLn6+b9++qhBEoOLdu/eybvv3j/a7nRSI3QED/kMlJFRXJCZaNhkMhqDKwBCH1qXF/al3PYPwR+6sXLnyIUEQjDNnznxcTtByXrAkghe8d6dtndZ96ail5Wm6NPrkSVverJ0luuKEyQ7ws5W8cRd2f63TO7GZZyxnJzlbbH296in9uITreFSZRMya1UGQZB6l0zkoq3W32LfvfkdCwuW1NH2FGSEyoiSv2Yy4n35CLsuIwMf4wlPnPzsUrKTn+VtumV80enRpfbduyGVrEelDIqxvueWRvKys4P67DoejuyM3eZZ+1hTF1ijeY7K9szmPykq20D1yzWR6govksa7+Z8HeOqNxZ4+xh52U1ife/Su+S+tXvfOEt/eu1P7y5ctfuOmmmxampaX5zB4faWyhfSlZlSdBKKlfgZwBIS0QNCRJ1tpsNvAaTfQmjCSCDdqTSDb3/13vxOBZG4hA8H4WBCLk5NzvwXCD9p1OpwWU/5FIRBSsf7XPq4GJ3Ji8CV45C2zB2g4Wv7e3Z2pq6vBgbXp/1kiEeBhkNKghW0Pp93woK9OWJeDYgs2Pv3E6nc5EOcm4AuHEcZyDpmntucASLCZ8keNwzUu+z2FcT10yJJ7nUyiKCvhdVu78QvJJURTBmsHlvQt+wh0dHXtWrlx5ThYouwRAj04wwdvViOP+MAIYAYwARgAjgBHACISJQHFxMf3DDz/svfXWW+cmJSWpptaprhZn2WyGPkePDnEcPTrCbLPFuvxYJWI3Lq7qWHKyS7FbFeYQznl1b2+2YAH5InoXLVr0+cKFC8cGqwvnHQ6HizDVarV+v39LBG95eznz4DcP5q4ZveZ4nD6Or6trzj9UY9NN++UKYyNbTSYxmcLKvtvb93Vsp6UEZ1IMj/dY1yElQfOd5GwY90zP1+21ZYTj/vuX0QhpdEajjhaEaqfNduVxhEAp3E4hdJNqxKMcfPyXCZ3gBXL33XdLt69di7oDwSsleIM+vBPB+Uok99bJv7lIYaksEOUz9hfFAPYSvlBvQ81y/ZLeW8yQ9A4I3q1bHxHkkLvQttVqvcjZJ3ea4d7ry8PDJ3jthqffHtTqNDD1xjRKQCQrkoTdSWiaYjobuazW43qKQDsz9dQr/lpatmzZi7fccsv85ORkW/DeIlcCXvApiuLc6sg2URQHSokR1exVFMVsybPRV7tOp7OMJEkgm6L8JXoKRf0XLHbYWiwIQpI/2we73W62Wq2Ver0+QafTJTmdzmiKohLhsYMQAlK+vasSUvkbSyByxpN4DxQnPLNhK78gCC0EQXRSFBULSmdfffoidCXCC9R9gZ7DwebD31i8fW/DIdU8E6IBeUhRVAYQt6D8DXRwHBclqRaDjeN8Oi9HfRuMiIXt/jqdLloal9xrHryL4b6R45vuDzOO41pomo4/F5hC/AzD6O12e4fBYEiDcQSzmDoXcQbq0+l0xmo0moAe7+77txGOpKSkFIRQFkVRUU6nE+4PSLwHzzuG47gOz/vb6XTuX7p0qeJEpucbVsHiwQRvMITweYwARgAjgBHACGAEMALnGQIXXXRR+q5du7aWlJTMUDs0lmWj29rEUXY7c3ltbT6t0dj5xMSasvj4jg81Gk0VbLWVu01O7diUtAcvBUAKwcsevPjAdkZRFO2SL5uSNj3rhELyBlOgeCdZ8+zn5MmmArM5hrbb48NOgsZxdZrDh39Df/7zvpMIvZ6GkFmTm5uoSUgY1fbzz+OqEHotBaHFFQilhd1XuPgiFBrBK5G70C8QvNak7dFrq540PNXzww4gYn2R3hKR6+1tLJWFtsqt+ylIWvfv+jW6B3KXWR7/bXLUXVlPWqVEd/X11cT33y95Va/Xb5E75k6RmynomT7E0D4sM6J/Bxlrihje/LFKE19WaxLaO7Vih1XD7Tuu07DcX6KiooImoVq2bNlKtReT5GIUTjlQboEqlyCIbJIkWZ7nbUAIchxnC+SHHSw5l9PphG2/lmDZ36FvjuP0NE27njkURZ22WQl1XLCFnWGYM7wqBUGIB6VaMP9NaXEK+gymUpa2wYM6muO4CoqigFQFdTQcJChMg30GyFHjQWPuRE68RIT6U0RLxC5g7knoeyv1PDENlIALFtsgORZgodVqqVDnwm2lIUjqSDeuFGwnB39YIORZlgVVZVqobQcqD1YGBEE4AyX2EkURtrafM6W90vEKghBNkqRfj2+41uHe9Ufoe/cbzO4CrilQ/oui+Ass1nAcx8BXBJqmA9pE+BvfuSR4PfuGZxNBEAzP87SSa1vu/AX7LiO3Hakcy7I1DMOkh1rPV3mvxZ3yRYsWRXwRVY241WoDE7xqIYnbwQhgBDACGAGMAEYAI9BFCFxMLmjZAAAgAElEQVR22WXjdu7c+djMmTMfjkSX0pd3q9XaB1Rgnh678FIOL5jhqF0iETMQt24Fh8vPUCIQ4F94cXM4HI0URYFKBwgRRVv1/Kny5JK8wbYJByJ4YRxmc2dCSwubajanAf8ikS5nwckwLa6toiwbD4qWsw5RtJJHjlTz9923oRmhzxMRuqQVoX7Wnj0rUrOyDpm+/NLZgtCzfziC9+qrS3sfOVJk+e23iypg0JKC1xMAUPPmGvry/aKKuB3tmzUGMkbc1vyh9umCDS6vPl9l4W+eBO+Q2LGsdx0lBO+pOWKjWYQu5mjyMrJ7ukZ/7/WQtCfyR2sH41jybp5JIKYG62zZsmUv33HHHbPj4+MVE5TB+ojEeciYDopPjUYT5dl+MDImEEEpCILGbe8g28vRw1v3pFICCVS4CKEYaRxyyV1vXP0RMzAujgObWg0Q4gEJwmCfAXJUpG6FqmvdLdjcS362vp9lol4UxXhpO7avMnIUt8Fi8D4PeMHfSJJ0iqKo5zgOrrMmIHfdXq69Qm1TTvlgKlaO40iCIAxKP+PkxKB2GcBPEARYiHU9XySCHLxX3YsLMKYESJQlt+9ABKR7js5S38N1LYoiq8RqAZ41wRZ85MauoNwZzwYF9RVVUZPk7ejoKIuKispTFIhXJel7FszJ0qVLw85RoUZMXdlG0AdqVwaD+8IIYAQwAhgBjABGACOAEQiOQFZW1liz2Tx7+vTpi4OXDr2EnC/uHttq051O51HwiAykigs9Cv81fCXwAdIFlGButVcqvGRzHNeuporFnypozZo10y0WS4/Zs2fPDTTOcAleaNvpdDKNjebc9vZojS81b2xsFZ2QQNbzPK9vbNTEeiZn84ztlGespQyhdfEIFdgRGukivUePnjrip5+KKtvbZ7r86879IV/Be+ONjw7ZsmXmIbM51TUWb4IXyN1y2yHak8z1tmiQxutZ1tOiYUZOqWVb00faHEMhv7lxrba3cTgHNg2dzR0oVAWvN7YWi+Vu8eqLhmjHDPPrg63mfLD//j6T3PrTR8FUx88999zqP/3pTzOjoqIipjBWc1yebcHCDyhOgYiT/g6LPaCG9bdIxbKsAZSY3jFBUiyCIEQ5pKSv8TgcjqNarbaHkrGyLMtKz1el5K77+XE62Zg7EREQa1pQOwdShvqKWfoMEEUR6hM8zzfD5wCoimmaTuV5vkkUxQqSJOF+BGVpFKgLg6mIvfvief4wRVF+CVMYB8/zcf58VCNB8EKMMG4gswE/iWAOtnigZO4967jV2DESgQtjg/Puzz6XDRDLsnadThcLZKWnyjjcviNVH+wZRFFs5jiuHlTPweZbbhze8w5etWBfQVGUARLgyW1HTjk3aQyLyaeTtMmpp0YZsGjxtKZQo025bcj5riinLWgnXOsUqR+3lQ8kVdvzv5BUzRtfTPDKueJwGYwARgAjgBHACGAEMALnEQL9+vV7qLa2dsC0adP8+maGEq7btuD0CzoQH6HaMKj1Rd8z7ki0GQou3mX9EbSbNm0qOnLkyOz58+ffFKj9YATvyJEjc/R6vaykYMePnxxeUUFd9OOPU0G94zqys38xDh7868HCwpwv4Pft2489um3bvT7Jwt+TnNlJhNbHI1TOmExm04ABjVHff7/2F4SoiCZZkz8P8gjepKQTposvfrfwn/987CepbU+CF+wWcvWF3D3ZT5/h2emL4PVXFtoF4tcqmIkGx0kKrBper3rCcFXKNHuSNZv/7rvSDwwGw3r5YzuzpM1mG8tPGHFdlxG8H3yRi77b96FOp/vETbzxCCFQwsPP6a3gzz333Cv333//dIPBAOf/cIdbmQfbr12xS8mw/CnufCVMUsNTFwjiYB6qgcD1sFrIC2bL4K8dt3UBENUkCFBpmva7E0DpRHuTkErbkerBtnOSJJMoivLrN+8mqw3+/GcjRfKyLEsxDOO6L7rKHkEQhDySJMu8PX+VWk6EOz/h1gd7Bp7nW2AhQBRFQU0vW08vY7jelS7OBBsjLJCwLFun1Wozg5VV+7zn4o/abQdrT83vaJJ1ihzvalDn2my2aqPRCMnU8qXFOmgD5qKtre3nN954Q7X8FMFwOJ/OY4L3fJoNHAtGACOAEcAIYAQwAhgBGQh069btGbPZnDVt2rQ1MooHLRLMry5oA+4s98CdkCS8QwXfdiunTTXiktOP3DLw4uBP9RfIpgGIXehDTTUxtGexWG7ctu3qS/ftG1On1dqoW2/9a05SEnGHNJ76euH+vXuLBv/887XV/sfYRiO0rAdCNhNsOE5P79A4nTP3NjYW+vVDlIuXOuXkEbzDhn2Yk5JSllpV1a9t9+5xR6BvIHhTstuN8w5eGX1D+hyblHzOMy5PgtfCtROByoKS94kjN0Yt6PFq5+uVTxo8CV5DY5F506ZF5tTUxs0xMcynSsZusVhuE6++qKgrCF775u3xxDe/Wk2I/Iu/WMEHBCFkW758+WszZsy4Ta/XC0B+wn0JSk2SJA0EQbiSjcG94U7m9Yd4qQbVm0ajMcLYJfW/hIMvFaYv0jfUORZFMZ0giJpQ6/1By+cjhIL6O8sdmz9VtXf9QOUiRfK6SURQhYJPbMTV93D/eV+zcnE838qBGp1l2TbwyQ91UTnUsUT6+4Qaz4hQxwTlA30vUdJeqHXUJHkDtQULcwih6p07d9Z5KnNnzJhhMplMvUCVDfVtNtuelStXKrLhCnXs52N5TPCej7OCY8IIYAQwAhgBjABGACMQAIGFCxcWv/jii0/Hx8fvmjp16sZwwVLzxUdKnANqmXBf2NSMK1yMgr1IlZaWri8oKHj+mmuu2S71FSliV2rfarWO3bmz6KYff7yp4rLL3kzu33/POzqd7gfPsba28vdzHDGsrKxn+1df3ePDw/Dx3giNMSE0wEVCm0yfmjo7KxoQWnjoVDtNFEIg9os/R+pNeQQvRDpmzKqCjIwDqW+88cLX8DsQvGXR62OfOjrlDA/Wx3us65DIXk+CF/4fqKyvBG2SRUN9ZYzlrrvQ8f79N8cPHPi1OT2deCyUa64D8fPFtPhM/awpLaHUU1LWUvpWPFXb9q8orfb/5NR/7rnnXps7d+49csp6lgmmWA+1vUiW9yQWzGbz4ejoaG9LAPCldRHCSo+uUngqjU/NemCVo6YPrJSwjuf54wihWL1eH3IyrEAq7HBIKrjONRpNEixwhGpzoQRzu93u0Ol0Lp/1P/LhtlOKV6pGD3XswYjQcDx4IRb3glhqV41HGr+k7JdyD4SKixrlw7l/pP79tcFxHFi9gJ9uk79Yi4uL6cGDB+e3t7e3rlmzpl6NMf1R28AE7x915nDcGAGMAEYAI4ARwAj8zyOQkpLyd4vFMio5OXk7wzAWvV5v0el0nSaTyRIbG2tJSkqyREdDDqfAR6SI1HC3NZ8rRYw/tAIRVs8///xzRqPx6LRp016W6oP1BU3TspMxBZsnX+fr6tD8lpb47omJzTXJycRT/tro6OgYc+xYr3Gffz7ztKUDQo00QqsGIvQYh5CZio8/GWU253Ry3GwKoQW/IrTdiNBuE0IigdDIdoQmtiHUSnYt4Suf4IWxT5ny8JAff7yxurx8YK2vJGtKMJZT55SnMQLyCV199ZLU7t1PLtXpdLIUjA6Ho7s9OeYhw8I7Iu57bHvj39HO7XtXJSQkHJUzLrvdTq5cuXL13Llz/ySnvGcZt1e2K8mhnLqBkmnJqe9dxsPSwHUqGAEi+ZnabLZj3gQv+HcqIRX9xR1KkjElzyMleKldx20HIVlAhL3g5xlfMLIWfJe95zsYCRXsfKB5AH9hX77NamPqbg/I5MYItd0lzboTq2VQFCXrGalGUIE+vx0OhxWeU2EkQXSFGI4/drhjBB/gc+EB7Ou5G+xZ613H+96TLC9aW1ur/1etFpReD7I+bJU2juthBDACGAGMAEYAI4ARwAhEDoE5c+bEHjp0aPyBAweKIIs3/DidThPP80b4EQTBpTgjSdJCUZTrR6PRdNI0bYGfiy+++POcnJyOCBK8pxP6hIpCsERIobanRvlgOHnbNDgcjiitVtuhRt+B2rDb7flyyMSaGjTnP/+5J6OuLt+9ffFMgtdobNVptYiw2xeSBQUdnQ7HsNqysgvsNpvJiVC7BqGtMQiR4pmEb6S9ekMjeAGn66//e7/Kyn62mTOvEbt1Q7I8jcOdI4ngTU09Zho/frU9OZkOWcGrueeqZCo/O6JbSzvmrUiOo5n7/FmNeONgtVqpVatWvTx37tx7lWAEpIqn72ygF39BEI6Bn6LUjzt5FvjEkm51HHjHgjUEJQiCiwwHOwWtVmvheb4v/A6q0XAVbTabrRaSPUF7QJqwLGvTaDQZavvVSn64Snc6hEqgK5k/teqAZ6Y/z2MlfQQjY33ZGASrA3EoWZR0J3XSdFVCs1DU0bBICmNSc3FCyXx51oH7WhTFPIRQJUVRQRegw+1Pqu9rboFIlCxZ5D4Tg8UDJC9JkhHfieEdh91u36PT6QYGiy/S54N9T/Lu3/O+hEU+URSrS0tLI251EmkczlX7mOA9V8jjfjECGAGMAEYAI4ARwAh0DQK6uLi45KysrBxBENI1Gk2mzWYzsixrrK2tHTtgwICXiouLZan5Qg1XeqHyyDDdBm3Y7XbXv3AQBNEP/vX2p3U6nYkkSdrV3OYbavw+XkSEYGSMJ8kb6a20obzow1hYls09cCBnzuefz/KwaniiEKHRYNHgVtp9RyP0k6Vnzwq6uFjzfkWFZdSBAyPF6mrYEfx/sXFxl3a0tnazIGSjEGqnELopwi+yoRO8MNbLL1+d/+c/FyUmJPSDrfURPzwVvOPGrYhPSamtTk1FpXI7bnfaVxmWzK6VW15JOW7Pb7HOtz/fE80wb8qt39HRoVmzZs0LJSUl98ut46+cRLoBSQs/3ve20+ks02g0QPyc0wNIBofDQUHCLoqiwFvVFCl7BcnSRk5iIV+g/FFsMDiOi6Np2odFjLKpVkLEyulJDgkstQNlwTqCIAieYRjwq+6SAwjSUKwggMTked4MifWCKTzhs9rtp02KohhNkmQsQRC2UPqTAUI+z/N1Xf3Z7k08wtZ/h8PRZjQaTy8qyYhdVhGe5w9TFOVt8yKrbjiFzmXCNc+45ZK8XokCwYbhcDjjx3URwgQvvgowAhgBjABGACOAEcAI/I8h8OCDDyYKghCr0WgSV61a9VhqauquiRMnyvLjVAsqeJF0q/F0vtp0q3z0JEk6Qc2r0WgggZtJLZWNWuPw1Y5E8rIsW8MwTHqk+uJ5PoGiqOZQ2q+v557avPk+/e8qXkiy9lxPhBxGSDKOUGIrQvcc79ZtQcG4ccyLe/furaXppEmVlcYChBq1+flGS0tL91ibbXRTQ8Nb8YmJk9soyuAih/ftGx0B1Y0yghfimTz5+5z8/MNpO3feczAUjJSUNZsR99NPyCrVHTfu+bSCgvJVOp1uT7D2uoLchRjYb3cnERu2bTUYDP8KFpN0vqWlhXnzzTefLykpmS63jpxy0lZmjuMO0zRdKQiC9nwgd/3FDgriSKoN1bBskIP7uSoTCb9VuSSS55iDEbjBznvjF2r5cPEHKwGtVqtoVwIkqeJ5vpYkybhgRK8UJ1z3kDxOEASGIIiT4RK9oihmw6OoK5LReWPteb3AIg7LsscipXgFxTpJkmCZ0KUkLySP1Ol00eFeZ+HWl3NvYnI3XJR918cEb2Rwxa1iBDACGAGMAEYAI4AR+EMgMH/+/NR33nnnbxDsHXfc8U5XBe10Ohs0Gk2ynP5YlrWLotgEhDTP87RStZucvgKVCeVlftGiRV+UlJRcBu15q5PDjQPq8zyv43neyTCM7ORn4NdbX5+WuXnzLB+q20oNQhqUmmrRDhq0mTGbt7Ak2bEaRNYsy2rq6pomFRYWFFksHbOio6OL8vLyGr766qshF1100W6DweCEmMxm+rq1a5e4VKhgVfA7iRzOiJUTvNDrlCkLh33yyYK9Fku8LZwoQq17xx3zM9LS6KC2Bl1F7kL8LgXv+1uPRJPUKrnjaWxs1L3zzjtLS0pK/iy3TqjlzhflbqC4QakZ6S344Vo2hIp7V5cXRTGdIIgatfqV8zz2LhOsTjBFtOQrLF0PXflZ5CYNQfkeGw6GStsRBCFaEAQr+MoDgcdxHGIYBjwOwAaKAEyC7XARBCGPJMmycOIPpS6Q2qBqJUlS56myBjsYURQTAUv4LBUEwQS2VaBWDqX9IN8X6liW7YyEQthfv/CdgKIojVpjUNpOsPsMk7tKkQ1eDxO8wTHCJTACGAGMAEYAI4ARwAj8VyMAJO/GjRun19fXD5k+ffriSA/WarV2gCegpxrXbrc7SZIEBaTF6XTSOp0ukyCIFFEUIVlOpRRTsBeHSMcuZ2swJFxjWTZj/vz5N6kZrye5AF6mnt6mwcZts9nG7tw5fMoPP0wp91UWCFkgdlNSaqpjY+0fOxyO8m3btg1rbW3tBnOAEBILCgoOiqJohvo2m03Lsqxu/Pjxuzzbq693rqqry3FAOwTh7C4RvsHi839eOcELXry7d09ogoRryvsPvWZOzp7YK698wxYXp3/YV22YC/g7SxPXR9qWwbN/rqzG6Fz9cWs0QT8jd1R1dXWG999//9mSkpIH5NZRUA4S/8UoqNflVeAeBKJXEAQR7j+J3IJAQk0s5Cv4cC0buhyQEDoMZVFPTrOAlZwEfm51tIv3cCux9UrsAbzJXzWf7cHG6yYqD6ulOAUlMJCekBfM3XfYSfDcXsRap9PZodVqGziOM8GuG3c/kIDMjhAyhqsCDoaVdN7txQ02K2cR4maz+bBnIkXYMUQQRBIoe5VcG/5igvZsNltdV5G8TqdTo9FoXAuu5/IIdG94noOdXKWlpUF3uZzLsfzR+sYE7x9txnC8GAGMAEYAI4ARwAhgBCKAAJC833333bV79uyZ3rt379fGjBmzLwLduJpkWbadYRhFhI77xRRewlzemJGK0V+7gRIbrVmzZnpTU9N1iYmJ/5o2bdrLbkLBAFlcbDbbgaioqKRQ1FfB1GShjB1Ixa++mnDdvn1jzrJRGDfuhXiJ2PVO1lZbW2ukKErQarVOT8I3PT19/6WXXrobFFzecXgmfQPC15vkTUioMsTFndQfOza8GSELiRAkatOd1c6pdpURvODB29aWhn7++Zouy9LuicPo0asK+vQ5/JZer9/i+XeHw9HdGqV9khk5sJMZMywClhb+rwqh1ayxP/uWLobQzJN77cD8r1+//pk5c+bMklsn1HJSYp2u3s4capxyyqtF+rmfMwIQydAvKCThH1+EZrhJ5eSMS40ykVBqK3lGgl2EIAi8RqPxqdb016b0d2mhDeYjmGJVDdygDaWqW7X6l9MOy7IGiqJAFXt6QVaqB76+Vqu11mg0ZslpS40ynskSPdtzP284X5/FNpvNxjCMI5TP6WCxukne1q4Ye6j+zMFiD+e8ezEMFujP4Bw5jkunadql5IfEcMuXLz+dkyGc/nDdUwhgghdfCRgBjABGACOAEcAIYAT+oAjceeeduqSkpFjw04UXEpZlD/v6sgzkLeyadzqd5YG+TEO56urqIVu2bLnH4XCkZGRkbJ00adKXasITjocgx3E0z/PgywsvZ63AmzIMQ7Isq+/KJDe+VLylpaXrGYY5OXv27Ln+8PJ8SYftrjzPO0RRbCcIIs4X2aAWWQTx+CN4u3ffkXDZZetPJCRol8uZZ4nwTU5Olr2VFUjeAweGCUlJVWJs7EmdKJJVWq2jcd++xmG7dg3vRKiTQijDgdBtLafIXs8jdIK3f/8tacnJ5Ylbt94fsUWKYFj167c19bLL/r3Rm+CFeh2In6+556pkKj+7M1g7ap+3LHwpK5agp8ltt6KiIupf//rX07Nnz54jt46ScnBvEAQBfp/55yIDvZKYA9znXKS27vsjH0EdKSkl1RyLmm2p+TyT4lJC8Ep1Gxsby+Lj4/uAipWiKFCXug5/cUYifrn4+iMr5dbvonJxCKGzEukBbgRBmGmaju+iOECpDaQhJHI7ywM3mJIcSEeGYeA5pNoCclcR3LCjIJSdPZGeD/eOBNFzIYTn+VyKosqxejcy6GOCNzK44lYxAhgBjABGACOAEcAIRByB+fPnD/RUmsAXZiBxNRpNLiQwe/vtt/u3t7dXZWZmDm9tbc1NS0vbP3bs2C+gTFtbm/2bb7657IYbbmgAcmDXrl2Ht23bxgFpnJycnLhjx47C3377bXJzc/PlCQkJX1544YVb+/Tp0yAN6vDhwwlHjhzpde21134fykCVvpAHs0bo6pdvz/5WrFixCGwMZs+e/VAwLGw2m4VhGAN4CUv+ue6EUy6yTxRFVlLkgWpPLYWYP4I3JqZGd+21K7j0dOKxYLGHc76srGzs0aNHtWaz2SYIAtnR0ZHSo0fvqOrqYRdWVjpEhKp0COXaEFpcdYrkbaIQIhFCt/aEfjMzlzY3NORaWVbvwun220pG1dXnOxobu51W/yQmViKKstMmU7thw4bHfwon3nDrBiJ4QcXryE2epZ81xYcXcrg9B65vffLVREOn4zGNRiNLNVVWVhazadOmJwItXKgZMSx8EAThDMcL09+zQO6zB8rRNA0XnwDEDPxwHEfqdDpNoCSP7oRUBNzDkfLr9beDgOO4JpqmE9WcC7Xb8kX2qNGHXKsG775gwRD8ZOHvLMtSYB0A5BhcP4IgxGm12g44J/e6UWMs/toAZSnYGkWyj/+mtgMR4sGwDEQOh4MRPEd4no8o0R3se1I48YdT18uWAZTeVqzeDQdR/3UxwRsZXHGrGAGMAEYAI4ARwAhgBCKOwJw5c2J9efKBVYDZbL4wOjr6J6vVmpOenr6lpqbmSoPBUOn++y673Z7mcDhy09PTN9x8882b3CTG4aVLlzZ5Bv7ggw8mvvPOO7eZzeZJOp0OEp2ZOzs7C2AnmFarPel0OhNnzpwpmxxU+gIih8Dtykz0LMu2MgwDiiX03HPPvZqUlPTFbbfd9kGokw5bKkVRzPC1rTXUtoKV92WXAHVuvvnR9MxMdranii1YW6Ge37RpU1FTU1PB3Xffvbaqqsq0YcOGv2u12opevYYV7N17GSmKInI4tkUjdF0TQgYeod0mhMD79/uYlGTWdP3IkZ2cEZl4knQ6HCZ6ybpnt68fMwauQ9dRHp8Wd6C5SGhuzm7fvXvckVDjU7t8IIIX+vJU8V6CotNiEKVVOwZf7dVv+0mzfeOnj+p0Op9ezN51Tpw4EfvJJ588Nnv27Ae7Ij7oQxRFLTyPlHh1BqobyF5FGlugMu5npA0IaCgPCzGQnEmv16eLoqgXBMGspn+nP7z9EI4wn7ldNUdK+/G3bVtpe1BPzmeDr/YDKHWB2NeQJJkCW8mVth/OmLzrKv3cVDMGJW11JXZwX7gXVs6wzvCw1IAhyLLVAPJRq9X2DbSgowQPqMNxXEuk1MzwTFLDC1zp2PzV87x+IWkufNfA3rtqo3yqPUzwRgZX3CpGACOAEcAIYAQwAhiBLkEASF5Q7HoqeUtLS9+fP3/+zRDABx98cGVbW1tPyBRNEAQoSExWq7WQYZjqmJiYfXfeeedboP4iSbKtoaGh6Y033ji9VdV7AIMHD57R2trKpKen/zBs2LDjzc3NnVu3bn0K8n0BSSxnwEpf+OTWiwSB4GtcngqhxYsXf9CnT5+lEyZM2CEHA6kMkEIIobiuIoag34YG+9rXX192Brl35ZUrYwoLj72i1WoP+4vfbDYz4MVrNBpdirdQjv9n702grKiu9fFT06079TzQQDPaBBBUjCjYRsVZwTgkapwlRhMlhqgIkpfk5f2Sl38QhDi8OMQYMWocolFUHJBoo4ITKAIiCMhMNz13375Dzf+1r7dYxaXurXOq6jYNnlrrLfO6ztln7++cqkt9Z59vQ98lS5aceskll7z19NNPnw+ZjrIsF8disSPr66eo27aVDCsv397V1dVU/dVXAxSEbt/1jX3WKC+7+ZgStVlbHot9AH/ZUVMTHdzUdIC0wYJzf3zsCxt/3rl163G9VqE9HwZOBK81i/dHqOqISsSFSTB123bPl5vU5//69znBYBCrsM3mzZvLX3vttV9Nnz59ptsx3fTDfd6ttnGyf4EECgQCII9SpOv6DpBIEUUxIEmSwPO8AJm6oihybnzuzT7ZurtASPlVgKvQcbiZ23w+uSW14OSKYRjbcmk/q6pawjBMia7rcCqGBfJfVVXQI+/19eE3ZoWeY7BfaJ+tRUdzzYlbYhyyeDmOg1MOBdk0KVQxNLfPQqHXg3UtwL+dGIbZS7V3C4M6JXgLgyu1ShGgCFAEKAIUAYoARaBXEcgmehcsWPBoKBTaqGlaqq6u7vZx48Y1vfrqq9eNHDmy46STTtqhKEqa1M3O2CV1+rbbbqt75JFHHjvppJMePPbYY9OFM/Jdbo+7knyoZT78kF/yBnbxqKpaxvN8Wm/wrrvuWnzhhRdeO2rUqDan+M37cDwYsoMKmTWb7UtLi3Tvnj1D0euvT99PGuCoo96qOf30xS+FQqE3s/t0dXXxy5YtO0GW5QhIKxQVFbWeccYZn9oVV8sVu0nwXnDBBUtffPHF8yDJBDId9+7de8mFF15VtWvX1+9s2fIlFOBp6e5OzWaYS3pUdWdRICDxcvwDXmzfK7+C0GdVCOUkl//7h9PrX37vlzuam4dnyGHcmShMOyeCF0Y1s3ivrDuun0nwdqe6mFsWXVU0/aRfJ8bXnqju6d7FXvLkpJKm2G42KhYbf7/kpW74+ytf/ivwy5evLQI7t9T/KnH7yf+dtLa994J/xL4/+lIZ2i1c+X+hxy59ubs4WGLs3r6T/deC/7svHA434EQOUixLliy5c/r06bNw2vvZhiTTDWROYOxDXb+XFD+T6E2lUlsjkUgdaf/DpT3J74M1ZtjclPYAXgsAACAASURBVCSpMxd2poyDKdthV+SuNzAsNFnqdwyF9hfXPm47u/gzBdegMKrvWumqqhbxPJ+WADEvcwMBspBZFuop7l+czGmO+iq5C35b5yEWi239y1/+st0pHnrfHQKU4HWHG+1FEaAIUAQoAhQBigBFoE8iYBK94Nxjjz1W1tra+k4hHZ02bVp08eLFv4cxnLJ44SMZ2rnJgMLJ1sn+WIIK9H6SvBkJCPPfzwM4jtu7cePG8pdeeumJO++8c0ohcfbDdkdHx4wVK35Yt3btWU1WewMGfFl81llP7u7fX1+QPQ5IK1RUVDSfdNJJm+HeO++8MyaZTIYnT55MpHH74osvntTR0THi+uuvXwh2Hn744ZtSqVS1KIq8JElR0FyNRqNrIat30qRJqRJVPaG6vV15ZdWqYCtCgVsQ2jYUoeRkhDo5hPYrxLa6rq7inxMuGvrkU/NW+YGTHzauuurXwwYN0qfms5VN8JoEbY8cY0wid9qLVxSdN+oHEpC1K3d9wN+3/I/h35w+L/6rN26K3n/hU7FooMgwCeHG2C52U+uX3CnDzlKeXbMw+NvT58atZDH40tTdqT4xZ/7yEoO/HyfO9evXVy1dunTG9OnTZ+O097MNTmEiyMKUZRnkYkq96Pb66Xdv27Jqyfb22H1lPC9EXkZ6o10QhOrseCRJKgItXrcEsl/4HOzxSeLwMhc44+Dax5FkcRrPMIzBhmHsdiMXk8929nxmbyC42aTu4wSvbv5bTJblrgULFnzmhD297w4BSvC6w432oghQBCgCFAGKAEWAIkARyCBQW1s71yrTsGzZspGnnnrqPh1UL8SuHcgkH3i6rmt+VLTPNebixYtP+OKLL+6YNWvWZX15QYDWbzKZvLih4ftnZBO8gpBiL7/8fyoGDmRuscbQ2NgYefPNN39QV1e3T3pC0zS0cePGs88555zHhwwZsl8GUr74161bV7lly5aRiqKEIRO4pKSkpaWlpVpRlFJJkgYwDANZS209PT3njaitjeoMwxRt3y7vVpRgEiH2Pwit/AKhcDdC3IUI7ZeBvHHw4NL/O/aG4S8s+u2nfWEOcMhdO4mGpz//u3jcwInq//5nVsTM4LXGAwTw//5nZuTyY36SemXDv8R5kx9OZ5YteO/36eJLIypHa1aC95RhZ8qvb/i3+MDFT++bp1akJR574MFWtO7rWSUlJaqiKDGGYQKZbPIDjp6vW7eu39tvv/3L6dOn/9fBwFbX9Z5kMtlkl2EJ9wzD2JXriP3B8Le3x8wUaJQLkWXY27F4Gc8PAhQ2C1iWDZp+wDH9WCzWUlpaOgL3N8dLDPn6qqqKoABcX70sOrdYGrdu4yCZB5K2ufwBSSu45/fzpShKs92GgtWPTFHC9Ka4ruuwiZVXGsSPeN3OS2ajbUMu2QWzeC9CqAYhxM+dO/dDt2PRfvkRoAQvXSEUAYoARYAiQBGgCFAEKAKeECgvL/9vlmVH3nDDDY88+OCDsxRFKREEoeuHP/zhgpKSEsnpw4R0cEmSIIMTWwvRjw+fXFlyTzzxxKUtLS1n33777TeSxNGbH+ygv2wYRqksy8e/8875k7MJXvD7oovmVA8b1vwHURT3Zffu2bMnumTJkouzCd6vvvrq7LPPPpuI4DWxMbV8NU1jTV3e1157bdzevXtHQ0ZvLBY7fuSQIcU1e/ZIX0lSWEIIPmqNuQhtKEZIexqhfr9FaHs1QulCV3BtGTCg+K6jZ4x+9Y3bD9BA5jglUFTUVhKJtPLhcLeyaVP9fkUESeYMpy0OuQt2rEXWrBq82RIN5phA7k597vvF/9+5D6RJ3f96Y1p04WWvdA8ortUhy7eucrR6+THXS6acw69O+1P8jY0visMrRmkvrP2HeOyAE1SQaZCD0fg/N3+2N/H3RZvFHuk34XC4P5C7ubK/1q5dW7Ns2bJf3HLLLb/Gib8QbRRFaQI5GRsitwshVFKIMQ8Fm6BlzXHcYIRQOrv+ULkyOulBjuNKZFneHQgEAl599+Mdn0qluoPBYLHpi0kawwYl/O9oNCp49dNN/0whTqE35XxI/MxoGUPhrFKSfm7aksyzH6Q/+AiFGxmGkdz4m6sPyD+EQqH0xhzOhZuNTIIPzrhObSD7nWGYXXPmzMEq2ulkj973jgAleL1jSC1QBCgCFAGKAEWAIkAR+FYjADINTz311HOKohQLgtB98803z21oaBi1cuXKmydPnvy/Rx55ZEs2QOaxWIRQuZsM20xWMBRE6pV/z0IBJ4RQPPuo5rx5854URXEX6RF2+GgHklMQhH1EZSEWkfUjN5lMnvP221MuyiZ4QS926NDVkWHDdj4QDof3y6zJlmhYunTpWFmWg5MnT14pSVKNruvHgN92+r354rEWXvvHP/5xSSAQiCeTyapYLDZyaP/+pWOam8t7YjFjOUIVZQjJ8xFKZ4TbEbyfjhxZeVfx70Z8uPrizxUlmIB2J534zJiKkl2homgrF9KTRlBPyVqxxm7YWi+/89716wqB9fe+91TFd7/78ZPhcPjjfPYhezdZEvpd5Hc3boF2TgQvSDNYCV3oA1m7/7fiT+nCbEdUjNQg4xdkHMxx4X5M6mb2xnZzvzljXvzP7/8h/KOjp6aG1p7Q/Sxq2ZJ44PmSwFe77gmFQjvMPtmFu+Dvn3322YDly5fffMstt/y2EJjh2oRsSlmWk4FAIH2MHuRXVFVVSEgS3LF6sx2QtIZhRDiOk6HooizLXxuGEUcIlfI8L0KoufQ4DcOAAmCa39mFhY7fSkLpur6ZZVlP2sF+kVqSJG0SRXGEGT9sJJq/L5miWwUnMO2wVxSlUhCEgm5MeZlzIMZhkyizXiHbtWBF6HBkCDRNUziO842Mzyb+vWCV713rZDcj45BulpGfsk3p9ut5cPIH9KtbW1s35yvM62SD3vcfgV75B7H/blOLFAGKAEWAIkARoAhQBCgCfQkBOIL37rvvnnHJJZfsBfJWUZRtq1ev7vnwww+XHX/88VCEbV+WGXwY9PT0dMDRV4jB7oPEqrkLRUeAEM0mc3vrQybzQcUZhjGQ47h9hBj8fc6cOW/Pnj37dDdzAZm1LMsyhdQOzapefc7y5adcunLlD3aa/l588ZzqQYMa32UYpisUCr2RHQcUWWtoaJhglVY47bTTPkOSdH5xW9sFR+zYwQYSCXXVmDEiO2hQWnM2lUoNQgjVBoPBD/LhAuRxKBSKff3112cUFxdvamtrmxAIBHYPrKw8R/nqK64SIXkNQsVjEep+HqF1/0GoJIEQ9/0siQYY4//9aNqEJ16ZszmRKGq78vLZ9afveG/P0D17ugY3NcWiqVS6OFtXNBr43dm3nfDcv3//vpv5cupz6aV/qB48uOu3giDsJyFh1y8ej99hfP+kI8SzJjTlI3izi6SBLcjm/cWiq4pAgxcyeGe+9rMokLdQfM16/0/nPdhzz3t/CNsRvNrmXVH50UWNxYg/QHfZJHqhZtmqVasGfPTRRz+76aabfgNrFf4GpCIcFwdSxwmTQt6XJCkhimKa5D7ULnifMQxThRACeYz93il2sdjJ3GiaFuY4Lr2h4eYCgljTNN0wjBRsNJmZmGBLVdUeURTT60nTtLHwX9jc8uNdlUXwgsxGOpNRVVUJxhAEIV08EOfy8zcgu6ifoiiiqqqNQFiyLFvSWxIJQFDC71+GpAS1GhgbSP8+eaVSKSkYDMJmhO1vuZ9O4xC8sI5MstmPsYHcBzuFyFDOlgUh8TdTE8C2GFv2cwG4gcyDXzUJ4N9wd999d0E2SkkwoG0PRIASvHRVUAQoAhQBigBFgCJAEaAIFAwByO598sknnz/iiCOWnH766WsNw4hxHLct+7g1fJAAh/BNcsqBenOQTQUf/3AvQzZAATVXBJNbvUC7TKq77777icGDBz952WWXvekGRFVVy1iW7fa7iIvpS/Yx1d270e/XrJlU/Pnn53SccMKi6uOPf/+NoiL+FSffTWmFSCSiqk1Nfzxm/frSUz/5pIU3jHTBs7uuu26cwLIrka4PK+voiCNdL90zZMijRUVF7+ayDeTxypUrp2/atOmoaDTaATq836mtHXDzBx/sfgKhmpMR6rwXoaFhhNQrEGocgJB0nk2Rtd/deOMkJRGWFz51zwogd+9+5q4VucacfeWMk/798q8+6emp2Jft6hQ7zv1otD1w8cXzhIED0ax87UHXmOM4vaio6BRtyokX5SN4v1N5pPbjf11Q/Nmej/etc1Nq4W+f3Bs0M3jvveAfMWv2rrUwm5npa5VogAxe8DF533OVga2N9waDwZxH/FetWjXogw8++Mktt9zyP9a4ZFmWYc3yPI99zBgHR9I28PzwPN9B0i8jEZBet5AJZxJ35rvFJEJ0XR+GENrh57MJm19QFC4QCBTrug6ZhkTr0KLLycLGF0m2ZEbSoUVVVSAM6zRNa3KT/YtDsuWbj3xH50FXWVEUOJmxj7g3iaxMNrMB+GU2G6Bwk6vfADv/sglz83fCzzFyjAs6r+WyLK+GTROI3bp54hVvkmfDTVtzPv0k23PgBNnqONnBQIZH3MRi1weeWXgnwIYMy7KOm3ck40qStEsUxVqSPta2mXcZw3HcAbxe5t9U6ebwvOTL+iUZH/DYu3fvSpq5S4Ja77WlBG/vYU1HoghQBCgCFAGKAEWAIvCtRGDmzJk1Dz300NxwOPzpj3/849V+geDHB6WV7GUYRsmX+aNp2k6O4yA7NX0999xzZ+/YseOaO+644xovMRmGAUXG9nixYdcXsv6ABMomKFpbU6d2dVVcVVSU6KiuNu4kGRdkHr67YsWlZ33yyb4sYOi/uq6uorqjIzmgrS2dUfjBUUfVvDFx4nMVFRXv5LIPtoauX3/dV198YVQLgjoqEkk1rV8vf45QNIUQdzpC7U8h1B+YuIUIbQgipIOtOEIsh5ARRChN0sH1X1f9sl7WgigfuduOEDfnRz+ZsOKTmzZ8/fV4Xz/Ux41bPPD445ctr6jgHreLF8jsZcuWndDe3n6EYRjM0UcfPWTEjB8PDJ1zYqM1g5dkLty0hSJrJsGbeHRRqbhu2+PBYDDnM/nJJ58M+fjjj6/7+c9//vvs8VRVTYJMglW31I1PXvpAESQgKXFJW5KxwDbLsgMRQk2Q4U7S19o2o7epp1IpDfRmrYW83NqEfnACAEeXFbKFobgRwzDtfmTgZrIBDYZhgvB/TiQxZFoDQRYMBitlWVYgWxjeS7liBxIbslZh48uPdzwuxpqmDbae0ID/X1XV7dC/EFJAiqIIGfxAxzSZy8+MzqlvRDYuHjjtrPNT6LnCJboLIamQ2WQA4t0swneAXBMOXtltMptK8Pvv+tnM/BsGOWXn+qVJDLIqc+fO3eUmXtqn8AhQgrfwGNMRKAIUAYoARYAiQBGgCBySCMycOXMcOD5v3rwDCKA777zze48++uhFo0aN+teECRO2tLW19ThldFRXVz8cDAYTV1555aK+CIiiKDGWZavsSBP4yI7FYpuLi4tHmb57zd417WSOKFfhHNUmxQ3IElVVDyhIB/q51oJquHaBlD357bcvql+7dl8xtlx9F06ZUtxaU/NJoKrqGbs28Xj8mlMbGuq/u3Zt8yKEymMIcTpCTCVCyrkIdYYR0q5CaDT0fQqhL1MIsa8jNDiOEGS8sZUIdZ6F0E4ge/P5D/0WIVT2blVVzbbaYaVtbec3FRdPSKxbd3Yjbtz52p133v3l/frt2VVTg+blamdqGZdVV/+AFYUxWv8ySTt+dHL0j77ffrAI3vis+/qXcuJN+WL78MMPh65ateqan//853+wawfPRSqVagkGg7B+DwoJldGmZO2y2PyYX4RQlaZpIYZhdttl8wJRx7Jsyhwrk+2X1tZmGAb88k0P1BoPEMeBQKAVNGwh+9QwjB7ww5rlCO8WwzAqQdnDz0xkS6zlhmGUAwnuRPSSzAXIRySTyZ5wOKyR9PPSVlXVIp7nY9bYIGOzEMQlrFnc4qMkbb3ET9o3S2qD03U9bMWP1F6u9nba4PlsF0ov2RpvRjsbdLMhixxOHnm+4Lfa7Tssk9kPm7l5fbFsaIO/UAOAyHfIsJ87d+5Kz8FSAwVDgBK8BYOWGqYIUAQoAhQBigBFgCJwaCNw6623povK3HPPPWkNOus1e/bsSQsWLPibpmkloih+HY1GNxYXF9+1efPmL3JFDZm8zz333CxJkkqmTp36RF9ER5blaCAQ6Mn2TZKklkAgUAYk1oMPPvjbVCrVX9O0Iq/ZuzBORn6igmVZ2Q+SJBepa8ZkZiMhhEBhodQwjA6e59MFm+DkPrTL5QcJwQt2Pho7tnjFhAmVSlHRQ6YmLxQZ4zs6flC1d2/t1a+/vi+TNpOZi8xMXehvJXhfRGjoEQhVHoVQWhv0I4T4NoRapiCUzrLLdT2LUOVQhFJfDh9e+fHRR+9KJBLbFEUpKyk5e9hLL81u9roOr7nmzpEDB7JX5rJjFpSbMmVK5w5WmR648JSmAaec0PPe7LsGTfzVtD3Xlh4xtBJxvaIla2bwyoveHYSWr1kZ4YSH8sW/YsWK4atXr75i2rRpf8zXLh6P7wyFQiA3AuR7r1/mms/odTO45Bmuo5AFq+s6bP4kzWxeyKAFksSLDi7u+LjtrFmOuq4D8RpiWXY3bn837QAbIJJZllXgPWkYhiCKYr/M33vcFpKEwpaQxevGJzd9IAZrJm1G0oJIQgNnXFirmXcsFhfjV+Yljm+4baxkJ5DxhmFAtruv64yU2DV9z0gq9BRCM9eO7MfNLHbC1qsdU76FRFKEdMzu7u6VDzzwwAH/PnKKjd7vPQSwXiq95w4diSJAEaAIUAQoAhQBigBFoJAI5CNtScYFshZ0dP/2t7/dKAhCvLS0dPuWLVsukGX5XIRQTk1M6PfSSy/d2N7efvSNN974F5IxrW0LkVUF9jVNg4rum7L1HqEYCmgjPvzww7d2dXWdXFRUtPrmm2+2zWq089OUSwC9T1VVQfszXbAqoyucLiAny3K/QCCw1y0m0A8nmxEXO7vCTqQEL/ik8Dz7xve+V75p2LBmxjBSQOye8tln8uCmJscPRZPg/StCG19CaOyV3+g0py9gSf6MkHEjQuuKEbLN9APS+GmEqm5AaO/C4cOHLh89umH06NGPP/XUU5efc86FqU8/veC0NWvOa6+p2Rxtaqpz9Cd7bhhGYa6++nfDBw40rs01bybBe9FFF63c0tlyd+Dq89qB4H3/V3cNmjB72p4jSqvEEOqd7NckMtRN9z0R5ppamyIGl5e0hXiWL19e9/nnn186bdq0PzmtS8iAB1KPZdkAtCUhGpxsk9wnJdAIbUNsSZZlBymK8jU8wyC7QGKDtsVDQJblcCAQcF1EDm+Ub1rZkYmpVGq1KIpjZVk+oMAnie3strgZuUBUQjGrWCzWWl5eni501xeurEzWtH5wdvHRg+1nIWQa0r9linJAxq5fBLxfUhw2BdZgjiKapm0AhRhZlkPmO4uE4AW94D//+c859doP9pzT8b9BgBK8dCVQBCgCFAGKAEWAIkAR+BYhkE92gRQGMyO3vb39mIqKijVdXV1HdHd3t2ia9pN8tqDw2vvvv/+Tbdu2TcYhjnLZwiUqSeKCrDfDMHJm0j7xxBOXtrS0nH377bff6GSX1D/IGMtkBO477u00hg15ALynHggEgB2A28THMO0ICfgbZEW6IXhNe3sqKsKqILA4xK7Zx4ngvQch4wZCgnfkyJH/ePbZZy8799xzFylK5a87OiorKyr2NnV2VlSTZPSKYpz70Y/+OGzAAMNRg9mUaCgfXHurePlZqsohXe5OcCN/NMVXLWCn9ZJ6+d1a7j+rlobD4Wed2sL95cuXj1izZs0Pb7755jk47a1tzCI/UOAHszgS6RA52+OSaG4GLNQRcDe+HEp9cDafrPFkZ9QWMlZN0/pxHLff5hrMM4wJ0g1+Z4TniyVTwLAHyDdBEIo0TdssCEKfIHizf9PcFDnEmUevzxj89pnFE3HGw22T6zfdD3K2UO8suzmyjoWTKQ0b3B9//PHKhoaG9D8q6NV3EaAEb9+dG+oZRYAiQBGgCFAEKAIUgYIhABILpnH4mFIUZZudFIOTA0Dy/utf/9pXqKt///7vfvDBBy869QOSd+XKlResW7du+vTp02c7tc91n5RExRlHVVWe53nbD5nFixef8MUXX9wxa9asy/LZcusXfJiaH1yZ4+ZE2WOQdSYIwtBCHE+Fj0LI0D7t3Xd/gKPBi4O1UxsbiYaKozLZuh8ixHcg1DLZWaKhYihCEkg0QAbv3r17V8myHJw8eXJaSzCVStUFg8HNXV3ylOXLzzwbMnpNv0aMWFEZi1WnOjv7pVKpon1roqSkTbzoogWD+/fXr3aKAe5DkbWGhoYJSOB/EBwxZEjtFZN31V10difLcXn1g3Fsk7RJPvTvosDGnVBYbS1Ov2XLlo1cv379hTfffPNcnPZ2bUiyxNyOYdfP1JtkWVBROLDKvNuxcAgRt7b97JdMJhsFQTjSMIw2Uq1NP/2w2nKSj8keF7eQnFd/dV2vZFm2NduOqqrtGRkiKFRX8CvH78Y2hNDQgg+eZwC7NQ9yHKIoVhXCL68Eb2azNOCH5JE1vlzZurgauA7/ZvBNz9dpTuxOOeR7rymKsm7+/PkHPB9O49D7vY8AJXh7H3M6IkWAIkARoAhQBCgCFIGDjoCV4AVn4IPKrphaIR2dNGkSL4riOQ0NDfNuu+22aW7GKgR5lI+c3bhxY/lLL730xJ133jkll79uyV07e3YyCflwMsl6wzBGBAIBxW+iN5FInDN21aorzl++fKub+SLtk11k7TWEhiQQihgIcdUIdZyJX2St/N2qqn5flJVtjEQiL5522mmfQZZztj979hh/WLRoOt/VNSAFsg2TJz8YTqUCX+g6MwwhPiJJJWxT02Bj9OhPKquruUtJ42lsbIxwpUW/CB4xqH/oF5f1avYu+Jqa/8+aYGP7/wqCgKWX2dDQMHrDhg1TbrrpprtJY7W2L8RziuuPqU3pRzZ7VkzpokgQG2zM9GaWp8M7AI5kg4RO+ji1n+8jXMzztSMhBkEeIRAIFLzQmiRJCZDgyfbb3HDrjbnNNU9eyU4vc5aP9IPNxGAwmC7E6vdlGEYNwzCOhTzzjasoSqUgCL6SkvmeJT8ycHvzWTVlowDDXHI65ntbUZSm+fPnb/B7nqk9/xGgBK//mFKLFAGKAEWAIkARoAhQBPo8AlOnTg1WVVWV6rpeCiSgLMsb3GTweg0USN7du3df1tzcfDVplmCmWJjvx7+dMvTuuuuuxRdeeOG1o0aNarOL3++PtEwRNjiuy5PgDR9lLMsG/SZ5taammZV799a2VFdXRePx7p8+/3wjiV8kba0Er9nPrhgbjs0XR4yofe+4494cOnTo87naS5JUs3Vr9W9NqYbzzru/fOTIr++HDF9N06KqqvZLJBLjRVHcGg6HP8YZ165NIpG4Vj+//kTxrAmeSAzS8VO/eag6qqI7rMWk8tl45513jty4ceN5N91003zSsaztDybBa/rhl1amaS87JjNjmPQ59YJrdl9N02BTR7D+3e+4vfpLQgyCVjmcZPA6Jkb/OOiUZrcDuQSGYUDmhujdizHefk3y/Wb4cfyf1B9oD7Hn05cGTVfQ4Xdj26mPHwRvpsifwHGca8kj0t93UhkSUvtOuLm5n+/9YL7jDkYCgJtYaB+qwUvXAEWAIkARoAhQBCgCFAGKQB9AIBQKPX/MMccsnTRpUp/JEslF9M6dO/e5MWPGzJ8yZcpHdtABIQt/h8JpfkBLmsVrHTOZTMZDodABxIVXv0xZA7mr6/tHr1kz+ezly4mISq6uToz8/Of9nfz4d09P+gjwD6LRluy28b/8pVHbvFlyspFCiL1/0KDha3m+ZIcgrA6FQovOOOOMT+0yeMGWVarhqqt+PWzQIH2qdQwofMTzfKXTuPnug5axNuXEi3qT4DWSEpf6379XF+vsTbi+v/3222M3bdp01s9+9rM/4/bJ1e5gk7x+b7zkybg0zOKJfkpD4OCvqqrE87yY3dZ8l+m6nn43FZqwdFj7jaFQyPHZBxvJZDIZCoVCOLF7aQNyFnY+ybK8RxCEaoYpXBFEJwJeVVUoLAkFOQ3DMATQiOd5XvcSL05fjEJlBZOOgM00P+QVeluLF3AllSGxmwu/31X55jvfWOY92JQ5GAkAOOuUttkfAV/+0UlBpQhQBCgCFAGKAEWAIkARoAh4RGB8SUnJ70mzeD2OidU9m+hdsGDBI1VVVW+Joth52WWXLTnYH2hOQWQIZ18Lr1nH1Jqb54zYsqV/RXt74sS1a7GIXmH8+HDx/PlHOPm+JpmE4+bo6FCoJ7tt94wZW5SVKxN2NjJZvkYQIWPGMccMTQwdulZV1baurq5PFEVhkslkePLkyZ/kGh+kGgwDDRs4kDlAY9ePjLqDQfBqu5tDyr3PxYs44Q9OuJv333rrraO+/vrrM372s5/dg9snV7uDSfDaaU56jceJhCmUNEQ+v3MRvNl9zNMP8PfeLoCHQRzuczcX8ep17qz9obAm7OsAKW/9OzznJsHsleA1s7vtZEKc1lF2rHYF4fzEA2xBxibDMEE4AZLLth8bXXneFb4QvKTY+o2j1R6JL/F4vCMSiZQV0h+L7TJN0yoQQjFVVTs4josZhtEVi8Waw+GwSondXpoFn4ahBK9PQFIzFAGKAEWAIkARoAhQBL5NCNx6660g7VDjpy5bUVHRojFjxryOm8VL8sHkx9yYRO9f/vKXeXBMn+f5tDTBHXfccY1p3/yQh6PFvaHb6DYuP/QCrWPH4/FzNU0LDd+y5eQr33yzy8kvk+DtVOPM99ffUfxxfD0/MFClLxv7QNcgsVq/fONvi15sfzdwZsnJ+p+G/VopY2OJ87+8o/jBI2b11BeNTRc79PI9ZAAAIABJREFUsyN4IVt3EUJlMYQgxY1hi4u5t7/znfjEM8+8bfny5aBLXHzssceueuqppy6fPHnyS1VVVa6O7xqGEcKVObDD4mAQvMraLSXGM2/tiegMtp7uW2+9dczWrVtP/elPf3qf05zi3D9YJG8h3hUksRRKTiYbcxLyNA+5phWS9M1XxDLbJ1VVy3geaikW5tJ1vRghxLMse4Aetnn6wevaccrQdbpvg0k7z/NAShfsUhRlqyAIw/INcDC1gXEDd5JbwrXjVzvctRSPxzdHIpE6v8Z1Y4fKMrhB7eD3oQTvwZ8D6gFFgCJAEaAIUAQoAhSBQw6BmTNnjps3b95Hs2bNOunjjz9e3dDQkCbdvFzjxo27cuvWrURavLgfTF78svbN1iW8//77/0dRlJrbb78d+9i7X754seMWN8hqSyQSjTzPp0RRHCDLchXHcZUMw3CGYbQYzc0/veTNN/sPbmo6IOPW6q9J8P7PjkfTx6//Z/BPks+1/ifw77YGcd7QX8Rnbrs/Av+9act9JbfV3qS83/lmOrsO2pl27AjeZxGqHIpQagJC6fH/67jjBi9pbPzq2muvvQsI3nA4XDNmzJj3n3322cvOPffcRW4JXk3TwhzH2WYP48xLDGkzhZ+cX83VDc6LE44t3Dby+59XaU8vWRKNRt+3I7Ts7CxZsuTY7du3n3TjjTf+H+44+drZkaLwN5AOKKRsACmJhhMrZOiSSjCQkMI4PmS3URQlJghCkZu+Zp9CYJXlD8iuHCC5YuezoiiCIAiKl3hy9TUMA6Qs2FwbNWY2tNfNMIcj8LogCCDBgH3F4/GdkUhkEHYHwoZA7Om6nhIEoYawqy/N/X5G/LbnNUic395cRf+8jk3Sn8oykKDVd9pSgrfvzAX1hCJAEaAIUAQoAhQBisAhg8Add9wxFnRIoeDYrFmzzonFYqsfeOABT2QV2HzkkUfmjh49+mXcLF4ADOeDyS9g7TLk5syZ8+bs2bPP8WsML3ZIMpZAuoFEJxgID5Zlw9lHma3+Snv3PjTzsccci66ZBO+Nm+dEf9zv/BRk5e6Umlkgdv+79ieJ3+96NGwSvFf1+6H64O6/sv8c+f9ikN1rjpdN8LYhxN+H0MBzEGrfOXBgcVIUhdUjRux65d132VGjRj0bjUaTwWCwpqOjo0OW5eDkyZNXusXaC2kgSdIR0tDq6aHplx+QNejWH9x+id890j8clx7kef4rnAzkN99887s7duw48cYbb/wL7hhO7bLXqKVSuwrHwg3DYDRNa4Pj4W4LXPXGO8HNGF7WjROucN8wjAjDMFAwzNPlJjbcARVFqRQEoRWnfaHIZoiP4zgx37vMxKDABK9KurFRaF1iIPZEURzrJEtRqLnx+xnx2x7OunVq4/R8QWY5y7LdTnb8vk+zdv1GtPftUYK39zGnI1IEKAIUAYoARYAiQBE45BGYNGkSP2HChInwEWgSnFBVe968eVgarHYAzJ49e+iCBQv+c/vtt/+EFCCnDyZSe7na21WpX7BgwUMVFRXvXXnllY+Tfqzj+AWx8TyP/P7gJtGShba6rvdwHFeaz2evBO+VG39XBEQuEL2mRAOMNyrcT/pHy+tpPchFo+Z2AyFsR/DOqK39TtWYMaqsaZ91c9weTdP2rFy58uiysrL1yWSyP5CGAwYMWH/KKaesyFVkDWdOoI3bbMmDkb1rjSl53zPlzK7WVyMM93Y+ggv6vPbaa+P37Nlz/A033PAgLi5+t4NstkAgEHBa/+a4vfEucDtGockmIHh1Xe/kOE7wMg+F0Cw2/SGRXXCLc77YSYhJGN+r3E6+8Uh8scYkSdImURRHZN5DxFnA+fDBzRAuxNwU4vkohJ+An9eTB/n80nW9kmVZrE0QL895dl+atesnmgfHFiV4Dw7udFSKAEWAIkARoAhQBCgChzwCM2bMgEyssRAIkLwzZ86cMG/evNVuAxs4cOA1kiSd75ZMcvuxTOIvfAAFg8Fx1j4Q+4wZM84oBLlrjgOZw4FAACqpp4uO2V2KosQFQYjgxkOCF8mHNw7Jmy+D96EjZveU8hED4niq9dOivzY9yY+PDpMmRI9My4CsT2zjQKohm+BdftRR/f+vvHyvrutPnHTSSZuh7dKlS8ea2bqNjY0RjuP0iooKkJXYgYtTrna4RIi1/8HM3rX6kXzq9Qj6YtuaYoN9Mh8OixcvPqGxsfHYG2644WGveHnpb7f+dV3nVFUVA4HAPqmMQpE5Vt+9jEHyHLnFS5blDsMw4qIo1rq1Af28xJlvXBIN3kL4QGITNhcQQiGSkw6apmEVCCN5/2bjqapqEc/zsULME26GtRf/c62PQj0fJHNO+swADjzP6/A+IpVsyeWXdX5J/XHTHjJ3FUXZRguquUGvb/WhBG/fmg/qDUWAIkARoAhQBCgCFIFDCoGpU6cGq6urKxFCNffee+9ESZJca3UCYXz//fd/5CaDtxAfujkmYtvzzz9/Y319/QcDBgzo6Q1y1/QjFou1BINBLZc2IinBS4IZ6QcnkLwXL1kSr9u92/aYaT4N3mdG/iFNXMA1Zf1vys4sPVnrUncpR4aHpnV4cxG87373uwOXTZjwUkNDQ5eiKGFd19mSkpKW00477TNrti4QMECUMwzjOtsc/JAkaRfP80Dm5M1qzl5HXUrqofDdv3SUsSj0i0Ba9mlUf+PD5pCi/ynX5sTixYsnNDY2HnPDDTf8tdD+ONmXJKmF53kB8IYid6qqRnCP+jvZ7q37cNyf53mWlAgi9Q8IG1VVWwRBgKz1nJtCTnYLROIFOI6TncbOvJ98y04FMi0zJoureyvL8p5AIDAAx1dLGyiOld5gyne5JR0zpyngvZMuEOnnHAFJybIsFFdz9B/G9prFmo2PW0ycsCb5rcOxlatNZo1hr69cfum6LrAsWxDtaavvlNj1Mtt9sy8lePvmvFCvKAIUAYoARYAiQBGgCHzrELj11ltLn3zyyYc7OjpOgQJWpESvV63EbMCbmprCra2tRd3d3dF4PB5NJBJFnZ2dqLGx8bdm20Jn7tp8ADflInjdVDUnwKwLIVRCsijV5uZbxHh8zNgvv5SP3bQpVpxM7vtgNQneTjXOfH/9HcUfx9fzAwNV+rKxD3SZOrtQdO3x5ncifxr2a6VH3ZK6cMMsqHifU6Jh2YQJtR9OnPhCKBR6o7u7G0gkPRKJ2Bb/g6PsqqpCQSqiAkfW+KEQkSzLG7IzunEwMkleeeknBxQyCpx5vCfiGWd8s422eVdU+ttLXFhFt9plob366qsnNjc3j7n++uv/RmK3UG0VRQFsKjmOG8Ky7O5CjVNIuyB/oKqqLooiV8hxwHamYJbM83w5rsRFFgGkQVqin36Skng4erk4/rnJDs1sqpXhns7QNC3IsqzIMAy8L/NepMSsruvluq4rkiTBhtVw67sLdHkRQlAcLRgKhYZomhbQdX0v6RqDMcBp3CKMZoBeslhtfuOIdYmdsLb4WTDbVh9I59bumYDfZpZlGS+/UflwgXfp/PnzN+BiR9sdGghQgvfQmCfqJUWAIkARoAhQBCgCFIHDHoFp06ZFt2zZcsGSJUseGTx4cPpI+BVXXPGyH4G3t7cH2tragKCN9vT0pMnaVCoVlSSpSJblqKqqUUVRiiC7U9O09H8ZhklxHBfjeb4n83+x7u7u0dXV1cuvvPLKReCXLMvAf0BWYTqbqjcuTdMGZ0sMqKraCkXv3Iyf0Znk8h1DjsViW4PB4CBcosP0Q5blYpRMnsz29Jxe29goXLZ0aRvcMwleJ3/XJJPp7MOjQ6EDCvhlSzQ8NWXKmF11dX8HgtfJbmbuOgKBABAxQ3Ha+92mM9HzNKcZnyKEPgLbhmEkDMMYz4wZNokbNrAbBQStN8he+cO1Fca/GtZGA4FHwA9rFtrLL79c39raOvr6669/1O/43dordJEpt36R9uvNOGAsIIp4nhdJ/SQp3Ihrm5TkNQwD/GZxCgPm8sENwWvKSeD4C+9g8FMQhCInHHDsWW1A0S3mmytNHOP0d6OjbPfb4hRL9n03WaxWG3Y696Q+5GpPSry6HRdnfuxwy/59hTkEnXQ3mzP5fAc9/Y8//nh1Q0OD7Qao27hpv4OPACV4D/4cUA8oAhQBigBFgCJAEaAIUAQyCMyePXvSP//5zwt37tx5w+DBgx+xI3hTqRTb1NQUbW9vh+zaokQiEQWyFgjaZDIJR/NLFEVJk7YmYavruqqqajPHcT1FRUWQFdMjCEIsEAik/xsMBnsikUisqKiop7y8PFZTU9MTDAZ1c2LMD8P77rvvrrPOOmve6NGj9xVAgWwpwzAqGYbpBvuFnkzIsjIMA47o7tORVRSlWRCEardjS5KU/pAEEgUhBHqCjDX7K5FIxMLhcJGbD1fTp0QicdGozz4786L33mvxm+BdO3x4+eLTT+8MV1b+jgQDyMKFYmkMw5SYmYqGYZSa+pZOttyQRk42k8nkudBG1/WxxvdPOkI8a0LBM3rjM+8bWMqLP80iWrRXX3311La2thHXX3/9Y05+99Z9r2vdq59engHr2Ac7DlIc/CR63WAIJCdCiCfNLjXjdPOsGoZRxDBMLN9JB5BMSCQSjcFgsAhHroU0dlVVIaMWpBPSEjVw4ZK3BCc0wCaIvEOmty/vG/DRjRQJ6B6LohgmXZ847Umxx7Fp18Zt7LnGg39/sCwLeHrOpof1GovFVj/wwAMF/7eKW/xoP/cIUILXPXa0J0WAIkARoAhQBCgCFAGKQIEQCAaDb0ej0d0sywIzWwRkbYawLTIMIwhEKmTXwn+BoIUMWyBrOY7rikajiXA4HItGoz2lpaU9FRUVsb/+9a9LTFdnzpxZw3HcKBLX4cNwy5Yt/ZYsWXLn9OnTZ9n1NQyjRtO0JM/zjsdzSca2a5tN8mqatpPjuEFe7Ra6v7Z7999ve+KJ7X4TvF3RaOCxSy8Ns/363eY1BtChBE1pHAkAN6QRrn/JZPIcbcqJF/UGwZu455kB4va9DwaDwX1FEiG2V1555bTOzs5hU6dOfRzX70K3g+wzIClwyLRC+eIHUdQX4nCDj0n0mptBQDzJsszAcfKMPdgYy6tD6va5gfdebxK8kiQFRFGU8xTDkgzDkHGydgEb0nWTL+MU1xZsYCGEWmEDUFVVeK+1sCwbtJn7Kl3X261Espv1YfZxO8cIIWI5IFw/eyuD181c48bgtZ2maRvmzZvnC4nv1Rfa338EKMHrP6bUIkWAIkARoAhQBCgCFAGKgEcEQI/35Zdfni2KYg+QtZFIpKe4uLinsrISsmuhsrntlesDbs6cOQ3WDqQkL9h97bXXTt69e/ekadOm/THX+KDBqOt6olC6edZxVVWVzCPXXiQaPE4VUXdt796bznv77ZGjurpigeOOizh1/n/JZFo+4Xeh0LbstvKqVXHU2bkvq+2hSy+tjg8e/FtBENqd7DrdNwyjRNd10B/Nm+UERKPfx2dN33qD4AUNXvn1FQFmT+uuIsTNy8blhRdeODkWiwHB+w8nzHrzfoZkhKzrXs9CsxCcyGtGHWTKI4TKgNTyi1jLNw/wfgItbUVRdgSDQdiQapVlGbL/RcMw+oFutV9+5CMg3ZJ/GU1hyORNnzIAcplUNoZknYIETyAQ0Ox+V0hjwCVkrf7l6+OWrATtVSB4szdIFEWp9LNooZt4IXYopiiKYhXJPOG2JcloxrWZq10hxiLV2c8U5ION705FUXra2tp6Fi5c2GtyUl4xpP3JEaAELzlmtAdFgCJAEaAIUAQoAhQBikAvIDBjxgwoplSXI9sopwdmZWiO42rMgmTZBC90tiN5gQCBjyKe52216R555JGf9/T0jCkvL18xYsSIFfX19V9nOwJyBoFAAMhXV5q4uNDKstwVCATShc9AaoAUJ9xx/GyXSqXGfWfVqhtApgHH7lUIjYZ2TyH0pVP71+rryz4eO/aZ8vLyD53a4tzHITwOZYI3ef9z5UDsCinlxWAwuNkOk+eff/7UeDw+6LrrrnsSB7NeblOHELL1uxB+ZEsUkBJ8uXyCo/EMwwRBQ4bn+SSQloXw38kmZK4zDAPEGvizT/7FqV+++9kkHxxdh40TpwzfXDYLQZrl819VVdAt1nMUwXKUEvC6GYBL4pKuRZBB4Hl+lKqqG3Rdh4zZ0mAwCPIMUKzNl8stwUsaC4mzoO8LMh9upCNIxjHb4s4frm2SjVz4d9C8efP2ncjAHYO2O7QRoATvoT1/1HuKAEWAIkARoAhQBCgChzUCkyZN4idOnFjrphAWHE3lOK4YCBM7gheAM0le0OplWRYywzqcPnJbWlqC77333olNTU31uq5HqqqqVhx33HEr6urqrJmj23Rdh+OwdkdhfZmzVCqlBINBIduY3/p/NvbTWbNusxdNmQYcEKYilJbSWIgQVrXvf55zTklTdfVWfuDA+3Hs52sDhJdhGHkL6BWSjADfupTUQ+G7f9noNZYD5nDzrqj08L+lEl78TT7bL7zwwhnd3d3V11577ZNu59tv30178Mz6kcELJAzskeTKBM2nPVuI+QfpBpZl08UFD8aV0RSP8Dzf4cf4ZtEtwBi0ZL2Qa9ZNLdM3IH3hf5vEuN8ZvbDOQLJFVdVdoiimsx9xC+R5WR8k5KCXcfyYYzsbbn3SdX0Yy7JbC+WXoihxQRAcT4/4MT7pBiCsZZ7n4SHJxdPBSRasoqCpVGr1Pffc0+lHHNTGoYMAJXgPnbminlIEKAIUAYoARYAiQBH41iIwderUYFVV1ShS3U3DMEIgmTBv3rxlucADktcwjBNZlu0mPZ68bt26fmvWrKlvbW2tFwShZcCAASvOOuusD8LhsJZMJttDoVB5oSYNPuCCweC4A8g7TQNpAc/FWJz8dlt0KdbR8egP33ije9T27Y4fn9cgNFpBiHkGofVO/pj3lx5//KBPJk5cHIlEXsTtk6sdFDjieT6nGbckBolfhSJ5IYM38HXj/bmyd8HHF1544cyenp6q66677mkSnw+ltkBAAvGo6zoc94cig/suJ5KtEPMPGpmkGuF+4w1xAR4Zu+nCi16IUycccf3HIczcZo46+ZBIJGCNwKmJI1iW/ZLn+bzvdq9rgzQOr+M5xU96381Go5nh7WWt4fhZyEJuJO8PO18BA1VVdWuRU7PdN0n+9qeLrLZo9i7OKjg821CC9/CcVxoVRYAiQBGgCFAEKAIUgcMSATeyDclksvHee+/dmA8Q0Py1I0tJQFy2bNnILVu21Hd2dp5YXFy8csiQIR+ceuqp60HD0c5OJrMNuf2Y1XV9M8uycEx9v4uUGCCJ0Y+2sba2V379yCMrcWxdi9AoCSHuWYS+wGkPbTbV1pa8dvrp25gBA+7D7ZOrnV/ElFc/CkHy4hC8zz///NnJZLL8mmuuecZrDIXuD+teVdWWQCAQItkIMuc4U6mesWbPkT5LfqyX7u7uDUVFRXWF0nZ2Ow+kWFjH8dI3yw5W9qV1PD/mBHyAzR6O49Ka2zhEs1fCldRvr+O5XRf5+oF0kKIorQzDVAcCgUC+tplMevg93G+TpRB+qaqa5DhO6I1nzM285Jp7RVG2CoIwzAkTmr3rhNDhe58SvIfv3NLIKAIUAYoARYAiQBGgCByWCLiQbdg2Z86cA4p0WcHxg+C12lu8ePGEXbt21UuSdERxcfGykSNHvj9+/PidmaJKLGQKA7ErSZKZJQfHl0GfkhNFEevf6JIkwZFhkK/Y7/KLTCnU4tGbmmZW7t1be8pnn8mDm5ryFsn6MUKjehDi/4XQOlx/9paXh5688MK40K/fH3D75GrXl7D0i+SVl35So7d1BtHqTevtCqtZsXjuuefOkSSp5JprrnkO/u4mK8/rHOD0t85Td3f3SkEQBvI8fxTHcR3WrHyrBqx5pN+a7W5uujAMoxmGISOEIiSEk1PGN04sQB7KstxRqEJTOD7Ytclgd0CWM449UrIyl00SDV5zTXh9hqHQGsuygxmGaQFJEF3Xy1mWzVnI0e3JBhwcD9U2GZkLmeM4eKYOuMwsei/yHaTYqKra7pSFTWozV2ykm7i51iw8gyAXoijKJkEQunRdFxmGKeJ5PgRjA6Euy/IGKs3gx8wdmjaw/vF4aIZGvaYIUAQoAhQBigBFgCJAETicETBlGxRF2SYIQlqXDv43FFfTNK0J/gaZfFCY5O67785LEM6cOXMcSdYfLq5bt24t/+STT45vbm6uhz7V1dUrJkyYsGLIkCEx0wZ8zAHxC0cyTT1Ju+OZ2WPmqqjtJmMINx6/2qVSqbpAZ+fFXCJxjCSK7B1PPGGbYf0ThEZ1IcQ/T0DwpgSBe/hHP6pkamunefUXh1ACGRAn3Wavfpj9vZK8yYWvFnOffrWRZdkdoVDoDSe/nnvuufNkWY5cffXVz0PbQ2FtAUEK+tuBQKAsUzQxZRhGWmeXRAMW7JgkEG6mn2EYQLhITrg63S/UEXIZ2EqOA4ISCqpBcS2iyyPJ2wSDmYUviQbONFZVFYpXirh9Tf1fEpLealtRFJFl2VJJklpNcpLn+WqO49py+YCT3Wvte7AIYdBaBkIQngu3Re9w5wHa4coLkNj00lbTtMEIoaZcpLMX2za/1QYJeU2yKQHrBzarGIbZ5bSR7WdM1FbfRIASvH1zXqhXFAGKAEWAIkARoAhQBCgCPiAAmblA+M6fPx+rSNfs2bMn+TDsPhOpVKo7GAxC8Ta0atWqQevXrz+xvb29PhgMbq+trV0xZcqUj7LHg6xeM8M3ny+5iIS+mmVpFwsQvQghcei6dT+7bOnSA0iTGxAa2YaQ8CIBwQvj3Hf11dXGwIF39Abx6lexL5x116OrU5mLT/luYOJROQmmfHZis+6rKufEW3DGgjbPPvvsFCC5rr766n/D/09CPOCOUYh2fh7BBrIVyBkzSy6fv5B5C8SynzEBWS0IQpFXm0DmwaYQEKy6rsM7KU6qOZ5ZA0CU7ydlgeubJEktgiCEerOIHJDaTvIATv7bFXfL1SfXxpvTGL193zCMEjckv1s/szctYPMM1mQgEFAKsbnq5GemiOZAjuN2OLX1ep/0vUmS8a4oSnNbW9vXCxcuTBcApNe3GwFK8H67559GTxGgCFAEKAIUAYoARYAiYEGgAASvFAwGD8g4W7p06dht27bVd3d3jy8tLf1g+PDhH0yaNCknCZ2dGZhKpRQ4Qh4KhbCqgff1zEu5q2vKCcuXn33KmjX7HX3+GULfaUJIXITQWnOadtTURJ+aMmWUKMtdRbFY140vvdScvYgfO//8fu0jR/5REITdbhc4TvYu2HY6su12fLt+MVb/o3DTxTw3qCaBZdcwkNbSKRqtnaLy+VflaOVXDcWBwONYfb8heM/XNE248sor0wXrSIkK3HGgHeANxKHbbMvssUizPfP5Cpsm8Lw5ZY8WAh9c3U0nrIFcBfLZzEb2Iidhp1fsNL55Hza9RFEM42ZFW+26wder1jmMT1gwE+SA0idK+vJlGEYNwzDprOreuBRFEViWBZmLUvNdwnEcZNfvUlV1BM6pFb/9NAwjwjBM3G+72fZICFvoi5vVTYupFXrmDj37lOA99OaMekwRoAhQBCgCFAGKAEWAIlAgBPwmeJ0+7KAy+1tvvXXinj176hVFqaqsrFxx9NFHrxg7duxea4iapvXTNK1VEAQJjo1zHBcmyYIzPxjBpq7roKPJ+wWhoijreJ4f5YawsfqgNjffcsGbbw6r27272/z7TQiN2I1Q6BWE1ljbPn7xxf33DhlyNytJI63EcFc0GthRXR39sq5O2XbkkY8Hg8F9xDBpvDhk0jPPPHOhKIrFkiTt85l0HJL2tcOHXYdOP641u4+RTPGoKy4yqsaipMQbHTGVURReT8lI0fUOTVW7DElJdLS2fkoyXltb29FlZWVrrrzyykUm8WDVrCWxhdMWiFTIKvW6ljLrPMWybBBnXNw2Ts8z2MFZN7jjZdr5Qhhma47CO4XjuP3eMyR+eYmzN/uaOuc4pyJyxS/Lcr9AIICFVW9nxpLMWVZbOD2x2UP/vF1hw4bn+RJN0yJQnM4wjE0MwzQnEgmR47hKQRAihmGAlEoJ7maa375CdjzLsmGwW8j3mlu/Lb/bw1RV3QCEOMMwNaasBC2m5hbZw7cfJXgP37mlkVEEKAIUAYoARYAiQBGgCBAiMHPmTPh4GkXY7YDmZjEnEiJ18+bN5atWrapvaWmpZ1k2XlNTs+Lkk0/+oKqqCiqRQxEVMZVKfRaNRgd5JcC8ECzZwWa0SpN+HCNXd++ef8PzzyeLk0kFxrkZoRE7EAotziJ4F5966vC1xxzz93A4vEzds+cPg3bvrm6rrkZSMBhXDeMDiWEuYouK/gr33c6lE5n34IMPzhJFsVPX9a8QQkZZWdmAzAc5kJQMZJC6HduuH2Rf9vvO8PONiWPbjWSKA0JXb+tCRlsX0iQ5nurp2a4lpS7IMlUUpUdRlLiqqnmL2OH4d/nll6fJXbh6S/4jkyEKRQfhe9WVRihob/M8X4kTI24b3OcGtx3OuH7FkS1VoKoqFGfapwWO40t2Gy9xwhy7nVtSX936mUgkVEEQYFMsrZGOM24ymUyGQqF00Suny61fTnZx7vuVvQrkrCzL7XBaIhgMguZ9FDYfIWM3H2Zw8sEwjB6TrDwYJK9VNgI3axYH20K2yeAGxep2zZs3b3Uhx6K2Dz0EKMF76M0Z9ZgiQBGgCFAEKAIUAYoARaCACHgleTPEBRQTYt26uWLFiuGbNm2qB73eaDS6fvDgwSvOOeccouxLp7H9JBf8Ki6V6uj4wVlvv33asZs2pbNUb0GobgtCkdcR+twazz+nTKnYNWLEI2aGbiKROEEQhM2CIOSsbu+ER/b9TAYaa1ccZ9myZSPXr19/4c033zw3l+YmkPJwrB8I8IwNlud5ILVcXalU6sRUedEtPBRGkpRuVtPWNU1QAAAgAElEQVTXGklpLc/zm0VR7HBllLATrBme55HXDQbrsCAVABiRbIZguu1L5qt1LJJnhqRtvnhAp5QkExkIRjvN2ewMRUmSNomiOAITS8dmXuIttISMW/IwlUqFgsFg0jH4/RtgZcZ6wYvQH9vmXnSYrQbdYPtNrT8uxHHcvg2ojESLr6dLnHCyk3Fx2thzstkb96FgnaqqK++5557O3hiPjnHoIEAJ3kNnrqinFAGKAEWAIkARoAhQBCgCvYSAW5IXPtqhQj1JxWynkJYsWXLs9u3b63t6esaUl5evGDFixIr6+vqvnfo53dc0DYrbCE7tcO7jHkvOZB+VI4Q2aprWDdW/IeMUPlgZhmHR3r0zfrhkyaDBTU3pD//pCNV9hVD0DYT2y1R67KKLBrQfccTvvWjs4sQFGauqqup2mWgLFix49Pbbb/8JCcHhlTzo6ek5IRgMbuJ5vlcIXTuMIBMUjrvjFB1zwhhIJsMwUjiV7DOZkTIUR8KRJ4Hjy8FgcJyTDyT3SefPLxIPMg1hwygf0QvHzRmGUXieh+fL8SoEqeo23kL4kg2AuWHzjUqNbsB9yLSH/9i9ryEWksxdczwcbVu3ODlOKmEDLzrMMBTJuw/Xtd7EBk45gFSE1bfeHB8XE2u7zImZDfPnzz9AqseNPdrn8EKAEryH13zSaCgCFAGKAEWAIkARoAhQBHxAYNasWRNJsuZ8GNLRREtLS/C99947sampqV7X9UhVVdWK4447bkVdXZ2rrNXsquaODuRpoGlawImky5C4QWvWVrZJdfv2BT998cV4NJVS4d6tCNWtR6hoCUKfWdvee9VVVai2dibDMLbZdaCN6yUea9985NPOnTuvvv3223/FcRyWlqVX8gAw5Hk+jc3BvIBkkGW5QxTFKo9+QIEjrEKB5jiQ0WoYRouiKFogEKjMJnsza7FEVdUdfpDQ2fG5lRYgJYdtxm2CZ4dhmKHZGdRAtAmCoJC8s0ikBEjm2O0aJyF5IV7wCVc2AdqS+GWSu6RjQHscgpcEz0K29bomSQle3IJ3JHPlBR+7NUcytlkY0pQayfwXTu/k1bh3KwcBci0rV67c0NDQcNB/A7zgTvsWDgFK8BYOW2qZIkARoAhQBCgCFAGKAEXgEEXgtttuqxNFsTbb/Tlz5jTMmDGj0o+iYl6gWbduXb81a9bUt7a21guC0DJgwIAVZ5111gfhcDhNfOBc2UWXcPrkauP0UYyj3SrLcjTQ1HT39H/+s9Ec53aEhq9BqGSpheBNCQL30CWXlLFDhvzCzp+nn376gvb29mMqKir2K8zmNr58xBNkH1988cUfchy3A8c+KSFiZ1PTNCDJUzjjFbpNMplsFEWxjIRYNH3KELXb3GpeZ0jmJl3XK0zNU8CGZdlqhFBLLvLfL0yc1nz2OKTt7fwE3VxJkj5jWTYSCoX6QxvAASRSIKuaNDY/3wHWsd3ESkLwmmOREL1msTVRFPNyID09PQpkS5OQx9bYNU2L5tvEgrZuYiWdW5z2JO+jDH56IBCAUw1gniWRISJZEyDhEAgEiNczTszWNvDsZG+W4JLe8JsGtnJlfwM+JuGbS9aGhOjVdb1n7ty5K0ljpO2/XQhQgvfbNd80WooARYAiQBGgCFAEKAIUAQwEpk2bFi0uLh6f3RQIXvjbpEmT+PHjx4/yu4gThmsHNAE92C1bttR3dnaeWFxcvHLo0KErzjzzzHVOtnRdb2RZNk0SeblwPtxxCA1Jko6o+eqrX16zeHGb6c9MhIavQqjkbQvBu7e8PPTElCktgYED59v5DQQv/P2KK6542Utc1r65YlQUpVQQBCIdRFwCIZfvmqaFOY5L+BWbVzuZgoJVkFqMEErqup60y+aGNSDLcrMgCEdCBq6qqi0mSenFByDUdF0PqqoKesRRP4r94fiDs+6z1pBOQojZ+aAoSqUgCK1ATIEkA2Q/MwzTyXHcBMMwdjtl0WfbBBsg0+KGoHfCyAU+rnWYcXWKrT4BWQ7yILIsxyKRSBMUBzMMIwRryS25C5jgELwkxKoTzl7u2xGc2fb80MYlXQs4GHqJOzNPWrYutWnTzNJnWfY7QNQyDKPBhlFGU12G/60oioy7TvL9/uH+Hui6vnnu3Lm7vMZN+x/eCFCC9/CeXxodRYAiQBGgCFAEKAIUAYqACwQgS5dl2VpVVXsEQQASoGf16tU92Ucj+0I2rzW8xYsXT9i1a1d9KpUaAnq9Rx555AfHHXfcTjsI4Ih9IBAocwHPvi64H+447RKJxElDv/jixsv/85+t5gCzEBr2CUJl7yC0r8Dcptraktfr61eh4cOfsvO9EARvLozcEDU4WOSbE5AgQAiBJMa+AkVe5tDPvkDMZOwBefZFWlf5myy3UhyS309fesMW6VyStrch2xKiKIaz/w64MwwDchk7AHeSrOh4PL4zEokMKgReJPF6WR9wdB1nsy0jZZGUJCmm63pZJBIJWki9NMHs5pkmxQ6HWCW16aY9DuYkc5jjd0a2K/qXz1/QamdZ1pX0EC4OOLGDHwihLjfZ8VY/HAherI2NpqamDxcuXNgnTm7gYkzb9T4ClODtfczpiBQBigBFgCJAEaAIUAQoAocRAn0pm9eEdfv27UUfffRRfXNz84kIIaa6unrFhAkTVgwZMgSy/tIXzgduvmki+fDHJTTktrYbDFk+Yfj27fEfNjR0zkZo2AcIlS2zELyrRo2qevXUU3eVlZXNsfOvNwleN5q4fhBIqqqWHcxCa06PLxRPQwjFvRIjTuP0hfskzwH4S9reGqMkSS1OuseQzSpJUgdudrSmaekMdCDhC4EnbrxeNIEhu5Fl2Tpc/xVFaUIIVVszqq3Z+KTPKBRjg4KRBONjkXq49ty2w5HOwc0wzeUDSAvgFEW09u8NHWPcdakooNghKG4xtvazwxIHXyrP4Af63w4blOD9dswzjZIiQBGgCFAEKAIUAYoARaDACOTK5gUCRVGUbTC8IAhDC0Wk5Apv1apVg9avX39ie3t7fTAY3F5bW7tiypQpH3n9iMb9QAa/SAmTeDw+uXbz5nO+fP314vcQqngPoVVmfIu/973ydaNH86GKip/bxdybBC+M70YyAeejPt9yNTNl+2IWr+k36HR+o9pweF9u5pLk2bGil0qluoPBIJDnvl7d3d0biouLR/lq1IUxt/GlUqnVwWBwnIsh93WxvqNI31ekGz1eN9e8xGnt67QOSXGw80uWZTcZvMNYlt13ksOveE07TnFnjUdcCDKXv7nGdSpASuUZ/F4Bh689SvAevnNLI6MIUAQoAhQBigBFgCJAEehlBKzZvCaxe8899+yn0XrrrbeCbmuvE70AxdKlS8du27atvru7e3woFHp75MiRn5166qnrdV1PZ5+xLAvfB6xd4Rg7KHE/lN0QGmpT08xlq1aduu3rr9nP4/GPPvvOdyJvjx9fJFdU/C0SiewjfLP9OggELxzz1kn0T3Fxy7d8NU3rx3Hc3l5e4tjDuZlzbON9qKGXuSTtq2maApq5focP7yqO4+A9NdRv2yT2QBOY5/lQduErJxt+ELyxWGxrUVHRMCgmBpnnINfgNC7ch8J+DMMoJNnqOJmzOGN7aYOz9nDa5PJBVdVIKpXqjEajxOtV07Q6juM2e4kvV1/SmEDKCHS9Sdck6e8lyEEYhgGSEE3ZG3dUnqEQK+HwtEkJ3sNzXmlUFAGKAEWAIkARoAhQBCgCfRyBWbNmTSxEcSMzbLM4jlnN20pYJBIJ7vXXXz+uubl5kqIoVZWVlSuOPvroFWPHjk0ThiRZifDBjBAK+XWM1TptCxcuvCbZ03PpL88+u7GnpOSdQL9+z8iy3BUIBEpyTW9vE7wZkqeC47h9xeGclp4fmXGZglBQJ6jPafFmMMlZxMgJn0PpPsmzkocM2y/bGZ4pjuNEmGM43g7/NQwjUUhCH+QfeJ4vLQSBTDKfiqJAIb5qkj5eZSbM/lB4DcbFLZ4Fbd3KpZASjbh4JJPJRid5jlxjZ34zgCPSM7ITjJvCgPF4vAPWEsMwjYFAYACu72a7QhVZg00nXdeHC4KwHdenTAE/kPTwvPmB867Inhsqz4A7U7QdIEAJXroOKAIUAYoARYAiQBGgCFAEKAIHAYEZM2aMEgShxq+hzcrf8GFuR1BYPxwhg0xVVR3abd68uXzVqlX1LS0t9SzLxmtqalZMnDjxvQEDBgBxi3UBMcLz/D59X7tOpDqVYOPxxx+/qrW19Yxf/OIX/x0IBNIVxFVVlXieF3M55hfBC8XMGIaJQnazYRhQbC+nDqMbyQQgU0jJpOyY3ZJLWJPqsZG5HjNmWDdEkUcXeqW7F+1YC6FlMAwTYFlW8Yv4c7OJAEfFgeBlGCbZK+DZDAJkK8MwQXPzC0i57Gawq5H9N6eNn3zxQPZuMBgcpOs6J4qiI0divhsMw4iqqsoEAgHwuYsUMxzCj9RmhqyGLFBiyQ03a8bqH2itq6q6gWGYGih6p2ka0caXaUuWZS4QCBww76RY5PgdgrXDwrOGa6+9vX1deXn5WNz2udrZ/QZn/wZkn3yg8gxeUf929Xd8eX274KDRUgQoAhQBigBFgCJAEaAIUAR6B4GZM2fWuPkIt/MO98McPjCBaOV53laGYcWKFcM3bdpU397efmI0Gv2yqKhopxMaQLYyDAPMVF5SCI64AgHgZM96v7W1dXwikThq8ODBj5l/B7aVYZic3zFtbW1Hl5eXf37FFVe8TDJWFlFRwjBMlaZpBxyXzWVT1/VBLMs64pXd3wvRC0RTRlKDVld3O9ke+0mS1Mbz/BCvmdRw1F9V1Z08zwt+6HTDJg6Ehiu3YsKQKZDHsyzb7hGafd3daNTquh5lWbYnm8w1CTCQq8gQdYYsy4yqqmwkEnHFb1gLrDnFbEfA67o+DCG0g0SmAcZxO0dOPrqVrMD9HbEbH/STFUVpi0QiVZB1nsl8BfkaosvL+xB3oHg8vjMSiQzCbQ+xAHHux4Zs9m9w9hrIJnipPAPuLNF2gICrFyCFjiJAEaAIUAQoAhQBigBFgCJAEfCGwNSpU4M1NTUTvVkpHEnw2muvHdPV1TUYyNt8PobD4apEItGSrw2QwJqmqYZhEGdlpVKp8mAwuI9swtF2vfzyyxe5xRV0QFmWreI4jog0hSxeIDYYhoHjvMSXSWywLAsaoIxdlqKdUTdF3oidox1yIqAoSiXoL7Ms2+0VJlVVW1tbWzf78V4AX7wQdn7qxAJ5DWuaJDM4X3Z6Jqs3ZiXCzaxaEmLa6dRD9nzmyq6GzF/DMGAdEGtiFyqL180mgdv1YhdDMpmMh0KhiNdnohD9NU3bQLq5qut6I8uy/QvhD+BuFqSEDVjztAOVZygE2oe3TUrwHt7zS6OjCFAEKAIUAYoARYAiQBE4hBCArF6WZetICrq4/SjHhcU8Ip2LcFRVdT/90Gy7cB8hVMbzfAfumPna+XWEPXsMsygez/O1cLzYja+apoFO4x6SgmvWcczYcEhss1+GXIKsTyJC2k18fvQp9Hr1w0dcG4A9QghkVppAVoBhmDhu3zzttkmSxIuiWOvVFhSICgQCZW7skKxBHPuGYQwwDGMvbpZrvizLjG+QLb+fLipkH0NmryAIWBITpGsx37sHdJIho9jNGijEOy2Xjm0uiRuQRTAMIyyKYl6pHbu5tvNfluVUIBAgzuDFWUukbWCzQtd1a+G8baSaunD6BORYwuFwWqe5UJcVSyrPUCiUD1+7lOA9fOeWRkYRoAhQBCgCFAGKAEWAInAIIjBt2rRoNBodBdmgOO7D0WSe53Wctl7a5CJDQGcRIdSciwD2myjyEkO+vuZR2NmzZ09yOwaQKiDtwLLsVhwb5nFdaAuZu9ZCeCS4kR6Bx/GtUG0KdSy9UP7ms2sYBhRCU4G0hCxVhmEUXAIzn13Q/CwrKxtFstFjZ88LcQhxeR3f6lMmw72cYZgdOHOV0XNNCoJgS6jJsrzHroCXoijpOQEN10wByJz6z7gEL26mr9s1AKcGcsWJg1WONnUIoc3We1BIDwj/7HlVVRWKVkZ4nt/jZjy7deb3+nHjF/TJzB2yaoBLkrTLzQYKkOOglZ0pQpeWQIHMdLOQKe6pi3yxWLOhqTyD21n/9vajBO+3d+5p5BQBigBFgCJAEaAIUAQoAn0UgUmTJvHHHXdcHY7mH5BMDMNIhQ4lFzEHR6PzZaz66Z8XwsoJHzi2O2/evKYZM2ZU8jzvilyDI7WKooTsitxlj68oSjyjX8zb+UZC8GaIDCFfITin+HvzPhBr2YR2b47vx1gZAnI/8tAvuQywDUfCOY7D1gm1i0lRlCacd4hdX1zykwRLTdMGcxyHRfCC3XwFFWFjC8g1O0I9Q+wCqcc7vTN6enpgDhWcZxYnVqcTDTnmaasgCKDj69tlFzdIgGSfTtB1vVyW5VAwGNxNMnjW5tQ+WYHMuyguCAKRPAOcoNA0LWFH2pP4ZW0LPrIsyM1z+/FeMJYbCYt8fsD7GuQVgPwFwheKc+bSuseJB57d+fPnb8BpS9tQBEwEKMFL1wJFgCJAEaAIUAQoAhQBigBFoA8iACTvxIkTv+fkGhxL9kP/02kcuJ8h5syPWPhTzuw40x5k1AmC4AsB7UTW4MSQq431gxqwHz9+/ChcqQYowmMYxjYgiG+99dbSYDA4Lp8vkiTBkeFUKBSCY922F6k2Jykh7AUrv/pmNg10wzBA6mBfNpwfWbB++ZhtB8ghXdc7GIYZwfP8fkUD85GOpP7AZgFCCIqduT7mriigViBAMTLii3T94QyQj7C1wdlQVVXPR7ziEMYZbWvQEdcDgQDYTC81wzAEyPJNJBKcKIptUNQtI7mhw+YDNMoQdqwoiti8iRtiHI7igzQPDoa4bZzeB3AfThswDAOnDnaQvFvh/QV+5MKFxJYZT66MbNx4bdZPNFfhw0IQvHZ+wvvNaQ3b9aPkrttZp/2wX1QUKooARYAiQBGgCFAEKAIUAYoARaD3EMAhCsGbvn483zCMiBtdyhwfvrr1qK2fswGE69y5cz+02nSSa8gcQ9714Ycf7mpoaNhH9s2cOXNcvgwxHH1KUpKEtL2f2PltC4hJwzBgriVN0yDDuVdkSJzikCQpwfO8nG9ugST0i6CG8URRDDv5les+SAZ40WZ20t8m9UtV1Xae58ud+mWKTkHqZV6+AjRR822S5BvH1KhNJBJBQRDg/zqd/HK671Z+JJlMtodCIUdcnMa33ncieBVFKeV5vtiUzHAipq1FIGEcq5xMtl9uNgdA6ofjuDaSGB3aHiBR4aPtgpqiBG9B4T2sjVOC97CeXhocRYAiQBGgCFAEKAIUAYrAoYrArFmzanGyujRN2+n1KLdfGGWOlveoqtojCEJKluWeRCLBl5eXj3U7BpAfoii2QzErXF1it2NZNQ+nTp0arKmpmZjLFnyEr1q1arOV2DXbOpHzOKQ8KUniNxnnFkOv/eDIOMuyMN/7XZkj4ZBt2evfsEAGQsYnTqFAIHgzhb4ga9TzZWY5Q1apLMsgSbDfcfh8A/glGeHX2nIiHV2ABUXtiKQALGOkC235uTHiRJLmis9vXNzMVy4cTGKXRMLCDaZQ5I3jOF+KRcIGEcuyYp4M3iD8VmVn4LtYfwXrMmfOnIaCGaeGD1sEev3H8bBFkgZGEaAIUAQoAhQBigBFgCJAEfARgdtuu60OpxCMoii+6ze6CSPXBymu1ITdmECiapoGOqJD/dZMtBvP1OGFe7lIWjje29LSsmHhwoWpfDhB3OPGjYsGAoGooihBnuejQFBDgSNVVYt4ns9brd4NSeKmj5u5LlSfDMkTykXMAOkN2pYkZJNXX0mLg8F4bnRYSfzEnWe//XBDHJpxZQoQJv3Kbs7gLIGONQl2ZlurHi0unk7jQEYxPNccx4VJNqP8ltnBIYyz29htKHnJIHeDqdf1ap6o0DStNNfvRUYnvVwURdlpPg/WffBx7ty5Kw/W+HTcQxcBSvAeunNHPacIUAQoAhQBigBFgCJAETiMEXA65g+heyFc/IIOCE9FUbbdc889OY84A1lKStJmH1OdNWvWRC96pDjxWsfMRfCmUqnV+WJ1Ggfm1TCMEA4xlSkSlP5mAz1QJ3mKvrAenOLPdx+XFMoQObbF6byMb9dXVdUynMxda18cgs2rnzhY+Vng0OovaXZ55l1FVGANBx83fph2QZLFfJ+4zbzN5SP4Bfecnlezv6ZpVRzHteDEjNMGZ/3ZELxqtuyCV11csxAb7oaMU8HOfLHLstyhKAqKRCJleealCU6VBAKB4bhzg4O3323gN3XevHmr/bZL7R3+CFCC9/CfYxohRYAiQBGgCFAEKAIUAYrAIYjAnXfe+T3I9rRzva8QeaQfonYxAdECdliWhczYzqqqqlJd10uzK4jPmDFjlCAINYWcSqsO74wZMyoFQThAWoI05mx/gThmWbaatFo8DqFXSGx6w7ZT8SarD2bBPz+IGr+fJxyCzSueOOuhUH7gjJ0dn67rw1iW3ZovbrdFqaw2SXyz6srm05QlnSvwAfrg2sTJ6Cf1wWnu7TZJsrGLxWItRUVFVaRju50PVVVLeJ7vIh0PMo0FQYDieNF8fZPJZGMoFOoPbXpjkwjWs67rGu46MH33+htDih9tf/ggQAnew2cuaSQUAYoARYAiQBGgCFAEKAKHEQKzZs0an/3B6jcR5RUu0mzW7Kxk+Mi+66673sfxY+bMmTUcx43CaUvSJldBm9mzZw8FjU47W6RxZ9sAfV+TyIajxDiZyV6yFUnwONhtCQk6A478kxIoFiJFg/8N4p9+xk0Sg5txce3bFXwD8kjTtATDMNVw342mMe74FpxNeZKmXPHiFlbDwQvXPwsWNX5sFJi+uchcDXMcl8CJDbeNG4IXbFuxw9EKd/IHdy7AjmEYNQzD5FwjdmOBvAVIGvA8n86azndltHlb4J2bIV8NP+fdOjZpFneW39vmzJkDGtH0oggQIUAJXiK4aGOKAEWAIkARoAhQBCgCFAGKQO8gkE1oknwo94aHbrKMsnWFSWw4FT1zE3O+auX5CF4Sv3H8Is1OBnKC47jD8lvOr8JgJu5WmQu/iVwHMumAI+84a8GpDel7AEgthmGCHMepDMMkQWfa3CiBjOmMJi4UhDMJsvT/zkeak242gP4uxJVLWxnu+S2T4IRjrjFJY7Mbx7SBO1detWfz+ZALh3wEsOm/F8kEy/MHawmr4KDLNUBaaG+brutQsDOY2VRIuwra3izLwivC83s1887xYosSvDgPMG1zAAKeFy/FlCJAEaAIUAQoAhQBigBFgCJAEfAfASjSNWHChIkg0wAf3CzLMn58fPrlqZss1lmzZtWyLFtn+iBJ0q4///nPm3F88juDNx+5C/7kIngh61hV1Q3z589vxfEbpw3M9QknnDDO6YixacspO6+vZXrjYGC2sRa/IumXg+QqCMmK6xcuwZfPXpYOM2QcutIeBg1nVVXZQCCQzlp2uvL57iKuKl3X23MVWIMNC/Cnt99vdoRiT0+PEo1GBSd8nObMnKeMDASbL1PaDyI12x+nOXIgeNPPjSzLXYFAoMQvLJzsaJoGxTSxM1dBUscwjG0kJzvg/Q16vaIoHiA94fRedfLfvO+EvZMdXdc3z507d5dTO3qfIpCNACV46ZqgCFAEKAIUAYoARYAiQBGgCPRRBCCzk2XZfpBdZGZBAQEGerXNzc2tFRUVQwutS2uFxqpR6way7MJlJB+ybgq15fIRJwPXrsgdYL9y5coNDQ0NaY1NP69p06ZFi4qKxuXSXbaOhUMgwFxBHxz5Bz/j8GoL1oR1E8Crvb7SH2fOsn39/9u7/+A4zvvO8/1zZkD8IEiRFETKNmVTNiVxLUShJN5K66IqkZPKH3b2VEldfK4Lk6iyZ5xPJgUBwt5d3VXdVeVggJCYWKZqbfmM27jWKdddynZ5U/HeOmFWUgqUKJuyaYVK6DUl0RJEgj8BEDPTv66+8LR2OJof3T3dwEz3e6pclDHdTz/P62kMi595+vtEOafReKO4xhjyysZXlxv1LeLKzbanNsGAVzaVfG/TSb/Wb6PNxqSGbD6f39D2gKoaaOfe8c8tl8s353K5d9vtV5C+yOeVZVnLUpvc87yypmmroX+zV3VN3VbHVr/fyHst6vIG6WeUL0+DtMsx6Rcg4E3/HDNCBBBAAAEEEEAAgS4VkNBvYGDgjlKpdFlC3XqrRuvV6k1quGFW3Nbrg6xU3bdv34P+e1H+IRtH0BvkuvUC3vn5+bnZ2dnV4DSJl6xSlg3mZK4l5GwU9rYKTKS2quu6G2zb/kWhUBhIoq9JtSlzUygUhsO0L4G91NUMc85aHxu25merOQ7b/x/+8Icv33PPPfeGOS+uPjTbRCzpcLfZqsx615anJeQLNXFqFMi2MqyUpNis6/qb/rGVDQTd2jblSQL5Eibu+7dVqYkW4f1qWQXHcaRfsXzeNbqe1NBVVXWDX3s3yEZ77Tyh0OzcpO/FVvdNO38vBm2b49ItQMCb7vlldAgggAACCCCAAAIpF6gu5ZD0UC3LOtVuaQKppbtt27YtiqIMvfTSSyejroatDXol5LMsa/XxXtM05VHfuoFfkNW70ka9gFfql05PT4faBCjqnEi439fXJyu437czfKtHiSVgknqSiqKUXdfdoSjKfLP6p1H7GPd5lWDsXNiwK86yDnGPqbq9oKVW4gpWq6+9srKy3NPT0xtmfJXNwupuxNbqHqy+TqO6ymtRmiFIPyV8rS6hIOMul8t6b29v5LzEdd0PaJr2Vq137dxeunTp1ObNm/eEmZcgxwa5h4IcE+RarY6R1bn1niSozH9e1/WytNFqo712gl1pP0DoHbhecKsxB3lfVhJrmpaTBy2kDLBfAzjpLxKD9I1julMg8gdWdw6XXiOAAAIIIIAAAgggkD6BykrfvWneY+AAACAASURBVEmPbHJy8ljS1wjTfvW4a2vqNlrpG2T1rvThySeffLB2BW2rur1h+h7kWAnvf/VXf3VXbRmOAJusSX3JC3INCU11XR9yHCe2kDdIaFYJVELVwG3jkXAJ9ncGMV3vYyRUMwxjo23bsnLxguM47xiGUXRdN6+qar/nSTWWaHV2m40tysroSui2uhFbbZ+C3gPShtT/rffIfdIrJoP2sV4/VlZWzJ6eHivq/dIsUK8OGoP2MUo/WgW4nuf1qqoqm5Ql+pLPzerPMAl8bdu+JOUYqi/cboDbahCtPFZWVlZ6enp6WrXT6H3btjcZhtGwFIl/nuu6m23bLuq6/nb1l1mVVf6Obdv/9Kd/+qdtl8aIOg7O614BAt7unTt6jgACCCCAAAIIIIDAewJxb0JWSyurJA8fPnyqk8gPHTq0K5/P3yp9ahQ+1wa9QUPaiYmJ/f5YZey2bcvK0qGZmZnTa20wPj6+r3YFXLOwolwub8jlctfrhCeLrVbH+oGTH7b4wZyEdNKebA0fJpRqFapU9zHqpk5hrrHWc9foeo36XG/u4uhz1IA3bP/rHS8lQ+ptsFb58mEpjvHVayPofVqv9mq781AqlS7m8/mb6vWrZu6b1idu16bZ70bQQLLdPsiTD7IRWsX5nOM4Em7uDmDT7qXfO18cZKWsX8u+wbXPm6a5LepFLcuSL2eafikg4a7nefKl23vlO+pdr9O+TI1qwnlrK0DAu7beXA0BBBBAAAEEEEAAgcQEqkPJuC8SZkO0uK/dqL3q4LPVP4j9kgtBAt7R0dEthmHslhW8EkocP358LmopiTgsZLO9epvpNQpvPM+T1aCl2msHCbyCHBN2TEED2GKx+GahUPhg2PZt21YMwwh72roe36g8gYShjuNsMk1zIc4OWpbVVnhV25cwG1I1uU+3q6r6dpzjrG6r1SP5/rH1+lcsFreoqvpulDq8lRBvyS89UDu+6hXD7QbJreya/T6H3aRM5tx1XRmXlMNZunjx4tLZs2ft4eHhvlwu12dZVsEwDCkP01f99MPKysol+f+O41zt6enZVK/sjD+OZvWag36O1DMJ8rnWbqkXz/M+qKpq0+A26Bha/X3Wat55P5sCBLzZnHdGjQACCCCAAAIIIJBCgSQC3somQFcuXLhwJckNxqJMR/Wq5Vb/IJaVvGFW4Ep5hL1798qqs/l26w5HGVv1Oc1WZ9cLDGzb1gzDcBsFvFKHWN6ToEb+dBxntQZoknV6gwQbjXa3b+W3uLj48/7+/ttaHddp7zcJPns8z9usadov4uqzPBJvGMbmuNoLMp81Yev7ynU4jrNL1/UzcfWptp2gfawXBMvqYtd1DdM0V39Hgr5k0zBZ7W4YxtVm5/jXbFS+Iuj1Wh1XL9j0PG+jrCJ1HOetZita5XPCtu0lwzCWlpeXl44ePRp4tbV83uZyuV3Nwtx6fZcvOKQ+e6N7P+ic1rYdtBxIo3rBrZzlfQn2NU271OhY/+/SRquXq89r9fdZkP5wTPYECHizN+eMGAEEEEAAAQQQQCClAnEHvEFWu6aUsqOGJRvTDQ0N7avXqWKxeK1QKAzIe7LCToK8dh4zTnLgrcKZqIFfuwGv9EvTtPdKUCRpUN12sxWmQR/lDtrXdgNeCcjkWv6K1iArIluNNekSAa3ut5r+yerUGzaUq2wyt3pfBFnJK6uyHccxcrncqlWzV3Xfkqw9K21blpUvFAr9lmXpxi+Xuq+4rrtSvcJYVuY6jiOrc5fK5fLSkSNHQgXbjcYqX06pqrqz3iZrjc6xbbtkGEa+0fth5tVvI+iK81bXbjanjuPkGq3als0uw3xhQ8Db6jeI9+sJEPByXyCAAAIIIIAAAggg0OUC9Wq0tjskWb01PT19st12OD8egUZzXCqVLuTz+a3yeHGpVLrS29u7K54rJtNKs3Amak1W2dAql8tZreoL1xtRbX+SDNuqry+Bk+M411qtqpVVza7rXs3lch9XFGV1QyzP866rqtowTKo3zmabfgWZaemv1Ej268oGLX/gt11v3h3H2aDr+g21ooP0JegxYftYKpVu2FCuEvxLrVjZDKtlP8Ncr3ZFaT0fmTNd1/tk4z2phS31XaWWcrlctnO5nKwuLui6XiiVJA81+sRFfgdkFaplWfJ5MN/b2ysrdW/Wdf1d13XlKYZBOU4CXVmZWywWr5w8eXIp6RI0ExMTOz3Pu7V248p6cxnkdzBsyBv0+GKxWCoUCg3D5RYBryM1ymuPqdT/XTFNsz/ovTs3N/dC0nMStC8c1z0CBLzdM1f0FAEEEEAAAQQQQACBugLVm43FRSRBQlyruOLqU5bbaVSHVx4J1zTtmr+RUTcYtQh5r0QMaufr1Slu5tGiH6urMCWw8WuP+m35pS08z5NV1bIa0l+xWZYVfBLeGYah6bpe99/bEq55nndZ1/UPtDNfYQLFdsJU27YNVVU36rp+MUh/pV8SSEptZH/la72+trNaMmA/3lcWIsh55XJZzeVy0v8FwzC2yHz6mw2aptmw2HPQELFBqCkbb71XAqHyOL8EuKuBbLkst5ZuLy0tzT/77LOvBxlHpx0jZW/27dsnm2LujKNvYbyDrjgP8ztVO4ZKMK1Jfi73i9xH8mSAlMGoftKi2dj9EhH8/RvHHZK9Ngh4szfnjBgBBBBAAAEEEEAgZQIjIyN9PT09tzqOIyHXTj8UkFW4y8vLZ+Q9CSpqV09VHulfWFlZOdfX17fHf4yW1budd4M0qsMrNTzl0XLDMGSX+K55NQpnopRbsCyrR9O0DaqqXtE0bTVslVDS87yiX3qhKpxdXWEXJhyKgiqP69u27ZqmmfM8T/onKzGltu5127bn8/l82/8WDzOGqAGvrBCXzw5FUT6k6/p7G0hZlmWqqioBpK2q6ooYyZg9z5P6s6tk9TaSk+DSD+LbLRvRbF7C2NS2UyqVchLQu657QVZd+uUpFEWR8E5C67pzF7TOa71+y0pt27YvSt1auY6u65frlTWofGafXu+64FF+J/xzpOTMTTfdtDPsFzK11wwzx3IvNvrCpc78S6C/Gsy2M87qc4N+mSF/91b+/j47OTl5Nq7r0042BNr+SyUbTIwSAQQQQAABBBBAAIHuEZANbiTotSzrrL8KV1ZP3XvvvRLyygoqecz73Msvv7zgPwZavUKU1UOdN9fN6vB2Xm+j96hqA7jVlYtBXo7jfFBRlHkJvxRFWdB1/RbXdc16m8b5j3/LCtpKcBnkErEe429yFaYmZ70OSLAvYw4SXEUNeK9fv764YcOG/kYbSEnQq2naBVVVb3Jd16vd3K829Lx06dKp/v7+/aZpLliW9XPTNBPZHC9ozdV6rpXwus8wjMvV78tYPM+TzQvzlS/LenRdlyC4VLn3tHw+X4z1ZmnQWBpqtMoXk1JSJsqKfWFpVsrBX3Uvq+0ty1pyXTefy+VuC1IiotL2armOoMe3mvOwAa+sHj98+PCpVu3yPgLVAgS83A8IIIAAAggggAACCCCgVK8QZXO1zrwhshLyhlnFW3l0fYvUGA0za5ZlLWqatlXX9TUJ5Gr7JuGs67obDMNYDNPveu34q5abtWPb9nbDMN4Oey3pp7TfaAMpCa7kcfRmm2jJY+/y2LqsTJVyIpqm3eJ53uZyufzvC4XCcNg+BTm+aiVkkMPfd4zneRLilsKcLEaWZd1ULpf/YWlp6a1t27btkPNt2+6Vkg9hNhprdd00BLz+GBs9ndDKoNn79XzkS869e/fuDvPFjl9upF5t3TD9k73udF03W50jTyOYpillX4pTU1NzrY7nfQSqBQh4uR8QQAABBBBAAAEEEEBA8cNDCUaqV/5C0zkCSQQh6zm6yiZWkp3c8O/SMKt4pQaxbduyyZpfBzfwkGQlreM4EuS9U10zU8LIZrVWA18gwIESkK4CqGrD2q7NmpESHX592GbHOY4jKyXPBOjSDYeUy+XLUqZArlMv5Iq6MrjRiuCw/Wt0fKlUOpfP51efVojy8jxvu6qqoQNx/1r+5+jS0lJ+8+bNH7Bt+yOqqjqycjlKf2rPSVPAK2Nr57OtUgrkhrq3MzMz/6mR8+jo6BbDMHYH/Z2TL4PCbJBW77ohavtKWYbVGsVstBbHb0q22iDgzdZ8M1oEEEAAAQQQQAABBBDoUoFGG6116XBWu11Z3anU1rsMuoo3asBYFcQ12/m+x68z67ru6mpMTdNWN8KSjdLkz3plIMLOhwRIqqrm/MBJSh2ECZilznY+n98t50lN3Mr5N9QPLZfLN+dyuVCrnP1xWJZ1StO0O+oFvEmWWQjrWHP8VkVRLkRtQ+a73RIa1df26/j6m85F7Zd/XtoCXhnXk08++aD/OxB0U7RGjq18wqzmjeMeD1ovuLouNaWS2v0tyd75BLzZm3NGjAACCCCAAAIIIIAAAl0oMD4+vi/Ox7w7hUBW4LmuK6sb31vFGmTDqspGaoOVDalCr+BtFfLW+sgmaZWSBbJRW4+8X/nZW7qub3Nd91ocga+0WxsIyf+Xn9cLfmW1qARjspFbVShrh/VsdD9IwGua5p56oZuEy1JHtVPupao57WtnLtr94qDWQ8o0GIaxHJdTqwAzruusZTtjY2PDVRuE1v3ipV5/HMc5PT09PR+lr9XXbHS+bduKv3Fg0GvI70rlPNkwTw0a8FqWdd40zW2V67DRWlBwjlsVIODlRkAAAQQQQAABBBBAAAEEukBANs/L5XK70xjy+vwSoDqOs0k2QWtUdsFxHAkyh2RjNVVVVzzPkw3VItfSbXe1YFK3jh8KVYdDjR71LpfLb+dyue2NAl7ZdKpcLquGYawGTmH67Jc7ECcp1VCppytNaLUrr1u1u1bWfu3gVv2JM9Rrdi3HcT6s6/p/jtqf6vPSWiN9YmJCShPsDHqPyD1dKpVO+RuJRrGVz9RWdaBXVlbe6enpuaVe+6VS6YKs6tc07a5SqfRuoVDYIbWYNU17V1a8y5dXtm1L+Qg1yO9K9QpeNlqLMqPZPifUB3u2qRg9AggggAACCCCAAAIIILD+AuPj47eqqrozaA3J9e9xsB7IirdKSYRivRWUlRW7sjJT8zxvSdf1srRcHYoEu9L7j/LreEp5g9XkUtPk38qhw9Co1693ngQ8qqou6Lq+23+/0k8pDXHDv+UXFxcv9Pf3S1mC1Ve9FYOV2sYbJXAKUipAgraKbymfz2+IY2x+eBc0pJQAzjTNnf7KzqB9CBoSNmovjnuquu1isagVCgXZaK6tV1C3ti6yTidLbdxGK8VruyQlUpaWlk4fPXp0tVRKO69Wq3iD3EsrKysrPT09q6v623mtrKws9/T09EobbLTWjmQ2zyXgzea8M2oEEEAAAQQQQAABBBDoYgGpIfkrv/IrO9vZSKqTh29ZVt40zVJ1HxvVkW13Q61mDu0Efe2EPrI68fr162frlT9otIp3eXn5cm9v7yZ/PH5ZB1l1K4Fu5bHxkmEYb3qed5vU/W22mjdIsBX2Hqr0aWFmZuZ0mHPDBr3t9n15efmt3t7eD4TpY7NjK7WmXVlZnM/nI+UwaQ53xc7f6LNVOQP5ouLll18+dezYsdWyJe2+Aqzild+py9XXqS2ZIl8+GYbRdn9KpdL16i9TqMPb7uxm6/xIHyzZImK0CCCAAAIIIIAAAggggEBnCkgosnXr1t1hVzh25mj+S6/K5bKuaZpnGMZ7qx4ty5LVnFdq+y6BT1Ljl6DVdd13dF0PHfY5jiO1eUOfJ+Pz6942mqd6IVi5XL6ay+U21p5TW89YvGzblkfLh1zX3SBlG365YDC+1csSRjqOM9/O4/P1xh4m6G0n5JVgrdWj+1F+h0ql0ibTNDeE3cAt7eFuraV8gTU8PNyXy+X6LMsqGIbRJzWmZVV72C8HgsxTs1W89b5Aqv2Spd2SIH4f5fOm+skMyjQEmT2O8QUIeLkXEEAAAQQQQAABBBBAAIEuF0jjBmylUsmrXu1YW2e2USgS91TK4+BSGsE0zf4wbct5mqYtSF3RMOfJsUECRn9VaKVtKSdRlnCoXumOepvWWZa1WFlRGkv5hUqd3/nLly+fm52djVwTOaiVhL26rhumaa6GgFKbWkJAf/ztBLzXrl07PTAw8F5pjKB9CnKchLyKoiwEKZMh7WUt3A1iGPcxzVbx1vsCqc4XLO9b5Ru1j9J29Urv+fn5ubX4fYraX87rHAEC3s6ZC3qCAAIIIIAAAggggAACCEQSGB0d3W2apmw8lppXbSi5uLj48/7+/tsaDTDJlby1j04HRZZNmCQYDrsxXpCAt14fyuVyMZfLFWrfqxfwVsJDN8jmT83GK7VCFUU599JLL83H9dh8UN96x8mXHZZlLZRKpfnr16/b27Zt2yKb8kn4G7Rdz/PyqqreUCIk6LlBjpMvL6QWcm9vr97seMLdIJrxHNNoFW/tqtra3xvZVE1RFCl30nY9YH8kcn9omuaYpmlwD8Qzv1lohYA3C7PMGBFAAAEEEEAAAQQQQCDVAmNjY0PVm3F182Ab1ZhtNaZLly6d2rx5855Wx0V5v1Vd0GZt2rZd8jxPl7AmxLXPRlz5WyoUCvl616ldGVgJquyQ/Xqv6cqmbfPT09PzIca1boe22kyrumNJB7xyreXlZSeXy8nK8Ib3xeTk5LF1A8vYhRut4q39ckQCX8dxrhmGsVmIXNfd7HleOc6At5aeVbwZuxkjDpeANyIcpyGAAAIIIIAAAggggAACnSLgb1DUKf1ppx9Rw9Soq16D9DVqn4K03eCY0AGvlCSQtmz7l3s91SsBUL0yUI5pZ1zdtrJQArxcLrdbgmlN065cuHDhyuDgYME0zZ3VNZzl8fhKbeLFNuYv0Km1m3XJSdWBIgFvIMbYDxofH98rK76lNIs07m9GaNv2ivyseiM0z/M+qKrqm7F34sYGz05OTspnAi8EGgoQ8HJzIIAAAggggAACCCCAAAJdLhBgJ/iuGWEnruBtNwwNix+13ER1YCtBYbOgV+obR7WWdh3HOd0tq3db+fubt7muKysxfyXsJmit2m/2vsyBzJVsKigrvQ1jdUFvSdO0JV3XN0gJjBMnTpzuhPIX7Yyzm871n4iQ3ydN01TZgFBVVUdVVSnFcEOO5jhOQdf1RGtOy6rh48ePz3EPdNNdtPZ9JeBde3OuiAACCCCAAAIIIIAAAgi0JSABhKqqO/1ao729vbuqVyG21fgan1y7WVjUmrCWZf3cNM2GNXrjGFabK14Dl0OIGvDatm0YhvHLJbyVlwSEtTWA/VWisuo5n8/vqbcxWyMvCZsWFxdPHj16NLaao3HMTRxtrGepk9rV1dXjEXPbtk/PzMzIpn281kDgySeffDDI74XruvKZ86bUzI2zW7Zta4ZhuFVtsoo3TuAUtkXAm8JJZUgIIIAAAggggAACCCCQboEw9UQ7WcLzvB5VVVfi6KNlWedN09wWR1vN2lirkDfKOGQjukKh8IHquq5Xr159Z+PGjbfUBoYSXlXq6Moj6INBrue67tL58+dPzc7OJrpiMUhfkjpmYmJif1JtN2q3Xn3kesdSsmHtZmZiYmJnkDrYjuP0ua5b8Dzvx9K7XC63PY5eyuZtuq6X/bbki5qpqam5ONqmjXQKEPCmc14ZFQIIIIAAAggggAACCKRYIC0lGVzX3RHX4/C2bV/yNz5aj6mXGri6ruutrh0kIJY6upVH9Vs1d8P7lmUNmqZ5pfoaV65c+afBwcHbqw+sfj+om9TcfeWVV86k/THx/fv3G8PDw32FQmHQtu0+qcVauwI61KT8ciOuJVmFKyGdaZpF13Xtcrm8ugL6yJEjV8bHx/cFuQYBb1j56MeHqWteLpf1XC4nHwFXFEWZ9ze89Fdlu66r1quJ3ax3nuf1q6p6Qx3oNJVFiT4znNlIgICXewMBBBBAAAEEEEAAAQQQ6EIBeZxc07RdQR4j7qTh+ZtYeZ53WdO0HbquvxtH/2zbLhmGkY+jrShtBA14pe1WIa9lWaau626Yx76lFqjneXnDMK5WX2NhYeEftmzZckdNwOv6pTAChsmZfjw86qreoBvRjY6O7jZNc6jZfRe0rSj3LufUF2g1L7LKVlGUD1ZC3dXA3t/ssboGdvXGeUGtbdve6P8u++ewijeoXjaPI+DN5rwzagQQQAABBBBAAAEEEEiBgKwy27Zt2x5ZZdgNw/E8b6PnebIi8hdx9zdgUBn3ZW9or6qesBa1lrDfYLFYvKZp2iZZGVh9kWKxWCoUCjcE2bZtL5TL5fyGDRv6a4Jc2/O88/UeG/c39pJg2DRN2SjqfTV1qf36S80oAW+YQLZV7d8wbSV6g2escXlSIpfL7a6qdd4nq3Nlxa5pmltd15XPXVmx+97vjqzilZ/LF1mykaGQRQl4a0s0+PSWZZ2iFnPGbsSAwyXgDQjFYQgggAACCCCAAAIIIIBApwoErRe5Vv2XkMOyrLOmae6UVWeO48xX/ruvuj5snP1xHGeDruvX42yznbbCrOhtdJ165RVWVlYu9fT0bPbPkRC2VCqdKhQKw7XtSODseZ5ZGxJXHyePkSuK0qPreo9hGJf992TelpaWTqVxM7V25jWJc6vLAUhYr6rqgv+YP+FuEuLR2xwdHb1T1/VflScQ6n0pUq/lKAGvtFNvA0r5bJ2enj4ZfQScmVYBAt60zizjQgABBBBAAAEEEEAAgUwJ+KvNgtTyjBNmbm7uhdqapeVy+bTUFq13nVarFaP2zbbtfsMwbqhZGbWtOM5rFfC2KtMgffBrt9Zugla9cVqzjdLkGqqqbq0ObhuNzXXdLZqmLcj70ubLL798Ku31duOY5zja8H8nJKw/fvz4nLjLz1zXHZyZmTkdxzVoIx6BJ5988sGwZXH8cg2apnlRv+CqDolZxRvPXKatFQLetM0o40EAAQQQQAABBBBAAIHMCsgGUXv37t1tGMaWtUKIsvFTEiGv4zg3x1XPNw67IAFuwGPOm6a5rbpPy8vLb23YsOEWCZrK5fLVXC63sV6fZQWgYRjbVVWdbzWmUql0XVXVK6qqaoSKrbTifV++nKmscD/H4/fx2sbd2tjY2HDtFy5BrxF1Ja+0X31u9RcBQa/NcekXIOBN/xwzQgQQQAABBBBAAAEEEMiYQJSaoVGJogS8cq24Q17XdW/TNO3nUccR93mVTc8GdV2/qqrqSqP2W4W8EuaUpcBuPr/Bb0PKJyiKck422WtUq1OOlVXErutuNU3zUqvxyWrhcrl8ptHK61bn8z4CWRBopxxOq9/1Vn7VIa+U8jh8+PCpVufwfnYECHizM9eMFAEEEEAAAQQQQAABBDIi0A0Br0xFnP10HGeXrutnOmmKZaMlRVE+2Cp4bhX81NtYzXGc057n7VFVte4Gab6DZVl3mqb5WiMXCYs9zzs7PT3dcpVvJ9nSFwTWQ2B0dHSLaZp7oly71e95qzZrVwBTqqGVWLbeJ+DN1nwzWgQQQAABBBBAAAEEEMiAQJzBaSuuqCt44w54XdfdoWnaL1r1dz3elxBVVuEahjFgGEbdLjQLf4rF4rVCoTBQfaLUyZW6w6qq5pptouY4zod1Xf/PtReVlcGqqp6bnJw8ux4mXBOBbhSo3hAvbP/bKdHgX4tSDWHVs3M8AW925pqRIoAAAggggAACCCCAQAYFZMWZYRi7w24MFJSqnYB3dHR0t2maQ0Gv1eo4KTOgaVpfq+PW+n0JY/26nY7j9LmuWzBNU3Uc56qu6+V6/bFte5O/Odry8vL53t7eG+rwBh1Dg9rEZ+fm5s6xiVpQRY5D4L8IRNloTc4ulUpePp9vK4erDYkp1cCd6Qu0dWPBiAACCCCAAAIIIIAAAggg0PkCSW2+Nj8/Pzc7Oyv1YCO9pF/33XffcFyhbLlcvixBqq7rHfVv3eqA14eSoFdRFAm3X5efua7raZqm+33331dV9eeqqm5QVXUxCrK0o+v6kpxrWdb8xYsXz7YzZ1H6wDkIpEkg6kZrcazgFcdisWgVCgXTN6VUQ5ruruhj6ai/9KIPgzMRQAABBBBAAAEEEEAAAQRaCUQNJhq1K3Vg263dOjIy0tff3z8c1wpj13XNSiB6tZXHGr4vZRB2trqeZVmuHGOapiZ/ygZqiqIYrutapmlarc6v9365XJbQ+OLy8vKZo0ePrga9vBBAILpA1I3W5Pfb/92uvbqUaKn8TGt0jH9ObU1uKbdy/PjxOVbkR5/TNJxJwJuGWWQMCCCAAAIIIIAAAggggEAAgYMHDw4WCoXhAIcGOkRWhM7MzJwOdHCTg8bGxoZ0Xd/dbjv++a7rblYUZaOiKG9qmubE1W4b7QQKeKV9x3E813Ud0zTfK9YrAY7neds0TbsUpg+V2r+njxw5ciXMeRyLAAKNBeLYaK3yZY7/hU79wtwNulCpn33DOZRq4I4l4OUeQAABBBBAAAEEEEAAAQQyIpBAkFqcmpqai4Mv7nq8svpV1/Ve27YXDcPwV8fF0dXQbVSXSQh9ctUJQdthA7V2lDkXgeYCbW605knrqqpquVxu9b8bvRqVdKhdwSvnx/VlG3PfvQIEvN07d/QcAQQQQAABBBBAAAEEEAgs0CrcrQ4IZKWvaZo7/Y3BGl0kzlAh7nq81X12HMfSdf29mpWB0WI6MGgwG8flZCXfwsLCGersxqFJGwi8X0DKygwMDOyNaiPlGFzX3ZDP5+tusOi32yTgra3BG8uTFFHHw3mdIUDA2xnzQC8QQAABBBBAAAEEEEAAgUQF5LFiXdd3aZpWqL1QvaC2VSAsbcRRg7e6L3HX4/XbLhaL1wqFwkCiwOvcOOUY1nkCuHxmBA4dOrQrn8/f2s6Ar1+/rhuGoeRyuaYlZBqFvCsrKys9PT090ofJyclj7fSFc9MhQMCbjnlkFAgggAACCCCAAAIIIIBASwFZJbtv3z4JJt7b8KvRKtwgAa+UAlhcXDwZ5+ZdQa7b9/6L7AAAIABJREFUcqA1B6ysrLzT09NzS9jz4jy+UVDT7jUox9CuIOcjEE5gfHx8X70vysK0Ip8HhmH067p+vdl5TQLe5Z6enl4C3jDq6T6WgDfd88voEEAAAQQQQAABBBBAAIH3CUgNya1bt+6WVZ/NNkkLEra6rrv00ksvnYxzB/egJSKCTm29mpVBz43ruFKpdD2fz2+Iqz1ph3IMcWrSFgLNBeL+XLIsS0rhNN0AcWVl5VJPT49sGnnDSz67/ZCZFbzcuSJAwMt9gAACCCCAAAIIIIAAAggg0FAgSMgbZy3e6o7EFahYlrXFNM2F9Z7mcrl8NZfLbYyjH0mZx9E32kAgjQJxrNytdgnyxZNlWadM09xT61l97rVr107E+RRFGucuC2Mi4M3CLDNGBBBAAAEEEEAAAQQQQKANgYmJif2tTk9yFVm7Qa/jOJ6maY6qqkarcST5/vXr1xelbma7/ZCVu4cPHz6VZF9pGwEEbhQYHR3dbZrmUBQXy7LOX7hw4d1t27btUFV1yPO8LYqinDcMw27R3tnqkjr+sdUreEul0rmnn376TJR+cU56BAh40zOXjAQBBBBAAAEEEEAAAQQQSETAD3jn5+fntm7dOui67qCu64OO45wxDGO3BJZJBrz+oNpZQWfbdsnzPFNRFLfSnqYoyoJpmtsSQWvQqAQ97VwziZIYazl+roVAtwoEeZqh0dgsy7JN0wz9BZPjOFfks7Zeu47j7NJ1/YzU4f7iF7/4Qre60u94BAh443GkFQQQQAABBBBAAAEEEEAgtQL+Ctrp6emTtYOUjdv27t27ey1WlMaxe311/yUYcV1X13U98r+NJbjRdT0vwbHneT2e5+mGLMuz7cuqqvbJ9XRdX/KvK4GNqqqFKJs0SX+PHz8+F2e949TetAwMgZgFpHb50NDQvijNNgp4mwW4cp3KJop1g2HLsnYoinLJNM0Vx3FOT09Pz0fpG+ekQyDyX2LpGD6jQAABBBBAAAEEEEAAAQQQ6BaBkZGRvoGBgb0SikjwYRjGkuM4RcuyiidPnlzat2/fg2HH0k593jCr8kqlkpPP53Xp3+Li4s/7+/tvC9NXGe/i4uJJam2GUeNYBOITkC+6CoXCcJQWLctyTdOUpwZueLmu+wFN095q1GapVOrP5/OL9d53XXez53ll+QKJsi1RZiVd5xDwpms+GQ0CCCCAAAIIIIAAAgggkFmBsbGx4UaPMzdC8TxvSFXV0CvfwoS7cm2pAyx/ymphCagVRZnXdX13bb8cx3FkSXHtz2WzpZmZmXXfKC6zNxcDz7xAlM+XarR6Ia/jOBt0Xb/eCLdcLuuapt1sGMbbdT4TenRd79E07ZK8JyV0Zmdni5mfqIwCEPBmdOIZNgIIIIAAAggggAACCCCQNoEnnnhij2EYsnlR4JfneRtVVb0a+ARFURqtxmvVhqziNQzjNtu2TxuG8aau64XaDZTqBbw8ft1KlvcRSF4gyudLTcD7vjq85XK5mMvl5HOg4cu2bcUw6pfvdV13i6Zp/hc/ZycnJ2VTNl4ZFCDgzeCkM2QEEEAAAQQQQAABBBBAII0CExMTO+vtON9srI7j5HRdL4fxCLt6N0zbtcdaljU/MzNzup02OBcBBNoXkHrj999//z7ZVDJKa/U+N4Jsulgul9/O5XLb613Ttu1+wzBWSzi4rlucmpqai9I3zul+AQLe7p9DRoAAAggggAACCCCAAAIIIKAoStRd7sMGtlFX8IadJMLdsGIcj0CyAqOjo1tM09wT5iry+eK6rqppmmea5g3h8Ntvv/2T7du3/7Nm7UmZBinFUL1Zo398bYmHYrF48siRI1IChlfGBAh4MzbhDBcBBBBAAAEEEEAAAQQQSKtAm5sgve/x6XpOsuLX87xewzAuJ+lIuJukLm0jEF1gYmJif9CzS6XSau3tfD5fN3+7cuXKPw0ODt7eqj3ZUM227au5XM6pPra2fAOfG60k0/s+AW9655aRIYAAAggggAACCCCAAAKZEpBHqO+77769lmUtlEql+b6+vj2apjWtb1kN1Gwlr+u6uqqqWxVFyamq+maSsK7rLk1NTZ1I8hq0jQAC0QTCBLytng5o9X51D+uVaqhXYmZubu6FY8eO2dFGx1ndKkDA260zR78RQAABBBBAAAEEEEAAAQSaChw6dGhXPp+/NQyT4ziy4s71PM+W/9m2rRUKhS2u696kKMqleo9Jh2k/yLGu656Zmpo6F+RYjkEAgbUViDPglZ6HCHllAzWpMy71dvVLly6d2rRp092KovTrun7RV2BTxrW9HzrlagS8nTIT9AMBBBBAAAEEEEAAAQQQQCBWgZGRkb6BgYG9sTa6Bo3Nz8/Pzc7OFtfgUlwCAQRCCsQd8Aa9vG3bC4ZhbJGavJqmDTQqE+N5Xn5xcfHFo0ePLgVtm+O6X4CAt/vnkBEggAACCCCAAAIIIIAAAgg0EJC6vKZp7tR1fbAbkCjP0A2zRB+zLDA6OrrbNM2hZgaV2rtuPp/XW1mVSiUnyHGu6xal5Ixt27e5rvu6ruvX5WemaRZd17XL5fKS53k39/T03EIt3lbq6XufgDd9c8qIEEAAAQQQQAABBBBAAAEEqgQOHDhQGBoa2tcNKJRn6IZZoo9ZFxgfH9+raVpfPQcJbBVF0RptrFZ7TtCAN6w5tXjDinX38QS83T1/9B4BBBBAAAEEEEAAAQQQQKCFwNjY2JCu67ujQjmOs7pzva7rLVfjRb2Gfx7lGdoV5HwEkheQDR3vv//+faqqGtVXC1FP973TisViqVAo5MP0WlbotlpFrCjK2cnJSanbyysDAgS8GZhkhogAAggggAACCCCAAAIIZFkgyCPVrXwk5E064KU8Q6tZ4H0EOkegXo3vKAGvbOZYGxS3GuXi4uKF3t7enkariOV8Kd8wNTU116ot3k+HAAFvOuaRUSCAAAIIIIAAAggggAACCDQQGB8f3ye1K9sBWqOA98zU1NS5dvrJuQggsHYCtU8HWJblmqaphelBlIBX2i8Wi9fy+fyGZuGw4zinp6en58P0h2O7U4CAtzvnjV4jgAACCCCAAAIIIIAAAgiEEAiz8329ZqOszAvRvdVDKc8QVozjEVh/geovkKJ8TqysrCz39PT0BhmJtO+67mqWJxuztbqe4zhXpqenTwZpm2O6W4CAt7vnj94jgAACCCCAAAIIIIAAAggEEGg34HUcx9J13QxwqciHsClSZDpORGDdBKpLwLQKXOt1Mugma7VtB10tzOfKut0aa3phAt415eZiCCCAAAIIIIAAAggggAAC6yHQbsArj0MXCoWBJPteLBZPHjly5EqS16BtBBCIV6C6TEPQ0LW6B0E2WasXHAcNk/lciXe+O7U1At5OnRn6hQACCCCAAAIIIIAAAgggEJvAwYMHB03T3Knr+mCURkul0oV8Pr81yrkhzmHX+xBYHIpAJwgcOHCgMDQ0tE/6Iqtx5U8pnxC0b7IZWrMa4Y2C3KArfxVF4XMl6GR08XEEvF08eXQdAQQQQAABBBBAAAEEEEAgnEDUoNe27ZLnebppmka4KwY/2rbthcOHD58KfgZHIoBAJwg88cQTewzD2CJ9abWy1rZtw3GcHk3T5peXl98eHBy8vdEYWrUVZOx8rgRR6v5jCHi7fw4ZAQIIIIAAAggggAACCCCAQEiBsEGv4zg367r+rv9nyMsFOlxW8k1NTc0FOpiDEECgYwT2799v3H///ftUVTWaraytDWw9z7Nt277kuq48HeBqmubJoCobqWn5fL7t3I7PlY65TRLtSNs3SqK9o3EEEEAAAQQQQAABBBBAAAEEEhTwg14JWvwVeLWXcxwnpyjKkK7rb7quu0NRlHlN01YfxY77NTk5eSzuNmkPAQSSFxgdHd1imuaeRgFvqVTyJMA1TVNLvjc3XoHPlbUWX/vrEfCuvTlXRAABBBBAAAEEEEAAAQQQ6DABCXoLhcJwvW65rqv7ga7neT3y/3VdX0piCGyIlIQqbSKwNgLj4+P7GtXTlS+RZIXv2vSEgHc9nNfzmgS866nPtRFAAAEEEEAAAQQQQAABBDpCYHx8/FZN03bVdsayrHlZ2VsTzGxSFOVyEh13XffM1NTUuSTapk0EEEhW4NChQ7vy+fytdT5H3PVYuev3gxW8yc57J7ROwNsJs0AfEEAAAQQQQAABBBBAAAEE1lWgUTDjOM5pXdd3V3euXC5vyOVy15PosATKMzMzp5NomzYRQCBZAb9MQ+1VmtXlTbZHv2ydgHctlNf3GgS86+vP1RFAAAEEEEAAAQQQQAABBNZYYGRkpK+np+dWx3HmTdPcKZsQyWPVuq4P+l1xHMdxXdfTdV3e66vuomyA5G+GFHfXXdddmpqaOhF3u7SHAAJrIzAxMbF/ba4U/CoEvMGtuvVIAt5unTn6jQACCCCAAAIIIIAAAgggEEmg3mrd2vqYEvBKod1GF5D35b1mx0TqHKvtorJxHgIdIfDEE0/sabRh43p1kIB3veTX7roEvGtnzZUQQAABBBBAAAEEEEAAAQQ6QKDZRkhhu5dE0Hvt2rUTR48eTWQTt7Dj43gEEAgn0Kied7hW4j2agDdez05sjYC3E2eFPiGAAAIIIIAAAggggAACCLQlMDY2NlRbO7etBpucbFlWrBsoSd3f6enp+aT6S7sIIJCcwIEDBwpDQ0P7krtC+JYJeMObddsZBLzdNmP0FwEEEEAAAQQQQAABBBBAoKnAWoa70pG4N1AqlUrnnn766TNMMwIIdKeAhLxbt24ddF13UGp7S43v9RwJAe966q/NtQl418aZqyCAAAIIIIAAAggggAACCKyRwFpvclRbv7fdYTqOc2V6evpku+1wPgIIdIbAWn/pVDtqAt7OuA+S7AUBb5K6tI0AAggggAACCCCAAAIIILDmAu0GvBKwWpZ11jTNndVBa6N2W23IFgWAQCaKGucg0LkC6xny8nnSufdFXD0j4I1LknYQQAABBBBAAAEEEEAAAQQ6QqDdgLdYLJ48cuTIldrBjI+P79U0ra/2547jeLqux/rv6/n5+bnZ2dliR4DSCQQQiEUgzg0ew3SIgDeMVnceG+tfQN1JQK8RQAABBBBAAAEEEEAAAQTSJHDw4MFBWX0rY5KVuLlcbneQGpj+yt164a60NTY2Niz1NGutbNtWVFUt6LoeWyBrWdapmZmZhTTNC2NBIOsCTzzxxB7DMLastQMB71qLr/31CHjX3pwrIoAAAggggAACCCCAAAIIrKHAoUOHduXz+VtrL2lZ1rymabJSd0iC4EbBrn9es3DGdV3dcZxNmqYVdV1fimF4ZycnJ8/G0A5NIIBAhwiMj4/fqmnarrXsDjW911J7/a5FwLt+9lwZAQQQQAABBBBAAAEEEEBgDQRGRkb6BgYG9lZfSsLdmZmZ02EuPzExIauCV1cGN3uVy+Wyqqq/MAxj2HVdS9M0p7LK15H/VhRFq/zZsBlCmVbKvI9A9wnI0wWFQmF4LXvOZ8laaq/ftQh418+eKyOAAAIIIIAAAggggAACCHSRQKuAV0Ljixcvnt22bdsW13UHmz2KXSqVnHw+rzcavud59he/+MUXuoiHriKAQACBdmuEB7jEDYeUSqVzTz/99Jmw53F8dwkQ8HbXfNFbBBBAAAEEEEAAAQQQQACBdRIYHR3dYprmnnqXb7QiWM6RsNc0zS3VdYBlYzZpp3ZzNgl+NU2T97SZmZn/tE5D5bIIIJCQQKNa3gldTpql3EuCuJ3SNAFvp8wE/UAAAQQQQAABBBBAAAEEEOhogUaPVwct9zA2Njak6/puf5CVMFf+Xe66rqvWruhlY6SOvh3oHAKRBBrVBI/UWICTHMc5PT09PR/gUA7pYgEC3i6ePLqOAAIIIIAAAggggAACCCCwdgJx1PKtDXmb9Z6Ad+3mlishsFYCzZ4ESKIPxWLxZKsNJJO4Lm2urQAB79p6czUEEEAAAQQQQAABBBBAAIEuFqiunxl05W7tcIOGvAS8XXyj0HUEGggcOHCgsG3btmHLshZKpdJ8LpczTNPcqev6YBJo165dO3H06NGlJNqmzc4RIODtnLmgJwgggAACCCCAAAIIIIAAAhkRCBLyEvBm5GZgmAgoipJUbV4+R7JxexHwZmOeGSUCCCCAAAIIIIAAAggggECHCTQLeW3bXjh8+PCpDusy3UEAgYQEZGXv0NDQvjibJ9yNU7Oz2yLg7ez5oXcIIIAAAggggAACCCCAAAIpFqgX8nqeZ7/77rsnZmdniykeOkNDAIEagbg3YCPgzc4tRsCbnblmpAgggAACCCCAAAIIIIAAAh0oUCfkPTs5OXm2A7tKlxBAIEGB/fv3G/fff/8+VVWNOC5DwBuHYne0QcDbHfNELxFAAAEEEEAAAQQQQAABBFIs4Ie8rusWp6am5lI8VIaGAAJNBMbHx2/VNG1XHEgEvHEodkcbBLzdMU/0EgEEEEAAAQQQQAABBBBAIOUCEvJallU8cuTIlZQPleEhgEDzkHefpmmFdpEcx7kyPT19st12OL/zBQh4O3+O6CECCCCAAAIIIIAAAggggAACCCCAQEYEDh48OFgoFIbbHe78/PwctbzbVeyO8wl4u2Oe6CUCCCCAAAIIIIAAAggggAACCCCAQAYERkZG+gYGBva2M9RSqXTu6aefPtNOG5zbPQIEvN0zV/QUAQQQQAABBBBAAAEEEEAAAQQQQCDlAocOHdqVz+dvjTpMz/Ps48ePzx07dsyO2gbndZcAAW93zRe9RQABBBBAAAEEEEAAAQQQQAABBBBIscD4+HhbNXhd1z0zNTV1LsVEDK1GgICXWwIBBBBAAAEEEEAAAQQQQAABBBBAAIEOEXjiiSf2GIaxJUp3XNctTk1NzUU5l3O6V4CAt3vnjp4jgAACCCCAAAIIIIAAAggggAACCKRMYP/+/cZ99923V9O0QtihFYvFk0eOHLkS9jyO724BAt7unj96jwACCCCAAAIIIIAAAggggAACCCCQMoGDBw8OFgqF4TDDchzn9PT09HyYczg2HQIEvOmYR0aBAAIIIIAAAggggAACCCCAAAIIIJAigYmJiZ2Kosj/mr5kUzXbtk/PzMwstDqW99MpQMCbznllVAgggAACCCCAAAIIIIAAAggggAACXS4wPj4upRr6Gg1Dwt3FxcWTR48eXeryodL9NgQIeNvA41QEEEAAAQQQQAABBBBAAAEEEEAAAQSSEjhw4EDh5ptv3quqqlF7Ddd1l1566aWTx44ds5O6Pu12hwABb3fME71EAAEEEEAAAQQQQAABBBBAAAEEEEiZgNTaNU1zp67rg47jrG6Opuv66p/FYnH1T9M0C7qu764eum3bCydOnDhNuJuyGyLicAh4I8JxGgIIIIAAAggggAACCCCAAAIIIIAAAlEEqoPdsOdbljU/MzNzOux5HJ9eAQLe9M4tI0MAAQQQQAABBBBAAAEEEEAAAQQQ6CCBqMGu1Notl8vzpVJpnnq7HTShHdIVAt4OmQi6gQACCCCAAAIIIIAAAggggAACCCCQToGowa6UYvA8T1bsLqRThlHFIUDAG4cibSCAAAIIIIAAAggggAACCCCAAAIIIKAoih/mWpZ1VkD8GrtBcWTzNEVR5l966aV5auwGVcv2cQS82Z5/Ro8AAggggAACCCCAAAIIIIAAAgggEKPA2NjYsGyaFqRJ6ukGUeKYVgIEvK2EeB8BBBBAAAEEEEAAAQQQQAABBBBAAIGAAmNjY0OKogzJCt5mq3elrq5t26cpvxAQlsMaChDwcnMggAACCCCAAAIIIIAAAggggAACCCCQgICUa8jlcrsdx7miadqVCxcuXNm6deug53lbTpw4cZoSDAmgZ7BJAt4MTjpDRgABBBBAAAEEEEAAAQQQQAABBBBAAIF0CBDwpmMeGQUCCCCAAAIIIIAAAggggAACCCCAAAIIZFCAgDeDk86QEUAAAQQQQAABBBBAAAEEEEAAAQQQQCAdAgS86ZhHRoEAAggggAACCCCAAAIIIIAAAggggAACGRQg4M3gpDNkBBBAAAEEEEAAAQQQQAABBBBAAAEEEEiHAAFvOuaRUSCAAAIIIIAAAggggAACCCCAAAIIIIBABgUIeDM46QwZAQQQQAABBBBAAAEEEEAAAQQQQAABBNIhQMCbjnlkFAgggAACCCCAAAIIIIAAAggggAACCCCQQQEC3gxOOkNGAAEEEEAAAQQQQAABBBBAAAEEEEAAgXQIEPCmYx4ZBQIIIIAAAggggAACCCCAAAIIIIAAAghkUICAN4OTzpARQAABBBBAAAEEEEAAAQQQQAABBBBAIB0CBLzpmEdGgQACCCCAAAIIIIAAAggggAACCCCAAAIZFCDgzeCkM2QEEEAAAQQQQAABBBBAAAEEEEAAAQQQSIcAAW865pFRIIAAAggggAACCCCAAAIIIIAAAggggEAGBQh4MzjpDBkBBBBAAAEEEEAAAQQQQAABBBBAAAEE0iFAwJuOeWQUCCCAAAIIIIAAAggggAACCCCAAAIIIJBBAQLeDE46Q0YAAQQQQAABBBBAAAEEEEAAAQQQQACBdAgQ8KZjHhkFAggggAACCCCAAAIIIIAAAggggAACCGRQgIA3g5POkBFAAAEEEEAAAQQQQAABBBBAAAEEEEAgHQIEvOmYR0aBAAIIIIAAAggggAACCCCAAAIIIIAAAhkUIODN4KQzZAQQQAABBBBAAAEEEEAAAQQQQAABBBBIhwABbzrmkVEggAACCCCAAAIIIIAAAggggAACCCCAQAYFCHgzOOkMGQEEEEAAAQQQQAABBBBAAAEEEEAAAQTSIUDAm455ZBQIIIAAAggggAACCCCAAAIIIIAAAgggkEEBAt4MTjpDRgABBBBAAAEEEEAAAQQQQAABBBBAAIF0CBDwpmMeGQUCCCCAAAIIIIAAAggggAACCCCAAAIIZFCAgDeDk86QEUAAAQQQQAABBBBAAAEEEEAAAQQQQCAdAgS86ZhHRoEAAggggAACCCCAAAIIIIAAAggggAACGRQg4M3gpDNkBBBAAAEEEEAAAQQQQAABBBBAAAEEEEiHAAFvOuaRUSCAAAIIIIAAAggggAACCCCAAAIIIIBABgUIeDM46QwZAQQQQAABBBBAAAEEEEAAAQQQQAABBNIhQMCbjnlkFAgggAACCCCAAAIIIIAAAggggAACCCCQQQEC3gxOOkNGAAEEEEAAAQQQQAABBBBAAAEEEEAAgXQIEPCmYx4ZBQIIIIAAAggggAACCCCAAAIIIIAAAghkUICAN4OTzpARQAABBBBAAAEEEEAAAQQQQAABBBBAIB0CBLzpmEdGgQACCCCAAAIIIIAAAggggAACCCCAAAIZFCDgzeCkM2QEEEAAAQQQQAABBBBAAAEEEEAAAQQQSIeAOjY2NvTtb3/7Uzt27Pi/jh07ZqdjWIwCAQQQQAABBBBAAAEEEEAAAQQQQAABBBBIv4Cay+V+lsvlzuVyubf/4A/+4H+cmZlZSP+wGSECCCCAAAIIIIAAAggggAACCCCAAAIIIND9AurExMT+crmsPvPMM199/PHHH52cnDzW/cNiBAgggAACCCCAAAIIIIAAAggggAACCCCAQPoFVgNeGeZzzz03smPHjuOvvvrqTPqHzQgRQAABBBBAAAEEEEAAAQQQQAABBBBAAIHuF3gv4P3Lv/zL/aVSaeCNN954vPuHxQgQQAABBBBAAAEEEEAAAQQQQAABBBBAAIH0C6wGvM8///xHXn/99V87cODAnxw+fPhU+ofNCBFAAAEEEEAAAQQQQAABBBBAAAEEEEAAge4XWA14n3322SfvvPPO/yefz//fx44ds7t/WIwAAQQQQAABBBBAAAEEEEAAAQQQQAABBBBIv4Da19f3oq7rVx999NH/bmZmZiH9Q2aECCCAAAIIIIAAAggggAACCCCAAAIIIIBAOgRURVHuVRTl5XQMh1EggAACCCCAAAIIIIAAAggggAACCCCAAALZEZCAN7HXnXfeef+lS5c+MT8/P53YRWgYAQQQQAABBBBAAAEEEEAAAQQQQAABBBDIqEBiAe/BgwcHv/KVr/wHx3F6P//5zz8yMzNzOqPGDBsBBBBAAAEEEEAAAQQQQAABBBBAAAEEEEhEIImAd6+iKCduvvnmPykUCoUrV6587OGHH/7ahz70odcIeROZQxpFAAEEEEAAAQQQQAABBBBAAAEEEEAAgYwKxBrw3nHHHV84c+bMwXw+/4aiKNrnP//5/1Vcn3rqqa89/vjjf2RZ1jwhb0bvNIaNAAIIIIAAAggggAACCCCAAAIIIIAAArELxBrwHjp0aNeXv/zl799zzz3T+/fvv6EkAyFv7HNHgwgggAACCCCAAAIIIIAAAggggAACCCCQcYFYA96RkZG+b33rW1/bvn37id/6rd96udbWD3mLxeLJI0eOXMm4PcNHAAEEEEAAAQQQQAABBBBAAAEEEEAAAQTaEog14JWeSJmGCxcu/PNHH3302Xo9k5D3C1/4wiPT09Mn2+o5JyOAAAIIIIAAAggggAACCCCAAAIIIIAAAhkXiD3g9cs0SM1dsT19+vRNr7/++m7TNMuyqveb3/zmpyzLKr399tv/OuP2DB8BBBBAAAEEEEAAAQQQQAABBBBAAAEEEGhLIPaA1y/TUC6Xb7Jtu19RFLWvr+9113Vz165d26vr+uVcLvf/Xr169f+s0/N/rijKrYqifKutUXEyAggggAACCCCAAAIIIIAAAggggAACCCCQAYHYA17frLe39zPbt2//0SOPPLIiP3McZ1D+/P73v//wPffc86XZ2dlira+u61/VNO3Xb7nlltkNGzbM9/b2nrv11lvf/NjHPna5XC4vyfHU7s3AXckQEUAAAQQQQAABBBBAAAEEEEAAAQQQQCCQQGIBb6Cr33iQmcsut3DqAAARa0lEQVTlXnvooYf+t1OnTj1YKpW2yP8sy9rqeZ5qmubFfD5/QVVV67Of/eznCHojCHMKAggggAACCCCAAAIIIIAAAggggAACCKRKoGMC3o985CN//M477/zBHXfc8e+2b9/+7l133XXelz5//nzPW2+9teWVV1751NLS0j/7whe+8N+wSVuq7kMGgwACCCCAAAIIIIAAAggggAACCCCAAAIRBDom4B0bGxv6xje+8b8Xi8VtpVLpZtu2txmGcT6fz79bKBTOLy4u3rF58+YTjzzyyDd1XR94+eWXr/793//9Hsuyvh5h3JyCAAIIIIAAAggggAACCCCAAAIIIIAAAgh0vUDHBLy+5MGDBwd1XTdM0+x7/vnnb7t8+fLOcrm8c2ho6OW9e/e+YJpmwXGcO5555pmvGoZx6aMf/ehXH3roob8tlUrzR48eXa3TywsBBBBAAAEEEEAAAQQQQAABBBBAAAEEEMiCQMcFvNVB77Fjx37r4Ycffs2yrLN+zd3R0dHdX/rSl/79448//kdvvPFG/1/91V/994qiaHfcccd3PvGJT5y0LGuBsDcLty5jRAABBBBAAAEEEEAAAQQQQAABBBBAAIGODXjHx8f3TU9P/4eBgYEX7rzzzu88+OCDxyXoffHFF//lP/7jP/7O5z73uSl/+l544YWP/uQnP/m0H/Tu37//tOu6RcJebnAEEEAAAQQQQAABBBBAAAEEEEAAAQQQSLNAxwa8hw4d2pXP52+dnp7+Rl9f349lEj75yU8e3rFjxw+fe+65rw8ODr712c9+9i+rJ6cS9P62/OyOO+74rh/0Tk1NzaV5EhkbAggggAACCCCAAAIIIIAAAggggAACCGRToGMD3pGRkb6BgYG9Mi1PPfXU12666ab/eO3atcXl5eUn5GemaX7J87zfGBwc/NGjjz76bPX0/d3f/d3HXnvttU9blrVxZGTkXx0+fPhUNqeXUSOAAAIIIIAAAggggAACCCCAAAIIIIBAmgU6NuAV9AMHDhS2bt06+Morr3z0rbfeuv+BBx740uzsbLF6Qm655ZavWpY1UB3yVge8jz322H87OTl5Ns2TyNgQQAABBBBAAAEEEEAAAQQQQAABBBBAIJsCHR3wNpoSCX63bdu2RVGUIU3T+mSFr2y65ge7cp5foqFYLJ70N2jL5hQzagQQQAABBBBAAAEEEEAAAQQQQAABBBBIq0DXBbwHDx4cLBQKw9UT8txzz31ueXn5tlwut+AHu/77c3NzLxw7dsxO6wQyLgQQQAABBBBAAAEEEEAAAQQQQAABBBDIrkDXBbxjY2PDuq4P+lPmOM5pXdd3//Vf//WOX//1X3/VMIwlx3GKlmUVT548uUS4m92bm5EjgAACCCCAAAIIIIAAAggggAACCCCQdoGuC3j9uryu6w5K0Ds1NTWX9klifAgggAACCCCAAAIIIIAAAggggAACCCCAQD2Brgt4mUYEEEAAAQQQQAABBBBAAAEEEEAAAQQQQACBXwoQ8HInIIAAAggggAACCCCAAAIIIIAAAggggAACXSqQiYBXNmb7m7/5m089/PDDL73yyitnqMvbpXcr3UYAAQQQQAABBBBAAAEEEEAAAQQQQACBGwQyEfDefvvt/8sbb7zx2Vwu9+7Q0NC3P/nJT3716NGjS9wLCCCAAAIIIIAAAggggAACCCCAAAIIIIBANwtkIuDdt2/ff/3Tn/708/v27fv6q6+++huLi4t3mqY5e+3atT/r5smj7wgggAACCCCAAAIIIIAAAggggAACCCCQbYFMBLwTExM7n3rqqR88/vjjfyTTffbs2YHnn3/+Ny9cuPDJwcHB73z84x//xt133/3WxYsXl2ZnZ4vZviUYPQIIIIAAAggggAACCCCAAAIIIIAAAgh0i0AmAt7R0dEtX/nKV7517733/tv77rvvbPXkfOtb3/qNd9555zf7+/t/evfdd3//4x//+MszMzOnu2UC6ScCCCCAAAIIIIAAAggggAACCCCAAAIIZFcgEwHvgQMHCt/73vdmt2zZ8g+//du//Xf1pvu73/3uf/Xmm2/+pmEYVz/4wQ8+9+Mf//i72b0tGDkCCCCAAAIIIIAAAggggAACCCCAAAIIdINAJgLem2666fdXVlb+h8cee2y81aT87d/+7V0/+9nP/kVvb+9/fOONN55rdTzvI4AAAggggAACCCCAAAIIIIAAAggggAAC6yWQ+oC3p6fnqf7+/q1/+Id/+LUwyM8+++z4zp07j7766qvfC3MexyKAAAIIIIAAAggggAACCCCAAAIIIIAAAmslkOqA1zCMv7n99tt/8OlPf/rFsKDf/OY3PyXnPPTQQ/8TG6+F1eN4BBBAAAEEEEAAAQQQQAABBBBAAAEEEFgLgdQGvNu3b//00tLS50ZGRiajQErAe+nSpbsNw/jB5cuX/yRKG5yDAAIIIIAAAggggAACCCCAAAIIIIAAAggkKZDagHdsbGz4y1/+8rO/9mu/9vRdd911PgriX/zFX3z6woULdy4vL39bUZRno7TBOQgggAACCCCAAAIIIIAAAggggAACCCCAQFICqQ14Dxw4UHjxxRf/56WlpZt///d//99FBZSVvFevXjWHh4cPHTt2zI7aDuchgAACCCCAAAIIIIAAAggggAACCCCAAAJxC6Q24BWoiYmJnU899dQPHn/88T9qB+6ZZ575PzZt2nT8d3/3dydnZmYW2mmLcxFAAAEEEEAAAQQQQAABBBBAAAEEEEAAgbgEUh3w7t+/33jttdf+bOPGjRcfeeSRH7SDJit5z58//y9WVlbubacdzkUAAQQQQAABBBBAAAEEEEAAAQQQQAABBOISSHXAK0i333778C9+8YtnH3vssX/dDhoBbzt6nIsAAggggAACCCCAAAIIIIAAAggggAACSQikPuAVtE2bNn37wx/+8A8efvjhn4RF/NGPfrT9xRdf/NzmzZtP/M7v/M6/mZmZOR22DY5HAAEEEEAAAQQQQAABBBBAAAEEEEAAAQSSEMhEwPuhD33oKcH7vd/7ve+GQZRVuxcvXrz3gQceeHbPnj0/JNwNo8exCCCAAAIIIIAAAggggAACCCCAAAIIIJC0AAFvHeHqVbuf+cxnvmNZ1jzhbtK3Iu0jgAACCCCAAAIIIIAAAggggAACCCCAQFgBAt4aMX/V7t133/0nDzzwwE/Onz+/MDs7WwwLy/EIIIAAAggggAACCCCAAAIIIIAAAggggEDSAgS8FeETJ07c9Pzzz/8rwzD+v+Xl5emk4WkfAQQQQAABBBBAAAEEEEAAAQQQQAABBBBoV4CAV1GUr3/96w+/++67dyqK8oSiKD9rF5XzEUAAAQQQQAABBBBAAAEEEEAAAQQQQACBtRDIdMDr19p1HOfbKysrM2sBzjUQQAABBBBAAAEEEEAAAQQQQAABBBBAAIG4BDIT8C4uLu784z/+4z/z4fxau8PDw1984YUXvhcXKO0ggAACCCCAAAIIIIAAAggggAACCCCAAAJrJZCJgHdkZKTvz//8z/+sVCp9YmBg4JVisbh98+bNJz7zmc98p1gsnjxy5MiVtQLnOggggAACCCCAAAIIIIAAAggggAACCCCAQFwCmQh4faz9+/cbP/3pTx+56667Svfee+9Zy7LOEu7GdSvRDgIIIIAAAggggAACCCCAAAIIIIAAAgistUCmAt61xuV6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z9O0G4ETB2VuwAAAABJRU5ErkJggg=="/>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7" name="Straight Arrow Connector 26"/>
          <p:cNvCxnSpPr/>
          <p:nvPr/>
        </p:nvCxnSpPr>
        <p:spPr>
          <a:xfrm>
            <a:off x="155575" y="3392486"/>
            <a:ext cx="304800" cy="276999"/>
          </a:xfrm>
          <a:prstGeom prst="straightConnector1">
            <a:avLst/>
          </a:prstGeom>
          <a:ln w="41275">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21" name="AutoShape 2" descr="data:image/png;base64,iVBORw0KGgoAAAANSUhEUgAABXgAAAPoCAYAAABkvZZOAAAAAXNSR0IArs4c6QAAIABJREFUeF7snXd4VNXWxtecM72k94QkhBoIvcXQgnQscOlVEFAvqIhCkKsfXhULlwAiKKh0KQlFJIAivQnSQwkktEBI75PpkzNz5nv2hIFJSMhMMinAOs/DE5iz99pr//YJf7yzzrs4c+fOjYQauoxGo5GmabqGwj93YRmGYXk8HlUfN5aVBVF79vRokJ8f7QvQuxDg0/SSPL/2AzjnBDApOyREIYmckuLu+skbV6z3sKZJz04+XdrKm498LbfR633ktbm/vJnrupza/xpzJ6njpZJ1O7cB8NUDxCXVVh7Dhs1vffbssKy0tBY5AAwF8FsggFoGYKQAvOUAr6cAcGornWqsQ3Lf4gZwRQJg5AB0VwAMK6iJ3ENCzrnl5DRSqVTuxSXPGMDo0RqBu3vRzzRNp4nF4lTrjRiNRnl0dPTlamwOpyIBJIAEkAASQAJIAAkgASSABJAAEkACSOCZJMCpKYEXxV37nweGYQw8Ho9r/8yanxEXFzclN9f0Wl7etiSAVtrSK34cCJAhkEpvy0Su6WKTm1Qt8fIolvh46Rm1hlalZwobvdY3r8un7z4UhWs+X7JC3vtrOu+OfbeoMM/nZsmK290A9rkCnHQDuH2+drIAaNHipFdQ0CWfffs+uAoQGwzQ1B2gvbFk/ZNcgNxcgKEptZVP9dfJowHI9zauD/dQ/YhPj1Ai8AJ8mtG582/eHh4PTK6u2XyWpe7zeMxdX196k16vT1i6dGmtfnlQ2a5nzpzpQtO0j9FozOLxeMEoQFdGDO8jASSABJAAEkACSAAJIAEkgASQABJAAlUhgAJvVajV0Jz6WsH7ww8/zPfw8LgQGTm6aUJCeNOMjCYKpdJDr1R66cuieOPdee1F4ztnqHigUKSkCx4c/NtFr1RyX9n0/W3LWE1eAQ0UB8RuNScQ5r67Onz31pk58nyP5Mc5hrcB2JYI8HkDgIGFACMKaugonwhLqnj/+eeV7IyMeG+AKVZV2iYAmG8CmJEA4FJLgmlt7dpR6zwWeK0jurunil1d00UdO+6RxMZ+08hRqzkqTlRUVFuapl0s8RYsWHDMUbExDhJAAkgACSABJIAEkAASQAJIAAkgASSABCwEakTgxepd+x8wo9FoMhgMrEAgqFeWFj/++ONnAQEBuwcMGHAQAORqtXqcRuPRjqYN/gAcP51OzOh0zqxS6c53dc1h3RoW6gQ9m4kEr3ZLV6Vn8Xa+8mbYG5f3xRMiBp2Ourn1T9fs+OtSMLEc/24di4IH9FBQPD7LEwqI0umQK+/fv3T+LWZ2mkrhlvE44DIfgEw+wLcPACJaA2xMAmhU7JAFbQhCqngDAs74HjjgagKY+kjgpahimsv9nAoJiShMSnr1jg2hXsAh5Qu81iBGj/40sL6JvLNnzw7jcrkeljwZhsm6ePHinWPHjhnq+hCjoqJ8WJY1LF68OK+uc8H1kQASQAJIAAkgASSABJAAEkACSAAJIIHqEUCBt3r8HDJbr9cbuVwuRdN0vTJi3bVrV8/8/PwGU6ZM2VTRRhmG8TAajZ7kD03TuXoJ/0PxV9MeWTHEdBvRuuWEIZmt3xmXm7Bhh4dLoyAdGFkw6Iup7PgEP5PRKBZ5uBnEXu7yRq/1SaVoulpCb+7bP4XviPnkrkbllFs65yadSmwZ3m0I0FkJMDEPYERTgAwhwKmrVT/Ir/1Lz7V4Ez8ZkVTxnj9vkBQUdKMFguYcmmYone6iyc8vXtuihYDRal1M+/Z9UMq/uOp5PU8zKxd4yW7rm8gbGRnJ7dKlSziHw3lku8KyrE6lUiWsWLFCVVcnRMRdmqabm0wmw9mzZ8/UB8G5rljgukgACSABJIAEkAASQAJIAAkgASSABJ4HAg4XeLF61/7Hor5aMyxZsmTNRx99NMXWHalUqimm17uFCPt2KVUZe2zm/CBVTh7ft0tbRYcP3sxOO35WmnH+il+DXuFOEg93WhrgU5x++iKtTrynbP72qId+ubau+nhc7pQfu8Ru+uJGcfFZAOilfHznP4EAvsUAzgzAWSeAFfdK7r0VAvCHF0DGGftXIzOIaDzJqkr4gQAglw+ws8IGbl27rmmUmJgvViqFNMOQqmXfQoBXUseNm/sSRRl4R4++lVjSjA2vxwRsE3jro8g7a9YsDx6PF1bOad5fsGDB/do+ZYu4a1nXYDDkLVq0KKG288D1kAASQAJIAAkgASSABJAAEkACSAAJIAHHEai2wEsE3bLp0DRdr2wGHIerapEUCgWfpmlWIpGU+2p2fWyutm7dujecnZ3vDx069IStuzYajWI1F+bQYY1d+WP7lfK3TdwS5358zreNX41dfp1Ra6j863cadfhoiklx855E1jhQY0jJkfzz7UoqLDQ00/2jMWa/Xn3ciQDB4B5pT1s/d+qKcEZL0zwhw25a3/82y650B8jhA/BMAEcTAB7wAUaGAmxJBBjXHOAfq2rdoc0AiimACdkAo+z047VUBFuyuykAuCsEmNcQIPouwMtWAnN5O1BTJY3KhOy4cVERmzdHn7aV84s3znaBtz6JvKTJGmmuZu3Da312RqNRnpubm7R+/Xpddc90+vTpUpFIFGBp6EYqhRcvXlzqi4ay4q5lTYZhEtCqobongPORABJAAkgACSABJIAEkAASQAJIAAnUHYFqC7z1UZysO5ylV7527ZrnvXv3mhQXF0tYlqVkMlleSEjIvWbNmpUSE+sbw99++61PZmbmS++99958W1impqa2pShK6e/vf5eM17FspB6ME7mvdNXwe7R7VI16+ZcYz8SNO71dmzTUuPv7+YSOGcxjKJoVc2nKQPGM+5dtVTq7ttSEqW47mdQaQZpbQ4W/MsOJ5yaRy9o2VJQVexWLtjc9/Wt7uH6t9y2A1u0BGmsAmqsAVjUAGJINEKwDuCsqaaj2XcCTvrs9WwEEawG6FQG8VcbS4Wk7J+Lu4GyAdCFAqgAgWwjgrQNooAfw1wEsemALNzIGxV1bSNkn8Pr53XCKjNxwYcuWhe/YEr2mxsyZMyecoijh0+ITmwSDwZBUXYH1ww8/bCwQCAKs1yKevxaRtyJxl4xHq4aaegIwLhJAAkgACSABJIAEkAASQAJIAAkggdohUC2Bt742BqsddJWvsnv37oi8vLxmkydPXldcXMzZtGnTVB8fn8uDBg06X0aIYXk83qPGW5VHrpkRcXFx3VNTU/tRFJU/ffr0pZWtotfrG12+nTw1/lJ8GIc1cjp1aP97+1Yt15B5Go2mq5FHdwEP55ZU6yZG4POMxmI9defUeUlCzF5vtoEvp03UdINnRFctGZ996hw34UZRbmZA79SXrnza1Id/j8vnMFQyv5M8XzbYFFR419lXnvJI7OV1Cs3L+b+dAUf3T8jJyGihAGjSEaAVqZp96GNMbBI6twEQGwFaqh/77lrvKqw9gK8e4Ov7AJ3VT+7X4q9r7atLxN1fkgBmNwaYnwzQSAfQTF8Zq/Luv/LKktB799rrbtyIfGgZUZUoL8Ic+wReQmTIkG9cnJxuvvrrr78+8oOubVLlia7l5cCyrGrhwoUXqpNfRWIyEXkpipITz92nxUerhurQx7lIAAkgASSABJAAEkACSAAJIAEkgATqlkCVBd762hisbnE+Xp3YMhw4cKDn8OHDD8bExLxKURQ7bNiwPzdv3jx60KBBuzw9Pc2vZVssLurK1iInJ0d04MCBXtnZ2X1FItGptm3bHomIiKjUriBLa4z65+r1Ng+0Jp525pobZC/OXw9tE+ohy24RFkYnerY2ytS5OjddgYQHRgHHxOaqsjOyFVp9x2MDP003JF/heJ1b18I1PELLdXJm5bR3YXpgv9T21+YFTer4t0fTMLHZziLhvIq79Xbv3POhX6SQfzfKuhYQWHDbhYi9pkKau3fXh2eVyut8gFFhANG3AeLcAd7LeGyRsMG9tO+u5YwUNEBEGwA9XdJ87aoIoLUW4O0QgDMuAI3VAO4GAMr02FfX2paB2DtYr2P/kzd06Pw2584Ny0TP3crY2S/wNmt2yiM8fNuGDRuWLaosek3dJ7YJTk5OHSuLz7LsnYULFz7ViqSiGHPnzo2sLL6t99GqwVZSOA4JIAEkgASQABJAAkgACSABJIAEkED9IlBlgbe+2QrUL6wAFoH39ddfP/T7778PJJWl//rXv/7cunXryAEDBsRZC7x1Ie7Gx8f7xcfH9yssLGzD5XI3DR48+J/g4GC+LRyzlfqfYi8muWoDW8lh6EyrJmMAgnX/aaTnCgww4XOzIEsuYbGKKzi62Ud/fIePzqexAnLThBD+Sg70Hp8Dqz5uBFJXBt786j7o1dTou6PDxr+eL+DKnBgylzWZYMl3lOlQl60JIHYq5fc86s8fuu3ePveGVisrALjLByBNzpb7P25ylsx/0nfXklWiEGB8cwDPYoDucoCVDQAW3wa4IwRY7wfgpwc4fq1kNBFzz7kApJHubQCw1Q3Aiym9li3kSo8ZNerTznv2zLmq0ThX24PV/tWfpRn2C7xkd2PHzvXZsuV/oXW1U1vF16ysrDNV9eG1dQ1bGKBVgy2UcAwSQAJIAAkgASSABJAAEkACSAAJIIH6R8BugZdhGJbobgBA1QdbgfqH9HFGv//+e9fCwsImkydPXk8+Xb169dt+fn6XBg0a9Oh1bFLBW9sC788///whwzBuAQEBB1977bXdFTWBKo/tveyCVVuPn3WHoTNToGN/ebn8D6z3gmsn3GDW2pImT2vmNjT/nLKgxIogJ4UPR2K94Pw+b2gRXgASZwMknnEF70DNML8/fCZMEbDA4YCwQaDGLPAupUyHOpcWeGWafEGvP/e0++P32ZeMRl5xSR5lhcCKBF6fcIBJ6QCHHzZkm5oG8Kt/SSXv+CYAoWqAT0sJ14/3eVQGMLU5AHHUIHrz6qTKG6o9ScnZOUPYr9/Prbdv/+JcfX6G60duVRN4O3f+Tda69V/frF69emdd7ONp4itpgsYwTJ5er89asWKFqqr5OVLgJTmgVUNVTwLnIQEkgASQABJAAkgACSABJIAEkAASqDsCdgu8dZdq3a5MKpYpijL7uxoMBuByuRRN0w/9XsvPLSEhwePu3bvNGIYRkyZrzs7OuQ0bNrzXtGnTQssMa4GXYRgeh8OR0jRdrNFo0vh8voyiKDH5t6N2v3r16mkCgSBv/Pjxf5pMJh1FUaWqYp+2zsXrN389eD1ZCrPX3AA3P3OFbYXX9VMy2PRlI+AJWOg9LgN6jsord+yJre5warcXFGtpCApVdWgPMLHjSfdApzwBz8NDfyPBxNme3Dv3XNPHFcEkTqPsa26NDyQ13P/HjIuP45YnBJa1aCAWDETYnX8X4KgLwPuZAIkigM8bAhgogO4FAGvNzeIqviz2DLk8gFHl2FlY7B4qjhAaesIrODjed9++D644OWVLfXzuuN+61fVR1bOjzvv5iFM1gVcmyxEMGvS9buvWb16uLQ4zZ8504fF4wQzD3BcKhW0rWnfBggXHHJFTVFRUW3u+oLFlTbRqsIUSjkECSAAJIAEkgASQABJAAkgACSABJFB/CKDAa8NZlGdHYd1gzuKjS1HErxWAZVmz8Esqc8lcrVZLRFpWIpGYfWWtr8oqeI1GY2Oapu/YkKZNQ5YsWbJm5syZb5MKbIqini7SWkU8fOJ07HmOuwHe//G2TQuRQUU5XNBpKPAOrlygvn1RAie2e0HCabc2L0kNwb4amqvJFaQ2HJV+rvGnqUDRZraWa9ClDWF5x5tS584Ovfr404qEwHcbljRZa6cG+KARgKsB4J4QYGA+wDepJfOJ7UJ5Ym15uyVVvNZWENZjiE9vgBbg5QKAeRVUAQN067apoZfXfW8Ak4HL1XNMJsqoUrkbieBrM98XZmDVBF6Cp0+fn6TBwRf3URRlFu1/+eWXDY7GRhqcWapxJRIJ+X11qWwNRwm8tgrKleVjfR+tGuyhhWORABJAAkgACSABJIAEkAASQAJIAAnUPQEUeCs5A0d4DT8thsFg0BMhmMPhcMtLhWVZmkilFEVJq/u4/Pnnn50yMjI6Tpo0aSWXW+5y5S6xI27PzjutXskt67db3XyemG/QUR2ufhYUoDjtxinKESYnA+dq79VXoXUPhfXYoQd/aqPNcoN9f5QVQz8JAJCw5dsrRLQG6FoEsN4fIPc0wBFZVawVHudBqnhJE7ZgK/9c4t1LbB7I9VkAwC5PgKvxFXHq0mV7UHJyu/zc3MbmV/RJ07UHD8IMt25FpCgU3lV+bd/h51LnAasu8JLUW7U66EN+8vlabpMmZ9JjY791WGMyEtcemwQinhoMhqTFixeXX9FeDdb25FHZMmjVUBkhvI8EkAASQAJIAAkgASSABJAAEkACSKD+EECB9+FZkIrckuJb1lwp+tCOoVIbBluPsjyRl2EYDwBIKC4uVnE4HG+xWCwrL55Op1MIBAJxRSKwrTnExcV1zc/Pbz5hwoRVtvgnx8fHvxZ/5eq/c8Z/c6tCv129mjJX1/KEpSpsbc3Jelz7K58ET+r4t0fTMLG50vnq37n87Q9ezT4f+sUj64Iut/cHOf+tdjuw/90ywimpqp3dCODi5YrX/tq/5N6n6VXJ78k5lniWO0PzAf5yATjpDHBLAhCqAth+y561XnttYQuRSCExGASmwkI//dGjUx42erMnyvM2tnoCrzWNxo3Pitq3jzu5bdu3UdWhNGnSJKGXlxf5/fWx9csXIppeuHAh6dixY09U8lcnF8tcRwq8DMNkLV68uMRDGy8kgASQABJAAkgACSABJIAEkAASQAJIoF4TQIH34fFYbBZqs+GZPfYLer1eQ0Te6jxNSUlJ7gcOHPh42rRpH/F4vHJLeHU6XdvE5JT+txJvvKTmiow5769OLNdv16Cj4HScK6iVXDCxHHD31UOnQfKyVgo256tXU6Pvjg6bNI4h3cvMl7nB2neU6VCXxw3WPItSpd0P7Q/duX3ew0pZMnKlF8AOL4DDCTav57CBRFg+6AJw6uFr+V3lAH3kJdXBDboAdCoC2Gm3UPbSSzHBwcFX/WJivj3tsFSf2UCOE3gJgq5dN0sCA69+ExOzcFdVkMyaNcuDx+OF2TtXoVBcqE5DtcrWc5TAi+JuZaTxPhJAAkgACSABJIAEkAASQAJIAAkggfpFoE4FXoZhWKLjkYJZi6ZH/m5LdamjMFrlQELW6tomk8mHw+Fk2bqX6thFxMfH+ykUCtmVK1cm9+7d+9uWLVvKrdfN0xS/lZaW0f1S4k2xSiDjaF597x6EdVNWmNuxrR7gHayD0C4lVgKXjzqDVkHDS4PLaTpmww4rEniXUqZDnR8LvCTSyD9+6PRX3PuJCoWPavHiY215vGwhy2ppkSi8SKe7JKNpT0Yi6fuokZ0Nq9s0RKsFdvp0uFcyeGRTgBtSgKYagO5ygAFygH5tHgu6xIuX2DUMCAWYk2aPHUTv3j835nBMokOH/o3Vu2bWjhV4ScQRIz7zk0hSe65fv77C37/IyEhup06dPDgcToDRaFSRilbyWZcuXcKrUk1f08KpIwTems7Rpl80HIQEkAASQAJIAAkgASSABJAAEkACSAAJ2EWgzgReIqxWJOQ+7Z5du7NhsF6vNwoEAuJzW+uXyWRy5nA4RbYuXNVcY2JiXs/Pz+9E07RSq9U2CQkJWTdkyJBHlaE6ne6lmAPHP8mWeKug/+T0pwq7JFlVPhd2LvOHjv1Li7lHY7xh3LwUcPGyrXmbsoAG0o5O6mYkYTtc/TR4YseT7k1bis3/vnhKwdt5/+Xciy2+um/NaMSxH9tfOTIw/9atma7bts1zcnfvqGaYTD5NOxuI0GsyFXNEog4O97DV6cDYvz/cKMmlVTuAwbkAX6WV/Nsi6BJv3nMuAGlnATa4A/zkDzD3AcDgUoJ6RWf+r3993erBg1baixdfd1hjPVufr/o7zrEC76uvLvPw8cnKcnU1RBFPXC6XqzIajTqGYXSXL19WtWjRQigSiQK4XC4Rdx9VuhPxk/ybfF4VVjXdvCwqKsqHpunmVcnNMgcF3urQw7lIAAkgASSABJAAEkACSAAJIAEkgATqhkBdCryGimwCbKlUtbZUIH83GAzA5/NJByO7/HMfeu8C6XNW20dgNBr5NE0X27JuVfP84Ycf5ru5uV0YMWLE76Ra+uTJk827d+9+y1pc37dv37A8hjMu/bM/r9iSCyjyubCrGgKvxd7h/nUpsCwHQrsUme0dWIbT/vqXQQ1MNyRytZNU49TIqBEH6eW0lzw9sH8qsX943GDtcylA39z9+7dxjdwi7qzr3VwTNQnmM/xP4BfGAf6fydWGIs7sGwOcbqjPcD35AeyKsNNFXoIG7JoH80S/pn9ltruQcJ1MC5vvU3jxG7DTEyKcc4vTqM+axCp7e4wqPpy3lb8jY6loUYu/FBKus6m0wEtmE+HxkBtAmuhxczULwTcblfjwMhyAIh7Al8kAoVqA1tqSEcTaoZe5QnrcuKgIo5FH/sqcOTMy7f79tpk2nYODBrVqdcjchKzsde1aH5uryx2USgVhHCfw+vjckb7yys+Mpyf3k5rNufzoRqMxKTo62uFcHSHukoxZllUtXLjwQl2wwTWRABJAAkgACSABJIAEkAASQAJIAAkggaoRqEuB1+YKXiJuGgwGlsvlEiHW4dW2Va2MrRpyALIflmVJlarNlhBVyfH7779f2q5dux9feumlxIrEdLKHU6dONX6Qmb0k5atjF23e04mt7uAZrH9k0RB/2Bl0Ghpeeq1yiwaLvYPZnQMA9Dra2t7BJyG2YdvIRh4e7dqYK4Gz/znHTbgiz22fmS/KPdeEPndu2HWAv5wABij274cWm7I/dmINOfzJQV+rC4xGw2dJr7p80WyrYm/OZrNqOiVwvpaItcfytwvmN9uhnHdzuCzSfYSeiLiW/ZL79zUJdBfXgcze7NXC94O/U392a4TszQafa8JkEeamWE8KvOTTq6LHoq0lmk84gMQIMCkdYHIuQGTbkr8vDwT4KAXgtBPAP24AJy6NG7e6w+bN0eZqaomkQKRWuz0UgG0+iWoNJOJujx67krlcbik7CJPJ5HX7dqMO+/bNKCCiKFkkK6uxw6uiK0uex9PSXO78AD5fx/X1HaowGLhsYaG/Nj+/gaayuRXdHzz4O++GDR8sEQqFtV4lXRMCqqPEXcKLZdk7CxcufFiVXlXCOA8JIAEkgASQABJAAkgACSABJIAEkAASqE0CTxV4a7LxWGU2DJa1SUUul8ulSIUt+cxRAm9deO9a1qQosp3KK4YrY/S0B2XlypVzQkNDd3ft2jXhaeIuiZGfny/Y/tvO7fT/9ifmy/xsE85IFe7fcW6gVdIlTdb89NBpYOVN1vRqCo7EeMLAqdmQ+I9ZOITmXVQQ820DGPJ+BtC0qWXmzrB2b4161GzNZDLB6S+Xm1rn8+h/Dr59Pycn5JGITAReikqWMEyqQCLpWUSqdhfcHu08Pegr7YaMH3mvek/VEYE2R59K/ffmSNncxmuUC+5MkZGqXrJ0D7dhxUT0LSvwdnLpX2wRhC2cyxd4yzuFXzwB3s4tubPVDWBWE4D+eQB3fQBaGQEExJdCMXas0nXLlsWnavMXvuxaERExDTt1OhsrEon+KnsvKwui5HKXJi4u8tt6PaewoCCgxZUr/Yw1KfR26BAX4OmZqRSJlFInJzlwOEBdu3bCyDAmTdeurfcyjFCg1/Nasiw0USg8tLm5wcYzZ0Y8sjkJCbnglpMTolKp3CqsjO/YcW9A166Hfitvz7V9FgsWLDhW3TUd4b1rySErK+vM+vXrddXNCecjASSABJAAEkACSAAJIAEkgASQABJAArVH4KkCb1WqRm1N3RYbBltjPW2cpfqXoiiTReisjnBa1ZyqwrKqjDZs2DBeJpOlv/baawcrE3ct+1m1Zu1G6b8XqFJaDrDv9XEi2FI0AE/4sBy3EkJVFXjnLzd1yjZJtsUueeQdTFYiAq9AoOZxOBLWYskwxGMw9PN9X/nZrYmSYFGogVTwJihPcxfenSr9pNF65ff3PpB+0Wybktg1WKp5W8kiDBaLhulB0epjeb8JgsShxn256wQtJOEGYtNAG5wNjz147XkSSJVvgjdAgBdAaxYgm+/icpUnl1P3AYal2BPJUWObNTvlERZ21OTsrLrl5cX5oaK4Op2uMal0ZVlWp1arfRUKp/E5Ob6NrlwZyDha6O3Va41LWNiVyzRNX6JpuoDL5RZwOBwt8ZAm+Y0ZM2a3dZ46na4BAAQUFdET161blDlw4HK3Bg3u39dqeT4ajVSUmxvMadjwmkdRkWvBrl1zcyxzIyK2NOzU6Vy5oraj+NoaxxEC76xZs5pTFCWvrv9uTVQX28oBxyEBJIAEkAASQAJIAAkgASSABJAAEkACVSdQWQWviYS2pdrU3hRqQ2Qloqql+tdaLK2qcGrvHi3jq+KfW5U5ZL2dO3f2UiqV/mPHjl1vq7hL5m3ZsuUrQfd/Nbj92sfJVd2nzfMs9g4WiwZi7WBl7+CTtCO4XY+G7u5tSLUrQPapc9y08/fUIVdo4R+7Z8Vbr7Nz56mXRCKKkpugeO7tKcJZQV/pW0jbsUajkpuju8396O5MivjqevD82WBxC+OXTbcriZ+uJQbx4yV/JyKw9WcaVsHJ0afTxKphbep/xaQSuDEvQl81gVdNAcSEAUylAM7JvLzcqZyckCKA+SaAGQkALuZ9Vn65dgVYehNgYl7lY58cIZPlCEJDT/KbNDnnJJEwe2Uy6jSPx7M7FhF9FQrR8Px8z8B799pw8vJ8NQUFARqdTma2srC+pNICvpdXspSmiyml0ksnl3vrrMcRUdbXN9l57drv7k2cGOXv68t9u2yMigRe63E5Obp1LCu84eMD0eRzhmHcGIZpLBaLzxUVFb9y6lSfflevDiwg63l7Z6RZxlWFoyPnOEKlyOsUAAAgAElEQVTgJfnMnDnTRSgUtq1ObmjPUB16OBcJIAEkgASQABJAAkgACSABJIAEkEDdEajUg7cqlaf2bIdUjVEUVfKqfg1eVpYM5lf/rZuM1cSyD8Vlc2hiMyEQCOzyDq6KCH38+PFmN27cGDx16tRv7BF3SY47d+6cRPs16pf47zU3a4JHqZgWe4cH1yUlTdbCi0rZOxh0lM+tvUEufK2E5hhpOe1dGKgz0HBAJvrn9Jgbj2Ot8oyLCw9OpfKM0XffkX7VMNrowfczGY1ys/3C1vx9jMmkp95q+KOCVPASb10i1K5L/VxMhF4ypqzPrsXKYU6TVaq1Dz4XO1bg7S4F8C728sqXlAi8X5kA3rdR4G3SCcBTD7AxCaCRTY35rJn36fOT1NPzgdbVtSjOycnJdq/lpzwMROjV6zmdGEYYYjCAX3ExTSsUHkxurj/F4+mNvr7JtFCoUQuFxutcrlGr1fKDDAZOgMHA5RUVeTAajVTasOHtJCK25uTofqUo6qSHB39V2SVtEXgre2YzMkzzExPDfcPCjnt4ewuHVDa+tu47SuCNiopqS9O0S3XyRnuG6tDDuUgACSABJIAEkAASQAJIAAkgASSABOqOwFMFXq1WS6oa5Vwul0NRVDDxjuVwOGpHpkuqxiiKauzImHUdq6rVt9Z521vhnJKSItu1a9f86dOnv2ePuPvee+9NoWla8ODBA6+bt+90MUb866F3rOMpalkTO/1C0b1HkZUFNHAoAGkFFaxW9g+v/L2hefLhCF1iYo/7jzNr0mnv3iOG/6W+KTtZdPiRZ68nzxuWNP6ZEYraq6YndHHJLc7kWGwWSPUuqdr9Nf0rMYnzhv//aayrd60bsFnGVcWioV27P/w5HCNHpXLTZ2S0KFKpFjUBiHAGeFXj5XXXOScnTQ1QmAswxAaLBiLu7r8CMK45wDf3AHqZxWlbrzFjPgl2c1N8JpPJUm2dU5VxRqNRajAYvI1Gow8pouXxeHd4PN4TTfesx4nF4ko9iB0h8JL9aLXaAeRnffDeJXkwDJO1ePHipKqwtp7jiOpdEk+n011eunSpvLr54HwkgASQABJAAkgACSABJIAEkAASQAJIoHYJVCjwltfQjAiXRqNRzufzXW1Nk1SyEv9bAKAsVbOW2CzL0jqdTi4Wi2W2xqurcZamb2R9llSdgtlfgIiKbFlBtbpVz1Wp3rWIYMOHD99lT3Xy3LlzP6MoSqjT6fjXEhJa8Zt11LBcgY2WAfadho41GfsfL7gBJcKtCXjCR1YJlUUa/tfKdif+nJTyuMHaB8EANyS7di2SuLq2MdsrqNXHnfn8QHODKB6vod4SU6M5KxOLW6sARDavV14+TzZZI+EmNgJorQbophw48Ky/VFrAymQF0qyshkKW5cqdnPI4Wm2e5MiRWJFQ2M9oMLjyioo8tQBGDcA7twACK6nGJeLu7fMAG9wBvm4IoKUBNtwAeLlSkVckUnFHjPimoZ+faXxlfOvzfUcJvPVpj44Sd8meHFG9S+KQ/9ujo6MvP40TEZN5PF4wwzD3UQyuT08U5oIEkAASQAJIAAkgASSABJAAEkACLzKBCgXeikRGYjfA5ZrfgC/3slghEBG0IlsCIpaaTCZSDSykabredmwne3koTpv3StN0uTYLhJVF7LUWsqvyYOn1eo1AIDBXl9pzERFMrVZ7T5w4caU9FbwWgZestf7I+g6bi36n/vtyrELCd3kkhuaoU6nZ+191mtN1pSrMO8Lss6oulnM+OzpW9mbb/9OQz8iY6X/0dM5Vp1Of9dyo7B0ysvhw8jb+juvLRYv67zHH0xqN7IBJm9SQWiwFg4mCZq5yGNsz1Sz2VnKN3bs0Ysum/z1ssHZOAjCwDcCSW/v3T/QSCuHRuSiVB12Fwsaa0gLveZlI1EJNGrFVts7T7pcWeBkOQMsOAL8mAux1bdDgt+D8/GJWKGymE4maqdLTJ6UClAjPQqGSy+N92VAs1oqysz0KAMj3A1wTQJwHwKcpAIMrqJq0iLuWrL7zATjpArCz0qpPqVTBGz78fyE+PuzY6uy5Psx9HgXep9khWETU8+fPJxw7duwJX+OyZxIVFeVT3QZrlpikmR4ReknTttzcXLmnp6dLdHT0o8aL1mKyo+wl6sMzhjkgASSABJAAEkACSAAJIAEkgASQABJ4lgmUK/A+zR6AZVk3Dnn3nMMpepY3bkvuVamktSVuRWN0Op2CiLscDqdiBf0pC6xcuXKOyWQyTZ8+3dxoypbLIvBuStrkNv3I9Gahbh2Niwf+UWQReImQO3v/a04piiR6YZ84hbWYq2GUHMtnRMy9L79Bd/Hvx+y9vU74fudotbUATHKRJ2cKBw/NNIGwQ4lopT3JhfZpufBG36faFIRkX3MLPXwtqHSDtbt84kW7fz+0sBZ4LXs2Ggu5NO1qYJh7AvKZteBrC5fyxjwWeIke3bQjwO0LZNzYsR+HXb/+cvqVK10UAEedAP6RAVx0AkgXALybCvB+TsVrjm0CEKoGmJdRekxZcZfcHdoM4L2Myqp3ORwDZ+LEz5r4+JjGVXWv9Wne8yjwPq2h2dy5cyMJf3ssExwp8pY9eyJGe3l5eQCAj7VfelUE3sjISG6HDh3MljyOsKeoT88p5oIEkAASQAJIAAkgASSABJAAEkACSKCuCJQr8JpMJsPTREaWZZ1IESdFUUZHVq/WFYSK1rXXB7c6+ev1+lwejyeqbsO577777scBAwb8NzQ0NM+WfIjAW6QvkvxwfmUbf34obEpdQ3/Zb/ujCt41lz4XaYqVnPtFiVxLte6eW6sFYV4vGX44GyWxfFZW4O3k17f42P2dgvkvx5ZYCZiMkHc5QzZsWqDmUV4mEwD1pQn+b0ICiJ0qtIWIuLk32LRfKi7dYK0kSv/+4MTjmUtiH116/U734uIYb4oK0gKwHIlkSbItLCobwzBg2r8fFACeEQAzzaK0UKjhvvKKIOC33z6z8pIl4vMXgQB5PIBv71sqeSuO/7UfwHUJwJbbJWPKE3ePygCW+z+terdVq0PE+xbatj0i9fc3TahsP8/K/edU4FUtXLjQ/AWB5SIiLcuyxALBfI4AcH/BggVWntMVn1hNCrwVrWqvwDt9+nSpVCptbvk/zpE2Fc/Ks4x5IgEkgASQABJAAkgACSABJIAEkAASqAkC5Qq8xEGBpulSolnZxYlVAxGC7bEDqIkNODpmed7Djl6jbDzySjT5jKZpl+qstWHDhrc9PT2TBw0adMjWOETgVavVDW7cexCUoEoybc7ZxPmy1xYlqeAloi0Raed2+0lVthr3aRYN0zstUB+7t1MQ5NrcuO/2r4IWHp0Ni/rFKQxX8lwnvyNl8wT+Si9tqhND0WyhcLUS/m98AtC0qSJf3nH7lkRs3hD90J6hsp2RKtd8PkCyCODDBwAfPXq9vLKZj++fFwNMbg7gxgAIWIBX8wBmZD++/7X/478vDRoxYroRgCPYvn3eCYD/BAL87QIwOxVgaKGvb5JMKi0QKJVeOrncW6fTySp45T7OBeDrIIBCfonnbtnr6dW7RNzt0WNXMpfLvVZfmojZzvvpI2tK4I2NjR1sS46jR4+Os2WcvWPI/58sy6pompYzDKPi8XhSAAi2xDEYDHmLFi1KIOItqZ6tyPe2LsRdkiP5f4vkRP5OfHmJvUPZqlxi6UDG8Hg8IWmmaf3FIQq89j4xOB4JIAEkgASQABJAAkgACSABJIAEkED5BJ4QeGvblqC+HUxdCLxV9d21Zrdnz57uCoWiw7hx45baw5QIvMnJyWEFxazzTbFSu+7yV2KLwDvvyGjZiZTf+ZZ4nhJ/dsUrx4u8JA3YsgKv9ZqWqt8cTTr9fpdo9dr4L8WvNnlT1zjTyWn0uDQTJWjLcopNlN503qTspEoFIwMV+fLaJ+5aV7kekVVmZVAxJ1JRW8QFeCMH4JXWAJcvAriWU2HcpNPQoW8U5+SEcLKyjtF37hznAMxIBXgvu2HDi66tWh1iRCLFDaFQdb24WNLaZOI0MRi4QqXS01hQ4M8/f/5fuaVzSOcB+DNP5kX2NTcEICYRIKTcpmxE4H355b1xz5u4S1g89Jf2nzp16sqKzuz48ePNevbsedPWZ3/JkiVr/Pz8dlc2PicnJyIoKGj34MGDrSq0K5vlmPtEMDWZTPet/XXLq5p1VJM1R2RNBOtz585dtngHW+wmysa2iLvEb5jcw4ZtjqCPMZAAEkACSAAJIAEkgASQABJAAkjgRSVQnsDL8ng86nkF8rAJHNmepeEWVdf7ra6ofvjw4RaJiYlvvffeex/ae24WgbfIxHW6wcvXWQu8lljlibkVCbyk2dp/j4yVzen+k2rtpflii8A7uNEbxa00vqIhg/fodDqKq1RKtc1apIiVEkqbkfY6tzxfXvvEXZKtbR61lTMiAq9Zdgq2WDEAfJpumde378/NTp/+3LNv3/dVqan3uRcvXmEAehcAfJPaosURp9DQvwVCYdFuLjd/zYYNG+5arzdp0iQXgUAQxLJs56ysJu/t2RNVUHk+ZMT0hgDxspIGbe2UAD/es543atQXvoGB6tk0Tatsi/dsjfr5559n6vV6b39//0PDhg07bJ396tWrp2k0mhAej5fbokWLuMqEXiLufvTRR1NsIbBs2bL/9e3bN9pWyxNbYlZnTHkCLxFJhUJh2+rEdeRcUpmsVCovr1ixQlWRwGup/iWVv2Tt6Ojoy47MAWMhASSABJAAEkACSAAJIAEkgASQABJ4kQiYBd6HoicRPOtc7Kxp+NUVU2siP1ty2rVrV08/P7+Uzp07l/LkJNWNBQUF4e++++4nVcnN0QIvqfqNDB6q7x0ysphU8v565VsxsWhY3m1DMS9HTPXoob8MQCpSlTSAkSMWKxoKJG9ShdLAEmHyoS/vgN60Ifl4P9WtW12f2oDt8Z4r96i1nY9F4LV4+y4NAsg1W0R06vR7Az+/JP+//lrJFYmCGLm8SZ5QODuzRYu7oubNT/G4XO1PEgnz68qVKwsrW++NNz5458qVgdOuXOlf6djHsYi/71YPgINuAEcTyOcDBy53a9YseblQKLxT2ZrP8v3r1697XbhwoU9+fn5vd3f3wx07djzUsmXLHItge+zYseaJiYmvkz1WJPTaI+4mJSW5Hzhw4OMZM2bMqS/cSFUvwzB5er0+iwiolrzqUxWvJSej0ZhkXX1cEUMi9qLAW1+eMMwDCSABJIAEkAASQAJIAAkgASSABJ5FAmaBty5sCeoKVm02TrNlj7aIuykpKbJt27b9IhaLE/V6fZBAIEiRSCT3VSpVEzc3twtjx46tskeotcBLBTSrsepPvk7BZ9Pkgq5dT90COCcF+PE+gIoC+KoTl/s+5eam5yuFzlotJSsGar5paBcd/9AfsxIVCh8bc7JU7+byAEbZWBVb0QlZNzkr3fBMKi3gv/pqdLvY2G/PSqW73du0UZmCgq4pxeK85atXr95qy5lbjxk9eu6fV670C0pM7JVj39z5fgAUdO0aXNSq1dU/XFyo4/bNf7ZH//bbb73T09P7kK8ExGJxqrV9Q0VCrz3iLqETFxfXNT8/v/nkyZPX1EdaZ86c+dtihVDfqnjt4aXT6S6jRYM9xHAsEkACSAAJIAEkgASQABJAAkgACSCB0gQ4H3/8cTfSMO15a5ZW9qBJ4ziDwcAKBAK6vjwEtoi7llyJx+iNGzcGT5s2beG5c+eCMzIygoKCgm63a9cuozr7IQLv+QsXevBbdCkCmm+qTqzK5vIe3HIa1Hd7jlz+xW2ABb5EoAQIEAA4+wIM0Lm45ogNnH/A0DEnZ5BzrsvO7fPKaTZW3iqkendq85J4RKQm+7giA3gjA+C/j6wVKsuv5H7F4q5l/siRn4Xp9ZIikagoUSzOXr527doDtsUuf9T48R9Fm0z0wNTUFvqUlLZUSkpbc9O9yi6JpEMbPz/DfYZRPCHu1lRjsMpyqu37Bw8ebNW3b99r5a1rLfRqtdpmttoyWGKtXbt2sru7+8268N+1haO1MBoZGckNDw/vZsu8+jymPAuK+pwv5oYEkAASQAJIAAkgASSABJAAEkACSKA+EHjCg7c+JOXoHPR6vZHL5VI0TRMD03pz2VtNvHPnzl5KpdJ/4sSJm1iW5VAUVW1BtmdkrwOCJm01tNTFUNNgDEV5/JnDZ1PXrm4+DxDtC0DSn5ENENUKoBVpYkZ7eRlMfQbekaXdb19w4viERNtz2upWUrlLxN4vggDOuwKoT9o+n4wsX9wNCrrsYi26RkTEurZseWTNqlWrltsX/+mjp06dGqnTOb1iEXsLCwPEFc3IzQ1WDRiwJufYsdhbZcekpqaOj4qKGuHI3J7lWETojYyMTLJ3D/XNf7ec/O8vWLDAbNnyLFfwWu8LBV57n1IcjwSQABJAAkgACSABJIAEkAASQAJIAOCFEHjtqZStzYeiKnlt2LBhvEwmS3/99ddPcrncaomyfx48vN191EylJHygTRWj1WXDsKxJ/sW/myack2jV6vXXS+K9HQLQWw7wqhyAFFcLWReXTJlc7qu0f713QkoqdzkmgFA1wNpSDc6eHu9Jcbdbt40eDRrcEJhMsI/HYyI3blxktn4YPfrTwNjYbxrZn5/tM4jYy+FwzA2oyrleNhjEPb29RRPLu2mvFYHtWdXcyNjY2MH1qeq4PvrvlqVvMBjyFi1aZPZhnjNnTgBFUY1r7oRqJzLDMFkXL168Y7GeqJ1VcRUkgASQABJAAkgACSABJIAEkAASQALPNoEXReBleTweeX+/Xl32VvBakl+5cuWcli1b7unates9mqZ1VdnUyXOXNp8SBethwuc2NjGryipPzhn4e3TbMwf8lIWFPBUAywEI1AMcdwb4ywPg1oXqrdK2HcDBawDXRAAv2yEQW4u7JV6+3bpl8kNDj69ftWrVEktOEybMusIwAmlNi7u2MJg0aZLQ09PThWVZF5qmXSiKElrPqwmRNzk52eXBgwe++fn5vkKhUNWjR494mUzG2JLv08b8+eefne7cuTPaYDC42GujUN21K5pP/Hezs7Pbvf322z/U1BrVjUsaruXk5Fz28vLyYBimhUAgKK5uzPown2VZlUqlSrJuIlcf8sIckAASQAJIAAkgASSABJAAEkACSAAJ1FcCL4rAa6jPHsNVEXq///77pcOHD1/s7++fau/DdSnx9qd/p+S118yNuWrv3OqMD0077xV89J7vvj8+uAKgpiwVuwDJfIDwDgCxCfYJs9bZ/CMB+CoQ4A87bB3IfGtxl9g7LPcH2Jk0cuT/eZlMtzpu375dW50918ZcIvb6+PiEl12rqiLv1atXfbOysnwKCwv91Gq1j06n89Xr9b4URekEAkGmSCTKZBhGqlAo2kskkiRvb+/4tm3bXgoODlZUdb+WXKuac1XXfdq8ZcuWLQwKCoqrrx681rmbTCYBh8PR1wSHuohpMpkMLMveiY6OzqqL9XFNJIAEkAASQAJIAAkgASSABJAAEkACzxIBTlRUVHeaputN47GagFcVK4SayKOimFXJ75dffpkRFBR0tH///uU2mKporZSUFPcDR49vzF964Wxt7pGsNfTgT23O7R+VmZbWIufJtVu1B/DXAfx14/G9r/0BPrWxSdrXfgAsAMyzo+mctbhrztBcvevjE2jq1WvtzZiYb8fXNqOqrDdr1iwPHo8XVnbuzz///FFRUVHXOXPmDCt7Lzc3V3jnzh3f3NxcX4VC4aPVav30er1PcXGxL5/PzxQIBFkikSjDyckpy9PTM7Nx48aZnp6eT1SLHzp0KCwtLa19UVFROx6Pl+fh4XEpNDQ0vlWrVnYJcytWrPg4ODj4SFFRkS/JdcyYMburwsLRc9auXTsFAEyTJ09e6+jYjoxnMBgoLpdLfgGem8toNMqjo6MvPzcbwo0gASSABJAAEkACSAAJIAEkgASQABKoIQIvisBbLy0ayJkajUZzozR7GsCRV+X37Nkz7+233x4rEonMgpit1/bt2+dBm54hd0d+ZW7OVFtX6erd8lZ9tyHABSeAb5NLqngHtABIlgD8lFRxVe/YJgBXnACuXwR4JRTg/x4AvKS2bU9lxd3H1bvt2+9x79Bhz1erVq3aZlusuh01d+5c4tX7hF8vaRJmMBi8uVxutlQqvUnTtF6r1ZqrcVmWFZJqXKFQmCmRSLJcXV0zfHx8slq3bp1ZdjfECsBkMunITx6PR34aiouLVWTc0qVL5Ra7iMOHD0dkZWVFKhSKDkQUdXFxiQ8JCYmPiIhIfhqh9evXv6FWq4PffffdL2NiYl4nY2tL4F29evW0wsLCHlFRUWMqypHYNaSkpLzer1+/hc2bN8+v29Muf3Wj0UiaFJL/R56HL+vuG41GF4Zh7pPnqz7yxpyQABJAAkgACSABJIAEkAASQAJIAAnUJwIvhEWDXq/XsCzLEQqFLiaTqZhUzHK5XIqIqhZhhBwKy7ImiqI4tSmSVKV6l4hgLMuyI0eOjOHxeDJ7Hqh1G7dsLZ76v6zC0J7mhmG1dT29epdk0SsMoLUSwIsp+XPIFeC+CCAmESCkAm/RiNYAL8kBhCaAPzwALsfbth+y1vd3AVpb2S+UVO8SMXnw4G+d3dxuD163bp3d9he2re/YUVFRUW2JD29FURMTEz1u3brVzGAwCNzd3TMDAwMzQ0JCzMLZw1fhzWItTdPmz3Q6nfnn5cuXVVVpdjV9+nTp6dOnW+fk5PRTqVRdGYZxd3Z2jg8MDIx/+eWXzU3ByLVr166eycnJb4SEhPw6ZMiQ4+Sz2hZ4bbWGIAwPHjw4pz5bNhiNRj5N08+8Dy9W7jr2/weMhgSQABJAAkgACSABJIAEkAASQALPP4EXQuAt7xhJ5azBYGC5XG6pqjci+NaywGt3dfH333+/uH///v9p3ry5XWJOXl5ewI7de3+WL7t0rtxHW6+mgKJNwCOCafUvUrWbGNApp3T17huNAW5IAS5YvXptsVew9MFb7w9w+zzA9IYA8TIADgC0UwJ0VgB0V5YIvsS3d1xzgH+uAhB7hxYqgK23Ks+6PCuHx9W7Tk7ZgoEDl2m2bv2mT+Wx6seIjz/+uBuHw+FW8JybxVqDwaASCAQGo9GoYxhGJ5fLdevXr69Sgz57dx0WFtYoNzf3FY1G06O4uDhMJpPF6/V6b4lEcn/SpEm/WserTQ9e0twtIyOjo0ajCTYajUKTySStrMlbfbZsYFnWjaKoWv3ixt5nwZbxBoMhb9GiRY++CLBlDo5BAkgACSABJIAEkAASQAJIAAkgASTwIhN4YQXeCsSwWn/N2ZYK3pycHFFqaqpHfn6+R1paWjuDwSCdNGnSIj6fz7fn4T0Xf/ntSznKfvKPt5f27TXoKPj1UCCkFkvBYKKgmascxvZMNYu9VbxGH1jWTieXUpRrsUFk0Eg2b4g+XRKKCKwrGgBcuwDgZgS4KgL4oBHA0YSSe/vdASZkAbyV27DhJdeMjGYKvT6LBvjbCeCs7LHgKzMANNICrLhne4rWa1nPely9Gxp6wqtjxx2rNm5cvtT2uHU3Mioqyoem6eZlMzAajUn1tEGVxM3N7dXg4GB1nz598iiKElpyr01xl6xJ1vP19Y0zmUwciUSSl5+f31wul0dUJvJaLBtmzJjxcd2d/JMrm0ymQA6H86A+5WRvLqSi/OzZs2eqUjlu71o4HgkgASSABJAAEkACSAAJIAEkgASQwPNCAAVeq5OsKx/LsiLvxo0bR+t0Og+9Xu/OMIwHAHBIAyuBQJDH5/PzRo8evVkgENjttbn/5Om1133amYpHfFxaBFq3NxiutvIAYQeDGYf2JBfap+XCG31Tqvqgj96zrFvs5m//Dgi44VW6qRoRcQ+7AQzOBfggu8SawWKXQHx4j7gBJF7s0WO9U3BwfFJxsaSpQuHJSU0Nk2RmNlHk5QVrAO7ySwTfiXnW+XG5ekoslvPEYiVPKFTwRCIVLzGxR5mGbmW9dxf6ApxxBtiZRGL177/COTDw8uRVq1bV++ZOxApBJpO1ta7eJQKZUqm8vGLFCrPtQn2/Zs+eHcblcj2io6O3REVFja2tfIm426tXr3mnTp2a9t57780j665du3ayu7v7zbt3705u1arVsr59+16pKJ/Y2NgBGo3Gf/LkyWtqK+fK1tHpdP7FxcXtTCaTv7Oz88+Vja+P9xmGSVi8eHGp3+v6mCfmhASQABJAAkgACSABJIAEkAASQAJIoD4RQIG3zGkQv16BQCCujUMiNhFlm6utXLlyjkgkyvLz87smlUqzAwMDC7y9vYlYRxGPYIt3sL356fX6htv2H12Y/tqsVGjXu+jRfGLL8PX+MGDeLvFHYBkOgAmA/paF/5uQAGInc1WzrZeP/IG0e2KcT+61xtJjRyaXEUm/9gf42xmgkQbgpgQgshCABYB5GWXjjxs3x3Pz5ugw8vnUqVNDKYrqLJd7DDGZ6EYZGc1NarWL0MkpTyESqWiBQMkVixXmamMOx5gJQOWxLOQ6O+erU1JaDdq//73H+wWLwPuDN0CsF0ADPUCM2dqBCMQjRvxXFhPzv/a27reuxkVGRnI7d+7clqIoqSUHlmVV586du/wsVT+SfXTp0iV8zZo1MxQKRRsXF5czISEhZyIjIxNriq2lUthi0TB16tSVlrVIY7q+fftGnzx5cqxWqw3y9PQ8ER4eftziWWwZl5SU5H7gwIGPZ8yYMaem8rQlbqFGN4YBupEROMGFQle1juJK3dV5Um+a+VQoFN6xjpGt1P9UTPOEDcTUJPK5Xq9vJBAI7tqyTm2NYRgma/HixeYvW/BCAkgACSABJIAEkAASQAJIAAkgASSABGwjgAKvFScikJEKyKc1rLINq22jyvr9Hj9+vNmlS5fe9/X1PfgwAjVixIiDNE1XuxozX8+O3bBtx7ji+XsvgtjlsWj7SOCdSoOmgLntqboAACAASURBVAvFGhqMLIB4uQG++vdlkLqWVPXacA07tqKFQKUXZKQ1yzh2bEp26Slb3QCWBAK8ngvwaTpA19YAREw+90SVZFDQZZfu3Tce2rRpSVTZZceNG+ckFos7A4Aby7L5FEXlGwyGfJVKlbd9+3arpmklM8eM+c+mo0cnN8vKaqwCCO4MMDwLIM4bYHA2wFvZAM30ZBwRd9u2/dO/efO/d2zatGSuDdut0yGzZs1qzuPxfCxJPMvC2KxZszx4PF6YUqnkHTlypEtmZma4Xq/3d3NzO9ukSZMz4eHh9x0B+8iRI2GXL1/+0NqCoawtBKniZRjGxdnZ+S7DMCKFQtFEp9M14XK5+R988MGH1nlYxODQ0NA6qTjN0hqjrvq0bZLi2bwgX+prfvbJFywDb2xXeot5X1rnSsTddd2jMsln404vbcjjmK4reJJmbsWKsx5i/ipH8HVEDNJgDQCyTCaTx4ULF5KepS8rHLF/jIEEkAASQAJIAAkgASSABJAAEkACSKAqBFDgfUiNCLsajea+RCJpXBWQVZlTnv9ubGzsYEus/Pz81p6enkkjR47cXpX41nNupGWv2n3ppgt8tuPJ5kVr9wbD+SBvEHUqEXOLT3Oh0VU5hLvmgndDHYS01lS2fofkIwE+p3O8/9j74cXSY9N5AP5MyWfW9ghvhQBcdAK49IQVwujRnwbGxn7TqLI1bbk/YcKsKxs3LioAcO4G0KoIYHQOwHtm8Zk0VPP3v+kcGJigd3N7ADTNHHgWxF2S+9y5cyMt+ydfTCxcuPCCLTzq65iZM2e68Hi8YMuXK/fv33e6cOFCl+zs7HCj0Sjy8PA427p16zNhYWFlvjiofEdxcXHdU1NT+/F4vIJ33nnnO+sZq1evnubn53dh0KBB58nnS5YsWcXlcuVeXl5/W49TqVT+U6dOXWH9mcXSYfDgwacqz8KxI0j1bZLQd8a+NuOfaKr2r4urPX0Y+T5nIf8Psqq1uGvJggjBWS6Bqol/L/ZP+OfY8jZt2tzx8vJ64gsSx2ZdeTSdTnfZ8hyQ/5MNBkMSWjZUzg1HIAEkgASQABJAAkgACSABJIAEkMCLTeCFEngZhiF+AORiKYqire0RjEZjKk3TDWrzcSAC744dO4ampqZOmDNnzoiya8fExLyu0+l0b7755oHq5KXValsfuJf3YWK+lgfv/3D7iVjqAi4sXt0cTI0BVAo+NOAr4N2Rd+GLYa0g+74I3v/xBoR1U1aWw5jdyyJitnz7sJmaZbSoO0DsNYDBcoDJjQD6FwKMKgAopAF8IwB0J63jOlLcJXEfC7x/OgMMKvLxuSP180sUNGiQYBAKVQV8vnKvUKg79ix47lpzKiPw3lm4cGFaZefzLNwvK/SSnBMSEryvXbvWJTc3N5ymaa23t/eZjh07ng0ODlZUtCfSmPDw4cN9s7Ky+jk7O19o167dgXbt2j1hBWJt00BsF/bt2/elUChMmTZt2sLKeJGK41WrVv3w0UcfvVPZWEffJ9W7f4UO8yIibXmxW9874dY264KCNhg9LZW7T4zbv9bb5ch6fy8xn8rPL+C1b9PqrQ4dOqQ6Old74pEKXpqmSRVvsGXeggULjtkTA8ciASSABJAAEkACSAAJIAEkgASQABJ40Qi8aAKvgcfjcckhE/9blmWJVQHF4XDkXC7XrbYPn1g0bNu27V9k3czMzMHWr46Tz4jAS0TgN95448/q5mau4jt61h3CuhXA0JmlhS5i03AkxhNeHpMLty9J4M5lmeuRtUF8mjZm+7RQwse/VuqH2jdhWzOvrFTXM0dHpt2927mM2OjcFWD2PYCmOoD9rgBrH/p+Nu8IMDgH4H/mpm+OFnctzIjIe+9eO46fXyJN02y8VJq322Aw/LNu3bo6FbOqc6bWAm9WVtaZ9evX66oTr77NLU/oJTmeOXMm+Pbt2+EFBQVdBAJBuq+v75mXX375rEwmM1eJx8fH+8XHx/crKirq6O3tfbBPnz4HKqtMtdg0xMXFdc3NzW2tVqubffDBBzNtYUIqjePi4r4oa99gy9yqjnla9a51TGdNrrBI7Fn6uci8I4DDW7zh/D5v6DQwG3qPzQbfxmabEv+5PTp5uznN69evX3xVc6uJeSjw1gRVjIkEkAASQAJIAAkgASSABJAAEkACzxOBF03gZXk8XkkzsXpwEZF527ZtZksGuVzePDQ0dHdkZOSjBkPr1q2bwOfz5ePGjdvjiHTNIm8enwPXTrrBpPl3ITD08SvZJ7a6g8zDAPvX+QUo0qTBgQH7bty+M6DgzUU3y1bvRtzcG5zlEqRI9m5lfj28z7WtzajzPOfc3JCi+PgPZADDswG+sRJPe4UBtFYC5PIBzrsA3Da/Dm991ZS4a1ljypQpvRUKxenyfHodwRZj1AyBioRestqxY8dCk5OTw+VyebiTk9MVo9EoYBjGrUGDBgcGDx5cqjL8adlZbBp8fX3TT506Nc1oNMqGDBkyLygoqNKqdRKXVBgfOXLkgxkzZnxSMxRKR9Vqtf2P+Hcfci0wIsvm9eIPOcPJ37whP1MAEa/nQP/J5VpdNP5qYAdXEf9YRETEdZFItN/m+DU4EAXeGoSLoZEAEkACSAAJIAEkgASQABJAAkjguSDw3Au85fnc1tXJPbSIMNtEfPfdd783aNBgI/m7Wq321mg0TWfMmPGoqdjmzZtfKygo6PT+++9/5sh8zSJv0KtyWD+vkXU1r0/sf5vmHY/z9PN010vEogK5TzM6My+fC7PXl6reHXVgeXjarZY6F7csjrNTjqiYy9cKBDrejXO9iuLjRRkAI1sBnLkA8EkwQLIYYEgOANnyvAyAOBeAd5oDfH+rxKah5KppcdeR/DBW3REgYi9ZXSgUmn8ajUbzT+Lbu3///g48Hk//8ssvP+kxXUnK1j68W7ZsGZydnd23ffv2y3v27HnT1t2SyuKLFy9OePfdd+fbOqeq44jAe9a99agzTQemVBpj/1pvOL3bC9x99dB9WDa061NU2Ryv1R+0lBarhK+1a7pCJBL9Vdn4mr6PAm9NE8b4SAAJIAEkgASQABJAAkgACSABJPCsE3iuBd76JO4SOwZi+kseGPJKuK+vb1xBQUEb8m83N7crarXaX6FQdHRycjqv1Wr93N3dL44dOzauJh4wIvIebzpAn3Zyn7T4xjknGasXhAgM6ZGRkXEqlYof79Np8KUDu0TQf3KGdfVuh5tHA4t3efolXO51wWTimhuyeXklu7m7pzklJva4DzAgFCBNBJBwCWBACwA5D6CYU7qRmnXTNYBOnX73bNPmz09Xr15dI3utCX4Ys/4RmDVrlgdN040pihLam53FosEyLzo6eouvr++O8ePH77QnFqkoTkpKeuXf//73InvmVWVslpaNyhZ7BJTXZA2eYsNg61r+2z5vKrxyWD5ixIh3bZ3j6HHEj5dhmPtLly4lnrx4IQEkgASQABJAAkgACSABJIAEkAASQAIVEHhuBF6WZd2MRmMeaaBGfHXJT4vfbn04/bICL/HbjY2NHUzaxI8ZM2Y3ydFgMMDBgwc7+/v7Z5bXEMqR+8jXMRN1LNUyp0jlquPQ0rbO9AZSradUKif/nlHcJyMtlQOz1j6yiyBr9/57R6vkvyLoe3c6XH6cy1URQGstwFEZwNwQgA4KgBX3AJp0srZiCAq67JKS0vYJoaZ//xXOgYGXJz9rTc7KO4t33nmnzc8//3zFkeeEsWwnEBkZyQ0PDw+wbtBV2ewNGzaMIrYOU6dOXUnGrly5co5arW7VsWPHr63tUiqLY7lPKolTU1O7TJ06dYWtc6o6rkCpmnS88YAON33bk//3Sq5l05pWZsNg63oddnwSmH72iGjM8GHzBALBQ99sW2dXfxwKvNVniBGQABJAAkgACSABJIAEkAASQAJI4MUg8FwIvHq9XsPn8/kcDsfcQK0+XtbVxOfOnQs+fvz4ghkzZvTm8/mudZk3EbeKi4vbaE0c9l561pBrN28F5kh8isuKu4TpkP1rupyIezO1oMD/YZO2r/0AlgcCbLkO8INfCffB+QDE2/ezIIC/bpBPiAUDl6vbaTLRA1NTW+hPnJiksJzR8OH/dZNKH/Rcv379M12lN3HijNlKpcd0gUB7Oibm2/H18Rl8UXKaPn26VCKRNCbWDeXtOTk52eXs2bM9cnJyeopEopS33357mWVcdHT0NqlUemHatGkLq8orLi6uW35+fpPJkyevq2oMW+bd05jeONns1TYZ7o0e/T7BtHbhsDL+jC3zbRnjfu2QB7P6PyFDR4895iOio22Z48gxDMNkLV68uNQXTY6Mj7GQABJAAkgACSABJIAEkAASQAJIAAk8DwSeeYGXNCozmUw6Lpcrqs8HsmzZsq+NRqOHyWTiCgSCFJqmE6ZOnfoLl8v1qMu883XGD5UcfvN9hw57KPkyAzvwrdSyTdVIfsJiFfeVvza33719bgLDCDUApHFaEw1AHh/g/XSA5f4AWXyAjUkAmz0B8nkA398v6687derUmUlJPab8/feEPKFQyR0yZAE/NvabLnXJwBFrjxr16dqTJ8e28fBIlbRufWDPpk1LHvkpOyI+xrCfQFRUlA9FUY2tv0BZsWLFfxiG8fD09DwRHh5+PCQkpEa+WNixY0dfrVbrPmHChFj7M7dtRoqG/XJv2wlcpdhdX2rGe506ww/nz9kWxYZRv8wO6SFQyCLahA21YbRDh6DA61CcGAwJIAEkgASQABJAAkgACSABJIAEnlMCz7zAazAY9FwuV1Cfz4dU765du3auXq8nwtLpESNGnORyuYV1lbNer29EXrnO0xs/ve7ZOuSfbJUKTuzwho83lmqoZp1fQP5t51b7LjXbt3fmQ+EoqDMAacBGhF0wAQzPBVgeAPBqHsAhN4CjCRU1TxszZu6tmJhv03187kh79Vp783moeB016pMjf/75gVCp9NKPGzfHc/Pm6LC6Ol9c9zEBYtvQoUOHxjwez4d8+t133y3z9vY+XFP+1tbsScM2DodjsliwOPpc0tTML5u6zkovFXd7tD/cOO0K//3d7mZzFeXnPTu8S3iHdm+EhoY+toJw9GaeEg9F3lqEjUshASSABJAAEkACSAAJIAEkgASQwDNJ4JkTeI1GI7FiEBLvWi6Xq6UoylSfyVtbM8TExLxOch06dGisQCAQ13beRNgtZLlDE/NUTXk5KR50QEjB8f6fPDDn8cFLneD7f85XlNPA+F9bFP4dTJ05NcpKOGrYCSBIC2DiAEzOAJjXCOCtNIB5GRWJuyT+6NFzv09PbzmEphk6KOjysg0bllX5dfjaZljRemPHfpy4ZcuCLHK/R4/1Tk2bnpq1evXqY/Ulvxc9j5kzZ7rw+XzShE1Kfg/z8/M7de3adWVNe11v3LhxtEgkyh8+fPhBR54BqUJ+wJF9vb3j2yV2KVl3hbBoSgvwDlZDy4gicPfVQ8M2GvAKLF3da2cSnnfOuJqWv+s39c2JI+2c6rDh/8/efUA1fb19AH+SEBIS9pYtQwRRxIEoDlx1VXG0Vq2DImJVxAnFt7VD26ogKqhYxYETtXW1VatWi1arIAoucCCy9wgjZCfvubHhH3ZAVLRPzulRkvu7v3s/ifScLw/PlUql/NDQ0HZrO9FuC8OJUAAFUAAFUAAFUAAFUAAFUAAFUKCDCLxTAa9IJJLSaDTS0qCCSqVKOohhk8tQDnfJoF27di3W0tLKnDp16ikajUZ7k+t/UVq56lk5zz4lPUObT2OIwcCcD/npLChIZ4OpLRfKC5gwKTAD+nuXKa/LKee2sVPqnU68An04f3aJ0gFi5FC1lXYAdxocuDZ06B69zp3/WbB3796bTe1x3rx5PuS16OjomDfp8DruNXv2bPOKCqc/zpwJkVc4YsD7OpTbZ86QkBAbmUxmkZycbHXjxo0F+vr6ia+7mnfv3r2fGRgYPPP29r7ePrsA4PP5Ts9ZZgt/6zHzZVVtxOddIP8FC9ZfSAaZFGB3iC24eHLq/3tu9f2vHTOwif/FZOKgvl8ymcy0Vl/fDhdgBW87IOIUKIACKIACKIACKIACKIACKIAC77XAOxXwisVivbfZ2kCVT4JAIJAwGIza8PbcuXN98/Ly+lRWVvbR1tZO9PPz2yGRSCRvKuCtqKhQu3///ud3n2WM45Fg13NyPkxekgdUWm3ls0nS7yaFZRwpDJ9ZrLzHyZd+ciXB7oN7I/NzcpyL/vfaDmOAS/oAJxscfqShwaFPnLheFhu7YZAqXu/DmM8++6xfdrb7tj///Lya7AdbNHTsd9XHx4dpaGhoT/pfv6lq3t27dy+0tLSMHzVq1J320OFyuYMfGvWY+1eXcekg4FJha4AD2PWskv+7plAAxi/Ih9h1ljBxcR6wtNv+w7DEC7oa14+bfdKve6KpBjVM0d6lPfag6hwSieRxWFiYvDoeHyiAAiiAAiiAAiiAAiiAAiiAAiiAAg0F3pmAVyqV0mQyGZ1Go/E76htJDnwja6PRaJRt27Z9JxQKLUioa21t/XDEiBGZMpmsmvxHo9GEb2oPv/766wB7e3v3s1eujZWs2HMPBHwa8Cppisq+T89vGlBdqc+vdmBVXu41tbZCb8SDY468OAONGzdmKVXoklWvsH659vDMxvbg6npBz9X1/I4DByJ2vqk9vu37+Pn5TX7yZNDmv/+enW5tnaw7aNChS4cOhQe/7XXh/ZsXWLFihSGNRrO/d++e7Zuo5v3pp59Wdu3a9ayXl1eTva5b856VVfOP7RoYnFIb8Nq6VoEa/eUPbtor4CVz/d8Y12FjP8y3ofLKOOranfSFlfGGLPXo1qz1VcYWFBTciomJ6bDf919lb3gtCqAACqAACqAACqAACqAACqAACrSHwDsT8L5suasmbo9Nv645lKt3lQPeOXPmbKXT6Wqv675NzVtZWal++2HKBkPPsdTzCfd14eavnWBPyg3lyj4S8B7eH/aPW59f7e1d4nU4FsbyKlSjijyd1OtDKpKSxj753/yTHQFGlgMsUKrmrXv3yZPXGGpqPvc6cOBA6Zve79u83/Tpqw6VlVk4SyTUUjOzm18eOHDg38Po3uaq8N4tCZBD2Dw8PCwAwEZRzSsUCs3IdcuXL5/b0vWtfX379u2re/fufdDDwyOjtdcqjyeVtDkyjW9/9gh4+UOZLf5doKyQAWvOPJB/vWulLXQfwoH+4+u0XGnTPU9uMSNVwaZDJ1UW6FpVz7kebt5Jk+7fprlaeZFYLC7ZuHFjux0Y18rb43AUQAEUQAEUQAEUQAEUQAEUQAEUeCcE3pmAVyqVUjrygWr1WzMo3v1NmzbtmThx4mJbW9uaN/2JqKioGHchp2ZOekGhGKQyCugaCcFvfbpywPvxH9t6X/ltflppqVWFgUGWjpXVI1MOJ4Ghq+suSEoaoxTu9u4JEPYcYFiV8j5MTdM0Cwrs5aFwt25/mrq6Xoo7ciR0wZvea0e437x58waIxWLmvn37rnSE9eAaVBdYuHChJpvNtr9//76z4uC10NDQk8HBwZNVn0W1kZGRkT8OGzYswsXFpVC1KxofVcCTBP3hNMWYhK5w8DtrKMtnQJc+FSCTUsDATAB2PblgaNHybwuc2mJee4dJS3Mb3K0sjy4/wO3H8/Ie3EMfntB1qXh6is1mX3uV9bd0rUwmE8fHx9+Ki4vr0D/Ya2kf+DoKoAAKoAAKoAAKoAAKoAAKoAAKvG6BDh3wkpYHUqmU9I+k0ul06uvGaOv8yq0ZlOeIiooiv5L927Bhw5SC0rbepfXX8Xi8UbEp+b5FOVlUmBr0smKQX0OT/9d/fNnwu8ftOVc6w53ECUqHJ93XABjbA0BDCjCoDGDvcwByoNpGC4CzdX61fNSoKB0joxf5xcWdO5Gp9fVzUmJj181s/UrxChToGAJBQUGmVCrVnkKhqG3atGm3qanpb6/jELaIiIjN3t7e39jY2FS2tHPy77ixMVQqNe0xs1Pg+LmLdCjp97XJGEbnblxSbUtR6rHd0vyc8/vNmA49KyWV5XSKOl3KcvGsqH8NNylOj8pki6UWXaoDUmVpHyfsMNYHwSE9dWqTBym2dN+WXheJRA/Dw8NfHiKHDxRAARRAARRAARRAARRAARRAARRAgSYFOmTAKxKJpAAgpVKp5CwySkd8/8hBaWRdUqmUhNAU5YPVyPP79u37VEdHJ2/y5Ml/vc3153Fqdh04EmsFA73zQCqlgJNHxTBmlYllXpYxp9Kk+sypVXcBEtgA91gArjUA7lyAtWYAJE8vpwOUqb0MeUl7hoA8RQWvk9M14549/0gige68efN6kj1GR0fX69f7NneO90aBtgmQtg29e/e2p9Pppq/zELYtW7bsmTt37udaWlqi+itVHGZGqnSfGHR1rtbQrdOD1oSTpdOtOuNAlYzmOWPl186S3DQW3dhSQNPUbVO1K/fhPzrsrn0qa9LuabG69m00dBZkP2VVlRTSpgSGVIO1c9Xg/v1KbasyH5kyqHvbJt34VevXr49rz/lwLhRAARRAARRAARRAARRAARRAARR43wU6ZMBLKmI7arBLPhBNtWNQfFhOnjw5tKKiotNnn312pCN8gAqrBD/tO/6LJay7cAc0dSXkALXSc13gZX/dJTYAT1gAjjUv/3zOBrDjAqRqAvz2AGCKC8Cz2wAOfceP93+up5dPLyy052O1bkd4Z3ENr1Ng6dKluurq6uQQti7tfQgbCW5THj/pzcl69myyt/fqf7+v2JE/pVKpfR6V/amWhJ+ZzzbVPu86s0Ef3e7ZN03ds64J8zTNIWDOTEtaWR5Lw6579cPCf9T2JX/PWjP0SBVbXVdWxM2mLjw7RKeYm0s1YptLo8ZdrTBmW0r33P1W48C9dSxyP7a6tix0xJlK7dwS9vLHAWrFgkL4esjBquG2U4WX04+r//Joq8bGUb9Vkvn4Uplk1PG7afBXrAnkPmM7TFuc7ZEZB+YsWrsdKogB7+v8VOPcKIACKIACKIACKIACKIACKIAC76NARw14JaR0tyOCN9WOQbHWq1evOqakpHj7+fn9+DYOVmvKTB7y/nLSwuD7E48GP/6ty91fuJCZeZoOEJwBMK+47nWKil7yvK8dwB9Grq77nri6nt9x4EDETlKxi9W6HfHTiWt6HQIhISE2MpnM4ujRo5NLS0v7enp67lD06VXcLykpyaz+c02thVTnktYK5xkOQu2f19lNHDH4ERUolYUsI3LYG5hV50KC5SD1Ym2Lanl/3SYeppwsTfL6SZMXHrpW9oK4oovUNVdnaTkbuosVgSwJcm10nSUkrCV/J1PN7fUtb/WVaVpeNpMFw628RVX3rutp9R5e9ufDPRrp+YmMfjbjBOcLz9AWu4dxv/5rhtZnPb+qcTEZIK8Mlge8V8tS5EsK93WEUb55vdgi7UEFCSc1NDT+aK2/RCLhiESijC1btnBaey2ORwEUQAEUQAEUQAEUQAEUQAEUQAEUeCnQ5oD31KlTA9PS0gKCgoKmtTcmOVyH9MBs73nbY77mqnczMzO1Tpw4Eb58+XJ/0maiI/UNVhzIVPmlt6uRpjZkZo7JBYh42Zf334e1dbJuZmbPOkGLpmaZuo3NHX0Xlysvjh5dP7Y9DHEOFHjXBHx8fJiGhob2Dx486FG/mpe0ccjJyZnRt2/fb728vB63tDeBQGD6Qk139WnnaaWwenxPnTU/P9IQ8tQUYa4iuG10noIXDLh5xrD2taIc5smvFxkx7e1rfn+6j9HNqJ9YuYJXeQ5FwDvNZSl/5YXx2iklCfLvsYPNxoqCjQJpCVoFNc/T41h9Ow0VXai8DH3NRgrjMk4y1g47WnuwYp2A99ENLfhjj3n3qfM4w3KunWlLwIvVui19WvB1FEABFEABFEABFEABFEABFEABFGhZoM0BL5l68+bN27S0tO75+flFt3wr1Uc0FaKGhoaecXNzWz1y5Mj7qs/WviNbCm537Ngh/1Vlf3//daQKWSQSiUkv4X97CsuEQiGFSqVS3mT4SyoGi8S0b6UUCo9WIdM9fGByrkzWv0HF3KxZy3pJpfTs7GxngVjMpJmYPAcGg8uh0UTXDx/e+FX7SuJsKPDuCaxYscKQRqPZHzt2bCqp5uXxePZqamolTCYze8GCBaGq7qiCLxx3w8T9g/sx4RawYMsTMO0saPHaPw8awd+/dIKeQ0uVx17YskaHSaXIf+OhfosG8pyiTQP5O2nRQP785soMre+GHaki7RpINe8gbU/oIjFTW5m2jFosLISFfddz416cZFjrdZWcf3aAoagKpqnpiGsreMlE4b6OBnQKw0ZQ9HTkyJGrWtxDvQEY8LZWDMejAAqgAAqgAAqgAAqgAAqgAAqgQEOBVwp4STuChISE72xsbKI//vjjy+0F3FiIGh4eHkOn04sCAwPbrddjW9ZLAtuWWi/s3r3bX0NDI2/q1Kmnz549O9zMzCzT3d29TrWsVCrlU6lUZlvW0NprSEV0RUWFtUQi6Xfs2No+lZUmtWGSqWmaZkGBvfzXwKdN+9Lq6NEf7fz8/LxkMhlTIpEkx8TEFLT2fjgeBd5nAXIIm4eHh0VSUtKAa9eurZRKpWyZTKbGYDAy2Wx2ho+PzwFV9p/HE689mvjMTthvXBG4f1je7DVRgfagqSeC2d9l1h93YYi+c3MBr2I8CXq3xgexQwb+VE366SqeV1T2TmePV5NUV6rRWJqSI1WnJDypQFZUk0tb3C+MuzdpDetDh8/49kb9BXUCXjLJqS3mFo//0qPzq6o/mTTxs+b2IRKJCsLDw1usclbFD8egAAqgAAqgAAqgAAqgAAqgAAqgAAq8FHilgJdMQCpWJRKJhkQi0TYyMrrm4eFx1dbW9pX6KdYPUf89yb6XsbHxralTp7a6z2N7vtktVfCSe5H1kj/z8/O99fX1r3K5XBuBQGCtCIDMzc3veXl5px31sAAAIABJREFUXaDT6abtubb6c4nF4hKZTEYClRLyGqm0vnx5Qd8XL3rJwyQS6FIosptlZRbOenq5OiTcfZ3rwblR4H0SWLhwoSabzban0Wi6ZF8JCQk2T58+7cnhcHoHBATID05r7kFaNVy8+2jTI1O3Kpi0JK/RsY/jNWHXyq4w7YvnTYXAzQW8tb12bacKFdW907ot4x19tFmDHMRG7qnos+tIsZBXARfz8ilrkpYwv/DaU7X37lpWiwHvvwtnrxjQf9ro4VFGRka/NrYXDHdb+kTg6yiAAiiAAiiAAiiAAiiAAiiAAijQNoFXDngjIiK2TJw4cbVEIqHFx8cPLioqGqKhoZHp7+8f2ZYlNVYh+2+Py+lz586do6+vL2zLvO15TUsh77/rnRUUFPSx8n1JAJSXl2ddVFTkWlFRYWRubp7YHoG48j2kUimpxi1ISEgoiIuLkx+MpHj4+Pjo8vmmW8vLzbvp6eXXBrp4aFp7fjpwrv+aQFBQkCmVSrVX9A0/cuSIN4VCkU2fPr3RoFPZ52Zi4oL7HMnQ8pWHHzVwOxVhBklXDCD3qTYs330funnW9sJVHttcwKtoz1DMzaWy1bVloSPOVJID00jV7oF761hkntmuq2rIwWuioiwG+XpN8jLGQO2BMMpjWaViXJMtGpQWYrxnSTdrTkb88OHDw+vvBcPd/9q/CtwvCqAACqAACqAACqAACqAACqDAmxR4pYCXVO8yGAwOi8UqVF60TCaTcDgc59b0pCTXN9X+4KefflomFApNAwMDv3iTOE3dS5U2DS2tMzU1lfHgwYMJ+fn5Hq8SiJP7kBYMpG8x6e0rlUrlJ9zT6XSbsLCw5MbWMX/+fNedO3fea2mN+DoKoIBqAqRtQ+/eve0VVfnbtm1b6+npucPNza3xytx/p01JSTG6mXhnp/D7c08qWEZ8+dO8KhpsXeQA9r0qYfLSPNLnFqrL1aG/dyF84FNUf0XKAa/iNUFumoaYU6LO7uYh77mrykMR8NKNrQTchzd12N36VQCFWufSOoes1ZvUIeGoVcWh9SJfX9/P69+P9Nr9NGD59xSQ+R7attlMlfXgGBRAARRAARRAARRAARRAARRAARRAAdUE2hzw7t+/f6aWllZuWlraCisrq9pD1oRCIZvD4fSk0+klTk5Ov6pyqnxLS92wYcNvgwcPDuzfv/+Llsa+iddbquBVdQ0ymYy0tmCeOHHCq6yszKG1gbiiBQOVSlWj0Whd69+X9PkViUQlAoGgICoqSt5nFx8ogAKvT2Dp0qW66urq9vfu3ety48aNBaq0ati+ffthy6Co6pQuw/Mg4Xc9OL7RFvw2PIGu/V7+m310Qwv+2GMOxlY8+dezvq3Th/e8O6M7i61ZZ1NSXhWNm5qordXDkwNq6rX9dpvbuXLAy894xKYbdBLQtPTr/BZAcwFv9+ybpqWbF7OcnZ1X9+nTJ0v5XiTgnbY4OO73Xj70D5P2mx6N3IDtYF7fxxBnRgEUQAEUQAEUQAEUQAEUQAEU+I8JtCngPXny5NCqqipzmUxGFQgExvPnz9+o7HbmzBnPvLw8T/Jca0PL+v4bN248yGKxnixcuPD7jvLeSEg/ChpN3q+yPR5SqZS2c+fOlU5OTmdaCsQba8EQHBzch0ql1k146i2Mz+cnb9my5ZV6I7fHXnEOFPgvCISEhNgcPnw4gEqlUltq1bB///6tGpMXa6a/eCGD6nI6LIxMa2D03SQXmLIiE/LSNODBNX1YsfflQWWnIsx+mTnEVtfGgU8qb5Wvq0qK02Oa29YonhdXlNDVdAxFTfmT1yUVJXSGVdcaUUkuQyrkUxlmdi9D5X8fzQW8ZIjjweVdNEqyWX0GeF4xZFC3Kq4rKSlJLdUyu3iq3+dl5Llp/0RYYcj7X/iXgHtEARRAARRAARRAARRAARRAARR4EwKtCngjIyN/BAAJnU6vIsHt9u3bv+7bt+8Bd3f3jPqL3bt3r29VVZWzq6vr7qZCS1IJCwDkP/Kg0un0Or8PvGnTpj26uro3DAwMnnh7e994EyCq3KO9A15yz6tXrzqmpKR4+/v7r6sfHpMWDEKhsKCpSlzSA7SxCl7lvUgkEk5TLRtU2TOOQQEUaJ2Aj48P8+jRo2eHDBmyp7lWDadPn/4uu5TTX2/olKKcyV8+a3CXr8b0ALauGFbFytuvyCt6D62xAw0tMbgMLBvazY6pRqNRGIMnyw9TVDy4+1bbSqsq6FqBkU+qNi9wUuvsUil+8VCbZmJdw5oRUqcKmFwjE/Op1duDHLSWbH0iKcxi8M9Fm7M/W5uuPKdIKpVdKBBWNilRzaHBmsmun00YJTXR1JikGFdWVub00MJ9/j9dxsoPeCSPxkJef3//OfXn3rVr1/7WyeNoFEABFEABFEABFEABFEABFEABFPhvCbQq4N20aVO0RCLRCgoKmkaYSAC7fPnyuU2RhYeH7zM0NLw0Z86cI/XHNNfmIC4uzunu3bsrfXx8Fuzfvz9i2bJlCzra29JebRqU90V6Gjs5OZ3y8vKShzyKFgzh4eF1gpv6FqT/Z79+/TwUhzw1ZoWHHHW0TxCu5z8iYKepqRnTUquGzMzMjzUNjF0vO4zVSjfpLq9yrX1s9HWEimIGUCgA1s5V4OBWCeYOPKBryMDKiUeqeOVjJy2p2+83ZrUNpN/ThuJsFuxIuiUfQ557kqAL6y402p8bIj7vAoM/KgS3ERXwf2NcYeWeFNA3a7Lqt9H3MCrQ3pYJFI8uNjwGjXJbKpNpFrBNLS64zmjQD1g55J21cOm95M6D1JXn1ORVMG2KH9+I3Ro68z/yecFtogAKoAAKoAAKoAAKoAAKoAAKoECrBVob8NYGugkJCTa3b9+evWjRojWtvmsTB6pduHChd1pa2lgajcb7/PPPNx4/fny0QCDQmjVr1s9tucfrvKY9Dlojc5DKZUUV844dO0KHDx++38nJ6WxCQkJBXFxcnf6Xze1nxYoVXckBT6TaVywWPy4tLa02NjY2BABTiURSHR4e/vJXuvGBAijwRgWsrKw2UygUWUutGnJrJKGn3D4TVWvoChtdYGGGOjyO14a0JC3IeKQlD3x1jIRg26MSHifoQte+LwPUkjwGzAtNlx/ONso3D1wGVsHlQ0bw63YbmLAoA4bPLG4S4PJBI8h+xgKfNZmwO7gzOLpXwqCPSlsNtn6mExiYCSxGTqkQ63YSFOhaNdkDnIS8dLGg+uDg4LrB9r83HX9nr6kpJ3N6dHR046F0qxeHF6AACqAACqAACqAACqAACqAACqDA+yWgcsBbP9A9ffr0EA6HY+3j43OgLSTKAemZM2cGZmZmjmWxWDkuLi7nPDw85C0fIiMjN4wcOTLMycmp2QrWttz/Va951YC3/vX79++foampWThlypTLbam2XbhwoSaLxbJJTEx83Jpg+FUd8HoUQIHmBUJCQry2bdu21tPTc0dTrRrEYrFeplTj+5/dFxSp7HnjpD7sW90VxEIKeC962Sbn5q8m8j/nrH0mP5iN9Opd96kzdLKtAZ+1DVrpNLhXeSEdQud0g3V/JENWqgbErLaDr395KB8n4FKBSpMBnanSoW1w/YQB/LbDCjzGFzaoLlZxkx/FR9myBVW5DDFvJ7ZqUBENh6EACqAACqAACqAACqAACqAACvznBCg6OjrnWjoIjbRikEgkbCMjo3PKgW5LLRqa0yQtDs6cOTMqNzd3rJaW1n13d/dzLi4uhYprLl261OPJkyeTAwICvu2I78qrtGioH+5eunSpe3p6+vD58+dvUeyVnDrfEfeNa0IBFGidAAl4k5KSzG7cuLGgqVYNPB6v73N1g8BM427VDyz7F6h8B1Kl27VfBYyb//Kahb36QdTd+NrqXW0DMfy03BF+PK969euGWU4wMTAbHPtWw8ktZiCVUOGvo2ZgaF4D/caWgEEnAfQdy5GHvao8yBzxv5vA+AVZMHBKq6qB+z89b1OtoctnCrl0u4L7T49u3ThWlVviGBRAARRAARRAARRAARRAARRAART4LwlQHBwcvi8sLOy7cOHCdY1t/MqVKy7Pnj0bOX/+/M2Nvd6akFcikcgqKiqo58+f/7CwsPBDIyOjvwYNGnTOxsam0UN7SE9aiUSiGRAQ8HVHe1PaWsHb2HWNGWLA29HecVwPCrRNQNE+5ciRI97NtWrg8XijpVIpu4CuO0zlSl5y4Bqp1P04KFPej1ce8vbuB3auFfLqXfIgAStp51C/R29T2/ltRyfgVdFganCOfMjifn1BKqHAiFk58jmS/9IBXiUN+ns32lKh0WkrS9Xg2AYrKM1jQMih1LZIumb+reeaeX3HgaitO9tyPV6DAiiAAiiAAiiAAiiAAiiAAiiAAu+rgLxFQ3R09CIrK6ubo0aNutvYRlv69eKWQl6BQCDJycnR/ueff8YXFxcPNTU1PTd+/PhzWlpazR7eExMTM7uioqL7kiVLgjraG0DCaqlUKqPT6aSHbp0Hqe79t6+u4jXytbzXLp1OV1MevHPnzqW2traXR44c+YA8L5VK+UKh8PGWLVs4Le05KCjIlEajdSXjMBBuSQtfR4G3JxAcHNyHSqVqtvS9lKywXCjtn6rZ+aNrzt6N/uCrwS6+m+QCWU+0YZx/BkxeWvegNcXgNR+5gM/a57UhcHMUuU+ZsDvEAb45+QCqS9XgZKQ5CHk0+SUDJr7s3/tXrAl8ujoTdI1bdwDb3yf14a8jZrVtH1r5lkyO32GmXZ49KiYmpuV2E62cG4ejAAqgAAqgAAqgAAqgAAqgAAqgwLsqQAkKCur55MkThz///HNFYGBgSGMbOXPmzKDS0lI7X1/fmKY2Wj/kVYScqampZomJieOqqqp6mJubn/voo48utYRF+vump6fPtrW1PTBx4sSrLY1/W6+TPVKpVAqNRqMo1iCTyRgUCkWgyppOnDgxvLq62mTOnDlHyOFoFAolZ/369SoFF8rhLrmXRCKRV+uFhYWp/uvdqiwSx6AACryygJeXl1q/fv08kpOTrRpr1XDq1KmBkyZNuq64UYFA6nvDYkjXZ+ZuXFNOlmZzh5TJr/Fx8IQBE/Mh85EW/HDuXoMF1++n29KOvpvSHXx/SAMdIxGcbseAl9y3tRXF5KRITpama+Z1mn51UUrs1tCZLS0fX0cBFEABFEABFEABFEABFEABFECB/5IAZenSpbpMJrNnTEzMLG1t7ezJkyc32vt18+bN2z799NMgY2Pjl78G3MhDEfKS4PPOnTu2Dx8+HFtTU2NhbW19ztvbuza8aA54+/btX7PZ7Iy2Ht72pt+8RloukJPsdZpbBzmw7vnz5z2Ki4v7BwYGrhKLxSUlJSVpMTExfFXWXz/cVb6Gz+cnq1L9q8p9cAwKoED7CZCDELW1tfsot2q4evWq4927dwPEYrFRUFDQNOW75dZIQsuZupqGgooXFLHIbt+goPxmV3MqwgwuHbAEmpoUtsbfbjC2NcHq8VAL0NCUwPiF+XAq0gx+DrOHj1emyVs0JF3WAX4NDfqPV71FQ/3FtKKieNS9Izok2NXkl2+Mjo5WvZdw+711OBMKoAAKoAAKoAAKoAAKoAAKoAAKdGgBeeUpqeLlcDgmBw4c2Lxs2bKFja04NjZ2gkwmo8yYMeNMczsiIS+TyXwkk8nY9vb250aNGnVHVYFt27Z9Y2VldXHChAk3Vb2mI4xTVCvLZDJtiURSqqGhoVF/XaTdBJfLtREIBNYMBiNTOcRuTXsFRSDf1L5JJXBVVVVyVFRUdUewwTWgAAr8T0DxwxnSqoEU3vN4PGc9Pb0//fz8djXmxOfz7ZlMZhp5rbBK8FOTIe/SAX3BpDNXPgdLUwSaemKYu/5FgzlVDVafJrLhZIQVhBxMBTGfCtuW2INYSAHn/hVgYCaAvmNUP2StsY2pWFE89NEJPbv8e5t27959AD9HKIACKIACKIACKIACKIACKIACKIACjQvIA15FaNjcIUBFRUUahw8fDlu2bFlAS5h//vlnlxEjRjxtaZzy6ydOnBhRU1NjNGvWrNjWXNeRxjZ18Nru3bsXUKlUgYuLyxV3d/cGLRhaE/AGBwd7UKlUZnP7lkql1QkJCclxcXHijuSDa0EBFABYsWKFIY1Gs7927VrPu3fvLh8yZMja3r17Z6ti02TIu3+1DWgbvOyHO2lpLuwJ6Qz2blUw5JOSOvNGB9uCU78KGDiltMX7rRrtCsExKaBn+nLebyd1h1nfpoOd68sg+VUfLVQUawgq6RMTd8tit24c9Kq3wutRAAVQAAVQAAVQAAVQAAVQAAVQ4H0WqO0dS6p4aTSa7ubNm6Nmz569zMDAoEEf2b179/oYGBg89/b2/rs5FFLR2tjhY01d05rwuCO/GU3tu6VD6FQNeIODgy2oVKq9KgYSiYQTFhaGv86sChaOQYE3LEB68np4eFgAgM22bdu+7dKly5kPPvggSZVlNFvJqzzB1xN6wKLIx2BiI6x9+osRbvDlsQegbdDyD38OfGMNZvY1MGLWy4PVVKy6VWUPtWOaqSh2zbyu55p5Y8eBqIidrZoTB6MACqAACqAACqAACqAACqAACqDAf0ygNuBVVPGePHnSq7Ky0tLHx+dgfYukpCSzxg4IUowTiUQFPB4vR9EeYOXKlS5qamqGLZlGR0cHWFtb31A14Ghpvrf1emMVvIcOHZrE5/NN/fz8diivq7UBrOKQJgqFoqbq/sj7ER4eLj98DR8ogAIdT8DHx4dpZGTUde/evV/p6+s/njJlyp8trZLH4426Yj5o4gOrAc0fqDjPZQCM9cuUV/SSh7ztwhYrCDmU2tI95K+TXrvXjpvAkp3/+22M1vTxVeUmzYTGkxOiDDVLsrwOHDjQcrWxKvfCMSiAAiiAAiiAAiiAAiiAAiiAAijwngrUBrxkf4oq3sjIyPUjRowId3Z2flm5pfTYuXPnMgcHh0vDhg17SJ6WSqV8KpVacOvWrZz6LQFIeGFiYtKnuVDy4sWLbpmZmZ7z5s3b9q4b1w94d+zYEUz2tGDBglDyJwlcJRJJAZ1OtxGJRBmtOQxt2bJl9gwGg1T8yR/nzp3rO2LEiER1dXVZU26tDZHfdX9cPwq8qwLkh2GxsbGLAUA2a9aso83tQ+WA99QWc8hKZYOmnkjej5ccwiaTAUxemqey0/LBvWHdhSRgaEhrr1G1j6/yTZYP6Q1uXiUw67vMBvduJDTulnXT1DXrn7gj28IXqLxWHIgCKIACKIACKIACKIACKIACKIAC/1GBOgGvoor3woULvbKysvrPmzdve30XRbsBEh4CQEFYWFizVWQttRXYvHnz1unTp39hampa866/B8otGkgAm5GR8cHChQt/IPt6lWpaEpSbmpp6KHxIcCyTyeh8Pr8zm81+aG9vf2H48OENqvL4fH5ya0Lkd90f148C76qAokL/xIkTY8rLyx2b+4GXygEvwSjKVIetAV1h7W/3Yf1MJ5i8NAu69KnbQ3fHMjvIfKQN6y82bBGxa6UtuHhyYMCkslpbEhSTx6QlqgXFZXl0WOHlDusv3q7TLkL5zVIKjUfdO6KjX12UErs1dOa7+n7iulEABVAABVAABVAABVAABVAABVDgTQrUCXjJjRVVvFFRUauYTGYxi8WqreLNy8ubsHz58rlisbhk48aN8gpeVR6KOeuPPXjw4DQNDY3Sjz766JIq83TkMY21Z1DuvfsqYSvx+/nnn+eQ/dfU1JgIBAJdUhV8+vTpwc+fP/exs7PbP3HixKtXr151HDJkyBOFE3mfEhMTH+Nhax35k4NrQ4GXAuTwNTqd7kJ+q+Hp06cTAgICvmvMpkHAG+7rCM+TdSHqbnyjlqQX75y1abBrhSNs+PNliPs8iQ0Zj1hg2pkPTxO14K9Yc1h16D50sq/be72xMLe1Ae+hNVZw63cT2JZwu/76ZtwIH/DMuHv17ayifMh+wjadOK9k+P2jxYejtoxVjJ03b94omUyWvHv37kL8rKAACqAACqAACqAACqAACqAACqAACjQUaBDwKqp4ydCjR496K18ybdq0MzKZTBwfH3+rNaHhwoULNbW1tfsoz3Xnzh3Lmzdvzg0ICPj2XX9jGgt3yZ6ioqK+sLGxuTJ27NjbbW2XEBQUZEqj0bqGhYX9bGlpeYjMS94H8uf169dtk5OTPwsICFi9e/fuBTU1NbZ0Or3Y2dn5jCLoJe+XWCx+HB4eXvKuO+P6UeB9FyDV+sbGxoY3b970SEhI+KZTp061PXkV/+7rBLyPbmjBH3vMYcXex7Ckf1+IuNkgRGWGzXRhsdiUmhcpLHVtfTG/JE+daWgmZBibC4TlRXRBST6d38mxEkxtamDm11l1jBVhrkRCgbij5rAtIUHe6iErhQ3T/y8TjK3/d4BbU2/Okv59wLFfOSzc8lx5iNejkyYWpWlmFJBplpWXS8+mZJfDqsMppILXquSJb3R0dPK0xSsjyrVMx7H4ldUMEa+cJpPcYAmq/sbA933/l4D7QwEUQAEUQAEUQAEUQAEUQAEUaI1Ag4BXcTEJemk0mhqdTtcUiURMKpVK/tNsa1gYEhJiQ06MV8x/6dIl1xcvXgzx9/ePbM2CO9rYpsLdmJiY2Vwu12bRokVryJrb0qJBEe4q9qxcEax47siRI94UCkWWn5/vTaqr4+Liuqampk4gryt6/9Y3W79+fVxHc8T1oAAK1BWYOnWqZ0JCwkfkWeXKfRLwPtK0mfOnQLcQ+oziyINdPo8GbkOLIfWWviLk1U84baJ+7icTurCmZvL4cYcTEhIcTUxMSq2trev8sCctLc1as0tPt2NHDlk0CIgVAW+PwRWwfUlXGDQlX96aYU9IZ0hL1gZeFR2oNClsuJAMdKU+vYqtJF7QhYv7zIDBkspD6H8fTjkJWj0zrtP+cvlIXKBrVU2e1lnYfciYmXPF6iIBX6TG+JW0aJgeGPQ0dsAy+SFxmjyOunFltqZpRbbMhJMFisD38LZNX+FnBwVQAAVQAAVQAAVQAAVQAAVQAAX+ywJNBryvAyU4ONiDBMWKuSMiIsLHjx+/1tbWlvTzfecejYW7p0+fHpKenj7b1tb2AGmbQDb1KuGuctuF2NhYeXA7ffr0X5WxNm/evI3JZGYuWLAgTPE86dNrZmZ2Iy0tzc/Q0PDSnDlzjihew4D3nfuo4YL/gwLkh2yKAxnV1NQsoqOjQ7W0tNJmzpx58smTJ/N/vxw3WWRoxYU+o4rBa2oxfDelJwloaYH9+hnp6/FIsOtgY7Xf3d29tgq4KUaBQGB3Jj55bbrjcA6M8v1fKwTldgwkSNY354Hv988hLYkN53dbgp1rBbB1JHAhxgoOvvi7wfxbFzlA/wnFcHanBUxZngkuA6sMK3PYo+4f45ZoddK54DqjovaadZ86w9SVmaOqU9UsS5/aUwF+Senk1ve6k3ejv31AAt8hqaeNO5Wlz9u9ezf+0Oo/+G8Et4wCKIACKIACKIACKIACKIACKPBS4I0GvMrtH8jNFdWn9QPLjvbmSCQSiVQqlQEAFQAUp8lT6XQ6+br2sXnz5p10Or3U0NAwvqqqynrevHmRrxLukpBWJBKRkIdD2i7k5eU5kpup4hUZGbmByWRmS6VSuo6OznPlazDg7WifMFwPCjQvoDiEbc+ePYsrKyv76Ovrp+p06en2RNeOBxqaEoNrh80lfJ6a/bAPK13MDfOzHib91liwe+LEiWHOzs5cOzu7VHV19Urluz7JyJlw+Wb8Z5UbribXPq8c8JIAtv+HRZAar9PfWIOZm3pPP+urc3+bcLINC9NSxLB9cTfY9/RG7bXkcLWNc53BoBNf/v8aUsEr4FI/ubXdTqihXXLK/fPyOruOWW0Dlo5cGD6zuHv2TVPy2gPL/s0e4vnp3xuNDm/f5IKfHxRAARRAARRAARRAARRAARRAART4Lwu80YCXQC9btsyewWBYkL+np6fr/vbbb6uXLFmyov4BYR3pTSEBL41Go7W0ppiYGN/y8vK+YrHYkMFgZAUEBMwPDQ1NbOk65dcVbRmIR0pKijdps6Bou8Dn861MTU0vNhXwKnom9+zZ8/q5c+fW6erqxgsEAgMnJ6dfvby8an89GgPe1rwjOBYFOoaA4hA2sppdu3Yttu3WfXBiTplav9GT8nqxeLGpj1I8GG5D+mjzK4TmMu4aJpOZprzysrIyp2M//7KOoqFJc+3nWepmbRLGZDIfKY85dOyXHTU2rlplk1a+7K+rHPD+G8CqnYu29h43pirp2uVOekbGMps+npWFOlaSf1KfVUnP7jaF3Y9uqkv4msJfd2rD4wQdMDATgO/aDIg/b2Vc9sJUCDQxx9SxCHqPzAYqjfzg7OVDEQj/eP6eKuLWJY91B6X8+uehqC1BqozHMSiAAiiAAiiAAiiAAiiAAiiAAijwvgq88YBXUYlGoVDU/g0qAvl8vhkASMRisSnpI/s2sSUSiUwqlUrIGqhUqtxHlXBXsebIyMgwmUwmW7JkSbBUKk0LDQ3NUXU/yj13ScB7586dYGUPEvQqB7XK8545c8YzMzNzAo1Gq6ZQKGIul+vi7u6+RhESK49t64Fvqu4Dx6EACrwegZUrV7qoqakZknYtFdVcX6qZnWzSyCEXjNSpP+XyJN+cf1Haxbbkqax/394HyQpyc3N1zc3NORWg3iM5M8/5SRmPyVu47TFsXeRgzxDDyB4OsTpM9bPKqz3x+/noDB4YiWh0CVAooN7dk2MzYAQ1fcPCTuKIWzdtNk7tzbBzqXw+YdVzh9CJnul5hWK9zo7CLp0MmfeLKqWcx/dg3LxA6u2D2ylFfb1zQENLCMZW6hoGRlY0G2dhtYYeH1Lj1aCytBjcx2XWkSI9e2/+agSLtz9TRXDaPxFWRyM32KkyFsegAAqgAAqgAAqgAAqgAAqgAAqgwPsq8MYDXgKpXIlGvg4LCzukqal5n/ydy+UYMX6SAAAgAElEQVT2WLly5cy3AS4SieTtF+q3XlB1LVFRUV/y+XxbJpOZvnDhwh8KCgpuxcTEkF9PbvGhHO4qt2ZozmPz5s1btbS07vv5+UU/fvzY4OLFi18YGRld53K5JuQ5Mk/96l2yED6fn7xly5Z3su9xi5A4AAXeYwHFD8jIFhMepCyzs3NwM2Sr+5Kv76VlHjyfkKStZ2YpAYkYuJlPWeq6hkJNB1cujF+YU3B0swm4epVDf+8yOdGpCDO9Z7f0Jw3qe9VYQ22bMltejXhTKuiwqM/usro42BdwcjPMHqakmvQYO5Vf8vQB3ODSy8B/YzpFKqbM+SfcLTs9rTAnJ9e4ICdHUygSUmUSidDS0lqga2SkftukVzZTR89Mw3M8o1zTWH6gGshkACc2y2DMvIfA0pb/QK32cXKLGQmW5Ye5qfDAkFcFJByCAiiAAiiAAiiAAiiAAiiAAijwXgu8lYCXhBQeHh4DieymTZv2KKpUFa0IKisrB37xxRfyA8Xe1IMcmEalUkmxrsom586d6/vw4cMvg4ODJ/67l/0UCqVq2bJlAVKptFrV9gzKgTep3H3w4MG0gICA75rzIOPu3r27WLllA+m7O3LkyLC4uDhfkUikTafTK0mLB2VDrN59U58ovA8KvB4B8v0CAIzpdLqx4g58Pt/yGcM45OyVa3owyjcPooMcwdGdAwsj0uRtFu7/rQ/lBQwIu5QEdA1FH3GAxAu69F/C7KaNH/tMnyral5yczO3fv/8LMm9NTY07nU5Po9PpZRKJRPPYyVM/denjqf7nqFWPYdUYN/D6OF9x/85lzzT1+Rx1iYCXy6uqtGSZmFN6uLgIH9xLZlFlUma2VW9Z5Wh/EY+hJZRfQwLek1tkMNqvYcBLXlccztZnlEo/iMKQ9/V81nBWFEABFEABFEABFEABFEABFECBd0NA5TCzPbejOGxNOdxVnr+5VgTtuQ7luQQCgYTBYLTYZ1f5GkUbBfJcp06dzpSVlblqaGgU+vr67lK1PUP9lhVkrsjIyHXm5uZ/Tpky5TL5ujEPUp1Lp9PL2Wx2IenJSyp4//zzz0WWlpaXvb29byiuIYe80el0+YFF5IHVu6/rE4TzosCbEyDfQ+l0ug2NRtMVi8V6AoFgwvkS2fA0+yFF8MceczC2roGEcyawNf62fFVP77ChII0Jgz8pbbDKr727M32+zmBFr7BXF/MpbKbGs8EDB/xkYmJSp4cv+X6XnZ29zCBgI+WeRKsC7l/VrT+XnoCjIQK6tJpTSqHVVND7MLgG8Wb9X2jqaGlXd+7DBtvuL6t1U26pQXV5MfQdW7dFg/KE/zfGFVbuSQF9M1FLsqPuHdGxKnniGx0d/b8D4lq6CF9HARRAARRAARRAARRAARRAARRAgfdE4K0EvCEhITabNm26/Lb77Sq/h6T3Lvla1QpeEnbcvn37KwqFInJyctrx6NGjYAsLi4OKA9BUbc+g6KlZ//O0f//+GXw+33j+/Plb6r92/PjxD0pLS3vq6uo+Li4uHiA/oR6Aoqmp+cTX13ePYjwJd8PDw2sPV3tPPrO4DRRAAQDwCVy2hUajD6mhMlhpUg3p7b1bbICpIZFXx077vzSIXukM6y/eBhObl1WzjT1IdS8ZT1oiyGTAmDC/0ODiLuuaCwcNbOxsc4f07X1YXV09gUajyVvNxMTEhOmNnWOY+sGSjBbfhB8+6ebC4GvlmvcsKf94VTrcOmcNwho2yGQ00DUuB7cRdQ9Zqz9harwm/L7DAoJimv0eZsrJ0hz66OST2K2hb6W1T4sOOAAFUAAFUAAFUAAFUAAFUAAFUAAFXrPAWwl4DQ0NN2hra8PUqVPPv+b9tWr61lbxkipaAwODe1OnTr2guJFUKuULhcLHqva4DQoK6kmq8Bpb6KVLl7o/ePBgaffu3beMHDnyARlD7kn+VLReIIerOTo6PnJwcMgQi8XVdDqd3L86OTm5Oi4uTtwqAByMAijwTgj4+/vPeWLac+2dzl7Z1Rq6LwPca8cM4FmSNjj3r5D32V0+pDf0HFoCs79tWCW7c6WdPAzOTNUEn7XPIWa1HXz9y0PlzWsc+8GGEn/WyM3NjeNob/ePsYZa1MWLF2eVqmuNzlwa+7QlKJ2L0RbmiacMnhWUaIgiE27Jxwu4VKDSAOjM/7WJaG6irQEO0H98MTTTqgED3pbeCXwdBVAABVAABVAABVAABVAABVDgfRd4KwGvvr5+tImJSaa3t/f1jgRMDlmrf8DavwHq465du9b+ajNpLaFYt6IKWSaTiWUyWUZoaGhOa/akaFfR3DU7d+5cymQyi9TV1au5XK6pn5/fLuXxWKnbGnEciwLvvgAJeG/afxDywGpAQZ3d7AnpDPZuVTDkk5Jmdxk8rBfwqmmwNeE2rPnIRR7yWjnxGlxTWaoGxzZYaec/0Z08cuj1wqcP/kl89iKo+PsrSU3O/+iGFnTzrNIUVKgzg4f26D9xeu5vp09aQMTNl+0ilvTvK/9T8XVzC81+rAF7v7KDb+qGz/UvwRYN7/5nGneAAiiAAiiAAiiAAiiAAiiAAijQdoG3FfCesLGx+fuDDz7oUP0SyUFrdDpdTcFJglxdXd1/qqurHcmxQKQFAofD8azfWkIgEOQkJSVltLZiVrmPJrnn8ePHR1VXV1uYmJg86tatW4qNjU2lYi0nTpwYnpGR8amZmdlpRRsI5bcdQ962/yPAK1HgXRNoMuAlG/l6Qg9YFPm40dYMiX/owoW95lCUzYJO9tXg2KdC3qJh8tK8Zg1ORZpZPonTmzTYfePeg0fWVO+4f7PR8RkPWPDdlF5gZFEDoVfuGh37zso0O0mmN/azims715PvowD+Gx/D00Qt+d8nLWn+vmQMCa0d3Cob7R/87yIw4H3XPsG4XhRAARRAARRAARRAARRAARRAgfYUeOMBLwk19+3bd6xHjx4/e3p61jnEpz031pa5lANe5QPgSHXu3bt3WQ8fPrSeMWPGqdLS0mojIyPSVsG0uLj4cUxMjLw/paqP+sGu4rrU1FTDc+fObdDT04uvqqpyotFoVTo6OqmmpqYp/fr1S83Oztbt1q1bUVP3wZBX1XcAx6HAuy3QZMC7dZEDPLhuCCZWXFj72/0Gu5zrPACoajJgscVg7VwJ1RX0+q0ZmpJhBPTu7z/9o7BTv58PzPGLeAJ2btwGYy8fMoLTkZ1B34wP352W35+5qGe/aTNmxd+wGcZ+dnSrBVSXqwO3gg79vQtUCng5hXTYMKcbrPujwQ8Eu2ffNNXkVTBtih/fwB687/ZnGlePAiiAAiiAAiiAAiiAAiiAAijQdoE3HvAGBwdbREVFHRsyZMjW7t271/314rbvo12uVLRoIAeopaSkeJM+t6Snbmho6Mv+ka/4aCrYVZ720qVLri9evBji7+8feffuXfMXL144lZaWOldXV7v26tVro5eXV6pi/OPHjw2UW0eQ5zHkfcU3CS9HgXdAoNGAtyyPDhvnOsOP5+/BfFcPcB9TCHPXv2iwne+ndoP0+7rgOTGv0dfJBWSuJZ4ecPDF34rrLddP7mbGkB3mimVzHvb6KA+GzyxuMPfzJDYc32gNlaXqELz/EeiZiODoOku3ymcaZsZGledv3zeV/nA+GYKHuYF97wrwD0tXiTt2nSXoGIhgrH+d/2fM+ntDN6awJjg6OjpGpXlwEAqgAAqgAAqgAAqgAAqgAAqgAAq8hwJvPOBdtmyZ/U8//XTi448//tLMzKy6o5jWb88QGRn5Q48ePQ56enrGhYeHN3uKe0t7qB/skgB5yJAhT5q6bt++fbOZTCZHuRXD/v37Z7JYrLyPP/74CrkuNjZ2Ql5e3iR7e/vd3t7eN5TnqqysTIyKiuowti354OsogAKtEyAB732Lft/c6jLmfweonYowq9NuwberJ8z57kmj/XivHjOEY6F2YNKZCzO/fNFoNW7iBV3Yvrgb7Hsq//5i/8O4Hjrq1C0MA5N5tyjGMulnPzYezpIeu74/PoG/Yk1h6a6nUF5IN177Yd/ZM6ZP+y3uxs4nbpOKasNhVYNeiZACK4f1hs3XE+tLTfsnwupo5Aa71gniaBRAARRAARRAARRAARRAARRAARR4fwTeeMAbFBTUMyIi4kT9PrZvk1Q53FVU75L1kApeiUTyOCwsrM2VxgsXLtTU1tbuQ+ZTzC0UCo21tLRSfX195Ye1KQe+JLjNz88fT6PRqp2dnWNGjhx5j4zZsWNHsLOz8xkSDJPK3bi4uNk6OjrPeTyeEekP7Ovru1dhSHoCb968uUO1v3ib7y/eGwXeR4Hpi4MPlWkaO19wnVEh39//jXGFlXtSQN9MVLvf2baDIOxKfKP9eAsz1GHT3G4AVBk4eXDAZ21GA6eTW8zgXLQ1Myr+Nn2JR59F8/3HPMzI3XT+UYaV5MtjDxp1XfepM0xdmQl/xRqDo3slDPqo1DrsI2cLfZ0sl+7dT+7fH7Oavz05HshhbPtXO6jcquHMtk4gElDhoxW5yvcd+uiEXufcpAV79+5tvC/w+/jm455QAAVQAAVQAAVQAAVQAAVQAAVQQEngjQe8s2fP/vDnn3/+YcmSJUs6wjuhHO6SEJWsycnJ6VcvLy951W5BQcGt1vbYVd4XqVhmMBgWynObmpoWX7x48YvAwMBgEu7evn37Kzab/YAEuHl5eS8PIgKA7Ozszz766KPPbG1tORERERFsNju1pqamMwBQyIFvioD4zJkznpmZmRMCAwO/INeRnsEbNmy43hF8cQ0ogAKvT2DevHlTswwdQy6IDChw+XAn+OJAbQsXle9KDjEreMGCoiwWTFiU0aD1wtZFDpTkK8adLS1zpk780LeAJw45GHtssCQyPr7Re4SM6gmVxQyIuhsPpJo34uZtyHjA0tsX5DJ79NCt/yQ/6P8MdOw4NTwqaBmIwMiCr1IvXnKzoKG94Lsz94ClLSFfaggq6RMTd8tit24cpPJ+cSAKoAAKoAAKoAAKoAAKoAAKoAAKvGcCbzTgJdWsmZmZH169enVxQEDAl2/DkvTZpVKpMnJvEq4OGzZMXulKKme5XK6pn5/fLsW62qOfbXBwsMexY8emcrlcEz8/v2jF3JGRkRtGjhwZ5uTkVELCXwMDg3ulpaWufD7fytTU9CJpz5CUlGTm5uaWl5mZqXX8+PE9BgYG5/r37/87uaa+XURExOYPPvjgB8VrIpHoYXh4eINxb8Mc74kCKPD6BKYvDjr0V7cpjgWRy23AZWAZTF6a1+q7kZYNlw+bga1rJeSns6Br35dVwf8+1P7cbzV1/JhYK1PT/Xk8WeDxy9e8+NO/Smu0tQO5hoTG9m5VQKXJ4EmCNviFvtDdMK2nuxHz9169eu3ZHXPgTJm+lVjafcjL71GTlqi25kv7jSE/XQNmfydvTeGaeV3PNfPGjgNRETtbvWe8AAVQAAVQAAVQAAVQAAVQAAVQAAXeE4E3GvCuWLHCMCEhYeL9+/c/XrBgwbq3YSgQCCQMBoNGQlWRSKRDp9MrlCtnFX1vJRIJJywsrMGp7a1Zs6I9AwmPyXXKPXX37t3ra2Bg8IROpwvZbHal4lC3uLi4rorqYcW9yHPx8fGhX3zxhXye+g/FXMq9eMViccnGjRsftma9OBYFUODdE5g/f75rhr7DPnmrBtKH98Hf+uCz9jlYOfEa3U3uUyaYd+E3eI20bPhxuisERqXA/au68terOWpQzaFrVBVpTB/UJ85YQ21bCU80++f7mWMr7N1LGj1ojVzHr6bClx+6QXjcHdji3wWGTi8wfXDRzCQ7+f6YMWPWcbncwTfMPGbeTb4vg5oqNfj0qyyV5VeP7wGLtz0GY2vh5IQoQ53y3IB9+/ZdVfl6HIgCKIACKIACKIACKIACKIACKIAC75nAGw14Q0JCbC5evDgxIyNjkL+//9a3YUnaF1y7dq2bcqCampo6gc/nW5qaml4iIaxUKq1OSEhIjouLE7/KGhXtGRoLeElbhby8PM+ampquFApFJpPJKL179w6tH+6S++/evduvqqqqx7JlywLrr4fMU1pa2lXRrkH59Vu3bl1/1T28yv7xWhRAgTcjUFvFq2tVDVmpGhCz2q7Ral7y2ndT3GBiYDqM/7xhb/G5TgPA1asESvMZwClkgq4JHww6CYDPpXaBSvqHXgN9RSLRkBPFlKl5HK640b69ii2f/ckUqirUYJRPIYTO6bZ943o1S7q4pG/fvrerqqr0n3P43QsM7QVVf582Yjr0rKKb2jQMnRvhExVkMEWFWUy9Lq41JqXPGTKxiDl8qFdUvaE8CoXy1ZvRx7ugAAqgAAqgAAqgAAqgAAqgAAqgwNsVeKMBLzlg7ffff/+wtLTUwdfXd9/b2LpEIpFcv37dWRHwKtagqJwlAXBVVVVyVFRUdWvXt3TpUl06nW5DrhOJRBnq6updqVQqkwS8VVVVFv7+/rUhBDko7ezZs+FisdikX79+y2pqarTGjh17uzX3JHOcPn061traeptydbBiDqlUmhYaGprTmjlxLAqgwLsnUKeKV7F8RTXv17/UreQnB6el3tQDdQ0JzA9PA22D//0g68JeEzC24gMJWzvZC2olijLV2Zt8us+eOG4nA6S5V7kai5ISbmnDqsMpzWopqm1v/6F/+tOB9lbGBuX29vZpIpFIPaeU41iqpiWhsXXEgqzHLFBTlzHMbBuvOq6f3j67p8mwsOWp0+nA5ldQ2DRZtb21VZLSsBoKhfLJu/dO4opRAAVQAAVQAAVQAAVQAAVQAAVQoPUCbzTg/eKLLwb+/PPP44VCIXvmzJm/tH65bb+CBLdSqZRy/PjxSRQKhZKfnz/Szc1tW/2KWT6fn7xlyxZOa+6kCHZpNJrupUuXXEl4UT+sJT13JRKJlomJyQUPD4+r5OC08PDwfYaGhpfmzJlzpDX3Ux5LwuOsrKx5VlZW0fVDXlKJHBoamtjWufE6FECBd0egThWvYtk/fOIM3ouzwWVgVZ2drBrVE8bMzYZz0ZYw2jcHvKa32K+b8tU414mefXIcOxkE5vIkew8ePW4sP0CtucedS7pw46QxBO54+ovGncGWpsZVTk5OKXE5cZo/3ljXbaXVl1ItbVMxR4smDLg8VquYl08xYptLo8ZdrTBmW0r33P1W48C9dSxyC7a6tix0xJlKY01L6cLfB+sW1+RRvh5ysGq47VThrUfR7EPpO4VXpl/5x5BlSAJrDHjfnY8urhQFUAAFUAAFUAAFUAAFUAAFUOAVBd5YwBsSEuJF1koC0BcvXgzx9/ePfMW1t+pyUrlLwt2ysjJXAwOD++TiadOmnVGeRCKRPA4LC2v4a8tN3EkR7GZmZtrEx8cPLioqGqKhoZFJpVJFlZWVfbS1tRP9/Px2kMtDQ0NPslisR6QlAwDQ6HR6AY1Gq1RXVy/8/PPPN7dqM/UGN9YCggxpjz7Cr7IuvBYFUODNCTSo4n10Qwv+2GMOK/Y+rrOKr8b0ALauGFbFvqy+3fd/NtTqcnXp4h1Pm13tnpDO3dhSGGljGFYhow86evnaKN70r581edCaYrLIBV3Ac3LRheWfmJlwC5lXss/IlscH6rjq9ZR8bb9BqmfTs2bP7dVsG5atdKjdVOG+O2tYVD1DoZ/7D9zVV6ZpedlMFpAQVzHd5fTj6hmcFFovmiPtQtkFyjKP0Jpv/5rOXD34y8TRtqMVP5zDgPfNffTwTiiAAiiAAiiAAiiAAiiAAiiAAm9Z4I0HvGS/ERER4ePHj19Lqlhf5/7JgWpUKlVGp9PVFAEvuR+pdP23oreaRqNxRCJRdWlpaXVMTIxKPSDJHEFBQaY0Gq3rrl27Ank8nrWRkdE1RWWuYk/79u2bLZPJGL6+vtHkuU2bNu1Zvnz53ISEBJuUlJTBPj4+B9pj/yTgVQ6uyZwkvG5LNXJ7rAfnQAEUeDsCDap4l/Tv26DKdqOvI1QUM4BCAdAxEg4e512ifue83l/xd/Uls797An1qQ9K6m7h2zMDgwWWzmb3sdlMolIKfEx6tyu02srjJg9YUV5PD27YHdr1w9bpYIq5Qu/gwSnOwiWth+L1Nxsstv6IZdu1fCXSmTMwpogtyX7AOFx0CEEsoU10CeasS5zFTShLUyFSDrScJ1w47WqUIeN0NB0l+f7ST5e74UU380yPsP2afO6e0YAx4385HEO+KAiiAAiiAAiiAAiiAAiiAAijwFgTeeMB79epVx9zcXPnBYo31jW0vA4lEIiNz0Wg0ikgkEicmJna+d+/eVB0dnWeffPLJkVdpXeDj48M0MTHpExUVtcbIyCh+6tSpFxpbd35+PvvYsWPrli5dKj8c7ejRo97Z2dkzg4KCPm6vfSrmIXMr/p6fnz/Wzc1t1a1bt062931wPhRAgY4r0Ggv3sZCXrKFr8b1AJmMOmP86EJDac3hKhnd68Q/SS6VhlY18NmPGQ12WZSpzto813XehJHbNDQ0/khKzzp84UUZtUGFcGM8RzdY/Lp6gYmRoR5FTchXy666U7zxfrjhKtu1dAYwQAIUaUl1DnX54wA1UFOTbem+WygV1NB+TF9DWzP6JIe0a1BU83Y36S9eeHaITjE3lzrfYaXoWulfVCfNznAy6xeai6FL2V/T/0owZBlWYg/ejvs5xZWhAAqgAAqgAAqgAAqgAAqgAAq0r8AbCXhJtev169e9ycFmQqHQkMFg5AkEAsslS5asINvZvHnzVi0trft+fn7ySte2PCQSCZNU5VIoFPnBQGKxGGJjYz/jcrk2AoHAmsFgZLLZ7AxSNfuqh48FBwf3+fXXX8dxOBzrlqpwo6KivnJzczuckZHRXVFlW781REv7PXv2bD93d/d7RkZGLVYYnz59eghZ17Rp05a3tpdwS+vA11EABTq+AKnivdlltEuGkVN57WoXu7vD1oSEOqv/dnJ3BoslnTGwpzCfbSrQElTxS5/eN3mansXKqREKYM73aeDUr85hk6xVI/tO7O8aY2Vl9UshT/L5sWsJI2rGLcpo0OO3EaYT7KRBLo4OHE02u/xOxR3e+tvrLfcM3lPG5/ANCiuq2GoGnfh0YytBETebujU+iB3sFsajFRayJLxqmpabVznpx0umndvr29qD2Hbf/orFLc1WL1EXSFY7LpNsf7GpeH7P+VmjbUfnYcDb8T+ruEIUQAEUQAEUQAEUQAEUQAEUQIH2EXjtAS8Jd3ft2rWXLNfJyelXcqgZaVWgqal5j0qliiUSCb26urq3mZnZL22t6CWHp1EoFCaFQuFlZmZqlZWVaeXn55unp6dPdHd3j3Z3d69TjVZQUHCrNe0YlKlDQkJsAMBG0W6hpbfhyJEj3qRaWTGuLXsMDQ09RafT85lMZoaBgcE9Z2fnZBcXl8LG7k3WtWTJkilhYWHJLa0NX0cBFHg/BaYtDo5LtBvGTDPtwYOiTHX44oO+oK4hgZ3Jt5R3bBTp62pL49HjaablkHpLX82xD8dGh03TLn6md1ekVQ7WztUwNThHcY322om9u+vSLw0aNGgrn8/veYVDXXz/UQqr2Sreo+ssYNiMonOD9Hro8jkUl27O98khayTgjR0d+7S8qMo2MH6pvle3OVzSa/dh4T9q+5K/Z03rtox39NFmjW96b+fRtPXEX/81Q+uznl/VuJgMIIeoAQmCv7kyQ2uZ41eigy9+oi8eGFl1JD5Ey9997q22BLw+Pj42MTExDSuX38+PCO4KBVAABVAABVAABVAABVAABVDgPRJ4rQGvItwloaRyG4Pdu3cvEAqFBnw+355Y6urq/u3r67unLa4ikaiASqUa0Gg0Omn/kJycvIBGo1Xp6+snFhQUTCA9b6VSafWrtGRQrIscqsZkMnvGxMTM1tXVzZw4ceLVltZ88+bNzklJSZ/q6enJD3ZrS8BLQtuxY8cGJyQkDBMKhTp8Pt+WzKWjo5NsaWl5n4Tm5GvFukaPHh2B1bstvTP4Ogq83wJTA4PCcg0chtxw/JAL144ZwNloKyjOYcHexzcUO3eLmt0jJz9fvdjYsQIWb3sGMgmAf8/+FAZD2q+rvVqWYZeSykcJWuqGnYTcZw80za2speMHuUeQFg1kjlyeZO/Bfx4wYZRvXpNVvEsH9AVuhdqJn3+maFKktG7dnB/erbxLVQS8Qq7M+lZqvOHy9OUU0naBra4tCx1xppIEuaRq98C9dSxyr9muq2qUq3drD2CzmSzadSlA93DePmoP/V6S3yedvmVpaJnbmgpeUvUsUGP21RRUbjoQFbHz/f5k4O5QAAVQAAVQAAVQAAVQAAVQAAXeN4HXFvAqt2VYsGBBaH24M2fOeHbp0uWJk5NTSVtRSXALACTgtT958uTQwsLCvop7kYPHcnNzpzo7O0eMHj06NjQ0tLYKrS338/LyUnN3d++TmJjY9fbt27MXLVq0RtV5tmzZEmlgYPC3mpqaoLUBL6neZTKZ5HR7iqam5pOamhobEl736NHjVkpKSs/S0lJXPp9vw2QyX0ilUg2yrlepUFZ1TzgOBVCg4wtMD1gxka+u9e0pd/9y2BPSGWRSClz7xRwOpP/NFFSpGX0z2r3UsHNljV3fMpi0JA9m2w2EiYvTyQFs1LIcjdldDFnc8tKMMg7HvJOdo5SvxlA3kAku6zHpP5HdkzYNZylmbkU3Lmg3W8X77WSXM/ujmaZqYloXW5uHNBpNXoVLHvlFxQ6ZpVWa5NccqBosibqJdYutaOrLCwsymFSZlGKhzazs0tkmEQBUPmRNuW+xa+Z1PaechLyjWzeO7fjvLq4QBVAABVAABVAABVAABVAABVAABV4KvJaAl4S7NBqt644dO4IVbRleBziXy01jsVg2Bw4c8CHzz5kz55DyfZKSkszc3Nzy2iPwXLlypYuampohCY7JPVoT1O7du3eeSCRiaWtrv2jNdeQ+jQXhZA2lpaV9AwICVpMxxcXFzISEBNdx48bFk69ftb+7BncAACAASURBVMfw63ivcE4UQIG3I+Dv7x940/6DBeTuT3d+Zybw/DjXdMAHXNm5n8x5106bVDp4FNWGs1mpGmDl9LLH7bpPnaGTbY3tmKmVRdqW1dUaukLytO8/4f/P3p2ARVntfwA/sw/MsO/I6gquoLilKWaoWa6VuUuImEgoImh163brdkOQBFRMRQNXtNyXXLLQNBVRcUHABUHZ953Z5/+c6Q7/EQcYFExv3/d5eoJ5z3vecz7vFA9fzvyOg6U+Zz79ulikWHSU2LgVXzhpQISmMmJpJyJTluaprqelISwdJSTtggGJDXT9KX4L17ZTJ2k3e9u7PB6vXq3xqLCod4VhJ6moOJcnzn+oR+vtPotU3e2LRrYODvVWhoIca0vLdLqCd/78+e8zGIwSuVxeTP9X+cMPP5Ro63uuf2DmthEr8+k5p+I7JkPunribuG71tGcZB66BAAQgAAEIQAACEIAABCAAAQi8aIF2DXhpCQMOh+N07969LsnJyaPpBmfaVu+2xyTphmoikagkPj5+jZWV1ZWpU6f+1rRfuVxeKZVKs5+3XIG/v7/Q0NDQg/b/LAEvvS4yMjKew+EUBwYGhuoy/8TExEma7ZpuzLZu3bp/9u7de8/rr79+ic6RurNYLGN6TXuVpNBlnGgDAQi83AJ+fn7zig3tPuMymAeMRaV9fj190kskEonrq6v0RRw9UX19A4tYOtSTb44/Xbf7zA4Lcni9E5m4OJuMnq0KR9++lWjdre7RRj6fn5rfIE/YtjHWlvR5vYQYmktJWT6f9BhYSbp71JAovz5kzheZZMQHZeT2eYN9w836dOrcVeIg5OQJhcJytdqj/MK+ZSaOotrUc8bC3oOrCJvXWLO8LbLSklyeUiZlGBqbyPVFVXXhMbElt+0H8w0aymv1JfUsPXE1U09az5Gz2OUsheKxhMmpMKkvuVXLN36tXGjV82S/mVXq+w3LPGraM/dK8ObNm39pyxjQFgIQgAAEIAABCEAAAhCAAAQg8FcItEvAqw52ExISltXW1vZQlxN41rq6ukDU1dVVxMXFJfTr1+97dQ1a9XXtFeyq+wsKCurK4/Hstm7d6tfQ0GBlamp6o60rcWlfERERu83MzH5pzYWGyOXl5f3MzMxUdXurq6sdmUym1NfXdwP9/sCBA8MLCwtf8/Pz+1S9mZq6PjA9T+sSR0ZGqury4oAABP7eAt7e3t24XO7Ce/nFw69fTelTJ7SQMiQilqSumklGz/pztW3ufX1VDd7mjvjPncj960bk30dvTEpNsHIWFX1HCBGmGXZedLrne/nEv/9g0sWtihRl65Ghk4pU5R4ifejPAkKMLSVkwqK84X9s7j3u9aH1g7s7RfP5fNUKXpFIpH/lQe7CP3pOqmg4uslWnp+lT+RyBkMglArm/rPNG57Vbgjppj/n04dcJmEcrNTTWv5HX1zN0RdXcwWSWo6epJZTqW/ZUGjsQMv9NB48aQNrSvL3eolrIwb+vd89mD0EIAABCEAAAhCAAAQgAAEIvAoCzx3wqoPF9evXf2FiYnLL3d399+epq6sLmlQqle3Zs2eSQqEQzJ07d29GRoZZZmamy6RJky50xOrV0NDQIUwmk79mzZp1dHz9+/dfO3LkyExdxtq0Da2p26NHj9V0rM1dTwPempoaRz8/v7XqNnSjNbphnGZ5BpFIlPq8q5OfZQ64BgIQeHUEfH19+5Yb2Hx5ulTet+ZRFpdM9s8lhY94ZNdXXYnLkAoyP+xhq7P5fEJfwuUrrD+OzB5z50CerT4jqlSs+DjJeVS3+5b9ysiSoQNJ9MUrdKVu42ZrtDTDiS2diMfYUnJwnWO3TpbKIUNfk3MUsgeWBnoh9J5isdj2Psf8H0f6f1ikqhGcc8eASMRMYmgiJZ8mprU6rqYNzu4xJ/evG+g0p1Y6p/V4++Vc2IBN19r8FHABBCAAAQhAAAIQgAAEIAABCLxggecOeGn4efjw4bGVlZWO3t7e217E+OVyuXzv3r1TSkpKXvtvHWGGSCTqFhoaOqUj6s8GBwebs1isrjTkTUpKcklPT1fV4X3W8hOrVq06NnHixHktBeFxcXGLqqqqBvF4vMcBAQFf0O9ramp6WVlZnZ45c+YhukpZvXr3RZjjHhCAwKspsHDhwg+SnTy/uq4wrCJ7VzuST3beUc1kf5QtSf3VnIyelU9GfvDnateLh0zJ0EmN5RMaZxw2x5UU3BcadOlV/66Ha6K1Pmd/kVi+I37gx/eVQa97qMJdbQet4zth0eMekiL9UQ338usUrD6GRLLPwMBgL23e0NDQ467A7qOfDx6wI31GlJPXJpYSKydVrd9nPv71Xm/i8+8HxN7lz1rCz3G8f2mtGbfk0fCdO3dWP0c3uBQCEIAABCAAAQhAAAIQgAAEINChAs8V8Ko3U1OvLu3Qkf63cxru0i9ZLBZLvQHZ0aNHo0JCQmbT19tjQzVt8/D09GQPGTLEju7BQ8/Hx8fPoTvBz5kzZ3d7zvvixYvO2dnZfSoqKvpKJBJLNptdGhAQ8BW9h3rTOPo1Vu+2pzr6gsD/roCvr6/nXdsBq8/1nFTTuNJWPd2lrw0kfKGUWDvVk4e3jAhPX07GfvhYXW+3qQp78/KuXcsyFeM8X1+TYtRj/vmMhzxyPM6RbL79x1OCNCw+usm+07Loh2PvHn4oVEqSmUymjM/nX1O3raurG3gkPW9JtmnXOjJ1qWqTs+c+Uk4ak4tHLFosOaHjTZyL75i8dvfYzzvXrflEx0vQDAIQgAAEIAABCEAAAhCAAAQg8MIFnjngpYHn4MGDhyQkJPgYGxvnTJ48+eyLGD0NeGm4q3mvDRs2qDYuoytqOyrgVd/P29ubb2Fh4XLmzJlROTk5wxYsWKAq2/C8x9atWxdUV1f34XK5xcbGxrecnZ1vDh069ImPTnf03J53DrgeAhB4+QQWLFjQ67FZ150n3OZUELqidtryHNLFvU61WvfoRgfV5mrqlbua57VN5W6KwDYhpNu748dsPiM2mnHnxE+GZOjEIjJl6Z+1fNXHrm8cSHUpx2xmcOH4W3tZnQTsYG3d3b9/f+qJq2nza789k9yuchHeLuSdRbnEdfATtXWf5R7jUreb2pXemx4XF5f+LNfjGghAAAIQgAAEIAABCEAAAhCAQEcLPHPAu3LlSqfk5GTPK1euzF28eLFqhemLOLQFvPS+a9asWT9u3Lh/9ujR41J4eHhuR49l1KhR065cueIfEBDwpa73Onv2bA9ttXtpQG1gYJA1evTon21sbOqa668jyk/oOna0gwAEXk2BDz/80KLSxO7MgUGLygjdLK28gEece9eqQll17Vz11Jp+33TK0gamQdCwIfOmv7fpvpHzsBOnTluTsT75jXV3aftVc1xJ3xEV3fp5VA/JTmJ00mep/gDX3LFl2/aDLM/pRYUTg/9/Be+BqE6q9k2DY10fwVfv9SbeXz8gDq7PXaZh4P1fLPpln/ssLi7ukK63RzsIQAACEIAABCAAAQhAAAIQgMCLFHimgJeuYrWysvKIjY39auDAgdsGDRrU5t3OdZ2kXC5XEkIUTCZTKZFIGEwmk8HhcJia12/dutXHzMwss6M2WdM21vfff3/A4cOHE4KCggISExMn0TYikciooaHBUd3exMTkJv16+vTph9atW/c1IYSuPq5X1+6lG6Y9fvz4QwMDg4u61PPtiA3kdH0OaAcBCLy6AjMDgtN3DQ8uVM2AhqfqsgrfB3Uh/TwrVHV3H1wXPFGjV8t0nYtvm4hX+dgP9BjwObeb+5Ifb2TxSFf3GlUN38wrQhIb6Er8Y9JHKPKZztVZd2x4rC3qbmQymYlcLufxeLw/x6Fx/Hjo6NoGAwvz/GU7M0ikTw8iNJWRikIe6TGwkkxZ0rbSDQeibYlSSdqr5MPYG7uMHEozfTZv3pz66r4DMHIIQAACEIAABCAAAQhAAAIQ+F8WeKaANzg42OXYsWMfdPTGas2t1tV8ILQOb1lZmYuPj48qSJBKpYWRkZEZHf3QaP3hmJiY0xYWFmerqqpc6f3EYrGjnp5eDv26oaHBWSAQ3Kmurh5sZ2e3XalUMujmaBERETvU9YJpwEvbzpgx47Au431Rc9NlLGgDAQi8OgLTloT+cbS/j6KeZyh9YtWuZsB7ZocFyUg2Iotj7jc3Mz1xNccuYlpXPkP5Xf9RY/0STiSZkMUxGeTaaVNy85yJcOm6B2/d2G1sSkQ7TLjMi+p+KiSKoeWENzsrI83AwZB3ooeT466m9/jl3O/z799/8K7SprPEYXZwQcnZw8aS8mJOeeCWWzpLP0rXI+sDXMiqM9d1vqaVhu9dXGcqrMofGR8fX9lefaIfCEAAAhCAAAQgAAEIQAACEIBAewq0OeD19/cXGhoaenTUxmpisVjOZrMb59i03q56ozG6alYsFguqqqrcAgMDVR8BlsvllRERES9klRVdxfzTTz/9rK+vn1NZWTnM2tr6KA1w1QNfv379Fw0NDd1Gjx694sKFC4sCAgI+b2oWFxe3QCAQFOkS8CLcbc+3PfqCwN9LYMbHy/ec7jPNufTMPiPVzNWrYpuWZKClDXoPL29p9WvfzfO712Rl/NLfc0zfA79fdlLY9aghhubSbp7jS2lJBkuOIozD4ZSrhQvFCp8sA8de5zaG9yBuo0qE91NMudXFSgN9vfvm5uaFNjY2xc7OzsUCgeDE/fv3u3bq1Kmr+tr9+/dPlQmMzQve/yKL9BpWo3p9QZ+hZLxvTrMre9cu7kYKsvSJx9gS4jmthJjaSp/1afMltezJV+K4iWvDBz9rH7gOAhCAAAQgAAEIQAACEIAABCDQ0QJtDnhDQkLctm/fHtgRG6v9txwDYbFYWscVHx8/t6KiYqiBgcH1mpqafjY2Nqdo+QOKRMsXJCcnpyYlJck6Go32v3TpUuPt27fHOTo6XrCwsChyd3d/4mPEERERP9KVu2VlZQOHDRu24bfffvt62bJl89Vji4mJ+YbD4VQ1V5pBJpOVrl69+vaLmAvuAQEI/G8LvLfk0w1Xur05JOf3k/qNAe+OfzmS2ko2+WjNgydmT0scpJyyIN8cu6FNpfuJKMe60ztLHVx7Ky5fuequ8P46Y4QxkWkryVAkYXxyydGT3Av370miL15R92dYdFdgevOUVUPuQ35D/kOeLP+hvrmAV2xgYJBpZWVV5ODgUGRkZCSi7TOyH/U5n1M2tI6jLyaP0g2J5/Q/N3RrqXRDeT6HnP3Rglw5YUFsOteTj9ffe5YnbF35SDgqbX/m7rXhs5/lelwDAQhAAAIQgAAEIAABCEAAAhB4EQJtCnhpWYKrV6+Oa8+N1aRSqYzW1aWTlclkhMfjsZqbOF0VS2v+PnjwoG9ubu7MgQMHfunp6ZmhVCplNTU1qbGxsc+9Y7qu6DTo3rVr10dKpVIxd+7cvZrXJScnO50/f34ln8/PNTY2vpWXlzfb3t5+B22jDqRjYmL+w+FwKrUFvHQ+ly9fvvSiwmpd54x2EIDAqymwYMEC/99dJ/hnXL7AISknLUhtBZe4Dil/Ktyl01MFvCctyDfHtQa81g+TTcXfLbCZPnP2vlRiOtmOJS1vriTDz31mVNbqGUue2sxNC2OXC9ucGnIf8BryH/JF+dk8Fk9PYWhpKx/UxTZVz9zaarfAvY4wGITcTTFoNeDV7H+1jwtxf6OMjJ5d0tan163guvlr937enhC7Lryt16I9BCAAAQhAAAIQgAAEIAABCEDgRQnoHPDScJfFYrns27dvdG1trdW8efOeqqHYlkHT1boKhULZdMO0pn388MMPdNXuiGXLlvlqljhQl2qg7UUiUWpUVNQLrY9IPZhMZtf169d/a2pqmqJZnoFu+lZTU9NbLpcb0nGrN2HLzc2dNmvWLD8bG5s6Om66irdv377baUitOW+pVHo7MjKytC2eaAsBCECgJYE5/ktvbB8RWk4uHjJVbaqm7dChRANLLmWaBg8Z8MbIEbOsra2Hstns5KYlGa6VSwfefCvkyc3UmpaDaO1x5d3jk/vXhEYHv3OaMM7ryEWO/cAH+zZ1IgIjCRk6qUjnzde+ndWTTFueQ7q4q/6/25Zj+sVoh8ToVV3acg3aQgACEIAABCAAAQhAAAIQgAAEXrSATgGvOtylgzt9+nSfrKys0QsXLozSNli6MZpCoaD9Kui/ta3IlUqlCrpqt7lSDJr90o3IysvL++np6eU2NDTYL168+CvN83K5PCMiIuKpXdlfBCStRywUCl327Nkzk5Zi4PP5+dXV1R6GhoYpvr6+GzTHEBsb+w93d/edQ4cOfUiDaoVCwRMIBDfpCt6wsLCkFzFe3AMCEPh7CzSGvNoY0i4YkIMxDuSzPWmtKXX6+u2+nU2FG4cNG3ZKs21evTz8HM+Zl7Pxnz1IjwHlZNz8/MbaubRhW0NeQojhz9/bWaYckAwZPU6+84+bFkrXIZXk7YW6/z//Ge5Jh4pwt7V3Ac5DAAIQgAAEIAABCEAAAhCAwMsi0GrAqxnu0kGnpaVZnjlzJigwMPCT5gLephuj0Y3TmEymkhDCpMEvh8P5/13UWpFQr9pds2bNBoFAcNvPz2+95iV/9eZjnp6e7AEDBnS9fft2/4KCgk7jx49vrDOpHufWrVsXWFlZ3Xr77bcvaducDgHvy/KfA8YBgf99gRZD3kifHmSsTz7pPfzPDc2aOax+CHbtVJJ5bcyYMY2lC6pEomm/2w4fdTuvREIKHvJJaR6f1JRxCSFKErw1U9XVgahO5HicI9l8+4+2SJuEDO/vNdRjS7rQYcKtW7eFJHjrE596aLavB9cFZO9qR/LJzjttuZ9RfQn/revbKxLXrh6vvm7BggVjlUplalxcXFFb+kJbCEAAAhCAAAQgAAEIQAACEIBARwu0GPDScDcnJ2dIaWmp8aBBg7LVg9EWUqrPicXierpyl8/nGyuVSolCoWCx2ewWNz47e/Zsj5EjR/4ZAGgczd2HljBgs9kuDAaDLZfLKyMiIlI7Gqq1/leuXOmprQ1dgaxUKhnqEg6RkZHxwcHB3pptEfC2povzEIBAewo0G/LqGPAa/ppga/n7Ts57k97xUY+rsEEecqDBtFvV0S3WRC5lEqmESVbuuEnO/WRBZBIm8f46myzo/RoZ75tDpiz9c6M0HQ+TywesjH5erxg5Znze3t9TBjQMfz+PDJuivcyEZp9ndliQm+dMSdCmp36+tHbrfjm/m/TLOb9hW+zajdTrgXVvpVXlI8KTNlSwlPILO9d994/W+sB5CEAAAhCAAAQgAAEIQAACEIDAixBoNuCl4e6vv/76wZ07d+ay2ewqgUCQ7e3tvY0OKiYm5tvRo0ev6dWrV3Frg1QoFIaEkDomkynX1vb48eMD09PTF+nr62f07NnzkDrobSlEpoEoXTnr4eHhIpPJcl90/V1t89AW8B47dmxIUVFRHx8fn830mkOHDg3LycmZFBgYGPqyBNOtPT+chwAE/jcFngp5aYmGnyKdyD/331LNmH7fa5j2lbx5d/nW0d595k6fNoXJZEpp85O/X9xx/eZNC6JvKCXRF6801vrVXEX7KF2PRPr0Jg11bPLGrMdk+orcJ3QTv7Un5360JbHXLje+rlQQsnSYx1ifj+91q8leVsXUC//xyNHuorf8HpERH5S1+nQifVxUq4ibloto9UJCJqRsMTGpL+FtG7GysSSEsKGSOzL9oKVNedaCuLg4lNfRwRFNIAABCEAAAhCAAAQgAAEIQKBjBZ4KeL29vfkWFhYue/funVtTU+Pk5+cXQ4dw8ODBkVlZWXM7d+68raioyL1z585nvLy8/gwCWjjoCl6lUtmJxWI9aq4ZDXP79+8fkZ6ePpG2aWho6LFs2bL5zbV/GVe8Ni1lcfHiRefr16/P8vf3/zedB914jRDC8PHx2UK//ys2hmvtWeE8BCDw9xJ4KuRVh6GU4XGGIZmy5CEZ+YHWDR8FH/cfPHvqpE9MTExuyOVy4alLVzffsB1YTQ7HOhO/8PQnNnKjdXA9p+eRs3ttyYj384m5jZjcu25I5oc9fEL8QLQtKSvgkdJcPlm5I1117lS8JSnK1iNCY5l7forJ6MH9R5XIGStOX7jyZr6Rg7ixj3ldXidfH00hDq4NTz3F2+cNyMmtnZ4oF/Ecj3rW76stdq7/rvdzdIFLIQABCEAAAhCAAAQgAAEIQAAC7SbQGPDSFbHu7u5OPB7PbtOmTYFCoTBHXVZA827x8fFzy8vLRzg6Ou5+9913z+gyErlc7tBcwJuRkWF26tSppV27dj1M69cmJSW5eHp6Nltf8a+uudvSfNUhb0FBgWDnzp0b7ezsfqTti4uLX3N0dDw8adKkC/R7rN7V5V2DNhCAwIsQeCrkpWEoPfaGO5PFMRlE3MDSFpoKv3nXzbOzzcnert2/F4vFXY6nZv4r07JPHZmyJP+pcX87qyexdGwgplZi1blLR6xIp251JHDD3Sfa0oCXHhZ2YpJ+2YgsCM8idDyJ3zgTFpcQl8EVZpf3d/KdN8erQqIYkXnnTui5B/kKZdEjffLW/BwydenT99a8waaQzsTCTqR1jDpiO5ZmGI9K258Zv2HddB0vQTMIQAACEIAABCAAAQhAAAIQgECHCqgC3tDQUDsGg+FEa9pGR0dH9uzZc5uXl9eN5u6cnJzspFmTt7URKpVKPQaD8cSqqg0bNoRIpVJzuqpVKBRm0pWtCoVCJJVKS8VicaFAIOjKYrGMNft+mcNd9TjVIW9iYuIk9Wv9+vW74Orq2rgKDqt3W3vH4DwEIPAiBZ4KeYtzuGRtgAvp/2YpObHVgfT3KiELVz/QHBNv68ou7rLCOs9B/RfV19cP259ZvDjX2LFGa3ga/7kTSb9oQoZMKFKd//ztvqq+vj5284l50oA384ox6eFRRZRESRgMQt6YUUz+/UEfwhfKyddHbtLSEY57v3AZPeatvPNd3hSL7yQb5Jw/JSRf/HS7VTN1gKwthG714v9vMDz9kLl9eRZPSZQ/J65dvYSeWbp0qfHLUC6oDdNAUwhAAAIQgAAEIAABCEAAAhD4HxFghIaGDmEymXz1fMLDw/eEhoZ+0B7zo4GtRCKR0P5TU1O7a4bCNEhmsViVAQEBX6vvpRl80l+W+Xy+Gz1HV7xKpdLsV+GX56alGjQdlUqlTCaTZURGRmr9yHN7mKMPCEAAAs8i8ETIe26PGdkT0YX0G1VKUk5ZEdvOtaSfZ9kT4e2BaNt+BSmGoz36LaSf0vi9XLHkWsY9IQnemqG1fu+BqE6qzdVobd9D6+yJqI5Nvjr8ZMBLB07bXTxsSeZ+dZ9cPGxBXAdXkWOb7AmDqSRLNqQTKydJY9mGOV/mqOZKS0DQur+tHe0U8KpvM+t8RI+d69aoVh2HhIS4lZSUZFhaWtI/XFrL5fLayMjIZj+N0tpQcR4CEIAABCAAAQhAAAIQgAAEIKCrAINuDnbixImBubm5HtXV1R6GhoYpvr6+G3TtoLl2crmcbqpWQ1fh0rIOdXV1TmKx2FGztm5cXJyfQCAonDFjxmHaz6teuqClcFcmk5WmpKRkJCUlyZ7XFtdDAAIQ6AiBJ0JeuiHausUupEv/KmJpL1Ld76fvupKdOedUXx+ItnUquyeY4NopWiAQXMmrl63d8cctc2VdJZsUPxKQRdF3SP49PTLmwyc346QB7/FNdqQwR59EJl19ah70/O5vO5N/H/3zUyRhs12JRMQiAiMp8RhT1lgTePuXjsTKqYGM8S4mkT49yFiffFJTxnmi9m/Tztsx4O1cdMt06L2TR3au++4f9DbaNtp8FT510hHvI/QJAQhAAAIQgAAEIAABCEAAAi9WgMHlch/QUNfOzi5l3Lhxra+A0mF8tCQD3VztyJEjA9Qbs02ePPksvZRuqGZra6sKdMvKyvqampreUAe8Tbt+mX85binMfZXmocPjRBMIQOBvJNAY8ibtNie7wrqRTTcu0jCX7I3oRnbnqv4/rjoORNva1uQav9fVLFZfX/9sZYPk3STHUaMyUq+yyImt9kQsYqnabUy99BQfDWSz04xIxJkUwhcqnjr/fVAXkn7JlBiYSMi/j98gC/sNITad68io6QVPbPpGN4VzHVpJTmyxV5VzEJpIiMfYkmZr7GqWgFDfdNiUEmLpKGnrIxaKq7jvpGyVO+gxZtIVu0wmU9i0D/qHvdWrV7deOqKtN0d7CEAAAhCAAAQgAAEIQAACEICAhoBqBW97i8hkMoONGzcGCQSCbG9v721N+9esTzt9+vRDLd3/ZQx52xLuNp1bWFhYUnt7oz8IQAAC7SnwVE1ebSUQDkTbditJ47/dt+tqPp9/SyaT2d5nGn9ysL9PKQmb3ZNY2DWQ+WEPtY7r0mETsu1f3ciX+1ObDVcvHjIle1d3Jmt+T1H18cXEvqpN32iJBvVRlM0l30zvRyYFZJPRs0to6GxWXyIgE/3zygxs69XNaBhbyzP68zpaAkLzuHbGjHjNziMjPihrq+HUKxttHeRVn/D5/PKm19KSPJcvX76ET220VRXtIQABCEAAAhCAAAQgAAEIQKCtAs0GvFKplMNgMPhMJrNWIpFU0Tq6SqWSxWazmSwWS7U5m+Yhl8tpgVkFk8lU7tu37/36+npjHx+fHzIyMswyMzNdJk2adKGtg1O3f5lC3ucJd+l8EPA+67sA10EAAi9KYMGCBQMfWvaM/aXPB7XN1rc9EG3rWnTTcPyAnss5HE4eHVuBSPnPHQcO95eP93v0xEpb9cBpUEwPIwsxYXHkZOan2aTbgLpm56UOltWbvtFN1pJ/NiG3zhqT7DQD1apdx5416iDZPXZ2H3lNVUbfYZ5yJYPhVKVnUkkYDAvTmkLRH93eKrlv068x9H3inltWOqu+by6QbmaAr2UeM+9fcmO7UChMbtpEKpXeRr31F/WOxX0gAAEIQAACEIAAfWMu9QAAIABJREFUBCAAAQj8vQW0BrxisVjO4/H+/Hhtk0Md5Gqep+01g9/du3dPLCgoeJvFYtUxGAxac1ZpYWFxoblSDK09gpelNu/zhrt0ngh4W3vaOA8BCLwMAtOWrDh13KS/Ze2+dbbksz1pT43pQLRt//zLBl6vDZ7PYDAa6PmGhoYRWw6dWF47aFIBmbo0n/xram9ClAzyzwO3GoPiiiIOuXrKmNz5w4QMm1pMBnhVqvpOOWlMPMb++bX6+D6oi7VzV3ktkyep/f2wOXF/o4xk3RKStAvmQ4YOqecMm5z7e8/JJbT59IvRDr8lxifK5XInX1/fzfS1+vp6e7lcbmdgYHDxcYN8fo5J157nXSZUa/U9u8ecnNlpSwLWZrRWsmHi1S0WRnUlelI2n+Wkz/Ru5mflK7M56MvwfsMYIAABCEAAAhCAAAQgAAEIQODZBZ4KeGmAq1AolBwOh/ms3WoEvPUMBoN+LJYGvH9oBrw06PT29uYbGxvz6X24XK6QyWSy6ddyudyY/pvBYLBpXUORSJQaFRX15C/+zzq4Z7yOjtXa2nrIM15O6Md1ZTJZBlZ0PasgroMABF6kgK+v7/g0x9e+uXj1ugExMJWStxcWat6fuS/Szq3wqnDMsCEz1K/L5XJ+npQVtatAySDJxy2JeSe6OZtStQHa5hAXEn3x/+u801Wz3dyrVaUR6MZq3we5EgMzsaqGrue0EmJqK6Wbp413MBRadrK7nnk9ZVAVU6+8jmegNK8tMqyvKF3lMead+T95LMybdGVTJ45MUidlcYxO7ohLVygU8kWLFoU39SoTKYaWsvRmHxi4sHHjN+vKR0KerJ6dY+5SSWjJh3Ufu2gr2TA1OdZezBZIcs26SAblXTptps891trzUCgUteHh4X+WmMABAQhAAAIQgAAEIAABCEAAAhDoIIGnAl4aRNJgtS3306ypS6/T3DwtPT3d/O7duz2almh41Vayalu9q1AoRHR1MZPJrCwpKanMzs6Wubm5CWlYLZVK+Ww2m4bWQtomJSUlA7UY2/KuQlsIQOCvFpgesPzqvqGLa6X/mNSXhCakERMrqXpMej9+6+iaf00yZuTrH2mOs7hB5v9L93e6PqqTS4iDawOhG6b186wgQyeVP1HuIXGVHclJMyDd+/+5ovbiYSsydelDUvBQj1w5YcHWEyj5HBZjkufQaj4hd38pFPXszajkmhub3C00shWa15cZcxnKS0Qpf4PIleU/vB5SQHZ85SD8PdHezNhoc11dnbmvr++GpoZVVVVTzzuP9ioxtKvtl3Oea15bmMdRyitkhDGohmfEM64rYSQ8qJarrvtvyYZ+OedNaKgrUjIGELnCuJMhb5kuz0ahUNwPDw/P1aUt2kAAAhCAAAQgAAEIQAACEIAABJ5V4ImAVyqVKtq6cnf9+vVfCASCXD6f/8QGNc1tnkbDTqlUmv1Xr8htK1hwcLALh8OxVl+H3dHbKoj2EIDAqyYw1//jhTcchy+6USmTk992W5Olm+6q52C0+6sujgU3y8a/MSJIc16lDbLZiWcvT6l9dF+PxF69/ESoq7FZ2/uX13d5nHzOukLfrKGWayBmEiXpPHhEpUltscJYVMHLyc6u7NbF+QZPJj6988iJdeX2/WpJdRmXVXBfKLd2riU2XeonWnE4ZgaCWlW4S48D0bbk0R1BD1GhwcO0G6XLli2b39S8urp6bBHXZBZfLr5txpDs19fXv69uU1dX5yYQCFLzasSbz1UQg9JLpwwsBwyv6c6oy3XvbLe8rc+vsLDwUnx8PF3FjAMCEIAABCAAAQhAAAIQgAAEINBhAk8EvHK5XM5isbTW3tU2goMHD46srKx09Pb23qbrCKurq1NiY2NrdW3/srQLDQ0dQjeao+PB7ugvy1PBOCAAgY4UmDNnjkBk2unyj0MDS0hcqDPpMaiavP6e6o95Fjs+7dEpNzVj3LhxX2mO4erdh6uTskscpaE7bpOFbkOI+6gS8tGaB+TcHjNy77rh8OHDq12KblnKOHpXrfWYEQ0NDePU1zMYjCpCCP2D4WP1a8d/Pbfmoa2bSc30fzxsvM+DG/rkynFT8vCmIflk953G12nAS4/yAr515u8W0rrqEwYGBjn0Jc0/OtbX13fVDHa1GdbU1IwrKSkRXr9+vV9hYaFULBY78ni8HIFAkN3azzyU5OnIdyX6hgAEIAABCEAAAhCAAAQgAIGmAo0B77Os3v3uu++2DBgwQFXncOTIkZm68Eql0sLIyMgMXdq+TG1oDV5LS0tzQoi1XC7PRi3dl+npYCwQgEBHCcwMWPbV5a5ekx9Y9yvTXI1ruy2kp3nureTx48dHat77lwsX96bYDqkgU5bkN74e6duD5N0VEoGR9P0Jbxc6MOo+37NnT5+qqqqRSqWSqVAo2Eqlkq1QKIRDhgxZNWjQoGz6x8Y7d+4M/f3arU8qVl+4+tT8fozsRHh8BZm4uIAciOqkOl9ZwiHGlhLVvb+Y2NdGVKZXX1V+UaFQMPT09PJ8fHy2PI9TcnKy0/37993Ky8sHBAQEfK6tL/rpDpTkeR5lXAsBCEAAAhCAAAQgAAEIQAACbRXQDHhlHA5H59q78fHxc6uqqty4XG7jxjs9e/Y8pBn00jCX1vNls9k0GFUdWP3a1keE9hCAAAT+OgFvb2+nCvPOPx3y8K0hv/9kRjKTDYlv+MNum/w6cwqzLk2cOLGxzq1IJLI/mZq5Kr1CxFJtsLYgPEs1clqaYeQHeYzfdtlNHj/+bg8b06CsrCzG/v37t40aNeoTLpcrY7PZsuTk5De5XG59fn7+e3S17MKFCz/bsTvxeNHk5Vmqzdg0j29n9STvLc8hZ7ZZE5mUSXh6cpL2hykZOS2/MVw+ENXJLT/FLD35QgGTyZQtWbJkaXtI7tq1axKDwVBqbhyq7hdlGdpDGH1AAAIQgAAEIAABCEAAAhCAQFsEningpauYzp8//4mhoWGKr6/vZnrDpKQkl/T09IkSicR8yZIlofS1S5cunaf/Hjx48BDNjdvkcnlGRETEEzuyt2XQaAsBCEAAAi9OYFpgaPx51wl98k26VJMov+5k1IxC14s7bBUFWT9PmTKlsUSPSCQa+odp3znJceF/rqi1cq4jhVkCYm7XQFZsT2cv7j+0d2eHa+NGv/GpUqnkbdmyxcfW1jZl/PjxV2jz3bt3T8zNzZ0TEhLyPg1RadmgOXPmHD184tRPdyx616o3PSNXThmRY7EO5MuDtxpXFe+PsiWZV4yIy6CqJ1YPE0KGbfPveenkEfk777wT6OrqWtoecuvWrfva0tLy/LRp005q9tfSz7elS5cav2r159vDCn1AAAIQgAAEIAABCEAAAhCAQMcKPHOJhvDw8B/t7e23q1cwxcXFLaqurvbg8/lZ3bt3P/jmm2+miUSiVPrLbHBwsDmHw+mtnopCoagNDw9PacvUaIkEa2vrIa9qiYe2zBVtIQABCLxMAnPnzjWrNXdI2j/Iv5RUFHFI+Lxe/e1MGyrzHu2fNm3aT+qxNjQ0DPw5t9b/7qM8Hgnemkk2hXQm968aESunBvoBjuHvTC3tX3Z7h76+fjItmxAVFRWnbSM0dX9r1679avjw4Zv79u2bfTH11s7zOaUCYmQuIQymkth2qScleXzC4ShUNX4jfXoQNk9BHFzqmga8tD+Bn+twFlEmmZqa3ta0FYvFApFIZL1w4cLv2mqu/rn33z92qlYyt/QzKiQkxC0iIiK1rfdBewhAAAIQgAAEIAABCEAAAhCAQEsCjQFvWzdYS0xMnEQ7phvXnD17tseNGzd8AwMDQ77//vul1dXVI0JDQ6cqFIr74eHhue3xCEJCQqxZLJZLa79At8e90AcEIAABCDwp4OPjM/RhJ/cNv/V6t4J5dL2t1fldNlylIk6zTIFMJjO5UykOO372D3Py9ZGbJPE/9uT3fTZk/dVkEjm/x2Bzvmx4z85LmUxmyYkTJwY+ePDgvb59+25zdnbOc3R0rGlqTn+23LlzZ9KiRYtUtd4fFJTE/egwrpLcTTEgmVeMSQ+PKjJlaZ7qutpyNolZ3J08SDUhW9IvNO1rxL6VjleP76syNDS8QgNdsVhsJZPJrGg7NptdFBgYuOJZn3lCQsIsqVRq6Ovru0GhUIiKi4tTLSwsjBUKhTGLxTKWSCSquvN8Pt8tLCws6Vnvg+sgAAEIQAACEIAABCAAAQhAAALaBBjBwcEj5HL5TTab7cBms011ZYqIiPiRy+Xm9ezZ8wcvL68bGzZsCK2tre1P6yaqf1EWi8W5a9asua9rny21Cw4OduFwONa0jVwur8QqqPZQRR8QgAAEdBeY679k4Q3HYYsem3cTyYLf6MXncn7y8fFJ0Owhr14evvP4L90UFg71pKGGTR6nC8l/fr7GjPiw96RhA7Np/V2pVKqq+Z6QkDC7vr7eViKR2NI+uFxuvr6+fv68efN2qPuMiYn5pm/fvts9PT0z6HXlIkXcD6Vchuq85kZu6gvO7LAgWz9zJT7fpJPRs0voy6/f3m94MWxpNy6Xm04IYQiFwkwzM7OM7t27Z7ZXyQa66Whzq5Hpzyw6Dhr2qj/Zors6WkIAAhCAAAQgAAEIQAACEIAABFoWoAHvcCaTqc9kMq0ZDMYjXcGio6O/ozufW1tb//L48eM5tDSDhYXF+RkzZhxR99GeQWxoaOgQJpPJp33jF2RdnxLaQQACEGhfgZkBwRvS7Aa90a/gWpqtHiOmae9lIum8PdezxlenJRsQfQOJqjzD0AnFRoeju0+bPCHRjM9RBcK7du0aU15ePozFYtUqlUquTCbTUyqVQrFYbGdsbPyrn59fLP3DIW2rXsErFovlSqWy77FbWZ/cM3fVWoqhcTzzXYcRmy61XRd9de/Rp+/25vN4p0eNGrWjvQLdpvOm5RoUCgXH0NAwR/Mc/ZSL5vf056JUKs3mcDhOV65cuZ2UlCRr3yeE3iAAAQhAAAIQgAAEIAABCEDg7ybACAkJGalQKOR0NZWuk9+6dauPRCIxMjQ0zKI7idPr3Nzc/mj6i7NSqZStWrVKtdHa8x6aAS/ti34MNjw8/NLz9ovrIQABCECgbQJz/QPTDZmKc0KhcHfTKxvr8FZLGaSyhMsV1fAk9bWM3kYs/jtjvMar21+6dKlTcnJygFwuNxo8eHAkl8uV0n9+++235RwOJ7dXr17Hb9y4MS8wMPDTpvc4de5CQirTgqUIWHev2ZHTmrw3zloa6PMlpkaG3ysUCuWsWbMa/wCp64yzsrKMO3furFqB29qhLl2kbldRUdFdX1+/QHNFsmYf+GNla6I4DwEIQAACEIAABCAAAQhAAAK6CKhq8Eokkgoul2uiywWHDh0aVlZW5lJTU9PT3t7+yL1790IdHBy+p3UYO7K2oGaJBjpOmUxWunr16ic2y9Fl/GgDAQhAAALPL9D0/8nqHjXr8OrLRLy3XxuYfTO/xHhwv97Els+YrW63adOmhbW1tYPopz/8/f2/Ub8eGRn5g7m5+al58+btpit4DQwM7s+ePXu/+jxdxStSMiYmnrvqXVFZySIeY0uI57QSYmorbZwVLdNw63eTkW+OKe5dkfHD4cOHHZhMJlOzXrAuAqdPn+53/fr1ryZMmDD/WVb+JiUluaSnp09Ur0DWcs/ssLCwbF3GgjYQgAAEIAABCEAAAhCAAAQgAIHmBFQBr0KhMGQymdUtMV2/ft1WT09PfPz48UhDQ8Pk+vr6ToGBgZ9p1h3syIBXc5O1/44TvxjjfQ0BCEDgLxQIDQ31YDKZwqZDUNXhPfxzdz1ZPc/33QnRDAbjPp/Pb6zHvmXLlg8ZDIZCs34v3VDN0tKy7Pjx4xG2trYH1GEsLX1QXV3tYWhomGJra5vi5eV1UalUmuYRvVV7uk4pI2d/tCBXTlgQm8715OP1f67ofXBdQPaudpw7on+FrYDz0e7duyfSl9sS8NJrCgoKxnfp0mX7pEmTntq0TRf2nJwcg4MHD369ZMmSpdra4w+VuiiiDQQgAAEIQAACEIAABCAAAQi0JqAKeJVKJY/BYIiba0x/wa6pqellZWV1mslkkoKCAi8ej1cgEok6E0KkLi4uW8aPH3+lIwNeb29vvrW19RD1GPHR1tYeLc5DAAIQ6FgBT09P9uDBg4cwGIwnSvzQOrzHDh+expRLpbNnTJ/cdBTR0dFhY8aMWa1eFUv/UKinp5cpkUgsGQyGzMLC4o+mYezx48cH5ufne6jD3omzvFnJnYb2uu0wtFDV/+7/2JOqEi75aM0D+i07cNCQOR+8t8tKwN+uS8BLA+aRI0dm0ms3bdoUqFAoWFwut9rHx2fL8yhGR0dHTZ48+XNHR8eapv2g1NDzyOJaCEAAAhCAAAQgAAEIQAACEFALqDZZI4QwORwOszkW9Spd+ktycXHxKC6XW6D+yOmxY8f6jxkz5nhDQ0NubGxsbUfS0pDX0tLSnBBinZycnIrNaTpSG31DAAIQaF3A399faGho6NG0ZVl13Q+lfDOWo6LyOz6fn0rPy+VyZXp6uumvv/76SWBgoGoDNc1PgdCSBgUFBd3p6y2ttt2xY8dbVVVVA9/1WdRQpG9ud91xhKTQ2KGWLBk6kERfvELSLhhwD6xxHturc3ovZ7t/xMXFLRAIBEXa+qTBblpa2vsymUxfLBZ3pcNkMpl5TCaTERQUFNy6QMstaJmJnj17HlKHx01bd+QfRp937LgeAhCAAAQgAAEIQAACEIAABF4NAdUKXm1DTUtLs8zPz7fKyckZSghh+fr6bqDtaKkGd3f3fIVCQXc+z71y5UrpqxS0Ll261JjL5brQncyZTGZlSUlJZXx8vOjVeFwYJQQgAIGXT0BdQqehoWEsHZ1CoeAWMQXT9eTSOhshx4++Rmvnstls5tGjR4fn5ORMtLS0/CM/P3/ismXL5mvOSJfVtrT9li1bZpuZmT0eN25cXqWSO4UGvT9fvGpC8u4LjPR5rNp7t4QDR75R9SDljzsSiaSmaR1cGuxeu3bNXyqV2rHZ7GJ9ff17fD7/sb6+flV1dTWvrKxsyvLlyz9ksViM5xFPSEiYbWBgkDd16tTftPWDgPd5dHEtBCAAAQhAAAIQgAAEIAABCFCBxoA3ISFhpkgkshSLxVYymcyS/sLL4/GK+Hx+8bx583Zpcr3KHysNCQlxY7FYxur5KJVK2apVq87j7QABCEAAAroLNP3joEgkcstim4Q8tOqtqufOldaz3QuvJ5vrczdLpVKF5qdEEhMTJ9E206dPP9T0jjTgLS8v72dmZnZT23nN9pGRkXHBwcG+9LXa2tq3b5j2fKs2O4Mz3Eh5lclkPkpNTXW+fv26qeYmbv9dsauqyevg4HAiMzMzKCAgYB5dsas5xrCwsE02Njb75s2bd1J3ladb0nIPzs7OZ728vG4g4H0eSVwLAQhAAAIQgAAEIAABCEAAAs0JqAJeWmOXECJzdHS8ZGtrW9SrV6/ilsikUmlhZGRkxqvGSlfv8vl8N81x05W8ERERqo8P44AABCAAAd0EtH36I69BvnX70KCcvg/PmboVplTb6rE/p71JpVIZh8N5ok5vS3ehATCt9e7u7r7O09Oz2Z81Bw8eHFlWVmY/f/78HbQ/en+mXCFTrxqmr2mWgIiJifmGw+FUubi4HBw1atRdej4jI8PsyJEj60NCQqZrjmn37t0DcnJyVgQHB7/XUgmjluaRlZVlfOTIkc+XLFnyVKkH+rNHKpVmR0VFVeomjlYQgAAEIAABCEAAAhCAAAQgAAHtAgwnJ6c12j4m2xKYXC7PiIiI+HNjm1foaLp6lw5dLBbnrlmzpnF391doOhgqBCAAgb9MgNZEt7CwMFYoFMb0UxFMJpNf1CD/qI7BHmxGxD8JOaydhJBCFovl0taAl66yvXPnzqSmZRW0TXb9+vVfuLm5bR02bFhuSZ34CxaRy00F+t/Qer8ymUyxZcuWz52cnE7TjUBjYmL+w2azy+fPn79q8+bNX8nlcmMGgyEVCoWZ2jZTW7Vq1RZTU9NzCxYsSNDchE1XdLoaWalUMmbOnNm4UhnBrq56aAcBCEAAAhCAAAQgAAEIQAACugoweDxeJp/Pv79o0aIIXS8qLCy81F51azVXgXV0LUJtK84UCsX98PDwXF3njnYQgAAEIPC0gDrwra+v7yUQCOokEkkGXZ1K6/MqFIrubVkFSzcmc3V1PdzS6l31CPbv3z+qpqam07x581SreOmhrve7adOmFfR7zaB43bp1nzg7O598+PDhRLlcbkTPs1isyoCAgH81ndUPP/wwpqysbAKPxyuvr693X7Fihaq0g65HdHR05IQJE77u3LlzJYJdXdXQDgIQgAAEIAABCEAAAhCAAATaKsDo3bv3Z++8884FzQs1g1b15jn0PK1XK5PJMiIjI0vbeqPm2v/VAa9IJErFR2Tb62miHwhAAAJPC6xYsWI4g8HQqUTD3r17aajqpsvqXXqnpKQkl/T09Ima7c+ePds9Pz/fpa6uzsrX13ez5oho3d6lS5d+uHHjxn/KZDIDpVLJZbFYVQEBAV82HXlxcbFeQkLCV+bm5jdpGaMPP/xwt67P9/Tp0/0ePnw40s/PL4Ze86qWNtJ1vmgHAQhAAAIQgAAEIAABCEAAAn+dAGPYsGEfvf7660/UOGy6kpaGvEql0jwlJSUjKSlJ1p7DpXVxORyOE924raPr+np6erLd3NyEfD7fWCaTCZlMpjA5OTmlvefUnj7oCwIQgMCrLqCtPI62OdGVu/R1XcNd2jYnJ8fg4MGDXy9ZsmQp/Z4Gqzdv3gxiMpm11tbWp2bMmHFYfa/jx48PzM3N7T9//vzv169f/41UKrXj8Xg5AQEB/2zOeOPGjTPYbLZMKpXafvTRR9G6PgtanoG21bx/R39KRdexoR0EIAABCEAAAhCAAAQgAAEI/G8JqDZZo+Eq/fgok8msLCkpqWyv8gv/W1SYDQQgAAEIPIvAypUrnQgh9J9mDxq+Zmdnj/H39/+mrfeIjo6OmjhxIi290ECvjYqKWt29e/fE8ePHp2j2RTcUtbW1vUJfp19XV1d7cLnc3JYC3mvXrnX67bffFnI4HE5gYOAnuo6tacCrUChqw8PDnxiPrn2hHQQgAAEIQAACEIAABCAAAQhAoCUBBl1ZFRERkQomCEAAAhCAQEcIaJb6aan/7777bsuyZcvma2tDA2C6UZq2c3Tlr1gstlQqlaygoKCg7du3v8Nms5nq1bNhYWEnV65cOZb2v3jxYu/9+/dPqampcfTz81ury3zXr1//cX19/eCQkJDZurSnbZoGvPSPqPhZq6se2kEAAhCAAAQgAAEIQAACEIBAWwQYtEQCatC2hQxtIQABCECgLQL+/v5CQ0NDj9au+e8K2xR1kEtD3fz8fA+60lYmk5mFhoZO1tZHbGxsCC2hYG5u/hstFz9o0KCk48ePf7lkyZJgdfuwsLDT5ubm++bNmxf7008/TS4vL+9nZmZ2c/r06YfUbTZs2ED7MQ4MDPxM8z40rM3Pz584bty4T3v16lXc2jwQ8OoihDYQgAAEIAABCEAAAhCAAAQg0F4CjPbqCP1AAAIQgAAEmhPQ3FCzJSW6ytbQ0DCFhrr037a2tikZGRkfNbeyl7ZnsVg1bm5uG0aOHJm5bt26r1977bX1KSkp00xMTNLef//9M/R+NDy2sbG5/Pbbb1+j3ycmJk56/Pjx7JCQkPfV44mLi/OrqanpGxQUFNA04C0uLn6jZ8+eW7y8vG7p8pS11ODNDgsLy9blWrSBAAQgAAEIQAACEIAABCAAAQi0RQABb1u00BYCEIAABJ5JIDQ01INubKnLxZrlGFoq20D7ioyM3BYcHDyXlmmwsrK64uzsnHn+/PmP/Pz8Ptu0adM3ZmZmV2fOnHmI9vPxxx9/SAhREEKYa9eu/aFpaLxt27ZpxcXFE5YvXz6nacBbVlY22MbG5td3331XFRi3diDgbU0I5yEAAQhAAAIQgAAEIAABCECgvQQQ8LaXJPqBAAQgAIFmBYKDg104HI51W4jU4W1z19AQtaSkZJijo+NhBweHhzdv3nyDtuVwODVyuVw+Z86cozt37nynuLh4rEAguO3n57eRnm8aGsfExHxNrzE2Ns7Iy8t7//333/d3dHSsUd+X3qeqqqq3np5e9rx583bpMofTp0/3ycrKGr1w4cIo2l6hUNwPDw/P1eVatIEABCAAAQhAAAIQgAAEIAABCLRFAAFvW7TQFgIQgAAEnklg5cqVToQQ+o/OBy23YGpqmkJX4Da9iIa/hBA5h8MpEQqFmfX19U60LZ/Pry4qKhool8sNBg8evG7gwIFF169ft3V3d8+XSqUKbSt3o6OjowQCQaZAIMgrLCwc079//7W03INmwNvQ0OAklUqZ6sBWl0nExMR8O3r06DW0bq9IJEpFvXtd1NAGAhCAAAQgAAEIQAACEIAABNoqgIC3rWJoDwEIQAACbRagG3ry+Xy3tl64fv36z8ViseOyZct8Na/dvXv3BDc3t4uurq6lmkGsOqC9cuXKP2xsbPbOmjXriPo8XdUbHR0d37Q0Q2Rk5FZzc/MzXC63pqSkZLCdnd0vU6dOpRu2qQ66gre2tpbb0NAwIDAw8BNd57Bv377RtbW1VnTVLwJeXdXQDgIQgAAEIAABCEAAAhCAAATaKoCAt61iaA8BCEAAAm0W8PT0ZA8ZMmS4rhfSOrwCgaD62rVrH5uYmCR7e3vTFbvNHjExMf+RSCT2AoHg5qJFiyJycnIMbG1tKzgcDlt9EQ14WSwWq2mJhoiIiB/t7Oy2l5WVDZRKpQbjxo37d9PguL6+vr6qqmpGc5u9NTcw9b0KCwsvxcfHi3SdP9pBAAIQgAAEIAABCEAAAhCAAAR0FUDAq6sU2kEAAhCAQLsIrFixYjiDwWgMXpt2SjdMUyqVHJFI1Fn539j3AAAgAElEQVSpVDIGDBgQ7unpmdHSzWNjYz+h19DVvjweL0cgEGTPmjUrnsPhMNXXRUZGxjEYDAYNadXBa1pamuWJEyfC9PT0smQymdDR0fFIVlbWdCMjo+s+Pj5b6bV0PF26dNmbkZGxUF1yQV32oTWQhISEmUKhsOjevXuft9YW5yEAAQhAAAIQgAAEIAABCEAAAs8igID3WdRwDQQgAAEIPLNASEiIG4vFMtbWwdmzZ3ukpqZ+1K9fv43Ozs55aWlpLuPHj7/SlpslJyc73b59+w2ZTMZRb6x26NChYaWlpd3nz5//gzrcpf/u06dP1K1bt/zlcrmRmZnZGR8fny2rVq06OmrUqIBBgwZl0/HcuXNnkp+f3zdxcXEhnTt3PlNaWupcXFw8isvlFixatCi8pbHRAPnMmTNBixcvXiSVSrNRh7ctTxJtIQABCEAAAhCAAAQgAAEIQEAXAcbKlSs9w8LCknRpjDYQgAAEIACB5xUICgrqyuPx7JrrJyEhYXZ9fb2tRCKxpW24XG6+vr5+/rx583a05d40wP3444/n0TINGRkZZidPngxdsmTJCtpHZGRk/MyZMxfv2LFjq4mJyemqqqrhnTp1OlBdXe1YWVn5Rmho6GTajq7edXV1PVxQUNCtrKxsUENDQzd9ff00MzOzmwUFBV7u7u7rkpOTv+7Tp0/YW2+9dVXb+DZu3LiUBsOjRo36bfXq1bfbMge0hQAEIAABCEAAAhCAAAQgAAEItCaAgLc1IZyHAAQgAIF2FQgNDbVjMpldW+t03759b/B4vGoDA4Oa5OTkf/Xq1StSl9W8iYmJk2jfxcXFI7p27Zro5eV1kYa80dHRYba2tqceP348k81ml9vZ2f1sZmaWP3LkyEz1NSKRyKyurs5u8eLFX6lX79LSDQYGBvf4fH61SCQy4vP5VeqxV1RUuMjlcsOAgIDPmpsPLR/Ru3fvRC6Xuz0pKUnW2rxxHgIQgAAEIAABCEAAAhCAAAQg0BYBBLxt0UJbCEAAAhB4boGlS5ca8/l8t5Y62r1798Samhp7QgizsrJyNJvNLjM0NEyprq72aGmjMxrKXrt2LdDGxuYU7b+ioqJHXV1d3+XLl8/esmXLh7Smr0Kh0PPz81tPyzY8ePDgQz09vbsDBgzYPWjQoMcHDx4cWVhYOOCjjz76LjY2NoTD4VTq6+sXzZo163DT8Z4+fbrP9evXv5wzZ85cGxubOm3zOXnyZP9Hjx4N9fb2XhQZGVn63HjoAAIQgAAEIAABCEAAAhCAAAQg0EQAAS/eEhCAAAQg8EIFPD092UOGDBne3E337t07lhCinDZt2qno6Ojv7O3tD0+dOrWxlJC6hm5z19OyCjwer5KeF4vFxiwWS+Ts7HzW09Pz+tq1a3+gr9OQmJZtOHXq1Iq+fftuzcjIGP/666/v6NWrVzG9XiqVGjCZTLlSqWR+/PHHX2i7V0RExI+dOnXaMXPmzEPNjSUmJiZs8ODBn/32229nXigybgYBCEAAAhCAAAQgAAEIQAACfxsBBLx/m0eNiUIAAhB4OQWCg4PN2Wy2C4PBYNMR7tu37836+nqLOXPm7N61a9ckBoOhnDFjxhMraGnIq1AoeAKB4Ka2jc7UJRcGDRp09siRI18sWbJkmXr24eHhB3v37v0NLfcQExOzysvLK+Lu3bsuZWVl3Xx8fFQBcFJSEh2PMi0tbZK/v/9TG6lt2LAhpKGhwaWl1cT79+/3rKqq6uTq6roIpRlezvceRgUBCEAAAhCAAAQgAAEIQOB/QQAB7//CU8QcIAABCLziAnRVr4eHhwubzTY/ffp036ysrDcWLlwYlZWVZXzkyJHPlyxZEqxtiupN0Dw9PTO0naelHhQKhXLWrFlH6HmJRKLP5XLr1W1pwOvo6Hi4e/fumadPnw4JDAxUbcImlUoVHA6HGRsbu9zc3PwmXU0cExPzb7lcbuDg4HA4Nzf3na5du+55++23LzVHv2bNmtiRI0eOPXXq1ONX/PFg+BCAAAQgAAEIQAACEIAABCDwEguoAl7N8YlEotSoqCjVR1txQAACEIAABF6kwIoVK4anpaV1+vXXX5cEBgZ+SlfiFhUVjerZs+cPXl5eN5qORb0RmrZVvLRtdHQ03Zjty27dutWor5VKpeYcDqeUhr/l5eX9Fi9e/DU9FxMTE/7WW2+t6tatW5lcLpezWCyWVCqVxcXFfSqVSg0bGhr6MpnMWoVCITAwMLji7+//7+ZsaN+03u+jR4+CXqQf7gUBCEAAAhCAAAQgAAEIQAACfz+BpwJeuVxeGRERkfr3o8CMIQABCEDgRQvQDdc4HI6TVCrNpn9cDAkJcWOxWMa0BMPQoUP/fenSpRU2NjY/T58+XWudWxoAFxQUeLm7u69ruop39+7d71RUVPS0tbU9N3ny5MaVtgqFgkUIsd6zZ88AOl9a/oHW4/3ll18C7O3tf5k0adIFGuxyOBy2eiVvRETEjpCQkNm0PS3f0NyKYXq+rKyMt23btjVBQUH+YWFhjbWDX7Qt7gcBCEAAAhCAAAQgAAEIQAACfw+BpwJeqVRaGBkZqfWjrn8PEswSAhCAAARelIA60FX/cXHlypVOhBCnmJiYb0ePHr3m8uXL75iZmWXS0FXbmOhGZ/b29juaBsDfffddnFwuN+TxeNmEEJa1tfWpadOmnVT3oVQq9X788cd3CgsLacjLoP8IhcJMHx+fLbSNUqmU0ZrANOhdu3ZtQku1dpuOKz4+fo6hoeFjujEc/ZnKZDLpH04LX5Qp7gMBCEAAAhCAAAQgAAEIQAACfy8BrSt41Sup/l4UmC0EIAABCLxogZCQEGsWi+WiLg9EN1zjcDi9N27cGNSlS5fT/fv3v5uQkBAdFBS0SNvY6EpfGr6uW7fuC4VCwQ0MDPwHbZeQkPDBoEGDzri6upbGxcX52tjY3Hr77bcva/Yhk8nYx44dG0zr79J2mufUK3hPnDjRMycnZwytB6yLzZ07dyx++eWX4MDAwJWa7bGSVxc9tIEABCAAAQhAAAIQgAAEIACBZxF4KuClnSgUClF4eHizG8c8y41wDQQgAAEIQKA1AW9vb761tfWQhISEmSwWq3727NkH9+7dO04sFhvMmTPnx6bX04CXrtRVKpWEx+M9mjBhwtedO3d+oo483SitZ8+eR5uWVVCHuNrGpK7BS89FR0f/580334zq1atXMf0+NjZWFSJrq8G7efPmxQ4ODhfHjh17DQFva08b5yEAAQhAAAIQgAAEIAABCECgPQS0Brwo09AetOgDAhCAAARaEqBhroWFhUvTT40sX768N5vNNqebnjk6Oh6i5Rno12PGjFnl4uJS1rTPTZs2BTY0NDhYWFj8zmAwlLSmrmabmJiYf7/xxhtre/fuXaRtPNqCXs2Ad9++faPr6uqs586du7OlgPf48eMe2dnZXv7+/t+q70NLT+BTMfjvAAIQgAAEIAABCEAAAhCAAAQ6UoCh/nis5k3kcnkG6gV2JDv6hgAEIAABdTkGKlFYWHgpPj5eRL/29PRkDxo0yIPJZPK3bt06n5bEtbe3T8nKynqjpVIJWVlZxkeOHPl8yZIlwZq6a9asiZ09e/YyCwsLVf9ND7lcrlQoFEoOh8Ns7qmsWbPmh6CgoA+bC3gPHTo0LCcnZ1JgYGCoZh9SqfR2ZGTkE+Uf8OQhAAEIQAACEIAABCAAAQhAAALtKcD47w7mfFoDUd2x5i/a7Xkz9AUBCEAAAhBQC6g3VKPfN/3DIv3ZxOfz3ei5/4anE3k8XkHnzp1/9fLyutmcIl3N6+zsfNbLy+sGbVNSUsLfsWPHd0FBQf4tyUulUgWTyWSwWCwGDXxlMpmCx+Ox1NckJib6cTicB+++++4ZdYkGkUjkaGJick6pVHLoJm3qDdo070M3a7t8+fKlpKQkGZ48BCAAAQhAAAIQgAAEIAABCECgIwRUJRqw+UtH0KJPCEAAAhBoSSAkJMSNxWIZ0zbaSgNpBsCRkZHx48ePX3769OmQwMDAFc31GxER8aO9vf2O6dOnH6Jtbt++bfXrr78GBgYGftba06ClGhQKBYPNZjNp0KvZPjMz0+XkyZPzAgMDP6H3EAgEN2hbsVjcuWvXrnG0jERz/ctkstKUlJQMNzc3IZ/PN5bJZEIa/EZGRma0NiachwAEIAABCEAAAhCAAAQgAAEItCaAgLc1IZyHAAQgAIEOEVixYsVwBoPBpp03t7lnaGiox40bN7pfuHBhUUBAwOfbt29/n8fj1UybNu2EtkElJiZOKigo8HJ3d19HN1U7e/Zsj7S0tIn+/v4RzzMJqVTK2bp16+Lq6uqB5ubmJysqKkYsW7bMNz093dzV1bXNJRhEIlFqVFTUE5vBPc/4cC0EIAABCEAAAhCAAAQgAAEI/H0FEPD+fZ89Zg4BCEDgLxXQrAFPNyOLiIhIbToguhGblZWVx+7du99Vb6C2Zs2aDfPmzVtiamoqadqeBrqpqal+Y8eO/Q/dkO3YsWODCwoK3Hx9fTfqOtlLly6dV6+2lUqltISRkMlkCjWv17Yxm67903bYzLQtWmgLAQhAAAIQgAAEIAABCEAAAi0JqGrwYhUR3iQQgAAEIPBXCKhD3pZWtKrbrFu37mtLS8sLdAVvWVlZDx8fn63axkw3Zqutre1BN2cjhMjMzc3vzJw5c6dmW1oiQaFQ1LJYrEqpVFpbVlZWa2xszOdwOE7agmZ6rb+/v1AgEAhZLBZfLpcbSyQSBZ/PN1SvQm6rH0LetoqhPQQgAAEIQAACEIAABCAAAQhoE3iixiCIIAABCEAAAi+jgDrkjYuLW1RdXe2hVCrZr7322pdDhw592Nx4afmEu3fv9pg4ceLZpmFufHy8qD3m6enpyR40aJBb0xW+uvaNkFdXKbSDAAQgAAEIQAACEIAABCAAgeYEEPDivQEBCEAAAq+EgDrkpfV69+/f7z5lypSLMpmslsfjyegERCKRqqatRCKRxcbG1tJPqLS0Irc9Jx0cHOzC4XCsde2TlqSQSqXZdHx0PthwTVc5tIMABCAAAQhAAAIQgAAEIACBpgIIePGegAAEIAABCLSDQGho6BAmk8nXpavCwsJLdBUxDaFZLJY1Al5d1NAGAhCAAAQgAAEIQAACEIAABLQJIODF+wICEIAABCDQDgJBQUFdeTyenS5dKRSK++Hh4bm6tEUbCEAAAhCAAAQgAAEIQAACEIBASwIIePH+gAAEIAABCLSDAN2EzdDQ0EOXrmhN4PDw8BRd2qINBCAAAQhAAAIQgAAEIAABCEAAAS/eAxCAAAQgAIEXIKCuE9zSrdT1d6OiolQ1g3FAAAIQgAAEIAABCEAAAhCAAASeRwAreJ9HD9dCAAIQgAAEmgg0F/Ii2MVbBQIQgAAEIAABCEAAAhCAAAQ6QgABb0eook8IQAACEPhbC2gLecPCwpL+1iiYPAQgAAEIQAACEIAABCAAAQh0iAAC3g5hRacQgAAEIPB3F2ga8iLg/bu/IzB/CEAAAhCAAAQgAAEIQAACHSOAgLdjXNErBCAAAQhAgKxcudJTzYCAF28ICEAAAhCAAAQgAAEIQAACEOgIAQS8HaGKPiEAAQhAAAKEPBHw0hq8ERERqYCBAAQgAAEIQAACEIAABCAAAQi0pwAC3vbURF8QgAAEIAABDQFvb2++paWlOSHEWiKR3I+KiqoEEAQgAAEIQAACEIAABCAAAQhAoD0FEPC2pyb6ggAEIAABCEAAAhCAAAQgAAEIQAACEIAABCDwAgUQ8L5AbNwKAhCAAAQgAAEIQAACEIAABCAAAQhAAAIQgEB7CiDgbU9N9AUBCEAAAhCAAAQgAAEIQAACEIAABCAAAQhA4AUKIOB9gdi4FQQgAAEIQAACEIAABCAAgf9j707AmyrTt4E/OSdJ0zZN952WAgVapICyWkBAFARlUHBGKC4IBUZHREbhY5xh/s6mWECQTbGARYTCjIKoA7ggOLLvS4Gyt4VC6ZqmTZrtJN/1Bo6G2iVtkzQtd65rLoGc8y6/k+J49+nzQg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gAAEIAABCEAAAhCAAAQgAAE3CiDgdSM2poIABCAAAQhAAAIQgAAEIAABCEAAAhCAAAQg4EwBBLzO1MRYEIAABCAAAQhAAAIQgAAEIAABCEAAAhCAAATcKICA143YmAoCEIAABCAAAQhAAAIQgAAEIAABCEAAAhCAgDMFEPA6UxNjQQACEIAABCAAAQhAAAIQgAAEIAABCEAAAhBwowACXjdiYyoIQAACEIAABCAAAQhAAAIQgAAEIAABCEAAAs4UQMDrTE2MBQEIQAACEIAABCAAAQhAAAIQgAAEIAABCEDAjQIIeN2IjakgAAEIQAACEIAABCAAAQhAAAIQgAAEIAABCDhTAAGvMzUxFgQgAAEIQAACEIAABCAAAQhAAAIQgAAEIAABNwog4HUjNqaCAAQgAAEIQAACEIAABCAAAQhAAAIQgAAEIOBMAQS8ztTEWBCAAAQgAAEIQAACEIAABCAAAQhAAAIQgAAE3CiAgNeN2JgKAhCAAAQgAAEIQAACEIAABCAAAQhAAAIQgIAzBRDwOlMTY0EAAhCAAAQgAAEIQAACEIAABCAAAQhAAAIQcKMAAl43YmMqCEAAAhCAAAQgAAEIQAACEIAABCAAAQhAAALOFEDA60xNjAUBCEAAAhCAAAQgAAEIQAACEIAABCAAAQhAwI0CCHjdiI2pIAABCEAAAhCAAAQgAAEIQA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aGUCU6ZM6ZSenn6hlW0L24EABCAAAQhAAAIQgECrEUDA22oeJTYCAQhAAAIQgAAEnCvwxz+mvBUcrP5tWZm/esGCzP7OHR2jQQACEIAABCAAAQhAAALOEEDA6wxFjAEBCEAAAhCAAARamEBqaupoiUSSazKZcjIyMtT2y//jH1N+K5HQ34cOPWTq0eNSSV5ehHLz5iHn09Iyn21h28RyIQABCEAAAhCAAAQg0OoFEPC2+keMDUIAAhCAAAQgAIG7BWbNGv9p27Y3++n1XpqSEhUnCLyBSHJRp5Of8vGp6p+QkBfz2GMHyu3vOnq0s+/evd2+nTfvP3+BJwQgAAEIQAACEIAABCDgOQIIeD3nWWAlEIAABCAAAQhAwOUC06ZN696xY87HKSnf/BzgVlYqpKWlAYqSEj9FeHipLiqqRFfTQrZt66c4c6b9+4sWbdjo8oViAghAAAIQgAAEIAABCEDAIQEEvA4x4SIIQAACEIAABCDQegRee+25k7NnryttzI42bBjuf/Fi3IsrV648ye5PTU0dvGrVqt2NGQv3QAACEIAABCAAAQhAAAJNF0DA23RDjAABCEAAAhCAAARanED1kDc7u21AQkLuz714Wd/d2NiCypo2tmLF2NDKSp8fOM7ysJeX0aewUPXy6tWrd7Q4BCwYAhCAAAQgAAEIQAACrUAAAW8reIjYAgQgAAEIQAACEGiMAAt5ExKucpcvx3hVVcmD3nxz7WkW7O7Z053Pzw+9GR1dFGnfysF+DjEQ/uijpwJzcvwfy8jIKGjMGnAPBCAAAQhAAAIQgAAEINA0AQS8TfPD3RCAAAQgAAEIQKBFC4gtFljY26ZNoVBYGHS2rEy5ID09/QQ7jC0hIad/QECl/sEHT/8qwC0vV8o//vgJU1raxsEtGgGLhwAEIAABCEAAAhCAQAsWQMDbgh8elg4BCEAAAhCAAAScKTBlypQeLNi1H3PKlCkT5XLj2N/85qfYpKQrd/XtPX26fdBXXw08q9fLXlu1atUtZ64FY0EAAhCAAAQgAAEIQAACjgkg4HXMCVdBAAIQgAAEIACBe1Zg9uxxuydO/FoWEFBprI6wbVtyYF5eOFVVeZUJAr/3vffW/+WehcLGIQABCEAAAhCAAAQg0AwCCHibAR1TQgACEIAABCAAgZYikJqaGh4VVfLt73+/5a7q3errV6uV8pMn40OPH088lJaW+az4/owZEzZIJFzo4sXrHm0pe8Y6IQABCEAAAhCAAAQg0JIEEPC2pKeFtUIAAhCAAAQgAAE3C0yZMmV4375n3h05cl+ZI1Nv2DDc//z52Eliq4dZs8ZfCA8vrTx3rs2K1atXr3JkDFwDAQhAAAIQgAAEIAABCDgugIDXcStcCQEIQAACEIAABO5JAXYA2+zZ6+qs4BVh8vIilJs3DznPqnhTU1Mn9+yZ/dro0XuKt24dEHLlSoyX1WrdvmDBxhn3JCQ2DQEIQAACEIAABCAAARcIIOB1ASqGhAAEIAABCEAAAq1NoCEhL6vizc8PvRkdXRSZkvJNub3Fl18OaH/0aOL/paenZ7Q2I+wHAhCAAAQgAAEIQAACzSGAgLc51DEnBCAAAQhAAAIQaIECjoS8Wi1xPE/WwsII39jYgsrq29yx48G4/fu7/g0Bbwv8AGDJEIAABCAAAQhAAAIeKYCA1yMfCxYFAQhAAAIQgAAEPE+groBXrydu61YKrKggqcVCkshIMowcSWoW9oo7YZW9hYVBZ+0PYfO8XWJFEIAABCAAAQhAAAIQaFkCCHhb1vPCaiEAAQhAAAIQgECzCNRXvbtpE4XExZG+b1+yVe3u2kX+Gg3xo0eTrXcv6827cePQosWL149slg1gUghAAAIQgAAEIAABCLRSAQS8rfTBYlsQgAAEIAABCEDAmQJ1BbwlJSRdsoSihw+/HeaKr8xMCp87l3LDwsjE/oxV8F640HYLy3s/+uijtc5cH8aCAAQgAAEIQAACEIDAvSqAgPdeffLYNwQgAAEIQAACEGigwCuvTMx7882My9VvczTgZfft358UUV6uVGRnx+1Fq4YGPgBcDgEIQAACEIAABCAAgRoEEPDiYwEBCEAAAhCAAAQgUK/A1KlTX0hMvPrOM898d76mizdtouC4ODKILRp27iR/nY74UaPuruoV77Wv5rUfD5W99T4KXAABCEAAAhCAAAQgAIG7BBDw4gMBAQhAAAIQgAAEIFCvAAt4hw3bPyc5+XRBTRffOWQtqKKCeHbIWlQUGUaMuPuQter3sWpe+z/Lywv3P3u23Zvp6ekZ9S4IF0AAAhCAAAQgAAEIQAACNgEEvPggQAACEIAABCAAAQjUKzBlypS/DB9+YEJtAa84gFZLHM8TKRRkqXfQahewwHfHjn7vIuBtqByuhwAEIAABCEAAAhC4lwUQ8N7LTx97hwAEIAABCEAAAg4IzJo1/tPw8NIuKSnflDtweZMuef/9cbHvvruxQ5MGwc0QgAAEIAABCEAAAhC4hwQQ8N5DDxtbhQAEIAABCEAAAg0VmDZtWveYmBsbJ036qsbWDA0dz5HrEfI6ooRrIAABCEAAAhCAAAQgcFsAAS8+CRCAAAQgAAEIQAACdQpMn/78vgkTvpXFxhZUuosKIa+7pDEPBCAAAQhAAAIQgEBLF0DA29KfINYPAQhAAAIQgAAEXCjADldLTLz6zjPPfHfehdPUODRCXneLYz4IQAACEIAABCAAgZYogIC3JT41rBkCEIAABCAAAQi4SYAFvMOG7Z9T3+FqrljOpUvRqq1bBx1auHDDS64YH2NCAAIQgAAEIAABCECgNQgg4G0NTxF7gAAEIAABCEAAAi4SaM6Al21pxYoxIXl5ysGffPJJiYu2iGEhAAEIQAACEIAABCDQogUQ8Lbox4fFQwACEIAABCAAAdcK3G7RcOWdZ5753u0tGtjOfvqpe+CePd0/WLr0k5XiTmfMeO6w1UoHlyxZ94prd4/RIQABCEAAAhCAAAQg4PkCCHg9/xlhhRCAAAQgAAEIQKBZBaZOnZo+bNj+Ac3RpkGj8ZatWvWkdcGCzIEMYfr056f17n3u1aysDkVpaRsHNysMJocABCAAAQhAAAIQgIAHCCDg9YCHgCVAAAIQgAAEIAABTxZo7jYNn302JPD06fivJBKJOibm5nOTJ39V9tFHTwXm5Pg/lpGRUeDJdlgbBCAAAQhAAAIQgAAEXC2AgNfVwhgfAhCAAAQgAAEItHCB5g54Gd/+/UkR7J8PPnjaFuhu25YcuH9/4pzVq1fvaOG8WD4EIAABCEAAAhCAAASaJICAt0l8uBkCEIAABCAAAQi0fgGxD29s7K1yMWD1hF2///642Hff3djBE9aCNUAAAhCAAAQgAAEIQLgGk/gAACAASURBVKC5BBDwNpc85oUABCAAAQhAAAItSGDKlCkTvbwME8aM+TEkISFX7SlLR8jrKU8C64AABCAAAQhAAAIQaC4BBLzNJY95IQABCEAAAhCAQAsTmDVr/IWZMzPzPW3ZCHk97YlgPRCAAAQgAAEIQAAC7hRAwOtObcwFAQhAAAIQgAAEWqhAamrq4MTEvPTx47+97olbQMjriU8Fa4IABCAAAQhAAAIQcIcAAl53KGMOCEAAAhCAAAQg0AoEZs8e/2lYWGmXAQNOCrGxBZWetiWEvJ72RLAeCEAAAhCAAAQgAAF3CCDgdYcy5oAABCAAAQhAAAKtRGDKlCk9AgMr32BBb0rKN+WetK3jxzuGbN+evG7ZsrVpnrQurAUCEIAABCAAAQhAAAKuFEDA60pdjA0BCEAAAhCAAARaqcDUqVPnDhu2PyU5+XSBp2wxLy9C+fnnQ87Pn5/5rKesCeuAAAQgAAEIQAACEICAqwUQ8LpaGONDAAIQgAAEIACBVigwderUF4YN2z/HkwLeykqFdNWqJ+VpaRv7tkJybAkCEIAABCAAAQhAAAI1CiDgxQcDAhCAAAQgAAEIQKDBAp4Y8LJNLFo0LrqoSNEnIyND3eBN4QYIQAACEIAABCAAAQi0QAEEvC3woWHJEIAABCAAAQhAoLkFWMCbmHjlnWee+f58c69FnJ+1aPj3+qHdOMHyfYWgenPlypUnPWVtWAcEIAABCEAAAhCAAARcJYCA11WyGBcCEIAABCAAAQi0coFXXnnx2ptvfnzJk7a5ZsUT9yfKczRXNdHFt6qCzs5fjn68nvR8sBYIQAACEIAABCAAAecLIOB1vilGhAAEIAABCEAAAq1eYNq0ad07dsz5OCXlm3JP2uyCtyckv9F1/T62pryKCOWW3MFB7y7b2MGT1oi1QAACEIAABCAAAQhAwJkCCHidqYmxIAABCEAAAhCAwD0kMGvW+E/Hjt3VOTa2oNJ+21otcTxPVoWCrO7kePefzw34f93W7WFzag3E8RxZPzg/rt38ZRvbunMdmAsCEIAABCAAAQhAAALuFEDA605tzAUBCEAAAhCAAARakUD1Kl69nritWymwooKkFgtJIiPJMHIkqVnY645tr1g0prvcpJf6lW3Lqai6vYZz+r7SsMi4t5amb1rvjjVgDghAAAIQgAAEIAABCLhbAAGvu8UxHwQgAAEIQAACEGhFAvZVvJs2UUhcHOn79iVbRe+uXeSv0RA/ejSVumPLmzYMjd+7Wxs2IeHAqb7xd9aQRf77b3ZQekX03bVw+YZp7lgH5oAABCAAAQhAAAIQgIA7BRDwulMbc0EAAhCAAAQgAIFWJiBW8Q4f/o12yRKKHj787jA3M5PC586l3LAwMtW39R9+6NmmZ8/zhf7+lcb6rq3+/pL5v+3ZXnqh4vCxk4bhPezWYCXK3EPhEx8LL9ldMtSrVOc18eOPPz7Y0PFxPQQgAAEIQAACEIAABDxVAAGvpz4ZrAsCEIAABCAAAQi0EAFWxTt06Pf3ff55kX9jA9705aO7KAxGX63Fm+e9BLNVStapL2096ijBu/98rn9q+3UHl2yn6F8FvHspfO5Yyg1TkWnT5UeU+drQLxasyPyXo2PjOghAAAIQgAAEIAABCHiyAAJeT346WBsEIAABCEAAAhBoAQJiFS/PfyONiyOD2KJh507y1+mIHzWq/hYNi94Znzzzvsx9ZisvK6gKivz35UdifJVV2mkzvjjhKMGCtyckx1SsPx8XSgaxRcPOLPLX6Ykf1euXNRwpSlD+79YDpQuWbRju6Ni4DgIQgAAEIAABCEAAAp4qgIDXU58M1gUBCEAAAhCAAARakACr4n3iie8Tjx0rkldUEM8OOIuKIsOIEfUfssZaM6hP+wWMabc7y37Lay+OeCDm/sLChx8+et1RirR/jE9uq8u8UFF1Zw1BZBjRg9Q8d/dBb6dL2wXtzO93Om155rOOjo3rIAABCEAAAhCAAAQg4IkCCHg98algTRCAAAQgAAEIQKCFCYhVvCkp35RrtcTxPJFCQRZHtsHaM/TzzdIkBV2+K8hdmJWS/PqbG/Y5Mob9NayS96WO6w/wHJFCVvMadlx7MO5KRTR3qypwdHp6usNVwg1dC66HAAQgAAEIQAACEICAqwUQ8LpaGONDAAIQgAAEIACBe0SAVfGOHburc2xsQWVDtiy2Z7C/53RphzY/FPeKmPHGpiMNGUu8loW8b3RdX2s4vOLs2HblRt8bSz/8JLkx4+MeCEAAAhCAAAQgAAEIeIoAAl5PeRJYBwQgAAEIQAACEGjhAvZVvI5upbb2DOz+TVcfSbqpD1FExhSVPTTkeH5kZGmVo+Oy6+oLebdf69f2QGHS39PT0zMaMi6uhQAEIAABCEAAAhCAgCcJIOD1pKeBtUAAAhCAAAQgAIEWLtDQKt7a2jOIDGqTr/fxok7RZzUdAnlvQf/76VtOO0q0bduDcb75+sBB4ceP13TP/ltJEd/kP7iHiPZ89NFHax0dF9dBAAIQgAAEIAABCEDAkwQQ8HrS08BaIAABCEAAAhCAQAsXmDp16gvDhu2fk5x8usCRrdTUnqH6fVoDceyQtGXZE/q/8ef1LJB16LV/f1KEIUsW92DIqZNevLnG6l8W8pYblIrs8ri9OHDNIVZcBAEIQAACEIAABCDgYQIIeD3sgWA5EIAABCAAAQhAoCULNCTg3bDh0URFkYkf0253Vk171puJ236VYrVSUhJH3LWybqrZfz61l+fJevhwYljv3ucK67LSaLxln699uOfoyJ8Kg+SaK3Vdu+HScP+rFZFhRNbly1eufaclPwOsHQIQgAAEIAABCEDg3hJAwHtvPW/sFgIQgAAEIAABCLhUwNGAd8WiMd39rFX0XPz2k7UtaMsFiuvQj0KS7iMzu+bgMZLu3JOk8JJ1s4QrSrXFZn/5zNkbD9e1oUuXolXHtiV2eTpu1xGOBNs4tb1u6IJ9Nl4edm3B8synXYqEwSEAAQhAAAIQgAAEIOBEAQS8TsTEUBCAAAQgAAEIQKClC7CD0lauXFlr6Frf/ljAm5h45Z1nnvn+fG3Xsr678fx165Coo+dqu4a1ZfjiFnVNmUCceI3VSrRoEVmndKWsrTdGdC021R/wsnv/s+nh9qHlan5wxLGL9a1/4emUiIXLNyTWdx3ehwAEIAABCEAAAhCAgKcIIOD1lCeBdUAAAhCAAAQgAIFmFkhNTR0cEKBbK5FYf5o/P/PZxi7nlVee/27MmB9DEhJy1TWN4Wjf3ZoC3sWLyRobkGzShagkzz+/44yja1w4L6XH6DY/XolX5Wvquifjwkj/qxXR49LT0y+kpqaGSySSHunp6d84Og+ugwAEIAABCEAAAhCAgLsFEPC6WxzzQQACEIAABCAAAQ8WmDVr/AV//0ohNzdifHp6+onGLJWNMXNmZn5N9+7YcX9MzvE20feFXC8bGH681ipfdu+Wi7YWDcFJXUhgvz9wlKRl2VSUqxsT9vi4n87FxhZVOrq+3bsfCD66J0E+JXFLsUpWZartvh3X+/kfLep80UdmCPOWGgL9pZW+N3Sh3y9cseElR+fCdRCAAAQgAAEIQAACEHCnAAJed2pjLghAAAIQgAAEIODhAjNmTNggkXChixeve7QxS2VVwLGxhetSU7+8ZH+/Xk/c9u0Uq9WSsqQkwE8iCTLqNf0Us7tt2FvbPOyQtW1XqK1ORr5WCfFhPJX1CFaWbcwbmTBj9r/r7L1bfcyKCm/Z8sVP95zTfd2B+vZ1urR9UIyysDJAXmlk1644OyYkT60c/Mknn5TUdy/eh4CnCMyaNSuC5/kEth69Xn9i8eLFNVbUe8p6sQ4IQAACEIAABBovgIC38Xa4EwIQgAAEIAABCLRYgdTU1NESiSTXZDLlZGRk/Bz8vPrqc99ZrdyNpUvXvtDYzb3yyovX3nzz47sC3i1bKK5DBwpJSrpzYNpBkpaUUNG5kxOi3+i6fl9dc7F+vDxHpJCR5Vhxp7b7KroHvzLjP8caur6Plo3u4WMwlDzbcce1htz7U0H3wD0F3T9Y+uEnKxtyH66FQHMK2Ae8giCwr/ECi8ViXrhwYXFzrgtzQwACEIAABCDgfAEEvM43xYgQgAAEIAABCEDAowXYQWjt21/7l1RqKSwpUXGCwBuIJBc1Gq/i+PibD924ESJ/7731XRuziddee+7k7NnrSu3v1WqJ++IL6pqSUsOBaVMo66NlE/rWF/Laj7fu0ojuFRJvennm5gYdBldYGKhYteo3IcMjDhp6hmQXObo/jclbtir7SeuC5ZkDHb0H10GguQUmTpyoCAsLCyGiCI7jlGw9VqvVfPDgwQO7d+82N/f6MD8EIAABCEAAAs4TQMDrPEuMBAEIQAACEIAABFqEAAt4hw3bPyc5+XQBW3BlpUJaWhqgKCnxU9x//8XiLVseUh071vGD1atXr2rIhqqPK95bW8DLDkxLTaUslYqEBW9PSG5IyPt13oDulSEK/bhx39fZx7f6+j96/8muAwJPlHQJyLnZkL19dnVI4Imidu+tWbPmk4bch2sh0NwC9pW8bC1ms7l4wYIFWc29LswPAQhAAAIQgIDzBBDwOs8SI0EAAhCAAAQgAIEWIVBbEGu/+A0bhvvfuhV0dv78zGcd3VRd495p0RCclHTnwLQDJC0ro6KRIymXjb9k/m97Ph3zw6Uon5JyR+b7qeD+zvmqYGpowJu+fPQDwwIPFbRV3rzhyDx3mVwa7n+rKujs/OWOmzR0DlwPAVcJvP766wkymSzCfvx58+btdtV8GBcCEIAABCAAAfcJIOB1nzVmggAEIAABCEAAAh4hUFMbhZoWtmbNqIjc3Ijx6enpJxxZeF0BLztkbds2aqvTka/VSrzRGGGZOLEgi+fJumnD0PgwjZqGRB29q29vXXM2NuBdNv+3fZ9tty07QK51KEiuvoZ5J5/vvuSDT4LqWtuUKVPGWiyWAp7nC6qqqgrWrVundcQP10DAlQKDBw+W9unTp4fYroHNVVBQcEBs4yAIQuXChQuzXbkGjA0BCEAAAhCAgGsEEPC6xhWjQgACEIAABCAAAY8UcDTczcuLUG7ePOR8Wprj1aqOVAazdg3//e9DHUqvBoVUWbwlcoVBKzcL/JTOWxt0aFqxXqVcn/NY4ozZ/z7sKLReL+NXLh7Te3qXz45wJDSqB+nmq4Pjs8vbLl324do0cd7Zr4zbbbFK4hYsz4yb9Yfxn3ZQXR9oFGQFWsHbR21QCqz1qdnCX5Fz5pIiverkqlWrlju6ZlwHAWcKvPzyy0o/P78eEolEWtO4JpOpQAx5WWsHi8USgNDXmU8AY0EAAhCAAARcI4CA1zWuGBUCEIAABCAAAQh4pMCrrz5/fs6cT2psT8DCV1ZRq1CQtbEBb2LilXeeeabuvrjffdcrRnPOTzk2bte506Ud2iQFXb7eGKwjxQnRp4zxfpN+//XPVYfXroUqs7PjAvv0OXfL37/SyMZle4mNLajMyYnw2/V5ry4vdvz6YGPms41VEaH8PGfIebFNw+w/PJM2JPLooO4hl3QLT03oGOlTXJgS/81d1cFVghevMfrKy41K+cXymKBz6rhP31ux/i+NXQPug0BTBKr35K0+Fgt5OY5T8zyfwN6zD32bMi/uhQAEIAABCEDAdQIIeF1ni5EhAAEIQAACEICARwnMmjX+0/Dw0i4pKXcHkKx9wtatFFhRQVKLhSSRkWQYOZLUa9eOCm9AiwYFEVmmT3/hxwkTvpGyQLW2zR8+nBiWvScu8rkO2082FWhL7qAE73aGiseeOJC/4+t+0VfPRkWFK0q0udpIP15m0Xp766UKo8m7RO8v6Tv4zJXcgxGh49p/d7qx81aaFdIPz44NeG/F+qTXXxr/ZKeAvDdHtd3rcAsGFvJ+fOEJU9qyjYMbuwbcBwFnCsyaNasHz/MBdY2JkNeZ4hgLAhCAAAQg4HwBBLzON8WIEIAABCAAAQhAwCMFXn31hQvTp6+9KVbpiovctIlC4uJI37cv2ULZXbvI/5tveqgiIhIPONCiQZqSTH8JDo+YKeWtcqm/d+mrb+VcZHPUhnDlSpTfzs97d5rSeetRZ0B9kD2mN+dt0Yday0xj4n78uZr3XFm7EJ4zeXXyv57P5kk7+dxDPUOzS4dGHc5q7LzHSzqG/FRwfyeTIP3GV14V+/uELWUNHeuj7KcCc9T+j2VkZBQ09F5cDwFnC7z22msBCoWiR33jIuStTwjvQwACEIAABJpPAAFv89ljZghAAAIQgAAEIOBOAdZzc8TDD/dZ9tBDh3Rila5aTfySJRQ9fDiViou5cKF98PLlhlv5+fkjiX75c/F91mtX/LUu56snh3etGv5wH7WB/dnBcyQt8aGix5+j3No2V1GhkK5e9mSv1+7beMAZAO+ceH7wo9GHLvYKzbYFua58sRYNe251u69v2NmrHVTXCxsz17ZryYH7CxLnrF69ekdj7sc9EKhJgAW1PM9LZTKZ0mQyKTiOY/9Tms3m4rr66NbXssF+LoS8+OxBAAIQgAAEPFMAAa9nPhesCgIQgAAEIAABCDhb4Deshezs2eMWT5z4tez48UpvjYb4AQNIU1PAu3hx5cW+fft+HBERcTQ9PT2PtV8gIiNr85CQkNM/IKBSbzAIkgs7c6KnPKr7+cAyq4Vo0TayTvkLZalUxA4Yq/G1+J1x/X6f8PkRBW9q1GFn9oMWV6mUId6aWltCOBOStWjYcHF4r5T47y4pZbrixo79fta42HeXbezQ2PtxHwTsBebMmVNnyw8W8h45ciR79+7dd329zZ49ux8Lgh3VtFgslWlpaUccvR7XQQACEIAABCDgHgEEvO5xxiwQgAAEIAABCECgOQX8iWj6mDEDOiYn5/SMi7uuZ4vJzKTwuXMpd9cuUsXFkUFs0bByZVz7w4c7+Dz5pLr4hx/M3sXFcpnJZCiQSn1vDh+ujH722e/U7H52KNsXS6hrSn/ixM2xgHfxdrKm/rnugHfJ/N/1fKbtdxfCFWUVzQnTmLnTs0f3eSL2p8JIn9Kcxtwv3oOQtyl6uLchAS+7loWzhw4dOmEf8s6cOTPey8urjaOaFovlUlpaWqMORXR0DlwHAQhAAAIQgEDDBRDwNtwMd0AAAhCAAAQgAIGWJMCq8/zatAlbPG5ceI9+/U5XiYsXA15Wabt1KwVVVBDPDlmLiiLDiBGk/uwzChZ78964Eezz7beKkMDA/MrRo39p27BlDcV14Cg4qf3tat0D50hapqSikRNqb9HArluxaEz34WGHbnbwa1ybg+Z8ABsvPdItKegS3ReUc6qp66gv5J02bVr3lStXNvkwuqauE/d7tkB9Fbzi6q1Wq7miouLEihUrbBXvL7/8slKlUvVydHcFBQUHMjIybN8gwgsCEIAABCAAAc8RQMDrOc8CK4EABCAAAQhAAAIOC8yY8ewBi0VyaunSdVNrucnWczchIeEJjuN8VSrD0DfeuJyfnEy2itmdO8lfpyN+1KhfwlpWkcvzRAoFWUpKSFq9dQO7TwyFw8LIxH6v1xO37VNqqyshX6uZ+LB2VPbIM3StrkPW2H2rVvwmsbfP2cruQZeuObxpD7nw2/w+cUppVVhy+OlDzlgSC3nLjKq/i2N99NFHa9mvX33p+fOxvre0t6qCzmrMqvn2QW9qaupgs9mck5GR0aQqYmesH2M0v0BD+uiykNdsNmcvXLiw2NED1sQdCoKgNplMts+cTCaLY/9kv1+8eLGtqh+vXwSYLfudQqGw/VMQBNs/eZ4PEAQhe/78+ThkER8YCEAAAhBwmgACXqdRYiAIQAACEIAABCDgWgGxmnP69OenDRhw8qWDB7tK33tvfVc2K3uP/dMuBPzNU08NHDd8OPUPDVXrKipO63/8kQLataMq+yrd2oJYRwNeccf24bAjCp9++liXDvp844Nhpy85cr0nXXO8pGPITV1I/GMxh45wJDS5hzDb2/5bSRHiHg8V3Sdn/Xln/2H8pyp5Zc9Hog5X7rnVnWdBr8nC3+Qk1hEd/K4ZSo3+fHFV4Afvf/jJSk/ywVqaR6AhIe+dwDGbiCJY4NiUFdd28NrgwYOlPXr0ULKA02w2K9mBbxKJRMpaRfA8z4LiypKSksrWVhHsSFV09UrqpvjjXghAAAIQgAATQMCLzwEEIAABCEAAAhBoAQLscLPw8NIuBQXBwf7+FWWTJ39Vlp4+Oq64OCBAoTD+l73HtpGX53f+7Fn1yu+//37AhAmPTnnqqe+KxO2x6tvXX6drERFkYlW69W170yZbi4afe/PWVPVb3xi1vb/g7QnJb3Rdv6+x9zfnfXkVEco9t7rdN6bd7jMK3uiSw91YVa/FKtnvL6/sOanzV7ZKPzavzuIlTfDP/black9B98C9hUn691d82q85TTC3Zwg0NOR1xqpZwHv06NFL1cNcRw9v02g0R8SWEc5YT3OP4Whf45p6Ijf32jE/BCAAAQi0XAEEvC332WHlEIAABCAAAQjcQwKvvvrChTlz1ubXtOW8vAhlWFiBbutWCrxxQ+V75kyY7Nw5PT9mTKD+wQdPl9kHvOxQNbG9Qn18rP1CTb1562u/UNO4//73o53FP8+7FBZcX7irNRDHc2RVyMha3zrd/X6lWSHdcHF4r5T47y4pZbpiV83PAt1Yv4IaA+Ts8rYBF9Qx0ssVMV4mi2Tv4hUbXnTVOjBuyxJojpC3KUIGg+H6okWLWlwlf217nj17dj9Hw22x+rmudg6tpe8xq+ju1atXwpEjR7LtD/prymcH90IAAhCAwC8CCHjxaYAABCAAAQhAAAItQIBV8I4du6tzbGzNgd+mTRQiHojGtvPmmz4dwsJ0Va+9RjfY75tSfdvQ9gvVOdOXj+4SYtEoQhRqLXtvYPjx87WR683EbT1MgRVVJGWtJCKDyDCyB6lZ2OtJj2lx1rh+qQlfHFFK9U5p0eDo3r7MHRDCQl2r1bpdbVBuWbVq1W5H78V1945ASwp5WbuCd999d09reDqOtGdo6D5bar9eFlqzPs2sRzPP81KpVJrAWnTo9foT6Nnc0E8BrocABCBQvwAC3vqNcAUEIAABCEAAAhBoVgHWX7djx5yPU1K+Ka9pITX1yzUaiXv/fYodPJhKvL3JEhVFhhEjSF1T9e2dANeqULgmRF30zvjkmfdlOtSOYdN+CokLJX3feLJVru7KIn+NnvjRvX45DK5ZHwZrlaCNUG6+MjhkTPvdxbG+NQfurlgjq9rdfGXI+WUrM8a5YnyM2boEWlLI21JDzOqfGEfbMzTkk1Zbj+OGjOGMa2fNmtVDIpEorFarno1nsVj0MpnM9mtBEPQmk8n2a7VarWd9ldn1tfR3zpk3bx4Oh3TGQ8EYEIAABOwEEPDi4wABCEAAAhCAAAQ8XKC+6t26DkSbNYuusZYMNfXcvXyZFEeOkG9FxZ1q2UgydO9OuthYMjiL5IcferZRn/YLGNNud1Z9Y5ZUknTJdooe3sMuzLUSZe6h8LlPU26Yikz1jeGu91ecG9uxT+jZql4h5667a042z4JTE0LfW3H7YL3W9mKBJDv0i1X8yWQyhUQiaWO1Wq8fPny4GD/S3bin3VJCXrPZXLxgwYJ6/45onIJr7mIVqnK5PEEQBDXHceqioiJ1WFhYD0fbMzi6KhakpqWlHXD0+qZex4JZNkb1g/DYfhUKhe29prxa4rNuyn5xLwQgAAF3CSDgdZc05oEABCAAAQhAAAKNEKivelccsjEHorG2DidPkvLttynHYiGaM4fa9+9P6tGj666WbUjFL2vP0M83S5MUdLneILTWgHcvhc8d61kB75Izv+35dLsfLkX5lNypqpaQ6sH34hrxiOu9RbP/jzl0p7h6y9WHVMdLOq1btWrV4npvbAEXsADSYrEEsICM5/mEmpbMfoSfhUJVVVXXW9NhXO54PC0l4GUWLa3XbB0Vqu54tOSqyl5Xf2bcHVi75WFgEghAAAIeIICA1wMeApYAAQhAAAIQgAAEahOor3pXvK+hB6KxkDYzk0JTU+nWsmUUKZEQvfQS3XznHYqZPp1uqFQkVF/TnTkC7St+R46sue2DeG9D2jOwezbtp+C4UDKILRp2ZpG/Tk/8KA9q0bDpytD4MIWahkQd/eVgKI6n4Cd+SHLFJ7nk64dPk+WXx7E1d0DIlTt9eBcs3zjDFXM2dkyx72YtP5ptG1bswdmYIGnevHnoOVzDwxHdWXi2cOHCbHZJY3wb+9yddF+L+dF9Z1WzNtXNFSEvOwytb9++/Vi/3Kaur7b7WdUzq9RHL15XCWNcCEDgXhRAwHsvPnXsGQIQgAAEIACBFiHgaPWu/WYcPRBNDHgnTaJbH3xAkWyM+gLe6ge57dpF/hoN8bVV/LL2DNeOhUW80Gn7EUfB7xyyFlRRRTw7ZC0qiAwjmvGQNa2BOHbAm0J2u4T2grqN/3c3+nX6Q5fPDusFuVLBG229gsku4B23e67flrz/ydkfrxv414rftRtq/PfVnfLnfvq7H/uzPsFdzF89ukBTYdJKBm1/2T9fV8TZX7f07Gfe7P0Aua9tzuoBr2g5/+SEzos+WB/lqK0rr3Mk2BXnZ+EOK9isrWK3rnUi4L2tww7z8vb2biMIQgE7yMo+UGehX10V0a78HDRl7JZU2dnc1bv2zq6ofH799dcTZDIZa5ni0pcY9LKWLPPnzy9w6WQYHAIQgEArF0DA28ofMLYHAQhAAAIQgEDLFXC0erexO9y4kYJPnSI/1qKBjfHGG9R+0CBSjxr16xYNdfX5nTuXclmf35rW8eHSp5IEHa/oEnC17P6Q7PwAmbbKkfXeCVZJISNLzde7tiWC3mzlth6mwIqqO/2Jg8gw8k7QvPj0uF7BinLTTV1wwGMxB691C7p4RQx4WZB7tjyHf6vH5Kpr2kJu1uGlvn/trvMskQAAIABJREFUPlk3bd+7yg2D/1YR4xtmeevEam+2py7+cQK7dlhUX9PHF79WzO89XZvy41/9/tL9RV1yWFezuO+aAt73s8bFvrtsYwdHLN1xjbuqRVkIaN/zlB3mJO7v9ddfD+E4rg0Lj2sKiyZOnKgIDQ0NYC0hWCBaWFh4wv5+dzg5aw53BXDOWq+j44jV3Y5e7+7rZs+e3c/ZPXabugdXHFDHvoGgUql6NXVtDbkf37xpiBauhQAEIPBrAQS8+FRAAAIQgAAEIAABDxRoTPVuQ7dx9Sp5HTpEfhUVd6plo8jQowdp27QhY/WxGhvwsnFu3gzy/t+u+6NvXgsNjFIU63/X7vvTDV3rr653cUuETXuFkLhQ0outInZlkb9GT/zoO60iDhcmhh0u6RL/bPw3V1SyygIx4J2yd55SJfO1LMv+zBbiipW59usXQ+DqAe+jUb2Nm3N3e20c/I8K++urB7yeFu6ytbJwVSaTuf3wN/FH1Kv/WDkLgjmOKzhw4MB18YC2OXPmDLZ3dUUw1uTPtQMDuONH6B1YhksucUXLAWcudObMmfFeXl7s8D/WFzqb5/k4juOUzpyjoWO5wqw5vp7r+uZNQ01wPQQgAIF7UQAB77341LFnCEAAAhCAAAQ8XmDq1KkvDBu2f05y8mmX/9iqo20dGnOQW3XoL78c0P7W+aCAKZ2/PFbbQyjWq5R5lRHBD4RcyK31Qd0JeNVGrWTUd2+oDpWctfWLFNsfnFVf5Uf/MFulMWolDW2JcCHz4XNLtgnRw3vYVTJbiVb9zy9+3u8qssJUZDqrbhuQXRbX+fG2+057cSadGPCy9gxsHSykZRW8Kbv/z0+s3GV/zsJdsQWDfYuGeT1f1m7O2e2VENBW+OTydi9xzaxNg33Am6eNUG6+MuR82vLMZz3lQ9ycgaMYbr3xxhtdpVJpSE0m7Bp2QFv1ikRXBGPueCbuqpZ2x15qmuPAgQN7xFC+udZQ27ysstXHxyfuyJEj2WyNnvAsnN3agn099+nTp1dzVio78rV5py0MWjt42hcJ1gMBCDSbAALeZqPHxBCAAAQgAAEIQKB2AXcGvI4+h4Ye5FbbuJs2DI0PqyilIZHHfzmkjIi+ynsoMV8X4msgqUQis1oiuDJjrdW+dwLemkJUFvr+ft88JWt5ILZEYNWybD2OtESoKeDNLu/U9rPDksD+vZKEzqGl6ovlbUJGxuy70T3o0u093FkPq+B9seMTetZiga3DvuUCa82Qrc6RVq/QZbez9yqMOkm+rpBn6/77iTU+4jjVK3g3XBruf748dlJ6evoJR5+dK6+rK1x15bxNHdvZwVhT1+Po/TNmzOgslUr1MpmsnaP3tKTr3FFZbR/MNqQ1AGuNQUTFCxcuLGamzfnNDftn6sw+vHPmzIkjIva/ZnvVFvAyf/u+0/UFwWJv8Pnz53vE35XNBoqJIQCBe0IAAe898ZixSQhAAAIQgAAEWpqAJwa8oqGjFb91mS+d/7sHxsbsvBzlU1LOrlt14TfdfaKqjAMGnLgWG1tkO7hs8bvjek+M/yqrxr69dwLVfYVZUrFSl93DWiK08Q23LDm7yTtfW8yxyl6xGvbb/AOyM+rbPW8zLn2tqKslwqa9QnBcKBnEFg0f7ItPuin35f7+95Mn2eFxV65EByfLTmq7BObeFfCyCl2xzQJb20v705RfP7JAw3rxJgTEmVlv3uouYkj9YfLsyn+cXONTX8C743o///23kv6anp7+tSd8rj2xL6mjLizkNZlMxQaDoWDFihW3D8zz8BdrEyCVSisbc0idh2/NtjyLxVKZlpbm8MGMDd0TC2V79eqVIFZ8OxLwsnt69+7dlfVuZu0ZDh48eECsMvaEfsjOCsVZn+qIiIh+DTV1xfU1hbfV26yweWsLee37CLNnxj5XPM+rTSZTZUlJSWVL7b/tCmuMCQEItA4BBLyt4zliFxCAAAQgAAEItDwBBcsyiH7d75ZtZeLEiXEdOpRsnTz5q9KWt7X6V7xi0ZjuD/id1/QLO3P1p1s9Is+Y2vn8/uUtl+3vrK3S13bNnYDXPlAVg9LXk1J0Mw8uVq4f9LcKVklrO9TMSvRk+OPCk3tfUd6sKpL8tevv9Ttu/k9aW0sEvVFgh6wFVVTd7k+s9+oQKontJp8+fcvR26ECz61YNLZn/5BTN3qFZOeL62HvsTYNW/L+J2e/FgNn+xCa/fmfuj2vE8Nedv2YtoMNv2s31MjW+s6pT3xqa9HA7s24MNL/akX0uPT09Av1S7v+Ck8IuJyxS2eHvax6UC6XJ4gBsk6nM9sf8ma1WnNqOgyuvr2wQJ0dNCeTySLqu7alvi8GcmazuVImk+mNRmPliRMnKpvauoH1lpVKpQkSicTW0oW9zGZzsdhyoSYvFhQqlcoE+1677B6z2XxdJpPFsbE8qQ+vWLXKPs8LFy7MbshnYNasWT1YiN2QezzhWhbyipW94r7Ffsm1rc9Zobgn7B9rgAAEIMAEEPDicwABCEAAAhCAAATcKyBNSaG/BAdTD54nb42Gdq1ZQ+8SsQiSKDU1dfCqVat+ZL//wx9eXNm//8nkwYOPFR8+nBjWu/e5Qvcu1TWzsb3s2NYv0d9Xq1aRrqLM5CcdO2HXjdjYgrsqKNnhbJs/ebjrHxI/O/yrldRwyJrYEuGp2IcMh4rPydL7z7GNx0LgzEu7vdf2/1ulyoeztWr40+FVvuV6HVcqFFFdFbNaA3E8R6SQkWXz1cFdc3WRKqVKp57yh61n2ThrPnw8IdBUSU+125Md/MQPSa4Qq96iYeHplIiFyzck1jYXC7E4jmtjMplyFi9erHbFmuzH9IQ+pM7eozN+5L2+sIyFmBUVFSdqqhwWQzqJRKIQA2K5XC5lgSIL4O4cIse+SXRPvRyptrUHYY4KhaJHfUjioWmCIJiZsfi1w+738vLqah8I1zdWc7zPPg9GozFb/HyIa6ivhUH1tbbkanz7vbB9s6+T+voIazSaI86o3Gd/BxYVFalRFdwcn37MCQEIiAIIePFZgAAEIAABCEAAAm4UGDeO3nrmGXq8b1+yhY+7dpH/t9/S52vX0r8mv/bcSX3nq5zX1TZyskq+kRilQyQKY3sFL5j0WoXvsP6nLg8YcOqmG5fr8qnWrHk8xmKRBqambj1V02Tz33n2wVFt9uQk+Ofcve87Aa+tOpf1sO0xuYq1RPjnyY99Vj44u3La/jTlX7q/qGMVvM/smusXJY2VvPXAJB27Nr+qSDLlwFu+f4r/o2ndzXXcgj5197ytvq75p57tPeSxIzm9emUXsfe2f92vTe656Mg/z3pV7wow+4D3hi7UL/PyYxqLPGQqx3FqsReoOG/1nqCs0rO+oFesNGXXsjEbGlR40o91O8vfYrFcSktLu17beCzQIaIIZssqS3v06KGUy+VKk8mkkEqlSlbR6UgoyH5s/NChQyeqV6bW9KPo1dciCILtmxUWi8VqsVgkUqmU43m+Vf/3XUMD3vpC9tqeL/taICIWErKeuy361ZCQt76q1xYNUcPiq7fbaMz+xG9w1fd3RmPGxj0QgAAEGiLQqv8PQEMgcC0EIAABCEAAAhCoT2DatGndDQZDeUZGRk5919byvuKPf6Qtb7xBP1feWSxEM2eSRRDG/Nk3WbuiLOUbW09ar3NtA0lqEQwdr2l8D94XG7CvW+gbUzOP8zxZFYrb1b6t5bVu3WOs8tXrued23NV3c9OmRzqbb3D+Ezp8e+hXe70T8LKq3VHfvaFivXZVcl/r1ofTNCzUte/Ny9odLE1629guWGVi40za/5bPb9oMMvXxHSjJLFxH755Z511XSwT7uQ8XJ4btLOxV8uST//NLSMj9uTo27V/PD3z3zdRyvcBzCqnZFrw562Uf8G7OHZJ4QdPhKx+/kPXi+OzHxVkwW1hYWBwSEsL6s4ZUn7uuoLemEKwhoZCjVZLO8nDHOCx4tVqtLOC1hbhiJTRrR8Gs7YM/q9UaK5FI8hq7LmbNxrRYLAHij9Q7EvDW8IytZrPZIpXe7j5gNpuptYW+DQ14xUrolth2oLGfp5ruE9uP1PRNIXa9+A0LiUTC/i6Jd+bcnj5WU3o+2//0AhvHaDReYlXUWq32kjMqgz3dDuuDAAQ8SwABr2c9D6wGAhCAAAQgAAEPFGDBrkmlmWUKL+3CV8k5vjjwg9Xvf7KyEUtVvPaa8uC0aVZ5VZUi2Gwhr6iIkmMzZ5Lwn//Q6Emzxq9Uj93V2VitVYH0TGS0kB4T1bvroTzWDzYykgwjR5Kahb2NWINH3rJ69W+S4uOvGQcNOn5eXCALeCPKS2hQxC9/9vPia2jRUNfGbqnNMm85ZxFbNJRVClJBsEpC/KW20Nf+Vb0lgv17Z8viAnfc7Of9u2e/L2/Tplgrvvf+gmf6xUZ34K28tCJQqrUOb3si11nQxvydGjZWnjZCueHScLmPf+SMxo6t1+tP2LdtqC2cZYGwoyfPN7ZKsrF7aI77xIC8ph/3FwQhnuf524ftNeFlH6o3JuCtaWpBEGyhr5eXF9+EpXncrdU/x3UtsDW2EGnqA7H/phDrC90aKpWbYiJ+k6X6N3Qa+7lqyDfImrJu3AsBCEDAXgABLz4PEIAABCAAAQhAoA6BSbPGf8qCXe2Ak4IYvPru6R7oeyjxxpoFG0fWdmtqaupoiUSSy6r/MjIybJWeU6dOfaHCe8eyYQ/dknZO4iycXm45c1hftnev4cM1a+htNldNAe+1TRQSc25Q4l8mnT/O+tSytg4aDfGjR1OrOYBtxYqn77/vvss6VwW8FitRodosNwtW2///VcgllhDVr8Nd9l5dAW9eRYRy8/VBcZNe+uq8SqX7VTisVivl27f3bW++Kfd6Ln77SWd9ce0vTLIdqHW8pJOvxhr9dx8fn0YFimJQyarMxD6utVQ35giCwIIf1u+VVbOyU+j17MAri8ViZodesfWwsPheD9BMJlOITCYrdtazdvY4JpPJIpPJOGeP25zjsc9xUVFRdlhYGKtWj2CVk7X1m2aHpKlUql7NuV5PnttkMrG+wz8fOufJa3X12tjfceLfd/YH1LHWN6wNi0KhCDCbzbYWLHX193VG6wdX7xXjQwACrU8AAW/re6bYEQQgAAEIQOCeEHhxxoQNvIQLXbV43aNN3TCr0BUEgZ2Gflcgy8ad/OoLF27NWZtffQ7l971i/H66/58mk2l39ZYNrJeu7oFsXloYZJSWqDiJwBvMZvPly4dvxug6X24fJCvwivQnqW8gWfSVbQycrn8lmaWHzTHFCWKLBnE+QwlJi6Z37tu5fZT+tyN3XRD/PDOTwufOpdywMPpVyNhUD/v7S0vJVvkXFERObTsgzvHRR6O7VlT4qtq2LVA//fQPtoPLxJezKngF6+2ThQWBJBYikvFk5er4f8F1BbwlepXX2suPd/vjnzJ/ffCb3dpXLBrTfXjooZsdVNebfDDeB2fHRpSYw7+VSCRVbAo/P78dznzGGKtpAoIg+PA8b+vv7ImveyHAq6vi/F7rK9uYz+C98BlpiIvYT5f9hAPP8xEymcz2DbaGvARByJ4/f35BQ+7BtRCAAASaIoCAtyl6uBcCEIAABCAAgWYTmDRr/AVTeGml4nzspPT09BONWYh96wVzWKncPpAlklyU6OSnSGqZcGv2ul9VyvruT4pQ/tDTV4goKbVv2cDC3erXSyoV0hvr5REqP5XEN+X6NbbWG9sp0KojLnoslbDfK7LbBugTctWCljjiycrf6bNrC3hf7dync7sogzsDXr2euK1bKfDMGVKythB9+1K5s9tCrFgxpnuXLjmGwYOPZdf0/FjAK9zgAmKURbYK6IHhd7dqkEcPVdX13E0CSfbvNEToblm8yyst8nIviZmieV1SW76ibydpJcfV3OJCbIlQ09jFOpn3J5ef7P7HP//nQF1zHz6cGJb9U1xkU6t4P7/6cPDFqq4rfXx8zjTmM4573CLAWnX4umWmRkzCDmNjB7EREWc0GvN9fX1jGjGMR98i/kg8C+S8vLy6sipMnufZAYOs0rxLa6tgdsXDQMj7i2pBQcGBjIwMfVPazzSlt68rni/GhAAEWr8AAt7W/4yxQwhAAAIQgECrE0hNTZ1c1TP7tar7L+kDNg85vyYt89mGbrKm1gviGCyQlZUGKPgSP0XV/Rfv+tHrS4spuvpcXjcifbirIWqZRBagST72q0o+cxVxpYcpwC+efu7ZyqJF9WlShQ6kUqkvCYJAXFQZBUb4kNxLStxNE+lyvUnNQkjNOfINKo0P7dVRUxIWVliRm0sKg4H4Tp3sxmsoQD3XZ2eT0t+fTNY7XX7NZuJY6OusOQsLw/zKykJUnTuf/VV1tLi0wkKSq9WdA9nvNWqVT7zP1TJfSXG5REIkrSWctd9W/nEKe0xNirYWkvAcWU+ZidsXQjpTG6rQm4jrFOW4n95IvO48BfhoSaE1+XkrOleUeg+gstpCYraOk0e7R3dQ5GiUfHlFYx7PjapIn7NFwedK1ZVZ9d3v7e0dUlVVVWubAJlM5uPl5RVaWVnptN7A9a3pXnm/qqpK6+3t7bEB77hx47aKz4IFoaztRl0/Xt4Sn5t965HqLUdYj2QiYvu2tRXBq3YBhLzO+3SgD6/zLDESBCDgmAACXseccBUEIAABCEAAAh4iIAazYiuDwA3D/RtTxZv6ysScgjczrjZkW4cnUWdFMJm8o8lQ/T5Or5BaFHpzTeOJAa9vHOlYrwCOHY52J+ANfpDKOAVZE8sosmtb8vJVklUZQBaBI+v241RxXUmlvMbPz7o/KCgmIreUVdOqVGRq1470dYWLd69DQo899q9gR/dqsRAVFgryiAjeqNFYbS0a/PwkQl6eWREdLTVIpb9Uvu7Y8ecSk8kqsYWudn9e31wXLnQKV6l0FBFx/VZt1374IcV16ULlDz1EZUcOPNA+XnZM7S0nL4mEOJNAOm85qTlJzVW4rHo3fxu1n+pFgowjq6+CBL2RuKUSsoYPoPyjl8m/VzyVe0mJdW2o9cWC94rzFCBcJ79BRpJ28iKL3suHv8jpTMc7UoVyUO19kG0h9rUQVWff2kPs2ibWmPwVJ4vbFt8s0vxYn2V0dMCjAQFVAXq9yvfy5aIM++vDwvz7eXnxkXK52cvb2yAtLFRcLiws31/fmHjfcYGioqIboaGhUY7f4b4rS0pKugUFBZ0cP378l2xW1hvUaDSWsbDffato3pkEQVCyH7Mnokb1rW7e1bt39qqqqipvb29v987aOmcTv+lQW29od+2aVbWLPdft+wq7a37MAwEIuE8AAa/7rDETBCAAAQhAAAJOEKjeE9d/y0Mq7+OdXl+1atVuR4dnB6AJwZolvNbHv+DNjOOO3Fe8l/yurqbo3muoxnYCtY3BWi6w3q9XVlInmZK8pH5k8QohtSBQZegFCo8NJd5wjZSP9CP5wCG3w8ajh0hys4KM/ztB+ooplCVTkRC+eFyyUMHzocEa9cyXvzrtyJp/uYan4OAfkhy9RxCIbt40ebVpIzNoNBZbwKtSccKVK0ZFbKz854CXBcErVw65odFYpCx4jowkg6NtHGztFwQuICamSD1w4N2tF8R1Dh1K93fvTuVPPNHTePSrkjbD2+eYk9qSLUQ/eIGkJZVU9PgDVGNFqtZA3P+9QcnTvcmskJElzJeMlQbiF0vIOn02nVz+DUVNf4xuqLzr7i28JZPi2pyj0KvlJP8dkURjIU7jo5CERJkql8sF85RNlKVS1T6G2Is3wut6MasiVsjIWlpBPHFEQb533ycepGawSPljRYkVUr/Y12t7Znq9vodCoThRVVU1vFu3Q+NGjNif8+mnI4Ju3Oi8VKFQ2IIsQbg19b77svr26XOuICCg0sie18KFz4Z7ebV5mb1vNt/4h9VqbSeTRTe4At7Rz9K9cJ3JZLoqk8naeeJeMzMzf8PWJQa8t5+7uVQqlQZ54npdtSaLxRJktVqNrIqXhdw6ne6mXC6PxOFid4trtdprrbGFh6s+V46Ma1ddrjCZTHp3Bb5isGtf0Y6qYkeeGK6BQMsVQMDbcp8dVg4BCEAAAhC4JwVYBa967K7OxtgC24/bhi+YELr6vfVdG4IxZcqUHvrOeWu0A04K4jj13a85R95Zc6lD8mdU74/L28I1PXHe2yk2SEtKUyn5loYSXzWUzEIVSdRZJAk4QsKzT5G1fUcSDnxJPo88RNLgULKSlCysLcLSpURXdVSpf5lOs4BXXF/kwpTkv72+YV996737/dsB71t7V3u/c+gTH/E9lZevdevoNM31ylvcc9v+7if++bqRf63oJL+PnvruFd8b2iIufchc7ai2Q8xbLu+SfXzxc/lXTy3QBCh8rQUFZvmxY8PO9+0r2J7Frl3kr9EQP3p07VWt9uvatOnRzleuRKmGDDl6q1+/rLzqexo9mrpFRJD+vffo0odvhiWnDtQKKrnWdtCY1UK0aBtZpwylrNpC2mdmUnKqhOh+HzIppGQ5bCRpTgcqje1LhTo98aN61b1OFhJ/sZi6jjET/1Uh+bCAl53Xlks8F9yW06V7m4yp9QS8af8Yn9xRn3lDaySlxUp8WSUZijSkZ5XcfTtS+cgepGbBL9vTuyef627mVB+xX9d1kJrBcOvD+PhL5pycOB+jUVE4cOAB/zZtiio3b340j+Oil4qOgpC3aubMDbaez+Jry5ZBquzsbsulUlOXvn33PvLQQ6fLFi+e0I7jYibaX6fX61mf1jYKhQLVvvV8sbEAp3pbgIZ9fbru6poCXqPRaJTL5XLXzeqZI5vNZikRaVnQK5FIYqVSaZnJZLKgP+8vz8tisfAcx7nkQE3P/FS4d1V1HQbo7JXMnj27X32tWPR6/Ql3Bc7O3h/GgwAEfi2AgBefCghAAAIQgAAEWowAOxTNGFT236Lp/77IFs0OJgvY/NApzuh9SlDon1+95JPujmxm4sSJARRV+WPxK5/96vC0uu6/uJiiWDDXcQbdqG8e+RaKe7wDhSTcR0JlMflezCHJ3uNk9Q4iq9VAEv4GSV58nSqNJqJDX5HP8EeIl0pI4h1IAov73n2HqCiRrpueohz7uYI+e7jLYGVZxeDBx68r7hzEVt9aiH5dwbsvP0t6sOCMdGbPZ/Qs+GVjvNV/si08Za9N2TvlR69dlffx72X9/Np26dsP/kH3h/1/8/5Lvxd1ydFdzSYTSXJzDYpz5x47R3ZdDjIzKXzuXMoNCyNTfevKy4tQfvbZUMWjj+63JCVd+dWzmDiREtgYy5fThS+WUNfhCf6+RiMvjfQurWAB7+LtZE0ZQGcDfGxVune6Bf8y64C/Us9+crJ09yZTaTkpSrzJKLSjigc7kXqEXbBa2zrFgDdFIG57GSli9CRLkpA1V8LzF4KlJtMThvyRb9VcQSyO+ddXug58unNWVddYCRVWcPz5a4L18i0qS2xDN1lfX42e+NF3gubv8ntHHC7r+6lSqdxb25pYuDtr1sc3xfezs9sGJCTk2g6hsw9qtVrtyM6dTz8xZszuu1pgXL4crdq3r4fOaJQGTp68tUgch91rNCq/kUqN7Yks7QIDy7ReXnqfGzdiD8nlIen1Pct7+X12iBnbP8/ztmp3T3rVFPCy9bFgk25/4XL3YsBptVr9rVar0mq1Xr/z7PDfxUSEFg2u/ep1Z8A7c+bMeC8vrzZ17ci+dzWrbC8uLr7EDpdzrQJGhwAEXCWAf5G5ShbjQgACEIAABCDgdIEXpz8/TeJt+HPha5sui4OzHrzy3HC9Ma4gWpoT8fbHSz9Z6cjEk2aPO1iU+oXRqqy5b25tY+x7mrpGPErF7adRQW3XsLYMcV9Q1+dSiLNaSFKaT74KOXH/ySDJmOkkcBzRDx8T/8Q4MnCBpN+/nRTxMSQL8iOJ1JuEE8eI33eNyksm0ylbv947L1YVrJ3XpX9Y/NkyExHXJYTULz9K13i7a2pe090B7zVNITfrx6W+Hz46p5JV4o77aq7flkv/s1X09YnoYmYVut/mHpCdLc7hh8b0Ma89+1+vYe16Gzdf2O21cdQ/bAeGOSPgZeMsWjS+36hR/zsbH5+vEdeu1RLH9jR58u2Ad/16OrdlDcV14Cg4XBWoUFiM1qyrWtORy1TpqyBbX+LIIDLYV8Oy+4b8jR7o1YHK3vot5fIckU5PEmYfUK01Ql2fly0bKa7DOQpOlJHwbTl5X9cTX+bjK71/vPbKI3+u257tgwXTD8WFB8o4I6krzVZfby9hzY5i/cAEujj4PtK8s4Vipo+43Spiw8VhgXmmhGU+Pj539QplbRjYGjlO85R9uFvTullQazJ5GSMjb1bl5YXFvfnm2mPVrzt+vGNIdHRhZVhY+V3/IX/iRHxwWFhZVVRUyc8HBS5c+EK0TBY51ZGvqXv9Gk8MemsLeH/+O0UQBE8Mpt3xWWLVqhaLxcdqtZbfiyF3TcYWi0XFcdzPfxe74zncS3O4smJ21qxZETzP2/6dyeYxGo1muVwuZf13Hf0JAxbySiSS6/PmzbvrG8v30jPCXiHQkgUQ8Lbkp4e1QwACEIAABO4hgUlvjNum7X0uSjvwZFn1bcvzIpSs1ULI6lGB3NXQV9asWbOnPppJs8d/qh7zS6uH+q63f//ETOpQeoCCgvpRaY9F9HPY/HNocifgHf874v7zHSmuq0lmFYg33STLKy+TRWohybHvyRriT5KEQVQpWMn6VQb5luvJKPEnozqY1BWPUZ59uMvGvraF4oL8A9p2GaIuZ7+/cZCkHUuo6LXH664iZRW8KtUP3dg9MhlZWcVul5A44XedhxrVeq0k5b9/9RMrc8Vq3slJowyDNr3sn19ZxM176GUtC3cTgtoKn5zd7iWGwIZyL+nRo8MuiC0adu4kf52O+FGjHGvRcPhwYtiuXT19n312x62oqGKdXk/c9g0Uqy0iJQnE7c8iWamVqjIz6Sx7b9vjh48tAAAgAElEQVSn1DbvQnC4xGCVV1QJhoc7lZ9N7kS2wHlXFvnbV8OyP3vkn3R/t1gqf+95utKQ52t/rd5M3Lb/UFvdTfK1mojPCb3P7/UNZ/b7+NTdu5eNIQa8Kf2J0xukUo3GzMlkvtzbmzjpyPsqTtkC3i8oRuwFvPTMb0MNspg5crnc1vKCvQQhP61797OB3t5G84MPnq71mwo17Y9VSMfeaWXS2P1//vmQgPPn7/teqVT+t7Fj3Gv3eVLQ68yAl7U4YO0N7lT+ssfaaqp/TSaTmfXjZZXNHMdZLRaLVSqVsn7FxHGc7b+ZWRBuMBgELy8vj6vUdtbXmNlsDmStK5w13r08jtlsLuY4Tl1YWFgcGhqawEJWV/XAtQ93b/97Q1DPnz//BPv1yy+/rFSpVL0a8iwsFoveaDRms8MJ2cFsrJ8vu1+hUNj+KQiC7Z9sT64MrRuyZlwLAQgQ+yFDvCAAAQhAAAIQgIBnC0yePPm3Vf3PztM8tv9XfVqrr5yFvHxx4Aer379dycvaOqxcufJk9esmv/LCbHN00RslL2w709jdZ/2Z4qwCSZLm0dXqY7AWDYpyijI+QNLQbmTRlpC04ARZO+vI+uRAMkp9SL/8n+TtF08VUgnxmjAqK02mfE5GVl5h1/PgzsCsKvj6F9S1bQpxsvxQ/6joonLWq/fSIrIumVL7QV8sGP3ySy7wkUd2dLBaSSJTGkx/OjpfMX/QdG2MKsx2qJv969/nd8rtK3XZeyz0rTDpJPkVhTy77+/71/i82PUJfb/IruaVK4fcZAexsSraqCgyjBhB6vorim/PmJXVLvC77/oGvvji19fZIWBbVlFcB55CkjrcPkjts52k3H2B9Msz6Yi4RhaabtgwMGHHNk3w871u5oYqCm+HEVaizD0UPvdpyg1T3W4P8djb1KNzFFW+P5HuqohtzPNm7RpYFfCHF8b1e+1PGx3ugSxWHie1J6GkhGSnc4nbea4t1ztGl6/kisrFXsCVZoV0VfaTfpwy7jVxfRZLwaRBg/Ym3H//RW1j1uyse9jhbUVF4dd5PmK+s8a8F8ZhQW9zV8fWFfAKghAvkUhKWasCnufv+ruVBZ4swBUEgX0tGby8vCItFouEHVJm/+zEYPReeJ5sj4Ig2H6iguf5Vvnf0SaTSSaTyeptr3OvPO/69skCW0EQCliVrEQiYYeo2ULdhQsXFtvfywJSMSytb8zGvF89xGXh8oIFC2znBbz++usJMpksojHjOnKPfZsHdr3JZMpRq9V6tHpwRA/XQMC5Aq3yX0zOJcJoEIAABCAAAQg0t0BqaurgqvsvLCx/6n8O/eio757ugb6HEm8QCy+8jAOkt4LeSk9PzxD3Mfm1Z+cTZx0h+Fcqi6ds/VU46+h+dbkkP/YKJQz4ik5Vv8dQStKiDdSz/e9ISlaSsC6d/n4kufkxWedMIm32aeJ/LKOiikF0jXiimkJd+zFZwHttM3WNHUe8161Q1c8B72KyLkmtPeBdvpyidDqOS03dEcXGy9Kck3yet1267sk/2SxZu4aU//6f34bH/1bBAl/WrmFMp8EGVt1r//6Hj86u/Mf+NT72AS/rxVtS8vBprVZgLRVIUUMwXZfllSuRfl9+Oaj9Sy99dppVyrF2BqzaVbwn+wL5LN1ONO9jOqiyO2juhx86Rq5cJu8wo/+ZX4J7FvDupfC5Y38JeEfOo+7tw0i3bBLZejbX9roT3lpr6uNb/Z51l0d0TxiQc7N373OFjnxOxMpjXQn5WkzEqwUy7Mvq6BfOFRoeTSy/JvYCztNGKD+7OrRIqoxJY+NaLGUPtm177umnHPzMO7KWplyzatWT0aWlcWkKhaLJYXlT1tGS7m0BAS8LdistFkuQfcjbkNCWBZ6s2rUltThga25KQNuaq3gb8uxb0teiK9bqqmrcxqzVPsRlbRZu3bp1hAWsgwcPlvbt27efRCJhBwy67WWxWC6lpaXZ+lvjBQEIuE8AAa/7rDETBCAAAQhAAAKNFHjxxRe7mLvc3FA2YYfDPzrKF/kr+CpvqSw/VKna0W9renr6HDb9pFnjP9X2PtNLO+DUzwdVNXJZttv2/oa69VhC2b5xZAtExZdYcRszjsW3t1+cmrxyFxPfqy1p9TFUWv4IXavehqH6Wtg4gkCSW9spoOwYtYl8UBEQP1CvCwgiU/4BknYuo6IZI2tu0cCqXf/0J2rv58eZ09J22n6kcu2x730uanK490ZO1UhZ9ExErGr3uW1/92O/fir+/7N3HuBRVWkff2+bPpM26SGZFEogoagQmiBSlGJvlMVVBF1RFBXQz17WQlNWXXVXRQURowiCIsJSpdfQCT2kk0mdPndu+Z4zcMMQJpmZZEISOPd5fEhyT3nP/5wk5nff+38HsJLPLvrcE/iiTN73dy1QSRYNyL8XAV7w7VbgVeLi4ghldvaw9OeeW7zP085AauwGvH8CfDD/csCL7j/1VN/eXcJMtsm9Drvh+rrDECJlw0r975wJXePCwf7FJO+AF9kvLN8NYWY70PX5+HoGftqcELW6rFfs5OeWXpER7usMXfQVdkPw99+4r++TnX7Z6ekFnFPRXr+6eOBmktFs5zguPSzs/F1PPvmzXxDZ19xNvY+sHn78cZRMFNV/oLGUSuXqpo55PfRvDSDQWwYvApwcxwmeVgM8z6OCY4woikZkVRDI/ly0NUDZvW3ib8tggHePInXuH+0Icrd16wYMdwM59eghnOBA2asoY9doNFa3VMaqF4ibJ3no1rVuCGyFjW/tmUHc+FFwT6wAViBQBdrEL+FAF4XbYwWwAlgBrABWACtwbSnw6KOPRooJ1evKn1xW0ZiVhSzvr5efaScXWXIP1668U9XY1W4P2/quHQ9BZ1c1yG5eDW4Pu4auQy9BcmgPMLd7CC57JRP1KVwGBk0qRIRmXiCgFTuAdhihPGYY5PvM2HUAqVwFieFW0LgqQFGhgWqhXKFz1IhqV6hT4EkQBnaB4slorHqKrBmNQL/6KiT/5z/UyYqKVb0IAiA1VW7fv9+m7dJFZZHLLxVw87XO+u43BfAWFUWoV6wY2OXJJ5fuQuN72hmgz39eC5pNp8Hx70WXLBqkOPbuTdIv/m9ESiflvnNue4hwcErZsFKbe+ZAZoQW2K+egOPe4s/eDnpDJDiy0sD92rk3H1/PfoFm73qbc/36GxPy9sbE3ZG09Xik4oKXcpVLm7jgxIgYXq4yhoTUWGJjz3MjRmz1+2FGY/cukH7bt2e6X/GtqdEocnM7HiVJbNfQkH6t5VX+uoAXQWeapslgw9iLlg5IkkqGYaICOVtXu21zgMzWst/B0jIYEDxYsbSFcTw9b692vJ4QF0HnWbNm7Zg+fXp3ZJUgk8nSSJLUXO2Y0Hw7duzYsnHjRrfdEr6wAliBq6MABrxXR2c8C1YAK4AVwApgBbACTVRgwgtjj5W98ENARabqTqnITQp1dDpX3VAo5VtBe/pTaBeeBdWoWkH7Z6G4ofYNAV7eAWTxH5Ak2kAtikDJoqAq2o+sXTQf8vAdmQr6Tl2Ary4E2fo/gOnUAcgOhjAiIa7KtGYNKEURiu++G+qtdo2yRl9+GZJHj6bOd+y4qjMaV6+nXUVFLnmnTgqblMHblK1pCuAtLtarVq/O6vrooyt3oBg87QxEDqidR4GuEC4UWfMW44fvje37RPsfdiBvXAVzpW/x/R9ChlYJ3DdPQm7d/hUWoD9eBfG3dfcoCOfFx1fq15Ts3crKC1nc4eEXQP83X47MsNSolLTA07Gqci7fEqu8/+G1e+LiKmyN2wsCdLoPDY3r23Avk+n5PLfBsceFPHkLC9tvkMlkm3BBJu/6tYbsXRRZXcDb3EW00OvhNpstT61WpzXHeQzGmCjG5nhl/SI8d4eI/Irbkm1FXV0R4G3rawjGWfF3jJYsNDZjxoybJIgrxfHSSy/d4m/szdXO5XIdrutF3Fxz4XGxAliBCwpgwItPAlYAK4AVwApgBbACbUKBCTMe3FY+4XdB0NmavQDMljuga9LfoKjgZ4jt8Dyc0/cFc30i1WfR4Nke2Sz447Mr9UHtDb9CxpgHgdz1Eyht+cBYKgkyqTOI6f1DIDaKdZhMNli8GJz/+Acc8vSnrRvn999D5MqVZORnn/3pzuKxWgUqPp5xItAbjI1vCuA9dSpet2tXRsfRo9fmkCRfm+kj2Rk89hh0RDEuWgTHvMX66dz7e9wV+9e5dpqyys3ne7jbouvm6Bx3xu5D86CLnAF+wVMBAN46Pr7SmI3J3kXAevlyCDtyBDQoyzgrC2pGjLhUhK66WiM7fDgl4vhxQ3K/fgeOdvLx8KH+/aIgImJ9ZjD2s+4Y9e3vb7/1jygsjKUcDqVFEORHGSbiu+aYv62O2VoyIOsCXgTtSJK8nNgHWWT0ejayLSBJEmUPVgZ5+CYPdzXge3NkCTd54QEO0FrOcIBht0jzqwUzX3jhBb0gCKhgmwIVUZOKq6EMYoIgUIG3VvNgpTV5FLfIocCTYgVaQAEMeFtAdDwlVgArgBXACmAFsAKBKzBh2pjsqgf/l+xKKLcG3jvwHigz13QC1EnjoTjhHo8sTwBY3wd6ohF7/wgH6iuyFviMl3pIgDeNAFVHFyHvGE+A1SLA6VKAMhXJ33KX4OA4IL77DtiJDRRYQyOePQvyXbtAq1LdrBVFIOLjSWf79pRdrycafHXS6QQCWTrIZA3bOLDsOr8K33nT49ChlPC8vLgOw4btOCCXc/a6bcaNg3T0NW+AF0HgxQuHd+guy3McqzGE2NVyIiTEanc4GLqsIEw2veuinEf+DZ1Q/2+9AF709eztEGGIBKdk0eDNxxe1Q9m7S/MHpU7/v4XbA9nX7GzQGwzgEIQLvRwOoEwmoO666/LzNHfuuMyRI7cUNBXwSh7JUow6uVpcftcsU6HlPCl5LKN7C0e8bu4Tm8kNzJ4cUmQxkuhzVFQPeTF/sm+J8rd75piQvzJq6wvgI0i9ceMN7Y4f7/GDUqn8MxB9ruW2rQWO1QW8Lper7GpZKAiCoCMIwkUQxBXf2y2591djb5BHb1vO4EX7cy1A6qt1zlBW+M6dO3cE25LgkUceUURFRbmhLk3Temk9UhEzqbjaBx98sPG5555Lk8vlCVdrzb7mkewifLXD97ECWIHgKYABb/C0xCNhBbACWAGsAFYAK9CMCjzy8v2fW4bs7u3LYiGYIZz5D8TkzoT2I87AZs9xEeC9dTvsXtMNescOh/OZH8DZYM6LxqJ+hORuR+jEx4aIIkPzQlExUAoFwDebQRzzLNjz80GsqgLjiHoKrNWNx7PIV0OxoqzTd97pnXjsWIrG5ZKRPXuerH7lla0F9fn8NmXdu3Z1jrJalSm9ex86olSyV2RJewO8KL5VqyDRagWUkUyeOdU9NEKbbHrqhWW1fsk//jgk3lVEEytX/qkjSBAXP+M9A/hikbVwsx2o+nx8pfW9vWv0gKef/3GrZLPga91uAL0YIidOhPPbt7tjhawssLz/PrSbMgWKpazr3Nyk0KVLB6a9/PKCPRf3SFQoAvVGvjKDd1vRYXpn6RH6uRsfciDwi+Z/s99jtaANwdyj5XnUMEOW65vDvytmD5xiHbvyde2rvR+19Y3PqIX/vgAvGhf58/71163LMeC9dCpaCxyrC3jtdrtdqVS6z8PVuERRlCP4RZKk257kerraMuRty7G31BlDmevl5eWnglVsDcHdmJiY3t7WU1pauiMvL4/LysrqjexGULYsRVGhJEkqWmr93uY1mUx7PvvsM7fHPb6wAliB5lcAA97m1xjPgBXACmAFsAJYAaxAEBSYNGnSZEf7gjesA/fmlxYbITzrQmGs5r6seSBTG4CtO8/am6BXyiQ4l/IEnG+OGFylZGjau4puEwbaefRGtYwBzuUC4uNVQBqywNquHVQOGQJBB68vv9zbsGXLU3qVKt0N+SyWHHrw4G+Nb7219Vyw15mfH6PZti2z86hRW05pNPYrXuX2BniXLQNDairoMzPBHd/OnUBXVIBx5Eioja+qimY+fr39DTZjLiWjRejXAQqHdoUCivQOTq1OIOvz8UUQeMG2sOS1Z6P1HdJzz9e1WahPE38BL+r/5ZdZXfftY3QAFluPHvuLY2PB2a0b2BITwemf5pcD3gJTGTl90yfqL4a+ZEGZuKN/e0277NRfMjRWr5jOHMrQXXNuB+MJeIcaerJLT2yU/3jHO5eBdgx4/dsBz1atBe6imCTA++CDDy7nOE6Qy+VuP+irebUmPequ2+VyMQzDBMWuxsvYHMMw9NXUOlhzteY9C9Yam2OcYHrxIjsGhmEy6sYpCIJl1qxZezyLqzXHWoI0Zt4HH3xQb52AIM2Bh8EKYAUuKoABLz4KWAGsAFYAK4AVwAq0CQUmTpx4S2RUzfItWw8rTp0so8ITNM7Ij84d0CT7C8GCu8wto6Cb6TCEDMmBrbKwC8Wzgn1FPNOlz32Zx/ge7QUXSYK44xjQRgWUD3sI8hWKK4uKNXV+BCVHj56Q4XJNJqWxRFEEknxTzM5eebghr9/Gzv3ttyNv7Nv3kLFDh/z8umPUBbwovl9/hYyxY8EjPoCPPgJx0iSojW/ZV2CIcihjNQTHyCkXV20BtsICxpE3XILA/sabvR30hkhw/FY4pGvHHicLExLO1XizWfA2XnY2RBgM4JQsGmw2oNB/d9xxuUUDsnI4cAA0SUn3RPXocSxvyZJcTb9+UF3XyqH+mC8HvChjt7PewCPbhWqHlfDMzJWyeR/LvMMpWTR8MGCyFcHdTuFJ/IKjq+QSBEZwGANef0/KpXYcx1XSNB0eeM/g90CAF4HdsWPH/kZRVIv/7dfaMkObs+hca1trIKcLA95A1LrUFnnhulwuN9BkGMaAbArmzp17RZFPf0avz3JBsmfwLK7mz3gt0UaC0S0xN54TK3A9KtDiv+SvR9HxmrECWAGsAFYAK4AVaJwC06ePOXHo0GLNAw+oqtdtuCHlf/v3ujR97MYO06CQ0TYPZPUW6aEXIZkJBxetA+7MZ5A87BAE5M3qz+oVuUmhYb/2i++m/8FWUwoaQgAyNg2qhjwU/KxdKZ76Ae9bYnb2714Bb+NtBS7MOmfOuL7Tpi3a5k0TfwHvvHkgSl7Ebgj8MWSM7QfkgYPyEBnF8p1iRctHf4A4aTAc1in9Pycos3fxVoi8u6/O+t6Wm7s/MGblfm82C/Xt58Uia+FHjoAaWUD07g01w4dfKrKG+kmZvoMGJYjvvhthuPHGAwVPPgklda0cGj4zlwAvArr/+N8HGmS50E4XddH991JvZM1QN1MXQV+zy0YUmcso1O/t7fNVj2aMciCrhuYCvCUlJWqKooSoqKhW5c/qz/emrzatyXsWAV5BEITRo0cvpyjqqmfv1tWqtYFDURTVBEE0i697a1urr3PreR/B6Yufo39RwTy3J3drOEOBrKM1tG1ssbHnn3++r0wmc7954XnxPI+AcQyyZGgN6/MVw44dO7YE25vY15z4PlbgelUAA97rdefxurECWAGsAFYAK9AGFZg69W8/rFr10x2zZ0cUrflrULu853/YdW4hROZ9DYlxd0NJ+6lQ3NzLKsgG/cmPwSCPAidXA3TojVBTsQUikCdvMOemynWaqIXD0rsblhgtFtCIIlBRUVA1dGjzAV4U/yuv9DZs3vxUhEqV7s5Ktlr30YMHLzC++eaWyywaTp8GxZ49oDabgUbwMnBbgYbhLpq7AYuGiMzMC6B2xw6gPb2IPQHvkVxKy7tIIjPeZZq3CsSJt8LhGj4qpJ2m7Ao7CG97JwHeibfC+e/3JaWc4dupXn1ry+HA4CtAYSEwqFhdVNQFWwnPSwK8w4eHOV59NSX9ppv2nvMEvMj7GP3XsC/vJcCLvHeRp+6Xt73ktjBBdg1jV76h/WHkW2YEfJFdw70dbnGi7F7P+18MnWF5Z/t8VXMD3pqaGnrTpk29KisrU0VRJGJiYo4MHjx4n0wmcwOka+VqLd6zdT14W1rf1pbVyrJslUwmC2sOXXieF1tD1nQw14YK1KHxJNCL1ggA6BmC+/uXJEnEF0hBEPi2ak8RLL14ntcQBBHJ8/xvc+fOLQ9k3Iv2CzcDgDGQfq2xLQLSs2fPLm2NseGYsALXmgIY8F5rO4rXgxXACmAFsAJYgWtUgenTx3yvVhdn/vLLpsTVq2H/kqW3ZJw7F6tzaGzV5yYtP3ryXxBXvAxiDY9BftL45vmjCPnx7pkAGSoD2HrOh9wD0yGlei+EslXAGB6BgvbPBhcwq78M7XpHB143aIDZDeu8+c0Ge7tR1unbb/dOys1NVbMsTfXqdbrqlVe2XOH1K9kKvPce5CELgpdegpRAbAUOHUqJyMnpmPTww6v21beG+oqs/fEHJNlsoJagd10v4mXzwZBKQoSMB7nTIWNMNt5htvGlvL6f8qS5nU4vq+Hua7dqP/LkVTANFzTL3g4RhsgLNgs7KnoYxAiHvX3HY1V1bRa8raFuQTi9Hqq9Afoff4SIgwdBO3TojXRZWSjs3r1O6NcPTACgkYrJ1df3wryXAK9UPK1uQbXxf7ytRS3vSRvAevrsegJflMn7/q4FqkAtGr744v5IqzXpdYZhfILzFStW9I2IiCgDAPffISzLyux2u2rEiBFXPCBxOBzpACBXKBS1BfSCfd6bc7zWkMEpAd6HHnroNykLsznX7M/YLaELmhOBRwQjSZJEfNJ9/ux2e4lSqYz1J+5A2yAYeq1mvNYFvXW1uZbX7s85EAQhnCTJcEEQzs6aNWvd1KlT3dm2CoXC/S/P8+5/URZuXd9eBHcB4Cb045GiqCv8//2ZvzW1QcXn5syZc7g1xYRjwQpcqwpgwHut7ixeF1YAK4AVwApgBa4hBR5//PG/Z2UdelOn217x9dcQP38+1HrazZ7ztz7nHlx7iE0stbjMQJ2YAwnV+yEkZRIUxI6CqmDKULoaQvO+gThKBQICvAgqV+6CEPNJ0CaNg8JgAl7eCqThV8gYf7tOo6UEXqe2sKII8MknIHj6zQZzfZ5jXbReAG9ev54FxD79FGIJAiBwWwGAjz9+ICsqqtI5YMD+E3FxFTZp/u3bM2McDhk9e3ZeXFhYhXnRIjhWd531xYe+jorRrV8Cibs3QwzPypj2Br21Rj1Q0an7uaIhQ7blz/2/lKxooohXkE6HXgfVDRVgQ0XWlu+G8CP5oBYACGdov5inph8/YjCUX1aMzNs++FMQDvU7exbku3aB1mwGas+eHskdO1aXR0aeFbt2hbC6xeRuueVCBvflGb2Xe/AG80z4smhYsaKf5tSpjCU0HbZTmtdut98mfaxUKldLH5tMJtmaNWsG3n///f/bunVre/T1rKysk4sWLRo9YsSIXyMjIx3oa1ardQCnVgwnDLFqUDCkePyciuCJXTqS+iKYa2vOsXwBsOac23NsjyJry1oTbLyoDyKtQf17lOM4O0EQMgSzWZYlLmaUCp7ZpCjrFGWYIuDLcZxTqVQqm2M/RFHkCIJok0XWmqrH9Qx4BUFgSJLUAPj3/x/Itxfpjbx7GYZRUBTVied5FUVRtb8Tm7ofLdkffR/MnDlzS0vGgOfGClwvCgT1F+r1IhpeJ1YAK4AVwApgBbACV1cBBHiHDdv+0okTh4S8PFC++eaFYlmnTydE/bS6V+zZyUsPeEZEZHcx7N+UK3NaeFLfH6rlkcDKI8EljwKXIhZc/vr1ImDsKCGYx2NnJbJWgeKsIlVx1KlhlCQfk6WosRRzcksBp0Bza9rRjuieCp/QzzPOr0zP50E9CaQS4P3baKAcZ3Q6BW1hCUIQv/kGuKlTYX9Y2JWv+1+tXZEA74QJcP7zz8Gd/dYYwFtTo5F98skDvdVqu8PplIkUxctVKqfN4WBsSqXT9fvvmyLsdpViw4aCv3ytzZ0t+wMkWo2gAR5IvQGq/71YGVlTFamZ8PfM849MWpmLbCV++RqSb4wgwpLClUy4wmY/mg9QY4fzvgqwVZqBIkmAQ+YeaUW6CBg9eu3xhmLytyCc5xgStJ4/f1QPnt/KPP10lRt4oovngXjrNZAbVGCVU0Cg9Q2t9WNuGcB78GCacv36PgdJMv4HKU4z8NOhe1pnMjzEIVTWKGD/qaNaoGaj+1VVVdG7du26e8CAAXmnT5+ORl9LTk4uW7p0aciIESO2yMJDbuYBhlC9OjuY/t1NVFSYUxrX+t437RRG0wcKheKUr7OA719SQAK8999//2qGYWr1bA0aST6vDMPUFk1salxOp7NQLpcnNHWcYPR3Op28XC5vcd/jYKwl0DGu17WjBwyCIFDevHMD0RCNQZJksxRvDSSOYLWtm6UcrHHxOFgBrMDlCmDAi08EVgArgBXACmAFsAKtXoFJkybd1rv3kZk22zZy504ImTULzkhBf7tgRNahGGMJVRWijMiLjRYpgUuIKy8vLQtVnSyutOWZjkG1ppBjK4FxVYHMVQ0M6suEgosJA5csHFh5BLjQ15wVwNRtJwsjXT9/+oeGZkjBXsUxyjDahV4u51iBjMpUWs5tNIcpw2mXIpR26RIDAyj/V3HrIbGBml+yZWAYpqPiO6doqZjIauvu3UCfOgXVUVFgHDLkQrGuhr1Zm29rJVsBZNGAZpk2DVIGDoTqutYFa9b0SrzppmOl4eFmr6+afvzxAzfef//6UyaThkhOLmaPHk2JSk4uKg4NtbDIooFl5Yp+/e5RTp36o9dCbNIKl30FhlQK9JmpF8D3zmNAL9wIUOxQccuW2dyv+C9YAFFFOyD5pdHgLCsL05irTUSYknd8uwlYbwXYTpsToqqcWlW0osIk+fZuLu3R0RvgrawEN8gJD7+wofUBXs+CcPXtDuq7cKGm16hRCkYQaFKptLtIrkb46jOgn+oPVrUSRLS+ChUYR45HDzuuPuBFcH7+/FE8RRleRxloJp79HigqguAHSGcAACAASURBVEqILFM+M7rWqsH+yU/h1NnSAkHBRIOc0Z0sLVKGpSYCD4Tbs9NVVKZ2njxXndznBjtzy03A9Ot2hVclf6pQ4/p6RZkEipvvVF97I0uAd/To0UtbYzap5OEarOxiQRDQ37dxBEFUEgTRogX8Wpvf8NU83Rf3FVkQXE+8Ic/lcikYhkEWC026rrWzgx68fPTRR/jhXJNOBe6MFfCtwPX0A9e3GrgFVgArgBXACmAFsAKtUoGJEydGx8VVrHnggWWmhx6CzLVrIccz0G8XDu9WVKpX9e91uHLgwBx3ZmVFhVa+Z09n9aFDqdFmlZMre2hNPh9hdmewXcjMBcZpBMZWCHK2AhiSBtFbpi8BFLwfsT7TUcPTL/z+hnZT2WZSTathVo93nSlie3pLzRZ49+T7brjXNaYz95975pisrJUYlz055LzFSM4e8bp5eMfB7Krj62QL9y1RovtahdoNt3wBXs0PfdMdO06G9u1lNJvNIFOpwHTffXD26aehfc+eUMMwIKLiZiNGXIC9V3PzPG0FUJG1uDhwdu8O1oQEqAW5c+aM65uWVlCdnx+jpSjeGRFhsqennzF263baDQCzswenRUVVw6BBe73+4TdoULsBJClw99zTR9Trqyvry5r1LKxmMqnlOp3VKQoAT38CqgoaqrOz4ShqgwCvrhqiBrcHhdPJ0ApaQ7K2Klf2NnA8PgQO65SXaPvC08O7mUEJKh3rMlcpFS6WUYTKTHYQCUbVzl4jxYIyh5cvh7AjR0CDdMjKghppPy5aNNRbEK6h/UJ9k5KIqNRUFW21yskDeypJeTmwg9LAndWL1vfRHyBOehUO63TAy2SDdc2x/yy7DnkBX3EhG421a/sfEEVxk6CS/5927tTT9c3v2nM0nEqOt5ARISzncJC52b+Hl+UcU4MoEAkDetUYOnQQZJmpNfX1bwuAV7JkkNYQLGDZ1D31sGhY25pf+W4JX96mautPf1Roi6Iot4f69XZdL1m8HMfRFEUxwXig0FqsXYJ9VgVBcMyaNWtHsMfF42EFsAKXK4ABLz4RWAGsAFYAK4AVwAq0CQVmzBi98ZFHfmeeftqSOnUq5N90E1g9A0d2Damphah40xXX1u2Z3fedaKcsjzBVlIzacgI14B1AKn+AxHAjaCgeyBoDVJseggKyDiiVAO/vB9YqVh3aqPz33/5Z9de2HM13Z7+n/2/YFPPra2dqXoz9P+h2S2LNzJ/+G6aKpxxpegN/qjyP6m/Icv1y+HfFiwOnWJ9f+bp2cu9HbT3iM9wZpuhqCPBGf35vz8y4whKTcZdrzBgw7tsHapoGMT8fFFu2QOi778JZBPY2bIAQkwmou+4CnwWummOj6/PCRXB32rRFtVm3+fnR4efOxUWePBmvRBBWJnM5GIanJk1a7rXI2i+/9Ov81VdHVOHh1dapU9MrevY85nVv0ZokwDsoLUJH0QLBsgxJkS7un9lVYgV1CfAuXgyR4QDKMDPEdIwHURT09J6j5SCKUHx3Tzgr6YMyd1cU9U96bsaPlxX+OnQoJfzcuRjdqFHb3FnL6ELF5gwGcKAibOhyOICS9gPBX18F4erbE8++RmNYqL2UJV4YarUikI/+Q4B33ioQJ75yAfA2x976GhNB3poajeKAeVgc9egDxwmtusJXH+m+rbySIigKlGEhfsWOMoHpU0V7CYI47+nr6+98zdXOE8hwHBfmcrnSlErlFQXjmmt+X+NKgPeBBx5YQdPXpR2sL4ma9T7P82kURV23mYvXOuRFRfpkMllMUzOVr1Ww6/nNhd70QD7D8+bNc3sO4wsrgBUIvgIY8AZfUzwiVgArgBXACmAFsALNoMDzz4/75223bb9j3bozClTU69lnoTiQacorQlLP5UfpN23tRuU+vWSb7CswjKRAn37xlf79x4DeqAKjzf3KOwDywAUKRFpBiSiD95OtXyvj+XbUsPa3smKY0/XMz6+FjosaJ/ZIymAjOsltRdusIQcjdtgP7D+t7tY91eoJePsZerJrTmyUf3THO5d59NYHeFXbMtK6HElVTZq0/GB2NkQYDOBEABEV4VqyBKI7dwZrr15Qm1m5eDFEv/YanIuKumA10dJXXbhbNx6LRSE/dapddPfuJ/Pr3nN76b4Diae3xCRUlJZCdRjYP90K+xDUrKzUyvbsSY8ZNmzXFf2+nBXWpaOcC7+5h9mt8V8HGOVXaxQyQWcuk4q0IVuJnBwIyWoPoq0C1IcPK8NClIxlxgjTfoq8PAMaZfB26p9XUhcsXwTabmsMz2Jz27cDKqoDWVlgef99aDdlChRL4LWhgnW+9gr1tViAfm9GWNbwdAvZIYEAkgC+2Mw6q7VQNmLchfPaktfsz//RTRjzUBGdbrjCXiGYcbH/2xkjWuwMv/NISQhBvxbMsRszVo3L8QXIGQXp4jcINNUZFDINkZrAi0fP6EIE6pHGjBnsPh4ZvOuv10zSYGvq73joNXuSJBUEQWg4jnPQNF2JPve3/7XQ7lq1akAZqSzL5tI0nUDTtL6xe3U9gN262mDQ29jTgvthBXwrgAGvb41wC6wAVgArgBXACmAFWoECDz/8cERiomVjr15L7fPmQeL338OxxoQ198Mx/Y8+sXib4WPIGN8Paov7SK+8V0+Do8YNoOPMQIsCEMo40vnd3zckIMB7pjKPnhbxEkllWM2TlkwLefu2GeZUVwfaYebpv85vJn4+t5T5oMe7rDKNt0kWDdMGTLYiuJsSnsT/enSVXLJxQDYN9QFexcHU+MQdmbppj/967KIFQPiRI6C224EqLwfZpEluuF1rydCaAK8vuOtrz5a9DIakTRClNekUFotJPMIDkZsZ7Yi+vZ9LFGmZSmUnrFaF69Zb957NzDxTm7X86ad3d9Px/+NJhxVEDqioZKhy6cA8daqi66lTjk1oXk9bCacTyBMneocNblfjuLPDsTPlDp0m3xITESK32VO1hWV1AS8q0LZnD6jNZqCRFQOyxujQARybN4Nu4kQ43xDg9bXmhu4vXz4g9X//K9L37cspXWWsyFusornGSVY4GPsb8yy7rrY1h7dY35r5VH/NvGlXrUq6Y9WWcGJtzhqNTLbS6XTGyOXy0qZojPo6nc5UQRDS0Mf+ZAgjuKua82wJau9pQSHFYXvls+TWAHkR4KUoSnbfffetoCjKqw92U7XD/b0rUNd2wuVylSLAS1FU6PWk2bWWxctxXLnJZCoNCQlJaMpeXqu2JP6e7UBB7/Tp05G3cQzOAvZXYdzuelQAA97rcdfxmrECWAGsAFYAK9BGFZgwYUKfHj3Ofv755xsM2dlwKCLiQkGtQK7/fHnXDWeVJrO6YIPyCsC7CsTcdCjRpYMtPAssKIvXuIXUfTbsfym8xsk9sWya7mDpUVpNqSFJnSi+2e1VZ+ebEqyzlv43NM+UT7438HVbaLLM7ZEqXQgMW1w2osxcRiGrhk+2zVfdnzHK0SMhg6sP8MrPxIXH/tEv8eWnf3YXB0MXKuJFkgCrV0MoyuhFmaLo6+vWQYjNBlTd4maBaBKstk2Fu26rhdGQMeg8o7GzWqamBiXjCvBzNM0lT5AXPf64yW2NsHJln85GY7i8sjJEKZOxdsS6Q0Jswvjxqw7UzZYdOxbSS0raRW7YUPCXtE6pzU8/DU91nafDXCIjOIEmNCF2q9PGMDKOZ1iack1+bukBqQ+yYjhwADSoqBzKpn7pJUjp1w+qHQ4gpAxr1BbtRbD2Izt7SMcd58lQsiBXNmZ0NEmSIoiCC1kaEF98kS++8UbVLk/P42DtYyDjoCJ6W3K7JBK8VqDbJ1ZrJ91/bCSEJgUyRmPaOnccUf22dKmNC9daoKxmQYhcfpktAvI+5Tgumud59Pp0qVwur9cj2EIIL4n6kESyfSIDDMVzm3MUDcFZT7jbUOxXG/KijFH3NwwAyTCM++EVArwKhSL0zjvv/OZiATK3mQiya2iNRdckPVFmY2N8jBvbrzFn0FcfbwDP6XTa5HK5yldffL91KuByuRiSJI1NAbtoZdc73PXcXU/QO3XqVPfDD/QzC/3L87z7X0+9BUGwzJo1a0/rPCE4KqxAyyqAAW/L6o9nxwpgBbACWAGsAFYgQAWeffbhJ3JzV76dnl5hmjEDCgPs7m6+fkOPtI0rHJF9ux1jO6Vc8C/NOQb0Bgoq9xYAHzkIqvN/yIq2n0tRCS4ZufS/Tyj3af50rj2zUTZn2DuWAxvywr6zfc29mPkC+96euYqOiQbnA4oxdGQXlYVSXMqsLTWVkc+vfEP71tAZls+2zVc91fUf/Nf7F8hHptzGd4/r4vqnMHw3UPwVxdHoCp08/Kvbur367M+7kRWA5xqljF5k1yAVNxs+/OoXWfOmezAA77IHIWOoERQarYI8m++gQQRxdRpYzL2h6vnnoaiu32xBQVT4+fMRuptuOlbri1s3ts6doc+wYbdQ8+ZtvCLLdPXqrKT09DMViYnG2kJIu3enR3laM3haMXz6KcQii5Ann4QSZMUwaRKUIh9klGGN9qN3b6gJ1n4gwLtJU0rKt1aGjRsdQ4k8QdEAAkXxwiefnIOWBLw//TS0I9K5pCRCd657rs0ycP+R0B+GpocpbpU999TUi47Ejfnu9L/Pf6HsiAsEwbl6Rxi3cW8F7eRPkQomWRDFdkDTDIRpXGK7KBBLylmipLJQ5uSW1gW9drv9NlfvzqOVo4dddn484SzK7pX6+Qt33XDiVKHG9fWKMi1Qs/1fVXBaSrD3p59+ukepVIbce++933uOjApDEQSBsklbZQEwBGoFQXDbGwiCgGAvenBm9wV9WxngFSTQXt+uNgfoM5lMMoqiBLVaHfAD0OCcvmt3FFEUEwmCuMIiKJAVN8eeBzJ/W28rCMKpWbNmNer//dr62nH8WAFfCmDA60shfB8rgBXACmAFsAJYgVanwAsvjP18795lDygUdnb+fDjemAB//71XxobtpQq5Mt9JC0Ba06DKOARKTv8b4uzFvRTVB54KoZWdeATzfvw4Rs3KT/CvHnuGPmI6RkTJIuGH8Z9VlZjLyH/8MiPEyl+q9/ZEr4dtU/o9ZkcxPffba9phHW5xDu84mP1w7Ze6+Ye+Z7rGpouf3P0Ox9hVxNO/jiqMu1O4DCyh4m+q3yEp+kxcfEJUqSUmRqgcOhQK6r6K3xRf18bo5W+fpkLen1+E5MjVED0wBhxHT4P6MAek5mHI3y8DwdPX1t94ULs//oDQF14gM6ZMuds8efKlrFx/x5AA74QJcP7zzyEW9ZMArxSTlGEdGnp5wTP0dZsNSL0euLqw3tf8CPDujKmA4j9KlXf3kulS24cD4aLJ47nFQm4uYXrnncLaDG9fYy1dekuaRmNjtVq7+zX9Pn0Olebnx2gSE0t9Ar4TJxJCCgujtbfeutf9R/UHn93brTKxjOBDrO5zbr45x/09KCuI1MQsH91l6stvcbRa6Z5nT+F2+uOt76o+vWuRWacIcT+s+O3Yz7JVuUvln92zuNaTevKyMdrhne513pH+gLsf+vzPE7/Kbu9wN4vaFZsKyUd+ukP33u2fWW5K6OMGVxLgRR8LxUYFl1esoaLCHGS03kFoVZfBLf5Uvob9Y5sMgV7azh5EfXiez+QIGEjf0b9QPjTrCpsHBHlJAY6IseEJ4vnKEHC6HJItgy+9pfuoOJzsTMknCoUiqIW2LnqbIo9XkWVZgiRJwhtMlDx4x4wZs6JuzDzPy1A/URRZNI7L5UL7US4IAkNRVCRN0+h1aAoAakiSdPiCq/5q0ph2CIqhWFsyhsbE7Y/HarAsDGpqauhNmzb1YllWLQgCqdVqywcPHrxPJpNd8RCxMWvxtw/KnhdFEXkOX3OAWRCEcJIkG13QFMNdf09R/e127NixZePGjdfc2Wq6MngErAAABrz4FGAFsAJYAawAVgAr0CYVmDZtzGaZ7Ofoffs47fz5kBvoItav79Zx5d4qrSom30GLQNVEQZVpKBQU/AD6vG8eTSBlT7n/KOZtHJ397/YqgNMQ19NWY6/gGPR1XSLjRP8aDzvUtJwQRBGI8A5ym7c4RB6gptSmVcRd+H8vzk6SIk8Q9z0ynmeiDYVd3tyZT1IXMnVly8AwMhX06eF6RXSEyXHgAAsVFWAcObLli2n5q3FTIC/KUP74UeikrQRZ/llQG7XAPvQBnERfb4oNBbJqqKiICfvnP8NO1S2c5s+6UIG2gwdBiywaUPtp0yBl4ECori8mFO/SpRCx/ADE2bUg04SA0CcNjJOHXQnr65tfArwV3XJOO/8Zk6mnSQXDkzKGUFnffffEPoZxv47v8/rqu5HpJ1UOrRBZxYNIyGXnwwhtaQRrUdvlGhdtfmny0gP796dFqNUOzuGQUSEhNlYCvwuzB6cdN2l0bEQNqzgXq1PTvKMm1MyXj19Va18R+e2YzoxVrwK5ilClGizPjH2ERkEhkPvsioe1PeJ6cd88sMKEAO+Hm99WfrrtfZUEbk2OGuLRn+/U5RTvov915wIzArwI5v5z3XT1q4NnW6V/fzwwX47GfP7m191QGV2egNenCBcbINDLny1xF8Rzf795AbueY6H2VFqiTwhe3/zNkcUbSJZqQ4BXilkURTlBEO6fZ/Wuo5GWCf7ui6+50X0Ed5HNhCAIFALSJEm6375ozGW1WgtkMlkKQRAWnudNoijqGIZpL4piFUVRHEEQteesMePX7dPQniFYLwiC6Cvb11ccK1as6BsREVHWr18/98OEDRs2dLHb7aoRI0ZcZl/ia5ym3BdFEYE3bbD1a0pMweyLHor462WNrAesVmupWq0GQRBCkc3A9VZkL5jao7GQ//GcOXMOB3tcPB5W4FpRAAPea2Un8TqwAlgBrABWACtwnSnw+OOP/33YsO0vffXVoZAJE6C4f3+ozQb0R4ovvoi8KaWLTdGhv9UNb/bvBHpjBRir+kDRtrse6SY4n6AQcaVlhPDzfzsoAU5BfB97TflRuzo0WW6XaUnelO+S2ypcMlUkwwoukajrvyvF4Ql4EdwVWDkJBAn3TXiOrz70iDN62I9lGW9tPYc8fw2/Qsb4sUAS58NVYSo7p9HY2Y8+AnHSJDhc157An3W2VJvAIC8BOt2HBilWjhOJY8dY1fbtjlCCAPHWW1WVqanMZd7G/q7LZHo+T6pHl55O9h81qo999uyte/3tL7W7VKCNoAYNej9SpyO5qCjKpdV6h0xHj7KqYrtLaYvkFKpoEEURwFIokvGizNKrvara2/yesSILhOLiyJD8HsdqLAMvZMg6jUBHLR+S2SfcZbn33k0n/V0Dyrgtum1XiTO1sAz1IZyMSn4uJtzRoaBQv3B4N+X5cI2181meKgvjycoQB0UKdp2CpW0spa7KPFNjHrS3NvtUcSg1wZF5uvb12JDlN6eEiHdFyO4ZeIyK0VsYIMnHIaoLArfZB7+R94jL4qQMXgtrJjadXcNoZFpRyuDdeObC5/N3f6yUMnjrAt7Hej1rf2/9i+pP7lpkjtMl1ELtxgBefzULZrtgZ/EGG/ACQCR6VuVrzYHM62uspt7neV4hiqISWTcgmChlynqO6y3bVxAEHUEQLn8BpN1uL1Eqle6s/aZcvrS7mJGNIHaj/j4vKSlRr169+t60tLSdUpw8z8Px48eH3Xbbbd8lJSUF9Psx0LUi6I4eFIiiWEEQRGRrsP7gOM7tNR2My9/MWwSARVEU0EMDBOwx0A2G+pfGcLlch+fOnVse3FHxaFiBa0eBRv0CuXaWj1eCFcAKYAWwAlgBrEBbVUACvKJ4yPr11xAfSBavu5jXr5AxYGBkGB9vrEEaCHnRof9aYLabnrPtyZ3Zu13ZX0/pGVUnHr3B/MPsSJ1MW8xFZbKW8zk2bWwvlak0x6ZVRTAsyuS1lXGMo5Jnwjt5z+BF45vLnEpQcDJRZCgAOXAWHh588kenrXiigyDfFHtnrzyMsnglwCuWhWki1XZWpXKw8+aBOHFi2wK8aM0S5F24cHi34mK99sUXF17hgXvh/FEQEbE+s+5Z3L/f7s607N5d2egMyoqKWw/BRdeEX3+F8OnTmYwffkjLbUwWL4rFaqXIhIT1XVDBu/oungcoLnbJTaRLRkWJ7pY0TYh2h0AKxaTQJUllppG7cJ1LivW33/onb60IiXKlFldL9geoqfx0QlTYkls6CmoHl6Gvrhw9eu3xgoJIzdGjKRG33bbzXH3xvPmvh3qVTvjtoKC1eYXkpEUZLshZCzC82x6BLo5QMaWRYa4Yo4WLq3B/f9R3qbZmxoaXjI5QTxnrzqqSAK/UPhgWDWisaG08/8vhhQr08fz7fzUhm4a2AniDmcXrCxTW3Sd/Mnj9zUqsb25kMVCfRURz/365aAfAEARR7su+4SKARFYPfmf+Iq/iYFkN+No75Jt80YYi4L/Ri4uLNWvWrLmnLuA9ceLEsGHDhjUb4BVFMUQUxXBRFJFPstubluf5NIqigmpJ0phzxLIsJZPJ3HuNzqg0hlwuR7Yjfl8oK5njuEqGYaLq/5nPywAgDP2KaA1w2+/FtaGGaB9mzpxZz/9DtKGF4FCxAs2oQMC/PJoxFjw0VgArgBXACmAFsAJYAb8VQIA3Pf3M+4mJ52u+/DKwLF4J8I4dC2RhUWSIKBLuFMu5S4zV5olwmJSBePTt3knm3FS1wNLUDSm0rOPk04XGXZxOYEUydgBTdSabjbnhHeUZFHD1IV6V/5tL3/VlRb3FV3gXECWbnbHVh8MjgAon2cp0buv6QQ4AQiTIt8Te2b8fZnTAI4uGUSkQmazXKWI0dvvRoy6oqgLjiBFtx6LBcxNnzhzfX6u1urPHbrttV0nqxSzSyzf6AuB9c+vXyvd3LaitMK+h1fBxt3+yTHSVc/wfb2tRn3vSBrA/3vGOucBURg7MnhxSZDGSC0e8bn6w42D2p+PrZJ/sW6L87Z45plCF2g1QETR1OHhy1TuQaDoMmtxcIrRIroFvcsxb6/oa+3f4vMeqk6vF5XfNMhVazpNSrGi8ubf/H981prP48C/P0yVmI7x/08vcM31uMy09vY7xFiuC0ajI27JcQ6ynDUItnDidECUrjgyL2Nk5jJNxnItxEZyMI6NMGjH+4sMK1LZ792OlHToU1hiNIYpPfhzWtXTKz7v8W19grZgzMdqoTY911Lw80V3VPFiAV4pCAsSpEZ24G+Kz3L6LJ8uPUciqoa0AXhRzsLJ4fUHCurvnw4MXkSshEOBVn6csykBF4JQgiOCkTAZ2DH229jcD0+dAFxsgYEjTNBlIxq0/e9cUP966Fg1r167NYFlWMWLECPf3ZmOviwX7UHeUPY/WLEcF8GiaRlnUrCAIqPid++GQu5EgIODLBgo60R65f4YwjPsMoc9RIcDGAHaU4c3zvEsCvFJsgeqLbBYEQahiGCbZm34oc1kQBBVBEGKg623sflyv/ZxOZ+FHH33U4g8Orlf98brbhgIY8LaNfcJRYgWwAlgBrABWACvgRYFJkyY9IpO57lapVnU3Gs/De+/BWX+FWrYMDKmpEJGZCbzJpFZt2kZS60Vzvs0DpCLLhMo9oDn4InRExdbCe0Nl94/gNJpj9wTomDwBivX9wWw+AYpDL0L7vsvgkK/5D77YK9m47R8RMnVX9x+zLus+OmrwAmPGm1vcGZjOaqDDnoFMfT4donTxvDZDrHn0Uzjsr9+qr/lb4j4ClseOGRIefnjVPmn+jz9+sF9ycpH5jju2HvSWwbut6DC9Iueg+s7Y2/iPi+cRswdOsWplanHsyte1r/Z+1IZA6tHyPGqYIcv1zeHfFei+dK9vfEZtARYEeJe8xCdHr4GoJBEIZJWwoQwUxX01NS8vseQErseV2cYo1p2lR+jnbnzIgSA1GvPJtL9z1SwnY7U8valkM3GqIp/oGX6j+MfpNeK/hz5jqi9WBHj9gbLKfR2S2MTSCl5vcmc3azf36Oi5FmVuorqjzmLqlFJsqg8WB7527z3i5k3tq5357DY3nLlo0SC1bGwGr9RfKr6GoG57fbo7C68tAt5gZPH6Awjr7lB9gLcxgNKf83IxCxXBroCyJOsbG43XVG9almVZmUyGMiyDeiGoHQgg9xcy+9uu7mJQkbWNGzdmuVwuFSqyFhISYhw0aFBOU4usNSaexmQ+S/N4gl6O49xA2V9LDUkTl8sVyjCMVyscfyEvAooURSHArPd2cFBGOPKERjYhQT1YeDCvCphMpj2fffZZo9/mwbJiBa4HBTDgvR52Ga8RK4AVwApgBbAC17ACM2Y8uLx37zWJM2dWt1vmB2CVpEBFsP74A5LyzuljWQ7I853LC8y3Q22xM6nd2huhl34AVEhgV/p6+VbQnv0a4nvOh1yXGahtd0K3gRugFmDWJznvANIzOzis1+mq9Fe2FNQWWXsZDCO3k4np9jCCFgihUFZurxgMxpFvtc0MXkmHjz4ak3XDDcddFMVX1tRotLt3d9MMGrS9cqDbX/ZyaIqyc6dv+kT9TNxUUcOooGvXCxYN1Q4rUR/gHWroyS49sVGOsns9tc/Pv/XI/Nv5Ho96WCrsOwXaxTrSNXOnsCNwX2PvsX4x9CULyhoe/dtr2mWn/nLDpBsi0vnZPd4Rtlfupc7Z8mGIoRf7+7k/iSGJPV2/nt4oqxurp52EN1sF9MABKBApxZX2Dt7Om3ZDjzTd7i6R5sxT1abhO44114+B2M+m3KSe/PfjVGyEOZiAFxVpk7x6ESiesORuHVqDPxYNvMkiF47kRTN9MurNqm8uPeobt6lZvMEEvMEApw3pF6zx/YGLqI0gCCxN0yhrNLRuXOj1epqmw5tjv/2JzwM6MgzDuJojDs8xTSYTKgQmqNXq2gddjZlTytZGELMxkL2+bO/6YqlPS+SbjKwP/LXWQLYdgiDwDMN4LZTnadeAYqmbwS4IgoPn+RKaptt5y0hH60IZzFdjLxuzb9dqiwRKOwAAIABJREFUH5fLVTp37tyAC+peq3rgdWEFvCmAAS8+F1gBrABWACuAFcAKtGkFXnhh7LEXXvih9Pbboft338GR6Gjw+w/oX37p3PmnDUpNRcbefCABFLHg1HUDmyYR3BXlz3wJMWe+gKQhe6G2cI2nWJ5ZvJsGwQ19V8ABRnvR8NWHqhdhHVAK92uv7gt9LXkclfXw+VAmXldhdnByudmqIheFVVknZbc9D966Eqxa1cdw4kQ7WUFBSmhZmaHmscf+A94AL8qC7aw38J2cfd2gFAFeZL+ArA+8WTR8MGCyFcHdTuFJ/IKjq+S9Yjpzkk1Dbu6txxbdyXd/NgS4GitQfxaDymQHqkwGfKcHofCe9yEvMKuGywGvFCuyiPAE0CiLGN0TRJF4NP1O5+Clk3XITuLFLk+wq4v/olGsP57+k/GM1RPwehZGQw8FlO9AYvgx0FAuIGt6QrXpFah9KNDQUaOLI0J8+eg29QdA9JePZ6jvvK+C6d6hpC7gberY9fVnayyKb0Nse10g1H7/cKcLwoUTBZHskeNKsaJG7lIbzXRNeKhu9gvu7OKWvswv/zspXKQnNCaOxsBdNE99GbyBgMnGxOtwOJwKhULemL6efQKJEwEgVNSqLuQVBKGEJMkmF0qru5ZAYkN9OY4Lo2m6qqmaNHf/QMGsr3h8jYcyoQVBEOuDyBcLuOkpijrvORcCsaIodiAIwiKKogXZRCCfVp5H7hn+OYXUzeZ1Op1GBHVlMhny073iCnTPfWmD7wemAIa8gemFW19/CmDAe/3tOV4xVgArgBXACmAFrhkFJk2a1CE1tXDJww+vqnjmGUgbNgwqRo0Cv/+AnjkzqduagyKTuih/jygAHHwJUiL7QXXcXVCJRELZuymPQ37KE1DqTbT9z0Fq1C1QhdpvuwcyM2fCSW0H8Ot1TSkbE3ggpKxMqlSdYrhPlfAYb7TzArj/P40V5LIv5TJu2irzbinbtLIS3K8/h4f7B5Nb04Z/+un4zJ9+mqI1GPZVSID30KG0hFtu+dr9BzWCpP/43wcaZLlQlad1+/FKGbzoYwR6kTXDm/0eq83OQiDV7LIRReYyCvV7e/t81aMZoxwIsqIM3n89wqePOg+Ks+UgN9iAjmKBNMsZ0RjrslUPhbLAsqMvAV7PWNvpompBo6Q3ilXKKi4t5WQqFcl/sHe+wszaCAR737zpKccnud/KpFg9Ae9X341MP6FyqPmYSrNzVY5z5BbQp6vAnZG33wL0xsFgtLWSrO6Ihfd00t44xiUf3PP01QC81uNnw4BycV/MXwBCcmw1IZMBd+qcViDtTkfoSbsz/YzR3u20+3sYXbEfPt23pSEvsmhwfL38bCjQnzXm+7ENAl6TQqFwZ1z7uqTX+dEaOY4DZCmA/kUFxwLNHnU6nTaSJGUul8uuUqm0giAg+Md5y+z1FVdD9xsD+pA3LUmSteeyKfN764v043neRBCEi6bp7izLFnhmp14Eqe6CeA1ZaDT2rPlajzfQ629hOVTMzel0liNvXwRv0VjIdgMBfWle9FABZXKjffcVC7ovZfJKGqE5kG17fT7Sjdlzf+LAbQJTAEPewPTCra8vBTDgvb72G68WK4AVwApgBbAC15QCkyZNGtWv34GZw4btKvvqK4guLQX5q6+CX69ko0Jrs2cndrV16mDfXb7WhDx2U5+Ektz3oV3aFCguyIbIhrJ3kZDr+0DPW7fDbvTx7gnQKfkxKNL3g8ssAuoKjrIxi5dDmL0M5Gw1RMh0wDBhwGv0FNvt9F1h6m1LqwecBnWv8AuZyOvLQb4hJpoa+UrkmR49DpctXw5hR46ARhCAyMqCmhEjoDqwDNSrewTWr78x4dZb9xaiWTdu7Bn36acvGLZte2jbkCH/6di//6owk0lLWq06/s03/0aEh7usyM8Weep+edtLloMH7ZoyRwW8dfpd6oeRb5kRRJU8biXAi+wcxq58Q/vF0BmWd7bPV9UFvAia/vADH1mxFsJdm0H/kABkNUtQNbwIvTOh+iMSxMCyoy8BXs9Y0fqkWKRYkV3DvR1ucd6XNpgtKXHJRV2Va/SK13Uf3TzD+uHBbxTPpjzJfV2wgJqQeQFGewJeNF529tCORqNCbc7ephijrrBJO4d8hFHc5mxwF+a7ujt65WyeALW5AS+Cu0Sy0f0Q542KkUeY9R3jCI4ibTcdK+XDzbWFnupG2Rogr+Nf2ZFMXuk8hULhV6Ggi8Wt3IWtGvOKPNKggQzeJnvbovGlGEkSWaVStX9biqKoZlnW5E8hMrvdXqJUKoOaYetwOPLkcnmCKIp5BEEYWkPxN8QkPYuR+ft9K/kao/Yo01XKTkXw++LX3BYKdcEsArroPtoXqVCaZztvQB2dNQQ+VSqVfymw/i7Co52H9QPK2vVrHmS7EOwiZgjYkiSJHkJoeZ4/JwhCjUKhiPa2pLYOdy+eBYEkSZFlWQJBfvRxsLyyG3EMmtQFQ94myYc7X8MKYMB7DW8uXhpWACuAFcAKYAWudQUmTpyY3r594Y/jx/9ZmZMD6jlzIGnRIjjqz7oR4F28mIitsd6ftJL+2V2czRPwbhoEN9aXvYv8d9lyYMo2QpjkzXtgGqTo+0F1/D0Xsn/ru/IWQVRZ3g3hot0cEtu/Qq6KooDgALhzHJElVhXYDoIYfx5kkA9KkQVK3RlqdhNAGAx3hB4/blFER4Nt5MgNx9H4DgdQRiPQN98MNXI5iK0tozc7e0jHjRsHhWk01aReX2kqKkrSLlny2nZJmxtvXJ6wd+9dhUOH/qfjggVdwxDg9czQRYAXtc2Vb2ORPQP62NPSAH0uQVRkkYDg7/u7Fqjq2h44HDz500+gL5oHyWMFIIrKQKFSAN+1PZjnkSBODMj+4hLg9ZZNLFlJoNgkOwmeB0CAd1rO27Lb4wdyd6cMcs078i3jLVZUZM3zQuf008HRWQ+pqjmQOd3QvzUB3rrgFP1xkQb+ZW76833KnisJkyXFuoFu9ec/ZZofXFFbyPAgu9EkBsC3Wxry2t/7JlZebn5TLpd7fSPAU49gAaVgWDRIQA7BP8QYPSGRBJ6l7FDUhiAIGUEQyCrB4lmIDEE6tEaKohhBEEwIULpcLrNSqVQGa72Shihz1263V5EkqadpGnnf+gUS/TmTTWnjy66gKWN764tgLdqvugDe1zytzU6C5/k0iqL8ejDia2313a/vDPqbZdzYeYPdzxvM9faAqLkytYO9ngb2C3vyXi2x8TxtRgEMeNvMVuFAsQJYAawAVgArgBXwpsBzz417f+TIbcM7dz5bNWAA3Lh6NeQolZd8bRtS7ccfIeLQISo2Iu5ube5Tv2xHkDZyIFQ7SkGW+z601/eByl6L4Ig0hukYKI/PhsSaAxDa/V9w9OB06CRl8OZMgbSQTLCkPO7dzgGNYSsC2bYZXbuxPcbJoqgfaao6jrDlRoJoAwjrkSsK1l1iEiPUPD0KzrpcQKDMXJoGcfFiiJ4+HQrWrIFQuXx4TElJGd+79978/HyQf/cdxGs0wGm1wN1+O1QMGwaVen0A1KsZjxUCvAsWPAc5OSOOp6buSjh9upc7k7fuRVEABw4cHNC+ffVl9hoS4PW0aAg0XM+s2MXTIDl9B0R00wC35xgVepbhOc3foGDEm4EUsLvcg9ffeEpKOJnDIZA8L7r//5uiCFGrJXm9nq71jK6bwSuNPXdcXMfMgzZ9h/hqK/pajhXoTciiIaC4/Y3U/3bNDUyt/1rUjavMB8ImUxOMHIqnzG2yl25zx1yfes7VO8Jgze4/NDLZGl8KBxN2egO8/o5/tWGkv3H50s/b/eYcuzHxtOY+PM9XC4JQxTBMcmuJs7n371qBu82tU2s5D1IcOJO3te0IjqelFcCAt6V3AM+PFcAKYAWwAlgBrECTFBg3bpwuMZHdMmXKzxUTJ0LH8eOhZOBAMPkz6NmzIN+1C7TVJmXCjr3pWuOofYdDu4NVlQDsrnHQBY0hAd6T/4K4M/+FJFkEsHI9sH2XwqEtd0DXTi/C2bPzIQ4AiJ7zocEKzyc+hdizx+5LIoePEelvv1WIVWMJWt0egHOA6DwAspBvxcxH9zgMRqh8bwKcRPOvWwchNhtQt94K1YsXQ+TEiXD+gw+yuh86ZFdqNFU2mazAOnIklP/+O+jPnQNVaCiwDz4I51uDdYMn4G1oPxDgXb8eMiMiDoZ5Qt5gA16HA8g/3oYkWy6oUXb02nxdyHGVyb5jxwWbDf+u+gEvytRFVh8kynOsc9UFvDRNiBqNf4AXxf3P0ek3MpYiFyhMoqkXVNX4WWTNvzUF3kq3qo8hLGxSiOKeQQcC7+27B7tqW0fTzp+UFU8s3++7dWAtEORV3NqnwrOXbHhfd1Z8c1xCsVFh/eSnqnCgZ/kaP9iApi7g9Xf8lsjuQ5mSjbWi8KUrun/xlfzL/v5tq6+o+7PexrZpib33Fau/59bXON7uY7jbGNVaTx8MeVvPXuBIWl4BDHhbfg9wBFgBrABWACuAFcAKNEEBURSJI0dyltP0gZ7FxaUMAmw9eyoa9MGtO53LJRKFxUxCPqexuFIvZZF+ZXo+z3RMVB5+DVIj+0NlQTbEo77adDC7qoGu2gMRyniwOY0gH34KttS3DOS7e+SN3kkVW5PC7fZ4JZEVL4r7Smil5kGCUgMQnBN4O/JpmCnev/xP85E5QA2Lg0KGATEuDpzDh1/w2c3OhgiDAZw1NUAtXkwn1NSEqVWqRLnNZnQkJ5fXlJbaaLUauDvvBCPPA3HXxWJxTZC3SV1fe+2ZG3/99YVTFRWJNQ0NJAFe1MYT8jYG8NaFrN6yYpHtAZpToQBh3Lge/bdvP0g++2zPithYLffgg//zAfquBLyCAFBe4lS6HLz7NXC5iuL0sfLaInAoG/vcOaciMpJ2ecZXXMzJ0tLkdrTPqF99GbySdq/OuT9LdMgV9puPlloG5jQbkPRn0+UnE0IiD07upH56zE5/2gfaBgHeqtxvoHr02mZZZ1j20I5STLQxVKu6abir2WD12t0xjp/+96+IiIgGHwA1B8TyBLyBjN8SkC+Q+AI9T/X+bObRd6TbNsJduNLfqyVi9Te2prZrib1vKObm1Lq+sS9ajiCPYC+P65qqcPD7N6RRMLy8gx9x8EZEdiyzZs3aE7wR8UhYgbarAAa8bXfvcORYAawAVgArgBXACrj9SEX0B9jyM2eO9lery4iiIlaekaFwv8oeyOVyAZ1fpNEIBku11O/+NwZVlP0lhGe8A6ctJ0CJPHfRvahboEoWAa7jsyC5+8eQW3MANHENwNRDL/c2lP01ORLY9gRPqkjWcVoGrn0EpRpPUFANlOgEmcCDXDlLGPXHKkvh18B/MBaOhoYCjyCkFA/K5Fy+HMJzckCzbx+ExseD/eGHofTrr0PTNJoU5sSJ84TBUFz14YfiyX//G+KmTIFiXQsV4VqwYFTakiUTYc+eu/zyTRw8GFCxG/c1YsS7mX//+4ZDb71lN6DP33hDmedrLxFE/eabtJizZ2OULhdNZmQUmx9++EQZx61rEC6jcb//vmOXN988GTFkSHvullvaVYz2ARVlssG1saL+f/3ujI0FLjQtnnDDoiNnRcqspqv63HbBa9VkEqmff2Yje/emL8ssX7PGFf7oo/LS0FDkwgzAsut8Zp4vXDio0wGRChGTK9zn1Hxzy4Be+ny4Mnrjk11VE8ceJzWq2u8ZX/vk7/3mBryecTQ7rF67O4Zdsu6LsLCwerOdmwtiSYD3/vvvXxqID21LQD7kFyuXywMCrf6eJ1/tGmNH0ZQ9Q2v1VoBOKqgWKHD2tb5A7jdlXYHM40/b5oylvvN2LcFdlmVZmUwm80frttpGEIRTs2bN8mr/1FbXhOPGCjRWAQx4G6sc7ocVwApgBbACWAGsQKtQQAK8NTU1+nF/3Hfjyvx1jE6uFpffNcvUNz6D21Z0mL5r+QydyWklpKJXBaYycmD25JAii5FcOOJ1MyrQhYpjfbTzV/Vnw/5l1cSQbGmOTfv0spF5ac8KxWihqLDa2a/dGbxi8gQoLvkd9KE9wNzuIShvSAinEehdf/97ZxCmkGw1x1AyEB1WmYwzfUQDNZwIl7cn4kMtYGOPQHrKd6DutdtpaA/Fz46o3xe2shKoFSsg/Px5kPXuDeZ16yA0Lg7YzZujDWp1GPfFF7l73n8f2rUE4H355Wf7ulwM4XCE2H/55dV9jT0kU6ZM6Hv48DduT95Fi+CYr3Fefrm3YcuWp/QqVbobllosOfTgwd8aZ8zYWoCynxWKC1myDV29esn7hYXpuNWrjX5npaJs4F8/hoyx/dwFqNyXKAB89AeIk16FwxJgl7Kvs7LAgtpI1ht33NFwUT5pTAT3V/0AiVYjaCqMoVpCG86qE9rZTpVGhVW88rPbm/Ye9fTYCCpO7mudwbhf5Sxlt35iSdQ++8RpMlRrDMaYnmOYX/60bzA8d/2Jq9lh9drdMfyyjV/rdLp6s8yaC2QhwMtxnDB+/Pjf/dFCatMSgDeQ+JqjrdPptMnlclUgYzdl3zwL0ElzSjYSLQF4RVHkOI6DQB4EBKJVY9o2RV9f83kb+1qCu2j9TqfTKJfLI31p0Zbv79ixY8vGjRvdv/fxhRW43hXAgPd6PwF4/VgBrABWACuAFWjjCkiA94ucL2KWH13a5c20F6hK7Snn3APfKv4zZIblibWzNK/2ftSGYO/o317T3tvhFida8tHyPGqYIcv1zeHfFbMHTrGOXfm69vnMJ1zJsj4CH1/lKtxp0n2Wfudm0aNe2ebh0I1UgJA4Goqrc0CX+QGcrU8+ZMtw9J3eiaajKRrTkfgQWp3OyfRdXJxZpNhqFyMK7xIdIktInTJVZHmG7NH+LDx4y15ywUZwvjqT3x0WBg3+wYKA39KlELFjB4QcOgS6kBBwde0aAXJ5e1nv3jtOId9ef+FhsI6Av567/s6XlpYyoF27s0ZfgBdB1tGjJ2S4XJNrISvPsxAbO14xdOhpC0EAqddDdY8emqqiorjwmJiK6ri4Cq+ZvYMGtRvgcBTYtm8Hv175rA/wzlsF4sRXLgFeKfvabAZKEIDwtN7wR49lX4EhlQJ9ZipwqP/6PSDbdAYcEA41pTW3xsO89duei/gmJZZKCQhQ+TO3tzYl/Bnbz+/n6FVTHjlBRYZdVhyvsWNK/a4m3EVzkg6Givnq6Sztu880uYibt7Wza3fHCL9uWqzVav/ydh8VtWJZ1q5UKmObql3d/gsXLhyFMkXHjBmzwp+xW+p17pbM3pV04Xk+GgCsFEW5H8L4ewUTQrYk4A3mOvzVzle75jwX3jyfW6MG9WnkK1an01nIMIyeJEmFL53b6n2O48rnzJlzuK3Gj+PGCgRbAQx4g60oHg8rgBXACmAFsAJYgauqgAR4/zzzZ+h/9/43/Y0OUzSn2MP8itJV1Je3vWSZtPoDzaMZoxwI8EofF1rOk56Ad6ihJ7v0xEb5d8PesxUVa9R8co37VfmsjoMUg7YJ7gJcqMiacTOE286BShEDjv6/wcGGFopsGYxbntIzqnTOXipTsNXnZLLQUielyBR4bj+pH/ht+TDFDn1qDDCEQFB6Uin2jKX4xbvNFk8w6EtMBBjLyoDZtAmBXm1UYWGsevz4Eyck315f/YN5P9iAF2BEelpabuRff529DIwVF+tD4+LKa20BvAHeyMhPFffeu1R2xx0ms8mkU+7cCXROTgIXHZ1abbMpFRkZp02DBu31ah+BfHl37coR9++H7f5k/y6bD4ZUEiIyUy48DdhxDOgqDRhHjLuQhX3R89edRezp/+uv9nUhckUFMHI5CB+uBLj5PjhJEEAsXHJL5guL/l4iAV6zw0o8v/J17eTej9p6xGdw6PMnlk3THSw9SkdrIoVFD31WE6OLEj7Z+rXyP7sWuKHwE70etk3p95i91FRGjsueHHLeYiRnj3jdPLzjYHbV8XWyhfuWKP9zzxyTVvH/7J0HeFRl1sfPbdNb2mTSK4QAoSf0IkWkiAIqCKLiggrqggVlWSu4FgRB3EV3VaqAgIBIW1QUUKRIT+gBQnrPZPrMbd/zTjIwhElmJjMB3O/e5+GBzH3Lef/vnQnzu+f+j5xHgHf9vCMq5TOTruAJUV5tMHxdq2Pv8STjoa8llU9s8Zq17euY3tpJT7QKD/ltVJjijam5mFTs3MNgHgjw8lv3H1AoFF+7j2u1Wq0kSRoJgpDhOK4I5pxoLASAvv322zHo374C3juVuesNVgVbG0/jsSyL9iCUIIh8f+cLJH734m8cx2E4jvN3IoM3kDX4q5ev7VsiJrvdzuM4zjbMVG6JuXxdp7/tvMWKsrEtFkueXC5P9XfsP1N7mqZzFi5c2ORTVH+m9QixCgoEqoAAeANVUOgvKCAoICggKCAoIChwRxVwAV4UxD8P/rPdC/tfSOqoSed+eHShXiOR83qbGbt/yyuqI6VnSZcdg7tFwwf9ppsR3G0TmsCuOrtL3Dm0Iyx9+P0apUzO/a1qYPaenmymJAasqMhaq5ngtGvwdrBmwA+Of6o9T0/HURE4ZA5gLROJOetCgpA7mIhe+VUd2/1OjG4FET3aASbCMOLMGZ67eAzo8FgodoFBb/M0PH/unCZ8+/YBibNmfedT9qm/43tr3xKAF835179qI7Kyztgoiq0tLNSqc3NjyJ49s6sHD/7jetGqV17pkXTo0HNhCkU6w3F2rFOnKfLnny9k4uKMtvz8SE1kZKXxX/9imalT67Jq168flGowyFV6vUqelpZfOWrU/utAEWXbTp8e1keprOIyM8GAsn+HDAGn1YMnDVD7nV9DgqUK5DwDhDYJagaPgwLkC/zpLogvMIOCBsDbhoN+ehPjNKavO+BF2buVVUBFhIHjHxsB7z0WcgcMAAOy5Bg1dkdiTG+F3gVozbQF++yB+QYEeBHIReMjgItg7Q8X94pf6/+C+cN9n8rnDpltMjsQEH5L+fGId4wnSrLJ3Mo8ok9id3pTznYJavfS9jeV07KetHaOzaAxHAAB3g3zjqukj466QmWkBgx4+4MqSg2EmKnUyy05OUo285LTv7gljiq22L7F/FGJa2xRvk4RvumhSNlfJxUTsdrrxfGCObd1yTehWEl1oRKIj9C4LQ1SXQDIvciaL+tp6bgai8FTNqUv8Qa7Dcuy8c0BvMGMA9kEAADHcZzz8wbHcfSdHScIokW/u98te+CuZbBjQu8LjuMIsVh8k5begGkw9zfQsXyMFX0mqwOd627ujyD2hx9+2Ghx27s5diE2QYGWUqBFf0m0VNDCuIICggKCAoICggKCAoICLgVcgPe5H55rdaniUuSKe96hthw9JFlw9RNi9QNz9FN/fE/52eBXTS6Lhjahiczbvf9yHeK8feArqZG2YEXGcgJZNby+92v1yMTRTKcOSUYEeJFFg+EcSFXp4DP4cQFee8XTYuB4DH1LxwjgSPm7bEjXHXrdfVCdcRFSHhkNBGEEEeXAKKkIuC+X8fYZr8Axb/YMje2+xSISf/HF6M4zZqw/dCeukJYCvAA7zw0Z8nmaa00//vjshfvuW5qUnn4wRiw2V0dGbik7fRpUf/zRTcMwrUAiIfh+/baJpkzhKatVQpIkw0RGVpsXLwZ+ypQbtgkXL8aqpVI7u3173/Rp0zY7M7XRsWULJKakQLjFginS03nTuXMAVVVQMWJE477IqF/D7NyPtkBiYQqEazPq7DaKDwPZqgoqZjYyDvJWtlicdhJMQ89gV5Zwu0TgEOC9UgnceRPUtukFJcjXFwHeR5/YHKtI0nJbrn3Hdopqz8zf90+5K4P39d0fKMa2H2lDsBcBYBfYRdm4KDb0mifA+23OdklncR9sb/E+6p2uC3hcxPFilc1eI75Qu/Gtn2uljzzAivp2DtiDdxxEpIQDIeNYFrfkXlPhSTcytIN9LSM4/Yl+8mXXuJhJQupWTE2Tjh9VGAxY3ej7c8W2OOyP88vlcrkzI72lsjTdAZC/gBfFdScgL3oUH4FMiqKu26wEe999GY/juFAcx6t9aXu729Tviw0A5C0xt4/gsCWmbnTMYMXUWNauJx/k27pAPyfzRQ+e5+UYhvldaNbPUO54c2RBsWjRIp+KuHoLdubMmRqKohI/+uijk97aCucFBe5mBQTAezfvjhCboICggKCAoICggKCAVwXcAS/QoH4rc5Ji/8lcyT/y3sOfjX6W+7z4c3xJ9zdtGjwMW1f5tRNmuQAvyuSdsOMt5edDXjXNO7hMhgDv3IPLZA9GP4S3kXchlm58pxKrVoSQIsZxaeY31wGg16DQY/qPZrU1XX5eLg5tS6P21sqjYk37lYaoYQfLqRBg252EtNYxQHEMEEoZAf36srY1a8DmyjD1ZQ5PbRYtGt9z+vRvD4vFDNfcMZrbb+XKEe03bJhOnzgx/EJzx7i53/D0up93enxcX60ulnTt+nRGVlaJWKXSF6alXanU64FCkDQ3Ny4lM7NGdM89Jqef5qFDQNbUQMVwD8Xrlix5JHPChP+eCw83mI4eTY47fLg6btQoEaXX1/I0zWGdOtG1ixYB78/eINg76ztoHzPBrfgaD5C7CPgl9VnErrW6/JRXrsyMrq5OFkmlYm7QoMsVr79eVyAOtXPPEq6qAIkmBvSpWVDmcABmtwNO04CntNvWPqKzwkKQuL2hRUNDwOuCue42DZ4sGp5vO9PxS+F+Uaq2LWzN/Ro6RfaAj+/5N6c35Fp2rdtbJn/qoRoiNd4vz1JP14YL8KJzpWezNS+ffI6b3vPJJu0lUCbyrJ1zlajPkNR+jkX3zzP6ai/hDnhRf+2HE1tLOmQB0TapiozXmfHoCATSgnpYPt+kJs9e+0Iul7eo/QTykiUIogwF/2cBvChWBNvQo/MYhpFBFd6PwVB2J8/zDtSlOQDeFwDnRzi3NLVarSUt4dXc0nEHsuZAY2ssaxfdVECurtFpAAAgAElEQVT+1C2dGR3I2uvfF07bGJTR7a0AHrpBga5ff32kA43xTvQ3GAxHly5dGvDvnieffFKi0+l6oDV88MEHe+/EWoQ5BQWCpYAAeIOlpDCOoICggKCAoICggKDAHVHABXgrLZXkoLWD+p6uOu3Mbvqww98dMwfda/x07w/KV078Q4Rey9K1ZbaNXmBA1g3oZ1fRtUfSBjlQJu/7R1bJ3Nvs3fuXmoyM3MLz5xOjNu3tHH7t2S3ZvizSXgXkxUUQZy/LElnzU6WcgySUbXNrAfsda/Ma5JPrIGV0BoT36g6YXI7D6RM8r1a/AQCUtXt3RUDZkEeP6mJat64pV6nsTrBsMLyUB56dBXxZis9t1q4dqs7ObpO0cuXiIGbAuAPeSgKcrDT0ukdqdPRxXUTE/Lju3UPIysqCiq5dzzFZWRbbmjWlkQpFlFqhKLFzHHChoUBHRkL14MGebRa++ur+tjjOyfV6FSUWG2pxfL/smWeMTv0OHgRNfHy4dcOGSpt79q83YRoFvIuBX+KWRYzGWb8ewvfs6R568uR0jVTahuU4HjObTxH337+q9J13Djh9fF0HGhfB3B07IPT0aYhSKkHE8Bopg8XDuGfedMS0iXBmbnkDvA0zeFEfZOOQGp7IIs9d9DPPAsz/7huNg7DjNXgt9lLP9/l/H3sPezBtHE8W2dhf/jhVpn7tiUvetGjqPG224EAQ/GOS2GSUwVtsKMQfXtk/xEjXwmej59f6Yi+BspBdALvUVIbfYi/h5kWMYmmYwYtei/xybBxVHPELKGUsTxKtgcBj8ahwM5kaK8fjIo1EUowJk4gCumlifm9FuKSi9h2JRNKinpF2u10kFoude9gcwNuSha18uVbQY/nIh9ZlUeANavkyZnPaoIxZ1M9X0OsCkQhUtxQ0dDgcNSKRKKQ562nyfUjTzJ3SubG4Wuo6bG7WLoL/DMOIeZ6vJEkSQVRNsPeh4Xj+wG1PdhZ3Ihu/pTVxjc9xnI2m6Uocx/WB+PDOmjVLRxBEGzSuAHhv1+4J87SUAgLgbSllhXEFBQQFBAUEBQQFBAVuiwLuHrwVFRWxPH85VaNx2NHk2dk2OQCPxcWJbBoN4XxM3p+jqmpgNtTVzYKff+ma+nO5BsrH7fH6SCACvLlLIEY3FKpZO+A4ysIkgc9fDbpWL0FBm4OQ9mA/kElxgsQdPH5iL/ADh32P8TzwIeEimzZG7LMdRMP1FBbKVCoVY1OpHE7A474Gf9buT9v8fJ3i888fbrtixZIj/vTz3hYBXqT/hHKAEwq0lwB9agHG6EeOXNwhMvI8JhJtM7/xRtmlOXMGpOE4ESES5TMdOxaKMzMlTFRUjfngQaAqK6Fi1CjIa2q+n3/uGtu9+7FilDG7axckpKRAWEYGsDk5mCI7mwS7XaOfPLnCr2rd9RYNYdqMuouo6BCQaTVQMcMtixgB21WrQLtz51Nag+EZCrWTSgm2rMwu1mrfs2/cuCMbeQY3jB3ZSCQkQERKigSrtkrFp/JqrCltlrIxKe2c13lDwOvJg/fxLuOsSw8tl308Yq4RQdIXt72hvLf1ALsL8Bbry/GZm/6hmd35A/7rwi/wl3q8x/9z39vY0PCHeb5AzS/7YgPc8/usX3GC8OhN3JTejM2GX9i8O54xWxXAc/hLQx4gWicmM+tPLxdniNNEHxx5nZzWd5IRAV5P9hL9kno5jhWdog7mH6VQMThXBi/K6nUHvL0TMx3Ibxhl97riaQh4FQczdJKLCWpVSfK/ZDLZAdSOpmmxw+FIZFk2kdMoOgPLxUOoiiESdaxocJYFD1U731/+HKbX/hkXglNT/OnTnLY2m80gkUhUqK+/gLfe/xVBzbvme6I/kKs5egW7T0tCNY7jVDiOO4uABvu423RuCcDbnKxd5PWKwDqGYWqRSOS8WWy32y1isdhZnLKlDn/3w10vDz7OBEoCRjdOHA4HKuR3x+1Qgq0bwzBO2FteXl65YsUKn5/AePnll9tQFKVD8QiAN9i7Iox3uxW4a35x3+6FC/MJCggKCAoICggKCAr8byjgDniNRmNIbW1uBs/XwJkzVqVGQ9Bdusiugx1/V9wQjq5dPzjjj5jySnOf09cLNDU2ZsF6CJMngj20O5hYG+BXvoDWwINMgsmlXRmaeHgEhklIBZz4wcilSxms+yN1gHfywQ+x74t+xVRiOb/1gfkG5B3smsM949i9UJyreNyGC3tEi498p1g7ZJElUUc6v+DcDsCL5pk7d1rHa9fSjCdOjCgvLU0N+LHJujUjwFsiBvg01wXaAaxEt27ftnryydzaMWP2XVq/HsISEwFl6kJRUYiisrImeswYgoqIYJ2Qn+cBvNkrIPuDXbsg3mwGBSpmFBICtVYrEDYbyGprQbx7Ny6fNq1r+bBhN4q6+XItoXE/3QkJBRaQO3gg2mmhZnqDLOKmAe/7to0btzuLwrnP5yy69h20n1Bv/3CtQKvmIqqthuKP8dguHS04CXxDwIt+fmbLK6rTpWfJSEUEt2bc0lp3ewY0vguSuuZCwLevahjfSz2GWl/9JfbFqY+wdoruMDdtKxRdweC1N77nI3sfrRm9cVa2v5D37NqtiSFpSeG6rh2c1/egIoc8mpLRam24tez8WfXLx6fBtJ5PmD0BXmQvMarNUNsXR7+WudbhgtOdozKYieunqxH0faXfdDOCu8mhCex3Z3eJO+jaMv8evcBgosrMLosGokItiVz+UKiUV2yRSqX/bWpf7Xa7zmazKTi1fJL4wQFiqns7jzdi2NxCBZEae9N7gC2vEds+XsNrMOrvvlw7gbRxzyD1F/C2BFQLZC2uvv7CrmDM2dwxWjJWnufFGIY5P9uCfQS7oFmg8TVmrdCccZuTtYsyRHmez7PZbKRMJkt0tw5pyT1G62vO+AhEoxjRPqIxvPlZ363v9ebsr3sflmX1vnjposxdjuM0KBMbx3EJTdOlCxcuvF64NdA4hP6CAndCAQHw3gnVhTkFBQQFBAUEBQQFBAWCpoA74EWDXrlyrldISAV+/rxFVlvLkgjwNid7F43lCY5++q+HMguiKvRMVLXR1DO7tLGFIKhbvBVCGSMQ1hKI0A4CWUQXCsiKMIllq5EfnsphcenRlktrC+UPdKK5qIHfY98XHeC3FvyGzWs7hy2WX7a+d2SFdO2IuU5Aff+WV1RHSs+S7jD3bGUecW9id3p5znYJ8g+esONN5cx2z/CtxN3wpCQDqqJ92wAvmmvt2iGxZ860jSwvj7ft2PHSmcA3+d62AKVigNMnAPYpWrc+nhgRoSUcjiWS1auPHEXgE0HUrVsh9MwZkDscgMfHQ8i0aXD9UXoEeBsWV2sYl6uoWkZ9MbTDh4FERdUGDHBaOsCAAdC1detO5OTJRMU99xzzmsHdcPyGxdcankeQes+e7mEnTz6nlkrT0JPpmNl8khg16uvSt9/+7SaLBtTXHfBWVqplRh4nsfAaQ+3VJRIX4A1c+7oReA6g+pJYxtgokcMgwwFiASNYuFxoxt74ZzHDmt+FTi+pC7tNfifPZbdAScRNZvSidufWbWufMWUczhvNEkwqdjxAaMWiy0W4SqFgDeZr/EtHXiSbKhCHMngLa4vxF+oLJrpnKLvWjl4z0Ras3FhOvNb/BfM/Dy6ToUJzOp3M4O7BK9/XITTsj94/qETqHb7ohkCKgeAnYm2Tukon3ue0xDD//bMkzu6gicQomr1caCYzWulEQzKLiTidBZ1nzl5V2dfuLtCw2GJf5gikjXsGqb+AtyXtBQJZE+rbHOjV3DkDycJtyThbEsq15NjN3YfGiqP5Oh5N0+Ucx4X56rXLsiy6yYdsnsyN+dgGY38RhEUf9CijFkfP+AQhu9ZlKYJuUvqSgX83Zuv7uq+e2iFAizJ4aZq2LV68WN/UWO62DO7tBMgbyA4Ife8GBQTAezfsghCDoICggKCAoICggKBAQArwPJ/lGmDjxhWjtdpfx65ceS5y1ixpnlaLMQcOMKrevUm/H2t1OPZ47PP118OSyspCivU0FV42e2VRU8HbK4As/QHaxo0HAsOAp8rClLW8xm5dYiDCRUo6obpA9kg3HLo8toU7XnMeVlz6AX+11Qwn4F15dof4i6GzTbvzDlNKSs4vOb5eOqb1ADvyDEbZuu6Ad0hipmPzxb3ib+6fZ8zPl2sUCtYWGmqz3a4MXncN5sx5vu+KFZ/+GtCmOjvfALz33DOtW5s2Z5hWrcTWy5d/srzwAhS7Z7ZWVwOB4wC//AJxLnsFNEJTxdWcYK5BNix6zVPWb0IC9Js/f1CxwSBXTZ36/XFXX2TpIJEEZnKMIPWmTRC+alW36OrqFFRkjR048ErlG2/8lu8qstZQy3ooHRYVpRabRAycPGt2pLZdysYk11k0BPvgaMDKToYoGXsMiYsBLl+zwhsL8nmQLuC0WedM4W071dqtV+Q8Z8c1Md307cfMLgCrXc3XGCmurJrFNUqHK6vVBXjbjx2m4Kr1JOAEPBCWDJLCCl6OY7wlutDwkptvrid7CQRsXYXi5CI5j7KTJ3V5yOqyl0DF1tD5d4a8alp6cJmsKcCLLBoURzoolQ7tK2KxuNGbNg01NXJMd1YlewwsNqWGw59E5y0WS6pMJsuttVkmciIqBTBIwCJCzEASSuxC/ja1Wr25sb2x2+0pYrH4cqB75w6gmgF4WV89ZwON09f+CFxxHIe+t7oyE1u8CFsggDeQvk1p0tJAzpUB6uu+3Ml2vsJotCaapo3efItZlpXwPC/FMAyB3UbtV4KR5Yzenwjq+gJh/dG4OeDZVx39ieNOtfXVXqExuIviFgDvndo9Yd5gKSAA3mApKYwjKCAoICggKCAoIChwVyjw+OOPh8XHm/bm529W5uaCvKgIpD16QPX+/RB+7BgcDlaQyHf2t986EoWlYUmXn96cwytsHsFabQ7Iyn+B9PhHgMCNcjEOIjCERJov/kvMVqQtuThs72OdHk4tFz0wfTOG48BvyvuNm3L4faJhQTgUd2MWDR/0m25GcLdNaAK76uwuceeQTvDf8e9Vo2Jytxvwzpkzo9eKFYt/D47OdRYNaWkTHYMGfccPGnSgwGIBAv25/36o9jQHgqU7d0KCxQJyngdCq4Waxoqrof6NAV5PWb8I8k6fPomdMWP1wQ1fyNNxixkDFvDwRNAPGee5gJs/OiBIjeIPDQVWIrmRhdzUOvPzwyJNGC8yqSnThLGLidjEaJ+9Bz2NiwqrAQaAoXp2DY7qCxKZqSxKQkjlcDnfys9+53ss9p4NmJ0/Y4sfrWBDuypozMFTFb8ZJdS5dD5Z3J7mbGYOM7MOjJCUE9ExuHh4r1oEes+s3ZoYptXGhaWHs6zWZrmvOFoRacdAFm+uNTpMmDvgbcxeAvntzto5V4nC9GQv4fITRoD430dWyTxZNEjOJ2g03w6qEmPS/Uqlcr8/+4Xa2my2UIlE4vFadI1lsVjiWJaNVSqVBxsb32azdSKZ6lkYjp9kiJDNgYDeQADv3Qj5WgqYNrXXgejQUlnQLQ3j7oTO/r7fXO390QL551IUpXS3WHCNQ9M0heM4hWwvcBy/xeu8YXz+zNuwr6t44N12AyWQNTV3/5rq15idhrf3lc1mcxZ4FbJ3W2JXhDH/LAoIgPfPslNCnIICggKCAoICggKCAj4r8PLLEz574IF9WWfOFJEPPADVTz0FaQhbLVsGQfdXO3s2IWTdpoEJZW8sd365EF+O1bJSq52JrnJaJBSsh3D9QTI5cRxJKWMjsBqLjTVcIriC0lGl7Uovh0wceFllLXDAqKFf4UvOfg0XzQX85ofm1RwuzSGm75mv2D56gSFOpXVmrrkDXncx3j7wldRIW7AiYznxTuaLzNzfV0mf7TrU1Dch3XE7AG9BQYTi7NnksH37esQED+6iFQ5Px3GbaMAAiSI5eVchxwHWowfUDhsG+sYyW126NGaLUP/6TVm3rmzYdu2AQ1nWyKKhpgYqhrsVQ3ONGxeHD2gbzcHkgRgM6ytzqBRmy/6TINqejXPjnkmrbNfuSrVUavc7W9zni7tBwzpAPbA1SRI8y3bSGDpVmtlO+fn+jsfSgFX8yqjsBs6ZHSmNxB3h3UkTuungGgu1OfV+QivaGCm10CxfozmIK7v96rCeUIlbPx3BgM1B8DzDsyIbe+HfZkfy42QOHmdxAmcEUqXHWyskFa0jiagoG0dz5NWCSzJLa4MReIp4eeg4vHWCtkWyjxtq0bDIWszCyXEhVGSLFz/ztiespWTl2Ljd5fvLOosqHJGFhEz3kbc+ns4HYtFwN8GeOwkcAwG8aE/qfVBRUaugZWq2tB7eAFpzrsWW6INsFFBSN0EQxQzDKEmSNCIf1abmYhhGTpKk004FHUhL5GdMkqRfnznu14U/75VAr6fm6NhwPxuLt6Uzw/2JvakieN6uf+S9i+Zy+e/OnDnTeU1IJBLn3yzLOv/2dK0Imbv+7JLQ9m5WQAC8d/PuCLEJCggKCAoICggKCAo0S4Hnn38yf86cFc5HnZG/6e7dEL5sGVxo1mBNdGJZDPvk0/E9s4muZ6Kt2Um0ropna2KB5GiC7nTKUJt19ErN3zp2TYntBsevbZfSGoyxRUebTVdwTp+56NLj5ZO7PD0zFMd4wNqoFuAf/bEMKippeK7zY3SZrQrmHPwHufGBubVNAV5UbG3CjreUnw951TTv4DIZ8uJ9fe/XqjGxo6FDSEd+8+a3qqOiysxt216piourCFLxszpRPvlkYtvy8giZxaLAyspSTHv3PnkuuBqjDF6AkSMHisLDz2Kvvro8W6O5ueCYr/OhzNhtb0GC7SLIMQbw8EzQD/l7XdatXg/kwmWQgQNIcBxwsRwMLz8JZyjq1ixaBFTXfijt0inULucBMI7jged5+HwPye85zWK7dyeWtWt3Ncg6+LbK9esHpx3WVYGp/wm/r/W8NaBljaChFCDiAXDGCjZJOFTFjIYq99mRt3TBd5BI1IrCSYtSxKZWFbAGUCeNkMs4udUBJMchi4tLi4FPmgI5VIMCcWgs+W8dongxzVoyz5WzZsCBAHhJtzwpikhu0ar0rnW4A15kzyDNTpWr9QkfSyQS502aO3VwtvLn7ovak9pGfU1/orJV+M/lvcsome5df+MJpMhaMB5B9zfextp7AzrBmsfTOMGaG+0Fx3EoMxT3VvTK23qCFVNj86DMb3SOoqgWt8DwttamzjMME0KSZI3VajWj4lioGJpUKkW+uR6P5lgXeLsmEUzkeZ7DMCykKasFl71IoHvfHL0aXi9NgVx/YLWvsbhd+85rypXBzDAMiETo1wyAw+HASJIEZMHiTSNv+4ggutFozJVKpRqKonS+xOmrrYMvYwltBAXuBgUEwHs37IIQg6CAoICggKCAoICgQFAVePrpp784c2b9QyxbyyxaBBeffx7abNsGp4M5CccBLP5kQs8FXRc4H7vW6fMVIaYy2bnYzHL0871nV6VqbX+EXcyu4o48/vUf2m/ebl0uDjXBiGdKYdPHMTBwQvnjpU90RYCXYFk8Pexj7GJRNUz55e/Y6cqzzlDnD/gbOzr2Hnt8hNiKfvaUwev+Gsrkff/IKpnL3kFOKPC9e6fWFBZGyoqKwhU0TfEKhcUSE1MeEPCtqFBL8vKiVd99NyB906Y3jxkMuqCC4xv7VAd4AXae69NnbccxY5bbxo//yW94ieDukqcgLessqNNFwIko4E7zgNXcAxUP/gPyPtoCiYUpEB7SCljk41t2AohWVVAxcwR4LnC2BNqP7wnEpcuUPCwU6LAQ2v7R9yT+5TZM+cknzLnhw3nnNeDPgewZUHtkz+BPP/e2zQW89iogz38E7WMfBJG6fd381ceAKNkGTJtXIVusBdp9HgRlVWsGdaK75OU7ul2uLNwCiYoUCNNk1PWtOgSkowYqojxkQDe2thma5Sm3G/BqP39YK6/R/YzjuFkqlf63uboHqx9trph4b9QvWRmhV5yWDzsLeoXkmLPWSySSRq0dPM0dSAYvGq+lQaI/enmKxVVMqiUfdQ+2Bna73SIWi5t9A+N2rNmffbmdbb3ddEDaIGiIDlS0DP3tgtTeoKC/60D7iOO4iSAIGY7jiqayYlmWNSAAjWFYWGMF2/yd35/2ntbeFMgNJuStz2BH++DB7MefVdxo21QWNMMwlZWVlYVarTYV7YuvMwiA11elhHZ/FgUEwPtn2SkhTkEBQQFBAUEBQQFBAZ8VePrpp5/Iz/92YV5eNfnzz3Bi1CjosGQJnE9MhEaLpzQ2+K+/dkb2DrccfxxLD1vQZUGTXrOxVRfVhdnHSbhyWglPvZfnHOQ/ryRDRn899Ly/uvevkzo9OeSKKqOrBmsdtgguFlqA0vIgkeDOb6vom6rlKkC7eJmRJJtXyMvdoqGyUqXIz9eFFRbqbgK+Tz21rY4oN3F88cXo9JISnchqlYppWgQGQ5i9qirWcfDg+BbMVr0BeHv3XtNx7NgVzQK8q1aB1roCYp4WAc9wAEtDQHZNB3ieFCCrKxTlO0AZMwGufxFFGai5i4BfMhVy3Au5IXkQLF76HnTIDAdF61gAEQXM+WJgPt8ll1oo1rZxo+0Pb1q6n0fjbdwIYefOgRzB5e7doXb4cO8WFJ7mcAHe2m4nLgEBPOFj8TdLAYiurYFOrZ6/AZeRBjmvA9VqBpxUJIPTZsF0GSQ1R0GOFWlC5GdTQqwPHMtVdQSLVAt08U5I4Ot9j0VaqIkcDAU44fs124rKlMkw1W3JHLTwBqbiWympvpr+rRIP8Que+rO3/rZlzUXzJ7faQmtEpuufUx+feSKOlEf5ZR/x/wHw+pLx56/+LdkeZXx6sxFoyfn/zGN7g7SeYPztzEZmGAb97sARXOZ5nrLZbOgGTZVMJotCvr8sy0YSBFF2u/egMd1a2qrBVUQOAJBNVSmGYbE0TeMkSToCeQ80FjfHcSae5wtxHE/15LPsSXf0fqRpOs+bX+/t3jNhPkGBQBUQAG+gCgr9BQUEBQQFBAUEBQQF7joFEOCtrf3uw/37y1WosNrs2ZDUuTMYx42DSn+CXbt+aMbBgizSIA21NOz3Y8Y43zJJy6+K4ewRJViNBPAcBmHRdkjpZIbwWAfY9OSA35/JTJLnUy9O/QIzYQyvTACOZXGMJHmn764lL3iAt+EaEPDdu7dLGsOQpqYyY1HhtCNHHiwxGLTm6uoYg8WivqWQl0JRLSJJu1Svj3J6DwfnGJ4uFtskQ4aM4GJjL8Obb352qulxMVCpPk50b2O18vihQ1aV4hoj7cDx2DElR9S25XGJGsBMYjxrwVlrJUB0JnZT5mzVQYAR3ZRlIhHmzAgzGF7KQ8gd+fXGx0N46QWgzOWA1VYDUWah7Cu3guTSJdqvIl0I7n76KbRRKECEPKKlUjDGxUGlyQQ48o72V8O1a+9J+3K/TFlerrZxtAgPybykT//7Aa+gFWXkXlkGnZMmA5DyOshrrwUydxFA65fhhMtmweknfQoU/dreRzkiK22//3iUiugN+uj6WF12C4SXAnH+rivY7SUnWsnC9va6GEJEfRXssZs7HnrsXMoWvDctbX2p+xhHy9IU+6v6niJl4V/7M7YLeq1bt24U6vfoo49+70v/YGeu+jKntzbuvpzu8bWUr2lLZMsGmsHrTaP/5fNNAd678XptuBe3A+7bbDYDRVFy96z2xrTx16rB9X5AWdJisdj5pImnw2XJwDAMLZVKOZZlUeby9f8rIJ9bhmF4giDCRCIR+p3n19HYeqxWa4lUKo3yZzDBc9cftYS2fyYFBMD7Z9otIVZBAUEBQQFBAUEBQQGfFECA12b7/oMffyxV79oFx4YNg64I9Hrq/PHiCb3sDhH87dUVN2Xj6vVy6efLHm6/pNt7fmVk3jKH3YwDTvDAsRjgBAAlcYJb52E34zLaQo3euzRr9mvTeBNnwiHUimESAAwY4CwsL7WTdHqCtNkWCN6KrKEM5XPn4iVPP73VIzxFcNdb4bTU1MPSbt2+0+E4E3vkyENHc3O7Oy0lAj2iozP6SCQWbtEicW5m5jkfbA8ICAv7OcN9XpoG7No1u0Rs43GZnqFKQnlcHA3AIGwrAp6UEWzNRQ6X6TBeoqqDuTY9j6kY0uGyxkCvIR3NZhb/7jtoP6E+29dmAwzDAGbPxiS//qoQHTtm3OfPmjduhKSICIjs3x9sZjMQx44BYTJB2cmTwL3wAhQ3zB72NvZjj43tduzSWAmvaW1CcdGmE6R20IqK9u8ccFpN1ANYj5m9BRshSaIDrao1oORdqM0GjLVBWfRIcGaeo7756yAi7V6duejv0emGbqeLk19gis6/D3GpL0CxJ69db/He7vMha+4LkeVHh3ISujSMiHn1ds/f1HxWqzUzXXbyiVEJ+yoatlt+aVRoBZu8QCKRFPga8/8S4HVefyzLMwzDIb9OF8SqB0p8MB8Dd34s2+0sSZKoOlrQvitbrdZqiqK0/hb18nW/g9HOBejuNg/epiwa/gyAl2GYapIkQ4OxR42NYbfbK9zn4DiOb6rAH7rGCYKgUOYxy7LIH1rCMEw5em/RNG1F1hKu95n7+w3N7+l9Ue+vq8BxPJzjuOqmLCkQXEWZvGiOYGiC1i4WiyN8HUvI3vVVKaHdn1GBoP3S+jMuXohZUEBQQFBAUEBQQFDgf1MBF+A9cqRUNm8eXPrqK4ipqABRQx9eBHddNgsvHJrTC0He7OyU2IyMy4U//9Itdd2FsbCj7RO5zVKp9LIELh6VQ201BcBjoI2zQVJHC2jj7cDYcFj1UzwUOBSUw04lULWybp3GVtTWhjkY7UK1RFdNKTVl8oxYY0XXSFJvtQLeuzdpaE4cDscer/1Wrx7W0WiUwvTpm2+CvH/8ka794ounorZvf6XRzNl+/VbFRkefDz16dFRRSspRRqMpkZSUtGH37590PVtapSpT6M6I9mEAACAASURBVHS5YRcv9r7F07apNQUCeJE38Zbc/SKVWM6v6v++pWdMe+bA+dOSx4/+XWyizXBvcl9+0ag5TJmpEh5d8xJVZq2A+T3nMINi+/K/lf7Grbm0hdg2eoFBI0G11DwDXvQ6oqGLFwP/8cdYyM8/x1xq3bqwyJd9QsXatmyB9kOGgESrBQcCvGis//wHmJoa0M+YAUUREeBzhffqaiDvGTalhxWeJHiM54HCHYRMZMPwt/nMlTvOqj6BmNBzoCBowGszQW/4+80WCqh4GrJZYM0gBx4IceTNNgsuwNumezJZ9IkqUt/5ZEnKNCj5swBeUb5OEbbp3uIwInqRL/tzO9qYzeZOcrncWdiNsVb/ZUDE/s5dws/fAngPlmXo9lcP3OqvTzCCXxs2bBiNxvc1g5fneTmGYebbsf5gzBFM31D3eFxAuamMRT/jD6l/lBw9pn7XfQdvCc9UP/W5pbkvmdQuO4BANXXNhcBosAE38uIlCEIVqB5N9ec4ToXjuNff9V7GiEGWCjiON+oDj95v9b7CyOfWaLFYcqRSKfK9JVAxQV+0Q5n3Doejxh8o21jczYHFQvZuS16Jwth3WoG77pfLnRZEmF9QQFBAUEBQQFBAUODPr4AL8F68WEpyHGBlZSBJTQXT6tVw3S/WHe6iFT+z943+gwb1YCWqaFYjr+UddpI4H9G/jBbJfYZsTuBH2zDAABwFl2X2i2VKjIrigOUxnivDJO1ia0WxrayWk5c0146qpP/ZFOfMdFXXblWxjtoak2n8GYAvIwCmVPTsObvr0KE/Vk+ZcuHy++9DXHMyOv3Zye3b+3Q0mSS3eNzOnTut4/btz5cUFra9JYN29Oh5XYzGiMqffno23zWXTperyMzcFEqSjtCqqiR7ePhVOUnaMatVZVapKjRr1nzkwbfYjAMQPIDECVNvHC6LhuFcbOwVHywa6jJ4N1zYI9p8ca/4m/vnGX8vyiHfPbRc9o/Or9hmHVogm9xqItc+pTX+5u8fYENb9+VoM4/lVxdwY9v0tCzL3i75qP8L5ok731S+3mOypVdM++t778qERhYNKSkQllFfUOzQISBraqBizhx13ODBfNWCBYYmPYkR2CUI4FkWMJQNPHQoiCX1lgbotbc+AKosDBwaHdBtw0E/fQgUoPbe9vK9byDpmxWT4oCYhtK/MYeVBsZO2CnlB9Z+7bcbHjwMYemyOmB80gTk3kFQYXnn1iJyTdks5H8DYcZTEHKP9tHw8hfXHTr1CiRH9Ad99P3+20l4W0+wz4ctu1+nLk/6RCaTnQ/22L6OZzAYhlKU8S8Yhm0mCH5wTEwJW1ISUUUQCXN4W/niJ5I3mN39d13j3k7AS9N0OEVRflnZ+Lr+lmjXkhmc3rxf/VmPw+GQiUQiC3rMHWUh301HsCBpc9bEsix6VP80wzDxKAOVYZhcHMdJBBF5npeSJCn2Nm5TcJrneTXP8whGor9NOI6X8TyfZ7VaGZRt6rIKcLc2COa+o9hvRwYvz/NiDMPs3rTydj4Qv2B/dAtEE47jbHa7HYF4KSp4509RNdf6Bcjr7UoQzv9ZFRAA759154S4BQUEBQQFBAUEBQQFGlXABXgpiqdat7YZJk2qvSlztCHcRQN1vfJz7PPjx4iT5YQstOqChgecrwlr5YefLAdMdZmItZgI4HmMNXIkz8VjPCd2/n8Lwy08RpVxspR4k+VyteJibiw/Yx5rDbMUK1g7CXr9V0aAqWcBNoSOHMnoxOKDxIQJmy527w6m2wF4kVVDUVEYNPTi/eSTiW23bJlmbph9O3DgF205DqP37p1yydNGJCUdD9FqL6uuXOlcVVGRet1iYuLEWb1uQF4bDrA+BEBPAnAYQKwdYIy+Dvai40aRtZ49v8kYNepr+xNP7LjY+KVfB3gR1F2es13yxdDZJvd/T/nvB4on242wx4haU387+LH4gaR7uVq6ii21F7D3JnanUZ8hiZkOFxx2n8cFeJFv7s6dkGCpLyim1UJNZqasLCuL67Fkie0UKpDmKT7Ub9cuiDebAcEGPDwc9ChrNzUVwmJiALNYgDh4DEQHDcBGPA7ODMriw0C2qoKKmSNuBbHuc+TkROve3WNPKa9qh5cenIqR0lYYDzRmvHqaS+q5yzL46l5qImG6bpuBMoUX4cAb10OOP9YKpqsgrjkCSsmRNB3YKJK+L+eapjOYZbH+Fy+8nR9fCd8M7hBDU5jZoCq3WmM+EIlEdQUPb/OBAO/Agb8+GBpqsLVpc815nZw+nSrdsyfrnJhme05vs77EU0jNBbwo227z5s1+ZfAGAl5us5zO6VoK8PoDq3xZN8MwpDd7hpZai7f4WsKSorE5GxYkAwCOIIjrRQVZlkXWALd4vHtbg8tewuFwGEUiEQ0AbZElBsdxtRiGmTAM8+N3OUAw97+l/JeDGaNLX47jCAzDJK4s/vqMXY9ZzQjO4zhOORwOmqIoGhWZ87ZPrvMOh8PRHB/eYL7nBcjr624J7f5MCgiA98+0W0KsggKCAoICggKCAoICPimAAO/Vq4c/MdqV4o5Z7Rwy3iJRaUxWnbbKev68LvST2OnHQV9Bgb6cgtoKEQx/2lnYaHmWJgUBXvRvs0OPvfnLBOXkTq9b2kf2up7JWW4uwF/ZPVL1au/PTOj1r46/LV116n1nn4mxf2UnRr/A10AJO/PkOHGFowT+lrSG6xMymj9g2s5vKXqPXDDi+xq8kJcjwDvn7SpOZHSIamqijQDv8gAv5MhkK2MGD/495oknNmSjMRH4Q3/ub+Esyca8eOfMmZm5efNr5wwG3U0+wBMmvNpr7dr5HrJxvW/RpEkv9Vm9+uPfAP6pBUi2Awyv//L9XzVALQEwrr7A2Cc6gAUJAAWHW7U6FDN8+H9Ur722vIkM2RsevCiLd9LOucosXVvGZbWgt5mx+7e8ojpSepZcNexN48OtBzmKTOV4//XT1UWmCvyDftPNCO62CU1gV53dJXbv29DLuD4TF1gWYMSI6J5isZ3dvbvqUGOrX7cOktPSIKxzZ0DwAQ4fBrKkBKoQbEWw2G4H8owJRCHPA43jdRm76FzuIuCXTIWcxvx4V64e2bG4NhI7IjtIRj+FMWfnx0lrz0RjnBEjMaaAG/ZQz2r18jXqR8xGERZa5tS5uYDXtTaU5avZ0a+LpCqcsiWWVFp6ZV9j1abrkMb7FdDyLRQ/d401DTxWKD+YoetfrUi+b9Cx0xKJw7R69dCQ8vKEDRQV2qxrN5DIXYC3V6/smwqpbdnSL9qWLxE9mvSDR/DcHMDrKqS0YcOGB1DMvlo00DR9laKopEDW2RJ9XZYJCCL58hh4oDH4Yg/gzxwIbJIkecN/3UPn2wF43awIMHfv4hawpPBHnuttg5WJ2qzJ3ToFcy9asshaC0Fe5M3LISsFJAmyv2g4D9KH47gwiqI83tD0RX9/byygGNC4OI5j7hnXvszlqQ2yTJk/f/7R5vYX+gkK3I0KCID3btwVISZBAUEBQQFBAUEBQYGAFJg6derrZ84cm3zxahlpbpUlslqtvERfKidM1WIzKbWDXEODMoQGguRArmag5KoM3vw2xwV4EcSdvqO/2kIbsfmDtxpcgBdB31d236+6ZjhPoNe1ijju08Oz5C8m/YM1VjhE71+dRsyO/5Q/Zz4E+fYL0FVxL/xQuxn+ovsAPsx/DJsYO5ntmvVArb24RnL2OEHOfC/MojUXqMvLC8wANRUAD14DsOFJSW+2S0zcQiYl5db06AG1w4aB3pfH9P0RDfnrSiR2NiPjSpWrX0Mv3oKCCMXChc+mb9gw11loTiIxkhpNiTw5+WhCREQet3XrnBzf56yzYRgz5qMOZrMUdu+WlgCsjAJIsgJ0MAH0MgGgImdfRQLMvwYQ5QShAHFZAC/mx8YOtQ8d+p+4efOWnG58zjrA+/aBr6Tnq/NIl0XDtJ/mK74YMsc49cf3lJ8NftWErBeQR2+b0ETm7d5/uZ7ZivoZaQtWZCwnkFXD3IPLZJPbj7Sh9g0BL8rI3bYNEnJyiMjqalYSFwcVaWlQMnIk1LjvFWq3cSOEFRVB0qOPAq5SAaPRAOOErIuAnzoVclB7ux3w2VuhXcwEwMj6+uJOwLsY+CVTPAPekyfTknf+MSJU/OYLR4+teCsRjzsQFtJRxrJWFqs6YiHFzODyjuP+fk3//FuJA/ccCEs0mRQI8p4wA7kPWTS83XRmcGM6S7JTYm0ZlwvJSlVrybmEKMkv6XTp5O+OkXGOgB8R9v16qmtJVKglVJVGwsnsjCO+1HkTInnBxF6pyUWGa9eiVBYe6N5dzrMDB5w47hp7584ektzc1kcBojf5O18g7RsDvCaTLHzDmoGpY8L2Hm/MomFv5YBDcrl8pa/zu7xp161bNwr18QPwGimKUvo6z+1o5y8IClZMTRX38ncOd0CGsiSR/QBBEFK73X6CJElUnEqBYViLeTc0BNaewCACXs153N1fLZpqf7dYWNRfcwgm8g6HA0NQsTnF/FiWRfsageP4Vde6W8o3Otj7gK4Zdw/qeisPJz+qL8bGNUcT9zjdb9x4A7fBhtk0TaOicioE4HEc11dUVOhXrFjhd/Z4MHUXxhIUCFQBAfAGqqDQX1BAUEBQQFBAUEBQ4K5UYNasWZ127dr1Ah2ZNORCz0nlEKKloeyaBLoMqcs42fJJNGT/GgpVRVLoP64IMAyWv/+WFGXwbrv4pbi9tifzz8Oz5O4ZvChb1+IwYnm158jrr/MsWC5WKMtrHOQHeRPw2fGr+HOWM5BvO4F1UfSBH/VroLNyFH9Avwabk/4RLWsb5yyEknP4CvXCaz8y4fpytcOapNfrJ+fcsCYAGDny7107dz5Oh4WxTmj2yCM/XgiG0Ajs7to1IKqwMBkwDCNSU89w48btyo2vh2PuXry7d3dP2L59eJjJFFqkVpcpcJxV8DyOWa1K6/ffv+ZjPDZc12NdvCZZr5ArjVKFxUDtW93uEkAEDfB1BECfWgA7AWDBAfoaAJZFAnzoBnjrsnjDww9kjxq1MHX27P+cVShsjfgi3wC8SCsEbwsM5fiEHW8pF/afYXp53yeKtSPeMcaptByCua426G9Xu8+HvGqad3CZzBvgRV684eEQGR+P46WlvJjjeGt2NugjI6HigQdueNKuXw/hOh04zp+HlIkTUcVywNAfjQZoVJxtyhTIEYmA//KnzvHHSqIjbHJSrE7IoyM7naLLjgOeboSKGcM9g9jKSnX0ys3j4uGtvx1ibDb81DfvJ1hqz8t5zkFo4rJq2o9+tQAnCB6dM77yfoJ0/9EIji4g9QOMhbUNiqz5em1ptvVLD70Uo7DyGGWJKjGV/25XOapKzNW1cj4yXUGL5h86i9d7Bqu290p0JJQabBlX6jOyfZ2l6XaoYBqCuZpDGdGJebrYMIkdK7waw9AcZgceU81+Zc317FxX0cSGIx492kaxf3+Xqzge+3Gwqrl7W11jgNdmEymOHEpvT17i8npF3pzd6xrz69xhoRWOyEJCpvuosXnqvUhRlijuAi9NAV6GYZQsy5aJxWLeYrEgWBOK4zgq8uYEvMHIkvOmibfzgTzK7W1sb+eDBZSCNY63eJs63zAj1VNMCHghW4NA5mmsL8oGRfYf3sa/WwCvPxq4QUrEVpzvP5ZlT1MUlUgQhKbhWK7sen8KwwU7o9yf9TXVNpjXNlojyuDGcRw9EWV2L/aGbopwHCcjSdIYSOzun5EMw9ilUqnz/wGuA/n7CsA3EIWFvndaAQHw3ukdEOYXFBAUEBQQFBAUEBRoEQVmzpyp2bFjxyvFpWUv4IMeqzGOf/0qPNmqD2T0rQCzgYL2faphzMxi5+QzemYCTnH/+uwzaBUfTWAkxVsYE8w7/bJocpc3nRYNe65sEO3N2yye3edz003WDTwL//lpjmZN4WJigvZlfoJ2AVTRRfDKlZ5YBV0AU6Nm87/V/oTFS9Jgd/UaSA/pwi/I/MpB1FroZf/ZxFWWJ9t+3vPcWU8idO68Kw29rtVeVQ8duqW2oT+uP8K5g92TJ4dfL5qWmHgyqVOnH7QZGSfN06aty0FWDUePpqnLynQSqdRqMJtlFSZTGHPtWieioKCdvrIy0eLPvLoeyxM7PRcdHp6e4YSy5nPblSf+k2PO+3XJcYDXYwGiHADTywFmxwFkmQAY7IZFg2umuCyRaFrxuHHVqueeW5Ov18tFdruIzMw816DwWx3gdbdiQCOsHv6m8ZG0QQ6XbQN6zd1+Af2MMnrHtB5gR+0Q/H3/yCpZYxYNyJ5h0ybIGDAA0NdD7soVXBYdzdmXLQNHSQkY5s6FPK0WaNRu3TqImDIFyj7/HFp37gzqrCygi4pAnJcHnMEA5cOHw7VPt3dONGVMCo/pnMKWVVjFR9f8JmL05bxaQTt6JRSUTB5w1GOhNYNBodvy04jEsqHP5xCpsc7sVdpswTECB1IiueVxcPPu33WmY2t0+sk7T/qzh+5tIz8bkzl1xK/n4uMrTPPmxadFkPk8bwaZzSIR13Jh5HlFmEn17ulTSUvHdEwOr8XNFglUV6ulnMhhtSms1sIndwRU5Axl54ooxkGTHNex3WWqc/vLBrXCWoDsF86fT9C4vG19WV9+vk7x7bf30CaT+hDKslOr1V/50q+5bWy2os9ffXX1LT67HEeQ+/d17CbKpRsFvGjOhdkTW1HKuMf8mb8pwEvTyDqTqs+Uv3XUuwQqIVsRtT9rDlbbYMErT+A9WDH6Oo4HwIs+H5ww0vU3z/OlIpEo2tcxfW3HMEyl3W7Xy+XyVG99fLGy8DZGsM677Rsa8vpNE/fxm5td7soQRmM1vJGC5kWgkeM4TCKRaHied7Asi96sLZbh3VzNmgOrvc1Vn+Eeg+Po0gR0w0mECuXhOF7kra+38/5abzQEvhEREQjY62iazpNIJJ3QfOj6ZhimUCQSKWialrgy8lFGPGq3ePHiZttYeFuPcF5QoKECAuAVrglBAUEBQQFBAUEBQYH/WQXatGkztaqq6kFNu8yMS+V6qTNbd+pH50EVxkB8+vVH850CrHgjYfHD/WJaJ8TjHOPAbUBz7199h3gs4WmmS9fHDW/8PF65/9qW+ofnASLkMdzSEftqtfI4zl5QJnOUiSVryz6EeFFPrLca2V7SgGESfm3Fi2DlOaiky7ApCc/z6wxfYfdFj+XlpbHWv05KPmG1ahoFLK6NQaB3/PiPsIcf/uWCRAJ8vf8rj/7d2OZt2DDECYfRcf58qgRl7LqDXfd+JOmQdOjwQ8aAAVsc3bufsCHA+9NPk2r1el15cXGawW6Xs827SMx4+uP/yuj07CMYIaqTTiW5rN45a5klb9ei4wBH5AD7VHXZvLvCAB4rA5hQ7Z7JXDdvXBaGzSgYP75CHRlbSuZDIuEgxBDL58ObM/596kZsNzx4mxdv473cLRrcAW9oKNDZ2aBMSMBsX33FO4qKwOgJ8O7bB6pz50CnUICosBDk7dpB6fDhkG+zAfbu7ofbt3t6kvPb7PGtJyWSpDYiWaiai9PZzNcOniUiCzdVPDPk6E2FAl2R7vu1a4/D8umFxIiBhd7WzBVXSWr/9XGH8ufXHvHW1tN5olKl0K25L/2tGRv+QBosfgfS708HabKu7jr846JYuvp3NRbWN9PUTs1xT07adX1vCgq0oWVlYapff+sYfW7mN3753yZ88UBbSq8I4zBgXdm5xcURoaGhtQ4EdpuzFlefpUvHdpLLbWK12lR89WqMmOeJIyQZ82kgY7r6mkymoa5/k2TtaE9w13V+7y9dumMXuYL+USfrbjo1OE5UtQrfXTRgp0wVtsuf2Lxk8NpJkhR7G8/Nt5X39hi1t7H8Pe9wOGpEIlGIv/2C0T6YFg0onmCP588afYHVLMvKCILw6wZeUzHUZ+2ex3GcJAiijbd4fc3y9TZOMM7fjXvlyx4GY+3+jtHScfkLZZuK/07YY6CMYAH0+ntVCe2bq4AAeJurnNBPUEBQQFBAUEBQQFDgrlcgKiqqm9FoXHD/5GmFP4R07lDVdsB1v9mGwcdV5armDusW4SqyZjKX4W/tf1w5UTuRb4UnEMrO/WtQH/fia+jn5Sfflc29Z40Ru1yrfO/sTKq3+hG+j2YCAM9CFX0JPiiYgv016d/82uK52JQ2s/l1ZZ9j98ZPZskrJP3XCW3/ANB4gac2PDFxbkZW1neYTneuCoG1uDhw2jZERYG9Y0ewxMfX/ew65syZ0evUqaHX11pRkVBTWNi2Qbbrrds3bNjilNTUE+EcR1C///5QxYkTw320YfB0KSBrhtUJ0b0uRqniI3GRKopu1T1Borck1f7+9jvk1R1jLwK4skyrqTqLhoke9udGobVHn32t6/mETqUnkgY4M3n6XNzecYxig+1GZvPtAbxobpdFQ8eOGHvmDCiMRsJ+7RpTrdNBhXtBvPXrISwxEexcfT5tTQ1QyJd3zBhwrhXtpwvwOix27MiWs7K2T4zFaq8W4TERNgslBubQ3MX8+5N+8VhorapKJV7x9agM+GCeT8Vi9LPfyqp46tvTnNLSqNcgoZdLWY3ZKr4cq7WnFF6/bqTHWye0PpEmf+4v285WVAC55n3oNONBYMxmINBaZFJgX/w3pRj0aFrVqFE5jRbDW7R4fC9PkFdUEKGQnE0OI2tVEvcrKqIoPOzlF9f5BYV9+XBav35wmkxmldx//wEniOZ5DP/hh8zEnJz0Hygqao0vYzTWhmWLnk1JyesZEaF3ArOePT1bL7j679/bubP5rLh6WOwhjyA/36hTbC4cXoVLtR/4E1dTgLc5QC+YsMWXddxJ0IYyKBmGkZIkSfI8byMIIqBCgncCLrk09iUbuznXQ2N7aLFYjDiOV4lEonBffH39yfL15boJtE1LQ8um4mvsmm/JYm1B0CtgP14Ugyfdg/mZg24itKTXdVM6ukDvyZMnTZ06dVKg7GyGYZz+2yzL5i5cuLAy0H0Q+gsKCIBXuAYEBQQFBAUEBQQFBAX+lxVQisXig5MnT/78QPLg57Lje91UvV5mN1CtSk4pWpWdFqs4e/ZjY0cPJtK6OVGcO8hNriZlGCnmpK06mtxfR9YNyJd31an3kWcc9NOOYF+LXQg8i2MAPHyYPxPrqx3J9lIMwdfW/Btbe2Uh1jasB8zts40uPnmR/eujvgDeleEAKbYJE7Z3yMz88OJ//wthDz5YBxFnz4bk3r1Bb7cPiXBt4smTbcNWrFjcbBjWocPuOILgZCdODAsA7gK4rBm0HaNIWSRFVeecIqqv0FaMl7M5K62VJQcYE8AJOQCPAfSrBXhQf2vmLlpVHeBNTd2YG/Pw8da/ZYw8xuKUE7R0zvs1rfO1fZE2kYxZ8NqC3wFuH+BFkHb7dkg4fx7XlpXxEoLAzYMGsVeGD7+1yNrWrRB65gzIOQ4wT0Xz/oksGjpMCgtLjeUPbrqoTH3wPoyzWFgJcIABA6cXfcp+On3rYZUKPN4MWPr5w91N02efJCJDvRY5q33rg441Q3ZctwlwB7hIU8n5xCjN1nuSWbmJI2gNa0u4bKka+vNZIICP/nx8z3n12bcITC97BzpPvufGxwfDALZoB8DL8+FEY7G6WrtD3thl97eVmmQyKUVjcTGVptAQ43V7iQsX4sJZDmOfeXrroWB/UCHAq9NVQf/+J65f6xUVasnq1cNqSDJxfiDzsWz+shdfXOsR1noa99d9ndqWn9Q4xibtzfV03sRIyK8ujg/FZLrnPJ1vDB42BnhR8Sc0DkEQfmdAu1sOoMf7cRxHT5m3yPdK5MmJYZjX6zqQvfLWFz0yXm8TUYOKbnlr39j5OwmX6uFZkxCOYRjEshvxN/d91f5CefQYPM/zeb5k+foeRWAt/V1DYLMBNGXZ4BqbpumrFEUlBTpXS/QPBoR1wV3X5wu6weIq8sayrAjDMAWyauA4Lq+5xd3uJLhvSnf02XD48OFDe/fuDfj91xL7K4z551GgRX4R/3mWL0QqKCAoICggKCAoICjwv6zAk08+KVm3bt0f48aN23Ci/agJLsCLwG6PSz8odLX5Fjmwe5QU9odIJDLMnDlzWpW+dkRlSLytzpqw7mDNtaTl4gmlMqOXHkhRI1/wOWD0FRRPO3DgecAoEY8eXJfoS+VWHsccITogZQpgWRHPm01cXrbBPH1C6omm9a8kAd6NARhdDWDHOnSY13HQIHvNd99dUGVkaK333JNo2by5PFwkeoKurk5HXpUQKJi9NZ4tGoAvYvy5Tp599j5pu3sTpZFd2zv/r0mKWBwIii/89Qhmr+RoaxlXb0vh4ng3tPY0D01fkSqVA/TRHTBleUL7Mgwjr9taFNtY+0fnzSUTDn7cC0FekWiQyp9YfW3rcOxxFsdreLz5ZkLbNWsKw8+cYX+TICLbyFFdDQSyFNRoboW0ej2QT88b3sshV2IOAueTRw9lE4f0tQCO8wV7DogtPxzCH+t8oNodRLqmcThIyU/7enU6lTjziqhfZ69Z2qaPl6fb9WdVJBbmzOB1yIugetJ2Zwar4pduqYrLPaXqN17Kduw7psW7t6usfuLh3iJdTo2kRBvatXt53pBxcN0PeOMXkKSzgjYhHDCeB7hUCrxNC2UjJ0GeL7oiyFsSVVmVRTCKAQOOXwgPN/gNG32Zp7E2ixePz/rLX74/rWyQzbxkycMRLJv4CkEQzaqobjabO7Vrd3LKqFG/Iv9In47Fi8f3mpnctHXFkrMTolhxDIrrJp2a8sFsAvCmYhh21b2QkU+BemhUD2SgudClqXkR5AkEqjZ3TZ76BQqxAu0f6Fqaglv1kBVlKd9SFMzfef2FaP629zcef9rfiT3y1cfWZrOddPm++rOm29XWlyzxxmJp6hpA8Lv+M8Dpg8yy7HnXzQBUhJEgCArdaOI4zvl/M2Qjg/7ydNPpTuyvr/qjLPYFCxbk+NpeaPf/R4Hp06crli5dMhmNVAAAIABJREFU6tP/jwTA+//nuhBWKiggKCAoICggKPD/TgFUaO3LL7/cMnjw4LOmdv1Hl2ninRC0XcFhsRZs78hkspsy7BDglclkcYXFJR0qNXF2HiOcXxgo2kLWXsqWEQoNI45P8+hRyNSUinCxjMVlKmeWJWuqIUUWPSVjCdxiUmA23ESwBGAcEBzByOjCC9rqp57CPGbr3dioChLgH9cBL8DOkFat4pVFRcuVKlU3u073sLm09Bt5aemSU96tHrxtP8oU3qcG6GgGmFGf6Tw8HeCIBiDLI9xsbMQlS55WdOyXIlbFRwMPHIYBDzyP8zWXr4GjCj0i6V8WHMeZCZ6nsaj4WDBExJkwjLie5XLFzFomH9FfRrEgyJuVdMppffDIIz8GlIHsTS3X+Z07QfPXv0o65uba9vnap2G76c/17SN+6YWTqEAax7JYZfb5KJ7lZdKwEFYWpa2JLtLLupBbJSNH/nZLcTSUSXvlSkLi7lOjVdisGT4VT0PwVtS/qxMGm99b3lGfvM1GlWlFMnE/q+LZCdevyeoFbyT1vbwprk0oi0spB5NTBZw1BopHPlEHcFEW886vIcFYCnKeByIqBWoGuwFgX/T48MNJfXv0yCn3BK996d/cNkuXjuk4dOiRkhQ3CwrXWOvXD1Zcvdr2K5lM1qyCcMieYdiw/Wm+FnzzBe6i2FbnjgwvZVstFovFzuvddTT16H9TFg3N1c5TPwSpOI5jAy0EhcZhGAZlBaO/aZIkjQRByHiel7dUlrAvOqDHqwFA2bAgli99XW3Q2u7kGryAVPSeTmxsPf5AWH/aovnQ3mIYZvZHy5Zqe7sAoAuGonUwDAOuTFUv62pyj1pKk+aMi64BnueNJEmi38e6hjYd6Hw9iEVklvf1cwP1A4BKiqJ09XE1WoSxHpzfBH7RDaOWuBHVHI187UPTdOnChQub9bvI1zmEdne3Ai+++GLqokWLvHxfqFuDAHjv7r0UohMUEBQQFBAUEBQQFAhAAQR4V69e/WVCQsKBvn37RrqGwjDsjEQiKWg4tAvwotcLioo71oTE22TlhUqexnAb4WBqSgspZecBTi/emw6Wxuyl1ySkBhULqzsIjsWwkssSiky1OxyR9d6NKMET/fcLgytXwDJ5MtwEajwvdWUYQIodoI8JYEUYwHcRAI+WA4yrBng6GWCQvu7f/h5vxgLsDAcolALUUAAhNECsFaAMFV3iAawEQDc9wH8b9VJtbMblyyEluV1xmDRGJKJFPP/ajxOov7SZyaYwXe1leto+PaeXusJR6Ezb7Rc61jEv7Vvjnsr1ormXxivRa4/HvG75S/w8a7m9AHe1/VvcW9zwpPv5n7lsev35z8gFQ7cZlLiELCivhgkXxMddsSDbBoqxUm2rjkvfm7XkD39VaU77CRMgvagoIWLfvmv7/e3/0cJxvU7EpV3uOmNyWeG+w87H5qP7ZZn2vfyP+KzXnimRR9ZdU/xbH3SMkBdBRblaGaGtNY57eHv21q0QYjQCiawfcs4OSIh+/90cKjnGL1Bi+ffmNPvF4xHyISMui+7red26AcFm/omBmc+20Ytl6FFZimYNDGAfHwTHS5/BUXcLhvqif9BUBrO/urRk+1WrhrVq3Trf1qPHmVs+A9C8v/+eofv5577fqVSq3c2Jwx97Bl/hLorjh6Lu2uO13VdjGPaLVCrl0CP1PI/YCNVoCnxTFg3NsWfwpocLqiBA63A4UPYt+sBzZrZ7snJwBz0IdJEkeVdm3gU7e9IXkOiuTSBg2bVnTdkOmM3mXLlcnupq68lOwldw66+9gd1urxCLxddthrxdYy1x3t+YA43Bl/33MMefAvC6X7foc4DjOBOGYVaO48QcxykwDEOZuGRzNbTb7RaxWOy0xbqTRRibG7+//RDgdQPazu4oi5mmadvixYvRjSfh+B9X4NVXX+0xf/58n2yqBMD7P34xCMsTFBAUEBQQFBAU+P+swKxZs3Rr1659WyqVVj300EM/etOiT58+CVKp1PnFAR1HT2W/W1YURZ06+cil+IQDsXl574QzfccWivo/dFMxDN5iIBz7NkaQbXtcz3RVmcplov3fR/wfe9cBHlW1dfdt00t6n2TSCAmBBKX3jmChKN0GdnwWFBB9CCr66EVU7IoiHVFEBBEREEG6QICElt6TSaa3W/7vTDJxCJNkJpkE/L33+94L5p6zzz7rnDuZWbPO2nrdO9k0rbrpqLdOB/SJE+BBxXILDrA5AKCaACgXAOhxAHWtJ2W0FaCLESDGQSDPmgXhERGACFq3F8OUUmbzfj9keYDjcpok4ywUpbYIBKk35GG1npDhuJKmqHYNHlEvKgLr0qVQRwi6DuggeOM4SSmclD53ZrTIyOhhWdo3tmTqXn2G/ij5Zf4bkrfabdVLSaVDIY2I3PlZ4+VvJm3RSwkFN+/yOPlU1RumUms+nmPKILr7j7DvLFkteSJsIrmsfBU81e45Jk3ZAec4giktKsFeO1NYfkbd/wbFbkrRsci7dN/LZz75VasqXxC5+f33A+Pmzj0U+cEHzNmRI8HjD1xarUzwwZr7umfEJ1yuT/AefnWxqvuc6UVCvxpFOLqcylvuzcVpV09nKkLDccub8/c7SOzFS+/sdlk5oDJl/n88+NLgxu3BFJSKiahQs+tvTeUVpPjBgd1e6MXijJUmRZSNRjYMs38GeOF9OB4VBS0qONXUs9ha93fu7KPiOBDdd9/hKw2Nce1ahGLnzgHlOB7tVUEzFM9be4ZVKyf2ejG+cWsG1zzfzZgYzYiiRpEkGeQJRg0RvBzHKTEMc5xoaKurvpWDp4Qhyu9W+9f6usBVUwQf8h5Gc/aFhYZzfRs6Qt9AYatqd3YNtQpKxzH4+qRzc4/oW63WK0KhMLGt9qG7cbzZi7cqT1/vQW/n0ZgCva3xM5lMtFCI7LkxO47jNxTl9HZe/9T2aD8sXbrUo1M7/9Q58nkDIHsGhULRxVMlN0/w8ruGR4BHgEeAR4BHgEfg/y0Cc+bMUX/44YdrkpOTfxgwYIDXRF9JCczas+exkJKSBIf3VVhEp94GP7HJMO/7m71zD20OhGC1FZK7O9oGHt4YEX30uvrMqfebXfDsxoUx4qiIGICIBXD999+taohVqCOonXdstusiuz1fyLIWnCSD7EJhOzOOy90W7PJ0MzSmQK7Jg5XsLPtU2CsiUrD04lL8wfCFxlR5L9pVqSslFdyS9rt1seIOzKJrj8meU680IoLX+e/z+iOkk+D9sfQzUboomjpiOIwt7Pid3m6XO5StVVUZojczM3T1CV50b9Clre3vV+3Qjxm5v9DTedWqUTmRCKmYAU6cSA7p2vXSTd62yJ7gs32do7ftDVPjAgro4hz7b1+fO0IQNf2cF4pntQImkQDrjLl7dy//7OwwP7NNprTJg2xXVJGlyniVFZgaC1+7yUTYdCYiacLdbpXZ5goNefTtDyIThAJpB+kBSGyXZ/n510Hhxy1U6YAlr+ZKw/9Wkns67/rtkILXPGxQ19GpWkFyEHIDpuFMEc39kgm257+CE00VUWvuuK3ZD61lZqY6/KGHdjs8hxu6rFYKX7NmfDBBqKZ7m4+39gw7f+iXLMi3moarjnlckG1lxoQYXKp+2JNq8I0QvGEYht1QdNLbuTanvdPKAfX1RsXXmA1Fc/LwpI9Lrg7vT0/6eNoGkaHoaDqGYSL0P1c1NcuyCkRcIdWjp/E8beeOiEM+pgKBQFAvRqNqUVeCurnErnM8RFQhDG4FUefM/Z9wdP9WEry1zwI6LlD3HLhg57HFgqf71JN2bU0qe5JTW7dBJwt4FW9bo9624yF7BqFQGOV4b+iBXQdP8Lbt+vCj8QjwCPAI8AjwCPAItCECCQkJ95WXlz/9zDPPLPF2WIPBMPzatcSRu3c/7yDZoqIuhXDk/QmFyrAqeHX9zbYFtAWHwzsCwKwngGMxCIywTqi6lvT9xrmZVqvMY1Wnt3m6tnclePX2QmJ+1jjF5OAJkCxLZ7UcaXs+a6LI1RphQsRL5tmZIxRGWlf3nhDZI9wb+mSdjcK8xE36wUETbIiY3Va0SrwsZY8OKW8bJngt+Acf5KXHxYlFJGmiaMJifT1rJjFV9aYJEbyf570uRjkjC4YM/ZE6Na+R0WHIjsHE6jBE+qK2rhYN02OWGg9UfCtUCQOInzU/YcnSO5nlKb9qbfp8YUMELxpnwonVXWeM+/xSdHR5owUqnIRtiU0lozkBnuCfU51zsmuIhgpjw/AiZt4LH99ACr73Y2f19aCHVURwBBGlpky6y1lsaMG35U8NPekg6lC8VT+A+kxRxyBOqCJlQiHTMzq/XFAULLheFI8JenasogZ1rSJC/K20xYJnbv4xoOzMJSnaO1H9umkTRg+rxokaD+j6l6m8kvzznTWRiWOGaci1G1JwlqasUx8+e+GLzaH9FvuG4EVjVj4zN0517McwmT8DHE1TlgocyoMTzP/deO54S/bprehbXq4UbdkytNOzz27zKPfPP78nUKNJ/J9QKPSKBPXGngHh8OEHY7veHfD7pWhp4/uzPmarLkyOxaXRjzaFZSMEbzSGYXlN9b9d7rflEfpapTHyAUYi1Vb5vOxKTrEsG4CsNliW/RPHcSvHcSEkSQb4GvuGCDF05J0kScput5sxDLMSBOGwSyDJZp+i9zp1i8WiE4lErVIg010yLSWlvZmgcz8hl5KWfFHAcdwte2ab+oKFJ1u92RG+a8ureH2H5e0aCdkzOL/84gne23WV+Lx4BHgEeAR4BHgEeATaBIHo6OinLBZLv2nTpn3qyYA2m01hNkNfg4EcVFwcT+3b96SjYBe6miR4nQ2tRhxwAoASsTEVmX79jv8Yue7r5Rf+Ht+hvuUAMsQAX4QAJFn+LmrmSZaozfPq9u2705mZUwpce3zySU6KWm2Sl5ovUS9dnU6aWBMsTvpe31E52OZKpjqtEVz7Gmkt9kXBPPG0qLfMf1bvoVyVs0hZ67RNQMQr6tcwwbtBvWrVkMikpAAcx+243lbOLMp/FJsa/bbB2dc5rtOaYXLUK6ZP816TLkv+WYcUvDMv3qV4IOJFMyKWnW0RMYzI3zJrIfFM1Cz72oK3JMP9R7KhtomVm0+uEf3Q/fE6H17XeQ29sCnlkaT1ukGDTt2AVX2kEWFr6PhQkOrOBMf8zu7Kll48pjGfSX/q9JiTH3d5tO+WPKeSF6ly3/55XKr/XZOk5SW0MK2bqJrjOPjzrVXcwod+y0Dq1qXfgfq0KTUiqt+DZEh6HGvUYETpwRzAM65b4hbMPuZupU0VGgIjCBD7K5tUV1/4ansgUv1G9enqIK6zd/+mbEj1i9S4QBAcJRK6JYwb2nWIeNbPXBgjPHdRRljsBNuvu4bxCwof2em7bHeqZk93761qt2zZlF4zZ673SFG/Z09PvxMn0lcrlcpsT/PVarV3p6VljLjvvt/LPelTUaGQrf/6ruQXErZ47RW96sKUWFyqajbBCwDIb9Wjoi2ezKUt2rQVKdeWZLI73BBpY7PZzGKxONyXuDZlC3HD3wOjsUoqlfr7cvzGYiEVca0iHR1jQCpR1huFt7d5eoOFt7Hrt2cYJpQgiFJfxOE4zkaS5M11AFoavIn+rgSusxCiszBcrW2HY81qw7SIyG4sFUQ04zieR5Jke4SFxWKxUxSFurTamK0MbYvD8yreFkN4WwZANUQoilI7rXI8IXfRRFrlG8nbEiE+KR4BHgEeAR4BHgEegX8dAuPGjeuzc+fONS+++OLzjU1ep9MJDAbR01arsv2lS13tV6701JvNfnUF05x9w8LTexn8hWa3Fg3uBtBriIlH3ovJv9yv+o8/+hkAno8FOCcHKBEBIA4vwQRQjT6dcAAz8zwjeoX9KCrGwrLXhQKBmDWb25kANBQqjrZy5XJo3z6N/UV7iO3kd4/5/eyXpMjLtiFrBFfCddHVabJ7Qh+3ONu6Erxd/YbbDlRuFaJiaM5p/k3wVhA1n8cDmBrriI2p7777uLRdO8AJwkzqrBZ2Yd5ofGr0An1HRT/761kPyAcEjrM6VcEoLlISu/ryurZB4zmJ4NmJnxq+yHtDggjnL/LnS4Ype+N4oZj9YY+uXNNXAWfiBt5EWD3yx6JeC19d3Sip5yRsOzz5kOP4qU4jFFUa5NSe1dt01phhpfeVfRfqquB1bX/qiMkvMVlkkvthtj8XvMstfHB/BrJpmLEFOlqDxshSH52EWa0Ygew1zOUUc/GrvYauMx4/7+qt25wH06n6tVbrCWA5TB4dbq2v+kVtzm5aGG3SZck41or7RXapTh07J78hZXBDeSCCGCNwgOziIGLTpvCZT3/SqMVBc+bTFn3WrBmbNnz48eL4+IKbLDfcjf/uuxOjOS56iidHxxkmb1ZoaGXU5Mk/e1zw8PTpdjFnDiZJH4vfedGb+XtK7qKYDSl4kQ0AjuN1nuHejH+r27Y20Xs7qhF9kZM3pCZN05rWUBF7uncYhkGWEWabzVbma6Ib5eANFp7m3FA7X6mTOY6LoGm6oCUq4ObMxZXQRQSrayFEJ7nbFjk1ZBPh9IJuyzVtDo6t1YdX8bYWsrc2LqohQhBEe2cWnhL5PMF7a9eNH51HgEeAR4BHgEeAR6AVEZg1a1b6xx9/vKxz587re/bseZMST6vVkgcPHuwmFAo76/WJA65eHVEM8JCmRmF78yUUDuosklyQaj/863CjaSO7hiM7/OH370JFBZfkrNFI2WxWDCDMCtC3CmB8OYCYA9ASABM0ACvCAFbGNET0RkTMjy8qygeA9ZEA1kNo7AcfnK06enT7RpKUT8/KGq0BeLDsm2+C41UqheNcLVLkuqpuG7JGQGpepO5FHrdzEr5wqEHdWSPESJKZ3eVfClOkPWhk01CSKzdNm7auCuCMDIDDAPpoAe7SAWzu8DfBayJ1VjuzMO8+wknwusYOFkSxa1KPaEOEKhbl93Xh2w7/4H4B99tcyWRXwtfZDuWxJHmz4fK5nYqXXnr20Pgn597xa9cx1yrlEXWFo+JLzkfdlbs5Yszd+6/IZBa7VGqyy2Qmu1BIs+fPxwVER5cZlEqDzUnYxk6aKqrWygQ2EIJWEWI4suA9LjvtyYzJZz/rvuyVZTeQxO8jxW+nhwI1rErm50cwdHGmJaJwe/njQ07monhOgjf2gQkky3AYklXQWimT+c2vui4vTMtoKcHr3H9O8pUUIW/mG69TX72hxiMPB/l3FDLIRbfiTyNJGgeVp0+c67HfK4roVABj2UXB3hC8Go3DNBoCAhzfZtzSa8OGockMQwqa8t+tn+SqVRNjcVzdqFIW2bmwrOGJuXPXnvdmktu2DEoJ0Gh1gyIaV5e7xvxLkxC4t2TwUZHEf6MnYzVE8PqCMPRk/NZq05r5t2bsluDR3Lya4yVst9uzKYqKbUm+t1NflmUpjuNicBxHf+PMLMuaCYJok0KRDXgcewUP+kKG4zgLy7Km1lQ210+qPqFb/77TS7otcnIWWkREt8ViOUWSpIyiKLmT2P23ErxoTRDJa7fbc3g/Xq8eq9u68Zw5cwa4Jugpkc8TvLf1svLJ8QjwCPAI8AjwCPAItAQB5F21adOmCRiGcZMmTfqhfqwffvihl0wm07As26G8XPFAbq4fB6A2AyzJb4jklcrC+lpt1ZggMV1nmvzGZYhPM9XFPfGTHxz9IRgyjgaCsUoAYqVNEBJmiyZFTH5uAGO1/jcXABG9SChKcgCfhwIsyQUIr1ULuxK9oTaAAjGGVQpEIjEmkfjTlZW5dcRy//5rAzp1Ov2lVCr9q7DQ/lFZWax17txe8oAAWVBFRaKtPsHrOnenIvbNpC16J7mqlqQyrpYIzvau1ghO5SxS+pKFQfannirLqVEio8tM1BDWjGLVqiERKSlyym4XchhWzZIkbRMKQ3xeMAiNeurUB/4vvdTh9H0T/4y+1D3NcCU8/QZf0RF/rYsPMRcaFay2CsM4OY6DkqYJaZFEJReBhZZiejpcWWE/ViiWyO8aQkm7dLMyApGt9I/jZMZFbXmx+m4HGTr56IpeQruJVKlKq55+5NvzyGP3032dY7b/Eh6T1FFq6hKfUzK134l8Z5E1ZNFwqDRVFT1wChHcvSNNVxjI/F+yQBQQmt1u9HCvCNbmPAOIlP3zsympgcMKJQxtdqh8CaGULlgbauk/5xuPFMRIAXzwk73RFeUWGcMAHhkfUH1naW7YyNRvcxqzaEDY7NgB/hcugIxlAeveHbQjR0J1/QJ0zZmXN332778z6urVKD+9XqqIiSmpfuCB/V4pZdFYGzYMD8jLS3pPIpG4tTMwmUwJCkXh/M6dLxt69jzvlV/v8qWTe72ctMEjywjnvItMgZKNOffqKUnY255g4Y7gbS5R6Ml4bdEGWSjgOI61oj8usgfwaVE1X+Hi7jg8juOcU8XoOk5LvIRZlo3lOK6wrUjQhvDxBWmHiEGbzVbiLFTkq7XwNE5T/rVNxWFZlsBxHPkTV7Xls4sKz6G91Vh+tQQv1trPi6ttCsMwMlSUsHZdbWjvkyQpdJdnW+LV1Dq2xf1FixYdaItx+DFaH4H6BC8a0ZP15Qne1l8bfgQeAR4BHgEeAR4BHoFbhAB6g3T06NHYM2fOTJk+ffoNhEhxcbH0559/HkuSpFkmk5llsviJJ08O1wH8GATwQDnAEw36aHZKW9KprHy9vLI8ixRJ5CwuFDFaXRUGJMVCaKwJ5AE2mP7uFbh8Uoq43PGlh8N+2HxEabEML621qcMAAm0AlyU3ErxOoBDRmyEF6K8NDu5r6dt3fXJZWbxNJNJZ9u17OgspZidOfD1OrWYedvZARNNrr702lKKo+MJCQ2JBuZJ2VfC6s0ZAKllEBC+69pgMkbeI7HVdqoasEe4JnWohCvyYp5/ueA7goKymD7KgmKMCeKnkww8r0uLjBVKaFjEkKbQJhcHm1nIG++uvjbIXXjhYOuEZZfCOHo//ZRHKrPW3W1h1nixYX1ibJwDGcvhFVddKnGMoublaEqwrlGlJiYmruCD2E5ilBMYQ1URoVWH0sHzA/1ZzB+uLosblfBIx99lPHIW6pk1r1+HgwZyg3bv9TrdrV1ZnX7Fly9CkfftypL/nX5UH9htulsn9SYqTERVncsB+PZeblPVz4wrwehNojocu6rN/0aCuqke1AlJa8yHdrqOxq6v8bHf975eTniiI9723U52HJwZRSR0dvsT0ob3ydgWHbdvf+cKth7Az7c2bIUitBovJhGw6gEPksE4HxKhR4LF9QUteMj75ZFSqk9RNSsrVdex4rVH/5YbGyssLk23bNricJFWNFmm02QoXjB//iyg6uqTRQn6u4xw40Dn58ulo4smEHRneznXFhUdUpDT8cU/61Sd4/+mEh7tj2p7g0FAbFA95h7Is63hGEHGMfrQWedySXBuZA+OO4G3JWK6kYkviuPZFVkgEQbBSqdTxeuLJ5QuCFynfMAwTeWK14klO3rSp3V/Qkv3kaqfSlv7QHMcJUdE9b+bbWm1pmlaSJFl3OsfTcXz9euHpuLeqHTrGj3xbT5w4kXHgwAGPn7NblS8/bsMI8ApefnfwCPAI8AjwCPAI8AjwCLhBAL1JWrVq1eoJEya8Gh4ebnQ2KSoqku3Zs+cBHMeZhISEYxaL7JXTpwfbWfasFAD57y4oAPBr8mi5RPJyu7i4P8IzJr1xwqHmRUXW9q0LAbm/Hc78FgA0gwVVh0irs2kpTcdZAdJLAe7NB1gcAaAhAZY1qeYcP35u1+zsdHNc3BlxZWWMLigol1Wr2QfrT/fFF198RiKRqHQ6Q2BWrjXslXNPip0evA1ZI6Dfv5czQzon/nND/eJrDVkjLEv5SZd3pQBqCN6fFQCIQByiB3hVBTCn6Jtv8HapqSUKvT7CxrKyVv2Qcfr0Z8q3384q7vmIn/zHbtP+avFD4FIkr34smVUXNibrs7hXH/zo5J79vSIO5/Tw3/PlRyK7vpqKiQ22zHqJyTOZUpXrTyb4n9m+TsB8eeWQYz/YrTgIJawAWBkzLeWOSTs+OR8wsIemqaJnLfHQRQTvz28M6ho6TCtQdqwheCuP0Xj5Pj/b8AW/nGiK4EX9t/5vVyozcDIODIMReoOY1JfjAYff1m+evc9RSM4d1kYjhhcXL0wRizGmrIwWchwqUEhZSkpoYbduIp1AgHlV6O1GguilHIdddSPX5s1DkijKLh079qDbonve7A9P1LtCYcUYb7131309Ik1fKYbp8dub5WX8xeX7AivYuKUikQj5tjR6/X8jeH1NUCMCqCXkW1P4e3u/1nvWn2VZDcMwlYiUFAgEyI+20csXRGj9AWiaJkmSbPHrt9MKyWazSVmWxeVyecXgwYNPCwSCJl8LfLHeVqu14J+q3kX7AZ1AQhVL0fq0tv+0cw/U7kNETLeJjUVT+xvdt9vtQRRFVXjS1rVNayv+vc2nLdp76tfaFrnwY3iHgDvlbu2zX7106dIm3+PyCl7v8OZb8wjwCPAI8AjwCPAI/IMQmD59uuyzzz47S9N0QIcOHRbffffdf7qmv3379v56vV71yCOPfHPyZPa8Y8cSYvX6jjqAM1JEVHpC8KJ4Eye91mvTqOf+Pmr96exYiEkxAmK3jlUEQ/5gBWUJENrtERaAYzjAATNAZCnAeRnAohwAdaMfou69d2lKXl6yNS3tlyCp1L5aqVTucbcMToIX3SsqqkisqIgkGEZwkzerL5bw0qVL8PTTG6sA9DgAiwEoGYBkM8CkyunTt4SGh5fLDhx4tkEVtC9ysNm2Bmo0H4WGh4+vqhziD2fUfbN8EbexGAOztqclaC6IMkK7Mkdjh50CDOcEmUcV4s3/SzBdy5BLJCJOZzRj3LqcgzfFKbqiEM+7p3P4gK5l0YN6V8miQq2hXTqZ/GJVblVSdR666RI6kexItC/rJqTsCaaoDn2qm5pc0DffAAAgAElEQVQnY6exa6e+DeGE1QLWRgMLHEZJBSxdKqeT+jxQSgipBsmVC2CuzDRqjFvf+TGV7dRXQjAmArPbCWBYLvDwSt2WOY0RvARuNO7uGhlJ1c2JYTissNAubN9eZCLJJhjaRiZWWTno/N+WIO4bIoI3LKwS+vc/06K90Jh6F6nlncRunz5nbd4od69diwr5YXufmBlJm040tYYN3f8pv5d/hrHbZpFIdLSpGPUJ3n+6os1pO4BUtr44Ft4axGhTa+LuPlLMIsVkrXr4BiW4J6pN51F5pEaujd9ifHyFDbJCCgwMLOvdu7fD5uS3337rYDabJSNHjmzyGXD6rjYHU2efW1kwrqUENSJa3ZGsrU30NpdMbck6NdUXPSMAEIbjeGFTbevfR+uA1PlIqd8WfsHe5ufr9izLXl2yZEmzTq74Ohc+nncIzJw5cwBJOkpp3HChL6pWrlzp1irKtSFP8HqHN9+aR4BHgEeAR4BHgEfgH4SAVCqdJJVKR06bNu1zd2kjZdHWrVsfoSjKKpP5pWo0g6IqK0eUAxjwmuJnnl91JC9SbP6yLhRkSMG7zx8utQsC0Swary4QU2IhxhJ2BsPfBnFkiU57FhUnu7sCoL0JoIsJINYt0Tdlyqxehw9PuThw4LqLYWGCTxvKypXgtdvtAmTVUFUVXevv6/lc3Le0175vrCEGawjeDdU1BC+HJSQU+EulIWxUVCLj719EfvPNsiaVBi3NCEDVDWBG3v2PV4cd7np3Xqky2qs1a+74wfqigHJ5hNuxlOtfT9ZOWXDJXWy/ta8kafduCHuJuXqQ5TjY9/RrcapBvaqTJ9x7UyyHh+7nD6aqJtMOL9CuggHkMNF4oTEbIDQ+XU+SyMO58UtTdFXMCCsFpJTgMAzApmUwig22+YfF3eCHzLI1nBCO19iOHgF90RkwVu59fm66LqaHIrBjOxZohig/eRY6Vm3Vfjb7dINrW1lJkBbLrq6BgaT92SNviXYXHCLllBRWdnzbPrHXHfoTZRnEqB2zFTqrERuT0M+26d4F+nxdGd5/83RloaEcXzdynn580mDblqxfBe+d3ibeOWaZzk8krVEgtyHBe/p0UtCuXYN+UyqV211RZpi8WUix6y2x6xoDKXjb23KKu4ZcKmtqDd3d/+bqiIAiOuk9kUjU5Ie9Bjx4W9XDtjlzulV9fEEgtjR3mqaB4xDvRLl9rW4pSdjc/HxB8DqtkNApGWceDMNAVlbWsOHDh38VExNTZ23jLs+Wzh2RggzDILLbR38HPUezVn0bieP4TQVePYmCPHBrXpZxt6clWkt9XksqKwGgVb+g9QQDZxtnsTccxyVoTZEHrzf9Xdu2xJu6uWO2dT9PycC2zosfr3EEBgwYQHbt2nUyQRA31JKo7ZWzaBEShDR+8QRvUwjx93kEeAR4BHgEeAR4BP6xCHTu3DktKyvr0+eff352Q5NAJO+PP/6YLpeHzLp4sbsZoI8WYHxVQ0XWGgPDQfLeNe1P2L8xGEY8Xgp//uAP2zSxQM1kierTcmmInQBSBIC/w0Q9sI8r/GFQpfbU95f8/O5PDQxMsl27tvBy/fiI3F2/fqlDHTxlyuxIlYp4sqEcXAle1AZZNRQWCsMsloAWfLjlgKZLKYbROiQFBOFPk6Q/nZW1X/TOO9dLcnOjtH37fpeg1cZCUdFRIjz8Yf358xPdEpx/523Ea/AVNUBSNnUfRXo3DGBZjFx++sxdj6zsvLXPc436wt7yTWw14sSnMxMEf+0Pv2PG1Ou4TEx3mfVU8e9zFqt6vDq9qL5lQoMEbw5AaFy6/vmdD8lGtB9rvTd5XJ36e/p3k+Suv5u+fZJ8z5XvBTJKBiv6LaPvVPW1fXF5HXxwZJGkc0Q3+osHvtcZyjWiZ395WDyp/VTmrsTRNnlwoPlPzFB03FhehX08OVVPBUmzigMpuw3H+yVmmZmsM9annoLzDVk0XLlCCP39d6fvLz+E7co7RC3q9F/7dTqLXXn+K9EXI1/RPntgiWxuj6mmXpGp9MSdr8vHthtgZRnALmqyibtie9i+zPhRtLT/c8bJu+bJne2ca+cJwbtq1eRunTtf0rZUwXvtWoSCINZKoqLa16lki4qy02Sya2q1WqtryX56661jES/GbfKquBoa72hpx7D9xd2DpAL6OC4JW+pJDu4IXtSvpcSZJ2P/E9q0tACWr+bYGFl3K3NsKcmLrJD27t07pj7Be/ny5WHDhg1rkuBt6fgcx4VxHFfeEEnqq/VzF4fjOGRJYW+uzQEi/t0p+ZxjtRSbhubOMEw0AJQ0N+/WwhQ9IzRNI3ZX6AvrkNrTDIg8b7HavbXm3Ny4yHcaHeefNWsW2v9BJ0+ezOQ9eZuLZuv2Q2uElOl2uz2HJMkogiBSMQy7qWArwzCZS5cubbKQK0/wtu568dF5BHgEeAR4BHgEeARuIQJz5sxRr169evPQoUOXJicnN+jdlpdnfn/DhkQAMJAAyBcwygowtrq5JO9fdIXWFhJnvB7UrgL2XIyAqz38BaRcKArhMMbwFxbYcyOoJhUZr682ksGlaXRExDBbZuYhQdeucZTNFlxdUJCsO3VqVIEruYtgvP/+BYkREeXLpFKpWwVlnz59YsRiscQV8mPHrk89cmSM2GxGRd2aurR4TTE0RZ2tA03vUWJYpM3pfcpxFiIubkd0SUk5VFZSdplMS1osofSRI/deBvgiFGBxLkB4A4SyBQfYHg1glAFwOEBIdY0fsbOQmQX3u3NmtDjyvBwXWjBTTt/qqhOLXe675l+j3n3gAX1kWXKI+VCH0Rfdzq7GU5cDqiEyuSlMfHQf5bF/Y7Df7g8TJREB5viJ9xR1mf1U8eFXF6u6z7mZ4EWjnlo7X42r/gj0T5MwSME7wHK/yGYR2144+JzgTNFx8t37vtYjgldn0WJTt96ncP3dzktbBbsztwvXjNmoP5l3hHz3yDuSRSM+Nryzf5Z07uClxpWHF0juVY3mKmgN9WvubmzF6HWMuUqLYXbadiFEeA0RvMTnD6aO71uhJBg9HRxUbaEo4FatAu7xx+EmD16LBfAdO8D/4kVc9sQTP0VkM1nsj2V78A8HzzH+dv2cYH3WLuFX972qe+LnRbKpqfdYEMGL/j02agR9vbKUvKrPxYepu9m+zd9NDovtatt++YAQqXtd0W+K4D1xIjnk2LEOCf/5zzavydP6q1xZqRBKpceSgoIi66weKiqKEoOCykmhkG3Sm7uhXXP9usJf+XuXQ9CMEIjgPaQZtEMsFru1aHE3ppPgHT9+/A50fB/Hcc5ms2HouLIvLA589HQ0K4zVajWRJGkjCMKvWQFqiG72dsChtci65uLi7OeLvOpbNOzbty/VZrOJRo4cebKp/FqyPrU+smENqOGaGrrF91uqDm/KhqE1vqSx2+16HMeDCYKwtBiAFgZwErC1hQ/rorWGzYLTwsHXxQpbCEGzu6O9h2waCIJoj4Kg/6ZpOnP58uVeexg3O4l/aUd3HrqInHWSuKtWraqz2ELkrnONnHCxLBuA4/hNp7o89VXmCd5/6cbjp80jwCPAI8AjwCPwb0BgxowZCevXr58XGBiYNWrUqD/czdlqtcYfPFgx7/TpJ8sA+tQe+9ujBNAS3to0OOOnpX/fiWH2Ke2C8+asgFgN/CUNElI2kSiUwpUpxVzkmIuYQFjN5XzIsprfHyrT65dnOQuUxcdfDlepzvuFh19VCARG6quvVtd5uU6Y8N9EhcKyMTBQsMvT9bNYLEHXrkW8vnPnrEbsCxDxutkf4AwiXrEaFTMiuC0YwGfBcXG97cXFpZzZLLMPHnwpMivrF7+CAmU5gImQySQCg2FEEYCUBdATAPfUEuPuCNUNaoCkIIA7awv3/E4ClJUD3O8oNCdLfyYuYsiWMEqBbnO43ShgSvc9WKw9taresbQa9e6QIXOr8W565d5OU47fhAdtwcOu/hjtR5pkBMbi1URIdWH08HwH2XurrgObAkOObI435l4Sjdn20bnTG74NjOrVTdf+wVEV7gqu1RZZizFpM6V9YnuKpnR/Ej9ruELLhAruixOrxU617oHreymZQH7D71b8/pY4MSiZcRLAc3Y/LXux7zzjqt/fqiF4f39LMiB0ML45ez35n97/ZdIiuiHHaNBezYHMcOnlDClbXvX6k12Gdzwi7NPH6ChO+OefQFZVQfnIkXBTYcDNmyEoPBxsly7hYZMn7wqmaRbfXfAHN/PM/8g7g5KZn8Yt1yKrhWqLEbv3u5mK4yUXyQ96zzWPbz/Yiiwa7t71H3mxqRx7NfVJdm/J79AhRG3/+uJuYbewFNpp0+BK8C5e/FAfudyonz79xkJla9aMTRs+/HhxfHxBs+wP/t4aBBgMf3V999pHmg/OfqBy/l4hlHI7Ri3RFRhK8Yd+ekvu/D2ylugZ3pFuzGpCUxTuF6fUVVX+OOh8WxO8kyZN+uFWbfvWHNdut5eQJBmEYdjNpoVNDNwUgdaaedeP3RQZ+E9W8aJTMgcOHOhut9vR8XpcqVSWDxw48IwnRdZasgY0TfuTJFnVkhjN7Vur3tX5gjBsaJ/6muBlWdaA4zgiANXNnbev+tXaKIC7L1+cdg2tURzRF19o+AoDX8dBr5XLly9HRCN/+QABZKeQnp4uEwgEMrvdLiJJUobjuKypv0VIXY3UuhRFieqTuygthmFk7ixIdDrdyTVr1jRpTcITvD5YXD4EjwCPAI8AjwCPAI/A7YnArFmz0tetW/ecQqHIHzt27AF3WV6/bnrt8uXjA/LyXryi0YTVepMiquvzUIAljahRm57zuHH/6XiuXWdN1lZLoNzvklw98RChTJBgLM2C9tIVKNjes1x76qeLAE/GAQyurk8ox8cfj7p2rdsNhTLS0n72T009oFOpYF7TGdS0KC+3Djx5cvios2eHu/mwW0EAbA4ESDP9XcDKTNQQ3PdUJyc/pu7WLfx4QUF5AsNI/SMi5EF79hwlNJpZWQAnpAAmHMBKAohYgI4GAB1RU3Stvgoa2S5sTAV4vMbo1XEhnBdwAM9nAFBc5IR2XaMnVQmVKYRDQVx12o7lbQmwFW+/ePLGgnc16t0hQ6TKyiFKOKPuf1NBrbBL29Tp/dRBQemdHGRy6dHjZMbZ6vLi+HtuIic9xbHF7cqyhXDxuFy59Z1kIkEPBNWPtlaoMAILZOJGphT3W9w3HyduJqCRXUMXgX9AH8o/3JlDfTsG9HvX39UneP+zY4r8+d7/NR3K/oV6/8hCSXp4NzpFmYrZBRx2OGcfXqzLh5Wj1tM9yM6ck+A1vPFh1zjJai2GWQQcB0RICFQNGQL5BHFjoTSjEfCNGyE4MBDE4eF4yLBhPwoWnVyP/VWUh3/Q+3XLdeaK7Zl9S2SfDn1N/8Qv/5N/OGS2oXtYKn3/9teV6RFq22PRU3CZjKb8/HD2zcPfEFUmMxQYKrhVQ5/TvXX0C4lT8eskeJctm9Jr5sz1R9atG5FGEIx18uS9dR9anfdavFZAgNl85k4/v8jLFEXZrFar+PfcXe0u245zM+6cYHnjj8/FaIw3ej9W52eMfIMvVuQQw9Td7fWtJtqLOwutOgrC5SZjcwneVRemxOJS1aPezK0hiwZvYtzubZtD5LVEGdoaeDRF4PqazPNmDr4ivXQ6HSoYxkql0tov+JrOAqk4m6s8v1WYIQUex3E2DMOCm+u/6w6Z+kSvr9bFOZbFYskRCoVRTRFUTa9ay1rUqmkRN94gV+W0axAKhajwms+u2+11wVcT48ldXyFZEwcVcFYoFF18G7UmGvKYdmcp05AKuH4OPMHbGqvCx+QR4BHgEeAR4BHgEbgtEEAE78cff7w4LS1tq7OCtzMxRApYrdZ+Fy+GD/3111IJwBgXhSv6TNmU3UDTUxw06FO1qGO+8qddIRxU3SNStn+PUgSfIVncDobrjE37l0gPMFQD0M4M0MUIEOOBjQLA5MlzEqKjsYeazuDvFnl58OahQxMVBQVptcfDnKrd43KATCnA00UAQXRc3PlAiSTZUlb2dYBaPdiM41srKEr/EQBgGIYpMAwbXFxc1VUkWlR87pzECoDi9DMATGgH8EwxwAgtACKNf1PUEL3OYnXuCF5UuO1tFmBGBoAdi/tPQrd2z7N1BDDHsXDuFRyKv79wHCDagU1KypSueXk/SZKSvrrm718sLesvxs6p+2bdYMFgNeIdirendn5iAo7RNpIjBTTHcXDkrfe47PQnM0CiaPYRe28wb6itYv+09uKc8jBT3nOswC+VpQ00Zq/OYZLHmQsHrBjgloDuDNLAXiCPcMb0luBFCl6k3I1QRDnI8yJdAT592wTl8HajwQxWrk/cUG7T8U+I+b0Wm5FFw8nSfCv97trk15577wQicAkCQCSCOusO17mh+19/DSEKBYSMGoVTERE/ihHBy9CAPRTxIIP7GYwP750vW97/BcPLB9+Vbbj7TX2ENISds+9TuUSK049FT6LCwzms1FLJTd75P+qj4S/aX9v3DbFq2PO6d45/IXYleHfs6BUnkVjEQ4eeuIBy2L59QGpubrhCJjNVa7UyP0T8+mKNAAig6ZOdhcKIPLFYbMgoyIj+39nXQz8f+bKj6BvyD/7u6iEBGsupMt6b+yflSvAOVf9tNaHRUNKWELzNIXdRbv8Gghf5rLrzLGxsH9wq8s81J6dKseYzPYs1RlbdauLpdlE7e4tDW6xzraLUsbQcxwkxDEPKPIOT6G1JQTDX/eK0LKAoyqFW93WRNYZh8gmCqDut4JvXUe+jeDqvpr4U8X7kmh5NqembG7eRfjkMw1hYlvVDdjNI4UkQhEMN6quxnKpRV3sAX8X+N8ZBpwPRlyGtMXdPXrMa8+PlCd7WWBU+Jo8AjwCPAI8AjwCPwG2BAPLCWrly5ZqHH354RmBgoBUlVVnJPGK1kilms0hWXBzPHD48pRLgq0CAeOvfFg27lTVKVCc52fzpDBr6vw75ubmK3LyBFIGnYCyjx6zWAhsAWQRwhAWYXQwQ6nERtLi4kwF9+24+ER5OfuNtVvn53Dvnz/eXnzs3As05CCDeAoCI1z1+AMO1aWlLY8LDBT+o1eqyAwcOdO3Vq9cZoVC4Gx2vraqqiuM4DgsJCckyGo3KQYPGkJmZpvsPH0YYpVgA7ksBeCUf4KQU4KpELteI9XqaAVh3OTn5mp9e72ctKMjwB0gKBOjMAlSSAL9RAIdNAH1z5fI0W8ADg1LbvagREOIaFavdQGMX3/C3Ff9Qo+ANC7sq02p73REfP9CYlJSIZWZqhfl0BKdj5QZI8q+Gyf1rLBisRjw5b3PHHpNHSKS0hbKSQsykDNQeWfAel512iwleqxGPzBzX0bA3XQm2R3FSImEAwzlTPgeykG2GCfsnn69fcA1h4S3Be4MHb8FRcvUf70jeu3edXi5ScjiOA1L4csCBiooir2kuEz3C+nE7c7fBstFfaFGRtWN/HJX5HdgkfWbaRvfexvU237p1EGwyQdSUKTiOCF6d1QRjdr5OHCu55Pi8sbjna/SY+AG2Y5rDjNPaAFk3bB6+1MBZCAkieB/es5AYE9+HHZfcj5255xv8/cz1RH2Lhj/+SAnPzY0InDz55wzXFM6fj4/q2PHaDWp3b5+PG9sTwHF/djGZ5DaOowUfXn2XvCMq3D4+abAN2Uy4FoFzqnkf63iv1WnRsKjfdCPyEW4fEMMgq4kuwR3Ztd3fsyUGYF4rePOMYbLtuXeVeVpYzXUe/xKCV4lhmNab9faWKPQmtqdtPfkg74zlTVtPx/e23T8xh9bOuVZhDA2pTWmaJn1REMydZYEv54bsGQCAxHFc5O2+8EV71+fRE2VyU7i3JKdaIp1rS2/u+v6qrUEgojVesmRJk77XLcHu39J39uzZPVrjWfH0mUZfQuj1+r/cWTbwBO+/ZRfy8+QR4BHgEeAR4BH4FyJw3333jdu3b9/Lzz///Bw0fbPZ3PXKFfX0Q4ceKjIYXIuOOdSsAQDVtfYC0VaA0c0qsvY3zH/72uL4GSVAuJRl29MCgY2USPRUdbUsByAdKV8b8ca9edFkMo3g3nuXYTEx3GvNWdKKCvvIoiLlvWfPVioCAu7RGY0XRQbDaUmnThxz+vSPR+Li4n5Dat36RXCKi4ul6HhtSEiI2Vk0RyiMfPL06dFSjQYYgPXBAJ2MAJHWTp0OhAkEtLyo6CJERna0BQX1tgkEZkKnk+l++82fAcj2B0An3EU6koytSEw8Hubvnx3MqK6ytoGZnLIDjSH1b/VpijP8OFwnLHqsnKbFNEW9r87M/F1M0wW/Bwcv7mIw3CkW+qdwWnGghTP+AXBHQTlM7puPvHdj9JeihcEBmCgk2ZLYO054OSvPmnFRX1KsvvvWWTSgBXMSvAd6yDj9RArDMCClEtqUDyAL3a6f8OvEDF8QvGgopPLdc/l7AfLsfbf/+7aUgEQMOBYyDTnsZxmfEx+M3qA32PTYA98MUJboC3Fn0bYjoC86cSmDIDZtCp/59CdnPdlnqMjae+9B+/R03O+++3YSJIlx14tZ3CoDIGQYxwGHWbWACS2EvWO0xFE8jWUByspoQXW1TRQYyBBKJc5SFMZVV3MYTZO24GBhnf0Bao8sGq5fD5bv29cj6cknv2/VD6o5OeGy0NCdnZRKi52hdNanf1kkW9r/OaNKEXKTihlZM9QvCodIX73dhBXqywjUb96hrxXjwsfQI9XxhuZYNHxzdURAEZ30nkgkuurJeqA26EPgF198cRf6OW3atB85jhP7whPU0/Hbqh0qpkUQhEenH1wI01teXM3TD/MoZ2/atgbut3r85qxbW+TcmIrUVzYCjVkW+HCO6AsSZWvsnaZiIkLXtXCaJ3NqLfWuM9fWjl8fk/qEXWsQiKjo2pIlS3z4JWhTK/v/6/6jjz4qCgkJCULF0nyprnZ5baOd6nxPkEOE/fHjx//q2rVrKvL0daqzeYLXE/T4NjwCPAI8AjwCPAI8Av84BNCbsbNnz07Py8vr+cQTT3yAJoBsGQoL5Ys3bpxX6H5CSM2KLN2Qn2xLr/oK2YF6gLWhACTboUNBSFZWkIam114GCPDYj9CZ0dix70RER1e8KhKJvCKHnf0rKytVp0+fHt+jR48L165dC6VpGs/Pz7+cn59/n0QiyVKpVH81VgQHFc05duzY6MpK//tzcztYAPppaxS5mRKAFbkDBz6ZfuZMoAnDwmmaviTS6xdmIQVu584/JMTGHvXLyrpmb9cuyWA2Z1MsS0orKkbT588f4fr0UeLZ3A9yLrASwwgGJ6rUTIjhEYtSqbMEB+cw3377dZDJ9NplgKfKnH6+QWE5SgKnQY8pzCbhamvY5AD9Hd1Cw1Qx0bgZU9IVGSepymN/QnVA+9KsxPFXbmmRtdoF8Dv3X7UwKz9cf3EqKaQiCNYMwFZnsom9z2r7b5t5zp0Pb30Frye7k+VYMJRWUNryPDEZYCIEfgKWoEjOVk1jJBtiCwiLqyNQWcS21l5HGF3RWcpSaX53fVocfegGj9vGxkUk7/ff4+pRo3aFcRxgZTaGIEIBAwEATiCPDwDDVYAwpcAcGyo0M0zN72gasMpKq5hlGQL1E4kIe1DQjeQuGtfpwbtixeReL720wUdWDO5ntHt3r8R77lkY5ucH1UcKM0jkqfvp8DmOAieoKNzkXfPlyGoCEb7IrmFsuwFWpO51vf/R0NmGBUe/kCCCd86+DX7PJg/R9QpJpZtD8Hpj0WCz2WwCgcBM07Rg69atE1BOqMiaJ8o4T/bV7dKmJfPxhERq7Xl6qyK+lTl7m2trYHc75ODpvHxVCIymaStJksLGxvXFvrhV2DqVyTiOY04VtC/m4+k63U7tnITdgQMH6BdffNGPoig1smzwVY4lJSV/rl271uKreP+2OOhEYGvOuTn7HnkrUxQVhvJy2nDwBG9rrhIfm0eAR4BHgEeAR4BH4JYhgN4gf/fdd/OQrcDkyZN3OBMpKcGWb9v2suVGBa+v00RE8WfBAC+UAvysqLFAWJEH8HBCv35muUjUMW/vXrMEYE7RjcXDPMtj8OCPVMnJFz6RyWTHPetxcyunChepddFds9ks1Ov1fr179z6FVLqexL12TfvJ1q3vlAAgVa6GBJihBrhD36HDtoQrV/rl22xv5gPMjXKdp79/lr9M9qEqIGCEzmDIxEtKYrRG46hKgFdVAO0poTAunKZTaYZBhXiOYwBl5QD358rl89R6/ZehAPnHamwlNqZS1BSRQlEuYBjSBmIWqxastgaqWaFQEE/hJjsR2DHCkvZYBy5rzVuCY33fOHqrvXfrMKUtuOzs/FjqQG44rg0jxByBjRxeTncZesV6xjSkTDJx7k0q4+YQvLriUgEhErFazWWJKBz5ITtUnYBIXmM2QGh8uh4ncE5XWiFm7HaSttqR/zGzO/NM+WmzpjJx7F3V1rU7O7BX8xR+Uk3184995YFdAwF+fvs7lpTYheV2mwgLZQlcWFNOD/2fORdAyBJ0qJSgEaGLfi0UEjQidJ2EL+5Shs91HzoJ3vfeG99l4sS9WcHB1Q4lsK8vxHV//PH9PV955VmWogiTs3ha/YJqTquJMQn9bJvuXVCXiyvhi5S8C49/LekWmELvHLpM5yeQct4SvN6Qu7Uf9BinUre+RUNLSFFf4+xtvFqlH9rH6NsIHMdxrrmK5FtFaDnXB/1sTu7NIQG8xdld+1s1rmsut0MO9bFpzecJqTotFotdLBY7Cjo2dLUUF5qmgSQdtr5tejmtENDz7Kpc9BTT1niGnV7TNputTCwW1xU1bStgEEm3dOnSv9B4s2bNCiMIor2vxuZ9eFuGZGsTvJ7u+6ZmwRO8TSHE3+cR4BHgEeAR4BHgEfhHIvDyyy8HrV279sPo6Oijw4cPP+2cREmJfezZswPuOnPmngZUvL6YrivBe1AG8IsfwLDqxMQZ6TQ9LpGoY0YAACAASURBVDs7O83QXI/f0aMXqqRS3WWVCpa0JFOkwnX11o2IiMhoTLXb0FiFhfaP1q1bVozuKxTLo1g2wtaz50/qX34Zl1VTgI1zKbTmjOL0PHbWOjMRAOUUgC0C4HEXeg/Rggs4gOczACa3q+n906WanxvUcnmQym7vYaFpIStV7pBqZed1ImsvhTx2EEuxNsKkOcFFDyi3Cmy7KH+/RMMvPR93fHBq1UuvIRyUuSzg5kJuViPuUBBTIodP8LjMcR3Hj7URXG6WIjg2xKJQBVpWrMA4/1e+ucmmwVuCFylytYXFQmVkuLUk+5QCEbw4SXB2sxWnRELWmAsQGpeuN1RoRLhEJCDFIsAwHKx6A+y5fK7iZFVxsUWrIy599a3jQy5+rTg4OvJyuSfYpaT0oiorWQqPAkI4gBUq02qUutWXANhK4MRnAYZ2AVCrMYds+OpVDj99GrcZjXij6qILF444vKpLSyOVfn4aq1Bo9rkayWhUiAwGmUAspomPPvq6xcX4jEZKICXtN9gHvPLMSB0qIOjJVWBWScsqdL+zLCviOA49G4gUx1nWUYwQ5zgO/TeB7tXed/5EjA2OTi0EBQXtmDZt2pdoPG8+RCJCAJFMKA5JkgRN0yIMw3CCICikEkYEJUEQFlRYymq1miiKkgKAHsfxThiG5aGxEHkkEAg49BOp9Gpzv0CSZHsMwxpllRBxhdr7gtB1hzVSR3IcZ6MoSu7JWviqTUuJqZYSes2Zx60Ys36enuDmJOjQvm1K+docHOr38eZ58nY8mqY1JEkGNNWvpXYCrTmHxnJ3jlt/XT0tstYaeaPXS5Ikq5rCvDXvI1Xm8uXLM9F7WE9eJ73NhSd6vUOsNdTU7jLw1X7mCV7v1pdvzSPAI8AjwCPAI8Aj8A9BYM6cOerVq1dvGjJkyPKUlJQ6YqqqSrfJalWcYllbzNdfL/eIsGrelF1JTCsOsM9Prd4Zk5MzLL/G0qB5Hr/Dhn2gCgoqRKf4j0dGwkfNy+3vXq7eus2NhUheu10oYxjbn9nZ1/v175/ip1CoGBz3owWCTkaBIMlcKxR2DMFxDGa3XxLTdIkAyTopKsZCkmqrwXAhhOM613t/egjk8u6lRuN25H0GMtkkx5pRVKmMZf/yu3hRavnoowv29p2viK8aouyYZQIl8xdSIrEAZ+3AWQ1vsKKADgX9kq4GnOrcv+xaWEe3HnSz2kvDI0REo0dhG8OHY2nMXnhFRGvKhMBxQIWoLFQEKmIH4LzHWa2ocheU0Lh5VXVQzsTsyR2m3FUioUtLRTF9khGZBitWYpz/7JsJXj8gqGCgGlVyueZnt1qxrO0/ByTdP1JzdvMqFam+LAvoqKCNpRrKWiriRPYemvg+E0qv7j0UHzdyEG4oLReI/JQ0Cxz8smwNK+nS4cq+p+e2ZyxWPKxLqo4o1/oLLOVMaHChrql9wrKAlZaCIDQUrLl+ECBOBpyUA5AS4Ag7cB2ygXtkXI2oFxG/HAewejWARgNagqj5fWNXeXm4XCYzsmKxzthUW9f7KC+0HO4Uwsgmoqws3D8gwIIxDGuXyfS6xYt/UngTv35bd+QuauMpwVtL7v6JLFhdiE4Wx3FEPLMYhjEYhqGfdf/mOM7OsixDURSG4zir0+naBQYGnkQWDc78GIZB1dmlGIZJOI4r5TjOBAAaq9WqQZwsaicUCmUkScp8eUTYOT4i32iaNnMcF4rjuAnDMBmGYebaeTmatRWhiHKx2+1GgiDa4TguRMR0S9bck74syxKuc/WkT/02npCdzYnbUJ+2Hs9dHk7y1hPlc61NicCXGLiLhfZP/S8qfLF3WZZFX5xYPHn+mlNwrNYawaGEb8tiYk6/3Zq/4ZTjCx6GYaIxDLtsMBgyFApFF0+JrpYS2w2sp5LjOBmO460oAGh6VzqLrg0YMIDs0qVLe5IkHe9/fHnxRG/TaCJyVyQSpTfd0vsW6O8AhmGiWg95C/ob6H2Um3vwBK8vUORj8AjwCPAI8AjwCPAI3HYITJo0qf327du3z5gxY7prchaLJQEVKjKZTKP37n1gSGZm31YieZ2F285Ia1SsiNTtqx8/fkH3LVve+6OlgCGiNzHx0udyufxoS2P5qv/Vq1eVx48ff2Xu3MXpMTHJGEEoaBxXMugzMEmGONSXN152rIb4JR2kntVaIqZpiQDDFDUn+jkNRpK0TSgMMZvNpxEpBWLxHQ4fVIkkR0HTfpZLl+TaadPs13sPWZd4JkcbZKKfNVF0lVCMmYWMjWBtptU2u37uqUn/WdRtY58ZDfq2ftnNLz5OSkiaiwVdVSLAhZI6xSfHMhjHMBipDLI77+ESheN+Vk4e8+SGfSV3So8rHlJ/p4oNN+GqHknaU0eM5GnzoHLJhP/m2o0mHAiCo0TCJgnP+jnTFgt+dtPC6IorRwNIMc4JxYl6xkoTdnuemKWtZEhy3/LkUbPzceDg0sadqamP3k/o8ouFkqAAO8txcOzt97moAd2v/frM3PaKWJVx4oFNGfTF7BBis+dF1zZvhkC1GqzIl/eHcxBeyoKExYHoHAUVwnwIHD0aKETsKhRAK5VAr1oF3OOPQ4ZCgQr2NX6tWTM2bfjw48Xx8QVlTbVF91EOu3dDtNEIaA/hQUFQPXQo5CMyWaMBcvdu8NuxIyUpOfk6fccdtpx77mHLCILgAgP3d/Qkvrs2168r/OOUOrdKME8sGsotStG666NoUhLxuic5IKKJYRgdQRAKV8KpvkVDU7FagzRpasxbfd85Z0R8cxxHtbaCDymeMQyztmTeviARvRm/tcerVWtrCILo3BS55onC02Kx6EQiUYu+oPEEH3cEr6cEZWPx7XZ7NkVRsZ7kUPO308oIhUKH5U1Tly/ya2qMhu67Gxsp6VmWNXEcZxQKhVGe5ucO++bm5doPEW8sy0pIkmwVCyBPcmxNq4b64y9atOiAJzn9G9vMmjUr3ZMvWbzBhmVZzG63UxRFcTiOu3lf7E20m9vyBG/L8ON78wjwCPAI8AjwCPAI3KYI3HHHHROuXr06bfr06QvdpVhUhD8bH/9sN4UiwrOz0s2cJ8dZHCRmcbHQsnQpFE+ZMqvX+vVLW1wg6u67lwfGx+ctlUgk+c1MzWfdkN3DwYMHu5WVlU3hOC54yZJNUmOgAV698rDEyPz9GenhyLmme0OftE7P6KUstxXgUlLBLWm/W5cq70X/WrFZ8NaViY6j0lNCZzAPhr3IVjEa+oXL9wpR29di3qb7+Y9gjhiv2LaXrJSs6fIRy1nSddevg2nqVLgml2dLCNnyO6s19wGw7TABbsZs1kwbwJWqO+5INKoGno/MC2lfdSamb5a7ibsSvEZbNTbvt8nyqelzTamhvegyYz4+fVd/ZbmxEA+WRrJr7j6oDZGq6vbN56fni3PKzgoW3PW9trT8Evns/pHyclMRPjd9lWVI6lTzL+c+l2wv2EAu7b/JIKEUcE1jsDwxY5YdJszOv6Pww4jwc2tjEganV9lV3apMqePKS46dk1iqtSSwHCaLCrWGdulk8otVeUwInfrqDTUeeTjIv5OYMVfqyLI/tJTuRIwptsfDhSb6jNxqvirhWCvuF9mlmrClEIHtEwIU0ZE4KRKyJacvYJaqqnJKKKj+Y/67sQK51D7+1/UXOK1eZFn8Wae5z62+wffZaAQcEaUi0Y3KW0Sq7tgBARcugBQpZ1NTwTh8OFTt3Qt+VVUQ0LkzKDt0AJZhADtxAgibDUpGjoSbvIfrr9WJE8khmZnq8Ice2n3W0w383Xegjo+HoI4dwaFOPXYMyLIyqMhiAP7KgQCdKUCWGqLVDUtgriNRsU4HxKhRoBEIBntFEGVkqAI5jhNcuKAKmhhz9HxD+dkKf21SBY36HizqFHCiuvdegUS5q7G5ms3mYoIgRAKBwL9+O28J3uaoAT1dh9uxXf35tjaRiTBARHJ9xbK32LRFnq45+apoGFKOsizLkSSJrD4cXITrXJzkGrKFRyS4Oy9UTwhAT+0NvMW9fnt3ubSUeESKPgDwJwii1Jv8PF2jtt47Tc2B4zhUJKoAw7AChmFUnii0UcyW4txUXrf6vlPF67QIQGpPHMdFvs6LJ3jdI9qa6l1fr6FrPJ7gbU10+dg8AjwCPAI8AjwCPAK3DIHo6OjZNpst6dFHH13nLomSEu7VwYPndoqOllFtkSQiIvftmxXqC3IX5Tt58iuq6Gj88bbIvakxagu2SUtL2f9UVUVZFyx4jYiLI8UUFWGl6XLKSOuwb0rX4tNUb5sWXXtMNiBwnHVw0ARbhv4I+WX+G5LnYlYaF197XPZm0ha9lFBw8y4/IJ+qmm8qtRbiOaYMorMkgdxTuZl6IX5j1bzL4+TTE5/BkqUDzTabn81J8CJPXqEwMMKOF1EYYwXWbkT19aoB2uchW9ChQ6uCg4NzlZc6pWnPqPvfRPI6CV4nmWuy67ElQ3boEMH7+ek3xGq/FGZw3Hgb+jfC47E73nAcp/v1+hbBWwcfkvcLH0Ejgndf5teiHF0m0SPmHuvOc+9Ln+u1Sj9//yTFI2lzzB0CuznUqXUE75TXc8EvxA4z+nQJZM3SLotfvoAsK0p3HQwdvOW9C0hNu+/p1+JUg3pVJ0+4V9PUOjjIEqMJ//PzB1NVk+k6L2PWbseurCA4v/g0rSDhWKB/usRBdFYcNZBYVf9KMZEGdqNRai6vEjF2xiSUS6sU6kjL+U83h9mMRmLS71szUHvTvA+6Pf3Ap+eCg7WW2f99uB/OnNEmJJwvQQRueDhY09LAFB0NNxDRRUVArT0EUSU0SK0sEHgp2Jc/C1lffw3xHAcSmQy47Gxgn3sOLvn71xCwjV3eqncRAf3995A6ebLDy9VxIeXwK/NBpB0CLBmFExgmFuqyjIzkLNhHp0HRyZMAL7wAhZ6oiZ0xv/jinrDi/CCrv9DgPz1lGyKKfXJ9ljUmuArUbwuFwpL6AZHKi6bpcoFAENuQn623BC8awxs1oE8meQuDuKh3OUQ8ttVxdZZlA3Ac9+iZdgfPrbBMQGQ4TdOsp0rRBvKm0dF8ZyxUKM+1wFYDfTIIgkhwklsNqWZRXyc5eCsJ3pY+P2hvIG9ogiAcp1W8uZpaI3f7BvlnIxUtjuMWiqJSOI6rbKvnAM3NOV+bzXZFIBCEeErwthTnxnC9Fc+Xu9d3Z8E1dK8lalJk+WG32yusVmuJTCZLdSWKeYLX/U5oCd7ePLO+bssTvL5GlI/HI8AjwCPAI8AjwCNwWyAQGRm5SiAQ2CdMmOBW/VZQgK0YMmR+aGysUPh53uvirwvfdhzP7xdwv21B0rY62WmZNR+feWm4Ynb8Z4b6SlOkSH0seoEZtXGqUuclbtIj8hIpUrcVrRIvS9mjk5JKzpcEb2BgvmTkyA90kZHYO7cabJ1OJ9i1a9ewO++8MyMrK3dBdnYvbsWKpyRqtUUmEKgtdnuhcGX+QuLesOdMCD/XfBFu7+XMkP4nZoXx/dyXpM+pVxoRwYtIYPTv8/oj5FXtLllX5SD73upDXFe/4bbfNZvEy+9cyun1CQ4VZA3Ba8wG2JgK8CghkZ1XUAKC02oiTACLOYCBVwE2BgMsyR04cFu8Zog/dzZ+cIME787LnwlTQ3rS7x+bJXUqeF1zdiV4ERk8f/9k+YDYsdaMwkOCN/t+Zdyf9z2FCN5uIQPoXdfXC7up77YcuLJRhO7daNGwvwR6upC2r45IF5Vd87OajCCQKVgKA67zf5++2mXWU8W/z1ms6vHq9CKhX43FQ6MfTN0QvMjb98oKjqMCSIidyta9/6/5Pcb1f+WbDO56UTCZoi7jGBYYux2/tuNX5bGFH6hpkwXvv/y1q4lj76q2vr+x0/DYDcW7fx+ckENhxrJf/vDrOnSg/fVnlx+ZMwfieveGaqR8dc1v6XegLoiHoJCOQCMi+NJuEN5BQ0nvUKhAKt8ePcCwYgVEPvccFLkjVLdsGZrkjKfVSsUikZXzRr3rjuDNz/eXL3m3Glckk5iApIGO4DjJQGCz1wA3uRNYDxwA68svwwVPCd4/DnfseP5Yon1k2JGCaHmJ16RMY+v57oVJakwaM7V+G7vdrkcKx6a8GZtD8DaUT2sr/zxVIDb1DDR1v77/KPpvVADOqShtqr8v7vuimJM3nrS+yBnF8EQ92+jrk93OekseIkLXYrGUi8ViR8HH2n2CiEF0xNnxelafFLRarQXouL+v5u1pnFp/6Tp/WU/7ubZr6d5ojJysT44j4o9hGHRevK7QIDoR4MS6Ofl724fjuCS73X4eFcVDhL+n/Vu6FxsbpzVjezo/lmUNS5YsOYnaIzUpQRBhDMOUUBSl9tY2gGGYzKVLlzq+JJwxY0aC67PBE7w3rkhbFVXzdB94244neL1FjG/PI8AjwCPAI8AjwCPwj0AgPDz8E5lMVnr//ff/6i7h4mLuswEDFglMwUcUSEX6VrutekTEvp71gNypMDXSWmzmxbsUudaLBLISCBGo2PlZ4+V/K03Hyaeq3jCVWvMdStPu/iPsP5Z+KnpOvcI47/IEx71UeVcHKXf9OmX86af5cOlSf3tGxqAWFfJJSPgzcODAzUcCA0WbbuViIGuG06cz38jNzU6WySKZqirAKyvvr1izpndobKxNimESNst0ldtTtRubk/DlDcRXfeLcSZKbWB3mtG3Irdri9/L1F/ByWwk2PWap8ZBmmyhRqcK/K9iGpUh70Ig8L81TGl0JXoB8IUCQHSlhAd7mAAZcA9gQHNajJxuXnhdiD6GwIklsYWH08HzAiboPk41ZNCCMncpe9G9k0SCl5JzTxqHUWIAfyPlWOL/zu9ZSzTXyheOTReWWEmx610XGA9nbhTH+7ZndV74WJvvfwSzq9qW51CwwP5kju+g6vmMdrUac+G1DFCNSmMgNC9qLcBZ7QnP698OvLlZ1n+MZwYvCnFo7X42r/gj0T6vxBK44YiQJfd8KbfFfyuhJDIYLaz4COAjelRjXRfYAdmzLTxL/qECsx48f/JHx1bYgYaCSPrnkkyi73kT2XTg726LVEbEgDKWPnA0S/u/ZP859tjn4zhemlh4b9Uy3DuEnNK+/Xnl14UJQuRK1iFyd9T2kRk4GnKUBLL+ASKAB0l4AEBMIZSkpUIxIXpPp/9g7D/Cmyvb/32ckJ7Npmzbdg7aULqCMAgIyRAQZIjhABHEP3CL8UF8H4kBFBfV1vA6cCO4JgoJlL5mWApbSRWc60uyc+b+etMEQ0mY0Lej/nOtS2uaZ3+c5afM59/O9gZg69WwwjMb37rvTcqKijLKoKMOZZGoXX3zQq8VGZ/dBu0WDtm/fNn/fH36QamqbaGziPIxnOQE7cRhgnxGgugi4R6aC4513AB5+GA5GR/uOKG5u1GR8/ul43d1pX3XZdsVzDiuLZiXz8qSrPD/MC4Kg4XneQRCEM4lfZ1coAS/qp7shr68IRF/z7ej1jpJKdfd8OhoPy7KxJEmeE5Ud6Pxomm7xZs0RaDv+lg8WfHV1XVGUKY7jUgR0HQ6HQFEUAvIdes6yLNuI7puOItv9na+vcp77J1h93Ptp9+cM2puzsz3t6V/scDhKKIrq7d5/VwGzL81C9Xp3Rtl2Z3Swv/Pnef7kiy++6EwKu3DhwlgXoL3xxhtlsbGxw/xtp/13PWsymQ69+eab5vnz56tQFK8rohf9LJC2/q1l/+lg17UuIuD9t+5QcV6iAqICogKiAqIC/x8rgDIPFxcXv6/VakumTZu23VMKhmHCq6o0z11++eOqtDQ4K7EWiuZNVeRxKAoXfY2AY7n1GIlgLWrnp/r3ZIszPnD+QYxeR/+i8gjwDlIOw9c3fiYdqB7Fb29djz3Z+20rynuEylRWso5ff/20fu/eqx1lZYO8Jl8KZMlmzXqsV2oqf2MgdUJdFlkzpKT0u2PfPine2DjECGAhAf5Qv/HGzeqMjGiJRJLg+Kjmv6RLT1f/yJrhxdJbVcuzNxh1VBLv/j2K4EVQfYZuLjtMOVBKEAnOqN81ja8QHGmESlMrh6J7P6h6UjEl5la7Qj/ciDx4kUUDQB8tQDIOIOMBDmAALXoAyhAzZHv8gHtHKVPydVI2nITKw8fposMGfW3i2DbIK5EJvgCva+wI9L6+Z6Hyisxb7E9uma220MYzf0/f0P8R6y39H2uDboREQNG+VtqENViriXuHvmT54MASxZTMm+wK1TDjTXsNpV7Xo3CNFk4dUZMFE5rxl28a0GfmlJqUy8c09Zk52e/j3O1J1lKsrceVAk8TmviBhuStNM5v3RxFSpsp6/gwxv6Qjm7abSUktkv0B+75LrW5kaAVSiUIVLME73uVnVVFEbTVJiGa6rj5e5fu2vnEKwmuKGJkA4EAb27vTLzkjVejCwbu1991F9R2Bngt60E2OhGkWf2AN5UBdupP4PbsAetFF0HF5ZeDAfn4eurx6qvXDX/wwc+7DE4RRF63DlKsVqcfMGEwADX1akLiUABJyHlMKhGEl58D4AGE1EYQGCtgSiU4evWHuklzodLb2Fxj/f67URelGGr+yo882RTK++t4a0r4D+Wjt8k08d+4t9uecTsZAE7601+oAS/qs7uhqMViaVEqlef4CfszX29lOhtvd0KizsbbDum5YI7hu7drsVhOKpXKjGC1CbSeu5YumIkiDVFkKIoGlUgkdpZlUzmOQ0C2HsfxCJZl1e6eu4H2GUx5ZF/ifBsmiPBg6vtTx9ve6SrgtdlsNrlc7vy7ItirPYoY94yU9nIflHMchyJDz9KI5/leOI6XBdu/q15HD1W62m5P1L8Q/H3r6up2f/jhh+c8xEOwlyCILIZh6l5++eXjSA9/7ATQfbp3795DhYWFPq2QekLjnuoDfR7Iz89XSaVSFcMwMpIknQl73e0v2jV06tpT4+qufkTA213Kiu2KCogKiAqICogKiAqcNwXQk/hPP/30nfj4+D8mTZq0z3Mgdrs9taQkdcHVV9+vcQe8CNiW246RyKIBWSwUNn1JLU5/34x8X12A1x1MomjfVHk225Y4bFi4nq7Bbo9/ldtm+BJPlvWCxEQZlh85RJigm+WwmazYkSM7TSbTGNrhiKRDIU5KSmHE4MHpTgBktVobP/zww3WhaNefNpA1w8aNG0dfffXVv+7YcfL/ysq4vNOnkxiAPZq3335fyM7OxCysFVx2CwjkonY9rSvQz1xevO5R1MOVgyQXh9/G43gU38SUEc+Vz8QfTH3F9kndCsI74LXjAF+nAFiUAHoZAGMFULcAxNK5NzckDJg/E1dS9QoEeG0ypW3fY89SWEyKRSKTYAZCZ1h6zSxpukri/GDtmWTt8c2z1GNSZziQB29R/U5y1aFnFE+PXW1SSsOdUBL58BaWf0MtvWTN39Ye7fYNiy5+2/zBgaUKJ+A9+LRiSm8EeId2DHgbyigo3qsGm4kgVi/tM/TaK+pznn2gTJOSGPCeQSAWI3AwPbwsedym7VFZCjlnMjZQh8xGycZ+Gpq5bVqtUjHM+NP0//WTU5NsJpOcw9L/UAnjrsbJtGEsa7URUL0XYm1/GZKS6pvdo4j/XPlRXMPnP8a/vbL6RHJynfnhhyFt9GgweEbiIouGikSIivuLVMy8GnDaLEA4ztnlQAn//S/H3ncfewhZISxffv1wkuTggQfWOIHu6tXjs2Uyhpgxo9Dp/xuKC0UUOxyAr18PObNmAVHXClSrGaMwXMDe/S/wuTxAQQpgfeIBLHaA3X+BUMmA4ban4E9vkPfQoYxeuzf3jbgz49sDoRifZxsvH70pSaKMOctnuyN/ztraWiVBELxOp3N6Q7uu7gC8qO3uhLzoOHGoPmj7Gqev17tjXVGbCNRjGBaN43h1V/pAka0URZ31kLIr7flT12UNgcr665fqT7uuMqGwnkAwi2EYQ3fZNHSUjDAEgDck9gje9rU7kO7I4iVUDx7a97jQnbYn3XnvXgiA1x3gut8/CxYscEJIF9xFX/ubEKyjNgO5Py/Ust5ALo7jKKEl6TlmFB2N1hgAYhmGKZdIJLJQ/c7xpU8o3t8660MEvL5WQHxdVEBUQFRAVEBUQFTgH6cA+mP3o48++jAtLW3T+PHjz8lmb7fb8w8fzpt3ww23aF2A1wVrkacumjD6fmvz1yibtfOKlibyb+btbP2x/n+Uy683WZ7F3Zj4lHVc1DW01VqjBkjEPq1bgts4A6ZnKrG3x78KZkkjxMqSOQmn4U6d2g+C0NfG80qfXqr+ih4eflLRq1fMIavVWrVixYq3vNXrCP7424e3cmcD3h29JZKIfhSVM379ervkgw+WUenplMzlsYsgObK/cFleFFt2n/mD22W1sKZmueyMD3L4JHZR4vMEQfRjCcJGPnPqBhipmcldHJ4vrG5cxX5S/Zz8bIsGFMHruiw4AAqaRhK3/Zt787t5A+Zfewbw0jzNH33rQ7L3XXdaJCqVUL9rLzk7Lo9LS0x3RrZ4Al6XPYPeUo0rpWGCK/mas0eBg01lX0kLy789C/C6Q2EUyfvx4ecVOVFD2OUTfjTWM2pLhxG8rmk4LLjs0QlD0nVh3Lida/6QyCi/vQnd18uqbyRlV9yWM5fh/k66xrHYKwQhRP722Z8/Xb86s3xdZgzAzQaAJhyGv6SOHpqORaisAg4s1kLrBH3hL9zYG3P+yr/z+gZX24ZjJyNrnnw996K+P/yFvHXj48GRnw+WxERwgmgEUxEU/eabgSk/HzEl9daVwvXX8wLGynApF4bJ5XZu+XIK4uOHGRgmLOzhhz9zgt0VK2YNl0ppi1ptg0C8dgPZy+6WDQwD+C+/gGr/74D3pgCuHgIgIUEgMICqJoAPtwIfmx1umn4TfzIqynjmKOvvmwdkFB3qHXZvxhfdAnfRfL4qu1R7ypH3gUwmO+San+fxaWSTsmXLliHNzc3pKKtgbGzs0XHjxh2QSqXO/dJdgBe13V2AJVTQ0p/xcBC9KAAAIABJREFU+VMmkL0VSNn2o/iNDMOk4zhK9odVuCc/8rMtFOnc5RMhfvbVI8W6Ckldg0QQB8dxr9HNqA8MwxgEPXmeb6UoCu1njiRJ5POrxjAsRhAEK8/ztSgPGFofd1jpK/I72H3lcDj0FEVFd1Voz0hr1J4LxguCoOQ4zkaSpPOhq/vFMEyURCJp7Gr/qH6o1tHbWILV1995XQgWDR3B2MWLF6cuW7as3HMu/kTxosh2z8hVfzW5kMsFYVuB9EvtyTl1N9h1zUUEvD25qmJfogKiAqICogKiAqICPaIA+gP4rbfeertfv35fjxgxosSzU6vVOmbbtsuuu+++yfKY5FYlsgS4Ov4BG7Jl8CyLoKQrgtfdgxdFpC47ebMK2QTkqYexCPA20oA9V3EteX/SO9xndUuIdy5bIZjIBiyGiuftNoKdt/EK6bzEF0y5qlGMe2I21KcruZt7wjd/krj9b9gqa2aKthxloH7hhRfeViqVZ47f+YI/XV0MZNGg1WoR9GtPdBP74O7dl2JvvXW70tP6IpC+zObN4RiWLGBYL4wgaJzj5O1zOgkKRaoJgDwDO9uSrLkD3nN7ih22KnXA3fHa5HwdxWgIqN+zh6RxKR0zZozz+CPyor30aJUsLXOQFfC/2+58zDxwplI58CYSBwF4MpwllOlnRU92VP+UhbOeA3hNzQQwVhzUUSyyjADWjuOPPpFP1AuqqNwB5oSxUY0XvzCyCif+9g32bJ/etC8DUyocv7/2bnjK2OEtzbW1ABjG5370dfw8HANFWJhTR4fZplghcGCZfbV58wpruK31GlwQ+pkBaCH6yqeV+bdNwSNys502xo3790PxZ9/xk1+5fU94apLjrD7r6rKNL38a+cj8/+6SyZDDAQCyQ1i/HpItFlCVloZFNDcLrEplqouIANn48aDs1w9YQcCIPXsErKUF9CkpaXRu7ikEUc5cpaWJuvT002dgciB7x5+y7pYNzc2g0moB5yqAkNmAmDYQQEIA4BgIp5sA1uzChdOmCD6x/2iHSg1CQmKjpa4uXB5mtxhnpm7yyybBnzF5K+O0aagcs0umjvvC9bqnP6fnPUjTtNRmsylcJxe6E/CiMbk+tLoSXoUiorOrHqRuWvlM6OUL1AW7dv7U8wRgCOhIJJJYf+q6yrAsCyR5ToBaIE1ccGVDBQY7SxYWaB8oYpfnefTUED0oQ/uqU9HbywuBJpQL5d53JSxz3ZMMw5ThOD6M4ziLVCo9x3eV53lCEAR5V21D3O4/1pdOwWy+nkgCF+j+CGYendUJJtLWlYgNx3FDR9Godrv90IoVK5z2Jf+my2VbcSHOqafArmvuIuC9EHeBOCZRAVEBUQFRAVEBUYEuKYAA7xtvvLFq2LBhqwYPHuw1oVl9vfnTSy55nihR/Kx8umTWmQzSqOMneq8xuWCvO+DNUw9n3QGsezmHo06+tHS+fGTYNcKoyFncJ7ULyUF58dig6AJBzath6s9TsFaHAZ7PXGvpHz7JXmTaRbond0P9uke8Wjgj5kro9qdpJ/l3Erf3ZMiiAEHn21IftV+cksBjGNdSXV3ddPvtt/+qVqsbXRF8vuBPl0QGAASQCwsLh7a0tKSpVOHZHDczrqzs8YpVq4i0YAEvw1RRDkeJXCLJcTCMnEKJtXleygmCAUiSpSnq7CPofwPeRoTlACDSS3S0HY8dtjolPL1VGRNfFtkildvzHriT0bbUhNkoFWtTaiyBAl7OWCKXqhulpKoNCDOtLMbYo2lCleET8p4FeFk7Dlu/0SY070tVxWiACIvgW8N666s3cwQc6h2NNRGK6PyCVtqyi0ifVKkf88qYil+m3jYwKj/HnDJpbH30RfmtqH96/c4+TZ8eiliz5hVZZHQc29JUR1AyGWAYBpl2G1zPslgajiPgC8dZHr7CSOEwTgDPXydg2I04zyfZARyQdcv/qH4Lb8aActrUgWAzwKHnX2EnvPbwLio87Iy23MnTKseBoxn4gQOSx+7/3xkblPbo2CiNRkbhOImfOmV2lJZCS3w8NBYXQ1xEBBAYBnhcHLRceilUdeZv29X96au+Xg/kunWQe8MNgK3/HGT6I0D1TwCsXzKAyQ7w+0kQdrRiWKlcYEdEwOmroqOaThjSI3upqw2Z4aedunf3tfzwHJ1Uk3i3t348o+hRmaFDh5Z89tlnsyZNmvRddHS0vbsBr/u4QghFQhKV6m+UX/txexSlKdA0jaFEXoGCuWD2gadewVhTIN9bQRDKe+p4cTDzDKSOC6SGAgyitnAcV2AYdtZ7cgj3aadTQw8P0F4K0Kag2yMLO7KXEASBwjDs7Id4gSyeR1l/779Au0A+xVKptILnead/cBBR7z67PJ8PftDgli1bVuhzkJ0UQMAT6eP+wOjfGr2LZEC2FYE+HOuKvoHU7em9JALeQFZHLCsqICogKiAqICogKvCPUODhhx/Oe/PNN98dN27cq7m5uV4jAS0WS96ECTc+p1YPDNjb1LsIAjgctQqGaZW2gUYz5OYmgkJBYZ+XfILlqAby/9m9EJ8T+6QlRzWA32L4HXOBZSUZJryYtd6IALKrbQR7OwK8BeETaOQPjLyCcfyEgqIwvrXVaP/gg29O19SUWDmupalfvz6vI4/cKVOm7D927Ngoq9V61BP+hGoxT58+3au5OeOxdeuerEJtrloF6Z6AlyRbFBwnFTiOckZ64jjp9YOkzXbASRbl8gFmu71OKQhWCgDncFxJU1S0rT1Y+MzQS0t52803f9ICcFAFIGAAI1sBZhgAvEW6ttk3XHLrPSOipozE1alDbZIwi6S0qMwxOzGPS0tos2jweQkcCKZDalkc7/a3tACWcgxI7QCTryjgswBv4dqoAdbDmelTh5Oafrm8Ta62127bRWz/T6PA4gs4KNujjohJtBNxCXaMWCIYj67UyKQqgeUZcNgtzgR+MpWKV0eGC7WllYQgMIUAjSTAMwkAWhbHaymKYvF+/M6IWLaCUkrk8Je9oOkP+E8VwEVmgCdzAC5VAvTnAWxY1py35f3uGYs7M48JDC7QDqha/bl58NMPHHQB3taFr1108A+B1FdKhOgIvbGgoMTw2GM7qux2wL77DvKQv21tLSkjyTBCqWy2vfIKwJ13wpEHVkJOeCbwPA54ng5a5o8/v4AX2Uig8c6eDTjLAqz7HOSHtoBUgQPmkAAYMwFgKoCFAdZ6Euh+p6DhwVQ452isz/3ShQLvHJuR0Yolv+xu0+BqzhvgLSgoOLl27dprJ06c+H1PA140rlDAM1dUKrJqaIc36D0DR7Cs/bj8GRDbWTRlVz5YIzglCEKYVCp1JtfsrstdLzRegiCSMAxr9oSSnfXPsmyjw+Ew9GSyte7Qoz0pF4QSriNoibw2cRz/++EUx6Hkds73zu6+AoWcaC2RZ2h3JodDc/ZmQcDzPHq4EZQVkDcdQ/Fe4M/6dOU+96f981Gmq4DXNWYEPjmOQycDUpHX7L8xehfNFQV12O12A5pnd987ge6HQN8DAm3fs7wIeLuqoFhfVEBUQFRAVEBUQFTgglMAeZG98cYbH1xxxRVLevXq1WGk3bhx076XSocxoZoAy9ZKOc5ACgKL8bwFz85OI+RyAsdxitcbTdyNG2dIb0h8wdhHFkd8XPchjgEuIM9fzyRjrihhbxYN81NeshQ2fk2lKLK59fpVVLYin38p+3tTbbnUfvfdh2uVymapTPZO8vDhyccqKuojk5JGOkpKBEls7ClVv37a693hj695I4CEEje52z54q2M0Gids337FNUeOTHAC3oIC5AYAZ46wXnTR233N5iiLRGKXkqRDYrcrMZK04xRlEXbtuvuwe5s22wKnL5pc/nI5hgl4VtYX2fX1AyqamzPPOVKKyjU3/6g+eDCitc1zF102AqCVAJjZ3PH8qiWxw35M0vVpCQuPa1CXhvetiM+f3BQmJQlgHRiKcgWizcPU68U6MFX5Y+lxE9gzvrbI5qHqC0Jw9FtaClLlOd6G7u0YWYHd18xYwWHBo75/NSsvXRaZcPXtNpWqVmWJ7dXqKC9RrJv2G0mxd4CxqQ7DMJyPSM+wt1bdQUVHHGJPV53c7WpPpSrUKJU/xiDAXV+/ud0PVk8CPJsAMN1NAzSd/8UCPFcJkNoO1xHwfjsGIFYGUKdBEE1XYOQGzE9TRuWOsnN0NaU/tEOCHypr6T2qX6187iSnN+PmYcsurjDMdVCWOCo6ssVkNh8kx437UL9o0Y4qF+BtbAQJTevk4eEN5hUrQCB6g6FYCzGZY8GOonZr9gDZuwn0D0yGCk+NXf69Mhkyiejey92PF/W0aRNIfv9BIvkzXJCmzhEEiYSjKQpoTgCs5GWAD4fCwTD5mc3WrYPbVd83dmPN8CMRERFevbVR555R+jabjaJpWjZp0qQ/0Os9GcGL+gsF1KFRGC2GNSO468+HdfQBGnmkItiLrCLQONphMDJO7dLnXZZl1SRJnkmeGOoF70ivQHVEEJNl2WaJRKIL9Rh7oj3XGnZ1vbyNFbXtslZA/4YSIIdam/aIbLs/+z7UfYe6PRQp3B3r6TnOzgCaC2QzDCNvf4/4QxAEHbKjIAgC+S2jK57jOBNBEBae50+he6inoZznnEIFeEO9phd6exeaVQPLsqQgCHRPvud06Rfehb7A4vhEBUQFRAVEBUQFRAX+/1Rg0aJFw1auXPnBnDlzHkJRbB2pcOWVM9/h+bRYhgkLAeTlgWGqKQwjBJoulwkCg+XkZGFy9LECl/GNJjM3b4ML8MYTUimCbG3H+92jdZG3r2u8CPSmKvI4d29g9DMrb8QaHNXEvakvWt+vWKSarLvdLmvoZ7ntthOnncap8EFMcvKc1rq6kzhN97O44OfYse8kNTUdXe6CPx3p4vLupWlayfM87m774F7HlbxNJpON2rFj6qzDhyeeE904a9Zjw9esedaZQMt1abVVioiIarnNFsbk5GzJ+/XXu9xen5TdVm7dMfT/yZOXD/vjj+lF9fXpXgAvApTvRQPcXw+wpc1TAEaZARYnATxSAxDuYddgxwHWRvwd7Vtguvb2P7K/uOT/tiPPW9izPhkcFhUIgENYlAEGja8C3LvnbfiRx1JTB2/TqnMVzj4M+yxk1alxekPmU+cAyw7vQocFh40f68YmGTPjp99lUSoa5IRcittam+Gnud/wjcW3OgCGMgC7wwAO4AT5qXDRsLuObt8+148kOB9pAdIdACPbdVuvATB6gG93/TaEte3H4RZdwf19IzP7cBhWqWz5qwgja14+cPns1blhL8w/aP7ud+2P95/M5nWP2/DGGmWEssVM0zipUDzuWLv256JNmyApPR208fGAm0zhspMnW9myMqFpGw+quGuB0ESA814TBICTr4Lw2m1QFBbWBkzd/XsRiImKAsP4bo7ydffjFQQgdDpoyc+H2rs+kgzNuF4uSHCjneUBk0uB270EJO8VwKHEiLZEct15VVpiVdXmaNXmhlGfq9XqrZ3dqy6bFJRkLT4+vmjs2LEHeyLJmrcxhQKMoKPEKNpMJpPld6fG/rSNQBDHcRGhSjzlrU9vMBf9DEVU9iQY8EePUJcJpSVDqMd2vtpzOBynKYpKPF/9h6rfnoqs7ayfQN+P0IOS1tbWMqVS2SsUNiGBaul67/u3RtoGqkcg5RHcBQD0X92FYFnD83wkgruh8rT2VwsR8PqrlFhOVEBUQFRAVEBUQFTgH6PA4sWLx7zyyivvP/TQQ7d0Nuj09PQJx49Hzzl0aFoIEjo5MJr+JhLD0AP7VpJld2gWLLgXT0igpILAYWbGJvyneIFkTvx/LLmqgdyS0vmyMdprHAjebmpcK0WWCzPjH7K5+/I+fuJqtasMmocLBC/q/a75g8qnFMiL9/3KRaopupvsyqbLDG3JxtxBnhNoRgIcVLbZF4xqvfbaPyLS0mBeZ7q4ogJHjBjhTCL1+++/57onbjp58qTm0KFDA81mcyKCSjk5Qy/l+StiT5wY1drcnFhO03InVPQGdz377dv3t3iZzJS6b9/0dsh7NuCdOfOxAYWFN5XU12cEAHgfSQJY7AXwfhQFkG53j/YdOWlVVtHVjxUbDm7XRmjCUiA1j2tR68xwbA8JxiY9DJnsHdiydlxz9OkUJX5ciQNNWKghLS0Zj3UIhDvSO/XHl/rriMYw3WXjeU3vIXYSN0mr9xfzf34EDfW7UFCiVQnAEwA1jE43u6qhoY+f0YSutTcQAMhKItkBcKUX6woXCHaxcCvRBoKnGACejwf4LA6gbN+V16/I0fVqIFhjq339vmw5a59DEJYWJW5lcV4q5TH2Wfz3je/ukEpBWLcOUiwWUFZUqMKbmnAew8zN9Rm8IueutkRs6HIC3hUgvHbr34DX5d/bty84rTL27AGyqQn0k71E+Yb6zag9ahhQsjj09f0roC93kUajSjLSM5IelzgaALhSgp3eR10vk2CdRmj7OzbjrofK0QMZlEwtS1PhTHyDwO7W2gHSRjrmtJUlBgIuX6VSqTb6atP1sEWnO9uj2jOC17OcKwEMCponCELDcZwGnV5Hx3oD/WAaKEzpbE4IdFwoUYwI8iJwgON4ta91COb1jqJ1Q6lnMOPq7jrdYcnQ3WPuifZRJDZJkpE90Vd39tGT+xdF6pIkeSZin6Zpot1POOCI7fORuFAEu13fie2+wyyGYbEkSUZ1vcXgWkBR+OgQCkVR4YFY7QTX27m1RMAbKiXFdkQFRAVEBUQFRAVEBS4YBW655ZaJn3766SsPPvjgfF+DqquDjz/88PlSX+X8e/1/0QCHVABNJACDr1x5bWTOoDSSlBO4lbPAkoOPYnNiHrH2j5hob3CcxuYXjdTo6dN4tDSRfzNvZyuK3nVP4jYq8ioa+ey6+nYHvq5yOcph7LLMj2w1ZQ7mzjt/a/AO8lACMsQoIpwUb9asx3qlpvI3epsTAkAbNmyYkZWVdQxFEfE8bzSbzadPnDhx2cUXX/xZSUlJdn19/QyGYao1Gk1pnz79daWlwy8iiFZVnz46OUnSZEtLgj0+/rjSM3K3Iw1HjFidqdenav/6a/guAAR4SxUAJ/ZLJDbiqquezdm5c2ZlZWXfDqw2OgKUnhYN3qN9swdcWtB69fxa7uiutPp+i41aTaXKqI6gGVJKw9evCnD5bUWg+Du52DlzQFG46HS4RNYp9EtsLtWdjkw/60EC+tmo/V+lH95tsurlPBaRrpASVDhnONWvsWb71ZVtPsJtvsEAnbff8f70Vf/chwB/g+CXYwFWJgNU7kXtX3XV/+VGLbnMsPO19dG8I1xFyNRgrY4T9Cci6IypNQ2DqT8Tnrz35Z0IkDocgCkUILz33oRsi0WuPMkeI2F0FZY6wmpBbVXvBrJPC+jvn9Rm0eDuh+uaC4LAr74Kwm1uUb7+3YddL7V6NUR/uUfRh9cI3GsPfE1QPM7JGZwLUxBslIYMQcQ/wHtvLNWXWxKVAsf9znIwMF7ZyCOwS+Ph38pkMufDla5eLsA7adKkdVu2bBnS3Nycjh7K6HS6Py+55JL9crn8jM2Iq692oKlBdgfoAypBEGdOQaDXeJ5XCILQEsoIt56EQcFoKgiCXBCEyO6AvJ0AXj7QCN4LXUeX9t1pyRDM+oaqjuuBSVc8fv8NgLejRG6h0tlbO6hPlmV5iqIIu91eSVFUPPIzDqRPnufDsLarR5JousYmWjIEskreyy5YsCCKJMmsQNe86z2f3cL5fg8WAW+oV1RsT1RAVEBUQFRAVEBU4Lwq8MADD4TX1taO/uGHH568//77H/I1mJoamLtly8yBFRX5zgi6rl0Ilt3ZC2BDNMCo5nfX3BXZd3gvilJreBA4jDFbMbrKwCmMdh4HDhyElrVTGeckDgtmDKWlnO3mm5lT/oDA2NiTqnHj3m9OSoLnPfsqK2u97fDh/aNiYvLp5uZ4XqFoFZTK2objx7faKIranZ4+8Nr6+tpesbEZDY2Np/R2uzr22LGfj7tsEVQqjujde1f0wYNTAop2mzhx5YDKyn6y4uKxuwAyBgPUUyRZYJwwIaHVbB5Lbdlyc4l3XToDlO41vAPe3lmTB+VflKz4sjynFSbMxmUSo1SuMUpbVNFm+GaFABNv7Rzw+rFYk//4OF/VYiCNkRHM+kFzz/Icvnz/J/3Lfxpae+xYbhOAAwfQcv6soR/dBljk7IcAbZXf1gE83Qvg1D7IXJMMOqMqMv4vbVy/OC5/4kgQWBJvLCqGhsNVrWNfnXfEvHDlSFXG61VVFlAxAHhOFBhcidRKSrRhr3wdlmWUmgl1tN6ai5KsXfp3krWOAC/y773VLco3wEkFVRzZNnz3OKQe+w1iaLtScv83X/KqSIljUfFSyXdVW6Wo0U8ufsJ0ba9x9Bdlm6Rztz2tdnWEfn6Rri87ev18TbVVj7uXe734K/mP45cbw6VKwc6SxNPLPzghUUQvdtW12+0ZoQK7rjYR4GUYhlIoFI1xcXFVLMs6bWF4npe5R+V3JhSCVgzDWJA3JYZh2mAgJzr6zPO8mWVZs0QiyWEYpo5l2RqpVIqeXiSFEhYHteh+VBIEAflUazAMq/SjuN9FQh3B2xlgYFnWIQgC8U/Q228B/2UF0RqRJEn9k6d1PiAXx3FSnudRUsRGFP1vt9sZHMelMpnMLy1R5C7y6XVPyNdTayAC3q4rjU7udb2VrreAHoIyDGOiKKqBZVkVjuPoP1nXW/avBRHw+qeTWEpUQFRAVEBUQFRAVOAfogACvKWlpZdt2rTpwfvuu+8RX8OuqMDu+P33mzPq6rxZAPiq7e31kxTAM4kAUv6jDTfE9x+aj6Fj2ChqjgQHbvmrDHo1MywOGBgFFmskY2g71ccWTE/udU6dAmubRYN/18SJb+gyM0teVSgUZyIFrVZrbllZwsMbNqhsbd69bf6tGs2HsSkpW2QUVenQaCYzVVXrM+32K0/bbAqmoWGzEuC1MoAX4r3bIvg3HlQKRfLGxpZEnTw57NixYzIOx5/oxXG7NTiuYxyOql2dt+QNUHrW6MSOIHNNCoxPjYSk/hyK4jWfPg4Ou60KCib576nrZYC9aw8lZ+85rPphzeLi0aNX9VYM0SvcIe+MXW8VbFt9wzG9PlT7z3+9fZf8VAuwoDf0frEOLkuIgsS+nCKiSiU3nSLSIlsdQ2YMZQSeh51PvwYjn3rg4NEXFwyC3MPy6ByMjY5psHhLpPbKK1cNmDx5e3mfPvUtnv17JjzbvRvIlhbQT2qP8vU93tCU+PZRSO21FaLjaMBYTCuLffdj+I7eydaQVewNsXMFXGFgFh94XfH28MXmFcVrnB/cnsq/5cw9jKBvcWs5cVn8UGZVyU+ylwrutcze8oT6P/1vsg7X5TntJwx2KfX6ylcNZix+SaihrksF5KX9+eef30vTdDSGYUxaWtr3KpXKTJKkMHTo0JLPPvts1qRJk77rzKc8FIq6Eh2Foq3z3QbyVWRZFiXBOtATPo/BgjJv9RwOh14qlUagCDdkj4AS0fVEEixva9Zuz4BOPQR8hP5874EO5uO8r0MBztER71ACoVBEFQeqeU/577rGhe5LDMNUoX74Eui8gy0vAt7glBszZgxZUFAQhWFYIgKpvlpxOBwCAvjI3xxFevsq35XXXQ81CYIwsCwb53A4rEqlMqIrbfpTVwS8/qgklhEVEBUQFRAVEBUQFfjHKLBo0aLEAwcOXLJ79+6b7rnnniWdDdxut8cdO5a+cMOGe0J8HA9Flb6r+2jDgPR+Q/riKPEa8uYluVbSWlIJyc20E/CiqwwwsCkKTK6Ea8EKHSjg7cimobJSePmrrx500PQvagB3/9aRZrX69fiRI3XhVVU/UUVF08oBcq0A78cCXNkEwGIAnrYIgc9GLjdIpk9/vg8ANFutGp1E4jB/+eXb0QBzawCWdwm2AnhG+w41AQhhbT63NA5pTRjEazggeCIrokY6IIaT1kemtWzuf1Vx4DNpq3HN9teH/vLRgwdNpmhnYq4ZNy7pv3fIuFpk1zD6z++ybIUq894d11QDyJyRlRfW9X04wI05MHaJGUU3g8BiCPCGJ2tx+OlNfup/rrUpYqPZX+94VDr4oVuPFG9cmJk0m8VBb1dJ7C1CpK7R4plI7bvvRicJAiabPr3wnIhs94RnPA+EVguGiROhkiCcmQN75HJGEs+CvNkM4DXNUqWDVpH5n3/K3VC+kohQq5j3T319VgTvrMLH1d9WtkX1DtHmsChCd2P1bok74B0fX0B/U1FIrRmz1Gm30mRTSRx4pHnlypWfyGSyX0I5MQT2UHsINCEv7YaGhmye50mpVGqNi4vbp9frs3r16nW0oKDg5Nq1a6+dOHHi990BeN28fZ0WEOcLJIZSW/e2UAQygnCh8AnuKILX/ch5MPNwh7xovAjsuntTtic4EwK1gQhmLJ3VsdlsNrlcLg91uz3VHgpwJwhCEor+Qpl0LhCwG+yDBG9zDmVb/mj6T4e7aI4i4P17pdu9dMP3799/Mj8/XyWTycJRJCwCpuhngwYNCrfZbHa5XJ6I3s86s2Rw/T5EQBfHcQFF11IUdd4YKDrF4g+I9mffd1TmvE2uK4MW64oKiAqICogKiAqICogKdKTA4sWLU3fs2DH+yJEjV911113LOlOqpgbu27jxlqTQRe+e3dsl13+V2e/6hIjwXr05AB4cxRuU8ev2CoOLLegYIQjAwxoghKOK10oBlF1K3GQ0ArtvHzjb9XWpVM3SKVOWMxRV8xJBELx7YqamJnry3r2XjT98eEJLm/8rgwN8rwEwkDrdzynR0XL+6NG7SgC2qQGOK5xgFG6s957Ay9dIOn69b99fY8PCGuQ7dlxfBkCNAnBsDb41z5quaN/1SQB9ogAGOaEYwO8SgPJGgOsqXDYJN9xx/4gtfa88WhGVFbCFx4BTv2dEbjPCpvV3nomSzs7eqkudsjvupDaK0DOQAAAgAElEQVS9mf94d0xpcaYdQMABdAaAqVVtvrsXyrVZDTC9H4xdamoDvBymVP2lViREA7l5FX/Fo1fZm/8qh9IfNjAFC24vPvjVXdlOwMvwBFbdotDF1Zg8E6kZjXLJ++9PG/Tgg2t2e5slgrxPPjkk5cSJNBXHybCCghLDY4/tqOopyOsOeO2cRFZTL5PmfbZGmFm2DCflGPvt+KXGKksDPrvwSfU7wxebHv7jNZUrMvepQ+87IdUtvac6XBYNywbNt3xTXkhlhadwH5eupxAEfnf4+7bk+KwTL7300iLkcxvoarv8S5HTAvrQihK6oGhM9L0rgrCxsREvLCwcxzCM3GKx6GQymSEhIeFASUnJpLS0tELUJ03TskmTJv0RaP/+lHfBJXTsubsjpfwZT3eUQRFZFEUputq2twhnz6RRwfbRDjhiJRJJY0dt9DSQ8xwHwzANyP4j2Dme73qhslQ4X0nnQhnN3dN7qTu9sXtiX4nJ1c5WGcHdjk5GOByO086/mwWhUSaT5XuuD3pQhA7HkCSJTiaEcxxHhiKiPlT7AD2IYBjmhOsURaja9WxHBLzdpazYrqiAqICogKiAqICowHlRYMGCBVmFhYXjT506Ne6OO+5Y0dEgHA5HenFx6r0bNtx3zlHx0A3cjscOW50Snt6qJEieiG3Yprzy1z+hNxvhBLF/gon8Eqbo98LLXYxMDXTEdjw6ellsWNi3ZrO5/nBsbOzRcePGHZBKpQgWhVVUaF74+usn6tpa/SgKIN2O7BouvXRF3uHD+0CvN7EAvewA+WaAqQaAqHZAGug4/Cn/cArAz1EAx/b7U9q/MghcOzCAb3IBbsUBeKwtMZ6JAHgWAMaUAMxuRrB15vzFI78dccchmpA57Sr8vWQOMzVt93v5a996YY9nnWtvfnxg0cEmZfFBdKzfBZe3kQANeoCrengvdDaj/XKAMYMg8/XTMD5Jq+qTSBLSJgldVQzRLUfY1DQ1TZCkWaoJa+kza0rjkTXPpeBJO7QR/RUcVBrUdEk1nWPm69wTqSFQ+9FH03JHjixqzs0trfHs/dFHh6Vu3353lEKR7dxTZvNB8vXXpezo0c0BA3Zfa2U0PlSOHrN4Xt8+Bqnp20Cbq8KJumatPPGDj7gHql/D7uw/1YwsFgy0BfO0XEBtIGsG90hd9DMEfU20Fau2NhDIqmHJoVWKKxKvpyfkTi1atmzZY0ECXp/Jt4xGo3Tjxo2jXYA3LS1te2tra1RVVdUVCoXieFJS0qGxY8ceRPe8L50CfT2QyMFA277QyrMsG0GSZJd+h6DItO5MDOQPdOsoirgn9EZRbUiDUERD98R4PfsIBeANddI5mqZpqVTqPFnQ2RXKKG5/9pmv8QTyeqjgblcj5QMZs2dZMXL3b0U6g7uuUoGcnOA4TkUQREB/t3VlLTuqiyA+ANS5wLXdbjfKZLKw9odv6ISLM7gDwzAjSZKR/o7B/UGv6+8I9KBXBLz+KiiWExUQFRAVEBUQFRAV+EcosHDhwvwNGzaMr6mpGXzrrbe+1dmg6+uZt1etWl7bfRNDIBFFZHIYAAEzZz45rGStpTYFipRScBBlMKJlL7xwHqI226Bt//6/hkVFHf7NbK4rdk+4VF0t3LN58w29qqt1VoBnEgCmNyONxoxZm3P48IjylpbvwwCergLIsnefdu4thyqCF1k0fJMMYFEBOAgAGwWwkAbQS9oidtHf2c8KAMPKABisX79wKmrqX0mb+16998xoHBYcGAcGlIIHSQe2Cg4LPvL4L1n0pjjz3r1XeUnIhPbF53ltcNl1Ic62VAC4rwggnOsZXX31UioF6DsUoHmHrN97GdH9TunYhGiTjDU41NYahyDwuLkqRcKYY0nOAXjsRapWdd9Cwm48oYBGQ1gyzTOv3nvyD4YBbP1SSLYcAxUwgFfI+octXnN4h2dUrl4P5Lx583J4/t6zdHnzTUw5YIDFRJKhtWpoarrkT4BzpXZaRTwNKda/ME1DbWTYvWvXOrYyW1kXvN3ZUETetetF1bvDHzUt2LtStXrMElOSUscju4YZKWMcKPkaUtYV6fv28EXmpYc/UCDA++SBD1Uz0uY1j+8z8VQXAC/rT2SSy6IBfXbMzs7eYrPZKJPJFD5ixIj97lH7vnZBoK//mzx3fc3ddfTXV7nOXu9uMIaOJSMAQJJkh6dEzifgRdq0PxTQXAhAJtC1dAGbQOu5yneH9v62Gcq915O+u2hPcxwX0VlkukvfzuYYSKQ8KotOTCDfaPfTEsGuO6q3e/fu7YWFhd34gLwro+v+uoF66AYyIhTRK5PJomiaZiQSCUq4d9bDTJcPePt7uPMETHv7IfEFdz3opGm6QS6Xx7mP3dueZBimTCKR9PJnjp3taRHw+qOgWEZUQFRAVEBUQFRAVOAfo8CiRYsG//jjjxObmpp633zzzavcB26321NlMlm5+8+6B/K6g8S24/eXXnpaxbJyvLDwlqI26wOU3wFBxZ6+UN/vRY8dqw5rbKzGExP/kmdkRNzy1VdfXeZKuFRZiS3cvPlmXV2dxg7w7BnAO3Hiqn6//HLjEYAPYgBeqACIY3pm9ElDAB6sBHioPao42F5Xp55tybBSAZAHADksQBwNsJ4CKG0GuLsEYHFSZOSNLUPm/pS/feAVJ82EtAF2/JAKu2qioIkiQaA46J9SC9ePqQK83VaBteOw5UttbNOpmIT608r9O+b9BTDDcK7tQkeA9xkB4N4LCPDWSAAyhgG0br/44s97Zd9lU8injy4mZTLe2thMbHt0e0r1toJIibItCpk2byfTJ1XqRywdUoURODDvfNVX1lwFmiNfsEOLDPJsCufrWqPU1dIGS9M40E9eAs5oZQRU16+GZHMDqIqPxmvqzVew1dabaQxDH8gEcAHeOesfV317cqs0jFIK30970Zik1vGj187XVJv1Z4Dw9IxR9Euj77W4fv7JpCdM1/YZR39xYpP09QNfyX+cvtwYLlM6P+h1BHhdY/ryS9D+8kvvrOXPv83FhoP9ngNLZC6/3U8ufsKEQC6K2p277Wk1qjM9eRTt8tlF37sDXxTJ+/yRjxXIouGtoe8xvVPzDnU34EVJ1j777LN7WJaNVqvVJ+Lj44u6K2rX/Y5EEXHo+3+b7663d51Q2Av4C+OCfddD9ZBVBkmSnTbhPg70NQIf7dAjJMDD1/g5jpOiCDRBEGhPGOOr7vl8nWEYk0Qicb4HBHN1x/ozDGORSCTKYMYTbJ1QwuLOxhAI3G1PqnWOz7Q/UbvuANCbzUwogLbdbj+0YsWKkJ9OCXYNe6re/PnzVf546IZiPEhjAEhDUbP+ttfZQ0qXry9qCz1oDdUDTX/vH1/7TgS8/q6yWE5UQFRAVEBUQFRAVOAfocDixYvHfP311+PMZnPMvHnzVrsGXVXFr2hpiZXqdKcParXYlxKJ5Mwf1aGHvO4gkcPCwr5TRUcfpktLnz7nuH7Pi2rBCwquGyqRzDJz3AE7RVmkiYlq85EjO6TZ2cOOajSMsaqqT+aGDXc7o3YBPtICpDvCw9OxCRP+22ft2hElAEYiFAnV/Jv7yliA5SkAVV3UzhtURXz6YTmAhgZIYAFYC0BOPcAYE8AjSQCLa8ZP+yy7+uJEe3FpBQfH6TgoG0WCPJ8HSysO5l0sDDNUw/RBpyfs/6z/sY2nVEZ7Mk/yFDTWDaoEkBoBTLh3rZx7RAswqD2EdAsJ0KIHuPICsmjQkwCpFwEc25ObeyRq5C3HIlUPXlOE1o2xWPEvx2/O4+jbz8BVQRAAI5YI126cVUSFhznnZd9/PJacfXf6bJsV43ic0MiMDo3CbH8VB+G2tVAUFgbct+9BajoBUX3Tga2sUsl2/Bkp3Xh8oqPOfrvDaj1Afv99Pn6A+4n75q9Cas3Upaad1UXkM7tXKVZPftrkgrWor4e3vK64f8BM+67aP8nixnListShzKqin2QI+M7++Qn1f4bdZB2ekHcmWqozwLt2LUTZbJlxxw+lKl9+7hE7xwsYxwlYlIbs8kON0+ZIaWR0YkAevOi4KQAgYFPjLSKoo3vp888/v4JhGGrixIk/dWfUrmf/ofrQ6997xPkrFYoEYQg2ecLwUNtctPusoiRDCHZ5Jb2oT0EQKI7j0FFhiiCIbs0y39GqebMXaI+e7FHg7O+u4jgOJdsL6jRLd8BdNG5/bD8QUCcIwnnaIBRXTz3YoWlagZJG+jNmbzoEErXbWR+hmO+/FfA+8MAD4RKJJPVCsV1B72sYhjlc6+mWBNT5I8/3OrRHkH0Rso8hCMLAMIzZbrcrZTJZkuf7p79g1td+5TguhiCIel/lfPUnAl5fCoqviwqICogKiAqICogK/KMU+L//+7+RX3zxxTQENebMmfMNGnxFBfb4r7/ermpsTLWmpBwKHzToR0qrNfym1Uqdr6MLQd4//ph45gjXn39eGmS0qAsk3kwgX1e5vJniecAdjrctAI8fBog8r8fxJk9ennXwoJmvqbm05u/j6VaCompkWu1FNrW6RXrixAi3hDwoGnltZEREiTYl5aj60KE5paFOqNb5Bgs2etdlj+GyUegsalZTB5BnbYu0RfN1/TezOSdnXXzUsC8S9jHREseBVFJgbwICeGeYGdtYKwjkKzZdZhVnOyyTmUzX4VLpCJamVQzALgLguAFgHw/wVBVAAt1u1SEAoDGhPr5OAbAqAXgCIK4FYPJ5sOvoTP16SVjfxItUGQUGSuEg02M0VN8X392NE4TQMeB9Wrh240wn4EVlWIcDo6bckjvb6pBxLCdV2mq4CKXJtgIH4da1UIRsGr57DfJmj3AeewWeB6zqtJJa9rWCqLBfZhk+vLJ5xYpnNAjqIlj77oTFZvevXaN/asf78pyoVM4VresOeMenFtAuOOw+244AL0q09vnnEJ2ZMSDu0EbBtuA/r8rDFDh3qo6WJUdLHSQRvFWE3qYmSUVsrUKpauksghd9wAQABwJtABAPAJZgjq8jwIvmfN111/3Qk2/kLMuSJEl2y3sdSm6GoktRdnUU7clxHDqC23l4aognH2oA212gz3PavuBARzIhH8megjWelgehAGkhXv6zmuvKXu/Gdbe0PxDqcOrd4VEa7P7ytT6uqElBEML8hbveIh19RT/6GoeX+8mnH3pnbf7bAO+FBnaR9mifMwxjRQ8z2pORngV0u7JnUYQ46oOiqLO4aru3NRfI7yVBEJQYhqH7ttPL13hFwOtLQfF1UQFRAVEBUQFRAVGBf5QCyIN31apVi+Li4g5Pnjx5T1UVdtuuXVemnzo1BGXYPXNlZ/8eNmDALxq5nPs8OlqyCb1gs9kmon95ns8rLJya/uef44OAvC6QOI1CFgwajZliGAqs1uccAH0rAOZ1mM28u4UeNuzLBIoyq7dsue4vBG0BDioBBAxgVKsvaJuVtS4jNfWo7JdfFjojOHvmCiZ691x7DICp7eC0o6jZiVUAH0dB+t440CmkIAnnoT5XDyeurood9nHKiAfZxJ37G6Hxt2hccMzGgWGBdchZrLmECKNe4vsX0Pat6wdwAJNlACoOgOIAkL3A86AbXC1E9h7AYmqDvKUZ+LqGaBrqk1rgxIz2MZ1Pu47OV1Ez8I5eKbPfTQ7LyTVhOMVjpys1EuUV5fmz/uOMMt50zy+pFZvytRLlQGe0Lm3aRqZPOa0f+ezQKvOa55OVxhMqnHfgpmM8NnaLWZKO4coIrtp2lLfx+tHQeNl/oILjAHMHvKgdgQd45WcQblgIxTodwWi1m/uinyObhbnrnlYPic1h3a0WqowN+MItryvfHr/YjCJ60fcui4Zlo+ZbENzNikzhPi5eT7nX9QV4M9IHJh7f5Gi999E3VKEAvCZaRlixKHN4RHQVmk9HgDeUQOt8AN72D9QcQRDomLibn3Ln+w1FFAKAMzEUQRByANiHvuY4Lhz9ixKR4TiOIpnPudwTzqDj/TRNY+0f5hGAOQv+uo5eIy9NVDbYSNVQwqKOQF+oAWCwY2ZZtpEkyaieeN/3jGS7UKPBUXRfR/vRX50sFkuLUqmM8Le8v+X8SfzWTYC3S8Czo3s7EFDmasPbvvEFx1x1/S2HygdS1sv8ypctW3aWbZi/a3y+yiGIi/pGD9jc35976gFQIPNmWRadROtFkmRrKPdWZ/uk/fcLsm/w+3cfag/BfplMlu9rfr7ew0XA60tB8XVRAVEBUQFRAVEBUYF/lAIPPvhgxptvvvnDDTfc8KAghI3bt2/8ZYcPT+gwy3lBwbdhvXvv4bVa62dKpRJ5dYHFYplbWDh1eOeA1zNC1CVTIwHwZSpAUgzAaIdK1Sij6UM4TZ+uB9jLA7zYg961fy9ddPQp1cUXf5b9zTePO6FJ24XGik7hRvhM6qXVVmouueTdjC+/XLq/5zbEpOy2vtYd879PT5/dbSRAgx7gqopOo2Z7f5QKl8VEQ2I+CxgpQNkuEgpbGnNHNIcNmH8tfnzLF2FFv3EYWzISE/As4IwsB82bQSlpbbBYkmoBjqYDXEcCrJMBEChhGxY9cDs26P4JdEReNsaHSSWNfx6Don02ur5ZzUGhRQ8nZl1AdgyeClvwxFmX5iVdsy+CkPUxY4Sc04bXq0u/0lhHP7b6EIrQZe12vPDhwpSmIlrJOYCIHxHZMuqFi6paP12aMi5he1R2vsIZwbl/a6t0+6cYEX6Ux6KoKps1BqzUSHB+4IqLA4ehDCJzFRDRNw04lEht9zEgW1Sgn3Q9VDQ3E0Rq6ubcZ/e+LzveXE66LBru+u1F1U/TlxuTwnQ8Ar8oYvepEbec9RAHtY8ie02MFas2NRDIquHpXR8obsqbYkdWDT4sGrRWS1Yf/hRbO3pwotXOCISdBnx4Fmn0fy/+XdLKUOS60yPJ3rlD33D99Ndff/W6r0MJtHoS8KKgdgQCBUGIlEqlUgSqcRznEJh1zbkjEBvoh+FA1sAjW/lZfrJdAaihXCc0H29jCXUfyIsXx3ECrUsgGgIAglCpAdYJuDjP88gnE4H8douggJvosQo8z5/EcTyjKx0ajcbjYWFhWV1pw1tdbzYXnuV4no8Mtc6+4FOg8+wKPEUPedAxe/c+/Wkv1Pecjzn/IwAvSoY2ePDgrJ56yBPoPumovC9o2tX96rlXXL/fgvGf9/eUhK/fWSLgDdXuEdsRFRAVEBUQFRAVEBW4IBRIS0ub0tzcfOc119y+7cSJ3Jlbt97g9cm9+2AVihZJQcH3ysTE4w2CgLM0LR1mMMQ6fvvtzhPnTqqjCFEGA1gbAXBQBdBMAli1AAW0Wm1USqUk3dQ0+gTAh7qeTU729+gvvfSdPk1NSXDw4CQvc/Jv6QYN+iEjPLwWNm2646R/NbpaKlDA25ENw1IB4D635GWeUbN6EsauzoEJ1/8dccELAF++BNl5WmHQ/XMxnmXh6K/fqk+tq8Usp2icsFMc00o1ATx+DGC7EmBfPIA8CmCQBGCAAKCHrDnvw4C7ZtC8ykFCZAzyRYQ9z78FFbrbLfDD/3g4+H8XUEI1z7VCgHd8XtI1eyMIWW8zRii5SI1eWf6lir748c8PuDx2US1kxYCSqqHka+hr4v05eXNns04t6RqjUnA4sP+9ZaPvvbf14G+/QXhxMSifew7KeR5g0SJIQ7mfhBYIU2EgDdcAl9EPGkdPh9M//ojK4qoHHvgl5t3yTwi5HOMQxEURurN/flK9evISEwK8t21YpnJBW/dZuMq9PX6ReemuDxSBAN7GRqCWv5Q72FFRqVcSJnpYb2i9PB8MBB6cPUOlJVb1TcXEBlwR+5K3uwIlDmrP5u3K1N7Vm8dZvycAL4JJOI6b0QdPlGwKx3GZB1ThUaRsZ/6vIZlsDzfij89pIEPy9sE91H2g8SCIirVdPn83usbPcdxxgiBCDiI99wlJkuiY8jkPagLRsatlBUGQsyxb1tTUVKfVajUSiSSSZVkNAKC9HSUIwkkU9R1I1vuOxoQiDEmSjAx0zO0gyclyvEWg+xNdLAhCLIZhQZxS6ni0/gBUf+bqC2L504bD4ZBSFHWWx7AvoNfuVY0FCui64MN8wQPeBQsWRJEkmeX+oM4f/S+EMn4AXjaY6HDX3Ox2O4NsglACS7RnZTIZipgIOLlhINH0vu4NEfBeCDtPHIOogKiAqICogKiAqEDIFJBKpU9mZmbGpaTcNOznnx/qMHLXW4dRUWVKkuSwuLiSBK22ArwD3o4iRM0WgEQaYJMG4HQ0ACUDCONTUsKY8PBBlsOHiVp/k5ONH/9OH9f4fv31jqCBrPscQwF4UXvTpi0b2NCQ1rRr17U9EH0aKsD7jABwrxeYaschc00yaBvVoGtRw8gbeOC0bclyEOD96lUhBk8yDrw/LVKb3ZdDkHfHkx8rG/YyoMABb2qS6QGGVyNXAYBWEuBgNsBNJIBEAODYrDlfSfvdOhCDMBwQ4AWM4Pe88J5QEX2rBX58j4cDiy5QwIsiu3EIH/REUvJ1b6aEZfW2YKSaZU9Wq5T0CEv/B5cf7OiGdQe8Ag8EXdGsSoqvbl2xAoTZs6H4p58g8tZbof6NNyAOwwAiI4HZuRPCp0+HBvQ9wwBuswFutwOemgp2nidg1KjfMgw2CzZr40LV/sZjzsRPn0x6woT8dg12C3bnr8tUCN4i2Os+rlk/Pq6ekTnGgcqhSN7n936s8GXRgPpdvxqSzQ1YeH2tTp2hrq8alQ2nI9XQZT/ZT09eHlnD9nldJpOdeUCCYBL6XIigVrCJmjp78+wJwBuyN+9/WEO+PmiHYjqhAmaeY0HRm4IgoARCfiXZcoESX2Ax2Dk7HA49ig70F6whH2aSJOnuOBbO83wCjuPofd3rhSLtAKAuFMDbM/mTP/qhOgj8dxaFjR4YcRyHEwR6bsQjuxTWE9CFGvCG0lomFPcWwzByBN/QYQKXrp2168/40cMRnueNqB2Kos4kIQx2vOjEw/Lly3vQ9sqfHdZW5p8atesxw05PHvgC/v6r1VbSF1DupD10EsDvwInO9psIeANdNbG8qICogKiAqICogKjABavA3LkLDm/Y8GXvwYOn165bt6Iy2IEOGLC+j3fA21GE6FMAoKgHiGUATsQAjFUDFLAA5TKSPIhT1F7aYrn0hC+fWzReBGJxnNXo9WmtSmWzXKcrFb755onD6LVBg75P3L9/2ulg5hUqwIv6vvzylf3lciOo1U2a5ub4xh9/XFQczJh81wkU8KIWO/LZvfJcIJ3xXi+YkKKFpAEslPwkg9gIKYT3oYGLssOpnSRssenhxLSq2GGrU8LTW5X6w7UqQ+kEnLONdURHVyj1+kobwDYzQKMVgMEBkiMAHhYA0J/YTVT0gF+k+XdjWGReniCEk3hj0VGhaF8j39CkYmBrlQH+ur4MoNeZzM6+9ei+Emlp+yN1uqLwEydq2ZaWOqzNm3mISd335hxVWoaFkKm4zAhC3f+NT3agJGudjcTw4ZOplyTt0Gb3V3B0jVF16mgta7XStaNHQ9XHH4Nu3jyoX7UKYhkGMKUSuIYGkF50EbTK5cAPHQrmJUsgRacD+u67oXbXLkKFAG9YGM6dOkXLkpOlDmTjEAolvFk0fPsepKYTENUrVk5ajAqsvKqJaTKDfvJA6PIDDc8o3vZEXZpgkqf5O38R8HaulLsfb6A2EQgI+Qsk/Vkvb7AhWHDkT38sy0aQJOnXQ1AEYHEcj3CPdgtlojmGYaIkEklA/vQMw9RJJJJYf+bqbxkEb3mej5ZIJExHdYKBsh21xbJsLEmSfkfRtkdfM+5Rzgj2oohdgiAMDMOYUQShRCLp5dmn58OCYDTvTMdQP4zoyr3pGqfnHu/E69p1wqBD31R0v3McRyJgzLKsGukukUic0ebB7gm031566SWnNdiFcC1cuDCW53nkrYs8t/+RUbseOnYKeNGDEPSQled5ZCPkEATB7mnrEci6+Guz4N4mit4FgEiCIPz+zCIC3kBWRSwrKiAqICogKiAqICrwj1Rg3rz7FhUWFtxSUbEqEmBTlyIiAge8TwsAuB5AzgPgcQCzJSjBGkCNlCBaJRj2X55lJxQDzG4G6ByOeYLYyy9/rb9arSdI0iGrq+tt0OnKwteseW6na5EQ9K2v72U6fbpfp8dtUbsymVH7008Lz9TtykInJhbrjEatdeLE17O/+OIZN1/frrTqWTcYwIssNL5OAbAqAXgCIK4FYHJ7QjNX+6jMx1oYXZ4C46/DAaN4ADULpb/IofoIBvZEC9SntMDx6e31UPn3ogH0yQC34QAKLjLSomhtjbJw3EsswJxjbT7G65MA+mgB8nkAvRKgCI8euFeISFcIuLqeaDE0CfUNMhoah9bC8UIS4NIWgJnnzWty2lXLc8J1LZRUQcuxSI2trLpCUAuEpPqIxrxnx6QqABsBcHVeWP+C1swRFZFYb40hPGGwIW/G4qrOIC/y5jWteT5F2VCkgdoG9cD+pysuvhiqN6yBpPJiiLRZQDLwYqgdMRWq586FnFtugeqoKHBGEiLAu3QpJEdFAdPTgNdiARwlfJsxGIjGpghKRTKgIc32V9eBcNs4KAqTQ6C+pefcDO+duCK+gUl+giTJDRKJJLU7IhDdO+1uwBtqqBPKdw9/2uoKQEVzJwiCCsLP1uvQvI0l1BDZAyxk8Dx/HEHb9qPpTsiFjhu3e/V2aAHg3k5X9wBN0wqpVGr1Z708y3AclxwIGOmoD4ZhTCzLmimKQjYMXhP5ueqG0rvWM6FcZxqgftHrnfnmdrYWnq8FCyU70TDkCdZQXyham6IoRTD7wxNiOxwO9HBQjmxkCIIwue7dQBOyoftDEIRwiUSCornR8XwFQRAB7+ELCfCiBMU8z9tD/dAkmHULVR1/gavr3rDb7Q6ZTEYF2j/aP6iOe1S3v20E8qDN4/0bReafiSJ3vSZG8PqrvFhOVEBUQFRAVEBUQFTgglbguuse+fSnn4QRJmAAUrEAACAASURBVJOUAVjS4fFKfybRMeBFtdsiRGNiNCqWlbJNTWUOgBY9QIMV4IgSIC0C4DoJRdXKJBIcdziAZ5hPLQDDTwEgn97OgZ63SNv09L2JpaVDzkTuzpr16HCbTWVUKg1hCPqq1U0ysznC6OmNm5h4ROMCvzNmLO2P46zyq6+WhATwunScMWNpwbZt1x3T6zNQ5FCIr2AAr2sInj677kP7KAoggYaxxakwYTYOnIEE4DDAIhn44kWAQw8fBYhxi+BCcPckSp4WB3ArDkAKcjktwfEw1mJ52/a3/YMLLpuVAHoNQLYAMN0GUE+2WTistgEUcgCXNgM8Xg2wOAngkRqA8C6Dw0CFz87eqhs189de8rkTSzLT0pksRhJVd7hYmTC4n7lh16Fo+nSL1Ng0orGZfzM2coCC1yRhBKlV2a1VDlzCZFgTc0c6P9h2dnEMi9n+KIohHWaIIg/bNcAo5MZ1TFP5Xth/EohDTWAyS8A8dCgYtVpw6m21AtH+H5aaCg6XRQPHCRj6LyqK7DCyztd4PF/3jOBtbgbyvXkwKJUD0m6VEPGZLDPmcsH+2i/A33pJ1wHv+qph2mJDRotEnfhkoGMNtnx3At6ugr1g5xTKel0BvGgcCJIh5hYK39iOkjt1l86BwEVfmndljF2pa7PZbHK5XO4aX6BtIf9oFImJkgL64zHabqfChBDqI9DYZgvkcXlE5ipwHE/0ZamBIDCGYSoMw7xGA7rrg6A28sz2tbb+vt7uIR6S0xWuPpEGdrtdL5fL4/wdh3s5ZNNAEAQCus3uEM7hcDSRJJmAIjbbI3HPJIJE9X3tI5pG7iAEstexoYjeYGE5Aqovvvji7mDmFso6KHI3FJYjoRxTKNoKFPDSNN0qlUqR37ZfV1fAbvvvj3OsU/zquIOknKiuCHj9VVAsJyogKiAqICogKiAqcEErMGvWo3u++GJ/L55/ohxguKUrg0WANzt7q0avTz0nKpbnGaivP6YrKspv0ekqI4zG7Gq7fWZZG7y9p5c8ltYJjulSgsrCaLOKZsz7BICaRoC7S/wBetdc8/igzZtvO9nUlNxpRK4n9B0w4IeMjIx9GoMh0Qlao6PLNTwPEr0+tR6B37lzHxr5ySevbO+KLt7qjhr1abbDQVn37Lmmy0fYz22/K4C3o5k2kgDPJABMb4beO+Pgsr4aSMjhgauTQmUdC1uZBjgx020uqPy8zJiY/qDXMxKev0wOkMtLJNVyAL2DYehaAE/7BwSXURRxoq7NqoPDADZKAU43ARzmAHIsAItqAR5JAlh8XgAvUmfOXU/2194zprYgJ48bxivjW6trqYikBIfVYCJ4mibBYJE1mEoIRZKMl0gwHJeRPEbgvKUMICY930SSZIcf5v8fe98BHkW1vv9N3ZpNL4T0hBI6UgRURLArFq4UwQJesPvTK+rFgr2giF3vtYB6vRZEURRFQBELvSuQACGENNL71mn/59vshGXZMtsC/u/M8/hIMqd85z1nZzPvec/7iZhBrVNtBpbKGhPVcIDKTpYE25F/261VK3hBAAKVsTfeD/t+/hli9+0DgygCMWoUtF5yCbSgfcOKFZCAv8/PP1s7YADVceaZdAcZYpIzb6vB4fipzf33Xz0EOck/QPoglqS1DAm7bbxUnAV80iCovnRo6BYNuxp7G9ZVD48xC6Z/xcXF/RHpz6C/9qJF8AYiQLpzjKe6L9execFutx9DZSAmnAslcZa/hGrRwFtpgi8litVQ4gsmsZCvObbZbDqGYZBs69pglDPZd+aTQzN153MIeQ+S53mRpmn0piVCIffDUZP6GgMeE8dYCYJgOY6TRXkGURR/FgSBdzgcvMFgMCol4Pz5K8vzhN6vqFT2TIgYzmcJSU93v9tw2pLrchxXR5LkQIqiakNtD+MiCMKOOGs0Gif/1d7eXm80GuO9kfpK1rJM6MrK3VAVvBjLggUL1oc6tkjVu+eee+K0Wu2QSLX3V2tHtscJZtNLyToJhINSAjpQO+73VYI3GLTUsioCKgIqAioCKgIqAqclAjNnzoxrbEzY8O2369MBdkTEzwxJXl+D3bXrkgMAZnLo0B/yExIaJFk5mzbqvdyBs9nUYxsa2eaDAmltdIiODltHR+V5hwDGtQci9CZMeLugpaUH7NhxheJkC+4xJiaWx2Zl7evyJMQ4ZeKXZW2ajz9eGFH1Lvb91yN462mAZzoJXnCQkL89DdJ4HZA1OqhH64QZR0+00TjKpqZeOqJfv3OsbW1VmsrKGNpmy5LM5lqK58dVAFx3xLvtBqp5l2UDHI0HMDMA5QJAixngm+LO8jfnAUxoCaTojuYHzqnivWljj3Pu+3vlGIhJb6upY2idTvzH6psMF+Vf4bgw6zKhrnJ3jDGTgvnrFxAX9J3An997nGQuA3h674vS6kMrWKPGJC2Z9FXbGRmj+Fc2PK17Y+Nz+iFJg8V3zn2RJyQR5vz2AH193nTp4sSBpJaVoGT7u2I/8usONPl9ZRVIsx+GvSYTCE1NQJEkQFzciTYIvn4faVyc9gzTYMA0B1CVNboYFmwiIUnwbxq4u++HHfGG0JKsvX/gsrhmPnEdqUv7NNDR70iPCduLNMGLL6QOhwNVkyEp6qIxxlPdJhKVkiQx7n62giBUUBSVGUxs3U3wms3mCoPBEDBGJURGKGSpIAgFFEWF9F0n44peqDRNp0qSVKVURY22Fy6iF7wdcfY3Z1ar9Vh3rv0wfGhxg/gkJaIgCMggMxzH7WUYZkAw6zNQWVEUGZIkI3bCAvvDtUfTdKIkSUhGh3Uyyz1+VM7is8zTjkDJWsd25M0JnsfwaEzAGQ8AivysPeNQFbyBVpby+26eurjOeVzvnt7qqFxHj2GSJPtLktSMawtV7/j8RusNgiB8qurlSFzKXVLeMFAe4Ykl7XZ7pUajyQi1vrd6KsEbSTTVtlQEVARUBFQEVARUBE4JArfccsvgDRvMX+3dG08AvIZJFbrlwiRoEye+OOCzz57dhoRv/5veHTD09ikkQzZp7G11WoFMsmxd8LZ45PvLD3WenGqjfBF6BQWbEvv3/yV7xYp5OyMdPBK/gRTBofbZfRYNTssFCUAbgSOgHyYC5NsBznapvr6KB7CQADMaPXEYPPiLXg0Nr8dWVT1TDCBAXFyNPilpd0JJSREAfHAosL0Cxt1CAdQwAHv1nf8WCYAsO8BwM0C2oiz2oc5PoHqo4p3w0JT2czPyDa3WZmLmp5fH7qnfST0zYpF94sAp9sMHthofPfAo+WfDPnjhsqf4sSnnwC+lO4Wfj/1KvHHVx+3rNv1oeG/fS+zcguf5dyqfph48825uyf5XNDcNvVyobmsgPt+7lnp51ENiYjxBMIQAf+x8G/5Yu1pIYW22ZiPUXzoDjiK5SlEgabWRSZ4WaMze7ssE7yQrq21pi2FSiEYLLrTXSBBn3xOaPcP+ltz4leXjyrSm1FdCiSkSdSJF8OJReJqm2ymKwqPifj1KIxF3d7ShlMwJFAv6wALAEVT1cRxXgQQgkrU8z1d4S3blqz1fFg3u5ZWUCRSvfN/T3sBfvUBYyQnXsA1UzbonY/PWLpbHI/3BJrbzbAvV05Ik4XGBoJIUKcXISzm/SZvCaPekquHMNSZdQ6LKU6GKCmS0oxBFsUSpIjiYMUmSZCAIIqwTVO79yesOiTtRFPX4DAomHn9lHQ4HgZswBEF0SJLUIYqiJdC6xfaQ3MXNBNmmAxXCDMPg7/yeuvIWCyqpX3zxxbByRoSLx+233240mUzDw23nVNZHwh7nU6PRJIii6DyZE+zmDdbhOO4I+jZrNBr8jsv25u/t8nEWQ/Hb9cQoVGsPf1irBO+pXIlq3yoCKgIqAioCKgIqAhFBYPbs2fd89VXp/MbG/ysHuDKgN2hEOnU1Mn78a4NEkbSvXz/r0Fl3P33mgNlTCJIQCZJw0I3NWvvmZ1+Uyr431QGc3wJwVYs3tWde3vakIUNW9V6+fH7EFbaRHKtnWyZTrTH6SdbQnnZ6HQD65CIxmmEHmOQVR+VjRXXt0oQTydYL2wAY0Z1A7tdvXd6AAevjPv88swLgqAZJfACRBIjlAQqtANeeRAjLMdx/P/RIT4eTknVIElp5kEAQ/pPtKR8LQHU12BcuhGPB1JHLuhO860vXMEY2Rlq85VXdJX2udlwxYKr9069ejU9Ijhe/OPo5OT5rnHhx70mOJQc/gt5J/YSRxHlUbbXEPlMyh5rSc67wbfWb1L19bxa/avs3cWX+WHhr5zLyn8OulXqKfSA5hQGKFKC2+t/w9GMrhaF9mdqrZllLVz8DmeYiMAIHZNIIaLngYahAsjeUsYRb56uHISfzFzo9g4uhUonm9s1WoJsHQ/2l14Rmz2AVNNS/iybFU8bsu8KNLdT6kSB45eOrocbwv1TPnTRFkg1VlEr9WpWoYFF96iIvwn6Pd6lfFRNmgUhe93n2VVYmgkmSlCwWS5nBYCgIZ324kW25oigeUYp1qH1yHFfTHUmoIjHPPgh8s0t1GnQiKSWYBZswD0lstM/wRvR7rqFg1p+SWEMt40nK4Rhomka1NBrzBrthW7ZgwYJuEyV4jnncuHH0mWeeOUqJ/3SoeEW7HpLkBEE04IZFuGvEZrPtlq0qeJ7HOTXQNF2t5NkWyjiRUA5mE1BJH2F/MSjpRC2jIqAioCKgIqAioCKgIhAtBDC5WlNTer/Vq1/tDXBoW7T6ObldJ0kYj8TjgAGbs1JSONackAM9/jYKEvr0kQhJoJr2bSM2v01VHNtwdTkAK7krUNPSSow1NQUdI0Z8lW80Nqb8/PPsTd0Xe2R66t17Q/bgwWsSly17IuKq484I0YP3mAbg9ZLjatsfYgFafSqhgxsZErYcCbAiViaQNZoEKCyMiyko2BMnCJTtq68e/hNAJoS3GgEIAuA8n2S93P/770N+Xh6ElPk7uDEAlJaCZdYsOKy8XgOFJHNh4d7Esdf/knHOg7ceRYsGuf7tX10bc0nfSfaJhZMdh37eEJeQk2mbv+ufzMV9r7Zf0W+K46XfntSV1BfRD/R8FVMLEvP2XkrP7fWOsK15NfGf8iepM1P7w/C0flIbZ4afy7cRlR31sPjCR8W/9T5Pqm35hH/8we+gf5++xfEl62Lzf4ekgfpO+4MtHUA3ToD6y54IjVBVPn7vJW02IFc+SfWv3BwXb7K1dfQs4BrOnwQVVBi+vx8cujyhls9fpNPpvCY9CjfmQPUjRPDySpRtgWL5X7jveYRfkqQsXwmvPPFQSqSHo+x079Pl/ZoWzNH3YAgUz7LucaO3KsMwKZFYE0jyYjuoLCcIoiYSbfpqIxqemd76isQce5sri8XSrtPpUpTaWQSLpSRJOlEUBSVEp0xiY3l8vsjWGUj+Y7+n6zOH53k7TdMnEOTyGnT3glaCHRKKr7zySreKEtzjeuCBB4aHeyIjWBsReZMnFIWtJ6Z4UsJ9o8gjiSD6WnM4XwzD9BJFETfBUe1P+jo5YLfb6zUaTbLcD6qzJUnCUyuozkZPb1QJo2d2RC6z2Vwib3Jh7P5ic+/Qmy2QfF8leCMyNWojKgIqAioCKgIqAioCpwKB2bNnjzt6dOi7a9f27ABYlgzwX7RC6KbrwySAfJtMPCYlLcluaJCsqSMPJsXlmQ0kTVBEI03GthQ2btqkaXBXoF52WSmZmFiTZ7MZ2eLis8U//rjoL0fuyiBfcsmrg3W6Nli+fP6eyAM/oT9AuQ7gvQPH28Z3v8WpAC8cBegRAb+/4/N4/vn/HiiKG/SNjUZzRcXDh5uaMqwnjgmJUfzbPh5lxX4vd4LXzLcSjx6cHDMr83HLgJgxPP583/6LTfvNm2kDbZJe6LuqDX+PDXqWrbNXkLfvHRNb76gkH+31WfuEpKmOnxqWsl9Uv6J7sd8PbQY6VlJO8MqbEruMABIBcHbrjXftzDvr+ovs548Y1fVe4EnwJuZlWR/Z+QArk75ttlZi5udXmHYf20ob6FjI0feX5vf9lE/WZIBo/5Mype8n7tr8DHFVr/PE+tYWYnTScOnb2rXEa+fdJ2zb9wn31RGpxrHDkJK/5i3+RonrUutKEsDLJEhzlnb68gbCOFr3d+7IHrxh3VDirj5fh+3nvbFuYI91Ned8ZTKZVkcrXn/tRojgFcM9Sh/pseOLNr4MI6GE2ewdDoeZIIhamqZ1p1KN5nA4mlmWRT9O54UJrzB5VqSJx3AJQJdXZRLgbhlF2SI9P57teSpSlaiVlcYkKyo5jkMP2HqKouKU1g22HKqywyXE/PUZDIEeKHZvib/wKLskSbZoYhTIj9al2pVksgwJQrT1kJPfBRrXqbyPBD9aX3gmpxMEgSVJEp89Qdk0bN68+ff169c7v/u7+5o7d27fUNXoPM+TLrJU9iAOOvxIEL2eG0VKN8l8Bas08WTQg/VRQcZAtrVxsyRJIEkyQRCEGs9NA9ezu6c3+wjsRiV4IzU7ajsqAioCKgIqAioCKgKnBIFrr5138NNPMYnV4A6Avzd0TxANNMDTrkRdco/IUz2aAzC3AkArAtASqkMLCp4vLCjIIrXaPtLXXz+0KS9vQUZm5ub4TZs+PXLxxa8N/OWX63e1tqZH/QU7Grjk52/NOHx4ZOXZZ38yWKtts/34461uRGwkevRF8C5JBXg+AgTv8XlMSamOHzJkTfq2bReWNjd/bwqXQJYJXpmgtYhthEzkLi6fr8vRDxCQrN3bvpFeWfuedl7Bkg5vZZHMLbPspc6Mv4TDcnflvGx2J4sRZeUEr0xmy9yplUJ+54lnYtMnTcmPMxRkOl9OTyZ4s62P7Ly/i+D9tmgZu6p4ueaxwtf5soo29t/lT5D39npb0IFAGFOs3JL9j2tJ4KBXbJ50sL1KOid9tPBN2df0/IH/J21qKKo/MOaSA233vnxO3w1vtkznAF8UnRcSvK+QIM0+xQQvxvLmm9cML6RKa8an76wMZyVXWZL0Xx650AqGrMfDaSfUuqESvMGqskKNL9R63o6Cu3xviwGgn4t8wOZJb+QRvlgTBBEvSVIKSZJopWAVRdGqRHnoL2b0hCVJ0ukBKV8ukhf780v+BEN6hnOEH5NhAYDOM85Q50JJPU9COpixBmofVXYsyzofaoIgFEfDWzZQDJG4LytYI6UQlBOBecbmuQkRidg91nsSSZJe/xYLZ93KfbiRYshloSKz29S+/pLsSZKUpnQjx5XkrWTRokXd9DfrybM8d+7cJJqm+yrdEEMSmyAIfI7R+KyNlB2KO9HrWh/OOXU+vF1qbvw3euzSNO38vS//7nCfK5hkTe4j0p8LJe3h965rQxATvTlzRKCqmKbpXNxYcinkOZqmff5dohK8SpBWy6gIqAioCKgIqAioCJy2CEybNu/V5ctX3uRwrNkTGUWnkqHW0wDPeBC8VhLgiWyA5UUAB13H9/rZUlNHjG5pebWCYTSm0aO/jKEoG/fDD9CEBGK/fgf6JyaWW3/77YYIE6NKxhBemaFDV/Xp3/+neFEkSYslVujoSGwJleD15Vfb0fFpsii2U3r9pU00neH0tuP5IxpRtJMs29dDXatsPCf61Z44j+PHf9KPojjN0aO7BYfjmUNlZZfUKWv15FIywftt3TsaVOe+ceReAyp4c3X9hQWH/240UCZpVf37GncFr2dZrOdJ8I6Iu8ixvnGZ5qk+X3R5ZyojeNGO4r1kgLtrAX5xJcka2wEwL3P69Edtc+fW9dJnakVNcrz5BIJ33Ya4xIJs6yM7jhO8qOCdtewK067qrXSqPl16Y8hyLpFOJXQJLLe/fBW7uPQ9+rn8x6VmIyPdvO0Gss5SBc+d9Tp/buI48UBmzKG9Rqne+taykZov3xAvKi+XBuo71bqbzUA3T4D6Sx8/NRYN8ixu2jQw7cc1w/R/7/NtTbq+0eJvDayrHpYRw1ocI5KKfK6V1/dNSee12f+gKMpvW6GuNX/1QiV48UWboqjT8l3RZS1gCIag9CTPfBEB4SoofSXNQeIXjwv7OxofrPpMqYoXx4Q+p7hOJEnCIwgkTdNdJEo01l2gNsPF2b19d1ImmhYKLu/aqKgtXT6uZCQ/c/g58UbCRVul6CKh8AS+K4np8dlSumYDrR/3++7rOxKJ+3z1HWj+RVH0SWy7t2m32yt37dpVdqqUu+6xoAfv8OHD+9I0jWp+r5dLtS44HI4EeSMlmPnpzrLhErzeVO/dGb+SvgI9O0/LL20lA1PLqAioCKgIqAioCKgIqAggAueee/U727Y1TbZY1od9nDo4RD9MBMi3H/eG/Soe4Lt4gPdKZQLt8stX91+16ldKEB7aB2AQGUbQcRxpBehUoLJsnOaKK54fsGLFvK0ch6rfv86FBG9i4lFAUnfYsBUZO3ZcGbLS0ZdfrdW6E60EgGHSHZLEO/9uJQitSNNJXKgH0U4mQz3ncVXswIE/FGRmZtm//35uyNmtfVk0IMGL9gzD4853/D3rKSsqeN+veFz/ZO9l7Wi34M+i4fbsheb1DV9qsvWFApLD/QyjeLRpqC2PNQf24PVF8D6YOX36fNs//tGcb8ymAAle91V4aN2GuKSCHGt8Vk+7nxdA53RYi0v0hqo6rYHVgSiIhFkSpNr4ZLAyJKT26iHY2zqIVQf2NNQPLyiWft7RO3v/e6Dd+7PDUgwGyQFUykhoPt+VZM1sBhKTrWm13Z9wDQne9WuHxj445D9eN16Q1C2y9olrFJNMVO+sFqnDymjrKuC+3He6bEpa7Xq22pJiqLPH6f9sKkhsl3o8azAYdnT3JzwMghd9NCPmNRjJcaMiFrPeh6u29RUTEq1IiIZCtvlTgEmSZMDj8f6Ub6iMU6KoU3q8ORAZEMl5UdpWpGPC4+LuhDXP8/FIpgfrh+ovfhdpiZsef5nTNq7PST2Oy+OzjM94g9L5CqWcIAipFEXVdrciMtJrSx67i0SO87emAiUtRKLU4XCUnErP3VDm8r777jsfbSlcdi7d8p3gUgujp7aR5/kyiqJKAQD9wl2b050jkTfuZNVtuN9ZwaiwQ8EyEnVsNlubVqs1+WpLJXgjgbLahoqAioCKgIqAioCKwClDoH//sw4dOnQB4XA8VtG9QciJt1ooAPSDzLIDtFEAvWwAAvTpszXNbtckl5WVNAJMqT5OBK+K7Sw3tQnjHTbsm8EMY2/bvHnykc74kYijJABtlzdp945LeW/Tpj005rPPnt3oXiMUstcXGZpPa7XPHJnH/Na6tusYfzKbIb41YGPrn+0b6ScPTYvBvm/o+YgFydLQ/GpPnseLLqrILi8fWl1UdG7YCl7njLp58MoKXrRaSNFkihjzYwemxDzR5/N2/NmT4HXHFq0d0Oqhzl5FYf0lFY/pL0+dbdPXj2kLTPBiSzKZLVs0WChcizNmTCXuuaeyl0+Ct1eONT7zZIJXFDv3JEiSxCOTwG3dHZNgtjNAs6gVdDKzZSQJ7bGxkNorXYCWY8Ta7xdJR1t2tNukfDrbYbbPmrV6r4vMBa0WxMOHQbt9Oxja24EWRSB69AD74MFgycoCnwSz8hWrrOSGDYOydv7am72r/xcl7jXePDx9gEzqkkP6trEj+3dtarT/34vnxsXYG+wcpeEoPR6BB0iI5Uidxi4ajbR4oHxHHFDPKIsgcqVCJXiVEo2Ri9R/S/hSi8QnTdMOURQLGIaJ6tFmJA5cvohdz55AY0WVrvMBTpI+/aMDqQCV9quEyApXzRZovKHejwbp52WsBYIglEdiEwCVsARBpBIEUR3qmLu7nksxTqAtiNlsbjYYDF2+0N6ShEU6PlEUe3IcZ2EYpi1SR/mVxBisCl5hm4qSTDocDgfLsvjl5+0qW7BgQZmS/qJdBr13RVHk7XZ7zVtvvXWSytqz/3nz5o0LJqZoqLTx+wgJcjwBIYqiRhRFtCugZN9mpRtegcbBcVxStL9bAsXg776Mgz8PbZXgDQdhta6KgIqAioCKgIqAisApRWD27Nmp33yz/kBd3RfFAIOtvo76RyPI40f9nYQsdPruymThLkNOzsE0q/VSrrZ21h6AL+IB3Ingq1o6SVwAg6HFdOmli/ouW/bwdoClWI7uJIwz7ACTuspFYwyRaNOd5J0x4/4xVVV923r0KDFZLLEtK1bM26+kD19+tUjwYn2d7gznSwjaFeD/B8aM4WVSFK0OZE/aWnsFGbpf7fF5nDz5sZFr1tz2R2trWshqLX9J1pCoxXEgKe2ZMM0XwSsTwQ/0erdjSfnj+tAI3uPrszPJ2thWgKtaZsygEm6+mesZm3AwzjQgv9l9zg6u2xCX7EHwipIILcdKdRzXQYMkAquL47WcniQOHWGSeIEUKQYImsbj4FAmicAX5Iomqh0S2HqyvmWJKBi3d+zaaqW2rEtnLxzTfuTss//A7NbOa+lSSNqzB4zPPgtlyB/Pmwd5Z50FLVdeibYm3XOtWTOi8NifScKNvVYdlHt88uCdY5ipF5e7k7ru0dh/2pZPxhltZGKshUiKN5NGndNSRL7Mb3weD/uOYKK1ZpIkMSu3kwRmWXYDy7IBX7JDHXmoBG8kX9I9E8mEMhZUdEWCrAu2b/fj3w6Ho06n0/Xw1oYrq3mHEv/GQOSsEuyVEFnRIHgDxa4EX0EQtKiwjSTx5zlWVyIiTSRsUSRJyhJFsSmSimAlOIVaBgl0kiS77Bk4jtvLMMwAuT1BEFDd3LkJFaULFc88z5tPRXLGaNhdBILJ4XDYGIaRvWmdf7fghZYh9fX1xR988IGivyVmzpypjY+Pz3j55ZdP2FwM1H8w97GPtLS0UVgHvYA5jmvwR/YGS/CG4rOs5JkXzBhDLRuNZ2aosXirx3FcTX19fX16evpAX+2qBG8kEVfbUhFQEVARUBFQEVAR6FYEJkyYMGPbtqp/tbUVOY8++zrqH42g/PueljMTJ74+9Jdf/nmgrS3JlVjHnQg+MaJzzvlocEXF6RofpgAAIABJREFUH7aysiurjit9f4jFBFiy0jfQGE4Nud0ZFZK8FMXBxx8v7FLzXnTR62e0tyc1bdx4bUDVii+/WneC1z0Zmfu/sX85aRn+253gDcWvVq9v1U6c+MKgpUuf2RoIc3/3/RG8SOKiTcN+82ba3YMX2/NF8M4/cE3MuMTJdkzMhuP9T9XT+uAsGtyjbaA6NyXiBdyU6Nnz2+Tc3JpY3FgYPqYmufdzd/0pJzdZOvGmAYNmTakunHRxF8G6b9XiHlLirriYbJYgNCTftKFJT5flONIqdY4zig/qkglGcvAiedhmo7YV9hazF9xro394TjNuZCtpt5c5GJMFM7nDSy8Rkj51stSL2GK5bsp3Jajk/fRTSJ49G2rfeAN68DwQN98Mx15+GTLuuguqTaZOr95oXtu39+254ddB6XcXfL5N7gfJXcOiuSco1UOJwbF2S5pcTwIgCQlIbtMfwDZ1PKnX66NyAiFUglcJgRgKBkgQyvWQEPHXhisRUQtJki2iKPY+FWSRe3xI1gAAZjXvi0QAKnxx/wmPL1MUhdYKIfmCe2IQ6Agulg9EtEaDqAjUZzDrIRpKOc8x4xpG6wYllhf+YhcEIctXxvpgxoxlcQ2hCs/lg6xBRTdBEOi9GzHC1XOeMEmTRqNJlmON5Dz6G78vP+pgMQulfKQT1imJob29vV6r1eoZhkErFl6SpLIXXnjhBOsq2fOW5/lKd6sG/P2oUaMyACAHEwUuXLiwRkmfoZaZN29eDvblXt+d7LVYLHxKSgr68p5ki6Ckz2AJ21BIYSVxBFvmVK5ZJbHi2sA5URW8StBSy6gIqAioCKgIqAioCPzlEBg8eNzvJSV9s83mfznVDkpJNfmYPx6JRwVlZI76YwSokFyepdHUx8XGNhjr6oaVA0yskNW6vgBOTNyTnJx8T0Fx8eNunq/IHSxOxWRsSpLHnT7kducoL7984dD9+8cfLS0dFlB56c+iAdtCBe+CkpuMaEeAice8EbxYbmLqzfbb946JrXdUkqH61WZkFKWMHPlFj+XL53f5qYbywTjd5sP3GD5MAsh32oo4Mfzbm0OFyefsK5w60Tlv/04/c9Soh+8oHXLHDU67Cs5sITcvvm5A1lU2nVjTpiUYSkSiq+SL+Paz7lm83/HUGxnGvcUGsNop+6ghrWXDB5NcW4ch/9iHphtuAMGQoHcqmZwE78uEFP/Af/fCr7tzDbvX62ZPf38fErwzZkD9bQuhv1kLbFI6cOYSkF69G4ri4yEqCY5kbL5afm7f5ooYuCl3Jb5EOa9Ikbv+1pDljc9jpSO1b8exbMSTLYZC8KJKiCRJVPllhrL2ldbxQkQJ7kduw/VTVBpHMOW6I+GQJyHnLb5ABEo0CN5gcApUFhXPAOCIpCrb25jtdrtFo9HoA8Xj774Swt1ffVSz4n+CIOynKMro6SMaTmyedb0dVfdGfJ/qzZJIjvl0ass1z/T27dtXeSZRmzt3bhJN031xwwGJ/oULFzrzRuDvKYoqIElSi8Twli1bNkc7ARsSyiNHjhyOfUYLP9xgQZGwq30y0JoL9EyLVpzu7aJvNUmSAf9m7Y5YvPXR1NS0NyEhoUuN762MquA9VbOj9qsioCKgIqAioCKgIhAWArfccsvgFSu2/VRTg75mF7RjY76O+iMp6Hksfn3jMg0ec4/sUf9PcgD6JMXH9yAliYSWlkMiQHkDwCUVAAl+1If1dH7+DcNSUwttRUWjjzU3p1jRw1ROxhYMwSurOxGPsQl/czzV54t2d8WoO7mNZfwl9Xq012ftqBj1tBHwr17unNbp0+eN+eSTBYpUj4EI3nYy2fJ62T8M8/IXd2AiMl8KXoxVXlSh+tX267c+Nzd3p/a77+4tCmeB/jUI3pMTr8249af8g0e3aM/8ZOF2TZxJ+FePkaNGPXJn6dA7bqhDcpez24kd//17/8xpPCNVthoJA2OXEnS2Qy8T0rkP/Hcv1sFyBEUCre1MHIg/d3z2bPaEnM0JhYP1zs/Bjo1meqd1fL1+6sNH8Wd+98Ee/NKVGfkpr5d+uQMy068HOmUg8JVloLMeBnGIHWruuQycZaNx/evNSSNyyerqi3turpLb7w5yV+7LunStVvjz8OZ4gVgRyfEpJXg5jmMoihJbWlr2xMbGZvhTCPmLz6XEwiRlksPhIDBZWaAXe/f23JPmnI4ErxyrKwmQgGQNkjKh2A34UlKifypJkm2hroPTndyVx9VNXrwB1c6BcEaCl6IoJIkbrFZrJcuyNEVRNMMwzoRPPM9jMihU4tI8z3MEQVThPUEQMClXXKD2o33fcz11l4I32uNS0n6kvFmV9CWXwQ2yRYsWdW0SyqpdmqZREev38qwbqHw495FYdrfuCKetQHWVPJNwM8b1LNX68TIO1FXQ9+XPg9VqPcYwTD+app02VWjzIghCPEmSmNAzAxN7AgB6AFsjuTGlNGDXCRJMmNj1TOE4TscwzAknR1SCVymiajkVARUBFQEVARUBFYHTCoFJk+797Jtvvruc54u7jlL7OuqPBK+7AlT2M52e8U/LhqZvNPMKljg9MMM76o9k2acDaPp6Jj7+GGU2G8FiwSO8D5IAbB3A+Bb/nrofJg4dejQ9N5fQMoxDqqio4+vr4+wtLbdU1NfnBfToxLFbkjea3q94XP9k72XtSITKx/rRtgDHJ3u+IrmNxK+clAwTd73Qd1Ub4oRkbiAf28OHbbabbrKU+iKtU1JKE84994OcZcue3Klk0QQieDd2FHFHrPuo2VnPWrA998Rk7h68GL/7/VD8avPytvcYOnRl/JdfPq7IP9jX+LqP4BXh8GHJetNNlIdnn5JkfScTvABjO0aMOeecM797ayOStW+ljRh95sN3HtEmxml5s9UIkkg21awn4s4qpWONViOZl9DasMlCM9bx9YNdZK03THibjWz/7LlsY2uxgRAdFJc5sllz9QMVJNXpRY2X/etf+sVs/TdsgM26HlOcHhLAsCDqdCAefROE1+bA3mjYNHAcxb7x+uQR/yj4bIMcS6jkLpLZQFESo9UEnSTR8dtug2PVhop4iX4d47BYLAV6vT4sL8ZABK9sOxDo2KeSz/H/ahme5zERG25mYBK4oFTmSHwg0cmyrOTyTkVSXE8QhM+kgoGUbkrIlNNhrsJVxnobg6+xOxwOPcuyzu+PaF4BEm1Fs2ufbQuCkExRVL1c4HQ5Dn9KwOiGTt2tDnQ6nVZW7Srpuq2tbbuSxGdK2lJaBj154+LinEpelmWNHMfFujbXUgiCYF22BYkAgEIKsyiKpQzDpChtH8sF8UwqAICwvvOCiUsmd13WQfJznETbFJf1jvPEkcvTW0dRlE4URcQEn/OtFEUp8lYOJiZfZTmOq/PE3Zt9jErwRgJttQ0VARUBFQEVARUBFYFuRQDVu5s28V/+8QfBALxbKnfuz6IByc4cXSGPJCcqQF84PNs4J+tZsyfBK4FAXJE623773nNNwR317yR4jcYr9QxjY5qbNbbOxGtPSwDnlQAQhHdPXZmIAwJgaQImY9NoOnRJSRpNbm4ylZJSbkDC12IxWb799vbiTrsH7UnkkTdC0ZOwlgleJHDx39/WvaNBUvSNI/caZmU+bvFG8J7oYysBz9cyxcUH4Y47ljYDjPNKWo8f/+5wvb7VsnLlfYpIUt8Er0YrSTby49pPIVvXSxyfdK2dppM5AMKZcM3TWkNeB+H61U6f/sDQdetuPlRTUxCQWPe18EeMAL3JBH49RsP70HAEz/9kkqR2qq3NIe7ezbZ3biCUagA2Gk5M1jfcApB7AmF0zTVPnvHFF4/uBPgwESDfLls0ZGXtSOp3wR9J/d97fDvG91bKGaMHzLm2rdeki3RpwwY5yauytb/SRd+8ydDaJkYiedAn9m8e/Y+X99EMIx/H9Dk0T3WvXNCpDv5pe6+c4g+ITeTPbI9pnQQvSTrdHODQSyAtvAH2paREx6bB3KFNeuftK/tO6fnjzlWNF/RquHxGOzNqQNezJdBcIYHdcd9zWYZ9B4ykzU46zhreonl+3gkEdqA2nC/CJZVG67tfAQhiDJmbbpeq6itZs/2rUIneQATv/5KaTwn+4ZZxO5Yc8EhyqH0FmrNA95X2i2MhSfKgKIpOJWqkj3Pj5gLaFYTrkes5Hl9kEs/z8bI6TykGwZbjeb6JpumEYOuFWx5JW1EUBW++1jzPx9A07Tzl1PW85Tg+kAd2uDH9VevLql+MH+2HugMnJAxFUSyJtvduoDlRklDN5S+sUXpqIQhyF4lgYzSTGeIzgCCII/g8i8RzMpixBcI+0H2r1WrV6XTOBL3yhQkr0dJHr9fHyL9TCd5ASKr3VQRUBFQEVARUBFQETjsErr32wf+uXj1iSFPT28kAP3SRiP4IXlmtiqRtEtNTzNH3E6al32f9qeEzl4JXgvfK5hqztNlwbvzFAkXF80gmLi5/VIcK1zp7FYWWDksqHtOjF6y+fkzbrFlw+ERwPsoliLR0mi6gOY4SAf4UAEobAAZVozISYF4mwIPVAHHO5FYAS+NPJOKQoLMRnQmwOo+3AzRQOl1VzHmJ8/v2cBwiOurizKVwVss2eP4Eb19PghfJ3TJrEY1KXWxFtm6QbRvkuP1ZNHj62BYahgkLei22VZW287ffvqypcxx9rQDXNsrtoYfteee9l//RR4s2KV04vtSuFssGEwAtabV9nMorSRIJSeIJmk7hlLbtWU6JvcS4cYtT4+Jq6a+/fqjruH6o/UWvnuyde7aLhJaT8uG62moEeLOs0+bj1rxO9fjUE3zlZs6881yO0/GtrXHNK1dm1AHsMgBIBMDY1hm37MlO+r/zqul+uXVvJAwZPfy+OY4zH7pD4Cw2gqQp6fDKdVpGw7LpffNFUqcXag+Xcpa65vo+f7soaAsFJEYPLP0+3tbSSoMoEZpNf+b3Hv31sZp+EJ8yEARRBGLvd1pd88oCTnNsuH3EiEMtDz+8oYKinIMLeO3c2Ts7K6umMSmpzSdZb7VqqB9/HNmj+FB+hknHd7QKcSbyvptLifgYxYlumu98PGfCT78nFRr0ThJ8R0cHvfPS8fX6lx4JGhOp3UITMZ3tCCXlRvvqLSwSvaLV1p/UavbHAf0C3kOlmCRJDL5wo+IKVZ/4wieKooUkyf4AcOSzzz67kiRJcurUqd95vpCfiuPLASfs/6MCUUxUJ/qzvRBFEVXAij4fvuB2WVD0JEnySDSnBEneSNsY+CJd5CPXDMM0RGtMeMQej+JHmrT2F69rUwF8rQlBEPQURZ2gXo7W2owWrt3ZbneSdq7neEdHR0dxNJW7nipdkiSdm89oI4L/x/UajDd0MPYqweIZjWeCnNyTJMk4nufrSJJkI0HcBzu2cNaxr+9rTLyGiT/ltlWCNxyU1boqAioCKgIqAioCKgLdjgCqd8vKBry/evWdrQB35wAMMAPMcR4/9Efwunvwyh6uN2U+YZE9eDWSlX7y8G26mRkPWPvHnCkgmVhvLyefKLlNp/yo/wd5AJYeLEsyDgce2SU5AGsjwBAXwftgJsA8F8Hri6CTiTiZAN5lHAy/xd9E1uqHxlOkpTG5Yy900Evh0vpt8FIXeeQ+dne1MuLi/rOnn64nwes+oSf62C4yLz56r+ny1FssmtqBljlzDlYAWCiAd9MAlpR0kr2d1xVXPD/i0KFRR4uKznUm5gp0eSd4RbBYNpoIQi9qNHlOjzGSjBUcjhIty6IalZbc8ncE6qLrvhKCFwtPnfrw8F9+mVUcjopXcVBBF2ygAZ7uCXC1G2mLfM7baZ2fh4erARb0AMATh/cfO3FjAaCw8NeUnJxdPVatunvPuHHvD6Vpu+XHH68p6dxYiBfw/tibNvYw3jdtz+vxg88aNne2TbAOYBr2OEiHmSO1iXXEuBcvJPQUQ9Bpie0STYmbn3pVGvZ/Nzk9eIMZzt4Pv0iKy8+2pQ0faDmwfHWWuepYnFjdEJsct6OF1O4Wj1bEGJqLLyS0x+6xkyQlWiz76AkTPqh/4okNAYnT19+aOqJDk25jzU1aHWuVevasM185cf0J3sq//jokfeuO/kmW+IIm/V1TamyvfDyMjtWJ9A1XHSFijYqIIFQfUxdcN+B6h/OovvNyJpGjCCl+TacvcTCYeCuLRC9VkNVheXNZAuw7siY2NvY7u91eqdFoMPO6z0tW8E6dOnU90Xm1hhuLe/1gE+lEsu/Tva1IKMS8jdGVBA+J0a6XevdykcgEL0lSLOa3JAhC8SZHKPMRDZsGf3FgEiw8ah4tAhY3XUiSRMxyQsEj2Dq4xkiSdO7v+KobDBkXbP9/lfJKiLhofV79YYSf5R07dpREI6kaev8OGzasgGGYtEjPk1KluhLcPWOz2Wy7tVrtkEjEjKpXmka7bCZqp6lCGWOoY/Nmz4OJP10bu85ngErwhoquWk9FQEVARUBFQEVAReCUIXD99XP3fPTRiy5yq9cIgENOH16lCt5+hlH8i/1+aEOfWs+j/rMy5joTdSGZOL/o0thxSdfbJiRPt8sKWLlubXms+UQFb6dFA8BsMjHxoLGpiRUkKcEB8BQAjD/U+XdXG9WppPRF0C1OBXjhaGdSNZkANpNT4f78Gwg7rTE16/jWrDYRJHgJKOlHWLNXJlZx7KlZrYb79l9suib9Hqt7wjF3ywIkt919en0RvLLP7XFy+3nL4qNzYy5Lud3KHOtpv/XWn2sB+lsB7ikAWFYE0NvpRYbkLk3bHcuXP7pH6QIJjuA9rGXZbDvPN9KSxDkJNYLQiLJ1Q6A+lRK8LGs1Xnnlc4OWLXtSUaK4QP1G9n49DfCMF4L3nTSA/maAh6oBFvboVPA+cAzAfWOhM5IZM+4f8/nnT/zRv//6nikph8k1a+4qAjju23vdbY8Njp1zVs3iC6flxRVcI9iar9UaUsaIkihC65FVVL/rW+CsO/pLVM/kdpEgpM1Pvy4Nu2tmUGSmtaGJ3vT0mz17XX1h07Fte9J7nDk0NnVwP8FcU8e27S5iM2qXVP70bj9jTc0ondXKk5IkkAaDkUtL+9r++eff/+nPj/ezzy8aeKTPjQ3sxaOP4Xj5kkqj47vfsrPsG+kbr1+5548/8tPX/TIyxaLPaqOmT6yl83qasZzk4LRgtRuVkrtYxyfBS0iS8fsP9hlTkoLyZQ20VqwffZ8k7D+ikST4MYGgP/dX3t2iATOEY6KYcBLEqIRuoNk5ft9lcSAraQ/5ImSVt3i8JL7UW63WGoPBgJ6VXRcecSYIwqr0+LSvviVJSsM+onlc2tU3fu4MoWAQap1IEkjeYuA47gjDMLmhxhdMPSUqfFRje37m/9cUvEpIuFNB8C5YsGB9MPOttOztt99uNBqNfYNR5SppG0+L2Gy2ep1O10NJeSW4e7bD83zQXua+YsHEaUpjVTIeb2VCGWMofSn1zlYJ3lDQVeuoCKgIqAioCKgIqAiccgSOk7zvJgPsNQC8WhZ6YisROK5KwzCZdlFscXl/oloUycQcl1r0xCGfTBTKBO90Ki6uVmezxUs2m4MHeJgEoOsAzm8BuKql00PXF0G3JBXg+aMAqPh7Lxng7lqA1SYkeGcBK0n6w7Fgy+yQREbwRvAeMS2Nk31p5Wgf7fVZ+8CYMfzte8fEoj2FgTZJckI1LOOL4PXmY1uoHyQ932dpR/URwdFJ8FopgFWJAB8f6CSlAa68csFwiuK4oqJzjxUVjVWk4PXlV2ux3NgbQCtoNHdUY9uShP1ZSAA7QRA9HRQ10Kns5Xm0JDCTNH1ewMzzbW3Ab9sGipLtxMbWFk6Y8G7C8uWPdCXfOuULvysA2TtXtmhYFdu5gWAlALbHALxR1ln05jyAs9sApjTK3s2XXvpSH4KQ9N99N3cXlpg8+cFR69dryuvr4wUAkQDIsM+6Y3Nf3fxr/3h/8CUDWcOtApC30AAiiWc5BbsD9In/oq755DJJ2ze3reKXrbStubm+91XBWTRY6hvpzc+81TP3krEtDftK8gfPmUYgJ91RU8syRqOw4Z4ndaUrYwWev40EbS6ItEgI/HbQx33Db/vhgy3x8d79eNf9PLxgS9vVwN46/aRkLdITzw82SnWaFjKzXZp0RRU7IC/gmlEy5y13PpYz/qcNiYUGvSBJErGhrkH3y5D+XOvE8XZ9SmJL/sTzg/bjDdRvxz0vD9ER5P0Mw9T4IuI8PXglSTIQBOEks5VcKqGrBKXAZZqamvYmJCQMCFxSeQkkWywWyzGDwZAp1+I4LikSFgRIsqDNQ7hEcaDR8Dxvp2laE6hcJO/jEXCHw4F+lopIqlD67m5lciCi16X0dVp3oHq5u0ipULCLRh1f+MhH97HPaKo8fY0pGgTv/fffn0aSZEGkVequTaVm9+eNv7kKZY2hjQpJkiYAaI7EOjCbzRhvfCTaivRYg40pUHJNuT2V4A0WWbW8ioCKgIqAioCKgIrAaYPAcZL34n4ATx59//2RaXl5oA8lQJ6vYUhSJ3aqHgP7vZ5M8KKlwvODAOKNDMNSPJ/JSZKeAzjWAHBJOR59PzEuXwQdKnyRLJYJ3l+MZ8Ab6TNhb0yBrs7ASKm23TZBXAaX12+FRV4tGkIZv5I6PF/N4gnUQ4eq0YO3GSCOB+hnBZja5cGL7WRk7E8ZOHBtD52uDZYvn69YyXtyDBcVAtRpAc5tkv1hAc7pAHg2/WR7Anf1s5LRKCuDJO/ll7+Y9PHHC39TVqO7SjktPJxJ+TpJ2Sx75wbCERZgQ0zn7zkkfE0AcSyABjIymqSzz2407d49saq4eKyLAMZ4P0w6//z1uVbr+fs3bJhhvuiqG8ewVw+tTz9/dNmHwyaeIdnmUJJ4JyGJEsGaSJHSOCSJe5wtvFIQ6NQEW3yfgobef7v4KEnh5kVw174PlyfqeyZz7WXVOQNnTyXtLW20rbmV1ibGc5v+8SRV/Fmazk7cQ4hxsUBoDJIkCUDy86Trb9tY/uzMnW5j6Oy3uDinx4rfJybR8+/901ck3IY9ScxZgxXZLygdDXoJt9/3XLZxb7HBWttodJx3JpHwxlM2giSlyt+20qF6FPvr3/bluhSpuoGXGpppcPA8CUQl6eCOGlhtl6rXk+C12+2sRqNxnlLwd8nqU1c29UDF/9L3URnF87xI0yee4sUES4GOvysdeDRVnfJxaVTvYryRsOFA8jjSBJE3rARB4CiKYpTiGMly0VSx4pFpgiC4aBPk7ngoUaDKpFso5FsksT9VbbnPuRK8Ih0nWni4kgu21NfXt3zwwQfOk0/uFxK0StT+PM83bN++vdjT3kFJorRgx4Ux22y2Bs8TA/7aCXaN4aYIwzDpAOAI55SJe0yiKJpIkozIJm4kxxos/lhe6ckDleANBV21joqAioCKgIqAioCKwGmDQCfJSxkB0u3vv3+3MVSCF4ldnq9hBQFVkAAUlcDTdBLny9HqZIL3kxyAzBSaTmUlSUMKwh4J4FArwD1/dqp25Us+Bo+WDd4IOrmsTAAjL2wnh8Jb6X1jdifpCB2/t+2y6q0BkqxFZ4I6MTp48Bh/220/1AP0sR5XJZ/c4+jRSwfFxNRza9bceYLvqfLYLi3sLPufg7I/bGD1c6eSOFJXdvbuuPPOW9z7gw9e3xqpNiPbjnM9uSXlc19ny7MB+iUCDOMTE8uNFssfYLXaKwD+5uZfe9wu5IILPsihKMGkiRXo/WJr9aDbph375sp3h4jC5QDSBIKkhkqivYGiiLXEkOtqBHtto7WqUisINonMvzy7/pznzw5apYrEaPHSlQmNRaWp2eNHx6Se0V8QOJ5o2l1M1C5bJe7dMlBorZ1sEk0pKB4GkhQlml0g9Rq2pW3Zw+tPsGloaTHo3vtw8gBiwWNOy5ZTcVnqG+gDX67uP+TWGV3vWejHix7FhddNKtLExQj6BM/NnvAjxcRsYm2TlispjxHX76qPJej52KonwRsoAReSnUhKdQe5F/6ow28BVVE0TaOJqdf34kAJrJRGEG2lKsZJUVR+pJOiBUvSKMVDLsdxHPpjRvSZjW0rIe+UlAl2PO7lUQVNUZStOz5LSsciqwCVlg9n/KdjXXncp2L86Le7aNGiYn+4KCV35TZwI4bn+eJFixZ1bVhGmuAN5PntazzBYCwT3zzPx9I0jR7WmSRJ9sS2KYqqDXUtRcKPXEnfLu9trZKyoZZRmnxOJXhDRVitpyKgIqAioCKgIqAicFogMG3avO+XLy8d6nBMrR0xYpLdZIIwkym0uggzo+hvgO5H/e+7z9rTYNiYK4pxFEGIhCQZJILIFilqOxcTM6qWIDSoPCSs1uJYQXCwqEal6RibTlfQikIpTIZFECeqH7E8xxXpkFBF8jk52aGPidFJO3acc/TFFxmnZYH7Fbo9RfDTePiwYL3pJq4UQOsXoz59fs/PydmlX736Lp9qSv+9ywTv9x4EsT/1c/Dj8VcDvXgnTXpqwGefPbs5si1HrrVJk54cpNe3G/7734Wbjrfq7gldbjSbYwWbzWQFeEoC+D+XdzOWaaIAFrkpoi2a4Wct6F3WWOWI61dgLl2ZnqyLu08Qif0ib2kjBauFYah9YmZuC9S1XC/QcaNs1sY6VhNTwedfWVU37qVxAZOfeRu5tamJLv1ufSZvsRrMVXX6xA4HrZs49s+drxell20YkwKmUSRJ0yBZNgM7vFxKlb4TVz23fBP68DY0mIzl5WmJZrNB+3PTDDDc+rcDkUM3uJbQj7fo028HoBq56yVcEIj19z5DiRzfQDIU9Dx7eGuvSRe3hKJ4VhKNbdXvCcSPu9YYWfY7T4IX67u8/ERUqOLPJEniOyGJKlb8N8MwXbEr6e+vXEYJgYl4iaIohHOE21uiK1k5jMfmvbUtEyRKEhohgUySZB5JklWRnA8l+ITTH8/z8TRNR+Q4tmccgQgmpZ6W4YzPbrfX4+YBTdNJ4bQTqK5SHOUx/y9t4rjAtzAqAAAgAElEQVRjJ1vOhPNZDjQX3u6jvcELL7yw3V/dYMndUOIIto7ZbC7RaDRxoazfYBTy+DlhWTa+OzZDgsVASXkkwSOdzA6fX5Ik1bEsi6pmsFqtZp1OF9CvXCV4lcyYWkZFQEVARUBFQEVAReC0ROCGG+6+Zc+eS27bswcJqueOAAxT5K0a2cHYyNde2zUiLy9fK0lJBCp+CaJFAnAAQTSLRmNBKwAt2e01Op7XswRhcpIqktRM0DTn0GhSnD6yvi/O2WZMzMH49va+TaWlpOXE5G6dNX352EZ2rJ2tKfWxzcnZlVNY+Ev8qlX3OL1eg798Eby+7AmCtwhQEtP48e8OamjIqv/jj4ucCbsicx1PaBZue1OnPjL86NFBHQZDE//TT7e6fGc7CV6tdrJWpzOzzc3pHZ32I09LADfvB/ipJ4DZCCCRAI0OgDFVAOe2m0yLMoacvS6Pp0iO4YD8fW0izbD/J8XGx4oiJUB7YyvpsH3qiEsiWEh82IxNWpvqWENaho3UPCtOWTMtqERrnmN3EqSfrUww7T6cKxp0HeT4YVU/zd/Sp70tU0vqYiV2YBJHD5LEfkVrqL/1q3C0tMaSVoeO4ONSzHxlY5LQv1/tqSR4cTz7PlmRk9gnLzF12ECnLcvhb3/UtJcfa0oe0Nu5fjirjbK1tlGFUye6EkWGuwJOrm9Z8J9kurrho2+++SYV71577bXfRL6X7mtR9hDFHmXbiEDqWyXRBUNgImHhsm1AlTMRjH2FIAip7ko0z9i9kZHy77x57XqODY83azSaVEywpmTcp0sZjuPiSJJsRGV5NDYWZI9VbN+bUjsQCRwJnFzH29v1en2PaBFYwaxjXHssyzq9eCMxvtO5jWBwidY48PO7ZcuWzZ5WCu79nW7krksZXEFRVA+SJENSpgbz2VKyiRWt+YlEu4IgFCux1VDal91ud74n0DTdKgiChSCIfuhApYREVglepSir5VQEVARUBFQEVARUBE4rBGbOnJnT2Fj49bffPtAMMGQowLo/ABI8fG67I+S3U155ZURBQUFf5pPaF4hP6p9wdjo95S5pRurtLoKXlFZXvxv7W8s68qGcpc4Yf2v5gnj26GTnC9YNPR+x/D3rKWudvYKUk6FhcrQJSVMdPzV8yi6rfkm/oPeH1kSD2bB/f2LDzTdn75dtH2Jjq7VGY1N8VdWACJKPkcEtPf1g5vDhX6d8880DO0Jr0RfBK7fmy54gtN581Zo27eExn332zMbItIrk9PKs4+RqSgvAxIoTbTz89zR8+FeZBQXbMn/44a5WjcZ89KyzPu27fPn87ddff+9YUSQdH3/8oktt/EkOy2akGQwFdCfB+wsN0FwPYCEA+iShdUNnT78wAL91AGibAbaasrPPiO/du5hZu3b0AYAvegHMIWn6chtNc6TN9isBUGROTm2PJ9Mf7HBYzJQkCgQTE88R1JPSlDVTwyJ4MRrZtqHhu98ypZpGbepV46sqRBPd3OAwiARFphckNY+dOa7CsfznLHpo30a6IKMjMnMTmVYw/oNf/pDNWWwGkRcoS20DN3r+nUXVv293qm/Sx47s+G3e85mDbpleGy3LBuzH+tpnCduWfUu21TfuvvrqqxdHZnTd34onUeCeMElWwbIsaxIEIUYUxXKapnNJknQIgmBFwjOaPqgYC5K+LusLnySlKIoY0xFELxhlm4y2K8FRjacHpowFKng1Gk1I/vPdP6PHexQEgUW/zWDIoFDjldeKRqNx2jDJcwEAYncoOjmOaycIgo1GUjlUEAIAJthTRNp2E95CMJsgoc6rv3qnA8Hb1ta2/a233vL5HXW6kbv4rOE4zqrRaJLDmRMlzznc+HI4HLspikpkWZb17A/XKT5b5c+skjblNlzPFgPP8+00Tbv+1glnRN7rSpIUa7PZaliWTfaV7DTYXr19PkVRLMHkeYHaUgneQAip91UEVARUBFQEVARUBE5LBObMmXP5nj0XPb916/hGgHGDAPaEqBINZ3hIMP4r5bXXLs6JzdRp3js2j7ir51uSRWgjnq+YAg/lvMJlxY1uX1z+uPY/Vc/oz4mdIiLB2+CohGePTqUfyn6BTzD27Xjs4LXGWZmPW2rtFWSZZS91Zvwl3Mra97R35bxsfvTAVaaZGQ9aB8Ze6EyMVFe3Kn7y5La9Gs1l4oABP6X36bNJZ7MZBKvVRK5adffOcEYT6bqJiZU9zznno4yvv35wS2htByJ4Q2s1mFqRJXexZ/RqdidXf6MB6upP9MX1H+GZZ35xRlJSGXfsWF+9VtvRTJI89fvv1xUNGfJ9n6Skcvjxx1sPdCbqQ/X3d1lpaUU9GhuTOY7LrQU4rwpgaX+A2W7H8FEsgtYNM4oBVsQD3FvTr9/zZ/D8QcfBg79qAYaSABMsABY6ZXgTxBdwJMO2xbSU5Yrt1dfZNLGJnKP9Nzr/8sr6cYvODcmiwduILQ1NlFTbaIJvN+ZCvKmNve6iUoIigdb6twbx1ha/v9RE98uLerIV975RjczbbeT+j1YkDrt7Vm3lL1uMeD915CDLymvv7hWTnmaPtmXD5vufyxUPVtBn9BuwJwaohcGs/e4o6410i3S/SH4SBIE+u1FP5uWLOBNFMYEkSadiO1RyLVQvzEjjGYn2PG0vQsUklFg81dSuWNAmI+rWJNEcZzBkZjBlQ8EY60iSZCAIwhxq/f8f6qGyc+HChUi+e71ON3LXarVaGYZB5ajOW8Cyh7P7PawDAC2iKGp1Ol02ALRLktTscDisOp2uh692XEktY32Roq5TG66cGJ0e6b42+wBA55mYDTfVAKA8Wht8+EyXJInBJG64kSgIQgFFUa4TVKGvXl/PiPb29iMxMTE4Jr+XSvAGQki9ryKgIqAioCKgIqAicFoiMGfOnN6Vlf2+WLXqHCvAvFyAtfu6P1Ak0d5LfvPNi3tmZycYAeLQToFo5IqlBeWziPn571oZNtG2pXUVoxEJ5temVexDOcv5IvNmYnXTm9TcnEVWtGhYXD5fl6Mf4FT2IsE7Mu4C/ru6JZoRsRdw6xv+q3u896dd6o8DB1qZV16ZpMvKutpqteY2/v77jMNY7+KLX+3V0ZEkyj93Pxbee5w+/Z+jP/nk+S5vWJOp1piWVpJ48OBZCojAU0vwBk/uBrJdOO6LexwtmVyVfXH9z9ygQWtzc3N3JKxYMW/HJZe8MjQpqUz32283FJWVndGMBG9e3kbj2rUJte3tFAcgEgAZ9qlTf++3dCnOARKjvmJA64a79gKsiAPIt48YsTLv2LE2R2Xlt7EAlzUAjBFThu1LHnLbEG1i4SBHfGyLpnzfIe7AF8VcR0W6I/2shOaxz48OOsma0nVq++a3An7bvljjU7d2qcGFkkoj5Ue9K7Z0MNxvu2LF7UVaodVcQg3rk6G7/tKuZDRK+3Yvlw/amP6gSwymbu2+gzptrElwOmQAQGNJqY7SsFJcZoYzg7oo8ARns5EpfQtOOF6/D6yNh8HWHkxfnmU3P/OG079vQJOQEM9qJ4fTVjB15ZdUWWGKPrPOsYq4JjttFiJhsaA0Jp7n8QW8I1xVWqD+vJGF7opjrB+MCs1bf0gsIKHwV7NjkMfiLXFduJgEmhf3+3a7ndVoNM4NU/eYXLYbUeNHoknu4jiCIW2DKRsMtnLZ/3VyF5NuORyO4ldeeaXFF36nG7mL6xM3wURMJkFRDofDUUbTtI2iqEx5DN58q72QrjjmGn+WBUrWn6d61/Xs5N1V6m7e06g2rhdFkZIkqackSYeioZTH9gHAQJIkJYpimzt5LElSliiKTeGoeGVrBo1Gc8JzCH/Psqyi5KdRe4CF8iBQ66gIqAioCKgIqAioCKgIBIPA9On/LPrkkzPtAMuTAD46FEzdyJQ9pAV4qcc771yempmZTQkCTX1a/xbxce3rxHVpc7k5uQvb0D8XL7RaWF//qf7B7DeFIvNOck3z5/Bg7/+24n0keLHMxNQ59tv3jo6rd1QTt2TMc/za/COVrc2Wfmj8ki40jBBeHfS22FrXQN1xxwsWm21RcVvboC7iF60axo79ePCqVXfv4XnWSRxF8kpMLI9tbMxqDbbNKVPm92NZc2J5+RkNSUlHDDRtJ0iSh6NHB5s3bbp2v//2Th3BO3Toqj6JiUddathAo/a0XYhrBbisAsDgkYQuELka59di5IIL3krV6driv/lmXlcm7quvfiazuro3sWXL5HKMsrDwriE9evBsUlKSaLGYzHb7jsS1a6/eDzDVze/VqSJOBBjm6k+2brjqKECnv3GvXv8tqKyULFbrAS3ArA6ACw2F1//BDpoziSChjtb3FGym3Djb5sdfhsG3X7/PkJrMBUIp3Psd/3j5HOPL//gNiV379xtZory2TcpMNunvnnaSl63l7eVJUHqMo3nxZwY9KBimqRn4JTEL7nQmoRKbWlmhtNrIDC8Mygd3KBgSx0CMkzRVeomSCB019aytrQNfPkESRSKlsJfF1trhVCdpY41CY0mZNj43007TtIsGBtgI7dW7wNyotB9v5WSCd3BMko041lTZXSpeJS/w4YwrlLqyryRBEL0AIA0AKl0qslCa81kHyUp3shCJCofD0a7T6XAu00iSdCq5w7miTRa6x+ZNtRdq7LIqDxOPebbRXSQv+hVTFOW0s3AniyI5Tm/4RHvO7Ha7haZpB0VRcf7mx2UrEhXPY+ezVRQpkiQTkHALdZ38VevhM4YgiMoFCxaU+RvD6UTuyhtQGK8SSw3Pz4m/de3rM+3CSZGdiDuOnu25rHGcFjlolUMQRBZBEFWRVu26iGMN+lajYtfb3GIZgiDQB/2kJMhK17MvLAVBSKQoStHfAirBqxRttZyKgIqAioCKgIqAisBph8CUKQ+tWLlS399iaSMAnncSXN17fZiUn/9O3pNPPsZmZBgpm80CLBsjkuTwVrRlQFUu+uhiTD81LGXXNy7TPNXn8/a97RvplbVLtPMKljgJWlnBe27cWCBJvYDJsJZUPKu1CO1Evb2MvjP3pY73K5/XTsu9iLWXnFN/880bak4k7DpHffXVz57588+zalpaeihQxypH6sIL3xiYlFSuP3Dg7MYdO64I6gjaxIkvjv7992t39e69MbW0dGhjfX1BR17ejoTCwvXZ3303N4Ctxl+F4JVtFwbzAN9oAY7SAA4OoM+xk/11/ZGr3uckPX2/6bzzPkzieZpbuvSZCvdSTz9d2isvry6xtnZUjSRZSat1g4ll+1ooysbQdIfWbk9st9t3GfX681sIQu8knCVJIKzWojhB4BhJEkmGMVl1OkwGePzVoEeP1Rnl5cktFssGE8AZQBAjJa7n7/Th3lkU0KQIRDmY8ozWP97+2DHsrplh++4qWY0dc189m8zusZ84Vl/J2vivtFptSRvw95NnD+nFjB5QTybEOj9rltc+T6AOVXxnNBrXuLfbJnKzxZ7Jo4lWs40w22xgtXYQ/XMLqAtHVTI56YoSNHoSvLd/dW3MJX0n2ScWTu5SBHr7XZutlZj5+UTTjUNvs42NGwvvly0m39j4nH5wynDhg2nftjaXVWju3XaHZtaIu6xyW5EkeEc9fGd1x32vFcYzmmlKsA63jOxNCwBkdxx9DzZeQRCMJEmaAKA5GkpYVwb0dpZlSY7j8hmGCUs57jk+JEiQ0OgO2wlvqr1g8ZbLI+7+jmQr9ZANtX/Pep6ESqjEk9J4ok3yoo0HErz+EmNxHMcwDBO1DTlJktIkSaqPNMmmFONTVY7n+YaGhoaSDz744IQN9pkzZ2qTk5P7Ylwcx5UxDKONZEKuUMcrJ42U/W2jsSnna72Hs5mCljtIRLuSBDqVu6FiEKge+vgKgkDTmICAJAN+ZiRJ0rmeyyGJLLzh4nA4KIZhkgmC8Gn14T4OleANNKvqfRUBFQEVARUBFQEVgdMWgenT73t83bqkG2tqDlAAS5xWBaFfDRQAWvB5S9Tm7ei9mTSZFmZcdpk9eezYKbwj7bD2k7p/sQ9lv2iL0w20zz8wzTgucbL9ZIL3i3ZMpvbYgSkxT/T5vN1AmaRHD06OmZU539JHm0MxTKa91raPfuzgLOM/ey1uX1L2QMwtGfdzH1W/xl6afDGhqSvsuOWWMbsAGA91KMCECW8PLCsbBocPD/8zdBxOrJmQUJkwfvzivC++eGz7hAlvFxgMzaZvvpmnyOtXo+mIO/vsj/vs33/u/mPH+p5w1Hz69HljPvlkQYDEZX8FgtddlbtcC5DDApwhAuB+Q6kdoLHuRH9dVMh+mQ1gMQDgcb8ezZ1qX6pLuek+A6NGfZ6al7eTbmzM6Fi9+s6TFNTvvw/5gwcfTG9rK2gnCEG020u1NJ3q9iIiAc9XsRpNHysA49EHevTi68Bx1Sj2TRAiYTSWxDY3x5rt9gN6gAwgiDzpaNOf9ApHOST0HyQCcRTMtYcc9XsPtI36561FkVpvvtrhdx+M4/+7eh8jiOuR2HUv1845bhRosj9p0OmlpFiWKK85ZALaq9+sxWIZSZJkiVardSp3zQ77dJEhewmSlAWJce1URioh7tifSV08ulZzwZknvVDJBC8StrOWXWHaVb2VfvWK/7QjKevtd3KcSPr+cPBrFssONwyTHt/8T928MU9Z3tj+gu5vfa51VLdVkeuqV9NvXf1p1+ck0gSvZcGHSUR92woTy/4Y7fmS2482oRXuOARB0LpIPbvclhIVW7j9RqI+Eh3ROIbsLbZwCBmP9jBJkNdNwlO1Vrz5ekZzDUR7nA6HQ8+yrN8NK57n0Wc1EsvwhDaQECMIIpkkSedJiVN9oZ2JIAh1giDsxVi0Wi2qm4fi+NErFr25JUnCzTmSpumT/qZSGr8gCC0LFy7c7V5+3Lhx9KhRozIAIEdpO91RzmWRckJiwWiQuzgWX2tdjsF10qEr6aHS8dvt9nqKopD0dCZpVFpPaTmMT948C3ajgud5JIRDSurmDS/cFMO4lVo/qASv0llWy6kIqAioCKgIqAioCJx2CBz34X0zD+DQNl8BpqWVGGtqCnxkMXYeSY8H2GUEkAiAs1sBJrV0Em6eR+9TWo4rMs1kdvYDfXJyhlLTpg2nevWKZ/5z7D3yP1VPO49+jk34m+OpPl90kTXHFbydv8Ofnzw0LQb/fUPPRyx/z3rCynFVGiR45xdfZTo34UrH+Skzbe8cuS3245q36f7G4dLLA98Syg70aPKl4B06dGVPgoDMnTsv3xypyTrrrE8H2u3alu3br3YqRy+55KUBDQ15wrZtVwUk9VjWahw16vPCiooBJUeODGt2j+maax4f+uuvNxytq8vzc0T+dCB4rynxTfzjiGSCdzoFsEwPcKPr72skeNPNAM+KAN78dZ2bBvjK6fOl8uqrnxksimTrli2TG3ytXyR4Bww4mvZG8dvkh1XPOV+UxsZfyT3V9+s23EjotPyocsZ0fE1K0Gwp0T1VOkd7Xeo/hP6m0Vwr2Oy37z0rtt5RST7R5yPLxOyR7PKSddyXNW9qnyn41K6FTPrAARJe/fJTSpd7TNQlt/EZ5/Spqtq4A0Y/dEeVJs7k114iEuvRfP+rPeNo7c2+2rLZbAmiKBbo9fqtofTncDgyeJ5Hv0ETV5h9I12Q2cqeP+IEklcmeNeXrmGMbIy0ZNtrOlnB6+13GMe3RcvYVcXLNc7PT99J9rE553P3fz3bdFfhXO694jeZS/pc7fj4wPvM3Wc/YhmeMbrrxTDSBC/2b1+9Od6xfke91uJ4Wa/XK1Ith4KlXKe7jt2HE6N73WgRHZGKz72dvxq2GDsmPkJ1pzey4lSOx51Y6Y6ka9EkeZW0jWOUJMnmK5lWqOsVfUhRURkNVXywMYmiaJIkCYk6H3/7HW+R53mSIAhU1ob0TLTZbLvd/Xbnzp2bRFFUgT8ldbDjCbe8e2JDd1sGud1obGoE+kyfbs9bjEeSJE2oBK3zO9ZuF2RVdLBz5s2D1z1Bp5L2VIJXCUpqGRUBFQEVARUBFQEVgdMWAVTxrlxZckdb2zkNAPeepLi76KI3E9LSSu2HDg3Tb9w43ctRrg+TAPJtADI/ZaUAWqlOCwT56P0wF+nyGw1QVy8rMmNiXsxISVmd88gja4/l5YHebt+vp6gkjqZTAh7l8gYoz9cwJKkT0aIBL7Rz4/k6VqPpZ2GYonhJ0toPHMhsvOmmfzr+H3vXASVFlXa/yp27J+fIwAw5iwTRxTUgZiXI6qq77uqaV0VRMecc1zUSRBBcRVFWDIAKBkSCSk6Tc+wcKv7n656GnmFCpxnY/1SdM2dmul743n2vaqZu3Xc/gPtqADp6tmZm7jUNH76+5Kuv/vyrorACgKZLVWi4k4kE7UUXPTp85crHjiRJmzx5WaFOZxe//vofPVhiNFPDhn1XxDA6SEs7nNzamlG1ZcslHcrPmPFcSVXVUPH338/uwfLh+BG8FsvBhCFD7hn0449Z9ccS/50RxHWSlwxwiAsQvDYCQBQAEr0AweRlPfvrdm4RPYCzs3/nPvvsrt97mi8keMXMtSkLK57RLBiwymqgzdJ9e88zT02YIaZyGfK7tS+xDxd/bNfTliNrocaxXXfL/gu0btkBjxSsFUt0JfCD4yOpiq+QJiRMFz5vekN319A75Nu23kTPTZkDo5JmOUXRy+7ZU0k99vhaOmGU1zrs9mHleWdMsX9/91M5E+ZfX9sfBK/nndUW6rfDS/R6fQelVLjrOZJyLpfrbBHgZHruGYnsycOPeN9FatGwtfon+uUfHtO9esEyx/y11xmCZPDzmx7WokXDqIzx4sjMkwQn7yB/KF/P1DtqyKAiuC8IXj/JVtuk8bz3hVaubVliZtlvevPsjAS30LL4rCyKohztw260/ca7Xk++sfHuK9r2eiNSom033vXakxTlkiRZ1lPbx2M8ocRof/QfDhEbDf4ul6tNr9cn9FbX4/G0ajQaU/tW996K93oes3JRFJUYDqHaa2MxFkCSDlW5kRLNSAoTBCF0rofWFwzDoG/3MUdn9e6tt95q0Wg0o2IcQtyq430YVah47XXlfR23jrpp6ETw3Q5njPEgm+NhZ9P5viCKopGm6bCTraoEbzizrZZREVARUBFQEVARUBE4oREIJFv7ORlgWivAfUcSHEydutg0dOiWNRzH/VZVlfT4Rx8tqOs4EFRRvp0CcEsDwHftiW+mOgHm5wDcUg/w+WCAa9C3wX+YTLU6gnhSGTOmqI2mOeXrr08vnzRp/pirrponFhZmKgShkWnaKEZPrOJ2+npWkux+JSZFWURF4UmOSwCa3q/3+RS5traamDv3380AcxsAMNaCkK3FbcygQY9M2LevxKkoIAOEKo67m8Ku7CcCZYcPXz/KbK53fP/9n47YX5x00qrc1NRSbs2aO7pIahdQQw8evKjY62UEs7nYl5Q0hF+//vojScFCo5gz556Tt2694LdDhyZ4uo7u+BG8AEuSi4ubU02mJuWXX6ZXAYQS/52jDdou7E8BOIUDGCMAJHkBQpOX9XQJHTsH4SZ5Q4IXXy5YLLsSrdZhfjV0wNN5iP+NxcMH5/pV4nrapDxdstY+zHiy+EnN8+Zi7ZnwVu086k+p98gl+onK97Y3oEqsF05OmMGvbfq3YWraBFhTuVaZn3sXaLWjnCRpkvbu3QurVz9s0F8ytpIqyrEJbjfF291U8ewZESUqi/Zm4nrwrXSdw3sXy7JdJjmJtt3u6tkI6W7uHxdbqJz0I6quSAneIJEb7MPAmZSFl35iDyp1a+3V5E2r/2Q8u/gin8NnJ6YWnCGs/H2x5plz3nD2FcEbjKVdzVtL290PmEwmfTzxQxUTTdPk8SAU4jmOYFvtW4oxKdeRvwd90U+0bfYVWRhtPD3VUxTFLMuy1BMReLzG04nkFePpCdzZlxkAkDSMt09CkSRJ6MPbq2oV50gQhDKGYQpinWdZlr2oPtRqtf6EscfzwC3yJEn6Sc1o4sAt8ajmRX9ubAPJ3eeee27fXXfdNUWWZSdFUVZBEJwtLS3OlJQUiyAI3lD17rx580b11UuzSMfT7tV9XIjd0Fi7u3/GonaNFIveyseD4I3HeLpIYqdlGKab/5GPHZVK8PY20+p5FQEVARUBFQEVARWBEx6BuXNvm1laevLdmzcf0AN8nQgwyA3gIQsLd+jb2mo3KYpCmUwZY2tqighJ0koB+4WA52li4rZkgyFbrKw02wJb5nN9AJtNAOMdAMZUgL/7/18yGNo0gsApAM8oaWlmR1KSQ5eQ0Ew6nanea66501NUZOQIAtskAW3d0Ns08B35gOC/XMHvgfOBo6t/x456owZVvaJYq5Vlr1JRYXK8997dCRs3JtQCTLN2TLa2PN9sTsh1uaZ5RZHjAToqjjtOZNCawkoDyARAtu+oNQUAqnenT3956Lp1s393uQwCgIdAy4qSkg3peXk/a7/88ooaAB8RID69/nMAG835+Y1JDgfraWnJcgJYKQAPDTDADSASgX7wu/9nABBh4MDf06xWrbWpKVts/4wEkIiAonqbJVBnTBwIPewzOB89LelgbA0sQAaflFRmcThMHp5P9QIc1gHkezp71h5tjScAEnQAaRQARQK08gDNHgCiGyU1YoDEWgoFwBAATQJAq7+82Ww3cpwbGhvTe1RuvPzydYZBg7JJhnGwosjK79YtUSo9peS9BU8KS+vf9L8ouCL979Je107ivfo36HvynhA5SGLckgWeqvoLMTf1TqVYNxZahJ/gjtK/EE1CA/w94yb5e9sGMleTA1+0fgGD9SdJzw35ylZfYXS/9tpfM5SR3jpZrxGzp55kK7rwTCtJde0fHM8bh+vNj5O4PRWva7XaPfFst6e2WiXf68anb+7wUihSgje0/a6SryEBjGUGJg+WDjbvpfqT4MV+g2peor5tmZnjurW5CR2H1+sdRRCEg+O4Ln3P+0P92F9rILSfTlucrXhOFEUkfPy2PKc6WfkAACAASURBVPgepZ1YQnKoX4++IkSDiltFUWri6XUpCEJyT4nnjuca6mzXEHCWkP33cPQMxW+RvrgIjqev5inaxYbqUyQzY7USwARjBEHkh0ssRxtvb/XihS+ue4Ig0mRZxv89qjE5WiiJi3Ggx+748eOTCYLIliTJiSTwiaLeRRw6J7hsV9L6/+HsCzuG3uYm9P4ZLNvXSQ17iyn0fDzWTrunu4WiKFuk6vFgLF0oeCPyy1YJ3khmXS2rIqAioCKgIqAioCJwwiIwa9Y9q8vLxww7eHBhgsu1S8txGmCYtlav14XesZJeb8kQxcR0n4+S3G4tj8RhcnKdyeGQgCQJgqJ8stNp8AGIfoKRZSlCFAtpWf4rQZIDCEUhQFF2KgArFIA9AtYnSYmSZZCHDh1EGAx6ImCtgD6+/u9+rBSs6E9cRaDnHYHfg58HfsZ28XTg5wAZeOTndrx5ApW8eN7pdCp79hxW9HqGcrlAALAIR5NnTdNQ1FUUlpMkTBiC7TwBAGXOALmJZCnGg+RpGwtAyQEPWPzdSZGkj5FlnYAYUJTAkqQXBEEjtMflj42mRYpheMLjMeADBMbaPl4ZKMqFCS9knifafWXRIgLVqSaMsT2Zl58Eb//C5F4kJCc3a2WZ9LW2ZgmBmJCXxDI6jC1KxRySrTh+bKuRBUDSHAHmJIAUsSPpiqQuKKljdXpLoYWiWCBb9x+Ghq1tXpOpQe90JrplOYMHqGUB8r3dE7zBy8NPJgPAb8bAOuiOoDbqAS7lAIa047WDBFjrBWhz5+aWJ1dW5jf3dsEFCV6KctOPHH6QzNEUSUjodq7XIjTCo2V3sffmPy5YyAzGLZngqaobiMtS5kOJvlgBaACK4gWMe1nDYsItOYkWsZq6Jv1vsLx5LX9u2rVes3WY98uvH0wwPHv5zwRFgTbBHJVCqrcxdT7v/fyHBHLDjq/0DPN5pHWjLY9+vO6spLv0t83tMAfxJHhD7RucvIO49L3TzP1h0dAVJt61PyYKG3c00nY3YsyQJMkh8aPX67+2Cd7XgWM0lFf6QSSV8WRJnkt2eQmyrqWU8fDLtFqt38LC5/MN8JtSk2R1HygTo53Kfq8XDyVYpEHHmxBF1SIANNM0XdK+hR8TPJojjau78kigKYrCUBTVbbb542WN4fF46rRabUZPY42EDApu20bV8ol4XfA838aybK+WDj3hIYpiK03TifFaH9G2E89rD8m69vugP7kpkuFI9PI8L2q12myappHcPaLAxmsGifLjqd7titgNYhlPbKKdn/5OaBhpnJFc1921LQgCJu9jo0mA2U2StYgSyakEb6SzrpZXEVARUBFQEVARUBE4YRH4xz/+cf+qVavmnHTSST/m5uY2G43GL0KDtdlsp8uybCwvH3YaZsCqrBzm3Lv35CqAlYkDBiwfoNfbuOTkbG9aWgHd0DDIzTB2b3V1WWJTUyLR2IiK1Iw2gBlVQfVv70AguYdkH5KNSDD6VavtClb8HfkxPIfkLSpkBTKgisVzPhKQv/WfW58AUKYFKHEC7DFgubQ0RuP1WhWb7ayGAFnpIQH06VrtbC5AKsrg8WhFgLspgF98AKe3IjGZkVGfrNe3sIcOiY6AsjbAexoMTj3HbTNlZBTKPl+O12x2cVu3nrcfAFXLrNz+XSkoOGApKvrFs3nznwSHI8ubllaf2NAwqDEra19aUtIbab//vnw7wBZ9ACO0kLg7B2B+bWe/4M7YXXHF7UMOHx5f9+OPczokY+sd42PowJCkeYgJHkjSndquhP3CDFDNAlzcCqBTAFblArgMjLFRn3emmTzprgu9ILfSDds3aNwbf+UbtgyvKi3dZAQY6gYY4eqomO4tup4sJoLJ2QIWIBQlUCTJUzT9EDljhkJ++OEzP/bWOp5Hi4a0XJt+/oHTLbMyrxdPsfzliOL3vv2XGk9Lmuk7PXk2H0zytyD/ZYnnSc4tWYmnqq4nLku5EUr0o3COgWVpT4twEB4pncfeOfBt5+LK281/TbsKljd/4Sd4dU2T7P9Z9ZIhKacVLLNH1bFTRzeGE2MsZcQ9pSZx8doyI0W/Gks7kdR1uVyoUNXKJw+5irvsrCOWL9hGZ4I3knYjLdvXFg2d40E1r7i7FLPM+w/xcI1Z2VtG6F+63W+xIv56wEKPGuRXruIhHao0+L7YTMm1zXsIUDgqOWEIeHkWmu2rjRy3JtLx/n8pf7yIlHjZYrRnqCeQwArOCW5NVxSlmqKoknjNkyiKvSrTjoc1Bm7xDyfJUpCA7krhG0rmnqjq3ZB5jJm8P15rvvNajFccPp/PjQnoIlVqx+vaiLSdYNK0zsrc9usnmMiVPN4WM6IoJtA0feR/PHz5caJhHC3J6/F40EbBStM0gSR/pKr47vqNNB6V4I306lHLqwioCKgIqAioCKgInLAI4Pa41157bdttt932156CrKoS/1VbW5z7zTfXbD1arpniOG9iZmYDWVY2tiH4eXr6IUN9fYY7oARFtWt/H0GfYLMI8N8kgBtrkThNTMybwvM3Vzidd6BCuf1Ynm8yJWX5fJNFSWJErfZzvSAslmXZYef5Db8bDG3po0b9NystbSu3bp3TbbNdEbLFWoFBg24fdeDAms1jx25J27btguruRjpr1oKxmzfPPjRx4oqBskzLLpdJMZla6BUriksBBviOJqxzUwDoJ4wJ67o6mqmA0jVRysn5NWHy5A+Gr1jx+MbYEMakedk8wLdGgN16gD1GgDEOgL/VB8j174wAq1MAJtoAcjiAswwAY0RdWoOeMR0kck+rF4b/ZZBsMXmZdfc8BgdWO+wAoxwANRzAW4cBEtsT7oUTZUeCF311sdaOHdP3jx37/rDS0lITSf6ZoiiBlGVKliSQFeVZ2Wp9ZEtvhHiwdyR4y0wrLQ8fnOP32g0e9w9c4RhunCRev2uSuYmvJlPYbPm1Yd/bDBKpl6REGhW6T1VdScxNvU8p1qUAQKpCUU3SExU3k2dnna9Mz55Gvrz7eVhU/SY5RD9BfHbIl/aGSrPr6qvhcGbm7tRRY9dlINGb+q+rfwsHiWjKyFYn43l8icZC0XdEUz+aOlbB8zo5rEhU9lXoZK8vwfDibR0Suv1/JnijwQvrINGL36miXL/vJ7/6u1Tl591Og0LdFW2b/5/qKYqid7vd1Xq9nuR5XsuyLNtX44s1sZ0oij6/YWeIMjEYKyoUeZ536vX6onjEHy5x0dXW7nj0H24b4cbZub12NSX6NvtVnvFWWbf7qzqDNiGyLBuiWVuYHC2aesHxtnvWeiRJ8imKIsfSVrhzEiyHRKwsywTLshWyLOPW+IiJtc59iqLoQe9dkiTb8zJEGlXflZckCdWcZkVREiVJEhVFaSMIwqooCo/bnvBlQ3C9iaJI0jTu5DpxDlwrJEkmEgRRiWPBuEmSxJdHSKb7LaWO9xHt9RDL9d3bPaa386GYqQTv8V5Bav8qAioCKgIqAioCKgIxIzBv3rx0VBZt2bIl/5dffvnzDTfc8HB3jXq93sSqqoQX1669xeZ2m3vdAh9zcDE3ECR4Z1gBFqeglQLLphBZWf/JLit7byvAsJAtrl5y0KC7J1RUFPA+Hyei4lineylXr7cT48fPlXlep7Cs27t9+3kH0tOfHPHbb1fsU5RT28nXteYRIz4vZJg/NvVE7uJwRo9ekzV06LcDmpryf/vyyxttgwd/l7p376mNAR/elYkAO/QBK4ipNoALrccqnoP+v1uMRUV7kjMzM6jExGJFkrRsTU1x+fbt3ZPLPcMZxMoiATjJwNd2I0AbE/BUxn990Wrhv4kAlzUBHCgEuJIC0Em6NJ7TZWQoJPEkefYrYwmNJcf11Z0vEuWfp9UD3FkL8HRmd0rkAQO2ZB8+fFIXhPhRgnf69JdHcpyD0OmcbHNzNiQk1Crr1pm9bW1TNbJ8Mkq1IfykbEdRCCZZ0+mq9YLAgSCkuLrHSAa3u8aIBC8mGEfVbuA4BAApCkk2yFotBSYTLTudhQ5BKON8vlKtwXCqDdXfpaXgRoIXa8ybBxlDhuzMSxvhFPVjhvTZdeT+dltCQUbWm6+99loHOwidTvdlzJdWpwacIn81edkZI5kxJX6FUWfFqn/tgz5pEhgz4913V+31t4I3nmPiP/kuR9n423oDx70fz3b/V9vyer12jUZj6o/4Y9ly35sCEpW8Ho+nTa/X58RjLJEQF6H9RVsv2pjj0V882gjGH7TQIAgiPVRpHc342pOSOSNVHGJfaFsAAMYgOdef6zyasYZTJ1wFdzhtxatMuxd2OuaTIAgCX6TZeksipygK2uwcScIbr1hibQdJXlEUdRzHHdkB1K5A9hPU6GPO8zyBftfHQ3Ecrd1ILNc3JijkOK5Hbjbc9lWCN9YVqtZXEVARUBFQEVARUBE4IRBAkvezzz67tr6+fux11133fHdB4fbrX38dd82mTX9uOiECDyuIJUlHlbFeMjNzd+bgwZtS1q//eFPn6rNmLRj31VdXHbRasx0BxfE5g2ka9NOmzeAaGwvLfv11un/L+ezZd05Yuzatxm6n/X7CmFyusDDLMHz4BvPq1ffsCiusbguhMhfFGAndeLS+mQrgsCQk1CfxvJbyeo2tkpTdMHq0OcNobPRs3HhVl8mbeo8JCd5/pwY8iUe5AHbqMFE5QIUWwCwA5PAAI9wAWw0B8jctGeASFhW/GnO5XpNmoHSWl4kpT57vat2/ndm9LKGm7vs5FQB/LwQ4vVNCu0A0qModOnR9giyTZH39QOuGDX8LSQJ2zmCz2WYaPvwGb2rqIVi16v7f/vjHN4pJUjTLMmVbt+6qgwAf5QG49QAyFbkFSMCiobAQdEjwosWj15t3ZAt9EK+MDOA4zq/uAUFwMJKEvoGYBwofBRygKJjUDhMIgcxxDEGSjCDLWlEUrbQotjAcV+DFhIFtbSB+8w34Xwj84Q+QmJTk1mlMAlAmfTtB7dduSw4Q4/pQWf79L7r/7PrFSg/I8nshyq02jfLrwT0moJ/pfU2EX8IKwivaBX9tI/WYiLHrwwIUkwJMv2SKbwLBYwXpCLbhj+Royc2Pveono0++F5X//Xf47RsWflZpVuhX+q/XE7cnVKEqiuLFbd8h26b7ZMu03W7fZzKZorJS6I3gRYRROSpJkj1enqvhEhedZzfaetGuklj7i0XhF4wZlY48z0ssy7q7UllHMzb0HMZt5QzDpIdbH4ldWZbbSJJMCPWclWXZGw1RHG6/gb9hAqpUo/Tm77knWZazAAC9dPvFX763cSOe7XYRaQzDRPS3gOd5Ha6T3vo4HufDJZ/DuR/FO35ZlutIkuzRg7urPmNZl2ivw3FcrwrmcO5BKsEb7xWhtqcioCKgIqAioCKgInDcEECS980331yIAfzjH/94urtAKiuJhcuXP15x3AL1Jx5Dj1pMQhbOcVQZazA4DCUlrKa4WMstW/Z8J59WFzlr1iMnffzxg1sFQdNuJXDOYIoC/YwZp9JffnnjLz6f3v/gct55z6SLIpu2du01O0PtJ+bOvXPS8uVPh+X/Gk7kx5bBsT8yGGCmNiHBoLPZUjyyvBu9cHmAB3bPmfP0hBUrHo+h/zdTAPbpAC5oCRC8ThqgXANwUAtgEgEubwwQwMtTAMYRAANSdLqRoCguRiS2gLFwu5A+Ws+3HdI6636ytHvF5foAxrkA8nAbZIcDCd6kpApYt+66/Wec8a/BNC2ya9fe8lt29t5Uh+OaApOphS0pubXx66+v248VkeA1mRpT7PaUJqwTaMy/HqKyAAkSvNiKybTf4nan8KKY2OGhrqgIdFqtvwN/XjxRdNOY2C/gCc1h8jv/5wQhAkniV4CwlWUPKUkuimGS/b+73SAfPgx+hTC2aTC4NIxJK4iyCLsbfqULEoskLWeSdtrLPcGEYQbOpCy89BP7uOyJ4vObHta++uMTOqwf/DzTlCN3Ti722d7/sIu3vqpdNPNTu0ljVppBcq+Epg6kv/vlDxK5srpXNBoNyo9jPniez/VlJtymuf3yGD2gYw4lrg0cL4JXcbhp9xOLtBaFvsPj8ZyFg9JqtWGprr1e70TMXK/RaELsZ+IKy3FpDAkA3DLdKTFT3MmqaBVoCEok6kVJkgSKojB7ZsxHOMRF506OB/kT6UBxuzdN05UAkB7rlv/Q7e2RxtFTecSR53mbVqsNK0lau9rS0ZnYlSTpkCiKSQzDDFEUpaWvSNhwybBoMFIUJRftA6KpG+86kiTtw3sFSZJhW6KgxQrG0Z7gC72XTkghQzj+2ziOWEjTaOcDvXS1Wm3EL3FjuR+Fe/8LZ+2rBG+0M6/WUxFQEVARUBFQEVAROCERQJJ36dKlT1AU5bvkkku26nS6Ywigmhq4buPG2cUVFaOOUTv27aCC1gRWOqCazfYBXNyFhUHXUZx++hOjdDoHHDp0Vm3AEiF4YLurcgnCbkxNrU5oaBhXDnBeezK4cwZrtYJl6tSL3F9+eX0Hv9QZM54fu3v3H9zl5aP3BluaNu2tITZbqr03m4bocWqiAV4fpddfTzFMC2u1prsBjBLA3zmA+3YA5PJz5twzKXqSF7G4JS/g/csjqakAJImBpHXYz8xmADsJsCwVYLQboC5ZowE9RdEkw+yhcnLyrDTNKjt2TKoGOBfnpkfidfLkZSO1Woc3SNZefPEjIzUah9HrNTi2bFlp9vk4X1PT9p9D8TrjjNeLg4Rv9DgGao4fDzqTyc/QwtixSwvLy09ytLQUd3iou+02yMrM9Et2wSM5iTcq7tTPSLmCz6LyWK+shzdqbyfLvTuJBCYNbs1+VEwzDHVvs26g36pa4CdjZ6T91Xt+2t99rcIBzdwfp7EN3hpi4bSFMGf8lfwHe1aQz/z0OP3wlIeVyfmniUjwzv54Jjm95GLfeYNn8lurf6Jf/uEx3asXLHPMX3udIfh5cNxI5h5s3ktNLThDWPn7Ys1905523bj6T8abJ9/rRlIYy3VF8EqHqg38O6sbUcXr8XjGkyR5iOO4qMlZt9t9ljJ9wkXs2ZPqYp2TE6n+8SJ4EQP3fa9nUby4Uxk2YBz+Tvx66HsDy77VEz42wfs6MWGoDFWNoDS0cgRF1hCCXG6kGf+Lu//1I+jLir6hqNgK98E+knFLkqSjKCpi5R6qQ2VZxqRHIbY/3fcc7+34kWIRC6ESCZ4xlo0bydY5QVWMcXWozvM8xbJsj6pVJJgpikqXJKmeoii/3zYePp+v2uVyWc1mc3aQ9I10LiMZCyrI46Ve7twvXgMEQWCyrON24PgcDschvV6P1mNHkl72FhDOIcMwPvQQpmk6He8xofPUW/14nw/1iEbSH21FRFGsZVkW/6nKC/cFQF/OdzdjTgCAiP+XiOV+FO71ohK88V6lansqAioCKgIqAioCKgL/EwiMGDFint1uv3Ts2KsyOM63MzdX6bCVu7ISbt+w4a/p9fVFRx5S+mdgmABsgBdgihMVntXVFT4AWw9JyI5GhUrR3Nxt2tWrF3RI+hQosTwfoDiZYYaAydSsbWkp9wA0NgFcUoEWDRaLM7mg4M7SHTvOrQkdJyaQGz36s2Fr1/5zcyCZXJFzzpx7J61Y8ViIgjZStXFvSGJ7L482Gi/RyDKtuFzJmJSNAHgIAB7cEUwu1pnkTUkpNRQWbkv6+eeZYSivkeR9PQ3gh2yADLQ+EABKkPR0AmwwA1AywAEdwBQrwE2Nubl3FGdmCmRFBc0ajYP5/HxWd+jQl1Jp6bu/9pTsDH11tVqr33qhq1EbDJNHO51mL8DnRwj03tCJ5fysWfeP+eabq8uamgo6PJwEVb6NvioSk665ZTvxRNFSzwCmhFvesJRAq4Yrs+cT37askTdZlxA3D3jV/sD+uYb7Cp/haamVe6rmVfnvBbfJDno/U+orl0/JOFX6b+Uq7umzX+Znr7qQuXvSfZKFNZJBBW8LiEd8gGvt1eSj6+fp7532jOvmT/9k3FG7xU9Gnz3oQv61i953dCZ4pxb8kV+7bxWH54JYdEXw4jlU8SplNSZy7GA7lNZQstvnokRpj5Fhl/jPu91+5Wg4fr1OQn6Q/vuFWiofEyr+/zmOJ8Hre355uljfYtQ/fdNBRNQ17+UsC839vTuFLpK7umdv6UCwS1X1Ot/iNWlcq+vReKm1T4TZRcsGjAMJVfSaDPwo+z9r/93vRxlN4iHcZk6SZId7fW9jRo9PgiDSCIII28oDbRooioqrr3C4RAeOp11JCtFg1Bse8TrfnhTrmJ0fPbWPc4HJp2RZbpFlGRXABiQe21WZ8QqtQztBLPHDzngisYuZUAmCkAiCaA0SoOjHLAgC2jukdCYiI5nHSAcUC5HWW1/BJGaYsI4kSaozmd1b/VjPI5nJ83wZy7IFkZDYaJkhCIJWo9HglhxUvrrw2jyeVhPxWgPtSRaVcAnhOMxBVN7FSL7SNE1ijspIYwiHuMU2PR6PC/8+0DRtQbV2V769EXceabBqeRUBFQEVARUBFQEVARWB/kZg/Pjxs6qqqu5PSXmXIgiZGDPmq23p6QHlmM1ms5SWDrkfk4P1b1zNNMCjWampE5Siom0pHOcAjnNrvvgCGgCerkASsqtkXcHPQq0AOsaNhOn7wwCuITUaG6vVuti2tgwnwCMKwM27AC4rycioSxCET7Y3N+cfQ15deOHjIxWF0JtMTYqiENR77z33faD9gxqAH/UAoWrjcW6Aghj9VZF8fayEpouTZblEkWWdBFAmAfgaAC4uDx0bkrwuV4JVp7PrBIElnM5E0WBokbsjVDvi8vYA8CfDGi/QNE+J4l4ZoKoF4BcZ4O7qmTNfHXf4sMO7ffvIarP5i/QxYyzSN9/cUA5AKqNGubJcrleNBw8uP0I4d14rqHSmaV7+6qsb9nW/jo4mWeuPtTZ79r0TVq++e4fXa+hAKAQJ3s8a3+SGGSeJr5bdpr8650H3QDaP/aZ5PVvlKyX+nHUX8U3zSrmK3yVPTL7Yvabhbc1tufeIPF+pWdn6jY+hfezQnDy5VK4RUW372c6lhrMLzlZW7fuQXHT+e2KoRUOQ4EVy96oPzjM9fvZrTrRiuGn1n4yvXLDMkWnKlq//+DIjqnnHZk0UgxYNd//hCdcX+z/mCpNKpI92vsuNzjxJRJsGXmNwdbZo6ApPucXGep5cUmShudktbuHtvekjSEmSYVDT7uoMHX1/d3OAXoUeDfOC7rHrwia3umtLcLlJoCiF0XBh2q/07co4ngSv+/UPCxWHB/Tzrij1P5y+s9oCu8tSiDHFHrnR6qMa24xAElUgyYckSTy5M7mLdVCpLbzzaaNGkJ9CwhP5z/560O/bmfErH3v0XYyWyJJluYAkybJI4set6bIst0ai+BNFsTnWBF9dxRipR3F/Er0hsWHo3a5FJGlFUeQi9UBtH4u58zxEuxbCXQPtLxz8Ca7wRYMoiiR66RIEoaEoChWzR1StSEKiDQhJkmx3CtO+3FqPsUZDooWLRWg5RVHMkiTJ6J8dqQdupP0hYe7z+RxarTZs/1f05yVJ0klRlC7UAqQv8e9tXEjstr+kitvLF7xXBl+E4XUnimJDJDj1FnPo+Viww7UpiqIcjp9uaJ/hJFnrPIbuCHSV4I1kttWyKgIqAioCKgIqAioC/xMITJ8+/dTNmzcvzs5e6d2584z6P/3pziwAqkJR5OEUJTUsXfqsP1FU/x5NdFHR5WNzcvLF0tKRTRUVQ9vQPaC4+LZRSUl/tuXlNRh8Po1LFDnq00/nb8fYzj//yTEs65FZ1qNzu82S05lkPerbGoz+KMGr17dyFCVQdnuqG+BRBeCmXSQ5Z1hmZpWxunp3O3F77KiD6t2OZ1BtvMUA8K9yv8sBXFcIMK3LRGOR4YjtpooFBf8ZWlFR6JVlFHTSToB/Hgj4Enc8Bg36Ia++fkCL3Z7uV1ujara8fGRdR4uKzrUQkxfGAMxiDAaGpGmB5nle4fkXBFF0N59yylhCp2PNksTa16274mB29iMDhg6tYzdtuqTO7TbzAG5q4sSVQ53Oy8t37vxjl6RfeF7F/Ufw6nSt7HnnPTd65crHOthBIDJHfXoFwinaiAcOzDVcnXO/eyBbyAqCk13e+Cq5rOEVYqrlfOmRwZ9Ydzl+op8+fI3hiQGv8xZSZp6sflUeaCwkLx99sXjZ+kvZekcN+fi0Z4VP939ElyQNURb//g45ImUEfHjpaiHNlC0hwYvWDPd8cb1h8azP7Ejodp4h9OPFz2475f4jxAF+5vDZiQZHDbXg9GdcL3z/iG72iKu8+dkn2cMheLE9172vFfB20ff+hBsaPYzOb/Ewsvy7hEl1W74ya7nPO8chiqLZ5/NNlvIzruD+cm6LVxRagSRAl9hdgsCuV7vo9ZK/rXgi123fb1BkH2nJGmcddvH8KpI6dk1Hdr3EVvp4ErzhRI4KXammScuePLylu/Lue18rMMvUVcHzsTyAhxNTf5bpC5I3GgWvJElFFEVF5GeNCaCQlOoLkjdkrkWGYfyq/xPt6I50RbWtKIp6hmGaw425XYFZzjBMflekaX+S2BgLz/PoQ3oM0YiqQbz+wvEolSQJCWIDQRCueNkexEsVGu68hJbrS5Ld7XY7WJalMQljuLH1dB9UFEWPuIfb1v9aOVyjXq+3GV+EsCxrEARBg0p3JLnRmgLHE62yP9Y1Fk19rBOMO1xyOFinc3mV4P1fW81qvCoCKgIqAioCKgIqAr0iMH/+/PxXXnllS2Hhxy1I8J511isZWq1D88kn90Skauq1o2MKHLUzCBCTRS12e1oIMblP3rt3bhlaNASqrjWjV+zYsRpd0PP29NPfKGptDTxXJSbWwfr11/ofuseOXZ3dvS+u36IhyWTKZiWJJl2uXT6AtiaACyv0+tPGJyXVaysr920Mfzw4jrdTAG5pAHgyAwB3C8+rA5ifA3B3bU+2BT33EWg3M/NMz7BhTw386/sRtAAAIABJREFU6qvLDgJMdQI8mBVuu2htcdJJ/8noWcVbyQK8MQrgWkKr9TCKYlAEgZFI8h/sqFE8n5k5mV+9ev72ozYQXnLixCsn7NplcDgcBifAVBvAhdaTTlo9wWRqdK1bd93O0HGNHv3Z4NzcndTq1ffs6nm8/Ufw5ufvSBg2bH3BmjV3+F8OhB7vvOMYlJ9vM2LCNLfkgEfL5rGXp98mFbEjmKeqbiJyNQNgburN8KNzHf9x40Lq2SFf2FfUPqt5t+ZRvwdvrrZE+nv+POni0dNkTU66/6Hxje8fN7l9DrLWUUM89oenxDvX/5O5dvT10pSCaeLive8LoUnSsHyoFy/+3tlnF9W+qPB9Yvq/nS9uekQXLcErO90W25PLhiwcfmOHRH0XbX0rOdPTuNlFa3UyECZJIRIVSUgSWQ3vYc2kRrQnNJXuS3XwLpAHZFRnTRlnG3jx2dZwCdptSx7MJ9M3piSM0QuSVyZatroo1vfHplFzFoRhKRL+lRlpST/BW91kHDfv7zV0YVY/W9JEGm335UNJ3mgeoOMXSXxbClo1dKdIDJJK+B0TE7EsiwqxHm0cUHUIAHwkpFq7v2rE6yPcZEnRotbf27O7i7M9DvSo9VtnBJw0SFSStievDNSUZRkTlWkjsciIhDjs65cbSNgrilJNUVRJZyyi6bvd+iMFLSdIkozpxfrxvu5xntpJOFT0miiKyoz0pUhX6wvHRdM0RGLJgO30hEc01iDRXqPBev35EiKcWKOJp7f7cW/9RnONhM6jx+NpDTfZYXexqARvb7OknlcRUBFQEVARUBFQEfifQwATrb399ts/paW9Ku7bN7e67wYQJHSBAFiZELQzOPnknbnp6Xk+lhVYUeQUpzNJMhia5VWr7twJsDIRwEoFkqzl+pBI7KxcnT377pNIEpT333/il/BiR9uDj/IslooURQHaZhtWDTDjSJK19PTalPz8uys2b57tJ5vmzYOMzEzwe7V1dSiKQPD8b3qOG+v0en82YhmNZoLD4/nOrNFMtBNE+NvPa2vB98wz0O6rGSB4J0zI1BDEZu3mzedXBwjeu3MA5odNHHet4m2mAs/eiRIAJnK7fyjAZZxGk8xJEgmC8LsEsEpIT7++pr5+6hFVbpDkveKK20p++un0tkOHJjUDHFVvTpq0cqLDkViGLwqQXB4+/OuMnnx3O+LZfwTvqFH/zUpJqbB8/fX1u4/GgPYaLwx84YVTkwcOTCcoSpK8ild8tOyf3NyU64li3VnwVOV1xGTTxTDFcrpywPOtvLz5LfmmvBddTx2+xrCg4EnBQhLMK3WLpYuyZsGUISUKErxIxt62+grzv895S3p808NUKME7PvcU8azlp9FBr12MJWi18PYvL2le/fEJP2l846S73aHq3aBlAyZmQyUvlovUoiE4bu+nmyZt3K8r3Zk7qT50Pkpqt6Z4WIPgYg2CmzPxbs4kHDn/7cpkSMv3zjj88WDd9PENXh3jEJxucujlF3WrLA3Wrflpu2HXf+8oTpvhoY2/OOgkUSJogoTyMgM/4MEvt2sTLX4lcX8caGlAFWX7iTp+447UX558Ll9irDB05FBFM3RKrX72eRF5s/ZHzOH04Vn2RRK9Ze97Op1uy/EmesKJN5Iyval4e2qrO3IQicZwCTVUw0WSzCk0HiSSAACTQVVGMuZIyiJpgtuze9uWH7QZ6Oxl3Fu93mJpt2WA7qxBcJs8x3H++1o0R4QEb18rmtG6Cl8QHHPEct2h5QMqvlmWxfUS1iEIAtPXtghhBRJSCOeaRs+nMJOfIcEtSRLaWsXdWqan+UAiGl9ARDq+WMpHQ27G0l84dSONKZY1Hg053Lk/nufxGvEnxI32UAneaJFT66kIqAioCKgIqAioCJywCNx6662Wd99997OhQ+dmbNr0SlV8A0WSUiAAVluO+tOWawAubgE41TF69KdFBPEdu337SfUAs1tTUg4ZCgt3dEoO5ieGkTY9Zut6LLFmZf2cMHr0usI1a+7ddrSdcwanpdUnU9R7v9XWDrHj50e37HffmyjWM5JkpTmuxL+F3ufbo6OoZIGmU4+SYmEEW1oK7quvhsNHiy5Jmjp1c0pdXbFy8ODoGrRDQBUzYhVGc/4iQRVva2uOy+HQiI2Nu+iWlgZwu/UiwBQbwMVWgIXJAPaEpCR3otfLES4X2wKQ1gJw2TGE3Zw590xhGF/b0qXPhZCjgWjQ+3jEiLWpjY1FdiR29+49tRd7iNBR9B/BO3XqkgFut1GzdevF/jFQlMjI8oOjFOV08oUXRrODBjGEorQRPqJWfKLiXuKy5L9Rg7QXES1CFcwr+wM0CZWgp4zwVMlq+3DTH4R3Ku/TBhW89w9c4Tg7YxpjyXYBErxIxs4ZPAdmlcyER79/iHr8h4epk7MmKh/P/FzQcQY5NMlauHPaU7nukqx1V8fz3trxvx8mW74vOd/v/drr4XORsOH9lMHDRyqDDqwu3NOa1+ppsrBtpTX6QRcWNZz2wrSKrpS8aMvgXPFErm/XpqQmW7k+zQwwbbxCFAwhQbIwyq9fg7KXml1luvKhDt7SvcYTUoD/4qcMqaI+rERWSrNV6/XsN5A+jZMwaBVeWw3bKzZ6BaPdMfAWqLV8fHqJxjkCzHfe3ME3Wti2N1E8UGnSXnZW1HFGMqZoyrofWZiqs7nvYximNdKH9mj66+86OCaCIATcAo8kGPqfhhtDV0o1RVHCThQkCEIZwzAF4fbXuRyqfxVFYWiajjjzfLh9xoF4OSaJXTjEb7ufKAp1u+VNRFFMiHbskZC7iFUsOISDtcfjQWsGv01AaOI1/B1Jw1j8r9vVwRxFUUw4scSCazjtR1MG8Q9RcWMTSFwrnZNrtSt9SfQrDmedRRNLb3WiVQb31m535/t6bUYTV6QxxfK3JdK63cSGf4PzIxkrviBsL2/lOC5JJXgjQU8tqyKgIqAioCKgIqAicMIjgOQuTdPZixcvvm/QoJGkyzVv4G+/nRWHB89WGmCVBcBFAWwzAhS7AebXAbRRANcWsmyxmJeXosvL261dt+7yfQDvpAWTp8UPtFCVatetzplz94SPP75vu8+n8xOxBHHOyPT0WpPT+dUWhyPVnyAtSPCGknh/zlrg/mvuI55GXxV5/a5J5ia+mkxhM5WXSz52p7AZypKal5ildc/5Vb9TEy/hHyn+0BFaFknA05Nn8+ubV7If1r6oxW3+etqsHEvwoh3C5eN+/91sd7kM3qAdQlf+uz3hdumlD0wURRYqK/c5U1JAkSRKQv/ib7+9qArARgFcYAV4O7mo6NssrzeNqK6eVtaVWrq3uUGCt6DgF93hw+MbfvtteoRJuPqP4EVV9sknf1XU2prLazRtHEG4iYoKnqCoifJppzFEUpLfxpKQ5WZgWUXx+TQEgKX9WRWVzyj2aQKa1goMY/SvHUFoZmTZRXFcnpck3SyrdZNMksUrAcgMEBQLRIftyf46IB9Xgtf5woqRriYnvDfyht96m9sj59sJXph+TUPuowtOttWcy2mSThKdHp/I6ErlAedWN572/GnHWC20LXkwf1r6xpTag41cYpKHbKyTyVmzAdwuQmlx4EbtJN/bSzM8CXe9t4uzmIIPYd2G5W5updD/l3PzrGfNhiyx/EACn17nFTMbOyTN62lcjlN27Gcr0w2EQOt8A6obD74EmVgeCV78rt86JMvw00mZdGKuS7I2cLLPrZUtTo8CEqNxFgOVn3Ek+SQ9cXg9M6Kon5NRHjs6udXGep95jzEDfWfwLCpH2/09DaIolqN3JW4Dx4fmcD0Mw14fcS6I5A+SQiRJ+q8f3Jrd/hmukSqSJK2yLA+KlEwLJXrDJXhRvYsxhKtI7AmKSNWNkcLavkVeiZcnb6SETFfxdpcULdyxRUHwypGui3BjwXLtc+j/Ox+th2kva4TlOK7X+xm+NCAIAl90hP3iN5JxxrtsMLkWWi3gtdeu2oW+uheFS1x6vV47TdP48iVsb99osYnH9RRt393VizSmaHdThDsfwTi7Kx/Lbgp8meDz+WpVgjfeq0htT0VARUBFQEVARUBF4LgiMG/evFH4sLp06dI5Wq22dcKES6esWXMTY7NleqMLDO0P0H5hQwJAggAw0gXwqyFgr2Cjhg3zJjmdGwyi6Caysyc7Jk6cb8/MZBmfb4dBp/ujFYBRCAK3yh3DhYUdjqJIhCDs04hiHYdEHMPkehlmkLe2lgixPwg0d9FFjw3ftu28psrKEf7t6QQxfUR2doWlqmrPEQ9eJHgNWVWGV8r/qZ8/4B2nS7ITD+yfZXyo+APHZw1vcvm6YRKStUgAY38TEs4WFlU9rHt40H8cSNret/9S42lJM/1kcbl7FzUhYbqwpuFtzU35L7juPzDTeHXOg+5hxkn+bemdCV6dro05//ynR69YcfOOgII5smRWHUE76hVsNq9Knjx51eDPP1+6CWBeHsAAN8B+XW7unhSKmiCUlT34e6QkcrCvqVPfHZmYWKPhODsJQNpXrnzsGKVv15PZfwRvkLQ3mfZZBEEni6LWZ7VatQQxQCkulim9Hv/txy8nEISiKApFKApDAAR3zCKnKwFJCgpNI8FLgCQ5KbTroOkE/1wShIehNSBLGtb/gH4iErz2216c+taEuyLwm26fuY0rk8CcLsCyygEg/o00CE1ahlSAzsp3EtRDykWrL9jDJVhERhOwJxFcbpJ65/Jhl57voTd+VKa/8CJS+fRjD33RxXjFEFBTDQppyfS89X6iL+HOngleVALvX/l5QsOO3QZlx+9pKVl6MuEcR4tv7P5qyeI6koQu7BtGSMHOBC+eoppNBk15VrKQ1mLncxqPECjGTaOLQ/vg9hfquZSxdsN1l0WUfCuaOHuqI2zdmyi+94WdAeJ7rVb7ZU9lo9kmG+94u2svEjIvmkRpwX4RA7zAaZrudYdIrOrd0LG2k50OWZYN8SJhu8ISSRscG25/j0UdGSkp01Us7QS5sSt/ZFEU/dYSPRGy0cSAJFRnxWh/reFo+sF1IUmSXZZlG8MwQ/CFhqIoXkVRcH3il8c/kQQRmkyvSJKkSoqieiWDo4mpP+pESxZ2ji2o0ETLBVzzHMcRkawbURQ9kiQ5OY5L6ctxRxJTX8QRtGhBnHieR4uKiBXn/fH3oyeckKSN1Is5FEtUyasEb1+sLrVNFQEVARUBFQEVARWB44YAKngxE/WSJUtuT05O3jtq1AWTN2z4S2p9fVHECWQCg1iSDJAsAnxtBrioFeA7M8BXiQADXRz3Q2pBQSJx+HCKLbBzb+GBRYsycvPyWk1IjCHVoygCyiOBIDiZplP8xFmkhyjWsSSpkwIqSwBFkQn8P7CyMtXW0f4A4IwzXi9ubs6DHTum78eyJPnHYZmZVXpR/O/uIAadLRpQiRskeFO5nCOkQIDgBUBlb2jM+DmSwPhZKME73nIW/23LfzhU9wbLdyZ4hw5dn1ZQsD15zZp5YZKkPaF1lOBNSVmeP2TI90nfffevbQAXlgBcVwegk8aPX5vf1mYhDh0qqInEBqJzryzrMbCsm58yZVkew3j5zz67M4zkWf1L8JaUWC2Lqh7SvVn6ov9twinmc+S7896Ti0q0ZA1sI51SG1AEDUONY0UNcFSb2AoH3bv8CzJbU6RksoNAUFphj2sH4ZN9MEg/VE6gLWCVvXKtp5QaZh4jc1oAJHgdIPmILhazDUTfJrDH1ffaA4pYDT53b9dNVOrdYKOil4RvPkiGj635IP2VJDitnEx7GSIxyedoXkBbCrNcIOuJrMlm6ylPTamSvD4CCd6ZF/mojf85rL/0YpncsEGCjHSZKBlMK3UNlPJ7aQK/sXSYPWfBW3t7in3Xkg+TLQPyvJ6FSwe7SnY67NnldZIdqMwLIGb1WlcEb284hp43fDOuSL97hJnLHXbM/VN77UX+ewwe3mVfFJIDsuzUiEFWSsfF3XOY//rndMXjo6WfdraFKnm7Gku8iJVIcAqnbCQEr6Io2kiSpIX2356QzdebL2w81bvYf0hCOCSiUGnr/9vXl0dwy3w0fUWq7otmHEgYkSQphZI27QQ8jyQ8thlNgq2gYrSvFKLRjLW7OuGse5/P10RRVCFBEH5FOR59oSCO57h6ayse9yH0Lg59UePz+fzrKVJPXyT+PB5Pm16vz+kt7mjOH29yN3j/ice6iXTeelrfnSw9/Akae3r5FQ8cI3/CiGbG1ToqAioCKgIqAioCKgIqAv2IACZZe/XVV/97wQUXvNfWNuWqL7+8IUqipJkGeCAbYJoN4D8pAKfYAiTrs/kAZzYxTLP+rLPy2DVrEuoBfjYDnNny+ut/SBs4MINeXP0Et7TuBf9WR7Q/uCrrn4JLbCXu2n+Fbo9rM53CZsuvDfvRhoRqqFWCnjYpT5estaeyOXLQKmFBwWveM9L/4VrXuEjzYf2/Nc8N+crGyE1cVVWu9S9/4Q6GQjt8+FcZGRkHkr/66sad+LlGc+qIxMQ6VpY/39cVwRvsO2jRgHWC1gv4czDGYB9Yvtyzl+5s0XB93jOub5s/4vJ0g6W1TYu4IfqTRbRpaKg0u0JJ6NNPf6PY4UgWt2y5JMSXN5bFsSQJYIAP1aeTJn06YteuQWV2+y/aM84Yz1itZUxiYr2hoWFm26+/bnQD3B12IrfuIpo584FhLOvmdu36Y2nv1h/9S/DyGesTllQ/rF9Q8GlbQGl9iXGK8TRC5BxUvm4AMco0XqriK6Sf7OupGSlX8G9VPqa9Mu1e4MhkeLfhIeKshDmyQ6mX6vld9HDzmfzG5o+ZC5IvkZc0LoPzUq/xFptzWF2Ck/RlJbVsBFuXybrCJWNjmfGu6vJrfyyuXHdAu/qka3+Nqe03PiiEX4tTAAYSGt5ByeRuyjxgD6SNT5Dd9XlCy/4EuWhGwLLBuviB/Gk5PyQ1lrWyhVkOJjNNJL7dSCnNzSTYfHrRmXVq4y9bgfjDM/eW6zPw5c6xByqBf397ZUoxpzEeblrKuIburUqcAM59T0BO0U1Qy5igV2uHnsYbK8GLbdO1SWbt4dz00H5Im16rrR6qmB+a/5v19ocmeYYesDJNySzdYtYCwwqk0eimU/JFMifdwQwdYKWykmNSIgf75n/aqVM+3XTAANQ7PY0bvURpmnbQNJ2DCrZoCMCY1lFI5d6yuQe3+aODBgDspyjKT3LZ7XYvZlSnKEpHkqQh3HhQBQYAuQRB9GgpE0/1LsYW2l64idHCHVNP5WIhRXqbm0jJnu7ibMdDQY9lFKvGa8s8Er2xqJjjgX8Qw3bfWVQtH1FWh0PudhVDtPXiMZ54tRHLugzGgMpwfAEQjwPvC263uy7eJG88xhmP8fV2LXezzvAf+qj8uYPtdbdWI70HInmPbaJCu4f7iCgIAiqym7Va7Zh2JTwmZjuSUE8leOOxmtQ2VARUBFQEVARUBFQEThgEkNzdvXv3HzZu3HjDjTfeuKCmRnh96dJn6yIPEK0Z3k4G+DgFoMQN0MgATHEAOM0Ah5MA0MO0WsjM3K2prZ2AZBcJ8FjFwoV5OcbscsMrpTcY7xzwhtMlOYkHD16lf3DgItdn9f/SEpRFvCb3cTd61QbVrkHLA7RFCMaJ5wPq2DOFz+r/pbu54A3H/fsvMl2VfZcHyTeeP6ypqso5huDV6az0uec+O+6DDx7djG0ZjaeMs1gamaqq/T8F2+4qyVpQlRsaAxK9QRuHoDVDvnaw2FnRi+1ifbdsJxp9NRRaNSysekB3bto1Xl3TJHsowXvxxY8M3bFjRktZ2Ri/hUTsh99CIxFgh95sdqQOHKgQPp+bMJtnSI2NzX5bjgMHbt0FcHcOwPyYCF6t1sqcc85L4z766IGf5sy5d8ymTX86VFMTSFzX9dG/BG9hIej0+mqdIHDA8ylunJMMTaH0U9tnnJ4yKWublnCBFwj/teNyXdPwhubG9JtpkkyQ36t7icrTDpQoWieUu7/TTss6Cz6seJ8YqZsofu/YLgdV2Tp9uanN0SB9eVqaf32dKAcSvC1rfzU3mbNsXw+bdURZGnF8a97MgL2yGVo0GoOn2ZgxMZFix6UrNodbcbe1EXI1J9J1Te6Zn8/ZyVoMsmPFE3nalj16T3WFEQQPwaZm+Gy6QXbfyFmNFMPJuxeuTJv61N0VPRK8j7+Rm8/VpO0f9pFf1X6iEbzdYZi49NyRbG2Ksf6uRd+HlqHrEsxMU5KJajEb2Lp0mm41awmZBkKn87AJBSKZneYkB2XbmSEDuvT3VRxuWtxfYZIq6/XgdDNg0AlUbpqLLs63E0ad6FmyxsTuqfpQQ5JH7mk9zXNnAqK/CIlwCYdwyCz0JKUoKqxdKO2kJJY1d4dLvNW72A8SSDzPtwW3gp9oOPe0Rrqbq1i3bMuy7EWs232VOXzhEMsW7M5jCGftRHwP7KVCu0VEtwpbxEyWZb/KFLfLx6LEPREI7Gjx83g8Lq1Wiy9toj54nqdYlo3pJV9o53iNol0GTdOJUQfVqWJ/KOHjFWtoO/G6P3Vlq9B+DYS1i6Fd5esPrSd1bzgEMLahErx9sVrUNlUEVARUBFQEVARUBI4bAnfdddeUVatWnel0OjOuvPLKZRhIdCQvWjNk8wAfJgFoZQArDeBKBLiMBcigAJIEgF+JhIT/kD5fm93tbqAAPt+9aFFWTmGhoPf5SjU0nSY08bVHCN5FVffrz02/xTXcNFUIkqc35j3vevDAbCOqejHWYAKzowTvdOGz+ld0481n8d+1fsI+NGixqyeLBmxj5sz7xm7Y8LdDLS25NoBzBqen1yacdtp0ccWKJ7bgeSR43Sk/mhZVPXiMry6Szuivi0TvLsePNJa5s/BtJ8Z4aeatnlACODjJQYuHOwe+5VxY+aCuJ4J39ux7Jnz66fwdHo8pzt56mICOgvPPf3NUXd1u3a5dV1R5PGxzIEY3BWCnYrFowFbGj/84X1FIy9atF/hVonPm3Htya2uGTVEYv63F119f24lY7H+CF+MwGg+YX9qzRCxz7yfRY/mOPWebxln+yP81937vLsdP1KKqR3VzMu/wrG9ewf0zZ55MkgZpSe0r/vV3Xup04qa9l3ENvga4Pvcm5duWbyFPN44PqLIniM8MWeMQHFX6dbCzkrtgalytGGK9aSDJ69u4I/nznHN3VScNiiw5GFo0fPdhEvz0aQpkD3IDqxMHD9GnEaYsXZ1mEMUOHKFIogDi5zeC3vu7nDnSYrfkjm8bdvF8v10DQZGw591PksxFud68aZP8FiVla78x83Y3VTx7Ro87CHYvWZXErf9ucPO5aw/LtOAQ3UBJbqAyzzv+Fg2xzkmwPmXTa+m6JAvdbDGyDak01WbWUg4dS2h0HsqcxgNFkpKtnlR8Xo0CPCklOAQxuU2SaV6kGxK9lFtvoJw6DVCkCFqtj2ojGCOlu5phmF53Z3QmICJ5+I5m/OESu/hgjz6R4RBgkiSlURTVEE48OF4UgpEk6e3OjzLe6t1gXKiWRgKToijGf+d1ux0kSbawLJsciQo5nHF2LhMPoqmruWsnNNHw1z+mcA9UtCL+4ZaPplysnp2R9hkkvENVj33pt3w8COxIMemqvCAI9SRJamJNXihJko6iqF7tiSKNWRTF1niRvPEiSiMdQ6zl47W2gtcgXu/tuydQEhx2Msie7luIbbsyHt+WhNWmSvDGujLU+ioCKgIqAioCKgIqAicUAphkbeHChQvy8vJ+OPPMM3cEg4uM5EVrhkezAAwygEUC+MEYIHgHJAHcIgXekXMygEHS6x9mk5Md9oqKPRTAP6oXLfqbCZWUoljPLK55gV1a+7QmaNHwdOmNuvPSb/QnIAuSorcUvOR8qewWAyY4Q7uGoJp3uHGSGLRoQPuDb5pXavI0ecoXLR/Rg/XjpOeGfG3jHdXcv/71g70zsXjppQ+M3rnzj23V1UMbaHrGcIPBwU6efIHngw8e24Z4BBW8odYQQWI5aM/QxFeTQbuIBl8V+fDBOcbQib5/4ApHkOwNVSAH2+zKoiEra5dp/PhPij75ZMH2vlw0NG01ieJqFlW9AAoBMNUGcKE1siRr6O9LKQAa/wN6UlKV7rTTFo349tsr61ta8sqD8Y8evdafmMpkatBbLLX86tX37MLf582DDJPp/Wz82WC4rKkvx1tbC74hQ0CH6w77eeDARaZicx41N+3FNpdoI548/BfDtRn/VBKoVKpFaITHK24h/5SzwPlD62fc/KI3XT7fQe2S2heZPK4A/pB8iY9li7wsa2P/ffB2g1PwyM2ST7oh517fourHtdOTZoqZsp798cLBm7xtNhJIAhiOU4CilGACMndzK4Wf6xJjSaAXOWLeTzcVHdrWAl8OmR15UrBvVyZDUjoPO9YnwPjpLXBgq6EkxZbbpinQKJNmkUBQQO56FlIHfAHGVKucNiTR0bLFQ9GuaU2j5izw+zFjsrR9K9ck+qwOCmSFMOZm+IouPNNKUriOuj+w3q4514+rMPzcKnJuMfFksKVPBytJtZtuRw7FkRrxsGiIofseqxI8TdO1yRamKcGEl6mYYHOLqVaHbHa5uqtIN5v1qAzW7ixKTTo8/G2tVvtFOPF1Ju4i3T4bTR9d1QlVN0ZiGyFJUi5FUZXhxNFdGUEQGhmGSe0L9W5on2hDQNO0354IDyQ9RFHcR5IkEr8lsYyhp7p9RTS1x482Hx3+BvY2DlEUaZqm4+5HHdpvvCwkehtL8Hx/99dXcxrueKMt19zcvDc5OXlw5/o4HlEU7aIo2jQajZ5hGLcoigZ8+SEIQgrHcUfyF/j/poiinqbpbu+H0caH9eKljo7Hi5VYxhFt3XgRvCHe42w0SQG7W+PRrn2V4I12Raj1VARUBFQEVARUBFQETkgE5s+fn//CCy/89/LLL789JSXFv0U/eIRP8jah924OQCsDoJEBUnmARBGgPg/gKlSKKgASAcCBRnM/7fVNUVJ3AAAgAElEQVQaqwBqOQCT+M47i6GoSMehV68o1rOYDG1xzfNsgW6ouNX+A3Vu2t+8QYI31P4gGGNXic2O2h9UUTflP+deWPWIdk7BuYS+tQRefHGHOzX1sLJq1f2/DR68MXXw4O8yPB4TCAInJydXatavX0u0tSW6RXG9n3jEoyuLhr6azGCStcLCbYkjRqzNaWnJ823adMU+gI4Eat/0H1D1AkRCNLbSAJ/mAAj6pKQ6Y2qq0zt+vM9DEIq9pmaoad26a/d1F+vcuXdOWr786R+DGGdkbE/Fn7XaMWFtrY4WA8QY66bl2vSo1kWl9fl5k+mgVcObZbeYFZmj5qY+onxv+5hY3fw8cVveY74Xqu6n8MUC2jfcf+AS41XZ93tQXY5tIdH/4P5zEm7NnS8trXtfubHgGdei6ke156XNUjIpLTz4+bI6RQGi+js5QZHygDOliukTDbaU4a2upt/26kGRiawp42wDLz7bGiSC+5LwFSvrzbZ/rx6weNTNkb888LlI2PB+Cky/pgE+eDILzGkC5BS7U7a/V6wUjNRTZ11JKj4etDv/CtkXe4C01copAxMdQJLKwecJ5dS73tvFWUxHttGiry4qemmNRsafQ8nv4BwHPxeXfD5IaWrVu9hfvfUz1uxHoxfWEpvvbug6OtEIXro2SSdmthyjSDP8NNzv8eucuDMs6xb9T8PT0zdOWx0uwdvVtRXtA3TntsJR7Larajv4k0ZyvcdDydfuwdmq0WiSwlENRxJfaFm0JUD1Yuf6oig2+3w+q16vL4q27Z7qBX1usUys45MkiSUIwqAoCnofN1IU1eF/id7ilyRJQxCE0J4Qq7fiUZ//XyXXwh1wfyuUw42rt3JdWSv0tsUe65AkmYavvYLt8zxfy7JsZm/9RXM+XgRnvO6j0YzhyN9TQRAjUZKHc88ON54gjoqi6AmCiJiM7wq/WDBVCd5wZ04tpyKgIqAioCKgIqAi8D+BQG5u7hSr1frg9ddf/2jngMMneLHmq6kA3yQAMEogudpeHYDXAnCWHgCfTzWywbCNpqh9DpvNUh+wATikeeed10lv2q/6o/YHRuW+/TONpyXN8qGnLraMHrZBD97Zmbd5gmXx3P0HZhqvznnQr/LF3zvbH9w+6GH+9cPPMnMKzmbkilk16G87ffrLI83metZmS+N37jyjzuMx+M4669XBy5c/vRktGgI4fL43iEd/EbwGQ7mhvr4eli37hLDbkzxtbRmeH36YUA7woz6giJYJgGwfwDg3QIHv+C4w9PJdlQtQmgpg4jguS9FoTia83p2SybTflp4+pGXnzjN6JJ+mTXtriM2Wat+27YJqxDiU4A1NToeqWiRiOyfbw/HjudA1EKqoDqqmce18WPuiFpPYoTdykOAtM620dFZaPzr432IxMZa6v+xWYq/nR9BTZng4b41SrDPCFu/vrocP/dmfvCk0yR6+nLhv33mmycaTycmmseSK5vfhvfqlxGDtUHi44HGprryauv3RB3yKbzItucdRQBiAIA2yIgPoUj/zmXOq/GSIKIiEp7mNI0kkLAmCS7AI2pQEkSSIuG9bJu0eo6PZC43apA4KqLDWlCwTYG1gITHDBw4rDS4bA7IIYGtlk2acR3uGn0VSWXmQWHsP5J5vA3A0KbTiFXEQh18hgbAPt1F0R5WuLMsg68r1TIKTIiiZEK1mARz5HpQzHvnc5+EEqyLIjZzMG+w9eDkHRkEyIMsCUsDhH5460GgywZM0DiKzrAi/i15LFt0KNYRAk+mvzR0AsnLQXXw4wXbOj23BimxluiF5+TkU4WPeFrXuaxvuXNqr7UI8CF7sP0i8tsdCRqiq9ZP6PZGJ+PAfyXbd7sDsrIrtFfRuCsQzaVN3Mfh8vmqO4/y7Fzof7WrYVlQSdz6HBBgSoiFbkolI5iO0vXiRVzHgnEDT9JE1Hm074dSLhQwKp/3jWaa/FcPxGqvD4WjSarUZeO1TFIXb7P3JvHojIUVRNBMEYUa1PvpuA0B1rDYP3Y0pHusmHm3Eink0MURTp7s42+cpXVGUUpqm/XZdkRzBv0G9rY1w21QJ3nCRUsupCKgIqAioCKgIqAj8TyBAkuR1mZmZQy6//PJVoQH7fL70w4fTF3z66Z1hbpdHwu+6AoA9eoCJdoA0HoAgARqSAAiNVuvR6PWtQlIS7d2//5KywFZ+J7lo0ewE3Crflf1Bd8ReaNmORBtAqP3B8sZbLG8cfpkaZRkNz49YxlfsH9wQTGCWnb0ntbp6SGNwzGPHflpksdTB+vWr230D+5fgNRrLDDzPkgcOmKx//rPRnzwqcKC38RYDwL/KkUgEuK4QYJo1Vn/c2Bfn60UAA5MAiliAVALgR4Ig6kBRprsAnpcA5v0esOvo/hg6dP2A3NydmrVrb90dSvD+6DrII/EatMEIVWmHJtsLkrmYrO7pkrV2JPlDvZjXNLytQX/jzi8BggRv0KIhNEKN5rChqUlkAYoIACRWBUAPZ4ADwDA6n1Zb5OyclkMUa1mR9TEyQ5CS4qAJr41QXLwCgM+bHHHgQD3cseBlUORrCJKa5u9OEn4GgHKF028QLUX7XAQJirXs/9g7D+ioqvXtv/vU6TWdNJJAKKFLERAQRQT1ikrHip1ruXgVRQVRLAhWLFe9ig1BbFdQ7AqCtNB7TSO9TzL91G/tSQaGkDIzmQD+v3PWYpE1Z9dnn3OS+Z13P2+shq+PpghaJ7PGUk4bn8/LogTaWGvQ/svluw8Z8GUS27+1ZHYA7QK8eAK2SgYYbLvSeHAcAq+HtMQP03CuRIJzIzD0/AOl35wP2gS3LIm8ULdfJKo3WD2kM+2siFRBlaONHV/D6rs2fOGr2y8Q1X9GeUReQnH4804SKWk8fN1+IMr/AI9Y1xCF3doRDuBFFEjmftAmPG6r73DOIy9L2bYjU1y6lRuUMEYyo7jpuB2HYLuEA/cttaM3udx9T1Tjz6Len9DJVJO6mKbpHbV8+XLHJbt9L8OaHv4IX+N3l6RFHeq/sj0RvM21H+Ev/mJ7I0n9Y/TbK4SzDoF1Ijm/lsbC8/wBmqazgh2rP8lQc4Cj0YOSbC2zfHP9nE/Ai4EPBtUIIXewGrS3HNaJJElsv1GAEGJwexjmN2pK4KRnkQJI7R1rKPXP5zoGM05scyAIgkRRFH7xhiP0ZY7jkCRJnFqtVgfTRtMy+PqRJAl74ld15Jq191nQ3vpN540j/3metzcCbt/zP5jnZyjjCCVZZShr156I4FDGH8yYFMAbjEpKGUUBRQFFAUUBRQFFgb+NAgRBfDho0KDsUaNGnYpY9Q++upq7Kjv7ijF7944NMrIGQ977UgG0IkCqFyDZ2wByq6mpU7d327xZ5VCri9HRowNLG85NsH34IZnWHGhrGIOfH50ZhBcfDyzL+rwEsGNh43DP/DONpu20KAIhSfpTka61tcCvW9dyIqb4+E3xhYX7KFlGMk3f40uIhf1a16+HOoMBfEm1OuoYMuTdHnv2TMqrqLDYt2/3wytsy/B+NMCD5QCL4sEXjPhI6X33remRlnalGyE24pGdTeeH579kCZSe+Tke19J+AJNpAIYGiEYAAkLoZZDlCRzAhzzAgt1tAd7OnXd16tXrZ9OaNXNPAV7seftc/tPkqKgbvAfsW+mFmV/ZF52Yqbs69o6zrDr+qFnFYKj7Zt5DWn8Ud1PAO9A0lsOJ8HA7/jm0BHgZxsZIEiHbbIV6SYpHCGllWSYRQD0g5JYBCJmiPLxa3TnAQoJHLjiiFy1WElT4+6kMsrOOQDUOGVw4ITgLx44h+aFH3icIchoQTAx+7yHLkogk72LZ2pOrG/FCVu7e/+bGl2wdYkaos8zoDKLg2UNkXldZjtit0pC5s0oImjrDt7el6/Dr8bf6ItBv+OGjs+7nwDruz37qc+yQ2/Nb76lNEt0FeYXjJGt/rbbAyYNaXwSv2sBDgU5Plo02GzoNQZRGK3vqNoEpcz6h71opy8gLSNRJqgTWYU0eVIOTrfm9drH9wtYPbsxKmi6cutFFToR98ytUbIyXSLrWy4Ce8zAm8MgywPFXQe58JxygDZGzZghy1hErRlbrWc2+LlFkhaWOrNeqyHotBSRU7dt82Ci6JdvYMePmN+2sTqi60WUpvVimJEFdFVtkJuKW+Mu43e4rm5aXJCmrLqqgL+MwcEgm/jLI0e9TFKWXJIlv3A4fkedHpL5wRxJO1dTUHLBYLEFB08bkbfj3ySnghJO5BRNBGIkLwuPx7FGpVH1bawtHZmIYJklSm/AWR/YyDCPiLeyhgt4znhFudymOqozEHJu5Nj3Y25ggCBvHcSnhwr2OGBtuk+d5mqZpn/2OckRGgcbkewRJ4t+pHXNE6lnU3Oja83yK9Li8Xm8ly7LY3iA1cKyB4DTAO9yGy4iimAQAONo5aAssURQzSJIM3aO/heVtD9htvC9DspYI5irrsIsxmM6VMooCigKKAooCigKKAooCkVaAIIgjc+bMuaeldgsL4Znvv7+frqtLCNJTD0NeHHXqIBqAZAPInTz5qYvs9mjS40G2devuOtbg1duSvy324y2nZZn3AR+EWImionl/5GR6Omg1GgxvvUQg4CWI0xGFBOEhZZkAWWYao0hlcLuReOJE65F/Hs8WE0HwhMGQ6fZ4Yt1+T9xI6x7YXnR0ru6SSz7r/s0387af2Y8f8D5QDrAkvmGuc0rffju7b8+eAyQAKiKAprW5NT9/7Ln8Tl+Ax0WA4zqAWIQQjWT5RQAY6gL4lQOYf6AtwBsdnW++9NIPOn/xxcJdOILXGLMh5rn8x+iZKS/ZcaI6P5htCnifOjpZ70+y15pFA062t77qazZF0138sfJDNjCRHZ5z4IsFvf6EwetlKYRkyeVyyC4XTcoyTjiHoS0NGPY2vHDIk3W6zDqE1I1vHzzIzpwwoeiUhrWQBUISKQTlRYDs6TKGw8fyj8FDT/6KwDMVkGQGgsZB4oQseuZDxhXq2t5XG93r3hAN9pPxavAxSwSUOkrUp25zdxpWZpM8A1DNMVkrOQQ2rgsnDHx9zEFdtLXZZERtAV7hcF6M56dt8c5KByzv88+97b6u7TUkbF5thZOHtVA4RA/8HSRtz9NSKhaBLCC15T9w1XuDEJuIUM3xAqm2+levxOaIgcnWmgJe0S2i4l/KWRk5GLGekBOv4wnOK0iyADxtBM/x10DufMffF/BqtvUwmDcN9jJe3U8kSVbifzRNV+G1WLly5T/w/9OmTVvT3Np4PB78JZ1VqVRBfen2eDx9VSrVnkgDi6btNUaO1sqyXEySJPbA1BIEEY0QMjdmSq9rzZe1PfCkubk5nc4TwXjXRhq8hHo/YZ9dhBBOpmZqrW6jH6nEMAyOgMRF27THaO9WZgyIsEMKSZKdEUIRsyz5O9gICILQLsuI9oKsUK8jf/kAC5U2r49w+wi33rm61zqqn0glWQtXP389bD+DX/Y059vdWtuhROPiZzbHcXjnkIkkSZy4Lsggj/bO7tzXVwDvuddc6VFRQFFAUUBRQFFAUaDjFBhsMBgenzVr1qstdVFfXz9248YJE9ryUz27vi8pmM9796qrXupWW9sJpadvN3766StbA8s29bfVaIq0Ho+NpChG5riuvqhLUayhcPI1iorxRdRgwKtSeanFu55Di3ct9EXyTug8SXr/sk8lB++Vpv48ltlathUSdUnw4zUb+XhtHFqT+w2a+cd0X9mbOj3mviP5BVdzfq0/lyw2rK5aTr/S6zebCsWIHQV4jcYSVXLyIZNaXc8kJR2Iqqzs7N6w4aZmoi4/sgLs0AO8md+g211p7733qDozM51ozqoCW1RsqPnat+UUH9FMovR21ua6/fbNlN9v1m9rEaxfrd/W4vS64bV9qifARBbAyFAUokRxL5LlvySAEScBdsgAc4vbArwM42Cuu+6FfqtWPbcNXwc2w8exT+bexzjF0wEmeKyVXDHZXAQv9tNtCngDr63TyfaKSWzVsKzwKQ1uR1M5tP7tt6HUH5WdkLDXHB19NGrv3snHEeIZSfKIbvcHnUWR1QGMRwhJQJI8SBIHsvy5yDBdShnmFp91iSzbSGeX97uji6cL2CNZFjwMyFpSXv8/gOM3ScB4kYP8BA5JegQnugLUJgDwCEDcBaxpvTh4SIlQftIm5J7opub5mwmKHSADpsziVqANX/LxqU6oL55IM0Qmcru9sseVjSxpf3ADZmWWdblnar4/CtY/79YAr+PVz/tgsLvTOqj0cOLAU/Yk7Xq8+BOujZ5WCY98PACkuxDo4zioKVCpjQylS1wGY/7bG0xJBAkUkrOXvCsl3JTvzHuPkgKTre386KlUiNtoLf0lk67bF0uwnX6j0+4QRVeOKLCxtayhlyi7SmXJlQ9evh4q4sdDQbvGfT4qCwhFfTHeoqlIyDYQ1uXNDaEtwBvJYV9ICaciDXgxnGAY5tRzsDndOgoEhbJG7bGSCHb9MFDFY2JZtlkbj7bGK0mSAdudRyIBGoZkjR7LIXljtzXGSJ7HIAzbNhAE0aa3dUv9Rvp6DnV+Xq/XxbKsJtR6HV3+XN1zHdFPMJH2Ha0fbj+Sc8MvcSRJquU4jlKpVJmSJGkQQjWiKPL+50V7XxSdC03a04cCeNujnlJXUUBRQFFAUUBRQFHgglJAo9E8Hhsba54yZcralgYWPuBtaHHIkC87saxD/+eftx2ZMePhoXv2XJnrcpk4hAAqKtIc3btbKD9oGzbsjV55eT3tNTXrVUZjhhQVVUjv23dNHo5c5fk1Fpb9ZxlCFmH2bD6pnP3B8H7+G9SiXp+4dbQeHt17s2p01GVysZhHICDQ7alL7D+XfkH/VvYZ86+Mx4XHD86mX8j63MHZy5jn8h+lb0t+zomjRIu8u1QXGa/kviv7lPL5tR4dZ7ol4SbU23yv78tdRwDeK69cmklRXnNpaSYhSQQHQHh27x5/oPk1OMECbNID2MiGJGvJ3g8+GBttSKpVv5E/W/tUj8V8jYvmAqNa/e1guwL8cy/9UMF/XksaZL8nLZ4/TmQ32DyOb82v9kzAiyO0V5kBPo0FYI1qdQolCCzieXc9wLAigI0GgMuC9gieMuXJwWvXPrT7jTcsSYFJ1gK9dlvy4MVzawnwNk221xTwBs7p+usX9tm69frSkpKeAdDzYytAdiLAJQaAXgh76WKfYYDfOYDaGoBPjgNU0gDr9JD+exKMGa+GhFQZQE3DyVKADbUIjo8H0HsALB8DmnEFyJ+tBiiLBhAoYFVGmZQNgsspFgEMLAH4rD9Cs1iEGARIRJJUByr1E7JeGyfW18/D39d9L0u02kqVWr+Q7D/QwROx6roeS584idTsKSLeEuC9hNekwrrdyXkpw09G8iEkizzi8g5q2Yy+DvvvG2PF+nS6zJHGvft2PsEwu5nMW3mu771GSm/lSKBJKXvJO3LCjDxn3n8paeSc5QdYk8EHnwSPh/jm+hf7VO0dqyPoFNk64hEiZbpdZo0Ovm57GcOLLslxEkDfHQrjx8NJgjzlzRLJ6XRYW+pDaRbrTyONKsH4okqlatE+41wCXjxZHKmFI0g7bOJtNOz35AwXPrbSPI44NbZ0PpKQpD3aud1ud7j2BKHOodHmATVaPcgURfl8ZxvtKFr178TlEEJtJslrS4vzfb21Nb7G8xmiKJ4kSTJo7/Om7Z5vwNue6ypIjdos1oL1iZWmaZ9lQEcfkY5mxjC0rUj79syp8eUH9iHH3tB4RwfeJUTg+9XvrYvHwHEcfmZE3DqlpahzPC48r/ZYa2BrGUEQWIZh2vTOb4+Godbleb5MAbyhqqaUVxRQFFAUUBRQFFAUuCAVGDVqFLVjx461AwYM+Pziiy/Oa2mQ7QG8Ta0HLr/8nd6xsTmemppEnctlYC2WEokkBcHlMnjM5hLjZ58t2QyAt/8/1wngupr09L3xMTH51JYt/ygEWBYL8GIBQDy/bJmnS2JigZmiYk955K2oeEKXRCcQFG0Wj9aVcrcnL3T/XrWSyXVks9MTFzgWHZ9uuDd5ntfIdvMuOj7NcH/a244D9myqAjZqh5hHSt+WfEEMsVwq/lD4NTkvfYFE05f4voREGvBOmrSgf25uf/u+fVcU87wqhD92T0dE42jXPn1yYxHiKEFQi9X8SfTQzjngty3A4z5g30xhaPtYxjIHhqCLcm7XYciJAa//ZxzVGwh4W/KrPRPwYqsIOwlQxFqt+2LcbpZyuUQXQK9agAQOoLcT4CInQEpQX46vvvql/gcOjM576qn+lpYAb0vJ9vA8WwK8gcn2/JHOgRYN/jl1774hpkuXtelr1jyaDWAJSAqHQfab8QCb0gH6IwAXAtBjuwYZoECmqF6lgsDYAHZoAbLckLYvDlJcRlBFE1CSLhH2KYRcaQNZ3g4wyAFoWIYoL98FUDWeACdO36aTZJnhAd7wANxzEGBtd4AJGgCRBHCT2N6EIBbLkhTlBXhSAKiiAOI5gDqSYeZR6emXFWpMSzr1vGggyxDIYXztAd82/JYA7xSITtd7xRhvQTldZ0qJ6HZLwVZOi456ik1Md3sLqzQHs3Po2c9u8OgyZH7Y/L50dBczpWErVFWHTki1Nb9zEp0j0O7RlX2mPHEqChfbNHw55o8s0TOTBISAjHqGjZ/wI61PqQBjvIsvO1IncjVQFT8e8knV3wfuIp4ion4YFa3K7ZxjJK0vt/XL4FwD3vMZUdmRnpySJDkQQqrm4HWoYLStNWvP+faAwFDnEYw1QjBrEu6Yg404bo+e7a2Lo3cBwEKSZMgvwkRRxFG/dKQ9rsOZkyzLLELoVP6BcNpoT52Wrs32Wl+EM6ZIXHeh2BuEO0Zcj6bpsyLb8f2GdyRQFGUnSVJDEAS+RiN+tLRm/ueGH9iHCnplWVYLgqD12xBFfOAhNthoP1FWW1tb9NFHH3kUwBuigEpxRQFFAUUBRQFFAUWBC1OBSZMm9VqzZs3ns2fP/mdrI8SANzv7skk7dlxfGOpMBgxYnajXV5nWr7/9VHRqXNwJXVlZhi/ikKJ4Vq8v18XE5BuOHh0eAJlx9GS6F2C4Y+zYt7KOHrW78/M71wJM8UXVYsCZnFxmJAi1RBBGEQO8Ei5bMzf103ps4+AHeiMs13Pz017jaDrRW+LcpnrgyPUal+SE59Pf9/S1XOeu8Jaifx4caqrwFiHs17qh5ktVEhtL/Fj1HWoOBrY1fwy0KyvTWkxgMWrUsu61tQmqvXuv3N1WW62dX7s2e4jJlIoEIcbhn+tdabP5GbGv1PvrBfrW4s/8dgwuqR4t7vZjPU5OFmjR0Jpf7WnAiyHzrDQAnWCxjHClpe1L27mzzC3LVV6Ad3IAzKLfWznY+Y0Z806PqqqkugceuEoVCHiDrR9OudPQviEaOSvrv5kVFZ28FRUTcwGutwGQjd7G+GXDM4MAsiiAPgRAP58/LsB3wDAnZIPhmKeq6oNtAFO6AlQzqsvjLd4h1xDEljIZSmUgJCTz9v0yjB8sAVeHIKeUBEhFUJoiQc5YGcBGNPgYjzwMQBgAulkAkmgADQ2wBwE4OACceKxMBrhKbAC8P7IAOTUA/zyu0dyX4XI9lzd27ApdSo9j0fpX/nWiNcBrkZDeVVypLxOR4/GNMzW39X3SlRU7VKhwFhKz1o40VjqLiWhtJ+ntq/6si9EmSR/sWqD+ZO8Lvm2+N/eZ67q9/wJ3YNn5Iz+1X5Y2mfv9+Gfsl4feUi8atMytpXSQU+v23L299gTEdOJiD/4vNZqyGXTeAiPHVrmQqZi3JA+uybpuzqkka7j9U4CXu8v3BVeSeCANczWs9WvCkFXu1hWLQo8DINECoLqBYKt/Agov5Chey7LxJnVlnEE2chLj0q3SUabfgrlWzzXgxWPyJ/DCEZqyLHM0TeM3GR1yRDqqrrVBSpJUShDEWZFukQA+kRInXFjqu2d4HieF0+Ft1YIgHEMIOQiCoBiGwR7IzR7BQN62oqrD1a89c42U3m21Ey6AxBBLluU4giBafFneVt+RPC9Jki9SOxJtiqIYi/PN4vaC8X9u7cXD+UheF+qLEL9mEvZqilAiwDY0EQgC557ruORzbV0Hrb3YwWPH9WmapkK9hyVJsgCAmiCI4rbG0NHn8XoCQFF2dnbZ+vXrT+UwUABvRyuvtK8ooCigKKAooCigKNDhCsyaNUu3devWOwsKCobdeeedb7bV4cmT6MmDB0dG7d07NuTIv2nT5g5dufKFzW31ceZ5H3iz+G0JLr10W/q6dZ9tBsAv20n5ww9VaWlpskYQypinj9+hTlZ3le7NuAu0Wol+IPspPlXdXWiI4F3FfFnykuaW+Fn8f4qX0C91/7meEkpUj+fcx0xKeNh1WdQUX5Qpz3v1X9TMoWvc4Cl3HWbvSXyIX17xBfj9Ws/2oD17NlOnPjFEEGipqKhn8datk5r9Y3by5Ccv/vbbJ/ZznLpZCDx48JcpubkDqluDxDjidNEiY5rJ1AdnUD51rCj/l7kT088z0nyLG4NbbN/wWPoHDuxTi6N5F+fcocPzxxG8Dx+60jAx4V9u//xxI6351Z6ePwae93UGWHU8KWnsoPr6BKKu7v2tAKOyAD47BpAcVNRu4LjHjXtjiNOpr7zttluhYwFvY040IAKisnEywE7cgAE/J9fXJ8Dx490LcYSs/0VCQzT5C0MAelAAMxvhLg7yzQOEVkgazWFwOl/ZAnBfWkYGoS5KT1dzw8eTBJPsYcTDGhcX54VvP+SBkEkYdbEajF0QSNEICg/LsJ4HyDXJAKt5gOFHAJwkgKwHKIgH6EQAJPIAl3MNifUeYgEMPAAur6oH6FEOgO+R+lNjHT7806huA3Z3XXdsryCCaL/hh498NgD8jsMWMi3BMcWclmqVCG3B3mzd9M03ISdvR4svX12PAS8GuammHiKGtfhnXO+azNu9b2x7RPvY8HccuOxTf0zXP/+gQGMAACAASURBVD16hX1/+RYq33aIHNzpCv774x+q7h+0xDl/3XS9DxbHDMb7uCHXKbtu21yWB5/8lgyFHp3GUWaMS3eglIlRDl2ctTZjwtiTTb2DcZ+/3/dTasHvfa2kupdIWReoTXHLaVZbDUm7efmGEhAzLQ0JEvc4gFp/GVS6nr4wfXh123obzZsG7TJSUct5no8KJXLpfADewPsRRze5XK5SlUqVIMtylCzLOAFcuywcziXUDZyLKIqFJEnipHRnHOECn9B+h7Vdui2Q2nYLZ5fAQAoAykiS7NZc/WAAr79ea9CnLasFQRAoiqKaTQQZzrw6uo4fYmG7Cv92+FD6FAQBw93KSPgUh9Jva2X991174SHHcZrmttb728dWHxgoYzsBSZLE1p4X5+PeC+eFRKggM5g1a27uHdFPMGNprkwwz6NQ1y/U8m2NXRRFlSzLHnzNBXv4n4lLliwpa66OAniDVVIppyigKKAooCigKKAocMEqMGfOnIs+/fTTu3U6XekNN9zwRzADLStzD6yu7nTjd989ElLikeuue7bXvn1X1ObkDCoKpp8zyzTYEnTqtDc+MfHVuG3bLi7CPrTvvXetNTHdQvpAZfz9nms7X6TiOKMky5T02IF7iFHWSV4MLzHY/LBwvmZS7J38l2X/Yeelv+3WUdHS0zl3q0ZZp/jK4P4quUJy4YkJptmdP7Z9kPeQIVTAO3Xq472xt/CRIyMcI0d+2E2nq4a1ax8+4p8LjuwdNOh/qU6nmVq/fmazGe0nT543pLw8zWu1FlE0zckul8H13XePHGpOsx9+2HBJnkQ5PixcoHmm65d2DHGfyxtvGaK/xYHnhME2tl7AkBvXb9DhdNlA+wJ8Pni/Wl8Eb2ezebzdbP6gS25ul3KAqyoBPogD+OBEW0nVms6lX78fM7t1W29aufJFX5K1jgG8Mni95WpR5H3fCEiSFYqKomtmztxXAvBKPEB/R3Ly2iSOSxLLyp48BPBODMDckoa5YMD79GCA7hTAvaghehcHSeP8aqsElj0KKSlHkF4f7zGbe8i/5e6i4IrJJJncT6JQJe3NKeLhT7oUOhWaYcxkEgSPCmSCBEkC+PYtgH2jvQDbeYDH9wAsSgB4sAzg2x4AdxAATGP0Ff7vWRngpiMAvxkADmgAZAQwog5gQkC0cYO6KWk9RlBd47l/LH+l0PnyijjOI1RRNBk75frrmNjYWOKr419IaSljHW9ue0Trj+ANXBc/4MXRuv7PcdRuS4B3YMIYbn3+N+zC0Z/7EiLiI9cpum67d7kI+3pF0VQKZTSSLMB+yJhY4UkeTYquitrKzBvGnpUkDfvwrn94fUpl/hcxyddmq7oO9iJGK4jkRCBuqgMZEcAhLXhkGeBVAmT7KjhAGyDAViP0J0xH1Eh89fY0Exl9Szhtn2/A29yYG70ZcYhZ0N+FzxfUDRw/tmkQRdFB03Rc4OfhAJ9w1rK1OsFYIYTbJ8dxJe2N4vX37Yc+NE1HByYda83aA0ft4UhwkiRb3M0S7tw6ul64wA2DJ5IkcYTgBXf4vV0xgMUvPAiCwNHGeG3ckiS5W/Ia5jiOlGUZJ906iq+nwEjOcCbZksdrOG0FU6c9/YV7HbQ1rqbA80JNhtfSPEIFtpHyDG60TmFxewzDnPU7H0fnYvArCIKDZVmB53n87Bdee+21Nv2eg/6l1tbiKucVBRQFFAUUBRQFFAUUBc6HAnPmzEkkCCLjzTfffHbEiBFv9e7duzTYcdTU1AzbsmXijfv3j2n2TXjTdnC0ac+ef6R+9dWC7GD7aL7cx1G9ehXFmkzJ9o0bbzr53nv5PQuM3xqey5vNBpaf3+VzO04oNuvAUGMlV0RoKYPstyP44OST6k+Kn/NtNx9huYFbmPnVKSCFgec1ySOIEeYbXUsPP675rOxdKliLhhkz5nQpLe1S9ccfd56Kbu7WbUOn3r1/SXC7jU6Npl7D8wxyu/V8TEwu8fHHS3c1nWOvXr/FEQSfevjwiEMcp603GMp0XbtuSUlO3k998838vU3LY8Cr1Y6w+e0Z8PkrYsdLT6St9Y0Bf56q7iZdFj2Za/CMbfjsk+JnW5y/H4q35lcLUEUCLI+KiVmW4fEMctbXa20ARzUAt5QDTKsOdY0x4LVaC+C33+45OnAgaGj63xm4DbX65fxQ22qpvNf7a7wgJJkQ6ub7UiDLe0i3u7p6797cOoDlsQB3OwyG/fFOp50SxeRKgGoXwNziBsCLgfar/QBELcDFBEAvAMB569bLACU8gK4cgKjT679NtNs9nE+f9MtEiFMxDJtjQhWi03vg3V0wamlvuGIaASJHg0iwIGtkWP1fCfb05QGKfXYLAHOTAB4rAfghCSDTCjCg8UvMnxRAbSXAhEYgiteAhAY7jOaO8d07Z+TGXDr5OumnTlfttatNXrvG6v24v7prF5Wk41kd7+Rs6FTUbexQX5Sd33oB/+y3aPBdN402Dc1ZNMwauMi5Pu8bNsXcTfzx+Cdsj6hBwktjv6sv86hdM6/6RAPcHaRGrtTqY4wESUgI6MXiP/430bn37Y+lAQ/MPJVgzT8LDHgPrfw+pfTEf+K7TCimSYZHLo8ESbMBrsvH5h+EREdLdkAgX6iA17R2uCXq4EWfq1SqLeFcwxci4MXzaAS2zXpEBs4TR3aKolhPURTemnveDwxQMOCVZTmGIIg2oda5GHBHwSP/2DmOi2UYprzlZ6JXDDWpnSzLWgxtCYI45XvfNBoYwxcc9Y29j/+OcNevV7Dr47c2weC0Oe/Uc3EtdVQfjUBNS5JkOb6HCIJgcGQuz/OmcJOkhQoH2zu3C+FFTtM5BGpwISTCC1XjYO+NwHbbuw6Nv1OsCKEC/DNFUQ5JkgSO4xw2m82DfXRDnUdgeQXwtkc9pa6igKKAooCigKKAosB5VeDWW29VxcbGXpSXlxf13XffzXvwwQf/HcqA6uvrL9+4ccKk/fvHlLRVb/jw5Ul6fbXlxx8fPAtQtlX3zPM4udSzvqRro0at6iGKlHD77aM1iYkWQq9PkFUqL3K5ZAHAS1FULOd2R3tkmQ1ra6hef8xks5UQkkQGlWRt2LAVlpSUPeYVKxbnNJ0ThrRxcTnWsrL06vr6OEdm5qaobt02dF29eu5ZdhUY8NK0N3Xfvit2CwJ9KjHKuHFL+8TGHjNxnN5dWZmKs8JDTMwJ6+WXLylPSwMfrPUfWm2ukectbo4zcoJQTotiXWPEqlmgqGi+Ifo09KPBr9aTh71qAXbrdLoCfWysU5+TM7Kgoc1MdyhJ1QJHEAh4Gz4f373h/x989gLtPzCgXZnVEBELcPfdwCQkAAGwHhhG5RQEj4rnE1QUZSQANLIg5ANN29w63SU4RNd31Nf/ES8InRkAJwLA3yPwP5esUqXWaTRdbFgDUbRRLte3VoLwUJJUT6rVLGLZNOcDD/zXAXBvKXTZEwtXZBkhoZsMop2F/D0k/HmMh5ykyrPtFrD1wtcpAC4tgEQCxNcCXFV42he4LVXGd4+OqbBYHn366NFO/XEmbt/x4SBTepqW9F0zzQFefzkMev3WDFoGW0I0HIE2DoGfuTg7qnAVk/cPXuJctvsZzdVdbvOo1QPsDYB3Jqnij+kJVkCW1L+QIfmwnDA0VazLLeAGPnL3LoplJCBJmVaxvn4OfPJ1Z1PnpKiCfa+xlot2UpSFB0oNQL4iw8WfAnQlCdBoVZ7DyCX8iS0aFgRaNCC4w/BKalvqhHP+/fqH8husMlo/qBKrxrryyrJoOunVtsq2dP5CBbx4vI3Z1CW8hR1/0cd+nBRFnYrsxRGzbre7VqvVnmWLEK4e/xfrhQNJQtGhoxJCCYKAIz49DMOYmxuP2+0uVavVZ3kehzL2C6FsS+vjj0rHdgShAvILYV7BjgF7CUuSxDSXaK7xng+2qTPKiaJ4pCXrkLAabKPSuQbKwcwhcGcDQsh2obwIC2bsAb8D8I/Y/1vmOA57Pfv+uGzpJUd71sHj8XglSeKWLl26M9gxhlouvL+MQ+1FKa8ooCigKKAooCigKKAo0AEKPPzww1kURUWtWbNmaFVVVfeZM2d+EEo3oihqCgo0b3355bxCWSZb3Bo9btxrXex2K/z1103HQ2m/+bJ4m/xzPsCLzycn70iZMyfTkJ4eR9B0Ek8QrM+nVBCKGL0+SmZZO+P1mnmOi/b5dYZ6eDzZBpL0kDQ9whcNezoh19ktTZ78ZJ9Nm6aeLC7OCsqbeMqUJy7+6qsFO0WRPsOrtgHwutJ27fpHs17FGIT6e9+9e9xRbGcQCHg1mnwDSQpgt2fUC0IpQxAa0Q+kZFlCsiwgnHwuVC1Oz//jOoB0D45ovfjiNSmFhZlcUZG5CmBSbahJ1QLH0KXLluTu3Tfo1qx5tNGKomMB7+uvg7prVwx4jwNNU16epxhRtFAICdjbGWQZZJIsFTWaznYASgaQwOUq1osi9iDF7wxEBMDKJFkvajRpjWV4BHDIAOAiaVonuFwcSJJayM9nHXfd9Y4DIM0NcEgLaS4TxCUA0BYJymPq4IjTBXBI3bLdQoM9Sej6jstKTskzn3xx3cZArVsDvPP+mKoflXq9F3vwHijfTH2451nN1J6z3Z8ffFX9zKUr7Bj0BpbB7fptG+Zc8o5j2a6FmkDAq9ENrr/tnuUi2hWToI2Ooc0Z2dBzcgyKGWAF1kBKFdknxMpDJxyaGKsIskSoraY6t81Busor43rNnEQc/OotxJtXkgkjRZBFCU58DEAWAJBuBPpiRopJ8550LoSCwCRrCEh4wfoHDrGO+DG3evR+OUgniPjXb0qzok5h2TPggV/IgNcvbGM2dZ9XqX8LP0KoXpKkOpZlMyVJim0ODkV8Yf6GDXY03PVLgqNpSZI0NSdRKD68TevzPI9371RRFNUNIXSGEWZ7QM75XsqmY4+Uf+35nlco/QuCQCCEzJIk4aj3UxY9gW3wPF9B03RMKO0GPDfyaJruHE7dcOo0vpCCUKxlmvbjf6klSZLvDV8jzMRew3J7orYlSSIRQt6m91A484xknXDv4TaSyEnt0Qo/y5YsWdKstVkk5q4A3kioqLShKKAooCigKKAooChwXhT417/+hbfXpX7//fdXVVdXdwsV8OJBu93u5Jyc5Lnffz+7HACdFdZ2/fUL+xw9Oqzm4MHRhZGb5MdWgHQvwHAH9kV9882dfTMzMxFJmhsjdTHgLWZYFkeT0rJWW6QB8NJOZ7ov6jWUw+3eoacoJ03TI31AuSXA26/f2iSNps66adP0oP/wvPrqJVmHD4+qy8kZeIY2AwasTpRlMn7Xrqu3BzPWQMCL4a4s06Lb3cmJgSTPF7M0neSVJBumg0AQRpHjTqgYprO3AVqGduTkiO6ZM19zAsSzACUms7lc73b3Kfd49nkAHm+0MgitTX9plaqevfbaRX1XrXp+W8NnkQa8uM0VqX7LAwx4u3SpIVdUPC8vL3uZxmdnxC4Qb4p/FNm5ajQ/fxIcdm1B0Uyi9HbW5roYtpP0c8l7xucL7vWBjEuM18tzUz4Xq/ls+aGcqSS2AZmfvli8xDQIra/ZzX9T/hG9pMeaej2dJO7Zs0r34IPe4wC3VDVYW+DlwL66gdC2LbuF0HXVaEZdZIkvZ4ue+2NTYO3WAK/fnqHSWUxoGYMcmHztk70vNNh6pFzHBfrsBgJfv42D36KhnNc7b1uXW6D9cM5FNIomk3ppqf4PXoNokw08pQiqdxXLrMUAna++tB6RpJyz+hedo7hCptQs6jHjOqJ4axHa883NSNupEuzFHogeBmDuT4K3hpHr9iFJ4FyFiRPgDBuPQMA7+7t5+l9PbGB0rFb+z7WL6/t1yhJ2Fx+g7l09x+DwOtGYjBHcq9cstJfVVxAzVs0yljsqiSXj59vHZV7G/Xj0d+bTXV+p373upXq9Suu7X0IBvNbVl8UaD/f8SKPRhGVL83cAvG1dlTiCFCFkvBAypzcd6/n2Bj5XgNfj8ZxUqVTJza1VewAvbg8Dl7q6uiKDwRCHXxjjz/zJ+ViW7Ywj+y6kZGNtXa/+8y0kwZJx4rD/qzYMkiRROAmbIAjHAMDCsmyrvKs9nrEej2ePSqXqG+x6RKJcuMCy8ZpWI4RaAt1Ce5JPYp/qQE/rSMy1vW20Ryv8XMX3PR5DS0kKw7VqUABve1dWqa8ooCigKKAooCigKPB/XoEJEybc8Msvvzz6wAMPzAlnslVV8tDjx7vf+OefN1cEQt6pUx8f9NdfN+YXFfWoCKfdluvgbeurLAAYWkqoTx9BZzaPdZBkb1+UriBs0wG4CIq6FGfA8h2XXPJ6740bH9yHf46OPhJTWdktqDG53f9OtVqLjbL81mG328rV14OwfTu4rr/+md4ajV27fPmSLXp9BTt8+Mr+GzfenOdwmIPyI8bjmDHjkaGffbbkrCjdoUNXprrdBvPu3VftDkY37FdrMABlMhWYu3b9PSo7e2ZjpLQX8fwaM01PqhHFfeqGP7Z7ub3ed2NZ9qZKAK0UTPuBZerr3dL27U+nAExSI5QORmOFxmYrdwH8jwOYfzDUxGpN+7/66pf6Hj58ycmcnME1HQN4T1seLF16sS4qTZDfKVlIPpr+ltPmOqF5Nvff7OOpn8o/1XwKIHPyLYn/9vxlXyeur/6SvT/1VefSnHuMDyb+R9KQCfB60d3kWPMkqUrIkQq5HGmQaSz/c/WHmrsT75aePvE03Bg3U+yhGywShFo6cuQQ3Hdf4gGArHb5w4W6XljDuPgS89Dx1zq/GXPPKXuUQMAbepsh1BB5lGPn3DO3Vuck5kzNShzvouRt/dWaaIF01+YSXjsnq9BIufuE65DWB7sBXBSBDn/6tayPjZatfboBySYROX9+AqJpNTjKqiBpIg2CywVI0siI4rjcD9zu9Hthf2CCNT/gxYD2l2PrWQxwMdR9e+uHmqcvn+N46rfFullDbnNh2IsB8BVdR/msUE5U5ZPDUwfzXx/4XvXoyPudD62dr/eX8886FMAb9860BKMzYS5N0yElo/T39X8B8OK5yLKsFgRBS9P0KZuQEK4ipWg7FcDAFXt8ajQafdOm8LlIRA76EyjRNO1LqkbTtK+vv7NVQ3sgVzuXrNXqsiyzPM+TFEXliKKIoz/1CCFso9DwEA3xaPTYtYQaaY9fDuCuwrGoOE+AN+zoUUEQzBRFNbs7K1xY6V8mURSTQ9U+xCUOqXgkr/vAl2jYysEPwsPtw+v1Fr366qsnQppQCIWVCN4QxFKKKgooCigKKAooCigKXJgKPPbYY6OWLl364pgxY5Z07949rC/g1dXcNTt3Xn7Vrl3jfEnajMYS1TXXvNxr+fKXg4pCDU8Z/7Z1XPs08AVI9gJMsAF48FZ7GUAlY5haXNytPibmiMHtNtoMhjpTc3D17HGM7x4XV2I2m5eecLkMXEFBX18W3mnT5g7dvXtcQUZGth5/RlFc6oEDo/fxvCooK4iW4C5ue9y4V3uUlnaV9+y5KmTv2alTHx/2+efPB0Rr+qOd/Q4aLhKgngSYEhZwakg0trQfwH3AsnaaYTyU3W72ADwNAAt2txfw9uv3Q6bVWgi//Xb30Y4BvP4VdhLLlqnT0tMJH/jGR4X3JDH/yPXGeWmvyZ+UvkmMs97s7Wsd56zwFhFv5M/WDjWN4/bU/8rurN9IVXIl6BLjeHle+n8966uXUwXePDTEPFr8qeoTtp/2ImmDbbM8N+VZkWFSPQgh+cSJOu6uu9IPhnedt6dWQxT09BlZ1hXXzP7L31LHA14JBFslLTrt1PHiMuGff5zIM6m2mFIH/mVxZ3Pq2GESFTXACLybkCq/7oG63HCHKBvSvbIkyYynWnXwk68hZfoMZ/X637W2gyWks0KN6mwHRHXieiJ5GodAkoFkeVlGvHz8dZAsg+FI4kSo9ts0+AHvG5s+UGdEpYo4GtfucSIMbKf0nuBee+QX1TNjHnPgqFwMgTHYxeUCAe+w1IGcHw4HrkCwgJes0zGxy25gLWT8w+Gu4P8VwIvnj7chS5JkaAmShKuRUi84BbB/pUqlOiMRKa4ZKcDbyijwzhljcKO8cEr5gfX59BHGlgCSJEXTNC16PJ4yWZZzGYbBdijdmioVTjQ4hmyN7USFmywNWzlQFBXyy+Jz7cGL5xkuVGy8T7QIIWdbVyhes1BsIBrhOo50xUkfL4gDvwyiKMpOkmSsJEkmWZYrcWR3KPNqaSL+NQiwPfEx1RBeTuQvWrQoYol3m45TAbwXxCWoDEJRQFFAUUBRQFFAUaA9CmDAu2zZspkajaZk6tSpP4XbVnExMWvr1mu6Hj8+xBfl0KfPz+ZevX6JWr785Qh477Y2Kh/olRs8Uf0BLDgJmI3CEb4AiV6A8fWdOz+VkZeXZPN/Nn361h4rVrx8xtb1s3sZ391iqTFec81g2uPROnS6OuA4FVFY2MO7fv3tB0aO/KibwVCNSkq6GnfuvGZrMNq1Bncvu+zdjOjokzFVVUnVv/12z9Fg2vOX0elqEsaPfzX1iy8WBkQF+6Odd2tb9ndtvZfu3TfEHD48ojHiGWu9IgtgAsuyZSpJooDnY9wAb/MA9x9oL+CNjc2xDB++PPnrr5/a07GAFyDQ2uKDk/PUnxQ/q7m505Ou+7vdQS489Bgz1np/fZZ+qFDhLSSeOjpZPzbmRs/y4ue1b2dttVkpLbHg+EzNCPM4IZONpR7KmUVVcqXonsT75A21GyBZ1VX8qforqrumt7y42zf2yqK0+pkzUYdFnfhXMDHxcAz2nc7JGVTU8Nn47knJedGFi//YELjKHQZ4ZREAIRBqKxiCxd7PACeq7d47v9pSAo4a2qDaZrDKa+I6TyIoCrFIplSSLTtJjk6YhMxDr3YggpQr1/2ucVVUy8mTJnrkuiq6dPshectzG0lPZQxvyNxGp07ezsSMcCFGBah6jyjVHQJZdEGVvjOUJ1wLvhcXgYA3tyaf8lsw3PW/hw0PDL3T2RTwYpCLI3b9Fg0Pj5jlxJ+lWVLEbw/9yPaO6yH4bRqCBbzaLVmx1i1DdxooS0je5oHr9H8J8PrnxXGchmEYlz8xG8MwMk7W5PezxCw4hC/7oTwilbLNKNBei4a2RMURdyzLJrZV7kI6j+EuAJSdyyRgTecvCILXR9SaeBu3phO+p/D5YO4fvO446pdhmBbzJwSzJhzHkWG2gSFdhyTCbG7c7YG7kiRhCydsO9CmVqGCdlEUsUd5eTBan88yjUC2xeRpoYytBfuTM65dfF2JolgpSZKTYZgMAMAWGQ5Zlve8/PLLYQWiBDNGBfAGo5JSRlFAUUBRQFFAUUBR4IJWAANePMClS5cuTklJWX3ttde2AT1bns7Jk+TCP/64zVBWlu4DLRMnPtV369YpJZG3acCt++BlE5B7vQ1gOfbo9TR49OLjJyPAD2aAyVVnflZHzpixo1vrkbynfWC7d9+QOmTIl4m5uf1r//zztlPRmNOnPzrsxImBruzsiW1aKlx11cvdcnMHeg4fHnFWBMKkSfMG5OYOrJMkmrRaCyAUwGs2l/QePfp93ddfz282Mdtp31dzm19QAlcXeyi73QYwGsu1n3/+fGPbDT62ZrNF7XBE8Ty/SwSorQSYUBCJC33SpHmDf/rpgd12+y3pDe39EHIkczDjaJqcDtfBoDdVkyXud3+lu9J6p7eb5gonBrwNEbzjuWL3AXpm8lNunLRuWeHzKllykbclzXcLQhkjy160smoVcvKFdIXXLs5KWej5qOgF1dVxD7i0VSPqbrsNcoIZVzhlMNjt1eeXeHVcDYgsKWrtDkNZaRfb8WOvRBWa4yth7mdnaDjQQmsM1JlJkcLp91QdiUfe/VviJM6llkWJRPZaQX35tHwxd5/G7hWFndaelbDyhSQYc1NFpxPTslKncqTW6VTzWh3v1RldJa/HqVXJo+0kichaMsomOl2kmXFriLoKdV1Uz/LiPTkCYOvLUZOqEjYNG2zqJiKaogjC5OVUSYDKvgWvTEBF5kNQjK0a/IAXR+3e/b+HDfvKDlHYgzfNnCI+NvJBx4c7P9M0jeC9f9jtp/wVceSvg3ehCnsFicHvm1uWaW7IutqDLR2CAbzaDb0txh196y1Uwrz26Pp/EfC2pUeogKSt9pTzpxVobit5RwPe1hK8XahrcyHYSrTnPmgL9Hq9XuyLzNA0HVay1cB1+/8B8Hq9XoZlcQLfto9QIuJFUWSwGX+40bsB9gcYvJ6R5LDtkYZeojGiXGxvXzzP0wghldfrPaTVapMCR4J9nbHlCEmS6uZ0wdYer732mm8nXUccCuDtCFWVNhUFFAUUBRQFFAUUBc6pAv/+97+jSJLMIAhCtWzZstvxrs2ZM2cuC3cQRUXyWwcOjKTU6npGp6sx/fXXTQVut65Z77Jw+2io93HU2SC3iAE4oAG4LsCCoI4EeCIN4Jk8AMupRGwAH8QCLC6YMeOVgS1D3tOANyYm1zJy5EepX375zK5wxz1x4oJ+GzbcXFBRkXaGRcLll7+babeb6W3bJh/o1+/HzFAAr05XGzd27NKMr79+6tQW/LbGN2bMu5m4zK+/YiuE5o9x417rWVubQGzdOnk/LjF16uNDGyBvg49tQsKBxNLSZLssd6oBuKqwIYq6/ceIER/38Hh0juzsD7QNrXUc4HVFbzZ8WLhA80zXL+1ayijPOzpRP8o6yVsubdJ4Oa1wW+ILjt+rVjF+D14cyTs/4y2PCmRi7vE7VNfH3CRcET/bznH5qjLXPub5ggXk7OQH0IqKVdI/U9+r/6Dg3/qr4+7vMMAbCHYPdx9Qejhx4Clv6QG5fyTuXPVBg+dmE8Db/lVq0sKm/6VCfHoUpPcSQBQQ7PiZ7Wv/2p2qK0EMwaE8w6jq7dsJgJgkj4ndbEodc0TfOc6lr1SpHXU7nGRh2T/KbCmPFAJBAtCqhu2+XicBm/5ngfxDOpj5fD6UipSs2gAAIABJREFU5ajgP//u0mnQYX38dTLo1zupWFomaBLkgnKQciQoznoCCgIBb6AHL06i9uKfb2gfGXGfszkPXmzjgLvF5R5a+5T+6TFzHG9vWaYJFfBG/3dCjLYu/gcdY1zbXp3/fwS8WLPznfysvet2odbvaJjb3LxDAV4Xgm4YjiKEks93UsD2AN7WdMTAXZKkWJqmfb7j7T1EUdSQJBmUNVVgXzzPl9E0Hdfe/s9FfUmSkD9pWFv9hXKPtebrG2w/HXWdtNZ/e5LrtTWvtiKty8rKtn700UcdlstAAbxtrZByXlFAUUBRQFFAUUBR4G+hwKhRo6ghQ4bgbZSpq1evHlZQUPCPBx544NFwB2+326+UJCmmoKDrlT/88K+QrAaC67OKAni205kgF/PF/8QDGHmAGQFbuGopgHmdzwa8y2IBXiwAiOexbcKhQ6OrJ05M0mg0WadgtMOxMhqPR6ebVon/T0r6NamwcExhcGM8u1Rg/ZIS8C5ZAj7PYgx4q6uTYPfu8UdDBbxTpz7e5+DBS8v37x8TVII3/1wNhnKt1Vro/eabec16w/7jH4t67t8/xpaXN6AYj3HKlCf6b906KRd7Dicm7jP26bMmY+3ah3cDNAK5cEVpUm/gwG97qNU274YNX+Dolg4FvGlpoHn/5OOaT4tf8HnxjrDcwC3M/MpOqHeY7952v3TIuZWKZhKlt7M218WwSRKGvc8cn+qDpiMs13FPpb/tEUUbxbLd3POOXG0YbhgBV8SPJj4q+kz6qOg1urt2gPhSj5/qK05GOSIdwTvuqtf74IjdpmD3DDlfmOHz4O1QwOsDsd9mwYgbKPA4SBBF1OvoK+wtmd+jbv30bsSw0uFtdeyK7Vk2135en5KUxFQS+6AsAdkRwZHOXCTZrlhxECxxZ0dIVeSxcChbD247Cbl79VBfwxgzHWRf6y7T9aNEsttFABQFsHc9wNpt4FA/CTvwdJuL4I3VRUufTXm7Ls4QI+GEa/eunmNweJ1oTMYIDls4+HXzJ13DwBdH8r6b/YkmFIuGuJdv6hJFd7oxErfD/6+AN1A7BfZG4kpqaKM5+NSeRFnBjqytiNJg2zkX5RqBGX4B2uGWOq3Npy3QFa4WbrfbqVarG1+ehtvK6Xo8z6uxdQFJkkFFuPprXsiR3fgakCQJRzmH6g/reznlh8HYZoOiKI4kSVNTpbEnuSzLNEmSIcPKxkha3wt1PMZIeOMGeyVgMI+DQZqbU7BttOe6X7Ro0fpI9NNSGwrg7Uh1lbYVBRQFFAUUBRQFFAXOuQK33nqrKjo6utu6deuGHTlyZOp9993Xri3GhYXwxO+/324qK8uIcAKJSgrguWYAL4a2g+oB+rpO2zH8aAT4McCiAfvI/mZoiEQ9nWxszJh3MmfPzoo2mTIFno/2JdNwu3fp8P9qdX/f+LXaPAPHRbl5Xh/y1kaaxknJqtROZ+d63FZuLrj80C/QlzcUwDtlyhMX2Wzxx3/++T6cyKbNo6n/74wZcwauWfPwPrs95qxonsmT5/dft25mXmVlam1a2g7LkCFfJK1YsXgv7uTiiz9PJUlB/ddfN0bcPuGyy97tbrPF2XfufLcx43vHRPAuWyZlpKRUGESxzre1kSTNAkVF8zTtOGOdzhRVBkEoZUQRJ6pDQBBaCSH8PU1A2LZBkupoiqqnBcHqwef9R34+7bzrrpRDALUEAAEAlpCsMpoubM+ev6d3H7PO+NWQf7YeTX4uAe/AsSx4nCSYYrwTc2/RTBt6mCJlnmcAKJJl4b3/0LA7r6s3d+x9h3zz4bwEkKQMG76MgRnzCsAU0/I9VV9Jwcavo+Cqe8pg0U2ZU9N/j+uVBghb/upTAbpfBdIr80HiHoRsTSJwfsDb5g0RRoG2LBqM311ijTrU/2O1Wr0zjObPqKIA3jMV7Cjo1d51am/95qwT2ttmc/XPtX6BW8gxi6JpGj/8LtjDHw0ZblRqpCYWyXXCFgoIIfxslXAkKsuy/kQFkRoubthCEERIiVsvdMAbjI9xMALieXo8niqtVot9ZE8d7bnG8B8cjUkr5XN9T9XU1BywWCxZwcw9nDKtRSRLkuRZvHhxULkuwukb11EAb7jKKfUUBRQFFAUUBRQFFAUuaAUeeeSRvqtWrboFISRPmzZtTbiDdblcGUePdpkVLIAMrZ+Psdeu9zTI/Z8ZAMPbibUAqywANrIhoVqyF+DKeoDPrACb9ABuEsAoAFxuayh72lrg228PDIyLMzNebycfhH0v7x7jSXcu8WyPX2qdQh167Nhl5n11O1FgVCcuh8/NPzZJf1vSApc/MdesA0ONlVwRMb/L5/bLoqZwm+3v6lecfJ9+MfO3WmwH4Ae8TaFrsIA3K+u39PT07drVq+fuC0a35pK7jR79frIsy2jdujvP8s+dMuXJwatXP7bb49FxZnNh9OjRH6V+/fW87bgvnHgtNXV3/I8/PugDvpE8rrrq1b5Hjw4pOnFioS96uiMsGtLSdloWLHBmdO6cBoKg80UeybKEMKjV6yVKlnna40nyXQP+Q5ZdBMcVqACIxsgZRkJIJePrh6IsgiBU0Bj8Mky1CoDhEUrhJKkhgc3x43XcXXctcQFQckOyu+F1ANgvOjxbi+TkPfH9x6yxfjvmzgOtat+RgBdH7hKkDLQKQ9rOYI6Ohd4jPVBewN6Qfwc784Z6GTntSGUwSB6TybH0JYn+CW7Mh07d3NB9cMMLn92/G8HjIqH/aNuptpqbEO7rl09iYOwt5X2WXdfngf77TSMG469iMuw+DnKJEeDnbSB6Hzj/gDfujWlxJr7TwxRFtZlxva37RgG8Zyt0rmBoW2sTyfORBHqtjevvZpcQSY2DacsPl3DSPwpvDTgPRySvBQxeZVnGEaQRfsF+pjCiKFpJkqwORS4M63AkaCh1wimLo10FQZBCAduRXAM8ZkmSHG63uzbQbxb70AbrgRw4Hv/zD3+GX5o0Jn/z5eMLR59Q63S0JURr7WNYvmTJkj2hjjmU8udExFAGpJRVFFAUUBRQFFAUUBRQFIiEAjiSNy4ubsibb765cNiwYf/p169fSbjtFhSgO9atm5kZ+SheX5I1C0AVDVAWBWCiAaIFgBgbwDWFAB4EgINVMGPDIG2VFSCeAxjhaLAVwMnXsD/v6ShenHirT58TcaJIwXcnt3nwdvxLjGMkDHg/K59tQkiC6TGv2/y+rHg7P07ChWGuS6pHi7v9WI8BLz6f7zpADjaP478vf1/1cLf53vlHbtZPj13kO4+1xID3t98eiW3O//e0323LqqenZydmZf1hWL36sYaIyFaOQAuIwGIpKXtMw4d/lvzZZ0vOgMQaTQ1zzTUv91u16rltuDzDuHXjxr3e8/ff79ztcFi56Ohc3Zgx7/bcsOGWvEgn0Js4ccHAdetuPVhdPSulYayRieC9+uqXeqjV9SxNc+raWr1n8uQhbFZWOiGKDsTzRk6SEt0cd0IVFSXSAIiQZUK227ucgryCUMLwfAmjVl/kkCQb6fXmqWm6k1eS6kiE1LIoCpQkyTicF1GUjWAYk1eWLb7I6GPHyoW7737WAzC9AkAjNbxkOPPaa2sNA8+bTKX6sde+mblq3H0+S4IWj44AvIKHgG0/JoPXqQMZCDBE2aDbgFL47t1MiE0FqCnVDBJ/ZW6fWEMkJHAyFR/nOLDTTX6Ze1lldtpjhfDXaovPckGWEBhj+TgzZzAxbi2JJMJGxtiKk8diL94GP2d7DQmVeSooOqGC/X+ZoKxAOynLRt01tFgbY3aTWiP4yr3wOUBhBtQzD4Iv0eH5iuCli6M0UV+Nc1hRp4WhrGdLZf/ugNcfwYlhGY4exEBCkqR2JenBwAbrda6ARiTWsa02QvHtbKut1s63BnhFUdR1NAhsz9g7qm5zMM/r9VayLNv4grGjem5oN9IwMXC0oihmkCTZ4VYToijGkiRZ3rFKhd46vq8oiiJCeVZ0lJ0Ivvc8Hk+lWq2OFwSBoiiqMR9E6/Nq7oVWUwjqT37WCHxxwrWOjJQ3A0AH5NRo0KE1/QVBqHrppZdaf6kd+mVyRg0F8LZTQKW6ooCigKKAooCigKLAhavA7NmzMw4dOjRo06ZN97bHqqG4GO7ZsGFKJvZujfxsMeRd2B1gpB6glwTASgDYUraisiHx1yozgI0CcJIA2wwA/yrxR2Di6D9/ojXsw4vHhgEv9mV1UZuMj+yZTQwzXCIdcuwnFvX+3LvZvpzeX1nJ3Z680O0HuPjn7yreYzG0fTPvIa0/gjcQ8P5a+7pmeMxQeU3BRsBA2K+B07nBNH78iI0taTJ9+qPDV6x4scXEaXFxR6OGD1+Z+NVXC9qMaGgJ8OK+Z8x4pMeOHRMqjh4ddsq3ODV1tzkr6/fO33//8CkLgBEjPu0TF3eUQni/J8+gqqpUx4YNN0XcomH69MeGrlixaDMATnCHrQ/WHAbAkbLhHwMGrE6Mjz+akJ098URDgjsn0a/fmk4Wy7Q6tfq32Pj4gyarVS8VFu5QU9S0AoJQU9HRexN27rzdl2AOwIs47hsLQhQOiEKyXM5Q1GibIGwxALgJUWQ0snw5A5As46hxWd5FmUw/Ul7vhGM4yKau7ji1ezdm6CPrGgAvfsnwWBLA3BIAU1h2DdNvfHToiqv/tblVVToC8AYmVMOdH95GQX11JdRXuyBnnx5mPpt/6aFvujj3vB0Vn8G4VQaNmMcOqs3OeOI0uG2I/oW4E98n9x2RGhXVt7fvy275lmzqwF5bZWnK5YWwebUZ8g/qoDhHC6IIpsuiODW33xjH5WqHGmm4LppDbKP982u/glD3ImSrrHDK5qEPc5kh/Cum5Zp7ud/PiOwOLKnd0isubsPo1Wq1+qdI9P13AbyN0NXnPYmjH9vajt/oUxm2d2RHRvG25vnLcRwnyzIZSjRgJK6DSLXRGkjuCMDbkfAyEpq0ND5JkkoJgoiPRB+ttdGR1zHutyPW1D+fwGtJluU4hFBQOQAC9cD3E8Mwbo7jJIZhMDiM6OF2u91qtdrnr3+hHIIg1IiiGMcwTJwsyw78D7uBNWcJEc7LrI6OsOU4TsMwTMhJ9ULRv5U55C9atCg/lLZCLasA3lAVU8orCigKKAooCigKKAr8bRTAidcGDx48ZOXKlTe0x6rh5Em0bMWK58+yAIiMEO/GALg6AcxuBIAY5mIo+DYHEFMKkNXoxYs9e/+ZBtDLCTCiEdDgKqcTreHxYMAbm1ynXZh7rfnmhHnewvqd5Ebbb+Si3t84NJoy1asHPhY+KX5W40/G5Z9DaxYNj3R/VFx78k85RdNd/LHyQ7avqR+80f896cTBi4pbSrw1btzSPmq1Db75Zn6LFgh6fZVm3LjXsr744tnstrRsDfCOHPmhNTHxkPWnnx4o0umqGQzi+/Zd2yk6usD066+zzkjA1rXrppSysvTq+vq4DtnyeXpOt+wDmNwNQEQAt5UCJHoBLnIBdA478/e0aXOHrlz5QgAQ9Vt8NPBVq/VElNMpejyeu8p0uhrmiiveGvDNN/O2NGiLrT/ej26w9thuwIYOAJOrAN6NBxhqB7Alsuxs0uuVGqNyPIRaPUvjdk/dC6CXANZYAUbUAfgTiWHAOzcJ4LGwAe91k569aMvoS4+WmdNOvTQ46zqINOD1J1S7bLovQkjldTIexHDw7IsqEDu7wOFiINrlGhy927qtz6QDkJjphpgkDuhmEvF5nUTP0m+y+t055VS0kSzLsPmZN+S8al05JKa7QZJQ3x2vpNAxJWr1ZTaGzdSIBMPIsK+Gycpnxet7ehy7jwC1wQgVrhnQQc+Ytu6u0+ejPrrGbK7MeJVl2YiM5UIHvP7IMZqmQ97P7k8UFG60WeMWZZ/44fQfzKo2BXAej6eepmmfN3goUYHB9HUuonjPNeDF875QIW9r4+J5voKm6Zhg1i3cMuHAu2D7OheJ8wL1ay9UxNGtODoTg05JkrB1QVQk7BvcbncpjpgNVjdcrr1zaasvnuftFEWpEUKnnpmNSd0wNK3C1x3P8ykkSdaKooh9HNoVjRvp+08URZxgLeTEcG3pEni+pTWQJOnE4sWLi0JpK9SyCuANVTGlvKKAooCigKKAooCiwN9KgTlz5iQSBJERrlWD0+nsu2fPRXds3HhzZeQnXkUBPJUIkG4BuLPx7zIMbUsZgI89ALZagCkBvnC/GgF2GAA+PA5gEJtLtIYBryt6s+HRI1caHcJpbnZL0uPuMn43G0f3885MfM6FI3S/KnlN/VKPn+qxn25TwBs4188r7zdXOgmvTcxl7u/8HP9O7mvo6tg7PJrKofXNAd4hQ1Z1t1oLybVrH25zK9rpaNfW1W0N8OKaQ4eu7Gs2F2sNhko7zoWDkEgcPz7EtX379WcA3siv4Zktno5K7lwE8EwqQKYTYO1hgHvSAEbbAu00Qh3L5MlPDNi589rynJxBjV8Q/BYfu7UNvrgYwE445Ys7adL8i3755d5jWq2NLSnpXgnwkRVgmxFgSD0ArrPeDHBFDcC8Yo3muUEseyuN25k+PUZKSBBJjtsqMAzraLDJwzYX3V0NUeP4EJAkeQmG6eaWZWwlIiCE1FKDpUhwR3Tc9pjCaKp+blXckRZrdBDgZUdMYPXuWhUAQvbVO2TvxngE5ivsgCjZWPc/Y90gZwHcemXrkTbNAF5JEtGWOc+QeVuPeiClh6OPtNcwPTVHtyGGR/H/cNNuDsAhaWWv1w1FywRhgBqcXA+oqZsChQR5StzgBIxwKcLNkrHvTDJZycQHItX0hQx4GyNd270dONBLslE3n69kKNA20hDDv35NIJYNIaTC4KkjYGxHzSHwWjwfgBf3fy7mFql7zvd0FoQaiqIskWyzaVsdGb3bEXp7vV6ZIAgRW63gSP3AKP32JN7CXrzYW5UgCLzDqzdJkj5P/FDmEJAcTwyMhMVtkCTJyrKsJklSLUkSI0mSiyTJykDAGuw9EonrQRAEL0VRbFttRer6aO+LtMBxiqLIyLKsxZu42mPngiE3Qgi3hdcaQ22LJEnpEv6jiCCwN3OzCVc9Hs+e1157rQN2Ap6epQJ427oylfOKAooCigKKAooCigJ/ewXmzJkzZM2aNWNtNlvKrbfe+kkoE+I4zlBQYHzx66/nh7x9r+1+cFTuc50AElmAwUaAvlIDQPteBeAqBzjAA1wXkNnZZ+eQDBDvbYgMtfJNE61hwJuRIWo1mjxTfX2q69eyV1gcwYs9eJ/PG28ebp7iGWG6xX3Avpn6sHCB5pmuX9pbA7zYn3dhzgTjM30XiG8deYe6q9M7tmWFT2laA7w4ejc/v0/p4cMjK9rS4LRfbWqrW+YmT35y4E8/3Xc4mMhbq7VQExWVH3X06CUn2+o/0uexr3C3/8fed8dHVW3f71unl/TegRB6QIqI4BNBBFRUBEHlKXZsPBDs2BXpNt4TsQGiFLELqCBNuoDSAqT3Xqffcn6fM8mESZhk7kwmgN/fvf+Iuafsvc65k8m666zdfavhp5/0lQBbgwFyVI0K3jkl/lgaBAcXqtLTnWrkoMrKeNtvvz3cZLngHnkl1UisBrWwShg3blF3hcJq1GhqiePHR1YfO9Ytt7FIHy7eZ6Iai/cNbwCI4GNj77mqvPwmwuHoJSxdGkl360aIDIPsCkWQrbEuM4V4vpTFRdjwzBQVzOPCbBxXyPJ8FQMgAkmqRYoK5ShKJzSSve1fLFuqLROLhQkFUW0ruANI8I7/87MeKq5Bkda9u07RNZ0ggiNFjqR5fvspluF6AEuQCJBA2hUGGxC7QHdtvzKCZtu11iCK/w4KTQhSqaOjRBARYcrOpqpKTDZrjZljohJt+r8/Dw4vXUIvsirI8DtYAhEEWM1WxKsQn/uhEkK7DzezUUXVuhGHLznBqzqVFBT6/SizQR38vLe1k3r/ciV4MXFCktjasnMK+/ijomtFFPtMEntaE3eVpd1uP6dQKLq62rmsHAKFQ6AIHal7q3U7f4/ZS53PF8JO6pid1a7JOoDtrPEvBhaBmgO/FMCEriiK2JrkAv4Lk7MAUEpRVHdf8fL2okRqDu4ELwAk8TyfIYpinUKhwAKFCyyQOI4rbcrnAp/lzi5EKDUnX7Fsr31HLXFcYwuCoCYIwm6z2WrVarXzJIMvF14nm81WrFaro9oi2NsbTyZ4fUFbbisjICMgIyAjICMgIyAj0AYCM2fONP79998TDh06NO3RRx991VegLBZLzxMnej+0ffv9F1RZnjMHoqKjwauaoa05HY6TKpLUig5HgxqfZhNFK01RhEOrHVLpcJxSkaRBoOlYpyIkL+8EuWzZU0qALhaABDtAog1AKwJg0q2x0BomeNPSqoIoql5psSTVbS1eoE9ICqXHRE232SFf+U3xBjDxdQRLKGBM2DR7uDLOScQ5RDtsq1ynGKD/F+f6Gf7571VfKJPVaZCkSeMPVe+Ho/W/M+FsnDgmfJrdXKfgfv8d3AjoxixjYnbElJUNLON5zQVFODgOxLlzoZl4HTduab8zZ4YUZmZe2eyf2xorTFRmZQ1qyMgYXuTr2p1vj0lQzJkE++UXe+G82PIAF9Jq6a3bq9dvKV27/m785pvwQoDNwQAFKoBpJQBzS3y1NLjlljd6U5SgzMnpV5ORMazIbA62+pp/WtrO8JiYjKDKyjg4dmzsmcb+ztixQYEYFpYVrFa/mazTZTEVFVFkWVkX+9KlNyjT0iKEtRWfCdjOA/dwWXqU27OpGSdG6CschU5Z73DjDfzzSW/xa8q+gNXFC50Vxe+OmmW/P3GxyVW8D7ed1/WrhpGhkx2tleN19Yd17+z+o3xb/0meC+lIIHjTCg+Fn44d2O7LhDv3LBp6JPma4iptRP38a3sEx3I1IYLAU9hCQawAkqSSRCSKJEGSjcQ0kQnqbrENQNKeCV6RJ6xZhRrRKlC0mqMUGgBWgRBptwJS6m0NNgoRNIOE7F9Uuw9+QB7UhRN0eg4E9VRBVUkt1GcSSM2OsKeOv8NWvPskXV74dUXQqMMBsUXwdY+4t49adHdaMBN9L0EQPu81T/NeaoLX5a0riqJzHUmSdBZK6yxi14WBPwSvJ/wCQaY0kdkmnudNmDBqPY97gaOOHqfurAJPOGZvx/Y7m+DFMQRiPTryfOK+UjDuDJLvYud+sV4Y4BcfLMsm+UrYSbWokIqbr58ZPM87P6OxXYL7npI6nz/7EOfM87x4KTy8cV5NxS5N+PeTKIoKURS1BEGQUk5L4GcCv/hQKBT4O40ZADS+YsDzfBBN034XaJs/f/4OX+f0tb2s4PUVMbm9jICMgIyAjICMgIzAPxIBrOJdtmzZF7NmzbrPnwSqqhzjDh4cPeqvv66vaSLInOSeq6iZP2M29kGAlZEIYd9dEbDykabDuEbVpPs9gDNnssVHH/2fCeDhksa+h7WNsZxTASzIw4XWcDypqbVGAIuG46JrrNYj2n79khmGMQgkaaMBWB4hTEx6vwiCJxHiKQAFD0Bc0MdqBSEzE1oob7E1glabpW9o6ObxGJrDAeKoUc4qcs5r5MgP02prIxv+/PNmj75kQ4ZsiFEoTLqdO+9t+xh/u6k4bQyCAI5qG20MhtUB3NpsY+AdhdYtzikB9moaC9+JRGtvXZa1aseMeafP7t1CUU3NJ2GNFg0/nwZ4MBlgpGSLhsGDNyQYjSWhW7c+8afvMbbsge0t3AneQYM+7xkSUsoajTUqsxmsBw5sZquqEkwjR4Zotm6dfOa99/hufFQZ+0XFV/Bqt41OhfeLZybqrgm53R6hiBMbld/rGljUwOJ9Wi3UC+/nzNbOTlpktfA15KtZTyhf7b6p/njDQSrXcoIaHHQD92PZSuXjiUvN887ernMV8sNRZmeD5d0Pvie69Dpg2DDmsQtz9ULwYuK2WhNhVjka4HTMwBJM9I46sT61NWYxVZkRn414bhf++aeDjCnJGkoNSAAzV0/M23KHYWr4c5BmGClWOgph1omrmApHIYRpYsTl43bWhWvixG3Z69lXd97tVPxM6/usZaruHqq8zk7PPjOOqnAUwIvJ/0W3JqSjP22b4b9nvibe7r/cjugwwZrzq+rLo9vIPg/cDn9s+QZq6rKhvroOwrsPF7veOsFEsaTY6Nu7DEXc/fsJRg8BegHh+64J++gWY3B98iKGYTrwIqXlvJeK4G1SfCFPhX98R8b3HoEkWTo6FsZCEIS/WZbt7s0XtKNzYaQ6Qz0qhey7GAQvzi8QGPm+o3zr4StZKGX0zhizvXkvBs74qD1+2UOSpFYKBu5tvKl3cVspZLxrTH/wxc8FtnBwtwTwZxwpueN8aZru9Jdj3mLxlB/2FsfEbXskvSAIGS6Vtr+fUVI+h9qKHyvFFy5c6LWgsLf8vd2XCV5vCMn3ZQRkBGQEZARkBGQE/k8gMHv27O4rVqxYPnDgwFWDBg3yq4ptXp7jic2bI/rU1iocLnLvk08mhqSkEM0Kio/zX1TlWk/Tr6VubMCk2K7qr5uPSYaxseLyXnvrjjfspV89d0cjWRTzguW++Nes5fY8csaJYQbPasef6zW0Bk6c2Ec3EryYpMSX084hBEDPA7yTA9BAfPxxZGKXLnqFTnfWWF+fYrLZjikxwcuyBoEg7PTh8j/Ftw+/Qay8dh2vV+hbrO3hsv3ExM1jmHpHHUxImiR+dv0nRK2VFyZtGUsdLNvr/N44KGIoWj9mM3e29hRx289jmAauzk3dWUA+enKosdxeSLSl2DxP8DYqYAcO3JIWEXGO/vHHOX+33mhhYdnaq6/+Im3TphcP+b8JPwoDSLYBuJSYVgqgrlnx7Pu4n4cCHNQCLMgHwD5+M5Nae+tOnTo3fcuWMXnV1bMTwMnXYYsGbIdwhRkgwanG9nYFJvfGWTDBy/OUdv/+vmeVyp1h3btvjzx3rndZVdUV1QCRPMDL8QDz8tPSnumXkdGz+MMPX1bExeXpzPYUAAAgAElEQVQFqVTpJoJQOxWteF8nqns5yUfX3tVQOnir6ypLb8M1Do4rZUlSJVbY89skeAcar3fsqNqgwM+GK39M8GIf5ylTnx725U0z91yAixvB25q4Da/ND/li2FPOonOx1VnhvfP2RoWaStVlhmihQh/f9IycH/Fo4tVOBbOL4C03F5AzfhphsHANxBt9VjlSFf2INXnLqMSQNH50/3tMHx952flc35h6n/2l7VN1r1y7tkHD6NC87VN0U40Pk5UCoDzTcXKwbjjxS/VqYkbcvWhh8dMwp+c9YrDYA5mDulrMBVtUK3f9TKVMnUQY9CJB8CY4+HMuxI4chmi12Q6hrA0TvPteeweF37X9khG8wRtGhxqLu3yuJvSHve1NX+5fbILXZTsgRdHlSx7+tG0idzpMiPhD2GCfTBfZ0eSZ6aAoyigljwAQa/jZM0iZS2obh8NhY1nWeUKgretiEbx4/gBgJDV1v9r5s2e8TdQZY7Y358XA2G63W5oUnd7Sv+C+FDw82K606/ktZczWgYiiqMeesq5TF1hlG8gTCpdStetpUdoiWe12ewXDMKq2yHqexwJguvlUmT/7y58+rhxKS0v3f/bZZ51a3A3PJRO8Pj/KcgcZARkBGQEZARkBGYF/IgJz5syJXL169ZtGozFvwoQJO/3J4fvvvx8aHZ1+9x9/vF9ltRo5gC2GFSu6xqampjiPq+Pj55j8ch1nd58D38P/31s3lH/pzCTdK6nrGzSUHrkUjWX2ArJ9tSNHnDx5gJoxY0sFVuoC9LIAWEmARTEAN9cC/K0EOKJ755056h49BvDBwYLKZOIJk0mE/v0TCJal0I9536N//3In6SJp3Qneens93L99Mj23/0vCFRFD0H3bbmduTp6Irgi7ip++bTLzych1XLS28XSvq+0TPedxhrorTS51J75XaD+iHB4xBK3L/QF5UmzabGbi+us3FrkrYEeMOJUUEkIKmza9+Jc7ZmPHLu2el9eHO3lyZJbv64WVtr/rALYZAYY0AJhIgG42gEnV/njhNs6PSem3YwBSLADfhjb+bEo5wO9GgLfyAYxCQsIx4/Dhq2NWr158EmBsGi4+BvB9BrZD8CWH2Ni/DUOHru8m1XfY29g33ji/Z3X1IUN5eTk/YMAw6tix0VkZGV9pAa6qB9huALirIjz8495VVXH84sWTqG7dWFKj6VGPiXH3lxb433gu/FLir9oflauKFiifS3yLC1L1tH1S8KYS2zR4smiYkbDQvKPya0WCOk3YXPGpoodmCI8L/JXlG8yY4J085fkrahODz23tO7UlMdtE8N55dXrQqdjBLSxSXISte+6Y6C0MTmnXrsFF8P5wdqWiV/iV/PsH5mju7feCpVf4YB4I5wl+55AugndwzGjux3OfKp8Z9pEJ/3zl4XnqWEssS1ARLQjeQYae6LBtC7ze/2lUYxcJnmLForICYfO+lQQ76Ga6zzWJIPIisf2jPWJYn66gS4wSxSiFuWTfSaqyaFOF8bpLY9EQ9NNwrT6j5y86xvCrt33k6/2LRfBiEgJ7Vfp6zNrXfHxtH4hCbr6SPvgoMj6+zTCMzx6Trvw6QmQ4HI4almWDfMWqvfZSCF5BEBIpivLr5a0/sXYEI3/m87UP3nvYmiQQx+l93YO+xuqpfUfUklLn70he/vT1tmf8GRPnip95URSxzVGk1Bc5UjC6XFS7Uj+XcME7juP0LMuqCIJo8V3CE/be1qM1Rv7uSbvdXrh06VLPNlRSFsKHNjLB6wNYclMZARkBGQEZARkBGYF/LgL33HOPcsuWLcv9JXhLSko0W7duvbVXr391O3Lk5uDq6kgrVtB+8AHfrVevEVy5vZTAxO01obfZTzTsZ9xVirigGT6i/kyXT0xmvo6Yn3WfFpOfmOB1/Ruret0JXk9qx4yMs+ihhwryAXIUAHv0ALkqAFoECNYolUksQiTRr5+eT00tYc+di7UgdBNFEITizTdjCY6sEX+uWCWmh1xj/1/mK8oF/dabtfR5kVWZrYBYlDFL9Uqf5fYglcj+Uvw9faqmwHFV6Bj+0T/Hak1843fl+X3WWfoFXcnjti+krTQTdoOAyWuszMRH+MvRHm1v5ZR6nK+nHMzmQmbs2LeqAT7IbVQgP5yMFbD//ve+1D/+uONsZuaQZhJvwoQ3eh05Mq4qP79fkyWFL/sPK2336gB6WACeKAO4pTvAgAaAF4p89cI9PysmeGckA2j5Rg9kzNlmqwBwkbGPMzHBm56+ObV3798iVq1avKuR4MUXtmiQfo0c+WEXrbZGr9OV6Q4enJh79uxVAfBmxbGvDOvWbYDI8/+Nys7uW3G+8FuMA+D3RIaZrBDFHuLChRFUt24Isaxofz33CSpRlcZjQrd1BuX2fHLemVv1LyS+zocwoc1F1j4rXsokqfvx2HPX1QcTwxaxnii3F1F473sq1HfHHc/1Pdl/QNnx+KHnCxq+dWdavKkoLP+NHU57hUBczRYNmLJ31BLzfp+qcxK8EUOd6h6Xshf/G1s0lJsKSHeCFxO/Qo2JHWN8EGZljKWxRcMjsfPQvvpvieSgGLQpbzPRJ6InLL1pMVdcWkgsemOOEKePYcO7xxE8KCA2PMvmcCDiYEYCwUepzGRoXo1++KFLUmRN/0f/YMOR9KMGFPZZILBtPcbFIHibyI1OK5jWUVxcPsD+2kUIgqCkKEqy8stsNhdoNJq4jsbtK/mB5xMEAR91D8b/RgjV0DRdynGc64VLKPYBVqlUUfi4MsdxuQzDJGIfTW+Ka0zceLOXcDgcESzLlnU0b1/6+4ORL+P72zbQRQT9JR47EL/YUT9oKXN3NC9fLBiang+n1VUgFbbueVqt1hL8fEnJXUqby2l/S/U8xnnhAnQIIZUoihxFUbwgCBz+eUf3lD+EN/79dODAgf07duy4oCaFlDXwtY1M8PqKmNxeRkBGQEZARkBGQEbgH4nAM888c80HH3wwz1+LhuLiYu3OnTvvjYi4tdfBgzc3HTHHBK/QLbF7X/6ls1O12FsUK3FbH0OfnzldOz7iflsvXROBZC8gZ5wYasCE14Lum+vxz90LUrWldizN01mmT19dC7DdCKAVAK6uAzAZKUoVp1L1EnmeQqJ4nHA4UAHAvmiAxTaAc8qvv45l1Gps45AFWXyx9bPC11Wvdtvg9FbFi4mFbybyoGbpudfY57u/KajIcOHHgt3O4/SYtHXlg2PEJPaTSe+Y3sy6Rzc3ZaUJx+5SeD7X+wn67n13AraZ8JzDz/XIVsuMG5f0J8D8qEal5JwSrKidNq026aefXjhcVRXX7Ok7adK8K3755ZEztbVRzUf6pW2+RjIT4MkygDu6AoTwALdXAHwcCTChqlFV21iUzrfLSfAmAegEgHAHAA0AOcpGgveTzJSUs1FXXrk+tqysS82vvz58xh+C9/bbXxyQnT2w7s8/b/JD7dFeITkXJpjsXhjVSK7jwm9PxQOMqgPY0Z2iblcwjFacPz8BRSdVUy/ljSduj37KPDJsqt2Fk0ut7SqYhvfGpKgnbJ8Vvqpq9Os1Nvv1ughe176Z2/Uj0yf5L6vdCV5VeX/T9OmWbFz8TqutiRwzYVmXjeMf3hPSUKwOMpWrHO/P7JmvjamAZ7/wiSRvb129Ebyuvpjofe/AHM1N3e6zbctdr3ApeDHBm2hIE4eKgxjRhigkEsT68mUET9eiEkcxOetfD8DKI1/AzamjQa9DxNNPP4V6aJXCnUN5KiVJJOx6wXYsE/htZVBpHQP5lNL5puCiX5qj3bUhO4YV6anQZZ01eWcSvK7jzx39o72zcm89rr9kCc/zkSRJVmCFcnuxiqIYjBWbBEFU+ksmByrmtuLExK7D4bCyLBvuHmN72IiimMRxXKY3JSrP8zqapn38XXGxVj8w83jbQ4FQjHf2HpCChLc8pYwhtU1HSV48jy9Eb2fmJsUXWCourrwC9Vniy7ye2nZG4UB/cvTVsgIrqxcsWOCxxkRHMfHUXyZ4OwNVeUwZARkBGQEZARkBGYHLDgFM8C5ZsuRjf4us4YS2bfvr9ayse4Kqqyc1KZI2G1as6BbLRZexczNu0Jv5+ubvVue9dQvI93L/o3km5WMTJlSxmndB1v3aRWlb67GC96lTY/QTo2dapasdzxUCLIgBmFwJYKFI8q9uAKFKhERAyKnmFQH+tAKYlQCLbADZmo0b4yilkkYEkSvmiOVmd4KXYUy0Wl2oyakWuWWZL9JPp3ziJH6xKhcrit2Vm1h97G4p4fJijVd1F8bGXEdOCXuvmTT1rNi815ZIxJLjxiX+6U4yBgffnzpuHBW0evWK/ec3jpmcPPnlIevWLXR6rPp2uZOZb8UAHNcAhNsBDhgAHi0CmFqN/X99GxO3xuPi8SgdQLUegCYAoqoBch0AbzotGqZOnTt07doFTTH7puAdPXp5j8rKaOLIkQnNReikxSi1kNxnIQCHdQDv52LiH+DBFIBkFiCMAqDVKtU00mpVWZcuDWIqIrfAm3m3Ywa7+cK+ythiBL+cwCS+y1M6XBEn4vVeVfQ6rk7d7Mns6uhOCrvaYYuGt1NXWQoyy9CMGRtqsK+0RjNCf+ONy2JJRhBrLJECI9jYPWc3oWpGV32xCN4Xt9+huybxVvvI5EmOE2V76U+Pva5+fNAi89t7HtI2e/D+PlU3rcvjjh7aHkjkHGQ1US++emSmcs7Q982rDs/RPzPqPlhx+Avilh6jUZAOiGfnzYa4dAa0fwuob7DI5VcBWd0XCkxjIZ+knEz7Rb9UOfH60B9GCgaImNuZkweS4G0idIEkSUIUReKfQuy648vzPH6rReLK7wRBKBHCrwcIa3vkLVaiYX9ZkiRz2lor7C+Jx6MoymkjEsirMwkp9zjbmSfMbreXeiN4BUFgKYqS5HEeKHywUtAb8R6oudpbB0w6iaIoeFNC+xrLxVr71nF1dF6XFzf+nJCwb4RAkJhYZY7V6AghQhCEKqw4Z1m2uQaDK0d/j/l7W7umPYAC+bkYCPLbW9xS7jcVzSQ6Q/nM8zzQdIuvOl5DkrqGeE8sWLDA7Xut16E73EAmeDsMoTyAjICMgIyAjICMgIzAPwGBa6+99p5Dhw5Ne/TRR1/1J16LxdLl9Omkmb/+GoQAaqnGImvx9k8+ubVFkTWXXYHLoqE1UYoJ3k8LXla7FLTu5BeOq22143QbXRTOPfTQEhPAISNAFwtAKAdAYbKXBugNBEEihA4AwBoRwGIDeJAB6MNs3BhEKJX1CMCEshwnHKvLllF4/hAtTyuVFcra2u4N7uQtVuW64sIkL44LE72u2OcmrzQtyL7fqVjGbT8tfFaXFhRDDtE85vRxaE+xmUzFww03zK9pJBnx9WCyXp8uXH99SciGDa8eAcBk5aZ4hqk0GgxVusrK9DyAGwt8J2TdyUw8z79TAK6pA7i30p/1P99nXhrAwCCAsdbGchbr1QC52NfXqTC95ZY3h+Tn9yz888+bC31V8I4du7T/yZPXVufl9fXRRxLbUaTYGgu64autQnKZCoA/dI37908dgDkY4EESoJcIsEkN0AsBxAtLl0ZAaqoDCKIMqdVdG84XqOsYcu69eb6EJUm1kJlpsT/wwNkCg6GqR8+e37JnzrxxBKu4FQqTMSiolEe629PLNcF16Jk1FxTh8zea9hS8LnuGCnMRqWH1aMF139Vj64Zt2evZV3fe7fQ0vavbk457k6YTNCNQBImIlw7PhWFRo/hRqffbVx2erV559nOyX2gaLB/2MpirC+G9z2dD6HQQCj4HNLMPWFbuBtHyIhxn9M0L5m8qPvcjRIqOXDitH4VowagOmeDzAD52CBTB21HCx8ewL1pzTEoSBKHFR4kRQnVtkTMIIYMoiva2rBqkWBhctKQ6MJH7OrsR+vjFUSQAVLdHYGN7iM4guNtLJxBzIoQUPM+b2yNn29v/WLWJX3oEktjDOV/KZ04qgea+Nlar1UzTtMJXkjtQRcmaihkqpGx/FwHdbPje6PeEL9LfdQy0wvVSrn9rDDszFn9wkxqPzWY7tmzZslopeyJQbWSCN1BIyuPICMgIyAjICMgIyAhc1gh07979pdra2oR77rlnlS+B2u32SIVC4fQELS7mVq5atbAQwEIAYN5TKX76KaQkJ4NTuYiv1gQvViwmqnsJrRW6vqod53f73FqWr7c88MCZAoBlMQDxNoABZoCSFID7lQAM0Xjs3gwAz/EAA7IAcpIBkqiNG8eQSqVWJMlQMcPyLaytWIGWDnjfalASzGP7n6OwDQOODxO4LiWyq1AcJn6xyviUeT+tofXIZSnhKiiHc54W+7z10a4PsDwf3sDzKqEtxSYuqkULDBo9ekOJO0muUPRgb7rpq5QNG17ZC7A2ESA1VKVKIRUKK1Nbm2kHKK8AuM1HH1p3MrORjAe4wgyQ0AGFF1bwftoHYDIDwDV9j1aIAEsEgDl/YwXvtGmzhq9ataTJL9Y3Be+ECW8N3rVrWkF1dUyx9D3qbkexE/tfYg2tqf1CchU0wMJoADIK4FaWYVhCFEEUhD8ogDzh3Xfv5rt2JSmWDbPSdLjTuy6wlwgcV6RgmDj72bMl/Jw5R3RXX32c/OGHGuyPXIxxxPMplQ10cPTQK0sN4Sbx6TVHAxWDO8Hr85gCR3BFGXpdbAilDFICQRFgr20Aa3UJ0DZAWoYHBDbCqBcIjQ6TJGdh0zez4TAHYtFJEK/Xgf1ACJRb7gQf97PPkV7QgbSx2vAPb+l7Xfq53OrqIHVeXtJpggh9o+Mjtz1CIAheqX9Md2YeF2PsJqIB26FoPM2HiSiO49Qsyzpaq0Y5jitlGAaToJfk8vXYcntBuohdd6LO4XBgpWwETdMePxub7uNCe8TFUtTiHDpK8LoIfpIkq12+uY0WomKTfRLprPrYnnLRbrdbFApF83eQQGyAS/nMNTQ05Gg0mihvnsut83TZE/gae6BUqoIgqCmKaraYCsQ6SB3DH0Lc2zPoK1EuNVZf2wU6t9bz+6PCl7LHBEHIWLhw4fl6Ar4m7md7meD1Ezi5m4yAjICMgIyAjICMwD8LgbS0tOerqqq6T58+/WOpkVdW2ibV1+vGGQzm9SEh7E+4X3Gx7bNVq5Y2H5VtTfBKHdu3do2EWEFBXM299/5QCbAmAqCLFeDXYIBrlQD3MwAiTRA0IIT/MHxdAKBKABQRAKn0xo3jSKVSgbDnLUHUibGxrJWiRKKqqpttXfEiZU/dUN7lD+xbXOdbKxRFBoTUVocjqF0C1eEAcdQoONlod9BIkrOsVXvddf/rsX//2FPV1buTw8P/FUQQAGazkTeZgs0AryGAJ064iD/fYjw/j2/9AGjaoeR51gbg8rbFGHoieJcKAE85CV48x9SpTw9bu/btPb4oeDGZOX78kgHffvvsX41zSr3aInifjQN4ppksbTka7jO9C0B4KMAcgWEKlBxHigA4v7fR8uWzzampSSRN63gAZSdYCJwneE+cyDasX79M2LnznX2eit/FJPcYVqoLbxCe/fIvqYh4a+eJ4CVEnkQkLQISAPDmc/pDX3ghh5UkavMM+uQIgmo6fIsBqj2bRbBiHR/MMiJB2JmYGABEIMJiOwunC2ejxe8D1DnAHt0Liusmw0UvqEab1OHhn47r8vLjG5otT1avvj4oLy/la6VS+RfLsvXecPPnvr8Eb5MqEUPrt6LNn3gvhz4cxzEkiTm9CwurcRwXSlFUHSYAaZpuLtqDyQSKorpfivj9KTzkT5wcx6lIkkTuuGBPX57nBZqmE7B6FxekQwjZfD1y7U88uE9HCV5RFPVO7x8v/srtxRcogtJ9DikElr+YeeuHX1ZwHKdhWZajadpZsA9fnoh/97Ewyc+ybLs+1Z7mDkSuTcUFcfG0gFukeMOraR8GxGbChfPlQu4GOjdPWPrz/LRHOuMXdXa7/cTFVu66cpMJXilPjNxGRkBGQEZARkBGQEbgH4/A6NGjR+3Zs+eNJ554QrLnZH4+MWf79unhERFZTK9eO+oRIhqqqmJit259tNlr9tIQvF+EA9xTDvBZOEBvCuCKEIC+DEFoAaHDCACLHatNAGdVAA9RGzcOJ5RKEgFUAUmWQEwMa6ut7d6u0kSlKlPxvBb/ndVMIiAkUgxjB6zSbb0h9PosrdUazHFcUHNBLk+b5jzB2/Lutdd+1L+6Oqg8Kys3iiDuZuvrI7AUGddiB4DXEcDjfhK8/m1dg6Es7brr3gvOzs5vOHo0uA7TddgnFuBEFMAVRoAbm/D7UgOQXw3wtNOi4YYb3u2rUtXCpk3z/vKF4L3qqi+jdbpy1ZYtT2b5HvHnIQAp9vMWDRYKoJ5qu5BcNQ0wuieAQgcwhgTQkQB4f5gRwBFbevqdRUFBQ2wEEdkJ6t3G7Hh+i4EgYhxdu67r+tFHo45hP2lPMccmdx9argk1O57fEFiCVw1qF5FLcRZWU12sqWmgkF1UCnipKS3NK6KDrEA4HUrOXwJHQE22QZ8YTpIsABJFp1FHXXYeKMRavnusylRaataHh2NAEZhsZ+FUySzhg/8BZ34YjqojoQMKct93Bu6hqNUlha0ZHTnvsa/3tR7h55+HBuXnR4DNpjELgiKDYcJW+zeL515SCV5fPDMDGd/lOhb23eV5XsMwTAtLGezFixByFlxrqhTPY3Wn1Wq1qlQqVWfl48X/NWDkkrf4MYlHEIQde6vitgRBlLEsG+2tX2fdx+tBEITfKj2Hw4EV2R1SfWL/ZXeyP1C5BoL49DcWl6oSq5PxRxgm9l2kY+u4OlpYLEB5dhFFMceDsp6/GGRpgHK4pLYcbe2Vjq6vtz2IXwq1ZX3TXkw0TV+grBdF0WQymTKWL19+SYh+52eit4Tl+zICMgIyAjICMgIyAjIC/xcQmDlzpnHFihVbR40atTAtLU2SD2teHvHON988W2+z6XiDoVipUlno0tIuLb64XRyCFxNipUx2NlgfeOBEEcDyKAACARhFgKF1AGe6AiTTABQJEIcArkEAzwAAKwLcSW3cmEyoVBQiSQCEzoBSmdpAUeo2yTud7qyB51UiTdsJAGzvR/E8jw1+CUqhEG0kicSqqq7NRC5F8YROl6MxmWKtnshf9/3jieBNT/++S9euh/Xr12MP3rWJQUH6hJqa8U4/X4CdNEBNBcCEi3akHSuKBw/e0OP06fzK1NSq4Jyc/lBcHJ8BUMMAfBcMcJ0IcCYYn5wF6FcKgEWRzxUNH/5jN7W6ityy5cmmImnSLBrw3rr11vmRJ078y3zo0C0Vvj9vziJrwQBHNY1E9PA6gAm1bfsWfxQGsDYcgDI0qr/7EI1/FuCXAzkVAEU2gGtr2yaIfY/wwh42cujQqellZdXmrKy+Nk8xY1VzaHj//jXaYM4871v/LBrsZhJICoEoEM7/EkD03X0kRdMAGsQj0hDBo35h9dSeX5IaFCpVpEV7hVVssNLIepwm1WcddP+EKsXofuVAYAK88VLt+zw5eXCYIch0klDZSkE0NUCFxYK6JppKJw1VlOzaZY/S6aiwsBRASFVl+2PPCXJXHZRbxl4cWwZFVmy4PaXQWQhSczKxT8iu/poXHtl0Abnrvia1tVr2zJm4oL17rzBRVIzkl2CedkJTITERFxDbuHGj0+d3ypQp3wdi1/z/NAYmubDCk6bpGlfeTV68mFB1/h7CWAuCwImiWK5SqaI6E5+2SCR/FHCdGSceu8nuwMl1BKKAVlvxdvRYPiaqMXnZETwCRe51JIZA9/WFOO9o/oHYv558fDsal6+YBmI+TKhjH2OEUKj7546vsQSyPca26TnuFO7SX3ub1rY0+DTBoUOHTuzYsaNZFBFIHKSO1SkgSZ1cbicjICMgIyAjICMgIyAjcDERCAoKWhEZGZl38803/+FtXofDoS0s1C5Yv/6VsvbaDhwIar0efCvB621yj/c5orp6i/bo0f/pAVQiQIwNINEOkKEGCA0FuI8FCMU+hYQoInzUXgTAX4zHUYMGBSONJgIsFrNAEJt4jeaBMwAaV1GPFrP17782obi4p6W0tK+TaFQoGmiDocAQFnYqnGE4e07O8JLk5IOUVlsYnZc30GkloFZXqgyGcvuBA9O9FgcTBBB37IBmkvymm+b3N5uD6rdteyizMRAbmZLy/BVFRbHIZlM7AKJqAMb5UWTNd5BjY0+HFxamlffsua230ZjD//GHuToycpw5Pv7TPsePDy+2Wq/KB7gtFeCrswDLIxpneK7YZS1w001LBuzdO+l0ZWWvhsZ70gjeQYO+jo+MzAz7/vun//Q9avce2EoCK06D2jmmiu0Z/hsOcFQLEBZGEFNYADuBEH5hQCGATxwACw8BzI9298PtWFwX9p48+fnBGRnDz/7114D6tmKOjMzUUsqxaRXaMLvjhY2+FVnjbSSs+i0eCmxaKK3XACWIYAhyAKoBsI5mQDmA1/FVKlS/nzTVWYsAzHqDcbzGItppzoZPBWsQEPMBjH3tkF5eAfeMad7b2kOzUgbbd8bcNsxCdunOgChYIfOYWWAFKBg/HnJra4F+e3bolZqgGqAYQaxTQH3F83CSYpoL6fgMp/J4Sqytd1Zhex0xsavb2ztK36ACm0WlcURUc4kMZ3/wjt8kY3f0aFf1jh1Dz1JUlGQrGxwTJiMJgqAFQbDjN0IuJZtUBa/PgPx/1MFd5Yk9W0mSDO6IarQj0HkikTrDA7YjMV7Mvv4QvE3K6xiSJOsEQSjHhJq/MXemP2kgiE9/80IIRRME0a4XvcuyoaM2LhhDTLK7fI+xvQd+ceJLsTNPWGGrFYZhOu0UjDu2eH78/4F6mREIstjftffUrzNVvFartcTfl2MunDBJvHjx4oxA5uzvWDLB6y9ycj8ZARkBGQEZARkBGYF/HAIajWaKRqMZK8WH12KxdDlzptvj7nYMlz7hShrghViA8TUAOhETc41eoau6ANylAah5y3sAACAASURBVLgGCKKKQugQAjiOAPIRwFCCJBMJkozkeT6TB6iqAJiW7SmXwYPXRyuVZv3Onfde8EW1X7+fU1NS9mt/+eXx4w0NYQ5MvvXu/VuMa5xff334jK/4pKdvTo2NPcH+8MOc4+59J058OX3nzokFFRVdqrFHr6/j+tP+jjueH+pwKMwOh5pWKk3Exo1zjgCsDAN4suyqq/5zRWbmgPqysjvPAtzcHSDSAbCiCcMHkwGurqdpLjgsLDO8pCSxHiC8FuDGAoAbmzwxf3baN7R16XQV7Jgx76Zv2PDaAX9i99zH6T2MLvTQxT9/LxKgMBRAbwT4N0mSFqAoB+I4LJT5gAN49wDA29Fte/h2LMqePbelpKQcVn///dMt1r31qAMGfBdX0vBsXLEqsgae/cKJYUxVZlRRSJcSrxF8+mMi/N07FCxJNFjVDMBfBKhKBcJaQCLNnVyQ2kHzJgXXUBdqB5gHALEiRf2bIelSLQcJAuB3JMJbBNCTRCDeBbimbyFM/VchfL4lPjrynagbehTSkychoCggFBSHHKWC+P2XYHr4YTj+xZyQHkkHhaCksNoGXCLppBmoHSOhwvKKfwrekPXX9TaWhCgsPMXaE0prLal59e5krzuxO3Lg6ZKBA0871btnzsQbUlPzm5TwXhFrbvDNN8P1eXlpG0kyqF3VL+6AENJwHIf9YDmSJC8gM2SCVzruUlsKghBPUVS+1PaBboc9JvFRZIqisP9tFCbIOtMeItDx4/GairIRoihWiaKoVCqVfpGsCCEFtoxoHaOLcGuyknD9DiNpmg4SRdFAEEQR7sfzvJVhGJ0/OXa2svFSEryYBMdv2UiS9OgN3pkEpD9jNxVIbPGin+d5HU3TTS97/Vlh6X0CTYB25osD6Vm1bBloEts1OlbeAkCprx7mLozwZ+GCBQsO+5tXoPvJBG+gEZXHkxGQEZARkBGQEZARuGwRiI2N7VpdXf2FFB9ek8l01YED1049dOgWJ1lyeVwVNMAbMQC3NHsAN3rUvhcFEBkEEKwECCUAuiCAdAJgiwiwHQDCCIIwIoT0tQCPnQBgWpCmo0Z9mMqyFkahMKk2bXrxUFu5Dh/+eY+IiEwdQrStri7Clp2dXpGVNdgtFt9QwgRvSEge/PbbeXJ46NC1cQQhav74466LpoZIS9uVmJJyUP3jj0+dSkvbGX769IimNW/0tu3de0e0VltN7Ns3qhTgnBLAIADUUgDYBzLeDlAZzLI9I4zGaLq8PLkeYDcNUF4B8HFTZfP2CV6M2m23vdJvz5678svKUvzGsxH9v9QAh9QA5qb4Yu0AV1gAktxIiHlpAIONAIU0wACCIGJIhMoQy2aIRuMmYJgKR1HRw+c6y6IhPv5YVP/+P4V8++3zJ7ztmOi4tCE0K1JdJj9areCsBl1VrVgeFevY0fvWY7hvbHVWeGFwinO9ImvztaXGeBNtrtWit7en0o6pCr7UxBAonABRBEDzERAhQBDXExQZbrHZcEFAl8dzbD1AzxCGCdcIZAyIjr0IoJ4AZpwAxOsAhj520PzNE9ar2ehrXmGv732MnDKRB5LgCJXaIdiKAP24DhruugtObXsA0oaVhumRocYKNC9grngpCahhHZxg9OBbEaAStSZy7fger85e73wut28fEHs8M9ZY3aDRY7KXtCoYrNh1J3a9YSrl/n//e3t4bW3kdpIkL/ASJAjiDE3TdRR+K4CQrb0CUTLBKwVt39pcaoLXPVpMjjgcDuz/26n2EL4h1LK1i5Dmed7EsmwKz/MZZrOZNxqNXV0t/SXIfFHwtiZMzWZzgUajifM3t84m4fwhOv3NxVM/nufBl2J5OF5MqCsUilbG6b5HJSV39z3jaf909vq0eg4DamNwKcl9b6vVGUQvx3E5DMMkeZvbdR+/XMGKb6zyxgUuFy5c6LcPt9Q5pbaTCV6pSMntZARkBGQEZARkBGQE/vEI/Oc//+ny4YcffiHFhxdX7M7P176/YcPLl0wp5RlwV0GtYSaAWhrg7q4AmepGomqsiqIeoQQBq3qtAsB+fFyfoqhoQCiBE8UsRyPxeFuzn+11132YSpK8oaIiqe7o0bGSVLgREVnBUVFnwmJjT6k0mmrWajWYvv/+6VO+bhBPBO/Uqc8MXbt2Pja1vWhXeHh28IgRnyVu2IA9gN2vRm/bsLDNEWFh2VRR0b0VdXUPljYqY50KWVxHHQC+7AVwP2kwlOpIkhdramLMAK8hgD0cAI0AvBO8o0b9L7WyMgGOHr1B0hpcCA6OdVM8QHYwgIkBGFICML4A4NGkln66OO61vQBuUAEUMQDHSIKwkwjliwBEDcDfYnp6DKNU9hT37Zst+Wi/L4tlNJborr/+g9R1616XoHoZm8ayNqZ37yeri4p61mIP7EmPPHflt8MeOH7r/g/7OBoUZmuYBhBJWMNrixTV2jC9aBP4w9/wrN3+EDLViqQoxqBGC4q3ASCeBzAwAGNMjevo8ngeUwDwdQJAbhhFs2oRJSJEjAXgPwaCshA0ZUQC/zcYQ2aIdMpH0GfYl+RtV5mILj14YBAnZB4EARxQNGIEFHx7B/QaXWFQmgmCAkOt1R+CV7ABeWrdgHhHXvcIlV1FjO7zV/HzEw8VUJTzQXdemOzV6SwOl2LXlzWQ0nbfvt6RntqdOJHC19WFf8eywb95G0cmeL0hJO2+qwgdPo5OEEQQJtil9ey8Vv4q3zovIukjtybkOkDwXlBgThTFYJIkL3hR506a8TxfiS1NKIoySo/6fEspBKQ/47r38aRK7eiYvvT3JUe3o/IBKWomZW53BbUnMpfjuHKGYcJ9ybkjbf3dw57mvJwJXhxvoMlzQRAiKIpq147NHScXPvgZOXDgwP5L7bvrHptM8HbkKZL7ygjICMgIyAjICMgI/KMQmDt37pDPPvtsRkhIyBkpPrw2my0mJyfime++e0ZSUbaLA4aroBZWkH4dDtDF0kgi4gJg8cEAdzAk+Schivi8fR0BkAy4iNZ994Wj2FitQJKHeJ1uSBlBKJxEUVjYkVCLRQdmc1e/ciQIBxUZuT+qoSGpxmSKM+Mxi4vBvnAheD1G35rgHTducffs7IG206eHe/XyDTTW7RPLldSECQvTT56cUH7u3JWtCH9MmDYSvDRtY4zGUmVlZUIDwOsIYLdkgjcl5UBwWtru+B9/fMqpTPX9WpsI0CUMII4AiHIAfKMEOGgCePMEwDNx5/10cbyf9wZ4gASoYgAUosGQq6mrW2MCGJDTWKTtzqopU54d+uWXb3Ua0S6dyL/Qx/jmu97oodVXhXyxfMlujBNWXatUdWxeXnq10VisqqyMM9fV7YgESA0BiGcAVJjIJgBMDgCGBzjAA4TxAPgYcGuP52oa4Jt4kiyIFkVEAlxLEMQwEWFYYCMJwNgBbrRper6g6pO6gY4JKaZiQ23W3l2gNDg41TZ48Jmyb56HxJTdEBJkD1E51HbiL87k2HUdlFpelm7RcPzz/okV6ntC9bp+quAQq9mWcZwcSa+reGXKoYtWbLC9PbhnT9+gnTsHGBFiz+n1xjfaaisTvL4/yd56BJLI8TZXe/c74l3ZkXkD0dcThv7g6u6zismeJtWpjiAIqydCCP8Mt6upqckIDg7u5W8ugSa4PMUhheT0N35v/XiepzGYSqXSW1PnffyyAZPldrvd+b1GoVD4zXO1l3drIhDvGZfKuLX/rdVqxcp2laQEAtAoUOvVpE4VGIa5CLUl/Es8ULk27R2B4zitUqls8cy2FZn7i4/LyXvXFa/fG9+/pZB7yQjICMgIyAjICMgIyAhcOgSeeuqpXuXl5YkbNmx448knn3xSSiTV1eSAzMzk+7Zvv0/y230p43a8zTE1wP3dAG4vB9gSAlBPAnTTAvRlsBcvQA8AqAKAAgCoh8WLR0FqKoEIIlvUarvUNZLCuEBaoYbjFMBxYU5y1teLosysWl2ibGjo0uyVl50NlnvvhSxvY7kTvMnJfwanpe1I+Omn2Ue99euM++PHL0w/deravOzsAR4tEiZPfm7wd989c8xm01/gtwiAyVVMJg4QwsOzDeXlBWaAmgqAFZIsGubMgajoaFDExm6LLSq6ugQh1qdj/AhxhMl0IhyhviRCFpIgtAJCDRTALtDrryu22fbplcor60Wxgc7J+VX5wQfrVACTWIChPACDWPZXBc/vM4ni6ByACbVY2XrzzfN7VFQk0JmZgwvLy5M7aBtx4YrdcsvrV+zbN/FMaWl3Lx6FFxK8d901Z8iaNQuxPL2dC78IwYpcswagUtsotQ7iAGKqG4v22YhGBXZbHs8fJgPYowGeaJoDvyypQwAfAsBcC4CDAtjKAOy2jRhRpU5MjEZVVfGmqKgc9tlnl//586uQYMkATWWVUVcbEUdaJ4aYaibt+Mvb3iUtLCsW63T7N45NJob8W8HaFSgk3GxGSARy0xK0bu5vJ/S+2jx4m9TP+6dPJwRt3jw0k6Lil2E1oqdhZILXT3Db6SYIQgFFUX4f7Q9ERJiAo2n6klaL70geno7/+0Pw4hiwBydCqNBms9EajaaLp7jcFZEcx50gSTLWX/UuHj+QBFdbOF4qFScmGAmCwMUEOal5ugjeQGAjiiIugFfkCRdRFENJkpT0MhzvMfeCkx3Zr1L6BoL0bzopAL4UmJMSW6DbSN0X3ubFz64gCCaGYSKljNn6M6K+vv7w8uXLL7Ax8jZvZ96XCd7ORFceW0ZARkBGQEZARkBG4LJC4JprrqEHDx48ZO/evd3//vvv2x955JG3pARYWclfd+rUFeP27p2MizFcJleGEmBaKsC/SwEOawHKwwCmUgC5DMA9uIwM/jMQa3QBYDksWfIU6tq1jiCIClGnS639OP8VZa71NP3OwNfpkuqo2qdOjdGfMu+nw9hYcXmvvXXhijjx4/wXVauKXneSlBpajxZ031wfzsaJM04MNVQ4Csl5Xb9quDF+sHJr8Q5+bf6HzKIeW+o1tAH5Q/AOGPBdrE5Xadyx4z6vvqydsQBXXbWmO0KUbe/eKReoh72ra11kokUTElJkFIS4itrae85KKbJ2992zrrr99jsFg2GAWa8/Y7BYIhw8b5SkJDmPgwgWS7EOIJbAZC9CPEGSKhEgEyjKxlNUOEfT4Zzdfkp9qiiXmrnykAVIiwqKaynIMgiJiQpeqexTkpFxe6E7tuPHL+qhUtUrGcahrK8PsdbURFkD5Y18/fUf9Cou7lJ1/Pj1XpTeLQnehIRjxuHDV8evXr1Yon2Eu5VGe4Ru612FlbwfDQC4h25UNWPlr9EOMFsBoOMAjLiAXT1AjzIAOwlQR91wQ3Z8VFQu8/rrK5x+uWYzkBQFoFSC+L//3dLvbFqu1TTiaAsLDt1vA3sqKo0IrAolW69h8FsXSuD4nyrCFNS1Uwl9qNX54uVyJHhxXIsXT40kyZgpbZFVMsEb+E8rl3JWihclJst4nhdJEpf7g+ZiXx0lcARB0FIU1YLYwAQJtpBwn6fp32RH5ws0ioIgKAVB4Fi25cs0TODgufz1cXX5wLYew0UeYULJ4XBkKpXKfh3JSQoZ1ZHxcd9AEIb+xOCr927THPj3diL+t79EvStWnuexBUqNp9htNlu9UqnUS81LFEU90Xh1uqVKR/cE7o8JaYqiAsoRusbFnwUkSSKHw0Hgz6OOfCYEam+2flnWHoZ4Thw3xge/UOA4LnfZsmWX0d8EjbsyoIsndaPL7WQEZARkBGQEZARkBGQELhUCs2fPDmUYptd33303rKqqquv06dM/lRJLQQF9z7Fj/7ri5MlrK6S0vzhtHkkC6GMGuK4e4IN0gIk0wFESYBr+Lk0A4FBZAFgAixffCampiQigBPaZ/3C8kTNTMTpyDHo+aXM1JnJxvPfFv2bdVrmO3VG1QfFa6saGF89M1F0Tcrt9ZOhkzBY7L3w/13KCGhx0A/dzxYfqp3v8B2YdmQv3xr1s6aXDilAAfwhe3K+zbQHaWxP3Qmut22Gf4qqqOPDuUWwmhwzZkEqSCmsjUXyh+tR97JEjP+xC0/agmTP7KSIjw8n/nvtIXJG9xKmEnBbzggWvh6t9ub2AfOr09fq5KStNGOfW5PubyWvtwVQyPStzDF3B5cOzcR+Jw4NH8HtNO/mvSz9iF/b4qYGgCnVnxSA0848SEZCNhPxzCH7/nOihSOOCg6+q2rPnnjZV11hhnZx8KFSrrdZ/++1zErxz20b7jjueH6pS1dOZmQMLd++elt3+s3IhhjfeuCDIYCgLXbNm8bnWfV1q6EA8fxbLSSPHGdUEEY0ACIRQHskwFgtFNfAsO8BcUJCLli4trAQYZIkeOnBw8qByMiS6oqFHKNTOGAUt/HLXrbsu9U+K1zaMOnxcMGCrCIDQVWMH96K5+ujoyvrw8BpLdHSl2WhsvPf85wMSd6v/HaLu0s1JOJmPH6dHshsqXr7j4GVh0eDC97PPxhpKS7vMVqvVzd7A7tjLBG8gduL5MVz+rlIIjqbj45ixueBvfjdPXzx4MwHrIo2bCgg5P4vcSGJcWMhB07SjNaHvhRgJiC9qYJF0EoE6hULh8QSBP0RvUx8S2wPYbDb8dtVM0/QAhBAm9+oYhuFEUcxECIV2RL2LcZCy/oHG62KMJ+WlRRtxNBO8TfjggmuUP1YN7RXO88eWBMfBcRzFsiwmBl0ngEiaplsUu+0ovi71reulCh7PFxK1owSxp/i9Eaa+xNdqfKyUz+woZqIolpAk2aJApKeYXUXVSJKsv1yJXRcWMsHb0V0h95cRkBGQEZARkBGQEfjHITB79uzu+EjWmjVrJrIsa540adJmKUkUFaEn9+yZmJCTc0WnqzG8xUPTDqUg1CiVyv9E2WzVJEKJQQAzRYCdFEBfEiCp6Qg6rn1WDYsX94XUVAHVCAX8m7mPMyOCrxUzrGeJF1NWNSzKfVoxPuIBGyYOMZH4Xu5/NI8lLDG/fHayDqt6cSzDg29zYNLXneD9qfxD1b+irqB+KNgp4HuumH0heNPSdhkqKhKdeIaHZwXt3z+xMCtrUAslqTcsAnG/7UJrALfd9kq/PXvuyi8rS/FqVdCv389pQUFF/O+/P3CuPYI3NvZvw7BhX/X66qs3/1izpryfItyOMO7PpHxsMgv1xEtnJuleSV3fgJXUZr6OwArrPPspCquo8Tq5k+/YlkEQault5RtUedZscoBuOPql9mt4PPn9+pfO3qFtJN/7CyY225DJJPFP/nwQF4hDFB0iwob/KNIpneXw4YlZAJO95nf11avjBYFV7N07+QJyVco6YHL3q6/e8MHb1zNJ3rfv1qA+fbamrl69pIVVw6efQkpyMjRZY0iJqL02COz2UrUg8BRW8VKUklMoQmwcV8wyTJz97NkS/oEHzhYY+q8PTZ72ZXz3EQIfHF5vKT4AdNcqqJg5rqXn7nsrb+xZ1aDR8iq7WTCYdWlqe+20m3ee9hSBzQbkq1/1T8ioSdA4BJYaFJ9T8/xtB1uQxh3NLhD9t2wZYjh0KH2RwWAo9jSeTPAGAuUWYziJjUCTMZ6INZcalabpFiQx9p3Evz9dUXmLxdv9gCMkcUCHw0Fh/1SSJNu0xJFK9DZ5v4pY+duegrS+vj5Dr9d3lxiix2YdIEElTYvViQ6HA/vHtiC+JHXuYCNf9gr2P0YIiZgora6uPhUaGprmPj1eE7y2vnrJms3mAo1G49ECxV9fXU95dVRp7A1qX7DEYwXadsXb/N7ut5cfPkGA77c+ReANE/f7WE1PEISyLXsh97auWOfPn7/DlzkuRVuZ4L0UqMtzygjICMgIyAjICMgIXHIEsB8vTdOhK1aseDwxMXH36NGjJRW3ysuj3962bbqyvDzJKxkWiCTxkfS8vH7OY2AKhclot2trQ0Ly4xITj8XExx9HSmVDodVqtWzZguJstltUABoG4G8KoJAAwAWcsTVuMCxePBjiuljR24UzYVr0bFu5PYPdU7eTfKnr+voF2Y+pb4x8zKnAxQQvJhefTHrH9E7Ok1oXyegiFHvrhvIui4YZCQvNu2vWqZK1XdB3xV9RPTRDeGzTUJZvMEvx4MU5YR9ed5yOHr2hxRH2QGAodQxPhb90ugp2zJh30zdseO2AlHHS03/up9FU1e/Zc3e2NwXv9OkzhuzdOyXr6aev1ruTkq41cGGP1boWsZ7ItZymMVmbpOopuCw1cEzDjeP4F5IXOfY0/CXkWo5T/TU9qC3VP5KDgm62udTY+HS2ic0wniWM8J9fizidBjFWSwUpbvpEEI+s3AcwP/p8Ibb2M50w4Y1eR46Mq8rP7+e1kJ67olarzQxVqeqhoqK/JA9DHIXJ9CX2GAGtdkoL5Xx09K5InmeJ8vIhzTHg4n49eoDahSUmxuedvV3nUpe7iPLWViR4/NZt8RqctyJZ2zAy9A7Htsr17MbiZaq3U1dZtEy4mJlpsT/wwN9FsZNndekxvVYbFmnmjaF1FoQAMpcCevcB8OiX++ef3cJYlhd69872+hnibvMgZf9d7Db19Srmo48mEADRz7opx0QXqSITvIFdEZc/aEfIkcBG5H20y1ltiklCrEr2pvT0RvS6r0d7xF17x/+9I9n5LVx+whRFdYiE9jfS9nx/sRIWE3KiKHIEQWDyFquknRfHceUMw+AvPB2+BEFgCYKIEQShgSCISpqm6+x2Oz6dpFIoFH69PMQKUByYu5q+9c9cxD1uhxX0TXYA2FfIr8vbc9dknYAtByiMLXbiwgpVvyZr1cnb3E1rhn9PYEsXv64AeERjYYHB0+RtnXCw2WzHLkdbBvccZILXr+0kd5IRkBGQEZARkBGQEfinI4D9eAcNGtSPJEnt+++//8aIESPe6927d6mUvAoLxeX79t3KCwIj5ub29+jVJmUcb21uvHHBQL2+DAGQttLSLpqoqHOs2WwUESIcWVmDizIzr6gwGCoVfftuodTqXO3vv1dF1tYiFUAwBRCCALoSACkEQF9YvBgBxP2C5uXdQZiF89aJd0bcJ1Tx1TA+cqa5t34451LwYiUp9tN1xehu4+D+M0w81omZykcTljR8mPO2YnzE/TZ1xdB6qQSvNwwu5n1PhdYGDfo6Xqk0aXft+jeWQnu9Ro/+75C6utCSAwduz2uP4E1L2xXet+/mqn37JutefrlfiIuUdFkvuCwaXJYZeD1cZCX2QT6v8I0RXzx9o+GasLusaapE8omM29QVjhLiodhnHbtrtpMJ6lRhc8UqBSbf3+j9MZfDgeKpfdkESdKIz8kVYFdlNZx7/jTAs3EAzxQDGCUVePNEhnsCx11RyzCVGoaxgsUS105BP67p7xOnHS1YrUecSh2Vqn/zplUoqhQUVae0WJJbKOmxchy3xVi6CFq8P12q57asSDy1dVeq/1i2Uvl44lLzebL4Sp7nS9kzZ7LEGTO+rE2c8mt4+mMmZVhkST1BAqIYgMxlgN693zPB63UT/cMaZGbG6L/7btRZhonEFeicl4vwkgnewC4mQsiA/TylECiBnTkwo3W2atGfKDHRFijf0fbyw6pDkiSDCYLI9yfOi9GH5/lqmqaDL8ZcnuZoTdrxPLaFJbWY8KQoiicIwqM/PSamcbvOjLujL1XaUvFiX1ocd2tCty0CU4qCG7cRRTGEJEnek8rV4XA4WGxALQgCz/N2hUKBBEEIoiiq2Y6rI1hKwUpKm/Zi6OhedWHgS564QOLixYslv6D2ZexAtZUJ3kAhKY8jIyAjICMgIyAjICPwj0PAVXQNH9FasmTJx7NmzbpPShIOhyPEbDYb7XbjDRaLqldGxiB7ZuaVDRaLsVlRImWc9tr07v1Lb6Ox1L5797SzWMWL22Ilb7due8LOnh12gQ9wZGSmduDAr4MLCvZFnTrFsRw3iEAoiASY4RTWLV7MQWoq1hZmAEHUiX/UH0D7Tb/Tc2Jfd6wpWU6TTJT9fqcH7yYGqz4nR8+yflrwsvrVbhuc1gvuSkj8/y6V6dyuH5m+KH5W/1jy25b/ZS1i/skEr6dCa9hKoX//n1O+//6ZI97WNDn5cPCwYWviNm586ZTFEsS1R/AmJh4JuvLKDapff32wbuHCpMjWtgKYjExU9xLwWuyq/hobKTsv9yJ4jT/hiRU5s/SAaOLOiEcQSYKgUnUxfZTzmN4iNBAVjhLyoZiZ/JqyT8kbQqdyqE5LPf3JSsaOYm1QHl8FZ/qWAeAicfWUFIsGVxy9e2+NiozMDv3110eOt4eLi+B19wx22X20VtS+n/adOYhS0Turt1Bv5M5y5nxn5EP83ZEPCg1kmMW9uN8tyf1U3+Ucsa0velfpXtwP98FY/lC+QoEV6e/nzNK4FLzzM6dr8f50V6pjlfSBus1M67atCd6Bxusd59XQjRlnZdls06dbs/XpzyUYYk7GInOUiDgadLFnhZuuPVwyczxcULDP2x76p97fubNP8IEDV/6kVAb94soBF7H64osvbsT/P3HixA0Mw2ByS4tVcfhnWDl2KfP1RQHWVECsUhCEUoqiMMlqQAjpSZLU4/8SBMEihGowCeVwOEz+FulqD4+mY8nY/1YSCSOFCLrY+HtSMl7sGNznw57GCCFcMC7farWaVSqVxp94MLGLiTpRFIm21v4foN7FxcPM7VlW+IJNWwQatoBw9yAWRdGG25IkqcSkY6v1SSJJMsfbvN5eHLiO9LtIYI7jEEKoWOpzGogXKv6M4aYkxUS3SwUs+XMT2y4ghGwURTGu/s5vDW5EvtlsrtFoNEHeMPblvpSXJgEo6tbCd1lqfC5Pcalr32rc3Pnz51/Wv9dlglfqTpDbyQjICMgIyAjICMgI/J9EYMaMGVqdTtfvxIkTsTt37nz8sccee15Koq4/UhwOh95qhatNJvrakpIU5rffHqyS0r+9NjpdVdLo0e9HfP31Sy38RaWMGx+/L4QgPo/IyzsdDDCYAniQaCR4jZCaqkAAOYii59j+6QAAIABJREFUrMLu2u3EAcsu6um4d+z19lz6xeyn6NPWkxDGRqPlvfbVhiviRXdSrnXRL5dlw+iI8bC65Dn1h1nv+mXR4J5TIAtkecMKH+dfuBBaWAzccMO7fXNz+5acPj2i3L0/LoZWXR0FR4/e1G5RD622mh0/flG/r75682Bj/7aLrGFCfsSIzxJ/+GH2mQ8+CIq3hO3Vuwh1rJxuXeDO3UIAj+xq63CUK1/LfkR1Z/iLYpp2hIhQDVHFHUNv5s2k/5PwkmNN6SryscQ3LJ/kPasbEzqJC7OmCm+++XXDyZO8BeCsCiDJBjC8DmBCLfbl9Yab+/0bbljWtbCwp8NiMQht+SZjgtc9twhjufGpI3PEq4OnWHGxPjweLib3S+m72t01P9EPxTzJv57zLPtC8iK7lo4QXs16WHVX5EN8DSjtruJ+WFH7TM+54ty/HlVMi3mtobG4H0dkZQlWfIK3LYsGjGmiKo3H851o2EsvyLpfuyhta73L59j9JYa7RQO2ItlR+bUiQZ0mbK741KmGbmlFsjqJVuliVUGRJKPgBMJxSrx17KriV17Ze1n/IejLWktpu27ddSE5OT2Wq9XqDFf79hS8/hCQTZXMEc/zwLKs879Y+Ybn85UwdhG8+LO8qT/+70BM4uLCWJgAwseWASDOFx/PjpCYmOjCZEzjKW2xWdmHBX4IoWCapn0+MdKaUJOylp3ZxlX8DeeISSeHw0G41rAjR7bbi7lJqQjupI47uYv72u12i79H8L0RjHj8jioWXfn5ozyUsp4IofhAqovbwrO6uvqETqdLJwiCEwTBgtcck7ueYuR5XkfTtMdCeO7tpeDvaXz8bOA52iP7OvI8u8/pr3+vlLXz1sbhcKhZlnWecMGXe3GxQHvv+rIWrsJw/jz3/nyutVd40huGTc9w6eLFi5t/v0npc7HbyATvxUZcnk9GQEZARkBGQEZARuCyQ2D27NmhDMP0+uWXX/rl5uZe/eCDD77nLUj8pRj7wbkffzObzdN37Lhx4PHjoyRZPXiaQ62uD+/de0tCVVV8dmbmED/IYjMJsDIMYJcBoB8FMNgAoFEsWZICXbvaCJJsECjKgU/lsRSlB2wNxzB6O0Ad8HwFo1KlmxDiCZoOl6RGRkik9PpMfUNDt2biQWqRtdb5B7ZAVvsr2DrG2NjT4YMGbYjatGneX556Tpo0r/+2bfdnVVXFt1lgj6J45uab3x7wyy8PHzGZQhztEbx6fZli/PilfdaunX+oPZWrK5bWHrHu5Pud4fPEOyNfEBESCQAE8/NvIa82/ou/Pnpu/Uc5j+rXlC5n0jQDhNeT3hYEi42eNEl7BGC4CWBmPMCsUoAESYpAT7jcfffsq/Cfi4LAEKWlXWu3b3+ghZWF+5pSlJlVq0uUy05+zmF1Mh4Pk7b3xb9i3Vr8tiHPlklMiXupYUHWE5oHIqcRakovLitYQD8cO4s746hzuBO8Q4JHcntq12peSP6xmufLGEGoo8+dq+AZJtqemppEAhDt+uqGMjFiorqHgBXqmFBvja97ri4P5HJ7EYWtGj4peEl9XqluzgH4shfA/WRQUIHWaKwRtVqHhSRfRuvW/eTRg9fbZ8s/+f7y5ZMj/h971wEeRbW2v6nbN5sekpBCAiQB6U1ARAERUFEUBSui/ir2AmLD3sCuV7wK1nsRxAIqoCIIIoiA0gmdVNLbZtvMTvmfb5MJmyXJtoTinXkeH8zOKd95z5lJ9j3veT+HI2k2y7IeL8dALBq8iV7l/5HcxARYSP7hv6iMDIUEOF1YIpFAUZRGFEWrLMsHGYZJ81YtthZXuMeOW2oXfSO1Wm2f04VFoP22FwHaUn+N68rj94l2DL7kLn4uiuL+QL1ngyGxGttGdW/QCb9amU+rVqtFtW27XrIs61qzQAi2I47jKliWjQwkgVVbbQe6JoKdD+8+G9W9mDQQ1fkn/KsaC4WivG1pTE6ns+R0JK7DWCRJalJnN/oso3WD52QYeg4HeiogkHUQ7FwggR7KsxEMwRusarcNe4zaefPmBZSvIxCsOqKMSvB2BKpqmyoCKgIqAioCKgIqAmcdAjNnzkzAL3dffvnlOJ7nDddff/1X/gbh++XD6XSOXbt2wuXBELwZGVuSFfUjyzqNmZmbe8bHH6n/9ddb9/rrv/l9PGb/TQpArQmgQA9Q7gZAT+HiaIAa8+uvT6G7d7dI0dEMUV2NOTUiKZq2yKIoEQQhiBRlEwjCIfF8oVajSXOybDoHQAek6HS7OWNkZCFjs2V6SN72IniRWMtz5tLPdf+qScGDysqHc8eaZ2UssKFyE4/SP3toign7VVTGzRNkLa4fFXMNj+UwQZb3cX5vn+DW1LsKxlOmPDZo1aq7d9XVJbpamxeGcRouuui9Prm55+cePTqgum2Ct1wzZsz7fb/+es7m0IltCRyO4yaAJEKWRYIg8Agn/nl/GEjSIWq1vewcd0AHIBEkaRQFoUBXU8O5p06l9zQQvMH57vpbj1de+XS/o0cH2bdvH9+UKM97bHp9nnn+4fnS4fojhDKnClF9XsQo6fmcX2ocjj9NVe4KeODwnbRDrCGfT3/LnW3sK3lbNCiK2u6WFPLb4i/JbMNAcV72V/UlxxgOccjIYLW4QdESKY5jUBS8HiVw5keeL/StEbzeViQfFTytb4vgxXaiooqNDGOHhISH6pcs+aEZwduYME3WaiGg58of3mfi/T/+OCfht98uXK7T6X7E+AIheM/EcbR3TG63uxTJLkzs2Vbb3sq69ooB+0aFZCAEc3v1GUo7SKThcX0k87VarUWWZV6WZSSiAj6S7t2vQhyh+lnZHEDyiWGYWMWWwbs84sQwDBJ9J12NFgz4csUYPRxKoEe8w1Ep+sSHhrRITmsZhgloAzaQeQhFSe9nDdtkWS4KlCxvq61Ak6e1hwq1JWIyUILZdwwcx2GStGaEflvrK5B5CqdMY+I49ICuliTpMEEQafg+wudNlmU8MRD0CYiW4gnEmqG1cQRjmRMMFqGodluLBd9Hr7zyyu/B9H+qy6oE76lGXO1PRUBFQEVARUBFQEXgjEcgOjp6YVxc3LGJEye2+occHj+kaRqP03pUEMpVVuZ+/+OPX2129L+1AffpsyqnR481JlkmqdLSrnUs6zQ5nRF169fflBs8SIvSALrHAPQWAQo1AH8TALusABcWAHwX9cYbPTtnZWVLBEHLgoA+dyaQZdljHUmS8SKSglptnF2W3YTTud1kMo2pCZTgxeRZkiQxBkMVabVmV7cHwasQt4pfK+KheLbmc/soTJzlnWzMQJll5Yh9GVdIeqs9myfIwuP8zUlof+rda699pOfevRcW79w5ts3j0UOHfpGUlLQvYunS5xpVrK1bNMTEHDMMGvTtOatWPbDlo4+IdF8P3sDmXwan84hREAgWgIYGchdkltW6AKoInEuWTfEQ0i7XPoNGI1N5ebG106eXHAVwUMH67vqLafTof3evquoMLRG8qN599tDVhgS6nwsJVmzrhGXCHNdPx+eZv61cRtwYf5P0/vHX6blZy+opd7H+yWOPUFfEXudRIyv9n1DUFlEPZNxGfnb8E3JM5LVupmRgLU134pOTD0XhBoVdsDfzjvYm/hWbBSWRYGsEr7dVhkJGn2zR4Hn2ogH6SHiSXq//3jx8+CL7J58s+evFd+4awPGUpk/128X2XDCCG8iYgVA75nEopKhwiV4CzObX0/zNSyj3rdYH81ANHuzlTfC6XK4+3377bQq2MXXq1O+CbeufVt5b1ehLHCk/B6NKCwafcOwHgumnvct6KW+b2Tm05Ueq+JaSJInccDO+A5WMJEk2vUu840WyqzWrgGBViUq74fqMtkRSu91uPHEUdqKn9iZ2lTEjgQgACe2R9AztHKKionoGsq7CVaKGOse+seGcS5JEaTQa37XX6voKZHzhlsGNCSQo0eJDp9PpsD0kndGChiTJpo1rtL2haRofnqC5wlAJcYwlFII3kP5Cabe1ePAdMXfu3KCt08Kdu2DqBz1pwTSullURUBFQEVARUBFQEVAROBsReOihh7IWLFjwVq9evZYOGzasRd/Vtv5o9CZ50Wu1tDTzpGN/iEvfviv76nQ1tZs2XXesf//lycXFPWpbK9s2jmjL0HBMvKFcBQPAyABzCICkIoD9xp497WaTyQiSZNDJ8kAaABNlI4HjlgnCJBLE34JWOzJfloGQpFwdx32UZDKt3gmAvr2tXxER+ZZevZZ3rq1NqaMoJ71jx9SjVisIW7dCk99boGtAUXsqqsmRMVdye+o3M95qT4dkJfIcuTQmzsJ2vVWYSMDhZ3j835vgbSlBljcJ3ZZ6F5Os9e+/MmP5cv9J1i69dF6qJEHEihUzdzWMuXWCFxPndemyrfuGDTft+PBDJjkUglcQSlhB4Bi3W68BUE7s1gLLEk6WNXE8n6+VJDt6dxI0rZc1Gie9Z4/LNmPG0prmvruVFAAunSiPbUKoFxK8JClYfv75rj+VNnBO41PqDDNzL7Lc2OUGaYjh7iaLC2/ydHvVIuPnJW+xk+Pv4L4q/5h5JHkWRGi7cs8duUd7nmW0qBC8zRW1T+nvTH7E/d/yd5nLE8cRkfVxBMd1d8bGukiWTQtYgR7qeE+soVpan/D6OUBSWkIG2hLJwQ2X5To5zuRwdelZzO3fFzniq1WpY+LLPWP/0wZ01SiomPAM5Ifad0M9CqKj154TXhst166qunA3QPDLAQnedeuG1rKsKzotrcD+7bfWlCNHKj9VCd4GnNEbR5ZlqiVPXyQrcMeNpmmpI+a00Uv0JG/fUIicjogvnDZbIkJbak8UxUyKok76nY7H9EmSxCSABeHE4VvX7XYzoaht/ZDUFKouKYpq9TRJIGPA2BptpnDdeTbdwrlwc4LneWzHohCI4bSHdXFTRKPRxAbSjiiKWkzsyLJs8C+uRo9k7EeSJD5YL2ZvorE1gre1zwMZWweWsTf6jDfrIlhLA6VyuHYWoZCx/hS6ocbUUiwcxxW98cYbbeZi6MC5CqhpleANCCa1kIqAioCKgIqAioCKwP8SAmjXgAqUt99++5Orrrrq0cTERJuiGFKOZyIebR0dRZK3tDSV69Qpjzt0qK92w4brT/LT7dfvh0EEIR7/66+JReHh60vw4hHSShrgWQAoqwOoYgAynQAFWoBeFoArWIABHoIIYBMALMXkay6ApHKA0bUNCbeKGIBuQwC2bwHI8XyRxCRi6el/R5GkpNm586ImcmrcuLf65OX1Oe6bnCzYMSlkoLcSd13VUg0SvKjoxf+fnbHQptzH9r0TZSmK0Evj/4+bsWdoRAVfRPpLkIXq3REjPk1btOjlxsRoJ0c9efKcIatW3V9gs0Vh0qWmC+sWFWU3JWS79trZ/aqrE1wWS4Xl+PGue3777cukhsIrT1JkZ2VtiDUYqjN3775od+/eOsls9khwg7g4gue/iRIEY6Qsj6LRhoEgDKIslzIE8YNbr7/2MIBBkuVyGtW9qakHE83mUti4cWT+tm2yAyBSBEBbjyWRANuNADIBMLwOYFLQyda8g5427e7zP/nk3fXKZzinx8xLLIqNhvL5nK6L688xDRWUeTJQZngh430u25Alf1byb/q/pf/24HFexBjp8fSX3TpdP88mSUuKWsWioSxfFPT6AmNamkkDkMS53TFOWaY6hCzDWI4ccbmmT3ccTRiyvHPfGQlxltQMRqd3UNYjfxLODVvllKxuO5mbL6mnxlzf8wZeIF3lNRGpkUV1sgzwBgnybUsgTI/eBoL36Y0LdS9t+UyvYGvWGOTlE+d6VIoTl88yWzk7cUXmCH7xpc/VF1rLyfOXzIgotlWQn4+fU39191H8lwfWsO/8/ZXu+ytetVq0Bs+GTqgEL9bdvz/VkpWV70lc9tZbkLh1a/+YQYPGXBnE4v6fLdqonjul4w+VADmlQbbSWVtEaEtVRFFMoSjqJBJXEITIUBLY+cMg0CRhSjtIKqH/tL+kfu25TpDclmU5lqIoUZblYrQW8Dcu3/uNPrZ1odpptNVfICpNpX6weLfUb6C2EN51OY7DRG1NVlItWTRg+dY+Dxbv9iiPKuNGr/MWf0cGk8zPa4MF/K3dtmIPheDF9hqTbxKtbVahcjkUP2jfeNxu957XXnstbPV8e8xfa22oBG9Hoqu2rSKgIqAioCKgIqAicFYiMG3aNK3FYtF+8803d7rd7vSbbrppUSgDcblcmTRNlxQX61794otnT0q81q/fd0Pdbt3RYDx7W49DOSbev/HL2XoaYL0ToNdxgHVmgAutAHM7A4ywADxKABBEA8GLfM69EoBYBPB00ckJt4zDAb7cnZkZzQ8cuJxiWYcgilS/deumFRQVnVPEsnbzFVe81HPJkueRKQ7rQjLQEbvJPGv/OLNdsDb9nYreuujF+1v116zSQSybLL3Xc1Pd92UfaD4rft5DbqXossRpyU870HNXKdd2giw4guVGjlzYs1Onw2aHI6J2+fLZzZKEKe1ce+0jQ7788rkdgsB6yO4pUx4fyvMau9Npgd27x5TIMqEdOPCbhGXLHvMQxVOmPNbjl1++pysrO/MtEbyo7D7nnNU5v/9+wyGn09im9UPLoCKpPz8OwBIHcLXHQw/ALALkawA+cQHctwfA0vRFvW/fVd2jo/Phl1/uaPLHBfg0BiDDdUKp6aQA6iiAa6pDnUhMRnfkyADrX39d5lG5eHvwarWFEZJkcvK8pY2kbm5cm6DYgzidfxuxHYXgPTkuGQShlBVFK+WdZE2vL9FRVL1GEIwCx8W4JEnjseZonwv7LGMOHDgsz5jxRe3gu8ikQfdcQ0mETmZiNS7CYuA3P/4q1X/W7TtIhpYVghf7RpI3xVJU9yYJ8q3tRPB6j2lT8R76z9K99M09LuGuXTHH9MSQmx1Dk3oKU75/0jSp20gOy+6rzKMuShvs/njPD9p5599j9y6ntBUOwesdDxK8hw+n6Dt3nvSeVqv9o33w/+e2Em5yKkVFSZJkHPq1BpKYLhgC7WxHXpblBIIgSjHRVHtYCPjDIxiSLJgEe+05Z4p9R6OKGY+C1ASi6MXj/aIoom9xQAkE/WHV1v1Ax9tINKN1VsiJQ3Ft8Dx/OJhx8TxPkSQZT9N00yZwe1k+hINbW3V5ntezLNvWSSs8cRLhr39fj+lA58pfu8r9QNtrJJlxc6TxJNuJHtq611YcvgTvyy+/vC7QuE9XOZXgPV3Iq/2qCKgIqAioCKgIqAic8Qikp6dPrq2tve72229/M5xgS0qIp1as+D99ZWVa0x/TNO3WnHPOz/0EgT3WPgQvqjG/TgVwGAAkCsBS16DOHVULsCgO4Lw6gMXxAP0tAE8SBMEQssxIADUkwBwBgC8DuLQS4GIrAH6ubbJmoGnT8H79RpZFRo4tLyjopUlJ2Z22du3N+1jWZR4//q20pUufCZvcRXx9k40pql3vJGveXqneHrxxms7Sy4enGy+Jv9WFydewPf8JshoIXuXKzl6X3rv3zzGLF7+41Xe+J016Lmvfvgvq9+8fXpydvb5LRsY27Q8/PLQvO3t9XHb2+k4AhM5ut9T/9NM9TcnxkpNzhpeXJ1h5fm2jZUPzVq+88tnBW7deXlJQ0CvEY8GfRgNURgMMjGjwf0Xl9kYKwF4GcFm+9xwiwTtjhjPaZpvk+QKK/rw8v9Og0QywCUKhhzinqHi3y/W7WasdZiWIlq05sF5DMrfW8x7Fxf0dVVtbztx118V/es9pZORBo82WwLnd5oATBPkneJu+BhJHjkjO+fM1xd5q6IyMdfExMUcinM4Icdeuq5rNd6jPtCD8GEEQSXx9PS8eL9+RkjFlh77XI9M5rdkkAkNLsizD5uffkfvfM22PxmIWa+9+Ku3CNRujsw16D+G+paAkgr6iMm/80+1r0YDq3Jnr3zG8P2a2DZW4t/30svHmnpe4kOBV/r/IVkZ6E7xj0gby3xxcp0F1rzce7Unw7tyZbcjKGvuoVqstDBXz/5V66PEoiiKSSwH5jnrjguQuAJQqya2Q1EA1pj/lWqAEyj9hDgRBiKBpui4UlWYo43c6nSU6na5TW3VRXSiKopWmafRNCuhqz/h91ctodYAxYZI7dCxoDIgUBKFMGUtrOQgCCj6EQsGozHmej2dZtiyEbpqqIDmLPwSaSA/LoiLWW/3c2nN1JhC/gXhy8zxfw7JsZFs4tuYx3d7vlEDba8taIhTcvfsVBKHy1Vdf3RPOujoVdVWC91SgrPahIqAioCKgIqAioCJwViLQtWvXPsXFxfPvvffeR9sawPr167vn5eX1KS8vv2LmzJlTfMs6nc6L160bd/nOnWObkq+h8nXcuHey16y5bbvNFh2y2uTkuFDZieRbPQnwQhLAFdUAKyMBLALANiNAdSzAnRRAT7LBd3WLDJBfAfDgAYB3uwKIeoAYIT29nB0+vFJrs0XbBIGtXrHijWRJurMA4Kmim266f9i3386uGjPmg6ivv57TLuQujiNYgheJXCXxFdbHY//e6t3AEmQ1RzAtbUenvn1XxHz77eO7lTuoth058uOE1avvOF5V1dmRkHAgZtiwL5K//vrpHUoZJHp9LSoiIoYNZlknVFT83eRJi+Wzs3/zkMJOpxlWrbpvZ+gPB5L6n8UA/J0IEMECREgAtLvhX1Rox9UCXFoIQHnI+u+//+O8mJhsR4OCVgK3u1jDMJ05VKNKUj2FpK4glDMMk8RRVIRIELqmo5uy7CBRJSvLbo86hiA0EkWhd/OJMt7jqKv7W//UU6W19947XsjIcJtYtlprNFqFurpkQRB0AR8BDpzgbZ44zxfTa655dNDGjTfkFRXlNFlqhIY7Pl8LYgHuK2OYNXGDh//UxTjZXK1NSYxOv/h8F0FRcuH6LbSrpqai2+VjPTYmgstF1j/8Uqpxz34DwfGUe9igGoE2dH76vjc2hhaDUqu5By9aNeTEpIlou4Alal124tJvHzZvKd1HK3YM3hYNL4+YYUdyNysqVfxs3yrNoIQcQbFpaE+Cd/Pm/lHnnjtmcnhj/d+pjcpIJGVpmo4JZtStkYmNx5fl1o7PB0OeBRPPmVgWFZ4URdmsVut+s9mc1dEx+ktkhkSqw+EoMRgMnYOJpbFensFgyAymXktlJUmKkmUZcWlzo1FRhzMMk9MRdhZtjSNQgg/bUOY4XFyC6RP78iXdW3uuQiEawx2Ld318v2AyQd8Ewb59hPteCBY/f2MMpr1gyrbWr28bmDxw7ty5Ydqp+Rtl+PdVgjd8DNUWVARUBFQEVARUBFQE/qEIoFXDokWL9j744IO3tDbE+fPnz1Lu1dfXD4mKilp16623foif7d+/P/rAgQNZZrPZ0qnT5LHLlj3U6MPbdaBOZ2cGD36uat26W7yOzLc3kEhEFbANR/W3mAHWRwJ0cQEMlAFiaYrKMzJMPrDsNcVWaw0NMCgCIIECSHdZLMvMtbVkXnp6uvXYsX6NFgIZg0hyTNUNN7DJdXUJ/LJlj7XrkWtfgre90fBuzzvJmm8//ft/l2mxlMCaNbd7bAa6dNkWNWTIV0mLFr3sIX0ZxkVfeeVzAxYvfqHNbMotEbyTJj3XG4ldtHUIn2xUIsckaRwJsCYZoEc0QP9GO4INNEB5BcCV+egXPH9+WTezeRgqtD2E74K8B435rqPkk11e5evdZdTjRx5gcu1bqVg2QX43e5UtQd+HRxW14p97fcJd7tvS37aiMnrGniGWCr6UUEh1LPfV8Td1r+b8aDXQEXJNzR7twoUryC5dImSjkSBlmZQASPnPP4Nb707nQ2kYq073Wp6/9dBacj8k1NPStncKnEz3bJLI3groE32fIHize7wxILnfQSn1pRt3b33pvZyYc7JEAghK3ymuJmPCBYUk1UCsK5fb7iAJigRaq5Xcm3cnaVd+bb7txk8PUBTIWq3HKyXI6wTBi2TuHatfNqLlQmdznIRE7iXfPmyeP3qWTbFoyIpKE54edktTMiUkhOvdDqK4vpzCes/+8ZFeUfy2F8H7wgu6tB07slznnTf2ziAH9z9d3NuqoTE5EzK+bWa290fIBOJDqRxJxj4b3nVMkN7gZ820oTIxBGuc0MbndDqdvonH0ArA6XTWBEvuKhGgolCWZUt7zJEgCLih0I42NqHh1Fotf2vbtx6S0f4ITH8RulwuTqvVavyVU+77qmIxoSJN0yfVD+Q5DLTPYMvhmpNluUhR+bdVX5ZlDUEQHlufUK5g5yyQPpT3EtrPYHmCINxIVvvWDZfgbal+aWnp5k8+QfurM/tSCd4ze37U6FQEVARUBFQEVARUBE4jAjNmzDB+8sknq0eNGvVGjx49TlL+ffPNNxeUl5f3ueOOO97AMNetW5e1Z8+e6xiGqeQ4LlEQBAvLsnhk1iHL9AUOx4Q6QdhkyMz8z57y8gkDrNZ6AoD7reOG+EFcA8Eb6waw0QCfJgAMqwWYVg5QzgC8m0QQVmbw4F70rl0ZrMNxFw9QSen10YRG4yBqaj6xAdzbzMtVr+8yRK/PoCorV4epPjx51GcKwYuRjR79/jnl5WmVu3ZdXJKcvDeid+8fu61Y8VCTdcOkSc8N2LTpmv2lpd08yb9aunwJ3okTX84pKuoh//XXpSclXQt/Dfgm2sMWkTN8Tga4fR/Aj+aFCy1ZmZmxNMMYhR9L9rqePXStaYRlgvBY2tPif0o/IVHVOy35Ee63uk3yuorPdPd0ec/21IFrjc90X1zPSrXsc0fv11yfcLNYwZcRBVyp3N80AH6q+QnuSXvLriS+U+wxkEB///2lwtGjfasqKjI9GE2ffnev3btHlWzdekVF4OMdn91Q9uREdYG2gQrsvn1/OGfVqvu9NiRaInFdZH94OCUF9hpZcJFHYVjtVnilSQGt9Ner14xhnZLsZHldsdPeWVcnud2UpUtn55A59xZRDCMjgesvNv4Iy3hJAAAgAElEQVR4ubb+2bvOyey8082ybikmBmrHjIFCJHv91T1x/wTBi9676Kn74djZHqyR4L12xVOmRROeqUfCF8lc/FwheJX774+ZZXvuj4/0HUXwPvFEdNdduzrnjR598ROBj0stiQggQSTLMqUQeC0dP/YmIvyRGoGQXt5JvjqCoDldM9tofWFlGCbO82YMk7wKdhy+6s5Gcrc0XAUuzhdBEJGyLOtkWc7lOM5OkmSML5ncVrwdmSAtWJxaK68k02u8T/rzlna5XDu0Wm2fcPp3OBz1iKOvxUmjhYWLppvvffjaOjidTrtOpzP4xnA6CV673X5Yr9en+bNtwZgxobCSXDgUHP29j0Jp07cOqpEZhsGkyM2ucJImthQ3vjvnzZvXdGKrPWLvqDZUgrejkFXbVRFQEVARUBFQEVAROOsReOCBBzI/+eSTV7t06bKGZVn+/PPPb6a2RUI3Nzf3sjvvvHOuMtiVK1cOPHz48ES3250cERHxJ03TdrvdnkaSzDCAGNZo7M3bbL/SdXUVHUjsYjSVNMDzjRYNeJTfQwDGAhw2APSva1AnVtAAVhbgxTyG+awPwFRalgFYViM7HD3rAV6UAO5pRvCOHPlR5q5d8zo5HHF2rXbxodraTs28O8OZ9DOJ4MVxXHXVswPXrp2+JyqqSB8Xd6zrn39e9bcoMp7j7xde+EGPmprE2u3bLylubcy+BO/UqY8O/eKLl9rN0qJ5v60RvM+jWrsEoKfjww8zOmdm6jS10i7jnAP3UedFXufYU/8HM6fL6/xr+U8x46InijnGflKNRLjn7L884rrkx+0ba1awszMX2Dhun/6z4/NpIBg5TdtVynPuowaYB0s/1ayFgZZx/LqqpRpvr+SWFNJjx76TACBTP/10rw9mbSlmQyF4UdGMThJRTVYQ55//abbNZon866+xmwH+mwbg1gOQpLeNRT+4PX0arI/uBkaPkm0P2OglML5iK7zusVrAa/RFH+ZkXl7v3rjjL5GzWkmQZDK2V3Z9bN8cJ19vI7OvuTSgBHU1nz6ddr5mZac+OW4hJqbWvWkTMGVlUDFpEvhVKp+Y9xME75cH1rDoreut0MXPblj5rAnLe9sv4M9K0jW0c0Dy96Utn+k7wqLhnntSux48aN42YcKEsHzMw3mv/NPrKoREAIQsri2PIj6Q61QQNIHEEW4ZjuOKUEFrsVi6Km2JoqjHjddw2w60fqNyUkBVKZJSPM/bwiV3sW/fJFBKPMHYAIiimElRlOe0ytlwtTZm79gDtSHwN17cCBAEAa1SqkmSRO8rDZJ9LMu2ajPkvZGCJLFer/e8g0OZG3/xBXMfiWWe50s1Gk1yIPVQ1U0QBFo5tLiJ7e/94O9+IDH4KyOK4v6W1MiNmxb4t6mEJDXP80hW+0062do7FDcM3nzzTfQ4P+MvleA946dIDVBFQEVARUBFQEVAReB0ITBr1qwhn3/++fTa2tpBFEXhH3fU3Xff/aQST35+vmnZsmXP3XffffcvWLDgTqvVOsBsNm9LTEzcNn78+Ca1J8dxGfv3p9176BBjAthrPHz43aZEXL5jmzkTOiUmQsDHAlvDRpadpNO50cyyWU1fYt3uwzq3+5COYbIcBMHKxcVl4rvvruAA1kcAZLJa7fUaghjkdjrxy8sfFABTDHB5E7ml9DV+/Bs9duxYYBZFJzVq1NWS02nkHY5IV11dnLB58+T9oc7XwIGg906QFWo7gdRr7Ti/d90JE17vs3//sIIjRwZX33jjA+ctXfrsXqfT5CHw+vZd2T06uhB++eX2Vi02kOA1m6uZrKz7KyIiygyVlUn8unW3dGCSjkVpAN3RoqHxy+d6GqCsEqDECXBrxYcf1nbvlC5qnj96U8SNnW6SSjnWua76G/apjHddzxy62ZBmGMDdkvKcc3vVIuMbBc8wt6W+Yvuw4DHDq9mrrBFg1T5/dBabousuToid4r53/xV6tGi4M/Vlx/rKZWyqPltcVfGxJscwRECbhrKCCPvNNzdPYpeRsTm6X78VCUuXPte4/g9pATYZAIoxyRuRkiLqtNoM/uDBa72ScQVD8OJGxpJIgO1GAJkAGF4HMKm2wW7BTvbtu6hLbt6fiS7r5QQQmMOKFil5v1sUCyoBBOvVMDf1BhBIAliJBFThMtJ7ek5XkPlMDUXpPcraHr1+jY7617TNuxYsic2+bmJl6Z87DaxRLyWOGGTbMPuVzkMenXEcE6u1tQbRqoFaeH3P68bWsnK9VaKoWobjROKttwCGDIFDV14J1YEpeZt78Aay7gMt014WDTffnNPt2DHh50mTJn0aaN9queAQsNvtNTqdDu1/EkiSNLZWO9jEXAEQxsEFeopLI6lqtVpLTCZTrO9x/UBIwvYOF/tsPLZfEMgReX/9tzUGVHtjfYqi/PI97eVZ6y/e9rof6NyhgpYkST2SfCzLyoLg2bfzq/5tKc5gyEpv9bAgCNW+yfOCId/bCzNsB98TBoOhzaRpvv21omaVJUmS/amoT8X7AzdukMClabqAJMlMb2VyKDif7epdnD+/D3x7Liq1LRUBFQEVARUBFQEVARWBswmB+++/H/3t0lasWNF1woQJG5YsWfIIQRDy1KlTv9u+fXti3759j7/11ltvduvW7dODBw9Ove+++5r8eL3HWVoKM3/88Za40tKGo+ptXe2pYhWEUoYkdRJJRngIJ47br5dljqCoKAGP7+fm7iXuuedZHiBPCzCuMiZG6OR06gm73ewG2E0AvLgLoK+99XindkXCOiHhy8OxsfnGHj1+7fz335eWHTw47CRS2N+4z7T7Xbv+kZKd/Zvxu+8e2Td69L+7k6QQ8fPPd21R4kxP/yupd++fLMuWPdYqWZ+Q0Ge4262VU1KeqsR627eP60C/ZewBCc6vUwEcBgCJAuhUA3BuCcBr3QAyiHfe6RFFpeURsw7cQdiEE8LrG5JmOyfETBbvyb3UUMEfJ2KYTnKaPkd4ttvX9YuPv6r9rPh5/JIMKdqu0g0JtwnnWUbLmIhNFKuZz8s+B6dkg3KumLon7Q37R4VP6S+Jv9Wlrxhq9SV4cc1NmfL4oGXLHv3b5TIJDcnKlsYCZNuTk/fqJGkf161bt4M63RXxq1bd26iEHZ9NECIZH/+vfJOpXHvo0FAPli1fn8YAZLgAcLkjFuhLXKwB0OoBBAOQRy0gmylCO5OQkf8Va4GmqoAlXxQcDvL4FNhvnAY8yUGRjgSjqDMTmo8iXNBz7vO1fbt11/Bl1XqQKck0ZkBx6c59hqQBvWx1haVIToM5OYHPW/9HRMq5A6yUpsHjuLVLdAuEsP2buHPOEQmu0spQpAQ6LSf++Schy/Iv+YWFG1wTJ0IASuAzn+CdOnVAz7y8is/xnXmmPeP/a/GIosiiCpEgiCYf5rYwCOeY8+nGFhPO0TSNir2Tjm9jbJIkUSRJBpzs8XSPp6X+/RGdLRFcHUm6IakcCKEcLpbBkK2t4MYSBGHExHKiKKLHbCVFUbrWlKrYRjC4oYJXEASTRqOh0BpElmVXuH7A4WKG9Xme51mW9fy+CvRSEuvRNB2LVjGNCRuJYOc53DnzF28j5hUMw3RSNrmC2eRQ2m9pns8m9S6OQyV4/a0W9b6KgIqAioCKgIqAioCKQCMCM2fOTJg/f/5SjuNSNRpNflRU1La6urruOTk5y/ft2zcxOzv7u5EjRzZTsKJ699ix2NnLlj0aUPZdX4J3YcGTujxnLo3H3+1CHfHwvovN++ybaQNtludmrbKi5ymWUUi4EVFX8li2IRHW0IgKvoh8Iv1frvMsw2F99Xf0txVfky93+8SpI/XEkSN27s47r2EazFp71wO4qLi4wqjq6hJCEAQR4PFjAPeWNSggW7vuTgNYFQdwZMvVVz8x8Mcf7861WhP8Etln+qKaPPnJwT/+eO/2+vpYHgneqqrOsH37+CaC1mIpMV100Xvdv/zyuW0tjSUz88/Y2tr7siorI2sAVrWjalexMxCJthOB4WlSVKGiqjchXqvtTr/6qp5OTxclmra7aVrHr6/9lVCsFXAN4TJABe+e+j/oH8oWaKd3fsbx1IGrTc90/7I+imKoeUfv1l/a6T57T9NwgeNy9TUiLzxz+E7drK4f2j4qeFrvn+AFuPzyF3rn5/eur6szWo8e/dgCcFspwH9jcnK2mfR6eOrgwYPjL7lkOlVcfE5Xvd5u27nznTSCkKUxY67aRNNc4urVN0J+fp8Wjkoqyc/G1wEg0VtLA9ShgjkO4E4CYBgPVK0epB8JIKYAQETDtEm5oNG8InLc/E0D6It73wiHDL1MRtnlrqOOahlp942XFwx77UXbUDAles+ztbScoXU6SXHMlSWREAWBMMfFuANZ287jh3WRbBWr0aCFJklaqzlw8yQfFfXpwTlz/qu/5x44bjZ7mOo2rjOb4D1+PFr/4IMZsYcOFS655pprlioJh3DAFEXhe0e92gGBYIgbSZLMKOYLhNxEZSdJklEEQRS0Q5inpAk8Ek8QhE2r1ca25TN6qsjIUzLoNjrxJXnbItpEUYynKKoMmwtF/eiPcG5PLNqbMGw80o8WGi0m0Qq2v8b2cHOhVBTFgyzLNv3+CLatcHFrybs7lDbDjRuT0CHBHIj/byjxYR0cqyzL+M7iXC7XAYqiRK1WG5AtjS+5i5YWkiQdnjdvXmmo8ZyOeirBezpQV/tUEVARUBFQEVARUBE4axFAklc5XvnFF19cdvz48UkxMTGr09LStiHJ6+3HqwyyvFy+227X9cjNHcQfOnRuvdNpaZUE8iZ411QuYZ89NMWkkLZIwqXpe4qjYq7h99Rv8pBwqJb8uPBp/bPdltYb6Aj5yQNXmUZGT/ZkPs5z7KEGR45zf1/6jv6ulOedzxy+2XBT0hPOLH1XQhAqmLw8xn7nnVezAHEcQKoT1bhpaYw+P79clOUudoDzawCynABT8fhvG9czySQ5P+Xyy+9yf/PNk03WFGfrJPft+11mVFQJrFlzu8eXsCWCFz+fMuXxIcuWzd7WoEZtfl199ZNDvvrqL06SwBVOgrATre7UA2zVAxzUA+SzAGYJIJEH6GkHGOAASG8h27Xiyzud0mjyDXPnmqjMTINEEMdkg6GbdU3l14xC8HpvCCg2C7ievDcPnujyvnNk1HgP6UgQWumZI7drR0Zfw+F6VMq1ZdGA9UaM+KRrRsb26KNHk+p27lzNJifPKqutfbOTTpdXOG7c6HsXLFjw4rhx415JSkrqQZJk2ccff3w9ftGaMWPG88XFxEeff/5iK+pwheC1iAA/RAF0cwCMsAJ82wvgMTeAQQK6Xg/C3wQA5hu7EAB+BIBcIMkqyM6R3A5ujZxYXUClsaybEHjCMOXSEv0bc/L7U+Yob4J3xrdTTRd3v4IbGXk+uKw2ZNLhye2zmAm9prguy5ns8WjGy+qqI25eepl52oC7nZdmT+Zf3/Cs7t1NL+n7Jg4SPrpqmdVVekx35y+3a2/KmiJeEHMhqSUld2zs/CAIXvTLHoWEXbtfPL/GGm6jO3ZkRs+ZY7RWVNRsaUnB20ggIn46SZJQWYZruE6SJIe/47/hxvZPqh8ssRZMgjFv0u9MxgzfEW63284wjCEQAilYzAIdO7aLZTFB1Zmwhn1VjG0pUb0V26GoH09l8rBgFLWBzp3L5eJYlnW3ZHMSCrmJinncSXS5XHsNBoMnuZ9yhdJeoOPwLodEPU3TuKF2RvB+LpfLyrJ4kKB1K5lQxtkedbznBO1dbDbb/vfee++sEyucERPdHhOitqEioCKgIqAioCKgIqAi0F4IKNYMeLzutddea9VTdvbs2SPffffdpyVJYhiGqcP+W1Lx4uc8z5udTjjPZqMvLCnJYH755f9aJE0VghcJN1RPjoy5kttTv5mZnbHQ9vKRW4wGyiyj16m3gtd73AoJjJ8hwTvIMkb4ofRt/UDLBH591VL2qa4fOglCI7lcuYa8PI1txoxXHADDbAC/WADWR5lMerK+vmc1wMPFAH/rAH6JBli8H6BTm8rELl3uySko+DRGEKwdnDyuvWa55Xa0Wqtm4sSX+yxZ8uKfSonWCN7x49/ofejQoOJDh4Y1sw248MIPM0tKumlyc1+RGtpYmRt61IpP7eoogL9NAHoRwEkDdHYC3FjW4J98YS3ANS0c6T+ReM1gqNHPnctSXbroJYAjoNen1QPQbVoJtBwzDgm/QrT9NaKlJGvY3mWXvZyUmnp8hdvtFleuXDkCkxd27979kNVq3bR3794L8Gjr5MmT/xUbG+tRUr333ntP4L/Tp0//4ejR+IePHRtQv3v36FYUNR/EAuzXAYytBXixc4NdQ3IUwPU0QBoH1GEziNEA8BoAoOvEueiqCxRlBULzp5gxsay0z+3pJVvm/btzTM8se2zfbFvmJaNqB7BRkcMZS6JC2G4/voV+67LP6pG0ramvJG/5dpJpR8nWps8U3JAI/vHgMhbLnp9+kXv2qjuMT4yaZ3/j9+f01/Sa5iqpLyK/3/GF7o2LP7bzpRWGSG0tn5f3bumhQ0tsl14aiEVD6KvqVNR8883r0pcs+f0b7CsYi4ZTRX6cCgxOUR9oo2MIpi/EmCTJLm63e48oinUGg6FzS/XdbvcxhmHSg2n7VJdFYg69VbVabcCq8PZeYwqxS1GUZ8OnvdsPB9NGks/ThBJfS+2hrYVOp+uk3AtWxRts+XDG1FH4ogKcoig92it4xxcOoYwqUPSH9R0vttmwFyARvv2Fg82ZXpfjuAqappkzwbaipTnGBH1//fXX4XXr1p20cX+mY4vxqQTv2TBLaowqAioCKgIqAioCKgKnFAFvlS7+sdcayZuamvq63W6Pv/XWWz+cP3/+rOjo6J1VVVW9W1Lxeg/A4XBcs23b0As2bbqmxHdgSPDGp9QZ5hycbLq589OOMq6QRJUlErxozzDAMppvOEa/ifZW7mI73nYO3orM25Nn87/VrKHS9N3EVRX/ZbP1faRn056RS/OBu+ee3CKA4yxAJUuSP8Z16dKZdDiMLqeziqqrYzhJKtABzDkCcF+bVg0ZGVui4uMXpm3a9F89gO33Uzph7djZiBGf5rhcRtuWLVc2HUtujeA999zFOSQpuDZuvP6oEkJy8t6IQYO+7vHNN3M2AQSTIKy1QaDdwG8RAPUUwOWVADMzG+w0EjmAbREAv+4CeDkR4NHjAKhebX7Fxb0ywGodotHpulLPP2+R09NdMk0LvEYTF5APZ6jQtkTwJiQcNo4evfBYcjK8h+0uWrRoLBK6kiShpJagadqu1Wqrr7rqql+VfhWCFxW8TqfzYkmSeq5bd2nG7t1jWiB5q2mAB9IADELDxgRilEUDjDRR1DmkKEYSALg092GCNQC4DQBiJZo5RNImN8+a33GnX2yvNCYncJlXXly96tnPuzOp2eKYnG6aOy4cTO1zbROMGrP80da3deOyJnFI8K47+jNjZE3NPsPYv89dyq7a/40nWSKW9SV4J2RdyWE79w59zNGVyiC5/YeNBpmTti/9N++G70ouegIKA0u0FuoMdWw9JHdJsvM0POWAPQVD8IaiHuzY0ZzZrYernGyLvMLffyRJas80MkaZETz2rdFoPB7hwVztRRD6ErtKDOEQgsGMoz3LtkbmNypRPd6tBEHgEXvP/wuCUEQQBFphHCMIQovlJEmqwqRisiyjEp8gCCKOJElGluUagiBSJEkqJknSw0G1RTb7G1dH4+t2uy0kSaJlQzMFJyZu0+l0QW2moBrUn2KV4zhZsU1Bf2iNRvOP5ukaPXNZmqbxd7+EidJ4nidwbZxq5bv3M4xzNXfu3BZtt/ytyTPl/j964ZwpIKtxqAioCKgIqAioCKgInH0IKCQv/iE6b968HS2NAAlehbxAghfVu7m5uZe1puJV2nC5XJ0LCzvN+frrWSf58iLB64jdZJ61f5zZLlib/lab0mmm4zh3lEaf0zhNZ0lR+KI/Kv6M1gxpumwByV/fWBfkPWh0SE6ocFcQWH9h/gOmcdHXCOcmXyCtXZvnEMUqRpYFQhSLWZqWPCoohrEQRqNEVFTYOZpOd9F0MseyaNfQ+pWcvDGqutogFhV9Z7FY7i8iSXPASWzcbpBmzYLT6vWYk/Nrl5ycdRFfffXMdu9RtmHRMHTx4hc2+SIyceKLPQ2GWvPq1Wukior4usAUvJUUAAkAUV6Y/WEEeDcBgCcAihMAsiQAmgAo5wF6Hwf4vBPArzsB5scDzG4keE+0c801jw+urY205ebW6BwODT1nziTIyoqTNJpYZ0frPFoieC+66G1LVtaR1/V6fSFiVldXR69bt25wVVVVV1mWITk5edcFF1ywHTOeK5h6E7z4mdPpHLt27YTLWyZ4scQn0QAbIwDQo7i3HeAnS0SEIdpqTaVlOY0A4ASA3iRAEQFwNQHASzp9LUFHSpw27gPXwIlivWnkgLL9O8tiDtRYOpmGjHRdnGCkbjC7tWbGzcclxzhRmasQvEqc3p9tK/qDfnvjC/p3J/63HlW7Sllvi4ZenQa6bXw9uTFvDVNaX0z+u8uT8o2dhgp1X3wgrP1+BWG/mC+Z8AyclckKFXIXsQmF4MV67UXAnX2/eYKPGI89a7XakK06/GEdKoka/EiCr8FxXJVGo0FZflBXR1k0eAfRUSRka6RyUAD4FMZNFUmSREykFU47wdQNdRyCIJA0TTeejgmmx+DKSpIURZJks5MxoaqU/T1jvpFhP0h6ojL9VBOewaF0dpf2fQ+g2nru3LkB5cs4U0euErxn6syocakIqAioCKgIqAioCJx2BJDkdbvdrjfffLOFpE4ACsGbmJh4YO/evZNRZbh+/frurXnxeg+opERa+Omnr5xEaPomWUMf3uaJsMCTCAs//+r4m7qnuy2pf/rgNaarEu93oheqL2gKEfxQ+kvcp0XzNHd2foL/9PhczYS4O5yX9RlJY6I1JPs47pCOokx4WpcCkAk8vi9JPKPXk8BxGp4gaFmrzXacSLiGZGTzi6adlMlUpK2rS3HW1f1qMRiG1JHkyarSliaW50EaMwb2nq5JHzfu7d46XS18882cnb4xTJ78ZP+1a287XFWV4rHhwGvKlMdbJHe968bF9RlCkkCWlv7yJ0AtCRAlNSdwsbSLBFgSCbDd2ID78DqA8VaA5Z0BDkcDFOsAYpwA2QaADDyJLQL8SQFsqQcodQFoBIBxNQDXVXu3c/75pZHV1dPyd+8e1/gF1U4OHMjozWb25InrANCtVhC2bgWH0jSqdy+6aGFxYiK86dtdSUmJgaIoKS7uZFVxSwTvX3/1v/b3329oUk03b++wBmBFFMBvnQESkDQnDIYjpN2OJ9BvB4DOLoC1LMA+CmAABTCIMxqB4vjVFENvBYbRSzGdKoTaoVGiOOIaSpMQ57oowUBNS9ZroOQYJGcm1d+38ibjuOwGBa8kNfAMdy+/ron0VYhcJS6P6veqZdYByed6jnwetxaR9yy/zuPji7YPwx1pmlXF31HvdLlPKvnPF1Czbo30ruCGJ38u/cN/orUOmLwAm/zjj3MwiZDnKixMiDh8OIXQ610cKneVz8MgeNH35pSs1QCHe8YWC5esDIaIDJao6kjQ0EIJN2AZhmlah4H2F2iSNQVb/FcQBMDNJ/wXlYayLJvx1EFrfbY3VqESov4wabQKgLPleUP8afrU8NAul2uHRqPpqfg6i6IYTVGUn5wELSPe3uuhrXntqLXiby21x33FuuJUkNu+787S0tLNn3zySYuJ9tpjbKeiDZXgPRUoq32oCKgIqAioCKgIqAj8IxHwVvC+9dZbr+Xk5Hw2ZsyYnYqad+TIka369xYUkLN/+umOyKqqzk0kGILUFsFrF+oItGnYZ99MKx68aOGAidi8AZ7TdXG9QvYqSdcaEmE9ofus+AU9WjTMy15ef063eA0SvLIsEjurvzYsqlgsz055QtaTeApTJ8mykySIRDjM/ULNPjSTsIs2GGEZL8zJfN/llDjpkQM36DEW7FvpM0/62jhj23SNXbTCeREjZCSgq0W3OGPP0IgKvohUyikE9as5P1oxmdfpJHj79l3VPSXlL93y5U+cpNQeNerfmbW1neCvvy7zJFzDKxByt6Hk2GyLZU+005ll47h6GSCBA7iuHOCqmhNEOVowoFesCGlp++Lr6vS2mpojMQCX6AGSCQBM4rWdBbADTQ+ShCZV92sSwB9uAKMIkOoAQPL9SvziKWdm7kjIyNic+NNPl+9p2Zv31D2Oqak7LPn5fWrHjn07Micn7x2NRnMkmN59CV6sW17O38RxxKDCwp6u336b1kIysIVdAGITAM7jAZyEwfCLzm7/kwcYSQNc5qAMxawkr2RJ3a8E4U4UBWsUCaCVAW4SADiZZddoiBG7CcNl0yWKEYiL0izy9d2iCakkHyhBK7987AHi4m4T3GPTL+EkQfB8n3pk472aCTlXcRN7TW2W7K4ltS8SwFina0y2eLBiHzXcnqpZdfx76q2us6TqZV87atf/KrxWUWues7po45lK8KJKl+NiFnvPpU6nw6x1za5QCd5g1oh3WW9yoPFzZOBDUsGhcpXjuAKTydQbrUQAoPRUKhwDxQBJznAsFIIlnhBjJDhPd+ImVNsBQDJaSASKlVJOFMX9SrLUtuq2RZ77UzYHQ5z7iwHvh2Np0Fr7jV7M2PRZwwudSoIXj+zzPF8ty3KsTqfT8TyPWKF/bEgkYLDPWrDrWil/qvoJNb5A64W7eeXvufJ+pv4J9gw43rPmQQ50EajlVARUBFQEVARUBFQEVAROFQLeBC/2+cEHH9xrNBrzk5KS9vtT8VZXS9M2bLhkQG7ueRXe8foSvB0xFkEoZQhCI6en07ojR2r4Xyu/Yl/Ie4jNNgwUX+76gUtHUiQqbyWpjuJA637m8M3G6Z1vIrKNk+ueOnSLfmT0ZO6Y/S8GZJG4Ne01m6ISnsWPJjkAACAASURBVJ25sH5+0d3maUkPQ8+IC+of3XuDfpihB03RcXwBXyoNjhzn/qFsgRZtIhSP4Z6moR5V4+kmeKOj8+GXX+444I13cvKuiP79V2YsXz77b+XzpKQ9nQYO/C5+2bLHWrTtaD5fffvQdLU2J2e4uGvXufkALgKgljWbE8mkpJ5Ebm7/AoAFsQDXVQ4d+lhfvd4tRERE1f34I5+o0TxAuFwcidYZLhdDyPLnMsNcLEsSRYgiHt38lxsgJx/AJADUkwC/R2LStS5dysw5ORt0paVTbdu2YZ64lr15O2JdKW1GRhZre/b8xZSWdkBP0+IWguAHS5J2X0ICzAu235YIXmwDfUfr6uqu2rhx0tjmdg3ow/vv3gATNABbUI0uM4xIud25PEAdT5l0rK4Tx0QOLJSSJ1URtXsFKFp6EVG/+woZ7wNcxAPIAF0e0MK4y9xkUm9yfBeevT2LotGNkSXj5ef2XkWMSh4lXdh5hJiQnekhmP/vP1dYUJF71eBpzWxMfAleb/sGG19PXPWfkREei4auT0tTEkaJlV99ya357jvq76Q4cs7irX8Ei9epKO9tweCvv1NN8LYWT7BEQWveswpxIsuyDr0yJUnaTOAuWAMB1wk/w5enJEl6kiR5nuePdXQWezxKLstyRTgEYLCEUOORfrkl1af38XI8Zh5OXK3NZ+Pzf8xisXT1twZ972N8kiThaRckxrUMwyS73W6ME/3Ai4Mg8SMBoKa91pxvO6dChdleJHSwcxBOeVmWNQRBNNtIC6e9QOo2euTifHMEQTjDURAH+6wFEp93GXw2BUGQ/gmJ24J9bweD1T/RngHHrxK8wawCtayKgIqAioCKgIqAioCKgBcCgwcPvuvAgQNj77jjDo8XL15IaNTX16eJoqjVaDQea4fp06d/0BJwlZXCgoULXyqSZbrJc/RUELwAAuF07jB07ZpE7zxw1P1T9QoyR99H+rz0X8yz3ZfXacDBuN0lrCy7yWqhWvp38Vv0vcmzpfgIA/1z6R5nnvMAeXPybE4QiliNJstpFxzw8pFbjEjcfnr8MePklMvoQZ36WR/d9rh+TOS9jqK61aZCd4V4bsy1DiR4B1rG8orthILLmUjw9u+/PNlkqrSsW3fLHu/5GzfuzXO3b79kd2lpZrMELM3n2E4CDOqDSt0LLhhKlJVxdGSkWbLZdmh5HoSUlLF1ERFlkV9+WVsWH+80k2QhVVIy/nhMzAR7be2SHJJ8XECCHXPWSFK0BPAeBXCVqNEwlNu9nZCkI1UAo/IBduvN5ghWkj5IEMWsuqSkTG1UVKV7y5a5+wEe7XzCm/fUPLoDB35jzsnZaouMdH2r1WoDIMHbjqs1ghdroR/voUOZ0/ftO7fEZoviHQ4LT1HvJ7hckOB2p7EAGRQAnq6VCFleKQG4ipImv2tKvYGnQHToARKQKIZDb0lU5fqfRIB30GzBDmCUAZ6VIbNTPSTY9ZcMjbHceckoiiXigSBkzDQEsnwItJGcRNK0TBAE6CLMPFdnhaj0FBdNn3ieA0FdkiXgDhzVE1YbtXHpYn6rq6ZCGjqI7V6+Sh43esUxbCMqCgL2sw6kz1DLBEPuKu9D/DeYJGuhxtZWPYUsU8oopKPyuSiKVpqmqwRBSCFJkiVJ0m9ipEDj7EjCBcldjCNcghfbCIV4wjqokMZESZhUy5dU6igCked5F8uyQSt3cZz+fFQDxUEURT1FUc1O4HiviY4kpwJde/7KBTpWf+2Ecz/YGPBvK38K2sZEjbgmPX9bNSZ2I8NVKouimILtURQVVr4A3+eGYZhMQRAKWJZt9p4PFhtc2+FsKDUqusNOghfOegikrsPhqNfr9c1OrgVSTynT0rP5T7BnwPGpBG8wK0EtqyKgIqAioCKgIqAioCLghcDDDz/c8/333//Xueeeu6B///6exFF4rV69uve+fftulCRJgz8/8MADd7cGXEWF+8OFC19tSupwKghet7tII4rVdPfuXYmjR10uSaqn9tZvoT47/ppmTuYHDgNlAfTcRfVolWCV/lXwpPbBzo8LEVod83vdD8Tqsk3y010/dghCMeumElwz913a5AHMQTk1a/9Y846aHeTrA9+uG266mimxV8i3/j3KUOEuhxmp8+zrKr/WpBm6SSvLP2NzDEMEtGlgpAjxdHnwokVDSwpenLOpUx8d+sUXLzVLpHbeeZ/3dLn01q1br2zjS94JghfgnUMZGf9NdTgG15aUHCQB3ATAnGKA5ZF9+y7MYZgobsuW0ccaFL41LIDWCDBeD9ATVaUUwC8swM8AYBIBYsXExEOswUC54+Mtkige1mq1nVwHD25hGEbiU1IG6YqKehUdPdqtBsBKnSqLhsTEPebzz/9SFxnpWm42Uz+114uiLYIX+3A4HJfbbLokjgOG44RhBw+WmGtquhDFxZE0QdwJJAmEIFhBlkkXwLuuxKt+lDNucZOiy2ZoInjflonKdV9hgjYZ4C47wN8UQE0FwOX5ABX0xInb+txx9wUGSsM2ELwgA6XNBVOKBTRmk8eEV3C6ZFdZpRSTmWYLluBVsBIEgVjy2y/133z3vSQKborZlxefEbu92mi0cYMHQ9348ag4RHnx6bmCJXcxyjNFweuNmDfZ66su7ShCEvsPl3zxnXVJkswEQbhRUdiRcYe72jy/SAii3UxTGxXLNoqiTvKcDyTW9sJKFEW2tRjag9xV1imSlEGoigOBoKlMe2ERVKc+hXF94OYAeirjOsFxkySJ/8WiUh43L5Txo0JeFEVU0eI9tCRqSraGqlp/68wfuR/OOMKpq1g/iKJYRlGUWZZlxu121+l0OkMo7ba2drxV4crGk6JG9l1nZ8LaaG3sLpcrT6PRJPub79bqt6Detc2dO3dbKFifaXVUgvdMmxE1HhUBFQEVARUBFQEVgbMGgZEjR9JlZWUPVVVVnTN9+vQF3oEfPXrUUlBQkNCWD69SvqzM/f7HH79agj8PHAh6sxna7cuwL5iyXEfx/AfxsmyjX3zxdp3b3aBw2V33C/uf0g/pZ7p/adURQOF3ckGoYGpEXpxfNJd5KPVp3qzR0r9Vf0Ufdjj4m5Me5iu4AnLWwWv1szIW2NBqAa0aHs4da36uz4vcxdnDDl+3+rqk7hHdiUf7PlrNcZzp0KG82EXln8sSA1IZVyLP6T+n+rUdb0aPttzn6KYZyp8ugjc5OTdu0KClnVpKsDZx4ss5e/ZcaD1yZFATCX/FFc/13Lv3grKDB4c3s9c4eeH27QPgoADuLfQc+/ckVKtjAHraAS6pbbBnuL0C4PlEgMM6gDg3QLEG4J1jAL8mATgMABIFEF0LMKikwbc3WsRkap07r0pyODLrq6oS7A3tVmu6d/81yuUyCfn52fUAI+oALq894fXbcY/VhRd+HJGaerA0OlqYT9N0fXv25I/gVfoqLoY7/v57SN+9e/NEgKlWgPf7AkynkOCVJLcIkOwAeFmK6FtoTb95Q5QhTWRkwcTU5QpE4VeTeOv2/iTATjdADA/QqQZgQqGC3aRJv2XfcltOLK2LIAiSAkmoAn18BRGRGi+zBn2DxYjdQdXnF0tx3bqgEjQkEtZaUsauqysp/aMsv+7w8p+jqJKqmDjbdvHmmwuOuFxAWa1ATZwIzbK6tyfWbbUVCrmL7Z2JBG9b4wxWMRcs/gqpgtYFjT62VLBtYHk8po7EGBJh+HNHxx1KjEqdtuwcQmk33LGGW1+JuS2rgPYgeL2xaa+Y28K7vWMOZW5bq4PjRzKPIIhm6l3vteVyuawsi+J70thaO43KXlTgntE8mCAInMcYOciNER8C1/Nu8N7EUu43+hi3qWg+FWsu1DWCfrmiKOYxDNMz2DZaWufo5z137tymv/GCbfNMKn9GL+wzCSg1FhUBFQEVARUBFQEVARWBlhB46KGHYt57773VEydOfCotLa2FhE/+cSsrk/5v7dqp2ZiMyn/pcEtU0AAvJGFyrhUrbo3X6SwSko87a5bp/lO6kH4ifR5noCNliorAU8uUUxak547cqbsp6TFnD1My88yhu9kRUZP4WDZTeC3vIe2r2auscZo0j4pG8eJ9a9BcYXB2n+2Pbnw0GT9/adhLnj+cD5QdiL3pp5vSH+n6iO0/lf8RXhvxWt4zm57pOi7yViqVuNhxww2H89u2PTgx9vT0vyOPH+9u5ThDuxxdHzfu7d55eb1LcnPPL/dG2NemwWisZi+5ZF7fxYtfQoNbP9fYbIAyLUCSC6BcA9DJBXBDOcCkmga1LhK895UBrDc2qG2H2QDmJp6wVUAVMPI/2iaVUkOHSOj+Jxrg2xjvdvv1o5n09DXGr79+Lg8gsl1waWuAGRmbo88771uTyeR8z2AwbPWHRij3AyV4CwqIjxYtejEf4NNogAwOYHMiwEALQC8JQCIA9sgNqtyLCyP6PZxqSN1tIKhyo/1IV7F2+zg3QFI1wAXFAIzsi3dKCq9JSVmbTmhKLCQr0vpYXk4c5KC7XXsJJ4sNU0MytHxgyQ9in+suP8wY9D7z5X/kbo4jDn+3NjJy4oiS7x97Of7wstWxehk0kr1YvvpqoXDmTCh+5RVIvuceOH4qE68dPJgSsXLleVEk2Xma/1GcXOJsI3hPJQEUKqHWEvFyJqvtcFW0p3Kyvr7+mMlkSg9lPbZnLKg6RaLeN45Q59XfeDqacOuouP2NK5z7vphwHFeBmx4MwyS01m57rsVwYm+tbqOa10JRFCqUg768Tih4rFNwjfI8j2uVaMkzu7UOWnqneCex7Ch/7UAHjD7pSIDTNB0TaB0s90+2Z8DxqQRvMKtBLasioCKgIqAioCKgIqAi4IPA/fffb/nuu+8e4Tgu4oYbbvgyFIAKCogFixa92GTxEEobwdVBEizZvXJl90yWlUlJsnksGv5btpB6LPVZwch0Ep8/ep9meMQoaWT0OGGvdTP9xLEHGbtYD6NixkovnvOuNHP73cRvtT81qc9i2WTpvZ6b6nbXb6KfPTTF443WK6ZX/feXfp8bqWsgG6/8/spuV3S9orKf1M/y3sH3LJ8d/0yDZRYM+kwgOBP9r399uIEg3BmKmrm1MY0a9WFkRkZuicOhSaqri5Hy8nppSkq6Wisr01r1Q/SHT1sqXrRp2LDhxsNFRdnlXbtuTMnK2mD6/vvZe/21CTA+u6HMZwcbrBaixObEq0JGKlwsqn2DsVWopLzbjYoq1o0Z86/UNWv+ryAcLPyNS6+vZi+88D/mxMTCXVFR9If+yodz35fgtdlsY5X2jEajxwoCk63t2TNk5IYNN1Y0kN9LogC2mQDcFoBUdLCVfFW5AAp5jti3RKK3FDXW4UiGoXTDr5vdJ/Hu8Y74PjkSevIWbthGuWpqKrpdPjY/lPG67Q5y14IlsRqLScz7ZaPFVVbBZpgs5rIDP/HduwvW0aOheu9eMJwKgrewMNawZ09X9uDBNL0oanfQdNx7oYwJ65xtBC/G3NFEmjeW3oRJIOSLL+nS3om4OnLsjf6eHmFiMOsJx4jHxxsJVTzKL4eTQKq9CL7GhHonbaSdCUSp9xF9xC0QX1an0+nU6XS6YObmdJYNdVOD5/kalmUxYVpIl5JEEOdfo9EEtZYD6dDtdlsYhgl5s7/R3xfay9ZDef48+5gMg6Sx5zoT1jkS+jiXwSqdvecB1cD/FHsGHFe7L8hAFq1aRkVARUBFQEVARUBFQEXgn4LAzJkz+1AUZXn99dcXPvjgg7c0EgSe5B6BfAl1uVx99u3LuPvnn+8+hQRvAwm2YsWIVI2GJAiCkd3uUpamY9yiWEtTVJSwtORdTXdtCtnDPNwty2h32IlHpS9B6GWAIgNNmzhRNLlR5Yv5ibANna6PDf+8RJ/SqKgjhpSU+O2tzfOhQ4dSampqLIMGDdqFZRwOB/vmm28+jP/vbVnhW59hnNSUKc9GJiXBPXiP47hUSZKyqqv1gwSBTiwq6ubesOH6kJQvqOKtqYmt27x5ap53v9ddN3MwRfFMRUVGfUREmWHx4heaefK2vpYVgndlbstlFDJyuwFAJtrDVuHSS1/pUlbWVdiyZVJYSWBaG1PfvquievfeQEVEON7R6XQHOvo59iZ4HQ5HZnFx1FMHDw61xccfiUhN3Zvncmljiop62Nevn+bzhRjJbyRuWTlwAjfw0VhiCrP7TXwlhhycXAOSROk7xdVkTLigkKTQRiO0a9cHi2MrduUaCJqWubpaWvxrf1L/c/YVuVxAchyQY8ZA9dVXQ2Vorbddq7raxO7Zk27cu7cbxfO6Eqczcp1Go9kaqs+p0ttZSvBKgZCt7T0PgZCrvuRke/vbKr+/Omr8jYQ2kk9NRJE3jngff3e2ZWGBCkffZFTBzEV7EbwtzVdHkF5ut7u+kUxmAyHtWiI+A0n0Z7fbCw0GQ+dgsDydZUMleN1u955Qjvb7jpXjOFynuPlwUnLBUHFxu906hmGcodbHerIsGwiCsIfTRqB1O2K9B9q3Ug7tLGia9uS78Hf90+0ZcPwqwetvFaj3VQRUBFQEVARUBFQEVATaQGDmzJkJFEVlff7551drNJq6q6+++idFqYTVAlErFRXBzIqK5OSdO8fygVoUtMekrF4t9mRZkpBlJ+l07jQyTGdOkmopAI1Mkqzkch3QG42xPMvyMk2bZJutk5vn87SybGVJkhZlWSs2eMtSgEnbNJquToZJ4TA2khQJi+WoPjU1oVWS99ixY4llZWXxQ4YM2S6KovuVV155ShlXayRvVtbvsRdc8O26iAgWs2I1uwRBMPA8f+GhQxmjV626NySv0okTX+5ns0Va16y5/bBv+9nZ6+N8LRzangd/BK9SWyEjw7dVyM5en9yjx6/ar756+qT4w10zl146N6pz57LfzGb263DbCrS+r4K3oICYuXbt9Dh8TlJTd1hOja3JydGyrNPYe8CvPfs/WpVPDu1RQesNIqPVBE3u8lv2JrODengsTJzV1fTae59Nc5RWsBqDgRByD0f2zDpWVlgIuvh44F5/HY5ERoLH87c9LrebJvfsSY/aubO7UFMTyYmicQNB6P9kGKbdSOSzjeBtb0VssPPkLxGbL6ErimItbjAG209b5duLAG2tj0bfVDxG38xrXhAEPG4d0Prmef44y7KJwY67vcfmS/IGQnj5jr+tOoH4yvpi4HK5OK1WexLh5W8DgeO4IkxcFSymp6O8v7G0FZMgCNU0TUe1V9xOp9MebDI0XIfYP0EQZco6xnZYlu0CADXhbKy53e6Y9nyHt4VTIOvdH87KOxfXOkVRdSzLppMkaeF5HolbJ77zfJNhtvVuaetv7n+6PYNnTfkDXL2vIqAioCKgIqAioCKgIqAi0DYCSPIWFhYOWr58+TP3/T971wElRZV2X6Wuzj05R4YsQ04OrKLkoKJIWFQw7a4iJkysrqKru0owsSoGBBFBMWfSqgRFRECS5DBMzqGnp0PF/3xNF9s0PdNV1d3DyF91DgeY+l6673X11H333e/ee++XlCWBL5O+o25FOI4PFgShFMchx4X3uGqs0+mMr601XldTk5G+fv1dqshJpfO0cSO6RKdDOEIs5nLtN5FkEovjJp7na0lRrKU4ro6y2WyQybmJZTmT02k0ejwMxvN1OorSiTie6xSEZlwU3TjH1VAUlcrQdGcXQmeSTOl0dXRWlrvCYrG0mIysrKwsobCwMHvQoEHb/Qne6mr+ph9+mNL/5Mn+52BxzTULEjp2rHqOoqjSlsZbXe15+ZtvZqkmy/v0+bJjx46/2j766OldSjE9N14uwRteK/6lQeE8adI/+3322T92RcqfGOrv0GFn3GWXrdqdkqJfEbnehq6pNYI3dOnoRvTp90UflPQLUe1KcfNuhKcPsTX8af5Q2Spex4sf9HKUNBIGnNGTnTIbTH+dePD3FZ/Gl/+yx2qkdHRM0XHTJR03lzsciOzTBzmuuipyCdY+/vjK2KKidArH9T+xrPlnmqZPRQOtPxLBKwiCG8dxfTRwUFInfH/4ErCd964eSFBEg5SLhio42Pj9x8LzvA72BQmCcMvBCohthFAFbK7KiZdiIk3wBs5HKOIxmILZtyEszfXZxFfwc5IkgQSUnXQV5g4U0ARBUIG4gNJRFEWqJfV0JMg6JXOhNra1z4ecOn0JxuSEyopRYqkgEbvS6S5YxzzPOzEM6w62DDzPmwmCAJuMEAlcW+5apAnsUCAAnoHJ76CM7/ddWNfwPDvPmkXuZhrE4ThuZRimmiAIqyiKDM/zDnhW63Q6eG6cvUKtYf9nG2DPsmzhSy+9pNoOIxQ2F+K+RvBeCNS1NjUENAQ0BDQENAQ0BC46BIDkXbFixaKEhITfx44du1VSJ7WWlEJ62RNF0azT6bz+sWVl7NzNm29Mbgtl4rBhyEwQQPAiZLG8nsGytRRJmnmbrULA8dqaqqpSV6dOnfZcffXVXqLzvfc+f7Sqio5xuY7pTSbcnZ09tLmoyIjV1JwmBKFYT5L97TT9l0qETEJm5q74mJgSU+/eDd9mZmZub23CN2/e3GXt2rW3Dx8+fIIUV1KCnv388wcFhyOekX4GHrMTJrziTktDT7ZUn8vlGn3wYNeZGzfeEZZ9wODBH/Uwm2vZ//43nHranuAFXIYPf7MbjjNo48bZLVhDKP/4QXK5a69dSKWno4eVl1ZfItCi4ciRzne31QZI672uITKzFl7a7BpC0AmDGd4Y42IcP5J544qqh70wLKQPL3foVFLtyu9S3+tz115oZ8YvL/YzT7y0+tihY66jn3ydaD90Io5y21HPno7ayZNR5bhxoOryyuXDvn7+OT/lhx8u3202m6Pqnwwd/SMRvKAgo2k6E8OwxrBBDrMCn8oT2LhzrAzg5wEKtcRwyKBg3QxFkoQ5tLPF/dsRRTENw7AyJXVL5JjH46GampoqkpKS0gVBSMQwLFYUASaiEfw1Ja/USJO70NdgWPmIWZsoigaGYU6CKlkURVhTmcGILv8xB5DeeiC8gUCDn8uxfPKRxQ74Sg+mevQRXM2+Y/yBxDH40tYrmYMLERvuPEaC4IW5FUUxzuPxHNXpdMkEQQDmrV5y+63ms+DfMMuypyiKUp2EMNQ4gt2HzxjP87E4jrslLALWMnhog2oZlxITylXlKulPqM0p6T48OxYuXLhHSd1/lFiN4P2jzJTWTw0BDQENAQ0BDQENgXaPQNeuXQtKSkqenT179rxQSh5pMPDCLooiJEHx/qioCFu2evW/QxJEkQQjP/+/KQUFHxceOHCg2el0Gp1OZylBEKcqKys70zTdLAgCqNogwUY9y7IjOI6j6+vrKZIkdTqd0WYwpPJVVWkMQpOrEfprFfRt5sw5+TExwlKDwbBOTl+3b9+evXnz5tdvuummyUlJSdSJE7anPvvsH+d46fbr91nikCGbPjIajZtbqhMI3u+/Hz9x//6RFXLabSmmT5+1XeLjT6M/IsELYxo79uVeBoMdffrp414CMRLXDTc8lZGS0vQIRVFtojCHPvsTvKWl7OsrVy4qj8RY1Nfh9U2ORehXm9ksZjnM8xw2iqUMOEfy8SlNGPGUeO0X1xykY2O41iwbQL27GV1Sdjijv1ep9ZddLxQUdUs+GpOX7UZuxuJ4++suXH0dk5lZ2HDXXTWnkpPrWvVldDj0ZFlZgunEiczYsWN/PsdD2n+sjY1m3aZNfTMPH+6zWu5nUz1WfyyCFxSOBEHEASkox1onHFzklPX3TW3p+8Sn+AtJLslpz/87qS3GD31HCKXgOA4kLGAe0XFI44mGV6pUN6wZn19wRJTf/gQVx3EpGIaVg4IXfg5tBs4LYAjKRpIkm0iSBP9cMNV3+bBlWjrqz3EcxDj8E1QJgpCA43jE7FmUrLlQsZHcdOB5HgjZylBtBrsPSnMMw2ATgXA6nT/p9foMhmGcOp2ODWWVEorgdTqdTUajUXA6nSaapmGzolSO53JgP6EemqaNsC4ZhsHgNEC0PLUD24ZNMr1eb1WDrZoygT7MEsYtJZqT1pHb7d5zsSl3Jfw0glfNStLKaAhoCGgIaAhoCGgIaAi0gIBOp3s3LS2tfNq0aWulkG+//XbAuHHjfg0FWnNzc+89e/rfvnXrDNXH80K1EXh/7Nj/xKWlHUs3m3EvGWu323UEQQiNjY36DRs2XNuxY8dfWJalMAwTMAzj9+7dO9NisRzMycn5taamJrO6urovSZI99Por9GVlaw4h9L8kUzfc8FhuZqZws9w+VVRUGFesWPHJ+PHjX7Xbp47esuXGc142p09/PDUzk70fXmBbqrP9Eby7YxDqa5eLQSTjUlLKY91u2t3QEBdW0hapT0lJ5XqEyk56PB5VSezUjM3hcFwC5dLTc41FRZ1kHd9W0478MhU0QgY+NrbS4HBeqWOxOwQkikiPc6SAE4KAnhVs2ftcCMcRQdO8zmoUKD14VZ+5ME6gMYeL5hqa8dN0ivdoaAxjN8RSHn0Tzzgtmake9tDpBNaN8XW1nRmSPKyPjTWJRqNHtFgaGLPZ7iZJ1ltfY2MM7XTSiON0JMcZKEEAL2wKj4+vYOPjq5r8x1RXF6dzu/UYy+Icy/KNdrtTtiUDz/NGo9F4zGg0Kp732trannFxcXv//Oc/f9kaxtJxWZ1O1w/UcTiOm+FvnudLMAyDf1erITvkzytCElnAMEw9JE8iSTJBSfloxbZEVkB7vuRbZ9dXJPoQioiKRBtSHdEgqCPZPzl1AVnKsmyDwWBIlRPfWow/9j4FMCh3vadYgs0Lz/MdCYII6rcuiiKNYZjXE7+ly+PxeH/XoGk6keM4CxDF4Y4hnPKS/YLvWP9ZghLIykgpPtWM0/c5i+N5HuwI6sCSwH8jiGXZCrAMAJIX5gn6C5v2oBaGJGxAvNM0fQ73BmPFMIwFvAI3CeTaF4SDdTTKulyu8kh8DuT2LYhFigBrB74rWkqCiBBquljVu97fMeSCxd0A9AAAIABJREFUp8VpCGgIaAhoCGgIaAhoCGgIyENAp9O9bzAY4IhmjdvtHmIwGA7zPG+dPXv2463VwDCMuajItujjj5+IqkoRFLvQD7O5Vt+ly56DKSloYbB+ffnllwXx8fFVQ4YM8b5Afv311wOKioqGd+3a9fOSkpJ8UPayLEt7PJ5uBQVzrBs2POVNFiVdnTptSxgx4pOtNpvuQ3nInYmaP3/+l1deeU1jVdVdZxVdVmulsXPnfTuSk/FXW6urfRG8o7ojdMCGUO8LQvBmZ59KOH06N2KKrMzME2a7vfJnJXMZbiwQvDqdPt7luqwdHB3mMITKdYmJmICTtVSluzeBXDNJxGdjFElgPLsLo+j3UdplqEYURVR/+ISJjotlTcnxDF7daBVdDMULSGARKdSQFgdD6M4Sc1mushiXsxmzmM3EScbQmOBsMDY3ZHpcrnIMoRwPTQs6s7lZZzI1kEDwEoSAu90UzzCUx+224U6nnmFZmrfZ7JbU1CLKbG5yWSwNXmK/qiqJqq8nq1wuV5UgCGctT+TOjdvtTqZpuiIuLm6/3DL+cZMmTfoMXrp9P4OTADgQe3BcXRAEluO4GpIkGSB1W/MblYhOUKRBXZEifFogAhrcbjco6lKVeKCqwSecMv4WQJFS6YFy2IdvVLkCIM1EUUxQq6YMB7dIlwWFrdvtPgYWH7CO1dYv2TZJnxdRFK0EQTS1tNZbU7YCsSgdh2+tP+A9zfM8/M7RnSRJUKcWqe1/uOXknnwKpx1BECie54H4hmcSWKB4CcGW6gQ7C7D8wHH87Pe4KIpZgTgpSbYWSpEcjso4HGzCLQtiAIqivKR1W1ytrRcg1+E7Bjbr/PtyMat3YZxRfWi3xaRqbWgIaAhoCGgIaAhoCGgItEcEMjIyxuj1+tzrr7/e64O6evXqazAME0Mp2ZxOZ8do+oyCYrdjx2O7cRz3HlFs7Zh2Y2MjuWnTpkEsyxpZltXRNN1UX1+fl5eXt50kSR5+mRcEQTh58uTw0aOnD1i9evFJ/7lISTluHjPm7aqWCOTW5m3BggUf9+vX7+eCgoLfpTg5R8rbF8E7rAdCcRxCnx5u6zWal7cjo1ev9fEtWTR067Yl6dChy7x2GnKvyZP/mZSQ4HzfZsN+lFsm3LhVqz76orgYEvd96/0cPfQQSk1LQ+dliA+3nWDly8qQZ+FC5LfZ0oxbrQszJkxwHz+kY3J+yxjoQL/a49Hu4wnIkspSxmJ++tWU8ZieKyZoSuz/0N/Kt86dn9lDH5dUxKfYd3QeedphiGmRYE35fH7HCjdyIXcz2anyeGJdYSemtnZ4KUJTz1HOZmXtSaBpl6moqGdJsER6/fp9lW+zVZm6d//V2aHDqbqKirSjOJ4SdBNHDm6rV6++jiAIz9SpU7+RE+9HOkK4l9CVU05tTGDiIjn1+Ce2gqRULRE8LMs2YRgGx7LJSBHKcvqnNCbwqLLS8oHx0VLxAp44jhuhPVEUYy60YjRcnALL8zx/mCCIVB9BF/aJA1EUbYIg1LW09kLNu1IlKJDuMEc0TVdxHAebMGae58loquelPsLnsC2eF8Hm3Ld55CV7JdLXt5FkCpb4D9TVrZ0kCrWuQhG8kbDLgI0zjuNKKIrKCWUfEaq/Cu63qY9zKM9dQRCs2JnL66sOuLMsu/9itWeAMWoEr4LVqoVqCGgIaAhoCGgIaAhoCChBYO7cuTkIIfjjvV555ZWnhwwZsqRPnz6tJpOpqeEu//33fuN+/nmaN/FauJfRWE/ZbFX69PRDMT16/HJECeEKJO933303xOPxmJqamnI9Hk+S2Ww+kZKS8vvw4cN3b9my5RKGYfS9e4+f8M03dxpqazPP9lmvbyKvv/5Za0aGeK+aMSxatOi95OTkL2+66SZFCuCKCvbVd95ZpIi8DOyfXA/e1gjHpqblyThu40ym6xQfbQ+G1/mEY+uoTp362MDTp3sf2b598jlJo6677uleLpcVpaQci21qimv6+ON/epPoybmGD38nJifn6JHERPF1OfHhxJzx3D0Yc6aOMwTv8uUor0MH5CWIon2dPImct9yCTvi3k59/c1ZmZyf5bf60M+vL7SSQo55C+UPs6OX3OmUwdGwTi1hrB49j0oZZB3+a+Uhva9YAx3d9Zx4L2d+v3kxFdeUUEnmse/Gh9ONHhlQwTO9GhP6sav3MnPlQts3GvG40GneEbLuVgPfee28SRVGuqVOnfhtOPZEuy3EcCUfQ4Sg6JLKC+iWyN8gRaTiGTkCMGpVgKEIm0mNTWp+aMbXWRrTGeyESQCnFMhLxLpfLRVFUc7g2H6IopnAcV9baJomcuQ9FBIcas5w2QtXxR74fzqaVTxEvKPHEDdfLlud5PVjNGAwGQ1vizjCMUUoY3BbtylmXgiDE4TjuzRvg20zQLBraYnK0NjQENAQ0BDQENAQ0BDQELjYEAgneZcuW3RofH3/kmmuu+SnUWIuLiZt27hzV88iRy2QlniEID26zVdNxcaVGq7VWHxtb7rJY6miLpRbsQJsRwsoNBqYkJkb3Qai2/e9LNg21tbVJYNfgcDiMJSUlfTEMA385fXZ29o7+/fv/7vEQ927bNjPj+PHB55BR06Y9kZyZ6X5YbQKdF1544S2r1brj9ttvf0tuv0HVUVbGLVm5cpEse4KcnD2phYW9z7HFkEvwtkY4Op0/WwnCwtF0j4gQ9cEIx1CYTJv2WDeKcnl+/nlKI8wNkLvHjg127t8/8th11z09YOvWPx+qru4oa41JbeXnf28bMGAjnpSE7gvVvtr7/0uoNq7bmTrOJ3ibuUbsiaOTLbdkPunsYSng4P8PHhxjPdi8nUzUZQiv9djWmERnCm8XPW54t/QZLyk8I/0fztuynnZVeYrxWQcKbNVMCf5Epw+ahidMZb6rWaP7uOwlw6Lu6+wm0ib64z1gwGeX9Mj/Pt7J6O1rLOkl6PTvJgTeit0HN6IBYxvQO2uz0Y7sZAOXpItJSUIeZrdI0e+JPXry3HdTFv/SKg6sG0ffvZ+ANn2UipIzXYb4ZK6fnU/+ccuMAwi9nYzQgtMIpSo+9jpixFvxPXocXKbX673ZwuEots/jEhJagZKJJEkyjiCIBIZhPBiGVZIkCcq0c44rr1y5cjKo96dMmXJOwkT/JGBq5zkS5XiezyIIQtaxco/Ho6dpWpWy8oz4i3UBmczzvJMkSa/CsT1YOERacRsuIdjSvAqCcBzH8Y6RmPf2XgccBdfpdF3Bm1VtXwVBKOd5PrE1Ba0cSw05RJjaPkZrrajtT3spByQrQqhZjfI/XC9b2BjAMCysRLNqcARbEHhOSiroaCuy5WxEgQqe47hajuPgCw/sToxVVVUH3nnnHVXfA2pwacsymoK3LdHW2tIQ0BDQENAQ0BDQEPh/hcB9990Xo9fre0uDXrx48fyRI0cu7NatmyzisbgYPfzdd7clVlQEJ+D69/8iMSammImLq6MNBpeOooRyhIhKk8l5AsOwKhzHq0iSrMRxXDE5BH0uLy83rV+//rrMzMy9x48fvzI+Pv4wWDJUV1cPys3NXVtUVDQ0Pj7+APhU6nTZE3ftmlGM0HUN/onWxo5dHNe1a+FimqbPUUIqWQgvvvjiSwaDoeSOO+5YJLccJEApK+OWvffe862qHydMWNjHYLDjokjhp071rj98eGhpc3OcSynB608imkiruKDrWruVrzTOOTGLrGYqvL9zXxY3iXm6y8dNwWKTdJmCEsJRLg4QN3ToyoSMjN/TRBGn7PZkbu3ae/darZXmMWP+0+3DD58JmfwvWFt//vPfc9PS2DE4jkNG8oi+U/yP3IWWgxO8EkHrFOwYYA0EL+AKJYDABbJ2U+1H9N05Lzb/p/B+09y8tx3NvB2bd2SK5akuHzbtb9pGFjoPEINix7JfVy7VQ5w/WQz1+BO8I8cs6V4zLKbxtw7DSr142OsI2DlB5hgeeZpx9PT6Hsg9g0QeB2FgGmjw4MXJRaLz7zN2ocwurb9Ibnw3CVniWPTz1wmo20B797LdGe5jNHbyxF+PILQsGaH5qgje0aMXx3brduoVvV7v9dAORRrAxgjHcYcpiurhP+crV66cQtN045QpU9ZLPwdCkSRJPNJzr2RdS7H+Cq1Q5T0ej5OiKDhBkRKOVyq0A0egcRxv8Hg86W2tlAs1znDuR5MM9Hg8JTRNZ4TTvz9KWUgcCJsqFEV5Pe/VXGCZAIRZKJuTUHMW6r6avklloll3OP26UGXBFgDa9vfsVdoXUICrfabAmgtnU0FpX0PFR3N9BBK8gf+Hz4/vWX/me9t3gZXKwoUL25wAD4VVJO5H9JexSHRIq0NDQENAQ0BDQENAQ0BD4GJBwJ/gPXz4cPyGDRseueeeex5WMr6iIvGFTz99rNnttniPIEvXoEEfJ/Xt+/3POp3uZzh+RtN0xJNQlZWVmTds2HBtcnLy70ePHp2i1+srRFHEXS5XRufOnd87ceLEpM6dO384ZsyYveXl6KlPPumR4HDAUemp3uNwcA0Y8EnSpZduWW00GkOqllvDZfHixf/CcZybPXv2PLn4QWbrqiq0ZuXKRWf741+2e/cfMnJzd5u/+eaBw3FxJYY+fb5JT0w8HVtTk+VOSCi2fPDBv7aFaktS8D5+5HrLsPjJHlCCSmV2Vb0es6rqPezprt80gCJU+nmwWCAklRCOofoV7H5u7q7kU6f6eb2XO3f+KbtLl59MX3318EGldU2d+mh2ZiZ7NRw/lqOgUVp/RUXz+++8s9jnWxyc4P2q6k0aSN1XTs0xSQpeCUOJ4AU84d9S+0AKt0TwDogZzQAhDAS8FO9P8E64elHfAyP7nCpM7n7+50wieLm/4khgMSSKCGE4Qvi/BfT4jQeQyXpOkpezeLBuPOXI59k2R1EcmZDE1h0+KaYcrzAkx1zpWfdtRR1CAx0IQWK3/32e5GKZknLUPGbMa7jRyC63Wq0/MQxjYFm2Wa/XVxIE0VVuPRC3cuXKaQaDofb666/fqKRcW8XyPK8jCEJx8rhI9Q/aRwhBHxQp4SPVfiTVu3LUoOH0G0jPNvQDDaerESkbalMlVCOiKKZxHFckxwO3NSVttFW2sG7aw2ZPKDxD3YfvM0jOpdPpYLcLSFrgy0JuZAGRiGFYIs/zUKY6MLFXqHbhfiSIUEheiRBqVKMaltNHtTE+a4SQOKqtXyoX+PsIx3GWYD7f8Lvh888/3+a5EcIdn5zyGsErByUtRkNAQ0BDQENAQ0BDQENAJQJz584dBkXffffdyRzHWW+99da3lVRVWoru2LJlapfTp3s3+Je7/voXUzMyil7W6/Veb9JoXWDRYLfbU6H+3NzcvS6XS19RUdHV4/HQHo8ns2fPnp9CsjWr1dqpunrgVXv2nNYh9GQxQukMQnoRfHinTPmXKS0NmxNuH1977bW5LMsm3nvvvQ8oqauqin1z2bJF5yg4oPz06XMLVq9+7jwSt2fPdan79o05x7KhpfaA4E3OajRJ1gAQJyl115X+M+bZonle309J1ZtruIQPFhtI8IYiHJWMP1hsUtLJpCFDVmd+9tk/ZPvvQj1A7mZn81Mk9aN/khNfohokh4xoqf92u330sWP5MzduvOPImRj5Fg0QLamjpTmQ2pF+HsyiYVb2wuZNNZ/Q2cZu/Nrq5XR302AObBoqi2zNkgfv1BseG/TN6Bt/c+hbSJL21ue5aFdeEhLzMAS5gojfRTSooRLdMqqwpbGmHPw4p/fQ7MS4nBQMEaRYu3mL/ujb67FTW9NLEDphRGhaJUK31/gr4uXOe6dO2xJ69VoXm55un2cwGM6q59WQCCtWrJhuNpsrJ02a9J3c9qMdF44nptQ3wALDMN6nsjSFY7XA87yRIIiIWLEoxU7NnLbURiTrCtZGqKRISsfe3uPDUWLC2FiWTcVxvEwOeRpqsy2aJO8ffV7VrnvY3AFiFzZ4RFEsVbvRpLZ92NwBtS6GYWZRFKsRQsUUReW2x8+F75kNvx9ENemmnLHDM3/BggXb5cT+0WI0gvePNmNafzUENAQ0BDQENAQ0BP5QCADBu2TJEq9q984771ygtPNFRdiy1av/fTqw3J///HRqWlrjPyiKkmX3oLRdKf748eO2devWzTYajSUulysLx3FGp9NVOhyOrjqd7rTFYqnmOA6OxuPJyZ1G7N3LmRAaX42QUUAowwOWDSkpp0xjxrxdpSS5W0v9ffPNN+9yOBw95syZc6fcMRUVoVnff39brr/VxZAh73UVRcK9bdufWyTg5NQPBK85vdgsKUPB81VS6J5oXGfCCAv3l5zFTQeatpHLi5803p39YvP8E7ebwSbAPzbfUsBJFg1yCEc5fQsVM2DAZ5e63dbTvXtvsNTUpFevXXtPUKWzVM+0aY/mZGcLN/kTYZJ60P8FNRwiAQjerVsnTty/f6Tv+KR8ghdwzzF04yQFr7+frjQGIHpzjD14f6U1/AysHqo8pQRYNSwrnmeckHy721hdYAeCV6dz6K6d/GyfNdfM/uWhzqbUNANBB2LrOfm7iatg9HwTohCPMCIGZ6hMo1OX2emsgti/jMizmL7uYFJKv0swoamRRCQl4piIlW/YRtQdFZoFoZGqqoppevVVVBpoexJqXuF+Sspx86hRr6GYGH6x0WgslsqAH6EoiuAde96GR0v1rlix4gaz2Vw+adKk7+W0He0YtWRIa/2CF34gyMBDkqZpxUn8fEfpcYqiVNnhhINZOJ83/3YjVU9LY4GNwAuBTzjYqi3r87uG72YXTdOd5NYDCkxBEOxgmQ0erhRFgTI8IhsH0fjcSOOK9tqRi5/SOFAeC4IgKiEdgcyG8fr8ymG+XGqJXeiv2nkJprYPRfIrxSfS8VLCufagMK6oqNh+MfrwagRvpFetVp+GgIaAhoCGgIaAhoCGgB8CWVlZj9jt9oI77rjjRaXANDc39z5ypMvsDRvuOkvQSHXMnPlIdmoqfqvSOpXGSzYN2dnZuzEMExiGIcrLyy9pbGzsBy9GZrP56IwZM5bBkcbly5cvYNmOeXV1P+470846G5wWhCPmXbtuNg8evGFfSoqwUmkfAuOBcKqpqRn1wAMPzAxVl9PpTDpypNPc9etnN0qxSUkn4y6//J2cjz765+5Q5UPdD5ZkTfKCnRo3jNbpct06XQe3vz0AELtSvf6+sf4/a41wDNUnufdttuqOV1yxNDk3t3pGfT190/79gzuXll7S0NCQ7A60BJk+/bHczEz+xkCVo6Sk9FfthnPMO1yCV7LJkAj1aWkPuj4oW2T4Z+ePmsAmI9AeQ5qXhzu95VhW9KQxGMGbmFgYe8VVS3M/HHPX7uUDYvI6mIhzCUCRR2xNOU0lZnj4pnoSYRgiTDEcU35Sr0vO8oA697w5EXlEOCoslsxkTPB4cCgj8hzWeOQkxtSbPKLoxoqK4hv/+tfDpdJnSO68SnEDB36SnJBQJMbEVNCiSBTpdPzJ1FT8PSAjBUEwYhjmPRUAL9u+5GtesoMkSfCXlY4ng0XDzVartfi6667bpLQPkY7nOA4HEoOm6ai9x4LnKRC9ShMEAWaiKMJnG/5IKjXvv5UQSEoxixSpE6l6Wup/S8ellY63vcdLhB3YUfg+XzGh+gze0DiOOzAM641hmPf73kc8npPwMFQ9rd1XSyTKbVNp/UBgA1kKSQvlthHJON8zD5OjjoZ2fZ7K9TiOx0bKZoTjOEja6PWOl3txHEeKouj2bUZ5TwhJV7Q/w3L7GCpO6VoJVZ+a+xerD2/UvhjVgKyV0RDQENAQ0BDQENAQ0BC42BDo3bv3DadOnbpBjXoXsIBEa9XV6Wn79o1hJQWqxVJFX3fd81xqKv5EW+AFNg3x8fFVQ4YMOQ7/djqdVpIk3Xa7PZfjOBPDMBZRFGmGYdIslrjMuroZ5QiNrUcIExF6OxmhBd4kUUOGrDLl5+/7JiYG3xxuv99///3xJSUlMx566KGprdUVTL3bo8eHXePjS8TNm+f4bADU9wYIXmfiNiuoc4FEhJqkZF0fFD9qvTxusmdkyl3NUtKvqWlzXMFiwU8WysohHNX39vyS+fn/TRk69NMvbDbbusZGZorLpcvmOCyD40iqsTGBralJJzt33m3KzBRuVtKuWkUXELwHDgy4Yffuq4sdjjgGoVHdz6yj9V4rEn9CvZlrxPwTo0mJ16qZElyyxJCSr71b+oyXlA20bvAnfCUbh0CLhtzc3en5V34b8+Xo2373J3ibmQbsie+nW27p/ZizC5FNAMErNNuJ6uZS7KGt08xzus1jene52vXd6U+pf266yeJtP/ta5unhHzRVNRfjd311WUyVswxbOGa5MKLjRHHdvvexVXtex5/JfdetxzgfwZt9EKG5mQj9vQyhmOBevjImJj6+2Nijx3/Tunf/dRXMtYwiZ0PeeeedmRaL5cTEiRO3yiVDlNSvJBZIVCCg2+pSu44D++dnKRFxsjdSpE60FbYMw8DpD/Arvmgv/7lgWfaU3OPyfqQwHy11Y6TWckuTB2MHuwJRFOPA+gTDMJcoigz8gX/zPO+BjUBQKeM4DonI6uHnF2IxKCEYgdhlGAaU2JZwEzMGeS5UURSVJBcDSCgJeLbk961kXHLbjFacpOaFjQxoQ67fcaT6c7H68GoEb6RWiFaPhoCGgIaAhoCGgIaAhkAQBEaPHt1ry5YtK+6999771ALkdDo7Vlcbr6qtzcjat280h+MMfuWVq45mZAhvqK1TSbnGxkZy06ZNg9xud2xlZeUgnU5XS5Kko6mpqZvFYjnc1NTUMz4+fovT6UynaWMXghhpKyvLcyD0JztCy5IRmu8leKHNsWMXx3XtWriYpumzvqBK+uIf++WXX156+PDhRx5++OGJweo4X73rxhFaE5uY+GWOwdCAioruOKnm+Lt/WxLhKJGDcO+Mz+s89+n6T2wPnLwfr2bKsURdhvBaj22NoN49P/Z/icDkEI5q8QpWzp/g9b8PL+EcxyXzPJ+iNkGe5MkLL25KSIvKSu42pxPvdepUYeKBA7/YnE4Lg9AThTBXy5cTHTp0QIqP0KvBTEqydu21/x7q7kLUr+074yzBCwTtrK8vtznZJmzByC/sXXV5GK4zCM2sHT20aaqlqOkI8WzBe82pKZcw/9n+kGnun153mHQx4nNb/2Ke0PkWd2VzCV5Yf5AYFDeQ+PbESt3sHnP5ebsexG9PvUXMJf7kEQQnXlSU0PiXv6QcQujvmQjNDYvghfG3NNehsFm2bNnN8fHxJyZMmLCF4ziBpulzVGOhykfqPpwe0Ol0qkluNf2IBmESjTojQfJGW2EbbsIxNfPXlmUCFaFK5kRaE+GuDbDMIUmyxWRWvmRXXtV+W2IjtQUbNARBZIFfrZpEZOH0WekmC8uysGEL9gtW8LkNp+2WyirZBIA6QL0bSvEc7hqKxjjbY50Xqw+vRvC2x9Wm9UlDQENAQ0BDQENAQ+CiQWDu3Lk5L7/88ucTJ058PDs726vwVHs5nc7cmhrT1W63oVdCQsnrcXFxO9TWpabc8ePH4zZs2DArOTl5W3JycklhYWFPl8sVa7fbh3Tv3v3l4uLiITiOs/37jx6ybh2GITSmHiE4nj71HG/XqVPnpWZluR6MRNb5zZs3d96+ffuLd9xxxzU2m+2co57nq3eXJiJURMfFbU+lqHqssvKKCoT6OhCa1qr3bGtYBbNoOBPPYA7HTzaaznFRVK5HDd6BZSTCMRJ1SXVceumanN69N69RqupU0gclRIdULyjFExMT3cePFz1WXZ2DGObh02BVsHz51Ni2JngnT543tKZrYuUP+ZOOSQrer44spXskX8q9sv0h0y19/uHskTSY4+qrdMv3zdc7uSasyF2Ebun/ZHOlswT/tXSjbmfZd1R1cykuKXi/O/mhrrDhIDEwZTj39b5XTf0SL+O2Vqwjn8h6FBN4GycInHjGouFQKUJ2r82JEsyDxQLBW1Dw8UmKorwWKmazeb2cOpctW3ZrfHz8kWuuueYniI+2EjBYn0BdKggCE01rhhba5cJJGtgSvqGIODnz4h+j5jMW2AYc+cZx/Hw7EaWdCRIPar0LuTkQgSG0WkUwL1c5ZJxUqfSZigQ5JwfrSKwXNZi2FckPOMLGos9qRZFNChC7GIaxQOyGk3hRDj4ej6eEpumMwFiwrhAEwUEQRAPP8105jivmOM6N4zhpMBi8SW9buyKxjoLVL3lLcxwn6nS69DNOIl7f8qBWEdKGgvRc8c2HZAvk/X0tGs/XUPhI9y9GH16N4JU7+1qchoCGgIaAhoCGgIaAhoAKBO67776Y5cuXr+7evfsXl19+ediWANAFp9OZ6Xa718bFxfVQ0SXVRcrLy02ffPLJfcnJydtTU1OLGYbBDx06NN7hcAyOj4/foNPp6uGlNjY2uX9RkdjV5brvFEI31yJEnEMaDB26Kr5v3x3vGY3GiBDUR48ejf3000/fHz9+/M35+fne5FwOh2PgsWNdpv3Pe7cZR2hWB4RmVCUkvNQZoSKipiavAaEKGqGvDyIUp8oHsCWCVxSbcadzp0Wny3K3R4IXknD16rVel5BQUpqZiRQn/1O9iGQUhHW2fv366/Lz80v37Dn2kMNhFlyu5w8jtDLp7bffwDt2NJ6X5ExGtYpDJEJ99OhXspsKaHxbtwmnglo0AMGbXMABabvp5Cf0I0NebZ63eYYZiF9Q6i75da7ptQmbG5NMmcLj302zDMu9zpOffCkHCmAgff/W6UF2S+0mPMfaiV9b+L7uEnNv8ansZ/nKItp11111JxGa2BD4GVI8GF+B/PyNKfDP7Ox9puzsU0ssFsvPoepatmzZbQkJCYeuvvrqbRAbLfKgtX6Ab3BbK/58YxWi5Z+r1AM01DxJCkUcBwEnofg9n+f5LIIgikK1E+q+L1md6Dty7fVzbk1VGqq+P8L9YISpnM9JYLlIEK9yVLoXsRnzAAAgAElEQVSRaEfNvHg8nmqaphPVlFVSRo0PvMvlcgERqSbJopK++cdyHOchSbJNvs8C+8gwDPiw2+USrP72OME2+WDTykfk4vC3XJV44OdEzudGLd6B5S5GH17FD/5IganVoyGgIaAhoCGgIaAhoCHw/wEBIHjXrFmzCDJh33jjjZ9GYsySJ5wcJUck2pPqgIRra9eunURRlFMQBL0gCJROp6urrKwsiImJ2WexWGrBhk8QhKSMjIGjf/7548PB2p88+emkrKzGxymKCluV6F///Pnzv+7Xr9/c3r1HXlNampK0du09fvVXkwjNzkVoXH1y8oZso7EBnTr14BGE7u2E0KxShO6oUoNVSwSvINgJl2uPWafLbHcE7+jRr8YBsRsf7/zUaDQeVzPuaJaREvvl5OTs3L9//zwcx400PcZTU1Mj9u+/psRmS4yKyjBwTHY74n79FTmvu+7pDqf75zK7Og4vaY3gBfJ2y+nPznqMJprShRt7PuysdVXgt/V90us1+fbuJ70JdW7r84SLa6imeIedXHHkZZ0bZ8Vavh491vFu8oUDy9ix8VM5c93o+ltvpY9FA+vx45+Pz8srWmg0Gs9L4BjY3rJly/6SnJy8f/z48dvhXlsreHme14WTpV4Ofq15+0rEaTClmpy6W4sJpvyMUJ1gZaHI7xf8PXEcV/1MlohF6L8/uQNjVEM4h4tDW5UPRkjJJamCELxthtWFIHkFQcjFcfxUW8wNEI5y7GQAB1+ytzYnWnmeN8Lvhm2Bh9QGbJbxPB9LUVSN73kOm9uQFFJK/oqDghm8fimK8nrHC4IAnsnN0iab3PUtd1wXiuS9GH14NYJX7qrT4jQENAQ0BDQENAQ0BDQEVCIwd+7cYa+88srTcXFxO6dPn/6FymrOFov0L9dK+gNH5y0WS019fX0Kx3FGu92e7nA4UiiKYsAbThRFeFHgevQYGF9Z+VTssWODvS8R0mU21+muvXYhlZ6OHlbSrtzY559//usuXW5mDhx4c++5ZUDB+9cOCCWzNJ0i5uV9k37w4IRTCP1sQyjbhdC8UjVJrAYMQEarFZ2X9Ynnd5o8nsXpJDmiTqebcQ4GcscSGCcRjmrLQ7lRo16J7dTp8BcWi+WHcOqJdllYZ3a7PbWurm6gxWIxGwxzzIWFTSxCPZojYVegpP833PBIl329Bzbuzy6oaI3gleo8m3ytzz+cSeZMYd530y1PDV/dZKIs4oPrrrJe3+Nu1+W2PyHB48Krm8vwp/fNoe/v/A929ckluntyH0BvFq7irkq502msHmq/5RYUtld1sLFOn/5IZlYWfrscHJYuXfq31NTU38aPH39Wca/Uz1JOO8FiwJpBFEUhmt674O1LEARFEIRbTj/9lWqRUPcGHqmX/g8qOLnqumD95jiuhiTJBDljghglRLqUIAn6yDAMWDtgLWFxIYhEuWNWG9fa+lfy/ey/WaKkXGv9lrsB09bzIoqiTRAESCLnUIt7pMtFCnO1/ZIIb7/1BFUp2phR0rYoigZIgofjeGmockB6O53OcpqmcwmCMGEY1iiV8e9vOM8ov/rOs8Jpi7m5GH14NYI31MrW7msIaAhoCGgIaAhoCGgIhIkAqHgpisr58MMPZ9TW1g6YPXv242FWecGKQ8K1jz766GaKotwGgwGOWzpOnTo10Ww2H83Ly/sJwzCxoqIiu66ubsTll99j/eqrp8++SMTHFxs7d96W2KPHrs3x8cSKaAzC5XKNfu219x5k2bsLEZpXcm4bryUj9HU8QjbGaCyMSUwk0OnTd51CaK8xEkmszm3r01iEns1GaGIVQo+VRWOsSusEW4YrrlhWmJ0tvqq0bFvHHz9+3LZu3brZDMPkkiRptVpv5CsqppYhtDwJoQVnk/ZFu18WSxV99dUL0ko75JCb8icdW9bX3DHPQhkQhiN/IhcsGqS+BP4crBv+uekmrxIKPHifKnjb6S46YiRMVu6ZvXPoy9LGs6MTLyfe3L+YXFn+NtbdNJhbM+J7D+8x8D/8gFQrKlvCRqdrojp23Ofp1i1rM8Q4nc6ad95559uW4pcuXXpHWlrarnHjxv0aLCZaRBEQr0AeYBgWEQ/rlsbH83w8QRC1atZSJMcOhAaohP3tDKREhQihGpfLBc8zM5AtNE2bEEImURQhARTYV8RgGGYURRFOV9gBM5Zly3Acj4VxySFhokUMAlEUbS9TNXMXjTJKSalIJVfzH4uaNSl37sPBjGXZBEk1qraeUJ6ucta51Lbb7bbr9XpQpl6wS7JFUbpu5HQ40KoDFPqiKMLzI2wbFv/2I9F3v+fcOc+qaJ6e8FsHe1566aUGOZj+EWI0gvePMEtaHzUENAQ0BDQENAQ0BC4KBIDo3bBhw3VFRUW3z549+9E/4qAkf9Ts7OxdQOba7faYEydO3ITjuDMxMXErTdPNgiCg4uLiqWPG3FTpdA7MMBqbXDZblQ7DiGKdjj2ZkEC+G62xcxxnKi42vrhmzXvpCI2tQuiVwv+15cYRujcbIbBrEPG8PIORJPOajhzpUReeKnS9FaEdFoQOmhB6/+iZ9lbEI7QwG6HHC8OrO7JITZv2WIecHGFmZGuVV5vcI7NQm2TT0NjY2JOm6fj4+CexEyd61SK0LBmh+W1G8Obm7sodPHJZApVQ6Tz1W4X1jr/MQcmde7OYTi+QtgQWITgJjyEgfOVebHUJzZSf1us79GgWXA6CravUGSgKd9U7cINhQCOGGYW8PGTCMCQeP44ifnxXp7NTSUn1TYmJcd4XfafTWfzSSy8taan/S5cunZWenv7L2LFjdwWLUUMoycGKZVkDRVFea4twL57nzYIgkIIg1MOJY51OB0m/oFqYuHQMw9wEQcARbZcgCC65lhDRGnu442VZtpmiKCCBvZccv1+5RI3SMSv53Ic77gtRPhwLikgmV/Oba8WJAeXOvVp8wRYA1KNq1bty+yc3DryAdTpd7IXeeIDnEkLIq4yV61mrdA4kohfDsCw5yl2l9fueL4rXXEvttDaHkT494et7xfPPg8f/xXFpBO/FMY/aKDQENAQ0BDQENAQ0BP5ACKSnp4OCN/Wmm2768A/UbW9XJeKtY8eOv8D/GxsbzYcPH/4bvChZrdbtRqOxChRbdXV1g8aMGfNcZmZmL4RQiV6vD+n1GSksPB5P9vHj6fd/9dWKHIQucSD0vp+PKZC8SxMROmhAiEJDhjSkHDny6O81NV2a5Ld/aU+EKmmE6imEnCRCRg6hWBYhyEDvIRAq/gWhJUkIPdYRoTpvYqr2ck2b9linnBzhxrbuj5qkN2DTUFhYeDVJko5rrvlLRkVFcfKRI90dRUXzouYbnJ29J+b06d5eNQ9BsLqBAz/r3uGapZ6tBza6uTqCfvZvS+K7ZPbBmo2JLr7ZQeB6g4BEhDCKEnC9ScANZmB8W75EHrFVpTRnb6AwHBMRhiHCEsuJlcVGgcVFvX5QI0KU6E/wNnON2BNHJ1tuyXzS2cNSwMH/Hzw4xnqweTtpIq3igq5r7fDz72rW6P55bJpXKTwj/R/O27KedlV5ivFZBwps1UwJ/kSnD5qGJ0xlIO6L6gXGVSNWnc5KSq8MRfC+9dZbs7Ozs38aNWrUby0NTCnpF2r98Tyv53mebcmaAdS94AcJqlWO47zcCChbeZ53YRjGw1FwiRz2kShxSpRrSkjJSI89FDZy7vM8n0wQRKV/bCi/XzkqTjVjlVOvnDG1h5hgCczUYCKNxel0AjHm/a8S9WmrjxgViuloz5EoirRaJb5c0lbCBOKlBH/BSFPIYQC/r+A4DuRqm19+yRC9XBxsNMnxCg63oyzLNkmeuuHWFay80nlqrQ9y6oLnutoNg8C2Kyoqtr/zzjuyLHqigV0k69QI3kiiqdWlIaAhoCGgIaAhoCGgISADgVmzZplXrVr1Ybdu3b4cNmyYKuWAL1N5i76HMrqhOgSIt/j4+KohQ4Ych38XFxf3Bz4sOTn5gN1uz2QYxpaRkbF17Nix3iPdFyLBTmMjGnTwYJcpmze/mYOQlUVo3aFzB1xDIESgsWNX9igs7FV+6NDlspKs6fVXXeJ2/2pB6K5ihAY2ITTafm69mQMRsvEINREIJXoQ2hngBawa9rALTpv2WFZ2Nj/zQqiWlBBm0kDBDmTZsmXPwxJKT0//Kjk5ObGpad7QAwdGl4cNRpAKRo5+NT8ta7+R95gcFZV5elrvIK1Zx937Ut4qr9+BbHEDkP3xMa8nZ6DuNpcTRwzHicbOfZr45kaCKT9twCi9QCWmebzK3pbesoDgrSmnMZwQ2doqHRI4XI8QzrhZjCA6NZNkKgNdkwjebb8Xu4GgdQp2TCJy3y563JBj7MEDWXugaRv5deVS/a2ZTznnHZliearLh00mwipKhHClpxgvdB4gBsWOZSHu7pwXm6V7/RO7YhZLI1dWVkYuX/71T5mZaEEwXN988827c3Jyto4aNWpPS7iHQ3IF1ukjb4HgrUYIuA+akDvfoPolCMKAYZhOEAQzWBbAH4qiFB3BlTYkQO0bjCTyX8+RHLvccYYT1xp5EoroUzJWjuNiSZIExfRFcwUbvxwyKhgAEhEZaeWm2v749zHUOlA6oWA9An7NSstFI97j8ThpmjZGo245dQbOj5rNTzntBMa0hSVFJNYe9FvO+uN5viNBEBHZ7L2Ykq1pBK+aT4dWRkNAQ0BDQENAQ0BDQEMgTASmTZvW57PPPlt1//33zwqnKt9LIrwjttnvdUC8bdq0aZDb7Y6trq4eEBMT85sgCBTYI4iiiDmdztxx48YtysvLs6sh9sLBw79sYyMz/qefRozat+8/yWfUtj/v87+fkXEoaejQd7M/+ODZoN6iENut25akQ4cuq0JIRDfffH/vbdt+qigtLc2+9to/O44eLajesWNSEGJ43CVn2vn290iNJdx6pk17LCczk72WIIiYcOtSU97lcpUbDIZUpWX/85//PAbH6GfOnPmMKIrDfvzx2in794+sUFpPqHiTqc4wcfLTPRr//dKv+v0d4nCWwrmERrcrvsJ58m2UzNQinSkbubsk99ElZFv502+SuWY6Fuc4JBgNNJmQme3ZVYvZyUsubUQCj5H5QwKI///1gNv1nY0vOWrKo3g90VjlKTpRHu92j6ii6Tsqz6jAEZozB2UkJyPdB6feJEGd+8qpOSZQ8OYaLuGfO3GbGUjctdXLaUnBK/0cCFy4BzHw7/1N20h/gndAzGhmU+1H9NNdPvYq1gmCwY8d0zk++ODV+i5djv7HaDSe98L8xhtv3NuhQ4cfRo4cec7nxx9TJcRfqLlwu904juP1Op3OFipWzv1galY55eDZRZJk0KPTgZYHkRy/nL4FxjAMUw+KXUEQYuAzjuOwbxD6UpK9XukYLzSRFnr0yiMiSfBGa5NW6TwFQyFSRF0kvv8jMZ5oPauUrqCWyFzfswbsYgRBELzfAT4VMg5J0SKxUcJxnIckSbChCesKtTZC3ZfTuJw6fJ7CkCEz7KR9cOrsl19+2b5p06azXvpy+tkeY9rsRaA9Dl7rk4aAhoCGgIaAhoCGgIbAhULg5ptv1u/YsWN2VVVV39tvv/3NcPrhO3oLR5LJcOpRWvb48eNxW7Zsuapz584/Q1nIeA9vJydPnhw+atSoFdnZ2U1APIDXndK6IxVfUYFu//HHazodP/5yBkK/mxDad84x87FjX77Eaq2myso61f7++4iaurr0s56fI0a80SUmpixOEEin0Wg3fvLJYzt79pzRbffudcKdd9754NGjHR5at+5eUBm2+2vatMdyc3KEmy9UR+FYLEKogiCIrnL7AC95b7311pMQP2vWrGfsdvvorVsnTowGwduv/xcdu0xaiuwzvz6H4OSbEV70PkokLYjjnYiwdEVOaz5ybp+CemRMQxWN60yptks9zbmnRyV/XWKoRDc/fQp98Woamnh3GTJZz7dr8DTjqLpEh47tMRccXXuJI21vVUxFX9vR/Q+UVlQMP2tjsnw5yuvQAXlVZv4WDUDkgj1D/5gRDFgwgIJ3efGTxn92/qipmbdjgWpff4uGWdkLmzfVfEJnG7vxQA5DMrdF3dfZK4tszW+88WFdv35b1lgsFu9n2f9644037uvQocN3I0eO3N/S3EWChIGM5jzP20mSjIukylxKZCR33cmN8ychIjF+ue0GxkkJitQ8/4MQvAJFUUENpZWOkWXZUxRF5aodV3srB9+zHMcJgYpypbhI4/IRvKKaeWsNG7X98a9TjoJSzvxEQp0aCZLYv6+RwEfO2IPFyCEuA8tFaqMkUgSv73e9Vj131YxTzfrjOI4kSTJSpGzhc88955ezQe0sX9hyGsF7YfHXWtcQ0BDQENAQ0BDQEPh/jMDcuXNzli5d+u/U1NS948eP93rahnP5VGVipI98ttYnf7sGiPvvf//bg2EY/bhx43bC/8FLkyCIC+ptVlqKPb527V/NNTWLkhBam4TQiR3+Y0pNPWrr1WttTExMpc7tNjoOHx7GNTXFMt26/ZhSW5uJqqtz6ktKunuVuoMHP5KxY8ei1Dlz5kwsLSVfff/9Z8vCmbO2LHuhSV63271Hr9f3ljNm6QXxtdde+wfE+wjem7ZunVgQDYJ38tTHB7APv3aAS607L6lX8RoUr09DbO2PyMq5ECF6ENFchmhDKvJYO6Pm3NtR5f6rUgbFWPKxxCHj6k/+uNGUPehy5w/9b/qf/QrrxmMOPp1lFA+YcZEhkh0JtOPnLKKK9DTpCrNimuzdKpzOG04gRHjVW60RvJI6N4nOFIDABWuG6RmPON8qetS0qNt6Oyh4gQS+Pu0+F9g4SHiDtQNYPVR5SglQ9y4rnmeckHy721hdYP/44+cb8vKKFhqNxvO8st944405nTt3Xn/FFVe0qEgP54VeEASrIAiFOI4b5SpP5awhKQaUXjiO1ykpIzfWnwgL5s8qtx61cf64q5mDYH0OJPfUfq+oVU6rxSKa5SSFZbCTMmqTrPmIea9qE/oeaaI3XDwitZ7DJWhBXRnJDR/f7yV8W/6eJM2FGuJczec62NyDpzlBEGcMn8O85JDkvtNl6TiO06IoOuCP3OSVkk+xr5t4S5tOcF/t6aBACGCdzZ8//8cwobngxTWC94JPgdYBDQENAQ0BDQENAQ2B/68IDBs2jBw0aNDgl1566c0bb7xxTmJiYthEaKReBuTOiWTXwLKsURAE3GazVV9xxRW/QZZ6qAOyZ0MyJLn1RSuurEx4ac2aJ+wez6JUhN7IQKhse2BbKSnHzb16rTWmpJwwNjfHpNF0Mzp48Ira334bdwRi4f6wYW+f+OCD566dO3fu6KIi4ZlvvrmfaGxMCXveAvvSp883af36bbSsWvXMCZfLHBGFSkHB+/F9+257z2w2n0NwRwvzwHpBxduaRQTHcV6yQxTFsypCieCdMOEuT21tesb69XdFlKhLSjoZ16HDzvQOAzcg+9y3gypUeTfCy75AcY2/I5PIIixuELKDirdhJzLXbEM2yop4OgF5ksTcRJImRN7D4+n9Ytz6Xd3il/df5E2yZ/ttbm5u9w1JpmwRI1mOsu9h8eKvRzBiyRO8UBNP1def8iBUVY3QpNMQ3xLBC3YNQNRCDCh4IWHax2UvGW7Nesr5QdkiAyh5TaRNfPzI9ZZh8ZM9EsErEcEPd3rLsazoSWMgwbtx4yNMVhZ+e7C18Prrrz/YtWvXb4YNGxbgY31utO+FHuwBrJD8jGXZBhzHnZBcSRAEr9JdFMUyjuPiMQwzURRVJopiV/DLlfvir2at8jyvAyE0kAZAcEheoBLBI5EVkLQHx3Hw+zUIgqBjGOYITdPJvmeYPdhzTA1h09oYfKSawHEcS9M06/F4GCC9cRxPxDDsAMuyepIkoZ9mSM4USApKxAh4nirxLvYn86TvECAufYnsVJ0MkftdFC0vWjVrJViZ1sgsuWMMrBf8UMEH1p+4VFtXpMbZUj2RInrV9tMfF4ZhjDqdzqm2LqmcHIIy3Dak8n5kZatEZWvtBVsvavrX2kaFkvqU4AfPT1EUDfDM4nm+GcfxaqUbea09Z5X0JdQYeZ4/vHDhwohbQIVqN5L3NYI3kmhqdWkIaAhoCGgIaAhoCGgIKETgoYceStm6devEQ4cOXX3nnXcGTXKkpEpBEOBIbFFbk6p2ux1IGsFkMp1DRkb4CJ0SKM6JrahAD61bd1tSRUVHB0JvJCH0944I1XnJt8ALiFyIy8j4PaWk5JKzv+yPHv2aLTd3/5w333zzy6FDh96XlTVkxI8/Tu5eWNgn4omERox4w9yjx+FVDgd199KlC4pUD9yv4LXX/ispO7vmcb1eH1GSVEnfAjNf+7xDQeXDg4ImcN0CwQsWH337PmnbsAES24V/FRSs7h6XWEzbrNUGgWZcKKHG1XTP+yGTHTJ1iEA4QroYdHbDwlOHyMpvUaz9KDIiAWFxg1FjyljUgBPIu8GR+NL0guX5T21P3zWmT+7NOMI5jjC43IbmBlE8+mqa6C550WGoTrNWVuY1IvS0iNA9BxCK4VsjeMGyARS6B5u3k5IHr0T8vlv6jNfW4bK4SYzkswv/9yd8gSCGOMmioaaUYDZufOZAejr2r2DoLlmy5KFu3bp9pTYhZPgzFroGfw9LIHAZhoGkThisKfij0+l0gSpAibiC2kOp+aJB8gUbVSTJCqgfcPER2rLIJWgfyBQMA/jwsJJ4SviCpygQziRJ4oEKWD8ymQeiXxRFLwHP87zHhw94kDIXUt3a0pyoJWQ9Hk81RVFewktaA2pV0v5riOM4F0mS3s2faFwXiuiFdmFt8DwfS1FUTaTGdqHGo7b/wdaNmrpashpRUpcgCPCdXaqkjN9arwCCV0k+gNY+a5FM5gg2QQsWLDhv81/NOC9UGY3gvVDIa+1qCGgIaAhoCGgIaAhoCPgQePjhhwevWrVqBk3TjVOmTFkfDjA+tQR1oW0RpDGAKpMkSe8R1At1eTyevFOnkh/5/PNH/F5IvrUhNCUfIYesI3k+9e6x7GzxtUWLFn2Ul5f3+siRI8kffxw/Ze/esRG3aRg//uWETp0KnxdF0bp584i79uyZEFYbZnOd7uqrF1FZWeLDF2oeoF14qWYYBggbgyiKCaFe2P0UvB1Wr/63V90azjVuwvO9EoZ8zzn7Hi5355+MGNEdjPyV+ml77vqCXZ4f8K63kRjHejBRRJi9SS8ceTENuYpfbMYpk0BXWG12+1JPXNz1hQ0NnRtefdWWLnnwhjNeOWXLyirF779/+gBNY94XW7PZfM4zaMmSJY/k5+d/NnTo0KNy6mvrGJ8HOXiZBvWOjUR/YKMKwzAgJc5L6BPYfjgqObWkoZwxsixbRVFUkpzYSMSA9QZCiJTsMQKJJblj9Y/zzUM8JJSLRB9D1RFpcpdlWe+GIUVRKb7nIZDfEfHPj/TmQEvYqCFGYWMPyHs1ycLA5gnDsHhRFL0bnaE2Y0LNqf99uWtQSZ3RjA1cP+G0BScb1J6c4Hm+I0EQ5yXklNsfpb7CLc1ToM0J5KYL93uAZdkDzz//fMQ2EuRiEqk4jeCNFJJaPRoCGgIaAhoCGgIaAhoCKhG47777YsCb9JVXXvl3v3793rr00ktPqazKW4zjuDpIVBROHZEq215eoEDBW1mZlvHbb2OZMypeuA7qEeozAKFDvyDU4axXabCxZ2fviRk2bOWe1FTdihdeeOH1+Pj4rZMnT9516FDXv23ceCckEIvoNW3akwnp6Y7HOY4b9P334ydWV+c6/tdv5U116LAz7rLLPtydkkKsUF76wpWQCN5rrplVs3PnqPxDh67weiHDlZ//Xy9J4n/t3z+ixeOVGRmHkv404T+pTU8s2duWI4JEbSefNfRPvN4lmvKQSNXajKV7Gf7Uu2NwoelRB4ZjItu8m8zL/BH16GpiMaeBvmHadbqkpDSRY/UCw6SGnSW8tfGePImcL7ywsRliOnf+yZyeXv+U0Wg8+/K+ZMmSv/fs2fOjIUOGqH6hjybe0fDoDNZf8PLFMMwFfwLvB/qMqlHJRdruIbCPgJPT6Sw0mUwdozkfULcoijSQLcGwUtq2y+UCZWoTSZKZgiBQHMdVgb2B0nrUxAcjTdV+pwUmmvRZUwBfGRFOJpJJtORg5a+Al+JbIl9FUczCMEzxSZTWNlagTelzplZtHuk58MdNDREuB3cgeaUNAjnxLcXAZxTsc9TUIYpiCoZhYVkZAD5gMyPHSibYs7EV0hcEBZKoQDHhC5/ThQsX7lGDS3soE5GHSXsYiNYHDQENAQ0BDQENAQ0BDYE/MgJg1UAQRNeXXnpp8aBBg14Mh+Rt6xe9lnCP1guO2nl2u90dGxr0155L9LLgkPonhL79DaFhrRJpN974cGZGBnH74sWLn/V4PFn333//HadPm5776KMnz5KOavsWWG7mzLmZqanY7S6Xa3RZWewNFktj2bFjvcxbt870epkqvS60/67S/krx/knWiovRPw8cGGbdu3d0/ejRr8Z16PD7LoSQN+u1IAhOURT7u1ym4QhhlStXPn8eTqDeNf/l7XLngEMRn69Q4zu9GiWydhSLc4SVbLQamcT6yprN/UnB1QUTGJKIHXiivttjPxZL1g730O92SRU6mcV6nd7dkCy4XOlRI3mB4L3lFnQCVOqjRr3hSUsjvYnt/Obg0d69e68pKCg4EWqcbX0/2qRo4HhaI/eCKXflqnmBqIK2IkX2tTQPHMfVYBhWA9810ZorwIggCDpaNkFtZfvTAql01h9cKX4ej+eYTqfLBbsK+BOu0jCw/Qu9sSv5R7Ms6xJFEbxWeckvWk2StJZIPSBzYexADkq2H+H8zuPzyAVVtfcEgE8ViqR21CqG1W4EyFlXLMuGPP0Sqp5wrA1EUbRhGNYYqg059yWP4lA2LP5exvCVHypeajtwHkARLoqim2XZcoPBkBqsjyFeXsgAACAASURBVM8999wmOX1vjzEawdseZ0Xrk4aAhoCGgIaAhoCGwP9LBIDkxXG845IlS57Mzs7+7/jx41V5gbWH7OXwAislM2pvk+lP9K5de7fvmL5tCEL/OYTQjLPH9m22Mn1jY9rZBGrDhi2Pzc//7R2TybRn/vz53+Tm5i4eOHDq2C++eNjhcsUAUxyRy2isp66/fr4+LQ17ECqE/ur1+uOlpdiylSvV2RS0B/9dNeD4E7xQvqaGHVdXZ7vOYHAezcxELXpWl5WxS7dtm0JZLLXerOEmU70+s8ePqK3Vu9KYpURtzq0xmXR1HKW76eQx8OoV3QhDBEKE/qziyFukEzXAaMSsJF5lMXCrxuXu2P6Xg2rwk1PGbkfcr78ib+IiIM7j40tLsrLEhVJZmIM+ffqsCmfTSU4/lMTAkW/IeygIQqkgCPuam5s9BoMhXq/XJ7IsayUIIgEsaCG5GkKoMVKEWigVbDDlrhw1b1sT1T41slmNqjLUPMF4o0lUg6LXYDBEzWtWGl+gKht+rpa0Y1m2CTDx990NhaOK+7DWTSrKtcsigVi3hj0kIdPr9WAJoury2ax4vdXlEoetNRTtze1I/I4nimIahmGqrJ/CsXdoCTcpqSPYjEX6+SElABUEAWx26mHzIVBRL/VLEATHggULdqpaSO2gkEbwtoNJ0LqgIaAhoCGgIaAhoCGgISAhMGvWLLPFYum9fPnyO/V6fdX06dO/UIoOKBQutAdvNF4AlOIQKt7hcEzaseOy4Tt2TPb5OSZfitADhQg9XD5t2mO5BCEUSYpRqAt+lpMj3Pzhhx+OKioquunBBx+86fRp/P7Nm2/MKCvrZg/Vntz7CQmnTBMmvFGfkoI961+mslK4AyH32J07J5Tt3z9S9vHI9uK/K3f8/nGBBC/c83g8KTRNtzr+Kq7oBTahLhPR/FnivX7qxiNq+hDJMuDVm/TmpMENcz/5SW69lkfvG/DNp48csttToqbi9e/L4MEfZvfps+lDm822Dn7+6quvPt6vX7+VgwcP9qqlL+QFb+WiKMYQBIELguBS4iEZqePYkGk9lAI2mHLXp9IVIOkYYOhTCMI4IuLBqnReokXyRtsL1uVytai8U4pBa/HBrD+Ckb5y2lTqOSqnzsAYnuftBEGoJjnVtCm3DKhtwYOXoqhWN0J9n1EvR6VkUwaSY0HiLrn9iXZctDdsIrGeeJ43EgTh3dhTc6nd7AjVlh/ZrtheIVTdgfeBzBUEgcFxPFE6caBZNChFUYvXENAQ0BDQENAQ0BDQENAQaBUBIHnNZnPXNWvWTHe5XMm33nrrW0ohgxcqyDythABR2kaIl2MThmFeX8/2ernd7sxjxzLnfvPNHL8j+zkDjcZR9ddeG78PFKKgGK2qShpnNDaagdyFsfgTvHa7fcKmTZPGHTx4ZcSS/oDf75VXvn8kORl/PRA7sGwAT15/gtdiqaItlhraYqnXHTky5LzkIOC/e/nlq48mJ9OvSvWVl5ebCIIQkpKSzvMTbU/zFYzgDdW/Gq70vvqrvs/ydCqNyBHSUO2puZ/40rSC6vs+2CanrPXlG7ofXD+d37NnXJsQ1OBtPHTop1/4EbzzBg0atLx///6KPTTljK+lGCBt4AUcx/EGnucJHMdjlWReD1avRB6Eo9Lz9QkUxK1ecpS7oeqI9v1okLzRIn5awgLa4ziuGo5bg30DEJ1ADur1+hie5z0kSaqCMZJEdSTramkwF9qiIRTIoMzEcRxsXnKCxUaKFG0LrEONNdqfAR+WXsWx2isS6wV8fGEjJFp2LBLhr9YmQy42kBASNg5xHK/meb540aJFB+SWbW9xmoK3vc2I1h8NAQ0BDQENAQ0BDQENAYTQsGHDyIEDB/Zeu3btiNOnT4+YNWvWM0qBASUvQshCEIQq31al7fmrbxBChgtFLivpd3m5uHTFiueKzy3TrW96epxn0qT+j0KyqWCK0UWLFq3Mysp6b9y4cVX79/ebsXnzzWcTrV1zzbOZLpcVbdhwV0C9oXsGattevdam9+u343Oj0fh5YAkgeA8dyrsFx4kyo7HBYLHYKUHAawgCq9DrHdSePUNzt2+XFMnNOEKEiJBevOqqBQlJSeVfMEztth07dvRrbGzMEUURS0lJ+X348OG7dTqdV1XY3i6lBG8jU3tV/aBfRzn+tKfdZ8FWQvLaHr+n7+G9V9p37bwm6onOgOAtKPj459jY2HdhPbzyyitPXXrppUv79euneD23t/Uk9QfIJLCQASLQPyEPx3GVLfky+o8FCBZRFA1w5N7lch0zGAwpcGpBFEVQWZdSFJXk35avjagr0tTgHWmSN9rkVrAxgupOFEUBw7AsgiDOKt0lP1WO41iltg6BVhNq1Lu+JGEeDMOqcBxPjSY2Ho+nmqbpRDVroAVMzyEQwyXZeJ6HuSliGKYejuAHbtZECptIE7xqlP+RGktLc+nzHw5rqsETmqbpTmFVckZpbcUwjI1EQsWW+hJtPKV2GYZhdDpd2XPPPXfBT6uonReN4FWLnFZOQ0BDQENAQ0BDQENAQyDKCADJ269fv447d+689Jdffrn/vvvuu0dpk0A6YBiWLopitf+Lr9J65MRH+sVKTpvhxpSWonnffjvLWFubec5RxdjY7P4INf32t7/97YlgbUgq3rvvvvuB48eTn/zqq0cqgRgzm2v1HTrsOSSKWNfVq+X75RYUfBCblnaMtFicHEXx++PiiLdbIhSam5svA9Ie/lAUdZbIBEXyyZMZj3755V1VCK2JRaiBRAgIrAwPQuPsHTo8kYNh6+m6urKPrVarJy0t7TBkpXe5XMZx48b9Gi6W0SivhOB1Op2XVGftv6fhuh/KCT1ql4S1P0axK8f28nQtlJ30zfruhI7OXwdZP//kH7ujgbV/nZIXb0JC82fLli2bUVBQ8Ebfvn1LI92uRJ6c4QnOtS6ItA+jnL635Msop6wU05pPr3+iIEjqJHl1Sn7lPsIZkq0RStoMNxbIakEQylmWLaQoCix+ukrPc6X+pu3xe0CprUOwMaghmfzrUVNeybxCAj2SJMF7OiJXkORUXsJXztqEccPnWVLKsyxbQVFUitSxwP/DzyOFjxoiPhRggYnY5MRHOomef5t2u/2w1WoNK1Eiy7JV/htRocbU2n3YJIL7OI6fzWEQTn2BZX0nL2A9eRPhRevyqZrtGsEbLYS1ejUENAQ0BDQENAQ0BDQENATQAw880PWtt95a3L1790+HDRt2WCkkoDZDCGVhGMZHI6mO1J/2+GIfCqv6euae776b3PH48cG1UmyvXusSBw7cuP7999/sLwgCec899zwWrB5JxTto0JTryss7ubp2/fUgKJQsFsu60lJ0x5YtU7ucPt37rLK3pb6MHv2aLTd3/4d6vf6oXq8/+4Kk5oW3slJcvnx5NwdCeW6EhnqVbN27P5rJMJus2dk5VXZ7cVNBQb/7vvrqq4kMwximTZv2+apVq6aNGzfu88TExLMJ5ULh1lb35RK89fX1cUdLDy6rGri1TBQQpk9FnpRxqAEn2h/Ra9napwthN+nJ00moZtane5VgaXvyzn6bv51dXFLS3c9WREkN8mNTUo6be/Var9u9e37ygAH59/fs2bNcfunQkXC8F8MwSITW7q5wCQsg2zAMqwnl1dteBi4IQjqO414CH0huhmFcOp0uCcg8pcrQaCdZU4MZEIrg0SrX4qMFgldQSjBJ9ah5lisdJ8yb3PHJqVtNn6EPvk2CfFg7UAd4nJIkyQT2jeO4WJZlD/4fe98BJlV5tn369C2zfem4CgoWooiBqCBSXGOLqAlqbKBCCE0WyPfF5Iv5/j/ICmIJomAsQAxqIiKIIOpixIKoRAFBetteZ3baqf/1TObwH4eZOX12ie+5Li6Uecvz3u8578y53/u9H7jPIB49nruZ4k94XQMRbamYUY+9C8/zYA3i0IKzkTJWkLNW+PgqY4c10y6CF/pJnLoA5bel85o0hjpBEFoWLVrU7U8ApbtvbAPHyI2K6iAEEAIIAYQAQgAhgBBACJyOQGFh4SiWZf/biE2DsjVJkkBBA4pe27w0zySSt74eq2poKOu5ceP0OKlaUHDc3avXbv/gwVtbevbE5sO/LVu2bE4kEuk5a9asmckz8+STTy50OBwnKyvvdxMEN6BHDybu0QtXKBS6aOfOSyb985+/PM0eA5S+FMURvXrtzy8u3o9Fo94Pe/bEnk5178diMcnhcGj+zX7wYPQPb70V7h+N3tyIYQR2xRX/yKPp7z7Ztm3b0HPOOWd5Y2Pjuf369dvW3Nzcr6Gh4cfjxo178uOPP75m/Pjxb57JBO+6deuGVwzqN1N8YsNuwLHhAyxXCGBk+Q2YLYoiLesU2ZTrZE4Webjitghf3vJvhThHMiWPT7yM7VPfoDfpm/vzc4v5l3/eb8u7D+wOBEqyknANQi4r6/fjiy8efNfgwYMt85mGY73wmNjl3ahlftTKmD16DEpesMkhCKKEIAhWEIQIHGPWOmZZ3atFMak2Fvhcbk8uq7CnIMA+gCTJlPMLOBAEoTmJpBFiUEv8ZsrAWDmOg/uNgeR2apgqVaBm5kHGwip/2UwYGCV4YXxw5B9seuBvOfmfnUSaPA5BEErS3Xdm5tsOFS/EA/eRrLZPFx9siDAMk4/juDHzZw0D1+oDrtZUJgJerW6qz7UkoDTSrlwnYblim9VNJBKBNXrfkiVLVDfmzYzDzrqafyzaGQRqGyGAEEAIIAQQAggBhABCID0CVVVVFz399NPPn3feeS+PGTNGl+IvudWEMg28Iy0/bi2TCGovz91lrpuboy/t2XNZJDe3jvX765wMQzVJEru/tJR6URnjihUrJgcCgUtnz549WfnvixYt+ktJScn6a665sY8gYHnFxd7fKz8/dgz/S7JNw6hRz+cPHPjFlxRFxRWYHo/nnUx4pMrknqn8kSOtD27ZsvOnzc0/biwqOu4uLT38DUGIb+/du3fSgAEDXmhqajrL5XLVkyRJNzQ0XNarV6/NkGytsrJyR3eZF2UcWhS8kDBu69atkwf+tHhwx8jt8Rcz8Gc4/gpWct7D2FFHMZYxc7sd4/Z8eIE/d8dFAYpz7eKoSD9R4vtx/o4IVhQiHQd7l0f7HjvadmON7iRwOUtuPw9rLPKw4RypqbFfaGvN3d/aEb/c5s9//t/91q1bUjd69OjHBw0alFI1nPCj7QEnBHieP0ySJGS0LxNFkUvlw53wfI2TnXbGbkXbdiQR0uufKROMSkIWx/FciqKCWsZohqCMP0s6lNbdkdyFMfA875PxUhLdShsBGctkBagZslAxd6fsCrTMmZEyegne7rAZK0kSnCyybcNZ9tqWJAl+lsCGS5x0hbUK/LNFUfxKj8o+FosxDoeDTTc/oBQHYtdKq4x0fcF9SVEUYYaIhw0oWK/1KtzTxSRvauE4ToiieIIgiAJI9qt1U0vLfZ/qvgUsEsQ7IUmSl2GY71luaWk3USY/EAi8u3Tp0qxtoOqITVNRRPBqggkVQgggBBACCAGEAEIAIdB1CMycOTOPpum+zz///O+8Xu/RiRMnvmkmmoTfYo4dyhkzcXVF3Wg0+mNRFPc4HI7WTMT0ypUrb21oaLh+zpw5d8hxLly48B9Dhgz5/ZgxY75JFTvYNPzrXyMv+vrrcfGj7Q5HhLzjjt/3Kioi79E6Vr3KL1Cy0nTeXXl5Q5x9+niP7dtX87fDhw8PDoVCFTk5OUcdDkdLKBQqjMViJWA/cfbZZ28eNWrUV2dykrXa2lrv5s2bb7p45PmDQiO/zIsVtnR2JcFbtPzGYk9H2dteJneDcp7BIxnDsJ5Op/OTdrHx/qYr/1kRG7I/pPVeUJZjjhV5vTUX92n+aDT19vo5pjZ9kvsHhTn826BBH7j69hXvfvLJJx8dM2ZM9bnnntsMhEBi0yFurQDkH0EQ7mQ1rsIWppHjOGBXvuzo6OBdLleBw+H4CY7jIWgHiJdE/z5JkiCxDSRn9EiSFIbPE58F4cgzEBHw//CCT9N0B8uyneFwmPL5fB4gPEFgB6QNHMU3gmm6OlaTljwPSecJUAJ+L4mVnpgT+JaqbdQZIfHg6DaQyQzDHBVFMQ+O1mvF1CyZrAcDPWU5jqNpmk650SOrAuVEeED6OhyOUx7IZo/8y4neZD9aPXHbWdbIvWF1PHYf61eLVy8GkiTBWpNyzYbnJpUVhVoMZj6He5PneVF5v+ppj2VZkmGY+DoE8WtVuOvpQxAEL47jRZIkfcXzfCdN01FBEOD5KqRp2qenLSirfF5hnUo1drD/oCiqTW/b8H326KOPbtJbrzuVRwRvd5oNFAtCACGAEEAIIAQQAgiBDAgA0fvKK69UcRx37v333/+kGbCAIBAEIV+ZpMtMe2dyXXgBIUkSSK0DmVQxr7/++phDhw49MHfu3AlHjx71/e1vf/vrzTfffFdFRUVaG4Djx7HftLT06FlbO5AqLT3i7dt37z/9fnqZHry0EkygZN20adPPevfu/XlLS8vIUCgUEkWRaG9vH9q/f/+/4Dju4jjO3dHR0QPIjPHjx7+eOK4sFhcXd0s1pRYFL2AJxHZBQUHjgIv7za9/aGVtQ43kFcIYWX5d9i0aShfdeXYh3ePURkC6uW4Wa6ub7v4HK+R1plWEqd0nvkemXPjP9dPqrPLkheRq/fvv/oIgiEbwkob+wYpk7Nixjw4YMABUTYRdylsgdFmWPWw2s7veTRE1jK1uD/rTo4pNF58kSbmiKOaC73e6MnoJLDUstH7eHYje5IR2WmNPVc6oilf2DU0ohW1NEKVnfF11XyTHCElgU6n8M40FSD1YK6w4KaT1u1Um6VmWbWUYxk9RFKiA42pg+P0gSRJthFDUM2fpyppJuJbKcsKO9S5d7KIowmkPSzfkoC89v28hBlC/EwTR3tTU1P7iiy92u1wEeu4TRPDqQQuVRQggBBACCAGEAEIAIdANEPjRj3407dtvv71nxowZD5kNh2VZt4njbGa77xb1BUGowDAMbAvix/IyqWI2btz4o6+//vp/LrvssqpPP/20et68ederDSIcDlewLNubpmnS4/G8q1Y++XOt5IKsZK2oqPgM2gDVWjgcdnz33Xf3DRo0aLnb7Q7Dv4miKO7fv39sfn7+N6FQqLckSVh5efk3o0eP/rK7KXm1ErwdHR1UTU3NMCCwi3sX3Bf9+Wf1pdd0TZK14iUT+xUTvU/5Maeb72C049bGMVsujwzZbzihC/jydi6/t8wKFS8kVRs9+vmmXr2whcqYn3zyyceuvvrqRwYOHGi7Zy54S8LzZ0TZJceslbTR+hxa3Z6CgAAvSdP2IQnl3SGapr0cx4HnL/yB4+eqXrMKzERZwao3kVg6HLWuW1rnQW+5xMZdlx21hvsY1luGYUDhHlTzbtU7vuTyPM+DNYCsepeVjpisHIb7OOGvG69qBUFqNuZIJFLncrnK9LQDFidgsZCt+JOffyCXGxoaduXm5pY4nc6L4SRMpk0WPWMzUtbMZlG6tU2vNZSRuBO/Ueppmo6fGLH6gpNqkiRB4rfv2ZH9pxG6ybghgtfqOwm1hxBACCAEEAIIAYQAQsBmBMCT96WXXprh9Xrrb731VtPHybqLmsdm2FI2r1TvKgtkIic+/fTTPjU1NcspimqaM2fO7VriZlm2g2EYOEau+9JDlMhK1hEjRhyAjtavXz/02LFjoy+44IJ/yB0LgoB99dVXd3u93j0EQZBAPFAUFcrNzT1+3XXXbdcdoI0VtBK8cgiBQAAUYWKY7FjaMPdlW3ymMw238PHb+pQQfX+pJcFOm1Bf1XTzO8Vs73pTJJRVKl5Q7w4Y8N1Tbrc7fu/I1xNPPLHouuuu+2P//v2zknjGbHZ3qxVodhC8gK1eL169j5medd0KP09lfGZtDfSONVV52LgjSfJ797IV7WppAxSEHMfB8Xc/juP1WuqYLaMkS5X3bHe1iIDxAtkG1ixafXBB8ZvwzxUUCm1oynDiLUisBf7MJEm6YWNEnge5/VTWGrARhWFYrhmbFbPzLdcXRbEfQRCH9baXaV2D5zcbqnO7k7LB7zuCIOAZjJ9yAK/hRYsW7dWL1ZlUHhG8Z9JsoVgRAggBhABCACGAEEAIYBg2a9asipUrVz5SVlb2r2uvvTau1jRz6SECkvuBlyOGYYBUO+VZaCaWbNdNVu/K/asRFCtWrHgwGAxeOGvWrClaYmZZlgWctJRNLqOHYFIqWcGeITc3tykcDruKi4sbZNL31VdfvfL48eO3FBYWfsrzPO52uztcLldTbW3tT2655ZanioqKus0RRb0ErxK7pujJZQ1zV8b9j7NxMcdKvYX/GNfgJ8oe09Jfs3DiiYbJrwckb/SU6k5LveQyqVS8bneH0++vzcnJafDs2TNS9eU/nXoX+nriiScev+GGG37ft2/fgJH4zNbRc/+b7StV/UyEMaydoihCQp9mmqaLOY7rg2FYh1ZlbuKIeq4gCGC1AKcHTp0ksGMsmdo06+epbFvPppQd40zu32rSXy3mxBFxSC4VNpMES62fpM8rRFE8LAhCrLv5/aqMAzxtPVrGmunEUSafZbW2YbOF5/mdTqfzIrms2rrDsmwbRVEtGIaBF/YpYlitL6s/FwSht14FsdrYIMZsPMOhUKjN4/HkW40JtJdYmyXw/wX7DLBhqK6u3mlHX92pTUTwdqfZQLEgBBACCAGEAEIAIYAQ0IDA3Llzez777LPPnXvuuetGjhxpiRpBL8nLcVwQCAGn05mjIeRuWSSdelcONtMLznPPPffrSCTSZ8aMGXO0DM7My5IRckJWsno8Hj6Z9G1vb+8bDAaHDxs27P+cPHmyV0NDw6i8vLx/NTc3XzFmzJhHzj///CYtY8pGGWsIXhyblLO4rx3xrgjMPoJhkNLt31fByp8W5tdVPOF0OjMqB+Hea6WPL2yY9rcGK+ICFW/j/osIh6tT8OY0OykqhknuSMzJhJw7/3lb+1dfVe7L1I+s3nU4HPuA7ACrDvgbjnQ//fTTT91yyy2/LS8vN6U0NjrObKnJ0sWXyU823bpp5JlNJE4DX10gJSJyUjmjuHVlvcQGGbjBxB+OhDUAkS2yMwXBy2eT9ASFJ5B+StI84ccbV0aCh6v8fAE+sEGq9zs4eX5hTeF5nnc4HN1mg07LPQiJG4Esdblcrkzl4fnAcdyZLsmZ0cRa0C546CZsmvLkGPQ8w3Z5yWrBL9maI1UdLYRuqnrZeI4jkUgIFNSSJImBQAA2m70OhwOS2ZXC7UxRVEki6eYJrfYxMKeiKLqhXRgXzM/27dt31NTUmNpM1TIfXV0GEbxdPQOof4QAQgAhgBBACCAEEAI6EYBkaytWrHh75MiRTwwePNgSgkjryyWoIERRZCmKgmNv8SQjZ+qVTr2rHE86cmfp0qXzRFH0TJs27Xdaxm/0BQvatuooN5C+4XCY+uCDD0a3tbVdgGEYEAE4juOd4XAY/p/u37//y9dee+1H3cWL1yjBq1Tv4hiJ/ang/fO1zJPeMr9pueobCYsnIY9fJUtu71dE9FL1343FYme1lO2d3nrHxrQJ+vTGkvPWT/rxpS2haN/agFjUESd58tZcPeDw63d5tm+fsJfjnKA0Pe264IJNZeefX3Mo2XtXLrhkyZKnbrvttvllZWUps8frjdNIeTlZlZIglNWvQM6AkBYIGoIg6iKRCHiNFiYTRjLBBv3LJFviv+PvxOBZm4lASF4LMq2ZZp53GR9on+O4ECj/7UhEZGQezNSxAhOt/ScTvGY22OQ+1eJP9vYsLS29TGu8UE5WHMJ/myCjQQ3Zpqff7lBWoy1LxrGpzU+6cXIcV2g22SzP8zGKohxdgSWcokpFjsM9L/s+m7ifsjIkQRBKSJLM+FtW6/xC8klJksCaIW7RBH7CwWBw59KlS7tkgzIrACo6QQRvthFH/SEEEAIIAYQAQgAhgBAwicDIkSOpTz755Os77rhjtpXH6RPZqWkcxyWCIL6X/CdB7LaRJFn2n0A2JHuzqU1JKqJ3wYIFm+bPnz9OrS58HovF4ko2h8Oh+/c3KJyA62EY5v8ziVo6TVEGSN7NmzdfKYpirLGxcSTLsqUMw3wnimJB7969N+bm5nZEIhF3ZWXl5wa7sLSaEYI32ZpBSfDOeuth37sHPmS8Do/0zA0LA0N6DOY37nuPqXr7ER8EPqbiCvbx6/4YrA80ErevmZrb0NlEVFf+LnjNgNEslFv55euuZ296LOBzeuLzqSR4tZK7UC8cDo9o6f/1pI5ba45YCliKxrwLJg0JHq9gGk6eQ0oYwUoCGeVYZ3Nubh3fq9e3LpKUtvfsiT2XLo7HH3/86dtvv72quLg4YnesmdqHF3ySJPmEOrJdkqSL5MSIVsYlSVJv2bMxVbscxx0mCALIJl86axo96j+12BNrb1E624doNBoIh8PHXC5XgdPpLOI4LockyUJYdjAMA1K+o6stdDKRM0riPVOcsGbDUX5RFFthU4okyTxQOqfCLxWhKxNeoO4zsg7L/aQbS7LvrRlSTZkQDchDkiR7AHELyt9MF8/zPlm1qHZfdafPtahv1YhYOO6vPFGk9Z4H72J4bsxsWPM83wqb3l2BKcTPMIwrGo0G3W53GYxDzWKqK+JUWdvzaJrO6PGeeH6b4CoqKirBMKwXSZI+juPg+YCdaljvGJ7ng8rnm+O4XYsWLTKcyLS7YaUWj+4fmGoNos8RAggBhABCACGAEEAIIATsRWDEiBHlO3bs2DJr1qypdvTEsiyeSL4lgLJGTkDCcZwLjtpqPSZnR2x624SXAiCF4GUPXnzgOKMkSVHZl01ve8nl9ZC8WhUoaUglSJEOLzGmVdNvvPHGiJaWlgG5ublH6+rqRgmCkO90Or8977zzNkPf+/btGztu3LiX+vTpEz/e2JWXXoI3le+uTPACQbv5Xevm0wAAIABJREFUuxoHELhfndxFLf30Bfcfrp7bWf3h0555V/465GE80uwNv/NNveyecH1nA3Gg+Qj5k77DuL/vWu+Ez+XPgBSWMZEJXs8n55eWfnjVmy6X6x2teLXzjdNYR2hQaPC3bGTI/qCYE/neporWdrSUA39g5mSRFwu6HFSnm3Ye6O10cL7f+Hw+1SRUjz/++FKrN5O0xGy2DCi3YNMKx/HeBEGwgiBEgBDkeT7uG56ufbXkXGBPA8SpWvZ36JvneRdFUfE1hyRJ1uiY4Ag7wzDf86oURdEPSjU1/015cwr6VlMpy8fgQR3N8/xRkiSBVAV1NFwEKJ/VvgO0qPGgsYT1hiAToekU0TKxC5grCf1kpZ4S20wJuGCzDZJjARYOh0O3d3zCSkOU1ZEJXEk4Ts4wTBgIeZZlQVVZZnS+U9WDjT4cx7lMib0kSYKj7V2mtDc6XlEUcwiCSOvxDfc6PLvpCP3kftVOJME9Bcp/SZK+hM0anuchjwBOUVRGm4h04+tKglfZN6xNOI4zgiBQRu5trfNn5rdMqj5Ylq1lGKZca/+ZyiVt7hxZsGCB7ZuoVsRtVRuI4LUKSdQOQgAhgBBACCAEEAIIgSwhcNVVV12zffv2h6dNm/ZfdnSpll0ZXjCtIBqtjB2I24SCI+5nKBMI8De8uMVisSaSJEGlA4SIoaN66VR5Wkles8eEQaEEYzPre7xr167CgwcPDgiHw/6mpqZhfr9/h9/vP+H1ejt4npcOHjw4fuzYsWccwdvG1d/VMvbDH0XPP/Q92wOZ4H1q2/OuisK+Aqhxg9EQnkzYKv8tmeAd0XcoK5PDyvvWDMEL7bAsmxPFIpdzROdVkZ51dPutWyBpj+0XE8hhil74Wb98vHSiWmePP/74M3fdddcMv99vmKBU68OOzyFjOig+aZqOq7PlS42MyURQiqJIJ+wdNHs5Krx1TxolkECFi2FYrjwGreRuMq7p1nYYF8+DTS0c4MhMEAIxm+k7QIuKNKFQje+7qc297GebqpwkSS5JkvzycexUZbQobtViSP4c8IJ/g5MuEAPP83CfNQO5m/ByHai3TS3l1VSsPM8TOI67jX7HaYnB6jKAnyiKsBEbX19kghy8VxObCzCmAkiUpbVvld8wMEenqe/hvpYkCeyndFstwFqjtuGjNXYD5b63Nhiob6iKlSRvMBg87PP5+hkKJKmS/DsL5mTRokWW5KiwIq5staG6oGYrENQPQgAhgBBACCAEEAIIAYSANgR69eo1LhAIzJgyZcpCbTX0ldLyw11xrLac47j9YNuQSRWnL4LMpVMl/gDSBZRgCbVXKbxk8zzfYaWKJZ0qaMWKFVNCodDZM2bMmJ0pcrMEL7QNqkTw5aRpGpRap6l5eZ5v5nkekpH0BVVUJrU12DW89957w4qLi+tGjBgRV3K+/fbbFWDdWllZucPKOTPalh4Fb6NwbGHLPes4Ia/ze0SkkuA91HqEki0Y7n9jTg4oeJU2DaksGuZcMTUE5G5/fx9h7Z6NjgtKz+NlmwazBK8Sl1AodG/jlTVDQ8O/AWLS9itn6yU9iz4d8Xc11fHixYufnTx58jSfz2ebwtiuwcLGDyhOlZYzsNkDath0m1Qsy7pBiZkcE3hhg32NFlIy1Xhisdh+h8NxtpGxsizLyuurUXIX+lWu7YlERECsOWBdyaQMTRWz/B0gSRLUxwVBaIHvAVAVUxRVKghCsyRJRwmCgA01WK98oC5UUxEn9yUIwl6SJNMSpjAOOIWQzkfVDoI3sRY7gMwG/GSCWW3zwMjcK+sk1Ni5MoELY4PPE999cdsYlmWjTqczD8hKpcrYbN921Qd7BkmSWniebwDVs9p8a40jed7Bq1Y+jQQJ8LS2o6VcgtiHzeRTSdq01LOiDFi0mN30NRqHlt+KWtqGdsxap8j9JKx8IKnazh9CUrVkfBHBq+WOQ2UQAggBhABCACGAEEAIdCMEzj///Hl1dXUXTpo0Ka1vpp5wE7YFp17QgfjQa8Ng1Q99Zdx2tKkHl+Sy6QjadevWDd+3b9+Mqqqq2zK1bwXBK7cfjUaBbBOdTucptVFyNnIt+HV0dFA1NTXDQM0riiKWn59//Oqrr/7XmZZkLRqN+ttzjv6x+cE3Gk9/4fl3kjVQ6D7wxpycr+v3UODB2z+/j7D42j8ES3OK5SPoGNg4gDXDr0fcd8rbE5S/nVwYbww2kmDV8PQnf3HfPPinUSCGlQRvydZRNW63e43ReywSiYyrv/z9G7NG8L4zvG/BVxe/5nQ630oQb+DxDEp4+HPqKPjixYufe/DBB6e43W7THtBGsTFTL6HMg+PX8WbkZFjpFHepEiZZ4alrNlmiwmqhn5otQzq8EtYFQFQTIEClKOrUvW8GY2XdZBLSbLtw7JwgiCKSJOOJA1NdCbLanc5/1i6Sl2VZUvZGz5Y9giiK/QiCOJzs+WvUcsLs/JitDxuRgiC0wkaAJEmilV62Si9juN+Nbs6ojRE2SFiWrXc4HD3Vylr9uXLzx+q21drT8htDrQ35c9k6RYt3NahzI5HICY/HA8nUKuTNOmgD5qK9vf2LF198Me16oTWmM7EcInjPxFlDMSMEEAIIAYQAQgAh8INGoH///n8KBAK9Jk2atMIKINT86rT0IXsegnevVS9RVsSlJXatZeDFIZ3qL5NNAxC70IeVauLkmOGYKxzhxnH8lPpTCyl14sQJ5zvvvDMxoaIiPB5P7c9+9rNXvF6v5cSPVpyV5bQqeEOh0NCO0sPT2YFHOzt//H0FbCoPXkii9ujWpzy/uuy+8O+2POqViV4gc6F/meCFcrM3/N73hzFzO5d+8hd3OoIX6hStuKnI01660cvkbjAy1lAodGfjlTXDs0Hwej68wO//8uJwLlHym3Sxgg8rhmGRJUuWPD916tQ7XS6XCOQnPJeg1CQIwo3jeDzZGDwbiWReZ8RLNajeQAUPY5fV/zIOqVSYqUhfvXMsSVI5juO1euudoeXhJICqv7PWsaVTVSfXz1TOLpI3QSK6CYIAn1jb1ffw/CXfs1px7G7lQI3Osmw7+OTr3VTWOxa7f09YsUboHROUz/S7xEh7eutYSfJmags25jAMO7F9+/Z6pTJ36tSpXq/XOxBU2VA/EonsXLp0qSEbLr1j747lEcHbHWcFxYQQQAggBBACCAGEAEIgAwLz588f+fTTT/8RvFMnTpz4plmwrHzxkRPngFrG7AublXGZxUjtRaq6unrNgAEDnrj++us/lvvKBrEr95XOmxFIOpIkc0VRbE51XHfFihX35eXlHZowYcIH0NaqVasqOY7Lv+eee1bD/4ONA0mSosfj0ew5agXWchtaCV4oHwwGx8ew0D31//3iHmUMMsGrVPCWeIvE1bct7QD1Lqh2q95+JO7TqrRfgP+f9dbDvrHnjIyBby+Qv89uf9mdyqJB7g+I09wdFwX8VPnDenBoE+qrIkUNPVvv2Pg9/2A9bWgtW/D8dX53a+naXEdBfM7VrsWLFz8/e/bs+9TKJX9upWJdb996yyuJhUAgsDcnJyfZEgASV8UJYaNXthSeRuOzsh5Y5VjpAysnrBME4SBYyLhcLt3JsDJteJkhqeA+p2m6CDY49NpcGME8Go3GlCc3jLTRHeok7JT8RtXoesegRoSa8eCFWBIbYqXZGo88flnZL+ce0IuLFeXNPD9y/+naANspSZLAT7c5XawjR46kLr744oqOjo62FStWNFgxpjO1DUTwnqkzh+JGCCAEEAIIAYQAQuAHj0BJScn/CYVCVxQXF3/MMEzI5XKFnE5np9frDeXl5YWKiopCOTk5qomR7CJStShIM01iVyli0sWUibB64oknFns8nv2TJk16Rq4P1hcURdlKjMovd6IoOmmaTuuRCuoXSZKiSo/A3bt3F2/ZsmVez549N0LMkiRBlhny+PHjt1166aWPtLa29mJZ1iOKIuHz+ZpHjx79ZUtLCyTwEYuLi09ZGNj5IOoheCGORv7Yoo7rt2KxipOnMrLLBK8dccoWDcq2C164rjS/6axFTqdTk4IxFoud1ZZ/eF7zpLUn7YhR2WbuG1fkuHcOWFZQULBfS1/RaJRYunTps7Nnz56spbyyTMIrO57kUEvdTMm0tNRPLqOwNIh/pEaAyH6mkUjkQDLBC/6dRkjFdHHrSTJmZD0ygpfVdeRTHYl2TW/4KeNTI2vBdzl5vtVIKLXPM80D+Aun8m22GtNEe0AmN9nUdlaaTSRW60GSpKY10oqgMn1/x2KxMKxTJpIgxkM0449tdozgA9wVHsCp1l21tTa5TvKzJ1tetLW1nfihWi0YvR80fdkabRzVQwggBBACCAGEAEIAIYAQsA+BmTNn5n377beVu3fvHg5ZvOEPx3FeQRA88EcUxbjijCCIEEmS8T80TXdSFBWCP5dffvmmPn36BG0keOHY5WmJwLQgopYISUsbVpdRwynZpiEWi/kcDkfQ6jiMtpd89HzXrl0l77333lwFwctHo1GxoaHhdr/f/1qfPn2+u+qqq45Bf5s2bTr/5MmTPyIIQoSESqWlpbuB8LXbq1cvwQuxtvAnpwWGfl0Ruvxf8azr2SR4mWOl3qLXKqP5dLFuBW/Tze8Us73rbT1aWvzY7cVFdM8H0lmNJN9b4XCYXLZs2TOzZ8++38h9B6SK7H0L9TO9+IuieAD8FOV+EsmzwCeWSKjjwDsWrCFIURTjZDjc0w6HIyQIwuBE+51mFW2RSKQOkj1Be0CasCwboWm6h9V+tbIfrtGTDnoJdCPzZ1Ud8MxM53lspA81MjaVjYFaHYjDyKZkIqkTna2EZnrU0bBJCmOycnPCyHwp68BzLUlSPwzDjpEkqboBbbY/uX6quQUiUf5e1LomqsUDJC9BELafxEiOIxqN7nQ6nRepxWf352q/k5L7T0r8CD7MJ6qrq223OrEbh65qHxG8XYU86hchgBBACCAEEAIIAYRAdhBw5ufnF/fq1auPKIrlNE33jEQiHlBm1tXVjbvwwgv/PHLkSE1qPr3hyi9UigzT7dBGNBqN/w0XjuPnw9/J/rRgOUAQBChObSW89IxJy8u/kuS1+yitnhd9GCe8zEJyNuXL/ooVK+7Ny8s7LFs0rF69+npIWEaSJPgGv9yvX7+zcBwnjxw5clEgEBhQUVHxls/nC7Msy0QiEXdlZeXnejDUW9YIwQt9tMWaK0P9D41vv/n9lmwSvNC3f9U1fldTyYl8srRa63hbYw3LaqteqNNa3kg5594+eYXrR+/MY4pf0lo/GAzSK1aseGrWrFkPaq2TrpxMugFJC3+Sn22O4w7TNA3ET5deoCSOxWIkJOwiSRK8Vb122SvIljYmNsIEO729rZoI8PimKCq+4WLFpWUtNtKPFhJYbhfKgnUEjuMCwzDgV52VCwhSPVYQsO4LghCAxHpqCk/4rk74aROSJOUQBJGH43hET38aQKgQBKE+29/tycQjHP2PxWLtHo/n1KaShtg1FREEYS9Jksk2L5rqminUlQnXlHFrJXmTEgWCDcNeM+NHdWFDG10IAYQAQgAhgBBACCAEEAI/KAQeeuihQlEU82iaLly2bNnDpaWlO372s59p8uO0Cih4kUyo8Zyp2kyofFwEQXCg5qVpWgSixSqVjVXjSNWOTPKyLFvLMEy5XX0JglBAkmSLnvaTbS8SSdbuEAQBEmWRHo/n+PDhwzf+85//vKFnz55bnE6nD8iuY8eOXcJxnK9Xr17/zMnJiQ4bNmz/6tWrf15ZWbm2qKjItsRaRglewCQcDg8K5J6c1jzl7/UXMqNz9OCktey/2PdOWUEo6+SvuqasoHbAMqfTuVOtrWyQuxCDa8fAorItY7e43e61ajHJn7e2tjIvvfTSE7NmzZqitY6WcvJRZp7n91IUdUwURUd3IHfTxZ7wsrZNbWiFZYMW3LuqjB1+q1pJJOWY1Qhctc+T8dNb3iz+YCXgcDjcRtoBmx5BEOoIgshXI3rl9uG+h+RxoigyOI6fNEv0SpLUG8MwNhvJ6JIxUt4vsInDsuwBuxSvoFgnCAIsE7JK8kLySKfTact3nZ57TsuzichdPYhqL4sIXu1YoZIIAYQAQgAhgBBACCAE/uMQqKqqKl21atX/wsDuuuuuVdkaIMdxjTRNF2vpj2VZ8I9tBkJaEATKqNpNS1+Zyuh5mV+wYMG7s2bNugras0NhJwiCUxAEjmEYUNpqujIdXa+trfXSNM0DWQvl3nzzzRElJSXNI0aMOACJ1l577bWJRUVFXxcUFMQtJ4YOHXpgzZo1t44fP/5NmeDVg4+mgDEMM0PwQh+NsWNPND/wRlDMiaT1J9Yai55yZYvu6lFAl6naGmSL3IXYQcFbsPGqfflkyTKtY2lqanKuWrVq0axZs36ltY7ect1FuZspblBq2n0E36xlg17cs11ekqRyHMdrrepXy3qTXEatjlpiQNlXWL4fsvldlCANQfmeZwZDo+2IopgjimIYfOXhO4LneQwseuBv8DwGTNTsRkRR7EcQxGEz8eupC6Q2qFoJgnAqVdZgByNJUiFgCd+loih6wbYK1Mp62lf5vVDPsmynHQrhdP3CbwKSJGmrxmC0HbXnDJG7RpFVr4cIXnWMUAmEAEIAIYAQQAggBBAC/9EIAMn75ptvTmloaBg6ZcqUhXYPNhwOB8EmQKnGBesAgiDCGIaFOI6jnE5nTxzHS8DvVZmVWu3Fwe7YtRwNhoRrLMv2qKqqus3KeJXkAniZKr1NrRi3kgDu6OigampqhnEc54Yka6FQqLiiouITeJGHviKRiINlWWdlZeUOZd8JJWK8jCiKklkCxAzBC168rde/30+ZcM0KnNTaACK1+I3xkRxP/n+lKhuJRMbFMSQCN9lty6Dsnz5R6Cl+7adt+WTpn9TGIH9eX1/vfuWVVx6dNWvWr7XWMVCuA8OwXAP1sl4FnkEgeuHehudPJrcgEL2JhVIFb9ayIeuA6OhQz6aelmYBKy0J/JRrUkKJ7TJiD5BM/lq5tquNN0FU7rVKcQpKYCA9YZlO9G06CV7Ci9jBcVzQ4XA08jzvhVM3iX7g+wBOenjMqoDVsJI/T3yfgc3KaYR4IBDYq0ykCCeGcBwvAmWvkXsjXUzQXiQSqc8WyctxHJ0p2apW7MyWy/RsKD+Dk1zV1dWqp1zMxvNDqo8I3h/SbKOxIgQQAggBhABCACGAEEiDAJC8H3300Q07d+6cct555z0/ZsyYb+wCi2XZDoZhDBE6iRdTeAmLe2PaFWO6djMlNlqxYsWU5ubmGwsLC9dOmjTpGWhDEAQ3ZHGJRCK7fT5fkR71lZqazKqxZ1L2gnqXJEkRiCwgfNva2voD6V5eXr5r1KhRX6klWVMjQerq6jzQfnFxcUrllFGCFzx42y/7fKycaM0qrLS2k7/m6gH+I4Nedrlc7yjrxGKxszpcJ/4nfPHezs4ff5PVRDJEwE0Xr5jgLKTK52gdB8zPmjVr/jRz5szpWuvoLQckCCTWyfZxZr1xaimvdr9raSOxbkj/3iMR4e+4QhL+SkVomk0qpzUms+XsUGobWSPBLkIURYGm6ZRrTro25X+XN9pgPtQUq2Yxk+sbVd1a1b+WdliWdZMkCarYeGJO5QW+vuFwuM7j8fTS0pYVZZTJEpXtJdYbPtV3cSQSiTAME9PzPa0Wa4LkbcvG2PX6M6vFbubzxGYYbNB/j3Pkeb6coqi4kh8Swy1ZsuRUTgYz/aG6/0YAEbzoTkAIIAQQAggBhABCACFwhiJw9913O4uKivLATxdeSFiW3ZvqxzKQtxiGlXIcdyTTj2kod+LEiaHvvPPOfbFYrKRHjx5bbr755veshMeMhyDP85QgCODLCy9nbcCbMgxDsCzrymaSm1Qq3urq6jUMw5ycMWPG7HR4KV/S4birIAgxSZI6cBzPT0U2WEUWqc2fFlWy3IYaIZuqL9lfFAgrSNoFpBUc5/3www8vDQQCZ4uiSJWUlOweM2bM58mEsRGCF7x3Wyt2PdA+4X1d/sRqOOn53PPJ+aWlH171ZjLBC220CfVVTTe/U8z2rs96AsHyxXf18lNlk7SO5ejRo761a9f+ccaMGTO11jFSDp4NHMfB77OiKzLQG4k5w3POm1Wup2s7HfkI6khZKWnlWKxsy471zAjBK4+pqanpsN/vHwTrEkmSp3zE08VpR/xa8U1HVmqtn6Vy+bC8JfcFuOE4HqAoyp+lOGBjFUhDSOR2mgeumpIcSEeGYWAdsmwDOVsEN2zEWn2yx8ycJU4kwEkeQm5HEIS+JEkeQepdM8imr4sIXntwRa0iBBACCAGEAEIAIYAQsB2Bqqqqi5RKE/jBDCQuTdN9IYHZypUrL+jo6Djes2fPy9ra2vqWlZXtGjdu3LtQpr29Pfrhhx9eNWHChEYgB3bs2LG3pqaGB9K4uLi48LPPPjv3u+++u6WlpWV0QUHBe5dccsmWQYMGNcqD2rt3b8G+ffsG3nDDDdv0DNToC7kaCZntl29lf08++eQCULXOmDFjnhoWkUgkxDCMG7yEZf/cRMKpONknSRIrK/JAtZcNhZjROVEbq/Lzb775pujw4cNnsyzrAcuHYDBY4vf7vw0Gg31EUXTxPE8DyXL77be/AiSvrBx+6aWX5kM7U6dOjftEy1eq+e7s7BwHbYULGsZBYjU98VldNhPBCyrelrK901vv2Nhqdb9q7ZX8+eeFedEeD9M0rUk1dfjw4dx169b9PtPGhVqfej6HjQ8cxzkzXpjp1gKt9zmUoygKCAkRiBn4w/M84XQ66UxJHhMJqXB4hu3y6013goDn+WaKogr1YJ3tsqnIHiti0GrVkNwXbBiCnyz8O8uyJFgHADkG948oivkOhyPuN671vrFiLOnaAGUp2BrZ2cd/UtuZCHE1LDORw2YwgnVEEARbiW6130lm4jdTN8mWAZTeYaTeNYNo+rqI4LUHV9QqQgAhgBBACCAEEAIIAdsRmDlzZl4qTz6wCggEApfk5OR8Hg6H+5SXl79TW1s73u12H0v8+45oNFoWi8X6lpeXv/6LX/xiXYLE2Lto0aJmZeAPPfRQ4apVq+4MBAI3O51OSHQW6OzsHAAnwRwOx0mO4wqnTZv2sNbBGn0B0ULgykpRLb6MWuNNV45l2TaGYUCxhC1evHh5UVHRu3feeeeretuFI5WSJPVIdaxVb1tq5btSmbZu3brhzc3NA+69994XWlpaHKtXr/6dx+P5zuPxHO3Vq9fJYcOG7X/++ednFBQUgO0DLxPBdXV140DROXXq1D9IkgT+jscpiipKVki2RVpuC1UcuI4vbw5m2/ogFe6ZCF4or1Tx3uSpKisgyx1q82fF58FP3fQX67/9rdPpPKKlvUOHDuW99dZbD8+YMeMhLeWtKAPzDOuREa/OTHUz2avIcWcqk1gjI0BAQ3nYiIHkTC6Xq1ySJJcoigEr/TvTYZmGcIT57GsF/na2ke7Ytpk+tXw3pGo/w3oIxD5NEEQJHCU32r6ZMSXXNfq9aWUMRtrKJnbwXCQ2Vr5nnaGw1IAhaLLVAPLR4XAMzrShYwQPqMPzfKtdamZYk6zwAjc6tnT1lPcvJM2FzVzkvWs1yv9uDxG89uCKWkUIIAQQAggBhABCACGQFQSA5AXFrlLJW11d/UpVVdUvIIBXX311fHt7+zmQKRrHcVCQeMPh8LkMw5zIzc395u67734Z1F8EQbQ3NjY2v/jii6eOqiYP4OKLL57a1tbGlJeXfzJs2LCDLS0tnVu2bHkE8n0BSaxlwEZf+LTWs4NASDUupUJo4cKFrw4aNGjRtdde+5kWDOQyQAphGJafLWII+k2Fo5aXQllR6/F44oo3PRfU3bx585UTJkx495VXXvkpvGSDOrKxsfGKkpKS90iS5AsKCo7u27dvLMuyvQYMGPC34cOHfwvevMuXL/+/QLbMmjVrVqY+m8Tj89qu+6CYPas2oCc2u8qqEbxKFe+MvBfOKiP7u+2KRdlu03ed/JvPv7vA6XRqSmxz4MAB/9tvv/2b6dOnV2UjPrkPrc+7MiYt6l8ggRiGAXsUnyiKx8AixeFwMLFYjKYoigalrsPhILM5ViN9JfvuAiFlVQIuI/HoqWNkbjO1r2X9SlUfTq5IknQknfczz/O5OI7niqIIp2IIIP95nhe74v6wGjM982W0rN0xK5OOppsTo8Q4qHhJkoRTDrZsmtiVDM3os2B0jrXWU94L8NsJx/EG5L2rFT195RDBqw8vVBohgBBACCAEEAIIAYRAt0QgmehdvHjx8y6Xa58gCNGKiorZF110Uf369evvGjBgQNuIESOOcRwXJ3WTFbt6Bzdr1qyK5cuXvzBixIhnhgwZEk+ckekyetxVz4ta4sUPs9PegOf5fIqi4n6Djz766IYbbrjhlwMHDtTs+QrHg0EdpPR+VMPO7OdGkjF1dHRQW7duvVRW1Pp8vubRo0d/qZZcTRmrTPBef/31W954441rQGRCEETsxIkTN5aUlKwDHIDE5TjO2dzcfKXf7/8Yx/F4UqmWlpbLOI7zVVZWzr7gggtOWYQkY9EkHVvcfMdbUaEgGDOLkxX11Qhe6ENW8U654E8lMsEbjIbw2Rt+55t62T3hIT0G8/D/D7wxJ+fr+j1UibdIXH3b0o7SnGJx4773mKq3H/FBOw9c+svwr0fcF6kPNBK3r5ma29DZRFRX/i54zYDRLJRb+eXrrmdveizgc3qk2mMNxPqnPnrS7XbXaBknWLFs3rx53vTp0+dqKW9lGT1KN7A5gb7PdP9evfjJz3Q0Gj3s8Xgq9Nb/Tymv5/tBOWbY3IzFYu3psJNtHGTbjmycDkk1J3aTpVbfB3bHq7V9reVSjT+RcA0So1rulc7zvI+iqLgFiHzJGwigQiYIyKf4/eRkanPUXcldiFs5D8Fg8PCf//zno2rjQZ8bQwARvMZwQ7UQAggBhABCACETYEV2AAAgAElEQVSAEEAIdEsEZKIXgnvhhRfym5ubP7Az0KlTp3o3bNjwCPShpuKFl2QoZ0QBpUWtk/yyBMm8rCR5ExYQ8u/ncpIkG/bt2+dfu3btynnz5l1rJ85WtJ1J5Zfu5RCsFQoKChpHjBhxAGL44IMPBkUiEXdlZeXnemJ64403RrS1tZ197733vgj1nn322Qej0WgxjuMuOFZP03QDqMoDgcDFPp9vTc+ePWsdDodnx44d/wXkXUFBwZs9e/b8Mh253MgfW9Y4+691emKys2zJktv7FRG97s7URzLBKxO0IS6MP3PDwgAQvE9tez7uuwkELpC1m7+rccy78teh2Rt+71t87R+CHsYjyYRwfWcDcaD5CPmTvsO4v+9a7/x3uf9PFkM7de3H+TWLNm0rJHo8pWX8e/bsKdqyZctD06dPj3shZ/PSkpgIVJgsy4JdTJ4Z395sjsvqvpResla3faa0Z4bIS1hvtNI0XZw83lgs5gMvXqMEslX4dXX/esZhZi609KO1fS2WLGr9SZLUW5Kkk0bsYjK1nTyfyRsIRjapuznBK8q/xViW7Vi8ePFXatijz40hgAheY7ihWggBhABCACGAEEAIIAQQAgkEevbsuVBp07B169YBV1555T4ZIDPEbiqQ9bzgiaIoWJHRPl2fGzZsuHT37t1z5s6de2t3viHA61cQhHyapr/nsSzHnGp8dXV1nk2bNv2soqLilPWEIAgYWCmMGzfupT59+nxPgZRp/Lt27So8ePDgAI7j3JBkLTc3t6mpqamYZVk/ELwkSQocx2Ht7e0jvV7vVxAnz/OlHR0dF2AYlnvhhRc+4nA4uFTkcjQaLWzLP/xIy+Q3G7rDHGghd1NZNLz2zVuOi8oG8wu3Pu2RFby/3bTAe/Pgn0aB7AUC+NGtT3kmDL4+uvG79xz/O25+XFkmk8AVhX0FJcE7ou9QFgjhx6/746l5qhMOhV9e+rdm78H+c3Nzc3mO44I4jjMJNflp1gS7du0qef/992dMnz79v7oCW1EUOyORSH0qhSV8JknSiXRH7Lsi3mz3mUjQyNqhMsz2WMz0ZwUBCpsFBEE45TjgmH4wGGzKy8s7W+t3jpkxZKrL8zwGCeC666XwudXkcWt0HHrmQU/ZdPGApRV8ZvXzxXFcY6oNBWUciaSE8U1xURRhEyujdYwV4zU6L4mNtr3pbBfk5L0YhpViGEYtXLjwU6N9oXqZEUAEL7pDEAIIAYQAQgAhgBBACCAETCHg9/t/RxDEgEmTJi1/5pln5nIcl0vTdMfNN9+8ODc3N6b2YqK381gsJsE7j9Z2rXjxSaeSW7ly5S1NTU1jZ8+ePVnPOLL5wg7+y5Ik5ZEk2ZFO5ZjKOqO2tta7efPmm5IJ3u+++27s2LFjdRG8Mjayl68gCITsy7t58+bB9fX154VCobJgMDjU4/F85XK5WoHc5TiuAMMw5oILLlhw9dVX71y9evXPKysr1xYVFZ3yig6FQud29N/3YOttm1tTzQHe6aTo1jwn2eJzRobsT0lw65m7TGW1kLtQX5lkTenBm2zRkEzwgnL3vksmhp/4eLnnuZseC4Bdw6y3Hvb19/flbzn/uphs0TDniqkhIHf7+/sIa/dsdFxQeh4PNg2ddEPoma9/05D3j1EHPJHC37rd7jIgd9Opv7755pvSrVu3/nratGn/bRVGetvhOK4e7GRSELkdQP7rbe8/pbwgCAxJkr0xDIur68+UK+GT7iRJMpdl2ZMMwzBmY7dijY9GowGn05kjxyKTxrA2wn97vV7abJxG6icScdLZtPPRE2fCyxgSZ+XpqWekrJ55toL0hxhhAxLHcUutf8D+weVyxU9naLm0qpH14KOlX7UyoH7HcfzEggULNCXtVGsPfW4eAUTwmscQtYAQQAggBBACCAGEAELgB40A2DSsXr36VY7jcmiaDkyZMmVhTU3NwB07dkyprKz83/POO68pGSD5WCyGYX4jCtuEKhgSImXl9ywkcMIwLJR8VLO6unqVw+E4ofcIe0JRC2onzs6bR+tLbrpyyRYNW7ZsGcyyrLOysnKHmbiViddefvnlCQzDhCKRSFEwGBzgcrkOwv8DMd3c3FyJ43hg+PDhC4cOHXpgzZo1t44fP/5NJcHb2dl5eetln94XuGrHYTkm35ZLi6nGfJFqzaFxjhZwDD+Bdzo7Ipd8O7Djmo81eyXrGWPu+p8UFOz60Sq32709Uz1Q73a4T/y+8VevHYRyegheUPA+MmZ+54tf/M357PaX44nZ+vl7C1MvuzsMnrtyv6Dq7eTCeGOwkQSrhqc/+YsblMClpe7AE+33HMz/67hc//GBS1wu1zG5TiqP5q+++qp827ZtU6ZNm/awHiysLgtqSpZlIwzDxI/Rg/0Kz/OcHpLE6pisaA9IWkmSPCRJspB0kWXZQ5IkhTAMy6MoygFDTefHKUkSJAATrFYXWjGuTG0oSShRFA8QBGHKO9gqUisWi+13OBxny7HDRqL8/ZJIumU7gZkKN47jCtOdvLB7rrS0D8Q4bBIl7ldQu9qWpFCLDYEgCBxJkpaR8cnEvxZM1MoY8cNP2DjEm07YT6WUdFv1PKiNAfyrm5ubD2RKzKvWBvrcegSy8oPY+rBRiwgBhABCACGAEEAIIAQQAt0JATiC9+GHH46eMGFCA5C3HMcd2blzZ+enn366dejQoZCE7ZTKDF4MOjs72+DoK4wh1QuJ0nMXko4AIZpM5mbrRSbxQkVKktSDJMlThBj8+4IFC96fP3/+VUbmAghMgiAgn1jESH0tddQwUlMSQ5K1mpqaYUprhVGjRn1FURQBeEAMBEE08Twf1EvUA3nscrmChw4dGp2Tk7O/paVlGMMwJwVBwKPR6PkURTVHIpHBNE0fufTSS5dFIhFHOnK5OXZyeX3VyhMQT/GSn/dzhwuXEwTRQFFUPcMwcSuDaDTq78g5/n+bHvy7LV69xctuKc4P9X6YpumUSmLlfIVCoTmNV9acFRr+TX0mglfNgxcUvEqVL/QBVg6g9P3DmLmdSz/5izsVwcscK/UW/n1cnZ8sW5x8H8nkA0ztF198Uf7ZZ5898OCDD/4W7lX4NyAV4bg4kDpa7kG7ysRisbDD4YiT3GfaBesZjuNFoE7Hcfx7a0qqsaSyuREEwU2SZNjo2IEgFgRBlCQpChtNshIT2uN5vtPhcPDw34IgDE4854IVa1USwQs2G3ElI8/zMdhAo2k6njxQy6W2vmlpQy6TnNSP4zgHz/N1QFgSBJGbLYsEICjh+y9BUoo4jkPfQPp3yysajcacTidsRqT8LrcyaC0EL9xHMtlsRd9A7kM7diiUk21B9MSbyAmQMhlb8nMBuIHNg1U5CeA33GOPPbZLT7yobHYQQARvdnBGvSAEEAIIAYQAQgAhgBD4QSIA6t5Vq1a9ftZZZ22+6qqrvpEkKUiS5JHk49bwQgLk0b/FKaf7zYGaCl7+4bME2QAJ1AwRTEb9AlMpqR577LGVvXv3XnXrrbduMjLBPM/nEwQRsDqJixxLsjIXXn7jb4Q4TqVTJacah2yt4PF4eLCrIAgCiLVTimZZXQRkPCS9AjIQxpXppRjIY7BpqK2trQQVNPSbl5f3VVlZWe3evXuvKSws/OLQoUP3EgQh+v3+D8vLy3cBucwwDFh0nLpaW1vfEtyRkw1zV9YBuVtM9E2b3KxROLaw5Z51nJDXeUrtamTekuuQHV6m+C830QVkj7mZ2pNxJAhidP3l79+oRvCCZcMDb8zJ+bp+D1XiLRJX37a0A0hdIH5lBW915e+CSvUuWDaMPWdkDP5NLqe0aAAFL8RYsPKnhfl1FU84nc60R/y/+OKLXp988sl906ZN+x/luFiWZeGepShK8zFjK3BObgOeH4qi2vS0nbAIiN9DoISTiTt5bZGJEFEU+2EYdszKZxM2v+D5YBgmRxRFUBrqug8VvpwEPGt61JIJSwfYjAHCsEIQhHoj6l8tJFum+ch0qgB8lTmOg5MZp4h7mchKqJlPrS/w/0a/A1LFl0yYy98TVvaRpl/wefWzLLsT1mUYu3LzxCzeep4NI2Xl+bSSbE+DE6jVtaiDgQz3GBlLqjrwzMKaABsyBEGobt7p6TcWi51wOBw99dRRlk2sZTh8pSe3kfhNFf9n+D7OpPrV0z/g0dDQsAMpd/Wglr2yiODNHtaoJ4QAQgAhgBBACCAEEAI/SASqqqpKly1bttDtdn95zz337LQKBCteKJVkL47jXCbljyAIx0mS7CXH/+qrr449duzYnXPmzLnTzJgkSSrHcbzWTBup6gLpCiRQMkERi8WaSJIsAg9MHMfBx9SWKxqN7nQ6nRepNf7aa69dlZ+f3zB06NB9oBZuaWk5RxRFR69evbbv37//WkmSiNtuu21hcXFxXOkMyd9IkhTl/4d/a4qeXCYxnDMTuQv1OCZ8Ezvhi6HR8w9Z+qLu3XpRD/+Oodty6IKXUo0XyOytW7deyrKsB5LMnXXWWZfmTa7rEfnJrjqlglcNK7OfQ5I1meDN/fuVeUUHh7zkdDrTPpOff/55n+3bt9/1q1/96pHkvnmej4BNgtK31Gx8eutDEiQgKbWStnrah7YJggCVer2Z5yThtylGo1EB/GaVibz0xJNcFk4AaPFlBbUwJDfCcbzVCgVuQg0o4TjuhD9qJDEorYEgczqdhSzLcqAWhnUp3diBxAbVKmwQWbHGa8VYEITeyhMa8P88zx+F+nZYAXEcRyfwAx/TtKc4Ej6nhjYztY7daDnl/Ng9V1qJbjssFRKbDEC8y0n4TrNrMoJhYlMJvv8NP5uJ3zCYmjpXq12T2jjAVmXhwoXxDVl0dT8EEMHb/eYERYQQQAggBBACCAGEAEKgWyBQVVUVJ+eqq6tPI4DmzZv3k+eff/7GgQMHvjZs2LCDLS0tnWqKjuLi4medTmd44sSJb3aLASYFwXFckCAIID5PJfCSi8BLdjAYPJCTkzNQ/jez6l1F26CCLNJyVFsvbkCW8DyvOSGd3vYzlYdjnBzHedR8UpNtIDweT/vw4cO/zM/P55YuXfpb6GPq1Kn/K5Okra2tZ0mShJeWlu4ePXr0l8mK3uSYlPVKepTcmjOmra3s4pxweMQuS6wa/Kuu8buaS07kE6XV6fCQvYwHDx0wise5oYdiO7G2Qf+KlN+AtXYVwVu66JdlhXT5g5nm8NNPP+37xRdf3PmrX/3qj6nKwXMRjUabnE4n3L9dQkIl1ONEKhWbRfdzkSAILhzHT6ZS8wJRRxDEqTUjofaLe2vjOA5xWeYHqhwPEMcMwzSDhy2oTyVJ6oQ4lCpHsD+QJKkQw7BaK5XIchyiKPolSfIDCa5G9OqZC7CPiEQinW63W9BTz0xZnud9FEUFlWMDxaYdxGWqpJbpYtdT1sz49dZNstogRVF0K/HT21668nr9au3yS1aON+GdDb7ZoCKHk0emL/iuNrqGJZT9sJmbMRbFhjbECzkAdMUOCvuFCxea8t83DRRqICMCiOBFNwhCACGAEEAIIAQQAggBhEBKBGbOnBlPKrNkyZK4B53ymj9//sjFixevEAQh1+FwHPJ6vftycnIePXDgwO50cIKS99VXX50bi8Vy77777pXdEXaWZb2yZ6syPlC9MgyTDyTWM88883A0Gi0TBMFnVr0LfSTsJwoIgmCtIEnUSF1ZjYRhGCVJUp4kSW0URcUTNmEYFleSWREHtJPwGc7DcbxeiWeql3alDYRcVknwyiQp8GbwOcuyTCQScVdWVn6e6V5S1svJyRnOcRzFcVx+35G5/Zomr200ex+WPnbngEKmx8R07YByeNOmTT8bMmRIEDurdUL7yM/qQb54/BWs5LyHsaNzz3mhdxnZPytesrKCN+eDob38X/5oh5fOX5Zp/B9//HH/nTt3/mLq1Kn/J1O5UCh03OVygd0IHDfP+iXf8wm/btzhcGg5yq05TlDBiqIImz8RWc0L9zaQJGZ8cDUHoLGgUuUI5CuGYS6CIE5qrG6oGGADRDJBEBysk5Ik0Q6HoyTx751GE0mChQyoeA0FZaASjEGppE1YWuiy0NDSLdyriTVWExdjlfJSS2xayyjJTiDjJUkCtbul95leYleOPWGp0GmHZ24qsl+rslgNW7PtyPYteixF9PYZCAR2LF26NO5pj67uiYCmRaV7ho6iQgggBBACCAGEAEIAIYAQ0ItAJtJWT1tA1oKP7ooVKybTNB3Ky8s7evDgwetZlh2PYVhaT0yot3bt2smtra0XTJ48+c96+lSWtUNVBe0LggAZ3fcn+z1CMhTwRnz22WdndnR0XO7z+XZOmTIlpaoxVZyyXQL4fUJis8TRTPDRBF/heAI5lmVLGIZpMIoJ1NOiZtSKXarETkZiA6IkcbQ1CC/fCXJDEwEnE7x33HHHQvDrnTBhwrvbtm2LJ+cbNmzY/tWrV/+8srJybVFR0WmqaygDpHHaejeMi3aO/HJU6IqvWyHpGNu7Xv+LK4vjpUvv6F9I9PhlOmxqa2u9mzdvvmnQoEF7XL2lqS3Xvt+mJHgH9xhKu/GcrKhfw1KAb/1LidvdWlqfixdmJG1hPNu2bav417/+dcvUqVP/pDb3oICHe5kgCAbK6iEa1NrW87leAk1n2zC2CEEQvTiOOwQEL9gu6GkDldWGAMuyboZhDCeR09bLv0ulIhPBYsbhcAxmWfa0BJ962k4uq1WRC2slnIIIBoPNfr8/nuiuO1xJSta4f3By8tGujtMOmwYYUyqy3SoC3iorjhQJ1mCOPIIg7AWHGJZlXfKapYfgBb/gxx9/PK1fe1fPOer/3wggghfdCQgBhABCACGAEEAIIAR+QAhksl3QC4OsyG1tbb2woKDg646OjrMCgUCTIAj3ZWoLEq999NFH9x05cqRSC3GUri2tRKWecSWOHKdV0q5cufKWpqamsbNnz56s1q7e+IAITSgCU5KVav3B56AGBnIabAuASDZyDDMVIQH/ZrUqUst4MhG8Q4cOPbBmzZpbx48f/6YegldZj8zn/juW11bobCuoZ3Pai/UoeomIgyx97rZ+frxc1YNZVhEPvKzv/Y33vMHVftHpEsIYWX4dZqkXsBqmnveH9CzZfvkWt9u9Rq0sfA5k+tdff33zlClTFmgprywjJ/mBBD8akyPp7SJtea0kmpEO7ToCbiSWM6mOls0n5XiSFbV2jlUQhBKSJL+3uQbzDH2CdUM2175EAsNOIN9omvYJgnCApuluQfAmf6cZSXKoZR7NPmPw3ScnT9TSn9Yy6b7TrSBn7VqzUs2Rsi8tSmnY4N6+ffuOmpqa+I8KdHVfBBDB233nBkWGEEAIIAQQAggBhABCwDYEwGJBbhxepjiOO5LKikEtACB5X3vttXlyubKysg8/+eSTN9TqAcm7Y8eO63ft2jV9+vTp89XKp/tcL4mqpR+e5ymKolK+yGzYsOHS3bt3z5k7d+6tmdoyGhe8mMovXInj5rrUY6A6o2m6rx3HU61S9GqZA7lMJouGSCTiYFnWWVlZmdETMNnaIbleNBqtcDqdBzrZjmubLt02FhS9cv+ur84uFAqCUc7fHpW80VP3BN2e6yh++cbe+VjZHVrGI/sM5/i9Y4UB9QPEy47Xl16DtRMkljbZlJZ29ZbxvzrW5z9yHiRW+0ZL3a1btw7Ys2fPDVOmTFmopXyqMnpUYkb7SFVP9pskCHBROD3LvNG+tBAiRtu2sl4kEqmjafo8SZJa9HptWhmHsi01+5jkfrUmkjMbryiKhQRBNCe3w/N8a8KGSNOJA7NxpPneOIJhWF+zbZupn+qeBzsOh8NRZKbddHXNEryJzVLGKqshOc50al2tHrgqvxks8/NVm5NUpxwyrWscx+1atGjRac+HWj/o8+wjgAje7GOOekQIIAQQAggBhABCACHQ5QgoCV4IBl6oUiVTszPQkSNHUg6HY1xNTU31rFmzphrpyw7yKBM5u2/fPv/atWtXzps379p08Rold1O1p5dUlcl6SZLOZhiGs4PoFQTBa/WLczosk5Os1dTUDGtra+sPSdbKy8t3jRo16istSda01mvla//YcOeblFDUEQXbhsJXKt0CHd0t4WI/nMY8mC9GRErqpZw95xbmUcW36L1nwTIi5gzM4kpbylvv2JhV9S7EWvTi9aX+lrP/l6ZpTX6ZNTU15+7du/faBx988DG9Y1WWt+M51RqP7E1phZo9aUzxpEgwNtiYyabKM9PY4fnEMAwsdOLHqa1cj7RinqmcHmIQ7BEYhrE90VosFguDBU9y3PKGWzbmNt08mSU7zcxZJtIPNhOdTmc8EavVlyRJpcm+7Xr74DiukKZpS0nJTM+SFQrcbD6rsm0U4JrOTkdetzmOq1+0aNFevXOAymcfAUTwZh9z1CNCACGAEEAIIAQQAgiBLkfg7rvvdhYVFeWJopgHJCDLsnuNKHjNDgRI3pMnT97a2Nh4h16VYCJZmOXHv9UUeo8++uiGG2644ZcDBw5sSTV+q1/SEknY4LiuLp9WeCkjCMJpNckrk84EQRRAYjaHw3Eq87zZ+yG5vpLglT+DpGUkSYrFxcXxhHBarz179hSBMvucc85J6xEdi8VK2/MOPyxbNfhXXeP31w54ChS+QJzxPF8SDocvcTgch91u93atfSeXC4fDv2y44oMfh4Z/873kc0bb01qv7Mk7iv1SjznKZFKZ6n7wwQfn7du375oHH3xwkdY+UpXrSoJXjscqr0y5veQxyYphvc+pGVyT6wqCAJs6tPLfrR632Xj1EIPgVQ4nGcz2qaF+CHxKk8uBXQKO44Tdc5rpO8OK4/8axn9aERh7Jn9p8HQFH34jbavVsYLgTST5o0mSNGx5pPf7Xa8Nid721XAz8nmm9UFe47pCAGBkLKgO8uBF9wBCACGAEEAIIAQQAggBhEA3QMDlcr1+4YUXbhk5cmS3UYmkI3oXLlz46qBBgxZde+21n6WCLuGDC4o+S8QUelW8ypgikUjI5XKdRlxYNeWgsCMIooSiqFqr2lS2k4rg1dsP2CNs3br10tbW1rNA+VtaWrp79OjRX6ZT/iqtGkqW3N6viOh1t7JPSHxEUVSh3jiS5mVc/eXv35hNgpeI0mTxsp8XFxI9HtQa+/vvvz94//79Yx544IHHtdZJV66rSV6rN14yKC4lOXmildYQWvDneT5GUZQjuay8lomiGCdL7SYsM8UK1hEul6tMy3gikUjE5XK5tJQ1UyZdTCzL1tI0XYzjuK7NNT2xqBHwPM8ToD4HoluSJFqSJJaiKFFPH0bKakhUZpt1hFWnRLLtxQs467UhSTU3Vq9VmeY/U1/yZ7Ap0xUCACP37Q+9jiU/On/oIKLxIwQQAggBhABCACGAEEAImEbgktzc3Ef0qnhN96qhgWSid/HixcuLioredTgc7bfeeuvmrn5BUxuCHYnXlH3yPJ+L43iuHZnUjRK8YIUAKl+Px8P/4x//uKykpASO6uJAkHAch0ciEXdlZeXn6bADqwZRkvoV0j1O89i1QlEXiUSyTvBSDX5XyaobQvl0yR/V7hn583fffff8Q4cOjX7ggQeWaK2TrlxXErypPCfNjkeNhLHLGiJT3OkI3uQ68ukH+PdsJ8DTQByeClcPGWx0PiGxJoZhHUDKK9uA51wmmM0SvLK6O5VNiNp9lDyuVAnhjI49w7PajuO4E06ApCtjxUZXhv4tsQHSi63VOCrb0xNLKBRq83g8+XbGo2g7XxCEAgzDgjzPt5EkGZQkqSMYDDa63W4eEbtZmgWLukEEr0VAomYQAggBhABCACGAEEAI/JAQmDlzJlg7lFrpy+bz+d4cNGjQRq0qXj0vTFbMjUz0/vnPf66GY/oURdVBu3PmzLlTbl9+kYejxdnwbTQ6Liv8AlOQRpZbQugleGW1LsuyHlEUCafT2RGJRLy33Xbblm3btoEvcc6QIUO+WL169c8rKyvXFhUVGTq+K0mSS6vNQao56gqC17G/Z27xxrG1uVixZj/dd99998LDhw9fef/99z9p9F5T1usqkteOtULPWOyyk0meEz3kaQZyTbCT9M2UxDI5Jp7n8ymKSmupYvaeFEUxB8MwiiCI0/yw5dMPZu8dNYWu2ucpMGmlKApIadsujuMO0zTdL1MHXekNrHXganZLWtuxqpzWeykUCh3weDwVVvVrpB1ky2AEta6vgwjerp8DFAFCACGAEEAIIAQQAgiBMw6Bqqqqi6qrqz+bO3fuiO3bt++sqanhzQ7ioosumnj48GFdXrxaX5jMxibXT/YlfOqpp/6H47jS2bNnaz72blUsZtoxihuo2sLhcB1FUVGHw1HOsmwRSZKFOI6TkiQ18TzfmCpZkdFY9RK869atG15QUNA4YsSIeIKpjRs3nn/y5MnhkyZNehYIXrfbXTpo0KCP1qxZc+v48ePfNErwCoLgJkkybHRcbUJ9VdPN7xSzves7jbaht57ri4FFRRuv2uz1ej9KRWilam/z5s1Djh49OmLy5MlP6+0vVflUpCj8G1gH2GkboJdE0zJWUOjqtWDQQwpriSG5DMdxQZqmfUbqynXswCopniIMw5q0xMhxHE3TNKelrN4ykiSBlQWRbqNGVkOb3QxTOQIv0jQNFgyar1AodNzj8fTSXEFnQSD2RFGM0jRdqrOqJcWtfkasbs/sILV896ZL+me2bz31kS2DHrS6T1lE8HafuUCRIAQQAggBhABCACGAEDhjEJgzZ85g8CGFhGNz584dFwwGdy5dutQUWQVtLl++fOG55567TquKFwDT8sJkFbCpFHILFizYNH/+/HFW9WGmHT2KJbBu0OMTDIQHQRDu5KPMynitngs9BC8kX9u0adPPKioqTnkjAx47d+68d+DAgWu8Xm/E6XSWtrW1tbEs66ysrNxhFGszpEEsFjurpWzv9NY7Np6mGjQaj9Z6JX++rSwv2vMZiqK+06JA3t0tEJQAACAASURBVLRp04+OHTv248mTJ/9Zax9q5ZLvUUWmdh6OhYNPsiAILXA83GiCK6vvw1RjMtKHmftGDVf4XJIkD47jkDDM1GVkbFo75DiukKZpsExRvewim2F8JEk6tKxlNhO8vN6NDbt9iYHYczgcg9VsKeyaG6ufEavbU71pNRRQe75AWU4QREBDU5YWQapdS+HsksYQwdslsKNOEQIIAYQAQgAhgBBACJzZCIwcOZIaNmzYZfASKBOckFW7urq63ujI5s+f33fx4sXvzZ49+z69bai9MOltL135VFnqFy9evKygoOCfEydOfEnvy7qWuGBsFEVhVr9w6/GShbKiKHaSJJmXKWar50EPwVtbW+vdtGnTjf369fuI4zgWpH84jju+/fbb8fn5+XsikUgZkIbl5eV7rrjiio/TJVnTMidQxqhasivUu8ox+Vdd4/c09FnvI3Pez0RwQZ233377ktra2qGTJk16RisuVpcDNRvDMIza/S/3a/U9mGo8Rvuwm2wCglcUxXaSJGkz82CHZ7Ecjx7bBaM4q6xRmlWz0L9Zu51MRKhRkjQWi+13OBxnJ9YhzePRck9oVQjbMTd2PB92xAk4mj15kCkuURQLCYLQtAmiZU61lkGqXa1Idd9yiODtvnODIkMIIAQQAggBhABCACHQrRF46KGHQIk1GIIEkreqqmpYdXX1TqNB9+jR485YLPZTo2SS0ZdlPfHCC5DT6bxIWQfG/tBDD422g9yV+wHlMMMwkEndmy5ejuNCNE17tI5HD156XrytfKHWQ/CKokiuX79+mNKiYcuWLYNltS4ofCHxWkFBAdhKHNOKU7pyWokQZf2uVO8q48h9a4Qn51DF17l42apMOGzYsOHSurq6IWBxYRYvM/VT3f8w3zzPOxiGOWWVYeW9l+E50626lNvS8xwZxYtl2TZJkkIOh6On0Tagnl1Y6vHgtSMGPW3C5gKGYS49Jx0EQdCUIEzP+ps8jzzP+yiKCtoxT1oV1mbiT3df2vV86Jlzvc8M4EBRlAjrkV7LlnRxKedXbzxGyoNyl+O4IyihmhH0ulcdRPB2r/lA0SAEEAIIAYQAQgAhgBA4oxC4++67ncXFxYUYhpU+8cQTl8ViMcNenUAYP/XUU58ZUfDa8aKbZiKOvP7665OHDx/+SXl5eWc2yF05jmAw2OR0OoV03oh6CV49mOl94bTqhVoPwQvESmdnZ7SmpmYYx3FuSLKWm5vbNGrUqK+Ual0oB0Q5juOG1eaAXSwWO0FRFJA5GVXNyfdRa6xhWW3VC/EEfV15uT4f6PVvu6zRKxT8Kd3mxIYNG4bV1dVdOGnSpOe6MtYE3k0URdGANyS543neo/Wof1fHLvcPx/0piiL0EkF64wfChuf5JpqmQbWedlNIrV2bSDyGJElWre/E+mSZOhXWpESfhFbfW5ZlaxmGKdcSq6IMJMeKe4BnuoyukYnTFLDuxBNEWjlHQFISBAHJ1VTjh77NqliT8TGKiRrWer7rtLSVrkziHtN8f6WLSxRFmiAIW7ynlbEjYtfMbHfPuojg7Z7zgqJCCCAEEAIIAYQAQgAh8INDYObMmXmrVq16tq2t7QpIYKWX6DXrlZgMeH19vbu5udkXCAS8oVDIGw6Hfe3t7VhdXd3Dclm7lbspXoDr0xG8RrKa68CsA8OwXD03JRAPGIaJBAF8FmnovUMPwYth2KnkTYFAAEgk0ePxpEz+B0fZeZ6HhFS6Ehwpxw+JiFiW3Zus6NaCkUzyej85/7RERp0//sYU8aylf7kMc6zUW/j6WNInFc1MpUJbv379jxsbGwfde++9K/S0a1dZjuMAm0KSJPsQBHHSrn7sbBfsD3ieFx0OB2lnP9B2ImEWS1GUX6vFRRIBJMDDa2Wcekk8LX65WuIzog5NbKrlaz2dIQiCkyAIB47jsF5mvPQSs6Io+kVR5GKxGGxY9VeuXeDLi2EYJEdzulyuPoIgMKIoNui9x6APCFprEkZ5gGZUrCm+4wwr5DVgblvbyr71zm2qZwK+mwmCwM18R2XCA9bSRYsW7VXDDH1+ZiFg6IfWmTVEFC1CACGAEEAIIAQQAggBhMCZgMDUqVO9Bw8evH7z5s3Le/fuHT8S/otf/GKdFbG3trYyLS0tQNCCyjNO1kajUW8sFvOxLOvled7LcZwP1J2CIMT/xnE8SpJkkKKozsSfYCAQOLe4uHjbxIkT34S4WJYF/gNUhXE1VTYuQRB6J1sM8DzfDEnvjPSf8JkkMx1DDgaDh51OZy+tRIcyDiC0RFEUgDfQ+7Kqh+AVRbGHHtIPjrIzDANETF8juJmt09rZ9AotOb/EMCyeFE6SpLAkSZeEKw6OZHs0BySaE7JB9jp3VhQUbRn5TS5TuBziUKrQ1q1bN7y5ufnce++993mz47Wqvt1JpqyKU62dbI4D+oJnj6Ioh1pcyZ/rSdyotW29JK8kSRA3oSUxYLoYjBC8sp2ElnhhDYY4aZr2qeGgpT1lG5B0C//3FSeOtdQ34qOc6rtFbSzJnxtRsSZ9X3BmPaTTxayXeNU7drm8lvlJhVvy9yvMIfikG9mcyRQ7+Olv3759Z01NTcoNUKPjRvW6HgFE8Hb9HKAIEAIIAYQAQgAhgBBACCAEEgjMnz9/5F//+tcbjh8/Pql3797LUxG80WiUqK+v97a2toK61hcOh71A1gJBG4lE4Gh+LsdxcdJWJmxFUeR5nm8kSbLT5/OBKqaTpukgwzDxv51OZ6fH4wn6fL5Ov98fLC0t7XQ6naBAjV/yi+GTTz756JgxY6rPPffcUwlQQC0lSVIhjuMBaN/uyQSVlSRJcET3lI8sx3GNNE0XG+07FovFXySBRAHVbXJioXA4HHS73T4jL67KmPS+YOsheI0QZqDChWRpOI7nykpFSZLyZH9LNTyNkEZqbUYikfFQRhTFwY1X1pwVGm6/ords0V09Cuiy+5OIFmH9+vVXtrS0nH3vvfe+oBZ3tj43e6+bjdPsM6BYU0w9s2bHobe+lUSvEQyB5MQwjNKrLpXHaeRZlSTJh+N4MNNJB7BMCIfDdU6n06fFrkXv2HmeB0UtWCfA+hy/tJK3Ok5oQJtg8g5Kb0tOEECMRk5ugO+xw+Fw670/tZTXi72WNlOVMTr2dP3B9yZBEICnaTU93K/BYHDn0qVLbf+tYhQ/VM84AojgNY4dqokQQAggBBACCAGEAEIAIWATAk6n832v13uSIAhgZn1A1iYIW58kSU4gUkFdC38DQQsKWyBrSZLs8Hq9YbfbHfR6vZ15eXmdBQUFweeee26zHGpVVVUpSZID9YQOL4YHDx4s2bx587zp06fPTVVXkqRSQRAiFEWpHs/V03eqsskkryAIx0mS7GW2Xbvr633B1kPwAgFEEETA7BjAhxI8pbWogY2QRlrji0Qi4+ovf///sff2MXZc55lnVZ2qW/f2F5stNtWiKIlyqDXjMA4d0SJNOGPuTrzZGQ92Nn8sYHvsmJgAsxvakEi12GIGi8XuHwO0u9URjQVoQ/F6mIGDJIY9wTiws0iMAR17aVKiEq7DVegVHbUlSmqxm81mf91bX6cWb+sWp1isj3Oq6t6+9/ZzAUMy63y853fqFnWfes/z/g/tEHi3/4f/btcDc/u+Wq1W7xZJpLX9xV/8xX+9tLT0+LFjx/5INO5Wt6PsMxIpRMS0VsUiex8nfIc3fR15+ARCb/AyiIQn27ZVOk7eHI9ejKVm6+f93tBzr50Cr2VZFdM07ZRiWJbv+7ZI1i6xkb1v0l6IiY5FL7AURVmgF4Cu69JzbV7TtGrM3o9yzhfDQnKe+yPok3ePFUWRtgMSjVP2BaPouHHtRPenyBx5+nqed216eroUET/P/OjTWgIQeFvLF6ODAAiAAAiAAAiAAAjkIEB+vN/97ndPm6a5SmJtf3//6tDQ0OqOHTsou5Yqm8d+kn7ATU5Ong93kBV5adzvf//7v/H2228fPX78+L9Lmp88GDnn67JWBDkQKa7rWsGR6yIWDXnmzttH9ge2jMBb5g9q3/e3ka1EVkY2CY1lH58N2LZD4CUP3oG/+UiltvDgje3a2HR0X7/zne/8xsrKCgm8/yHvnreiX1NkpKzrtmehhQROpWhGHWXKK4qynUStsoS1NN70fCIvbcdx3qxWq/RCasG2bcokNn3ff5B8q8uKI+37mFf8a3oKUybvxikDEpfz2MaI3pNkwVOpVLy455bsGvI8n9L6yD5LgzWT9yoJvNEXJI7j7CizaGGe9VKMlmXNm6ZJfuqlf2QymotO3oq5ZH32mwX56MX3kuM4q7du3Vo9d+5c2+ykijJEf3kCEHjlmaEHCIAACIAACIAACIBAGwiMj49TMaW9CdlGiREElaEZY2NBQbKowEud40ReEkDoR5Gu67HedH/4h3/4xdXV1V8ZGRm58MQTT1w4cuTIP0YDITuDSqVC4msuT1xRtLZt36lUKhuFz8hqQJaT6Dxlt5MRJmQEXmLg+/6sbHZ20vpEBI9uFnhHvvnPRkjYrdnDf16tVq/Hcfj2t7/9ibW1tUe+8IUvfLPs+6CE8fYqihIbdwlj3zdE1KJAVuBLiomOxquqWiUPGV3X6yRatiL+rDEpc11VVRLWKJ679i9Z/dKuR0W+In7cNE8rRLO0+F3XJd9inlAEK9NKoOjLANFnpey9SDYIuq7vc133GuecMmaHq9Uq2TNQsbZSPnkFXtm1yATreZ5DNh95rCNk5gnaiu6f6NgyL3Lpv4Omp6fvnsgQnQPtupsABN7u3j9EDwIgAAIgAAIgAAI9TeDo0aP64cOHd+cphEVHUxljdGzfjxN4CVwg8pJXr6ZplBl2O+tH7vz8fPVHP/rRx+bm5o5wzvtHR0cvPPnkkxf27t27GNqMWc45HYeNOwpbyp41Gg2nWq0a0cHK9v+LGX/DCzJv9qLMD/+zZ8+eprmOHz8+KQKNftTatl2v1WoPibRPa0OCl+/7qQX0WilGUGyL1ntfe+fUv3+36Fqi/Slzd/TP/rm13dz5v6SN/Z3vfOefLi8v7/yd3/mdb+bd77JjD8aj72wZGbwkwtA7kqRM0DTv2VbsP1lQaJo20CpuWeM2PcX7dV2/ndVW5HpQdIsYk5dsEXEt/FIrmJtEX/r3QBgvO6OX7jOybHFd94ZpmhvZj6J+30XuDxlxsMg8InuYp03emDjnj2ua9kaeOUX6OI6zZhhGv0jbom1kXwDSvazrOn1JknS6WdH/Fmo0GlfOnDmzVHQN6N9dBCDwdtd+IVoQAAEQAAEQAAEQ2JIEjh07Vh0dHd0n67vp+36NLBOmp6d/mASORF7f9z9G/q2yx5OvXr364E9/+tMjCwsLRwzDmN+1a9eFT37ykz/p6+vz6vX6Yq1WG2nVhtEPuGq1eiA6ft4f1rJx5i26JCNcnD179t+SyPrFL37xf5eNr4z2VOBI1/XEodrBulUiL2Xwjrzzwf8jKXuXFv2d73znN1dXV0e/8IUv/EkZPDtxDBIgSXjknNNxfyoyePeTda+2Yv/JI7OsLPS8vGldxKPZf6PwYhHhNIujaJwigpnMCyTReand+vo63SN0auKXNE37B13XU5/tRe8N2XUUnU+GhUjbPC8agwzvIveaSGytLOQm8/yIi5UYuK7LTdO8r6Da+0n+8aeLwmMhe1fkLujNNhB4e3NfsSoQAAEQAAEQAAEQ6EkCeWwb6vX6u1/5yld+lgaEPH/jxFIZiD/84Q8/+POf//zI0tLSx4aGhi4/9thjP/nEJz7xGnk4xo3TzGxT8v6Y5Zxf1zSNjqnf85EVBmTWWEZbmfjOnj37+5xz80tf+tL/JjN3WWJHWcKUTOxxbVsh8ooIvN/+9rf/23q9PvL5z3/+T4uuodX96b5yXXe+UqnUZF4EBXvcrFSvhrPnZO5VWl8Z98vy8vK1wcHBva3yds67D7IsIkKXm/c5FxlHKPsyHGsZe0Ix0MsextiG57aI0Fz0GSQbd9H58t4Xaf3INsdxnAVVVXdWKpVKWttmJj39fXjPS5ZWxOW6bp0xZrTjO5ZnX5L23nGcNwzDeDyLCbJ3swj17nUIvL27t1gZCIAACIAACIAACPQkgRy2DbOTk5N0tDHxU4bAGx78e9/73qEbN24csSzrl4aGhn74wQ9+8McHDx58q1lUSaNMYRI8LMsKsuTo+LJPtgCmaQr9N7plWXRkmOwr7vkUEWLaccPIZP5+9atffd7zvP4vfelL/6tMbHl+VMeN30ksyxJ5B37yq2PanYHq4LUPvhZXWC3M4Vvf+tZvWZa17fOf//y36M/zZOXJ7FvetuF9Wl5evmwYxsO6rv8qY+x2OCs/7AEbHOkPW08EL11UVfV837cVRemXEZyyMr5F1kfioW3bt1tVaEokhrg2TXb3ZTmLjCcrViaNKePBG9wTRb/DVGhN07RHVVWdJ0sQzvmIpmlhO557wpV5vomw64U2TZsLmzFG36n7PkEWfRH7DllOrusuZmVhy45Z1t8hSfcsfQfJLsRxnNcNw7hDLz9VVR3Udb1Gc5Ogbtv2NVgzlLFz3TmG0H88dufSEDUIgAAIgAAIgAAIgEAvEwhsGxzHmTUMYw+tlf6diqt5njdHf0aZfFSY5IUXXriaxuLUqVMHZLL+RLm+8cYbI6+88spHb968eYT67Ny588KhQ4cuPPbYYyvBGPRjjoRfOpIZ+EnGHc+MzplUUbsscVN0jXnbBUJI82h8rA/CV7/61QnHcYaefvrpVK/YaAwiGXYicYsISmQDkuXbLDKXSJuiIu+2P/8nQyPXfu1nmqa9WavV/q+sOb/1rW/9M9u2+z/3uc99m9p2w71Fe0/+25VKZXuzaCIV39vw2ZXxgKVxAhFINNPP930SXKwsrlnXW3WE3Ca1kjESKKmgGhXXkvoUFHnnaLKg8KXUxM3GrutS8UpTtG/g/ysj0ofHdhzH1DRt2LKshUCc1HV9J2PsVlIMss+ezRKEyWuZBEH6XpCFcV5Gonshai8gOl7Rdp7nPaooylyS6Fx0/HB/2RdjMi8l6P6hl1Wqqt7IepFd5powVmcSgMDbmfuCqEAABEAABEAABEAABEogQJm5JPjOzMxcExnu9OnTR0XaibZpNBrL1WqVircpr7766iOvvfbaxxYXF49Uq9Vf7N69+8KnPvWpS9GxKKs3yPBNmydJSJD9MSm6lla2S8rw+9rXvvacbdsjTz/99L+VmV9WZJEZO9q2rGJfIjGsuIvHbv43//nX6weuJwpMaeM8+MK/Gh2tPPIlkbmozZ/92Z99ikSuz33uc/+R/r+M8CA6RyvalXkEm8RWyiwMsuTS4qXMWxKWy1wTidWGYQwWHZPEPHopRAIr55yeSWuynuPNe4CE8nusLERjsyxr3jCMWjuLyJGonWUPkBV/XHG3pD5JL96y5mj3dd/3t+UR+fPGGX1pQS/P6J6sVCpOK16uZsXZLKL5MGPszay2Ra/LPjdlMt4dx7l569atfzx37txGAUB8tjYBCLxbe/+xehAAARAAARAAARAAgRCBFgi8VrVavS/j7Ac/+MH+2dnZI8vLyweHh4d/8oEPfOAnR48eTRSho5mBjUbDoSPktVpNqBp4p2deNo+eksflPb9Pvva1rz1r2/bo008//fvhG9W27T5VVZeDzOfoTVzGekWyd2nerCPbZX7B7vjv/bt3/8fv6u6uW+tC43JF0W8PmdrSgGn+7NGRba996PxwZecfCfV9X+D9F57nGZ/97Gf/nPrIChWi81A74k3CYVmZhLLZnmmx0v1J37es7NFW8BH13cxiTeIqic9BNnIRO4k4v+Ks+YPr9NLLNE36/iZXL0wYLA/fol7nFIpkwUyyA9o4UdLJH9/3x1RV3ciqbsfHcRxD0zSyuRgOniWMMcquv+G67hMip1bKjtP3/X5VVdfKHjc6noxgS31Fs7pRTK3VO9d940Pg7b49Q8QgAAIgAAIgAAIgAAItIlC2wJv1w44qs//1X//1x955550jjuOM7tix48KHP/zhC/v3738vvETP8x70PG/BMAyLjo0zxvpksuCCH4w0ZpolQh6sjuNc1XV9Xx7BJjxfHKuvfe1rJ2zbfujpp59+PtzW9/1dqqq+kyQMlyHwiohJf/qnf/ovTdMcsixrOQ872T67Hn/wC4sfvbQQ7adapm6sDpiKxzTdqupsedBlbkX3G5ricve253p3VEdfv72w9Lcyc966devD27dv/+lnP/vZ/xQID2HPWpmxRNrSflJWadF7qXmfNzRNq4rMK9om6/tM44jcN6LzNduVIhhGPUfpmcIYu+c5IxNXkXW2s2/gcy5yKiJp/bZtP1ipVIRYtTszVmbPIm2pQOf1Av1Tu9ILG13Xt5GHOhWn833/dVVVb66vr5uMsR2GYfT7vk9WKttEX6aVHStlx2ua1kfjtvK5ljfu0N/bj7uue40EcVVVxwJbCRRTy0u2d/tB4O3dvcXKQAAEQAAEQAAEQAAEJAmcOnWKfjztk+x2X/OgmJNM5fjr16+PvPrqq0fm5+ePaJq2NjY2duE3fuM3fjI6OkqVyKmIitloNP5uYGDgkaICWBGBJbrYpldpvYxj5NG4Xnrppafr9fojzzzzzKnwvJ7n7WWMbYgTzczPqqqqA/TD17btWdd1G/39/Y8U2ccsMY/8gU3TXOKc/3+Kovjbt2/f1fxBTiKlShmkReaP9qXsy5EP9P2LpQ9fWdRsk+lrAya7PaDoS0MKt5Q1a9X5Bbe0O5Rl6jjOquM4a67rrhaN4dOf/vSGuEufdtl/NDNEqegg/V7N5RFK3tu6ru8ouv5wf9HvjWg7kdjKWkfUqsB1XSrOdNcLXCSWaJsi66Q9zru3srHmjXN9fd01DINeim14pIvMW6/X67VabaPoVdYnb1xZ44pcLyt7lZ6/tm0vGobxdrVaJc/7AXr5SBm7aczo5IPv+6uBWLkZIm/YNkI0a1aEbSvbNLlRsbob09PTV1o5F8buPgIQeLtvzxAxCIAACIAACIAACIBACwkUFXmbwgUVE9LyhnnhwoUPvP7660fIr3dgYOC1Rx999MJv/dZvSWVfZs1dprhQVnEp8k4Ne52+9NJLX6rX648/88wz4+H1uK67Xdf121lrLHK9mYGmxVV2/+EPf/jB11577V/+3u/93lSS5yaJ8nSsnwTw5hiaruskauX6NBqNjy0P3fiS4VUbmmMua5z9vWaZf6/r+nXTNFvKIgiY7hld15WiLxgie6kQI5mXIYIAS8l8Dc8l852RaZu2HvIplclEJoExznM2mqFoWdbrpmk+Icgys1mR9ZaRcZ8WYF7xsNFo1KrVaj1z8fc2EMqMLcJLMp7Y5kV8mMMD5mH7fq0/VmOM3X0B1XxR57fgOZCIK87GJevFXhnsi45BBetc17185syZpaJjoX9vEYDA21v7idWAAAiAAAiAAAiAAAiUQCCvyEs/2qlCfZwomDesv/qrv/rIL37xiyOrq6u/MjIycuGJJ564cOTIkX/MO17Qz/M8Km5jFB2H+oseS25mH40oivIzz/OWqfo3ZZzSD1ZVVTXO+W3DMHYGMb300ktfrNfre5955pmT4Tg9z+tjjIn50BZYIGWsuq7L4zLR/uAP/uD/fPbZZ39XRuAoKh6srq4+Va1WX2+1uJ2GjDJB6bi7SNGxLPQkMvm+3xCpZN/MjLSpOJKIPQkdX65WqweyYpC5Lrt/ZYl4lGlIL4zShF46bq6qqqPrOn2/Mj+tEFXzrrcVsUQBBC9s3nep4T5dp0x7+kfc85rWIpO5G8wn4m2bl1Pmpko2KOLDTFPJPPtEQ2snGzrlQFYR4djaOb8ok3C75omZazMzM/dZ9eQZD316iwAE3t7aT6wGBEAABEAABEAABECgBAITExOHZbLmSpgyc4j5+fnqj370o4/Nzc0d4Zz3j46OXnjyyScv7N27dzGzc0yDaFXzPGMEfTzPq2SJdE0RtxrO2orOuba2dqe/v39b8OcvvfTS79Xr9Q8+88wzJ8JtswpokTdukfWE+6aJT2+99dbnnn322d8P7CKy5iwqHhBDXdfdrHlafZ1EBtu2b5umOVpwLipwJFQoMJiHMlp93593HMerVCo7omJv817c5rrum2WI0NH15bUWkBWHY+ado++Oqqp7ohnUJLQZhuHIPLNkrARk9jjvPS4j8tJ6KSZR2wRqKxNXIO7KzkHtRQReGZ6tbFv0npQVeEUL3snsVRE+cfeczNxBYcjAaqT5Tzq9k1pAMK8dBNm1XL58+dr58+c3/e+AItzRt3UEIPC2ji1GBgEQAAEQAAEQAAEQ6FICJ0+e3Gua5u5o+JOTk+fHx8d3lFFUrAiaq1evPvjTn/70yMLCwhHDMOZ37dp14ZOf/ORP+vr6NoQPkU+06JJIn6Q2WT+KRb1bLcuqmKZJ/oIbn69//ev/88rKyi+fPHnymfDcabH/yZ/8yX+/uLj4aw888MBPi6wp6JsmPFH28W//9m9fZIy9KTKXrCASN6bneSSSN0Tma3Wber3+rmma22WExSCmplA7m9fzuikyz3HOHwg8T4mNpmmUAT6vqqrs0XopXFn3fHQw2fZxwZBvrmVZf6dpWn+tVnuI2hAHskihrGqpBSiKUuYzIDx3nrXKCLzBXDJCb1BszTTNVA1kdXXVoWxpGfE4vHbP88gLPNX7Os9aZfdWpL3M86jJj1cqFTrVQMNrMjZEMvcEWThUKhXp+1lkzeE29N2JviwRFb2TCnzS+E0hmyyaNix5kmxtZIRezvnq1NTUZdk1ov3WIgCBd2vtN1YLAiAAAiAAAiAAAiAgQOD48eMDQ0NDB6NNSeClPzt69Kh+8ODBfWUXcRII7b4m5Af785///MjS0tLHhoaGLu/Zs+fCb/7mb17NGotz/q6maRsiUZGPyA93UUEj+sP+61//+r9ZWVn58MmTJ78UjtFxnDcMw3g8Lm4SlsTmnwAAIABJREFUeOnPP/OZz3y3yLoi88V6xDqOM2wYhpQPoqiAkBR7u+wpRNk1CwqOUmqxoih1znk9Lpub7gHbtm8ahvEhysB1XXc+EClF54prR4Ia57zqui75EQ+UUexPJB6R+z5yD3EZQSwuBsdxdhiGsUDCFFkyUPazqqpLjLFDvu+/nZVFHx2TxiCbljwCfRajHHxy+zCL+hSHYyKxnOxBbNte6e/vn6PiYL7v1+heyivuEhMRgVdGWM3iXOR6nMAZHa8Mb1zZe0GEYZF1N/fJi/pSB2MGWfqapv1XJGSrqurRC6Omp7pN/+44ji16n6T9/Sf69wHn/PrU1NSNoutG/94mAIG3t/cXqwMBEAABEAABEAABEMhBgLJ0NU3b7bruqmEYJAKsXrlyZTV6NLITsnnDy/ve97536MaNG0cajcZj5Nf7oQ996CdPPvnkW3EI6Ih9pVLZngPP3S6iP9xF27mue08hsm984xu/e+fOnSdPnjx5PBxnmr9qKwTeJEZ5hBpRFklzkgWBoihkiZGaJVhkX/P2JWGm2ZfEs/+XfJXp/zPGhkVF/rxzb0Y/2b2UbR8jtq2bptkX/XPirqoq2WW8SdxlsqLX1tbe6u/vf6QV/GTWW+T+oKPrIi/bmlYWdcuyVjjn2/v7+6shUW9DYM7znZZlJyKsyo6Zp70Ic5k9TPh7xo4r+pcWL3m1a5qWy3pIlIPI2ikORVHu5MmOD8eRIfAKvdiYm5u7eO7cuY44uSHKGO3aTwACb/uZY0YQAAEQAAEQAAEQAIEeItBJ2bwB1l/84heDly5dOnLz5s2PKYqi7ty588KhQ4cuPPbYY5T1t/ER+YGbtk0yP/xFBY0gcyoobvSNb3zjXy8tLX302Wef/b3ID+ZrSSJWOwXePJ64ZQhIrutu38xCa1lfXyqepijKWlFhJGueTrgu8z2geGXbh9doWdZ8lu8xZbNalnVbNDva87yNDHQS4VvBU3S9RTyBKbtR07S9ovE7jjOnKMrOcEZ1OBtf9jtKzysqGCkxv5CoJzpe3nYi1jmiGaZJMZC1gEhRxHD/dvgYi96XjkOOHYaTl3G4XxxLEb6wZyiD/tYYAwLv1thnrBIEQAAEQAAEQAAEQKDFBJKyeUlAcRxnlqY3DGNPq4SUpOW9+uqrj7z22msfW1xcPFKtVn+xe/fuC5/61KcuFf0RLfoDmeKSFUyCPn/8x3/8u2Q98eyzz/5PwfroB7emaY2k47XtFHgppjyWCSI/6tNu1yBTthOzeIO4yafzfdeG3v7k2UuZ706YXqPRWK5WqySel/pZXl6+NjQ0tK/UQXMMlnd9aRn9omGEn1GyzyvZFz1FX66JrimrXdZ9KMshbj7btvNk8D6uadobWfHnvZ617si40oUgk+JKmjerACnsGfLu9NbrB4F36+05VgwCIAACIAACIAACINAiAuFs3kDYPXPmzD0erSdOnCDf1rYLvbTkH/zgB/tnZ2ePLC8vH6zVav/5gx/84N994hOfeI1zvpF9pmka/T7QGGNCvxNEfyjnETRIXPjmN7/5haWlpX8yPj7+b5pZwDc452NpnqGbIPDSMW8u438qyi3tNvU870HG2HstupULD5tnzwtPugkDFNlL2b6e5znkmVv2MulZxRij59SesseWGY88gXVdr0ULX2WNUYbAu7Ky8sbg4ODjVEyMMs/JriFrXrpOhf1UVXVkstVFMmdF5i7SRuTeE2mTFIPruv2NRmNpYGBA+n71PG8vY+x6kfXJiqxJ7cnKiHy9Ze/JuPHSeJIdhO/7ZAkxF31xB3uGVtwJvTmm0H+49ebSsSoQAAEQAAEQAAEQAAEQ2DwCExMTh1tR3ChYUVAchwRbEiDDgsX6+jr7y7/8yydv3rx51HGc0R07dlz48Ic/fGH//v0bgqFMVmKzYnitrGOs4R05d+7c52/duvWJL37xi5+nQjfkP2rb9p1KpbItaefaLfA2RZ4HGGO3RO+mMjLjmgWhKJG547x4m0wSixiJcuqGdjLflRQx7J5sZ/pOMcZM2mM63k7/9H1/vZWCPtk/6Lo+3AoBWWYfHcehQnw7ZfoUtZkI+lPhNZpXtHgWtc1rl1JEPE1jU6/X382y50iau/l3BmlEvGk7oeYpDLi2tnab7iVVVd+tVCq7ZPay+ewYaMVzjV46cc4/YBjGL0RjahbwI0uPwi8/RJ4V0b2BPYPoTqEdEYDAi/sABEAABEAABEAABEAABDaBwPj4+D7DMMbKmjrqXxsdN/zDkTLIXNflJGRcv3595NVXXz0yPz9/RNO0tbGxsQuHDx/+0a5du1zR2EgY0XX9rr9vXD9Zn0oa44/+6I/+1cLCwj8dHx//18GYrutauq6bSbGVJfBSMTNVVQcou9n3fSq2l+jDmMcygcQUWTEpuua84pLovhZpF9yPzTG0PEJRkfnb1beId2wQI30fVVWtaJrmlCX85XmJQEfFSeBVVbXeLn7ReUhsVVW1Grz8IlEu2ibOniXrxU/aeih7t1qtPsI5Z6ZpZmokwbPB9/0B13XVSqVCMd+RZSYi+MmO2RSrKQtU2nIjzz0Tjo9OWbiue01V1TEqeud5ntSLr2As27ZZpVK5b99lWST8PcTeP6yiCfvqLi4uXh0ZGdlfdP64v4OjfwdETz7AnqEo9a3VP/PhtbVwYLUgAAIgAAIgAAIgAAIg0B4Cp06dGsvzIzwuOtEf5vQDk4RWXddjbRguXLjwgddff/3I4uLixwYGBv5hcHDwrSwaJLaqqkrKVKooREdcSQDIGi98fWFh4eD6+vqvPvroo/8++HNSW1VVTfwdc+vWrQ+PjIz8P5/5zGe+KzNXRKjYpqrqqOd59x2XTRqTc/6IpmmZvKL9iwi9JDQ1LTVQXT3vZhfsZ1nWLV3XHyuacUhH/V3XfUvXdaMMn24SjWlponYrAYZmgTxd07TFgmjuds/jUcs5H9A0bTUq5gYCGNlVNIU637Zt1XVdrb+/P5e+ES6wlrXmOAGec/64oihvytg00Dx59ygrxryWFaJ/j8TNT/7JjuPc6u/vH6Ws82bmK9nXSH2KPA9FJ1pbW3urv7//EdH2tBYSzst4IRv9Ozh6D0QFXtgziO4S2hGBXA9AoAMBEAABEAABEAABEAABEChG4NixY9WxsbHDxUZpnUjw/e9//9fu3LnzKIm3aTH29fWNrq+vz6e1IRHY8zzX933prKxGozFSrVbvik0i3q6f/vSn/1NeruQDqmnaKGNMSjSlLF4SNlRVpeO80p9A2NA0jTxA1aQictGB8xR5kw4OHRIJOI6zg/yXNU1bLorJdd2FhYWF62U8FyiWIoJdmT6xJF7TPS2TGZyWnd7M6l0JC+FBVq2MMJ116iG6n0nZ1ZT56/s+3QfSntityuLN85Ig7/0St4Z6vb5Wq9X6i34nWtHf87xrsi9XOefvapr2UCviIe5BQUp6ARucdoA9Qyto9/aYEHh7e3+xOhAAARAAARAAARAAgS4iQFm9mqbtlSnokvdHuSiW4Ih0kuDouu49/qHRcem6oijbdV2/LTpnWruyjrDHCKVLjuPM6rq+m44X54nV8zzyaXxHpuBaeJ5gbSIidtCvKS5R1qeUIJ1nfWX0afX9WkaMomMQe0VRyGZljmwFVFVdE+2b0m7WsizdNM3dRceiAlGVSmV7nnFk7kGR8X3f3+X7/nuiWa5pWZbN2Chb/h5fVMo+psxewzCELCZk78W0Zw/5JFNGcZ57oBXPNHrhFJdVnmRxQ7YIvu/3maaZarUTt9dx8du23ahUKtIZvCL3kmwbelnBOQ8XzpuV9dSl0ydkx9LX17fh09yqT5gl7BlaRbl3x4XA27t7i5WBAAiAAAiAAAiAAAh0IYHjx48PDAwM7KNsUJHw6WiyrutcpG2RNkliCPksKopyM0kALlsoKrKGtL7BUdjTp08fzTsHiSpk7aBp2hsiYwTHdaktZe6GC+HJcJM9Ai8SW6vatOpYeqviTRvX930qhOaSaElZqqqqOqICZtq45Pm5ffv2fTIveuLGKyIc0rqKzh+OqZnhPqKq6psie9X0c60bhhErqNm2/U5cAS/HcTb2hDxcmwUgE/2fRQVe0UzfvPcAnRpIWqcIq4Q2exVFuR6+RoX0SPCP7qvrulS0sl/X9XfyzBd3n5V9/+SJi/o0904Je4BblnUjzwsUEsfJK7tZhG7DAoUy04NCpqKnLtLWEs6Ghj1D3l3fuv0g8G7dvcfKQQAEQAAEQAAEQAAEOpTA0aNH9SeffHKviOcfiUyqqlqtXkqSMEdHo9MyVsuMr4hglcWHju1OT0/PjY+P79B1PZe4RkdqHcepUfG6rPkcx1lr+hfrcW1lBN6mkGGkFYLLiqed10lYiwra7Zy/jLmaAuQ94mFZdhk0Nh0JZ4wJ+4TGrclxnDmRZ0hcX1HxU4al53mPMsaEBF4aN62gIr3YInEtTlBvCrsk6ulZz4zV1VXaQ0fkOyuy1qwTDQn79IZhGOTjW9onbt1kARI9ncA5H7Ftu1atVt+WmTzycuqurUDzWbRmGIaUPQN53Hqetx4n2svEFW5LMWoa2c2ze3QvmiuPhUVaHPS8JnsFEn9J8KXinEle9yLroe/uzMzMNZG2aAMCAQEIvLgXQAAEQAAEQAAEQAAEQKADCZDIe/jw4Y9nhUbHksvw/8yah643hbngRyz9UWJ2XDAeZdQZhlGKAJ0l1oisIalN+Ac1sT948OA+UasGKsLj+/4sCcQnTpwYrlarB9JisSyLjgw3arUaHeuO/ch6c8oKwkVYldW3+dKA+76/IYgH2XBlZMGWFWN0HBKHOOe3VVV9Qtf1e4oGpomOsvHQywJFUajYWe5j7o5DbgUGFSOT/sjefyITpAm2MZx913V5mvAqIhg3va3JR5xXKhUac+NW833foCzf9fV1ZprmLSrq1rTc4PTygRo1BTvNNE1h3SSPME5H8cmaR4ShaJus5wFdp9MGqqrSqYM3ZZ6t9PyiOJK4yIwVrCcpI1t0vTH3T6xFBbVrhcAbFyc937Lu4bh+EHfz7jr6CT+ogAoEQAAEQAAEQAAEQAAEQKB9BESEQoqm04/n+77fn8eXMuGHLw8ftS1zN0hwnZqauhgeM8uuoXkM+cbFixdvnD9//q7Yd+rUqQNpGWIi/pSyIols+zLZlT0WCZO+79NeW57nUYZzW2xIstZhWda6rut22t6SSFiWQE3zmabZlxVX0nWyDCjizZzlvy0bl+u6i7quj2T1axadotTLVL2CPFHTXpKkzRN41K6vr1cNw6D/LWXFlXU9r/1IvV5frNVqmVyy5g9fzxJ4HccZ1nV9KLDMyBKmw0UgaZ6wnUw0rjwvB8jqhzF2S2aNGW3vs6goceyWDgWBt6V4e3pwCLw9vb1YHAiAAAiAAAiAAAiAQLcSmJiY2C2S1eV53ltFj3KXxah5tHzVdd1VwzAatm2vrq+v6yMjI/vzzkHih2mai1TMStSXOO9cYc/DY8eOVcfGxg4njUU/wl999dXrYWE3aJslzouI8rIiSdliXF6GRfvRkXFN02i/7/k0j4RTtmXbf8OSGEgZnyKFAkngbRb6oqzRwp8gy5mySm3bJkuCe47Dp01QlmVEWfdWluiYAxYVtZOyAgjNsVFoq8wXI1kiadL6yuaSZ7+SOATCroyFRR6mVOSNMVZKsUh6QaRpmhlXZI72gF580N9V0Qz8HPdfy7pMTk6eb9ngGLhnCbT9L8eeJYmFgQAIgAAIgAAIgAAIgECJBE6ePLlXpBCM4zil+zfmWUbSD1JRq4m4OUlE9TyPfET3lO2ZGDdf4MNL15JEWjreOz8/f+3cuXONNE607gMHDgxUKpUBx3Gquq4PkEBNBY5c1x3UdT21Wn0ekSRPnzx73ao+TZGnliTMkOhN3pYyYlPRWGWLg9F8eXxYZeIU3eey48gjHAbrahYgrJeV3dzkbJGPtQy7oG3Yj1aUZ9Y8lFFM32vGWJ/My6iybXZEBONom7gXSkUyyPMwLXq/BicqPM8bTvr7oumTPmKapp21n5t1nWKcmpq6vFnzY97uJQCBt3v3DpGDAAiAAAiAAAiAAAj0MIGsY/609CKCS1noSPB0HGf2zJkziUecSSyVFWmjx1QnJiYOF/EjFVlveM4kgbfRaFxJW2vWPLSvvu/XRISpZpGgjd9s5AeaZU/RCfdD1vrTrouKQk0hJ7Y4XZH54/q6rrtdJHM33FdEYCsapwirMgschuOVzS5vPqukCqyJ8MkTRzAuWbIEz5O8mbdJMVJcdC3r+xr09zxvlDE2L7JmkTYi91+MwOtGbReK+uIGhdhEX8hkFexMW7tt27cdx1H6+/u3p+zLHJ0qqVQqHxDdGxHeZbehv1Onp6evlD0uxut9AhB4e3+PsUIQAAEQAAEQAAEQAIEuJPD8889/nLI940LvFCFP9odo3JpIaKFxNE2jzNil0dHRYc75cLSC+Pj4+D7DMMZauZVhH97x8fEdhmHcZy0hu+ZovCQca5q2U7ZavIig10o27Rg7q3hTOIag4F8ZQk3Z3ycRga0oT5H7oVVxiMwdXR/n/HFN095IW3feolThMWViC/vKpnnKyu4VxUB9RMcUyeiXjSFr7+NekkTZrayszA8ODo7Kzp13P1zX3abr+h3Z+SjT2DAMKo43kNa3Xq+/W6vVHqI27XhJRPcz59wTvQ+C2Iv+HSPLD+17hwAE3t7ZS6wEBEAABEAABEAABECghwhMTEwcjP5gLVuIKopLNps1mpVMP7K//OUv/1gkjlOnTo0xxvaJtJVpk1TQ5vTp03vIozNuLNl1R8cgf99AyKajxCKZyUWyFWV4bHZbSYHOpyP/sgJKSEjx6N/J/LPMdcusIc+8ouPHFXwj8cjzvHVVVXfS9TyexqLzhzgH9iRzSesVLawmwks0vhCLsTJeFASx5chc7WOMrYusTbRNHoGXxg6zE/EKz4pHdC9oHN/3x1RVTbxH4uYiewuyNNB1fSNrOu3T9Oadp2duU3z1y9z38NyyWdyRuGcnJyfJIxofEJAiAIFXChcagwAIgAAIgAAIgAAIgEB7CEQFTZkfyu2IME+WUdRXWGaMrKJnedacVq08TeCViVskLtnsZBInGGM9+VuurMJgAfewzUXZQm6GmHTfkXeReyGrjexzgEQtVVWrjDFXVdU6+UwHL0ooY7rpiUsF4QKBbOPf00Rz2ZcN5L9L60ryVqZrZdskZHFMmlN2bXHzBGOI7lVR79m0GJI4pAnAQfxFLBNC3z+6l4QKDua8B2QL7c1yzqlgZ7X5UmEjVPL21jSNHhGFn6vNZ06RsSDwinyB0eY+AoVvXjAFARAAARAAARAAARAAARAonwAV6Tp06NBhsmmgH9yapqll/PgsK9I8WawTExO7NU3bG8RgWdaNF1988bpITGVn8KaJuxRPksBLWceu616bmZlZEIlbpA3t9VNPPXUg64hxMFZWdl6nZXqLMAjahItfyfRLELlaIrKKxiUq8KWNF/FhpozDXN7D5OHsuq5WqVQ2spazPmmx51jXKOd8ManAGr2woHja/XyLExRXV1edgYEBI4tP1p4F+9S0gdDSMqXLEFKj8WTtUYbAu/G9sW37TqVS2VYWi6xxPM+jYprCmatkqeP7/qzMyQ56fpNfr2ma91lPZD1Xs+IPrmexzxqHc359amrqRlY7XAeBKAEIvLgnQAAEQAAEQAAEQAAEQKBDCVBmp6ZpD1J2UZAFRQIY+dXevHlz4YEHHtjTal/aMJqwR20eZNHCZTI/ZPMUakuKUSQDN67IHbG/fPnytfPnz294bJb5OX78+MDg4OCBJN/l8FwiAgLtFfURsX8ocx1Fx6J7IvwSoOh4ndJfZM+isebpk7TePFxLFHmp8NXtpNhyZm4W3toWCrxUVPJu0cnA6zep2Bh5yJqm2Vd4QaEBitw7QV/bth+sVCrvFY1LJBZ6XjmOs0be5L7v25qmbYj+aZ+wp25W2/D1JN7t8OUViTPPy1ORcdGm9wlA4O39PcYKQQAEQAAEQAAEQAAEupQAiX5DQ0O/bFnWbRJ147JG47x6W7VcmYzbuBgoU/Xw4cMfD67l+SFbhtArMm+cwDs3N3fx3LlzG8JpKz6UpUwF5mivSeRMEnuzBBPyVuWc97mu+3a1Wh1qRaytGpP2plqtHpAZnwR78tWU6dPutrKen1l7LBv/3/7t377y67/+6x+V6VdWDGlFxFot7qZlZcbNTacl6IUacUoSZLMYNi0pRhhjbwZtmwUEeXRMOklAL2HKvn+zrCYyxPsNWwXP8yiuUp53SfORh66qqn2B965Iob0iJxTS+rb6Xsy6b4r8vSg6Ntr1NgEIvL29v1gdCIAACIAACIAACIBAjxMIWzm0eqmO41wtak1AXro7d+7coSjK2Msvv3wlbzZsVOglkc9xnI3jvYZh0FHfWMFPJHuXxogTeMm/dHp6WqoIUN49IXF/YGCAMrjvqwyfdZSYBCbyk1QUxeacP6woylya/2neGMvu1xTGbsiKXWXaOpS9pvB4olYrZQmr4bnr9fparVbrl1lfs1hYbCG2rHswPE+Sr3I7rBlE4iTxNWyhQOu2bZv19/fn1ks4549omvZWlHd0bxcXF6+OjIzsl9kXkbYi95BIG5G5stpQdm7cSYLm/puMMZvGyCq0V0TYpfEFRG9hv+CsNYtcp0xiTdMqdNCCbIADD+BWv0gUiQ1tupNA7gdWdy4XUYMACIAACIAACIAACIBA7xFoZvoebPXKJicnz7d6Dpnxw+uOeuomZfqKZO9SDM8///zHoxm0Wb69MrGLtCXx/sknn9wbteEQKLJG/pLzNAeJpoyxMc/zShN5RUSzpqAi5YFb4Eg4Cft7RJhudhsS1XRd3+a6LmUuznue966u6w3Ouamq6qDvkxtLPp/dtLXlyYxuim4bhdiiMYneAzQG+f/GHblvdcakaIxxcdTrdaNWqzl575c0QT0sNIrGmCeOLAHX9/1+VVWpSFlLP/TcDD/DSPB1XXeR7BjCExcVcLMWkcWjXq/Xa7VaLWucpOuu627XdT3RiiToxzkfcV23wRh7J/wyq5nl77mu+/pXvvKVwtYYedeBft1LAAJv9+4dIgcBEAABEAABEAABEACBuwTKLkIWRUtZki+88MLVTkJ+8uTJvaZp7qaYksTnqNArKtKePn36aLBWWrvrupRZOjYzM3Ot3QwmJiYORzPg0sQK27b7KpXKeox4spKVHRsIToHYEghzJNLReFQaXkaUyhJVwjHmLeokM0e79y5pvqSY4/aujJjzCryy8ce1J8uQuAJrzZcPq2WsL24M0fs0znu16D5YlnXLNM0H4uKK7H2qP3FRNmnfDVFBsmgMdPKBCqE1Od/wPI/EzX0CbIpOfbc/caBM2cDLPmHum4Zh7Mw7qeM49HIm9aUAibu+79NLt7v2HXHzddrL1LxM0K+9BCDwtpc3ZgMBEAABEAABEAABEACBlhEIi5JlTyJTEK3suZPGCwufWT+IA8sFEYF3fHx8h67r+yiDl0SJS5cuXcxrJVEGCyq2F1dML0m88X2fskGt6NwigpdIG9k1iQqwjUbjzWq1+qjs+K7rKrquy3bb1PZJ9gQkhnqet90wjIUyA3Qcp5B4FY1FpiBVyn26S1XVd8pcZ3isrCP5Qdu4+BqNxg5VVd/L48PbFPFWA+uB6PrCGcNFheQsdmnfZ9kiZbTnnHNaF9nhrN66dWt1dnbWPXDgwEClUhlwHKeq6zrZwwyETz/U6/VF+v+e592p1Wrb42xngnWk+TWLPkfimIg814pavfi+/6iqqqnCregasv4+y9p3XN+aBCDwbs19x6pBAARAAARAAARAAAR6kEArBN5mEaCl+fn5pVYWGMuzHeGs5awfxJTJK5OBS/YIBw8epKyzuaK+w3nWFu6Tlp0dJxi4rqvpus6TBF7yIaZrJNTQPz3P2/AAbaVPr4iwkVTdPovfysrKG4ODg49nteu06ynCZ833/RFN094uK2Y6Eq/r+khZ44nsZ0Rsvc+uw/O8vYyx62XFFB1HNMY4IZiyiznnumEYG98R0Q8VDaNsd13X76T1CeZMsq8QnS+rXZyw6fv+Nsoi9TzvrbSMVnpOuK67quv66tra2urZs2eFs63peVupVPamiblxsdMLDvJnT7r3Rfc0OraoHUiSX3AWZ7pOwr6maYtJbYO/S5Oyl8P9sv4+E4kHbbYeAQi8W2/PsWIQAAEQAAEQAAEQAIEeJVC2wCuS7dqjKDtqWVSYbmxs7HBcUI1GY7larQ7RNcqwIyGvyDHjVi48S5zJK/gVFXgpLk3T7lpQtJJBeOy0DFPRo9yisRYVeEkgo7mCjFaRjMistbbaIiDrfovER9mp9xSUaxaZ27gvRDJ5KSvb8zy9UqlssEr7hGNrpfcsje04jlmtVgcdx2H6+6nudc55PZxhTJm5nudRdu6qbdurZ86ckRK2k9ZKL6dUVd0TV2QtqY/rupau62bSdZl9DcYQzTjPmjttTz3PqyRlbVOxS5kXNhB4s75BuB5HAAIv7gsQAAEQAAEQAAEQAAEQ6HICcR6tRZdE2VvT09NXio6D/uUQSNpjy7LmTdMcpePFlmUt9ff37y1nxtaMkibO5PVkpYJWlUrFyfIXjltRNJ5Wim3h+Ulw8jxvOSurlrKaOed3KpXKhxVF2SiI5fv+uqqqiWJS3DrTin6J7DTFSx7Jga+sqP1BMHbcvnue18cYu8crWiQW0TayMVqWdU9BuabwT16xVAwrM06Z+aIZpXF8aM8YYwNUeI+8sMnflbyUbdt2K5UKZRdXGWNVyyI9VB8gLvQdoCxUx3HoeTDX399PmboPMsbe45zTKYZhakeCLmXmNhqNpStXrqy22oLm9OnTe3zf3x0tXBm3lyLfQVmRV7R9o9GwqtVqoricIfB65FEebdP0/60bhjEoeu+eeEL+AAAgAElEQVRevHjxx63eE9FY0K57CEDg7Z69QqQgAAIgAAIgAAIgAAIgEEsgXGysLEQkJJSVxVVWTFt5nCQfXjoSrmnaclDIqBsYZYi8SzmF2rk4n+I0HhlxbGRhkmATeI8GYwXWFr7vU1Y1ZUMGGZs2ZfCReKfrusYYi/29TeKa7/u3GWOPFNkvGUGxiJjquq6uquo2xtgtkXgpLhIkyRs5yHyNi7VItqRgHPfZQoj0s21brVQqFP+Crus7aD+DYoOGYSSaPYuKiAmiJhXeumuB0DzOTwLuhiBr23RrMXd1dXXuq1/96s9E1tFpbcj25vDhw1QUc08ZscnwFs04l/lORdfQFKY10s/pfqH7iE4GkA1G+KRF2toDiwj8/VvGHbL1xoDAu/X2HCsGARAAARAAARAAARDoMQLHjx8fqNVquz3PI5FrTyAKUBbu2tradbpGQkU0e6p5pH+hXq/fGBgY2B8co0X2bufdIEk+vOThSUfLdV2nKvFd80kSZ/LYLTiOU9M0rU9V1SVN0zbEVhIlfd9vBNYLIXF2I8NORhzKA5WO67uuyw3DqPi+T/FRJiZ56667rjtnmmbh3+Iya8gr8FKGOD07FEV5jDF2t4CU4ziGqqokQLqqqtaJEa3Z933yn91AFldIjoTLQIgvahuRti8ybKLjWJZVIYGecz5PWZeBPYWiKCTekWgdu3eiPq9xcVOmtuu6t8i3luZhjN2OszVoPrOvbbYveJ7vRNCHLGceeOCBPbIvZKJzyuwx3YtJL1xi9p8E/Q1htsg6w31FX2bQ373Nv79nJycnZ8uaH+NsDQKF/1LZGpiwShAAARAAARAAARAAARDoHgJU4IaEXsdxZoMsXMqe+uhHP0oiL2VQ0THvG6+88spCcAw0nCGK7KHO2+s0H97OizZ/RKECcBuZiyIfz/MeVRRljsQvRVEWGGMPcc6NuKJxwfFvyqBtCpciU5TaJihyJePJGRcACfu0ZhHhKq/Au76+vtLX1zeYVECKhF5N0+ZVVX2Ac+5Hi/tFRc/FxcWrg4ODRw3DWHAc5w3DMFpSHE/UczWOa1O8HtB1/Xb4Oq3F930qXmg2X5bVGGMkBFvNe08zTbNR6s2SMFgveLTSi0mylMmTsU9Y0qwcgqx7yrZ3HGeVc25WKpXHRSwimmNv2HWIts/ac1mBl7LHX3jhhatZ4+I6CIQJQODF/QACIAACIAACIAACIAACIKCEM0RRXK0zb4itIvLKZPE2j67vII9RmV1zHGdF07RRxlhbBLlobCTOcs77dF1fkYk7bpwgazltHNd1d+m6/o7sXBQnjZ9UQIqEKzqOnlZEi46907F1ykwlOxFN0x7yfX/Etu3vVavVA7IxibQPZUKKNL+vje/7JOJaMp2JkeM4D9i2/Q+rq6tv7dy582Hq77puP1k+yBQay5q3FwTeYI1JpxOyGKRdj+NDLzkPHjy4T+bFTmA3EuetKxMf1bpjjBlZfeg0gmEYZPvSmJqaupjVHtdBIEwAAi/uBxAAARAAARAAARAAARAAASUQD0kYCWf+Ak3nEGiFELKZq2sWsSLt5J7fpTJZvORB7LouFVkLfHCFl0SZtJ7nkZD3btgzk8TINK9V4QkEGpJAugFAVRO9XdOGIYuOwB82rZ3neZQpeV0gpHua2LZ9m2wKaJ44kStvZnBSRrBsfEntLcu6YZrmxmmFPB/f93epqiotiAdzBc/R1dVVc2Rk5BHXdX9JVVWPMpfzxBPt00sCL62tyLOtaQVyj+/tzMzM3yRxHh8f36Hr+j7R7xy9DJIpkBY3r4S3L9kybHgUo9BaGd+UrTUGBN6ttd9YLQiAAAiAAAiAAAiAAAiAQJcSSCq01qXL2Qi7md2pRP0uRbN48wqMISEurfJ9LfCZ5ZxvZGNqmrZRCIsKpdE/42wgZPeDBCRVVSuB4ERWBzICM/lsm6a5j/qRJ26z/z3+obZtP1ipVKSynIN1OI5zVdO0X44TeFtpsyDLMdJ+VFGU+bxj0H4XtdAIzx34+AZF5/LGFfTrNYGX1vX8889/PPgOiBZFS+KYxUcmm7eMe1zULzjsSw2rpKLfkq3XHwLv1ttzrBgEQAAEQAAEQAAEQAAEQKALCUxMTBwu85h3pyCgDDzOOWU33s1iFSlY1SykNtwsSCWdwZsl8kb5UJG0pmUBFWqr0fXmn73FGNvJOV8uQ/ClcaOCEP1/+vM44ZeyRUkYo0JuIVHWleWZdD+QwGsYxv440Y3EZfJR7ZR7KbSnA0X2ouiLgygPsmnQdX2tLE5ZAmZZ87RznFOnTh0IFQiNffESF4/nedemp6fn8sQanjOpv+u6SlA4UHQO+q40+1HBPFVU4HUc56ZhGDub86DQmihwtNsgAIEXNwIIgAAIgAAIgAAIgAAIgAAIdAEBKp5XqVT29aLIG+AnAdXzvO1UBC3JdsHzPBIyx6iwmqqqdd/3qaBabi/dotmCrbp1AlEoLA4lHfW2bfudSqWyK0ngpaJTtm2ruq5vCE4yMQd2B8SJrBqafro0hBbNvM4at12sA+/grHjKFPXS5vI87wOMsX/MG0+4X696pJ8+fZqsCfaI3iN0T1uWdTUoJJqHLT1Ts3yg6/X6u7Va7aG48S3Lmqesfk3TfsWyrPeq1erD5MWsadp7lPFOL69c1yX7CFXkuxLO4EWhtTw7urX7SD3YtzYqrB4EQAAEQAAEQAAEQAAEQAAENp/AxMTEblVV94h6SG5+xGIRUMZb0xKhEZdB2czYpcxMzff9VcaYTSOHRRGxme5vFfh4kr3BhnKpafRbWVoMzTt/XD8SeFRVXWCM7QuuN+Mka4h7fsuvrKzMDw4Oki3BxicuY7DpbbyNBCcRqwAS2pp8LdM0+8pYWyDeiYqUJMAZhrEnyOwUjUFUJEwar4x7Kjx2o9HQqtUqFZor9BHlVmiSTepM3rhJmeLRkMgiZXV19drZs2c3rFKKfLKyeEXupXq9Xq/VahtZ/UU+9Xp9rVar9dMYKLRWhOTW7AuBd2vuO1YNAiAAAiAAAiAAAiAAAiDQxQTIQ/IjH/nIniKFpDp5+Y7jmIZhWOEYk3xkixbUSuNQROgrIvpQduL6+vpsnP1BUhbv2tra7f7+/u3BegJbB8q6JUG3eWzc0nX9Td/3Hyff37RsXhFhS/Yeasa0MDMzc02mr6zQWzT2tbW1t/r7+x+RiTGtbdNrmlNmsWmauXSYXhZ3iV1Q6DPLzoBeVLzyyitXz58/v2FbUvQjkMVL36nb4Xmilin08knX9cLxWJa1Hn6ZAh/eoru7tfrnerBsLURYLQiAAAiAAAiAAAiAAAiAAAh0JgESRUZHR/fJZjh25mr+S1S2bTNN03xd1+9mPTqOQ9mcS9HYSfBp1fpJaOWcv8sYkxb7PM8jb17pfrS+wPc2aZ/iRDDbtu9UKpVt0T5RP2Pi5bouHS0f45z3kW3D+wmD5WUvkxjped5ckePzcWuXEXqLiLwkrGUd3c/zHbIsa7thGH2yBdx6XdyNsqQXWAcOHBioVCoDjuNUdV0fII9pymqXfTkgsk9pWbxxL5CiL1mKWoIEMdLzJnwyAzYNIruHNgEBCLy4F0AABEAABEAABEAABEAABECgywn0YgE2y7L8cLZj1Gc2SRQpeyvpODhZIxiGMSgzNvXTNG2BfEVl+lFbEYExyAptjk12EjaJQ3HWHXFF6xzHWWlmlJZiv9D0+Z27ffv2jXPnzuX2RBZlRWIvY0w3DGNDBCRvahIBg/UXEXiXl5evDQ0N3bXGEI1JpB2JvIqiLIjYZNB4W03cFWFYdpu0LN64F0gxL1juy/LNGyONHc70npubu9iO71PeeNGvcwhA4O2cvUAkIAACIAACIAACIAACIAACIJCLwPj4+D7DMKjwWM98oqLkysrKG4ODg48nLbCVmbzRo9OikKkIEwnDsoXxRATeuBhs225UKpVq9FqcwNsUD7lI8ae09ZJXqKIoN15++eW5so7Ni/KNa0cvOxzHWbAsa259fd3duXPnDirKR+Kv6Li+75uqqt5jESLaV6QdvbwgL+T+/n6W1h7irgjNctokZfFGs2qj3xsqqqYoCtmdFPYDDlZC94emaZ5hGDrugXL2dyuMAoF3K+wy1ggCIAACIAACIAACIAACINDTBE6dOjUWLsbVzYtN8pjNWtPi4uLVkZGR/Vnt8lzP8gVNG9N1Xcv3fUZijcTcszkzf61qtWrGzRPNDGwKVa5kXHeHbhZtm5uenp6TWNemNc0qphUOrNUCL821trbmVSoVygxPvC8mJyfPbxqwLTZxUhZv9OUICb6e5y3ruj5CiDjnI77v22UKvFH0yOLdYjdjzuVC4M0JDt1AAARAAARAAARAAARAAARAoFMIBAWKOiWeInHkFVPzZr2KxJo3JpGxE9pIC7xkSUBjue77tZ7iLADCmYHUpsi6ui2zkAS8SqWyj4RpTdOW5ufnl4aHh6uGYewJezjT8fimN/FKgf0T6hot1kWdwoIiBF4hjKU3mpiYOEgZ32TNQoMHxQhd163Tn4ULofm+/6iqqm+WHsS9A85OTk7SMwEfEEgkAIEXNwcIgAAIgAAIgAAIgAAIgAAIdDkBgUrwXbPCTszgLSqGysLPazcRFmxJKEwTesnfOC9rGtfzvGvdkr2bxT8o3sY5p0zMj8gWQcsaP+067QHtFRUVpExvXd9I6LU0TVtljPWRBcbly5evdYL9RZF1dlPf4EQEfZ80TVOpAKGqqp6qqmTFcI+O5nlelTHWUs9pyhq+dOnSRdwD3XQXtT9WCLztZ44ZQQAEQAAEQAAEQAAEQAAEQKAQARIgVFXdE3iN9vf37w1nIRYavM2do8XC8nrCOo7zhmEYiR69ZSyrYMarsB1CXoHXdV1d1/X3U3ibHxIIox7AQZYoZT2bprk/rjBbEi8Sm1ZWVq6cPXu2NM/RMvamjDE20+okml0dXg8xd1332szMDBXtw6cNBJ5//vmPi3wvOOf0zHmTPHPLDMt1XU3XdR4aE1m8ZQLuwbEg8PbgpmJJIAACIAACIAACIAACIAACvU1Axk+0k0n4vl9TVbVeRoyO49w0DGNnGWOljdEukTfPOqgQXbVafSTs63rnzp13t23b9lBUMCTxqumjS0fQh0Xm45yv3rx58+q5c+damrEoEkur2pw+ffpoq8ZOGjfOHzmuLSwb2rczp0+f3iPig+153gDnvOr7/k8pukqlsquMKKl4G2PMDsaiFzVTU1MXyxgbY/QmAQi8vbmvWBUIgAAIgAAIgAAIgAAIgEAPE+gVSwbO+cNlHYd3XXcxKHy0GVtPHriMMZY1t4hATD66zaP6WcPdc91xnGHDMJbCcywtLb0+PDz8RLhh+LooN/LcffXVV6/3+jHxo0eP6gcOHBioVqvDrusOkBdrNANaalPeL8S1Slm4JNIZhtHgnLu2bW9kQJ85c2ZpYmLisMgcEHhlyedvL+Nrbts2q1Qq9AhYUhRlLih4GWRlc87VOE/stOh83x9UVfUeH+heskXJvzPomUQAAi/uDRAAARAAARAAARAAARAAARDoQgJ0nFzTtL0ix4g7aXlBESvf929rmvYwY+y9MuJzXdfSdd0sY6w8Y4gKvDR2lsjrOI7BGOMyx77JC9T3fVPX9TvhORYWFv5hx44dvxwReHlghSEoJm/p4+F5s3pFC9GNj4/vMwxjLO2+Ex0rz72LPvEEsvaFsmwVRXm0KepuCPZBscewB3a4cJ4oa9d1twXf5aAPsnhF6W3NdhB4t+a+Y9UgAAIgAAIgAAIgAAIgAAI9QICyzHbu3Lmfsgy7YTm+72/zfZ8yIt8uO15BobLsae8ZL+QnrOX1Eg4GbDQay5qmbafMwPAkjUbDqlar9wjZrusu2LZt9vX1DUaEXNf3/Ztxx8aDwl4kDBuGQYWi7vPUhffr+zTzCLwygmyW96/MWC29wbfY4HRSolKp7At5nQ9Qdi5l7BqGMco5p+cuZeze/e5QFi/9Ob3IokKGhCyPwBu1aAjQO45zFV7MW+xGFFwuBF5BUGgGAiAAAiAAAiAAAiAAAiAAAp1KQNQvsl3xk8jhOM6sYRh7KOvM87y55r8PhP1hy4zH87w+xth6mWMWGUsmozdpnjh7hXq9vlir1UaCPiTCWpZ1tVqtHoiOQ4Kz7/tGVCQOt6Nj5Iqi1BhjNV3XbwfXaN9WV1ev9mIxtSL72oq+YTsAEutVVV0IjvlD3G0F8fxjjo+Pf4gx9iSdQIh7KRI3ch6Bl8aJK0BJz9bp6ekr+VeAnr1KAAJvr+4s1gUCIAACIAACIAACIAACILClCATZZiJenmWCuXjx4o+jnqW2bV8jb9G4ebKyFfPG5rruoK7r93hW5h2rjH5ZAm+WTQPFEHi3RoughQunpRVKozlUVR0NC7dJa+Oc79A0bYGu05ivvPLK1V732y1jn8sYI/hOkFh/6dKli8Sd/oxzPjwzM3OtjDkwRjkEnn/++Y/L2uIEdg2apvl5X3CFRWJk8Zazl702CgTeXttRrAcEQAAEQAAEQAAEQAAEQGDLEqACUQcPHtyn6/qOdkHIU/ipFSKv53kPluXnWwY7EQFXsM1NwzB2hmNaW1t7q6+v7yESmmzbvlOpVLbFxUwZgLqu71JVdS5rTZZlrauquqSqqgZRMYtWudfp5Uwzw/0Gjt+Xy7bs0U6dOnUg+sJFdI68mbw0frhv+EWA6Nxo1/sEIPD2/h5jhSAAAiAAAiAAAiAAAiAAAluMQB7P0LyI8gi8NFfZIi/n/HFN097Iu46y+zWLng0zxu6oqlpPGj9L5CUxxyaDXdPsC8Yg+wRFUW5Qkb0kr05qS1nEnPNRwzAWs9ZH2cK2bV9PyrzO6o/rILAVCBSxw8n6rmfxC4u8ZOXxwgsvXM3qg+tbhwAE3q2z11gpCIAACIAACIAACIAACIDAFiHQDQIvbUWZcXqet5cxdr2TtpgKLSmK8miW8Jwl/MQVVvM875rv+/tVVY0tkBZwcBznQ4ZhvJbEhcRi3/dnp6enM7N8O4ktYgGBzSAwPj6+wzCM/XnmzvqeZ40ZzQCGVUMWsa11HQLv1tpvrBYEQAAEQAAEQAAEQAAEQGALEChTOM3ClTeDt2yBl3P+sKZpb2fFuxnXSUSlLFxd14d0XY8NIU38aTQay9VqdSjckXxyyXdYVdVKWhE1z/M+wBj7x+iklBmsquqNycnJ2c1ggjlBoBsJhAviycZfxKIhmAtWDbLUt057CLxbZ6+xUhAAARAAARAAARAAARAAgS1IgDLOdF3fJ1sYSBRVEYF3fHx8n2EYY6JzZbUjmwFN0way2rX7OomxgW+n53kDnPOqYRiq53l3GGN2XDyu624PiqOtra3d7O/vv8eHV3QNCd7EsxcvXryBImqiFNEOBP4LgTyF1qi3ZVm+aZqFdLioSAyrBtyZAYFCNxYwggAIgAAIgAAIgAAIgAAIgAAIdD6BVhVfm5ubu3ju3Dnyg831obieeuqpA2WJsrZt3yYhlTHWUb91wwJvAIqEXkVRSNz+Gf0Z59zXNI0FsQfXVVV9Q1XVPlVVV/JApnEYY6vU13GcuVu3bs0W2bM8MaAPCPQSgbyF1srI4CWOjUbDqVarRsAUVg29dHflX0tH/aWXfxnoCQIgAAIgAAIgAAIgAAIgAAIgkEUgrzCRNC75wBb1bj1+/PjA4ODggbIyjDnnRlMQvZPFo43XyQZhT9Z8juNwamMYhkb/pAJqiqLonHPHMAwnq3/cddu2STS+tba2dv3s2bMbQi8+IAAC+QnkLbRG3+/gux2dnSxamn+mJbUJ+kQ9uclu5dKlSxeRkZ9/T3uhJwTeXthFrAEEQAAEQAAEQAAEQAAEQAAEBAicOHFiuFqtHhBoKtSEMkJnZmauCTVOaXTq1Kkxxti+ouME/TnnI4qibFMU5U1N07yyxi0wjpDAS+N7nudzzj3DMO6a9ZKA4/v+Tk3TFmViaHr/Xjtz5sySTD+0BQEQSCZQRqG15suc4IVOvDF3QghN/+x7+sCqAXcsBF7cAyAAAiAAAiAAAiAAAiAAAiCwRQi0QEhtTE1NXSwDX9l+vJT9yhjrd113Rdf1IDuujFClxwjbJEh3DnUQHQcF1IpQRl8QSCdQsNCaT6OrqqpVKpWNf0/6JFk6RDN4qX9ZL9uw991LAAJv9+4dIgcBEAABEAABEAABEAABEAABYQJZ4m5YIKBMX8Mw9gSFwZImKVNUKNuPNxyz53kOY+yuZ6UwtJIaigqzZUxHmXwLCwvX4bNbBk2MAQL3EyBbmaGhoYN52ZAdA+e8zzTN2AKLwbgpAm/Ug7eUkxR514N+nUEAAm9n7AOiAAEQAAEQAAEQAAEQAAEQAIGWEqBjxYyxvZqmVaMTxQm1WYIwjVGGB284lrL9eIOxG43GcrVaHWop4E0eHHYMm7wBmH7LEDh58uRe0zR3F1nw+vo603VdqVQqqRYySSJvvV6v12q1GsUwOTl5vkgs6NsbBCDw9sY+YhUgAAIgAAIgAAIgAAIgAAIgkEmAsmQPHz5MwsTdgl9JWbgiAi9ZAaysrFwps3iXyLyZC400qNfr79ZqtYdk+5XZPkmoKToH7BiKEkR/EJAjMDExcTjuRZnMKPQ80HV9kDG2ntYvReBdq9Vq/RB4Zaj3dlsIvL29v1gdCIAACIAACIAACIAACIAACNxHgDwkR0dH91HWZ1qRNBGxlXO++vLLL18ps4K7qEWE6NbGeVaK9i2rnWVZ66Zp9pU1Ho0DO4YyaWIsEEgnUPZzyXEcssJJLYBYr9cXa7UaFY2850PP7kBkRgYv7lwiAIEX9wEIgAAIgAAIgAAIgAAIgAAIgEAiARGRt0wv3nAgZQkqjuPsMAxjYbO32bbtO5VKZVsZcbSKeRmxYQwQ6EUCZWTuhrmIvHhyHOeqYRj7ozzDfZeXly+XeYqiF/duK6wJAu9W2GWsEQRAAARAAARAAARAAARAAAQKEDh9+vTRrO6tzCIrKvR6nudrmuapqqpnraOV19fX11fIN7NoHJS5+8ILL1xtZawYGwRA4F4C4+Pj+wzDGMvDxXGcm/Pz8+/t3LnzYVVVx3zf36Eoyk1d192M8WbDljpB23AGr2VZN1588cXreeJCn94hAIG3d/YSKwEBEAABEAABEAABEAABEACBlhAIBN65ubmLo6Ojw5zzYcbYsOd513Vd30eCZSsF3mBRRTLoXNe1fN83FEXhzfE0RVEWDMPY2RJoCYOS0FNkzlZYYrRz/ZgLBLqVgMhphqS1OY7jGoYh/YLJ87wletbGjet53l7G2HXy4f7yl7/8427lirjLIQCBtxyOGAUEQAAEQAAEQAAEQAAEQAAEepZAkEE7PT19JbpIKtx28ODBfe3IKC2jen04fhJGOOeMMZb7tzEJN4wxk4Rj3/drvu8zndLyXPe2qqoDNB9jbDWYlwQbVVWreYo0UbyXLl26WKbfcc/etFgYCJRMgLzLx8bGDucZNkngTRNwaZ5mEcVYYdhxnIcVRVk0DKPued616enpuTyxoU9vEMj9l1hvLB+rAAEQAAEQAAEQAAEQAAEQAAEQ6BYCx48fHxgaGjpIoggJH7qur3qe13Acp3HlypXVw4cPf1x2LUX8eWWy8izL8kzTZBTfysrKG4ODg4/LxErrXVlZuQKvTRlqaAsC5RGgF13VavVAnhEdx+GGYdCpgXs+nPNHNE17K2lMy7IGTdNcibvOOR/xfd+mF0iwbcmzK73VBwJvb+0nVgMCIAACIAACIAACIAACIAACW5bAqVOnDiQdZ06C4vv+mKqq0plvMuIuzU0+wPRPyhYmgVpRlDnG2L5oXJ7neZRSHP1zKrY0MzOz6YXituzNhYVveQJ5ni9haHEir+d5fYyx9SS4tm0zTdMe1HX9nZhnQo0xVtM0bZGukYXOuXPnGlt+o7YoAAi8W3TjsWwQAAEQAAEQAAEQAAEQAAEQ6DUCzz333H5d16l4kfDH9/1tqqreEe6gKEpSNl7WGJTFq+v6467rXtN1/U3GWDVaQClO4MXx6yyyuA4CrSeQ5/kSEXjv8+G1bbtRqVToOZD4cV1X0fV4+17O+Q5N04IXP7OTk5NUlA2fLUgAAu8W3HQsGQRAAARAAARAAARAAARAAAR6kcDp06f3xFWcT1ur53kVxpgtw0M2e1dm7Ghbx3HmZmZmrhUZA31BAASKEyC/8UOHDh2mopJ5Rot7bogUXbRt+51KpbIrbk7XdQd1Xd+wcOCcN6ampi7miQ19up8ABN7u30OsAARAAARAAARAAARAAARAAARAQFGUvFXuZQXbvBm8spsEcVeWGNqDQGsJjI+P7zAMY7/MLPR84Zyrmqb5hmHcIw6/8847f79r165fTRuPbBrIiiFcrDFoH7V4aDQaV86cOUMWMPhsMQIQeLfYhmO5IAACIAACIAACIAACIAACINCrBAoWQbrv+HQcJ8r49X2/X9f1263kCHG3lXQxNgjkJ3D69Omjor0ty9rw3jZNM1Z/W1paen14ePiJrPGooJrruncqlYoXbhu1b8BzI4tk716HwNu7e4uVgQAIgAAIgAAIgAAIgAAIgMCWIkBHqJ966qmDjuMsWJY1NzAwsF/TtFR/yzCgtExezjlTVXVUUZSKqqpvthIs53x1amrqcivnwNggAAL5CMgIvFmnA7KuhyOMs2qIs5i5ePHij8+fP+/mWx16dSsBCLzdunOIGwRAAARAAARAAARAAARAAARAIJXAyZMn95qmuVsGk+d5lHHHfd936X+u62rVanUH5/wBRVEW445Jy4wv0pZzfn1qauqGSFu0AQEQaC+BMgVeilxC5KUCauQzTn67bHFx8er27dt/TVGUQcbYrYACijK2937olNkg8HbKTiAOEAABEAABEAABEAABEAABEACBUgkcP358YGho6GCpg7ZhsLm5uYvnzp1rtGEqTAECICBJoCfCwMQAACAASURBVGyBV3R613UXdF3fQZ68mqYNJdnE+L5vrqys/N9nz55dFR0b7bqfAATe7t9DrAAEQAAEQAAEQAAEQAAEQAAEQCCBAPnyGoaxhzE23A2QYM/QDbuEGLcygfHx8X2GYYylMWh673LTNFkWK8uyPJF2nPMGWc64rvs45/xnjLF1+jPDMBqcc9e27VXf9x+s1WoPwYs3i3rvXYfA23t7ihWBAAiAAAiAAAiAAAiAAAiAAAiECBw7dqw6NjZ2uBugwJ6hG3YJMW51AhMTEwc1TRuI40CCraIoWlJhtWgfUYFXljm8eGWJdXd7CLzdvX+IHgRAAARAAARAAARAAARAAARAIIPAqVOnxhhj+/KC8jxvo3I9YywzGy/vHEE/2DMUJYj+INB6AlTQ8dChQ4dVVdXDs0n46d7t1mg0rGq1aspETRm6WVnEiqLMTk5Okm8vPluAAATeLbDJWCIIgAAIgAAIgAAIgAAIgAAIbGUCIkeqs/iQyNtqgRf2DFm7gOsg0DkE4jy+8wi8VMwxKhRnrXJlZWW+v7+/lpRFTP3JvmFqaupi1li43hsEIPD2xj5iFSAAAiAAAiAAAiAAAiAAAiAAAgkEJiYmDpN3ZRFAbRJ4r09NTd0oEif6ggAItI9A9HSA4zjcMAxNJoI8Ai+N32g0lk3T7EsThz3PuzY9PT0nEw/adicBCLzduW+IGgRAAARAAARAAARAAARAAARAQIKATOX7uGHzZOZJhLfRFPYMssTQHgQ2n0D4BVKe50S9Xl+r1Wr9Iiuh8TnnG1oeFWbLms/zvKXp6ekrImOjTXcTgMDb3fuH6EEABEAABEAABEAABEAABEAABAQIFBV4Pc9zGGOGwFS5m6AoUm506AgCm0YgbAGTJbjGBSlaZC06tmi2MJ4rm3ZrtHViCLxtxY3JQAAEQAAEQAAEQAAEQAAEQAAENoNAUYGXjkNXq9WhVsbeaDSunDlzZqmVc2BsEACBcgmEbRpERddwBCJF1uKEY1ExGc+Vcve7U0eDwNupO4O4QAAEQAAEQAAEQAAEQAAEQAAESiNw4sSJYcMw9jDGhvMMalnWvGmao3n6SvRB1XsJWGgKAp1A4NixY9WxsbHDFAtl49I/yT5BNDYqhpbmEZ4k5Ipm/iqKgueK6GZ0cTsIvF28eQgdBEAABEAABEAABEAABEAABEBAjkBeodd1Xcv3fWYYhi43o3hr13UXXnjhhaviPdASBECgEwg899xz+3Vd30GxZGXWuq6re55X0zRtbm1t7Z3h4eEnktaQNZbI2vFcEaHU/W0g8Hb/HmIFIAACIAACIAACIAACIAACIAACkgRkhV7P8x5kjL0X/FNyOqHmlMk3NTV1UagxGoEACHQMgaNHj+qHDh06rKqqnpZZGxVsfd93Xddd5JzT6QCuaZpPi2oWUtNM0yys2+G50jG3SUsDKXyjtDQ6DA4CIAACIAACIAACIAACIAACIAACLSQQCL0ktAQZeNHpPM+rKIoyxhh7k3P+sKIoc5qmbRzFLvszOTl5vuwxMR4IgEDrCYyPj+8wDGN/ksBrWZZPAq5hGFrro7l3BjxX2k28/fNB4G0/c8wIAiAAAiAAAiAAAiAAAiAAAiDQYQRI6K1WqwfiwuKcs0DQ9X2/Rv+fMbbaiiWgIFIrqGJMEGgPgYmJicNJfrr0EokyfNsTCQTezeC8mXNC4N1M+pgbBEAABEAABEAABEAABEAABECgIwhMTEzs1jRtbzQYx3HmKLM3IsxsVxTldisC55xfn5qautGKsTEmCIBAawmcPHlyr2mau2OeI3wzMneDOJDB29p974TRIfB2wi4gBhAAARAAARAAARAAARAAARAAgU0lkCTMeJ53jTG2Lxycbdt9lUplvRUBk6A8MzNzrRVjY0wQAIHWEghsGqKzpPnytjai90eHwNsOyps7BwTezeWP2UEABEAABEAABEAABEAABEAABNpM4Pjx4wO1Wm2353lzhmHsoSJEdKyaMTYchOJ5nsc59xljdG0gHCIVQAqKIZUdOud8dWpq6nLZ42I8EACB9hA4ffr00fbMJD4LBF5xVt3aEgJvt+4c4gYBEAABEAABEAABEAABEAABEMhFIC5bN+qPSQIvGe0mTUDX6Vpam1zBIdsuLzb0A4GOIPDcc8/tTyrYuFkBQuDdLPLtmxcCb/tYYyYQAAEQAAEQAAEQAAEQAAEQAIEOIJBWCEk2vFYIvcvLy5fPnj3bkiJusutDexAAATkCSX7ecqOU2xoCb7k8O3E0CLyduCuICQRAAARAAARAAARAAARAAARAoBCBU6dOjUW9cwsNmNLZcZxSCyiR7+/09PRcq+LFuCAAAq0jcOzYserY2Njh1s0gPzIEXnlm3dYDAm+37RjiBQEQAAEQAAEQAAEQAAEQAAEQSCXQTnGXAim7gJJlWTdefPHF69hmEACB7iRAIu/o6Ogw53yYvL3J43szVwKBdzPpt2duCLzt4YxZQAAEQAAEQAAEQAAEQAAEQAAE2kSg3UWOov69RZfped7S9PT0laLjoD8IgEBnEGj3S6foqiHwdsZ90MooIPC2ki7GBgEQAAEQAAEQAAEQAAEQAAEQaDuBogIvCayO48wahrEnLLQmjZtVkC0PAAgyeaihDwh0LoHNFHnxPOnc+6KsyCDwlkUS44AACIAACIAACIAACIAACIAACHQEgaICb6PRuHLmzJml6GImJiYOapo2EP1zz/N8xlipv6/n5uYunjt3rtERQBEECIBAKQTKLPAoExAEXhla3dm21L+AuhMBogYBEAABEAABEAABEAABEAABEOglAidOnBim7FtaE2XiViqVfSIemEHmbpy4S2OdOnXqAPlpRlm5rquoqlpljJUmyDqOc3VmZmahl/YFawGBrU7gueee26/r+o52c4DA227i7Z8PAm/7mWNGEAABEAABEAABEAABEAABEACBNhI4efLkXtM0d0endBxnTtM0ytQdIyE4SdgN+qWJM5xz5nnedk3TGoyx1RKWNzs5OTlbwjgYAgRAoEMITExM7NY0bW87w4Gndztpb95cEHg3jz1mBgEQAAEQAAEQAAEQAAEQAAEQaAOB48ePDwwNDR0MT0Xi7szMzDWZ6U+fPk1ZwRuZwWkf27ZtVVXf1nX9AOfc0TTNa2b5evTviqJozX8mDgNRJosyroNA9xGg0wXVavVAOyPHs6SdtDdvLgi8m8ceM4MACIAACIAACIAACIAACIAACHQRgSyBl0TjW7duze7cuXMH53w47Si2ZVmeaZosafm+77tf/vKXf9xFeBAqCICAAIGiHuECU9zTxLKsGy+++OJ12X5o310EIPB2134hWhAAARAAARAAARAAARAAARAAgU0iMD4+vsMwjP1x0ydlBFMfEnsNw9gR9gGmwmw0TrQ4Gwm/mqbRNW1mZuZvNmmpmBYEQKBFBJK8vFs0HQ0Lu5cWwu2UoSHwdspOIA4QAAEQAAEQAAEQAAEQAAEQAIGOJpB0vFrU7uHUqVNjjLF9wSKbYi79LuecczWa0YvCSB19OyA4EMhFIMkTPNdgAp08z7s2PT09J9AUTbqYAATeLt48hA4CIAACIAACIAACIAACIAACINA+AmV4+UZF3rToIfC2b28xEwi0i0DaSYBWxNBoNK5kFZBsxbwYs70EIPC2lzdmAwEQAAEQAAEQAAEQAAEQAAEQ6GICYf9M0czd6HJFRV4IvF18oyB0EEggcOzYserOnTsPOI6zYFnWXKVS0Q3D2MMYG24FtOXl5ctnz55dbcXYGLNzCEDg7Zy9QCQgAAIgAAIgAAIgAAIgAAIgAAJbhICIyAuBd4vcDFgmCCiK0ipvXjxHtsbtBYF3a+wzVgkCIAACIAACIAACIAACIAACINBhBNJEXtd1F1544YWrHRYywgEBEGgRAcrsHRsbO1zm8BB3y6TZ2WNB4O3s/UF0IAACIAACIAACIAACIAACIAACPUwgTuT1fd997733Lp87d67Rw0vH0kAABCIEyi7ABoF369xiEHi3zl5jpSAAAiAAAiAAAiAAAiAAAiAAAh1IIEbknZ2cnJztwFAREgiAQAsJHD16VD906NBhVVX1MqaBwFsGxe4YAwJvd+wTogQBEAABEAABEAABEAABEAABEOhhAoHIyzlvTE1NXezhpWJpIAACKQQmJiZ2a5q2twxIEHjLoNgdY0Dg7Y59QpQgAAIgAAIgAAIgAAIgAAIgAAI9ToBEXsdxGmfOnFnq8aVieSAAAuki72FN06pFIXmetzQ9PX2l6Djo3/kEIPB2/h4hQhAAARAAARAAARAAARAAARAAARAAARAAgS1C4MSJE8PVavVA0eXOzc1dhJd3UYrd0R8Cb3fsE6IEARAAARAAARAAARAAARAAARAAARAAARDYAgSOHz8+MDQ0dLDIUi3LuvHiiy9eLzIG+nYPAQi83bNXiBQEQAAEQAAEQAAEQAAEQAAEQAAEQAAEQKDHCZw8eXKvaZq78y7T93330qVLF8+fP+/mHQP9uosABN7u2i9ECwIgAAIgAAIgAAIgAAIgAAIgAAIgAAIg0MMEJiYmCnnwcs6vT01N3ehhRFhahAAEXtwSIAACIAACIAACIAACIAACIAACIAACIAACINAhBJ577rn9uq7vyBMO57wxNTV1MU9f9OleAhB4u3fvEDkIgAAIgAAIgAAIgAAIgAAIgAAIgAAIgECPETh69Kj+1FNPHdQ0rSq7tEajceXMmTNLsv3QvrsJQODt7v1D9CAAAiAAAiAAAiAAAiAAAiAAAiAAAiAAAj1G4MSJE8PVavWAzLI8z7s2PT09J9MHbXuDAATe3thHrAIEQAAEQAAEQAAEQAAEQAAEQAAEQAAEQKCHCJw+fXqPoij0v9QPFVVzXffazMzMQlZbXO9NAhB4e3NfsSoQAAEQAAEQAAEQAAEQAAEQAAEQAAEQAIEuJzAxMUFWDQNJyyBxd2Vl5crZs2dXu3ypCL8AAQi8BeChKwiAAAiAAAiAAAiAAAiAAAiAAAiAAAiAAAi0isCxY8eqDz744EFVVfXoHJzz1ZdffvnK+fPn3VbNj3G7gwAE3u7YJ0QJAiAAAiAAAiAAAiAAAiAAAiAAAiAAAiDQYwTIa9cwjD2MsWHP8zaKozHGNv7ZaDQ2/mkYRpUxti+8dNd1Fy5fvnwN4m6P3RA5lwOBNyc4dAMBEAABEAABEAABEAABEAABEAABEAABEACBPATCwq5sf8dx5mZmZq7J9kP73iUAgbd39xYrAwEQAAEQAAEQAAEQAAEQAAEQAAEQAAEQ6CACeYVd8tq1bXvOsqw5+O120IZ2SCgQeDtkIxAGCPz/7d1/bNd1fgfwL7T9tkqp5ZdCMQenh9rigBDw2OGZEi0a/xC3RjMZmVWJNzrGj3J13LZsyZY4RmlH5EdzgKOb5jBkM0ic0duhNQWjAieoMDCaUDkFWn7Thrbfli5fd13QeBNo34x+Pg8SY9J+Pq9+n4/X569nPnl/CRAgQIAAAQIECBAgQIAAAQLRFLjSYjd9FEN3d3f6jd3j0ZSRqi8EFLx9oWgGAQIECBAgQIAAAQIECBAgQIAAgUQi0VPmplKpQ2mQnjN2LxUn/eVpiUTi6Pvvv3/UGbuXqhbv6xS88d6/9AQIECBAgAABAgQIECBAgAABAn0oUFlZOSn9pWmXMtJ5upei5JrvElDwfpeQ3xMgQIAAAQIECBAgQIAAAQIECBC4RIHKysqRiURiZPoN3v/r7d30ubqdnZ0HHL9wibAu+50CCl4PBwECBAgQIECAAAECBAgQIECAAIEAAunjGpLJ5B1dXV2nBw4ceLq5ufn0iBEj8ru7u4fv2rXrgCMYAqDHcKS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DKisrBy5ZcuWh0aPHv3P9fX1ndGIJQUBAgQIECBAgAABAgQIECBAgAABAgSiLzAgmUx+lkwmf5NMJr984okn/ry6uvp49GNLSIAAAQIECBAgQIAAAQIECBAgQIAAgf4vMGDp0qXFHR0dA1avXr2+oqJi7rJly+r7fywJCBAgQIAAAQIECBAgQIAAAQIECBAgEH2BrwredMwNGzaUjx49+r29e/dWRz+2hAQIECBAgAABAgQIECBAgAABAgQIEOj/Av9b8L788svF7e3teY2NjRX9P5YEBAgQIECAAAECBAgQIECAAAECBAgQiL7AVwVvQ0PDrQcPHry3rKzs2RUrVnwc/dgSEiBAgAABAgQIECBAgAABAgQIECBAoP8LfFXw1tbW/kVRUdG/ZWdn/0t9fX1n/48lAQECBAgQIECAAAECBAgQIECAAAECBKIvMCA3N3dHRkbGmblz5/5JdXX18ehHlpAAAQIECBAgQIAAAQIECBAgQIAAAQLREBiQSCSmJhKJndGIIwUBAgQIECBAgAABAgQIECBAgAABAgTiI5AueIP9Kyoq+uHJkyfvOXr0aFWwP2IwAQIECBAgQIAAAQIECBAgQIAAAQIEYioQrOBdtGhR/rp1637Z1dU1aP78+aXV1dUHYmosNgECBAgQIECAAAECBAgQIECAAAECBIIIhCh4pyQSiV033XTTszk5OTmnT5++vaSk5PkxY8bsV/IG2aGhBAgQIECAAAECBAgQIECAAAECBAjEVKBPC97CwsKFn3766aLs7OzGRCIxcP78+X+Tdq2pqXm+oqLiqVQqdVTJG9MnTWwCBAgQIECAAAECBAgQIECAAAECBPpcoE8L3sWLF/9gzZo1b0yePLmquLj4a0cyKHn7fHcGEiBAgAABAgQIECBAgAABAgQIECAQc4E+LXjLy8tzN2/e/HxBQcGuBx98cOc3bXtK3ra2tj0rV648HXN78QkQIECAAAECBAgQIECAAAECBAgQINArgT4teNOfJH1MQ3Nz84/mzp1b+22fLF3yLly4sLSqqmpPrz65mwkQIECAAAECBAgQIECAAAECBAgQIBBzgT4veHuOaUifuZu2PXDgwLCDBw/ekZWV1ZF+q3fTpk0PpVKp9i+//PJnMbcXnwABAgQIECBAgAABAgQIECBAgAABAr0S6POCt+eYho6OjmGdnZ2DE4nEgNzc3IMXLlxInj17dkpGRsapZDL572fOnPmHb/nkP0okEjcnEonNvUrlZgIECBAgQIAAAQIECBAgQIAAAQIECMRAoM8L3h6zQYMGzS4oKPigtLT0fPpnXV1d+en/v/HGGyWTJ09eVVdX1/ZN34yMjPUDBw68b9SoUXXXX3/90UGDBv3m5ptv/vz2228/1dHR0ZK+3tm9MXgqRSRAgAABAgQIECBAgAABAgQIECBA4JIEghW8l/TXv35RVjKZ3D9jxoy//fjjj+9ub28fnv4vlUqN6O7uHpCVlXUiOzu7ecCAAak5c+bMU/RegbBbCBAgQIAAAQIECBAgQIAAAQIECBCIlMA1U/DeeuutTx85cuSJwsLCXxQUFBwbP358U490U1PTdYcPHx6+e/fuh1paWn5v4cKFf+RL2iL1HApDgAABAgQIECBAgAABAgQIECBAgMAVCFwzBW9lZeXIF1988e/a2tpubG9vv6mzs/PGzMzMpuzs7GM5OTlN586dKxw6dOiu0tLSTRkZGXk7d+48884779yZSqU2XkFutxAgQIAAAQIECBAgQIAAAQIECBAgQKDfC1wzBW+P5KJFi/IzMjIys7KychsaGr5/6tSpsR0dHWNHjhy5c8qUKduzsrJyurq6ClevXr0+MzPz5G233bZ+xowZb7W3tx9du3btV+f0+keAAAECBAgQIECAAAECBAgQIECAAIE4CFxzBe/FRW99ff2DJSUl+1Op1KGeM3eXLFlyx6pVq/6joqLiqcbGxsGvvfbanyYSiYGFhYWv3HPPPXtSqdRxZW8cHl0ZCRAgQIAAAQIECBAgQIAAAQIECBC4ZgveZ555ZlpVVdUv8/LythcVFb1y9913v5cuenfs2PEHn3zyySPz5s1b3rO+7du33/bRRx/N6il6i4uLD1y4cKFN2esBJ0CAAAECBAgQIECAAAECBAgQIEAgygLXbMG7ePHiH2RnZ99cVVX1Ym5u7ofpJcycOXPF6NGjf71hw4aN+fn5h+fMmfPyxcv5bdH7cPpnhYWFW3uK3uXLl78b5SXKRoAAAQIECBAgQIAAAQIECBAgQIBAPAWu2YK3vLw8Ny8vb0p6LTU1Nc8PGzbsV2fPnj3X2tr60/TPsrKyVnV3d9+fn5//wdy5c2svXt/bb799+/79+2elUqkbysvLf7JixYqP47leqQkQIECAAAECBAgQIECAAAECBAgQiLLANVvwptHLyspyRowYkb979+7bDh8+/MPp06evqqura7t4IaNGjVqfSqXyLi55Ly54FyxY8MfLli07FOUlykaAAAECBAgQIECAAAECBAgQIECAQDwFrumC93etJF383njjjcMTicTIgQMH5qbf8E1/6VpPsZu+r+eIhra2tj09X9AWzxVLTYAAAQIECBAgQIAAAQIECBAgQIBAVAX6XcG7aNGi/JycnEkXL2TDhg3zWltbv59MJo/3FLs9v3/33Xe319fXd0Z1gXIRIECAAAECBAgQIECAAAECBAgQIBBfgX5X8FZWVk7KyMjI71lZV1fXgYyMjDtef/310ffdd9/ezMzMlq6urrZUKtW2Z8+eFuVufB9uyQkQIECAAAECBAgQIECAAAECBAhEXaDfFbw95/JeuHAhP130Ll++/N2oL0k+AgQIECBAgAABAgQIECBAgAABAgQIfJtAvyt4rZEAAQIECBAgQIAAAQIECBAgQIAAAQIE/kdAwetJIECAAAECBAgQIECAAAECBAgQIECAQD8ViEXBm/5itjfffPOhkpKS93fv3v2pc3n76dPqYxMgQIAAAQIECBAgQIAAAQIECBAg8DWBWBS848aN++vGxsY5yWTy2MiRI7fMnDlz/dq1a1s8CwQIECBAgAABAgQIECBAgAABAgQIEOjPArEoeKdNm/aH+/btmz9t2rSNe/fuvf/cuXNFWVlZdWfPnn2uPy/PZydAgAABAgQIECBAgAABAgQIECBAIN4CsSh4ly5dOrampmZbRUXFU+l1Hzp0KK+hoeGB5ubmmfn5+a9MmDDhxYkTJx4+ceJES11dXVu8HwnpCRAgQIAAAQIECBAgQIAAAQIECBDoLwKxKHiXLFkyfN26dZunTp36r3fdddehi5ezefPm+48cOfLA4MGD902cOPGNCRMm7Kyurj7QXxbocxIgQIAAAQIECBAgQIAAAQIECBAgEF+BWBS8ZWVlOa+++mrd8OHD/+vhhx9++9vWvXXr1t///PPPH8jMzDzzve99b8OHH364Nb6PheQECBAgQIAAAQIECBAgQIAAAQIECPQHgVgUvMOGDXv8/Pnzf7ZgwYJnvmspb7311vjPPvvsx4MGDfpVY2Pjhu+63u8JECBAgAABAgQIECBAgAABAgQIECDw/yUQ+YL3uuuuqxk8ePCIJ5988vnLQa6trX1m7Nixa/fu3fvq5dznWgIECBAgQIAAAQIECBAgQIAAAQIECFwtgUgXvJmZImA+TQAACdNJREFUmW+OGzdu26xZs3ZcLuimTZseSt8zY8aMv/TFa5er53oCBAgQIECAAAECBAgQIECAAAECBK6GQGQL3oKCglktLS3zysvLl10JZLrgPXny5MTMzMxtp06devZKZriHAAECBAgQIECAAAECBAgQIECAAAECIQUiW/BWVlZOWrNmTe299977T+PHj2+6EsSXXnppVnNzc1Fra+uWRCJReyUz3EOAAAECBAgQIECAAAECBAgQIECAAIFQApEteMvKynJ27NjxVy0tLTc9/vjjv7hSwPSbvGfOnMmaNGnS4vr6+s4rneM+AgQIECBAgAABAgQIECBAgAABAgQI9LVAZAveNNTSpUvH1tTUbKuoqHiqN3CrV6/++yFDhrz36KOPLquurj7em1nuJUCAAAECBAgQIECAAAECBAgQIECAQF8JRLrgLS4uzty/f/9zN9xww4nS0tJtvUFLv8nb1NT04/Pnz0/tzRz3EiBAgAABAgQIECBAgAABAgQIECBAoK8EIl3wppHGjRs36YsvvqhdsGDBz3qDpuDtjZ57CRAgQIAAAQIECBAgQIAAAQIECBAIIRD5gjeNNmTIkC233HLLtpKSko8uF/GDDz4o2LFjx7yhQ4fueuSRR35eXV194HJnuJ4AAQIECBAgQIAAAQIECBAgQIAAAQIhBGJR8I4ZM6YmjffYY49tvRzE9Fu7J06cmDp9+vTaO++889fK3cvRcy0BAgQIECBAgAABAgQIECBAgAABAqEFFLzfInzxW7uzZ89+JZVKHVXuhn4UzSdAgAABAgQIECBAgAABAgQIECBA4HIFFLzfEOt5a3fixInPTp8+/aOmpqbjdXV1bZcL63oCBAgQIECAAAECBAgQIECAAAECBAiEFlDw/lZ4165dwxoaGn6SmZn5n62trVWh4c0nQIAAAQIECBAgQIAAAQIECBAgQIBAbwUUvIlEYuPGjSXHjh0rSiQSP00kEp/1FtX9BAgQIECAAAECBAgQIECAAAECBAgQuBoCsS54e87a7erq2nL+/PnqqwHubxAgQIAAAQIECBAgQIAAAQIECBAgQKCvBGJT8J47d27s008//VwPXM9Zu5MmTfrH7du3v9pXoOYQIECAAAECBAgQIECAAAECBAgQIEDgagnEouAtLy/PfeGFF55rb2+/Jy8vb3dbW1vB0KFDd82ePfuVtra2PStXrjx9tcD9HQIECBAgQIAAAQIECBAgQIAAAQIECPSVQCwK3h6s4uLizH379pWOHz++ferUqYdSqdQh5W5fPUrmECBAgAABAgQIECBAgAABAgQIECBwtQViVfBebVx/jw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f4btoVh57dL0tgAAAAASUVORK5CYII="/>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AutoShape 4" descr="data:image/png;base64,iVBORw0KGgoAAAANSUhEUgAABXgAAAPoCAYAAABkvZZOAAAAAXNSR0IArs4c6QAAIABJREFUeF7snXd4VNXWxtecM72k94QkhBoIvcXQgnQscOlVEFAvqIhCkKsfXhULlwAiKKh0KQlFJIAivQnSQwkktEBI75PpkzNz5nv2hIFJSMhMMinAOs/DE5iz99pr//YJf7yzzrs4c+fOjYQauoxGo5GmabqGwj93YRmGYXk8HlUfN5aVBVF79vRokJ8f7QvQuxDg0/SSPL/2AzjnBDApOyREIYmckuLu+skbV6z3sKZJz04+XdrKm498LbfR633ktbm/vJnrupza/xpzJ6njpZJ1O7cB8NUDxCXVVh7Dhs1vffbssKy0tBY5AAwF8FsggFoGYKQAvOUAr6cAcGornWqsQ3Lf4gZwRQJg5AB0VwAMK6iJ3ENCzrnl5DRSqVTuxSXPGMDo0RqBu3vRzzRNp4nF4lTrjRiNRnl0dPTlamwOpyIBJIAEkAASQAJIAAkgASSABJAAEkACSOCZJMCpKYEXxV37nweGYQw8Ho9r/8yanxEXFzclN9f0Wl7etiSAVtrSK34cCJAhkEpvy0Su6WKTm1Qt8fIolvh46Rm1hlalZwobvdY3r8un7z4UhWs+X7JC3vtrOu+OfbeoMM/nZsmK290A9rkCnHQDuH2+drIAaNHipFdQ0CWfffs+uAoQGwzQ1B2gvbFk/ZNcgNxcgKEptZVP9dfJowHI9zauD/dQ/YhPj1Ai8AJ8mtG582/eHh4PTK6u2XyWpe7zeMxdX196k16vT1i6dGmtfnlQ2a5nzpzpQtO0j9FozOLxeMEoQFdGDO8jASSABJAAEkACSAAJIAEkgASQABJAAlUhgAJvVajV0Jz6WsH7ww8/zPfw8LgQGTm6aUJCeNOMjCYKpdJDr1R66cuieOPdee1F4ztnqHigUKSkCx4c/NtFr1RyX9n0/W3LWE1eAQ0UB8RuNScQ5r67Onz31pk58nyP5Mc5hrcB2JYI8HkDgIGFACMKaugonwhLqnj/+eeV7IyMeG+AKVZV2iYAmG8CmJEA4FJLgmlt7dpR6zwWeK0jurunil1d00UdO+6RxMZ+08hRqzkqTlRUVFuapl0s8RYsWHDMUbExDhJAAkgACSABJIAEkAASQAJIAAkgASSABCwEakTgxepd+x8wo9FoMhgMrEAgqFeWFj/++ONnAQEBuwcMGHAQAORqtXqcRuPRjqYN/gAcP51OzOh0zqxS6c53dc1h3RoW6gQ9m4kEr3ZLV6Vn8Xa+8mbYG5f3xRMiBp2Ourn1T9fs+OtSMLEc/24di4IH9FBQPD7LEwqI0umQK+/fv3T+LWZ2mkrhlvE44DIfgEw+wLcPACJaA2xMAmhU7JAFbQhCqngDAs74HjjgagKY+kjgpahimsv9nAoJiShMSnr1jg2hXsAh5Qu81iBGj/40sL6JvLNnzw7jcrkeljwZhsm6ePHinWPHjhnq+hCjoqJ8WJY1LF68OK+uc8H1kQASQAJIAAkgASSABJAAEkACSAAJIIHqEUCBt3r8HDJbr9cbuVwuRdN0vTJi3bVrV8/8/PwGU6ZM2VTRRhmG8TAajZ7kD03TuXoJ/0PxV9MeWTHEdBvRuuWEIZmt3xmXm7Bhh4dLoyAdGFkw6Iup7PgEP5PRKBZ5uBnEXu7yRq/1SaVoulpCb+7bP4XviPnkrkbllFs65yadSmwZ3m0I0FkJMDEPYERTgAwhwKmrVT/Ir/1Lz7V4Ez8ZkVTxnj9vkBQUdKMFguYcmmYone6iyc8vXtuihYDRal1M+/Z9UMq/uOp5PU8zKxd4yW7rm8gbGRnJ7dKlSziHw3lku8KyrE6lUiWsWLFCVVcnRMRdmqabm0wmw9mzZ8/UB8G5rljgukgACSABJIAEkAASQAJIAAkgASSABJ4HAg4XeLF61/7Hor5aMyxZsmTNRx99NMXWHalUqimm17uFCPt2KVUZe2zm/CBVTh7ft0tbRYcP3sxOO35WmnH+il+DXuFOEg93WhrgU5x++iKtTrynbP72qId+ubau+nhc7pQfu8Ru+uJGcfFZAOilfHznP4EAvsUAzgzAWSeAFfdK7r0VAvCHF0DGGftXIzOIaDzJqkr4gQAglw+ws8IGbl27rmmUmJgvViqFNMOQqmXfQoBXUseNm/sSRRl4R4++lVjSjA2vxwRsE3jro8g7a9YsDx6PF1bOad5fsGDB/do+ZYu4a1nXYDDkLVq0KKG288D1kAASQAJIAAkgASSABJAAEkACSAAJIAHHEai2wEsE3bLp0DRdr2wGHIerapEUCgWfpmlWIpGU+2p2fWyutm7dujecnZ3vDx069IStuzYajWI1F+bQYY1d+WP7lfK3TdwS5358zreNX41dfp1Ra6j863cadfhoiklx855E1jhQY0jJkfzz7UoqLDQ00/2jMWa/Xn3ciQDB4B5pT1s/d+qKcEZL0zwhw25a3/82y650B8jhA/BMAEcTAB7wAUaGAmxJBBjXHOAfq2rdoc0AiimACdkAo+z047VUBFuyuykAuCsEmNcQIPouwMtWAnN5O1BTJY3KhOy4cVERmzdHn7aV84s3znaBtz6JvKTJGmmuZu3Da312RqNRnpubm7R+/Xpddc90+vTpUpFIFGBp6EYqhRcvXlzqi4ay4q5lTYZhEtCqobongPORABJAAkgACSABJIAEkAASQAJIAAnUHYFqC7z1UZysO5ylV7527ZrnvXv3mhQXF0tYlqVkMlleSEjIvWbNmpUSE+sbw99++61PZmbmS++99958W1impqa2pShK6e/vf5eM17FspB6ME7mvdNXwe7R7VI16+ZcYz8SNO71dmzTUuPv7+YSOGcxjKJoVc2nKQPGM+5dtVTq7ttSEqW47mdQaQZpbQ4W/MsOJ5yaRy9o2VJQVexWLtjc9/Wt7uH6t9y2A1u0BGmsAmqsAVjUAGJINEKwDuCsqaaj2XcCTvrs9WwEEawG6FQG8VcbS4Wk7J+Lu4GyAdCFAqgAgWwjgrQNooAfw1wEsemALNzIGxV1bSNkn8Pr53XCKjNxwYcuWhe/YEr2mxsyZMyecoijh0+ITmwSDwZBUXYH1ww8/bCwQCAKs1yKevxaRtyJxl4xHq4aaegIwLhJAAkgACSABJIAEkAASQAJIAAkggdohUC2Bt742BqsddJWvsnv37oi8vLxmkydPXldcXMzZtGnTVB8fn8uDBg06X0aIYXk83qPGW5VHrpkRcXFx3VNTU/tRFJU/ffr0pZWtotfrG12+nTw1/lJ8GIc1cjp1aP97+1Yt15B5Go2mq5FHdwEP55ZU6yZG4POMxmI9defUeUlCzF5vtoEvp03UdINnRFctGZ996hw34UZRbmZA79SXrnza1Id/j8vnMFQyv5M8XzbYFFR419lXnvJI7OV1Cs3L+b+dAUf3T8jJyGihAGjSEaAVqZp96GNMbBI6twEQGwFaqh/77lrvKqw9gK8e4Ov7AJ3VT+7X4q9r7atLxN1fkgBmNwaYnwzQSAfQTF8Zq/Luv/LKktB799rrbtyIfGgZUZUoL8Ic+wReQmTIkG9cnJxuvvrrr78+8oOubVLlia7l5cCyrGrhwoUXqpNfRWIyEXkpipITz92nxUerhurQx7lIAAkgASSABJAAEkACSAAJIAEkgATqlkCVBd762hisbnE+Xp3YMhw4cKDn8OHDD8bExLxKURQ7bNiwPzdv3jx60KBBuzw9Pc2vZVssLurK1iInJ0d04MCBXtnZ2X1FItGptm3bHomIiKjUriBLa4z65+r1Ng+0Jp525pobZC/OXw9tE+ohy24RFkYnerY2ytS5OjddgYQHRgHHxOaqsjOyFVp9x2MDP003JF/heJ1b18I1PELLdXJm5bR3YXpgv9T21+YFTer4t0fTMLHZziLhvIq79Xbv3POhX6SQfzfKuhYQWHDbhYi9pkKau3fXh2eVyut8gFFhANG3AeLcAd7LeGyRsMG9tO+u5YwUNEBEGwA9XdJ87aoIoLUW4O0QgDMuAI3VAO4GAMr02FfX2paB2DtYr2P/kzd06Pw2584Ny0TP3crY2S/wNmt2yiM8fNuGDRuWLaosek3dJ7YJTk5OHSuLz7LsnYULFz7ViqSiGHPnzo2sLL6t99GqwVZSOA4JIAEkgASQABJAAkgACSABJIAEkED9IlBlgbe+2QrUL6wAFoH39ddfP/T7778PJJWl//rXv/7cunXryAEDBsRZC7x1Ie7Gx8f7xcfH9yssLGzD5XI3DR48+J/g4GC+LRyzlfqfYi8muWoDW8lh6EyrJmMAgnX/aaTnCgww4XOzIEsuYbGKKzi62Ud/fIePzqexAnLThBD+Sg70Hp8Dqz5uBFJXBt786j7o1dTou6PDxr+eL+DKnBgylzWZYMl3lOlQl60JIHYq5fc86s8fuu3ePveGVisrALjLByBNzpb7P25ylsx/0nfXklWiEGB8cwDPYoDucoCVDQAW3wa4IwRY7wfgpwc4fq1kNBFzz7kApJHubQCw1Q3Aiym9li3kSo8ZNerTznv2zLmq0ThX24PV/tWfpRn2C7xkd2PHzvXZsuV/oXW1U1vF16ysrDNV9eG1dQ1bGKBVgy2UcAwSQAJIAAkgASSABJAAEkACSAAJIIH6R8BugZdhGJbobgBA1QdbgfqH9HFGv//+e9fCwsImkydPXk8+Xb169dt+fn6XBg0a9Oh1bFLBW9sC788///whwzBuAQEBB1977bXdFTWBKo/tveyCVVuPn3WHoTNToGN/ebn8D6z3gmsn3GDW2pImT2vmNjT/nLKgxIogJ4UPR2K94Pw+b2gRXgASZwMknnEF70DNML8/fCZMEbDA4YCwQaDGLPAupUyHOpcWeGWafEGvP/e0++P32ZeMRl5xSR5lhcCKBF6fcIBJ6QCHHzZkm5oG8Kt/SSXv+CYAoWqAT0sJ14/3eVQGMLU5AHHUIHrz6qTKG6o9ScnZOUPYr9/Prbdv/+JcfX6G60duVRN4O3f+Tda69V/frF69emdd7ONp4itpgsYwTJ5er89asWKFqqr5OVLgJTmgVUNVTwLnIQEkgASQABJAAkgACSABJIAEkAASqDsCdgu8dZdq3a5MKpYpijL7uxoMBuByuRRN0w/9XsvPLSEhwePu3bvNGIYRkyZrzs7OuQ0bNrzXtGnTQssMa4GXYRgeh8OR0jRdrNFo0vh8voyiKDH5t6N2v3r16mkCgSBv/Pjxf5pMJh1FUaWqYp+2zsXrN389eD1ZCrPX3AA3P3OFbYXX9VMy2PRlI+AJWOg9LgN6jsord+yJre5warcXFGtpCApVdWgPMLHjSfdApzwBz8NDfyPBxNme3Dv3XNPHFcEkTqPsa26NDyQ13P/HjIuP45YnBJa1aCAWDETYnX8X4KgLwPuZAIkigM8bAhgogO4FAGvNzeIqviz2DLk8gFHl2FlY7B4qjhAaesIrODjed9++D644OWVLfXzuuN+61fVR1bOjzvv5iFM1gVcmyxEMGvS9buvWb16uLQ4zZ8504fF4wQzD3BcKhW0rWnfBggXHHJFTVFRUW3u+oLFlTbRqsIUSjkECSAAJIAEkgASQABJAAkgACSABJFB/CKDAa8NZlGdHYd1gzuKjS1HErxWAZVmz8Esqc8lcrVZLRFpWIpGYfWWtr8oqeI1GY2Oapu/YkKZNQ5YsWbJm5syZb5MKbIqini7SWkU8fOJ07HmOuwHe//G2TQuRQUU5XNBpKPAOrlygvn1RAie2e0HCabc2L0kNwb4amqvJFaQ2HJV+rvGnqUDRZraWa9ClDWF5x5tS584Ovfr404qEwHcbljRZa6cG+KARgKsB4J4QYGA+wDepJfOJ7UJ5Ym15uyVVvNZWENZjiE9vgBbg5QKAeRVUAQN067apoZfXfW8Ak4HL1XNMJsqoUrkbieBrM98XZmDVBF6Cp0+fn6TBwRf3URRlFu1/+eWXDY7GRhqcWapxJRIJ+X11qWwNRwm8tgrKleVjfR+tGuyhhWORABJAAkgACSABJIAEkAASQAJIAAnUPQEUeCs5A0d4DT8thsFg0BMhmMPhcMtLhWVZmkilFEVJq/u4/Pnnn50yMjI6Tpo0aSWXW+5y5S6xI27PzjutXskt67db3XyemG/QUR2ufhYUoDjtxinKESYnA+dq79VXoXUPhfXYoQd/aqPNcoN9f5QVQz8JAJCw5dsrRLQG6FoEsN4fIPc0wBFZVawVHudBqnhJE7ZgK/9c4t1LbB7I9VkAwC5PgKvxFXHq0mV7UHJyu/zc3MbmV/RJ07UHD8IMt25FpCgU3lV+bd/h51LnAasu8JLUW7U66EN+8vlabpMmZ9JjY791WGMyEtcemwQinhoMhqTFixeXX9FeDdb25FHZMmjVUBkhvI8EkAASQAJIAAkgASSABJAAEkACSKD+EECB9+FZkIrckuJb1lwp+tCOoVIbBluPsjyRl2EYDwBIKC4uVnE4HG+xWCwrL55Op1MIBAJxRSKwrTnExcV1zc/Pbz5hwoRVtvgnx8fHvxZ/5eq/c8Z/c6tCv129mjJX1/KEpSpsbc3Jelz7K58ET+r4t0fTMLG50vnq37n87Q9ezT4f+sUj64Iut/cHOf+tdjuw/90ywimpqp3dCODi5YrX/tq/5N6n6VXJ78k5lniWO0PzAf5yATjpDHBLAhCqAth+y561XnttYQuRSCExGASmwkI//dGjUx42erMnyvM2tnoCrzWNxo3Pitq3jzu5bdu3UdWhNGnSJKGXlxf5/fWx9csXIppeuHAh6dixY09U8lcnF8tcRwq8DMNkLV68uMRDGy8kgASQABJAAkgACSABJIAEkAASQAJIoF4TQIH34fFYbBZqs+GZPfYLer1eQ0Te6jxNSUlJ7gcOHPh42rRpH/F4vHJLeHU6XdvE5JT+txJvvKTmiow5769OLNdv16Cj4HScK6iVXDCxHHD31UOnQfKyVgo256tXU6Pvjg6bNI4h3cvMl7nB2neU6VCXxw3WPItSpd0P7Q/duX3ew0pZMnKlF8AOL4DDCTav57CBRFg+6AJw6uFr+V3lAH3kJdXBDboAdCoC2Gm3UPbSSzHBwcFX/WJivj3tsFSf2UCOE3gJgq5dN0sCA69+ExOzcFdVkMyaNcuDx+OF2TtXoVBcqE5DtcrWc5TAi+JuZaTxPhJAAkgACSABJIAEkAASQAJIAAkggfpFoE4FXoZhWKLjkYJZi6ZH/m5LdamjMFrlQELW6tomk8mHw+Fk2bqX6thFxMfH+ykUCtmVK1cm9+7d+9uWLVvKrdfN0xS/lZaW0f1S4k2xSiDjaF597x6EdVNWmNuxrR7gHayD0C4lVgKXjzqDVkHDS4PLaTpmww4rEniXUqZDnR8LvCTSyD9+6PRX3PuJCoWPavHiY215vGwhy2ppkSi8SKe7JKNpT0Yi6fuokZ0Nq9s0RKsFdvp0uFcyeGRTgBtSgKYagO5ygAFygH5tHgu6xIuX2DUMCAWYk2aPHUTv3j835nBMokOH/o3Vu2bWjhV4ScQRIz7zk0hSe65fv77C37/IyEhup06dPDgcToDRaFSRilbyWZcuXcKrUk1f08KpIwTems7Rpl80HIQEkAASQAJIAAkgASSABJAAEkACSAAJ2EWgzgReIqxWJOQ+7Z5du7NhsF6vNwoEAuJzW+uXyWRy5nA4RbYuXNVcY2JiXs/Pz+9E07RSq9U2CQkJWTdkyJBHlaE6ne6lmAPHP8mWeKug/+T0pwq7JFlVPhd2LvOHjv1Li7lHY7xh3LwUcPGyrXmbsoAG0o5O6mYkYTtc/TR4YseT7k1bis3/vnhKwdt5/+Xciy2+um/NaMSxH9tfOTIw/9atma7bts1zcnfvqGaYTD5NOxuI0GsyFXNEog4O97DV6cDYvz/cKMmlVTuAwbkAX6WV/Nsi6BJv3nMuAGlnATa4A/zkDzD3AcDgUoJ6RWf+r3993erBg1baixdfd1hjPVufr/o7zrEC76uvLvPw8cnKcnU1RBFPXC6XqzIajTqGYXSXL19WtWjRQigSiQK4XC4Rdx9VuhPxk/ybfF4VVjXdvCwqKsqHpunmVcnNMgcF3urQw7lIAAkgASSABJAAEkACSAAJIAEkgATqhkBdCryGimwCbKlUtbZUIH83GAzA5/NJByO7/HMfeu8C6XNW20dgNBr5NE0X27JuVfP84Ycf5ru5uV0YMWLE76Ra+uTJk827d+9+y1pc37dv37A8hjMu/bM/r9iSCyjyubCrGgKvxd7h/nUpsCwHQrsUme0dWIbT/vqXQQ1MNyRytZNU49TIqBEH6eW0lzw9sH8qsX943GDtcylA39z9+7dxjdwi7qzr3VwTNQnmM/xP4BfGAf6fydWGIs7sGwOcbqjPcD35AeyKsNNFXoIG7JoH80S/pn9ltruQcJ1MC5vvU3jxG7DTEyKcc4vTqM+axCp7e4wqPpy3lb8jY6loUYu/FBKus6m0wEtmE+HxkBtAmuhxczULwTcblfjwMhyAIh7Al8kAoVqA1tqSEcTaoZe5QnrcuKgIo5FH/sqcOTMy7f79tpk2nYODBrVqdcjchKzsde1aH5uryx2USgVhHCfw+vjckb7yys+Mpyf3k5rNufzoRqMxKTo62uFcHSHukoxZllUtXLjwQl2wwTWRABJAAkgACSABJIAEkAASQAJIAAkggaoRqEuB1+YKXiJuGgwGlsvlEiHW4dW2Va2MrRpyALIflmVJlarNlhBVyfH7779f2q5dux9feumlxIrEdLKHU6dONX6Qmb0k5atjF23e04mt7uAZrH9k0RB/2Bl0Ghpeeq1yiwaLvYPZnQMA9Dra2t7BJyG2YdvIRh4e7dqYK4Gz/znHTbgiz22fmS/KPdeEPndu2HWAv5wABij274cWm7I/dmINOfzJQV+rC4xGw2dJr7p80WyrYm/OZrNqOiVwvpaItcfytwvmN9uhnHdzuCzSfYSeiLiW/ZL79zUJdBfXgcze7NXC94O/U392a4TszQafa8JkEeamWE8KvOTTq6LHoq0lmk84gMQIMCkdYHIuQGTbkr8vDwT4KAXgtBPAP24AJy6NG7e6w+bN0eZqaomkQKRWuz0UgG0+iWoNJOJujx67krlcbik7CJPJ5HX7dqMO+/bNKCCiKFkkK6uxw6uiK0uex9PSXO78AD5fx/X1HaowGLhsYaG/Nj+/gaayuRXdHzz4O++GDR8sEQqFtV4lXRMCqqPEXcKLZdk7CxcufFiVXlXCOA8JIAEkgASQABJAAkgACSABJIAEkAASqE0CTxV4a7LxWGU2DJa1SUUul8ulSIUt+cxRAm9deO9a1qQosp3KK4YrY/S0B2XlypVzQkNDd3ft2jXhaeIuiZGfny/Y/tvO7fT/9ifmy/xsE85IFe7fcW6gVdIlTdb89NBpYOVN1vRqCo7EeMLAqdmQ+I9ZOITmXVQQ820DGPJ+BtC0qWXmzrB2b4161GzNZDLB6S+Xm1rn8+h/Dr59Pycn5JGITAReikqWMEyqQCLpWUSqdhfcHu08Pegr7YaMH3mvek/VEYE2R59K/ffmSNncxmuUC+5MkZGqXrJ0D7dhxUT0LSvwdnLpX2wRhC2cyxd4yzuFXzwB3s4tubPVDWBWE4D+eQB3fQBaGQEExJdCMXas0nXLlsWnavMXvuxaERExDTt1OhsrEon+KnsvKwui5HKXJi4u8tt6PaewoCCgxZUr/Yw1KfR26BAX4OmZqRSJlFInJzlwOEBdu3bCyDAmTdeurfcyjFCg1/Nasiw0USg8tLm5wcYzZ0Y8sjkJCbnglpMTolKp3CqsjO/YcW9A166Hfitvz7V9FgsWLDhW3TUd4b1rySErK+vM+vXrddXNCecjASSABJAAEkACSAAJIAEkgASQABJAArVH4KkCb1WqRm1N3RYbBltjPW2cpfqXoiiTReisjnBa1ZyqwrKqjDZs2DBeJpOlv/baawcrE3ct+1m1Zu1G6b8XqFJaDrDv9XEi2FI0AE/4sBy3EkJVFXjnLzd1yjZJtsUueeQdTFYiAq9AoOZxOBLWYskwxGMw9PN9X/nZrYmSYFGogVTwJihPcxfenSr9pNF65ff3PpB+0Wybktg1WKp5W8kiDBaLhulB0epjeb8JgsShxn256wQtJOEGYtNAG5wNjz147XkSSJVvgjdAgBdAaxYgm+/icpUnl1P3AYal2BPJUWObNTvlERZ21OTsrLrl5cX5oaK4Op2uMal0ZVlWp1arfRUKp/E5Ob6NrlwZyDha6O3Va41LWNiVyzRNX6JpuoDL5RZwOBwt8ZAm+Y0ZM2a3dZ46na4BAAQUFdET161blDlw4HK3Bg3u39dqeT4ajVSUmxvMadjwmkdRkWvBrl1zcyxzIyK2NOzU6Vy5oraj+NoaxxEC76xZs5pTFCWvrv9uTVQX28oBxyEBJIAEkAASQAJIAAkgASSABJAAEkACVSdQWQWviYS2pdrU3hRqQ2Qloqql+tdaLK2qcGrvHi3jq+KfW5U5ZL2dO3f2UiqV/mPHjl1vq7hL5m3ZsuUrQfd/Nbj92sfJVd2nzfMs9g4WiwZi7WBl7+CTtCO4XY+G7u5tSLUrQPapc9y08/fUIVdo4R+7Z8Vbr7Nz56mXRCKKkpugeO7tKcJZQV/pW0jbsUajkpuju8396O5MivjqevD82WBxC+OXTbcriZ+uJQbx4yV/JyKw9WcaVsHJ0afTxKphbep/xaQSuDEvQl81gVdNAcSEAUylAM7JvLzcqZyckCKA+SaAGQkALuZ9Vn65dgVYehNgYl7lY58cIZPlCEJDT/KbNDnnJJEwe2Uy6jSPx7M7FhF9FQrR8Px8z8B799pw8vJ8NQUFARqdTma2srC+pNICvpdXspSmiyml0ksnl3vrrMcRUdbXN9l57drv7k2cGOXv68t9u2yMigRe63E5Obp1LCu84eMD0eRzhmHcGIZpLBaLzxUVFb9y6lSfflevDiwg63l7Z6RZxlWFoyPnOEKlyOsUAAAgAElEQVTgJfnMnDnTRSgUtq1ObmjPUB16OBcJIAEkgASQABJAAkgACSABJIAEkEDdEajUg7cqlaf2bIdUjVEUVfKqfg1eVpYM5lf/rZuM1cSyD8Vlc2hiMyEQCOzyDq6KCH38+PFmN27cGDx16tRv7BF3SY47d+6cRPs16pf47zU3a4JHqZgWe4cH1yUlTdbCi0rZOxh0lM+tvUEufK2E5hhpOe1dGKgz0HBAJvrn9Jgbj2Ot8oyLCw9OpfKM0XffkX7VMNrowfczGY1ys/3C1vx9jMmkp95q+KOCVPASb10i1K5L/VxMhF4ypqzPrsXKYU6TVaq1Dz4XO1bg7S4F8C728sqXlAi8X5kA3rdR4G3SCcBTD7AxCaCRTY35rJn36fOT1NPzgdbVtSjOycnJdq/lpzwMROjV6zmdGEYYYjCAX3ExTSsUHkxurj/F4+mNvr7JtFCoUQuFxutcrlGr1fKDDAZOgMHA5RUVeTAajVTasOHtJCK25uTofqUo6qSHB39V2SVtEXgre2YzMkzzExPDfcPCjnt4ewuHVDa+tu47SuCNiopqS9O0S3XyRnuG6tDDuUgACSABJIAEkAASQAJIAAkgASSABOqOwFMFXq1WS6oa5Vwul0NRVDDxjuVwOGpHpkuqxiiKauzImHUdq6rVt9Z521vhnJKSItu1a9f86dOnv2ePuPvee+9NoWla8ODBA6+bt+90MUb866F3rOMpalkTO/1C0b1HkZUFNHAoAGkFFaxW9g+v/L2hefLhCF1iYo/7jzNr0mnv3iOG/6W+KTtZdPiRZ68nzxuWNP6ZEYraq6YndHHJLc7kWGwWSPUuqdr9Nf0rMYnzhv//aayrd60bsFnGVcWioV27P/w5HCNHpXLTZ2S0KFKpFjUBiHAGeFXj5XXXOScnTQ1QmAswxAaLBiLu7r8CMK45wDf3AHqZxWlbrzFjPgl2c1N8JpPJUm2dU5VxRqNRajAYvI1Gow8pouXxeHd4PN4TTfesx4nF4ko9iB0h8JL9aLXaAeRnffDeJXkwDJO1ePHipKqwtp7jiOpdEk+n011eunSpvLr54HwkgASQABJAAkgACSABJIAEkAASQAJIoHYJVCjwltfQjAiXRqNRzufzXW1Nk1SyEv9bAKAsVbOW2CzL0jqdTi4Wi2W2xqurcZamb2R9llSdgtlfgIiKbFlBtbpVz1Wp3rWIYMOHD99lT3Xy3LlzP6MoSqjT6fjXEhJa8Zt11LBcgY2WAfadho41GfsfL7gBJcKtCXjCR1YJlUUa/tfKdif+nJTyuMHaB8EANyS7di2SuLq2MdsrqNXHnfn8QHODKB6vod4SU6M5KxOLW6sARDavV14+TzZZI+EmNgJorQbophw48Ky/VFrAymQF0qyshkKW5cqdnPI4Wm2e5MiRWJFQ2M9oMLjyioo8tQBGDcA7twACK6nGJeLu7fMAG9wBvm4IoKUBNtwAeLlSkVckUnFHjPimoZ+faXxlfOvzfUcJvPVpj44Sd8meHFG9S+KQ/9ujo6MvP40TEZN5PF4wwzD3UQyuT08U5oIEkAASQAJIAAkgASSABJAAEkACLzKBCgXeikRGYjfA5ZrfgC/3slghEBG0IlsCIpaaTCZSDSykabredmwne3koTpv3StN0uTYLhJVF7LUWsqvyYOn1eo1AIDBXl9pzERFMrVZ7T5w4caU9FbwWgZestf7I+g6bi36n/vtyrELCd3kkhuaoU6nZ+191mtN1pSrMO8Lss6oulnM+OzpW9mbb/9OQz8iY6X/0dM5Vp1Of9dyo7B0ysvhw8jb+juvLRYv67zHH0xqN7IBJm9SQWiwFg4mCZq5yGNsz1Sz2VnKN3bs0Ysum/z1ssHZOAjCwDcCSW/v3T/QSCuHRuSiVB12Fwsaa0gLveZlI1EJNGrFVts7T7pcWeBkOQMsOAL8mAux1bdDgt+D8/GJWKGymE4maqdLTJ6UClAjPQqGSy+N92VAs1oqysz0KAMj3A1wTQJwHwKcpAIMrqJq0iLuWrL7zATjpArCz0qpPqVTBGz78fyE+PuzY6uy5Psx9HgXep9khWETU8+fPJxw7duwJX+OyZxIVFeVT3QZrlpikmR4ReknTttzcXLmnp6dLdHT0o8aL1mKyo+wl6sMzhjkgASSABJAAEkACSAAJIAEkgASQABJ4lgmUK/A+zR6AZVk3Dnn3nMMpepY3bkvuVamktSVuRWN0Op2CiLscDqdiBf0pC6xcuXKOyWQyTZ8+3dxoypbLIvBuStrkNv3I9Gahbh2Niwf+UWQReImQO3v/a04piiR6YZ84hbWYq2GUHMtnRMy9L79Bd/Hvx+y9vU74fudotbUATHKRJ2cKBw/NNIGwQ4lopT3JhfZpufBG36faFIRkX3MLPXwtqHSDtbt84kW7fz+0sBZ4LXs2Ggu5NO1qYJh7AvKZteBrC5fyxjwWeIke3bQjwO0LZNzYsR+HXb/+cvqVK10UAEedAP6RAVx0AkgXALybCvB+TsVrjm0CEKoGmJdRekxZcZfcHdoM4L2Myqp3ORwDZ+LEz5r4+JjGVXWv9Wne8yjwPq2h2dy5cyMJf3ssExwp8pY9eyJGe3l5eQCAj7VfelUE3sjISG6HDh3MljyOsKeoT88p5oIEkAASQAJIAAkgASSABJAAEkACSKCuCJQr8JpMJsPTREaWZZ1IESdFUUZHVq/WFYSK1rXXB7c6+ev1+lwejyeqbsO577777scBAwb8NzQ0NM+WfIjAW6QvkvxwfmUbf34obEpdQ3/Zb/ujCt41lz4XaYqVnPtFiVxLte6eW6sFYV4vGX44GyWxfFZW4O3k17f42P2dgvkvx5ZYCZiMkHc5QzZsWqDmUV4mEwD1pQn+b0ICiJ0qtIWIuLk32LRfKi7dYK0kSv/+4MTjmUtiH116/U734uIYb4oK0gKwHIlkSbItLCobwzBg2r8fFACeEQAzzaK0UKjhvvKKIOC33z6z8pIl4vMXgQB5PIBv71sqeSuO/7UfwHUJwJbbJWPKE3ePygCW+z+terdVq0PE+xbatj0i9fc3TahsP8/K/edU4FUtXLjQ/AWB5SIiLcuyxALBfI4AcH/BggVWntMVn1hNCrwVrWqvwDt9+nSpVCptbvk/zpE2Fc/Ks4x5IgEkgASQABJAAkgACSABJIAEkAASqAkC5Qq8xEGBpulSolnZxYlVAxGC7bEDqIkNODpmed7Djl6jbDzySjT5jKZpl+qstWHDhrc9PT2TBw0adMjWOETgVavVDW7cexCUoEoybc7ZxPmy1xYlqeAloi0Raed2+0lVthr3aRYN0zstUB+7t1MQ5NrcuO/2r4IWHp0Ni/rFKQxX8lwnvyNl8wT+Si9tqhND0WyhcLUS/m98AtC0qSJf3nH7lkRs3hD90J6hsp2RKtd8PkCyCODDBwAfPXq9vLKZj++fFwNMbg7gxgAIWIBX8wBmZD++/7X/478vDRoxYroRgCPYvn3eCYD/BAL87QIwOxVgaKGvb5JMKi0QKJVeOrncW6fTySp45T7OBeDrIIBCfonnbtnr6dW7RNzt0WNXMpfLvVZfmojZzvvpI2tK4I2NjR1sS46jR4+Os2WcvWPI/58sy6pompYzDKPi8XhSAAi2xDEYDHmLFi1KIOItqZ6tyPe2LsRdkiP5f4vkRP5OfHmJvUPZqlxi6UDG8Hg8IWmmaf3FIQq89j4xOB4JIAEkgASQABJAAkgACSABJIAEkED5BJ4QeGvblqC+HUxdCLxV9d21Zrdnz57uCoWiw7hx45baw5QIvMnJyWEFxazzTbFSu+7yV2KLwDvvyGjZiZTf+ZZ4nhJ/dsUrx4u8JA3YsgKv9ZqWqt8cTTr9fpdo9dr4L8WvNnlT1zjTyWn0uDQTJWjLcopNlN503qTspEoFIwMV+fLaJ+5aV7kekVVmZVAxJ1JRW8QFeCMH4JXWAJcvAriWU2HcpNPQoW8U5+SEcLKyjtF37hznAMxIBXgvu2HDi66tWh1iRCLFDaFQdb24WNLaZOI0MRi4QqXS01hQ4M8/f/5fuaVzSOcB+DNP5kX2NTcEICYRIKTcpmxE4H355b1xz5u4S1g89Jf2nzp16sqKzuz48ePNevbsedPWZ3/JkiVr/Pz8dlc2PicnJyIoKGj34MGDrSq0K5vlmPtEMDWZTPet/XXLq5p1VJM1R2RNBOtz585dtngHW+wmysa2iLvEb5jcw4ZtjqCPMZAAEkACSAAJIAEkgASQABJAAkjgRSVQnsDL8ng86nkF8rAJHNmepeEWVdf7ra6ofvjw4RaJiYlvvffeex/ae24WgbfIxHW6wcvXWQu8lljlibkVCbyk2dp/j4yVzen+k2rtpflii8A7uNEbxa00vqIhg/fodDqKq1RKtc1apIiVEkqbkfY6tzxfXvvEXZKtbR61lTMiAq9Zdgq2WDEAfJpumde378/NTp/+3LNv3/dVqan3uRcvXmEAehcAfJPaosURp9DQvwVCYdFuLjd/zYYNG+5arzdp0iQXgUAQxLJs56ysJu/t2RNVUHk+ZMT0hgDxspIGbe2UAD/es543atQXvoGB6tk0Tatsi/dsjfr5559n6vV6b39//0PDhg07bJ396tWrp2k0mhAej5fbokWLuMqEXiLufvTRR1NsIbBs2bL/9e3bN9pWyxNbYlZnTHkCLxFJhUJh2+rEdeRcUpmsVCovr1ixQlWRwGup/iWVv2Tt6Ojoy47MAWMhASSABJAAEkACSAAJIAEkgASQABJ4kQiYBd6HoicRPOtc7Kxp+NUVU2siP1ty2rVrV08/P7+Uzp07l/LkJNWNBQUF4e++++4nVcnN0QIvqfqNDB6q7x0ysphU8v565VsxsWhY3m1DMS9HTPXoob8MQCpSlTSAkSMWKxoKJG9ShdLAEmHyoS/vgN60Ifl4P9WtW12f2oDt8Z4r96i1nY9F4LV4+y4NAsg1W0R06vR7Az+/JP+//lrJFYmCGLm8SZ5QODuzRYu7oubNT/G4XO1PEgnz68qVKwsrW++NNz5458qVgdOuXOlf6djHsYi/71YPgINuAEcTyOcDBy53a9YseblQKLxT2ZrP8v3r1697XbhwoU9+fn5vd3f3wx07djzUsmXLHItge+zYseaJiYmvkz1WJPTaI+4mJSW5Hzhw4OMZM2bMqS/cSFUvwzB5er0+iwiolrzqUxWvJSej0ZhkXX1cEUMi9qLAW1+eMMwDCSABJIAEkAASQAJIAAkgASSABJ5FAmaBty5sCeoKVm02TrNlj7aIuykpKbJt27b9IhaLE/V6fZBAIEiRSCT3VSpVEzc3twtjx46tskeotcBLBTSrsepPvk7BZ9Pkgq5dT90COCcF+PE+gIoC+KoTl/s+5eam5yuFzlotJSsGar5paBcd/9AfsxIVCh8bc7JU7+byAEbZWBVb0QlZNzkr3fBMKi3gv/pqdLvY2G/PSqW73du0UZmCgq4pxeK85atXr95qy5lbjxk9eu6fV670C0pM7JVj39z5fgAUdO0aXNSq1dU/XFyo4/bNf7ZH//bbb73T09P7kK8ExGJxqrV9Q0VCrz3iLqETFxfXNT8/v/nkyZPX1EdaZ86c+dtihVDfqnjt4aXT6S6jRYM9xHAsEkACSAAJIAEkgASQABJAAkgACSCB0gQ4H3/8cTfSMO15a5ZW9qBJ4ziDwcAKBAK6vjwEtoi7llyJx+iNGzcGT5s2beG5c+eCMzIygoKCgm63a9cuozr7IQLv+QsXevBbdCkCmm+qTqzK5vIe3HIa1Hd7jlz+xW2ABb5EoAQIEAA4+wIM0Lm45ogNnH/A0DEnZ5BzrsvO7fPKaTZW3iqkendq85J4RKQm+7giA3gjA+C/j6wVKsuv5H7F4q5l/siRn4Xp9ZIikagoUSzOXr527doDtsUuf9T48R9Fm0z0wNTUFvqUlLZUSkpbc9O9yi6JpEMbPz/DfYZRPCHu1lRjsMpyqu37Bw8ebNW3b99r5a1rLfRqtdpmttoyWGKtXbt2sru7+8268N+1haO1MBoZGckNDw/vZsu8+jymPAuK+pwv5oYEkAASQAJIAAkgASSABJAAEkACSKA+EHjCg7c+JOXoHPR6vZHL5VI0TRMD03pz2VtNvHPnzl5KpdJ/4sSJm1iW5VAUVW1BtmdkrwOCJm01tNTFUNNgDEV5/JnDZ1PXrm4+DxDtC0DSn5ENENUKoBVpYkZ7eRlMfQbekaXdb19w4viERNtz2upWUrlLxN4vggDOuwKoT9o+n4wsX9wNCrrsYi26RkTEurZseWTNqlWrltsX/+mjp06dGqnTOb1iEXsLCwPEFc3IzQ1WDRiwJufYsdhbZcekpqaOj4qKGuHI3J7lWETojYyMTLJ3D/XNf7ec/O8vWLDAbNnyLFfwWu8LBV57n1IcjwSQABJAAkgACSABJIAEkAASQAJIAOCFEHjtqZStzYeiKnlt2LBhvEwmS3/99ddPcrncaomyfx48vN191EylJHygTRWj1WXDsKxJ/sW/myack2jV6vXXS+K9HQLQWw7wqhyAFFcLWReXTJlc7qu0f713QkoqdzkmgFA1wNpSDc6eHu9Jcbdbt40eDRrcEJhMsI/HYyI3blxktn4YPfrTwNjYbxrZn5/tM4jYy+FwzA2oyrleNhjEPb29RRPLu2mvFYHtWdXcyNjY2MH1qeq4PvrvlqVvMBjyFi1aZPZhnjNnTgBFUY1r7oRqJzLDMFkXL168Y7GeqJ1VcRUkgASQABJAAkgACSABJIAEkAASQALPNoEXReBleTweeX+/Xl32VvBakl+5cuWcli1b7unates9mqZ1VdnUyXOXNp8SBethwuc2NjGryipPzhn4e3TbMwf8lIWFPBUAywEI1AMcdwb4ywPg1oXqrdK2HcDBawDXRAAv2yEQW4u7JV6+3bpl8kNDj69ftWrVEktOEybMusIwAmlNi7u2MJg0aZLQ09PThWVZF5qmXSiKElrPqwmRNzk52eXBgwe++fn5vkKhUNWjR494mUzG2JLv08b8+eefne7cuTPaYDC42GujUN21K5pP/Hezs7Pbvf322z/U1BrVjUsaruXk5Fz28vLyYBimhUAgKK5uzPown2VZlUqlSrJuIlcf8sIckAASQAJIAAkgASSABJAAEkACSAAJ1FcCL4rAa6jPHsNVEXq///77pcOHD1/s7++fau/DdSnx9qd/p+S118yNuWrv3OqMD0077xV89J7vvj8+uAKgpiwVuwDJfIDwDgCxCfYJs9bZ/CMB+CoQ4A87bB3IfGtxl9g7LPcH2Jk0cuT/eZlMtzpu375dW50918ZcIvb6+PiEl12rqiLv1atXfbOysnwKCwv91Gq1j06n89Xr9b4URekEAkGmSCTKZBhGqlAo2kskkiRvb+/4tm3bXgoODlZUdb+WXKuac1XXfdq8ZcuWLQwKCoqrrx681rmbTCYBh8PR1wSHuohpMpkMLMveiY6OzqqL9XFNJIAEkAASQAJIAAkgASSABJAAEkACzxIBTlRUVHeaputN47GagFcVK4SayKOimFXJ75dffpkRFBR0tH///uU2mKporZSUFPcDR49vzF964Wxt7pGsNfTgT23O7R+VmZbWIufJtVu1B/DXAfx14/G9r/0BPrWxSdrXfgAsAMyzo+mctbhrztBcvevjE2jq1WvtzZiYb8fXNqOqrDdr1iwPHo8XVnbuzz///FFRUVHXOXPmDCt7Lzc3V3jnzh3f3NxcX4VC4aPVav30er1PcXGxL5/PzxQIBFkikSjDyckpy9PTM7Nx48aZnp6eT1SLHzp0KCwtLa19UVFROx6Pl+fh4XEpNDQ0vlWrVnYJcytWrPg4ODj4SFFRkS/JdcyYMburwsLRc9auXTsFAEyTJ09e6+jYjoxnMBgoLpdLfgGem8toNMqjo6MvPzcbwo0gASSABJAAEkACSAAJIAEkgASQABKoIQIvisBbLy0ayJkajUZzozR7GsCRV+X37Nkz7+233x4rEonMgpit1/bt2+dBm54hd0d+ZW7OVFtX6erd8lZ9tyHABSeAb5NLqngHtABIlgD8lFRxVe/YJgBXnACuXwR4JRTg/x4AvKS2bU9lxd3H1bvt2+9x79Bhz1erVq3aZlusuh01d+5c4tX7hF8vaRJmMBi8uVxutlQqvUnTtF6r1ZqrcVmWFZJqXKFQmCmRSLJcXV0zfHx8slq3bp1ZdjfECsBkMunITx6PR34aiouLVWTc0qVL5Ra7iMOHD0dkZWVFKhSKDkQUdXFxiQ8JCYmPiIhIfhqh9evXv6FWq4PffffdL2NiYl4nY2tL4F29evW0wsLCHlFRUWMqypHYNaSkpLzer1+/hc2bN8+v29Muf3Wj0UiaFJL/R56HL+vuG41GF4Zh7pPnqz7yxpyQABJAAkgACSABJIAEkAASQAJIAAnUJwIvhEWDXq/XsCzLEQqFLiaTqZhUzHK5XIqIqhZhhBwKy7ImiqI4tSmSVKV6l4hgLMuyI0eOjOHxeDJ7Hqh1G7dsLZ76v6zC0J7mhmG1dT29epdk0SsMoLUSwIsp+XPIFeC+CCAmESCkAm/RiNYAL8kBhCaAPzwALsfbth+y1vd3AVpb2S+UVO8SMXnw4G+d3dxuD163bp3d9he2re/YUVFRUW2JD29FURMTEz1u3brVzGAwCNzd3TMDAwMzQ0JCzMLZw1fhzWItTdPmz3Q6nfnn5cuXVVVpdjV9+nTp6dOnW+fk5PRTqVRdGYZxd3Z2jg8MDIx/+eWXzU3ByLVr166eycnJb4SEhPw6ZMiQ4+Sz2hZ4bbWGIAwPHjw4pz5bNhiNRj5N08+8Dy9W7jr2/weMhgSQABJAAkgACSABJIAEkAASQALPP4EXQuAt7xhJ5azBYGC5XG6pqjci+NaywGt3dfH333+/uH///v9p3ry5XWJOXl5ewI7de3+WL7t0rtxHW6+mgKJNwCOCafUvUrWbGNApp3T17huNAW5IAS5YvXptsVew9MFb7w9w+zzA9IYA8TIADgC0UwJ0VgB0V5YIvsS3d1xzgH+uAhB7hxYqgK23Ks+6PCuHx9W7Tk7ZgoEDl2m2bv2mT+Wx6seIjz/+uBuHw+FW8JybxVqDwaASCAQGo9GoYxhGJ5fLdevXr69Sgz57dx0WFtYoNzf3FY1G06O4uDhMJpPF6/V6b4lEcn/SpEm/WserTQ9e0twtIyOjo0ajCTYajUKTySStrMlbfbZsYFnWjaKoWv3ixt5nwZbxBoMhb9GiRY++CLBlDo5BAkgACSABJIAEkAASQAJIAAkgASTwIhN4YQXeCsSwWn/N2ZYK3pycHFFqaqpHfn6+R1paWjuDwSCdNGnSIj6fz7fn4T0Xf/ntSznKfvKPt5f27TXoKPj1UCCkFkvBYKKgmascxvZMNYu9VbxGH1jWTieXUpRrsUFk0Eg2b4g+XRKKCKwrGgBcuwDgZgS4KgL4oBHA0YSSe/vdASZkAbyV27DhJdeMjGYKvT6LBvjbCeCs7LHgKzMANNICrLhne4rWa1nPely9Gxp6wqtjxx2rNm5cvtT2uHU3Mioqyoem6eZlMzAajUn1tEGVxM3N7dXg4GB1nz598iiKElpyr01xl6xJ1vP19Y0zmUwciUSSl5+f31wul0dUJvJaLBtmzJjxcd2d/JMrm0ymQA6H86A+5WRvLqSi/OzZs2eqUjlu71o4HgkgASSABJAAEkACSAAJIAEkgASQwPNCAAVeq5OsKx/LsiLvxo0bR+t0Og+9Xu/OMIwHAHBIAyuBQJDH5/PzRo8evVkgENjttbn/5Om1133amYpHfFxaBFq3NxiutvIAYQeDGYf2JBfap+XCG31Tqvqgj96zrFvs5m//Dgi44VW6qRoRcQ+7AQzOBfggu8SawWKXQHx4j7gBJF7s0WO9U3BwfFJxsaSpQuHJSU0Nk2RmNlHk5QVrAO7ySwTfiXnW+XG5ekoslvPEYiVPKFTwRCIVLzGxR5mGbmW9dxf6ApxxBtiZRGL177/COTDw8uRVq1bV++ZOxApBJpO1ta7eJQKZUqm8vGLFCrPtQn2/Zs+eHcblcj2io6O3REVFja2tfIm426tXr3mnTp2a9t57780j665du3ayu7v7zbt3705u1arVsr59+16pKJ/Y2NgBGo3Gf/LkyWtqK+fK1tHpdP7FxcXtTCaTv7Oz88+Vja+P9xmGSVi8eHGp3+v6mCfmhASQABJAAkgACSABJIAEkAASQAJIoD4RQIG3zGkQv16BQCCujUMiNhFlm6utXLlyjkgkyvLz87smlUqzAwMDC7y9vYlYRxGPYIt3sL356fX6htv2H12Y/tqsVGjXu+jRfGLL8PX+MGDeLvFHYBkOgAmA/paF/5uQAGInc1WzrZeP/IG0e2KcT+61xtJjRyaXEUm/9gf42xmgkQbgpgQgshCABYB5GWXjjxs3x3Pz5ugw8vnUqVNDKYrqLJd7DDGZ6EYZGc1NarWL0MkpTyESqWiBQMkVixXmamMOx5gJQOWxLOQ6O+erU1JaDdq//73H+wWLwPuDN0CsF0ADPUCM2dqBCMQjRvxXFhPzv/a27reuxkVGRnI7d+7clqIoqSUHlmVV586du/wsVT+SfXTp0iV8zZo1MxQKRRsXF5czISEhZyIjIxNriq2lUthi0TB16tSVlrVIY7q+fftGnzx5cqxWqw3y9PQ8ER4eftziWWwZl5SU5H7gwIGPZ8yYMaem8rQlbqFGN4YBupEROMGFQle1juJK3dV5Um+a+VQoFN6xjpGt1P9UTPOEDcTUJPK5Xq9vJBAI7tqyTm2NYRgma/HixeYvW/BCAkgACSABJIAEkAASQAJIAAkgASSABGwjgAKvFScikJEKyKc1rLINq22jyvr9Hj9+vNmlS5fe9/X1PfgwAjVixIiDNE1XuxozX8+O3bBtx7ji+XsvgtjlsWj7SOCdSoOmgLntqboAACAASURBVAvFGhqMLIB4uQG++vdlkLqWVPXacA07tqKFQKUXZKQ1yzh2bEp26Slb3QCWBAK8ngvwaTpA19YAREw+90SVZFDQZZfu3Tce2rRpSVTZZceNG+ckFos7A4Aby7L5FEXlGwyGfJVKlbd9+3arpmklM8eM+c+mo0cnN8vKaqwCCO4MMDwLIM4bYHA2wFvZAM30ZBwRd9u2/dO/efO/d2zatGSuDdut0yGzZs1qzuPxfCxJPMvC2KxZszx4PF6YUqnkHTlypEtmZma4Xq/3d3NzO9ukSZMz4eHh9x0B+8iRI2GXL1/+0NqCoawtBKniZRjGxdnZ+S7DMCKFQtFEp9M14XK5+R988MGH1nlYxODQ0NA6qTjN0hqjrvq0bZLi2bwgX+prfvbJFywDb2xXeot5X1rnSsTddd2jMsln404vbcjjmK4reJJmbsWKsx5i/ipH8HVEDNJgDQCyTCaTx4ULF5KepS8rHLF/jIEEkAASQAJIAAkgASSABJAAEkACSKAqBFDgfUiNCLsajea+RCJpXBWQVZlTnv9ubGzsYEus/Pz81p6enkkjR47cXpX41nNupGWv2n3ppgt8tuPJ5kVr9wbD+SBvEHUqEXOLT3Oh0VU5hLvmgndDHYS01lS2fofkIwE+p3O8/9j74cXSY9N5AP5MyWfW9ghvhQBcdAK49IQVwujRnwbGxn7TqLI1bbk/YcKsKxs3LioAcO4G0KoIYHQOwHtm8Zk0VPP3v+kcGJigd3N7ADTNHHgWxF2S+9y5cyMt+ydfTCxcuPCCLTzq65iZM2e68Hi8YMuXK/fv33e6cOFCl+zs7HCj0Sjy8PA427p16zNhYWFlvjiofEdxcXHdU1NT+/F4vIJ33nnnO+sZq1evnubn53dh0KBB58nnS5YsWcXlcuVeXl5/W49TqVT+U6dOXWH9mcXSYfDgwacqz8KxI0j1bZLQd8a+NuOfaKr2r4urPX0Y+T5nIf8Psqq1uGvJggjBWS6Bqol/L/ZP+OfY8jZt2tzx8vJ64gsSx2ZdeTSdTnfZ8hyQ/5MNBkMSWjZUzg1HIAEkgASQABJAAkgACSABJIAEkMCLTeCFEngZhiF+AORiKYqire0RjEZjKk3TDWrzcSAC744dO4ampqZOmDNnzoiya8fExLyu0+l0b7755oHq5KXValsfuJf3YWK+lgfv/3D7iVjqAi4sXt0cTI0BVAo+NOAr4N2Rd+GLYa0g+74I3v/xBoR1U1aWw5jdyyJitnz7sJmaZbSoO0DsNYDBcoDJjQD6FwKMKgAopAF8IwB0J63jOlLcJXEfC7x/OgMMKvLxuSP180sUNGiQYBAKVQV8vnKvUKg79ix47lpzKiPw3lm4cGFaZefzLNwvK/SSnBMSEryvXbvWJTc3N5ymaa23t/eZjh07ng0ODlZUtCfSmPDw4cN9s7Ky+jk7O19o167dgXbt2j1hBWJt00BsF/bt2/elUChMmTZt2sLKeJGK41WrVv3w0UcfvVPZWEffJ9W7f4UO8yIibXmxW9874dY264KCNhg9LZW7T4zbv9bb5ch6fy8xn8rPL+C1b9PqrQ4dOqQ6Old74pEKXpqmSRVvsGXeggULjtkTA8ciASSABJAAEkACSAAJIAEkgASQABJ40Qi8aAKvgcfjcckhE/9blmWJVQHF4XDkXC7XrbYPn1g0bNu27V9k3czMzMHWr46Tz4jAS0TgN95448/q5mau4jt61h3CuhXA0JmlhS5i03AkxhNeHpMLty9J4M5lmeuRtUF8mjZm+7RQwse/VuqH2jdhWzOvrFTXM0dHpt2927mM2OjcFWD2PYCmOoD9rgBrH/p+Nu8IMDgH4H/mpm+OFnctzIjIe+9eO46fXyJN02y8VJq322Aw/LNu3bo6FbOqc6bWAm9WVtaZ9evX66oTr77NLU/oJTmeOXMm+Pbt2+EFBQVdBAJBuq+v75mXX375rEwmM1eJx8fH+8XHx/crKirq6O3tfbBPnz4HKqtMtdg0xMXFdc3NzW2tVqubffDBBzNtYUIqjePi4r4oa99gy9yqjnla9a51TGdNrrBI7Fn6uci8I4DDW7zh/D5v6DQwG3qPzQbfxmabEv+5PTp5uznN69evX3xVc6uJeSjw1gRVjIkEkAASQAJIAAkgASSABJAAEkACzxOBF03gZXk8XkkzsXpwEZF527ZtZksGuVzePDQ0dHdkZOSjBkPr1q2bwOfz5ePGjdvjiHTNIm8enwPXTrrBpPl3ITD08SvZJ7a6g8zDAPvX+QUo0qTBgQH7bty+M6DgzUU3y1bvRtzcG5zlEqRI9m5lfj28z7WtzajzPOfc3JCi+PgPZADDswG+sRJPe4UBtFYC5PIBzrsA3Da/Dm991ZS4a1ljypQpvRUKxenyfHodwRZj1AyBioRestqxY8dCk5OTw+VyebiTk9MVo9EoYBjGrUGDBgcGDx5cqjL8adlZbBp8fX3TT506Nc1oNMqGDBkyLygoqNKqdRKXVBgfOXLkgxkzZnxSMxRKR9Vqtf2P+Hcfci0wIsvm9eIPOcPJ37whP1MAEa/nQP/J5VpdNP5qYAdXEf9YRETEdZFItN/m+DU4EAXeGoSLoZEAEkACSAAJIAEkgASQABJAAkjguSDw3Au85fnc1tXJPbSIMNtEfPfdd783aNBgI/m7Wq321mg0TWfMmPGoqdjmzZtfKygo6PT+++9/5sh8zSJv0KtyWD+vkXU1r0/sf5vmHY/z9PN010vEogK5TzM6My+fC7PXl6reHXVgeXjarZY6F7csjrNTjqiYy9cKBDrejXO9iuLjRRkAI1sBnLkA8EkwQLIYYEgOANnyvAyAOBeAd5oDfH+rxKah5KppcdeR/DBW3REgYi9ZXSgUmn8ajUbzT+Lbu3///g48Hk//8ssvP+kxXUnK1j68W7ZsGZydnd23ffv2y3v27HnT1t2SyuKLFy9OePfdd+fbOqeq44jAe9a99agzTQemVBpj/1pvOL3bC9x99dB9WDa061NU2Ryv1R+0lBarhK+1a7pCJBL9Vdn4mr6PAm9NE8b4SAAJIAEkgASQABJAAkgACSABJPCsE3iuBd76JO4SOwZi+kseGPJKuK+vb1xBQUEb8m83N7crarXaX6FQdHRycjqv1Wr93N3dL44dOzauJh4wIvIebzpAn3Zyn7T4xjknGasXhAgM6ZGRkXEqlYof79Np8KUDu0TQf3KGdfVuh5tHA4t3efolXO51wWTimhuyeXklu7m7pzklJva4DzAgFCBNBJBwCWBACwA5D6CYU7qRmnXTNYBOnX73bNPmz09Xr15dI3utCX4Ys/4RmDVrlgdN040pihLam53FosEyLzo6eouvr++O8ePH77QnFqkoTkpKeuXf//73InvmVWVslpaNyhZ7BJTXZA2eYsNg61r+2z5vKrxyWD5ixIh3bZ3j6HHEj5dhmPtLly4lnrx4IQEkgASQABJAAkgACSABJIAEkAASQAIVEHhuBF6WZd2MRmMeaaBGfHXJT4vfbn04/bICL/HbjY2NHUzaxI8ZM2Y3ydFgMMDBgwc7+/v7Z5bXEMqR+8jXMRN1LNUyp0jlquPQ0rbO9AZSradUKif/nlHcJyMtlQOz1j6yiyBr9/57R6vkvyLoe3c6XH6cy1URQGstwFEZwNwQgA4KgBX3AJp0srZiCAq67JKS0vYJoaZ//xXOgYGXJz9rTc7KO4t33nmnzc8//3zFkeeEsWwnEBkZyQ0PDw+wbtBV2ewNGzaMIrYOU6dOXUnGrly5co5arW7VsWPHr63tUiqLY7lPKolTU1O7TJ06dYWtc6o6rkCpmnS88YAON33bk//3Sq5l05pWZsNg63oddnwSmH72iGjM8GHzBALBQ99sW2dXfxwKvNVniBGQABJAAkgACSABJIAEkAASQAJI4MUg8FwIvHq9XsPn8/kcDsfcQK0+XtbVxOfOnQs+fvz4ghkzZvTm8/mudZk3EbeKi4vbaE0c9l561pBrN28F5kh8isuKu4TpkP1rupyIezO1oMD/YZO2r/0AlgcCbLkO8INfCffB+QDE2/ezIIC/bpBPiAUDl6vbaTLRA1NTW+hPnJiksJzR8OH/dZNKH/Rcv379M12lN3HijNlKpcd0gUB7Oibm2/H18Rl8UXKaPn26VCKRNCbWDeXtOTk52eXs2bM9cnJyeopEopS33357mWVcdHT0NqlUemHatGkLq8orLi6uW35+fpPJkyevq2oMW+bd05jeONns1TYZ7o0e/T7BtHbhsDL+jC3zbRnjfu2QB7P6PyFDR4895iOio22Z48gxDMNkLV68uNQXTY6Mj7GQABJAAkgACSABJIAEkAASQAJIAAk8DwSeeYGXNCozmUw6Lpcrqs8HsmzZsq+NRqOHyWTiCgSCFJqmE6ZOnfoLl8v1qMu883XGD5UcfvN9hw57KPkyAzvwrdSyTdVIfsJiFfeVvza33719bgLDCDUApHFaEw1AHh/g/XSA5f4AWXyAjUkAmz0B8nkA398v6687derUmUlJPab8/feEPKFQyR0yZAE/NvabLnXJwBFrjxr16dqTJ8e28fBIlbRufWDPpk1LHvkpOyI+xrCfQFRUlA9FUY2tv0BZsWLFfxiG8fD09DwRHh5+PCQkpEa+WNixY0dfrVbrPmHChFj7M7dtRoqG/XJv2wlcpdhdX2rGe506ww/nz9kWxYZRv8wO6SFQyCLahA21YbRDh6DA61CcGAwJIAEkgASQABJAAkgACSABJIAEnlMCz7zAazAY9FwuV1Cfz4dU765du3auXq8nwtLpESNGnORyuYV1lbNer29EXrnO0xs/ve7ZOuSfbJUKTuzwho83lmqoZp1fQP5t51b7LjXbt3fmQ+EoqDMAacBGhF0wAQzPBVgeAPBqHsAhN4CjCRU1TxszZu6tmJhv03187kh79Vp783moeB016pMjf/75gVCp9NKPGzfHc/Pm6LC6Ol9c9zEBYtvQoUOHxjwez4d8+t133y3z9vY+XFP+1tbsScM2DodjsliwOPpc0tTML5u6zkovFXd7tD/cOO0K//3d7mZzFeXnPTu8S3iHdm+EhoY+toJw9GaeEg9F3lqEjUshASSABJAAEkACSAAJIAEkgASQwDNJ4JkTeI1GI7FiEBLvWi6Xq6UoylSfyVtbM8TExLxOch06dGisQCAQ13beRNgtZLlDE/NUTXk5KR50QEjB8f6fPDDn8cFLneD7f85XlNPA+F9bFP4dTJ05NcpKOGrYCSBIC2DiAEzOAJjXCOCtNIB5GRWJuyT+6NFzv09PbzmEphk6KOjysg0bllX5dfjaZljRemPHfpy4ZcuCLHK/R4/1Tk2bnpq1evXqY/Ulvxc9j5kzZ7rw+XzShE1Kfg/z8/M7de3adWVNe11v3LhxtEgkyh8+fPhBR54BqUJ+wJF9vb3j2yV2KVl3hbBoSgvwDlZDy4gicPfVQ8M2GvAKLF3da2cSnnfOuJqWv+s39c2JI+2c6rDh/8/efUA1fb19AH+SEBIS9pYtQwRRxIEoDlx1VXG0Vq2DImJVxAnFt7VD26ogKqhYxYETtXW1VatWi1arIAoucCCy9wgjZCfvubHhH3ZAVLRPzulRkvu7v3s/ifScLw/PlUql/NDQ0HZrO9FuC8OJUAAFUAAFUAAFUAAFUAAFUAAFUKCDCLxTAa9IJJLSaDTS0qCCSqVKOohhk8tQDnfJoF27di3W0tLKnDp16ikajUZ7k+t/UVq56lk5zz4lPUObT2OIwcCcD/npLChIZ4OpLRfKC5gwKTAD+nuXKa/LKee2sVPqnU68An04f3aJ0gFi5FC1lXYAdxocuDZ06B69zp3/WbB3796bTe1x3rx5PuS16OjomDfp8DruNXv2bPOKCqc/zpwJkVc4YsD7OpTbZ86QkBAbmUxmkZycbHXjxo0F+vr6ia+7mnfv3r2fGRgYPPP29r7ePrsA4PP5Ts9ZZgt/6zHzZVVtxOddIP8FC9ZfSAaZFGB3iC24eHLq/3tu9f2vHTOwif/FZOKgvl8ymcy0Vl/fDhdgBW87IOIUKIACKIACKIACKIACKIACKIAC77XAOxXwisVivbfZ2kCVT4JAIJAwGIza8PbcuXN98/Ly+lRWVvbR1tZO9PPz2yGRSCRvKuCtqKhQu3///ud3n2WM45Fg13NyPkxekgdUWm3ls0nS7yaFZRwpDJ9ZrLzHyZd+ciXB7oN7I/NzcpyL/vfaDmOAS/oAJxscfqShwaFPnLheFhu7YZAqXu/DmM8++6xfdrb7tj///Lya7AdbNHTsd9XHx4dpaGhoT/pfv6lq3t27dy+0tLSMHzVq1J320OFyuYMfGvWY+1eXcekg4FJha4AD2PWskv+7plAAxi/Ih9h1ljBxcR6wtNv+w7DEC7oa14+bfdKve6KpBjVM0d6lPfag6hwSieRxWFiYvDoeHyiAAiiAAiiAAiiAAiiAAiiAAiiAAg0F3pmAVyqV0mQyGZ1Go/E76htJDnwja6PRaJRt27Z9JxQKLUioa21t/XDEiBGZMpmsmvxHo9GEb2oPv/766wB7e3v3s1eujZWs2HMPBHwa8Cppisq+T89vGlBdqc+vdmBVXu41tbZCb8SDY468OAONGzdmKVXoklWvsH659vDMxvbg6npBz9X1/I4DByJ2vqk9vu37+Pn5TX7yZNDmv/+enW5tnaw7aNChS4cOhQe/7XXh/ZsXWLFihSGNRrO/d++e7Zuo5v3pp59Wdu3a9ayXl1eTva5b856VVfOP7RoYnFIb8Nq6VoEa/eUPbtor4CVz/d8Y12FjP8y3ofLKOOranfSFlfGGLPXo1qz1VcYWFBTciomJ6bDf919lb3gtCqAACqAACqAACqAACqAACqAACrSHwDsT8L5suasmbo9Nv645lKt3lQPeOXPmbKXT6Wqv675NzVtZWal++2HKBkPPsdTzCfd14eavnWBPyg3lyj4S8B7eH/aPW59f7e1d4nU4FsbyKlSjijyd1OtDKpKSxj753/yTHQFGlgMsUKrmrXv3yZPXGGpqPvc6cOBA6Zve79u83/Tpqw6VlVk4SyTUUjOzm18eOHDg38Po3uaq8N4tCZBD2Dw8PCwAwEZRzSsUCs3IdcuXL5/b0vWtfX379u2re/fufdDDwyOjtdcqjyeVtDkyjW9/9gh4+UOZLf5doKyQAWvOPJB/vWulLXQfwoH+4+u0XGnTPU9uMSNVwaZDJ1UW6FpVz7kebt5Jk+7fprlaeZFYLC7ZuHFjux0Y18rb43AUQAEUQAEUQAEUQAEUQAEUQAEUeCcE3pmAVyqVUjrygWr1WzMo3v1NmzbtmThx4mJbW9uaN/2JqKioGHchp2ZOekGhGKQyCugaCcFvfbpywPvxH9t6X/ltflppqVWFgUGWjpXVI1MOJ4Ghq+suSEoaoxTu9u4JEPYcYFiV8j5MTdM0Cwrs5aFwt25/mrq6Xoo7ciR0wZvea0e437x58waIxWLmvn37rnSE9eAaVBdYuHChJpvNtr9//76z4uC10NDQk8HBwZNVn0W1kZGRkT8OGzYswsXFpVC1KxofVcCTBP3hNMWYhK5w8DtrKMtnQJc+FSCTUsDATAB2PblgaNHybwuc2mJee4dJS3Mb3K0sjy4/wO3H8/Ie3EMfntB1qXh6is1mX3uV9bd0rUwmE8fHx9+Ki4vr0D/Ya2kf+DoKoAAKoAAKoAAKoAAKoAAKoAAKvG6BDh3wkpYHUqmU9I+k0ul06uvGaOv8yq0ZlOeIiooiv5L927Bhw5SC0rbepfXX8Xi8UbEp+b5FOVlUmBr0smKQX0OT/9d/fNnwu8ftOVc6w53ECUqHJ93XABjbA0BDCjCoDGDvcwByoNpGC4CzdX61fNSoKB0joxf5xcWdO5Gp9fVzUmJj181s/UrxChToGAJBQUGmVCrVnkKhqG3atGm3qanpb6/jELaIiIjN3t7e39jY2FS2tHPy77ixMVQqNe0xs1Pg+LmLdCjp97XJGEbnblxSbUtR6rHd0vyc8/vNmA49KyWV5XSKOl3KcvGsqH8NNylOj8pki6UWXaoDUmVpHyfsMNYHwSE9dWqTBym2dN+WXheJRA/Dw8NfHiKHDxRAARRAARRAARRAARRAARRAARRAgSYFOmTAKxKJpAAgpVKp5CwySkd8/8hBaWRdUqmUhNAU5YPVyPP79u37VEdHJ2/y5Ml/vc3153Fqdh04EmsFA73zQCqlgJNHxTBmlYllXpYxp9Kk+sypVXcBEtgA91gArjUA7lyAtWYAJE8vpwOUqb0MeUl7hoA8RQWvk9M14549/0gige68efN6kj1GR0fX69f7NneO90aBtgmQtg29e/e2p9Pppq/zELYtW7bsmTt37udaWlqi+itVHGZGqnSfGHR1rtbQrdOD1oSTpdOtOuNAlYzmOWPl186S3DQW3dhSQNPUbVO1K/fhPzrsrn0qa9LuabG69m00dBZkP2VVlRTSpgSGVIO1c9Xg/v1KbasyH5kyqHvbJt34VevXr49rz/lwLhRAARRAARRAARRAARRAARRAARR43wU6ZMBLKmI7arBLPhBNtWNQfFhOnjw5tKKiotNnn312pCN8gAqrBD/tO/6LJay7cAc0dSXkALXSc13gZX/dJTYAT1gAjjUv/3zOBrDjAqRqAvz2AGCKC8Cz2wAOfceP93+up5dPLyy052O1bkd4Z3ENr1Ng6dKluurq6uQQti7tfQgbCW5THj/pzcl69myyt/fqf7+v2JE/pVKpfR6V/amWhJ+ZzzbVPu86s0Ef3e7ZN03ds64J8zTNIWDOTEtaWR5Lw6579cPCf9T2JX/PWjP0SBVbXVdWxM2mLjw7RKeYm0s1YptLo8ZdrTBmW0r33P1W48C9dSxyP7a6tix0xJlK7dwS9vLHAWrFgkL4esjBquG2U4WX04+r//Joq8bGUb9Vkvn4Uplk1PG7afBXrAnkPmM7TFuc7ZEZB+YsWrsdKogB7+v8VOPcKIACKIACKIACKIACKIACKIAC76NARw14JaR0tyOCN9WOQbHWq1evOqakpHj7+fn9+DYOVmvKTB7y/nLSwuD7E48GP/6ty91fuJCZeZoOEJwBMK+47nWKil7yvK8dwB9Grq77nri6nt9x4EDETlKxi9W6HfHTiWt6HQIhISE2MpnM4ujRo5NLS0v7enp67lD06VXcLykpyaz+c02thVTnktYK5xkOQu2f19lNHDH4ERUolYUsI3LYG5hV50KC5SD1Ym2Lanl/3SYeppwsTfL6SZMXHrpW9oK4oovUNVdnaTkbuosVgSwJcm10nSUkrCV/J1PN7fUtb/WVaVpeNpMFw628RVX3rutp9R5e9ufDPRrp+YmMfjbjBOcLz9AWu4dxv/5rhtZnPb+qcTEZIK8Mlge8V8tS5EsK93WEUb55vdgi7UEFCSc1NDT+aK2/RCLhiESijC1btnBaey2ORwEUQAEUQAEUQAEUQAEUQAEUQAEUeCnQ5oD31KlTA9PS0gKCgoKmtTcmOVyH9MBs73nbY77mqnczMzO1Tpw4Eb58+XJ/0maiI/UNVhzIVPmlt6uRpjZkZo7JBYh42Zf334e1dbJuZmbPOkGLpmaZuo3NHX0Xlysvjh5dP7Y9DHEOFHjXBHx8fJiGhob2Dx486FG/mpe0ccjJyZnRt2/fb728vB63tDeBQGD6Qk139WnnaaWwenxPnTU/P9IQ8tQUYa4iuG10noIXDLh5xrD2taIc5smvFxkx7e1rfn+6j9HNqJ9YuYJXeQ5FwDvNZSl/5YXx2iklCfLvsYPNxoqCjQJpCVoFNc/T41h9Ow0VXai8DH3NRgrjMk4y1g47WnuwYp2A99ENLfhjj3n3qfM4w3KunWlLwIvVui19WvB1FEABFEABFEABFEABFEABFEABFGhZoM0BL5l68+bN27S0tO75+flFt3wr1Uc0FaKGhoaecXNzWz1y5Mj7qs/WviNbCm537Ngh/1Vlf3//daQKWSQSiUkv4X97CsuEQiGFSqVS3mT4SyoGi8S0b6UUCo9WIdM9fGByrkzWv0HF3KxZy3pJpfTs7GxngVjMpJmYPAcGg8uh0UTXDx/e+FX7SuJsKPDuCaxYscKQRqPZHzt2bCqp5uXxePZqamolTCYze8GCBaGq7qiCLxx3w8T9g/sx4RawYMsTMO0saPHaPw8awd+/dIKeQ0uVx17YskaHSaXIf+OhfosG8pyiTQP5O2nRQP785soMre+GHaki7RpINe8gbU/oIjFTW5m2jFosLISFfddz416cZFjrdZWcf3aAoagKpqnpiGsreMlE4b6OBnQKw0ZQ9HTkyJGrWtxDvQEY8LZWDMejAAqgAAqgAAqgAAqgAAqgAAqgQEOBVwp4STuChISE72xsbKI//vjjy+0F3FiIGh4eHkOn04sCAwPbrddjW9ZLAtuWWi/s3r3bX0NDI2/q1Kmnz549O9zMzCzT3d29TrWsVCrlU6lUZlvW0NprSEV0RUWFtUQi6Xfs2No+lZUmtWGSqWmaZkGBvfzXwKdN+9Lq6NEf7fz8/LxkMhlTIpEkx8TEFLT2fjgeBd5nAXIIm4eHh0VSUtKAa9eurZRKpWyZTKbGYDAy2Wx2ho+PzwFV9p/HE689mvjMTthvXBG4f1je7DVRgfagqSeC2d9l1h93YYi+c3MBr2I8CXq3xgexQwb+VE366SqeV1T2TmePV5NUV6rRWJqSI1WnJDypQFZUk0tb3C+MuzdpDetDh8/49kb9BXUCXjLJqS3mFo//0qPzq6o/mTTxs+b2IRKJCsLDw1usclbFD8egAAqgAAqgAAqgAAqgAAqgAAqgAAq8FHilgJdMQCpWJRKJhkQi0TYyMrrm4eFx1dbW9pX6KdYPUf89yb6XsbHxralTp7a6z2N7vtktVfCSe5H1kj/z8/O99fX1r3K5XBuBQGCtCIDMzc3veXl5px31sAAAIABJREFUXaDT6abtubb6c4nF4hKZTEYClRLyGqm0vnx5Qd8XL3rJwyQS6FIosptlZRbOenq5OiTcfZ3rwblR4H0SWLhwoSabzban0Wi6ZF8JCQk2T58+7cnhcHoHBATID05r7kFaNVy8+2jTI1O3Kpi0JK/RsY/jNWHXyq4w7YvnTYXAzQW8tb12bacKFdW907ot4x19tFmDHMRG7qnos+tIsZBXARfz8ilrkpYwv/DaU7X37lpWiwHvvwtnrxjQf9ro4VFGRka/NrYXDHdb+kTg6yiAAiiAAiiAAiiAAiiAAiiAAijQNoFXDngjIiK2TJw4cbVEIqHFx8cPLioqGqKhoZHp7+8f2ZYlNVYh+2+Py+lz586do6+vL2zLvO15TUsh77/rnRUUFPSx8n1JAJSXl2ddVFTkWlFRYWRubp7YHoG48j2kUimpxi1ISEgoiIuLkx+MpHj4+Pjo8vmmW8vLzbvp6eXXBrp4aFp7fjpwrv+aQFBQkCmVSrVX9A0/cuSIN4VCkU2fPr3RoFPZ52Zi4oL7HMnQ8pWHHzVwOxVhBklXDCD3qTYs330funnW9sJVHttcwKtoz1DMzaWy1bVloSPOVJID00jV7oF761hkntmuq2rIwWuioiwG+XpN8jLGQO2BMMpjWaViXJMtGpQWYrxnSTdrTkb88OHDw+vvBcPd/9q/CtwvCqAACqAACqAACqAACqAACqDAmxR4pYCXVO8yGAwOi8UqVF60TCaTcDgc59b0pCTXN9X+4KefflomFApNAwMDv3iTOE3dS5U2DS2tMzU1lfHgwYMJ+fn5Hq8SiJP7kBYMpG8x6e0rlUrlJ9zT6XSbsLCw5MbWMX/+fNedO3fea2mN+DoKoIBqAqRtQ+/eve0VVfnbtm1b6+npucPNza3xytx/p01JSTG6mXhnp/D7c08qWEZ8+dO8KhpsXeQA9r0qYfLSPNLnFqrL1aG/dyF84FNUf0XKAa/iNUFumoaYU6LO7uYh77mrykMR8NKNrQTchzd12N36VQCFWufSOoes1ZvUIeGoVcWh9SJfX9/P69+P9Nr9NGD59xSQ+R7attlMlfXgGBRAARRAARRAARRAARRAARRAARRAAdUE2hzw7t+/f6aWllZuWlraCisrq9pD1oRCIZvD4fSk0+klTk5Ov6pyqnxLS92wYcNvgwcPDuzfv/+Llsa+iddbquBVdQ0ymYy0tmCeOHHCq6yszKG1gbiiBQOVSlWj0Whd69+X9PkViUQlAoGgICoqSt5nFx8ogAKvT2Dp0qW66urq9vfu3ety48aNBaq0ati+ffthy6Co6pQuw/Mg4Xc9OL7RFvw2PIGu/V7+m310Qwv+2GMOxlY8+dezvq3Th/e8O6M7i61ZZ1NSXhWNm5qordXDkwNq6rX9dpvbuXLAy894xKYbdBLQtPTr/BZAcwFv9+ybpqWbF7OcnZ1X9+nTJ0v5XiTgnbY4OO73Xj70D5P2mx6N3IDtYF7fxxBnRgEUQAEUQAEUQAEUQAEUQAEU+I8JtCngPXny5NCqqipzmUxGFQgExvPnz9+o7HbmzBnPvLw8T/Jca0PL+v4bN248yGKxnixcuPD7jvLeSEg/ChpN3q+yPR5SqZS2c+fOlU5OTmdaCsQba8EQHBzch0ql1k146i2Mz+cnb9my5ZV6I7fHXnEOFPgvCISEhNgcPnw4gEqlUltq1bB///6tGpMXa6a/eCGD6nI6LIxMa2D03SQXmLIiE/LSNODBNX1YsfflQWWnIsx+mTnEVtfGgU8qb5Wvq0qK02Oa29YonhdXlNDVdAxFTfmT1yUVJXSGVdcaUUkuQyrkUxlmdi9D5X8fzQW8ZIjjweVdNEqyWX0GeF4xZFC3Kq4rKSlJLdUyu3iq3+dl5Llp/0RYYcj7X/iXgHtEARRAARRAARRAARRAARRAARR4EwKtCngjIyN/BAAJnU6vIsHt9u3bv+7bt+8Bd3f3jPqL3bt3r29VVZWzq6vr7qZCS1IJCwDkP/Kg0un0Or8PvGnTpj26uro3DAwMnnh7e994EyCq3KO9A15yz6tXrzqmpKR4+/v7r6sfHpMWDEKhsKCpSlzSA7SxCl7lvUgkEk5TLRtU2TOOQQEUaJ2Aj48P8+jRo2eHDBmyp7lWDadPn/4uu5TTX2/olKKcyV8+a3CXr8b0ALauGFbFytuvyCt6D62xAw0tMbgMLBvazY6pRqNRGIMnyw9TVDy4+1bbSqsq6FqBkU+qNi9wUuvsUil+8VCbZmJdw5oRUqcKmFwjE/Op1duDHLSWbH0iKcxi8M9Fm7M/W5uuPKdIKpVdKBBWNilRzaHBmsmun00YJTXR1JikGFdWVub00MJ9/j9dxsoPeCSPxkJef3//OfXn3rVr1/7WyeNoFEABFEABFEABFEABFEABFEABFPhvCbQq4N20aVO0RCLRCgoKmkaYSAC7fPnyuU2RhYeH7zM0NLw0Z86cI/XHNNfmIC4uzunu3bsrfXx8Fuzfvz9i2bJlCzra29JebRqU90V6Gjs5OZ3y8vKShzyKFgzh4eF1gpv6FqT/Z79+/TwUhzw1ZoWHHHW0TxCu5z8iYKepqRnTUquGzMzMjzUNjF0vO4zVSjfpLq9yrX1s9HWEimIGUCgA1s5V4OBWCeYOPKBryMDKiUeqeOVjJy2p2+83ZrUNpN/ThuJsFuxIuiUfQ557kqAL6y402p8bIj7vAoM/KgS3ERXwf2NcYeWeFNA3a7Lqt9H3MCrQ3pYJFI8uNjwGjXJbKpNpFrBNLS64zmjQD1g55J21cOm95M6D1JXn1ORVMG2KH9+I3Ro68z/yecFtogAKoAAKoAAKoAAKoAAKoAAKoECrBVob8NYGugkJCTa3b9+evWjRojWtvmsTB6pduHChd1pa2lgajcb7/PPPNx4/fny0QCDQmjVr1s9tucfrvKY9Dlojc5DKZUUV844dO0KHDx++38nJ6WxCQkJBXFxcnf6Xze1nxYoVXckBT6TaVywWPy4tLa02NjY2BABTiURSHR4e/vJXuvGBAijwRgWsrKw2UygUWUutGnJrJKGn3D4TVWvoChtdYGGGOjyO14a0JC3IeKQlD3x1jIRg26MSHifoQte+LwPUkjwGzAtNlx/ONso3D1wGVsHlQ0bw63YbmLAoA4bPLG4S4PJBI8h+xgKfNZmwO7gzOLpXwqCPSlsNtn6mExiYCSxGTqkQ63YSFOhaNdkDnIS8dLGg+uDg4LrB9r83HX9nr6kpJ3N6dHR046F0qxeHF6AACqAACqAACqAACqAACqAACqDA+yWgcsBbP9A9ffr0EA6HY+3j43OgLSTKAemZM2cGZmZmjmWxWDkuLi7nPDw85C0fIiMjN4wcOTLMycmp2QrWttz/Va951YC3/vX79++foampWThlypTLbam2XbhwoSaLxbJJTEx83Jpg+FUd8HoUQIHmBUJCQry2bdu21tPTc0dTrRrEYrFeplTj+5/dFxSp7HnjpD7sW90VxEIKeC962Sbn5q8m8j/nrH0mP5iN9Opd96kzdLKtAZ+1DVrpNLhXeSEdQud0g3V/JENWqgbErLaDr395KB8n4FKBSpMBnanSoW1w/YQB/LbDCjzGFzaoLlZxkx/FR9myBVW5DDFvJ7ZqUBENh6EACqAACqAACqAACqAACqAACvznBCg6OjrnWjoIjbRikEgkbCMjo3PKgW5LLRqa0yQtDs6cOTMqNzd3rJaW1n13d/dzLi4uhYprLl261OPJkyeTAwICvu2I78qrtGioH+5eunSpe3p6+vD58+dvUeyVnDrfEfeNa0IBFGidAAl4k5KSzG7cuLGgqVYNPB6v73N1g8BM427VDyz7F6h8B1Kl27VfBYyb//Kahb36QdTd+NrqXW0DMfy03BF+PK969euGWU4wMTAbHPtWw8ktZiCVUOGvo2ZgaF4D/caWgEEnAfQdy5GHvao8yBzxv5vA+AVZMHBKq6qB+z89b1OtoctnCrl0u4L7T49u3ThWlVviGBRAARRAARRAARRAARRAARRAART4LwlQHBwcvi8sLOy7cOHCdY1t/MqVKy7Pnj0bOX/+/M2Nvd6akFcikcgqKiqo58+f/7CwsPBDIyOjvwYNGnTOxsam0UN7SE9aiUSiGRAQ8HVHe1PaWsHb2HWNGWLA29HecVwPCrRNQNE+5ciRI97NtWrg8XijpVIpu4CuO0zlSl5y4Bqp1P04KFPej1ce8vbuB3auFfLqXfIgAStp51C/R29T2/ltRyfgVdFganCOfMjifn1BKqHAiFk58jmS/9IBXiUN+ns32lKh0WkrS9Xg2AYrKM1jQMih1LZIumb+reeaeX3HgaitO9tyPV6DAiiAAiiAAiiAAiiAAiiAAiiAAu+rgLxFQ3R09CIrK6ubo0aNutvYRlv69eKWQl6BQCDJycnR/ueff8YXFxcPNTU1PTd+/PhzWlpazR7eExMTM7uioqL7kiVLgjraG0DCaqlUKqPT6aSHbp0Hqe79t6+u4jXytbzXLp1OV1MevHPnzqW2traXR44c+YA8L5VK+UKh8PGWLVs4Le05KCjIlEajdSXjMBBuSQtfR4G3JxAcHNyHSqVqtvS9lKywXCjtn6rZ+aNrzt6N/uCrwS6+m+QCWU+0YZx/BkxeWvegNcXgNR+5gM/a57UhcHMUuU+ZsDvEAb45+QCqS9XgZKQ5CHk0+SUDJr7s3/tXrAl8ujoTdI1bdwDb3yf14a8jZrVtH1r5lkyO32GmXZ49KiYmpuV2E62cG4ejAAqgAAqgAAqgAAqgAAqgAAqgwLsqQAkKCur55MkThz///HNFYGBgSGMbOXPmzKDS0lI7X1/fmKY2Wj/kVYScqampZomJieOqqqp6mJubn/voo48utYRF+vump6fPtrW1PTBx4sSrLY1/W6+TPVKpVAqNRqMo1iCTyRgUCkWgyppOnDgxvLq62mTOnDlHyOFoFAolZ/369SoFF8rhLrmXRCKRV+uFhYWp/uvdqiwSx6AACryygJeXl1q/fv08kpOTrRpr1XDq1KmBkyZNuq64UYFA6nvDYkjXZ+ZuXFNOlmZzh5TJr/Fx8IQBE/Mh85EW/HDuXoMF1++n29KOvpvSHXx/SAMdIxGcbseAl9y3tRXF5KRITpama+Z1mn51UUrs1tCZLS0fX0cBFEABFEABFEABFEABFEABFECB/5IAZenSpbpMJrNnTEzMLG1t7ezJkyc32vt18+bN2z799NMgY2Pjl78G3MhDEfKS4PPOnTu2Dx8+HFtTU2NhbW19ztvbuza8aA54+/btX7PZ7Iy2Ht72pt+8RloukJPsdZpbBzmw7vnz5z2Ki4v7BwYGrhKLxSUlJSVpMTExfFXWXz/cVb6Gz+cnq1L9q8p9cAwKoED7CZCDELW1tfsot2q4evWq4927dwPEYrFRUFDQNOW75dZIQsuZupqGgooXFLHIbt+goPxmV3MqwgwuHbAEmpoUtsbfbjC2NcHq8VAL0NCUwPiF+XAq0gx+DrOHj1emyVs0JF3WAX4NDfqPV71FQ/3FtKKieNS9Izok2NXkl2+Mjo5WvZdw+711OBMKoAAKoAAKoAAKoAAKoAAKoAAKdGgBeeUpqeLlcDgmBw4c2Lxs2bKFja04NjZ2gkwmo8yYMeNMczsiIS+TyXwkk8nY9vb250aNGnVHVYFt27Z9Y2VldXHChAk3Vb2mI4xTVCvLZDJtiURSqqGhoVF/XaTdBJfLtREIBNYMBiNTOcRuTXsFRSDf1L5JJXBVVVVyVFRUdUewwTWgAAr8T0DxwxnSqoEU3vN4PGc9Pb0//fz8djXmxOfz7ZlMZhp5rbBK8FOTIe/SAX3BpDNXPgdLUwSaemKYu/5FgzlVDVafJrLhZIQVhBxMBTGfCtuW2INYSAHn/hVgYCaAvmNUP2StsY2pWFE89NEJPbv8e5t27959AD9HKIACKIACKIACKIACKIACKIACKIACjQvIA15FaNjcIUBFRUUahw8fDlu2bFlAS5h//vlnlxEjRjxtaZzy6ydOnBhRU1NjNGvWrNjWXNeRxjZ18Nru3bsXUKlUgYuLyxV3d/cGLRhaE/AGBwd7UKlUZnP7lkql1QkJCclxcXHijuSDa0EBFABYsWKFIY1Gs7927VrPu3fvLh8yZMja3r17Z6ti02TIu3+1DWgbvOyHO2lpLuwJ6Qz2blUw5JOSOvNGB9uCU78KGDiltMX7rRrtCsExKaBn+nLebyd1h1nfpoOd68sg+VUfLVQUawgq6RMTd8tit24c9Kq3wutRAAVQAAVQAAVQAAVQAAVQAAVQ4H0WqO0dS6p4aTSa7ubNm6Nmz569zMDAoEEf2b179/oYGBg89/b2/rs5FFLR2tjhY01d05rwuCO/GU3tu6VD6FQNeIODgy2oVKq9KgYSiYQTFhaGv86sChaOQYE3LEB68np4eFgAgM22bdu+7dKly5kPPvggSZVlNFvJqzzB1xN6wKLIx2BiI6x9+osRbvDlsQegbdDyD38OfGMNZvY1MGLWy4PVVKy6VWUPtWOaqSh2zbyu55p5Y8eBqIidrZoTB6MACqAACqAACqAACqAACqAACqDAf0ygNuBVVPGePHnSq7Ky0tLHx+dgfYukpCSzxg4IUowTiUQFPB4vR9EeYOXKlS5qamqGLZlGR0cHWFtb31A14Ghpvrf1emMVvIcOHZrE5/NN/fz8diivq7UBrOKQJgqFoqbq/sj7ER4eLj98DR8ogAIdT8DHx4dpZGTUde/evV/p6+s/njJlyp8trZLH4426Yj5o4gOrAc0fqDjPZQCM9cuUV/SSh7ztwhYrCDmU2tI95K+TXrvXjpvAkp3/+22M1vTxVeUmzYTGkxOiDDVLsrwOHDjQcrWxKvfCMSiAAiiAAiiAAiiAAiiAAiiAAijwngrUBrxkf4oq3sjIyPUjRowId3Z2flm5pfTYuXPnMgcHh0vDhg17SJ6WSqV8KpVacOvWrZz6LQFIeGFiYtKnuVDy4sWLbpmZmZ7z5s3b9q4b1w94d+zYEUz2tGDBglDyJwlcJRJJAZ1OtxGJRBmtOQxt2bJl9gwGg1T8yR/nzp3rO2LEiER1dXVZU26tDZHfdX9cPwq8qwLkh2GxsbGLAUA2a9aso83tQ+WA99QWc8hKZYOmnkjej5ccwiaTAUxemqey0/LBvWHdhSRgaEhrr1G1j6/yTZYP6Q1uXiUw67vMBvduJDTulnXT1DXrn7gj28IXqLxWHIgCKIACKIACKIACKIACKIACKIAC/1GBOgGvoor3woULvbKysvrPmzdve30XRbsBEh4CQEFYWFizVWQttRXYvHnz1unTp39hampa866/B8otGkgAm5GR8cHChQt/IPt6lWpaEpSbmpp6KHxIcCyTyeh8Pr8zm81+aG9vf2H48OENqvL4fH5ya0Lkd90f148C76qAokL/xIkTY8rLyx2b+4GXygEvwSjKVIetAV1h7W/3Yf1MJ5i8NAu69KnbQ3fHMjvIfKQN6y82bBGxa6UtuHhyYMCkslpbEhSTx6QlqgXFZXl0WOHlDusv3q7TLkL5zVIKjUfdO6KjX12UErs1dOa7+n7iulEABVAABVAABVAABVAABVAABVDgTQrUCXjJjRVVvFFRUauYTGYxi8WqreLNy8ubsHz58rlisbhk48aN8gpeVR6KOeuPPXjw4DQNDY3Sjz766JIq83TkMY21Z1DuvfsqYSvx+/nnn+eQ/dfU1JgIBAJdUhV8+vTpwc+fP/exs7PbP3HixKtXr151HDJkyBOFE3mfEhMTH+Nhax35k4NrQ4GXAuTwNTqd7kJ+q+Hp06cTAgICvmvMpkHAG+7rCM+TdSHqbnyjlqQX75y1abBrhSNs+PNliPs8iQ0Zj1hg2pkPTxO14K9Yc1h16D50sq/be72xMLe1Ae+hNVZw63cT2JZwu/76ZtwIH/DMuHv17ayifMh+wjadOK9k+P2jxYejtoxVjJ03b94omUyWvHv37kL8rKAACqAACqAACqAACqAACqAACqAACjQUaBDwKqp4ydCjR496K18ybdq0MzKZTBwfH3+rNaHhwoULNbW1tfsoz3Xnzh3Lmzdvzg0ICPj2XX9jGgt3yZ6ioqK+sLGxuTJ27NjbbW2XEBQUZEqj0bqGhYX9bGlpeYjMS94H8uf169dtk5OTPwsICFi9e/fuBTU1NbZ0Or3Y2dn5jCLoJe+XWCx+HB4eXvKuO+P6UeB9FyDV+sbGxoY3b970SEhI+KZTp061PXkV/+7rBLyPbmjBH3vMYcXex7Ckf1+IuNkgRGWGzXRhsdiUmhcpLHVtfTG/JE+daWgmZBibC4TlRXRBST6d38mxEkxtamDm11l1jBVhrkRCgbij5rAtIUHe6iErhQ3T/y8TjK3/d4BbU2/Okv59wLFfOSzc8lx5iNejkyYWpWlmFJBplpWXS8+mZJfDqsMppILXquSJb3R0dPK0xSsjyrVMx7H4ldUMEa+cJpPcYAmq/sbA933/l4D7QwEUQAEUQAEUQAEUQAEUQAEUaI1Ag4BXcTEJemk0mhqdTtcUiURMKpVK/tNsa1gYEhJiQ06MV8x/6dIl1xcvXgzx9/ePbM2CO9rYpsLdmJiY2Vwu12bRokVryJrb0qJBEe4q9qxcEax47siRI94UCkWWn5/vTaqr4+Liuqampk4gryt6/9Y3W79+fVxHc8T1oAAK1BWYOnWqZ0JCwkfkWeXKfRLwPtK0mfOnQLcQ+oziyINdPo8GbkOLIfWWviLk1U84baJ+7icTurCmZvL4cYcTEhIcTUxMSq2trev8sCctLc1as0tPt2NHDlk0CIgVAW+PwRWwfUlXGDQlX96aYU9IZ0hL1gZeFR2oNClsuJAMdKU+vYqtJF7QhYv7zIDBkspD6H8fTjkJWj0zrtP+cvlIXKBrVU2e1lnYfciYmXPF6iIBX6TG+JW0aJgeGPQ0dsAy+SFxmjyOunFltqZpRbbMhJMFisD38LZNX+FnBwVQAAVQAAVQAAVQAAVQAAVQAAX+ywJNBryvAyU4ONiDBMWKuSMiIsLHjx+/1tbWlvTzfecejYW7p0+fHpKenj7b1tb2AGmbQDb1KuGuctuF2NhYeXA7ffr0X5WxNm/evI3JZGYuWLAgTPE86dNrZmZ2Iy0tzc/Q0PDSnDlzjihew4D3nfuo4YL/gwLkh2yKAxnV1NQsoqOjQ7W0tNJmzpx58smTJ/N/vxw3WWRoxYU+o4rBa2oxfDelJwloaYH9+hnp6/FIsOtgY7Xf3d29tgq4KUaBQGB3Jj55bbrjcA6M8v1fKwTldgwkSNY354Hv988hLYkN53dbgp1rBbB1JHAhxgoOvvi7wfxbFzlA/wnFcHanBUxZngkuA6sMK3PYo+4f45ZoddK54DqjovaadZ86w9SVmaOqU9UsS5/aUwF+Senk1ve6k3ejv31AAt8hqaeNO5Wlz9u9ezf+0Oo/+G8Et4wCKIACKIACKIACKIACKIACKPBS4I0GvMrtH8jNFdWn9QPLjvbmSCQSiVQqlQEAFQAUp8lT6XQ6+br2sXnz5p10Or3U0NAwvqqqynrevHmRrxLukpBWJBKRkIdD2i7k5eU5kpup4hUZGbmByWRmS6VSuo6OznPlazDg7WifMFwPCjQvoDiEbc+ePYsrKyv76Ovrp+p06en2RNeOBxqaEoNrh80lfJ6a/bAPK13MDfOzHib91liwe+LEiWHOzs5cOzu7VHV19Urluz7JyJlw+Wb8Z5UbribXPq8c8JIAtv+HRZAar9PfWIOZm3pPP+urc3+bcLINC9NSxLB9cTfY9/RG7bXkcLWNc53BoBNf/v8aUsEr4FI/ubXdTqihXXLK/fPyOruOWW0Dlo5cGD6zuHv2TVPy2gPL/s0e4vnp3xuNDm/f5IKfHxRAARRAARRAARRAARRAARRAART4Lwu80YCXQC9btsyewWBYkL+np6fr/vbbb6uXLFmyov4BYR3pTSEBL41Go7W0ppiYGN/y8vK+YrHYkMFgZAUEBMwPDQ1NbOk65dcVbRmIR0pKijdps6Bou8Dn861MTU0vNhXwKnom9+zZ8/q5c+fW6erqxgsEAgMnJ6dfvby8an89GgPe1rwjOBYFOoaA4hA2sppdu3Yttu3WfXBiTplav9GT8nqxeLGpj1I8GG5D+mjzK4TmMu4aJpOZprzysrIyp2M//7KOoqFJc+3nWepmbRLGZDIfKY85dOyXHTU2rlplk1a+7K+rHPD+G8CqnYu29h43pirp2uVOekbGMps+npWFOlaSf1KfVUnP7jaF3Y9uqkv4msJfd2rD4wQdMDATgO/aDIg/b2Vc9sJUCDQxx9SxCHqPzAYqjfzg7OVDEQj/eP6eKuLWJY91B6X8+uehqC1BqozHMSiAAiiAAiiAAiiAAiiAAiiAAijwvgq88YBXUYlGoVDU/g0qAvl8vhkASMRisSnpI/s2sSUSiUwqlUrIGqhUqtxHlXBXsebIyMgwmUwmW7JkSbBUKk0LDQ3NUXU/yj13ScB7586dYGUPEvQqB7XK8545c8YzMzNzAo1Gq6ZQKGIul+vi7u6+RhESK49t64Fvqu4Dx6EACrwegZUrV7qoqakZknYtFdVcX6qZnWzSyCEXjNSpP+XyJN+cf1Haxbbkqax/394HyQpyc3N1zc3NORWg3iM5M8/5SRmPyVu47TFsXeRgzxDDyB4OsTpM9bPKqz3x+/noDB4YiWh0CVAooN7dk2MzYAQ1fcPCTuKIWzdtNk7tzbBzqXw+YdVzh9CJnul5hWK9zo7CLp0MmfeLKqWcx/dg3LxA6u2D2ylFfb1zQENLCMZW6hoGRlY0G2dhtYYeH1Lj1aCytBjcx2XWkSI9e2/+agSLtz9TRXDaPxFWRyM32KkyFsegAAqgAAqgAAqgAAqgAAqgAAqgwPsq8MYDXgKpXIlGvg4LCzukqal5n/ydy+UYMX6SAAAgAElEQVT2WLly5cy3AS4SieTtF+q3XlB1LVFRUV/y+XxbJpOZvnDhwh8KCgpuxcTEkF9PbvGhHO4qt2ZozmPz5s1btbS07vv5+UU/fvzY4OLFi18YGRld53K5JuQ5Mk/96l2yED6fn7xly5Z3su9xi5A4AAXeYwHFD8jIFhMepCyzs3NwM2Sr+5Kv76VlHjyfkKStZ2YpAYkYuJlPWeq6hkJNB1cujF+YU3B0swm4epVDf+8yOdGpCDO9Z7f0Jw3qe9VYQ22bMltejXhTKuiwqM/usro42BdwcjPMHqakmvQYO5Vf8vQB3ODSy8B/YzpFKqbM+SfcLTs9rTAnJ9e4ICdHUygSUmUSidDS0lqga2SkftukVzZTR89Mw3M8o1zTWH6gGshkACc2y2DMvIfA0pb/QK32cXKLGQmW5Ye5qfDAkFcFJByCAiiAAiiAAiiAAiiAAiiAAijwXgu8lYCXhBQeHh4DieymTZv2KKpUFa0IKisrB37xxRfyA8Xe1IMcmEalUkmxrsom586d6/vw4cMvg4ODJ/67l/0UCqVq2bJlAVKptFrV9gzKgTep3H3w4MG0gICA75rzIOPu3r27WLllA+m7O3LkyLC4uDhfkUikTafTK0mLB2VDrN59U58ovA8KvB4B8v0CAIzpdLqx4g58Pt/yGcM45OyVa3owyjcPooMcwdGdAwsj0uRtFu7/rQ/lBQwIu5QEdA1FH3GAxAu69F/C7KaNH/tMnyral5yczO3fv/8LMm9NTY07nU5Po9PpZRKJRPPYyVM/denjqf7nqFWPYdUYN/D6OF9x/85lzzT1+Rx1iYCXy6uqtGSZmFN6uLgIH9xLZlFlUma2VW9Z5Wh/EY+hJZRfQwLek1tkMNqvYcBLXlccztZnlEo/iMKQ9/V81nBWFEABFEABFEABFEABFEABFECBd0NA5TCzPbejOGxNOdxVnr+5VgTtuQ7luQQCgYTBYLTYZ1f5GkUbBfJcp06dzpSVlblqaGgU+vr67lK1PUP9lhVkrsjIyHXm5uZ/Tpky5TL5ujEPUp1Lp9PL2Wx2IenJSyp4//zzz0WWlpaXvb29byiuIYe80el0+YFF5IHVu6/rE4TzosCbEyDfQ+l0ug2NRtMVi8V6AoFgwvkS2fA0+yFF8MceczC2roGEcyawNf62fFVP77ChII0Jgz8pbbDKr727M32+zmBFr7BXF/MpbKbGs8EDB/xkYmJSp4cv+X6XnZ29zCBgI+WeRKsC7l/VrT+XnoCjIQK6tJpTSqHVVND7MLgG8Wb9X2jqaGlXd+7DBtvuL6t1U26pQXV5MfQdW7dFg/KE/zfGFVbuSQF9M1FLsqPuHdGxKnniGx0d/b8D4lq6CF9HARRAARRAARRAARRAARRAARRAgfdE4K0EvCEhITabNm26/Lb77Sq/h6T3Lvla1QpeEnbcvn37KwqFInJyctrx6NGjYAsLi4OKA9BUbc+g6KlZ//O0f//+GXw+33j+/Plb6r92/PjxD0pLS3vq6uo+Li4uHiA/oR6Aoqmp+cTX13ePYjwJd8PDw2sPV3tPPrO4DRRAAQDwCVy2hUajD6mhMlhpUg3p7b1bbICpIZFXx077vzSIXukM6y/eBhObl1WzjT1IdS8ZT1oiyGTAmDC/0ODiLuuaCwcNbOxsc4f07X1YXV09gUajyVvNxMTEhOmNnWOY+sGSjBbfhB8+6ebC4GvlmvcsKf94VTrcOmcNwho2yGQ00DUuB7cRdQ9Zqz9harwm/L7DAoJimv0eZsrJ0hz66OST2K2hb6W1T4sOOAAFUAAFUAAFUAAFUAAFUAAFUAAFXrPAWwl4DQ0NN2hra8PUqVPPv+b9tWr61lbxkipaAwODe1OnTr2guJFUKuULhcLHqva4DQoK6kmq8Bpb6KVLl7o/ePBgaffu3beMHDnyARlD7kn+VLReIIerOTo6PnJwcMgQi8XVdDqd3L86OTm5Oi4uTtwqAByMAijwTgj4+/vPeWLac+2dzl7Z1Rq6LwPca8cM4FmSNjj3r5D32V0+pDf0HFoCs79tWCW7c6WdPAzOTNUEn7XPIWa1HXz9y0PlzWsc+8GGEn/WyM3NjeNob/ePsYZa1MWLF2eVqmuNzlwa+7QlKJ2L0RbmiacMnhWUaIgiE27Jxwu4VKDSAOjM/7WJaG6irQEO0H98MTTTqgED3pbeCXwdBVAABVAABVAABVAABVAABVDgfRd4KwGvvr5+tImJSaa3t/f1jgRMDlmrf8DavwHq465du9b+ajNpLaFYt6IKWSaTiWUyWUZoaGhOa/akaFfR3DU7d+5cymQyi9TV1au5XK6pn5/fLuXxWKnbGnEciwLvvgAJeG/afxDywGpAQZ3d7AnpDPZuVTDkk5Jmdxk8rBfwqmmwNeE2rPnIRR7yWjnxGlxTWaoGxzZYaec/0Z08cuj1wqcP/kl89iKo+PsrSU3O/+iGFnTzrNIUVKgzg4f26D9xeu5vp09aQMTNl+0ilvTvK/9T8XVzC81+rAF7v7KDb+qGz/UvwRYN7/5nGneAAiiAAiiAAiiAAiiAAiiAAijQdoG3FfCesLGx+fuDDz7oUP0SyUFrdDpdTcFJglxdXd1/qqurHcmxQKQFAofD8azfWkIgEOQkJSVltLZiVrmPJrnn8ePHR1VXV1uYmJg86tatW4qNjU2lYi0nTpwYnpGR8amZmdlpRRsI5bcdQ962/yPAK1HgXRNoMuAlG/l6Qg9YFPm40dYMiX/owoW95lCUzYJO9tXg2KdC3qJh8tK8Zg1ORZpZPonTmzTYfePeg0fWVO+4f7PR8RkPWPDdlF5gZFEDoVfuGh37zso0O0mmN/azims715PvowD+Gx/D00Qt+d8nLWn+vmQMCa0d3Cob7R/87yIw4H3XPsG4XhRAARRAARRAARRAARRAARRAgfYUeOMBLwk19+3bd6xHjx4/e3p61jnEpz031pa5lANe5QPgSHXu3bt3WQ8fPrSeMWPGqdLS0mojIyPSVsG0uLj4cUxMjLw/paqP+sGu4rrU1FTDc+fObdDT04uvqqpyotFoVTo6OqmmpqYp/fr1S83Oztbt1q1bUVP3wZBX1XcAx6HAuy3QZMC7dZEDPLhuCCZWXFj72/0Gu5zrPACoajJgscVg7VwJ1RX0+q0ZmpJhBPTu7z/9o7BTv58PzPGLeAJ2btwGYy8fMoLTkZ1B34wP352W35+5qGe/aTNmxd+wGcZ+dnSrBVSXqwO3gg79vQtUCng5hXTYMKcbrPujwQ8Eu2ffNNXkVTBtih/fwB687/ZnGlePAiiAAiiAAiiAAiiAAiiAAijQdoE3HvAGBwdbREVFHRsyZMjW7t271/314rbvo12uVLRoIAeopaSkeJM+t6Snbmho6Mv+ka/4aCrYVZ720qVLri9evBji7+8feffuXfMXL144lZaWOldXV7v26tVro5eXV6pi/OPHjw2UW0eQ5zHkfcU3CS9HgXdAoNGAtyyPDhvnOsOP5+/BfFcPcB9TCHPXv2iwne+ndoP0+7rgOTGv0dfJBWSuJZ4ecPDF34rrLddP7mbGkB3mimVzHvb6KA+GzyxuMPfzJDYc32gNlaXqELz/EeiZiODoOku3ymcaZsZGledv3zeV/nA+GYKHuYF97wrwD0tXiTt2nSXoGIhgrH+d/2fM+ntDN6awJjg6OjpGpXlwEAqgAAqgAAqgAAqgAAqgAAqgAAq8hwJvPOBdtmyZ/U8//XTi448//tLMzKy6o5jWb88QGRn5Q48ePQ56enrGhYeHN3uKe0t7qB/skgB5yJAhT5q6bt++fbOZTCZHuRXD/v37Z7JYrLyPP/74CrkuNjZ2Ql5e3iR7e/vd3t7eN5TnqqysTIyKiuowti354OsogAKtEyAB732Lft/c6jLmfweonYowq9NuwberJ8z57kmj/XivHjOEY6F2YNKZCzO/fNFoNW7iBV3Yvrgb7Hsq//5i/8O4Hjrq1C0MA5N5tyjGMulnPzYezpIeu74/PoG/Yk1h6a6nUF5IN177Yd/ZM6ZP+y3uxs4nbpOKasNhVYNeiZACK4f1hs3XE+tLTfsnwupo5Aa71gniaBRAARRAARRAARRAARRAARRAARR4fwTeeMAbFBTUMyIi4kT9PrZvk1Q53FVU75L1kApeiUTyOCwsrM2VxgsXLtTU1tbuQ+ZTzC0UCo21tLRSfX195Ye1KQe+JLjNz88fT6PRqp2dnWNGjhx5j4zZsWNHsLOz8xkSDJPK3bi4uNk6OjrPeTyeEekP7Ovru1dhSHoCb968uUO1v3ib7y/eGwXeR4Hpi4MPlWkaO19wnVEh39//jXGFlXtSQN9MVLvf2baDIOxKfKP9eAsz1GHT3G4AVBk4eXDAZ21GA6eTW8zgXLQ1Myr+Nn2JR59F8/3HPMzI3XT+UYaV5MtjDxp1XfepM0xdmQl/xRqDo3slDPqo1DrsI2cLfZ0sl+7dT+7fH7Oavz05HshhbPtXO6jcquHMtk4gElDhoxW5yvcd+uiEXufcpAV79+5tvC/w+/jm455QAAVQAAVQAAVQAAVQAAVQAAVQQEngjQe8s2fP/vDnn3/+YcmSJUs6wjuhHO6SEJWsycnJ6VcvLy951W5BQcGt1vbYVd4XqVhmMBgWynObmpoWX7x48YvAwMBgEu7evn37Kzab/YAEuHl5eS8PIgKA7Ozszz766KPPbG1tORERERFsNju1pqamMwBQyIFvioD4zJkznpmZmRMCAwO/INeRnsEbNmy43hF8cQ0ogAKvT2DevHlTswwdQy6IDChw+XAn+OJAbQsXle9KDjEreMGCoiwWTFiU0aD1wtZFDpTkK8adLS1zpk780LeAJw45GHtssCQyPr7Re4SM6gmVxQyIuhsPpJo34uZtyHjA0tsX5DJ79NCt/yQ/6P8MdOw4NTwqaBmIwMiCr1IvXnKzoKG94Lsz94ClLSFfaggq6RMTd8tit24cpPJ+cSAKoAAKoAAKoAAKoAAKoAAKoAAKvGcCbzTgJdWsmZmZH169enVxQEDAl2/DkvTZpVKpMnJvEq4OGzZMXulKKme5XK6pn5/fLsW62qOfbXBwsMexY8emcrlcEz8/v2jF3JGRkRtGjhwZ5uTkVELCXwMDg3ulpaWufD7fytTU9CJpz5CUlGTm5uaWl5mZqXX8+PE9BgYG5/r37/87uaa+XURExOYPPvjgB8VrIpHoYXh4eINxb8Mc74kCKPD6BKYvDjr0V7cpjgWRy23AZWAZTF6a1+q7kZYNlw+bga1rJeSns6Br35dVwf8+1P7cbzV1/JhYK1PT/Xk8WeDxy9e8+NO/Smu0tQO5hoTG9m5VQKXJ4EmCNviFvtDdMK2nuxHz9169eu3ZHXPgTJm+lVjafcjL71GTlqi25kv7jSE/XQNmfydvTeGaeV3PNfPGjgNRETtbvWe8AAVQAAVQAAVQAAVQAAVQAAVQAAXeE4E3GvCuWLHCMCEhYeL9+/c/XrBgwbq3YSgQCCQMBoNGQlWRSKRDp9MrlCtnFX1vJRIJJywsrMGp7a1Zs6I9AwmPyXXKPXX37t3ra2Bg8IROpwvZbHal4lC3uLi4rorqYcW9yHPx8fGhX3zxhXye+g/FXMq9eMViccnGjRsftma9OBYFUODdE5g/f75rhr7DPnmrBtKH98Hf+uCz9jlYOfEa3U3uUyaYd+E3eI20bPhxuisERqXA/au68terOWpQzaFrVBVpTB/UJ85YQ21bCU80++f7mWMr7N1LGj1ojVzHr6bClx+6QXjcHdji3wWGTi8wfXDRzCQ7+f6YMWPWcbncwTfMPGbeTb4vg5oqNfj0qyyV5VeP7wGLtz0GY2vh5IQoQ53y3IB9+/ZdVfl6HIgCKIACKIACKIACKIACKIACKIAC75nAGw14Q0JCbC5evDgxIyNjkL+//9a3YUnaF1y7dq2bcqCampo6gc/nW5qaml4iIaxUKq1OSEhIjouLE7/KGhXtGRoLeElbhby8PM+ampquFApFJpPJKL179w6tH+6S++/evduvqqqqx7JlywLrr4fMU1pa2lXRrkH59Vu3bl1/1T28yv7xWhRAgTcjUFvFq2tVDVmpGhCz2q7Ral7y2ndT3GBiYDqM/7xhb/G5TgPA1asESvMZwClkgq4JHww6CYDPpXaBSvqHXgN9RSLRkBPFlKl5HK640b69ii2f/ckUqirUYJRPIYTO6bZ943o1S7q4pG/fvrerqqr0n3P43QsM7QVVf582Yjr0rKKb2jQMnRvhExVkMEWFWUy9Lq41JqXPGTKxiDl8qFdUvaE8CoXy1ZvRx7ugAAqgAAqgAAqgAAqgAAqgAAqgwNsVeKMBLzlg7ffff/+wtLTUwdfXd9/b2LpEIpFcv37dWRHwKtagqJwlAXBVVVVyVFRUdWvXt3TpUl06nW5DrhOJRBnq6updqVQqkwS8VVVVFv7+/rUhBDko7ezZs+FisdikX79+y2pqarTGjh17uzX3JHOcPn061traeptydbBiDqlUmhYaGprTmjlxLAqgwLsnUKeKV7F8RTXv17/UreQnB6el3tQDdQ0JzA9PA22D//0g68JeEzC24gMJWzvZC2olijLV2Zt8us+eOG4nA6S5V7kai5ISbmnDqsMpzWopqm1v/6F/+tOB9lbGBuX29vZpIpFIPaeU41iqpiWhsXXEgqzHLFBTlzHMbBuvOq6f3j67p8mwsOWp0+nA5ldQ2DRZtb21VZLSsBoKhfLJu/dO4opRAAVQAAVQAAVQAAVQAAVQAAVQoPUCbzTg/eKLLwb+/PPP44VCIXvmzJm/tH65bb+CBLdSqZRy/PjxSRQKhZKfnz/Szc1tW/2KWT6fn7xlyxZOa+6kCHZpNJrupUuXXEl4UT+sJT13JRKJlomJyQUPD4+r5OC08PDwfYaGhpfmzJlzpDX3Ux5LwuOsrKx5VlZW0fVDXlKJHBoamtjWufE6FECBd0egThWvYtk/fOIM3ouzwWVgVZ2drBrVE8bMzYZz0ZYw2jcHvKa32K+b8tU414mefXIcOxkE5vIkew8ePW4sP0CtucedS7pw46QxBO54+ovGncGWpsZVTk5OKXE5cZo/3ljXbaXVl1ItbVMxR4smDLg8VquYl08xYptLo8ZdrTBmW0r33P1W48C9dSxyC7a6tix0xJlKY01L6cLfB+sW1+RRvh5ysGq47VThrUfR7EPpO4VXpl/5x5BlSAJrDHjfnY8urhQFUAAFUAAFUAAFUAAFUAAFUOAVBd5YwBsSEuJF1koC0BcvXgzx9/ePfMW1t+pyUrlLwt2ysjJXAwOD++TiadOmnVGeRCKRPA4LC2v4a8tN3EkR7GZmZtrEx8cPLioqGqKhoZFJpVJFlZWVfbS1tRP9/Px2kMtDQ0NPslisR6QlAwDQ6HR6AY1Gq1RXVy/8/PPPN7dqM/UGN9YCggxpjz7Cr7IuvBYFUODNCTSo4n10Qwv+2GMOK/Y+rrOKr8b0ALauGFbFvqy+3fd/NtTqcnXp4h1Pm13tnpDO3dhSGGljGFYhow86evnaKN70r581edCaYrLIBV3Ac3LRheWfmJlwC5lXss/IlscH6rjq9ZR8bb9BqmfTs2bP7dVsG5atdKjdVOG+O2tYVD1DoZ/7D9zVV6ZpedlMFpAQVzHd5fTj6hmcFFovmiPtQtkFyjKP0Jpv/5rOXD34y8TRtqMVP5zDgPfNffTwTiiAAiiAAiiAAiiAAiiAAiiAAm9Z4I0HvGS/ERER4ePHj19Lqlhf5/7JgWpUKlVGp9PVFAEvuR+pdP23oreaRqNxRCJRdWlpaXVMTIxKPSDJHEFBQaY0Gq3rrl27Ank8nrWRkdE1RWWuYk/79u2bLZPJGL6+vtHkuU2bNu1Zvnz53ISEBJuUlJTBPj4+B9pj/yTgVQ6uyZwkvG5LNXJ7rAfnQAEUeDsCDap4l/Tv26DKdqOvI1QUM4BCAdAxEg4e512ifue83l/xd/Uls797An1qQ9K6m7h2zMDgwWWzmb3sdlMolIKfEx6tyu02srjJg9YUV5PD27YHdr1w9bpYIq5Qu/gwSnOwiWth+L1Nxsstv6IZdu1fCXSmTMwpogtyX7AOFx0CEEsoU10CeasS5zFTShLUyFSDrScJ1w47WqUIeN0NB0l+f7ST5e74UU380yPsP2afO6e0YAx4385HEO+KAiiAAiiAAiiAAiiAAiiAAijwFgTeeMB79epVx9zcXPnBYo31jW0vA4lEIiNz0Wg0ikgkEicmJna+d+/eVB0dnWeffPLJkVdpXeDj48M0MTHpExUVtcbIyCh+6tSpFxpbd35+PvvYsWPrli5dKj8c7ejRo97Z2dkzg4KCPm6vfSrmIXMr/p6fnz/Wzc1t1a1bt062931wPhRAgY4r0Ggv3sZCXrKFr8b1AJmMOmP86EJDac3hKhnd68Q/SS6VhlY18NmPGQ12WZSpzto813XehJHbNDQ0/khKzzp84UUZtUGFcGM8RzdY/Lp6gYmRoR5FTchXy666U7zxfrjhKtu1dAYwQAIUaUl1DnX54wA1UFOTbem+WygV1NB+TF9DWzP6JIe0a1BU83Y36S9eeHaITjE3lzrfYaXoWulfVCfNznAy6xeai6FL2V/T/0owZBlWYg/ejvs5xZWhAAqgAAqgAAqgAAqgAAqgAAq0r8AbCXhJtev169e9ycFmQqHQkMFg5AkEAsslS5asINvZvHnzVi0trft+fn7ySte2PCQSCZNU5VIoFPnBQGKxGGJjYz/jcrk2AoHAmsFgZLLZ7AxSNfuqh48FBwf3+fXXX8dxOBzrlqpwo6KivnJzczuckZHRXVFlW781REv7PXv2bD93d/d7RkZGLVYYnz59eghZ17Rp05a3tpdwS+vA11EABTq+AKnivdlltEuGkVN57WoXu7vD1oSEOqv/dnJ3BoslnTGwpzCfbSrQElTxS5/eN3mansXKqREKYM73aeDUr85hk6xVI/tO7O8aY2Vl9UshT/L5sWsJI2rGLcpo0OO3EaYT7KRBLo4OHE02u/xOxR3e+tvrLfcM3lPG5/ANCiuq2GoGnfh0YytBETebujU+iB3sFsajFRayJLxqmpabVznpx0umndvr29qD2Hbf/orFLc1WL1EXSFY7LpNsf7GpeH7P+VmjbUfnYcDb8T+ruEIUQAEUQAEUQAEUQAEUQAEUQIH2EXjtAS8Jd3ft2rWXLNfJyelXcqgZaVWgqal5j0qliiUSCb26urq3mZnZL22t6CWHp1EoFCaFQuFlZmZqlZWVaeXn55unp6dPdHd3j3Z3d69TjVZQUHCrNe0YlKlDQkJsAMBG0W6hpbfhyJEj3qRaWTGuLXsMDQ09RafT85lMZoaBgcE9Z2fnZBcXl8LG7k3WtWTJkilhYWHJLa0NX0cBFHg/BaYtDo5LtBvGTDPtwYOiTHX44oO+oK4hgZ3Jt5R3bBTp62pL49HjaablkHpLX82xD8dGh03TLn6md1ekVQ7WztUwNThHcY322om9u+vSLw0aNGgrn8/veYVDXXz/UQqr2Sreo+ssYNiMonOD9Hro8jkUl27O98khayTgjR0d+7S8qMo2MH6pvle3OVzSa/dh4T9q+5K/Z03rtox39NFmjW96b+fRtPXEX/81Q+uznl/VuJgMIIeoAQmCv7kyQ2uZ41eigy9+oi8eGFl1JD5Ey9997q22BLw+Pj42MTExDSuX38+PCO4KBVAABVAABVAABVAABVAABVDgPRJ4rQGvItwloaRyG4Pdu3cvEAqFBnw+355Y6urq/u3r67unLa4ikaiASqUa0Gg0Omn/kJycvIBGo1Xp6+snFhQUTCA9b6VSafWrtGRQrIscqsZkMnvGxMTM1tXVzZw4ceLVltZ88+bNzklJSZ/q6enJD3ZrS8BLQtuxY8cGJyQkDBMKhTp8Pt+WzKWjo5NsaWl5n4Tm5GvFukaPHh2B1bstvTP4Ogq83wJTA4PCcg0chtxw/JAL144ZwNloKyjOYcHexzcUO3eLmt0jJz9fvdjYsQIWb3sGMgmAf8/+FAZD2q+rvVqWYZeSykcJWuqGnYTcZw80za2speMHuUeQFg1kjlyeZO/Bfx4wYZRvXpNVvEsH9AVuhdqJn3+maFKktG7dnB/erbxLVQS8Qq7M+lZqvOHy9OUU0naBra4tCx1xppIEuaRq98C9dSxyr9muq2qUq3drD2CzmSzadSlA93DePmoP/V6S3yedvmVpaJnbmgpeUvUsUGP21RRUbjoQFbHz/f5k4O5QAAVQAAVQAAVQAAVQAAVQAAXeN4HXFvAqt2VYsGBBaH24M2fOeHbp0uWJk5NTSVtRSXALACTgtT958uTQwsLCvop7kYPHcnNzpzo7O0eMHj06NjQ0tLYKrS338/LyUnN3d++TmJjY9fbt27MXLVq0RtV5tmzZEmlgYPC3mpqaoLUBL6neZTKZ5HR7iqam5pOamhobEl736NHjVkpKSs/S0lJXPp9vw2QyX0ilUg2yrlepUFZ1TzgOBVCg4wtMD1gxka+u9e0pd/9y2BPSGWRSClz7xRwOpP/NFFSpGX0z2r3UsHNljV3fMpi0JA9m2w2EiYvTyQFs1LIcjdldDFnc8tKMMg7HvJOdo5SvxlA3kAku6zHpP5HdkzYNZylmbkU3Lmg3W8X77WSXM/ujmaZqYloXW5uHNBpNXoVLHvlFxQ6ZpVWa5NccqBosibqJdYutaOrLCwsymFSZlGKhzazs0tkmEQBUPmRNuW+xa+Z1PaechLyjWzeO7fjvLq4QBVAABVAABVAABVAABVAABVAABV4KvJaAl4S7NBqt644dO4IVbRleBziXy01jsVg2Bw4c8CHzz5kz55DyfZKSkszc3Nzy2iPwXLlypYuampohCY7JPVoT1O7du3eeSCRiaWtrv2jNdeQ+jQXhZA2lpaV9AwICVpMxxcXFzISEBNdx48bFk69ftb+7BncAACAASURBVMfw63ivcE4UQIG3I+Dv7x940/6DBeTuT3d+Zybw/DjXdMAHXNm5n8x5106bVDp4FNWGs1mpGmDl9LLH7bpPnaGTbY3tmKmVRdqW1dUaukLytO8/4f/P3p2ARVntfwA/sw/MsO/I6gquoLilKWaoWa6VuUuImEgoImh163brdkOQBFRMRQNXtNyXXLLQNBVRcUHABUHZ953Z5/+c6Q7/EQcYFExv3/d5eoJ5z3vecz7vFA9fzvyOg6U+Zz79ulikWHSU2LgVXzhpQISmMmJpJyJTluaprqelISwdJSTtggGJDXT9KX4L17ZTJ2k3e9u7PB6vXq3xqLCod4VhJ6moOJcnzn+oR+vtPotU3e2LRrYODvVWhoIca0vLdLqCd/78+e8zGIwSuVxeTP9X+cMPP5Ro63uuf2DmthEr8+k5p+I7JkPunribuG71tGcZB66BAAQgAAEIQAACEIAABCAAAQi8aIF2DXhpCQMOh+N07969LsnJyaPpBmfaVu+2xyTphmoikagkPj5+jZWV1ZWpU6f+1rRfuVxeKZVKs5+3XIG/v7/Q0NDQg/b/LAEvvS4yMjKew+EUBwYGhuoy/8TExEma7ZpuzLZu3bp/9u7de8/rr79+ic6RurNYLGN6TXuVpNBlnGgDAQi83AJ+fn7zig3tPuMymAeMRaV9fj190kskEonrq6v0RRw9UX19A4tYOtSTb44/Xbf7zA4Lcni9E5m4OJuMnq0KR9++lWjdre7RRj6fn5rfIE/YtjHWlvR5vYQYmktJWT6f9BhYSbp71JAovz5kzheZZMQHZeT2eYN9w836dOrcVeIg5OQJhcJytdqj/MK+ZSaOotrUc8bC3oOrCJvXWLO8LbLSklyeUiZlGBqbyPVFVXXhMbElt+0H8w0aymv1JfUsPXE1U09az5Gz2OUsheKxhMmpMKkvuVXLN36tXGjV82S/mVXq+w3LPGraM/dK8ObNm39pyxjQFgIQgAAEIAABCEAAAhCAAAQg8FcItEvAqw52ExISltXW1vZQlxN41rq6ukDU1dVVxMXFJfTr1+97dQ1a9XXtFeyq+wsKCurK4/Hstm7d6tfQ0GBlamp6o60rcWlfERERu83MzH5pzYWGyOXl5f3MzMxUdXurq6sdmUym1NfXdwP9/sCBA8MLCwtf8/Pz+1S9mZq6PjA9T+sSR0ZGqury4oAABP7eAt7e3t24XO7Ce/nFw69fTelTJ7SQMiQilqSumklGz/pztW3ufX1VDd7mjvjPncj960bk30dvTEpNsHIWFX1HCBGmGXZedLrne/nEv/9g0sWtihRl65Ghk4pU5R4ifejPAkKMLSVkwqK84X9s7j3u9aH1g7s7RfP5fNUKXpFIpH/lQe7CP3pOqmg4uslWnp+lT+RyBkMglArm/rPNG57Vbgjppj/n04dcJmEcrNTTWv5HX1zN0RdXcwWSWo6epJZTqW/ZUGjsQMv9NB48aQNrSvL3eolrIwb+vd89mD0EIAABCEAAAhCAAAQgAAEIvAoCzx3wqoPF9evXf2FiYnLL3d399+epq6sLmlQqle3Zs2eSQqEQzJ07d29GRoZZZmamy6RJky50xOrV0NDQIUwmk79mzZp1dHz9+/dfO3LkyExdxtq0Da2p26NHj9V0rM1dTwPempoaRz8/v7XqNnSjNbphnGZ5BpFIlPq8q5OfZQ64BgIQeHUEfH19+5Yb2Hx5ulTet+ZRFpdM9s8lhY94ZNdXXYnLkAoyP+xhq7P5fEJfwuUrrD+OzB5z50CerT4jqlSs+DjJeVS3+5b9ysiSoQNJ9MUrdKVu42ZrtDTDiS2diMfYUnJwnWO3TpbKIUNfk3MUsgeWBnoh9J5isdj2Psf8H0f6f1ikqhGcc8eASMRMYmgiJZ8mprU6rqYNzu4xJ/evG+g0p1Y6p/V4++Vc2IBN19r8FHABBCAAAQhAAAIQgAAEIAABCLxggecOeGn4efjw4bGVlZWO3t7e217E+OVyuXzv3r1TSkpKXvtvHWGGSCTqFhoaOqUj6s8GBwebs1isrjTkTUpKcklPT1fV4X3W8hOrVq06NnHixHktBeFxcXGLqqqqBvF4vMcBAQFf0O9ramp6WVlZnZ45c+YhukpZvXr3RZjjHhCAwKspsHDhwg+SnTy/uq4wrCJ7VzuST3beUc1kf5QtSf3VnIyelU9GfvDnateLh0zJ0EmN5RMaZxw2x5UU3BcadOlV/66Ha6K1Pmd/kVi+I37gx/eVQa97qMJdbQet4zth0eMekiL9UQ338usUrD6GRLLPwMBgL23e0NDQ467A7qOfDx6wI31GlJPXJpYSKydVrd9nPv71Xm/i8+8HxN7lz1rCz3G8f2mtGbfk0fCdO3dWP0c3uBQCEIAABCAAAQhAAAIQgAAEINChAs8V8Ko3U1OvLu3Qkf63cxru0i9ZLBZLvQHZ0aNHo0JCQmbT19tjQzVt8/D09GQPGTLEju7BQ8/Hx8fPoTvBz5kzZ3d7zvvixYvO2dnZfSoqKvpKJBJLNptdGhAQ8BW9h3rTOPo1Vu+2pzr6gsD/roCvr6/nXdsBq8/1nFTTuNJWPd2lrw0kfKGUWDvVk4e3jAhPX07GfvhYXW+3qQp78/KuXcsyFeM8X1+TYtRj/vmMhzxyPM6RbL79x1OCNCw+usm+07Loh2PvHn4oVEqSmUymjM/nX1O3raurG3gkPW9JtmnXOjJ1qWqTs+c+Uk4ak4tHLFosOaHjTZyL75i8dvfYzzvXrflEx0vQDAIQgAAEIAABCEAAAhCAAAQg8MIFnjngpYHn4MGDhyQkJPgYGxvnTJ48+eyLGD0NeGm4q3mvDRs2qDYuoytqOyrgVd/P29ubb2Fh4XLmzJlROTk5wxYsWKAq2/C8x9atWxdUV1f34XK5xcbGxrecnZ1vDh069ImPTnf03J53DrgeAhB4+QQWLFjQ67FZ150n3OZUELqidtryHNLFvU61WvfoRgfV5mrqlbua57VN5W6KwDYhpNu748dsPiM2mnHnxE+GZOjEIjJl6Z+1fNXHrm8cSHUpx2xmcOH4W3tZnQTsYG3d3b9/f+qJq2nza789k9yuchHeLuSdRbnEdfATtXWf5R7jUreb2pXemx4XF5f+LNfjGghAAAIQgAAEIAABCEAAAhCAQEcLPHPAu3LlSqfk5GTPK1euzF28eLFqhemLOLQFvPS+a9asWT9u3Lh/9ujR41J4eHhuR49l1KhR065cueIfEBDwpa73Onv2bA9ttXtpQG1gYJA1evTon21sbOqa668jyk/oOna0gwAEXk2BDz/80KLSxO7MgUGLygjdLK28gEece9eqQll17Vz11Jp+33TK0gamQdCwIfOmv7fpvpHzsBOnTluTsT75jXV3aftVc1xJ3xEV3fp5VA/JTmJ00mep/gDX3LFl2/aDLM/pRYUTg/9/Be+BqE6q9k2DY10fwVfv9SbeXz8gDq7PXaZh4P1fLPpln/ssLi7ukK63RzsIQAACEIAABCAAAQhAAAIQgMCLFHimgJeuYrWysvKIjY39auDAgdsGDRrU5t3OdZ2kXC5XEkIUTCZTKZFIGEwmk8HhcJia12/dutXHzMwss6M2WdM21vfff3/A4cOHE4KCggISExMn0TYikciooaHBUd3exMTkJv16+vTph9atW/c1IYSuPq5X1+6lG6Y9fvz4QwMDg4u61PPtiA3kdH0OaAcBCLy6AjMDgtN3DQ8uVM2AhqfqsgrfB3Uh/TwrVHV3H1wXPFGjV8t0nYtvm4hX+dgP9BjwObeb+5Ifb2TxSFf3GlUN38wrQhIb6Er8Y9JHKPKZztVZd2x4rC3qbmQymYlcLufxeLw/x6Fx/Hjo6NoGAwvz/GU7M0ikTw8iNJWRikIe6TGwkkxZ0rbSDQeibYlSSdqr5MPYG7uMHEozfTZv3pz66r4DMHIIQAACEIAABCAAAQhAAAIQ+F8WeKaANzg42OXYsWMfdPTGas2t1tV8ILQOb1lZmYuPj48qSJBKpYWRkZEZHf3QaP3hmJiY0xYWFmerqqpc6f3EYrGjnp5eDv26oaHBWSAQ3Kmurh5sZ2e3XalUMujmaBERETvU9YJpwEvbzpgx47Au431Rc9NlLGgDAQi8OgLTloT+cbS/j6KeZyh9YtWuZsB7ZocFyUg2Iotj7jc3Mz1xNccuYlpXPkP5Xf9RY/0STiSZkMUxGeTaaVNy85yJcOm6B2/d2G1sSkQ7TLjMi+p+KiSKoeWENzsrI83AwZB3ooeT466m9/jl3O/z799/8K7SprPEYXZwQcnZw8aS8mJOeeCWWzpLP0rXI+sDXMiqM9d1vqaVhu9dXGcqrMofGR8fX9lefaIfCEAAAhCAAAQgAAEIQAACEIBAewq0OeD19/cXGhoaenTUxmpisVjOZrMb59i03q56ozG6alYsFguqqqrcAgMDVR8BlsvllRERES9klRVdxfzTTz/9rK+vn1NZWTnM2tr6KA1w1QNfv379Fw0NDd1Gjx694sKFC4sCAgI+b2oWFxe3QCAQFOkS8CLcbc+3PfqCwN9LYMbHy/ec7jPNufTMPiPVzNWrYpuWZKClDXoPL29p9WvfzfO712Rl/NLfc0zfA79fdlLY9aghhubSbp7jS2lJBkuOIozD4ZSrhQvFCp8sA8de5zaG9yBuo0qE91NMudXFSgN9vfvm5uaFNjY2xc7OzsUCgeDE/fv3u3bq1Kmr+tr9+/dPlQmMzQve/yKL9BpWo3p9QZ+hZLxvTrMre9cu7kYKsvSJx9gS4jmthJjaSp/1afMltezJV+K4iWvDBz9rH7gOAhCAAAQgAAEIQAACEIAABCDQ0QJtDnhDQkLctm/fHtgRG6v9txwDYbFYWscVHx8/t6KiYqiBgcH1mpqafjY2Nqdo+QOKRMsXJCcnpyYlJck6Go32v3TpUuPt27fHOTo6XrCwsChyd3d/4mPEERERP9KVu2VlZQOHDRu24bfffvt62bJl89Vji4mJ+YbD4VQ1V5pBJpOVrl69+vaLmAvuAQEI/G8LvLfk0w1Xur05JOf3k/qNAe+OfzmS2ko2+WjNgydmT0scpJyyIN8cu6FNpfuJKMe60ztLHVx7Ky5fuequ8P46Y4QxkWkryVAkYXxyydGT3Av370miL15R92dYdFdgevOUVUPuQ35D/kOeLP+hvrmAV2xgYJBpZWVV5ODgUGRkZCSi7TOyH/U5n1M2tI6jLyaP0g2J5/Q/N3RrqXRDeT6HnP3Rglw5YUFsOteTj9ffe5YnbF35SDgqbX/m7rXhs5/lelwDAQhAAAIQgAAEIAABCEAAAhB4EQJtCnhpWYKrV6+Oa8+N1aRSqYzW1aWTlclkhMfjsZqbOF0VS2v+PnjwoG9ubu7MgQMHfunp6ZmhVCplNTU1qbGxsc+9Y7qu6DTo3rVr10dKpVIxd+7cvZrXJScnO50/f34ln8/PNTY2vpWXlzfb3t5+B22jDqRjYmL+w+FwKrUFvHQ+ly9fvvSiwmpd54x2EIDAqymwYMEC/99dJ/hnXL7AISknLUhtBZe4Dil/Ktyl01MFvCctyDfHtQa81g+TTcXfLbCZPnP2vlRiOtmOJS1vriTDz31mVNbqGUue2sxNC2OXC9ucGnIf8BryH/JF+dk8Fk9PYWhpKx/UxTZVz9zaarfAvY4wGITcTTFoNeDV7H+1jwtxf6OMjJ5d0tan163guvlr937enhC7Lryt16I9BCAAAQhAAAIQgAAEIAABCEDgRQnoHPDScJfFYrns27dvdG1trdW8efOeqqHYlkHT1boKhULZdMO0pn388MMPdNXuiGXLlvlqljhQl2qg7UUiUWpUVNQLrY9IPZhMZtf169d/a2pqmqJZnoFu+lZTU9NbLpcb0nGrN2HLzc2dNmvWLD8bG5s6Om66irdv377baUitOW+pVHo7MjKytC2eaAsBCECgJYE5/ktvbB8RWk4uHjJVbaqm7dChRANLLmWaBg8Z8MbIEbOsra2Hstns5KYlGa6VSwfefCvkyc3UmpaDaO1x5d3jk/vXhEYHv3OaMM7ryEWO/cAH+zZ1IgIjCRk6qUjnzde+ndWTTFueQ7q4q/6/25Zj+sVoh8ToVV3acg3aQgACEIAABCAAAQhAAAIQgAAEXrSATgGvOtylgzt9+nSfrKys0QsXLozSNli6MZpCoaD9Kui/ta3IlUqlCrpqt7lSDJr90o3IysvL++np6eU2NDTYL168+CvN83K5PCMiIuKpXdlfBCStRywUCl327Nkzk5Zi4PP5+dXV1R6GhoYpvr6+GzTHEBsb+w93d/edQ4cOfUiDaoVCwRMIBDfpCt6wsLCkFzFe3AMCEPh7CzSGvNoY0i4YkIMxDuSzPWmtKXX6+u2+nU2FG4cNG3ZKs21evTz8HM+Zl7Pxnz1IjwHlZNz8/MbaubRhW0NeQojhz9/bWaYckAwZPU6+84+bFkrXIZXk7YW6/z//Ge5Jh4pwt7V3Ac5DAAIQgAAEIAABCEAAAhCAwMsi0GrAqxnu0kGnpaVZnjlzJigwMPCT5gLephuj0Y3TmEymkhDCpMEvh8P5/13UWpFQr9pds2bNBoFAcNvPz2+95iV/9eZjnp6e7AEDBnS9fft2/4KCgk7jx49vrDOpHufWrVsXWFlZ3Xr77bcvaducDgHvy/KfA8YBgf99gRZD3kifHmSsTz7pPfzPDc2aOax+CHbtVJJ5bcyYMY2lC6pEomm/2w4fdTuvREIKHvJJaR6f1JRxCSFKErw1U9XVgahO5HicI9l8+4+2SJuEDO/vNdRjS7rQYcKtW7eFJHjrE596aLavB9cFZO9qR/LJzjttuZ9RfQn/revbKxLXrh6vvm7BggVjlUplalxcXFFb+kJbCEAAAhCAAAQgAAEIQAACEIBARwu0GPDScDcnJ2dIaWmp8aBBg7LVg9EWUqrPicXierpyl8/nGyuVSolCoWCx2ewWNz47e/Zsj5EjR/4ZAGgczd2HljBgs9kuDAaDLZfLKyMiIlI7Gqq1/leuXOmprQ1dgaxUKhnqEg6RkZHxwcHB3pptEfC2povzEIBAewo0G/LqGPAa/ppga/n7Ts57k97xUY+rsEEecqDBtFvV0S3WRC5lEqmESVbuuEnO/WRBZBIm8f46myzo/RoZ75tDpiz9c6M0HQ+TywesjH5erxg5Znze3t9TBjQMfz+PDJuivcyEZp9ndliQm+dMSdCmp36+tHbrfjm/m/TLOb9hW+zajdTrgXVvpVXlI8KTNlSwlPILO9d994/W+sB5CEAAAhCAAAQgAAEIQAACEIDAixBoNuCl4e6vv/76wZ07d+ay2ewqgUCQ7e3tvY0OKiYm5tvRo0ev6dWrV3Frg1QoFIaEkDomkynX1vb48eMD09PTF+nr62f07NnzkDrobSlEpoEoXTnr4eHhIpPJcl90/V1t89AW8B47dmxIUVFRHx8fn830mkOHDg3LycmZFBgYGPqyBNOtPT+chwAE/jcFngp5aYmGnyKdyD/331LNmH7fa5j2lbx5d/nW0d595k6fNoXJZEpp85O/X9xx/eZNC6JvKCXRF6801vrVXEX7KF2PRPr0Jg11bPLGrMdk+orcJ3QTv7Un5360JbHXLje+rlQQsnSYx1ifj+91q8leVsXUC//xyNHuorf8HpERH5S1+nQifVxUq4ibloto9UJCJqRsMTGpL+FtG7GysSSEsKGSOzL9oKVNedaCuLg4lNfRwRFNIAABCEAAAhCAAAQgAAEIQKBjBZ4KeL29vfkWFhYue/funVtTU+Pk5+cXQ4dw8ODBkVlZWXM7d+68raioyL1z585nvLy8/gwCWjjoCl6lUtmJxWI9aq4ZDXP79+8fkZ6ePpG2aWho6LFs2bL5zbV/GVe8Ni1lcfHiRefr16/P8vf3/zedB914jRDC8PHx2UK//ys2hmvtWeE8BCDw9xJ4KuRVh6GU4XGGIZmy5CEZ+YHWDR8FH/cfPHvqpE9MTExuyOVy4alLVzffsB1YTQ7HOhO/8PQnNnKjdXA9p+eRs3ttyYj384m5jZjcu25I5oc9fEL8QLQtKSvgkdJcPlm5I1117lS8JSnK1iNCY5l7forJ6MH9R5XIGStOX7jyZr6Rg7ixj3ldXidfH00hDq4NTz3F2+cNyMmtnZ4oF/Ecj3rW76stdq7/rvdzdIFLIQABCEAAAhCAAAQgAAEIQAAC7SbQGPDSFbHu7u5OPB7PbtOmTYFCoTBHXVZA827x8fFzy8vLRzg6Ou5+9913z+gyErlc7tBcwJuRkWF26tSppV27dj1M69cmJSW5eHp6Nltf8a+uudvSfNUhb0FBgWDnzp0b7ezsfqTti4uLX3N0dDw8adKkC/R7rN7V5V2DNhCAwIsQeCrkpWEoPfaGO5PFMRlE3MDSFpoKv3nXzbOzzcnert2/F4vFXY6nZv4r07JPHZmyJP+pcX87qyexdGwgplZi1blLR6xIp251JHDD3Sfa0oCXHhZ2YpJ+2YgsCM8idDyJ3zgTFpcQl8EVZpf3d/KdN8erQqIYkXnnTui5B/kKZdEjffLW/BwydenT99a8waaQzsTCTqR1jDpiO5ZmGI9K258Zv2HddB0vQTMIQAACEIAABCAAAQhAAAIQgECHCqgC3tDQUDsGg+FEa9pGR0dH9uzZc5uXl9eN5u6cnJzspFmTt7URKpVKPQaD8cSqqg0bNoRIpVJzuqpVKBRm0pWtCoVCJJVKS8VicaFAIOjKYrGMNft+mcNd9TjVIW9iYuIk9Wv9+vW74Orq2rgKDqt3W3vH4DwEIPAiBZ4KeYtzuGRtgAvp/2YpObHVgfT3KiELVz/QHBNv68ou7rLCOs9B/RfV19cP259ZvDjX2LFGa3ga/7kTSb9oQoZMKFKd//ztvqq+vj5284l50oA384ox6eFRRZRESRgMQt6YUUz+/UEfwhfKyddHbtLSEY57v3AZPeatvPNd3hSL7yQb5Jw/JSRf/HS7VTN1gKwthG714v9vMDz9kLl9eRZPSZQ/J65dvYSeWbp0qfHLUC6oDdNAUwhAAAIQgAAEIAABCEAAAhD4HxFghIaGDmEymXz1fMLDw/eEhoZ+0B7zo4GtRCKR0P5TU1O7a4bCNEhmsViVAQEBX6vvpRl80l+W+Xy+Gz1HV7xKpdLsV+GX56alGjQdlUqlTCaTZURGRmr9yHN7mKMPCEAAAs8i8ETIe26PGdkT0YX0G1VKUk5ZEdvOtaSfZ9kT4e2BaNt+BSmGoz36LaSf0vi9XLHkWsY9IQnemqG1fu+BqE6qzdVobd9D6+yJqI5Nvjr8ZMBLB07bXTxsSeZ+dZ9cPGxBXAdXkWOb7AmDqSRLNqQTKydJY9mGOV/mqOZKS0DQur+tHe0U8KpvM+t8RI+d69aoVh2HhIS4lZSUZFhaWtI/XFrL5fLayMjIZj+N0tpQcR4CEIAABCAAAQhAAAIQgAAEIKCrAINuDnbixImBubm5HtXV1R6GhoYpvr6+G3TtoLl2crmcbqpWQ1fh0rIOdXV1TmKx2FGztm5cXJyfQCAonDFjxmHaz6teuqClcFcmk5WmpKRkJCUlyZ7XFtdDAAIQ6AiBJ0JeuiHausUupEv/KmJpL1Ld76fvupKdOedUXx+ItnUquyeY4NopWiAQXMmrl63d8cctc2VdJZsUPxKQRdF3SP49PTLmwyc346QB7/FNdqQwR59EJl19ah70/O5vO5N/H/3zUyRhs12JRMQiAiMp8RhT1lgTePuXjsTKqYGM8S4mkT49yFiffFJTxnmi9m/Tztsx4O1cdMt06L2TR3au++4f9DbaNtp8FT510hHvI/QJAQhAAAIQgAAEIAABCEAAAi9WgMHlch/QUNfOzi5l3Lhxra+A0mF8tCQD3VztyJEjA9Qbs02ePPksvZRuqGZra6sKdMvKyvqampreUAe8Tbt+mX85binMfZXmocPjRBMIQOBvJNAY8ibtNie7wrqRTTcu0jCX7I3oRnbnqv4/rjoORNva1uQav9fVLFZfX/9sZYPk3STHUaMyUq+yyImt9kQsYqnabUy99BQfDWSz04xIxJkUwhcqnjr/fVAXkn7JlBiYSMi/j98gC/sNITad68io6QVPbPpGN4VzHVpJTmyxV5VzEJpIiMfYkmZr7GqWgFDfdNiUEmLpKGnrIxaKq7jvpGyVO+gxZtIVu0wmU9i0D/qHvdWrV7deOqKtN0d7CEAAAhCAAAQgAAEIQAACEICAhoBqBW97i8hkMoONGzcGCQSCbG9v721N+9esTzt9+vRDLd3/ZQx52xLuNp1bWFhYUnt7oz8IQAAC7SnwVE1ebSUQDkTbditJ47/dt+tqPp9/SyaT2d5nGn9ysL9PKQmb3ZNY2DWQ+WEPtY7r0mETsu1f3ciX+1ObDVcvHjIle1d3Jmt+T1H18cXEvqpN32iJBvVRlM0l30zvRyYFZJPRs0to6GxWXyIgE/3zygxs69XNaBhbyzP68zpaAkLzuHbGjHjNziMjPihrq+HUKxttHeRVn/D5/PKm19KSPJcvX76ET220VRXtIQABCEAAAhCAAAQgAAEIQKCtAs0GvFKplMNgMPhMJrNWIpFU0Tq6SqWSxWazmSwWS7U5m+Yhl8tpgVkFk8lU7tu37/36+npjHx+fHzIyMswyMzNdJk2adKGtg1O3f5lC3ucJd+l8EPA+67sA10EAAi9KYMGCBQMfWvaM/aXPB7XN1rc9EG3rWnTTcPyAnss5HE4eHVuBSPnPHQcO95eP93v0xEpb9cBpUEwPIwsxYXHkZOan2aTbgLpm56UOltWbvtFN1pJ/NiG3zhqT7DQD1apdx5416iDZPXZ2H3lNVUbfYZ5yJYPhVKVnUkkYDAvTmkLRH93eKrlv068x9H3inltWOqu+by6QbmaAr2UeM+9fcmO7UChMbtpEKpXeRr31F/WOxX0gAAEIQAACEIAAfWMu9QAAIABJREFUBCAAAQj8vQW0BrxisVjO4/H+/Hhtk0Md5Gqep+01g9/du3dPLCgoeJvFYtUxGAxac1ZpYWFxoblSDK09gpelNu/zhrt0ngh4W3vaOA8BCLwMAtOWrDh13KS/Ze2+dbbksz1pT43pQLRt//zLBl6vDZ7PYDAa6PmGhoYRWw6dWF47aFIBmbo0n/xram9ClAzyzwO3GoPiiiIOuXrKmNz5w4QMm1pMBnhVqvpOOWlMPMb++bX6+D6oi7VzV3ktkyep/f2wOXF/o4xk3RKStAvmQ4YOqecMm5z7e8/JJbT59IvRDr8lxifK5XInX1/fzfS1+vp6e7lcbmdgYHDxcYN8fo5J157nXSZUa/U9u8ecnNlpSwLWZrRWsmHi1S0WRnUlelI2n+Wkz/Ru5mflK7M56MvwfsMYIAABCEAAAhCAAAQgAAEIQODZBZ4KeGmAq1AolBwOh/ms3WoEvPUMBoN+LJYGvH9oBrw06PT29uYbGxvz6X24XK6QyWSy6ddyudyY/pvBYLBpXUORSJQaFRX15C/+zzq4Z7yOjtXa2nrIM15O6Md1ZTJZBlZ0PasgroMABF6kgK+v7/g0x9e+uXj1ugExMJWStxcWat6fuS/Szq3wqnDMsCEz1K/L5XJ+npQVtatAySDJxy2JeSe6OZtStQHa5hAXEn3x/+u801Wz3dyrVaUR6MZq3we5EgMzsaqGrue0EmJqK6Wbp413MBRadrK7nnk9ZVAVU6+8jmegNK8tMqyvKF3lMead+T95LMybdGVTJ45MUidlcYxO7ohLVygU8kWLFoU39SoTKYaWsvRmHxi4sHHjN+vKR0KerJ6dY+5SSWjJh3Ufu2gr2TA1OdZezBZIcs26SAblXTptps891trzUCgUteHh4X+WmMABAQhAAAIQgAAEIAABCEAAAhDoIIGnAl4aRNJgtS3306ypS6/T3DwtPT3d/O7duz2almh41Vayalu9q1AoRHR1MZPJrCwpKanMzs6Wubm5CWlYLZVK+Ww2m4bWQtomJSUlA7UY2/KuQlsIQOCvFpgesPzqvqGLa6X/mNSXhCakERMrqXpMej9+6+iaf00yZuTrH2mOs7hB5v9L93e6PqqTS4iDawOhG6b186wgQyeVP1HuIXGVHclJMyDd+/+5ovbiYSsydelDUvBQj1w5YcHWEyj5HBZjkufQaj4hd38pFPXszajkmhub3C00shWa15cZcxnKS0Qpf4PIleU/vB5SQHZ85SD8PdHezNhoc11dnbmvr++GpoZVVVVTzzuP9ioxtKvtl3Oea15bmMdRyitkhDGohmfEM64rYSQ8qJarrvtvyYZ+OedNaKgrUjIGELnCuJMhb5kuz0ahUNwPDw/P1aUt2kAAAhCAAAQgAAEIQAACEIAABJ5V4ImAVyqVKtq6cnf9+vVfCASCXD6f/8QGNc1tnkbDTqlUmv1Xr8htK1hwcLALh8OxVl+H3dHbKoj2EIDAqyYw1//jhTcchy+6USmTk992W5Olm+6q52C0+6sujgU3y8a/MSJIc16lDbLZiWcvT6l9dF+PxF69/ESoq7FZ2/uX13d5nHzOukLfrKGWayBmEiXpPHhEpUltscJYVMHLyc6u7NbF+QZPJj6988iJdeX2/WpJdRmXVXBfKLd2riU2XeonWnE4ZgaCWlW4S48D0bbk0R1BD1GhwcO0G6XLli2b39S8urp6bBHXZBZfLr5txpDs19fXv69uU1dX5yYQCFLzasSbz1UQg9JLpwwsBwyv6c6oy3XvbLe8rc+vsLDwUnx8PF3FjAMCEIAABCAAAQhAAAIQgAAEINBhAk8EvHK5XM5isbTW3tU2goMHD46srKx09Pb23qbrCKurq1NiY2NrdW3/srQLDQ0dQjeao+PB7ugvy1PBOCAAgY4UmDNnjkBk2unyj0MDS0hcqDPpMaiavP6e6o95Fjs+7dEpNzVj3LhxX2mO4erdh6uTskscpaE7bpOFbkOI+6gS8tGaB+TcHjNy77rh8OHDq12KblnKOHpXrfWYEQ0NDePU1zMYjCpCCP2D4WP1a8d/Pbfmoa2bSc30fzxsvM+DG/rkynFT8vCmIflk953G12nAS4/yAr515u8W0rrqEwYGBjn0Jc0/OtbX13fVDHa1GdbU1IwrKSkRXr9+vV9hYaFULBY78ni8HIFAkN3azzyU5OnIdyX6hgAEIAABCEAAAhCAAAQgAIGmAo0B77Os3v3uu++2DBgwQFXncOTIkZm68Eql0sLIyMgMXdq+TG1oDV5LS0tzQoi1XC7PRi3dl+npYCwQgEBHCcwMWPbV5a5ekx9Y9yvTXI1ruy2kp3nureTx48dHat77lwsX96bYDqkgU5bkN74e6duD5N0VEoGR9P0Jbxc6MOo+37NnT5+qqqqRSqWSqVAo2Eqlkq1QKIRDhgxZNWjQoGz6x8Y7d+4M/f3arU8qVl+4+tT8fozsRHh8BZm4uIAciOqkOl9ZwiHGlhLVvb+Y2NdGVKZXX1V+UaFQMPT09PJ8fHy2PI9TcnKy0/37993Ky8sHBAQEfK6tL/rpDpTkeR5lXAsBCEAAAhCAAAQgAAEIQAACbRXQDHhlHA5H59q78fHxc6uqqty4XG7jxjs9e/Y8pBn00jCX1vNls9k0GFUdWP3a1keE9hCAAAT+OgFvb2+nCvPOPx3y8K0hv/9kRjKTDYlv+MNum/w6cwqzLk2cOLGxzq1IJLI/mZq5Kr1CxFJtsLYgPEs1clqaYeQHeYzfdtlNHj/+bg8b06CsrCzG/v37t40aNeoTLpcrY7PZsuTk5De5XG59fn7+e3S17MKFCz/bsTvxeNHk5Vmqzdg0j29n9STvLc8hZ7ZZE5mUSXh6cpL2hykZOS2/MVw+ENXJLT/FLD35QgGTyZQtWbJkaXtI7tq1axKDwVBqbhyq7hdlGdpDGH1AAAIQgAAEIAABCEAAAhCAQFsEningpauYzp8//4mhoWGKr6/vZnrDpKQkl/T09IkSicR8yZIlofS1S5cunaf/Hjx48BDNjdvkcnlGRETEEzuyt2XQaAsBCEAAAi9OYFpgaPx51wl98k26VJMov+5k1IxC14s7bBUFWT9PmTKlsUSPSCQa+odp3znJceF/rqi1cq4jhVkCYm7XQFZsT2cv7j+0d2eHa+NGv/GpUqnkbdmyxcfW1jZl/PjxV2jz3bt3T8zNzZ0TEhLyPg1RadmgOXPmHD184tRPdyx616o3PSNXThmRY7EO5MuDtxpXFe+PsiWZV4yIy6CqJ1YPE0KGbfPveenkEfk777wT6OrqWtoecuvWrfva0tLy/LRp005q9tfSz7elS5cav2r159vDCn1AAAIQgAAEIAABCEAAAhCAQMcKPHOJhvDw8B/t7e23q1cwxcXFLaqurvbg8/lZ3bt3P/jmm2+miUSiVPrLbHBwsDmHw+mtnopCoagNDw9PacvUaIkEa2vrIa9qiYe2zBVtIQABCLxMAnPnzjWrNXdI2j/Iv5RUFHFI+Lxe/e1MGyrzHu2fNm3aT+qxNjQ0DPw5t9b/7qM8Hgnemkk2hXQm968aESunBvoBjuHvTC3tX3Z7h76+fjItmxAVFRWnbSM0dX9r1679avjw4Zv79u2bfTH11s7zOaUCYmQuIQymkth2qScleXzC4ShUNX4jfXoQNk9BHFzqmga8tD+Bn+twFlEmmZqa3ta0FYvFApFIZL1w4cLv2mqu/rn33z92qlYyt/QzKiQkxC0iIiK1rfdBewhAAAIQgAAEIAABCEAAAhCAQEsCjQFvWzdYS0xMnEQ7phvXnD17tseNGzd8AwMDQ77//vul1dXVI0JDQ6cqFIr74eHhue3xCEJCQqxZLJZLa79At8e90AcEIAABCDwp4OPjM/RhJ/cNv/V6t4J5dL2t1fldNlylIk6zTIFMJjO5UykOO372D3Py9ZGbJPE/9uT3fTZk/dVkEjm/x2Bzvmx4z85LmUxmyYkTJwY+ePDgvb59+25zdnbOc3R0rGlqTn+23LlzZ9KiRYtUtd4fFJTE/egwrpLcTTEgmVeMSQ+PKjJlaZ7qutpyNolZ3J08SDUhW9IvNO1rxL6VjleP76syNDS8QgNdsVhsJZPJrGg7NptdFBgYuOJZn3lCQsIsqVRq6Ovru0GhUIiKi4tTLSwsjBUKhTGLxTKWSCSquvN8Pt8tLCws6Vnvg+sgAAEIQAACEIAABCAAAQhAAALaBBjBwcEj5HL5TTab7cBms011ZYqIiPiRy+Xm9ezZ8wcvL68bGzZsCK2tre1P6yaqf1EWi8W5a9asua9rny21Cw4OduFwONa0jVwur8QqqPZQRR8QgAAEdBeY679k4Q3HYYsem3cTyYLf6MXncn7y8fFJ0Owhr14evvP4L90UFg71pKGGTR6nC8l/fr7GjPiw96RhA7Np/V2pVKqq+Z6QkDC7vr7eViKR2NI+uFxuvr6+fv68efN2qPuMiYn5pm/fvts9PT0z6HXlIkXcD6Vchuq85kZu6gvO7LAgWz9zJT7fpJPRs0voy6/f3m94MWxpNy6Xm04IYQiFwkwzM7OM7t27Z7ZXyQa66Whzq5Hpzyw6Dhr2qj/Zors6WkIAAhCAAAQgAAEIQAACEIAABFoWoAHvcCaTqc9kMq0ZDMYjXcGio6O/ozufW1tb//L48eM5tDSDhYXF+RkzZhxR99GeQWxoaOgQJpPJp33jF2RdnxLaQQACEGhfgZkBwRvS7Aa90a/gWpqtHiOmae9lIum8PdezxlenJRsQfQOJqjzD0AnFRoeju0+bPCHRjM9RBcK7du0aU15ePozFYtUqlUquTCbTUyqVQrFYbGdsbPyrn59fLP3DIW2rXsErFovlSqWy77FbWZ/cM3fVWoqhcTzzXYcRmy61XRd9de/Rp+/25vN4p0eNGrWjvQLdpvOm5RoUCgXH0NAwR/Mc/ZSL5vf056JUKs3mcDhOV65cuZ2UlCRr3yeE3iAAAQhAAAIQgAAEIAABCEDg7ybACAkJGalQKOR0NZWuk9+6dauPRCIxMjQ0zKI7idPr3Nzc/mj6i7NSqZStWrVKtdHa8x6aAS/ti34MNjw8/NLz9ovrIQABCECgbQJz/QPTDZmKc0KhcHfTKxvr8FZLGaSyhMsV1fAk9bWM3kYs/jtjvMar21+6dKlTcnJygFwuNxo8eHAkl8uV0n9+++235RwOJ7dXr17Hb9y4MS8wMPDTpvc4de5CQirTgqUIWHev2ZHTmrw3zloa6PMlpkaG3ysUCuWsWbMa/wCp64yzsrKMO3furFqB29qhLl2kbldRUdFdX1+/QHNFsmYf+GNla6I4DwEIQAACEIAABCAAAQhAAAK6CKhq8Eokkgoul2uiywWHDh0aVlZW5lJTU9PT3t7+yL1790IdHBy+p3UYO7K2oGaJBjpOmUxWunr16ic2y9Fl/GgDAQhAAALPL9D0/8nqHjXr8OrLRLy3XxuYfTO/xHhwv97Els+YrW63adOmhbW1tYPopz/8/f2/Ub8eGRn5g7m5+al58+btpit4DQwM7s+ePXu/+jxdxStSMiYmnrvqXVFZySIeY0uI57QSYmorbZwVLdNw63eTkW+OKe5dkfHD4cOHHZhMJlOzXrAuAqdPn+53/fr1ryZMmDD/WVb+JiUluaSnp09Ur0DWcs/ssLCwbF3GgjYQgAAEIAABCEAAAhCAAAQgAIHmBFQBr0KhMGQymdUtMV2/ft1WT09PfPz48UhDQ8Pk+vr6ToGBgZ9p1h3syIBXc5O1/44TvxjjfQ0BCEDgLxQIDQ31YDKZwqZDUNXhPfxzdz1ZPc/33QnRDAbjPp/Pb6zHvmXLlg8ZDIZCs34v3VDN0tKy7Pjx4xG2trYH1GEsLX1QXV3tYWhomGJra5vi5eV1UalUmuYRvVV7uk4pI2d/tCBXTlgQm8715OP1f67ofXBdQPaudpw7on+FrYDz0e7duyfSl9sS8NJrCgoKxnfp0mX7pEmTntq0TRf2nJwcg4MHD369ZMmSpdra4w+VuiiiDQQgAAEIQAACEIAABCAAAQi0JqAKeJVKJY/BYIiba0x/wa6pqellZWV1mslkkoKCAi8ej1cgEok6E0KkLi4uW8aPH3+lIwNeb29vvrW19RD1GPHR1tYeLc5DAAIQ6FgBT09P9uDBg4cwGIwnSvzQOrzHDh+expRLpbNnTJ/cdBTR0dFhY8aMWa1eFUv/UKinp5cpkUgsGQyGzMLC4o+mYezx48cH5ufne6jD3omzvFnJnYb2uu0wtFDV/+7/2JOqEi75aM0D+i07cNCQOR+8t8tKwN+uS8BLA+aRI0dm0ms3bdoUqFAoWFwut9rHx2fL8yhGR0dHTZ48+XNHR8eapv2g1NDzyOJaCEAAAhCAAAQgAAEIQAACEFALqDZZI4QwORwOszkW9Spd+ktycXHxKC6XW6D+yOmxY8f6jxkz5nhDQ0NubGxsbUfS0pDX0tLSnBBinZycnIrNaTpSG31DAAIQaF3A399faGho6NG0ZVl13Q+lfDOWo6LyOz6fn0rPy+VyZXp6uumvv/76SWBgoGoDNc1PgdCSBgUFBd3p6y2ttt2xY8dbVVVVA9/1WdRQpG9ud91xhKTQ2KGWLBk6kERfvELSLhhwD6xxHturc3ovZ7t/xMXFLRAIBEXa+qTBblpa2vsymUxfLBZ3pcNkMpl5TCaTERQUFNy6QMstaJmJnj17HlKHx01bd+QfRp937LgeAhCAAAQgAAEIQAACEIAABF4NAdUKXm1DTUtLs8zPz7fKyckZSghh+fr6bqDtaKkGd3f3fIVCQXc+z71y5UrpqxS0Ll261JjL5brQncyZTGZlSUlJZXx8vOjVeFwYJQQgAIGXT0BdQqehoWEsHZ1CoeAWMQXT9eTSOhshx4++Rmvnstls5tGjR4fn5ORMtLS0/CM/P3/ismXL5mvOSJfVtrT9li1bZpuZmT0eN25cXqWSO4UGvT9fvGpC8u4LjPR5rNp7t4QDR75R9SDljzsSiaSmaR1cGuxeu3bNXyqV2rHZ7GJ9ff17fD7/sb6+flV1dTWvrKxsyvLlyz9ksViM5xFPSEiYbWBgkDd16tTftPWDgPd5dHEtBCAAAQhAAAIQgAAEIAABCFCBxoA3ISFhpkgkshSLxVYymcyS/sLL4/GK+Hx+8bx583Zpcr3KHysNCQlxY7FYxur5KJVK2apVq87j7QABCEAAAroLNP3joEgkcstim4Q8tOqtqufOldaz3QuvJ5vrczdLpVKF5qdEEhMTJ9E206dPP9T0jjTgLS8v72dmZnZT23nN9pGRkXHBwcG+9LXa2tq3b5j2fKs2O4Mz3Eh5lclkPkpNTXW+fv26qeYmbv9dsauqyevg4HAiMzMzKCAgYB5dsas5xrCwsE02Njb75s2bd1J3ladb0nIPzs7OZ728vG4g4H0eSVwLAQhAAAIQgAAEIAABCEAAAs0JqAJeWmOXECJzdHS8ZGtrW9SrV6/ilsikUmlhZGRkxqvGSlfv8vl8N81x05W8ERERqo8P44AABCAAAd0EtH36I69BvnX70KCcvg/PmboVplTb6rE/p71JpVIZh8N5ok5vS3ehATCt9e7u7r7O09Oz2Z81Bw8eHFlWVmY/f/78HbQ/en+mXCFTrxqmr2mWgIiJifmGw+FUubi4HBw1atRdej4jI8PsyJEj60NCQqZrjmn37t0DcnJyVgQHB7/XUgmjluaRlZVlfOTIkc+XLFnyVKkH+rNHKpVmR0VFVeomjlYQgAAEIAABCEAAAhCAAAQgAAHtAgwnJ6c12j4m2xKYXC7PiIiI+HNjm1foaLp6lw5dLBbnrlmzpnF391doOhgqBCAAgb9MgNZEt7CwMFYoFMb0UxFMJpNf1CD/qI7BHmxGxD8JOaydhJBCFovl0taAl66yvXPnzqSmZRW0TXb9+vVfuLm5bR02bFhuSZ34CxaRy00F+t/Qer8ymUyxZcuWz52cnE7TjUBjYmL+w2azy+fPn79q8+bNX8nlcmMGgyEVCoWZ2jZTW7Vq1RZTU9NzCxYsSNDchE1XdLoaWalUMmbOnNm4UhnBrq56aAcBCEAAAhCAAAQgAAEIQAACugoweDxeJp/Pv79o0aIIXS8qLCy81F51azVXgXV0LUJtK84UCsX98PDwXF3njnYQgAAEIPC0gDrwra+v7yUQCOokEkkGXZ1K6/MqFIrubVkFSzcmc3V1PdzS6l31CPbv3z+qpqam07x581SreOmhrve7adOmFfR7zaB43bp1nzg7O598+PDhRLlcbkTPs1isyoCAgH81ndUPP/wwpqysbAKPxyuvr693X7Fihaq0g65HdHR05IQJE77u3LlzJYJdXdXQDgIQgAAEIAABCEAAAhCAAATaKsDo3bv3Z++8884FzQs1g1b15jn0PK1XK5PJMiIjI0vbeqPm2v/VAa9IJErFR2Tb62miHwhAAAJPC6xYsWI4g8HQqUTD3r17aajqpsvqXXqnpKQkl/T09Ima7c+ePds9Pz/fpa6uzsrX13ez5oho3d6lS5d+uHHjxn/KZDIDpVLJZbFYVQEBAV82HXlxcbFeQkLCV+bm5jdpGaMPP/xwt67P9/Tp0/0ePnw40s/PL4Ze86qWNtJ1vmgHAQhAAAIQgAAEIAABCEAAAn+dAGPYsGEfvf7660/UOGy6kpaGvEql0jwlJSUjKSlJ1p7DpXVxORyOE924raPr+np6erLd3NyEfD7fWCaTCZlMpjA5OTmlvefUnj7oCwIQgMCrLqCtPI62OdGVu/R1XcNd2jYnJ8fg4MGDXy9ZsmQp/Z4Gqzdv3gxiMpm11tbWp2bMmHFYfa/jx48PzM3N7T9//vzv169f/41UKrXj8Xg5AQEB/2zOeOPGjTPYbLZMKpXafvTRR9G6PgtanoG21bx/R39KRdexoR0EIAABCEAAAhCAAAQgAAEI/G8JqDZZo+Eq/fgok8msLCkpqWyv8gv/W1SYDQQgAAEIPIvAypUrnQgh9J9mDxq+Zmdnj/H39/+mrfeIjo6OmjhxIi290ECvjYqKWt29e/fE8ePHp2j2RTcUtbW1vUJfp19XV1d7cLnc3JYC3mvXrnX67bffFnI4HE5gYOAnuo6tacCrUChqw8PDnxiPrn2hHQQgAAEIQAACEIAABCAAAQhAoCUBBl1ZFRERkQomCEAAAhCAQEcIaJb6aan/7777bsuyZcvma2tDA2C6UZq2c3Tlr1gstlQqlaygoKCg7du3v8Nms5nq1bNhYWEnV65cOZb2v3jxYu/9+/dPqampcfTz81ury3zXr1//cX19/eCQkJDZurSnbZoGvPSPqPhZq6se2kEAAhCAAAQgAAEIQAACEIBAWwQYtEQCatC2hQxtIQABCECgLQL+/v5CQ0NDj9au+e8K2xR1kEtD3fz8fA+60lYmk5mFhoZO1tZHbGxsCC2hYG5u/hstFz9o0KCk48ePf7lkyZJgdfuwsLDT5ubm++bNmxf7008/TS4vL+9nZmZ2c/r06YfUbTZs2ED7MQ4MDPxM8z40rM3Pz584bty4T3v16lXc2jwQ8OoihDYQgAAEIAABCEAAAhCAAAQg0F4CjPbqCP1AAAIQgAAEmhPQ3FCzJSW6ytbQ0DCFhrr037a2tikZGRkfNbeyl7ZnsVg1bm5uG0aOHJm5bt26r1977bX1KSkp00xMTNLef//9M/R+NDy2sbG5/Pbbb1+j3ycmJk56/Pjx7JCQkPfV44mLi/OrqanpGxQUFNA04C0uLn6jZ8+eW7y8vG7p8pS11ODNDgsLy9blWrSBAAQgAAEIQAACEIAABCAAAQi0RQABb1u00BYCEIAABJ5JIDQ01INubKnLxZrlGFoq20D7ioyM3BYcHDyXlmmwsrK64uzsnHn+/PmP/Pz8Ptu0adM3ZmZmV2fOnHmI9vPxxx9/SAhREEKYa9eu/aFpaLxt27ZpxcXFE5YvXz6nacBbVlY22MbG5td3331XFRi3diDgbU0I5yEAAQhAAAIQgAAEIAABCECgvQQQ8LaXJPqBAAQgAIFmBYKDg104HI51W4jU4W1z19AQtaSkZJijo+NhBweHhzdv3nyDtuVwODVyuVw+Z86cozt37nynuLh4rEAguO3n57eRnm8aGsfExHxNrzE2Ns7Iy8t7//333/d3dHSsUd+X3qeqqqq3np5e9rx583bpMofTp0/3ycrKGr1w4cIo2l6hUNwPDw/P1eVatIEABCAAAQhAAAIQgAAEIAABCLRFAAFvW7TQFgIQgAAEnklg5cqVToQQ+o/OBy23YGpqmkJX4Da9iIa/hBA5h8MpEQqFmfX19U60LZ/Pry4qKhool8sNBg8evG7gwIFF169ft3V3d8+XSqUKbSt3o6OjowQCQaZAIMgrLCwc079//7W03INmwNvQ0OAklUqZ6sBWl0nExMR8O3r06DW0bq9IJEpFvXtd1NAGAhCAAAQgAAEIQAACEIAABNoqgIC3rWJoDwEIQAACbRagG3ry+Xy3tl64fv36z8ViseOyZct8Na/dvXv3BDc3t4uurq6lmkGsOqC9cuXKP2xsbPbOmjXriPo8XdUbHR0d37Q0Q2Rk5FZzc/MzXC63pqSkZLCdnd0vU6dOpRu2qQ66gre2tpbb0NAwIDAw8BNd57Bv377RtbW1VnTVLwJeXdXQDgIQgAAEIAABCEAAAhCAAATaKoCAt61iaA8BCEAAAm0W8PT0ZA8ZMmS4rhfSOrwCgaD62rVrH5uYmCR7e3vTFbvNHjExMf+RSCT2AoHg5qJFiyJycnIMbG1tKzgcDlt9EQ14WSwWq2mJhoiIiB/t7Oy2l5WVDZRKpQbjxo37d9PguL6+vr6qqmpGc5u9NTcw9b0KCwsvxcfHi3SdP9pBAAIQgAAEIAABCEAAAhCAAAR0FUDAq6sU2kEAAhCAQLsIrFixYjiDwWgMXpt2SjdMUyqVHJFI1Fn539j3AAAgAElEQVSpVDIGDBgQ7unpmdHSzWNjYz+h19DVvjweL0cgEGTPmjUrnsPhMNXXRUZGxjEYDAYNadXBa1pamuWJEyfC9PT0smQymdDR0fFIVlbWdCMjo+s+Pj5b6bV0PF26dNmbkZGxUF1yQV32oTWQhISEmUKhsOjevXuft9YW5yEAAQhAAAIQgAAEIAABCEAAAs8igID3WdRwDQQgAAEIPLNASEiIG4vFMtbWwdmzZ3ukpqZ+1K9fv43Ozs55aWlpLuPHj7/SlpslJyc73b59+w2ZTMZRb6x26NChYaWlpd3nz5//gzrcpf/u06dP1K1bt/zlcrmRmZnZGR8fny2rVq06OmrUqIBBgwZl0/HcuXNnkp+f3zdxcXEhnTt3PlNaWupcXFw8isvlFixatCi8pbHRAPnMmTNBixcvXiSVSrNRh7ctTxJtIQABCEAAAhCAAAQgAAEIQEAXAcbKlSs9w8LCknRpjDYQgAAEIACB5xUICgrqyuPx7JrrJyEhYXZ9fb2tRCKxpW24XG6+vr5+/rx583a05d40wP3444/n0TINGRkZZidPngxdsmTJCtpHZGRk/MyZMxfv2LFjq4mJyemqqqrhnTp1OlBdXe1YWVn5Rmho6GTajq7edXV1PVxQUNCtrKxsUENDQzd9ff00MzOzmwUFBV7u7u7rkpOTv+7Tp0/YW2+9dVXb+DZu3LiUBsOjRo36bfXq1bfbMge0hQAEIAABCEAAAhCAAAQgAAEItCaAgLc1IZyHAAQgAIF2FQgNDbVjMpldW+t03759b/B4vGoDA4Oa5OTkf/Xq1StSl9W8iYmJk2jfxcXFI7p27Zro5eV1kYa80dHRYba2tqceP348k81ml9vZ2f1sZmaWP3LkyEz1NSKRyKyurs5u8eLFX6lX79LSDQYGBvf4fH61SCQy4vP5VeqxV1RUuMjlcsOAgIDPmpsPLR/Ru3fvRC6Xuz0pKUnW2rxxHgIQgAAEIAABCEAAAhCAAAQg0BYBBLxt0UJbCEAAAhB4boGlS5ca8/l8t5Y62r1798Samhp7QgizsrJyNJvNLjM0NEyprq72aGmjMxrKXrt2LdDGxuYU7b+ioqJHXV1d3+XLl8/esmXLh7Smr0Kh0PPz81tPyzY8ePDgQz09vbsDBgzYPWjQoMcHDx4cWVhYOOCjjz76LjY2NoTD4VTq6+sXzZo163DT8Z4+fbrP9evXv5wzZ85cGxubOm3zOXnyZP9Hjx4N9fb2XhQZGVn63HjoAAIQgAAEIAABCEAAAhCAAAQg0EQAAS/eEhCAAAQg8EIFPD092UOGDBne3E337t07lhCinDZt2qno6Ojv7O3tD0+dOrWxlJC6hm5z19OyCjwer5KeF4vFxiwWS+Ts7HzW09Pz+tq1a3+gr9OQmJZtOHXq1Iq+fftuzcjIGP/666/v6NWrVzG9XiqVGjCZTLlSqWR+/PHHX2i7V0RExI+dOnXaMXPmzEPNjSUmJiZs8ODBn/32229nXigybgYBCEAAAhCAAAQgAAEIQAACfxsBBLx/m0eNiUIAAhB4OQWCg4PN2Wy2C4PBYNMR7tu37836+nqLOXPm7N61a9ckBoOhnDFjxhMraGnIq1AoeAKB4Ka2jc7UJRcGDRp09siRI18sWbJkmXr24eHhB3v37v0NLfcQExOzysvLK+Lu3bsuZWVl3Xx8fFQBcFJSEh2PMi0tbZK/v/9TG6lt2LAhpKGhwaWl1cT79+/3rKqq6uTq6roIpRlezvceRgUBCEAAAhCAAAQgAAEIQOB/QQAB7//CU8QcIAABCLziAnRVr4eHhwubzTY/ffp036ysrDcWLlwYlZWVZXzkyJHPlyxZEqxtiupN0Dw9PTO0naelHhQKhXLWrFlH6HmJRKLP5XLr1W1pwOvo6Hi4e/fumadPnw4JDAxUbcImlUoVHA6HGRsbu9zc3PwmXU0cExPzb7lcbuDg4HA4Nzf3na5du+55++23LzVHv2bNmtiRI0eOPXXq1ONX/PFg+BCAAAQgAAEIQAACEIAABCDwEguoAl7N8YlEotSoqCjVR1txQAACEIAABF6kwIoVK4anpaV1+vXXX5cEBgZ+SlfiFhUVjerZs+cPXl5eN5qORb0RmrZVvLRtdHQ03Zjty27dutWor5VKpeYcDqeUhr/l5eX9Fi9e/DU9FxMTE/7WW2+t6tatW5lcLpezWCyWVCqVxcXFfSqVSg0bGhr6MpnMWoVCITAwMLji7+//7+ZsaN+03u+jR4+CXqQf7gUBCEAAAhCAAAQgAAEIQAACfz+BpwJeuVxeGRERkfr3o8CMIQABCEDgRQvQDdc4HI6TVCrNpn9cDAkJcWOxWMa0BMPQoUP/fenSpRU2NjY/T58+XWudWxoAFxQUeLm7u69ruop39+7d71RUVPS0tbU9N3ny5MaVtgqFgkUIsd6zZ88AOl9a/oHW4/3ll18C7O3tf5k0adIFGuxyOBy2eiVvRETEjpCQkNm0PS3f0NyKYXq+rKyMt23btjVBQUH+YWFhjbWDX7Qt7gcBCEAAAhCAAAQgAAEIQAACfw+BpwJeqVRaGBkZqfWjrn8PEswSAhCAAARelIA60FX/cXHlypVOhBCnmJiYb0ePHr3m8uXL75iZmWXS0FXbmOhGZ/b29juaBsDfffddnFwuN+TxeNmEEJa1tfWpadOmnVT3oVQq9X788cd3CgsLacjLoP8IhcJMHx+fLbSNUqmU0ZrANOhdu3ZtQku1dpuOKz4+fo6hoeFjujEc/ZnKZDLpH04LX5Qp7gMBCEAAAhCAAAQgAAEIQAACfy8BrSt41Sup/l4UmC0EIAABCLxogZCQEGsWi+WiLg9EN1zjcDi9N27cGNSlS5fT/fv3v5uQkBAdFBS0SNvY6EpfGr6uW7fuC4VCwQ0MDPwHbZeQkPDBoEGDzri6upbGxcX52tjY3Hr77bcva/Yhk8nYx44dG0zr79J2mufUK3hPnDjRMycnZwytB6yLzZ07dyx++eWX4MDAwJWa7bGSVxc9tIEABCAAAQhAAAIQgAAEIACBZxF4KuClnSgUClF4eHizG8c8y41wDQQgAAEIQKA1AW9vb761tfWQhISEmSwWq3727NkH9+7dO04sFhvMmTPnx6bX04CXrtRVKpWEx+M9mjBhwtedO3d+oo483SitZ8+eR5uWVVCHuNrGpK7BS89FR0f/580334zq1atXMf0+NjZWFSJrq8G7efPmxQ4ODhfHjh17DQFva08b5yEAAQhAAAIQgAAEIAABCECgPQS0Brwo09AetOgDAhCAAARaEqBhroWFhUvTT40sX768N5vNNqebnjk6Oh6i5Rno12PGjFnl4uJS1rTPTZs2BTY0NDhYWFj8zmAwlLSmrmabmJiYf7/xxhtre/fuXaRtPNqCXs2Ad9++faPr6uqs586du7OlgPf48eMe2dnZXv7+/t+q70NLT+BTMfjvAAIQgAAEIAABCEAAAhCAAAQ6UoCh/nis5k3kcnkG6gV2JDv6hgAEIAABdTkGKlFYWHgpPj5eRL/29PRkDxo0yIPJZPK3bt06n5bEtbe3T8nKynqjpVIJWVlZxkeOHPl8yZIlwZq6a9asiZ09e/YyCwsLVf9ND7lcrlQoFEoOh8Ns7qmsWbPmh6CgoA+bC3gPHTo0LCcnZ1JgYGCoZh9SqfR2ZGTkE+Uf8OQhAAEIQAACEIAABCAAAQhAAALtKcD47w7mfFoDUd2x5i/a7Xkz9AUBCEAAAhBQC6g3VKPfN/3DIv3ZxOfz3ei5/4anE3k8XkHnzp1/9fLyutmcIl3N6+zsfNbLy+sGbVNSUsLfsWPHd0FBQf4tyUulUgWTyWSwWCwGDXxlMpmCx+Ox1NckJib6cTicB+++++4ZdYkGkUjkaGJick6pVHLoJm3qDdo070M3a7t8+fKlpKQkGZ48BCAAAQhAAAIQgAAEIAABCECgIwRUJRqw+UtH0KJPCEAAAhBoSSAkJMSNxWIZ0zbaSgNpBsCRkZHx48ePX3769OmQwMDAFc31GxER8aO9vf2O6dOnH6Jtbt++bfXrr78GBgYGftba06ClGhQKBYPNZjNp0KvZPjMz0+XkyZPzAgMDP6H3EAgEN2hbsVjcuWvXrnG0jERz/ctkstKUlJQMNzc3IZ/PN5bJZEIa/EZGRma0NiachwAEIAABCEAAAhCAAAQgAAEItCaAgLc1IZyHAAQgAIEOEVixYsVwBoPBpp03t7lnaGiox40bN7pfuHBhUUBAwOfbt29/n8fj1UybNu2EtkElJiZOKigo8HJ3d19HN1U7e/Zsj7S0tIn+/v4RzzMJqVTK2bp16+Lq6uqB5ubmJysqKkYsW7bMNz093dzV1bXNJRhEIlFqVFTUE5vBPc/4cC0EIAABCEAAAhCAAAQgAAEI/H0FEPD+fZ89Zg4BCEDgLxXQrAFPNyOLiIhIbToguhGblZWVx+7du99Vb6C2Zs2aDfPmzVtiamoqadqeBrqpqal+Y8eO/Q/dkO3YsWODCwoK3Hx9fTfqOtlLly6dV6+2lUqltISRkMlkCjWv17Yxm67903bYzLQtWmgLAQhAAAIQgAAEIAABCEAAAi0JqGrwYhUR3iQQgAAEIPBXCKhD3pZWtKrbrFu37mtLS8sLdAVvWVlZDx8fn63axkw3Zqutre1BN2cjhMjMzc3vzJw5c6dmW1oiQaFQ1LJYrEqpVFpbVlZWa2xszOdwOE7agmZ6rb+/v1AgEAhZLBZfLpcbSyQSBZ/PN1SvQm6rH0LetoqhPQQgAAEIQAACEIAABCAAAQhoE3iixiCIIAABCEAAAi+jgDrkjYuLW1RdXe2hVCrZr7322pdDhw592Nx4afmEu3fv9pg4ceLZpmFufHy8qD3m6enpyR40aJBb0xW+uvaNkFdXKbSDAAQgAAEIQAACEIAABCAAgeYEEPDivQEBCEAAAq+EgDrkpfV69+/f7z5lypSLMpmslsfjyegERCKRqqatRCKRxcbG1tJPqLS0Irc9Jx0cHOzC4XCsde2TlqSQSqXZdHx0PthwTVc5tIMABCAAAQhAAAIQgAAEIACBpgIIePGegAAEIAABCLSDQGho6BAmk8nXpavCwsJLdBUxDaFZLJY1Al5d1NAGAhCAAAQgAAEIQAACEIAABLQJIODF+wICEIAABCDQDgJBQUFdeTyenS5dKRSK++Hh4bm6tEUbCEAAAhCAAAQgAAEIQAACEIBASwIIePH+gAAEIAABCLSDAN2EzdDQ0EOXrmhN4PDw8BRd2qINBCAAAQhAAAIQgAAEIAABCEAAAS/eAxCAAAQgAIEXIKCuE9zSrdT1d6OiolQ1g3FAAAIQgAAEIAABCEAAAhCAAASeRwAreJ9HD9dCAAIQgAAEmgg0F/Ii2MVbBQIQgAAEIAABCEAAAhCAAAQ6QgABb0eook8IQAACEPhbC2gLecPCwpL+1iiYPAQgAAEIQAACEIAABCAAAQh0iAAC3g5hRacQgAAEIPB3F2ga8iLg/bu/IzB/CEAAAhCAAAQgAAEIQAACHSOAgLdjXNErBCAAAQhAgKxcudJTzYCAF28ICEAAAhCAAAQgAAEIQAACEOgIAQS8HaGKPiEAAQhAAAKEPBHw0hq8ERERqYCBAAQgAAEIQAACEIAABCAAAQi0pwAC3vbURF8QgAAEIAABDQFvb2++paWlOSHEWiKR3I+KiqoEEAQgAAEIQAACEIAABCAAAQhAoD0FEPC2pyb6ggAEIAABCEAAAhCAAAQgAAEIQAACEIAABCDwAgUQ8L5AbNwKAhCAAAQgAAEIQAACEIAABCAAAQhAAAIQgEB7CiDgbU9N9AUBCEAAAhCAAAQgAAEIQAACEIAABCAAAQhA4AUKIOB9gdi4FQQgAAEIQAACEIAABCAAgf9j707AmyrTt4E/OSdJ0zZN952WAgVapICyWkBAFARlUHBGKC4IBUZHREbhY5xh/s6mWECQTbGARYTCjIKoA7ggOLLvS4Gyt4VC6ZqmTZrtJN/1Bo6G2iVtkzQtd65rLoGc8y6/k+J49+nzQg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gAAEIAABCEAAAhCAAAQgAAE3CiDgdSM2poIABCAAAQhAAAIQgAAEIAABCEAAAhCAAAQg4EwBBLzO1MRYEIAABCAAAQhAAAIQgAAEIAABCEAAAhCAAATcKICA143YmAoCEIAABCAAAQhAAAIQgAAEIAABCEAAAhCAgDMFEPA6UxNjQQACEIAABCAAAQhAAAIQgAAEIAABCEAAAhBwowACXjdiYyoIQAACEIAABCAAAQhAAAIQgAAEIAABCEAAAs4UQMDrTE2MBQEIQAACEIAABCAAAQhAAAIQgAAEIAABCEDAjQIIeN2IjakgAAEIQAACEIAABCAAAQhAAAIQgAAEIAABCDhTAAGvMzUxFgQgAAEIQAACEIAABCAAAQhAAAIQgAAEIAABNwog4HUjNqaCAAQgAAEIQAACEIAABCAAAQhAAAIQgAAEIOBMAQS8ztTEWBCAAAQgAAEIQAACEIAABCAAAQhAAAIQgAAE3CiAgNeN2JgKAhCAAAQgAAEIQAACEIAABCAAAQhAAAIQgIAzBRDwOlMTY0EAAhCAAAQgAAEIQAACEIAABCAAAQhAAAIQcKMAAl43YmMqCEAAAhCAAAQgAAEIQAACEIAABCAAAQhAAALOFEDA60xNjAUBCEAAAhCAAAQgAAEIQAACEIAABCAAAQhAwI0CCHjdiI2pIAABCEAAAhCAAAQgAAEIQA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aGUCU6ZM6ZSenn6hlW0L24EABCAAAQhAAAIQgECrEUDA22oeJTYCAQhAAAIQgAAEnCvwxz+mvBUcrP5tWZm/esGCzP7OHR2jQQACEIAABCAAAQhAAALOEEDA6wxFjAEBCEAAAhCAAARamEBqaupoiUSSazKZcjIyMtT2y//jH1N+K5HQ34cOPWTq0eNSSV5ehHLz5iHn09Iyn21h28RyIQABCEAAAhCAAAQg0OoFEPC2+keMDUIAAhCAAAQgAIG7BWbNGv9p27Y3++n1XpqSEhUnCLyBSHJRp5Of8vGp6p+QkBfz2GMHyu3vOnq0s+/evd2+nTfvP3+BJwQgAAEIQAACEIAABCDgOQIIeD3nWWAlEIAABCAAAQhAwOUC06ZN696xY87HKSnf/BzgVlYqpKWlAYqSEj9FeHipLiqqRFfTQrZt66c4c6b9+4sWbdjo8oViAghAAAIQgAAEIAABCEDAIQEEvA4x4SIIQAACEIAABCDQegRee+25k7NnryttzI42bBjuf/Fi3IsrV648ye5PTU0dvGrVqt2NGQv3QAACEIAABCAAAQhAAAJNF0DA23RDjAABCEAAAhCAAARanED1kDc7u21AQkLuz714Wd/d2NiCypo2tmLF2NDKSp8fOM7ysJeX0aewUPXy6tWrd7Q4BCwYAhCAAAQgAAEIQAACrUAAAW8reIjYAgQgAAEIQAACEGiMAAt5ExKucpcvx3hVVcmD3nxz7WkW7O7Z053Pzw+9GR1dFGnfysF+DjEQ/uijpwJzcvwfy8jIKGjMGnAPBCAAAQhAAAIQgAAEINA0AQS8TfPD3RCAAAQgAAEIQKBFC4gtFljY26ZNoVBYGHS2rEy5ID09/QQ7jC0hIad/QECl/sEHT/8qwC0vV8o//vgJU1raxsEtGgGLhwAEIAABCEAAAhCAQAsWQMDbgh8elg4BCEAAAhCAAAScKTBlypQeLNi1H3PKlCkT5XLj2N/85qfYpKQrd/XtPX26fdBXXw08q9fLXlu1atUtZ64FY0EAAhCAAAQgAAEIQAACjgkg4HXMCVdBAAIQgAAEIACBe1Zg9uxxuydO/FoWEFBprI6wbVtyYF5eOFVVeZUJAr/3vffW/+WehcLGIQABCEAAAhCAAAQg0AwCCHibAR1TQgACEIAABCAAgZYikJqaGh4VVfLt73+/5a7q3errV6uV8pMn40OPH088lJaW+az4/owZEzZIJFzo4sXrHm0pe8Y6IQABCEAAAhCAAAQg0JIEEPC2pKeFtUIAAhCAAAQgAAE3C0yZMmV4375n3h05cl+ZI1Nv2DDc//z52Eliq4dZs8ZfCA8vrTx3rs2K1atXr3JkDFwDAQhAAAIQgAAEIAABCDgugIDXcStcCQEIQAACEIAABO5JAXYA2+zZ6+qs4BVh8vIilJs3DznPqnhTU1Mn9+yZ/dro0XuKt24dEHLlSoyX1WrdvmDBxhn3JCQ2DQEIQAACEIAABCAAARcIIOB1ASqGhAAEIAABCEAAAq1NoCEhL6vizc8PvRkdXRSZkvJNub3Fl18OaH/0aOL/paenZ7Q2I+wHAhCAAAQgAAEIQAACzSGAgLc51DEnBCAAAQhAAAIQaIECjoS8Wi1xPE/WwsII39jYgsrq29yx48G4/fu7/g0Bbwv8AGDJEIAABCAAAQhAAAIeKYCA1yMfCxYFAQhAAAIQgAAEPE+groBXrydu61YKrKggqcVCkshIMowcSWoW9oo7YZW9hYVBZ+0PYfO8XWJFEIAABCAAAQhAAAIQaFkCCHhb1vPCaiEAAQhAAAIQgECzCNRXvbtpE4XExZG+b1+yVe3u2kX+Gg3xo0eTrXcv6827cePQosWL149slg1gUghAAAIQgAAEIAABCLRSAQS8rfTBYlsQgAAEIAABCEDAmQJ1BbwlJSRdsoSihw+/HeaKr8xMCp87l3LDwsjE/oxV8F640HYLy3s/+uijtc5cH8aCAAQgAAEIQAACEIDAvSqAgPdeffLYNwQgAAEIQAACEGigwCuvTMx7882My9VvczTgZfft358UUV6uVGRnx+1Fq4YGPgBcDgEIQAACEIAABCAAgRoEEPDiYwEBCEAAAhCAAAQgUK/A1KlTX0hMvPrOM898d76mizdtouC4ODKILRp27iR/nY74UaPuruoV77Wv5rUfD5W99T4KXAABCEAAAhCAAAQgAIG7BBDw4gMBAQhAAAIQgAAEIFCvAAt4hw3bPyc5+XRBTRffOWQtqKKCeHbIWlQUGUaMuPuQter3sWpe+z/Lywv3P3u23Zvp6ekZ9S4IF0AAAhCAAAQgAAEIQAACNgEEvPggQAACEIAABCAAAQjUKzBlypS/DB9+YEJtAa84gFZLHM8TKRRkqXfQahewwHfHjn7vIuBtqByuhwAEIAABCEAAAhC4lwUQ8N7LTx97hwAEIAABCEAAAg4IzJo1/tPw8NIuKSnflDtweZMuef/9cbHvvruxQ5MGwc0QgAAEIAABCEAAAhC4hwQQ8N5DDxtbhQAEIAABCEAAAg0VmDZtWveYmBsbJ036qsbWDA0dz5HrEfI6ooRrIAABCEAAAhCAAAQgcFsAAS8+CRCAAAQgAAEIQAACdQpMn/78vgkTvpXFxhZUuosKIa+7pDEPBCAAAQhAAAIQgEBLF0DA29KfINYPAQhAAAIQgAAEXCjADldLTLz6zjPPfHfehdPUODRCXneLYz4IQAACEIAABCAAgZYogIC3JT41rBkCEIAABCAAAQi4SYAFvMOG7Z9T3+FqrljOpUvRqq1bBx1auHDDS64YH2NCAAIQgAAEIAABCECgNQgg4G0NTxF7gAAEIAABCEAAAi4SaM6Al21pxYoxIXl5ysGffPJJiYu2iGEhAAEIQAACEIAABCDQogUQ8Lbox4fFQwACEIAABCAAAdcK3G7RcOWdZ5753u0tGtjOfvqpe+CePd0/WLr0k5XiTmfMeO6w1UoHlyxZ94prd4/RIQABCEAAAhCAAAQg4PkCCHg9/xlhhRCAAAQgAAEIQKBZBaZOnZo+bNj+Ac3RpkGj8ZatWvWkdcGCzIEMYfr056f17n3u1aysDkVpaRsHNysMJocABCAAAQhAAAIQgIAHCCDg9YCHgCVAAAIQgAAEIAABTxZo7jYNn302JPD06fivJBKJOibm5nOTJ39V9tFHTwXm5Pg/lpGRUeDJdlgbBCAAAQhAAAIQgAAEXC2AgNfVwhgfAhCAAAQgAAEItHCB5g54Gd/+/UkR7J8PPnjaFuhu25YcuH9/4pzVq1fvaOG8WD4EIAABCEAAAhCAAASaJICAt0l8uBkCEIAABCAAAQi0fgGxD29s7K1yMWD1hF2///642Hff3djBE9aCNUAAAhCAAAQgAAEIQLgGk/gAACAASURBVKC5BBDwNpc85oUABCAAAQhAAAItSGDKlCkTvbwME8aM+TEkISFX7SlLR8jrKU8C64AABCAAAQhAAAIQaC4BBLzNJY95IQABCEAAAhCAQAsTmDVr/IWZMzPzPW3ZCHk97YlgPRCAAAQgAAEIQAAC7hRAwOtObcwFAQhAAAIQgAAEWqhAamrq4MTEvPTx47+97olbQMjriU8Fa4IABCAAAQhAAAIQcIcAAl53KGMOCEAAAhCAAAQg0AoEZs8e/2lYWGmXAQNOCrGxBZWetiWEvJ72RLAeCEAAAhCAAAQgAAF3CCDgdYcy5oAABCAAAQhAAAKtRGDKlCk9AgMr32BBb0rKN+WetK3jxzuGbN+evG7ZsrVpnrQurAUCEIAABCAAAQhAAAKuFEDA60pdjA0BCEAAAhCAAARaqcDUqVPnDhu2PyU5+XSBp2wxLy9C+fnnQ87Pn5/5rKesCeuAAAQgAAEIQAACEICAqwUQ8LpaGONDAAIQgAAEIACBVigwderUF4YN2z/HkwLeykqFdNWqJ+VpaRv7tkJybAkCEIAABCAAAQhAAAI1CiDgxQcDAhCAAAQgAAEIQKDBAp4Y8LJNLFo0LrqoSNEnIyND3eBN4QYIQAACEIAABCAAAQi0QAEEvC3woWHJEIAABCAAAQhAoLkFWMCbmHjlnWee+f58c69FnJ+1aPj3+qHdOMHyfYWgenPlypUnPWVtWAcEIAABCEAAAhCAAARcJYCA11WyGBcCEIAABCAAAQi0coFXXnnx2ptvfnzJk7a5ZsUT9yfKczRXNdHFt6qCzs5fjn68nvR8sBYIQAACEIAABCAAAecLIOB1vilGhAAEIAABCEAAAq1eYNq0ad07dsz5OCXlm3JP2uyCtyckv9F1/T62pryKCOWW3MFB7y7b2MGT1oi1QAACEIAABCAAAQhAwJkCCHidqYmxIAABCEAAAhCAwD0kMGvW+E/Hjt3VOTa2oNJ+21otcTxPVoWCrO7kePefzw34f93W7WFzag3E8RxZPzg/rt38ZRvbunMdmAsCEIAABCAAAQhAAALuFEDA605tzAUBCEAAAhCAAARakUD1Kl69nritWymwooKkFgtJIiPJMHIkqVnY645tr1g0prvcpJf6lW3Lqai6vYZz+r7SsMi4t5amb1rvjjVgDghAAAIQgAAEIAABCLhbAAGvu8UxHwQgAAEIQAACEGhFAvZVvJs2UUhcHOn79iVbRe+uXeSv0RA/ejSVumPLmzYMjd+7Wxs2IeHAqb7xd9aQRf77b3ZQekX03bVw+YZp7lgH5oAABCAAAQhAAAIQgIA7BRDwulMbc0EAAhCAAAQgAIFWJiBW8Q4f/o12yRKKHj787jA3M5PC586l3LAwMtW39R9+6NmmZ8/zhf7+lcb6rq3+/pL5v+3ZXnqh4vCxk4bhPezWYCXK3EPhEx8LL9ldMtSrVOc18eOPPz7Y0PFxPQQgAAEIQAACEIAABDxVAAGvpz4ZrAsCEIAABCAAAQi0EAFWxTt06Pf3ff55kX9jA9705aO7KAxGX63Fm+e9BLNVStapL2096ijBu/98rn9q+3UHl2yn6F8FvHspfO5Yyg1TkWnT5UeU+drQLxasyPyXo2PjOghAAAIQgAAEIAABCHiyAAJeT346WBsEIAABCEAAAhBoAQJiFS/PfyONiyOD2KJh507y1+mIHzWq/hYNi94Znzzzvsx9ZisvK6gKivz35UdifJVV2mkzvjjhKMGCtyckx1SsPx8XSgaxRcPOLPLX6Ykf1euXNRwpSlD+79YDpQuWbRju6Ni4DgIQgAAEIAABCEAAAp4qgIDXU58M1gUBCEAAAhCAAARakACr4n3iie8Tjx0rkldUEM8OOIuKIsOIEfUfssZaM6hP+wWMabc7y37Lay+OeCDm/sLChx8+et1RirR/jE9uq8u8UFF1Zw1BZBjRg9Q8d/dBb6dL2wXtzO93Om155rOOjo3rIAABCEAAAhCAAAQg4IkCCHg98algTRCAAAQgAAEIQKCFCYhVvCkp35RrtcTxPJFCQRZHtsHaM/TzzdIkBV2+K8hdmJWS/PqbG/Y5Mob9NayS96WO6w/wHJFCVvMadlx7MO5KRTR3qypwdHp6usNVwg1dC66HAAQgAAEIQAACEICAqwUQ8LpaGONDAAIQgAAEIACBe0SAVfGOHburc2xsQWVDtiy2Z7C/53RphzY/FPeKmPHGpiMNGUu8loW8b3RdX2s4vOLs2HblRt8bSz/8JLkx4+MeCEAAAhCAAAQgAAEIeIoAAl5PeRJYBwQgAAEIQAACEGjhAvZVvI5upbb2DOz+TVcfSbqpD1FExhSVPTTkeH5kZGmVo+Oy6+oLebdf69f2QGHS39PT0zMaMi6uhQAEIAABCEAAAhCAgCcJIOD1pKeBtUAAAhCAAAQgAIEWLtDQKt7a2jOIDGqTr/fxok7RZzUdAnlvQf/76VtOO0q0bduDcb75+sBB4ceP13TP/ltJEd/kP7iHiPZ89NFHax0dF9dBAAIQgAAEIAABCEDAkwQQ8HrS08BaIAABCEAAAhCAQAsXmDp16gvDhu2fk5x8usCRrdTUnqH6fVoDceyQtGXZE/q/8ef1LJB16LV/f1KEIUsW92DIqZNevLnG6l8W8pYblIrs8ri9OHDNIVZcBAEIQAACEIAABCDgYQIIeD3sgWA5EIAABCAAAQhAoCULNCTg3bDh0URFkYkf0253Vk171puJ236VYrVSUhJH3LWybqrZfz61l+fJevhwYljv3ucK67LSaLxln699uOfoyJ8Kg+SaK3Vdu+HScP+rFZFhRNbly1eufaclPwOsHQIQgAAEIAABCEDg3hJAwHtvPW/sFgIQgAAEIAABCLhUwNGAd8WiMd39rFX0XPz2k7UtaMsFiuvQj0KS7iMzu+bgMZLu3JOk8JJ1s4QrSrXFZn/5zNkbD9e1oUuXolXHtiV2eTpu1xGOBNs4tb1u6IJ9Nl4edm3B8synXYqEwSEAAQhAAAIQgAAEIOBEAQS8TsTEUBCAAAQgAAEIQKClC7CD0lauXFlr6Frf/ljAm5h45Z1nnvn+fG3Xsr678fx165Coo+dqu4a1ZfjiFnVNmUCceI3VSrRoEVmndKWsrTdGdC021R/wsnv/s+nh9qHlan5wxLGL9a1/4emUiIXLNyTWdx3ehwAEIAABCEAAAhCAgKcIIOD1lCeBdUAAAhCAAAQgAIFmFkhNTR0cEKBbK5FYf5o/P/PZxi7nlVee/27MmB9DEhJy1TWN4Wjf3ZoC3sWLyRobkGzShagkzz+/44yja1w4L6XH6DY/XolX5Wvquifjwkj/qxXR49LT0y+kpqaGSySSHunp6d84Og+ugwAEIAABCEAAAhCAgLsFEPC6WxzzQQACEIAABCAAAQ8WmDVr/AV//0ohNzdifHp6+onGLJWNMXNmZn5N9+7YcX9MzvE20feFXC8bGH681ipfdu+Wi7YWDcFJXUhgvz9wlKRl2VSUqxsT9vi4n87FxhZVOrq+3bsfCD66J0E+JXFLsUpWZartvh3X+/kfLep80UdmCPOWGgL9pZW+N3Sh3y9cseElR+fCdRCAAAQgAAEIQAACEHCnAAJed2pjLghAAAIQgAAEIODhAjNmTNggkXChixeve7QxS2VVwLGxhetSU7+8ZH+/Xk/c9u0Uq9WSsqQkwE8iCTLqNf0Us7tt2FvbPOyQtW1XqK1ORr5WCfFhPJX1CFaWbcwbmTBj9r/r7L1bfcyKCm/Z8sVP95zTfd2B+vZ1urR9UIyysDJAXmlk1644OyYkT60c/Mknn5TUdy/eh4CnCMyaNSuC5/kEth69Xn9i8eLFNVbUe8p6sQ4IQAACEIAABBovgIC38Xa4EwIQgAAEIAABCLRYgdTU1NESiSTXZDLlZGRk/Bz8vPrqc99ZrdyNpUvXvtDYzb3yyovX3nzz47sC3i1bKK5DBwpJSrpzYNpBkpaUUNG5kxOi3+i6fl9dc7F+vDxHpJCR5Vhxp7b7KroHvzLjP8caur6Plo3u4WMwlDzbcce1htz7U0H3wD0F3T9Y+uEnKxtyH66FQHMK2Ae8giCwr/ECi8ViXrhwYXFzrgtzQwACEIAABCDgfAEEvM43xYgQgAAEIAABCEDAowXYQWjt21/7l1RqKSwpUXGCwBuIJBc1Gq/i+PibD924ESJ/7731XRuziddee+7k7NnrSu3v1WqJ++IL6pqSUsOBaVMo66NlE/rWF/Laj7fu0ojuFRJvennm5gYdBldYGKhYteo3IcMjDhp6hmQXObo/jclbtir7SeuC5ZkDHb0H10GguQUmTpyoCAsLCyGiCI7jlGw9VqvVfPDgwQO7d+82N/f6MD8EIAABCEAAAs4TQMDrPEuMBAEIQAACEIAABFqEAAt4hw3bPyc5+XQBW3BlpUJaWhqgKCnxU9x//8XiLVseUh071vGD1atXr2rIhqqPK95bW8DLDkxLTaUslYqEBW9PSG5IyPt13oDulSEK/bhx39fZx7f6+j96/8muAwJPlHQJyLnZkL19dnVI4Imidu+tWbPmk4bch2sh0NwC9pW8bC1ms7l4wYIFWc29LswPAQhAAAIQgIDzBBDwOs8SI0EAAhCAAAQgAIEWIVBbEGu/+A0bhvvfuhV0dv78zGcd3VRd495p0RCclHTnwLQDJC0ro6KRIymXjb9k/m97Ph3zw6Uon5JyR+b7qeD+zvmqYGpowJu+fPQDwwIPFbRV3rzhyDx3mVwa7n+rKujs/OWOmzR0DlwPAVcJvP766wkymSzCfvx58+btdtV8GBcCEIAABCAAAfcJIOB1nzVmggAEIAABCEAAAh4hUFMbhZoWtmbNqIjc3Ijx6enpJxxZeF0BLztkbds2aqvTka/VSrzRGGGZOLEgi+fJumnD0PgwjZqGRB29q29vXXM2NuBdNv+3fZ9tty07QK51KEiuvoZ5J5/vvuSDT4LqWtuUKVPGWiyWAp7nC6qqqgrWrVundcQP10DAlQKDBw+W9unTp4fYroHNVVBQcEBs4yAIQuXChQuzXbkGjA0BCEAAAhCAgGsEEPC6xhWjQgACEIAABCAAAY8UcDTczcuLUG7ePOR8Wprj1aqOVAazdg3//e9DHUqvBoVUWbwlcoVBKzcL/JTOWxt0aFqxXqVcn/NY4ozZ/z7sKLReL+NXLh7Te3qXz45wJDSqB+nmq4Pjs8vbLl324do0cd7Zr4zbbbFK4hYsz4yb9Yfxn3ZQXR9oFGQFWsHbR21QCqz1qdnCX5Fz5pIiverkqlWrlju6ZlwHAWcKvPzyy0o/P78eEolEWtO4JpOpQAx5WWsHi8USgNDXmU8AY0EAAhCAAARcI4CA1zWuGBUCEIAABCAAAQh4pMCrrz5/fs6cT2psT8DCV1ZRq1CQtbEBb2LilXeeeabuvrjffdcrRnPOTzk2bte506Ud2iQFXb7eGKwjxQnRp4zxfpN+//XPVYfXroUqs7PjAvv0OXfL37/SyMZle4mNLajMyYnw2/V5ry4vdvz6YGPms41VEaH8PGfIebFNw+w/PJM2JPLooO4hl3QLT03oGOlTXJgS/81d1cFVghevMfrKy41K+cXymKBz6rhP31ux/i+NXQPug0BTBKr35K0+Fgt5OY5T8zyfwN6zD32bMi/uhQAEIAABCEDAdQIIeF1ni5EhAAEIQAACEICARwnMmjX+0/Dw0i4pKXcHkKx9wtatFFhRQVKLhSSRkWQYOZLUa9eOCm9AiwYFEVmmT3/hxwkTvpGyQLW2zR8+nBiWvScu8rkO2082FWhL7qAE73aGiseeOJC/4+t+0VfPRkWFK0q0udpIP15m0Xp766UKo8m7RO8v6Tv4zJXcgxGh49p/d7qx81aaFdIPz44NeG/F+qTXXxr/ZKeAvDdHtd3rcAsGFvJ+fOEJU9qyjYMbuwbcBwFnCsyaNasHz/MBdY2JkNeZ4hgLAhCAAAQg4HwBBLzON8WIEIAABCAAAQhAwCMFXn31hQvTp6+9KVbpiovctIlC4uJI37cv2ULZXbvI/5tveqgiIhIPONCiQZqSTH8JDo+YKeWtcqm/d+mrb+VcZHPUhnDlSpTfzs97d5rSeetRZ0B9kD2mN+dt0Yday0xj4n78uZr3XFm7EJ4zeXXyv57P5kk7+dxDPUOzS4dGHc5q7LzHSzqG/FRwfyeTIP3GV14V+/uELWUNHeuj7KcCc9T+j2VkZBQ09F5cDwFnC7z22msBCoWiR33jIuStTwjvQwACEIAABJpPAAFv89ljZghAAAIQgAAEIOBOAdZzc8TDD/dZ9tBDh3Rila5aTfySJRQ9fDiViou5cKF98PLlhlv5+fkjiX75c/F91mtX/LUu56snh3etGv5wH7WB/dnBcyQt8aGix5+j3No2V1GhkK5e9mSv1+7beMAZAO+ceH7wo9GHLvYKzbYFua58sRYNe251u69v2NmrHVTXCxsz17ZryYH7CxLnrF69ekdj7sc9EKhJgAW1PM9LZTKZ0mQyKTiOY/9Tms3m4rr66NbXssF+LoS8+OxBAAIQgAAEPFMAAa9nPhesCgIQgAAEIAABCDhb4Deshezs2eMWT5z4tez48UpvjYb4AQNIU1PAu3hx5cW+fft+HBERcTQ9PT2PtV8gIiNr85CQkNM/IKBSbzAIkgs7c6KnPKr7+cAyq4Vo0TayTvkLZalUxA4Yq/G1+J1x/X6f8PkRBW9q1GFn9oMWV6mUId6aWltCOBOStWjYcHF4r5T47y4pZbrixo79fta42HeXbezQ2PtxHwTsBebMmVNnyw8W8h45ciR79+7dd329zZ49ux8Lgh3VtFgslWlpaUccvR7XQQACEIAABCDgHgEEvO5xxiwQgAAEIAABCECgOQX8iWj6mDEDOiYn5/SMi7uuZ4vJzKTwuXMpd9cuUsXFkUFs0bByZVz7w4c7+Dz5pLr4hx/M3sXFcpnJZCiQSn1vDh+ujH722e/U7H52KNsXS6hrSn/ixM2xgHfxdrKm/rnugHfJ/N/1fKbtdxfCFWUVzQnTmLnTs0f3eSL2p8JIn9Kcxtwv3oOQtyl6uLchAS+7loWzhw4dOmEf8s6cOTPey8urjaOaFovlUlpaWqMORXR0DlwHAQhAAAIQgEDDBRDwNtwMd0AAAhCAAAQgAIGWJMCq8/zatAlbPG5ceI9+/U5XiYsXA15Wabt1KwVVVBDPDlmLiiLDiBGk/uwzChZ78964Eezz7beKkMDA/MrRo39p27BlDcV14Cg4qf3tat0D50hapqSikRNqb9HArluxaEz34WGHbnbwa1ybg+Z8ABsvPdItKegS3ReUc6qp66gv5J02bVr3lStXNvkwuqauE/d7tkB9Fbzi6q1Wq7miouLEihUrbBXvL7/8slKlUvVydHcFBQUHMjIybN8gwgsCEIAABCAAAc8RQMDrOc8CK4EABCAAAQhAAAIOC8yY8ewBi0VyaunSdVNrucnWczchIeEJjuN8VSrD0DfeuJyfnEy2itmdO8lfpyN+1KhfwlpWkcvzRAoFWUpKSFq9dQO7TwyFw8LIxH6v1xO37VNqqyshX6uZ+LB2VPbIM3StrkPW2H2rVvwmsbfP2cruQZeuObxpD7nw2/w+cUppVVhy+OlDzlgSC3nLjKq/i2N99NFHa9mvX33p+fOxvre0t6qCzmrMqvn2QW9qaupgs9mck5GR0aQqYmesH2M0v0BD+uiykNdsNmcvXLiw2NED1sQdCoKgNplMts+cTCaLY/9kv1+8eLGtqh+vXwSYLfudQqGw/VMQBNs/eZ4PEAQhe/78+ThkER8YCEAAAhBwmgACXqdRYiAIQAACEIAABCDgWgGxmnP69OenDRhw8qWDB7tK33tvfVc2K3uP/dMuBPzNU08NHDd8OPUPDVXrKipO63/8kQLataMq+yrd2oJYRwNeccf24bAjCp9++liXDvp844Nhpy85cr0nXXO8pGPITV1I/GMxh45wJDS5hzDb2/5bSRHiHg8V3Sdn/Xln/2H8pyp5Zc9Hog5X7rnVnWdBr8nC3+Qk1hEd/K4ZSo3+fHFV4Afvf/jJSk/ywVqaR6AhIe+dwDGbiCJY4NiUFdd28NrgwYOlPXr0ULKA02w2K9mBbxKJRMpaRfA8z4LiypKSksrWVhHsSFV09UrqpvjjXghAAAIQgAATQMCLzwEEIAABCEAAAhBoAQLscLPw8NIuBQXBwf7+FWWTJ39Vlp4+Oq64OCBAoTD+l73HtpGX53f+7Fn1yu+//37AhAmPTnnqqe+KxO2x6tvXX6drERFkYlW69W170yZbi4afe/PWVPVb3xi1vb/g7QnJb3Rdv6+x9zfnfXkVEco9t7rdN6bd7jMK3uiSw91YVa/FKtnvL6/sOanzV7ZKPzavzuIlTfDP/black9B98C9hUn691d82q85TTC3Zwg0NOR1xqpZwHv06NFL1cNcRw9v02g0R8SWEc5YT3OP4Whf45p6Ijf32jE/BCAAAQi0XAEEvC332WHlEIAABCAAAQjcQwKvvvrChTlz1ubXtOW8vAhlWFiBbutWCrxxQ+V75kyY7Nw5PT9mTKD+wQdPl9kHvOxQNbG9Qn18rP1CTb1562u/UNO4//73o53FP8+7FBZcX7irNRDHc2RVyMha3zrd/X6lWSHdcHF4r5T47y4pZbpiV83PAt1Yv4IaA+Ts8rYBF9Qx0ssVMV4mi2Tv4hUbXnTVOjBuyxJojpC3KUIGg+H6okWLWlwlf217nj17dj9Hw22x+rmudg6tpe8xq+ju1atXwpEjR7LtD/prymcH90IAAhCAwC8CCHjxaYAABCAAAQhAAAItQIBV8I4du6tzbGzNgd+mTRQiHojGtvPmmz4dwsJ0Va+9RjfY75tSfdvQ9gvVOdOXj+4SYtEoQhRqLXtvYPjx87WR683EbT1MgRVVJGWtJCKDyDCyB6lZ2OtJj2lx1rh+qQlfHFFK9U5p0eDo3r7MHRDCQl2r1bpdbVBuWbVq1W5H78V1945ASwp5WbuCd999d09reDqOtGdo6D5bar9eFlqzPs2sRzPP81KpVJrAWnTo9foT6Nnc0E8BrocABCBQvwAC3vqNcAUEIAABCEAAAhBoVgHWX7djx5yPU1K+Ka9pITX1yzUaiXv/fYodPJhKvL3JEhVFhhEjSF1T9e2dANeqULgmRF30zvjkmfdlOtSOYdN+CokLJX3feLJVru7KIn+NnvjRvX45DK5ZHwZrlaCNUG6+MjhkTPvdxbG+NQfurlgjq9rdfGXI+WUrM8a5YnyM2boEWlLI21JDzOqfGEfbMzTkk1Zbj+OGjOGMa2fNmtVDIpEorFarno1nsVj0MpnM9mtBEPQmk8n2a7VarWd9ldn1tfR3zpk3bx4Oh3TGQ8EYEIAABOwEEPDi4wABCEAAAhCAAAQ8XKC+6t26DkSbNYuusZYMNfXcvXyZFEeOkG9FxZ1q2UgydO9OuthYMjiL5IcferZRn/YLGNNud1Z9Y5ZUknTJdooe3sMuzLUSZe6h8LlPU26Yikz1jeGu91ecG9uxT+jZql4h5667a042z4JTE0LfW3H7YL3W9mKBJDv0i1X8yWQyhUQiaWO1Wq8fPny4GD/S3bin3VJCXrPZXLxgwYJ6/45onIJr7mIVqnK5PEEQBDXHceqioiJ1WFhYD0fbMzi6KhakpqWlHXD0+qZex4JZNkb1g/DYfhUKhe29prxa4rNuyn5xLwQgAAF3CSDgdZc05oEABCAAAQhAAAKNEKivelccsjEHorG2DidPkvLttynHYiGaM4fa9+9P6tGj666WbUjFL2vP0M83S5MUdLneILTWgHcvhc8d61kB75Izv+35dLsfLkX5lNypqpaQ6sH34hrxiOu9RbP/jzl0p7h6y9WHVMdLOq1btWrV4npvbAEXsADSYrEEsICM5/mEmpbMfoSfhUJVVVXXW9NhXO54PC0l4GUWLa3XbB0Vqu54tOSqyl5Xf2bcHVi75WFgEghAAAIeIICA1wMeApYAAQhAAAIQgAAEahOor3pXvK+hB6KxkDYzk0JTU+nWsmUUKZEQvfQS3XznHYqZPp1uqFQkVF/TnTkC7St+R46sue2DeG9D2jOwezbtp+C4UDKILRp2ZpG/Tk/8KA9q0bDpytD4MIWahkQd/eVgKI6n4Cd+SHLFJ7nk64dPk+WXx7E1d0DIlTt9eBcs3zjDFXM2dkyx72YtP5ptG1bswdmYIGnevHnoOVzDwxHdWXi2cOHCbHZJY3wb+9yddF+L+dF9Z1WzNtXNFSEvOwytb9++/Vi/3Kaur7b7WdUzq9RHL15XCWNcCEDgXhRAwHsvPnXsGQIQgAAEIACBFiHgaPWu/WYcPRBNDHgnTaJbH3xAkWyM+gLe6ge57dpF/hoN8bVV/LL2DNeOhUW80Gn7EUfB7xyyFlRRRTw7ZC0qiAwjmvGQNa2BOHbAm0J2u4T2grqN/3c3+nX6Q5fPDusFuVLBG229gsku4B23e67flrz/ydkfrxv414rftRtq/PfVnfLnfvq7H/uzPsFdzF89ukBTYdJKBm1/2T9fV8TZX7f07Gfe7P0Aua9tzuoBr2g5/+SEzos+WB/lqK0rr3Mk2BXnZ+EOK9isrWK3rnUi4L2tww7z8vb2biMIQgE7yMo+UGehX10V0a78HDRl7JZU2dnc1bv2zq6ofH799dcTZDIZa5ni0pcY9LKWLPPnzy9w6WQYHAIQgEArF0DA28ofMLYHAQhAAAIQgEDLFXC0erexO9y4kYJPnSI/1qKBjfHGG9R+0CBSjxr16xYNdfX5nTuXclmf35rW8eHSp5IEHa/oEnC17P6Q7PwAmbbKkfXeCVZJISNLzde7tiWC3mzlth6mwIqqO/2Jg8gw8k7QvPj0uF7BinLTTV1wwGMxB691C7p4RQx4WZB7tjyHf6vH5Kpr2kJu1uGlvn/trvMskQAAIABJREFUPlk3bd+7yg2D/1YR4xtmeevEam+2py7+cQK7dlhUX9PHF79WzO89XZvy41/9/tL9RV1yWFezuO+aAt73s8bFvrtsYwdHLN1xjbuqRVkIaN/zlB3mJO7v9ddfD+E4rg0Lj2sKiyZOnKgIDQ0NYC0hWCBaWFh4wv5+dzg5aw53BXDOWq+j44jV3Y5e7+7rZs+e3c/ZPXabugdXHFDHvoGgUql6NXVtDbkf37xpiBauhQAEIPBrAQS8+FRAAAIQgAAEIAABDxRoTPVuQ7dx9Sp5HTpEfhUVd6plo8jQowdp27QhY/WxGhvwsnFu3gzy/t+u+6NvXgsNjFIU63/X7vvTDV3rr653cUuETXuFkLhQ0outInZlkb9GT/zoO60iDhcmhh0u6RL/bPw3V1SyygIx4J2yd55SJfO1LMv+zBbiipW59usXQ+DqAe+jUb2Nm3N3e20c/I8K++urB7yeFu6ytbJwVSaTuf3wN/FH1Kv/WDkLgjmOKzhw4MB18YC2OXPmDLZ3dUUw1uTPtQMDuONH6B1YhksucUXLAWcudObMmfFeXl7s8D/WFzqb5/k4juOUzpyjoWO5wqw5vp7r+uZNQ01wPQQgAIF7UQAB77341LFnCEAAAhCAAAQ8XmDq1KkvDBu2f05y8mmX/9iqo20dGnOQW3XoL78c0P7W+aCAKZ2/PFbbQyjWq5R5lRHBD4RcyK31Qd0JeNVGrWTUd2+oDpWctfWLFNsfnFVf5Uf/MFulMWolDW2JcCHz4XNLtgnRw3vYVTJbiVb9zy9+3u8qssJUZDqrbhuQXRbX+fG2+057cSadGPCy9gxsHSykZRW8Kbv/z0+s3GV/zsJdsQWDfYuGeT1f1m7O2e2VENBW+OTydi9xzaxNg33Am6eNUG6+MuR82vLMZz3lQ9ycgaMYbr3xxhtdpVJpSE0m7Bp2QFv1ikRXBGPueCbuqpZ2x15qmuPAgQN7xFC+udZQ27ysstXHxyfuyJEj2WyNnvAsnN3agn099+nTp1dzVio78rV5py0MWjt42hcJ1gMBCDSbAALeZqPHxBCAAAQgAAEIQKB2AXcGvI4+h4Ye5FbbuJs2DI0PqyilIZHHfzmkjIi+ynsoMV8X4msgqUQis1oiuDJjrdW+dwLemkJUFvr+ft88JWt5ILZEYNWybD2OtESoKeDNLu/U9rPDksD+vZKEzqGl6ovlbUJGxuy70T3o0u093FkPq+B9seMTetZiga3DvuUCa82Qrc6RVq/QZbez9yqMOkm+rpBn6/77iTU+4jjVK3g3XBruf748dlJ6evoJR5+dK6+rK1x15bxNHdvZwVhT1+Po/TNmzOgslUr1MpmsnaP3tKTr3FFZbR/MNqQ1AGuNQUTFCxcuLGamzfnNDftn6sw+vHPmzIkjIva/ZnvVFvAyf/u+0/UFwWJv8Pnz53vE35XNBoqJIQCBe0IAAe898ZixSQhAAAIQgAAEWpqAJwa8oqGjFb91mS+d/7sHxsbsvBzlU1LOrlt14TfdfaKqjAMGnLgWG1tkO7hs8bvjek+M/yqrxr69dwLVfYVZUrFSl93DWiK08Q23LDm7yTtfW8yxyl6xGvbb/AOyM+rbPW8zLn2tqKslwqa9QnBcKBnEFg0f7ItPuin35f7+95Mn2eFxV65EByfLTmq7BObeFfCyCl2xzQJb20v705RfP7JAw3rxJgTEmVlv3uouYkj9YfLsyn+cXONTX8C743o///23kv6anp7+tSd8rj2xL6mjLizkNZlMxQaDoWDFihW3D8zz8BdrEyCVSisbc0idh2/NtjyLxVKZlpbm8MGMDd0TC2V79eqVIFZ8OxLwsnt69+7dlfVuZu0ZDh48eECsMvaEfsjOCsVZn+qIiIh+DTV1xfU1hbfV26yweWsLee37CLNnxj5XPM+rTSZTZUlJSWVL7b/tCmuMCQEItA4BBLyt4zliFxCAAAQgAAEItDwBBcsyiH7d75ZtZeLEiXEdOpRsnTz5q9KWt7X6V7xi0ZjuD/id1/QLO3P1p1s9Is+Y2vn8/uUtl+3vrK3S13bNnYDXPlAVg9LXk1J0Mw8uVq4f9LcKVklrO9TMSvRk+OPCk3tfUd6sKpL8tevv9Ttu/k9aW0sEvVFgh6wFVVTd7k+s9+oQKontJp8+fcvR26ECz61YNLZn/5BTN3qFZOeL62HvsTYNW/L+J2e/FgNn+xCa/fmfuj2vE8Nedv2YtoMNv2s31MjW+s6pT3xqa9HA7s24MNL/akX0uPT09Av1S7v+Ck8IuJyxS2eHvax6UC6XJ4gBsk6nM9sf8ma1WnNqOgyuvr2wQJ0dNCeTySLqu7alvi8GcmazuVImk+mNRmPliRMnKpvauoH1lpVKpQkSicTW0oW9zGZzsdhyoSYvFhQqlcoE+1677B6z2XxdJpPFsbE8qQ+vWLXKPs8LFy7MbshnYNasWT1YiN2QezzhWhbyipW94r7Ffsm1rc9Zobgn7B9rgAAEIMAEEPDicwABCEAAAhCAAATcKyBNSaG/BAdTD54nb42Gdq1ZQ+8SsQiSKDU1dfCqVat+ZL//wx9eXNm//8nkwYOPFR8+nBjWu/e5Qvcu1TWzsb3s2NYv0d9Xq1aRrqLM5CcdO2HXjdjYgrsqKNnhbJs/ebjrHxI/O/yrldRwyJrYEuGp2IcMh4rPydL7z7GNx0LgzEu7vdf2/1ulyoeztWr40+FVvuV6HVcqFFFdFbNaA3E8R6SQkWXz1cFdc3WRKqVKp57yh61n2ThrPnw8IdBUSU+125Md/MQPSa4Qq96iYeHplIiFyzck1jYXC7E4jmtjMplyFi9erHbFmuzH9IQ+pM7eozN+5L2+sIyFmBUVFSdqqhwWQzqJRKIQA2K5XC5lgSIL4O4cIse+SXRPvRyptrUHYY4KhaJHfUjioWmCIJiZsfi1w+738vLqah8I1zdWc7zPPg9GozFb/HyIa6ivhUH1tbbkanz7vbB9s6+T+voIazSaI86o3Gd/BxYVFalRFdwcn37MCQEIiAIIePFZgAAEIAABCEAAAm4UGDeO3nrmGXq8b1+yhY+7dpH/t9/S52vX0r8mv/bcSX3nq5zX1TZyskq+kRilQyQKY3sFL5j0WoXvsP6nLg8YcOqmG5fr8qnWrHk8xmKRBqambj1V02Tz33n2wVFt9uQk+Ofcve87Aa+tOpf1sO0xuYq1RPjnyY99Vj44u3La/jTlX7q/qGMVvM/smusXJY2VvPXAJB27Nr+qSDLlwFu+f4r/o2ndzXXcgj5197ytvq75p57tPeSxIzm9emUXsfe2f92vTe656Mg/z3pV7wow+4D3hi7UL/PyYxqLPGQqx3FqsReoOG/1nqCs0rO+oFesNGXXsjEbGlR40o91O8vfYrFcSktLu17beCzQIaIIZssqS3v06KGUy+VKk8mkkEqlSlbR6UgoyH5s/NChQyeqV6bW9KPo1dciCILtmxUWi8VqsVgkUqmU43m+Vf/3XUMD3vpC9tqeL/taICIWErKeuy361ZCQt76q1xYNUcPiq7fbaMz+xG9w1fd3RmPGxj0QgAAEGiLQqv8PQEMgcC0EIAABCEAAAhCoT2DatGndDQZDeUZGRk5919byvuKPf6Qtb7xBP1feWSxEM2eSRRDG/Nk3WbuiLOUbW09ar3NtA0lqEQwdr2l8D94XG7CvW+gbUzOP8zxZFYrb1b6t5bVu3WOs8tXrued23NV3c9OmRzqbb3D+Ezp8e+hXe70T8LKq3VHfvaFivXZVcl/r1ofTNCzUte/Ny9odLE1629guWGVi40za/5bPb9oMMvXxHSjJLFxH755Z511XSwT7uQ8XJ4btLOxV8uST//NLSMj9uTo27V/PD3z3zdRyvcBzCqnZFrw562Uf8G7OHZJ4QdPhKx+/kPXi+OzHxVkwW1hYWBwSEsL6s4ZUn7uuoLemEKwhoZCjVZLO8nDHOCx4tVqtLOC1hbhiJTRrR8Gs7YM/q9UaK5FI8hq7LmbNxrRYLAHij9Q7EvDW8IytZrPZIpXe7j5gNpuptYW+DQ14xUrolth2oLGfp5ruE9uP1PRNIXa9+A0LiUTC/i6Jd+bcnj5WU3o+2//0AhvHaDReYlXUWq32kjMqgz3dDuuDAAQ8SwABr2c9D6wGAhCAAAQgAAEPFGDBrkmlmWUKL+3CV8k5vjjwg9Xvf7KyEUtVvPaa8uC0aVZ5VZUi2Gwhr6iIkmMzZ5Lwn//Q6Emzxq9Uj93V2VitVYH0TGS0kB4T1bvroTzWDzYykgwjR5Kahb2NWINH3rJ69W+S4uOvGQcNOn5eXCALeCPKS2hQxC9/9vPia2jRUNfGbqnNMm85ZxFbNJRVClJBsEpC/KW20Nf+Vb0lgv17Z8viAnfc7Of9u2e/L2/Tplgrvvf+gmf6xUZ34K28tCJQqrUOb3si11nQxvydGjZWnjZCueHScLmPf+SMxo6t1+tP2LdtqC2cZYGwoyfPN7ZKsrF7aI77xIC8ph/3FwQhnuf524ftNeFlH6o3JuCtaWpBEGyhr5eXF9+EpXncrdU/x3UtsDW2EGnqA7H/phDrC90aKpWbYiJ+k6X6N3Qa+7lqyDfImrJu3AsBCEDAXgABLz4PEIAABCAAAQhAoA6BSbPGf8qCXe2Ak4IYvPru6R7oeyjxxpoFG0fWdmtqaupoiUSSy6r/MjIybJWeU6dOfaHCe8eyYQ/dknZO4iycXm45c1hftnev4cM1a+htNldNAe+1TRQSc25Q4l8mnT/O+tSytg4aDfGjR1OrOYBtxYqn77/vvss6VwW8FitRodosNwtW2///VcgllhDVr8Nd9l5dAW9eRYRy8/VBcZNe+uq8SqX7VTisVivl27f3bW++Kfd6Ln77SWd9ce0vTLIdqHW8pJOvxhr9dx8fn0YFimJQyarMxD6utVQ35giCwIIf1u+VVbOyU+j17MAri8ViZodesfWwsPheD9BMJlOITCYrdtazdvY4JpPJIpPJOGeP25zjsc9xUVFRdlhYGKtWj2CVk7X1m2aHpKlUql7NuV5PnttkMrG+wz8fOufJa3X12tjfceLfd/YH1LHWN6wNi0KhCDCbzbYWLHX193VG6wdX7xXjQwACrU8AAW/re6bYEQQgAAEIQOCeEHhxxoQNvIQLXbV43aNN3TCr0BUEgZ2Gflcgy8ad/OoLF27NWZtffQ7l971i/H66/58mk2l39ZYNrJeu7oFsXloYZJSWqDiJwBvMZvPly4dvxug6X24fJCvwivQnqW8gWfSVbQycrn8lmaWHzTHFCWKLBnE+QwlJi6Z37tu5fZT+tyN3XRD/PDOTwufOpdywMPpVyNhUD/v7S0vJVvkXFERObTsgzvHRR6O7VlT4qtq2LVA//fQPtoPLxJezKngF6+2ThQWBJBYikvFk5er4f8F1BbwlepXX2suPd/vjnzJ/ffCb3dpXLBrTfXjooZsdVNebfDDeB2fHRpSYw7+VSCRVbAo/P78dznzGGKtpAoIg+PA8b+vv7ImveyHAq6vi/F7rK9uYz+C98BlpiIvYT5f9hAPP8xEymcz2DbaGvARByJ4/f35BQ+7BtRCAAASaIoCAtyl6uBcCEIAABCAAgWYTmDRr/AVTeGml4nzspPT09BONWYh96wVzWKncPpAlklyU6OSnSGqZcGv2ul9VyvruT4pQ/tDTV4goKbVv2cDC3erXSyoV0hvr5REqP5XEN+X6NbbWG9sp0KojLnoslbDfK7LbBugTctWCljjiycrf6bNrC3hf7dync7sogzsDXr2euK1bKfDMGVKythB9+1K5s9tCrFgxpnuXLjmGwYOPZdf0/FjAK9zgAmKURbYK6IHhd7dqkEcPVdX13E0CSfbvNEToblm8yyst8nIviZmieV1SW76ibydpJcfV3OJCbIlQ09jFOpn3J5ef7P7HP//nQF1zHz6cGJb9U1xkU6t4P7/6cPDFqq4rfXx8zjTmM4573CLAWnX4umWmRkzCDmNjB7EREWc0GvN9fX1jGjGMR98i/kg8C+S8vLy6sipMnufZAYOs0rxLa6tgdsXDQMj7i2pBQcGBjIwMfVPazzSlt68rni/GhAAEWr8AAt7W/4yxQwhAAAIQgECrE0hNTZ1c1TP7tar7L+kDNg85vyYt89mGbrKm1gviGCyQlZUGKPgSP0XV/Rfv+tHrS4spuvpcXjcifbirIWqZRBagST72q0o+cxVxpYcpwC+efu7ZyqJF9WlShQ6kUqkvCYJAXFQZBUb4kNxLStxNE+lyvUnNQkjNOfINKo0P7dVRUxIWVliRm0sKg4H4Tp3sxmsoQD3XZ2eT0t+fTNY7XX7NZuJY6OusOQsLw/zKykJUnTuf/VV1tLi0wkKSq9WdA9nvNWqVT7zP1TJfSXG5REIkrSWctd9W/nEKe0xNirYWkvAcWU+ZidsXQjpTG6rQm4jrFOW4n95IvO48BfhoSaE1+XkrOleUeg+gstpCYraOk0e7R3dQ5GiUfHlFYx7PjapIn7NFwedK1ZVZ9d3v7e0dUlVVVWubAJlM5uPl5RVaWVnptN7A9a3pXnm/qqpK6+3t7bEB77hx47aKz4IFoaztRl0/Xt4Sn5t965HqLUdYj2QiYvu2tRXBq3YBhLzO+3SgD6/zLDESBCDgmAACXseccBUEIAABCEAAAh4iIAazYiuDwA3D/RtTxZv6ysScgjczrjZkW4cnUWdFMJm8o8lQ/T5Or5BaFHpzTeOJAa9vHOlYrwCOHY52J+ANfpDKOAVZE8sosmtb8vJVklUZQBaBI+v241RxXUmlvMbPz7o/KCgmIreUVdOqVGRq1470dYWLd69DQo899q9gR/dqsRAVFgryiAjeqNFYbS0a/PwkQl6eWREdLTVIpb9Uvu7Y8ecSk8kqsYWudn9e31wXLnQKV6l0FBFx/VZt1374IcV16ULlDz1EZUcOPNA+XnZM7S0nL4mEOJNAOm85qTlJzVW4rHo3fxu1n+pFgowjq6+CBL2RuKUSsoYPoPyjl8m/VzyVe0mJdW2o9cWC94rzFCBcJ79BRpJ28iKL3suHv8jpTMc7UoVyUO19kG0h9rUQVWff2kPs2ibWmPwVJ4vbFt8s0vxYn2V0dMCjAQFVAXq9yvfy5aIM++vDwvz7eXnxkXK52cvb2yAtLFRcLiws31/fmHjfcYGioqIboaGhUY7f4b4rS0pKugUFBZ0cP378l2xW1hvUaDSWsbDffato3pkEQVCyH7Mnokb1rW7e1bt39qqqqipvb29v987aOmcTv+lQW29od+2aVbWLPdft+wq7a37MAwEIuE8AAa/7rDETBCAAAQhAAAJOEKjeE9d/y0Mq7+OdXl+1atVuR4dnB6AJwZolvNbHv+DNjOOO3Fe8l/yurqbo3muoxnYCtY3BWi6w3q9XVlInmZK8pH5k8QohtSBQZegFCo8NJd5wjZSP9CP5wCG3w8ajh0hys4KM/ztB+ooplCVTkRC+eFyyUMHzocEa9cyXvzrtyJp/uYan4OAfkhy9RxCIbt40ebVpIzNoNBZbwKtSccKVK0ZFbKz854CXBcErVw65odFYpCx4jowkg6NtHGztFwQuICamSD1w4N2tF8R1Dh1K93fvTuVPPNHTePSrkjbD2+eYk9qSLUQ/eIGkJZVU9PgDVGNFqtZA3P+9QcnTvcmskJElzJeMlQbiF0vIOn02nVz+DUVNf4xuqLzr7i28JZPi2pyj0KvlJP8dkURjIU7jo5CERJkql8sF85RNlKVS1T6G2Is3wut6MasiVsjIWlpBPHFEQb533ycepGawSPljRYkVUr/Y12t7Znq9vodCoThRVVU1vFu3Q+NGjNif8+mnI4Ju3Oi8VKFQ2IIsQbg19b77svr26XOuICCg0sie18KFz4Z7ebV5mb1vNt/4h9VqbSeTRTe4At7Rz9K9cJ3JZLoqk8naeeJeMzMzf8PWJQa8t5+7uVQqlQZ54npdtSaLxRJktVqNrIqXhdw6ne6mXC6PxOFid4trtdprrbGFh6s+V46Ma1ddrjCZTHp3Bb5isGtf0Y6qYkeeGK6BQMsVQMDbcp8dVg4BCEAAAhC4JwVYBa967K7OxtgC24/bhi+YELr6vfVdG4IxZcqUHvrOeWu0A04K4jj13a85R95Zc6lD8mdU74/L28I1PXHe2yk2SEtKUyn5loYSXzWUzEIVSdRZJAk4QsKzT5G1fUcSDnxJPo88RNLgULKSlCysLcLSpURXdVSpf5lOs4BXXF/kwpTkv72+YV996737/dsB71t7V3u/c+gTH/E9lZevdevoNM31ylvcc9v+7if++bqRf63oJL+PnvruFd8b2iIufchc7ai2Q8xbLu+SfXzxc/lXTy3QBCh8rQUFZvmxY8PO9+0r2J7Frl3kr9EQP3p07VWt9uvatOnRzleuRKmGDDl6q1+/rLzqexo9mrpFRJD+vffo0odvhiWnDtQKKrnWdtCY1UK0aBtZpwylrNpC2mdmUnKqhOh+HzIppGQ5bCRpTgcqje1LhTo98aN61b1OFhJ/sZi6jjET/1Uh+bCAl53Xlks8F9yW06V7m4yp9QS8af8Yn9xRn3lDaySlxUp8WSUZijSkZ5XcfTtS+cgepGbBL9vTuyef627mVB+xX9d1kJrBcOvD+PhL5pycOB+jUVE4cOAB/zZtiio3b340j+Oil4qOgpC3aubMDbaez+Jry5ZBquzsbsulUlOXvn33PvLQQ6fLFi+e0I7jYibaX6fX61mf1jYKhQLVvvV8sbEAp3pbgIZ9fbru6poCXqPRaJTL5XLXzeqZI5vNZikRaVnQK5FIYqVSaZnJZLKgP+8vz8tisfAcx7nkQE3P/FS4d1V1HQbo7JXMnj27X32tWPR6/Ql3Bc7O3h/GgwAEfi2AgBefCghAAAIQgAAEWowAOxTNGFT236Lp/77IFs0OJgvY/NApzuh9SlDon1+95JPujmxm4sSJARRV+WPxK5/96vC0uu6/uJiiWDDXcQbdqG8e+RaKe7wDhSTcR0JlMflezCHJ3uNk9Q4iq9VAEv4GSV58nSqNJqJDX5HP8EeIl0pI4h1IAov73n2HqCiRrpueohz7uYI+e7jLYGVZxeDBx68r7hzEVt9aiH5dwbsvP0t6sOCMdGbPZ/Qs+GVjvNV/si08Za9N2TvlR69dlffx72X9/Np26dsP/kH3h/1/8/5Lvxd1ydFdzSYTSXJzDYpz5x47R3ZdDjIzKXzuXMoNCyNTfevKy4tQfvbZUMWjj+63JCVd+dWzmDiREtgYy5fThS+WUNfhCf6+RiMvjfQurWAB7+LtZE0ZQGcDfGxVune6Bf8y64C/Us9+crJ09yZTaTkpSrzJKLSjigc7kXqEXbBa2zrFgDdFIG57GSli9CRLkpA1V8LzF4KlJtMThvyRb9VcQSyO+ddXug58unNWVddYCRVWcPz5a4L18i0qS2xDN1lfX42e+NF3gubv8ntHHC7r+6lSqdxb25pYuDtr1sc3xfezs9sGJCTk2g6hsw9qtVrtyM6dTz8xZszuu1pgXL4crdq3r4fOaJQGTp68tUgch91rNCq/kUqN7Yks7QIDy7ReXnqfGzdiD8nlIen1Pct7+X12iBnbP8/ztmp3T3rVFPCy9bFgk25/4XL3YsBptVr9rVar0mq1Xr/z7PDfxUSEFg2u/ep1Z8A7c+bMeC8vrzZ17ci+dzWrbC8uLr7EDpdzrQJGhwAEXCWAf5G5ShbjQgACEIAABCDgdIEXpz8/TeJt+HPha5sui4OzHrzy3HC9Ma4gWpoT8fbHSz9Z6cjEk2aPO1iU+oXRqqy5b25tY+x7mrpGPErF7adRQW3XsLYMcV9Q1+dSiLNaSFKaT74KOXH/ySDJmOkkcBzRDx8T/8Q4MnCBpN+/nRTxMSQL8iOJ1JuEE8eI33eNyksm0ylbv947L1YVrJ3XpX9Y/NkyExHXJYTULz9K13i7a2pe090B7zVNITfrx6W+Hz46p5JV4o77aq7flkv/s1X09YnoYmYVut/mHpCdLc7hh8b0Ma89+1+vYe16Gzdf2O21cdQ/bAeGOSPgZeMsWjS+36hR/zsbH5+vEdeu1RLH9jR58u2Ad/16OrdlDcV14Cg4XBWoUFiM1qyrWtORy1TpqyBbX+LIIDLYV8Oy+4b8jR7o1YHK3vot5fIckU5PEmYfUK01Ql2fly0bKa7DOQpOlJHwbTl5X9cTX+bjK71/vPbKI3+u257tgwXTD8WFB8o4I6krzVZfby9hzY5i/cAEujj4PtK8s4Vipo+43Spiw8VhgXmmhGU+Pj539QplbRjYGjlO85R9uFvTullQazJ5GSMjb1bl5YXFvfnm2mPVrzt+vGNIdHRhZVhY+V3/IX/iRHxwWFhZVVRUyc8HBS5c+EK0TBY51ZGvqXv9Gk8MemsLeH/+O0UQBE8Mpt3xWWLVqhaLxcdqtZbfiyF3TcYWi0XFcdzPfxe74zncS3O4smJ21qxZETzP2/6dyeYxGo1muVwuZf13Hf0JAxbySiSS6/PmzbvrG8v30jPCXiHQkgUQ8Lbkp4e1QwACEIAABO4hgUlvjNum7X0uSjvwZFn1bcvzIpSs1ULI6lGB3NXQV9asWbOnPppJs8d/qh7zS6uH+q63f//ETOpQeoCCgvpRaY9F9HPY/HNocifgHf874v7zHSmuq0lmFYg33STLKy+TRWohybHvyRriT5KEQVQpWMn6VQb5luvJKPEnozqY1BWPUZ59uMvGvraF4oL8A9p2GaIuZ7+/cZCkHUuo6LXH664iZRW8KtUP3dg9MhlZWcVul5A44XedhxrVeq0k5b9/9RMrc8Vq3slJowyDNr3sn19ZxM176GUtC3cTgtoKn5zd7iWGwIZyL+nRo8MuiC0adu4kf52O+FGjHGvRcPhwYtiuXT19n312x62oqGKdXk/c9g0Uqy0iJQnE7c8iWamVqjIz6Sx7b9vjh48tAAAgAElEQVSn1DbvQnC4xGCVV1QJhoc7lZ9N7kS2wHlXFvnbV8OyP3vkn3R/t1gqf+95utKQ52t/rd5M3Lb/UFvdTfK1mojPCb3P7/UNZ/b7+NTdu5eNIQa8Kf2J0xukUo3GzMlkvtzbmzjpyPsqTtkC3i8oRuwFvPTMb0MNspg5crnc1vKCvQQhP61797OB3t5G84MPnq71mwo17Y9VSMfeaWXS2P1//vmQgPPn7/teqVT+t7Fj3Gv3eVLQ68yAl7U4YO0N7lT+ssfaaqp/TSaTmfXjZZXNHMdZLRaLVSqVsn7FxHGc7b+ZWRBuMBgELy8vj6vUdtbXmNlsDmStK5w13r08jtlsLuY4Tl1YWFgcGhqawEJWV/XAtQ93b/97Q1DPnz//BPv1yy+/rFSpVL0a8iwsFoveaDRms8MJ2cFsrJ8vu1+hUNj+KQiC7Z9sT64MrRuyZlwLAQgQ+yFDvCAAAQhAAAIQgIBnC0yePPm3Vf3PztM8tv9XfVqrr5yFvHxx4Aer379dycvaOqxcufJk9esmv/LCbHN00RslL2w709jdZ/2Z4qwCSZLm0dXqY7AWDYpyijI+QNLQbmTRlpC04ARZO+vI+uRAMkp9SL/8n+TtF08VUgnxmjAqK02mfE5GVl5h1/PgzsCsKvj6F9S1bQpxsvxQ/6joonLWq/fSIrIumVL7QV8sGP3ySy7wkUd2dLBaSSJTGkx/OjpfMX/QdG2MKsx2qJv969/nd8rtK3XZeyz0rTDpJPkVhTy77+/71/i82PUJfb/IruaVK4fcZAexsSraqCgyjBhB6vorim/PmJXVLvC77/oGvvji19fZIWBbVlFcB55CkjrcPkjts52k3H2B9Msz6Yi4RhaabtgwMGHHNk3w871u5oYqCm+HEVaizD0UPvdpyg1T3W4P8djb1KNzFFW+P5HuqohtzPNm7RpYFfCHF8b1e+1PGx3ugSxWHie1J6GkhGSnc4nbea4t1ztGl6/kisrFXsCVZoV0VfaTfpwy7jVxfRZLwaRBg/Ym3H//RW1j1uyse9jhbUVF4dd5PmK+s8a8F8ZhQW9zV8fWFfAKghAvkUhKWasCnufv+ruVBZ4swBUEgX0tGby8vCItFouEHVJm/+zEYPReeJ5sj4Ig2H6iguf5Vvnf0SaTSSaTyeptr3OvPO/69skCW0EQCliVrEQiYYeo2ULdhQsXFtvfywJSMSytb8zGvF89xGXh8oIFC2znBbz++usJMpksojHjOnKPfZsHdr3JZMpRq9V6tHpwRA/XQMC5Aq3yX0zOJcJoEIAABCAAAQg0t0BqaurgqvsvLCx/6n8O/eio757ugb6HEm8QCy+8jAOkt4LeSk9PzxD3Mfm1Z+cTZx0h+Fcqi6ds/VU46+h+dbkkP/YKJQz4ik5Vv8dQStKiDdSz/e9ISlaSsC6d/n4kufkxWedMIm32aeJ/LKOiikF0jXiimkJd+zFZwHttM3WNHUe8161Q1c8B72KyLkmtPeBdvpyidDqOS03dEcXGy9Kck3yet1267sk/2SxZu4aU//6f34bH/1bBAl/WrmFMp8EGVt1r//6Hj86u/Mf+NT72AS/rxVtS8vBprVZgLRVIUUMwXZfllSuRfl9+Oaj9Sy99dppVyrF2BqzaVbwn+wL5LN1ONO9jOqiyO2juhx86Rq5cJu8wo/+ZX4J7FvDupfC5Y38JeEfOo+7tw0i3bBLZejbX9roT3lpr6uNb/Z51l0d0TxiQc7N373OFjnxOxMpjXQn5WkzEqwUy7Mvq6BfOFRoeTSy/JvYCztNGKD+7OrRIqoxJY+NaLGUPtm177umnHPzMO7KWplyzatWT0aWlcWkKhaLJYXlT1tGS7m0BAS8LdistFkuQfcjbkNCWBZ6s2rUltThga25KQNuaq3gb8uxb0teiK9bqqmrcxqzVPsRlbRZu3bp1hAWsgwcPlvbt27efRCJhBwy67WWxWC6lpaXZ+lvjBQEIuE8AAa/7rDETBCAAAQhAAAKNFHjxxRe7mLvc3FA2YYfDPzrKF/kr+CpvqSw/VKna0W9renr6HDb9pFnjP9X2PtNLO+DUzwdVNXJZttv2/oa69VhC2b5xZAtExZdYcRszjsW3t1+cmrxyFxPfqy1p9TFUWv4IXavehqH6Wtg4gkCSW9spoOwYtYl8UBEQP1CvCwgiU/4BknYuo6IZI2tu0cCqXf/0J2rv58eZ09J22n6kcu2x730uanK490ZO1UhZ9ExErGr3uW1/92O/fir+/7N3HuBRVWkff2+bPpM26SGZFEogoagQmiBSlGJvlMVVBF1RFBXQz17WQlNWXXVXRQURowiCIsJSpdfQCT2kk0mdPndu+Z4zcMMQJpmZZEISOPd5fEhyT3nP/5wk5nff+38HsJLPLvrcE/iiTN73dy1QSRYNyL8XAV7w7VbgVeLi4ghldvaw9OeeW7zP085AauwGvH8CfDD/csCL7j/1VN/eXcJMtsm9Drvh+rrDECJlw0r975wJXePCwf7FJO+AF9kvLN8NYWY70PX5+HoGftqcELW6rFfs5OeWXpER7usMXfQVdkPw99+4r++TnX7Z6ekFnFPRXr+6eOBmktFs5zguPSzs/F1PPvmzXxDZ19xNvY+sHn78cZRMFNV/oLGUSuXqpo55PfRvDSDQWwYvApwcxwmeVgM8z6OCY4woikZkVRDI/ly0NUDZvW3ib8tggHePInXuH+0Icrd16wYMdwM59eghnOBA2asoY9doNFa3VMaqF4ibJ3no1rVuCGyFjW/tmUHc+FFwT6wAViBQBdrEL+FAF4XbYwWwAlgBrABWACtwbSnw6KOPRooJ1evKn1xW0ZiVhSzvr5efaScXWXIP1668U9XY1W4P2/quHQ9BZ1c1yG5eDW4Pu4auQy9BcmgPMLd7CC57JRP1KVwGBk0qRIRmXiCgFTuAdhihPGYY5PvM2HUAqVwFieFW0LgqQFGhgWqhXKFz1IhqV6hT4EkQBnaB4slorHqKrBmNQL/6KiT/5z/UyYqKVb0IAiA1VW7fv9+m7dJFZZHLLxVw87XO+u43BfAWFUWoV6wY2OXJJ5fuQuN72hmgz39eC5pNp8Hx70WXLBqkOPbuTdIv/m9ESiflvnNue4hwcErZsFKbe+ZAZoQW2K+egOPe4s/eDnpDJDiy0sD92rk3H1/PfoFm73qbc/36GxPy9sbE3ZG09Xik4oKXcpVLm7jgxIgYXq4yhoTUWGJjz3MjRmz1+2FGY/cukH7bt2e6X/GtqdEocnM7HiVJbNfQkH6t5VX+uoAXQWeapslgw9iLlg5IkkqGYaICOVtXu21zgMzWst/B0jIYEDxYsbSFcTw9b692vJ4QF0HnWbNm7Zg+fXp3ZJUgk8nSSJLUXO2Y0Hw7duzYsnHjRrfdEr6wAliBq6MABrxXR2c8C1YAK4AVwApgBbACTVRgwgtjj5W98ENARabqTqnITQp1dDpX3VAo5VtBe/pTaBeeBdWoWkH7Z6G4ofYNAV7eAWTxH5Ak2kAtikDJoqAq2o+sXTQf8vAdmQr6Tl2Ary4E2fo/gOnUAcgOhjAiIa7KtGYNKEURiu++G+qtdo2yRl9+GZJHj6bOd+y4qjMaV6+nXUVFLnmnTgqblMHblK1pCuAtLtarVq/O6vrooyt3oBg87QxEDqidR4GuEC4UWfMW44fvje37RPsfdiBvXAVzpW/x/R9ChlYJ3DdPQm7d/hUWoD9eBfG3dfcoCOfFx1fq15Ts3crKC1nc4eEXQP83X47MsNSolLTA07Gqci7fEqu8/+G1e+LiKmyN2wsCdLoPDY3r23Avk+n5PLfBsceFPHkLC9tvkMlkm3BBJu/6tYbsXRRZXcDb3EW00OvhNpstT61WpzXHeQzGmCjG5nhl/SI8d4eI/Irbkm1FXV0R4G3rawjGWfF3jJYsNDZjxoybJIgrxfHSSy/d4m/szdXO5XIdrutF3Fxz4XGxAliBCwpgwItPAlYAK4AVwApgBbACbUKBCTMe3FY+4XdB0NmavQDMljuga9LfoKjgZ4jt8Dyc0/cFc30i1WfR4Nke2Sz447Mr9UHtDb9CxpgHgdz1Eyht+cBYKgkyqTOI6f1DIDaKdZhMNli8GJz/+Acc8vSnrRvn999D5MqVZORnn/3pzuKxWgUqPp5xItAbjI1vCuA9dSpet2tXRsfRo9fmkCRfm+kj2Rk89hh0RDEuWgTHvMX66dz7e9wV+9e5dpqyys3ne7jbouvm6Bx3xu5D86CLnAF+wVMBAN46Pr7SmI3J3kXAevlyCDtyBDQoyzgrC2pGjLhUhK66WiM7fDgl4vhxQ3K/fgeOdvLx8KH+/aIgImJ9ZjD2s+4Y9e3vb7/1jygsjKUcDqVFEORHGSbiu+aYv62O2VoyIOsCXgTtSJK8nNgHWWT0ejayLSBJEmUPVgZ5+CYPdzXge3NkCTd54QEO0FrOcIBht0jzqwUzX3jhBb0gCKhgmwIVUZOKq6EMYoIgUIG3VvNgpTV5FLfIocCTYgVaQAEMeFtAdDwlVgArgBXACmAFsAKBKzBh2pjsqgf/l+xKKLcG3jvwHigz13QC1EnjoTjhHo8sTwBY3wd6ohF7/wgH6iuyFviMl3pIgDeNAFVHFyHvGE+A1SLA6VKAMhXJ33KX4OA4IL77DtiJDRRYQyOePQvyXbtAq1LdrBVFIOLjSWf79pRdrycafHXS6QQCWTrIZA3bOLDsOr8K33nT49ChlPC8vLgOw4btOCCXc/a6bcaNg3T0NW+AF0HgxQuHd+guy3McqzGE2NVyIiTEanc4GLqsIEw2veuinEf+DZ1Q/2+9AF709eztEGGIBKdk0eDNxxe1Q9m7S/MHpU7/v4XbA9nX7GzQGwzgEIQLvRwOoEwmoO666/LzNHfuuMyRI7cUNBXwSh7JUow6uVpcftcsU6HlPCl5LKN7C0e8bu4Tm8kNzJ4cUmQxkuhzVFQPeTF/sm+J8rd75piQvzJq6wvgI0i9ceMN7Y4f7/GDUqn8MxB9ruW2rQWO1QW8Lper7GpZKAiCoCMIwkUQxBXf2y2591djb5BHb1vO4EX7cy1A6qt1zlBW+M6dO3cE25LgkUceUURFRbmhLk3Temk9UhEzqbjaBx98sPG5555Lk8vlCVdrzb7mkewifLXD97ECWIHgKYABb/C0xCNhBbACWAGsAFYAK9CMCjzy8v2fW4bs7u3LYiGYIZz5D8TkzoT2I87AZs9xEeC9dTvsXtMNescOh/OZH8DZYM6LxqJ+hORuR+jEx4aIIkPzQlExUAoFwDebQRzzLNjz80GsqgLjiHoKrNWNx7PIV0OxoqzTd97pnXjsWIrG5ZKRPXuerH7lla0F9fn8NmXdu3Z1jrJalSm9ex86olSyV2RJewO8KL5VqyDRagWUkUyeOdU9NEKbbHrqhWW1fsk//jgk3lVEEytX/qkjSBAXP+M9A/hikbVwsx2o+nx8pfW9vWv0gKef/3GrZLPga91uAL0YIidOhPPbt7tjhawssLz/PrSbMgWKpazr3Nyk0KVLB6a9/PKCPRf3SFQoAvVGvjKDd1vRYXpn6RH6uRsfciDwi+Z/s99jtaANwdyj5XnUMEOW65vDvytmD5xiHbvyde2rvR+19Y3PqIX/vgAvGhf58/71163LMeC9dCpaCxyrC3jtdrtdqVS6z8PVuERRlCP4RZKk257kerraMuRty7G31BlDmevl5eWnglVsDcHdmJiY3t7WU1pauiMvL4/LysrqjexGULYsRVGhJEkqWmr93uY1mUx7PvvsM7fHPb6wAliB5lcAA97m1xjPgBXACmAFsAJYAaxAEBSYNGnSZEf7gjesA/fmlxYbITzrQmGs5r6seSBTG4CtO8/am6BXyiQ4l/IEnG+OGFylZGjau4puEwbaefRGtYwBzuUC4uNVQBqywNquHVQOGQJBB68vv9zbsGXLU3qVKt0N+SyWHHrw4G+Nb7219Vyw15mfH6PZti2z86hRW05pNPYrXuX2BniXLQNDairoMzPBHd/OnUBXVIBx5Eioja+qimY+fr39DTZjLiWjRejXAQqHdoUCivQOTq1OIOvz8UUQeMG2sOS1Z6P1HdJzz9e1WahPE38BL+r/5ZdZXfftY3QAFluPHvuLY2PB2a0b2BITwemf5pcD3gJTGTl90yfqL4a+ZEGZuKN/e0277NRfMjRWr5jOHMrQXXNuB+MJeIcaerJLT2yU/3jHO5eBdgx4/dsBz1atBe6imCTA++CDDy7nOE6Qy+VuP+irebUmPequ2+VyMQzDBMWuxsvYHMMw9NXUOlhzteY9C9Yam2OcYHrxIjsGhmEy6sYpCIJl1qxZezyLqzXHWoI0Zt4HH3xQb52AIM2Bh8EKYAUuKoABLz4KWAGsAFYAK4AVwAq0CQUmTpx4S2RUzfItWw8rTp0so8ITNM7Ij84d0CT7C8GCu8wto6Cb6TCEDMmBrbKwC8Wzgn1FPNOlz32Zx/ge7QUXSYK44xjQRgWUD3sI8hWKK4uKNXV+BCVHj56Q4XJNJqWxRFEEknxTzM5eebghr9/Gzv3ttyNv7Nv3kLFDh/z8umPUBbwovl9/hYyxY8EjPoCPPgJx0iSojW/ZV2CIcihjNQTHyCkXV20BtsICxpE3XILA/sabvR30hkhw/FY4pGvHHicLExLO1XizWfA2XnY2RBgM4JQsGmw2oNB/d9xxuUUDsnI4cAA0SUn3RPXocSxvyZJcTb9+UF3XyqH+mC8HvChjt7PewCPbhWqHlfDMzJWyeR/LvMMpWTR8MGCyFcHdTuFJ/IKjq+QSBEZwGANef0/KpXYcx1XSNB0eeM/g90CAF4HdsWPH/kZRVIv/7dfaMkObs+hca1trIKcLA95A1LrUFnnhulwuN9BkGMaAbArmzp17RZFPf0avz3JBsmfwLK7mz3gt0UaC0S0xN54TK3A9KtDiv+SvR9HxmrECWAGsAFYAK4AVaJwC06ePOXHo0GLNAw+oqtdtuCHlf/v3ujR97MYO06CQ0TYPZPUW6aEXIZkJBxetA+7MZ5A87BAE5M3qz+oVuUmhYb/2i++m/8FWUwoaQgAyNg2qhjwU/KxdKZ76Ae9bYnb2714Bb+NtBS7MOmfOuL7Tpi3a5k0TfwHvvHkgSl7Ebgj8MWSM7QfkgYPyEBnF8p1iRctHf4A4aTAc1in9Pycos3fxVoi8u6/O+t6Wm7s/MGblfm82C/Xt58Uia+FHjoAaWUD07g01w4dfKrKG+kmZvoMGJYjvvhthuPHGAwVPPgklda0cGj4zlwAvArr/+N8HGmS50E4XddH991JvZM1QN1MXQV+zy0YUmcso1O/t7fNVj2aMciCrhuYCvCUlJWqKooSoqKhW5c/qz/emrzatyXsWAV5BEITRo0cvpyjqqmfv1tWqtYFDURTVBEE0i697a1urr3PreR/B6Yufo39RwTy3J3drOEOBrKM1tG1ssbHnn3++r0wmc7954XnxPI+AcQyyZGgN6/MVw44dO7YE25vY15z4PlbgelUAA97rdefxurECWAGsAFYAK9AGFZg69W8/rFr10x2zZ0cUrflrULu853/YdW4hROZ9DYlxd0NJ+6lQ3NzLKsgG/cmPwSCPAidXA3TojVBTsQUikCdvMOemynWaqIXD0rsblhgtFtCIIlBRUVA1dGjzAV4U/yuv9DZs3vxUhEqV7s5Ktlr30YMHLzC++eaWyywaTp8GxZ49oDabgUbwMnBbgYbhLpq7AYuGiMzMC6B2xw6gPb2IPQHvkVxKy7tIIjPeZZq3CsSJt8LhGj4qpJ2m7Ao7CG97JwHeibfC+e/3JaWc4dupXn1ry+HA4CtAYSEwqFhdVNQFWwnPSwK8w4eHOV59NSX9ppv2nvMEvMj7GP3XsC/vJcCLvHeRp+6Xt73ktjBBdg1jV76h/WHkW2YEfJFdw70dbnGi7F7P+18MnWF5Z/t8VXMD3pqaGnrTpk29KisrU0VRJGJiYo4MHjx4n0wmcwOka+VqLd6zdT14W1rf1pbVyrJslUwmC2sOXXieF1tD1nQw14YK1KHxJNCL1ggA6BmC+/uXJEnEF0hBEPi2ak8RLL14ntcQBBHJ8/xvc+fOLQ9k3Iv2CzcDgDGQfq2xLQLSs2fPLm2NseGYsALXmgIY8F5rO4rXgxXACmAFsAJYgWtUgenTx3yvVhdn/vLLpsTVq2H/kqW3ZJw7F6tzaGzV5yYtP3ryXxBXvAxiDY9BftL45vmjCPnx7pkAGSoD2HrOh9wD0yGlei+EslXAGB6BgvbPBhcwq78M7XpHB143aIDZDeu8+c0Ge7tR1unbb/dOys1NVbMsTfXqdbrqlVe2XOH1K9kKvPce5CELgpdegpRAbAUOHUqJyMnpmPTww6v21beG+oqs/fEHJNlsoJagd10v4mXzwZBKQoSMB7nTIWNMNt5htvGlvL6f8qS5nU4vq+Hua7dqP/LkVTANFzTL3g4RhsgLNgs7KnoYxAiHvX3HY1V1bRa8raFuQTi9Hqq9Afoff4SIgwdBO3TojXRZWSjs3r1O6NcPTACgkYrJ1df3wryXAK9UPK1uQbXxf7ytRS3vSRvAevrsegJflMn7/q4FqkAtGr744v5IqzXpdYZhfILzFStW9I2IiCgDAPffISzLyux2u2rEiBFXPCBxOBzpACBXKBS1BfSCfd6bc7zWkMEpAd6HHnroNykLsznX7M/YLaELmhOBRwQjSZJEfNJ9/ux2e4lSqYz1J+5A2yAYeq1mvNYFvXW1uZbX7s85EAQhnCTJcEEQzs6aNWvd1KlT3dm2CoXC/S/P8+5/URZuXd9eBHcB4Cb045GiqCv8//2ZvzW1QcXn5syZc7g1xYRjwQpcqwpgwHut7ixeF1YAK4AVwApgBa4hBR5//PG/Z2UdelOn217x9dcQP38+1HrazZ7ztz7nHlx7iE0stbjMQJ2YAwnV+yEkZRIUxI6CqmDKULoaQvO+gThKBQICvAgqV+6CEPNJ0CaNg8JgAl7eCqThV8gYf7tOo6UEXqe2sKII8MknIHj6zQZzfZ5jXbReAG9ev54FxD79FGIJAiBwWwGAjz9+ICsqqtI5YMD+E3FxFTZp/u3bM2McDhk9e3ZeXFhYhXnRIjhWd531xYe+jorRrV8Cibs3QwzPypj2Br21Rj1Q0an7uaIhQ7blz/2/lKxooohXkE6HXgfVDRVgQ0XWlu+G8CP5oBYACGdov5inph8/YjCUX1aMzNs++FMQDvU7exbku3aB1mwGas+eHskdO1aXR0aeFbt2hbC6xeRuueVCBvflGb2Xe/AG80z4smhYsaKf5tSpjCU0HbZTmtdut98mfaxUKldLH5tMJtmaNWsG3n///f/bunVre/T1rKysk4sWLRo9YsSIXyMjIx3oa1ardQCnVgwnDLFqUDCkePyciuCJXTqS+iKYa2vOsXwBsOac23NsjyJry1oTbLyoDyKtQf17lOM4O0EQMgSzWZYlLmaUCp7ZpCjrFGWYIuDLcZxTqVQqm2M/RFHkCIJok0XWmqrH9Qx4BUFgSJLUAPj3/x/Itxfpjbx7GYZRUBTVied5FUVRtb8Tm7ofLdkffR/MnDlzS0vGgOfGClwvCgT1F+r1IhpeJ1YAK4AVwApgBbACV1cBBHiHDdv+0okTh4S8PFC++eaFYlmnTydE/bS6V+zZyUsPeEZEZHcx7N+UK3NaeFLfH6rlkcDKI8EljwKXIhZc/vr1ImDsKCGYx2NnJbJWgeKsIlVx1KlhlCQfk6WosRRzcksBp0Bza9rRjuieCp/QzzPOr0zP50E9CaQS4P3baKAcZ3Q6BW1hCUIQv/kGuKlTYX9Y2JWv+1+tXZEA74QJcP7zz8Gd/dYYwFtTo5F98skDvdVqu8PplIkUxctVKqfN4WBsSqXT9fvvmyLsdpViw4aCv3ytzZ0t+wMkWo2gAR5IvQGq/71YGVlTFamZ8PfM849MWpmLbCV++RqSb4wgwpLClUy4wmY/mg9QY4fzvgqwVZqBIkmAQ+YeaUW6CBg9eu3xhmLytyCc5xgStJ4/f1QPnt/KPP10lRt4oovngXjrNZAbVGCVU0Cg9Q2t9WNuGcB78GCacv36PgdJMv4HKU4z8NOhe1pnMjzEIVTWKGD/qaNaoGaj+1VVVdG7du26e8CAAXmnT5+ORl9LTk4uW7p0aciIESO2yMJDbuYBhlC9OjuY/t1NVFSYUxrX+t437RRG0wcKheKUr7OA719SQAK8999//2qGYWr1bA0aST6vDMPUFk1salxOp7NQLpcnNHWcYPR3Op28XC5vcd/jYKwl0DGu17WjBwyCIFDevHMD0RCNQZJksxRvDSSOYLWtm6UcrHHxOFgBrMDlCmDAi08EVgArgBXACmAFsAKtXoFJkybd1rv3kZk22zZy504ImTULzkhBf7tgRNahGGMJVRWijMiLjRYpgUuIKy8vLQtVnSyutOWZjkG1ppBjK4FxVYHMVQ0M6suEgosJA5csHFh5BLjQ15wVwNRtJwsjXT9/+oeGZkjBXsUxyjDahV4u51iBjMpUWs5tNIcpw2mXIpR26RIDAyj/V3HrIbGBml+yZWAYpqPiO6doqZjIauvu3UCfOgXVUVFgHDLkQrGuhr1Zm29rJVsBZNGAZpk2DVIGDoTqutYFa9b0SrzppmOl4eFmr6+afvzxAzfef//6UyaThkhOLmaPHk2JSk4uKg4NtbDIooFl5Yp+/e5RTp36o9dCbNIKl30FhlQK9JmpF8D3zmNAL9wIUOxQccuW2dyv+C9YAFFFOyD5pdHgLCsL05irTUSYknd8uwlYbwXYTpsToqqcWlW0osIk+fZuLu3R0RvgrawEN8gJD7+wofUBXs+CcPXtDuq7cKGm16hRCkYQaFKptLtIrkb46jOgn+oPVrUSRLS+ChUYR45HDzuuPuBFcH7+/FE8RRleRxloJp79HigqguAHSGcAACAASURBVEqILFM+M7rWqsH+yU/h1NnSAkHBRIOc0Z0sLVKGpSYCD4Tbs9NVVKZ2njxXndznBjtzy03A9Ot2hVclf6pQ4/p6RZkEipvvVF97I0uAd/To0UtbYzap5OEarOxiQRDQ37dxBEFUEgTRogX8Wpvf8NU83Rf3FVkQXE+8Ic/lcikYhkEWC026rrWzgx68fPTRR/jhXJNOBe6MFfCtwPX0A9e3GrgFVgArgBXACmAFsAKtUoGJEydGx8VVrHnggWWmhx6CzLVrIccz0G8XDu9WVKpX9e91uHLgwBx3ZmVFhVa+Z09n9aFDqdFmlZMre2hNPh9hdmewXcjMBcZpBMZWCHK2AhiSBtFbpi8BFLwfsT7TUcPTL/z+hnZT2WZSTathVo93nSlie3pLzRZ49+T7brjXNaYz95975pisrJUYlz055LzFSM4e8bp5eMfB7Krj62QL9y1RovtahdoNt3wBXs0PfdMdO06G9u1lNJvNIFOpwHTffXD26aehfc+eUMMwIKLiZiNGXIC9V3PzPG0FUJG1uDhwdu8O1oQEqAW5c+aM65uWVlCdnx+jpSjeGRFhsqennzF263baDQCzswenRUVVw6BBe73+4TdoULsBJClw99zTR9Trqyvry5r1LKxmMqnlOp3VKQoAT38CqgoaqrOz4ShqgwCvrhqiBrcHhdPJ0ApaQ7K2Klf2NnA8PgQO65SXaPvC08O7mUEJKh3rMlcpFS6WUYTKTHYQCUbVzl4jxYIyh5cvh7AjR0CDdMjKghppPy5aNNRbEK6h/UJ9k5KIqNRUFW21yskDeypJeTmwg9LAndWL1vfRHyBOehUO63TAy2SDdc2x/yy7DnkBX3EhG421a/sfEEVxk6CS/5927tTT9c3v2nM0nEqOt5ARISzncJC52b+Hl+UcU4MoEAkDetUYOnQQZJmpNfX1bwuAV7JkkNYQLGDZ1D31sGhY25pf+W4JX96mautPf1Roi6Iot4f69XZdL1m8HMfRFEUxwXig0FqsXYJ9VgVBcMyaNWtHsMfF42EFsAKXK4ABLz4RWAGsAFYAK4AVwAq0CQVmzBi98ZFHfmeeftqSOnUq5N90E1g9A0d2Damphah40xXX1u2Z3fedaKcsjzBVlIzacgI14B1AKn+AxHAjaCgeyBoDVJseggKyDiiVAO/vB9YqVh3aqPz33/5Z9de2HM13Z7+n/2/YFPPra2dqXoz9P+h2S2LNzJ/+G6aKpxxpegN/qjyP6m/Icv1y+HfFiwOnWJ9f+bp2cu9HbT3iM9wZpuhqCPBGf35vz8y4whKTcZdrzBgw7tsHapoGMT8fFFu2QOi778JZBPY2bIAQkwmou+4CnwWummOj6/PCRXB32rRFtVm3+fnR4efOxUWePBmvRBBWJnM5GIanJk1a7rXI2i+/9Ov81VdHVOHh1dapU9MrevY85nVv0ZokwDsoLUJH0QLBsgxJkS7un9lVYgV1CfAuXgyR4QDKMDPEdIwHURT09J6j5SCKUHx3Tzgr6YMyd1cU9U96bsaPlxX+OnQoJfzcuRjdqFHb3FnL6ELF5gwGcKAibOhyOICS9gPBX18F4erbE8++RmNYqL2UJV4YarUikI/+Q4B33ioQJ75yAfA2x976GhNB3poajeKAeVgc9egDxwmtusJXH+m+rbySIigKlGEhfsWOMoHpU0V7CYI47+nr6+98zdXOE8hwHBfmcrnSlErlFQXjmmt+X+NKgPeBBx5YQdPXpR2sL4ma9T7P82kURV23mYvXOuRFRfpkMllMUzOVr1Ww6/nNhd70QD7D8+bNc3sO4wsrgBUIvgIY8AZfUzwiVgArgBXACmAFsALNoMDzz4/75223bb9j3bozClTU69lnoTiQacorQlLP5UfpN23tRuU+vWSb7CswjKRAn37xlf79x4DeqAKjzf3KOwDywAUKRFpBiSiD95OtXyvj+XbUsPa3smKY0/XMz6+FjosaJ/ZIymAjOsltRdusIQcjdtgP7D+t7tY91eoJePsZerJrTmyUf3THO5d59NYHeFXbMtK6HElVTZq0/GB2NkQYDOBEABEV4VqyBKI7dwZrr15Qm1m5eDFEv/YanIuKumA10dJXXbhbNx6LRSE/dapddPfuJ/Pr3nN76b4Diae3xCRUlJZCdRjYP90K+xDUrKzUyvbsSY8ZNmzXFf2+nBXWpaOcC7+5h9mt8V8HGOVXaxQyQWcuk4q0IVuJnBwIyWoPoq0C1IcPK8NClIxlxgjTfoq8PAMaZfB26p9XUhcsXwTabmsMz2Jz27cDKqoDWVlgef99aDdlChRL4LWhgnW+9gr1tViAfm9GWNbwdAvZIYEAkgC+2Mw6q7VQNmLchfPaktfsz//RTRjzUBGdbrjCXiGYcbH/2xkjWuwMv/NISQhBvxbMsRszVo3L8QXIGQXp4jcINNUZFDINkZrAi0fP6EIE6pHGjBnsPh4ZvOuv10zSYGvq73joNXuSJBUEQWg4jnPQNF2JPve3/7XQ7lq1akAZqSzL5tI0nUDTtL6xe3U9gN262mDQ29jTgvthBXwrgAGvb41wC6wAVgArgBXACmAFWoECDz/8cERiomVjr15L7fPmQeL338OxxoQ198Mx/Y8+sXib4WPIGN8Paov7SK+8V0+Do8YNoOPMQIsCEMo40vnd3zckIMB7pjKPnhbxEkllWM2TlkwLefu2GeZUVwfaYebpv85vJn4+t5T5oMe7rDKNt0kWDdMGTLYiuJsSnsT/enSVXLJxQDYN9QFexcHU+MQdmbppj/967KIFQPiRI6C224EqLwfZpEluuF1rydCaAK8vuOtrz5a9DIakTRClNekUFotJPMIDkZsZ7Yi+vZ9LFGmZSmUnrFaF69Zb957NzDxTm7X86ad3d9Px/+NJhxVEDqioZKhy6cA8daqi66lTjk1oXk9bCacTyBMneocNblfjuLPDsTPlDp0m3xITESK32VO1hWV1AS8q0LZnD6jNZqCRFQOyxujQARybN4Nu4kQ43xDg9bXmhu4vXz4g9X//K9L37cspXWWsyFusornGSVY4GPsb8yy7rrY1h7dY35r5VH/NvGlXrUq6Y9WWcGJtzhqNTLbS6XTGyOXy0qZojPo6nc5UQRDS0Mf+ZAgjuKua82wJau9pQSHFYXvls+TWAHkR4KUoSnbfffetoCjKqw92U7XD/b0rUNd2wuVylSLAS1FU6PWk2bWWxctxXLnJZCoNCQlJaMpeXqu2JP6e7UBB7/Tp05G3cQzOAvZXYdzuelQAA97rcdfxmrECWAGsAFYAK9BGFZgwYUKfHj3Ofv755xsM2dlwKCLiQkGtQK7/fHnXDWeVJrO6YIPyCsC7CsTcdCjRpYMtPAssKIvXuIXUfTbsfym8xsk9sWya7mDpUVpNqSFJnSi+2e1VZ+ebEqyzlv43NM+UT7438HVbaLLM7ZEqXQgMW1w2osxcRiGrhk+2zVfdnzHK0SMhg6sP8MrPxIXH/tEv8eWnf3YXB0MXKuJFkgCrV0MoyuhFmaLo6+vWQYjNBlTd4maBaBKstk2Fu26rhdGQMeg8o7GzWqamBiXjCvBzNM0lT5AXPf64yW2NsHJln85GY7i8sjJEKZOxdsS6Q0Jswvjxqw7UzZYdOxbSS0raRW7YUPCXtE6pzU8/DU91nafDXCIjOIEmNCF2q9PGMDKOZ1iack1+bukBqQ+yYjhwADSoqBzKpn7pJUjp1w+qHQ4gpAxr1BbtRbD2Izt7SMcd58lQsiBXNmZ0NEmSIoiCC1kaEF98kS++8UbVLk/P42DtYyDjoCJ6W3K7JBK8VqDbJ1ZrJ91/bCSEJgUyRmPaOnccUf22dKmNC9daoKxmQYhcfpktAvI+5Tgumud59Pp0qVwur9cj2EIIL4n6kESyfSIDDMVzm3MUDcFZT7jbUOxXG/KijFH3NwwAyTCM++EVArwKhSL0zjvv/OZiATK3mQiya2iNRdckPVFmY2N8jBvbrzFn0FcfbwDP6XTa5HK5yldffL91KuByuRiSJI1NAbtoZdc73PXcXU/QO3XqVPfDD/QzC/3L87z7X0+9BUGwzJo1a0/rPCE4KqxAyyqAAW/L6o9nxwpgBbACWAGsAFYgQAWeffbhJ3JzV76dnl5hmjEDCgPs7m6+fkOPtI0rHJF9ux1jO6Vc8C/NOQb0Bgoq9xYAHzkIqvN/yIq2n0tRCS4ZufS/Tyj3af50rj2zUTZn2DuWAxvywr6zfc29mPkC+96euYqOiQbnA4oxdGQXlYVSXMqsLTWVkc+vfEP71tAZls+2zVc91fUf/Nf7F8hHptzGd4/r4vqnMHw3UPwVxdHoCp08/Kvbur367M+7kRWA5xqljF5k1yAVNxs+/OoXWfOmezAA77IHIWOoERQarYI8m++gQQRxdRpYzL2h6vnnoaiu32xBQVT4+fMRuptuOlbri1s3ts6doc+wYbdQ8+ZtvCLLdPXqrKT09DMViYnG2kJIu3enR3laM3haMXz6KcQii5Ann4QSZMUwaRKUIh9klGGN9qN3b6gJ1n4gwLtJU0rKt1aGjRsdQ4k8QdEAAkXxwiefnIOWBLw//TS0I9K5pCRCd657rs0ycP+R0B+GpocpbpU999TUi47Ejfnu9L/Pf6HsiAsEwbl6Rxi3cW8F7eRPkQomWRDFdkDTDIRpXGK7KBBLylmipLJQ5uSW1gW9drv9NlfvzqOVo4dddn484SzK7pX6+Qt33XDiVKHG9fWKMi1Qs/1fVXBaSrD3p59+ukepVIbce++933uOjApDEQSBsklbZQEwBGoFQXDbGwiCgGAvenBm9wV9WxngFSTQXt+uNgfoM5lMMoqiBLVaHfAD0OCcvmt3FFEUEwmCuMIiKJAVN8eeBzJ/W28rCMKpWbNmNer//dr62nH8WAFfCmDA60shfB8rgBXACmAFsAJYgVanwAsvjP18795lDygUdnb+fDjemAB//71XxobtpQq5Mt9JC0Ba06DKOARKTv8b4uzFvRTVB54KoZWdeATzfvw4Rs3KT/CvHnuGPmI6RkTJIuGH8Z9VlZjLyH/8MiPEyl+q9/ZEr4dtU/o9ZkcxPffba9phHW5xDu84mP1w7Ze6+Ye+Z7rGpouf3P0Ox9hVxNO/jiqMu1O4DCyh4m+q3yEp+kxcfEJUqSUmRqgcOhQK6r6K3xRf18bo5W+fpkLen1+E5MjVED0wBhxHT4P6MAek5mHI3y8DwdPX1t94ULs//oDQF14gM6ZMuds8efKlrFx/x5AA74QJcP7zzyEW9ZMArxSTlGEdGnp5wTP0dZsNSL0euLqw3tf8CPDujKmA4j9KlXf3kulS24cD4aLJ47nFQm4uYXrnncLaDG9fYy1dekuaRmNjtVq7+zX9Pn0Olebnx2gSE0t9Ar4TJxJCCgujtbfeutf9R/UHn93brTKxjOBDrO5zbr45x/09KCuI1MQsH91l6stvcbRa6Z5nT+F2+uOt76o+vWuRWacIcT+s+O3Yz7JVuUvln92zuNaTevKyMdrhne513pH+gLsf+vzPE7/Kbu9wN4vaFZsKyUd+ukP33u2fWW5K6OMGVxLgRR8LxUYFl1esoaLCHGS03kFoVZfBLf5Uvob9Y5sMgV7azh5EfXiez+QIGEjf0b9QPjTrCpsHBHlJAY6IseEJ4vnKEHC6HJItgy+9pfuoOJzsTMknCoUiqIW2LnqbIo9XkWVZgiRJwhtMlDx4x4wZs6JuzDzPy1A/URRZNI7L5UL7US4IAkNRVCRN0+h1aAoAakiSdPiCq/5q0ph2CIqhWFsyhsbE7Y/HarAsDGpqauhNmzb1YllWLQgCqdVqywcPHrxPJpNd8RCxMWvxtw/KnhdFEXkOX3OAWRCEcJIkG13QFMNdf09R/e127NixZePGjdfc2Wq6MngErAAABrz4FGAFsAJYAawAVgAr0CYVmDZtzGaZ7Ofoffs47fz5kBvoItav79Zx5d4qrSom30GLQNVEQZVpKBQU/AD6vG8eTSBlT7n/KOZtHJ397/YqgNMQ19NWY6/gGPR1XSLjRP8aDzvUtJwQRBGI8A5ym7c4RB6gptSmVcRd+H8vzk6SIk8Q9z0ynmeiDYVd3tyZT1IXMnVly8AwMhX06eF6RXSEyXHgAAsVFWAcObLli2n5q3FTIC/KUP74UeikrQRZ/llQG7XAPvQBnERfb4oNBbJqqKiICfvnP8NO1S2c5s+6UIG2gwdBiywaUPtp0yBl4ECori8mFO/SpRCx/ADE2bUg04SA0CcNjJOHXQnr65tfArwV3XJOO/8Zk6mnSQXDkzKGUFnffffEPoZxv47v8/rqu5HpJ1UOrRBZxYNIyGXnwwhtaQRrUdvlGhdtfmny0gP796dFqNUOzuGQUSEhNlYCvwuzB6cdN2l0bEQNqzgXq1PTvKMm1MyXj19Va18R+e2YzoxVrwK5ilClGizPjH2ERkEhkPvsioe1PeJ6cd88sMKEAO+Hm99WfrrtfZUEbk2OGuLRn+/U5RTvov915wIzArwI5v5z3XT1q4NnW6V/fzwwX47GfP7m191QGV2egNenCBcbINDLny1xF8Rzf795AbueY6H2VFqiTwhe3/zNkcUbSJZqQ4BXilkURTlBEO6fZ/Wuo5GWCf7ui6+50X0Ed5HNhCAIFALSJEm6375ozGW1WgtkMlkKQRAWnudNoijqGIZpL4piFUVRHEEQteesMePX7dPQniFYLwiC6Cvb11ccK1as6BsREVHWr18/98OEDRs2dLHb7aoRI0ZcZl/ia5ym3BdFEYE3bbD1a0pMweyLHor462WNrAesVmupWq0GQRBCkc3A9VZkL5jao7GQ//GcOXMOB3tcPB5W4FpRAAPea2Un8TqwAlgBrABWACtwnSnw+OOP/33YsO0vffXVoZAJE6C4f3+ozQb0R4ovvoi8KaWLTdGhv9UNb/bvBHpjBRir+kDRtrse6SY4n6AQcaVlhPDzfzsoAU5BfB97TflRuzo0WW6XaUnelO+S2ypcMlUkwwoukajrvyvF4Ql4EdwVWDkJBAn3TXiOrz70iDN62I9lGW9tPYc8fw2/Qsb4sUAS58NVYSo7p9HY2Y8+AnHSJDhc157An3W2VJvAIC8BOt2HBilWjhOJY8dY1fbtjlCCAPHWW1WVqanMZd7G/q7LZHo+T6pHl55O9h81qo999uyte/3tL7W7VKCNoAYNej9SpyO5qCjKpdV6h0xHj7KqYrtLaYvkFKpoEEURwFIokvGizNKrvara2/yesSILhOLiyJD8HsdqLAMvZMg6jUBHLR+S2SfcZbn33k0n/V0Dyrgtum1XiTO1sAz1IZyMSn4uJtzRoaBQv3B4N+X5cI2181meKgvjycoQB0UKdp2CpW0spa7KPFNjHrS3NvtUcSg1wZF5uvb12JDlN6eEiHdFyO4ZeIyK0VsYIMnHIaoLArfZB7+R94jL4qQMXgtrJjadXcNoZFpRyuDdeObC5/N3f6yUMnjrAt7Hej1rf2/9i+pP7lpkjtMl1ELtxgBefzULZrtgZ/EGG/ACQCR6VuVrzYHM62uspt7neV4hiqISWTcgmChlynqO6y3bVxAEHUEQLn8BpN1uL1Eqle6s/aZcvrS7mJGNIHaj/j4vKSlRr169+t60tLSdUpw8z8Px48eH3Xbbbd8lJSUF9Psx0LUi6I4eFIiiWEEQRGRrsP7gOM7tNR2My9/MWwSARVEU0EMDBOwx0A2G+pfGcLlch+fOnVse3FHxaFiBa0eBRv0CuXaWj1eCFcAKYAWwAlgBrEBbVUACvKJ4yPr11xAfSBavu5jXr5AxYGBkGB9vrEEaCHnRof9aYLabnrPtyZ3Zu13ZX0/pGVUnHr3B/MPsSJ1MW8xFZbKW8zk2bWwvlak0x6ZVRTAsyuS1lXGMo5Jnwjt5z+BF45vLnEpQcDJRZCgAOXAWHh588kenrXiigyDfFHtnrzyMsnglwCuWhWki1XZWpXKw8+aBOHFi2wK8aM0S5F24cHi34mK99sUXF17hgXvh/FEQEbE+s+5Z3L/f7s607N5d2egMyoqKWw/BRdeEX3+F8OnTmYwffkjLbUwWL4rFaqXIhIT1XVDBu/oungcoLnbJTaRLRkWJ7pY0TYh2h0AKxaTQJUllppG7cJ1LivW33/onb60IiXKlFldL9geoqfx0QlTYkls6CmoHl6Gvrhw9eu3xgoJIzdGjKRG33bbzXH3xvPmvh3qVTvjtoKC1eYXkpEUZLshZCzC82x6BLo5QMaWRYa4Yo4WLq3B/f9R3qbZmxoaXjI5QTxnrzqqSAK/UPhgWDWisaG08/8vhhQr08fz7fzUhm4a2AniDmcXrCxTW3Sd/Mnj9zUqsb25kMVCfRURz/365aAfAEARR7su+4SKARFYPfmf+Iq/iYFkN+No75Jt80YYi4L/Ri4uLNWvWrLmnLuA9ceLEsGHDhjUb4BVFMUQUxXBRFJFPstubluf5NIqigmpJ0phzxLIsJZPJ3HuNzqg0hlwuR7Yjfl8oK5njuEqGYaLq/5nPywAgDP2KaA1w2+/FtaGGaB9mzpxZz/9DtKGF4FCxAs2oQMC/PJoxFjw0VgArgBXACmAFsAJYAb8VQIA3Pf3M+4mJ52u+/DKwLF4J8I4dC2RhUWSIKBLuFMu5S4zV5olwmJSBePTt3knm3FS1wNLUDSm0rOPk04XGXZxOYEUydgBTdSabjbnhHeUZFHD1IV6V/5tL3/VlRb3FV3gXECWbnbHVh8MjgAon2cp0buv6QQ4AQiTIt8Te2b8fZnTAI4uGUSkQmazXKWI0dvvRoy6oqgLjiBFtx6LBcxNnzhzfX6u1urPHbrttV0nqxSzSyzf6AuB9c+vXyvd3LaitMK+h1fBxt3+yTHSVc/wfb2tRn3vSBrA/3vGOucBURg7MnhxSZDGSC0e8bn6w42D2p+PrZJ/sW6L87Z45plCF2g1QETR1OHhy1TuQaDoMmtxcIrRIroFvcsxb6/oa+3f4vMeqk6vF5XfNMhVazpNSrGi8ubf/H981prP48C/P0yVmI7x/08vcM31uMy09vY7xFiuC0ajI27JcQ6ynDUItnDidECUrjgyL2Nk5jJNxnItxEZyMI6NMGjH+4sMK1LZ792OlHToU1hiNIYpPfhzWtXTKz7v8W19grZgzMdqoTY911Lw80V3VPFiAV4pCAsSpEZ24G+Kz3L6LJ8uPUciqoa0AXhRzsLJ4fUHCurvnw4MXkSshEOBVn6csykBF4JQgiOCkTAZ2DH229jcD0+dAFxsgYEjTNBlIxq0/e9cUP966Fg1r167NYFlWMWLECPf3ZmOviwX7UHeUPY/WLEcF8GiaRlnUrCAIqPid++GQu5EgIODLBgo60R65f4YwjPsMoc9RIcDGAHaU4c3zvEsCvFJsgeqLbBYEQahiGCbZm34oc1kQBBVBEGKg623sflyv/ZxOZ+FHH33U4g8Orlf98brbhgIY8LaNfcJRYgWwAlgBrABWACvgRYFJkyY9IpO57lapVnU3Gs/De+/BWX+FWrYMDKmpEJGZCbzJpFZt2kZS60Vzvs0DpCLLhMo9oDn4InRExdbCe0Nl94/gNJpj9wTomDwBivX9wWw+AYpDL0L7vsvgkK/5D77YK9m47R8RMnVX9x+zLus+OmrwAmPGm1vcGZjOaqDDnoFMfT4donTxvDZDrHn0Uzjsr9+qr/lb4j4ClseOGRIefnjVPmn+jz9+sF9ycpH5jju2HvSWwbut6DC9Iueg+s7Y2/iPi+cRswdOsWplanHsyte1r/Z+1IZA6tHyPGqYIcv1zeHfFei+dK9vfEZtARYEeJe8xCdHr4GoJBEIZJWwoQwUxX01NS8vseQErseV2cYo1p2lR+jnbnzIgSA1GvPJtL9z1SwnY7U8valkM3GqIp/oGX6j+MfpNeK/hz5jqi9WBHj9gbLKfR2S2MTSCl5vcmc3azf36Oi5FmVuorqjzmLqlFJsqg8WB7527z3i5k3tq5357DY3nLlo0SC1bGwGr9RfKr6GoG57fbo7C68tAt5gZPH6Awjr7lB9gLcxgNKf83IxCxXBroCyJOsbG43XVG9almVZmUyGMiyDeiGoHQgg9xcy+9uu7mJQkbWNGzdmuVwuFSqyFhISYhw0aFBOU4usNSaexmQ+S/N4gl6O49xA2V9LDUkTl8sVyjCMVyscfyEvAooURSHArPd2cFBGOPKERjYhQT1YeDCvCphMpj2fffZZo9/mwbJiBa4HBTDgvR52Ga8RK4AVwApgBbAC17ACM2Y8uLx37zWJM2dWt1vmB2CVpEBFsP74A5LyzuljWQ7I853LC8y3Q22xM6nd2huhl34AVEhgV/p6+VbQnv0a4nvOh1yXGahtd0K3gRugFmDWJznvANIzOzis1+mq9Fe2FNQWWXsZDCO3k4np9jCCFgihUFZurxgMxpFvtc0MXkmHjz4ak3XDDcddFMVX1tRotLt3d9MMGrS9cqDbX/ZyaIqyc6dv+kT9TNxUUcOooGvXCxYN1Q4rUR/gHWroyS49sVGOsns9tc/Pv/XI/Nv5Ho96WCrsOwXaxTrSNXOnsCNwX2PvsX4x9CULyhoe/dtr2mWn/nLDpBsi0vnZPd4Rtlfupc7Z8mGIoRf7+7k/iSGJPV2/nt4oqxurp52EN1sF9MABKBApxZX2Dt7Om3ZDjzTd7i6R5sxT1abhO44114+B2M+m3KSe/PfjVGyEOZiAFxVpk7x6ESiesORuHVqDPxYNvMkiF47kRTN9MurNqm8uPeobt6lZvMEEvMEApw3pF6zx/YGLqI0gCCxN0yhrNLRuXOj1epqmw5tjv/2JzwM6MgzDuJojDs8xTSYTKgQmqNXq2gddjZlTytZGELMxkL2+bO/6YqlPS+SbjKwP/LXWQLYdgiDwDMN4LZTnadeAYqmbwS4IgoPn+RKaptt5y0hH60IZzFdjLxuzb9dqiwRKOwAAIABJREFUH5fLVTp37tyAC+peq3rgdWEFvCmAAS8+F1gBrABWACuAFcAKtGkFXnhh7LEXXvih9Pbboft338GR6Gjw+w/oX37p3PmnDUpNRcbefCABFLHg1HUDmyYR3BXlz3wJMWe+gKQhe6G2cI2nWJ5ZvJsGwQ19V8ABRnvR8NWHqhdhHVAK92uv7gt9LXkclfXw+VAmXldhdnByudmqIheFVVknZbc9D966Eqxa1cdw4kQ7WUFBSmhZmaHmscf+A94AL8qC7aw38J2cfd2gFAFeZL+ArA+8WTR8MGCyFcHdTuFJ/IKjq+S9Yjpzkk1Dbu6txxbdyXd/NgS4GitQfxaDymQHqkwGfKcHofCe9yEvMKuGywGvFCuyiPAE0CiLGN0TRJF4NP1O5+Clk3XITuLFLk+wq4v/olGsP57+k/GM1RPwehZGQw8FlO9AYvgx0FAuIGt6QrXpFah9KNDQUaOLI0J8+eg29QdA9JePZ6jvvK+C6d6hpC7gberY9fVnayyKb0Nse10g1H7/cKcLwoUTBZHskeNKsaJG7lIbzXRNeKhu9gvu7OKWvswv/zspXKQnNCaOxsBdNE99GbyBgMnGxOtwOJwKhULemL6efQKJEwEgVNSqLuQVBKGEJMkmF0qru5ZAYkN9OY4Lo2m6qqmaNHf/QMGsr3h8jYcyoQVBEOuDyBcLuOkpijrvORcCsaIodiAIwiKKogXZRCCfVp5H7hn+OYXUzeZ1Op1GBHVlMhny073iCnTPfWmD7wemAIa8gemFW19/CmDAe/3tOV4xVgArgBXACmAFrhkFJk2a1CE1tXDJww+vqnjmGUgbNgwqRo0Cv/+AnjkzqduagyKTuih/jygAHHwJUiL7QXXcXVCJRELZuymPQ37KE1DqTbT9z0Fq1C1QhdpvuwcyM2fCSW0H8Ot1TSkbE3ggpKxMqlSdYrhPlfAYb7TzArj/P40V5LIv5TJu2irzbinbtLIS3K8/h4f7B5Nb04Z/+un4zJ9+mqI1GPZVSID30KG0hFtu+dr9BzWCpP/43wcaZLlQlad1+/FKGbzoYwR6kTXDm/0eq83OQiDV7LIRReYyCvV7e/t81aMZoxwIsqIM3n89wqePOg+Ks+UgN9iAjmKBNMsZ0RjrslUPhbLAsqMvAV7PWNvpompBo6Q3ilXKKi4t5WQqFcl/sHe+wszaCAR737zpKccnud/KpFg9Ae9X341MP6FyqPmYSrNzVY5z5BbQp6vAnZG33wL0xsFgtLWSrO6Ihfd00t44xiUf3PP01QC81uNnw4BycV/MXwBCcmw1IZMBd+qcViDtTkfoSbsz/YzR3u20+3sYXbEfPt23pSEvsmhwfL38bCjQnzXm+7ENAl6TQqFwZ1z7uqTX+dEaOY4DZCmA/kUFxwLNHnU6nTaSJGUul8uuUqm0giAg+Md5y+z1FVdD9xsD+pA3LUmSteeyKfN764v043neRBCEi6bp7izLFnhmp14Eqe6CeA1ZaDT2rPlajzfQ629hOVTMzel0liNvXwRv0VjIdgMBfWle9FABZXKjffcVC7ovZfJKGqE5kG17fT7Sjdlzf+LAbQJTAEPewPTCra8vBTDgvb72G68WK4AVwApgBbAC15QCkyZNGtWv34GZw4btKvvqK4guLQX5q6+CX69ko0Jrs2cndrV16mDfXb7WhDx2U5+Ektz3oV3aFCguyIbIhrJ3kZDr+0DPW7fDbvTx7gnQKfkxKNL3g8ssAuoKjrIxi5dDmL0M5Gw1RMh0wDBhwGv0FNvt9F1h6m1LqwecBnWv8AuZyOvLQb4hJpoa+UrkmR49DpctXw5hR46ARhCAyMqCmhEjoDqwDNSrewTWr78x4dZb9xaiWTdu7Bn36acvGLZte2jbkCH/6di//6owk0lLWq06/s03/0aEh7usyM8Weep+edtLloMH7ZoyRwW8dfpd6oeRb5kRRJU8biXAi+wcxq58Q/vF0BmWd7bPV9UFvAia/vADH1mxFsJdm0H/kABkNUtQNbwIvTOh+iMSxMCyoy8BXs9Y0fqkWKRYkV3DvR1ucd6XNpgtKXHJRV2Va/SK13Uf3TzD+uHBbxTPpjzJfV2wgJqQeQFGewJeNF529tCORqNCbc7ephijrrBJO4d8hFHc5mxwF+a7ujt65WyeALW5AS+Cu0Sy0f0Q542KkUeY9R3jCI4ibTcdK+XDzbWFnupG2Rogr+Nf2ZFMXuk8hULhV6Ggi8Wt3IWtGvOKPNKggQzeJnvbovGlGEkSWaVStX9biqKoZlnW5E8hMrvdXqJUKoOaYetwOPLkcnmCKIp5BEEYWkPxN8QkPYuR+ft9K/kao/Yo01XKTkXw++LX3BYKdcEsArroPtoXqVCaZztvQB2dNQQ+VSqVfymw/i7Co52H9QPK2vVrHmS7EOwiZgjYkiSJHkJoeZ4/JwhCjUKhiPa2pLYOdy+eBYEkSZFlWQJBfvRxsLyyG3EMmtQFQ94myYc7X8MKYMB7DW8uXhpWACuAFcAKYAWudQUmTpyY3r594Y/jx/9ZmZMD6jlzIGnRIjjqz7oR4F28mIitsd6ftJL+2V2czRPwbhoEN9aXvYv8d9lyYMo2QpjkzXtgGqTo+0F1/D0Xsn/ru/IWQVRZ3g3hot0cEtu/Qq6KooDgALhzHJElVhXYDoIYfx5kkA9KkQVK3RlqdhNAGAx3hB4/blFER4Nt5MgNx9H4DgdQRiPQN98MNXI5iK0tozc7e0jHjRsHhWk01aReX2kqKkrSLlny2nZJmxtvXJ6wd+9dhUOH/qfjggVdwxDg9czQRYAXtc2Vb2ORPQP62NPSAH0uQVRkkYDg7/u7Fqjq2h44HDz500+gL5oHyWMFIIrKQKFSAN+1PZjnkSBODMj+4hLg9ZZNLFlJoNgkOwmeB0CAd1rO27Lb4wdyd6cMcs078i3jLVZUZM3zQuf008HRWQ+pqjmQOd3QvzUB3rrgFP1xkQb+ZW76833KnisJkyXFuoFu9ec/ZZofXFFbyPAgu9EkBsC3Wxry2t/7JlZebn5TLpd7fSPAU49gAaVgWDRIQA7BP8QYPSGRBJ6l7FDUhiAIGUEQyCrB4lmIDEE6tEaKohhBEEwIULpcLrNSqVQGa72Shihz1263V5EkqadpGnnf+gUS/TmTTWnjy66gKWN764tgLdqvugDe1zytzU6C5/k0iqL8ejDia2313a/vDPqbZdzYeYPdzxvM9faAqLkytYO9ngb2C3vyXi2x8TxtRgEMeNvMVuFAsQJYAawAVgArgBXwpsBzz417f+TIbcM7dz5bNWAA3Lh6NeQolZd8bRtS7ccfIeLQISo2Iu5ube5Tv2xHkDZyIFQ7SkGW+z601/eByl6L4Ig0hukYKI/PhsSaAxDa/V9w9OB06CRl8OZMgbSQTLCkPO7dzgGNYSsC2bYZXbuxPcbJoqgfaao6jrDlRoJoAwjrkSsK1l1iEiPUPD0KzrpcQKDMXJoGcfFiiJ4+HQrWrIFQuXx4TElJGd+79978/HyQf/cdxGs0wGm1wN1+O1QMGwaVen0A1KsZjxUCvAsWPAc5OSOOp6buSjh9upc7k7fuRVEABw4cHNC+ffVl9hoS4PW0aAg0XM+s2MXTIDl9B0R00wC35xgVepbhOc3foGDEm4EUsLvcg9ffeEpKOJnDIZA8L7r//5uiCFGrJXm9nq71jK6bwSuNPXdcXMfMgzZ9h/hqK/pajhXoTciiIaC4/Y3U/3bNDUyt/1rUjavMB8ImUxOMHIqnzG2yl25zx1yfes7VO8Jgze4/NDLZGl8KBxN2egO8/o5/tWGkv3H50s/b/eYcuzHxtOY+PM9XC4JQxTBMcmuJs7n371qBu82tU2s5D1IcOJO3te0IjqelFcCAt6V3AM+PFcAKYAWwAlgBrECTFBg3bpwuMZHdMmXKzxUTJ0LH8eOhZOBAMPkz6NmzIN+1C7TVJmXCjr3pWuOofYdDu4NVlQDsrnHQBY0hAd6T/4K4M/+FJFkEsHI9sH2XwqEtd0DXTi/C2bPzIQ4AiJ7zocEKzyc+hdizx+5LIoePEelvv1WIVWMJWt0egHOA6DwAspBvxcxH9zgMRqh8bwKcRPOvWwchNhtQt94K1YsXQ+TEiXD+gw+yuh86ZFdqNFU2mazAOnIklP/+O+jPnQNVaCiwDz4I51uDdYMn4G1oPxDgXb8eMiMiDoZ5Qt5gA16HA8g/3oYkWy6oUXb02nxdyHGVyb5jxwWbDf+u+gEvytRFVh8kynOsc9UFvDRNiBqNf4AXxf3P0ek3MpYiFyhMoqkXVNX4WWTNvzUF3kq3qo8hLGxSiOKeQQcC7+27B7tqW0fTzp+UFU8s3++7dWAtEORV3NqnwrOXbHhfd1Z8c1xCsVFh/eSnqnCgZ/kaP9iApi7g9Xf8lsjuQ5mSjbWi8KUrun/xlfzL/v5tq6+o+7PexrZpib33Fau/59bXON7uY7jbGNVaTx8MeVvPXuBIWl4BDHhbfg9wBFgBrABWACuAFcAKNEEBURSJI0dyltP0gZ7FxaUMAmw9eyoa9MGtO53LJRKFxUxCPqexuFIvZZF+ZXo+z3RMVB5+DVIj+0NlQTbEo77adDC7qoGu2gMRyniwOY0gH34KttS3DOS7e+SN3kkVW5PC7fZ4JZEVL4r7Smil5kGCUgMQnBN4O/JpmCnev/xP85E5QA2Lg0KGATEuDpzDh1/w2c3OhgiDAZw1NUAtXkwn1NSEqVWqRLnNZnQkJ5fXlJbaaLUauDvvBCPPA3HXxWJxTZC3SV1fe+2ZG3/99YVTFRWJNQ0NJAFe1MYT8jYG8NaFrN6yYpHtAZpToQBh3Lge/bdvP0g++2zPithYLffgg//zAfquBLyCAFBe4lS6HLz7NXC5iuL0sfLaInAoG/vcOaciMpJ2ecZXXMzJ0tLkdrTPqF99GbySdq/OuT9LdMgV9puPlloG5jQbkPRn0+UnE0IiD07upH56zE5/2gfaBgHeqtxvoHr02mZZZ1j20I5STLQxVKu6abir2WD12t0xjp/+96+IiIgGHwA1B8TyBLyBjN8SkC+Q+AI9T/X+bObRd6TbNsJduNLfqyVi9Te2prZrib1vKObm1Lq+sS9ajiCPYC+P65qqcPD7N6RRMLy8gx9x8EZEdiyzZs3aE7wR8UhYgbarAAa8bXfvcORYAawAVgArgBXACrj9SEX0B9jyM2eO9lery4iiIlaekaFwv8oeyOVyAZ1fpNEIBku11O/+NwZVlP0lhGe8A6ctJ0CJPHfRvahboEoWAa7jsyC5+8eQW3MANHENwNRDL/c2lP01ORLY9gRPqkjWcVoGrn0EpRpPUFANlOgEmcCDXDlLGPXHKkvh18B/MBaOhoYCjyCkFA/K5Fy+HMJzckCzbx+ExseD/eGHofTrr0PTNJoU5sSJ84TBUFz14YfiyX//G+KmTIFiXQsV4VqwYFTakiUTYc+eu/zyTRw8GFCxG/c1YsS7mX//+4ZDb71lN6DP33hDmedrLxFE/eabtJizZ2OULhdNZmQUmx9++EQZx61rEC6jcb//vmOXN988GTFkSHvullvaVYz2ARVlssG1saL+f/3ujI0FLjQtnnDDoiNnRcqspqv63HbBa9VkEqmff2Yje/emL8ssX7PGFf7oo/LS0FDkwgzAsut8Zp4vXDio0wGRChGTK9zn1Hxzy4Be+ny4Mnrjk11VE8ceJzWq2u8ZX/vk7/3mBryecTQ7rF67O4Zdsu6LsLCwerOdmwtiSYD3/vvvXxqID21LQD7kFyuXywMCrf6eJ1/tGmNH0ZQ9Q2v1VoBOKqgWKHD2tb5A7jdlXYHM40/b5oylvvN2LcFdlmVZmUwm80frttpGEIRTs2bN8mr/1FbXhOPGCjRWAQx4G6sc7ocVwApgBbACWAGsQKtQQAK8NTU1+nF/3Hfjyvx1jE6uFpffNcvUNz6D21Z0mL5r+QydyWklpKJXBaYycmD25JAii5FcOOJ1MyrQhYpjfbTzV/Vnw/5l1cSQbGmOTfv0spF5ac8KxWihqLDa2a/dGbxi8gQoLvkd9KE9wNzuIShvSAinEehdf/97ZxCmkGw1x1AyEB1WmYwzfUQDNZwIl7cn4kMtYGOPQHrKd6DutdtpaA/Fz46o3xe2shKoFSsg/Px5kPXuDeZ16yA0Lg7YzZujDWp1GPfFF7l73n8f2rUE4H355Wf7ulwM4XCE2H/55dV9jT0kU6ZM6Hv48DduT95Fi+CYr3Fefrm3YcuWp/QqVbobllosOfTgwd8aZ8zYWoCynxWKC1myDV29esn7hYXpuNWrjX5npaJs4F8/hoyx/dwFqNyXKAB89AeIk16FwxJgl7Kvs7LAgtpI1ht33NFwUT5pTAT3V/0AiVYjaCqMoVpCG86qE9rZTpVGhVW88rPbm/Ye9fTYCCpO7mudwbhf5Sxlt35iSdQ++8RpMlRrDMaYnmOYX/60bzA8d/2Jq9lh9drdMfyyjV/rdLp6s8yaC2QhwMtxnDB+/Pjf/dFCatMSgDeQ+JqjrdPptMnlclUgYzdl3zwL0ElzSjYSLQF4RVHkOI6DQB4EBKJVY9o2RV9f83kb+1qCu2j9TqfTKJfLI31p0Zbv79ixY8vGjRvdv/fxhRW43hXAgPd6PwF4/VgBrABWACuAFWjjCkiA94ucL2KWH13a5c20F6hK7Snn3APfKv4zZIblibWzNK/2ftSGYO/o317T3tvhFida8tHyPGqYIcv1zeHfFbMHTrGOXfm69vnMJ1zJsj4CH1/lKtxp0n2Wfudm0aNe2ebh0I1UgJA4Goqrc0CX+QGcrU8+ZMtw9J3eiaajKRrTkfgQWp3OyfRdXJxZpNhqFyMK7xIdIktInTJVZHmG7NH+LDx4y15ywUZwvjqT3x0WBg3+wYKA39KlELFjB4QcOgS6kBBwde0aAXJ5e1nv3jtOId9ef+FhsI6Av567/s6XlpYyoF27s0ZfgBdB1tGjJ2S4XJNrISvPsxAbO14xdOhpC0EAqddDdY8emqqiorjwmJiK6ri4Cq+ZvYMGtRvgcBTYtm8Hv175rA/wzlsF4sRXLgFeKfvabAZKEIDwtN7wR49lX4EhlQJ9ZipwqP/6PSDbdAYcEA41pTW3xsO89duei/gmJZZKCQhQ+TO3tzYl/Bnbz+/n6FVTHjlBRYZdVhyvsWNK/a4m3EVzkg6Givnq6Sztu880uYibt7Wza3fHCL9uWqzVav/ydh8VtWJZ1q5UKmObql3d/gsXLhyFMkXHjBmzwp+xW+p17pbM3pV04Xk+GgCsFEW5H8L4ewUTQrYk4A3mOvzVzle75jwX3jyfW6MG9WnkK1an01nIMIyeJEmFL53b6n2O48rnzJlzuK3Gj+PGCgRbAQx4g60oHg8rgBXACmAFsAJYgauqgAR4/zzzZ+h/9/43/Y0OUzSn2MP8itJV1Je3vWSZtPoDzaMZoxwI8EofF1rOk56Ad6ihJ7v0xEb5d8PesxUVa9R8co37VfmsjoMUg7YJ7gJcqMiacTOE286BShEDjv6/wcGGFopsGYxbntIzqnTOXipTsNXnZLLQUielyBR4bj+pH/ht+TDFDn1qDDCEQFB6Uin2jKX4xbvNFk8w6EtMBBjLyoDZtAmBXm1UYWGsevz4Eyck315f/YN5P9iAF2BEelpabuRff529DIwVF+tD4+LKa20BvAHeyMhPFffeu1R2xx0ms8mkU+7cCXROTgIXHZ1abbMpFRkZp02DBu31ah+BfHl37coR9++H7f5k/y6bD4ZUEiIyUy48DdhxDOgqDRhHjLuQhX3R89edRezp/+uv9nUhckUFMHI5CB+uBLj5PjhJEEAsXHJL5guL/l4iAV6zw0o8v/J17eTej9p6xGdw6PMnlk3THSw9SkdrIoVFD31WE6OLEj7Z+rXyP7sWuKHwE70etk3p95i91FRGjsueHHLeYiRnj3jdPLzjYHbV8XWyhfuWKP9zzxyTVvH/7J0HeFRl1sfPbdNb2mTSK4QAoSf0IkWkiAIqCKLiggrqggVlWSu4FgRB3EV3VaqAgIBIW1QUUKRIT+gBQnrPZPrMbd/zTjIwhElmJjMB3O/e5+GBzH3Lef/vnQnzu+f+j5xHgHf9vCMq5TOTruAJUV5tMHxdq2Pv8STjoa8llU9s8Zq17euY3tpJT7QKD/ltVJjijam5mFTs3MNgHgjw8lv3H1AoFF+7j2u1Wq0kSRoJgpDhOK4I5pxoLASAvv322zHo374C3juVuesNVgVbG0/jsSyL9iCUIIh8f+cLJH734m8cx2E4jvN3IoM3kDX4q5ev7VsiJrvdzuM4zjbMVG6JuXxdp7/tvMWKsrEtFkueXC5P9XfsP1N7mqZzFi5c2ORTVH+m9QixCgoEqoAAeANVUOgvKCAoICggKCAoIChwRxVwAV4UxD8P/rPdC/tfSOqoSed+eHShXiOR83qbGbt/yyuqI6VnSZcdg7tFwwf9ppsR3G0TmsCuOrtL3Dm0Iyx9+P0apUzO/a1qYPaenmymJAasqMhaq5ngtGvwdrBmwA+Of6o9T0/HURE4ZA5gLROJOetCgpA7mIhe+VUd2/1OjG4FET3aASbCMOLMGZ67eAzo8FgodoFBb/M0PH/unCZ8+/YBibNmfedT9qm/43tr3xKAF835179qI7Kyztgoiq0tLNSqc3NjyJ49s6sHD/7jetGqV17pkXTo0HNhCkU6w3F2rFOnKfLnny9k4uKMtvz8SE1kZKXxX/9imalT67Jq168flGowyFV6vUqelpZfOWrU/utAEWXbTp8e1keprOIyM8GAsn+HDAGn1YMnDVD7nV9DgqUK5DwDhDYJagaPgwLkC/zpLogvMIOCBsDbhoN+ehPjNKavO+BF2buVVUBFhIHjHxsB7z0WcgcMAAOy5Bg1dkdiTG+F3gVozbQF++yB+QYEeBHIReMjgItg7Q8X94pf6/+C+cN9n8rnDpltMjsQEH5L+fGId4wnSrLJ3Mo8ok9id3pTznYJavfS9jeV07KetHaOzaAxHAAB3g3zjqukj466QmWkBgx4+4MqSg2EmKnUyy05OUo285LTv7gljiq22L7F/FGJa2xRvk4RvumhSNlfJxUTsdrrxfGCObd1yTehWEl1oRKIj9C4LQ1SXQDIvciaL+tp6bgai8FTNqUv8Qa7Dcuy8c0BvMGMA9kEAADHcZzz8wbHcfSdHScIokW/u98te+CuZbBjQu8LjuMIsVh8k5begGkw9zfQsXyMFX0mqwOd627ujyD2hx9+2Ghx27s5diE2QYGWUqBFf0m0VNDCuIICggKCAoICggKCAoICLgVcgPe5H55rdaniUuSKe96hthw9JFlw9RNi9QNz9FN/fE/52eBXTS6Lhjahiczbvf9yHeK8feArqZG2YEXGcgJZNby+92v1yMTRTKcOSUYEeJFFg+EcSFXp4DP4cQFee8XTYuB4DH1LxwjgSPm7bEjXHXrdfVCdcRFSHhkNBGEEEeXAKKkIuC+X8fYZr8Axb/YMje2+xSISf/HF6M4zZqw/dCeukJYCvAA7zw0Z8nmaa00//vjshfvuW5qUnn4wRiw2V0dGbik7fRpUf/zRTcMwrUAiIfh+/baJpkzhKatVQpIkw0RGVpsXLwZ+ypQbtgkXL8aqpVI7u3173/Rp0zY7M7XRsWULJKakQLjFginS03nTuXMAVVVQMWJE477IqF/D7NyPtkBiYQqEazPq7DaKDwPZqgoqZjYyDvJWtlicdhJMQ89gV5Zwu0TgEOC9UgnceRPUtukFJcjXFwHeR5/YHKtI0nJbrn3Hdopqz8zf90+5K4P39d0fKMa2H2lDsBcBYBfYRdm4KDb0mifA+23OdklncR9sb/E+6p2uC3hcxPFilc1eI75Qu/Gtn2uljzzAivp2DtiDdxxEpIQDIeNYFrfkXlPhSTcytIN9LSM4/Yl+8mXXuJhJQupWTE2Tjh9VGAxY3ej7c8W2OOyP88vlcrkzI72lsjTdAZC/gBfFdScgL3oUH4FMiqKu26wEe999GY/juFAcx6t9aXu729Tviw0A5C0xt4/gsCWmbnTMYMXUWNauJx/k27pAPyfzRQ+e5+UYhvldaNbPUO54c2RBsWjRIp+KuHoLdubMmRqKohI/+uijk97aCucFBe5mBQTAezfvjhCboICggKCAoICggKCAVwXcAS/QoH4rc5Ji/8lcyT/y3sOfjX6W+7z4c3xJ9zdtGjwMW1f5tRNmuQAvyuSdsOMt5edDXjXNO7hMhgDv3IPLZA9GP4S3kXchlm58pxKrVoSQIsZxaeY31wGg16DQY/qPZrU1XX5eLg5tS6P21sqjYk37lYaoYQfLqRBg252EtNYxQHEMEEoZAf36srY1a8DmyjD1ZQ5PbRYtGt9z+vRvD4vFDNfcMZrbb+XKEe03bJhOnzgx/EJzx7i53/D0up93enxcX60ulnTt+nRGVlaJWKXSF6alXanU64FCkDQ3Ny4lM7NGdM89Jqef5qFDQNbUQMVwD8Xrlix5JHPChP+eCw83mI4eTY47fLg6btQoEaXX1/I0zWGdOtG1ixYB78/eINg76ztoHzPBrfgaD5C7CPgl9VnErrW6/JRXrsyMrq5OFkmlYm7QoMsVr79eVyAOtXPPEq6qAIkmBvSpWVDmcABmtwNO04CntNvWPqKzwkKQuL2hRUNDwOuCue42DZ4sGp5vO9PxS+F+Uaq2LWzN/Ro6RfaAj+/5N6c35Fp2rdtbJn/qoRoiNd4vz1JP14YL8KJzpWezNS+ffI6b3vPJJu0lUCbyrJ1zlajPkNR+jkX3zzP6ai/hDnhRf+2HE1tLOmQB0TapiozXmfHoCATSgnpYPt+kJs9e+0Iul7eo/QTykiUIogwF/2cBvChWBNvQo/MYhpFBFd6PwVB2J8/zDtSlOQDeFwDnRzi3NLVarSUt4dXc0nEHsuZAY2ssaxfdVECurtFpAAAgAElEQVT+1C2dGR3I2uvfF07bGJTR7a0AHrpBga5ff32kA43xTvQ3GAxHly5dGvDvnieffFKi0+l6oDV88MEHe+/EWoQ5BQWCpYAAeIOlpDCOoICggKCAoICggKDAHVHABXgrLZXkoLWD+p6uOu3Mbvqww98dMwfda/x07w/KV078Q4Rey9K1ZbaNXmBA1g3oZ1fRtUfSBjlQJu/7R1bJ3Nvs3fuXmoyM3MLz5xOjNu3tHH7t2S3ZvizSXgXkxUUQZy/LElnzU6WcgySUbXNrAfsda/Ma5JPrIGV0BoT36g6YXI7D6RM8r1a/AQCUtXt3RUDZkEeP6mJat64pV6nsTrBsMLyUB56dBXxZis9t1q4dqs7ObpO0cuXiIGbAuAPeSgKcrDT0ukdqdPRxXUTE/Lju3UPIysqCiq5dzzFZWRbbmjWlkQpFlFqhKLFzHHChoUBHRkL14MGebRa++ur+tjjOyfV6FSUWG2pxfL/smWeMTv0OHgRNfHy4dcOGSpt79q83YRoFvIuBX+KWRYzGWb8ewvfs6R568uR0jVTahuU4HjObTxH337+q9J13Djh9fF0HGhfB3B07IPT0aYhSKkHE8Bopg8XDuGfedMS0iXBmbnkDvA0zeFEfZOOQGp7IIs9d9DPPAsz/7huNg7DjNXgt9lLP9/l/H3sPezBtHE8W2dhf/jhVpn7tiUvetGjqPG224EAQ/GOS2GSUwVtsKMQfXtk/xEjXwmej59f6Yi+BspBdALvUVIbfYi/h5kWMYmmYwYtei/xybBxVHPELKGUsTxKtgcBj8ahwM5kaK8fjIo1EUowJk4gCumlifm9FuKSi9h2JRNKinpF2u10kFoude9gcwNuSha18uVbQY/nIh9ZlUeANavkyZnPaoIxZ1M9X0OsCkQhUtxQ0dDgcNSKRKKQ562nyfUjTzJ3SubG4Wuo6bG7WLoL/DMOIeZ6vJEkSQVRNsPeh4Xj+wG1PdhZ3Ihu/pTVxjc9xnI2m6Uocx/WB+PDOmjVLRxBEGzSuAHhv1+4J87SUAgLgbSllhXEFBQQFBAUEBQQFBAVuiwLuHrwVFRWxPH85VaNx2NHk2dk2OQCPxcWJbBoN4XxM3p+jqmpgNtTVzYKff+ma+nO5BsrH7fH6SCACvLlLIEY3FKpZO+A4ysIkgc9fDbpWL0FBm4OQ9mA/kElxgsQdPH5iL/ADh32P8TzwIeEimzZG7LMdRMP1FBbKVCoVY1OpHE7A474Gf9buT9v8fJ3i888fbrtixZIj/vTz3hYBXqT/hHKAEwq0lwB9agHG6EeOXNwhMvI8JhJtM7/xRtmlOXMGpOE4ESES5TMdOxaKMzMlTFRUjfngQaAqK6Fi1CjIa2q+n3/uGtu9+7FilDG7axckpKRAWEYGsDk5mCI7mwS7XaOfPLnCr2rd9RYNYdqMuouo6BCQaTVQMcMtixgB21WrQLtz51Nag+EZCrWTSgm2rMwu1mrfs2/cuCMbeQY3jB3ZSCQkQERKigSrtkrFp/JqrCltlrIxKe2c13lDwOvJg/fxLuOsSw8tl308Yq4RQdIXt72hvLf1ALsL8Bbry/GZm/6hmd35A/7rwi/wl3q8x/9z39vY0PCHeb5AzS/7YgPc8/usX3GC8OhN3JTejM2GX9i8O54xWxXAc/hLQx4gWicmM+tPLxdniNNEHxx5nZzWd5IRAV5P9hL9kno5jhWdog7mH6VQMThXBi/K6nUHvL0TMx3Ibxhl97riaQh4FQczdJKLCWpVSfK/ZDLZAdSOpmmxw+FIZFk2kdMoOgPLxUOoiiESdaxocJYFD1U731/+HKbX/hkXglNT/OnTnLY2m80gkUhUqK+/gLfe/xVBzbvme6I/kKs5egW7T0tCNY7jVDiOO4uABvu423RuCcDbnKxd5PWKwDqGYWqRSOS8WWy32y1isdhZnLKlDn/3w10vDz7OBEoCRjdOHA4HKuR3x+1Qgq0bwzBO2FteXl65YsUKn5/AePnll9tQFKVD8QiAN9i7Iox3uxW4a35x3+6FC/MJCggKCAoICggKCAr8byjgDniNRmNIbW1uBs/XwJkzVqVGQ9Bdusiugx1/V9wQjq5dPzjjj5jySnOf09cLNDU2ZsF6CJMngj20O5hYG+BXvoDWwINMgsmlXRmaeHgEhklIBZz4wcilSxms+yN1gHfywQ+x74t+xVRiOb/1gfkG5B3smsM949i9UJyreNyGC3tEi498p1g7ZJElUUc6v+DcDsCL5pk7d1rHa9fSjCdOjCgvLU0N+LHJujUjwFsiBvg01wXaAaxEt27ftnryydzaMWP2XVq/HsISEwFl6kJRUYiisrImeswYgoqIYJ2Qn+cBvNkrIPuDXbsg3mwGBSpmFBICtVYrEDYbyGprQbx7Ny6fNq1r+bBhN4q6+XItoXE/3QkJBRaQO3gg2mmhZnqDLOKmAe/7to0btzuLwrnP5yy69h20n1Bv/3CtQKvmIqqthuKP8dguHS04CXxDwIt+fmbLK6rTpWfJSEUEt2bc0lp3ewY0vguSuuZCwLevahjfSz2GWl/9JfbFqY+wdoruMDdtKxRdweC1N77nI3sfrRm9cVa2v5D37NqtiSFpSeG6rh2c1/egIoc8mpLRam24tez8WfXLx6fBtJ5PmD0BXmQvMarNUNsXR7+WudbhgtOdozKYieunqxH0faXfdDOCu8mhCex3Z3eJO+jaMv8evcBgosrMLosGokItiVz+UKiUV2yRSqX/bWpf7Xa7zmazKTi1fJL4wQFiqns7jzdi2NxCBZEae9N7gC2vEds+XsNrMOrvvlw7gbRxzyD1F/C2BFQLZC2uvv7CrmDM2dwxWjJWnufFGIY5P9uCfQS7oFmg8TVmrdCccZuTtYsyRHmez7PZbKRMJkt0tw5pyT1G62vO+AhEoxjRPqIxvPlZ363v9ebsr3sflmX1vnjposxdjuM0KBMbx3EJTdOlCxcuvF64NdA4hP6CAndCAQHw3gnVhTkFBQQFBAUEBQQFBAWCpoA74EWDXrlyrldISAV+/rxFVlvLkgjwNid7F43lCY5++q+HMguiKvRMVLXR1DO7tLGFIKhbvBVCGSMQ1hKI0A4CWUQXCsiKMIllq5EfnsphcenRlktrC+UPdKK5qIHfY98XHeC3FvyGzWs7hy2WX7a+d2SFdO2IuU5Aff+WV1RHSs+S7jD3bGUecW9id3p5znYJ8g+esONN5cx2z/CtxN3wpCQDqqJ92wAvmmvt2iGxZ860jSwvj7ft2PHSmcA3+d62AKVigNMnAPYpWrc+nhgRoSUcjiWS1auPHEXgE0HUrVsh9MwZkDscgMfHQ8i0aXD9UXoEeBsWV2sYl6uoWkZ9MbTDh4FERdUGDHBaOsCAAdC1detO5OTJRMU99xzzmsHdcPyGxdcankeQes+e7mEnTz6nlkrT0JPpmNl8khg16uvSt9/+7SaLBtTXHfBWVqplRh4nsfAaQ+3VJRIX4A1c+7oReA6g+pJYxtgokcMgwwFiASNYuFxoxt74ZzHDmt+FTi+pC7tNfifPZbdAScRNZvSidufWbWufMWUczhvNEkwqdjxAaMWiy0W4SqFgDeZr/EtHXiSbKhCHMngLa4vxF+oLJrpnKLvWjl4z0Ras3FhOvNb/BfM/Dy6ToUJzOp3M4O7BK9/XITTsj94/qETqHb7ohkCKgeAnYm2Tukon3ue0xDD//bMkzu6gicQomr1caCYzWulEQzKLiTidBZ1nzl5V2dfuLtCw2GJf5gikjXsGqb+AtyXtBQJZE+rbHOjV3DkDycJtyThbEsq15NjN3YfGiqP5Oh5N0+Ucx4X56rXLsiy6yYdsnsyN+dgGY38RhEUf9CijFkfP+AQhu9ZlKYJuUvqSgX83Zuv7uq+e2iFAizJ4aZq2LV68WN/UWO62DO7tBMgbyA4Ife8GBQTAezfsghCDoICggKCAoICggKBAQArwPJ/lGmDjxhWjtdpfx65ceS5y1ixpnlaLMQcOMKrevUm/H2t1OPZ47PP118OSyspCivU0FV42e2VRU8HbK4As/QHaxo0HAsOAp8rClLW8xm5dYiDCRUo6obpA9kg3HLo8toU7XnMeVlz6AX+11Qwn4F15dof4i6GzTbvzDlNKSs4vOb5eOqb1ADvyDEbZuu6Ad0hipmPzxb3ib+6fZ8zPl2sUCtYWGmqz3a4MXncN5sx5vu+KFZ/+GtCmOjvfALz33DOtW5s2Z5hWrcTWy5d/srzwAhS7Z7ZWVwOB4wC//AJxLnsFNEJTxdWcYK5BNix6zVPWb0IC9Js/f1CxwSBXTZ36/XFXX2TpIJEEZnKMIPWmTRC+alW36OrqFFRkjR048ErlG2/8lu8qstZQy3ooHRYVpRabRAycPGt2pLZdysYk11k0BPvgaMDKToYoGXsMiYsBLl+zwhsL8nmQLuC0WedM4W071dqtV+Q8Z8c1Md307cfMLgCrXc3XGCmurJrFNUqHK6vVBXjbjx2m4Kr1JOAEPBCWDJLCCl6OY7wlutDwkptvrid7CQRsXYXi5CI5j7KTJ3V5yOqyl0DF1tD5d4a8alp6cJmsKcCLLBoURzoolQ7tK2KxuNGbNg01NXJMd1YlewwsNqWGw59E5y0WS6pMJsuttVkmciIqBTBIwCJCzEASSuxC/ja1Wr25sb2x2+0pYrH4cqB75w6gmgF4WV89ZwON09f+CFxxHIe+t7oyE1u8CFsggDeQvk1p0tJAzpUB6uu+3Ml2vsJotCaapo3efItZlpXwPC/FMAyB3UbtV4KR5Yzenwjq+gJh/dG4OeDZVx39ieNOtfXVXqExuIviFgDvndo9Yd5gKSAA3mApKYwjKCAoICggKCAoIChwVyjw+OOPh8XHm/bm529W5uaCvKgIpD16QPX+/RB+7BgcDlaQyHf2t986EoWlYUmXn96cwytsHsFabQ7Iyn+B9PhHgMCNcjEOIjCERJov/kvMVqQtuThs72OdHk4tFz0wfTOG48BvyvuNm3L4faJhQTgUd2MWDR/0m25GcLdNaAK76uwuceeQTvDf8e9Vo2Jytxvwzpkzo9eKFYt/D47OdRYNaWkTHYMGfccPGnSgwGIBAv25/36o9jQHgqU7d0KCxQJyngdCq4Waxoqrof6NAV5PWb8I8k6fPomdMWP1wQ1fyNNxixkDFvDwRNAPGee5gJs/OiBIjeIPDQVWIrmRhdzUOvPzwyJNGC8yqSnThLGLidjEaJ+9Bz2NiwqrAQaAoXp2DY7qCxKZqSxKQkjlcDnfys9+53ss9p4NmJ0/Y4sfrWBDuypozMFTFb8ZJdS5dD5Z3J7mbGYOM7MOjJCUE9ExuHh4r1oEes+s3ZoYptXGhaWHs6zWZrmvOFoRacdAFm+uNTpMmDvgbcxeAvntzto5V4nC9GQv4fITRoD430dWyTxZNEjOJ2g03w6qEmPS/Uqlcr8/+4Xa2my2UIlE4vFadI1lsVjiWJaNVSqVBxsb32azdSKZ6lkYjp9kiJDNgYDeQADv3Qj5WgqYNrXXgejQUlnQLQ3j7oTO/r7fXO390QL551IUpXS3WHCNQ9M0heM4hWwvcBy/xeu8YXz+zNuwr6t44N12AyWQNTV3/5rq15idhrf3lc1mcxZ4FbJ3W2JXhDH/LAoIgPfPslNCnIICggKCAoICggKCAj4r8PLLEz574IF9WWfOFJEPPADVTz0FaQhbLVsGQfdXO3s2IWTdpoEJZW8sd365EF+O1bJSq52JrnJaJBSsh3D9QTI5cRxJKWMjsBqLjTVcIriC0lGl7Uovh0wceFllLXDAqKFf4UvOfg0XzQX85ofm1RwuzSGm75mv2D56gSFOpXVmrrkDXncx3j7wldRIW7AiYznxTuaLzNzfV0mf7TrU1Dch3XE7AG9BQYTi7NnksH37esQED+6iFQ5Px3GbaMAAiSI5eVchxwHWowfUDhsG+sYyW126NGaLUP/6TVm3rmzYdu2AQ1nWyKKhpgYqhrsVQ3ONGxeHD2gbzcHkgRgM6ytzqBRmy/6TINqejXPjnkmrbNfuSrVUavc7W9zni7tBwzpAPbA1SRI8y3bSGDpVmtlO+fn+jsfSgFX8yqjsBs6ZHSmNxB3h3UkTuungGgu1OfV+QivaGCm10CxfozmIK7v96rCeUIlbPx3BgM1B8DzDsyIbe+HfZkfy42QOHmdxAmcEUqXHWyskFa0jiagoG0dz5NWCSzJLa4MReIp4eeg4vHWCtkWyjxtq0bDIWszCyXEhVGSLFz/ztiespWTl2Ljd5fvLOosqHJGFhEz3kbc+ns4HYtFwN8GeOwkcAwG8aE/qfVBRUaugZWq2tB7eAFpzrsWW6INsFFBSN0EQxQzDKEmSNCIf1abmYhhGTpKk004FHUhL5GdMkqRfnznu14U/75VAr6fm6NhwPxuLt6Uzw/2JvakieN6uf+S9i+Zy+e/OnDnTeU1IJBLn3yzLOv/2dK0Imbv+7JLQ9m5WQAC8d/PuCLEJCggKCAoICggKCAo0S4Hnn38yf86cFc5HnZG/6e7dEL5sGVxo1mBNdGJZDPvk0/E9s4muZ6Kt2Um0ropna2KB5GiC7nTKUJt19ErN3zp2TYntBsevbZfSGoyxRUebTVdwTp+56NLj5ZO7PD0zFMd4wNqoFuAf/bEMKippeK7zY3SZrQrmHPwHufGBubVNAV5UbG3CjreUnw951TTv4DIZ8uJ9fe/XqjGxo6FDSEd+8+a3qqOiysxt216piourCFLxszpRPvlkYtvy8giZxaLAyspSTHv3PnkuuBqjDF6AkSMHisLDz2Kvvro8W6O5ueCYr/OhzNhtb0GC7SLIMQbw8EzQD/l7XdatXg/kwmWQgQNIcBxwsRwMLz8JZyjq1ixaBFTXfijt0inULucBMI7jged5+HwPye85zWK7dyeWtWt3Ncg6+LbK9esHpx3WVYGp/wm/r/W8NaBljaChFCDiAXDGCjZJOFTFjIYq99mRt3TBd5BI1IrCSYtSxKZWFbAGUCeNkMs4udUBJMchi4tLi4FPmgI5VIMCcWgs+W8dongxzVoyz5WzZsCBAHhJtzwpikhu0ar0rnW4A15kzyDNTpWr9QkfSyQS502aO3VwtvLn7ovak9pGfU1/orJV+M/lvcsome5df+MJpMhaMB5B9zfextp7AzrBmsfTOMGaG+0Fx3EoMxT3VvTK23qCFVNj86DMb3SOoqgWt8DwttamzjMME0KSZI3VajWj4lioGJpUKkW+uR6P5lgXeLsmEUzkeZ7DMCykKasFl71IoHvfHL0aXi9NgVx/YLWvsbhd+85rypXBzDAMiETo1wyAw+HASJIEZMHiTSNv+4ggutFozJVKpRqKonS+xOmrrYMvYwltBAXuBgUEwHs37IIQg6CAoICggKCAoICgQFAVePrpp784c2b9QyxbyyxaBBeffx7abNsGp4M5CccBLP5kQs8FXRc4H7vW6fMVIaYy2bnYzHL0871nV6VqbX+EXcyu4o48/vUf2m/ebl0uDjXBiGdKYdPHMTBwQvnjpU90RYCXYFk8Pexj7GJRNUz55e/Y6cqzzlDnD/gbOzr2Hnt8hNiKfvaUwev+Gsrkff/IKpnL3kFOKPC9e6fWFBZGyoqKwhU0TfEKhcUSE1MeEPCtqFBL8vKiVd99NyB906Y3jxkMuqCC4xv7VAd4AXae69NnbccxY5bbxo//yW94ieDukqcgLessqNNFwIko4E7zgNXcAxUP/gPyPtoCiYUpEB7SCljk41t2AohWVVAxcwR4LnC2BNqP7wnEpcuUPCwU6LAQ2v7R9yT+5TZM+cknzLnhw3nnNeDPgewZUHtkz+BPP/e2zQW89iogz38E7WMfBJG6fd381ceAKNkGTJtXIVusBdp9HgRlVWsGdaK75OU7ul2uLNwCiYoUCNNk1PWtOgSkowYqojxkQDe2thma5Sm3G/BqP39YK6/R/YzjuFkqlf63uboHqx9trph4b9QvWRmhV5yWDzsLeoXkmLPWSySSRq0dPM0dSAYvGq+lQaI/enmKxVVMqiUfdQ+2Bna73SIWi5t9A+N2rNmffbmdbb3ddEDaIGiIDlS0DP3tgtTeoKC/60D7iOO4iSAIGY7jiqayYlmWNSAAjWFYWGMF2/yd35/2ntbeFMgNJuStz2BH++DB7MefVdxo21QWNMMwlZWVlYVarTYV7YuvMwiA11elhHZ/FgUEwPtn2SkhTkEBQQFBAUEBQQFBAZ8VePrpp5/Iz/92YV5eNfnzz3Bi1CjosGQJnE9MhEaLpzQ2+K+/dkb2DrccfxxLD1vQZUGTXrOxVRfVhdnHSbhyWglPvZfnHOQ/ryRDRn899Ly/uvevkzo9OeSKKqOrBmsdtgguFlqA0vIgkeDOb6vom6rlKkC7eJmRJJtXyMvdoqGyUqXIz9eFFRbqbgK+Tz21rY4oN3F88cXo9JISnchqlYppWgQGQ5i9qirWcfDg+BbMVr0BeHv3XtNx7NgVzQK8q1aB1roCYp4WAc9wAEtDQHZNB3ieFCCrKxTlO0AZMwGufxFFGai5i4BfMhVy3Au5IXkQLF76HnTIDAdF61gAEQXM+WJgPt8ll1oo1rZxo+0Pb1q6n0fjbdwIYefOgRzB5e7doXb4cO8WFJ7mcAHe2m4nLgEBPOFj8TdLAYiurYFOrZ6/AZeRBjmvA9VqBpxUJIPTZsF0GSQ1R0GOFWlC5GdTQqwPHMtVdQSLVAt08U5I4Ot9j0VaqIkcDAU44fs124rKlMkw1W3JHLTwBqbiWympvpr+rRIP8Que+rO3/rZlzUXzJ7faQmtEpuufUx+feSKOlEf5ZR/x/wHw+pLx56/+LdkeZXx6sxFoyfn/zGN7g7SeYPztzEZmGAb97sARXOZ5nrLZbOgGTZVMJotCvr8sy0YSBFF2u/egMd1a2qrBVUQOAJBNVSmGYbE0TeMkSToCeQ80FjfHcSae5wtxHE/15LPsSXf0fqRpOs+bX+/t3jNhPkGBQBUQAG+gCgr9BQUEBQQFBAUEBQQF7joFEOCtrf3uw/37y1WosNrs2ZDUuTMYx42DSn+CXbt+aMbBgizSIA21NOz3Y8Y43zJJy6+K4ewRJViNBPAcBmHRdkjpZIbwWAfY9OSA35/JTJLnUy9O/QIzYQyvTACOZXGMJHmn764lL3iAt+EaEPDdu7dLGsOQpqYyY1HhtCNHHiwxGLTm6uoYg8WivqWQl0JRLSJJu1Svj3J6DwfnGJ4uFtskQ4aM4GJjL8Obb352qulxMVCpPk50b2O18vihQ1aV4hoj7cDx2DElR9S25XGJGsBMYjxrwVlrJUB0JnZT5mzVQYAR3ZRlIhHmzAgzGF7KQ8gd+fXGx0N46QWgzOWA1VYDUWah7Cu3guTSJdqvIl0I7n76KbRRKECEPKKlUjDGxUGlyQQ48o72V8O1a+9J+3K/TFlerrZxtAgPybykT//7Aa+gFWXkXlkGnZMmA5DyOshrrwUydxFA65fhhMtmweknfQoU/dreRzkiK22//3iUiugN+uj6WF12C4SXAnH+rivY7SUnWsnC9va6GEJEfRXssZs7HnrsXMoWvDctbX2p+xhHy9IU+6v6niJl4V/7M7YLeq1bt24U6vfoo49+70v/YGeu+jKntzbuvpzu8bWUr2lLZMsGmsHrTaP/5fNNAd678XptuBe3A+7bbDYDRVFy96z2xrTx16rB9X5AWdJisdj5pImnw2XJwDAMLZVKOZZlUeby9f8rIJ9bhmF4giDCRCIR+p3n19HYeqxWa4lUKo3yZzDBc9cftYS2fyYFBMD7Z9otIVZBAUEBQQFBAUEBQQGfFECA12b7/oMffyxV79oFx4YNg64I9Hrq/PHiCb3sDhH87dUVN2Xj6vVy6efLHm6/pNt7fmVk3jKH3YwDTvDAsRjgBAAlcYJb52E34zLaQo3euzRr9mvTeBNnwiHUimESAAwY4CwsL7WTdHqCtNkWCN6KrKEM5XPn4iVPP73VIzxFcNdb4bTU1MPSbt2+0+E4E3vkyENHc3O7Oy0lAj2iozP6SCQWbtEicW5m5jkfbA8ICAv7OcN9XpoG7No1u0Rs43GZnqFKQnlcHA3AIGwrAp6UEWzNRQ6X6TBeoqqDuTY9j6kY0uGyxkCvIR3NZhb/7jtoP6E+29dmAwzDAGbPxiS//qoQHTtm3OfPmjduhKSICIjs3x9sZjMQx44BYTJB2cmTwL3wAhQ3zB72NvZjj43tduzSWAmvaW1CcdGmE6R20IqK9u8ccFpN1ANYj5m9BRshSaIDrao1oORdqM0GjLVBWfRIcGaeo7756yAi7V6duejv0emGbqeLk19gis6/D3GpL0CxJ69db/He7vMha+4LkeVHh3ISujSMiHn1ds/f1HxWqzUzXXbyiVEJ+yoatlt+aVRoBZu8QCKRFPga8/8S4HVefyzLMwzDIb9OF8SqB0p8MB8Dd34s2+0sSZKoOlrQvitbrdZqiqK0/hb18nW/g9HOBejuNg/epiwa/gyAl2GYapIkQ4OxR42NYbfbK9zn4DiOb6rAH7rGCYKgUOYxy7LIH1rCMEw5em/RNG1F1hKu95n7+w3N7+l9Ue+vq8BxPJzjuOqmLCkQXEWZvGiOYGiC1i4WiyN8HUvI3vVVKaHdn1GBoP3S+jMuXohZUEBQQFBAUEBQQFDgf1MBF+A9cqRUNm8eXPrqK4ipqABRQx9eBHddNgsvHJrTC0He7OyU2IyMy4U//9Itdd2FsbCj7RO5zVKp9LIELh6VQ201BcBjoI2zQVJHC2jj7cDYcFj1UzwUOBSUw04lULWybp3GVtTWhjkY7UK1RFdNKTVl8oxYY0XXSFJvtQLeuzdpaE4cDscer/1Wrx7W0WiUwvTpm2+CvH/8ka794ounorZvf6XRzNl+/VbFRkefDz16dFRRSspRRqMpkZSUtGH37590PVtapSpT6M6I9mEAACAASURBVHS5YRcv9r7F07apNQUCeJE38Zbc/SKVWM6v6v++pWdMe+bA+dOSx4/+XWyizXBvcl9+0ag5TJmpEh5d8xJVZq2A+T3nMINi+/K/lf7Grbm0hdg2eoFBI0G11DwDXvQ6oqGLFwP/8cdYyM8/x1xq3bqwyJd9QsXatmyB9kOGgESrBQcCvGis//wHmJoa0M+YAUUREeBzhffqaiDvGTalhxWeJHiM54HCHYRMZMPwt/nMlTvOqj6BmNBzoCBowGszQW/4+80WCqh4GrJZYM0gBx4IceTNNgsuwNumezJZ9IkqUt/5ZEnKNCj5swBeUb5OEbbp3uIwInqRL/tzO9qYzeZOcrncWdiNsVb/ZUDE/s5dws/fAngPlmXo9lcP3OqvTzCCXxs2bBiNxvc1g5fneTmGYebbsf5gzBFM31D3eFxAuamMRT/jD6l/lBw9pn7XfQdvCc9UP/W5pbkvmdQuO4BANXXNhcBosAE38uIlCEIVqB5N9ec4ToXjuNff9V7GiEGWCjiON+oDj95v9b7CyOfWaLFYcqRSKfK9JVAxQV+0Q5n3Doejxh8o21jczYHFQvZuS16Jwth3WoG77pfLnRZEmF9QQFBAUEBQQFBAUODPr4AL8F68WEpyHGBlZSBJTQXT6tVw3S/WHe6iFT+z943+gwb1YCWqaFYjr+UddpI4H9G/jBbJfYZsTuBH2zDAABwFl2X2i2VKjIrigOUxnivDJO1ia0WxrayWk5c0146qpP/ZFOfMdFXXblWxjtoak2n8GYAvIwCmVPTsObvr0KE/Vk+ZcuHy++9DXHMyOv3Zye3b+3Q0mSS3eNzOnTut4/btz5cUFra9JYN29Oh5XYzGiMqffno23zWXTperyMzcFEqSjtCqqiR7ePhVOUnaMatVZVapKjRr1nzkwbfYjAMQPIDECVNvHC6LhuFcbOwVHywa6jJ4N1zYI9p8ca/4m/vnGX8vyiHfPbRc9o/Or9hmHVogm9xqItc+pTX+5u8fYENb9+VoM4/lVxdwY9v0tCzL3i75qP8L5ok731S+3mOypVdM++t778qERhYNKSkQllFfUOzQISBraqBizhx13ODBfNWCBYYmPYkR2CUI4FkWMJQNPHQoiCX1lgbotbc+AKosDBwaHdBtw0E/fQgUoPbe9vK9byDpmxWT4oCYhtK/MYeVBsZO2CnlB9Z+7bcbHjwMYemyOmB80gTk3kFQYXnn1iJyTdks5H8DYcZTEHKP9tHw8hfXHTr1CiRH9Ad99P3+20l4W0+wz4ctu1+nLk/6RCaTnQ/22L6OZzAYhlKU8S8Yhm0mCH5wTEwJW1ISUUUQCXN4W/niJ5I3mN39d13j3k7AS9N0OEVRflnZ+Lr+lmjXkhmc3rxf/VmPw+GQiUQiC3rMHWUh301HsCBpc9bEsix6VP80wzDxKAOVYZhcHMdJBBF5npeSJCn2Nm5TcJrneTXP8whGor9NOI6X8TyfZ7VaGZRt6rIKcLc2COa+o9hvRwYvz/NiDMPs3rTydj4Qv2B/dAtEE47jbHa7HYF4KSp4509RNdf6Bcjr7UoQzv9ZFRAA759154S4BQUEBQQFBAUEBQQFGlXABXgpiqdat7YZJk2qvSlztCHcRQN1vfJz7PPjx4iT5YQstOqChgecrwlr5YefLAdMdZmItZgI4HmMNXIkz8VjPCd2/n8Lwy08RpVxspR4k+VyteJibiw/Yx5rDbMUK1g7CXr9V0aAqWcBNoSOHMnoxOKDxIQJmy527w6m2wF4kVVDUVEYNPTi/eSTiW23bJlmbph9O3DgF205DqP37p1yydNGJCUdD9FqL6uuXOlcVVGRet1iYuLEWb1uQF4bDrA+BEBPAnAYQKwdYIy+Dvai40aRtZ49v8kYNepr+xNP7LjY+KVfB3gR1F2es13yxdDZJvd/T/nvB4on242wx4haU387+LH4gaR7uVq6ii21F7D3JnanUZ8hiZkOFxx2n8cFeJFv7s6dkGCpLyim1UJNZqasLCuL67Fkie0UKpDmKT7Ub9cuiDebAcEGPDwc9ChrNzUVwmJiALNYgDh4DEQHDcBGPA7ODMriw0C2qoKKmSNuBbHuc+TkROve3WNPKa9qh5cenIqR0lYYDzRmvHqaS+q5yzL46l5qImG6bpuBMoUX4cAb10OOP9YKpqsgrjkCSsmRNB3YKJK+L+eapjOYZbH+Fy+8nR9fCd8M7hBDU5jZoCq3WmM+EIlEdQUPb/OBAO/Agb8+GBpqsLVpc815nZw+nSrdsyfrnJhme05vs77EU0jNBbwo227z5s1+ZfAGAl5us5zO6VoK8PoDq3xZN8MwpDd7hpZai7f4WsKSorE5GxYkAwCOIIjrRQVZlkXWALd4vHtbg8tewuFwGEUiEQ0AbZElBsdxtRiGmTAM8+N3OUAw97+l/JeDGaNLX47jCAzDJK4s/vqMXY9ZzQjO4zhOORwOmqIoGhWZ87ZPrvMOh8PRHB/eYL7nBcjr624J7f5MCgiA98+0W0KsggKCAoICggKCAoICPimAAO/Vq4c/MdqV4o5Z7Rwy3iJRaUxWnbbKev68LvST2OnHQV9Bgb6cgtoKEQx/2lnYaHmWJgUBXvRvs0OPvfnLBOXkTq9b2kf2up7JWW4uwF/ZPVL1au/PTOj1r46/LV116n1nn4mxf2UnRr/A10AJO/PkOHGFowT+lrSG6xMymj9g2s5vKXqPXDDi+xq8kJcjwDvn7SpOZHSIamqijQDv8gAv5MhkK2MGD/495oknNmSjMRH4Q3/ub+Esyca8eOfMmZm5efNr5wwG3U0+wBMmvNpr7dr5HrJxvW/RpEkv9Vm9+uPfAP6pBUi2Awyv//L9XzVALQEwrr7A2Cc6gAUJAAWHW7U6FDN8+H9Ur722vIkM2RsevCiLd9LOucosXVvGZbWgt5mx+7e8ojpSepZcNexN48OtBzmKTOV4//XT1UWmCvyDftPNCO62CU1gV53dJXbv29DLuD4TF1gWYMSI6J5isZ3dvbvqUGOrX7cOktPSIKxzZ0DwAQ4fBrKkBKoQbEWw2G4H8owJRCHPA43jdRm76FzuIuCXTIWcxvx4V64e2bG4NhI7IjtIRj+FMWfnx0lrz0RjnBEjMaaAG/ZQz2r18jXqR8xGERZa5tS5uYDXtTaU5avZ0a+LpCqcsiWWVFp6ZV9j1abrkMb7FdDyLRQ/d401DTxWKD+YoetfrUi+b9Cx0xKJw7R69dCQ8vKEDRQV2qxrN5DIXYC3V6/smwqpbdnSL9qWLxE9mvSDR/DcHMDrKqS0YcOGB1DMvlo00DR9laKopEDW2RJ9XZYJCCL58hh4oDH4Yg/gzxwIbJIkecN/3UPn2wF43awIMHfv4hawpPBHnuttg5WJ2qzJ3ToFcy9asshaC0Fe5M3LISsFJAmyv2g4D9KH47gwiqI83tD0RX9/byygGNC4OI5j7hnXvszlqQ2yTJk/f/7R5vYX+gkK3I0KCID3btwVISZBAUEBQQFBAUEBQYGAFJg6derrZ84cm3zxahlpbpUlslqtvERfKidM1WIzKbWDXEODMoQGguRArmag5KoM3vw2xwV4EcSdvqO/2kIbsfmDtxpcgBdB31d236+6ZjhPoNe1ijju08Oz5C8m/YM1VjhE71+dRsyO/5Q/Zz4E+fYL0FVxL/xQuxn+ovsAPsx/DJsYO5ntmvVArb24RnL2OEHOfC/MojUXqMvLC8wANRUAD14DsOFJSW+2S0zcQiYl5db06AG1w4aB3pfH9P0RDfnrSiR2NiPjSpWrX0Mv3oKCCMXChc+mb9gw11loTiIxkhpNiTw5+WhCREQet3XrnBzf56yzYRgz5qMOZrMUdu+WlgCsjAJIsgJ0MAH0MgGgImdfRQLMvwYQ5QShAHFZAC/mx8YOtQ8d+p+4efOWnG58zjrA+/aBr6Tnq/NIl0XDtJ/mK74YMsc49cf3lJ8NftWErBeQR2+b0ETm7d5/uZ7ZivoZaQtWZCwnkFXD3IPLZJPbj7Sh9g0BL8rI3bYNEnJyiMjqalYSFwcVaWlQMnIk1LjvFWq3cSOEFRVB0qOPAq5SAaPRAOOErIuAnzoVclB7ux3w2VuhXcwEwMj6+uJOwLsY+CVTPAPekyfTknf+MSJU/OYLR4+teCsRjzsQFtJRxrJWFqs6YiHFzODyjuP+fk3//FuJA/ccCEs0mRQI8p4wA7kPWTS83XRmcGM6S7JTYm0ZlwvJSlVrybmEKMkv6XTp5O+OkXGOgB8R9v16qmtJVKglVJVGwsnsjCO+1HkTInnBxF6pyUWGa9eiVBYe6N5dzrMDB5w47hp7584ektzc1kcBojf5O18g7RsDvCaTLHzDmoGpY8L2Hm/MomFv5YBDcrl8pa/zu7xp161bNwr18QPwGimKUvo6z+1o5y8IClZMTRX38ncOd0CGsiSR/QBBEFK73X6CJElUnEqBYViLeTc0BNaewCACXs153N1fLZpqf7dYWNRfcwgm8g6HA0NQsTnF/FiWRfsageP4Vde6W8o3Otj7gK4Zdw/qeisPJz+qL8bGNUcT9zjdb9x4A7fBhtk0TaOicioE4HEc11dUVOhXrFjhd/Z4MHUXxhIUCFQBAfAGqqDQX1BAUEBQQFBAUEBQ4K5UYNasWZ127dr1Ah2ZNORCz0nlEKKloeyaBLoMqcs42fJJNGT/GgpVRVLoP64IMAyWv/+WFGXwbrv4pbi9tifzz8Oz5O4ZvChb1+IwYnm158jrr/MsWC5WKMtrHOQHeRPw2fGr+HOWM5BvO4F1UfSBH/VroLNyFH9Avwabk/4RLWsb5yyEknP4CvXCaz8y4fpytcOapNfrJ+fcsCYAGDny7107dz5Oh4WxTmj2yCM/XgiG0Ajs7to1IKqwMBkwDCNSU89w48btyo2vh2PuXry7d3dP2L59eJjJFFqkVpcpcJxV8DyOWa1K6/ffv+ZjPDZc12NdvCZZr5ArjVKFxUDtW93uEkAEDfB1BECfWgA7AWDBAfoaAJZFAnzoBnjrsnjDww9kjxq1MHX27P+cVShsjfgi3wC8SCsEbwsM5fiEHW8pF/afYXp53yeKtSPeMcaptByCua426G9Xu8+HvGqad3CZzBvgRV684eEQGR+P46WlvJjjeGt2NugjI6HigQdueNKuXw/hOh04zp+HlIkTUcVywNAfjQZoVJxtyhTIEYmA//KnzvHHSqIjbHJSrE7IoyM7naLLjgOeboSKGcM9g9jKSnX0ys3j4uGtvx1ibDb81DfvJ1hqz8t5zkFo4rJq2o9+tQAnCB6dM77yfoJ0/9EIji4g9QOMhbUNiqz5em1ptvVLD70Uo7DyGGWJKjGV/25XOapKzNW1cj4yXUGL5h86i9d7Bqu290p0JJQabBlX6jOyfZ2l6XaoYBqCuZpDGdGJebrYMIkdK7waw9AcZgceU81+Zc317FxX0cSGIx492kaxf3+Xqzge+3Gwqrl7W11jgNdmEymOHEpvT17i8npF3pzd6xrz69xhoRWOyEJCpvuosXnqvUhRlijuAi9NAV6GYZQsy5aJxWLeYrEgWBOK4zgq8uYEvMHIkvOmibfzgTzK7W1sb+eDBZSCNY63eJs63zAj1VNMCHghW4NA5mmsL8oGRfYf3sa/WwCvPxq4QUrEVpzvP5ZlT1MUlUgQhKbhWK7sen8KwwU7o9yf9TXVNpjXNlojyuDGcRw9EWV2L/aGbopwHCcjSdIYSOzun5EMw9ilUqnz/wGuA/n7CsA3EIWFvndaAQHw3ukdEOYXFBAUEBQQFBAUEBRoEQVmzpyp2bFjxyvFpWUv4IMeqzGOf/0qPNmqD2T0rQCzgYL2faphzMxi5+QzemYCTnH/+uwzaBUfTWAkxVsYE8w7/bJocpc3nRYNe65sEO3N2yye3edz003WDTwL//lpjmZN4WJigvZlfoJ2AVTRRfDKlZ5YBV0AU6Nm87/V/oTFS9Jgd/UaSA/pwi/I/MpB1FroZf/ZxFWWJ9t+3vPcWU8idO68Kw29rtVeVQ8duqW2oT+uP8K5g92TJ4dfL5qWmHgyqVOnH7QZGSfN06aty0FWDUePpqnLynQSqdRqMJtlFSZTGHPtWieioKCdvrIy0eLPvLoeyxM7PRcdHp6e4YSy5nPblSf+k2PO+3XJcYDXYwGiHADTywFmxwFkmQAY7IZFg2umuCyRaFrxuHHVqueeW5Ov18tFdruIzMw816DwWx3gdbdiQCOsHv6m8ZG0QQ6XbQN6zd1+Af2MMnrHtB5gR+0Q/H3/yCpZYxYNyJ5h0ybIGDAA0NdD7soVXBYdzdmXLQNHSQkY5s6FPK0WaNRu3TqImDIFyj7/HFp37gzqrCygi4pAnJcHnMEA5cOHw7VPt3dONGVMCo/pnMKWVVjFR9f8JmL05bxaQTt6JRSUTB5w1GOhNYNBodvy04jEsqHP5xCpsc7sVdpswTECB1IiueVxcPPu33WmY2t0+sk7T/qzh+5tIz8bkzl1xK/n4uMrTPPmxadFkPk8bwaZzSIR13Jh5HlFmEn17ulTSUvHdEwOr8XNFglUV6ulnMhhtSms1sIndwRU5Axl54ooxkGTHNex3WWqc/vLBrXCWoDsF86fT9C4vG19WV9+vk7x7bf30CaT+hDKslOr1V/50q+5bWy2os9ffXX1LT67HEeQ+/d17CbKpRsFvGjOhdkTW1HKuMf8mb8pwEvTyDqTqs+Uv3XUuwQqIVsRtT9rDlbbYMErT+A9WDH6Oo4HwIs+H5ww0vU3z/OlIpEo2tcxfW3HMEyl3W7Xy+XyVG99fLGy8DZGsM677Rsa8vpNE/fxm5td7soQRmM1vJGC5kWgkeM4TCKRaHied7Asi96sLZbh3VzNmgOrvc1Vn+Eeg+Po0gR0w0mECuXhOF7kra+38/5abzQEvhEREQjY62iazpNIJJ3QfOj6ZhimUCQSKWialrgy8lFGPGq3ePHiZttYeFuPcF5QoKECAuAVrglBAUEBQQFBAUEBQYH/WQXatGkztaqq6kFNu8yMS+V6qTNbd+pH50EVxkB8+vVH850CrHgjYfHD/WJaJ8TjHOPAbUBz7199h3gs4WmmS9fHDW/8PF65/9qW+ofnASLkMdzSEftqtfI4zl5QJnOUiSVryz6EeFFPrLca2V7SgGESfm3Fi2DlOaiky7ApCc/z6wxfYfdFj+XlpbHWv05KPmG1ahoFLK6NQaB3/PiPsIcf/uWCRAJ8vf8rj/7d2OZt2DDECYfRcf58qgRl7LqDXfd+JOmQdOjwQ8aAAVsc3bufsCHA+9NPk2r1el15cXGawW6Xs827SMx4+uP/yuj07CMYIaqTTiW5rN45a5klb9ei4wBH5AD7VHXZvLvCAB4rA5hQ7Z7JXDdvXBaGzSgYP75CHRlbSuZDIuEgxBDL58ObM/596kZsNzx4mxdv473cLRrcAW9oKNDZ2aBMSMBsX33FO4qKwOgJ8O7bB6pz50CnUICosBDk7dpB6fDhkG+zAfbu7ofbt3t6kvPb7PGtJyWSpDYiWaiai9PZzNcOniUiCzdVPDPk6E2FAl2R7vu1a4/D8umFxIiBhd7WzBVXSWr/9XGH8ufXHvHW1tN5olKl0K25L/2tGRv+QBosfgfS708HabKu7jr846JYuvp3NRbWN9PUTs1xT07adX1vCgq0oWVlYapff+sYfW7mN3753yZ88UBbSq8I4zBgXdm5xcURoaGhtQ4EdpuzFlefpUvHdpLLbWK12lR89WqMmOeJIyQZ82kgY7r6mkymoa5/k2TtaE9w13V+7y9dumMXuYL+USfrbjo1OE5UtQrfXTRgp0wVtsuf2Lxk8NpJkhR7G8/Nt5X39hi1t7H8Pe9wOGpEIlGIv/2C0T6YFg0onmCP588afYHVLMvKCILw6wZeUzHUZ+2ex3GcJAiijbd4fc3y9TZOMM7fjXvlyx4GY+3+jtHScfkLZZuK/07YY6CMYAH0+ntVCe2bq4AAeJurnNBPUEBQQFBAUEBQQFDgrlcgKiqqm9FoXHD/5GmFP4R07lDVdsB1v9mGwcdV5armDusW4SqyZjKX4W/tf1w5UTuRb4UnEMrO/WtQH/fia+jn5Sfflc29Z40Ru1yrfO/sTKq3+hG+j2YCAM9CFX0JPiiYgv016d/82uK52JQ2s/l1ZZ9j98ZPZskrJP3XCW3/ANB4gac2PDFxbkZW1neYTneuCoG1uDhw2jZERYG9Y0ewxMfX/ew65syZ0evUqaHX11pRkVBTWNi2Qbbrrds3bNjilNTUE+EcR1C///5QxYkTw320YfB0KSBrhtUJ0b0uRqniI3GRKopu1T1Borck1f7+9jvk1R1jLwK4skyrqTqLhoke9udGobVHn32t6/mETqUnkgY4M3n6XNzecYxig+1GZvPtAbxobpdFQ8eOGHvmDCiMRsJ+7RpTrdNBhXtBvPXrISwxEexcfT5tTQ1QyJd3zBhwrhXtpwvwOix27MiWs7K2T4zFaq8W4TERNgslBubQ3MX8+5N+8VhorapKJV7x9agM+GCeT8Vi9LPfyqp46tvTnNLSqNcgoZdLWY3ZKr4cq7WnFF6/bqTHWye0PpEmf+4v285WVAC55n3oNONBYMxmINBaZFJgX/w3pRj0aFrVqFE5jRbDW7R4fC9PkFdUEKGQnE0OI2tVEvcrKqIoPOzlF9f5BYV9+XBav35wmkxmldx//wEniOZ5DP/hh8zEnJz0Hygqao0vYzTWhmWLnk1JyesZEaF3ArOePT1bL7j679/bubP5rLh6WOwhjyA/36hTbC4cXoVLtR/4E1dTgLc5QC+YsMWXddxJ0IYyKBmGkZIkSfI8byMIIqBCgncCLrk09iUbuznXQ2N7aLFYjDiOV4lEonBffH39yfL15boJtE1LQ8um4mvsmm/JYm1B0CtgP14Ugyfdg/mZg24itKTXdVM6ukDvyZMnTZ06dVKg7GyGYZz+2yzL5i5cuLAy0H0Q+gsKCIBXuAYEBQQFBAUEBQQFBAX+lxVQisXig5MnT/78QPLg57Lje91UvV5mN1CtSk4pWpWdFqs4e/ZjY0cPJtK6OVGcO8hNriZlGCnmpK06mtxfR9YNyJd31an3kWcc9NOOYF+LXQg8i2MAPHyYPxPrqx3J9lIMwdfW/Btbe2Uh1jasB8zts40uPnmR/eujvgDeleEAKbYJE7Z3yMz88OJ//wthDz5YBxFnz4bk3r1Bb7cPiXBt4smTbcNWrFjcbBjWocPuOILgZCdODAsA7gK4rBm0HaNIWSRFVeecIqqv0FaMl7M5K62VJQcYE8AJOQCPAfSrBXhQf2vmLlpVHeBNTd2YG/Pw8da/ZYw8xuKUE7R0zvs1rfO1fZE2kYxZ8NqC3wFuH+BFkHb7dkg4fx7XlpXxEoLAzYMGsVeGD7+1yNrWrRB65gzIOQ4wT0Xz/oksGjpMCgtLjeUPbrqoTH3wPoyzWFgJcIABA6cXfcp+On3rYZUKPN4MWPr5w91N02efJCJDvRY5q33rg441Q3ZctwlwB7hIU8n5xCjN1nuSWbmJI2gNa0u4bKka+vNZIICP/nx8z3n12bcITC97BzpPvufGxwfDALZoB8DL8+FEY7G6WrtD3thl97eVmmQyKUVjcTGVptAQ43V7iQsX4sJZDmOfeXrroWB/UCHAq9NVQf/+J65f6xUVasnq1cNqSDJxfiDzsWz+shdfXOsR1noa99d9ndqWn9Q4xibtzfV03sRIyK8ujg/FZLrnPJ1vDB42BnhR8Sc0DkEQfmdAu1sOoMf7cRxHT5m3yPdK5MmJYZjX6zqQvfLWFz0yXm8TUYOKbnlr39j5OwmX6uFZkxCOYRjEshvxN/d91f5CefQYPM/zeb5k+foeRWAt/V1DYLMBNGXZ4BqbpumrFEUlBTpXS/QPBoR1wV3X5wu6weIq8sayrAjDMAWyauA4Lq+5xd3uJLhvSnf02XD48OFDe/fuDfj91xL7K4z551GgRX4R/3mWL0QqKCAoICggKCAoICjwv6zAk08+KVm3bt0f48aN23Ci/agJLsCLwG6PSz8odLX5Fjmwe5QU9odIJDLMnDlzWpW+dkRlSLytzpqw7mDNtaTl4gmlMqOXHkhRI1/wOWD0FRRPO3DgecAoEY8eXJfoS+VWHsccITogZQpgWRHPm01cXrbBPH1C6omm9a8kAd6NARhdDWDHOnSY13HQIHvNd99dUGVkaK333JNo2by5PFwkeoKurk5HXpUQKJi9NZ4tGoAvYvy5Tp599j5pu3sTpZFd2zv/r0mKWBwIii/89Qhmr+RoaxlXb0vh4ng3tPY0D01fkSqVA/TRHTBleUL7Mgwjr9taFNtY+0fnzSUTDn7cC0FekWiQyp9YfW3rcOxxFsdreLz5ZkLbNWsKw8+cYX+TICLbyFFdDQSyFNRoboW0ej2QT88b3sshV2IOAueTRw9lE4f0tQCO8wV7DogtPxzCH+t8oNodRLqmcThIyU/7enU6lTjziqhfZ69Z2qaPl6fb9WdVJBbmzOB1yIugetJ2Zwar4pduqYrLPaXqN17Kduw7psW7t6usfuLh3iJdTo2kRBvatXt53pBxcN0PeOMXkKSzgjYhHDCeB7hUCrxNC2UjJ0GeL7oiyFsSVVmVRTCKAQOOXwgPN/gNG32Zp7E2ixePz/rLX74/rWyQzbxkycMRLJv4CkEQzaqobjabO7Vrd3LKqFG/Iv9In47Fi8f3mpnctHXFkrMTolhxDIrrJp2a8sFsAvCmYhh21b2QkU+BemhUD2SgudClqXkR5AkEqjZ3TZ76BQqxAu0f6Fqaglv1kBVlKd9SFMzfef2FaP629zcef9rfiT3y1cfWZrOddPm++rOm29XWlyzxxmJp6hpA8Lv+M8Dpg8yy7HnXzQBUhJEgCArdaOI4zvl/M2Qjg/7ydNPpTuyvr/qjLPYFCxbk+NpeaPf/R4Hp06crli5dMhmNVAAAIABJREFU6tP/jwTA+//nuhBWKiggKCAoICggKPD/TgFUaO3LL7/cMnjw4LOmdv1Hl2ninRC0XcFhsRZs78hkspsy7BDglclkcYXFJR0qNXF2HiOcXxgo2kLWXsqWEQoNI45P8+hRyNSUinCxjMVlKmeWJWuqIUUWPSVjCdxiUmA23ESwBGAcEBzByOjCC9rqp57CPGbr3dioChLgH9cBL8DOkFat4pVFRcuVKlU3u073sLm09Bt5aemSU96tHrxtP8oU3qcG6GgGmFGf6Tw8HeCIBiDLI9xsbMQlS55WdOyXIlbFRwMPHIYBDzyP8zWXr4GjCj0i6V8WHMeZCZ6nsaj4WDBExJkwjLie5XLFzFomH9FfRrEgyJuVdMppffDIIz8GlIHsTS3X+Z07QfPXv0o65uba9vnap2G76c/17SN+6YWTqEAax7JYZfb5KJ7lZdKwEFYWpa2JLtLLupBbJSNH/nZLcTSUSXvlSkLi7lOjVdisGT4VT0PwVtS/qxMGm99b3lGfvM1GlWlFMnE/q+LZCdevyeoFbyT1vbwprk0oi0spB5NTBZw1BopHPlEHcFEW886vIcFYCnKeByIqBWoGuwFgX/T48MNJfXv0yCn3BK996d/cNkuXjuk4dOiRkhQ3CwrXWOvXD1Zcvdr2K5lM1qyCcMieYdiw/Wm+FnzzBe6i2FbnjgwvZVstFovFzuvddTT16H9TFg3N1c5TPwSpOI5jAy0EhcZhGAZlBaO/aZIkjQRByHiel7dUlrAvOqDHqwFA2bAgli99XW3Q2u7kGryAVPSeTmxsPf5AWH/aovnQ3mIYZvZHy5Zqe7sAoAuGonUwDAOuTFUv62pyj1pKk+aMi64BnueNJEmi38e6hjYd6Hw9iEVklvf1cwP1A4BKiqJ09XE1WoSxHpzfBH7RDaOWuBHVHI187UPTdOnChQub9bvI1zmEdne3Ai+++GLqokWLvHxfqFuDAHjv7r0UohMUEBQQFBAUEBQQFAhAAQR4V69e/WVCQsKBvn37RrqGwjDsjEQiKWg4tAvwotcLioo71oTE22TlhUqexnAb4WBqSgspZecBTi/emw6Wxuyl1ySkBhULqzsIjsWwkssSiky1OxyR9d6NKMET/fcLgytXwDJ5MtwEajwvdWUYQIodoI8JYEUYwHcRAI+WA4yrBng6GWCQvu7f/h5vxgLsDAcolALUUAAhNECsFaAMFV3iAawEQDc9wH8b9VJtbMblyyEluV1xmDRGJKJFPP/ajxOov7SZyaYwXe1leto+PaeXusJR6Ezb7Rc61jEv7Vvjnsr1ormXxivRa4/HvG75S/w8a7m9AHe1/VvcW9zwpPv5n7lsev35z8gFQ7cZlLiELCivhgkXxMddsSDbBoqxUm2rjkvfm7XkD39VaU77CRMgvagoIWLfvmv7/e3/0cJxvU7EpV3uOmNyWeG+w87H5qP7ZZn2vfyP+KzXnimRR9ZdU/xbH3SMkBdBRblaGaGtNY57eHv21q0QYjQCiawfcs4OSIh+/90cKjnGL1Bi+ffmNPvF4xHyISMui+7red26AcFm/omBmc+20Ytl6FFZimYNDGAfHwTHS5/BUXcLhvqif9BUBrO/urRk+1WrhrVq3Trf1qPHmVs+A9C8v/+eofv5577fqVSq3c2Jwx97Bl/hLorjh6Lu2uO13VdjGPaLVCrl0CP1PI/YCNVoCnxTFg3NsWfwpocLqiBA63A4UPYt+sBzZrZ7snJwBz0IdJEkeVdm3gU7e9IXkOiuTSBg2bVnTdkOmM3mXLlcnupq68lOwldw66+9gd1urxCLxddthrxdYy1x3t+YA43Bl/33MMefAvC6X7foc4DjOBOGYVaO48QcxykwDEOZuGRzNbTb7RaxWOy0xbqTRRibG7+//RDgdQPazu4oi5mmadvixYvRjSfh+B9X4NVXX+0xf/58n2yqBMD7P34xCMsTFBAUEBQQFBAU+P+swKxZs3Rr1659WyqVVj300EM/etOiT58+CVKp1PnFAR1HT2W/W1YURZ06+cil+IQDsXl574QzfccWivo/dFMxDN5iIBz7NkaQbXtcz3RVmcplov3fR/wfe9cBHlW1dfdt00t6n2TSCAmBBKX3jmChKN0GdnwWFBB9CCr66EVU7IoiHVFEBBEREEG6QICElt6TSaa3W/7vTDJxCJNkJpkE/L33+94L5p6zzz7rnDuZWbPO2nrdO9k0rbrpqLdOB/SJE+BBxXILDrA5AKCaACgXAOhxAHWtJ2W0FaCLESDGQSDPmgXhERGACFq3F8OUUmbzfj9keYDjcpok4ywUpbYIBKk35GG1npDhuJKmqHYNHlEvKgLr0qVQRwi6DuggeOM4SSmclD53ZrTIyOhhWdo3tmTqXn2G/ij5Zf4bkrfabdVLSaVDIY2I3PlZ4+VvJm3RSwkFN+/yOPlU1RumUms+nmPKILr7j7DvLFkteSJsIrmsfBU81e45Jk3ZAec4giktKsFeO1NYfkbd/wbFbkrRsci7dN/LZz75VasqXxC5+f33A+Pmzj0U+cEHzNmRI8HjD1xarUzwwZr7umfEJ1yuT/AefnWxqvuc6UVCvxpFOLqcylvuzcVpV09nKkLDccub8/c7SOzFS+/sdlk5oDJl/n88+NLgxu3BFJSKiahQs+tvTeUVpPjBgd1e6MXijJUmRZSNRjYMs38GeOF9OB4VBS0qONXUs9ha93fu7KPiOBDdd9/hKw2Nce1ahGLnzgHlOB7tVUEzFM9be4ZVKyf2ejG+cWsG1zzfzZgYzYiiRpEkGeQJRg0RvBzHKTEMc5xoaKurvpWDp4Qhyu9W+9f6usBVUwQf8h5Gc/aFhYZzfRs6Qt9AYatqd3YNtQpKxzH4+qRzc4/oW63WK0KhMLGt9qG7cbzZi7cqT1/vQW/n0ZgCva3xM5lMtFCI7LkxO47jNxTl9HZe/9T2aD8sXbrUo1M7/9Q58nkDIHsGhULRxVMlN0/w8ruGR4BHgEeAR4BHgEfg/y0Cc+bMUX/44YdrkpOTfxgwYIDXRF9JCczas+exkJKSBIf3VVhEp94GP7HJMO/7m71zD20OhGC1FZK7O9oGHt4YEX30uvrMqfebXfDsxoUx4qiIGICIBXD999+taohVqCOonXdstusiuz1fyLIWnCSD7EJhOzOOy90W7PJ0MzSmQK7Jg5XsLPtU2CsiUrD04lL8wfCFxlR5L9pVqSslFdyS9rt1seIOzKJrj8meU680IoLX+e/z+iOkk+D9sfQzUboomjpiOIwt7Pid3m6XO5StVVUZojczM3T1CV50b9Clre3vV+3Qjxm5v9DTedWqUTmRCKmYAU6cSA7p2vXSTd62yJ7gs32do7ftDVPjAgro4hz7b1+fO0IQNf2cF4pntQImkQDrjLl7dy//7OwwP7NNprTJg2xXVJGlyniVFZgaC1+7yUTYdCYiacLdbpXZ5goNefTtDyIThAJpB+kBSGyXZ/n510Hhxy1U6YAlr+ZKw/9Wkns67/rtkILXPGxQ19GpWkFyEHIDpuFMEc39kgm257+CE00VUWvuuK3ZD61lZqY6/KGHdjs8hxu6rFYKX7NmfDBBqKZ7m4+39gw7f+iXLMi3moarjnlckG1lxoQYXKp+2JNq8I0QvGEYht1QdNLbuTanvdPKAfX1RsXXmA1Fc/LwpI9Lrg7vT0/6eNoGkaHoaDqGYSL0P1c1NcuyCkRcIdWjp/E8beeOiEM+pgKBQFAvRqNqUVeCurnErnM8RFQhDG4FUefM/Z9wdP9WEry1zwI6LlD3HLhg57HFgqf71JN2bU0qe5JTW7dBJwt4FW9bo9624yF7BqFQGOV4b+iBXQdP8Lbt+vCj8QjwCPAI8AjwCPAItCECCQkJ95WXlz/9zDPPLPF2WIPBMPzatcSRu3c/7yDZoqIuhXDk/QmFyrAqeHX9zbYFtAWHwzsCwKwngGMxCIywTqi6lvT9xrmZVqvMY1Wnt3m6tnclePX2QmJ+1jjF5OAJkCxLZ7UcaXs+a6LI1RphQsRL5tmZIxRGWlf3nhDZI9wb+mSdjcK8xE36wUETbIiY3Va0SrwsZY8OKW8bJngt+Acf5KXHxYlFJGmiaMJifT1rJjFV9aYJEbyf570uRjkjC4YM/ZE6Na+R0WHIjsHE6jBE+qK2rhYN02OWGg9UfCtUCQOInzU/YcnSO5nlKb9qbfp8YUMELxpnwonVXWeM+/xSdHR5owUqnIRtiU0lozkBnuCfU51zsmuIhgpjw/AiZt4LH99ACr73Y2f19aCHVURwBBGlpky6y1lsaMG35U8NPekg6lC8VT+A+kxRxyBOqCJlQiHTMzq/XFAULLheFI8JenasogZ1rSJC/K20xYJnbv4xoOzMJSnaO1H9umkTRg+rxokaD+j6l6m8kvzznTWRiWOGaci1G1JwlqasUx8+e+GLzaH9FvuG4EVjVj4zN0517McwmT8DHE1TlgocyoMTzP/deO54S/bprehbXq4UbdkytNOzz27zKPfPP78nUKNJ/J9QKPSKBPXGngHh8OEHY7veHfD7pWhp4/uzPmarLkyOxaXRjzaFZSMEbzSGYXlN9b9d7rflEfpapTHyAUYi1Vb5vOxKTrEsG4CsNliW/RPHcSvHcSEkSQb4GvuGCDF05J0kScput5sxDLMSBOGwSyDJZp+i9zp1i8WiE4lErVIg010yLSWlvZmgcz8hl5KWfFHAcdwte2ab+oKFJ1u92RG+a8ureH2H5e0aCdkzOL/84gne23WV+Lx4BHgEeAR4BHgEeATaBIHo6OinLBZLv2nTpn3qyYA2m01hNkNfg4EcVFwcT+3b96SjYBe6miR4nQ2tRhxwAoASsTEVmX79jv8Yue7r5Rf+Ht+hvuUAMsQAX4QAJFn+LmrmSZaozfPq9u2705mZUwpce3zySU6KWm2Sl5ovUS9dnU6aWBMsTvpe31E52OZKpjqtEVz7Gmkt9kXBPPG0qLfMf1bvoVyVs0hZ67RNQMQr6tcwwbtBvWrVkMikpAAcx+243lbOLMp/FJsa/bbB2dc5rtOaYXLUK6ZP816TLkv+WYcUvDMv3qV4IOJFMyKWnW0RMYzI3zJrIfFM1Cz72oK3JMP9R7KhtomVm0+uEf3Q/fE6H17XeQ29sCnlkaT1ukGDTt2AVX2kEWFr6PhQkOrOBMf8zu7Kll48pjGfSX/q9JiTH3d5tO+WPKeSF6ly3/55XKr/XZOk5SW0MK2bqJrjOPjzrVXcwod+y0Dq1qXfgfq0KTUiqt+DZEh6HGvUYETpwRzAM65b4hbMPuZupU0VGgIjCBD7K5tUV1/4ansgUv1G9enqIK6zd/+mbEj1i9S4QBAcJRK6JYwb2nWIeNbPXBgjPHdRRljsBNuvu4bxCwof2em7bHeqZk93761qt2zZlF4zZ673SFG/Z09PvxMn0lcrlcpsT/PVarV3p6VljLjvvt/LPelTUaGQrf/6ruQXErZ47RW96sKUWFyqajbBCwDIb9Wjoi2ezKUt2rQVKdeWZLI73BBpY7PZzGKxONyXuDZlC3HD3wOjsUoqlfr7cvzGYiEVca0iHR1jQCpR1huFt7d5eoOFt7Hrt2cYJpQgiFJfxOE4zkaS5M11AFoavIn+rgSusxCiszBcrW2HY81qw7SIyG4sFUQ04zieR5Jke4SFxWKxUxSFurTamK0MbYvD8yreFkN4WwZANUQoilI7rXI8IXfRRFrlG8nbEiE+KR4BHgEeAR4BHgEegX8dAuPGjeuzc+fONS+++OLzjU1ep9MJDAbR01arsv2lS13tV6701JvNfnUF05x9w8LTexn8hWa3Fg3uBtBriIlH3ovJv9yv+o8/+hkAno8FOCcHKBEBIA4vwQRQjT6dcAAz8zwjeoX9KCrGwrLXhQKBmDWb25kANBQqjrZy5XJo3z6N/UV7iO3kd4/5/eyXpMjLtiFrBFfCddHVabJ7Qh+3ONu6Erxd/YbbDlRuFaJiaM5p/k3wVhA1n8cDmBrriI2p7777uLRdO8AJwkzqrBZ2Yd5ofGr0An1HRT/761kPyAcEjrM6VcEoLlISu/ryurZB4zmJ4NmJnxq+yHtDggjnL/LnS4Ype+N4oZj9YY+uXNNXAWfiBt5EWD3yx6JeC19d3Sip5yRsOzz5kOP4qU4jFFUa5NSe1dt01phhpfeVfRfqquB1bX/qiMkvMVlkkvthtj8XvMstfHB/BrJpmLEFOlqDxshSH52EWa0Ygew1zOUUc/GrvYauMx4/7+qt25wH06n6tVbrCWA5TB4dbq2v+kVtzm5aGG3SZck41or7RXapTh07J78hZXBDeSCCGCNwgOziIGLTpvCZT3/SqMVBc+bTFn3WrBmbNnz48eL4+IKbLDfcjf/uuxOjOS56iidHxxkmb1ZoaGXU5Mk/e1zw8PTpdjFnDiZJH4vfedGb+XtK7qKYDSl4kQ0AjuN1nuHejH+r27Y20Xs7qhF9kZM3pCZN05rWUBF7uncYhkGWEWabzVbma6Ib5eANFp7m3FA7X6mTOY6LoGm6oCUq4ObMxZXQRQSrayFEJ7nbFjk1ZBPh9IJuyzVtDo6t1YdX8bYWsrc2LqohQhBEe2cWnhL5PMF7a9eNH51HgEeAR4BHgEeAR6AVEZg1a1b6xx9/vKxz587re/bseZMST6vVkgcPHuwmFAo76/WJA65eHVEM8JCmRmF78yUUDuosklyQaj/863CjaSO7hiM7/OH370JFBZfkrNFI2WxWDCDMCtC3CmB8OYCYA9ASABM0ACvCAFbGNET0RkTMjy8qygeA9ZEA1kNo7AcfnK06enT7RpKUT8/KGq0BeLDsm2+C41UqheNcLVLkuqpuG7JGQGpepO5FHrdzEr5wqEHdWSPESJKZ3eVfClOkPWhk01CSKzdNm7auCuCMDIDDAPpoAe7SAWzu8DfBayJ1VjuzMO8+wknwusYOFkSxa1KPaEOEKhbl93Xh2w7/4H4B99tcyWRXwtfZDuWxJHmz4fK5nYqXXnr20Pgn597xa9cx1yrlEXWFo+JLzkfdlbs5Yszd+6/IZBa7VGqyy2Qmu1BIs+fPxwVER5cZlEqDzUnYxk6aKqrWygQ2EIJWEWI4suA9LjvtyYzJZz/rvuyVZTeQxO8jxW+nhwI1rErm50cwdHGmJaJwe/njQ07monhOgjf2gQkky3AYklXQWimT+c2vui4vTMtoKcHr3H9O8pUUIW/mG69TX72hxiMPB/l3FDLIRbfiTyNJGgeVp0+c67HfK4roVABj2UXB3hC8Go3DNBoCAhzfZtzSa8OGockMQwqa8t+tn+SqVRNjcVzdqFIW2bmwrOGJuXPXnvdmktu2DEoJ0Gh1gyIaV5e7xvxLkxC4t2TwUZHEf6MnYzVE8PqCMPRk/NZq05r5t2bsluDR3Lya4yVst9uzKYqKbUm+t1NflmUpjuNicBxHf+PMLMuaCYJok0KRDXgcewUP+kKG4zgLy7Km1lQ210+qPqFb/77TS7otcnIWWkREt8ViOUWSpIyiKLmT2P23ErxoTRDJa7fbc3g/Xq8eq9u68Zw5cwa4Jugpkc8TvLf1svLJ8QjwCPAI8AjwCPAItAQB5F21adOmCRiGcZMmTfqhfqwffvihl0wm07As26G8XPFAbq4fB6A2AyzJb4jklcrC+lpt1ZggMV1nmvzGZYhPM9XFPfGTHxz9IRgyjgaCsUoAYqVNEBJmiyZFTH5uAGO1/jcXABG9SChKcgCfhwIsyQUIr1ULuxK9oTaAAjGGVQpEIjEmkfjTlZW5dcRy//5rAzp1Ov2lVCr9q7DQ/lFZWax17txe8oAAWVBFRaKtPsHrOnenIvbNpC16J7mqlqQyrpYIzvau1ghO5SxS+pKFQfannirLqVEio8tM1BDWjGLVqiERKSlyym4XchhWzZIkbRMKQ3xeMAiNeurUB/4vvdTh9H0T/4y+1D3NcCU8/QZf0RF/rYsPMRcaFay2CsM4OY6DkqYJaZFEJReBhZZiejpcWWE/ViiWyO8aQkm7dLMyApGt9I/jZMZFbXmx+m4HGTr56IpeQruJVKlKq55+5NvzyGP3032dY7b/Eh6T1FFq6hKfUzK134l8Z5E1ZNFwqDRVFT1wChHcvSNNVxjI/F+yQBQQmt1u9HCvCNbmPAOIlP3zsympgcMKJQxtdqh8CaGULlgbauk/5xuPFMRIAXzwk73RFeUWGcMAHhkfUH1naW7YyNRvcxqzaEDY7NgB/hcugIxlAeveHbQjR0J1/QJ0zZmXN332778z6urVKD+9XqqIiSmpfuCB/V4pZdFYGzYMD8jLS3pPIpG4tTMwmUwJCkXh/M6dLxt69jzvlV/v8qWTe72ctMEjywjnvItMgZKNOffqKUnY255g4Y7gbS5R6Ml4bdEGWSjgOI61oj8usgfwaVE1X+Hi7jg8juOcU8XoOk5LvIRZlo3lOK6wrUjQhvDxBWmHiEGbzVbiLFTkq7XwNE5T/rVNxWFZlsBxHPkTV7Xls4sKz6G91Vh+tQQv1trPi6ttCsMwMlSUsHZdbWjvkyQpdJdnW+LV1Dq2xf1FixYdaItx+DFaH4H6BC8a0ZP15Qne1l8bfgQeAR4BHgEeAR4BHoFbhAB6g3T06NHYM2fOTJk+ffoNhEhxcbH0559/HkuSpFkmk5llsviJJ08O1wH8GATwQDnAEw36aHZKW9KprHy9vLI8ixRJ5CwuFDFaXRUGJMVCaKwJ5AE2mP7uFbh8Uoq43PGlh8N+2HxEabEML621qcMAAm0AlyU3ErxOoBDRmyEF6K8NDu5r6dt3fXJZWbxNJNJZ9u17OgspZidOfD1OrWYedvZARNNrr702lKKo+MJCQ2JBuZJ2VfC6s0ZAKllEBC+69pgMkbeI7HVdqoasEe4JnWohCvyYp5/ueA7goKymD7KgmKMCeKnkww8r0uLjBVKaFjEkKbQJhcHm1nIG++uvjbIXXjhYOuEZZfCOHo//ZRHKrPW3W1h1nixYX1ibJwDGcvhFVddKnGMoublaEqwrlGlJiYmruCD2E5ilBMYQ1URoVWH0sHzA/1ZzB+uLosblfBIx99lPHIW6pk1r1+HgwZyg3bv9TrdrV1ZnX7Fly9CkfftypL/nX5UH9htulsn9SYqTERVncsB+PZeblPVz4wrwehNojocu6rN/0aCuqke1AlJa8yHdrqOxq6v8bHf975eTniiI9723U52HJwZRSR0dvsT0ob3ydgWHbdvf+cKth7Az7c2bIUitBovJhGw6gEPksE4HxKhR4LF9QUteMj75ZFSqk9RNSsrVdex4rVH/5YbGyssLk23bNricJFWNFmm02QoXjB//iyg6uqTRQn6u4xw40Dn58ulo4smEHRneznXFhUdUpDT8cU/61Sd4/+mEh7tj2p7g0FAbFA95h7Is63hGEHGMfrQWedySXBuZA+OO4G3JWK6kYkviuPZFVkgEQbBSqdTxeuLJ5QuCFynfMAwTeWK14klO3rSp3V/Qkv3kaqfSlv7QHMcJUdE9b+bbWm1pmlaSJFl3OsfTcXz9euHpuLeqHTrGj3xbT5w4kXHgwAGPn7NblS8/bsMI8ApefnfwCPAI8AjwCPAI8AjwCLhBAL1JWrVq1eoJEya8Gh4ebnQ2KSoqku3Zs+cBHMeZhISEYxaL7JXTpwfbWfasFAD57y4oAPBr8mi5RPJyu7i4P8IzJr1xwqHmRUXW9q0LAbm/Hc78FgA0gwVVh0irs2kpTcdZAdJLAe7NB1gcAaAhAZY1qeYcP35u1+zsdHNc3BlxZWWMLigol1Wr2QfrT/fFF198RiKRqHQ6Q2BWrjXslXNPip0evA1ZI6Dfv5czQzon/nND/eJrDVkjLEv5SZd3pQBqCN6fFQCIQByiB3hVBTCn6Jtv8HapqSUKvT7CxrKyVv2Qcfr0Z8q3384q7vmIn/zHbtP+avFD4FIkr34smVUXNibrs7hXH/zo5J79vSIO5/Tw3/PlRyK7vpqKiQ22zHqJyTOZUpXrTyb4n9m+TsB8eeWQYz/YrTgIJawAWBkzLeWOSTs+OR8wsIemqaJnLfHQRQTvz28M6ho6TCtQdqwheCuP0Xj5Pj/b8AW/nGiK4EX9t/5vVyozcDIODIMReoOY1JfjAYff1m+evc9RSM4d1kYjhhcXL0wRizGmrIwWchwqUEhZSkpoYbduIp1AgHlV6O1GguilHIdddSPX5s1DkijKLh079qDbonve7A9P1LtCYcUYb7131309Ik1fKYbp8dub5WX8xeX7AivYuKUikQj5tjR6/X8jeH1NUCMCqCXkW1P4e3u/1nvWn2VZDcMwlYiUFAgEyI+20csXRGj9AWiaJkmSbPHrt9MKyWazSVmWxeVyecXgwYNPCwSCJl8LfLHeVqu14J+q3kX7AZ1AQhVL0fq0tv+0cw/U7kNETLeJjUVT+xvdt9vtQRRFVXjS1rVNayv+vc2nLdp76tfaFrnwY3iHgDvlbu2zX7106dIm3+PyCl7v8OZb8wjwCPAI8AjwCPAI/IMQmD59uuyzzz47S9N0QIcOHRbffffdf7qmv3379v56vV71yCOPfHPyZPa8Y8cSYvX6jjqAM1JEVHpC8KJ4Eye91mvTqOf+Pmr96exYiEkxAmK3jlUEQ/5gBWUJENrtERaAYzjAATNAZCnAeRnAohwAdaMfou69d2lKXl6yNS3tlyCp1L5aqVTucbcMToIX3SsqqkisqIgkGEZwkzerL5bw0qVL8PTTG6sA9DgAiwEoGYBkM8CkyunTt4SGh5fLDhx4tkEVtC9ysNm2Bmo0H4WGh4+vqhziD2fUfbN8EbexGAOztqclaC6IMkK7Mkdjh50CDOcEmUcV4s3/SzBdy5BLJCJOZzRj3LqcgzfFKbqiEM+7p3P4gK5l0YN6V8miQq2hXTqZ/GJVblVSdR666RI6kexItC/rJqTsCaaoDn2qm5pc0DffAAAgAElEQVQnY6exa6e+DeGE1QLWRgMLHEZJBSxdKqeT+jxQSgipBsmVC2CuzDRqjFvf+TGV7dRXQjAmArPbCWBYLvDwSt2WOY0RvARuNO7uGhlJ1c2JYTissNAubN9eZCLJJhjaRiZWWTno/N+WIO4bIoI3LKwS+vc/06K90Jh6F6nlncRunz5nbd4od69diwr5YXufmBlJm040tYYN3f8pv5d/hrHbZpFIdLSpGPUJ3n+6os1pO4BUtr44Ft4axGhTa+LuPlLMIsVkrXr4BiW4J6pN51F5pEaujd9ifHyFDbJCCgwMLOvdu7fD5uS3337rYDabJSNHjmzyGXD6rjYHU2efW1kwrqUENSJa3ZGsrU30NpdMbck6NdUXPSMAEIbjeGFTbevfR+uA1PlIqd8WfsHe5ufr9izLXl2yZEmzTq74Ohc+nncIzJw5cwBJOkpp3HChL6pWrlzp1irKtSFP8HqHN9+aR4BHgEeAR4BHgEfgH4SAVCqdJJVKR06bNu1zd2kjZdHWrVsfoSjKKpP5pWo0g6IqK0eUAxjwmuJnnl91JC9SbP6yLhRkSMG7zx8utQsC0Swary4QU2IhxhJ2BsPfBnFkiU57FhUnu7sCoL0JoIsJINYt0Tdlyqxehw9PuThw4LqLYWGCTxvKypXgtdvtAmTVUFUVXevv6/lc3Le0175vrCEGawjeDdU1BC+HJSQU+EulIWxUVCLj719EfvPNsiaVBi3NCEDVDWBG3v2PV4cd7np3Xqky2qs1a+74wfqigHJ5hNuxlOtfT9ZOWXDJXWy/ta8kafduCHuJuXqQ5TjY9/RrcapBvaqTJ9x7UyyHh+7nD6aqJtMOL9CuggHkMNF4oTEbIDQ+XU+SyMO58UtTdFXMCCsFpJTgMAzApmUwig22+YfF3eCHzLI1nBCO19iOHgF90RkwVu59fm66LqaHIrBjOxZohig/eRY6Vm3Vfjb7dINrW1lJkBbLrq6BgaT92SNviXYXHCLllBRWdnzbPrHXHfoTZRnEqB2zFTqrERuT0M+26d4F+nxdGd5/83RloaEcXzdynn580mDblqxfBe+d3ibeOWaZzk8krVEgtyHBe/p0UtCuXYN+UyqV211RZpi8WUix6y2x6xoDKXjb23KKu4ZcKmtqDd3d/+bqiIAiOuk9kUjU5Ie9Bjx4W9XDtjlzulV9fEEgtjR3mqaB4xDvRLl9rW4pSdjc/HxB8DqtkNApGWceDMNAVlbWsOHDh38VExNTZ23jLs+Wzh2RggzDILLbR38HPUezVn0bieP4TQVePYmCPHBrXpZxt6clWkt9XksqKwGgVb+g9QQDZxtnsTccxyVoTZEHrzf9Xdu2xJu6uWO2dT9PycC2zosfr3EEBgwYQHbt2nUyQRA31JKo7ZWzaBEShDR+8QRvUwjx93kEeAR4BHgEeAR4BP6xCHTu3DktKyvr0+eff352Q5NAJO+PP/6YLpeHzLp4sbsZoI8WYHxVQ0XWGgPDQfLeNe1P2L8xGEY8Xgp//uAP2zSxQM1kierTcmmInQBSBIC/w0Q9sI8r/GFQpfbU95f8/O5PDQxMsl27tvBy/fiI3F2/fqlDHTxlyuxIlYp4sqEcXAle1AZZNRQWCsMsloAWfLjlgKZLKYbROiQFBOFPk6Q/nZW1X/TOO9dLcnOjtH37fpeg1cZCUdFRIjz8Yf358xPdEpx/523Ea/AVNUBSNnUfRXo3DGBZjFx++sxdj6zsvLXPc436wt7yTWw14sSnMxMEf+0Pv2PG1Ou4TEx3mfVU8e9zFqt6vDq9qL5lQoMEbw5AaFy6/vmdD8lGtB9rvTd5XJ36e/p3k+Suv5u+fZJ8z5XvBTJKBiv6LaPvVPW1fXF5HXxwZJGkc0Q3+osHvtcZyjWiZ395WDyp/VTmrsTRNnlwoPlPzFB03FhehX08OVVPBUmzigMpuw3H+yVmmZmsM9annoLzDVk0XLlCCP39d6fvLz+E7co7RC3q9F/7dTqLXXn+K9EXI1/RPntgiWxuj6mmXpGp9MSdr8vHthtgZRnALmqyibtie9i+zPhRtLT/c8bJu+bJne2ca+cJwbtq1eRunTtf0rZUwXvtWoSCINZKoqLa16lki4qy02Sya2q1WqtryX56661jES/GbfKquBoa72hpx7D9xd2DpAL6OC4JW+pJDu4IXtSvpcSZJ2P/E9q0tACWr+bYGFl3K3NsKcmLrJD27t07pj7Be/ny5WHDhg1rkuBt6fgcx4VxHFfeEEnqq/VzF4fjOGRJYW+uzQEi/t0p+ZxjtRSbhubOMEw0AJQ0N+/WwhQ9IzRNI3ZX6AvrkNrTDIg8b7HavbXm3Ny4yHcaHeefNWsW2v9BJ0+ezOQ9eZuLZuv2Q2uElOl2uz2HJMkogiBSMQy7qWArwzCZS5cubbKQK0/wtu568dF5BHgEeAR4BHgEeARuIQJz5sxRr169evPQoUOXJicnN+jdlpdnfn/DhkQAMJAAyBcwygowtrq5JO9fdIXWFhJnvB7UrgL2XIyAqz38BaRcKArhMMbwFxbYcyOoJhUZr682ksGlaXRExDBbZuYhQdeucZTNFlxdUJCsO3VqVIEruYtgvP/+BYkREeXLpFKpWwVlnz59YsRiscQV8mPHrk89cmSM2GxGRd2aurR4TTE0RZ2tA03vUWJYpM3pfcpxFiIubkd0SUk5VFZSdplMS1osofSRI/deBvgiFGBxLkB4A4SyBQfYHg1glAFwOEBIdY0fsbOQmQX3u3NmtDjyvBwXWjBTTt/qqhOLXe675l+j3n3gAX1kWXKI+VCH0Rfdzq7GU5cDqiEyuSlMfHQf5bF/Y7Df7g8TJREB5viJ9xR1mf1U8eFXF6u6z7mZ4EWjnlo7X42r/gj0T5MwSME7wHK/yGYR2144+JzgTNFx8t37vtYjgldn0WJTt96ncP3dzktbBbsztwvXjNmoP5l3hHz3yDuSRSM+Nryzf5Z07uClxpWHF0juVY3mKmgN9WvubmzF6HWMuUqLYXbadiFEeA0RvMTnD6aO71uhJBg9HRxUbaEo4FatAu7xx+EmD16LBfAdO8D/4kVc9sQTP0VkM1nsj2V78A8HzzH+dv2cYH3WLuFX972qe+LnRbKpqfdYEMGL/j02agR9vbKUvKrPxYepu9m+zd9NDovtatt++YAQqXtd0W+K4D1xIjnk2LEOCf/5zzavydP6q1xZqRBKpceSgoIi66weKiqKEoOCykmhkG3Sm7uhXXP9usJf+XuXQ9CMEIjgPaQZtEMsFru1aHE3ppPgHT9+/A50fB/Hcc5ms2HouLIvLA589HQ0K4zVajWRJGkjCMKvWQFqiG72dsChtci65uLi7OeLvOpbNOzbty/VZrOJRo4cebKp/FqyPrU+smENqOGaGrrF91uqDm/KhqE1vqSx2+16HMeDCYKwtBiAFgZwErC1hQ/rorWGzYLTwsHXxQpbCEGzu6O9h2waCIJoj4Kg/6ZpOnP58uVeexg3O4l/aUd3HrqInHWSuKtWraqz2ELkrnONnHCxLBuA4/hNp7o89VXmCd5/6cbjp80jwCPAI8AjwCPwb0BgxowZCevXr58XGBiYNWrUqD/czdlqtcYfPFgx7/TpJ8sA+tQe+9ujBNAS3to0OOOnpX/fiWH2Ke2C8+asgFgN/CUNElI2kSiUwpUpxVzkmIuYQFjN5XzIsprfHyrT65dnOQuUxcdfDlepzvuFh19VCARG6quvVtd5uU6Y8N9EhcKyMTBQsMvT9bNYLEHXrkW8vnPnrEbsCxDxutkf4AwiXrEaFTMiuC0YwGfBcXG97cXFpZzZLLMPHnwpMivrF7+CAmU5gImQySQCg2FEEYCUBdATAPfUEuPuCNUNaoCkIIA7awv3/E4ClJUD3O8oNCdLfyYuYsiWMEqBbnO43ShgSvc9WKw9taresbQa9e6QIXOr8W565d5OU47fhAdtwcOu/hjtR5pkBMbi1URIdWH08HwH2XurrgObAkOObI435l4Sjdn20bnTG74NjOrVTdf+wVEV7gqu1RZZizFpM6V9YnuKpnR/Ej9ruELLhAruixOrxU617oHreymZQH7D71b8/pY4MSiZcRLAc3Y/LXux7zzjqt/fqiF4f39LMiB0ML45ez35n97/ZdIiuiHHaNBezYHMcOnlDClbXvX6k12Gdzwi7NPH6ChO+OefQFZVQfnIkXBTYcDNmyEoPBxsly7hYZMn7wqmaRbfXfAHN/PM/8g7g5KZn8Yt1yKrhWqLEbv3u5mK4yUXyQ96zzWPbz/Yiiwa7t71H3mxqRx7NfVJdm/J79AhRG3/+uJuYbewFNpp0+BK8C5e/FAfudyonz79xkJla9aMTRs+/HhxfHxBs+wP/t4aBBgMf3V999pHmg/OfqBy/l4hlHI7Ri3RFRhK8Yd+ekvu/D2ylugZ3pFuzGpCUxTuF6fUVVX+OOh8WxO8kyZN+uFWbfvWHNdut5eQJBmEYdjNpoVNDNwUgdaaedeP3RQZ+E9W8aJTMgcOHOhut9vR8XpcqVSWDxw48IwnRdZasgY0TfuTJFnVkhjN7Vur3tX5gjBsaJ/6muBlWdaA4zgiANXNnbev+tXaKIC7L1+cdg2tURzRF19o+AoDX8dBr5XLly9HRCN/+QABZKeQnp4uEwgEMrvdLiJJUobjuKypv0VIXY3UuhRFieqTuygthmFk7ixIdDrdyTVr1jRpTcITvD5YXD4EjwCPAI8AjwCPAI/A7YnArFmz0tetW/ecQqHIHzt27AF3WV6/bnrt8uXjA/LyXryi0YTVepMiquvzUIAljahRm57zuHH/6XiuXWdN1lZLoNzvklw98RChTJBgLM2C9tIVKNjes1x76qeLAE/GAQyurk8ox8cfj7p2rdsNhTLS0n72T009oFOpYF7TGdS0KC+3Djx5cvios2eHu/mwW0EAbA4ESDP9XcDKTNQQ3PdUJyc/pu7WLfx4QUF5AsNI/SMi5EF79hwlNJpZWQAnpAAmHMBKAohYgI4GAB1RU3Stvgoa2S5sTAV4vMbo1XEhnBdwAM9nAFBc5IR2XaMnVQmVKYRDQVx12o7lbQmwFW+/ePLGgnc16t0hQ6TKyiFKOKPuf1NBrbBL29Tp/dRBQemdHGRy6dHjZMbZ6vLi+HtuIic9xbHF7cqyhXDxuFy59Z1kIkEPBNWPtlaoMAILZOJGphT3W9w3HyduJqCRXUMXgX9AH8o/3JlDfTsG9HvX39UneP+zY4r8+d7/NR3K/oV6/8hCSXp4NzpFmYrZBRx2OGcfXqzLh5Wj1tM9yM6ck+A1vPFh1zjJai2GWQQcB0RICFQNGQL5BHFjoTSjEfCNGyE4MBDE4eF4yLBhPwoWnVyP/VWUh3/Q+3XLdeaK7Zl9S2SfDn1N/8Qv/5N/OGS2oXtYKn3/9teV6RFq22PRU3CZjKb8/HD2zcPfEFUmMxQYKrhVQ5/TvXX0C4lT8eskeJctm9Jr5sz1R9atG5FGEIx18uS9dR9anfdavFZAgNl85k4/v8jLFEXZrFar+PfcXe0u245zM+6cYHnjj8/FaIw3ej9W52eMfIMvVuQQw9Td7fWtJtqLOwutOgrC5SZjcwneVRemxOJS1aPezK0hiwZvYtzubZtD5LVEGdoaeDRF4PqazPNmDr4ivXQ6HSoYxkql0tov+JrOAqk4m6s8v1WYIQUex3E2DMOCm+u/6w6Z+kSvr9bFOZbFYskRCoVRTRFUTa9ay1rUqmkRN94gV+W0axAKhajwms+u2+11wVcT48ldXyFZEwcVcFYoFF18G7UmGvKYdmcp05AKuH4OPMHbGqvCx+QR4BHgEeAR4BHgEbgtEEAE78cff7w4LS1tq7OCtzMxRApYrdZ+Fy+GD/3111IJwBgXhSv6TNmU3UDTUxw06FO1qGO+8qddIRxU3SNStn+PUgSfIVncDobrjE37l0gPMFQD0M4M0MUIEOOBjQLA5MlzEqKjsYeazuDvFnl58OahQxMVBQVptcfDnKrd43KATCnA00UAQXRc3PlAiSTZUlb2dYBaPdiM41srKEr/EQBgGIYpMAwbXFxc1VUkWlR87pzECoDi9DMATGgH8EwxwAgtACKNf1PUEL3OYnXuCF5UuO1tFmBGBoAdi/tPQrd2z7N1BDDHsXDuFRyKv79wHCDagU1KypSueXk/SZKSvrrm718sLesvxs6p+2bdYMFgNeIdirendn5iAo7RNpIjBTTHcXDkrfe47PQnM0CiaPYRe28wb6itYv+09uKc8jBT3nOswC+VpQ00Zq/OYZLHmQsHrBjgloDuDNLAXiCPcMb0luBFCl6k3I1QRDnI8yJdAT592wTl8HajwQxWrk/cUG7T8U+I+b0Wm5FFw8nSfCv97trk15577wQicAkCQCSCOusO17mh+19/DSEKBYSMGoVTERE/ihHBy9CAPRTxIIP7GYwP750vW97/BcPLB9+Vbbj7TX2ENISds+9TuUSK049FT6LCwzms1FLJTd75P+qj4S/aX9v3DbFq2PO6d45/IXYleHfs6BUnkVjEQ4eeuIBy2L59QGpubrhCJjNVa7UyP0T8+mKNAAig6ZOdhcKIPLFYbMgoyIj+39nXQz8f+bKj6BvyD/7u6iEBGsupMt6b+yflSvAOVf9tNaHRUNKWELzNIXdRbv8Gghf5rLrzLGxsH9wq8s81J6dKseYzPYs1RlbdauLpdlE7e4tDW6xzraLUsbQcxwkxDEPKPIOT6G1JQTDX/eK0LKAoyqFW93WRNYZh8gmCqDut4JvXUe+jeDqvpr4U8X7kmh5NqembG7eRfjkMw1hYlvVDdjNI4UkQhEMN6quxnKpRV3sAX8X+N8ZBpwPRlyGtMXdPXrMa8+PlCd7WWBU+Jo8AjwCPAI8AjwCPwG2BAPLCWrly5ZqHH354RmBgoBUlVVnJPGK1kilms0hWXBzPHD48pRLgq0CAeOvfFg27lTVKVCc52fzpDBr6vw75ubmK3LyBFIGnYCyjx6zWAhsAWQRwhAWYXQwQ6nERtLi4kwF9+24+ER5OfuNtVvn53Dvnz/eXnzs3As05CCDeAoCI1z1+AMO1aWlLY8LDBT+o1eqyAwcOdO3Vq9cZoVC4Gx2vraqqiuM4DgsJCckyGo3KQYPGkJmZpvsPH0YYpVgA7ksBeCUf4KQU4KpELteI9XqaAVh3OTn5mp9e72ctKMjwB0gKBOjMAlSSAL9RAIdNAH1z5fI0W8ADg1LbvagREOIaFavdQGMX3/C3Ff9Qo+ANC7sq02p73REfP9CYlJSIZWZqhfl0BKdj5QZI8q+Gyf1rLBisRjw5b3PHHpNHSKS0hbKSQsykDNQeWfAel512iwleqxGPzBzX0bA3XQm2R3FSImEAwzlTPgeykG2GCfsnn69fcA1h4S3Be4MHb8FRcvUf70jeu3edXi5ScjiOA1L4csCBiooir2kuEz3C+nE7c7fBstFfaFGRtWN/HJX5HdgkfWbaRvfexvU237p1EGwyQdSUKTiOCF6d1QRjdr5OHCu55Pi8sbjna/SY+AG2Y5rDjNPaAFk3bB6+1MBZCAkieB/es5AYE9+HHZfcj5255xv8/cz1RH2Lhj/+SAnPzY0InDz55wzXFM6fj4/q2PHaDWp3b5+PG9sTwHF/djGZ5DaOowUfXn2XvCMq3D4+abAN2Uy4FoFzqnkf63iv1WnRsKjfdCPyEW4fEMMgq4kuwR3Ztd3fsyUGYF4rePOMYbLtuXeVeVpYzXUe/xKCV4lhmNab9faWKPQmtqdtPfkg74zlTVtPx/e23T8xh9bOuVZhDA2pTWmaJn1REMydZYEv54bsGQCAxHFc5O2+8EV71+fRE2VyU7i3JKdaIp1rS2/u+v6qrUEgojVesmRJk77XLcHu39J39uzZPVrjWfH0mUZfQuj1+r/cWTbwBO+/ZRfy8+QR4BHgEeAR4BH4FyJw3333jdu3b9/Lzz///Bw0fbPZ3PXKFfX0Q4ceKjIYXIuOOdSsAQDVtfYC0VaA0c0qsvY3zH/72uL4GSVAuJRl29MCgY2USPRUdbUsByAdKV8b8ca9edFkMo3g3nuXYTEx3GvNWdKKCvvIoiLlvWfPVioCAu7RGY0XRQbDaUmnThxz+vSPR+Li4n5Dat36RXCKi4ul6HhtSEiI2Vk0RyiMfPL06dFSjQYYgPXBAJ2MAJHWTp0OhAkEtLyo6CJERna0BQX1tgkEZkKnk+l++82fAcj2B0An3EU6koytSEw8Hubvnx3MqK6ytoGZnLIDjSH1b/VpijP8OFwnLHqsnKbFNEW9r87M/F1M0wW/Bwcv7mIw3CkW+qdwWnGghTP+AXBHQTlM7puPvHdj9JeihcEBmCgk2ZLYO054OSvPmnFRX1KsvvvWWTSgBXMSvAd6yDj9RArDMCClEtqUDyAL3a6f8OvEDF8QvGgopPLdc/l7AfLsfbf/+7aUgEQMOBYyDTnsZxmfEx+M3qA32PTYA98MUJboC3Fn0bYjoC86cSmDIDZtCp/59CdnPdlnqMjae+9B+/R03O+++3YSJIlx14tZ3CoDIGQYxwGHWbWACS2EvWO0xFE8jWUByspoQXW1TRQYyBBKJc5SFMZVV3MYTZO24GBhnf0Bao8sGq5fD5bv29cj6cknv2/VD6o5OeGy0NCdnZRKi52hdNanf1kkW9r/OaNKEXKTihlZM9QvCodIX73dhBXqywjUb96hrxXjwsfQI9XxhuZYNHxzdURAEZ30nkgkuurJeqA26EPgF198cRf6OW3atB85jhP7whPU0/Hbqh0qpkUQhEenH1wI01teXM3TD/MoZ2/atgbut3r85qxbW+TcmIrUVzYCjVkW+HCO6AsSZWvsnaZiIkLXtXCaJ3NqLfWuM9fWjl8fk/qEXWsQiKjo2pIlS3z4JWhTK/v/6/6jjz4qCgkJCULF0nyprnZ5baOd6nxPkEOE/fHjx//q2rVrKvL0daqzeYLXE/T4NjwCPAI8AjwCPAI8Av84BNCbsbNnz07Py8vr+cQTT3yAJoBsGQoL5Ys3bpxX6H5CSM2KLN2Qn2xLr/oK2YF6gLWhACTboUNBSFZWkIam114GCPDYj9CZ0dix70RER1e8KhKJvCKHnf0rKytVp0+fHt+jR48L165dC6VpGs/Pz7+cn59/n0QiyVKpVH81VgQHFc05duzY6MpK//tzcztYAPppaxS5mRKAFbkDBz6ZfuZMoAnDwmmaviTS6xdmIQVu584/JMTGHvXLyrpmb9cuyWA2Z1MsS0orKkbT588f4fr0UeLZ3A9yLrASwwgGJ6rUTIjhEYtSqbMEB+cw3377dZDJ9NplgKfKnH6+QWE5SgKnQY8pzCbhamvY5AD9Hd1Cw1Qx0bgZU9IVGSepymN/QnVA+9KsxPFXbmmRtdoF8Dv3X7UwKz9cf3EqKaQiCNYMwFZnsom9z2r7b5t5zp0Pb30Frye7k+VYMJRWUNryPDEZYCIEfgKWoEjOVk1jJBtiCwiLqyNQWcS21l5HGF3RWcpSaX53fVocfegGj9vGxkUk7/ff4+pRo3aFcRxgZTaGIEIBAwEATiCPDwDDVYAwpcAcGyo0M0zN72gasMpKq5hlGQL1E4kIe1DQjeQuGtfpwbtixeReL720wUdWDO5ntHt3r8R77lkY5ucH1UcKM0jkqfvp8DmOAieoKNzkXfPlyGoCEb7IrmFsuwFWpO51vf/R0NmGBUe/kCCCd86+DX7PJg/R9QpJpZtD8Hpj0WCz2WwCgcBM07Rg69atE1BOqMiaJ8o4T/bV7dKmJfPxhERq7Xl6qyK+lTl7m2trYHc75ODpvHxVCIymaStJksLGxvXFvrhV2DqVyTiOY04VtC/m4+k63U7tnITdgQMH6BdffNGPoig1smzwVY4lJSV/rl271uKreP+2OOhEYGvOuTn7HnkrUxQVhvJy2nDwBG9rrhIfm0eAR4BHgEeAR4BH4JYhgN4gf/fdd/OQrcDkyZN3OBMpKcGWb9v2suVGBa+v00RE8WfBAC+UAvysqLFAWJEH8HBCv35muUjUMW/vXrMEYE7RjcXDPMtj8OCPVMnJFz6RyWTHPetxcyunChepddFds9ks1Ov1fr179z6FVLqexL12TfvJ1q3vlAAgVa6GBJihBrhD36HDtoQrV/rl22xv5gPMjXKdp79/lr9M9qEqIGCEzmDIxEtKYrRG46hKgFdVAO0poTAunKZTaYZBhXiOYwBl5QD358rl89R6/ZehAPnHamwlNqZS1BSRQlEuYBjSBmIWqxastgaqWaFQEE/hJjsR2DHCkvZYBy5rzVuCY33fOHqrvXfrMKUtuOzs/FjqQG44rg0jxByBjRxeTncZesV6xjSkTDJx7k0q4+YQvLriUgEhErFazWWJKBz5ITtUnYBIXmM2QGh8uh4ncE5XWiFm7HaSttqR/zGzO/NM+WmzpjJx7F3V1rU7O7BX8xR+Uk3184995YFdAwF+fvs7lpTYheV2mwgLZQlcWFNOD/2fORdAyBJ0qJSgEaGLfi0UEjQidJ2EL+5Shs91HzoJ3vfeG99l4sS9WcHB1Q4lsK8vxHV//PH9PV955VmWogiTs3ha/YJqTquJMQn9bJvuXVCXiyvhi5S8C49/LekWmELvHLpM5yeQct4SvN6Qu7Uf9BinUre+RUNLSFFf4+xtvFqlH9rH6NsIHMdxrrmK5FtFaDnXB/1sTu7NIQG8xdld+1s1rmsut0MO9bFpzecJqTotFotdLBY7Cjo2dLUUF5qmgSQdtr5tejmtENDz7Kpc9BTT1niGnV7TNputTCwW1xU1bStgEEm3dOnSv9B4s2bNCiMIor2vxuZ9eFuGZGsTvJ7u+6ZmwRO8TSHE3+cR4BHgEeAR4BHgEfhHIvDyyy8HrV279sPo6Oijw4cPP+2cREmJfezZswPuOnPmngZUvL6YrivBe1AG8IsfwLDqxMQZ6TQ9LpGoY0YAACAASURBVDs7O83QXI/f0aMXqqRS3WWVCpa0JFOkwnX11o2IiMhoTLXb0FiFhfaP1q1bVozuKxTLo1g2wtaz50/qX34Zl1VTgI1zKbTmjOL0PHbWOjMRAOUUgC0C4HEXeg/Rggs4gOczACa3q+n906WanxvUcnmQym7vYaFpIStV7pBqZed1ImsvhTx2EEuxNsKkOcFFDyi3Cmy7KH+/RMMvPR93fHBq1UuvIRyUuSzg5kJuViPuUBBTIodP8LjMcR3Hj7URXG6WIjg2xKJQBVpWrMA4/1e+ucmmwVuCFylytYXFQmVkuLUk+5QCEbw4SXB2sxWnRELWmAsQGpeuN1RoRLhEJCDFIsAwHKx6A+y5fK7iZFVxsUWrIy599a3jQy5+rTg4OvJyuSfYpaT0oiorWQqPAkI4gBUq02qUutWXANhK4MRnAYZ2AVCrMYds+OpVDj99GrcZjXij6qILF444vKpLSyOVfn4aq1Bo9rkayWhUiAwGmUAspomPPvq6xcX4jEZKICXtN9gHvPLMSB0qIOjJVWBWScsqdL+zLCviOA49G4gUx1nWUYwQ5zgO/TeB7tXed/5EjA2OTi0EBQXtmDZt2pdoPG8+RCJCAJFMKA5JkgRN0yIMw3CCICikEkYEJUEQFlRYymq1miiKkgKAHsfxThiG5aGxEHkkEAg49BOp9Gpzv0CSZHsMwxpllRBxhdr7gtB1hzVSR3IcZ6MoSu7JWviqTUuJqZYSes2Zx60Ys36enuDmJOjQvm1K+docHOr38eZ58nY8mqY1JEkGNNWvpXYCrTmHxnJ3jlt/XT0tstYaeaPXS5Ikq5rCvDXvI1Xm8uXLM9F7WE9eJ73NhSd6vUOsNdTU7jLw1X7mCV7v1pdvzSPAI8AjwCPAI8Aj8A9BYM6cOerVq1dvGjJkyPKUlJQ6YqqqSrfJalWcYllbzNdfL/eIsGrelF1JTCsOsM9Prd4Zk5MzLL/G0qB5Hr/Dhn2gCgoqRKf4j0dGwkfNy+3vXq7eus2NhUheu10oYxjbn9nZ1/v175/ip1CoGBz3owWCTkaBIMlcKxR2DMFxDGa3XxLTdIkAyTopKsZCkmqrwXAhhOM613t/egjk8u6lRuN25H0GMtkkx5pRVKmMZf/yu3hRavnoowv29p2viK8aouyYZQIl8xdSIrEAZ+3AWQ1vsKKADgX9kq4GnOrcv+xaWEe3HnSz2kvDI0REo0dhG8OHY2nMXnhFRGvKhMBxQIWoLFQEKmIH4LzHWa2ocheU0Lh5VXVQzsTsyR2m3FUioUtLRTF9khGZBitWYpz/7JsJXj8gqGCgGlVyueZnt1qxrO0/ByTdP1JzdvMqFam+LAvoqKCNpRrKWiriRPYemvg+E0qv7j0UHzdyEG4oLReI/JQ0Cxz8smwNK+nS4cq+p+e2ZyxWPKxLqo4o1/oLLOVMaHChrql9wrKAlZaCIDQUrLl+ECBOBpyUA5AS4Ag7cB2ygXtkXI2oFxG/HAewejWARgNagqj5fWNXeXm4XCYzsmKxzthUW9f7KC+0HO4Uwsgmoqws3D8gwIIxDGuXyfS6xYt/UngTv35bd+QuauMpwVtL7v6JLFhdiE4Wx3FEPLMYhjEYhqGfdf/mOM7OsixDURSG4zir0+naBQYGnkQWDc78GIZB1dmlGIZJOI4r5TjOBAAaq9WqQZwsaicUCmUkScp8eUTYOT4i32iaNnMcF4rjuAnDMBmGYebaeTmatRWhiHKx2+1GgiDa4TguRMR0S9bck74syxKuc/WkT/02npCdzYnbUJ+2Hs9dHk7y1hPlc61NicCXGLiLhfZP/S8qfLF3WZZFX5xYPHn+mlNwrNYawaGEb8tiYk6/3Zq/4ZTjCx6GYaIxDLtsMBgyFApFF0+JrpYS2w2sp5LjOBmO460oAGh6VzqLrg0YMIDs0qVLe5IkHe9/fHnxRG/TaCJyVyQSpTfd0vsW6O8AhmGiWg95C/ob6H2Um3vwBK8vUORj8AjwCPAI8AjwCPAI3HYITJo0qf327du3z5gxY7prchaLJQEVKjKZTKP37n1gSGZm31YieZ2F285Ia1SsiNTtqx8/fkH3LVve+6OlgCGiNzHx0udyufxoS2P5qv/Vq1eVx48ff2Xu3MXpMTHJGEEoaBxXMugzMEmGONSXN152rIb4JR2kntVaIqZpiQDDFDUn+jkNRpK0TSgMMZvNpxEpBWLxHQ4fVIkkR0HTfpZLl+TaadPs13sPWZd4JkcbZKKfNVF0lVCMmYWMjWBtptU2u37uqUn/WdRtY58ZDfq2ftnNLz5OSkiaiwVdVSLAhZI6xSfHMhjHMBipDLI77+ESheN+Vk4e8+SGfSV3So8rHlJ/p4oNN+GqHknaU0eM5GnzoHLJhP/m2o0mHAiCo0TCJgnP+jnTFgt+dtPC6IorRwNIMc4JxYl6xkoTdnuemKWtZEhy3/LkUbPzceDg0sadqamP3k/o8ouFkqAAO8txcOzt97moAd2v/frM3PaKWJVx4oFNGfTF7BBis+dF1zZvhkC1GqzIl/eHcxBeyoKExYHoHAUVwnwIHD0aKETsKhRAK5VAr1oF3OOPQ4ZCgQr2NX6tWTM2bfjw48Xx8QVlTbVF91EOu3dDtNEIaA/hQUFQPXQo5CMyWaMBcvdu8NuxIyUpOfk6fccdtpx77mHLCILgAgP3d/Qkvrs2168r/OOUOrdKME8sGsotStG666NoUhLxuic5IKKJYRgdQRAKV8KpvkVDU7FagzRpasxbfd85Z0R8cxxHtbaCDymeMQyztmTeviARvRm/tcerVWtrCILo3BS55onC02Kx6EQiUYu+oPEEH3cEr6cEZWPx7XZ7NkVRsZ7kUPO308oIhUKH5U1Tly/ya2qMhu67Gxsp6VmWNXEcZxQKhVGe5ucO++bm5doPEW8sy0pIkmwVCyBPcmxNq4b64y9atOiAJzn9G9vMmjUr3ZMvWbzBhmVZzG63UxRFcTiOu3lf7E20m9vyBG/L8ON78wjwCPAI8AjwCPAI3KYI3HHHHROuXr06bfr06QvdpVhUhD8bH/9sN4UiwrOz0s2cJ8dZHCRmcbHQsnQpFE+ZMqvX+vVLW1wg6u67lwfGx+ctlUgk+c1MzWfdkN3DwYMHu5WVlU3hOC54yZJNUmOgAV698rDEyPz9GenhyLmme0OftE7P6KUstxXgUlLBLWm/W5cq70X/WrFZ8NaViY6j0lNCZzAPhr3IVjEa+oXL9wpR29di3qb7+Y9gjhiv2LaXrJSs6fIRy1nSddevg2nqVLgml2dLCNnyO6s19wGw7TABbsZs1kwbwJWqO+5INKoGno/MC2lfdSamb5a7ibsSvEZbNTbvt8nyqelzTamhvegyYz4+fVd/ZbmxEA+WRrJr7j6oDZGq6vbN56fni3PKzgoW3PW9trT8Evns/pHyclMRPjd9lWVI6lTzL+c+l2wv2EAu7b/JIKEUcE1jsDwxY5YdJszOv6Pww4jwc2tjEganV9lV3apMqePKS46dk1iqtSSwHCaLCrWGdulk8otVeUwInfrqDTUeeTjIv5OYMVfqyLI/tJTuRIwptsfDhSb6jNxqvirhWCvuF9mlmrClEIHtEwIU0ZE4KRKyJacvYJaqqnJKKKj+Y/67sQK51D7+1/UXOK1eZFn8Wae5z62+wffZaAQcEaUi0Y3KW0Sq7tgBARcugBQpZ1NTwTh8OFTt3Qt+VVUQ0LkzKDt0AJZhADtxAgibDUpGjoSbvIfrr9WJE8khmZnq8Ice2n3W0w383Xegjo+HoI4dwaFOPXYMyLIyqMhiAP7KgQCdKUCWGqLVDUtgriNRsU4HxKhRoBEIBntFEGVkqAI5jhNcuKAKmhhz9HxD+dkKf21SBY36HizqFHCiuvdegUS5q7G5ms3mYoIgRAKBwL9+O28J3uaoAT1dh9uxXf35tjaRiTBARHJ9xbK32LRFnq45+apoGFKOsizLkSSJrD4cXITrXJzkGrKFRyS4Oy9UTwhAT+0NvMW9fnt3ubSUeESKPgDwJwii1Jv8PF2jtt47Tc2B4zhUJKoAw7AChmFUnii0UcyW4txUXrf6vlPF67QIQGpPHMdFvs6LJ3jdI9qa6l1fr6FrPJ7gbU10+dg8AjwCPAI8AjwCPAK3DIHo6OjZNpst6dFHH13nLomSEu7VwYPndoqOllFtkSQiIvftmxXqC3IX5Tt58iuq6Gj88bbIvakxagu2SUtL2f9UVUVZFyx4jYiLI8UUFWGl6XLKSOuwb0rX4tNUb5sWXXtMNiBwnHVw0ARbhv4I+WX+G5LnYlYaF197XPZm0ha9lFBw8y4/IJ+qmm8qtRbiOaYMorMkgdxTuZl6IX5j1bzL4+TTE5/BkqUDzTabn81J8CJPXqEwMMKOF1EYYwXWbkT19aoB2uchW9ChQ6uCg4NzlZc6pWnPqPvfRPI6CV4nmWuy67ElQ3boEMH7+ek3xGq/FGZw3Hgb+jfC47E73nAcp/v1+hbBWwcfkvcLH0Ejgndf5teiHF0m0SPmHuvOc+9Ln+u1Sj9//yTFI2lzzB0CuznUqXUE75TXc8EvxA4z+nQJZM3SLotfvoAsK0p3HQwdvOW9C0hNu+/p1+JUg3pVJ0+4V9PUOjjIEqMJ//PzB1NVk+k6L2PWbseurCA4v/g0rSDhWKB/usRBdFYcNZBYVf9KMZEGdqNRai6vEjF2xiSUS6sU6kjL+U83h9mMRmLS71szUHvTvA+6Pf3Ap+eCg7WW2f99uB/OnNEmJJwvQQRueDhY09LAFB0NNxDRRUVArT0EUSU0SK0sEHgp2Jc/C1lffw3xHAcSmQy47Gxgn3sOLvn71xCwjV3eqncRAf3995A6ebLDy9VxIeXwK/NBpB0CLBmFExgmFuqyjIzkLNhHp0HRyZMAL7wAhZ6oiZ0xv/jinrDi/CCrv9DgPz1lGyKKfXJ9ljUmuArUbwuFwpL6AZHKi6bpcoFAENuQn623BC8awxs1oE8meQuDuKh3OUQ8ttVxdZZlA3Ac9+iZdgfPrbBMQGQ4TdOsp0rRBvKm0dF8ZyxUKM+1wFYDfTIIgkhwklsNqWZRXyc5eCsJ3pY+P2hvIG9ogiAcp1W8uZpaI3f7BvlnIxUtjuMWiqJSOI6rbKvnAM3NOV+bzXZFIBCEeErwthTnxnC9Fc+Xu9d3Z8E1dK8lalJk+WG32yusVmuJTCZLdSWKeYLX/U5oCd7ePLO+bssTvL5GlI/HI8AjwCPAI8AjwCNwWyAQGRm5SiAQ2CdMmOBW/VZQgK0YMmR+aGysUPh53uvirwvfdhzP7xdwv21B0rY62WmZNR+feWm4Ynb8Z4b6SlOkSH0seoEZtXGqUuclbtIj8hIpUrcVrRIvS9mjk5JKzpcEb2BgvmTkyA90kZHYO7cabJ1OJ9i1a9ewO++8MyMrK3dBdnYvbsWKpyRqtUUmEKgtdnuhcGX+QuLesOdMCD/XfBFu7+XMkP4nZoXx/dyXpM+pVxoRwYtIYPTv8/oj5FXtLllX5SD73upDXFe/4bbfNZvEy+9cyun1CQ4VZA3Ba8wG2JgK8CghkZ1XUAKC02oiTACLOYCBVwE2BgMsyR04cFu8Zog/dzZ+cIME787LnwlTQ3rS7x+bJXUqeF1zdiV4ERk8f/9k+YDYsdaMwkOCN/t+Zdyf9z2FCN5uIQPoXdfXC7up77YcuLJRhO7daNGwvwR6upC2r45IF5Vd87OajCCQKVgKA67zf5++2mXWU8W/z1ms6vHq9CKhX43FQ6MfTN0QvMjb98oKjqMCSIidyta9/6/5Pcb1f+WbDO56UTCZoi7jGBYYux2/tuNX5bGFH6hpkwXvv/y1q4lj76q2vr+x0/DYDcW7fx+ckENhxrJf/vDrOnSg/fVnlx+ZMwfieveGaqR8dc1v6XegLoiHoJCOQCMi+NJuEN5BQ0nvUKhAKt8ePcCwYgVEPvccFLkjVLdsGZrkjKfVSsUikZXzRr3rjuDNz/eXL3m3Glckk5iApIGO4DjJQGCz1wA3uRNYDxwA68svwwVPCd4/DnfseP5Yon1k2JGCaHmJ16RMY+v57oVJakwaM7V+G7vdrkcKx6a8GZtD8DaUT2sr/zxVIDb1DDR1v77/KPpvVADOqShtqr8v7vuimJM3nrS+yBnF8EQ92+jrk93OekseIkLXYrGUi8ViR8HH2n2CiEF0xNnxelafFLRarQXouL+v5u1pnFp/6Tp/WU/7ubZr6d5ojJysT44j4o9hGHRevK7QIDoR4MS6Ofl724fjuCS73X4eFcVDhL+n/Vu6FxsbpzVjezo/lmUNS5YsOYnaIzUpQRBhDMOUUBSl9tY2gGGYzKVLlzq+JJwxY0aC67PBE7w3rkhbFVXzdB94244neL1FjG/PI8AjwCPAI8AjwCPwj0AgPDz8E5lMVnr//ff/6i7h4mLuswEDFglMwUcUSEX6VrutekTEvp71gNypMDXSWmzmxbsUudaLBLISCBGo2PlZ4+V/K03Hyaeq3jCVWvMdStPu/iPsP5Z+KnpOvcI47/IEx71UeVcHKXf9OmX86af5cOlSf3tGxqAWFfJJSPgzcODAzUcCA0WbbuViIGuG06cz38jNzU6WySKZqirAKyvvr1izpndobKxNimESNst0ldtTtRubk/DlDcRXfeLcSZKbWB3mtG3Irdri9/L1F/ByWwk2PWap8ZBmmyhRqcK/K9iGpUh70Ig8L81TGl0JXoB8IUCQHSlhAd7mAAZcA9gQHNajJxuXnhdiD6GwIklsYWH08HzAiboPk41ZNCCMncpe9G9k0SCl5JzTxqHUWIAfyPlWOL/zu9ZSzTXyheOTReWWEmx610XGA9nbhTH+7ZndV74WJvvfwSzq9qW51CwwP5kju+g6vmMdrUac+G1DFCNSmMgNC9qLcBZ7QnP698OvLlZ1n+MZwYvCnFo7X42r/gj0T6vxBK44YiQJfd8KbfFfyuhJDIYLaz4COAjelRjXRfYAdmzLTxL/qECsx48f/JHx1bYgYaCSPrnkkyi73kT2XTg726LVEbEgDKWPnA0S/u/ZP859tjn4zhemlh4b9Uy3DuEnNK+/Xnl14UJQuRK1iFyd9T2kRk4GnKUBLL+ASKAB0l4AEBMIZSkpUIxIXpPp/9g7D/Cmyvb/32ckJ7Npmzbdg7aULqCMAgIyRAQZIjhABHEP3CL8UF8H4kBFBfV1vA6cCO4JgoJlL5mWApbSRWc60uyc+b+etMEQ0mY0Lej/nOtS2uaZ3+c5afM59/O9gZg69WwwjMb37rvTcqKijLKoKMOZZGoXX3zQq8VGZ/dBu0WDtm/fNn/fH36QamqbaGziPIxnOQE7cRhgnxGgugi4R6aC4513AB5+GA5GR/uOKG5u1GR8/ul43d1pX3XZdsVzDiuLZiXz8qSrPD/MC4Kg4XneQRCEM4lfZ1coAS/qp7shr68IRF/z7ej1jpJKdfd8OhoPy7KxJEmeE5Ud6Pxomm7xZs0RaDv+lg8WfHV1XVGUKY7jUgR0HQ6HQFEUAvIdes6yLNuI7puOItv9na+vcp77J1h93Ptp9+cM2puzsz3t6V/scDhKKIrq7d5/VwGzL81C9Xp3Rtl2Z3Swv/Pnef7kiy++6EwKu3DhwlgXoL3xxhtlsbGxw/xtp/13PWsymQ69+eab5vnz56tQFK8rohf9LJC2/q1l/+lg17UuIuD9t+5QcV6iAqICogKiAqIC/x8rgDIPFxcXv6/VakumTZu23VMKhmHCq6o0z11++eOqtDQ4K7EWiuZNVeRxKAoXfY2AY7n1GIlgLWrnp/r3ZIszPnD+QYxeR/+i8gjwDlIOw9c3fiYdqB7Fb29djz3Z+20rynuEylRWso5ff/20fu/eqx1lZYO8Jl8KZMlmzXqsV2oqf2MgdUJdFlkzpKT0u2PfPine2DjECGAhAf5Qv/HGzeqMjGiJRJLg+Kjmv6RLT1f/yJrhxdJbVcuzNxh1VBLv/j2K4EVQfYZuLjtMOVBKEAnOqN81ja8QHGmESlMrh6J7P6h6UjEl5la7Qj/ciDx4kUUDQB8tQDIOIOMBDmAALXoAyhAzZHv8gHtHKVPydVI2nITKw8fposMGfW3i2DbIK5EJvgCva+wI9L6+Z6Hyisxb7E9uma220MYzf0/f0P8R6y39H2uDboREQNG+VtqENViriXuHvmT54MASxZTMm+wK1TDjTXsNpV7Xo3CNFk4dUZMFE5rxl28a0GfmlJqUy8c09Zk52e/j3O1J1lKsrceVAk8TmviBhuStNM5v3RxFSpsp6/gwxv6Qjm7abSUktkv0B+75LrW5kaAVSiUIVLME73uVnVVFEbTVJiGa6rj5e5fu2vnEKwmuKGJkA4EAb27vTLzkjVejCwbu1991F9R2Bngt60E2OhGkWf2AN5UBdupP4PbsAetFF0HF5ZeDAfn4eurx6qvXDX/wwc+7DE4RRF63DlKsVqcfMGEwADX1akLiUABJyHlMKhGEl58D4AGE1EYQGCtgSiU4evWHuklzodLb2Fxj/f67URelGGr+yo882RTK++t4a0r4D+Wjt8k08d+4t9uecTsZAE7601+oAS/qs7uhqMViaVEqlef4CfszX29lOhtvd0KizsbbDum5YI7hu7drsVhOKpXKjGC1CbSeu5YumIkiDVFkKIoGlUgkdpZlUzmOQ0C2HsfxCJZl1e6eu4H2GUx5ZF/ifBsmiPBg6vtTx9ve6SrgtdlsNrlc7vy7ItirPYoY94yU9nIflHMchyJDz9KI5/leOI6XBdu/q15HD1W62m5P1L8Q/H3r6up2f/jhh+c8xEOwlyCILIZh6l5++eXjSA9/7ATQfbp3795DhYWFPq2QekLjnuoDfR7Iz89XSaVSFcMwMpIknQl73e0v2jV06tpT4+qufkTA213Kiu2KCogKiAqICogKiAqcNwXQk/hPP/30nfj4+D8mTZq0z3Mgdrs9taQkdcHVV9+vcQe8CNiW246RyKIBWSwUNn1JLU5/34x8X12A1x1MomjfVHk225Y4bFi4nq7Bbo9/ldtm+BJPlvWCxEQZlh85RJigm+WwmazYkSM7TSbTGNrhiKRDIU5KSmHE4MHpTgBktVobP/zww3WhaNefNpA1w8aNG0dfffXVv+7YcfL/ysq4vNOnkxiAPZq3335fyM7OxCysFVx2CwjkonY9rSvQz1xevO5R1MOVgyQXh9/G43gU38SUEc+Vz8QfTH3F9kndCsI74LXjAF+nAFiUAHoZAGMFULcAxNK5NzckDJg/E1dS9QoEeG0ypW3fY89SWEyKRSKTYAZCZ1h6zSxpukri/GDtmWTt8c2z1GNSZziQB29R/U5y1aFnFE+PXW1SSsOdUBL58BaWf0MtvWTN39Ye7fYNiy5+2/zBgaUKJ+A9+LRiSm8EeId2DHgbyigo3qsGm4kgVi/tM/TaK+pznn2gTJOSGPCeQSAWI3AwPbwsedym7VFZCjlnMjZQh8xGycZ+Gpq5bVqtUjHM+NP0//WTU5NsJpOcw9L/UAnjrsbJtGEsa7URUL0XYm1/GZKS6pvdo4j/XPlRXMPnP8a/vbL6RHJynfnhhyFt9GgweEbiIouGikSIivuLVMy8GnDaLEA4ztnlQAn//S/H3ncfewhZISxffv1wkuTggQfWOIHu6tXjs2Uyhpgxo9Dp/xuKC0UUOxyAr18PObNmAVHXClSrGaMwXMDe/S/wuTxAQQpgfeIBLHaA3X+BUMmA4ban4E9vkPfQoYxeuzf3jbgz49sDoRifZxsvH70pSaKMOctnuyN/ztraWiVBELxOp3N6Q7uu7gC8qO3uhLzoOHGoPmj7Gqev17tjXVGbCNRjGBaN43h1V/pAka0URZ31kLIr7flT12UNgcr665fqT7uuMqGwnkAwi2EYQ3fZNHSUjDAEgDck9gje9rU7kO7I4iVUDx7a97jQnbYn3XnvXgiA1x3gut8/CxYscEJIF9xFX/ubEKyjNgO5Py/Ust5ALo7jKKEl6TlmFB2N1hgAYhmGKZdIJLJQ/c7xpU8o3t8660MEvL5WQHxdVEBUQFRAVEBUQFTgH6cA+mP3o48++jAtLW3T+PHjz8lmb7fb8w8fzpt3ww23aF2A1wVrkacumjD6fmvz1yibtfOKlibyb+btbP2x/n+Uy683WZ7F3Zj4lHVc1DW01VqjBkjEPq1bgts4A6ZnKrG3x78KZkkjxMqSOQmn4U6d2g+C0NfG80qfXqr+ih4eflLRq1fMIavVWrVixYq3vNXrCP7424e3cmcD3h29JZKIfhSVM379ervkgw+WUenplMzlsYsgObK/cFleFFt2n/mD22W1sKZmueyMD3L4JHZR4vMEQfRjCcJGPnPqBhipmcldHJ4vrG5cxX5S/Zz8bIsGFMHruiw4AAqaRhK3/Zt787t5A+Zfewbw0jzNH33rQ7L3XXdaJCqVUL9rLzk7Lo9LS0x3RrZ4Al6XPYPeUo0rpWGCK/mas0eBg01lX0kLy789C/C6Q2EUyfvx4ecVOVFD2OUTfjTWM2pLhxG8rmk4LLjs0QlD0nVh3Lida/6QyCi/vQnd18uqbyRlV9yWM5fh/k66xrHYKwQhRP722Z8/Xb86s3xdZgzAzQaAJhyGv6SOHpqORaisAg4s1kLrBH3hL9zYG3P+yr/z+gZX24ZjJyNrnnw996K+P/yFvHXj48GRnw+WxERwgmgEUxEU/eabgSk/HzEl9daVwvXX8wLGynApF4bJ5XZu+XIK4uOHGRgmLOzhhz9zgt0VK2YNl0ppi1ptg0C8dgPZy+6WDQwD+C+/gGr/74D3pgCuHgIgIUEgMICqJoAPtwIfmx1umn4TfzIqynjmKOvvmwdkFB3qHXZvxhfdAnfRfL4qu1R7ypH3gUwmO+San+fxaWSTsmXLliHNzc3pKKtgbGzs0XHjxh2QSqXO/dJdgBe13V2AJVTQ0p/xcBC9KAAAIABJREFU+VMmkL0VSNn2o/iNDMOk4zhK9odVuCc/8rMtFOnc5RMhfvbVI8W6Ckldg0QQB8dxr9HNqA8MwxgEPXmeb6UoCu1njiRJ5POrxjAsRhAEK8/ztSgPGFofd1jpK/I72H3lcDj0FEVFd1Voz0hr1J4LxguCoOQ4zkaSpPOhq/vFMEyURCJp7Gr/qH6o1tHbWILV1995XQgWDR3B2MWLF6cuW7as3HMu/kTxosh2z8hVfzW5kMsFYVuB9EvtyTl1N9h1zUUEvD25qmJfogKiAqICogKiAqICPaIA+gP4rbfeertfv35fjxgxosSzU6vVOmbbtsuuu+++yfKY5FYlsgS4Ov4BG7Jl8CyLoKQrgtfdgxdFpC47ebMK2QTkqYexCPA20oA9V3EteX/SO9xndUuIdy5bIZjIBiyGiuftNoKdt/EK6bzEF0y5qlGMe2I21KcruZt7wjd/krj9b9gqa2aKthxloH7hhRfeViqVZ47f+YI/XV0MZNGg1WoR9GtPdBP74O7dl2JvvXW70tP6IpC+zObN4RiWLGBYL4wgaJzj5O1zOgkKRaoJgDwDO9uSrLkD3nN7ih22KnXA3fHa5HwdxWgIqN+zh6RxKR0zZozz+CPyor30aJUsLXOQFfC/2+58zDxwplI58CYSBwF4MpwllOlnRU92VP+UhbOeA3hNzQQwVhzUUSyyjADWjuOPPpFP1AuqqNwB5oSxUY0XvzCyCif+9g32bJ/etC8DUyocv7/2bnjK2OEtzbW1ABjG5370dfw8HANFWJhTR4fZplghcGCZfbV58wpruK31GlwQ+pkBaCH6yqeV+bdNwSNys502xo3790PxZ9/xk1+5fU94apLjrD7r6rKNL38a+cj8/+6SyZDDAQCyQ1i/HpItFlCVloZFNDcLrEplqouIANn48aDs1w9YQcCIPXsErKUF9CkpaXRu7ikEUc5cpaWJuvT002dgciB7x5+y7pYNzc2g0moB5yqAkNmAmDYQQEIA4BgIp5sA1uzChdOmCD6x/2iHSg1CQmKjpa4uXB5mtxhnpm7yyybBnzF5K+O0aagcs0umjvvC9bqnP6fnPUjTtNRmsylcJxe6E/CiMbk+tLoSXoUiorOrHqRuWvlM6OUL1AW7dv7U8wRgCOhIJJJYf+q6yrAsCyR5ToBaIE1ccGVDBQY7SxYWaB8oYpfnefTUED0oQ/uqU9HbywuBJpQL5d53JSxz3ZMMw5ThOD6M4ziLVCo9x3eV53lCEAR5V21D3O4/1pdOwWy+nkgCF+j+CGYendUJJtLWlYgNx3FDR9Godrv90IoVK5z2Jf+my2VbcSHOqafArmvuIuC9EHeBOCZRAVEBUQFRAVEBUYEuKYAA7xtvvLFq2LBhqwYPHuw1oVl9vfnTSy55nihR/Kx8umTWmQzSqOMneq8xuWCvO+DNUw9n3QGsezmHo06+tHS+fGTYNcKoyFncJ7ULyUF58dig6AJBzath6s9TsFaHAZ7PXGvpHz7JXmTaRbond0P9uke8Wjgj5kro9qdpJ/l3Erf3ZMiiAEHn21IftV+cksBjGNdSXV3ddPvtt/+qVqsbXRF8vuBPl0QGAASQCwsLh7a0tKSpVOHZHDczrqzs8YpVq4i0YAEvw1RRDkeJXCLJcTCMnEKJtXleygmCAUiSpSnq7CPofwPeRoTlACDSS3S0HY8dtjolPL1VGRNfFtkildvzHriT0bbUhNkoFWtTaiyBAl7OWCKXqhulpKoNCDOtLMbYo2lCleET8p4FeFk7Dlu/0SY070tVxWiACIvgW8N666s3cwQc6h2NNRGK6PyCVtqyi0ifVKkf88qYil+m3jYwKj/HnDJpbH30RfmtqH96/c4+TZ8eiliz5hVZZHQc29JUR1AyGWAYBpl2G1zPslgajiPgC8dZHr7CSOEwTgDPXydg2I04zyfZARyQdcv/qH4Lb8aActrUgWAzwKHnX2EnvPbwLio87Iy23MnTKseBoxn4gQOSx+7/3xkblPbo2CiNRkbhOImfOmV2lJZCS3w8NBYXQ1xEBBAYBnhcHLRceilUdeZv29X96au+Xg/kunWQe8MNgK3/HGT6I0D1TwCsXzKAyQ7w+0kQdrRiWKlcYEdEwOmroqOaThjSI3upqw2Z4aedunf3tfzwHJ1Uk3i3t348o+hRmaFDh5Z89tlnsyZNmvRddHS0vbsBr/u4QghFQhKV6m+UX/txexSlKdA0jaFEXoGCuWD2gadewVhTIN9bQRDKe+p4cTDzDKSOC6SGAgyitnAcV2AYdtZ7cgj3aadTQw8P0F4K0Kag2yMLO7KXEASBwjDs7Id4gSyeR1l/779Au0A+xVKptILnead/cBBR7z67PJ8PftDgli1bVuhzkJ0UQMAT6eP+wOjfGr2LZEC2FYE+HOuKvoHU7em9JALeQFZHLCsqICogKiAqICogKvCPUODhhx/Oe/PNN98dN27cq7m5uV4jAS0WS96ECTc+p1YPDNjb1LsIAjgctQqGaZW2gUYz5OYmgkJBYZ+XfILlqAby/9m9EJ8T+6QlRzWA32L4HXOBZSUZJryYtd6IALKrbQR7OwK8BeETaOQPjLyCcfyEgqIwvrXVaP/gg29O19SUWDmupalfvz6vI4/cKVOm7D927Ngoq9V61BP+hGoxT58+3au5OeOxdeuerEJtrloF6Z6AlyRbFBwnFTiOckZ64jjp9YOkzXbASRbl8gFmu71OKQhWCgDncFxJU1S0rT1Y+MzQS0t52803f9ICcFAFIGAAI1sBZhgAvEW6ttk3XHLrPSOipozE1alDbZIwi6S0qMwxOzGPS0tos2jweQkcCKZDalkc7/a3tACWcgxI7QCTryjgswBv4dqoAdbDmelTh5Oafrm8Ta62127bRWz/T6PA4gs4KNujjohJtBNxCXaMWCIYj67UyKQqgeUZcNgtzgR+MpWKV0eGC7WllYQgMIUAjSTAMwkAWhbHaymKYvF+/M6IWLaCUkrk8Je9oOkP+E8VwEVmgCdzAC5VAvTnAWxY1py35f3uGYs7M48JDC7QDqha/bl58NMPHHQB3taFr1108A+B1FdKhOgIvbGgoMTw2GM7qux2wL77DvKQv21tLSkjyTBCqWy2vfIKwJ13wpEHVkJOeCbwPA54ng5a5o8/v4AX2Uig8c6eDTjLAqz7HOSHtoBUgQPmkAAYMwFgKoCFAdZ6Euh+p6DhwVQ452isz/3ShQLvHJuR0Yolv+xu0+BqzhvgLSgoOLl27dprJ06c+H1PA140rlDAM1dUKrJqaIc36D0DR7Cs/bj8GRDbWTRlVz5YIzglCEKYVCp1JtfsrstdLzRegiCSMAxr9oSSnfXPsmyjw+Ew9GSyte7Qoz0pF4QSriNoibw2cRz/++EUx6Hkds73zu6+AoWcaC2RZ2h3JodDc/ZmQcDzPHq4EZQVkDcdQ/Fe4M/6dOU+96f981Gmq4DXNWYEPjmOQycDUpHX7L8xehfNFQV12O12A5pnd987ge6HQN8DAm3fs7wIeLuqoFhfVEBUQFRAVEBUQFTgglMAeZG98cYbH1xxxRVLevXq1WGk3bhx076XSocxoZoAy9ZKOc5ACgKL8bwFz85OI+RyAsdxitcbTdyNG2dIb0h8wdhHFkd8XPchjgEuIM9fzyRjrihhbxYN81NeshQ2fk2lKLK59fpVVLYin38p+3tTbbnUfvfdh2uVymapTPZO8vDhyccqKuojk5JGOkpKBEls7ClVv37a693hj695I4CEEje52z54q2M0Gids337FNUeOTHAC3oIC5AYAZ46wXnTR233N5iiLRGKXkqRDYrcrMZK04xRlEXbtuvuwe5s22wKnL5pc/nI5hgl4VtYX2fX1AyqamzPPOVKKyjU3/6g+eDCitc1zF102AqCVAJjZ3PH8qiWxw35M0vVpCQuPa1CXhvetiM+f3BQmJQlgHRiKcgWizcPU68U6MFX5Y+lxE9gzvrbI5qHqC0Jw9FtaClLlOd6G7u0YWYHd18xYwWHBo75/NSsvXRaZcPXtNpWqVmWJ7dXqKC9RrJv2G0mxd4CxqQ7DMJyPSM+wt1bdQUVHHGJPV53c7WpPpSrUKJU/xiDAXV+/ud0PVk8CPJsAMN1NAzSd/8UCPFcJkNoO1xHwfjsGIFYGUKdBEE1XYOQGzE9TRuWOsnN0NaU/tEOCHypr6T2qX6187iSnN+PmYcsurjDMdVCWOCo6ssVkNh8kx437UL9o0Y4qF+BtbAQJTevk4eEN5hUrQCB6g6FYCzGZY8GOonZr9gDZuwn0D0yGCk+NXf69Mhkyiejey92PF/W0aRNIfv9BIvkzXJCmzhEEiYSjKQpoTgCs5GWAD4fCwTD5mc3WrYPbVd83dmPN8CMRERFevbVR555R+jabjaJpWjZp0qQ/0Os9GcGL+gsF1KFRGC2GNSO468+HdfQBGnmkItiLrCLQONphMDJO7dLnXZZl1SRJnkmeGOoF70ivQHVEEJNl2WaJRKIL9Rh7oj3XGnZ1vbyNFbXtslZA/4YSIIdam/aIbLs/+z7UfYe6PRQp3B3r6TnOzgCaC2QzDCNvf4/4QxAEHbKjIAgC+S2jK57jOBNBEBae50+he6inoZznnEIFeEO9phd6exeaVQPLsqQgCHRPvud06Rfehb7A4vhEBUQFRAVEBUQFRAX+/1Rg0aJFw1auXPnBnDlzHkJRbB2pcOWVM9/h+bRYhgkLAeTlgWGqKQwjBJoulwkCg+XkZGFy9LECl/GNJjM3b4ML8MYTUimCbG3H+92jdZG3r2u8CPSmKvI4d29g9DMrb8QaHNXEvakvWt+vWKSarLvdLmvoZ7ntthOnncap8EFMcvKc1rq6kzhN97O44OfYse8kNTUdXe6CPx3p4vLupWlayfM87m774F7HlbxNJpON2rFj6qzDhyeeE904a9Zjw9esedaZQMt1abVVioiIarnNFsbk5GzJ+/XXu9xen5TdVm7dMfT/yZOXD/vjj+lF9fXpXgAvApTvRQPcXw+wpc1TAEaZARYnATxSAxDuYddgxwHWRvwd7Vtguvb2P7K/uOT/tiPPW9izPhkcFhUIgENYlAEGja8C3LvnbfiRx1JTB2/TqnMVzj4M+yxk1alxekPmU+cAyw7vQocFh40f68YmGTPjp99lUSoa5IRcittam+Gnud/wjcW3OgCGMgC7wwAO4AT5qXDRsLuObt8+148kOB9pAdIdACPbdVuvATB6gG93/TaEte3H4RZdwf19IzP7cBhWqWz5qwgja14+cPns1blhL8w/aP7ud+2P95/M5nWP2/DGGmWEssVM0zipUDzuWLv256JNmyApPR208fGAm0zhspMnW9myMqFpGw+quGuB0ESA814TBICTr4Lw2m1QFBbWBkzd/XsRiImKAsP4bo7ydffjFQQgdDpoyc+H2rs+kgzNuF4uSHCjneUBk0uB270EJO8VwKHEiLZEct15VVpiVdXmaNXmhlGfq9XqrZ3dqy6bFJRkLT4+vmjs2LEHeyLJmrcxhQKMoKPEKNpMJpPld6fG/rSNQBDHcRGhSjzlrU9vMBf9DEVU9iQY8EePUJcJpSVDqMd2vtpzOBynKYpKPF/9h6rfnoqs7ayfQN+P0IOS1tbWMqVS2SsUNiGBaul67/u3RtoGqkcg5RHcBQD0X92FYFnD83wkgruh8rT2VwsR8PqrlFhOVEBUQFRAVEBUQFTgH6PA4sWLx7zyyivvP/TQQ7d0Nuj09PQJx49Hzzl0aFoIEjo5MJr+JhLD0AP7VpJld2gWLLgXT0igpILAYWbGJvyneIFkTvx/LLmqgdyS0vmyMdprHAjebmpcK0WWCzPjH7K5+/I+fuJqtasMmocLBC/q/a75g8qnFMiL9/3KRaopupvsyqbLDG3JxtxBnhNoRgIcVLbZF4xqvfbaPyLS0mBeZ7q4ogJHjBjhTCL1+++/57onbjp58qTm0KFDA81mcyKCSjk5Qy/l+StiT5wY1drcnFhO03InVPQGdz377dv3t3iZzJS6b9/0dsh7NuCdOfOxAYWFN5XU12cEAHgfSQJY7AXwfhQFkG53j/YdOWlVVtHVjxUbDm7XRmjCUiA1j2tR68xwbA8JxiY9DJnsHdiydlxz9OkUJX5ciQNNWKghLS0Zj3UIhDvSO/XHl/rriMYw3WXjeU3vIXYSN0mr9xfzf34EDfW7UFCiVQnAEwA1jE43u6qhoY+f0YSutTcQAMhKItkBcKUX6woXCHaxcCvRBoKnGACejwf4LA6gbN+V16/I0fVqIFhjq339vmw5a59DEJYWJW5lcV4q5TH2Wfz3je/ukEpBWLcOUiwWUFZUqMKbmnAew8zN9Rm8IueutkRs6HIC3hUgvHbr34DX5d/bty84rTL27AGyqQn0k71E+Yb6zag9ahhQsjj09f0roC93kUajSjLSM5IelzgaALhSgp3eR10vk2CdRmj7OzbjrofK0QMZlEwtS1PhTHyDwO7W2gHSRjrmtJUlBgIuX6VSqTb6atP1sEWnO9uj2jOC17OcKwEMCponCELDcZwGnV5Hx3oD/WAaKEzpbE4IdFwoUYwI8iJwgON4ta91COb1jqJ1Q6lnMOPq7jrdYcnQ3WPuifZRJDZJkpE90Vd39tGT+xdF6pIkeSZin6Zpot1POOCI7fORuFAEu13fie2+wyyGYbEkSUZ1vcXgWkBR+OgQCkVR4YFY7QTX27m1RMAbKiXFdkQFRAVEBUQFRAVEBS4YBW655ZaJn3766SsPPvjgfF+DqquDjz/88PlSX+X8e/1/0QCHVABNJACDr1x5bWTOoDSSlBO4lbPAkoOPYnNiHrH2j5hob3CcxuYXjdTo6dN4tDSRfzNvZyuK3nVP4jYq8ioa+ey6+nYHvq5yOcph7LLMj2w1ZQ7mzjt/a/AO8lACMsQoIpwUb9asx3qlpvI3epsTAkAbNmyYkZWVdQxFEfE8bzSbzadPnDhx2cUXX/xZSUlJdn19/QyGYao1Gk1pnz79daWlwy8iiFZVnz46OUnSZEtLgj0+/rjSM3K3Iw1HjFidqdenav/6a/guAAR4SxUAJ/ZLJDbiqquezdm5c2ZlZWXfDqw2OgKUnhYN3qN9swdcWtB69fxa7uiutPp+i41aTaXKqI6gGVJKw9evCnD5bUWg+Du52DlzQFG46HS4RNYp9EtsLtWdjkw/60EC+tmo/V+lH95tsurlPBaRrpASVDhnONWvsWb71ZVtPsJtvsEAnbff8f70Vf/chwB/g+CXYwFWJgNU7kXtX3XV/+VGLbnMsPO19dG8I1xFyNRgrY4T9Cci6IypNQ2DqT8Tnrz35Z0IkDocgCkUILz33oRsi0WuPMkeI2F0FZY6wmpBbVXvBrJPC+jvn9Rm0eDuh+uaC4LAr74Kwm1uUb7+3YddL7V6NUR/uUfRh9cI3GsPfE1QPM7JGZwLUxBslIYMQcQ/wHtvLNWXWxKVAsf9znIwMF7ZyCOwS+Ph38pkMufDla5eLsA7adKkdVu2bBnS3Nycjh7K6HS6Py+55JL9crn8jM2Iq692oKlBdgfoAypBEGdOQaDXeJ5XCILQEsoIt56EQcFoKgiCXBCEyO6AvJ0AXj7QCN4LXUeX9t1pyRDM+oaqjuuBSVc8fv8NgLejRG6h0tlbO6hPlmV5iqIIu91eSVFUPPIzDqRPnufDsLarR5JousYmWjIEskreyy5YsCCKJMmsQNe86z2f3cL5fg8WAW+oV1RsT1RAVEBUQFRAVEBU4Lwq8MADD4TX1taO/uGHH568//77H/I1mJoamLtly8yBFRX5zgi6rl0Ilt3ZC2BDNMCo5nfX3BXZd3gvilJreBA4jDFbMbrKwCmMdh4HDhyElrVTGeckDgtmDKWlnO3mm5lT/oDA2NiTqnHj3m9OSoLnPfsqK2u97fDh/aNiYvLp5uZ4XqFoFZTK2objx7faKIranZ4+8Nr6+tpesbEZDY2Np/R2uzr22LGfj7tsEVQqjujde1f0wYNTAop2mzhx5YDKyn6y4uKxuwAyBgPUUyRZYJwwIaHVbB5Lbdlyc4l3XToDlO41vAPe3lmTB+VflKz4sjynFSbMxmUSo1SuMUpbVNFm+GaFABNv7Rzw+rFYk//4OF/VYiCNkRHM+kFzz/Icvnz/J/3Lfxpae+xYbhOAAwfQcv6soR/dBljk7IcAbZXf1gE83Qvg1D7IXJMMOqMqMv4vbVy/OC5/4kgQWBJvLCqGhsNVrWNfnXfEvHDlSFXG61VVFlAxAHhOFBhcidRKSrRhr3wdlmWUmgl1tN6ai5KsXfp3krWOAC/y773VLco3wEkFVRzZNnz3OKQe+w1iaLtScv83X/KqSIljUfFSyXdVW6Wo0U8ufsJ0ba9x9Bdlm6Rztz2tdnWEfn6Rri87ev18TbVVj7uXe734K/mP45cbw6VKwc6SxNPLPzghUUQvdtW12+0ZoQK7rjYR4GUYhlIoFI1xcXFVLMs6bWF4npe5R+V3JhSCVgzDWJA3JYZh2mAgJzr6zPO8mWVZs0QiyWEYpo5l2RqpVIqeXiSFEhYHteh+VBIEAflUazAMq/SjuN9FQh3B2xlgYFnWIQgC8U/Q228B/2UF0RqRJEn9k6d1PiAXx3FSnudRUsRGFP1vt9sZHMelMpnMLy1R5C7y6XVPyNdTayAC3q4rjU7udb2VrreAHoIyDGOiKKqBZVkVjuPoP1nXW/avBRHw+qeTWEpUQFRAVEBUQFRAVOAfogACvKWlpZdt2rTpwfvuu+8RX8OuqMDu+P33mzPq6rxZAPiq7e31kxTAM4kAUv6jDTfE9x+aj6Fj2ChqjgQHbvmrDHo1MywOGBgFFmskY2g71ccWTE/udU6dAmubRYN/18SJb+gyM0teVSgUZyIFrVZrbllZwsMbNqhsbd69bf6tGs2HsSkpW2QUVenQaCYzVVXrM+32K0/bbAqmoWGzEuC1MoAX4r3bIvg3HlQKRfLGxpZEnTw57NixYzIOx5/oxXG7NTiuYxyOql2dt+QNUHrW6MSOIHNNCoxPjYSk/hyK4jWfPg4Ou60KCib576nrZYC9aw8lZ+85rPphzeLi0aNX9VYM0SvcIe+MXW8VbFt9wzG9PlT7z3+9fZf8VAuwoDf0frEOLkuIgsS+nCKiSiU3nSLSIlsdQ2YMZQSeh51PvwYjn3rg4NEXFwyC3MPy6ByMjY5psHhLpPbKK1cNmDx5e3mfPvUtnv17JjzbvRvIlhbQT2qP8vU93tCU+PZRSO21FaLjaMBYTCuLffdj+I7eydaQVewNsXMFXGFgFh94XfH28MXmFcVrnB/cnsq/5cw9jKBvcWs5cVn8UGZVyU+ylwrutcze8oT6P/1vsg7X5TntJwx2KfX6ylcNZix+SaihrksF5KX9+eef30vTdDSGYUxaWtr3KpXKTJKkMHTo0JLPPvts1qRJk77rzKc8FIq6Eh2Foq3z3QbyVWRZFiXBOtATPo/BgjJv9RwOh14qlUagCDdkj4AS0fVEEixva9Zuz4BOPQR8hP5874EO5uO8r0MBztER71ACoVBEFQeqeU/577rGhe5LDMNUoX74Eui8gy0vAt7glBszZgxZUFAQhWFYIgKpvlpxOBwCAvjI3xxFevsq35XXXQ81CYIwsCwb53A4rEqlMqIrbfpTVwS8/qgklhEVEBUQFRAVEBUQFfjHKLBo0aLEAwcOXLJ79+6b7rnnniWdDdxut8cdO5a+cMOGe0J8HA9Flb6r+2jDgPR+Q/riKPEa8uYluVbSWlIJyc20E/CiqwwwsCkKTK6Ea8EKHSjg7cimobJSePmrrx500PQvagB3/9aRZrX69fiRI3XhVVU/UUVF08oBcq0A78cCXNkEwGIAnrYIgc9GLjdIpk9/vg8ANFutGp1E4jB/+eXb0QBzawCWdwm2AnhG+w41AQhhbT63NA5pTRjEazggeCIrokY6IIaT1kemtWzuf1Vx4DNpq3HN9teH/vLRgwdNpmhnYq4ZNy7pv3fIuFpk1zD6z++ybIUq894d11QDyJyRlRfW9X04wI05MHaJGUU3g8BiCPCGJ2tx+OlNfup/rrUpYqPZX+94VDr4oVuPFG9cmJk0m8VBb1dJ7C1CpK7R4plI7bvvRicJAiabPr3wnIhs94RnPA+EVguGiROhkiCcmQN75HJGEs+CvNkM4DXNUqWDVpH5n3/K3VC+kohQq5j3T319VgTvrMLH1d9WtkX1DtHmsChCd2P1bok74B0fX0B/U1FIrRmz1Gm30mRTSRx4pHnlypWfyGSyX0I5MQT2UHsINCEv7YaGhmye50mpVGqNi4vbp9frs3r16nW0oKDg5Nq1a6+dOHHi990BeN28fZ0WEOcLJIZSW/e2UAQygnCh8AnuKILX/ch5MPNwh7xovAjsuntTtic4EwK1gQhmLJ3VsdlsNrlcLg91uz3VHgpwJwhCEor+Qpl0LhCwG+yDBG9zDmVb/mj6T4e7aI4i4P17pdu9dMP3799/Mj8/XyWTycJRJCwCpuhngwYNCrfZbHa5XJ6I3s86s2Rw/T5EQBfHcQFF11IUdd4YKDrF4g+I9mffd1TmvE2uK4MW64oKiAqICogKiAqICogKdKTA4sWLU3fs2DH+yJEjV911113LOlOqpgbu27jxlqTQRe+e3dsl13+V2e/6hIjwXr05AB4cxRuU8ev2CoOLLegYIQjAwxoghKOK10oBlF1K3GQ0ArtvHzjb9XWpVM3SKVOWMxRV8xJBELx7YqamJnry3r2XjT98eEJLm/8rgwN8rwEwkDrdzynR0XL+6NG7SgC2qQGOK5xgFG6s957Ay9dIOn69b99fY8PCGuQ7dlxfBkCNAnBsDb41z5quaN/1SQB9ogAGOaEYwO8SgPJGgOsqXDYJN9xx/4gtfa88WhGVFbCFx4BTv2dEbjPCpvV3nomSzs7eqkudsjvupDaK0DOQAAAgAElEQVS9mf94d0xpcaYdQMABdAaAqVVtvrsXyrVZDTC9H4xdamoDvBymVP2lViREA7l5FX/Fo1fZm/8qh9IfNjAFC24vPvjVXdlOwMvwBFbdotDF1Zg8E6kZjXLJ++9PG/Tgg2t2e5slgrxPPjkk5cSJNBXHybCCghLDY4/tqOopyOsOeO2cRFZTL5PmfbZGmFm2DCflGPvt+KXGKksDPrvwSfU7wxebHv7jNZUrMvepQ+87IdUtvac6XBYNywbNt3xTXkhlhadwH5eupxAEfnf4+7bk+KwTL7300iLkcxvoarv8S5HTAvrQihK6oGhM9L0rgrCxsREvLCwcxzCM3GKx6GQymSEhIeFASUnJpLS0tELUJ03TskmTJv0RaP/+lHfBJXTsubsjpfwZT3eUQRFZFEUputq2twhnz6RRwfbRDjhiJRJJY0dt9DSQ8xwHwzANyP4j2Dme73qhslQ4X0nnQhnN3dN7qTu9sXtiX4nJ1c5WGcHdjk5GOByO086/mwWhUSaT5XuuD3pQhA7HkCSJTiaEcxxHhiKiPlT7AD2IYBjmhOsURaja9WxHBLzdpazYrqiAqICogKiAqICowHlRYMGCBVmFhYXjT506Ne6OO+5Y0dEgHA5HenFx6r0bNtx3zlHx0A3cjscOW50Snt6qJEieiG3Yprzy1z+hNxvhBLF/gon8Eqbo98LLXYxMDXTEdjw6ellsWNi3ZrO5/nBsbOzRcePGHZBKpQgWhVVUaF74+usn6tpa/SgKIN2O7BouvXRF3uHD+0CvN7EAvewA+WaAqQaAqHZAGug4/Cn/cArAz1EAx/b7U9q/MghcOzCAb3IBbsUBeKwtMZ6JAHgWAMaUAMxuRrB15vzFI78dccchmpA57Sr8vWQOMzVt93v5a996YY9nnWtvfnxg0cEmZfFBdKzfBZe3kQANeoCrengvdDaj/XKAMYMg8/XTMD5Jq+qTSBLSJgldVQzRLUfY1DQ1TZCkWaoJa+kza0rjkTXPpeBJO7QR/RUcVBrUdEk1nWPm69wTqSFQ+9FH03JHjixqzs0trfHs/dFHh6Vu3353lEKR7dxTZvNB8vXXpezo0c0BA3Zfa2U0PlSOHrN4Xt8+Bqnp20Cbq8KJumatPPGDj7gHql/D7uw/1YwsFgy0BfO0XEBtIGsG90hd9DMEfU20Fau2NhDIqmHJoVWKKxKvpyfkTi1atmzZY0ECXp/Jt4xGo3Tjxo2jXYA3LS1te2tra1RVVdUVCoXieFJS0qGxY8ceRPe8L50CfT2QyMFA277QyrMsG0GSZJd+h6DItO5MDOQPdOsoirgn9EZRbUiDUERD98R4PfsIBeANddI5mqZpqVTqPFnQ2RXKKG5/9pmv8QTyeqjgblcj5QMZs2dZMXL3b0U6g7uuUoGcnOA4TkUQREB/t3VlLTuqiyA+ANS5wLXdbjfKZLKw9odv6ISLM7gDwzAjSZKR/o7B/UGv6+8I9KBXBLz+KiiWExUQFRAVEBUQFRAV+EcosHDhwvwNGzaMr6mpGXzrrbe+1dmg6+uZt1etWl7bfRNDIBFFZHIYAAEzZz45rGStpTYFipRScBBlMKJlL7xwHqI226Bt//6/hkVFHf7NbK4rdk+4VF0t3LN58w29qqt1VoBnEgCmNyONxoxZm3P48IjylpbvwwCergLIsnefdu4thyqCF1k0fJMMYFEBOAgAGwWwkAbQS9oidtHf2c8KAMPKABisX79wKmrqX0mb+16998xoHBYcGAcGlIIHSQe2Cg4LPvL4L1n0pjjz3r1XeUnIhPbF53ltcNl1Ic62VAC4rwggnOsZXX31UioF6DsUoHmHrN97GdH9TunYhGiTjDU41NYahyDwuLkqRcKYY0nOAXjsRapWdd9Cwm48oYBGQ1gyzTOv3nvyD4YBbP1SSLYcAxUwgFfI+octXnN4h2dUrl4P5Lx583J4/t6zdHnzTUw5YIDFRJKhtWpoarrkT4BzpXZaRTwNKda/ME1DbWTYvWvXOrYyW1kXvN3ZUETetetF1bvDHzUt2LtStXrMElOSUscju4YZKWMcKPkaUtYV6fv28EXmpYc/UCDA++SBD1Uz0uY1j+8z8VQXAC/rT2SSy6IBfXbMzs7eYrPZKJPJFD5ixIj97lH7vnZBoK//mzx3fc3ddfTXV7nOXu9uMIaOJSMAQJJkh6dEzifgRdq0PxTQXAhAJtC1dAGbQOu5yneH9v62Gcq915O+u2hPcxwX0VlkukvfzuYYSKQ8KotOTCDfaPfTEsGuO6q3e/fu7YWFhd34gLwro+v+uoF66AYyIhTRK5PJomiaZiQSCUq4d9bDTJcPePt7uPMETHv7IfEFdz3opGm6QS6Xx7mP3dueZBimTCKR9PJnjp3taRHw+qOgWEZUQFRAVEBUQFRAVOAfo8CiRYsG//jjjxObmpp633zzzavcB26321NlMlm5+8+6B/K6g8S24/eXXnpaxbJyvLDwlqI26wOU3wFBxZ6+UN/vRY8dqw5rbKzGExP/kmdkRNzy1VdfXeZKuFRZiS3cvPlmXV2dxg7w7BnAO3Hiqn6//HLjEYAPYgBeqACIY3pm9ElDAB6sBHioPao42F5Xp55tybBSAZAHADksQBwNsJ4CKG0GuLsEYHFSZOSNLUPm/pS/feAVJ82EtAF2/JAKu2qioIkiQaA46J9SC9ePqQK83VaBteOw5UttbNOpmIT608r9O+b9BTDDcK7tQkeA9xkB4N4LCPDWSAAyhgG0br/44s97Zd9lU8injy4mZTLe2thMbHt0e0r1toJIibItCpk2byfTJ1XqRywdUoURODDvfNVX1lwFmiNfsEOLDPJsCufrWqPU1dIGS9M40E9eAs5oZQRU16+GZHMDqIqPxmvqzVew1dabaQxDH8gEcAHeOesfV317cqs0jFIK30970Zik1vGj187XVJv1Z4Dw9IxR9Euj77W4fv7JpCdM1/YZR39xYpP09QNfyX+cvtwYLlM6P+h1BHhdY/ryS9D+8kvvrOXPv83FhoP9ngNLZC6/3U8ufsKEQC6K2p277Wk1qjM9eRTt8tlF37sDXxTJ+/yRjxXIouGtoe8xvVPzDnU34EVJ1j777LN7WJaNVqvVJ+Lj44u6K2rX/Y5EEXHo+3+b7663d51Q2Av4C+OCfddD9ZBVBkmSnTbhPg70NQIf7dAjJMDD1/g5jpOiCDRBEGhPGOOr7vl8nWEYk0Qicb4HBHN1x/ozDGORSCTKYMYTbJ1QwuLOxhAI3G1PqnWOz7Q/UbvuANCbzUwogLbdbj+0YsWKkJ9OCXYNe6re/PnzVf546IZiPEhjAEhDUbP+ttfZQ0qXry9qCz1oDdUDTX/vH1/7TgS8/q6yWE5UQFRAVEBUQFRAVOAfocDixYvHfP311+PMZnPMvHnzVrsGXVXFr2hpiZXqdKcParXYlxKJ5Mwf1aGHvO4gkcPCwr5TRUcfpktLnz7nuH7Pi2rBCwquGyqRzDJz3AE7RVmkiYlq85EjO6TZ2cOOajSMsaqqT+aGDXc7o3YBPtICpDvCw9OxCRP+22ft2hElAEYiFAnV/Jv7yliA5SkAVV3UzhtURXz6YTmAhgZIYAFYC0BOPcAYE8AjSQCLa8ZP+yy7+uJEe3FpBQfH6TgoG0WCPJ8HSysO5l0sDDNUw/RBpyfs/6z/sY2nVEZ7Mk/yFDTWDaoEkBoBTLh3rZx7RAswqD2EdAsJ0KIHuPICsmjQkwCpFwEc25ObeyRq5C3HIlUPXlOE1o2xWPEvx2/O4+jbz8BVQRAAI5YI126cVUSFhznnZd9/PJacfXf6bJsV43ic0MiMDo3CbH8VB+G2tVAUFgbct+9BajoBUX3Tga2sUsl2/Bkp3Xh8oqPOfrvDaj1Afv99Pn6A+4n75q9Cas3Upaad1UXkM7tXKVZPftrkgrWor4e3vK64f8BM+67aP8nixnListShzKqin2QI+M7++Qn1f4bdZB2ekHcmWqozwLt2LUTZbJlxxw+lKl9+7hE7xwsYxwlYlIbs8kON0+ZIaWR0YkAevOi4KQAgYFPjLSKoo3vp888/v4JhGGrixIk/dWfUrmf/ofrQ6997xPkrFYoEYQg2ecLwUNtctPusoiRDCHZ5Jb2oT0EQKI7j0FFhiiCIbs0y39GqebMXaI+e7FHg7O+u4jgOJdsL6jRLd8BdNG5/bD8QUCcIwnnaIBRXTz3YoWlagZJG+jNmbzoEErXbWR+hmO+/FfA+8MAD4RKJJPVCsV1B72sYhjlc6+mWBNT5I8/3OrRHkH0Rso8hCMLAMIzZbrcrZTJZkuf7p79g1td+5TguhiCIel/lfPUnAl5fCoqviwqICogKiAqICogK/KMU+L//+7+RX3zxxTQENebMmfMNGnxFBfb4r7/ermpsTLWmpBwKHzToR0qrNfym1Uqdr6MLQd4//ph45gjXn39eGmS0qAsk3kwgX1e5vJniecAdjrctAI8fBog8r8fxJk9ennXwoJmvqbm05u/j6VaCompkWu1FNrW6RXrixAi3hDwoGnltZEREiTYl5aj60KE5paFOqNb5Bgs2etdlj+GyUegsalZTB5BnbYu0RfN1/TezOSdnXXzUsC8S9jHREseBVFJgbwICeGeYGdtYKwjkKzZdZhVnOyyTmUzX4VLpCJamVQzALgLguAFgHw/wVBVAAt1u1SEAoDGhPr5OAbAqAXgCIK4FYPJ5sOvoTP16SVjfxItUGQUGSuEg02M0VN8X392NE4TQMeB9Wrh240wn4EVlWIcDo6bckjvb6pBxLCdV2mq4CKXJtgIH4da1UIRsGr57DfJmj3AeewWeB6zqtJJa9rWCqLBfZhk+vLJ5xYpnNAjqIlj77oTFZvevXaN/asf78pyoVM4VresOeMenFtAuOOw+244AL0q09vnnEJ2ZMSDu0EbBtuA/r8rDFDh3qo6WJUdLHSQRvFWE3qYmSUVsrUKpauksghd9wAQABwJtABAPAJZgjq8jwIvmfN111/3Qk2/kLMuSJEl2y3sdSm6GoktRdnUU7clxHDqC23l4aognH2oA212gz3PavuBARzIhH8megjWelgehAGkhXv6zmuvKXu/Gdbe0PxDqcOrd4VEa7P7ytT6uqElBEML8hbveIh19RT/6GoeX+8mnH3pnbf7bAO+FBnaR9mifMwxjRQ8z2pORngV0u7JnUYQ46oOiqLO4aru3NRfI7yVBEJQYhqH7ttPL13hFwOtLQfF1UQFRAVEBUQFRAVGBf5QCyIN31apVi+Li4g5Pnjx5T1UVdtuuXVemnzo1BGXYPXNlZ/8eNmDALxq5nPs8OlqyCb1gs9kmon95ns8rLJya/uef44OAvC6QOI1CFgwajZliGAqs1uccAH0rAOZ1mM28u4UeNuzLBIoyq7dsue4vBG0BDioBBAxgVKsvaJuVtS4jNfWo7JdfFjojOHvmCiZ691x7DICp7eC0o6jZiVUAH0dB+t440CmkIAnnoT5XDyeurood9nHKiAfZxJ37G6Hxt2hccMzGgWGBdchZrLmECKNe4vsX0Pat6wdwAJNlACoOgOIAkL3A86AbXC1E9h7AYmqDvKUZ+LqGaBrqk1rgxIz2MZ1Pu47OV1Ez8I5eKbPfTQ7LyTVhOMVjpys1EuUV5fmz/uOMMt50zy+pFZvytRLlQGe0Lm3aRqZPOa0f+ezQKvOa55OVxhMqnHfgpmM8NnaLWZKO4coIrtp2lLfx+tHQeNl/oILjAHMHvKgdgQd45WcQblgIxTodwWi1m/uinyObhbnrnlYPic1h3a0WqowN+MItryvfHr/YjCJ60fcui4Zlo+ZbENzNikzhPi5eT7nX9QV4M9IHJh7f5Gi999E3VKEAvCZaRlixKHN4RHQVmk9HgDeUQOt8AN72D9QcQRDomLibn3Ln+w1FFAKAMzEUQRByANiHvuY4Lhz9ixKR4TiOIpnPudwTzqDj/TRNY+0f5hGAOQv+uo5eIy9NVDbYSNVQwqKOQF+oAWCwY2ZZtpEkyaieeN/3jGS7UKPBUXRfR/vRX50sFkuLUqmM8Le8v+X8SfzWTYC3S8Czo3s7EFDmasPbvvEFx1x1/S2HygdS1sv8ypctW3aWbZi/a3y+yiGIi/pGD9jc35976gFQIPNmWRadROtFkmRrKPdWZ/uk/fcLsm/w+3cfag/BfplMlu9rfr7ew0XA60tB8XVRAVEBUQFRAVEBUYF/lAIPPvhgxptvvvnDDTfc8KAghI3bt2/8ZYcPT+gwy3lBwbdhvXvv4bVa62dKpRJ5dYHFYplbWDh1eOeA1zNC1CVTIwHwZSpAUgzAaIdK1Sij6UM4TZ+uB9jLA7zYg961fy9ddPQp1cUXf5b9zTePO6FJ24XGik7hRvhM6qXVVmouueTdjC+/XLq/5zbEpOy2vtYd879PT5/dbSRAgx7gqopOo2Z7f5QKl8VEQ2I+CxgpQNkuEgpbGnNHNIcNmH8tfnzLF2FFv3EYWzISE/As4IwsB82bQSlpbbBYkmoBjqYDXEcCrJMBEChhGxY9cDs26P4JdEReNsaHSSWNfx6Don02ur5ZzUGhRQ8nZl1AdgyeClvwxFmX5iVdsy+CkPUxY4Sc04bXq0u/0lhHP7b6EIrQZe12vPDhwpSmIlrJOYCIHxHZMuqFi6paP12aMi5he1R2vsIZwbl/a6t0+6cYEX6Ux6KoKps1BqzUSHB+4IqLA4ehDCJzFRDRNw04lEht9zEgW1Sgn3Q9VDQ3E0Rq6ubcZ/e+LzveXE66LBru+u1F1U/TlxuTwnQ8Ar8oYvepEbec9RAHtY8ie02MFas2NRDIquHpXR8obsqbYkdWDT4sGrRWS1Yf/hRbO3pwotXOCISdBnx4Fmn0fy/+XdLKUOS60yPJ3rlD33D99Ndff/W6r0MJtHoS8KKgdgQCBUGIlEqlUgSqcRznEJh1zbkjEBvoh+FA1sAjW/lZfrJdAaihXCc0H29jCXUfyIsXx3ECrUsgGgIAglCpAdYJuDjP88gnE4H8douggJvosQo8z5/EcTyjKx0ajcbjYWFhWV1pw1tdbzYXnuV4no8Mtc6+4FOg8+wKPEUPedAxe/c+/Wkv1Pecjzn/IwAvSoY2ePDgrJ56yBPoPumovC9o2tX96rlXXL/fgvGf9/eUhK/fWSLgDdXuEdsRFRAVEBUQFRAVEBW4IBRIS0ub0tzcfOc119y+7cSJ3Jlbt97g9cm9+2AVihZJQcH3ysTE4w2CgLM0LR1mMMQ6fvvtzhPnTqqjCFEGA1gbAXBQBdBMAli1AAW0Wm1USqUk3dQ0+gTAh7qeTU729+gvvfSdPk1NSXDw4CQvc/Jv6QYN+iEjPLwWNm2646R/NbpaKlDA25ENw1IB4D635GWeUbN6EsauzoEJ1/8dccELAF++BNl5WmHQ/XMxnmXh6K/fqk+tq8Usp2icsFMc00o1ATx+DGC7EmBfPIA8CmCQBGCAAKCHrDnvw4C7ZtC8ykFCZAzyRYQ9z78FFbrbLfDD/3g4+H8XUEI1z7VCgHd8XtI1eyMIWW8zRii5SI1eWf6lir748c8PuDx2US1kxYCSqqHka+hr4v05eXNns04t6RqjUnA4sP+9ZaPvvbf14G+/QXhxMSifew7KeR5g0SJIQ7mfhBYIU2EgDdcAl9EPGkdPh9M//ojK4qoHHvgl5t3yTwi5HOMQxEURurN/flK9evISEwK8t21YpnJBW/dZuMq9PX6ReemuDxSBAN7GRqCWv5Q72FFRqVcSJnpYb2i9PB8MBB6cPUOlJVb1TcXEBlwR+5K3uwIlDmrP5u3K1N7Vm8dZvycAL4JJOI6b0QdPlGwKx3GZB1ThUaRsZ/6vIZlsDzfij89pIEPy9sE91H2g8SCIirVdPn83usbPcdxxgiBCDiI99wlJkuiY8jkPagLRsatlBUGQsyxb1tTUVKfVajUSiSSSZVkNAKC9HSUIwkkU9R1I1vuOxoQiDEmSjAx0zO0gyclyvEWg+xNdLAhCLIZhQZxS6ni0/gBUf+bqC2L504bD4ZBSFHWWx7AvoNfuVY0FCui64MN8wQPeBQsWRJEkmeX+oM4f/S+EMn4AXjaY6HDX3Ox2O4NsglACS7RnZTIZipgIOLlhINH0vu4NEfBeCDtPHIOogKiAqICogKiAqEDIFJBKpU9mZmbGpaTcNOznnx/qMHLXW4dRUWVKkuSwuLiSBK22ArwD3o4iRM0WgEQaYJMG4HQ0ACUDCONTUsKY8PBBlsOHiVp/k5ONH/9OH9f4fv31jqCBrPscQwF4UXvTpi0b2NCQ1rRr17U9EH0aKsD7jABwrxeYaschc00yaBvVoGtRw8gbeOC0bclyEOD96lUhBk8yDrw/LVKb3ZdDkHfHkx8rG/YyoMABb2qS6QGGVyNXAYBWEuBgNsBNJIBEAODYrDlfSfvdOhCDMBwQ4AWM4Pe88J5QEX2rBX58j4cDiy5QwIsiu3EIH/REUvJ1b6aEZfW2YKSaZU9Wq5T0CEv/B5cf7OiGdQe8Ag8EXdGsSoqvbl2xAoTZs6H4p58g8tZbof6NNyAOwwAiI4HZuRPCp0+HBvQ9wwBuswFutwOemgp2nidg1KjfMgw2CzZr40LV/sZjzsRPn0x6woT8dg12C3bnr8tUCN4i2Os+rlk/Pq6ekTnGgcqhSN7n936s8GXRgPpdvxqSzQ1YeH2tTp2hrq8alQ2nI9XQZT/ZT09eHlnD9nldJpOdeUCCYBL6XIigVrCJmjp78+wJwBuyN+9/WEO+PmiHYjqhAmaeY0HRm4IgoARCfiXZcoESX2Ax2Dk7HA49ig70F6whH2aSJOnuOBbO83wCjuPofd3rhSLtAKAuFMDbM/mTP/qhOgj8dxaFjR4YcRyHEwR6bsQjuxTWE9CFGvCG0lomFPcWwzByBN/QYQKXrp2168/40cMRnueNqB2Kos4kIQx2vOjEw/Lly3vQ9sqfHdZW5p8atesxw05PHvgC/v6r1VbSF1DupD10EsDvwInO9psIeANdNbG8qICogKiAqICogKjABavA3LkLDm/Y8GXvwYOn165bt6Iy2IEOGLC+j3fA21GE6FMAoKgHiGUATsQAjFUDFLAA5TKSPIhT1F7aYrn0hC+fWzReBGJxnNXo9WmtSmWzXKcrFb755onD6LVBg75P3L9/2ulg5hUqwIv6vvzylf3lciOo1U2a5ub4xh9/XFQczJh81wkU8KIWO/LZvfJcIJ3xXi+YkKKFpAEslPwkg9gIKYT3oYGLssOpnSRssenhxLSq2GGrU8LTW5X6w7UqQ+kEnLONdURHVyj1+kobwDYzQKMVgMEBkiMAHhYA0J/YTVT0gF+k+XdjWGReniCEk3hj0VGhaF8j39CkYmBrlQH+ur4MoNeZzM6+9ei+Emlp+yN1uqLwEydq2ZaWOqzNm3mISd335hxVWoaFkKm4zAhC3f+NT3agJGudjcTw4ZOplyTt0Gb3V3B0jVF16mgta7XStaNHQ9XHH4Nu3jyoX7UKYhkGMKUSuIYGkF50EbTK5cAPHQrmJUsgRacD+u67oXbXLkKFAG9YGM6dOkXLkpOlDmTjEAolvFk0fPsepKYTENUrVk5ajAqsvKqJaTKDfvJA6PIDDc8o3vZEXZpgkqf5O38R8HaulLsfb6A2EQgI+Qsk/Vkvb7AhWHDkT38sy0aQJOnXQ1AEYHEcj3CPdgtlojmGYaIkEklA/vQMw9RJJJJYf+bqbxkEb3mej5ZIJExHdYKBsh21xbJsLEmSfkfRtkdfM+5Rzgj2oohdgiAMDMOYUQShRCLp5dmn58OCYDTvTMdQP4zoyr3pGqfnHu/E69p1wqBD31R0v3McRyJgzLKsGukukUic0ebB7gm031566SWnNdiFcC1cuDCW53nkrYs8t/+RUbseOnYKeNGDEPSQled5ZCPkEATB7mnrEci6+Guz4N4mit4FgEiCIPz+zCIC3kBWRSwrKiAqICogKiAqICrwj1Rg3rz7FhUWFtxSUbEqEmBTlyIiAge8TwsAuB5AzgPgcQCzJSjBGkCNlCBaJRj2X55lJxQDzG4G6ByOeYLYyy9/rb9arSdI0iGrq+tt0OnKwteseW6na5EQ9K2v72U6fbpfp8dtUbsymVH7008Lz9TtykInJhbrjEatdeLE17O/+OIZN1/frrTqWTcYwIssNL5OAbAqAXgCIK4FYHJ7QjNX+6jMx1oYXZ4C46/DAaN4ADULpb/IofoIBvZEC9SntMDx6e31UPn3ogH0yQC34QAKLjLSomhtjbJw3EsswJxjbT7G65MA+mgB8nkAvRKgCI8euFeISFcIuLqeaDE0CfUNMhoah9bC8UIS4NIWgJnnzWty2lXLc8J1LZRUQcuxSI2trLpCUAuEpPqIxrxnx6QqABsBcHVeWP+C1swRFZFYb40hPGGwIW/G4qrOIC/y5jWteT5F2VCkgdoG9cD+pysuvhiqN6yBpPJiiLRZQDLwYqgdMRWq586FnFtugeqoKHBGEiLAu3QpJEdFAdPTgNdiARwlfJsxGIjGpghKRTKgIc32V9eBcNs4KAqTQ6C+pefcDO+duCK+gUl+giTJDRKJJLU7IhDdO+1uwBtqqBPKdw9/2uoKQEVzJwiCCsLP1uvQvI0l1BDZAyxk8Dx/HEHb9qPpTsiFjhu3e/V2aAHg3k5X9wBN0wqpVGr1Z708y3AclxwIGOmoD4ZhTCzLmimKQjYMXhP5ueqG0rvWM6FcZxqgftHrnfnmdrYWnq8FCyU70TDkCdZQXyham6IoRTD7wxNiOxwO9HBQjmxkCIIwue7dQBOyoftDEIRwiUSCornR8XwFQRAB7+ELCfCiBMU8z9tD/dAkmHULVR1/gavr3rDb7Q6ZTEYF2j/aP6iOe1S3v20E8qDN4/0bReafiSJ3vSZG8PqrvFhOVEBUQFRAVEBUQFTgglbguuse+fSnn4QRJmAAUrEAACAASURBVJOUAVjS4fFKfybRMeBFtdsiRGNiNCqWlbJNTWUOgBY9QIMV4IgSIC0C4DoJRdXKJBIcdziAZ5hPLQDDTwEgn97OgZ63SNv09L2JpaVDzkTuzpr16HCbTWVUKg1hCPqq1U0ysznC6OmNm5h4ROMCvzNmLO2P46zyq6+WhATwunScMWNpwbZt1x3T6zNQ5FCIr2AAr2sInj677kP7KAoggYaxxakwYTYOnIEE4DDAIhn44kWAQw8fBYhxi+BCcPckSp4WB3ArDkAKcjktwfEw1mJ52/a3/YMLLpuVAHoNQLYAMN0GUE+2WTistgEUcgCXNgM8Xg2wOAngkRqA8C6Dw0CFz87eqhs189de8rkTSzLT0pksRhJVd7hYmTC4n7lh16Fo+nSL1Ng0orGZfzM2coCC1yRhBKlV2a1VDlzCZFgTc0c6P9h2dnEMi9n+KIohHWaIIg/bNcAo5MZ1TFP5Xth/EohDTWAyS8A8dCgYtVpw6m21AtH+H5aaCg6XRQPHCRj6LyqK7DCyztd4PF/3jOBtbgbyvXkwKJUD0m6VEPGZLDPmcsH+2i/A33pJ1wHv+qph2mJDRotEnfhkoGMNtnx3At6ugr1g5xTKel0BvGgcCJIh5hYK39iOkjt1l86BwEVfmndljF2pa7PZbHK5XO4aX6BtIf9oFImJkgL64zHabqfChBDqI9DYZgvkcXlE5ipwHE/0ZamBIDCGYSoMw7xGA7rrg6A28sz2tbb+vt7uIR6S0xWuPpEGdrtdL5fL4/wdh3s5ZNNAEAQCus3uEM7hcDSRJJmAIjbbI3HPJIJE9X3tI5pG7iAEstexoYjeYGE5Aqovvvji7mDmFso6KHI3FJYjoRxTKNoKFPDSNN0qlUqR37ZfV1fAbvvvj3OsU/zquIOknKiuCHj9VVAsJyogKiAqICogKiAqcEErMGvWo3u++GJ/L55/ohxguKUrg0WANzt7q0avTz0nKpbnGaivP6YrKspv0ekqI4zG7Gq7fWZZG7y9p5c8ltYJjulSgsrCaLOKZsz7BICaRoC7S/wBetdc8/igzZtvO9nUlNxpRK4n9B0w4IeMjIx9GoMh0Qlao6PLNTwPEr0+tR6B37lzHxr5ySevbO+KLt7qjhr1abbDQVn37Lmmy0fYz22/K4C3o5k2kgDPJABMb4beO+Pgsr4aSMjhgauTQmUdC1uZBjgx020uqPy8zJiY/qDXMxKev0wOkMtLJNVyAL2DYehaAE/7BwSXURRxoq7NqoPDADZKAU43ARzmAHIsAItqAR5JAlh8XgAvUmfOXU/2194zprYgJ48bxivjW6trqYikBIfVYCJ4mibBYJE1mEoIRZKMl0gwHJeRPEbgvKUMICY930SSZIcf5v8fe98BHkW1vv9N3ZpNL4T0hBI6UgRURLArFq4UwQJesPvTK+rFgr2giF3vtYB6vRZEURRFQBELvSuQACGENNL71mn/59vshGXZMtsC/u/M8/hIMqd85z1nZzPvec/7iZhBrVNtBpbKGhPVcIDKTpYE25F/261VK3hBAAKVsTfeD/t+/hli9+0DgygCMWoUtF5yCbSgfcOKFZCAv8/PP1s7YADVceaZdAcZYpIzb6vB4fipzf33Xz0EOck/QPoglqS1DAm7bbxUnAV80iCovnRo6BYNuxp7G9ZVD48xC6Z/xcXF/RHpz6C/9qJF8AYiQLpzjKe6L9execFutx9DZSAmnAslcZa/hGrRwFtpgi8litVQ4gsmsZCvObbZbDqGYZBs69pglDPZd+aTQzN153MIeQ+S53mRpmn0piVCIffDUZP6GgMeE8dYCYJgOY6TRXkGURR/FgSBdzgcvMFgMCol4Pz5K8vzhN6vqFT2TIgYzmcJSU93v9tw2pLrchxXR5LkQIqiakNtD+MiCMKOOGs0Gif/1d7eXm80GuO9kfpK1rJM6MrK3VAVvBjLggUL1oc6tkjVu+eee+K0Wu2QSLX3V2tHtscJZtNLyToJhINSAjpQO+73VYI3GLTUsioCKgIqAioCKgIqAqclAjNnzoxrbEzY8O2369MBdkTEzwxJXl+D3bXrkgMAZnLo0B/yExIaJFk5mzbqvdyBs9nUYxsa2eaDAmltdIiODltHR+V5hwDGtQci9CZMeLugpaUH7NhxheJkC+4xJiaWx2Zl7evyJMQ4ZeKXZW2ajz9eGFH1Lvb91yN462mAZzoJXnCQkL89DdJ4HZA1OqhH64QZR0+00TjKpqZeOqJfv3OsbW1VmsrKGNpmy5LM5lqK58dVAFx3xLvtBqp5l2UDHI0HMDMA5QJAixngm+LO8jfnAUxoCaTojuYHzqnivWljj3Pu+3vlGIhJb6upY2idTvzH6psMF+Vf4bgw6zKhrnJ3jDGTgvnrFxAX9J3An997nGQuA3h674vS6kMrWKPGJC2Z9FXbGRmj+Fc2PK17Y+Nz+iFJg8V3zn2RJyQR5vz2AH193nTp4sSBpJaVoGT7u2I/8usONPl9ZRVIsx+GvSYTCE1NQJEkQFzciTYIvn4faVyc9gzTYMA0B1CVNboYFmwiIUnwbxq4u++HHfGG0JKsvX/gsrhmPnEdqUv7NNDR70iPCduLNMGLL6QOhwNVkyEp6qIxxlPdJhKVkiQx7n62giBUUBSVGUxs3U3wms3mCoPBEDBGJURGKGSpIAgFFEWF9F0n44peqDRNp0qSVKVURY22Fy6iF7wdcfY3Z1ar9Vh3rv0wfGhxg/gkJaIgCMggMxzH7WUYZkAw6zNQWVEUGZIkI3bCAvvDtUfTdKIkSUhGh3Uyyz1+VM7is8zTjkDJWsd25M0JnsfwaEzAGQ8AivysPeNQFbyBVpby+26eurjOeVzvnt7qqFxHj2GSJPtLktSMawtV7/j8RusNgiB8qurlSFzKXVLeMFAe4Ykl7XZ7pUajyQi1vrd6KsEbSTTVtlQEVARUBFQEVARUBE4JArfccsvgDRvMX+3dG08AvIZJFbrlwiRoEye+OOCzz57dhoRv/5veHTD09ikkQzZp7G11WoFMsmxd8LZ45PvLD3WenGqjfBF6BQWbEvv3/yV7xYp5OyMdPBK/gRTBofbZfRYNTssFCUAbgSOgHyYC5NsBznapvr6KB7CQADMaPXEYPPiLXg0Nr8dWVT1TDCBAXFyNPilpd0JJSREAfHAosL0Cxt1CAdQwAHv1nf8WCYAsO8BwM0C2oiz2oc5PoHqo4p3w0JT2czPyDa3WZmLmp5fH7qnfST0zYpF94sAp9sMHthofPfAo+WfDPnjhsqf4sSnnwC+lO4Wfj/1KvHHVx+3rNv1oeG/fS+zcguf5dyqfph48825uyf5XNDcNvVyobmsgPt+7lnp51ENiYjxBMIQAf+x8G/5Yu1pIYW22ZiPUXzoDjiK5SlEgabWRSZ4WaMze7ssE7yQrq21pi2FSiEYLLrTXSBBn3xOaPcP+ltz4leXjyrSm1FdCiSkSdSJF8OJReJqm2ymKwqPifj1KIxF3d7ShlMwJFAv6wALAEVT1cRxXgQQgkrU8z1d4S3blqz1fFg3u5ZWUCRSvfN/T3sBfvUBYyQnXsA1UzbonY/PWLpbHI/3BJrbzbAvV05Ik4XGBoJIUKcXISzm/SZvCaPekquHMNSZdQ6LKU6GKCmS0oxBFsUSpIjiYMUmSZCAIIqwTVO79yesOiTtRFPX4DAomHn9lHQ4HgZswBEF0SJLUIYqiJdC6xfaQ3MXNBNmmAxXCDMPg7/yeuvIWCyqpX3zxxbByRoSLx+233240mUzDw23nVNZHwh7nU6PRJIii6DyZE+zmDdbhOO4I+jZrNBr8jsv25u/t8nEWQ/Hb9cQoVGsPf1irBO+pXIlq3yoCKgIqAioCKgIqAhFBYPbs2fd89VXp/MbG/ysHuDKgN2hEOnU1Mn78a4NEkbSvXz/r0Fl3P33mgNlTCJIQCZJw0I3NWvvmZ1+Uyr431QGc3wJwVYs3tWde3vakIUNW9V6+fH7EFbaRHKtnWyZTrTH6SdbQnnZ6HQD65CIxmmEHmOQVR+VjRXXt0oQTydYL2wAY0Z1A7tdvXd6AAevjPv88swLgqAZJfACRBIjlAQqtANeeRAjLMdx/P/RIT4eTknVIElp5kEAQ/pPtKR8LQHU12BcuhGPB1JHLuhO860vXMEY2Rlq85VXdJX2udlwxYKr9069ejU9Ijhe/OPo5OT5rnHhx70mOJQc/gt5J/YSRxHlUbbXEPlMyh5rSc67wbfWb1L19bxa/avs3cWX+WHhr5zLyn8OulXqKfSA5hQGKFKC2+t/w9GMrhaF9mdqrZllLVz8DmeYiMAIHZNIIaLngYahAsjeUsYRb56uHISfzFzo9g4uhUonm9s1WoJsHQ/2l14Rmz2AVNNS/iybFU8bsu8KNLdT6kSB45eOrocbwv1TPnTRFkg1VlEr9WpWoYFF96iIvwn6Pd6lfFRNmgUhe93n2VVYmgkmSlCwWS5nBYCgIZ324kW25oigeUYp1qH1yHFfTHUmoIjHPPgh8s0t1GnQiKSWYBZswD0lstM/wRvR7rqFg1p+SWEMt40nK4Rhomka1NBrzBrthW7ZgwYJuEyV4jnncuHH0mWeeOUqJ/3SoeEW7HpLkBEE04IZFuGvEZrPtlq0qeJ7HOTXQNF2t5NkWyjiRUA5mE1BJH2F/MSjpRC2jIqAioCKgIqAioCKgIhAtBDC5WlNTer/Vq1/tDXBoW7T6ObldJ0kYj8TjgAGbs1JSONackAM9/jYKEvr0kQhJoJr2bSM2v01VHNtwdTkAK7krUNPSSow1NQUdI0Z8lW80Nqb8/PPsTd0Xe2R66t17Q/bgwWsSly17IuKq484I0YP3mAbg9ZLjatsfYgFafSqhgxsZErYcCbAiViaQNZoEKCyMiyko2BMnCJTtq68e/hNAJoS3GgEIAuA8n2S93P/770N+Xh6ElPk7uDEAlJaCZdYsOKy8XgOFJHNh4d7Esdf/knHOg7ceRYsGuf7tX10bc0nfSfaJhZMdh37eEJeQk2mbv+ufzMV9r7Zf0W+K46XfntSV1BfRD/R8FVMLEvP2XkrP7fWOsK15NfGf8iepM1P7w/C0flIbZ4afy7cRlR31sPjCR8W/9T5Pqm35hH/8we+gf5++xfEl62Lzf4ekgfpO+4MtHUA3ToD6y54IjVBVPn7vJW02IFc+SfWv3BwXb7K1dfQs4BrOnwQVVBi+vx8cujyhls9fpNPpvCY9CjfmQPUjRPDySpRtgWL5X7jveYRfkqQsXwmvPPFQSqSHo+x079Pl/ZoWzNH3YAgUz7LucaO3KsMwKZFYE0jyYjuoLCcIoiYSbfpqIxqemd76isQce5sri8XSrtPpUpTaWQSLpSRJOlEUBSVEp0xiY3l8vsjWGUj+Y7+n6zOH53k7TdMnEOTyGnT3glaCHRKKr7zySreKEtzjeuCBB4aHeyIjWBsReZMnFIWtJ6Z4UsJ9o8gjiSD6WnM4XwzD9BJFETfBUe1P+jo5YLfb6zUaTbLcD6qzJUnCUyuozkZPb1QJo2d2RC6z2Vwib3Jh7P5ic+/Qmy2QfF8leCMyNWojKgIqAioCKgIqAioCpwKB2bNnjzt6dOi7a9f27ABYlgzwX7RC6KbrwySAfJtMPCYlLcluaJCsqSMPJsXlmQ0kTVBEI03GthQ2btqkaXBXoF52WSmZmFiTZ7MZ2eLis8U//rjoL0fuyiBfcsmrg3W6Nli+fP6eyAM/oT9AuQ7gvQPH28Z3v8WpAC8cBegRAb+/4/N4/vn/HiiKG/SNjUZzRcXDh5uaMqwnjgmJUfzbPh5lxX4vd4LXzLcSjx6cHDMr83HLgJgxPP583/6LTfvNm2kDbZJe6LuqDX+PDXqWrbNXkLfvHRNb76gkH+31WfuEpKmOnxqWsl9Uv6J7sd8PbQY6VlJO8MqbEruMABIBcHbrjXftzDvr+ovs548Y1fVe4EnwJuZlWR/Z+QArk75ttlZi5udXmHYf20ob6FjI0feX5vf9lE/WZIBo/5Mype8n7tr8DHFVr/PE+tYWYnTScOnb2rXEa+fdJ2zb9wn31RGpxrHDkJK/5i3+RonrUutKEsDLJEhzlnb68gbCOFr3d+7IHrxh3VDirj5fh+3nvbFuYI91Ned8ZTKZVkcrXn/tRojgFcM9Sh/pseOLNr4MI6GE2ewdDoeZIIhamqZ1p1KN5nA4mlmWRT9O54UJrzB5VqSJx3AJQJdXZRLgbhlF2SI9P57teSpSlaiVlcYkKyo5jkMP2HqKouKU1g22HKqywyXE/PUZDIEeKHZvib/wKLskSbZoYhTIj9al2pVksgwJQrT1kJPfBRrXqbyPBD9aX3gmpxMEgSVJEp89Qdk0bN68+ff169c7v/u7+5o7d27fUNXoPM+TLrJU9iAOOvxIEL2eG0VKN8l8Bas08WTQg/VRQcZAtrVxsyRJIEkyQRCEGs9NA9ezu6c3+wjsRiV4IzU7ajsqAioCKgIqAioCKgKnBIFrr5138NNPMYnV4A6Avzd0TxANNMDTrkRdco/IUz2aAzC3AkArAtASqkMLCp4vLCjIIrXaPtLXXz+0KS9vQUZm5ub4TZs+PXLxxa8N/OWX63e1tqZH/QU7Grjk52/NOHx4ZOXZZ38yWKtts/34461uRGwkevRF8C5JBXg+AgTv8XlMSamOHzJkTfq2bReWNjd/bwqXQJYJXpmgtYhthEzkLi6fr8vRDxCQrN3bvpFeWfuedl7Bkg5vZZHMLbPspc6Mv4TDcnflvGx2J4sRZeUEr0xmy9yplUJ+54lnYtMnTcmPMxRkOl9OTyZ4s62P7Ly/i+D9tmgZu6p4ueaxwtf5soo29t/lT5D39npb0IFAGFOs3JL9j2tJ4KBXbJ50sL1KOid9tPBN2df0/IH/J21qKKo/MOaSA233vnxO3w1vtkznAF8UnRcSvK+QIM0+xQQvxvLmm9cML6RKa8an76wMZyVXWZL0Xx650AqGrMfDaSfUuqESvMGqskKNL9R63o6Cu3xviwGgn4t8wOZJb+QRvlgTBBEvSVIKSZJopWAVRdGqRHnoL2b0hCVJ0ukBKV8ukhf780v+BEN6hnOEH5NhAYDOM85Q50JJPU9COpixBmofVXYsyzofaoIgFEfDWzZQDJG4LytYI6UQlBOBecbmuQkRidg91nsSSZJe/xYLZ93KfbiRYshloSKz29S+/pLsSZKUpnQjx5XkrWTRokXd9DfrybM8d+7cJJqm+yrdEEMSmyAIfI7R+KyNlB2KO9HrWh/OOXU+vF1qbvw3euzSNO38vS//7nCfK5hkTe4j0p8LJe3h965rQxATvTlzRKCqmKbpXNxYcinkOZqmff5dohK8SpBWy6gIqAioCKgIqAioCJy2CEybNu/V5ctX3uRwrNkTGUWnkqHW0wDPeBC8VhLgiWyA5UUAB13H9/rZUlNHjG5pebWCYTSm0aO/jKEoG/fDD9CEBGK/fgf6JyaWW3/77YYIE6NKxhBemaFDV/Xp3/+neFEkSYslVujoSGwJleD15Vfb0fFpsii2U3r9pU00neH0tuP5IxpRtJMs29dDXatsPCf61Z44j+PHf9KPojjN0aO7BYfjmUNlZZfUKWv15FIywftt3TsaVOe+ceReAyp4c3X9hQWH/240UCZpVf37GncFr2dZrOdJ8I6Iu8ixvnGZ5qk+X3R5ZyojeNGO4r1kgLtrAX5xJcka2wEwL3P69Edtc+fW9dJnakVNcrz5BIJ33Ya4xIJs6yM7jhO8qOCdtewK067qrXSqPl16Y8hyLpFOJXQJLLe/fBW7uPQ9+rn8x6VmIyPdvO0Gss5SBc+d9Tp/buI48UBmzKG9Rqne+taykZov3xAvKi+XBuo71bqbzUA3T4D6Sx8/NRYN8ixu2jQw7cc1w/R/7/NtTbq+0eJvDayrHpYRw1ocI5KKfK6V1/dNSee12f+gKMpvW6GuNX/1QiV48UWboqjT8l3RZS1gCIag9CTPfBEB4SoofSXNQeIXjwv7OxofrPpMqYoXx4Q+p7hOJEnCIwgkTdNdJEo01l2gNsPF2b19d1ImmhYKLu/aqKgtXT6uZCQ/c/g58UbCRVul6CKh8AS+K4np8dlSumYDrR/3++7rOxKJ+3z1HWj+RVH0SWy7t2m32yt37dpVdqqUu+6xoAfv8OHD+9I0jWp+r5dLtS44HI4EeSMlmPnpzrLhErzeVO/dGb+SvgI9O0/LL20lA1PLqAioCKgIqAioCKgIqAggAueee/U727Y1TbZY1od9nDo4RD9MBMi3H/eG/Soe4Lt4gPdKZQLt8stX91+16ldKEB7aB2AQGUbQcRxpBehUoLJsnOaKK54fsGLFvK0ch6rfv86FBG9i4lFAUnfYsBUZO3ZcGbLS0ZdfrdW6E60EgGHSHZLEO/9uJQitSNNJXKgH0U4mQz3ncVXswIE/FGRmZtm//35uyNmtfVk0IMGL9gzD4853/D3rKSsqeN+veFz/ZO9l7Wi34M+i4fbsheb1DV9qsvWFApLD/QyjeLRpqC2PNQf24PVF8D6YOX36fNs//tGcb8ymAAle91V4aN2GuKSCHGt8Vk+7nxdA53RYi0v0hqo6rYHVgSiIhFkSpNr4ZLAyJKT26iHY2zqIVQf2NNQPLyiWft7RO3v/e6Dd+7PDUgwGyQFUykhoPt+VZM1sBhKTrWm13Z9wDQne9WuHxj445D9eN16Q1C2y9olrFJNMVO+sFqnDymjrKuC+3He6bEpa7Xq22pJiqLPH6f9sKkhsl3o8azAYdnT3JzwMghd9NCPmNRjJcaMiFrPeh6u29RUTEq1IiIZCtvlTgEmSZMDj8f6Ub6iMU6KoU3q8ORAZEMl5UdpWpGPC4+LuhDXP8/FIpgfrh+ovfhdpiZsef5nTNq7PST2Oy+OzjM94g9L5CqWcIAipFEXVdrciMtJrSx67i0SO87emAiUtRKLU4XCUnErP3VDm8r777jsfbSlcdi7d8p3gUgujp7aR5/kyiqJKAQD9wl2b050jkTfuZNVtuN9ZwaiwQ8EyEnVsNlubVqs1+WpLJXgjgbLahoqAioCKgIqAioCKwClDoH//sw4dOnQB4XA8VtG9QciJt1ooAPSDzLIDtFEAvWwAAvTpszXNbtckl5WVNAJMqT5OBK+K7Sw3tQnjHTbsm8EMY2/bvHnykc74kYijJABtlzdp945LeW/Tpj005rPPnt3oXiMUstcXGZpPa7XPHJnH/Na6tusYfzKbIb41YGPrn+0b6ScPTYvBvm/o+YgFydLQ/GpPnseLLqrILi8fWl1UdG7YCl7njLp58MoKXrRaSNFkihjzYwemxDzR5/N2/NmT4HXHFq0d0Oqhzl5FYf0lFY/pL0+dbdPXj2kLTPBiSzKZLVs0WChcizNmTCXuuaeyl0+Ct1eONT7zZIJXFDv3JEiSxCOTwG3dHZNgtjNAs6gVdDKzZSQJ7bGxkNorXYCWY8Ta7xdJR1t2tNukfDrbYbbPmrV6r4vMBa0WxMOHQbt9Oxja24EWRSB69AD74MFgycoCnwSz8hWrrOSGDYOydv7am72r/xcl7jXePDx9gEzqkkP6trEj+3dtarT/34vnxsXYG+wcpeEoPR6BB0iI5Uidxi4ajbR4oHxHHFDPKIsgcqVCJXiVEo2Ri9R/S/hSi8QnTdMOURQLGIaJ6tFmJA5cvohdz55AY0WVrvMBTpI+/aMDqQCV9quEyApXzRZovKHejwbp52WsBYIglEdiEwCVsARBpBIEUR3qmLu7nksxTqAtiNlsbjYYDF2+0N6ShEU6PlEUe3IcZ2EYpi1SR/mVxBisCl5hm4qSTDocDgfLsvjl5+0qW7BgQZmS/qJdBr13RVHk7XZ7zVtvvXWSytqz/3nz5o0LJqZoqLTx+wgJcjwBIYqiRhRFtCugZN9mpRtegcbBcVxStL9bAsXg776Mgz8PbZXgDQdhta6KgIqAioCKgIqAisApRWD27Nmp33yz/kBd3RfFAIOtvo76RyPI40f9nYQsdPruymThLkNOzsE0q/VSrrZ21h6AL+IB3Ingq1o6SVwAg6HFdOmli/ouW/bwdoClWI7uJIwz7ACTuspFYwyRaNOd5J0x4/4xVVV923r0KDFZLLEtK1bM26+kD19+tUjwYn2d7gznSwjaFeD/B8aM4WVSFK0OZE/aWnsFGbpf7fF5nDz5sZFr1tz2R2trWshqLX9J1pCoxXEgKe2ZMM0XwSsTwQ/0erdjSfnj+tAI3uPrszPJ2thWgKtaZsygEm6+mesZm3AwzjQgv9l9zg6u2xCX7EHwipIILcdKdRzXQYMkAquL47WcniQOHWGSeIEUKQYImsbj4FAmicAX5Iomqh0S2HqyvmWJKBi3d+zaaqW2rEtnLxzTfuTss//A7NbOa+lSSNqzB4zPPgtlyB/Pmwd5Z50FLVdeibYm3XOtWTOi8NifScKNvVYdlHt88uCdY5ipF5e7k7ru0dh/2pZPxhltZGKshUiKN5NGndNSRL7Mb3weD/uOYKK1ZpIkMSu3kwRmWXYDy7IBX7JDHXmoBG8kX9I9E8mEMhZUdEWCrAu2b/fj3w6Ho06n0/Xw1oYrq3mHEv/GQOSsEuyVEFnRIHgDxa4EX0EQtKiwjSTx5zlWVyIiTSRsUSRJyhJFsSmSimAlOIVaBgl0kiS77Bk4jtvLMMwAuT1BEFDd3LkJFaULFc88z5tPRXLGaNhdBILJ4XDYGIaRvWmdf7fghZYh9fX1xR988IGivyVmzpypjY+Pz3j55ZdP2FwM1H8w97GPtLS0UVgHvYA5jmvwR/YGS/CG4rOs5JkXzBhDLRuNZ2aosXirx3FcTX19fX16evpAX+2qBG8kEVfbUhFQEVARUBFQEVAR6FYEJkyYMGPbtqp/tbUVOY8++zrqH42g/PueljMTJ74+9Jdf/nmgrS3JlVjHnQg+MaJzzvlocEXF6RofpgAAIABJREFUH7aysiurjit9f4jFBFiy0jfQGE4Nud0ZFZK8FMXBxx8v7FLzXnTR62e0tyc1bdx4bUDVii+/WneC1z0Zmfu/sX85aRn+253gDcWvVq9v1U6c+MKgpUuf2RoIc3/3/RG8SOKiTcN+82ba3YMX2/NF8M4/cE3MuMTJdkzMhuP9T9XT+uAsGtyjbaA6NyXiBdyU6Nnz2+Tc3JpY3FgYPqYmufdzd/0pJzdZOvGmAYNmTakunHRxF8G6b9XiHlLirriYbJYgNCTftKFJT5flONIqdY4zig/qkglGcvAiedhmo7YV9hazF9xro394TjNuZCtpt5c5GJMFM7nDSy8Rkj51stSL2GK5bsp3Jajk/fRTSJ49G2rfeAN68DwQN98Mx15+GTLuuguqTaZOr95oXtu39+254ddB6XcXfL5N7gfJXcOiuSco1UOJwbF2S5pcTwIgCQlIbtMfwDZ1PKnX66NyAiFUglcJgRgKBkgQyvWQEPHXhisRUQtJki2iKPY+FWSRe3xI1gAAZjXvi0QAKnxx/wmPL1MUhdYKIfmCe2IQ6Agulg9EtEaDqAjUZzDrIRpKOc8x4xpG6wYllhf+YhcEIctXxvpgxoxlcQ2hCs/lg6xBRTdBEOi9GzHC1XOeMEmTRqNJlmON5Dz6G78vP+pgMQulfKQT1imJob29vV6r1eoZhkErFl6SpLIXXnjhBOsq2fOW5/lKd6sG/P2oUaMyACAHEwUuXLiwRkmfoZaZN29eDvblXt+d7LVYLHxKSgr68p5ki6Ckz2AJ21BIYSVxBFvmVK5ZJbHi2sA5URW8StBSy6gIqAioCKgIqAioCPzlEBg8eNzvJSV9s83mfznVDkpJNfmYPx6JRwVlZI76YwSokFyepdHUx8XGNhjr6oaVA0yskNW6vgBOTNyTnJx8T0Fx8eNunq/IHSxOxWRsSpLHnT7kducoL7984dD9+8cfLS0dFlB56c+iAdtCBe+CkpuMaEeAice8EbxYbmLqzfbb946JrXdUkqH61WZkFKWMHPlFj+XL53f5qYbywTjd5sP3GD5MAsh32oo4Mfzbm0OFyefsK5w60Tlv/04/c9Soh+8oHXLHDU67Cs5sITcvvm5A1lU2nVjTpiUYSkSiq+SL+Paz7lm83/HUGxnGvcUGsNop+6ghrWXDB5NcW4ch/9iHphtuAMGQoHcqmZwE78uEFP/Af/fCr7tzDbvX62ZPf38fErwzZkD9bQuhv1kLbFI6cOYSkF69G4ri4yEqCY5kbL5afm7f5ooYuCl3Jb5EOa9Ikbv+1pDljc9jpSO1b8exbMSTLYZC8KJKiCRJVPllhrL2ldbxQkQJ7kduw/VTVBpHMOW6I+GQJyHnLb5ABEo0CN5gcApUFhXPAOCIpCrb25jtdrtFo9HoA8Xj774Swt1ffVSz4n+CIOynKMro6SMaTmyedb0dVfdGfJ/qzZJIjvl0ass1z/T27dtXeSZRmzt3bhJN031xwwGJ/oULFzrzRuDvKYoqIElSi8Twli1bNkc7ARsSyiNHjhyOfUYLP9xgQZGwq30y0JoL9EyLVpzu7aJvNUmSAf9m7Y5YvPXR1NS0NyEhoUuN762MquA9VbOj9qsioCKgIqAioCKgIhAWArfccsvgFSu2/VRTg75mF7RjY76O+iMp6Hksfn3jMg0ec4/sUf9PcgD6JMXH9yAliYSWlkMiQHkDwCUVAAl+1If1dH7+DcNSUwttRUWjjzU3p1jRw1ROxhYMwSurOxGPsQl/czzV54t2d8WoO7mNZfwl9Xq012ftqBj1tBHwr17unNbp0+eN+eSTBYpUj4EI3nYy2fJ62T8M8/IXd2AiMl8KXoxVXlSh+tX267c+Nzd3p/a77+4tCmeB/jUI3pMTr8249af8g0e3aM/8ZOF2TZxJ+FePkaNGPXJn6dA7bqhDcpez24kd//17/8xpPCNVthoJA2OXEnS2Qy8T0rkP/Hcv1sFyBEUCre1MHIg/d3z2bPaEnM0JhYP1zs/Bjo1meqd1fL1+6sNH8Wd+98Ee/NKVGfkpr5d+uQMy068HOmUg8JVloLMeBnGIHWruuQycZaNx/evNSSNyyerqi3turpLb7w5yV+7LunStVvjz8OZ4gVgRyfEpJXg5jmMoihJbWlr2xMbGZvhTCPmLz6XEwiRlksPhIDBZWaAXe/f23JPmnI4ErxyrKwmQgGQNkjKh2A34UlKifypJkm2hroPTndyVx9VNXrwB1c6BcEaCl6IoJIkbrFZrJcuyNEVRNMMwzoRPPM9jMihU4tI8z3MEQVThPUEQMClXXKD2o33fcz11l4I32uNS0n6kvFmV9CWXwQ2yRYsWdW0SyqpdmqZREev38qwbqHw495FYdrfuCKetQHWVPJNwM8b1LNX68TIO1FXQ9+XPg9VqPcYwTD+app02VWjzIghCPEmSmNAzAxN7AgB6AFsjuTGlNGDXCRJMmNj1TOE4TscwzAknR1SCVymiajkVARUBFQEVARUBFYHTCoFJk+797Jtvvruc54u7jlL7OuqPBK+7AlT2M52e8U/LhqZvNPMKljg9MMM76o9k2acDaPp6Jj7+GGU2G8FiwSO8D5IAbB3A+Bb/nrofJg4dejQ9N5fQMoxDqqio4+vr4+wtLbdU1NfnBfToxLFbkjea3q94XP9k72XtSITKx/rRtgDHJ3u+IrmNxK+clAwTd73Qd1Ub4oRkbiAf28OHbbabbrKU+iKtU1JKE84994OcZcue3Klk0QQieDd2FHFHrPuo2VnPWrA998Rk7h68GL/7/VD8avPytvcYOnRl/JdfPq7IP9jX+LqP4BXh8GHJetNNlIdnn5JkfScTvABjO0aMOeecM797ayOStW+ljRh95sN3HtEmxml5s9UIkkg21awn4s4qpWONViOZl9DasMlCM9bx9YNdZK03THibjWz/7LlsY2uxgRAdFJc5sllz9QMVJNXpRY2X/etf+sVs/TdsgM26HlOcHhLAsCDqdCAefROE1+bA3mjYNHAcxb7x+uQR/yj4bIMcS6jkLpLZQFESo9UEnSTR8dtug2PVhop4iX4d47BYLAV6vT4sL8ZABK9sOxDo2KeSz/H/ahme5zERG25mYBK4oFTmSHwg0cmyrOTyTkVSXE8QhM+kgoGUbkrIlNNhrsJVxnobg6+xOxwOPcuyzu+PaF4BEm1Fs2ufbQuCkExRVL1c4HQ5Dn9KwOiGTt2tDnQ6nVZW7Srpuq2tbbuSxGdK2lJaBj154+LinEpelmWNHMfFujbXUgiCYF22BYkAgEIKsyiKpQzDpChtH8sF8UwqAICwvvOCiUsmd13WQfJznETbFJf1jvPEkcvTW0dRlE4URcQEn/OtFEUp8lYOJiZfZTmOq/PE3Zt9jErwRgJttQ0VARUBFQEVARUBFYFuRQDVu5s28V/+8QfBALxbKnfuz6IByc4cXSGPJCcqQF84PNs4J+tZsyfBK4FAXJE623773nNNwR317yR4jcYr9QxjY5qbNbbOxGtPSwDnlQAQhHdPXZmIAwJgaQImY9NoOnRJSRpNbm4ylZJSbkDC12IxWb799vbiTrsH7UnkkTdC0ZOwlgleJHDx39/WvaNBUvSNI/caZmU+bvFG8J7oYysBz9cyxcUH4Y47ljYDjPNKWo8f/+5wvb7VsnLlfYpIUt8Er0YrSTby49pPIVvXSxyfdK2dppM5AMKZcM3TWkNeB+H61U6f/sDQdetuPlRTUxCQWPe18EeMAL3JBH49RsP70HAEz/9kkqR2qq3NIe7ezbZ3biCUagA2Gk5M1jfcApB7AmF0zTVPnvHFF4/uBPgwESDfLls0ZGXtSOp3wR9J/d97fDvG91bKGaMHzLm2rdeki3RpwwY5yauytb/SRd+8ydDaJkYiedAn9m8e/Y+X99EMIx/H9Dk0T3WvXNCpDv5pe6+c4g+ITeTPbI9pnQQvSTrdHODQSyAtvAH2paREx6bB3KFNeuftK/tO6fnjzlWNF/RquHxGOzNqQNezJdBcIYHdcd9zWYZ9B4ykzU46zhreonl+3gkEdqA2nC/CJZVG67tfAQhiDJmbbpeq6itZs/2rUIneQATv/5KaTwn+4ZZxO5Yc8EhyqH0FmrNA95X2i2MhSfKgKIpOJWqkj3Pj5gLaFYTrkes5Hl9kEs/z8bI6TykGwZbjeb6JpumEYOuFWx5JW1EUBW++1jzPx9A07Tzl1PW85Tg+kAd2uDH9VevLql+MH+2HugMnJAxFUSyJtvduoDlRklDN5S+sUXpqIQhyF4lgYzSTGeIzgCCII/g8i8RzMpixBcI+0H2r1WrV6XTOBL3yhQkr0dJHr9fHyL9TCd5ASKr3VQRUBFQEVARUBFQETjsErr32wf+uXj1iSFPT28kAP3SRiP4IXlmtiqRtEtNTzNH3E6al32f9qeEzl4JXgvfK5hqztNlwbvzFAkXF80gmLi5/VIcK1zp7FYWWDksqHtOjF6y+fkzbrFlw+ERwPsoliLR0mi6gOY4SAf4UAEobAAZVozISYF4mwIPVAHHO5FYAS+NPJOKQoLMRnQmwOo+3AzRQOl1VzHmJ8/v2cBwiOurizKVwVss2eP4Eb19PghfJ3TJrEY1KXWxFtm6QbRvkuP1ZNHj62BYahgkLei22VZW287ffvqypcxx9rQDXNsrtoYfteee9l//RR4s2KV04vtSuFssGEwAtabV9nMorSRIJSeIJmk7hlLbtWU6JvcS4cYtT4+Jq6a+/fqjruH6o/UWvnuyde7aLhJaT8uG62moEeLOs0+bj1rxO9fjUE3zlZs6881yO0/GtrXHNK1dm1AHsMgBIBMDY1hm37MlO+r/zqul+uXVvJAwZPfy+OY4zH7pD4Cw2gqQp6fDKdVpGw7LpffNFUqcXag+Xcpa65vo+f7soaAsFJEYPLP0+3tbSSoMoEZpNf+b3Hv31sZp+EJ8yEARRBGLvd1pd88oCTnNsuH3EiEMtDz+8oYKinIMLeO3c2Ts7K6umMSmpzSdZb7VqqB9/HNmj+FB+hknHd7QKcSbyvptLifgYxYlumu98PGfCT78nFRr0ThJ8R0cHvfPS8fX6lx4JGhOp3UITMZ3tCCXlRvvqLSwSvaLV1p/UavbHAf0C3kOlmCRJDL5wo+IKVZ/4wieKooUkyf4AcOSzzz67kiRJcurUqd95vpCfiuPLASfs/6MCUUxUJ/qzvRBFEVXAij4fvuB2WVD0JEnySDSnBEneSNsY+CJd5CPXDMM0RGtMeMQej+JHmrT2F69rUwF8rQlBEPQURZ2gXo7W2owWrt3ZbneSdq7neEdHR0dxNJW7nipdkiSdm89oI4L/x/UajDd0MPYqweIZjWeCnNyTJMk4nufrSJJkI0HcBzu2cNaxr+9rTLyGiT/ltlWCNxyU1boqAioCKgIqAioCKgLdjgCqd8vKBry/evWdrQB35wAMMAPMcR4/9Efwunvwyh6uN2U+YZE9eDWSlX7y8G26mRkPWPvHnCkgmVhvLyefKLlNp/yo/wd5AJYeLEsyDgce2SU5AGsjwBAXwftgJsA8F8Hri6CTiTiZAN5lHAy/xd9E1uqHxlOkpTG5Yy900Evh0vpt8FIXeeQ+dne1MuLi/rOnn64nwes+oSf62C4yLz56r+ny1FssmtqBljlzDlYAWCiAd9MAlpR0kr2d1xVXPD/i0KFRR4uKznUm5gp0eSd4RbBYNpoIQi9qNHlOjzGSjBUcjhIty6IalZbc8ncE6qLrvhKCFwtPnfrw8F9+mVUcjopXcVBBF2ygAZ7uCXC1G2mLfM7baZ2fh4erARb0AMATh/cfO3FjAaCw8NeUnJxdPVatunvPuHHvD6Vpu+XHH68p6dxYiBfw/tibNvYw3jdtz+vxg88aNne2TbAOYBr2OEiHmSO1iXXEuBcvJPQUQ9Bpie0STYmbn3pVGvZ/Nzk9eIMZzt4Pv0iKy8+2pQ0faDmwfHWWuepYnFjdEJsct6OF1O4Wj1bEGJqLLyS0x+6xkyQlWiz76AkTPqh/4okNAYnT19+aOqJDk25jzU1aHWuVevasM185cf0J3sq//jokfeuO/kmW+IIm/V1TamyvfDyMjtWJ9A1XHSFijYqIIFQfUxdcN+B6h/OovvNyJpGjCCl+TacvcTCYeCuLRC9VkNVheXNZAuw7siY2NvY7u91eqdFoMPO6z0tW8E6dOnU90Xm1hhuLe/1gE+lEsu/Tva1IKMS8jdGVBA+J0a6XevdykcgEL0lSLOa3JAhC8SZHKPMRDZsGf3FgEiw8ah4tAhY3XUiSRMxyQsEj2Dq4xkiSdO7v+KobDBkXbP9/lfJKiLhofV79YYSf5R07dpREI6kaev8OGzasgGGYtEjPk1KluhLcPWOz2Wy7tVrtkEjEjKpXmka7bCZqp6lCGWOoY/Nmz4OJP10bu85ngErwhoquWk9FQEVARUBFQEVAReCUIXD99XP3fPTRiy5yq9cIgENOH16lCt5+hlH8i/1+aEOfWs+j/rMy5joTdSGZOL/o0thxSdfbJiRPt8sKWLlubXms+UQFb6dFA8BsMjHxoLGpiRUkKcEB8BQAjD/U+XdXG9WppPRF0C1OBXjhaGdSNZkANpNT4f78Gwg7rTE16/jWrDYRJHgJKOlHWLNXJlZx7KlZrYb79l9suib9Hqt7wjF3ywIkt919en0RvLLP7XFy+3nL4qNzYy5Lud3KHOtpv/XWn2sB+lsB7ikAWFYE0NvpRYbkLk3bHcuXP7pH6QIJjuA9rGXZbDvPN9KSxDkJNYLQiLJ1Q6A+lRK8LGs1Xnnlc4OWLXtSUaK4QP1G9n49DfCMF4L3nTSA/maAh6oBFvboVPA+cAzAfWOhM5IZM+4f8/nnT/zRv//6nikph8k1a+4qAjju23vdbY8Njp1zVs3iC6flxRVcI9iar9UaUsaIkihC65FVVL/rW+CsO/pLVM/kdpEgpM1Pvy4Nu2tmUGSmtaGJ3vT0mz17XX1h07Fte9J7nDk0NnVwP8FcU8e27S5iM2qXVP70bj9jTc0ondXKk5IkkAaDkUtL+9r++eff/+nPj/ezzy8aeKTPjQ3sxaOP4Xj5kkqj47vfsrPsG+kbr1+5548/8tPX/TIyxaLPaqOmT6yl83qasZzk4LRgtRuVkrtYxyfBS0iS8fsP9hlTkoLyZQ20VqwffZ8k7D+ikST4MYGgP/dX3t2iATOEY6KYcBLEqIRuoNk5ft9lcSAraQ/5ImSVt3i8JL7UW63WGoPBgJ6VXRcecSYIwqr0+LSvviVJSsM+onlc2tU3fu4MoWAQap1IEkjeYuA47gjDMLmhxhdMPSUqfFRje37m/9cUvEpIuFNB8C5YsGB9MPOttOztt99uNBqNfYNR5SppG0+L2Gy2ep1O10NJeSW4e7bD83zQXua+YsHEaUpjVTIeb2VCGWMofSn1zlYJ3lDQVeuoCKgIqAioCKgIqAiccgSOk7zvJgPsNQC8WhZ6YisROK5KwzCZdlFscXl/oloUycQcl1r0xCGfTBTKBO90Ki6uVmezxUs2m4MHeJgEoOsAzm8BuKql00PXF0G3JBXg+aMAqPh7Lxng7lqA1SYkeGcBK0n6w7Fgy+yQREbwRvAeMS2Nk31p5Wgf7fVZ+8CYMfzte8fEoj2FgTZJckI1LOOL4PXmY1uoHyQ932dpR/URwdFJ8FopgFWJAB8f6CSlAa68csFwiuK4oqJzjxUVjVWk4PXlV2ux3NgbQCtoNHdUY9uShP1ZSAA7QRA9HRQ10Kns5Xm0JDCTNH1ewMzzbW3Ab9sGipLtxMbWFk6Y8G7C8uWPdCXfOuULvysA2TtXtmhYFdu5gWAlALbHALxR1ln05jyAs9sApjTK3s2XXvpSH4KQ9N99N3cXlpg8+cFR69dryuvr4wUAkQDIsM+6Y3Nf3fxr/3h/8CUDWcOtApC30AAiiWc5BbsD9In/oq755DJJ2ze3reKXrbStubm+91XBWTRY6hvpzc+81TP3krEtDftK8gfPmUYgJ91RU8syRqOw4Z4ndaUrYwWev40EbS6ItEgI/HbQx33Db/vhgy3x8d79eNf9PLxgS9vVwN46/aRkLdITzw82SnWaFjKzXZp0RRU7IC/gmlEy5y13PpYz/qcNiYUGvSBJErGhrkH3y5D+XOvE8XZ9SmJL/sTzg/bjDdRvxz0vD9ER5P0Mw9T4IuI8PXglSTIQBOEks5VcKqGrBKXAZZqamvYmJCQMCFxSeQkkWywWyzGDwZAp1+I4LikSFgRIsqDNQ7hEcaDR8Dxvp2laE6hcJO/jEXCHw4F+lopIqlD67m5lciCi16X0dVp3oHq5u0ipULCLRh1f+MhH97HPaKo8fY0pGgTv/fffn0aSZEGkVequTaVm9+eNv7kKZY2hjQpJkiYAaI7EOjCbzRhvfCTaivRYg40pUHJNuT2V4A0WWbW8ioCKgIqAioCKgIrAaYPAcZL34n4ATx59//2RaXl5oA8lQJ6vYUhSJ3aqHgP7vZ5M8KKlwvODAOKNDMNSPJ/JSZKeAzjWAHBJOR59PzEuXwQdKnyRLJYJ3l+MZ8Ab6TNhb0yBrs7ASKm23TZBXAaX12+FRV4tGkIZv5I6PF/N4gnUQ4eq0YO3GSCOB+hnBZja5cGL7WRk7E8ZOHBtD52uDZYvn69YyXtyDBcVAtRpAc5tkv1hAc7pAHg2/WR7Anf1s5LRKCuDJO/ll7+Y9PHHC39TVqO7SjktPJxJ+TpJ2Sx75wbCERZgQ0zn7zkkfE0AcSyABjIymqSzz2407d49saq4eKyLAMZ4P0w6//z1uVbr+fs3bJhhvuiqG8ewVw+tTz9/dNmHwyaeIdnmUJJ4JyGJEsGaSJHSOCSJe5wtvFIQ6NQEW3yfgobef7v4KEnh5kVw174PlyfqeyZz7WXVOQNnTyXtLW20rbmV1ibGc5v+8SRV/Fmazk7cQ4hxsUBoDJIkCUDy86Trb9tY/uzMnW5j6Oy3uDinx4rfJybR8+/901ck3IY9ScxZgxXZLygdDXoJt9/3XLZxb7HBWttodJx3JpHwxlM2giSlyt+20qF6FPvr3/bluhSpuoGXGpppcPA8CUQl6eCOGlhtl6rXk+C12+2sRqNxnlLwd8nqU1c29UDF/9L3URnF87xI0yee4sUES4GOvysdeDRVnfJxaVTvYryRsOFA8jjSBJE3rARB4CiKYpTiGMly0VSx4pFpgiC4aBPk7ngoUaDKpFso5FsksT9VbbnPuRK8Ih0nWni4kgu21NfXt3zwwQfOk0/uFxK0StT+PM83bN++vdjT3kFJorRgx4Ux22y2Bs8TA/7aCXaN4aYIwzDpAOAI55SJe0yiKJpIkozIJm4kxxos/lhe6ckDleANBV21joqAioCKgIqAioCKwGmDQCfJSxkB0u3vv3+3MVSCF4ldnq9hBQFVkAAUlcDTdBLny9HqZIL3kxyAzBSaTmUlSUMKwh4J4FArwD1/dqp25Us+Bo+WDd4IOrmsTAAjL2wnh8Jb6X1jdifpCB2/t+2y6q0BkqxFZ4I6MTp48Bh/220/1AP0sR5XJZ/c4+jRSwfFxNRza9bceYLvqfLYLi3sLPufg7I/bGD1c6eSOFJXdvbuuPPOW9z7gw9e3xqpNiPbjnM9uSXlc19ny7MB+iUCDOMTE8uNFssfYLXaKwD+5uZfe9wu5IILPsihKMGkiRXo/WJr9aDbph375sp3h4jC5QDSBIKkhkqivYGiiLXEkOtqBHtto7WqUisINonMvzy7/pznzw5apYrEaPHSlQmNRaWp2eNHx6Se0V8QOJ5o2l1M1C5bJe7dMlBorZ1sEk0pKB4GkhQlml0g9Rq2pW3Zw+tPsGloaTHo3vtw8gBiwWNOy5ZTcVnqG+gDX67uP+TWGV3vWejHix7FhddNKtLExQj6BM/NnvAjxcRsYm2TlispjxHX76qPJej52KonwRsoAReSnUhKdQe5F/6ow28BVVE0TaOJqdf34kAJrJRGEG2lKsZJUVR+pJOiBUvSKMVDLsdxHPpjRvSZjW0rIe+UlAl2PO7lUQVNUZStOz5LSsciqwCVlg9n/KdjXXncp2L86Le7aNGiYn+4KCV35TZwI4bn+eJFixZ1bVhGmuAN5PntazzBYCwT3zzPx9I0jR7WmSRJ9sS2KYqqDXUtRcKPXEnfLu9trZKyoZZRmnxOJXhDRVitpyKgIqAioCKgIqAicFogMG3avO+XLy8d6nBMrR0xYpLdZIIwkym0uggzo+hvgO5H/e+7z9rTYNiYK4pxFEGIhCQZJILIFilqOxcTM6qWIDSoPCSs1uJYQXCwqEal6RibTlfQikIpTIZFECeqH7E8xxXpkFBF8jk52aGPidFJO3acc/TFFxmnZYH7Fbo9RfDTePiwYL3pJq4UQOsXoz59fs/PydmlX736Lp9qSv+9ywTv9x4EsT/1c/Dj8VcDvXgnTXpqwGefPbs5si1HrrVJk54cpNe3G/7734Wbjrfq7gldbjSbYwWbzWQFeEoC+D+XdzOWaaIAFrkpoi2a4Wct6F3WWOWI61dgLl2ZnqyLu08Qif0ib2kjBauFYah9YmZuC9S1XC/QcaNs1sY6VhNTwedfWVU37qVxAZOfeRu5tamJLv1ufSZvsRrMVXX6xA4HrZs49s+drxell20YkwKmUSRJ0yBZNgM7vFxKlb4TVz23fBP68DY0mIzl5WmJZrNB+3PTDDDc+rcDkUM3uJbQj7fo028HoBq56yVcEIj19z5DiRzfQDIU9Dx7eGuvSRe3hKJ4VhKNbdXvCcSPu9YYWfY7T4IX67u8/ERUqOLPJEniOyGJKlb8N8MwXbEr6e+vXEYJgYl4iaIohHOE21uiK1k5jMfmvbUtEyRKEhohgUySZB5JklWRnA8l+ITTH8/z8TRNR+Q4tmccgQgmpZ6W4YzPbrfX4+YBTdNJ4bQTqK5SHOUx/y9t4rjAtzAqAAAgAElEQVRjJ1vOhPNZDjQX3u6jvcELL7yw3V/dYMndUOIIto7ZbC7RaDRxoazfYBTy+DlhWTa+OzZDgsVASXkkwSOdzA6fX5Ik1bEsi6pmsFqtZp1OF9CvXCV4lcyYWkZFQEVARUBFQEVAReC0ROCGG+6+Zc+eS27bswcJqueOAAxT5K0a2cHYyNde2zUiLy9fK0lJBCp+CaJFAnAAQTSLRmNBKwAt2e01Op7XswRhcpIqktRM0DTn0GhSnD6yvi/O2WZMzMH49va+TaWlpOXE5G6dNX352EZ2rJ2tKfWxzcnZlVNY+Ev8qlX3OL1eg798Eby+7AmCtwhQEtP48e8OamjIqv/jj4ucCbsicx1PaBZue1OnPjL86NFBHQZDE//TT7e6fGc7CV6tdrJWpzOzzc3pHZ32I09LADfvB/ipJ4DZCCCRAI0OgDFVAOe2m0yLMoacvS6Pp0iO4YD8fW0izbD/J8XGx4oiJUB7YyvpsH3qiEsiWEh82IxNWpvqWENaho3UPCtOWTMtqERrnmN3EqSfrUww7T6cKxp0HeT4YVU/zd/Sp70tU0vqYiV2YBJHD5LEfkVrqL/1q3C0tMaSVoeO4ONSzHxlY5LQv1/tqSR4cTz7PlmRk9gnLzF12ECnLcvhb3/UtJcfa0oe0Nu5fjirjbK1tlGFUye6EkWGuwJOrm9Z8J9kurrho2+++SYV71577bXfRL6X7mtR9hDFHmXbiEDqWyXRBUNgImHhsm1AlTMRjH2FIAip7ko0z9i9kZHy77x57XqODY83azSaVEywpmTcp0sZjuPiSJJsRGV5NDYWZI9VbN+bUjsQCRwJnFzH29v1en2PaBFYwaxjXHssyzq9eCMxvtO5jWBwidY48PO7ZcuWzZ5WCu79nW7krksZXEFRVA+SJENSpgbz2VKyiRWt+YlEu4IgFCux1VDal91ud74n0DTdKgiChSCIfuhApYREVglepSir5VQEVARUBFQEVARUBE4rBGbOnJnT2Fj49bffPtAMMGQowLo/ABI8fG67I+S3U155ZURBQUFf5pPaF4hP6p9wdjo95S5pRurtLoKXlFZXvxv7W8s68qGcpc4Yf2v5gnj26GTnC9YNPR+x/D3rKWudvYKUk6FhcrQJSVMdPzV8yi6rfkm/oPeH1kSD2bB/f2LDzTdn75dtH2Jjq7VGY1N8VdWACJKPkcEtPf1g5vDhX6d8880DO0Jr0RfBK7fmy54gtN581Zo27eExn332zMbItIrk9PKs4+RqSgvAxIoTbTz89zR8+FeZBQXbMn/44a5WjcZ89KyzPu27fPn87ddff+9YUSQdH3/8oktt/EkOy2akGQwFdCfB+wsN0FwPYCEA+iShdUNnT78wAL91AGibAbaasrPPiO/du5hZu3b0AYAvegHMIWn6chtNc6TN9isBUGROTm2PJ9Mf7HBYzJQkCgQTE88R1JPSlDVTwyJ4MRrZtqHhu98ypZpGbepV46sqRBPd3OAwiARFphckNY+dOa7CsfznLHpo30a6IKMjMnMTmVYw/oNf/pDNWWwGkRcoS20DN3r+nUXVv293qm/Sx47s+G3e85mDbpleGy3LBuzH+tpnCduWfUu21TfuvvrqqxdHZnTd34onUeCeMElWwbIsaxIEIUYUxXKapnNJknQIgmBFwjOaPqgYC5K+LusLnySlKIoY0xFELxhlm4y2K8FRjacHpowFKng1Gk1I/vPdP6PHexQEgUW/zWDIoFDjldeKRqNx2jDJcwEAYncoOjmOaycIgo1GUjlUEAIAJthTRNp2E95CMJsgoc6rv3qnA8Hb1ta2/a233vL5HXW6kbv4rOE4zqrRaJLDmRMlzznc+HI4HLspikpkWZb17A/XKT5b5c+skjblNlzPFgPP8+00Tbv+1glnRN7rSpIUa7PZaliWTfaV7DTYXr19PkVRLMHkeYHaUgneQAip91UEVARUBFQEVARUBE5LBObMmXP5nj0XPb916/hGgHGDAPaEqBINZ3hIMP4r5bXXLs6JzdRp3js2j7ir51uSRWgjnq+YAg/lvMJlxY1uX1z+uPY/Vc/oz4mdIiLB2+CohGePTqUfyn6BTzD27Xjs4LXGWZmPW2rtFWSZZS91Zvwl3Mra97R35bxsfvTAVaaZGQ9aB8Ze6EyMVFe3Kn7y5La9Gs1l4oABP6X36bNJZ7MZBKvVRK5adffOcEYT6bqJiZU9zznno4yvv35wS2htByJ4Q2s1mFqRJXexZ/RqdidXf6MB6upP9MX1H+GZZ35xRlJSGXfsWF+9VtvRTJI89fvv1xUNGfJ9n6Skcvjxx1sPdCbqQ/X3d1lpaUU9GhuTOY7LrQU4rwpgaX+A2W7H8FEsgtYNM4oBVsQD3FvTr9/zZ/D8QcfBg79qAYaSABMsABY6ZXgTxBdwJMO2xbSU5Yrt1dfZNLGJnKP9Nzr/8sr6cYvODcmiwduILQ1NlFTbaIJvN+ZCvKmNve6iUoIigdb6twbx1ha/v9RE98uLerIV975RjczbbeT+j1YkDrt7Vm3lL1uMeD915CDLymvv7hWTnmaPtmXD5vufyxUPVtBn9BuwJwaohcGs/e4o6410i3S/SH4SBIE+u1FP5uWLOBNFMYEkSadiO1RyLVQvzEjjGYn2PG0vQsUklFg81dSuWNAmI+rWJNEcZzBkZjBlQ8EY60iSZCAIwhxq/f8f6qGyc+HChUi+e71ON3LXarVaGYZB5ajOW8Cyh7P7PawDAC2iKGp1Ol02ALRLktTscDisOp2uh692XEktY32Roq5TG66cGJ0e6b42+wBA55mYDTfVAKA8Wht8+EyXJInBJG64kSgIQgFFUa4TVKGvXl/PiPb29iMxMTE4Jr+XSvAGQki9ryKgIqAioCKgIqAicFoiMGfOnN6Vlf2+WLXqHCvAvFyAtfu6P1Ak0d5LfvPNi3tmZycYAeLQToFo5IqlBeWziPn571oZNtG2pXUVoxEJ5temVexDOcv5IvNmYnXTm9TcnEVWtGhYXD5fl6Mf4FT2IsE7Mu4C/ru6JZoRsRdw6xv+q3u896dd6o8DB1qZV16ZpMvKutpqteY2/v77jMNY7+KLX+3V0ZEkyj93Pxbee5w+/Z+jP/nk+S5vWJOp1piWVpJ48OBZCojAU0vwBk/uBrJdOO6LexwtmVyVfXH9z9ygQWtzc3N3JKxYMW/HJZe8MjQpqUz32283FJWVndGMBG9e3kbj2rUJte3tFAcgEgAZ9qlTf++3dCnOARKjvmJA64a79gKsiAPIt48YsTLv2LE2R2Xlt7EAlzUAjBFThu1LHnLbEG1i4SBHfGyLpnzfIe7AF8VcR0W6I/2shOaxz48OOsma0nVq++a3An7bvljjU7d2qcGFkkoj5Ue9K7Z0MNxvu2LF7UVaodVcQg3rk6G7/tKuZDRK+3Yvlw/amP6gSwymbu2+gzptrElwOmQAQGNJqY7SsFJcZoYzg7oo8ARns5EpfQtOOF6/D6yNh8HWHkxfnmU3P/OG079vQJOQEM9qJ4fTVjB15ZdUWWGKPrPOsYq4JjttFiJhsaA0Jp7n8QW8I1xVWqD+vJGF7opjrB+MCs1bf0gsIKHwV7NjkMfiLXFduJgEmhf3+3a7ndVoNM4NU/eYXLYbUeNHoknu4jiCIW2DKRsMtnLZ/3VyF5NuORyO4ldeeaXFF36nG7mL6xM3wURMJkFRDofDUUbTtI2iqEx5DN58q72QrjjmGn+WBUrWn6d61/Xs5N1V6m7e06g2rhdFkZIkqackSYeioZTH9gHAQJIkJYpimzt5LElSliiKTeGoeGVrBo1Gc8JzCH/Psqyi5KdRe4CF8iBQ66gIqAioCKgIqAioCKgIBIPA9On/LPrkkzPtAMuTAD46FEzdyJQ9pAV4qcc771yempmZTQkCTX1a/xbxce3rxHVpc7k5uQvb0D8XL7RaWF//qf7B7DeFIvNOck3z5/Bg7/+24n0keLHMxNQ59tv3jo6rd1QTt2TMc/za/COVrc2Wfmj8ki40jBBeHfS22FrXQN1xxwsWm21RcVvboC7iF60axo79ePCqVXfv4XnWSRxF8kpMLI9tbMxqDbbNKVPm92NZc2J5+RkNSUlHDDRtJ0iSh6NHB5s3bbp2v//2Th3BO3Toqj6JiUddathAo/a0XYhrBbisAsDgkYQuELka59di5IIL3krV6driv/lmXlcm7quvfiazuro3sWXL5HKMsrDwriE9evBsUlKSaLGYzHb7jsS1a6/eDzDVze/VqSJOBBjm6k+2brjqKECnv3GvXv8tqKyULFbrAS3ArA6ACw2F1//BDpoziSChjtb3FGym3Djb5sdfhsG3X7/PkJrMBUIp3Psd/3j5HOPL//gNiV379xtZory2TcpMNunvnnaSl63l7eVJUHqMo3nxZwY9KBimqRn4JTEL7nQmoRKbWlmhtNrIDC8Mygd3KBgSx0CMkzRVeomSCB019aytrQNfPkESRSKlsJfF1trhVCdpY41CY0mZNj43007TtIsGBtgI7dW7wNyotB9v5WSCd3BMko041lTZXSpeJS/w4YwrlLqyryRBEL0AIA0AKl0qslCa81kHyUp3shCJCofD0a7T6XAu00iSdCq5w7miTRa6x+ZNtRdq7LIqDxOPebbRXSQv+hVTFOW0s3AniyI5Tm/4RHvO7Ha7haZpB0VRcf7mx2UrEhXPY+ezVRQpkiQTkHALdZ38VevhM4YgiMoFCxaU+RvD6UTuyhtQGK8SSw3Pz4m/de3rM+3CSZGdiDuOnu25rHGcFjlolUMQRBZBEFWRVu26iGMN+lajYtfb3GIZgiDQB/2kJMhK17MvLAVBSKQoStHfAirBqxRttZyKgIqAioCKgIqAisBph8CUKQ+tWLlS399iaSMAnncSXN17fZiUn/9O3pNPPsZmZBgpm80CLBsjkuTwVrRlQFUu+uhiTD81LGXXNy7TPNXn8/a97RvplbVLtPMKljgJWlnBe27cWCBJvYDJsJZUPKu1CO1Evb2MvjP3pY73K5/XTsu9iLWXnFN/880bak4k7DpHffXVz57588+zalpaeihQxypH6sIL3xiYlFSuP3Dg7MYdO64I6gjaxIkvjv7992t39e69MbW0dGhjfX1BR17ejoTCwvXZ3303N4Ctxl+F4JVtFwbzAN9oAY7SAA4OoM+xk/11/ZGr3uckPX2/6bzzPkzieZpbuvSZCvdSTz9d2isvry6xtnZUjSRZSat1g4ll+1ooysbQdIfWbk9st9t3GfX681sIQu8knCVJIKzWojhB4BhJEkmGMVl1OkwGePzVoEeP1Rnl5cktFssGE8AZQBAjJa7n7/Th3lkU0KQIRDmY8ozWP97+2DHsrplh++4qWY0dc189m8zusZ84Vl/J2vivtFptSRvw95NnD+nFjB5QTybEOj9rltc+T6AOVXxnNBrXuLfbJnKzxZ7Jo4lWs40w22xgtXYQ/XMLqAtHVTI56YoSNHoSvLd/dW3MJX0n2ScWTu5SBHr7XZutlZj5+UTTjUNvs42NGwvvly0m39j4nH5wynDhg2nftjaXVWju3XaHZtaIu6xyW5EkeEc9fGd1x32vFcYzmmlKsA63jOxNCwBkdxx9DzZeQRCMJEmaAKA5GkpYVwb0dpZlSY7j8hmGCUs57jk+JEiQ0OgO2wlvqr1g8ZbLI+7+jmQr9ZANtX/Pep6ESqjEk9J4ok3yoo0HErz+EmNxHMcwDBO1DTlJktIkSaqPNMmmFONTVY7n+YaGhoaSDz744IQN9pkzZ2qTk5P7Ylwcx5UxDKONZEKuUMcrJ42U/W2jsSnna72Hs5mCljtIRLuSBDqVu6FiEKge+vgKgkDTmICAJAN+ZiRJ0rmeyyGJLLzh4nA4KIZhkgmC8Gn14T4OleANNKvqfRUBFQEVARUBFQEVgdMWgenT73t83bqkG2tqDlAAS5xWBaFfDRQAWvB5S9Tm7ei9mTSZFmZcdpk9eezYKbwj7bD2k7p/sQ9lv2iL0w20zz8wzTgucbL9ZIL3i3ZMpvbYgSkxT/T5vN1AmaRHD06OmZU539JHm0MxTKa91raPfuzgLOM/ey1uX1L2QMwtGfdzH1W/xl6afDGhqSvsuOWWMbsAGA91KMCECW8PLCsbBocPD/8zdBxOrJmQUJkwfvzivC++eGz7hAlvFxgMzaZvvpmnyOtXo+mIO/vsj/vs33/u/mPH+p5w1Hz69HljPvlkQYDEZX8FgtddlbtcC5DDApwhAuB+Q6kdoLHuRH9dVMh+mQ1gMQDgcb8ezZ1qX6pLuek+A6NGfZ6al7eTbmzM6Fi9+s6TFNTvvw/5gwcfTG9rK2gnCEG020u1NJ3q9iIiAc9XsRpNHysA49EHevTi68Bx1Sj2TRAiYTSWxDY3x5rt9gN6gAwgiDzpaNOf9ApHOST0HyQCcRTMtYcc9XsPtI36561FkVpvvtrhdx+M4/+7eh8jiOuR2HUv1845bhRosj9p0OmlpFiWKK85ZALaq9+sxWIZSZJkiVardSp3zQ77dJEhewmSlAWJce1URioh7tifSV08ulZzwZknvVDJBC8StrOWXWHaVb2VfvWK/7QjKevtd3KcSPr+cPBrFssONwyTHt/8T928MU9Z3tj+gu5vfa51VLdVkeuqV9NvXf1p1+ck0gSvZcGHSUR92woTy/4Y7fmS2482oRXuOARB0LpIPbvclhIVW7j9RqI+Eh3ROIbsLbZwCBmP9jBJkNdNwlO1Vrz5ekZzDUR7nA6HQ8+yrN8NK57n0Wc1EsvwhDaQECMIIpkkSedJiVN9oZ2JIAh1giDsxVi0Wi2qm4fi+NErFr25JUnCzTmSpumT/qZSGr8gCC0LFy7c7V5+3Lhx9KhRozIAIEdpO91RzmWRckJiwWiQuzgWX2tdjsF10qEr6aHS8dvt9nqKopD0dCZpVFpPaTmMT948C3ajgud5JIRDSurmDS/cFMO4lVo/qASv0llWy6kIqAioCKgIqAioCJx2CBz34X0zD+DQNl8BpqWVGGtqCnxkMXYeSY8H2GUEkAiAs1sBJrV0Em6eR+9TWo4rMs1kdvYDfXJyhlLTpg2nevWKZ/5z7D3yP1VPO49+jk34m+OpPl90kTXHFbydv8Ofnzw0LQb/fUPPRyx/z3rCynFVGiR45xdfZTo34UrH+Skzbe8cuS3245q36f7G4dLLA98Syg70aPKl4B06dGVPgoDMnTsv3xypyTrrrE8H2u3alu3br3YqRy+55KUBDQ15wrZtVwUk9VjWahw16vPCiooBJUeODGt2j+maax4f+uuvNxytq8vzc0T+dCB4rynxTfzjiGSCdzoFsEwPcKPr72skeNPNAM+KAN78dZ2bBvjK6fOl8uqrnxksimTrli2TG3ytXyR4Bww4mvZG8dvkh1XPOV+UxsZfyT3V9+s23EjotPyocsZ0fE1K0Gwp0T1VOkd7Xeo/hP6m0Vwr2Oy37z0rtt5RST7R5yPLxOyR7PKSddyXNW9qnyn41K6FTPrAARJe/fJTSpd7TNQlt/EZ5/Spqtq4A0Y/dEeVJs7k114iEuvRfP+rPeNo7c2+2rLZbAmiKBbo9fqtofTncDgyeJ5Hv0ETV5h9I12Q2cqeP+IEklcmeNeXrmGMbIy0ZNtrOlnB6+13GMe3RcvYVcXLNc7PT99J9rE553P3fz3bdFfhXO694jeZS/pc7fj4wPvM3Wc/YhmeMbrrxTDSBC/2b1+9Od6xfke91uJ4Wa/XK1Ith4KlXKe7jt2HE6N73WgRHZGKz72dvxq2GDsmPkJ1pzey4lSOx51Y6Y6ka9EkeZW0jWOUJMnmK5lWqOsVfUhRURkNVXywMYmiaJIkCYk6H3/7HW+R53mSIAhU1ob0TLTZbLvd/Xbnzp2bRFFUgT8ldbDjCbe8e2JDd1sGud1obGoE+kyfbs9bjEeSJE2oBK3zO9ZuF2RVdLBz5s2D1z1Bp5L2VIJXCUpqGRUBFQEVARUBFQEVgdMWAVTxrlxZckdb2zkNAPeepLi76KI3E9LSSu2HDg3Tb9w43ctRrg+TAPJtADI/ZaUAWqlOCwT56P0wF+nyGw1QVy8rMmNiXsxISVmd88gja4/l5YHebt+vp6gkjqZTAh7l8gYoz9cwJKkT0aIBL7Rz4/k6VqPpZ2GYonhJ0toPHMhsvOmmfzr+H3vXASVFlXa/yp27J+fIwAw5iwTRxTUgZiXI6qq77uqaV0VRMecc1zUSRBBcRVFWDIAKBkSCSk6Tc+wcKv7n656GnmFCpxnY/1SdM2dmul743n2vaqZu3Xc/gPtqADp6tmZm7jUNH76+5Kuv/vyrorACgKZLVWi4k4kE7UUXPTp85crHjiRJmzx5WaFOZxe//vofPVhiNFPDhn1XxDA6SEs7nNzamlG1ZcslHcrPmPFcSVXVUPH338/uwfLh+BG8FsvBhCFD7hn0449Z9ccS/50RxHWSlwxwiAsQvDYCQBQAEr0AweRlPfvrdm4RPYCzs3/nPvvsrt97mi8keMXMtSkLK57RLBiwymqgzdJ9e88zT02YIaZyGfK7tS+xDxd/bNfTliNrocaxXXfL/gu0btkBjxSsFUt0JfCD4yOpiq+QJiRMFz5vekN319A75Nu23kTPTZkDo5JmOUXRy+7ZU0k99vhaOmGU1zrs9mHleWdMsX9/91M5E+ZfX9sfBK/nndUW6rfDS/R6fQelVLjrOZJyLpfrbBHgZHruGYnsycOPeN9FatGwtfon+uUfHtO9esEyx/y11xmCZPDzmx7WokXDqIzx4sjMkwQn7yB/KF/P1DtqyKAiuC8IXj/JVtuk8bz3hVaubVliZtlvevPsjAS30LL4rCyKohztw260/ca7Xk++sfHuK9r2eiNSom033vXakxTlkiRZ1lPbx2M8ocRof/QfDhEbDf4ul6tNr9cn9FbX4/G0ajQaU/tW996K93oes3JRFJUYDqHaa2MxFkCSDlW5kRLNSAoTBCF0rofWFwzDoG/3MUdn9e6tt95q0Wg0o2IcQtyq430YVah47XXlfR23jrpp6ETw3Q5njPEgm+NhZ9P5viCKopGm6bCTraoEbzizrZZREVARUBFQEVARUBE4oREIJFv7ORlgWivAfUcSHEydutg0dOiWNRzH/VZVlfT4Rx8tqOs4EFRRvp0CcEsDwHftiW+mOgHm5wDcUg/w+WCAa9C3wX+YTLU6gnhSGTOmqI2mOeXrr08vnzRp/pirrponFhZmKgShkWnaKEZPrOJ2+npWkux+JSZFWURF4UmOSwCa3q/3+RS5traamDv3380AcxsAMNaCkK3FbcygQY9M2LevxKkoIAOEKo67m8Ku7CcCZYcPXz/KbK53fP/9n47YX5x00qrc1NRSbs2aO7pIahdQQw8evKjY62UEs7nYl5Q0hF+//vojScFCo5gz556Tt2694LdDhyZ4uo7u+BG8AEuSi4ubU02mJuWXX6ZXAYQS/52jDdou7E8BOIUDGCMAJHkBQpOX9XQJHTsH4SZ5Q4IXXy5YLLsSrdZhfjV0wNN5iP+NxcMH5/pV4nrapDxdstY+zHiy+EnN8+Zi7ZnwVu086k+p98gl+onK97Y3oEqsF05OmMGvbfq3YWraBFhTuVaZn3sXaLWjnCRpkvbu3QurVz9s0F8ytpIqyrEJbjfF291U8ewZESUqi/Zm4nrwrXSdw3sXy7JdJjmJtt3u6tkI6W7uHxdbqJz0I6quSAneIJEb7MPAmZSFl35iDyp1a+3V5E2r/2Q8u/gin8NnJ6YWnCGs/H2x5plz3nD2FcEbjKVdzVtL290PmEwmfTzxQxUTTdPk8SAU4jmOYFvtW4oxKdeRvwd90U+0bfYVWRhtPD3VUxTFLMuy1BMReLzG04nkFePpCdzZlxkAkDSMt09CkSRJ6MPbq2oV50gQhDKGYQpinWdZlr2oPtRqtf6EscfzwC3yJEn6Sc1o4sAt8ajmRX9ubAPJ3eeee27fXXfdNUWWZSdFUVZBEJwtLS3OlJQUiyAI3lD17rx580b11UuzSMfT7tV9XIjd0Fi7u3/GonaNFIveyseD4I3HeLpIYqdlGKab/5GPHZVK8PY20+p5FQEVARUBFQEVARWBEx6BuXNvm1laevLdmzcf0AN8nQgwyA3gIQsLd+jb2mo3KYpCmUwZY2tqighJ0koB+4WA52li4rZkgyFbrKw02wJb5nN9AJtNAOMdAMZUgL/7/18yGNo0gsApAM8oaWlmR1KSQ5eQ0Ew6nanea66501NUZOQIAtskAW3d0Ns08B35gOC/XMHvgfOBo6t/x456owZVvaJYq5Vlr1JRYXK8997dCRs3JtQCTLN2TLa2PN9sTsh1uaZ5RZHjAToqjjtOZNCawkoDyARAtu+oNQUAqnenT3956Lp1s393uQwCgIdAy4qSkg3peXk/a7/88ooaAB8RID69/nMAG835+Y1JDgfraWnJcgJYKQAPDTDADSASgX7wu/9nABBh4MDf06xWrbWpKVts/4wEkIiAonqbJVBnTBwIPewzOB89LelgbA0sQAaflFRmcThMHp5P9QIc1gHkezp71h5tjScAEnQAaRQARQK08gDNHgCiGyU1YoDEWgoFwBAATQJAq7+82Ww3cpwbGhvTe1RuvPzydYZBg7JJhnGwosjK79YtUSo9peS9BU8KS+vf9L8ouCL979Je107ivfo36HvynhA5SGLckgWeqvoLMTf1TqVYNxZahJ/gjtK/EE1CA/w94yb5e9sGMleTA1+0fgGD9SdJzw35ylZfYXS/9tpfM5SR3jpZrxGzp55kK7rwTCtJde0fHM8bh+vNj5O4PRWva7XaPfFst6e2WiXf68anb+7wUihSgje0/a6SryEBjGUGJg+WDjbvpfqT4MV+g2peor5tmZnjurW5CR2H1+sdRRCEg+O4Ln3P+0P92F9rILSfTlucrXhOFEUkfPy2PKc6WfkAACAASURBVPgepZ1YQnKoX4++IkSDiltFUWri6XUpCEJyT4nnjuca6mzXEHCWkP33cPQMxW+RvrgIjqev5inaxYbqUyQzY7USwARjBEHkh0ssRxtvb/XihS+ue4Ig0mRZxv89qjE5WiiJi3Ggx+748eOTCYLIliTJiSTwiaLeRRw6J7hsV9L6/+HsCzuG3uYm9P4ZLNvXSQ17iyn0fDzWTrunu4WiKFuk6vFgLF0oeCPyy1YJ3khmXS2rIqAioCKgIqAioCJwwiIwa9Y9q8vLxww7eHBhgsu1S8txGmCYtlav14XesZJeb8kQxcR0n4+S3G4tj8RhcnKdyeGQgCQJgqJ8stNp8AGIfoKRZSlCFAtpWf4rQZIDCEUhQFF2KgArFIA9AtYnSYmSZZCHDh1EGAx6ImCtgD6+/u9+rBSs6E9cRaDnHYHfg58HfsZ28XTg5wAZeOTndrx5ApW8eN7pdCp79hxW9HqGcrlAALAIR5NnTdNQ1FUUlpMkTBiC7TwBAGXOALmJZCnGg+RpGwtAyQEPWPzdSZGkj5FlnYAYUJTAkqQXBEEjtMflj42mRYpheMLjMeADBMbaPl4ZKMqFCS9knifafWXRIgLVqSaMsT2Zl58Eb//C5F4kJCc3a2WZ9LW2ZgmBmJCXxDI6jC1KxRySrTh+bKuRBUDSHAHmJIAUsSPpiqQuKKljdXpLoYWiWCBb9x+Ghq1tXpOpQe90JrplOYMHqGUB8r3dE7zBy8NPJgPAb8bAOuiOoDbqAS7lAIa047WDBFjrBWhz5+aWJ1dW5jf3dsEFCV6KctOPHH6QzNEUSUjodq7XIjTCo2V3sffmPy5YyAzGLZngqaobiMtS5kOJvlgBaACK4gWMe1nDYsItOYkWsZq6Jv1vsLx5LX9u2rVes3WY98uvH0wwPHv5zwRFgTbBHJVCqrcxdT7v/fyHBHLDjq/0DPN5pHWjLY9+vO6spLv0t83tMAfxJHhD7RucvIO49L3TzP1h0dAVJt61PyYKG3c00nY3YsyQJMkh8aPX67+2Cd7XgWM0lFf6QSSV8WRJnkt2eQmyrqWU8fDLtFqt38LC5/MN8JtSk2R1HygTo53Kfq8XDyVYpEHHmxBF1SIANNM0XdK+hR8TPJojjau78kigKYrCUBTVbbb542WN4fF46rRabUZPY42EDApu20bV8ol4XfA838aybK+WDj3hIYpiK03TifFaH9G2E89rD8m69vugP7kpkuFI9PI8L2q12myappHcPaLAxmsGifLjqd7titgNYhlPbKKdn/5OaBhpnJFc1921LQgCJu9jo0mA2U2StYgSyakEb6SzrpZXEVARUBFQEVARUBE4YRH4xz/+cf+qVavmnHTSST/m5uY2G43GL0KDtdlsp8uybCwvH3YaZsCqrBzm3Lv35CqAlYkDBiwfoNfbuOTkbG9aWgHd0DDIzTB2b3V1WWJTUyLR2IiK1Iw2gBlVQfVv70AguYdkH5KNSDD6VavtClb8HfkxPIfkLSpkBTKgisVzPhKQv/WfW58AUKYFKHEC7DFgubQ0RuP1WhWb7ayGAFnpIQH06VrtbC5AKsrg8WhFgLspgF98AKe3IjGZkVGfrNe3sIcOiY6AsjbAexoMTj3HbTNlZBTKPl+O12x2cVu3nrcfAFXLrNz+XSkoOGApKvrFs3nznwSHI8ubllaf2NAwqDEra19aUtIbab//vnw7wBZ9ACO0kLg7B2B+bWe/4M7YXXHF7UMOHx5f9+OPczokY+sd42PowJCkeYgJHkjSndquhP3CDFDNAlzcCqBTAFblArgMjLFRn3emmTzprgu9ILfSDds3aNwbf+UbtgyvKi3dZAQY6gYY4eqomO4tup4sJoLJ2QIWIBQlUCTJUzT9EDljhkJ++OEzP/bWOp5Hi4a0XJt+/oHTLbMyrxdPsfzliOL3vv2XGk9Lmuk7PXk2H0zytyD/ZYnnSc4tWYmnqq4nLku5EUr0o3COgWVpT4twEB4pncfeOfBt5+LK281/TbsKljd/4Sd4dU2T7P9Z9ZIhKacVLLNH1bFTRzeGE2MsZcQ9pSZx8doyI0W/Gks7kdR1uVyoUNXKJw+5irvsrCOWL9hGZ4I3knYjLdvXFg2d40E1r7i7FLPM+w/xcI1Z2VtG6F+63W+xIv56wEKPGuRXruIhHao0+L7YTMm1zXsIUDgqOWEIeHkWmu2rjRy3JtLx/n8pf7yIlHjZYrRnqCeQwArOCW5NVxSlmqKoknjNkyiKvSrTjoc1Bm7xDyfJUpCA7krhG0rmnqjq3ZB5jJm8P15rvvNajFccPp/PjQnoIlVqx+vaiLSdYNK0zsrc9usnmMiVPN4WM6IoJtA0feR/PHz5caJhHC3J6/F40EbBStM0gSR/pKr47vqNNB6V4I306lHLqwioCKgIqAioCKgInLAI4Pa41157bdttt932156CrKoS/1VbW5z7zTfXbD1arpniOG9iZmYDWVY2tiH4eXr6IUN9fYY7oARFtWt/H0GfYLMI8N8kgBtrkThNTMybwvM3Vzidd6BCuf1Ynm8yJWX5fJNFSWJErfZzvSAslmXZYef5Db8bDG3po0b9NystbSu3bp3TbbNdEbLFWoFBg24fdeDAms1jx25J27btguruRjpr1oKxmzfPPjRx4oqBskzLLpdJMZla6BUriksBBviOJqxzUwDoJ4wJ67o6mqmA0jVRysn5NWHy5A+Gr1jx+MbYEMakedk8wLdGgN16gD1GgDEOgL/VB8j174wAq1MAJtoAcjiAswwAY0RdWoOeMR0kck+rF4b/ZZBsMXmZdfc8BgdWO+wAoxwANRzAW4cBEtsT7oUTZUeCF311sdaOHdP3jx37/rDS0lITSf6ZoiiBlGVKliSQFeVZ2Wp9ZEtvhHiwdyR4y0wrLQ8fnOP32g0e9w9c4RhunCRev2uSuYmvJlPYbPm1Yd/bDBKpl6REGhW6T1VdScxNvU8p1qUAQKpCUU3SExU3k2dnna9Mz55Gvrz7eVhU/SY5RD9BfHbIl/aGSrPr6qvhcGbm7tRRY9dlINGb+q+rfwsHiWjKyFYn43l8icZC0XdEUz+aOlbB8zo5rEhU9lXoZK8vwfDibR0Suv1/JnijwQvrINGL36miXL/vJ7/6u1Tl591Og0LdFW2b/5/qKYqid7vd1Xq9nuR5XsuyLNtX44s1sZ0oij6/YWeIMjEYKyoUeZ536vX6onjEHy5x0dXW7nj0H24b4cbZub12NSX6NvtVnvFWWbf7qzqDNiGyLBuiWVuYHC2aesHxtnvWeiRJ8imKIsfSVrhzEiyHRKwsywTLshWyLOPW+IiJtc59iqLoQe9dkiTb8zJEGlXflZckCdWcZkVREiVJEhVFaSMIwqooCo/bnvBlQ3C9iaJI0jTu5DpxDlwrJEkmEgRRiWPBuEmSxJdHSKb7LaWO9xHt9RDL9d3bPaa386GYqQTv8V5Bav8qAioCKgIqAioCKgIxIzBv3rx0VBZt2bIl/5dffvnzDTfc8HB3jXq93sSqqoQX1669xeZ2m3vdAh9zcDE3ECR4Z1gBFqeglQLLphBZWf/JLit7byvAsJAtrl5y0KC7J1RUFPA+Hyei4lineylXr7cT48fPlXlep7Cs27t9+3kH0tOfHPHbb1fsU5RT28nXteYRIz4vZJg/NvVE7uJwRo9ekzV06LcDmpryf/vyyxttgwd/l7p376mNAR/elYkAO/QBK4ipNoALrccqnoP+v1uMRUV7kjMzM6jExGJFkrRsTU1x+fbt3ZPLPcMZxMoiATjJwNd2I0AbE/BUxn990Wrhv4kAlzUBHCgEuJIC0Em6NJ7TZWQoJPEkefYrYwmNJcf11Z0vEuWfp9UD3FkL8HRmd0rkAQO2ZB8+fFIXhPhRgnf69JdHcpyD0OmcbHNzNiQk1Crr1pm9bW1TNbJ8Mkq1IfykbEdRCCZZ0+mq9YLAgSCkuLrHSAa3u8aIBC8mGEfVbuA4BAApCkk2yFotBSYTLTudhQ5BKON8vlKtwXCqDdXfpaXgRoIXa8ybBxlDhuzMSxvhFPVjhvTZdeT+dltCQUbWm6+99loHOwidTvdlzJdWpwacIn81edkZI5kxJX6FUWfFqn/tgz5pEhgz4913V+31t4I3nmPiP/kuR9n423oDx70fz3b/V9vyer12jUZj6o/4Y9ly35sCEpW8Ho+nTa/X58RjLJEQF6H9RVsv2pjj0V882gjGH7TQIAgiPVRpHc342pOSOSNVHGJfaFsAAMYgOdef6zyasYZTJ1wFdzhtxatMuxd2OuaTIAgCX6TZeksipygK2uwcScIbr1hibQdJXlEUdRzHHdkB1K5A9hPU6GPO8zyBftfHQ3Ecrd1ILNc3JijkOK5Hbjbc9lWCN9YVqtZXEVARUBFQEVARUBE4IRBAkvezzz67tr6+fux11133fHdB4fbrX38dd82mTX9uOiECDyuIJUlHlbFeMjNzd+bgwZtS1q//eFPn6rNmLRj31VdXHbRasx0BxfE5g2ka9NOmzeAaGwvLfv11un/L+ezZd05Yuzatxm6n/X7CmFyusDDLMHz4BvPq1ffsCiusbguhMhfFGAndeLS+mQrgsCQk1CfxvJbyeo2tkpTdMHq0OcNobPRs3HhVl8mbeo8JCd5/pwY8iUe5AHbqMFE5QIUWwCwA5PAAI9wAWw0B8jctGeASFhW/GnO5XpNmoHSWl4kpT57vat2/ndm9LKGm7vs5FQB/LwQ4vVNCu0A0qModOnR9giyTZH39QOuGDX8LSQJ2zmCz2WYaPvwGb2rqIVi16v7f/vjHN4pJUjTLMmVbt+6qgwAf5QG49QAyFbkFSMCiobAQdEjwosWj15t3ZAt9EK+MDOA4zq/uAUFwMJKEvoGYBwofBRygKJjUDhMIgcxxDEGSjCDLWlEUrbQotjAcV+DFhIFtbSB+8w34Xwj84Q+QmJTk1mlMAlAmfTtB7dduSw4Q4/pQWf79L7r/7PrFSg/I8nshyq02jfLrwT0moJ/pfU2EX8IKwivaBX9tI/WYiLHrwwIUkwJMv2SKbwLBYwXpCLbhj+Royc2Pveono0++F5X//Xf47RsWflZpVuhX+q/XE7cnVKEqiuLFbd8h26b7ZMu03W7fZzKZorJS6I3gRYRROSpJkj1enqvhEhedZzfaetGuklj7i0XhF4wZlY48z0ssy7q7UllHMzb0HMZt5QzDpIdbH4ldWZbbSJJMCPWclWXZGw1RHG6/gb9hAqpUo/Tm77knWZazAAC9dPvFX763cSOe7XYRaQzDRPS3gOd5Ha6T3vo4HufDJZ/DuR/FO35ZlutIkuzRg7urPmNZl2ivw3FcrwrmcO5BKsEb7xWhtqcioCKgIqAioCKgInDcEECS980331yIAfzjH/94urtAKiuJhcuXP15x3AL1Jx5Dj1pMQhbOcVQZazA4DCUlrKa4WMstW/Z8J59WFzlr1iMnffzxg1sFQdNuJXDOYIoC/YwZp9JffnnjLz6f3v/gct55z6SLIpu2du01O0PtJ+bOvXPS8uVPh+X/Gk7kx5bBsT8yGGCmNiHBoLPZUjyyvBu9cHmAB3bPmfP0hBUrHo+h/zdTAPbpAC5oCRC8ThqgXANwUAtgEgEubwwQwMtTAMYRAANSdLqRoCguRiS2gLFwu5A+Ws+3HdI6636ytHvF5foAxrkA8nAbZIcDCd6kpApYt+66/Wec8a/BNC2ya9fe8lt29t5Uh+OaApOphS0pubXx66+v248VkeA1mRpT7PaUJqwTaMy/HqKyAAkSvNiKybTf4nan8KKY2OGhrqgIdFqtvwN/XjxRdNOY2C/gCc1h8jv/5wQhAkniV4CwlWUPKUkuimGS/b+73SAfPgx+hTC2aTC4NIxJK4iyCLsbfqULEoskLWeSdtrLPcGEYQbOpCy89BP7uOyJ4vObHta++uMTOqwf/DzTlCN3Ti722d7/sIu3vqpdNPNTu0ljVppBcq+Epg6kv/vlDxK5srpXNBoNyo9jPniez/VlJtymuf3yGD2gYw4lrg0cL4JXcbhp9xOLtBaFvsPj8ZyFg9JqtWGprr1e70TMXK/RaELsZ+IKy3FpDAkA3DLdKTFT3MmqaBVoCEok6kVJkgSKojB7ZsxHOMRF506OB/kT6UBxuzdN05UAkB7rlv/Q7e2RxtFTecSR53mbVqsNK0lau9rS0ZnYlSTpkCiKSQzDDFEUpaWvSNhwybBoMFIUJRftA6KpG+86kiTtw3sFSZJhW6KgxQrG0Z7gC72XTkghQzj+2ziOWEjTaOcDvXS1Wm3EL3FjuR+Fe/8LZ+2rBG+0M6/WUxFQEVARUBFQEVAROCERQJJ36dKlT1AU5bvkkku26nS6Ywigmhq4buPG2cUVFaOOUTv27aCC1gRWOqCazfYBXNyFhUHXUZx++hOjdDoHHDp0Vm3AEiF4YLurcgnCbkxNrU5oaBhXDnBeezK4cwZrtYJl6tSL3F9+eX0Hv9QZM54fu3v3H9zl5aP3BluaNu2tITZbqr03m4bocWqiAV4fpddfTzFMC2u1prsBjBLA3zmA+3YA5PJz5twzKXqSF7G4JS/g/csjqakAJImBpHXYz8xmADsJsCwVYLQboC5ZowE9RdEkw+yhcnLyrDTNKjt2TKoGOBfnpkfidfLkZSO1Woc3SNZefPEjIzUah9HrNTi2bFlp9vk4X1PT9p9D8TrjjNeLg4Rv9DgGao4fDzqTyc/QwtixSwvLy09ytLQUd3iou+02yMrM9Et2wSM5iTcq7tTPSLmCz6LyWK+shzdqbyfLvTuJBCYNbs1+VEwzDHVvs26g36pa4CdjZ6T91Xt+2t99rcIBzdwfp7EN3hpi4bSFMGf8lfwHe1aQz/z0OP3wlIeVyfmniUjwzv54Jjm95GLfeYNn8lurf6Jf/uEx3asXLHPMX3udIfh5cNxI5h5s3ktNLThDWPn7Ys1905523bj6T8abJ9/rRlIYy3VF8EqHqg38O6sbUcXr8XjGkyR5iOO4qMlZt9t9ljJ9wkXs2ZPqYp2TE6n+8SJ4EQP3fa9nUby4Uxk2YBz+Tvx66HsDy77VEz42wfs6MWGoDFWNoDS0cgRF1hCCXG6kGf+Lu//1I+jLir6hqNgK98E+knFLkqSjKCpi5R6qQ2VZxqRHIbY/3fcc7+34kWIRC6ESCZ4xlo0bydY5QVWMcXWozvM8xbJsj6pVJJgpikqXJKmeoii/3zYePp+v2uVyWc1mc3aQ9I10LiMZCyrI46Ve7twvXgMEQWCyrON24PgcDschvV6P1mNHkl72FhDOIcMwPvQQpmk6He8xofPUW/14nw/1iEbSH21FRFGsZVkW/6nKC/cFQF/OdzdjTgCAiP+XiOV+FO71ohK88V6lansqAioCKgIqAioCKgL/EwiMGDFint1uv3Ts2KsyOM63MzdX6bCVu7ISbt+w4a/p9fVFRx5S+mdgmABsgBdgihMVntXVFT4AWw9JyI5GhUrR3Nxt2tWrF3RI+hQosTwfoDiZYYaAydSsbWkp9wA0NgFcUoEWDRaLM7mg4M7SHTvOrQkdJyaQGz36s2Fr1/5zcyCZXJFzzpx7J61Y8ViIgjZStXFvSGJ7L482Gi/RyDKtuFzJmJSNAHgIAB7cEUwu1pnkTUkpNRQWbkv6+eeZYSivkeR9PQ3gh2yADLQ+EABKkPR0AmwwA1AywAEdwBQrwE2Nubl3FGdmCmRFBc0ajYP5/HxWd+jQl1Jp6bu/9pTsDH11tVqr33qhq1EbDJNHO51mL8DnRwj03tCJ5fysWfeP+eabq8uamgo6PJwEVb6NvioSk665ZTvxRNFSzwCmhFvesJRAq4Yrs+cT37askTdZlxA3D3jV/sD+uYb7Cp/haamVe6rmVfnvBbfJDno/U+orl0/JOFX6b+Uq7umzX+Znr7qQuXvSfZKFNZJBBW8LiEd8gGvt1eSj6+fp7532jOvmT/9k3FG7xU9Gnz3oQv61i953dCZ4pxb8kV+7bxWH54JYdEXw4jlU8SplNSZy7GA7lNZQstvnokRpj5Fhl/jPu91+5Wg4fr1OQn6Q/vuFWiofEyr+/zmOJ8Hre355uljfYtQ/fdNBRNQ17+UsC839vTuFLpK7umdv6UCwS1X1Ot/iNWlcq+vReKm1T4TZRcsGjAMJVfSaDPwo+z9r/93vRxlN4iHcZk6SZId7fW9jRo9PgiDSCIII28oDbRooioqrr3C4RAeOp11JCtFg1Bse8TrfnhTrmJ0fPbWPc4HJp2RZbpFlGRXABiQe21WZ8QqtQztBLPHDzngisYuZUAmCkAiCaA0SoOjHLAgC2jukdCYiI5nHSAcUC5HWW1/BJGaYsI4kSaozmd1b/VjPI5nJ83wZy7IFkZDYaJkhCIJWo9HglhxUvrrw2jyeVhPxWgPtSRaVcAnhOMxBVN7FSL7SNE1ijspIYwiHuMU2PR6PC/8+0DRtQbV2V769EXceabBqeRUBFQEVARUBFQEVARWB/kZg/Pjxs6qqqu5PSXmXIgiZGDPmq23p6QHlmM1ms5SWDrkfk4P1b1zNNMCjWampE5Siom0pHOcAjnNrvvgCGgCerkASsqtkXcHPQq0AOsaNhOn7wwCuITUaG6vVuti2tgwnwCMKwM27AC4rycioSxCET7Y3N+cfQ15deOHjIxWF0JtMTYqiENR77z33faD9gxqAH/UAoWrjcW6Aghj9VZF8fayEpouTZblEkWWdBFAmAfgaAC4uDx0bkrwuV4JVp7PrBIElnM5E0WBokbsjVDvi8vYA8CfDGi/QNE+J4l4ZoKoF4BcZ4O7qmTNfHXf4sMO7ffvIarP5i/QxYyzSN9/cUA5AKqNGubJcrleNBw8uP0I4d14rqHSmaV7+6qsb9nW/jo4mWeuPtTZ79r0TVq++e4fXa+hAKAQJ3s8a3+SGGSeJr5bdpr8650H3QDaP/aZ5PVvlKyX+nHUX8U3zSrmK3yVPTL7Yvabhbc1tufeIPF+pWdn6jY+hfezQnDy5VK4RUW372c6lhrMLzlZW7fuQXHT+e2KoRUOQ4EVy96oPzjM9fvZrTrRiuGn1n4yvXLDMkWnKlq//+DIjqnnHZk0UgxYNd//hCdcX+z/mCpNKpI92vsuNzjxJRJsGXmNwdbZo6ApPucXGep5cUmShudktbuHtvekjSEmSYVDT7uoMHX1/d3OAXoUeDfOC7rHrwia3umtLcLlJoCiF0XBh2q/07co4ngSv+/UPCxWHB/Tzrij1P5y+s9oCu8tSiDHFHrnR6qMa24xAElUgyYckSTy5M7mLdVCpLbzzaaNGkJ9CwhP5z/560O/bmfErH3v0XYyWyJJluYAkybJI4set6bIst0ai+BNFsTnWBF9dxRipR3F/Er0hsWHo3a5FJGlFUeQi9UBtH4u58zxEuxbCXQPtLxz8Ca7wRYMoiiR66RIEoaEoChWzR1StSEKiDQhJkmx3CtO+3FqPsUZDooWLRWg5RVHMkiTJ6J8dqQdupP0hYe7z+RxarTZs/1f05yVJ0klRlC7UAqQv8e9tXEjstr+kitvLF7xXBl+E4XUnimJDJDj1FnPo+Viww7UpiqIcjp9uaJ/hJFnrPIbuCHSV4I1kttWyKgIqAioCKgIqAioC/xMITJ8+/dTNmzcvzs5e6d2584z6P/3pziwAqkJR5OEUJTUsXfqsP1FU/x5NdFHR5WNzcvLF0tKRTRUVQ9vQPaC4+LZRSUl/tuXlNRh8Po1LFDnq00/nb8fYzj//yTEs65FZ1qNzu82S05lkPerbGoz+KMGr17dyFCVQdnuqG+BRBeCmXSQ5Z1hmZpWxunp3O3F77KiD6t2OZ1BtvMUA8K9yv8sBXFcIMK3LRGOR4YjtpooFBf8ZWlFR6JVlFHTSToB/Hgj4Enc8Bg36Ia++fkCL3Z7uV1ujara8fGRdR4uKzrUQkxfGAMxiDAaGpGmB5nle4fkXBFF0N59yylhCp2PNksTa16274mB29iMDhg6tYzdtuqTO7TbzAG5q4sSVQ53Oy8t37vxjl6RfeF7F/Ufw6nSt7HnnPTd65crHOthBIDJHfXoFwinaiAcOzDVcnXO/eyBbyAqCk13e+Cq5rOEVYqrlfOmRwZ9Ydzl+op8+fI3hiQGv8xZSZp6sflUeaCwkLx99sXjZ+kvZekcN+fi0Z4VP939ElyQNURb//g45ImUEfHjpaiHNlC0hwYvWDPd8cb1h8azP7Ejodp4h9OPFz2475f4jxAF+5vDZiQZHDbXg9GdcL3z/iG72iKu8+dkn2cMheLE9172vFfB20ff+hBsaPYzOb/Ewsvy7hEl1W74ya7nPO8chiqLZ5/NNlvIzruD+cm6LVxRagSRAl9hdgsCuV7vo9ZK/rXgi123fb1BkH2nJGmcddvH8KpI6dk1Hdr3EVvp4ErzhRI4KXammScuePLylu/Lue18rMMvUVcHzsTyAhxNTf5bpC5I3GgWvJElFFEVF5GeNCaCQlOoLkjdkrkWGYfyq/xPt6I50RbWtKIp6hmGaw425XYFZzjBMflekaX+S2BgLz/PoQ3oM0YiqQbz+wvEolSQJCWIDQRCueNkexEsVGu68hJbrS5Ld7XY7WJalMQljuLH1dB9UFEWPuIfb1v9aOVyjXq+3GV+EsCxrEARBg0p3JLnRmgLHE62yP9Y1Fk19rBOMO1xyOFinc3mV4P1fW81qvCoCKgIqAioCKgIqAr0iMH/+/PxXXnllS2Hhxy1I8J511isZWq1D88kn90Skauq1o2MKHLUzCBCTRS12e1oIMblP3rt3bhlaNASqrjWjV+zYsRpd0PP29NPfKGptDTxXJSbWwfr11/ofuseOXZ3dvS+u36IhyWTKZiWJJl2uXT6AtiaACyv0+tPGJyXVaysr920Mfzw4jrdTAG5pAHgyAwB3C8+rA5ifA3B3bU+2BT33EWg3M/NMz7BhTw386/sRtAAAIABJREFU6qvLDgJMdQI8mBVuu2htcdJJ/8noWcVbyQK8MQrgWkKr9TCKYlAEgZFI8h/sqFE8n5k5mV+9ev72ozYQXnLixCsn7NplcDgcBifAVBvAhdaTTlo9wWRqdK1bd93O0HGNHv3Z4NzcndTq1ffs6nm8/Ufw5ufvSBg2bH3BmjV3+F8OhB7vvOMYlJ9vM2LCNLfkgEfL5rGXp98mFbEjmKeqbiJyNQNgburN8KNzHf9x40Lq2SFf2FfUPqt5t+ZRvwdvrrZE+nv+POni0dNkTU66/6Hxje8fN7l9DrLWUUM89oenxDvX/5O5dvT10pSCaeLive8LoUnSsHyoFy/+3tlnF9W+qPB9Yvq/nS9uekQXLcErO90W25PLhiwcfmOHRH0XbX0rOdPTuNlFa3UyECZJIRIVSUgSWQ3vYc2kRrQnNJXuS3XwLpAHZFRnTRlnG3jx2dZwCdptSx7MJ9M3piSM0QuSVyZatroo1vfHplFzFoRhKRL+lRlpST/BW91kHDfv7zV0YVY/W9JEGm335UNJ3mgeoOMXSXxbClo1dKdIDJJK+B0TE7EsiwqxHm0cUHUIAHwkpFq7v2rE6yPcZEnRotbf27O7i7M9DvSo9VtnBJw0SFSStievDNSUZRkTlWkjsciIhDjs65cbSNgrilJNUVRJZyyi6bvd+iMFLSdIkozpxfrxvu5xntpJOFT0miiKyoz0pUhX6wvHRdM0RGLJgO30hEc01iDRXqPBev35EiKcWKOJp7f7cW/9RnONhM6jx+NpDTfZYXexqARvb7OknlcRUBFQEVARUBFQEfifQwATrb399ts/paW9Ku7bN7e67wYQJHSBAFiZELQzOPnknbnp6Xk+lhVYUeQUpzNJMhia5VWr7twJsDIRwEoFkqzl+pBI7KxcnT377pNIEpT333/il/BiR9uDj/IslooURQHaZhtWDTDjSJK19PTalPz8uys2b57tJ5vmzYOMzEzwe7V1dSiKQPD8b3qOG+v0en82YhmNZoLD4/nOrNFMtBNE+NvPa2vB98wz0O6rGSB4J0zI1BDEZu3mzedXBwjeu3MA5odNHHet4m2mAs/eiRIAJnK7fyjAZZxGk8xJEgmC8LsEsEpIT7++pr5+6hFVbpDkveKK20p++un0tkOHJjUDHFVvTpq0cqLDkViGLwqQXB4+/OuMnnx3O+LZfwTvqFH/zUpJqbB8/fX1u4/GgPYaLwx84YVTkwcOTCcoSpK8ild8tOyf3NyU64li3VnwVOV1xGTTxTDFcrpywPOtvLz5LfmmvBddTx2+xrCg4EnBQhLMK3WLpYuyZsGUISUKErxIxt62+grzv895S3p808NUKME7PvcU8azlp9FBr12MJWi18PYvL2le/fEJP2l846S73aHq3aBlAyZmQyUvlovUoiE4bu+nmyZt3K8r3Zk7qT50Pkpqt6Z4WIPgYg2CmzPxbs4kHDn/7cpkSMv3zjj88WDd9PENXh3jEJxucujlF3WrLA3Wrflpu2HXf+8oTpvhoY2/OOgkUSJogoTyMgM/4MEvt2sTLX4lcX8caGlAFWX7iTp+447UX558Ll9irDB05FBFM3RKrX72eRF5s/ZHzOH04Vn2RRK9Ze97Op1uy/EmesKJN5Iyval4e2qrO3IQicZwCTVUw0WSzCk0HiSSAACTQVVGMuZIyiJpgtuze9uWH7QZ6Oxl3Fu93mJpt2WA7qxBcJs8x3H++1o0R4QEb18rmtG6Cl8QHHPEct2h5QMqvlmWxfUS1iEIAtPXtghhBRJSCOeaRs+nMJOfIcEtSRLaWsXdWqan+UAiGl9ARDq+WMpHQ27G0l84dSONKZY1Hg053Lk/nufxGvEnxI32UAneaJFT66kIqAioCKgIqAioCJywCNx6662Wd99997OhQ+dmbNr0SlV8A0WSUiAAVluO+tOWawAubgE41TF69KdFBPEdu337SfUAs1tTUg4ZCgt3dEoO5ieGkTY9Zut6LLFmZf2cMHr0usI1a+7ddrSdcwanpdUnU9R7v9XWDrHj50e37HffmyjWM5JkpTmuxL+F3ufbo6OoZIGmU4+SYmEEW1oK7quvhsNHiy5Jmjp1c0pdXbFy8ODoGrRDQBUzYhVGc/4iQRVva2uOy+HQiI2Nu+iWlgZwu/UiwBQbwMVWgIXJAPaEpCR3otfLES4X2wKQ1gJw2TGE3Zw590xhGF/b0qXPhZCjgWjQ+3jEiLWpjY1FdiR29+49tRd7iNBR9B/BO3XqkgFut1GzdevF/jFQlMjI8oOjFOV08oUXRrODBjGEorQRPqJWfKLiXuKy5L9Rg7QXES1CFcwr+wM0CZWgp4zwVMlq+3DTH4R3Ku/TBhW89w9c4Tg7YxpjyXYBErxIxs4ZPAdmlcyER79/iHr8h4epk7MmKh/P/FzQcQY5NMlauHPaU7nukqx1V8fz3trxvx8mW74vOd/v/drr4XORsOH9lMHDRyqDDqwu3NOa1+ppsrBtpTX6QRcWNZz2wrSKrpS8aMvgXPFErm/XpqQmW7k+zQwwbbxCFAwhQbIwyq9fg7KXml1luvKhDt7SvcYTUoD/4qcMqaI+rERWSrNV6/XsN5A+jZMwaBVeWw3bKzZ6BaPdMfAWqLV8fHqJxjkCzHfe3ME3Wti2N1E8UGnSXnZW1HFGMqZoyrofWZiqs7nvYximNdKH9mj66+86OCaCIATcAo8kGPqfhhtDV0o1RVHCThQkCEIZwzAF4fbXuRyqfxVFYWiajjjzfLh9xoF4OSaJXTjEb7ufKAp1u+VNRFFMiHbskZC7iFUsOISDtcfjQWsGv01AaOI1/B1Jw1j8r9vVwRxFUUw4scSCazjtR1MG8Q9RcWMTSFwrnZNrtSt9SfQrDmedRRNLb3WiVQb31m535/t6bUYTV6QxxfK3JdK63cSGf4PzIxkrviBsL2/lOC5JJXgjQU8tqyKgIqAioCKgIqAicMIjgOQuTdPZixcvvm/QoJGkyzVv4G+/nRWHB89WGmCVBcBFAWwzAhS7AebXAbRRANcWsmyxmJeXosvL261dt+7yfQDvpAWTp8UPtFCVatetzplz94SPP75vu8+n8xOxBHHOyPT0WpPT+dUWhyPVnyAtSPCGknh/zlrg/mvuI55GXxV5/a5J5ia+mkxhM5WXSz52p7AZypKal5ildc/5Vb9TEy/hHyn+0BFaFknA05Nn8+ubV7If1r6oxW3+etqsHEvwoh3C5eN+/91sd7kM3qAdQlf+uz3hdumlD0wURRYqK/c5U1JAkSRKQv/ib7+9qArARgFcYAV4O7mo6NssrzeNqK6eVtaVWrq3uUGCt6DgF93hw+MbfvtteoRJuPqP4EVV9sknf1XU2prLazRtHEG4iYoKnqCoifJppzFEUpLfxpKQ5WZgWUXx+TQEgKX9WRWVzyj2aQKa1goMY/SvHUFoZmTZRXFcnpck3SyrdZNMksUrAcgMEBQLRIftyf46IB9Xgtf5woqRriYnvDfyht96m9sj59sJXph+TUPuowtOttWcy2mSThKdHp/I6ErlAedWN572/GnHWC20LXkwf1r6xpTag41cYpKHbKyTyVmzAdwuQmlx4EbtJN/bSzM8CXe9t4uzmIIPYd2G5W5updD/l3PzrGfNhiyx/EACn17nFTMbOyTN62lcjlN27Gcr0w2EQOt8A6obD74EmVgeCV78rt86JMvw00mZdGKuS7I2cLLPrZUtTo8CEqNxFgOVn3Ek+SQ9cXg9M6Kon5NRHjs6udXGep95jzEDfWfwLCpH2/09DaIolqN3JW4Dx4fmcD0Mw14fcS6I5A+SQiRJ+q8f3Jrd/hmukSqSJK2yLA+KlEwLJXrDJXhRvYsxhKtI7AmKSNWNkcLavkVeiZcnb6SETFfxdpcULdyxRUHwypGui3BjwXLtc+j/Ox+th2kva4TlOK7X+xm+NCAIAl90hP3iN5JxxrtsMLkWWi3gtdeu2oW+uheFS1x6vV47TdP48iVsb99osYnH9RRt393VizSmaHdThDsfwTi7Kx/Lbgp8meDz+WpVgjfeq0htT0VARUBFQEVARUBF4LgiMG/evFH4sLp06dI5Wq22dcKES6esWXMTY7NleqMLDO0P0H5hQwJAggAw0gXwqyFgr2Cjhg3zJjmdGwyi6Caysyc7Jk6cb8/MZBmfb4dBp/ujFYBRCAK3yh3DhYUdjqJIhCDs04hiHYdEHMPkehlmkLe2lgixPwg0d9FFjw3ftu28psrKEf7t6QQxfUR2doWlqmrPEQ9eJHgNWVWGV8r/qZ8/4B2nS7ITD+yfZXyo+APHZw1vcvm6YRKStUgAY38TEs4WFlU9rHt40H8cSNret/9S42lJM/1kcbl7FzUhYbqwpuFtzU35L7juPzDTeHXOg+5hxkn+bemdCV6dro05//ynR69YcfOOgII5smRWHUE76hVsNq9Knjx51eDPP1+6CWBeHsAAN8B+XW7unhSKmiCUlT34e6QkcrCvqVPfHZmYWKPhODsJQNpXrnzsGKVv15PZfwRvkLQ3mfZZBEEni6LWZ7VatQQxQCkulim9Hv/txy8nEISiKApFKApDAAR3zCKnKwFJCgpNI8FLgCQ5KbTroOkE/1wShIehNSBLGtb/gH4iErz2216c+taEuyLwm26fuY0rk8CcLsCyygEg/o00CE1ahlSAzsp3EtRDykWrL9jDJVhERhOwJxFcbpJ65/Jhl57voTd+VKa/8CJS+fRjD33RxXjFEFBTDQppyfS89X6iL+HOngleVALvX/l5QsOO3QZlx+9pKVl6MuEcR4tv7P5qyeI6koQu7BtGSMHOBC+eoppNBk15VrKQ1mLncxqPECjGTaOLQ/vg9hfquZSxdsN1l0WUfCuaOHuqI2zdmyi+94WdAeJ7rVb7ZU9lo9kmG+94u2svEjIvmkRpwX4RA7zAaZrudYdIrOrd0LG2k50OWZYN8SJhu8ISSRscG25/j0UdGSkp01Us7QS5sSt/ZFEU/dYSPRGy0cSAJFRnxWh/reFo+sF1IUmSXZZlG8MwQ/CFhqIoXkVRcH3il8c/kQQRmkyvSJKkSoqieiWDo4mpP+pESxZ2ji2o0ETLBVzzHMcRkawbURQ9kiQ5OY5L6ctxRxJTX8QRtGhBnHieR4uKiBXn/fH3oyeckKSN1Is5FEtUyasEb1+sLrVNFQEVARUBFQEVARWB44YAKngxE/WSJUtuT05O3jtq1AWTN2z4S2p9fVHECWQCg1iSDJAsAnxtBrioFeA7M8BXiQADXRz3Q2pBQSJx+HCKLbBzb+GBRYsycvPyWk1IjCHVoygCyiOBIDiZplP8xFmkhyjWsSSpkwIqSwBFkQn8P7CyMtXW0f4A4IwzXi9ubs6DHTum78eyJPnHYZmZVXpR/O/uIAadLRpQiRskeFO5nCOkQIDgBUBlb2jM+DmSwPhZKME73nIW/23LfzhU9wbLdyZ4hw5dn1ZQsD15zZp5YZKkPaF1lOBNSVmeP2TI90nfffevbQAXlgBcVwegk8aPX5vf1mYhDh0qqInEBqJzryzrMbCsm58yZVkew3j5zz67M4zkWf1L8JaUWC2Lqh7SvVn6ov9twinmc+S7896Ti0q0ZA1sI51SG1AEDUONY0UNcFSb2AoH3bv8CzJbU6RksoNAUFphj2sH4ZN9MEg/VE6gLWCVvXKtp5QaZh4jc1oAJHgdIPmILhazDUTfJrDH1ffaA4pYDT53b9dNVOrdYKOil4RvPkiGj635IP2VJDitnEx7GSIxyedoXkBbCrNcIOuJrMlm6ylPTamSvD4CCd6ZF/mojf85rL/0YpncsEGCjHSZKBlMK3UNlPJ7aQK/sXSYPWfBW3t7in3Xkg+TLQPyvJ6FSwe7SnY67NnldZIdqMwLIGb1WlcEb284hp43fDOuSL97hJnLHXbM/VN77UX+ewwe3mVfFJIDsuzUiEFWSsfF3XOY//rndMXjo6WfdraFKnm7Gku8iJVIcAqnbCQEr6Io2kiSpIX2356QzdebL2w81bvYf0hCOCSiUGnr/9vXl0dwy3w0fUWq7otmHEgYkSQphZI27QQ8jyQ8thlNgq2gYrSvFKLRjLW7OuGse5/P10RRVCFBEH5FOR59oSCO57h6ayse9yH0Lg59UePz+fzrKVJPXyT+PB5Pm16vz+kt7mjOH29yN3j/ice6iXTeelrfnSw9/Akae3r5FQ8cI3/CiGbG1ToqAioCKgIqAioCKgIqAv2IACZZe/XVV/97wQUXvNfWNuWqL7+8IUqipJkGeCAbYJoN4D8pAKfYAiTrs/kAZzYxTLP+rLPy2DVrEuoBfjYDnNny+ut/SBs4MINeXP0Et7TuBf9WR7Q/uCrrn4JLbCXu2n+Fbo9rM53CZsuvDfvRhoRqqFWCnjYpT5estaeyOXLQKmFBwWveM9L/4VrXuEjzYf2/Nc8N+crGyE1cVVWu9S9/4Q6GQjt8+FcZGRkHkr/66sad+LlGc+qIxMQ6VpY/39cVwRvsO2jRgHWC1gv4czDGYB9Yvtyzl+5s0XB93jOub5s/4vJ0g6W1TYu4IfqTRbRpaKg0u0JJ6NNPf6PY4UgWt2y5JMSXN5bFsSQJYIAP1aeTJn06YteuQWV2+y/aM84Yz1itZUxiYr2hoWFm26+/bnQD3B12IrfuIpo584FhLOvmdu36Y2nv1h/9S/DyGesTllQ/rF9Q8GlbQGl9iXGK8TRC5BxUvm4AMco0XqriK6Sf7OupGSlX8G9VPqa9Mu1e4MhkeLfhIeKshDmyQ6mX6vld9HDzmfzG5o+ZC5IvkZc0LoPzUq/xFptzWF2Ck/RlJbVsBFuXybrCJWNjmfGu6vJrfyyuXHdAu/qka3+Nqe03PiiEX4tTAAYSGt5ByeRuyjxgD6SNT5Dd9XlCy/4EuWhGwLLBuviB/Gk5PyQ1lrWyhVkOJjNNJL7dSCnNzSTYfHrRmXVq4y9bgfjDM/eW6zPw5c6xByqBf397ZUoxpzEeblrKuIburUqcAM59T0BO0U1Qy5igV2uHnsYbK8GLbdO1SWbt4dz00H5Im16rrR6qmB+a/5v19ocmeYYesDJNySzdYtYCwwqk0eimU/JFMifdwQwdYKWykmNSIgf75n/aqVM+3XTAANQ7PY0bvURpmnbQNJ2DCrZoCMCY1lFI5d6yuQe3+aODBgDspyjKT3LZ7XYvZlSnKEpHkqQh3HhQBQYAuQRB9GgpE0/1LsYW2l64idHCHVNP5WIhRXqbm0jJnu7ibMdDQY9lFKvGa8s8Er2xqJjjgX8Qw3bfWVQtH1FWh0PudhVDtPXiMZ54tRHLugzGgMpwfAEQjwPvC263uy7eJG88xhmP8fV2LXezzvAf+qj8uYPtdbdWI70HInmPbaJCu4f7iCgIAiqym7Va7Zh2JTwmZjuSUE8leOOxmtQ2VARUBFQEVARUBFQEThgEkNzdvXv3HzZu3HjDjTfeuKCmRnh96dJn6yIPEK0Z3k4G+DgFoMQN0MgATHEAOM0Ah5MA0MO0WsjM3K2prZ2AZBcJ8FjFwoV5OcbscsMrpTcY7xzwhtMlOYkHD16lf3DgItdn9f/SEpRFvCb3cTd61QbVrkHLA7RFCMaJ5wPq2DOFz+r/pbu54A3H/fsvMl2VfZcHyTeeP6ypqso5huDV6az0uec+O+6DDx7djG0ZjaeMs1gamaqq/T8F2+4qyVpQlRsaAxK9QRuHoDVDvnaw2FnRi+1ifbdsJxp9NRRaNSysekB3bto1Xl3TJHsowXvxxY8M3bFjRktZ2Ri/hUTsh99CIxFgh95sdqQOHKgQPp+bMJtnSI2NzX5bjgMHbt0FcHcOwPyYCF6t1sqcc85L4z766IGf5sy5d8ymTX86VFMTSFzX9dG/BG9hIej0+mqdIHDA8ylunJMMTaH0U9tnnJ4yKWublnCBFwj/teNyXdPwhubG9JtpkkyQ36t7icrTDpQoWieUu7/TTss6Cz6seJ8YqZsofu/YLgdV2Tp9uanN0SB9eVqaf32dKAcSvC1rfzU3mbNsXw+bdURZGnF8a97MgL2yGVo0GoOn2ZgxMZFix6UrNodbcbe1EXI1J9J1Te6Zn8/ZyVoMsmPFE3nalj16T3WFEQQPwaZm+Gy6QXbfyFmNFMPJuxeuTJv61N0VPRK8j7+Rm8/VpO0f9pFf1X6iEbzdYZi49NyRbG2Ksf6uRd+HlqHrEsxMU5KJajEb2Lp0mm41awmZBkKn87AJBSKZneYkB2XbmSEDuvT3VRxuWtxfYZIq6/XgdDNg0AlUbpqLLs63E0ad6FmyxsTuqfpQQ5JH7mk9zXNnAqK/CIlwCYdwyCz0JKUoKqxdKO2kJJY1d4dLvNW72A8SSDzPtwW3gp9oOPe0Rrqbq1i3bMuy7EWs232VOXzhEMsW7M5jCGftRHwP7KVCu0VEtwpbxEyWZb/KFLfLx6LEPREI7Gjx83g8Lq1Wiy9toj54nqdYlo3pJV9o53iNol0GTdOJUQfVqWJ/KOHjFWtoO/G6P3Vlq9B+DYS1i6Fd5esPrSd1bzgEMLahErx9sVrUNlUEVARUBFQEVARUBI4bAnfdddeUVatWnel0OjOuvPLKZRhIdCQvWjNk8wAfJgFoZQArDeBKBLiMBcigAJIEgF+JhIT/kD5fm93tbqAAPt+9aFFWTmGhoPf5SjU0nSY08bVHCN5FVffrz02/xTXcNFUIkqc35j3vevDAbCOqejHWYAKzowTvdOGz+ld0481n8d+1fsI+NGixqyeLBmxj5sz7xm7Y8LdDLS25NoBzBqen1yacdtp0ccWKJ7bgeSR43Sk/mhZVPXiMry6Szuivi0TvLsePNJa5s/BtJ8Z4aeatnlACODjJQYuHOwe+5VxY+aCuJ4J39ux7Jnz66fwdHo8pzt56mICOgvPPf3NUXd1u3a5dV1R5PGxzIEY3BWCnYrFowFbGj/84X1FIy9atF/hVonPm3Htya2uGTVEYv63F119f24lY7H+CF+MwGg+YX9qzRCxz7yfRY/mOPWebxln+yP81937vLsdP1KKqR3VzMu/wrG9ewf0zZ55MkgZpSe0r/vV3Xup04qa9l3ENvga4Pvcm5duWbyFPN44PqLIniM8MWeMQHFX6dbCzkrtgalytGGK9aSDJ69u4I/nznHN3VScNiiw5GFo0fPdhEvz0aQpkD3IDqxMHD9GnEaYsXZ1mEMUOHKFIogDi5zeC3vu7nDnSYrfkjm8bdvF8v10DQZGw591PksxFud68aZP8FiVla78x83Y3VTx7Ro87CHYvWZXErf9ucPO5aw/LtOAQ3UBJbqAyzzv+Fg2xzkmwPmXTa+m6JAvdbDGyDak01WbWUg4dS2h0HsqcxgNFkpKtnlR8Xo0CPCklOAQxuU2SaV6kGxK9lFtvoJw6DVCkCFqtj2ojGCOlu5phmF53Z3QmICJ5+I5m/OESu/hgjz6R4RBgkiSlURTVEE48OF4UgpEk6e3OjzLe6t1gXKiWRgKToijGf+d1ux0kSbawLJsciQo5nHF2LhMPoqmruWsnNNHw1z+mcA9UtCL+4ZaPplysnp2R9hkkvENVj33pt3w8COxIMemqvCAI9SRJamJNXihJko6iqF7tiSKNWRTF1niRvPEiSiMdQ6zl47W2gtcgXu/tuydQEhx2Msie7luIbbsyHt+WhNWmSvDGujLU+ioCKgIqAioCKgIqAicUAphkbeHChQvy8vJ+OPPMM3cEg4uM5EVrhkezAAwygEUC+MEYIHgHJAHcIgXekXMygEHS6x9mk5Md9oqKPRTAP6oXLfqbCZWUoljPLK55gV1a+7QmaNHwdOmNuvPSb/QnIAuSorcUvOR8qewWAyY4Q7uGoJp3uHGSGLRoQPuDb5pXavI0ecoXLR/Rg/XjpOeGfG3jHdXcv/71g70zsXjppQ+M3rnzj23V1UMbaHrGcIPBwU6efIHngw8e24Z4BBW8odYQQWI5aM/QxFeTQbuIBl8V+fDBOcbQib5/4ApHkOwNVSAH2+zKoiEra5dp/PhPij75ZMH2vlw0NG01ieJqFlW9AAoBMNUGcKE1siRr6O9LKQAa/wN6UlKV7rTTFo349tsr61ta8sqD8Y8evdafmMpkatBbLLX86tX37MLf582DDJPp/Wz82WC4rKkvx1tbC74hQ0CH6w77eeDARaZicx41N+3FNpdoI548/BfDtRn/VBKoVKpFaITHK24h/5SzwPlD62fc/KI3XT7fQe2S2heZPK4A/pB8iY9li7wsa2P/ffB2g1PwyM2ST7oh517fourHtdOTZoqZsp798cLBm7xtNhJIAhiOU4CilGACMndzK4Wf6xJjSaAXOWLeTzcVHdrWAl8OmR15UrBvVyZDUjoPO9YnwPjpLXBgq6EkxZbbpinQKJNmkUBQQO56FlIHfAHGVKucNiTR0bLFQ9GuaU2j5izw+zFjsrR9K9ck+qwOCmSFMOZm+IouPNNKUriOuj+w3q4514+rMPzcKnJuMfFksKVPBytJtZtuRw7FkRrxsGiIofseqxI8TdO1yRamKcGEl6mYYHOLqVaHbHa5uqtIN5v1qAzW7ixKTTo8/G2tVvtFOPF1Ju4i3T4bTR9d1QlVN0ZiGyFJUi5FUZXhxNFdGUEQGhmGSe0L9W5on2hDQNO0354IDyQ9RFHcR5IkEr8lsYyhp7p9RTS1x482Hx3+BvY2DlEUaZqm4+5HHdpvvCwkehtL8Hx/99dXcxrueKMt19zcvDc5OXlw5/o4HlEU7aIo2jQajZ5hGLcoigZ8+SEIQgrHcUfyF/j/poiinqbpbu+H0caH9eKljo7Hi5VYxhFt3XgRvCHe42w0SQG7W+PRrn2V4I12Raj1VARUBFQEVARUBFQETkgE5s+fn//CCy/89/LLL789JSXFv0U/eIRP8jah924OQCsDoJEBUnmARBGgPg/gKlSKKgASAcCBRnM/7fVNUVJ3AAAgAElEQVQaqwBqOQCT+M47i6GoSMehV68o1rOYDG1xzfNsgW6ouNX+A3Vu2t+8QYI31P4gGGNXic2O2h9UUTflP+deWPWIdk7BuYS+tQRefHGHOzX1sLJq1f2/DR68MXXw4O8yPB4TCAInJydXatavX0u0tSW6RXG9n3jEoyuLhr6azGCStcLCbYkjRqzNaWnJ823adMU+gI4Eat/0H1D1AkRCNLbSAJ/mAAj6pKQ6Y2qq0zt+vM9DEIq9pmaoad26a/d1F+vcuXdOWr786R+DGGdkbE/Fn7XaMWFtrY4WA8QY66bl2vSo1kWl9fl5k+mgVcObZbeYFZmj5qY+onxv+5hY3fw8cVveY74Xqu6n8MUC2jfcf+AS41XZ93tQXY5tIdH/4P5zEm7NnS8trXtfubHgGdei6ke156XNUjIpLTz4+bI6RQGi+js5QZHygDOliukTDbaU4a2upt/26kGRiawp42wDLz7bGiSC+5LwFSvrzbZ/rx6weNTNkb888LlI2PB+Cky/pgE+eDILzGkC5BS7U7a/V6wUjNRTZ11JKj4etDv/CtkXe4C01copAxMdQJLKwecJ5dS73tvFWUxHttGiry4qemmNRsafQ8nv4BwHPxeXfD5IaWrVu9hfvfUz1uxHoxfWEpvvbug6OtEIXro2SSdmthyjSDP8NNzv8eucuDMs6xb9T8PT0zdOWx0uwdvVtRXtA3TntsJR7Larajv4k0ZyvcdDydfuwdmq0WiSwlENRxJfaFm0JUD1Yuf6oig2+3w+q16vL4q27Z7qBX1usUys45MkiSUIwqAoCnofN1IU1eF/id7ilyRJQxCE0J4Qq7fiUZ//XyXXwh1wfyuUw42rt3JdWSv0tsUe65AkmYavvYLt8zxfy7JsZm/9RXM+XgRnvO6j0YzhyN9TQRAjUZKHc88ON54gjoqi6AmCiJiM7wq/WDBVCd5wZ04tpyKgIqAioCKgIqAi8D+BQG5u7hSr1frg9ddf/2jngMMneLHmq6kA3yQAMEogudpeHYDXAnCWHgCfTzWywbCNpqh9DpvNUh+wATikeeed10lv2q/6o/YHRuW+/TONpyXN8qGnLraMHrZBD97Zmbd5gmXx3P0HZhqvznnQr/LF3zvbH9w+6GH+9cPPMnMKzmbkilk16G87ffrLI83metZmS+N37jyjzuMx+M4669XBy5c/vRktGgI4fL43iEd/EbwGQ7mhvr4eli37hLDbkzxtbRmeH36YUA7woz6giJYJgGwfwDg3QIHv+C4w9PJdlQtQmgpg4jguS9FoTia83p2SybTflp4+pGXnzjN6JJ+mTXtriM2Wat+27YJqxDiU4A1NToeqWiRiOyfbw/HjudA1EKqoDqqmce18WPuiFpPYoTdykOAtM620dFZaPzr432IxMZa6v+xWYq/nR9BTZng4b41SrDPCFu/vrocP/dmfvCk0yR6+nLhv33mmycaTycmmseSK5vfhvfqlxGDtUHi44HGprryauv3RB3yKbzItucdRQBiAIA2yIgPoUj/zmXOq/GSIKIiEp7mNI0kkLAmCS7AI2pQEkSSIuG9bJu0eo6PZC43apA4KqLDWlCwTYG1gITHDBw4rDS4bA7IIYGtlk2acR3uGn0VSWXmQWHsP5J5vA3A0KbTiFXEQh18hgbAPt1F0R5WuLMsg68r1TIKTIiiZEK1mARz5HpQzHvnc5+EEqyLIjZzMG+w9eDkHRkEyIMsCUsDhH5460GgywZM0DiKzrAi/i15LFt0KNYRAk+mvzR0AsnLQXXw4wXbOj23BimxluiF5+TkU4WPeFrXuaxvuXNqr7UI8CF7sP0i8tsdCRqiq9ZP6PZGJ+PAfyXbd7sDsrIrtFfRuCsQzaVN3Mfh8vmqO4/y7Fzof7WrYVlQSdz6HBBgSoiFbkolI5iO0vXiRVzHgnEDT9JE1Hm074dSLhQwKp/3jWaa/FcPxGqvD4WjSarUZeO1TFIXb7P3JvHojIUVRNBMEYUa1PvpuA0B1rDYP3Y0pHusmHm3Eink0MURTp7s42+cpXVGUUpqm/XZdkRzBv0G9rY1w21QJ3nCRUsupCKgIqAioCKgIqAj8TyBAkuR1mZmZQy6//PJVoQH7fL70w4fTF3z66Z1hbpdHwu+6AoA9eoCJdoA0HoAgARqSAAiNVuvR6PWtQlIS7d2//5KywFZ+J7lo0ewE3Crflf1Bd8ReaNmORBtAqP3B8sZbLG8cfpkaZRkNz49YxlfsH9wQTGCWnb0ntbp6SGNwzGPHflpksdTB+vWr230D+5fgNRrLDDzPkgcOmKx//rPRnzwqcKC38RYDwL/KkUgEuK4QYJo1Vn/c2Bfn60UAA5MAiliAVALgR4Ig6kBRprsAnpcA5v0esOvo/hg6dP2A3NydmrVrb90dSvD+6DrII/EatMEIVWmHJtsLkrmYrO7pkrV2JPlDvZjXNLytQX/jzi8BggRv0KIhNEKN5rChqUlkAYoIACRWBUAPZ4ADwDA6n1Zb5OyclkMUa1mR9TEyQ5CS4qAJr41QXLwCgM+bHHHgQD3cseBlUORrCJKa5u9OEn4GgHKF028QLUX7XAQJirXs/9g7D+ioqvXtv/vU6TWdNJJAKKFLERAQRQT1ikrHip1ruXgVRQVRLAhWLFe9ig1BbFdQ7AqCtNB7TSO9TzL91G/tSQaGkDIzmQD+v3PWYpE1Z9dnn3OS+Z13P2+shq+PpghaJ7PGUk4bn8/LogTaWGvQ/svluw8Z8GUS27+1ZHYA7QK8eAK2SgYYbLvSeHAcAq+HtMQP03CuRIJzIzD0/AOl35wP2gS3LIm8ULdfJKo3WD2kM+2siFRBlaONHV/D6rs2fOGr2y8Q1X9GeUReQnH4804SKWk8fN1+IMr/AI9Y1xCF3doRDuBFFEjmftAmPG6r73DOIy9L2bYjU1y6lRuUMEYyo7jpuB2HYLuEA/cttaM3udx9T1Tjz6Len9DJVJO6mKbpHbV8+XLHJbt9L8OaHv4IX+N3l6RFHeq/sj0RvM21H+Ev/mJ7I0n9Y/TbK4SzDoF1Ijm/lsbC8/wBmqazgh2rP8lQc4Cj0YOSbC2zfHP9nE/Ai4EPBtUIIXewGrS3HNaJJElsv1GAEGJwexjmN2pK4KRnkQJI7R1rKPXP5zoGM05scyAIgkRRFH7xhiP0ZY7jkCRJnFqtVgfTRtMy+PqRJAl74ld15Jq191nQ3vpN540j/3metzcCbt/zP5jnZyjjCCVZZShr156I4FDGH8yYFMAbjEpKGUUBRQFFAUUBRQFFgb+NAgRBfDho0KDsUaNGnYpY9Q++upq7Kjv7ijF7944NMrIGQ977UgG0IkCqFyDZ2wByq6mpU7d327xZ5VCri9HRowNLG85NsH34IZnWHGhrGIOfH50ZhBcfDyzL+rwEsGNh43DP/DONpu20KAIhSfpTka61tcCvW9dyIqb4+E3xhYX7KFlGMk3f40uIhf1a16+HOoMBfEm1OuoYMuTdHnv2TMqrqLDYt2/3wytsy/B+NMCD5QCL4sEXjPhI6X33remRlnalGyE24pGdTeeH579kCZSe+Tke19J+AJNpAIYGiEYAAkLoZZDlCRzAhzzAgt1tAd7OnXd16tXrZ9OaNXNPAV7seftc/tPkqKgbvAfsW+mFmV/ZF52Yqbs69o6zrDr+qFnFYKj7Zt5DWn8Ud1PAO9A0lsOJ8HA7/jm0BHgZxsZIEiHbbIV6SYpHCGllWSYRQD0g5JYBCJmiPLxa3TnAQoJHLjiiFy1WElT4+6kMsrOOQDUOGVw4ITgLx44h+aFH3icIchoQTAx+7yHLkogk72LZ2pOrG/FCVu7e/+bGl2wdYkaos8zoDKLg2UNkXldZjtit0pC5s0oImjrDt7el6/Dr8bf6ItBv+OGjs+7nwDruz37qc+yQ2/Nb76lNEt0FeYXjJGt/rbbAyYNaXwSv2sBDgU5Plo02GzoNQZRGK3vqNoEpcz6h71opy8gLSNRJqgTWYU0eVIOTrfm9drH9wtYPbsxKmi6cutFFToR98ytUbIyXSLrWy4Ce8zAm8MgywPFXQe58JxygDZGzZghy1hErRlbrWc2+LlFkhaWOrNeqyHotBSRU7dt82Ci6JdvYMePmN+2sTqi60WUpvVimJEFdFVtkJuKW+Mu43e4rm5aXJCmrLqqgL+MwcEgm/jLI0e9TFKWXJIlv3A4fkedHpL5wRxJO1dTUHLBYLEFB08bkbfj3ySnghJO5BRNBGIkLwuPx7FGpVH1bawtHZmIYJklSm/AWR/YyDCPiLeyhgt4znhFudymOqozEHJu5Nj3Y25ggCBvHcSnhwr2OGBtuk+d5mqZpn/2OckRGgcbkewRJ4t+pHXNE6lnU3Oja83yK9Li8Xm8ly7LY3iA1cKyB4DTAO9yGy4iimAQAONo5aAssURQzSJIM3aO/heVtD9htvC9DspYI5irrsIsxmM6VMooCigKKAooCigKKAooCkVaAIIgjc+bMuaeldgsL4Znvv7+frqtLCNJTD0NeHHXqIBqAZAPInTz5qYvs9mjS40G2devuOtbg1duSvy324y2nZZn3AR+EWImionl/5GR6Omg1GgxvvUQg4CWI0xGFBOEhZZkAWWYao0hlcLuReOJE65F/Hs8WE0HwhMGQ6fZ4Yt1+T9xI6x7YXnR0ru6SSz7r/s0387af2Y8f8D5QDrAkvmGuc0rffju7b8+eAyQAKiKAprW5NT9/7Ln8Tl+Ax0WA4zqAWIQQjWT5RQAY6gL4lQOYf6AtwBsdnW++9NIPOn/xxcJdOILXGLMh5rn8x+iZKS/ZcaI6P5htCnifOjpZ70+y15pFA062t77qazZF0138sfJDNjCRHZ5z4IsFvf6EwetlKYRkyeVyyC4XTcoyTjiHoS0NGPY2vHDIk3W6zDqE1I1vHzzIzpwwoeiUhrWQBUISKQTlRYDs6TKGw8fyj8FDT/6KwDMVkGQGgsZB4oQseuZDxhXq2t5XG93r3hAN9pPxavAxSwSUOkrUp25zdxpWZpM8A1DNMVkrOQQ2rgsnDHx9zEFdtLXZZERtAV7hcF6M56dt8c5KByzv88+97b6u7TUkbF5thZOHtVA4RA/8HSRtz9NSKhaBLCC15T9w1XuDEJuIUM3xAqm2+levxOaIgcnWmgJe0S2i4l/KWRk5GLGekBOv4wnOK0iyADxtBM/x10DufMffF/BqtvUwmDcN9jJe3U8kSVbifzRNV+G1WLly5T/w/9OmTVvT3Np4PB78JZ1VqVRBfen2eDx9VSrVnkgDi6btNUaO1sqyXEySJPbA1BIEEY0QMjdmSq9rzZe1PfCkubk5nc4TwXjXRhq8hHo/YZ9dhBBOpmZqrW6jH6nEMAyOgMRF27THaO9WZgyIsEMKSZKdEUIRsyz5O9gICILQLsuI9oKsUK8jf/kAC5U2r49w+wi33rm61zqqn0glWQtXP389bD+DX/Y059vdWtuhROPiZzbHcXjnkIkkSZy4Lsggj/bO7tzXVwDvuddc6VFRQFFAUUBRQFFAUaDjFBhsMBgenzVr1qstdVFfXz9248YJE9ryUz27vi8pmM9796qrXupWW9sJpadvN3766StbA8s29bfVaIq0Ho+NpChG5riuvqhLUayhcPI1iorxRdRgwKtSeanFu55Di3ct9EXyTug8SXr/sk8lB++Vpv48ltlathUSdUnw4zUb+XhtHFqT+w2a+cd0X9mbOj3mviP5BVdzfq0/lyw2rK5aTr/S6zebCsWIHQV4jcYSVXLyIZNaXc8kJR2Iqqzs7N6w4aZmoi4/sgLs0AO8md+g211p7733qDozM51ozqoCW1RsqPnat+UUH9FMovR21ua6/fbNlN9v1m9rEaxfrd/W4vS64bV9qifARBbAyFAUokRxL5LlvySAEScBdsgAc4vbArwM42Cuu+6FfqtWPbcNXwc2w8exT+bexzjF0wEmeKyVXDHZXAQv9tNtCngDr63TyfaKSWzVsKzwKQ1uR1M5tP7tt6HUH5WdkLDXHB19NGrv3snHEeIZSfKIbvcHnUWR1QGMRwhJQJI8SBIHsvy5yDBdShnmFp91iSzbSGeX97uji6cL2CNZFjwMyFpSXv8/gOM3ScB4kYP8BA5JegQnugLUJgDwCEDcBaxpvTh4SIlQftIm5J7opub5mwmKHSADpsziVqANX/LxqU6oL55IM0Qmcru9sseVjSxpf3ADZmWWdblnar4/CtY/79YAr+PVz/tgsLvTOqj0cOLAU/Yk7Xq8+BOujZ5WCY98PACkuxDo4zioKVCpjQylS1wGY/7bG0xJBAkUkrOXvCsl3JTvzHuPkgKTre386KlUiNtoLf0lk67bF0uwnX6j0+4QRVeOKLCxtayhlyi7SmXJlQ9evh4q4sdDQbvGfT4qCwhFfTHeoqlIyDYQ1uXNDaEtwBvJYV9ICaciDXgxnGAY5tRzsDndOgoEhbJG7bGSCHb9MFDFY2JZtlkbj7bGK0mSAdudRyIBGoZkjR7LIXljtzXGSJ7HIAzbNhAE0aa3dUv9Rvp6DnV+Xq/XxbKsJtR6HV3+XN1zHdFPMJH2Ha0fbj+Sc8MvcSRJquU4jlKpVJmSJGkQQjWiKPL+50V7XxSdC03a04cCeNujnlJXUUBRQFFAUUBRQFHgglJAo9E8Hhsba54yZcralgYWPuBtaHHIkC87saxD/+eftx2ZMePhoXv2XJnrcpk4hAAqKtIc3btbKD9oGzbsjV55eT3tNTXrVUZjhhQVVUjv23dNHo5c5fk1Fpb9ZxlCFmH2bD6pnP3B8H7+G9SiXp+4dbQeHt17s2p01GVysZhHICDQ7alL7D+XfkH/VvYZ86+Mx4XHD86mX8j63MHZy5jn8h+lb0t+zomjRIu8u1QXGa/kviv7lPL5tR4dZ7ol4SbU23yv78tdRwDeK69cmklRXnNpaSYhSQQHQHh27x5/oPk1OMECbNID2MiGJGvJ3g8+GBttSKpVv5E/W/tUj8V8jYvmAqNa/e1guwL8cy/9UMF/XksaZL8nLZ4/TmQ32DyOb82v9kzAiyO0V5kBPo0FYI1qdQolCCzieXc9wLAigI0GgMuC9gieMuXJwWvXPrT7jTcsSYFJ1gK9dlvy4MVzawnwNk221xTwBs7p+usX9tm69frSkpKeAdDzYytAdiLAJQaAXgh76WKfYYDfOYDaGoBPjgNU0gDr9JD+exKMGa+GhFQZQE3DyVKADbUIjo8H0HsALB8DmnEFyJ+tBiiLBhAoYFVGmZQNgsspFgEMLAH4rD9Cs1iEGARIRJJUByr1E7JeGyfW18/D39d9L0u02kqVWr+Q7D/QwROx6roeS584idTsKSLeEuC9hNekwrrdyXkpw09G8iEkizzi8g5q2Yy+DvvvG2PF+nS6zJHGvft2PsEwu5nMW3mu771GSm/lSKBJKXvJO3LCjDxn3n8paeSc5QdYk8EHnwSPh/jm+hf7VO0dqyPoFNk64hEiZbpdZo0Ovm57GcOLLslxEkDfHQrjx8NJgjzlzRLJ6XRYW+pDaRbrTyONKsH4okqlatE+41wCXjxZHKmFI0g7bOJtNOz35AwXPrbSPI44NbZ0PpKQpD3aud1ud7j2BKHOodHmATVaPcgURfl8ZxvtKFr178TlEEJtJslrS4vzfb21Nb7G8xmiKJ4kSTJo7/Om7Z5vwNue6ypIjdos1oL1iZWmaZ9lQEcfkY5mxjC0rUj79syp8eUH9iHH3tB4RwfeJUTg+9XvrYvHwHEcfmZE3DqlpahzPC48r/ZYa2BrGUEQWIZh2vTOb4+Godbleb5MAbyhqqaUVxRQFFAUUBRQFFAUuCAVGDVqFLVjx461AwYM+Pziiy/Oa2mQ7QG8Ta0HLr/8nd6xsTmemppEnctlYC2WEokkBcHlMnjM5hLjZ58t2QyAt/8/1wngupr09L3xMTH51JYt/ygEWBYL8GIBQDy/bJmnS2JigZmiYk955K2oeEKXRCcQFG0Wj9aVcrcnL3T/XrWSyXVks9MTFzgWHZ9uuDd5ntfIdvMuOj7NcH/a244D9myqAjZqh5hHSt+WfEEMsVwq/lD4NTkvfYFE05f4voREGvBOmrSgf25uf/u+fVcU87wqhD92T0dE42jXPn1yYxHiKEFQi9X8SfTQzjngty3A4z5g30xhaPtYxjIHhqCLcm7XYciJAa//ZxzVGwh4W/KrPRPwYqsIOwlQxFqt+2LcbpZyuUQXQK9agAQOoLcT4CInQEpQX46vvvql/gcOjM576qn+lpYAb0vJ9vA8WwK8gcn2/JHOgRYN/jl1774hpkuXtelr1jyaDWAJSAqHQfab8QCb0gH6IwAXAtBjuwYZoECmqF6lgsDYAHZoAbLckLYvDlJcRlBFE1CSLhH2KYRcaQNZ3g4wyAFoWIYoL98FUDWeACdO36aTZJnhAd7wANxzEGBtd4AJGgCRBHCT2N6EIBbLkhTlBXhSAKiiAOI5gDqSYeZR6emXFWpMSzr1vGggyxDIYXztAd82/JYA7xSITtd7xRhvQTldZ0qJ6HZLwVZOi456ik1Md3sLqzQHs3Po2c9u8OgyZH7Y/L50dBczpWErVFWHTki1Nb9zEp0j0O7RlX2mPHEqChfbNHw55o8s0TOTBISAjHqGjZ/wI61PqQBjvIsvO1IncjVQFT8e8knV3wfuIp4ion4YFa3K7ZxjJK0vt/XL4FwD3vMZUdmRnpySJDkQQqrm4HWoYLStNWvP+faAwFDnEYw1QjBrEu6Yg404bo+e7a2Lo3cBwEKSZMgvwkRRxFG/dKQ9rsOZkyzLLELoVP6BcNpoT52Wrs32Wl+EM6ZIXHeh2BuEO0Zcj6bpsyLb8f2GdyRQFGUnSVJDEAS+RiN+tLRm/ueGH9iHCnplWVYLgqD12xBFfOAhNthoP1FWW1tb9NFHH3kUwBuigEpxRQFFAUUBRQFFAUWBC1OBSZMm9VqzZs3ns2fP/mdrI8SANzv7skk7dlxfGOpMBgxYnajXV5nWr7/9VHRqXNwJXVlZhi/ikKJ4Vq8v18XE5BuOHh0eAJlx9GS6F2C4Y+zYt7KOHrW78/M71wJM8UXVYsCZnFxmJAi1RBBGEQO8Ei5bMzf103ps4+AHeiMs13Pz017jaDrRW+LcpnrgyPUal+SE59Pf9/S1XOeu8Jaifx4caqrwFiHs17qh5ktVEhtL/Fj1HWoOBrY1fwy0KyvTWkxgMWrUsu61tQmqvXuv3N1WW62dX7s2e4jJlIoEIcbhn+tdabP5GbGv1PvrBfrW4s/8dgwuqR4t7vZjPU5OFmjR0Jpf7WnAiyHzrDQAnWCxjHClpe1L27mzzC3LVV6Ad3IAzKLfWznY+Y0Z806PqqqkugceuEoVCHiDrR9OudPQviEaOSvrv5kVFZ28FRUTcwGutwGQjd7G+GXDM4MAsiiAPgRAP58/LsB3wDAnZIPhmKeq6oNtAFO6AlQzqsvjLd4h1xDEljIZSmUgJCTz9v0yjB8sAVeHIKeUBEhFUJoiQc5YGcBGNPgYjzwMQBgAulkAkmgADQ2wBwE4OACceKxMBrhKbAC8P7IAOTUA/zyu0dyX4XI9lzd27ApdSo9j0fpX/nWiNcBrkZDeVVypLxOR4/GNMzW39X3SlRU7VKhwFhKz1o40VjqLiWhtJ+ntq/6si9EmSR/sWqD+ZO8Lvm2+N/eZ67q9/wJ3YNn5Iz+1X5Y2mfv9+Gfsl4feUi8atMytpXSQU+v23L299gTEdOJiD/4vNZqyGXTeAiPHVrmQqZi3JA+uybpuzqkka7j9U4CXu8v3BVeSeCANczWs9WvCkFXu1hWLQo8DINECoLqBYKt/Agov5Chey7LxJnVlnEE2chLj0q3SUabfgrlWzzXgxWPyJ/DCEZqyLHM0TeM3GR1yRDqqrrVBSpJUShDEWZFukQA+kRInXFjqu2d4HieF0+Ft1YIgHEMIOQiCoBiGwR7IzR7BQN62oqrD1a89c42U3m21Ey6AxBBLluU4giBafFneVt+RPC9Jki9SOxJtiqIYi/PN4vaC8X9u7cXD+UheF+qLEL9mEvZqilAiwDY0EQgC557ruORzbV0Hrb3YwWPH9WmapkK9hyVJsgCAmiCI4rbG0NHn8XoCQFF2dnbZ+vXrT+UwUABvRyuvtK8ooCigKKAooCigKNDhCsyaNUu3devWOwsKCobdeeedb7bV4cmT6MmDB0dG7d07NuTIv2nT5g5dufKFzW31ceZ5H3iz+G0JLr10W/q6dZ9tBsAv20n5ww9VaWlpskYQypinj9+hTlZ3le7NuAu0Wol+IPspPlXdXWiI4F3FfFnykuaW+Fn8f4qX0C91/7meEkpUj+fcx0xKeNh1WdQUX5Qpz3v1X9TMoWvc4Cl3HWbvSXyIX17xBfj9Ws/2oD17NlOnPjFEEGipqKhn8datk5r9Y3by5Ccv/vbbJ/ZznLpZCDx48JcpubkDqluDxDjidNEiY5rJ1AdnUD51rCj/l7kT088z0nyLG4NbbN/wWPoHDuxTi6N5F+fcocPzxxG8Dx+60jAx4V9u//xxI6351Z6ePwae93UGWHU8KWnsoPr6BKKu7v2tAKOyAD47BpAcVNRu4LjHjXtjiNOpr7zttluhYwFvY040IAKisnEywE7cgAE/J9fXJ8Dx490LcYSs/0VCQzT5C0MAelAAMxvhLg7yzQOEVkgazWFwOl/ZAnBfWkYGoS5KT1dzw8eTBJPsYcTDGhcX54VvP+SBkEkYdbEajF0QSNEICg/LsJ4HyDXJAKt5gOFHAJwkgKwHKIgH6EQAJPIAl3MNifUeYgEMPAAur6oH6FEOgO+R+lNjHT7806huA3Z3XXdsryCCaL/hh498NgD8jsMWMi3BMcWclmqVCG3B3mzd9M03ISdvR4svX12PAS8GuammHiKGtfhnXO+azNu9b2x7RPvY8HccuOxTf0zXP/+gQGMAACAASURBVD16hX1/+RYq33aIHNzpCv774x+q7h+0xDl/3XS9DxbHDMb7uCHXKbtu21yWB5/8lgyFHp3GUWaMS3eglIlRDl2ctTZjwtiTTb2DcZ+/3/dTasHvfa2kupdIWReoTXHLaVZbDUm7efmGEhAzLQ0JEvc4gFp/GVS6nr4wfXh123obzZsG7TJSUct5no8KJXLpfADewPsRRze5XK5SlUqVIMtylCzLOAFcuywcziXUDZyLKIqFJEnipHRnHOECn9B+h7Vdui2Q2nYLZ5fAQAoAykiS7NZc/WAAr79ea9CnLasFQRAoiqKaTQQZzrw6uo4fYmG7Cv92+FD6FAQBw93KSPgUh9Jva2X991174SHHcZrmttb728dWHxgoYzsBSZLE1p4X5+PeC+eFRKggM5g1a27uHdFPMGNprkwwz6NQ1y/U8m2NXRRFlSzLHnzNBXv4n4lLliwpa66OAniDVVIppyigKKAooCigKKAocMEqMGfOnIs+/fTTu3U6XekNN9zwRzADLStzD6yu7nTjd989ElLikeuue7bXvn1X1ObkDCoKpp8zyzTYEnTqtDc+MfHVuG3bLi7CPrTvvXetNTHdQvpAZfz9nms7X6TiOKMky5T02IF7iFHWSV4MLzHY/LBwvmZS7J38l2X/Yeelv+3WUdHS0zl3q0ZZp/jK4P4quUJy4YkJptmdP7Z9kPeQIVTAO3Xq472xt/CRIyMcI0d+2E2nq4a1ax8+4p8LjuwdNOh/qU6nmVq/fmazGe0nT543pLw8zWu1FlE0zckul8H13XePHGpOsx9+2HBJnkQ5PixcoHmm65d2DHGfyxtvGaK/xYHnhME2tl7AkBvXb9DhdNlA+wJ8Pni/Wl8Eb2ezebzdbP6gS25ul3KAqyoBPogD+OBEW0nVms6lX78fM7t1W29aufJFX5K1jgG8Mni95WpR5H3fCEiSFYqKomtmztxXAvBKPEB/R3Ly2iSOSxLLyp48BPBODMDckoa5YMD79GCA7hTAvaghehcHSeP8aqsElj0KKSlHkF4f7zGbe8i/5e6i4IrJJJncT6JQJe3NKeLhT7oUOhWaYcxkEgSPCmSCBEkC+PYtgH2jvQDbeYDH9wAsSgB4sAzg2x4AdxAATGP0Ff7vWRngpiMAvxkADmgAZAQwog5gQkC0cYO6KWk9RlBd47l/LH+l0PnyijjOI1RRNBk75frrmNjYWOKr419IaSljHW9ue0Trj+ANXBc/4MXRuv7PcdRuS4B3YMIYbn3+N+zC0Z/7EiLiI9cpum67d7kI+3pF0VQKZTSSLMB+yJhY4UkeTYquitrKzBvGnpUkDfvwrn94fUpl/hcxyddmq7oO9iJGK4jkRCBuqgMZEcAhLXhkGeBVAmT7KjhAGyDAViP0J0xH1Eh89fY0Exl9Szhtn2/A29yYG70ZcYhZ0N+FzxfUDRw/tmkQRdFB03Rc4OfhAJ9w1rK1OsFYIYTbJ8dxJe2N4vX37Yc+NE1HByYda83aA0ft4UhwkiRb3M0S7tw6ul64wA2DJ5IkcYTgBXf4vV0xgMUvPAiCwNHGeG3ckiS5W/Ia5jiOlGUZJ906iq+nwEjOcCbZksdrOG0FU6c9/YV7HbQ1rqbA80JNhtfSPEIFtpHyDG60TmFxewzDnPU7H0fnYvArCIKDZVmB53n87Bdee+21Nv2eg/6l1tbiKucVBRQFFAUUBRQFFAUUBc6HAnPmzEkkCCLjzTfffHbEiBFv9e7duzTYcdTU1AzbsmXijfv3j2n2TXjTdnC0ac+ef6R+9dWC7GD7aL7cx1G9ehXFmkzJ9o0bbzr53nv5PQuM3xqey5vNBpaf3+VzO04oNuvAUGMlV0RoKYPstyP44OST6k+Kn/NtNx9huYFbmPnVKSCFgec1ySOIEeYbXUsPP675rOxdKliLhhkz5nQpLe1S9ccfd56Kbu7WbUOn3r1/SXC7jU6Npl7D8wxyu/V8TEwu8fHHS3c1nWOvXr/FEQSfevjwiEMcp603GMp0XbtuSUlO3k998838vU3LY8Cr1Y6w+e0Z8PkrYsdLT6St9Y0Bf56q7iZdFj2Za/CMbfjsk+JnW5y/H4q35lcLUEUCLI+KiVmW4fEMctbXa20ARzUAt5QDTKsOdY0x4LVaC+C33+45OnAgaGj63xm4DbX65fxQ22qpvNf7a7wgJJkQ6ub7UiDLe0i3u7p6797cOoDlsQB3OwyG/fFOp50SxeRKgGoXwNziBsCLgfar/QBELcDFBEAvAMB569bLACU8gK4cgKjT679NtNs9nE+f9MtEiFMxDJtjQhWi03vg3V0wamlvuGIaASJHg0iwIGtkWP1fCfb05QGKfXYLAHOTAB4rAfghCSDTCjCg8UvMnxRAbSXAhEYgiteAhAY7jOaO8d07Z+TGXDr5OumnTlfttatNXrvG6v24v7prF5Wk41kd7+Rs6FTUbexQX5Sd33oB/+y3aPBdN402Dc1ZNMwauMi5Pu8bNsXcTfzx+Cdsj6hBwktjv6sv86hdM6/6RAPcHaRGrtTqY4wESUgI6MXiP/430bn37Y+lAQ/MPJVgzT8LDHgPrfw+pfTEf+K7TCimSYZHLo8ESbMBrsvH5h+EREdLdkAgX6iA17R2uCXq4EWfq1SqLeFcwxci4MXzaAS2zXpEBs4TR3aKolhPURTemnveDwxQMOCVZTmGIIg2oda5GHBHwSP/2DmOi2UYprzlZ6JXDDWpnSzLWgxtCYI45XvfNBoYwxcc9Y29j/+OcNevV7Dr47c2weC0Oe/Uc3EtdVQfjUBNS5JkOb6HCIJgcGQuz/OmcJOkhQoH2zu3C+FFTtM5BGpwISTCC1XjYO+NwHbbuw6Nv1OsCKEC/DNFUQ5JkgSO4xw2m82DfXRDnUdgeQXwtkc9pa6igKKAooCigKKAosB5VeDWW29VxcbGXpSXlxf13XffzXvwwQf/HcqA6uvrL9+4ccKk/fvHlLRVb/jw5Ul6fbXlxx8fPAtQtlX3zPM4udSzvqRro0at6iGKlHD77aM1iYkWQq9PkFUqL3K5ZAHAS1FULOd2R3tkmQ1ra6hef8xks5UQkkQGlWRt2LAVlpSUPeYVKxbnNJ0ThrRxcTnWsrL06vr6OEdm5qaobt02dF29eu5ZdhUY8NK0N3Xfvit2CwJ9KjHKuHFL+8TGHjNxnN5dWZmKs8JDTMwJ6+WXLylPSwMfrPUfWm2ukectbo4zcoJQTotiXWPEqlmgqGi+Ifo09KPBr9aTh71qAXbrdLoCfWysU5+TM7Kgoc1MdyhJ1QJHEAh4Gz4f373h/x989gLtPzCgXZnVEBELcPfdwCQkAAGwHhhG5RQEj4rnE1QUZSQANLIg5ANN29w63SU4RNd31Nf/ES8InRkAJwLA3yPwP5esUqXWaTRdbFgDUbRRLte3VoLwUJJUT6rVLGLZNOcDD/zXAXBvKXTZEwtXZBkhoZsMop2F/D0k/HmMh5ykyrPtFrD1wtcpAC4tgEQCxNcCXFV42he4LVXGd4+OqbBYHn366NFO/XEmbt/x4SBTepqW9F0zzQFefzkMev3WDFoGW0I0HIE2DoGfuTg7qnAVk/cPXuJctvsZzdVdbvOo1QPsDYB3Jqnij+kJVkCW1L+QIfmwnDA0VazLLeAGPnL3LoplJCBJmVaxvn4OfPJ1Z1PnpKiCfa+xlot2UpSFB0oNQL4iw8WfAnQlCdBoVZ7DyCX8iS0aFgRaNCC4w/BKalvqhHP+/fqH8husMlo/qBKrxrryyrJoOunVtsq2dP5CBbx4vI3Z1CW8hR1/0cd+nBRFnYrsxRGzbre7VqvVnmWLEK4e/xfrhQNJQtGhoxJCCYKAIz49DMOYmxuP2+0uVavVZ3kehzL2C6FsS+vjj0rHdgShAvILYV7BjgF7CUuSxDSXaK7xng+2qTPKiaJ4pCXrkLAabKPSuQbKwcwhcGcDQsh2obwIC2bsAb8D8I/Y/1vmOA57Pfv+uGzpJUd71sHj8XglSeKWLl26M9gxhlouvL+MQ+1FKa8ooCigKKAooCigKKAo0AEKPPzww1kURUWtWbNmaFVVVfeZM2d+EEo3oihqCgo0b3355bxCWSZb3Bo9btxrXex2K/z1103HQ2m/+bJ4m/xzPsCLzycn70iZMyfTkJ4eR9B0Ek8QrM+nVBCKGL0+SmZZO+P1mnmOi/b5dYZ6eDzZBpL0kDQ9whcNezoh19ktTZ78ZJ9Nm6aeLC7OCsqbeMqUJy7+6qsFO0WRPsOrtgHwutJ27fpHs17FGIT6e9+9e9xRbGcQCHg1mnwDSQpgt2fUC0IpQxAa0Q+kZFlCsiwgnHwuVC1Oz//jOoB0D45ovfjiNSmFhZlcUZG5CmBSbahJ1QLH0KXLluTu3Tfo1qx5tNGKomMB7+uvg7prVwx4jwNNU16epxhRtFAICdjbGWQZZJIsFTWaznYASgaQwOUq1osi9iDF7wxEBMDKJFkvajRpjWV4BHDIAOAiaVonuFwcSJJayM9nHXfd9Y4DIM0NcEgLaS4TxCUA0BYJymPq4IjTBXBI3bLdQoM9Sej6jstKTskzn3xx3cZArVsDvPP+mKoflXq9F3vwHijfTH2451nN1J6z3Z8ffFX9zKUr7Bj0BpbB7fptG+Zc8o5j2a6FmkDAq9ENrr/tnuUi2hWToI2Ooc0Z2dBzcgyKGWAF1kBKFdknxMpDJxyaGKsIskSoraY6t81Busor43rNnEQc/OotxJtXkgkjRZBFCU58DEAWAJBuBPpiRopJ8550LoSCwCRrCEh4wfoHDrGO+DG3evR+OUgniPjXb0qzok5h2TPggV/IgNcvbGM2dZ9XqX8LP0KoXpKkOpZlMyVJim0ODkV8Yf6GDXY03PVLgqNpSZI0NSdRKD68TevzPI9371RRFNUNIXSGEWZ7QM75XsqmY4+Uf+35nlco/QuCQCCEzJIk4aj3UxY9gW3wPF9B03RMKO0GPDfyaJruHE7dcOo0vpCCUKxlmvbjf6klSZLvDV8jzMRew3J7orYlSSIRQt6m91A484xknXDv4TaSyEnt0Qo/y5YsWdKstVkk5q4A3kioqLShKKAooCigKKAooChwXhT417/+hbfXpX7//fdXVVdXdwsV8OJBu93u5Jyc5Lnffz+7HACdFdZ2/fUL+xw9Oqzm4MHRhZGb5MdWgHQvwHAH9kV9882dfTMzMxFJmhsjdTHgLWZYFkeT0rJWW6QB8NJOZ7ov6jWUw+3eoacoJ03TI31AuSXA26/f2iSNps66adP0oP/wvPrqJVmHD4+qy8kZeIY2AwasTpRlMn7Xrqu3BzPWQMCL4a4s06Lb3cmJgSTPF7M0neSVJBumg0AQRpHjTqgYprO3AVqGduTkiO6ZM19zAsSzACUms7lc73b3Kfd49nkAHm+0MgitTX9plaqevfbaRX1XrXp+W8NnkQa8uM0VqX7LAwx4u3SpIVdUPC8vL3uZxmdnxC4Qb4p/FNm5ajQ/fxIcdm1B0Uyi9HbW5roYtpP0c8l7xucL7vWBjEuM18tzUz4Xq/ls+aGcqSS2AZmfvli8xDQIra/ZzX9T/hG9pMeaej2dJO7Zs0r34IPe4wC3VDVYW+DlwL66gdC2LbuF0HXVaEZdZIkvZ4ue+2NTYO3WAK/fnqHSWUxoGYMcmHztk70vNNh6pFzHBfrsBgJfv42D36KhnNc7b1uXW6D9cM5FNIomk3ppqf4PXoNokw08pQiqdxXLrMUAna++tB6RpJyz+hedo7hCptQs6jHjOqJ4axHa883NSNupEuzFHogeBmDuT4K3hpHr9iFJ4FyFiRPgDBuPQMA7+7t5+l9PbGB0rFb+z7WL6/t1yhJ2Fx+g7l09x+DwOtGYjBHcq9cstJfVVxAzVs0yljsqiSXj59vHZV7G/Xj0d+bTXV+p373upXq9Suu7X0IBvNbVl8UaD/f8SKPRhGVL83cAvG1dlTiCFCFkvBAypzcd6/n2Bj5XgNfj8ZxUqVTJza1VewAvbg8Dl7q6uiKDwRCHXxjjz/zJ+ViW7Ywj+y6kZGNtXa/+8y0kwZJx4rD/qzYMkiRROAmbIAjHAMDCsmyrvKs9nrEej2ePSqXqG+x6RKJcuMCy8ZpWI4RaAt1Ce5JPYp/qQE/rSMy1vW20Ryv8XMX3PR5DS0kKw7VqUABve1dWqa8ooCigKKAooCigKPB/XoEJEybc8Msvvzz6wAMPzAlnslVV8tDjx7vf+OefN1cEQt6pUx8f9NdfN+YXFfWoCKfdluvgbeurLAAYWkqoTx9BZzaPdZBkb1+UriBs0wG4CIq6FGfA8h2XXPJ6740bH9yHf46OPhJTWdktqDG53f9OtVqLjbL81mG328rV14OwfTu4rr/+md4ajV27fPmSLXp9BTt8+Mr+GzfenOdwmIPyI8bjmDHjkaGffbbkrCjdoUNXprrdBvPu3VftDkY37FdrMABlMhWYu3b9PSo7e2ZjpLQX8fwaM01PqhHFfeqGP7Z7ub3ed2NZ9qZKAK0UTPuBZerr3dL27U+nAExSI5QORmOFxmYrdwH8jwOYfzDUxGpN+7/66pf6Hj58ycmcnME1HQN4T1seLF16sS4qTZDfKVlIPpr+ltPmOqF5Nvff7OOpn8o/1XwKIHPyLYn/9vxlXyeur/6SvT/1VefSnHuMDyb+R9KQCfB60d3kWPMkqUrIkQq5HGmQaSz/c/WHmrsT75aePvE03Bg3U+yhGywShFo6cuQQ3Hdf4gGArHb5w4W6XljDuPgS89Dx1zq/GXPPKXuUQMAbepsh1BB5lGPn3DO3Vuck5kzNShzvouRt/dWaaIF01+YSXjsnq9BIufuE65DWB7sBXBSBDn/6tayPjZatfboBySYROX9+AqJpNTjKqiBpIg2CywVI0siI4rjcD9zu9Hthf2CCNT/gxYD2l2PrWQxwMdR9e+uHmqcvn+N46rfFullDbnNh2IsB8BVdR/msUE5U5ZPDUwfzXx/4XvXoyPudD62dr/eX8886FMAb9860BKMzYS5N0yElo/T39X8B8OK5yLKsFgRBS9P0KZuQEK4ipWg7FcDAFXt8ajQafdOm8LlIRA76EyjRNO1LqkbTtK+vv7NVQ3sgVzuXrNXqsiyzPM+TFEXliKKIoz/1CCFso9DwEA3xaPTYtYQaaY9fDuCuwrGoOE+AN+zoUUEQzBRFNbs7K1xY6V8mURSTQ9U+xCUOqXgkr/vAl2jYysEPwsPtw+v1Fr366qsnQppQCIWVCN4QxFKKKgooCigKKAooCigKXJgKPPbYY6OWLl364pgxY5Z07949rC/g1dXcNTt3Xn7Vrl3jfEnajMYS1TXXvNxr+fKXg4pCDU8Z/7Z1XPs08AVI9gJMsAF48FZ7GUAlY5haXNytPibmiMHtNtoMhjpTc3D17HGM7x4XV2I2m5eecLkMXEFBX18W3mnT5g7dvXtcQUZGth5/RlFc6oEDo/fxvCooK4iW4C5ue9y4V3uUlnaV9+y5KmTv2alTHx/2+efPB0Rr+qOd/Q4aLhKgngSYEhZwakg0trQfwH3AsnaaYTyU3W72ADwNAAt2txfw9uv3Q6bVWgi//Xb30Y4BvP4VdhLLlqnT0tMJH/jGR4X3JDH/yPXGeWmvyZ+UvkmMs97s7Wsd56zwFhFv5M/WDjWN4/bU/8rurN9IVXIl6BLjeHle+n8966uXUwXePDTEPFr8qeoTtp/2ImmDbbM8N+VZkWFSPQgh+cSJOu6uu9IPhnedt6dWQxT09BlZ1hXXzP7L31LHA14JBFslLTrt1PHiMuGff5zIM6m2mFIH/mVxZ3Pq2GESFTXACLybkCq/7oG63HCHKBvSvbIkyYynWnXwk68hZfoMZ/X637W2gyWks0KN6mwHRHXieiJ5GodAkoFkeVlGvHz8dZAsg+FI4kSo9ts0+AHvG5s+UGdEpYo4GtfucSIMbKf0nuBee+QX1TNjHnPgqFwMgTHYxeUCAe+w1IGcHw4HrkCwgJes0zGxy25gLWT8w+Gu4P8VwIvnj7chS5JkaAmShKuRUi84BbB/pUqlOiMRKa4ZKcDbyijwzhljcKO8cEr5gfX59BHGlgCSJEXTNC16PJ4yWZZzGYbBdijdmioVTjQ4hmyN7USFmywNWzlQFBXyy+Jz7cGL5xkuVGy8T7QIIWdbVyhes1BsIBrhOo50xUkfL4gDvwyiKMpOkmSsJEkmWZYrcWR3KPNqaSL+NQiwPfEx1RBeTuQvWrQoYol3m45TAbwXxCWoDEJRQFFAUUBRQFFAUaA9CmDAu2zZspkajaZk6tSpP4XbVnExMWvr1mu6Hj8+xBfl0KfPz+ZevX6JWr785Qh477Y2Kh/olRs8Uf0BLDgJmI3CEb4AiV6A8fWdOz+VkZeXZPN/Nn361h4rVrx8xtb1s3sZ391iqTFec81g2uPROnS6OuA4FVFY2MO7fv3tB0aO/KibwVCNSkq6GnfuvGZrMNq1Bncvu+zdjOjokzFVVUnVv/12z9Fg2vOX0elqEsaPfzX1iy8WBkQF+6Odd2tb9ndtvZfu3TfEHD48ojHiGWu9IgtgAsuyZSpJooDnY9wAb/MA9x9oL+CNjc2xDB++PPnrr5/a07GAFyDQ2uKDk/PUnxQ/q7m505Ou+7vdQS489Bgz1np/fZZ+qFDhLSSeOjpZPzbmRs/y4ue1b2dttVkpLbHg+EzNCPM4IZONpR7KmUVVcqXonsT75A21GyBZ1VX8qforqrumt7y42zf2yqK0+pkzUYdFnfhXMDHxcAz2nc7JGVTU8Nn47knJedGFi//YELjKHQZ4ZREAIRBqKxiCxd7PACeq7d47v9pSAo4a2qDaZrDKa+I6TyIoCrFIplSSLTtJjk6YhMxDr3YggpQr1/2ucVVUy8mTJnrkuiq6dPshectzG0lPZQxvyNxGp07ezsSMcCFGBah6jyjVHQJZdEGVvjOUJ1wLvhcXgYA3tyaf8lsw3PW/hw0PDL3T2RTwYpCLI3b9Fg0Pj5jlxJ+lWVLEbw/9yPaO6yH4bRqCBbzaLVmx1i1DdxooS0je5oHr9H8J8PrnxXGchmEYlz8xG8MwMk7W5PezxCw4hC/7oTwilbLNKNBei4a2RMURdyzLJrZV7kI6j+EuAJSdyyRgTecvCILXR9SaeBu3phO+p/D5YO4fvO446pdhmBbzJwSzJhzHkWG2gSFdhyTCbG7c7YG7kiRhCydsO9CmVqGCdlEUsUd5eTBan88yjUC2xeRpoYytBfuTM65dfF2JolgpSZKTYZgMAMAWGQ5Zlve8/PLLYQWiBDNGBfAGo5JSRlFAUUBRQFFAUUBR4IJWAANePMClS5cuTklJWX3ttde2AT1bns7Jk+TCP/64zVBWlu4DLRMnPtV369YpJZG3acCt++BlE5B7vQ1gOfbo9TR49OLjJyPAD2aAyVVnflZHzpixo1vrkbynfWC7d9+QOmTIl4m5uf1r//zztlPRmNOnPzrsxImBruzsiW1aKlx11cvdcnMHeg4fHnFWBMKkSfMG5OYOrJMkmrRaCyAUwGs2l/QePfp93ddfz282Mdtp31dzm19QAlcXeyi73QYwGsu1n3/+fGPbDT62ZrNF7XBE8Ty/SwSorQSYUBCJC33SpHmDf/rpgd12+y3pDe39EHIkczDjaJqcDtfBoDdVkyXud3+lu9J6p7eb5gonBrwNEbzjuWL3AXpm8lNunLRuWeHzKllykbclzXcLQhkjy160smoVcvKFdIXXLs5KWej5qOgF1dVxD7i0VSPqbrsNcoIZVzhlMNjt1eeXeHVcDYgsKWrtDkNZaRfb8WOvRBWa4yth7mdnaDjQQmsM1JlJkcLp91QdiUfe/VviJM6llkWJRPZaQX35tHwxd5/G7hWFndaelbDyhSQYc1NFpxPTslKncqTW6VTzWh3v1RldJa/HqVXJo+0kichaMsomOl2kmXFriLoKdV1Uz/LiPTkCYOvLUZOqEjYNG2zqJiKaogjC5OVUSYDKvgWvTEBF5kNQjK0a/IAXR+3e/b+HDfvKDlHYgzfNnCI+NvJBx4c7P9M0jeC9f9jtp/wVceSvg3ehCnsFicHvm1uWaW7IutqDLR2CAbzaDb0txh196y1Uwrz26Pp/EfC2pUeogKSt9pTzpxVobit5RwPe1hK8XahrcyHYSrTnPmgL9Hq9XuyLzNA0HVay1cB1+/8B8Hq9XoZlcQLfto9QIuJFUWSwGX+40bsB9gcYvJ6R5LDtkYZeojGiXGxvXzzP0wghldfrPaTVapMCR4J9nbHlCEmS6uZ0wdYer732mm8nXUccCuDtCFWVNhUFFAUUBRQFFAUUBc6pAv/+97+jSJLMIAhCtWzZstvxrs2ZM2cuC3cQRUXyWwcOjKTU6npGp6sx/fXXTQVut65Z77Jw+2io93HU2SC3iAE4oAG4LsCCoI4EeCIN4Jk8AMupRGwAH8QCLC6YMeOVgS1D3tOANyYm1zJy5EepX375zK5wxz1x4oJ+GzbcXFBRkXaGRcLll7+babeb6W3bJh/o1+/HzFAAr05XGzd27NKMr79+6tQW/LbGN2bMu5m4zK+/YiuE5o9x417rWVubQGzdOnk/LjF16uNDGyBvg49tQsKBxNLSZLssd6oBuKqwIYq6/ceIER/38Hh0juzsD7QNrXUc4HVFbzZ8WLhA80zXL+1ayijPOzpRP8o6yVsubdJ4Oa1wW+ILjt+rVjF+D14cyTs/4y2PCmRi7vE7VNfH3CRcET/bznH5qjLXPub5ggXk7OQH0IqKVdI/U9+r/6Dg3/qr4+7vMMAbCHYPdx9Qejhx4Clv6QG5fyTuXPVBg+dmE8Db/lVq0sKm/6VCfHoUpPcSQBQQ7PiZ7Wv/2p2qK0EMwaE8w6jq7dsJgJgkj4ndbEodc0TfOc6lr1SpHXU7nGRh2T/KbCmPFAJBAtCqhu2+XicBm/5ngfxDOpj5fD6UipSs2gAAIABJREFU5ajgP//u0mnQYX38dTLo1zupWFomaBLkgnKQciQoznoCCgIBb6AHL06i9uKfb2gfGXGfszkPXmzjgLvF5R5a+5T+6TFzHG9vWaYJFfBG/3dCjLYu/gcdY1zbXp3/fwS8WLPznfysvet2odbvaJjb3LxDAV4Xgm4YjiKEks93UsD2AN7WdMTAXZKkWJqmfb7j7T1EUdSQJBmUNVVgXzzPl9E0Hdfe/s9FfUmSkD9pWFv9hXKPtebrG2w/HXWdtNZ/e5LrtTWvtiKty8rKtn700UcdlstAAbxtrZByXlFAUUBRQFFAUUBR4G+hwKhRo6ghQ4bgbZSpq1evHlZQUPCPBx544NFwB2+326+UJCmmoKDrlT/88K+QrAaC67OKAni205kgF/PF/8QDGHmAGQFbuGopgHmdzwa8y2IBXiwAiOexbcKhQ6OrJ05M0mg0WadgtMOxMhqPR6ebVon/T0r6NamwcExhcGM8u1Rg/ZIS8C5ZAj7PYgx4q6uTYPfu8UdDBbxTpz7e5+DBS8v37x8TVII3/1wNhnKt1Vro/eabec16w/7jH4t67t8/xpaXN6AYj3HKlCf6b906KRd7Dicm7jP26bMmY+3ah3cDNAK5cEVpUm/gwG97qNU274YNX+Dolg4FvGlpoHn/5OOaT4tf8HnxjrDcwC3M/MpOqHeY7952v3TIuZWKZhKlt7M218WwSRKGvc8cn+qDpiMs13FPpb/tEUUbxbLd3POOXG0YbhgBV8SPJj4q+kz6qOg1urt2gPhSj5/qK05GOSIdwTvuqtf74IjdpmD3DDlfmOHz4O1QwOsDsd9mwYgbKPA4SBBF1OvoK+wtmd+jbv30bsSw0uFtdeyK7Vk2135en5KUxFQS+6AsAdkRwZHOXCTZrlhxECxxZ0dIVeSxcChbD247Cbl79VBfwxgzHWRf6y7T9aNEsttFABQFsHc9wNpt4FA/CTvwdJuL4I3VRUufTXm7Ls4QI+GEa/eunmNweJ1oTMYIDls4+HXzJ13DwBdH8r6b/YkmFIuGuJdv6hJFd7oxErfD/6+AN1A7BfZG4kpqaKM5+NSeRFnBjqytiNJg2zkX5RqBGX4B2uGWOq3Npy3QFa4WbrfbqVarG1+ehtvK6Xo8z6uxdQFJkkFFuPprXsiR3fgakCQJRzmH6g/reznlh8HYZoOiKI4kSVNTpbEnuSzLNEmSIcPKxkha3wt1PMZIeOMGeyVgMI+DQZqbU7BttOe6X7Ro0fpI9NNSGwrg7Uh1lbYVBRQFFAUUBRQFFAXOuQK33nqrKjo6utu6deuGHTlyZOp9993Xri3GhYXwxO+/324qK8uIcAKJSgrguWYAL4a2g+oB+rpO2zH8aAT4McCiAfvI/mZoiEQ9nWxszJh3MmfPzoo2mTIFno/2JdNwu3fp8P9qdX/f+LXaPAPHRbl5Xh/y1kaaxknJqtROZ+d63FZuLrj80C/QlzcUwDtlyhMX2Wzxx3/++T6cyKbNo6n/74wZcwauWfPwPrs95qxonsmT5/dft25mXmVlam1a2g7LkCFfJK1YsXgv7uTiiz9PJUlB/ddfN0bcPuGyy97tbrPF2XfufLcx43vHRPAuWyZlpKRUGESxzre1kSTNAkVF8zTtOGOdzhRVBkEoZUQRJ6pDQBBaCSH8PU1A2LZBkupoiqqnBcHqwef9R34+7bzrrpRDALUEAAEAlpCsMpoubM+ev6d3H7PO+NWQf7YeTX4uAe/AsSx4nCSYYrwTc2/RTBt6mCJlnmcAKJJl4b3/0LA7r6s3d+x9h3zz4bwEkKQMG76MgRnzCsAU0/I9VV9Jwcavo+Cqe8pg0U2ZU9N/j+uVBghb/upTAbpfBdIr80HiHoRsTSJwfsDb5g0RRoG2LBqM311ijTrU/2O1Wr0zjObPqKIA3jMV7Cjo1d51am/95qwT2ttmc/XPtX6BW8gxi6JpGj/8LtjDHw0ZblRqpCYWyXXCFgoIIfxslXAkKsuy/kQFkRoubthCEERIiVsvdMAbjI9xMALieXo8niqtVot9ZE8d7bnG8B8cjUkr5XN9T9XU1BywWCxZwcw9nDKtRSRLkuRZvHhxULkuwukb11EAb7jKKfUUBRQFFAUUBRQFFAUuaAUeeeSRvqtWrboFISRPmzZtTbiDdblcGUePdpkVLIAMrZ+Psdeu9zTI/Z8ZAMPbibUAqywANrIhoVqyF+DKeoDPrACb9ABuEsAoAFxuayh72lrg228PDIyLMzNebycfhH0v7x7jSXcu8WyPX2qdQh167Nhl5n11O1FgVCcuh8/NPzZJf1vSApc/MdesA0ONlVwRMb/L5/bLoqZwm+3v6lecfJ9+MfO3WmwH4Ae8TaFrsIA3K+u39PT07drVq+fuC0a35pK7jR79frIsy2jdujvP8s+dMuXJwatXP7bb49FxZnNh9OjRH6V+/fW87bgvnHgtNXV3/I8/PugDvpE8rrrq1b5Hjw4pOnFioS96uiMsGtLSdloWLHBmdO6cBoKg80UeybKEMKjV6yVKlnna40nyXQP+Q5ZdBMcVqACIxsgZRkJIJePrh6IsgiBU0Bj8Mky1CoDhEUrhJKkhgc3x43XcXXctcQFQckOyu+F1ANgvOjxbi+TkPfH9x6yxfjvmzgOtat+RgBdH7hKkDLQKQ9rOYI6Ohd4jPVBewN6Qfwc784Z6GTntSGUwSB6TybH0JYn+CW7Mh07d3NB9cMMLn92/G8HjIqH/aNuptpqbEO7rl09iYOwt5X2WXdfngf77TSMG469iMuw+DnKJEeDnbSB6Hzj/gDfujWlxJr7TwxRFtZlxva37RgG8Zyt0rmBoW2sTyfORBHqtjevvZpcQSY2DacsPl3DSPwpvDTgPRySvBQxeZVnGEaQRfsF+pjCiKFpJkqwORS4M63AkaCh1wimLo10FQZBCAduRXAM8ZkmSHG63uzbQbxb70AbrgRw4Hv/zD3+GX5o0Jn/z5eMLR59Q63S0JURr7WNYvmTJkj2hjjmU8udExFAGpJRVFFAUUBRQFFAUUBRQFIiEAjiSNy4ubsibb765cNiwYf/p169fSbjtFhSgO9atm5kZ+SheX5I1C0AVDVAWBWCiAaIFgBgbwDWFAB4EgINVMGPDIG2VFSCeAxjhaLAVwMnXsD/v6ShenHirT58TcaJIwXcnt3nwdvxLjGMkDHg/K59tQkiC6TGv2/y+rHg7P07ChWGuS6pHi7v9WI8BLz6f7zpADjaP478vf1/1cLf53vlHbtZPj13kO4+1xID3t98eiW3O//e0323LqqenZydmZf1hWL36sYaIyFaOQAuIwGIpKXtMw4d/lvzZZ0vOgMQaTQ1zzTUv91u16rltuDzDuHXjxr3e8/ff79ztcFi56Ohc3Zgx7/bcsOGWvEgn0Js4ccHAdetuPVhdPSulYayRieC9+uqXeqjV9SxNc+raWr1n8uQhbFZWOiGKDsTzRk6SEt0cd0IVFSXSAIiQZUK227ucgryCUMLwfAmjVl/kkCQb6fXmqWm6k1eS6kiE1LIoCpQkyTicF1GUjWAYk1eWLb7I6GPHyoW7737WAzC9AkAjNbxkOPPaa2sNA8+bTKX6sde+mblq3H0+S4IWj44AvIKHgG0/JoPXqQMZCDBE2aDbgFL47t1MiE0FqCnVDBJ/ZW6fWEMkJHAyFR/nOLDTTX6Ze1lldtpjhfDXaovPckGWEBhj+TgzZzAxbi2JJMJGxtiKk8diL94GP2d7DQmVeSooOqGC/X+ZoKxAOynLRt01tFgbY3aTWiP4yr3wOUBhBtQzD4Iv0eH5iuCli6M0UV+Nc1hRp4WhrGdLZf/ugNcfwYlhGY4exEBCkqR2JenBwAbrda6ARiTWsa02QvHtbKut1s63BnhFUdR1NAhsz9g7qm5zMM/r9VayLNv4grGjem5oN9IwMXC0oihmkCTZ4VYToijGkiRZ3rFKhd46vq8oiiJCeVZ0lJ0Ivvc8Hk+lWq2OFwSBoiiqMR9E6/Nq7oVWUwjqT37WCHxxwrWOjJQ3A0AH5NRo0KE1/QVBqHrppZdaf6kd+mVyRg0F8LZTQKW6ooCigKKAooCigKLAhavA7NmzMw4dOjRo06ZN97bHqqG4GO7ZsGFKJvZujfxsMeRd2B1gpB6glwTASgDYUraisiHx1yozgI0CcJIA2wwA/yrxR2Di6D9/ojXsw4vHhgEv9mV1UZuMj+yZTQwzXCIdcuwnFvX+3LvZvpzeX1nJ3Z680O0HuPjn7yreYzG0fTPvIa0/gjcQ8P5a+7pmeMxQeU3BRsBA2K+B07nBNH78iI0taTJ9+qPDV6x4scXEaXFxR6OGD1+Z+NVXC9qMaGgJ8OK+Z8x4pMeOHRMqjh4ddsq3ODV1tzkr6/fO33//8CkLgBEjPu0TF3eUQni/J8+gqqpUx4YNN0XcomH69MeGrlixaDMATnCHrQ/WHAbAkbLhHwMGrE6Mjz+akJ098URDgjsn0a/fmk4Wy7Q6tfq32Pj4gyarVS8VFu5QU9S0AoJQU9HRexN27rzdl2AOwIs47hsLQhQOiEKyXM5Q1GibIGwxALgJUWQ0snw5A5As46hxWd5FmUw/Ul7vhGM4yKau7ji1ezdm6CPrGgAvfsnwWBLA3BIAU1h2DdNvfHToiqv/tblVVToC8AYmVMOdH95GQX11JdRXuyBnnx5mPpt/6aFvujj3vB0Vn8G4VQaNmMcOqs3OeOI0uG2I/oW4E98n9x2RGhXVt7fvy275lmzqwF5bZWnK5YWwebUZ8g/qoDhHC6IIpsuiODW33xjH5WqHGmm4LppDbKP982u/glD3ImSrrHDK5qEPc5kh/Cum5Zp7ud/PiOwOLKnd0isubsPo1Wq1+qdI9P13AbyN0NXnPYmjH9vajt/oUxm2d2RHRvG25vnLcRwnyzIZSjRgJK6DSLXRGkjuCMDbkfAyEpq0ND5JkkoJgoiPRB+ttdGR1zHutyPW1D+fwGtJluU4hFBQOQAC9cD3E8Mwbo7jJIZhMDiM6OF2u91qtdrnr3+hHIIg1IiiGMcwTJwsyw78D7uBNWcJEc7LrI6OsOU4TsMwTMhJ9ULRv5U55C9atCg/lLZCLasA3lAVU8orCigKKAooCigKKAr8bRTAidcGDx48ZOXKlTe0x6rh5Em0bMWK58+yAIiMEO/GALg6AcxuBIAY5mIo+DYHEFMKkNXoxYs9e/+ZBtDLCTCiEdDgKqcTreHxYMAbm1ynXZh7rfnmhHnewvqd5Ebbb+Si3t84NJoy1asHPhY+KX5W40/G5Z9DaxYNj3R/VFx78k85RdNd/LHyQ7avqR+80f896cTBi4pbSrw1btzSPmq1Db75Zn6LFgh6fZVm3LjXsr744tnstrRsDfCOHPmhNTHxkPWnnx4o0umqGQzi+/Zd2yk6usD066+zzkjA1rXrppSysvTq+vq4DtnyeXpOt+wDmNwNQEQAt5UCJHoBLnIBdA478/e0aXOHrlz5QgAQ9Vt8NPBVq/VElNMpejyeu8p0uhrmiiveGvDNN/O2NGiLrT/ej26w9thuwIYOAJOrAN6NBxhqB7Alsuxs0uuVGqNyPIRaPUvjdk/dC6CXANZYAUbUAfgTiWHAOzcJ4LGwAe91k569aMvoS4+WmdNOvTQ46zqINOD1J1S7bLovQkjldTIexHDw7IsqEDu7wOFiINrlGhy927qtz6QDkJjphpgkDuhmEvF5nUTP0m+y+t055VS0kSzLsPmZN+S8al05JKa7QZJQ3x2vpNAxJWr1ZTaGzdSIBMPIsK+Gycpnxet7ehy7jwC1wQgVrhnQQc+Ytu6u0+ejPrrGbK7MeJVl2YiM5UIHvP7IMZqmQ97P7k8UFG60WeMWZZ/44fQfzKo2BXAej6eepmmfN3goUYHB9HUuonjPNeDF875QIW9r4+J5voKm6Zhg1i3cMuHAu2D7OheJ8wL1ay9UxNGtODoTg05JkrB1QVQk7BvcbncpjpgNVjdcrr1zaasvnuftFEWpEUKnnpmNSd0wNK3C1x3P8ykkSdaKooh9HNoVjRvp+08URZxgLeTEcG3pEni+pTWQJOnE4sWLi0JpK9SyCuANVTGlvKKAooCigKKAooCiwN9KgTlz5iQSBJERrlWD0+nsu2fPRXds3HhzZeQnXkUBPJUIkG4BuLPx7zIMbUsZgI89ALZagCkBvnC/GgF2GAA+PA5gEJtLtIYBryt6s+HRI1caHcJpbnZL0uPuMn43G0f3885MfM6FI3S/KnlN/VKPn+qxn25TwBs4188r7zdXOgmvTcxl7u/8HP9O7mvo6tg7PJrKofXNAd4hQ1Z1t1oLybVrH25zK9rpaNfW1W0N8OKaQ4eu7Gs2F2sNhko7zoWDkEgcPz7EtX379WcA3siv4Zktno5K7lwE8EwqQKYTYO1hgHvSAEbbAu00Qh3L5MlPDNi589rynJxBjV8Q/BYfu7UNvrgYwE445Ys7adL8i3755d5jWq2NLSnpXgnwkRVgmxFgSD0ArrPeDHBFDcC8Yo3muUEseyuN25k+PUZKSBBJjtsqMAzraLDJwzYX3V0NUeP4EJAkeQmG6eaWZWwlIiCE1FKDpUhwR3Tc9pjCaKp+blXckRZrdBDgZUdMYPXuWhUAQvbVO2TvxngE5ivsgCjZWPc/Y90gZwHcemXrkTbNAF5JEtGWOc+QeVuPeiClh6OPtNcwPTVHtyGGR/H/cNNuDsAhaWWv1w1FywRhgBqcXA+oqZsChQR5StzgBIxwKcLNkrHvTDJZycQHItX0hQx4GyNd270dONBLslE3n69kKNA20hDDv35NIJYNIaTC4KkjYGxHzSHwWjwfgBf3fy7mFql7zvd0FoQaiqIskWyzaVsdGb3bEXp7vV6ZIAgRW63gSP3AKP32JN7CXrzYW5UgCLzDqzdJkj5P/FDmEJAcTwyMhMVtkCTJyrKsJklSLUkSI0mSiyTJykDAGuw9EonrQRAEL0VRbFttRer6aO+LtMBxiqLIyLKsxZu42mPngiE3Qgi3hdcaQ22LJEnpEv6jiCCwN3OzCVc9Hs+e1157rQN2Ap6epQJ427oylfOKAooCigKKAooCigJ/ewXmzJkzZM2aNWNtNlvKrbfe+kkoE+I4zlBQYHzx66/nh7x9r+1+cFTuc50AElmAwUaAvlIDQPteBeAqBzjAA1wXkNnZZ+eQDBDvbYgMtfJNE61hwJuRIWo1mjxTfX2q69eyV1gcwYs9eJ/PG28ebp7iGWG6xX3Avpn6sHCB5pmuX9pbA7zYn3dhzgTjM30XiG8deYe6q9M7tmWFT2laA7w4ejc/v0/p4cMjK9rS4LRfbWqrW+YmT35y4E8/3Xc4mMhbq7VQExWVH3X06CUn2+o/0uexr3C3/8fed8dHVW3f71unl/TegRB6QIqI4BNBBFRUBEHlKXZsPBDs2BXpNt4TsQGiFLELqCBNuoDSAqT3Xqffcn6fM8mESZhk7kwmgN/fvf+Iuafsvc65k8m666zdfavhp5/0lQBbgwFyVI0K3jkl/lgaBAcXqtLTnWrkoMrKeNtvvz3cZLngHnkl1UisBrWwShg3blF3hcJq1GhqiePHR1YfO9Ytt7FIHy7eZ6Iai/cNbwCI4GNj77mqvPwmwuHoJSxdGkl360aIDIPsCkWQrbEuM4V4vpTFRdjwzBQVzOPCbBxXyPJ8FQMgAkmqRYoK5ShKJzSSve1fLFuqLROLhQkFUW0ruANI8I7/87MeKq5Bkda9u07RNZ0ggiNFjqR5fvspluF6AEuQCJBA2hUGGxC7QHdtvzKCZtu11iCK/w4KTQhSqaOjRBARYcrOpqpKTDZrjZljohJt+r8/Dw4vXUIvsirI8DtYAhEEWM1WxKsQn/uhEkK7DzezUUXVuhGHLznBqzqVFBT6/SizQR38vLe1k3r/ciV4MXFCktjasnMK+/ijomtFFPtMEntaE3eVpd1uP6dQKLq62rmsHAKFQ6AIHal7q3U7f4/ZS53PF8JO6pid1a7JOoDtrPEvBhaBmgO/FMCEriiK2JrkAv4Lk7MAUEpRVHdf8fL2okRqDu4ELwAk8TyfIYpinUKhwAKFCyyQOI4rbcrnAp/lzi5EKDUnX7Fsr31HLXFcYwuCoCYIwm6z2WrVarXzJIMvF14nm81WrFaro9oi2NsbTyZ4fUFbbisjICMgIyAjICMgIyAj0AYCM2fONP79998TDh06NO3RRx991VegLBZLzxMnej+0ffv9F1RZnjMHoqKjwauaoa05HY6TKpLUig5HgxqfZhNFK01RhEOrHVLpcJxSkaRBoOlYpyIkL+8EuWzZU0qALhaABDtAog1AKwJg0q2x0BomeNPSqoIoql5psSTVbS1eoE9ICqXHRE232SFf+U3xBjDxdQRLKGBM2DR7uDLOScQ5RDtsq1ynGKD/F+f6Gf7571VfKJPVaZCkSeMPVe+Ho/W/M+FsnDgmfJrdXKfgfv8d3AjoxixjYnbElJUNLON5zQVFODgOxLlzoZl4HTduab8zZ4YUZmZe2eyf2xorTFRmZQ1qyMgYXuTr2p1vj0lQzJkE++UXe+G82PIAF9Jq6a3bq9dvKV27/m785pvwQoDNwQAFKoBpJQBzS3y1NLjlljd6U5SgzMnpV5ORMazIbA62+pp/WtrO8JiYjKDKyjg4dmzsmcb+ztixQYEYFpYVrFa/mazTZTEVFVFkWVkX+9KlNyjT0iKEtRWfCdjOA/dwWXqU27OpGSdG6CschU5Z73DjDfzzSW/xa8q+gNXFC50Vxe+OmmW/P3GxyVW8D7ed1/WrhpGhkx2tleN19Yd17+z+o3xb/0meC+lIIHjTCg+Fn44d2O7LhDv3LBp6JPma4iptRP38a3sEx3I1IYLAU9hCQawAkqSSRCSKJEGSjcQ0kQnqbrENQNKeCV6RJ6xZhRrRKlC0mqMUGgBWgRBptwJS6m0NNgoRNIOE7F9Uuw9+QB7UhRN0eg4E9VRBVUkt1GcSSM2OsKeOv8NWvPskXV74dUXQqMMBsUXwdY+4t49adHdaMBN9L0EQPu81T/NeaoLX5a0riqJzHUmSdBZK6yxi14WBPwSvJ/wCQaY0kdkmnudNmDBqPY97gaOOHqfurAJPOGZvx/Y7m+DFMQRiPTryfOK+UjDuDJLvYud+sV4Y4BcfLMsm+UrYSbWokIqbr58ZPM87P6OxXYL7npI6nz/7EOfM87x4KTy8cV5NxS5N+PeTKIoKURS1BEGQUk5L4GcCv/hQKBT4O40ZADS+YsDzfBBN034XaJs/f/4OX+f0tb2s4PUVMbm9jICMgIyAjICMgIzAPxIBrOJdtmzZF7NmzbrPnwSqqhzjDh4cPeqvv66vaSLInOSeq6iZP2M29kGAlZEIYd9dEbDykabDuEbVpPs9gDNnssVHH/2fCeDhksa+h7WNsZxTASzIw4XWcDypqbVGAIuG46JrrNYj2n79khmGMQgkaaMBWB4hTEx6vwiCJxHiKQAFD0Bc0MdqBSEzE1oob7E1glabpW9o6ObxGJrDAeKoUc4qcs5r5MgP02prIxv+/PNmj75kQ4ZsiFEoTLqdO+9t+xh/u6k4bQyCAI5qG20MhtUB3NpsY+AdhdYtzikB9moaC9+JRGtvXZa1aseMeafP7t1CUU3NJ2GNFg0/nwZ4MBlgpGSLhsGDNyQYjSWhW7c+8afvMbbsge0t3AneQYM+7xkSUsoajTUqsxmsBw5sZquqEkwjR4Zotm6dfOa99/hufFQZ+0XFV/Bqt41OhfeLZybqrgm53R6hiBMbld/rGljUwOJ9Wi3UC+/nzNbOTlpktfA15KtZTyhf7b6p/njDQSrXcoIaHHQD92PZSuXjiUvN887ernMV8sNRZmeD5d0Pvie69Dpg2DDmsQtz9ULwYuK2WhNhVjka4HTMwBJM9I46sT61NWYxVZkRn414bhf++aeDjCnJGkoNSAAzV0/M23KHYWr4c5BmGClWOgph1omrmApHIYRpYsTl43bWhWvixG3Z69lXd97tVPxM6/usZaruHqq8zk7PPjOOqnAUwIvJ/0W3JqSjP22b4b9nvibe7r/cjugwwZrzq+rLo9vIPg/cDn9s+QZq6rKhvroOwrsPF7veOsFEsaTY6Nu7DEXc/fsJRg8BegHh+64J++gWY3B98iKGYTrwIqXlvJeK4G1SfCFPhX98R8b3HoEkWTo6FsZCEIS/WZbt7s0XtKNzYaQ6Qz0qhey7GAQvzi8QGPm+o3zr4StZKGX0zhizvXkvBs74qD1+2UOSpFYKBu5tvKl3cVspZLxrTH/wxc8FtnBwtwTwZxwpueN8aZru9Jdj3mLxlB/2FsfEbXskvSAIGS6Vtr+fUVI+h9qKHyvFFy5c6LWgsLf8vd2XCV5vCMn3ZQRkBGQEZARkBGQE/k8gMHv27O4rVqxYPnDgwFWDBg3yq4ptXp7jic2bI/rU1iocLnLvk08mhqSkEM0Kio/zX1TlWk/Tr6VubMCk2K7qr5uPSYaxseLyXnvrjjfspV89d0cjWRTzguW++Nes5fY8csaJYQbPasef6zW0Bk6c2Ec3EryYpMSX084hBEDPA7yTA9BAfPxxZGKXLnqFTnfWWF+fYrLZjikxwcuyBoEg7PTh8j/Ftw+/Qay8dh2vV+hbrO3hsv3ExM1jmHpHHUxImiR+dv0nRK2VFyZtGUsdLNvr/N44KGIoWj9mM3e29hRx289jmAauzk3dWUA+enKosdxeSLSl2DxP8DYqYAcO3JIWEXGO/vHHOX+33mhhYdnaq6/+Im3TphcP+b8JPwoDSLYBuJSYVgqgrlnx7Pu4n4cCHNQCLMgHwD5+M5Nae+tOnTo3fcuWMXnV1bMTwMnXYYsGbIdwhRkgwanG9nYFJvfGWTDBy/OUdv/+vmeVyp1h3btvjzx3rndZVdUV1QCRPMDL8QDz8tPSnumXkdGz+MMPX1bExeXpzPYUAAAgAElEQVQFqVTpJoJQOxWteF8nqns5yUfX3tVQOnir6ypLb8M1Do4rZUlSJVbY89skeAcar3fsqNqgwM+GK39M8GIf5ylTnx725U0z91yAixvB25q4Da/ND/li2FPOonOx1VnhvfP2RoWaStVlhmihQh/f9IycH/Fo4tVOBbOL4C03F5AzfhphsHANxBt9VjlSFf2INXnLqMSQNH50/3tMHx952flc35h6n/2l7VN1r1y7tkHD6NC87VN0U40Pk5UCoDzTcXKwbjjxS/VqYkbcvWhh8dMwp+c9YrDYA5mDulrMBVtUK3f9TKVMnUQY9CJB8CY4+HMuxI4chmi12Q6hrA0TvPteeweF37X9khG8wRtGhxqLu3yuJvSHve1NX+5fbILXZTsgRdHlSx7+tG0idzpMiPhD2GCfTBfZ0eSZ6aAoyigljwAQa/jZM0iZS2obh8NhY1nWeUKgretiEbx4/gBgJDV1v9r5s2e8TdQZY7Y358XA2G63W5oUnd7Sv+C+FDw82K606/ktZczWgYiiqMeesq5TF1hlG8gTCpdStetpUdoiWe12ewXDMKq2yHqexwJguvlUmT/7y58+rhxKS0v3f/bZZ51a3A3PJRO8Pj/KcgcZARkBGQEZARkBGYF/IgJz5syJXL169ZtGozFvwoQJO/3J4fvvvx8aHZ1+9x9/vF9ltRo5gC2GFSu6xqampjiPq+Pj55j8ch1nd58D38P/31s3lH/pzCTdK6nrGzSUHrkUjWX2ArJ9tSNHnDx5gJoxY0sFVuoC9LIAWEmARTEAN9cC/K0EOKJ755056h49BvDBwYLKZOIJk0mE/v0TCJal0I9536N//3In6SJp3Qneens93L99Mj23/0vCFRFD0H3bbmduTp6Irgi7ip++bTLzych1XLS28XSvq+0TPedxhrorTS51J75XaD+iHB4xBK3L/QF5UmzabGbi+us3FrkrYEeMOJUUEkIKmza9+Jc7ZmPHLu2el9eHO3lyZJbv64WVtr/rALYZAYY0AJhIgG42gEnV/njhNs6PSem3YwBSLADfhjb+bEo5wO9GgLfyAYxCQsIx4/Dhq2NWr158EmBsGi4+BvB9BrZD8CWH2Ni/DUOHru8m1XfY29g33ji/Z3X1IUN5eTk/YMAw6tix0VkZGV9pAa6qB9huALirIjz8495VVXH84sWTqG7dWFKj6VGPiXH3lxb433gu/FLir9oflauKFiifS3yLC1L1tH1S8KYS2zR4smiYkbDQvKPya0WCOk3YXPGpoodmCI8L/JXlG8yY4J085fkrahODz23tO7UlMdtE8N55dXrQqdjBLSxSXISte+6Y6C0MTmnXrsFF8P5wdqWiV/iV/PsH5mju7feCpVf4YB4I5wl+55AugndwzGjux3OfKp8Z9pEJ/3zl4XnqWEssS1ARLQjeQYae6LBtC7ze/2lUYxcJnmLForICYfO+lQQ76Ga6zzWJIPIisf2jPWJYn66gS4wSxSiFuWTfSaqyaFOF8bpLY9EQ9NNwrT6j5y86xvCrt33k6/2LRfBiEgJ7Vfp6zNrXfHxtH4hCbr6SPvgoMj6+zTCMzx6Trvw6QmQ4HI4almWDfMWqvfZSCF5BEBIpivLr5a0/sXYEI3/m87UP3nvYmiQQx+l93YO+xuqpfUfUklLn70he/vT1tmf8GRPnip95URSxzVGk1Bc5UjC6XFS7Uj+XcME7juP0LMuqCIJo8V3CE/be1qM1Rv7uSbvdXrh06VLPNlRSFsKHNjLB6wNYclMZARkBGQEZARkBGYF/LgL33HOPcsuWLcv9JXhLSko0W7duvbVXr391O3Lk5uDq6kgrVtB+8AHfrVevEVy5vZTAxO01obfZTzTsZ9xVirigGT6i/kyXT0xmvo6Yn3WfFpOfmOB1/Ruret0JXk9qx4yMs+ihhwryAXIUAHv0ALkqAFoECNYolUksQiTRr5+eT00tYc+di7UgdBNFEITizTdjCY6sEX+uWCWmh1xj/1/mK8oF/dabtfR5kVWZrYBYlDFL9Uqf5fYglcj+Uvw9faqmwHFV6Bj+0T/Hak1843fl+X3WWfoFXcnjti+krTQTdoOAyWuszMRH+MvRHm1v5ZR6nK+nHMzmQmbs2LeqAT7IbVQgP5yMFbD//ve+1D/+uONsZuaQZhJvwoQ3eh05Mq4qP79fkyWFL/sPK2336gB6WACeKAO4pTvAgAaAF4p89cI9PysmeGckA2j5Rg9kzNlmqwBwkbGPMzHBm56+ObV3798iVq1avKuR4MUXtmiQfo0c+WEXrbZGr9OV6Q4enJh79uxVAfBmxbGvDOvWbYDI8/+Nys7uW3G+8FuMA+D3RIaZrBDFHuLChRFUt24Isaxofz33CSpRlcZjQrd1BuX2fHLemVv1LyS+zocwoc1F1j4rXsokqfvx2HPX1QcTwxaxnii3F1F473sq1HfHHc/1Pdl/QNnx+KHnCxq+dWdavKkoLP+NHU57hUBczRYNmLJ31BLzfp+qcxK8EUOd6h6Xshf/G1s0lJsKSHeCFxO/Qo2JHWN8EGZljKWxRcMjsfPQvvpvieSgGLQpbzPRJ6InLL1pMVdcWkgsemOOEKePYcO7xxE8KCA2PMvmcCDiYEYCwUepzGRoXo1++KFLUmRN/0f/YMOR9KMGFPZZILBtPcbFIHibyI1OK5jWUVxcPsD+2kUIgqCkKEqy8stsNhdoNJq4jsbtK/mB5xMEAR91D8b/RgjV0DRdynGc64VLKPYBVqlUUfi4MsdxuQzDJGIfTW+Ka0zceLOXcDgcESzLlnU0b1/6+4ORL+P72zbQRQT9JR47EL/YUT9oKXN3NC9fLBiang+n1VUgFbbueVqt1hL8fEnJXUqby2l/S/U8xnnhAnQIIZUoihxFUbwgCBz+eUf3lD+EN/79dODAgf07duy4oCaFlDXwtY1M8PqKmNxeRkBGQEZARkBGQEbgH4nAM888c80HH3wwz1+LhuLiYu3OnTvvjYi4tdfBgzc3HTHHBK/QLbF7X/6ls1O12FsUK3FbH0OfnzldOz7iflsvXROBZC8gZ5wYasCE14Lum+vxz90LUrWldizN01mmT19dC7DdCKAVAK6uAzAZKUoVp1L1EnmeQqJ4nHA4UAHAvmiAxTaAc8qvv45l1Gps45AFWXyx9bPC11Wvdtvg9FbFi4mFbybyoGbpudfY57u/KajIcOHHgt3O4/SYtHXlg2PEJPaTSe+Y3sy6Rzc3ZaUJx+5SeD7X+wn67n13AraZ8JzDz/XIVsuMG5f0J8D8qEal5JwSrKidNq026aefXjhcVRXX7Ok7adK8K3755ZEztbVRzUf6pW2+RjIT4MkygDu6AoTwALdXAHwcCTChqlFV21iUzrfLSfAmAegEgHAHAA0AOcpGgveTzJSUs1FXXrk+tqysS82vvz58xh+C9/bbXxyQnT2w7s8/b/JD7dFeITkXJpjsXhjVSK7jwm9PxQOMqgPY0Z2iblcwjFacPz8BRSdVUy/ljSduj37KPDJsqt2Fk0ut7SqYhvfGpKgnbJ8Vvqpq9Os1Nvv1ughe176Z2/Uj0yf5L6vdCV5VeX/T9OmWbFz8TqutiRwzYVmXjeMf3hPSUKwOMpWrHO/P7JmvjamAZ7/wiSRvb129Ebyuvpjofe/AHM1N3e6zbctdr3ApeDHBm2hIE4eKgxjRhigkEsT68mUET9eiEkcxOetfD8DKI1/AzamjQa9DxNNPP4V6aJXCnUN5KiVJJOx6wXYsE/htZVBpHQP5lNL5puCiX5qj3bUhO4YV6anQZZ01eWcSvK7jzx39o72zcm89rr9kCc/zkSRJVmCFcnuxiqIYjBWbBEFU+ksmByrmtuLExK7D4bCyLBvuHmN72IiimMRxXKY3JSrP8zqapn38XXGxVj8w83jbQ4FQjHf2HpCChLc8pYwhtU1HSV48jy9Eb2fmJsUXWCourrwC9Vniy7ye2nZG4UB/cvTVsgIrqxcsWOCxxkRHMfHUXyZ4OwNVeUwZARkBGQEZARkBGYHLDgFM8C5ZsuRjf4us4YS2bfvr9ayse4Kqqyc1KZI2G1as6BbLRZexczNu0Jv5+ubvVue9dQvI93L/o3km5WMTJlSxmndB1v3aRWlb67GC96lTY/QTo2dapasdzxUCLIgBmFwJYKFI8q9uAKFKhERAyKnmFQH+tAKYlQCLbADZmo0b4yilkkYEkSvmiOVmd4KXYUy0Wl2oyakWuWWZL9JPp3ziJH6xKhcrit2Vm1h97G4p4fJijVd1F8bGXEdOCXuvmTT1rNi815ZIxJLjxiX+6U4yBgffnzpuHBW0evWK/ec3jpmcPPnlIevWLXR6rPp2uZOZb8UAHNcAhNsBDhgAHi0CmFqN/X99GxO3xuPi8SgdQLUegCYAoqoBch0AbzotGqZOnTt07doFTTH7puAdPXp5j8rKaOLIkQnNReikxSi1kNxnIQCHdQDv52LiH+DBFIBkFiCMAqDVKtU00mpVWZcuDWIqIrfAm3m3Ywa7+cK+ythiBL+cwCS+y1M6XBEn4vVeVfQ6rk7d7Mns6uhOCrvaYYuGt1NXWQoyy9CMGRtqsK+0RjNCf+ONy2JJRhBrLJECI9jYPWc3oWpGV32xCN4Xt9+huybxVvvI5EmOE2V76U+Pva5+fNAi89t7HtI2e/D+PlU3rcvjjh7aHkjkHGQ1US++emSmcs7Q982rDs/RPzPqPlhx+Avilh6jUZAOiGfnzYa4dAa0fwuob7DI5VcBWd0XCkxjIZ+knEz7Rb9UOfH60B9GCgaImNuZkweS4G0idIEkSUIUReKfQuy648vzPH6rReLK7wRBKBHCrwcIa3vkLVaiYX9ZkiRz2lor7C+Jx6MoymkjEsirMwkp9zjbmSfMbreXeiN4BUFgKYqS5HEeKHywUtAb8R6oudpbB0w6iaIoeFNC+xrLxVr71nF1dF6XFzf+nJCwb4RAkJhYZY7V6AghQhCEKqw4Z1m2uQaDK0d/j/l7W7umPYAC+bkYCPLbW9xS7jcVzSQ6Q/nM8zzQdIuvOl5DkrqGeE8sWLDA7Xut16E73EAmeDsMoTyAjICMgIyAjICMgIzAPwGBa6+99p5Dhw5Ne/TRR1/1J16LxdLl9Omkmb/+GoQAaqnGImvx9k8+ubVFkTWXXYHLoqE1UYoJ3k8LXla7FLTu5BeOq22143QbXRTOPfTQEhPAISNAFwtAKAdAYbKXBugNBEEihA4AwBoRwGIDeJAB6MNs3BhEKJX1CMCEshwnHKvLllF4/hAtTyuVFcra2u4N7uQtVuW64sIkL44LE72u2OcmrzQtyL7fqVjGbT8tfFaXFhRDDtE85vRxaE+xmUzFww03zK9pJBnx9WCyXp8uXH99SciGDa8eAcBk5aZ4hqk0GgxVusrK9DyAGwt8J2TdyUw8z79TAK6pA7i30p/1P99nXhrAwCCAsdbGchbr1QC52NfXqTC95ZY3h+Tn9yz888+bC31V8I4du7T/yZPXVufl9fXRRxLbUaTYGgu64autQnKZCoA/dI37908dgDkY4EESoJcIsEkN0AsBxAtLl0ZAaqoDCKIMqdVdG84XqOsYcu69eb6EJUm1kJlpsT/wwNkCg6GqR8+e37JnzrxxBKu4FQqTMSiolEe629PLNcF16Jk1FxTh8zea9hS8LnuGCnMRqWH1aMF139Vj64Zt2evZV3fe7fQ0vavbk457k6YTNCNQBImIlw7PhWFRo/hRqffbVx2erV559nOyX2gaLB/2MpirC+G9z2dD6HQQCj4HNLMPWFbuBtHyIhxn9M0L5m8qPvcjRIqOXDitH4VowagOmeDzAD52CBTB21HCx8ewL1pzTEoSBKHFR4kRQnVtkTMIIYMoiva2rBqkWBhctKQ6MJH7OrsR+vjFUSQAVLdHYGN7iM4guNtLJxBzIoQUPM+b2yNn29v/WLWJX3oEktjDOV/KZ04qgea+Nlar1UzTtMJXkjtQRcmaihkqpGx/FwHdbPje6PeEL9LfdQy0wvVSrn9rDDszFn9wkxqPzWY7tmzZslopeyJQbWSCN1BIyuPICMgIyAjICMgIyAhc1gh07979pdra2oR77rlnlS+B2u32SIVC4fQELS7mVq5atbAQwEIAYN5TKX76KaQkJ4NTuYiv1gQvViwmqnsJrRW6vqod53f73FqWr7c88MCZAoBlMQDxNoABZoCSFID7lQAM0Xjs3gwAz/EAA7IAcpIBkqiNG8eQSqVWJMlQMcPyLaytWIGWDnjfalASzGP7n6OwDQOODxO4LiWyq1AcJn6xyviUeT+tofXIZSnhKiiHc54W+7z10a4PsDwf3sDzKqEtxSYuqkULDBo9ekOJO0muUPRgb7rpq5QNG17ZC7A2ESA1VKVKIRUKK1Nbm2kHKK8AuM1HH1p3MrORjAe4wgyQ0AGFF1bwftoHYDIDwDV9j1aIAEsEgDl/YwXvtGmzhq9ataTJL9Y3Be+ECW8N3rVrWkF1dUyx9D3qbkexE/tfYg2tqf1CchU0wMJoADIK4FaWYVhCFEEUhD8ogDzh3Xfv5rt2JSmWDbPSdLjTuy6wlwgcV6RgmDj72bMl/Jw5R3RXX32c/OGHGuyPXIxxxPMplQ10cPTQK0sN4Sbx6TVHAxWDO8Hr85gCR3BFGXpdbAilDFICQRFgr20Aa3UJ0DZAWoYHBDbCqBcIjQ6TJGdh0zez4TAHYtFJEK/Xgf1ACJRb7gQf97PPkV7QgbSx2vAPb+l7Xfq53OrqIHVeXtJpggh9o+Mjtz1CIAheqX9Md2YeF2PsJqIB26FoPM2HiSiO49Qsyzpaq0Y5jitlGAaToJfk8vXYcntBuohdd6LO4XBgpWwETdMePxub7uNCe8TFUtTiHDpK8LoIfpIkq12+uY0WomKTfRLprPrYnnLRbrdbFApF83eQQGyAS/nMNTQ05Gg0mihvnsut83TZE/gae6BUqoIgqCmKaraYCsQ6SB3DH0Lc2zPoK1EuNVZf2wU6t9bz+6PCl7LHBEHIWLhw4fl6Ar4m7md7meD1Ezi5m4yAjICMgIyAjICMwD8LgbS0tOerqqq6T58+/WOpkVdW2ibV1+vGGQzm9SEh7E+4X3Gx7bNVq5Y2H5VtTfBKHdu3do2EWEFBXM299/5QCbAmAqCLFeDXYIBrlQD3MwAiTRA0IIT/MHxdAKBKABQRAKn0xo3jSKVSgbDnLUHUibGxrJWiRKKqqpttXfEiZU/dUN7lD+xbXOdbKxRFBoTUVocjqF0C1eEAcdQoONlod9BIkrOsVXvddf/rsX//2FPV1buTw8P/FUQQAGazkTeZgs0AryGAJ064iD/fYjw/j2/9AGjaoeR51gbg8rbFGHoieJcKAE85CV48x9SpTw9bu/btPb4oeDGZOX78kgHffvvsX41zSr3aInifjQN4ppksbTka7jO9C0B4KMAcgWEKlBxHigA4v7fR8uWzzampSSRN63gAZSdYCJwneE+cyDasX79M2LnznX2eit/FJPcYVqoLbxCe/fIvqYh4a+eJ4CVEnkQkLQISAPDmc/pDX3ghh5UkavMM+uQIgmo6fIsBqj2bRbBiHR/MMiJB2JmYGABEIMJiOwunC2ejxe8D1DnAHt0Liusmw0UvqEab1OHhn47r8vLjG5otT1avvj4oLy/la6VS+RfLsvXecPPnvr8Eb5MqEUPrt6LNn3gvhz4cxzEkiTm9CwurcRwXSlFUHSYAaZpuLtqDyQSKorpfivj9KTzkT5wcx6lIkkTuuGBPX57nBZqmE7B6FxekQwjZfD1y7U88uE9HCV5RFPVO7x8v/srtxRcogtJ9DikElr+YeeuHX1ZwHKdhWZajadpZsA9fnoh/97Ewyc+ybLs+1Z7mDkSuTcUFcfG0gFukeMOraR8GxGbChfPlQu4GOjdPWPrz/LRHOuMXdXa7/cTFVu66cpMJXilPjNxGRkBGQEZARkBGQEbgH4/A6NGjR+3Zs+eNJ554QrLnZH4+MWf79unhERFZTK9eO+oRIhqqqmJit259tNlr9tIQvF+EA9xTDvBZOEBvCuCKEIC+DEFoAaHDCACLHatNAGdVAA9RGzcOJ5RKEgFUAUmWQEwMa6ut7d6u0kSlKlPxvBb/ndVMIiAkUgxjB6zSbb0h9PosrdUazHFcUHNBLk+b5jzB2/Lutdd+1L+6Oqg8Kys3iiDuZuvrI7AUGddiB4DXEcDjfhK8/m1dg6Es7brr3gvOzs5vOHo0uA7TddgnFuBEFMAVRoAbm/D7UgOQXw3wtNOi4YYb3u2rUtXCpk3z/vKF4L3qqi+jdbpy1ZYtT2b5HvHnIQAp9vMWDRYKoJ5qu5BcNQ0wuieAQgcwhgTQkQB4f5gRwBFbevqdRUFBQ2wEEdkJ6t3G7Hh+i4EgYhxdu67r+tFHo45hP2lPMccmdx9argk1O57fEFiCVw1qF5FLcRZWU12sqWmgkF1UCnipKS3NK6KDrEA4HUrOXwJHQE22QZ8YTpIsABJFp1FHXXYeKMRavnusylRaataHh2NAEZhsZ+FUySzhg/8BZ34YjqojoQMKct93Bu6hqNUlha0ZHTnvsa/3tR7h55+HBuXnR4DNpjELgiKDYcJW+zeL515SCV5fPDMDGd/lOhb23eV5XsMwTAtLGezFixByFlxrqhTPY3Wn1Wq1qlQqVWfl48X/NWDkkrf4MYlHEIQde6vitgRBlLEsG+2tX2fdx+tBEITfKj2Hw4EV2R1SfWL/ZXeyP1C5BoL49DcWl6oSq5PxRxgm9l2kY+u4OlpYLEB5dhFFMceDsp6/GGRpgHK4pLYcbe2Vjq6vtz2IXwq1ZX3TXkw0TV+grBdF0WQymTKWL19+SYh+52eit4Tl+zICMgIyAjICMgIyAjIC/xcQmDlzpnHFihVbR40atTAtLU2SD2teHvHON988W2+z6XiDoVipUlno0tIuLb64XRyCFxNipUx2NlgfeOBEEcDyKAACARhFgKF1AGe6AiTTABQJEIcArkEAzwAAKwLcSW3cmEyoVBQiSQCEzoBSmdpAUeo2yTud7qyB51UiTdsJAGzvR/E8jw1+CUqhEG0kicSqqq7NRC5F8YROl6MxmWKtnshf9/3jieBNT/++S9euh/Xr12MP3rWJQUH6hJqa8U4/X4CdNEBNBcCEi3akHSuKBw/e0OP06fzK1NSq4Jyc/lBcHJ8BUMMAfBcMcJ0IcCYYn5wF6FcKgEWRzxUNH/5jN7W6ityy5cmmImnSLBrw3rr11vmRJ078y3zo0C0Vvj9vziJrwQBHNY1E9PA6gAm1bfsWfxQGsDYcgDI0qr/7EI1/FuCXAzkVAEU2gGtr2yaIfY/wwh42cujQqellZdXmrKy+Nk8xY1VzaHj//jXaYM4871v/LBrsZhJICoEoEM7/EkD03X0kRdMAGsQj0hDBo35h9dSeX5IaFCpVpEV7hVVssNLIepwm1WcddP+EKsXofuVAYAK88VLt+zw5eXCYIch0klDZSkE0NUCFxYK6JppKJw1VlOzaZY/S6aiwsBRASFVl+2PPCXJXHZRbxl4cWwZFVmy4PaXQWQhSczKxT8iu/poXHtl0Abnrvia1tVr2zJm4oL17rzBRVIzkl2CedkJTITERFxDbuHGj0+d3ypQp3wdi1/z/NAYmubDCk6bpGlfeTV68mFB1/h7CWAuCwImiWK5SqaI6E5+2SCR/FHCdGSceu8nuwMl1BKKAVlvxdvRYPiaqMXnZETwCRe51JIZA9/WFOO9o/oHYv558fDsal6+YBmI+TKhjH2OEUKj7546vsQSyPca26TnuFO7SX3ub1rY0+DTBoUOHTuzYsaNZFBFIHKSO1SkgSZ1cbicjICMgIyAjICMgIyAjcDERCAoKWhEZGZl38803/+FtXofDoS0s1C5Yv/6VsvbaDhwIar0efCvB621yj/c5orp6i/bo0f/pAVQiQIwNINEOkKEGCA0FuI8FCMU+hYQoInzUXgTAX4zHUYMGBSONJgIsFrNAEJt4jeaBMwAaV1GPFrP17782obi4p6W0tK+TaFQoGmiDocAQFnYqnGE4e07O8JLk5IOUVlsYnZc30GkloFZXqgyGcvuBA9O9FgcTBBB37IBmkvymm+b3N5uD6rdteyizMRAbmZLy/BVFRbHIZlM7AKJqAMb5UWTNd5BjY0+HFxamlffsua230ZjD//GHuToycpw5Pv7TPsePDy+2Wq/KB7gtFeCrswDLIxpneK7YZS1w001LBuzdO+l0ZWWvhsZ70gjeQYO+jo+MzAz7/vun//Q9avce2EoCK06D2jmmiu0Z/hsOcFQLEBZGEFNYADuBEH5hQCGATxwACw8BzI9298PtWFwX9p48+fnBGRnDz/7114D6tmKOjMzUUsqxaRXaMLvjhY2+FVnjbSSs+i0eCmxaKK3XACWIYAhyAKoBsI5mQDmA1/FVKlS/nzTVWYsAzHqDcbzGItppzoZPBWsQEPMBjH3tkF5eAfeMad7b2kOzUgbbd8bcNsxCdunOgChYIfOYWWAFKBg/HnJra4F+e3bolZqgGqAYQaxTQH3F83CSYpoL6fgMp/J4Sqytd1Zhex0xsavb2ztK36ACm0WlcURUc4kMZ3/wjt8kY3f0aFf1jh1Dz1JUlGQrGxwTJiMJgqAFQbDjN0IuJZtUBa/PgPx/1MFd5Yk9W0mSDO6IarQj0HkikTrDA7YjMV7Mvv4QvE3K6xiSJOsEQSjHhJq/MXemP2kgiE9/80IIRRME0a4XvcuyoaM2LhhDTLK7fI+xvQd+ceJLsTNPWGGrFYZhOu0UjDu2eH78/4F6mREIstjftffUrzNVvFartcTfl2MunDBJvHjx4oxA5uzvWDLB6y9ycj8ZARkBGQEZARkBGYF/HAIajWaKRqMZK8WH12KxdDlzptvj7nYMlz7hShrghViA8TUAOhETc41eoau6ANylAah5y3sAACAASURBVLgGCKKKQugQAjiOAPIRwFCCJBMJkozkeT6TB6iqAJiW7SmXwYPXRyuVZv3Onfde8EW1X7+fU1NS9mt/+eXx4w0NYQ5MvvXu/VuMa5xff334jK/4pKdvTo2NPcH+8MOc4+59J058OX3nzokFFRVdqrFHr6/j+tP+jjueH+pwKMwOh5pWKk3Exo1zjgCsDAN4suyqq/5zRWbmgPqysjvPAtzcHSDSAbCiCcMHkwGurqdpLjgsLDO8pCSxHiC8FuDGAoAbmzwxf3baN7R16XQV7Jgx76Zv2PDaAX9i99zH6T2MLvTQxT9/LxKgMBRAbwT4N0mSFqAoB+I4LJT5gAN49wDA29Fte/h2LMqePbelpKQcVn///dMt1r31qAMGfBdX0vBsXLEqsgae/cKJYUxVZlRRSJcSrxF8+mMi/N07FCxJNFjVDMBfBKhKBcJaQCLNnVyQ2kHzJgXXUBdqB5gHALEiRf2bIelSLQcJAuB3JMJbBNCTRCDeBbimbyFM/VchfL4lPjrynagbehTSkychoCggFBSHHKWC+P2XYHr4YTj+xZyQHkkHhaCksNoGXCLppBmoHSOhwvKKfwrekPXX9TaWhCgsPMXaE0prLal59e5krzuxO3Lg6ZKBA0871btnzsQbUlPzm5TwXhFrbvDNN8P1eXlpG0kyqF3VL+6AENJwHIf9YDmSJC8gM2SCVzruUlsKghBPUVS+1PaBboc9JvFRZIqisP9tFCbIOtMeItDx4/GairIRoihWiaKoVCqVfpGsCCEFtoxoHaOLcGuyknD9DiNpmg4SRdFAEEQR7sfzvJVhGJ0/OXa2svFSEryYBMdv2UiS9OgN3pkEpD9jNxVIbPGin+d5HU3TTS97/Vlh6X0CTYB25osD6Vm1bBloEts1OlbeAkCprx7mLozwZ+GCBQsO+5tXoPvJBG+gEZXHkxGQEZARkBGQEZARuGwRiI2N7VpdXf2FFB9ek8l01YED1049dOgWJ1lyeVwVNMAbMQC3NHsAN3rUvhcFEBkEEKwECCUAuiCAdAJgiwiwHQDCCIIwIoT0tQCPnQBgWpCmo0Z9mMqyFkahMKk2bXrxUFu5Dh/+eY+IiEwdQrStri7Clp2dXpGVNdgtFt9QwgRvSEge/PbbeXJ46NC1cQQhav74466LpoZIS9uVmJJyUP3jj0+dSkvbGX769IimNW/0tu3de0e0VltN7Ns3qhTgnBLAIADUUgDYBzLeDlAZzLI9I4zGaLq8PLkeYDcNUF4B8HFTZfP2CV6M2m23vdJvz5678svKUvzGsxH9v9QAh9QA5qb4Yu0AV1gAktxIiHlpAIONAIU0wACCIGJIhMoQy2aIRuMmYJgKR1HRw+c6y6IhPv5YVP/+P4V8++3zJ7ztmOi4tCE0K1JdJj9areCsBl1VrVgeFevY0fvWY7hvbHVWeGFwinO9ImvztaXGeBNtrtWit7en0o6pCr7UxBAonABRBEDzERAhQBDXExQZbrHZcEFAl8dzbD1AzxCGCdcIZAyIjr0IoJ4AZpwAxOsAhj520PzNE9ar2ehrXmGv732MnDKRB5LgCJXaIdiKAP24DhruugtObXsA0oaVhumRocYKNC9grngpCahhHZxg9OBbEaAStSZy7fger85e73wut28fEHs8M9ZY3aDRY7KXtCoYrNh1J3a9YSrl/n//e3t4bW3kdpIkL/ASJAjiDE3TdRR+K4CQrb0CUTLBKwVt39pcaoLXPVpMjjgcDuz/26n2EL4h1LK1i5Dmed7EsmwKz/MZZrOZNxqNXV0t/SXIfFHwtiZMzWZzgUajifM3t84m4fwhOv3NxVM/nufBl2J5OF5MqCsUilbG6b5HJSV39z3jaf909vq0eg4DamNwKcl9b6vVGUQvx3E5DMMkeZvbdR+/XMGKb6zyxgUuFy5c6LcPt9Q5pbaTCV6pSMntZARkBGQEZARkBGQE/vEI/Oc//+ny4YcffiHFhxdX7M7P176/YcPLl0wp5RlwV0GtYSaAWhrg7q4AmepGomqsiqIeoQQBq3qtAsB+fFyfoqhoQCiBE8UsRyPxeFuzn+11132YSpK8oaIiqe7o0bGSVLgREVnBUVFnwmJjT6k0mmrWajWYvv/+6VO+bhBPBO/Uqc8MXbt2Pja1vWhXeHh28IgRnyVu2IA9gN2vRm/bsLDNEWFh2VRR0b0VdXUPljYqY50KWVxHHQC+7AVwP2kwlOpIkhdramLMAK8hgD0cAI0AvBO8o0b9L7WyMgGOHr1B0hpcCA6OdVM8QHYwgIkBGFICML4A4NGkln66OO61vQBuUAEUMQDHSIKwkwjliwBEDcDfYnp6DKNU9hT37Zst+Wi/L4tlNJborr/+g9R1616XoHoZm8ayNqZ37yeri4p61mIP7EmPPHflt8MeOH7r/g/7OBoUZmuYBhBJWMNrixTV2jC9aBP4w9/wrN3+EDLViqQoxqBGC4q3ASCeBzAwAGNMjevo8ngeUwDwdQJAbhhFs2oRJSJEjAXgPwaCshA0ZUQC/zcYQ2aIdMpH0GfYl+RtV5mILj14YBAnZB4EARxQNGIEFHx7B/QaXWFQmgmCAkOt1R+CV7ABeWrdgHhHXvcIlV1FjO7zV/HzEw8VUJTzQXdemOzV6SwOl2LXlzWQ0nbfvt6RntqdOJHC19WFf8eywb95G0cmeL0hJO2+qwgdPo5OEEQQJtil9ey8Vv4q3zovIukjtybkOkDwXlBgThTFYJIkL3hR506a8TxfiS1NKIoySo/6fEspBKQ/47r38aRK7eiYvvT3JUe3o/IBKWomZW53BbUnMpfjuHKGYcJ9ybkjbf3dw57mvJwJXhxvoMlzQRAiKIpq147NHScXPvgZOXDgwP5L7bvrHptM8HbkKZL7ygjICMgIyAjICMgI/KMQmDt37pDPPvtsRkhIyBkpPrw2my0mJyfime++e0ZSUbaLA4aroBZWkH4dDtDF0kgi4gJg8cEAdzAk+Schivi8fR0BkAy4iNZ994Wj2FitQJKHeJ1uSBlBKJxEUVjYkVCLRQdmc1e/ciQIBxUZuT+qoSGpxmSKM+Mxi4vBvnAheD1G35rgHTducffs7IG206eHe/XyDTTW7RPLldSECQvTT56cUH7u3JWtCH9MmDYSvDRtY4zGUmVlZUIDwOsIYLdkgjcl5UBwWtru+B9/fMqpTPX9WpsI0CUMII4AiHIAfKMEOGgCePMEwDNx5/10cbyf9wZ4gASoYgAUosGQq6mrW2MCGJDTWKTtzqopU54d+uWXb3Ua0S6dyL/Qx/jmu97oodVXhXyxfMlujBNWXatUdWxeXnq10VisqqyMM9fV7YgESA0BiGcAVJjIJgBMDgCGBzjAA4TxAPgYcGuP52oa4Jt4kiyIFkVEAlxLEMQwEWFYYCMJwNgBbrRper6g6pO6gY4JKaZiQ23W3l2gNDg41TZ48Jmyb56HxJTdEBJkD1E51HbiL87k2HUdlFpelm7RcPzz/okV6ntC9bp+quAQq9mWcZwcSa+reGXKoYtWbLC9PbhnT9+gnTsHGBFiz+n1xjfaaisTvL4/yd56BJLI8TZXe/c74l3ZkXkD0dcThv7g6u6zismeJtWpjiAIqydCCP8Mt6upqckIDg7u5W8ugSa4PMUhheT0N35v/XiepzGYSqXSW1PnffyyAZPldrvd+b1GoVD4zXO1l3drIhDvGZfKuLX/rdVqxcp2laQEAtAoUOvVpE4VGIa5CLUl/Es8ULk27R2B4zitUqls8cy2FZn7i4/LyXvXFa/fG9+/pZB7yQjICMgIyAjICMgIyAhcOgSeeuqpXuXl5YkbNmx448knn3xSSiTV1eSAzMzk+7Zvv0/y230p43a8zTE1wP3dAG4vB9gSAlBPAnTTAvRlsBcvQA8AqAKAAgCoh8WLR0FqKoEIIlvUarvUNZLCuEBaoYbjFMBxYU5y1teLosysWl2ibGjo0uyVl50NlnvvhSxvY7kTvMnJfwanpe1I+Omn2Ue99euM++PHL0w/deravOzsAR4tEiZPfm7wd989c8xm01/gtwiAyVVMJg4QwsOzDeXlBWaAmgqAFZIsGubMgajoaFDExm6LLSq6ugQh1qdj/AhxhMl0IhyhviRCFpIgtAJCDRTALtDrryu22fbplcor60Wxgc7J+VX5wQfrVACTWIChPACDWPZXBc/vM4ni6ByACbVY2XrzzfN7VFQk0JmZgwvLy5M7aBtx4YrdcsvrV+zbN/FMaWl3Lx6FFxK8d901Z8iaNQuxPL2dC78IwYpcswagUtsotQ7iAGKqG4v22YhGBXZbHs8fJgPYowGeaJoDvyypQwAfAsBcC4CDAtjKAOy2jRhRpU5MjEZVVfGmqKgc9tlnl//586uQYMkATWWVUVcbEUdaJ4aYaibt+Mvb3iUtLCsW63T7N45NJob8W8HaFSgk3GxGSARy0xK0bu5vJ/S+2jx4m9TP+6dPJwRt3jw0k6Lil2E1oqdhZILXT3Db6SYIQgFFUX4f7Q9ERJiAo2n6klaL70geno7/+0Pw4hiwBydCqNBms9EajaaLp7jcFZEcx50gSTLWX/UuHj+QBFdbOF4qFScmGAmCwMUEOal5ugjeQGAjiiIugFfkCRdRFENJkpT0MhzvMfeCkx3Zr1L6BoL0bzopAL4UmJMSW6DbSN0X3ubFz64gCCaGYSKljNn6M6K+vv7w8uXLL7Ax8jZvZ96XCd7ORFceW0ZARkBGQEZARkBG4LJC4JprrqEHDx48ZO/evd3//vvv2x955JG3pARYWclfd+rUFeP27p2MizFcJleGEmBaKsC/SwEOawHKwwCmUgC5DMA9uIwM/jMQa3QBYDksWfIU6tq1jiCIClGnS639OP8VZa71NP3OwNfpkuqo2qdOjdGfMu+nw9hYcXmvvXXhijjx4/wXVauKXneSlBpajxZ031wfzsaJM04MNVQ4Csl5Xb9quDF+sHJr8Q5+bf6HzKIeW+o1tAH5Q/AOGPBdrE5Xadyx4z6vvqydsQBXXbWmO0KUbe/eKReoh72ra11kokUTElJkFIS4itrae85KKbJ2992zrrr99jsFg2GAWa8/Y7BYIhw8b5SkJDmPgwgWS7EOIJbAZC9CPEGSKhEgEyjKxlNUOEfT4Zzdfkp9qiiXmrnykAVIiwqKaynIMgiJiQpeqexTkpFxe6E7tuPHL+qhUtUrGcahrK8PsdbURFkD5Y18/fUf9Cou7lJ1/Pj1XpTeLQnehIRjxuHDV8evXr1Yon2Eu5VGe4Ru612FlbwfDQC4h25UNWPlr9EOMFsBoOMAjLiAXT1AjzIAOwlQR91wQ3Z8VFQu8/rrK5x+uWYzkBQFoFSC+L//3dLvbFqu1TTiaAsLDt1vA3sqKo0IrAolW69h8FsXSuD4nyrCFNS1Uwl9qNX54uVyJHhxXIsXT40kyZgpbZFVMsEb+E8rl3JWihclJst4nhdJEpf7g+ZiXx0lcARB0FIU1YLYwAQJtpBwn6fp32RH5ws0ioIgKAVB4Fi25cs0TODgufz1cXX5wLYew0UeYULJ4XBkKpXKfh3JSQoZ1ZHxcd9AEIb+xOCr927THPj3diL+t79EvStWnuexBUqNp9htNlu9UqnUS81LFEU90Xh1uqVKR/cE7o8JaYqiAsoRusbFnwUkSSKHw0Hgz6OOfCYEam+2flnWHoZ4Thw3xge/UOA4LnfZsmWX0d8EjbsyoIsndaPL7WQEZARkBGQEZARkBGQELhUCs2fPDmUYptd33303rKqqquv06dM/lRJLQQF9z7Fj/7ri5MlrK6S0vzhtHkkC6GMGuK4e4IN0gIk0wFESYBr+Lk0A4FBZAFgAixffCampiQigBPaZ/3C8kTNTMTpyDHo+aXM1JnJxvPfFv2bdVrmO3VG1QfFa6saGF89M1F0Tcrt9ZOhkzBY7L3w/13KCGhx0A/dzxYfqp3v8B2YdmQv3xr1s6aXDilAAfwhe3K+zbQHaWxP3Qmut22Gf4qqqOPDuUWwmhwzZkEqSCmsjUXyh+tR97JEjP+xC0/agmTP7KSIjw8n/nvtIXJG9xKmEnBbzggWvh6t9ub2AfOr09fq5KStNGOfW5PubyWvtwVQyPStzDF3B5cOzcR+Jw4NH8HtNO/mvSz9iF/b4qYGgCnVnxSA0848SEZCNhPxzCH7/nOihSOOCg6+q2rPnnjZV11hhnZx8KFSrrdZ/++1zErxz20b7jjueH6pS1dOZmQMLd++elt3+s3IhhjfeuCDIYCgLXbNm8bnWfV1q6EA8fxbLSSPHGdUEEY0ACIRQHskwFgtFNfAsO8BcUJCLli4trAQYZIkeOnBw8qByMiS6oqFHKNTOGAUt/HLXrbsu9U+K1zaMOnxcMGCrCIDQVWMH96K5+ujoyvrw8BpLdHSl2WhsvPf85wMSd6v/HaLu0s1JOJmPH6dHshsqXr7j4GVh0eDC97PPxhpKS7vMVqvVzd7A7tjLBG8gduL5MVz+rlIIjqbj45ixueBvfjdPXzx4MwHrIo2bCgg5P4vcSGJcWMhB07SjNaHvhRgJiC9qYJF0EoE6hULh8QSBP0RvUx8S2wPYbDb8dtVM0/QAhBAm9+oYhuFEUcxECIV2RL2LcZCy/oHG62KMJ+WlRRtxNBO8TfjggmuUP1YN7RXO88eWBMfBcRzFsiwmBl0ngEiaplsUu+0ovi71reulCh7PFxK1owSxp/i9Eaa+xNdqfKyUz+woZqIolpAk2aJApKeYXUXVSJKsv1yJXRcWMsHb0V0h95cRkBGQEZARkBGQEfjHITB79uzu+EjWmjVrJrIsa540adJmKUkUFaEn9+yZmJCTc0WnqzG8xUPTDqUg1CiVyv9E2WzVJEKJQQAzRYCdFEBfEiCp6Qg6rn1WDYsX94XUVAHVCAX8m7mPMyOCrxUzrGeJF1NWNSzKfVoxPuIBGyYOMZH4Xu5/NI8lLDG/fHayDqt6cSzDg29zYNLXneD9qfxD1b+irqB+KNgp4HuumH0heNPSdhkqKhKdeIaHZwXt3z+xMCtrUAslqTcsAnG/7UJrALfd9kq/PXvuyi8rS/FqVdCv389pQUFF/O+/P3CuPYI3NvZvw7BhX/X66qs3/1izpryfItyOMO7PpHxsMgv1xEtnJuleSV3fgJXUZr6OwArrPPspCquo8Tq5k+/YlkEQault5RtUedZscoBuOPql9mt4PPn9+pfO3qFtJN/7CyY225DJJPFP/nwQF4hDFB0iwob/KNIpneXw4YlZAJO95nf11avjBYFV7N07+QJyVco6YHL3q6/e8MHb1zNJ3rfv1qA+fbamrl69pIVVw6efQkpyMjRZY0iJqL02COz2UrUg8BRW8VKUklMoQmwcV8wyTJz97NkS/oEHzhYY+q8PTZ72ZXz3EQIfHF5vKT4AdNcqqJg5rqXn7nsrb+xZ1aDR8iq7WTCYdWlqe+20m3ee9hSBzQbkq1/1T8ioSdA4BJYaFJ9T8/xtB1uQxh3NLhD9t2wZYjh0KH2RwWAo9jSeTPAGAuUWYziJjUCTMZ6INZcalabpFiQx9p3Evz9dUXmLxdv9gCMkcUCHw0Fh/1SSJNu0xJFK9DZ5v4pY+duegrS+vj5Dr9d3lxiix2YdIEElTYvViQ6HA/vHtiC+JHXuYCNf9gr2P0YIiZgora6uPhUaGprmPj1eE7y2vnrJms3mAo1G49ECxV9fXU95dVRp7A1qX7DEYwXadsXb/N7ut5cfPkGA77c+ReANE/f7WE1PEISyLXsh97auWOfPn7/DlzkuRVuZ4L0UqMtzygjICMgIyAjICMgIXHIEsB8vTdOhK1aseDwxMXH36NGjJRW3ysuj3962bbqyvDzJKxkWiCTxkfS8vH7OY2AKhclot2trQ0Ly4xITj8XExx9HSmVDodVqtWzZguJstltUABoG4G8KoJAAwAWcsTVuMCxePBjiuljR24UzYVr0bFu5PYPdU7eTfKnr+voF2Y+pb4x8zKnAxQQvJhefTHrH9E7Ok1oXyegiFHvrhvIui4YZCQvNu2vWqZK1XdB3xV9RPTRDeGzTUJZvMEvx4MU5YR9ed5yOHr2hxRH2QGAodQxPhb90ugp2zJh30zdseO2AlHHS03/up9FU1e/Zc3e2NwXv9OkzhuzdOyXr6aev1ruTkq41cGGP1boWsZ7ItZymMVmbpOopuCw1cEzDjeP4F5IXOfY0/CXkWo5T/TU9qC3VP5KDgm62udTY+HS2ic0wniWM8J9fizidBjFWSwUpbvpEEI+s3AcwP/p8Ibb2M50w4Y1eR46Mq8rP7+e1kJ67olarzQxVqeqhoqK/JA9DHIXJ9CX2GAGtdkoL5Xx09K5InmeJ8vIhzTHg4n49eoDahSUmxuedvV3nUpe7iPLWViR4/NZt8RqctyJZ2zAy9A7Htsr17MbiZaq3U1dZtEy4mJlpsT/wwN9FsZNndekxvVYbFmnmjaF1FoQAMpcCevcB8OiX++ef3cJYlhd69872+hnibvMgZf9d7Db19Srmo48mEADRz7opx0QXqSITvIFdEZc/aEfIkcBG5H20y1ltiklCrEr2pvT0RvS6r0d7xF17x/+9I9n5LVx+whRFdYiE9jfS9nx/sRIWE3KiKHIEQWDyFquknRfHceUMw+AvPB2+BEFgCYKIEQShgSCISpqm6+x2Oz6dpFIoFH69PMQKUByYu5q+9c9cxD1uhxX0TXYA2FfIr8vbc9dknYAtByiMLXbiwgpVvyZr1cnb3E1rhn9PYEsXv64AeERjYYHB0+RtnXCw2WzHLkdbBvccZILXr+0kd5IRkBGQEZARkBGQEfinI4D9eAcNGtSPJEnt+++//8aIESPe6927d6mUvAoLxeX79t3KCwIj5ub29+jVJmUcb21uvHHBQL2+DAGQttLSLpqoqHOs2WwUESIcWVmDizIzr6gwGCoVfftuodTqXO3vv1dF1tYiFUAwBRCCALoSACkEQF9YvBgBxP2C5uXdQZiF89aJd0bcJ1Tx1TA+cqa5t34451LwYiUp9tN1xehu4+D+M0w81omZykcTljR8mPO2YnzE/TZ1xdB6qQSvNwwu5n1PhdYGDfo6Xqk0aXft+jeWQnu9Ro/+75C6utCSAwduz2uP4E1L2xXet+/mqn37JutefrlfiIuUdFkvuCwaXJYZeD1cZCX2QT6v8I0RXzx9o+GasLusaapE8omM29QVjhLiodhnHbtrtpMJ6lRhc8UqBSbf3+j9MZfDgeKpfdkESdKIz8kVYFdlNZx7/jTAs3EAzxQDGCUVePNEhnsCx11RyzCVGoaxgsUS105BP67p7xOnHS1YrUecSh2Vqn/zplUoqhQUVae0WJJbKOmxchy3xVi6CFq8P12q57asSDy1dVeq/1i2Uvl44lLzebL4Sp7nS9kzZ7LEGTO+rE2c8mt4+mMmZVhkST1BAqIYgMxlgN693zPB63UT/cMaZGbG6L/7btRZhonEFeicl4vwkgnewC4mQsiA/TylECiBnTkwo3W2atGfKDHRFijf0fbyw6pDkiSDCYLI9yfOi9GH5/lqmqaDL8ZcnuZoTdrxPLaFJbWY8KQoiicIwqM/PSamcbvOjLujL1XaUvFiX1ocd2tCty0CU4qCG7cRRTGEJEnek8rV4XA4WGxALQgCz/N2hUKBBEEIoiiq2Y6rI1hKwUpKm/Zi6OhedWHgS564QOLixYslv6D2ZexAtZUJ3kAhKY8jIyAjICMgIyAjICPwj0PAVXQNH9FasmTJx7NmzbpPShIOhyPEbDYb7XbjDRaLqldGxiB7ZuaVDRaLsVlRImWc9tr07v1Lb6Ox1L5797SzWMWL22Ilb7due8LOnh12gQ9wZGSmduDAr4MLCvZFnTrFsRw3iEAoiASY4RTWLV7MQWoq1hZmAEHUiX/UH0D7Tb/Tc2Jfd6wpWU6TTJT9fqcH7yYGqz4nR8+yflrwsvrVbhuc1gvuSkj8/y6V6dyuH5m+KH5W/1jy25b/ZS1i/skEr6dCa9hKoX//n1O+//6ZI97WNDn5cPCwYWviNm586ZTFEsS1R/AmJh4JuvLKDapff32wbuHCpMjWtgKYjExU9xLwWuyq/hobKTsv9yJ4jT/hiRU5s/SAaOLOiEcQSYKgUnUxfZTzmN4iNBAVjhLyoZiZ/JqyT8kbQqdyqE5LPf3JSsaOYm1QHl8FZ/qWAeAicfWUFIsGVxy9e2+NiozMDv3110eOt4eLi+B19wx22X20VtS+n/adOYhS0Turt1Bv5M5y5nxn5EP83ZEPCg1kmMW9uN8tyf1U3+Ucsa0velfpXtwP98FY/lC+QoEV6e/nzNK4FLzzM6dr8f50V6pjlfSBus1M67atCd6Bxusd59XQjRlnZdls06dbs/XpzyUYYk7GInOUiDgadLFnhZuuPVwyczxcULDP2x76p97fubNP8IEDV/6kVAb94soBF7H64osvbsT/P3HixA0Mw2ByS4tVcfhnWDl2KfP1RQHWVECsUhCEUoqiMMlqQAjpSZLU4/8SBMEihGowCeVwOEz+FulqD4+mY8nY/1YSCSOFCLrY+HtSMl7sGNznw57GCCFcMC7farWaVSqVxp94MLGLiTpRFIm21v4foN7FxcPM7VlW+IJNWwQatoBw9yAWRdGG25IkqcSkY6v1SSJJMsfbvN5eHLiO9LtIYI7jEEKoWOpzGogXKv6M4aYkxUS3SwUs+XMT2y4ghGwURTGu/s5vDW5EvtlsrtFoNEHeMPblvpSXJgEo6tbCd1lqfC5Pcalr32rc3Pnz51/Wv9dlglfqTpDbyQjICMgIyAjICMgI/J9EYMaMGVqdTtfvxIkTsTt37nz8sccee15Koq4/UhwOh95qhatNJvrakpIU5rffHqyS0r+9NjpdVdLo0e9HfP31Sy38RaWMGx+/L4QgPo/IyzsdDDCYAniQaCR4jZCaqkAAOYii59j+6QAAIABJREFUrMLu2u3EAcsu6um4d+z19lz6xeyn6NPWkxDGRqPlvfbVhiviRXdSrnXRL5dlw+iI8bC65Dn1h1nv+mXR4J5TIAtkecMKH+dfuBBaWAzccMO7fXNz+5acPj2i3L0/LoZWXR0FR4/e1G5RD622mh0/flG/r75682Bj/7aLrGFCfsSIzxJ/+GH2mQ8+CIq3hO3Vuwh1rJxuXeDO3UIAj+xq63CUK1/LfkR1Z/iLYpp2hIhQDVHFHUNv5s2k/5PwkmNN6SryscQ3LJ/kPasbEzqJC7OmCm+++XXDyZO8BeCsCiDJBjC8DmBCLfbl9Yab+/0bbljWtbCwp8NiMQht+SZjgtc9twhjufGpI3PEq4OnWHGxPjweLib3S+m72t01P9EPxTzJv57zLPtC8iK7lo4QXs16WHVX5EN8DSjtruJ+WFH7TM+54ty/HlVMi3mtobG4H0dkZQlWfIK3LYsGjGmiKo3H851o2EsvyLpfuyhta73L59j9JYa7RQO2ItlR+bUiQZ0mbK741KmGbmlFsjqJVuliVUGRJKPgBMJxSrx17KriV17Ze1n/IejLWktpu27ddSE5OT2Wq9XqDFf79hS8/hCQTZXMEc/zwLKs879Y+Ybn85UwdhG8+LO8qT/+70BM4uLCWJgAwseWASDOFx/PjpCYmOjCZEzjKW2xWdmHBX4IoWCapn0+MdKaUJOylp3ZxlX8DeeISSeHw0G41rAjR7bbi7lJqQjupI47uYv72u12i79H8L0RjHj8jioWXfn5ozyUsp4IofhAqovbwrO6uvqETqdLJwiCEwTBgtcck7ueYuR5XkfTtMdCeO7tpeDvaXz8bOA52iP7OvI8u8/pr3+vlLXz1sbhcKhZlnWecMGXe3GxQHvv+rIWrsJw/jz3/nyutVd40huGTc9w6eLFi5t/v0npc7HbyATvxUZcnk9GQEZARkBGQEZARuCyQ2D27NmhDMP0+uWXX/rl5uZe/eCDD77nLUj8pRj7wbkffzObzdN37Lhx4PHjoyRZPXiaQ62uD+/de0tCVVV8dmbmED/IYjMJsDIMYJcBoB8FMNgAoFEsWZICXbvaCJJsECjKgU/lsRSlB2wNxzB6O0Ad8HwFo1KlmxDiCZoOl6RGRkik9PpMfUNDt2biQWqRtdb5B7ZAVvsr2DrG2NjT4YMGbYjatGneX556Tpo0r/+2bfdnVVXFt1lgj6J45uab3x7wyy8PHzGZQhztEbx6fZli/PilfdaunX+oPZWrK5bWHrHu5Pud4fPEOyNfEBESCQAE8/NvIa82/ou/Pnpu/Uc5j+rXlC5n0jQDhNeT3hYEi42eNEl7BGC4CWBmPMCsUoAESYpAT7jcfffsq/Cfi4LAEKWlXWu3b3+ghZWF+5pSlJlVq0uUy05+zmF1Mh4Pk7b3xb9i3Vr8tiHPlklMiXupYUHWE5oHIqcRakovLitYQD8cO4s746hzuBO8Q4JHcntq12peSP6xmufLGEGoo8+dq+AZJtqemppEAhDt+uqGMjFiorqHgBXqmFBvja97ri4P5HJ7EYWtGj4peEl9XqluzgH4shfA/WRQUIHWaKwRtVqHhSRfRuvW/eTRg9fbZ8s/+f7y5ZMj/h971wEeRbW2v6nbN5sekpBCAiQB6U1ARAERUFEUBSui/ir2AmLD3sCuV7wK1nsRxAIqoCIIIoiA0gmdVNLbZtvMTvmfb5MJmyXJtoTinXkeH8zOKd95z5lJ9j3veT+HI2k2y7IeL8dALBq8iV7l/5HcxARYSP7hv6iMDIUEOF1YIpFAUZRGFEWrLMsHGYZJ81YtthZXuMeOW2oXfSO1Wm2f04VFoP22FwHaUn+N68rj94l2DL7kLn4uiuL+QL1ngyGxGttGdW/QCb9amU+rVqtFtW27XrIs61qzQAi2I47jKliWjQwkgVVbbQe6JoKdD+8+G9W9mDQQ1fkn/KsaC4WivG1pTE6ns+R0JK7DWCRJalJnN/oso3WD52QYeg4HeiogkHUQ7FwggR7KsxEMwRusarcNe4zaefPmBZSvIxCsOqKMSvB2BKpqmyoCKgIqAioCKgIqAmcdAjNnzkzAL3dffvnlOJ7nDddff/1X/gbh++XD6XSOXbt2wuXBELwZGVuSFfUjyzqNmZmbe8bHH6n/9ddb9/rrv/l9PGb/TQpArQmgQA9Q7gZAT+HiaIAa8+uvT6G7d7dI0dEMUV2NOTUiKZq2yKIoEQQhiBRlEwjCIfF8oVajSXOybDoHQAek6HS7OWNkZCFjs2V6SN72IniRWMtz5tLPdf+qScGDysqHc8eaZ2UssKFyE4/SP3toign7VVTGzRNkLa4fFXMNj+UwQZb3cX5vn+DW1LsKxlOmPDZo1aq7d9XVJbpamxeGcRouuui9Prm55+cePTqgum2Ct1wzZsz7fb/+es7m0IltCRyO4yaAJEKWRYIg8Agn/nl/GEjSIWq1vewcd0AHIBEkaRQFoUBXU8O5p06l9zQQvMH57vpbj1de+XS/o0cH2bdvH9+UKM97bHp9nnn+4fnS4fojhDKnClF9XsQo6fmcX2ocjj9NVe4KeODwnbRDrCGfT3/LnW3sK3lbNCiK2u6WFPLb4i/JbMNAcV72V/UlxxgOccjIYLW4QdESKY5jUBS8HiVw5keeL/StEbzeViQfFTytb4vgxXaiooqNDGOHhISH6pcs+aEZwduYME3WaiGg58of3mfi/T/+OCfht98uXK7T6X7E+AIheM/EcbR3TG63uxTJLkzs2Vbb3sq69ooB+0aFZCAEc3v1GUo7SKThcX0k87VarUWWZV6WZSSiAj6S7t2vQhyh+lnZHEDyiWGYWMWWwbs84sQwDBJ9J12NFgz4csUYPRxKoEe8w1Ep+sSHhrRITmsZhgloAzaQeQhFSe9nDdtkWS4KlCxvq61Ak6e1hwq1JWIyUILZdwwcx2GStGaEflvrK5B5CqdMY+I49ICuliTpMEEQafg+wudNlmU8MRD0CYiW4gnEmqG1cQRjmRMMFqGodluLBd9Hr7zyyu/B9H+qy6oE76lGXO1PRUBFQEVARUBFQEXgjEcgOjp6YVxc3LGJEye2+occHj+kaRqP03pUEMpVVuZ+/+OPX2129L+1AffpsyqnR481JlkmqdLSrnUs6zQ5nRF169fflBs8SIvSALrHAPQWAQo1AH8TALusABcWAHwX9cYbPTtnZWVLBEHLgoA+dyaQZdljHUmS8SKSglptnF2W3YTTud1kMo2pCZTgxeRZkiQxBkMVabVmV7cHwasQt4pfK+KheLbmc/soTJzlnWzMQJll5Yh9GVdIeqs9myfIwuP8zUlof+rda699pOfevRcW79w5ts3j0UOHfpGUlLQvYunS5xpVrK1bNMTEHDMMGvTtOatWPbDlo4+IdF8P3sDmXwan84hREAgWgIYGchdkltW6AKoInEuWTfEQ0i7XPoNGI1N5ebG106eXHAVwUMH67vqLafTof3evquoMLRG8qN599tDVhgS6nwsJVmzrhGXCHNdPx+eZv61cRtwYf5P0/vHX6blZy+opd7H+yWOPUFfEXudRIyv9n1DUFlEPZNxGfnb8E3JM5LVupmRgLU134pOTD0XhBoVdsDfzjvYm/hWbBSWRYGsEr7dVhkJGn2zR4Hn2ogH6SHiSXq//3jx8+CL7J58s+evFd+4awPGUpk/128X2XDCCG8iYgVA75nEopKhwiV4CzObX0/zNSyj3rdYH81ANHuzlTfC6XK4+3377bQq2MXXq1O+CbeufVt5b1ehLHCk/B6NKCwafcOwHgumnvct6KW+b2Tm05Ueq+JaSJInccDO+A5WMJEk2vUu840WyqzWrgGBViUq74fqMtkRSu91uPHEUdqKn9iZ2lTEjgQgACe2R9AztHKKionoGsq7CVaKGOse+seGcS5JEaTQa37XX6voKZHzhlsGNCSQo0eJDp9PpsD0kndGChiTJpo1rtL2haRofnqC5wlAJcYwlFII3kP5Cabe1ePAdMXfu3KCt08Kdu2DqBz1pwTSullURUBFQEVARUBFQEVAROBsReOihh7IWLFjwVq9evZYOGzasRd/Vtv5o9CZ50Wu1tDTzpGN/iEvfviv76nQ1tZs2XXesf//lycXFPWpbK9s2jmjL0HBMvKFcBQPAyABzCICkIoD9xp497WaTyQiSZNDJ8kAaABNlI4HjlgnCJBLE34JWOzJfloGQpFwdx32UZDKt3gmAvr2tXxER+ZZevZZ3rq1NqaMoJ71jx9SjVisIW7dCk99boGtAUXsqqsmRMVdye+o3M95qT4dkJfIcuTQmzsJ2vVWYSMDhZ3j835vgbSlBljcJ3ZZ6F5Os9e+/MmP5cv9J1i69dF6qJEHEihUzdzWMuXWCFxPndemyrfuGDTft+PBDJjkUglcQSlhB4Bi3W68BUE7s1gLLEk6WNXE8n6+VJDt6dxI0rZc1Gie9Z4/LNmPG0prmvruVFAAunSiPbUKoFxK8JClYfv75rj+VNnBO41PqDDNzL7Lc2OUGaYjh7iaLC2/ydHvVIuPnJW+xk+Pv4L4q/5h5JHkWRGi7cs8duUd7nmW0qBC8zRW1T+nvTH7E/d/yd5nLE8cRkfVxBMd1d8bGukiWTQtYgR7qeE+soVpan/D6OUBSWkIG2hLJwQ2X5To5zuRwdelZzO3fFzniq1WpY+LLPWP/0wZ01SiomPAM5Ifad0M9CqKj154TXhst166qunA3QPDLAQnedeuG1rKsKzotrcD+7bfWlCNHKj9VCd4GnNEbR5ZlqiVPXyQrcMeNpmmpI+a00Uv0JG/fUIicjogvnDZbIkJbak8UxUyKok76nY7H9EmSxCSABeHE4VvX7XYzoaht/ZDUFKouKYpq9TRJIGPA2BptpnDdeTbdwrlwc4LneWzHohCI4bSHdXFTRKPRxAbSjiiKWkzsyLJs8C+uRo9k7EeSJD5YL2ZvorE1gre1zwMZWweWsTf6jDfrIlhLA6VyuHYWoZCx/hS6ocbUUiwcxxW98cYbbeZi6MC5CqhpleANCCa1kIqAioCKgIqAioCKwP8SAmjXgAqUt99++5Orrrrq0cTERJuiGFKOZyIebR0dRZK3tDSV69Qpjzt0qK92w4brT/LT7dfvh0EEIR7/66+JReHh60vw4hHSShrgWQAoqwOoYgAynQAFWoBeFoArWIABHoIIYBMALMXkay6ApHKA0bUNCbeKGIBuQwC2bwHI8XyRxCRi6el/R5GkpNm586ImcmrcuLf65OX1Oe6bnCzYMSlkoLcSd13VUg0SvKjoxf+fnbHQptzH9r0TZSmK0Evj/4+bsWdoRAVfRPpLkIXq3REjPk1btOjlxsRoJ0c9efKcIatW3V9gs0Vh0qWmC+sWFWU3JWS79trZ/aqrE1wWS4Xl+PGue3777cukhsIrT1JkZ2VtiDUYqjN3775od+/eOsls9khwg7g4gue/iRIEY6Qsj6LRhoEgDKIslzIE8YNbr7/2MIBBkuVyGtW9qakHE83mUti4cWT+tm2yAyBSBEBbjyWRANuNADIBMLwOYFLQyda8g5427e7zP/nk3fXKZzinx8xLLIqNhvL5nK6L688xDRWUeTJQZngh430u25Alf1byb/q/pf/24HFexBjp8fSX3TpdP88mSUuKWsWioSxfFPT6AmNamkkDkMS53TFOWaY6hCzDWI4ccbmmT3ccTRiyvHPfGQlxltQMRqd3UNYjfxLODVvllKxuO5mbL6mnxlzf8wZeIF3lNRGpkUV1sgzwBgnybUsgTI/eBoL36Y0LdS9t+UyvYGvWGOTlE+d6VIoTl88yWzk7cUXmCH7xpc/VF1rLyfOXzIgotlWQn4+fU39191H8lwfWsO/8/ZXu+ytetVq0Bs+GTqgEL9bdvz/VkpWV70lc9tZbkLh1a/+YQYPGXBnE4v6fLdqonjul4w+VADmlQbbSWVtEaEtVRFFMoSjqJBJXEITIUBLY+cMg0CRhSjtIKqH/tL+kfu25TpDclmU5lqIoUZblYrQW8Dcu3/uNPrZ1odpptNVfICpNpX6weLfUb6C2EN51OY7DRG1NVlItWTRg+dY+Dxbv9iiPKuNGr/MWf0cGk8zPa4MF/K3dtmIPheDF9hqTbxKtbVahcjkUP2jfeNxu957XXnstbPV8e8xfa22oBG9Hoqu2rSKgIqAioCKgIqAicFYiMG3aNK3FYtF+8803d7rd7vSbbrppUSgDcblcmTRNlxQX61794otnT0q81q/fd0Pdbt3RYDx7W49DOSbev/HL2XoaYL0ToNdxgHVmgAutAHM7A4ywADxKABBEA8GLfM69EoBYBPB00ckJt4zDAb7cnZkZzQ8cuJxiWYcgilS/deumFRQVnVPEsnbzFVe81HPJkueRKQ7rQjLQEbvJPGv/OLNdsDb9nYreuujF+1v116zSQSybLL3Xc1Pd92UfaD4rft5DbqXossRpyU870HNXKdd2giw4guVGjlzYs1Onw2aHI6J2+fLZzZKEKe1ce+0jQ7788rkdgsB6yO4pUx4fyvMau9Npgd27x5TIMqEdOPCbhGXLHvMQxVOmPNbjl1++pysrO/MtEbyo7D7nnNU5v/9+wyGn09im9UPLoCKpPz8OwBIHcLXHQw/ALALkawA+cQHctwfA0vRFvW/fVd2jo/Phl1/uaPLHBfg0BiDDdUKp6aQA6iiAa6pDnUhMRnfkyADrX39d5lG5eHvwarWFEZJkcvK8pY2kbm5cm6DYgzidfxuxHYXgPTkuGQShlBVFK+WdZE2vL9FRVL1GEIwCx8W4JEnjseZonwv7LGMOHDgsz5jxRe3gu8ikQfdcQ0mETmZiNS7CYuA3P/4q1X/W7TtIhpYVghf7RpI3xVJU9yYJ8q3tRPB6j2lT8R76z9K99M09LuGuXTHH9MSQmx1Dk3oKU75/0jSp20gOy+6rzKMuShvs/njPD9p5599j9y6ntBUOwesdDxK8hw+n6Dt3nvSeVqv9o33w/+e2Em5yKkVFSZJkHPq1BpKYLhgC7WxHXpblBIIgSjHRVHtYCPjDIxiSLJgEe+05Z4p9R6OKGY+C1ASi6MXj/aIoom9xQAkE/WHV1v1Ax9tINKN1VsiJQ3Ft8Dx/OJhx8TxPkSQZT9N00yZwe1k+hINbW3V5ntezLNvWSSs8cRLhr39fj+lA58pfu8r9QNtrJJlxc6TxJNuJHtq611YcvgTvyy+/vC7QuE9XOZXgPV3Iq/2qCKgIqAioCKgIqAic8Qikp6dPrq2tve72229/M5xgS0qIp1as+D99ZWVa0x/TNO3WnHPOz/0EgT3WPgQvqjG/TgVwGAAkCsBS16DOHVULsCgO4Lw6gMXxAP0tAE8SBMEQssxIADUkwBwBgC8DuLQS4GIrAH6ubbJmoGnT8H79RpZFRo4tLyjopUlJ2Z22du3N+1jWZR4//q20pUufCZvcRXx9k40pql3vJGveXqneHrxxms7Sy4enGy+Jv9WFydewPf8JshoIXuXKzl6X3rv3zzGLF7+41Xe+J016Lmvfvgvq9+8fXpydvb5LRsY27Q8/PLQvO3t9XHb2+k4AhM5ut9T/9NM9TcnxkpNzhpeXJ1h5fm2jZUPzVq+88tnBW7deXlJQ0CvEY8GfRgNURgMMjGjwf0Xl9kYKwF4GcFm+9xwiwTtjhjPaZpvk+QKK/rw8v9Og0QywCUKhhzinqHi3y/W7WasdZiWIlq05sF5DMrfW8x7Fxf0dVVtbztx118V/es9pZORBo82WwLnd5oATBPkneJu+BhJHjkjO+fM1xd5q6IyMdfExMUcinM4Icdeuq5rNd6jPtCD8GEEQSXx9PS8eL9+RkjFlh77XI9M5rdkkAkNLsizD5uffkfvfM22PxmIWa+9+Ku3CNRujsw16D+G+paAkgr6iMm/80+1r0YDq3Jnr3zG8P2a2DZW4t/30svHmnpe4kOBV/r/IVkZ6E7xj0gby3xxcp0F1rzce7Unw7tyZbcjKGvuoVqstDBXz/5V66PEoiiKSSwH5jnrjguQuAJQqya2Q1EA1pj/lWqAEyj9hDgRBiKBpui4UlWYo43c6nSU6na5TW3VRXSiKopWmafRNCuhqz/h91ctodYAxYZI7dCxoDIgUBKFMGUtrOQgCCj6EQsGozHmej2dZtiyEbpqqIDmLPwSaSA/LoiLWW/3c2nN1JhC/gXhy8zxfw7JsZFs4tuYx3d7vlEDba8taIhTcvfsVBKHy1Vdf3RPOujoVdVWC91SgrPahIqAioCKgIqAioCJwViLQtWvXPsXFxfPvvffeR9sawPr167vn5eX1KS8vv2LmzJlTfMs6nc6L160bd/nOnWObkq+h8nXcuHey16y5bbvNFh2y2uTkuFDZieRbPQnwQhLAFdUAKyMBLALANiNAdSzAnRRAT7LBd3WLDJBfAfDgAYB3uwKIeoAYIT29nB0+vFJrs0XbBIGtXrHijWRJurMA4Kmim266f9i3386uGjPmg6ivv57TLuQujiNYgheJXCXxFdbHY//e6t3AEmQ1RzAtbUenvn1XxHz77eO7lTuoth058uOE1avvOF5V1dmRkHAgZtiwL5K//vrpHUoZJHp9LSoiIoYNZlknVFT83eRJi+Wzs3/zkMJOpxlWrbpvZ+gPB5L6n8UA/J0IEMECREgAtLvhX1Rox9UCXFoIQHnI+u+//+O8mJhsR4OCVgK3u1jDMJ05VKNKUj2FpK4glDMMk8RRVIRIELqmo5uy7CBRJSvLbo86hiA0EkWhd/OJMt7jqKv7W//UU6W19947XsjIcJtYtlprNFqFurpkQRB0AR8BDpzgbZ44zxfTa655dNDGjTfkFRXlNFlqhIY7Pl8LYgHuK2OYNXGDh//UxTjZXK1NSYxOv/h8F0FRcuH6LbSrpqai2+VjPTYmgstF1j/8Uqpxz34DwfGUe9igGoE2dH76vjc2hhaDUqu5By9aNeTEpIlou4Alal124tJvHzZvKd1HK3YM3hYNL4+YYUdyNysqVfxs3yrNoIQcQbFpaE+Cd/Pm/lHnnjtmcnhj/d+pjcpIJGVpmo4JZtStkYmNx5fl1o7PB0OeBRPPmVgWFZ4URdmsVut+s9mc1dEx+ktkhkSqw+EoMRgMnYOJpbFensFgyAymXktlJUmKkmUZcWlzo1FRhzMMk9MRdhZtjSNQgg/bUOY4XFyC6RP78iXdW3uuQiEawx2Ld318v2AyQd8Ewb59hPteCBY/f2MMpr1gyrbWr28bmDxw7ty5Ydqp+Rtl+PdVgjd8DNUWVARUBFQEVARUBFQE/qEIoFXDokWL9j744IO3tDbE+fPnz1Lu1dfXD4mKilp16623foif7d+/P/rAgQNZZrPZ0qnT5LHLlj3U6MPbdaBOZ2cGD36uat26W7yOzLc3kEhEFbANR/W3mAHWRwJ0cQEMlAFiaYrKMzJMPrDsNcVWaw0NMCgCIIECSHdZLMvMtbVkXnp6uvXYsX6NFgIZg0hyTNUNN7DJdXUJ/LJlj7XrkWtfgre90fBuzzvJmm8//ft/l2mxlMCaNbd7bAa6dNkWNWTIV0mLFr3sIX0ZxkVfeeVzAxYvfqHNbMotEbyTJj3XG4ldtHUIn2xUIsckaRwJsCYZoEc0QP9GO4INNEB5BcCV+egXPH9+WTezeRgqtD2E74K8B435rqPkk11e5evdZdTjRx5gcu1bqVg2QX43e5UtQd+HRxW14p97fcJd7tvS37aiMnrGniGWCr6UUEh1LPfV8Td1r+b8aDXQEXJNzR7twoUryC5dImSjkSBlmZQASPnPP4Nb707nQ2kYq073Wp6/9dBacj8k1NPStncKnEz3bJLI3groE32fIHize7wxILnfQSn1pRt3b33pvZyYc7JEAghK3ymuJmPCBYUk1UCsK5fb7iAJigRaq5Xcm3cnaVd+bb7txk8PUBTIWq3HKyXI6wTBi2TuHatfNqLlQmdznIRE7iXfPmyeP3qWTbFoyIpKE54edktTMiUkhOvdDqK4vpzCes/+8ZFeUfy2F8H7wgu6tB07slznnTf2ziAH9z9d3NuqoTE5EzK+bWa290fIBOJDqRxJxj4b3nVMkN7gZ820oTIxBGuc0MbndDqdvonH0ArA6XTWBEvuKhGgolCWZUt7zJEgCLih0I42NqHh1Fotf2vbtx6S0f4ITH8RulwuTqvVavyVU+77qmIxoSJN0yfVD+Q5DLTPYMvhmpNluUhR+bdVX5ZlDUEQHlufUK5g5yyQPpT3EtrPYHmCINxIVvvWDZfgbal+aWnp5k8+QfurM/tSCd4ze37U6FQEVARUBFQEVARUBE4jAjNmzDB+8sknq0eNGvVGjx49TlL+ffPNNxeUl5f3ueOOO97AMNetW5e1Z8+e6xiGqeQ4LlEQBAvLsnhk1iHL9AUOx4Q6QdhkyMz8z57y8gkDrNZ6AoD7reOG+EFcA8Eb6waw0QCfJgAMqwWYVg5QzgC8m0QQVmbw4F70rl0ZrMNxFw9QSen10YRG4yBqaj6xAdzbzMtVr+8yRK/PoCorV4epPjx51GcKwYuRjR79/jnl5WmVu3ZdXJKcvDeid+8fu61Y8VCTdcOkSc8N2LTpmv2lpd08yb9aunwJ3okTX84pKuoh//XXpSclXQt/Dfgm2sMWkTN8Tga4fR/Aj+aFCy1ZmZmxNMMYhR9L9rqePXStaYRlgvBY2tPif0o/IVHVOy35Ee63uk3yuorPdPd0ec/21IFrjc90X1zPSrXsc0fv11yfcLNYwZcRBVyp3N80AH6q+QnuSXvLriS+U+wxkEB///2lwtGjfasqKjI9GE2ffnev3btHlWzdekVF4OMdn91Q9uREdYG2gQrsvn1/OGfVqvu9NiRaInFdZH94OCUF9hpZcJFHYVjtVnilSQGt9Ner14xhnZLsZHldsdPeWVcnud2UpUtn55A59xZRDCMjgesvNv4Iy3hJAAAgAElEQVR4ubb+2bvOyey8082ybikmBmrHjIFCJHv91T1x/wTBi9676Kn74djZHqyR4L12xVOmRROeqUfCF8lc/FwheJX774+ZZXvuj4/0HUXwPvFEdNdduzrnjR598ROBj0stiQggQSTLMqUQeC0dP/YmIvyRGoGQXt5JvjqCoDldM9tofWFlGCbO82YMk7wKdhy+6s5Gcrc0XAUuzhdBEJGyLOtkWc7lOM5OkmSML5ncVrwdmSAtWJxaK68k02u8T/rzlna5XDu0Wm2fcPp3OBz1iKOvxUmjhYWLppvvffjaOjidTrtOpzP4xnA6CV673X5Yr9en+bNtwZgxobCSXDgUHP29j0Jp07cOqpEZhsGkyM2ucJImthQ3vjvnzZvXdGKrPWLvqDZUgrejkFXbVRFQEVARUBFQEVAROOsReOCBBzI/+eSTV7t06bKGZVn+/PPPb6a2RUI3Nzf3sjvvvHOuMtiVK1cOPHz48ES3250cERHxJ03TdrvdnkaSzDCAGNZo7M3bbL/SdXUVHUjsYjSVNMDzjRYNeJTfQwDGAhw2APSva1AnVtAAVhbgxTyG+awPwFRalgFYViM7HD3rAV6UAO5pRvCOHPlR5q5d8zo5HHF2rXbxodraTs28O8OZ9DOJ4MVxXHXVswPXrp2+JyqqSB8Xd6zrn39e9bcoMp7j7xde+EGPmprE2u3bLylubcy+BO/UqY8O/eKLl9rN0qJ5v60RvM+jWrsEoKfjww8zOmdm6jS10i7jnAP3UedFXufYU/8HM6fL6/xr+U8x46InijnGflKNRLjn7L884rrkx+0ba1awszMX2Dhun/6z4/NpIBg5TdtVynPuowaYB0s/1ayFgZZx/LqqpRpvr+SWFNJjx76TACBTP/10rw9mbSlmQyF4UdGMThJRTVYQ55//abbNZon866+xmwH+mwbg1gOQpLeNRT+4PX0arI/uBkaPkm0P2OglML5iK7zusVrAa/RFH+ZkXl7v3rjjL5GzWkmQZDK2V3Z9bN8cJ19vI7OvuTSgBHU1nz6ddr5mZac+OW4hJqbWvWkTMGVlUDFpEvhVKp+Y9xME75cH1rDoreut0MXPblj5rAnLe9sv4M9K0jW0c0Dy96Utn+k7wqLhnntSux48aN42YcKEsHzMw3mv/NPrKoREAIQsri2PIj6Q61QQNIHEEW4ZjuOKUEFrsVi6Km2JoqjHjddw2w60fqNyUkBVKZJSPM/bwiV3sW/fJFBKPMHYAIiimElRlOe0ytlwtTZm79gDtSHwN17cCBAEAa1SqkmSRO8rDZJ9LMu2ajPkvZGCJLFer/e8g0OZG3/xBXMfiWWe50s1Gk1yIPVQ1U0QBFo5tLiJ7e/94O9+IDH4KyOK4v6W1MiNmxb4t6mEJDXP80hW+0062do7FDcM3nzzTfQ4P+MvleA946dIDVBFQEVARUBFQEVAReB0ITBr1qwhn3/++fTa2tpBFEXhH3fU3Xff/aQST35+vmnZsmXP3XffffcvWLDgTqvVOsBsNm9LTEzcNn78+Ca1J8dxGfv3p9176BBjAthrPHz43aZEXL5jmzkTOiUmQsDHAlvDRpadpNO50cyyWU1fYt3uwzq3+5COYbIcBMHKxcVl4rvvruAA1kcAZLJa7fUaghjkdjrxy8sfFABTDHB5E7ml9DV+/Bs9duxYYBZFJzVq1NWS02nkHY5IV11dnLB58+T9oc7XwIGg906QFWo7gdRr7Ti/d90JE17vs3//sIIjRwZX33jjA+ctXfrsXqfT5CHw+vZd2T06uhB++eX2Vi02kOA1m6uZrKz7KyIiygyVlUn8unW3dGCSjkVpAN3RoqHxy+d6GqCsEqDECXBrxYcf1nbvlC5qnj96U8SNnW6SSjnWua76G/apjHddzxy62ZBmGMDdkvKcc3vVIuMbBc8wt6W+Yvuw4DHDq9mrrBFg1T5/dBabousuToid4r53/xV6tGi4M/Vlx/rKZWyqPltcVfGxJscwRECbhrKCCPvNNzdPYpeRsTm6X78VCUuXPte4/g9pATYZAIoxyRuRkiLqtNoM/uDBa72ScQVD8OJGxpJIgO1GAJkAGF4HMKm2wW7BTvbtu6hLbt6fiS7r5QQQmMOKFil5v1sUCyoBBOvVMDf1BhBIAliJBFThMtJ7ek5XkPlMDUXpPcraHr1+jY7617TNuxYsic2+bmJl6Z87DaxRLyWOGGTbMPuVzkMenXEcE6u1tQbRqoFaeH3P68bWsnK9VaKoWobjROKttwCGDIFDV14J1YEpeZt78Aay7gMt014WDTffnNPt2DHh50mTJn0aaN9queAQsNvtNTqdDu1/EkiSNLZWO9jEXAEQxsEFeopLI6lqtVpLTCZTrO9x/UBIwvYOF/tsPLZfEMgReX/9tzUGVHtjfYqi/PI97eVZ6y/e9rof6NyhgpYkST2SfCzLyoLg2bfzq/5tKc5gyEpv9bAgCNW+yfOCId/bCzNsB98TBoOhzaRpvv21omaVJUmS/amoT8X7AzdukMClabqAJMlMb2VyKDif7epdnD+/D3x7Liq1LRUBFQEVARUBFQEVARWBswmB+++/H/3t0lasWNF1woQJG5YsWfIIQRDy1KlTv9u+fXti3759j7/11ltvduvW7dODBw9Ove+++5r8eL3HWVoKM3/88Za40tKGo+ptXe2pYhWEUoYkdRJJRngIJ47br5dljqCoKAGP7+fm7iXuuedZHiBPCzCuMiZG6OR06gm73ewG2E0AvLgLoK+99XindkXCOiHhy8OxsfnGHj1+7fz335eWHTw47CRS2N+4z7T7Xbv+kZKd/Zvxu+8e2Td69L+7k6QQ8fPPd21R4kxP/yupd++fLMuWPdYqWZ+Q0Ge4262VU1KeqsR627eP60C/ZewBCc6vUwEcBgCJAuhUA3BuCcBr3QAyiHfe6RFFpeURsw7cQdiEE8LrG5JmOyfETBbvyb3UUMEfJ2KYTnKaPkd4ttvX9YuPv6r9rPh5/JIMKdqu0g0JtwnnWUbLmIhNFKuZz8s+B6dkg3KumLon7Q37R4VP6S+Jv9Wlrxhq9SV4cc1NmfL4oGXLHv3b5TIJDcnKlsYCZNuTk/fqJGkf161bt4M63RXxq1bd26iEHZ9NECIZH/+vfJOpXHvo0FAPli1fn8YAZLgAcLkjFuhLXKwB0OoBBAOQRy0gmylCO5OQkf8Va4GmqoAlXxQcDvL4FNhvnAY8yUGRjgSjqDMTmo8iXNBz7vO1fbt11/Bl1XqQKck0ZkBx6c59hqQBvWx1haVIToM5OYHPW/9HRMq5A6yUpsHjuLVLdAuEsP2buHPOEQmu0spQpAQ6LSf++Schy/Iv+YWFG1wTJ0IASuAzn+CdOnVAz7y8is/xnXmmPeP/a/GIosiiCpEgiCYf5rYwCOeY8+nGFhPO0TSNir2Tjm9jbJIkUSRJBpzs8XSPp6X+/RGdLRFcHUm6IakcCKEcLpbBkK2t4MYSBGHExHKiKKLHbCVFUbrWlKrYRjC4oYJXEASTRqOh0BpElmVXuH7A4WKG9Xme51mW9fy+CvRSEuvRNB2LVjGNCRuJYOc53DnzF28j5hUMw3RSNrmC2eRQ2m9pns8m9S6OQyV4/a0W9b6KgIqAioCKgIqAioCKQCMCM2fOTJg/f/5SjuNSNRpNflRU1La6urruOTk5y/ft2zcxOzv7u5EjRzZTsKJ699ix2NnLlj0aUPZdX4J3YcGTujxnLo3H3+1CHfHwvovN++ybaQNtludmrbKi5ymWUUi4EVFX8li2IRHW0IgKvoh8Iv1frvMsw2F99Xf0txVfky93+8SpI/XEkSN27s47r2EazFp71wO4qLi4wqjq6hJCEAQR4PFjAPeWNSggW7vuTgNYFQdwZMvVVz8x8Mcf7861WhP8Etln+qKaPPnJwT/+eO/2+vpYHgneqqrOsH37+CaC1mIpMV100Xvdv/zyuW0tjSUz88/Y2tr7siorI2sAVrWjalexMxCJthOB4WlSVKGiqjchXqvtTr/6qp5OTxclmra7aVrHr6/9lVCsFXAN4TJABe+e+j/oH8oWaKd3fsbx1IGrTc90/7I+imKoeUfv1l/a6T57T9NwgeNy9TUiLzxz+E7drK4f2j4qeFrvn+AFuPzyF3rn5/eur6szWo8e/dgCcFspwH9jcnK2mfR6eOrgwYPjL7lkOlVcfE5Xvd5u27nznTSCkKUxY67aRNNc4urVN0J+fp8Wjkoqyc/G1wEg0VtLA9ShgjkO4E4CYBgPVK0epB8JIKYAQETDtEm5oNG8InLc/E0D6It73wiHDL1MRtnlrqOOahlp942XFwx77UXbUDAles+ztbScoXU6SXHMlSWREAWBMMfFuANZ287jh3WRbBWr0aCFJklaqzlw8yQfFfXpwTlz/qu/5x44bjZ7mOo2rjOb4D1+PFr/4IMZsYcOFS655pprlioJh3DAFEXhe0e92gGBYIgbSZLMKOYLhNxEZSdJklEEQRS0Q5inpAk8Ek8QhE2r1ca25TN6qsjIUzLoNjrxJXnbItpEUYynKKoMmwtF/eiPcG5PLNqbMGw80o8WGi0m0Qq2v8b2cHOhVBTFgyzLNv3+CLatcHFrybs7lDbDjRuT0CHBHIj/byjxYR0cqyzL+M7iXC7XAYqiRK1WG5AtjS+5i5YWkiQdnjdvXmmo8ZyOeirBezpQV/tUEVARUBFQEVARUBE4axFAklc5XvnFF19cdvz48UkxMTGr09LStiHJ6+3HqwyyvFy+227X9cjNHcQfOnRuvdNpaZUE8iZ411QuYZ89NMWkkLZIwqXpe4qjYq7h99Rv8pBwqJb8uPBp/bPdltYb6Aj5yQNXmUZGT/ZkPs5z7KEGR45zf1/6jv6ulOedzxy+2XBT0hPOLH1XQhAqmLw8xn7nnVezAHEcQKoT1bhpaYw+P79clOUudoDzawCynABT8fhvG9czySQ5P+Xyy+9yf/PNk03WFGfrJPft+11mVFQJrFlzu8eXsCWCFz+fMuXxIcuWzd7WoEZtfl199ZNDvvrqL06SwBVOgrATre7UA2zVAxzUA+SzAGYJIJEH6GkHGOAASG8h27Xiyzud0mjyDXPnmqjMTINEEMdkg6GbdU3l14xC8HpvCCg2C7ievDcPnujyvnNk1HgP6UgQWumZI7drR0Zfw+F6VMq1ZdGA9UaM+KRrRsb26KNHk+p27lzNJifPKqutfbOTTpdXOG7c6HsXLFjw4rhx415JSkrqQZJk2ccff3w9ftGaMWPG88XFxEeff/5iK+pwheC1iAA/RAF0cwCMsAJ82wvgMTeAQQK6Xg/C3wQA5hu7EAB+BIBcIMkqyM6R3A5ujZxYXUClsaybEHjCMOXSEv0bc/L7U+Yob4J3xrdTTRd3v4IbGXk+uKw2ZNLhye2zmAm9prguy5ns8WjGy+qqI25eepl52oC7nZdmT+Zf3/Cs7t1NL+n7Jg4SPrpqmdVVekx35y+3a2/KmiJeEHMhqSUld2zs/CAIXvTLHoWEXbtfPL/GGm6jO3ZkRs+ZY7RWVNRsaUnB20ggIn46SZJQWYZruE6SJIe/47/hxvZPqh8ssRZMgjFv0u9MxgzfEW63284wjCEQAilYzAIdO7aLZTFB1Zmwhn1VjG0pUb0V26GoH09l8rBgFLWBzp3L5eJYlnW3ZHMSCrmJinncSXS5XHsNBoMnuZ9yhdJeoOPwLodEPU3TuKF2RvB+LpfLyrJ4kKB1K5lQxtkedbznBO1dbDbb/vfee++sEyucERPdHhOitqEioCKgIqAioCKgIqAi0F4IKNYMeLzutddea9VTdvbs2SPffffdpyVJYhiGqcP+W1Lx4uc8z5udTjjPZqMvLCnJYH755f9aJE0VghcJN1RPjoy5kttTv5mZnbHQ9vKRW4wGyiyj16m3gtd73AoJjJ8hwTvIMkb4ofRt/UDLBH591VL2qa4fOglCI7lcuYa8PI1txoxXHADDbAC/WADWR5lMerK+vmc1wMPFAH/rAH6JBli8H6BTm8rELl3uySko+DRGEKwdnDyuvWa55Xa0Wqtm4sSX+yxZ8uKfSonWCN7x49/ofejQoOJDh4Y1sw248MIPM0tKumlyc1+RGtpYmRt61IpP7eoogL9NAHoRwEkDdHYC3FjW4J98YS3ANS0c6T+ReM1gqNHPnctSXbroJYAjoNen1QPQbVoJtBwzDgm/QrT9NaKlJGvY3mWXvZyUmnp8hdvtFleuXDkCkxd27979kNVq3bR3794L8Gjr5MmT/xUbG+tRUr333ntP4L/Tp0//4ejR+IePHRtQv3v36FYUNR/EAuzXAYytBXixc4NdQ3IUwPU0QBoH1GEziNEA8BoAoOvEueiqCxRlBULzp5gxsay0z+3pJVvm/btzTM8se2zfbFvmJaNqB7BRkcMZS6JC2G4/voV+67LP6pG0ramvJG/5dpJpR8nWps8U3JAI/vHgMhbLnp9+kXv2qjuMT4yaZ3/j9+f01/Sa5iqpLyK/3/GF7o2LP7bzpRWGSG0tn5f3bumhQ0tsl14aiEVD6KvqVNR8883r0pcs+f0b7CsYi4ZTRX6cCgxOUR9oo2MIpi/EmCTJLm63e48oinUGg6FzS/XdbvcxhmHSg2n7VJdFYg69VbVabcCq8PZeYwqxS1GUZ8OnvdsPB9NGks/ThBJfS+2hrYVOp+uk3AtWxRts+XDG1FH4ogKcoig92it4xxcOoYwqUPSH9R0vttmwFyARvv2Fg82ZXpfjuAqappkzwbaipTnGBH1//fXX4XXr1p20cX+mY4vxqQTv2TBLaowqAioCKgIqAioCKgKnFAFvlS7+sdcayZuamvq63W6Pv/XWWz+cP3/+rOjo6J1VVVW9W1Lxeg/A4XBcs23b0As2bbqmxHdgSPDGp9QZ5hycbLq589OOMq6QRJUlErxozzDAMppvOEa/ifZW7mI73nYO3orM25Nn87/VrKHS9N3EVRX/ZbP1faRn056RS/OBu+ee3CKA4yxAJUuSP8Z16dKZdDiMLqeziqqrYzhJKtABzDkCcF+bVg0ZGVui4uMXpm3a9F89gO33Uzph7djZiBGf5rhcRtuWLVc2HUtujeA999zFOSQpuDZuvP6oEkJy8t6IQYO+7vHNN3M2AQSTIKy1QaDdwG8RAPUUwOWVADMzG+w0EjmAbREAv+4CeDkR4NHjAKhebX7Fxb0ywGodotHpulLPP2+R09NdMk0LvEYTF5APZ6jQtkTwJiQcNo4evfBYcjK8h+0uWrRoLBK6kiShpJagadqu1Wqrr7rqql+VfhWCFxW8TqfzYkmSeq5bd2nG7t1jWiB5q2mAB9IADELDxgRilEUDjDRR1DmkKEYSALg092GCNQC4DQBiJZo5RNImN8+a33GnX2yvNCYncJlXXly96tnPuzOp2eKYnG6aOy4cTO1zbROMGrP80da3deOyJnFI8K47+jNjZE3NPsPYv89dyq7a/40nWSKW9SV4J2RdyWE79w59zNGVyiC5/YeNBpmTti/9N++G70ouegIKA0u0FuoMdWw9JHdJsvM0POWAPQVD8IaiHuzY0ZzZrYernGyLvMLffyRJas80MkaZETz2rdFoPB7hwVztRRD6ErtKDOEQgsGMoz3LtkbmNypRPd6tBEHgEXvP/wuCUEQQBFphHCMIQovlJEmqwqRisiyjEp8gCCKOJElGluUagiBSJEkqJknSw0G1RTb7G1dH4+t2uy0kSaJlQzMFJyZu0+l0QW2moBrUn2KV4zhZsU1Bf2iNRvOP5ukaPXNZmqbxd7+EidJ4nidwbZxq5bv3M4xzNXfu3BZtt/ytyTPl/j964ZwpIKtxqAioCKgIqAioCKgInH0IKCQv/iE6b968HS2NAAlehbxAghfVu7m5uZe1puJV2nC5XJ0LCzvN+frrWSf58iLB64jdZJ61f5zZLlib/lab0mmm4zh3lEaf0zhNZ0lR+KI/Kv6M1gxpumwByV/fWBfkPWh0SE6ocFcQWH9h/gOmcdHXCOcmXyCtXZvnEMUqRpYFQhSLWZqWPCoohrEQRqNEVFTYOZpOd9F0MseyaNfQ+pWcvDGqutogFhV9Z7FY7i8iSXPASWzcbpBmzYLT6vWYk/Nrl5ycdRFfffXMdu9RtmHRMHTx4hc2+SIyceKLPQ2GWvPq1Wukior4usAUvJUUAAkAUV6Y/WEEeDcBgCcAihMAsiQAmgAo5wF6Hwf4vBPArzsB5scDzG4keE+0c801jw+urY205ebW6BwODT1nziTIyoqTNJpYZ0frPFoieC+66G1LVtaR1/V6fSFiVldXR69bt25wVVVVV1mWITk5edcFF1ywHTOeK5h6E7z4mdPpHLt27YTLWyZ4scQn0QAbIwDQo7i3HeAnS0SEIdpqTaVlOY0A4ASA3iRAEQFwNQHASzp9LUFHSpw27gPXwIlivWnkgLL9O8tiDtRYOpmGjHRdnGCkbjC7tWbGzcclxzhRmasQvEqc3p9tK/qDfnvjC/p3J/63HlW7Sllvi4ZenQa6bXw9uTFvDVNaX0z+u8uT8o2dhgp1X3wgrP1+BWG/mC+Z8AyclckKFXIXsQmF4MV67UXAnX2/eYKPGI89a7XakK06/GEdKoka/EiCr8FxXJVGo0FZflBXR1k0eAfRUSRka6RyUAD4FMZNFUmSREykFU47wdQNdRyCIJA0TTeejgmmx+DKSpIURZJks5MxoaqU/T1jvpFhP0h6ojL9VBOewaF0dpf2fQ+g2nru3LkB5cs4U0euErxn6syocakIqAioCKgIqAioCJx2BJDkdbvdrjfffLOFpE4ACsGbmJh4YO/evZNRZbh+/frurXnxeg+opERa+Omnr5xEaPomWUMf3uaJsMCTCAs//+r4m7qnuy2pf/rgNaarEu93oheqL2gKEfxQ+kvcp0XzNHd2foL/9PhczYS4O5yX9RlJY6I1JPs47pCOokx4WpcCkAk8vi9JPKPXk8BxGp4gaFmrzXacSLiGZGTzi6adlMlUpK2rS3HW1f1qMRiG1JHkyarSliaW50EaMwb2nq5JHzfu7d46XS18882cnb4xTJ78ZP+1a287XFWV4rHhwGvKlMdbJHe968bF9RlCkkCWlv7yJ0AtCRAlNSdwsbSLBFgSCbDd2ID78DqA8VaA5Z0BDkcDFOsAYpwA2QaADDyJLQL8SQFsqQcodQFoBIBxNQDXVXu3c/75pZHV1dPyd+8e1/gF1U4OHMjozWb25InrANCtVhC2bgWH0jSqdy+6aGFxYiK86dtdSUmJgaIoKS7uZFVxSwTvX3/1v/b3329oUk03b++wBmBFFMBvnQESkDQnDIYjpN2OJ9BvB4DOLoC1LMA+CmAABTCIMxqB4vjVFENvBYbRSzGdKoTaoVGiOOIaSpMQ57oowUBNS9ZroOQYJGcm1d+38ibjuOwGBa8kNfAMdy+/ron0VYhcJS6P6veqZdYByed6jnwetxaR9yy/zuPji7YPwx1pmlXF31HvdLlPKvnPF1Czbo30ruCGJ38u/cN/orUOmLwAm/zjj3MwiZDnKixMiDh8OIXQ610cKneVz8MgeNH35pSs1QCHe8YWC5esDIaIDJao6kjQ0EIJN2AZhmlah4H2F2iSNQVb/FcQBMDNJ/wXlYayLJvx1EFrfbY3VqESov4wabQKgLPleUP8afrU8NAul2uHRqPpqfg6i6IYTVGUn5wELSPe3uuhrXntqLXiby21x33FuuJUkNu+787S0tLNn3zySYuJ9tpjbKeiDZXgPRUoq32oCKgIqAioCKgIqAj8IxHwVvC+9dZbr+Xk5Hw2ZsyYnYqad+TIka369xYUkLN/+umOyKqqzk0kGILUFsFrF+oItGnYZ99MKx68aOGAidi8AZ7TdXG9QvYqSdcaEmE9ofus+AU9WjTMy15ef063eA0SvLIsEjurvzYsqlgsz055QtaTeApTJ8mykySIRDjM/ULNPjSTsIs2GGEZL8zJfN/llDjpkQM36DEW7FvpM0/62jhj23SNXbTCeREjZCSgq0W3OGPP0IgKvohUyikE9as5P1oxmdfpJHj79l3VPSXlL93y5U+cpNQeNerfmbW1neCvvy7zJFzDKxByt6Hk2GyLZU+005ll47h6GSCBA7iuHOCqmhNEOVowoFesCGlp++Lr6vS2mpojMQCX6AGSCQBM4rWdBbADTQ+ShCZV92sSwB9uAKMIkOoAQPL9SvziKWdm7kjIyNic+NNPl+9p2Zv31D2Oqak7LPn5fWrHjn07Micn7x2NRnMkmN59CV6sW17O38RxxKDCwp6u336b1kIysIVdAGITAM7jAZyEwfCLzm7/kwcYSQNc5qAMxawkr2RJ3a8E4U4UBWsUCaCVAW4SADiZZddoiBG7CcNl0yWKEYiL0izy9d2iCakkHyhBK7987AHi4m4T3GPTL+EkQfB8n3pk472aCTlXcRN7TW2W7K4ltS8SwFina0y2eLBiHzXcnqpZdfx76q2us6TqZV87atf/KrxWUWues7po45lK8KJKl+NiFnvPpU6nw6x1za5QCd5g1oh3WW9yoPFzZOBDUsGhcpXjuAKTydQbrUQAoPRUKhwDxQBJznAsFIIlnhBjJDhPd+ImVNsBQDJaSASKlVJOFMX9SrLUtuq2RZ77UzYHQ5z7iwHvh2Np0Fr7jV7M2PRZwwudSoIXj+zzPF8ty3KsTqfT8TyPWKF/bEgkYLDPWrDrWil/qvoJNb5A64W7eeXvufJ+pv4J9gw43rPmQQ50EajlVARUBFQEVARUBFQEVAROFQLeBC/2+cEHH9xrNBrzk5KS9vtT8VZXS9M2bLhkQG7ueRXe8foSvB0xFkEoZQhCI6en07ojR2r4Xyu/Yl/Ie4jNNgwUX+76gUtHUiQqbyWpjuJA637m8M3G6Z1vIrKNk+ueOnSLfmT0ZO6Y/S8GZJG4Ne01m6ISnsWPJjkAACAASURBVJ25sH5+0d3maUkPQ8+IC+of3XuDfpihB03RcXwBXyoNjhzn/qFsgRZtIhSP4Z6moR5V4+kmeKOj8+GXX+444I13cvKuiP79V2YsXz77b+XzpKQ9nQYO/C5+2bLHWrTtaD5fffvQdLU2J2e4uGvXufkALgKgljWbE8mkpJ5Ebm7/AoAFsQDXVQ4d+lhfvd4tRERE1f34I5+o0TxAuFwcidYZLhdDyPLnMsNcLEsSRYgiHt38lxsgJx/AJADUkwC/R2LStS5dysw5ORt0paVTbdu2YZ64lr15O2JdKW1GRhZre/b8xZSWdkBP0+IWguAHS5J2X0ICzAu235YIXmwDfUfr6uqu2rhx0tjmdg3ow/vv3gATNABbUI0uM4xIud25PEAdT5l0rK4Tx0QOLJSSJ1URtXsFKFp6EVG/+woZ7wNcxAPIAF0e0MK4y9xkUm9yfBeevT2LotGNkSXj5ef2XkWMSh4lXdh5hJiQnekhmP/vP1dYUJF71eBpzWxMfAleb/sGG19PXPWfkREei4auT0tTEkaJlV99ya357jvq76Q4cs7irX8Ei9epKO9tweCvv1NN8LYWT7BEQWveswpxIsuyDr0yJUnaTOAuWAMB1wk/w5enJEl6kiR5nuePdXQWezxKLstyRTgEYLCEUOORfrkl1af38XI8Zh5OXK3NZ+Pzf8xisXT1twZ972N8kiThaRckxrUMwyS73W6ME/3Ai4Mg8SMBoKa91pxvO6dChdleJHSwcxBOeVmWNQRBNNtIC6e9QOo2euTifHMEQTjDURAH+6wFEp93GXw2BUGQ/gmJ24J9bweD1T/RngHHrxK8wawCtayKgIqAioCKgIqAioCKgBcCgwcPvuvAgQNj77jjDo8XL15IaNTX16eJoqjVaDQea4fp06d/0BJwlZXCgoULXyqSZbrJc/RUELwAAuF07jB07ZpE7zxw1P1T9QoyR99H+rz0X8yz3ZfXacDBuN0lrCy7yWqhWvp38Vv0vcmzpfgIA/1z6R5nnvMAeXPybE4QiliNJstpFxzw8pFbjEjcfnr8MePklMvoQZ36WR/d9rh+TOS9jqK61aZCd4V4bsy1DiR4B1rG8orthILLmUjw9u+/PNlkqrSsW3fLHu/5GzfuzXO3b79kd2lpZrMELM3n2E4CDOqDSt0LLhhKlJVxdGSkWbLZdmh5HoSUlLF1ERFlkV9+WVsWH+80k2QhVVIy/nhMzAR7be2SHJJ8XECCHXPWSFK0BPAeBXCVqNEwlNu9nZCkI1UAo/IBduvN5ghWkj5IEMWsuqSkTG1UVKV7y5a5+wEe7XzCm/fUPLoDB35jzsnZaouMdH2r1WoDIMHbjqs1ghdroR/voUOZ0/ftO7fEZoviHQ4LT1HvJ7hckOB2p7EAGRQAnq6VCFleKQG4ipImv2tKvYGnQHToARKQKIZDb0lU5fqfRIB30GzBDmCUAZ6VIbNTPSTY9ZcMjbHceckoiiXigSBkzDQEsnwItJGcRNK0TBAE6CLMPFdnhaj0FBdNn3ieA0FdkiXgDhzVE1YbtXHpYn6rq6ZCGjqI7V6+Sh43esUxbCMqCgL2sw6kz1DLBEPuKu9D/DeYJGuhxtZWPYUsU8oopKPyuSiKVpqmqwRBSCFJkiVJ0m9ipEDj7EjCBcldjCNcghfbCIV4wjqokMZESZhUy5dU6igCked5F8uyQSt3cZz+fFQDxUEURT1FUc1O4HiviY4kpwJde/7KBTpWf+2Ecz/YGPBvK38K2sZEjbgmPX9bNSZ2I8NVKouimILtURQVVr4A3+eGYZhMQRAKWJZt9p4PFhtc2+FsKDUqusNOghfOegikrsPhqNfr9c1OrgVSTynT0rP5T7BnwPGpBG8wK0EtqyKgIqAioCKgIqAioCLghcDDDz/c8/333//Xueeeu6B///6exFF4rV69uve+fftulCRJgz8/8MADd7cGXEWF+8OFC19tSupwKghet7tII4rVdPfuXYmjR10uSaqn9tZvoT47/ppmTuYHDgNlAfTcRfVolWCV/lXwpPbBzo8LEVod83vdD8Tqsk3y010/dghCMeumElwz913a5AHMQTk1a/9Y846aHeTrA9+uG266mimxV8i3/j3KUOEuhxmp8+zrKr/WpBm6SSvLP2NzDEMEtGlgpAjxdHnwokVDSwpenLOpUx8d+sUXLzVLpHbeeZ/3dLn01q1br2zjS94JghfgnUMZGf9NdTgG15aUHCQB3ATAnGKA5ZF9+y7MYZgobsuW0ccaFL41LIDWCDBeD9ATVaUUwC8swM8AYBIBYsXExEOswUC54+Mtkige1mq1nVwHD25hGEbiU1IG6YqKehUdPdqtBsBKnSqLhsTEPebzz/9SFxnpWm42Uz+114uiLYIX+3A4HJfbbLokjgOG44RhBw+WmGtquhDFxZE0QdwJJAmEIFhBlkkXwLuuxKt+lDNucZOiy2ZoInjflonKdV9hgjYZ4C47wN8UQE0FwOX5ABX0xInb+txx9wUGSsM2ELwgA6XNBVOKBTRmk8eEV3C6ZFdZpRSTmWYLluBVsBIEgVjy2y/133z3vSQKborZlxefEbu92mi0cYMHQ9348ag4RHnx6bmCJXcxyjNFweuNmDfZ66su7ShCEvsPl3zxnXVJkswEQbhRUdiRcYe72jy/SAii3UxTGxXLNoqiTvKcDyTW9sJKFEW2tRjag9xV1imSlEGoigOBoKlMe2ERVKc+hXF94OYAeirjOsFxkySJ/8WiUh43L5Txo0JeFEVU0eI9tCRqSraGqlp/68wfuR/OOMKpq1g/iKJYRlGUWZZlxu121+l0OkMo7ba2drxV4crGk6JG9l1nZ8LaaG3sLpcrT6PRJPub79bqt6Detc2dO3dbKFifaXVUgvdMmxE1HhUBFQEVARUBFQEVgbMGgZEjR9JlZWUPVVVVnTN9+vQF3oEfPXrUUlBQkNCWD69SvqzM/f7HH79agj8PHAh6sxna7cuwL5iyXEfx/AfxsmyjX3zxdp3b3aBw2V33C/uf0g/pZ7p/adURQOF3ckGoYGpEXpxfNJd5KPVp3qzR0r9Vf0Ufdjj4m5Me5iu4AnLWwWv1szIW2NBqAa0aHs4da36uz4vcxdnDDl+3+rqk7hHdiUf7PlrNcZzp0KG82EXln8sSA1IZVyLP6T+n+rUdb0aPttzn6KYZyp8ugjc5OTdu0KClnVpKsDZx4ss5e/ZcaD1yZFATCX/FFc/13Lv3grKDB4c3s9c4eeH27QPgoADuLfQc+/ckVKtjAHraAS6pbbBnuL0C4PlEgMM6gDg3QLEG4J1jAL8mATgMABIFEF0LMKikwbc3WsRkap07r0pyODLrq6oS7A3tVmu6d/81yuUyCfn52fUAI+oALq894fXbcY/VhRd+HJGaerA0OlqYT9N0fXv25I/gVfoqLoY7/v57SN+9e/NEgKlWgPf7AkynkOCVJLcIkOwAeFmK6FtoTb95Q5QhTWRkwcTU5QpE4VeTeOv2/iTATjdADA/QqQZgQqGC3aRJv2XfcltOLK2LIAiSAkmoAn18BRGRGi+zBn2DxYjdQdXnF0tx3bqgEjQkEtZaUsauqysp/aMsv+7w8p+jqJKqmDjbdvHmmwuOuFxAWa1ATZwIzbK6tyfWbbUVCrmL7Z2JBG9b4wxWMRcs/gqpgtYFjT62VLBtYHk8po7EGBJh+HNHxx1KjEqdtuwcQmk33LGGW1+JuS2rgPYgeL2xaa+Y28K7vWMOZW5bq4PjRzKPIIhm6l3vteVyuawsi+J70thaO43KXlTgntE8mCAInMcYOciNER8C1/Nu8N7EUu43+hi3qWg+FWsu1DWCfrmiKOYxDNMz2DZaWufo5z137tymv/GCbfNMKn9GL+wzCSg1FhUBFQEVARUBFQEVARWBlhB46KGHYt57773VEydOfCotLa2FhE/+cSsrk/5v7dqp2ZiMyn/pcEtU0AAvJGFyrhUrbo3X6SwSko87a5bp/lO6kH4ifR5noCNliorAU8uUUxak547cqbsp6TFnD1My88yhu9kRUZP4WDZTeC3vIe2r2auscZo0j4pG8eJ9a9BcYXB2n+2Pbnw0GT9/adhLnj+cD5QdiL3pp5vSH+n6iO0/lf8RXhvxWt4zm57pOi7yViqVuNhxww2H89u2PTgx9vT0vyOPH+9u5ThDuxxdHzfu7d55eb1LcnPPL/dG2NemwWisZi+5ZF7fxYtfQoNbP9fYbIAyLUCSC6BcA9DJBXBDOcCkmga1LhK895UBrDc2qG2H2QDmJp6wVUAVMPI/2iaVUkOHSOj+Jxrg2xjvdvv1o5n09DXGr79+Lg8gsl1waWuAGRmbo88771uTyeR8z2AwbPWHRij3AyV4CwqIjxYtejEf4NNogAwOYHMiwEALQC8JQCIA9sgNqtyLCyP6PZxqSN1tIKhyo/1IV7F2+zg3QFI1wAXFAIzsi3dKCq9JSVmbTmhKLCQr0vpYXk4c5KC7XXsJJ4sNU0MytHxgyQ9in+suP8wY9D7z5X/kbo4jDn+3NjJy4oiS7x97Of7wstWxehk0kr1YvvpqoXDmTCh+5RVIvuceOH4qE68dPJgSsXLleVEk2Xma/1GcXOJsI3hPJQEUKqHWEvFyJqvtcFW0p3Kyvr7+mMlkSg9lPbZnLKg6RaLeN45Q59XfeDqacOuouP2NK5z7vphwHFeBmx4MwyS01m57rsVwYm+tbqOa10JRFCqUg768Tih4rFNwjfI8j2uVaMkzu7UOWnqneCex7Ch/7UAHjD7pSIDTNB0TaB0s90+2Z8DxqQRvMKtBLasioCKgIqAioCKgIqAi4IPA/fffb/nuu+8e4Tgu4oYbbvgyFIAKCogFixa92GTxEEobwdVBEizZvXJl90yWlUlJsnksGv5btpB6LPVZwch0Ep8/ep9meMQoaWT0OGGvdTP9xLEHGbtYD6NixkovnvOuNHP73cRvtT81qc9i2WTpvZ6b6nbXb6KfPTTF443WK6ZX/feXfp8bqWsgG6/8/spuV3S9orKf1M/y3sH3LJ8d/0yDZRYM+kwgOBP9r399uIEg3BmKmrm1MY0a9WFkRkZuicOhSaqri5Hy8nppSkq6Wisr01r1Q/SHT1sqXrRp2LDhxsNFRdnlXbtuTMnK2mD6/vvZe/21CTA+u6HMZwcbrBaixObEq0JGKlwsqn2DsVWopLzbjYoq1o0Z86/UNWv+ryAcLPyNS6+vZi+88D/mxMTCXVFR9If+yodz35fgtdlsY5X2jEajxwoCk63t2TNk5IYNN1Y0kN9LogC2mQDcFoBUdLCVfFW5AAp5jti3RKK3FDXW4UiGoXTDr5vdJ/Hu8Y74PjkSevIWbthGuWpqKrpdPjY/lPG67Q5y14IlsRqLScz7ZaPFVVbBZpgs5rIDP/HduwvW0aOheu9eMJwKgrewMNawZ09X9uDBNL0oanfQdNx7oYwJ65xtBC/G3NFEmjeW3oRJIOSLL+nS3om4OnLsjf6eHmFiMOsJx4jHxxsJVTzKL4eTQKq9CL7GhHonbaSdCUSp9xF9xC0QX1an0+nU6XS6YObmdJYNdVOD5/kalmUxYVpIl5JEEOdfo9EEtZYD6dDtdlsYhgl5s7/R3xfay9ZDef48+5gMg6Sx5zoT1jkS+jiXwSqdvecB1cD/FHsGHFe7L8hAFq1aRkVARUBFQEVARUBFQEXgn4LAzJkz+1AUZXn99dcXPvjgg7c0EgSe5B6BfAl1uVx99u3LuPvnn+8+hQRvAwm2YsWIVI2GJAiCkd3uUpamY9yiWEtTVJSwtORdTXdtCtnDPNwty2h32IlHpS9B6GWAIgNNmzhRNLlR5Yv5ibANna6PDf+8RJ/SqKgjhpSU+O2tzfOhQ4dSampqLIMGDdqFZRwOB/vmm28+jP/vbVnhW59hnNSUKc9GJiXBPXiP47hUSZKyqqv1gwSBTiwq6ubesOH6kJQvqOKtqYmt27x5ap53v9ddN3MwRfFMRUVGfUREmWHx4heaefK2vpYVgndlbstlFDJyuwFAJtrDVuHSS1/pUlbWVdiyZVJYSWBaG1PfvquievfeQEVEON7R6XQHOvo59iZ4HQ5HZnFx1FMHDw61xccfiUhN3Zvncmljiop62Nevn+bzhRjJbyRuWTlwAjfw0VhiCrP7TXwlhhycXAOSROk7xdVkTLigkKTQRiO0a9cHi2MrduUaCJqWubpaWvxrf1L/c/YVuVxAchyQY8ZA9dVXQ2Vorbddq7raxO7Zk27cu7cbxfO6Eqczcp1Go9kaqs+p0ttZSvBKgZCt7T0PgZCrvuRke/vbKr+/Omr8jYQ2kk9NRJE3jngff3e2ZWGBCkffZFTBzEV7EbwtzVdHkF5ut7u+kUxmAyHtWiI+A0n0Z7fbCw0GQ+dgsDydZUMleN1u955Qjvb7jpXjOFynuPlwUnLBUHFxu906hmGcodbHerIsGwiCsIfTRqB1O2K9B9q3Ug7tLGia9uS78Hf90+0ZcPwqwetvFaj3VQRUBFQEVARUBFQEVATaQGDmzJkJFEVlff7551drNJq6q6+++idFqYTVAlErFRXBzIqK5OSdO8fygVoUtMekrF4t9mRZkpBlJ+l07jQyTGdOkmopAI1Mkqzkch3QG42xPMvyMk2bZJutk5vn87SybGVJkhZlWSs2eMtSgEnbNJquToZJ4TA2khQJi+WoPjU1oVWS99ixY4llZWXxQ4YM2S6KovuVV155ShlXayRvVtbvsRdc8O26iAgWs2I1uwRBMPA8f+GhQxmjV626NySv0okTX+5ns0Va16y5/bBv+9nZ6+N8LRzangd/BK9SWyEjw7dVyM5en9yjx6/ar756+qT4w10zl146N6pz57LfzGb263DbCrS+r4K3oICYuXbt9Dh8TlJTd1hOja3JydGyrNPYe8CvPfs/WpVPDu1RQesNIqPVBE3u8lv2JrODengsTJzV1fTae59Nc5RWsBqDgRByD0f2zDpWVlgIuvh44F5/HY5ERoLH87c9LrebJvfsSY/aubO7UFMTyYmicQNB6P9kGKbdSOSzjeBtb0VssPPkLxGbL6ErimItbjAG209b5duLAG2tj0bfVDxG38xrXhAEPG4d0Prmef44y7KJwY67vcfmS/IGQnj5jr+tOoH4yvpi4HK5OK1WexLh5W8DgeO4IkxcFSymp6O8v7G0FZMgCNU0TUe1V9xOp9MebDI0XIfYP0EQZco6xnZYlu0CADXhbKy53e6Y9nyHt4VTIOvdH87KOxfXOkVRdSzLppMkaeF5HolbJ77zfJNhtvVuaetv7n+6PYNnTfkDXL2vIqAioCKgIqAioCKgIqAi0DYCSPIWFhYOWr58+TP3/T971wElRZV2X6Wuzj05R4YsQ04OrKLkoKJIWFQw7a4iJkysrqKru0owsSoGBBFBMWfSqgRFRECS5DBMzqGnp0PF/3xNF9s0PdNV1d3DyF91DgeY+l6673X11H333e/ee++XlCWBL5O+o25FOI4PFgShFMchx4X3uGqs0+mMr601XldTk5G+fv1dqshJpfO0cSO6RKdDOEIs5nLtN5FkEovjJp7na0lRrKU4ro6y2WyQybmJZTmT02k0ejwMxvN1OorSiTie6xSEZlwU3TjH1VAUlcrQdGcXQmeSTOl0dXRWlrvCYrG0mIysrKwsobCwMHvQoEHb/Qne6mr+ph9+mNL/5Mn+52BxzTULEjp2rHqOoqjSlsZbXe15+ZtvZqkmy/v0+bJjx46/2j766OldSjE9N14uwRteK/6lQeE8adI/+3322T92RcqfGOrv0GFn3GWXrdqdkqJfEbnehq6pNYI3dOnoRvTp90UflPQLUe1KcfNuhKcPsTX8af5Q2Spex4sf9HKUNBIGnNGTnTIbTH+dePD3FZ/Gl/+yx2qkdHRM0XHTJR03lzsciOzTBzmuuipyCdY+/vjK2KKidArH9T+xrPlnmqZPRQOtPxLBKwiCG8dxfTRwUFInfH/4ErCd964eSFBEg5SLhio42Pj9x8LzvA72BQmCcMvBCohthFAFbK7KiZdiIk3wBs5HKOIxmILZtyEszfXZxFfwc5IkgQSUnXQV5g4U0ARBUIG4gNJRFEWqJfV0JMg6JXOhNra1z4ecOn0JxuSEyopRYqkgEbvS6S5YxzzPOzEM6w62DDzPmwmCAJuMEAlcW+5apAnsUCAAnoHJ76CM7/ddWNfwPDvPmkXuZhrE4ThuZRimmiAIqyiKDM/zDnhW63Q6eG6cvUKtYf9nG2DPsmzhSy+9pNoOIxQ2F+K+RvBeCNS1NjUENAQ0BDQENAQ0BC46BIDkXbFixaKEhITfx44du1VSJ7WWlEJ62RNF0azT6bz+sWVl7NzNm29Mbgtl4rBhyEwQQPAiZLG8nsGytRRJmnmbrULA8dqaqqpSV6dOnfZcffXVXqLzvfc+f7Sqio5xuY7pTSbcnZ09tLmoyIjV1JwmBKFYT5L97TT9l0qETEJm5q74mJgSU+/eDd9mZmZub23CN2/e3GXt2rW3Dx8+fIIUV1KCnv388wcFhyOekX4GHrMTJrziTktDT7ZUn8vlGn3wYNeZGzfeEZZ9wODBH/Uwm2vZ//43nHranuAFXIYPf7MbjjNo48bZLVhDKP/4QXK5a69dSKWno4eVl1ZfItCi4ciRzne31QZI672uITKzFl7a7BpC0AmDGd4Y42IcP5J544qqh70wLKQPL3foVFLtyu9S3+tz115oZ8YvL/YzT7y0+tihY66jn3ydaD90Io5y21HPno7ayZNR5bhxoOryyuXDvn7+OT/lhx8u3202m6Pqnwwd/SMRvKAgo2k6E8OwxrBBDrMCn8oT2LhzrAzg5wEKtcRwyKBg3QxFkoQ5tLPF/dsRRTENw7AyJXVL5JjH46GampoqkpKS0gVBSMQwLFYUASaiEfw1Ja/USJO70NdgWPmIWZsoigaGYU6CKlkURVhTmcGILv8xB5DeeiC8gUCDn8uxfPKRxQ74Sg+mevQRXM2+Y/yBxDH40tYrmYMLERvuPEaC4IW5FUUxzuPxHNXpdMkEQQDmrV5y+63ms+DfMMuypyiKUp2EMNQ4gt2HzxjP87E4jrslLALWMnhog2oZlxITylXlKulPqM0p6T48OxYuXLhHSd1/lFiN4P2jzJTWTw0BDQENAQ0BDQENgXaPQNeuXQtKSkqenT179rxQSh5pMPDCLooiJEHx/qioCFu2evW/QxJEkQQjP/+/KQUFHxceOHCg2el0Gp1OZylBEKcqKys70zTdLAgCqNogwUY9y7IjOI6j6+vrKZIkdTqd0WYwpPJVVWkMQpOrEfprFfRt5sw5+TExwlKDwbBOTl+3b9+evXnz5tdvuummyUlJSdSJE7anPvvsH+d46fbr91nikCGbPjIajZtbqhMI3u+/Hz9x//6RFXLabSmmT5+1XeLjT6M/IsELYxo79uVeBoMdffrp414CMRLXDTc8lZGS0vQIRVFtojCHPvsTvKWl7OsrVy4qj8RY1Nfh9U2ORehXm9ksZjnM8xw2iqUMOEfy8SlNGPGUeO0X1xykY2O41iwbQL27GV1Sdjijv1ep9ZddLxQUdUs+GpOX7UZuxuJ4++suXH0dk5lZ2HDXXTWnkpPrWvVldDj0ZFlZgunEiczYsWN/PsdD2n+sjY1m3aZNfTMPH+6zWu5nUz1WfyyCFxSOBEHEASkox1onHFzklPX3TW3p+8Sn+AtJLslpz/87qS3GD31HCKXgOA4kLGAe0XFI44mGV6pUN6wZn19wRJTf/gQVx3EpGIaVg4IXfg5tBs4LYAjKRpIkm0iSBP9cMNV3+bBlWjrqz3EcxDj8E1QJgpCA43jE7FmUrLlQsZHcdOB5HgjZylBtBrsPSnMMw2ATgXA6nT/p9foMhmGcOp2ODWWVEorgdTqdTUajUXA6nSaapmGzolSO53JgP6EemqaNsC4ZhsHgNEC0PLUD24ZNMr1eb1WDrZoygT7MEsYtJZqT1pHb7d5zsSl3Jfw0glfNStLKaAhoCGgIaAhoCGgIaAi0gIBOp3s3LS2tfNq0aWulkG+//XbAuHHjfg0FWnNzc+89e/rfvnXrDNXH80K1EXh/7Nj/xKWlHUs3m3EvGWu323UEQQiNjY36DRs2XNuxY8dfWJalMAwTMAzj9+7dO9NisRzMycn5taamJrO6urovSZI99Por9GVlaw4h9L8kUzfc8FhuZqZws9w+VVRUGFesWPHJ+PHjX7Xbp47esuXGc142p09/PDUzk70fXmBbqrP9Eby7YxDqa5eLQSTjUlLKY91u2t3QEBdW0hapT0lJ5XqEyk56PB5VSezUjM3hcFwC5dLTc41FRZ1kHd9W0478MhU0QgY+NrbS4HBeqWOxOwQkikiPc6SAE4KAnhVs2ftcCMcRQdO8zmoUKD14VZ+5ME6gMYeL5hqa8dN0ivdoaAxjN8RSHn0Tzzgtmake9tDpBNaN8XW1nRmSPKyPjTWJRqNHtFgaGLPZ7iZJ1ltfY2MM7XTSiON0JMcZKEEAL2wKj4+vYOPjq5r8x1RXF6dzu/UYy+Icy/KNdrtTtiUDz/NGo9F4zGg0Kp732trannFxcXv//Oc/f9kaxtJxWZ1O1w/UcTiOm+FvnudLMAyDf1erITvkzytCElnAMEw9JE8iSTJBSfloxbZEVkB7vuRbZ9dXJPoQioiKRBtSHdEgqCPZPzl1AVnKsmyDwWBIlRPfWow/9j4FMCh3vadYgs0Lz/MdCYII6rcuiiKNYZjXE7+ly+PxeH/XoGk6keM4CxDF4Y4hnPKS/YLvWP9ZghLIykgpPtWM0/c5i+N5HuwI6sCSwH8jiGXZCrAMAJIX5gn6C5v2oBaGJGxAvNM0fQ73BmPFMIwFvAI3CeTaF4SDdTTKulyu8kh8DuT2LYhFigBrB74rWkqCiBBquljVu97fMeSCxd0A9AAAIABJREFUp8VpCGgIaAhoCGgIaAhoCGgIyENAp9O9bzAY4IhmjdvtHmIwGA7zPG+dPXv2463VwDCMuajItujjj5+IqkoRFLvQD7O5Vt+ly56DKSloYbB+ffnllwXx8fFVQ4YM8b5Afv311wOKioqGd+3a9fOSkpJ8UPayLEt7PJ5uBQVzrBs2POVNFiVdnTptSxgx4pOtNpvuQ3nInYmaP3/+l1deeU1jVdVdZxVdVmulsXPnfTuSk/FXW6urfRG8o7ojdMCGUO8LQvBmZ59KOH06N2KKrMzME2a7vfJnJXMZbiwQvDqdPt7luqwdHB3mMITKdYmJmICTtVSluzeBXDNJxGdjFElgPLsLo+j3UdplqEYURVR/+ISJjotlTcnxDF7daBVdDMULSGARKdSQFgdD6M4Sc1mushiXsxmzmM3EScbQmOBsMDY3ZHpcrnIMoRwPTQs6s7lZZzI1kEDwEoSAu90UzzCUx+224U6nnmFZmrfZ7JbU1CLKbG5yWSwNXmK/qiqJqq8nq1wuV5UgCGctT+TOjdvtTqZpuiIuLm6/3DL+cZMmTfoMXrp9P4OTADgQe3BcXRAEluO4GpIkGSB1W/MblYhOUKRBXZEifFogAhrcbjco6lKVeKCqwSecMv4WQJFS6YFy2IdvVLkCIM1EUUxQq6YMB7dIlwWFrdvtPgYWH7CO1dYv2TZJnxdRFK0EQTS1tNZbU7YCsSgdh2+tP+A9zfM8/M7RnSRJUKcWqe1/uOXknnwKpx1BECie54H4hmcSWKB4CcGW6gQ7C7D8wHH87Pe4KIpZgTgpSbYWSpEcjso4HGzCLQtiAIqivKR1W1ytrRcg1+E7Bjbr/PtyMat3YZxRfWi3xaRqbWgIaAhoCGgIaAhoCGgItEcEMjIyxuj1+tzrr7/e64O6evXqazAME0Mp2ZxOZ8do+oyCYrdjx2O7cRz3HlFs7Zh2Y2MjuWnTpkEsyxpZltXRNN1UX1+fl5eXt50kSR5+mRcEQTh58uTw0aOnD1i9evFJ/7lISTluHjPm7aqWCOTW5m3BggUf9+vX7+eCgoLfpTg5R8rbF8E7rAdCcRxCnx5u6zWal7cjo1ev9fEtWTR067Yl6dChy7x2GnKvyZP/mZSQ4HzfZsN+lFsm3LhVqz76orgYEvd96/0cPfQQSk1LQ+dliA+3nWDly8qQZ+FC5LfZ0oxbrQszJkxwHz+kY3J+yxjoQL/a49Hu4wnIkspSxmJ++tWU8ZieKyZoSuz/0N/Kt86dn9lDH5dUxKfYd3QeedphiGmRYE35fH7HCjdyIXcz2anyeGJdYSemtnZ4KUJTz1HOZmXtSaBpl6moqGdJsER6/fp9lW+zVZm6d//V2aHDqbqKirSjOJ4SdBNHDm6rV6++jiAIz9SpU7+RE+9HOkK4l9CVU05tTGDiIjn1+Ce2gqRULRE8LMs2YRgGx7LJSBHKcvqnNCbwqLLS8oHx0VLxAp44jhuhPVEUYy60YjRcnALL8zx/mCCIVB9BF/aJA1EUbYIg1LW09kLNu1IlKJDuMEc0TVdxHAebMGae58loquelPsLnsC2eF8Hm3Ld55CV7JdLXt5FkCpb4D9TVrZ0kCrWuQhG8kbDLgI0zjuNKKIrKCWUfEaq/Cu63qY9zKM9dQRCs2JnL66sOuLMsu/9itWeAMWoEr4LVqoVqCGgIaAhoCGgIaAhoCChBYO7cuTkIIfjjvV555ZWnhwwZsqRPnz6tJpOpqeEu//33fuN+/nmaN/FauJfRWE/ZbFX69PRDMT16/HJECeEKJO933303xOPxmJqamnI9Hk+S2Ww+kZKS8vvw4cN3b9my5RKGYfS9e4+f8M03dxpqazPP9lmvbyKvv/5Za0aGeK+aMSxatOi95OTkL2+66SZFCuCKCvbVd95ZpIi8DOyfXA/e1gjHpqblyThu40ym6xQfbQ+G1/mEY+uoTp362MDTp3sf2b598jlJo6677uleLpcVpaQci21qimv6+ON/epPoybmGD38nJifn6JHERPF1OfHhxJzx3D0Yc6aOMwTv8uUor0MH5CWIon2dPImct9yCTvi3k59/c1ZmZyf5bf60M+vL7SSQo55C+UPs6OX3OmUwdGwTi1hrB49j0oZZB3+a+Uhva9YAx3d9Zx4L2d+v3kxFdeUUEnmse/Gh9ONHhlQwTO9GhP6sav3MnPlQts3GvG40GneEbLuVgPfee28SRVGuqVOnfhtOPZEuy3EcCUfQ4Sg6JLKC+iWyN8gRaTiGTkCMGpVgKEIm0mNTWp+aMbXWRrTGeyESQCnFMhLxLpfLRVFUc7g2H6IopnAcV9baJomcuQ9FBIcas5w2QtXxR74fzqaVTxEvKPHEDdfLlud5PVjNGAwGQ1vizjCMUUoY3BbtylmXgiDE4TjuzRvg20zQLBraYnK0NjQENAQ0BDQENAQ0BDQELjYEAgneZcuW3RofH3/kmmuu+SnUWIuLiZt27hzV88iRy2QlniEID26zVdNxcaVGq7VWHxtb7rJY6miLpRbsQJsRwsoNBqYkJkb3Qai2/e9LNg21tbVJYNfgcDiMJSUlfTEMA385fXZ29o7+/fv/7vEQ927bNjPj+PHB55BR06Y9kZyZ6X5YbQKdF1544S2r1brj9ttvf0tuv0HVUVbGLVm5cpEse4KcnD2phYW9z7HFkEvwtkY4Op0/WwnCwtF0j4gQ9cEIx1CYTJv2WDeKcnl+/nlKI8wNkLvHjg127t8/8th11z09YOvWPx+qru4oa41JbeXnf28bMGAjnpSE7gvVvtr7/0uoNq7bmTrOJ3ibuUbsiaOTLbdkPunsYSng4P8PHhxjPdi8nUzUZQiv9djWmERnCm8XPW54t/QZLyk8I/0fztuynnZVeYrxWQcKbNVMCf5Epw+ahidMZb6rWaP7uOwlw6Lu6+wm0ib64z1gwGeX9Mj/Pt7J6O1rLOkl6PTvJgTeit0HN6IBYxvQO2uz0Y7sZAOXpItJSUIeZrdI0e+JPXry3HdTFv/SKg6sG0ffvZ+ANn2UipIzXYb4ZK6fnU/+ccuMAwi9nYzQgtMIpSo+9jpixFvxPXocXKbX673ZwuEots/jEhJagZKJJEkyjiCIBIZhPBiGVZIkCcq0c44rr1y5cjKo96dMmXJOwkT/JGBq5zkS5XiezyIIQtaxco/Ho6dpWpWy8oz4i3UBmczzvJMkSa/CsT1YOERacRsuIdjSvAqCcBzH8Y6RmPf2XgccBdfpdF3Bm1VtXwVBKOd5PrE1Ba0cSw05RJjaPkZrrajtT3spByQrQqhZjfI/XC9b2BjAMCysRLNqcARbEHhOSiroaCuy5WxEgQqe47hajuPgCw/sToxVVVUH3nnnHVXfA2pwacsymoK3LdHW2tIQ0BDQENAQ0BDQEPh/hcB9990Xo9fre0uDXrx48fyRI0cu7NatmyzisbgYPfzdd7clVlQEJ+D69/8iMSammImLq6MNBpeOooRyhIhKk8l5AsOwKhzHq0iSrMRxXDE5BH0uLy83rV+//rrMzMy9x48fvzI+Pv4wWDJUV1cPys3NXVtUVDQ0Pj7+APhU6nTZE3ftmlGM0HUN/onWxo5dHNe1a+FimqbPUUIqWQgvvvjiSwaDoeSOO+5YJLccJEApK+OWvffe862qHydMWNjHYLDjokjhp071rj98eGhpc3OcSynB608imkiruKDrWruVrzTOOTGLrGYqvL9zXxY3iXm6y8dNwWKTdJmCEsJRLg4QN3ToyoSMjN/TRBGn7PZkbu3ae/darZXmMWP+0+3DD58JmfwvWFt//vPfc9PS2DE4jkNG8oi+U/yP3IWWgxO8EkHrFOwYYA0EL+AKJYDABbJ2U+1H9N05Lzb/p/B+09y8tx3NvB2bd2SK5akuHzbtb9pGFjoPEINix7JfVy7VQ5w/WQz1+BO8I8cs6V4zLKbxtw7DSr142OsI2DlB5hgeeZpx9PT6Hsg9g0QeB2FgGmjw4MXJRaLz7zN2ocwurb9Ibnw3CVniWPTz1wmo20B797LdGe5jNHbyxF+PILQsGaH5qgje0aMXx3brduoVvV7v9dAORRrAxgjHcYcpiurhP+crV66cQtN045QpU9ZLPwdCkSRJPNJzr2RdS7H+Cq1Q5T0ej5OiKDhBkRKOVyq0A0egcRxv8Hg86W2tlAs1znDuR5MM9Hg8JTRNZ4TTvz9KWUgcCJsqFEV5Pe/VXGCZAIRZKJuTUHMW6r6avklloll3OP26UGXBFgDa9vfsVdoXUICrfabAmgtnU0FpX0PFR3N9BBK8gf+Hz4/vWX/me9t3gZXKwoUL25wAD4VVJO5H9JexSHRIq0NDQENAQ0BDQENAQ0BD4GJBwJ/gPXz4cPyGDRseueeeex5WMr6iIvGFTz99rNnttniPIEvXoEEfJ/Xt+/3POp3uZzh+RtN0xJNQlZWVmTds2HBtcnLy70ePHp2i1+srRFHEXS5XRufOnd87ceLEpM6dO384ZsyYveXl6KlPPumR4HDAUemp3uNwcA0Y8EnSpZduWW00GkOqllvDZfHixf/CcZybPXv2PLn4QWbrqiq0ZuXKRWf741+2e/cfMnJzd5u/+eaBw3FxJYY+fb5JT0w8HVtTk+VOSCi2fPDBv7aFaktS8D5+5HrLsPjJHlCCSmV2Vb0es6rqPezprt80gCJU+nmwWCAklRCOofoV7H5u7q7kU6f6eb2XO3f+KbtLl59MX3318EGldU2d+mh2ZiZ7NRw/lqOgUVp/RUXz+++8s9jnWxyc4P2q6k0aSN1XTs0xSQpeCUOJ4AU84d9S+0AKt0TwDogZzQAhDAS8FO9P8E64elHfAyP7nCpM7n7+50wieLm/4khgMSSKCGE4Qvi/BfT4jQeQyXpOkpezeLBuPOXI59k2R1EcmZDE1h0+KaYcrzAkx1zpWfdtRR1CAx0IQWK3/32e5GKZknLUPGbMa7jRyC63Wq0/MQxjYFm2Wa/XVxIE0VVuPRC3cuXKaQaDofb666/fqKRcW8XyPK8jCEJx8rhI9Q/aRwhBHxQp4SPVfiTVu3LUoOH0G0jPNvQDDaerESkbalMlVCOiKKZxHFckxwO3NSVttFW2sG7aw2ZPKDxD3YfvM0jOpdPpYLcLSFrgy0JuZAGRiGFYIs/zUKY6MLFXqHbhfiSIUEheiRBqVKMaltNHtTE+a4SQOKqtXyoX+PsIx3GWYD7f8Lvh888/3+a5EcIdn5zyGsErByUtRkNAQ0BDQENAQ0BDQENAJQJz584dBkXffffdyRzHWW+99da3lVRVWoru2LJlapfTp3s3+Je7/voXUzMyil7W6/Veb9JoXWDRYLfbU6H+3NzcvS6XS19RUdHV4/HQHo8ns2fPnp9CsjWr1dqpunrgVXv2nNYh9GQxQukMQnoRfHinTPmXKS0NmxNuH1977bW5LMsm3nvvvQ8oqauqin1z2bJF5yg4oPz06XMLVq9+7jwSt2fPdan79o05x7KhpfaA4E3OajRJ1gAQJyl115X+M+bZonle309J1ZtruIQPFhtI8IYiHJWMP1hsUtLJpCFDVmd+9tk/ZPvvQj1A7mZn81Mk9aN/khNfohokh4xoqf92u330sWP5MzduvOPImRj5Fg0QLamjpTmQ2pF+HsyiYVb2wuZNNZ/Q2cZu/Nrq5XR302AObBoqi2zNkgfv1BseG/TN6Bt/c+hbSJL21ue5aFdeEhLzMAS5gojfRTSooRLdMqqwpbGmHPw4p/fQ7MS4nBQMEaRYu3mL/ujb67FTW9NLEDphRGhaJUK31/gr4uXOe6dO2xJ69VoXm55un2cwGM6q59WQCCtWrJhuNpsrJ02a9J3c9qMdF44nptQ3wALDMN6nsjSFY7XA87yRIIiIWLEoxU7NnLbURiTrCtZGqKRISsfe3uPDUWLC2FiWTcVxvEwOeRpqsy2aJO8ffV7VrnvY3AFiFzZ4RFEsVbvRpLZ92NwBtS6GYWZRFKsRQsUUReW2x8+F75kNvx9ENemmnLHDM3/BggXb5cT+0WI0gvePNmNafzUENAQ0BDQENAQ0BP5QCADBu2TJEq9q984771ygtPNFRdiy1av/fTqw3J///HRqWlrjPyiKkmX3oLRdKf748eO2devWzTYajSUulysLx3FGp9NVOhyOrjqd7rTFYqnmOA6OxuPJyZ1G7N3LmRAaX42QUUAowwOWDSkpp0xjxrxdpSS5W0v9ffPNN+9yOBw95syZc6fcMRUVoVnff39brr/VxZAh73UVRcK9bdufWyTg5NQPBK85vdgsKUPB81VS6J5oXGfCCAv3l5zFTQeatpHLi5803p39YvP8E7ebwSbAPzbfUsBJFg1yCEc5fQsVM2DAZ5e63dbTvXtvsNTUpFevXXtPUKWzVM+0aY/mZGcLN/kTYZJ60P8FNRwiAQjerVsnTty/f6Tv+KR8ghdwzzF04yQFr7+frjQGIHpzjD14f6U1/AysHqo8pQRYNSwrnmeckHy721hdYAeCV6dz6K6d/GyfNdfM/uWhzqbUNANBB2LrOfm7iatg9HwTohCPMCIGZ6hMo1OX2emsgti/jMizmL7uYFJKv0swoamRRCQl4piIlW/YRtQdFZoFoZGqqoppevVVVBpoexJqXuF+Sspx86hRr6GYGH6x0WgslsqAH6EoiuAde96GR0v1rlix4gaz2Vw+adKk7+W0He0YtWRIa/2CF34gyMBDkqZpxUn8fEfpcYqiVNnhhINZOJ83/3YjVU9LY4GNwAuBTzjYqi3r87uG72YXTdOd5NYDCkxBEOxgmQ0erhRFgTI8IhsH0fjcSOOK9tqRi5/SOFAeC4IgKiEdgcyG8fr8ymG+XGqJXeiv2nkJprYPRfIrxSfS8VLCufagMK6oqNh+MfrwagRvpFetVp+GgIaAhoCGgIaAhoCGgB8CWVlZj9jt9oI77rjjRaXANDc39z5ypMvsDRvuOkvQSHXMnPlIdmoqfqvSOpXGSzYN2dnZuzEMExiGIcrLyy9pbGzsBy9GZrP56IwZM5bBkcbly5cvYNmOeXV1P+470846G5wWhCPmXbtuNg8evGFfSoqwUmkfAuOBcKqpqRn1wAMPzAxVl9PpTDpypNPc9etnN0qxSUkn4y6//J2cjz765+5Q5UPdD5ZkTfKCnRo3jNbpct06XQe3vz0AELtSvf6+sf4/a41wDNUnufdttuqOV1yxNDk3t3pGfT190/79gzuXll7S0NCQ7A60BJk+/bHczEz+xkCVo6Sk9FfthnPMO1yCV7LJkAj1aWkPuj4oW2T4Z+ePmsAmI9AeQ5qXhzu95VhW9KQxGMGbmFgYe8VVS3M/HHPX7uUDYvI6mIhzCUCRR2xNOU0lZnj4pnoSYRgiTDEcU35Sr0vO8oA697w5EXlEOCoslsxkTPB4cCgj8hzWeOQkxtSbPKLoxoqK4hv/+tfDpdJnSO68SnEDB36SnJBQJMbEVNCiSBTpdPzJ1FT8PSAjBUEwYhjmPRUAL9u+5GtesoMkSfCXlY4ng0XDzVartfi6667bpLQPkY7nOA4HEoOm6ai9x4LnKRC9ShMEAWaiKMJnG/5IKjXvv5UQSEoxixSpE6l6Wup/S8ellY63vcdLhB3YUfg+XzGh+gze0DiOOzAM641hmPf73kc8npPwMFQ9rd1XSyTKbVNp/UBgA1kKSQvlthHJON8zD5OjjoZ2fZ7K9TiOx0bKZoTjOEja6PWOl3txHEeKouj2bUZ5TwhJV7Q/w3L7GCpO6VoJVZ+a+xerD2/UvhjVgKyV0RDQENAQ0BDQENAQ0BC42BDo3bv3DadOnbpBjXoXsIBEa9XV6Wn79o1hJQWqxVJFX3fd81xqKv5EW+AFNg3x8fFVQ4YMOQ7/djqdVpIk3Xa7PZfjOBPDMBZRFGmGYdIslrjMuroZ5QiNrUcIExF6OxmhBd4kUUOGrDLl5+/7JiYG3xxuv99///3xJSUlMx566KGprdUVTL3bo8eHXePjS8TNm+f4bADU9wYIXmfiNiuoc4FEhJqkZF0fFD9qvTxusmdkyl3NUtKvqWlzXMFiwU8WysohHNX39vyS+fn/TRk69NMvbDbbusZGZorLpcvmOCyD40iqsTGBralJJzt33m3KzBRuVtKuWkUXELwHDgy4Yffuq4sdjjgGoVHdz6yj9V4rEn9CvZlrxPwTo0mJ16qZElyyxJCSr71b+oyXlA20bvAnfCUbh0CLhtzc3en5V34b8+Xo2373J3ibmQbsie+nW27p/ZizC5FNAMErNNuJ6uZS7KGt08xzus1jene52vXd6U+pf266yeJtP/ta5unhHzRVNRfjd311WUyVswxbOGa5MKLjRHHdvvexVXtex5/JfdetxzgfwZt9EKG5mQj9vQyhmOBevjImJj6+2Nijx3/Tunf/dRXMtYwiZ0PeeeedmRaL5cTEiRO3yiVDlNSvJBZIVCCg2+pSu44D++dnKRFxsjdSpE60FbYMw8DpD/Arvmgv/7lgWfaU3OPyfqQwHy11Y6TWckuTB2MHuwJRFOPA+gTDMJcoigz8gX/zPO+BjUBQKeM4DonI6uHnF2IxKCEYgdhlGAaU2JZwEzMGeS5UURSVJBcDSCgJeLbk961kXHLbjFacpOaFjQxoQ67fcaT6c7H68GoEb6RWiFaPhoCGgIaAhoCGgIaAhkAQBEaPHt1ry5YtK+6999771ALkdDo7Vlcbr6qtzcjat280h+MMfuWVq45mZAhvqK1TSbnGxkZy06ZNg9xud2xlZeUgnU5XS5Kko6mpqZvFYjnc1NTUMz4+fovT6UynaWMXghhpKyvLcyD0JztCy5IRmu8leKHNsWMXx3XtWriYpumzvqBK+uIf++WXX156+PDhRx5++OGJweo4X73rxhFaE5uY+GWOwdCAioruOKnm+Lt/WxLhKJGDcO+Mz+s89+n6T2wPnLwfr2bKsURdhvBaj22NoN49P/Z/icDkEI5q8QpWzp/g9b8PL+EcxyXzPJ+iNkGe5MkLL25KSIvKSu42pxPvdepUYeKBA7/YnE4Lg9AThTBXy5cTHTp0QIqP0KvBTEqydu21/x7q7kLUr+074yzBCwTtrK8vtznZJmzByC/sXXV5GK4zCM2sHT20aaqlqOkI8WzBe82pKZcw/9n+kGnun153mHQx4nNb/2Ke0PkWd2VzCV5Yf5AYFDeQ+PbESt3sHnP5ebsexG9PvUXMJf7kEQQnXlSU0PiXv6QcQujvmQjNDYvghfG3NNehsFm2bNnN8fHxJyZMmLCF4ziBpulzVGOhykfqPpwe0Ol0qkluNf2IBmESjTojQfJGW2EbbsIxNfPXlmUCFaFK5kRaE+GuDbDMIUmyxWRWvmRXXtV+W2IjtQUbNARBZIFfrZpEZOH0WekmC8uysGEL9gtW8LkNp+2WyirZBIA6QL0bSvEc7hqKxjjbY50Xqw+vRvC2x9Wm9UlDQENAQ0BDQENAQ+CiQWDu3Lk5L7/88ucTJ058PDs726vwVHs5nc7cmhrT1W63oVdCQsnrcXFxO9TWpabc8ePH4zZs2DArOTl5W3JycklhYWFPl8sVa7fbh3Tv3v3l4uLiITiOs/37jx6ybh2GITSmHiE4nj71HG/XqVPnpWZluR6MRNb5zZs3d96+ffuLd9xxxzU2m+2co57nq3eXJiJURMfFbU+lqHqssvKKCoT6OhCa1qr3bGtYBbNoOBPPYA7HTzaaznFRVK5HDd6BZSTCMRJ1SXVceumanN69N69RqupU0gclRIdULyjFExMT3cePFz1WXZ2DGObh02BVsHz51Ni2JngnT543tKZrYuUP+ZOOSQrer44spXskX8q9sv0h0y19/uHskTSY4+qrdMv3zdc7uSasyF2Ebun/ZHOlswT/tXSjbmfZd1R1cykuKXi/O/mhrrDhIDEwZTj39b5XTf0SL+O2Vqwjn8h6FBN4GycInHjGouFQKUJ2r82JEsyDxQLBW1Dw8UmKorwWKmazeb2cOpctW3ZrfHz8kWuuueYniI+2EjBYn0BdKggCE01rhhba5cJJGtgSvqGIODnz4h+j5jMW2AYc+cZx/Hw7EaWdCRIPar0LuTkQgSG0WkUwL1c5ZJxUqfSZigQ5JwfrSKwXNZi2FckPOMLGos9qRZFNChC7GIaxQOyGk3hRDj4ej6eEpumMwFiwrhAEwUEQRAPP8105jivmOM6N4zhpMBi8SW9buyKxjoLVL3lLcxwn6nS69DNOIl7f8qBWEdKGgvRc8c2HZAvk/X0tGs/XUPhI9y9GH16N4JU7+1qchoCGgIaAhoCGgIaAhoAKBO67776Y5cuXr+7evfsXl19+ediWANAFp9OZ6Xa718bFxfVQ0SXVRcrLy02ffPLJfcnJydtTU1OLGYbBDx06NN7hcAyOj4/foNPp6uGlNjY2uX9RkdjV5brvFEI31yJEnEMaDB26Kr5v3x3vGY3GiBDUR48ejf3000/fHz9+/M35+fne5FwOh2PgsWNdpv3Pe7cZR2hWB4RmVCUkvNQZoSKipiavAaEKGqGvDyIUp8oHsCWCVxSbcadzp0Wny3K3R4IXknD16rVel5BQUpqZiRQn/1O9iGQUhHW2fv366/Lz80v37Dn2kMNhFlyu5w8jtDLp7bffwDt2NJ6X5ExGtYpDJEJ99OhXspsKaHxbtwmnglo0AMGbXMABabvp5Cf0I0NebZ63eYYZiF9Q6i75da7ptQmbG5NMmcLj302zDMu9zpOffCkHCmAgff/W6UF2S+0mPMfaiV9b+L7uEnNv8ansZ/nKItp11111JxGa2BD4GVI8GF+B/PyNKfDP7Ox9puzsU0ssFsvPoepatmzZbQkJCYeuvvrqbRAbLfKgtX6Ab3BbK/58YxWi5Z+r1AM01DxJCkUcBwEnofg9n+f5LIIgikK1E+q+L1md6Dty7fVzbk1VGqq+P8L9YISpnM9JYLlIEK9yVLoXsRnzAAAgAElEQVSRaEfNvHg8nmqaphPVlFVSRo0PvMvlcgERqSbJopK++cdyHOchSbJNvs8C+8gwDPiw2+USrP72OME2+WDTykfk4vC3XJV44OdEzudGLd6B5S5GH17FD/5IganVoyGgIaAhoCGgIaAhoCHw/wEBIHjXrFmzCDJh33jjjZ9GYsySJ5wcJUck2pPqgIRra9eunURRlFMQBL0gCJROp6urrKwsiImJ2WexWGrBhk8QhKSMjIGjf/7548PB2p88+emkrKzGxymKCluV6F///Pnzv+7Xr9/c3r1HXlNampK0du09fvVXkwjNzkVoXH1y8oZso7EBnTr14BGE7u2E0KxShO6oUoNVSwSvINgJl2uPWafLbHcE7+jRr8YBsRsf7/zUaDQeVzPuaJaREvvl5OTs3L9//zwcx400PcZTU1Mj9u+/psRmS4yKyjBwTHY74n79FTmvu+7pDqf75zK7Og4vaY3gBfJ2y+nPznqMJprShRt7PuysdVXgt/V90us1+fbuJ70JdW7r84SLa6imeIedXHHkZZ0bZ8Vavh491vFu8oUDy9ix8VM5c93o+ltvpY9FA+vx45+Pz8srWmg0Gs9L4BjY3rJly/6SnJy8f/z48dvhXlsreHme14WTpV4Ofq15+0rEaTClmpy6W4sJpvyMUJ1gZaHI7xf8PXEcV/1MlohF6L8/uQNjVEM4h4tDW5UPRkjJJamCELxthtWFIHkFQcjFcfxUW8wNEI5y7GQAB1+ytzYnWnmeN8Lvhm2Bh9QGbJbxPB9LUVSN73kOm9uQFFJK/oqDghm8fimK8nrHC4IAnsnN0iab3PUtd1wXiuS9GH14NYJX7qrT4jQENAQ0BDQENAQ0BDQEVCIwd+7cYa+88srTcXFxO6dPn/6FymrOFov0L9dK+gNH5y0WS019fX0Kx3FGu92e7nA4UiiKYsAbThRFeFHgevQYGF9Z+VTssWODvS8R0mU21+muvXYhlZ6OHlbSrtzY559//usuXW5mDhx4c++5ZUDB+9cOCCWzNJ0i5uV9k37w4IRTCP1sQyjbhdC8UjVJrAYMQEarFZ2X9Ynnd5o8nsXpJDmiTqebcQ4GcscSGCcRjmrLQ7lRo16J7dTp8BcWi+WHcOqJdllYZ3a7PbWurm6gxWIxGwxzzIWFTSxCPZojYVegpP833PBIl329Bzbuzy6oaI3gleo8m3ytzz+cSeZMYd530y1PDV/dZKIs4oPrrrJe3+Nu1+W2PyHB48Krm8vwp/fNoe/v/A929ckluntyH0BvFq7irkq502msHmq/5RYUtld1sLFOn/5IZlYWfrscHJYuXfq31NTU38aPH39Wca/Uz1JOO8FiwJpBFEUhmt674O1LEARFEIRbTj/9lWqRUPcGHqmX/g8qOLnqumD95jiuhiTJBDljghglRLqUIAn6yDAMWDtgLWFxIYhEuWNWG9fa+lfy/ey/WaKkXGv9lrsB09bzIoqiTRAESCLnUIt7pMtFCnO1/ZIIb7/1BFUp2phR0rYoigZIgofjeGmockB6O53OcpqmcwmCMGEY1iiV8e9vOM8ov/rOs8Jpi7m5GH14NYI31MrW7msIaAhoCGgIaAhoCGgIhIkAqHgpisr58MMPZ9TW1g6YPXv242FWecGKQ8K1jz766GaKotwGgwGOWzpOnTo10Ww2H83Ly/sJwzCxoqIiu66ubsTll99j/eqrp8++SMTHFxs7d96W2KPHrs3x8cSKaAzC5XKNfu219x5k2bsLEZpXcm4bryUj9HU8QjbGaCyMSUwk0OnTd51CaK8xEkmszm3r01iEns1GaGIVQo+VRWOsSusEW4YrrlhWmJ0tvqq0bFvHHz9+3LZu3brZDMPkkiRptVpv5CsqppYhtDwJoQVnk/ZFu18WSxV99dUL0ko75JCb8icdW9bX3DHPQhkQhiN/IhcsGqS+BP4crBv+uekmrxIKPHifKnjb6S46YiRMVu6ZvXPoy9LGs6MTLyfe3L+YXFn+NtbdNJhbM+J7D+8x8D/8gFQrKlvCRqdrojp23Ofp1i1rM8Q4nc6ad95559uW4pcuXXpHWlrarnHjxv0aLCZaRBEQr0AeYBgWEQ/rlsbH83w8QRC1atZSJMcOhAaohP3tDKREhQihGpfLBc8zM5AtNE2bEEImURQhARTYV8RgGGYURRFOV9gBM5Zly3Acj4VxySFhokUMAlEUbS9TNXMXjTJKSalIJVfzH4uaNSl37sPBjGXZBEk1qraeUJ6ucta51Lbb7bbr9XpQpl6wS7JFUbpu5HQ40KoDFPqiKMLzI2wbFv/2I9F3v+fcOc+qaJ6e8FsHe1566aUGOZj+EWI0gvePMEtaHzUENAQ0BDQENAQ0BC4KBIDo3bBhw3VFRUW3z549+9E/4qAkf9Ts7OxdQOba7faYEydO3ITjuDMxMXErTdPNgiCg4uLiqWPG3FTpdA7MMBqbXDZblQ7DiGKdjj2ZkEC+G62xcxxnKi42vrhmzXvpCI2tQuiVwv+15cYRujcbIbBrEPG8PIORJPOajhzpUReeKnS9FaEdFoQOmhB6/+iZ9lbEI7QwG6HHC8OrO7JITZv2WIecHGFmZGuVV5vcI7NQm2TT0NjY2JOm6fj4+CexEyd61SK0LBmh+W1G8Obm7sodPHJZApVQ6Tz1W4X1jr/MQcmde7OYTi+QtgQWITgJjyEgfOVebHUJzZSf1us79GgWXA6CravUGSgKd9U7cINhQCOGGYW8PGTCMCQeP44ifnxXp7NTSUn1TYmJcd4XfafTWfzSSy8taan/S5cunZWenv7L2LFjdwWLUUMoycGKZVkDRVFea4twL57nzYIgkIIg1MOJY51OB0m/oFqYuHQMw9wEQcARbZcgCC65lhDRGnu442VZtpmiKCCBvZccv1+5RI3SMSv53Ic77gtRPhwLikgmV/Oba8WJAeXOvVp8wRYA1KNq1bty+yc3DryAdTpd7IXeeIDnEkLIq4yV61mrdA4kohfDsCw5yl2l9fueL4rXXEvttDaHkT494et7xfPPg8f/xXFpBO/FMY/aKDQENAQ0BDQENAQ0BP5ACKSnp4OCN/Wmm2768A/UbW9XJeKtY8eOv8D/GxsbzYcPH/4bvChZrdbtRqOxChRbdXV1g8aMGfNcZmZmL4RQiV6vD+n1GSksPB5P9vHj6fd/9dWKHIQucSD0vp+PKZC8SxMROmhAiEJDhjSkHDny6O81NV2a5Ld/aU+EKmmE6imEnCRCRg6hWBYhyEDvIRAq/gWhJUkIPdYRoTpvYqr2ck2b9linnBzhxrbuj5qkN2DTUFhYeDVJko5rrvlLRkVFcfKRI90dRUXzouYbnJ29J+b06d5eNQ9BsLqBAz/r3uGapZ6tBza6uTqCfvZvS+K7ZPbBmo2JLr7ZQeB6g4BEhDCKEnC9ScANZmB8W75EHrFVpTRnb6AwHBMRhiHCEsuJlcVGgcVFvX5QI0KU6E/wNnON2BNHJ1tuyXzS2cNSwMH/Hzw4xnqweTtpIq3igq5r7fDz72rW6P55bJpXKTwj/R/O27KedlV5ivFZBwps1UwJ/kSnD5qGJ0xlIO6L6gXGVSNWnc5KSq8MRfC+9dZbs7Ozs38aNWrUby0NTCnpF2r98Tyv53mebcmaAdS94AcJqlWO47zcCChbeZ53YRjGw1FwiRz2kShxSpRrSkjJSI89FDZy7vM8n0wQRKV/bCi/XzkqTjVjlVOvnDG1h5hgCczUYCKNxel0AjHm/a8S9WmrjxgViuloz5EoirRaJb5c0lbCBOKlBH/BSFPIYQC/r+A4DuRqm19+yRC9XBxsNMnxCg63oyzLNkmeuuHWFay80nlqrQ9y6oLnutoNg8C2Kyoqtr/zzjuyLHqigV0k69QI3kiiqdWlIaAhoCGgIaAhoCGgISADgVmzZplXrVr1Ybdu3b4cNmyYKuWAL1N5i76HMrqhOgSIt/j4+KohQ4Ych38XFxf3Bz4sOTn5gN1uz2QYxpaRkbF17Nix3iPdFyLBTmMjGnTwYJcpmze/mYOQlUVo3aFzB1xDIESgsWNX9igs7FV+6NDlspKs6fVXXeJ2/2pB6K5ihAY2ITTafm69mQMRsvEINREIJXoQ2hngBawa9rALTpv2WFZ2Nj/zQqiWlBBm0kDBDmTZsmXPwxJKT0//Kjk5ObGpad7QAwdGl4cNRpAKRo5+NT8ta7+R95gcFZV5elrvIK1Zx937Ut4qr9+BbHEDkP3xMa8nZ6DuNpcTRwzHicbOfZr45kaCKT9twCi9QCWmebzK3pbesoDgrSmnMZwQ2doqHRI4XI8QzrhZjCA6NZNkKgNdkwjebb8Xu4GgdQp2TCJy3y563JBj7MEDWXugaRv5deVS/a2ZTznnHZliearLh00mwipKhHClpxgvdB4gBsWOZSHu7pwXm6V7/RO7YhZLI1dWVkYuX/71T5mZaEEwXN988827c3Jyto4aNWpPS7iHQ3IF1ukjb4HgrUYIuA+akDvfoPolCMKAYZhOEAQzWBbAH4qiFB3BlTYkQO0bjCTyX8+RHLvccYYT1xp5EoroUzJWjuNiSZIExfRFcwUbvxwyKhgAEhEZaeWm2v749zHUOlA6oWA9An7NSstFI97j8ThpmjZGo245dQbOj5rNTzntBMa0hSVFJNYe9FvO+uN5viNBEBHZ7L2Ykq1pBK+aT4dWRkNAQ0BDQENAQ0BDQEMgTASmTZvW57PPPlt1//33zwqnKt9LIrwjttnvdUC8bdq0aZDb7Y6trq4eEBMT85sgCBTYI4iiiDmdztxx48YtysvLs6sh9sLBw79sYyMz/qefRozat+8/yWfUtj/v87+fkXEoaejQd7M/+ODZoN6iENut25akQ4cuq0JIRDfffH/vbdt+qigtLc2+9to/O44eLajesWNSEGJ43CVn2vn290iNJdx6pk17LCczk72WIIiYcOtSU97lcpUbDIZUpWX/85//PAbH6GfOnPmMKIrDfvzx2in794+sUFpPqHiTqc4wcfLTPRr//dKv+v0d4nCWwrmERrcrvsJ58m2UzNQinSkbubsk99ElZFv502+SuWY6Fuc4JBgNNJmQme3ZVYvZyUsubUQCj5H5QwKI///1gNv1nY0vOWrKo3g90VjlKTpRHu92j6ii6Tsqz6jAEZozB2UkJyPdB6feJEGd+8qpOSZQ8OYaLuGfO3GbGUjctdXLaUnBK/0cCFy4BzHw7/1N20h/gndAzGhmU+1H9NNdPvYq1gmCwY8d0zk++ODV+i5djv7HaDSe98L8xhtv3NuhQ4cfRo4cec7nxx9TJcRfqLlwu904juP1Op3OFipWzv1galY55eDZRZJk0KPTgZYHkRy/nL4FxjAMUw+KXUEQYuAzjuOwbxD6UpK9XukYLzSRFnr0yiMiSfBGa5NW6TwFQyFSRF0kvv8jMZ5oPauUrqCWyFzfswbsYgRBELzfAT4VMg5J0SKxUcJxnIckSbChCesKtTZC3ZfTuJw6fJ7CkCEz7KR9cOrsl19+2b5p06azXvpy+tkeY9rsRaA9Dl7rk4aAhoCGgIaAhoCGgIbAhULg5ptv1u/YsWN2VVVV39tvv/3NcPrhO3oLR5LJcOpRWvb48eNxW7Zsuapz584/Q1nIeA9vJydPnhw+atSoFdnZ2U1APIDXndK6IxVfUYFu//HHazodP/5yBkK/mxDad84x87FjX77Eaq2myso61f7++4iaurr0s56fI0a80SUmpixOEEin0Wg3fvLJYzt79pzRbffudcKdd9754NGjHR5at+5eUBm2+2vatMdyc3KEmy9UR+FYLEKogiCIrnL7AC95b7311pMQP2vWrGfsdvvorVsnTowGwduv/xcdu0xaiuwzvz6H4OSbEV70PkokLYjjnYiwdEVOaz5ybp+CemRMQxWN60yptks9zbmnRyV/XWKoRDc/fQp98Woamnh3GTJZz7dr8DTjqLpEh47tMRccXXuJI21vVUxFX9vR/Q+UVlQMP2tjsnw5yuvQAXlVZv4WDUDkgj1D/5gRDFgwgIJ3efGTxn92/qipmbdjgWpff4uGWdkLmzfVfEJnG7vxQA5DMrdF3dfZK4tszW+88WFdv35b1lgsFu9n2f9644037uvQocN3I0eO3N/S3EWChIGM5jzP20mSjIukylxKZCR33cmN8ychIjF+ue0GxkkJitQ8/4MQvAJFUUENpZWOkWXZUxRF5aodV3srB9+zHMcJgYpypbhI4/IRvKKaeWsNG7X98a9TjoJSzvxEQp0aCZLYv6+RwEfO2IPFyCEuA8tFaqMkUgSv73e9Vj131YxTzfrjOI4kSTJSpGzhc88955ezQe0sX9hyGsF7YfHXWtcQ0BDQENAQ0BDQEPh/jMDcuXNzli5d+u/U1NS948eP93rahnP5VGVipI98ttYnf7sGiPvvf//bg2EY/bhx43bC/8FLkyCIC+ptVlqKPb527V/NNTWLkhBam4TQiR3+Y0pNPWrr1WttTExMpc7tNjoOHx7GNTXFMt26/ZhSW5uJqqtz6ktKunuVuoMHP5KxY8ei1Dlz5kwsLSVfff/9Z8vCmbO2LHuhSV63271Hr9f3ljNm6QXxtdde+wfE+wjem7ZunVgQDYJ38tTHB7APv3aAS607L6lX8RoUr09DbO2PyMq5ECF6ENFchmhDKvJYO6Pm3NtR5f6rUgbFWPKxxCHj6k/+uNGUPehy5w/9b/qf/QrrxmMOPp1lFA+YcZEhkh0JtOPnLKKK9DTpCrNimuzdKpzOG04gRHjVW60RvJI6N4nOFIDABWuG6RmPON8qetS0qNt6Oyh4gQS+Pu0+F9g4SHiDtQNYPVR5SglQ9y4rnmeckHy721hdYP/44+cb8vKKFhqNxvO8st944405nTt3Xn/FFVe0qEgP54VeEASrIAiFOI4b5SpP5awhKQaUXjiO1ykpIzfWnwgL5s8qtx61cf64q5mDYH0OJPfUfq+oVU6rxSKa5SSFZbCTMmqTrPmIea9qE/oeaaI3XDwitZ7DJWhBXRnJDR/f7yV8W/6eJM2FGuJczec62NyDpzlBEGcMn8O85JDkvtNl6TiO06IoOuCP3OSVkk+xr5t4S5tOcF/t6aBACGCdzZ8//8cwobngxTWC94JPgdYBDQENAQ0BDQENAQ2B/68IDBs2jBw0aNDgl1566c0bb7xxTmJiYthEaKReBuTOiWTXwLKsURAE3GazVV9xxRW/QZZ6qAOyZ0MyJLn1RSuurEx4ac2aJ+wez6JUhN7IQKhse2BbKSnHzb16rTWmpJwwNjfHpNF0Mzp48Ira334bdwRi4f6wYW+f+OCD566dO3fu6KIi4ZlvvrmfaGxMCXveAvvSp883af36bbSsWvXMCZfLHBGFSkHB+/F9+257z2w2n0NwRwvzwHpBxduaRQTHcV6yQxTFsypCieCdMOEuT21tesb69XdFlKhLSjoZ16HDzvQOAzcg+9y3gypUeTfCy75AcY2/I5PIIixuELKDirdhJzLXbEM2yop4OgF5ksTcRJImRN7D4+n9Ytz6Xd3il/df5E2yZ/ttbm5u9w1JpmwRI1mOsu9h8eKvRzBiyRO8UBNP1def8iBUVY3QpNMQ3xLBC3YNQNRCDCh4IWHax2UvGW7Nesr5QdkiAyh5TaRNfPzI9ZZh8ZM9EsErEcEPd3rLsazoSWMgwbtx4yNMVhZ+e7C18Prrrz/YtWvXb4YNGxbgY31utO+FHuwBrJD8jGXZBhzHnZBcSRAEr9JdFMUyjuPiMQwzURRVJopiV/DLlfvir2at8jyvAyE0kAZAcEheoBLBI5EVkLQHx3Hw+zUIgqBjGOYITdPJvmeYPdhzTA1h09oYfKSawHEcS9M06/F4GCC9cRxPxDDsAMuyepIkoZ9mSM4USApKxAh4nirxLvYn86TvECAufYnsVJ0MkftdFC0vWjVrJViZ1sgsuWMMrBf8UMEH1p+4VFtXpMbZUj2RInrV9tMfF4ZhjDqdzqm2LqmcHIIy3Dak8n5kZatEZWvtBVsvavrX2kaFkvqU4AfPT1EUDfDM4nm+GcfxaqUbea09Z5X0JdQYeZ4/vHDhwohbQIVqN5L3NYI3kmhqdWkIaAhoCGgIaAhoCGgIKETgoYceStm6devEQ4cOXX3nnXcGTXKkpEpBEOBIbFFbk6p2ux1IGsFkMp1DRkb4CJ0SKM6JrahAD61bd1tSRUVHB0JvJCH0944I1XnJt8ALiFyIy8j4PaWk5JKzv+yPHv2aLTd3/5w333zzy6FDh96XlTVkxI8/Tu5eWNgn4omERox4w9yjx+FVDgd199KlC4pUD9yv4LXX/ispO7vmcb1eH1GSVEnfAjNf+7xDQeXDg4ImcN0CwQsWH337PmnbsAES24V/FRSs7h6XWEzbrNUGgWZcKKHG1XTP+yGTHTJ1iEA4QroYdHbDwlOHyMpvUaz9KDIiAWFxg1FjyljUgBPIu8GR+NL0guX5T21P3zWmT+7NOMI5jjC43IbmBlE8+mqa6C550WGoTrNWVuY1IvS0iNA9BxCK4VsjeMGyARS6B5u3k5IHr0T8vlv6jNfW4bK4SYzkswv/9yd8gSCGOMmioaaUYDZufOZAejr2r2DoLlmy5KFu3bp9pTYhZPgzFroGfw9LIHAZhoGkThisKfij0+l0gSpAibiC2kOp+aJB8gUbVSTJCqgfcPER2rLIJWgfyBQMA/jwsJJ4SviCpygQziRJ4oEKWD8ymQeiXxRFLwHP87zHhw94kDIXUt3a0pyoJWQ9Hk81RVFewktaA2pV0v5riOM4F0mS3s2faFwXiuiFdmFt8DwfS1FUTaTGdqHGo7b/wdaNmrpashpRUpcgCPCdXaqkjN9arwCCV0k+gNY+a5FM5gg2QQsWLDhv81/NOC9UGY3gvVDIa+1qCGgIaAhoCGgIaAhoCPgQePjhhwevWrVqBk3TjVOmTFkfDjA+tQR1oW0RpDGAKpMkSe8R1At1eTyevFOnkh/5/PNH/F5IvrUhNCUfIYesI3k+9e6x7GzxtUWLFn2Ul5f3+siRI8kffxw/Ze/esRG3aRg//uWETp0KnxdF0bp584i79uyZEFYbZnOd7uqrF1FZWeLDF2oeoF14qWYYBggbgyiKCaFe2P0UvB1Wr/63V90azjVuwvO9EoZ8zzn7Hi5355+MGNEdjPyV+ml77vqCXZ4f8K63kRjHejBRRJi9SS8ceTENuYpfbMYpk0BXWG12+1JPXNz1hQ0NnRtefdWWLnnwhjNeOWXLyirF779/+gBNY94XW7PZfM4zaMmSJY/k5+d/NnTo0KNy6mvrGJ8HOXiZBvWOjUR/YKMKwzAgJc5L6BPYfjgqObWkoZwxsixbRVFUkpzYSMSA9QZCiJTsMQKJJblj9Y/zzUM8JJSLRB9D1RFpcpdlWe+GIUVRKb7nIZDfEfHPj/TmQEvYqCFGYWMPyHs1ycLA5gnDsHhRFL0bnaE2Y0LNqf99uWtQSZ3RjA1cP+G0BScb1J6c4Hm+I0EQ5yXklNsfpb7CLc1ToM0J5KYL93uAZdkDzz//fMQ2EuRiEqk4jeCNFJJaPRoCGgIaAhoCGgIaAhoCKhG47777YsCb9JVXXvl3v3793rr00ktPqazKW4zjuDpIVBROHZEq215eoEDBW1mZlvHbb2OZMypeuA7qEeozAKFDvyDU4axXabCxZ2fviRk2bOWe1FTdihdeeOH1+Pj4rZMnT9516FDXv23ceCckEIvoNW3akwnp6Y7HOY4b9P334ydWV+c6/tdv5U116LAz7rLLPtydkkKsUF76wpWQCN5rrplVs3PnqPxDh67weiHDlZ//Xy9J4n/t3z+ixeOVGRmHkv404T+pTU8s2duWI4JEbSefNfRPvN4lmvKQSNXajKV7Gf7Uu2NwoelRB4ZjItu8m8zL/BH16GpiMaeBvmHadbqkpDSRY/UCw6SGnSW8tfGePImcL7ywsRliOnf+yZyeXv+U0Wg8+/K+ZMmSv/fs2fOjIUOGqH6hjybe0fDoDNZf8PLFMMwFfwLvB/qMqlHJRdruIbCPgJPT6Sw0mUwdozkfULcoijSQLcGwUtq2y+UCZWoTSZKZgiBQHMdVgb2B0nrUxAcjTdV+pwUmmvRZUwBfGRFOJpJJtORg5a+Al+JbIl9FUczCMEzxSZTWNlagTelzplZtHuk58MdNDREuB3cgeaUNAjnxLcXAZxTsc9TUIYpiCoZhYVkZAD5gMyPHSibYs7EV0hcEBZKoQDHhC5/ThQsX7lGDS3soE5GHSXsYiNYHDQENAQ0BDQENAQ0BDYE/MgJg1UAQRNeXXnpp8aBBg14Mh+Rt6xe9lnCP1guO2nl2u90dGxr0155L9LLgkPonhL79DaFhrRJpN974cGZGBnH74sWLn/V4PFn333//HadPm5776KMnz5KOavsWWG7mzLmZqanY7S6Xa3RZWewNFktj2bFjvcxbt870epkqvS60/67S/krx/knWiovRPw8cGGbdu3d0/ejRr8Z16PD7LoSQN+u1IAhOURT7u1ym4QhhlStXPn8eTqDeNf/l7XLngEMRn69Q4zu9GiWydhSLc4SVbLQamcT6yprN/UnB1QUTGJKIHXiivttjPxZL1g730O92SRU6mcV6nd7dkCy4XOlRI3mB4L3lFnQCVOqjRr3hSUsjvYnt/Obg0d69e68pKCg4EWqcbX0/2qRo4HhaI/eCKXflqnmBqIK2IkX2tTQPHMfVYBhWA9810ZorwIggCDpaNkFtZfvTAql01h9cKX4ej+eYTqfLBbsK+BOu0jCw/Qu9sSv5R7Ms6xJFEbxWeckvWk2StJZIPSBzYexADkq2H+H8zuPzyAVVtfcEgE8ViqR21CqG1W4EyFlXLMuGPP0Sqp5wrA1EUbRhGNYYqg059yWP4lA2LP5exvCVHypeajtwHkARLoqim2XZcoPBkBqsjyFeXsgAACAASURBVM8999wmOX1vjzEawdseZ0Xrk4aAhoCGgIaAhoCGwP9LBIDkxXG845IlS57Mzs7+7/jx41V5gbWH7OXwAislM2pvk+lP9K5de7fvmL5tCEL/OYTQjLPH9m22Mn1jY9rZBGrDhi2Pzc//7R2TybRn/vz53+Tm5i4eOHDq2C++eNjhcsUAUxyRy2isp66/fr4+LQ17ECqE/ur1+uOlpdiylSvV2RS0B/9dNeD4E7xQvqaGHVdXZ7vOYHAezcxELXpWl5WxS7dtm0JZLLXerOEmU70+s8ePqK3Vu9KYpURtzq0xmXR1HKW76eQx8OoV3QhDBEKE/qziyFukEzXAaMSsJF5lMXCrxuXu2P6Xg2rwk1PGbkfcr78ib+IiIM7j40tLsrLEhVJZmIM+ffqsCmfTSU4/lMTAkW/IeygIQqkgCPuam5s9BoMhXq/XJ7IsayUIIgEsaCG5GkKoMVKEWigVbDDlrhw1b1sT1T41slmNqjLUPMF4o0lUg6LXYDBEzWtWGl+gKht+rpa0Y1m2CTDx990NhaOK+7DWTSrKtcsigVi3hj0kIdPr9WAJoury2ax4vdXlEoetNRTtze1I/I4nimIahmGqrJ/CsXdoCTcpqSPYjEX6+SElABUEAWx26mHzIVBRL/VLEATHggULdqpaSO2gkEbwtoNJ0LqgIaAhoCGgIaAhoCGgISAhMGvWLLPFYum9fPnyO/V6fdX06dO/UIoOKBQutAdvNF4AlOIQKt7hcEzaseOy4Tt2TPb5OSZfitADhQg9XD5t2mO5BCEUSYpRqAt+lpMj3Pzhhx+OKioquunBBx+86fRp/P7Nm2/MKCvrZg/Vntz7CQmnTBMmvFGfkoI961+mslK4AyH32J07J5Tt3z9S9vHI9uK/K3f8/nGBBC/c83g8KTRNtzr+Kq7oBTahLhPR/FnivX7qxiNq+hDJMuDVm/TmpMENcz/5SW69lkfvG/DNp48csttToqbi9e/L4MEfZvfps+lDm822Dn7+6quvPt6vX7+VgwcP9qqlL+QFb+WiKMYQBIELguBS4iEZqePYkGk9lAI2mHLXp9IVIOkYYOhTCMI4IuLBqnReokXyRtsL1uVytai8U4pBa/HBrD+Ckb5y2lTqOSqnzsAYnuftBEGoJjnVtCm3DKhtwYOXoqhWN0J9n1EvR6VkUwaSY0HiLrn9iXZctDdsIrGeeJ43EgTh3dhTc6nd7AjVlh/ZrtheIVTdgfeBzBUEgcFxPFE6caBZNChFUYvXENAQ0BDQENAQ0BDQENAQaBUBIHnNZnPXNWvWTHe5XMm33nrrW0ohgxcqyDythABR2kaIl2MThmFeX8/2ernd7sxjxzLnfvPNHL8j+zkDjcZR9ddeG78PFKKgGK2qShpnNDaagdyFsfgTvHa7fcKmTZPGHTx4ZcSS/oDf75VXvn8kORl/PRA7sGwAT15/gtdiqaItlhraYqnXHTky5LzkIOC/e/nlq48mJ9OvSvWVl5ebCIIQkpKSzvMTbU/zFYzgDdW/Gq70vvqrvs/ydCqNyBHSUO2puZ/40rSC6vs+2CanrPXlG7ofXD+d37NnXJsQ1OBtPHTop1/4EbzzBg0atLx///6KPTTljK+lGCBt4AUcx/EGnucJHMdjlWReD1avRB6Eo9Lz9QkUxK1ecpS7oeqI9v1okLzRIn5awgLa4ziuGo5bg30DEJ1ADur1+hie5z0kSaqCMZJEdSTramkwF9qiIRTIoMzEcRxsXnKCxUaKFG0LrEONNdqfAR+WXsWx2isS6wV8fGEjJFp2LBLhr9YmQy42kBASNg5xHK/meb540aJFB+SWbW9xmoK3vc2I1h8NAQ0BDQENAQ0BDQENAYTQsGHDyIEDB/Zeu3btiNOnT4+YNWvWM0qBASUvQshCEIQq31al7fmrbxBChgtFLivpd3m5uHTFiueKzy3TrW96epxn0qT+j0KyqWCK0UWLFq3Mysp6b9y4cVX79/ebsXnzzWcTrV1zzbOZLpcVbdhwV0C9oXsGattevdam9+u343Oj0fh5YAkgeA8dyrsFx4kyo7HBYLHYKUHAawgCq9DrHdSePUNzt2+XFMnNOEKEiJBevOqqBQlJSeVfMEztth07dvRrbGzMEUURS0lJ+X348OG7dTqdV1XY3i6lBG8jU3tV/aBfRzn+tKfdZ8FWQvLaHr+n7+G9V9p37bwm6onOgOAtKPj459jY2HdhPbzyyitPXXrppUv79euneD23t/Uk9QfIJLCQASLQPyEPx3GVLfky+o8FCBZRFA1w5N7lch0zGAwpcGpBFEVQWZdSFJXk35avjagr0tTgHWmSN9rkVrAxgupOFEUBw7AsgiDOKt0lP1WO41iltg6BVhNq1Lu+JGEeDMOqcBxPjSY2Ho+nmqbpRDVroAVMzyEQwyXZeJ6HuSliGKYejuAHbtZECptIE7xqlP+RGktLc+nzHw5rqsETmqbpTmFVckZpbcUwjI1EQsWW+hJtPKV2GYZhdDpd2XPPPXfBT6uonReN4FWLnFZOQ0BDQENAQ0BDQENAQyDKCADJ269fv447d+689Jdffrn/vvvuu0dpk0A6YBiWLopitf+Lr9J65MRH+sVKTpvhxpSWonnffjvLWFubec5RxdjY7P4INf32t7/97YlgbUgq3rvvvvuB48eTn/zqq0cqgRgzm2v1HTrsOSSKWNfVq+X75RYUfBCblnaMtFicHEXx++PiiLdbIhSam5svA9Ie/lAUdZbIBEXyyZMZj3755V1VCK2JRaiBRAgIrAwPQuPsHTo8kYNh6+m6urKPrVarJy0t7TBkpXe5XMZx48b9Gi6W0SivhOB1Op2XVGftv6fhuh/KCT1ql4S1P0axK8f28nQtlJ30zfruhI7OXwdZP//kH7ujgbV/nZIXb0JC82fLli2bUVBQ8Ebfvn1LI92uRJ6c4QnOtS6ItA+jnL635Msop6wU05pPr3+iIEjqJHl1Sn7lPsIZkq0RStoMNxbIakEQylmWLaQoCix+ukrPc6X+pu3xe0CprUOwMaghmfzrUVNeybxCAj2SJMF7OiJXkORUXsJXztqEccPnWVLKsyxbQVFUitSxwP/DzyOFjxoiPhRggYnY5MRHOomef5t2u/2w1WoNK1Eiy7JV/htRocbU2n3YJIL7OI6fzWEQTn2BZX0nL2A9eRPhRevyqZrtGsEbLYS1ejUENAQ0BDQENAQ0BDQENATQAw880PWtt95a3L1790+HDRt2WCkkoDZDCGVhGMZHI6mO1J/2+GIfCqv6euae776b3PH48cG1UmyvXusSBw7cuP7999/sLwgCec899zwWrB5JxTto0JTryss7ubp2/fUgKJQsFsu60lJ0x5YtU7ucPt37rLK3pb6MHv2aLTd3/4d6vf6oXq8/+4Kk5oW3slJcvnx5NwdCeW6EhnqVbN27P5rJMJus2dk5VXZ7cVNBQb/7vvrqq4kMwximTZv2+apVq6aNGzfu88TExLMJ5ULh1lb35RK89fX1cUdLDy6rGri1TBQQpk9FnpRxqAEn2h/Ra9napwthN+nJ00moZtane5VgaXvyzn6bv51dXFLS3c9WREkN8mNTUo6be/Var9u9e37ygAH59/fs2bNcfunQkXC8F8MwSITW7q5wCQsg2zAMqwnl1dteBi4IQjqO414CH0huhmFcOp0uCcg8pcrQaCdZU4MZEIrg0SrX4qMFgldQSjBJ9ah5lisdJ8yb3PHJqVtNn6EPvk2CfFg7UAd4nJIkyQT2jeO4WJZlD/4fe98BJlV5tn369C2zfem4CgoWooiBqCBSXGOLqAlqbKBCCE0WyPfF5Iv5/j/ICmIJomAsQAxqIiKIIOpixIKoRAFBetteZ3baqf/1TObwH4eZOX12ie+5Li6Uecvz3u8578y53/u9H7jPIB49nruZ4k94XQMRbamYUY+9C8/zYA3i0IKzkTJWkLNW+PgqY4c10y6CF/pJnLoA5bel85o0hjpBEFoWLVrU7U8ApbtvbAPHyI2K6iAEEAIIAYQAQgAhgBBACJyOQGFh4SiWZf/biE2DsjVJkkBBA4pe27w0zySSt74eq2poKOu5ceP0OKlaUHDc3avXbv/gwVtbevbE5sO/LVu2bE4kEuk5a9asmckz8+STTy50OBwnKyvvdxMEN6BHDybu0QtXKBS6aOfOSyb985+/PM0eA5S+FMURvXrtzy8u3o9Fo94Pe/bEnk5178diMcnhcGj+zX7wYPQPb70V7h+N3tyIYQR2xRX/yKPp7z7Ztm3b0HPOOWd5Y2Pjuf369dvW3Nzcr6Gh4cfjxo178uOPP75m/Pjxb57JBO+6deuGVwzqN1N8YsNuwLHhAyxXCGBk+Q2YLYoiLesU2ZTrZE4Webjitghf3vJvhThHMiWPT7yM7VPfoDfpm/vzc4v5l3/eb8u7D+wOBEqyknANQi4r6/fjiy8efNfgwYMt85mGY73wmNjl3ahlftTKmD16DEpesMkhCKKEIAhWEIQIHGPWOmZZ3atFMak2Fvhcbk8uq7CnIMA+gCTJlPMLOBAEoTmJpBFiUEv8ZsrAWDmOg/uNgeR2apgqVaBm5kHGwip/2UwYGCV4YXxw5B9seuBvOfmfnUSaPA5BEErS3Xdm5tsOFS/EA/eRrLZPFx9siDAMk4/juDHzZw0D1+oDrtZUJgJerW6qz7UkoDTSrlwnYblim9VNJBKBNXrfkiVLVDfmzYzDzrqafyzaGQRqGyGAEEAIIAQQAggBhABCID0CVVVVFz399NPPn3feeS+PGTNGl+IvudWEMg28Iy0/bi2TCGovz91lrpuboy/t2XNZJDe3jvX765wMQzVJEru/tJR6URnjihUrJgcCgUtnz549WfnvixYt+ktJScn6a665sY8gYHnFxd7fKz8/dgz/S7JNw6hRz+cPHPjFlxRFxRWYHo/nnUx4pMrknqn8kSOtD27ZsvOnzc0/biwqOu4uLT38DUGIb+/du3fSgAEDXmhqajrL5XLVkyRJNzQ0XNarV6/NkGytsrJyR3eZF2UcWhS8kDBu69atkwf+tHhwx8jt8Rcz8Gc4/gpWct7D2FFHMZYxc7sd4/Z8eIE/d8dFAYpz7eKoSD9R4vtx/o4IVhQiHQd7l0f7HjvadmON7iRwOUtuPw9rLPKw4RypqbFfaGvN3d/aEb/c5s9//t/91q1bUjd69OjHBw0alFI1nPCj7QEnBHieP0ySJGS0LxNFkUvlw53wfI2TnXbGbkXbdiQR0uufKROMSkIWx/FciqKCWsZohqCMP0s6lNbdkdyFMfA875PxUhLdShsBGctkBagZslAxd6fsCrTMmZEyegne7rAZK0kSnCyybcNZ9tqWJAl+lsCGS5x0hbUK/LNFUfxKj8o+FosxDoeDTTc/oBQHYtdKq4x0fcF9SVEUYYaIhw0oWK/1KtzTxSRvauE4ToiieIIgiAJI9qt1U0vLfZ/qvgUsEsQ7IUmSl2GY71luaWk3USY/EAi8u3Tp0qxtoOqITVNRRPBqggkVQgggBBACCAGEAEIAIdB1CMycOTOPpum+zz///O+8Xu/RiRMnvmkmmoTfYo4dyhkzcXVF3Wg0+mNRFPc4HI7WTMT0ypUrb21oaLh+zpw5d8hxLly48B9Dhgz5/ZgxY75JFTvYNPzrXyMv+vrrcfGj7Q5HhLzjjt/3Kioi79E6Vr3KL1Cy0nTeXXl5Q5x9+niP7dtX87fDhw8PDoVCFTk5OUcdDkdLKBQqjMViJWA/cfbZZ28eNWrUV2dykrXa2lrv5s2bb7p45PmDQiO/zIsVtnR2JcFbtPzGYk9H2dteJneDcp7BIxnDsJ5Op/OTdrHx/qYr/1kRG7I/pPVeUJZjjhV5vTUX92n+aDT19vo5pjZ9kvsHhTn826BBH7j69hXvfvLJJx8dM2ZM9bnnntsMhEBi0yFurQDkH0EQ7mQ1rsIWppHjOGBXvuzo6OBdLleBw+H4CY7jIWgHiJdE/z5JkiCxDSRn9EiSFIbPE58F4cgzEBHw//CCT9N0B8uyneFwmPL5fB4gPEFgB6QNHMU3gmm6OlaTljwPSecJUAJ+L4mVnpgT+JaqbdQZIfHg6DaQyQzDHBVFMQ+O1mvF1CyZrAcDPWU5jqNpmk650SOrAuVEeED6OhyOUx7IZo/8y4neZD9aPXHbWdbIvWF1PHYf61eLVy8GkiTBWpNyzYbnJpUVhVoMZj6He5PneVF5v+ppj2VZkmGY+DoE8WtVuOvpQxAEL47jRZIkfcXzfCdN01FBEOD5KqRp2qenLSirfF5hnUo1drD/oCiqTW/b8H326KOPbtJbrzuVRwRvd5oNFAtCACGAEEAIIAQQAgiBDAgA0fvKK69UcRx37v333/+kGbCAIBAEIV+ZpMtMe2dyXXgBIUkSSK0DmVQxr7/++phDhw49MHfu3AlHjx71/e1vf/vrzTfffFdFRUVaG4Djx7HftLT06FlbO5AqLT3i7dt37z/9fnqZHry0EkygZN20adPPevfu/XlLS8vIUCgUEkWRaG9vH9q/f/+/4Dju4jjO3dHR0QPIjPHjx7+eOK4sFhcXd0s1pRYFL2AJxHZBQUHjgIv7za9/aGVtQ43kFcIYWX5d9i0aShfdeXYh3ePURkC6uW4Wa6ub7v4HK+R1plWEqd0nvkemXPjP9dPqrPLkheRq/fvv/oIgiEbwkob+wYpk7Nixjw4YMABUTYRdylsgdFmWPWw2s7veTRE1jK1uD/rTo4pNF58kSbmiKOaC73e6MnoJLDUstH7eHYje5IR2WmNPVc6oilf2DU0ohW1NEKVnfF11XyTHCElgU6n8M40FSD1YK6w4KaT1u1Um6VmWbWUYxk9RFKiA42pg+P0gSRJthFDUM2fpyppJuJbKcsKO9S5d7KIowmkPSzfkoC89v28hBlC/EwTR3tTU1P7iiy92u1wEeu4TRPDqQQuVRQggBBACCAGEAEIAIdANEPjRj3407dtvv71nxowZD5kNh2VZt4njbGa77xb1BUGowDAMbAvix/IyqWI2btz4o6+//vp/LrvssqpPP/20et68ederDSIcDlewLNubpmnS4/G8q1Y++XOt5IKsZK2oqPgM2gDVWjgcdnz33Xf3DRo0aLnb7Q7Dv4miKO7fv39sfn7+N6FQqLckSVh5efk3o0eP/rK7KXm1ErwdHR1UTU3NMCCwi3sX3Bf9+Wf1pdd0TZK14iUT+xUTvU/5Maeb72C049bGMVsujwzZbzihC/jydi6/t8wKFS8kVRs9+vmmXr2whcqYn3zyyceuvvrqRwYOHGi7Zy54S8LzZ0TZJceslbTR+hxa3Z6CgAAvSdP2IQnl3SGapr0cx4HnL/yB4+eqXrMKzERZwao3kVg6HLWuW1rnQW+5xMZdlx21hvsY1luGYUDhHlTzbtU7vuTyPM+DNYCsepeVjpisHIb7OOGvG69qBUFqNuZIJFLncrnK9LQDFidgsZCt+JOffyCXGxoaduXm5pY4nc6L4SRMpk0WPWMzUtbMZlG6tU2vNZSRuBO/Ueppmo6fGLH6gpNqkiRB4rfv2ZH9pxG6ybghgtfqOwm1hxBACCAEEAIIAYQAQsBmBMCT96WXXprh9Xrrb731VtPHybqLmsdm2FI2r1TvKgtkIic+/fTTPjU1NcspimqaM2fO7VriZlm2g2EYOEau+9JDlMhK1hEjRhyAjtavXz/02LFjoy+44IJ/yB0LgoB99dVXd3u93j0EQZBAPFAUFcrNzT1+3XXXbdcdoI0VtBK8cgiBQAAUYWKY7FjaMPdlW3ymMw238PHb+pQQfX+pJcFOm1Bf1XTzO8Vs73pTJJRVKl5Q7w4Y8N1Tbrc7fu/I1xNPPLHouuuu+2P//v2zknjGbHZ3qxVodhC8gK1eL169j5medd0KP09lfGZtDfSONVV52LgjSfJ797IV7WppAxSEHMfB8Xc/juP1WuqYLaMkS5X3bHe1iIDxAtkG1ixafXBB8ZvwzxUUCm1oynDiLUisBf7MJEm6YWNEnge5/VTWGrARhWFYrhmbFbPzLdcXRbEfQRCH9baXaV2D5zcbqnO7k7LB7zuCIOAZjJ9yAK/hRYsW7dWL1ZlUHhG8Z9JsoVgRAggBhABCACGAEEAIYBg2a9asipUrVz5SVlb2r2uvvTau1jRz6SECkvuBlyOGYYBUO+VZaCaWbNdNVu/K/asRFCtWrHgwGAxeOGvWrClaYmZZlgWctJRNLqOHYFIqWcGeITc3tykcDruKi4sbZNL31VdfvfL48eO3FBYWfsrzPO52uztcLldTbW3tT2655ZanioqKus0RRb0ErxK7pujJZQ1zV8b9j7NxMcdKvYX/GNfgJ8oe09Jfs3DiiYbJrwckb/SU6k5LveQyqVS8bneH0++vzcnJafDs2TNS9eU/nXoX+nriiScev+GGG37ft2/fgJH4zNbRc/+b7StV/UyEMaydoihCQp9mmqaLOY7rg2FYh1ZlbuKIeq4gCGC1AKcHTp0ksGMsmdo06+epbFvPppQd40zu32rSXy3mxBFxSC4VNpMES62fpM8rRFE8LAhCrLv5/aqMAzxtPVrGmunEUSafZbW2YbOF5/mdTqfzIrms2rrDsmwbRVEtGIaBF/YpYlitL6s/FwSht14FsdrYIMZsPMOhUKjN4/HkW40JtJdYmyXw/wX7DLBhqK6u3mlHX92pTUTwdqfZQLEgBBACCAGEAEIAIYAQ0IDA3Llzez777LPPnXvuuetGjhxpiRpBL8nLcVwQCAGn05mjIeRuWSSdelcONtMLznPPPffrSCTSZ8aMGXO0DM7My5IRckJWsno8Hj6Z9G1vb+8bDAaHDxs27P+cPHmyV0NDw6i8vLx/NTc3XzFmzJhHzj///CYtY8pGGWsIXhyblLO4rx3xrgjMPoJhkNLt31fByp8W5tdVPOF0OjMqB+Hea6WPL2yY9rcGK+ICFW/j/osIh6tT8OY0OykqhknuSMzJhJw7/3lb+1dfVe7L1I+s3nU4HPuA7ACrDvgbjnQ//fTTT91yyy2/LS8vN6U0NjrObKnJ0sWXyU823bpp5JlNJE4DX10gJSJyUjmjuHVlvcQGGbjBxB+OhDUAkS2yMwXBy2eT9ASFJ5B+StI84ccbV0aCh6v8fAE+sEGq9zs4eX5hTeF5nnc4HN1mg07LPQiJG4Esdblcrkzl4fnAcdyZLsmZ0cRa0C546CZsmvLkGPQ8w3Z5yWrBL9maI1UdLYRuqnrZeI4jkUgIFNSSJImBQAA2m70OhwOS2ZXC7UxRVEki6eYJrfYxMKeiKLqhXRgXzM/27dt31NTUmNpM1TIfXV0GEbxdPQOof4QAQgAhgBBACCAEEAI6EYBkaytWrHh75MiRTwwePNgSgkjryyWoIERRZCmKgmNv8SQjZ+qVTr2rHE86cmfp0qXzRFH0TJs27Xdaxm/0BQvatuooN5C+4XCY+uCDD0a3tbVdgGEYEAE4juOd4XAY/p/u37//y9dee+1H3cWL1yjBq1Tv4hiJ/ang/fO1zJPeMr9pueobCYsnIY9fJUtu71dE9FL1343FYme1lO2d3nrHxrQJ+vTGkvPWT/rxpS2haN/agFjUESd58tZcPeDw63d5tm+fsJfjnKA0Pe264IJNZeefX3Mo2XtXLrhkyZKnbrvttvllZWUps8frjdNIeTlZlZIglNWvQM6AkBYIGoIg6iKRCHiNFiYTRjLBBv3LJFviv+PvxOBZm4lASF4LMq2ZZp53GR9on+O4ECj/7UhEZGQezNSxAhOt/ScTvGY22OQ+1eJP9vYsLS29TGu8UE5WHMJ/myCjQQ3Zpqff7lBWoy1LxrGpzU+6cXIcV2g22SzP8zGKohxdgSWcokpFjsM9L/s+m7ifsjIkQRBKSJLM+FtW6/xC8klJksCaIW7RBH7CwWBw59KlS7tkgzIrACo6QQRvthFH/SEEEAIIAYQAQgAhgBAwicDIkSOpTz755Os77rhjtpXH6RPZqWkcxyWCIL6X/CdB7LaRJFn2n0A2JHuzqU1JKqJ3wYIFm+bPnz9OrS58HovF4ko2h8Oh+/c3KJyA62EY5v8ziVo6TVEGSN7NmzdfKYpirLGxcSTLsqUMw3wnimJB7969N+bm5nZEIhF3ZWXl5wa7sLSaEYI32ZpBSfDOeuth37sHPmS8Do/0zA0LA0N6DOY37nuPqXr7ER8EPqbiCvbx6/4YrA80ErevmZrb0NlEVFf+LnjNgNEslFv55euuZ296LOBzeuLzqSR4tZK7UC8cDo9o6f/1pI5ba45YCliKxrwLJg0JHq9gGk6eQ0oYwUoCGeVYZ3Nubh3fq9e3LpKUtvfsiT2XLo7HH3/86dtvv72quLg4YnesmdqHF3ySJPmEOrJdkqSL5MSIVsYlSVJv2bMxVbscxx0mCALIJl86axo96j+12BNrb1E624doNBoIh8PHXC5XgdPpLOI4LockyUJYdjAMA1K+o6stdDKRM0riPVOcsGbDUX5RFFthU4okyTxQOqfCLxWhKxNeoO4zsg7L/aQbS7LvrRlSTZkQDchDkiR7AHELyt9MF8/zPlm1qHZfdafPtahv1YhYOO6vPFGk9Z4H72J4bsxsWPM83wqb3l2BKcTPMIwrGo0G3W53GYxDzWKqK+JUWdvzaJrO6PGeeH6b4CoqKirBMKwXSZI+juPg+YCdaljvGJ7ng8rnm+O4XYsWLTKcyLS7YaUWj+4fmGoNos8RAggBhABCACGAEEAIIATsRWDEiBHlO3bs2DJr1qypdvTEsiyeSL4lgLJGTkDCcZwLjtpqPSZnR2x624SXAiCF4GUPXnzgOKMkSVHZl01ve8nl9ZC8WhUoaUglSJEOLzGmVdNvvPHGiJaWlgG5ublH6+rqRgmCkO90Or8977zzNkPf+/btGztu3LiX+vTpEz/e2JWXXoI3le+uTPACQbv5Xevm0wAAIABJREFUuxoHELhfndxFLf30Bfcfrp7bWf3h0555V/465GE80uwNv/NNveyecH1nA3Gg+Qj5k77DuL/vWu+Ez+XPgBSWMZEJXs8n55eWfnjVmy6X6x2teLXzjdNYR2hQaPC3bGTI/qCYE/neporWdrSUA39g5mSRFwu6HFSnm3Ye6O10cL7f+Hw+1SRUjz/++FKrN5O0xGy2DCi3YNMKx/HeBEGwgiBEgBDkeT7uG56ufbXkXGBPA8SpWvZ36JvneRdFUfE1hyRJ1uiY4Ag7wzDf86oURdEPSjU1/015cwr6VlMpy8fgQR3N8/xRkiSBVAV1NFwEKJ/VvgO0qPGgsYT1hiAToekU0TKxC5grCf1kpZ4S20wJuGCzDZJjARYOh0O3d3zCSkOU1ZEJXEk4Ts4wTBgIeZZlQVVZZnS+U9WDjT4cx7lMib0kSYKj7V2mtDc6XlEUcwiCSOvxDfc6PLvpCP3kftVOJME9Bcp/SZK+hM0anuchjwBOUVRGm4h04+tKglfZN6xNOI4zgiBQRu5trfNn5rdMqj5Ylq1lGKZca/+ZyiVt7hxZsGCB7ZuoVsRtVRuI4LUKSdQOQgAhgBBACCAEEAIIgSwhcNVVV12zffv2h6dNm/ZfdnSpll0ZXjCtIBqtjB2I24SCI+5nKBMI8De8uMVisSaSJEGlA4SIoaN66VR5Wkles8eEQaEEYzPre7xr167CgwcPDgiHw/6mpqZhfr9/h9/vP+H1ejt4npcOHjw4fuzYsWccwdvG1d/VMvbDH0XPP/Q92wOZ4H1q2/OuisK+Aqhxg9EQnkzYKv8tmeAd0XcoK5PDyvvWDMEL7bAsmxPFIpdzROdVkZ51dPutWyBpj+0XE8hhil74Wb98vHSiWmePP/74M3fdddcMv99vmKBU68OOzyFjOig+aZqOq7PlS42MyURQiqJIJ+wdNHs5Krx1TxolkECFi2FYrjwGreRuMq7p1nYYF8+DTS0c4MhMEAIxm+k7QIuKNKFQje+7qc297GebqpwkSS5JkvzycexUZbQobtViSP4c8IJ/g5MuEAPP83CfNQO5m/ByHai3TS3l1VSsPM8TOI67jX7HaYnB6jKAnyiKsBEbX19kghy8VxObCzCmAkiUpbVvld8wMEenqe/hvpYkCeyndFstwFqjtuGjNXYD5b63Nhiob6iKlSRvMBg87PP5+hkKJKmS/DsL5mTRokWW5KiwIq5staG6oGYrENQPQgAhgBBACCAEEAIIAYSANgR69eo1LhAIzJgyZcpCbTX0ldLyw11xrLac47j9YNuQSRWnL4LMpVMl/gDSBZRgCbVXKbxk8zzfYaWKJZ0qaMWKFVNCodDZM2bMmJ0pcrMEL7QNqkTw5aRpGpRap6l5eZ5v5nkekpH0BVVUJrU12DW89957w4qLi+tGjBgRV3K+/fbbFWDdWllZucPKOTPalh4Fb6NwbGHLPes4Ia/ze0SkkuA91HqEki0Y7n9jTg4oeJU2DaksGuZcMTUE5G5/fx9h7Z6NjgtKz+NlmwazBK8Sl1AodG/jlTVDQ8O/AWLS9itn6yU9iz4d8Xc11fHixYufnTx58jSfz2ebwtiuwcLGDyhOlZYzsNkDath0m1Qsy7pBiZkcE3hhg32NFlIy1Xhisdh+h8NxtpGxsizLyuurUXIX+lWu7YlERECsOWBdyaQMTRWz/B0gSRLUxwVBaIHvAVAVUxRVKghCsyRJRwmCgA01WK98oC5UUxEn9yUIwl6SJNMSpjAOOIWQzkfVDoI3sRY7gMwG/GSCWW3zwMjcK+sk1Ni5MoELY4PPE999cdsYlmWjTqczD8hKpcrYbN921Qd7BkmSWniebwDVs9p8a40jed7Bq1Y+jQQJ8LS2o6VcgtiHzeRTSdq01LOiDFi0mN30NRqHlt+KWtqGdsxap8j9JKx8IKnazh9CUrVkfBHBq+WOQ2UQAggBhABCACGAEEAIdCMEzj///Hl1dXUXTpo0Ka1vpp5wE7YFp17QgfjQa8Ng1Q99Zdx2tKkHl+Sy6QjadevWDd+3b9+Mqqqq2zK1bwXBK7cfjUaBbBOdTucptVFyNnIt+HV0dFA1NTXDQM0riiKWn59//Oqrr/7XmZZkLRqN+ttzjv6x+cE3Gk9/4fl3kjVQ6D7wxpycr+v3UODB2z+/j7D42j8ES3OK5SPoGNg4gDXDr0fcd8rbE5S/nVwYbww2kmDV8PQnf3HfPPinUSCGlQRvydZRNW63e43ReywSiYyrv/z9G7NG8L4zvG/BVxe/5nQ630oQb+DxDEp4+HPqKPjixYufe/DBB6e43W7THtBGsTFTL6HMg+PX8WbkZFjpFHepEiZZ4alrNlmiwmqhn5otQzq8EtYFQFQTIEClKOrUvW8GY2XdZBLSbLtw7JwgiCKSJOOJA1NdCbLanc5/1i6Sl2VZUvZGz5Y9giiK/QiCOJzs+WvUcsLs/JitDxuRgiC0wkaAJEmilV62Si9juN+Nbs6ojRE2SFiWrXc4HD3Vylr9uXLzx+q21drT8htDrQ35c9k6RYt3NahzI5HICY/HA8nUKuTNOmgD5qK9vf2LF198Me16oTWmM7EcInjPxFlDMSMEEAIIAYQAQgAh8INGoH///n8KBAK9Jk2atMIKINT86rT0IXsegnevVS9RVsSlJXatZeDFIZ3qL5NNAxC70IeVauLkmOGYKxzhxnH8lPpTCyl14sQJ5zvvvDMxoaIiPB5P7c9+9rNXvF6v5cSPVpyV5bQqeEOh0NCO0sPT2YFHOzt//H0FbCoPXkii9ujWpzy/uuy+8O+2POqViV4gc6F/meCFcrM3/N73hzFzO5d+8hd3OoIX6hStuKnI01660cvkbjAy1lAodGfjlTXDs0Hwej68wO//8uJwLlHym3Sxgg8rhmGRJUuWPD916tQ7XS6XCOQnPJeg1CQIwo3jeDzZGDwbiWReZ8RLNajeQAUPY5fV/zIOqVSYqUhfvXMsSVI5juO1euudoeXhJICqv7PWsaVTVSfXz1TOLpI3QSK6CYIAn1jb1ffw/CXfs1px7G7lQI3Osmw7+OTr3VTWOxa7f09YsUboHROUz/S7xEh7eutYSfJmags25jAMO7F9+/Z6pTJ36tSpXq/XOxBU2VA/EonsXLp0qSEbLr1j747lEcHbHWcFxYQQQAggBBACCAGEAEIgAwLz588f+fTTT/8RvFMnTpz4plmwrHzxkRPngFrG7AublXGZxUjtRaq6unrNgAEDnrj++us/lvvKBrEr95XOmxFIOpIkc0VRbE51XHfFihX35eXlHZowYcIH0NaqVasqOY7Lv+eee1bD/4ONA0mSosfj0ew5agXWchtaCV4oHwwGx8ew0D31//3iHmUMMsGrVPCWeIvE1bct7QD1Lqh2q95+JO7TqrRfgP+f9dbDvrHnjIyBby+Qv89uf9mdyqJB7g+I09wdFwX8VPnDenBoE+qrIkUNPVvv2Pg9/2A9bWgtW/D8dX53a+naXEdBfM7VrsWLFz8/e/bs+9TKJX9upWJdb996yyuJhUAgsDcnJyfZEgASV8UJYaNXthSeRuOzsh5Y5VjpAysnrBME4SBYyLhcLt3JsDJteJkhqeA+p2m6CDY49NpcGME8Go3GlCc3jLTRHeok7JT8RtXoesegRoSa8eCFWBIbYqXZGo88flnZL+ce0IuLFeXNPD9y/+naANspSZLAT7c5XawjR46kLr744oqOjo62FStWNFgxpjO1DUTwnqkzh+JGCCAEEAIIAYQAQuAHj0BJScn/CYVCVxQXF3/MMEzI5XKFnE5np9frDeXl5YWKiopCOTk5qomR7CJStShIM01iVyli0sWUibB64oknFns8nv2TJk16Rq4P1hcURdlKjMovd6IoOmmaTuuRCuoXSZKiSo/A3bt3F2/ZsmVez549N0LMkiRBlhny+PHjt1166aWPtLa29mJZ1iOKIuHz+ZpHjx79ZUtLCyTwEYuLi09ZGNj5IOoheCGORv7Yoo7rt2KxipOnMrLLBK8dccoWDcq2C164rjS/6axFTqdTk4IxFoud1ZZ/eF7zpLUn7YhR2WbuG1fkuHcOWFZQULBfS1/RaJRYunTps7Nnz56spbyyTMIrO57kUEvdTMm0tNRPLqOwNIh/pEaAyH6mkUjkQDLBC/6dRkjFdHHrSTJmZD0ygpfVdeRTHYl2TW/4KeNTI2vBdzl5vtVIKLXPM80D+Aun8m22GtNEe0AmN9nUdlaaTSRW60GSpKY10oqgMn1/x2KxMKxTJpIgxkM0449tdozgA9wVHsCp1l21tTa5TvKzJ1tetLW1nfihWi0YvR80fdkabRzVQwggBBACCAGEAEIAIYAQsA+BmTNn5n377beVu3fvHg5ZvOEPx3FeQRA88EcUxbjijCCIEEmS8T80TXdSFBWCP5dffvmmPn36BG0keOHY5WmJwLQgopYISUsbVpdRwynZpiEWi/kcDkfQ6jiMtpd89HzXrl0l77333lwFwctHo1GxoaHhdr/f/1qfPn2+u+qqq45Bf5s2bTr/5MmTPyIIQoSESqWlpbuB8LXbq1cvwQuxtvAnpwWGfl0Ruvxf8azr2SR4mWOl3qLXKqP5dLFuBW/Tze8Us73rbT1aWvzY7cVFdM8H0lmNJN9b4XCYXLZs2TOzZ8++38h9B6SK7H0L9TO9+IuieAD8FOV+EsmzwCeWSKjjwDsWrCFIURTjZDjc0w6HIyQIwuBE+51mFW2RSKQOkj1Be0CasCwboWm6h9V+tbIfrtGTDnoJdCPzZ1Ud8MxM53lspA81MjaVjYFaHYjDyKZkIqkTna2EZnrU0bBJCmOycnPCyHwp68BzLUlSPwzDjpEkqboBbbY/uX6quQUiUf5e1LomqsUDJC9BELafxEiOIxqN7nQ6nRepxWf352q/k5L7T0r8CD7MJ6qrq223OrEbh65qHxG8XYU86hchgBBACCAEEAIIAYRAdhBw5ufnF/fq1auPKIrlNE33jEQiHlBm1tXVjbvwwgv/PHLkSE1qPr3hyi9UigzT7dBGNBqN/w0XjuPnw9/J/rRgOUAQBChObSW89IxJy8u/kuS1+yitnhd9GCe8zEJyNuXL/ooVK+7Ny8s7LFs0rF69+npIWEaSJPgGv9yvX7+zcBwnjxw5clEgEBhQUVHxls/nC7Msy0QiEXdlZeXnejDUW9YIwQt9tMWaK0P9D41vv/n9lmwSvNC3f9U1fldTyYl8srRa63hbYw3LaqteqNNa3kg5594+eYXrR+/MY4pf0lo/GAzSK1aseGrWrFkPaq2TrpxMugFJC3+Sn22O4w7TNA3ET5deoCSOxWIkJOwiSRK8Vb122SvIljYmNsIEO729rZoI8PimKCq+4WLFpWUtNtKPFhJYbhfKgnUEjuMCwzDgV52VCwhSPVYQsO4LghCAxHpqCk/4rk74aROSJOUQBJGH43hET38aQKgQBKE+29/tycQjHP2PxWLtHo/n1KaShtg1FREEYS9Jksk2L5rqminUlQnXlHFrJXmTEgWCDcNeM+NHdWFDG10IAYQAQgAhgBBACCAEEAI/KAQeeuihQlEU82iaLly2bNnDpaWlO372s59p8uO0Cih4kUyo8Zyp2kyofFwEQXCg5qVpWgSixSqVjVXjSNWOTPKyLFvLMEy5XX0JglBAkmSLnvaTbS8SSdbuEAQBEmWRHo/n+PDhwzf+85//vKFnz55bnE6nD8iuY8eOXcJxnK9Xr17/zMnJiQ4bNmz/6tWrf15ZWbm2qKjItsRaRglewCQcDg8K5J6c1jzl7/UXMqNz9OCktey/2PdOWUEo6+SvuqasoHbAMqfTuVOtrWyQuxCDa8fAorItY7e43e61ajHJn7e2tjIvvfTSE7NmzZqitY6WcvJRZp7n91IUdUwURUd3IHfTxZ7wsrZNbWiFZYMW3LuqjB1+q1pJJOWY1Qhctc+T8dNb3iz+YCXgcDjcRtoBmx5BEOoIgshXI3rl9uG+h+RxoigyOI6fNEv0SpLUG8MwNhvJ6JIxUt4vsInDsuwBuxSvoFgnCAIsE7JK8kLySKfTact3nZ57TsuzichdPYhqL4sIXu1YoZIIAYQAQgAhgBBACCAE/uMQqKqqKl21atX/wsDuuuuuVdkaIMdxjTRNF2vpj2VZ8I9tBkJaEATKqNpNS1+Zyuh5mV+wYMG7s2bNugras0NhJwiCUxAEjmEYUNpqujIdXa+trfXSNM0DWQvl3nzzzRElJSXNI0aMOACJ1l577bWJRUVFXxcUFMQtJ4YOHXpgzZo1t44fP/5NmeDVg4+mgDEMM0PwQh+NsWNPND/wRlDMiaT1J9Yai55yZYvu6lFAl6naGmSL3IXYQcFbsPGqfflkyTKtY2lqanKuWrVq0axZs36ltY7ect1FuZspblBq2n0E36xlg17cs11ekqRyHMdrrepXy3qTXEatjlpiQNlXWL4fsvldlCANQfmeZwZDo+2IopgjimIYfOXhO4LneQwseuBv8DwGTNTsRkRR7EcQxGEz8eupC6Q2qFoJgnAqVdZgByNJUiFgCd+loih6wbYK1Mp62lf5vVDPsmynHQrhdP3CbwKSJGmrxmC0HbXnDJG7RpFVr4cIXnWMUAmEAEIAIYAQQAggBBAC/9EIAMn75ptvTmloaBg6ZcqUhXYPNhwOB8EmQKnGBesAgiDCGIaFOI6jnE5nTxzHS8DvVZmVWu3Fwe7YtRwNhoRrLMv2qKqqus3KeJXkAniZKr1NrRi3kgDu6OigampqhnEc54Yka6FQqLiiouITeJGHviKRiINlWWdlZeUOZd8JJWK8jCiKklkCxAzBC168rde/30+ZcM0KnNTaACK1+I3xkRxP/n+lKhuJRMbFMSQCN9lty6Dsnz5R6Cl+7adt+WTpn9TGIH9eX1/vfuWVVx6dNWvWr7XWMVCuA8OwXAP1sl4FnkEgeuHehudPJrcgEL2JhVIFb9ayIeuA6OhQz6aelmYBKy0J/JRrUkKJ7TJiD5BM/lq5tquNN0FU7rVKcQpKYCA9YZlO9G06CV7Ci9jBcVzQ4XA08jzvhVM3iX7g+wBOenjMqoDVsJI/T3yfgc3KaYR4IBDYq0ykCCeGcBwvAmWvkXsjXUzQXiQSqc8WyctxHJ0p2apW7MyWy/RsKD+Dk1zV1dWqp1zMxvNDqo8I3h/SbKOxIgQQAggBhABCACGAEEiDAJC8H3300Q07d+6cct555z0/ZsyYb+wCi2XZDoZhDBE6iRdTeAmLe2PaFWO6djMlNlqxYsWU5ubmGwsLC9dOmjTpGWhDEAQ3ZHGJRCK7fT5fkR71lZqazKqxZ1L2gnqXJEkRiCwgfNva2voD6V5eXr5r1KhRX6klWVMjQerq6jzQfnFxcUrllFGCFzx42y/7fKycaM0qrLS2k7/m6gH+I4Nedrlc7yjrxGKxszpcJ/4nfPHezs4ff5PVRDJEwE0Xr5jgLKTK52gdB8zPmjVr/jRz5szpWuvoLQckCCTWyfZxZr1xaimvdr9raSOxbkj/3iMR4e+4QhL+SkVomk0qpzUms+XsUGobWSPBLkIURYGm6ZRrTro25X+XN9pgPtQUq2Yxk+sbVd1a1b+WdliWdZMkCarYeGJO5QW+vuFwuM7j8fTS0pYVZZTJEpXtJdYbPtV3cSQSiTAME9PzPa0Wa4LkbcvG2PX6M6vFbubzxGYYbNB/j3Pkeb6coqi4kh8Swy1ZsuRUTgYz/aG6/0YAEbzoTkAIIAQQAggBhABCACFwhiJw9913O4uKivLATxdeSFiW3ZvqxzKQtxiGlXIcdyTTj2kod+LEiaHvvPPOfbFYrKRHjx5bbr755veshMeMhyDP85QgCODLCy9nbcCbMgxDsCzrymaSm1Qq3urq6jUMw5ycMWPG7HR4KV/S4birIAgxSZI6cBzPT0U2WEUWqc2fFlWy3IYaIZuqL9lfFAgrSNoFpBUc5/3www8vDQQCZ4uiSJWUlOweM2bM58mEsRGCF7x3Wyt2PdA+4X1d/sRqOOn53PPJ+aWlH171ZjLBC220CfVVTTe/U8z2rs96AsHyxXf18lNlk7SO5ejRo761a9f+ccaMGTO11jFSDp4NHMfB77OiKzLQG4k5w3POm1Wup2s7HfkI6khZKWnlWKxsy471zAjBK4+pqanpsN/vHwTrEkmSp3zE08VpR/xa8U1HVmqtn6Vy+bC8JfcFuOE4HqAoyp+lOGBjFUhDSOR2mgeumpIcSEeGYWAdsmwDOVsEN2zEWn2yx8ycJU4kwEkeQm5HEIS+JEkeQepdM8imr4sIXntwRa0iBBACCAGEAEIAIYAQsB2Bqqqqi5RKE/jBDCQuTdN9IYHZypUrL+jo6Djes2fPy9ra2vqWlZXtGjdu3LtQpr29Pfrhhx9eNWHChEYgB3bs2LG3pqaGB9K4uLi48LPPPjv3u+++u6WlpWV0QUHBe5dccsmWQYMGNcqD2rt3b8G+ffsG3nDDDdv0DNToC7kaCZntl29lf08++eQCULXOmDFjnhoWkUgkxDCMG7yEZf/cRMKpONknSRIrK/JAtZcNhZjROVEbq/Lzb775pujw4cNnsyzrAcuHYDBY4vf7vw0Gg31EUXTxPE8DyXL77be/AiSvrBx+6aWX5kM7U6dOjftEy1eq+e7s7BwHbYULGsZBYjU98VldNhPBCyrelrK901vv2Nhqdb9q7ZX8+eeFedEeD9M0rUk1dfjw4dx169b9PtPGhVqfej6HjQ8cxzkzXpjp1gKt9zmUoygKCAkRiBn4w/M84XQ66UxJHhMJqXB4hu3y6013goDn+WaKogr1YJ3tsqnIHiti0GrVkNwXbBiCnyz8O8uyJFgHADkG948oivkOhyPuN671vrFiLOnaAGUp2BrZ2cd/UtuZCHE1LDORw2YwgnVEEARbiW6130lm4jdTN8mWAZTeYaTeNYNo+rqI4LUHV9QqQgAhgBBACCAEEAIIAdsRmDlzZl4qTz6wCggEApfk5OR8Hg6H+5SXl79TW1s73u12H0v8+45oNFoWi8X6lpeXv/6LX/xiXYLE2Lto0aJmZeAPPfRQ4apVq+4MBAI3O51OSHQW6OzsHAAnwRwOx0mO4wqnTZv2sNbBGn0B0ULgykpRLb6MWuNNV45l2TaGYUCxhC1evHh5UVHRu3feeeeretuFI5WSJPVIdaxVb1tq5btSmbZu3brhzc3NA+69994XWlpaHKtXr/6dx+P5zuPxHO3Vq9fJYcOG7X/++ednFBQUgO0DLxPBdXV140DROXXq1D9IkgT+jscpiipKVki2RVpuC1UcuI4vbw5m2/ogFe6ZCF4or1Tx3uSpKisgyx1q82fF58FP3fQX67/9rdPpPKKlvUOHDuW99dZbD8+YMeMhLeWtKAPzDOuREa/OTHUz2avIcWcqk1gjI0BAQ3nYiIHkTC6Xq1ySJJcoigEr/TvTYZmGcIT57GsF/na2ke7Ytpk+tXw3pGo/w3oIxD5NEEQJHCU32r6ZMSXXNfq9aWUMRtrKJnbwXCQ2Vr5nnaGw1IAhaLLVAPLR4XAMzrShYwQPqMPzfKtdamZYk6zwAjc6tnT1lPcvJM2FzVzkvWs1yv9uDxG89uCKWkUIIAQQAggBhABCACGQFQSA5AXFrlLJW11d/UpVVdUvIIBXX311fHt7+zmQKRrHcVCQeMPh8LkMw5zIzc395u67734Z1F8EQbQ3NjY2v/jii6eOqiYP4OKLL57a1tbGlJeXfzJs2LCDLS0tnVu2bHkE8n0BSaxlwEZf+LTWs4NASDUupUJo4cKFrw4aNGjRtdde+5kWDOQyQAphGJafLWII+k2Fo5aXQllR6/F44oo3PRfU3bx585UTJkx495VXXvkpvGSDOrKxsfGKkpKS90iS5AsKCo7u27dvLMuyvQYMGPC34cOHfwvevMuXL/+/QLbMmjVrVqY+m8Tj89qu+6CYPas2oCc2u8qqEbxKFe+MvBfOKiP7u+2KRdlu03ed/JvPv7vA6XRqSmxz4MAB/9tvv/2b6dOnV2UjPrkPrc+7MiYt6l8ggRiGAXsUnyiKx8AixeFwMLFYjKYoigalrsPhILM5ViN9JfvuAiFlVQIuI/HoqWNkbjO1r2X9SlUfTq5IknQknfczz/O5OI7niqIIp2IIIP95nhe74v6wGjM982W0rN0xK5OOppsTo8Q4qHhJkoRTDrZsmtiVDM3os2B0jrXWU94L8NsJx/EG5L2rFT195RDBqw8vVBohgBBACCAEEAIIAYRAt0QgmehdvHjx8y6Xa58gCNGKiorZF110Uf369evvGjBgQNuIESOOcRwXJ3WTFbt6Bzdr1qyK5cuXvzBixIhnhgwZEk+ckekyetxVz4ta4sUPs9PegOf5fIqi4n6Djz766IYbbrjhlwMHDtTs+QrHg0EdpPR+VMPO7OdGkjF1dHRQW7duvVRW1Pp8vubRo0d/qZZcTRmrTPBef/31W954441rQGRCEETsxIkTN5aUlKwDHIDE5TjO2dzcfKXf7/8Yx/F4UqmWlpbLOI7zVVZWzr7gggtOWYQkY9EkHVvcfMdbUaEgGDOLkxX11Qhe6ENW8U654E8lMsEbjIbw2Rt+55t62T3hIT0G8/D/D7wxJ+fr+j1UibdIXH3b0o7SnGJx4773mKq3H/FBOw9c+svwr0fcF6kPNBK3r5ma29DZRFRX/i54zYDRLJRb+eXrrmdveizgc3qk2mMNxPqnPnrS7XbXaBknWLFs3rx53vTp0+dqKW9lGT1KN7A5gb7PdP9evfjJz3Q0Gj3s8Xgq9Nb/Tymv5/tBOWbY3IzFYu3psJNtHGTbjmycDkk1J3aTpVbfB3bHq7V9reVSjT+RcA0So1rulc7zvI+iqLgFiHzJGwigQiYIyKf4/eRkanPUXcldiFs5D8Fg8PCf//zno2rjQZ8bQwARvMZwQ7UQAggBhABCACETYEV2AAAgAElEQVSAEEAIdEsEZKIXgnvhhRfym5ubP7Az0KlTp3o3bNjwCPShpuKFl2QoZ0QBpUWtk/yyBMm8rCR5ExYQ8u/ncpIkG/bt2+dfu3btynnz5l1rJ85WtJ1J5Zfu5RCsFQoKChpHjBhxAGL44IMPBkUiEXdlZeXnemJ64403RrS1tZ197733vgj1nn322Qej0WgxjuMuOFZP03QDqMoDgcDFPp9vTc+ePWsdDodnx44d/wXkXUFBwZs9e/b8Mh253MgfW9Y4+691emKys2zJktv7FRG97s7URzLBKxO0IS6MP3PDwgAQvE9tez7uuwkELpC1m7+rccy78teh2Rt+71t87R+CHsYjyYRwfWcDcaD5CPmTvsO4v+9a7/x3uf9PFkM7de3H+TWLNm0rJHo8pWX8e/bsKdqyZctD06dPj3shZ/PSkpgIVJgsy4JdTJ4Z395sjsvqvpResla3faa0Z4bIS1hvtNI0XZw83lgs5gMvXqMEslX4dXX/esZhZi609KO1fS2WLGr9SZLUW5Kkk0bsYjK1nTyfyRsIRjapuznBK8q/xViW7Vi8ePFXatijz40hgAheY7ihWggBhABCACGAEEAIIAQQAgkEevbsuVBp07B169YBV1555T4ZIDPEbiqQ9bzgiaIoWJHRPl2fGzZsuHT37t1z5s6de2t3viHA61cQhHyapr/nsSzHnGp8dXV1nk2bNv2soqLilPWEIAgYWCmMGzfupT59+nxPgZRp/Lt27So8ePDgAI7j3JBkLTc3t6mpqamYZVk/ELwkSQocx2Ht7e0jvV7vVxAnz/OlHR0dF2AYlnvhhRc+4nA4uFTkcjQaLWzLP/xIy+Q3G7rDHGghd1NZNLz2zVuOi8oG8wu3Pu2RFby/3bTAe/Pgn0aB7AUC+NGtT3kmDL4+uvG79xz/O25+XFkmk8AVhX0FJcE7ou9QFgjhx6/746l5qhMOhV9e+rdm78H+c3Nzc3mO44I4jjMJNflp1gS7du0qef/992dMnz79v7oCW1EUOyORSH0qhSV8JknSiXRH7Lsi3mz3mUjQyNqhMsz2WMz0ZwUBCpsFBEE45TjgmH4wGGzKy8s7W+t3jpkxZKrL8zwGCeC666XwudXkcWt0HHrmQU/ZdPGApRV8ZvXzxXFcY6oNBWUciaSE8U1xURRhEyujdYwV4zU6L4mNtr3pbBfk5L0YhpViGEYtXLjwU6N9oXqZEUAEL7pDEAIIAYQAQgAhgBBACCAETCHg9/t/RxDEgEmTJi1/5pln5nIcl0vTdMfNN9+8ODc3N6b2YqK381gsJsE7j9Z2rXjxSaeSW7ly5S1NTU1jZ8+ePVnPOLL5wg7+y5Ik5ZEk2ZFO5ZjKOqO2tta7efPmm5IJ3u+++27s2LFjdRG8Mjayl68gCITsy7t58+bB9fX154VCobJgMDjU4/F85XK5WoHc5TiuAMMw5oILLlhw9dVX71y9evXPKysr1xYVFZ3yig6FQud29N/3YOttm1tTzQHe6aTo1jwn2eJzRobsT0lw65m7TGW1kLtQX5lkTenBm2zRkEzwgnL3vksmhp/4eLnnuZseC4Bdw6y3Hvb19/flbzn/uphs0TDniqkhIHf7+/sIa/dsdFxQeh4PNg2ddEPoma9/05D3j1EHPJHC37rd7jIgd9Opv7755pvSrVu3/nratGn/bRVGetvhOK4e7GRSELkdQP7rbe8/pbwgCAxJkr0xDIur68+UK+GT7iRJMpdl2ZMMwzBmY7dijY9GowGn05kjxyKTxrA2wn97vV7abJxG6icScdLZtPPRE2fCyxgSZ+XpqWekrJ55toL0hxhhAxLHcUutf8D+weVyxU9naLm0qpH14KOlX7UyoH7HcfzEggULNCXtVGsPfW4eAUTwmscQtYAQQAggBBACCAGEAELgB40A2DSsXr36VY7jcmiaDkyZMmVhTU3NwB07dkyprKz83/POO68pGSD5WCyGYX4jCtuEKhgSImXl9ywkcMIwLJR8VLO6unqVw+E4ofcIe0JRC2onzs6bR+tLbrpyyRYNW7ZsGcyyrLOysnKHmbiViddefvnlCQzDhCKRSFEwGBzgcrkOwv8DMd3c3FyJ43hg+PDhC4cOHXpgzZo1t44fP/5NJcHb2dl5eetln94XuGrHYTkm35ZLi6nGfJFqzaFxjhZwDD+Bdzo7Ipd8O7Djmo81eyXrGWPu+p8UFOz60Sq32709Uz1Q73a4T/y+8VevHYRyegheUPA+MmZ+54tf/M357PaX44nZ+vl7C1MvuzsMnrtyv6Dq7eTCeGOwkQSrhqc/+YsblMClpe7AE+33HMz/67hc//GBS1wu1zG5TiqP5q+++qp827ZtU6ZNm/awHiysLgtqSpZlIwzDxI/Rg/0Kz/OcHpLE6pisaA9IWkmSPCRJspB0kWXZQ5IkhTAMy6MoygFDTefHKUkSJAATrFYXWjGuTG0oSShRFA8QBGHKO9gqUisWi+13OBxny7HDRqL8/ZJIumU7gZkKN47jCtOdvLB7rrS0D8Q4bBIl7ldQu9qWpFCLDYEgCBxJkpaR8cnEvxZM1MoY8cNP2DjEm07YT6WUdFv1PKiNAfyrm5ubD2RKzKvWBvrcegSy8oPY+rBRiwgBhABCACGAEEAIIAQQAt0JATiC9+GHH46eMGFCA5C3HMcd2blzZ+enn366dejQoZCE7ZTKDF4MOjs72+DoK4wh1QuJ0nMXko4AIZpM5mbrRSbxQkVKktSDJMlThBj8+4IFC96fP3/+VUbmAghMgiAgn1jESH0tddQwUlMSQ5K1mpqaYUprhVGjRn1FURQBeEAMBEE08Twf1EvUA3nscrmChw4dGp2Tk7O/paVlGMMwJwVBwKPR6PkURTVHIpHBNE0fufTSS5dFIhFHOnK5OXZyeX3VyhMQT/GSn/dzhwuXEwTRQFFUPcMwcSuDaDTq78g5/n+bHvy7LV69xctuKc4P9X6YpumUSmLlfIVCoTmNV9acFRr+TX0mglfNgxcUvEqVL/QBVg6g9P3DmLmdSz/5izsVwcscK/UW/n1cnZ8sW5x8H8nkA0ztF198Uf7ZZ5898OCDD/4W7lX4NyAV4bg4kDpa7kG7ysRisbDD4YiT3GfaBesZjuNFoE7Hcfx7a0qqsaSyuREEwU2SZNjo2IEgFgRBlCQpChtNshIT2uN5vtPhcPDw34IgDE4854IVa1USwQs2G3ElI8/zMdhAo2k6njxQy6W2vmlpQy6TnNSP4zgHz/N1QFgSBJGbLYsEICjh+y9BUoo4jkPfQPp3yysajcacTidsRqT8LrcyaC0EL9xHMtlsRd9A7kM7diiUk21B9MSbyAmQMhlb8nMBuIHNg1U5CeA33GOPPbZLT7yobHYQQARvdnBGvSAEEAIIAYQAQgAhgBD4QSIA6t5Vq1a9ftZZZ22+6qqrvpEkKUiS5JHk49bwQgLk0b/FKaf7zYGaCl7+4bME2QAJ1AwRTEb9AlMpqR577LGVvXv3XnXrrbduMjLBPM/nEwQRsDqJixxLsjIXXn7jb4Q4TqVTJacah2yt4PF4eLCrIAgCiLVTimZZXQRkPCS9AjIQxpXppRjIY7BpqK2trQQVNPSbl5f3VVlZWe3evXuvKSws/OLQoUP3EgQh+v3+D8vLy3cBucwwDFh0nLpaW1vfEtyRkw1zV9YBuVtM9E2b3KxROLaw5Z51nJDXeUrtamTekuuQHV6m+C830QVkj7mZ2pNxJAhidP3l79+oRvCCZcMDb8zJ+bp+D1XiLRJX37a0A0hdIH5lBW915e+CSvUuWDaMPWdkDP5NLqe0aAAFL8RYsPKnhfl1FU84nc60R/y/+OKLXp988sl906ZN+x/luFiWZeGepShK8zFjK3BObgOeH4qi2vS0nbAIiN9DoISTiTt5bZGJEFEU+2EYdszKZxM2v+D5YBgmRxRFUBrqug8VvpwEPGt61JIJSwfYjAHCsEIQhHoj6l8tJFum+ch0qgB8lTmOg5MZp4h7mchKqJlPrS/w/0a/A1LFl0yYy98TVvaRpl/wefWzLLsT1mUYu3LzxCzeep4NI2Xl+bSSbE+DE6jVtaiDgQz3GBlLqjrwzMKaABsyBEGobt7p6TcWi51wOBw99dRRlk2sZTh8pSe3kfhNFf9n+D7OpPrV0z/g0dDQsAMpd/Wglr2yiODNHtaoJ4QAQgAhgBBACCAEEAI/SASqqqpKly1bttDtdn95zz337LQKBCteKJVkL47jXCbljyAIx0mS7CXH/+qrr449duzYnXPmzLnTzJgkSSrHcbzWTBup6gLpCiRQMkERi8WaSJIsAg9MHMfBx9SWKxqN7nQ6nRepNf7aa69dlZ+f3zB06NB9oBZuaWk5RxRFR69evbbv37//WkmSiNtuu21hcXFxXOkMyd9IkhTl/4d/a4qeXCYxnDMTuQv1OCZ8Ezvhi6HR8w9Z+qLu3XpRD/+Oodty6IKXUo0XyOytW7deyrKsB5LMnXXWWZfmTa7rEfnJrjqlglcNK7OfQ5I1meDN/fuVeUUHh7zkdDrTPpOff/55n+3bt9/1q1/96pHkvnmej4BNgtK31Gx8eutDEiQgKbWStnrah7YJggCVer2Z5yThtylGo1EB/GaVibz0xJNcFk4AaPFlBbUwJDfCcbzVCgVuQg0o4TjuhD9qJDEorYEgczqdhSzLcqAWhnUp3diBxAbVKmwQWbHGa8VYEITeyhMa8P88zx+F+nZYAXEcRyfwAx/TtKc4Ej6nhjYztY7daDnl/Ng9V1qJbjssFRKbDEC8y0n4TrNrMoJhYlMJvv8NP5uJ3zCYmjpXq12T2jjAVmXhwoXxDVl0dT8EEMHb/eYERYQQQAggBBACCAGEAEKgWyBQVVUVJ+eqq6tPI4DmzZv3k+eff/7GgQMHvjZs2LCDLS0tnWqKjuLi4medTmd44sSJb3aLASYFwXFckCAIID5PJfCSi8BLdjAYPJCTkzNQ/jez6l1F26CCLNJyVFsvbkCW8DyvOSGd3vYzlYdjnBzHedR8UpNtIDweT/vw4cO/zM/P55YuXfpb6GPq1Kn/K5Okra2tZ0mShJeWlu4ePXr0l8mK3uSYlPVKepTcmjOmra3s4pxweMQuS6wa/Kuu8buaS07kE6XV6fCQvYwHDx0wise5oYdiO7G2Qf+KlN+AtXYVwVu66JdlhXT5g5nm8NNPP+37xRdf3PmrX/3qj6nKwXMRjUabnE4n3L9dQkIl1ONEKhWbRfdzkSAILhzHT6ZS8wJRRxDEqTUjofaLe2vjOA5xWeYHqhwPEMcMwzSDhy2oTyVJ6oQ4lCpHsD+QJKkQw7BaK5XIchyiKPolSfIDCa5G9OqZC7CPiEQinW63W9BTz0xZnud9FEUFlWMDxaYdxGWqpJbpYtdT1sz49dZNstogRVF0K/HT21668nr9au3yS1aON+GdDb7ZoCKHk0emL/iuNrqGJZT9sJmbMRbFhjbECzkAdMUOCvuFCxea8t83DRRqICMCiOBFNwhCACGAEEAIIAQQAggBhEBKBGbOnBlPKrNkyZK4B53ymj9//sjFixevEAQh1+FwHPJ6vftycnIePXDgwO50cIKS99VXX50bi8Vy77777pXdEXaWZb2yZ6syPlC9MgyTDyTWM88883A0Gi0TBMFnVr0LfSTsJwoIgmCtIEnUSF1ZjYRhGCVJUp4kSW0URcUTNmEYFleSWREHtJPwGc7DcbxeiWeql3alDYRcVknwyiQp8GbwOcuyTCQScVdWVn6e6V5S1svJyRnOcRzFcVx+35G5/Zomr200ex+WPnbngEKmx8R07YByeNOmTT8bMmRIEDurdUL7yM/qQb54/BWs5LyHsaNzz3mhdxnZPytesrKCN+eDob38X/5oh5fOX5Zp/B9//HH/nTt3/mLq1Kn/J1O5UCh03OVygd0IHDfP+iXf8wm/btzhcGg5yq05TlDBiqIImz8RWc0L9zaQJGZ8cDUHoLGgUuUI5CuGYS6CIE5qrG6oGGADRDJBEBysk5Ik0Q6HoyTx751GE0mChQyoeA0FZaASjEGppE1YWuiy0NDSLdyriTVWExdjlfJSS2xayyjJTiDjJUkCtbul95leYleOPWGp0GmHZ24qsl+rslgNW7PtyPYteixF9PYZCAR2LF26NO5pj67uiYCmRaV7ho6iQgggBBACCAGEAEIAIYAQ0ItAJtJWT1tA1oKP7ooVKybTNB3Ky8s7evDgwetZlh2PYVhaT0yot3bt2smtra0XTJ48+c96+lSWtUNVBe0LggAZ3fcn+z1CMhTwRnz22WdndnR0XO7z+XZOmTIlpaoxVZyyXQL4fUJis8TRTPDRBF/heAI5lmVLGIZpMIoJ1NOiZtSKXarETkZiA6IkcbQ1CC/fCXJDEwEnE7x33HHHQvDrnTBhwrvbtm2LJ+cbNmzY/tWrV/+8srJybVFR0WmqaygDpHHaejeMi3aO/HJU6IqvWyHpGNu7Xv+LK4vjpUvv6F9I9PhlOmxqa2u9mzdvvmnQoEF7XL2lqS3Xvt+mJHgH9xhKu/GcrKhfw1KAb/1LidvdWlqfixdmJG1hPNu2bav417/+dcvUqVP/pDb3oICHe5kgCAbK6iEa1NrW87leAk1n2zC2CEEQvTiOOwQEL9gu6GkDldWGAMuyboZhDCeR09bLv0ulIhPBYsbhcAxmWfa0BJ962k4uq1WRC2slnIIIBoPNfr8/nuiuO1xJSta4f3By8tGujtMOmwYYUyqy3SoC3iorjhQJ1mCOPIIg7AWHGJZlXfKapYfgBb/gxx9/PK1fe1fPOer/3wggghfdCQgBhABCACGAEEAIIAR+QAhksl3QC4OsyG1tbb2woKDg646OjrMCgUCTIAj3ZWoLEq999NFH9x05cqRSC3GUri2tRKWecSWOHKdV0q5cufKWpqamsbNnz56s1q7e+IAITSgCU5KVav3B56AGBnIabAuASDZyDDMVIQH/ZrUqUst4MhG8Q4cOPbBmzZpbx48f/6YegldZj8zn/juW11bobCuoZ3Pai/UoeomIgyx97rZ+frxc1YNZVhEPvKzv/Y33vMHVftHpEsIYWX4dZqkXsBqmnveH9CzZfvkWt9u9Rq0sfA5k+tdff33zlClTFmgprywjJ/mBBD8akyPp7SJtea0kmpEO7ToCbiSWM6mOls0n5XiSFbV2jlUQhBKSJL+3uQbzDH2CdUM2175EAsNOIN9omvYJgnCApuluQfAmf6cZSXKoZR7NPmPw3ScnT9TSn9Yy6b7TrSBn7VqzUs2Rsi8tSmnY4N6+ffuOmpqa+I8KdHVfBBDB233nBkWGEEAIIAQQAggBhABCwDYEwGJBbhxepjiOO5LKikEtACB5X3vttXlyubKysg8/+eSTN9TqAcm7Y8eO63ft2jV9+vTp89XKp/tcL4mqpR+e5ymKolK+yGzYsOHS3bt3z5k7d+6tmdoyGhe8mMovXInj5rrUY6A6o2m6rx3HU61S9GqZA7lMJouGSCTiYFnWWVlZmdETMNnaIbleNBqtcDqdBzrZjmubLt02FhS9cv+ur84uFAqCUc7fHpW80VP3BN2e6yh++cbe+VjZHVrGI/sM5/i9Y4UB9QPEy47Xl16DtRMkljbZlJZ29ZbxvzrW5z9yHiRW+0ZL3a1btw7Ys2fPDVOmTFmopXyqMnpUYkb7SFVP9pskCHBROD3LvNG+tBAiRtu2sl4kEqmjafo8SZJa9HptWhmHsi01+5jkfrUmkjMbryiKhQRBNCe3w/N8a8KGSNOJA7NxpPneOIJhWF+zbZupn+qeBzsOh8NRZKbddHXNEryJzVLGKqshOc50al2tHrgqvxks8/NVm5NUpxwyrWscx+1atGjRac+HWj/o8+wjgAje7GOOekQIIAQQAggBhABCACHQ5QgoCV4IBl6oUiVTszPQkSNHUg6HY1xNTU31rFmzphrpyw7yKBM5u2/fPv/atWtXzps379p08Rold1O1p5dUlcl6SZLOZhiGs4PoFQTBa/WLczosk5Os1dTUDGtra+sPSdbKy8t3jRo16istSda01mvla//YcOeblFDUEQXbhsJXKt0CHd0t4WI/nMY8mC9GRErqpZw95xbmUcW36L1nwTIi5gzM4kpbylvv2JhV9S7EWvTi9aX+lrP/l6ZpTX6ZNTU15+7du/faBx988DG9Y1WWt+M51RqP7E1phZo9aUzxpEgwNtiYyabKM9PY4fnEMAwsdOLHqa1cj7RinqmcHmIQ7BEYhrE90VosFguDBU9y3PKGWzbmNt08mSU7zcxZJtIPNhOdTmc8EavVlyRJpcm+7Xr74DiukKZpS0nJTM+SFQrcbD6rsm0U4JrOTkdetzmOq1+0aNFevXOAymcfAUTwZh9z1CNCACGAEEAIIAQQAgiBLkfg7rvvdhYVFeWJopgHJCDLsnuNKHjNDgRI3pMnT97a2Nh4h16VYCJZmOXHv9UUeo8++uiGG2644ZcDBw5sSTV+q1/SEknY4LiuLp9WeCkjCMJpNckrk84EQRRAYjaHw3Eq87zZ+yG5vpLglT+DpGUkSYrFxcXxhHBarz179hSBMvucc85J6xEdi8VK2/MOPyxbNfhXXeP31w54ChS+QJzxPF8SDocvcTgch91u93atfSeXC4fDv2y44oMfh4Z/873kc0bb01qv7Mk7iv1SjznKZFKZ6n7wwQfn7du375oHH3xwkdY+UpXrSoJXjscqr0y5veQxyYphvc+pGVyT6wqCAJs6tPLfrR632Xj1EIPgVQ4nGcz2qaF+CHxKk8uBXQKO44Tdc5rpO8OK4/8axn9aERh7Jn9p8HQFH34jbavVsYLgTST5o0mSNGx5pPf7Xa8Nid721XAz8nmm9UFe47pCAGBkLKgO8uBF9wBCACGAEEAIIAQQAggBhEA3QMDlcr1+4YUXbhk5cmS3UYmkI3oXLlz46qBBgxZde+21n6WCLuGDC4o+S8QUelW8ypgikUjI5XKdRlxYNeWgsCMIooSiqFqr2lS2k4rg1dsP2CNs3br10tbW1rNA+VtaWrp79OjRX6ZT/iqtGkqW3N6viOh1t7JPSHxEUVSh3jiS5mVc/eXv35hNgpeI0mTxsp8XFxI9HtQa+/vvvz94//79Yx544IHHtdZJV66rSV6rN14yKC4lOXmildYQWvDneT5GUZQjuay8lomiGCdL7SYsM8UK1hEul6tMy3gikUjE5XK5tJQ1UyZdTCzL1tI0XYzjuK7NNT2xqBHwPM8ToD4HoluSJFqSJJaiKFFPH0bKakhUZpt1hFWnRLLtxQs467UhSTU3Vq9VmeY/U1/yZ7Ap0xUCACP37Q+9jiU/On/oIKLxIwQQAggBhABCACGAEEAImEbgktzc3Ef0qnhN96qhgWSid/HixcuLioredTgc7bfeeuvmrn5BUxuCHYnXlH3yPJ+L43iuHZnUjRK8YIUAKl+Px8P/4x//uKykpASO6uJAkHAch0ciEXdlZeXn6bADqwZRkvoV0j1O89i1QlEXiUSyTvBSDX5XyaobQvl0yR/V7hn583fffff8Q4cOjX7ggQeWaK2TrlxXErypPCfNjkeNhLHLGiJT3OkI3uQ68ukH+PdsJ8DTQByeClcPGWx0PiGxJoZhHUDKK9uA51wmmM0SvLK6O5VNiNp9lDyuVAnhjI49w7PajuO4E06ApCtjxUZXhv4tsQHSi63VOCrb0xNLKBRq83g8+XbGo2g7XxCEAgzDgjzPt5EkGZQkqSMYDDa63W4eEbtZmgWLukEEr0VAomYQAggBhABCACGAEEAI/JAQmDlzJlg7lFrpy+bz+d4cNGjQRq0qXj0vTFbMjUz0/vnPf66GY/oURdVBu3PmzLlTbl9+kYejxdnwbTQ6Liv8AlOQRpZbQugleGW1LsuyHlEUCafT2RGJRLy33Xbblm3btoEvcc6QIUO+WL169c8rKyvXFhUVGTq+K0mSS6vNQao56gqC17G/Z27xxrG1uVixZj/dd99998LDhw9fef/99z9p9F5T1usqkteOtULPWOyyk0meEz3kaQZyTbCT9M2UxDI5Jp7n8ymKSmupYvaeFEUxB8MwiiCI0/yw5dMPZu8dNYWu2ucpMGmlKApIadsujuMO0zTdL1MHXekNrHXganZLWtuxqpzWeykUCh3weDwVVvVrpB1ky2AEta6vgwjerp8DFAFCACGAEEAIIAQQAgiBMw6Bqqqqi6qrqz+bO3fuiO3bt++sqanhzQ7ioosumnj48GFdXrxaX5jMxibXT/YlfOqpp/6H47jS2bNnaz72blUsZtoxihuo2sLhcB1FUVGHw1HOsmwRSZKFOI6TkiQ18TzfmCpZkdFY9RK869atG15QUNA4YsSIeIKpjRs3nn/y5MnhkyZNehYIXrfbXTpo0KCP1qxZc+v48ePfNErwCoLgJkkybHRcbUJ9VdPN7xSzves7jbaht57ri4FFRRuv2uz1ej9KRWilam/z5s1Djh49OmLy5MlP6+0vVflUpCj8G1gH2GkboJdE0zJWUOjqtWDQQwpriSG5DMdxQZqmfUbqynXswCopniIMw5q0xMhxHE3TNKelrN4ykiSBlQWRbqNGVkOb3QxTOQIv0jQNFgyar1AodNzj8fTSXEFnQSD2RFGM0jRdqrOqJcWtfkasbs/sILV896ZL+me2bz31kS2DHrS6T1lE8HafuUCRIAQQAggBhABCACGAEDhjEJgzZ85g8CGFhGNz584dFwwGdy5dutQUWQVtLl++fOG55567TquKFwDT8sJkFbCpFHILFizYNH/+/HFW9WGmHT2KJbBu0OMTDIQHQRDu5KPMynitngs9BC8kX9u0adPPKioqTnkjAx47d+68d+DAgWu8Xm/E6XSWtrW1tbEs66ysrNxhFGszpEEsFjurpWzv9NY7Np6mGjQaj9Z6JX++rSwv2vMZiqK+06JA3t0tEJQAACAASURBVLRp04+OHTv248mTJ/9Zax9q5ZLvUUWmdh6OhYNPsiAILXA83GiCK6vvw1RjMtKHmftGDVf4XJIkD47jkDDM1GVkbFo75DiukKZpsExRvewim2F8JEk6tKxlNhO8vN6NDbt9iYHYczgcg9VsKeyaG6ufEavbU71pNRRQe75AWU4QREBDU5YWQapdS+HsksYQwdslsKNOEQIIAYQAQgAhgBBACJzZCIwcOZIaNmzYZfASKBOckFW7urq63ujI5s+f33fx4sXvzZ49+z69bai9MOltL135VFnqFy9evKygoOCfEydOfEnvy7qWuGBsFEVhVr9w6/GShbKiKHaSJJmXKWar50EPwVtbW+vdtGnTjf369fuI4zgWpH84jju+/fbb8fn5+XsikUgZkIbl5eV7rrjiio/TJVnTMidQxqhasivUu8ox+Vdd4/c09FnvI3Pez0RwQZ233377ktra2qGTJk16RisuVpcDNRvDMIza/S/3a/U9mGo8Rvuwm2wCglcUxXaSJGkz82CHZ7Ecjx7bBaM4q6xRmlWz0L9Zu51MRKhRkjQWi+13OBxnJ9YhzePRck9oVQjbMTd2PB92xAk4mj15kCkuURQLCYLQtAmiZU61lkGqXa1Idd9yiODtvnODIkMIIAQQAggBhABCACHQrRF46KGHQIk1GIIEkreqqmpYdXX1TqNB9+jR485YLPZTo2SS0ZdlPfHCC5DT6bxIWQfG/tBDD422g9yV+wHlMMMwkEndmy5ejuNCNE17tI5HD156XrytfKHWQ/CKokiuX79+mNKiYcuWLYNltS4ofCHxWkFBAdhKHNOKU7pyWokQZf2uVO8q48h9a4Qn51DF17l42apMOGzYsOHSurq6IWBxYRYvM/VT3f8w3zzPOxiGOWWVYeW9l+E50626lNvS8xwZxYtl2TZJkkIOh6On0Tagnl1Y6vHgtSMGPW3C5gKGYS49Jx0EQdCUIEzP+ps8jzzP+yiKCtoxT1oV1mbiT3df2vV86Jlzvc8M4EBRlAjrkV7LlnRxKedXbzxGyoNyl+O4IyihmhH0ulcdRPB2r/lA0SAEEAIIAYQAQgAhgBA4oxC4++67ncXFxYUYhpU+8cQTl8ViMcNenUAYP/XUU58ZUfDa8aKbZiKOvP7665OHDx/+SXl5eWc2yF05jmAw2OR0OoV03oh6CV49mOl94bTqhVoPwQvESmdnZ7SmpmYYx3FuSLKWm5vbNGrUqK+Ual0oB0Q5juOG1eaAXSwWO0FRFJA5GVXNyfdRa6xhWW3VC/EEfV15uT4f6PVvu6zRKxT8Kd3mxIYNG4bV1dVdOGnSpOe6MtYE3k0URdGANyS543neo/Wof1fHLvcPx/0piiL0EkF64wfChuf5JpqmQbWedlNIrV2bSDyGJElWre/E+mSZOhXWpESfhFbfW5ZlaxmGKdcSq6IMJMeKe4BnuoyukYnTFLDuxBNEWjlHQFISBAHJ1VTjh77NqliT8TGKiRrWer7rtLSVrkziHtN8f6WLSxRFmiAIW7ynlbEjYtfMbHfPuojg7Z7zgqJCCCAEEAIIAYQAQgAh8INDYObMmXmrVq16tq2t7QpIYKWX6DXrlZgMeH19vbu5udkXCAS8oVDIGw6Hfe3t7VhdXd3Dclm7lbspXoDr0xG8RrKa68CsA8OwXD03JRAPGIaJBAF8FmnovUMPwYth2KnkTYFAAEgk0ePxpEz+B0fZeZ6HhFS6Ehwpxw+JiFiW3Zus6NaCkUzyej85/7RERp0//sYU8aylf7kMc6zUW/j6WNInFc1MpUJbv379jxsbGwfde++9K/S0a1dZjuMAm0KSJPsQBHHSrn7sbBfsD3ieFx0OB2lnP9B2ImEWS1GUX6vFRRIBJMDDa2Wcekk8LX65WuIzog5NbKrlaz2dIQiCkyAIB47jsF5mvPQSs6Io+kVR5GKxGGxY9VeuXeDLi2EYJEdzulyuPoIgMKIoNui9x6APCFprEkZ5gGZUrCm+4wwr5DVgblvbyr71zm2qZwK+mwmCwM18R2XCA9bSRYsW7VXDDH1+ZiFg6IfWmTVEFC1CACGAEEAIIAQQAggBhMCZgMDUqVO9Bw8evH7z5s3Le/fuHT8S/otf/GKdFbG3trYyLS0tQNCCyjNO1kajUW8sFvOxLOvled7LcZwP1J2CIMT/xnE8SpJkkKKozsSfYCAQOLe4uHjbxIkT34S4WJYF/gNUhXE1VTYuQRB6J1sM8DzfDEnvjPSf8JkkMx1DDgaDh51OZy+tRIcyDiC0RFEUgDfQ+7Kqh+AVRbGHHtIPjrIzDANETF8juJmt09rZ9AotOb/EMCyeFE6SpLAkSZeEKw6OZHs0BySaE7JB9jp3VhQUbRn5TS5TuBziUKrQ1q1bN7y5ufnce++993mz47Wqvt1JpqyKU62dbI4D+oJnj6Ioh1pcyZ/rSdyotW29JK8kSRA3oSUxYLoYjBC8sp2ElnhhDYY4aZr2qeGgpT1lG5B0C//3FSeOtdQ34qOc6rtFbSzJnxtRsSZ9X3BmPaTTxayXeNU7drm8lvlJhVvy9yvMIfikG9mcyRQ7+Olv3759Z01NTcoNUKPjRvW6HgFE8Hb9HKAIEAIIAYQAQgAhgBBACCAEEgjMnz9/5F//+tcbjh8/Pql3797LUxG80WiUqK+v97a2toK61hcOh71A1gJBG4lE4Gh+LsdxcdJWJmxFUeR5nm8kSbLT5/OBKqaTpukgwzDxv51OZ6fH4wn6fL5Ov98fLC0t7XQ6naBAjV/yi+GTTz756JgxY6rPPffcUwlQQC0lSVIhjuMBaN/uyQSVlSRJcET3lI8sx3GNNE0XG+07FovFXySBRAHVbXJioXA4HHS73T4jL67KmPS+YOsheI0QZqDChWRpOI7nykpFSZLyZH9LNTyNkEZqbUYikfFQRhTFwY1X1pwVGm6/ords0V09Cuiy+5OIFmH9+vVXtrS0nH3vvfe+oBZ3tj43e6+bjdPsM6BYU0w9s2bHobe+lUSvEQyB5MQwjNKrLpXHaeRZlSTJh+N4MNNJB7BMCIfDdU6n06fFrkXv2HmeB0UtWCfA+hy/tJK3Ok5oQJtg8g5Kb0tOEECMRk5ugO+xw+Fw670/tZTXi72WNlOVMTr2dP3B9yZBEICnaTU93K/BYHDn0qVLbf+tYhQ/VM84AojgNY4dqokQQAggBBACCAGEAEIAIWATAk6n832v13uSIAhgZn1A1iYIW58kSU4gUkFdC38DQQsKWyBrSZLs8Hq9YbfbHfR6vZ15eXmdBQUFweeee26zHGpVVVUpSZID9YQOL4YHDx4s2bx587zp06fPTVVXkqRSQRAiFEWpHs/V03eqsskkryAIx0mS7GW2Xbvr633B1kPwAgFEEETA7BjAhxI8pbWogY2QRlrji0Qi4+ovf///sff2MXZc55lnVZ2qW/f2F5stNtWiKIlyqDXjMA4d0SJNOGPuTrzZGQ92Nn8sYHvsmJgAsxvakEi12GIGi8XuHwO0u9URjQVoQ/F6mIGDJIY9wTiws0iMAR17aVKiEq7DVegVHbUlSmqxm81mf91bX6cWb+sWp1isj3Oq6t6+9/ZzAUMy63y853fqFnWfes/z/g/tEHi3/4f/btcDc/u+Wq1W7xZJpLX9xV/8xX+9tLT0+LFjx/5INO5Wt6PsMxIpRMS0VsUiex8nfIc3fR15+ARCb/AyiIQn27ZVOk7eHI9ejKVm6+f93tBzr50Cr2VZFdM07ZRiWJbv+7ZI1i6xkb1v0l6IiY5FL7AURVmgF4Cu69JzbV7TtGrM3o9yzhfDQnKe+yPok3ePFUWRtgMSjVP2BaPouHHtRPenyBx5+nqed216eroUET/P/OjTWgIQeFvLF6ODAAiAAAiAAAiAAAjkIEB+vN/97ndPm6a5SmJtf3//6tDQ0OqOHTsou5Yqm8d+kn7ATU5Ong93kBV5adzvf//7v/H2228fPX78+L9Lmp88GDnn67JWBDkQKa7rWsGR6yIWDXnmzttH9ge2jMBb5g9q3/e3ka1EVkY2CY1lH58N2LZD4CUP3oG/+UiltvDgje3a2HR0X7/zne/8xsrKCgm8/yHvnreiX1NkpKzrtmehhQROpWhGHWXKK4qynUStsoS1NN70fCIvbcdx3qxWq/RCasG2bcokNn3ff5B8q8uKI+37mFf8a3oKUybvxikDEpfz2MaI3pNkwVOpVLy455bsGvI8n9L6yD5LgzWT9yoJvNEXJI7j7CizaGGe9VKMlmXNm6ZJfuqlf2QymotO3oq5ZH32mwX56MX3kuM4q7du3Vo9d+5c2+ykijJEf3kCEHjlmaEHCIAACIAACIAACIBAGwiMj49TMaW9CdlGiREElaEZY2NBQbKowEud40ReEkDoR5Gu67HedH/4h3/4xdXV1V8ZGRm58MQTT1w4cuTIP0YDITuDSqVC4msuT1xRtLZt36lUKhuFz8hqQJaT6Dxlt5MRJmQEXmLg+/6sbHZ20vpEBI9uFnhHvvnPRkjYrdnDf16tVq/Hcfj2t7/9ibW1tUe+8IUvfLPs+6CE8fYqihIbdwlj3zdE1KJAVuBLiomOxquqWiUPGV3X6yRatiL+rDEpc11VVRLWKJ679i9Z/dKuR0W+In7cNE8rRLO0+F3XJd9inlAEK9NKoOjLANFnpey9SDYIuq7vc133GuecMmaHq9Uq2TNQsbZSPnkFXtm1yATreZ5DNh95rCNk5gnaiu6f6NgyL3Lpv4Omp6fvnsgQnQPtupsABN7u3j9EDwIgAAIgAAIgAAI9TeDo0aP64cOHd+cphEVHUxljdGzfjxN4CVwg8pJXr6ZplBl2O+tH7vz8fPVHP/rRx+bm5o5wzvtHR0cvPPnkkxf27t27GNqMWc45HYeNOwpbyp41Gg2nWq0a0cHK9v+LGX/DCzJv9qLMD/+zZ8+eprmOHz8+KQKNftTatl2v1WoPibRPa0OCl+/7qQX0WilGUGyL1ntfe+fUv3+36Fqi/Slzd/TP/rm13dz5v6SN/Z3vfOefLi8v7/yd3/mdb+bd77JjD8aj72wZGbwkwtA7kqRM0DTv2VbsP1lQaJo20CpuWeM2PcX7dV2/ndVW5HpQdIsYk5dsEXEt/FIrmJtEX/r3QBgvO6OX7jOybHFd94ZpmhvZj6J+30XuDxlxsMg8InuYp03emDjnj2ua9kaeOUX6OI6zZhhGv0jbom1kXwDSvazrOn1JknS6WdH/Fmo0GlfOnDmzVHQN6N9dBCDwdtd+IVoQAAEQAAEQAAEQ2JIEjh07Vh0dHd0n67vp+36NLBOmp6d/mASORF7f9z9G/q2yx5OvXr364E9/+tMjCwsLRwzDmN+1a9eFT37ykz/p6+vz6vX6Yq1WG2nVhtEPuGq1eiA6ft4f1rJx5i26JCNcnD179t+SyPrFL37xf5eNr4z2VOBI1/XEodrBulUiL2Xwjrzzwf8jKXuXFv2d73znN1dXV0e/8IUv/EkZPDtxDBIgSXjknNNxfyoyePeTda+2Yv/JI7OsLPS8vGldxKPZf6PwYhHhNIujaJwigpnMCyTReand+vo63SN0auKXNE37B13XU5/tRe8N2XUUnU+GhUjbPC8agwzvIveaSGytLOQm8/yIi5UYuK7LTdO8r6Da+0n+8aeLwmMhe1fkLujNNhB4e3NfsSoQAAEQAAEQAAEQ6EkCeWwb6vX6u1/5yld+lgaEPH/jxFIZiD/84Q8/+POf//zI0tLSx4aGhi4/9thjP/nEJz7xGnk4xo3TzGxT8v6Y5Zxf1zSNjqnf85EVBmTWWEZbmfjOnj37+5xz80tf+tL/JjN3WWJHWcKUTOxxbVsh8ooIvN/+9rf/23q9PvL5z3/+T4uuodX96b5yXXe+UqnUZF4EBXvcrFSvhrPnZO5VWl8Z98vy8vK1wcHBva3yds67D7IsIkKXm/c5FxlHKPsyHGsZe0Ix0MsextiG57aI0Fz0GSQbd9H58t4Xaf3INsdxnAVVVXdWKpVKWttmJj39fXjPS5ZWxOW6bp0xZrTjO5ZnX5L23nGcNwzDeDyLCbJ3swj17nUIvL27t1gZCIAACIAACIAACPQkgRy2DbOTk5N0tDHxU4bAGx78e9/73qEbN24csSzrl4aGhn74wQ9+8McHDx58q1lUSaNMYRI8LMsKsuTo+LJPtgCmaQr9N7plWXRkmOwr7vkUEWLaccPIZP5+9atffd7zvP4vfelL/6tMbHl+VMeN30ksyxJ5B37yq2PanYHq4LUPvhZXWC3M4Vvf+tZvWZa17fOf//y36M/zZOXJ7FvetuF9Wl5evmwYxsO6rv8qY+x2OCs/7AEbHOkPW08EL11UVfV837cVRemXEZyyMr5F1kfioW3bt1tVaEokhrg2TXb3ZTmLjCcrViaNKePBG9wTRb/DVGhN07RHVVWdJ0sQzvmIpmlhO557wpV5vomw64U2TZsLmzFG36n7PkEWfRH7DllOrusuZmVhy45Z1t8hSfcsfQfJLsRxnNcNw7hDLz9VVR3Udb1Gc5Ogbtv2NVgzlLFz3TmG0H88dufSEDUIgAAIgAAIgAAIgEAvEwhsGxzHmTUMYw+tlf6diqt5njdHf0aZfFSY5IUXXriaxuLUqVMHZLL+RLm+8cYbI6+88spHb968eYT67Ny588KhQ4cuPPbYYyvBGPRjjoRfOpIZ+EnGHc+MzplUUbsscVN0jXnbBUJI82h8rA/CV7/61QnHcYaefvrpVK/YaAwiGXYicYsISmQDkuXbLDKXSJuiIu+2P/8nQyPXfu1nmqa9WavV/q+sOb/1rW/9M9u2+z/3uc99m9p2w71Fe0/+25VKZXuzaCIV39vw2ZXxgKVxAhFINNPP930SXKwsrlnXW3WE3Ca1kjESKKmgGhXXkvoUFHnnaLKg8KXUxM3GrutS8UpTtG/g/ysj0ofHdhzH1DRt2LKshUCc1HV9J2PsVlIMss+ezRKEyWuZBEH6XpCFcV5Gonshai8gOl7Rdp7nPaooylyS6Fx0/HB/2RdjMi8l6P6hl1Wqqt7IepFd5powVmcSgMDbmfuCqEAABEAABEAABEAABEogQJm5JPjOzMxcExnu9OnTR0XaibZpNBrL1WqVircpr7766iOvvfbaxxYXF49Uq9Vf7N69+8KnPvWpS9GxKKs3yPBNmydJSJD9MSm6lla2S8rw+9rXvvacbdsjTz/99L+VmV9WZJEZO9q2rGJfIjGsuIvHbv43//nX6weuJwpMaeM8+MK/Gh2tPPIlkbmozZ/92Z99ikSuz33uc/+R/r+M8CA6RyvalXkEm8RWyiwMsuTS4qXMWxKWy1wTidWGYQwWHZPEPHopRAIr55yeSWuynuPNe4CE8nusLERjsyxr3jCMWjuLyJGonWUPkBV/XHG3pD5JL96y5mj3dd/3t+UR+fPGGX1pQS/P6J6sVCpOK16uZsXZLKL5MGPszay2Ra/LPjdlMt4dx7l569atfzx37txGAUB8tjYBCLxbe/+xehAAARAAARAAARAAgRCBFgi8VrVavS/j7Ac/+MH+2dnZI8vLyweHh4d/8oEPfOAnR48eTRSho5mBjUbDoSPktVpNqBp4p2deNo+eksflPb9Pvva1rz1r2/bo008//fvhG9W27T5VVZeDzOfoTVzGekWyd2nerCPbZX7B7vjv/bt3/8fv6u6uW+tC43JF0W8PmdrSgGn+7NGRba996PxwZecfCfV9X+D9F57nGZ/97Gf/nPrIChWi81A74k3CYVmZhLLZnmmx0v1J37es7NFW8BH13cxiTeIqic9BNnIRO4k4v+Ks+YPr9NLLNE36/iZXL0wYLA/fol7nFIpkwUyyA9o4UdLJH9/3x1RV3ciqbsfHcRxD0zSyuRgOniWMMcquv+G67hMip1bKjtP3/X5VVdfKHjc6noxgS31Fs7pRTK3VO9d940Pg7b49Q8QgAAIgAAIgAAIgAAItIlC2wJv1w44qs//1X//1x955550jjuOM7tix48KHP/zhC/v3738vvETP8x70PG/BMAyLjo0zxvpksuCCH4w0ZpolQh6sjuNc1XV9Xx7BJjxfHKuvfe1rJ2zbfujpp59+PtzW9/1dqqq+kyQMlyHwiohJf/qnf/ovTdMcsixrOQ872T67Hn/wC4sfvbQQ7adapm6sDpiKxzTdqupsedBlbkX3G5ricve253p3VEdfv72w9Lcyc966devD27dv/+lnP/vZ/xQID2HPWpmxRNrSflJWadF7qXmfNzRNq4rMK9om6/tM44jcN6LzNduVIhhGPUfpmcIYu+c5IxNXkXW2s2/gcy5yKiJp/bZtP1ipVIRYtTszVmbPIm2pQOf1Av1Tu9ILG13Xt5GHOhWn833/dVVVb66vr5uMsR2GYfT7vk9WKttEX6aVHStlx2ua1kfjtvK5ljfu0N/bj7uue40EcVVVxwJbCRRTy0u2d/tB4O3dvcXKQAAEQAAEQAAEQAAEJAmcOnWKfjztk+x2X/OgmJNM5fjr16+PvPrqq0fm5+ePaJq2NjY2duE3fuM3fjI6OkqVyKmIitloNP5uYGDgkaICWBGBJbrYpldpvYxj5NG4Xnrppafr9fojzzzzzKnwvJ7n7WWMbYgTzczPqqqqA/TD17btWdd1G/39/Y8U2ccsMY/8gU3TXOKc/3+Kovjbt2/f1fxBTiKlShmkReaP9qXsy5EP9P2LpQ9fWdRsk+lrAya7PaDoS0MKt5Q1a9X5Bbe0O5Rl6jjOquM4a67rrhaN4dOf/vSGuEufdtl/NDNEqegg/V7N5RFK3tu6ru8ouv5wf9HvjWg7kdjKWkfUqsB1XSrOdNcLXCSWaJsi66Q9zru3srHmjXN9fd01DINeim14pIvMW6/X67VabaPoVdYnb1xZ44pcLyt7lZ6/tm0vGobxdrVaJc/7AXr5SBm7aczo5IPv+6uBWLkZIm/YNkI0a1aEbSvbNLlRsbob09PTV1o5F8buPgIQeLtvzxAxCIAACIAACIAACIBACwkUFXmbwgUVE9LyhnnhwoUPvP7660fIr3dgYOC1Rx999MJv/dZvSWVfZs1dprhQVnEp8k4Ne52+9NJLX6rX648/88wz4+H1uK67Xdf121lrLHK9mYGmxVV2/+EPf/jB11577V/+3u/93lSS5yaJ8nSsnwTw5hiaruskauX6NBqNjy0P3fiS4VUbmmMua5z9vWaZf6/r+nXTNFvKIgiY7hld15WiLxgie6kQI5mXIYIAS8l8Dc8l852RaZu2HvIplclEJoExznM2mqFoWdbrpmk+Icgys1mR9ZaRcZ8WYF7xsNFo1KrVaj1z8fc2EMqMLcJLMp7Y5kV8mMMD5mH7fq0/VmOM3X0B1XxR57fgOZCIK87GJevFXhnsi45BBetc17185syZpaJjoX9vEYDA21v7idWAAAiAAAiAAAiAAAiUQCCvyEs/2qlCfZwomDesv/qrv/rIL37xiyOrq6u/MjIycuGJJ564cOTIkX/MO17Qz/M8Km5jFB2H+oseS25mH40oivIzz/OWqfo3ZZzSD1ZVVTXO+W3DMHYGMb300ktfrNfre5955pmT4Tg9z+tjjIn50BZYIGWsuq7L4zLR/uAP/uD/fPbZZ39XRuAoKh6srq4+Va1WX2+1uJ2GjDJB6bi7SNGxLPQkMvm+3xCpZN/MjLSpOJKIPQkdX65WqweyYpC5Lrt/ZYl4lGlIL4zShF46bq6qqqPrOn2/Mj+tEFXzrrcVsUQBBC9s3nep4T5dp0x7+kfc85rWIpO5G8wn4m2bl1Pmpko2KOLDTFPJPPtEQ2snGzrlQFYR4djaOb8ok3C75omZazMzM/dZ9eQZD316iwAE3t7aT6wGBEAABEAABEAABECgBAITExOHZbLmSpgyc4j5+fnqj370o4/Nzc0d4Zz3j46OXnjyyScv7N27dzGzc0yDaFXzPGMEfTzPq2SJdE0RtxrO2orOuba2dqe/v39b8OcvvfTS79Xr9Q8+88wzJ8JtswpokTdukfWE+6aJT2+99dbnnn322d8P7CKy5iwqHhBDXdfdrHlafZ1EBtu2b5umOVpwLipwJFQoMJiHMlp93593HMerVCo7omJv817c5rrum2WI0NH15bUWkBWHY+ado++Oqqp7ohnUJLQZhuHIPLNkrARk9jjvPS4j8tJ6KSZR2wRqKxNXIO7KzkHtRQReGZ6tbFv0npQVeEUL3snsVRE+cfeczNxBYcjAaqT5Tzq9k1pAMK8dBNm1XL58+dr58+c3/e+AItzRt3UEIPC2ji1GBgEQAAEQAAEQAAEQ6FICJ0+e3Gua5u5o+JOTk+fHx8d3lFFUrAiaq1evPvjTn/70yMLCwhHDMOZ37dp14ZOf/ORP+vr6NoQPkU+06JJIn6Q2WT+KRb1bLcuqmKZJ/oIbn69//ev/88rKyi+fPHnymfDcabH/yZ/8yX+/uLj4aw888MBPi6wp6JsmPFH28W//9m9fZIy9KTKXrCASN6bneSSSN0Tma3Wber3+rmma22WExSCmplA7m9fzuikyz3HOHwg8T4mNpmmUAT6vqqrs0XopXFn3fHQw2fZxwZBvrmVZf6dpWn+tVnuI2hAHskihrGqpBSiKUuYzIDx3nrXKCLzBXDJCb1BszTTNVA1kdXXVoWxpGfE4vHbP88gLPNX7Os9aZfdWpL3M86jJj1cqFTrVQMNrMjZEMvcEWThUKhXp+1lkzeE29N2JviwRFb2TCnzS+E0hmyyaNix5kmxtZIRezvnq1NTUZdk1ov3WIgCBd2vtN1YLAiAAAiAAAiAAAiAgQOD48eMDQ0NDB6NNSeClPzt69Kh+8ODBfWUXcRII7b4m5Af785///MjS0tLHhoaGLu/Zs+fCb/7mb17NGotz/q6maRsiUZGPyA93UUEj+sP+61//+r9ZWVn58MmTJ78UjtFxnDcMw3g8Lm4SlsTmnwAAIABJREFUeOnPP/OZz3y3yLoi88V6xDqOM2wYhpQPoqiAkBR7u+wpRNk1CwqOUmqxoih1znk9Lpub7gHbtm8ahvEhysB1XXc+EClF54prR4Ia57zqui75EQ+UUexPJB6R+z5yD3EZQSwuBsdxdhiGsUDCFFkyUPazqqpLjLFDvu+/nZVFHx2TxiCbljwCfRajHHxy+zCL+hSHYyKxnOxBbNte6e/vn6PiYL7v1+heyivuEhMRgVdGWM3iXOR6nMAZHa8Mb1zZe0GEYZF1N/fJi/pSB2MGWfqapv1XJGSrqurRC6Omp7pN/+44ji16n6T9/Sf69wHn/PrU1NSNoutG/94mAIG3t/cXqwMBEAABEAABEAABEMhBgLJ0NU3b7bruqmEYJAKsXrlyZTV6NLITsnnDy/ve97536MaNG0cajcZj5Nf7oQ996CdPPvnkW3EI6Ih9pVLZngPP3S6iP9xF27mue08hsm984xu/e+fOnSdPnjx5PBxnmr9qKwTeJEZ5hBpRFklzkgWBoihkiZGaJVhkX/P2JWGm2ZfEs/+XfJXp/zPGhkVF/rxzb0Y/2b2UbR8jtq2bptkX/XPirqoq2WW8SdxlsqLX1tbe6u/vf6QV/GTWW+T+oKPrIi/bmlYWdcuyVjjn2/v7+6shUW9DYM7znZZlJyKsyo6Zp70Ic5k9TPh7xo4r+pcWL3m1a5qWy3pIlIPI2ikORVHu5MmOD8eRIfAKvdiYm5u7eO7cuY44uSHKGO3aTwACb/uZY0YQAAEQAAEQAAEQAIEeItBJ2bwB1l/84heDly5dOnLz5s2PKYqi7ty588KhQ4cuPPbYY5T1t/ER+YGbtk0yP/xFBY0gcyoobvSNb3zjXy8tLX302Wef/b3ID+ZrSSJWOwXePJ64ZQhIrutu38xCa1lfXyqepijKWlFhJGueTrgu8z2geGXbh9doWdZ8lu8xZbNalnVbNDva87yNDHQS4VvBU3S9RTyBKbtR07S9ovE7jjOnKMrOcEZ1OBtf9jtKzysqGCkxv5CoJzpe3nYi1jmiGaZJMZC1gEhRxHD/dvgYi96XjkOOHYaTl3G4XxxLEb6wZyiD/tYYAwLv1thnrBIEQAAEQAAEQAAEQKDFBJKyeUlAcRxnlqY3DGNPq4SUpOW9+uqrj7z22msfW1xcPFKtVn+xe/fuC5/61KcuFf0RLfoDmeKSFUyCPn/8x3/8u2Q98eyzz/5PwfroB7emaY2k47XtFHgppjyWCSI/6tNu1yBTthOzeIO4yafzfdeG3v7k2UuZ706YXqPRWK5WqySel/pZXl6+NjQ0tK/UQXMMlnd9aRn9omGEn1GyzyvZFz1FX66JrimrXdZ9KMshbj7btvNk8D6uadobWfHnvZ617si40oUgk+JKmjerACnsGfLu9NbrB4F36+05VgwCIAACIAACIAACINAiAuFs3kDYPXPmzD0erSdOnCDf1rYLvbTkH/zgB/tnZ2ePLC8vH6zVav/5gx/84N994hOfeI1zvpF9pmka/T7QGGNCvxNEfyjnETRIXPjmN7/5haWlpX8yPj7+b5pZwDc452NpnqGbIPDSMW8u438qyi3tNvU870HG2HstupULD5tnzwtPugkDFNlL2b6e5znkmVv2MulZxRij59SesseWGY88gXVdr0ULX2WNUYbAu7Ky8sbg4ODjVEyMMs/JriFrXrpOhf1UVXVkstVFMmdF5i7SRuTeE2mTFIPruv2NRmNpYGBA+n71PG8vY+x6kfXJiqxJ7cnKiHy9Ze/JuPHSeJIdhO/7ZAkxF31xB3uGVtwJvTmm0H+49ebSsSoQAAEQAAEQAAEQAAEQ2DwCExMTh1tR3ChYUVAchwRbEiDDgsX6+jr7y7/8yydv3rx51HGc0R07dlz48Ic/fGH//v0bgqFMVmKzYnitrGOs4R05d+7c52/duvWJL37xi5+nQjfkP2rb9p1KpbItaefaLfA2RZ4HGGO3RO+mMjLjmgWhKJG547x4m0wSixiJcuqGdjLflRQx7J5sZ/pOMcZM2mM63k7/9H1/vZWCPtk/6Lo+3AoBWWYfHcehQnw7ZfoUtZkI+lPhNZpXtHgWtc1rl1JEPE1jU6/X382y50iau/l3BmlEvGk7oeYpDLi2tnab7iVVVd+tVCq7ZPay+ewYaMVzjV46cc4/YBjGL0RjahbwI0uPwi8/RJ4V0b2BPYPoTqEdEYDAi/sABEAABEAABEAABEAABDaBwPj4+D7DMMbKmjrqXxsdN/zDkTLIXNflJGRcv3595NVXXz0yPz9/RNO0tbGxsQuHDx/+0a5du1zR2EgY0XX9rr9vXD9Zn0oa44/+6I/+1cLCwj8dHx//18GYrutauq6bSbGVJfBSMTNVVQcou9n3fSq2l+jDmMcygcQUWTEpuua84pLovhZpF9yPzTG0PEJRkfnb1beId2wQI30fVVWtaJrmlCX85XmJQEfFSeBVVbXeLn7ReUhsVVW1Grz8IlEu2ibOniXrxU/aeih7t1qtPsI5Z6ZpZmokwbPB9/0B13XVSqVCMd+RZSYi+MmO2RSrKQtU2nIjzz0Tjo9OWbiue01V1TEqeud5ntSLr2As27ZZpVK5b99lWST8PcTeP6yiCfvqLi4uXh0ZGdlfdP64v4OjfwdETz7AnqEo9a3VP/PhtbVwYLUgAAIgAAIgAAIgAAIg0B4Cp06dGsvzIzwuOtEf5vQDk4RWXddjbRguXLjwgddff/3I4uLixwYGBv5hcHDwrSwaJLaqqkrKVKooREdcSQDIGi98fWFh4eD6+vqvPvroo/8++HNSW1VVTfwdc+vWrQ+PjIz8P5/5zGe+KzNXRKjYpqrqqOd59x2XTRqTc/6IpmmZvKL9iwi9JDQ1LTVQXT3vZhfsZ1nWLV3XHyuacUhH/V3XfUvXdaMMn24SjWlponYrAYZmgTxd07TFgmjuds/jUcs5H9A0bTUq5gYCGNlVNIU637Zt1XVdrb+/P5e+ES6wlrXmOAGec/64oihvytg00Dx59ygrxryWFaJ/j8TNT/7JjuPc6u/vH6Ws82bmK9nXSH2KPA9FJ1pbW3urv7//EdH2tBYSzst4IRv9Ozh6D0QFXtgziO4S2hGBXA9AoAMBEAABEAABEAABEAABEChG4NixY9WxsbHDxUZpnUjw/e9//9fu3LnzKIm3aTH29fWNrq+vz6e1IRHY8zzX933prKxGozFSrVbvik0i3q6f/vSn/1NeruQDqmnaKGNMSjSlLF4SNlRVpeO80p9A2NA0jTxA1aQictGB8xR5kw4OHRIJOI6zg/yXNU1bLorJdd2FhYWF62U8FyiWIoJdmT6xJF7TPS2TGZyWnd7M6l0JC+FBVq2MMJ116iG6n0nZ1ZT56/s+3QfSntityuLN85Ig7/0St4Z6vb5Wq9X6i34nWtHf87xrsi9XOefvapr2UCviIe5BQUp6ARucdoA9Qyto9/aYEHh7e3+xOhAAARAAARAAARAAgS4iQFm9mqbtlSnokvdHuSiW4Ih0kuDouu49/qHRcem6oijbdV2/LTpnWruyjrDHCKVLjuPM6rq+m44X54nV8zzyaXxHpuBaeJ5gbSIidtCvKS5R1qeUIJ1nfWX0afX9WkaMomMQe0VRyGZljmwFVFVdE+2b0m7WsizdNM3dRceiAlGVSmV7nnFk7kGR8X3f3+X7/nuiWa5pWZbN2Chb/h5fVMo+psxewzCELCZk78W0Zw/5JFNGcZ57oBXPNHrhFJdVnmRxQ7YIvu/3maaZarUTt9dx8du23ahUKtIZvCL3kmwbelnBOQ8XzpuV9dSl0ydkx9LX17fh09yqT5gl7BlaRbl3x4XA27t7i5WBAAiAAAiAAAiAAAh0IYHjx48PDAwM7KNsUJHw6WiyrutcpG2RNkliCPksKopyM0kALlsoKrKGtL7BUdjTp08fzTsHiSpk7aBp2hsiYwTHdaktZe6GC+HJcJM9Ai8SW6vatOpYeqviTRvX930qhOaSaElZqqqqOqICZtq45Pm5ffv2fTIveuLGKyIc0rqKzh+OqZnhPqKq6psie9X0c60bhhErqNm2/U5cAS/HcTb2hDxcmwUgE/2fRQVe0UzfvPcAnRpIWqcIq4Q2exVFuR6+RoX0SPCP7qvrulS0sl/X9XfyzBd3n5V9/+SJi/o0904Je4BblnUjzwsUEsfJK7tZhG7DAoUy04NCpqKnLtLWEs6Ghj1D3l3fuv0g8G7dvcfKQQAEQAAEQAAEQAAEOpTA0aNH9SeffHKviOcfiUyqqlqtXkqSMEdHo9MyVsuMr4hglcWHju1OT0/PjY+P79B1PZe4RkdqHcepUfG6rPkcx1lr+hfrcW1lBN6mkGGkFYLLiqed10lYiwra7Zy/jLmaAuQ94mFZdhk0Nh0JZ4wJ+4TGrclxnDmRZ0hcX1HxU4al53mPMsaEBF4aN62gIr3YInEtTlBvCrsk6ulZz4zV1VXaQ0fkOyuy1qwTDQn79IZhGOTjW9onbt1kARI9ncA5H7Ftu1atVt+WmTzycuqurUDzWbRmGIaUPQN53Hqetx4n2svEFW5LMWoa2c2ze3QvmiuPhUVaHPS8JnsFEn9J8KXinEle9yLroe/uzMzMNZG2aAMCAQEIvLgXQAAEQAAEQAAEQAAEQKADCZDIe/jw4Y9nhUbHksvw/8yah643hbngRyz9UWJ2XDAeZdQZhlGKAJ0l1oisIalN+Ac1sT948OA+UasGKsLj+/4sCcQnTpwYrlarB9JisSyLjgw3arUaHeuO/ch6c8oKwkVYldW3+dKA+76/IYgH2XBlZMGWFWN0HBKHOOe3VVV9Qtf1e4oGpomOsvHQywJFUajYWe5j7o5DbgUGFSOT/sjefyITpAm2MZx913V5mvAqIhg3va3JR5xXKhUac+NW833foCzf9fV1ZprmLSrq1rTc4PTygRo1BTvNNE1h3SSPME5H8cmaR4ShaJus5wFdp9MGqqrSqYM3ZZ6t9PyiOJK4yIwVrCcpI1t0vTH3T6xFBbVrhcAbFyc937Lu4bh+EHfz7jr6CT+ogAoEQAAEQAAEQAAEQAAEQKB9BESEQoqm04/n+77fn8eXMuGHLw8ftS1zN0hwnZqauhgeM8uuoXkM+cbFixdvnD9//q7Yd+rUqQNpGWIi/pSyIols+zLZlT0WCZO+79NeW57nUYZzW2xIstZhWda6rut22t6SSFiWQE3zmabZlxVX0nWyDCjizZzlvy0bl+u6i7quj2T1axadotTLVL2CPFHTXpKkzRN41K6vr1cNw6D/LWXFlXU9r/1IvV5frNVqmVyy5g9fzxJ4HccZ1nV9KLDMyBKmw0UgaZ6wnUw0rjwvB8jqhzF2S2aNGW3vs6goceyWDgWBt6V4e3pwCLw9vb1YHAiAAAiAAAiAAAiAQLcSmJiY2C2S1eV53ltFj3KXxah5tHzVdd1VwzAatm2vrq+v6yMjI/vzzkHih2mai1TMStSXOO9cYc/DY8eOVcfGxg4njUU/wl999dXrYWE3aJslzouI8rIiSdliXF6GRfvRkXFN02i/7/k0j4RTtmXbf8OSGEgZnyKFAkngbRb6oqzRwp8gy5mySm3bJkuCe47Dp01QlmVEWfdWluiYAxYVtZOyAgjNsVFoq8wXI1kiadL6yuaSZ7+SOATCroyFRR6mVOSNMVZKsUh6QaRpmhlXZI72gF580N9V0Qz8HPdfy7pMTk6eb9ngGLhnCbT9L8eeJYmFgQAIgAAIgAAIgAAIgECJBE6ePLlXpBCM4zil+zfmWUbSD1JRq4m4OUlE9TyPfET3lO2ZGDdf4MNL15JEWjreOz8/f+3cuXONNE607gMHDgxUKpUBx3Gquq4PkEBNBY5c1x3UdT21Wn0ekSRPnzx73ao+TZGnliTMkOhN3pYyYlPRWGWLg9F8eXxYZeIU3eey48gjHAbrahYgrJeV3dzkbJGPtQy7oG3Yj1aUZ9Y8lFFM32vGWJ/My6iybXZEBONom7gXSkUyyPMwLXq/BicqPM8bTvr7oumTPmKapp21n5t1nWKcmpq6vFnzY97uJQCBt3v3DpGDAAiAAAiAAAiAAAj0MIGsY/609CKCS1noSPB0HGf2zJkziUecSSyVFWmjx1QnJiYOF/EjFVlveM4kgbfRaFxJW2vWPLSvvu/XRISpZpGgjd9s5AeaZU/RCfdD1vrTrouKQk0hJ7Y4XZH54/q6rrtdJHM33FdEYCsapwirMgschuOVzS5vPqukCqyJ8MkTRzAuWbIEz5O8mbdJMVJcdC3r+xr09zxvlDE2L7JmkTYi91+MwOtGbReK+uIGhdhEX8hkFexMW7tt27cdx1H6+/u3p+zLHJ0qqVQqHxDdGxHeZbehv1Onp6evlD0uxut9AhB4e3+PsUIQAAEQAAEQAAEQAIEuJPD8889/nLI940LvFCFP9odo3JpIaKFxNE2jzNil0dHRYc75cLSC+Pj4+D7DMMZauZVhH97x8fEdhmHcZy0hu+ZovCQca5q2U7ZavIig10o27Rg7q3hTOIag4F8ZQk3Z3ycRga0oT5H7oVVxiMwdXR/n/HFN095IW3feolThMWViC/vKpnnKyu4VxUB9RMcUyeiXjSFr7+NekkTZrayszA8ODo7Kzp13P1zX3abr+h3Z+SjT2DAMKo43kNa3Xq+/W6vVHqI27XhJRPcz59wTvQ+C2Iv+HSPLD+17hwAE3t7ZS6wEBEAABEAABEAABECghwhMTEwcjP5gLVuIKopLNps1mpVMP7K//OUv/1gkjlOnTo0xxvaJtJVpk1TQ5vTp03vIozNuLNl1R8cgf99AyKajxCKZyUWyFWV4bHZbSYHOpyP/sgJKSEjx6N/J/LPMdcusIc+8ouPHFXwj8cjzvHVVVXfS9TyexqLzhzgH9iRzSesVLawmwks0vhCLsTJeFASx5chc7WOMrYusTbRNHoGXxg6zE/EKz4pHdC9oHN/3x1RVTbxH4uYiewuyNNB1fSNrOu3T9Oadp2duU3z1y9z38NyyWdyRuGcnJyfJIxofEJAiAIFXChcagwAIgAAIgAAIgAAIgEB7CEQFTZkfyu2IME+WUdRXWGaMrKJnedacVq08TeCViVskLtnsZBInGGM9+VuurMJgAfewzUXZQm6GmHTfkXeReyGrjexzgEQtVVWrjDFXVdU6+UwHL0ooY7rpiUsF4QKBbOPf00Rz2ZcN5L9L60ryVqZrZdskZHFMmlN2bXHzBGOI7lVR79m0GJI4pAnAQfxFLBNC3z+6l4QKDua8B2QL7c1yzqlgZ7X5UmEjVPL21jSNHhGFn6vNZ06RsSDwinyB0eY+AoVvXjAFARAAARAAARAAARAAARAonwAV6Tp06NBhsmmgH9yapqll/PgsK9I8WawTExO7NU3bG8RgWdaNF1988bpITGVn8KaJuxRPksBLWceu616bmZlZEIlbpA3t9VNPPXUg64hxMFZWdl6nZXqLMAjahItfyfRLELlaIrKKxiUq8KWNF/FhpozDXN7D5OHsuq5WqVQ2spazPmmx51jXKOd8ManAGr2woHja/XyLExRXV1edgYEBI4tP1p4F+9S0gdDSMqXLEFKj8WTtUYbAu/G9sW37TqVS2VYWi6xxPM+jYprCmatkqeP7/qzMyQ56fpNfr2ma91lPZD1Xs+IPrmexzxqHc359amrqRlY7XAeBKAEIvLgnQAAEQAAEQAAEQAAEQKBDCVBmp6ZpD1J2UZAFRQIY+dXevHlz4YEHHtjTal/aMJqwR20eZNHCZTI/ZPMUakuKUSQDN67IHbG/fPnytfPnz294bJb5OX78+MDg4OCBJN/l8FwiAgLtFfURsX8ocx1Fx6J7IvwSoOh4ndJfZM+isebpk7TePFxLFHmp8NXtpNhyZm4W3toWCrxUVPJu0cnA6zep2Bh5yJqm2Vd4QaEBitw7QV/bth+sVCrvFY1LJBZ6XjmOs0be5L7v25qmbYj+aZ+wp25W2/D1JN7t8OUViTPPy1ORcdGm9wlA4O39PcYKQQAEQAAEQAAEQAAEupQAiX5DQ0O/bFnWbRJ147JG47x6W7VcmYzbuBgoU/Xw4cMfD67l+SFbhtArMm+cwDs3N3fx3LlzG8JpKz6UpUwF5mivSeRMEnuzBBPyVuWc97mu+3a1Wh1qRaytGpP2plqtHpAZnwR78tWU6dPutrKen1l7LBv/3/7t377y67/+6x+V6VdWDGlFxFot7qZlZcbNTacl6IUacUoSZLMYNi0pRhhjbwZtmwUEeXRMOklAL2HKvn+zrCYyxPsNWwXP8yiuUp53SfORh66qqn2B965Iob0iJxTS+rb6Xsy6b4r8vSg6Ntr1NgEIvL29v1gdCIAACIAACIAACIBAjxMIWzm0eqmO41wtak1AXro7d+7coSjK2Msvv3wlbzZsVOglkc9xnI3jvYZh0FHfWMFPJHuXxogTeMm/dHp6WqoIUN49IXF/YGCAMrjvqwyfdZSYBCbyk1QUxeacP6woylya/2neGMvu1xTGbsiKXWXaOpS9pvB4olYrZQmr4bnr9fparVbrl1lfs1hYbCG2rHswPE+Sr3I7rBlE4iTxNWyhQOu2bZv19/fn1ks4549omvZWlHd0bxcXF6+OjIzsl9kXkbYi95BIG5G5stpQdm7cSYLm/puMMZvGyCq0V0TYpfEFRG9hv+CsNYtcp0xiTdMqdNCCbIADD+BWv0gUiQ1tupNA7gdWdy4XUYMACIAACIAACIAACIBA7xFoZvoebPXKJicnz7d6Dpnxw+uOeuomZfqKZO9SDM8///zHoxm0Wb69MrGLtCXx/sknn9wbteEQKLJG/pLzNAeJpoyxMc/zShN5RUSzpqAi5YFb4Eg4Cft7RJhudhsS1XRd3+a6LmUuznue966u6w3Ouamq6qDvkxtLPp/dtLXlyYxuim4bhdiiMYneAzQG+f/GHblvdcakaIxxcdTrdaNWqzl575c0QT0sNIrGmCeOLAHX9/1+VVWpSFlLP/TcDD/DSPB1XXeR7BjCExcVcLMWkcWjXq/Xa7VaLWucpOuu627XdT3RiiToxzkfcV23wRh7J/wyq5nl77mu+/pXvvKVwtYYedeBft1LAAJv9+4dIgcBEAABEAABEAABEACBuwTKLkIWRUtZki+88MLVTkJ+8uTJvaZp7qaYksTnqNArKtKePn36aLBWWrvrupRZOjYzM3Ot3QwmJiYORzPg0sQK27b7KpXKeox4spKVHRsIToHYEghzJNLReFQaXkaUyhJVwjHmLeokM0e79y5pvqSY4/aujJjzCryy8ce1J8uQuAJrzZcPq2WsL24M0fs0znu16D5YlnXLNM0H4uKK7H2qP3FRNmnfDVFBsmgMdPKBCqE1Od/wPI/EzX0CbIpOfbc/caBM2cDLPmHum4Zh7Mw7qeM49HIm9aUAibu+79NLt7v2HXHzddrL1LxM0K+9BCDwtpc3ZgMBEAABEAABEAABEACBlhEIi5JlTyJTEK3suZPGCwufWT+IA8sFEYF3fHx8h67r+yiDl0SJS5cuXcxrJVEGCyq2F1dML0m88X2fskGt6NwigpdIG9k1iQqwjUbjzWq1+qjs+K7rKrquy3bb1PZJ9gQkhnqet90wjIUyA3Qcp5B4FY1FpiBVyn26S1XVd8pcZ3isrCP5Qdu4+BqNxg5VVd/L48PbFPFWA+uB6PrCGcNFheQsdmnfZ9kiZbTnnHNaF9nhrN66dWt1dnbWPXDgwEClUhlwHKeq6zrZwwyETz/U6/VF+v+e592p1Wrb42xngnWk+TWLPkfimIg814pavfi+/6iqqqnCregasv4+y9p3XN+aBCDwbs19x6pBAARAAARAAARAAAR6kEArBN5mEaCl+fn5pVYWGMuzHeGs5awfxJTJK5OBS/YIBw8epKyzuaK+w3nWFu6Tlp0dJxi4rqvpus6TBF7yIaZrJNTQPz3P2/AAbaVPr4iwkVTdPovfysrKG4ODg49nteu06ynCZ833/RFN094uK2Y6Eq/r+khZ44nsZ0Rsvc+uw/O8vYyx62XFFB1HNMY4IZiyiznnumEYG98R0Q8VDaNsd13X76T1CeZMsq8QnS+rXZyw6fv+Nsoi9TzvrbSMVnpOuK67quv66tra2urZs2eFs63peVupVPamiblxsdMLDvJnT7r3Rfc0OraoHUiSX3AWZ7pOwr6maYtJbYO/S5Oyl8P9sv4+E4kHbbYeAQi8W2/PsWIQAAEQAAEQAAEQAIEeJVC2wCuS7dqjKDtqWVSYbmxs7HBcUI1GY7larQ7RNcqwIyGvyDHjVi48S5zJK/gVFXgpLk3T7lpQtJJBeOy0DFPRo9yisRYVeEkgo7mCjFaRjMistbbaIiDrfovER9mp9xSUaxaZ27gvRDJ5KSvb8zy9UqlssEr7hGNrpfcsje04jlmtVgcdx2H6+6nudc55PZxhTJm5nudRdu6qbdurZ86ckRK2k9ZKL6dUVd0TV2QtqY/rupau62bSdZl9DcYQzTjPmjttTz3PqyRlbVOxS5kXNhB4s75BuB5HAAIv7gsQAAEQAAEQAAEQAAEQ6HICcR6tRZdE2VvT09NXio6D/uUQSNpjy7LmTdMcpePFlmUt9ff37y1nxtaMkibO5PVkpYJWlUrFyfIXjltRNJ5Wim3h+Ulw8jxvOSurlrKaOed3KpXKhxVF2SiI5fv+uqqqiWJS3DrTin6J7DTFSx7Jga+sqP1BMHbcvnue18cYu8crWiQW0TayMVqWdU9BuabwT16xVAwrM06Z+aIZpXF8aM8YYwNUeI+8sMnflbyUbdt2K5UKZRdXGWNVyyI9VB8gLvQdoCxUx3HoeTDX399PmboPMsbe45zTKYZhakeCLmXmNhqNpStXrqy22oLm9OnTe3zf3x0tXBm3lyLfQVmRV7R9o9GwqtVqoricIfB65FEebdP0/60bhjEoeu+eeEL+AAAgAElEQVRevHjxx63eE9FY0K57CEDg7Z69QqQgAAIgAAIgAAIgAAIgEEsgXGysLEQkJJSVxVVWTFt5nCQfXjoSrmnaclDIqBsYZYi8SzmF2rk4n+I0HhlxbGRhkmATeI8GYwXWFr7vU1Y1ZUMGGZs2ZfCReKfrusYYi/29TeKa7/u3GWOPFNkvGUGxiJjquq6uquo2xtgtkXgpLhIkyRs5yHyNi7VItqRgHPfZQoj0s21brVQqFP+Crus7aD+DYoOGYSSaPYuKiAmiJhXeumuB0DzOTwLuhiBr23RrMXd1dXXuq1/96s9E1tFpbcj25vDhw1QUc08ZscnwFs04l/lORdfQFKY10s/pfqH7iE4GkA1G+KRF2toDiwj8/VvGHbL1xoDAu/X2HCsGARAAARAAARAAARDoMQLHjx8fqNVquz3PI5FrTyAKUBbu2tradbpGQkU0e6p5pH+hXq/fGBgY2B8co0X2bufdIEk+vOThSUfLdV2nKvFd80kSZ/LYLTiOU9M0rU9V1SVN0zbEVhIlfd9vBNYLIXF2I8NORhzKA5WO67uuyw3DqPi+T/FRJiZ56667rjtnmmbh3+Iya8gr8FKGOD07FEV5jDF2t4CU4ziGqqokQLqqqtaJEa3Z933yn91AFldIjoTLQIgvahuRti8ybKLjWJZVIYGecz5PWZeBPYWiKCTekWgdu3eiPq9xcVOmtuu6t8i3luZhjN2OszVoPrOvbbYveJ7vRNCHLGceeOCBPbIvZKJzyuwx3YtJL1xi9p8E/Q1htsg6w31FX2bQ373Nv79nJycnZ8uaH+NsDQKF/1LZGpiwShAAARAAARAAARAAARDoHgJU4IaEXsdxZoMsXMqe+uhHP0oiL2VQ0THvG6+88spCcAw0nCGK7KHO2+s0H97OizZ/RKECcBuZiyIfz/MeVRRljsQvRVEWGGMPcc6NuKJxwfFvyqBtCpciU5TaJihyJePJGRcACfu0ZhHhKq/Au76+vtLX1zeYVECKhF5N0+ZVVX2Ac+5Hi/tFRc/FxcWrg4ODRw3DWHAc5w3DMFpSHE/UczWOa1O8HtB1/Xb4Oq3F930qXmg2X5bVGGMkBFvNe08zTbNR6s2SMFgveLTSi0mylMmTsU9Y0qwcgqx7yrZ3HGeVc25WKpXHRSwimmNv2HWIts/ac1mBl7LHX3jhhatZ4+I6CIQJQODF/QACIAACIAACIAACIAACIKCEM0RRXK0zb4itIvLKZPE2j67vII9RmV1zHGdF07RRxlhbBLlobCTOcs77dF1fkYk7bpwgazltHNd1d+m6/o7sXBQnjZ9UQIqEKzqOnlZEi46907F1ykwlOxFN0x7yfX/Etu3vVavVA7IxibQPZUKKNL+vje/7JOJaMp2JkeM4D9i2/Q+rq6tv7dy582Hq77puP1k+yBQay5q3FwTeYI1JpxOyGKRdj+NDLzkPHjy4T+bFTmA3EuetKxMf1bpjjBlZfeg0gmEYZPvSmJqaupjVHtdBIEwAAi/uBxAAARAAARAAARAAARAAASUQD0kYCWf+Ak3nEGiFELKZq2sWsSLt5J7fpTJZvORB7LouFVkLfHCFl0SZtJ7nkZD3btgzk8TINK9V4QkEGpJAugFAVRO9XdOGIYuOwB82rZ3neZQpeV0gpHua2LZ9m2wKaJ44kStvZnBSRrBsfEntLcu6YZrmxmmFPB/f93epqiotiAdzBc/R1dVVc2Rk5BHXdX9JVVWPMpfzxBPt00sCL62tyLOtaQVyj+/tzMzM3yRxHh8f36Hr+j7R7xy9DJIpkBY3r4S3L9kybHgUo9BaGd+UrTUGBN6ttd9YLQiAAAiAAAiAAAiAAAiAQJcSSCq01qXL2Qi7md2pRP0uRbN48wqMISEurfJ9LfCZ5ZxvZGNqmrZRCIsKpdE/42wgZPeDBCRVVSuB4ERWBzICM/lsm6a5j/qRJ26z/z3+obZtP1ipVKSynIN1OI5zVdO0X44TeFtpsyDLMdJ+VFGU+bxj0H4XtdAIzx34+AZF5/LGFfTrNYGX1vX8889/PPgOiBZFS+KYxUcmm7eMe1zULzjsSw2rpKLfkq3XHwLv1ttzrBgEQAAEQAAEQAAEQAAEQKALCUxMTBwu85h3pyCgDDzOOWU33s1iFSlY1SykNtwsSCWdwZsl8kb5UJG0pmUBFWqr0fXmn73FGNvJOV8uQ/ClcaOCEP1/+vM44ZeyRUkYo0JuIVHWleWZdD+QwGsYxv440Y3EZfJR7ZR7KbSnA0X2ouiLgygPsmnQdX2tLE5ZAmZZ87RznFOnTh0IFQiNffESF4/nedemp6fn8sQanjOpv+u6SlA4UHQO+q40+1HBPFVU4HUc56ZhGDub86DQmihwtNsgAIEXNwIIgAAIgAAIgAAIgAAIgAAIdAEBKp5XqVT29aLIG+AnAdXzvO1UBC3JdsHzPBIyx6iwmqqqdd/3qaBabi/dotmCrbp1AlEoLA4lHfW2bfudSqWyK0ngpaJTtm2ruq5vCE4yMQd2B8SJrBqafro0hBbNvM4at12sA+/grHjKFPXS5vI87wOMsX/MG0+4X696pJ8+fZqsCfaI3iN0T1uWdTUoJJqHLT1Ts3yg6/X6u7Va7aG48S3Lmqesfk3TfsWyrPeq1erD5MWsadp7lPFOL69c1yX7CFXkuxLO4EWhtTw7urX7SD3YtzYqrB4EQAAEQAAEQAAEQAAEQAAENp/AxMTEblVV94h6SG5+xGIRUMZb0xKhEZdB2czYpcxMzff9VcaYTSOHRRGxme5vFfh4kr3BhnKpafRbWVoMzTt/XD8SeFRVXWCM7QuuN+Mka4h7fsuvrKzMDw4Oki3BxicuY7DpbbyNBCcRqwAS2pp8LdM0+8pYWyDeiYqUJMAZhrEnyOwUjUFUJEwar4x7Kjx2o9HQqtUqFZor9BHlVmiSTepM3rhJmeLRkMgiZXV19drZs2c3rFKKfLKyeEXupXq9Xq/VahtZ/UU+9Xp9rVar9dMYKLRWhOTW7AuBd2vuO1YNAiAAAiAAAiAAAiAAAiDQxQTIQ/IjH/nIniKFpDp5+Y7jmIZhWOEYk3xkixbUSuNQROgrIvpQduL6+vpsnP1BUhbv2tra7f7+/u3BegJbB8q6JUG3eWzc0nX9Td/3Hyff37RsXhFhS/Yeasa0MDMzc02mr6zQWzT2tbW1t/r7+x+RiTGtbdNrmlNmsWmauXSYXhZ3iV1Q6DPLzoBeVLzyyitXz58/v2FbUvQjkMVL36nb4Xmilin08knX9cLxWJa1Hn6ZAh/eoru7tfrnerBsLURYLQiAAAiAAAiAAAiAAAiAAAh0JgESRUZHR/fJZjh25mr+S1S2bTNN03xd1+9mPTqOQ9mcS9HYSfBp1fpJaOWcv8sYkxb7PM8jb17pfrS+wPc2aZ/iRDDbtu9UKpVt0T5RP2Pi5bouHS0f45z3kW3D+wmD5WUvkxjped5ckePzcWuXEXqLiLwkrGUd3c/zHbIsa7thGH2yBdx6XdyNsqQXWAcOHBioVCoDjuNUdV0fII9pymqXfTkgsk9pWbxxL5CiL1mKWoIEMdLzJnwyAzYNIruHNgEBCLy4F0AABEAABEAABEAABEAABECgywn0YgE2y7L8cLZj1Gc2SRQpeyvpODhZIxiGMSgzNvXTNG2BfEVl+lFbEYExyAptjk12EjaJQ3HWHXFF6xzHWWlmlJZiv9D0+Z27ffv2jXPnzuX2RBZlRWIvY0w3DGNDBCRvahIBg/UXEXiXl5evDQ0N3bXGEI1JpB2JvIqiLIjYZNB4W03cFWFYdpu0LN64F0gxL1juy/LNGyONHc70npubu9iO71PeeNGvcwhA4O2cvUAkIAACIAACIAACIAACIAACIJCLwPj4+D7DMKjwWM98oqLkysrKG4ODg48nLbCVmbzRo9OikKkIEwnDsoXxRATeuBhs225UKpVq9FqcwNsUD7lI8ae09ZJXqKIoN15++eW5so7Ni/KNa0cvOxzHWbAsa259fd3duXPnDirKR+Kv6Li+75uqqt5jESLaV6QdvbwgL+T+/n6W1h7irgjNctokZfFGs2qj3xsqqqYoCtmdFPYDDlZC94emaZ5hGDrugXL2dyuMAoF3K+wy1ggCIAACIAACIAACIAACINDTBE6dOjUWLsbVzYtN8pjNWtPi4uLVkZGR/Vnt8lzP8gVNG9N1Xcv3fUZijcTcszkzf61qtWrGzRPNDGwKVa5kXHeHbhZtm5uenp6TWNemNc0qphUOrNUCL821trbmVSoVygxPvC8mJyfPbxqwLTZxUhZv9OUICb6e5y3ruj5CiDjnI77v22UKvFH0yOLdYjdjzuVC4M0JDt1AAARAAARAAARAAARAAARAoFMIBAWKOiWeInHkFVPzZr2KxJo3JpGxE9pIC7xkSUBjue77tZ7iLADCmYHUpsi6ui2zkAS8SqWyj4RpTdOW5ufnl4aHh6uGYewJezjT8fimN/FKgf0T6hot1kWdwoIiBF4hjKU3mpiYOEgZ32TNQoMHxQhd163Tn4ULofm+/6iqqm+WHsS9A85OTk7SMwEfEEgkAIEXNwcIgAAIgAAIgAAIgAAIgAAIdDkBgUrwXbPCTszgLSqGysLPazcRFmxJKEwTesnfOC9rGtfzvGvdkr2bxT8o3sY5p0zMj8gWQcsaP+067QHtFRUVpExvXd9I6LU0TVtljPWRBcbly5evdYL9RZF1dlPf4EQEfZ80TVOpAKGqqp6qqmTFcI+O5nlelTHWUs9pyhq+dOnSRdwD3XQXtT9WCLztZ44ZQQAEQAAEQAAEQAAEQAAEQKAQARIgVFXdE3iN9vf37w1nIRYavM2do8XC8nrCOo7zhmEYiR69ZSyrYMarsB1CXoHXdV1d1/X3U3ibHxIIox7AQZYoZT2bprk/rjBbEi8Sm1ZWVq6cPXu2NM/RMvamjDE20+okml0dXg8xd1332szMDBXtw6cNBJ5//vmPi3wvOOf0zHmTPHPLDMt1XU3XdR4aE1m8ZQLuwbEg8PbgpmJJIAACIAACIAACIAACIAACvU1Axk+0k0n4vl9TVbVeRoyO49w0DGNnGWOljdEukTfPOqgQXbVafSTs63rnzp13t23b9lBUMCTxqumjS0fQh0Xm45yv3rx58+q5c+damrEoEkur2pw+ffpoq8ZOGjfOHzmuLSwb2rczp0+f3iPig+153gDnvOr7/k8pukqlsquMKKl4G2PMDsaiFzVTU1MXyxgbY/QmAQi8vbmvWBUIgAAIgAAIgAAIgAAIgEAPE+gVSwbO+cNlHYd3XXcxKHy0GVtPHriMMZY1t4hATD66zaP6WcPdc91xnGHDMJbCcywtLb0+PDz8RLhh+LooN/LcffXVV6/3+jHxo0eP6gcOHBioVqvDrusOkBdrNANaalPeL8S1Slm4JNIZhtHgnLu2bW9kQJ85c2ZpYmLisMgcEHhlyedvL+Nrbts2q1Qq9AhYUhRlLih4GWRlc87VOE/stOh83x9UVfUeH+heskXJvzPomUQAAi/uDRAAARAAARAAARAAARAAARDoQgJ0nFzTtL0ix4g7aXlBESvf929rmvYwY+y9MuJzXdfSdd0sY6w8Y4gKvDR2lsjrOI7BGOMyx77JC9T3fVPX9TvhORYWFv5hx44dvxwReHlghSEoJm/p4+F5s3pFC9GNj4/vMwxjLO2+Ex0rz72LPvEEsvaFsmwVRXm0KepuCPZBscewB3a4cJ4oa9d1twXf5aAPsnhF6W3NdhB4t+a+Y9UgAAIgAAIgAAIgAAIgAAI9QICyzHbu3Lmfsgy7YTm+72/zfZ8yIt8uO15BobLsae8ZL+QnrOX1Eg4GbDQay5qmbafMwPAkjUbDqlar9wjZrusu2LZt9vX1DUaEXNf3/Ztxx8aDwl4kDBuGQYWi7vPUhffr+zTzCLwygmyW96/MWC29wbfY4HRSolKp7At5nQ9Qdi5l7BqGMco5p+cuZeze/e5QFi/9Ob3IokKGhCyPwBu1aAjQO45zFV7MW+xGFFwuBF5BUGgGAiAAAiAAAiAAAiAAAiAAAp1KQNQvsl3xk8jhOM6sYRh7KOvM87y55r8PhP1hy4zH87w+xth6mWMWGUsmozdpnjh7hXq9vlir1UaCPiTCWpZ1tVqtHoiOQ4Kz7/tGVCQOt6Nj5Iqi1BhjNV3XbwfXaN9WV1ev9mIxtSL72oq+YTsAEutVVV0IjvlD3G0F8fxjjo+Pf4gx9iSdQIh7KRI3ch6Bl8aJK0BJz9bp6ekr+VeAnr1KAAJvr+4s1gUCIAACIAACIAACIAACILClCATZZiJenmWCuXjx4o+jnqW2bV8jb9G4ebKyFfPG5rruoK7r93hW5h2rjH5ZAm+WTQPFEHi3RoughQunpRVKozlUVR0NC7dJa+Oc79A0bYGu05ivvPLK1V732y1jn8sYI/hOkFh/6dKli8Sd/oxzPjwzM3OtjDkwRjkEnn/++Y/L2uIEdg2apvl5X3CFRWJk8Zazl702CgTeXttRrAcEQAAEQAAEQAAEQAAEQGDLEqACUQcPHtyn6/qOdkHIU/ipFSKv53kPluXnWwY7EQFXsM1NwzB2hmNaW1t7q6+v7yESmmzbvlOpVLbFxUwZgLqu71JVdS5rTZZlrauquqSqqgZRMYtWudfp5Uwzw/0Gjt+Xy7bs0U6dOnUg+sJFdI68mbw0frhv+EWA6Nxo1/sEIPD2/h5jhSAAAiAAAiAAAiAAAiAAAluMQB7P0LyI8gi8NFfZIi/n/HFN097Iu46y+zWLng0zxu6oqlpPGj9L5CUxxyaDXdPsC8Yg+wRFUW5Qkb0kr05qS1nEnPNRwzAWs9ZH2cK2bV9PyrzO6o/rILAVCBSxw8n6rmfxC4u8ZOXxwgsvXM3qg+tbhwAE3q2z11gpCIAACIAACIAACIAACIDAFiHQDQIvbUWZcXqet5cxdr2TtpgKLSmK8miW8Jwl/MQVVvM875rv+/tVVY0tkBZwcBznQ4ZhvJbEhcRi3/dnp6enM7N8O4ktYgGBzSAwPj6+wzCM/XnmzvqeZ40ZzQCGVUMWsa11HQLv1tpvrBYEQAAEQAAEQAAEQAAEQGALEChTOM3ClTeDt2yBl3P+sKZpb2fFuxnXSUSlLFxd14d0XY8NIU38aTQay9VqdSjckXxyyXdYVdVKWhE1z/M+wBj7x+iklBmsquqNycnJ2c1ggjlBoBsJhAviycZfxKIhmAtWDbLUt057CLxbZ6+xUhAAARAAARAAARAAARAAgS1IgDLOdF3fJ1sYSBRVEYF3fHx8n2EYY6JzZbUjmwFN0way2rX7OomxgW+n53kDnPOqYRiq53l3GGN2XDyu624PiqOtra3d7O/vv8eHV3QNCd7EsxcvXryBImqiFNEOBP4LgTyF1qi3ZVm+aZqFdLioSAyrBtyZAYFCNxYwggAIgAAIgAAIgAAIgAAIgAAIdD6BVhVfm5ubu3ju3Dnyg831obieeuqpA2WJsrZt3yYhlTHWUb91wwJvAIqEXkVRSNz+Gf0Z59zXNI0FsQfXVVV9Q1XVPlVVV/JApnEYY6vU13GcuVu3bs0W2bM8MaAPCPQSgbyF1srI4CWOjUbDqVarRsAUVg29dHflX0tH/aWXfxnoCQIgAAIgAAIgAAIgAAIgAAIgkEUgrzCRNC75wBb1bj1+/PjA4ODggbIyjDnnRlMQvZPFo43XyQZhT9Z8juNwamMYhkb/pAJqiqLonHPHMAwnq3/cddu2STS+tba2dv3s2bMbQi8+IAAC+QnkLbRG3+/gux2dnSxamn+mJbUJ+kQ9uclu5dKlSxeRkZ9/T3uhJwTeXthFrAEEQAAEQAAEQAAEQAAEQAAEBAicOHFiuFqtHhBoKtSEMkJnZmauCTVOaXTq1Kkxxti+ouME/TnnI4qibFMU5U1N07yyxi0wjpDAS+N7nudzzj3DMO6a9ZKA4/v+Tk3TFmViaHr/Xjtz5sySTD+0BQEQSCZQRqG15suc4IVOvDF3QghN/+x7+sCqAXcsBF7cAyAAAiAAAiAAAiAAAiAAAiCwRQi0QEhtTE1NXSwDX9l+vJT9yhjrd113Rdf1IDuujFClxwjbJEh3DnUQHQcF1IpQRl8QSCdQsNCaT6OrqqpVKpWNf0/6JFk6RDN4qX9ZL9uw991LAAJv9+4dIgcBEAABEAABEAABEAABEAABYQJZ4m5YIKBMX8Mw9gSFwZImKVNUKNuPNxyz53kOY+yuZ6UwtJIaigqzZUxHmXwLCwvX4bNbBk2MAQL3EyBbmaGhoYN52ZAdA+e8zzTN2AKLwbgpAm/Ug7eUkxR514N+nUEAAm9n7AOiAAEQAAEQAAEQAAEQAAEQAIGWEqBjxYyxvZqmVaMTxQm1WYIwjVGGB284lrL9eIOxG43GcrVaHWop4E0eHHYMm7wBmH7LEDh58uRe0zR3F1nw+vo603VdqVQqqRYySSJvvV6v12q1GsUwOTl5vkgs6NsbBCDw9sY+YhUgAAIgAAIgAAIgAAIgAAIgkEmAsmQPHz5MwsTdgl9JWbgiAi9ZAaysrFwps3iXyLyZC400qNfr79ZqtYdk+5XZPkmoKToH7BiKEkR/EJAjMDExcTjuRZnMKPQ80HV9kDG2ntYvReBdq9Vq/RB4Zaj3dlsIvL29v1gdCIAACIAACIAACIAACIAACNxHgDwkR0dH91HWZ1qRNBGxlXO++vLLL18ps4K7qEWE6NbGeVaK9i2rnWVZ66Zp9pU1Ho0DO4YyaWIsEEgnUPZzyXEcssJJLYBYr9cXa7UaFY2850PP7kBkRgYv7lwiAIEX9wEIgAAIgAAIgAAIgAAIgAAIgEAiARGRt0wv3nAgZQkqjuPsMAxjYbO32bbtO5VKZVsZcbSKeRmxYQwQ6EUCZWTuhrmIvHhyHOeqYRj7ozzDfZeXly+XeYqiF/duK6wJAu9W2GWsEQRAAARAAARAAARAAARAAAQKEDh9+vTRrO6tzCIrKvR6nudrmuapqqpnraOV19fX11fIN7NoHJS5+8ILL1xtZawYGwRA4F4C4+Pj+wzDGMvDxXGcm/Pz8+/t3LnzYVVVx3zf36Eoyk1d192M8WbDljpB23AGr2VZN1588cXreeJCn94hAIG3d/YSKwEBEAABEAABEAABEAABEACBlhAIBN65ubmLo6Ojw5zzYcbYsOd513Vd30eCZSsF3mBRRTLoXNe1fN83FEXhzfE0RVEWDMPY2RJoCYOS0FNkzlZYYrRz/ZgLBLqVgMhphqS1OY7jGoYh/YLJ87wletbGjet53l7G2HXy4f7yl7/8427lirjLIQCBtxyOGAUEQAAEQAAEQAAEQAAEQAAEepZAkEE7PT19JbpIKtx28ODBfe3IKC2jen04fhJGOOeMMZb7tzEJN4wxk4Rj3/drvu8zndLyXPe2qqoDNB9jbDWYlwQbVVWreYo0UbyXLl26WKbfcc/etFgYCJRMgLzLx8bGDucZNkngTRNwaZ5mEcVYYdhxnIcVRVk0DKPued616enpuTyxoU9vEMj9l1hvLB+rAAEQAAEQAAEQAAEQAAEQAAEQ6BYCx48fHxgaGjpIoggJH7qur3qe13Acp3HlypXVw4cPf1x2LUX8eWWy8izL8kzTZBTfysrKG4ODg4/LxErrXVlZuQKvTRlqaAsC5RGgF13VavVAnhEdx+GGYdCpgXs+nPNHNE17K2lMy7IGTdNcibvOOR/xfd+mF0iwbcmzK73VBwJvb+0nVgMCIAACIAACIAACIAACIAACW5bAqVOnDiQdZ06C4vv+mKqq0plvMuIuzU0+wPRPyhYmgVpRlDnG2L5oXJ7neZRSHP1zKrY0MzOz6YXituzNhYVveQJ5ni9haHEir+d5fYyx9SS4tm0zTdMe1HX9nZhnQo0xVtM0bZGukYXOuXPnGlt+o7YoAAi8W3TjsWwQAAEQAAEQAAEQAAEQAAEQ6DUCzz333H5d16l4kfDH9/1tqqreEe6gKEpSNl7WGJTFq+v6467rXtN1/U3GWDVaQClO4MXx6yyyuA4CrSeQ5/kSEXjv8+G1bbtRqVToOZD4cV1X0fV4+17O+Q5N04IXP7OTk5NUlA2fLUgAAu8W3HQsGQRAAARAAARAAARAAARAAAR6kcDp06f3xFWcT1ur53kVxpgtw0M2e1dm7Ghbx3HmZmZmrhUZA31BAASKEyC/8UOHDh2mopJ5Rot7bogUXbRt+51KpbIrbk7XdQd1Xd+wcOCcN6ampi7miQ19up8ABN7u30OsAARAAARAAARAAARAAARAAARAQFGUvFXuZQXbvBm8spsEcVeWGNqDQGsJjI+P7zAMY7/MLPR84Zyrmqb5hmHcIw6/8847f79r165fTRuPbBrIiiFcrDFoH7V4aDQaV86cOUMWMPhsMQIQeLfYhmO5IAACIAACIAACIAACIAACINCrBAoWQbrv+HQcJ8r49X2/X9f1263kCHG3lXQxNgjkJ3D69Omjor0ty9rw3jZNM1Z/W1paen14ePiJrPGooJrruncqlYoXbhu1b8BzI4tk716HwNu7e4uVgQAIgAAIgAAIgAAIgAAIgMCWIkBHqJ966qmDjuMsWJY1NzAwsF/TtFR/yzCgtExezjlTVXVUUZSKqqpvthIs53x1amrqcivnwNggAAL5CMgIvFmnA7KuhyOMs2qIs5i5ePHij8+fP+/mWx16dSsBCLzdunOIGwRAAARAAARAAARAAARAAARAIJXAyZMn95qmuVsGk+d5lHHHfd936X+u62rVanUH5/wBRVEW445Jy4wv0pZzfn1qauqGSFu0AQEQaC+BMgVeilxC5KUCauQzTn67bHFx8er27dt/TVGUQcbYrYACijK2937olNkg8HbKTiAOEAABEAABEAABEAABEAABEACBUgkcP358YGho6GCpg7ZhsLm5uYvnzp1rtGEqTAECICBJoCfCwMQAACAASURBVGyBV3R613UXdF3fQZ68mqYNJdnE+L5vrqys/N9nz55dFR0b7bqfAATe7t9DrAAEQAAEQAAEQAAEQAAEQAAEQCCBAPnyGoaxhzE23A2QYM/QDbuEGLcygfHx8X2GYYylMWh673LTNFkWK8uyPJF2nPMGWc64rvs45/xnjLF1+jPDMBqcc9e27VXf9x+s1WoPwYs3i3rvXYfA23t7ihWBAAiAAAiAAAiAAAiAAAiAAAiECBw7dqw6NjZ2uBugwJ6hG3YJMW51AhMTEwc1TRuI40CCraIoWlJhtWgfUYFXljm8eGWJdXd7CLzdvX+IHgRAAARAAARAAARAAARAAARAIIPAqVOnxhhj+/KC8jxvo3I9YywzGy/vHEE/2DMUJYj+INB6AlTQ8dChQ4dVVdXDs0n46d7t1mg0rGq1aspETRm6WVnEiqLMTk5Okm8vPluAAATeLbDJWCIIgAAIgAAIgAAIgAAIgAAIbGUCIkeqs/iQyNtqgRf2DFm7gOsg0DkE4jy+8wi8VMwxKhRnrXJlZWW+v7+/lpRFTP3JvmFqaupi1li43hsEIPD2xj5iFSAAAiAAAiAAAiAAAiAAAiAAAgkEJiYmDpN3ZRFAbRJ4r09NTd0oEif6ggAItI9A9HSA4zjcMAxNJoI8Ai+N32g0lk3T7EsThz3PuzY9PT0nEw/adicBCLzduW+IGgRAAARAAARAAARAAARAAARAQIKATOX7uGHzZOZJhLfRFPYMssTQHgQ2n0D4BVKe50S9Xl+r1Wr9Iiuh8TnnG1oeFWbLms/zvKXp6ekrImOjTXcTgMDb3fuH6EEABEAABEAABEAABEAABEAABAQIFBV4Pc9zGGOGwFS5m6AoUm506AgCm0YgbAGTJbjGBSlaZC06tmi2MJ4rm3ZrtHViCLxtxY3JQAAEQAAEQAAEQAAEQAAEQAAENoNAUYGXjkNXq9WhVsbeaDSunDlzZqmVc2BsEACBcgmEbRpERddwBCJF1uKEY1ExGc+Vcve7U0eDwNupO4O4QAAEQAAEQAAEQAAEQAAEQAAESiNw4sSJYcMw9jDGhvMMalnWvGmao3n6SvRB1XsJWGgKAp1A4NixY9WxsbHDFAtl49I/yT5BNDYqhpbmEZ4k5Ipm/iqKgueK6GZ0cTsIvF28eQgdBEAABEAABEAABEAABEAABEBAjkBeodd1Xcv3fWYYhi43o3hr13UXXnjhhaviPdASBECgEwg899xz+3Vd30GxZGXWuq6re55X0zRtbm1t7Z3h4eEnktaQNZbI2vFcEaHU/W0g8Hb/HmIFIAACIAACIAACIAACIAACIAACkgRkhV7P8x5kjL0X/FNyOqHmlMk3NTV1UagxGoEACHQMgaNHj+qHDh06rKqqnpZZGxVsfd93Xddd5JzT6QCuaZpPi2oWUtNM0yys2+G50jG3SUsDKXyjtDQ6DA4CIAACIAACIAACIAACIAACIAACLSQQCL0ktAQZeNHpPM+rKIoyxhh7k3P+sKIoc5qmbRzFLvszOTl5vuwxMR4IgEDrCYyPj+8wDGN/ksBrWZZPAq5hGFrro7l3BjxX2k28/fNB4G0/c8wIAiAAAiAAAiAAAiAAAiAAAiDQYQRI6K1WqwfiwuKcs0DQ9X2/Rv+fMbbaiiWgIFIrqGJMEGgPgYmJicNJfrr0EokyfNsTCQTezeC8mXNC4N1M+pgbBEAABEAABEAABEAABEAABECgIwhMTEzs1jRtbzQYx3HmKLM3IsxsVxTldisC55xfn5qautGKsTEmCIBAawmcPHlyr2mau2OeI3wzMneDOJDB29p974TRIfB2wi4gBhAAARAAARAAARAAARAAARAAgU0lkCTMeJ53jTG2Lxycbdt9lUplvRUBk6A8MzNzrRVjY0wQAIHWEghsGqKzpPnytjai90eHwNsOyps7BwTezeWP2UEABEAABEAABEAABEAABEAABNpM4Pjx4wO1Wm2353lzhmHsoSJEdKyaMTYchOJ5nsc59xljdG0gHCIVQAqKIZUdOud8dWpq6nLZ42I8EACB9hA4ffr00fbMJD4LBF5xVt3aEgJvt+4c4gYBEAABEAABEAABEAABEAABEMhFIC5bN+qPSQIvGe0mTUDX6Vpam1zBIdsuLzb0A4GOIPDcc8/tTyrYuFkBQuDdLPLtmxcCb/tYYyYQAAEQAAEQAAEQAAEQAAEQAIEOIJBWCEk2vFYIvcvLy5fPnj3bkiJusutDexAAATkCSX7ecqOU2xoCb7k8O3E0CLyduCuICQRAAARAAARAAARAAARAAARAoBCBU6dOjUW9cwsNmNLZcZxSCyiR7+/09PRcq+LFuCAAAq0jcOzYserY2Njh1s0gPzIEXnlm3dYDAm+37RjiBQEQAAEQAAEQAAEQAAEQAAEQSCXQTnGXAim7gJJlWTdefPHF69hmEACB7iRAIu/o6Ogw53yYvL3J43szVwKBdzPpt2duCLzt4YxZQAAEQAAEQAAEQAAEQAAEQAAE2kSg3UWOov69RZfped7S9PT0laLjoD8IgEBnEGj3S6foqiHwdsZ90MooIPC2ki7GBgEQAAEQAAEQAAEQAAEQAAEQaDuBogIvCayO48wahrEnLLQmjZtVkC0PAAgyeaihDwh0LoHNFHnxPOnc+6KsyCDwlkUS44AACIAACIAACIAACIAACIAACHQEgaICb6PRuHLmzJml6GImJiYOapo2EP1zz/N8xlipv6/n5uYunjt3rtERQBEECIBAKQTKLPAoExAEXhla3dm21L+AuhMBogYBEAABEAABEAABEAABEAABEOglAidOnBim7FtaE2XiViqVfSIemEHmbpy4S2OdOnXqAPlpRlm5rquoqlpljJUmyDqOc3VmZmahl/YFawGBrU7gueee26/r+o52c4DA227i7Z8PAm/7mWNGEAABEAABEAABEAABEAABEACBNhI4efLkXtM0d0endBxnTtM0ytQdIyE4SdgN+qWJM5xz5nnedk3TGoyx1RKWNzs5OTlbwjgYAgRAoEMITExM7NY0bW87w4Gndztpb95cEHg3jz1mBgEQAAEQAAEQAAEQAAEQAAEQaAOB48ePDwwNDR0MT0Xi7szMzDWZ6U+fPk1ZwRuZwWkf27ZtVVXf1nX9AOfc0TTNa2b5evTviqJozX8mDgNRJosyroNA9xGg0wXVavVAOyPHs6SdtDdvLgi8m8ceM4MACIAACIAACIAACIAACIAACHQRgSyBl0TjW7duze7cuXMH53w47Si2ZVmeaZosafm+77tf/vKXf9xFeBAqCICAAIGiHuECU9zTxLKsGy+++OJ12X5o310EIPB2134hWhAAARAAARAAARAAARAAARAAgU0iMD4+vsMwjP1x0ydlBFMfEnsNw9gR9gGmwmw0TrQ4Gwm/mqbRNW1mZuZvNmmpmBYEQKBFBJK8vFs0HQ0Lu5cWwu2UoSHwdspOIA4QAAEQAAEQAAEQAAEQAAEQAIGOJpB0vFrU7uHUqVNjjLF9wSKbYi79LuecczWa0YvCSB19OyA4EMhFIMkTPNdgAp08z7s2PT09J9AUTbqYAATeLt48hA4CIAACIAACIAACIAACIAACINA+AmV4+UZF3rToIfC2b28xEwi0i0DaSYBWxNBoNK5kFZBsxbwYs70EIPC2lzdmAwEQAAEQAAEQAAEQAAEQAAEQ6GICYf9M0czd6HJFRV4IvF18oyB0EEggcOzYserOnTsPOI6zYFnWXKVS0Q3D2MMYG24FtOXl5ctnz55dbcXYGLNzCEDg7Zy9QCQgAAIgAAIgAAIgAAIgAAIgAAJbhICIyAuBd4vcDFgmCCiK0ipvXjxHtsbtBYF3a+wzVgkCIAACIAACIAACIAACIAACINBhBNJEXtd1F1544YWrHRYywgEBEGgRAcrsHRsbO1zm8BB3y6TZ2WNB4O3s/UF0IAACIAACIAACIAACIAACIAACPUwgTuT1fd997733Lp87d67Rw0vH0kAABCIEyi7ABoF369xiEHi3zl5jpSAAAiAAAiAAAiAAAiAAAiAAAh1IIEbknZ2cnJztwFAREgiAQAsJHD16VD906NBhVVX1MqaBwFsGxe4YAwJvd+wTogQBEAABEAABEAABEAABEAABEOhhAoHIyzlvTE1NXezhpWJpIAACKQQmJiZ2a5q2twxIEHjLoNgdY0Dg7Y59QpQgAAIgAAIgAAIgAAIgAAIgAAI9ToBEXsdxGmfOnFnq8aVieSAAAuki72FN06pFIXmetzQ9PX2l6Djo3/kEIPB2/h4hQhAAARAAARAAARAAARAAARAAARAAARAAgS1C4MSJE8PVavVA0eXOzc1dhJd3UYrd0R8Cb3fsE6IEARAAARAAARAAARAAARAAARAAARAAARDYAgSOHz8+MDQ0dLDIUi3LuvHiiy9eLzIG+nYPAQi83bNXiBQEQAAEQAAEQAAEQAAEQAAEQAAEQAAEQKDHCZw8eXKvaZq78y7T93330qVLF8+fP+/mHQP9uosABN7u2i9ECwIgAAIgAAIgAAIgAAIgAAIgAAIgAAIg0MMEJiYmCnnwcs6vT01N3ehhRFhahAAEXtwSIAACIAACIAACIAACIAACIAACIAACIAACINAhBJ577rn9uq7vyBMO57wxNTV1MU9f9OleAhB4u3fvEDkIgAAIgAAIgAAIgAAIgAAIgAAIgAAIgECPETh69Kj+1FNPHdQ0rSq7tEajceXMmTNLsv3QvrsJQODt7v1D9CAAAiAAAiAAAiAAAiAAAiAAAiAAAiAAAj1G4MSJE8PVavWAzLI8z7s2PT09J9MHbXuDAATe3thHrAIEQAAEQAAEQAAEQAAEQAAEQAAEQAAEQKCHCJw+fXqPoij0v9QPFVVzXffazMzMQlZbXO9NAhB4e3NfsSoQAAEQAAEQAAEQAAEQAAEQAAEQAAEQAIEuJzAxMUFWDQNJyyBxd2Vl5crZs2dXu3ypCL8AAQi8BeChKwiAAAiAAAiAAAiAAAiAAAiAAAiAAAiAAAi0isCxY8eqDz744EFVVfXoHJzz1ZdffvnK+fPn3VbNj3G7gwAE3u7YJ0QJAiAAAiAAAiAAAiAAAiAAAiAAAiAAAiDQYwTIa9cwjD2MsWHP8zaKozHGNv7ZaDQ2/mkYRpUxti+8dNd1Fy5fvnwN4m6P3RA5lwOBNyc4dAMBEAABEAABEAABEAABEAABEAABEAABEACBPATCwq5sf8dx5mZmZq7J9kP73iUAgbd39xYrAwEQAAEQAAEQAAEQAAEQAAEQAAEQAAEQ6CACeYVd8tq1bXvOsqw5+O120IZ2SCgQeDtkIxAGCPz/7d1/bNd1fgfwL7T9tkqp5ZdCMQenh9rigBDw2OGZEi0a/xC3RjMZmVWJNzrGj3J13LZsyZY4RmlH5EdzgKOb5jBkM0ic0duhNQWjAieoMDCaUDkFWn7Thrbfli5fd13QeBNo34x+Pg8SY9J+Pq9+n4/X569nPnl/CRAgQIAAAQIECBAgQIAAAQLRFLjSYjd9FEN3d3f6jd3j0ZSRqi8EFLx9oWgGAQIECBAgQIAAAQIECBAgQIAAgUQi0VPmplKpQ2mQnjN2LxUn/eVpiUTi6Pvvv3/UGbuXqhbv6xS88d6/9AQIECBAgAABAgQIECBAgAABAn0oUFlZOSn9pWmXMtJ5upei5JrvElDwfpeQ3xMgQIAAAQIECBAgQIAAAQIECBC4RIHKysqRiURiZPoN3v/r7d30ubqdnZ0HHL9wibAu+50CCl4PBwECBAgQIECAAAECBAgQIECAAIEAAunjGpLJ5B1dXV2nBw4ceLq5ufn0iBEj8ru7u4fv2rXrgCMYAqDHcKS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DKisrBy5ZcuWh0aPHv3P9fX1ndGIJQUBAgQIECBAgAABAgQIECBAgAABAgSiLzAgmUx+lkwmf5NMJr984okn/ry6uvp49GNLSIAAAQIECBAgQIAAAQIECBAgQIAAgf4vMGDp0qXFHR0dA1avXr2+oqJi7rJly+r7fywJCBAgQIAAAQIECBAgQIAAAQIECBAgEH2BrwredMwNGzaUjx49+r29e/dWRz+2hAQIECBAgAABAgQIECBAgAABAgQIEOj/Av9b8L788svF7e3teY2NjRX9P5YEBAgQIECAAAECBAgQIECAAAECBAgQiL7AVwVvQ0PDrQcPHry3rKzs2RUrVnwc/dgSEiBAgAABAgQIECBAgAABAgQIECBAoP8LfFXw1tbW/kVRUdG/ZWdn/0t9fX1n/48lAQECBAgQIECAAAECBAgQIECAAAECBKIvMCA3N3dHRkbGmblz5/5JdXX18ehHlpAAAQIECBAgQIAAAQIECBAgQIAAAQLREBiQSCSmJhKJndGIIwUBAgQIECBAgAABAgQIECBAgAABAgTiI5AueIP9Kyoq+uHJkyfvOXr0aFWwP2IwAQIECBAgQIAAAQIECBAgQIAAAQIEYioQrOBdtGhR/rp1637Z1dU1aP78+aXV1dUHYmosNgECBAgQIECAAAECBAgQIECAAAECBIIIhCh4pyQSiV033XTTszk5OTmnT5++vaSk5PkxY8bsV/IG2aGhBAgQIECAAAECBAgQIECAAAECBAjEVKBPC97CwsKFn3766aLs7OzGRCIxcP78+X+Tdq2pqXm+oqLiqVQqdVTJG9MnTWwCBAgQIECAAAECBAgQIECAAAECBPpcoE8L3sWLF/9gzZo1b0yePLmquLj4a0cyKHn7fHcGEiBAgAABAgQIECBAgAABAgQIECAQc4E+LXjLy8tzN2/e/HxBQcGuBx98cOc3bXtK3ra2tj0rV648HXN78QkQIECAAAECBAgQIECAAAECBAgQINArgT4teNOfJH1MQ3Nz84/mzp1b+22fLF3yLly4sLSqqmpPrz65mwkQIECAAAECBAgQIECAAAECBAgQIBBzgT4veHuOaUifuZu2PXDgwLCDBw/ekZWV1ZF+q3fTpk0PpVKp9i+//PJnMbcXnwABAgQIECBAgAABAgQIECBAgAABAr0S6POCt+eYho6OjmGdnZ2DE4nEgNzc3IMXLlxInj17dkpGRsapZDL572fOnPmHb/nkP0okEjcnEonNvUrlZgIECBAgQIAAAQIECBAgQIAAAQIECMRAoM8L3h6zQYMGzS4oKPigtLT0fPpnXV1d+en/v/HGGyWTJ09eVVdX1/ZN34yMjPUDBw68b9SoUXXXX3/90UGDBv3m5ptv/vz2228/1dHR0ZK+3tm9MXgqRSRAgAABAgQIECBAgAABAgQIECBA4JIEghW8l/TXv35RVjKZ3D9jxoy//fjjj+9ub28fnv4vlUqN6O7uHpCVlXUiOzu7ecCAAak5c+bMU/RegbBbCBAgQIAAAQIECBAgQIAAAQIECBCIlMA1U/DeeuutTx85cuSJwsLCXxQUFBwbP358U490U1PTdYcPHx6+e/fuh1paWn5v4cKFf+RL2iL1HApDgAABAgQIECBAgAABAgQIECBAgMAVCFwzBW9lZeXIF1988e/a2tpubG9vv6mzs/PGzMzMpuzs7GM5OTlN586dKxw6dOiu0tLSTRkZGXk7d+48884779yZSqU2XkFutxAgQIAAAQIECBAgQIAAAQIECBAgQKDfC1wzBW+P5KJFi/IzMjIys7KychsaGr5/6tSpsR0dHWNHjhy5c8qUKduzsrJyurq6ClevXr0+MzPz5G233bZ+xowZb7W3tx9du3btV+f0+keAAAECBAgQIECAAAECBAgQIECAAIE4CFxzBe/FRW99ff2DJSUl+1Op1KGeM3eXLFlyx6pVq/6joqLiqcbGxsGvvfbanyYSiYGFhYWv3HPPPXtSqdRxZW8cHl0ZCRAgQIAAAQIECBAgQIAAAQIECBC4ZgveZ555ZlpVVdUv8/LythcVFb1y9913v5cuenfs2PEHn3zyySPz5s1b3rO+7du33/bRRx/N6il6i4uLD1y4cKFN2esBJ0CAAAECBAgQIECAAAECBAgQIEAgygLXbMG7ePHiH2RnZ99cVVX1Ym5u7ofpJcycOXPF6NGjf71hw4aN+fn5h+fMmfPyxcv5bdH7cPpnhYWFW3uK3uXLl78b5SXKRoAAAQIECBAgQIAAAQIECBAgQIBAPAWu2YK3vLw8Ny8vb0p6LTU1Nc8PGzbsV2fPnj3X2tr60/TPsrKyVnV3d9+fn5//wdy5c2svXt/bb799+/79+2elUqkbysvLf7JixYqP47leqQkQIECAAAECBAgQIECAAAECBAgQiLLANVvwptHLyspyRowYkb979+7bDh8+/MPp06evqqura7t4IaNGjVqfSqXyLi55Ly54FyxY8MfLli07FOUlykaAAAECBAgQIECAAAECBAgQIECAQDwFrumC93etJF383njjjcMTicTIgQMH5qbf8E1/6VpPsZu+r+eIhra2tj09X9AWzxVLTYAAAQIECBAgQIAAAQIECBAgQIBAVAX6XcG7aNGi/JycnEkXL2TDhg3zWltbv59MJo/3FLs9v3/33Xe319fXd0Z1gXIRIECAAAECBAgQIECAAAECBAgQIBBfgX5X8FZWVk7KyMjI71lZV1fXgYyMjDtef/310ffdd9/ezMzMlq6urrZUKtW2Z8+eFuVufB9uyQkQIECAAAECBAgQIECAAAECBAhEXaDfFbw95/JeuHAhP130Ll++/N2oL0k+AgQIECBAgAABAgQIECBAgAABAgQIfJtAvyt4rZEAAQIECBAgQIAAAQIECBAgQIAAAQIE/kdAwetJIECAAAECBAgQIECAAAECBAgQIECAQD8ViEXBm/5itjfffPOhkpKS93fv3v2pc3n76dPqYxMgQIAAAQIECBAgQIAAAQIECBAg8DWBWBS848aN++vGxsY5yWTy2MiRI7fMnDlz/dq1a1s8CwQIECBAgAABAgQIECBAgAABAgQIEOjPArEoeKdNm/aH+/btmz9t2rSNe/fuvf/cuXNFWVlZdWfPnn2uPy/PZydAgAABAgQIECBAgAABAgQIECBAIN4CsSh4ly5dOrampmZbRUXFU+l1Hzp0KK+hoeGB5ubmmfn5+a9MmDDhxYkTJx4+ceJES11dXVu8HwnpCRAgQIAAAQIECBAgQIAAAQIECBDoLwKxKHiXLFkyfN26dZunTp36r3fdddehi5ezefPm+48cOfLA4MGD902cOPGNCRMm7Kyurj7QXxbocxIgQIAAAQIECBAgQIAAAQIECBAgEF+BWBS8ZWVlOa+++mrd8OHD/+vhhx9++9vWvXXr1t///PPPH8jMzDzzve99b8OHH364Nb6PheQECBAgQIAAAQIECBAgQIAAAQIECPQHgVgUvMOGDXv8/Pnzf7ZgwYJnvmspb7311vjPPvvsx4MGDfpVY2Pjhu+63u8JECBAgAABAgQIECBAgAABAgQIECDw/yUQ+YL3uuuuqxk8ePCIJ5988vnLQa6trX1m7Nixa/fu3fvq5dznWgIECBAgQIAAAQIECBAgQIAAAQIECFwtgUgXvJmZImA+TQAACdNJREFUmW+OGzdu26xZs3ZcLuimTZseSt8zY8aMv/TFa5er53oCBAgQIECAAAECBAgQIECAAAECBK6GQGQL3oKCglktLS3zysvLl10JZLrgPXny5MTMzMxtp06devZKZriHAAECBAgQIECAAAECBAgQIECAAAECIQUiW/BWVlZOWrNmTe299977T+PHj2+6EsSXXnppVnNzc1Fra+uWRCJReyUz3EOAAAECBAgQIECAAAECBAgQIECAAIFQApEteMvKynJ27NjxVy0tLTc9/vjjv7hSwPSbvGfOnMmaNGnS4vr6+s4rneM+AgQIECBAgAABAgQIECBAgAABAgQI9LVAZAveNNTSpUvH1tTUbKuoqHiqN3CrV6/++yFDhrz36KOPLquurj7em1nuJUCAAAECBAgQIECAAAECBAgQIECAQF8JRLrgLS4uzty/f/9zN9xww4nS0tJtvUFLv8nb1NT04/Pnz0/tzRz3EiBAgAABAgQIECBAgAABAgQIECBAoK8EIl3wppHGjRs36YsvvqhdsGDBz3qDpuDtjZ57CRAgQIAAAQIECBAgQIAAAQIECBAIIRD5gjeNNmTIkC233HLLtpKSko8uF/GDDz4o2LFjx7yhQ4fueuSRR35eXV194HJnuJ4AAQIECBAgQIAAAQIECBAgQIAAAQIhBGJR8I4ZM6YmjffYY49tvRzE9Fu7J06cmDp9+vTaO++889fK3cvRcy0BAgQIECBAgAABAgQIECBAgAABAqEFFLzfInzxW7uzZ89+JZVKHVXuhn4UzSdAgAABAgQIECBAgAABAgQIECBA4HIFFLzfEOt5a3fixInPTp8+/aOmpqbjdXV1bZcL63oCBAgQIECAAAECBAgQIECAAAECBAiEFlDw/lZ4165dwxoaGn6SmZn5n62trVWh4c0nQIAAAQIECBAgQIAAAQIECBAgQIBAbwUUvIlEYuPGjSXHjh0rSiQSP00kEp/1FtX9BAgQIECAAAECBAgQIECAAAECBAgQuBoCsS54e87a7erq2nL+/PnqqwHubxAgQIAAAQIECBAgQIAAAQIECBAgQKCvBGJT8J47d27s008//VwPXM9Zu5MmTfrH7du3v9pXoOYQIECAAAECBAgQIECAAAECBAgQIEDgagnEouAtLy/PfeGFF55rb2+/Jy8vb3dbW1vB0KFDd82ePfuVtra2PStXrjx9tcD9HQIECBAgQIAAAQIECBAgQIAAAQIECPSVQCwK3h6s4uLizH379pWOHz++ferUqYdSqdQh5W5fPUrmECBAgAABAgQIECBAgAABAgQIECBwtQViVfBebVx/jw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f4btoVh57dL0tgAAAAASUVORK5CYII="/>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2" descr="data:image/png;base64,iVBORw0KGgoAAAANSUhEUgAABXgAAAPoCAYAAABkvZZOAAAAAXNSR0IArs4c6QAAIABJREFUeF7s3Ql4VNX9//FPWEOwtbZarS0uaF1iXRFRiEiFCAoWtyhuNS1009bl92dcUbTiCgoqxmBHAggGRSwuqLW4oKJAkEUSREHivrXVhMURSpL/8w0nMJlOklmTuTPv+zw8Ksw995zXuah88s33ZIkLAQQQQKBB4BZJ+0n6k6RvEsCSJ6lY0i+CxtpL0oeSfitplaRFTTxnoaTRkv4hqbekQZLOlbS/pLWSfi3pzSjmuEbS65K2SvpdFPeFfvRYSVMlHRjHGNyKAAIIIIAAAggggAACCCCAAAIJEshK0DgMgwACCKSDwG2S6iRdm6DFdJH0rST7d+0hktpJWinpHUl/lvRiM8/ZIOkgSZ9KOkbSDDc3C6EtYI32GiapVNJjks6J9uagz3eUtEnSrpLWxzEOtyKAAAIIIIAAAggggAACCCCAQAIECHgTgMgQCCCQNgKJDngNxgLdiZJulbRcUn9J411Y+39Bcoe5QNcC2G4uBN7J/bqFuj9xVb/hsI+QZIHw+83shIXL77rq35Pj3LElkq6WNC/OcbgdAQQQQAABBBBAAAEEEEAAAQTiFCDgjROQ2xFAIK0EIg14cyWdIekpSW83IXC4pH0kDZV0lvurBaK7uYrcCS7Qbbi9l6TnJb0q6XHXRqFvUMC7p6TfNPEsC4B3lzSihd2wZx4tyVpHxHMVSfrEhdbxjMO9CCCAAAIIIIAAAggggAACCCAQpwABb5yA3I4AAmklYEGp9ci9NKQHr7VKOEHSiZL6SfpxC31wG6plrV/uvZL8rpL3FUmPSposqVqSBcXrggSPkvRPST+UZCHqJe7XrO/tNPf3FuJaCBx8WTB9ekhgHG5jZrpWEYfGuWuFLrC2Z3IhgAACCCCAAAIIIIAAAggggEAbChDwtiE+j0YAgZQTsIDVwtKTJL3gQl4Ldu3a4sJfO6yspT64Z0u6R9KFkp6QNEvScEkXu2peC4qflfSWpOtDFKxFQydJ17g2DQ2/bNXAK9zcQg9mszlby4SdW+iLawHzvpL2jlP+YEnzXdAd51DcjgACCCCAAAIIIIAAAggggAAC8QgQ8Majx70IIJCuArtIKnCHolkoulrSk5Is3B0ZwaKPCzoI7U5Jo90Yf3B9cn8kqYc7OG2VC37tr1b5a5W9FiovDXqOHdZmfW9vdGFx6BQaAt7BLjhuaop2uNsekmx98V52eNzP3SFw8Y7F/QgggAACCCCAAAIIIIAAAgggEKMAAW+McNyGAAIZJdBU8NocQk/Xo/cUSZ+7A8n+K6mzJGuV8FdJ33d/vUyS9cf9u6S5kr4XNLD9e3qOJAuArao3+PqFO6ztPEnXurEsTG7q+tpV+bZPwO69KOk+N7cEDMcQCCCAAAIIIIAAAggggAACCCAQiwABbyxq3IMAApkmYNW2VslrLRBqI1i8tXqwXrvnS7IQdrMLbq1VwwB3/3Pu0LQv3WcmSertKoVPC3qGVedar177ubqgn2/o13u7q8g9WdK/XAuHpqbYcP9OkjZFsI7mPhLpgXRxPobbEUAAAQQQQAABBBBAAAEEEECgOQECXt4PBBBAoGWByyVZlezAkMPXwt1pwatVt74t6XB3iNoPJNW43r3Wf9d68653YfHQoEPThrmWB6+5ga1NhLVlOFpSIOhhdkjabEkdJfkk2TOt6tf6/OY0sZyfSVru7rFD46yqOJ7LAmc7BC4/nkG4FwEEEEAAAQQQQAABBBBAAAEE4hMg4I3Pj7sRQCAzBKyC99agw9esVUJwj9wGhQMlveFC1GmSilxrBfv1iyRdJ8n+vfueJGvdYC0TLCANN5Y901o29JH0cQjznyQdJqmvG/cMV917pjvErTzMtth4NidrC2FVxO/GuXW7SVrrqprjHIrbEUAAAQQQQAABBBBAAAEEEEAgVgEC3ljluA8BBDJNwKpkH3QBqYW1b4YBsIrdIyQ9FlJxax+1g9LGubYNZ0myNgkfuKracJbWcuFZSTdLuiHkA8dIKpZklbh7Sfo/F/D+1AXMNs/QywJlOyBud0mFksoSsIGfSLKKZAusuRBAAAEEEEAAAQQQQAABBBBAoA0ECHjbAJ1HIoCAJwWsTcLTkix4tVYH0Vw/d711s13LBevl+5KkimYGOcRV794pyfr1nhvyWeunu1HSPq4dxG9dAD1e0j8kveM+b4Gz9fDtKumXkvaVNMq1kYhmDeE++4Qk+zE93oG4HwEEEEAAAQQQQAABBBBAAAEEYhMg4I3NjbsQQCAzBKxq99SgpVpYam0R7Edz4WywjrVDsFYLVrFr1wrXx7ebJGupYP8celn7BQtO27keuxby2gFqFi5/4z68TFInSXZI2zxJe7sqXpuj9QC2dhB23SLpWvf3EyRZcGzVvzZ+vNfVkn4i6bJ4B+J+BBBAAAEEEEAAAQQQQAABBBCITYCANzY37kIAgcwQeNKFpqEVuy+4VgiRKPSSZD+sJYKFst+5myw8flTS2e7ng8eylgtWmTtZ0hxJF7j2Dtb31nr2rpPkd4eq2VzGSpoiyQ5lsx7A1i+4IeC9za3BAum3JI2R9Iz7vD3TWkfYfda3N1wv4ObWaBXB9qzjIoHgMwgggAACCCCAAAIIIIAAAgggkHgBAt7EmzIiAgikh4BVz1ZLOiGG4DNSAat8tZD0tJAbhkr6swtzrSLXQt7TXWuFhs8/JOl7LjxeEHTY2sVNBLwNVbx2nwXWL0v6owuPv5BU46p7bSr9XfuHRS0sxMJhM7LWE7WRLprPIYAAAggggAACCCCAAAIIIIBA4gQIeBNnyUgIIJBeAj0kvSLJ+uUmK7xs6hnWM9cOWLMqXrsaQt7Bks6RdL2kta4v7+9che7/c+0aLLh9O0wFb0PAe7ekCyV1dM+wfr0fS5otycayfr/Wv9fCX5tDS5dVBtt40Vb/tjQuv44AAggggAACCCCAAAIIIIAAAhEIEPBGgMRHEEAgIwUul2Q/SppZfakka7WwxrU/iAVqg+vpa4emWUXsm24Q++fgf0db5e7jkvIkHeTCXOvBa4HuOEl7uCDYAmkLXOe7cayFgo01S5JVBls7hYHu19ZL+iDox4Oun6711Q3uPdzcuuzgOWv5MCmWxXMPAggggAACCCCAAAIIIIAAAgjEJ0DAG58fdyOAQPoK9JZ0klueVdDmBPXdPdy1VdjoDk97yoWnkWpYha71vbXrN66frlXMWrsDOwTNrg8lDXKhr/XRtblYv92ZkjZLekRS8BztniMlWbuFP7gx7GC3VS6ovkfSA5JWBwW6X4dM+ERXtftzV9Xb3Hp2l2SBsB04Z2Hw65Euns8hgAACCCCAAAIIIIAAAggggEDiBAh4E2fJSAggkJ4CFpI2hKJWPWth70uSdpE0wbU2sLYG0bRysIPOLBi1ceyyIPc9SdayYbSr1J0n6V7XY3c/SX+S9I1rnWBBrbVosLYMr7mft8PX7FA4G3eJG7ehqtYCWxvPqnmburq6OVhoe1MLW9lP0t8lvSrp966aOD13n1UhgAACCCCAAAIIIIAAAgggkOICBLwpvkFMDwEE2lzAQlILP890/W+nuB63dpiZVcfGchjbLZKOl/SiqwA+21XuWmBs4Wyxq7a10Hc312LhOidxjKS/SRrrWjFYZa/10X3UtV6wQ+HssnEOc5W+vSRZdW5zlwW7FjRbGGwVws1db0h6XtJf23x3mAACCCCAAAIIIIAAAggggAACGS5AwJvhLwDLRwCBZgUsFLUevNY2wQLQLe4QMgtTgy9r0WD9cae5nrzWI9daKDR1hbZWsMPMFkta7ipi7e/7S5rsqnKtT29DwGuHo33rWkb811USW0Xv+0GfsRYQVmVrn/VJspYS/2lmPrZOC5vtELeWDlY70M1zV0mbeH8QQAABBBBAAAEEEEAAAQQQQKBtBQh429afpyOAQGoLWNsDvwt4LZS1sPdnrqI2eOZHu0DX+upasPsjSRbKFkpaEOESQ4Nbu82qh60FgrVWaAh47eeDg2D7Z+vRawepXRvyLKsMtoC3Z8jP/0JSratAbmjNsDTCg9XsQDdbn/UO5kIAAQQQQAABBBBAAAEEEEAAgTYWIOBt4w3g8QggkPICFrJaeGqHoH0q6SLXzzZ04kdJesb1w7WK36tdC4WGQ9NaWqi1UbDWDHZQWsPV0P/XKoODw9uHXAsGq9y1q6mA137tXUkTJd3nPvs9Se+4auTTJF3iQuS9IjhYzULozySdzqFqLW0nv44AAggggAACCCCAAAIIIIBA6wgQ8LaOM09BAAFvClhrgwskjZRkvW2tR+3eks5vYjlWydtJkvWotd68Fq5eL2lmM8u3dgpW+Wv9cq2NglXsBl8W/NpYbwb9pP29hcFT3c81F/CGHohmfXMtdF7oAugfS7oxgoPV7FEW7N4taV9vbiezRgABBBBAAAEEEEAAAQQQQCD9BAh4029PWRECCCRO4DLXimCOpK9cv9sx7mC0SPrPnitplKRDXUuEcDOzyuCb3KFqD7teus2twMaygNfaJDQchtZcwGtj7eF6COe5NXzp+vhaULtO0n4RklmF8uuSbo/w83wMAQQQQAABBBBAAAEEEEAAAQSSLEDAm2RghkcAAU8LWA/eGyQdL+mXkl5yqxnuDkBraXEWwq51Vbmzmviwha/W+mE3SV+3NKCkItcywlorNFwtBbwNn7Ng9nfuADfr42uVyDa/RRE81w5V+1zSTyT9O4LP8xEEEEAAAQQQQAABBBBAAAEEEGgFAQLeVkDmEQgg4FmBPV2bBetba9ddrq3ByZLeamZV1o/XQteTJL0g6RpXcWtVwCtC7rMWDY9Letb1wLUq2febGNsORLPq2+MkrZRk87Pq2z9I+sBVCzc1LZvTo5LOcPdGuym2Bjto7tRob+TzCCCAAAIIIIAAAggggAACCCCQPAEC3uTZMjICCKSHwAZJB7jqVeuv+7Yk62P7SDPLs1YIr0ka6AJe+6i1VbCAdYKkI1zoa/1xrQdulaTVko51/Xgt8A132QFvU9zY1qrBLgt67dC0+93cwt1n/X1tzDNjDHdtzEpJV0iydhVcCCCAAAIIIIAAAggggAACCCCQIgIEvCmyEUwDAQRSVmCBa9PwopuhBavWqsFCU2tZEO46W9Jod5iZHWhmPyzctSraZZIsALYD2RrC2c8kBd/TFIZV+1pVcPB9kcBZn98h7kfw520t1kvY+vA2d/WVNFvS7s30Eo5kHnwGAQQQQAABBBBAAAEEEEAAAQQSLEDAm2BQhkMAgbQTeFBSuaR7g1bmkzTY9eWtC7NiC2uvcq0T/iHph5I2Smpo9RAOyULYoZKs/UOiLwtmLUQO7fN7iyRr+3B5Cw+0quF/SbJ1cyGAAAIIIIAAAggggAACCCCAQAoJEPCm0GYwFQQQSEmB/pLmSbpD0tVuhvbvzjdcVeu4JmZd4YLdJa5y9klJpzWzwmgPW4sW6xVXRfxA0I3WJ/ggSac3M5gFwHaomrWVeDfah/J5BBBAAAEEEEAAAQQQQAABBBBIrgABb3J9GR0BBNJDoKek5yQtcj1yv5XUTdJSSSc20dfWWjBsdZ//rSSr9LW2DhaWhl7WeqFA0sWSrpdkVcOJvmzss9x8G8a2gDfftYto6nnXumrlPomeEOMhgAACCCCAAAIIIIAAAggggED8AgS88RsyAgIIZIaABbrPuqWeIuljSee7QNaC2y1NMPSQlO3aOVgYbBXBoW0drKWD9ei92R1iZsFxoq9wbRos4P2NJKseDr3s8xY0W/9dC5+tipkLAQQQQAABBBBAAAEEEEAAAQRSTICAN8U2hOkggEBKC+RImiWpl+uVWybpMRf2/r8WZm7/vrWD2uyH9b4Nvtq59gdWvTsziQKhbRos4LVewZ1ctbEF0NYr+ADXc3ihC4C/TOKcGBoBBBBAAAEEEEAAAQQQQAABBOIQIOCNA49bEUAgYwWsH++VkvJce4ZVrpp3fgsiP5L0tquItR6+wde5kkZJOlRSbZJk/+TaNFgVsV1+ScMl7Stpg5ub9dy1CmM7eG1qkubBsAgggAACCCCAAAIIIIAAAgggkCABAt4EQTIMAghklIC1ZHjCBbXLJJ0j6QZJhzSjYFW/D0v6uWv1YNW6oa0Y7BCz6yQ9niRNa7vwhZunHQ5nc7Lq4aGSbnRtJKzXsLVtoGo3SZvAsAgggAACCCCAAAIIIIAAAggkUoCAN5GajIUAApkiYD1zR0o6JmjBLYWzvSWd5D5vlbQWCE8KAZst6TVJE5II+bKkfu7QODv87QFJP3U9hO+XVJrEZzM0AggggAACCCCAAAIIIIAAAggkWICAN8GgDIcAAhkhENoz1yp6rerWDiNb0YKAHWj2qaTdJH0d9Fkbs1rSCWEqexOJeqykvVzvYBt3omvbYNXH/0nkgxgLAQQQQAABBBBAAAEEEEAAAQSSL0DAm3xjnoAAAukpENwzd4Ck8a7lgR1S1tz1R0l/kWR/fV/SZ+7DPSTZIWg7J7EHb7h5WeC7VdKS9NwmVoUAAggggAACCCCAAAIIIIBAegsQ8Kb3/rI6BBBIroC1ZbCDyp6WdIU7nMyC2+Yuq/a9RFKu64Vr/x5eKSlb0ueuH25yZ83oCCCAAAIIIIAAAggggAACCCCQNgIEvGmzlSwEAQTaQKCPpEtdT9scSTu5v58fxVz2lHSwpEMlveV68EZxOx9FAAEEEEAAAQQQQAABBBBAAIFMFiDgzeTdZ+0IIJBIAavItcPLlkpamMiBGQsBBBBAAAEEEEAAAQQQQAABBBBoSoCAl3cD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hAtttAAAgAElEQVQ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SaFciVVCPpXZwQQAABBBBAAAEEEEhnAQLedN5d1oYAAggggAACCGSewEGSLpC0XFJ7SftLmibp48yjYMUIIIAAAggggAACmSBAwJsJu8waEUAAAQQQQACBzBEYI2lU0HJ3lnS5pJsyh4CVIoAAAggggAACCGSSAAFvJu02a0UAAQQQQAABBNJb4ARJ9mN+yDLPkvSspOfSe/msDgEEEEAAAQQQQCATBQh4M3HXWTMCCCCAAAIIIJCeAv0k9W0i4J0r6fn0XDarQgABBBBAAAEEEMhkAQLeTN591o4AAggggAACCKSfQGiLhh9IuowWDem30awIAQQQQAABBBBAYJsAAS9vAgIIIIAAAggggEA6CYQestbdHbL2aTotkrUggAACCCCAAAIIINAgQMDLu4AAAggggAACCCCQjgK5kmokvZuOi2NNCCCAAAIIIIAAAggQ8PIOIIAAAggggAACCCCAAAIIIIAAAggggAACHheggt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pKZArqQaSe+m5vSYVZIE2PckwTIsAggggAACCCCQ7gIEvOm+w6wPAQQQQAABBLwicJCkCyQtl9Re0v6Spkn62CsLYJ4xCbDvMbFxEwIIIIAAAggggECDAAEv7wICCCCAAAIIIJAaAmMkjQqays6SLpd0U2pMj1kkSYB9TxIswyKAAAIIIIAAApkiQMCbKTvNOhFAAAEEEEAglQVOkGQ/5odM8ixJz0p6LpUnz9xiFmDfY6bjRgQQQAABBBBAAIEGAQJe3gUEEEAAAQQQQKDtBfpJ6ttEwDtX0vNtP0VmkAQB9j0JqAyJAAIIIIAAAghkmgABb6btOOtFAAEEEEAAgVQVCP1W/R9IuowWDam6XQmbF/ueMEoGQgABBBBAAAEEMlOAgDcz951VI4AAAggggEDqCYQettXdHbL2aepNlRklUIB9TyAmQyGAAAIIIIAAApkoQMCbibvOmhFAAAEEEEAglQVyJdVIejeVJ8ncEi7AvieclAERQAABBBBAAIHMECDgzYx9ZpUIIIAAAggggAACCCCAAAIIIIAAAgggkIYCBLxpuKksCQEEEEAAAQQQQAABBBBAAAEEEEAAAQQyQ4CANzP2mVUigAACCCCAAAIIIIAAAggggAACCCCAQBoKEPCm4aayJAQQQAABBBBAAAEEEEAAAQQQQAABBBDIDAEC3szYZ1aJAAIIIIAAAggggAACCCCAAAIIIIAAAmkoQMCbhpvKkhBAAAEEEEAAAQQQQAABBBBAAAEEEEAgMwQIeDNjn1klAggggAACCCCAAAIIIIAAAggggAACCKShAAFvGm4qS0IAAQQQQAABBBBAAAEEEEAAAQQQQACBzBAg4M2MfWaVCCCAAAIIIIAAAggggAACCCCAAAIIIJCGAgS8abipLAkBBBBAAAEEEEAAAQQQQAABBBBAAAEEMkOAgDcz9plVIoAAAggggEDbCuRKqpH0bttOg6cnSCB4P9nbBKEyDAIIIIAAAggggEBsAgS8sblxFwIIIIAAAggg0KJAQZ/d8nJyOhfl99ytW01NXdaCim8qa+u2jPDP/fytFm9OnQ8QYLq9KDh9UF5Oly5F+Sfmdfvyyy87vP32ig4D+hz+39ra2toFS1ZV1rbfOsI/9QUv7W3qvGXMBAEEEEAAAQQQQCBmAQLemOm4EQEEEEAAAQRSTOA4SSel0Jx2O/uEPc999IYeP2yYU/XGLbrkvpVfzZj3WVEKzTPsVHbutvNeux+5++DuA7rvXFtbq08WfFL1admnT1V/UP1Zqs9d0m5ujv9O5FzPPv2Uvzw69Z76/Rx1w80a4ztv+/DV1Zt0yXX3fzXj7y89kKBn2hrqJNn/r9tfE7qWBM2RYRBAIHqBRyW9E/1t3IEAAggggEDTAgS8vB0IIIAAAgggkC4CBZIek3SzpNo2XNSuko6VFHj46iOPvSD/Zx2C53LHzLVbr/7bOyWSUjooPfC0Ay8+9cFTG4JSfVf9neZdPe+r1bNXJyrATOYW/dYNPjnkIQ2haSxh6W5Ti+/806/POz1r1eq1qli2QAVD8hoNf8f9j229+tbJce3tPnt8b6+eh/x4cK9f/GTntZ9u6nTs4XvXbd1au/WVJZVfL1jxyVOVn3zzeTLhGBsBBJIq0F/Sa5KuTepTGBwBBBBAIOMECHgzbstZMAIIIIAAAmkpcJikMyXdIMmC3scTvMqW2hQ0/Lr9v5Vf0gRJe0+/5shbzx/ws07Bcxn32NqAb9I7fSUtSfAcEzlc7uDiwWUHn3FwTvCgi4sWB1698dV+khZH8LCWzCIYIuaPvOGqXvvYCAX9DsjLyWlflH/sPt1qamqyFrz9WWVtXdYI/5yV0bRTyJ1afOfKX593erumAt5xDzwe8I3xx7W3hYMPqii5fkDuqAff0phLB24HqN7wnUaOf6Hc/8TSQ2NW4UYEEGhrgdvcv5sIeNt6J3g+AgggkGYCBLxptqEsBwEEEEAAgQwVsFJKq9b8uaTLJd0Tp0N9OFkwqMdu9T1X+x7WrWZrTdaCpe9V1mZphP+RlxuCwYMkXSBpuaT2kq6W9JKkp+z55/f/6bTp1x61V8NcqjZske/BVeX+Zz9O9ZAufMA7cXHg1b++2myAOaBgQF52p+yivPy8erPli5ZXqk4jZvlnRROmxrl9ahTwFg7OrSgZPdD2tP6q3rBZI+99tdz/ZHlU+3Dm0EGbHn/4vvrQO7RFQ1X1Bvlu9pf7S/8R1ZghC80t/etJZYf9fNecio+3qOCkXzT65XFTFwR84/8ZacAeryH3I4BA4gUIeBNvyogIIIAAAq6nFxAIIIAAAggggEC6CNwlaX9JQ2NZUMGA3LycnOyi/D4Hdqupqc1asOzD7FGXnt25254/dsHgJo28rbTc/+grDSHeGMv63LNOkPQ7SRYkTrGf2+8nXboftt/Ovxly7O5d2rfT5kWrq9bU6b/Di5/6bFks82vNew4595CKk+85eXsoai0a5t80v3zl9JXNBphDLxhacbP/5u33bajeoLuuuav8iclPxBN8Rrv04IA3t/Tmk8uGDTyoUTXyuOlLAr57X4sqLN1j991WHtvzyO5nnTZwix2ytnLFig7987YdsrZw6ep1dR1rhhc/9Fw8extJwBtXhbCDDK2ubstq62j3ls8j4GUBAl4v7x5zRwABBFJYgAreFN4cpoYAAggggAACUQv0kPSKpJ1j6cNbeFqPipIx5wRVegY0YfpCjf6/87dPZNzf5gZ8t5daMNhFkoW6890vHiHpcEm9XTXxIvfzdhLXnpJGSno36hW10Q0HDDkgr31O+6Lu/bp3q6mtyfq87PN16qDhKx5a0VyAmXv71NvLTjnnlEZh6pQJUwJ3X313VGFqnMuONOCNNixtGNeC/Bq3nwkNRwtPOaii5AZr0bBUYy7dcWZg1fqAfBP+GVeLhvovYGR3KMrvvX+3mto6+wLGV5uzumblH99j120V6qsra+u2Bleox7kN3I4AAiECBLy8EggggAACSREg4E0KK4MigAACCCCAQBsJtLPvwHfB69Io55Bbesd5ZcMGH9EonJzw8GvqfUwPHXOEFQZLYx98ZvOVd8y0lhA7SbKAsCHgtV8eLsnmYO0aZkv6vqRzJRVK+jTK+aTKx6MJMMMHvOOnBO6+5u5ow9R41t9si4aqDd/Jd99r5f450bVokBq3fohngk3dW9Cve152l45FRx38433e+3hjVztkra5O3y56+5O1de01vHjmkpgrhAt/dURFyV9PC/oCxneaMHO5Rl/5+/rpVK/fpJG3TC33z5zXmtXWyWBkTARSVYCAN1V3hnkhgAACHhcg4PX4BjJ9BBBAAAEEEPgfgSclvSfJF6VN2IB3/LTXdPxxPXX0Yd1VVb1Jl9087eNpf18wSdI0SX8IatFgjzvGMmBJ99kha65y9+4Iw91ogtQol9Z6Hx964dCKm/+2o0XD+qr1uvvau9uyRUP9IWvZOe2KBh67b/0hawvLv1hXp6zhxbMbVSNH4t8oOE6yasN87IsFDdXC8Twyt/S2M8uGnXxo4y9gzFio3nn9dMwRB9SPPW7SnIDv1mmtWW0dz5q4FwGvCRDwem3HmC8CCCDgEQECXo9sFNNEAAEEEEAAgYgFTpRkAWydJOuRa0FsRFdwi4ZV73+pTd9u0aTHF27O63VkXbusrM0Ll61dV9eh0/Diac+tc4e5PRpyyFp39zxrERFRKFfQb6+8nOyORfnH/LRbTU1d1oLyLytrs2pG+Oe835qHkkXkE8mH7JC1nE45Rb3ze287ZG3x8nXt27UfPrN4ZsyVp5E81/U+bjBvKoj9nxC3YEivvJzsrkX5fY/c1nf5rVWVte3rRvinvhDOvzUD3giXHfHHwga846cv1PF9T9TRh2+rUHcBb2tWW0e8AD6IQBoIEPCmwSayBAQQQCAVBQh4U3FXmBMCCCCAAAIIJELgIknXuUNlrUXCgpYGtR6lHTt1mPKDnTru0+fQn7Tb/N+a2tdXfPrZvEUfvPnRF+ufkfRR0BhnSXpW0nMh4WJLj2n064Un71dRcl3foG+b36yRRWXl/qfXxPNt8pFUo0Y1zxg+3CpzKBjSJy8nJ6co/4Se9dW5C5ZUVD71jzfaf/Hl1xsk9Wlp3oUFJ1aU3H3FDn9rU3Dz5HL/zBfC+Xs54FVoiwbr62stGm68ygrRVV+h7ruVFg0tvTP8OgJxCBDwxoHHrQgggAACTQsQ8PJ2IIAAAggggEC6C9woaaCk4yJZaOGph1SUjB7cqE/pJXfO+3LGc6vOCbnfAt65kp6PZNwmPpNbOrpv2bD8/Rp92/y40pUB3/1Lov42+YKCIXk5nboW5Q/4Zbeamq1ZCxaVVdbWaYTfP9WT1cCRuBaeM7CiZMKVO/areqN+f+WEbx976uXlEQS8uaUTfWXDhvZt7F/8RMB3S0k4f08HvPYFjOzsDkUD3SFrbyz/6Kstysnq7w5ZW7jsvXV17dpZhXqyq60j2Vo+g0A6ChDwpuOusiYEEEAgBQQIeFNgE5gCAggggAACCCRVoKukL13Au7KFJ+WW3nJq2bCBBzcK/O6Ytmjr1ffOt2rQxe7+H0i6TNJNcc48fMD7yMqAr2hJ1N8mX3jBORUlf5sYFHZWa+S1N5X7Jz8cTzVwnEtM6u25pUXXlQ07/cRG+3X7faW119zqL5d0eIv7HTbgnR3w3TIlnL+nA94gi9Dq6laptk7qm8DgCHhDgIDXG/vELBFAAAHPCRDwem7LmDACCCCAAAIIxCBQ5HryXtJi4Bcm4B07bdHmK++dP8O1Y7BDrxp67X4aw1wa3XLhwP3WTLu+77YGqPZt8hs2yxdbi4bc0imTyoadc0bjatQJRQHfNaOjrgaOd12tdH9zAW+FpMNamkdhQf+Kkrsv3x6KV1VvlG9MSaJbNBCgtrQR/DoCmSFAwJsZ+8wqEUAAgVYXIOBtdXIeiAACCCCAAAIxChwtaask+9b7aC+rYH1T0o8kbW7u5sLBh1SU3LSjRUPVhoB897xS7p+z0sZIWFBn3y6fk92h6IiDf7zPe+9/1vXYg39UV6e6bxdVfLW2rn3t8OLZa6P9NvnLH36o6M4LzivoGLy+cRPuD/iuuTHqauBogdvq86EtGqqqN+gPV47/9rGn5kfSokF2yFp2dpeigX171B+ytnDp6nV1nTS8+KGwbQqiquAN1x+4NssOcJubti0z2uo94LkIeESAgNcjG8U0EUAAAa8JEPB6bceYLwIIIIAAApkr8LSknpIOkfSfGBgs4C2WNLW5ewv6HZCX3bVD0cBju3erqa3NWvj2Z+vqVDe8ePaKaAPXcI/ZHhAHH3i16v1/qXztl3r0hfI1T7y4+oAY1ma3jDmn4PTfz5z24G4N91dVVcl3nbVomJ6uLRpkIWp2Tk7RQHfI2sK33ln39+dft0PWNkbQgzeYOpLwPqqAN1x/4JE3P1junzE3bfcjxneX2xDIFAEC3kzZadaJAAIItLIAAW8rg/M4BBBAAAEEEIhZ4BtJ/5C0izs0LZqBjpT0mKTTJVlv1kiuSAK/SMZRQZ8983K6ti/K77l7t5qauqwnX//s8zNP6b3PkQf/NHvG8+/q8Nx9VFNbqzfeWlO3uOKTixYtW/twRAPv+JDNNbegYMgXdTXtZw8eNOD77dplbX7pldc2rl6z7upFi8qmRzmeFz8evF8L3AKsb3Iir2gC3rDtI8YVPRbw3TwpXVtmJNI6ncZK2L9L0gklQ9dCwJuhG8+yEUAAgWQLEPAmW5jxEUAAAQQQQCARAkdJmi/p+5JedD9uiXBgO2hrlqQzJbV0yFqEQ0b3scKB3SpKru65vc/rzBc/0icbdq6r+q5D1piR52wfrHrDt7p8TOn7U55YsL0nb4RPqg94Jc2WNErS7pLukzRIkoWdSyIcJ10+Fk0QG82aoxm3uYA3bVtmRIOZAZ+1f+fYF5esXYj17rbf1/adAM9mwNpZYngBAl7eDAQQQACBpAgQ8CaFlUERQAABBBBAIMECl0k6S9Lxro/u2y6wXdjMc86XVCPpB5KGuB8JnlZEw+WWjupZNqx/t5x3Pt6kGa98o8MP2lvrA1u1uvJrXfqbU9Rtz+1dFTTO/3zAd8djsVR4WuD9naSb3awsSLB/vimiWabXh6IJYqNZeVTjhusP7Ktv0fBsW7VoyORK0rZY+xhJ/3W/B+3PXfbPWzL092Q0v8/S+bMEvOm8u6wNAQQQaEMBAt42xOfRCCCAAAIIIBCxwDGSnpH0jqQ/SbLwts5Vq4YOYt+WP8VVzO0saa0ku9+qWr+K+ImJ++D2gHfUw59ozOVDt49cvSGgCTMWa/QVw7b/3Dj/cwHfHbNiqfC09hM9gqoFu0ta6tpaJG413hgpqiA2iiVFNW64/sB1HewAt6cS0c854mnXH+iXk12U3+fA+oPkFiyrrKxV1gj/rEWZcNhbW1XRNlTVPy7pRvfFJvviy+WS7D1aHPEG8sF0EiDgTafdZC0IIIBACgkQ8KbQZjAVBBBAAAEEEGhWwNozWJXqn11oa5VwduBa6PUHSRdKynOhrt9V79rPP9gWxoWD9qrwnXNAbsW/fqiCQdYxYsc1Yfob6n3MkTrm8O6qWr9JvttnlftnvRpPhWeiKhUTNU5bkEcSxMayvkjGDbfeWJ6VMLfC03pUlIw5Z3uLEPvCwshxc8v9sxfH854lbH5JHqitqmhD26a0c5W79t0Imdg2Jcnb7JnhCXg9s1VMFAEEEPCWAAGvt/aL2SKAAAIIIIDAtl6zk1yAa20brO9s8LWHpE8lWd+Dr90vnC3pfUltUrFoh6x9u7Vm8gVn9N1/2MlHNPr/rztLXqsN1HT+dt+f7VqzcNn76+o6dhhePG1eq1Z4BuP1Or1XXtcuXYuO7H9kt9qa2qxVi1ZV1mXVjXjB/0Kb2MX4wjcZxBYM6pGX07VrUX7e4d1qamqyFix9r7JWNSP8j7wcyfpiDXhjXEZCbsstveO8smGDj8gJHm1cyfyA7665sbQCScikWmmQtq6ipW1KK220hx5DwOuhzWKqCCCAgJcECHi9tFvMFQEEEEAAAQSCBayvwQeSwvXhfUnSvyStcges2V/b/Lrw1CPWTLulYPsBalXrA/Ld/Xy5/4kldtKa9Qt+t60neeL5J1ZcUXzF9mrPTdWbNPm6yeUvTH3BS9WeTQaxhWf1rSgZe0lQNesmjbz14XL/zJcjWZ8dllUryQ79a40rEZW/TQS8rwR8dz0baSuQRMwjHq9Yn9/WVbS0TYln19PzXgLe9NxXVoUAAgi0uQABb5tvARNAAAEEEEAgZQUsHIoYNPQAACAASURBVCkImd17kkpTdsY7JjZI0nPuH7+QZP+8oq3nbb1Qs3M6Fw3svX+3mpq6rIXLP1pX1752ePHMJW1WsRtikuub7CvrW9C3UbXnE/c8ESgZVeKlas+mAt7c0nsuLRv2qz6Nq1kffDrgu216k+sr6LdnXk5256Ljj9j94NraOi159+vy2qzNI/xzPoqk6jfq165g0OF5OdnWM/egbVXG1jO3fdYI/yOvx/S80BYN9V9YuOuZcv/sspZC7bbqX9tglojnp0IVbawBddTvDjekvAABb8pvERNEAAEEvClAwOvNfWPWCCCAAAIItIaABSPHS7JqWLs6SPq1pGpJV0ua2xqTiPEZ1sLBDmGz/9c5UtIuks6QtDLG8RJ9W6oGPmED3tn3zA5MGTUl0mrPRFvFMl50Ae+kpwO+26c3ub7CQd0rSq7rHVT1u0Uji94q9z/zfksBaSxzV+HpvSpKbruwcc/cO/9e7p/1RkzP2/aFheyige6QtYUrPlxXl5U1vHjmmy19YaGt+tc2uCXi+VTRxvQWclOSBAh4kwTLsAgggECmCxDwZvobwPoRQAABBBBoWiDcH0Q7SbpE0nWSVrsT4ZekGGJ/SVMlHeTmZe0Zxkn6S4qFvCnGtm06/c/vX3F58eXbw8WNVRtVMqokbVs0VFVvku+2h8v9jzbZoiG3dHSfsmED9m1c9VtaEfAVLUtGVXNu6V2FZcMGH934eQ/NC/jGzon3edF8YaGt+9cm+vnRrD0lf28yqbQQIOBNi21kEQgggEDqCRDwpt6eMCMEEEAAAQRSRaC5P4h+T9JVkq6Q9Kyr6LVDzNr62skFzxdJ+lzSA5IOkGT9ejdIelTSUNebt63mmtJBkx2y1iW7S1GPAT3qD1lbvWj1OnXU8OeKn2up2rPBMxXW1+wha9ldc4oG5h1R3/5g4dI16+o62MF2Ta4vfMD7yKqA74Glyahqbi7gDX5esp3bun9tWz+/rf79wHPTW4CAN733l9UhgAACbSZAwNtm9DwYAQQQQACBlBeI5A+iu0u6SZIFqlY1O1rSl224MmvNYOHzV5IukzTB9Qw+2c3pl5Jek3R9a8+xYFCPvJyddirKP/7IbjVba7IWLF1dWVu3dYT/kZdj6qvaCvOPNkBMRL/URC2ryYA36AERr6/w5O4VJdfuaNFQtWGzfEVLW61FQ9X6TfLd8WS5f3Z9i4Z4nCNes3Nq6/61bf38RL2PoeNEuw/Jmgfjtr5AJP9dbf1Z8UQEEEAAAc8LEPB6fgtZAAIIIIAAAkkTiOYPolYle6skC1LHS7rDVcwmbXJhBrbw1voFByQtlnSxq9S1kOgPkn7k7hkh6aHWnJg9q7DglxUl4/6yo6/q+k0aecvUcv/MeTH1VW3t+UfwvET0S43gMRF9JJKAN6KB7EN2yFp2dueiE9wha8ve+3plXfstw4tnf9hUVXNcAZ4dspadbT1ztx2ytnD5h+vqOmUNL572qj0vamfrwWuHxOXnbTvcb8HyDyprVTvCP2tpS19ciKR/bVxrbWETInl+xPvY1h8cUDAgr2vnrkV5A/K6ba3ZmrVs4bLKurq6EbP8s1rah7aeOs9PnEA0/11N3FMZCQEEEEAg7QUIeNN+i1kgAggggAACMQvE8gfRo13V7IGSLFgtkrQl5hlEd6O1XpgjqUxST0kvSLrW9d21gLdG0ruugtd6CLfmlVt67+Vlw4b2bdxXddKcgO/WafH2VW3NdTT1rET3S413TQkNeIMms1xSraSjwk3QguD6IPWYPbvV1NRmLSj/d2Vt1uYR/jkfxRrghYanMTkXDj2youTmsxof2nbX8+X+J5ZE+sWF/wlx6yvSu3Qpyu97mKtIf6+yNkvJqkhPZogc77sW8f2nX3h6xa3+W7fvw4bqDRp79djyWZNnRboPET+LD6asQCz/XU3ZxTAxBBBAAIHUESDgTZ29YCYIIIAAAgikmkA8fxAd4gLeXST9WVK1pI8kVSZ5kRbslUqa7iqK95RUIclaSfxWkrVw+I87JC7JU2k0fNiAd2zxnM1X3jYtT1KqHVQXrU2q9UtNVsDb7LiFg7pXlFy3o5VD9YYtGln0ViJbOcTinFt6+9llw045vPEXF6a8HvDd/VzMX1woPCuvouSOPwaFxps08rbScv+jrzSElWkRykb7G6GZz+eOnTa2bMg5Qxrtw+TxkwNjrx4b8z4kcH4M1ToC8fx3tXVmyFMQQAABBDwpQMDryW1j0ggggAACCLSKQCL+IHqhpOMkHSTJqnp/KOk9V0n7TtDfr5L0bYSrsoDE2i3YWKE//i3pTkn7Stpf0nxJEyX1cc+3//d5UNKoCJ+VsI+Ftmioqt6k0eOm1X63/rO3a1Uzwj9ndaxVngmbY5wDpVK/1EQFvKEhZXPj5j5yQ58l5+bv2yXYcVxpRcBXtCyRAV60zs0FvLEeEpdbOuHismGn9m4cGv9tbmDSE2WX9ujV49IT80+sby+x+M3FlR1qO4zw+/1ef7/j/O2hsAHvQ+MfCoy7elys+xDvnLi/9QUS8d/V1p81T0QAAQQQSHkBAt6U3yImiAACCCCAQJsJ/FHSWZIGJHAGFggd4sJW69trwe9+7lveP3PB72rXvzc4xA3+e5vO164S9xv3LfP2cxb2/ssdsPaxpKvcONaOwaqILUR+VtJId1DVygSuq8Wh7Fvas3faqWjAcYfmdurQrn3lBx/owv4/1vc6Z2nkxAXl/idXef3btFOpX2pcAW9Bnz3zcrq2L8rvufu2nrXl/6msrasd4Z/70X2S6twXDIL33A4+O2nG9X0uOu+kfTs3CngfWRXwPbA0kQFe1M6hLRqq1gfkuzuqFg2h73eTAe/zy7764rG5j9kXWOqv6upqjb5ydPnDDz3s9fe7xd/jLX0gtEXD+qr1uvOaO8tnT56d8TYt2aXRrxPwptFmshQEEEAglQQIeFNpN5gLAggggAACqSVgbQ0sdN3NBarJnp2FQg2VvtlBIa6FuQ0/rL1CU5W+Nt8vJPVwfXZ/7noAW0BtQbD1Am4Ikx91vXlbNeSVlHvHJb3fGtp33+wD97buFduucTOWBnz3vdFQ5en1b21PhfnHFfAWDuxWUXJ1zx3tBzZu0cjileX+uR9uaCLgrT/4rPDk7meXXLujRUPVhs3yFS1NZIuG4N+D4frzNvSZbvR71Q5Zy87pXDSw97ZD1hYu/2hdXfva4cUzlzR1SFyLv9cLzzq+ouSOP2w3sor0/7t1+prjTrvwp2cOO7NRZe/9d90fuOGqGxJZxdzi/FLxA/WHrHXqWpSXv+2QtRWLV6xTlobPLJ4Z8z6k4jqZU7MCBLy8IAgggAACSREg4E0KK4MigAACCCCQNgKvSLIw9AGPrOhlN9/ukn4qqVjSXpJmSJorabGkm1zFcFuEvLmlfz2pbNhJBzT+1vYZSwMzX/r00l8c0O3SVjq0yiPbGfM04wl4c0tH9Swb1r9b4z169L2Ar7h8rasKt5YfDdf2g8/22SNncs+Ddz1l6PHdOm/ZUtP5jYp/fdSh09Zzi2d/mLQAr2BIr7yc7K5F+X2P3Haw21urKmvb143wT30hXEuEhIXv9RXpXboUDXSHrC1ctnZd+ftf3HLhXy6bFhrwTrxrYmD0VaMTWcUc84uRIjcmbB9SZD1MI3IBAt7IrfgkAggggEAUAgS8UWDxUQQQQAABBDJQ4GLXpuHEVlp7vMHHn9x87dvY7UC3fElL3dy7SSqX9AtJ1sLhKBcGD3XtG1pliYWnHFRRcsOAHZWPVuU58fXyrR1/1K6FQ6taZX5p8pC2CHhnu97O7STNknS+pL8n+wC9woITK0ruvmJHtfH6TRp58+Ry/8wXWuvb/hv9nj33onMrJj40ccf7XVWlG6+6kRYNafIbi2XELUDAGzchAyCAAAIIhBMg4OW9QAABBBBAAIHmBFqlTYN9C3lOduei/Lxt30K+YPkHlbWqHeGftTTag5ka2jRYz94LJA2T1FvSeZIqJJ3mgl0Lde2yb623q9UOXSvo1z0vu0vHooHH7rXt2+XLP1+3cNXnt1z5x2HTwh1a5bu9NOO/tT2G36IL3D3BlbYRD1M4aK+KkquODgrht8g3qb5FQ7UbJC9ksGgPPot4Li18MLd0oq9s2NC+jauNi58I+G4pafX35sxfnfinzp27jM/54a6de/bupS1b/qulS5Z90Dkr+4zi4uKkVTEnCpNxEGgFAft3hV3WG54LAQQQQACBhAkQ8CaMkoEQQAABBBBIW4Gkt2kIPQSqekNAI+8KewhUJBW+wfN9X9KuroevVVZa1a6FxpMkdZLUX9KrrRnwBr0lwWtp8tAq3+2lfGt7dL+1zHW6pECYw9AiGskOWcvOaV808Jhth6wtXPWfdXWqG1781Ie/lHSnpL0lfRo0WNQHn0U0kZY/1ETAOzvgu2VKq783Fw0bvHnKvaPs95VWvVupb78NaNL0pzb7H37SempzIYCARMDLW4AAAgggkBQBAt6ksDIoAggggAACaSWQ7DYNuaW3n1027JTDG1chTnk94Lv7ufoqxILTB2zrM3pin241NTVZCxYt29Zn1D8rXIVvQ5uGv0iyvy+TNM2Fuvb/PkdLOlKSfUu9tWz4h6Q323rHwh1a5bvjkXL/o/Nb61vt25ogrucXDOmXl5PTpSi/X69u3wYC35v32pIt39/5e8f7p86Jtgo8eB7hvqBgLT/s4EFr+RF6RfIFiFjW2eS4hQX9K0ruvjzosLON8o0pac0WDQ3rOfWR4r8+de4Z1hVlxzXu/hny3TTxN5KmxLJw7kEgzQRo0ZBmG8pyEEAAgVQRIOBNlZ1gHggggAACCKSuQLLbNDQX8NZXIRaed1pFSdGtO/qMVm/QyOvHlfunzQoXfja0abAD1v4oyQ7GOlfSavfjv5L2cYewfZYq7OEOrarr0Gl48bTn+Nb2CDap8JxTKkruu77xO3LTfd+pfW2ef+rceELe0Kd3dRXhf5P05wimFs9HznRfjFguqb2k/SXZ+/Bsw6B2yFp2th121qP+kLWFS1evq+uk4cUPtfp701zAe5H7Iks8FtyLQDoIEPCmwy6yBgQQQCAFBQh4U3BTmBICCCCAAAIpKPCypPslPZ6MuYW2aKhaH5Dv7u0tGnJL/WPLhp01uHGF730lAd/1Y5vqM/qSO0ztIReM/UDS7yX1cm0ZLPCNpTI2WRWawayt8YxkbGNbjplbWnxT2bAzTmr0jkyYNFPz5i96f+68hRaMJvI6w/1esErwFYkcOGQs6xFtX5C4SZL9f7v98xb3z6GPbfP3pnDYkO9K7r2uc8PEqqo3WPXuZv/0p2jRkMSXhKFTWiD09yUBb0pvF5NDAAEEvCtAwOvdvWPmCCCAAAIItKbAyZKsIvYg19s0oc+2Q9ayczoXDey97ZC1hcs/WlfXvnZ48cwlVq0YPuC9d3LAd8M4q/CtlXS4pDmSvnF9dh911boWvj3t5m5hnF32reJWuXttpIso6LdXXk6XTkX5vbptOwRu5ZeVtdoywj/n/UgqQ9s8eIt0nR7+XO4jD9y05NwzT+oSvIbxk2aq8oMPN9/30Bx7TxYneH3PSLLD1naRVJfgsW04e2/sh31R5UZJNZJulnS5pDeSsJ64l2CHrHXtnD1+4Im9OtXU1OjNJeWBdh3bDb//b4/PjHtwBkDAWwJNVd8f7/59EfF/f7y1bGaLAAIIINBWAgS8bSXPcxFAAAEEEPCewGOSKiVdlcSphw1DQ1s0VFWt15WjxwfqOn7veL/f/ztJAyTtJ+mfrv3CrZKul2SHX70j6VtJVt25VdJXkn4VTd/dwlN+XlEy6pc7vv1/w2aNnLiw3P/0u01WAdtBXTldOxXlu4O6FlT8u7K2ZusI/9yPIgmFk0icnkNfePagNdMmjt5eqWvVoxMmlWqnLp0CvpsnJePAMfv/6PWS7FC/U5Og2hDwWq/oUZLskECr5L1M0gJrXZKEZyZqSPOwyuPnEzUg4yDgMYGmqu+tmt2+IETA67ENZbrbBfiiNS8DAikqQMCbohvDtBBAAAEEEEhBgT1cVaxVLdrhZMm4wv7BwQ5Z65K907whA/t1rqmt1fsffaHBZ52te8ffX17yUImFbDdIssOvLNCtkjTWhbgVbpLWw9RaNHSQ9KSkH0dRdZlbelP/smH5+zX69v+xM97efOX9C5usDC0ctHdFyTXHBoXCWzSyeEW5/5l1sbSGSIZ1Wo1Zf8haly7zBp/Up7NVj1Z++KmGDjpW4x98vNw/49lkmR8jaaGksyQ9kQTQWyR95yp3bXj79m77Zwt6o73sXdzX9aR+N9qb+TwCCEQs0Fz1/RHRfgdJxE/lgwgkV6DFnvDJfTyjI4BASwIEvC0J8esIIIAAAgggECxwsaTfSuoZRUAaiaC1frhAUvBhUtMkfexuzp0yY0rZoYcfmtO+fXsdcOAB9T894a4JgWt911o1lFVufu766v5d0lBJDeGuffQpdzDV3pJ+Iqkwkkk1PDtcwDvukRWa//Z/1uyx+/fP9c9aGlqVm1t6/bFlwwbs3bhv8MzVAd8DK5rqGxzFlPhoOIGCIX3yvt28dfJxR+V2//Guu9QtK1+7sq6DHTj2VDIPqrPe1CMk/VDSpgTvjH3BokfQ74vu7gsZ/4j0OQMKBuTt1Cln6rEn9t67XVZWu/dWvFdX+13NmnY1Hc73+/1Uk0cKyecQiFyguep7axUUVYugyB/LJxFIqkA0PeGTOhEGRwCB8AIEvLwZCCCAAAIIIBCNgP2/Q5kkO7zsgWhubOGz9gcH+zb0hmtn12u0oVKxPuA9+9yzGwWm48eO/+66q66zgLfh563i0XqVWkWvXbtLelCSVdpaWwab82hJ9m3vEV+FJ/+8ouT6HS0aqjZs1oRZq3TFhX01csK8cv/fV4RWiDYR8L4T8D3wdjLaBUS8lgz5oH2hwHozH9VK67UvRHwp6egkPS/mb4k9/cLTK27137q9knxD9QY9MuFhbfxyY7n/oZJkVTYniYFhEfCMQFPV97Ro8MwWMtEgAc/1hGf3EMhEAQLeTNx11owAAggggEB8Ar+Q9Lo7cO2L+Iaqv/sE92N+yFj2be/PSnrOfv6CwgsqHpz84PagqqqqSldecWXl9KnTP5VkB9fYFXxCuQWp1o7hVdeeob2kjyR93/XkjXjqdshax04dJw/us/f+7bKysio//1YXnnqkfrbHLho37c2Ab8JL/1OVWzhon4qSa3rtmO+GLfI9sKLcP5cWDRHDx/5B61FrV5/Yh4jqTqsMX+f6406M6s7kfjh37LSxS4acM6TR4XPT7p2mDR98s3ni/cXJOHwuuStidAS8IdBU9b39nrPrOm8sg1kiUC/g5Z7wbCECGSNAwJsxW81CEUAAAQQQSKjAnZIs1DonAaNaOGp/6A0X8M5tOKipoKAgr2N2x6IBAwd0q9lak7Vo4aJ181+cP2/NmjVW7fsHNw+/JAudrRrYKqis164dwmbXJe4wrEExzjn3jkt/+dbQfgdmH7jPj7YPMW7aGwHfhJf/pyrXDlnL7tqhaOAxP+lWU1OXtXDVf9bV1W0dXvzUh8lsFxDj0tLuttYOeA3wadfj1r4AkipXkwHvxg++2Xzf/cXWTzuVD2tLFUfmgUCsAqHV9/bfJbsIeGMV5b62EkhkT/i2WgPPRSCtBQh403p7WRwCCCCAAAJJE7CKwNWu9+g/E/CU0BYNP3DVkOEOk2r4A3NXSY9KsoM/PpBU7ALcUyS9FlLNa1P8ozsMa0Cs8y381aEVJTf+akdV7vqAfPe8GK5FQ/AjONwqVvDY73vD9YhujQrehvfx1+4d25H+xz7/hN0Z2qJhfdV6lU6Yro1f0aIhYcgMhEDkAsHfZRL5XXwSgbYXiLsnfNsvgRkgkN4CBLzpvb+sDgEEEEAAgWQKXON63F6egIeEHrJmh0nZIWvWfiHcZb1OH3HhrvU0tIPV7OCaAkkfuhtC/yBt/XjtM7tJ+jqWORcMyM3Lzm5fNPDY7t1qamuyFr792bq6Du2GF89cErYq11o75GR3LMo/5qf1VbwLyr+srM2qGeGf8z6HW8WyAZHfk/SAt6DPLnk5XToX5ff4UbcPvwh0WPxuddWCd6p/+u/qre0in2byPxl6yNqat9fUKlC7pn1Wp/OKi4upJk/+FmTqE2LuG53mYAS8ab7BGbA8fm9nwCazRG8KEPB6c9+YNQIIIIAAAqkgcJGkIS5UTdR8Iv2Dw4uSZkn6iTtQzSp9bwyZRLg/SL/iqn7jPSAuonkWnrxfRcl1fbdX/FZv2KyRRWXl/qfXcLhVot6Y8OMkPeAtHLBHxZXD9sud8epGHX7Qz7S1plYvln2g/9Zm9Zr2zKrFyV1eTKNTSR4TGzdFKRD6xbr93Rfr7CBCrsZ94vFAAAEEEEAgYQIEvAmjZCAEEEAAAQQyTiDfhasNB5wlCqCl8NQqcL+StFZSR0nnSbJAL/Q6StJMSWdLWu5+8WJX9ds/UZNtZpzc0tF9y4bl75cT/JlxpSsDvvuX/M+hbK0wn0x6RLJ78OaWXvOLsvLPOuSM+ctJ212rN3yni+/4578eef4d6/2cyVdLv4cz2Sbd1x7absd6pNt3eYRrt5PuFuHWRwVvJu46a0YAAQRaQYCAtxWQeQQCCCCAAAJpKmCHST0lydopJOKKtPLLQtr7JT0hyaqINzbzcAt5rU/vaZIqXEuJuNo0RLHQ8AHvIysDvqIl/3MoWxTj8tGWBZJdwZt7x/D939p3/4OyC/K3F2jXz2rcw4s1f+kn7+2xx/fP889amuqtOBIaxFo7iK6duxblDcjrtrVma9ayhcsq6+rqRszyz0p1h5bfqP/P3pmANXllb/wNIAS0+9SuVFu7potb3aOiglilVapRcKn0DzOddrpOiVrFvYsLCm4xaiACKi61danaWqu1igVitWqCtiKo7dTWtjNExLiQ5P+c+AUTGiAJCQQ493l4LHC/e8/93Zuv4c353sM9nCHQGwB9OSqYuR3ADmcGaeR9WOBt5BvMy2MCTIAJ1BcBFnjrizzPywSYABNgAkyg4RO4HcCvAAI9tBRnM792A/jGgSVDVWGQsLAJwHKhg6dsGmpcdtxzD+vUk3reKMpWegVytmiokZsHOng7gxdRXe8ofGlwtzaVBd6UNQfR7vFQrNz6/ZnMrUdae2AtHh9CNqCtNCS4uSJC+mSo0WgS5RwuLDaJ/BJUa/bUSoitXNCtVF+KuRPmajekb2BLEo/vok8OSE8m0IdXjgTebQA+98mo6zaoD4TpJtXttDwbE2ACTIAJNHYCLPA29h3m9TEBJsAEmAAT8C6Bq0JW7P9qOY2zmV8kKv8BoCsAZ3xOqf/vlQqrUQbwMAB9axmzbfajw0zIoX0ferV5kF9KZKf7Ao0mMw5oz18W+fklLP2kgArEcfMeAa8LvFRkrfmtd+1ST38hyLqMklIDUrMPY9pr4Zij3n9t/IJdUifPqfdIOBg5bmgPnXpWvI039CUkzlqvVa3/pjZCrGRu5lxN1IgoO0uS9JR0w9wJc9mSpE53uF4nq/xB3a0A3mKLhoo9YYG3Xo8nT84EmAATaLwEWOBtvHvLK2MCTIAJMAEmUBcEioVCa2R/UJvmbOYXibOLAIgBXHNiQuovA9DHpu9dANy2aZCFPSQNCWmmiOjyQGi50RSw/8i5wA6S+681Dw4szzn6n2KTSJRgfTQ/7oV2OvWMIZKCU7/D31+Eu+9ogcSUnVrVJ4ccCWkefVzeCTaNuYvXBV6CJwt7VOof5LcqSvpwK38/PxT/cgFjnm+H++++FckZOQZ5ype+aMUhyU75hyYmqqu9N7Tqc4N89vraCLEOBd60lDRD8oRkX+TQmM9/fa6tstUOWfhkAvhPfQblQ3OzwOtDm8GhMAEmwAQaEwEWeBvTbvJamAATYAJMgAnUPQHyOp0CYJcHpnYm82sPAMoIa1/DfM8AiBY8eucAUFbqTzYPVIDNatvgdPhxgx7XqSeH22Q/XkHquqOY+lo4qMhWYuourerTIyTgSrI/GqqJee5peyHtuvBXIaTJorpIQ4JvUkT06nD9cfmDBcUm//IEVcbOWj0u7/SCGmfHOhF4reiiej9amPxO/zaPtf6b5UclFwyQp35ZlZBf38SrEHh3GOSzN9RKiK1s0XCh5ALmvDdHuzF9Y20yg+ubF8/vHgH+wMoxNxZ43TtPfBUTYAJMgAnUQIAFXj4iTIAJMAEmwASYQG0IfCwUWqMMrdq2mjK/WgL4DQB5OUY5mGwEgB8A/GRTUI263QHgvzb92wHYCOB5AAWuBH3/3beMf3OY5CP56I4V76EKiv+LVTtOYEh4W3R+6l7Mzfj2yrgFu0kou1iNwFshpMUND9epUxJvCMb6MiTOVGlV2TtoPUZhTSyWuLJRgLeLrNlFIwuXSMXiAEW/Lg+1uXylPCRf+3NRoDhgmHLtwcOuhV03vStbNJRcKIN81gatakOtLBpgKbIW2FwhjbheZO1I/pEiiBC/VrnWJznUDW2ehQnYEeAia3wgmAATYAJMwCsEWOD1ClYelAkwASbABJhAkyGwULA7mOXBFVclZv4DwDJhnkIAowR/U3oEmDJx+wF4G8BgAJRKSVmDlPFr67VrFXdfEERgp8ImAS9EHKQI6/LQk/5+8Dv7yx+QPn0HvtT8hraP349Ll6/h5Onf8cqwtlj3uQ5780+cvPv2ZrHl/rdnkkWDdRIHmZ2S7CUTNDFDwuyyfOcuWW++WB5Q9tAD92Jv/pGAu5596JpIHGjS5emKjSJjwjbVNs7urX7n6lTgtQmF9joSwFwALwoffjh1xuqy09Dn2r/aPCg4JbLnk4FGkwkHDhddFomMCUtXf+Mpb2j+QKIuN5TnakgEWOBtSLvFsTIBJsAEGhABFngb0GZxqEyACTABJsAEfJBAB8HqYCiAY16OrxOAQTZzkM0CtvFD2QAAIABJREFUWR28ByAbwMtCZi6Ju/cCOAPgNgBk0bAeQFvh9yQAu+QZHDe4vU49c5iNLYMBE1K/wNLJQyrC0ZcaMG/lPvjBgHcG34dE5RGt/rL4VcrsjOz+cKjRZBblHvmpyOyPeJvMTocCb8qKT9GzR3c82/5J6PWleH/5KkRNGYMCTQHWzl978pst3zzqZdYNffj6Enit3Cj7erWvirxxsj46dfIbkoKTP4G8g+++81YkfpChVa3dxVYKDf3kc/zuEqirDyVY4HV3h/g6JsAEmAATqJYAC7x8QJgAE2ACTIAJMIHaEiCRdx0Ayoo9XtvBnLy+p0027ysAygBQVitZOMwQKraT+KsVxtsBYAGAmQD+z+bnzkwnWTNr+MHYgW2DbTuTmNuzY2t0fjq04sfJ6n14vOUlRHW/B8lrTxjkS49YvXarFA8qWzSU6EuRmr4V0ya8eWPcpavx+Ymj6BDZAZcvXYbugO4Hc6B51B7VHs7kdbyDderBW8UhigGQBSAZwEnhwwW9MwfOzT7OClSS7IVva2IG97L3hl62ySD/MLM2RdbcDJsvYwL1SoA+nCRP9+8B+AN4GABZimz3UlTsweslsDwsE2ACTKCpE2CBt6mfAF4/E2ACTIAJMAHPEHgLAHnovuqZ4aochTJy6fH3kQA+BDAbwDXBmiEFwAbh91Swrb8wygUApwA8KGT1jnE225isGQxXjOmjoto+HPNcW7v3TSTw9u70IJ598v6KYFMy96HnI0Y8+/jtSF573CBferTGolVUZE0c3EIR2atjaHm50V/748/N3/rnaL/777unYtw5izMh6nM/Hu5A2gNQpi9DxqQM7a4Mzris4qSQwGsGIK3FeXRWMK1uChkAyti7D4AYwGUAPwOYIAi+tQjv+qUyWZQ0JLC5IiK8T6jRWC7KydMUm8xIUKkyqhL/qxN4azyvtQ6YB2ACvkWA/l9B/w+ZDoDu8fT9VeF7b0RK41NL8sbgPCYTYAJMgAk0XQIs8DbdveeVMwEmwASYABPwJIEIAFMAUGatt1pvAFTUjTKtKGu3yGYi8t/dBYDE3FuEn5MYTFlYR4X+wwH8KFzvVIxWa4akRTvx/htWvRggL91xKZ+bl0+NrngvRT+buHAH3pPdj5uC/SBfekSr2lbkyiPvFkExLnbQJ+pF02/49paUYkLyUkTOpYTQG23Tgk2GzCTOuKxiI93O4CXBPST4JkVErw6hRqNJlHOwoNjkX56gythZ22xpOpd0BinDnD5wqI34XLHsuNEjdOoVi22K9OmROHG6VpWeVeXZs1o0WAcp0ZdB/iFbNDh1U+BOjYkAvW7oi/6/Mk0oaklPeZCXO9m85HthsZzB6wWoPCQTYAJMgAlc/5SSGxNgAkyACTABJsAEakuAPG9/AHBTbQeq5nr6o5sKWD1XRR8qtPZ3AB0BHBKKrmUImcUX3YhLkj1ruCZmYNuQ40Xnsfqz79H28XtwyXAN3xw8XfzHf0tX3HZL8NRBYU8EGY0mFP/0B4b0bg3lx98Zr12+eNRsLo9XbjlDj/q61GTRYVJxYHNFZJ+ulNEb8HXeoWa3dgkN7DW2n937NkHg5YxLx3TdFngrW2bo9WVInKnSqrJ3uCLWV7fn+4VfekLglWSvXKaJGfGivd1CqsIgf29qlXYLsgEdpeIWLRSRPduHGsuNotzDPxaZ/fzilZk7XD6vLh1u7swEfIuAVeDdKGTU+gmZu/RECt1DDnohXBZ4vQCVh2QCTIAJMAEWePkMMAEmwASYABNgAp4jUAqAin+d89yQdiORcPu1kKFrcjBHCwAFgudpOoATAMYC+MrNeCoEXuv1BafOQ7350JXklfteIqeE7A+eX//MI3eGUKGqx1rfbuk2Nyv/yrgFX5PwWtvsrwqLgN4xvU++teKt6/4MNHFJGTKS2KKhmn11V+B1WPQueenHBvn7KlvBtDb2DZSKvQrAKMG72s3jabmsCoF3iUH+3jRnxP/arMOZuG3H9/ZczsRTl32a2nrrkq0n5yLBlaxTKHOXGlmq0Pdk2eCNxgKvN6jymEyACTABJsAZvHwGmAATYAJMgAkwAY8RIFGNbBrcFVRrCoSyq6hIFVk1UIZu5fYkgG5C1hV5AZMH6z9rGrSK31+3Sxjc/hP1zGEVj7/nHzsLxdr8yxE9Hr5cXm7yP/rDLy3ejmkrCr3r5ophkrPyDPIFe50R15wOrWN0R2kLcQtF+/D2oUajUfRj3o9Ffs384ncoOeOyCoj0eDXtfw+nIV/vWJ3A20sW1UMcEhKiiOjdybIPOQd1xSaROUGVsc1V+4YRAFYDeBHAFhdjtOseNyZWp16+0MbSowTySWTRsMpTGccuhyeTyaRB4iBF/8j+oed/PRdw7LAmIDys6zWTyWTKyT9cbBKJElSqNa4yczmOerqgrot21dMyG8200cJTH9Yiaw8J/3/5wksrJAGZ7k0TvTQ+D8sEmAATYAJNlABbNDTRjedlMwEmwASYABPwAgGySNACWOiFsa1DbhZ8dOWV5mgHYLeQPUwF2Eg0I8HXJWsGWdgD0hBxM0VE5/tCjUazKOfY+fOXIRb17/7o3+j7r/OKg9Lff5GKZVmavtSA1Mz9mPr3zpbvS0oNkC/4WqvadMxb4povZwX6UmzuCryobNFQoi+F3GLR8MXTcSMiderUcTZ+txeROHO5VrV6mzv77RGRl4qsWSw9hCJrufnfXbdbUKbVm93CmLFjdOnqdAunqRPexQdJb1S8XPX6UiQmzdKqMta7w8yLtxaPDV3XRbs8FngTH6iu7l8s8Dbxg8bLZwJMgAl4iwALvN4iy+MyASbABJgAE2h6BMi3kP5IpgJo3mp9ASwTMqBISMkEQOIueSgOAbAWAHklkE8vZWS51OKea6NTT+p1Q8ArvYJEhUar2nqSxLgHs2cNX0+evLaDzk3/xnzh4oUrD95zC/K15wpFfnhJufFIvYlrLi3YM519MWPRbYGXiqyJg1soInt1tBRZyz10osjczBivTNtxJVsxSRMT3dfe71ax3iCfuaxKv9saENuKvIVCkSfysnanOStQOdvPnRjoGknW6ixNTGxMSEFBAX747hvIogfYjZW8UGWQJ812l5m7cdXFdfVRtKsu1sVzeI4AC7yeY8kjMQEmwASYgA0BFnj5ODABJsAEmAATYAKeIhAuWDRQMbTnhUHXAzjuqQlsxiFv3SRcrycQIIi7JOh2F/wTHVk41BSGJHtqL01MRBt7AS/7mEG+5CCJURetRddsB0peud8gn78jDkARgEFe9G6sKf76+r0vZiy6LfAKEEmoexAAia5WwVVSjcDrtiXHE4/cN/mR1vdNHzqwxyUA5TnfFRSb/Mn2YadHLQyoeF9IYIgiok83i3CdozlabAowJqhUmzw6jwsCr9vM6uugOzFvfRTtciIs7uJDBFjg9aHN4FCYABNgAo2JAAu8jWk3eS1MgAkwASbABOqXwD2CfQJZJZDHIGXS7gMwyYthUaEqEnZ1HpjDscC75phBrjhoEaPiBrfX2Xryllww4M1Zn/2c9dn35Kd4FsAwANsB7PBAPA1hCF/NWHRL4JUNaCsNCW6uiJA+eV0EPVxYbBL5JajW7LGIoJUtGq7bN5BFw3a37QbiZH116vnv3Mgav1CGxJnpWtXanW6P6ejgxI14XqdeMtXGXqIUidMWaFVZmzw6D809Nm6sTpWuEiwaEvFB0usVIZWUXICcLBoyN3h8XjdfMI7EfDeHslxW10W7ahMrX1v3BFjgrXvmPCMTYAJMoEkQYIG3SWwzL5IJMAEmwASYQJ0R+C+AYCGTdnhDKyYzdsDDRSuTelLmpqWVlF6BfOnBU6otPz5M38vCJVJxSJAiokubB6+WmwLzjv2Eds88ZmweFGLcqznx61ffFhw6+58/1AA+rzPi9TuRr2YsuiXwxg3toVPPirex6LiExFnrtar131jESFlUD6k4JEQRKRRZy/3ueJE5APHKtC3uWnJIshfLNTGDe9lnjSs/Mcg/UHvSwkCSvfwDTcyLkfbzLFllkE9NdWYel2wdqiuylpt/uMjcrFm8UpnpLjOPnPgu0V2kIUEhK2+5+ZbWz3R9xu/a1WumAk1BoUgkGrWpdlnNdV20yyM8eJA6I8ACb52h5omYABNgAk2LAAu8TWu/ebVMgAkwASbABLxNYD+AtgBuEv4lu4b2wn8fEaqTLwJQr+JOVRBGPd++uPWdga3bPnQTjEYTCs9dwdk/rxWu2JD/SKVrJJG9nvr2c/WEm60/15eW4V9TM86v3nzgLm9D9rHxfTFj0R2BV5Kd8g9NTFRXexFU9blBPnt9ZRHUJcGzmv1yKPDOWfrx1fEfZvSgrHEP7XUVAm+WQT51QZVWCWGyMGlwYLCic7/OoeXl5f5Hvj3yc4B/wBgXBFBbTp5i5hEk4aPCdXffd7fk1WmvVoxXqi/FkolLtFvVWz2RXexT6/UINB7EEwRY4PUERR6DCTABJsAE/kKABV4+FEyACTABJsAEmIAnCSgB9ARAxaO0AG4TbAsom7cLABLeyLLB076fnliDJHt+giZmUKeQgsJf4O/nh8ceuhvJaTsN8jkbbQW+xwG8s2reP+NGDZEG2k48d8W2y+NmZfcGkO+JgBrIGL6YsZgjsCOR1NlWhcC7wyCfvYFEUPLINdp48jo7brX94mT9dOr5b1dkDZfoLyJBvsi8cceBwQC2emQSspeIHaRTL5p+Y56SUsjJomFV1RYNA0cP1E1aPqniGhJAl01cdvkO/zukKpXK3dewLwifkv+b+X/ftX6wtbjfi/3sEK9OWX1FMUlB+92UXsOeOmY8Ts0E6AMxat60Lqo5Cu7BBJgAE2ACjY4AC7yNbkt5QUyACTABJsAE6pVALAAFAL0ghPUHsBPARgAbAPyvXqOrfvIKgde2W7Jqp0E+d6NtliMVFVuTnfqaJub57nbZnokfrr4yL20H+QLTepta8wXhzsq8ssDrVGyVLRpKLpTh7ZlrimC+VhbR43HBl7e42GQ2Jag25LkrcNqdC1lUF6lYHKyI7NXRMn7uoRNFH+/IeeL3Py7Q6+hdTx0iKrImDmyuiOzT9fo8B48WmYMQr1RurCqbXjJt5TRNxPAIuzO+YdF6nNz7w6lt2z+32JY422xtG8rLy0W5B3KLTSZTQi2EYmendtSvJoFX6i1B30EwTp3N2iyWr/UpAizw+tR2cDBMgAkwgcZDgAXexrOXvBImwASYABNgAr5A4J8AogD8BwCJu88C+NMXAnMmhrjobjr1rLgbWY4XyiCf84lWtWE/PbJNP+8IgDx6944a0n3lqnmvtaZxjxf+B5mf5uCJh+8zAqKLOYd+LDbBWFGcy5m5uY/HCNA+rQJgkEX1GB8SEqKIEDxzcw7qik0ic4IqY5tDcZaKrImDmysihSJruYdPFRkul92i/mDkQ9bo9KUGJCZv0ao25Lr7GH9Vgp715/Qaeg1AkMeI2A/krKBIAu/BiOER5Kld0dYvWg/TT1evLFq81KUs1zFjx+jS1ek2Rd70GJ84XpuWluYux1rhCR8drrv73koWDSWlWCBfUGQ0G8s6h3cOLb9W7n/swLGf0Qxjtqkcnxl3g+gY3VHaPLi5om3ftqEmo0n0Q/4PxUaRMWGP6npBP26NlgALvNVvrbP3p0Z7QHhhTIAJMAF3CbDA6y45vo4JMAEmwASYABNwROBuAOcAtAJAfrzvNKRsVovAR9mUUkmo0WgW5X5/qugyAheZ/O54JyK8T2j5tasBu/buu1hw/OQU46U/gp545P5/Dwxrd+e3h081V8xMqHhfRX68iR9maVVr99SLeNVEj+ZQwe/5ewAkoohHDe2HVYsnPlAhzuovInHmcq1q9baa9sUqMvhnzx2jiRnUwd6XV73HIJ+7xZniZBVbQWcrRCxWXM8ENopyDhcXm/xFCao1+ysLeikAXgFgN2d97GnkyMiTU1RTKjJ1S0tK8dmSLWh1030G+YRJVXr3OohVkrU6SxMTG2O3pvnz5hvGy8e7xNFTHCqKrN10y4PPdHtGZCmy9l3ByauXrgaOXz6+QtC/qL+IxRMXX/5fwP+keSrPZG3TGnqN7KV7Xfl6heBdpi9DVlKWdnfG7prOpqcQ8Dj1Q4AFXsfcbe/f/gDovkNPF2yvn23iWZkAE2ACDY8AC7wNb884YibABJgAE2ACvk7gawDrhIJqfgC+9fWAHQlSVr/VuNEjdOoVi+0yDxMnTteq0rOsQkxs1rzXM0e/2DPAdpzk5VsN8o9W1Yt41QB5eyJkss64BmC64PX80KpF7902ali4nU9ysmK9QT5zmbP7InEo8KbvNsiTt7oicCIuuotO/dGYG+eIMoHnfKpVbTjgSNC7AmAXgH8BOO0JOO6MQUXWmgc139VjQI8gk9GI/575E2OHxGLRAqVWlaZ2RYh0KPDOS55nmDBugksc3VlHDdfQnlBWfiEA/8nqyZp+w/vZCdHrFq3D3t17TxXsLHDJlqKaeSVvpr2pkcqkdvNsXbjVkJWU5ezZ9AIKHrIOCLDA6xiy7f2bNAr6/qpwP6+DbeEpmAATYAINnwALvA1/D3kFTIAJMAEmwAR8jQA9Xj4MQF9fC8yNeCTZK5dpYka8aCfEzJ63qHxC0ozJAIoBdM1e8OY/Yl7oYZ/luWyrQT5rVX2LV24suUFeQiIdfX0MYBqAl8kaZNWi956sQuB1el/ihnTSqT8caWPbYYB87hataqNLFg2S7HlxmphBz9qfkbRdBvncTY4EvVcBzARwh2Bx8jqAtfWxMzJZtPRS2aX0Xj173n33XS1NuXn5RWZRQLxSqazKu9dhmGPjxupU6SqbIm8lmDBugjZNVT8WDVWwlCSpkw6GDw+3s6UggVdbpL2yb/k+qy1FbR8jdyjwblm4xbAqie8Z9XHO63BOEi6pJdXhnL4+VeX7NxWzpPvf28KHdVzw0Nd3kONjAkzAJwiwwOsT28BBMAEmwASYABNoVASsNg0kTv1XEN56A/gGgK6BrVSyZqXyYOyIoXaCT3LqEoP8vWlxAI5QMbm4Yb106rn/uiFe6csg/yhLq1rHFg11tN9WgYCK25Fw8ncAZ2Oi+7TJViTRebS0En0p5BaLhu1OZ5/KwiVScfMQRaRQZC33yOkiM8zxyrXfuiJwVifwVic2k8fzbsHTegyAKQC+Eh5dJhHkhzriS9PUStSsXGQtLzevSASRy0Kxt9fbf2T/kxNXTLSzpchanAVDsMHwzcffvHnbY7e9eW+vey2+uecPni8u9y9POJtx1mXf3N6jeuv+tfTGPaOspAyZSZnaPZl8z/D2Htfz+Czw/nUDKt+/6ckfehLjLQBUMPNgPe8ZT88EmAATaBAEWOBtENvEQTIBJsAEmAATaHAESJT6G4A7hchPACAv1CEAjjWQ1Vg8AUfGDB27Wq28v0IkLCmBfBJZNKyyiISyAR2lzcTBK5uLgx7s1flx0bVyoyn/SGEh/JvFKjN3uCICNhAsPhsmPfp8Wcj8IlHggdahd+3s2e2ZTpFCkbXc744XmQMQr0zb4s6+1ErgrGzRUEIF/GZv1qo2OrRosIW8D4CUfvC322+61qPTUyJZVM+LRqNJlHOwoNjkX56gytjpssBYj7tYK47ejrtHdA9psDh4V9fnugaZTCacKT6DBwc8iF2KXdpfr/zq1y2lW8UHOVf1V3F45mFtUXaR0x8YWOO3FFkTN1e07Xe9yNqP+T8WBTQLiN+h5HuGt/e4nsdngdfxBtjev6nHR8L9nIRebkyACTABJuAEARZ4nYDEXZgAE2ACTIAJMAGXCZAg9RQA8uMlcbcdgDQALzWgLF6LJ6BMFvWVOLC5om9v6SMmkxEHDx05bvbzi1cq0ywi4ajBXYtbtxS3btvmZpw5dwFnz1/GZVOzUyvW7fOUX6fL8JvoBdEAOgKwFlkLEoqVfVHb7FNP8LxewE8sZAIbRbnfnykyB4rilZnf1CQ2/5NsQMh6IjY6bP+axRPus8aj15chcaZKq8re4bLA6Ik1NZAxXBaUJdESqfmSOb1N9zZ333znzabTB08XnT189oPQhNDM1kNa29lsHF963PD9+9/XxjfX5fgaCHcOs2ohk34ziQHZEbC9f1ORNSp0eAgA3b+5MQEmwASYgBMEWOB1AhJ3YQJMgAkwASbABFwmQKLFJaFAFIm79Oj8Cw1I3HXkCUhrGA1gEwCrJ6DkteHPapck9qx4T6UvvYJJy/NNS9Yd7AbgorVYm8sE+QJ3CdDerQJgANDD3UHcuM5Zoc62qJcrFguS7CUTNDFDwuwExrmKDVfGfZC2TMiQXwpgpxuxN8ZLLBn4AP4AQK9P4kZi+nYXFmu7p5JuS7ppqhB4nfZ0dmFu7to4CXCRter31dn7aOM8HbwqJsAEmEAtCLDAWwt4fCkTYAJMgAkwASZQJQH6I7Y5gHQAnwAY3IDEXVqUs56Az695f+CW2P6P2YFIUn0PXcktP/eP6t+CHr/WfKsphgkJGaqMhvQofUM+3mTRQM3rAi9ZdIS0aKGI6Nk+1FhuFOUcOlFsMpcnqNbs+ctey6LDpSHi5oqIvj1CjUajKCfvcLHJ35ygUm1w5lw4FHg/WrQWE2etJDE7EECu1c6hIW+eJ2Jv+UDLlZKOkgHS56VBtC8Hdx+8rM3Tbj5XfO4Vd8dvPby1ztai4Yr+Cr6f+b1bFg3uxsDXNXgCLPA2+C3kBTABJsAEfJMAC7y+uS8cFRNgAkyACTCBhk6A/oh9AsA6AO8C6NwAF+SMJ6Bk1Yznjo0a8DgVhaloLy89Y569YumNrF69HtPHTdeuTlvNj9LXzUHYL0xj8a71ZouT9dHJXxki8ffzw2Nt7oP+QhkSP8jQqtbu+stex40colMrPqzwcNXrS5E4OVmrytzg1LmIGx6uU6ck2hTzo6JxZNHwBV1fZ2v2Jk8PjS3pJ+v3xeSVkyu8sy/qL2LhuwvP7czeST7g1gz8qqZzmEV4b9S90sDgQIW1yNofh/4outbsWvyZtDM12Wx4aFk8TCMgwAJvI9hEXgITYAJMwBcJsMDri7vCMTEBJsAEmAATaPgEPgQQAaALAHoMfTKAtQ1sWU55Ao6NkhStnBL5oHVtucd+weGAnqaho2R2ou+SeUsMM8bPqI1XZwPDV6/hHgBg9nYGb5cOj41+9plHM3p3b+dnNJpw6vRPeCm6J9Zu3ndl3EeZZOfxsQ0FSbZqriZm2CA7i4XkRWqDfPJcp85Flw4Pj27TOnTywD6dWlKRtdxDJ4rMzYzxyjRLYS5vrbkhPjL9/KS0SRsiYiLIh7miZadkX1uWtCwBQGYVp/NxAG8DKADwGwDy0aa+P1Xq3xCZ1OsLkievIEDFw+jeNJGZMAEmwASYABPwJAEWeD1Jk8diAkyACTABJsAErARI4H0ZwD0AYgEkAaAsQ1MDRFStmCMLe1QqDvFT9O/SuhWJbttyin7uG/fugy/Gvii2Xasg8LJXZ90cAG+JnXbRj5GFF2YufK+N9Yd6/UWkLl+P4CC/q+M/yqLq7/Re2yoQOhZ4F6Yb5FOSqz0XsqgwaUhIsCIirEuo0WQUbf5837nTv/w66dChE2R/Ym0eXbMsXCINCfJXRHR7yDJnztH/FJtEogTVhkPO2Em4u8ueEk4lE1UTv+8f27+ZbSDZ87OvLZu8rDuAgw4CJHFXBSAVABV5InH3UwAyALSX3JiAJwiwwOsJijwGE2ACTIAJ/IUAC7x8KJgAE2ACTIAJMAFvEKA/YscLvqDlQhYvVQ23zWj0xrz1OWaFODVi7AjdwrSFNx7FL9Fj+ni2aKjDzakLD15JtmKSJia6r11GbsryDfhqr+bUtt3fkUB4i5ARahEIK1s0lJRcgHzKXK0qc2O1Fg1xIwbq1Ism21s7TF+kVa3aar1uJAAqsHbMUx68cS88rZO/1O269UTrO6AvvYzE1F1a1adHnLKTcGWv74y6UyoOFita9moZai43i/787s/iq/5XE85lnHNbTA4fEX42KT0p1BpHaUkpFo9bfPqL1V9UZNtXijELwEkAe4Wfk4c4ibtUKJEKs+1wZU3clwlUQYAtGvhoMAEmwASYgFcIsMDrFaw8KBNgAkyACTCBJk+AMnjfA0Biyq0A1gMgywNdUyATJYuShgSFKML6h4VaiqzlaYoCEBCfpkxjr866OQD1JvDOXbLOtCht40c/nfvzS2Gpw6wCIRVZE4ubKyKFImu5+UeKzIGIVyrXVncuJNnK6ZqYF/vbWzsoVhvk0xZbrR3OCXNNAbCitojJCuLZJ1tn9O7W9rr1RPEZvNS/FdZ9fsQgT93tlJ2EKzGEDg/VdZzfsULAvqq/Ct37Ou2Z7DNui8k9ontImwc3V3Tq16kVFVk7rjleaA4wx29RbnHEujeAsULM39vETmsNAKAA8Lkra+K+TIAFXj4DTIAJMAEmUJcEWOCtS9o8FxNgAkyACTCBpkOAspTIY7CnkAG3HMA/ANiKJ42BRk2PlFt/T498G4VM5sawbl9fQ10IvIgbEalTp46zK3r2zlRF0cp1O//PBhAJvNsqCYQ1nRtbvo4F3sWrDfIZi8nagQRLypIfBWCNJzZmzIthhZkL3r1hPXGhDKnKbDT3v2CQp+7xtM2I5NlFzx68P/r+YNvYf1z6o6Hgg4LKYrIr3KzDOXMNzUProqzrNJs4iCnFNcYTXHkMJgCALRr4GDABJsAEmIBXCLDA6xWsPCgTYAJMgAkwgSZPwJrBS4+OZwOgglMpAPoBONoA6FTvu0v+pM1DFBE9Hg8l392cw8XFJrMpQbUhz+6RctmAjtKQFi0UET3bh1IWYc6hE8Umc3mCas0etx89bwDsfCFEj/rRVrUgWVQPqTgkRBHZu1Oo0WgUfbXvsCHkZvFAZVpFlihlr79VWw/XuNiBOvWCGxYNJfpSyKcv0apWbaYMVxIhVwmZpvQhQm2bJHstYaZxAAAgAElEQVSxXBMzuJe99cSKT/HV7r2ntu0/RSKoR1rb6LZS4yVjevALwQ/fN/g+u79LflT+aCh4v8AiJnvDwsHBAt4XONK9ij6IuhkA3b8os/c/HlkwD8IEWODlM8AEmAATYAJeIsACr5fA8rBMgAkwASbABJo4AWsG7xkhA46Kq30NYLaPZ/EOBdAewB9CgSwSuShDkjw4K1rckE469Ycjb3iilhqQmLxFq9qQa/dIeZysj06d/MaNfhfKkPhBhla1dpfbj5438XPl7PLrJIPXJhjrBwL03toqEFLW9kNCkbVaCYRUZE0cEqyIFIqs5Wp0ReYAUbwybSOdzc0AOgsFDZ3lU10/hwLv3KUfm1au/2xsQeGfJCY7kxVbYyxdY7vq4hRxkmXTlqGVvFVFf7Jo0L6v1Z7NPmt5nXjDwsFBcFRkzbp3FMx9AOaxuFvjNnIH1whwBq9rvLg3E2ACTIAJOEmABV4nQXE3JsAEmAATYAJMwCUCJPA+JRQmImH3hEtX123nCrGq9QP3rezcse2AFwb1C6KMzJ17ci4fyDu8ubj47Cu2Yl723DGamEEd7D1R1XsM8rlbbB8pl2QvfPsvmZDJyzYZ5B9metzHtG6R+fRsIwBQwSwS68j7uT6aRwRQB4E7Gpf8d/MADHFjoQ7jjJP106nnv21jPXER8vfV2kLj1VeDA4MVnft1tmQsH8s7ViyCKGGTapM7GemS+BXxmk7DOoWc+eEMPs/+HOInxLhquIrfNb//UB5cHvtL2i8kYEueXfys5v4h99u93qqwcHADwV8u8dbeeSI2HqPhE2CBt+HvIa+ACTABJuCTBFjg9clt4aCYABNgAkyACTR4AmTRQALvBAAFProa24w9yrbsHjs0SrZGnXKPNV69vhSvy6efW7V2M4ln+cLPJQ4F3vTdBnnyVlt/0uoEXk/7mPooYq+FVZ0IlyAUxaLJ/w4gw2tR1P/AfoK3cyyAtc6GQ9YSISE3KSLIWsJkFOVotMUmkTFBlbHNItTKorpIxeJgRWSvjhYLktxDJyzF4M5eEa2atHxShfBbqi/FkolLtFvVW93JSK8QeK1xnztxDgdWH7jy5eIvpWTNYH29ORR4bSwcnF0392MCPkCABV4f2AQOgQkwASbQGAmwwNsYd5XXxASYABNgAkyg/gnQH7Ek7v5PKLSmqxQS+YZSWy38exuAaAAaAMfqKPxlAObbFD6LyVo2N2t07JAA2/nnpC6/Nn7KXBINM60/r2zRUHLBAPncLVrVxuotGkr0ZZB/yBYNbuyvRdANl4XfGRQYpOgW0S3UVG4SHc07WiwyixI2qDY4yiClc3QNQAc35msol5BHLL2G6AMKskFxqkVFdi9Mnvxam8cefsDSnz7ISJyxVKta/VllodZWSJdMWzlNEzE8wi6Tdk3qGsOSiUvcykjvOrKrLm5JXIVgXFZShk+mfKLNycqxi8ORRYOthYNTi+ZOTMA3CLDA6xv7wFEwASbABBodARZ4G92W8oKYABNgAkyACfgEAcrgHSxUn/8EwCAAJPJSNfopgiBFgVJRKPLppeJrVBiLvC87AaDHzr3VKHN3IoBAQdwlgWk/gJIM5Zz0l0ZGU1ZkRRME3u42GYWQhUuk4uYhikihyFrukdNFZpjjlWu/pUfKKxoVWRO3aKGIFIqs5R7+scjs5xevzNxh189bC23o48pk0dKQoGBFRP/wUGN5uWjT19uCJi+fKrauizJIU99L1X6a/qmjDNJ0AH0BtG7oHKqJ/1MAXZ3135XJZNLAZgHpA5/r/7CfSCQ6dfIEXhrSFaH33I5kRbZBPmNpdUJtdQKvWxnpVGQtWByskPSRhJqMJlGRpqgIgYj/RvmN3evjL0XWDv9ZdK3ZtXjBwqERby8vrRESIPsiapMa4dp4SUyACTABJlCPBFjgrUf4PDUTYAJMgAkwgUZMgETaZoJoS0XLtgC4AsAMgKrVWx+bJ59Uygik7MP/ArgLwEsASDCi7EtvNJp/FwAqqHYrgEtCYbWjw6OfG7kuY2GwddKSkgt45733f1m5+lMquOSoOevX6Ww/b6y3wY4ZN2aUTp2+3JLhWVBwHNuO7Ub4sHC79WSmZhpSJ6Q6EianAXgLAGWHN8ZGXKhoIb1WqMjaDzUtMm7sGJ06Pe1G0T+9HqnzZmHqG4ORvCTbIJ+5tDqhVtJjUI8tczbMaWOdp7SkFEsmuW3RYBuus68PZ/vVhIJ/zwTqiwALvPVFnudlAkyACTRyAizwNvIN5uUxASbABJgAE6hnAu0APAigUCgC9TsA26JrdwNYAaCHkFG7SviXwv4/m9jHC5mYlHlLtg/utt4A6GvvXX+7Ob1ftycxIKxty6tXy5t9oznx6+UrxnsfeeSRZk89/QxMJhOKCn/E2Z+KCles2U3ZyJRtXKOI5m5gfB0qi3eS7Cy1JiZmuMUSwCLwancjfGglgTcl05D6XqojYZKyxVUAghoTW8oKD2nRQtHuqYda/3jy5+ad2z5IGedl3x4+edIkQoJqzZ6qCp5JsldlamJiY+wsFlJTU/H0AwFYu2m3I4sGUJZtoDhQ8USfJ0KN5caAs3lnAzp27Hjt0n8viQqPFP502123jdqo3NgUMtLpfFrvZXwfaEwvqrpdC1s01C1vno0JMAEm0GQIsMDbZLaaF8oEmAATYAJMoF4IvAFgIQDyu6Via5RxWCpk7JIlA2Vekj3CPwDcAmCDkOVLnqKLABiEjF/KoLVaJ+wF8G8Ah9xYEc1HYmDJsIGd3t+w6K2brGPoS8uQNG+D+ZZbbxfdcccdMJsBw6VS4FqZ+ap/i7I2re415hzUFZtE5opiVG7Mz5dUImAVLCMEG4ucQyeKTeZyEioNtgIvXfb6ZDnip5Ed8vV2oeQCFkxcUJVFA2WR59mcm0bBPk7WR6dOfkOSNCcT7/97WMWa6PwmfpStVa37uqqCZw4F3uTkedi/57Mf77nvjhhl2pa/CLVdYrvoRitGV2T9nj58GnuW77napneby2az2Xwm/0yxX4BfQp4qryphuUFzJ4Fb3EycJgmTPGA2m40/5Pzw+6ncU9vPF52fBeCnBr04Dr4+CHAGb31Q5zmZABNgAk2AAAu8TWCTeYlMgAkwASbABOqRAHnrZgH4A8DfBK/QlgDuFMRd+vl6m/jIHoEEYbJuIIuHCwCuAhgg+PLSWJTtS8LvwyTUurE2smi4NWPuK6++9GJPe7/d5Z8hrHcYOne4rmdR8amkWcswdvgAPNvuMej1F5E4c7lWtXpbVSKaG+E07UusgqWVgv5CGRI/uF6ILm7saJ1ataxCXPxWk4fZS1OvdOrX2WApspZ/tCjALyB+rXKtowxSOj90dshr2Vt2H3W9eZLshW9rnpE8GKI7UQjZc13s5k9esc0gn5VdpY9uXNxYnTptRQXPkpIS/Dtx3Em1euWjVSxEErciTtNxWMeKrN9PZ36K8Ek3sqgNegN2TN2hPZh1sFG+JnqM7KF7WfFyBbNL+kvYkLShYF/WPrpvTa/rA8DzNXgCLPA2+C3kBTABJsAEfJMAC7y+uS8cFRNgAkyACTCBxkLgHgBaAPcLGbnxAP4pZPRWt0byxyVRhTJ51wI4YdOZxF+yddADaAvgNxdhUZG1NRlzX2lbWeCdp9qO3r3D8Gw76nK9zVWsQe8uT6Nzh+s/S1asN8hnLquuGJWL4TTp7hbBMmZwLzvbgORlmwzyDzPDZLLoQHFQsCJSKLKWm5dfZBYFxCuVSvJzdsYyg7ydyZ/2YCOh7IzAW6WPLhVZE4uDFJH9IyxF6yw8ISKeVVks2Am8506cw+njp/HU4KfscO5bss+wY8qOxviakCSsSPiuq6xrRWE/WviOhTuubJyycTOAlfRtIzlbvIy6IUAFSKmR3RA3JsAEmAATYAIeI8ACr8dQ8kBMgAkwASbABJhAFQTIM5fUURJiXwRQDKC2np1UjI18MClLc5Dg6+vsBpBwLBk1uPu8VfNfe8B6UYm+DFMXbTYv+GiC3fuj+cp16NXlSUsGLzVB4K2uGJWzcVA/W9/ZplhASjL7vTHfDY7oLH6szY06doLAa8vYXTYkBJOX82pXNsWX+1Zl0UDnVz57jVa1bq8zmbRO8+wysotu9JLrFg0k8BYXFOPpIfZT7Fu8z7Bj6g5PvSZ8Cb9jgXfBjisbp26kwpHpAD73pYA5Fp8nQE+QUEvy+Ug5QCbABJgAE2hQBFjgbVDbxcEyASbABJgAE2iQBHIATAHwlYejp4JHlB1cBMAZUcs6vUXglQ3o+Cv8/D9+LqzdrX7A1T25x/XmALEoY+HkCqWxRF+K1BUbMO1dqtcF0Pdyi0XDdlfm+8uyZVFdpCHBNykienUIvXatvNmu/d9f/P544Xzd8bNnBOsJEsC3e5iXTw1n9d7t2/0ZSWCzZv6nzp7DSy+G4abmIZB/eN2iwQMB04cL8wHM9MBYPjEEcRO3aKHoYFNkrdxounboWLHWHBAYr8zcUdsPT+zWaVtkzWQ0iY7vOx40dNHQioxWQ4kBO6Y1HYuGspIyfDz5Y7Zo8IlXQ4MMgi0aGuS2cdBMgAkwAd8nwAKv7+8RR8gEmAATYAJMoKEToAJrxwAs9sJCyO6BxqXsQSra5myjP7IvC8IfCb5vA/iPLKrHV+KQ5orI3l1CjSaj6IBGe/7q1Suifj07/s1oNIpyvzteZA5AvKNiVM5OTP3ihofr1CmJFb6een0ZEmeqtKrsHc8IReXIO9ZX/D2HAKBieRRT5S/KkKUvYmn9b/JHtv6Mfk7f09clm38vvTS0946M+W9VeL+S9+6U+WuN166VHzX7+XlKqCTBnD5YoCzextbo/LQBQJmkEQB2eXmBlqxfSbTkzqDAIMXDfR8ONRvNorOas0X+Qf7x3yq/9aiw7OW1OD185SJrJw+cPF+YW7jtt1O/UZG1/zg9EHdkAtcJfCQUEmWLBj4RTIAJMAEm4FECLPB6FCcPxgSYABNgAkyACVQi0AHAOgAyAN97iQ7585LXaoVg6sQ80QA6CsXf6P0QZSQeAvCFcG3lR9idfqTdibkl2UsmaGKGhNn5zs5esr58wofpaYJHMQnOJFjnOzGeN7uMIL9iAHbF6Dwx4crk1zFW1tduqI+WbMTEOavNggBC/9K+Wv+l/6Yv8t61/SoXvqd/rV9UVI2+nhSK8w0X9tcTofvSGGQ9EQvgGwBKwa/aG/E5Ov+efE14I2Znx3R2HdSPnhooFOxhnB2f+zEBWwKcwcvngQkwASbABLxCgAVer2DlQZkAE2ACTIAJMAEAlI26EcAwAEe8SOQRAD8CeAHAVmfmkUX1kIaEhCjCez3bylhuFB04VHDKJDInqDK2fefM9bXs41DgnbNk/bXxH6ZT0aZ/AHgLAFlb1GdxMBJ3VwGgfz+p5ZorX+6wuNrcZZsuj/swk/wwyHYj2OaLxHAS4emLfh5k8y/9t/UrUPhv+pe+/iYU4qN97eHhNfjCcJSZPFbIYCcrinc9GVSYLEwaEhii6BLeJZQy2I/mHS2GGQmbVJvq4nXiyaU4Got8walg4x8A6G8iOmOZAH7y9sQ8fpMmwAJvk95+XjwTYAJMwHsEWOD1HlsemQkwASbABJhAUydAImV3QSD0NgsSnOh9DWUM19jiRkTq1KnjbCwSLiLR4q27zRO+rzXPX8mi4bq3L1k0fEHz0yO8ZG3gDYuGwUIWrCMhnPbqKUHoulsQC70h7lr4WIuFWWFZioR5znvXdg/iAagEOwMSjhtbSwHwmiBse3Rtg0YP0k1ZMaXidVKqL8WiiYu0m9M318nrxKOLqTTYA60fWNmtZ7cOfSP6WsTrvAN5Z7/Z9c23xcXFr3hzXh67yRNggbfJHwEGwASYABPwDgEWeL3DlUdlAkyACTABJsAEgHYAvgZwax3A+DuApQCaC/6v1U0pyVZM0sRE97WzSEhWrDfIZy4LqwtbBCqyJg5uoYjs1dFSZG3PgSOlh3SF87XHz5wF8FAluwhP4aNH+SlDkRoVp7sTwC2CoEsWDGR/QD65egDnAcwAsMlTk1cex1osLLJn+1DKos49/GORB713K09Hwu5FIavcW0uqr3FJ4CVR0u48eyAYycyVMzX9R/S3G3d16mrDwvcW1uZ14qwlgitLcHXM3tHDo9er1qhaWifR6/WQvy7/c2P2Rsog3+HK5NyXCbhAgAVeF2BxVybABJgAE3CeAAu8zrPinkyACTABJsAEmIDrBEoAkBjkLf9d24hIoCRxhnxJq2vVCbxUrK0ubRFshSlXRSpnd0MK4D2hEBeJvORfS1mtpwAUCGKvKwXqnJ3X2X7eWrft/M8KxdZ2AyD/5cbWqKgdFRv0pEWDQ4F3Veoqw6L3Frn8OqFiZcHiYIWkjyTUZDSJCvMLi+GPhP2q/bWxexgKoL1wf/EH8DAAKva2vYYNjlNmKpfJRsrIxqOiLZyzsHz6xOnEcGFjOyC8Hp8hwAKvz2wFB8IEmAATaFwEWOBtXPvJq2ECTIAJMAEm4GsENgtZvJRl6O1GFe3Jt5YKalXbKls0XLdIIIuG7Q3+0XMAdwkevgMBPAGgGYBfALwDYENNbBrx78m+Yz+A5QCoiF1jaF2FInhU/Ot1AEs8uaiBYwbqpi6fesOioaQUiya5Z9HQNbarLk4RVzHWJf0lbJyyUZuTmVOb19z7QjE9sjOhv2vo+6tO2JtIlmYs/X74qOH02qhoC+YuuDbjvRlkVVKXH/J4cst4LN8nwAKv7+8RR8gEmAATaJAEWOBtkNvGQTMBJsAEmAATaDAEKBuut1AAzdtBfwngfkHUrHYuKrImDglRRPbuZPHfzP3ueJE5APHKtC2U/edsq4vMU2dioczFOAAjAVCm6s0ALgDQAMgGQIXbKGvXV1p9cuspZPKOB1AXHzpUx9xtDmTx0SwgODOse9sHTSYT8g7/UOgvRowqY2dN2bAuzUlF1oIDgxVdw7taXifafG2RyE8Uv1G50ZXXCTGQxK+I13Qa1snO7uHLxV8aNk7e6K7dA62Fvj4GME044zMF8Z4y0vOrgz989PCTS1cupYxfSyspKcEU+ZQfVqtXU/E1bkzAWwTIY90MYKK3JuBxmQATYAJMoGkSYIG3ae47r5oJMAEmwASYQF0RoMenyYeXvF693SiL798AbnJhIpcEL2FcEoBGC4+FtwJwnyAW/uTCvJ7oOhYAZYPdK2QxHhe8Q1MB/OaJCTw5hiwqTBoSEqyICOsSajQZRTmaY8UmIEGVsakmUdKTYdBYUYK3sFrgd9rTE1Q3XrQsWhooDlRYi3vlf5tfHGAKSFCpVE5ziBnc+1y24j0qhGdpen0ZEi1F+nY4zIa1sn/8kdatzYDo9M/nCl1k787rxBaDY4F30ZeGjVM2umz3IAxsFXg3AkgCQD7SdA+g4o6UyV9tFq5lH4ICFWERYa3IMuJg/sHCIATFK5VKV8Xrujw+PFfDJ8AZvA1/D3kFTIAJMAGfJMACr09uCwfFBJgAE2ACTKBREagrH94ewiP4AR7IWK1O0KLHwFfZiLwtBO9fyqKtjci7QCgSJwfwPydOAPmukohF/evTQ9eJUIG4EQN16kWTKx7R1+tLkTh9kVa1amttHtF3am4HnciLeBGAOwD8CWAcgHR3B3PlutixsbrFaYttOOgxddxUbVZalrMcJKsXjTs08sW+QbbzJi/92CB/X+UwGzZ2+HPFd7d6oPUj7Z6CyWjCzz8W4rezP51SZ26qyGB1ZQ3u9O06sqsubskNi4aykjJ8MuUTbU5WrSwaSCy7DIAyd6lRdiR9T0Kvs6224rWz83A/JkAEWODlc8AEmAATYAJeIcACr1ew8qBMgAkwASbABJiADYFNAPYAIAHT240KrT0JgLJZ3WmOijZ1AvCjIKY+I2TskoisEgRZEgnJ9/c2AGcFD1B6ZJweRydrhB9qCGQIgAwAJBSTaBsM4BiAKUKmqe3llBFNHqHkr9sPgNidRdbDNZJs5XRNzIv97R7RT1asNsinLXb3EX1PLKO14EvcBsDtnhiwhjEky1ct1wyNGWrHYcm8JYYp46c4y0GSvWSCJmZImD3L6wKvo2xYycv/GKWduviDivf9pfpSzJ8826RWrupWk5WBp5hULrJWpCkqQiDiv1F+U5uMWSqY19GmyNpDAA4B+MJTcfM4TMDDBFjg9TBQHo4JMAEmwASuE2CBl08CE2ACTIAJMAEm4G0C5JG5r44EXvKeJXF1vuDP6YzAart+26JNJOZSZmzInbe1uNqj46N+g/q1DzCWm0Rf5mixN/+E+Y//ltK1VNSJPBUDBUGXvm8OgH5JWaG/A8h0kN1L1g6fAWgHgESuQQDOCX7FFAdldF4E8LNgw2C1nqBxqaDcQgBKb2+eh8Z3LPAuXm2Qz1js7iP6HgrN8oGAVvBuPuGpQasYx6HAu3jeYsPU8VOd5hA3PFynTkmsyAK+XiSQLBq+cJQF/PzCzNQtL8TQ5wg32vL5y/DhhI/I5oPOZl02VzNmnenvTJ+6XCPPxQSqIkD3dmpkK8KNCTABJsAEmIDHCLDA6zGUPBATYAJMgAkwASZQBQF3LBrcFWwKBKF1rU1WHz2GTgLq9hpEX6unJ42xTsgEJnFWHftC19FrUl4nQdbS9KVleGN61s9Zn+6fBeABAH0FWwUSlqVCdi95D5M4S8Lt28Jj4yQak5UEefeStQKJtWMAbHXAjjKCk4XM4G8B7BLW0RAO2l/2Ly52oE694IZFg0WUnL5Eq1q12VlrAm+umywx6HyM8uYkNHZliwYq7jVt/DRXLBpARdb8/INW9+vR/oGgwGb63EMniszNjPHKtB2OsmElqStTtENGRtu971+WvMz00cSPutTkVettHlWNL4mWSMWBYsVjfR8LJY/c4vziYlGAKCFPlee0V3F9xc7zMoFqCLDAy8eDCTABJsAEvEKABV6vYOVBmQATYAJMgAkwAYEAZaeS0HmrM0RkMpk0SByk6B/ZP/TatWv+B/Yf+FkkEo1xoQAVCXRkd0AFlyj79nUAMgA3ky5bSfS1y6rt0vaB0a3uu2tORI8n7zIajX67804Ybr6lRU/Vmj3DVs9/9e2Rg3vY2SHMWfbZtfFz1lK2MGXvbhbmobX2BrAXwGIAjwger3cCaCYwsGbl7hQKQjmDpkH0kYU9Kg0JCVREdGsdajSZRDlHfyk2GY0Jqk3HvqNCX+KQYEWkUGQtV6MrMgeI4pVpG2vziL6nuKwBMKAubBqsxb369u8bajQaRZo8TZGbxb3IxoOyxl+oyQYkeuSQ31JWpra0wtKX6DHlzcmGzWu39Bd8qz3F0WPjdIztqBuxeERFlrJBb8C2qdu0+Vn5vvCBgMfWyQM1OQIs8Da5LecFMwEmwATqhgALvHXDmWdhAkyACTABJtBUCVDmah8Ag50BMGbsGF26Ot2uANV4+bjLIhilKlWGM5l71ixcElQpu5aE3TMALgGgImj5Qhy3CFm1qwFQFuOdwwd1SlqX+ir56VqavvQSXpu66vc1W3PXZ6e+9nLM893tPE9nL9taPmHOOvIV1gAg708SjEnQpUftSeAl4a0nALKNoDiyASwVikA5g6PB9Yl7/kmdeuqgG/tXehmJC77WqjYdtRXl3M3O9iaPurRpsK6jNhzofJ8Xzpij7G9bVjG3/e22LGlf6bm+A/vecvXK1cCc3TnlObtzrv35+5+/AHjKm2DdHFsycvlITbuh7exec18v+tqkXaeNO3v8bJab41a+rDZ74CgET4/noWXyMD5EgD14fWgzOBQmwASYQGMiwAJvY9pNXgsTYAJMgAkwAd8jQJYEnwJ4EcCRGsKTZK3O0sTExtiJOgtSU7Hnyy9Pbduxk6wWampWgXej4HF4jyCykoBXLvjgkvUBeeRS9iO1y+R1mzEn/vaXontQ5m9Fm718e/mEuR//O25Yz3+qZ79i43laBvnsNVrVur0jHBRSowwtW39Fyl5+S7BoqCn+hvx7SfYHz2tiIp+wL/61Kt8gT/3a2QJi9bl+smkgT2SyzPD1tgJAgvBBwrwqLD5oDQoAfwcwWrAdsRUg6Zy+CqDiQw0fWrRDgXf/0v04v//8qdzPc525F1S5HCr4FigOVDzR5wmL/UNRflGxn79fwn7Vfmc+RPrLuB2jO0pbBLdQtO/X3pKVfSLvRHG5qDxhj2qPW+P50D5wKJ4nwAKv55nyiEyACTABZwg0+g9hWeB15hhwHybABJgAE2ACTKA2BKjSvUrwqa1O5CWB92BMbEyw7WQLUhbgzKkTVxYpVJQZa83ArS4e+gOaRNuZQifK0iWhl7J4SWw9C+CU4J1LWbWfA4jKSk74ZPTg7lYbBculibPWXpmXtnPU0Ofat2weFJIS2fvpQKPRjAOHTl4WicwJS1fvoUf7K7fHBUHtewD+Ntm9VBitMTfHAm9WnkG+YK/TBcTqCRB5ItOZIEuPhlC4jsRdEm2pkeczWZOQb7S1PQ+AslypMB8JvFTsr3Ijb+hNNtYh9YTe8bQdhnc4GbM0pkLINZQYcHDFQdxz8z2G5ROX1+oDgy6xXXSjFaPt7B8+nfKp9tvMb92yf+gzqo/uDeUbFeOV6cuQMSlDuytjl1vj+dRGcDCeJsACr6eJ8nhMoPYEGr3wV3tEDXqEoQDaV1Gbo0EvrHLwLPA2qu3kxTABJsAEmAAT8DkCJHCQXQFlzZ4WHikn71CHbfSY0SfVGeoKUYcKUC1MScHNIYEG+XvTnBUJSVDuaPNGjuwTKJM41mbSylm178cN7RGtnhVvEWmOnzqHzE8P4IlH7jfCjIs5B38QJ/3r+aDSMgP8/US4+85bkDhrvVa1/pvqBJwm9wdD3KAnderpNywaSkoNkFssGo75utB1DkAxgO4+9wqqOSDKIqcPMShLnjJGKQuZvK/J2/g5AL9VMQSJv2QfQpns12qepsYeHj3v93e6f/RDTz+U2VraWmQ2mkAzmP4AACAASURBVHHx7EW8OOZF7Nuwz7B80nJn7wWOgpbErYjTdBzW0S7T/KvFXxk2Td7kjnAseSvtre96D+9t59G9acGmK5lJmc5+KFUjXO7QaAh8JPi2T2w0K+KFMIGGS6DJCH8Nd4s8Ejk9sUTvc6YDIA2Uvr/aGJ+sY4HXI+eFB2ECTIAJMAEmwASqIDBfKDJGGYb0vmM4gCoFXiqyJg4O2jVw0MAgo9GE00WFiB4UgZRFS7Wq9FWuioS2glN1WbVUFK1328fv/e8Tj4T+e2Cvp+/89vvi5ooZL1e8T9KXliE1fQemvkG2utdbsupzg3z2evL1pazkH/gEAFRk7VJ5eXqvDqF3331Hc1Pu0V+KzDDHKzce8YVCalVtkVo4l2Tb0VBbDIBVQnFBEm3JZqImb15aK9mW/EsohOjWGY6SRUlDxCGKsIgwi92B5ltNMUxIyHDOM7ta3pGjI3XD3x4u8fP3Q+ijoSgtKcWKpBXa7ertrt4LbOeRjF0x9rtnhz1rJ8juWrjryuapmykb+qCLh0Dy1oq3jvWO6W1n7/Jp6qemrMlZ5O/t6nguTs/dGxgBzuBtYBvG4TZqAk1G+GvUu1j94qzWbR8DoMLIRuEJP6oRQsWYnXkysMHgY4G3wWwVB8oEmAATYAJMoEESoMfE9wHQCrYJh2pahUwWJb108Wp6L2nXu+++q6UpN/+7IrOfX7xSmeYJkdBRliFl7VkLo1F4PVbPf3XKyME9gmxjTVXvQPd2D6JzW0oIBuYs335t/NyPpwiZn5R1TPFtr2l9jfX3suhwaYhYrIjo0z20/JrRf1/u4Z9FQf5jVKoNvuxDGg5gJwD6d3cD35shAOgs0x8tzjTKXKLX5zYA9IePW2d4xNgRuoVpC+0KI04fN127Om11bURYS/w9ontIg4ODFZ3DO4cay42igvyCIlGAKH6Lckut7gXdYrtdHqkYWfH6vlRyCVumbrmSk5ljJ/o6AxGAZOA/BmoT5iVU/F1VVlKG7BnZ5u0rtndtbH88OsmEu1VNgAVePh1MwDcINCnhzzeQ10sUlWtz0IexlMlLtTFyGtuHsCzw1ssZ40mZABNgAkyACTQZAjsApAkCkquL9ugj3zVMblsYTZKd+pom5vnudo9wz0/bjgfuuQXDBnRCyYUyvD5t9fnVW3PvauyPezm7aXGxg3XqJTNshL5SJE6dr1VlflJroc/ZGFzsFyBYFJB37csuXtsYutOZJ3/eXAAkDrvzyKJEuUqpiY6JtnutLJm3xDBj/Ax37A6q4urJe4Hk73P+fujc+XNBdz95N0xGEy6cvQCxn/jyqmmrKJvf1WweyWtzXjv0x+9/BLV6upVlvN9P/44AUcDl9GnpPRvbH4+N4eDX8xpY4K3nDeDpmYBAoEkJf0181yvX5iCrHKrVQUJvo2os8Daq7eTFMAEmwASYABPwOQIklowHsMfnIrMPyM7CIeb5rguzU19vae1Soi/D1NT15mcfvw2Hj/8GfVn5+cAWzZ9TZu4a3Ngf93Kwb47ENkn2io80MUMH2gl9yUtWGuSTU9wV+lwV9VztT8ImFVejAnxNrVn/sKWsXfrDhx5bpKKErj6yWJ3AWxuf3NrsR03nQDI+fbwmbHhYyJnjZ+Dv74/7H70fGxdsNKgmWQo5umKpYJlrwOgBn0xYNkFy+vhpkJ3EbS1vgzJJqd2m3uarH27Uhi9fWzsCLPDWjh9fzQQ8SaDJCH+ehNYAx3JUm4OeKPyiAa6l2pBZ4G1sO8rrYQJMgAkwASbgWwROASARlCwa3Gk1iTXujFndNZb5ZAM63ikODlZE9nom9MqVqzf/9tvvfmMGSnD/XS2gLzXgnzO36Nd+fpQKxyUJvqeN9nEvKyyZLFoaEiRWRIT3DTUajaKc3Lxik9k/QaVSkQWDY4F38UqDfEqKS6KZLKqLNCT4JkVErw6hRqNJlHOwoNjkX56gytjp0OqBfJsDxYGKfpH9LI/x5x3Is3jACnFVtdevA1gAgPw2znj6EDWA8Wwzl0oA0BeJ3S4/svgXi4YSPaaP94xFgyscw2Xh0uZBzRXScGloubFcdDj3cLHZbE7Y4MAiJHx0uO5d5bsV2ebk7Zs2OU37hfoLpwRZSbREKg4UKx7r+5jFd/h03unzzU3NRd37dP+b1UrCHGB2xUqiru9zrqDlvp4lwEXWPMuTR2MCtSHQZIS/2kBqRNc2+v/XssDbiE4rL4UJMAEmwASYgA8SIOHoCQDnXIlNFj1AGhIcrIjoK70uJuYfLjaJRAkq1Zq69nOdOPvtyBnj/q+Xv238s9P2mics2Pk5gIHCzxvt417WdceNGalTqxR2XquJEyZrVemZFlEsbuRgnXrxDYuGkpILkE9N0aqyXLNoiBserlOnJNrMU4bEmSqtKnuHQ/Ft9NjRunfk70goE/PRxx6FXq/HxMSJWnWaujqxrgCADoDMlXPZyPpaM5eoGBt52pJVxXFXH1m0FFkLClGE9ReKrOVpigIQEJ/mGc9sp5FHj4nWfaj68IZoqy/F3AlztRvSN/zlHHSJ7iJtEdxC0SG8Q6ip3CQ6nn+8iATZHcodTnn7doztqBuxeETFXAa9AdumbtPmZ+WPEDL6nSpYFyYLkwYHBis69+tsuc8dyztWLIIoYZNqU13f55zmzB1rTYAF3loj5AGYgMcJNHrhz+PEeECfJMACr09uCwfFBJgAE2ACTKBREKD3GSYhw9XsyoriRg7VqZWz7P1ck2ZpVRnrncqwc2WuGvrGrfpIlj5qUDvLe6aCU+fh7y/C5t3HMT71CyrOtQIAib+UCdrQH/eq7g8cSXamShMzYpi9BUPKIoN8wmSLBUOXTk+NbvNgq8kDw3u0NJabRLkHjxSZA/3jlcq1Tolmwj5IspdM0MQMCbOfZ+nHBvn7qr9YPXSRtBzdsd0jGWHP3OlnNJlx8g9/xPxrEj7+5AvDRPnE6qwhLgiWBHPdPCuN4Y9B28ylCQCeAvAmgL0AnBIoK7GrTyaSuZlzNVEjouzOTXpKumHuhLnVnQN3YpbELo/9rv3Q9nYF2b5e8vWV7VO2U7a60x6+A0cP1E1aPslOlF40ftHJbZnbnndzD9w8znxZHRJggbcOYfNUTIAJMIGmRIAF3qa027xWJsAEmAATYAJ1S4C8TUkoutnFaSXZaSmaGJm9WJO8UGWQJ81218/VxRAqukv+FSvV/mt4O9HqrXlo+9CtKDea8M2RX3H4x19fytP+SZl2xoYsxpDFQUhIiCIiIuJ6tnROTrHJZKpscVCFwLvQsHbD5jefeuqpN63Xb968+dzp06cnHTp06BM3BMDqBN6/WD2Mee7Rwsyp/dtY59GXXsH8Lb9CHNrNMHHcxOqsIegDh3YAjrhyMAbIBkiDg4IV0gipxQ7icN7hYpFJlLCm7jPLXQm7pr6STl06dbiz5Z2ZUUOirvn7+Ru2bd127ufTPzvaw5rGqq/fOxR401LSDMkTkl2yCHFiAZJYZeyx9rL2VIm7ou1dtNe0bdq2Li54+EqmrZymiRgeYSdKZy/INjcva172x/k/Culs1WA14kS43MXHCLDA62MbwuEwASbABBoLARZ4G8tO8jqYABNgAkyACfgeAcq23Sxkt7oSXXUCr6fFmprikiyclnDo6OFvg1aM71HRl4TEtxccOLVy+0kqUtUQW0XmYlxcnE6tVttbLyQmalUqlV22dGWLhpKSEsjfm6ItN/n5VXe9LDpMGhIYoojo0+26p67maLEpwJigquIx9MoWDSX6UsgtFg1/8UeVZM/or4np/6idQJayToudP4pPfb7t86r2pr2Qbe3y++ChY4bqZqXdyCwv1Zdi1oRZ2vVpdZ5Z7tEzN3LsSJ0yXSk5cfwE1qxeg8effhyXLl0yHso/dMzf5J+QocrwecuAyhYNF0ouYM57c7Qb0zd6Outf0iehj/a52c9VnB9DiQF7Ptpj/lr1dVcXMngdCrzrF61HdFg02jzSBknyJG1GWoan4/fo2eHBXCbAAq/LyPgCJsAEmAATcIaAy29snRmU+zABJsAEmAATYAJMAEAfALMBdHaVRtyooTr10htCmsXPlSwaMv/qp+nq2K72j+rfubDvE83aDOx6Hx5rdWvF5clrjhrki3PrOqPY1fDt+svILzWwuSIivE+o0Vgu2rzt83NDh8W2HjlypN3j5snJyQa5XG63NiqyRoWlIiOuF1nLzc8vys0//MG4ceMyY2Ji7C0VbK6PG/G8Tr1kqr3dxrQFWlXWJofCFRVZEwe3UET26mgRhHMPnSjSFhZ/sO+Ajgr12VoHOBR4564+bFr51f/GFhQUrKoCllwojneLizAlKZkpmqgY+8xy1XyVYfaEOs8sdzH0artL0lalaWSxspApSVOQOCOxojP5Gb8//n1tdlq2z4uMliJrgc0t2dVUZO1I/pEiiBC/1jWLEGe4St5JfufQqV9PBd0uuR0mkwmXz17GrX63Xl4+bXlPFzJ48dzo53RJy5Psir1tWbIFs2bMssSxcN5CQ9K4pAZ1j3EGYBPvwwJvEz8AvHwmwASYgLcIsMDrLbI8LhNgAkyACTABJjAMwMsABrmKgoqsicXBish+14us5eYfLjI3axavVGa64ufq6rR/6S8Ll0ibBQevGdjjsVDy3j115hxeCr8PoS2Dkbz6iEG+JK+uM4prtaa40SN06hWLKwSlvPyDKPzpD9OoUaPtHjcXBN6q1mbrWyrJzs7WVCHw0vWXspd/oIl5MdJeAF6yyiCfmlqTcCWRPC1p92TbJyf06t8rtLy8XPRd7nfFthmlcQMf16mnhFesp6T0CuSL92tVm49XJ0huAEDXPFkJZrUexAAeTMlMWV+FwNugzkHldZPA+3Tbp0MOaQ8haliU3a+Xzl9q+GD8BzXtVa3OpYcvdsdX16UQBo8ZrJu5Yqbk1PFToOJ+t7e8HfMnztd+km5XUJDieBBAYVUWLlRkTdxMTEXWWsGMmy78ckEUPzYere5vdV3gTV5oSBqf1JDPlktcm0hnFnibyEbzMpkAE2ACdU2ABd66Js7zMQEmwASYABNoOgReAUC+Bi/VYsleF2uqiM0yb9yQTp+oPxx5I/u01IBU9U68Fd0K8sV5WtXWEz6f2WizPkn2ymWamBEv2omtr7w10bxs2fKK94QW6wW5/C8WDVXtYWWLh0rXSxwJvLMXZ5oWrdsY95/j/8mq7mwMHzNcNz99vp19hG1GqSzsIak4uJkisusDoUajWZSrPVdkFpnjlRsLqvoggGwbTgB4VSiQh8pZzTl5mmKTGQkqVcZ3sgEdpSEtWigiera3eO7uO3xS/PJUeVDLVg9YwiYbgFnvzdJuSKv7zPJavKb+cumouFG6t959S+JI4FXOUxren/C+r4iM9XU/sGNG2cJkO9I9orvlXHyf/32Rv5+/JVuYPK0DmgWkhUeEP2A2m4379u77fd++fduLioooLfenqu43A18YuGXtp2sr/KTpdZQ0PkmbqcpsSPcYTx7LxjoWC7yNdWd5XUyACTCBeibAAm89bwBPzwSYABNgAkygERNIAnAHgHcayhplA9pKQ8TBigipJPTMz/8NaHVPi5BRz3e0z25N3439eUd+uKdlYKxyY2GdZhTXkqNDgXfKjFlXCk//8vOgQYPusGRL5+YWmc3meKVS6dTaSNASi8WKyMjI69nWla6Pix2kUy+afiPLtqQU05UrUfD7Oe3OjJ3ViVeSxVmLNUNihtgJ0lVklNaYLQmA3vf+KTxC39/KsnJWM9kSJE6crlWlZz0dJ+ujUye/cUNgvlCGf3+QdeXJ5yINliJr+YeLmomaxWfWcWZ5Lc/BXy6PJvsNsVghbiF+cubCmRXnXV+ixwz5jJPrVq571NNzujJe2+i20mBxsELSRxJqMppEhfmFxfBHwn7V/vr2Bv6L4Dxm7Bhdujrd7kOJce+OK0hPT18PYHpV67buQb/+/SyicX5eflEz0FMLzr0OXeHJfeuVAAu89YqfJ2cCTIAJNF4CLPA23r3llTEBJsAEmAATqG8CKYKg9n59B+Ls/HHR3XTqWXEWcaag8BfofiiGbADV5LrR5qZ9dWXcvM+krnhtOju/t/vFjYnV/T975wHW5NW+8Tvsoa1tXVVx1xFrXVVqxQ1OqqWK4Kq08K1/l/0+UVTcq62ooBIjJiA4cFartXZZ6wbirIkTk1pXrbZNRIyMJP/rxCQmMUAICSTwvNfl9X3q+57znN9zksr9Pud+0lJWGomtcsTOZGLmRia0VrQ60uLzgd25Ezp0bJsxsFd3jkqlguTGb+g0Pgg/7PhZmRafVtrRf4sCr3lFKROY/Xy8eSGDQgJUxcWcYyeyZWq1OkYgEJiLfz8A6KZ76aDRsbYoeick8pSx0+e8l7lycmrkyD5+F67egLubG9q2aoyEtbuVsYszogCcK+novaPz6KjxuwZ2ndC8ZfNZvUN6BxQVFflKLkpUPs18lLm/5Oaq3dUxBwUHq0JQ5QaOCfzqvbXvGZrmPVI8ws7ZO8XHMo6V+oKgLIsEB3AMXZ+xftf4CeM9jMdelrCsIG5qHGs4uR7A/jLmrejn0AHLoiHtSIAEXjvCpKGIABEgAkTgKQESeGk3EAEiQASIABEgAo4ikAHgGIC1jprAzuNyM5fHiCKHdzdUjMYv34mFnww1TCN/oETs0j1iwc4slzw2zewIfLz8eYN1Tdayck5JNW5u0Xy+0KpqXRt5c2NTY0XNOzb3c3NzQ5M2TbTD7EzaqVwfv77Uo/9jJo2RLBcYWTTIFVgYZ9r0K2rSRElaqtCkYnJKbJxYIBQa54hZMqwG0B7AFaN1lCDwJitjp8+NWjn3nxl3H6i8O3XuBJVKjWu5V4HCvIL4pRkuKfBbm78uQ7rkjls4rlWjVxppH8lX5CNzVqb4YPrBStv3LUNbBnn6efJeeOWF5u2bta8dGB5oEv4Pq39Q7py185kXBKza18fbJ7193/bNOByO2+/nf9d4Fnhe9Yb3+O2C7Y4WqNdmbMx4d+y4saZNC5cmFEyfNn0PgFQA3xrvP2YFU91eFFi7z2rofSTw1tDE07KJABEgAo4mQAKvownT+ESACBABIkAEai6BbwAImZbnIgieEXgv5t7CivU/aHp3a/lQo9Gos879KtVAE83fcsKRgmhl4KrUKsGB4wdKJvMnG0TYh/KHSItPK8uiAaHhoUG+3r48fZO1M9lPLBGETwVpbubGDFHk2EjTJm7Llitjp8YZi39HAbCq3d7mcEurap40LqxgfUqil/4ZheIBs28oEKTvMBHwKiNhlTgH9wPBB6I3w980Yfr1yq+VmbMyK63ZWruIdpKBSQO5f13+C37X/NA9rLupwLvqB+XO2TufeUHwxtg3JFG8J1X47GLVvkfXHIXmnka8K3WXXqAeAeC/dmZaB0Cdd0a902Dr9q2G/cG8dP/zr/8U7Ni+4w6A67o5GdsGAB7qfu8L4A8Aj+0cEw3nfARY4z1Wxf1v5wuNIiICRIAIEAFXJkACrytnj2InAkSACBABIuDcBHIATANw0LnDfBqdsUUD+1P5g3zEfvGlWLD9aARV2tmexcCwQK2HarfgbgF3f7vr8eu5X2/Ublh7/H7+fmuF8pIEacsCb8JyZey0OGPxj1WSs4s1/TO5SqlqLtiUmnRq3Ji3Tasxk/gFsTOXsLHZ/q6OV2kCb2U1W+OGrAkRtQlroxWZL3x+ARGz2UfwyZUvz8eXs78UH9vwjEUD9/2U90/2CO/BBFPD9dOan4CbKNjG26bPG9sPrwKwdv9Zk2etwNugQYPCwDcCmw4PHe7JLEl+OvCT5vChw/I//vjjKoAC3UBM5JMZDcosHRobCcDWzEf3uCYBlvufAUxyzfApaiJABIgAEXBWAiTwOmtmKC4iQASIABEgAq5PQApgJIDzrrIU1mTNx8eXNziIG6BSaThZZ69JNZ6I5mcctqcQ5Co47Bonq8ZVPlRufLP3my81eLmBSnRCJIMaMemC9Aodm4+KmiRJE64z9RWeNl0sEJhYNJQo8Bot0lxE5mamrhRFjhlpWh2ctFYZO3NxZQmdtuTA2ursEu/rGd7zxoeCD594aegE1c2zNot/zvi5siwaTARe+VU5bu+6jaZtmgJq5MlOynLhhejD/Gc+l5YFXt5P4NziFGzlbdVba1izH2xhz/zGWXNJdjG+TERmVeMfGQ3WFwD7dchsgtEA2KmHsjx6bYmLnnEeAmTR4Dy5oEiIABEgAtWKAAm81SqdtBgiQASIABEgAk5F4AGAtgDY0WRXu6wVyVxtXVUSb1h4WJC3r/ePQ4YN8Var1ZBek2Lw24PBT+SLNwk3VUg0ZE3WfHy8eYN1TdaysnOkGnCi+Xy+sShvk6AXNSFcksZPMBKPFYidtVgsSNtSoZgdkYQ2oW2CPPw8eC36tQhQqVWcO6I7MjXUMefTz5sI6N3CugX5+/rzOg3oFKBWqTmXcy7LVByVSQO1Oo3qfN+yc8sBPd/pmacqVnGuiq5KvTy9ostRcV3hJeotGvQDFSgKcOCTA7myb2WhpXnWvjHuDUlU8lOLBlbte2zNMWjum1g02LQfrFhUOwATAJwF4A6gJQDmRX7L6FlmczEKQDaAG0Z/zgTefWYevVZM6bBbrP0OtPY+hwXqYgOTwOtiCaNwiQARIAKuQoAEXlfJFMVJBIgAESACRMD1CDDPU/q3huvlzd4Rc8PHhn8r3CgM0A+sUCiwOnE1vP29lfOnzbeXr2tpQhPz4GUXq+C0+grs3mlCq5YtZw0b3K9+cVGR+7Gskzfdvb3G8/kZTlfR3SGig2ToqqEGMfqx4jEOzTskPr/xvIkY3WdcH8mH/A8N97EGahviN4h/Sv/J+D5Wecoq74cDuFaCoOpQYe8F7gsTng94flbrEa3ra9Qazu8nf5dqPDTRF4QX9Owtzm/eZO2u+K7ao8Djqp+737gt/C36Z4/rPJmfseywenOUfmNJbPQCMPvf7QBa6wTgPACfAJhnp/ltHobx8/Lx4rXv3177AkCaI5W5ubvFHBUcNX5RwK3brW7n51s9H9ekb5MAjUrDuXvyrqyYUxxzLf1ahSrybQ7cdR4kgdd1ckWREgEiQARcigD90OVS6aJgiQARIAJEgAi4DIGGOlHoeZeJmAK1KwG9UNTwlYbN33rlrdqR4yJNxk9OSkbutdwCYbJQf2zervMbDTYOwHoAEwFstWYSVhXs5+fHCwkJCbhz947H/p/3e736xqtFdRvULf4l+xcZR8OJ2S7Y7kxCFnc4f7io/TvtTewkcng5ysNzDxsL6NyPhR+LgsKDTO7bu3KvckP8BnOh/W8AFwGEAbhrxI1Vn3YxqlJlIiUTTpm9QIUv8wrji8cv3r7z652ZFw9d3MUG54Zxgzy9PHmt+7fWCpC/iX6TaTw0MacFp83zwURW5neaa0GgdlQFr/n6zYVevYWDXui9AuAtAKctVPpWmKUtAwSODZRM4E0wvABQKpTYNXuX+ETGCfYCwFCh3PKdlon9kvsx32DtxSqscxbkiK9uuup01e22cHDgMyTwOhAuDU0EiAARqMkESOCtydmntRMBIkAEiAARcBwB9kP+V7ojyo6bhUZ2WgJ6oejOpTtodb0VwsPDTWJlFbw/Hfjp2o/f/MgEQkddenF3LICd1k4SFRUlSUtL04pcH07/ENFzow2P5inykDg9UbwrdZczCVmWBd7VOcrD8w8b+wVbFHj3rNyj3Bi/0dxX+GMACwA8p6vi5QFYDoCJlEW6alP2swT7faG9qk/LqjDuHNFZEpYcZiJAfj/3e/HpDafLk4/yCrzlqla2ZINx7cw1nuy07GUz793mAEIAbHIS711u1LooUbfR3UxeABxYfUC5e9Zu9gJghM5jmNuX11fUKqyV399X/oabmxueb/08zvPOK0ULRPaqyLf24+pq95HA62oZo3iJABEgAi5CgAReF0kUhUkEiAARIAJEwMUI9AfwOYAeLhY3hWsfAiZC0bnPz2H5IqYNPrnkcjni4+KVnu6evYR8oaPsDvTiLisd/rIcy+JmZmaKIiMj/S5cuIB9Z/cheFSwyeMZiRnKxLhEpxKyOoztIBmaVLZFQ9/xfSUfrPngqUWDPB8Z8RnigxkHSxJIWUOw+QCYnQH72eESgP8DwD7jKp0IPBkAsz3IKQdnS7eWVWH8cFTKKNFr77xmIkAeTT6q/GHOD+XJh7UWDeaeunpLBWPv3GfWYUmkXh+3XnZo0yFWSW6puZqzeO9aFnhXHVDunr37UwANAFwH8PKbC9+c6/anm3fzjs2hUWlwW3Ybeeq8gpOfnXR0RX4Ft1iVP04Cb5WngAIgAkSACFRPAiTwVs+80qqIABEgAkSACFQ1AdYw6D2dh2dVx0LzVz6BtyalTNr6evjrvlpB94ocv375K15v/zo0xZpH2VnZ1309fMebNUKzZ5TMjkEIYLzO67Q8Y5ct8K7IUCZOTzSveC3PHHa/lzVZc/dz57Xs11LfZE0KD0SfE54zEdC11aU+/rxOA580WbuSc0Xq4elhbQO1pbomYsyC5TGAvQDG6PxjWVXsyQourKwK40elCLzG+YgA8AYAJkqaX0zc3ghAqROtSwtZb6mgv4dZzjAxuzSvXMsiddLegg2zNjAhl1lc6K86zuK9qw8ocFygZELyU4uGR/JH+Gr2V+IHvzxIeaXNKzOHhA7xVxercej4If/XPn2N49tI+xGH1sphzq4CUYbIp4J7oLo/TgJvdc8wrY8IEAEiUEUESOCtIvA0LREgAkSACBCBak7gXzrx5F0nX2e5jl47+VqqPLx+4f2C/Lz8eIHBgQGHjx1+7u2lb7vpg2JC0eYPN+ee23cutISmXfaMn4mPa3XiWbnHLc2i4YH8AZJmJJlbNDjTPrI2FmvvM+e3CICHzlqAVdIyb1zG2y4NwsqqMO48trMkbJWRRYNcCa1Fw0YTiwZmIcFiQ7oEWgAAIABJREFUZN7BAwFImHevj4dPavuB7RsUKYv8rhy+Uuj9knefbEF2SV7KrHKZ/bJUccv8hveXsLEsCrxfJX5VuGn2JmZz0VnnBc08jls6i/eufi3mTdZkIpnU3cs9uomyyUZ+Kt9Q+c0aJS5cvhDt/suKnJ9cP63+qWDv7L1MaK9oJXe5P7Mu9AAJvC6ULAqVCBABIuBKBEjgdaVsUaxEgAgQASJABFyHQDyAl0qooKvyVYQP6RTk5+PLCwniBqhUGs6x01dlanfECDZrO8XbKnxV+bqqOoDhE4ZLZq+brRWBrl68iq0bt6LOK3VUGmge6oWiw/zDjrJk0C8/TucL25X1frJFTGZN1nx8fHiDBw/WNlk7evaoR/f+3YvUarX6l5xfpB5uHtFb+FvOlLGPqjodjpqfNV3rBuBFAMyceK6uSdh39piwjApjboOODTo35DaM0zdZu3nyplTjrYk+yT+p31c/A2gLgPlqHGC2AnVb1l3RPLD5/w38aKC3m7sb6r9SX1txumfOHnFWRlZJ1hTM8oGJleW2VChDpGZVwEwkX2XL3rQHYyvHMP4e5Ao3CkXhY8NNrDGSEpPw52t/olm3ZnqBV6kTeB/p7DsuWzlXTbqNBN6alG1aKxEgAkSgEgmQwFuJsGkqIkAEiAARIAI1iMAKAH/qhDanW3ZUWE9J2mdRT6vR8h7hf5/tkBYXFeSH9GoXoFKpOcfOyGRqjTpGsL3ECj+nW1cVB8RdsH6BaFDEIFMRKC6pYHPSZmaZsL0y4vOv6/93y54t3Tu91UmlLlZzZDkymdpDHVNKpWZpYZmIXOailaV9NOWLHWLBtmNMNKzuLwrY+iQ6X15HpNbAr2lo0yAvPy9eQN+AAI1aw7kruiu7n3t/0b3j986biaS9ARwGwP73qC6o468FvxbYolULtx69e0CtVuNq7lW0GdMGObtylHtm7SnNu9fcosEqSwW9SN2xX8cWqmKVx5XsKzd+k/z2Re6p3Ku6mJiFTWlVwI7gWZExSxR4/+r8F5p2aYrrouvYt2rfjUc+j+T1+tQL0Kg0nL9P/S0rci+KuZN+p6Qq6YrE5KrPksDrqpmjuIkAESACTk6ABF4nTxCFRwSIABEgAkTARQlsAMA8OflOGD83c3mMKHJ4dxMh8n9LtmneeK0xJ3xIF23IijwlpiTsEQu2l1jh54RLq9KQLAq8GxM3KldNX1VZfrWjXh326o7ojayw9MllRaWmrdAs7qMEwfcFP5zLu/nuu+++pFKpOMeOHZOp1eoYgUBQHUUu5mP7HwCseZjDrlciXpH0T+pveCFToChA1vws8eVNl82rb/8AIAbwoZEYP3XE+yM+n8tjhcZPrjxFHlKSUqDwVhR8Pefr0pqCmTdZK6+lQhQAVkm+0wwOE3idpbGaVXkbHzVeska4xpAD1ihxauzUgsJXCgvluXL/V7q/ovn5xM9urRe2Nvx8WfSgCBcXXBTf2HKjpCppq+auZjeRwFvNEkrLIQJEgAg4CwESeJ0lExQHESACRIAIEIHqRYD5U7ImVzuccFkmwtzFq79h066f0S7AHxwO8Ovdx3g3LAgBjeshIe2gMnZpqRV+Tri8qgtp2MRhkjkpcwwiUJ48D6tmrhJ/lfpVZQk8N8bxxjXqHtnd4P3LaBxMPlhWpaYt0CwKvEsF36v7j4lze/3117VjMq/SKVOmiAUCQWUxsGUttj5zCQATrlkzO0dd3IFrBopahbUyeSHzC+8XZdb8LOPq21m1Xqo1u9vgbhe7DOwSwMT1S9mXZKe+P5Xx34X/XT4sYhikF6VgFg3N2zTHhqQN2P/9/luXDlxqYkXgFanGtqkK2IqYKvWWsPAwrW3JwEEDA1TFKk5Odo70iuTKIlVD1YoPBB8E3Lx0EzvO7ED94fVN4rq25lrBpcWXapIvb1l7hQTeSt25NBkRIAJEoOYQIIG35uSaVkoEiAARIAJEoDIJsCY705i2VpmTWjuX8dH6+M/TsfCfrMjuyaXIK0Di9guYM3k0ElJ/UsYmaJsGnbR27Jp8H2uy5uvly3sj+A2twCbOEUs5bpzonfydjvbdZdiZL+zJCSkTHncb3c3HOA8/rf5J7w1q1zyaWzTIH+RjzpqDmiThHpN/YyckJChjY2NLswKwdduUJSbZOq61z20GwEreR9nBc/VtXbO2b40mZz7eAwYkD9jQelRrb+OgziWfU2YvyN4NQANgI2tY1iO0x6q4zDgD+3xFPlb9Z1VuUN+g1g/uPUC719pBpVLhhvQGitXF+HLHlxP/uPAHe7aiV2lWHhWtAq5obPZ+ntuyY8vObV9rG9esbbPmHo08avcM74lSBF71pcWXAqv7dyhr4ufn48dr179dQBnWMCTw2ntH0nhEgAgQASKgJUACL20EIkAEiAARIAJEwBEEpABGAmAemU53seZYPj6+PG6rhs2bPf+o9thBbUxiTNx6Fh1f7YjVm47k7v5JHOokzZCsEfOsuacy8lEVcbCXCi91H9f98bjV4wxVxEq5rpnWBvtbbej30WBds76jp67e7jFgTIuYf31kIjDrBF67vSjoFdYryM/Xj9c9uLu2mlKcLZaBg5h9gn2OsoGwmM82bVovbtfmlbgxo99RaO0osrJlao27LXYUkQCYWMwsH24CYF637Be7Hjbq3eiF0O2hhp9bmEXDkf8dKZZ+LXUH8ADAc+zGD9d+iAHjBnBuXLoBNzc3NG7TGLuTdiv/uviXz2LhYsPzzKIhYVqCetf6Xex5my9W1err48sbMGhAQHFRsUf2iSyPHl27F/n5+KiPncg2t+aois+EzWsr7cFhE4ZJZqbM5MouyiA6L0KPsB7a25fNXoaXp7xseLRQUYhrX1zTSDOkbwBgn89qe3Uf210yLtnoe6fkJn4k8FbbXUALIwJEgAhULQESeKuWP81OBIgAESACRKC6EmCiC+tkf8fJF/jW5vkhW8cOautrHGfCptM4fO6+ZnRwO40Gmvzjv9y8puZwYgTbTztKQCsRU2BYYFAt31q8rsFdtZVhF7Mvyoo5xTHfC743xMKEJi8fL96AkAHaytmcEzkyD7WHLUKbk6erxPAaAbjFKkm5Ydw/jCvpfj35q1TjpYk+wT/hyCpig3gXFRUlSUtLM/EqjY2NtatFQ8j4EMm0lGmGOVil6tqZa8XfpH1jVxsI1izM28s7tfPAzg3UarXmavZVmdpdHXNQcFC796ImjpOkCXhPmxUyO4q4WWJBaoY+jggA4wAwK4dzALIAsJc/xhcTd5ln95c6UVcOQO7fxL9W3S51gxsPbPycRqXB/TP3Ua9DPY6bu5v3rSO3cCfrzp+P7z3ub/QS6YNJn01KfPjnQ48WHVtArVLjjuwO5HflhX169sHwyOFexpOmJqSqE+MTe1ZEeBw3aZyEn8o3WT8/cQ0Wzpn7xJojNk4sEArtmhMn+IBy566fKwoZE6K1zEick4i341nxNSC9JMWXG74EWgNuHm4ovlkM/IXCcynn2B4w9yF2gqXYLQTuxHUTRV1HdTWxESnBGoYEXrthp4GIABEgAkTAmAAJvLQfiAARIAJEgAgQAXsTYP++UANgPqjs+LRTXxOHtLmaMXdQa32Q8rwCxK3JAj9+hCFuRd5jTEn8USzYda7SxZrg8cGS/639n4mYJ4wXiven7TfEMnbSWMlq4WoToWnO1DniDcINlR5vFSV7LwAm1tU1mr8iFZM2PxseHq71Kh08eLBWbM/KypJqNJpoPp9vL4GZOyNthmjAmAEmYtK2pG3KlBkpdrOBqBdaL6hV7VY/fsT/yGCNwITkzFmZ4oPpB9m+4mZmCESREaNN4khYsUoZGzeLxXEZwH0Aj3TfA6yqWT/WY+aGAuAuG0cnAm833jstx7SU9ErsZdjTrBr05NyTV69tvbYWAPPN/dR8r/Uf37/gI/5HBiGXxZv8f8mFb496u3hYxDCTOIVLheqkWUnWWAeUtBe4wo1CUfjYcJNxeUk89O8ZhB49eiBh2XJl7NQ4fU5s3lOV8JkqT2wmAi/zNd6zZQ/qvVIPRYVF6rt377rV7lIbjx8/xvWs63ixzYsqVoV9W3RbVozimEvplyr9JVll8LMk8JZgDUMCbyUkhKYgAkSACNREAiTw1sSs05qJABEgAkSACDiWADujy8Qd7bFpZ73Ch3QL8qtVi9e5fdPmVy6J/QPb1wU4HDfpnQI0f7kW3hvZ2ST0hIwTytjEn+wmoFnJhTstdZqo35h+JiLSzqSdSsFMgUE4StmYIhoVOcrknuRlycrZ02ZXdrxWLsuut3novFtnAvi8IiMPCR8S5O/tz+sd0ltrfXAq+5QMasRsFmy2RZQqj2hWnrAtC7yJ25QpM1PsZgNRP7h+7ugJo1v1CutlEtvXK79WZs7KZPvqoWWBd6UyNm42i+MLnXjb0Gxx7GUKE1bZB4xV+a8BwJoyGl/cIF6QqMXbLUz2tGSNRHl6wemS9jT3E+Enp/qO6Wtij7E7aXfBXxf+urU4dXFL/QQP5A8w/4P5Bd/v/N7kXuMA9H7SPQb20Ar157PPyzjgxOwW7NbvBYsCb3JiMoKD+oI12UtIWK5M3Zb+cZv2bT4OCg4KKFYVc85knZFpNJqY7YLttuyp8uwTa+419wdmuckAcKO0h4dOGCqJT4k3aaa4+F+Lcy9cuzCn4asN41r0axFwXXT9uf6f9Tc0O2S2GkfnHRWLN4mr5Uun7uO6S6y0hiGB15qdSfcQASJABIhAuQmQwFtuZPQAESACRIAIEAEiUAaBVwF8BaCVM5OKCu8vSUv4yCBSZJ+5Al7Gfs20/3uHIzl9GOHBTPt4eiVkHFfGJh60m4BmJZvSBF59LFxLAu/qZauVc6bNqex4rVyWXW9bDeB9ACZioC0zhE8MlywVLn0qXCnysChukXiLcIsjRCmbBeDBEwZLYtfGmghs6+LX2dOigdt2RttTA9sM9DEXePcm7S3YMntLEGuaZW7RIJfL8fF/425u2LSFHck/BIDtv6M25KI0gbekPc2dnDpZ1Ce8j8k+YB68ol2ij19p98rHb4a8qRXuj3x/xOPUkVNX7925xxrEWbz0PrP6v2S+vckzksV70/Ya9sL4qPGSNcI1JnYc/KQ1WDRnHhiL2GnTxX8W/OW2WLDYZE8tjVsq3p66vaw9ZfP+KAfvhQDije5/HsBkAPNKG4OJ3z6ePrzA4MAnzRSzxVJ3D3fjZopvDVkzZGvbd0ytb04mn1Sf3XI2Kv9KPrPkqFaXeZO1UqxhSOCtVpmnxRABIkAEnIcACbzOkwuKhAgQASJABIhAdSHAKuxYJSWr0nPWi5u5crIocqSpGLR0zS5N354dOHv2/YCF/2Z9gZ5c8gdKxCYdqBqLhgnBkv/xn1o05MnzIJwlFH+X9l2JFg1MXJo7ba69LBoqQ2iqyD4RMu9do6Zcto7FXZmxUjQicoSJQJiyPEW5OG5xeSqhS+Vljyph1mTN19eX1yO4h1awvJBzQcrx4ETv4e+xmw1E59WdRXWu1fH7x9x/GHjmy/OxYfqGa0c2H9FamoSHhwX5ePnwBocMCCguLnb/7ocfOT8cOOR9//59Zr/wC4CBtiaj1ZhWkjcT3zQIo6wC9PT80+LczNwShdH+4/tLPuI/fWnD4k2PTxf/mP6j/hl9blJ1cZmWJz8N1sSGQP/HmxM3K5NnJBv2AvO+ZnYcAwcN1DZZy8nOdu/R5fViX28fdVZ2jjQrO2fRuE/HZYRGhJrsqdQVqcqlcUst7ilzoVCWI5OpPdQx2YJse1f89gXAfjEh3vgaDeAbC1XVllJZon3FEP4QUduwtibrPrX2FHIP5V77/cDvBkscW/eHEz9X1vclCbxOnDwKjQgQASLgygRI4HXl7FHsRIAIEAEiQASckwATCKIBDHXO8LRRWRR4P1/zZfHBE+JfB/biNpfm5rr3fLWhWgPNo+xfbuVqPNyi+VtO2ktAsxrNM03Wci5KNR6a6P38/YZYtE3WvL14AwY9abImyhZJveFdId/X0PDQINasrF9IvwC1Ss0RnRBp7QrSBemlCU1liRtWr7scN76k83plIi9r1GXrZVHgXbt8rXJJ3JIyK6GDw4O1YmdQSJBWdD2bfVYGDZ45im/nKmGH8W4S3kTS/v/acwv3FKJ9p/ZQF6tx8ehFZS2fWr2M954OtnEcBTr/bU9bE8GeaxraNMjd153XuG/jALVazbl38p5U46mJzhXmlvgZZE3havnU4nUJ7qL9HFzJviJ183Qz+azoYjqm+19bBF5Le8F4/Sb/f2nGUpG5wCtcIVQmxCVY3FPdx3aXjEseZxC2lQol9szZI87KyCqr4re8uJnAzGKwJPDuA/BteQc0vr9deLurg1cPNgi5jxWPkbMqB5rnNcqzC8+W54VJRcJwxmdJ4HXGrFBMRIAIEIFqQIAE3mqQRFoCESACRIAIEAEnI/BvAEw4mehkcZmEY27RIFfk498z+Plbvz7Gqo9Z5RnzEj4PQFJRscNOHKwR86y5x6pwIiZFSFYKV5o0bps3dZ54k3CTudDE7dizY+eWrVrGVaHPKMsTa+j3mlWLK+Gm8EnhkqXrnlo0KOQKLJm+xCqLhpETRkoWCBaYHMVfNn2Z+MvUL4152atKuCLLtOpZ1mTNy8eLV69PvYBHNx95PJA8uOHW0G38beHtsl5y/BNAEYA0qyYq+yZb9nRZz5Ql8GLwuMFXZwtmGwRKVjmfPNPUoqHs0IGwiWESY4sG5v/7xfQvxDtTd1oSbLmWmnUdTD6o3DNrjyNEUXOLhjoAPinLosGaddfvWn9CvdfqZTTp2YSjeqzCH5f/gEdLD8gvyDX3z99/94HowUZrxqmG95Qk8Ja1Z6shCloSESACRIAI2JMACbz2pEljEQEiQASIABEgAozADAD1LHW5dyY8rMmaT61avP6BHduqVSqcEksl3x05lyW9/nvH5o3qXOnR4eWhoX1eqaXRqNXHfrklU3M4MYLtp+19TNqZkBjHwuVv5IvCIsOeadw2f9p8rdDEDeUGufu781r1bxWA03huyaolhoZKzK/USp9Re63/HQA7AUQBYN4abA/+Xd7Bze0TzuSckbpx3KIz+BlliZrcz9I/Ew2LGGbCa33ieuXyuOXGwlyFqoTLux473V8dhafSBF5t47Fm7ZsVtOa2/scbg96ox+FwCsU54mtmPrNW4WWV3f5e/trKbtZk7VzOOSk4iN7C32JpT1kUeH9a/ZNy7+y9ZVaRWxWQ6U3mTdZYIzrWZO2WDWM980jzMc0l8AS31T9boXar2tq/L1QUQrJQIr6eed3eFcn2CLkyxjAReJndip+vH697cHdt5b84WywDBzH7BPtqyn9rKoM5zUEEiAARqBEESOCtEWmmRRIBIkAEiAARqFQCy3VH5hdX6qy2T/axThi8AmAXgJbhIe3itn0+6jn9kIq8x5iS+KPeg7c6Cl7m9EoTeLVCU6eITpIRq0dw712+h1bXWyF0dKjJGKX5jNqeqlKfzAPgD6AYALMHOA7gAwBnbZivvDm2LPCuWK9cPn25iTBXkSphG9ZBj1gmwAReVvHNmsWZX+ZVrcxLfAKAj0qAae1eseq+7uO6S8atNrJokOssGjbY3aLBeDlWxVbOzcT1beQ7vH1c+8+avtPU8PKHjXFlzRXlhUUXHFGRXM4Qq+R2E4E3ZHyIZFrKNEPlf74iH2tnrrVnw8QqWSRNSgSIABEgApVPgATeymdOMxIBIkAEiAARqO4EWIf0IwBSXGihYQCG6OwYPDcuGLF4/PCOXsbxJ6SfKPjh3IOb74YPfUmlVnGOicQyNUcVI0ivnpVWz1g0yBWYN81g0cANWxsmevWdV/1KEnhL8xl10L5gvs8Pdc2hmM0GswqRAxgG4ISD5jQMO3LiSMmCdU8tGthR/OUzlptbNKACVcKOXkJNGt9SBS8T2boBaKHzpW0OQA3gNwDPNB7T+l77ePEGhDzxvc45kSPzUHvECASCClVemjdZ+/Xkr1KNlyb6BP9EWVXkTpE/Y8/wu9fvelyoe8GvSVgTU4GXf0V5YeEFR1QkOwWDMoLQC7zMoqLFjLQZ2waMGWBS+b8taZsyZUZKTRXAXSGHFCMRIAJEwCkJkMDrlGmhoIgAESACRIAIuDQB1oFdqDsy72oLYSJPi8xFI7dFDn3V5Ifupekn1P2HRrq93pmdagYUijxMmb9GLNj0dbU8aqxtsubtx+s3SNdkLVsk9YBHtJAvZEKTQeBlLK5+cRVzFs4x5LoMn9HK2hMsl0xEYb687wFgLx4cdrGj+H5efrw3Q9580mQt56zU3c29pKP4LA5HVE06bH3VbGCDwKu1UPD25zH/6MKiQg/RzzmFvvBWDg0JeV5drMKhY8d+P3Dg0OnffvuNeQobGo+NnTRWslq42sSjes7UOeINwg32+j5wyf0RPD5Y8r+1/zNwmT1jNhpPbWzYPsyiQbxQLP4t8zd7cXKprdmsWbMNr3d/ffDIt0d6FhUVuYt+EdUK/k8wp05jZn/85NqWuE2ZMjOlpgrgLpVPCpYIEAEi4EwESOB1pmxQLESACBABIkAEqgeBbADTAPzsqsuJGtFRkjZ3hEGkkD9QYo4gR5OUsNjk304JvExl7Pw11b3SyqLQ1GlsJ8mIlU8YPbj6ALd33EaXDl1UHHAeluEzWpnbogGA2wD+CyCpkia2xMslxbpK4lUV0xgEXvMmaMw/esuqTCybzZwa2IscBT74+L9/bNq8he0l/cVN2ZgiGhU56hmP6tnTZlf374PS8sWdljpN1G9MPwOXy5cug5/I1/h198uHGqo/z/wpLfIsiraiWV9V7AuHzxk+Jvze5i2b6+onYvtr8fLFGBbHDhoArJnfuvh1ZNHg8EzQBESACBCB6keABN7ql1NaEREgAkSACBCBqiYgBTASwPmqDsTW+cODuUE+Pu68wW+0DGB2DEfP3Lzdo2efFjHvjvYxHjMhOVMZu2BNTau00oqV3FBuPX2TNU2xhnPz1E3p7VO3F9355Y4YwGVb2dv5uYs6r1WDWG/n8UsdjlWH+nj5aBtsaat6s8/KoEHMdsH2Ch3jr6Q1VGdRmvkzMw/efyzNWCoKjQg1EWozVmbg7TeHoEeP17Woly5LfDw1bmZf1lxQx96iwLt62WrlnGlz7P194Ep5eEbgZbx2Ju1UCmYKWAPEc0703VBJHyOTabjrM9afHT9hPPMIN1wJSxM0FxQX8hs1b6S6kHNByvHgRO/h73EJS46qgEhzEgEiQASIgGUCJPDSziACRIAIEAEiQATsTUABoC2A3+09cBWMZxBXoiKGStKSpj+t6lXkIbYaWzSYs24Z2jLIy8+L16xfswCNWsO5LbotK0ZxzKX0S0om+DqhcMOqdr8AwM6H362CvYORE0ZKFgie+vKy6tBl05c948tbFbGVOCe3ZZCXjyfP65WmAVBrOIXX78gKOaoYZF9yBVHaWpT6Ct4SBd53gobi9deZJS+QsCxRGRs300S4NbdokMvlmDttrj0tGpgXDGvuxpoEugNoDSADwA1rF1kV9wVPCJb8j//UooFVpApnCcXfpX1XIy0ZzHJgUeBdlrBMGTc1jgTwqtiwNCcRIAJEoBoRIIG3GiWTlkIEiAARIAJEwEkIsMq4avdvjPDQXkE+fv68wX0DtVW9WSclUo2HJpovdLlKK5sqAttHtJcMWjnIIHAXKApwdN5RsXiT2FmFm80AugBoX0WfC+5n6Z+JhkUMM6kOXZ+4Xrk8bjnzBGbCnbNUOhsQeXVtJ6k9JtiQZ7WyAPnfHBMXii44a55tSW+JFg3MP3rrqi1YNueJRQMTbmPj4sUCYZrJ+rVN1ry9eAMGPWmyJsoWSb3hHc3n8+1VeckCiDda3PMAJgOYZ8uCK+sZ4yZr6mI152LORe335H7+fntxqaylOGSeMRFj7m3K3GSwaGD7K25qnFgoEFanz5dD2NGgRIAIEAEiUDqBavfDFyWcCBABIkAEiAARqFICL+tEq+eqNArHTm6TQOrYkMoevVNYpyAvHy9e+/7tA9QqNUeaI5W5ubvFHBUctaYykzuEP0TUNqytiVh5KvmU8uj8o87qOfo+gNUATGIum1SF79DvD3dzgffapWtYv3K95rU3X3uo0WjU57PPyzjgxOwW7LYmBxUOzIoBuP6Rg0Q+nduYMHt05LRSue+4s+bZimU9c4veoqGXtsmal7/WRqNYVcw5m3X2D89Cd86QgcF1VcXFnKzsHKmG46EXbm31Vy7vdwazg2C/DplFPhoAa2K535ZFV/Iz5V1zJYdXNdMZN1krLi7mZGdlSzng2PPFQNUsjGYlAkSACBCBKidAAm+Vp4ACIAJEgAgQASJQrQiwKqSvALR00VVVW1EicGygZAJvgqEyU6lQYtfsXeITGSesqRwrTeC1t+eovbaOL4BHOoGX2Ug4+nrmSP1b49+atEi46BX9xMvil+Gf8/9piINZNiTPSBbvTdtrTQ4cHT8b37LAe/i0UvnNcWfNsy1cDAKv0cPmn33D78PDw4P8fLx5IYNCApjoe+xEtkytVscIBIKyhHlbbRaYmM54WxJ49wH41pZFV9Ez1fY71UaeS3T+zxud1NrGxmXRY0SACBABIlDVBEjgreoM0PxEgAgQASJABKoXgf4APgfQw5WWxewX/Pxq80L6dtfaLxwTiWVqjipGkL6vLAHHVZbJjVoXJeo2uptJZeaB1QeUu2fttqoy09yi4bHiMY7MOyK+sMmpj+4zYfc/ANZXQqKeOVLfqHmj5a/3er37myFvBtz69ZbHi01f9BsUOcjNOJbNiZuVyTOSrckBE8paAMi1wtrBZlHNskXDUXGh6KKziND2SKUlgbfEcaMmTZSkpQoNL0cUCgWmxMaJBcIyj9XbYrOgz91EM4uGOgA+cXaLBj3E2kNqB3n6e/Lq9K4ToFFpOHmn8mRFKIpRbFZUl+/kUU3iAAAgAElEQVRUW/ehXuCdYesA9BwRIAJEgAgQAUsESOClfUEEiAARIAJEgAjYkwA7Qsz8RYfbc1BHjxUVMUSSljTDSMDJw5Tq1UDNssC76oBy9+zdVlVmmjdZuyO6I1V5qKIvCC84s7fmJQBMUBrv4D1U1pH660ycnbt+7raQMSEmIrtO4C0tB6wKlAl79QD8BqARADYes58wabjVNLRpkLpAnfpy4MsNfev7qu+evCsr5hTHXEu/Zr2o9myTNWmhuyYaJ5w6z+VNr8GD14oHuZkbM0SRYyNN8pawbLkydmpcacJ8WXvCxGahTWibIA8/D16Lfi20L5luZd26/duR344rritYtS5rssZORbAma7esiLnKb3kp/CVJy6UtDd+pxXnFuLnopvjelnvV6UWBLZxJ4LWFGj1DBIgAESACZRIggbdMRHQDESACRIAIEAEiUA4C/wLQC8C75Ximqm/lZq6ZLYoMCzYRcJYmby6YuoDPhLecqg7QHvMHjguUTEh+atHwSP4IX83+Snx8w/HyCi42V4faYx3lGGOcrnKXVUJuLcdzttxq1ZH6oROGSuJT4g2iV548D8kzS7RoMK7kZDHpG26xZlvTABQYV3MyAd7Tz/PHliEtvTUqDf66/hcaD24M8Tqx+Oqmq+XNMZvPVfJsS74qLvAmLFfGTosrTZi3ak/og+8Q0UEydNVQw95gFfKH5h0Sn994PsIFj/JzW6xsIao7oq7Jd+qdlDvKm4tvWlOtbktOXeUZEnhdJVMUJxEgAkTAxQiQwOtiCaNwiQARIAJEgAg4OYGZAF4C8F8nj9M4PIsC7xerNxVOW7hWCID9QG5SKelCazOEat5kTSaSSd293KMP8w87cwWurahHAcgEMBbATlsHMXuuLMHT/Dj+M0fq+4X3C/Lx9OEFBgcGFBcXu/9y4pebXt5e43fydxrnwNi3lQmzoTpbBr0oycJiIpkHgDW6al5V2/C2+4asHtJKH3OBogCnUk4BvlCKFohquqhmvgUYbw2ArtYI2VFRkyRpwnUG8VUulyN22nSxQFBui4aSbBa4w/nDRe3faW8iiObwcpSH5x52xdxZFnjX3lHeXHLTqhMDdvrMOuMwJPA6Y1YoJiJABIhANSBAAm81SCItgQgQASJABIiAExFIA3AEQKoTxVRmKFERQyVpSdOfCjiKPMQ+sWgIAjDZVXwvy1zokxvKEiqtHMapbzsKQK1rVFWhQM2tKW6LbsuKURxzKf2Sue2BeUOtko7Us/s+BSABcBdAa93Re/1LBGOhmIl7MQA6AGCfLf3VD/U59X27+zX27edXB8Uad4+r7rWCPwjm1GtS13DT6ZTT+EP2R8Hl1MtsH580y31N2AfmudfnaHSDei/59Q3q6fVWaLCvWqXSHMs+LVNzNDECweZn7CxYkzUfH2/eYF2TtazsHKkGnGg+n2/p5YgxV2v3hGWBd3WO8vD8wy4piD5j0aAoxs0lZNGge2HIXi6QB2+FvpnpYQcSqIn/bXAgThqaCFQeARJ4K481zUQEiAARIAJEoCYQuApgBICLrrRY1mTN3csnY3DfHi9zgOIj2b/cOXvh6henzl5h62G+wt8AMPHMdKX11cBYy9VEqzQ+5s3lWGXs0XlHxeJN4pJsD8r64bi0xluWfFujAbQHMFu3B1kV6DTfYf7RdZc3YL682kudpwJnoxqjZryj/f2fl//EhR0XcO/CvWv3PO5F+fr78moH1WYNrzwen3rs0bxz8yJfXxt9el13Q+nZHx81cljnHZvW+OqXolA8wJT4RWJB2pbS7CxKzG14eGiQn5c/LyS4f4BKVcw5li2SqTWIEQjSmWBs/JzFMTqM7SAZmmTRosEWe40qz5B5k7WHZx5Ki9yKouUZ8up4YqA8vKmCtzy06N7KJMBOvnQBcFbn+81ePrLPK/v3D11EgAi4AAESeF0gSRQiESACRIAIEAEXIcCsGWQAnnOieMsS24xDZdWS7Acc5rnLmlnpLybw7gPAmh3R5RoE7CXwcofwh4jahrU1OTp/KvmU8uj8o7YcnS+r8ZZSV3V8yAhzU53nrly3N18G8PClZfXH+Q2vZRJXfnoeApu/DvlFORp2aIiiR0W4dfrWpev5172aLm3KKoq1F2t49TDtIQZMHQAmWOcsyLHVp9c1dsOTKI3ZC9LXLmv57vjRbsYLSEhaq4ydudiWvCJqQoQkbd1qo0aNCkyZMU8sSN2gF2hLFU9Yk7WigqLUgDcCGvo18FOzJobwQPQ54TlXF0TL8x3sSvvJ1lhJ4LWVHD3naALsBViR7sQS04nY7wur2QkmRzOk8YlAlRIggbdK8dPkRIAIEAEiQASqFYEwAO8DeKuqVxU+pFuQn78/LySoU4BKpeIcO31FpoYqRrD5oPnxa3PxoUwf1apeG81vFYHKEHjLc3Rev8+YOMueMxZw2YKMXyKUtAe3A2ih8+N1f2lZfZG5wPtAIFc3uFyXE5EaYfg3/s2TN/HTpZ/UL7z9gomYeT/1Pjq/0Rn1u9bHed75muDTa9z0rDSBtzx51W9Gbub6taLIiHdMBPeERJ4ydvocvWBcongSGBYY5O/rz+sysEuAqljlLjkuucnx5Ez8XvB9Wd9XVn0Y6CanIkACr1Olg4LREWD/jWK/dgCYq2vsuEBnUcX+e1otms1StolAdSdAAm91zzCtjwgQASJABIhA5RFIAHAfwGeVN6XlmaJG95GkLf3gaTVdXj6mLN4gFmw5qK2mCx/SKcjPlwnAHQJUKjXn8Mkrt3Nv3J956MRFZi0xweiIYkk+qlW9RJq/dAL2EnhhbtHwWPEYR+YdEV/YdKHMo/Pmje2kOVLZlZ+vnLovu898dfWXeeOt0nxbDS8k/MNqSV5cUt+wx9UPVJAv+fPqoMEhTV4d9arBeuDe5Xv49uS3qDOSTfP0ui+8jy69uqBe53r4hfeL8uSCk7YIm662D59aNLw9rNOOjWsMgqxcrkDsrMVlWTSUtN4SBN5kZez0uYzro9LEkwHjB6R9yv/UkMt8RT5SZ6aKv0///ske69Q0yMvHk+fdvnGARqPhFObelRVyVDE4eu0Zv2AnSQhV7ZacCBJ4nWSTUhgmBPQCL2tKGg+AvRCcB+ATAKzBJ/Nwp4sIEAEnJ0ACr5MniMIjAkSACBABIuBCBE4AmKprslaVYXMzkz4WRY7oZVpNl7JXGbtko7aaLmpUL0naZ9FGAvAjfDhvo1pZoLnywot+EwSbD7Kj8ioAl6tyITS3zQTsJvCaN1ljR+dVHqroC8ILZR6dDxwbKJnAm2DYZ0qFEjvjd17J3pjNqnH1PoclvUQorVlXa3R3v+jX2GeuTy+/AKg0nIKzj6X5MuWisPdHZLz6zqsme3/dR+s0DZc0NPy7v1hRDMU6BULiQ7QWDScXnBRf3nS5TMHa5mxU/YN6lowBe4ET3qDeS759evf0HDE82I81WcvKOSPVeLhF8/kZZebV0nKiJo6VpKWsfNqoUS5H7Exm0bCRcS1NPLkTmxqb1ie8j0nOvkz6UpkWn6b9vvJ6o5XkuXd7PxXzlYXI3ykSFxy/6lQ5eyH0hSBvH2/eS71fClCr1BzFKYWs0KMw5n76fWcVoqtiZ5LAWxXUaU5rCCwC8BgAq9xlF9ur7PdM6KWLCBABFyBAAq8LJIlCJAJEgAgQASLgAgR8APwNoDaz+KzieC0LvGv3KmM/26itpstc8U9RZOgbWkHlovQPbPpGjHbtWOGkBkdOnHms9nIPEgi2kyhRxYmswPR2E3iNYihvVSI3al2UqNvobibC3YHVB5S7Z+1mwt3DcrxEKK0xm0lcncZ2koxYOeKpqCxXYuvUrRpOYw7Ho50HNGoN1L+q4SH30DTu3PjB7zm/35Zfl8/448gfuyvA2ykf7RbWLaiWb60n1gcqFedS9iVZMac45qDgoJD1pQPQ1awBms3rYE3WfLz8eYN1Tdayck5JNW5MMBbqBeOSxJPtsamxInOBd2fSTuX6+PXa76ta7/cR+bze0tRv+QexUrnrpE1+wTYvsowHG4Y3lHCXcQ17r+hBEXIX5orvbLnjVEK0o9Zv5bgk8FoJim6rdALMZqub2cvH0wC+q/RIaEIiQARsIkACr03Y6CEiQASIABEgAkTAjAATIpg1w5vOQMbcokGuyEfskg1iwVatRQPXWOCNX/0TFs6JNYStUOTh4+mf/5axZW8zZ1gLxWATAUcIvOUN5K2R80duC/4omL38MFwHVh1Q7p69uzx2CJN0P3Szo7PGF/PtZd3N9xv/ITeUG+Tu785r1b9VgKZYw7m0/9KfdYfVbdkyrCXkV+TguHHwfOvnIeaJcWbhmYMAeNW1Y3r/8f0lH/E/MrE+SJ+ZLv4x/cc87dscoJe9BF6jHJT0IoCJJ0MASADcBcAqt7XiycDxAyWT+ZMNcT6UP0RafJreooFrSeB99KNY+ehLp7LV4HZY1UHUYGQDEyH6+trrymuLrjmVEF3eD7Kd7yeB185AaTi7Eyjvy0y7B0ADEgEiYBsBEnht40ZPEQEiQASIABEgAqYEpgN4EcBTpbQKCbEmaz7+frzBQZ21lXtZp69KNR4e0fyM/dpqOr1Fw4Xc25Dc8UD420NNok1ITsfB7EtXGjVsNE4gEFAlbxXm0sapq0zgZVWjfr5+vNcGvBZQVFhU+/6d++5dI7ri+cbP45H8Eb6a/ZX4+Ibj1lQ0jgIwSNfFvAEAha7BWpaOiXFjNkuY9D+kt+mV3GsPE3iNL53Ay6p2mfBYHTumcyenTn6mMnZ30m5lRnxGbsOGDREcEoxBgwcFFBcXc7KOZ8nUanWMIz7vJpXExSr3C8cv3FR7qiceFDxp+siarPn6+PK6BXfTWhtcyr4khSei9/OffF95v9FaUvvdoKcWDfkFeLj7pLjwmFNZNFgWePnXldcWXyvPCw0bP/Iu8xgJvC6TKgqUCBABIuBaBEjgda18UbREgAgQASJABJyVwNcABACc7Zi3xUoU1mTNx9ef165Fww4t2r3uNnb0cBOuK9ZsQvs3+mPb5m3iNGGaNWKcs+alpsZVZQJv73G9Jf9e82+TqtEdS3ao6r9W/6FMJJO6e7lHH+YfLtXnlTVn42g4OzuEdHiO48YpuPTzpceybNm+P3/98zedH6J5Y7ZS89x8TPPHvRN7e+tv0vruzjtZJN0i9arGHdNLFXjD3glrvW3HNkMzOoVCgWlTpomFQqHdP++lVBKbz2W5ck7bZM2D592+yZMma9K70kKOOhqHc23yC3bUlwKzaGj2r2ZcuAP+rfxRpCjC1UVXxb9v+d3uTB21hkoYlwTeSoBMUxABIkAEaiIBEnhrYtZpzUSACBABIkAE7E/gAYAWAP60/9COGzGwS6v5bV5pG5/BX2L4N5Fc/gDL123H9EWfIXFZonJG7Aw6Xuy4FDhq5KoSeLkfCD4QvRn+pskx9b1Jewu2zN7CmnvtsGbB3cd0z3137but9Pey5mxbY7f+cWr7KWbJcFVnL5AB4JY149UfWv8/vn6+Kxr3b+zFPHjviu4W/HXtr7Xy4/JPq3PH9GeEVXk+0uO1Fg2q1PWpHSe+O5F1ijdcy5ctV06LnWbvz3tpQnN553Lao9ONQhsFefp4pjcMatgMHLj9Kf5ToyxQXin0LBx3T3jPqYRoaz4zDryHBF4HwqWhiQARIAI1mQAJvDU5+7R2IkAEiAARIAL2IcBEB1a528Y+w1XeKFERgyVTPxjLXZOxH4E9usDdzR3Xbt5FxHvRaBzQDIkJicoZU2fQ8eLKS4m9ZnIqgffrlV8rM2dlWruPuJNSJp18Pfx1Q3Upg6JrzrYNAKuWt0ootgDzLQBFAL4FUO07pmutEXxq8boEP2mydiX7itTN041ZH6RZEniXJSxTxk2NszZP5nhLEl/fenfhu9ve/uRtEy9mnVWErXPZ63Nit3Gaj2ku6bmip6FyvVBRiDMLzoilmVKq3jWlTAKv3XYdDUQEiAARIALGBEjgpf1ABIgAESACRIAIVJRAtK5Z0fsVHaiSn+dm8maKIsMGaKst/zEzFR/GxqJN2yc6tVwux8ypM8VpArJoqOS82GO6Y7pBWBOtSr16j+8t+TfPyKJBno/NszaLf8742Vqhixu1LkrUbXQ3kyrgH5N+LPpq7lfrAfzTTguqSR3TzcXX4++MeqfT1u1bDYzZ5z1uapxYKCjVouEZETcsPCzIy8eLNyBkgFZEzjmRI/NQe8TkKnJ9fb18eT0G9ggoLCys/fud3917je2FFxu/iPynlcTW7gk7pdxhw3B7JvcUNX+7ucmevbjmovLswrPlrVJ2WJBOMjAJvE6SCAqDCBABIlDdCJDAW90ySushAkSACBABIlD5BGQ60emHyp+6QjOaCLwXc+8gY28WWnd4DWo18nKyc3I94BHN5/PpeHGFMFfJw44UeEs9Js+qRlnDrE4DOwWoilWcq6KrUi9PL0PDLGtoBI4LlExInmCohmTN2XZM3XFXtF00CcB31oxRjnuc9th/OdZQ3luPN2zYsJZxk7XsrGwpBxyLn3fm2e3n48ML6dVOK+IeOyOTqd05MYLNR0+NnTRWslq42pAr5uU7Z+oc8Z8Ff7rNTJlp+PM8RR7WLVynatSp0UOjSuLq8t1SmsBbbaqUy7vJSrifBF47gaRhiAARIAJEwJQACby0I4gAESACRIAIEIGKEJgLoCuAERUZpKqeZRYNaYlTDSKMXJGH9yZ/kbv72+OhAC5XVVw0b4UJmFs02EPEHAWgC4CzAGsjhdYAmEDHfHEtXTbPyZqssarQ9v3bB6iL1e7Xsq7d9PTzHF9Wc7YKU6s5AxjvjzLzFBUWKElbMvGpiJunxJQvdokF249HpGxMEY2KHGVSubo6YXXBjYc3NO/NeM/ElmHTik0FvJk8q72YXSkd5hYNrJHf2QVnyaLh2SSSwOtKG5tiJQJEgAi4EAESeF0oWRQqESACRIAIEAEnIxAAQAzgVQA3nCw2q8IJD+0V5OPnxxvct7u2Mi/r1EWpxgPRfOGe6lJZZxWHaniTVsAbEj5kmr+3P693SG9tNe2p7FMyqBGzWbD5lA1rXqjzr50HgP0bmv2+EAD7vbVXmWKi2UDlvd/aOGr6feXxaOZmLosSRQ5/3UTETRD+qIxdujsqZWNKmrnAu3LpysJbj25p3pv+nrcx6M2Jm5XJM5ItVbS6fJ5ZkzUvXy9eoz6NAtQqNef+6fvSIs+i6OvC6/RdavppI4G3pn/70PqJABEgAg4iQAKvg8DSsESACBABIkAEagCBfQByyilwVSWW0kQUW/+uKtdDc5dMQCvghU8Mr7NUuNTkmPyiuEXiLcIt5fU+ZWOwX6y5GataVwFYAGAyADYX+xyUeGmbffnW4nUZ+KTZ16XsS7JiTnHMQcFBW4RmynvFCdhL4O0zdtLYdGOLBublu2TeErW8UI5PV3zqpg81T56H5JnJ4r1pew17z6RSW6XmSHOkMjd3t5ijgqOuvC9cXqyu+PYqdQQSeB0MmIYnAkSACNRUAiTw1tTM07qJABEgAkSACFSMwHAAqwC0rNgwjn86PDQwyM+3Ni+kT9cAlUrNOXbygkztXhwjSP/eWER5RpQIDw8L8vP24YUEP2medCwrW6bWuMcIBAJXFl8cD9w5ZmAevH4rM1a2GRE5wqTyMmV5inJx3OLyNn7SC7w7AcQDYMIdq9z9BACb62Rpy+4/vr/kI/5HBqE5X5GP9Jnp4h/Tfyyv0OwcdJ0jiooIieUReGFu0SB/kI/Yz78SC3Ye76htsubtxRswaIC2mdrN32+6Dxo7CA/yHmD3xt0IaBvAXgY8FGeLpe4e7tE7+TsNFa2BYwMlE3hPvZaVCiV2zd4lPpFxgvaFc+wxR0RBAq8jqNKYRIAIEAEioD1eRhcRIAJEgAgQASJABMpLoJOumvFtAJLyPlyZ90eNCZakrZhi1AQpH1MWCMSCzP0dw0P7Bfn5+fJC+gUGqNQqzjHReZkaiBGk7z4VNXGcJE3AM2meNCVulliQmkHiS2Um0La5ShR41y5fq1wSt8SWxk+LADzWVe6yqJhQw35flkUDd3LqZFGf8D4mQvPupN3KjPiM8grNttGoXk+1A8B8bI29kDPKaRNTLoGXNVnz9PIShrzRtimgUR05ee2Pn09d2y+9fu8zo3k/+O+S/y6L+jTKxJYhIS6hICMxYyKA7WZp4EatixJ1G93NZF8cWH1AuXvWbtoX1WvPGq+GBN7qm1taGREgAkSgSgmQwFul+GlyIkAEiAARIAIuTWCvrsHUGideBTczOU4U+XY/U//MNTuUsQsF/aIihqWlrZplJOLmYcq8VWLBxr0RmRkCUWTEaNPnVqxSxsbNIvHFiROuC40JvAifFF5n6bqnFg0KuQJLpi+xxaKBDRcGoJuRsMiq108D+K4MHKUJvLYIzc5P37ERMu9jVkWtv57XWWWUJbQbR1UugVf3IJt3s86egzVg1M776qvcay2bNZvVs1fPl90ae9ceGjHUZPXrV6xXLp++3KLvrkWBd9UB5e7Zu2lfOHYPVeXoJPBWJX2amwgQASJQjQmQwFuNk0tLIwJEgAgQASLgQALPAfgLQFMAtx04T0WHLk3gjcrkz0uLfGeQqYjL26SMnbv6vcwMQeqzAu9KZWzcbBJfKpoVxz9vscnamZwzUjeOW3QGP6MijZ/KbQ3wjEWDPB/p8WTRYMM26AuA/Tpk9uxo3cum/VaOWV6B95l5G3Vs1LFhy4ZzOw3u9IKPt49bwXUl8IiDyQs/NYTwQP4Ay2csF3+Z+qXFqv/AcYGSCclPLRoeyR/hq9lfiY9vOE6nBKxMpAveRgKvCyaNQiYCRIAIuAIBEnhdIUsUIxEgAkSACBAB5yMwFkAsgK7OF5ppROYWDXJFHmK1Fg3fRWTy54meEXhXb1LGzl/dJ2riuHRjiwbWPCl2+myyaHD2hD+Jz1zAK7coa89lapus+dTidQl+0mTtSvYVqZunW/R+/v6KCM32DNFVxmLV8+wFiyWBlzV9/NbKhZRX4H1m3h7hPda/n/J+c/18jxSPkLXyOOp71UfjNgEoLCx8fPr46Tunj57ef0N6w9jKwRCieZM1mUgmdfdyjz7MP0z7wspEuuBtJPC6YNIoZCJABIiAKxAggdcVskQxEgEiQASIABFwPgJbAFwCMNf5QjONiDVZ8/GtxRvcp5u2yVrW6UtSjacqmi/cfyZq7DBJWtJTiwat+DsvWSzY+FVH1mTNx8uHNzjkSZO1rJwcqYbjFc3n80l8cfakPyvwOkvEVSo0OwuECsZhbtFQR9fsrjIsGvTWENzoddGi7qO7m1T//7zmZ3za9z/Ytn1nwbLEleMBsKZ81lhIlLYvaM9UcMM42eMk8DpZQigcIkAEiEB1IUACb3XJJK2DCBABIkAEiEDlEXDX2TOwqjZXEjufEUpYkzUfP1/eYF2TtSyRRKrx4ETzhU873QMggaXy9pa9Zipvhaa95qVxHE/AvMka80JmTdZulWNqW/aH8bzN3lv73uLAMYFexnP+zPsZ/+j+LjZs2ixdn77xfaO/YxYSYgA/A2D+vdZcowB0MWsmx75vv7HmYbrHaQmQwOu0qaHAiAARIAKuTYAEXtfOH0VPBIgAESACRKAqCIQAWA+gcVVM7qA5ScR1ENgqGtYWAa+KQqVpbSRQkc+stfvD0hzaP3tj3BtfRiVHGRo05svzcfDzn9QvPnz+ruTi5dmnTp26ytbVomOLjgGtAua+OfxNb41GoxJni2XgIGafYN+pMtbNKpWLALDKZPYzG/t9oe73NiKjx5yAAAm8TpAECoEIEAEiUB0JkMBbHbNKayICRIAIEAEi4FgCqwFoAHzk2GlcfvSKCFAuv/gqXsBZAGpX8IiuYk7VefrSPn+lCrxDwocE+Xv783qH9A5QFas4p7JPyaBGzGbBZoMoy/xzfX18edz+3AC1Ss3JPZF7+4/f/phx5ecrrwPQWzkgZFzIxWnrprHqX+2Vr8jH2plrxd+kfVNaIzUWO/u1Q2eDowKwAMBknb90TnVOXDVfGwm81TzBtDwiQASIQFURIIG3qsjTvESACBABIkAEXJcAOwo9CcCPrrsEx0UeGBYY5O/rz+sysItW+LmQfUGm4Whivhd8X1bFnuOCqjkj64+1h+uWzI7u07H2mpN/tlJzC4fWOguHG0YYShV4wyeGS5YKlxqqc/MUeVgUt0i8RbjFkiirF5KZdQ0TYtnPVxN01grN4oRxi4Mjg02sHLYlbVOmzEhhFjclCbV6gZd5+DKx2E1XufsJgGMATtaslFar1ZLAW63SSYshAkSACDgPARJ4nScXFAkRIAJEgAgQAVcg0BXAQQAv6sQMV4i5rBjtWmk7YPwAyaf8T58e3VbkI3Vmqvj79O9Lq9grK0b6e+sI6I+1D9bdzvYqHWu3jl11ucu8CZulJmelCbzclRkrRSMiR5g0UEtZnqJcHLfYkihbkqBcmzk0TE+bvn3gmIG+xnC3JW5TpsxM6VOGULsIwGNd5S77PmHVu+zlWnmayVWXnFandZDAW52ySWshAkSACDgRARJ4nSgZFAoRIAJEgAgQARcgMBdAWwBjXSDWUkMMDw8P8vPz44WEhASoVCrOsWPHZGq1OkYgEFSk0pYbmxor6hPex0Qc+jLpS2VafFppFXuujtMZ4jc+1s6qNZlFQzM61u4Mqam0GPoCYL8Omc3Impyx5mT7dX9eboF37fK1yiVxSyyJsiUJyltZJe+AMQMmzUib0UQfT548D+vi15Vl0cBuD/MP8B9Zv1v9/k0GNKmrKdK43RXdvaX2VkdcS79Wke+oSksGTWSRAAm8tDGIABEgAkTAIQRI4HUIVhqUCBABIkAEiEC1JcCOu38OYIurrzAqKkqSlpZmqLRVKBSYMmWKWCAQVKTS1qLAuzNpp3J9/PqyKvZcHWlVx298rP26LpimAJyt7g4AACAASURBVOhYe1VnpvLmZy9R2OfMksC7D8C3pQi8hkr+8EnhkqXrnlo0KOQKLJm+xJJFQ2mCcl32IqxXWK8gX19fXveB3ZsWFRR5Xz59+SLHgxO9h7+HfZeWerWOaC3pk9jH8B1VoChAzoIc8dVNVyvyHVXWtPT3jiVAAq9j+dLoRIAIEIEaS4AE3hqbelo4ESACRIAIEIFyE2gE4DedPcODcj/tXA9wMzMzRZGRkSaVtgkJCcrY2NgoAOcAXLYl5IHjB0om8ycbRJmH8odIi08jiwZbYJb/Gf2x9qG6RoCHAbCj8qtszWf5Q6An7ECgIrYp5hW1dXQiv7G1gaGCNzQ8NMjPx4/XL6Sf1jNbdEIkUzxQrHb3cP8kKDioGWuydlZ0NteN4xadwc8wF2VLEpTZS4V8AAIjFs0BhADYZFRJXBoqbl9eX1GrsFYm31HneeeVogUiOg1gh01WRUOQwFtF4GlaIkAEiEB1J0ACb3XPMK2PCBABIkAEiID9CPwfgLcBDLLfkFU2kkWB9/MvPldff3j9UZNmTVRns8/KoEHMdsH2ch2HZk3WfH18ed2Cu2kFo0vZl6TwRPR+/v4yK/aqjIbtE1dEiLN91pKfDAPQDcDo5+s97/da79c8ewztUQsaqC5mX5QVc4qp2Z0jqJd/zJL2jb5J3lkArGkZa5BW3iZ55p64LXVN1ph/rf4yCLzhE8JzV69f3Ur/F6ySf9bkWVJ3uOe3bd+2uUaj4dy4fiOXo+aUZN9iSVBeAUBmRSVxuQXeX3i/KE8uOFnTTgM42/dM+Xf80ydI4K0IPXqWCBABIkAESiRAAi9tDiJABIgAESACRMBaAhMBfAqANVqr7MvuP+CbWzTI5XJ8vuJzjJsxTru2PEUelk1fJv4y9Utbj0PbPebKhl7SfMZVjzev3/Q4f/b8zRdfeHFCuiC9XGK4A9dzpteIXu3iN8f76OfIV+RDGC8U70/bb2s+HRhuzRj6hSEvBHnW8uS90PuFAE2xhqM4rZCpNKqY+5vv6/eNvkkeq7ZlP6ew39vaJK+0zx8TeNneEPEyeJNGjRvlbZyBaf+ZplnJX2n4OYmJvvGx8eJ0YbqlvVOSoPwfAPFG4+oribfrGlSanxB4Jl5LFg0nF5wUX950uUbs4TahbYI8/Dx4Lfq1CFCpVZw7ojsyNdQx59PPO8v3jC0fXBJ4baFGzxABIuDsBKrtv3mdHbxxfCTwulK2KFYiQASIABEgAlVLgIkgtwG8BYAJJA6/wkN7Bfn51eaF9O2u/QH/mEgsU3NUMYL0fRX+AZ81WfPx8eENHjw4oKioyPPk2ZO+oz4e5Va3MbPOfHKtT1yvXB633Jrj0Lb+w9bW5xzOvrQJIiZFSP415V9cwQYB6nWoB5VKhctHLj8udi8OOig4WOHc2GFxZ/+39n8dg8cHuxmPxbyQBTMF1uTTDiHQEOYEGoQ3kLRNaGuwLyl+UIxri66J7265ywRL4yZ5rJmjCsACBzXJY99fzJ95EH8jXxQWGWawQbh84TKu/HIFY8aOMQl/5bKVyvip8aXtHfPPsrnwG6irSj5iVJ2cAcCfNWMDYFy1zP78RtPQpkGefp68Jn2bBGhUGs4fp/6QFnsUR+cKc1lVs0t+d5TnU9EhooNk6Kqhhv3yWPEYh+YdEp/feN6VBW4SeMuzCeheIkAEnJ2APU7eOPsaXSY+EnhdJlUUKBEgAkSACBABpyDAPE7ZcebIyogmKmKIJC1phlEjtDxMmb9GLNj0tV1+wB8SPiSoML8wtWuvri83aNTA/9ZvtzjDxg9DwyYNnwi8K9Yrl09fXuJx6ODw4CAfLx9eUEhQgNar0zpbB25HbrPOXV9tE6cVrlUqzrGTEpmao7GLcF0JeeEyUezQL4f8hswcYpiOVchunrH52tGNR9mx+qq+ShN4a9rx9qrOhX5+bruV7UT1R9Y38ZS9sfaGUrZYxoTThzrRcqeu8pWJ86yS1xFN8iQ6b+aJo8aNWs/L4DVnwq67uztYQ7Vb0lvqiHERJi8HViasVMZPi7dl7+iFWHYCwrii93mdeO1Zwp8bV/oaxNxOYZ2CvHy8eO37t9dawEhzpDI3d7eYo4KjzvBixZ57jTucP1zU/p32Jvslh5ejPDz3sCu/pCGB1567hMYiAkSgqgnY8+RNVa/F5ecngdflU0gLIAJEgAgQASJQqQQa6Bqtseq3uw6emZu5ZrYoMizYtBEaL1MZO3+NXX7AHzVxlOQz4WcGAZnZMqSuTMU/Z/4TD+QPsHzG8lItGkZOGClZIFhg8nxJtg6sYtjPx5sXMigkoLCgoPbtG9fc3x3ZAwEv14FC8RBTFqSIBZv22UW4dnReZn82+5S8odynWxizu3167UvaV7Bt9jYmguU4OIayhj/e6+1eneI3xhv2Tp48D8JZQvF3ad+5AuOy1ueKf29R4P1t7W/KXxf/qhdO9U3yWOUuu5gY9lgn9NpzzQaBt1OvTiPrNq37QafgTp5MML184nJhbU3tewKhoLF+QmbfEj8tXpwhyLB17/QFwH4dMlvEM83YGnVs1LF+y/pzXx3yKjsxoTIXcAPHBkom8CYYvnOUCiV2zd4lPpFxwtbY7MnVnmNZFnhX5ygPzz9si9Buz9gqMhYJvBWhR88SASLgTAQq8+SNM63baWMhgddpU0OBEQEiQASIABFwWgJbAVw1qzpzRLCWBd7kTGXsgjX2+AGfuyJjhSg0MtREQBYkCjR///13/t9//n3V3c09egt/S0nN0bifpX8mGhYxzOT5kmwdoiZNlKSlCo2qkRVIXLYEcz4crmWXwNumjF2w1i7CtSOSYTzm4NDBuW1Ht21lLvB+s/Ib5dZZW+2Rm4ou4XidBnVqdRvYDV2Duwaoi9WcizkXpRoPjaVmd9X+qHtFYdrreXOLhiJFEaSLpXqLBjaNvkme3q6ANUg7DeA7e8WgG4dZNASwX/3H95d8xP/I8LlklegZMzOkddV18wcOGqitzM/JzpF6wjOaz+fb2iiRfa7Z56JMgbd7ePf176a821y/XiMBNwJAi6h1Udu6je7md+fSHfx5/U/Ua1kP4u/Eyt2zdrvEd0d58thhbAfJ0KQSLRpc9XNLAm95NgHdSwSIgDMT0Au8lXHyxpk5OE1sJPA6TSooECJABIgAESACLkMgCMBXABoBKHBk1FERQyVpSdMN4otckYdY+1k0WBR41y1bV/DF9C+YJ+aOMtZmWeC1bOvAzdyYIYocG2kiBicmrsCb7Wrh/9k7D7Cmr/WPfxNWAAcOxIVb0ah1r4Jbq73aVqpotba1V6/t7bK9t/dWraOt818XrogIDtyz1mrXtbWuKuAmAQUEQRTBRVghkPF/TprEJAZIQia8v+fxUeCc95zzOSeRfH/v7/v27dlRI/A6gzha6ZayImsFHgUn/77p79riVEV5Rdg3f5/wTMwZZ8gkZAKeEkBweV6lFtprVMqGGpRPwLDIWsHVgjQZVzb9YcxDQ+HUWuJdeXG0RdZmRc16Z/CkwXpF1o6uPSqJmRejsY1gXsCGBdEs2Wb2GKuxomu6Fg38aVumxTMBV3eAX9f+qkwXpxfValFLmXc9r5abhxvHp8tfTfKT8sGRcpQ5wpy3n8Y/3WXJxJy1Dyuy5ubjJmgzpI2myFqaolSxvi6n7medh3VW3bhJiU1J57hxZjiJ97cpKEngNYUStSECRMBVCNjryRtX4eHQeZLA61D8NDgRIAJEgAgQAZclwASZlQB223IFrMgaz8dXMGpwP9UH/IuXRKoszIjoY5Zm0ulNd/w740XLtzyzaGC2DMvnLBcejD5okkj52luviRZteWbRUIGtg1GBd034Ggzk10a71k3xH5VFw48mjWtL5qbGZl6gPu4+W18Y+UKAQqFQ3o6/ncb14E4/GXHSKntj6jzKaXde/X0m8Bq9zLHXqOJcqPvzBMwRcM1pqxnJsMAZ84VWFS5TN9DcAPjHrOhZlwdPHMzTnaJa4J0G4LqVxF0W3nBOLDuZzam2TpG1lm9vfntpn4l9PHXn89vG31DcsxgNujXAlaVX0HXus7eJUnEpUiJTIM2RCtP2prnM+4eZLwrtGQieEiyauWmmXsb1/vn7had3nHaVtZPAa+bmU3MiQAScmoC9nrxxagjOMjkSeJ1lJ2geRIAIEAEiQARci8BmAAkANthp2paIPJVNrWOzVs1m9+jbY+jAUQMbymVy7vX466le7l5vx0TEmCRSsixQH08fwYsjX/yryFrctbTybB2mTXtHtC16y7Ns5Lw8LFwwT9ErqF7BxcvMPgBWE64rW7iVf26LvanqFCsTeM2y16jqZKi/RQQqE2krCmqYLaspaMaKtrHrz/qN69fqN7wfuL7cztNXTdcWVGOZ6Nu+3CYNCA6QME/e9Lj09HvX7i29d+3eDSuJveW9XlTf7zel35GpG5957BbnFeOE4ASafdoM4mQxntx6guavNNdbe8qWFBRnFEtTtqU4g/+1RZttYif++1Hvxw8IG6CX4ay2hnEViwoSeE3cbGpGBIiASxFwxt8FXQqgNSZLAq81KFIMIkAEiAARIAI1jwAT0BYCOOnCS9cVgdgvpkw0YIa4GhHInKVV+ostK7LG43kJRr00MlAuk3EuxsalCUWJS86ePSu0knBkznyre1tdiwZjazXHXqO6s3LW9VUm0pY37/IKmk0A8COAn5jAO2TckO5L9izxTktKw/F9xxHYJRAlxSXypLikshc/e5FXu1lt5Cbn4vr+62ga1FTOAacwNS41HW6YcS7q3GVbQWOZ8Z48T0GnoZ2YBYFbemK6b+N3G3M9G3uWK/Amb0lGcWaxNHVrKrPPuWSruTlB3IoEXpewt1EXDmT2MXOdgCdNgQgQASJABKoRARJ4q9Fm0lKIABEgAkSACNiRQAGADgCy7TimNYfSiEAZABQAMtXBdUUgo8Igy7KroiBbqRhszYXW0FiVCbwww16jhiJ06LJNEWnLm2B5Bc1mAjgFIArAtXlb5nV9+c2XtZm76UnpOLHzROkj3iPFyP+MVFk2nFxyEq/Pf107TrG4GIcXHBaejzlvDzsA1ftEq4mtjgxYM0Cb+X9l2RV0nVPjLBq0exDyZojoH4J/PLNo0Pf+doX3VsrgdehbCw3uAAKu8Lp0ABYakghYnwAJvNZnShGJABEgAkSACFR3Aqy4Gis6xLwjXfHit2wZOCWoXZv3hw4O9m4S0Ehx+vzFB9eFN7+9cuXaCwBOAPhZd2H8UH4Iz5MnCBoWFKh5bJvjzpkRGxVrs0w+VwTrRHOuVOA1x17DidZVU6ZSnkjLbsA89/o0AkWb/RscGhziw/PZ3GtIrzYcDkcqihWlnztxzueDRR+00xV4WYzda3ZLUwtSMeI/I7xybuVAfFOM3qG99cL/b8P/JIfnH7abHUDTsU1DPL09BU0HNVW99+RczMmRyWS+jUMaNwYH3DxRnkIulafI3eVTMqIzTLKWceVDxDKca/NqCzoP/6vIGvP+LiosWu/h5uEqhddI4HXlA0hzN4fAeAA92A01AG4AmBc6e49iT1LQRQSIgA0IkMBrA6gUkggQASJABIhANScwAsBXANjjwC5zhYWNDfHx9BZ07/FCq+TUzFoD+g/guLu7IS3tNkLHDsfqdRGJ0dv3HjBm0dBrci/RpA2TtFljErEEJxaeEMbtjLNHJp/LMHaiiVYq8OrMlbKLnGjjdKZiaNHgB2BWORYqhnuo9e8dHjY8fP72+c00cQvFhVj98epiuVyOpXuWar1cC/IKsPHLjcL7Jfe57LVersC7/n+SwwsOO8IOwHCN7OvWAFKr+ESBc+5+5bNy1cJrJPBWvrfUonoQYO/hZer3bKY7sa9LLbTBqh5EaBVEwMYESOC1MWAKTwSIABEgAkSgGhJgIgv7cP2eK61t2tSJom2R4fx5i9Zg8eIl2qmLxWKEr1kNnidXNnv+knHqDEHdpfGnRE6J7z6+u15hn9MbT0tOLDhR1Uw+Ehdtc4jMEXhtMwPXjOpM59GwyFobADEA7mnQsmxOb563gD+Ur8puNeKR+8q8bfP2j5g4wlt3O/as2qPYu2ZvevDLwcX9RvQLlMvlHGGsMM3N3W16Uk6SryZbPysuq86bK9/UK8B2ZMER4fmddrFocM0TZP9Zu1rhNRJ47X9GaET7E2D/l7A/h9QJAczaahGAT5kHOoA4+0+JRiQC1Z8ACbzVf49phUSACBABIkAErE3gAwA9AcywdmAbxuPv3S6If6Er30eUch9hYexJ72dX+Nq1uJ2cJN0QsdVYkSKjAu8fG/6Q/LjwR4sy+dhj1+7e7oKAQQGBSrmS8/jS43S5m3xG5o5MsnywziEggdcMjk5uQVKu6Nx/cn/RNME0bWa9EY9c/vxt8+OHTxyud3Nmz8o9isiFkSIAzJLFWHxVdmzLvi3rNmnbZLZGQE6LT0uDJ6afiThT7a0QzDg+jm5qauE1Z7l5QQKvo08MjW8PAhqB9zCAeQDYjTJWwJYlCLAivdW5GKQ9+NIYRMAoARJ46WAQASJABIgAESAC5hLoByBC7a1mbl9Hta9Q4F0dvha//+/n2yd+/o15xD13PWfRkCfB8a+OC+N3xltk0dBiYgtR3zV9tcJUqbgUCYsShOl70y2K5yioTjwuCbxmbI4TWpCYIsbxp2+ZHt9nQh898dbQI3f01NGi2Ztna19rzIph9Seri08dPsV8IYN1MQX1CZravE3z+f1G9Wskl6myetPBwYwTUSckViiuaMaOUFNzCFRUeG102OgQXy9fwcCRAwPZnl6OvZwOBWbsidrjqJtpJPCas7nU1pUJsEelStSZu2wd7Oyzr5nQSxcRIAI2IEACrw2gUkgiQASIABEgAtWcgAeAYgBMWGH+ai5xlWfRkJeXhy9mfyHhunGDIyKijWbmGWY4ZsRnpHG8ONMvRFywJJOP33dj3/gW41roCVPJm5IlNxbfqKrlg0vshR0mSQKv6ZBtaUFi+iz+amloy8BuuDBbhrtGAhkXeA08clmRNV9vX0HfEX1VAl9iXGLa2eNn3Z48eFKoEXhVhbu8awvq+tbt/Fn4Z88sGcRF2PzlZuGP236kGy/m7qQd2xsrvMb14E4/GXHyathbYaIV0SueCfziAiyZvUS4L3qfo/aUBF47ng0ayqEEQgH00imyxmx2rgD4xaGzosGJQDUmQAJvNd5cWhoRIAJEgAgQARsSYNlvM13IR218q1aBr/Tr3XNonz49AlJvZ3n2HzBAqVQqJX/+eSHTzd3jzYiICFPEWlMyCw2xP1ccyZjAe2vTLUnC4gSLLB9suM+uGrqmCrwWnU9jHtNVsSCpwqExLKxWV+3ZaDTjq/+U/qJpG59ZNBTlFaECj1xdNnrnI3hKsGjMrDH84uRiDHmd3WN5dh1Ye0ASOTeSbrxUYVPt2PW599p1MeviX33jVb2baZGrIyVLZy911J6SwGvHA0FDOQUBS/5fcoqJ0ySIgKsRIIHX1XaM5ksEiAARIAJEwDkIRKs91DY5x3QqnYVuNefOAD4GIAOw3lYV6DuM7RDi6eMpaD2kdaBCoeDci7+XLod8RsKOhMstJ7YU9VnThywaKt02ixvUKIGXZan6ePsI+ozoo8pSPXf8XHZuVu6XKVdSjphC0NoWJKaMaaTNYADsz2mDnzHD7B8B/GTYx7DImhkeubrnQ+Xh2qJrCx+jAm/4AUnkl5F048XCTXVwN74xgXfz6s2SZbOXOWpPSeB18KGg4YkAESAC1ZUACbzVdWdpXUSACBABIkAEbEvAlQqtOaSac5dJXURj14/Virgl4hL8/vXvwhu7bnRlRda4ntytTYY0CVAqlMrHVx6nKTwU0zOiM0zJIrbtzlaP6DVK4B355kjRF5Ff8FOTUnFozyHU6lQL0mKp/P6V+wkKKFQ3FSraVitbkFh6glhGJRPdjAm8JwD8XEFgczPEnhN4B4QN8Dmx+ARmfjUTGUkZ4Lpx4dfID1vmbbGXRYO5a7CUc43qF/ZOmGjFlmcWDeI8MZbNWUYWDTXqFNBiiQARIAI1gwAJvDVjn2mVRIAIEAEiQASsTcCVCq05opoz/5WIV+I7v95Z79Hgi4KLkhu7bnzSpk+bTzoO7Rj4NOOpe2ZCZpZPI5+psVGxjir6Y+2z4QzxapLAy5+7bW78sInDfJbPX47us7tr+bObCqe/Pi1M2JVgqt+oo0VGQ4sGP3XVdWsX5dE7H5oiXddOXkPs0Vi0G9gOcpkcGXEZEq4nd8aZyDN7bHiozfEdtuE0qmdowyJrV+OupnE53OkxETGOuplGGbzV86jRqogAESACDidAAq/Dt4AmQASIABEgAkTAJQnYutCaOUKTKW3tXc3ZuMC74aLkwfkHD947+F5rza5LxBIcW3hMeDHmoqkinEseGDtPusYJvG27tvX54doPaPcqq0v27IoTxEnOfHXGUX6j5m67odjJivKwImv3KghkyuvfsLve+dAU6YIPOo9fMV5bZM1Or02zfIfNBUrttQQsOSfWxKcZfxoAJYC51gxOsYgAESACRIAIkMBLZ4AIEAEiQASIABGwlIDVC62FhYWFePI8BcNHDVd5icb+GZsOBWZERUU9l906ImxEiK+XryBkREigTC7jXL14NV2pVM44GHXQWCas3as5d5ncRTR27TOLBiYW/bbgt5Qew3o06zm+p15m76mNpyTH5h9zFRHO0vNiz341SeDFqKmjRBM/ncg3KvBuiJOc+eaMo/xGLd3zSsW4NmPbhHj4eAgCBwcGKhVKzoP4B+lyjnzGzR03TcmEN3Y++FMjp17qNaGXt+6kbfzaNNt32FKg1M9hBMYD6AGA/X/pBoDZGz0AMMlhM6KBiQARMIVApf8PmRKE2hABexIggdeetGksIkAEiAARIALVi4DVC61NfWeqKHJbpNa3ViwWY+7nc4Xborc9l90a+laoaGnUUm3bAnEBVsxeITy49WBFmbB2+4XdSJG1tEcpj5YMfXdojKHA+9v636THFx6fCuCQiUfEbuswcT7O1sxVBV6L9pUVWfP29hYUeBd0HrhsoDYD1QKLBmfbx3Ln03FSR9HwtcO1r3+pWIo/v/lTmLg70ZRMeKMC71tb3oo3fG3+vuF3yQ8LfrCVQF4V32GX2asaPlHdAp/ss/c5AHK133QNR0PLJwJOScDwpgx7LIZZurBin3QRAacmQAKvU28PTY4IEAEiQASIgFMTGArgOIDdAGZaYab87bu3x0+cPFEvuzV8Vbhk7n/mGma38lfErIgfO2msXtuta7ZKVsxe4WyZsHqiXZ8pfURTNkzRClOSPAmOzDmSeWn/pf8CqPCDRL/QfiG+3r6CHsN7BCrkCk5ibGK6kqOc8WvUr6ZkLVphi6ocwiIB04JRz6v7BFvQ1+5dmE+ot5e3IGRkiCpz/Wrs1XSOgjNjT9Qes/a1Sc8mU+u2rju/7fC2jeQKOSc7PjsN7ph+Pfq6o/xGbcWSP3LTyPgOoR30Xv9XBFckF765YMrr3+gNAGOvTZV9yk6T7VMsOd/28h221V5Q3PIJGCvwyc5sbwBfAogjeESACDgdAcObMuzrUgDW9oJ3uoXThFyfAAm8rr+HtAIiQASIABEgAo4k0B7A9wBkAFjWQ0oVJmNc4F0ZLpn737mGGXRGBd7oNdGSlbNX2irbrgpLe9aVH8oP8eH5CFiRNVmJjJf6Z+pTDz+PMRciLrBHeCv8IDHszWGizyI+04rDReIibP1yq/DXHb+akrVolflbEsRINnO6HPIZCTsSzBIwzRjbpTJ4x781XrQ8erleNvry2cuFB6IPWLqvlgiNZuC1StOqzNGowHtpwyVFbFTsHDzAt5XM0Oj50H1tKmQKzp1Ld9KUnsrpFyIuVCaQV6VQmiW+w1bZAApicwLGCnzy1ALvHACXbD4DGoAIEAFzCBi7KbMIwKcA2P8bdFPGHJrU1u4ESOC1O3IakAgQASJABIhAtSPAPCvXA5gCgAl27PFTi65xE8b13nNgj6+mc15eHj755ydFh/Yfeu6D8KjXR/UO3xuubZufl4+FHy0s+vngz67yobkhAPZh/ymApuoMkQwAzQGIARQYQPT9bPNnPYdNGaZ9BJ/9/NCqQ4odX+24CaAIQLEZ4Bk7VuzHnD5mhH/WNGhsUJ/QraHabEtmHfDz5z8X3fz+pq32inlesqsyYc6i9RjuSxU5+n4b/W3P0LdC9fZ187ebFSvnrWSiv+E5sGTOGvbm7rUtzog/gFoACtULYe8f7Ow+Nmdhbca26f1y1Mva1z+zaLi46iLqdKyjzD6dXfwg9sEtyQNJeezY+bgNoGc5Y5orPlujUJq5Y5qDi9o6joBhgc8LAMrIosFxG0IjE4EKCBi7KcMyd2cBYE8G2ep3FtoUImAVAiTwWgUjBSECRIAIEAEiQAQA/AKgNYD7ltJo0qRJ3d79erd/eezLXgq5AqdPnS45d/pccnZ29nNCTcMmDet279O9/ZC/DfGSK+SIOx1XEncmLvlh9kNrCGKWLsHkfv6N/QN69+vd+qUxL7nJ5XLu2d/PymPPxSY8yH5QRy3q5RsKicYE3oOrDipivoopUWdRVypouvu7163Ts077esPqeSkVSojPi6XiOPEtWa7MVtx8x6wf07PrpK56Auaf6/5UnFl8xloCpiF3xpBdhgxN3h8TGlZFqNQVTisSeK9baQ1mCd6+jXzrNu3dtH2bkW28FAoF7p69K7178e6togdF1jgj7D1CAYDdzGCfRVrpfG0C9r+aeLfwbtV0aNOWLYNbQilRovBBIVqHtUatJrXAxN7z/z1fdOfYnfI+jDMebPwXTB6w/IZUKM0KEKtxCMMCn/8EkENF1qrxjtPSXJ2A4U2ZZQDY71hk0eDqO1sD5k8Cbw3YZFoiESACRIAIEAE7ETgJYB2AY1YYz5xsNnPaWmFq1gkx6Z1JonXR6/QKys3+aPbDNCn9JwAAIABJREFUI3uPbCzvg8TwN4eLPo34VNunMK8Q2+ZtYxYNTHhj2biVes42DGsoar+ivTaGrECGjCUZwtx9uZbaAVQGhP9KxCvxnV/vrOeXenHDRckf3/zh1HYaBgszPGfm+PSp+tYeXdvfw9dD4DfQL1ApV3LEF8RPCmILfn855OVRq3asYpnbqotloy+fs1x4MLrCgoGVcdf9uVmWFZ0ndRa9vP5l7RmxYrE2qz3+6hlcJ7XWBO+2XC+g1cNAvDBTX6u9IbghvbToEjtfxh6pNYtHJaCpUJo5J7HmttW8f0xTv1fPrbkoaOVEwKkJGN6UaQPgijqJwaknTpMjAiTw0hkgAkSACBABIkAErEWAZcSNBpBkrYDVOA4/YldEfOgbz2wL2FrXf7tetnju4n+pLS+eWz4rsubN8xb0GtFLVWTtZuzNNHhg+k8RPzFR2BSBl99uXbt4/1f99cTWe5H3JJlLM00pTmXRlnSZ3EU0du3YZ4XlxBKc+vqU8MauG7YSlS2ap7FOYWFjQ3w8vQUjhw8OlMsVnPOxl9KTbqUuOXuWaYQ4BOArtS3Jcz593UK7qfyWOw/rrNov4QUhj/NPjpeiMUtgBZi4njk/M7ePR5/xrMhavyH92rPM9YQrCUkeHI/pMRExlWZkm7hQcwRN/piIMfGdXu+kd0biBHGSM1+dqeoZseTxV2M3cPj1vm4dL7sr9vEd54MO99qg3ausPuGz69rGa4ori6/0K+eRWnN4mIKYCqWZQonaMAIsG5C9V5PAS+eBCDg3AZdMHnBupDQ7WxMggdfWhCk+ESACRIAIEIGaQcBL/Qibe1U8eGsGKtUqjQq8G1dtlHzzxTemZLUafvAwVbAyLvBuvifJXJZpyrgWbZGRImtpSnfl9OvR160lYFo0L1M6TZs6UbQtMlwv0/qTz+dnxOw+9DmAwwDmAWD2E+zxTSbeMFsA9n0ETwkWvSt4V9u3WFyMAxsOQPqhVDt0dmS2JGtp1i4Ad9X9pgI4auViLsbOR3kfXo0LvOvjpGcWnWFzY6J2VS5TH39lRRuZlQKz8XADwBRcdl5+ZK+fel+3vuTewcu7+OccNEI9DF3OtOe/LmbRcGHZBWXajrT+dsjgZUNSobSqnIia1ZcE3pq137RaIkAEiIDdCJDAazfUNBARIAJEgAgQgWpNgIlFTHhhfpp0mUDgOYuGPDG+/uJr4e7o3ZZktZoq8OI5iwaxDHeW3RE+3PfQknFNWKleE0szYiztZ+78DNvz924XxL8xcZxeNuuK8E04fOrXx1m3sw7eS7v3TyZgg4MjbUa2qQ0upNnx2en3r9xfOm7WuO39JvTT6/uT4Cck8hNRqzurMwZkb86WZC3LimH/VIvEtijmons+KhJOVXPqPLmz6OW1+hYNv3/5e2bigcT/GgitlvA19fHXCi0wvEfVS6m/sE07ccQ9+HTzg2+iHM36NIFSpsSDuGwUNyoqyV6ZPdBOGbwaDo46p5bsA/VxDAESeB3DnUYlAkSACFR7AiTwVvstpgUSASJABIgAEbALgdcAfARgpF1GqwaDjGWP/nv5CIa8NET1+H58bHyaO9ynR0dEW5LVarLAW3t07RCeL09Qd2BdlQ9swdWCtFJu6fS8mDxLxrXpTjCLg9retf+yOJApOCmxKekcN86MU1GnLtt04GfBjQq8q9dvBq9bIxzbcSz3l72/fNjx9Y7hYyPGNtN0Y561P8/6OWvIa0Oa9p/UX6+43I8bf0RSlyTU6lYLMrEMmQszcx8ffRyg7murYi6656NS72AmWLv5uAnaDGkTWFZaxss6n/XUo47HmOvR11k2LetfaoWCMxWJoZV79Q7hhfAUnr/xhvh7+oxoqMJXdqcYHC4HJRefQiZ6fLv4VLG+b8OzfTX59WKnc0bD1BwCJPDWnL2mlRIBIkAE7EqABF674qbBiAARIAJEgAhUWwL/Vmf2sQrhdJlHwBpZf5YIVtYY17yVmtmaWRzM3DRTa3FQJC7C/vn7had3nLZHtrFqtoYWDXl5YizbIMD4+VOxO3y3ZN2cdfPGbBqzuNP4Tt66y4vbEKfkPeZxJi6ZqP12UV4Rds3ZVZrdMlvq4e+hKLhY8FgcK/69LLPsF7UNga2KuWjOxz+YvUFl3sE663gFQGt18cRyvYbN3FZTmpvk1esZ5DnVJ6z5Dp+X/PVE9LwNd5TFZ3K+wAOsKGcwS14vpsyb2hCBygiQwFsZIfo5ESACRIAIWESABF6LsFEnIkAEiAARIAJEwIDAiwB2qL83uZzHogma7QicVxfuCbHdEHaPzH8v6r3LL4a9yNMd+cS6E9ID8w8wv+A4e8yIFVmDnHvglbEjmnDduEi6k4aQN0egfrMG2BW+S7J+zvppYyLGbDMsShYviEf3dt1x++ptNO/aHGWlMojOJeJOw3yJhFsmkyaIs0rcZW/hxCOWjWxrsd1Q4DX0Di7PFsIkodVG+2CSV6/Pyw1FfnPa/nUT4K4UXqeL0axzgJzL4RTmXMpJl3FkM27vuG2Y8U0Cr402jcJWSoAE3koRUQMiQASIABGwhAAJvJZQoz5EgAgQASJABIhAeQTYh1f2uPnfCZFdCTCBl13Bdh3VtoPx34t8L+HFSS/qZWeeCD+hOLDwQD8730RY3O+lfh/8e8W/67Xs0FK16oK8Aqz/cr3w+63fdzXmWRu3Ik45a8Us1e/aWTezsP7brZDPbKwlpiiSQbzltrDkpwf2yEbWFTRNEk51ttbc9tY6FaZ59QYzyxFPAa+fX6BfOuoMWzFYe15YsbW4RXHClN0phoxJ4LXWLlEccwmQwGsuMWpPBIgAESACJhEggdckTNSICBABIkAEiAARMJHACwAOqKvKm9iFmplIoKIsz+ooWPEHzhgonLFqhvb3VWZxsG/RPuWZqDP97ZXBq86u5Q8JG/KAK+ceDh4dXIfD5Ujjf48vSb6RvOq28PYKXc9auULOyY7PTvOV+9b9cOOHzHJBJfCuPL4L7iH19ba64FCmpHBL+hD1WmyZxat7PkwTTp/N1Nz2Jh5nk5uZyuWVwRsH72/7els9q4wEQYIkflG8hrFm0Or4ejEZKDV0KAESeB2KnwYnAkSACFRfAiTwVt+9pZURASJABIgAEXAEAZY9VwiApSrmO2IC1W1Mfig/xIfnI+g4tKOq0Fh6XHq6wl0xIzYqVvex8+ooWPGHLR12hfuI69XuhXZQyBXIupOFAnlBydmlZwfaMYPX0KbgJabZApAASAXAfp9mBep+1LVa6BXaK8Sb5y3oNrxbYG5GrvvJMqEPb2gjvWxktcD7NYDaAFgBMze1l7UmnrWOs7HzYapwqpmDue2tNXdT4/AHCwbHtw1t66Pb4YbghuTSokvM0uOSzved7fXi7GxN3QNqVzkBEngrZ0QtiAARIAJEwAICJPBaAI26EAEiQASIABEgAhUSOAlgtVrwIlRVJNBnch/RlI1TtIXGJGIJji08JrwYc1H3sXNnE6yquOq/uncM65gyasOodo9vPQbzv/X298bZr88KE3cn2sPWQHcNS+q3rB8Q9GJQ36DgoCC5XO6W/GfyQ5/aPmNPRZ16HUApACbUGrtU4h1vZMCRep931O6joqAM4mhm0ZDzPYAydX/2u/niSuJZwrZang9DEO0mtRMNCh+kZcwsGi4tuiS8tfuWs1o0dAQw1UDcj2FuwpZsMvVxCQIk8LrENtEkiQARIAKuR4AEXtfbM5oxESACRIAIEAFnJ8AEKgWABc4+UReYH/+tLW/F9xzfUy8r8dTGU5Jj84/pPnZuSwHP7tmF/mP9Qzx5ngK/F/xaKdIUvs17N1dyFJzi7MvZqXJ3+fTE6ESW4WrPK7TPuD7R721/r55m0GJxMXZ/vvtR7MFYfwCfAmB7UH7ht+B6IV48TwGvd/1AKBSc0qSCNElm/hLcKGS/jx8C8BUTggEsMimeeau35fkwbyY2bN2gZ4OpdVvXnR84LLCRUq7k5F7OTZO5y6anRqcanhdn4cHeK+fpIKmr3vvybhbYkJ7Th7b7+5CNiJDAayOwFJYIEAEiUNMJkMBb008ArZ8IEAEiQASIgPUJjFGLFCOtH7rGRTQq8P6+4XfJDwt+0H3s3BaC1XgAPWxsHWB0Q5uHNRd1W91Nm4n59OpT3N54OyXnl5wODjoB/Ombp18bMGmAh+74P675UXHk6yMDALA/rNCdrg1AeVPVFaoM7R+YhQMT92aZEc8UJLY4H6aMa5c2mhsC/oP8A5mwm/O/nOzCB4VfFl4pPFLOBJyBx2AA7M9pgzlOUD/98JNd4Dn5IGPDxoZ4e3kLBr00KFAmk3EuX7yc7qZwm7EjaoeuRY2Tr0JveiTwutJu0VyJABEgAi5EgAReF9osmioRIAJEgAgQARchUAfAAwC11Jm8LjJt55xmnyl9RFM26Fg05KktGnba3KKBZRfa2jrAGHR+9w3d45u91kwva/l2xG3JzSU3DYtl2WvT3pkeOT1ywMQBngYCr+zI10f+AHCuAosG1qWi7MMlAErUmbusLROA2NfWzOJ0BkHTGntllCO7IdDm/TZ8jhsHtdrWQll+GZIWJQnv7rtbnpWHM/BgZ5ndpDEm8J4A8LM1gNk5htWzbCe+NVG0eutq7c0esViMxV8sFu6N3mtvmxZroSSB11okKQ4RIAJEgAjoESCBlw4EESACRIAIEAEiYAsCtwCwTLQEWwSvSTENi6zduXQnTempnH4h4oLuY+fWFqw0maW2tg4wV+A1LJZlr6MwpO/rfffP3DqzkWbAorwi7P7X7oK4I3GHAewD8IuRyZjisRoKoJdOpnQbAFfKiWfpeq19Piydh0X93Ju6f+Hbwvf95pOb+ynkCk5eXN79wqzCLwvOFXzHbBnqvVBvR+MBjblKuRLiDDEavd4I94/dr+iGgLPwMLRo8FNnb1tT3LeIuTmd2HsUz5MnCBoWFMj2hxWC5LhzDAtBmhNS05a/fuf6S6FvhHqzbyQnJsPNzQ2/nvhVsuSLJY662WPJOnT7kMBbVYLUnwgQASJABIwSIIGXDgYRIAJEgAgQASJgCwLb1Z6kkbYIXkNjVpQdZ23Byl7WAUa30tCioVRcipuLb1aUkWlUKFZ72rKbDVW+6reovz0oOKhn52GdVSJW8vnknJunb159lPnojQqCm+OxavXsR515Wft8VJmnKQE8Btb7p7ubz2rPro14UCghy3yKNu82gF8HX6QsSLn74MiDzS3HtfxwkGBQE008dlaEW4SQe8uZwDsNwHUA7Azo8nUWHoY3AJi4z4qs3TOFj7O06TW5l2jShkl6hSBPLDwhjNsZZ0mWrWafugCY9OXyL18bNmaY595de9G6a2so5AoIY4VK0WXR28JY4S5nYWDGPEjgNQMWNSUCRIAIEAHTCZDAazorakkEiAARIAJEgAiYTiBa7Ue6yfQu1LIKBGwhWNnDOsDokg09VZ9eeZom85RNvx9935TiatbwDjYmtmrEuEcA2O/QvErEOGfyWLXF+ajCcTWtq/ewZtI6/+ittcVQFJWi+LAQ/Ta3R8bmDMntJbd/CV4f/Lc249voWWcIBUJknc0qfHj64bsAXgTQU33DiYm97QBMBfAEQLBpM7F5K1uK+7aePH9K5JT47uO761mqHF9wXHpm45m3ABw0ZQJhYaEhPl7egpEvjQjMyc1xj7t2jRcyNEQBJdxO/XnK7d8b/q0NUyAuwMa5G4U/bPvBEgHZlOnYsg0JvLakS7GJABEgAjWYAAm8NXjzaelEgAgQASJABGxI4BqAmQDibDgGhX5GwBYCnj2sAyrbQ0uEr/K8g5nQJFdncxodlzeaF8Lz5QlqhdQKhBycwiuF6aUonVG8p1i3oJOpc3Imj1VbnI/K9q6qP3+l7ic9j/EGBOrFKTyejMAeSpQ9Kiu7vfz21OD1wTsNBV7RJhFyYnOUbk3c+mTuyGTnmFl7/AbgGwDsfDDh8a4TCbxVZeXI/noC76PkRxAeEqJFhxZQKpQFqXGptxVuihmnok5VWBRt2ltvirZtjVRlAf93wQLMXjRXtaZbibfw+/XfMXT8UL017gnfI9k4d6Mr2jSQwOvI00pjEwEiQASqMQESeKvx5tLSiAARIAJEgAg4iIAHgGIALKOLFemiq3wCpoqFlTG0pYBnrTlWtgZr/NyYd3AigPcA/A4gXZ3ByTKBfzQc0G+Cn6j5t821j5rLCmR4sPSBMG9/nm6moDk8nMVj1Zbnwxr7ZixGuQJv004yiC+Jc3OP5ga0fLXlw0ERgxpqAkjFUiRtSUKHGR0QPzs+P/NY5k8AmI0GK1p2B8D76nOQD6CbrSZfk+LqWjT8sfQPvLngTe3yi8RF2Dt/r/DUjlMVZdvy9+7cFv/GGxN9EhOTEJt0A69NeO2ZwHvjdwx93ajA6yhP7qpsLwm8VaFHfYkAESACRKBcAiTw0uEgAkSACBABIkAErE2gH4AIAD2sHbi6xOsX2i/E19tX0GN4D5Wfa2JsYrqSo5zxa9SvFWa5VbB+VxTwbLGdxryD2Q0H9oj+AgCMLxNdSwEYFrLiNw9vHu/3qp/eo+YPIx9KcpbnsExBJgiyR/tZdrqbWihmfqksE7S8y1k8Vl3yfHgPbVZSZ2ZvLw1cZtFQdCAB9Ropr5Z6lU5/GP1wok8znw7NhjQLbTSgEYfD5aAgswCtJrSCTxMfJG5MhChCFCd7IusP4DiALLXYnwagEMALtjiENS2mpshaQIeAVq1btq4dHKbvfHF83XHJ3vl7K8q2LVfgZSz/9fm/MHMpeyDkr6sgrwCCuYLbx7YfY3Ybll7m3KixdAxj/UjgtSZNikUEiAARIAJaAiTw0mEgAkSACBABIkAErE3gA7WgNsPagatLvGFvDhN9FvGZNlOUZblt/XKr8Ncdv1rqKemSAp6N9lPXO5gxZl8zUZb93sssGhYB+FTtyaprIVKRwMsyBccBmKcz57rqOIZCsbFlOUpM0szFJc8HK7Lm5ua9xqtLgKdSoYAs9alMeufRaXly8Wa1yM6Kkl0JHBW4sWH/hm2bDm+KOm3raPknRSYh688sxZPrT64rchXfq0V9JrCxFFOyaLD+C/CVD7d8uP/FiS9664ZWC7wVZttOe2eqaFvU5ucsGlicL/71BTjeHFWRNblcjpy0HDy99zR1d9Tu9uYuISxsbIiPp7dg5PDBgXK5gnM+9lK6ApwZUVE7LL25Zu4USOA1lxi1JwJEgAgQAZMIkMBrEiZqRASIABEgAkSACJhBgAqsVQyL/5+t/4kfFDZIL1P0yNojkm3ztlnqKemSAp4ZZ8qcprrewS3VNxt2AugDgKsW+WYBOK8uBKiN/ZxFg1iGB8tVFg0fAWBF004bTGSC2uqB2QA48+Xq5+MVtd0Ls1lgl55g3mJsixAuj/vbgLUDtMXWVFYNUUlQ1lLi7m93JUXni1YDSADAROG3nazImjOfHbPmNvDNgaL3Be8/u3mVV4Q98/cI/4j5YxKA1gBSjflgsyJrPC9vwSh1kbXLN264Dxo+uCwzM5PbomUL77ApYVzmx8t146J9UHtsXLVRsuCLBWa/X06bOlG0LTJcOz+xWIzP534jjNq219Kba2bxAUACr7nEqD0RIAJEgAiYRIAEXpMwUSMiQASIABEgAkTADAJUYM0Cgffw2sOS7fO2W+op6eoCnhnHy+SmGhGQiXkl6sxd1pkJLOzr5zJvDYusFV0pSpO6S6cXxxSzbF22N8YE3hNqf1eTJ+aAhtX+fNTrWW9qva71YhoPaMxRKpTIz8hHwPgA3D9+Hw8zHkof73jMzsF1tbhY7Xk44IyphuwV2ivE091za4+RPQIUCoUyJS4l16PMw6fv4L6NuRwu9/aN20pOCSfFU+75ZlRUlLGsWV3xnv27deSuyAPj3xivd0Nsw6oNkoVfLDT3/ZK/d7sg/o2J4/RirQzfJPnP3EVmi8UWMiaB10Jw1I0IEAEiQAQqJkACL50QIkAEiAARIAJEwJoEqMCaCTSHvzlc9GnEp9osssK8Qmybt40sGkxgZ0ET3Yxe5p2reqwfwC8VxDJmqeAsBdMsQIAaIWg2G98spe0Hbdtx3Dio1bYWSsWlSIlKgZQnlWQvz9YVA2sED0sOSlX6dAvtFlLbu7ag87DOgY8yHrlnXM/ICqgT4Llgy4I26Unpquzb+gH1cWjdIUhyJMId0TtMypqd/M5k0YboDdr3y7y8PHz1xVfCndE7Teqvs6aKBF5zxWJLUZHAayk56kcEiAARIAIVEiCBlw4IESACRIAIEAEiYE0CVGDNBJqsyJo3z1vQa0QvVZG1m7E30zKTM5eIzoqExh5fNiEkCVaVQ6qqD66zFEyrfKXPt6gR58N/rH+Iu5f7yYDhAV6qLN7MfPBG8JATnSN8sv+JrhhYI3hYclDMvOmh1/yF0S+kTlk8pW2T9k1U30+NT0XB1QJFTm4Ot2XXllAoFMhNy4WPhw9kD2TSyI2RTFRlxe6YN/at8sYODQsN8fTyFAx7aVigXC7nxMfGp3nBa3pERMRVc9doaNGQlyfGf74kiwZzOVJ7IkAEiAARcD4CJPA6357QjIgAESACRIAIuDKBf6o9T//hyouw49yZ6DgCQCN1ITCWYcoqwzPh4kcz5sH8ZNmlX77ejADU1GQCVRWKTR7Iig2rq6D53F4wmw2PUo+tvn18G3v6eyqYzYbEXcJsNnTFwOrKw4pHRhvK8MYGe3+KURepUzVimbs+nj5bXxj5Qjsul8vJTc9F8BvBKCkswYXoC5i5aqY2GCsouWfRHvjBT5qTl3P3xdEvNmSi7Y3YG+lQYsbRqKMVFTur8muPFVnjeXgLRo34q8jaxdhLaUp3j+kREdFmi8UWwqYMXgvBUTciQASIABGomAAJvHRCiAARIAJEgAgQAWsS+BTAUACvWTNoNY/FHv0vU3vCst/N2NelxjxiK+BAAq9rHpIqC1YmLrs6CZqs4Bp7UoBdzO+7vJsiFbE1xsNee2HiljlNM0NrEuZHzd7ntR7WwVOCRTM3zXxWWE1chF8Fv6JvaF88SniEoZPYfwnPriPhR5CTlCNbGL3QXfPdAnEB1s9dL/x+6/fm2i5YCspR+00Cr6U7Rv2IABEgAkSgQgIk8NIBIQJEgAgQASJABKxJoBeAPwAwEUBhzcDVNBYTGdifQwC+Uj+qvEgtoDARKs7EdVcnAc/EJbt0s/EAeugIlC8CEAGItNGqXP58NHi5wT/dfNxW1xlYxwtycAriC2RKN+W7ubtzd1twU+QZjxbdQtw9PAVuzToGQinnyHPupMvk3Bm4fU6TSaoRApmQXKGVgI32zpFhBwNgf4wVF2RPGPzE3r/ej3o/fkDYAL3CZb8IfoFXbS/U96qvGPLGEK7uIrbO3YruPborR08erfdZdHf4bsm6OevsVezMUVxJ4HUUeRqXCBABIlDNCZDAW803mJZHBIgAESACRMDOBNgHebFaFGCFrOiqmIBG4D0MYB4Axo9lxs0CwLJyL5kI0OUFPBPXWV2a/ZW1PcL9Nx8fbwGvr097djukJEFysxiSGThYVtFj6pYwcPkMb/8J/qXtVrZjRRxVl6xAhowlGfLcfbns9WLuTZFzADowGxS3lt1f8xn2rp8mrkIqQcmFA3l1S+9c6Ni7Y//eo3rXViqVbneT7qJpi6bym5du5if8mfDnw6yHj3U2gvVXqt/7NN829r3y9o711fxhbXS/1v03i8lunD1Si80ynb/Z99nXmj9MjGZ/dL9mTwro9mH/LlG3Y/01fdjf7Otu6hsR7EYTm4emzUsAfgdwCkDb96Pe/8FQ4P1x3Y+4df5War169bz+FfmvQM3CWUHJ/d/sR8/gnhg1aZQej13huyTr56y3V7EzS15HpvRh5ypAbbvTQH2zk4nf3gDY3wMBFKj5mRLPmdrsB5DkTBOiuRABIkAEiMAzAiTw0mkgAkSACBABIkAErE3ge/WH17XWDlxN4y1RiyxMpGIXy/Bioov2EWgT1s0EPCYevGFhkTYThnBYE0c9Sm2rBWtEfanniz47AzY3Z9nuqktRIEfeqlxh0eECaz+m7uo3AF5pv679sYavNtTbk3ub7yFzWeZRAKFm3hRh2fJ/YzdUeCFv9vBo35crz3sADocDbt0ASK+fVPRq/qhs7u65XpoBmXfsD4IfMPGjiVj98eqS04dP36zTqI5vUN+gwJ6je3qwom4JpxPK7ibcfdIuqF2DgX8b6KGQKxD/R7zs8tnLDx7nPJYCYJ+9KvvDhiyvTT21JQWLpWmnmaLmc52pf7N+epm15Rx4JuyyS/O3Jr7ma/Qc25Mza/cs7efKorwiRH8cjcvHLqN2g9oY+vpQdB7YWVVk7cmdJ5jy9hSsX7IeX2z4QjtkQV4BlnywRHnqu1NMhNbEZoKyrvCt+zX7PhuT/c2Eat2faf7N/maZ16wNY6b7ffbviv5oRG7Wht1YqKV+j9UItZ7q2MxmgnHU5aIR29la2LjsjwRAsbqoHBNJ79rqDcZGcYcBOKO+EWmjISgsESACRIAIVIUACbxVoUd9iQARIAJEgAgQAWMEWLGalQDYo9N0VU6AiVPM2kLjJ9oGAMt+/qXyrqoW7HH/cABFABZaWKTNxKHs2szQxsCS4nN2nbApg9VvXX9t486Np3Ua3clDDrn3ncxM5I8qRlmjvxxN8rc/kYhXPbL2Y+quLvB+2H5d+w3GBN6S/5XkFOUW/VSUWXSnspsivUJ7hfh4+wiaBjVtBQU4aVfTstKLWrRuFSD16j6oFZRyBUSXHiBFlKecNrNH2ZBJQ5iIp70Ohx9Gq46tcC/5nnTLl1sGDZoyaNtHER/pec8e+vKQdFHkIq0wzLxlw+eEC7/b+p01RHuW0Z8PgIlt9rh4AFiRtSkAEgAwMbM1gIMAHmiEzbYD2/YPaBqwrOvwrk1ZwbTU2NTM3IzcuYmnEpmQyR03ddzx0aGj27k/cuPAAAAgAElEQVR7uGPw6MHIz8vHws8W3pOWSUtffOlFfyb8Xj1/NffW1VvrUm6kMOGTjcOEWfa35g/7WvW9wLaB7br26Dph0OhBfkxEjz0bm3f1/NXjmemZD9Vt3OoH1g/s0KvD8N6jetdicxKeERYkXkg8//ju4zz1vFksJsxq4rK/2WdjzdfsZ5qfM090lnXLBHZfAGlqoZaJvuz/O3ZTM9keG+LAMdiNSHZ96cA50NCOIVDdbrI6hiKNSgTsQIAEXjtApiGIABEgAkSACNQgAkyY2geguTqrqgYtvcpLtfRDFHvc/211RliIBX6kVZ64jQJYo/icjaZmediuoV1zJ0dN9tdEkIgl+GHDcTx+l+nzWoHX2o+pu7rAy280sZGo7bdtteBlYhmyVmThpfkv4fy8849TD6a+WdlNkf4T+6fXbV63VaMujcCEwadpT/HwVr7y023/fJZ9Ki5CzBf70G94D+WQSUP0Pisd3XAUd5PvokWbFmVR86OOfBz18WsDJw5kIqjqyrqZheLEYvztDZYc/OyKCY+RhM8Ot4Zoz24C5QDQ9zaw/Dia09OU96fn2vBD+SE8T96OtoPbtuRyuNwnwifKWmW1kmtza0+JiYhhma1MME4158mD8W+NFy2PXq4V1pmIvnz2cuGB6AMaEZ0/+I3B38/aMovdFFJdLAN7x5c7hCd3nKyK0K55T2ICN7sj85YFBTHNYe5Mbck72Jl2wz5zqZY3We2DjkYhAo4hQAKvY7jTqESACBABIkAEqisB9rg0y2gyx17AlixMESVsOb6tY2se9/8XAOZzyYp0metHaus5WhLfWsXnLBnbln1emRgx8WD3sO7aDE822OlNZ3C1tQgerTyQt/ohWTQY2YHar9W+7+3p3aRucF0wO4TihGJ0f6M7mndrjmsbrinjFsf1r6QoIT94erDwtW9f037+ybiUAXmGAgMnsfsiz66fN/6C2+dSlXP2z9G2Zd6x3wu+B68uD6LfRPfi/xd/4uMtH08bOGmgNstXI/B27NYRXDcuWnVopQoasyZGEj4n3BqiPSvElw5grC0PqRVj87tP7P79xE0TtUIru6Hx04Kf0gKUAUUDRg4IVMgUnBuxN9Lv3Lyz5NLZSyxL+FYl4/PXxKyJH/vGWL2iblGroyR79+2d1Zrf+uPAoMBWDQMb1h4UxpA/u46uPSqJmRdjqdDO3pP+rrbPYT67zPbhBoCWAKLMKIhpRbx2DUUCr11xO8Vg1fImq1OQpUkQARsRIIHXRmApLBEgAkSACBCBGkiAWQsI1dm7Txy8/pqSeaIRQv8NoCmArRYWaXPwdj03vLWKzznbuowKvH9s+AMX7l+SyLPLnhRnFM/GdfkuK0/c1TN44T7aPYT71O33oJ4dPJoNbIYWw1poEV3beA1xi+KmAdhRHre6Tet+MearMcu7j++ubZJzKweSRAmCw4L1uv2y8ReIL4kVpfVLuV0HdVVl+z648wCDJg/C2QNn8cOGHw7n5eZNCJ4QnD1r66zGms5Jl5JwJPIIWo9orfKblWfKMSl0Eg6tPXT7WMwxjchZlZtOTPxMVHsOW/mIWDWc5v330cSIicsNb2icWX9GOWX4FE6XPl1Ug7IM3MhFkfJuPboVXo29ms5RcGbsidpTXqHBcgXeC1cvPPg06tPWd2/eRWZSJoJD9fdVLfBaKrSzfWM3z5ioq/H2Zd68PQHMN6MgplVB2zEYCbx2hO0EQ1XXm6xOgJamQARsR4AEXtuxpchEgAgQASJABGoaAeYDywpGvesEC69JmSfMG5E9Ksy8K5miYUmRNifYsuemYI3ic063ri7jujycEj1FWy1MkifB0X8flSQcTegBYDQAVjCPea1a83J5gRcAv+7n9S8HPGnIG7KUJWH+dUnFUlxYfgFPs56muDd1n5y9I9uoMPjC6BdS+aH8tj0nMD3u2XXi8xOYGT5T+w1WIOxk+Ency74n86nl4zb2vbEcLpeLZh2agf1sy3+2PDmz78w6diPFv7X/2g69O4zpOapnA7lM7nbu7LlaQ1cP1X6+YnOLXRyrVCYr38ptmJvh7u0uCBgUEKiUKzmPLz1Of3L9yVJxgpgJhpVlrWrmd1t9NiZZ83DYIJbWymBS5KT4buO76WXbntt4DpOHTUbn3p21Q+9evxsDBgxAm6A2hnYLz01v/DvjRcu3/GXRkJqYiuLiYmz6v02pXV7r0nRQ2CDVWHu+2YMpC5h18F8X27sd86pk0aAReDVe6awIGxuL3TFg3udxNuDoTCFJ4HWm3bD9XKrrTVbbk6MRiIADCZDA60D4NDQRIAJEgAgQgWpEoDaAewD6AWCFdRx5uXLmiSXZfaxI23p10R8mNJhbpM2Re1XR2FUtPueU6/Lv6D83IChgVofhHeopFUrlnQt3HuXcylly/9p9ZrFRYiN7k2oh8DZY1SjeK9HDp56vH5iPLrNqeHz7MQrzC9H+k/YQLRDduXf4HvN0NbxeeX/L+/tvXb/l/fLXL2t/xsT1P1b+gTq+ddCyS0tV1m1qfCpy7+bK34p5y+1h8kNc3X0V7bu2hxJKZCRkKIqKi1IUHMWbp6JOTdDZL/a6bT1q46hjHSd0ZIW5tNelDZeU5xed799iYottfdf0VYmST5OfIvlgMtzbujORsLDgckF6GcpmiPeIy8ta1cRjheTOAZjqlIf7r0npvf92De36z8lRkxtp5suYn/v2nHLV2lV6n0OZwBscHIyuvbuC2S383+z/K9dKYXTY6BBPd8/tvnV8W/Uc0JNbWlqqOP3z6czOYzo30Xgi3711F2f2n0Gz9s2gVCoLkuOSU7ke3Ok/RfzELIQsudi6WJZ4GQBmBs32mcViqeTRNrgpY8kcbdmHBF5b0nXO2NXyJqtzoqZZEQHrECCB1zocKQoRIAJEgAgQgZpO4FMArwEY6gQgXDHzpKqWEkzA8wbwhhnZgE6wVSZNwRLR26TAdm5kuI7NajuTbQDcbCzMVweBF76htUR1/1Gfrzwug28DH9WD8sV3i9FiXAs06NMAtwW3ZTeX3WRZ7JpsSq1VwHuR7y1v0b2F1+l9p+HfyR/yMjlyEnPw2gevwb+Zv6pAGvPNvXzictnT4qfc0V+MZnuC35b8hmGThql+1rR9U1Wxrm3/3Xb3zN4zmwBc0Snsxh+1adTljq931BZdY/0vb7gsPbfo3Nt9N/bd1mJcC1V2aeyyWDT+XOvsAFmBDFlLsoQP9z2srAAYy9I/6SRPSZT38tF7//Vr6deqdf/WfdoMbNMOHMjuXrqbWl9Zv+7SiKXsRpTqys/Lx/71+/GvhcxKHBqBt0IrhdC3QkVLo5bqFVqb+++50g8EH2j9rVnW7voP1qfG/RDHPItNzZKu6G1BI3gdBsDEeSb42uqmjJ3fniodjgTeShFVuwbV8iZrtdslWhAR0CFAAi8dByJABIgAESACRKCqBFgmUwoA9un8+6oGs1J/V8s8YWIfqyj/CQD2+xl7xLnUjGzOaiHgWWnvnSoMbzQvhOfLE9QKrtWSPZpfGFv4qDC28Hf5XfnPamH3RQCseBYrkGerq3qcj9HuIT48LwGvv08b+QOZb9ntMvB6+kGZJwfnsQJ1GvrK74SnTdfx4tVatYS8GSL6h+Af/Hs37+FhxkPUaVgHp2JO4b2172mZM0Fw19xdKS2HtGzWc3xPnwc3H0CaLMWLr7Mtenb9sPYH6c75O5kAqfdYfqdJnUQvrXtJKzqWiEtwZsGZlKR9SeP6buwbzwTe/OR8pCWmod6YenoxsyOzJVlLsyorAJatfo9931YHxUpxjb3/sqc82JMGt0aEjQjhefIE/Uf2D5SVymo/ffDUbfxb49GkWROV2Lt8znLhweiDFYnd/BUxK+LHTtIvtLbmqzXSxNTErN6jezeQy+Wc5NjktCpm7RriqMmCFwm8VnpxuGCY6nKT1QXR05SJgHkESOA1jxe1JgJEgAgQASJABJ4nMA7AKgCsiBCrLO4Ml6t8EGcZhi+xOkMA4gEwM9D7ak9dlhXNhDlTvB2rh4DnDCfHynOo+1rdu4FrAptrwrJszftf3hfnH8/3s1DMt2SGzng+jIkGpgoJr3gPrvNd7Q8buUl+fQqPjp6AXAlpvAS13L0zuF6c8dk7siVqu4BDAL6q3aV2L48gjxGewZ48Zu2gFCoRNCgI7kJ3BL0QBHmxHCkXU255+3hPfpT/aNeUDVP4TOC9f+o+eo3upcre1VzH1h2T7Jq367kM0zZj24R4+ngKWgxu0VohU3jn3syFW6CbJC8xL1Uuk9ftu6pv63IF3s3ZkqxlWZUVAMsFsB/Ax5YcAjv2MfX9l9+xa8funbp1mh0yMiRQLpNzrsZdTfPgeEyPiYipyErBqMAbvSZasnL2SsawWJ1hy7J2TT1T5uCxRUxzxndEWxJ4HUGdxiQCRIAImEGABF4zYFFTIkAEiAARIAJEwCiBPwB8B2CtE/Jx9g/iLMOQCX2M4REAp9TCxDAAs8wouOWMAp4THge7T4nffFXza36hfh66I+dG5Mpyv81l1gzskftFAMwR8y1ZhDOdj+fsSBrzG0sDuwW+3Wlop0CFXMFJi0tL57pxZ5yLOmfUk9YtyG1qnSlNdsoyi+H3qbZeHRQFcpRE5aOWxEeYsTeDFSJjr3/2OP087zHeH/uv9ffXwFMUKFC2vQwD/zsQTHRN358uTYlICWFeqs37NJ/q38J/qa+fb9NWvVq5eXh64GnGU4yYPAK+tXyxbd426c20m5Nzz+Wy973nroCXAlK7z+vetnZblrQKlIpLcWPxjTR5mbyo8aDGgXfj79YJ/CZQ69UrE8uQtcwki4bHANi5+dySQ+CAPhW9/+r+TOVhzGqmmWqlYGjRcD32OrN2SDl59GQHtk5NlrBGOL4Wey0dSsw4GHWwMp9jB2ByiSFJ4HWJbaJJEgEiUJMJkMBbk3ef1k4EiAARIAJEoOoEWAXxMwCYoSTLmqLLdAK6xYjOqi0aRqjFPsY1nSwaTIfppC1fab66+UG/cX5aX1A2z9yI3LLcb3OPA7iu3mNzxHxLlupMAq/WNkGTwdwztOc/3t36rlZ8lYgl+G7Bd8ILMReMPqZfe3jtVG7XWm3dmivhO6qOHo+CmKfwe+grvbP9DsvkZL7gzCP1cIPwBvG+Y31VHriaq3B7Ibr3745abWohYVGCUF4g/6eHj4eg+eDmgSVXSupMXTlVK8KyOf30fz/Bu6E3ao2shUtR1+TZDwsTJPLSGfj1ka5oyNfYMeiOlbwpWXJj8Q1mwVDI687r7tPWZ7bfQL9AlW3H1cK0Mm7Z9LyYvMoKgD0FEAFgjiWHwBn6hIWFhXjyPAXDRw0PlMlk7ufPnXdv1r1ZGdeLq0iITUjngDPjaNTRSkVYJuD6evoKuvbo2io7Nds3uH8we3qk+OKfF28nJSUt8Qv0W7Zk6xL2VInqKhAXYNWcVcIjW49U5nPsDJiccQ4k8DrjrtCciAARIAI6BEjgpeNABIgAESACRIAIVIXAdlYUHsBnVQlSQ/vqFiPaA4A9A848KllBoEIAP+gUcKoMkTMJeJXNtSb9nF/3tbq/6Fk0iGW4P/9+Qf7xfJalfQkAE05sXajJ0edDk63JCpexf6tsE9TZ6off3vz21T4T+3jqHozfNvwmOTr/qDFPWn7L8JaXnpwt8PYY4PmcwFu48yn8HtWSpm9NZ9m4gQB6AXjUYHWD5b6v+uoJ7QVRBcqAkoBi6RNpssJDMd2j0GPXoPBB/KfJT1H3dl30CmVdn12/bfwNsh4yNOrZCDcihLjtWQrJ6Rxhya/ZuqKhUYH31qZbkoTFCYYWDOY+YZAPYLWanUu+jqa+M1UUuS1S61MsFouxYvUKjJ8zXiXCbpy7UfjDth9MFmGnTJ2SuiNmR1sNDBbv448/VnQb2Y37t0l/02O0PXy7ZPXs1ZX5HLskVztMmgReO0CmIYgAESACVSFAAm9V6FFfIkAEiAARIAI1m0CAOsuUPRKbVbNRWLx6w2JEW9Rin7kem44W8CwGUN07ujVz2+Hb3XdUnRF1vCAHp+BMgbLgYkGaIlfBBBMmeLYBcMUMMd8SZA45H9oCcyG1AlVrjy+4X3StaLvslmwFs00AwDJkDxoVeNf/Jjm64KgxT1qVwOvZied9PzIb9b9iDw/8dSnyZSjdVQzvPE9h5t5MPdHVZ5zP9w1XNtRmdMrFcjz96unj4h+K56oL3PEHCwbHtw1t61ORwCvvJYd/d39cj0jAnbqAVPhUUrg1VU80bDmxpajPmj5aEZNZNLAM4fS96SYLl+VscpG6ACM7O6548bfv3h4/cfJEvUzqdeHr0KB3A/B787EnfI9k49yNpoqw/J27d8a/MfkNvXhzZ8+Ff1d/jA4brcdo+5rtktVzVlfmc+yKXO0xZxJ47UGZxiACRIAIVIEACbxVgEddiQARIAJEgAjUcAIsA68bAFZQhy7LCJhajKiy6A4R8CqbFP1cRUCzx4/UlgQ8taDL/HflpnqOVpGlQ86H3wQ/UfNvm2uFTlWBufn3H+Yfy2eZ6sx7GB6NPf7oMrjLwL9H/F1rh1CcV4zvF3wv/HPnn0YF0XoT6olarmjJL0opRu7eR3Dv5AmlVAncVig85e7JXE/OlPvR9/XtDkYjxJvjfdhniE8dJVcplV6VphWdLbqCuyof5K9ZZrFG4GXzSv02FWELwrTY2Zx+3vQzWn/WGlKxFBfXXUPx3xqj4PAdSeG223qiYdOxTUPcvN0EzG+XWTA8vvI4jWUIZ0RnVGbBUNk2s8JxX6qzeCtr64w/Nyrwrl2zFv59/dGpVyeNwGuqCGtU4A1fE47EzER89n/PHizJz8vH6rmryaLB8lNBAq/l7KgnESACRMAuBEjgtQtmGoQIEAEiQASIQLUjwB51zgDAChmdrnars/+CzH1U23CGDhHw7I/J5UY0LCRlL0HXGc4Hv3l483i/V/30sivV/sO7APzIMpgD/hawlf8530dyTIJ2L7SDUqZE8rlkmbePd98zEWeMCqIsM9jL3edg7YG1G0HJ5Yh/l6Io1aNA8aBwHYofzy/nlGgsURIBfAAgx7DAXbtJ7UTMooH1L0gpQPbhbLTs2FIOJSSpcalu7h09vFCLy81NfYLiPvUgc+NAvDVZWPLrg/Iycy15XVfURwrgXwA2utwrQT3hqdOmiiK3PrNoyMvLw8o1K9FzXE9IiiQ4tu2YyRYN/UL7hbSt0/bkjm07tNYbLN78r+ZD5iWDUq5Euy7tUFpaqhBeEV5347pN3xexr6oiu6uir+q8KxJ4LTnnVZ0P9ScCRIAIEAEDAiTw0pEgAkSACBABIkAELCHwllpo6GFJZ+pjdQLn1RGDrR65egS0qwDBMjjdvd0FAYMC/srgvPQ4Xe4mn5G5I7PS4lE2wu2IGwBGBd6HkQ8lOctzWIYmK8o4uOvarmuahjZVCXSFyYXguHGQ82uOLGVZyj8AMI9vo5d7m34iT/5IPofDBbduABSlEkgvHxHKbhvP+lV7/7JzkARgJoAnhgXuWoxtEaIpssb2Lfdyblr21ewl4htiIYAuqOP+lme7On29BzWuq5QruKVJ4vslHrIJ+OmhNUTD8QDY++k1tXUHs5NgcZkQrrnK1OI0s3JxyYsVWfPw8tgxdMTQlhwOhxt/MQ7S4iLOsCGDlLIymeJi/KUUhdJtalRUFHutVPS65Q97Y9j3U/8ztd2Vg1fQo1MPuHu442baTQx6YxA8anng4LqDKHlSAp4PT7p59WZ25uJcEppzTNqYwGvKmXWO2dMsiAARIAI1gAAJvDVgk2mJRIAIEAEiQARsQOB99aPno2wQm0KaT4AEXmPM3EeEwMtLwOUNCFRCwVGW3EhHKWcGyg7aVGhtMbGFqO+avrbwYDX/ZPzVwxECL56zaBDL8GD5A2He/jxNxusrXdd2PagReDWLS9uUVqoWeGPKWTCfF/xuvEfr3nrZwVLRSUnp1e+M+7f2qxfCc/c47Nm7QR0OF9LSm+J0yeVH15Bbekct9OoOZUxYXAyACazMzqEzAOaTnW2kr6V7pBuffUZjX5caxGcZ4O8CKI+LpWPbtd+0d94S/efzf/Pd3NywMyYGi79mrhN/XaxI2kf//iJNoiwrGjhyYKBcJudcjr2cDgVm7Inac7lXaK8QX29fQfOg5q2aBzavPXTiUGQkZSDp9yQEjw5Gyw4ttbF2rdmFRrUa4e6du9LI1ZGs6B4rakiXZQSMCbymnFnLRqNeRIAIVGcCdr3pXp1BGq6NBN6atNu0ViJABIgAESAC1iPAKhvdA+CvzoSzXmSKZAkBhwh4lkzUrn18XxW5N/xKK7QqFAVQPAkXoui7qha7qmgZ/L4b+8a3GNfCJz85X5WRWrttbSRvSpbcWHzD1OJR1sbkkPNhWGSt6EpRmtRdOr04plib8dr4lcYPu23s1lCz4DJxGRLnJ+Y+OPqAFXEs79IKvPK8bGiyeKWJJyWlV74z9G9VfZDkDW98pN5nnZ+dhaIyiDfdyin5I+cdEwrcaewdDgFg3uNMaGUewp+qxfOqZoaaGl+ptsU5YO0DYsd4/L27YlSF0RITEyFKuIaw8eP0hn/7ww+ViwRLtJ9TC8QFWDJ7iXBf9L6ug6YMEn0U8RE/62YWHt58iEGvD1IJvI9vPcaI8SO0cTJuZuDQxkPoP6g/SqWl8uvx1xM4Co5KJLbjWqvTUIYCr6lntjoxoLUQASJQNQKU9V81fpX2JoG3UkTUgAgQASJABIgAESiHwB8A9gPYRIQcTsAhAp7DV13xBPjchkviub4v62V5yvNjJMqn4bYUWvmdFnS58vhegZeilReUCiXcc2Wo7eUpTV19y1FZhI4+H+Vm6/A68ObW7VB3lv8wf1/IwXly4UleXmrekuIbxYKKtpfbsWu6Vyu08uzKARRKlCZzIL3jdluRcJVZG6De6HohHrU8BPUG1gssuVviLoavj/eQJtpCbqxNwZEMSeHWVFPOgkbMOgxgHgAWh2XyzgLAsuermhlqSnw3ADIATA393slfexVNr0KBNzHpJk7euIjX3tAXfSNXR0qWzl467ZPoT7aFhIWoXtOHFh3CuwtZQjOw55s9+Ojrj7TjRi6IxOwls7VfM5F4+ezlwgPRB2x5c8eFt6XSqZcn8NrqNVHphKgBEbAxAcoytT5gyvq3PlO9iCTw2hgwhScCRIAIEAEiUI0JsEJFEwAMq8ZrdJWlOVrAc0ZORgVemThGgrxwwyxPq86/1phG0jpftPbUBFUUyFAYkSUt/CGHZ9WBTA/mCufjFbUFws+mLIs3rHF6vS+CWmkZF8kg3pyeWvLL/fbsewFhAaKglUGqjN2ilCKk/SYFL1g/Kbjg8B1J4bbbpp6FJQBK1Jm7LCwTvNjXTOi1xlVZfCZqFgFgtji/WmNAR8WYNu0d0bboLaq9mffllyqLBibsMsuGp0/zEJsuVIybHKonxm9evVmybPYyPYH33q17+PPAn2jZviXyH+Ur7t+6z+k7pC/u37mvbN+mPV6d/KpejC2rtki/nfMtefFatvHGLBoqO7OWjUS9iIBjCVCWqW34U9a/bbjqRSWB1w6QaQgiQASIABEgAtWUANk0OM/GuoKAZ39ahhYN8nwonq61uUVDvQVtL3uPaKgn5hbsvS8t2HTXUeKSLc+HI7Kc+H5zOsV7D2mkl51dcChTUrglnWXkFgatDboUMC7AW3PoEubfAW+iSvtVXYrCMoi3JgtLfn1gakZnKIBeOkXQ+gNgxdeirXSwDeO3AXBFxz7CD8BTAMMB/G6lMe0R5rnzwQqt8XheglEvjQy8dPOy1/9S/sdrONgfSrkSefF5Je25HZ6s2rKqmWZy4jwxls1ZprJoGPzmYNGHmz7UWm3cvHQTO1fsLG3Su4lULpdz7p67+/DxncdrFy9evHTsG2P1zkf06mhcOX8ls0VAi9fVRdzssf7qMoYxgbeyM1td1k7rqFkEKMvUNvttypMqthm5BkUlgbcGbTYtlQgQASJABIiADQicUmeTsQ9/dDmOABVZM8aeFVnz5Am43v01RdbSUOo+HWX7tB6wNtgyfr0FbeO9RzTUE5fy996XFP4l8Fb1cX5LpmwLgdeRWU4VCbwso7ZNUHjQOwGhAV4aWPlJRUhdf0/p1qG+BFCWld7MT5OgdDp+emjuWWC2DB0B/AaA2SYwSwgW40dLNsZIn/IE80YAHgAYCuC0lcayWRh+KD+E58kTBA0LClTIFZz0uPR0jjtnRmxUrK4HLr/lhJbfv7j2RZWtBrtKxaW49c2ttCD3IG2RtatxV9O4HO70mIiYq6oiazxfQbfh3VRxz/5x1uultS9pb6aUiEtw+uvTwg5uHbjLtyzXCsH5efnYuX4nPvn0Eyz870Lhzuidpgr7NmPkYoGNCbyaJTjiJo+L4aPpuggByjK17UZR1r9t+YIEXhsDpvBEgAgQASJABKo5gZfVwsZadcGhar5cp10eCbwVb41dBQiflxuK/Oa0fVbQq0CG/E2ZwuLjDx0lKtlC4HVolhNvZICo3ucddRiXQRx9W1jyUw7zpy0LCAuYqLFoYEeDFW/LicqB9JY09d4v98YCuGXhq9lR6w4EkA6AZSifs3Dutuym9xrrNbmXaNKGSdr9kYglOLHwhDBuZ5zua4A/YOOA+FbjWundDEnalCS5tviaKhNbXdDO2F6x2K3HRIw50On1Tnr94wRxknv77y3rPqD718GDgznM+uHenXt4c+qbaN68OTas3CBdOHuho7LpbbkHtoxdkcBry3EpNhGwJwHKMrUtbcr6ty1fEnhtzJfCEwEiQASIABGoCQS6ATiuFh/YL2+Pa8KinWyNthDwLF2iXcVUSydp037BtUN4vp4CXj+/QMiVnFJRYVqxsnQ6juWZmy1qrWla+3w4PsspuF6IF89TwOtdPxAKBac0qSBNkpm/BDcKWQLLIc8mnkf8R5gYN9MAACAASURBVPqPq9u/LgdyoCyrDEETgpD1fZZGPIyzAK4j190WwE0ATJi8YMHcbdKFZep6eHoI2g1tp8qozYzPTL937d7SYR8M2959fHeV8JpzKwccLgdJvyZJTiw4oVvUriKB15Rsd/6YiDHxzwm8G+IkZ745M+3tr9/e3c63nftLL7+E9kHP7DnWr1wv/Wr2V44qeGiTfbBDUBJ47QCZhnAKApRlavttoN8TbcSYMnhtBJbCEgEiQASIABGoYQQaAPiOZVQBYNlx12vY+h29XGsLeJasx5GP7FsyX3v0cZYPMdY+H86U5aTLWHde6/qv6z+zftf6nhw3Duq0raPab3V2qCniobHz4ch1s7HZ+2owAEvEaZuc9+6TuotCN4bqZeoe/eRoas/XejZt/UJrn3vf3UO/7v0gl8tx4c8LytTLqW/HxsbuYpMZETYiJJObebLX6l5aKw2pWIpri64J0/ammZTt3nlyZ9HLa1/Wjs8sGk4tOJUi2iv6bPD/s3cmUE1d2xv/AgECOM9VU+cpTnXWmmqtotbZKs5a+7B97Xv/jq9Uqzi16mufQx0jaoCKs63V2jpVO1kHEMUpUasCojhPBIQQMv3XiTcxwQAJJCHDvmt1dSn3nnP2bx/AfHefb4f3jG7RqEXd+fOYXvP0yszMRNR/olK2rN9isoVwChjvG5QEXu/LKUVknQBVmdLO8FgCJPB6bOpo4USACBABIkAE3JIAs2r4gPOJ/MMtV+idi3IHi4ayOrrunRl1bFSOFnjZ6ty1ysm0rvqj6su7fdPNJP7ZKx4WkoKyivslTtjtBsDcx9axO8W+0UQj1o5IavNGGwuLhCMrj6geyh/ebNuwbcNF8xeZRlQoFBb+t0MmDJGHfxIukm6Qwr+FP3QaHR4kPFBmB2R3T49Jt6navemgpmL/EH9Jw1cbCjVqTcCNIzey78nuLXlw8YGuSu0q/V/q+lKnaqHVKr4W9ho0Wg1OHD+hv5d5b/X+7fv/bV+oPn83Cbw+vwV8DoC7vKD1OfAUcMkJkMBbcnb0JBEgAkSACBABImCdwDgAXwFoR3YNLtsiZS3wluXRdZdB9uCJmMAbDGBMKbxnC4bvrlVOpnWVa1KuReXmlf9Vt0/dcnq9Xvsg+UGqOkAdwYmHJf3wXlZxd+a8d9n/z7jJXrQq8B5fdRyPfn10562It2qMGj/Kz3ytqxavUs6aOsvgrzt//fyk10e/bhCHUy+mws/fD4f3HlYunbbU3MbB1lBZPt/nGtGxRnvsc+5fQ8YPeXlx3GLe1QtXDeNXr1UdC6YuUH0f+72pMZutE/j4fSTw+vgGoPCJABFwfwIk8Lp/jmiFRIAIEAEiQAQ8kUAUgNcA9Aag98QAPGzNzqjQtAdBWR5dt2edvngvs85glfWsYdVsAOxoOquO3OsgGCUVSkv6XMFlFzZOQesGLRO3K/evLA4oFyCp/EploV6j5ymSFWlavXbKg80P7K2KddT6bU3DKwAOAegI4LytDzn7vpfGviQfvsLMoiFTidSYVHwy9BOcvXxWN3LcSAuBd+XilcrZUw0NznLNBV7jOuO/iVcu/XxpSSw0rL1kCl4Sv+TzFm1aGMTdhs0aGqaRLpHi62lfvwXgW2fz8aLxSeD1omRSKESACHgnARJ4vTOvFBURIAJEgAgQgbImwP6N8Sv33zMDxLJelffOX9YCLyNbVkfXvTerjomMWWdMAnADAGssxf6cD4BVObr+qtxB7BdUTuJftZ0QOi1Po7iUps/XTMGD3+0TWFsFTggWCmYKxOVrQKfnqc7mpOXy1FPwXW6R49QMrylvtqiZybZBk6VByvwU2d2td23yfHU9MNOM7GUZE+WZVcPFMlyHxdSsyRrfnx8rChM19vfz5yEDmBkxE82EzfCPd/6hX7R6kenzJvO/nTN1jmxDzAYD6yETh8jnrJtjykVWZhaWTV8m2xm7syS5eO4l04stXlR27NHx69bi1tBpdbiXdg9jJo3Bvu378L/P//cmgHh34egB6yCB1wOSREskAkTAtwmQwOvb+afoiQARIAJEgAg4kwBrvMYqzcIBGC0EnDmfL4/tDgJvWR1d9+W8Fxe7UfT6BIAQwFoAXwL4CADbMy5v1sWr1UsuEL1vEvV06hyor66X6W4fslXUMzTzC369/JtVFwjrGgHosjVQfHNPlrMzs+A4gwGoAewHIGq+vHlSjaE1LDxjb6y5oUxbkGa0BXB1ZW5xOTR+fQDXyJLFd9nWh5xwnzU+oq+//vrU0KFDBc2aNTNNOXPWTNXFKxcz+g7oW1Wr1fKSEpNSgxAUER0dbfDXZU3WBIECSdewrkKdRsc7d+JcKt+PH7E1eiv7eknysAZAHoAP2fg93+h5f+aGmdWMC8pR5GDX8l3IvpdNFg32bwwSeO1nRk8QASJABFxKgARel+KmyYgAESACRIAI+BwB1vH9OwBMlHjoc9G7LmB3EHiN0ZZEmHEdKd+aySjw/gdAbQCxXOUuE8DYS5eTLsYhCmj5URK/Zg8LgVWdvkupSYm31XeVVSBXqrKgzlshr1e0GCd7/QOlYuk9wzgNBzZ8LyA0YInwVWGQXqfH7cTbqtwHubMFrwtmFxR4r6+5rry25doHldtX/qC8uLwQWvCeJD9Jy0PelNzNRVcEu5DfMADbOOEzxYXzPp2qj0AcEhQkCXq5nNBaxfTkyZPlcXFxJuGeVetGRkbKpFIp+9lf3M8E868bBHzOZ9jfRkuR5gAmAAjk7lcBSJkWMy2yz5g+7O9M17ZvtiFxf2LUuSPn6GSJfZuIBF77eNHdRIAIEAGXEyCB1+XIaUIiQASIABEgAj5HgPx4nZ9ydxJ4nR8tzWAPASZkTeQsGtgLFybUsCrHsrBosCrw5qfvUmpT4m3xXTUK1hcqz6tzJnRgxQBzEJzAaxin+ejmqt7LepvEPZVChWNfHlM9VD1MMbdoUCvUSF2QKsvX5PvVW1jvmXVDtga3FtySPdr6yNbKYntyUpJ7RwHYCKApgGslGaA0z4QMqSCvMrfus8rrAhXT4eHhYoFAIOnXr5+QVesmJCSk6vV6U7WuHXMzAZ9VXBsbpRVlKWIUhtn+Zr9njBdrJjh+etz0114b9ZrFS4DtS7cr185Ya8tes2PJPnErCbw+kWYKkggQAU8mQAKvJ2eP1k4EiAARIAJEwDMIkB+v8/NEAq/zGXvqDMw6Y4VZkzXWaSoZwIGyCMivVi95UAGLhvwr62X6OzZZNJh8VoP7lb9T9SthDWMMuiwNMpfek+U+tWgYHLY6bHfT4UwLfXYlS5JxfMXx+TV61xhibLKWfTo7NftK9vyq46rGVx5S2UIMvLv2rvL2f2/bWlnsbJxMxIwB0IgT6509n/n4oioL6iQVUTHNGvgZmtjZUK1b1LqtNUp7zlKEickhISGSsLAwoUaj4R86dOjJkSNHooOCgvgvtX9pXJ/X+9RQq9QBxxOP+w39bGhApTqVDHNmZ2ZjXdQ62d64ve4i2rsyh6Wdy1cF3uKqz0vLlZ4nAkSACDiMAAm8DkNJAxEBIkAEiAARIAJFEKgO4CyAkZz3J8FyLAGjxzGr0KSLCBQkwF4AVAbwMedFW3aEKncQ84LKSfhckzVt1uVUXb5fBO7vM/iy2nA9bebXR/C7QBAkCe4U2gQ6PVRy5cVcfn4EtuaycawLvKuScfzL48bmWubCjajesnpJzwm8a+4qb391212qPSMARAOoB+CWDZwceYtVgTc/OktV/1HtG63CWlXTaXW8qyeupsEfU45Ij9jXMO/ZSp9rlGbNUsTcDuLixYuIj1+P5s2a6o4lJvCWSpaZPt8qFAp89p/PVEKxUKnVaHkXTlxI5fF5Ebujd9u61xzJ0NPH8jWBtyRWIZ6eY1o/ESACHk6ABF4PTyAtnwgQASJABIiABxF4F0BnAP/woDV7ylJJ4PWUTLl+nUyoWGZWwdsYABO49rp+KRYzlrQyrmAzv64AZFx1q2mC5qOb5/Ve1jvI+BcGi4a5x1QXNl8QWIu78sjKcguLBoUGt/57S/Zom9tYNPyLyyNrLHfX1bl7zqIhS4Oaq8up/rn6HRPjXEUudszaITsaf7Q0FbJPBfynzQDZVdBSZPDmzZu3jR07Nph9MWrGdMz7ci4uXLiA0xdkeCP8DQs0SxcvVU6PnD6Ze8HIKozpKhkBXxN47bEKKRlR73iqpD/HvSN6ioIIuBkBEnjdLCG0HCJABIgAESACXkygDYDtAFhDHLocS4AsGhzL05tGY0LFJO5YvxhAUZ6mnhR3kcKCoclaSMBSYS9hAGuydi/pnlLH10XIY+RbrQUp6C8QB4cGS4xN1nKSc1KVfGVEbryhIth4sTkbALjK2RG4ktdHABYBqAXggSsnNszVRyA2VEx3e9pkLfePrFvjx4xq0HlkZwvB/ODKg8odM3eUxtaioIBvsBQZHj48J1AQKGnaomn95vWblx83dpxB1JWfP4vw8JGFC7yLliqnfzbdXaqwXZ42B07oSwKvTVYhDmTriUNRhbMnZo3W7PUESOD1+hRTgESACBABIkAE3IaAH1dFyASKLLdZlXcshARe78ijo6MwChWfABACWMtVRjKxkO2ZE46e0Inj2V4p9qpAHBIcIgnqUkGokuUEatLz7uTX0Y7CrlxbrAOem6fhoIZiP77fphd7vVgDemhvHb91/9aJW3uz0rL2uLAS+jMAXwGoAiDTiZyLG9rIxz9iXURSp5GdLHyLD644qNwxa4cjBFWLPIx9c6x8ZcxKQ5O3hbMW4r/z/2sQdc+fO43Ro1j/OeCTzz7D/IULTOvPzMzEjM9myOKkcaPNPIKLi4++bp2ALwq8O7jmfezfLqzp34cA2GmZk7RJDC8KbW2GSLiIABFwEQESeF0EmqYhAkSACBABIkAEDAQOAVjiQlHEV7CTwOsrmbYvTqPA+x8AtQHEeqBQYXelmGBAFXnVqAYGMZBdumwNFCszZLk/PSyRdUDz0c3lvZf1No3H7B4Of374/uUfLq/ieNqXlZLdPRPAFwAqsH5hJRvCsU91HddVPnnVZBOXnMwc/DDrB9nRDaWyaBjMCUf7zRq2+a/duDZpxJgRBjH5yqUr2LV5F0TNRfjjt1/w6aefYNP6WNSuVRXnrtxAh65dwINfdsLxhDt5+Xm87r26GzyCk44npUGHKeul620R+h0Ly/NH8yWBl2WrOKsQz89oySOgCueSs6MniYBTCZDA61S8NDgRIAJEgAgQASJQgACr+tABmEVkHEqABF6H4rRrMNsrS+0attCb7Z2PCRUTOYsG1oSvoKepY1blvFHsrRQTVZrTIDm0bxWTNyxbWtamO/nZq26+UoKqZVEfSZ+Tzd5oZvB8NV7JkmTl8S+Os6ZnzPLBFZXQzJM2CkAogFzn4bZ95LbD24qDBcESUS+RkAmoqUmpqQhExOHow3Y3MXtl2CvvCUIES9r1aRek0+pw6fhFdG1QXymsVFH94/4jt/uPGV9/xNiRFnYQ/37r3/kvN66kP5dyP2jd0me/UhJPnsN/l8bcEFSvmb08ZrlJgGZN1+Z+Nle2KWZTiYR+28l45Z2+JvBatQoBcMArs2tfUDY1Q7RvSLqbCBABRxAggdcRFGkMIkAEiAARIAJEwFYCAwGw4+Fhtj5A99lEgARemzA58Kb+fHGIQCARdA8WQqvn5Z3OS8v1V03BZrWzqgPtrmTlomVCxQqzJmsGT1MPESpKUikmqjSrwZnQ/lUCzLOdteGOOnv1zZeLOV5tTTy3LvCuSlYe//L4agBbXHRkmwls0wAwkVPlwJ3siKHsfenw3Jx9x/dVfbzm40DjF3IUOdgwez12zYuEQpGNfy2IV62IkZhEe2a/8EHEB1d7iKrUbdCklSB8WH+LMf8zc7G+cZeu+SPGjbAQ+lctXqX8YuoXpfEIdgQvTxzD1wReY45Kvbc9Mdk2rJkqnG2ARLcQAVcTIIHX1cRpPiJABIgAESACvk2AHS++A6AcV8nr2zTsj76wD5sk8NrPslRPhAwvJ6/63xpmNgBaZP7voSznuyfOqg60t5LVPD62P1gF6pgyaA5WGs5FVYrdBnDWSjyi4LDKB6rMbVjXODGzaMhccuO28sCjYYVU2xYpnluzaPjz8z/vX/nhiistGpigMh0AE641pYHqhs8OnhY7bXfPUT0tlrZj6Q68HFoVb40diJkLv1VdvKnIELURMR9kXsaNjCtBCIrIuHryu0njwhsVFHinzlmKeh066kaOH8n8U00XJ/A6wiPYDTE6dUm+KvA6FaoHD04Vzp6VPHpR4Vn5KvFqSeAtMTp6kAgQASJABIgAESghgb8BjARwvoTP+9xj1QdVFwuCBZIaPWoI9Ro97+Gph2n5/vlTbq+/bawWNQq8b3tZMyF3/VAiqrq4RlLIwHIWDaayYhRKxcKHzqgONAqdFwD8C8BdO5ulefILgIKVYj8AqMpVJfsDaAyAWQLs5X4wiFCPP0IgqhAe3KF8E50OUF/KuZh7MvMQrmu2F1JtW6R4/lyTtYRb924l3tqTlZb1swsroY0WDd74+a1QgfeVCjUwaVR/zPp6nSo17fqN/r061NBqdbxjyRdTdP76KYq7D4MFFWr9Gh+9wFT9m5mZhaXrvsO1B5n6/61eaOKlyFRg7lSyaCjhL1ASeEsIzssfc9ff0V6O3ebwSnryx+YJ6Eb3IuCN/0BwL8K0GiJABIgAESACRKAggW8BMMFpLaGxjYBwlFDeYUkHUdblLPD8eQiqFgT5PLksfUv602rRcqHn+XVfaBgkapav1+t46uu30tR63RQkn3eWXYBtCy/xXYPEQKgE6CUENDwgKQ3AFMBtmiMNrrqoxraQQeUsfFmzYjKVioWPnFEdyLq3M//YbdzLkWoAFgNoYmNXd08WeAtWiv0TQAaASQDYZxkmzuYXaHZmFIV3AGgAYCiAm4U0RLPHBoLdy8a7WgaV0KzBGmu05pWf3/pO7Jv38eqPTXYK2ZnZ2Dh3A378MhKZimx8EvWNKnbJh6avK7Jy8OmXsTLp1l9ad+nUakL7Nm3je4nb87RaHdJu3MXEyRGIXhenuph6NaPPgD5VDU3WEpNS+eBHxETH2O0RXOIfZd7zIAm83pNLisR3CJTm5I/vUPKiSL3yHwhelB8KhQgQASJABIiANxJgwq4MwHJvDM7hMdWoOqHZe9XXP76f6YemgF4H+GfwEOoXqkpZdJWJiSf4LZrklh89zCQ26vLyoPzlD1l+8nln2QU4PEzLAUfLgZUm+wNAwbQ5GbChrOMxVcOEDAr9puqims9sALK0yPz6oSxnh1MsGtiHNJbrg5ygafzzoUJEy4L58WSB1xiLUVxl+/x7AHO4anVW2cp8vVmMxmZnw2vVrzW0dafWvbqGda2u1Wr9ziaczQgICBi9S7qr4EsPT2kYNJdrssaqlr3uMjRZCxZ80y6sXSBrsvZ34t/6LvXq5QkrVVD/fODorWH9OjUYN6ynRZO1RdE/KNdt++ODbp1f+qBchSot//Xee37+/v5o1qwpmEdv5LQomTQmjv3MoCrD0u8YEnhLz5BGIAKuJGDPy0tXrovmciIBEnidCJeGJgJEgAgQASJABKwSOMKJM0ycoqsYAv5NG12t0DmzUbmoiqY7ddla5CzL1mVufNQFQG7I8AHng9q2tPCaVB49ocw7+Kcz7AKcnTMRsCYJeMPC/gCQKIHZZR3Ps2qY/nxxMAJ3BPcIrQA/vUp1Ji81J1AVgXi1o6sDjR/StAA+BnALwE4AEwD8wlkVFJcTbxB4WYyFibFMfGLCLRN+DVe/Uf1ufLH+C5MAn63IxpLIJdf2btjLKnALXp7QMGg2V8HLLy7ZHv71wQDUAPabCbP+W1ZGJo0Z2sPiZ8LC1TtUP/567sGRg9vqXLycik3f7Uebtm2Rk6vUJiWdOqfn8SOio6Md/f3o4XhLvHwSeEuMjh4kAmVCwFNeXpYJHG+dlAReb80sxUUEiAARIAJEwH0JZAOsFhWsSRJdRRMQCfr0PBXU9rwguE8IAhqYbCaRJc3UKxY96grgiXWBN1GZd/CwM+wCnJ2zQgTeVUpgTlnGU1g1zFecuPidk8AU/JDWAkA8gGY22jOwZbmzwGtvdaW5GMsqqj/hLBuYN+/LAOQAjsyNmXum/7j+rCGZ6dqweINmZdTK7lYarXlCw6BZnMBrEZOT9pxbDRs+vL84lK89FLfkA5NFQ6biCWYv3a7r1KEjL/3mXd6kcSMgrFsbFy5dRdzGHapFy6WG0w1uFYhnL4YEXs/OH63eNwl4wstL38yMk6ImgddJYGlYIkAEiAARIAJEwCqB2px3ZXniUzyB0PahE0JfrB5fvVc5Hvz0UFzLgn6wH/xq+UOx7rE6a/FjJmidDBA1ySk3apipuk2nzEPuwT9kao+1aBgrB5abWTRkchYNG4uzaLBXLCw+Cc/uKMtqmPmoElozsNELnYOa1xXq1FqB+uqtzHwBBuFIii0+y+4n8L4oEvMDgyUBdZsLdXodT3svNU2TjylISSwuHnMxdhyACgCOc960TPyuyTx558bMFRcUeOOXxKtXzVjFGhGuLyTxztw/he01W+dk/rvsv2dveezZve5/L6vcfQHAnwX9jSePGyH/7KO3RJs2bUPbFnVx7cZdnLt0Df+dHYm6dWtDocjG0jWbMXs6K3AHFi2XKiOjvi7Ll0HuT9v+FZLAaz8zeoIIlDUBT3h5WdaMvGp+Eni9Kp0UDBEgAkSACBABtyfQh7NnELv9St1ggbXDa8tbL25tEjrVWWr8ve4yMN4fj/+br8uXNzin0fpNwd3T3/Lr1m4S2LwxXw+en+b2A51Gqbmqz8d4XEouTjBzg0gLLqFgk7VTqYBfBFBIcyR+HzGCgiR+gm5CPXQ8fd65NOTzpkD9naNjL6tqmOEB7RqsqTi5d3UjKZ1ShZwfT8hUx/8uTvRmj7idwMtv0kke8uoY097WqZRQJe6Wqf8+YUs8LCYmCDK7BeblfbhSjUp12nRvU65Lvy6VtGqt38WEi/5zpHNMn3VY065F/1l0e//m/UPYS5Gy3vTVB1UXC4IFkho9agj1Gj3v4amHafn++VNur79d2J6N4gReUxVrWcfgiPmHjRj2XlAQ/xuo84M6thWhSpWKSDx5Pl3nhxFS6WbGQrQl5pukMeGDQi5evISY2Dh0alkXeSo1Lqffx7tv/wNCYR0sjd6Il7t2QdPGDRAZ9ZVMGv+drfvIEWH4whgk8PpClilGbyVg64tEb43fZ+IigddnUk2BEgEiQASIABFwCwLvA2gJ4F23WI17L0LUZkWbpBeGvmDhO5m6JhXXE3PBrzsByK8MVdKPMs2V41n+jUQdg7uGBcKPB//K1cEEs7zDe66pL5625jnq3pE/W51tH0pCh8j51eY8Ewt12dA9WipDzk5HizxlVQ0jKjepV5KgQyOLvZDz2zml8scTBX2JrTEricBrG/uS7SSR4LUJSYGN2lnEk3fud2V+4s+2+iwbK6ovMuFTPEQ8dM6WOaYmXJdPXcbu1bv13fp2U2i1Wl7Sb0l55xLO7byZevO9ki3ZsU8JRwnlHZZ0MO3ZfEU+5PPksvQt6YXt2ekAmE2DRaMxx67K9aONGT9CFcrTBvZ7tTO0Wi1Srt/B8CED8Y3kW5l0/XZDgzSjwBsVNRPzPhxkWqQiOwdL1/+B2TOnYfGqb/WKJ+rcBw8eXtYHBERER8eT965j00kCr2N50mhEoCQEnPl7uSTroWfcjAAJvG6WEFoOESACRIAIEAEvJ8CE3VEAXvPyOB0RnlWBN2V1Om7KBoJf7UXDHKrzvynzT/54I7jPiCaBovYW/7bLO3lYozp2wJrnqCPW5y5jiPyqzU/yC33dQizUZsUr9Y+X2ioW2huLqz9kWRV4c389p8zdfcJ4FJ350bYDcAaAP4DGAJjItdfOCt6ixrGXU2H3iwS9xp8MbNw+2PwG1dnflaoTP9tztJ5VVLcHUHGqdGrHsLFhFv60WxZv0cXMitkGIIkTRpMBHHBUEKUYR9RxZcekusPqWuzZy6svKy/Mv1DYnv2cE3gtmJViDe7w6OC3J4/cvfZ//3km2jK7BekOBIdWUE+dtZCd9DgxefwIeeSHU0TyE/sR/noni3UvjTuA1u3F2PT9vitxm3exqu6/3SEwL1wDCbxemFQKyWMIuOL3ssfAoIUWToAEXtodRIAIEAEiQASIgCsJMH/MWwDYUfNHrpzYE+d6zqJBoca1pekIUtfHnZxmyNdXgvq6TJl/cvf94LCRdQNbtPPTPrwHYxVv3snDatWxA0V5jnoiloJrtirwahTxSmQutUcsdGsWQZ2byMuP7/msSlmpwpMfT8jyn1k0zAOgZmbFnB8t+3M+92d7KniLGscRjAwfVPmN2r0Z8tqEusYBDRXnJ3bLNJdstmhgj7KKaqYO1vts7We1+47v62e+wK1LtuZLZ0oZjx1uJvxZF3ijLysvzLtQ2J71RoH335uiv1g57o0wS9F2zTZcvf5AvWrdRoPHOGuylpubHzthgKjxmEFdLT6/LpLuxZEzNy+/UO+FMdHRW6lq1xHfodbHIIHXeWxpZCJQHAFn/14ubn5Xv9Qubj309UIIkMBLW4MIEAEiQASIABFwNYE/ALCqutWuntjT5qs8qLJYIBBIqr1cTcQP5Ptrb2jRZWwXhIaGYt+MBFy70RKae5fztBlnr/Nq1K/vz28UCL8WgF4HPVKg1V97gLSk193Bc9Sp7AtaNGizoHu8zBkWDU4Ngxvc+gepmhWiAl6o8r6gZb1QnVbHU1+9pci/82gBMh6vZMfYuf++5zyutQC+BPARV727FIAeAKvmLuoqbpwTDgDw9IPqi6JfWZM1fu0mTfR6PbQPrl/UqBGBq8ftEemM623X4bUOU7/+6Wv/9Ivp8PP3Q6UalbDi4xWPftv+W1UHrNnhQ1izaJDNk8muBpmh7QAAIABJREFUb7lemEXDVACzAVhU/Tp8YaUb0F4RQLRBMkc+YWQ/i1mXrNmK346cTdlz4A9WhW66Jr7R/Ur8wvdMf5epyMEnCzZeifv+r6alWzY9bQMBEnhtgES3EAEnEHDF7+XClk2Vw05IqDOHJIHXmXRpbCJABIgAESACRMAagX8BGEk2DTZvDlHPWT1PNe3fVFC18TOt6tjKJJw41gl+FWpClbQxV5cVEhTYYC47mm+4dJon0Nxc/kj/+JBbClw2R2/LjazJWqBA4hfc1dhkLRX5/AioPaii78W2Yn5AoMS/TnMhdFp/7d3UDI2OPxEpR4xNt4wVPN+x9AKYaFaha/wAyCpVWTMuVsnKKlc/BHCUa0Rmj8Bb2DilbU5m7YMqm2sCgF3sOL4t6Tbe06BTgwm169We36Fvh6rqfHXw5ZOX/Wq2qQl/gT9Sj6fqb1289VPayTQ2ptGqwp7hnXrvc03WTj9MVQeoI27F3CpM4GYCL/PgDXXqwooe3KqAKxouEocIQiTNezUX6jQ6XtqJtDQdXzclUZpYbJPDN8cMvPXt8qgXjNMmnJJh8eqtmmq163Qu6KMb3r+DWBAcLOnXo41Qq9HyEk5fTdXzAyOi4/fZ81KgDPF59NQk8Hp0+mjxHkyguN/vpf29XBSasq4c9uC0lc3SSeAtG+40KxEgAkSACBABXyZANg32ZV80OHpwUss3WlpU7h1bkYQTiZ3Br1Ifeae26aHqpPev0s/iiLrm7pZ87e11r9grnNm3PLe6294KQrdZPL9RZ3lwj/HPLBiYZUHC93e1qSeZ6Wj5Yip0mYjJ/GjzuMpdFhcTZNifmdBrj0VDUeOUlpdDP6j2Gt9L/n70+yZmOYoc7Fy1E70+6wWlQomds3bKjscf320mhJd2/c543tY960yBt8g1dB/eXRwaHCrp3KezQViVJ8rTtDztlD3SPQYBt9PYTvJxq8aZ8sDY74radeXEphPFeuKGD3pVLAgJlrRt2bjp1Wu3Art2aK0Hj5dzLOlcio6vnSKV7rImEtvKzBn58tUxSeD11cyXTdz0PW7J3Zm/lwvLcFlWDpfNrvOCWUng9YIkUghEgAgQASJABDyQANk02JG0lqNaXhm8crDpaDITUA7MOYcM7RjDKIUJvOq725S622u8xofWDmSedqtI0GNSUkCjDhYiPtdAbwOAZZzAW1RlLfOj7WDWZK0hAGNTMXsE3qLGcQRXR31QFX0U+1FSj/AeFsx2r9qNqh2ron6H+ji47KBm95zdzJaCebkyBnZVCNsRrCvEiM+4Ct5ydqyryFtFg0Ri/1B/SaNejYR6jZ6XkZSRpod+SvL6ZCUAZvNhaFjWf3x/+bS100wC7hPFE0TPiJb9HPczs5MQTVw3Man9iPYWefhd8ru+YnbFnEd3Ht3IuJYx4+yfZ3daW0z4oO7ikJDyksCgoFZrv5lp+myqUGTj0znLZNINuwqzrHAFc0eh9oZxSOD1hiy6fwxkCWA9R87+vWxtVoe+kHX/recdKySB1zvySFEQASJABIgAEfA0AmTTYEfGXmj/woSqbarG1+9en6d5osP102rczmwJlaYyICiPvKTNufqsYAQ2mGsSWXSabGhurZHpH+0tTCCxYwV0aykJFCdGiQQ9Jp4KaNRRYD6P6twhVf6pn1gFahwAcREVusbH2DwNAFwt0FTMHoHXfCyTyFfK+M0fd9QHVdGHMR+e6jmqpwWz3St3o1rnaqjXvh4OLj2o2T13dzfOe5hZVTj6KKsrxYhIzoPXYQJv29Ft5UNWDjEJt3mKPOyftV/l39VfqdfqeY9PPU57dPbRgo8/+fjb3qN6Wwi425ZtU66evvpVAE+sCbyHVx9Gv1f6oW7juoidF6vNU+Wd1/A0U36R/mJekSuaGN73x2n/N6Gx/OothA/tY7HNFq3aqIycvZTNYRLmmU1DSHCwJIyzaTiafDlNx8MU6ebfi7WDcOAe9sWhSOD1xay7PmayBCiaeXH/lnB0xhz1QtbR66LxCiFAAi9tDSJABIgAESACRKAsCJBNg53Ua4fXljf4ZwPRrd+e4NYBLfwbCAGdDuprd5Tq1JsZyNLm8Sp2hH/5TkI9tDxdzsVUvRIRyN1N/pR2snbg7eYCYD0AdQAcArC34Bz+DTukhfScVN/49zpm0XDih1Tt1RPs3j0Aggut0K3eVswXlJf4VW8thF7L0zy6kqbLxxTcNoleJRF4HYjB6lCFfVC1+QNsrwm98t5f/X6QcfSczBzslDy1aMjNzMXO6TtTErYkMM9io1WFo2NypRjhaIFXNHzN8KRWb7SytH6JPoa8l/JQ6aVKUGepcfaTs1ffGfNO7ecE3qXblKtnrDacDug0rpN83Eozi4ZMJRLXJeLjqI8NvL9b+R3qtqyLwzsOy/bF7WsdHh4uDhIESUQiUf36lVTl24oawbrAu0EZOXuZxQmEySPF8riv3zWJ0orsHHz63y0y6bY/6EWWo3e35Xgk8DqXL41efLNQZ53AIPaFE3DUC1li7CICJPC6CDRNQwSIABEgAkSACDxHgNk0bAawltgUT6DyoMpigUAgyXpYqWVQ72deu+rrt6H8PSFPcyWdHcd/u5AKzuInoDucQYAJgMxag1XUngUwFkBFAIufE3lfbCv25/F28Ou1DmQirfbutVSNUvkRbpzuxfnoGtf3nADqJxTLg9u/88y/Nz8Havk2mea6SfRyR4G3IG97q2FFk7+enPww42FQo5caGca6mHgR1dtUR4AgANdOXtPLfpFJ7qfev2lmVeHIHLvan9B1Am+7PFRqW8nAKiU6RSlMFd6eIZ3BLD8MV3ZmNqKjomV74vYYRFVjk7VmPZvV4+l55fNu5/HemPAGatepbbh/+8rtaNatGc7/dV4pnSF9deKbE+Ni42JFFy5cwN/HdyN8cE9EfRWLeVH/Z8pPZmY2IplFw0YLiwbRlqX/Shoz+GULUXrRuj3KyK+2WFT6OjLRNJaBAAm8tBGcTYAsAZxNuOTj2/ziteRT0JOOIEACryMo0hhEgAgQASJABIhASQgcAPADgDUledhHnxGFhL9+UtC2WXB+RhZUf90GL6AZ9Pn50Ny/qtc/fvUJNBV0QFIagCnAejq2XHYbxfhh9SXOIuA3AEzwZfue5eefVpbWHAAre5QDuAuAiWrxAJhIWdglCuzwXlJA3W4Wolf+lb1K9YWtRtHLEwRe9nMgH8D7ANhnFMaK/Zk1ibN2iT6I+SBJHC4OWfvBWgx6fxBqN6mNjEsZyMvJwwHpgSt/bvqz2CZfpdgerhYjHC3wou3YtvIhy59ZNCgzlfhzzZ+o8WENExYm8Gr2aD5oKGr4gbHJ2oUTF1L1fH3E7ujnTgeIXh748u4F2xc8Vdw5MZhV8L78xss4uPGgaseyHZM2bNoQN2bsGMN+nR35f5gfOR4Xr6Rj0w+/ok3LpshRKrVJyRfO6YMQER29w/wEQlECryO9xknMeP4bgwTeUvywoEdtJkCWADajohuJwPMESOClXUEEiAARIAJEgAiUBQFm0XAHAFMS7pfFAjx0TibwJgnaNgvJ2vw3Amq9DV3ODQB+QGAlqC/th+4+q4KrznQxGbCBji2XXaKZSNSXE2eZcPsaACbyZgFgdg1bi2j6ZY/AZF3gvbxHqb64zSh6Mf9ZdrGGY251serPAP+A2Ca9mtQGD5orf1xRZpzM2PUw9eF7AD4qqjlaz/E95f9e/W/Rzb9v4vC2w6jXqh5UuSrt1VNXz/ED+BH7ovc5257ElWLEpwDmAHCYB2/BJmtpJ9KCav1fLUHACwGGPZKvyMeleZdkN7beMP4cKXZfdh/eXRwaHCpp/2p7UUBggH+aPA2B2kC079jekJuTx09eFncSN3znnXcM1hqXLpzDlri1aN6gBnRaTfaeg8cyUm7dnpGcfNlqU7bJI1+Rx339T1O1eqYiB5Ffb5ZJt/1Z6p91r4a/Kg4JDJF06dNFqNVqeecSz6VBjym7pLvoRRlV8LrVz00vXoyrLQGK/ZnmxawpNC8kQAKvFyaVQiICRIAIEAEi4AEE3gUQDqC3B6zVrZYY2E4kD36lgyjnVz/48W/CX1jF4MWruZMDbXZ56B9XhF4VBOSEqKD7HxP4yLeu7DLIqlKZJQOzZojiBF/mwZsJwGFNv/hCsTyogEWDSr5VprtuEr3ctoK33dh28vCV4SbBTqlQYvdnu++d/f4sewn0YVGcOgzvIA4VhEra9m4r1Gl1vJN7T956cOPBjJTkFKvioBO2gSvFCIcLvGY8DCJH9UHVqwcKAiXVe1QXGpqsJT9O1QRqIm7F3LJbKK8rqjuhdr3aM5vUa9L46xVf+xnnUigUmP/ZfNV66XqTd3JmZiZGjhh5/c/f/2RV7fuLyhNrsiYIDpb045qsJZy+mqrnB0ZEx5dezB84YaB81rpZpr2YrcjGiukrZD/G/lhq8dgJe8/VQ1IFr6uJ+/Z8zhZe7bUE8u1sUPQeQ4AEXo9JFS2UCBABIkAEiIBXEegAgIkwzF80xasic3YwooZivlYXi4AXmpQb+KzrvC4vD8rfjkCf+xYQUAfam9/q9dln3wQub3D2kmj8QgkwAZAJc6zMmu13ZrnQjrNgKMx6wH6c1duK/QTlJXyuyZru0dVUjdovArcOGYU5dxV4RaPXjk5qO6Kthb3EX6v+Uu6btW87Z2VRqEUDgJ7cPdeZQAngb/vhOeQJZ4sRbJEOt2goInJHxSNasWHFyeFjhrMGgaZr9eLVqsTfEjMmTZpUNf1OOv9Q8iH/xq821uh1et3VxKtp/v7+U36XmhoEFrZMR63ROL7oy2+/TOo7uq/FXty0dJNy+efLyd+XKngd8oOCBnEbAq5skOk2QdNCvJ8ACbzen2OKkAgQASJABIiAuxIYAGAFgC4AHrjrIt10XaKQQcPPB7ZsZaqMY+vMSzgOzY2R8AsRQXNvK3T3/r4N/Pq00xFdZUWAibz9C/jqsoZ4zIvX0VdhopdHCbyHlx/O3z93vxTAbiucRoheEkU0aNmgT9c+XfkarYYnPy5XB/AD/rFlzZaNjgbqRuM5s4LXWWGKVm5YmTRszDAL0TR6cbRy3rR57HRBbrfR3X6MWBPBGhEarlxFLr6f+b3scPxhV1fNWhV4Ny7dqFzx+QpH+vs6i7Wzx6UKXmcTpvFdRcDVDTJdFRfNQwQMDQzoIgJEgAgQASJABIhAWRF4E8AHAMQAlGW1CA+clwm8pwJbthKYrz0vIRHq1JfhJ2gMrSIRuntPAMQt5Rp3eWCYXrVkR1cc2gPHXQVePGfRkKnEnpl7riRvTm5aSIDzBk0YNG3mupn+xq+zo/Srpq9S7YzdafH9YA8gD7jXlRW8DsMx6s1R8iXSJSbbA0WmAvOmzZNtidnCBFzR29K3k7qM7GIhAO9fsV/5/czvXV41O2DiAPnstbOfWTRkZmPFDLJo4DYDCbwO+66ggcqYgKsbZJZxuDS9LxEggdeXsk2xEgEiQASIABFwTwLsCHZHAEO4Y9buuUo3W1VAq7by0IFDDGKE9sF95N95DPWZe/Cv2BHQa6F5dBn6h4310Cxl/95jNg2T3CwEWo7rCLitwFu3U90JVetXndm0T9MazPf1etL1VP8g/4jj0cet+b6y/T5p3rfzpoaNDjPRS7uYhj0b9mDDNxveAvCt67C6dCYm8LIma6EunbWUkw0KHyQODgqW9OjbQ6jRaHinE0+nBvACImKiY1h+rQu8y/crv5/1vbFq1mUvRliTteDAYEnXPl0NTdZkJ2SpPD9exI7oHXZ7EJcSmzs+TgKvO2aF1lRSAq5skFnSNdJzRMBuAiTw2o2MHiACRIAIEAEiQAScQMAoykx2wtjeOWRTkZiXH/wtL6d2A/A6+un9TkAgijDFqlPnQP33JpXu3v6vAcxiDesBsMYiF7wTCEVVBAF3FHgLNrl5mbOxWFtEHBYC75WLV7B101ZUalkJqlwVrh69mh4YGjgiUZp4ygt3g0cKvGZ5sCrUdh/XXf6W5C1T1WxOZg52zNohq6qs+l6wIFjyWt/XhFqNlnfi+Ik0no43RSqVuiK3LhOVPWifksDrQcmipRZLwJUNMotdDN1ABBxFgAReR5GkcYgAESACRIAIEIHSEGDHrVn39KNclVppxvKdZ0OHyPnV5oj0+anwq5wAv/JCAH7wC61jYKC+tlOvSU2eDzR9E3hFCOj0wFkZ4PcWsN4VQonv5MK9I3VHgbekTW7mD54weGrUuij/uVFzIZ7O3F2eXkqFEvtm75Od3HDS1f6trsg+E3jZaQcLOwNXTOzMOdoObysOEYRIWr7WUqjT6ngpJ1JSAwIDImooa2yMjo1+Zu2gUCAqMkq2Pma9N+bWmYgdNTYJvI4iSeO4EwF6meNO2aC1lJoACbylRkgDEAEiQASIABEgAg4iwI4eHwawHMB6B43pzcOI/KrNP+kX+nqwVvMb+BV2gl9PCOj10Nx7Ar9yA6C5eQra1OtqYEvAMxAKVtB7FdjcxJvhUGwWBIoSeMviA25pmtwMF70kertanWphdYbW4bceYan3/bXqL+W+Wftc7t/qgv32Gffyy6sEXjNu5vtQFLMxJil8bLhFrMsXL1dGfRbljbl1wfYp9RQk8JYaIQ1ABIgAEXAuARJ4ncuXRicCRIAIEAEiQATsI1ANQCKA9wHste9Rn7vbJPAiOArlBnQxAdDlKaE8mgzN3crQ3+nFOTOY81kGYB6zbfjS56j5ZsDWBN6CFgmNATCvUVd83zmiyc3gUdGjvn8p/KVA85T+tfIv5b7Z+4z+rd6UbSbwsgreYG8KqpBYrAu8i5Yro6ZGeWNuPSGlJPB6QpZojUSACPg0ARJ4fTr9FDwRIAJEgAgQAbckwISm3wAMA5Dslit0l0WFDpH7V5gkCmr7PQJFLSxWlXfiGPLOdQKy6loTeHXAPD8AXwCY7S7h0DqcRsCawFtSiwRHLdKWJjeDmdMIZ99iPq+h2rPd2HY/hK8MNx3jV2YqsW+O11o0TOUEXoGjEuDO44yfPF6+Oma1KbeZmZmImholi5fGk0VD2SSOBN6y4U6zEgHj6QZmZaYF8DchIQKFESCBl/YGESACRIAIEAEi4I4E2gPYBeA1AFfdcYFusSZ+HzH4qi0hr9aqGyhqVUDgTUTe+XBAsT8fWGlW5ZjJNN2/gc0nAEzkKjYHukU8tAhnESgo8JbGIsFRa/wAAHsr8SsA9sG1IfdC50CfYX3eq16++pK+ffsGaXVa/HXkL9UTvydvn795/lpgSKCkwasNhDqdjpdxLOOen8aP17h342p6rZ53Pel6qn+Qf8Tx6OOsEtmTLyZs1wbwh9mH+WmcwBvkyYHZuvbh4cPFAoFA0rxF8/p6vZ5348aNKwEIiIiOjvb03NqKwN3uI4HX3TJC6/F2AsZTNuylHvv9qAKQDiDbhadtjIzLwsrJ2/PrlPhI4HUKVhqUCBABIkAEiAARcACBAQBWAGDeAw8cMJ7XDhHQou2V0NffYJXPhotZNOQeStRprldJQZ7sPtCsGdAvCNBrgaR04M9jwLX3AEwHwCopbwBoxvpUeS0k3w6sMIF3B4AoQ2e+p8f/P+QaHZ50Fi7RIJHYP9Rf0qhXI6Feo+ddT7h+69G1RzPSj6TvNM45dtJYVfy38aaXEgqFAp98+okq+UlyyqAVg0xVnXmKPPw29zfZuY3nRntDZVPNZjWjajetHdm6b+tgvV6vu3j4ojIlIeXI44zHqwG05XJkYUnhrDyV9bj9w/uLg4OCJd37dK+n1Wh5Z06cSeHpeFM2SzdTc8iySQ4JvGXDnWb1XQLGUzash4IGAPs/O9HC/p/P/T5wNp2ytHJydmxeOT4JvF6ZVgqKCBABIkAEiIDXEHgTAKv0E5P4WEROm4rEAf4BEv6LjRpAp+Frbt64q76bIcXD+1kAXgJQCUAagDOcmBcGND8NtH0TeKUhoAwF/tIBTwYBv+3zmt1DgRgJWLNosMUiweEE245uKx+ycoiFSHtw7kHZmQ1njEfvB6/ftH73uLHjLOZetHARtpzbkj/gmwEWAmeCJEH5x5w/vKLxVofhHe69Hft2dWPguYpcbPpkU86pH04t5D7YMxHerGGiXenxqAqsERNHyL+K+cq0T7IV2fhq2ley7THbyaLBrrQ77GYSeB2GkgYiAsUSMJ6yucA11zzPnXTpzP35ZQDs9zo7ieXMq6ytnJwZm1eOTQKvV6aVgiICRIAIEAEi4FUEmKjREcAQrkrPq4JzcDDsQwFrUMeqc9nFhK++AF5AUINTvJD6H/tX7lRDr1MHaNNv+kG/ykwsUgD4WA/8xLqy/engddFwZUvAmsA7HEAHTvS3sEhwwlJNHoLD1wxPavVGqxDzOY5Jjil/nf2rUaS1KvAuXLgQW89vVQ9YMsBC4ExYmaD844s/vKHx1uC31rz1fZdRXSwE7APLDmh2ztn5HQDmrfIOAL5d+elSWSwIDZIEtasqhE7Hy7+kSFNq86fglwfuXAkr+ib+m6RBYwZZ7BPpEqny62lfe4WYb1cO3eNmEnjdIw+0Ct8gYBR4LwKYCYD9XweACbvsz92dfdoGgDtYOflGth0YJQm8DoRJQxEBIkAEiAARIAJOI/AtN/Jkp83gPQM3BzDBTLj7J/Pa5VUN+yWwYaShIk6nTIf6gh7QMY3P/FqmB1jBBv4NgB0Lp8s7CFgTeI2Rlbays6jnCx7vfHl49PB3Wo1oZdEo7NiqY8pf5/xqEmnHvjk2Lz4u3uQ1yxps/SfyP6rk3OSUQcueWTQoFUr8Pvd3ZtHgDVWdVgXeX5b9kv/DnB+YwMuq8dn3MhPjbb4EvWvJK3/c0lQJq8tRQxFzRZb3y213ZlaUwOsNYr7N+XOjG0ngdaNk0FJ8goDxlA37fZkHgL3wYv83/pkVPzjzMgq8LrdycmZQ3j42CbzenmGKjwgQASJABIiA9xBg1gEJLvId8wZqRuGN/XvvY/86/5jsV7l7ICsC0avuQJNS04rAu0oJzLnM+X2u5KqBvYGFr8dQlMBbUja2ePM9d7xTNFz09oi1Iww2BPf/vo/8nHwkb0iWndlosmgAa7JWtXzVb/r37R/ImqwdPXZUqeKrIk6mn8wwb7J2M+lmqp6vjzgbc9YrGm91GN7h/tuxb1czJiQnMwebP96cc2qXwaKBVW+xD/TML9nWS1QpslVScM+aFpWw2T+kK5/EXnXrStgRb46Qf7XumUVDVmYWvvr8K9l3Md8VJUyX9mWFrVx98T4SeH0x6xRzWRIwnrJhpzpYjwXWI+E697IvGcABFyyuTKycXBCX105BAq/XppYCIwJEgAgQASLgdQRCua7yrLI01uuic1ZA/FfFPEFQrN6/RhNo7sMvpCvA40GXIwNypwL6etzM7AT4XBmwkQkorGJwJIBtAMY4a2k0rssIHOVmYsc6HXUV58333PHO6oOq/y7gCXYFhgZXydKoePpmwdCqNbr8i08u5+iUE7BHUdA2YDDnPbu/wKK9Usir2bzm9BcavzCjdVhrgR567aXDl/IvH718PetO1mYA7HPbF9z/bc2hdYF3xzXlk7gUt66EZU3WAvmBsT369aip0+r0p0+cTg3gBUTER8c/J+aHD3pVHBISLAl7tYtQq9PyjiadT9MBU6Trd7mzDYWtOXSX+0jgdZdM0Dp8jYDJ4qgMmom60srJ1/LqlHhJ4HUKVhqUCBABIkAEiAARcBIBVt2WyFWW7nXSHN41bPWeaYG1A+oHNGInuwOQf00LXc4/AFUV6O6t0Otz+ysADQ84lQokbgYusIZsrBnbeADDADBBpb13QfG5aBxdwWuLN99zxzuFo4SjOizpIDo6KxkB44WmJOieaJC1Nk2Wu+eeO9sGuGrTMOG8IeeDzbywJ3Id09nnttlckzXWUd2m6zmLhidqKGIvy/J+ueO2rM0F2/SM2/zk85czKlepOKEwwXby6AHyuBUzTTYUCkU2Pp27Qibd+JPbxmhT8tzrJhJ43SsftBoi4EoCXvlS1ZUAXTUXCbyuIk3zEAEiQASIABEgAo4iwI6qHQIwygUdhB215rIaRxTQppOswrgupn/z6ZQq5PyUDr1iHjSZG1T6hysmATgL4G88NeBVc0fB2TOM82sATgLoVFZB0LylJuAsgbc4bz7z452iDss6nKnYumLA2T9vIahHVYugsrdnKLPXpJfWNsDTP4QWJZy3BDCF819U2bwjulQWB4UGSQSmJmtZqUrkR2Dffbe1tbBTsBVtiZ6bNOaNvhY2FIskm5SRc1aWdj/ZjNkHbiSB1weSTCESASLg2QRI4PXs/NHqiQARIAJEgAj4KoEPOeFxqK8CsDHuwaGj+u8WtGea+LMr94/zyD//JnTKM0r9o+XGo9qFiUtbAYzmBOAWAPQ2zk23uQ8BRwu8LDJbvPnMj3fW67Csw4KKrSsGWhN4s7ZnKJ+sSS+RbcCr4a+KQwJDJF36dBFqtVreucRzadBjyi6pxx3RL6qpTRsA/wDArGpyS7C13F38Nh1DtlOwtS7wrtykjPxiZYn2UwnY+sIjJPD6QpYpRiJABDyaAAm8Hp0+WjwRIAJEgAgQAZ8l0IHz463INR/yWRDFBC4KHdX3vKB9U4vGTLl/nEPe2THQZ/8iw5NdxmPMRYlLrGsz+4B/k2v2YXsFIWXGHQg4Q+C1x5vPIN4JRwl/eGrRcBoB4+uauOiy1VCsTruiPHCfee6ySnK7roETBspnrZtlOqKfrcjGiukrZD/G/uiJR/QLE84DAMwAwH7mZdkFyI1vDg8PF4cIgiRhfcOEWo2Gd/jIsVudW9Zq+M6EQUHmy15UhGA7eewAedyyZxYNmYpsRM5dJZNu9Mj8u2u22L5kF9uDdBEBIkAEiIAbEiCB1w2TQksiAkSACBABIkAEbCLAuoL14jxibXqAu6kdACYGbbLnIU+9N/ClFqnlx/RuYFw/s2g1E5ejAAAgAElEQVR4suusTpMmPKtXIgLqHeZHtYuqyuwHgPkePwDwIgASeT1nUzhD4DVGb3NlaPVB1cWCYIEkpEX5+ndkj0N5TUP10OrzVWezFMorWUuQpmIdwlm5OduTtnpsi7789sukvqMtj+hvWrpJufzz5Z54RL8w4ZwJu6zpYRUAjz1n6xW90slvTpTHxcaY+ecq8Omnn6rWffWuSeAtTrBlnr2CkGBJP67JWkKSPFXP50VEx1j8bPMWZGUVBwm8ZUWe5iUCRIAI2EiABF4bQdFtRIAIEAEiQASIgNsR2AXgNwDL7VhZKwD/B+CfAK4CYP6zx+14vjMA1uAo2Y5nyvZWUUNxoCBAEtjkxXrQ6nj5125n5D/OnI6UW4xfwesDAMyG4VcArCsba/bEYj3A3dgNwGEAOQCaArhXtsHR7DYScKbAa+MSLG4z7wr+PoA7Zr7P0VxTMfb3tlxWBd6NSzcqV3y+wt4j+jaL1bYsrJT3WFuLjvPhjS3l2O7yuGjLxvikMWPHWPrnLl6sOrj3h4xJowZW1eq0PDsEW3fKn7swdtQ6SOB1FEkahwgQASLgJAIk8DoJLA1LBIgAESACRIAIOJ2AFEASgDU2ztQewHcAKnP/sceYQNzb7PlgrnkbayomLzBuee7vnnAVwOM58fOijfOX9W1FiR/NAUwAcIYTdpmQywTgP6wsmonkjI+W45Be1oHR/MUScDeB17hgk+9zoDAwtlLbSgOqh1UP0uZrgxQnFdfVAvX4B+sfnCouugETB8hnr539zKIhMxtLpy298vP6n221fBgBgFX2G/e/vVXExS2xtF83fu+eByAB8FFpB3ST560LvIuWKCOnTmPiPPMaZj9n7LbtcJP4vGkZJPB6UzYpFiJABLySAAm8XplWCooIEAEiQASIgE8QYMe43+bExuIC7ghgC4CRAO4CWAuAiT/sqgGgJoD3uIpeVtlbAcAbAM6aDcyEZCYAd+EsCpgvLfvQG1Xc5B7w9XkF4mDHwZmINLeQtdfnxG5W5cuE8wseEKMvL9HdBd4dNYbUuNNqZSv2vWi41FlqXJ13VXZ76+1ifXRZk7XgwGBJ1z5dhWq1OuDUn6eyL5+9vCRFlmKr5QPb/2qzKmL25/wi9r+r9lJB4ZnZyjDriiGuWkAJ57G5knby5DflcTHrTOJ8ZmYmIqd+LpNKY4rNewnXRo+VjAA1WSsZN3rKvQnY/LPKvcOg1RGBpwRI4KWdQASIABEgAkSACHgqASUnuNqyfiZAzuYqeI33jwIwB0AdTtBl1bzMioBVjDHRchiARQD0AFj1LhOHmejAqlqZIMz+/lsvEHh7AmD//VkAJIuXiUn7CgHMGLDKulAAYgCJtiSC7ikTAu4q8DIY7CVJhZYrWv6j5tCaFkf109ekK1Pmp5j76Bb3YZx9vaDlQ3FiramKGMAqzoLlQ+4FB+N2okwy9nTSgsIz871mL7bYSya3u8KH9xeHBAdLwl4TC7VaLe/oidNpOh5vilS6udAqbNZkTSAIkvTrGybUqNX+R48dz/DnB4yPjo429wZ3RKzF7R1HzOHNY5DA683Z9b3Y3P3Uhu9lhCJ2CAESeB2CkQYhAkSACBABIkAEXEyAeeGuA/A/TpBhzYcKu8IBrABQy+wGdhx7KIDuAPpwf38NAKv4Y8Itu9i/k1gzMVatyi4mdN4C8LKZRQOr9vV0YZMJaOw4tDWBdw+A/UWwZZW+VwBUBfA6gF9cvA9oOtsIuLPAy5qK9RctE71Za3gtU2MtFlZ6dLoyZUFKj9qDagsCgwMltXvUFuq0Ot69k/fSNP6aKdfXXy8oHJqLtezlDXtZ82UxYi175h9c08BGAPy4yn32vc9+xjA7krK4rMXyOQAW83/KQHguViCdPG6EPC76K7OGadn4NOormXT99iKrccP7dxAr1frYVzq3qlWrWkXd0eRLaTq9Zop08+/F2nMUl5jw4X3EIYJQSdhr3Z+Kzomn03T++ilS6XelHru4ub3s6yTwellCfTwcdz214eNpofBLS4AE3tISpOeJABEgAkSACBCBsiDA7BSYFyUTZVnV3yUA/7Lim8vWxqpL47hFTuTuYf66MZyHbyr3fFFxMI9a1nCMNSBjTdmYYOZNV0GLhkoAWBVjYRYN5rHzATCGdQEwMX2HN4HxkljcWeA1IK45ouaVlt+0ZN63hkutUOPK/CuyO1vvtK4/qr682zfdTMJhviIfp788LUvdklpQODSKomwPMusUJtayPcz28tEixFr2NVYd+xr3Ysf4515lmH9rsURyPsHMPqW0wnOxgi2LnVXYBgbwY/v371dTp9Xqjx5PTNPpdFOkUqm5QMrGarAl5pvtY8IHWTZMWy5VRkZ9bV6F/RzSyeG95HGL3n8mDGfl4NP562XSrYdKbdMwedwweZxkgaXoPHORTBr/XanHLsO9URZTk8BbFtRpTmcQKMmLQGesg8YkAg4nQAKvw5HSgESACBABIkAEiIALCLAmYExwZZ6UzC/3C07EWcYJO6wRWsGLNQ1j1aisepdV6b7rgnV6yhQFm6wxtvEAbtoYAPs3JRPZmwKYwonnNj5Kt7mAgLsJvM+Ji5UHVRYHCYIkVV+paqjSzUrOSs0Pyo+4H3Nf1W1Vt6T6w+pbCIcXV19Unpl3xppwyCwf8rjKXYaWCVPsz4W9rGBrmcx57rL9y342sGZrrHKfvQRyhUVDYWJrwViYCH0OQKeS7hmjX3Hn3p0NFa3nE8+n8cCbsku667mK1kHhg8RVQyof+jY2xlRZrVAo8GnkNJk0xuCRa37Mud7GdYsWjB89NNB8bYueCrzshEBhgrRoy/KPksYM7WEpDK/ZpYxcEF+kMGwDA9EW6cKkMSMHWoz9adRC1eKVcexlH2u6SZdtBEjgtY0T3eX+BEr6ItD9I6MV+jwBEnh9fgsQACJABIgAESACXkOA/aM9mhMZ2RFmJv6aX0y0YX/3fwBaArAmAnsNjBIGYlNVXxFjJ3MC+qcAFpdwDfSY4wm4i8Bri+9hwT0oKkLgtSYcMsuHDpxIy5oAspcVbF8yf21rl/mH/eXcDczHt7iqX0dkycjjAVc5zIRI5j3LvK/ZVTAW5vnNPMCZHUqJrgETBshnrJ1hqmjNVmRj1fRVsp/ifnquorXP631uTh43sfb4cWMt5lq0eIky8rNpTHxlzd5MzelGvzHw3tZvl1Yz3pyZmYVIZtFQdLVsUQJvUcKwLfFbCLwXL1/Dph8OoVnzVtDpdNnHEk6kWKlGtmVcX7yHBF5fzLr3xmzvi0DvJUGReRUBEni9Kp0UDBEgAkSACBABIgBgAtccjTUAM7dtYE3ZBnEiMAM13kXVeb6WFNasjh1tZ2I7s9Kgq+wJuIvAa7fvYdvhbcW5AbmHOn7T0VRFqlKocObLM9YsGsxJ2/Oyokw+7PvV8fs2uG1w/5CwkCBowMs9kpunPK38UXdd90+zQAz2BwCY33cCgO8BvF3CLSWa8+2cpLBRYRYVrZuXblaumr7qLTNRnHkX+78x+g3ZmOEjeeHhrN/is2vhwsWqz6Z9PgmAjluPwe84fHj/3wG/7YP79yqvh16bcOJ0qj4gICI6Or7IhmkFLRoyFTmIXOB4i4aor6SYN/8rUyAFqpFLiNRnHiOB12dS7ROB2vsi0CegUJCeT4AEXs/PIUVABIgAESACRIAIPE+goG3DTwAWAmjP3RoL4DaAGQTPoQSMFYlM4GXN6FgDOmafYaxIdOhkNJjNBMpC4H2uEpdrTsgESlsboKH7uO7ysA/DRHu37EVIixDotDrcS7inVAYou6fHpBcpHNpM5/lK2eKqfu0YutBbRaFDQw/UWlKLeVcbLm22Fvfn3L+dsytnGAAhVw3PTh6wSmTmT8yarLGGkhElXIBoVuys5H5j+pnE8isXryBmeYz+xS4vKvU6fdDjS495HZp2yL2UfOmeuKu44d3rt7HgS9an7umVmZmJDz76JGPDho39uHxa8ztmP1vPAmAv2Yq9WJM1Qblykn6vtBNqNVpewunLqXo/v4jo+H2lzi9rsiYQhEpEzRrWr9f4pfJjxxZajewKK45iWbjxDSTwunFyaGklJmDPi8AST0IPEgFXESCB11WkaR4iQASIABEgAkSgLAgYbRteAbCBO6YtAzCKWwwJvI7NinmF5lqu0vA8gDaOnYZGs5OAKwVeazYMDwHcABDMNeGztQGa6F3pu0ndwrsZKk5vXroJP38/nN53Wrlt5rbS+rNaQ+jKD/uDayyp8V35oeVNYitb0OM1j9WP/veI+VgzP2CT/QEA9r3FmqttB8CqbUt0vTbytXtfxn9Z3fjw/BnzETYzzDSWUqHE6bWnMeuTWVj2xTL9u/98l/f95u/Qrk1baHVaHE9I1O/ds29aSkrKjwBYFa+53/E67s/M4qIklzP5D968MX7b2LFj2B40XYsWLVFGTp1WWiuIksTqac+QwOtpGaP1EgEi4HMESOD1uZRTwESACBABIkAEfJLAIgDMl5ddzDqACU7sYkITXY4hYK0zdTkAnwE4zlX0OmYmGsVeAq4UeNdwDcuYyMfO9jNRkjXr+4Gz7GBCL2twxa5iG6CZC7zGoPcu38sEXk8X5UTVF1c/U2FYhQDzZD5a80jz+H+PmX2Mhf0B1zSO+YYzD15mNVOSS1SvRb0RLdq1CO/Qs0OTOxl3/PLr5vPbh7f3Mx/sSPQRTOwxEQmHE9C3V1907NwRly5cwqW/L+H7Xd/rO/fprNBpdLyTh08+Sv4r+bdQQWh66zatp/Tu17sG9NCcTDx5lafjTZFKpc81bivJoh31zOTJb8rjYtaZ/IdZNXLk1M9lUqmhYRxdRRMggZd2CBEgAkTAzQmQwOvmCaLlEQEiQASIABEgAg4hsAqAhrMKYFW7CzihtwUA5s1Ll+0ECquyK6wz9W4AgwEwsaej7dPQnQ4kYIvAW9rqSVa5y0pBmQiZBOAdAC8C2A8ghRP5WfO9GgBWcLYDxVohiMeL5W9L3jaJcjmZOdg6c6vscPxhjxflQoeGXq+1pBazYjBcWoXBouF+zu6czQByOQsZ82rnLABHAAwo4d4o2FCuysR1E4e1H9HewpP3r9V/4c1eb+Ln7T/j+rXrGD1mNLRaLQ78dgDTV003Tc0atC39fKksMD8weN36dY2MX2DetlGRUbL1MevdKkfh4eFigSBI0q9vmFCr0fASEk+k6sGLiI6OLrUVRAnz4UmPkcDrSdmitRIBIuCTBEjg9cm0U9BEgAgQASJABHyOAPOAjePEkcsAynNHndMATPU5GiUL2NrReyaMmPvrFtas6gGAlQAY++YA9CVbAj1VQgJFCby25NWWaVnlbiiAXfx+/LuBusADIb1DAnn+vCe5f+b65Z7O/UV/U2+s6L1lq0cra7JWXlBe0rJ3SyGrGk1JSkn1C/CLOBR9yONFOX5/vlgQLJAIugqa8XQ8veq86oKSr4xQx6sZJ2Yrc5Cr3GX8mcD2fwCYNQJrJFnSy+J7tN2IdpmT1k2qaBxMmanE0WVH4e/nj5AmIQgICMCjvx+hRbMWqBZSDX1H9LWYd/0361XlVOX0U2dOFZh/Yfni5cqoz6KYjQYT/FnTNpv8eEsalJ3PmTeuc6d12RmGS28ngdeluGkyIkAEiID9BEjgtZ8ZPUEEiAARIAJEgAh4HoELAN7kKguzATThQrgEQAyA+fLSVTQBc39d9m9I9ud8AHPNHiuqMzU7ds58kNlxfdYwSkXAXUagKIHXlrwWtVAmEDPVj31fseZaU0P6h1R8YdULgcaHDM3DZt+/l/NjTk0AHwI4CuCkndGXtsLYzulcdjuLi/HbB4B1AGNiKOtqFgOAfZ+xFyisyRqrdo7k7mPfSyW9LL5H2w9rv7pGoxqVa7aoCU2eBo+vPEZOdg4GLhxoGp/58v6+4Hf0e7Uf+o1kvdWeXeuXrFeFqkMxLWqahZfw/FnzVBkp1268PqB/NVYtezQhMU3nBrYN4YO6i0NCykvCenYSanVa3tEkWZqOp50iXb/HrewkSppcJz5HAq8T4dLQRIAIEAFHECCB1xEUaQwiQASIABEgAkTA3Qmw4871ANznxKVZAH4F8C8A/wDQiapKi0yhNX9dJkIxf1UmHhbsQF+YGMesGnZxHsjsSDcTBelyPoHCBF5782ptpfMQXKkFr5bw5YBq/tX9qwn8y4VdQ4WhrJj32ZW5LlP58KuHrEEYq5o3fyng/Ojde4bCrE2MQjj72WWsgGUvR/4EMM4BIRmqWN+VvrudNbEzNrC7c/UO7mTeQfvw9hZTHF51GLpLOvW82Hkmz+CszCwsm75MFqIL8Vsds9rC23bWJzNUcdJok+jLbBs+nTpDJo2JK1Pbhsmj+8vjlk03rVWhyManX6yWSTf9XKbrckA+nT0ECbzOJkzjEwEiQARKSYAE3lICpMeJABEgAkSACBABtyfAPD+ZqGRUnNhRclaxy3xA2cXEyVjOk9ftgymjBRYnQtlTjcmaY/3GHd1mIq+x4V0ZheYT0xoF3rcLHJe3Ja9FVc4ywb4Bv2GXf/rX4onKjXgJmjuPEFTnL5QfbGHrikdrH+U//vqxFADzZD5QgLozq3OdObajNk9h1iYFhXDWoI5VP49x0MSid9e9e7LbqG7BxvGY0Hv+7Hm0G9HOYorfV/yuu/bTtX82at7og65hXQ12GedOnEvl+/EjVA9VofwAfmxY/7Caeq1ev/fnvbdGDRvWYNyYURa2DYuWLFNGTp3ObBsKvhByUDjFDiPasnpW0pjhfSw25yLJFmXkF6vLcl3FLtwNbiCB1w2SQEsgAg4k4Am/Gx0Yrm8MRQKvb+SZoiQCRIAIEAEi4MsEWHUu899txUHoDeAQgP9x/rvs7/8CwBqu3fFlUMXEbqsIZQvClwAkAlADaMbZNtjyHN1TIgI1zgOdGgKD8wEND0i4BVybARzZCcB6XruX/1VQPlAi6FRJCK2ep5Jlpym1+VOwR3EKoqbiAP9ASWCDBvV0Wl2A5uZ9gX/DUF5od5ZKIP/MT6gx55m2Z2geNu9+es4POex8P7MbMFSkioaLxAGBAZLGvRoLdVod73rS9TQ9Xz8lWZrsiOPyjvIWLhFxOx8qytrEfKh07vtmlJ3jP3c78zYOEYRIQsqFtJy0aJKf8QbWxC7289j8UStGmSw2mC/vz3N+TknakDSEyx3LYQMAV/uE96keGhQqEfcRCzPSM/gXz17MyEjNmDXzP5HfjhkzylJIXbxUGTltBnvBw6qSDc9b8eZ1puhgXeBdtUUZ+eVqti57XlSVNgWe9jwJvJ6WMVovEbBOwJN+N1IO7SRAAq+dwOh2IkAEiAARIAJEwOMIMDGE+e8+M5V8asnAPC+ZyBgOYA5n4TDa46Jz3YJtFaFsXRHz4T3P3cyORzOxhy6nEBiUC8SZqjQBBeD3Xy2CFeehPLcRusuVAZwx83pNFvSvtqTK9Eamo+y6bA2yVt+Q5f58r3VA61byckMGP/taXh6URw6j/Cj2bQVoH92FNj0JQW3U4Ol1ucqTGh4q1QFPLwhUpz/hQVArV3vr8dUWjVFhxKo3mLes4WJer7/M+UWWvCHZEcflS+st7JRMFDNocc2/rnE+4uxnVqmu7uO6y/t90E/08PpDpJxIQbnK5aBRaXSPbj46m/0ke4UW2o+bvtq0nk6n46Unpd+pqK3I6/5a92patZZ/OuE0v1bbWmr/IH9dSkKKIDIqMkgoFBrWk63IxsJpC2Wh2iC/OOkaC9uGyGnTU+7kPeR17dW1Ho/H87tw9oI+JzfnCoDxAQ8zg0MCQyRhvboJtVod72jSuTQdXztFKt3lCLHfxGry6Nflccs+f7YuRTYiyaLBlr1EAq8tlOgeIuD+BDzxd6P7U3WTFZLA6yaJoGUQASJABIgAESACTiPAGhN1A/BGgRmYIvEz93esa72xYz1rbkRX4QQcWWFXB8BFAKzck+XIoWIOJdFAQASsPA+MNlVpPuUSDdSoBuT8IkPOTiaomudVVP5d4algcWUB/8VnunD2llvK7NU33goZOiQ2qFVLi+pM5bEEBLapjIAXmSMKoFOq8GTLH1d5gUpepU/EzIrj6d/n5CNndzr8a7dCWPs83Uuj2lis68iqI8qDsw+W9ri8I7yFXb19bKmqSgVwGgC7t8SXqItoQuO2jde3f6W938N7D3Hh/AU0f6U51HlqXE64/DcviDf+d+nv7HvRsCcGThj4w6x1s0yiKBNx45fHo9/UfshR5ODP6D8RNTvKtJ7Yb2KVv24/+GFLkej9fn37CFmTtYTEE6n3VY8rzoqebRL02ThxS+P+n70zAa+qut73G4YQJkVt1apUi9QBrROONSIgKCoqiEyK1V+htv130FapEwjWueKAQog0gAyKE2qd0DrPQlBRE0FFUIoDjgkIIUCS/7PiuSEJGe5wzr1n+Pbz8AjmnL3Xeve5N/d+Z51vsfrL1UU7rKfFjMnj6nrjjp9YVDD7YTfE/prYrMlaTrv2eScce0R1k7U3FhUvr2pVNTJ/2iPGVaNxAhJ4dXWIQPAJBPF3Y/CppzEDCbxphK2lREAEREAEREAEMkLg18BMZ+XfAK/XiqIDcBdwJHAD8EfnZyOc6t6MBByhRe3Lhu3BE0AnoC/wfITyT0eqjQi8U2ix8y+oKn+zrOr7W7cIqt265Ga3aTE9e7/dutKSrMofvqHdoByyd2vJmrmfl/0w5X/ntjvt1BlbCbyvvla1+cvPaHPQHlBZUblp5VcfbVz1xZhtTu06K+eon9cRg9fN/4iq8s4cf1w2Bw85sA4DR+BN9XH5eLyF08E+kTXiqar6GHingZtViaxDv+H9lo2dNrZadL9l3C0MHGPF+T8OE2znjp1b9PzM52PCarer7ryq8Pihx9fZw7tvv5vtu29P10O78lTeU5ycezIHHH5A9RzTbplWNuGSCbE9jN04aHn9zOsXnTT0pFqV5DD79tksLly88dzjjq08c1C/up69k+eUjR5X69pMKMtmD65zQ6OeN3WzJ0fwAAm8Edx0pRw6AkH83Ri6TfAyIQm8XtLV3CIgAiIgAiIgAn4iYF6jJuSaB2/9cS1wqfP4c0dglNPMyE/xhymW+tWKewHnA9sDpjb9J0zJZj6XU9bB9FoCXQm0mkyrXX/D5tJZZZTcWiOoZh+2V3HHYb232C+UlVNeuJBtzsthzZSVResf+3p86333mdLh9IE/jeVVWVbG+mefK9r0zrtmcVLbW7XbNv/v8ML6Au8P85fRsv3+7FZSXDVsyoCa7yPm9Vpt0TDHFYsGNz2jvd7CeKuqzM6gGBiQQkDdxt85vrDvkL7tVixZQeF7hRw+8PA60z1222Nlc8fOjYn+jQq8PznsJ3Q5pAtPTn6SU449hV8d+ivWlKzhX5f+q2je9Hn1K2+7NSTwzrp9Fu+8sXjjb/oc22rE4BPrVHNPmDy7bPS4iamK/Y2ismredu065vU99rDqat5XC4tWVGZVjCqY+XiZBN+tsEngTeFFp1NFwEcEgvS70UfYghGKBN5g7JOiFAEREAEREAERSJ2APTu+GrD/ft3AdCYstgfmpL6UZmiGQEPVitZw7WxHIDwXmCWKbhGINVk7sQ1ZrVrS6mOyduhDVqs2VH4/MWbRYIt1az/iuMKcg39Zp1pz/QtvU/ndhx+U71A1nEdKBtFp25+17tz5sOwuXTpXbtqcs2nlyu8357Q8mUXvbPWYe5vc3Yu3/f1hWwRjx6Ih+1c9qHz5ueVdOrdaF2uytmrRquVVbapGLspf5Mbj8m57Rru1GQ3NE29V1YeOpclpKQQTr8BbI6yedPZJxeOmbrFPWFuylpm3z6Tfxf2wpmz3jr23vF/vfmWbKzZnvbPwneVkMfKe/Hu22sPTzj6t+Kp/X1VzLZgYfOfEO9n42Zryzj/drs3Vl/6uJq2SkrWMNouGOe5aNNTmdu7QfsUzJl5WE0/h20uYfOd/NvQ99vANPwq+762ohFEFM931AU5h7zJ5qgTeTNLX2iLgHoEg/W50L+uIzCSBNyIbrTRFQAREQAREQASqCbwA3A1MFY+MEWiuWrEAsOo/q+i9LWNRhmvh14Aq6DqFNruMbdHh+B2rqMyq2vDucja2GsmmGjGuYYH3ubfKyx5fmAusd3xZH3AaE+4ATAJOBGyNhVthO3CX3DYdW+a12W+nX1RV0HbTpz9Azs5lFV98/9EmGOmIwm76OtcPwcu53bxK4qmqWgpYFe8pqSx84ogTi8dMHVMtbN467lYGjNlSEGyC7d1j7y56YdYLNRW4PQf3zG2b3TbvyD5HdrYma4vfWNxy54N23twiu0XlR4UfLc9unT1yfv788uaqXvsM7pOb0zpn5pG9f2yytuTdJZWf/e+zlaNOHfazgw/YN+euu+7iwP32pKKiggVvFle+/vbicxYsKPLqhlu3uVOuKBw2sE/NzYwx10/j6sv+UIO2tHQtF115e1HBnEdd9QFOZe8yeK4E3gzC19Ii4AGBoPxu9CD18E4pgTe8e6vMREAEREAEREAEtiYwD3gJmCg4GSMQT7Xii4BVEF7pCIkZCzYkCzsCL0c7+TT6xa4hi4Z1j7xRtHHhklgjNjvXXkfWVcseqbc9MjH+VWBRE7xqvFibEwJDwjzRNOKpqnofWAGcnOjktY83wTandU7eEX2O6Pz1V1+3Kn63uFW3nt02VVVW1RZsG6qidsu31uaJWXm0nHvnHYXDhp5eLbS+v+QDWrZsyaNPPFU2+tLxntkz2I2K2gLv+x98QvFHKxl8al0Hnwl5d5WNHj8p1aZ/qWyXX86VwOuXnVAcIiACItAIAQm8ujREQAREQAREQASiQsDEqFLgWOCtqCTt0zzjqVZ8yPEavRm40Kd5BCWs+gJv43Fbk7W2rfKy99mtM5VVWRs/Wb18o1Xavv5+TPCLZ++S5aKKImiKgfnvfgqclCzgeue5JaPUWU8AACAASURBVNimFM65Zw8vnjH1thqrhJKSEkZffmVRwfQ5nlbOnjv0xOIZEy+tXvfRp15lffkmhg6wPo9bxoRJd5WN/uckL4XmlNil8WQJvGmEraVEIAME9Ps3A9DdXlICr9tENZ8IiIAIiIAIiIBfCXR3LBq2BSr9GmRE4oqnWtFQTAf+D5gB/DYibLxIM36Bd8vqjX3Zi3fvEsmjftO9roAJyk8kMkkEjn0P+AzoF6ZcBw/un5uT3T7vhD69OldUbM56Y+Gby6tatBiZnz/NDS/mRlFZk7XW2Tl3dtqm4x6/Pmz/lq+/uYRJ119Uc3xJ6VpGXzm5qGDOfzwVmgOylxJ4A7JRClMEEiSg378JAvPx4YMk8Pp4dxSaCIiACIiACIiAqwQuAHoBqTQocjUgTdZktWIMzy2A7d2jwKlilhSBZATe5hZys9qnoaZ7Gx37h+biiNLP3wW+AE4IadJuXlNxIardaG3Jh58y6/6n6LZ3F1q3asWCN4sqX1/8/jkLCj3zAY4rRp8cJIHXJxuRQhhpf32lEKtOTR8B/f5NH2uvV7paAq/XiDW/CIiACIiACIiAXwgcCjwMWLOoT/wSlOKIi8BY4J9OI6+Yj2xcJ+qgagKpCrxeCgPNNd3bunFbdDd1MfA1UNdHILo8Us18q0ZrNuElV+fT/YC9+PR/q8tGXzVF9gw/UpbAm+rVlrnzVaGZOfZ+X1m/fxPfIS8/DyUezZYzqvdSAm8qCHWuCIiACIiACIhA0AjYF51rgcOANUELPuLx/gmYBJgPqT0yXRVxHomkn6zAmw5hIJ6me4nkGuZjzbLgW6BPmJNMY24NCry3TL2PA7vtydyHni0quOsx2TNI4E3jJenJUqrQjB+rX8W7+DNI7Ej9/o2fVzo+D8UfzdZHSuBNhZ7OFQEREAEREAERCCyBS51HnK1dekVgs4hm4GcBs50K7F9q/+K+CJIVeNMlDHjZuC1uSAE48E2nUWTvAMSaaohpEVpqN1qzgM13d9yNMyo3bdr0TlWrqpH50x7x1Ac4VUhpPF8VvGmE7eJSqtCMD6bfxbv4skjuKP3+jY9buj4PxRdNw0fJoiEVejpXBERABERABEQgsATuAsrVuCuQ+3eKY7XxFdAFKAtkFukNOhmBN53CgBeN29JLOD2rLQJ+AHqmZ7n0r9J9YPfcDm075B183MGdKyoqspYuWLpic9bmUc8XPG/ituujutFam7bTT+x15E6VVZVVryx49/OPPl112QsvLzY7H40tBCTwBvNqUIVmfPvmZ/HOi5tdtefU79/mr5F0fh5qPprGjzhdFg2p4NO5IiACIiACIiACQSXQGngaeBK4PqhJRDjuY4DnnWrGrsD3EWYRT+qpCLzzgDFAC6fp2fnAq4CJjW4PL77Iuh1jJuczP2K7oXFsJoPwYO2afe91Vq/iv+T/xf5dPdaVrmPm5TOLnpn5jOtWCYP7HZjbrm37vL65+3X+dNU3rd5asnLVdttvM6Lgbm/EZA+4pXNKCbzppO3uWqrQbJqnX8U7L6qKm5pTv38bv04Cc6NEAq+7b56aTQREQAREQAREIDgEtgEKgcsAE7E0gkXgYGCBU4m9D/BZsMJPa7QmyNpItEGdhAGw68zsXIzdDOCRtO5c3cXeADYBdoMj8KNb/265Ldu3zNuz156dqzZXZa18Y+Xnhxx2SJeTf3tym9rJPTzx4bJZY2ZZ1bKrDffOHXR08YzrR9aIyaVr13PR9fcVFdz3kuticuA3S03WgryFqtCMT+BN583MeK4nL6qKvZgznlzCcEwgPg9J4A3DpaYcREAEREAEREAEkiXwC+Bl4G/Al8DHwOfJTqbz0k7AqnffBewz7QHAR2mPIBgLvgXsCSTqJ/oToKNjC2CZtnX+/l0w0k46yp2AXQC7CWRjLVAJtHeql5OeOMUTuzvNBW0/Az/27b/vYWfMOKNdLJENpRt47cbXqi6ccGGd76gP3vRg5Zzxc95xuTFm+5n/GnnIbwYebZXpNeP6O56ovHTCA4udPQ8q4yLgG5eDt5sc9rvSbohqBJOAKjQb3ze/iXdeVBV7MWcwXwnJRR2IGyUSeJPbXJ0lAiIgAiIgAiIQHgIHAn8C9gVilVvvAUuA2wH7u4Z/Cezq7JVV/R0FhEL8chm3ieC7JyHwxsIwYbMKWO9yXH6dziw/rOr52XrMBgAXZDDoQ521vbDHSHda7U+bdNohBww9oI7A+trtr9G3V1/2OnSv6njWlawj/4L8da/Oe9VydvM6bETgfbzy0gnz3BaT08nWfMk/AZ7zYNH/Amb3oiECYSPgN/HOC0sAL+YM23UQTz6+vlEigTeeLdQxIiACIiACIiACUSJglXsm9lpFqPmNmqhjFV0a/iWwvVO9uy3QB3jBv6FmJLJkPHgzEqgWbZJAmPax28A7Bhbuf/r+NRW8lvlrk18r//alb//X86yeP7Emax8u+HD50gVL7/606NNOzvtwS8Aq960a/YlUrpf6Fg0la9Yx+vr7iwruD7RFww3ARmBsKmx0rghElICfxDsvqoq9mDOil4o/05bA6899UVQiIAIiIAIiIAL+IHAQYN3UTwaK/RGSomiEgNkHLAd2dET5R0WqhkCYhMEob2uo9vHA4QcWn3rbqTUeuGUlZTxz5TNFi+csticpagstnvhGWpO1nLbt844/er/dTUxesHj5sqrWrUbmz3omUSsTP12TNzqV9uP8FJRiEQERSJiAF1XFXsyZcGL13t+TOV/nNEJAAq8uDREQAREQAREQARFomoA1WXoA6O9YAYiXfwnY497mw2veyucAs/0balojC5UwmFZy/losVPtYv8naqjdXLc9qkTVy0bRFtQVWz3wjBw/smdsuu13ePr/8xR5VkPXJqi+XVbaqGFVQ8PCb/tr2hKK5yfEqvjKhs3SwCIiAXwl4UVXsxZzx8BvEj41L7ak4157GiGfhqBwjgTcqO608RUAEREAEREAEUiEwxangnZTKJDo3LQTs8615zu4P/NXxUU7Lwj5eJFTCoI85ex1aWPexKbEhJvCaJ/p5gDX4M/HS7HPMJzlpP+L+JxyzbMKV5++5d9c9qvettHQtF42fWFQw++GYF7vX++nF/Lc4jK7yYnLNKQIiIAIpEPDkaYwU4gndqRJ4Q7elSkgEREAEREAERMADAiYk2COvz3gwt6b0hoB1fM8FrgCiLnaEVRj05srx76yR28fuA7vnZpM9r/sJ3bfJapFVvnTB0hWLn128+OtPvrZGYklVqZo1Q3br7OknHbt/1xYtW2Z9/NkafnPWcDp37syEyXPKRo+7tSew0L+XQZORTQS+AsxrU0MEREAE/ELAs6cx/JKgH+KQwOuHXVAMIiACIiACIiACfiewFrC27l/4PVDFV4fAQ44f783AhRFmEzlhMKR7Hbl97HVWr+K/5P+lxqd3Xek6/n3hv1e/dO9LZsHyVDL7fO7AI4pnXHd2zZyla8u4dc4bjBt7KRMmzy4bPW5ij1Qqg5OJycVzbgc+B65zcU5NJQIiIAKpEogJvPOAMYBZarnyNEaqgYXpfAm8YdpN5SICIiACIiACIuAFgV2AD4COXkyuOT0nMB34P2AG8FvPV/PnApETBv25DSlHFbV97HbB9AsKewzu0a42uYcnPlw2a8ysZKtsT7l7wjn3Du9/mDVlrBm3znyBXx3am3se+m9RwZxAWzSYjdAq4PqUrzZNIAIiIALuErAnCzbUeqrKbkTZv5N6GsPd0MIxmwTecOyjshABERABERABEfCOQB9gvPO4v3eraGYvCVjjob8DDwPWRdoPI51NTqImDPphf72IIWr72JTAm1CVbZ/BfXLbt2mft+c+e+5xSNvvO551cvc6+zNh+rO88u63H/5sj58Oy8+fV7vJmxf76OWceYDZV/zLy0U0twiIgAgkQcA+f9mbb6zJWhfgrWSfxkhi/dCfIoE39FusBEVABERABERABFIgsJ3j4WoVZL9PYZ5ET02n+JdobEE93jyUTag3b14ThzI1MtFFOmrCYKb21ut1I7ePZtEw4IIB3Vq0aMGue+3KupJ1zBwzs+iZmc8k1Aht4NkDi68tuLbalmHaRZdz45961+xVyZp1/P26hz6a8dAbZsMT9JEPLAMmBD0RxS8CIhBaAvqM69HWSuD1CKymFQEREAEREAERCDSBw5wmNX2Bp4GLgHfTkFEmxL80pOWbJf4MmEfle8CBQFUGIstEF+nICYMZ2Nd0LBmpfew/uH9um+w2M48+7ujdyaLFO4vfqfp23bcfVrSqOHN+/vxEqmy73TjrxsL+Q/tXWz18UryEZ2bM4YDO27CpvHzja29/suqjz775x8sLPipy7HjSsZderTEVWAqY77iGCIiACIhAhAhI4I3QZitVERABERABERCBuAmcD5wBnAp8H/dZyR8Yq2Y4G9jk+JHZ5zQTAzfKnyx5sA2cOQKYBawAfglUujp705Nlqot0pITBNO5nupeK1D4OOXtI8c3Tb97SDK20lKsvvrpo7rS5CVXvAnUE3tim3XDxDeUP3/nwgt59e+/d/7T+bSo2V2QteG3BCioZVVBQ8Ga6N9el9QoAE6pvdWk+TSMCIiACIhAQAhJ4A7JRClMEREAEREAERCCtBMwj7AVgW48FwH0AExzNj2x3x5vsYmAkUOE0orgAMGFnYVoJhHuxUxw/3q8A84ArS1O6meoiHSlhME17mYllorSP3SbNnlQ4YNiAOg3Wptw8peyai69JuMFabYsG27g1JWu46JyLvtum1Tbf3//I/XvGNrO0tJTLLrqsaMa0GYmKyJm4Hhpa05pK2u+T2/wSkOIQAREQARFIDwEJvOnhrFVEQAREQAREQASCRaAFUAoc6zSA8Cp6q9Ad40xu4t+hjuBo4q7FYJ2FrZr4VWCRV0FEdN5jgOedfe6aYqV2In5ymegiHSVhMMyXc5T2sUGBN/+m/LKrL7k6oQZrdkFYk7WcljnTc/vm7lL6fWnVx4s/zjmm1zGVrVq2av35/z7PGvGbEXTu3Ln62rn1plvLLht9WcIisk8uvBnO7yyzotEQAREQARGIEAEJvBHabKUqAiIgAiIgAiKQEIFHHQHQKy9DE4/tz4u1ohrl2AaYsDsfuA7YIIuGhPYtkYMPBhYA5YBVU3+WyMmAeSYfDxQDqwETis0b9Ikm5slEF+koCYMJbmGgDo/UPg45Z0jxzQW1LBpKSrn6kqQsGmpv8h0DBg84Y9rcadvH/qdV7U6dOJUrxl/xo8A74dayy/5xWcIisk+upJnO0x6TfRKPwhABERABEUgTAQm8aQKtZURABERABERABAJH4EJHgDUfXi+GVYiZiFBb4LWq0gHAk04jMLMPeAt4yosANGc1ARNlremaDXssO9uxx/igGT4m7v7NEYUfdObJBb4D/hlHs6ZEqn5T3apICYOpwvLp+Xa93AWsB472aYyuhmVN1tq2aZvX4/genTdv3pz19oK3l7fOaj1yWv60RBqs1Y/pr1NmTpkw5KwhrWv/IH9iPsccfQxd9+rK5f+4vGhGQWAtGmY7lj5TXN0MTSYCIiACIuB7AhJ4fb9FClAEREAEREAERCBDBNLhw1vbosHS7ORYMtwfp8iYITShW3ZXYJkj7l4CrIyjGvcOZ7+GApPgJ4PgyLbQt+2P9smLVkLrYTDTD82aJPAG9JLtObhnbrvsdnlH9Dmi84b1GzoUvlC4scO2HXo8XPCwH66rdFF182ZIt6lzphYOGjaojrdv3s15VevWrFv/zTfffNiKViPz8/NTEZHTxaWhdewmwEuAvT9piIAIiIAIRIiABN4IbbZSFQEREAEREAERSIhAOnx4azdZa+n4785KwiogocR0cIMEJgD/zxF5ewMnABsbsccwwcmsGVYB+wPnwID28O+fbpnZLJwvXQ33/7YZy4Z0bIcE3nRQ9mCNk0ecXHzFv6+w6616rC1dy+2X3V70n+n/CWoTMA8oJTbl8HOGF0+aNqmGaUlJCWMvGvvR3Xfebc0Xm6vcT2yx9B89F3gO+Hf6l9aKIiACIiACmSQggTeT9LW2CIiACIiACIiA3wk8AjwAmOjq5XCzQs3LOMM6t/G3P/9xLBasus+sOX7pPO68sF7iseMPcYTgzZB/AAzKqXvcxCq4+h7gzAyDk8Cb4Q1IcvluV915VeHxQ4+vU2161613ld126W1BbQKWJIqUT6t5jx04eGBudpvsvN7H9+5cUVGRVbigcHkb2gS5arc2nHuB/wLTUiamCURABERABAJFQAJvoLZLwYqACIiACIiACKSZgDVBM09Da8b1bZrX1nLpIxATbOcBY4ELHPuFOcBt5rfQQCjXAL9wrDR+ApOOh6FW9V1r3L4R/mkeyuc7jY/Sl1HdlSTwZop8aus2KPDOvmV2+aTLJo1wbj6ltkLIzx48sF9uu7Yd8vr2OaZzxebNWa8ueGtFZVbVqIKCu83iIow31szex5o8zgj51io9ERABERCBegQk8OqSEAEREAEREAEREIGmCYwB7JH944AqwQotARNsNwBXAfYZ+SvgJ8CfgYY60g8EzKd5MfB7OPVImNZhC50S4OLv4MEvHD/M2zNITgJvBuGnsvRJZ59UPG7quC0WDSVruemfN1Wu+uWqtd+/+f2KDa02jPpm5jdR8uNNCOe5Zw0unnHHhBp+paVruGjMNUUFM+4Jq8WFPXHyGHBnQqB0sAiIgAiIQOAJSOAN/BYqAREQAREQAREQAY8J2OelZ4FngGs9XkvTZ45AbcE25of8G8B8kk3kNwG4oWHi0e7ws/PhoD5wfBZUbYZFn8EzlfCV2TaMAp7MXGq84qydm8EYtHQSBKzJWtvstnlH9jmyc1lZWaelXyyl/NRyKneqZNOaTXxw9QdFn93zWVjFyuaINVeB223u9NsKhw05rY7FxY233lE5466Hzl2yZIk9nRG28SDwcBpshcLGTfmIgAiIQOAJSOAN/BYqAREQAREQAREQgTQQ2AF4DxgMvJqG9bRE5gjUF41MLDkNuBm4sImw7DxrcLQE2BZY4zRsOhH4UwYtGsz/16r5zgbMn1MjmARO+eXFv/xPlz91qfP9bfkdy8s+uuajqPnxDnJsc6x63m7GdAXebqCZYbe7p09cNHzIgLa1t/yWSdN49uU3P3788cftvLANe7+yKl6zl9EQAREQARGIEAEJvBHabKUqAiIgAiIgAiKQEoGjAfM3tGo5+fGmhDJwJ88ErJp3OjCykehN4O0L/NSxbrDP2S8C2cDjjfj4pgri18D+wH5AF+AuwJq6xYYJYSY6S9xNlXTmz++2/837v7frGbvW8Xlenr+87KNrP+rh0fXlVdbNVd42t+7VwCbgSsdOxf690fl37Wv/4GGDTx05d8btO8f+Z0lJKbdOmU2HTjuWjR49OozCuDUGtfeAu5uDqJ+LgAiIgAiEi4AE3nDtp7IRAREQAREQARHwloD8eL3l6+fZJwJ/BewRaBNOGxoxH19r1lYBnOv4+poQlcowgfbvwI7ANoA9cm5CXyWw3lmrFdAaaFNroZedY6xZoEbACex00k7rDso/qMZuYFPpJj64JjgWDQcOPDC3XU67vG49u+1eWVmZ9fHCjz9u2bLlqOcLno95CMcj/MYaIlqV6njn2jffbGuMaF7TC51trhaBjzjswI8POfiQWb2OOTyroqKCFSu/4Oxzf8c9995vAm/QhPF4rmDz37Xq3do3euI5T8eIgAiIgAgEnIAE3oBvoMIXAREQAREQARFIKwH58aYVt+8WM9HocuAFoFcD0TXk4/sW8FSKmZg9hAlY1uzNrEKKHDGr/rTljlf0JGA+YAKvjWNSXF+n+4BA6x1bv7vdIdvtudOJO22kgqzv3/p+eXmb8pFfT/va7Al8P44aetRHI+8YWWOLsL50Pfddft8Hr8x5xV5TBzsNC5uyXLAcYwKv3USxG252o8NuoJzv2OcsqnVMtQg8bNiwP44dO3bHli1bsvfee1NSUsLo0aOLCgoKwuhd/IRjyXKf7y8IBSgCIiACIuAqAQm8ruLUZCIgAiIgAiIgAhEgID/eCGxyEymaD+8E4F3gIKCqgWPjqURMlKKJtybcNuUD/AdHgN7Vics+65tntATeRGn783jbS7veznMqVz/wZ5gNRtVt5B0jFx819CirMq8ZT9z6xOYHxz9ozc4+bcBywSxxrBK+fp6xSnmr3LVxXb1K+Toi8B577LHHMcccc9hxxx1n4vLmBQsWLKuqqhqZn58fCGE8wT22Zo4Fjg9vgqfqcBEQAREQgSATkMAb5N1T7CIgAiIgAiIgApkiID/eTJH3x7q/BaYBHwN7OTYIXkZmzf3MX3cIYE2U4hmnAGcBzwN3xHOCjvE9gZjAm+v7SLcO8JyRU0dOPWrIUeZJXTOeuPmJigf/+eAswF5T1ZYLgwf2fD6rqtV9/fse07EKKl4tfHdFZauKUQUFD8esHOKplG9IBO4I3N6AYBxAnI2GbE8LTAWswllDBERABEQgQgQk8EZos5WqCIiACIiACIiAqwTkx+sqzsBNZj68VmH4BbCH0/TJqyT+5lQp7g6s9moRzet7Aibw2rAbTEEbPQ8//fB7z5t+nvlIV491Jeu468K7ShbOW2jWI2NjlgvnDj1lyIzJ46wKt3qUlq7lovETiwpmP1zfUqGpSvl4ROCgMYwn3qeBPOCheA7WMSIgAiIgAuEhIIE3PHupTERABERABERABNJLQH686eXtx9X6OP66JY7Iu9bDIJc4j+fXCF8erqWp/UnAmoiZRUMQBV62//n2d+599N6H7Nd7v86VFZVZy95Y9unSl5a+9tXyr75zLBbMcqHb7ClXLR4x+MQ6Vg4TJs8pGz3u1p61mqjFu0Ne2KXEu3YmjnsWuA34TyYW15oiIAIiIAKZIyCBN3PstbIIiIAIiIAIiEDwCZgf7zvOo8Xme6gRPQKHA68AZcA+TkWvFxR+BvwPGA3c4sUCmtP3BIJcwWtw7fUxAvgGsO+hOYDZM9hrqLvTZG33OflXXXvWGSfWsXKYMHl22ehxE3sA1kStudGQqBsVodcsWawp46PNQdLPRUAEREAEwkVAAm+49lPZiIAIiIAIiIAIpJ+AiQ6PAC8Bv9Mj9OnfAB+saMKVNWyqBPYDPvEgpgOchmnWaO1SD+bXlP4nEHSBN0a4MbG1+v+fO/zkB2fcfmVNpXpJyVpGm0XDnK0sGursWL/B/XLbtmmbl9s3t3PF5oqstxe8vaJqY9XtbSpaXdD3+L6dKzZvznr19QUrKisrRxUUFMT8fP2/64lF+CLwL+DxxE7T0SIgAiIgAkEnIIE36Duo+EVABERABERABPxAYCfg34CJvac6Yq8f4lIM6SNg/rhFgD1afqjzdzdXv8ypFD8SeMvNiTVXYAgE2qIhXsqDB/bMzclun3dCryM7V1RUZr2x6N3lVW0YmZ8/z26iNDoGnT2oeNSFo7q1aNmCLnt3YW3pWm64+Ibye/49u03spNLSUi4afUlRwbRp9f184w3P78e9DFwLzPd7oIpPBERABETAXQISeN3lqdlEQAREQAREQASiTeA685AETos2hshm/1PgI6A9cAzwhosk/ulU7ppYZZXCGtEjEAmBt9a2xm2r0PWwriP2O3i/md1yu7WorKzk2xXfcuZvzuTpB/7LgB79Ofxwc4H4cUy46eay0f+4JBk/3yBccVblbe8VTwUhWMUoAiIgAiLgHgEJvO6x1EwiIAIiIAIiIAIiYD6SLwDbSoSL7MXQEfgYMH/mE4BnXCIxFRgImIisEU0CYbFocH33eg7ruezCf1+4Z2zidaXreDLvSX62zc6c3utUDj3UiuodgXfCzWWjL74kXj9f12P1eEK7CTAe+K/H62h6ERABERABnxGQwOuzDVE4IiACIiACIiACgSbQAigFjtVj9IHex1SDtyrbZcCuwGBgXqoTAhOBs4HtXZhLUwSTgATehvet2+jpowt7DO7RrvaPH5n8CCteXrHp6UeeMNuU6lFSUsLoiy8tKigIrUWDPTUwxsUbS8F8pShqERABEYggAQm8Edx0pSwCIiACIiACIuApgf8Ay53HZL/3dCVN7mcC9jl7CbA38HvAKnBTGX90RN7sVCbRuYEmEDWLhng3q0GB98FbH6x897F3r+m2174DTnCarL2xYOHyKrJG5ufnN+nnG+/CPjxuIXAJ8JwPY1NIIiACIiACHhKQwOshXE0tAiIgAiIgAiIQSQJWvXs50Bd4GvgHsDiSJJS0ESh0mq5d7HS3T5bKUYAJfCbwbkp2Ep0XaAISeBvZvuPOOq74gvwLzLO3evxQ8gMzxswo+u/M/8aaqcXt5xvoKwQWARc5VkEBTyXS4Ufleo30Jit5EXCbgARet4lqPhEQAREQAREQARH4kcB2wOnAWGCARN5IXxbW8Oh4R+A1oTeZsSOwGugMrEpmAp0TeAISeBvZwiMGHpHbNqdtXvc+3TtXVlRmLV2wdDmtGTk/f35YK3Ubu5jfAi4AXgr81R7NBAYBBzufF1oCXQG7hp+IJg5lLQIikAgBCbyJ0NKxIiACIiACIiACIpA4gYOAh4GTgeLET9cZASLQVNXV3cBwIA/4U5I5VTqV4c8meb5OCzYBCbzN71/UKx/taZE/A680j0pH+JDA1c4TGlcCptXYvzcC9m8NERABEWiSgAReXSAiIAIiIAIiIAIi4D0BibzeM87kCvFWXU0G/h8wFzgziYDXAZc5XrxJnK5TAk5AAm/ANzAN4b/jvMfEGvKlYUkt4RIBuzlhfx4AxgMVwFVORba99s1fWUMEREAEGiUggVcXhwiIgAiIgAiIgAikh4BE3vRwzsQqiVRdXeOItNYE6bgEg/3cqQY3kVgjegTcFHijXuka1qvnPeA84PWwJhjivGIC7zxgDNDCqdw9HzDB3vyVNURABERAAq+uAREQAREQzOpT/QAAIABJREFUAREQARHwAQGJvD7YBJdDSKbq6kJgAmB+md0TiMeq88x/1+w+NH6sdrMqtw8iAiNWlXl0CvnGW22ewhI6NYMEzAbot8CCDMagpZMnYDcANziVuzbLdc6/ZdGQPFOdKQKRIaAK3shstRIVAREQAREQARHwCQFroGKPYJrQYn6JGsEmkGzV1UigAFgK7Bsnglucx6/bxHl8KA/L6ZeT27Z927yOuR07U0HWD2/9sGIDG0atv3v9m6FMeEtSbgi8iVSbhxxnKNNbAvwGKAxlduFPaqBz088+G1iTtS7OjUBr1KkhAiIgAk0SkMCrC0QEREAEREAEREAE0k9giOOxZ+KgRvAJJFt1NRi416nKtS/ym5tBYV/4y4ApgD22G8nR8biOy3a9bNc9c7rkVOe/ee1mPr/286Lv7vnuVyEHkqpFQzLV5iFHGrr0rJrd/L3DfrMjdBtXL6GoPZ0Q9v0Me366Xn2ywxJ4fbIRCkMEREAEREAERCByBN4HxgH3Ry7z8CWcStVVH8Cqs74FugJrmsFzO/A7oL1jTxA+mj9mtNUXxu36b5eb3Tp7+va9tu+alZWV9cOnP9BhUAeyd85m9dTVZV9c90XPkDcickPgPR54ErCbC/L4DN+r5yPAbiC+Hb7UlJEIiIDPCMjyx2cbIoHXZxuicERABERABERABCJDwES9B4E7IpNx+BNNtorlcOAVYD2wF/BVM6jKgUmAefmGajRlv7Dz4J2Lu93UrabqfdOaTXxS8Ak7nL8Dq+9YXfbF9V/0CHkjoqQtGroP7J7bvm37vP2O2e+XVZVVLHtr2dKKrIpRzxc8f4Y8PkP1EvoYOB0wv24NERCBzBNI9nNB5iNvPgJZ/jTPKK1HSOBNK24tJgIiIAIiIAIiIALVBHYGPgN+CnwnJiLgVKxa0zVrGmZfCD9tgooJfVVAbtjIbXfGdsW737h7jYhby35h6H6371e402k7taud88qClVTuVUnJoyVF390beouGpAXeHmf2KP5z/p9ruK4rXceMf8z430tzXzK7D7vu5PEZjhfTcmAA8K6L6YRZoHIRk6YSgToEwl7dKssfH17wEnh9uCkKSQREQAREQAREIPQEfg/8Bdg/9JkqwUQI7A6YdYd57XYHihs5OdVH9ROJKZ3Hdtv91t0XbXfadm1rL+rYL5y73+37zagv8H6S/wlfL/j6w4pdK4atn7U+7I+lJ7vv3f467a+FuYNz64jjj058tHz22NlW9bwwnZustTwl8AnQHyhyYZWwC1QuINIUItAogbBXtybbYFaXjDcEqm/ESeD1Bq5mFQEREAEREAEREIGmCPwauMtpqnUtMCNNuFSJlSbQKSyzI/Ch47F7DPBGA3MlK/SlEJbHpx69XW72pqzpO5/Vsev2p25X5ztKzH5h58E7z6xj0VC6iQ//+eFHq+9fbbYWURjJ7nuDAu8jtz1SNmfMnLDbWkThuqid40qgn3OjKNXcwy5QpcpH54tAYwSiUt2abINZXTnuEahzI04Cr3tgNZMIiIAIiIAIiIAIJELAGhyNAMY4J9mX6TlAZSKTxHmsKrHiBOWTwzoC5qW5A3AC8Ey9uJIV+nyS3tZh5PTZqXi70ft0K3/gA35+mTmY/Dg2l27m8+s+r7ZfaH9I+xEdd+84doeeO+xYWVGZteatNcs3ttk48utpX4e9cjeGI+l9P/asY4v/NOVPWywaStYxa8ysoudnPf8r314UCiwZAqsAa9y4NJmTa50TFYEqRUw6XQQaJBCV6tZUGszq0qlLoKkCjKZ+VvtGHBJ4dVmJgAiIgAiIgAiIQOYJ/B9wufNo/jBggcshqRLLZaBpms58eDsDw4F7a625DPgyRB683Tpdum9h2547ttu8ai0Vr31OhwNzqNxQyfpFP3ywftP6G3Ja5PytQ26HzlSQVfJMyRdlX5RdXvFOhTUpjNJI2oO3uslaTvu8A487sLOJ4x8u/HB5q9atRs7Pnx8VcTwq18nnQE/nKYBUco6KQJUKI50rAk0RiFJ1q54OS/610FQBRnPFGbVvxI2z3gwSeJPfCJ0pAiIgAiIgAiIgAm4TMMHqOWCSixOrEstFmBmYyjx59wXOc24A3ObE8Adgegbi8WLJGoE3NvmmT9ex/r9flq9/YFVupzM6zdztX7vVabz25bVfFpXcWxK16lM3muvpi7gXV7B/5ozd+LGbQKmOKAlUqbLS+SJQn4CqW3VNxEOgqQKM5oozat+IGwtkSeCNB7mOEQEREAEREAEREIH0EDABx+7C138kP5XVG6rEuh84C3gIWJTK5Do3LQRsj6zpmtk2dAJ+kpZV07hITt+dire7aJ8aEbdy7SZKp31ctGH+6qG73bpbYadTO9VpEPb11K/LVl+/2ioVYw3C7NxfACZsfZDG0NO5VNIWDekMUmtllMBXwJHAcheikEDlAkRNEXkCuqkW+UugUQBNFWDY0xhm2fYAMN4aqAFXARcA9lkg9tnHROBy52eyaNC1JgIiIAIiIAIiIAI+IrAWsIZRX7gcU6wSy6pBDwbsQ+Vm4B3AHtF+wuX1NJ37BEz0P86Z1rx5v3N/iQzOePR2uW1ysvNyDt2+M5WVWRuXrF1e1mLTSB75urwJgbcHR2+Xk5OTPTP7oE67Z5HVYuOy9VUVa7M+2lhVdRbPr3wzgxl5sbQEXi+ohmvOr4HDgRUupiWBykWYmkoEREAEHAJNWeHY9wATeOc5vTqsb8eVwPmAFYPEijNOBw4BFttTXqrg1bUlAiIgAiIgAiIgAv4gYJ2lTIDd3oNwYpVY9qi/fWB8yxF2jwE2Oh8aPVhWU7pM4D/AqcCtwN9cntsv020lJnU6o1NxHYuG0s18ef2PFg2x5myx4CvXbWbtPV9Q8SVF5S8tD5uFgwRev1yl/o3jW+fLvvl3a4iACIiACPibQFNWOPazbRzbtpaOuGuVvSb01h/Vn50k8Pp7sxWdCIiACIiACIhAdAhYdaY9hmWiqxfDPvwdD8x3mnY19riXF2trTvcIWOX1fcCZ7k3p75ly+uXk5rTPyYs1WVv31rrl5a3KR66ftb5820v2ebNdr51yamfww7zP2Pgx5eXPLutR6zFGfycZX3QSeOPjFOWjvgcOAP4XZQjKXQQiREAV9sHe7MascDoA1nR5N8Cqd+2z3ybgE+czYINP3kngDfbFoOhFQAREQAREQATCQ+AvwH6ANc/yYqgruhdU0z+nCTcvOR7K6V89syvW/iJr3aWP3/bifc5t13un7NphrX1gFZs+ziovf25Zbsg8piXwZvb6C8LqpY4Fz2dBCFYxioAIJE3Afgea5Vb1o/lAV1luJc2yuRPTIaLXXyPWYK01sJ0j8q4G7N+NPnkngbe5rdTPRUAEREAEREAERCA9BKyJ1j2AfWh/16Ml1RXdI7BpnNbsNcxn84Q0runHpaq//OT03WlI/eZsa+/7MqwWDea7Z+NoP25IEjGl40tzEmEF+hSvfNwDDUXBi0AICcQEQHtc33Q9+7cXlltRfp/OlIgeK8gw2zZ7su89wGzc9gdGA7+u12it5vKWwBvCV7pSEgEREAEREAERCCwBa5RwLzAAKPYgC3VF9wBqmqe83PFf+ylgj2NHcWzpPL1T9vTsvbYdkHP49ttkkdVy48frKyvXtPik/Iu1F7Lk24dDBicsAm+mvjSH7HJoMJ11QBfAKr00REAEwklgy+/AHwVALyy39D79o2hutghei+j1r9LY/i4B/gWYXYM1XdvbEXbtJv9jDT2hJIE3nC94ZSUCIiACIiACIhBcAlaheR1wv4cpRLkiw0OsaZt6JWCNNo5M24r+WqghuxF7vUwE7BF1q4QP4yOrYbFoyNSXZn9dxd5EUwb83Kny92YFzSoCIpBpAumw3Ir6+3Q6RPSmrqPYE3f9gCeBdsAGYFvHmqNXQydL4M30S1Pri4AIiIAIiIAIiMAWAkOcx7Hsg6VG+AkkK7T/CnjHsfN4KPyYGsywIbsRe2zxuQxU26RrC8Ig8Gb6S3O69ipT65gAYE15vslUAFpXBEQgLQS8tNxK5n062c8zaYGVxCLpENGbCsueuDsd+AVQCZQDXwH2lMZOQL7TNLnOHBJ4k9hpnSICIiACIiACIiACHhEwgfcSwKwaNMJLwI1HH+cCpwAdgarwomo0s/p2I1bNbF98xjg3Sbx4ZDXTmMMk8M5z9sq6g9vjr+cDZkGxKNOQA76+eXCaV+N3Ac9D4YuACDRNwEvLrUTETTc+z/h1r70U0ePJuadzI3+B81SSfa6xRrtnAI87lb0SeOMhqWNEQAREQAREQAREIEMErKnCOI8tGjKUmpZ1CLjx6KMValhDpUeAMyNMNlY1ZJYM9vcwC4dhEHjtUs30l+Ywv1w2Az8BSsKcpHITARGoIeBV5Wy879NufJ7x63Z6KaLHm7PxtRvXsdHJuSFqN0a3GqrgjRerjhMBERABERABERCB9BAwgeolx080PStqlXQSSObRx8bis2Z8DwIHOl2W05mHH9eK9wupH2OPJ6awCLx++NIcD+8gHmOP8poAsCaIwStmERAB3xCI533azc8zvkm8gUC8EtHjyXkfYASw2KnitSaas4DPJPDGg0/HiIAIiIAIiIAIiEDmCNjjytYk6ljAmq1phI9AIo8+xpO9Pbr3M6exUjzHh/mYeL6QBjn/sAi8sT3I5JfmIF8HTcVudi1m2/JDWBNUXiIgAmkl0NT7tNufZ9KaWMAWi+v3pSp4A7arClcEREAEREAERCDUBA4GXgS2CXWWSs7NStPtgK+BS4EbhbaaQFxfhALIyjxqbRwdwNgVsvcE7AaheTS2B9Z7v5xWEAEREAFZ7vjpGpDA66fdUCwiIAIiIAIiIAJRJ/BX51GsE4Dvow4jxPm7XWn6isMqN8TMEknNms9taqgBSSKT+PBYCbw+3BQfhWQ+1ObB2w4o81FcCkUERCC8BNz+PBNeUt5mVn1jWwKvt5A1uwiIgAiIgAiIgAgkQuAwpwFRX+Bpp7HCwkQm0LGBIuBWpakJf/ZodqQF3p1P3PmPnTp2urlLzy5tqiqr+HTBp+U/VP7wu5V3rZwTqKui8WDDZtEQkm3xTRqtgY1ADlDum6gUiAiIQBQIuPV5Jgqs4skxXp6DAHv6r9qjVwJvPGh1jAiIgAiIgAiIgAikl4A9dv8XYJjzuHnt1a3hgjVZ2NepUiwE3gY2pDdEreYjAhJ4gX2G7lM+4PYB2bF92VC6gf9e+d/y9+e8b4JX/RHvlycfbTMSeP20G/6LpY3ze8BeA1bBriECIiACIhAsAnUEW6Cr8xn/iUbSuNp5v7/Sfi6BN1ibrWhFQAREQAREQASiRWAp8KFTkfVLYA/gE2ClU7FpNEwMPgB4D3jT+SAo0Tda14kJvObbfHiEH80+pX9+/0f2P33/Ojv/+uTXefHKF/8PuNN+sEv/XXKz22bn7dJjl86VFZVZXy36asXmlptHrZy50l47fh9hFHiDKLT79Tpp63jvtnK8eP0ap+ISAREQARFomEBtwdb0Wvu3PZlRLeDWG7Emdw8A4+x7gQReXVYiIAIiIAIiIAIi4F8CvwaOApYAywETfBsaVqFoj2iZxcMhQHfAlK53gbcc4Tcm/qrS17/7nWxkZwN5QAegCLgMeDTZyQJ6XoMC72uTX+OlK186B5hlee0xZI/io245yr4UVY+NpRt5+6q3i5bPXf4r53/5WXAMkwdvolVKAb0s0xq2NVf7AbBma2bZoiECIiACIhAcArUF2/HOjbqrgAug+gme+pZtsePnAWOtgFcCb3A2W5GKgAiIgAiIgAiIQCIEYqKvib2HOgJw7UrfWxwBOJE5day/CVhzsWsdcd+Enj8DM/0dsnvR7TN0nw0Dbh9gj6lXj7LSMp4e93T5+3fXWDR0O2ryUYV7DNjDmlDVjCVTlpStfmz1+T/b+2d/2bv33tWVvSsWrliR1Spr1IKCBX6q7A2TwJtIlZJ7F0m4Z+oIrNFTuuHeZGUnAikS8PNNzBRTC/zptQXbMc7NOqvcPR+w3/+LGsjQfpea57oJwbJoCPwloAREQAREQAREQAREIH4CMdHXHuX/GzDAacwQ/ww6MggEzLZjPrAXsH0QAnYjxuoma+073dKld5dsa7K2qnBV2dqstSM/ufOTe5z5GxV4sz7I+nJ4/vBfxOIwcfjxcY8XLZy9MFbZ60aIqc4RFoE30SqlVLnVPz+sAse2wHfWaMdtYJpPBETAVwSSeQ/z01MTFr/9vl0GfOArspkP5hrHS71asAWuc/7dkEWD/fx058k9NVnL/N4pAhEQAREQAREQARHIGIGDgIeBk4HijEWhhb0iYMKkWXTs6dh7eLWOH+e1SmZrMvVk/eDqWzSUl5az4G8Llh076NhdDhp0UJ3K3hcnv1j2+BWP92zgschM5RwWD95kqpTcYO4ngcONfOrP0Qn4BjAPXg0REIHwEUjlPcwPT01Y/MOdbbFeErs41af3Ao01EQvfLjad0V+dJsrPOjfrrKmyWa091QyIatFfFg1Ru1yUrwiIgAiIgAiIgAhsIWC+vdacwSp5rUmbRrgIlDhevObRq9FAk7Vv3vpm+deLv77m5D+fPKu+wPvCpBfKnhj3RI9GHovMBM+wVPAau0SrlNzg7QeBw408GpvDqvW/BLK9XERzi4AIZIxAsu9hmX5qIgbM4j8GeA74p/N74Gjn341VqGYMdgoLu1Fhbf033gemJhKHBN5EaOlYERABERABERABEQgfARN5H5JdQ+g29kzgTmCIU6kdugRTTKjOF7Duw7sXD500tKb5WllJGY+Nf6yocHahLBpSBN3I6QOdZpDVj5UC8VYpJRuNXwSOZOOP57yfAKsAs+LREAERCBeBVN7DMvXURO0dsBiOd96jrAmw3Tx9HlgL/BwwK6X6TcSCtoMZr7CWwBu0S0bxioAIiIAIiIAIiID7BGTX4D7TTM4YE3eHAQ9mMpCgrN1tYLfcnOycvFiTtU8LP12e1SZr5Ov5r7/toxzCYtFQ/0t/RRp8GP0gcHh9Ke0IfALUsRrxelHNLwIikBYCqb6HZeKpiYYE3s8cCwKzP3oRsCeNOjsCb0NNxNIC16VFMl5hLYHXpZ3UNCIgAiIgAiIgAiIQcAJWyTvPeWzOKj81gkkgJu7af81+QyMxAsk8WpnYCskfHUaBN3kaiZ+ZaYEj8YgTO2Nnp2lRh8RO09EiIAIBIZDKe1g6nppo7venxW8WDU8D1kTMGojlAs8AQbdo8EWFtQTegLySFaYIiIAIiIAIiIAIpIHA4cDdQJUj9M5Ow5pawh0CewD/cqw2RgD3uTOtZvERgTB58GYCazoEjkzkFVvTGhYtBbbJZBAhXbs54SqkaSstnxFw4z3Mi2t5H8A+d8Qsd7oCs4D/1eNn8dvN5xbAp8DPgDLAmqw110TMZ1uxVTi+qLCWwOv3y0TxiYAIiIAIiIAIiEBiBMzbzCoiXnC+7Cd29o9H/wa4QkJvMujSfo59WboN2AH4FvgjcH/ao9CCzRFo7Et1Il+2TeC1my/2+tZInkAizJNfJf1n7gYUAZ3Sv3RoV0zFUzO0UJRYxgmk4z0skTXMmmBMLSrbAhc0UZVrc//CeeLgg4zTdC+AjFdYS+B1bzM1kwiIgAiIgAiIgAikm4B9SDYfMxN+3gHMS9dsFqxqwn5W6Qi9JvYmI/jWFnr/DnzUiGhslWP7AtaQyppmWCwa6SHwCmDCjl0H5r+p4S8CDQpE/Qb3W9O2Tdu83L65nSs2V2S9veDtFVmVWaPuLrj7zSbCl0WDv/bWb9GYj+W7wHZ+CyzA8STrqRnglBV6xAkkelPjWMD+mJ9u7XEG8AQwP0I8M15hLYE3QlebUhUBERABERABEQgFAfMv+4sj6JmAa9UP9nj+foA9FvdvYJQjssYEYBP/7E9M8L0BSKR5lD16d2q9OdbUEnUN7PtOdaE9ctclFKSDkYSJ7qtV1enbzWpQIBp09qAh10+73l6f1WNt6Vquv+T6ovum3Wc3SWqP2lVUsmjw7Tb7IrDdgbecan5fBBTwIFLx1Ax46go/wgQSvalhny17NCLwPg48GUGWiVQ/u4pHAq+rODWZCIiACIiACIiACHhOoBcwF+gPxDoO3+GIq38ADnH8zKxphQmtezkCsFV3fgh8DMwBrBowmRETjbOB94AlwOe1JnoMWOh4+CYzv86Jj8BIYIpzqO379PhO01FpJNCYQHT9TTNvOv/U4afm1I5l6o1TN994+Y2nA48O7t8zt127tnl9ex7RuaKyIuvVwvdWPPLkKy2+XP3NWon5adzBYC1ljzzbe+9PgxW2b6NN1VPTt4kpMBFohECyNzXqWzSYTcz5IWicFrgLRQJv4LZMAYuACIiACIiACIgAtQVdw3GEY41wolNFYT68Jzji6/IUvHiTQW0ig1WRHSzLgGTwxX3OUKch3hDHliPuE3Vg2gg0JhBdd9PMmy6oL/AW3FxQdsMlN9jNl/POHXpS8Yzbx9ZU+JaWruW8i25Yf99/nrXKe3nwpm0LA7XQns6Nu50CFbW/g03FU9PfmSk6EdiaQLI3Neo3WbPiAmuy9pkgp5eABN708tZqIiACIiACIiACIuAGgY5AsdNQ59Ba1gu3O368bqyRyhzjnEri01KZJKTnuvnonnkdrwAGhJRVOtJycz8airdBgei0M087d8KdE8xapXqsKVnD1aOvXv7QzIfMs7Bobv6VNw87/fh273+wgpYtW7B31925/rZZlZdePcWaaB2YDjBaI3AEfgm85HSmD1zwPg3YDU9Nn6amsESgQQKp3NTw+veptqwZAhJ4dYmIgAiIgAiIgAiIQDAJWNWuVckm0zzN64zt0XOzbvg98F+vFwvI/Ik2LoknrW+AAuCSeA7WMVsIdBvYLbdNdpu8rr27dq6qqMr6dOGnK1q0ajFqQcGCppqcJYOwQYFonwP32avLL7tc3uukXu03b97covCVwq+XFS+7+t033zXx9r3brrvwttXfbWpz4MGHUFFRwccffUhFeUnVuBvuMIH3gGQC0TmhJ7A38Bywa+gzTX+CEq7Sz1wrZoaAbmpkhrsrq0rgdQWjJhEBERABERABERABEahHwBprPATVdhIakGjjkniYVQDDgfviOVjHbCFw8PCDiwdPGlxjgVBWWsb8cfOLFs1eVL/JmVvYthKI9tjj53fu323fXx+T++udd95pp8pXXn9j5TPPvvj6ihUrfn/O2cPL75xeYD7X1aO0tJS/X/SPyul3znkD+B1ge28NFjVEIEZgX+eGWmchEQEREIEUCeimRooAM3G6BN5MUNeaIiACIiACIiACIhBuAjs73mvW7Oe7cKcaV3bJNi5pavJdgFWACZJm16ERP4FuQ6cOLTxw0IHtap/y8uSXy+ZfMd86glujKs/H2WcN/WjW9Du6xhaqFnH/MWbp9DtnD7pr9vQ3zxw2tE4Ttn/deFPV408+U37eeedtqKioyHr11VdXVFZWjiooKHC76tjz3LWAJwTsfcZurP3ck9k1qQiIgAiIgK8JSOD19fYoOBEQAREQAREQAREIJIE/ANb8q7cTvVlJ1PbjXQw8HMjMkgu6ucYl65OoyOwDPA1sD3yfXFiRPathgXfSy2Xzx83vASxKA5luc2cVFA4bekYdkXnCLbeXjb5k7P2z7/z3mSPOOrNV7Tj+dePN9O7bj0MPNdvtH6t6L7rooqKCggKvqo7TgEFLuEjAmms+BtR4O7s4t6YSAREQgdoEVOHrw+tBAq8PN0UhiYAIiIAIiIAIiEDACZiP6AP8aEswE3jf6e5uFafWIO7vwBjAmnlEZTTUuOQXwDLABO+WgFVzvg1Yo63mxsXAdUB355zmjtfPaxHYyqKhpIz54z21aKjPfyuBt3jpB9xw221VBx11yKYPCt9vfcek22q+q5WUlDDun9dWTbxtUp3vbxMmTCgbPXp02qqOdRH5moB5M9uNM+tgv9X1lsRNJIk5vt5uBScCrhKIV7D1op+Aq4lEeTIJvFHefeUuAiIgAiIgAiIgAt4RsCZwc4DdgJWANQCKjV6OEHE/MMq7EHw1c0ONS0yQWQpcCdjnchPENzr/bi74Mx3x/ELgtuYO1s/rEqjfZG1l4crlLdu0HPl6/usmsKdlnHv2mcUzCvJqfIAvGDuG0df82C/v46XLeGT2w+y/976VLbKy1j7z7PMbfp17zI5/+MMfGxJ401V1nBYuWiRpAgc5N9ZqbD+AVMWYVM9POhmdKAIikBYCib7GvegnkJZEo7CIBN4o7LJyFAEREAEREAEREIHMETgLWOFU8NaOwh4nNr/IIuB0wGwKojBiVTJWsWt/t0rn8U513VXABQ6r5nxgj3cqfQ8H3ooCOI9yjLdqyfXlBw8emJuTnZN3Qt/enT/9dGWrbfb4abuBZ57eovZC4y8aX1EwscAa6e1y+umn3zBv3rw2sZ9bVe/o0aNl0eD6zvhiwniuy/rHHALcA+xVK4N4xZjG1ov3fF9AUxAiIAIJE0jkNe5FP4GEA9YJjROQwKurQwREQAREQAREQAREIFMErBnbM8Am4ETgy0wFkoF1m/Plbc4Hdpxjc2GCX2UG4teS7hGwa+EXk2ZPum/AsAF1PHnzb8ovu/qSq++zmyQ777zzGUceeWSXM844Y6M1WXvjjTeWV1VVjczPz09b1bF7KWumRgjsA4yoZ9syC/hfreMbO2Yn56kJ+7mNeMSYpqr34jlfGykCIhBcAom+xlP93BJcUgGJXAJvQDZKYYqACIiACIiACIhASAmYJ+88YF/AqlKXhDTPhtJqyJd3Q5wWDfcC1m1rzwjxCnWqQ84ZUnxzwc01lg2lJaVc8fcr/jdv9rwpTpX2FQ6A36XopxpqjgFPzqrpzJ88NrZ1qvrNxiU2GjvGvLtNDLb3UhvxiDFNVe/Fc37AcSt8EYg0gWRe46l8bklC/AcBAAAgAElEQVQ37HiehEh3TJ6uJ4HXU7yaXAREQAREQAREQAREIE4C04AzgAHA83GeE/TDGvLlNbuFp5pJbBgw26n0M6FXIwQE+g/un9u2Tdu8Hsf36Lx58+asRa8u+nzlxysve/mFl61xlo1Xnf8eHYJ0lcLWBI4F7M+L9X5k74sm3s53ft7YMR8DJv7vV+v8psSYeKr3giTmNHdNRU7saQ6Ifi4CTrNbu7FsFlE2rHlrUzeak/3ckk7YifoKpzM2T9eSwOspXk0uAiIgAiIgAiIgAiKQAIGxgP35P+CuBM4L+qGJCA+nOhXP9gXmkaAnrvgbJNDY9fAaUAVI4G36wknk9eSnS7AnYA3zGhJ4H3c8y5s6ZjnwW+BXtZJqSoyJp3ovCGJOc3sYWbGnOTD6uQgAib7Ga/cRqAA+8CHFRHyFfRh+8iFJ4E2enc4UAREQAREQAREQARH4kYA197EO7g8B36cI5TfATOcxZase09hCwJrRWcXuUOBBgYkcgaYEXrdFTbfn83yzug/sntuhbYe8g487uLN5FC9dsHTF5qzNo54veP5Nzxd3b4H69gudgPPr2bY0doz5mecBBzYQTmP7GW+FbuCuh1oMIiv2uHdZaqYIEGjuNR6UGyXxPJkQ2u2UwBvarVViIiACIiACIiACIpA2Aoc5j/n1BZ52OrmnIvb2Auyx9PuBUWnLwt8LSdz19/6kI7qtBN6jBx6d275t+7zD+xzeuWJzRVbxguIVFVkVox4veDwpUXPg4IG52TnZeb379q4WSRe+vnBFq8pWowoKCpKaLx1QYmv0OqtX8V/y/1LjYbyudB0zL59Z9MzMZ2pXtKYzpGTWqt9ArYvjq/tZrckaO8aOvQ04OIGFE63eS2BqXxwaabHHFzugIMJCICg3SuJ5MiEse7JVHhJ4Q7u1SkwEREAEREAEREAE0k5gO+By4EJnZRN7rWHQwiQi2d/xnCx2vHl/SGKOsJxivsT3AcMde4aw5KU8EiOwlQdvv7P6FV8y9ZIaUfOH0h/Ivzy/6LEZjyUlag4/Z3jxpGmTtjR6Ky1l3D/GFc2eNjup+RJLL6Wju10w/YLCHoN7tKs9y8MTHy6bNWaW2Rok8x6UUkApntxcNZ1NX/8Y8+a9GeiexNrxrJfEtBk/JdJiT8bpK4CwEAjajZJ4n0wIy/7U5CGBN3RbqoREQAREQAREQAREIKMEdgRWA3sD1gzM/tQIRglG9jPHd9J8R/sBXyZ4flgOty8r1jypN1AUlqSUR8IE6gu83cbOGFt43JDj6oia9068t2zKZVOSETW7TZ0ztXDQsEF15pt80+SyKy6+Ipn5Ek4whROaEnjN13ZRCnMH5VR78uFfgD1RobGFQGTFHl0EIuASgaDdKAn7kwmNbqsEXpeueE0jAiIgAiIgAiIgAiJQQ+B54GtgqdM0bTDwQJJ8OjrnWmf4EwCr6I3aOAuYChwhgTdqW18n3/gE3lvvLZty+ZRkRM0GBd5JN00qG3fxuGTmS+tmbWXRULKOmWMCZ9GQCjO7AXQ9cHgqk4Tw3MiKPSHcS6WUOQJBvFES1icTJPBm7nWglUVABERABERABEQgcgRygT61sn4SeCNFCtMcqwazKzABOUrjAuAWQMUZUdr1rXPd2qJhRL/iS+7YYtGwtmQt+WPyix6f8XhSlgr1LRpKSkoYf/H4IFg0UN1kLadD3sF9fmyy9uGCD5e3aN1i5Pz8+W9H5LKx91zzyTwyIvkmmmbkxJ5EAel4EWiCgG6UBODy0IfEAGySQhQBERABERABERABEagmMBb4p1PJ+98IMTFPTfMQPSqAXqIR2ibPU222ydr7C99fXtWqauQj+Y8kJWpWN1lrk53X+/gfm6wVLihc3oY2I/Pz85Oaz3MiDS8QVSHveGA88OsMcdeyIiAC4ScQ1ffXQOysBN5AbJOCFAEREAEREAEREAERcAhcBAxyxM6oQGkBbABudJrYRSVv5VmXwFYCb60fu/2l2+35tJfeEzCfcmtqaU9QaIiACIiA1wTC8nsiLHnoMS+vr3jNLwIiIAIiIAIiIAIi4CqB9k4TN6tmfc/Vmf092bvAej1+7e9N8ji6pgRej5fW9AEgcBJwCWB+yRoiIAIi4BWBfYARwGKgJdAVmAX8z6sFPZrXigUOrpeHPa3yhEfreT6tKng9R6wFREAEREAEREAEREAEXCaQB1QBf3J5Xj9PNxE4F9jWz0EqNk8JSOD1FG/gJ+8P2BMOPQOfiRIQARHwMwHz+ranBWLDPpdYr4Ar/Rx0A7FZHpucuE0btX9vDGAeNalJ4A3YFahwRUAEREAEREAEREAEsAZSrwM7AOUR4XGE06iujfMFJCJpK81aBNIl8IbmcdWIXT2nOiJL74jlrXRFQATcIRDPe/+xgP15sd6SZziVr/PdCcXzWSxX+/OA411eAVzlvIfa71rrexC4IYE3cFumgEVABERABERABERABIAFwB3A9IjQMB9eqzSxKt7ZEclZadYl4KnAO3hw/9x22W3z+h53bOeKisqsVxcsWlFJ1qiCgplvaiMCQeA04K/AcYGIVkGKgAj4hUAiVgX2hIDZwDQk8D4OPOmXpJqJIybwznOqke0zllUgnw+8CiwKSB51wpTAG8RdU8wiIAIiIAIiIAIi4C8CxwA/B+5KY1i/BX4XsWZrnwJfAVcAQamSSeMlEfql7EunjaNdyrROtda5I4YUz5h6q/2/6lFaWspFl/2zqGDGXKuY1/A/gYHA/wP6+j9URSgCIuAjAolaFdS3aOjkCKNBs2i4xmlga5W7Nq5z/h20PGouJQm8PnpVKRQREAEREAEREAERCCiBXsBzwDKn8YZV13o92gJfOmJXkdeL+WR+q961LyK7Oh7Eq4B/APf6JD6F4S0BE3jNezo3lWV6Du6Z2za7bd7hxx3euaKiIuu9Be+tWLpo6bXjLzj/zmFDBrSrPfeEW6eUjb7sKqvYCuTjqqlwCuC5VoV3HnBCAGNXyCIgApkhkIxVQazJ2jeAaYo5TpO1zzKTQtKr2k2x7rWarHUB3gKeSnrGDJ8ogTfDG6DlRUAEREAEREAERCAkBKYCpwCbAfOL/TwNeU12BK8/p2Etvy1hrAsA6/jcz2/BKR5PCLhSwXvSiJOKL596eU2l7trStVx73rXL/jho2C6NCLz2OG4gH1f1ZBf8O+lgwJ5sONG/ISoyERABnxFIxqogZukQE3jtxqB9FnnCZ7nFG0483sPxzpXR4yTwZhS/FhcBERABERABERCB0BDoACx1mp/tlibrhCg2W6t9wVgF70vAmaG5ipRIUwTc8ODtNv7O8YV9h/StU6l79613l5W+9+UXs6fdbhVM1aOkpJTRl8uiIUCX5FDgN8DJAYpZoYqACGSeQKJWBYlaOmQ+w4hEIIE3IhutNEVABERABERABEQgDQT6OE3PTIha63jker3sG8AUYKbXC/lw/jLAKqetKYhG+Al4KvC+Me/lv3bbe++/ntDnxyZrbyxYtLyqVeuR+fnTrDJLw/8Ehjs3e6y6X0MEREAE4iXQkFXBt04jtQ/qTZKMpUO8cei4FAlI4E0RoE4XAREQAREQAREQARGoQ+AOIBvYz7EQMAHSq3EAYB2QBwDFXi3i03l/BiwHbgYu92mMCstdAq5YNJw44sTiMVPHbLFoKFnL5MsnFz0649FYM7XQPK7qLn7fz3YWMAQ4zfeRKkAREAE/ErD3frtRv2MtX9qu9ewXkrF08GOuoYxJAm8ot1VJiYAIiIAIiIAIiEDGCHR0xNZXAKsoOxwo9Cgaq1z9NWCPJkdt2GPYJm6f5DS4i1r+UczXFYHXmqzltM7JO6LPEdVN1ooWFC1v2arlyHn581SpG+yragRwhnPDK9iZKHoREIFMEYjHfiFRS4dM5RK5dSXwRm7LlbAIiIAIiIAIiIAIeE7AmqzFGv08DcSEKbcXPgh4Aejk9sQ+n88qaO4BWjqV0j4PV+G5RMANi4baoahS16WN8ck05r9rTzOc7pN4FIYIiECwCMRrv9CQpcNbwFPBSjd80UrgDd+eKiMREAEREAEREAERiBKBEuASx/P3rpAkvhOwM/BTYBfgYOeP/XuPWjn2AhaGJGel0TwBVyp4m19GRwSUwLlAf6eKN6ApKGwREIEMEkjUfiGMNwkDnZME3gy+erS0CIiACIiACIiACIhAygQeruU5uQwwH0o/ip7bO6KteduZf64JuD8BdgNigq79P/u7NTdZDXwOfOdUQxc5f/8E+AZ4wqd5pryhmqBRAhJ4dXE0ReC3QD/Hh1ekREAERCAZAlG1Xxjk3Ehf7DwdVd97OBmWaT9HAm/akWtBERABERABERABERABFwkcCrQGngS2Aa5NY9MxW6++OGsCrlXd2v+PCbgm4q4BvnSEW/tv7I8Juasc0Tb299p4rEldFfB7F5lpqmAScNuiwQ8UAl0t5QeAtWIY5TRIGuazuBSOCIhAcAhE1X4hHu9h3++iBF7fb5ECFAEREAEREAEREAERiINAHvBHlwTeXzQg3Fp1bW3bBPu7DRNqrdL263qibW0R16pukxlmwTATMBHsh2Qm0DmhIhCmCt5QVEv57Oo6D+gJnOmzuBSOCIhA8AhE6eZbvN7Dvt9FCby+3yIFKAIiIAIiIAIiIAIiEAeBAwF7tO5Y4KUGjm/ICiEm2ta2TbCqXKuorV1hawLuV7VsE+zv9vO1ccSVyiH2qKSNy1OZROeGhkCYBN5QVEv57MqyKv8ejk2Nz0JTOCIgAiLgWwKJeg/7NhEJvL7dGgUmAiIgAiIgAiIgAiKQIIE3HCHWhNeYeGtWCTs0YI3wmWOLUN82wTxv/TKuc+wZLvNLQIojowTCYtEQmmqpjF4NWy9uTzD8GjjbZ3EpHBEQARHwO4FQeA9L4PX7Zab4REAEREAEREAEREAE4iVwNGB/6tsmmLdtEIcE3iDumncxh03gnQeMAVoAVwLnA1alvMg7hKGe+U/A4cA5oc5SyYmACIiA+wQy7T3siiWGBF73LwzNKAIiIAIiIAIiIAIiIAJuELCGcTZUwesGzeDPERaB13YiFNVSPruk/gIcAvyfz+JSOCIgAiIQFAKuCK0JJOuqH70E3gTI61AREAEREAEREAEREAERSCOBQ4F/AUcBTwL3APemcX0t5S8CYfLgzXS1lL921p1orAL6AGCkO9NpFhEQAREQAY8JuOpHL4HX493S9CIgAiIgAiIgAiIgAiKQIgHzEx7uNE/qCjwI3A08B1SmOLdODw6BMFXwxqinu1oqOLudeKR/A4zn7xI/VWeIgAiIgAikmYDrfvQSeNO8g1pOBERABERABERABERABFIgYALvCOBMoINT0Wtib2EKc+rUYBAIo8AbDPLBiPJCYC/g98EIV1HWIqAbHbocRCB6BGICr1t+9IMk8EbvIlLGIiACIiACIiACIiAC4SBwmCP0DgPWOlW9c4Bl4UhPWdQjIIFXl0RTBC4C7AbQH4QpMARc9d8MTNYKVAREIEbATT/6qyXw6sISAREQAREQAREQAREQgWATaAH0dsReEww+dMTeucCXwU5N0dciIIFXl0NTBP4B7AH8P2EKDAFX/TcDk7UCFQERiBFwy4++uhpYAq8uLBEQAREQAREQAREQAREID4E2QH/Hr7cfYKKgWTjc71T5hifT6GUigTd6e55IxpcAuwF/TuQkHZsxAq77b2YsEy0sAiKQKoFUbVok8Ka6AzpfBERABERABERABERABHxMoCMw2BF7jwLmO2LvY0C5j+NWaA0TkMCrK6MpApcB1pDxr8IUCAJu+28GImkFKQIi4BkBWTR4hlYTi4AIiIAIiIAIiIAIiIB/CJjwM9wRe82n80FH7H0OqPRPmIqkCQISeHV5NEVgDPAT4AJhCgwBN/03A5O0AhUBEfCEwOmyaPCEqyYVAREQAREQAREQAREQAd8SMIF3hOPZ2wG41xF7C30bsQIzAhJ4dR00ReAKoBPwd2EKDAG3/DcDk7ACFQER8I6ABF7v2GpmERABERABERABERABEfA7gcMcoXeY49Frfr1zgGV+DzyC8UngjeCmJ5DyeMBu2FyUwDk61B8EUvXf9EcWikIERCCjBCTwZhS/FhcBERABERABERABERABXxBoAfR2xN5BwIdOVe9c4EtfRKggJPDqGmiKwJVAO2C0MImACIiACESPgATe6O25MhYBERABERABERABERCBpgi0Afo7fr39HGsAq+y936nyFb3MEJDAmxnuQVn1KiAbuDgoAStOERABERAB9whI4HWPpWYSAREQAREQAREQAREQgbAR6AgMdsTeo4D5TmXvY0B52JL1eT6vOvEd7fM4kwnvEODUZE7UOTUErAL/ZeByMREBERABEYgeAQm80dtzZSwCIiACIiACIiACIiACyRDYGRjuiL3WqO1BR+x9DqhMZkKdkxCBMAu8zwNfA+8nREQH1yfwFPC6sIiACIiACESPgATe6O25MhYBERABERABERABERCBVAmYwDvC8ey1xk73OmJvYaoT6/xGCYTVosFuHHwG/BT4TvsvAiIgAiIgAiKQOAEJvIkz0xkiIAIiIAIiIAIiIAIiIAJbCBzmCL3DHI9e8+udAywTJFcJhLWC9w+ODchxrtLSZCIgAiIgAiIQIQISeCO02UpVBERABERABERABERABDwk0AIwH9AzgUHAh05V71zgSw/X9dPU3YAK4AMPggqrwDsEGA8YOw0REAEREAEREIEkCEjgTQKaThEBERABERABERABERABEWiSQBugv+PX2w8wewGr7L3fqfINGz4TtA8GFgMtAbOweBt4wsVE3RR493OqZl0ML+mp7MbAWGAasMqx+1iS9Gw6UQREQAREQAQiSEACbwQ3XSmLgAiIgAiIgAiIgAiIQBoJdHTExLOAo4D5jtj7GFCexji8XOpqYBNwJWDfsezfG51/u7WumwLvNUAP4Fm3gnNxHjUKcxGmphIBERABEYgGAQm80dhnZSkCIiACIiACIiACIiACfiBgDbWGO5W9VuX6oCP2PgdU+iHAJGIwawH784BjNWAWDVcBFziVywuTmLOhU9xssnYdUAVc5lJsmkYEREAEREAERCCDBCTwZhC+lhYBERABERABERABERCBCBMwgXeE49nbwXk032wcCgPGJCbwzgPGAGY5YJW85wNWdbvIpXwk8LoEUtOIgAiIgAiIQNgISOAN244qHxEQAREQAREQAREQAREIHoHDHKF3mOPRa0LvHGBZQFIxy4MNTuWuhWwVsvZvE3rdGhJ43SKpeYJMwMtGhkHmothFQAQiTkACb8QvAKUvAiIgAiIgAiIgAiIgAj4iYNWvvR2x1xqXfehYOMwFvvRRnPVDGQh0r9VkrQvwFmB+sm4NCbxukdQ8QSSQjkaGQeQS5Zgl9kd595X7VgQk8P7/9u6Y14r1OgPwKyjS+PZp3CCq2yGUIq3d3CINQnZsKZX/ANQRBQgQ/yJVpMgyuLKwSOHGgQIjoD2WOzf+CRh07GiUQUIi997D2nv2mm/m2dIpRuz1fet71oji1Wi2m4IAAQIECBAgQIAAgTUK/EOSf5nf1/vN/D7b6cneX81P+a6x5yUDBwHvGieup1MJnOKHDE91ljXss+T/VUufT9i/tLD1hxQQ8A45Nk0TIECAAAECBAgQ2JXAV0l+Moe9/5zkt/OTvb9J8tedSAh4dzJox/xM4FQ/ZLgH+i2Eo8L+PdypzvjFAgLeLyZTQIAAAQIECBAgQIBAo8A/Jvn5HPZOP9T26zns/V2SvzX2tfTWAt6lha2/VoFT/ZDhWs9/zL5GD0eF/ce8G6y1KQEB76bG6TAECBAgQIAAAQIEdiUwBbz/Nr+z9wdJfjmHvX/YoIKAd4NDdaQLC5zihwwv3MygX9xCOCrsH/Tm0/byAgLe5Y3tQIAAAQIECBAgQIDA8gL/NAe9P5vf0Tu9r/c/k/xp+a1PsoOA9yTMNlmpwCl+yHClRz9aW1sJR4X9R7slLLQlAQHvlqbpLAQIECBAgAABAgQIXEryoznsnd43+cf5qd7/SvKXgXkEvAMPT+tHExj5x8GOhnDAQlsIR4X9B9wASrcrIODd7mydjAABAgQIECBAgACB5F+TTE/1fpNkCkn/J8nfB4T5xdzzfxyh9x8n+X2Sfz/CWpYgQGAcgS2Fo8L+ce47nZ5AQMB7AmRbECBAgAABAgQIECDQLvBVkp8m+WF7J7UGPvb951r5Z1X/PQfeR1rOMgQIDCQgHB1oWFolcBEBAe9FlHyHAAECBAgQIECAAAECBAgQIECAAAECKxQQ8K5wKFoiQIAAAQIECBAgQIAAAQIECBAgQIDARQQEvBdR8h0CBAgQIECAAAECBAgQIECAAAECBAh8LtD+2hMBr9uSAAECBAgQIECAAAECBAgQIECAAAECXyZwM8m1JG+TXE5yNcmbJE+/bJnDvy3gPdzQCgQIECBAgAABAgQIECBAgAABAgQI7EvgQZIPSe4lmTLW6fr9fH1SCQHvSbltRoAAAQIECBAgQIAAAQIECBAgQIDA4ALTaxmmv8dJ7iY5T3I/ye0kL5K8POX5BLyn1LYXAQIECBAgQIAAAQIECBAgQIAAAQKjC3wMeJ8kuZPk0vzk7q0kz5O8OuUBBbyn1LYXAQIECBAgQIAAAQIECBAgQIAAAQJbEHiY5N385O50nkfz9fTKhpN+BLwn5bYZAQIECBAgQIAAAQIECBAgQIAAAQIbELiR5PonP7J2JcnrJM9OfTYB76nF7UeAAAECBAgQIECAAAECBAgQIECAwFYEptc1TO/gPes6kIC3S96+BAgQIECAAAECBAgQIECAAAECBAgQOFBAwHsgoHICBAgQIECAAAECBAgQIECAAAECBAh0CQh4u+TtS4AAAQIECBAgQIAAAQIECBAgQIAAgQMFBLwHAionQIAAAQIECBAgQIAAAQIECBAgQIBAl4CAt0vevgQIECBAgAABAgQIECBAgAABAgQIEDhQQMB7IKByAgQIECBAgAABAgQIECBAgAABAgQIdAkIeLvk7UuAAAECBAgQIECAAAECBAgQIECAAIEDBQS8BwIqJ0CAAAECBAgQIECAAAECBAgQIEBgNwJfJzlPcraWEwt41zIJfRAgQIAAAQIECBAgQIAAAQIECBAgcAyBJULYm0muJXmb5HKSq0neJHl6jIYPWUPAe4ieWgIECBAgQIAAAQIECBAgQIAAAQIE1iKwZAj7IMmHJPeSTJnqdP1+vm49v4C3ld/mBAgQIECAAAECBAgQIECAAAECBAgcSWCpEHZ6Inj6e5zk7vyKhvtJbid5keTlkfovLSPgLbEpIkCAAAECBAgQIECAAAECBAgQIEBgRQJLhrAf136S5E6SS/OTu7eSPE/yqtNBwNupb28CBAgQIECAAAECBAgQIECAAAECBI4hsHQI+zDJuyTTk7vT59F8Pb2yofUj4G3ltzkBAgQIECBAgAABAgQIECBAgAABAkcSWDKEvZHk+ic/snYlyeskz47Ue3kZAW+ZTiEBAgQIECBAgAABAgQIECBAgAABAisSOEUIOz0pfJ7kbC3nFvCuZRL6IECAAAECBAgQIECAAAECBAgQIEDgGAKrC2GPcahvW0PAu6SutQkQIECAAAECBAgQIECAAAECBAgQILCggIB3QVxLEyBAgAABAgQIECBAgAABAgQIECBAYEkBAe+SutYmQIAAAQIECBAgQIAAAQIECBAgQIDAggIC3gVxLU2AAAECBAgQIECAAAECBAgQ2IHAWt93uta+dnBLOOIpBQS8p9S2FwECBAgQIECAAAECBAgQIEBgOwI3k1xL8jbJ5SRXk7xJ8rT5iGvtq5nF9lsVEPBudbLORYAAAQIECBAgQIAAAQIECBBYVuBBkg9J7iWZMqbp+v18vezO3736WvvqNLH3hgUEvBserqMRIECAAAECBAgQIECAAAECBBYSmF5/MP09TnI3yXmS+0luJ3mR5OVC+37fsmvt6/v69u8EygIC3jKdQgIECBAgQIAAAQIECBAgQIDAbgU+BqlPktxJcml+cvdWkudJXjXJrLWvJg7b7kFAwLuHKTsjAQIECBAgQIAAAQIECBAgQOD4Ag+TvJuf3J1WfzRfT69s6Pysta9OE3tvWEDAu+HhOhoBAgQIECBAgAABAgQIECBAYEGBG0muf/Ija1eSvE7ybME9L7L0Wvu6SO++Q+CLBQS8X0ymgAABAgQIECBAgAABAgQIECBA4BOB6bUI0zt4z1amsta+VsakndEFBLyjT1D/BAgQIECAAAECBAgQIECAAAECBAjsVkDAu9vROzgBAgQIECBAgAABAgQIECBAgAABAqMLCHhHn6D+CRAgQIAAAQIECBAgQIAAAQIECBDYrYCAd7ejd3ACBAgQIECAAAECBAgQIECAAAECBEYXEPCOPkH9EyBAgAABAgQIECBAgAABAgQIECCwWwEB725H7+AECBAgQIAAAQIECBAgQIAAAQIECIwuIOAdfYL6J0CAAAECBAgQIECAAAECBAgQIEBgtwIC3t2O3sEJECBAgAABAgQIECBAgAABAgQIEBhdQMA7+gT1T4AAAQIECBAgQIAAAQIECBAgQIDAbgUEvLsdvYMTIECAAAECBAgQIECAAAECBAgQIDC6gIB39AnqnwABAgQIECBAgAABAgQIECBAgACB3QoIeHc7egcnQIAAAQIECBAgQIAAAQIECBAgQGB0AQHv6BPUPwECBAgQIECAAAECBAgQIECAAAECuxUQ8O529A5OgAABAgQIECBAgAABAgQIECBAgMDoAgLe0SeofwIECBAgQIAAAQIECBAgQOCiAl8nOU9ydtEC3yNAgMDaBQS8a5+Q/ggQIECAAAECBAgQIECAAIFDBW4muZbkbZLLSa4meZPk6aELqydAgEC3gIC3ewL2J051idkAABOXSURBVECAAAECBAgQIECAAAECBJYWeJDkQ5J7SaYsZLp+P18vvbf1CRAgsKiAgHdRXosTIECAAAECBAgQIECAAAECzQLTaxmmv8dJ7s6vaLif5HaSF0leNvdnewIECBwkIOA9iE8xAQIECBAgQIAAAQIECBAgsHKBjwHvkyR3klyan9y9leR5klcr7197BAgQ+E4BAa8bhAABAgQIECBAgAABAgQIENi6wMMk75JMT+5On0fz9fTKBh8CBAgMLSDgHXp8midAgAABAgQIECBAgAABAgQuIHAjyfVPfmTtSpLXSZ5doNZXCBAgsGoBAe+qx6M5AgQIECBAgAABAgQIECBA4IgC0+sazpOcHXFNSxE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IAAAQIEWgUEvK38NidAgAABAgQIECBAgAABAgQIECBAgEBdQMBbt1NJgAABAgQIECBAgAABAgQIECBAgACBVgEBbyu/zQkQIECAAAECBAgQIECAAAECBAgQIFAXEPDW7VQSIECAAAECBAgQIECAAAECBAgQIECgVUDA28pvcwIECBAgQIAAAQIECBAgQIAAAQIECNQFBLx1O5UECBAgQIAAAQIECBAgQIAAAQIECBBoFRDwtvLbnAABAgQIECBAgAABAgQIECBAgAABAnUBAW/dTiUBAgQIECBAgAABAgQIECBAgAABAgRaBQS8rfw2J0CAAAECBAgQIECAAAECBAgQIECAQF1AwFu3U0mAAAECBAgQIECAAAECBAgQIECAAIFWAQFvK7/NCRAgQIAAAQIECBAgQIAAAQIECBAgUBcQ8NbtVBIgQIAAAQIECBAgQIAAAQIECBA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GApga+TnCc5W2oD6xIgsA0BAe825ugUBAgQIECAAAECBAgQIECAwDYEbia5luRtkstJriZ5k+TpNo7nFAQIHFtAwHtsUesRIECAAAECBAgQIECAAAECBOoCD5J8SHIvyZTbTNfv5+v6qioJENisgIB3s6N1MAIECBAgQIAAAQIECBAgQGAwgem1DNPf4yR351c03E9yO8mLJC8HO492CRA4gYCA9wTItiBAgAABAgQIECBAgAABAgQIXEDgY8D7JMmdJJfmJ3dvJXme5NUF1vAVAgR2JiDg3dnAHZcAAQIECBAgQIAAAQIECBBYtcDDJO+STE/uTp9H8/X0ygYfAgQIfCYg4HVTECBAgAABAgQIECBAgAABAgTWI3AjyfVPfmTtSpLXSZ6tp0WdECCwJgEB75qmoRcCBAgQIECAAAECBAgQIECAwP8JTK9rOE9yBoQAAQLfJSDgdX8QIECAAAECBAgQIECAAAECBAgQIEBgUAEB76CD0zYBAgQIECBAgAABAgQIECBAgAABAgQEvO4BAgQIECBAgAABAgQIECBAgAABAgQIDCog4B10cNomQIAAAQIECBAgQIAAAQIECBAgQICAgNc9QIAAAQIECBAgQIAAAQIECBAgQIAAgUEFBLyDDk7bBAgQIECAAAECBAgQIECAAAECBAgQEPC6BwgQIECAAAECBAgQIECAAAECBAgQIDCogIB30MFpmwABAgQIECBAgAABAgQIECBAgAABAgJe9wABAgQIECBAgAABAgQIECBAgAABAgQGFRDwDjo4bRMgQIAAAQIECBAgQIAAAQIECBAgQEDA6x4gQIAAAQIECBAgQIAAAQIECBAgQIDAoAIC3kEHp20CBAgQIECAAAECBAgQIECAAAECBAgIeN0DBAgQIECAAAECBAgQIECAAAECBAgQGFRAwDvo4LRNgAABAgQIECBAgAABAgQIECBAgAABAa97gAABAgQIECBAgAABAgQIECBAgAABAoMKCHgHHZy2CRAgQIAAAQIECBAgQIAAAQIECBAgIOB1DxAgQIAAAQIECBAgQIAAAQIECBAgQGBQAQHvoIPTNgECBAgQIECAAAECBAgQIECAAAECBAS87gECBAgQIECAAAECBAgQIECAAAECBAgMKiDgHXRw2iZAgAABAgQIECBAgAABAgQIECBAgICA1z1AgAABAgQIECBAgAABAgQIECBAgACBQQUEvIMOTtsECBAgQIAAAQIECBAgQIAAAQIECBAQ8LoHCBAgQIAAAQIECBAgQIAAAQIECBAgMKiAgHfQwWmbAAECBAgQIECAAAECBAgQIECAAAECAl73AAECBAgQIECAAAECBAgQIECAAAECBAYVEPAOOjhtEyBAgAABAgQIECBAgAABAgQIECBAQMDrHiBAgAABAgQIECBAgAABAgQIECBAgMCgAgLeQQenbQIECBAgQIAAAQIECBAgQIAAAQIECAh43QMECBAgQIAAAQIECBAgQIAAgfUIfJ3kPMnZelrSCQECaxYQ8K55OnojQIAAAQIECBAgQIAAAQIE9iJwM8m1JG+TXE5yNcmbJE/3AuCcBAjUBAS8NTdVBAgQIECAAAECBAgQIECAAIFjCjxI8iHJvSRTXjNdv5+vj7mPtQgQ2JiAgHdjA3UcAgQIECBAgAABAgQIECBAYDiB6bUM09/jJHfnVzTcT3I7yYskL4c7kYYJEDiZgID3ZNQ2IkCAAAECBAgQIECAAAECBAj8vwIfA94nSe4kuTQ/uXsryfMkr7gRIEDg2wQEvO4NAgQIECBAgAABAgQIECBAgEC/wMMk75JMT+5On0fz9fTKBh8CBAh8q4CA181BgAABAgQIECBAgAABAgQIEOgXuJHk+ic/snYlyeskz/pb0wEBAmsWEPCueTp6I0CAAAECBAgQIECAAAECBPYmML2u4TzJ2d4O7rw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At72EWiAAAECBAgQIECAAAECBAgQIECAAAECNQEBb81NFQECBAgQIECAAAECBAgQIECAAAECBNoFBLztI9AAAQIECBAgQIAAAQIECBAgQIAAAQIEagIC3pqbKgIECBAgQIAAAQIECBAgQIAAAQIECLQLCHjbR6ABAgQIECBAgAABAgQIECBAgAABAgQI1AQEvDU3VQQIECBAgAABAgQIECBAgAABAgQIEGgXEPC2j0ADBAgQIECAAAECBAgQIECAAAECBAgQqAkIeGtuqggQIECAAAECBAgQIECAAAECBAgQINAuIOBtH4EGCBAgQIAAAQIECBAgQIAAAQIECBAgUBMQ8NbcVBEgQIAAAQIECBAgQIAAAQIECBAgQKBdQMDbPgINECBAgAABAgQIECBAgAABAgQIECBAoCYg4K25qSJAgAABAgQIECBAgAABAgQIECBAgEC7gIC3fQQaIECAAAECBAgQIECAAAECBAgQIECAQE1AwFtzU0WAAAECBAgQIECAAAECBAgQIECAAIF2AQFv+wg0QIAAAQIECBAgQIAAAQIECBAgQIAAgZqAgLfmpooAAQIECBAgQIAAAQIECBAgQIAAAQLtAgLe9hFogAABAgQIECBAgAABAgQIECBAgAABAjUBAW/NTRUBAgQIECBAgAABAgQIECBAgAABAgTaBQS87SPQAAECBAgQIECAAAECBAgQIECAAAECBGoCAt6amyoCBAgQIECAAAECBAgQIECAAAECBAi0Cwh420egAQIECBAgQIAAAQIECBAgQIAAAQI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At72EWiAAAECBAgQIECAAAECBAgQIECAAAECNQEBb81NFQECBAgQIECAAAECBAgQIECAAAECBNoFBLztI9AAAQIECBAgQIAAAQIECBAgQIAAAQIEagIC3pqbKgIECBAgQIAAAQIECBAgQIAAAQIECLQL/C/z4FjzHMKbLgAAAABJRU5ErkJggg=="/>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AutoShape 4" descr="data:image/png;base64,iVBORw0KGgoAAAANSUhEUgAABXgAAAPoCAYAAABkvZZOAAAAAXNSR0IArs4c6QAAIABJREFUeF7s3Ql4VNX9//FPWEOwtbZarS0uaF1iXRFRiEiFCAoWtyhuNS1009bl92dcUbTiCgoqxmBHAggGRSwuqLW4oKJAkEUSREHivrXVhMURSpL/8w0nMJlOklmTuTPv+zw8Ksw995zXuah88s33ZIkLAQQQQKBB4BZJ+0n6k6RvEsCSJ6lY0i+CxtpL0oeSfitplaRFTTxnoaTRkv4hqbekQZLOlbS/pLWSfi3pzSjmuEbS65K2SvpdFPeFfvRYSVMlHRjHGNyKAAIIIIAAAggggAACCCCAAAIJEshK0DgMgwACCKSDwG2S6iRdm6DFdJH0rST7d+0hktpJWinpHUl/lvRiM8/ZIOkgSZ9KOkbSDDc3C6EtYI32GiapVNJjks6J9uagz3eUtEnSrpLWxzEOtyKAAAIIIIAAAggggAACCCCAQAIECHgTgMgQCCCQNgKJDngNxgLdiZJulbRcUn9J411Y+39Bcoe5QNcC2G4uBN7J/bqFuj9xVb/hsI+QZIHw+83shIXL77rq35Pj3LElkq6WNC/OcbgdAQQQQAABBBBAAAEEEEAAAQTiFCDgjROQ2xFAIK0EIg14cyWdIekpSW83IXC4pH0kDZV0lvurBaK7uYrcCS7Qbbi9l6TnJb0q6XHXRqFvUMC7p6TfNPEsC4B3lzSihd2wZx4tyVpHxHMVSfrEhdbxjMO9CCCAAAIIIIAAAggggAACCCAQpwABb5yA3I4AAmklYEGp9ci9NKQHr7VKOEHSiZL6SfpxC31wG6plrV/uvZL8rpL3FUmPSposqVqSBcXrggSPkvRPST+UZCHqJe7XrO/tNPf3FuJaCBx8WTB9ekhgHG5jZrpWEYfGuWuFLrC2Z3IhgAACCCCAAAIIIIAAAggggEAbChDwtiE+j0YAgZQTsIDVwtKTJL3gQl4Ldu3a4sJfO6yspT64Z0u6R9KFkp6QNEvScEkXu2peC4qflfSWpOtDFKxFQydJ17g2DQ2/bNXAK9zcQg9mszlby4SdW+iLawHzvpL2jlP+YEnzXdAd51DcjgACCCCAAAIIIIAAAggggAAC8QgQ8Majx70IIJCuArtIKnCHolkoulrSk5Is3B0ZwaKPCzoI7U5Jo90Yf3B9cn8kqYc7OG2VC37tr1b5a5W9FiovDXqOHdZmfW9vdGFx6BQaAt7BLjhuaop2uNsekmx98V52eNzP3SFw8Y7F/QgggAACCCCAAAIIIIAAAgggEKMAAW+McNyGAAIZJdBU8NocQk/Xo/cUSZ+7A8n+K6mzJGuV8FdJ33d/vUyS9cf9u6S5kr4XNLD9e3qOJAuArao3+PqFO6ztPEnXurEsTG7q+tpV+bZPwO69KOk+N7cEDMcQCCCAAAIIIIAAAggggAACCCAQiwABbyxq3IMAApkmYNW2VslrLRBqI1i8tXqwXrvnS7IQdrMLbq1VwwB3/3Pu0LQv3WcmSertKoVPC3qGVedar177ubqgn2/o13u7q8g9WdK/XAuHpqbYcP9OkjZFsI7mPhLpgXRxPobbEUAAAQQQQAABBBBAAAEEEECgOQECXt4PBBBAoGWByyVZlezAkMPXwt1pwatVt74t6XB3iNoPJNW43r3Wf9d68653YfHQoEPThrmWB6+5ga1NhLVlOFpSIOhhdkjabEkdJfkk2TOt6tf6/OY0sZyfSVru7rFD46yqOJ7LAmc7BC4/nkG4FwEEEEAAAQQQQAABBBBAAAEE4hMg4I3Pj7sRQCAzBKyC99agw9esVUJwj9wGhQMlveFC1GmSilxrBfv1iyRdJ8n+vfueJGvdYC0TLCANN5Y901o29JH0cQjznyQdJqmvG/cMV917pjvErTzMtth4NidrC2FVxO/GuXW7SVrrqprjHIrbEUAAAQQQQAABBBBAAAEEEEAgVgEC3ljluA8BBDJNwKpkH3QBqYW1b4YBsIrdIyQ9FlJxax+1g9LGubYNZ0myNgkfuKracJbWcuFZSTdLuiHkA8dIKpZklbh7Sfo/F/D+1AXMNs/QywJlOyBud0mFksoSsIGfSLKKZAusuRBAAAEEEEAAAQQQQAABBBBAoA0ECHjbAJ1HIoCAJwWsTcLTkix4tVYH0Vw/d711s13LBevl+5KkimYGOcRV794pyfr1nhvyWeunu1HSPq4dxG9dAD1e0j8kveM+b4Gz9fDtKumXkvaVNMq1kYhmDeE++4Qk+zE93oG4HwEEEEAAAQQQQAABBBBAAAEEYhMg4I3NjbsQQCAzBKxq99SgpVpYam0R7Edz4WywjrVDsFYLVrFr1wrXx7ebJGupYP8celn7BQtO27keuxby2gFqFi5/4z68TFInSXZI2zxJe7sqXpuj9QC2dhB23SLpWvf3EyRZcGzVvzZ+vNfVkn4i6bJ4B+J+BBBAAAEEEEAAAQQQQAABBBCITYCANzY37kIAgcwQeNKFpqEVuy+4VgiRKPSSZD+sJYKFst+5myw8flTS2e7ng8eylgtWmTtZ0hxJF7j2Dtb31nr2rpPkd4eq2VzGSpoiyQ5lsx7A1i+4IeC9za3BAum3JI2R9Iz7vD3TWkfYfda3N1wv4ObWaBXB9qzjIoHgMwgggAACCCCAAAIIIIAAAgggkHgBAt7EmzIiAgikh4BVz1ZLOiGG4DNSAat8tZD0tJAbhkr6swtzrSLXQt7TXWuFhs8/JOl7LjxeEHTY2sVNBLwNVbx2nwXWL0v6owuPv5BU46p7bSr9XfuHRS0sxMJhM7LWE7WRLprPIYAAAggggAACCCCAAAIIIIBA4gQIeBNnyUgIIJBeAj0kvSLJ+uUmK7xs6hnWM9cOWLMqXrsaQt7Bks6RdL2kta4v7+9che7/c+0aLLh9O0wFb0PAe7ekCyV1dM+wfr0fS5otycayfr/Wv9fCX5tDS5dVBtt40Vb/tjQuv44AAggggAACCCCAAAIIIIAAAhEIEPBGgMRHEEAgIwUul2Q/SppZfakka7WwxrU/iAVqg+vpa4emWUXsm24Q++fgf0db5e7jkvIkHeTCXOvBa4HuOEl7uCDYAmkLXOe7cayFgo01S5JVBls7hYHu19ZL+iDox4Oun6711Q3uPdzcuuzgOWv5MCmWxXMPAggggAACCCCAAAIIIIAAAgjEJ0DAG58fdyOAQPoK9JZ0klueVdDmBPXdPdy1VdjoDk97yoWnkWpYha71vbXrN66frlXMWrsDOwTNrg8lDXKhr/XRtblYv92ZkjZLekRS8BztniMlWbuFP7gx7GC3VS6ovkfSA5JWBwW6X4dM+ERXtftzV9Xb3Hp2l2SBsB04Z2Hw65Euns8hgAACCCCAAAIIIIAAAggggEDiBAh4E2fJSAggkJ4CFpI2hKJWPWth70uSdpE0wbU2sLYG0bRysIPOLBi1ceyyIPc9SdayYbSr1J0n6V7XY3c/SX+S9I1rnWBBrbVosLYMr7mft8PX7FA4G3eJG7ehqtYCWxvPqnmburq6OVhoe1MLW9lP0t8lvSrp966aOD13n1UhgAACCCCAAAIIIIAAAgggkOICBLwpvkFMDwEE2lzAQlILP890/W+nuB63dpiZVcfGchjbLZKOl/SiqwA+21XuWmBs4Wyxq7a10Hc312LhOidxjKS/SRrrWjFYZa/10X3UtV6wQ+HssnEOc5W+vSRZdW5zlwW7FjRbGGwVws1db0h6XtJf23x3mAACCCCAAAIIIIAAAggggAACGS5AwJvhLwDLRwCBZgUsFLUevNY2wQLQLe4QMgtTgy9r0WD9cae5nrzWI9daKDR1hbZWsMPMFkta7ipi7e/7S5rsqnKtT29DwGuHo33rWkb811USW0Xv+0GfsRYQVmVrn/VJspYS/2lmPrZOC5vtELeWDlY70M1zV0mbeH8QQAABBBBAAAEEEEAAAQQQQKBtBQh429afpyOAQGoLWNsDvwt4LZS1sPdnrqI2eOZHu0DX+upasPsjSRbKFkpaEOESQ4Nbu82qh60FgrVWaAh47eeDg2D7Z+vRawepXRvyLKsMtoC3Z8jP/0JSratAbmjNsDTCg9XsQDdbn/UO5kIAAQQQQAABBBBAAAEEEEAAgTYWIOBt4w3g8QggkPICFrJaeGqHoH0q6SLXzzZ04kdJesb1w7WK36tdC4WGQ9NaWqi1UbDWDHZQWsPV0P/XKoODw9uHXAsGq9y1q6mA137tXUkTJd3nPvs9Se+4auTTJF3iQuS9IjhYzULozySdzqFqLW0nv44AAggggAACCCCAAAIIIIBA6wgQ8LaOM09BAAFvClhrgwskjZRkvW2tR+3eks5vYjlWydtJkvWotd68Fq5eL2lmM8u3dgpW+Wv9cq2NglXsBl8W/NpYbwb9pP29hcFT3c81F/CGHohmfXMtdF7oAugfS7oxgoPV7FEW7N4taV9vbiezRgABBBBAAAEEEEAAAQQQQCD9BAh4029PWRECCCRO4DLXimCOpK9cv9sx7mC0SPrPnitplKRDXUuEcDOzyuCb3KFqD7teus2twMaygNfaJDQchtZcwGtj7eF6COe5NXzp+vhaULtO0n4RklmF8uuSbo/w83wMAQQQQAABBBBAAAEEEEAAAQSSLEDAm2RghkcAAU8LWA/eGyQdL+mXkl5yqxnuDkBraXEWwq51Vbmzmviwha/W+mE3SV+3NKCkItcywlorNFwtBbwNn7Ng9nfuADfr42uVyDa/RRE81w5V+1zSTyT9O4LP8xEEEEAAAQQQQAABBBBAAAEEEGgFAQLeVkDmEQgg4FmBPV2bBetba9ddrq3ByZLeamZV1o/XQteTJL0g6RpXcWtVwCtC7rMWDY9Letb1wLUq2febGNsORLPq2+MkrZRk87Pq2z9I+sBVCzc1LZvTo5LOcPdGuym2Bjto7tRob+TzCCCAAAIIIIAAAggggAACCCCQPAEC3uTZMjICCKSHwAZJB7jqVeuv+7Yk62P7SDPLs1YIr0ka6AJe+6i1VbCAdYKkI1zoa/1xrQdulaTVko51/Xgt8A132QFvU9zY1qrBLgt67dC0+93cwt1n/X1tzDNjDHdtzEpJV0iydhVcCCCAAAIIIIAAAggggAACCCCQIgIEvCmyEUwDAQRSVmCBa9PwopuhBavWqsFCU2tZEO46W9Jod5iZHWhmPyzctSraZZIsALYD2RrC2c8kBd/TFIZV+1pVcPB9kcBZn98h7kfw520t1kvY+vA2d/WVNFvS7s30Eo5kHnwGAQQQQAABBBBAAAEEEEAAAQQSLEDAm2BQhkMAgbQTeFBSuaR7g1bmkzTY9eWtC7NiC2uvcq0T/iHph5I2Smpo9RAOyULYoZKs/UOiLwtmLUQO7fN7iyRr+3B5Cw+0quF/SbJ1cyGAAAIIIIAAAggggAACCCCAQAoJEPCm0GYwFQQQSEmB/pLmSbpD0tVuhvbvzjdcVeu4JmZd4YLdJa5y9klJpzWzwmgPW4sW6xVXRfxA0I3WJ/ggSac3M5gFwHaomrWVeDfah/J5BBBAAAEEEEAAAQQQQAABBBBIrgABb3J9GR0BBNJDoKek5yQtcj1yv5XUTdJSSSc20dfWWjBsdZ//rSSr9LW2DhaWhl7WeqFA0sWSrpdkVcOJvmzss9x8G8a2gDfftYto6nnXumrlPomeEOMhgAACCCCAAAIIIIAAAggggED8AgS88RsyAgIIZIaABbrPuqWeIuljSee7QNaC2y1NMPSQlO3aOVgYbBXBoW0drKWD9ei92R1iZsFxoq9wbRos4P2NJKseDr3s8xY0W/9dC5+tipkLAQQQQAABBBBAAAEEEEAAAQRSTICAN8U2hOkggEBKC+RImiWpl+uVWybpMRf2/r8WZm7/vrWD2uyH9b4Nvtq59gdWvTsziQKhbRos4LVewZ1ctbEF0NYr+ADXc3ihC4C/TOKcGBoBBBBAAAEEEEAAAQQQQAABBOIQIOCNA49bEUAgYwWsH++VkvJce4ZVrpp3fgsiP5L0tquItR6+wde5kkZJOlRSbZJk/+TaNFgVsV1+ScMl7Stpg5ub9dy1CmM7eG1qkubBsAgggAACCCCAAAIIIIAAAgggkCABAt4EQTIMAghklIC1ZHjCBbXLJJ0j6QZJhzSjYFW/D0v6uWv1YNW6oa0Y7BCz6yQ9niRNa7vwhZunHQ5nc7Lq4aGSbnRtJKzXsLVtoGo3SZvAsAgggAACCCCAAAIIIIAAAggkUoCAN5GajIUAApkiYD1zR0o6JmjBLYWzvSWd5D5vlbQWCE8KAZst6TVJE5II+bKkfu7QODv87QFJP3U9hO+XVJrEZzM0AggggAACCCCAAAIIIIAAAggkWICAN8GgDIcAAhkhENoz1yp6rerWDiNb0YKAHWj2qaTdJH0d9Fkbs1rSCWEqexOJeqykvVzvYBt3omvbYNXH/0nkgxgLAQQQQAABBBBAAAEEEEAAAQSSL0DAm3xjnoAAAukpENwzd4Ck8a7lgR1S1tz1R0l/kWR/fV/SZ+7DPSTZIWg7J7EHb7h5WeC7VdKS9NwmVoUAAggggAACCCCAAAIIIIBAegsQ8Kb3/rI6BBBIroC1ZbCDyp6WdIU7nMyC2+Yuq/a9RFKu64Vr/x5eKSlb0ueuH25yZ83oCCCAAAIIIIAAAggggAACCCCQNgIEvGmzlSwEAQTaQKCPpEtdT9scSTu5v58fxVz2lHSwpEMlveV68EZxOx9FAAEEEEAAAQQQQAABBBBAAIFMFiDgzeTdZ+0IIJBIAavItcPLlkpamMiBGQsBBBBAAAEEEEAAAQQQQAABBBBoSoCAl3cD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hAtttAAAgAElEQVQ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SaFciVVCPpXZwQQAABBBBAAAEEEEhnAQLedN5d1oYAAggggAACCGSewEGSLpC0XFJ7SftLmibp48yjYMUIIIAAAggggAACmSBAwJsJu8waEUAAAQQQQACBzBEYI2lU0HJ3lnS5pJsyh4CVIoAAAggggAACCGSSAAFvJu02a0UAAQQQQAABBNJb4ARJ9mN+yDLPkvSspOfSe/msDgEEEEAAAQQQQCATBQh4M3HXWTMCCCCAAAIIIJCeAv0k9W0i4J0r6fn0XDarQgABBBBAAAEEEMhkAQLeTN591o4AAggggAACCKSfQGiLhh9IuowWDem30awIAQQQQAABBBBAYJsAAS9vAgIIIIAAAggggEA6CYQestbdHbL2aTotkrUggAACCCCAAAIIINAgQMDLu4AAAggggAACCCCQjgK5kmokvZuOi2NNCCCAAAIIIIAAAggQ8PIOIIAAAggggAACCCCAAAIIIIAAAggggAACHheggt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pKZArqQaSe+m5vSYVZIE2PckwTIsAggggAACCCCQ7gIEvOm+w6wPAQQQQAABBLwicJCkCyQtl9Re0v6Spkn62CsLYJ4xCbDvMbFxEwIIIIAAAggggECDAAEv7wICCCCAAAIIIJAaAmMkjQqays6SLpd0U2pMj1kkSYB9TxIswyKAAAIIIIAAApkiQMCbKTvNOhFAAAEEEEAglQVOkGQ/5odM8ixJz0p6LpUnz9xiFmDfY6bjRgQQQAABBBBAAIEGAQJe3gUEEEAAAQQQQKDtBfpJ6ttEwDtX0vNtP0VmkAQB9j0JqAyJAAIIIIAAAghkmgABb6btOOtFAAEEEEAAgVQVCP1W/R9IuowWDam6XQmbF/ueMEoGQgABBBBAAAEEMlOAgDcz951VI4AAAggggEDqCYQettXdHbL2aepNlRklUIB9TyAmQyGAAAIIIIAAApkoQMCbibvOmhFAAAEEEEAglQVyJdVIejeVJ8ncEi7AvieclAERQAABBBBAAIHMECDgzYx9ZpUIIIAAAggggAACCCCAAAIIIIAAAgggkIYCBLxpuKksCQEEEEAAAQQQQAABBBBAAAEEEEAAAQQyQ4CANzP2mVUigAACCCCAAAIIIIAAAggggAACCCCAQBoKEPCm4aayJAQQQAABBBBAAAEEEEAAAQQQQAABBBDIDAEC3szYZ1aJAAIIIIAAAggggAACCCCAAAIIIIAAAmkoQMCbhpvKkhBAAAEEEEAAAQQQQAABBBBAAAEEEEAgMwQIeDNjn1klAggggAACCCCAAAIIIIAAAggggAACCKShAAFvGm4qS0IAAQQQQAABBBBAAAEEEEAAAQQQQACBzBAg4M2MfWaVCCCAAAIIIIAAAggggAACCCCAAAIIIJCGAgS8abipLAkBBBBAAAEEEEAAAQQQQAABBBBAAAEEMkOAgDcz9plVIoAAAggggEDbCuRKqpH0bttOg6cnSCB4P9nbBKEyDAIIIIAAAggggEBsAgS8sblxFwIIIIAAAggg0KJAQZ/d8nJyOhfl99ytW01NXdaCim8qa+u2jPDP/fytFm9OnQ8QYLq9KDh9UF5Oly5F+Sfmdfvyyy87vP32ig4D+hz+39ra2toFS1ZV1rbfOsI/9QUv7W3qvGXMBAEEEEAAAQQQQCBmAQLemOm4EQEEEEAAAQRSTOA4SSel0Jx2O/uEPc999IYeP2yYU/XGLbrkvpVfzZj3WVEKzTPsVHbutvNeux+5++DuA7rvXFtbq08WfFL1admnT1V/UP1Zqs9d0m5ujv9O5FzPPv2Uvzw69Z76/Rx1w80a4ztv+/DV1Zt0yXX3fzXj7y89kKBn2hrqJNn/r9tfE7qWBM2RYRBAIHqBRyW9E/1t3IEAAggggEDTAgS8vB0IIIAAAgggkC4CBZIek3SzpNo2XNSuko6VFHj46iOPvSD/Zx2C53LHzLVbr/7bOyWSUjooPfC0Ay8+9cFTG4JSfVf9neZdPe+r1bNXJyrATOYW/dYNPjnkIQ2haSxh6W5Ti+/806/POz1r1eq1qli2QAVD8hoNf8f9j229+tbJce3tPnt8b6+eh/x4cK9f/GTntZ9u6nTs4XvXbd1au/WVJZVfL1jxyVOVn3zzeTLhGBsBBJIq0F/Sa5KuTepTGBwBBBBAIOMECHgzbstZMAIIIIAAAmkpcJikMyXdIMmC3scTvMqW2hQ0/Lr9v5Vf0gRJe0+/5shbzx/ws07Bcxn32NqAb9I7fSUtSfAcEzlc7uDiwWUHn3FwTvCgi4sWB1698dV+khZH8LCWzCIYIuaPvOGqXvvYCAX9DsjLyWlflH/sPt1qamqyFrz9WWVtXdYI/5yV0bRTyJ1afOfKX593erumAt5xDzwe8I3xx7W3hYMPqii5fkDuqAff0phLB24HqN7wnUaOf6Hc/8TSQ2NW4UYEEGhrgdvcv5sIeNt6J3g+AgggkGYCBLxptqEsBwEEEEAAgQwVsFJKq9b8uaTLJd0Tp0N9OFkwqMdu9T1X+x7WrWZrTdaCpe9V1mZphP+RlxuCwYMkXSBpuaT2kq6W9JKkp+z55/f/6bTp1x61V8NcqjZske/BVeX+Zz9O9ZAufMA7cXHg1b++2myAOaBgQF52p+yivPy8erPli5ZXqk4jZvlnRROmxrl9ahTwFg7OrSgZPdD2tP6q3rBZI+99tdz/ZHlU+3Dm0EGbHn/4vvrQO7RFQ1X1Bvlu9pf7S/8R1ZghC80t/etJZYf9fNecio+3qOCkXzT65XFTFwR84/8ZacAeryH3I4BA4gUIeBNvyogIIIAAAq6nFxAIIIAAAggggEC6CNwlaX9JQ2NZUMGA3LycnOyi/D4Hdqupqc1asOzD7FGXnt25254/dsHgJo28rbTc/+grDSHeGMv63LNOkPQ7SRYkTrGf2+8nXboftt/Ovxly7O5d2rfT5kWrq9bU6b/Di5/6bFks82vNew4595CKk+85eXsoai0a5t80v3zl9JXNBphDLxhacbP/5u33bajeoLuuuav8iclPxBN8Rrv04IA3t/Tmk8uGDTyoUTXyuOlLAr57X4sqLN1j991WHtvzyO5nnTZwix2ytnLFig7987YdsrZw6ep1dR1rhhc/9Fw8extJwBtXhbCDDK2ubstq62j3ls8j4GUBAl4v7x5zRwABBFJYgAreFN4cpoYAAggggAACUQv0kPSKpJ1j6cNbeFqPipIx5wRVegY0YfpCjf6/87dPZNzf5gZ8t5daMNhFkoW6890vHiHpcEm9XTXxIvfzdhLXnpJGSno36hW10Q0HDDkgr31O+6Lu/bp3q6mtyfq87PN16qDhKx5a0VyAmXv71NvLTjnnlEZh6pQJUwJ3X313VGFqnMuONOCNNixtGNeC/Bq3nwkNRwtPOaii5AZr0bBUYy7dcWZg1fqAfBP+GVeLhvovYGR3KMrvvX+3mto6+wLGV5uzumblH99j120V6qsra+u2Bleox7kN3I4AAiECBLy8EggggAACSREg4E0KK4MigAACCCCAQBsJtLPvwHfB69Io55Bbesd5ZcMGH9EonJzw8GvqfUwPHXOEFQZLYx98ZvOVd8y0lhA7SbKAsCHgtV8eLsnmYO0aZkv6vqRzJRVK+jTK+aTKx6MJMMMHvOOnBO6+5u5ow9R41t9si4aqDd/Jd99r5f450bVokBq3fohngk3dW9Cve152l45FRx38433e+3hjVztkra5O3y56+5O1de01vHjmkpgrhAt/dURFyV9PC/oCxneaMHO5Rl/5+/rpVK/fpJG3TC33z5zXmtXWyWBkTARSVYCAN1V3hnkhgAACHhcg4PX4BjJ9BBBAAAEEEPgfgSclvSfJF6VN2IB3/LTXdPxxPXX0Yd1VVb1Jl9087eNpf18wSdI0SX8IatFgjzvGMmBJ99kha65y9+4Iw91ogtQol9Z6Hx964dCKm/+2o0XD+qr1uvvau9uyRUP9IWvZOe2KBh67b/0hawvLv1hXp6zhxbMbVSNH4t8oOE6yasN87IsFDdXC8Twyt/S2M8uGnXxo4y9gzFio3nn9dMwRB9SPPW7SnIDv1mmtWW0dz5q4FwGvCRDwem3HmC8CCCDgEQECXo9sFNNEAAEEEEAAgYgFTpRkAWydJOuRa0FsRFdwi4ZV73+pTd9u0aTHF27O63VkXbusrM0Ll61dV9eh0/Diac+tc4e5PRpyyFp39zxrERFRKFfQb6+8nOyORfnH/LRbTU1d1oLyLytrs2pG+Oe835qHkkXkE8mH7JC1nE45Rb3ze287ZG3x8nXt27UfPrN4ZsyVp5E81/U+bjBvKoj9nxC3YEivvJzsrkX5fY/c1nf5rVWVte3rRvinvhDOvzUD3giXHfHHwga846cv1PF9T9TRh2+rUHcBb2tWW0e8AD6IQBoIEPCmwSayBAQQQCAVBQh4U3FXmBMCCCCAAAIIJELgIknXuUNlrUXCgpYGtR6lHTt1mPKDnTru0+fQn7Tb/N+a2tdXfPrZvEUfvPnRF+ufkfRR0BhnSXpW0nMh4WJLj2n064Un71dRcl3foG+b36yRRWXl/qfXxPNt8pFUo0Y1zxg+3CpzKBjSJy8nJ6co/4Se9dW5C5ZUVD71jzfaf/Hl1xsk9Wlp3oUFJ1aU3H3FDn9rU3Dz5HL/zBfC+Xs54FVoiwbr62stGm68ygrRVV+h7ruVFg0tvTP8OgJxCBDwxoHHrQgggAACTQsQ8PJ2IIAAAggggEC6C9woaaCk4yJZaOGph1SUjB7cqE/pJXfO+3LGc6vOCbnfAt65kp6PZNwmPpNbOrpv2bD8/Rp92/y40pUB3/1Lov42+YKCIXk5nboW5Q/4Zbeamq1ZCxaVVdbWaYTfP9WT1cCRuBaeM7CiZMKVO/areqN+f+WEbx976uXlEQS8uaUTfWXDhvZt7F/8RMB3S0k4f08HvPYFjOzsDkUD3SFrbyz/6Kstysnq7w5ZW7jsvXV17dpZhXqyq60j2Vo+g0A6ChDwpuOusiYEEEAgBQQIeFNgE5gCAggggAACCCRVoKukL13Au7KFJ+WW3nJq2bCBBzcK/O6Ytmjr1ffOt2rQxe7+H0i6TNJNcc48fMD7yMqAr2hJ1N8mX3jBORUlf5sYFHZWa+S1N5X7Jz8cTzVwnEtM6u25pUXXlQ07/cRG+3X7faW119zqL5d0eIv7HTbgnR3w3TIlnL+nA94gi9Dq6laptk7qm8DgCHhDgIDXG/vELBFAAAHPCRDwem7LmDACCCCAAAIIxCBQ5HryXtJi4Bcm4B07bdHmK++dP8O1Y7BDrxp67X4aw1wa3XLhwP3WTLu+77YGqPZt8hs2yxdbi4bc0imTyoadc0bjatQJRQHfNaOjrgaOd12tdH9zAW+FpMNamkdhQf+Kkrsv3x6KV1VvlG9MSaJbNBCgtrQR/DoCmSFAwJsZ+8wqEUAAgVYXIOBtdXIeiAACCCCAAAIxChwtaask+9b7aC+rYH1T0o8kbW7u5sLBh1SU3LSjRUPVhoB897xS7p+z0sZIWFBn3y6fk92h6IiDf7zPe+9/1vXYg39UV6e6bxdVfLW2rn3t8OLZa6P9NvnLH36o6M4LzivoGLy+cRPuD/iuuTHqauBogdvq86EtGqqqN+gPV47/9rGn5kfSokF2yFp2dpeigX171B+ytnDp6nV1nTS8+KGwbQqiquAN1x+4NssOcJubti0z2uo94LkIeESAgNcjG8U0EUAAAa8JEPB6bceYLwIIIIAAApkr8LSknpIOkfSfGBgs4C2WNLW5ewv6HZCX3bVD0cBju3erqa3NWvj2Z+vqVDe8ePaKaAPXcI/ZHhAHH3i16v1/qXztl3r0hfI1T7y4+oAY1ma3jDmn4PTfz5z24G4N91dVVcl3nbVomJ6uLRpkIWp2Tk7RQHfI2sK33ln39+dft0PWNkbQgzeYOpLwPqqAN1x/4JE3P1junzE3bfcjxneX2xDIFAEC3kzZadaJAAIItLIAAW8rg/M4BBBAAAEEEIhZ4BtJ/5C0izs0LZqBjpT0mKTTJVlv1kiuSAK/SMZRQZ8983K6ti/K77l7t5qauqwnX//s8zNP6b3PkQf/NHvG8+/q8Nx9VFNbqzfeWlO3uOKTixYtW/twRAPv+JDNNbegYMgXdTXtZw8eNOD77dplbX7pldc2rl6z7upFi8qmRzmeFz8evF8L3AKsb3Iir2gC3rDtI8YVPRbw3TwpXVtmJNI6ncZK2L9L0gklQ9dCwJuhG8+yEUAAgWQLEPAmW5jxEUAAAQQQQCARAkdJmi/p+5JedD9uiXBgO2hrlqQzJbV0yFqEQ0b3scKB3SpKru65vc/rzBc/0icbdq6r+q5D1piR52wfrHrDt7p8TOn7U55YsL0nb4RPqg94Jc2WNErS7pLukzRIkoWdSyIcJ10+Fk0QG82aoxm3uYA3bVtmRIOZAZ+1f+fYF5esXYj17rbf1/adAM9mwNpZYngBAl7eDAQQQACBpAgQ8CaFlUERQAABBBBAIMECl0k6S9Lxro/u2y6wXdjMc86XVCPpB5KGuB8JnlZEw+WWjupZNqx/t5x3Pt6kGa98o8MP2lvrA1u1uvJrXfqbU9Rtz+1dFTTO/3zAd8djsVR4WuD9naSb3awsSLB/vimiWabXh6IJYqNZeVTjhusP7Ktv0fBsW7VoyORK0rZY+xhJ/3W/B+3PXfbPWzL092Q0v8/S+bMEvOm8u6wNAQQQaEMBAt42xOfRCCCAAAIIIBCxwDGSnpH0jqQ/SbLwts5Vq4YOYt+WP8VVzO0saa0ku9+qWr+K+ImJ++D2gHfUw59ozOVDt49cvSGgCTMWa/QVw7b/3Dj/cwHfHbNiqfC09hM9gqoFu0ta6tpaJG413hgpqiA2iiVFNW64/sB1HewAt6cS0c854mnXH+iXk12U3+fA+oPkFiyrrKxV1gj/rEWZcNhbW1XRNlTVPy7pRvfFJvviy+WS7D1aHPEG8sF0EiDgTafdZC0IIIBACgkQ8KbQZjAVBBBAAAEEEGhWwNozWJXqn11oa5VwduBa6PUHSRdKynOhrt9V79rPP9gWxoWD9qrwnXNAbsW/fqiCQdYxYsc1Yfob6n3MkTrm8O6qWr9JvttnlftnvRpPhWeiKhUTNU5bkEcSxMayvkjGDbfeWJ6VMLfC03pUlIw5Z3uLEPvCwshxc8v9sxfH854lbH5JHqitqmhD26a0c5W79t0Imdg2Jcnb7JnhCXg9s1VMFAEEEPCWAAGvt/aL2SKAAAIIIIDAtl6zk1yAa20brO9s8LWHpE8lWd+Dr90vnC3pfUltUrFoh6x9u7Vm8gVn9N1/2MlHNPr/rztLXqsN1HT+dt+f7VqzcNn76+o6dhhePG1eq1Z4BuP1Or1XXtcuXYuO7H9kt9qa2qxVi1ZV1mXVjXjB/0Kb2MX4wjcZxBYM6pGX07VrUX7e4d1qamqyFix9r7JWNSP8j7wcyfpiDXhjXEZCbsstveO8smGDj8gJHm1cyfyA7665sbQCScikWmmQtq6ipW1KK220hx5DwOuhzWKqCCCAgJcECHi9tFvMFQEEEEAAAQSCBayvwQeSwvXhfUnSvyStcges2V/b/Lrw1CPWTLulYPsBalXrA/Ld/Xy5/4kldtKa9Qt+t60neeL5J1ZcUXzF9mrPTdWbNPm6yeUvTH3BS9WeTQaxhWf1rSgZe0lQNesmjbz14XL/zJcjWZ8dllUryQ79a40rEZW/TQS8rwR8dz0baSuQRMwjHq9Yn9/WVbS0TYln19PzXgLe9NxXVoUAAgi0uQABb5tvARNAAAEEEEAgZQUsHIoYNPQAACAASURBVCkImd17kkpTdsY7JjZI0nPuH7+QZP+8oq3nbb1Qs3M6Fw3svX+3mpq6rIXLP1pX1752ePHMJW1WsRtikuub7CvrW9C3UbXnE/c8ESgZVeKlas+mAt7c0nsuLRv2qz6Nq1kffDrgu216k+sr6LdnXk5256Ljj9j94NraOi159+vy2qzNI/xzPoqk6jfq165g0OF5OdnWM/egbVXG1jO3fdYI/yOvx/S80BYN9V9YuOuZcv/sspZC7bbqX9tglojnp0IVbawBddTvDjekvAABb8pvERNEAAEEvClAwOvNfWPWCCCAAAIItIaABSPHS7JqWLs6SPq1pGpJV0ua2xqTiPEZ1sLBDmGz/9c5UtIuks6QtDLG8RJ9W6oGPmED3tn3zA5MGTUl0mrPRFvFMl50Ae+kpwO+26c3ub7CQd0rSq7rHVT1u0Uji94q9z/zfksBaSxzV+HpvSpKbruwcc/cO/9e7p/1RkzP2/aFheyige6QtYUrPlxXl5U1vHjmmy19YaGt+tc2uCXi+VTRxvQWclOSBAh4kwTLsAgggECmCxDwZvobwPoRQAABBBBoWiDcH0Q7SbpE0nWSVrsT4ZekGGJ/SVMlHeTmZe0Zxkn6S4qFvCnGtm06/c/vX3F58eXbw8WNVRtVMqokbVs0VFVvku+2h8v9jzbZoiG3dHSfsmED9m1c9VtaEfAVLUtGVXNu6V2FZcMGH934eQ/NC/jGzon3edF8YaGt+9cm+vnRrD0lf28yqbQQIOBNi21kEQgggEDqCRDwpt6eMCMEEEAAAQRSRaC5P4h+T9JVkq6Q9Kyr6LVDzNr62skFzxdJ+lzSA5IOkGT9ejdIelTSUNebt63mmtJBkx2y1iW7S1GPAT3qD1lbvWj1OnXU8OeKn2up2rPBMxXW1+wha9ldc4oG5h1R3/5g4dI16+o62MF2Ta4vfMD7yKqA74Glyahqbi7gDX5esp3bun9tWz+/rf79wHPTW4CAN733l9UhgAACbSZAwNtm9DwYAQQQQACBlBeI5A+iu0u6SZIFqlY1O1rSl224MmvNYOHzV5IukzTB9Qw+2c3pl5Jek3R9a8+xYFCPvJyddirKP/7IbjVba7IWLF1dWVu3dYT/kZdj6qvaCvOPNkBMRL/URC2ryYA36AERr6/w5O4VJdfuaNFQtWGzfEVLW61FQ9X6TfLd8WS5f3Z9i4Z4nCNes3Nq6/61bf38RL2PoeNEuw/Jmgfjtr5AJP9dbf1Z8UQEEEAAAc8LEPB6fgtZAAIIIIAAAkkTiOYPolYle6skC1LHS7rDVcwmbXJhBrbw1voFByQtlnSxq9S1kOgPkn7k7hkh6aHWnJg9q7DglxUl4/6yo6/q+k0aecvUcv/MeTH1VW3t+UfwvET0S43gMRF9JJKAN6KB7EN2yFp2dueiE9wha8ve+3plXfstw4tnf9hUVXNcAZ4dspadbT1ztx2ytnD5h+vqOmUNL572qj0vamfrwWuHxOXnbTvcb8HyDyprVTvCP2tpS19ciKR/bVxrbWETInl+xPvY1h8cUDAgr2vnrkV5A/K6ba3ZmrVs4bLKurq6EbP8s1rah7aeOs9PnEA0/11N3FMZCQEEEEAg7QUIeNN+i1kgAggggAACMQvE8gfRo13V7IGSLFgtkrQl5hlEd6O1XpgjqUxST0kvSLrW9d21gLdG0ruugtd6CLfmlVt67+Vlw4b2bdxXddKcgO/WafH2VW3NdTT1rET3S413TQkNeIMms1xSraSjwk3QguD6IPWYPbvV1NRmLSj/d2Vt1uYR/jkfxRrghYanMTkXDj2youTmsxof2nbX8+X+J5ZE+sWF/wlx6yvSu3Qpyu97mKtIf6+yNkvJqkhPZogc77sW8f2nX3h6xa3+W7fvw4bqDRp79djyWZNnRboPET+LD6asQCz/XU3ZxTAxBBBAAIHUESDgTZ29YCYIIIAAAgikmkA8fxAd4gLeXST9WVK1pI8kVSZ5kRbslUqa7iqK95RUIclaSfxWkrVw+I87JC7JU2k0fNiAd2zxnM1X3jYtT1KqHVQXrU2q9UtNVsDb7LiFg7pXlFy3o5VD9YYtGln0ViJbOcTinFt6+9llw045vPEXF6a8HvDd/VzMX1woPCuvouSOPwaFxps08rbScv+jrzSElWkRykb7G6GZz+eOnTa2bMg5Qxrtw+TxkwNjrx4b8z4kcH4M1ToC8fx3tXVmyFMQQAABBDwpQMDryW1j0ggggAACCLSKQCL+IHqhpOMkHSTJqnp/KOk9V0n7TtDfr5L0bYSrsoDE2i3YWKE//i3pTkn7Stpf0nxJEyX1cc+3//d5UNKoCJ+VsI+Ftmioqt6k0eOm1X63/rO3a1Uzwj9ndaxVngmbY5wDpVK/1EQFvKEhZXPj5j5yQ58l5+bv2yXYcVxpRcBXtCyRAV60zs0FvLEeEpdbOuHismGn9m4cGv9tbmDSE2WX9ujV49IT80+sby+x+M3FlR1qO4zw+/1ef7/j/O2hsAHvQ+MfCoy7elys+xDvnLi/9QUS8d/V1p81T0QAAQQQSHkBAt6U3yImiAACCCCAQJsJ/FHSWZIGJHAGFggd4sJW69trwe9+7lveP3PB72rXvzc4xA3+e5vO164S9xv3LfP2cxb2/ssdsPaxpKvcONaOwaqILUR+VtJId1DVygSuq8Wh7Fvas3faqWjAcYfmdurQrn3lBx/owv4/1vc6Z2nkxAXl/idXef3btFOpX2pcAW9Bnz3zcrq2L8rvufu2nrXl/6msrasd4Z/70X2S6twXDIL33A4+O2nG9X0uOu+kfTs3CngfWRXwPbA0kQFe1M6hLRqq1gfkuzuqFg2h73eTAe/zy7764rG5j9kXWOqv6upqjb5ydPnDDz3s9fe7xd/jLX0gtEXD+qr1uvOaO8tnT56d8TYt2aXRrxPwptFmshQEEEAglQQIeFNpN5gLAggggAACqSVgbQ0sdN3NBarJnp2FQg2VvtlBIa6FuQ0/rL1CU5W+Nt8vJPVwfXZ/7noAW0BtQbD1Am4Ikx91vXlbNeSVlHvHJb3fGtp33+wD97buFduucTOWBnz3vdFQ5en1b21PhfnHFfAWDuxWUXJ1zx3tBzZu0cjileX+uR9uaCLgrT/4rPDk7meXXLujRUPVhs3yFS1NZIuG4N+D4frzNvSZbvR71Q5Zy87pXDSw97ZD1hYu/2hdXfva4cUzlzR1SFyLv9cLzzq+ouSOP2w3sor0/7t1+prjTrvwp2cOO7NRZe/9d90fuOGqGxJZxdzi/FLxA/WHrHXqWpSXv+2QtRWLV6xTlobPLJ4Z8z6k4jqZU7MCBLy8IAgggAACSREg4E0KK4MigAACCCCQNgKvSLIw9AGPrOhlN9/ukn4qqVjSXpJmSJorabGkm1zFcFuEvLmlfz2pbNhJBzT+1vYZSwMzX/r00l8c0O3SVjq0yiPbGfM04wl4c0tH9Swb1r9b4z169L2Ar7h8rasKt5YfDdf2g8/22SNncs+Ddz1l6PHdOm/ZUtP5jYp/fdSh09Zzi2d/mLQAr2BIr7yc7K5F+X2P3Haw21urKmvb143wT30hXEuEhIXv9RXpXboUDXSHrC1ctnZd+ftf3HLhXy6bFhrwTrxrYmD0VaMTWcUc84uRIjcmbB9SZD1MI3IBAt7IrfgkAggggEAUAgS8UWDxUQQQQAABBDJQ4GLXpuHEVlp7vMHHn9x87dvY7UC3fElL3dy7SSqX9AtJ1sLhKBcGD3XtG1pliYWnHFRRcsOAHZWPVuU58fXyrR1/1K6FQ6taZX5p8pC2CHhnu97O7STNknS+pL8n+wC9woITK0ruvmJHtfH6TRp58+Ry/8wXWuvb/hv9nj33onMrJj40ccf7XVWlG6+6kRYNafIbi2XELUDAGzchAyCAAAIIhBMg4OW9QAABBBBAAIHmBFqlTYN9C3lOduei/Lxt30K+YPkHlbWqHeGftTTag5ka2jRYz94LJA2T1FvSeZIqJJ3mgl0Lde2yb623q9UOXSvo1z0vu0vHooHH7rXt2+XLP1+3cNXnt1z5x2HTwh1a5bu9NOO/tT2G36IL3D3BlbYRD1M4aK+KkquODgrht8g3qb5FQ7UbJC9ksGgPPot4Li18MLd0oq9s2NC+jauNi58I+G4pafX35sxfnfinzp27jM/54a6de/bupS1b/qulS5Z90Dkr+4zi4uKkVTEnCpNxEGgFAft3hV3WG54LAQQQQACBhAkQ8CaMkoEQQAABBBBIW4Gkt2kIPQSqekNAI+8KewhUJBW+wfN9X9KuroevVVZa1a6FxpMkdZLUX9KrrRnwBr0lwWtp8tAq3+2lfGt7dL+1zHW6pECYw9AiGskOWcvOaV808Jhth6wtXPWfdXWqG1781Ie/lHSnpL0lfRo0WNQHn0U0kZY/1ETAOzvgu2VKq783Fw0bvHnKvaPs95VWvVupb78NaNL0pzb7H37SempzIYCARMDLW4AAAgggkBQBAt6ksDIoAggggAACaSWQ7DYNuaW3n1027JTDG1chTnk94Lv7ufoqxILTB2zrM3pin241NTVZCxYt29Zn1D8rXIVvQ5uGv0iyvy+TNM2Fuvb/PkdLOlKSfUu9tWz4h6Q323rHwh1a5bvjkXL/o/Nb61vt25ogrucXDOmXl5PTpSi/X69u3wYC35v32pIt39/5e8f7p86Jtgo8eB7hvqBgLT/s4EFr+RF6RfIFiFjW2eS4hQX9K0ruvjzosLON8o0pac0WDQ3rOfWR4r8+de4Z1hVlxzXu/hny3TTxN5KmxLJw7kEgzQRo0ZBmG8pyEEAAgVQRIOBNlZ1gHggggAACCKSuQLLbNDQX8NZXIRaed1pFSdGtO/qMVm/QyOvHlfunzQoXfja0abAD1v4oyQ7GOlfSavfjv5L2cYewfZYq7OEOrarr0Gl48bTn+Nb2CDap8JxTKkruu77xO3LTfd+pfW2ef+rceELe0Kd3dRXhf5P05wimFs9HznRfjFguqb2k/SXZ+/Bsw6B2yFp2th121qP+kLWFS1evq+uk4cUPtfp701zAe5H7Iks8FtyLQDoIEPCmwy6yBgQQQCAFBQh4U3BTmBICCCCAAAIpKPCypPslPZ6MuYW2aKhaH5Dv7u0tGnJL/WPLhp01uHGF730lAd/1Y5vqM/qSO0ztIReM/UDS7yX1cm0ZLPCNpTI2WRWawayt8YxkbGNbjplbWnxT2bAzTmr0jkyYNFPz5i96f+68hRaMJvI6w/1esErwFYkcOGQs6xFtX5C4SZL9f7v98xb3z6GPbfP3pnDYkO9K7r2uc8PEqqo3WPXuZv/0p2jRkMSXhKFTWiD09yUBb0pvF5NDAAEEvCtAwOvdvWPmCCCAAAIItKbAyZKsIvYg19s0oc+2Q9ayczoXDey97ZC1hcs/WlfXvnZ48cwlVq0YPuC9d3LAd8M4q/CtlXS4pDmSvnF9dh911boWvj3t5m5hnF32reJWuXttpIso6LdXXk6XTkX5vbptOwRu5ZeVtdoywj/n/UgqQ9s8eIt0nR7+XO4jD9y05NwzT+oSvIbxk2aq8oMPN9/30Bx7TxYneH3PSLLD1naRVJfgsW04e2/sh31R5UZJNZJulnS5pDeSsJ64l2CHrHXtnD1+4Im9OtXU1OjNJeWBdh3bDb//b4/PjHtwBkDAWwJNVd8f7/59EfF/f7y1bGaLAAIIINBWAgS8bSXPcxFAAAEEEPCewGOSKiVdlcSphw1DQ1s0VFWt15WjxwfqOn7veL/f/ztJAyTtJ+mfrv3CrZKul2SHX70j6VtJVt25VdJXkn4VTd/dwlN+XlEy6pc7vv1/w2aNnLiw3P/0u01WAdtBXTldOxXlu4O6FlT8u7K2ZusI/9yPIgmFk0icnkNfePagNdMmjt5eqWvVoxMmlWqnLp0CvpsnJePAMfv/6PWS7FC/U5Og2hDwWq/oUZLskECr5L1M0gJrXZKEZyZqSPOwyuPnEzUg4yDgMYGmqu+tmt2+IETA67ENZbrbBfiiNS8DAikqQMCbohvDtBBAAAEEEEhBgT1cVaxVLdrhZMm4wv7BwQ5Z65K907whA/t1rqmt1fsffaHBZ52te8ffX17yUImFbDdIssOvLNCtkjTWhbgVbpLWw9RaNHSQ9KSkH0dRdZlbelP/smH5+zX69v+xM97efOX9C5usDC0ctHdFyTXHBoXCWzSyeEW5/5l1sbSGSIZ1Wo1Zf8haly7zBp/Up7NVj1Z++KmGDjpW4x98vNw/49lkmR8jaaGksyQ9kQTQWyR95yp3bXj79m77Zwt6o73sXdzX9aR+N9qb+TwCCEQs0Fz1/RHRfgdJxE/lgwgkV6DFnvDJfTyjI4BASwIEvC0J8esIIIAAAgggECxwsaTfSuoZRUAaiaC1frhAUvBhUtMkfexuzp0yY0rZoYcfmtO+fXsdcOAB9T894a4JgWt911o1lFVufu766v5d0lBJDeGuffQpdzDV3pJ+Iqkwkkk1PDtcwDvukRWa//Z/1uyx+/fP9c9aGlqVm1t6/bFlwwbs3bhv8MzVAd8DK5rqGxzFlPhoOIGCIX3yvt28dfJxR+V2//Guu9QtK1+7sq6DHTj2VDIPqrPe1CMk/VDSpgTvjH3BokfQ74vu7gsZ/4j0OQMKBuTt1Cln6rEn9t67XVZWu/dWvFdX+13NmnY1Hc73+/1Uk0cKyecQiFyguep7axUUVYugyB/LJxFIqkA0PeGTOhEGRwCB8AIEvLwZCCCAAAIIIBCNgP2/Q5kkO7zsgWhubOGz9gcH+zb0hmtn12u0oVKxPuA9+9yzGwWm48eO/+66q66zgLfh563i0XqVWkWvXbtLelCSVdpaWwab82hJ9m3vEV+FJ/+8ouT6HS0aqjZs1oRZq3TFhX01csK8cv/fV4RWiDYR8L4T8D3wdjLaBUS8lgz5oH2hwHozH9VK67UvRHwp6egkPS/mb4k9/cLTK27137q9knxD9QY9MuFhbfxyY7n/oZJkVTYniYFhEfCMQFPV97Ro8MwWMtEgAc/1hGf3EMhEAQLeTNx11owAAggggEB8Ar+Q9Lo7cO2L+Iaqv/sE92N+yFj2be/PSnrOfv6CwgsqHpz84PagqqqqSldecWXl9KnTP5VkB9fYFXxCuQWp1o7hVdeeob2kjyR93/XkjXjqdshax04dJw/us/f+7bKysio//1YXnnqkfrbHLho37c2Ab8JL/1OVWzhon4qSa3rtmO+GLfI9sKLcP5cWDRHDx/5B61FrV5/Yh4jqTqsMX+f6406M6s7kfjh37LSxS4acM6TR4XPT7p2mDR98s3ni/cXJOHwuuStidAS8IdBU9b39nrPrOm8sg1kiUC/g5Z7wbCECGSNAwJsxW81CEUAAAQQQSKjAnZIs1DonAaNaOGp/6A0X8M5tOKipoKAgr2N2x6IBAwd0q9lak7Vo4aJ181+cP2/NmjVW7fsHNw+/JAudrRrYKqis164dwmbXJe4wrEExzjn3jkt/+dbQfgdmH7jPj7YPMW7aGwHfhJf/pyrXDlnL7tqhaOAxP+lWU1OXtXDVf9bV1W0dXvzUh8lsFxDj0tLuttYOeA3wadfj1r4AkipXkwHvxg++2Xzf/cXWTzuVD2tLFUfmgUCsAqHV9/bfJbsIeGMV5b62EkhkT/i2WgPPRSCtBQh403p7WRwCCCCAAAJJE7CKwNWu9+g/E/CU0BYNP3DVkOEOk2r4A3NXSY9KsoM/PpBU7ALcUyS9FlLNa1P8ozsMa0Cs8y381aEVJTf+akdV7vqAfPe8GK5FQ/AjONwqVvDY73vD9YhujQrehvfx1+4d25H+xz7/hN0Z2qJhfdV6lU6Yro1f0aIhYcgMhEDkAsHfZRL5XXwSgbYXiLsnfNsvgRkgkN4CBLzpvb+sDgEEEEAAgWQKXON63F6egIeEHrJmh0nZIWvWfiHcZb1OH3HhrvU0tIPV7OCaAkkfuhtC/yBt/XjtM7tJ+jqWORcMyM3Lzm5fNPDY7t1qamuyFr792bq6Du2GF89cErYq11o75GR3LMo/5qf1VbwLyr+srM2qGeGf8z6HW8WyAZHfk/SAt6DPLnk5XToX5ff4UbcPvwh0WPxuddWCd6p/+u/qre0in2byPxl6yNqat9fUKlC7pn1Wp/OKi4upJk/+FmTqE2LuG53mYAS8ab7BGbA8fm9nwCazRG8KEPB6c9+YNQIIIIAAAqkgcJGkIS5UTdR8Iv2Dw4uSZkn6iTtQzSp9bwyZRLg/SL/iqn7jPSAuonkWnrxfRcl1fbdX/FZv2KyRRWXl/qfXcLhVot6Y8OMkPeAtHLBHxZXD9sud8epGHX7Qz7S1plYvln2g/9Zm9Zr2zKrFyV1eTKNTSR4TGzdFKRD6xbr93Rfr7CBCrsZ94vFAAAEEEEAgYQIEvAmjZCAEEEAAAQQyTiDfhasNB5wlCqCl8NQqcL+StFZSR0nnSbJAL/Q6StJMSWdLWu5+8WJX9ds/UZNtZpzc0tF9y4bl75cT/JlxpSsDvvuX/M+hbK0wn0x6RLJ78OaWXvOLsvLPOuSM+ctJ212rN3yni+/4578eef4d6/2cyVdLv4cz2Sbd1x7absd6pNt3eYRrt5PuFuHWRwVvJu46a0YAAQRaQYCAtxWQeQQCCCCAAAJpKmCHST0lydopJOKKtPLLQtr7JT0hyaqINzbzcAt5rU/vaZIqXEuJuNo0RLHQ8AHvIysDvqIl/3MoWxTj8tGWBZJdwZt7x/D939p3/4OyC/K3F2jXz2rcw4s1f+kn7+2xx/fP889amuqtOBIaxFo7iK6duxblDcjrtrVma9ayhcsq6+rqRszyz0p1h5bfqP/P3pmANXllb/wNIAS0+9SuVFu7potb3aOiglilVapRcKn0DzOddrpOiVrFvYsLCm4xaiACKi61danaWqu1igVitWqCtiKo7dTWtjNExLiQ5P+c+AUTGiAJCQQ493l4LHC/e8/93Zuv4c353sM9nCHQGwB9OSqYuR3ADmcGaeR9WOBt5BvMy2MCTIAJ1BcBFnjrizzPywSYABNgAkyg4RO4HcCvAAI9tBRnM792A/jGgSVDVWGQsLAJwHKhg6dsGmpcdtxzD+vUk3reKMpWegVytmiokZsHOng7gxdRXe8ofGlwtzaVBd6UNQfR7vFQrNz6/ZnMrUdae2AtHh9CNqCtNCS4uSJC+mSo0WgS5RwuLDaJ/BJUa/bUSoitXNCtVF+KuRPmajekb2BLEo/vok8OSE8m0IdXjgTebQA+98mo6zaoD4TpJtXttDwbE2ACTIAJNHYCLPA29h3m9TEBJsAEmAAT8C6Bq0JW7P9qOY2zmV8kKv8BoCsAZ3xOqf/vlQqrUQbwMAB9axmzbfajw0zIoX0ferV5kF9KZKf7Ao0mMw5oz18W+fklLP2kgArEcfMeAa8LvFRkrfmtd+1ST38hyLqMklIDUrMPY9pr4Zij3n9t/IJdUifPqfdIOBg5bmgPnXpWvI039CUkzlqvVa3/pjZCrGRu5lxN1IgoO0uS9JR0w9wJc9mSpE53uF4nq/xB3a0A3mKLhoo9YYG3Xo8nT84EmAATaLwEWOBtvHvLK2MCTIAJMAEmUBcEioVCa2R/UJvmbOYXibOLAIgBXHNiQuovA9DHpu9dANy2aZCFPSQNCWmmiOjyQGi50RSw/8i5wA6S+681Dw4szzn6n2KTSJRgfTQ/7oV2OvWMIZKCU7/D31+Eu+9ogcSUnVrVJ4ccCWkefVzeCTaNuYvXBV6CJwt7VOof5LcqSvpwK38/PxT/cgFjnm+H++++FckZOQZ5ype+aMUhyU75hyYmqqu9N7Tqc4N89vraCLEOBd60lDRD8oRkX+TQmM9/fa6tstUOWfhkAvhPfQblQ3OzwOtDm8GhMAEmwAQaEwEWeBvTbvJamAATYAJMgAnUPQHyOp0CYJcHpnYm82sPAMoIa1/DfM8AiBY8eucAUFbqTzYPVIDNatvgdPhxgx7XqSeH22Q/XkHquqOY+lo4qMhWYuourerTIyTgSrI/GqqJee5peyHtuvBXIaTJorpIQ4JvUkT06nD9cfmDBcUm//IEVcbOWj0u7/SCGmfHOhF4reiiej9amPxO/zaPtf6b5UclFwyQp35ZlZBf38SrEHh3GOSzN9RKiK1s0XCh5ALmvDdHuzF9Y20yg+ubF8/vHgH+wMoxNxZ43TtPfBUTYAJMgAnUQIAFXj4iTIAJMAEmwASYQG0IfCwUWqMMrdq2mjK/WgL4DQB5OUY5mGwEgB8A/GRTUI263QHgvzb92wHYCOB5AAWuBH3/3beMf3OY5CP56I4V76EKiv+LVTtOYEh4W3R+6l7Mzfj2yrgFu0kou1iNwFshpMUND9epUxJvCMb6MiTOVGlV2TtoPUZhTSyWuLJRgLeLrNlFIwuXSMXiAEW/Lg+1uXylPCRf+3NRoDhgmHLtwcOuhV03vStbNJRcKIN81gatakOtLBpgKbIW2FwhjbheZO1I/pEiiBC/VrnWJznUDW2ehQnYEeAia3wgmAATYAJMwCsEWOD1ClYelAkwASbABJhAkyGwULA7mOXBFVclZv4DwDJhnkIAowR/U3oEmDJx+wF4G8BgAJRKSVmDlPFr67VrFXdfEERgp8ImAS9EHKQI6/LQk/5+8Dv7yx+QPn0HvtT8hraP349Ll6/h5Onf8cqwtlj3uQ5780+cvPv2ZrHl/rdnkkWDdRIHmZ2S7CUTNDFDwuyyfOcuWW++WB5Q9tAD92Jv/pGAu5596JpIHGjS5emKjSJjwjbVNs7urX7n6lTgtQmF9joSwFwALwoffjh1xuqy09Dn2r/aPCg4JbLnk4FGkwkHDhddFomMCUtXf+Mpb2j+QKIuN5TnakgEWOBtSLvFsTIBJsAEGhABFngb0GZxqEyACTABJsAEfJBAB8HqYCiAY16OrxOAQTZzkM0CtvFD2QAAIABJREFUWR28ByAbwMtCZi6Ju/cCOAPgNgBk0bAeQFvh9yQAu+QZHDe4vU49c5iNLYMBE1K/wNLJQyrC0ZcaMG/lPvjBgHcG34dE5RGt/rL4VcrsjOz+cKjRZBblHvmpyOyPeJvMTocCb8qKT9GzR3c82/5J6PWleH/5KkRNGYMCTQHWzl978pst3zzqZdYNffj6Enit3Cj7erWvirxxsj46dfIbkoKTP4G8g+++81YkfpChVa3dxVYKDf3kc/zuEqirDyVY4HV3h/g6JsAEmAATqJYAC7x8QJgAE2ACTIAJMIHaEiCRdx0Ayoo9XtvBnLy+p0027ysAygBQVitZOMwQKraT+KsVxtsBYAGAmQD+z+bnzkwnWTNr+MHYgW2DbTuTmNuzY2t0fjq04sfJ6n14vOUlRHW/B8lrTxjkS49YvXarFA8qWzSU6EuRmr4V0ya8eWPcpavx+Ymj6BDZAZcvXYbugO4Hc6B51B7VHs7kdbyDderBW8UhigGQBSAZwEnhwwW9MwfOzT7OClSS7IVva2IG97L3hl62ySD/MLM2RdbcDJsvYwL1SoA+nCRP9+8B+AN4GABZimz3UlTsweslsDwsE2ACTKCpE2CBt6mfAF4/E2ACTIAJMAHPEHgLAHnovuqZ4aochTJy6fH3kQA+BDAbwDXBmiEFwAbh91Swrb8wygUApwA8KGT1jnE225isGQxXjOmjoto+HPNcW7v3TSTw9u70IJ598v6KYFMy96HnI0Y8+/jtSF573CBferTGolVUZE0c3EIR2atjaHm50V/748/N3/rnaL/777unYtw5izMh6nM/Hu5A2gNQpi9DxqQM7a4Mzris4qSQwGsGIK3FeXRWMK1uChkAyti7D4AYwGUAPwOYIAi+tQjv+qUyWZQ0JLC5IiK8T6jRWC7KydMUm8xIUKkyqhL/qxN4azyvtQ6YB2ACvkWA/l9B/w+ZDoDu8fT9VeF7b0RK41NL8sbgPCYTYAJMgAk0XQIs8DbdveeVMwEmwASYABPwJIEIAFMAUGatt1pvAFTUjTKtKGu3yGYi8t/dBYDE3FuEn5MYTFlYR4X+wwH8KFzvVIxWa4akRTvx/htWvRggL91xKZ+bl0+NrngvRT+buHAH3pPdj5uC/SBfekSr2lbkyiPvFkExLnbQJ+pF02/49paUYkLyUkTOpYTQG23Tgk2GzCTOuKxiI93O4CXBPST4JkVErw6hRqNJlHOwoNjkX56gythZ22xpOpd0BinDnD5wqI34XLHsuNEjdOoVi22K9OmROHG6VpWeVeXZs1o0WAcp0ZdB/iFbNDh1U+BOjYkAvW7oi/6/Mk0oaklPeZCXO9m85HthsZzB6wWoPCQTYAJMgAlc/5SSGxNgAkyACTABJsAEakuAPG9/AHBTbQeq5nr6o5sKWD1XRR8qtPZ3AB0BHBKKrmUImcUX3YhLkj1ruCZmYNuQ40Xnsfqz79H28XtwyXAN3xw8XfzHf0tX3HZL8NRBYU8EGY0mFP/0B4b0bg3lx98Zr12+eNRsLo9XbjlDj/q61GTRYVJxYHNFZJ+ulNEb8HXeoWa3dgkN7DW2n937NkHg5YxLx3TdFngrW2bo9WVInKnSqrJ3uCLWV7fn+4VfekLglWSvXKaJGfGivd1CqsIgf29qlXYLsgEdpeIWLRSRPduHGsuNotzDPxaZ/fzilZk7XD6vLh1u7swEfIuAVeDdKGTU+gmZu/RECt1DDnohXBZ4vQCVh2QCTIAJMAEWePkMMAEmwASYABNgAp4jUAqAin+d89yQdiORcPu1kKFrcjBHCwAFgudpOoATAMYC+MrNeCoEXuv1BafOQ7350JXklfteIqeE7A+eX//MI3eGUKGqx1rfbuk2Nyv/yrgFX5PwWtvsrwqLgN4xvU++teKt6/4MNHFJGTKS2KKhmn11V+B1WPQueenHBvn7KlvBtDb2DZSKvQrAKMG72s3jabmsCoF3iUH+3jRnxP/arMOZuG3H9/ZczsRTl32a2nrrkq0n5yLBlaxTKHOXGlmq0Pdk2eCNxgKvN6jymEyACTABJsAZvHwGmAATYAJMgAkwAY8RIFGNbBrcFVRrCoSyq6hIFVk1UIZu5fYkgG5C1hV5AZMH6z9rGrSK31+3Sxjc/hP1zGEVj7/nHzsLxdr8yxE9Hr5cXm7yP/rDLy3ejmkrCr3r5ophkrPyDPIFe50R15wOrWN0R2kLcQtF+/D2oUajUfRj3o9Ffs384ncoOeOyCoj0eDXtfw+nIV/vWJ3A20sW1UMcEhKiiOjdybIPOQd1xSaROUGVsc1V+4YRAFYDeBHAFhdjtOseNyZWp16+0MbSowTySWTRsMpTGccuhyeTyaRB4iBF/8j+oed/PRdw7LAmIDys6zWTyWTKyT9cbBKJElSqNa4yczmOerqgrot21dMyG8200cJTH9Yiaw8J/3/5wksrJAGZ7k0TvTQ+D8sEmAATYAJNlABbNDTRjedlMwEmwASYABPwAgGySNACWOiFsa1DbhZ8dOWV5mgHYLeQPUwF2Eg0I8HXJWsGWdgD0hBxM0VE5/tCjUazKOfY+fOXIRb17/7o3+j7r/OKg9Lff5GKZVmavtSA1Mz9mPr3zpbvS0oNkC/4WqvadMxb4povZwX6UmzuCryobNFQoi+F3GLR8MXTcSMiderUcTZ+txeROHO5VrV6mzv77RGRl4qsWSw9hCJrufnfXbdbUKbVm93CmLFjdOnqdAunqRPexQdJb1S8XPX6UiQmzdKqMta7w8yLtxaPDV3XRbs8FngTH6iu7l8s8Dbxg8bLZwJMgAl4iwALvN4iy+MyASbABJgAE2h6BMi3kP5IpgJo3mp9ASwTMqBISMkEQOIueSgOAbAWAHklkE8vZWS51OKea6NTT+p1Q8ArvYJEhUar2nqSxLgHs2cNX0+evLaDzk3/xnzh4oUrD95zC/K15wpFfnhJufFIvYlrLi3YM519MWPRbYGXiqyJg1soInt1tBRZyz10osjczBivTNtxJVsxSRMT3dfe71ax3iCfuaxKv9saENuKvIVCkSfysnanOStQOdvPnRjoGknW6ixNTGxMSEFBAX747hvIogfYjZW8UGWQJ812l5m7cdXFdfVRtKsu1sVzeI4AC7yeY8kjMQEmwASYgA0BFnj5ODABJsAEmAATYAKeIhAuWDRQMbTnhUHXAzjuqQlsxiFv3SRcrycQIIi7JOh2F/wTHVk41BSGJHtqL01MRBt7AS/7mEG+5CCJURetRddsB0peud8gn78jDkARgEFe9G6sKf76+r0vZiy6LfAKEEmoexAAia5WwVVSjcDrtiXHE4/cN/mR1vdNHzqwxyUA5TnfFRSb/Mn2YadHLQyoeF9IYIgiok83i3CdozlabAowJqhUmzw6jwsCr9vM6uugOzFvfRTtciIs7uJDBFjg9aHN4FCYABNgAo2JAAu8jWk3eS1MgAkwASbABOqXwD2CfQJZJZDHIGXS7gMwyYthUaEqEnZ1HpjDscC75phBrjhoEaPiBrfX2Xryllww4M1Zn/2c9dn35Kd4FsAwANsB7PBAPA1hCF/NWHRL4JUNaCsNCW6uiJA+eV0EPVxYbBL5JajW7LGIoJUtGq7bN5BFw3a37QbiZH116vnv3Mgav1CGxJnpWtXanW6P6ejgxI14XqdeMtXGXqIUidMWaFVZmzw6D809Nm6sTpWuEiwaEvFB0usVIZWUXICcLBoyN3h8XjdfMI7EfDeHslxW10W7ahMrX1v3BFjgrXvmPCMTYAJMoEkQYIG3SWwzL5IJMAEmwASYQJ0R+C+AYCGTdnhDKyYzdsDDRSuTelLmpqWVlF6BfOnBU6otPz5M38vCJVJxSJAiokubB6+WmwLzjv2Eds88ZmweFGLcqznx61ffFhw6+58/1AA+rzPi9TuRr2YsuiXwxg3toVPPirex6LiExFnrtar131jESFlUD6k4JEQRKRRZy/3ueJE5APHKtC3uWnJIshfLNTGDe9lnjSs/Mcg/UHvSwkCSvfwDTcyLkfbzLFllkE9NdWYel2wdqiuylpt/uMjcrFm8UpnpLjOPnPgu0V2kIUEhK2+5+ZbWz3R9xu/a1WumAk1BoUgkGrWpdlnNdV20yyM8eJA6I8ACb52h5omYABNgAk2LAAu8TWu/ebVMgAkwASbABLxNYD+AtgBuEv4lu4b2wn8fEaqTLwJQr+JOVRBGPd++uPWdga3bPnQTjEYTCs9dwdk/rxWu2JD/SKVrJJG9nvr2c/WEm60/15eW4V9TM86v3nzgLm9D9rHxfTFj0R2BV5Kd8g9NTFRXexFU9blBPnt9ZRHUJcGzmv1yKPDOWfrx1fEfZvSgrHEP7XUVAm+WQT51QZVWCWGyMGlwYLCic7/OoeXl5f5Hvj3yc4B/wBgXBFBbTp5i5hEk4aPCdXffd7fk1WmvVoxXqi/FkolLtFvVWz2RXexT6/UINB7EEwRY4PUERR6DCTABJsAE/kKABV4+FEyACTABJsAEmIAnCSgB9ARAxaO0AG4TbAsom7cLABLeyLLB076fnliDJHt+giZmUKeQgsJf4O/nh8ceuhvJaTsN8jkbbQW+xwG8s2reP+NGDZEG2k48d8W2y+NmZfcGkO+JgBrIGL6YsZgjsCOR1NlWhcC7wyCfvYFEUPLINdp48jo7brX94mT9dOr5b1dkDZfoLyJBvsi8cceBwQC2emQSspeIHaRTL5p+Y56SUsjJomFV1RYNA0cP1E1aPqniGhJAl01cdvkO/zukKpXK3dewLwifkv+b+X/ftX6wtbjfi/3sEK9OWX1FMUlB+92UXsOeOmY8Ts0E6AMxat60Lqo5Cu7BBJgAE2ACjY4AC7yNbkt5QUyACTABJsAE6pVALAAFAL0ghPUHsBPARgAbAPyvXqOrfvIKgde2W7Jqp0E+d6NtliMVFVuTnfqaJub57nbZnokfrr4yL20H+QLTepta8wXhzsq8ssDrVGyVLRpKLpTh7ZlrimC+VhbR43HBl7e42GQ2Jag25LkrcNqdC1lUF6lYHKyI7NXRMn7uoRNFH+/IeeL3Py7Q6+hdTx0iKrImDmyuiOzT9fo8B48WmYMQr1RurCqbXjJt5TRNxPAIuzO+YdF6nNz7w6lt2z+32JY422xtG8rLy0W5B3KLTSZTQi2EYmendtSvJoFX6i1B30EwTp3N2iyWr/UpAizw+tR2cDBMgAkwgcZDgAXexrOXvBImwASYABNgAr5A4J8AogD8BwCJu88C+NMXAnMmhrjobjr1rLgbWY4XyiCf84lWtWE/PbJNP+8IgDx6944a0n3lqnmvtaZxjxf+B5mf5uCJh+8zAqKLOYd+LDbBWFGcy5m5uY/HCNA+rQJgkEX1GB8SEqKIEDxzcw7qik0ic4IqY5tDcZaKrImDmysihSJruYdPFRkul92i/mDkQ9bo9KUGJCZv0ao25Lr7GH9Vgp715/Qaeg1AkMeI2A/krKBIAu/BiOER5Kld0dYvWg/TT1evLFq81KUs1zFjx+jS1ek2Rd70GJ84XpuWluYux1rhCR8drrv73koWDSWlWCBfUGQ0G8s6h3cOLb9W7n/swLGf0Qxjtqkcnxl3g+gY3VHaPLi5om3ftqEmo0n0Q/4PxUaRMWGP6npBP26NlgALvNVvrbP3p0Z7QHhhTIAJMAF3CbDA6y45vo4JMAEmwASYABNwROBuAOcAtAJAfrzvNKRsVovAR9mUUkmo0WgW5X5/qugyAheZ/O54JyK8T2j5tasBu/buu1hw/OQU46U/gp545P5/Dwxrd+e3h081V8xMqHhfRX68iR9maVVr99SLeNVEj+ZQwe/5ewAkoohHDe2HVYsnPlAhzuovInHmcq1q9baa9sUqMvhnzx2jiRnUwd6XV73HIJ+7xZniZBVbQWcrRCxWXM8ENopyDhcXm/xFCao1+ysLeikAXgFgN2d97GnkyMiTU1RTKjJ1S0tK8dmSLWh1030G+YRJVXr3OohVkrU6SxMTG2O3pvnz5hvGy8e7xNFTHCqKrN10y4PPdHtGZCmy9l3ByauXrgaOXz6+QtC/qL+IxRMXX/5fwP+keSrPZG3TGnqN7KV7Xfl6heBdpi9DVlKWdnfG7prOpqcQ8Dj1Q4AFXsfcbe/f/gDovkNPF2yvn23iWZkAE2ACDY8AC7wNb884YibABJgAE2ACvk7gawDrhIJqfgC+9fWAHQlSVr/VuNEjdOoVi+0yDxMnTteq0rOsQkxs1rzXM0e/2DPAdpzk5VsN8o9W1Yt41QB5eyJkss64BmC64PX80KpF7902ali4nU9ysmK9QT5zmbP7InEo8KbvNsiTt7oicCIuuotO/dGYG+eIMoHnfKpVbTjgSNC7AmAXgH8BOO0JOO6MQUXWmgc139VjQI8gk9GI/575E2OHxGLRAqVWlaZ2RYh0KPDOS55nmDBugksc3VlHDdfQnlBWfiEA/8nqyZp+w/vZCdHrFq3D3t17TxXsLHDJlqKaeSVvpr2pkcqkdvNsXbjVkJWU5ezZ9AIKHrIOCLDA6xiy7f2bNAr6/qpwP6+DbeEpmAATYAINnwALvA1/D3kFTIAJMAEmwAR8jQA9Xj4MQF9fC8yNeCTZK5dpYka8aCfEzJ63qHxC0ozJAIoBdM1e8OY/Yl7oYZ/luWyrQT5rVX2LV24suUFeQiIdfX0MYBqAl8kaZNWi956sQuB1el/ihnTSqT8caWPbYYB87hataqNLFg2S7HlxmphBz9qfkbRdBvncTY4EvVcBzARwh2Bx8jqAtfWxMzJZtPRS2aX0Xj173n33XS1NuXn5RWZRQLxSqazKu9dhmGPjxupU6SqbIm8lmDBugjZNVT8WDVWwlCSpkw6GDw+3s6UggVdbpL2yb/k+qy1FbR8jdyjwblm4xbAqie8Z9XHO63BOEi6pJdXhnL4+VeX7NxWzpPvf28KHdVzw0Nd3kONjAkzAJwiwwOsT28BBMAEmwASYABNoVASsNg0kTv1XEN56A/gGgK6BrVSyZqXyYOyIoXaCT3LqEoP8vWlxAI5QMbm4Yb106rn/uiFe6csg/yhLq1rHFg11tN9WgYCK25Fw8ncAZ2Oi+7TJViTRebS0En0p5BaLhu1OZ5/KwiVScfMQRaRQZC33yOkiM8zxyrXfuiJwVifwVic2k8fzbsHTegyAKQC+Eh5dJhHkhzriS9PUStSsXGQtLzevSASRy0Kxt9fbf2T/kxNXTLSzpchanAVDsMHwzcffvHnbY7e9eW+vey2+uecPni8u9y9POJtx1mXf3N6jeuv+tfTGPaOspAyZSZnaPZl8z/D2Htfz+Czw/nUDKt+/6ckfehLjLQBUMPNgPe8ZT88EmAATaBAEWOBtENvEQTIBJsAEmAATaHAESJT6G4A7hchPACAv1CEAjjWQ1Vg8AUfGDB27Wq28v0IkLCmBfBJZNKyyiISyAR2lzcTBK5uLgx7s1flx0bVyoyn/SGEh/JvFKjN3uCICNhAsPhsmPfp8Wcj8IlHggdahd+3s2e2ZTpFCkbXc744XmQMQr0zb4s6+1ErgrGzRUEIF/GZv1qo2OrRosIW8D4CUfvC322+61qPTUyJZVM+LRqNJlHOwoNjkX56gytjpssBYj7tYK47ejrtHdA9psDh4V9fnugaZTCacKT6DBwc8iF2KXdpfr/zq1y2lW8UHOVf1V3F45mFtUXaR0x8YWOO3FFkTN1e07Xe9yNqP+T8WBTQLiN+h5HuGt/e4nsdngdfxBtjev6nHR8L9nIRebkyACTABJuAEARZ4nYDEXZgAE2ACTIAJMAGXCZAg9RQA8uMlcbcdgDQALzWgLF6LJ6BMFvWVOLC5om9v6SMmkxEHDx05bvbzi1cq0ywi4ajBXYtbtxS3btvmZpw5dwFnz1/GZVOzUyvW7fOUX6fL8JvoBdEAOgKwFlkLEoqVfVHb7FNP8LxewE8sZAIbRbnfnykyB4rilZnf1CQ2/5NsQMh6IjY6bP+axRPus8aj15chcaZKq8re4bLA6Ik1NZAxXBaUJdESqfmSOb1N9zZ333znzabTB08XnT189oPQhNDM1kNa29lsHF963PD9+9/XxjfX5fgaCHcOs2ohk34ziQHZEbC9f1ORNSp0eAgA3b+5MQEmwASYgBMEWOB1AhJ3YQJMgAkwASbABFwmQKLFJaFAFIm79Oj8Cw1I3HXkCUhrGA1gEwCrJ6DkteHPapck9qx4T6UvvYJJy/NNS9Yd7AbgorVYm8sE+QJ3CdDerQJgANDD3UHcuM5Zoc62qJcrFguS7CUTNDFDwuwExrmKDVfGfZC2TMiQXwpgpxuxN8ZLLBn4AP4AQK9P4kZi+nYXFmu7p5JuS7ppqhB4nfZ0dmFu7to4CXCRter31dn7aOM8HbwqJsAEmEAtCLDAWwt4fCkTYAJMgAkwASZQJQH6I7Y5gHQAnwAY3IDEXVqUs56Az695f+CW2P6P2YFIUn0PXcktP/eP6t+CHr/WfKsphgkJGaqMhvQofUM+3mTRQM3rAi9ZdIS0aKGI6Nk+1FhuFOUcOlFsMpcnqNbs+ctey6LDpSHi5oqIvj1CjUajKCfvcLHJ35ygUm1w5lw4FHg/WrQWE2etJDE7EECu1c6hIW+eJ2Jv+UDLlZKOkgHS56VBtC8Hdx+8rM3Tbj5XfO4Vd8dvPby1ztai4Yr+Cr6f+b1bFg3uxsDXNXgCLPA2+C3kBTABJsAEfJMAC7y+uS8cFRNgAkyACTCBhk6A/oh9AsA6AO8C6NwAF+SMJ6Bk1Yznjo0a8DgVhaloLy89Y569YumNrF69HtPHTdeuTlvNj9LXzUHYL0xj8a71ZouT9dHJXxki8ffzw2Nt7oP+QhkSP8jQqtbu+stex40colMrPqzwcNXrS5E4OVmrytzg1LmIGx6uU6ck2hTzo6JxZNHwBV1fZ2v2Jk8PjS3pJ+v3xeSVkyu8sy/qL2LhuwvP7czeST7g1gz8qqZzmEV4b9S90sDgQIW1yNofh/4outbsWvyZtDM12Wx4aFk8TCMgwAJvI9hEXgITYAJMwBcJsMDri7vCMTEBJsAEmAATaPgEPgQQAaALAHoMfTKAtQ1sWU55Ao6NkhStnBL5oHVtucd+weGAnqaho2R2ou+SeUsMM8bPqI1XZwPDV6/hHgBg9nYGb5cOj41+9plHM3p3b+dnNJpw6vRPeCm6J9Zu3ndl3EeZZOfxsQ0FSbZqriZm2CA7i4XkRWqDfPJcp85Flw4Pj27TOnTywD6dWlKRtdxDJ4rMzYzxyjRLYS5vrbkhPjL9/KS0SRsiYiLIh7miZadkX1uWtCwBQGYVp/NxAG8DKADwGwDy0aa+P1Xq3xCZ1OsLkievIEDFw+jeNJGZMAEmwASYABPwJAEWeD1Jk8diAkyACTABJsAErARI4H0ZwD0AYgEkAaAsQ1MDRFStmCMLe1QqDvFT9O/SuhWJbttyin7uG/fugy/Gvii2Xasg8LJXZ90cAG+JnXbRj5GFF2YufK+N9Yd6/UWkLl+P4CC/q+M/yqLq7/Re2yoQOhZ4F6Yb5FOSqz0XsqgwaUhIsCIirEuo0WQUbf5837nTv/w66dChE2R/Ym0eXbMsXCINCfJXRHR7yDJnztH/FJtEogTVhkPO2Em4u8ueEk4lE1UTv+8f27+ZbSDZ87OvLZu8rDuAgw4CJHFXBSAVABV5InH3UwAyALSX3JiAJwiwwOsJijwGE2ACTIAJ/IUAC7x8KJgAE2ACTIAJMAFvEKA/YscLvqDlQhYvVQ23zWj0xrz1OWaFODVi7AjdwrSFNx7FL9Fj+ni2aKjDzakLD15JtmKSJia6r11GbsryDfhqr+bUtt3fkUB4i5ARahEIK1s0lJRcgHzKXK0qc2O1Fg1xIwbq1Ism21s7TF+kVa3aar1uJAAqsHbMUx68cS88rZO/1O269UTrO6AvvYzE1F1a1adHnLKTcGWv74y6UyoOFita9moZai43i/787s/iq/5XE85lnHNbTA4fEX42KT0p1BpHaUkpFo9bfPqL1V9UZNtXijELwEkAe4Wfk4c4ibtUKJEKs+1wZU3clwlUQYAtGvhoMAEmwASYgFcIsMDrFaw8KBNgAkyACTCBJk+AMnjfA0Biyq0A1gMgywNdUyATJYuShgSFKML6h4VaiqzlaYoCEBCfpkxjr866OQD1JvDOXbLOtCht40c/nfvzS2Gpw6wCIRVZE4ubKyKFImu5+UeKzIGIVyrXVncuJNnK6ZqYF/vbWzsoVhvk0xZbrR3OCXNNAbCitojJCuLZJ1tn9O7W9rr1RPEZvNS/FdZ9fsQgT93tlJ2EKzGEDg/VdZzfsULAvqq/Ct37Ou2Z7DNui8k9ontImwc3V3Tq16kVFVk7rjleaA4wx29RbnHEujeAsULM39vETmsNAKAA8Lkra+K+TIAFXj4DTIAJMAEmUJcEWOCtS9o8FxNgAkyACTCBpkOAspTIY7CnkAG3HMA/ANiKJ42BRk2PlFt/T498G4VM5sawbl9fQ10IvIgbEalTp46zK3r2zlRF0cp1O//PBhAJvNsqCYQ1nRtbvo4F3sWrDfIZi8nagQRLypIfBWCNJzZmzIthhZkL3r1hPXGhDKnKbDT3v2CQp+7xtM2I5NlFzx68P/r+YNvYf1z6o6Hgg4LKYrIr3KzDOXMNzUProqzrNJs4iCnFNcYTXHkMJgCALRr4GDABJsAEmIBXCLDA6xWsPCgTYAJMgAkwgSZPwJrBS4+OZwOgglMpAPoBONoA6FTvu0v+pM1DFBE9Hg8l392cw8XFJrMpQbUhz+6RctmAjtKQFi0UET3bh1IWYc6hE8Umc3mCas0etx89bwDsfCFEj/rRVrUgWVQPqTgkRBHZu1Oo0WgUfbXvsCHkZvFAZVpFlihlr79VWw/XuNiBOvWCGxYNJfpSyKcv0apWbaYMVxIhVwmZpvQhQm2bJHstYaZxAAAgAElEQVSxXBMzuJe99cSKT/HV7r2ntu0/RSKoR1rb6LZS4yVjevALwQ/fN/g+u79LflT+aCh4v8AiJnvDwsHBAt4XONK9ij6IuhkA3b8os/c/HlkwD8IEWODlM8AEmAATYAJeIsACr5fA8rBMgAkwASbABJo4AWsG7xkhA46Kq30NYLaPZ/EOBdAewB9CgSwSuShDkjw4K1rckE469Ycjb3iilhqQmLxFq9qQa/dIeZysj06d/MaNfhfKkPhBhla1dpfbj5438XPl7PLrJIPXJhjrBwL03toqEFLW9kNCkbVaCYRUZE0cEqyIFIqs5Wp0ReYAUbwybSOdzc0AOgsFDZ3lU10/hwLv3KUfm1au/2xsQeGfJCY7kxVbYyxdY7vq4hRxkmXTlqGVvFVFf7Jo0L6v1Z7NPmt5nXjDwsFBcFRkzbp3FMx9AOaxuFvjNnIH1whwBq9rvLg3E2ACTIAJOEmABV4nQXE3JsAEmAATYAJMwCUCJPA+JRQmImH3hEtX123nCrGq9QP3rezcse2AFwb1C6KMzJ17ci4fyDu8ubj47Cu2Yl723DGamEEd7D1R1XsM8rlbbB8pl2QvfPsvmZDJyzYZ5B9metzHtG6R+fRsIwBQwSwS68j7uT6aRwRQB4E7Gpf8d/MADHFjoQ7jjJP106nnv21jPXER8vfV2kLj1VeDA4MVnft1tmQsH8s7ViyCKGGTapM7GemS+BXxmk7DOoWc+eEMPs/+HOInxLhquIrfNb//UB5cHvtL2i8kYEueXfys5v4h99u93qqwcHADwV8u8dbeeSI2HqPhE2CBt+HvIa+ACTABJuCTBFjg9clt4aCYABNgAkyACTR4AmTRQALvBAAFProa24w9yrbsHjs0SrZGnXKPNV69vhSvy6efW7V2M4ln+cLPJQ4F3vTdBnnyVlt/0uoEXk/7mPooYq+FVZ0IlyAUxaLJ/w4gw2tR1P/AfoK3cyyAtc6GQ9YSISE3KSLIWsJkFOVotMUmkTFBlbHNItTKorpIxeJgRWSvjhYLktxDJyzF4M5eEa2atHxShfBbqi/FkolLtFvVW93JSK8QeK1xnztxDgdWH7jy5eIvpWTNYH29ORR4bSwcnF0392MCPkCABV4f2AQOgQkwASbQGAmwwNsYd5XXxASYABNgAkyg/gnQH7Ek7v5PKLSmqxQS+YZSWy38exuAaAAaAMfqKPxlAObbFD6LyVo2N2t07JAA2/nnpC6/Nn7KXBINM60/r2zRUHLBAPncLVrVxuotGkr0ZZB/yBYNbuyvRdANl4XfGRQYpOgW0S3UVG4SHc07WiwyixI2qDY4yiClc3QNQAc35msol5BHLL2G6AMKskFxqkVFdi9Mnvxam8cefsDSnz7ISJyxVKta/VllodZWSJdMWzlNEzE8wi6Tdk3qGsOSiUvcykjvOrKrLm5JXIVgXFZShk+mfKLNycqxi8ORRYOthYNTi+ZOTMA3CLDA6xv7wFEwASbABBodARZ4G92W8oKYABNgAkyACfgEAcrgHSxUn/8EwCAAJPJSNfopgiBFgVJRKPLppeJrVBiLvC87AaDHzr3VKHN3IoBAQdwlgWk/gJIM5Zz0l0ZGU1ZkRRME3u42GYWQhUuk4uYhikihyFrukdNFZpjjlWu/pUfKKxoVWRO3aKGIFIqs5R7+scjs5xevzNxh189bC23o48pk0dKQoGBFRP/wUGN5uWjT19uCJi+fKrauizJIU99L1X6a/qmjDNJ0AH0BtG7oHKqJ/1MAXZ3135XJZNLAZgHpA5/r/7CfSCQ6dfIEXhrSFaH33I5kRbZBPmNpdUJtdQKvWxnpVGQtWByskPSRhJqMJlGRpqgIgYj/RvmN3evjL0XWDv9ZdK3ZtXjBwqERby8vrRESIPsiapMa4dp4SUyACTABJlCPBFjgrUf4PDUTYAJMgAkwgUZMgETaZoJoS0XLtgC4AsAMgKrVWx+bJ59Uygik7MP/ArgLwEsASDCi7EtvNJp/FwAqqHYrgEtCYbWjw6OfG7kuY2GwddKSkgt45733f1m5+lMquOSoOevX6Ww/b6y3wY4ZN2aUTp2+3JLhWVBwHNuO7Ub4sHC79WSmZhpSJ6Q6EianAXgLAGWHN8ZGXKhoIb1WqMjaDzUtMm7sGJ06Pe1G0T+9HqnzZmHqG4ORvCTbIJ+5tDqhVtJjUI8tczbMaWOdp7SkFEsmuW3RYBuus68PZ/vVhIJ/zwTqiwALvPVFnudlAkyACTRyAizwNvIN5uUxASbABJgAE6hnAu0APAigUCgC9TsA26JrdwNYAaCHkFG7SviXwv4/m9jHC5mYlHlLtg/utt4A6GvvXX+7Ob1ftycxIKxty6tXy5t9oznx6+UrxnsfeeSRZk89/QxMJhOKCn/E2Z+KCles2U3ZyJRtXKOI5m5gfB0qi3eS7Cy1JiZmuMUSwCLwancjfGglgTcl05D6XqojYZKyxVUAghoTW8oKD2nRQtHuqYda/3jy5+ad2z5IGedl3x4+edIkQoJqzZ6qCp5JsldlamJiY+wsFlJTU/H0AwFYu2m3I4sGUJZtoDhQ8USfJ0KN5caAs3lnAzp27Hjt0n8viQqPFP502123jdqo3NgUMtLpfFrvZXwfaEwvqrpdC1s01C1vno0JMAEm0GQIsMDbZLaaF8oEmAATYAJMoF4IvAFgIQDyu6Via5RxWCpk7JIlA2Vekj3CPwDcAmCDkOVLnqKLABiEjF/KoLVaJ+wF8G8Ah9xYEc1HYmDJsIGd3t+w6K2brGPoS8uQNG+D+ZZbbxfdcccdMJsBw6VS4FqZ+ap/i7I2re415hzUFZtE5opiVG7Mz5dUImAVLCMEG4ucQyeKTeZyEioNtgIvXfb6ZDnip5Ed8vV2oeQCFkxcUJVFA2WR59mcm0bBPk7WR6dOfkOSNCcT7/97WMWa6PwmfpStVa37uqqCZw4F3uTkedi/57Mf77nvjhhl2pa/CLVdYrvoRitGV2T9nj58GnuW77napneby2az2Xwm/0yxX4BfQp4qryphuUFzJ4Fb3EycJgmTPGA2m40/5Pzw+6ncU9vPF52fBeCnBr04Dr4+CHAGb31Q5zmZABNgAk2AAAu8TWCTeYlMgAkwASbABOqRAHnrZgH4A8DfBK/QlgDuFMRd+vl6m/jIHoEEYbJuIIuHCwCuAhgg+PLSWJTtS8LvwyTUurE2smi4NWPuK6++9GJPe7/d5Z8hrHcYOne4rmdR8amkWcswdvgAPNvuMej1F5E4c7lWtXpbVSKaG+E07UusgqWVgv5CGRI/uF6ILm7saJ1ataxCXPxWk4fZS1OvdOrX2WApspZ/tCjALyB+rXKtowxSOj90dshr2Vt2H3W9eZLshW9rnpE8GKI7UQjZc13s5k9esc0gn5VdpY9uXNxYnTptRQXPkpIS/Dtx3Em1euWjVSxEErciTtNxWMeKrN9PZ36K8Ek3sqgNegN2TN2hPZh1sFG+JnqM7KF7WfFyBbNL+kvYkLShYF/WPrpvTa/rA8DzNXgCLPA2+C3kBTABJsAEfJMAC7y+uS8cFRNgAkyACTCBxkLgHgBaAPcLGbnxAP4pZPRWt0byxyVRhTJ51wI4YdOZxF+yddADaAvgNxdhUZG1NRlzX2lbWeCdp9qO3r3D8Gw76nK9zVWsQe8uT6Nzh+s/S1asN8hnLquuGJWL4TTp7hbBMmZwLzvbgORlmwzyDzPDZLLoQHFQsCJSKLKWm5dfZBYFxCuVSvJzdsYyg7ydyZ/2YCOh7IzAW6WPLhVZE4uDFJH9IyxF6yw8ISKeVVks2Am8506cw+njp/HU4KfscO5bss+wY8qOxviakCSsSPiuq6xrRWE/WviOhTuubJyycTOAlfRtIzlbvIy6IUAFSKmR3RA3JsAEmAATYAIeI8ACr8dQ8kBMgAkwASbABJhAFQTIM5fUURJiXwRQDKC2np1UjI18MClLc5Dg6+vsBpBwLBk1uPu8VfNfe8B6UYm+DFMXbTYv+GiC3fuj+cp16NXlSUsGLzVB4K2uGJWzcVA/W9/ZplhASjL7vTHfDY7oLH6szY06doLAa8vYXTYkBJOX82pXNsWX+1Zl0UDnVz57jVa1bq8zmbRO8+wysotu9JLrFg0k8BYXFOPpIfZT7Fu8z7Bj6g5PvSZ8Cb9jgXfBjisbp26kwpHpAD73pYA5Fp8nQE+QUEvy+Ug5QCbABJgAE2hQBFjgbVDbxcEyASbABJgAE2iQBHIATAHwlYejp4JHlB1cBMAZUcs6vUXglQ3o+Cv8/D9+LqzdrX7A1T25x/XmALEoY+HkCqWxRF+K1BUbMO1dqtcF0Pdyi0XDdlfm+8uyZVFdpCHBNykienUIvXatvNmu/d9f/P544Xzd8bNnBOsJEsC3e5iXTw1n9d7t2/0ZSWCzZv6nzp7DSy+G4abmIZB/eN2iwQMB04cL8wHM9MBYPjEEcRO3aKHoYFNkrdxounboWLHWHBAYr8zcUdsPT+zWaVtkzWQ0iY7vOx40dNHQioxWQ4kBO6Y1HYuGspIyfDz5Y7Zo8IlXQ4MMgi0aGuS2cdBMgAkwAd8nwAKv7+8RR8gEmAATYAJMoKEToAJrxwAs9sJCyO6BxqXsQSra5myjP7IvC8IfCb5vA/iPLKrHV+KQ5orI3l1CjSaj6IBGe/7q1Suifj07/s1oNIpyvzteZA5AvKNiVM5OTP3ihofr1CmJFb6een0ZEmeqtKrsHc8IReXIO9ZX/D2HAKBieRRT5S/KkKUvYmn9b/JHtv6Mfk7f09clm38vvTS0946M+W9VeL+S9+6U+WuN166VHzX7+XlKqCTBnD5YoCzextbo/LQBQJmkEQB2eXmBlqxfSbTkzqDAIMXDfR8ONRvNorOas0X+Qf7x3yq/9aiw7OW1OD185SJrJw+cPF+YW7jtt1O/UZG1/zg9EHdkAtcJfCQUEmWLBj4RTIAJMAEm4FECLPB6FCcPxgSYABNgAkyACVQi0AHAOgAyAN97iQ7585LXaoVg6sQ80QA6CsXf6P0QZSQeAvCFcG3lR9idfqTdibkl2UsmaGKGhNn5zs5esr58wofpaYJHMQnOJFjnOzGeN7uMIL9iAHbF6Dwx4crk1zFW1tduqI+WbMTEOavNggBC/9K+Wv+l/6Yv8t61/SoXvqd/rV9UVI2+nhSK8w0X9tcTofvSGGQ9EQvgGwBKwa/aG/E5Ov+efE14I2Znx3R2HdSPnhooFOxhnB2f+zEBWwKcwcvngQkwASbABLxCgAVer2DlQZkAE2ACTIAJMAEAlI26EcAwAEe8SOQRAD8CeAHAVmfmkUX1kIaEhCjCez3bylhuFB04VHDKJDInqDK2fefM9bXs41DgnbNk/bXxH6ZT0aZ/AHgLAFlb1GdxMBJ3VwGgfz+p5ZorX+6wuNrcZZsuj/swk/wwyHYj2OaLxHAS4emLfh5k8y/9t/UrUPhv+pe+/iYU4qN97eHhNfjCcJSZPFbIYCcrinc9GVSYLEwaEhii6BLeJZQy2I/mHS2GGQmbVJvq4nXiyaU4Got8walg4x8A6G8iOmOZAH7y9sQ8fpMmwAJvk95+XjwTYAJMwHsEWOD1HlsemQkwASbABJhAUydAImV3QSD0NgsSnOh9DWUM19jiRkTq1KnjbCwSLiLR4q27zRO+rzXPX8mi4bq3L1k0fEHz0yO8ZG3gDYuGwUIWrCMhnPbqKUHoulsQC70h7lr4WIuFWWFZioR5znvXdg/iAagEOwMSjhtbSwHwmiBse3Rtg0YP0k1ZMaXidVKqL8WiiYu0m9M318nrxKOLqTTYA60fWNmtZ7cOfSP6WsTrvAN5Z7/Z9c23xcXFr3hzXh67yRNggbfJHwEGwASYABPwDgEWeL3DlUdlAkyACTABJsAEgHYAvgZwax3A+DuApQCaC/6v1U0pyVZM0sRE97WzSEhWrDfIZy4LqwtbBCqyJg5uoYjs1dFSZG3PgSOlh3SF87XHz5wF8FAluwhP4aNH+SlDkRoVp7sTwC2CoEsWDGR/QD65egDnAcwAsMlTk1cex1osLLJn+1DKos49/GORB713K09Hwu5FIavcW0uqr3FJ4CVR0u48eyAYycyVMzX9R/S3G3d16mrDwvcW1uZ14qwlgitLcHXM3tHDo9er1qhaWifR6/WQvy7/c2P2Rsog3+HK5NyXCbhAgAVeF2BxVybABJgAE3CeAAu8zrPinkyACTABJsAEmIDrBEoAkBjkLf9d24hIoCRxhnxJq2vVCbxUrK0ubRFshSlXRSpnd0MK4D2hEBeJvORfS1mtpwAUCGKvKwXqnJ3X2X7eWrft/M8KxdZ2AyD/5cbWqKgdFRv0pEWDQ4F3Veoqw6L3Frn8OqFiZcHiYIWkjyTUZDSJCvMLi+GPhP2q/bWxexgKoL1wf/EH8DAAKva2vYYNjlNmKpfJRsrIxqOiLZyzsHz6xOnEcGFjOyC8Hp8hwAKvz2wFB8IEmAATaFwEWOBtXPvJq2ECTIAJMAEm4GsENgtZvJRl6O1GFe3Jt5YKalXbKls0XLdIIIuG7Q3+0XMAdwkevgMBPAGgGYBfALwDYENNbBrx78m+Yz+A5QCoiF1jaF2FInhU/Ot1AEs8uaiBYwbqpi6fesOioaQUiya5Z9HQNbarLk4RVzHWJf0lbJyyUZuTmVOb19z7QjE9sjOhv2vo+6tO2JtIlmYs/X74qOH02qhoC+YuuDbjvRlkVVKXH/J4cst4LN8nwAKv7+8RR8gEmAATaJAEWOBtkNvGQTMBJsAEmAATaDAEKBuut1AAzdtBfwngfkHUrHYuKrImDglRRPbuZPHfzP3ueJE5APHKtC2U/edsq4vMU2dioczFOAAjAVCm6s0ALgDQAMgGQIXbKGvXV1p9cuspZPKOB1AXHzpUx9xtDmTx0SwgODOse9sHTSYT8g7/UOgvRowqY2dN2bAuzUlF1oIDgxVdw7taXifafG2RyE8Uv1G50ZXXCTGQxK+I13Qa1snO7uHLxV8aNk7e6K7dA62Fvj4GME044zMF8Z4y0vOrgz989PCTS1cupYxfSyspKcEU+ZQfVqtXU/E1bkzAWwTIY90MYKK3JuBxmQATYAJMoGkSYIG3ae47r5oJMAEmwASYQF0RoMenyYeXvF693SiL798AbnJhIpcEL2FcEoBGC4+FtwJwnyAW/uTCvJ7oOhYAZYPdK2QxHhe8Q1MB/OaJCTw5hiwqTBoSEqyICOsSajQZRTmaY8UmIEGVsakmUdKTYdBYUYK3sFrgd9rTE1Q3XrQsWhooDlRYi3vlf5tfHGAKSFCpVE5ziBnc+1y24j0qhGdpen0ZEi1F+nY4zIa1sn/8kdatzYDo9M/nCl1k787rxBaDY4F30ZeGjVM2umz3IAxsFXg3AkgCQD7SdA+g4o6UyV9tFq5lH4ICFWERYa3IMuJg/sHCIATFK5VKV8Xrujw+PFfDJ8AZvA1/D3kFTIAJMAGfJMACr09uCwfFBJgAE2ACTKBREagrH94ewiP4AR7IWK1O0KLHwFfZiLwtBO9fyqKtjci7QCgSJwfwPydOAPmukohF/evTQ9eJUIG4EQN16kWTKx7R1+tLkTh9kVa1amttHtF3am4HnciLeBGAOwD8CWAcgHR3B3PlutixsbrFaYttOOgxddxUbVZalrMcJKsXjTs08sW+QbbzJi/92CB/X+UwGzZ2+HPFd7d6oPUj7Z6CyWjCzz8W4rezP51SZ26qyGB1ZQ3u9O06sqsubskNi4aykjJ8MuUTbU5WrSwaSCy7DIAyd6lRdiR9T0Kvs6224rWz83A/JkAEWODlc8AEmAATYAJeIcACr1ew8qBMgAkwASbABJiADYFNAPYAIAHT240KrT0JgLJZ3WmOijZ1AvCjIKY+I2TskoisEgRZEgnJ9/c2AGcFD1B6ZJweRydrhB9qCGQIgAwAJBSTaBsM4BiAKUKmqe3llBFNHqHkr9sPgNidRdbDNZJs5XRNzIv97R7RT1asNsinLXb3EX1PLKO14EvcBsDtnhiwhjEky1ct1wyNGWrHYcm8JYYp46c4y0GSvWSCJmZImD3L6wKvo2xYycv/GKWduviDivf9pfpSzJ8826RWrupWk5WBp5hULrJWpCkqQiDiv1F+U5uMWSqY19GmyNpDAA4B+MJTcfM4TMDDBFjg9TBQHo4JMAEmwASuE2CBl08CE2ACTIAJMAEm4G0C5JG5r44EXvKeJXF1vuDP6YzAart+26JNJOZSZmzInbe1uNqj46N+g/q1DzCWm0Rf5mixN/+E+Y//ltK1VNSJPBUDBUGXvm8OgH5JWaG/A8h0kN1L1g6fAWgHgESuQQDOCX7FFAdldF4E8LNgw2C1nqBxqaDcQgBKb2+eh8Z3LPAuXm2Qz1js7iP6HgrN8oGAVvBuPuGpQasYx6HAu3jeYsPU8VOd5hA3PFynTkmsyAK+XiSQLBq+cJQF/PzCzNQtL8TQ5wg32vL5y/DhhI/I5oPOZl02VzNmnenvTJ+6XCPPxQSqIkD3dmpkK8KNCTABJsAEmIDHCLDA6zGUPBATYAJMgAkwASZQBQF3LBrcFWwKBKF1rU1WHz2GTgLq9hpEX6unJ42xTsgEJnFWHftC19FrUl4nQdbS9KVleGN61s9Zn+6fBeABAH0FWwUSlqVCdi95D5M4S8Lt28Jj4yQak5UEefeStQKJtWMAbHXAjjKCk4XM4G8B7BLW0RAO2l/2Ly52oE694IZFg0WUnL5Eq1q12VlrAm+umywx6HyM8uYkNHZliwYq7jVt/DRXLBpARdb8/INW9+vR/oGgwGb63EMniszNjPHKtB2OsmElqStTtENGRtu971+WvMz00cSPutTkVettHlWNL4mWSMWBYsVjfR8LJY/c4vziYlGAKCFPlee0V3F9xc7zMoFqCLDAy8eDCTABJsAEvEKABV6vYOVBmQATYAJMgAkwAYEAZaeS0HmrM0RkMpk0SByk6B/ZP/TatWv+B/Yf+FkkEo1xoQAVCXRkd0AFlyj79nUAMgA3ky5bSfS1y6rt0vaB0a3uu2tORI8n7zIajX67804Ybr6lRU/Vmj3DVs9/9e2Rg3vY2SHMWfbZtfFz1lK2MGXvbhbmobX2BrAXwGIAjwger3cCaCYwsGbl7hQKQjmDpkH0kYU9Kg0JCVREdGsdajSZRDlHfyk2GY0Jqk3HvqNCX+KQYEWkUGQtV6MrMgeI4pVpG2vziL6nuKwBMKAubBqsxb369u8bajQaRZo8TZGbxb3IxoOyxl+oyQYkeuSQ31JWpra0wtKX6DHlzcmGzWu39Bd8qz3F0WPjdIztqBuxeERFlrJBb8C2qdu0+Vn5vvCBgMfWyQM1OQIs8Da5LecFMwEmwATqhgALvHXDmWdhAkyACTABJtBUCVDmah8Ag50BMGbsGF26Ot2uANV4+bjLIhilKlWGM5l71ixcElQpu5aE3TMALgGgImj5Qhy3CFm1qwFQFuOdwwd1SlqX+ir56VqavvQSXpu66vc1W3PXZ6e+9nLM893tPE9nL9taPmHOOvIV1gAg708SjEnQpUftSeAl4a0nALKNoDiyASwVikA5g6PB9Yl7/kmdeuqgG/tXehmJC77WqjYdtRXl3M3O9iaPurRpsK6jNhzofJ8Xzpij7G9bVjG3/e22LGlf6bm+A/vecvXK1cCc3TnlObtzrv35+5+/AHjKm2DdHFsycvlITbuh7exec18v+tqkXaeNO3v8bJab41a+rDZ74CgET4/noWXyMD5EgD14fWgzOBQmwASYQGMiwAJvY9pNXgsTYAJMgAkwAd8jQJYEnwJ4EcCRGsKTZK3O0sTExtiJOgtSU7Hnyy9Pbduxk6wWampWgXej4HF4jyCykoBXLvjgkvUBeeRS9iO1y+R1mzEn/vaXontQ5m9Fm718e/mEuR//O25Yz3+qZ79i43laBvnsNVrVur0jHBRSowwtW39Fyl5+S7BoqCn+hvx7SfYHz2tiIp+wL/61Kt8gT/3a2QJi9bl+smkgT2SyzPD1tgJAgvBBwrwqLD5oDQoAfwcwWrAdsRUg6Zy+CqDiQw0fWrRDgXf/0v04v//8qdzPc525F1S5HCr4FigOVDzR5wmL/UNRflGxn79fwn7Vfmc+RPrLuB2jO0pbBLdQtO/X3pKVfSLvRHG5qDxhj2qPW+P50D5wKJ4nwAKv55nyiEyACTABZwg0+g9hWeB15hhwHybABJgAE2ACTKA2BKjSvUrwqa1O5CWB92BMbEyw7WQLUhbgzKkTVxYpVJQZa83ArS4e+gOaRNuZQifK0iWhl7J4SWw9C+CU4J1LWbWfA4jKSk74ZPTg7lYbBculibPWXpmXtnPU0Ofat2weFJIS2fvpQKPRjAOHTl4WicwJS1fvoUf7K7fHBUHtewD+Ntm9VBitMTfHAm9WnkG+YK/TBcTqCRB5ItOZIEuPhlC4jsRdEm2pkeczWZOQb7S1PQ+AslypMB8JvFTsr3Ijb+hNNtYh9YTe8bQdhnc4GbM0pkLINZQYcHDFQdxz8z2G5ROX1+oDgy6xXXSjFaPt7B8+nfKp9tvMb92yf+gzqo/uDeUbFeOV6cuQMSlDuytjl1vj+dRGcDCeJsACr6eJ8nhMoPYEGr3wV3tEDXqEoQDaV1Gbo0EvrHLwLPA2qu3kxTABJsAEmAAT8DkCJHCQXQFlzZ4WHikn71CHbfSY0SfVGeoKUYcKUC1MScHNIYEG+XvTnBUJSVDuaPNGjuwTKJM41mbSylm178cN7RGtnhVvEWmOnzqHzE8P4IlH7jfCjIs5B38QJ/3r+aDSMgP8/US4+85bkDhrvVa1/pvqBJwm9wdD3KAnderpNywaSkoNkFssGo75utB1DkAxgO4+9wqqOSDKIqcPMShLnjJGKQuZvK/J2/g5AL9VMQSJv2QfQpns12qepsYeHj3v93e6f/RDTz+U2VraWmQ2mkAzmP4AACAASURBVHHx7EW8OOZF7Nuwz7B80nJn7wWOgpbErYjTdBzW0S7T/KvFXxk2Td7kjnAseSvtre96D+9t59G9acGmK5lJmc5+KFUjXO7QaAh8JPi2T2w0K+KFMIGGS6DJCH8Nd4s8Ejk9sUTvc6YDIA2Uvr/aGJ+sY4HXI+eFB2ECTIAJMAEmwASqIDBfKDJGGYb0vmM4gCoFXiqyJg4O2jVw0MAgo9GE00WFiB4UgZRFS7Wq9FWuioS2glN1WbVUFK1328fv/e8Tj4T+e2Cvp+/89vvi5ooZL1e8T9KXliE1fQemvkG2utdbsupzg3z2evL1pazkH/gEAFRk7VJ5eXqvDqF3331Hc1Pu0V+KzDDHKzce8YVCalVtkVo4l2Tb0VBbDIBVQnFBEm3JZqImb15aK9mW/EsohOjWGY6SRUlDxCGKsIgwi92B5ltNMUxIyHDOM7ta3pGjI3XD3x4u8fP3Q+ijoSgtKcWKpBXa7ertrt4LbOeRjF0x9rtnhz1rJ8juWrjryuapmykb+qCLh0Dy1oq3jvWO6W1n7/Jp6qemrMlZ5O/t6nguTs/dGxgBzuBtYBvG4TZqAk1G+GvUu1j94qzWbR8DoMLIRuEJP6oRQsWYnXkysMHgY4G3wWwVB8oEmAATYAJMoEESoMfE9wHQCrYJh2pahUwWJb108Wp6L2nXu+++q6UpN/+7IrOfX7xSmeYJkdBRliFl7VkLo1F4PVbPf3XKyME9gmxjTVXvQPd2D6JzW0oIBuYs335t/NyPpwiZn5R1TPFtr2l9jfX3suhwaYhYrIjo0z20/JrRf1/u4Z9FQf5jVKoNvuxDGg5gJwD6d3cD35shAOgs0x8tzjTKXKLX5zYA9IePW2d4xNgRuoVpC+0KI04fN127Om11bURYS/w9ontIg4ODFZ3DO4cay42igvyCIlGAKH6Lckut7gXdYrtdHqkYWfH6vlRyCVumbrmSk5ljJ/o6AxGAZOA/BmoT5iVU/F1VVlKG7BnZ5u0rtndtbH88OsmEu1VNgAVePh1MwDcINCnhzzeQ10sUlWtz0IexlMlLtTFyGtuHsCzw1ssZ40mZABNgAkyACTQZAjsApAkCkquL9ugj3zVMblsYTZKd+pom5vnudo9wz0/bjgfuuQXDBnRCyYUyvD5t9fnVW3PvauyPezm7aXGxg3XqJTNshL5SJE6dr1VlflJroc/ZGFzsFyBYFJB37csuXtsYutOZJ3/eXAAkDrvzyKJEuUqpiY6JtnutLJm3xDBj/Ax37A6q4urJe4Hk73P+fujc+XNBdz95N0xGEy6cvQCxn/jyqmmrKJvf1WweyWtzXjv0x+9/BLV6upVlvN9P/44AUcDl9GnpPRvbH4+N4eDX8xpY4K3nDeDpmYBAoEkJf0181yvX5iCrHKrVQUJvo2os8Daq7eTFMAEmwASYABPwOQIklowHsMfnIrMPyM7CIeb5rguzU19vae1Soi/D1NT15mcfvw2Hj/8GfVn5+cAWzZ9TZu4a3Ngf93Kwb47ENkn2io80MUMH2gl9yUtWGuSTU9wV+lwV9VztT8ImFVejAnxNrVn/sKWsXfrDhx5bpKKErj6yWJ3AWxuf3NrsR03nQDI+fbwmbHhYyJnjZ+Dv74/7H70fGxdsNKgmWQo5umKpYJlrwOgBn0xYNkFy+vhpkJ3EbS1vgzJJqd2m3uarH27Uhi9fWzsCLPDWjh9fzQQ8SaDJCH+ehNYAx3JUm4OeKPyiAa6l2pBZ4G1sO8rrYQJMgAkwASbgWwROASARlCwa3Gk1iTXujFndNZb5ZAM63ikODlZE9nom9MqVqzf/9tvvfmMGSnD/XS2gLzXgnzO36Nd+fpQKxyUJvqeN9nEvKyyZLFoaEiRWRIT3DTUajaKc3Lxik9k/QaVSkQWDY4F38UqDfEqKS6KZLKqLNCT4JkVErw6hRqNJlHOwoNjkX56gytjp0OqBfJsDxYGKfpH9LI/x5x3Is3jACnFVtdevA1gAgPw2znj6EDWA8Wwzl0oA0BeJ3S4/svgXi4YSPaaP94xFgyscw2Xh0uZBzRXScGloubFcdDj3cLHZbE7Y4MAiJHx0uO5d5bsV2ebk7Zs2OU37hfoLpwRZSbREKg4UKx7r+5jFd/h03unzzU3NRd37dP+b1UrCHGB2xUqiru9zrqDlvp4lwEXWPMuTR2MCtSHQZIS/2kBqRNc2+v/XssDbiE4rL4UJMAEmwASYgA8SIOHoCQDnXIlNFj1AGhIcrIjoK70uJuYfLjaJRAkq1Zq69nOdOPvtyBnj/q+Xv238s9P2mics2Pk5gIHCzxvt417WdceNGalTqxR2XquJEyZrVemZFlEsbuRgnXrxDYuGkpILkE9N0aqyXLNoiBserlOnJNrMU4bEmSqtKnuHQ/Ft9NjRunfk70goE/PRxx6FXq/HxMSJWnWaujqxrgCADoDMlXPZyPpaM5eoGBt52pJVxXFXH1m0FFkLClGE9ReKrOVpigIQEJ/mGc9sp5FHj4nWfaj68IZoqy/F3AlztRvSN/zlHHSJ7iJtEdxC0SG8Q6ip3CQ6nn+8iATZHcodTnn7doztqBuxeETFXAa9AdumbtPmZ+WPEDL6nSpYFyYLkwYHBis69+tsuc8dyztWLIIoYZNqU13f55zmzB1rTYAF3loj5AGYgMcJNHrhz+PEeECfJMACr09uCwfFBJgAE2ACTKBREKD3GSYhw9XsyoriRg7VqZWz7P1ck2ZpVRnrncqwc2WuGvrGrfpIlj5qUDvLe6aCU+fh7y/C5t3HMT71CyrOtQIAib+UCdrQH/eq7g8cSXamShMzYpi9BUPKIoN8wmSLBUOXTk+NbvNgq8kDw3u0NJabRLkHjxSZA/3jlcq1Tolmwj5IspdM0MQMCbOfZ+nHBvn7qr9YPXSRtBzdsd0jGWHP3OlnNJlx8g9/xPxrEj7+5AvDRPnE6qwhLgiWBHPdPCuN4Y9B28ylCQCeAvAmgL0AnBIoK7GrTyaSuZlzNVEjouzOTXpKumHuhLnVnQN3YpbELo/9rv3Q9nYF2b5e8vWV7VO2U7a60x6+A0cP1E1aPslOlF40ftHJbZnbnndzD9w8znxZHRJggbcOYfNUTIAJMIGmRIAF3qa027xWJsAEmAATYAJ1S4C8TUkoutnFaSXZaSmaGJm9WJO8UGWQJ81218/VxRAqukv+FSvV/mt4O9HqrXlo+9CtKDea8M2RX3H4x19fytP+SZl2xoYsxpDFQUhIiCIiIuJ6tnROTrHJZKpscVCFwLvQsHbD5jefeuqpN63Xb968+dzp06cnHTp06BM3BMDqBN6/WD2Mee7Rwsyp/dtY59GXXsH8Lb9CHNrNMHHcxOqsIegDh3YAjrhyMAbIBkiDg4IV0gipxQ7icN7hYpFJlLCm7jPLXQm7pr6STl06dbiz5Z2ZUUOirvn7+Ru2bd127ufTPzvaw5rGqq/fOxR401LSDMkTkl2yCHFiAZJYZeyx9rL2VIm7ou1dtNe0bdq2Li54+EqmrZymiRgeYSdKZy/INjcva172x/k/Culs1WA14kS43MXHCLDA62MbwuEwASbABBoLARZ4G8tO8jqYABNgAkyACfgeAcq23Sxkt7oSXXUCr6fFmprikiyclnDo6OFvg1aM71HRl4TEtxccOLVy+0kqUtUQW0XmYlxcnE6tVttbLyQmalUqlV22dGWLhpKSEsjfm6ItN/n5VXe9LDpMGhIYoojo0+26p67maLEpwJigquIx9MoWDSX6UsgtFg1/8UeVZM/or4np/6idQJayToudP4pPfb7t86r2pr2Qbe3y++ChY4bqZqXdyCwv1Zdi1oRZ2vVpdZ5Z7tEzN3LsSJ0yXSk5cfwE1qxeg8effhyXLl0yHso/dMzf5J+QocrwecuAyhYNF0ouYM57c7Qb0zd6Outf0iehj/a52c9VnB9DiQF7Ptpj/lr1dVcXMngdCrzrF61HdFg02jzSBknyJG1GWoan4/fo2eHBXCbAAq/LyPgCJsAEmAATcIaAy29snRmU+zABJsAEmAATYAJMAEAfALMBdHaVRtyooTr10htCmsXPlSwaMv/qp+nq2K72j+rfubDvE83aDOx6Hx5rdWvF5clrjhrki3PrOqPY1fDt+svILzWwuSIivE+o0Vgu2rzt83NDh8W2HjlypN3j5snJyQa5XG63NiqyRoWlIiOuF1nLzc8vys0//MG4ceMyY2Ji7C0VbK6PG/G8Tr1kqr3dxrQFWlXWJofCFRVZEwe3UET26mgRhHMPnSjSFhZ/sO+Ajgr12VoHOBR4564+bFr51f/GFhQUrKoCllwojneLizAlKZkpmqgY+8xy1XyVYfaEOs8sdzH0artL0lalaWSxspApSVOQOCOxojP5Gb8//n1tdlq2z4uMliJrgc0t2dVUZO1I/pEiiBC/1jWLEGe4St5JfufQqV9PBd0uuR0mkwmXz17GrX63Xl4+bXlPFzJ48dzo53RJy5Psir1tWbIFs2bMssSxcN5CQ9K4pAZ1j3EGYBPvwwJvEz8AvHwmwASYgLcIsMDrLbI8LhNgAkyACTABJjAMwMsABrmKgoqsicXBish+14us5eYfLjI3axavVGa64ufq6rR/6S8Ll0ibBQevGdjjsVDy3j115hxeCr8PoS2Dkbz6iEG+JK+uM4prtaa40SN06hWLKwSlvPyDKPzpD9OoUaPtHjcXBN6q1mbrWyrJzs7WVCHw0vWXspd/oIl5MdJeAF6yyiCfmlqTcCWRPC1p92TbJyf06t8rtLy8XPRd7nfFthmlcQMf16mnhFesp6T0CuSL92tVm49XJ0huAEDXPFkJZrUexAAeTMlMWV+FwNugzkHldZPA+3Tbp0MOaQ8haliU3a+Xzl9q+GD8BzXtVa3OpYcvdsdX16UQBo8ZrJu5Yqbk1PFToOJ+t7e8HfMnztd+km5XUJDieBBAYVUWLlRkTdxMTEXWWsGMmy78ckEUPzYere5vdV3gTV5oSBqf1JDPlktcm0hnFnibyEbzMpkAE2ACdU2ABd66Js7zMQEmwASYABNoOgReAUC+Bi/VYsleF2uqiM0yb9yQTp+oPxx5I/u01IBU9U68Fd0K8sV5WtXWEz6f2WizPkn2ymWamBEv2omtr7w10bxs2fKK94QW6wW5/C8WDVXtYWWLh0rXSxwJvLMXZ5oWrdsY95/j/8mq7mwMHzNcNz99vp19hG1GqSzsIak4uJkisusDoUajWZSrPVdkFpnjlRsLqvoggGwbTgB4VSiQh8pZzTl5mmKTGQkqVcZ3sgEdpSEtWigiera3eO7uO3xS/PJUeVDLVg9YwiYbgFnvzdJuSKv7zPJavKb+cumouFG6t959S+JI4FXOUxren/C+r4iM9XU/sGNG2cJkO9I9orvlXHyf/32Rv5+/JVuYPK0DmgWkhUeEP2A2m4379u77fd++fduLioooLfenqu43A18YuGXtp2sr/KTpdZQ0PkmbqcpsSPcYTx7LxjoWC7yNdWd5XUyACTCBeibAAm89bwBPzwSYABNgAkygERNIAnAHgHcayhplA9pKQ8TBigipJPTMz/8NaHVPi5BRz3e0z25N3439eUd+uKdlYKxyY2GdZhTXkqNDgXfKjFlXCk//8vOgQYPusGRL5+YWmc3meKVS6dTaSNASi8WKyMjI69nWla6Pix2kUy+afiPLtqQU05UrUfD7Oe3OjJ3ViVeSxVmLNUNihtgJ0lVklNaYLQmA3vf+KTxC39/KsnJWM9kSJE6crlWlZz0dJ+ujUye/cUNgvlCGf3+QdeXJ5yINliJr+YeLmomaxWfWcWZ5Lc/BXy6PJvsNsVghbiF+cubCmRXnXV+ixwz5jJPrVq571NNzujJe2+i20mBxsELSRxJqMppEhfmFxfBHwn7V/vr2Bv6L4Dxm7Bhdujrd7kOJce+OK0hPT18PYHpV67buQb/+/SyicX5eflEz0FMLzr0OXeHJfeuVAAu89YqfJ2cCTIAJNF4CLPA23r3llTEBJsAEmAATqG8CKYKg9n59B+Ls/HHR3XTqWXEWcaag8BfofiiGbADV5LrR5qZ9dWXcvM+krnhtOju/t/vFjYnV/T975wHeZNW+8TvdAxSVJVC2jCACIlSl7JZZwQqlTKm23/q7v49CgbKXSsEWaAglbWkZZQqCiAuR3TZMSZglEVkiqAmlhI4k/+uEJCQhbZM0aQbPe11c3we87znP+T0nkd7vc+4nK32ZgdgqQ8J0JmauY0JrdasjzT4f2o07vkPHtjn9e3TjKJVKiK/+hk7jwvDD1p8VWUlZlR39NyvwmlaUMoE5KMCfFzEgIkRZXs45fDRfqlKp4gUCgan49wOArtqXDmota7Oid3IKT5EwddY7ucs+zhw9vFfQ2UtX4e3lhbatGiN51Q5FwsKcWACnKzp67+g8Omr8l0NfHt+8ZfMZPSN6hpSVlQWKz4mVAc0CFIW/FBaqvFXx+wT7nCGockNHhX71zqp39E3z7svvY9vMbaLDOYcrfUFQlUWCAzhGrslZs33c+HE+hmMvSV5Skjg5kTWcXANgTxXzVvdz6IBl0ZB2JEACrx1h0lBEgAgQASLwiAAJvLQbiAARIAJEgAgQAUcRyAFwGMAqR01g53G5uUvjhaOHdtNXjCYt3Yb5Hw3WTyO7q0DC4p0iwbY8tzw2zewIAvyCeQO1TdbyCo5L1F5ecXx+hkXVujby5iZkJgibd2we5OXlhSZtmmiG2Za6TbEmaU2lR/9HTRwlXiowsGiQyTE/0bjpV+zECeKszAyjislJCYkiQUaGYY6YJcMKAO0BXDRYRwUCb5oiYers2GWz/5lz667Sv1PnTlAqVbhceAkoLSpJWpzjlgK/pfnrMqhL4dj5Y1s1eqGR5pFieTFyZ+SK9mXvq7F93zKyZZhvkC/vmReead6+WfvaodGhRuH/sOIHxbYZ2x57QcCqfQP8A7Lb927fjMPheP1+5ne1b4nvJX/4j9si2OJogXpVzrqct8eMHWPctHBxcsnUKVN3AsgE8K3h/mNWMJ72osDSffaE3kcC7xOaeFo2ESACRMDRBEjgdTRhGp8IEAEiQASIwJNL4BsAGUzLcxMEjwm85wqv44s1P6h7dm15T61Wq/JO/ypRQx3H33jUkYJoTeCq0SrB/uP6iz/mf6wXYe/J7iErKasqiwZERkeGBfoH8nRN1k7mP7REyHgkSHNz1+UIR48ZbdzEbclSRcLkREPx7xAAVrXb0xRuZVXNE8dGlaxJT/HTPSOX32X2DSWC7K1GAl5NJKwG5+C+J3hP+Hr060ZMv172tSJ3Rm6NNVtrF9NO3D+1P/evC38h6HIQukV1MxZ4l/+g2DZz22MvCF4d86o4lvewCp9drNr30MpDUN9Wi7ZnbtcJ1MMA/NfOTOsAqPPWiLcabNqySb8/mJfuf/71n5KtW7beBHBFOydj2wDAPe3vAwH8AeCBnWOi4VyPAGu8x6q4/+16oVFERIAIEAEi4M4ESOB15+xR7ESACBABIkAEXJtAAYApAPa5dpiPojO0aGB/KrtbjITPvxQJthyKoUo727MYGhWq8VDtGt415NZvt3x+Pf3r1doNa4/bw99jqVBekSBtXuBNXqpImJJoKP6xSnJ2saZ/RlclVc0l6zNTj48d9aZxNWYqvyRh+iI2NtvfnnhVJvDWVLM1bsTKCGGbqDYakfnsZ2cRM5N9BB9exbJifDnzS9HhtY9ZNHDfTX/3WPfo7kww1V8/rfwJuIaSzbzNuryx/fAiAEv3nyV51gi8DRo0KA19NbTp0MihvsyS5Ke9P6kP7D8g++OPPy4BKNEOxEQ+qcGgzNKhsYEAbMl8dI97EmC5/xnARPcMn6ImAkSACBABVyVAAq+rZobiIgJEgAgQASLg/gQkAIYDOOMuS2FN1gICAnkDw7ghSqWak3fqskTtizh+zgF7CkHugsOucbJqXMU9xbrXe77+XIPnGyiFR4VSqBCfLciu1rH52NiJ4qyM1ca+wlOmigQCI4uGCgVeg0Waisjc3MxlwtGjhhtXB6euUiRMX1hTQqctObC0OrvC+16Lfu3q+4L3H3ppaAXVDTM2iH7O+bmmLBqMBF7ZJRlubL+Bpm2aAioUSY9JC+GHuAP8xz6X5gVe3k/gXOeUbOJt0llrWLIfbGHP/MZZc0l2Mb5MRGZV4x8YDNYbAPu132SCkQDYqYeqPHptiYuecR0CZNHgOrmgSIgAESACHkWABF6PSicthggQASJABIiASxG4C6AtAHY02d0uS0Uyd1uXU+KNio4K8w/0/3HQkEH+KpUKkssSDHxzIPgpfNH6jPXVEg1Zk7WAAH/eQG2Ttbz8AokanDg+n28oytsk6MWOjxZn8ZMNxGM5EmYsFAmyNlYrZkckoU1kmzCfIB9eiz4tQpQqJeem8KZUBVX8mewzRgJ616iuYcGBwbxO/TqFqJQqzoWCC1IlR2nUQK1Oozrft+zcst9rb71WpCxXci4JL0n8fP3irKi4rvYSdRYNuoFK5CXY+9HeQum30sjKPGtfHfuqODbtkUUDq/Y9vPIw1HeMLBps2g8WLKodgPEATgHwBtASAPMiv27wLLO5GAEgH8BVgz9nAu9uE49eC6Z02C2Wfgdaep/DAnWzgUngdbOEUbhEgAgQAXchQAKvu2SK4iQCRIAIEAEi4H4EmOcp/VvD/fJm74i50WOiv81YlxGiG1gul2NFygr4B/sr5k6Zay9f18qEJubByy5WwWnxFdqt0/hWLVvOGDKwT/3ysjLvw3nHrnn7+43j83NcrqK7Q0wH8eDlg/Vi9AP5A+yfs190Zt0ZIzG619he4vf57+vvYw3U1iatFf2U/ZPhfazylFXeDwVwuQJB1aHC3jPcZ8Y/HfL0jNbDWtdXq9Sc34/9LlH7qOPOZpzVsTc7v2mTtVuiWyqfEp9LQd5BYzfyN+qePaL1ZH7MssPizVH5jRWx0QnA7H+3AGitFYCLAHwEYI6d5rd5GMbPL8CP175ve80LAEmBROrl7RV/SHDI8EUBt27Xup2fbvV0YpPeTULUSjXn1rFb0nJOefzl7MvVqsi3OXD3eZAEXvfJFUVKBIgAEXArAvRDl1uli4IlAkSACBABIuA2BBpqRaGn3SZiCtSuBHRCUcMXGjZ/44U3ao8eO9po/LTUNBReLizJSMvQHZu36/wGg40FsAbABACbLJmEVQUHBQXxIiIiQm7euumz5+c9fi+++mJZ3QZ1y3/J/0XKUXPitwi2uJKQxR3KHyps/1Z7IzuJAl6B4sDsA4YCOvfDjA+FYdFhRvftWrZLsTZpranQ/jeAcwCiANwy4MaqT7sYVKkykZIJp8xeoNqXaYXxuSPnbtz89eb0c/vPbWeDc6O4Yb5+vrzWfVtrBMjfhL9J1T7q+BOCE6b5YCIr8zstNCNQO6qC13T9pkKvzsJBJ/ReBPAGgBNmKn2rzdKWAULHhIrH88brXwAo5Apsn7lddDTnKHsBoK9QbvlWy5Q+aX2Yb7DmYhXWBfMKRJfWX3K56nZbODjwGRJ4HQiXhiYCRIAIPMkESOB9krNPaycCRIAIEAEi4DgC7If8r7RHlB03C43ssgR0QtHN8zfR6korREdHG8XKKnh/2vvT5R+/+ZEJhI66dOLuGADbLJ0kNjZWnJWVpRG53p/6PuJmx+kfLZIXIWVqimh75nZXErLMC7wrChQH5h4w9As2K/DuXLZTsS5pnamv8IcA5gF4SlvFywOwFAATKcu01absZwn2+1J7VZ9WVWHcOaazOCotykiA/H7296ITa09Ykw9rBV6rqpXN2WBcPnmZJz0hfd7Ee7c5gAgA613Ee5cbuzpW2HVkV6MXAHtX7FXsmLGDvQAYpvUY5vbm9Ra2imoV9PfFv+Hl5YWnWz+NM7wzCuE8ob0q8i39uLrbfSTwulvGKF4iQASIgJsQIIHXTRJFYRIBIkAEiAARcDMCfQF8BqC7m8VN4dqHgJFQdPqz01i6gGmDDy+ZTIakxCSFr7dvjwx+hqPsDnTiLisd/tKKZXFzc3OFo0ePDjp79ix2n9qN8BHhRo/npOQoUhJTXErI6jCmg3hwatUWDb3H9Ra/t/K9RxYNsmLkJOWI9uXsq0ggZQ3B5gJgdgbsZ4fzAP4PAPuMK7Ui8McAmO1BgRWczd1aVYXxvRHpI4QvvfWSkQB5KO2Q4odZP1iTD0stGmyqVjYnUq9JXCPdv34/qyQ311zNVbx3zQu8y/cqdszc8QmABgCuAHj+9fmvz/b608u/ecfmUCvVuCG9gSJVUcmxT485uiK/mlvM6Y+TwOv0FFAARIAIEAHPJEACr2fmlVZFBIgAESACRMDZBFjDoHe0Hp7OjoXmr3kCb0xMn7jplehXAjWC7kUZfv3yV7zS/hWoy9X38/PyrwT6BI4zaYRmzyiZHUMGgHFar1Nrxq5a4P0iR5EyNcW04tWaOex+L2uy5h3kzWvZp6WuyZoEPog7nXHaSEDXVJcGBPM69X/YZO1iwUWJj6+PpQ3UFmubiDELlgcAdgEYpfWPZVWxx6q5sKoqjO9XIvAa5iMGwKsAmChpejFxex0AhVa0rixkW6qVzYvUqbtK1s5Yy4RcJhrrrjqu4r2rCyh0bKh4fNoji4b7svv4auZXoru/3E1/oc0L0wdFDgpWlauw/8j+4Jc+eYkT2EjzEYfGymHW9hJhjjCgmnvA0x8ngdfTM0zrIwJEgAg4iQAJvE4CT9MSASJABIgAEfBwAv/Siidvu/g6rTp67eJrcXp4faL7hAX5BfFCw0NDDhw+8NSbi9/00gXFhKIN728oPL37dGQFTbvsGT8TH1dpxTOrx63MouGu7C5Sp6WaWjS40j6yNBZL7zPltwCAj9ZagFXSMm9cxtsuDcKqqjDuPKazOGq5gUWDTAGNRcM6I4sGZiHBYmTewf0BiJl3b4BPQGb7/u0b0uqXZAAAIABJREFUlCnKgi4euFjq/5x/r3xBfkVeyowP+7UVwGwrqpXNCrxfpXxVun7memZz0VnrBc08jlu6iveuLsmmTdakQqnE2887romiyTp+Jl9f+c0aJc5fOh/t/stseR9eP634qWTXzF1MaK9uJbfVn1k3eoAEXjdKFoVKBIgAEXAnAiTwulO2KFYiQASIABEgAu5DIAnAcxVU0Dl9FdGDOoUFBQTyIsK4IUqlmnP4xCWpyhvxgg2aTvG2Cl9OX5ezAxg6fqh45uqZGhHo0rlL2LRuE+q8UEephvqeTig6wD/gKEsG3fITtb6wL7PeT7aIyazJWkBAAG/gwIGaJmuHTh3y6da3W5lKpVL9UvCLxMfLJ24jf+PJKvaRs9PhqPlZ07WuAJ4FwMyJmfjJmoR9Z48Jq6gw5jbo2KBzQ27DRF2TtWvHrknU/uq4Y/xjun31M4C2AJivxl5mK1C3Zd0vmoc2/7/+H/T39/L2Qv0X6msqTnfO2inKy8mryJpCJ/Ay72b2fcZeVjAR+yMAlVYrVyFSs8aTTCRfbsvetAdjC8cw/B7kZqzLEEaPiTayxkhNScWfL/2JZl2b6QRehVbgva8VxC9YONeTdBsJvE9StmmtRIAIEIEaJEACbw3CpqmIABEgAkSACDxBBL4A8KdWaHO5ZcdGvSbO+jT2UTVa0X3879OtkvKykuKIHu1ClEoV5/BJqVSlVsULtlRY4edy63JyQNx5a+YJB8QMMBaBElNLNqRuYJYJW2oivuC6wX+3fK2ld6c3OilV5SqOtEAqVfmo4iup1KwsLCORy1S0MrePJn2+VSTYfJiJhp7+ooCtT6z15XVEavX8mkY2DfML8uOF9A4JUavUnFvCW9I7hXcW3D5y+4yJSNoTwAEA7H8PaYM68lL4S6EtWrXw6t6zO1QqFS4VXkKbUW1QsL1AsXPGzsq8e5kQy6qTWbM5djFxrspqZZ1I3bFPxxbKcqXPxfyLV38T//Z54fHCS9pxmIXNNy7SWM2S3FUo8P7V+S807dIUV4RXsHv57qv3A+7L6vWqF6JWqjl/H/9bWuZdFn8z+2ZFVdKWzO1p95DA62kZpfUQASJABFyEAAm8LpIICoMIEAEiQASIgIcRWKutcuO74Lq4uUvjhaOHdjMSIv+3aLP61Zcac6IHddGELC9SYFLyTpFgS4UVfi64NKeGZFbgXZeyTrF86vKa8qsd8eKQF7fGrWOFpQ8vCyo1bYVmdh8lC74v+eF00bW33377OaVSyTl8+LBUpVLFCwQCTxS5mI/tfwCw5mEOu16IeUHcN7Wv/oVMibwEeXPzRBfWXzCtvv0DgAjA+wZi/ORh7w77bDaPFRo/vIrkRUhPTYfcX17y9ayvK2sKpqtWPgXAW2upYE21ciwAVknOqoANLybwukpjNYvyNi52nHhlxkp9DlijxMkJk0tKXygtlRXKgl/o9oL656M/e7We31r/82XZ3TKcm3dOdHXj1YqqpC2a28NuIoHXwxJKyyECRIAIuAoBEnhdJRMUBxEgAkSACBABzyKwR9vkivlXutplJMydu/Qb1m//Ge1CgsHhAL/eeoC3o8IQ0rgekrP2KRIWV1rh52prc2o8QyYMEc9Kn6UXgYpkRVg+fbnoq8yvakrguTqWN7ZRt9Hd9N6/DMi+tH1VVWraws2swLtY8L2q76hEr1deeUUzJvMqnTRpkkggENQUA1vWYusz5wEw4Zo1s3PUxe2/sr+wVVQroxcyv/B+UeTNzTOsvp1R67laM7sO7HquS/8uIUxcP59/Xnr8++M5/53/36VDYoZAck4CZtHQvE1zrE1diz3f77l+fu/5JhYEXp1qbNaojVk86C6Xa6xmwfoRFR2lsS3pP6B/iLJcySnIL5BcFF9coGyo/OI9wXsh185fw9aTW1F/aH2j4S6vvFxyfuH5J8mXt6q9QgKvJRuO7iECRIAIEAGrCZDAazUyeoAIEAEiQASIABGwgABrsjOFaWsW3FvjtxgerU/6LBvz/8mK7B5e8qISpGw5i1kfj0Ry5k+KhGRN06BjNR6kG07ImqwF+gXyXg1/VSOwiQpEEo4XJ24bf5ujfXcZLeYLe2x8+vgHXUd2DTDE99OKn3TeoHbNo6lFg+xuMWat3KdOzdhp9G/s5ORkRUJCQmVWALZmuyoxydZxLX1uAwBW8j7CDp6rb2rtD741mJz5ePfrl9ZvbesRrf0NgzqddlqRPy9/BwA1gHWsurZ7ZPflibmJevbF8mIs/8/ywrDeYa3v3r6Ldi+1g1KpxFXJVZSryvHl1i8n/HH2D/Zsda/KrDxYF7LxAAyrgHMAXK/upE56ntuyY8vObV9qm9isbbPmPo18ar8W/RoqEXhV5xeeD/X071DWxC8oIIjXrm+7kCqsYUjgddLGpWmJABEgAp5OgAReT88wrY8IEAEiQASIgHMISAAMB8A8Ml3uYs2xAgICedxWDZs3e/p+7TED2hjFmLLpFDq+2BEr1h8s3PGTKNJFmiFZIuZZck9N5MMZcbCXCs91G9vtwdgVY/VVxAqZtpnWWvtbbej20UBts75Dxy/d6N5vVIv4f31gJDBrBV67vSjoEdUjLCgwiNctvJummlKUL5KCg/jdgt2OsoEwm882bVovbNfmhcRRI9+Sa+wo8vKlKrW3LXYUowEwsZhZPlwDwKpc2S923WvUs9EzkVsi9T+3MIuGg/87WC75WsJsE+4CeIrd+P6q99FvbD/O1fNX4eXlhcZtGmNH6g7FX+f+CliYsVD/PLNoSJ6SrNq+Zjt73uaLVbUGBgTy+g3oF1JeVu6TfzTPp/vL3cqCAgJUh4/mm1pzOOMzYfPaKntwyPgh4unp07nSc1IIzwjRPaq75vYlM5fg+UnP6x8tlZfi8ueX1ZIcyasA2OfTY69uY7qJx6YZfO9U3MSPBF6P3QW0MCJABIiAcwmQwOtc/jQ7ESACRIAIEAFPJcBEF9bJ/qaLL/CNDXMjNo0Z0DbQMM7k9Sdw4PQd9cjwdmo11MVHfrl2WcXhxAu2nHCUgFYhptCo0LBagbV4L4e/rKkMO5d/TlrOKY//XvC9PhYmNPkF+PH6RfTTVM4WHC2Q+qh8bBHaXDxdFYbXSFsROYIbxf3DsJLu12O/StR+6rij/KOOrCLWi3exsbHirKwsI6/ShIQEu1o0RIyLEE9Jn6Kfg1Wqrpq+SvRN1jd2tYFgzcL8/fwzO/fv3EClUqkv5V+SqrxV8fsE+zR7L3bCWHGWgPeoWSGzo0icIRJk5ujiiAEwFgCzcjgNIA8Ae/ljeDFxl3l2f6kVdWUAZMFNgmvV7VI3vHH/xk+plWrcOXkH9TrU43h5e/lfP3gdN/Nu/vng9oO+Bi+R3pv46cSUe3/e82nRsQVUShVuSm9CdktW2uu1Xhg6eqif4aSZyZmqlKSU16ojPI6dOFbMz+QbrZ+fshLzZ81+aM2RkCgSZGTYNScu8AHlzl4zWxgxKkJjmZEyKwVvJrHia0ByXoIv134JtAa8fLxQfq0c+Aulp9NPsz1g6kPsAkuxWwjcCasnCF8e8bKRjUgF1jAk8NoNOw1EBIgAESAChgRI4KX9QASIABEgAkSACNibAPv3hQoA80Flx6dd+powqM2lnNkDWuuClBWVIHFlHvhJw/Rxy4seYFLKjyLB9tM1LtaEjwsX/2/V/4zEvIykDNGerD36WMZMHCNekbHCSGiaNXmWaG3G2hqP10nJ3gWAiXV1DeavTsWkzc9GR0drvEoHDhyoEdvz8vIkarU6js/n20tg5k7LmibsN6qfkZi0OXWzIn1aut1sIOpF1gtrVbvVjx/wP9BbIzAhOXdGrmhf9j62r7i5OQLh6JiRRnEkf7FckZA4g8VxAcAdAPe13wOsqlk31gPmhgLgFhtHKwJvMdw7LUe1FPdI6aHf06wa9NjsY5cub7q8CgDzzf3EdK/1Hde35AP+B3ohl8Wb9n9ppW+OeLN8SMwQozgzFmeoUmekWmIdUNFe4GasyxBGj4k2GpeXykPf18LQvXt3JC9ZqkiYnKjLic17qgY+U9bEZiTwMl/jnRt3ot4L9VBWWqa6deuWV+0utfHgwQNcybuCZ9s8q2RV2DeEN6TlKI8/n32+xl+S1QQ/cwJvBdYwJPDWQEJoCiJABIjAk0iABN4nMeu0ZiJABIgAESACjiXAzugycUdzbNpVr+hBXcOCatXidW7ftPnF86Lg0PZ1AQ7HS3KzBM2fr4V3hnc2Cj0556giIeUnuwloFnLhTsmcIuwzqo+RiLQtdZtCMF2gF47S16ULR4weYXRP2pI0xcwpM2s6XguXZdfbfLTerdMBfFadkQdFDwoL9g/m9YzoqbE+OJ5/XAoV4jcINtgiSlkjmlkTtnmBN2WzIn16ut1sIOqH1y8cOX5kqx5RPYxi+3rZ14rcGblsX90zL/AuUyQkzmRxfK4VbxuaLI69TGHCKvuAsSr/lQBYU0bDixvGCxO2eLOF0Z4WrxQrTsw7UdGe5n6U8dHx3qN6G9lj7EjdUfLX2b+uL8xc2FI3wV3ZXcx9b27J99u+N7rXMACdn3T3/t01Qv2Z/DNSDjjxOwQ7dHvBrMCblpKG8LDeYE32kpOXKjI3Z3/Ypn2bD8PCw0LKleWck3knpWq1On6LYIste8qafWLJvab+wCw3zB/4amUPDx4/WJyUnmTUTHHhvxYWnr18dlbDFxsmtujTIuSK8MpTfT/tq292yGw1Ds05JBKtF3nkS6duY7uJLbSGIYHXkp1J9xABIkAEiIDVBEjgtRoZPUAEiAARIAJEgAhUQeBFAF8BaOXKpGKj+4qzkj/QixT5Jy+Cl7NHPeX/3uKITxxAdDjTPh5dyTlHFAkp++wmoFnIpjKBVxcL15zAu2LJCsWsKbNqOl4Ll2XX21YAeBeAkRhoywzRE6LFizMWPxKu5EVYkLhAtDFjoyNEKZsF4IHjB4oTViUYCWyrk1bb06KB23Za2+P92/QPMBV4d6XuKtk4c2MYa5platEgk8nw4X8Tr61dv5Edyd8PgO2/QzbkojKBt6I9zf0482Nhr+heRvuAefAKtws/fKHdCx++HvG6Rrg/+P1Bn+MHj1+6ffM2axBn9tL5zOr+kvn2pk1LE+3K2qXfC+Nix4lXZqw0suPgp67EgllzwFgkTJkq+rPkL6+FgoVGe2px4mLRlswtVe0pm/eHFbznA0gyuP9pAB8DmFPZGEz8DvAN4IWGhz5sppgvknj7eBs2U3xj0MpBm9q+ZWx9cyztmOrUxlOxxReLmSWHR12mTdYqsYYhgdejMk+LIQJEgAi4DgESeF0nFxQJESACRIAIEAFPIcAq7FglJavSc9WLm7vsY+Ho4cZi0OKV29W9X+vA2bn7B8z/N+sL9PCS3VUgIXWvcywaxoeL/8d/ZNFQJCtCxowM0XdZ31Vo0cDEpdlTZtvLoqEmhKbq7JMMACMMmnLZOhZ3Wc4y4bDRw4wEwvSl6YqFiQutqYSulJc9qoRZk7XAwEBe9/DuGsHybMFZCceHE7eTv9NuNhCdV3QW1rlcJ+gfs/+h51ksK8baqWsvH9xwUGNpEh0dFRbgF8AbGNEvpLy83Pu7H37k/LB3v/+dO3eY/cIvAPrbmoxWo1qJX095XS+MsgrQE3NPiApzCysURvuO6yv+gP/opQ2LNzspW/Rj9o+6Z3S5ydTGZVye/ChYIxsC3R9vSNmgSJuWpt8LzPua2XH0H9Bf02StID/fu3uXV8oD/QNUefkFkrz8ggVjPxmbExkTabSnMr/IVCxOXGx2T5kKhdICqVTlo4rPF+Tbu+K3NwD2iwnxhtdIAN+Yqao2l8oK7SsG8QcJ20a1NVr38VXHUbi/8PLve3/XW+LYuj9c+Lmqvi9J4HXh5FFoRIAIEAF3JkACrztnj2InAkSACBABIuCaBJhAEAdgsGuGp4nKrMD72covy/cdFf3avwe3uaSw0Pu1Fxuq1FDfz//leqHaxyuOv/GYvQQ0i9E81mSt4JxE7aOO28Pfo49F02TN34/Xb8DDJmvCfKHEH/7V8n2NjI4MY83K+kT0CVEpVRzhUaHGriBbkF2Z0FSVuGHxuq248Tmt1ysTeVmjLlsvswLvqqWrFIsSF1VZCR0eHa4RO8MiwjSi66n8U1Ko8dhRfDtXCTuMd5PoJuL2/9eeW7qzFO07tYeqXIVzh84pagXU6mG497SwDeMo0fpv+9qaCPZc08imYd6B3rzGvRuHqFQqzu1jtyVqX3VcYUZhhZ9B1hSuVkAtXpfwLprPwcX8ixIvXy+jz4o2psPa/7VF4DW3FwzXb/T/F+csFpoKvBlfZCiSE5PN7qluY7qJx6aN1QvbCrkCO2ftFOXl5FVV8WstbiYwsxjMCby7AXxr7YCG97eLbndp4IqBeiH3gfwBCpYXQP20WnFq/ilrXphUJwxXfJYEXlfMCsVEBIgAEfAAAiTwekASaQlEgAgQASJABFyMwL8BMOFkgovFZRSOqUWDTF6Mf0/jF2/6+jCrPmaVZ8xL+AwAcXXFDjtxsETMs+Qei8KJmRgjXpaxzKhx25zJc0TrM9abCk3cjq917NyyVctEJ/qMsjyxhn4vWbS4Cm6KnhgtXrz6kUWDXCbHoqmLLLJoGD5+uHieYJ7RUfwlU5eIvsz80pCXvaqEq7NMi55lTdb8Avx49XrVC7l/7b7PXfHdq14NvcbdyLhR1UuOfwIoA5Bl0URV32TLnq7qmaoEXgwcO/DSTMFMvUDJKufTphtbNFQdOhA1IUpsaNHA/H8/n/q5aFvmNnOCLddcs659afsUO2fsdIQoamrRUAfAR1VZNFiy7vov1x9f76V6OU1ea8JRPlDijwt/wKelD2RnZeo7Z+68fVd4d50l43jgPRUJvFXtWQ9EQUsiAkSACBABexIggdeeNGksIkAEiAARIAJEgBGYBqCeuS73roSHNVkLqFWL1ze0Y1uVUonjIon4u4On8yRXfu/YvFGdi907PD84stcLtdRqlerwL9elKg4nXrDlhL2PSbsSEsNYuPx1fGHU6KjHGrfNnTJXIzRxI7lh3sHevFZ9W4XgBJ5atHyRvqES8yu10GfUXut/C8A2ALEAmLcG24N/Wzu4qX3CyYKTEi+OV1wOP6cqUZP7afanwiExQ4x4rUlZo1iauNRQmKtWlbC167HT/Z4oPFUm8GoajzVr36ykNbf1P14d8Go9DodTKioQXTbxmbUIL6vsDvYL1lR2syZrpwtOS8BB3Eb+RnN7yqzA+9OKnxS7Zu6qsorcooCMbzJtssYa0bEma9dtGOuxR5qPai6GL7it/tkKtVvV1vx9qbwU4vli0ZXcK/auSLZHyDUxhpHAy+xWggKDeN3Cu2kq/0X5Iik4iN8t2P2k/LemJpjTHESACBCBJ4IACbxPRJppkUSACBABIkAEapTAUu2R+YU1Oqvtk32oFQYvAtgOoGV0RLvEzZ+NeEo3pLzoASal/Kjz4PVEwcuUXmUCr0Zo6hTTSTxsxTDu7Qu30epKK0SOjDQaozKfUdtTVemTRQCCAZQDYPYARwC8B+CUDfNZm2PzAu8XaxRLpy41EuaqUyVswzroEfMEmMDLKr5ZszjTy7SqlXmJjwfwQQUwLd0rFt3XbWw38dgVBhYNMq1Fw1q7WzQYLsei2KzcTNzARoFD2ye2/7TpW031L3/YGBdXXlScXXDWERXJVobolNuNBN6IcRHiKelT9JX/xfJirJq+yp4NE52ySJqUCBABIkAEap4ACbw1z5xmJAJEgAgQASLg6QRYh/SDANLdaKFRAAZp7Rh8180btnDc0I5+hvEnZx8t+eH03WtvRw9+TqlScg4LRVIVRxkvyPbMSqvHLBpkcsyZordo4EatihK++NaLQRUJvJX5jDpoXzDf53va5lDMZoNZhcgADAFw1EFz6ocdPmG4eN7qRxYN7Cj+0mlLTS0aUI0qYUcv4Uka31wFLxPZugJoofWlbQ5ABeA3AI81HtP4Xgf48fpFPPS9LjhaIPVR+cQLBIJqVV6aNln79divErWfOu4o/2hVVeQukT9Dz/BbV275nK17NqhJVBNjgZd/UXF2/llHVCS7BIMqgtAJvMyiosW0rGmb+43qZ1T5vzl1syJ9WvqTKoC7Qw4pRiJABIiASxIggdcl00JBEQEiQASIABFwawKsA3uG9si8uy2EiTwtchcM3zx68ItGP3Qvzj6q6jt4tNcrndmpZkAuL8KkuStFgvVfe+RRY02TNf8gXp8B2iZr+UKJD3ziMvgZTGjSC7yMxaXPL2HW/Fn6XFfhM1pTe4LlkokozJf3HQDsxYPDLnYUP8gviPd6xOsPm6wVnJJ4e3lXdBSfxeGIqkmHrc/DBtYLvBoLBf9gHvOPLi0r9RH+XFAaCH/F4IiIp1XlSuw/fPj3vXv3n/jtt9+Yp7C+8diYiWPEKzJWGHlUz5o8S7Q2Y629vg/ccn+EjwsX/2/V//RcZk6bicaTG+u3D7NoEM0XiX7L/c1enNxqazZr1mztK91eGTj8zeG+ZWVl3sJfhLXC/xPOqdOY2R8/vDanbFakT09/UgVwt8onBUsEiAARcCUCJPC6UjYoFiJABIgAESACnkEgH8AUAD+763Jih3UUZ80ephcpZHcVmCUoUKcmLzT6t1MyL1eRMHelp1damRWaOo3pJB627CGju5fu4sbWG+jSoYuSA869KnxGa3JbNABwA8B/AaTW0MTmeLmlWFdDvJwxjV7gNW2CxvyjNy7PxZKZzKmBvciR470P//vH+g0b2V7SXdz0denCEaNHPOZRPXPKTE//PqgsX9wpmVOEfUb10XO5cP4C+Cl8dVC3oGKooPzz5J+SMt+yOAua9TljXzh8zuhR0bc3bNxQVzcR218Lly7EkER20ABgzfxWJ60miwaHZ4ImIAJEgAh4HgESeD0vp7QiIkAEiAARIALOJiABMBzAGWcHYuv80eHcsIAAb97AV1uGMDuGQyev3ej+Wq8W8W+PDDAcMzktV5Ewb+WTVmmlESu5kdx6uiZr6nI159rxa5Ibx28suPnLTRGAC7ayt/Nz57Req3qx3s7jVzocqw4N8AvQNNjSVPXmn5JCjfgtgi3VOsZfQ2vwZFGa+TMzD95/LM5ZLIyMiTQSanOW5eDN1wehe/dXNKgXL0l5MDlxem/WXFDL3qzAu2LJCsWsKbPs/X3gTnl4TOBlvLalblMIpgtYA8TTLvTdUEMfI6NpuGty1pwaN34c8wjXX8mLk9Vn5WeLGzVvpDxbcFbC8eHE7eTvdAtLDmdApDmJABEgAkTAPAESeGlnEAEiQASIABEgAvYmIAfQFsDv9h7YCePpxZXYmMHirNSpj6p65UVI8GCLBlPWLSNbhvkF+fGa9WkWolapOTeEN6TlKI8/n31ewQRfFxRuWNXu5wDY+fBbTtg7GD5+uHie4JEvL6sOXTJ1yWO+vM6IrcI5uS3D/AJ8eX4vNA2BSs0pvXJTWspRxiP/vDuI0pai1FXwVijwvhU2GK+8wix5geQlKYqExOlGwq2pRYNMJsPsKbPtadHAvGBYczfWJNAbQGsAOQCuWrpIZ9wXPj5c/D/+I4sGVpGaMSND9F3Wd0+kJYNJDswKvEuSlygSJyeSAO6MDUtzEgEiQAQ8iAAJvB6UTFoKESACRIAIEAEXIcAq4zzu3xjRkT3CAoKCeQN7h2qqevOOiSVqH3UcP8PtKq1sqghsH9NePGDZAL3AXSIvwaE5h0Si9SJXFW42AOgCoL2TPhfcT7M/FQ6JGWJUHbomZY1iaeJS5gnMhDtXqXTWI/J7uZ249qhwfZ5VihIUf3NYVCo866p5tiW9FVo0MP/oTcs3YsmshxYNTLhNSEwSCTKyjNavabLm78frN+BhkzVhvlDiD/84Pp9vr8pLFkCSweKeBvAxgDm2LLimnjFssqYqV3HOFZzTfE/u4e+xF5eaWopD5hkVM+r2+tz1eosGtr8SJyeKMgQZnvT5cgg7GpQIEAEiQAQqJ+BxP3xRwokAESACRIAIEAGnEnheK1o95dQoHDu5TQKpY0OqevROUZ3C/AL8eO37tg9RKVUcSYFE6uXtFX9IcMiSykzuIP4gYduotkZi5fG044pDcw+5qufouwBWADCKuWpS1b5Dtz+8TQXey+cvY82yNeqXXn/pnlqtVp3JPyPlgBO/Q7DDkhxUOzALBuAGjx4gDOjcxojZ/YMnFIrdR1w1zxYs67FbdBYNPTRN1vyCNTYa5cpyzqm8U3/4lnpzBvUPr6ssL+fk5RdI1BwfnXBrq7+ytd8ZzA6C/dpvEvlIAKyJ5R5bFl3Dz1i75hoOzznTGTZZKy8v5+Tn5Us44NjzxYBzFkazEgEiQASIgNMJkMDr9BRQAESACBABIkAEPIoAq0L6CkBLN12Vx4oSoWNCxeN54/WVmQq5AttnbhcdzTlqSeVYZQKvvT1H7bV1AgHc1wq8zEbC0ddjR+rfGPfGxAUZC17QTbwkaQn+Ofef+jiYZUPatDTRrqxdluTA0fGz8c0LvAdOKBTfHHHVPNvCRS/wGjxs+tnX/z46OjosKMCfFzEgIoSJvoeP5ktVKlW8QCCoSpi31WaBiemMtzmBdzeAb21ZtJOe8djvVBt5LtL6P69zUWsbG5dFjxEBIkAEiICzCZDA6+wM0PxEgAgQASJABDyLQF8AnwHo7k7LYvYLQUG1eRG9u2nsFw4LRVIVRxkvyN5dlYDjLsvkxq6OFXYd2dWoMnPvir2KHTN2WFSZaWrR8ED+AAfnHBSdXe/SR/eZsPsfAGtqIFGPHalv1LzR0ld6vNLt9YjXQ67/et3n2abPBg0YPcDLMJYNKRsUadPSLMkBE8paACi0wNrBZlHNvEXDIVGp8JyriND2SKU5gbfCcWMnThBnZWboX47I5XJMSkgUCTKqPFZvi82CLncTTCwa6gD4yNUtGnQQaw+qHeYb7Mur07OQokapAAAgAElEQVROiFqp5hQdL5KWoSxevkHuKd+ptu5DncA7zdYB6DkiQASIABEgAuYIkMBL+4IIEAEiQASIABGwJwF2hJj5iw6156COHis2ZpA4K3WagYBThEme1UDNvMC7fK9ix8wdFlVmmjZZuym8KVH6KOPOZpx1ZW/N8wCYoDTOwXuoqiP1V5g4O3vN7M0RoyKMRHatwFtZDlgVKBP26gH4DUAjAGw8Zj9h1HCraWTTMFWJKvP50OcbBtYPVN06dktazimPv5x92XJR7fEma5JSb3Ucjrp0nq1Nr96D14IHubnrcoSjx4w2ylvykqWKhMmJlQnzVe0JI5uFNpFtwnyCfHgt+rTQvGS6nnf9xm8HfzsivyJn1bqsyRo7FcGarF23IGan3/Jc9HPilotb6r9Ty4vKcW3BNdHtjbc96UWBLZxJ4LWFGj1DBIgAESACVRIggbdKRHQDESACRIAIEAEiYAWBfwHoAeBtK55x9q3c3JUzhaOjwo0EnMVpG0omz+Mz4a3A2QHaY/7QsaHi8WmPLBruy+7jq5lfiY6sPWKt4GJzdag91mHFGGO1lbusEnKTFc/ZcqtFR+oHjx8sTkpP0oteRbIipE2v0KLBsJKTxaRruMWabU0BUGJYzckEeN8g3x9bRrT0VyvV+OvKX2g8sDFEq0WiS+svWZtjNp+75NmWfFVf4E1eqkiYkliZMG/RntAF3yGmg3jw8sH6vcEq5PfP2S86s+5MjBse5ee2WNZCWHdYXaPv1JvpNxXXFl6zpFrdlpy6yzMk8LpLpihOIkAEiICbESCB180SRuESASJABIgAEXBxAtMBPAfgvy4ep2F4ZgXez1esL50yf1UGAPYDuVGlpButTR+qaZM1qVAq8fbzjjvAP+DKFbi2oh4BIBfAGADbbB3E5LmqBE/T4/iPHanvE90nLMA3gBcaHhpSXl7u/cvRX675+fuN28bfZpgDQ99WJsxGam0ZdKIkC4uJZD4AVmqreZVto9vuHrRiUCtdzCXyEhxPPw4EQiGcJ3zSRTXTLcB4qwG8bImQHRs7UZyVsVovvspkMiRMmSoSCKy2aKjIZoE7lD9U2P6t9kaCaAGvQHFg9gF3zJ15gXfVTcW1RdcsOjFgp8+sKw5DAq8rZoViIgJEgAh4AAESeD0gibQEIkAEiAARIAIuRCALwEEAmS4UU5WhxMYMFmelTn0k4MiLkPDQoiEMwMfu4ntZ5UIf3lCVUGnhMC592yEAKm2jqmoFampNcUN4Q1qO8vjz2edNbQ9MG2pVdKSe3fcJADGAWwBaa4/e614iGArFTNyLB9ABAPts6a4+qM+pH9gtqHFgn6A6KFd7+1zyrhX+XjinXpO6+ptOpJ/AH9I/Si5kXmD7+JhJ7p+EfWCae12ORjao91xQ77DX/N6IDA9UKZXqw/knpCqOOl4g2PCYnQVrshYQ4M8bqG2ylpdfIFGDE8fn8829HDHkaumeMC/wrihQHJh7wC0F0ccsGuTluLaILBq0LwzZywXy4K3WNzM97EACT+J/GxyIk4YmAjVHgATemmNNMxEBIkAEiAAReBIIXAIwDMA5d1osa7Lm7ReQM7B39+c5QPnB/F9unjp76fPjpy6y9TBf4W8AGHlmutP6nsBYrWqiVRkf0+ZyrDL20JxDItF6UUW2B1X9cFxZ4y1zvq1xANoDmKndg6wKdErgkOC4uksbMF9ezaUqUoKzToUR097S/P7PC3/i7NazuH329uXbPrdjA4MDebXDarOGVz4Pjj/wad65eVlgoI0+ve67oXTsj4wYPqTz1vUrA3VLkcvvYlLSApEga2NldhYV5jY6OjIsyC+YFxHeN0SpLOcczhdKVWrECwTZTDA2fM7sGB3GdBAPTjVr0WCLvYbTM2TaZO3eyXuSMq+yOFmOzBNPDFjDmyp4raFF99YkAXbypQuAU1rfb/bykX1e2b9/6CICRMANCJDA6wZJohCJABEgAkSACLgJAWbNIAXwlAvFW5XYZhgqq5ZkP+Awz13WzEp3MYF3NwDW7Igu9yBgL4GXO4g/SNg2qq3R0fnjaccVh+YesuXofFWNtxTaquP9Bpibaj13Zdq9+TyAe88tqT82aGgto7iKs4sQ2vwVyM7J0LBDQ5TdL8P1E9fPXym+4td0cVNWUay5WMOre1n30G9yPzDBumBega0+ve6xGx5GachekL1qScu3x430MlxAcuoqRcL0hbbkFbHjY8RZq1cYNGqUY9K0OSJB5lqdQFupeMKarJWVlGWGvBrSMKhBkIo1MYQP4k5nnHZ3QdSa72B32k+2xkoCr63k6DlHE2AvwMq0J5aYTsR+X+phJ5gczZDGJwJOJUACr1Px0+REgAgQASJABDyKQBSAdwG84exVRQ/qGhYUHMyLCOsUolQqOYdPXJSqoIwXbNhnevzaVHyo0kfV2Wuj+S0iUBMCrzVH53X7jImz7DlDAZctyPAlQkV7cAuAFlo/Xu/nltQXmgq8dwUyVYMLdTkxmTH6f+NfO3YNP53/SfXMm88YiZl3Mu+g86udUf/l+jjDO/Mk+PQaNj2rTOC1Jq+6zcjNXbNKODrmLSPBPTmFp0iYOksnGFconoRGhYYFBwbzuvTvEqIsV3qLj4ivcXw5E74XfF/V95VFHwa6yaUIkMDrUumgYLQE2H+j2K+tAGZrGzvO01pUsf+eekSzWco2EfB0AiTwenqGaX1EgAgQASJABGqOQDKAOwA+rbkpzc8UO7KXOGvxe4+q6YqKMWnhWpFg4z5NNV30oE5hQYFMAO4QolSqOAeOXbxRePXO9P1HzzFrifEGRxQr8lF19hJp/soJ2EvghalFwwP5Axycc1B0dv3ZKo/Omza2kxRIpBd/vnj8jvQO89XVXaaNtyrzbdW/kAiOqiV+dlF9/R5X3VVCtujPSwMGRjR5ccSLeuuB2xdu49tj36LOcDbNo+tOxh106dEF9TrXwy+8XxTH5h2zRdh0t334yKLhzSGdtq5bqRdkZTI5EmYsrMqioaL1ViDwpikSps5mXO9XJp70G9cv6xP+J/pcFsuLkTk9U/R99vcP91inpmF+Ab48//aNQ9RqNae08Ja0lKOMx6HLj/kFu0hCqGq34kSQwOsim5TCMCKgE3hZU9IkAOyF4BwAHwFgDT6ZhztdRIAIuDgBEnhdPEEUHhEgAkSACBABNyJwFMBkbZM1Z4bNzU39UDh6WA/jarr0XYqERes01XSxI3qIsz6NMxCA7+P9OetUihL1xWeeDRov2LCPHZVXArjgzIXQ3DYTsJvAa9pkjR2dV/oo485mnK3y6HzomFDxeN54/T5TyBXYlrTtYv66fFaNq/M5rOglQmXNulqjm/e5oMYBswN6BIVAqeaUnHogKZYqFkS9OyznxbdeNNr7qz9YrW64qKH+3/3l8nLIV8sRkRShsWg4Nu+Y6ML6C1UK1jZnw/kP6lgyBuwFTnSDes8F9ur5mu+woeFBrMlaXsFJidrHK47Pz6kyr+aWEzthjDgrfdmjRo0yGRKmM4uGdYxrZeLJzYTMhKxe0b2McvZl6peKrKQszfeV36utxE+93fORmK8oRfE2oajkyCWXytkzkc+E+Qf4857r+VyISqniyI/LpaU+pfF3su+4qhDtjJ1JAq8zqNOclhBYAOABAFa5yy62V9nvmdBLFxEgAm5AgAReN0gShUgEiAARIAJEwA0IBAD4G0BtZvHp5HjNC7yrdikSPl2nqabL/eKfwtGRr2oElXOSP7D+GxHatWOFk2ocPHrygcrPO0wg2EKihJMTWY3p7SbwGsRgbVUiN3Z1rLDryK5Gwt3eFXsVO2bsYMLdPSteIlTWmM0ork5jOomHLRv2SFSWKbBp8iY1pzGH49POB2qVGqpfVfCR+agbd2589/eC32/Irsim/XHwjx3V4O2Sj3aN6hpWK7DWQ+sDpZJzPv+8tJxTHr9PsC+D9aUD8LJJAzSb18GarAX4BfMGapus5RUcl6i9mGCcoROMKxJPtiRkJghNBd5tqdsUa5LWaL6var3bSxjwSktjv+UfRArF9mM2+QXbvMgqHmwY3VDMXcLV772yu2UonF8ournxpksJ0Y5av4XjksBrISi6rcYJMJutriYvH08A+K7GI6EJiQARsIkACbw2YaOHiAARIAJEgAgQARMCTIhg1gyvuwIZU4sGmbwYCYvWigSbNBYNXEOBN2nFT5g/K0EftlxehA+nfvZbzsZdzVxhLRSDTQQcIfBaG8gbw+cO3xz+QTh7+aG/9i7fq9gxc4c1dggTtT90s6Ozhhfz7WXdzfcY/iE3khvmHezNa9W3VYi6XM05v+f8n3WH1G3ZMqolZBdl4Hhx8HTrpyHiiXBy/sl9AHie2jG977i+4g/4HxhZH2RPzxb9mP1jkeZtDtDDXgKvQQ4qehHAxJNBAMQAbgFgldsa8aT/uP7ij/kf6+O8J7uHrKQsnUUD15zAe/9HkeL+ly5lq8HtsLyDsMHwBkZC9JVVVxSXF1x2KSHa2g+yne8ngdfOQGk4uxOw9mWm3QOgAYkAEbCNAAm8tnGjp4gAESACRIAIEAFjAlMBPAvgkVLqREKsyVpAcBBvYFhnTeVe3olLErWPTxw/Z4+mmk5n0XC28AbEN30Q/eZgo2iT07KxL//8xUYNG40VCARUyevEXNo4tdMEXlY1GhQYxHup30shZaVlte/cvOP9cszLeLrx07gvu4+vZn4lOrL2iCUVjSMADNB2MW8AQK5tsJanZWLYmM0cJt0P6W16pPXYyQRew0sr8LKqXSY8emLHdO7HmR8/Vhm7I3WHIicpp7Bhw4YIjwjHgIEDQsrLyzl5R/KkKpUq3hGfd6NK4nKl99kjZ6+pfFUT9gkeNn1kTdYCAwJ5XcO7aqwNzuefl8AXcXv4D7+v/F9tLa79dtgji4biEtzbcUxUetilLBrMC7z8K4rLCy9b80LDxo+82zxGAq/bpIoCJQJEgAi4FwESeN0rXxQtESACRIAIEAFXJfA1AAEAVzvmbbYShTVZCwgM5rVr0bBDi3aveI0ZOdSI6xcr16P9q32xecNmUVZGliVinKvm5UmNy2kCb8+xPcX/Xvlvo6rRrYu2Kuu/VP+eVCiVePt5xx3gH6jU55U1Z+OoOds6RHR4iuPFKTn/8/kH0nzp7j9//fM3rR+iaWO2SvPcfFTzBz1TevrrbtL47s45VibZKPHz4I7plQq8UW9Ftd68dbO+GZ1cLseUSVNEGRkZdv+8V1JJbDqX+co5TZM1H55/+yYPm6xJbklKOao4HCi0yS/YUV8KzKKh2b+aceENBLcKRpm8DJcWXBL9vvF3uzN11BpqYFwSeGsAMk1BBIgAEXgSCZDA+yRmndZMBIgAESACRMD+BO4CaAHgT/sP7bgRQ7u0mtvmhbZJOfxF+n8TyWR3sXT1Fkxd8ClSlqQopiVMo+PFjkuBo0Z2lsDLfU/wnvD16NeNjqnvSt1VsnHmRtbca6slC+42qlvh26vebqW7lzVn25Sw6Y/jW44zS4ZLWnuBHADXLRmv/uD6/wkMCvyicd/GfsyD95bwVslfl/9aJTsi+8STO6Y/JqzKipGdpLFoUGauyew44e0JrFO8/lq6ZKliSsIUe3/eKxOarZ3LZY9ON4psFOYb4JvdMKxhM3Dg9afoT7WiRHGx1Ld07O2M2y4lRFvymXHgPSTwOhAuDU0EiAAReJIJkMD7JGef1k4EiAARIAJEwD4EmOjAKnfb2Ge4mhslNmagePJ7Y7grc/YgtHsXeHt54/K1W4h5Jw6NQ5ohJTlFMW3yNDpeXHMpsddMLiXwfr3sa0XujFxL9xF3YvrEY69Ev6KvLmVQtM3ZNgNg1fIWCcVmYL4BoAzAtwA8vmO6xhohoBavS/jDJmsX8y9KvHy9mPVBljmBd0nyEkXi5ERL82SKtyLx9Y2357+9+c2P3jTyYtZaRdg6l70+J3Ybp/mo5uLXvnhNX7leKi/FyXknRZJcCVXvGlMmgdduu44GIgJEgAgQAUMCJPDSfiACRIAIEAEiQASqSyBO26zo3eoOVMPPc3N504Wjo/ppqi3/MT0T7yckoE3bhzq1TCbD9MnTRVkCsmio4bzYY7rD2kFYE60avXqO6yn+N8/AokFWjA0zNoh+zvnZUqGLG7s6Vth1ZFejKuAfU38s+2r2V2sA/NNOC3qSOqabiq9H3hrxVqdNWzbpGbPPe+LkRFGGoFKLhsdE3KjoqDC/AD9ev4h+GhG54GiB1EflE18oLwwM9Avkde/fPaS0tLT27zd/9+4xpgeebfwsih9VElu6J+yUcocNw30t7TVh8zebG+3ZcyvPKU7NP2VtlbLDgnSRgUngdZFEUBhEgAgQAU8jQAKvp2WU1kMEiAARIAJEoOYJSLWi0w81P3W1ZjQSeM8V3kTOrjy07vASVCoUFeQXFPrAJ47P59Px4mphdsrDjhR4Kz0mz6pGWcOsTv07hSjLlZxLwksSP18/fcMsS2iEjg0Vj08br6+GZM3Ztk7eeku4RTgRwHeWjGHFPS577N+KNVh765GGDRvWMmyylp+XL+GAY/bzzjy7gwICeBE92mlE3MMnpVKVNydesOHQ8TETx4hXZKzQ54p5+c6aPEv0Z8mfXtPTp+v/vEhehNXzVysbdWp0z6CS2FO+WyoTeD2mStnaTVbB/STw2gkkDUMEiAARIALGBEjgpR1BBIgAESACRIAIVIfAbAAvAxhWnUGc9SyzaMhKmawXYWTyIrzz8eeFO749EgnggrPionmrTcDUosEeIuYIAF0AnAJYGym0BsAEOuaLa+6yeU7WZI1Vhbbv2z5EVa7yvpx3+ZpvkO+4qpqzVZvakzOA4f6oMk+xUaHirEUTHom4RQpM+ny7SLDlSEz6unThiNEjjCpXVySvKLl676r6nWnvGNkyrP9ifQlvOs9iL2Z3SoepRQNr5Hdq3imyaHg8iSTwutPGpliJABEgAm5EgAReN0oWhUoEiAARIAJEwMUIhAAQAXgRwFUXi82icKIje4QFBAXxBvbupqnMyzt+TqL2QRw/Y6enVNZZxMEDb9IIeIOiB00J9g/m9YzoqammPZ5/XAoV4jcINhy3Yc3ztf61cwCwf0Oz35cCYL+39KpSTDQZyNr7LY3jSb/PGo9mbu6SWOHooa8YibjJGT8qEhbviE1fl55lKvAuW7ys9Pr96+p3pr7jbwh6Q8oGRdq0NHMVrW6fZ9ZkzS/Qj9eoV6MQlVLFuXPijqTMtyzuSsYV+i41/rSRwPukf/vQ+okAESACDiJAAq+DwNKwRIAIEAEiQASeAAK7ARRYKXA5E0tlIoqtf+fM9dDcFRPQCHjRE6LrLM5YbHRMfkHiAtHGjI3Wep+yMdgv1tyMVa0rAcwD8DEANhf7HFR4aZp9Bdbiden/sNnX+fzz0nJOefw+wT5bhGbKe/UJ2Evg7TVm4phsQ4sG5uW7aM4ilaxUhk+++MRLF2qRrAhp09NEu7J26feeUaW2UsWRFEikXt5e8YcEh9x5X7i9WF397VXpCCTwOhgwDU8EiAAReFIJkMD7pGae1k0EiAARIAJEoHoEhgJYDqBl9YZx/NPRkaFhQYG1eRG9Xg5RKlWcw8fOSlXe5fGC7O8NRZTHRIno6KiwIP8AXkT4w+ZJh/PypSq1d7xAIHBn8cXxwF1jBubBG7QsZ1mbYaOHGVVepi9NVyxMXGht4yedwLsNQBIAJtyxyt2PALC5jlW27L7j+oo/4H+gF5qL5cXInp4t+jH7R2uFZteg6xpRVEdItEbghalFg+xuMRI++0ok2Hako6bJmr8fr9+Afppmatd+v+Y9YMwA3C26ix3rdiCkbQh7GXBPlC+SePt4x23jb9NXtIaOCRWP5z3yWlbIFdg+c7voaM5R2heuscccEQUJvI6gSmMSASJABIiA5ngZXUSACBABIkAEiAARsJZAJ20145sAxNY+XJP3x44KF2d9McmgCVIxJs0TiAS5ezpGR/YJCwoK5EX0CQ1RqpScw8IzUhUQL8jecTx2wlhxloBn1DxpUuIMkSAzh8SXmkygbXNVKPCuWrpKsShxkS2NnxYAeKCt3GVRMaGG/b4qiwbux5kfC3tF9zISmnek7lDkJOVYKzTbRsOznmoHgPnYGnoh51hpE2OVwMuarPn6+WVEvNq2KaBWHjx2+Y+fj1/eI7ly+1ODed/776L/Lon9JNbIliE5MbkkJyVnAoAtJmngxq6OFXYd2dVoX+xdsVexY8YO2heetWcNV0MCr+fmllZGBIgAEXAqARJ4nYqfJicCRIAIEAEi4NYEdmkbTK104VVwc9MShaPf7GPsn7lyqyJhvqBPbMyQrKzlMwxE3CJMmrNcJFi3KyY3RyAcHTPS+LkvlisSEmeQ+OLCCdeGxgReRE+MrrN49SOLBrlMjkVTF9li0cCGiwLQ1UBYZNXrJwB8VwWOygReW4Rm16fv2AiZ9zGrotZdT2utMqoS2g2jskrg1T7I5t2gtedgDRg18774Ivdyy2bNZrzW47XnvRr71x4cM9ho9Wu+WKNYOnWpWd9dswLv8r2KHTN30L5w7B5y5ugk8DqTPs1NBIgAEfBgAiTwenByaWlEgAgQASJABBxI4CkAfwFoCuCGA+ep7tCVCbyxufw5WaPfGmAs4vLWKxJmr3gnN0eQ+bjAu0yRkDiTxJfqZsXxz5ttsnay4KTEi+MVl8PPqU7jJ6utAR6zaJAVIzuJLBps2Aa9AbBf+02eHal92bTHwjGtFXgfm7dRx0YdG7ZsOLvTwE7PBPgHeJVcUQD3Ofh4/if6EO7K7mLptKWiLzO/NFv1Hzo2VDw+7ZFFw33ZfXw18yvRkbVH6JSAhYl0w9tI4HXDpFHIRIAIEAF3IEACrztkiWIkAkSACBABIuB6BMYASADwsuuFZhyRqUWDTF6EBI1Fw3cxufw5wscE3hXrFQlzV/SKnTA229CigTVPSpg6kywaXD3hD+MzFfCsFmXtuUxNk7WAWrwu4Q+brF3Mvyjx8vWK28PfUx2h2Z4hustYrHqevWAxJ/Cypo/fWrgQawXex+btHt19zbvp7zbXzXdffh95y46gvl99NG4TgtLS0gcnjpy4eeLQiT1XJVcNrRz0IZo2WZMKpRJvP++4A/wDtC8sTKQb3kYCrxsmjUImAkSACLgDARJ43SFLFCMRIAJEgAgQAdcjsBHAeQCzXS8044hYk7WAwFq8gb26apqs5Z04L1H7KuP4GXtOxo4ZIs5KfWTRoBF/56SJBOu+6siarAX4BfAGRjxsspZXUCBRc/zi+Hw+iS+unvTHBV5XidipQrOrQKhmHKYWDXW0ze5qwqJBZw3BjVsdJ+w2sptR9f/PK3/GJ73/g81btpUsSVk2DgBrymeJhURl+4L2TDU3jIs9TgKviyWEwiECRIAIeAoBEng9JZO0DiJABIgAESACNUfAW2vPwKra3EnsfEwoYU3WAoICeQO1TdbyhGKJ2ocTx8941OkeAAksNbe37DWTtRWa9pqXxnE8AdMma8wLmTVZu27F1LbsD8N5m72z6p2FoaNC/Qzn/Jn3M/7R7W2sXb9BsiZ73bsGf8csJEQAfgbA/HstuUYA6GLSTI59335jycN0j8sSIIHXZVNDgREBIkAE3JsACbzunT+KnggQASJABIiAMwhEAFgDoLEzJnfQnCTiOgisk4a1RcBzUqg0rY0EqvOZtXR/mJtD82evjn31y9i0WH2DxmJZMfZ99pPq2XtP3xKfuzDz+PHjl9i6WnRs0TGkVcjs14e+7q9Wq5WifJEUHMTvFuw+XsW6WaVyGQBWmcx+ZmO/L9X+3kZk9JgLECCB1wWSQCEQASJABDyRAAm8nphVWhMRIAJEgAgQAccSWAFADeADx07j9qNXR4By+8U7eQGnAKjcwSPayZw8efrKPn+VCryDogeFBfsH83pG9AxRlis5x/OPS6FC/AbBBr0oy/xzAwMCedy+3BCVUsUpPFp444/f/ph28eeLrwDQWTkgYmzEuSmrp7DqX81VLC/GqumrRN9kfVNZIzUWO/u1VWuDowQwD8DHWn/pAk9OnIevjQReD08wLY8IEAEi4CwCJPA6izzNSwSIABEgAkTAfQmwo9ATAfzovktwXOShUaFhwYHBvC79u2iEn7P5Z6Vqjjr+e8H3VVXsOS6oJ2dk3bH2aO2S2dF9Otb+5OSfrdTUwqG11sLhqgGGSgXe6AnR4sUZi/XVuUXyIixIXCDamLHRnCirE5KZdQ0TYtnPV+O11grNEjMSF4aPDjeycticulmRPi2dWdxUJNTqBF7m4cvEYi9t5e5HAA4DOPZkpdSjVksCr0elkxZDBIgAEXAdAiTwuk4uKBIiQASIABEgAu5A4GUA+wA8qxUz3CHmqmK0a6Vtv3H9xJ/wP3l0dFtejMzpmaLvs7+vrGKvqhjp7y0joDvWPlB7O9urdKzdMnaecpdpEzZzTc4qE3i5y3KWCYeNHmbUQC19abpiYeJCc6JsRYJybebQMDVr6pb+o/oHGsLdnLJZkT49vVcVQu0CAA+0lbvs+4RV77KXa9Y0k/OUnHrSOkjg9aRs0lqIABEgAi5EgAReF0oGhUIEiAARIAJEwA0IzAbQFsAYN4i10hCjo6PDgoKCeBERESFKpZJz+PBhqUqlihcIBNWptOUmZCYIe0X3MhKHvkz9UpGVlFVZxZ6743SF+A2PtbNqTWbR0IyOtbtCamosht4A2K/9JjOyJmesOdke7Z9bLfCuWrpKsShxkTlRtiJBeROr5O03qt/EaVnTmujiKZIVYXXS6qosGtjtUcEhwcPrd63ft0m/JnXVZWqvW8Jb11X+qpjL2Zer8x1VY8mgicwSIIGXNgYRIAJEgAg4hAAJvA7BSoMSASJABIgAEfBYAuy4+2cANrr7CmNjY8VZWVn6Slu5XI5JkyaJBAJBdSptzQq821K3KdYkramqYvxBv2YAACAASURBVM/dkTo7fsNj7Ve0wTQFQMfanZ2ZmpufvURhnzNzAu9uAN9WIvDqK/mjJ0aLF69+ZNEgl8mxaOoicxYNlQnKddmLsB5RPcICAwN53fp3a1pWUuZ/4cSFcxwfTtxO/k72XVrp1TqmtbhXSi/9d1SJvAQF8wpEl9Zfqs53VFXT0t87lgAJvI7lS6MTASJABJ5YAiTwPrGpp4UTASJABIgAEbCaQCMAv2ntGe5a/bRrPcDNzc0Vjh492qjSNjk5WZGQkBAL4DSAC7aE3H9cf/HH/I/1osw92T1kJWWRRYMtMK1/RnesfbC2EeABAOyo/HJb82l9CPSEHQhUxzbFtKK2jlbkN7Q20FfwRkZHhgUFBPH6RPTReGYLjwql8rvyFd4+3h+FhYc1Y03WTglPFXpxvOJy+DmmomxFgjJ7qVAMQGDAojmACADrDSqJK0PF7c3rLWwV1croO+oM74xCOE9IpwHssMmcNAQJvE4CT9MSASJABDydAAm8np5hWh8RIAJEgAgQAfsR+D8AbwIYYL8hnTaSWYH3s88/U125d+V+k2ZNlKfyT0mhRvwWwRarjkOzJmuBAYG8ruFdNYLR+fzzEvgibg9/T5UVe06jYfvE1RHibJ+14iejAHQFMPLpek8HvdTzJd/ug7vXghrKc/nnpOWccmp25wjq1o9Z0b7RNck7BYA1LWMN0qxtkmfqidtS22SN+dfqLr3AGz0+unDFmhWtdH/BKvlnfDxD4g3v4rbt2zZXq9Wcq1euFnJUnIrsW8wJyl8AkFpQSWy1wPsL7xfFsXnHnrTTAK72PWP9jn/0BAm81aFHzxIBIkAEiECFBEjgpc1BBIgAESACRIAIWEpgAoBPALBGazV92f0HfFOLBplMhs+++Axjp43VrK1IXoQlU5eIvsz80tbj0HaPuaahVzSfYdXjtSvXfM6cOnPt2WeeHZ8tyLZKDHfgek72GNajXdKGpADdHMXyYmQkZYj2ZO2xNZ8ODPfJGPqZQc+E+dby5T3T85kQdbmaIz8hlyrVyvg7G+7o9o2uSR6rtmU/p7Df29okr7LPHxN42d4Q8nJ4E0eMHeFvmIEp/5miXsZfpv85iYm+SQlJouyMbHN7pyJB+T8AkgzG1VUSb9E2qDQ9IfBYvOYsGo7NOya6sP7CE7GH20S2CfMJ8uG16NMiRKlScm4Kb0pVUMWfyT7jKt8ztnxwSeC1hRo9QwSIgKsT8Nh/87o6eMP4SOB1p2xRrESACBABIkAEnEuAiSA3ALwBgAkkDr+iI3uEBQXV5kX07qb5Af+wUCRVcZTxguzd1f4BnzVZCwgI4A0cODCkrKzM99ipY4EjPhzhVbcxs858eK1JWaNYmrjUkuPQtv7D1tbnHM6+sgliJsaI/zXpX1zBWgHqdagHpVKJCwcvPCj3Lg/bJ9hX7dzYYXGn/rfqfx3Dx4V7GY7FvJAF0wWW5NMOIdAQpgQaRDcQt01uq7cvKb9bjssLLotubbzFBEvDJnmsmaMSwDwHNclj31/Mn3kAfx1fGDU6Sm+DcOHsBVz85SJGjRllFP6yJcsUSZOTKts7pp9lU+E3VFuVfNCgOjkHQDBrxgbAsGqZ/fnVppFNw3yDfHlNejcJUSvVnD+O/yEp9ymPK8woZFXNbvndYc2nokNMB/Hg5YP1++WB/AH2z9kvOrPujDsL3CTwWrMJ6F4iQARcnYA9Tt64+hrdJj4SeN0mVRQoESACRIAIEAGXIMA8Ttlx5tE1EU1szCBxVuo0g0ZoRZg0d6VIsP5ru/yAPyh6UFhpcWnmyz1efr5BowbB13+7zhkybggaNmn4UOD9Yo1i6dSlFR6HDo8ODwvwC+CFRYSFaLw6LbN14HbkNuv88ottEjXCtVLJOXxMLFVx1HYRrmsgL1wmiu3/ZX/QoOmD9NOxCtkN0zZcPrTuEDtW7+yrMoH3STve7uxc6ObntlvWTlh/eH0jT9mrq64qpAulTDi9pxUtt2krX5k4zyp5HdEkT6z1Zp4wYuyINbwcXnMm7Hp7e4M1VLsuua6KGRtj9HJgWfIyRdKUJFv2jk6IZScgDCt6n9aK174V/Llhpa9ezO0U1SnML8CP175ve40FjKRAIvXy9oo/JDjkCi9W7LnXuEP5Q4Xt32pvtF8KeAWKA7MPuPNLGhJ47blLaCwiQAScTcCeJ2+cvRa3n58EXrdPIS2ACBABIkAEiECNEmigbbTGqt9uOXhmbu7KmcLRUeHGjdB4uYqEuSvt8gP+iAkjxJ9mfKoXkJktQ+ayTPxz+j9xV3YXS6ctrdSiYfj44eJ5gnlGz1dk68AqhoMC/HkRAyJCSktKat+4etn77eHdEfJ8Hcjl9zBpXrpIsH63XYRrR+dl5qczj8saygK6RjG720fX7tTdJZtnbmYiWIGDY6hq+CM93uzRKWldkn7vFMmKkDEjQ/Rd1nfuwLiq9bnj35sVeH9b9Zvi14W/6oRTXZM8VrnLLiaGPdAKvfZcs17g7dSj0/C6Teu+1ym8ky8TTC8cvVBaW137tiBD0Fg3IbNvSZqSJMoR5Ni6d3oDYL/2myzisWZsjTo26li/Zf3ZLw56kZ2YUJoKuKFjQsXjeeP13zkKuQLbZ24XHc05amts9uRqz7HMC7wrChQH5h6wRWi3Z2zVGYsE3urQo2eJABFwJQI1efLGldbtsrGQwOuyqaHAiAARIAJEgAi4LIFNAC6ZVJ05IljzAm9ariJh3kp7/IDP/SLnC2Hk6EgjAVmQIlD//fffxX//+fclby/vuI38jRU1R+N+mv2pcEjMEKPnK7J1iJ04QZyVmWFQjSxHypJFmPX+UA27ZN5mRcK8VXYRrh2RDMMxB0YOLGw7sm0rU4H3m2XfKDbN2GSP3FR3CUfqNKhTq2v/rng5/OUQVbmKc67gnETtozbX7M7jj7pXF6a9nje1aCiTl0GyUKKzaGDT6Jrk6ewKWIO0EwC+s1cM2nGYRUMI+9V3XF/xB/wP9J9LVomeMz1HUldVt7j/gP6ayvyC/AKJL3zj+Hy+rY0S2eeafS6qFHi7RXdb83b628116zUQcGMAtIhdHbu568iuQTfP38SfV/5EvZb1IPpOpNgxY4dbfHdYk8cOYzqIB6dWaNHgrp9bEnit2QR0LxEgAq5MQCfw1sTJG1fm4DKxkcDrMqmgQIgAESACRIAIuA2BMABfAWgEoMSRUcfGDBZnpU7Viy8yeRES7GfRYFbgXb1kdcnnUz9nnphbq1ibeYHXvK3D/7N3HmBNX+sf/yasAA4ciAu3olHrXgW3Vnu1rVRx1bb26rW9Xbb39t6qdbR1/mtVXBERHLhnrdWua2tdVcBNAgoIgiiCi7BCIOP/nDSJSQyQhEx4f8/jo8A57znnc04i+f7e3/fl790VEz95ymQ9MTg8fA1e7FgLfXt21Ai8ziCOVrqlrMhagUfByb9v+ru2OFVRXhH2LdgnPBNzxhkyCZmApwQQXJ5XqYX2GpWyoQblEzAsslZwtSBNxpXNeBjz0FA4tZZ4V14cbZG12VGz3x48abBekbWja49KYubHaGwjmBewYUE0S7aZPcZqrOiarkUDf/qW6fFMwNUd4Ne1vyrTxelFtVrUUuZdz6vl5uHG8enyV5P8pHxwpBxljjDnrafxT3dZMjFn7cOKrLn5uAnaDGmjKbKWpihVrK/Lqftp52GdVTduUmJT0jlunJlO4v1tCkoSeE2hRG2IABFwFQL2evLGVXg4dJ4k8DoUPw1OBIgAESACRMBlCTBB5lsAu225AlZkjefjKxg1uJ/qA/7FSyJVFmZE9DFLM+n0pjv+7fGiFVueWTQwW4YVc1cID0YfNEmkfO3N10SLtzyzaKjA1sGowLsmfA0G8mujXeum+I/KouFHk8a1JXNTYzMvUB93n60vjHwhQKFQKG/H307jenBnnIw4aZW9MXUe5bQ7r/4+E3iNXubYa1RxLtT9eQLmCLjmtNWMZFjgjPlCqwqXqRtobgD8Y3b07MuDJw7m6U5RLfBOB3DdSuIuC284J5adzOZUW6fIWsu3Nr+1rM/EPp668/lt428o7lmMBt0a4MqyK+g679nbRKm4FCmRKZDmSIVpe9Nc5v3DzBeF9gwETw0Wzdo0Sy/jev+C/cLTO067ytpJ4DVz86k5ESACTk3AXk/eODUEZ5kcCbzOshM0DyJABIgAESACrkVgM4AEABvsNG1LRJ7KptaxWatmc3r07TF04KiBDeUyOfd6/PVUL3evt2IiYkwSKVkWqI+nj+DFkS/+VWQt7lpaebYO06e/LdoWveVZNnJeHhYtnK/oFVSv4OJlZh8AqwnXlS3cyj+3xd5UdYqVCbxm2WtUdTLU3yIClYm0FQU1zJbVFDRjRdvY9Wf9xvVr9RveD1xfbucZq2ZoC6qxTPRtX2yTBgQHSJgnb3pcevq9a/eW3bt274aVxN7yXi+q7/eb2u/ItI3PPHaL84pxQnACzT5pBnGyGE9uPUHzV5rrrT1lSwqKM4qlKdtSnMH/2qLNNrET/72o9+IHhA3Qy3BWW8O4ikUFCbwmbjY1IwJEwKUIOOPvgi4F0BqTJYHXGhQpBhEgAkSACBCBmkeACWiLAJx04aXrikDsF1MmGjBDXI0IZM7SKv3FlhVZ4/G8BKNeGhkol8k4F2Pj0oSixKVnz54VWkk4Mme+1b2trkWDsbWaY69R3Vk56/oqE2nLm3d5Bc0mAPgRwE9M4B0ybkj3pXuWeqclpeH4vuMI7BKIkuISeVJcUtmLn77Iq92sNnKTc3F9/3U0DWoq54BTmBqXmg43zDwXde6yraCxzHhPnqeg09BOzILALT0x3bfxO425no09yxV4k7ckozizWJq6NZXZ51yy1dycIG5FAq9L2NuoCwcy+5h5TsCTpkAEiAARIALViAAJvNVoM2kpRIAIEAEiQATsSKAAQAcA2XYc05pDaUSgDAAKAJnq4LoikFFhkGXZVVGQrVQMtuZCa2isygRemGGvUUMROnTZpoi05U2wvIJmswCcAhAF4Nr8LfO7vvzGy9rM3fSkdJzYeaL0Ee+RYuR/RqosG04uPYnXF7yuHadYXIzDCw8Lz8ect4cdgOp9otXEVkcGrBmgzfy/svwKus6tcRYN2j0IeSNE9A/BP55ZNOh7f7vCeytl8Dr0rYUGdwABV3hdOgALDUkErE+ABF7rM6WIRIAIEAEiQASqOwFWXI0VHWLeka548Vu2DJwa1K7Ne0MHB3s3CWikOH3+4oPrwpvfXLly7QUAJwD8rLswfig/hOfJEwQNCwrUPLbNcefMjI2KtVkmnyuCdaI5VyrwmmOv4UTrqilTKU+kZTdgnnt9GoGizf4NDg0O8eH5bO41pFcbDocjFcWK0s+dOOfz/uL32+kKvCzG7jW7pakFqRjxnxFeObdyIL4pRu/Q3nrh/7fhf5LDCw7bzQ6g6dimIZ7enoKmg5qq3ntyLubkyGQy38YhjRuDA26eKE8hl8pT5O7yqRnRGSZZy7jyIWIZzrV5tQWdh/9VZI15fxcVFq33cPNwlcJrJPC68gGkuZtDYDyAHuyGGgA3AMwLnb1HsScp6CICRMAGBEjgtQFUCkkEiAARIAJEoJoTGAHgSwDscWCXucLCxob4eHoLuvd4oVVyamatAf0HcNzd3ZCWdhuhY4dj9bqIxOjtew8Ys2joNaWXaNKGSdqsMYlYghOLTgjjdsbZI5PPZRg70UQrFXh15krZRU60cTpTMbRo8AMwuxwLFcM91Pr3Dg8bHr5g+4JmmriF4kKs/mh1sVwux7I9y7RergV5Bdj4xUbh/ZL7XPZaL1fgXf8/yeGFhx1hB2C4RvZ1awCpVXyiwDl3v/JZuWrhNRJ4K99balE9CLD38DL1ezbTndjXpRbaYFUPIrQKImBjAiTw2hgwhScCRIAIEAEiUA0JMJGFfbh+15XWNn3aRNG2yHD+/MVrsGTJUu3UxWIxwtesBs+TK5uzYOk4dYag7tL4UyOnxncf312vsM/pjaclJxaeqGomH4mLtjlE5gi8tpmBa0Z1pvNoWGStDYAYAPc0aFk2pzfPW8AfyldltxrxyH1l/rb5+0dMHOGtux17Vu1R7F2zNz345eDifiP6Bcrlco4wVpjm5u42IyknyVeTrZ8Vl1XnjW/f0CvAdmThEeH5nXaxaHDNE2T/Wbta4TUSeO1/RmhE+xNg/5ewP4fUCQHM2moxgE+YBzqAOPtPiUYkAtWfAAm81X+PaYVEgAgQASJABKxN4H0APQHMtHZgG8bj790uiH+hK99HlHIfYWHsSe9nV/jatbidnCTdELHVWJEiowLvHxv+kPy46EeLMvnYY9fu3u6CgEEBgUq5kvP40uN0uZt8ZuaOTLJ8sM4hIIHXDI5ObkFSrujcf0p/0XTBdG1mvRGPXP6CbQvih08crndzZs+3exSRiyJFAJgli7H4quzYln1b1m3StskcjYCcFp+WBk/MOBNxptpbIZhxfBzd1NTCa85y84IEXkefGBrfHgQ0Au9hAPMBsBtlrIAtSxBgRXqrczFIe/ClMYiAUQIk8NLBIAJEgAgQASJABMwl0A9AhNpbzdy+jmpfocC7Onwtfv/fz7dP/Pwb84h77nrOoiFPguNfHhfG74y3yKKhxcQWor5r+mqFqVJxKRIWJwjT96ZbFM9RUJ14XBJ4zdgcJ7QgMUWM48/YMiO+z4Q+euKtoUfu6GmjRXM2z9G+1pgVw+qPVxefOnyK+UIG62IK6hM0rXmb5gv6jerXSC5TZfWmg4OZJ6JOSKxQXNGMHaGm5hCoqPDa6LDRIb5evoKBIwcGsj29HHs5HQrM3BO1x1E300jgNWdzqa0rE2CPSpWoM3fZOtjZZ18zoZcuIkAEbECABF4bQKWQRIAIEAEiQASqOQEPAMUAmLDC/NVc4irPoiEvLw+fz/lcwnXjBkdERBvNzDPMcMyIz0jjeHFmXIi4YEkmH7/vxr7xLca10BOmkjclS24suVFVyweX2As7TJIEXtMh29KCxPRZ/NXS0JaB3XBhtgx3jQQyLvAaeOSyImu+3r6CviP6qgS+xLjEtLPHz7o9efCkUCPwqgp3edcW1PWt2/nT8E+fWTKIi7D5i83CH7f9SDdezN1JO7Y3VniN68GdcTLi5NWwN8NEK6NXPhP4xQVYOmepcF/0PkftKQm8djwbNJRDCYQC6KVTZI3Z7FwB8ItDZ0WDE4FqTIAE3mq8ubQ0IkAEiAARIAI2JMCy32a5kI/a+FatAl/p17vn0D59egSk3s7y7D9ggFKpVEr+/PNCppu7xxsRERGmiLWmZBYaYn+uOJIxgffWpluShCUJFlk+2HCfXTV0TRV4LTqfxjymq2JBUoVDY1hYra7as9Foxlf/qf1F0zc+s2goyitCBR65umz0zkfw1GDRmNlj+MXJxRjyOrvH8uw6sPaAJHJeJN14qcKm2rHrc++162LWxb86+VW9m2mRqyMly+Ysc9SeksBrxwNBQzkFAUv+X3KKidMkiICrESCB19V2jOZLBIgAESACRMA5CESrPdQ2Ocd0Kp2FbjXnzgA+AiADsN5WFeg7jO0Q4unjKWg9pHWgQqHg3Iu/ly6HfGbCjoTLLSe2FPVZ04csGirdNosb1CiBl2Wp+nj7CPqM6KPKUj13/Fx2blbuFylXUo6YQtDaFiSmjGmkzWAA7M9pg58xw+wfAfxk2MewyJoZHrm650Pl4dqiawsfowJv+AFJ5BeRdOPFwk11cDe+MYF38+rNkuVzljtqT0ngdfChoOGJABEgAtWVAAm81XVnaV1EgAgQASJABGxLwJUKrTmkmnOXSV1EY9eP1Yq4JeIS/P7V78Ibu250ZUXWuJ7crU2GNAlQKpTKx1cepyk8FDMyojNMySK27c5Wj+g1SuAd+cZI0eeRn/NTk1JxaM8h1OpUC9Jiqfz+lfsJCihUNxUq2lYrW5BYeoJYRiUT3YwJvCcA/FxBYHMzxJ4TeAeEDfA5seQEZn05CxlJGeC6ceHXyA9b5m+xl0WDuWuwlHON6hf2dpho5ZZnFg3iPDGWz11OFg016hTQYokAESACNYMACbw1Y59plUSACBABIkAErE3AlQqtOaKaM/+ViFfiO7/eWe/R4IuCi5Ibu2583KZPm487Du0Y+DTjqXtmQmaWTyOfabFRsY4q+mPts+EM8WqSwMuft21e/LCJw3xWLFiB7nO6a/mzmwqnvzotTNiVYKrfqKNFRkOLBj911XVrF+XROx+aIl3XTl5D7NFYtBvYDnKZHBlxGRKuJ3fmmcgze2x4qM3xHbbhNKpnaMMia1fjrqZxOdwZMRExjrqZRhm81fOo0aqIABEgAg4nQAKvw7eAJkAEiAARIAJEwCUJ2LrQmjlCkylt7V3N2bjAu+Gi5MH5Bw/ePfhua82uS8QSHFt0THgx5qKpIpxLHhg7T7rGCbxtu7b1+eHaD2j3KqtL9uyKE8RJznx5xlF+o+Zuu6HYyYrysCJr9yoIZMrr37C73vnQFOmCDzqPXzleW2TNTq9Ns3yHzQVK7bUELDkn1sSnGX86ACWAedYMTrGIABEgAkSACJDAS2eACBABIkAEiAARsJSA1QuthYWFhXjyPAXDRw1XeYnG/hmbDgVmRkVFPZfdOiJsRIivl68gZERIoEwu41y9eDVdqVTOPBh10FgmrN2rOXeZ0kU0du0ziwYmFv228LeUHsN6NOs5vqdeZu+pjackxxYccxURztLzYs9+NUngxahpo0QTP5nINyrwboiTnPn6jKP8Ri3d80rFuDZj24R4+HgIAgcHBioVSs6D+Afpco585s0dN03JhDd2PvjTIqdd6jWhl7fupG382jTbd9hSoNTPYQTGA+gBgP1/6QaA2Rs9ADDJYTOigYkAETCFQKX/D5kShNoQAXsSIIHXnrRpLCJABIgAESAC1YuA1QutTXt7mihyW6TWt1YsFmPeZ/OE26K3PZfdGvpmqGhZ1DJt2wJxAVbOWSk8uPVgRZmwdvuF3UiRtbRHKY+WDn1naIyhwPvb+t+kxxcdnwbgkIlHxG7rMHE+ztbMVQVei/aVFVnz9vYWFHgXdB64fKA2A9UCiwZn28dy59NxUkfR8LXDta9/qViKP7/+U5i4O9GUTHijAu+bW96MN3xt/r7hd8kPC3+wlUBeFd9hl9mrGj5R3QKf7LP3OQBytd90DUdDyycCTknA8KYMeyyGWbqwYp90EQGnJkACr1NvD02OCBABIkAEiIBTExgK4DiA3QBmWWGm/O27t8dPnDJRL7s1fFW4ZN5/5hlmt/JXxqyMHztprF7brWu2SlbOWelsmbB6ol2fqX1EUzdM1QpTkjwJjsw9knlp/6X/Aqjwg0S/0H4hvt6+gh7DewQq5ApOYmxiupKjnPlr1K+mZC1aYYuqHMIiAdOCUc+r+wRb0NfuXZhPqLeXtyBkZIgqc/1q7NV0joIzc0/UHrP2tUnPJtPqtq67oO3wto3kCjknOz47De6YcT36uqP8Rm3Fkj9y08j4DqEd9F7/VwRXJBe+vmDK69/oDQBjr02VfcpOk+1TLDnf9vIdttVeUNzyCRgr8MnObG8AXwCII3hEgAg4HQHDmzLs61IA1vaCd7qF04RcnwAJvK6/h7QCIkAEiAARIAKOJNAewPcAZABY1kNKFSZjXOD9Nlwy77/zDDPojAq80WuiJd/O+dZW2XZVWNqzrvxQfogPz0fAiqzJSmS81D9Tn3r4eYy5EHGBPcJb4QeJYW8ME30a8alWHC4SF2HrF1uFv+741ZSsRavM35IgRrKZ0+WQz0zYkWCWgGnG2C6VwTv+zfGiFdEr9LLRV8xZITwQfcDSfbVEaDQDr1WaVmWORgXeSxsuKWKjYufiAb6pZIZGz4fua1MhU3DuXLqTpvRUzrgQcaEygbwqhdIs8R22ygZQEJsTMFbgk6cWeOcCuGTzGdAARIAImEPA2E2ZxQA+AcD+36CbMubQpLZ2J0ACr92R04BEgAgQASJABKodAeZZuR7AVABMsGOPn1p0jZswrveeA3t8NZ3z8vLw8T8/Ljq0/9BzH4RHvT6qd/jecG3b/Lx8LPpwUdHPB392lQ/NDQGwD/tPATRVZ4hkAGgOQAygwACi76ebP+05bOow7SP47OeHVh1S7Phyx00ARQCKzQDP2LFiP+b0MSP8s6ZBY4P6hG4N1WZbMuuAnz/7uejm9zdttVfM85JdlQlzFq3HcF+qyNH3m+hveoa+Gaq3r5u/2az4dv63TPQ3PAeWzFnD3ty9tsUZ8QdQC0CheiHs/YOd3cfmLKzN2Da9X456Wfv6ZxYNF1ddRJ2OdZTZp7OLH8Q+uCV5ICmPHTsftwH0LGdMc8VnaxRKM3dMc3BRW8cRMCzweQFAGVk0OG5DaGQiUAEBYzdlWObubADsySBb/c5Cm0IErEKABF6rYKQgRIAIEAEiQASIAIBfALQGcN9SGk2aNKnbu1/v9i+PfdlLIVfg9KnTJedOn0vOzs5+Tqhp2KRh3e59urcf8rchXnKFHHGn40rizsQlP8x+aA1BzNIlmNzPv7F/QO9+vVu/NOYlN7lczj37+1l57LnYhAfZD+qoRb18QyHRmMB7cNVBRcyXMSXqLOpKBU13f/e6dXrWaV9vWD0vpUIJ8XmxVBwnviXLldmKm++Y9WN6dp3UVU/A/HPdn4ozS85YS8A05M4YssuQocn7Y0LDqgiVusJpRQLvdSutwSzB27eRb92mvZu2bzOyjZdCocDds3eldy/evVX0oMgaZ4S9RygAsJsZ7LNIK52vTcD+VxPvFt6tmg5t2rJlcEsoJUoUPihE67DWqNWkFpjYe/6/54vuHLtT3odxxoON/4LJA5bfkAqlWQFiNQ5hWODznwByqMhaNd5xWpqrEzC8KbMcAPsdiywaXH1na8D8SeCtAZtMSyQCRIAIEAEiYCcCJwGsA3DMCuOZk81mTlsrTM06OjB0PwAAIABJREFUISa9PUm0LnqdXkG5OR/OeXhk75GN5X2QGP7GcNEnEZ9o+xTmFWLb/G3MooEJbywbt1LP2YZhDUXtV7bXxpAVyJCxNEOYuy/XUjuAyoDwX4l4Jb7z6531/FIvbrgo+ePrP5zaTsNgYYbnzByfPlXf2qNr+3v4egj8BvoFKuVKjviC+ElBbMHvL4e8PGrVjlUsc1t1sWz0FXNXCA9GV1gwsDLuuj83y7Ki86TOopfXv6w9I1Ys1ma1x189g+uk1prg3ZbrBbR6GIgXZulrtTcEN6SXFl9i58vYI7Vm8agENBVKM+ck1ty2mveP6er36nk1FwWtnAg4NQHDmzJtAFxRJzE49cRpckSABF46A0SACBABIkAEiIC1CLCMuNEAkqwVsBrH4UfsiogPnfzMtoCtdf0362VL5i35l9ry4rnlsyJr3jxvQa8RvVRF1m7G3kyDB2b8FPETE4VNEXj57da1i/d/1V9PbL0XeU+SuSzTlOJUFm1JlyldRGPXjn1WWE4swamvTglv7LphK1HZonka6xQWNjbEx9NbMHL44EC5XME5H3spPelW6tKzZ5lGiEMAvlTbkjzn09cttJvKb7nzsM6q/RJeEPI4/+R4KRqzBFaAieuZCzJz+3j0Gc+KrPUb0q89y1xPuJKQ5MHxmBETEVNpRraJCzVH0OSPiRgT3+n1TnpnJE4QJznz5ZmqnhFLHn81dgOHX++r1vGyu2If33E+6HCvDdq9yuoTPruubbymuLLkSr9yHqk1h4cpiKlQmimUqA0jwLIB2Xs1Cbx0HoiAcxNwyeQB50ZKs7M1ARJ4bU2Y4hMBIkAEiAARqBkEvNSPsLlXxYO3ZqBSrdKowLtx1UbJ159/bUpWq+EHD1MFK+MC7+Z7kszlmaaMa9EWGSmylqZ0V864Hn3dWgKmRfMypdP0aRNF2yLD9TKtP/5sQUbM7kOfATgMYD4AZj/BHt9k4g2zBWDfR/DUYNE7gne0fYvFxTiw4QCkH0i1Q2dHZkuylmXtAnBX3W8agKNWLuZi7HyU9+HVuMC7Pk56ZvEZNjcmalflMvXxV1a0kVkpMBsPNwBMwWXn5Uf2+qn3VetL7h28vIt/zkEj1MPQFUx7/utiFg0Xll9Qpu1I62+HDF42JBVKq8qJqFl9SeCtWftNqyUCRIAI2I0ACbx2Q00DEQEiQASIABGo1gSYWMSEF+anSZcJBJ6zaMgT46vPvxLujt5tSVarqQIvnrNoEMtwZ/kd4cN9Dy0Z14SV6jWxNCPG0n7mzs+wPX/vdkH85Inj9LJZV4ZvwuFTvz7Oup118F7avX8yARscHGkzsk1tcCHNjs9Ov3/l/rJxs8dt7zehn17fnwQ/IZGfiFrdWZ0xIHtztiRreVYM+6daJLZFMRfd81GRcKqaU+cpnUUvr9W3aPj9i98zEw8k/tdAaLWEr6mPv1ZogeE9ql5K/UVt2okj7sGnmx98E+Vo1qcJlDIlHsRlo7hRUUn2t9kD7ZTBq+HgqHNqyT5QH8cQIIHXMdxpVCJABIhAtSdAAm+132JaIBEgAkSACBABuxB4DcCHAEbaZbRqMMhY9ui/l49gyEtDVI/vx8fGp7nDfUZ0RLQlWa0mC7y1R9cO4fnyBHUH1lX5wBZcLUgr5ZbOyIvJs2Rcm+4Eszio7V37L4sDmYKTEpuSznHjzDwVdeqyTQd+FtyowLt6/WbwujXCsR3Hcn/Z+8sHHV/vGD42YmwzTTfmWfvz7J+zhrw2pGn/Sf31isv9uPFHJHVJQq1utSATy5C5KDP38dHHAeq+tirmons+KvUOZoK1m4+boM2QNoFlpWW8rPNZTz3qeIy5Hn2dZdOy/qVWKDhTkRhauVfvEF4IT+H5G2+Iv6fPiIYqfGV3isHhclBy8Slkose3i08V6/s2PNtXk18vdjpnNEzNIUACb83Za1opESACRMCuBEjgtStuGowIEAEiQASIQLUl8G91Zh+rEE6XeQSskfVniWBljXHNW6mZrZnFwaxNs7QWB0XiIuxfsF94esdpe2Qbq2ZraNGQlyfG8g0CjF8wDbvDd0vWzV03f8ymMUs6je/krbu8uA1xSt5jHmfi0onabxflFWHX3F2l2S2zpR7+HoqCiwWPxbHi38syy35R2xDYqpiL5nz8g9kbVOYdrLOOVwC0VhdPLNdr2MxtNaW5SV69nkGe03zCmu/weclfT0TP23BHWXwm53M8wMpyBrPk9WLKvKkNEaiMAAm8lRGinxMBIkAEiIBFBEjgtQgbdSICRIAIEAEiQAQMCLwIYIf6e1PKeSyaoNmOwHl14Z4Q2w1h98j8d6Pevfxi2Is83ZFPrDshPbDgAPMLjrPHjFiRNci5B14ZO6IJ142LpDtpCHljBOo3a4Bd4bsk6+eunz4mYsw2w6Jk8YJ4dG/XHbev3kbzrs1RViqD6Fwi7jTMl0i4ZTJpgjirxF32Jk48YtnIthbbDQVeQ+/g8mwhTBJabbQPJnn1+rzcUOQ3t+1fNwHuSuF1uhjNOgfIuRxOYc6lnHQZRzbz9o7bhhnfJPDaaNMobKUESOCtFBE1IAJEgAgQAUsIkMBrCTXqQwSIABEgAkSACJRHgH14ZY+b/50Q2ZUAE3jZFWzXUW07GP/dyHcTXpz0ol525onwE4oDiw70s/NNhCX9Xur3/r9X/rteyw4tVasuyCvA+i/WC7/f+n1XY561cSvjlLNXzlb9rp11Mwvrv9kK+azGWmKKIhnEW24LS356YI9sZF1B0yThVGdrzW1vrVNhmldvMLMc8RTw+vkF+qWjzrCVg7XnhRVbi1scJ0zZnWLImARea+0SxTGXAAm85hKj9kSACBABImASARJ4TcJEjYgAESACRIAIEAETCbwA4IC6qryJXaiZiQQqyvKsjoIVf+DMgcKZq2Zqf19lFgf7Fu9Tnok6099eGbzq7Fr+kLAhD7hy7uHg0cF1OFyONP73+JLkG8mrbgtvr9T1rJUr5Jzs+Ow0X7lv3Q82fsAsF1QC77fHd8E9pL7eVhccypQUbkkfol6LLbN4dc+HacLps5ma297E42xyM1O5vDJ44+D9bV9vq2eVkSBIkMQvjtcw1gxaHV8vJgOlhg4lQAKvQ/HT4ESACBCB6kuABN7qu7e0MiJABIgAESACjiDAsucKAbBUxXxHTKC6jckP5Yf48HwEHYd2VBUaS49LT1e4K2bGRsXqPnZeHQUr/rBlw65wH3G92r3QDgq5All3slAgLyg5u+zsQDtm8BraFLzENFsAEgCpANjv06xA3Y+6Vgu9QnuFePO8Bd2GdwvMzch1P1km9OENbaSXjawWeL8CUBsAK2Dmpvay1sSz1nE2dj5MFU41czC3vbXmbmoc/mDB4Pi2oW19dDvcENyQXFp8iVl6XNL5vrO9Xpydral7QO0qJ0ACb+WMqAURIAJEgAhYQIAEXgugURciQASIABEgAkSgQgInAaxWC16EqooE+kzpI5q6caq20JhELMGxRceEF2Mu6j527myCVRVX/Vf3jmEdU0ZtGNXu8a3HYP633v7eOPvVWWHi7kR72BrormFp/Zb1A4JeDOobFBwUJJfL3ZL/TH7oU9tn7KmoU68DKAXAhFpjl0q8440MOFLvs47afVQUlEEczSwacr4HUKbuz343X1JJPEvYVsvzYQii3aR2okHhg7SMmUXDpcWXhLd233JWi4aOAKYZiPsxzE3Ykk2mPi5BgARel9gmmiQRIAJEwPUIkMDrentGMyYCRIAIEAEi4OwEmEClALDQ2SfqAvPjv7nlzfie43vqZSWe2nhKcmzBMd3Hzm0p4Nk9u9B/rH+IJ89T4PeCXytFmsK3ee/mSo6CU5x9OTtV7i6fkRidyDJc7XmF9hnXJ/rd7e/W0wxaLC7G7s92P4o9GOsP4BMAbA/KL/wWXC/Ei+cp4PWuHwiFglOaVJAmycxfihuF7PfxQwC+ZEIwgMUmxTNv9bY8H+bNxIatG/RsMK1u67oLAocFNlLKlZzcy7lpMnfZjNToVMPz4iw82HvlfB0kddV7X97NAhvSc/rQdn8fshEREnhtBJbCEgEiQARqOgESeGv6CaD1EwEiQASIABGwPoExapFipPVD17iIRgXe3zf8Lvlh4Q+6j53bQrAaD6CHja0DjG5o87Dmom6ru2kzMZ9efYrbG2+n5PyS08FBJ4A/Y/OMawMmDfDQHf/HNT8qjnx1ZAAA9ocVutO1AShvqrpClaH9A7NwYOLebDPimYLEFufDlHHt0kZzQ8B/kH8gE3Zz/peTXfig8IvCK4VHypmAM/AYDID9OW0wxwnqpx9+sgs8Jx9kbNjYEG8vb8GglwYFymQyzuWLl9PdFG4zd0Tt0LWocfJV6E2PBF5X2i2aKxEgAkTAhQiQwOtCm0VTJQJEgAgQASLgIgTqAHgAoJY6k9dFpu2c0+wztY9o6gYdi4Y8tUXDTptbNLDsQltbBxiDzu++oXt8s9ea6WUt3464Lbm59KZhsSx7bdrbMyJnRA6YOMDTQOCVHfnqyB8AzlVg0cC6VJR9uBRAiTpzl7VlAhD72ppZnM4gaFpjr4xyZDcE2rzXhs9x46BW21ooyy9D0uIk4d19d8uz8nAGHuwss5s0xgTeEwB+tgYwO8ewepbtxDcnilZvXa292SMWi7Hk8yXCvdF77W3TYi2UJPBaiyTFIQJEgAgQAT0CJPDSgSACRIAIEAEiQARsQeAWAJaJlmCL4DUppmGRtTuX7qQpPZUzLkRc0H3s3NqClSaz1NbWAeYKvIbFsux1FIb0fb3v/llbZzXSDFiUV4Td/9pdEHck7jCAfQB+MTIZUzxWQwH00smUbgPgSjnxLF2vtc+HpfOwqJ97U/fPfVv4vtd8SnM/hVzByYvLu1+YVfhFwbmC75gtQ70X6u1oPKAxVylXQpwhRqPXG+H+sfsV3RBwFh6GFg1+6uxta4r7FjE3pxN7j+J58gRBw4IC2f6wQpAcd45hIUhzQmra8tfvXH8pdHKoN/tGcmIy3Nzc8OuJXyVLP1/qqJs9lqxDtw8JvFUlSP2JABEgAkTAKAESeOlgEAEiQASIABEgArYgsF3tSRppi+A1NGZF2XHWFqzsZR1gdCsNLRpKxaW4ueRmRRmZRoVitactu9lQ5at+i/rbg4KDenYe1lklYiWfT865efrm1UeZjyZXENwcj1WrZz/qzMva56PKPE0J4DGw3j/d3XxWe3ZtxINCCVnmU7R5pwH8OvgiZWHK3QdHHmxuOa7lB4MEg5po4rGzItwihNxbzgTe6QCuA2BnQJevs/AwvAHAxH1WZO2eKXycpU2vKb1EkzZM0isEeWLRCWHczjhLsmw1+9QFwKQvVnzx2rAxwzz37tqL1l1bQyFXQBgrVIoui94Sxgp3OQsDM+ZBAq8ZsKgpESACRIAImE6ABF7TWVFLIkAEiAARIAJEwHQC0Wo/0k2md6GWVSBgC8HKHtYBRpds6Kn69MrTNJmnbMb96PumFFezhnewMbFVI8Y9AsB+h+ZVIsY5k8eqLc5HFY6raV29hzWT1vlHb60thqKoFMWHhei3uT0yNmdIbi+9/Uvw+uC/tRnfRs86QygQIutsVuHD0w/fAfAigJ7qG05M7G0HYBqAJwCCTZuJzVvZUty39eT5UyOnxncf313PUuX4wuPSMxvPvAngoCkTCAsLDfHx8haMfGlEYE5ujnvctWu8kKEhCijhdurPU27/3vBvbZgCcQE2ztso/GHbD5YIyKZMx5ZtSOC1JV2KTQSIABGowQRI4K3Bm09LJwJEgAgQASJgQwLXAMwCEGfDMSj0MwK2EPDsYR1Q2R5aInyV5x3MhCa5OpvT6Li80bwQni9PUCukViDk4BReKUwvRenM4j3FugWdTJ2TM3ms2uJ8VLZ3Vf35K3U/7nmMNyBQL07h8WQE9lCi7FFZ2e0Vt6cFrw/eaSjwijaJkBObo3Rr4tYnc0cmO8fM2uM3AF8DYOeDCY93nUjgrSorR/bXE3gfJT+C8JAQLTq0gFKhLEiNS72tcFPMPBV1qsKiaNPffEO0bWukKgv4vwsXYs7ieao13Uq8hd+v/46h44fqrXFP+B7JxnkbXdGmgQReR55WGpsIEAEiUI0JkMBbjTeXlkYEiAARIAJEwEEEPAAUA2AZXaxIF13lEzBVLKyMoS0FPGvNsbI1WOPnxryDEwG8C+B3AOnqDE6WCfyj4YB+E/xEzb9prn3UXFYgw4NlD4R5+/N0MwXN4eEsHqu2PB/W2DdjMcoVeJt2kkF8SZybezQ3oOWrLR8OihjUUBNAKpYiaUsSOszsgPg58fmZxzJ/AsBsNFjRsjsA3lOfg3wA3Ww1+ZoUV9ei4Y9lf+CNhW9ol18kLsLeBXuFp3acqijblr9357b4yZMn+iQmJiE26QZem/DaM4H3xu8Y+rpRgddRntxV2V4SeKtCj/oSASJABIhAuQRI4KXDQQSIABEgAkSACFibQD8AEQB6WDtwdYnXL7RfiK+3r6DH8B4qP9fE2MR0JUc589eoXyvMcqtg/a4o4NliO415B7MbDuwR/YUAGF8mupYCMCxkxW8e3jze71U/vUfNH0Y+lOSsyGGZgkwQZI/2s+x0N7VQzPxSWSZoeZezeKy65PnwHtqspM6s3l4auMyioehAAuo1Ul4t9Sqd8TD64USfZj4dmg1pFtpoQCMOh8tBQWYBWk1oBZ8mPkjcmAhRhChO9kTWH8BxAFlqsT8NQCGAF2xxCGtaTE2RtYAOAa1at2xdOzhM3/ni+Lrjkr0L9laUbVuuwMtY/uuzf2HWMvZAyF9XQV4BBPMEt49tP8bsNiy9zLlRY+kYxvqRwGtNmhSLCBABIkAEtARI4KXDQASIABEgAkSACFibwPtqQW2mtQNXl3jD3hgm+jTiU22mKMty2/rFVuGvO3611FPSJQU8G+2nrncwY8y+ZqIs+72XWTQsBvCJ2pNV10KkIoGXZQqOAzBfZ8511XEMhWJjy3KUmKSZi0ueD1Zkzc3Ne41XlwBPpUIBWepTmfTOo9Py5OLNapGdFSW7EjgqcGPD/g3bNh3eFHXa1tHyT4pMQtafWYon159cV+QqvleL+kxgYymmZNFg/RfgKx9s+WD/ixNf9NYNrRZ4K8y2nf72NNG2qM3PWTSwOJ//63NwvDmqImtyuRw5aTl4eu9p6u6o3e3NXUJY2NgQH09vwcjhgwPlcgXnfOyldAU4M6Oidlh6c83cKZDAay4xak8EiAARIAImESCB1yRM1IgIEAEiQASIABEwgwAVWKsYFv8/W/8TPyhskF6m6JG1RyTb5m+z1FPSJQU8M86UOU11vYNbqm827ATQBwBXLfLNBnBeXQhQG/s5iwaxDA9WqCwaPgTAiqadNpjIBLXVA7MBcObL1c/HK2q7F2azwC49wbzF2BYhXB73twFrB2iLramsGqKSoKylxN3f7kqKzhetBpAAgInCbzlZkTVnPjtmzW3gGwNF7wnee3bzKq8IexbsEf4R88ckAK0BpBrzwWZF1nhe3oJR6iJrl2/ccB80fHBZZmYmt0XLFt5hU8O4zI+X68ZF+6D22Lhqo2Th5wvNfr+cPm2iaFtkuHZ+YrEYn837Whi1ba+lN9fM4gOABF5ziVF7IkAEiAARMIkACbwmYaJGRIAIEAEiQASIgBkEqMCaBQLv4bWHJdvnb7fUU9LVBTwzjpfJTTUiIBPzStSZu6wzE1jY189l3hoWWSu6UpQmdZfOKI4pZtm6bG+MCbwn1P6uJk/MAQ2r/fmo17PetHpd68U0HtCYo1QokZ+Rj4DxAbh//D4eZjyUPt7xmJ2D62pxsdrzcMAZUw3ZK7RXiKe759YeI3sEKBQKZUpcSq5HmYdP38F9G3M5XO7tG7eVnBJOiqfc842oqChjWbO64j37d+vIXZEHxk8er3dDbMOqDZJFny8y9/2Sv3e7IH7yxHF6sb4N3yT5z7zFZovFFjImgddCcNSNCBABIkAEKiZAAi+dECJABIgAESACRMCaBKjAmgk0h78xXPRJxCfaLLLCvEJsm7+NLBpMYGdBE92MXuadq3qsH8AvFcQyZqngLAXTLECAGiFoNhvfLKXt+23bcdw4qNW2FkrFpUiJSoGUJ5Vkr8jWFQNrBA9LDkpV+nQL7RZS27u2oPOwzoGPMh65Z1zPyAqoE+C5cMvCNulJ6ars2/oB9XFo3SFIciTCHdE7TMqanfL2FNGG6A3a98u8vDx8+fmXwp3RO03qr7OmigRec8ViS1GRwGspOepHBIgAESACFRIggZcOCBEgAkSACBABImBNAlRgzQSarMiaN89b0GtEL1WRtZuxN9MykzOXis6KhMYeXzYhJAlWlUOqqg+usxRMq3ylz7eoEefDf6x/iLuX+8mA4QFeqizezHzwRvCQE50jfLL/ia4YWCN4WHJQzLzpodf8hdEvpE5dMrVtk/ZNVN9PjU9FwdUCRU5uDrdl15ZQKBTITcuFj4cPZA9k0siNkUxUZcXumDf2rfLGDg0LDfH08hQMe2lYoFwu58THxqd5wWtGRETEVXPXaGjRkJcnxn++IIsGczlSeyJABIgAEXA+AiTwOt+e0IyIABEgAkSACLgygX+qPU//4cqLsOPcmeg4AkAjdSEwlmHKKsMz4eJHM+bB/GTZpV++3owA1NRkAlUVik0eyIoNq6ug+dxeMJsNj1KPrb59fBt7+nsqmM2GxF3CbDZ0xcDqysOKR0YbyvDGBnt/ilEXqVM1Ypm7Pp4+W18Y+UI7LpfLyU3PRfDkYJQUluBC9AXMWjVLG4wVlNyzeA/84CfNycu5++LoFxsy0fZG7I10KDHzaNTRioqdVfm1x4qs8Ty8BaNG/FVk7WLspTSlu8eMiIhos8ViC2FTBq+F4KgbESACRIAIVEyABF46IUSACBABIkAEiIA1CXwCYCiA16wZtJrHYo/+l6k9YdnvZuzrUmMesRVwIIHXNQ9JlQUrE5ddnQRNVnCNPSnALub3Xd5NkYrYGuNhr70wccucppmhNQnzo2bv81oP6+CpwaJZm2Y9K6wmLsKvgl/RN7QvHiU8wtBJ7L+EZ9eR8CPIScqRLYpe5K75boG4AOvnrRd+v/V7c20XLAXlqP0mgdfSHaN+RIAIEAEiUCEBEnjpgBABIkAEiAARIALWJNALwB8AmAigsGbgahqLiQzszyEAX6ofVV6sFlCYCBVn4rqrk4Bn4pJdutl4AD10BMoXAYgARNpoVS5/Phq83OCfbj5uq+sMrOMFOTgF8QUypZvyndzdubstuCnyjEeLbiHuHp4Ct2YdA6GUc+Q5d9Jlcu5M3D6nySTVCIFMSK7QSsBGe+fIsIMBsD/GiguyJwx+Yu9f70W9Fz8gbIBe4bJfBL/Aq7YX6nvVVwyZPISru4it87aie4/uytFTRut9Ft0dvluybu46exU7cxRXEngdRZ7GJQJEgAhUcwIk8FbzDablEQEiQASIABGwMwH2QV6sFgVYISu6KiagEXgPA5gPgPFjmXGzAbCs3EsmAnR5Ac/EdVaXZn9lbY9w/83Hx1vA6+vTnt0OKUmQ3CyGZCYOllX0mLolDFw+w9t/gn9pu2/bsSKOqktWIEPG0gx57r5c9nox96bIOQAdmA2KW8vur/kMe8dPE1chlaDkwoG8uqV3LnTs3bF/71G9ayuVSre7SXfRtEVT+c1LN/MT/kz482HWw8c6G8H6K9XvfZpvG/teeXvH+mr+sDa6X+v+m8VkN84eqcVmmc7f7Pvsa80fJkazP7pfsycFdPuwf5eo27H+mj7sb/Z1N/WNCHajic1D0+YlAL8DOAWg7XtR7/1gKPD+uO5H3Dp/K7VevXpe/4r8V6Bm4ayg5P6v96NncE+MmjRKj8eu8F2S9XPX26vYmSWvI1P6sHMVoLbdaaC+2cnEb28A7O+BAArU/EyJ50xt9gNIcqYJ0VyIABEgAkTgGQESeOk0EAEiQASIABEgAtYm8L36w+taaweupvGWqkUWJlKxi2V4MdFF+wi0CetmAh4TDyZbWKTNhCEc1sRRj1LbasEaUV/q+aLPzoDNzVm2u+pSFMiRtypXWHS4wNqPqbv6DYBX2q9rf6zhqw319uTe5nvIXJ55FEComTdFWLb839gNFV7IGz082vflyvMegMPhgFs3ANLrJxW9mj8qm7d7npdmQOYd+4PgB0z8cCJWf7S65PTh0zfrNKrjG9Q3KLDn6J4erKhbwumEsrsJd5+0C2rXYODfBnoo5ArE/xEvu3z28oPHOY+lANhnr8r+sCHLa1NPbUnBYmnaaaao+Vxn6t+sn15mbTkHngm77NL8rYmv+Ro9x/bkzN49W/u5siivCNEfRePyscuo3aA2hr4+FJ0HdlYVWXty5wmmvjUV65eux+cbPtcOWZBXgKXvL1We+u4UE6E1sZmgrCt8637Nvs/GZH8zoVr3Z5p/s79Z5jVrw5jpfp/9u6I/GpGbtWE3Fmqp32M1Qq2nOjazmWAcdbloxHa2FjYu+yMBUKwuKsdE0ru2eoOxUdxhAM6ob0TaaAgKSwSIABEgAlUhQAJvVehRXyJABIgAESACRMAYAVas5lsA7NFpuionwMQpZm2h8RNtA4BlP/9SeVdVC/a4fziAIgCLLCzSZuJQdm1maGNgSfE5u07YlMHqt66/tnHnxtM7je7kIYfc+05mJvJHFaOs0V+OJvnbn0jEqx5Z+zF1Vxd4P2i/rv0GYwJvyf9Kcopyi34qyiy6U9lNkV6hvUJ8vH0ETYOatoICnLSraVnpRS1atwqQenUf1ApKuQKiSw+QIspTTp/Vo2zIpCFMxNNeh8MPo1XHVriXfE+65YstgwZNHbTtw4gP9bxnD31xSLo4crFWGGbesuFzw4Xfbf3OGqI9y+jPB8DENntcPACsyNpUAAkAmJjZGsBBAA80wmbbgW37BzQNWN51eNemrGBaamxqZm5G7ryhZXVAAAAgAElEQVTEU4lMyOSOmzbu+OjQ0e3cPdwxePRg5OflY9Gni+5Jy6SlL770oj8Tfq+ev5p76+qtdSk3UpjwycZhwiz7W/OHfa36XmDbwHZde3SdMGj0ID8moseejc27ev7q8cz0zIfqNm71A+sHdujVYXjvUb1rsTkJzwgLEi8knn9893Geet4sFhNmNXHZ3+yzseZr9jPNz5knOsu6ZQK7L4A0tVDLRF/2/x27qZlsjw1x4BjsRiS7vnDgHGhoxxCobjdZHUORRiUCdiBAAq8dINMQRIAIEAEiQARqEAEmTO0D0FydVVWDll7lpVr6IYo97v+WOiMsxAI/0ipP3EYBrFF8zkZTszxs19CuuVOipvhrIkjEEvyw4Tgev8P0ea3Aa+3H1F1d4OU3mthI1PabtlrwMrEMWSuz8NKCl3B+/vnHqQdT36jspkj/if3T6zav26pRl0ZgwuDTtKd4eCtf+cm2fz7LPhUXIebzfeg3vIdyyKQhep+Vjm44irvJd9GiTYuyqAVRRz6K+ui1gRMHMhFUdWXdzEJxYjH+NpklBz+7YsJjJOFzwq0h2rObQDkA9L0NLD+O5vQ05f3puTb8UH4Iz5O3o+3gti25HC73ifCJslZZreTa3NpTYyJiWGYrE4xTzXnyYPyb40UroldohXUmoq+Ys0J4IPqARkTnD548+PvZW2azm0Kqi2Vg7/hih/DkjpNVEdo170lM4GZ3ZN60oCCmOcydqS15BzvTbthnLtXyJqt90NEoRMAxBEjgdQx3GpUIEAEiQASIQHUlwB6XZhlN5tgL2JKFKaKELce3dWzN4/7/AsB8LlmRLnP9SG09R0viW6v4nCVj27LPKxMjJh7sHtZdm+HJBju96QyuthbBo5UH8lY/JIsGIztQ+7Xa9709vZvUDa4LZodQnFCM7pO7o3m35ri24Zoybklc/0qKEvKDZwQLX/vmNe3nn4xLGZBnKDBwErsv8uz6eeMvuH0uVTl3/1xtW+Yd+73ge/Dq8iD6TXQv/n/xJz7a8tH0gZMGarN8NQJvx24dwXXjolWHVqqgMWtiJOFzw60h2rNCfOkAxtrykFoxNr/7xO7fT9w0USu0shsaPy38KS1AGVA0YOSAQIVMwbkReyP9zs07Sy+dvcSyhG9VMj5/Tcya+LGTx+oVdYtaHSXZu2/v7Nb81h8FBgW2ahjYsPagMIb82XV07VFJzPwYS4V29p70d7V9DvPZZbYPNwC0BBBlRkFMK+K1aygSeO2K2ykGq5Y3WZ2CLE2CCNiIAAm8NgJLYYkAESACRIAI1EACzFpAqM7efeLg9deUzBONEPpvAE0BbLWwSJuDt+u54a1VfM7Z1mVU4P1jwx+4cP+SRJ5d9qQ4o3gOrst3WXnirp7BC/fR7iHcp26/B/Xs4NFsYDO0GNZCi+jaxmuIWxw3HcCO8rjVbVr38zFfjlnRfXx3bZOcWzmQJEoQHBas1+2Xjb9AfEmsKK1fyu06qKsq2/fBnQcYNGUQzh44ix82/HA4LzdvQvCE4OzZW2c31nROupSEI5FH0HpEa5XfrDxTjkmhk3Bo7aHbx2KOaUTOqtx0YuJnotpz2MpHxKrhNO+/jyZGTFxheEPjzPozyqnDp3K69OmiGpRl4EYujpR369Gt8Grs1XSOgjNzT9Se8goNlivwXrh64cEnUZ+0vnvzLjKTMhEcqr+vaoHXUqGd7Ru7ecZEXY23L/Pm7QlggRkFMa0K2o7BSOC1I2wnGKq63mR1ArQ0BSJgOwIk8NqOLUUmAkSACBABIlDTCDAfWFYw6h0nWHhNyjxh3ojsUWHmXckUDUuKtDnBlj03BWsUn3O6dXUZ1+Xh1Oip2mphkjwJjv77qCThaEIPAKMBsIJ5zGvVmpfLC7wA+HU/q3854ElD3pBlLAnzr0sqluLCigt4mvU0xb2p+5TsHdlGhcEXRr+Qyg/lt+05gelxz64Tn53ArPBZ2m+wAmEnw0/iXvY9mU8tH7ex747lcLlcNOvQDOxnW/6z5cmZfWfWsRsp/q3913bo3WFMz1E9G8hlcrdzZ8/VGrp6qPbzFZtb7JJYpTJZ+WZuw9wMd293QcCggEClXMl5fOlx+pPrT5aJE8RMMKwsa1Uzv9vqszHJmofDBrG0VgaTIifFdxvfTS/b9tzGc5gybAo69+6sHXr3+t0YMGAA2gS1MbRbeG56498eL1qx5S+LhtTEVBQXF2PT/21K7fJal6aDwgapxtrz9R5MXcisg/+62N7tmF8liwaNwKvxSmdF2NhY7I4B8z6PswFHZwpJAq8z7Ybt51Jdb7LanhyNQAQcSIAEXgfCp6GJABEgAkSACFQjArUB3APQDwArrOPIy5UzTyzJ7mNF2tari/4wocHcIm2O3KuKxq5q8TmnXJd/R/95AUEBszsM71BPqVAq71y48yjnVs7S+9fuM4uNEhvZm1QLgbfBqkbxXokePvV8/cB8dJlVw+Pbj1GYX4j2H7eHaKHozr3D95inq+H1yntb3tt/6/ot75e/eln7Myau//HtH6jjWwctu7RUZd2mxqci926u/M2YN90eJj/E1d1X0b5reyihREZChqKouChFwVG8cSrq1ASd/WKv29ajNo461nFCR1aYS3td2nBJeX7x+f4tJrbY1ndNX5Uo+TT5KZIPJsO9rTsTCQsLLhekl6FspniPuLysVU08VkjuHIBpTnm4/5qU3vtv19Cu/5wSNaWRZr6M+blvzilXrV2l9zmUCbzBwcHo2rsrmN3C/835v3KtFEaHjQ7xdPfc7lvHt1XPAT25paWlitM/n87sPKZzE40n8t1bd3Fm/xk0a98MSqWyIDkuOZXrwZ3xU8RPzELIkouti2WJlwFgZtBsn1kslkoebYObMpbM0ZZ9SOC1JV3njF0tb7I6J2qaFRGwDgESeK3DkaIQASJABIgAEajpBD4B8BqAoU4AwhUzT6pqKcEEPG8Ak83IBnSCrTJpCpaI3iYFtnMjw3VsVtuZbAPgZmNhvjoIvPANrSWq+4/6fOVxGXwb+KgelC++W4wW41qgQZ8GuC24Lbu5/CbLYtdkU2qtAt6NfHdFi+4tvE7vOw3/Tv6Ql8mRk5iD195/Df7N/FUF0phv7uUTl8ueFj/ljv58NNsT/Lb0NwybNEz1s6btm6qKdW3777a7Z/ae2QTgik5hN/6oTaMud3y9o7boGut/ecNl6bnF597qu7HvthbjWqiyS2OXx6LxZ1pnB8gKZMhamiV8uO9hZQXAWJb+SSd5SqK8l4/e+69fS79Wrfu37tNmYJt24EB299Ld1PrK+nWXRSxjN6JUV35ePvav349/LWJW4tAIvBVaKYS+GSpaFrVMr9DavH/Pk74veF/rb82ydte/vz417oc45llsapZ0RW8LGsHrMAAmzjPB11Y3Zez89lTpcCTwVoqo2jWoljdZq90u0YKIgA4BEnjpOBABIkAEiAARIAJVJcAymVIAsE/n31c1mJX6u1rmCRP7WEX5jwGw38/YI86lZmRzVgsBz0p771RheKN5ITxfnqBWcK2W7NH8wtjCR4Wxhb/L78p/Vgu7LwJgxbNYgTxbXdXjfIx2D/HheQl4/X3ayB/IfMtul4HX0w/KPDk4jxWo09BXfic8bYaOF6/WqiXkjRDRPwT/4N+7eQ8PMx6iTsM6OBVzCu+ufVfLnAmCu+btSmk5pGWznuN7+jy4+QDSZClefJ1t0bPrh7U/SHcu2MkESL3H8jtN6iR6ad1LWtGxRFyCMwvPpCTtSxrXd2PfeCbw5ifnIy0xDfXG1NOLmR2ZLclallVZAbBs9Xvse7Y6KFaKa+z9lz3lwZ40uDUibEQIz5Mn6D+yf6CsVFb76YOnbuPfHI8mzZqoxN4Vc1cID0YfrEjs5q+MWRk/dpJ+obU1X66RJqYmZvUe3buBXC7nJMcmp1Uxa9cQR00WvEjgtdKLwwXDVJebrC6InqZMBMwjQAKvebyoNREgAkSACBABIvA8gXEAVgFgRYRYZXFnuFzlgzjLMHyJ1RkCEA+AmYHeV3vqsqxoJsyZ4u1YPQQ8Zzg5Vp5D3dfq3g1cE9hcE5Zla97/4r44/3i+n4ViviUzdMbzYUw0MFVIeMV7cJ3van/QyE3y61N4dPQE5EpI4yWo5e6dwfXijM/ekS1R2wUcAvBl7S61e3kEeYzwDPbkMWsHpVCJoEFBcBe6I+iFIMiL5Ui5mHLL28d7yqP8R7umbpjKZwLv/VP30Wt0L1X2ruY6tu6YZNf8Xc9lmLYZ2ybE08dT0GJwi9YKmcI792Yu3ALdJHmJealymbxu31V9W5cr8G7OlmQtz6qsAFgugP0APrLkENixj6nvv/yOXTt279St05yQkSGBcpmcczXuapoHx2NGTERMRVYKRgXe6DXRkm/nfMsYFqszbFnWrqlnyhw8tohpzviOaEsCryOo05hEgAgQATMIkMBrBixqSgSIABEgAkSACBgl8AeA7wCsdUI+zv5BnGUYMqGPMTwC4JRamBgGYLYZBbecUcBzwuNg9ynxm69qfs0v1M9Dd+TciFxZ7je5zJqBPXK/GIA5Yr4li3Cm8/GcHUljfmNpYLfAtzoN7RSokCs4aXFp6Vw37sxzUeeMetK6BblNqzO1yU5ZZjH8PtHWq4OiQI6SqHzUkvgIM/ZmsEJk7PXPHqef7z3G+yP/tf7+GniKAgXKtpdh4H8Hgomu6fvTpSkRKSHMS7V5n+bT/Fv4L/P1823aqlcrNw9PDzzNeIoRU0bAt5Yvts3fJr2ZdnNK7rlc9r733BXwUkBq9/nd29Zuy5JWgVJxKW4suZEmL5MXNR7UOPBu/N06gV8Har16ZWIZspabZNHwGAA7N59Zcggc0Kei91/dn6k8jFnNNFOtFAwtGq7HXmfWDiknj57swNapyRLWCMfXYq+lQ4mZB6MOVuZz7ABMLjEkCbwusU00SSJABGoyARJ4a/Lu09qJABEgAkSACFSdAKsgfgYAM5RkWVN0mU5AtxjRWbVFwwi12Me4ppNFg+kwnbTlK81XNz/oN85P6wvK5pkbkVuW+03ucQDX1XtsjphvyVKdSeDV2iZoMph7hvb8xztb39GKrxKxBN8t/E54IeaC0cf0aw+vncrtWqutW3MlfEfV0eNREPMUfg99pXe232GZnMwXnHmkHm4Q3iDed6yvygNXcxVuL0T3/t1Rq00tJCxOEMoL5P/08PEQNB/cPLDkSkmdad9O04qwbE4//d9P8G7ojVoja+FS1DV59sPCBIm8dCZ+faQrGvI1dgy6YyVvSpbcWHKDWTAU8rrzuvu09ZnjN9AvUGXbcbUwrYxbNiMvJq+yAmBPAUQAmGvJIXCGPmFhYSGePE/B8FHDA2Uymfv5c+fdm3VvVsb14ioSYhPSOeDMPBp1tFIRlgm4vp6+gq49urbKTs32De4fzJ4eKb7458XbSUlJS/0C/ZYv3bqUPVWiugrEBVg1d5XwyNYjlfkcOwMmZ5wDCbzOuCs0JyJABIiADgESeOk4EAEiQASIABEgAlUhsJ0VhQfwaVWC1NC+usWI9gBgz4Azj0pWEKgQwA86BZwqQ+RMAl5lc61JP+fXfa3uL3oWDWIZ7i+4X5B/PJ9laV8CwIQTWxdqcvT50GRrssJl7N8q2wR1tvrhtza/dbXPxD6eugfjtw2/SY4uOGrMk5bfMrzlpSdnC7w9Bng+J/AW7nwKv0e1pOlb01k2biCAXgAeNVjdYIXvq756QntBVIEyoCSgWPpEmqzwUMzwKPTYNSh8EP9p8lPUvV0XvUJZ12fXbxt/g6yHDI16NsKNCCFue5ZCcjpHWPJrtq5oaFTgvbXpliRhSYKhBYO5TxjkA1itZueSr6Npb08TRW6L1PoUi8VirFy9EuPnjleJsBvnbRT+sO0Hk0XYqdOmpu6I2dFWA4PF++ijjxTdRnbj/m3S3/QYbQ/fLlk9Z3VlPscuydUOkyaB1w6QaQgiQASIQFUIkMBbFXrUlwgQASJABIhAzSYQoM4yZY/EZtVsFBav3rAY0Ra12Geux6ajBTyLAVT3jm7N3Hb4dvcdVWdEHS/IwSk4U6AsuFiQpshVMMGECZ5tAFwxQ8y3BJlDzoe2wFxIrUDV2uML7hddK9ouuyVbyWwTALAM2YNGBd71v0mOLjxqzJNWJfB6duJ534/MRv0v2cMDf12KfBlKdxXDO89TmLk3U0909Rnn833DbxtqMzrlYjmefvn0cfEPxfPUBe74gwWD49uGtvWpSOCV95LDv7s/rkck4E5dQCp8KincmqonGrac2FLUZ00frYjJLBpYhnD63nSThctyNrlIXYCRnR1XvPjbd2+Pnzhlol4m9brwdWjQuwH4vfnYE75HsnHeRlNFWP7O3TvjJ0+ZrBdv3px58O/qj9Fho/UYbV+zXbJ67urKfI5dkas95kwCrz0o0xhEgAgQgSoQIIG3CvCoKxEgAkSACBCBGk6AZeB1A8AK6tBlGQFTixFVFt0hAl5lk6Kfqwho9viR2pKApxZ0mf+u3FTP0SqydMj58JvgJ2r+TXOt0KkqMLfg/sP8Y/ksU515D8OjsccfXQZ3Gfj3iL9r7RCK84rx/cLvhX/u/NOoIFpvQj1Ry5Ut+UUpxcjd+wjunTyhlCqB2wqFp9w9mevJmXo/+r6+3cFohHhzvA/7DPGpo+QqpdKr0rSis0VXcFflg/wVyyzWCLxsXqnfpCJsYZgWO5vTz5t+RutPW0MqluLiumso/ltjFBy+IyncdltPNGw6tmmIm7ebgPntMguGx1cep7EM4YzojMosGCrbZlY47gt1Fm9lbZ3x50YF3rVr1sK/rz869eqkEXhNFWGNCrzha8KRmJmIT//v2YMl+Xn5WD1vNVk0WH4qSOC1nB31JAJEgAjYhQAJvHbBTIMQASJABIgAEah2BNijzhkAWCGj09VudfZfkLmPahvO0CECnv0xudyIhoWk7CXoOsP54DcPbx7v96qfXnal2n94F4AfWQZzwN8CtvI/4/tIjknQ7oV2UMqUSD6XLPP28e57JuKMUUGUZQZ7ufscrD2wdiMouRzx71IUpXoUKB4UrkPx4wXlnBKNJUoigPcB5BgWuGs3qZ2IWTSw/gUpBcg+nI2WHVvKoYQkNS7Vzb2jhxdqcbm5qU9Q3KceZG4ciLcmC0t+fVBeZq4lr+uK+kgB/AvARpd7JagnPG36NFHk1mcWDXl5efh2zbfoOa4nJEUSHNt2zGSLhn6h/ULa1ml7cse2HVrrDRZvwZcLIPOSQSlXol2XdigtLVUIrwivu3HdZuyL2FdVkd1V0Vd13hUJvJac86rOh/oTASJABIiAAQESeOlIEAEiQASIABEgApYQeFMtNPSwpDP1sTqB8+qIwVaPXD0C2lWAYBmc7t7ugoBBAX9lcF56nC53k8/M3JFZafEoG+F2xA0AowLvw8iHkpwVOSxDkxVlHNx1bdc1TUObqgS6wuRCcNw4yPk1R5ayPOUfAJjHt9HLvU0/kSd/JJ/D4YJbNwCKUgmkl48IZbeNZ/2qvX/ZOUgCMAvAE8MCdy3GtgjRFFlj+5Z7OTct+2r2UvENsRBAF9Rxf9OzXZ2+3oMa11XKFdzSJPH9Eg/ZBPz00Bqi4XgA7P30mtq6g9lJsLhMCNdcZWpxmlm5uOTFiqx5eHnsGDpiaEsOh8ONvxgHaXERZ9iQQUpZmUxxMf5SikLpNi0qKoq9Vip63fKHTR72/bT/TGt35eAV9OjUA+4e7riZdhODJg+CRy0PHFx3ECVPSsDz4Uk3r97MzlycS0JzjkkbE3hNObPOMXuaBREgAkSgBhAggbcGbDItkQgQASJABIiADQi8p370fJQNYlNI8wmQwGuMmfuIEHh5Cbi8AYFKKDjKkhvpKOXMRNlBmwqtLSa2EPVd09cWHqzmn4y/ejhC4MVzFg1iGR6seCDM25+nyXh9pevargc1Aq9mcWmb0krVAm9MOQvm84Lfifdo3VsvO1gqOikpvfqdcf/WfvVCeO4ehz17N6jD4UJaelOcLrn86BpyS++ohV7doYwJi0sAMIGV2Tl0BsB8srON9LV0j3Tjs89o7OtSg/gsA/wdAOVxsXRsu/ab/vabov989m++m5sbdsbEYMlXzHXir4sVSfvw35+nSZRlRQNHDgyUy+Scy7GX06HAzD1Rey73Cu0V4uvtK2ge1LxV88DmtYdOHIqMpAwk/Z6E4NHBaNmhpTbWrjW70KhWI9y9c1cauTqSFd1jRQ3psoyAMYHXlDNr2WjUiwgQgepMwK433aszSMO1kcBbk3ab1koEiAARIAJEwHoEWGWjewD81Zlw1otMkSwh4BABz5KJ2rWP76si94ZfaoVWhaIAiifhQhR9V9ViVxUtg993Y9/4FuNa+OQn56syUmu3rY3kTcmSG0tumFo8ytqYHHI+DIusFV0pSpO6S2cUxxRrM14bv9L4YbeN3RpqFlwmLkPigsTcB0cfsCKO5V1agVeelw1NFq808aSk9Mp3hv6tqg+SvOGNj9T7tPOzs1BUBvGmWzklf+S8bUKBO429wyEAzHucCa3MQ/gTtXhe1cxQU+Mr1bY4B6x9QOwYj793V4yqMFpiYiJECdcQNn6c3vBvffCBcrFgqfZzaoG4AEvnLBXui97XddDUQaIPIz7kZ93MwsObDzHo9UEqgffxrccYMX6ENk7GzQwc2ngI/Qf1R6m0VH49/noCR8FRicR2XGt1GspQ4DX1zFYnBrQWIkAEqkaAsv6rxq/S3iTwVoqIGhABIkAEiAARIALlEPgDwH4Am4iQwwk4RMBz+KorngCf23BpPNf3Zb0sT3l+jET5NNyWQiu/08IuVx7fK/BStPKCUqGEe64Mtb08pamrbzkqi9DR56PcbB1eB968uh3qzvYf5u8LOThPLjzJy0vNW1p8o1hQ0fZyO3ZN92qFVp5dOYBCidJkDqR33G4rEq4yawPUG10vxKOWh6DewHqBJXdL3MXw9fEe0kRbyI21KTiSISncmmrKWdCIWYcBzAfA4rBM3tkAWPZ8VTNDTYnvBkAGgKmh3zv5a6+i6VUo8CYm3cTJGxfx2mR90TdydaRk2Zxl0z+O/nhbSFiI6jV9aPEhvLOIJTQDe77egw+/+lA7buTCSMxZOkf7NROJV8xZITwQfcCWN3dceFsqnXp5Aq+tXhOVTogaEAEbE6AsU+sDpqx/6zPVi0gCr40BU3giQASIABEgAtWYACtUNAHAsGq8RldZmqMFPGfkZFTglYljJMgLN8zytOr8a41pJK3zeWtPTVBFgQyFEVnSwh9yeFYdyPRgrnA+XlFbIPxsyrJ4wxqn1/s8qJWWcZEM4s3pqSW/3G/PvhcQFiAK+jZIlbFblFKEtN+k4AXrJwUXHL4jKdx229SzsBRAiTpzl4Vlghf7mgm91rgqi89EzSIAzBbnV2sM6KgY06e/LdoWvUW1N/O/+EJl0cCEXWbZ8PRpHmLThYpxU0L1xPjNqzdLls9Zrifw3rt1D38e+BMt27dE/qN8xf1b9zl9h/TF/Tv3le3btMerU17Vi7Fl1RbpN3O/IS9eyzbemEVDZWfWspGoFxFwLAHKMrUNf8r6tw1Xvagk8NoBMg1BBIgAESACRKCaEiCbBufZWFcQ8OxPy9CiQZ4PxdO1NrdoqLew7WXvEQ31xNyCvfelBZvuOkpcsuX5cESWE99vbqd47yGN9LKzCw5lSgq3pLOM3MKgtUGXAsYFeGsOXcKCO+BNVGm/qktRWAbx1mRhya8PTM3oDAXQS6cIWn8ArPhatJUOtmH8NgCu6NhH+AF4CmA4gN+tNKY9wjx3PlihNR7PSzDqpZGBl25e9vpfyv94DQf7QylXIi8+r6Q9t8OTVVtWNdNMTpwnxvK5y1UWDYPfGCz6YNMHWquNm5duYufKnaVNejeRyuVyzt1zdx8+vvN47ZIlS5aNnTxW73xEr47GlfNXMlsEtHhdXcTNHuuvLmMYE3grO7PVZe20jppFgLJMbbPfpjypYpuRa1BUEnhr0GbTUokAESACRIAI2IDAKXU2GfvwR5fjCFCRNWPsWZE1T56A691fU2QtDaXuM1C2T+sBa4Mt49db2Dbee0RDPXEpf+99SeFfAm9VH+e3ZMq2EHgdmeVUkcDLMmrbBIUHvR0QGuClgZWfVITU9feUbh3qSwBlWenN/DQJSmfgp4fmngVmy9ARwG8AmG0Cs4RgMX60ZGOM9ClPMG8E4AGAoQBOW2ksm4Xhh/JDeJ48QdCwoECFXMFJj0tP57hzZsZGxep64PJbTmj5/YtrX1TZarCrVFyKW1/fSgtyD9IWWbsadzWNy+HOiImIuaoqssbzFXQb3k0V9+wfZ71eWvuS9mZKibgEp786Lezg1oG7YssKrRCcn5ePnet34uNPPsai/y4S7ozeaaqwbzNGLhbYmMCrWYIjbvK4GD6arosQoCxT224UZf3bli9I4LUxYApPBIgAESACRKCaE3hZLWysVRccqubLddrlkcBb8dbYVYDwebmhyG9u22cFvQpkyN+UKSw+/tBRopItBF6HZjnxRgaI6n3WUYdxGcTRt4UlP+Uwf9qygLCAiRqLBnY0WPG2nKgcSG9JU+/9cm8sgFsWvpodte5AAOkAWIbyOQvnbstueq+xXlN6iSZtmKTdH4lYghOLTgjjdsbpvgb4AzYOiG81rpXezZCkTUmSa0uuqTKx1QXtjO0Vi916TMSYA51e76TXP04QJ7m3/97y7gO6fxU8OJjDrB/u3bmHN6a9gebNm2PDtxuki+YsclQ2vS33wJaxKxJ4bTkuxSYC9iRAWaa2pU1Z/7blSwKvjflSeCJABIgAESACNYFANwDH1eID++XtcU1YtJOt0RYCnqVLtKuYaukkbdovuHYIz9dTwOvnFwi5klMqKkwrVpbOwLE8c7NFrTVNa58Px2c5BdcL8eJ5Cni96wdCoeCUJhWkSQmFOL8AACAASURBVDLzl+JGIUtgOeTZxPOI/0j/cXX71+VADpRllSFoQhCyvs/SiIdxFsB15LrbArgJgAmTFyyYu026sExdD08PQbuh7VQZtZnxmen3rt1bNuz9Ydu7j++uEl5zbuWAw+Ug6dckyYmFJ3SL2lUk8JqS7c4fEzEm/jmBd0Oc5MzXZ6a/9dVbu9v5tnN/6eWX0D7omT3H+m/XS7+c86WjCh7aZB/sEJQEXjtApiGcggBlmdp+G+j3RBsxpgxeG4GlsESACBABIkAEahiBBgC+YxlVAFh23PUatn5HL9faAp4l63HkI/uWzNcefZzlQ4y1z4czZTnpMtad17r+6/rPqt+1vifHjYM6beuo9ludHWqKeGjsfDhy3Wxs9r4aDMAScdom5737pO6i0I2hepm6Rz8+mtrztZ5NW7/Q2ufed/fQr3s/yOVyXPjzgjL1cupbsbGxu9hkRoSNCMnkZp7stbqX1kpDKpbi2uJrwrS9aSZlu3f+f/bOA6zJq33jdyBAAPeumrpXXHVrTbVWUeu2iltri13f9+/8SrWKq1W/9nPUGVEDVNy2Vmvrqra21oUorkStCojiXgSEELL+14lvYoIBEkhCxvNeV69eyvuec57fcwBzv8+5n9HN5a8ved00P7NoODjj4BX5Jvmn3cO7Rzdr0Kz23DlMr3l6ZWRkIOo/Ucmb1m4y2UI4BYz3DUoCr/fllCKyToCqTGlneCwBEng9NnW0cCJABIgAESACbkmAWTV8xPlE/umWK/TORbmDRUNpHV33zow6NipHC7xsde5a5WRaV90RdeVdvutiEv/sFQ8LSEFpxf0SJ+x2AWDuY+vYnWLfaKJhq4cltnqjlYVFwuHlh1UP5Q9vtq7fuv6CuQtMIyoUCgv/20HjBsnDPwsXSddJ4d/MHzqNDg+OP1BmBWR1TYtJs6navfGAxmL/EH9J/VfrCzVqTcCNwzey7snuLXpw8YGuUs1KfV/q/FKHKqFVyr8W9ho0Wg1OHDuhv5dxb+XerXv/bV+oPn83Cbw+vwV8DoC7vKD1OfAUcPEJkMBbfHb0JBEgAkSACBABImCdwBgA3wBoQ3YNLtsipS3wlubRdZdB9uCJmMAbDGBUCbxn84fvrlVOpnWVaVSmWcWmFf9Vu1ftMnq9Xvsg6UGKOkAdwYmHxf3wXlpxd+S8d9n/z7jJXrQq8B5bcQyPfn90562It6qNGDvCz3ytKxauUM6YPMPgrzt37dzE10e+bhCHUy6mwM/fD4d2H1IunrLY3MbB1lBZPj/kGtGxRnvsc+7fg8YOenlh3ELe1QtXDeNXrVEV8ybPU/0Y+6OpMZutE/j4fSTw+vgGoPCJABFwfwIk8Lp/jmiFRIAIEAEiQAQ8kUAUgNcA9ASg98QAPGzNzqjQtAdBaR5dt2edvngvs85glfWsYdVMAOxoOquO3O0gGMUVSov7XP5lFzROfusGLRO3K/atKA4oEyCp+EpFoV6j5ymSFKlavXbSg40P7K2KddT6bU3DKwAOAGgP4LytDzn7vpdGvyQfuszMoiFDiZSYFHw2+DOcvXxWN3zMcAuBd/nC5cqZkw0NznLMBV7jOuO/i1cu/nJxcSw0rL1kCl4Uv+jLZq2aGcTd+k3qG6aRLpLi2ynfvgXge2fz8aLxSeD1omRSKESACHgnARJ4vTOvFBURIAJEgAgQgdImwP6N8Tv33zMDxNJelffOX9oCLyNbWkfXvTerjomMWWdMAHADAGssxf6cB4BVObr+qthO7BdURuJfuY0QOi1Po7iUqs/TTMKDg/YJrC0CxwULBdMF4rLVoNPzVGezU3N46kn4IafQcaqHV5c3WdDEZNugydQgeW6y7O7muzZ5vroemGlG9rKMifLMquFiKa7DYmrWZI3vz48VhYka+vv585AOTI+YjibCJnj73bf1C1YuMH3eZP63sybPkq2LWWdgPWj8IPmsNbNMucjMyMSSqUtk22O3FycXz71kerHZi8r23dp/21LcEjqtDvdS72HUhFHYs3UP/vfl/94EEO8uHD1gHSTwekCSaIlEgAj4NgESeH07/xQ9ESACRIAIEAFnEmCN11ilWTgAo4WAM+fz5bHdQeAtraPrvpz3omI3il6fARACWA3gawCfAGB7xuXNung1esgFog9Nop5OnQ311bUy3e0Dtop6hmZ+wa+XfbPyPGFtIwBdlgaK7+7Jsrdn5B9nIAA1gL0ARE2XNk2sNriahWfsjVU3lKnzUo22AK6uzC0qh8av9+MaWbL4Ltv6kBPus8ZH9O23354aPHiwoEmTJqYpp8+Yrrp45WJ67369K2u1Wl5iQmJKEIIioqOjDf66rMmaIFAg6RzWWajT6HjnTpxL4fvxIzZHb2ZfL04eVgHIBfAxG7/7G93vT183vYpxQdmKbOxYugNZ97LIosH+jUECr/3M6AkiQASIgEsJkMDrUtw0GREgAkSACBABnyPAOr7/AICJEg99LnrXBewOAq8x2uIIM64j5VszGQXe/wCoCSCWq9xlAhh76XLSxThEAc0/SeRX72YhsKrTdig1yfG2+q6yCuQKlebVeivk9fIW42StfaBULL5nGKd+//ofBIQGLBK+KgzS6/S4nXBblfMgZ6bgdcHM/ALv9VXXldc2XfuoYtuKH5UVlxVCC96TpCepucidlLOx8IpgF/IbAmALJ3wmu3Dep1P1EohDgoIkQS+XEVqrmJ44caI8Li7OJNyzat3IyEiZVCplP/uL+plg/nWDgM/5DPvbaCnSFMA4AIHc/SoAyVNipkT2GtWL/Z3p2vLdFiTsTYg6d/gcnSyxbxORwGsfL7qbCBABIuByAiTwuhw5TUgEiAARIAJEwOcIkB+v81PuTgKv86OlGewhwISs8ZxFA3vhwoQaVuVYGhYNVgXevLQdSm1yvC2+q0bB+kLFObXOhPYvH2AOghN4DeM0HdlU1XNJT5O4p1KocPTro6qHqofJ5hYNaoUaKfNSZHmaPL868+s8s27I0uDWvFuyR5sf2VpZbE9OinPvCADrATQGcK04A5TkmZBB5eSVZtd+Vnmdr2I6PDxcLBAIJH369BGyat3jx4+n6PV6U7WuHXMzAZ9VXBsbpRVmKWIUhtn+Zr9njBdrJjh2atzU114b8ZrFS4Cti7cqV09bbctes2PJPnErCbw+kWYKkggQAU8mQAKvJ2eP1k4EiAARIAJEwDMIkB+v8/NEAq/zGXvqDMw6Y5lZkzXWaSoJwL7SCMivRg95UD6Lhrwra2X6OzZZNJh8VoP7lL1T+RthNWMMukwNMhbfk+U8tWgYGLYybGfjoUwLfXYlSZJwbNmxudV6VhtkbLKWdTorJetK1tzKYyrHVxxU0UIMvLv6rvL2f2/bWlnsbJxMxIwB0IAT6509n/n4okrzaiUWUjHNGvgZmtjZUK1b2LqtNUp7zlKEickhISGSsLAwoUaj4R84cODJ4cOHo4OCgvgvtX1pTK/Xe1VTq9QBxxKO+Q3+YnBAhVoVDHNmZWRhTdQa2e643e4i2rsyhyWdy1cF3qKqz0vKlZ4nAkSACDiMAAm8DkNJAxEBIkAEiAARIAKFEKgK4CyA4Zz3J8FyLAGjxzGr0KSLCOQnwF4AVATwKedFW3qEKrYT84LKSPhckzVt5uUUXZ5fBO7vMfiy2nA9bebXS3BQIAiSBHcIbQSdHiq58mIOPy8Cm3PYONYF3hVJOPb1MWNzLXPhRlRnSZ3E5wTeVXeVt7+57S7VnhEAogHUAXDLBk6OvMWqwJsXnamq+6jmjRZhLarotDre1RNXU+GPSYelh+1rmPdspc81SrNmKWJuB3Hx4kXEx69F0yaNdUcTjvMWS5aYPt8qFAp88Z8vVEKxUKnVaHkXTlxI4fF5ETujd9q61xzJ0NPH8jWBtzhWIZ6eY1o/ESACHk6ABF4PTyAtnwgQASJABIiABxF4H0BHAG970Jo9Zakk8HpKply/TiZULDGr4G0IgAlcu12/FIsZi1sZl7+ZX2cAMq661TRB05FNc3su6Rlk/AuDRcPso6oLGy8IrMVdcXhFuYVFg0KDW/+9JXu0xW0sGv7F5ZE1lrvr6tw9Z9GQqUH1lWVU761818Q4R5GDbTO2yY7EHylJhexTAf9pM0B25bcUGbhx48Yto0ePDmZfjJo2FXO+no0LFy7g9AUZ3gh/wwLN4oWLlVMjp07kXjCyCmO6ikfA1wRee6xCikfUO54q7s9x74ieoiACbkaABF43SwgthwgQASJABIiAFxNoBWArANYQhy7HEiCLBsfy9KbRmFAxgTvWLwZQmKepJ8VdqLBgaLIWErBY2EMYwJqs3Uu8p9TxdRHyGPlma0EK+grEwaHBEmOTteyk7BQlXxmRE2+oCDZebM56AK5ydgSu5PUJgAUAagB44MqJDXP1EogNFdNdnjZZy/kz89bYUSPqdRze0UIw3798v3Lb9G0lsbXIL+AbLEWGhg/NDhQESho3a1y3ad2mZceMHmMQdeXnzyI8fHjBAu+CxcqpX0x1lypsl6fNgRP6ksBrk1WIA9l64lBU4eyJWaM1ez0BEni9PsUUIBEgAkSACBABtyHgx1URMoEi021W5R0LIYHXO/Lo6CiMQsVnAIQAVnOVkUwsZHvmhKMndOJ4tleKvSoQhwSHSII6lROqZNmBmrTcO3m1tCOwI8cW64Dn5qk/oL7Yj++34cUeL1aDHtpbx27dv3Xi1u7M1MxdLqyE/gLANwAqAchwIueihjby8Y9YE5HYYXgHC9/i/cv2K7fN2OYIQdUiD6PfHC1fHrPc0ORt/oz5+O/c/xpE3fPnTmPkCNZ/Dvjsiy8wd/480/ozMjIw7Ytpsjhp3Egzj+Ci4qOvWyfgiwLvNq55H/u3C2v69zEAdlrmJG0Sw4tCW5shEi4iQARcRIAEXheBpmmIABEgAkSACBABA4EDABa5UBTxFewk8PpKpu2L0yjw/gdATQCxHihU2F0pJuhXSV45qp5BDGSXLksDxfJ0Wc4vD4tlHdB0ZFN5zyU9TeMxu4dDXx66f/mnyys4nvZlpXh3TwfwFYByrF9Y8YZw7FOdx3SWT1wx0cQlOyMbP834SXZkXYksGgZywtFes4Zt/qvXr04cNmqYQUy+cukKdmzcAVFTEf784zd8/vln2LA2FjVrVMa5KzfQrnMn8OCXdfzY8Tu5ebm8rj26GjyCE48lpkKHSWula20R+h0Ly/NH8yWBl2WrKKsQz89o8SOgCufis6MniYBTCZDA61S8NDgRIAJEgAgQASKQjwCr+tABmEFkHEqABF6H4rRrMNsrS+0atsCb7Z2PCRXjOYsG1oQvv6epY1blvFHsrRQTVZhVLym0dyWTNyxbWuaGO3lZK26+UoyqZVEvSa+TTd5oYvB8NV5JkiTlsa+OsaZnzPLBFZXQzJM2CkAogBzn4bZ95NZDW4uDBcESUQ+RkAmoKYkpKQhExKHoQ3Y3MXtlyCsfCEIEi9r0ahOk0+pw6dhFdK5XVymsUF79897Dt/uOGlt32OjhFnYQ/37r33kvN6ygP5d8P2jN4me/UhJOnsN/F8fcEFStnrU0ZqlJgGZN12Z/MVu2IWZDsYR+28l45Z2+JvBatQoBsM8rs2tfUDY1Q7RvSLqbCBABRxAggdcRFGkMIkAEiAARIAJEwFYC/QGw4+Fhtj5A99lEgARemzA58Ka+fHGIQCARdA0WQqvn5Z7OTc3xV03CRrWzqgPtrmTlomVCxTKzJmsGT1MPESqKUykmqjCj3pnQvpUCzLOdue6OOmvlzZeLOF5tTTy3LvCuSFIe+/rYSgCbXHRkmwlsUwAwkVPlwJ3siKHsfenw3Jy9x/ZWfbrq00DjF7IV2Vg3cy12zImEQpGFf82LVy2LkZhEe2a/8FHER1e7iSrVrteohSB8SF+LMf8zfaG+YafOecPGDLMQ+lcsXKH8avJXJfEIdgQvTxzD1wReY45KvLc9Mdk2rJkqnG2ARLcQAVcTIIHX1cRpPiJABIgAESACvk2AHS++A6AMV8nr2zTsj76gD5sk8NrPskRPhAwtI6/832pmNgBaZPzvoSz7hyfOqg60t5LVPD62P1gF6qhSaA5WEs6FVYrdBnDWSjyi4LCK+yrNrl/bODGzaMhYdOO2ct+jIQVU2xYqnluzaPjry7/uX/npiistGpigMhUAE641JYHqhs8OnBI7ZWf3Ed0tlrZt8Ta8HFoZb43uj+nzv1ddvKlIF7USMR9kXvqN9CtBCIpIv3ryhwljwhvkF3gnz1qMOu3a64aPHc78U00XJ/A6wiPYDTE6dUm+KvA6FaoHD04Vzp6VPHpR4Vn5KvZqSeAtNjp6kAgQASJABIgAESgmgX8ADAdwvpjP+9xjVQdUFQuCBZJq3aoJ9Ro97+Gph6l5/nmTbq+9bawWNQq873hZMyF3/VAiqrywWmJI/zIWDaYyYxRKxfyHzqgONAqdFwD8C8BdO5ulefILgPyVYj8BqMxVJfsDaAiAWQLs5n4wiFCHP0wgKhce3K5sI50OUF/KvphzMuMArmu2FlBtW6h4/lyTteO37t1KuLUrMzXzVxdWQhstGrzx81uBAu8r5aphwoi+mPHtGlVK6vUbfXu0q6bV6nhHky4m6/z1kxR3HwYLytX4PT56nqn6NyMjE4vX/IBrDzL0/1s538RLkaHA7Mlk0VDMX6Ak8BYTnJc/5q6/o70cu83hFffkj80T0I3uRcAb/4HgXoRpNUSACBABIkAEiEB+At8DYILTakJjGwHhCKG83aJ2oszLmeD58xBUJQjyOXJZ2qa0p9WiZULP82u/UD9I1CRPr9fx1Ndvpar1uklIOu8suwDbFl7suwaIgVAJ0EMIaHhAYiqASYDbNEcaWHlBtS0hA8pY+LJmxmQoFfMfOaM6kHVvZ/6xW7iXI1UALATQyMau7p4s8OavFHsPQDqACQDYZxkmzubla3ZmFIW3AagHYDCAmwU0RLPHBoLdy8a7WgqV0KzBGmu05pWf33qP75376cpPTXYKWRlZWD97HX7+OhIZiix8FvWdKnbRx6avKzKz8fnXsTLp5t9adurQYlzbVq3je4jb8rRaHVJv3MX4iRGIXhOnuphyNb1Xv16VDU3WEhJT+OBHxETH2O0RXOwfZd7zIAm83pNLisR3CJTk5I/vUPKiSL3yHwhelB8KhQgQASJABIiANxJgwq4MwFJvDM7hMVWrPK7JB1XXPr6f4YfGgF4H+KfzEOoXqkpecJWJiSf4zRrllB05xCQ26nJzofztT1le0nln2QU4PEzLAUfKgeUm+wNAwbQ5GbCutOMxVcOEDAj9rvKC6s9sADK1yPj2oSx7m1MsGtiHNJbr/ZygafzzgQJEy/z58WSB1xiLUVxl+/xHALO4anVW2cp8vVmMxmZnQ2vUrTG4ZYeWPTqHda6q1Wr9zh4/mx4QEDByh3RH/pcentIwaDbXZI1VLXvdZWiyFiz4rk1Ym0DWZO2fhH/0nerUyRVWKKf+dd+RW0P6dKg3Zkh3iyZrC6J/Uq7Z8udHXTq+9FGZcpWa/+uDD/z8/f3RpEljMI/eyClRMmlMHPuZQVWGJd8xJPCWnCGNQARcScCel5euXBfN5UQCJPA6ES4NTQSIABEgAkSACFglcJgTZ5g4RVcRBPwbN7harmNGgzJR5U136rK0yF6SpctY/6gTgJyQof3OB7VubuE1qTxyQpm7/y9n2AU4O2ciYFUi8IaF/QEgUQIzSzueZ9UwffniYARuC+4WWg5+epXqTG5KdqAqAvFqR1cHGj+kaQF8CuAWgO0AxgH4jbMqKCon3iDwshgLEmOZ+MSEWyb8Gq4+I/rc+GrtVyYBPkuRhUWRi67tXrebVeDmvzyhYdBMroKXX1SyPfzrAwGoAew1E2b9Ny2PTBw1uJvFz4T5K7epfv793IPD+7fUung5BRt+2ItWrVsjO0epTUw8dU7P40dER0c7+vvRw/EWe/kk8BYbHT1IBEqFgKe8vCwVON46KQm83ppZiosIEAEiQASIgPsSyAJYLSpYkyS6CicgEvTqfiqo9XlBcK8QBNQz2UwiU5qhVyx41BnAE+sCb4Iyd/8hZ9gFODtnBQi8K5TArNKMp6BqmG84cfEHJ4HJ/yGtGYB4AE1stGdgy3Jngdfe6kpzMZZVVH/GWTYwb96XAcgBHJ4dM/tM3zF9WUMy07Vu4TrN8qjlXa00WvOEhkEzOIHXIiYn7Tm3GjZ8aF9xKF97IG7RRyaLhgzFE8xcvFXXoV17XtrNu7wJY4ZBWLsmLly6irj121QLlkoNpxvcKhDPXgwJvJ6dP1q9bxLwhJeXvpkZJ0VNAq+TwNKwRIAIEAEiQASIgFUCNTnvyrLEp2gCoW1Dx4W+WDW+ao8yPPjpobiWCf1AP/jV8IdizWN15sLHTNA6GSBqlF1mxBBTdZtOmYuc/X/K1B5r0TBaDiw1s2jI4Cwa1hdl0WCvWFh0Ep7dUZrVMHNRKbR6YIMXOgY1rS3UqbUC9dVbGXkCDMDhZFt8lt1P4H1RJOYHBksCajcV6vQ6nvZeSqomD5OQnFBUPOZi7BgA5QAc47xpmfhdnXnyzo6ZLc4v8MYvilevmLaCNSJcW0Dinbl/Ctprts7J/HfZf8/e8tize93/Xla5+wKAv/L7G08cM0z+xSdviTZs2ILWzWrj2o27OHfpGv47MxK1a9eEQpGFxas2YuZUVuAOLFgqVUZGfVuaL4Pcn7b9KySB135m9AQRKG0CnvDysrQZedX8JPB6VTopGCJABIgAESACbk+gF2fPIHb7lbrBAmuG15S3XNjSJHSqM9X4Z81lYKw/Hv83T5cnr3dOo/WbhLunv+fXrtkosGlDvh48P83tBzqNUnNVn4exuJRUlGDmBpHmX0L+JmunUgC/CKCA5kj8XmIEBUn8BF2Eeuh4+txzqcjjTYL6B0fHXlrVMEMD2tRbVX5iz6pGUjqlCtk/n5Cpjv1TlOjNHnE7gZffqIM85NVRpr2tUymhStgpU/9zwpZ4WExMEGR2C8zL+1CFahVqteraqkynPp0qaNVav4vHL/rPks4yfdZhTbsW/GfB7b0b9w5iL0VKe9NXHVBVLAgWSKp1qybUa/S8h6cepub55026vfZ2QXs2ihN4TVWspR2DI+YfMmzIB0FB/O+gzgtq31qESpXKI+Hk+TSdH4ZJpRsZC9GmmO8SR4UPCLl48RJiYuPQoXlt5KrUuJx2H++/8zaEwlpYHL0eL3fuhMYN6yEy6huZNP4HW/eRI8LwhTFI4PWFLFOM3krA1heJ3hq/z8RFAq/PpJoCJQJEgAgQASLgFgQ+BNAcwPtusRr3XoSo1bJWiS8MfsHCdzJlVQquJ+SAX3sckFcRqsSfZZorxzL9G4jaB3cOC4QfD/4Vq4IJZrmHdl1TXzxtzXPUvSN/tjrbPpSEDpLzq8x6JhbqsqB7tFiG7O2OFnlKqxpGVGZCj0RBuwYWeyH7j3NK5c8n8vsSW2NWHIHXNvbF20kiwWvjEgMbtLGIJ/fcQWVewq+2+iwbK6ovMuFTPEg8eNamWaYmXJdPXcbOlTv1XXp3UWi1Wl7iH4m5546f234z5eYHxVuyY58SjhDK2y1qZ9qzeYo8yOfIZWmb0gras1MBMJsGi0Zjjl2V60cbNXaYKpSnDezzakdotVokX7+DoYP64zvJ9zLp2q2GBmlGgTcqajrmfDzAtEhFVjYWr/0TM6dPwcIV3+sVT9Q5Dx48vKwPCIiIjo4n713HppMEXsfypNGIQHEIOPP3cnHWQ8+4GQESeN0sIbQcIkAEiAARIAJeToAJuyMAvOblcToiPKsCb/LKNNyU9Qe/youGOVTn/1Dmnfz5RnCvYY0CRW0t/m2Xe/KQRnV0nzXPUUesz13GEPlVmZvoF/q6hViozYxX6h8vtlUstDcWV3/Isirw5vx+Tpmz84TxKDrzo20D4AwAfwANATCRa7edFbyFjWMvp4LuFwl6jD0Z2LBtsPkNqrMHlaoTv9pztJ5VVLcFUH6ydHL7sNFhFv60mxZu0sXMiNkCIJETRpMA7HNUECUYR9R+efvE2kNqW+zZyysvKy/MvVDQnv2SE3gtmJVgDe7w6MB3Jg7fufp//3km2jK7Bek2BIeWU0+eMZ+d9DgxcewweeTHk0TyE3sR/noHi3UvjtuHlm3F2PDjnitxG3ewqu5/3CEwL1wDCbxemFQKyWMIuOL3ssfAoIUWTIAEXtodRIAIEAEiQASIgCsJMH/MWwDYUfNHrpzYE+d6zqJBoca1xWkIUtfFnewmyNNXgPq6TJl3cuf94LDhtQObtfHTPrwHYxVv7slDatXRfYV5jnoilvxrtirwahTxSmQstkcsdGsWQR0bycuO7f6sSlmpwpOfT8jynlk0zAGgZmbFnB8t+3Me92d7KngLG8cRjAwfVPkN2rwZ8tq42sYBDRXnJ3bKNJdstmhgj7KKaqYO1vli9Rc1e4/t7We+wM2LNudJp0sZj21uJvxZF3ijLysvzLlQ0J71RoH33xuiv1o+5o0wS9F21RZcvf5AvWLNeoPHOGuylpOTFzuun6jhqAGdLT6/LpDuxuEzNy+/UOeFUdHRm6lq1xHfodbHIIHXeWxpZCJQFAFn/14uan5Xv9Quaj309QIIkMBLW4MIEAEiQASIABFwNYE/AbCqupWuntjT5qs4oKJYIBBIqrxcRcQP5Ptrb2jRaXQnhIaGYs+047h2ozk09y7natPPXudVq1vXn98gEH7NAL0OeiRDq7/2AKmJr7uD56hT2ee3aNBmQvd4iTMsGpwaBje49Q9S1ctFBbxQ6UNB8zqhOq2Op756S5F359E8pD9ezo6xc//9yHlcawF8DeATrnp3MQA9AFbNXdhV1DgnHADg6QfVF0W/syZr/JqNGun1emgfXL+oUSMCV4/ZI9IZ19um3WvtJn/7y7f+aRfT4OfvhwrVKmDZp8se/bH1igu08wAAIABJREFUj8oOWLPDh7Bm0SCbI5Nd33S9IIuGyQBmArCo+nX4wko2oL0igGidZJZ83PA+FrMuWrUZfxw+m7xr35+sCt10jX+j65X4+R+Y/i5DkY3P5q2/Evfj341Ltmx62gYCJPDaAIluIQJOIOCK38sFLZsqh52QUGcOSQKvM+nS2ESACBABIkAEiIA1Av8CMJxsGmzeHKLuM7qfaty3saByw2da1dHliThxtAP8ylWHKnF9ji4zJCiw3mx2NN9w6TRPoLm59JH+8QG3FLhsjt6WG1mTtUCBxC+4s7HJWgry+BFQe1BF34utxfyAQIl/raZC6LT+2rsp6RodfzySDxubbhkreH5g6QUw3qxC1/gBkFWqsmZcrJKVVa5+DOAI14jMHoG3oHFK2pzM2gdVNtc4ADvYcXxb0m28p16HeuNq1qk5t13vdpXVeergyycv+1VvVR3+An+kHEvR37p465fUk6lsTKNVhT3DO/Xe55qsnX6Yog5QR9yKuVWQwM0EXubBG+rUhRU+uFUBVzRUJA4RhEia9mgq1Gl0vNQTqak6vm5SgjShyCaHb47qf+v7pVEvGKc9fkqGhSs3a6rUrNUxv49ueN92YkFwsKRPt1ZCrUbLO376aoqeHxgRHb/HnpcCpYjPo6cmgdej00eL92ACRf1+L+nv5cLQlHblsAenrXSWTgJv6XCnWYkAESACRIAI+DIBsmmwL/uigdEDE5u/0dyicu/oskScSOgIfqW6yD21RQ9VB71/pT4WR9Q1dzflaW+vecVe4cy+5bnV3fZWELrN4vkNOsqDu419ZsHALAuO/3hXm3KSmY6WLaJCl4mYzI82l6vcZXExQYb9mQm99lg0FDZOSXk59INqj7E95B9Gf2hilq3IxvYV29Hjix5QKpTYPmO77Fj8sZ1mQnhJ1++M523ds84UeAtdQ9ehXcWhwaGSjr06GoRVeYI8VcvTTtol3WUQcDuM7iAfs2KMKQ+M/Y6oHVdObDhRpCdu+IBXxYKQYEnr5g0bX712K7Bzu5Z68HjZRxPPJev42klS6Q5rIrGtzJyRL18dkwReX8186cRN3+OW3J35e7mgDJdm5XDp7DovmJUEXi9IIoVABIgAESACRMADCZBNgx1Jaz6i+ZWByweajiYzAWXfrHNI144yjFKQwKu+u0Wpu73Ka3xo7UDmabeKBN0mJAY0aGch4nMN9NYBWMIJvIVV1jI/2nZmTdbqAzA2FbNH4C1sHEdwddQHVdEnsZ8kdgvvZsFs54qdqNy+Muq2q4v9S/Zrds7ayWwpmJcrY2BXhbAdwbpCjPiCq+AtY8e6Cr1VNEAk9g/1lzTo0UCo1+h56YnpqXroJyWtTVICYDYfhoZlfcf2lU9ZPcUk4D5RPEH0tGjZr3G/MjsJ0fg14xPbDmtrkYeDkoP68lnlsx/deXQj/Vr6tLN/nd1ubTHhA7qKQ0LKSgKDglqs/m666bOpQpGFz2ctkUnX7SjIssIVzB2F2hvGIYHXG7Lo/jGQJYD1HDn797K1WR36Qtb9t553rJAEXu/II0VBBIgAESACRMDTCJBNgx0Ze6HtC+Mqt6ocX7drXZ7miQ7XT6txO6M5VJqKgKAschM35ugzgxFYb7ZJZNFpsqC5tUqmf7S7IIHEjhXQrSUkUJQYJRJ0G38qoEF7gfk8qnMHVHmnfmEVqHEAxIVU6BofY/PUA3A1X1MxewRe87FMIl8J4zd/3FEfVEUfx3x8qvuI7hbMdi7fiSodq6BO2zrYv3i/ZufsnV0472FmVeHoo6yuFCMiOQ9ehwm8rUe2lg9aPsgk3OYqcrF3xl6Vf2d/pV6r5z0+9Tj10dlH8z797NPve47oaSHgblmyRbly6spXATyxJvAeWnkIfV7pg9oNayN2Tqw2V5V7XsPTTPpN+pt5Ra5ofHjvn6f837iG8qu3ED64l8U2W7BivTJy5mI2h0mYZzYNIcHBkjDOpuFI0uVUHQ+TpBsPFmkH4cA97ItDkcDri1l3fcxkCVA486L+LeHojDnqhayj10XjFUCABF7aGkSACBABIkAEiEBpECCbBjup1wyvKa/3Xj3RrT+e4NY+LfzrCQGdDuprd5TqlJvpyNTm8sq3h3/ZDkI9tDxd9sUUvRIRyNlJ/pR2snbg7eYCYB0AtQAcALA7/xz+9dulhnSfUNf49zpm0XDipxTt1RPs3l0Aggus0K3aWswXlJX4VW0phF7L0zy6kqrLwyTcNolexRF4HYjB6lAFfVC1+QNsj3E9cj9c+WGQcfTsjGxslzy1aMjJyMH2qduTj286zjyLjVYVjo7JlWKEowVe0dBVQxNbvNHC0vol+ihyX8pFhZcqQJ2pxtnPzl59d9S7NZ8TeBdvUa6cttJwOqDDmA7yMcvNLBoylEhYk4BPoz418P5h+Q+o3bw2Dm07JNsTt6dleHi4OEgQJBGJRHXrVlCVbS1qAOsC7zpl5MwlFicQJg4Xy+O+fd8kSiuysvH5fzfJpFv+pBdZjt7dluORwOtcvjR60c1CnXUCg9gXTMBRL2SJsYsIkMDrItA0DREgAkSACBABIvAcAWbTsBHAamJTNIGKAyqKBQKBJPNhheZBPZ957aqv34by4PFczZU0dhz/nQIqOIuegO5wBgEmADJrDVZRexbAaADlASx8TuR9sbXYn8fbxq/TMpCJtNq711I0SuUnuHG6B+eja1zfcwKon1AsD2777jP/3rxsqOVbZJrrJtHLHQXe/LztrYYVTfx2YtLD9IdBDV5qYBjrYsJFVG1VFQGCAFw7eU0v+00muZ9y/6aZVYUjc+xqf0LXCbxtclGhdQUDq+ToZKUwRXh7mnQas/wwXFkZWYiOipbtittlEFWNTdaadG9Sh6fnlc29nct7Y9wbqFmrpuH+rcu3okmXJjj/93mldJr01fFvjo+LjYsVXbhwAf8c24nwgd0R9U0s5kT9nyk/GRlZiGQWDestLBpEmxb/K3HUwJctROkFa3YpI7/ZZFHp68hE01gGAiTw0kZwNgGyBHA24eKPb/OL1+JPQU86ggAJvI6gSGMQASJABIgAESACxSGwD8BPAFYV52EffUYUEv76SUHrJsF56ZlQ/X0bvIAm0OflQXP/ql7/+NUn0JTTAYmpACYBa+nYcultFOOH1Zc4i4A/ADDBl+17lp/3rCytKQBW9igHcBcAE9XiATCRsqBLFNjug8SA2l0sRK+8K7uV6gubjaKXJwi87OdAHoAPAbDPKIwV+zNrEmftEn0U81GiOFwcsvqj1Rjw4QDUbFQT6ZfSkZudi33SfVf+2vBXkU2+SrA9XC1GOFrgRevRreWDlj6zaFBmKPHXqr9Q7eNqJixM4NXs0nxUX1T/I2OTtQsnLqTo+fqIndHPnQ4Qvdz/5Z3zts57qrhzYjCr4H35jZexf/1+1bYl2yas27AubtToUYb9OjPy/zA3ciwuXknDhp9+R6vmjZGtVGoTky6c0wchIjp6m/kJhMIEXkd6jZOY8fw3Bgm8JfhhQY/aTIAsAWxGRTcSgecJkMBLu4IIEAEiQASIABEoDQLMouEOAKYk3C+NBXjonEzgTRS0bhKSufEfBNR4B7rsGwD8gMAKUF/aC919VgVXleliMmAdHVsuvUQzkag3J84y4fY1AEzkzQTA7Bo2F9L0yx6BybrAe3mXUn1xi1H0Yv6z7GINx9zqYtWfAf4BsY16NKoJHjRX/ryiTD+ZvuNhysMPAHxSWHO07mO7y/+98t+im//cxKEth1CnRR2oclTaq6eunuMH8CP2RO9xtj2JK8WIzwHMAuAwD978TdZST6QG1fi/GoKAFwIMeyRPkYdLcy7Jbmy+Yfw5UuS+7Dq0qzg0OFTS9tW2ooDAAP9UeSoCtYFo276tITcnj528LO4grv/uu+8arDUuXTiHTXGr0bReNei0mqxd+4+mJ9+6PS0p6bLVpmwTh78ij/v2PVO1eoYiG5HfbpRJt/xV4p91r4a/Kg4JDJF06tVJqNVqeecSzqVCj0k7pDvoRRlV8LrVz00vXoyrLQGK/JnmxawpNC8kQAKvFyaVQiICRIAIEAEi4AEE3gcQDqCnB6zVrZYY2EYkD36lnSj7dz/48W/CX1jJ4MWruZMNbVZZ6B+Xh14VBGSHqKD7HxP4yLeu9DLIqlKZJQOzZojiBF/mwZsBwGFNv/hCsTwon0WDSr5ZprtuEr3ctoK3zeg28vDl4SbBTqlQYucXO++d/fEsewn0cWGc2g1tJw4VhEpa92wt1Gl1vJO7T956cOPBtOSkZKvioBO2gSvFCIcLvGY8DCJH1QFVqwYKAiVVu1UVGpqsJT1O0QRqIm7F3LJbKK8tqj2uZp2a0xvVadTw22Xf+hnnUigUmPvFXNVa6VqTd3JGRgaGDxt+/a+Df7Gq9r2F5Yk1WRMEB0v6cE3Wjp++mqLnB0ZEx5dczO8/rr98xpoZpr2YpcjCsqnLZD/H/lxi8dgJe8/VQ1IFr6uJ+/Z8zhZe7bUE8u1sUPQeQ4AEXo9JFS2UCBABIkAEiIBXEWgHgIkwzF802asic3YwovpivlYXi4AXGpXp/6zrvC43F8o/DkOf8xYQUAvam9/r9Vln3wQur3P2kmj8AgkwAZAJc6zMmu13ZrnQhrNgKMh6wH6cVVuL/QRlJXyuyZru0dUUjdovArcOGIU5dxV4RSNXj0xsPay1hb3E3yv+Vu6ZsWcrZ2VRoEUDgO7cPdeZQAngH/vhOeQJZ4sRbJEOt2goJHJHxSNatm7ZyaGjhrIGgaZr5cKVqoQ/EtInTJhQOe1OGv9A0gH/hq821Oh1et3VhKup/v7+kw5KTQ0CC1qmo9ZoHF/09fdfJ/Ye2dtiL25YvEG59Mul5O9LFbwO+UFBg7gNAVc2yHSboGkh3k+ABF7vzzFFSASIABEgAkTAXQn0A7AMQCcAD9x1kW66LlHIgKHnA5u3MFXGsXXmHj8GzY3h8AsRQXNvM3T3/rkN/P600xFdpUWAibx98/nqsoZ4zIvX0VdBopdHCbyHlh7K2zt7rxTATiucholeEkXUa16vV+denfkarYYnPyZXB/AD3t60atN6RwN1o/GcWcHrrDBFy9ctTxwyaoiFaBq9MFo5Z8ocdrogp8vILj9HrIpgjQgNV44iBz9O/1F2KP6Qq6tmrQq86xevVy77cpkj/X2dxdrZ41IFr7MJ0/iuIuDqBpmuiovmIQKGBgZ0EQEiQASIABEgAkSgtAi8CeAjAGIAytJahAfOywTeU4HNWwjM1557PAHqlJfhJ2gIrSIBuntPAMQt5hp3eWCYXrVkR1cc2gPHXQVePGfRkKHErum7riRtTGpcQIBzBowbMGX6mun+xq+zo/Qrpq5QbY/dbvH9YA8gD7jXlRW8DsMx4s0R8kXSRSbbA0WGAnOmzJFtitnEBFzRO9J3EjsN72QhAO9dtlf54/QfXV412298P/nM1TOfWTRkZGHZNLJo4DYDCbwO+66ggUqZgKsbZJZyuDS9LxEggdeXsk2xEgEiQASIABFwTwLsCHZ7AIO4Y9buuUo3W1VAi9by0P6DDGKE9sF95N15DPWZe/Av3x7Qa6F5dBn6hw310Cxm/95jNg0T3CwEWo7rCLitwFu7Q+1xletWnt64V+NqzPf1euL1FP8g/4hj0ces+b6y/T5hzvdzJoeNDDPRS72Yil3rdmHdd+veAvC967C6dCYm8LIma6EunbWEkw0IHyAODgqWdOvdTajRaHinE06nBPACImKiY1h+rQu8S/cqf5zxo7Fq1mUvRliTteDAYEnnXp0NTdZkJ2QpPD9exLbobXZ7EJcQmzs+TgKvO2aF1lRcAq5skFncNdJzRMBuAiTw2o2MHiACRIAIEAEiQAScQMAoykx0wtjeOWRjkZiXF/w9L7tmPfDa++n9TkAgijDFqlNnQ/3PBpXu3t5vAcxgDesBsMYiF7wTCEVVCAF3FHjzN7l5mbOxWF1IHBYC75WLV7B5w2ZUaF4BqhwVrh65mhYYGjgsQZpwygt3g0cKvGZ5sCrUdh3TVf6W5C1T1Wx2Rja2zdgmq6ys/EGwIFjyWu/XhFqNlnfi2IlUno43SSqVuiK3LhOVPWifksDrQcmipRZJwJUNMotcDN1ABBxFgAReR5GkcYgAESACRIAIEIGSEGDHrVn39CNclVpJxvKdZ0MHyflVZon0eSnwq3gcfmWFAPzgF1rLwEB9bbtek5I0F2j8JvCKENDpgbMywO8tYK0rhBLfyYV7R+qOAm9xm9zMHThu4OSoNVH+s6NmQzyVubs8vZQKJfbM3CM7ue6kq/1bXZF9JvCy0w4WdgaumNiZc7Qe2locIgiRNH+tuVCn1fGSTySnBAQGRFRTVlsfHRv9zNpBoUBUZJRsbcxab8ytMxE7amwSeB1FksZxJwL0MsedskFrKTEBEnhLjJAGIAJEgAgQASJABBxEgB09PgRgKYC1DhrTm4cR+VWZe9Iv9PVgreYP8MttB7+OENDrobn3BH5l+kFz8xS0KdfVwKaAZyAUrKD3KrCxkTfDodgsCBQm8JbGB9ySNLkZKnpJ9E6VWlXCag2uxW85zFLv+3vF38o9M/a43L/VBfvtC+7ll1cJvGbczPehKGZ9TGL46HCLWJcuXKqM+iLKG3Prgu1T4ilI4C0xQhqACBABIuBcAiTwOpcvjU4EiAARIAJEgAjYR6AKgAQAHwLYbd+jPne3SeBFcBTK9OtkAqDLVUJ5JAmauxWhv9ODc2Yw57MEwBxm2/C1z1HzzYCtCbz5LRIaAmBeo674vnNEk5uBI6JH/PhS+EuB5in9e/nfyj0z9xj9W70p20zgZRW8wd4UVAGxWBd4FyxVRk2O8sbcekJKSeD1hCzRGokAEfBpAiTw+nT6KXgiQASIABEgAm5JgAlNfwAYAiDJLVfoLosKHST3LzdBFNT6RwSKmlmsKvfEUeSe6wBk1rYm8OqAOX4AvgIw013CoXU4jYA1gbe4FgmOWqQtTW4GMqcRzr7FfF5DtWeb0W1+Cl8ebjrGr8xQYs8sr7VomMwJvAJHJcCdxxk7cax8ZcxKU24zMjIQNTlKFi+NJ4uG0kkcCbylw51mJQLG0w3MykwL4B9CQgQKIkACL+0NIkAEiAARIAJEwB0JtAWwA8BrAK664wLdYk38XmLwVZtCXq1RO1DUIp/Am4Dc8+GAYm8esNysyjGDabr/ABtPABjPVWz2d4t4aBHOIpBf4C2JRYKj1vgRAPZW4ncA7INrfe6Fzr5eQ3p9ULVs1UW9e/cO0uq0+Pvw36onfk/eOX/z/LXAkEBJvVfrCXU6HS/9aPo9P40fr2HPhlX0Wj3veuL1FP8g/4hj0cdYJbInX0zYrgngT7MP81M4gTfIkwOzde1Dw4eKBQKBpGmzpnX1ej3vxo0bVwIQEBEdHe3pubUVgbvdRwKvu2WE1uPtBIynbNhLPfb7UQUgDUCWC0/bGBmXhpWTt+fXKfGRwOsUrDQoESACRIAIEAEi4AAC/QAsA8C8Bx44YDyvHSKgWesroa+/wSqfDRezaMg5kKDTXK+UjFzZfaBJE6BPEKDXAolpwF9HgWsfAJgKgFVS3gDQhPWp8lpIvh1YQQLvNgBRhs58T4//f8w1OjzpLFyiASKxf6i/pEGPBkK9Rs+7fvz6rUfXHk1LO5y23Tjn6AmjVfHfx5teSigUCnz2+WeqpCdJyQOWDTBVdeYqcvHH7D9k59afG+kNlU3Vm1SPqtm4ZmTL3i2D9Xq97uKhi8rk48mHH6c/XgmgNZcjC0sKZ+WptMftG95XHBwULOnaq2sdrUbLO3PiTDJPx5u0UbqRmkOWTnJI4C0d7jSr7xIwnrJhPRQ0ANj/2YkW9v887veBs+mUppWTs2PzyvFJ4PXKtFJQRIAIEAEiQAS8hsCbAFiln5jEx0Jy2lgkDvAPkPBfbFAPOg1fc/PGXfXddCke3s8E8BKACgBSAZzhxLwwoOlpoPWbwCv1AWUo8LcOeDIA+GOP1+weCsRIwJpFgy0WCQ4n2Hpka/mg5YMsRNr9s/fLzqw7Yzx6P3DthrU7x4weYzH3gvkLsOncprx+3/WzEDiPS44r/5z1p1c03mo3tN29d2LfqWoMPEeRgw2fbcg+9dOp+dwHeybCmzVMtCs9HlWBNWz8MPk3Md+Y9kmWIgvfTPlGtjVmK1k02JV2h91MAq/DUNJARKBIAsZTNhe45prnuZMuHbk/vwyA/V5nJ7GceZW2lZMzY/PKsUng9cq0UlBEgAgQASJABLyKABM12gMYxFXpeVVwDg6GfShgDepYdS67mPDVG8ALCKp3ihdS91P/ih2q6XXqAG3aTT/oV5iJRQoAn+qBX1hXtr8cvC4arnQJWBN4hwJox4n+FhYJTliqyUNw6KqhiS3eaBFiPsdRyVHl7zN/N4q0VgXe+fPnY/P5zep+i/pZCJzHlx9X/vnVn97QeGvgW6ve+rHTiE4WAva+Jfs022dt/wEA81Z5FwDfrvx0qigWhAZJgtpUFkKn4+VdUqQqtXmT8NsDd66EFX0X/13igFEDLPaJdJFU+e2Ub71CzLcrh+5xMwm87pEHWoVvEDAKvBcBTAfA/q8DwIRd9ueuzj5tA8AdrJx8I9sOjJIEXgfCpKGIABEgAkSACBABpxH4nht5otNm8J6BmwIYZybcvce8dnmVw34LrB9pqIjTKdOgvqAHdEzjM7+W6AFWsIF/A2DHwunyDgLWBF5jZCWt7Czs+fzHO18eGj303RbDWlg0Cju64qjy91m/m0Ta0W+Ozo2Pizd5zbIGW/+J/I8qKScpecCSZxYNSoUSB2cfZBYN3lDVaVXg/W3Jb3k/zfqJCbysGp99LzMx3uZL0LOGvOKnzU2VsLpsNRQxV2S5v912Z2aFCbzeIObbnD83upEEXjdKBi3FJwgYT9mw35e5ANgLL/Z/459Z8YMzL6PA63IrJ2cG5e1jk8Dr7Rmm+IgAESACRIAIeA8BZh1w3EW+Y95AzSi8sX/vfepf6+2JfhW7BrIiEL3qDjTJ1a0IvCuUwKzLnN/ncq4a2BtY+HoMhQm8xWVjizffc8c7RUNF7wxbPcxgQ3D/n/vIy85D0rok2Zn1JosGsCZrlctW/q5v776BrMnakaNHlCq+KuJk2sl08yZrNxNvpuj5+oizMWe9ovFWu6Ht7r8T+04VY0KyM7Kx8dON2ad2GCwaWPUW+0DP/JJtvUQVIlskBnevblEJm/VTmvJJ7FW3roQd9uYw+Tdrnlk0ZGZk4psvv5H9EPNDYcJ0SV9W2MrVF+8jgdcXs04xlyYB4ykbdqqD9VhgPRKucy/7kgDsc8HiSsXKyQVxee0UJPB6bWopMCJABIgAESACXkcglOsqzypLY70uOmcFxH9VzBMExer9qzWC5j78QjoDPB502TIgZzKgr8PNzE6Az5YB65mAwioGhwPYAmCUs5ZG47qMwBFuJnas01FXUd58zx3vrDqg6kEBT7AjMDS4UqZGxdM3CYZWrdHlXXxyOVunHIddivy2AQM579m9+RbtlUJe9abVp77Q8IVpLcNaCvTQay8dupR3+cjl65l3MjcCYJ/bvuL+b2sOrQu8264pn8Qlu3UlLGuyFsgPjO3Wp1t1nVanP33idEoALyAiPjr+OTE/fMCr4pCQYEnYq52EWp2WdyTxfKoOmCRdu8OdbShszaG73EcCr7tkgtbhawRMFkel0EzUlVZOvpZXp8RLAq9TsNKgRIAIEAEiQASIgJMIsOq2BK6ydLeT5vCuYat2Tw2sGVA3oAE72R2AvGta6LLfBlSVoLu3TK/P6asANDzgVAqQsBG4wBqysWZsYwEMAcAElbbeBcXnonF0Ba8t3nzPHe8UjhCOaLeonejIjCQEjBWakqB7okHm6lRZzq577mwb4KpNw4Tz+pwPNvPCHs91TGef22ZyTdZYR3WbrucsGp6ooYi9LMv97Y7bsjYXbNPSb/OTzl9Or1ip/LiCBNuJI/vJ45ZNN9lQKBRZ+Hz2Mpl0/S9uG6NNyXOvm0jgda980GqIgCsJeOVLVVcCdNVcJPC6ijTNQwSIABEgAkSACDiKADuqdgDACBd0EHbUmktrHFFAqw6ycmM6mf7Np1OqkP1LGvSKOdBkrFPpHy6bAOAsgH/w1IBXzR0FZ88wzq8BOAmgQ2kFQfOWmICzBN6ivPnMj3eK2i1pd6Z8y/IBZ/+6haBulS2CytqarsxalVZS2wBP/xBamHDeHMAkzn9RZfOO6FRRHBQaJBGYmqxlpiiRF4E9993W1sJOwVa0KXp24qg3elvYUCyQbFBGzlpe0v1kM2YfuJEEXh9IMoVIBIiAZxMggdez80erJwJEgAgQASLgqwQ+5oTHwb4KwMa4B4aO6LtT0JZp4s+unD/PI+/8m9Apzyj1j5Yaj2oXJC5tBjCSE4CbAdDbODfd5j4EHC3wsshs8eYzP95Zp92SdvPKtywfaE3gzdyarnyyKq1YtgGvhr8qDgkMkXTq1Umo1Wp55xLOpUKPSTukHndEv7CmNq0AvA2AWdXkFGNrubv4bTqGbKdga13gXb5BGfnV8mLtp2Kw9YVHSOD1hSxTjESACHg0ARJ4PTp9tHgiQASIABEgAj5LoB3nx1ueaz7ksyCKCFwUOqL3eUHbxhaNmXL+PIfcs6Ogz/pNhic7jMeYCxOXWNdm9gH/Jtfsw/YKQsqMOxBwhsBrjzefQbwTjhD+9NSi4TQCxtY2cdFlqaFYmXpFue8+89xlleR2Xf3H9ZfPWDPDdEQ/S5GFZVOXyX6O/dkTj+gXJJwHAJgGgP3My7QLkBvfHB4eLg4RBEnCeocJtRoN79Dho7c6Nq9R/91xA4LMl72gEMF24uh+8rglzywaMhRZiJy9QiZd75H5d9dssX3JLrYH6SICRIAIEAE3JEACrxsmhZZEBIgAESACRIAI2ESAdQXrwXnE2vQAd1MbAEwM2mDPQ571Kt50AAAgAElEQVR6b+BLzVLKjupZz7h+ZtHwZMdZnSZVeFavRATU28yPahdWldkHAPM9fgDgRQAk8nrOpnCGwGuM3ubK0KoDqooFwQJJSLOyde/IHofyGofqodXnqc5mKpRXMhchVcU6hLNyc7YnbfXYFn39/deJvUdaHtHfsHiDcumXSz3xiH5BwjkTdlnTw0oAHnvO1it8pRPfHC+Pi40x889V4PPPP1et+eZ9k8BblGDLPHsFIcGSPlyTteOJ8hQ9nxcRHWPxs81bkJVWHCTwlhZ5mpcIEAEiYCMBEnhtBEW3EQEiQASIABEgAm5HYAeAPwAstWNlLQD8H4D3AFwFwPxnj9nxfEcArMFRkh3PlO6tovriQEGAJLDRi3Wg1fHyrt1Oz3ucMRXJtxi//NdHAJgNw+8AWFc21uyJxbqPu7ELgEMAsgE0BnCvdIOj2W0k4EyB18YlWNxm3hX8QwB3zHyfo7mmYuzvbbmsCrzrF69XLvtymb1H9G0Wq21ZWAnvsbYWHefDG1vCsd3lcdGm9fGJo0aPsvTPXbhQtX/3T+kTRvSvrNVpeXYItu6UP3dh7Kh1kMDrKJI0DhEgAkTASQRI4HUSWBqWCBABIkAEiAARcDoBKYBEAKtsnKktgB8AVOT+Y48xgbin2fPBXPM21lRMnm/cstzfPeEqgMdy4udFG+cv7dsKEz+aAhgH4Awn7DIhlwnAf1pZNBPJGR8txyGttAOj+Ysk4G4Cr3HBJt/nQGFgbIXWFfpVDasapM3TBilOKq6rBeqxD9Y+OFVUdP3G95PPXD3zmUVDRhYWT1l85de1v9pq+TAMAKvsN+5/e6uIi1piSb9u/N49D0AC4JOSDugmz1sXeBcsUkZOnsLEeeY1zH7O2G3b4SbxedMySOD1pmxSLESACHglARJ4vTKtFBQRIAJEgAgQAZ8gwI5xv8OJjUUF3B7AJgDDAdwFsBoAE3/YVQ1AdQAfcBW9rLK3HIA3AJw1G5gJyUwA7sRZFDBfWvahN6qoyT3g63PyxcGOgzMRaXYBa6/Lid2sypcJ5xc8IEZfXqK7C7zbqg2qdqfF8hbse9FwqTPVuDrnquz25ttF+uiyJmvBgcGSzr06C9VqdcCpv05lXT57eVGyLNlWywe2/9VmVcTsz3mF7H9X7aX8wjOzlWHWFYNctYBizmNzJe3EiW/K42LWmMT5jIwMRE7+UiaVxhSZ92KujR4rHgFqslY8bvSUexOw+WeVe4dBqyMCTwmQwEs7gQgQASJABIgAEfBUAkpOcLVl/UyAnMlV8BrvHwFgFoBanKDLqnmZFQGrGGOi5RAACwDoAbDqXSYOM9GBVbUyQZj9/fdeIPB2B8D++ysfSBYvE5P2FACYMWCVdaEAxAASbEkE3VMqBNxV4GUw2EuScs2XNX+7+uDqFkf101alKZPnJpv76Bb1YZx9Pb/lQ1FiramKGMAKzoLlY+4FB+N2olQy9nTS/MIz871mL7bYSya3u8KH9hWHBAdLwl4TC7VaLe/IidOpOh5vklS6scAqbNZkTSAIkvTpHSbUqNX+R44eS/fnB4yNjo429wZ3RKxF7R1HzOHNY5DA683Z9b3Y3P3Uhu9lhCJ2CAESeB2CkQYhAkSACBABIkAEXEyAeeGuAfA/TpBhzYcKusIBLANQw+wGdhx7MICuAHpxf38NAKv4Y8Itu9i/k1gzMVatyi4mdN4C8LKZRQOr9vV0YZMJaOw4tDWBdxeAvYWwZZW+VwBUBvA6gN9cvA9oOtsIuLPAy5qK9RUtEb1ZY2gNU2MtFlZadJoyeV5yt5oDagoCgwMlNbvVFOq0Ot69k/dSNf6aSdfXXs8vHJqLtezlDXtZ83URYi175m2uaWADAH5c5T773mc/Y5gdSWlc1mL5EgCL+T+lIDwXKZBOHDNMHhf9jVnDtCx8HvWNTLp2a6HVuOF924mVan3sKx1b1KhRpbzuSNKlVJ1eM0m68WCR9hxFJSZ8aC9xiCBUEvZa16eic8LpVJ2/fpJU+kOJxy5qbi/7Ogm8XpZQHw/HXU9t+HhaKPySEiCBt6QE6XkiQASIABEgAkSgNAgwOwXmRclEWVb1dwnAv6z45rK1serSOG6R47l7mL9uDOfhm8I9X1gczKOWNRxjDchYUzYmmHnTld+ioQIAVsVYkEWDeex8AIxhbQBMTN/mTWC8JBZ3FngNiKsPq36l+XfNmfet4VIr1Lgy94rszuY7LeuOqCvv8l0Xk3CYp8jD6a9Py1I2peQXDo2iKNuDzDqFibVsD7O9fKQQsZZ9jVXHvsa92DH+uUcp5t9aLJGcTzCzTymp8FykYMtiZxW2gQH82L59+1TXabX6I8cSUnU63SSpVGoukLKx6m2K+W7rqPABlg3TlkqVkVHfmldhP4d0YngPedyCD58Jw5nZ+HzuWpl084ES2zRMHDNEHieZZyk6T18gk8b/UOKxS3FvlMbUJPCWBnWa0xkEivMi0BnroDGJgMMJkMDrcKQ0IBEgAkSACBABIuACAqwJGBNcmScl88v9ihNxlnDCDmuElv9iTcNYNSqr3mVVuu+7YJ2eMkX+JmuMbTyAmzYGwP5NyUT2xgAmceK5jY/SbS4g4G4C73PiYsUBFcVBgiBJ5VcqG6p0M5MyU/KC8iLux9xXdVnRJbHukLoWwuHFlReVZ+acsSYcMsuHXK5yl6FlwhT7c0EvK9haJnKeu2z/sp8NrNkaq9xnL4FcYdFQkNiaPxYmQp8D0KG4e8boV9yxZ0dDRev5hPOpPPAm7ZDueK6idUD4AHHlkIoHvo+NMVVWKxQKfB45RSaNMXjkmh9zrrN+zYJ5Y0cODjRf24KnAi87IVCQIC3atPSTxFGDu1kKw6t2KCPnxRcqDNvAQLRJOj9x1PD+FmN/HjVftXB5HHvZx5pu0mUbARJ4beNEd7k/geK+CHT/yGiFPk+ABF6f3wIEgAgQASJABIiA1xBg/2iP5kRGdoSZib/mFxNt2N/9H4DmAKyJwF4Do5iB2FTVV8jYSZyA/jmAhcVcAz3meALuIvDa4nuYfw+KChF4rQmHzPKhHSfSsiaA7GUF25fMX9vaZf5hfyl3A/PxLarq1xFZMvJ4wFUOMyGSec8y72t25Y+FeX4zD3Bmh1Ksq9+4fvJpq6eZKlqzFFlYMXWF7Je4X56raO31eq+bE8eMrzl2zGiLuRYsXKSM/GIKE19ZszdTc7qRb/S/t/n7xVWMN2dkZCKSWTQUXi1bmMBbmDBsS/wWAu/Fy9ew4acDaNK0BXQ6XdbR4yeSrVQj2zKuL95DAq8vZt17Y7b3RaD3kqDIvIoACbxelU4KhggQASJABIgAEQAwjmuOxhqAmds2sKZsAzgRmIEa66LqPF9LCmtWx462M7GdWWnQVfoE3EXgtdv3sPXQ1uKcgJwD7b9rb6oiVSlUOPP1GWsWDeak7XlZUSof9v1q+X0f3Dq4b0hYSBA04OUczslVnlb+rLuue88sEIP9AQDm930cwI8A3inmlhLN+n5WYtiIMIuK1o2LNypXTF3xlpkozryL/d8Y+YZs1NDhvPBw1m/x2TV//kLVF1O+nABAx63H4HccPrTvQcBv68C+PcrqodceP3E6RR8QEBEdHV9ow7T8Fg0ZimxEznO8RUPUN1LMmfuNKZB81cjFROozj5HA6zOp9olA7X0R6BNQKEjPJ0ACr+fnkCIgAkSACBABIkAEnieQ37bhFwDzAbTlbo0FcBvANILnUALGikQm8LJmdKwBHbPPMFYkOnQyGsxmAqUh8D5Xics1J2QCpa0N0NB1TFd52Mdhot2bdiOkWQh0Wh3uHb+nVAYou6bFpBUqHNpM5/lK2aKqfu0YusBbRaGDQ/fVWFSDeVcbLm2WFvdn3b+dvSN7CAAhVw3PTh6wSmTmT8yarLGGkhHFXIBoRuyMpD6j+pjE8isXryBmaYz+xU4vKvU6fdDjS4957Rq3y7mUdOmeuLO4/t3rtzHva9an7umVkZGBjz75LH3duvV9uHxa8ztmP1vPAmAv2Yq8WJM1QZkykj6vtBFqNVre8dOXU/R+fhHR8XtKnF/WZE0gCJWImtSvW6fhS2VHjy6wGtkVVhxFsnDjG0jgdePk0NKKTcCeF4HFnoQeJAKuIkACr6tI0zxEgAgQASJABIhAaRAw2ja8AmAdd0xbBmAEtxgSeB2bFfMKzdVcpeF5AK0cOw2NZicBVwq81mwYHgK4ASCYa8JnawM00fvS9xO7hHcxVJzevHQTfv5+OL3ntHLL9C0l9We1htCVH/YHVltU7Yeyg8uaxFa2oMerHqsf/e8R87FmfsAm+wMA7HuLNVfbCoBV2xbrem34a/e+jv+6qvHhudPmImx6mGkspUKJ06tPY8ZnM7DkqyX69997n/fjxh/QplVraHVaHDueoN+9a8+U5OTknwGwKl5zv+M13J+ZxUVxLmfyH7hxffyW0aNHsT1ouhYsWKSMnDylpFYQxYnV054hgdfTMkbrJQJEwOcIkMDrcymngIkAESACRIAI+CSBBQCYLy+7mHUAE5zYxYQmuhxDwFpn6jIAvgBwjKvodcxMNIq9BFwp8K7iGpYxkY+d7WeiJGvW9xNn2cGEXtbgil1FNkAzF3iNQe9eupsJvJ4uyomqLqx6ptyQcgHmyXy06pHm8f8eM/sYC/sDrmkc8w1nHrzMaqY4l6hOszrDmrVpFt6ue7tGd9Lv+OXVzuO3DW/rZz7Y4ejDGN9tPI4fOo7ePXqjfcf2uHThEi79cwk/7vhR37FXR4VOo+OdPHTyUdLfSX+ECkLTWrZqOalnn57VoIfmZMLJqzwdb5JUKn2ucVtxFu2oZyZOfFMeF7PG5D/MqpEjJ38pk0oNDePoKpwACby0Q4gAESACbk6ABF43TxAtjwgQASJABIgAEXAIgRUANJxVAKvanccJvc0AMG9eumwnUFCVXUGdqXcCGAiAiT3tbZ+G7nQgAVsE3pJWT7LKXVYKykTIRADvAngRwF4AyZzIz5rvVQOwjLMdKNIKQTxWLH9H8o5JlMvOyMbm6Ztlh+IPebwoFzo49HqNRTWYFYPh0ioMFg33s3dmbwSQw1nImFc7ZwI4DKBfMfdG/oZylcavGT+k7bC2Fp68f6/8G2/2eBO/bv0V169dx8hRI6HVarHvj32YumKqaWrWoG3xl4tlgXmBwWvWrmlg/ALzto2KjJKtjVnrVjkKDw8XCwRBkj69w4RajYZ3POFEih68iOjo6BJbQRQzH570GAm8npQtWisRIAI+SYAEXp9MOwVNBIgAESACRMDnCDAP2DhOHLkMoCx31DkVwGSfo1G8gK0dvWfCiLm/bkHNqh4AWA6AsW8KQF+8JdBTxSRQmMBrS15tmZZV7oYC2MHvw78bqAvcF9IzJJDnz3uS81eOX87pnN/0N/XGit5btnq0siZrZQVlJc17NheyqtHkxOQUvwC/iAPRBzxelOP35YsFwQKJoLOgCU/H06vOqy4o+coIdbyacWK2Mvu5yl3Gnwls/weAWSOwRpLFvSy+R9sMa5MxYc2E8sbBlBlKHFlyBP5+/ghpFIKAgAA8+ucRmjVphiohVdB7WG+Ledd+t1ZVRlVGP3n6ZIH5F5YuXKqM+iKK2WgwwZ81bbPJj7e4Qdn5nHnjOndal51huPR2EnhdipsmIwJEgAjYT4AEXvuZ0RNEgAgQASJABIiA5xG4AOBNrrIwC0AjLoRLAMQAmC8vXYUTMPfXZf+GZH/OAzDb7LHCOlOzY+fMB5kd12cNo1QE3GUEChN4bclrYQtlAjFT/dj3FWuuNTmkb0j5F1a8EGh8yNA8bOb9e9k/Z1cH8DGAIwBO2hl9SSuM7ZzOZbezuBi/PQBYBzAmhrKuZjEA2PcZe4HCmqyxaudI7j72vVTcy+J7tO2QtiurNahWsXqz6tDkavD4ymNkZ2Wj//z+pvGZL+/BeQfR59U+6DOc9VZ7dq1dtFYVqg7FlKgpFl7Cc2fMUaUnX7vxer++VVi17JHjCak6N7BtCB/QVRwSUlYS1r2DUKvT8o4kylJ1PO0k6dpdbmUnUdzkOvE5EnidCJeGJgJEgAg4ggAJvI6gSGMQASJABIgAESAC7k6AHXeuA+A+Jy7NAPA7gH8BeBtAB6oqLTSF1vx1mQjF/FWZeJi/A31BYhyzatjBeSCzI91MFKTL+QQKEnjtzau1lc5BcIVmvBrClwOq+Ff1ryLwLxN2DeUGs2LeZ1fGmgzlw28esgZhrGre/KWA86N37xkKsjYxCuHsZ5exApa9HPkLwBgHhGSoYn1f+v5W1sTO2MDuztU7uJNxB23D21pMcWjFIegu6dRzYueYPIMzMzKxZOoSWYguxG9lzEoLb9sZn01TxUmjTaIvs234fPI0mTQmrlRtGyaO7CuPWzLVtFaFIguff7VSJt3wa6muywH5dPYQJPA6mzCNTwSIABEoIQESeEsIkB4nAkSACBABIkAE3J4A8/xkopJRcWJHyVnFLvMBZRcTJ2M5T163D6aUFliUCGVPNSZrjvUHd3SbibzGhnelFJpPTGsUeN/Jd1zelrwWVjnLBPt6/Pqd3vOvwROVGfYSNHceIajW3yg70MLWFY9WP8p7/O1jKQDmybwvH3VnVuc6c2xHbZ6CrE3yC+GsQR2rfh7loIlF7695/2SXEV2CjeMxoff82fNoM6yNxRQHlx3UXfvl2nsNmjb4qHNYZ4NdxrkT51L4fvwI1UNVKD+AHxvWN6y6XqvX7/51960RQ4bUGzNqhIVtw4JFS5SRk6cy24b8L4QcFE6Rw4g2rZyROGpoL4vNuUCySRn51crSXFeRC3eDG0jgdYMk0BKIgAMJeMLvRgeG6xtDkcDrG3mmKIkAESACRIAI+DIBVp3L/HdbcBB6AjgA4H+c/y77+78BsIZrd3wZVBGx2ypC2YLwJQAJANQAmnC2DbY8R/cUi0C180CH+sDAPEDDA47fAq5NAw5vB2A9r13L/i4oGygRdKgghFbPU8myUpXavEnYpTgFUWNxgH+gJLBevTo6rS5Ac/O+wL9+KC+0K0slkHfmF1Sb9UzbMzQPm3M/LfunbHa+n9kNGCpSRUNF4oDAAEnDHg2FOq2Odz3xeqqer5+UJE1yxHF5R3kLF4u4nQ8VZm1iPlQa930zws7xn7udeRuHCEIkIWVCmk9YMMHPeANrYhf7ZWzeiGUjTBYbzJf311m/JieuSxzE5Y7lsB6Aq73Ce1UNDQqViHuJhelp6fyLZy+mp6ekz5j+n8jvR40aYSmkLlysjJwyjb3gYVXJhuetePM6U3SwLvCu2KSM/HolW5c9L6pKmgJPe54EXk/LGK2XCFgn4Em/GymHdhIggddOYHQ7ESACRIAIEAEi4HEEmBjC/HefmUo+tWRgnpdMZAwHMIuzcBjpcdG5bsG2ilC2roj58J7nbmbHo5nYQ5dTCAzIAeJMVZqAAvD7rxbBivNQnlsP3eWKAM6Yeb0mCfpWWVRpagPTUXZdlgaZK2/Icn691zKgZQt5mUEDn30tNxfKw4dQdgT7tgK0j+5Cm5aIoFZq8PS6HOVJDQ8VaoGnFwSq057wIKiRo731+Gqzhig3bMUbzFvWcDGv199m/SZLWpfkiOPyJfUWdkomihi0qOZf1zgfcfYzq0RX1zFd5X0+6iN6eP0hkk8ko0zFMtCoNLpHNx+dzXqStUwL7aeNX21cR6fT8dIS0+6U15bndX2taxWtWss/ffw0v0brGmr/IH9d8vFkQWRUZJBQKDSsJ0uRhflT5stCtUF+cdJVFrYNkVOmJt/Jfcjr3KNzHR6P53fh7AV9dk72FQBjAx5mBIcEhkjCenQRarU63pHEc6k6vnaSVLrDEWK/idXEka/L45Z8+WxdiixEkkWDLXuJBF5bKNE9RMD9CXji70b3p+omKySB100SQcsgAkSACBABIkAEnEaANSbqAuCNfDMwReJX7u9Y13pjx3rW3Iiuggk4ssKuFoCLAFi5J8uRQ8UcSqKBgAhYfh4YaarSfMolGqhWBcj+TYbs7UxQNc+rqOz7wlPB4ooC/ovPdOGsTbeUWStvvBUyeFBsUIvmFtWZyqPHEdiqIgJeZI4ogE6pwpNNf17lBSp5FT4TMyuOp3+fnYfsnWnwr9kCYW1zdS+NaGWxrsMrDiv3z9xf0uPyjvAWdvX2saWqKgXAaQDs3mJfok6icQ1bN1zb9pW2fg/vPcSF8xfQ9JWmUOeqcfn45X94QbyxB6UH2feiYU/0H9f/pxlrZphEUSbixi+NR5/JfZCtyMZf0X8hamaUaT2x38Uqf9+6/+PmItGHfXr3Ev4/e2cCXkV5vu87LCFsitqqVakWqUu0KuJaIwKCoqKCyKZY/RVq238XbZW6gWDdKy4ohEgDyKK4odYNrfsOBBU1EVQEpbjgmoAQAiT5X2+cE05ClrPMnDMz5/mui0swM9/3vvc35+ScZ955XmuytmDhohVfV3y//ZUF42oFfZtnxm0zWPPlmuKdNtBixuRxdb1xx08sLpz9iBtif21s1mQtp137/BOPO7KmydqCxSUrqltVjyyY9qhx1WicgAReXR0iEHwCQfzdGHzqKcxAAm8KYWspERABERABERCBtBD4NTDTWfk3wBtRUXQA7gaOAm4E/uj8bIRT3ZuWgDNoUfuyYXvwJNAJ6Au8kEH5pyLVRgTeKbTY9RdUV7xZXv39bVsF1dwuedltWkzPPmCPrrQkq+qHb2g3KIfsPVqydu7n5T9M+d957U4/bcY2Au9rr1dv+fIz2hyyF1RVVm1e9dVHm1Z/MWa707rOyjn653XE4PXzP6K6ojMnHJ9NtyEH12HgCLzJPi4fi7dwKtjHs0YsVVUfA+80cLMqnnXoN7zf8rHTxtaI7reOu5WBY6w4/8dhgu3csXOLX5j5QkRYzb36rquLThh6Qp09vOeOe9ix+450PawrT+c/zSl5p3DQEQfVzDHt1mnlEy6dENnDyI2DljfMvGHxyUNPjqokh9l3zGZJ0ZJN5x1/XNVZg/rV9eydPKd89LioazOuLJs9uM4NjXre1M2enIEHSODNwE1XyqEjEMTfjaHbBC8TksDrJV3NLQIiIAIiIAIi4CcC5jVqQq558NYf1wGXOY8/dwRGOc2M/BR/mGKpX624D3ABsCNgatN/wpRs+nM5dT1MjxLoSqHVZFrt/hu2lM0qp/S2WkE1+/B9SjoO673VfqG8goqiRWx3fg5rp6wq3vD41+Nb77/flA5nDPxpJK+q8nI2PPd88eZ33jWLk2hv1dzt/t8RRfUF3h/mL6dl+wPZo7SketiUAbXfR8zrtcaiYY4rFg1uekZ7vYWxVlWZnUEJMCCJgHLH3zW+qO+Qvu1WLl1J0XtFHDHwiDrTPX774+Vzx86NiP6NCrw/OfwndDm0C09NfopTjzuVXx32K9aWruVfl/2reN70efUrb3MbEnhn3TGLdxYs2fSbPse1GjH4pDrV3BMmzy4fPW5ismJ/o6ismrddu475fY87vKaa97Wi4pVVWZWjCmc+US7BdxtsEniTeNHpVBHwEYEg/W70EbZghCKBNxj7pChFQAREQAREQASSJ2DPjq8B7L9fNzCdCYvtgTnJL6UZmiHQULWiNVw7xxEIzwNmiaJbBCJN1k5qQ1arlrT6mKyd+pDVqg1V30+MWDTYYrntRxxflNPtl3WqNTe8+DZV3334QcVO1cN5tHQQnbb/WevOnQ/P7tKlc9XmLTmbV636fktOy1NY/M42j7m3yduzZPvfH75VMHYsGrJ/1YOqV55f0aVzq/WRJmurF69eUd2meuTigsVuPC7vtme0W5vR0DyxVlV96FianJ5EMLEKvLXC6snnnFwybupW+4R1peuYecdM+l3SD2vKdt/Y+yr69e5XvqVyS9Y7i95ZQRYj7y24d5s9PP2c00uu/vfVtdeCicF3TbyLTZ+trej80x3aXHPZ72rTKi1dx2izaJjjrkVDNLfzhvYrmTHx8tp4it5eyuS7/rOx73FHbPxR8H1vZRWMKpzprg9wEnuXzlMl8KaTvtYWAfcIBOl3o3tZZ8hMEngzZKOVpgiIgAiIgAiIQA2BF4F7gKnikTYCzVUrFgJW/WcVvbenLcpwLfw6UA1dp9Bmt7EtOpywczVVWdUb313BplYj2VwrxjUs8D7/VkX5E4vygA2OL+uDTmPCnYBJwEmArbFoG2wH75bXpmPL/DYH7PKL6krabv70B8jZtbzyi+8/2gwjHVHYTV/n+iF4ObebV0ksVVXLAKviPTWZhU8acVLJmKljaoTN28bdxoAxWwuCTbC9Z+w9xS/OerG2Arfn4J55bbPb5h/V56jO1mRtyYIlLXc9ZNctLbJbVH1U9NGK7NbZI+cXzK9oruq1z+A+eTmtc2Ye1fvHJmtL311a9dn/Pls16rRhP+t20P45d999NwcfsDeVlZUsfLOk6o23l5y7cGGxVzfccudOubJo2MA+tTczxtwwjWsu/0Mt2rKydVx81R3FhXMec9UHOJm9S+O5EnjTCF9Li4AHBILyu9GD1MM7pQTe8O6tMhMBERABERABEdiWwDzgZWCi4KSNQCzVii8BVkF4lSMkpi3YkCzsCLwc4+TT6Be7hiwa1j+6oHjToqWRRmx2rr2OrKuWPVJve2Ri/GvA4iZ41XqxNicEhoR5vGnEUlX1PrASOCXeyaOPN8E2p3VO/pF9juz89Vdftyp5t6RVbs/czdVV1dGCbUNV1G751to8ESuPlnPvurNo2NAzaoTW95d+QMuWLXnsyafLR1823jN7BrtRES3wvv/BJ5R8tIrBp9V18JmQf3f56PGTkm36l8x2+eVcCbx+2QnFIQIiIAKNEJDAq0tDBERABERABEQgUwiYGFUGHAe8lSlJ+zTPWKoVH3a8Rm8BLvJpHkEJq77A23jc1mStbav87P326ExVddamT9as2GSVtm+8HxH8Ytm7RLmooraN1PAAACAASURBVAiaYmD+u58CJycKuN55bgm2SYVz3jnDS2ZMvb3WKqG0tJTRV1xVXDh9jqeVs+cNPalkxsTLatZ97OnX2FCxmaEDrM/j1jFh0t3lo/85yUuhOSl2KTxZAm8KYWspEUgDAf3+TQN0t5eUwOs2Uc0nAiIgAiIgAiLgVwLdHYuG7YEqvwaZIXHFUq1oKKYD/wfMAH6bIWy8SDN2gXfr6o192Yt17+LJo37Tva6ACcpPxjNJBhz7HvAZ0C9MuQ4e3D8vJ7t9/ol9enWurNyStWDRmyuqW7QYWVAwzQ0v5kZRWZO11tk5d3XaruNevz78wJZvvLmUSTdcXHt8adk6Rl81ubhwzn88FZoDspcSeAOyUQpTBOIkoN+/cQLz8eGDJPD6eHcUmgiIgAiIgAiIgKsELgR6Ack0KHI1IE3WZLViBM+tgO3dY8BpYpYQgUQE3uYWcrPap6Gme5sc+4fm4sikn78LfAGcGNKk3bymYkIU3Wht6YefMuuBp8ndtwutW7Vi4ZvFVW8sef/chUWe+QDHFKNPDpLA65ONSCKMlL++kohVp6aOgH7/po611ytdI4HXa8SaXwREQAREQAREwC8EDgMeAaxZ1Cd+CUpxxERgLPBPp5FXxEc2phN1UA2BZAVeL4WB5prubdu4LXM3dQnwNVDXRyBzeSSb+TaN1mzCS68poPtB+/Dp/9aUj756iuwZfqQsgTfZqy1956tCM33s/b6yfv/Gv0Nefh6KP5qtZ9TspQTeZBDqXBEQAREQAREQgaARsC861wGHA2uDFnyGx/snYBJgPqT2yHR1hvOIJ/1EBd5UCAOxNN2LJ9cwH2uWBd8CfcKcZApza1DgvXXq/RycuzdzH36uuPDux2XPIIE3hZekJ0upQjN2rH4V72LPIL4j9fs3dl6p+DwUezTbHimBNxl6OlcEREAEREAERCCwBC5zHnG2dumVgc0iMwM/G5jtVGD/UvsX80WQqMCbKmHAy8ZtMUMKwIFvOo0iewcg1mRDTInQEt1ozQI2391xN82o2rx58zvVrapHFkx71FMf4GQhpfB8VfCmELaLS6lCMzaYfhfvYssisaP0+zc2bqn6PBRbNA0fJYuGZOjpXBEQAREQAREQgcASuBuoUOOuQO7fqY7VxldAF6A8kFmkNuhEBN5UCgNeNG5LLeHUrLYY+AHomZrlUr9K94Hd8zq07ZDf7fhunSsrK7OWLVy2ckvWllEvFL5g4rbro6bRWpu200/qddQuVdVV1a8ufPfzjz5dffmLrywxOx+NrQQk8AbzalCFZmz75mfxzoubXdFz6vdv89dIKj8PNR9N40ecIYuGZPDpXBEQAREQAREQgaASaA08AzwF3BDUJDI47mOBF5xqxq7A9xnMIpbUkxF45wFjgBZO07MLgNcAExvdHl58kXU7xnTOZ37EdkPjuHQG4cHatfve6+xeJX8p+Iv9u2asL1vPzCtmFj8781nXrRIG9zs4r13b9vl98w7o/Onqb1q9tXTV6h123G5E4T3eiMkecEvllBJ4U0nb3bVUodk0T7+Kd15UFTc1p37/Nn6dBOZGiQRed988NZsIiIAIiIAIiEBwCGwHFAGXAyZiaQSLQDdgoVOJvR/wWbDCT2m0JsjaiLdBnYQBsOvM7FyM3Qzg0ZTuXN3FFgCbAbvBEfiR2z83r2X7lvl799q7c/WW6qxVC1Z9fujhh3Y55bentIlO7pGJj5TPGjPLqpZdbbh33qBjSmbcMLJWTC5bt4GLb7i/uPD+l10XkwO/WWqyFuQtVIVmbAJvKm9mxnI9eVFV7MWcseQShmMC8XlIAm8YLjXlIAIiIAIiIAIikCiBXwCvAH8DvgQ+Bj5PdDKdl3ICVr37LmCfaQ8CPkp5BMFY8C1gbyBeP9GfAB0dWwDLtK3z9++CkXbCUe4C7AbYTSAb64AqoL1TvZzwxEme2N1pLmj7Gfixf//9Dz9zxpntIolsLNvI6ze9Xn3RhIvqfEd96OaHquaMn/OOy40x28/818hDfzPwGKtMrx033Plk1WUTHlzi7HlQGRcD37gcvN3ksN+VdkNUI5gEVKHZ+L75TbzzoqrYizmD+UpILOpA3CiRwJvY5uosERABERABERCB8BA4GPgTsD8Qqdx6D1gK3AHY3zX8S2B3Z6+s6u9oIBTil8u4TQTfMwGBNxKGCZvVwAaX4/LrdGb5YVXPz9VjNgC4MI1BH+as7YU9RqrTan/6pNMPPWjoQXUE1tfveJ2+vfqyz2H71MSzvnQ9BRcWrH9t3muWs5vXYSMC7xNVl02Y57aYnEq25kv+CfC8B4v+FzC7Fw0RCBsBv4l3XlgCeDFn2K6DWPLx9Y0SCbyxbKGOEQEREAEREAERyCQCVrlnYq9VhJrfqIk6VtGl4V8COzrVu9sDfYAX/RtqWiJLxIM3LYFq0SYJhGkfcwfeObDowDMOrK3gtcxfn/x6xbcvf/u/nmf3/Ik1Wftw4Ycrli1cds+nxZ92ct6HWwJWuW/V6E8mc73Ut2goXbue0Tc8UFz4QKAtGm4ENgFjk2Gjc0UgQwn4SbzzoqrYizkz9FLxZ9oSeP25L4pKBERABERABETAHwQOAayb+ilAiT9CUhSNEDD7gBXAzo4o/5hI1RIIkzCYydsaqn08ePjBJafdflqtB255aTnPXvVs8ZI5S+xJimihxRPfSGuyltO2ff4Jxxywp4nJC5esWF7dutXIglnPxmtl4qdr8ian0n6cn4JSLCIgAnET8KKq2Is5406s3vt7IufrnEYISODVpSECIiACIiACIiACTROwJksPAv0dKwDx8i8Be9zbfHjNW/lcYLZ/Q01pZKESBlNKzl+LhWof6zdZW/3m6hVZLbJGLp62OFpg9cw3cvDAnnntstvl7/fLX+xVDVmfrP5yeVWrylGFhY+86a9tjyuamx2v4qviOksHi4AI+JWAF1XFXswZC79B/Ni41J6Kc+1pjFgWzpRjJPBmyk4rTxEQAREQAREQgWQITHEqeCclM4nOTQkB+3xrnrMHAn91fJRTsrCPFwmVMOhjzl6HFtZ9bEpsiAi85ol+PmAN/ky8NPsc80lO2I+4/4nHLp9w1QV779t1r5p9Kytbx8XjJxYXzn4k4sXu9X56Mf+tDqOrvZhcc4qACIhAEgQ8eRojiXhCd6oE3tBtqRISAREQAREQARHwgIAJCfbI67MezK0pvSFgHd/zgCuBTBc7wioMenPl+HfWjNvH7gO752WTPa/7id23y2qRVbFs4bKVS55bsuTrT762RmIJVamaNUN26+zpJx93YNcWLVtmffzZWn5z9nA6d+7MhMlzykePu60nsMi/l0GTkU0EvgLMa1NDBERABPxCwLOnMfySoB/ikMDrh11QDCIgAiIgAiIgAn4nsA6wtu5f+D1QxVeHwMOOH+8twEUZzCbjhMGQ7nXG7WOvs3uV/KXgL7U+vevL1vPvi/695uX7XjYLlqcT2efzBh5ZMuP6c2rnLFtXzm1zFjBu7GVMmDy7fPS4iT2SqQxOJCYXz7kD+By43sU5NZUIiIAIJEsgIvDOA8YAZqnlytMYyQYWpvMl8IZpN5WLCIiACIiACIiAFwR2Az4AOnoxueb0nMB04P+AGcBvPV/NnwtknDDoz21IOqpM28fcC6dfWNRjcI920eQemfhI+awxsxKtsj31ngnn3je8/+HWlLF23DbzRX51WG/uffi/xYVzAm3RYDZCq4Ebkr7aNIEIiIAIuEvAnizYGPVUld2Isn8n9DSGu6GFYzYJvOHYR2UhAiIgAiIgAiLgHYE+wHjncX/vVtHMXhKwxkN/Bx4BrIu0H0Yqm5xkmjDoh/31IoZM28emBN64qmz7DO6T175N+/y999t7r0Pbft/x7FO619mfCdOf49V3v/3wZ3v9dFhBwbzoJm9e7KOXc+YDZl/xLy8X0dwiIAIikAAB+/xlb76RJmtdgLcSfRojgfVDf4oE3tBvsRIUAREQAREQARFIgsAOjoerVZD9Pol54j01leJfvLEF9XjzUDah3rx5TRxK10hHF+lMEwbTtbder5tx+2gWDQMuHJDbokULdt9nd9aXrmfmmJnFz858Nq5GaAPPGVhyXeF1NbYM0y6+gpv+1Lt2r0rXrufv1z/80YyHF5gNT9BHAbAcmBD0RBS/CIhAaAnoM65HWyuB1yOwmlYEREAEREAERCDQBA53mtT0BZ4BLgbeTUFG6RD/UpCWb5b4M2Aele8BBwPVaYgsHV2kM04YTMO+pmLJjNrH/oP757XJbjPzmOOP2ZMsWryz5J3qb9d/+2Flq8qz5hfMj6fKNvemWTcV9R/av8bq4ZOSpTw7Yw4Hdd6OzRUVm15/+5PVH332zT9eWfhRsWPHk4q99GqNqcAywHzHNURABERABDKIgATeDNpspSoCIiACIiACIhAzgQuAM4HTgO9jPivxAyPVDOcAmx0/MvucZmLgJvmTJQ62gTNHALOAlcAvgSpXZ296snR1kc4oYTCF+5nqpTJqH4ecM6Tklum3bG2GVlbGNZdcUzx32ty4qneBOgJvZNNuvOTGikfuemRh77699+1/ev82lVsqsxa+vnAlVYwqLCx8M9Wb69J6hYAJ1be5NJ+mEQEREAERCAgBCbwB2SiFKQIiIAIiIAIikFIC5hH2IrC9xwLgfoAJjuZHtqfjTXYJMBKodBpRXAiYsLMopQTCvdipjh/vV4B5wJWnKN10dZHOKGEwRXuZjmUyaR9zJ82eVDRg2IA6Ddam3DKl/NpLro27wVq0RYNt3NrStVx87sXfbddqu+8fePSBvSObWVZWxuUXX148Y9qMeEXkdFwPDa1pTSXt98ntfglIcYiACIiACKSGgATe1HDWKiIgAiIgAiIgAsEi0AIoA45zGkB4Fb1V6I5xJjfx7zBHcDRx12KwzsJWTfwasNirIDJ03mOBF5x97ppkpXY8fnLp6CKdScJgmC/nTNrHBgXegpsLyq+59Jq4GqzZBWFN1nJa5kzP65u3W9n3ZdUfL/k459hex1a1atmq9ef/+zxrxG9G0Llz55pr57abbyu/fPTlcYvIPrnwZji/s8yKRkMEREAERCCDCEjgzaDNVqoiIAIiIAIiIAJxEXjMEQC98jI08dj+vBQV1SjHNsCE3fnA9cBGWTTEtW/xHNwNWAhUAFZN/Vk8JwPmmXwCUAKsAUwoNm/QJ5uYJx1dpDNJGIxzCwN1eEbt45Bzh5TcUhhl0VBaxjWXJmTREL3Jdw4YPODMaXOn7Rj5n1a1O3XiVK4cf+WPAu+E28ov/8flcYvIPrmSZjpPe0z2STwKQwREQAREIEUEJPCmCLSWEQEREAEREAERCByBixwB1nx4vRhWIWYiQrTAa1WlA4CnnEZgZh/wFvC0FwFozhoCJspa0zUb9lh2tmOP8UEzfEzc/ZsjCj/kzJMHfAf8M4ZmTfFU/Sa7VRklDCYLy6fn2/VyN7ABOManMboaljVZa9umbX6PE3p03rJlS9bbC99e0Tqr9chpBdPiabBWP6a/Tpk5ZcKQs4e0jv5BwcQCjj3mWLru05Ur/nFF8YzCwFo0zHYsfaa4uhmaTAREQAREwPcEJPD6fosUoAiIgAiIgAiIQJoIpMKHN9qiwdLs5FgyPBCjyJgmNKFbdndguSPuXgqsiqEa905nv4YCk+Ang+CottC37Y/2yYtXQethMNMPzZok8Ab0ku05uGdeu+x2+Uf2ObLzxg0bOxS9WLSpw/YdejxS+IgfrqtUUXXzZkju1DlTiwYNG1TH2zf/lvzq9WvXb/jmm28+bEWrkQUFBcmIyKni0tA6dhPgZcDenzREQAREQAQyiIAE3gzabKUqAiIgAiIgAiIQF4FU+PBGN1lr6fjvzkrAKiCuxHRwgwQmAP/PEXl7AycCmxqxxzDByawZVgMHAufCgPbw759undksnC9bAw/8thnLhlRshwTeVFD2YI1TRpxScuW/r7TrrWasK1vHHZffUfyf6f8JahMwDyjFN+Xwc4eXTJo2qZZpaWkpYy8e+9E9d91jzRebq9yPb7HUHz0XeB74d+qX1ooiIAIiIALpJCCBN530tbYIiIAIiIAIiIDfCTwKPAiY6OrlcLNCzcs4wzq38bc//3EsFqy6z6w5fuk87ryoXuKR4w91hOAtUHAQDMqpe9zEarjmXuCsNIOTwJvmDUhw+dyr77q66IShJ9SpNr37trvLb7/s9qA2AUsQRdKn1b7HDhw8MC+7TXZ+7xN6d66srMwqWli0og1tgly1Gw3nPuC/wLSkiWkCERABERCBQBGQwBuo7VKwIiACIiACIiACKSZgTdDM09CacX2b4rW1XOoIRATbecBY4ELHfmEOcLv5LTQQyrXALxwrjZ/ApBNgqFV9R407NsE/zUP5AqfxUeoyqruSBN50kU9u3QYF3tm3zq6YdPmkEc7Np+RWCPnZgwf2y2vXtkN+3z7Hdq7csiXrtYVvrazKqh5VWHiPWVyE8caa2ftYk8cZId9apScCIiACIlCPgAReXRIiIAIiIAIiIAIi0DSBMYA9sn88UC1YoSVggu1G4GrAPiN/BfwE+DPQUEf6gYD5NC8Bfg+nHQXTOmylUwpc8h089IXjh3lHGslJ4E0j/GSWPvmck0vGTR231aKhdB03//PmqtW/XL3u+ze/X7mx1cZR38z8JpP8eOPCed7Zg0tm3Dmhll9Z2VouHnNtceGMe8NqcWFPnDwO3BUXKB0sAiIgAiIQeAISeAO/hUpABERABERABETAYwL2eek54FngOo/X0vTpIxAt2Eb8kH8DmE+yifwmADc0TDzaE352ARzSB07IguotsPgzeLYKvjLbhlHAU+lLjVedtfPSGIOWToCANVlrm902/6g+R3UuLy/vtOyLZVScVkHVLlVsXruZD675oPizez8Lq1jZHLHmKnBz506/vWjYkNPrWFzcdNudVTPufvi8pUuX2tMZYRsPAY+kwFYobNyUjwiIgAgEnoAE3sBvoRIQAREQAREQARFIAYGdgPeAwcBrKVhPS6SPQH3RyMSS04FbgIuaCMvOswZHS4HtgbVOw6aTgD+l0aLB/H+tmu8cwPw5NYJJ4NRfXvLL/3T5U5c6399W3Lmi/KNrP8o0P95Bjm2OVc/bzZiuwNsNNDPMvWf6xMXDhwxoG73lt06axnOvvPnxE088YeeFbdj7lVXxmr2MhgiIgAiIQAYRkMCbQZutVEVABERABERABJIicAxg/oZWLSc/3qRQBu7kmYBV804HRjYSvQm8fYGfOtYN9jn7JSAbeKIRH99kQfwaOBA4AOgC3A1YU7fIMCHMRGeJu8mSTv/5uQfecuB7u5+5ex2f5xUFK8o/uu6jHh5dX15l3VzlbXPrXgNsBq5y7FTs35ucf0df+92GDT5t5NwZd+wa+Z+lpWXcNmU2HTrtXD569OgwCuPWGNTeA+5pDqJ+LgIiIAIiEC4CEnjDtZ/KRgREQAREQAREwFsC8uP1lq+fZ58I/BWwR6BNOG1oRHx8rVlbJXCe4+trQlQywwTavwM7A9sB9si5CX1VwAZnrVZAa6BN1EKvOMdYs0CNgBPY5eRd1h9ScEit3cDmss18cG1wLBoOHnhwXrucdvm5PXP3rKqqyvp40ccft2zZctQLhS9EPIRjEX4jDRGtSnW8c+2bb7Y1RjSv6UXONteIwEcefvDHh3Y7dFavY4/IqqysZOWqLzjnvN9x730PmMAbNGE8livY/Hetejf6Rk8s5+kYERABERCBgBOQwBvwDVT4IiACIiACIiACKSUgP96U4vbdYiYaXQG8CPRqILqGfHzfAp5OMhOzhzABy5q9mVVIsSNm1Z+2wvGKngTMB0zgtXFskuvrdB8QaL1z63d3OHSHvXc5aZdNVJL1/Vvfr6hoUzHy62lfmz2B78fRQ4/+aOSdI2ttETaUbeD+K+7/4NU5r9prqpvTsLApywXLMSLw2k0Uu+FmNzrsBsoFjn3O4qhjakTgYcOG/XHs2LE7t2zZkn333ZfS0lJGjx5dXFhYGEbv4icdS5b7fX9BKEAREAEREAFXCUjgdRWnJhMBERABERABEcgAAvLjzYBNbiJF8+GdALwLHAJUN3BsLJWI8VI08daE26Z8gP/gCNC7O3HZZ33zjJbAGy9tfx5ve2nX2/lO5eoH/gyzwahyR945csnRQ4+2KvPa8eRtT255aPxD1uzs0wYsF8wSxyrh6+cZqZS3yl0b19erlK8jAu+11157HXvssYcff/zxJi5vWbhw4fLq6uqRBQUFgRDG49xja+ZY6PjwxnmqDhcBERABEQgyAQm8Qd49xS4CIiACIiACIpAuAvLjTRd5f6z7W2Aa8DGwj2OD4GVk1tzP/HWHANZEKZZxKnA28AJwZywn6BjfE4gIvHm+j3TbAM8dOXXk1KOHHG2e1LXjyVuerHzonw/NAuw1VWO5MHhgzxeyqlvd37/vsR2rofK1ondXVrWqHFVY+EjEyiGWSvmGROCOwB0NCMYBxNloyPa0wFTAKpw1REAEREAEMoiABN4M2mylKgIiIAIiIAIi4CoB+fG6ijNwk5kPr1UYfgHs5TR98iqJvzlVinsCa7xaRPP6noAJvDbsBlPQRs8jzjjivvOnn28+0jVjfel67r7o7tJF8xaZ9cjYiOXCeUNPHTJj8jirwq0ZZWXruHj8xOLC2Y/Ut1RoqlI+FhE4aAxjifcZIB94OJaDdYwIiIAIiEB4CEjgDc9eKhMREAEREAEREIHUEpAfb2p5+3G1Po6/bqkj8q7zMMilzuP5tcKXh2tpan8SsCZiZtEQRIGXHX++4137HrPvoQf0PqBzVWVV1vIFyz9d9vKy179a8dV3jsWCWS7kzp5y9ZIRg0+qY+UwYfKc8tHjbusZ1UQt1h3ywi4l1rXTcdxzwO3Af9KxuNYUAREQARFIHwEJvOljr5VFQAREQAREQASCT8D8eN9xHi0230ONzCNwBPAqUA7s51T0ekHhZ8D/gNHArV4soDl9TyDIFbwG114fI4BvAPsemgOYPYO9hro7Tdb2nFNw9XVnn3lSHSuHCZNnl48eN7EHYE3UmhsNibqZIvSaJYs1ZXysOUj6uQiIgAiIQLgISOAN134qGxEQAREQAREQgdQTMNHhUeBl4Hd6hD71G+CDFU24soZNVcABwCcexHSQ0zDNGq1d5sH8mtL/BIIu8EYINya21vz/84af8tCMO66qrVQvLV3HaLNomLONRUOdHes3uF9e2zZt8/P65nWu3FKZ9fbCt1dWb6q+o01lqwv7ntC3c+WWLVmvvbFwZVVV1ajCwsKIn6//dz2+CF8C/gU8Ed9pOloEREAERCDoBCTwBn0HFb8IiIAIiIAIiIAfCOwC/Bswsfc0R+z1Q1yKIXUEzB+3GLBHyw9z/u7m6pc7leJHAW+5ObHmCgyBQFs0xEp58MCeeTnZ7fNP7HVU58rKqqwFi99dUd2GkQUF8+wmSqNj0DmDSkZdNCq3RcsWdNm3C+vK1nHjJTdW3Pvv2W0iJ5WVlXHx6EuLC6dNq+/nG2t4fj/uFeA6YL7fA1V8IiACIiAC7hKQwOsuT80mAiIgAiIgAiKQ2QSuNw9J4PTMxpCx2f8U+AhoDxwLLHCRxD+dyl0Tq6xSWCPzCGSEwBu1rTHbKnQ9vOuIA7odMDM3L7dFVVUV3678lrN+cxbPPPhfBvTozxFHmAvEj2PCzbeUj/7HpYn4+QbhirMqb3uveDoIwSpGERABERAB9whI4HWPpWYSAREQAREQAREQAfORfBHYXiJcxl4MHYGPAfNnPhF41iUSU4GBgInIGplJICwWDa7vXs9hPZdf9O+L9o5MvL5sPU/lP8XPttuVM3qdxmGHWVG9I/BOuKV89CWXxurn63qsHk9oNwHGA//1eB1NLwIiIAIi4DMCEnh9tiEKRwREQAREQAREINAEWgBlwHF6jD7Q+5hs8FZluxzYHRgMzEt2QmAicA6wowtzaYpgEpDA2/C+5Y6ePrqox+Ae7aJ//OjkR1n5ysrNzzz6pNmm1IzS0lJGX3JZcWFhaC0a7KmBMS7eWArmK0VRi4AIiEAGEpDAm4GbrpRFQAREQAREQAQ8JfAfYIXzmOz3nq6kyf1MwD5nLwX2BX4PWAVuMuOPjsibncwkOjfQBDLNoiHWzWpQ4H3otoeq3n383Wtz99l/wIlOk7UFCxetqCZrZEFBQZN+vrEu7MPjFgGXAs/7MDaFJAIiIAIi4CEBCbwewtXUIiACIiACIiACGUnAqnevAPoCzwD/AJZkJAklbQSKnKZrlzjd7ROlcjRgAp8JvJsTnUTnBZqABN5Gtu/4s48vubDgQvPsrRk/lP7AjDEziv8787+RZmox+/kG+gqBxcDFjlVQwFPJ6PAz5XrN6E1W8iLgNgEJvG4T1XwiIAIiIAIiIAIi8COBHYAzgLHAAIm8GX1ZWMOjExyB14TeRMbOwBqgM7A6kQl0TuAJSOBtZAuPHHhkXtuctvnd+3TvXFVZlbVs4bIVtGbk/IL5Ya3Ubexifgu4EHg58Fd7ZiYwCOjmfF5oCXQF7Bp+MjNxKGsREIF4CEjgjYeWjhUBERABERABERCB+AkcAjwCnAKUxH+6zggQgaaqru4BhgP5wJ8SzKnKqQx/LsHzdVqwCUjgbX7/Mr3y0Z4W+TPwavOodIQPCVzjPKFxFWBajf17E2D/1hABERCBJglI4NUFIgIiIAIiIAIiIALeE5DI6z3jdK4Qa9XVZOD/AXOBsxIIeD1wuePFm8DpOiXgBCTwBnwDUxD+O857TKQhXwqW1BIuEbCbE/bnQWA8UAlc7VRk22vf/JU1REAERKBRAhJ4dXGIgAiIgAiIgAiIQGoISORNDed0rBJP1dW1jkhrTZCOjzPYz51qcBOJNTKPgJsCb6ZXuob16nkPOB94I6wJhjiviMA7DxgDtHAqdy8ATLA3SkOHoQAAIABJREFUf2UNERABEZDAq2tABERABERABERABHxAQCKvDzbB5RASqbq6CJgAmF9m9zjiseo88981uw+NH6vdrMrtgwyBEanKPCaJfGOtNk9iCZ2aRgJmA/RbYGEaY9DSiROwG4Abncpdm+V659+yaEicqc4UgYwhoArejNlqJSoCIiACIiACIuATAtZAxR7BNKHF/BI1gk0g0aqrkUAhsAzYP0YEtzqPX7eJ8fhQHpbTLyevbfu2+R3zOnamkqwf3vph5UY2jtpwz4Y3Q5nw1qTcEHjjqTYPOc5QprcU+A1QFMrswp/UQOemn302sCZrXZwbgdaoU0MEREAEmiQggVcXiAiIgAiIgAiIgAiknsAQx2PPxEGN4BNItOpqMHCfU5VrX+S3NIPCvvCXA1MAe2w3I0fH4zsu3/3y3ffO6ZJTk/+WdVv4/LrPi7+797tfhRxIshYNiVSbhxxp6NKzanbz9w77zY7QbVy9hDLt6YSw72fY89P16pMdlsDrk41QGCIgAiIgAiIgAhlH4H1gHPBAxmUevoSTqbrqA1h11rdAV2BtM3juAH4HtHfsCcJH88eMtvnCuEP/HfKyW2dP37HXjl2zsrKyfvj0BzoM6kD2rtmsmbqm/Ivrv+gZ8kZEbgi8JwBPAXZzQR6f4Xv1fATYDcS3w5eaMhIBEfAZAVn++GxDJPD6bEMUjgiIgAiIgAiIQMYQMFHvIeDOjMk4/IkmWsVyBPAqsAHYB/iqGVQVwCTAvHxDNZqyX9h18K4luTfn1la9b167mU8KP2GnC3ZizZ1ryr+44YseIW9ElLBFQ/eB3fPat22ff8CxB/yyuqqa5W8tX1aZVTnqhcIXzpTHZ6heQh8DZwDm160hAiKQfgKJfi5If+TNRyDLn+YZpfQICbwpxa3FREAEREAEREAERKCGwK7AZ8BPge/ERAScilVrumZNw+wL4adNUDGhrxrICxu5Hc7coWTPm/asFXGj7BeGHnDHAUW7nL5Lu+icVxWuomqfKkofKy3+7r7QWzQkLPD2OKtHyZ8L/lzLdX3Zemb8Y8b/Xp77stl92HUnj89wvJhWAAOAd11MJ8wClYuYNJUI1CEQ9upWWf748IKXwOvDTVFIIiACIiACIiACoSfwe+AvwIGhz1QJxkNgT8CsO8xrtztQ0sjJyT6qH09MqTw2d8/b9ly8w+k7tI1e1LFfOO+AOw6YUV/g/aTgE75e+PWHlbtXDtswa0PYH0tPdN9z/zrtr0V5g/PqiOOPTXysYvbY2Vb1vCiVm6y1PCXwCdAfKHZhlbALVC4g0hQi0CiBsFe3JtpgVpeMNwRqbsRJ4PUGrmYVAREQAREQAREQgaYI/Bq422mqdR0wI0W4VImVItBJLLMz8KHjsXsssKCBuRIV+pIIy+NTj9khL3tz1vRdz+7YdcfTdqjzHSViv7Dr4F1n1rFoKNvMh//88KM1D6wxW4tMGInue4MC76O3P1o+Z8ycsNtaZMJ1EZ3jKqCfc6Mo2dzDLlAly0fni0BjBDKlujXRBrO6ctwjUOdGnARe98BqJhEQAREQAREQARGIh4A1OBoBjHFOsi/Tc4CqeCaJ8VhVYsUIyieHdQTMS3Mn4ETg2XpxJSr0+SS9bcPI6bNLyQ6j98utePADfn65OZj8OLaUbeHz6z+vsV9of2j7ER337Dh2p5477VxVWZW19q21Kza12TTy62lfh71yN4Ij4X0/7uzjSv405U9bLRpK1zNrzKziF2a98CvfXhQKLBECqwFr3LgskZOjzskUgSpJTDpdBBokkCnVrck0mNWlU5dAUwUYTf0s+kYcEnh1WYmACIiACIiACIhA+gn8H3CF82j+MGChyyGpEstloCmaznx4OwPDgfui1lwOfBkiD97cTpftX9S2587ttqxeR+Xrn9Ph4ByqNlaxYfEPH2zYvOHGnBY5f+uQ16EzlWSVPlv6RfkX5VdUvlNpTQozaSTswVvTZC2nff7Bxx/c2cTxDxd9uKJV61Yj5xfMzxRxPFOuk8+Bns5TAMnknCkCVTKMdK4INEUgk6pb9XRY4q+FpgowmivOiL4RN856M0jgTXwjdKYIiIAIiIAIiIAIuE3ABKvngUkuTqxKLBdhpmEq8+TdHzjfuQFwuxPDH4DpaYjHiyVrBd7I5Js/Xc+G/35ZseHB1Xmdzuw0c49/7VGn8dqX131ZXHpfaaZVn7rRXE9fxL24gv0zZ+TGj90ESnZkkkCVLCudLwL1Cai6VddELASaKsBorjgj+kbcWCBLAm8syHWMCIiACIiACIiACKSGgAk4dhe+/iP5yazeUCXWA8DZwMPA4mQm17kpIWB7ZE3XzLahE/CTlKyawkVy+u5SssPF+9WKuFXrNlM27ePijfPXDN3jtj2KOp3WqU6DsK+nfl2+5oY1VqkYaRBm5/4CMGHrgxSGnsqlErZoSGWQWiutBL4CjgJWuBCFBCoXIGqKjCegm2oZfwk0CqCpAgx7GsMs2x4ExlsDNeBq4ELAPgtEPvuYCFzh/EwWDbrWREAEREAEREAERMBHBNYB1jDqC5djilRiWTVoN8A+VG4B3gHsEe0nXV5P07lPwET/451pzZv3O/eXSOOMx+yQ1yYnOz/nsB07U1WVtWnpuhXlLTaP5NGvK5oQeHtwzA45OTnZM7MP6bRnFlktNi3fUF25LuujTdXVZ/PCqjfTmJEXS0vg9YJquOb8GjgCWOliWhKoXISpqURABETAIdCUFY59DzCBd57Tq8P6dlwFXABYMUikOOMM4FBgiT3lpQpeXVsiIAIiIAIiIAIi4A8C1lnKBNgdPQgnUollj/rbB8a3HGH3WGCT86HRg2U1pcsE/gOcBtwG/M3luf0y3TZiUqczO5XUsWgo28KXN/xo0RBpzhYJvmr9Ftbd+wWVX1Jc8fKKsFk4SOD1y1Xq3zi+db7sm3+3hgiIgAiIgL8JNGWFYz/bzrFta+mIu1bZa0Jv/VHz2UkCr783W9GJgAiIgAiIgAhkDgGrzrTHsEx09WLYh78TgPlO067GHvfyYm3N6R4Bq7y+HzjLvSn9PVNOv5y8nPY5+ZEma+vfWr+iolXFyA2zNlRsf+l+b7brtUtOdAY/zPuMTR9TUfHc8h5RjzH6O8nYopPAGxunTD7qe+Ag4H+ZDEG5i0AGEVCFfbA3uzErnA6ANV3eA7DqXfvstxn4xPkM2OCTdxJ4g30xKHoREAEREAEREIHwEPgLcABgzbO8GOqK7gXV1M9pws3Ljody6ldP74rRX2Stu/QJ21+y33nteu+SHR3WugdXs/njrIqK55fnhcxjWgJveq+/IKxe5ljwfBaEYBWjCIhAwgTsd6BZbtU8mg90leVWwiybOzEVInr9NSIN1loDOzgi7xrA/t3ok3cSeJvbSv1cBERABERABERABFJDwJpo3QvYh/Z3PVpSXdE9ApvCac1ew3w2T0zhmn5cqubLT07fXYbUb8627v4vw2rRYL57No7x44YkEFMqvjQnEFagT/HKxz3QUBS8CISQQEQAtMf1Tdezf3thuZXJ79PpEtEjBRlm22ZP9r0HmI3bgcBo4Nf1Gq3VXt4SeEP4SldKIiACIiACIiACgSVgjRLuAwYAJR5koa7oHkBN8ZRXOP5rPwXscexMHFs7T++SPT17n+0H5Byx43ZZZLXc9PGGqqq1LT6p+GLdRSz99pGQwQmLwJuuL80huxwaTGc90AWwSi8NERCBcBLY+jvwRwHQC8stvU//KJqbLYLXInr9qzSyv0uBfwFm12BN1/Z1hF27yf94Q08oSeAN5wteWYmACIiACIiACASXgFVoXg884GEKmVyR4SHWlE29CrBGG0elbEV/LdSQ3Yi9XiYC9oi6VcKH8ZHVsFg0pOtLs7+uYm+iKQd+7lT5e7OCZhUBEUg3gVRYbmX6+3QqRPSmrqPIE3f9gKeAdsBGYHvHmqNXQydL4E33S1Pri4AIiIAIiIAIiMBWAkOcx7Hsg6VG+AkkKrT/CnjHsfN4OPyYGsywIbsRe2zx+TRU26RqC8Ig8Kb7S3Oq9ipd65gAYE15vklXAFpXBEQgJQS8tNxK5H060c8zKYGVwCKpENGbCsueuDsD+AVQBVQAXwH2lMYuQIHTNLnOHBJ4E9hpnSICIiACIiACIiACHhEwgfdSwKwaNMJLwI1HH+cCpwIdgerwomo0s/p2I1bNbF98xjg3Sbx4ZDXdmMMk8M5z9sq6g9vjrxcAZkGxON2QA76+eXCaV+N3Ac9D4YuACDRNwEvLrXjETTc+z/h1r70U0WPJuadzI3+h81SSfa6xRrtnAk84lb0SeGMhqWNEQAREQAREQAREIE0ErKnCOI8tGtKUmpZ1CLjx6KMValhDpUeBszKYbKRqyCwZ7O9hFg7DIPDapZruL81hfrlsAX4ClIY5SeUmAiJQS8CrytlY36fd+Dzj1+30UkSPNWfjazeuI6OTc0PUboxuM1TBGytWHScCIiACIiACIiACqSFgAtXLjp9oalbUKqkkkMijj43FZ834HgIOdrospzIPP64V6xdSP8YeS0xhEXj98KU5Ft5BPMYe5TUBYG0Qg1fMIiACviEQy/u0m59nfJN4A4F4JaLHkvN+wAhgiVPFa000ZwGfSeCNBZ+OEQEREAEREAEREIH0EbDHla1J1HGANVvTCB+BeB59jCV7e3TvZ05jpViOD/MxsXwhDXL+YRF4I3uQzi/NQb4Omord7FrMtuWHsCaovERABFJKoKn3abc/z6Q0sYAtFtPvS1XwBmxXFa4IiIAIiIAIiECoCXQDXgK2C3WWSs7NStMdgK+By4CbhLaGQExfhALIyjxqbRwTwNgVsvcE7AaheTS2BzZ4v5xWEAEREAFZ7vjpGpDA66fdUCwiIAIiIAIiIAKZTuCvzqNYJwLfZzqMEOfvdqXpqw6rvBAziyc1az63uaEGJPFM4sNjJfD6cFN8FJL5UJsHbzug3EdxKRQREIHwEnD780x4SXmbWc2NbQm83kLW7CIgAiIgAiIgAiIQD4HDnQZEfYFnnMYKi+KZQMcGioBblaYm/Nmj2Rkt8O560q5/7NSx0y1denZpU11VzacLP634oeqH3626e9WcQF0VjQcbNouGkGyLb9JoDWwCcoAK30SlQERABDKBgFufZzKBVSw5xspzEGBP/9V49ErgjQWtjhEBERABERABERCB1BKwx+7/AgxzHjePXt0aLliThf2dKsUi4G1gY2pD1Go+IiCBF9hv6H4VA+4YkB3Zl41lG/nvVf+teH/O+yZ41R+xfnny0TYjgddPu+G/WNo4vwfsNWAV7BoiIAIiIALBIlBHsAW6Op/xn2wkjWuc9/ur7OcSeIO12YpWBERABERABEQgswgsAz50KrJ+CewFfAKscio2jYaJwQcB7wFvOh8EJfpm1nViAq/5Nh+RwY9mn9q/oP+jB55xYJ2df2PyG7x01Uv/B9xlP9it/2552W2z83frsVvnqsqqrK8Wf7VyS8sto1bNXGWvHb+PMAq8QRTa/XqdtHW8d1s5Xrx+jVNxiYAIiIAINEwgWrA1vdb+bU9m1Ai49Uakyd2DwDj7XiCBV5eVCIiACIiACIiACPiXwK+Bo4GlwArABN+GhlUo2iNaZvFwKNAdMKXrXeAtR/iNiL+q9PXvfica2TlAPtABKAYuBx5LdLKAntegwPv65Nd5+aqXzwVmWV57Ddmr5Ohbj7YvRTVjU9km3r767eIVc1f8yvlffhYcw+TBG2+VUkAvy5SGbc3VfgCs2ZpZtmiIgAiIgAgEh0C0YDveuVF3NXAh1DzBU9+yLXL8PGCsFfBK4A3OZitSERABERABERABEYiHQET0NbH3MEcAjq70vdURgOOZU8f6m4A1F7vOEfdN6PkzMNPfIbsX3X5D99s44I4B9ph6zSgvK+eZcc9UvH9PrUVD7tGTjy7aa8Be1oSqdiydsrR8zeNrLvjZvj/7y769962p7F25aOXKrFZZoxYWLvRTZW+YBN54qpTcu0jCPVNHYK2e0g33Jis7EUiSgJ9vYiaZWuBPjxZsxzg366xy9wLAfv8vbiBD+11qnusmBMuiIfCXgBIQAREQAREQAREQgdgJRERfe5T/b8AApzFD7DPoyCAQMNuO+cA+wI5BCNiNGGuarLXvdGuX3l2yrcna6qLV5euy1o385K5P7nXmb1Tgzfog68vhBcN/EYnDxOEnxj1RvGj2okhlrxshJjtHWATeeKuUkuVW//ywChzbA99Zox23gWk+ERABXxFI5D3MT09NWPz2+3Y58IGvyKY/mGsdL/UawRa43vl3QxYN9vMznCf31GQt/XunCERABERABERABEQgbQQOAR4BTgFK0haFFvaKgAmTZtGxt2Pv4dU6fpzXKpmtydRT9YOrb9FQUVbBwr8tXH7coON2O2TQIXUqe1+a/FL5E1c+0bOBxyLTlXNYPHgTqVJyg7mfBA438qk/RyfgG8A8eDVEQATCRyCZ9zA/PDVh8Q93tsV6SezmVJ/eBzTWRCx8u9h0Rn91mig/59yss6bKZrX2dDMgakR/WTRk2uWifEVABERABERABERgKwHz7bXmDFbJa03aNMJFoNTx4jWPXo0Gmqx989Y3K75e8vW1p/z5lFn1Bd4XJ71Y/uS4J3s08lhkOniGpYLX2MVbpeQGbz8IHG7k0dgcVq3/JZDt5SKaWwREIG0EEn0PS/dTExFgFv+xwPPAP53fA8c4/26sQjVtsJNY2I0Ka+u/8T4wNZ44JPDGQ0vHioAIiIAIiIAIiED4CJjI+7DsGkK3sWcBdwFDnErt0CWYZEJ1voB1H969ZOikobXN18pLy3l8/OPFRbOLZNGQJOhGTh/oNIOseawUiLVKKdFo/CJwJBp/LOf9BFgNmBWPhgiIQLgIJPMelq6nJqJ3wGI4wXmPsibAdvP0BWAd8HPArJTqNxEL2g6mvcJaAm/QLhnFKwIiIAIiIAIiIALuE5Bdg/tM0zljRNwdBjyUzkCCsnbuwNy8nOyc/EiTtU+LPl2R1SZr5BsFb7ztoxzCYtFQ/0t/ZQp8GP0gcHh9Ke0MfALUsRrxelHNLwIikBICyb6HpeOpiYYE3s8cCwKzP3oJsCeNOjsCb0NNxFIC16VF0l5hLYHXpZ3UNCIgAiIgAiIgAiIQcAJWyTvPeWzOKj81gkkgIu7af81+QyM+Aok8WhnfCokfHUaBN3Ea8Z+ZboEj/ojjO2NXp2lRh/hO09EiIAIBIZDMe1gqnppo7venxW8WDc8A1kTMGojlAc8CQbdo8EWFtQTegLySFaYIiIAIiIAIiIAIpIDAEcA9QLUj9M5OwZpawh0CewH/cqw2RgD3uzOtZvERgTB58KYDayoEjnTkFVnTGhYtA7ZLZxAhXbs54SqkaSstnxFw4z3Mi2t5P8A+d0Qsd7oCs4D/1eNn8dvN5xbAp8DPgHLAmqw110TMZ1uxTTi+qLCWwOv3y0TxiYAIiIAIiIAIiEB8BMzbzCoiXnS+7Md39o9H/wa4UkJvIuhSfo59Wbod2An4Fvgj8EDKo9CCzRFo7Et1PF+2TeC1my/2+tZInEA8zBNfJfVn7gEUA51Sv3RoV0zGUzO0UJRY2gmk4j0snjXMmmBMFJXtgQubqMq1uX/hPHHwQdppuhdA2iusJfC6t5maSQREQAREQAREQARSTcA+JJuPmQk/7wDmpWs2C1Y1YT+rcoReE3sTEXyjhd6/Ax81Ihpb5dj+gDWksqYZFotGagi8CpiwY9eB+W9q+ItAgwJRv8H91rZt0zY/r29e58otlVlvL3x7ZVZV1qh7Cu95s4nwZdHgr731WzTmY/kusIPfAgtwPIl6agY4ZYWe4QTivalxHGB/zE83epwJPAnMzyCeaa+wlsCbQVebUhUBERABERABEQgFAfMv+4sj6JmAa9UP9nj+AYA9FvdvYJQjskYEYBP/7E9E8L0RiKd5lD16d1q9OdZGiboG9n2nutAeuesSCtLBSMJE9zWq6vTtZjUoEA06Z9CQG6bdYK/PmrGubB03XHpD8f3T7rebJNEjuopKFg2+3WZfBLYn8JZTze+LgAIeRDKemgFPXeFnMIF4b2rYZ8sejQi8TwBPZSDLeKqfXcUjgddVnJpMBERABERABERABDwn0AuYC/QHIh2H73TE1T8Ahzp+Zta0woTWfRwB2Ko7PwQ+BuYAVg2YyIiIxtnAe8BS4POoiR4HFjkevonMr3NiIzASmOIcavs+PbbTdFQKCTQmEN1w88ybLzht+Gk50bFMvWnqlpuuuOkM4LHB/XvmtWvXNr9vzyM7V1ZVZr1W9N7KR596tcWXa75ZJzE/hTsYrKXskWd77/1psML2bbTJemr6NjEFJgKNEEj0pkZ9iwazibkgBI3TAnehSOAN3JYpYBEQAREQAREQAREgWtA1HEc61ggnOVUU5sN7oiO+rkjCizcR1CYyWBVZN1kGJIIv5nOGOg3xhji2HDGfqANTRqAxgej6m2fefGF9gbfwlsLyGy+90W6+nH/e0JNLZtwxtrbCt6xsHedffOOG+//znFXey4M3ZVsYqIX2dm7c7RKoqP0dbDKemv7OTNGJwLYEEr2pUb/JmhUXWJO1zwQ5tQQk8KaWt1YTAREQAREQAREQATcIdARKnIY6h0VZL9zh+PG6sUYyc4xzKolPT2aSkJ7r5qN75nW8EhgQUlapSMvN/Wgo3gYFotPPOv28CXdNMGuVmrG2dC3XjL5mxcMzHzbPwuK5BVfdMuyME9q9/8FKWrZswb5d9+SG22dVXXbNFGuidXAqwGiNwBH4JfCy05k+cMH7NGA3PDV9mprCEoEGCSRzU8Pr36fasmYISODVJSICIiACIiACIiACwSRgVbtWJZtI8zSvM7ZHz8264ffAf71eLCDzx9u4JJa0vgEKgUtjOVjHbCWQOzA3r012m/yuvbt2rq6szvp00acrW7RqMWph4cKmmpwlgrBBgWi/g/fbp8svu1zR6+Re7bds2dKi6NWir5eXLL/m3TffNfH2vduvv+j2Nd9tbnNwt0OprKzk448+pLKitHrcjXeawHtQIoHonNAT2Bd4Htg99JmmPkEJV6lnrhXTQ0A3NdLD3ZVVJfC6glGTiIAIiIAIiIAIiIAI1CNgjTUehho7CQ2It3FJLMwqgeHA/bEcrGO2Eug2vFvJ4EmDay0QysvKmT9ufvHi2YvrNzlzC9s2AtFee/38rgNz9//1sXm/3nXXXXapevWNBauefe6lN1auXPn7c88ZXnHX9ELzua4ZZWVl/P3if1RNv2vOAuB3gO29NVjUEIEIgf2dG2qdhUQEREAEkiSgmxpJAkzH6RJ400Fda4qACIiACIiACIhAuAns6nivWbOf78KdakzZJdq4pKnJdwNWAyZIml2HRuwEcodOHVp08KCD20Wf8srkV8rnXznfOoJboyrPxzlnD/1o1vQ7u0YWqhFx/zFm2fS7Zg+6e/b0N88aNrROE7Z/3XRz9RNPPVtx/vnnb6ysrMx67bXXVlZVVY0qLCx0u+rY89y1gCcE7H3Gbqz93JPZNakIiIAIiICvCUjg9fX2KDgREAEREAEREAERCCSBPwDW/Ku3E71ZSUT78S4BHglkZokF3Vzjkg0JVGT2AZ4BdgS+TyysjD2rYYF30ivl88fN7wEsTgGZ3LmzCouGDT2zjsg84dY7ykdfOvaB2Xf9+6wRZ5/VKjqOf910C7379uOww8x2+8eq3osvvri4sLDQq6rjFGDQEi4SsOaajwO13s4uzq2pREAERCCagCp8fXg9SOD14aYoJBEQAREQAREQAREIOAHzEX2QH20JZgLvO93dreLUGsT9HRgDWDOPTBkNNS75BbAcMMG7JWDVnG8D1miruXEJcD3Q3TmnueP18ygC21g0lJYzf7ynFg31+W8j8JYs+4Abb7+9+pCjD938QdH7re+cdHvtd7XS0lLG/fO66om3T6rz/W3ChAnlo0ePTlnVsS4iXxMwb2a7cWYd7Le53hK4iSQxx9fbreBEwFUCsQq2XvQTcDWRTJ5MAm8m775yFwEREAEREAEREAHvCFgTuDnAHsAqwBoARUYvR4h4ABjlXQi+mrmhxiUmyCwDrgLsc7kJ4pucfzcX/FmOeH4RcHtzB+vndQnUb7K2qmjVipZtWo58o+ANE9hTMs4756ySGYX5tT7AF44dw+hrf+yX9/Gy5Tw6+xEO3Hf/qhZZWeuefe6Fjb/OO3bnP/zhjw0JvKmqOk4JFy2SMIFDnBtrtbYfQLJiTLLnJ5yMThQBEUgJgXhf4170E0hJopmwiATeTNhl5SgCIiACIiACIiAC6SNwNrDSqeCNjsIeJza/yGLgDMBsCjJhRKpkrGLX/m6VzuOd6rqrgQsdVs35wJ7gVPoeAbyVCeA8yjHWqiXXlx88eGBeTnZO/ol9e3f+9NNVrbbb66ftBp51RovohcZfPL6ycGKhNdLb7Ywzzrhx3rx5bSI/t6re0aNHy6LB9Z3xxYSxXJf1jzkUuBfYJyqDWMWYxtaL9XxfQFMQIiACcROI5zXuRT+BuAPWCY0TkMCrq0MEREAEREAEREAERCBdBKwZ27PAZuAk4Mt0BZKGdZvz5W3OB3acY3Nhgl9VGuLXku4RsGvhF5NmT7p/wLABdTx5C24uKL/m0mvut5sku+6665lHHXVUlzPPPHOTNVlbsGDBiurq6pEFBQUpqzp2L2XN1AiB/YAR9WxbZgH/izq+sWN2cZ6asJ/biEWMaap6L5bztZEiIALBJRDvazzZzy3BJRWQyCXwBmSjFKYIiIAIiIAIiIAIhJSAefLOA/YHrCp1aUjzbCithnx5N8Zo0XAfYN229s4gXqFOdci5Q0puKbyl1rKhrLSMK/9+5f/mzZ43xanSvtIB8Lsk/VRDzTHgyVk1nfmTR8b2TlW/2bhERmPHmHe3icH2XmojFjGmqeq9WM5yYEzpAAAgAElEQVQPOG6FLwIZTSCR13gyn1tSDTuWJyFSHZOn60ng9RSvJhcBERABERABERABEYiRwDTgTGAA8EKM5wT9sIZ8ec1u4elmEhsGzHYq/Uzo1QgBgf6D++e1bdM2v8cJPTpv2bIla/Friz9f9fGqy1958RVrnGXjNee/x4QgXaWwLYHjAPvzUr0f2fuiibfznZ83dszHgIn/B0Sd35QYE0v1XpDEnOauqYwTe5oDop+LgNPs1m4sm0WUDWve2tSN5kQ/t6QSdry+wqmMzdO1JPB6ileTi4AIiIAIiIAIiIAIxEFgLGB//g+4O47zgn5oPMLDaU7Fs32BeTToiSv+Bgk0dj28DlQDEnibvnDieT356RLsCVjDvIYE3iccz/KmjlkB/Bb4VVRSTYkxsVTvBUHMaW4PM1bsaQ6Mfi4CQLyv8eg+ApXABz6kGI+vsA/DTzwkCbyJs9OZIiACIiACIiACIiACPxKw5j7Wwf1h4PskofwGmOk8pmzVYxpbCVgzOqvYHQo8JDAZR6ApgddtUdPt+TzfrO4Du+d1aNshv9vx3TqbR/GyhctWbsnaMuqFwhfe9Hxx9xaob7/QCbignm1LY8eYn3k+cHAD4TS2n7FW6AbueohikLFij3uXpWbKAALNvcaDcqMklicTQrudEnhDu7VKTAREQAREQAREQARSRuBw5zG/vsAzTif3ZMTeXoA9lv4AMCplWfh7IYm7/t6fVES3jcB7zMBj8tq3bZ9/RJ8jOlduqcwqWViysjKrctQThU8kJGoOHDwwLzsnO7933941IumiNxatbFXValRhYWFC86UCSmSNXmf3KvlLwV9qPYzXl61n5hUzi5+d+Wx0RWsqQ0pkrfoN1Lo4vrqfRU3W2DF27O1AtzgWjrd6L46pfXFoRos9vtgBBREWAkG5URLLkwlh2ZNt8pDAG9qtVWIiIAIiIAIiIAIikHICOwBXABc5K5vYaw2DFiUQyYGO52SJ4837QwJzhOUU8yW+Hxju2DOEJS/lER+BbTx4+53dr+TSqZfWipo/lP1AwRUFxY/PeDwhUXP4ucNLJk2btLXRW1kZ4/4xrnj2tNkJzRdfekkdnXvh9AuLegzu0S56lkcmPlI+a8wsszVI5D0oqYCSPLm5ajqbvv4x5s17C9A9gbVjWS+BadN+SkaLPWmnrwDCQiBoN0pifTIhLPtTm4cE3tBtqRISAREQAREQAREQgbQS2BlYA+wLWDMw+1MrGMUZ2c8c30nzHe0HfBnn+WE53L6sWPOk3kBxWJJSHnETqC/w5o6dMbbo+CHH1xE175t4X/mUy6ckImrmTp0ztWjQsEF15pt88+TyKy+5MpH54k4wiROaEnjN13ZxEnMH5VR78uFfgD1RobGVQMaKPboIRMAlAkG7URL2JxMa3VYJvC5d8ZpGBERABERABERABESglsALwNfAMqdp2mDgwQT5dHTOtc7wJwJW0Ztp42xgKnCkBN5M2/o6+cYm8N52X/mUK6YkImo2KPBOunlS+bhLxiUyX0o3axuLhtL1zBwTOIuGZJjZDaAbgCOSmSSE52as2BPCvVRK6SMQxBslYX0yQQJv+l4HWlkEREAEREAEREAEMo5AHtAnKuungAVJUpjmWDWYXYEJyJk0LgRuBVSckUm7vm2u21o0jOhXcumdWy0a1pWuo2BMQfETM55IyFKhvkVDaWkp4y8ZHwSLBmqarOV0yO/W58cmax8u/HBFi9YtRs4vmP92hlw29p5rPplHZUi+8aaZcWJPvIB0vAg0QUA3SgJweehDYgA2SSGKgAiIgAiIgAiIgAjUEBgL/NOp5P1vBjExT03zED06gF6iGbRNnqfabJO19xe9v6K6VfXIRwseTUjUrGmy1iY7v/cJPzZZK1pYtKINbUYWFBQkNJ/nRBpeIFOFvBOA8cCv08Rdy4qACISfQKa+vwZiZyXwBmKbFKQIiIAIiIAIiIAIiIBD4GJgkCN2ZgqUFsBG4CaniV2m5K086xLYRuCN+rHbX7rdnk976T0B8ym3ppb2BIWGCIiACHhNICy/J8KShx7z8vqK1/wiIAIiIAIiIAIiIAKuEmjvNHGzatb3XJ3Z35O9C2zQ49f+3iSPo2tK4PV4aU0fAAInA5cC5pesIQIiIAJeEdgPGAEsAVoCXYFZwP+8WtCjea1YoFu9POxplSc9Ws/zaVXB6zliLSACIiACIiACIiACIuAygXygGviTy/P6ebqJwHnA9n4OUrF5SkACr6d4Az95f8CecOgZ+EyUgAiIgJ8JmNe3PS0QGfa5xHoFXOXnoBuIzfLY7MRt2qj9e1MA86hNTQJvwK5AhSsCIiACIiACIiACIoA1kHoD2AmoyBAeRzqN6to4X0AyJG2lGUUgVQJvaB5XzbCr5zRHZOmdYXkrXREQAXcIxPLefxxgf16qt+SZTuXrfHdC8XwWy9X+POh4l1cCVzvvofa71voeBG5I4A3clilgERABERABERABERABYCFwJzA9Q2iYD69VmlgV7+wMyVlp1iXgqcA7eHD/vHbZbfP7Hn9c58rKqqzXFi5eWUXWqMLCmW9qIwJB4HTgr8DxgYhWQYqACPiFQDxWBfaEgNnANCTwPgE85ZekmokjIvDOc6qR7TOWVSBfALwGLA5IHnXClMAbxF1TzCIgAiIgAiIgAiLgLwLHAj8H7k5hWL8FfpdhzdY+Bb4CrgSCUiWTwksi9EvZl04bx7iUaZ1qrfNGDCmZMfU2+381o6ysjIsv/2dx4Yy5VjGv4X8CA4H/B/T1f6iKUAREwEcE4rUqqG/R0MkRRoNm0XCt08DWKndtXO/8O2h51F5KEnh99KpSKCIgAiIgAiIgAiIQUAK9gOeB5U7jDauu9Xq0Bb50xK5irxfzyfxWvWtfRHZ3PIhXA/8A7vNJfArDWwIm8Jr3dF4yy/Qc3DOvbXbb/COOP6JzZWVl1nsL31u5bPGy68ZfeMFdw4YMaBc994TbppSPvvxqq9gK5OOqyXAK4LlWhXc+cGIAY1fIIiAC6SGQiFVBpMnaN4BpijlOk7XP0pNCwqvaTbHuUU3WugBvAU8nPGOaT5TAm+YN0PIiIAIiIAIiIAIiEBICU4FTgS2A+cV+noK8JjuC159TsJbfljDWhYB1fO7nt+AUjycEXKngPXnEySVXTL2itlJ3Xdk6rjv/uuV/HDRst0YEXnscN5CPq3qyC/6ddDBgTzac5N8QFZkIiIDPCCRiVRCxdIgIvHZj0D6LPOmz3GINJxbv4VjnSutxEnjTil+Li4AIiIAIiIAIiEBoCHQAljnNz/ZIkXVCJjZbi75grIL3ZeCs0FxFSqQpAm548OaOv2t8Ud8hfetU6t5z2z3lZe99+cXsaXdYBVPNKC0tY/QVsmgI0CU5FPgNcEqAYlaoIiAC6ScQr1VBvJYO6c8wQyKQwJshG600RUAEREAEREAERCAFBPo4Tc9MiFrneOR6vewCYAow0+uFfDh/OWCV09YURCP8BDwVeBfMe+Wvufvu+9cT+/zYZG3BwsUrqlu1HllQMM0qszT8T2C4c7PHqvs1REAERCBWAg1ZFXzrNFL7oN4kiVg6xBqHjkuSgATeJAHqdBEQAREQAREQAREQgToE7gSygQMcCwETIL0aBwHWAXkAUOLVIj6d92fACuAW4Aqfxqiw3CXgikXDSSNOKhkzdcxWi4bSdUy+YnLxYzMeizRTC83jqu7i9/1sZwNDgNN9H6kCFAER8CMBe++3G/U7R/nSdq1nv5CIpYMfcw1lTBJ4Q7mtSkoEREAEREAEREAE0kagoyO2vgpYRdkRQJFH0Vjl6q8BezQ504Y9hm3i9slOg7tMyz8T83VF4LUmazmtc/KP7HNkTZO14oXFK1q2ajlyXsE8VeoG+6oaAZzp3PAKdiaKXgREIF0EYrFfiNfSIV25ZNy6EngzbsuVsAiIgAiIgAiIgAh4TsCarEUa/TwDRIQptxc+BHgR6OT2xD6fzypo7gVaOpXSPg9X4blEwA2LhuhQVKnr0sb4ZBrz37WnGc7wSTwKQwREIFgEYrVfaMjS4S3g6WClG75oJfCGb0+VkQiIgAiIgAiIgAhkEoFS4FLH8/fukCS+C7Ar8FNgN6Cb88f+vVdUjr2ARSHJWWk0T8CVCt7ml9ERASVwHtDfqeINaAoKWwREII0E4rVfCONNwkDnJIE3ja8eLS0CIiACIiACIiACIpA0gUeiPCeXA+ZD6UfRc0dHtDVvO/PPNQH3J8AeQETQtf9nf7fmJmuAz4HvnGroYufvnwDfAE/6NM+kN1QTNEpAAq8ujqYI/Bbo5/jwipQIiIAIJEIgU+0XBjk30pc4T0fV9x5OhGXKz5HAm3LkWlAEREAEREAEREAERMBFAocBrYGngO2A61LYdMzWqy/OmoBrVbf2/yMCrom4a4EvHeHW/hv5Y0Luake0jfw9Go81qasGfu8iM00VTAJuWzT4gUKgq6X8ADAqhlFOg6RhPotL4YiACASHQKbaL8TiPez7XZTA6/stUoAiIAIiIAIiIAIiIAIxEMgH/uiSwPuLBoRbq66Ntk2wv9swodYqbb+uJ9pGi7hWdZvIMAuGmYCJYD8kMoHOCRWBMFXwhqJaymdX1/lAT+Asn8WlcERABIJHIJNuvsXqPez7XZTA6/stUoAiIAIiIAIiIAIiIAIxEDgYsEfrjgNebuD4hqwQIqJttG2CVeVaRW10ha0JuF9F2SbY3+3n62KIK5lD7FFJG1ckM4nODQ2BMAm8oaiW8tmVZVX+PRybGp+FpnBEQAREwLcE4vUe9m0iEnh9uzUKTAREQAREQAREQAREIE4CCxwh1oTXiHhrVgk7NWCN8Jlji1DfNsE8b/0yrnfsGS73S0CKI60EwmLREJpqqbReDdsubk8w/Bo4x2dxKRwREAER8DuBUHgPS+D1+2Wm+ERABERABERABERABGIlcAxgf+rbJpi3bRCHBN4g7pp3MYdN4J0HjAFaAFcBFwBWpbzYO4ShnvlPwBHAuaHOUsmJgAiIgPsE0u097IolhgRe9y8MzSgCIiACIiACIiACIiACbhCwhnE2VMHrBs3gzxEWgdd2IhTVUj67pP4CHAr8n8/iUjgiIAIiEBQCrgitcSTrqh+9BN44yOtQERABERABERABERABEUghgcOAfwFHA08B9wL3pXB9LeUvAmHy4E13tZS/dtadaKwC+iBgpDvTaRYREAEREAGPCbjqRy+B1+Pd0vQiIAIiIAIiIAIiIAIikCQB8xMe7jRP6go8BNwDPA9UJTm3Tg8OgTBV8Eaop7paKji7HX+kfwOM5+/iP1VniIAIiIAIpJiA6370EnhTvINaTgREQAREQAREQAREQASSIGAC7wjgLKCDU9FrYm9REnPq1GAQCKPAGwzywYjyImAf4PfBCFdRRhHQjQ5dDiKQeQQiAq9bfvSDJPBm3kWkjEVABERABERABERABMJB4HBH6B0GrHOqeucAy8ORnrKoR0ACry6JpghcDNgNoD8IU2AIuOq/GZisFagIiECEgJt+9NdI4NWFJQIiIAIiIAIiIAIiIALBJtAC6O2IvSYYfOiIvXOBL4OdmqKPIiCBV5dDUwT+AewF/D9hCgwBV/03A5O1AhUBEYgQcMuPvqYaWAKvLiwREAEREAEREAEREAERCA+BNkB/x6+3H2CioFk4POBU+YYn08zLRAJv5u15PBlfCuwB/Dmek3Rs2gi47r+Ztky0sAiIQLIEkrVpkcCb7A7ofBEQAREQAREQAREQARHwMYGOwGBH7D0amO+IvY8DFT6OW6E1TEACr66MpghcDlhDxr8KUyAIuO2/GYikFaQIiIBnBGTR4BlaTSwCIiACIiACIiACIiAC/iFgws9wR+w1n86HHLH3eaDKP2EqkiYISODV5dEUgTHAT4ALhSkwBNz03wxM0gpUBETAEwJnyKLBE66aVAREQAREQAREQAREQAR8S8AE3hGOZ28H4D5H7C3ybcQKzAhI4NV10BSBK4FOwN+FKTAE3PLfDEzCClQERMA7AhJ4vWOrmUVABERABERABERABETA7wQOd4TeYY5Hr/n1zgGW+z3wDIxPAm8GbnocKY8H7IbNxXGco0P9QSBZ/01/ZKEoREAE0kpAAm9a8WtxERABERABERABERABEfAFgRZAb0fsHQR86FT1zgW+9EWECkICr66BpghcBbQDRguTCIiACIhA5hGQwJt5e66MRUAEREAEREAEREAERKApAm2A/o5fbz/HGsAqex9wqnxFLz0EJPCmh3tQVr0ayAYuCUrAilMEREAERMA9AhJ43WOpmURABERABERABERABEQgbAQ6AoMdsfdoYL5T2fs4UBG2ZH2ez2tOfMf4PM5EwjsUOC2RE3VOLQGrwH8FuEJMREAEREAEMo+ABN7M23NlLAIiIAIiIAIiIAIiIAKJENgVGO6Ivdao7SFH7H0eqEpkQp0TF4EwC7wvAF8D78dFRAfXJ/A08IawiIAIiIAIZB4BCbyZt+fKWAREQAREQAREQAREQASSJWAC7wjHs9caO93niL1FyU6s8xslEFaLBrtx8BnwU+A77b8IiIAIiIAIiED8BCTwxs9MZ4iACIiACIiACIiACIiACGwlcLgj9A5zPHrNr3cOsFyQXCUQ1grePzg2IMe7SkuTiYAIiIAIiEAGEZDAm0GbrVRFQAREQAREQAREQAREwEMCLQDzAT0LGAR86FT1zgW+9HBdP02dC1QCH3gQVFgF3iHAeMDYaYiACIiACIiACCRAQAJvAtB0igiIgAiIgAiIgAiIgAiIQJME2gD9Hb/efoDZC1hl7wNOlW/Y8Jmg3Q1YArQEzMLibeBJFxN1U+A9wKmadTG8hKeyGwNjgWnAasfuY2nCs+lEERABERABEchAAhJ4M3DTlbIIiIAIiIAIiIAIiIAIpJBAR0dMPBs4GpjviL2PAxUpjMPLpa4BNgNXAfYdy/69yfm3W+u6KfBeC/QAnnMrOBfnUaMwF2FqKhEQAREQgcwgIIE3M/ZZWYqACIiACIiACIiACIiAHwhYQ63hTmWvVbk+5Ii9zwNVfggwgRjMWsD+POhYDZhFw9XAhU7l8qIE5mzoFDebrF0PVAOXuxSbphEBERABERABEUgjAQm8aYSvpUVABERABERABERABEQggwmYwDvC8ezt4DyabzYORQFjEhF45wFjALMcsEreCwCrul3sUj4SeF0CqWlEQAREQAREIGwEJPCGbUeVjwiIgAiIgAiIgAiIgAgEj8DhjtA7zPHoNaF3DrA8IKmY5cFGp3LXQrYKWfu3Cb1uDQm8bpHUPEEm4GUjwyBzUewiIAIZTkACb4ZfAEpfBERABERABERABERABHxEwKpfeztirzUu+9CxcJgLfOmjOOuHMhDoHtVkrQvw1v9v7455rVivMwC/gsKNb5/GDaK6HUIp0saNCzcI2bGlVP4DUEcUIED8C1eWLMvgysIihRsHCoyA9kTp3PgnENBJrJEHCQnfew9r79lrvplnS6cYsdf3re9ZI4pXo9lJpvfJHusj4D2WpHVGFDjFDxmO6LLnnoX9e56+s38mIOB1UxAgQIAAAQIECBAgsEaB7yX58fy+3h/N77Odnuz97fyU7xp7XjJwEPCuceJ6OpXAKX7I8FRnWcM+S/5ftfT5hP1LC1t/SAEB75Bj0zQBAgQIECBAgACBXQl8leQnc9j7L0n+MD/Z+/sk/7sTCQHvTgbtmJ8JnOqHDPdAv4VwVNi/hzvVGb9YQMD7xWQKCBAgQIAAAQIECBBoFPinJD+fw97ph9p+N4e9f0zyf419Lb21gHdpYeuvVeBUP2S41vMfs6/Rw1Fh/zHvBmttSkDAu6lxOgwBAgQIECBAgACBXQlMAe+/z+/s/X6S38xh7583qCDg3eBQHenCAqf4IcMLNzPoF7cQjgr7B735tL28gIB3eWM7ECBAgAABAgQIECCwvMA/z0Hvz+Z39E7v6/1Vkv9ZfuuT7CDgPQmzTVYqcIofMlzp0Y/W1lbCUWH/0W4JC21JQMC7pWk6CwECBAgQIECAAAECl5L86xz2Tu+b/O/5qd5fJ/nrwDwC3oGHp/WjCYz842BHQzhgoS2Eo8L+A24ApdsVEPBud7ZORoAAAQIECBAgQIBA8m9Jpqd6f5RkCkn/K8n/Dwjzi7nnXx6h9x8m+VOS/zjCWpYgQGAcgS2Fo8L+ce47nZ5AQMB7AmRbECBAgAABAgQIECDQLvBVkp8m+UF7J7UGPvb9l1r5Z1X/OQfeR1rOMgQIDCQgHB1oWFolcBEBAe9FlHyHAAECBAgQIECAAAECBAgQIECAAAECKxQQ8K5wKFoiQIAAAQIECBAgQIAAAQIECBAgQIDARQQEvBdR8h0CBAgQIECAAAECBAgQIECAAAECBAh8LtD+2hMBr9uSAAECBAgQIECAAAECBAgQIECAAAECXyZwM8m1JG+TXE5yNcmbJE+/bJnDvy3gPdzQCgQIECBAgAABAgQIECBAgAABAgQI7EvgQZIPSe4lmTLW6fr9fH1SCQHvSbltRoAAAQIECBAgQIAAAQIECBAgQIDA4ALTaxmmv8dJ7iY5T3I/ye0kL5K8POX5BLyn1LYXAQIECBAgQIAAAQIECBAgQIAAAQKjC3wMeJ8kuZPk0vzk7q0kz5O8OuUBBbyn1LYXAQIECBAgQIAAAQIECBAgQIAAAQJbEHiY5N385O50nkfz9fTKhpN+BLwn5bYZAQIECBAgQIAAAQIECBAgQIAAAQIbELiR5PonP7J2JcnrJM9OfTYB76nF7UeAAAECBAgQIECAAAECBAgQIECAwFYEptc1TO/gPes6kIC3S96+BAgQIECAAAECBAgQIECAAAECBAgQOFBAwHsgoHICBAgQIECAAAECBAgQIECAAAECBAh0CQh4u+TtS4AAAQIECBAgQIAAAQIECBAgQIAAgQMFBLwHAionQIAAAQIECBAgQIAAAQIECBAgQIBAl4CAt0vevgQIECBAgAABAgQIECBAgAABAgQIEDhQQMB7IKByAgQIECBAgAABAgQIECBAgAABAgQIdAkIeLvk7UuAAAECBAgQIECAAAECBAgQIECAAIEDBQS8BwIqJ0CAAAECBAgQIECAAAECBAgQIEBgNwJfJzlPcraWEwt41zIJfRAgQIAAAQIECBAgQIAAAQIECBAgcAyBJULYm0muJXmb5HKSq0neJHl6jIYPWUPAe4ieWgIECBAgQIAAAQIECBAgQIAAAQIE1iKwZAj7IMmHJPeSTJnqdP1+vm49v4C3ld/mBAgQIECAAAECBAgQIECAAAECBAgcSWCpEHZ6Inj6e5zk7vyKhvtJbid5keTlkfovLSPgLbEpIkCAAAECBAgQIECAAAECBAgQIEBgRQJLhrAf136S5E6SS/OTu7eSPE/yqtNBwNupb28CBAgQIECAAAECBAgQIECAAAECBI4hsHQI+zDJuyTTk7vT59F8Pb2yofUj4G3ltzkBAgQIECBAgAABAgQIECBAgAABAkcSWDKEvZHk+ic/snYlyeskz47Ue3kZAW+ZTiEBAgQIECBAgAABAgQIECBAgAABAisSOEUIOz0pfJ7kbC3nFvCuZRL6IECAAAECBAgQIECAAAECBAgQIEDgGAKrC2GPcahvWkPAu6SutQkQIECAAAECBAgQIECAAAECBAgQILCggIB3QVxLEyBAgAABAgQIECBAgAABAgQIECBAYEkBAe+SutYmQIAAAQIECBAgQIAAAQIECBAgQIDAggIC3gVxLU2AAAECBAgQIECAAAECBAgQ2IHAWt93uta+dnBLOOIpBQS8p9S2FwECBAgQIECAAAECBAgQIEBgOwI3k1xL8jbJ5SRXk7xJ8rT5iGvtq5nF9lsVEPBudbLORYAAAQIECBAgQIAAAQIECBBYVuBBkg9J7iWZMqbp+v18vezO3776WvvqNLH3hgUEvBserqMRIECAAAECBAgQIECAAAECBBYSmF5/MP09TnI3yXmS+0luJ3mR5OVC+37Xsmvt67v69u8EygIC3jKdQgIECBAgQIAAAQIECBAgQIDAbgU+BqlPktxJcml+cvdWkudJXjXJrLWvJg7b7kFAwLuHKTsjAQIECBAgQIAAAQIECBAgQOD4Ag+TvJuf3J1WfzRfT69s6Pysta9OE3tvWEDAu+HhOhoBAgQIECBAgAABAgQIECBAYEGBG0muf/Ija1eSvE7ybME9L7L0Wvu6SO++Q+CLBQS8X0ymgAABAgQIECBAgAABAgQIECBA4BOB6bUI0zt4z1amsta+VsakndEFBLyjT1D/BAgQIECAAAECBAgQIECAAAECBAjsVkDAu9vROzgBAgQIECBAgAABAgQIECBAgAABAqMLCHhHn6D+CRAgQIAAAQIECBAgQIAAAQIECBDYrYCAd7ejd3ACBAgQIECAAAECBAgQIECAAAECBEYXEPCOPkH9EyBAgAABAgQIECBAgAABAgQIECCwWwEB725H7+AECBAgQIAAAQIECBAgQIAAAQIECIwuIOAdfYL6J0CAAAECBAgQIECAAAECBAgQIEBgtwIC3t2O3sEJECBAgAABAgQIECBAgAABAgQIEBhdQMA7+gT1T4AAAQIECBAgQIAAAQIECBAgQIDAbgUEvLsdvYMTIECAAAECBAgQIECAAAECBAgQIDC6gIB39AnqnwABAgQIECBAgAABAgQIECBAgACB3QoIeHc7egcnQIAAAQIECBAgQIAAAQIECBAgQGB0AQHv6BPUPwECBAgQIECAAAECBAgQIECAAAECuxUQ8O529A5OgAABAgQIECBAgAABAgQIECBAgMDoAgLe0SeofwIECBAgQIAAAQIECBAgQOCiAl8nOU9ydtEC3yNAgMDaBQS8a5+Q/ggQIECAAAECBAgQIECAAIFDBW4muZbkbZLLSa4mefm9focAABOpSURBVJPk6aELqydAgEC3gIC3ewL2J0CAAAECBAgQIECAAAECBJYWeJDkQ5J7SaYsZLp+P18vvbf1CRAgsKiAgHdRXosTIECAAAECBAgQIECAAAECzQLTaxmmv8dJ7s6vaLif5HaSF0leNvdnewIECBwkIOA9iE8xAQIECBAgQIAAAQIECBAgsHKBjwHvkyR3klyan9y9leR5klcr7197BAgQ+FYBAa8bhAABAgQIECBAgAABAgQIENi6wMMk75JMT+5On0fz9fTKBh8CBAgMLSDgHXp8midAgAABAgQIECBAgAABAgQuIHAjyfVPfmTtSpLXSZ5doNZXCBAgsGoBAe+qx6M5AgQIECBAgAABAgQIECBA4IgC0+sazpOcHXFNSxE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IAAAQIEWgUEvK38NidAgAABAgQIECBAgAABAgQIECBAgEBdQMBbt1NJgAABAgQIECBAgAABAgQIECBAgACBVgEBbyu/zQkQIECAAAECBAgQIECAAAECBAgQIFAXEPDW7VQSIECAAAECBAgQIECAAAECBAgQIECgVUDA28pvcwIECBAgQIAAAQIECBAgQIAAAQIECNQFBLx1O5UECBAgQIAAAQIECBAgQIAAAQIECBBoFRDwtvLbnAABAgQIECBAgAABAgQIECBAgAABAnUBAW/dTiUBAgQIECBAgAABAgQIECBAgAABAgRaBQS8rfw2J0CAAAECBAgQIECAAAECBAgQIECAQF1AwFu3U0mAAAECBAgQIECAAAECBAgQIECAAIFWAQFvK7/NCRAgQIAAAQIECBAgQIAAAQIECBAgUBcQ8NbtVBIgQIAAAQIECBAgQIAAAQIECBA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GApga+TnCc5W2oD6xIgsA0BAe825ugUBAgQIECAAAECBAgQIECAwDYEbia5luRtkstJriZ5k+TpNo7nFAQIHFtAwHtsUesRIECAAAECBAgQIECAAAECBOoCD5J8SHIvyZTbTNfv5+v6qioJENisgIB3s6N1MAIECBAgQIAAAQIECBAgQGAwgem1DNPf4yR351c03E9yO8mLJC8HO492CRA4gYCA9wTItiBAgAABAgQIECBAgAABAgQIXEDgY8D7JMmdJJfmJ3dvJXme5NUF1vAVAgR2JiDg3dnAHZcAAQIECBAgQIAAAQIECBBYtcDDJO+STE/uTp9H8/X0ygYfAgQIfCYg4HVTECBAgAABAgQIECBAgAABAgTWI3AjyfVPfmTtSpLXSZ6tp0WdECCwJgEB75qmoRcCBAgQIECAAAECBAgQIECAwN8Fptc1nCc5A0KAAIFvExDwuj8IECBAgAABAgQIECBAgAABAgQIECAwqICAd9DBaZsAAQIECBAgQIAAAQIECBAgQIAAAQICXvcAAQIECBAgQIAAAQIECBAgQIAAAQIEBhUQ8A46OG0TIECAAAECBAgQIECAAAECBAgQIEBAwOseIECAAAECBAgQIECAAAECBAgQIECAwKACAt5BB6dtAgQIECBAgAABAgQIECBAgAABAgQICHjdAwQIECBAgAABAgQIECBAgAABAgQIEBhUQMA76OC0TYAAAQIECBAgQIAAAQIECBAgQIAAAQGve4AAAQIECBAgQIAAAQIECBAgQIAAAQKDCgh4Bx2ctgkQIECAAAECBAgQIECAAAECBAgQICDgdQ8QIECAAAECBAgQIECAAAECBAgQIEBgUAEB76CD0zYBAgQIECBAgAABAgQIECBAgAABAgQEvO4BAgQIECBAgAABAgQIECBAgAABAgQIDCog4B10cNomQIAAAQIECBAgQIAAAQIECBAgQICAgNc9QIAAAQIECBAgQIAAAQIECBAgQIAAgUEFBLyDDk7bBAgQIECAAAECBAgQIECAAAECBAgQEPC6BwgQIECAAAECBAgQIECAAAECBAgQIDCogIB30MFpmwABAgQIECBAgAABAgQIECBAgAABAgJe9wABAgQIECBAgAABAgQIECBAgAABAgQGFRDwDjo4bRMgQIAAAQIECBAgQIAAAQIECBAgQEDA6x4gQIAAAQIECBAgQIAAAQIECBAgQIDAoAIC3kEHp20CBAgQIECAAAECBAgQIECAAAECBAgIeN0DBAgQIECAAAECBAgQIECAAAECBAgQGFRAwDvo4LRNgAABAgQIECBAgAABAgQIECBAgAABAa97gAABAgQIECBAgAABAgQIECBAgAABAoMKCHgHHZy2CRAgQIAAAQIECBAgQIAAAQIECBAgIOB1DxAgQIAAAQIECBAgQIAAAQIECBAgQGBQAQHvoIPTNgECBAgQIECAAAECBAgQIECAAAECBAS87gECBAgQIECAAAECBAgQIECAwHoEvk5ynuRsPS3phACBNQsIeNc8Hb0RIECAAAECBAgQIECAAAECexG4meRakrdJLie5muRNkqd7AXBOAgRqAgLempsqAgQIECBAgAABAgQIECBAgMAxBR4k+ZDkXpIpr5mu38/Xx9zHWgQIbExAwLuxgToOAQIECBAgQIAAAQIECBAgMJzA9FqG6e9xkrvzKxruJ7md5EWSl8OdSMMECJxMQMB7MmobESBAgAABAgQIECBAgAABAgT+ocDHgPdJkjtJLs1P7t5K8jzJK24ECBD4JgEBr3uDAAECBAgQIECAAAECBAgQINAv8DDJuyTTk7vT59F8Pb2ywYcAAQLfKCDgdXMQIECAAAECBAgQIECAAAECBPoFbiS5/smPrF1J8jrJs/7WdECAwJoFBLxrno7eCBAgQIAAAQIECBAgQIAAgb0JTK9rOE9ytreDOy8BAjUBAW/NTRUBAgQIECBAgAABAgQIECBAgAABAgTaBQS87SPQAAECBAgQIECAAAECBAgQIECAAAECBGoCAt6amyoCBAgQIECAAAECBAgQIECAAAECBAi0Cwh420egAQIECBAgQIAAAQIECBAgQIAAAQI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At72EWiAAAECBAgQIECAAAECBAgQIECAAAECNQEBb81NFQECBAgQIECAAAECBAgQIECAAAECBNoFBLztI9AAAQIECBAgQIAAAQIECBAgQIAAAQIEagIC3pqbKgIECBAgQIAAAQIECBAgQIAAAQIECLQLCHjbR6ABAgQIECBAgAABAgQIECBAgAABAgQI1AQEvDU3VQQIECBAgAABAgQIECBAgAABAgQIEGgXEPC2j0ADBAgQIECAAAECBAgQIECAAAECBAgQqAkIeGtuqggQIECAAAECBAgQIECAAAECBAgQINAuIOBtH4EGCBAgQIAAAQIECBAgQIAAAQIECBAgUBMQ8NbcVBEgQIAAAQIECBAgQIAAAQIECBAgQKBdQMDbPgINECBAgAABAgQIECBAgAABAgQIECBAoCYg4K25qSJAgAABAgQIECBAgAABAgQIECBAgEC7gIC3fQQaIECAAAECBAgQIECAAAECBAgQIECAQE1AwFtzU0WAAAECBAgQIECAAAECBAgQIECAAIF2AQFv+wg0QIAAAQIECBAgQIAAAQIECBAgQIAAgZqAgLfmpooAAQIECBAgQIAAAQIECBAgQIAAAQLtAgLe9hFogAABAgQIECBAgAABAgQIECBAgAABAjUBAW/NTRUBAgQIECBAgAABAgQIECBAgAABAgTaBQS87SPQAAECBAgQIECAAAECBAgQIECAAAECBGoCAt6amyoCBAgQIECAAAECBAgQIECAAAECBAi0Cwh420egAQIECBAgQIAAAQIECBAgQIAAAQI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fwN3qV/zrS6YPQAAAABJRU5ErkJggg=="/>
          <p:cNvSpPr>
            <a:spLocks noChangeAspect="1" noChangeArrowheads="1"/>
          </p:cNvSpPr>
          <p:nvPr/>
        </p:nvSpPr>
        <p:spPr bwMode="auto">
          <a:xfrm>
            <a:off x="1679575" y="13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AutoShape 2" descr="data:image/png;base64,iVBORw0KGgoAAAANSUhEUgAABXgAAAPoCAYAAABkvZZOAAAAAXNSR0IArs4c6QAAIABJREFUeF7s3Ql8nVWd//FPaGnTFkcUEEULyCZGVpFFCSJCKY4oa6VsY8fWcZtR5j9UWQXGDRUFEUKAQKEgZXVBFlEcRCgUUvak7C2L7AIpCKGlSf6vX3vS3sQsNzf3JvfJ/TyvV1/Q9j7nOed9nhb67S+/U4WXAgoooECnwA+AjYGvAa8WgaUWqAe2yBlrfeBJ4EvAAuCOXp4zDzgBuAH4BLAXcDCwCfAY8G/A7QOY46PArcAy4MsDuK/7R3cCLgQ+NIgxvFUBBRRQQAEFFFBAAQUUUEABBYokUFWkcRxGAQUUGAkCPwI6gGOKtJhxwJtA/F77EWA14AHgQeA/gT/38ZzXgc2BZ4AdgF+luUUIHQHrQK+pwBzgcuCggd6c8/nVgTeAtYHXBjGOtyqggAIKKKCAAgoooIACCiigQBEEDHiLgOgQCigwYgSKHfAGTAS6ZwA/BO4FdgdOTWHt/8uR2yoFuhHATkwh8Brp5yPUfV+q+u0JexsgAuHH+9iJCJcfTtW/nxnkjs0HjgJuHOQ43q6AAgoooIACCiiggAIKKKCAAoMUMOAdJKC3K6DAiBLIN+CtAfYHrgbu70Vga2BDYB/gwPTPCETXSRW5p6VAt/P2HYE/AH8FrkxtFD6ZE/CuB/x7L8+KAHhdYEY/uxHP/BgQrSMGc9UBf0uh9WDG8V4FFFBAAQUUUEABBRRQQAEFFBikgAHvIAG9XQEFRpRABKXRI/eb3XrwRquEXYFPA58C3tNPH9zOatnol3s60JAqef8CXAacDywGIihemCP4UeBPwLuBCFG/kX4u+t7OTv8eIW6EwLlXBNP7dQuMe9qYS1OriC0HuWvTUmAdz/RSQAEFFFBAAQUUUEABBRRQQIFhFDDgHUZ8H62AAmUnEAFrhKV7An9MIW8Eu3EtTeFvHFbWXx/cLwC/AA4Hfg1cAUwHvp6qeSMovg64Czi+m0K0aBgDHJ3aNHT+dFQD35fm1v1gtphztEx4Zz99cSNg/iCwwSDlPwzcnILuQQ7l7QoooIACCiiggAIKKKCAAgooMBgBA97B6HmvAgqMVIF3AVPSoWgRij4E/A6IcPfIPBb98ZyD0H4CnJDG+Erqk7sWsF06OG1BCn7jn1H5G5W9ESrfnfOcOKwt+t6emMLi7lPoDHg/m4Lj3qYYh7u9F4j1DfaKw+M2TYfADXYs71dAAQUUUEABBRRQQAEFFFBAgQIFDHgLhPM2BRSoKIHegte+ELZPPXr/FXguHUj2NjAWiFYJ/wv8S/rnt4Doj/sb4FrgHTkDx+/TvwUiAI6q3txri3RY2yHAMWmsCJN7u15JVb6jirB7fwZ+meZWhOEcQgEFFFBAAQUUUEABBRRQQAEFChEw4C1EzXsUUKDSBKLaNip5owVCex6Lj1YP0Wv3UCBC2CUpuI1WDXuk+69Ph6a9kD5zNvCJVCm8b84zojo3evXGj3Xk/Hhnv96TU0XuZ4CXUguH3qbYef8awBt5rKOvj+R7IN0gH+PtCiiggAIKKKCAAgoooIACCijQl4ABr++HAgoo0L/AEUBUyU7udvhaT3dG8BrVrfcDW6dD1NYE2lLv3ui/G715X0th8T45h6ZNTS0PbkkDR5uIaMvwMaA152FxSNpVwOrATCCeGVW/0ed3fC/L+QBwb7onDo2LquLBXBE4xyFwkwYziPcqoIACCiiggAIKKKCAAgoooMDgBAx4B+fn3QooUBkCUcH7w5zD16JVQm6P3E6FDwG3pRB1NlCXWivEz38ROBaI33cfAaJ1Q7RMiIC0p7HimdGyYWfg6W7MXwO2Aj6Zxt0/VfcekA5xa+phW2K8mFO0hYgq4ocHuXXrAI+lquZBDuXtCiiggAIKKKCAAgoooIACCihQqIABb6Fy3qeAApUmEFWy56SANMLa23sAiIrdbYDLu1XcxkfjoLRTUtuGA4Fok/BEqqrtyTJaLlwHfA/4brcP7ADUA1GJuz7w/1LA+/4UMMc8u18RKMcBcesC04DGImzg34CoSI7A2ksBBRRQQAEFFFBAAQUUUEABBYZBwIB3GNB9pAIKZFIg2iT8HojgNVodDOTaNPXWrU4tF6KX7/8BzX0M8pFUvfsTIPr1Htzts9FP9x/AhqkdxJdSAH0qcAPwYPp8BM7Rw3cCsBvwQeC41EZiIGvo6bO/BuLbxYMdyPsVUEABBRRQQAEFFFBAAQUUUKAwAQPewty8SwEFKkMgqnY/l7PUCEujLUJ86yuczdWJdgjRaiEqduO6L/XxnQhES4X4fvcr2i9EcLpa6rEbIW8coBbh8qvpw/cAY4A4pO1GYINUxRtzjB7A0Q4irh8Ax6R/Pw2I4Diqf2P8wV5HAe8DvjXYgbxfAQUUUEABBRRQQAEFFFBAAQUKEzDgLczNuxRQoDIEfpdC0+4Vu39MrRDyUdgRiG/REiFC2bfSTREeXwZ8If147ljRciEqc88Hfgsclto7RN/b6Nm7EGhIh6rFXH4KXADEoWzRAzj6BXcGvD9Ka4hA+i7g+8A16fPxzGgdEfdF396eegH3tcaoCI5nfTwfCD+jgAIKKKCAAgoooIACCiiggALFFzDgLb6pIyqgwMgQiOrZxcCuBQSf+QpE5WuEpPt2u2Ef4D9TmBsVuRHy7pdaK3R+/jzgHSk8nptz2NrXewl4O6t4474IrG8CvprC4+eBtlTdG1PZPbV/uKOfhUQ4HEbReqI930X7OQUUUEABBRRQQAEFFFBAAQUUKJ6AAW/xLB1JAQVGlsB2wF+A6JdbqvCyt2dEz9w4YC2qeOPqDHk/CxwEHA88lvryfjlV6P5PatcQwe39PVTwdga8PwcOB1ZPz4h+vU8DVwExVvT7jf69Ef7GHPq7ojI4xhto9W9/4/rzCiiggAIKKKCAAgoooIACCiiQh4ABbx5IfkQBBSpS4Aggvs3qY/VzgGi18Ghqf1AI1Oupp28cmhYVsbenQeL7ub9HR+XulUAtsHkKc6MHbwS6pwDvTUFwBNIRuN6cxokWCjHWFUBUBkc7hcnp514Dnsj5dk7qpxt9dXN7D/e1rjh4Llo+nF3I4r1HAQUUUEABBRRQQAEFFFBAAQUGJ2DAOzg/71ZAgZEr8Algz7S8qKAdn9N3d+vUVuEf6fC0q1N4mq9GVOhG39u4/j31042K2Wh3EIegxfUksFcKfaOPbswl+u1eCiwBLgFy5xj3bAtEu4WvpDHiYLcFKaj+BXAW8FBOoPtKtwl/OlXtbpqqevtaz7pABMJx4FyEwbfmu3g/p4ACCiiggAIKKKCAAgoooIACxRMw4C2epSMpoMDIFIiQtDMUjerZCHv/D3gXcFpqbRBtDQbSyiEOOotgNMaJK4LcR4Bo2XBCqtS9ETg99djdGPga8GpqnRBBbbRoiLYMt6Qfj8PX4lC4GHd+GrezqjYC2xgvqnl7uyakOURoe1I/W/kp4DfAX4H/SNXEI3P3XZUCCiiggAIKKKCAAgoooIACZS5gwFvmG+T0FFBg2AUiJI3w84DU//aC1OM2DjOL6thCDmP7AbAL8OdUAfyFVLkbgXGEs/Wp2jZC33VSi4Vjk8QOwLnAT1MrhqjsjT66l6XWC3EoXFwxzlap0ndHIKpz+7oi2I2gOcLgqBDu67oN+APwv8O+O05AAQUUUEABBRRQQAEFFFBAgQoXMOCt8BfA5SugQJ8CEYpGD95omxAB6NJ0CFmEqblXtGiI/rizU0/e6JEbLRR6u7q3VojDzO4E7k0VsfHvuwPnp6rc6NPbGfDG4WhvppYRb6dK4qjofTznM9ECIqps47MzgWgp8XIf84l1Rtgch7j1d7Dah9I81wbe8P1RQAEFFFBAAQUUUEABBRRQQIHhFTDgHV5/n66AAuUtEG0PGlLAG6FshL0fSBW1uTP/WAp0o69uBLtrARHKTgPm5rnE7sFt3BbVw9ECIVordAa88eO5QXB8P3r0xkFqx3R7VlQGR8C7fbcf3wJoTxXIna0Z7s7zYLU40C3WF72DvRRQQAEFFFBAAQUUUEABBRRQYJgFDHiHeQN8vAIKlL1AhKwRnsYhaM8AX0z9bLtP/KPANakfblT8HpVaKHQemtbfQqONQrRmiIPSOq/O/r9RGZwb3p6XWjBE5W5cvQW88XMPA2cAv0yffQfwYKpG3hf4RgqR18/jYLUIoZ8F9vNQtf62059XQAEFFFBAAQUUUEABBRRQYGgEDHiHxtmnKKBANgWitcFhwJFA9LaNHrUbAIf2spyo5B0DRI/a6M0b4erxwKV9LD/aKUTlb/TLjTYKUbGbe0XwG2PdnvOD8e8RBl+YfqyvgLf7gWjRNzdC53kpgH4PcGIeB6vFoyLY/TnwwWxup7NWQAEFFFBAAQUUUEABBRRQYOQJGPCOvD11RQooUDyBb6VWBL8FXkz9br+fDkbLp//swcBxwJapJUJPM4vK4JPSoWoXpV66fa0gxoqAN9okdB6G1lfAG2O9N/UQrk1reCH18Y2gdiGwcZ5kUaF8K3Bynp/3YwoooIACCiiggAIKKKCAAgooUGIBA94SAzu8AgpkWiB68H4X2AXYDfi/tJrp6QC0/hYXIexjqSr3il4+HOFrtH5YB3ilvwGButQyIlordF79Bbydn4tg9svpALfo4xuVyDG/O/J4bhyq9hzwPuDveXzejyiggAIKKKCAAgoooIACCiigwBAIGPAOAbKPUECBzAqsl9osRN/auH6W2hp8Brirj1VFP94IXfcE/ggcnSpuowr4vm73RYuGK4HrUg/cqJJ9vJex40C0qL79OPAAEPOL6tuvAE+kauHephVzugzYP9070E2JNcRBc58b6I1+XgEFFFBAAQUUUEABBRRQQAEFSidgwFs6W0dWQIGRIfA6sFmqXo3+uvcD0cf2kj6WF60QbgEmp4A3PhptFSJgPQ3YJoW+0R83euC2AA8BO6V+vBH49nTFAW8XpLGjVUNcEfTGoWlnprn1dF/0940xDygw3I0xFwH/DUS7Ci8FFFBAAQUUUEABBRRQQAEFFCgTAQPeMtkIp6GAAmUrMDe1afhzmmEEq9GqIULTaFnQ0/UF4IR0mFkcaBbfItyNKtp7gAiA40C2znD2WSD3nt4woto3qoJz78sHLvr87p2+5X4+1hK9hKMPb1/XJ4GrgHX76CWczzz8jAIKKKCAAgoooIACCiiggAIKFFnAgLfIoA6ngAIjTuAcoAk4PWdlM4HPpr68HT2sOMLa76TWCTcA7wb+AXS2eugJKULYfYBo/1DsK4LZCJG79/n9ARBtH47o54FRNfwSEOv2UkABBRRQQAEFFFBAAQUUUECBMhIw4C2jzXAqCihQlgK7AzcCPwaOSjOM3ztvS1Wtp/Qy6+YU7M5PlbO/A/btY4UDPWxtoFh/SVXEZ+XcGH2CNwf262OwCIDjULVoK/HwQB/q5xVQQAEFFFBAAQUUUEABBRRQoLQCBryl9XV0BRQYGQLbA9cDd6QeuW8CE4G7gU/30tc2WjAsS5//EhCVvtHWIcLS7le0XpgCfB04Hoiq4WJfMfaBab6dY0fAOym1i+jtecekauWdiz0hx1NAAQUUUEABBRRQQAEFFFBAgcELGPAO3tARFFCgMgQi0L0uLfVfgaeBQ1MgG8Ht0l4YtgOqUzuHCIOjIrh7W4do6RA9er+XDjGL4LjYV09tGiLg/Xcgqoe7X/H5CJqj/26Ez1HF7KWAAgoooIACCiiggAIKKKCAAmUmYMBbZhvidBRQoKwFxgNXADumXrmNwOUp7P2ffmYev9/GQW3xLXrf5l6rpfYHUb17aQkFurdpiIA3egWPSdXGEUBHr+DNUs/heSkAfqGEc3JoBRRQQAEFFFBAAQUUUEABBRQYhIAB7yDwvFUBBSpWIPrxfhuoTe0ZFqRq3pv7EVkLuD9VxEYP39zrYOA4YEugvUSyX0ttGqKKOK4GYDrwQeD1NLfouRsVxnHw2oUlmofDKqCAAgoooIACCiiggAIKKKBAkQQMeIsE6TAKKFBRAtGS4dcpqL0HOAj4LvCRPhSi6vciYNPU6iGqdbu3YohDzI4FriyRZrRdeD7NMw6HizlF9fA+wImpjUT0Go62DVbtlmgTHFYBBRRQQAEFFFBAAQUUUECBYgoY8BZT07EUUKBSBKJn7pHADjkL7i+c/QSwZ/p8VNJGIHx2N7CrgFuA00oIeRPwqXRoXBz+dhbw/tRD+ExgTgmf7dAKKKCAAgoooIACCiiggAIKKFBkAQPeIoM6nAIKVIRA9565UdEbVbdxGNl9/QjEgWbPAOsAr+R8NsZcDOzaQ2VvMVF3AtZPvYNj3DNS24aoPn65mA9yLAUUUEABBRRQQAEFFFBAAQUUKL2AAW/pjX2CAgqMTIHcnrl7AKemlgdxSFlf11eB/wLin48Dz6YPbwfEIWjvLGEP3p7mFYHvMmD+yNwmV6WAAgoooIACCiiggAIKKKDAyBYw4B3Z++vqFFCgtALRliEOKvs98N/pcLIIbvu6otr3G0BN6oUbvw8/AFQDz6V+uKWdtaMroIACCiiggAIKKKCAAgoooMCIETDgHTFb6UIUUGAYBHYGvpl62o4H1kj/fvMA5rIe8GFgS+Cu1IN3ALf7UQUUUEABBRRQQAEFFFBAAQUUqGQBA95K3n3XroACxRSIitw4vOxuYF4xB3YsBRRQQAEFFFBAAQUUUEABBRRQoDcBA17fD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KIvNMmAAAgAElEQVQ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6FOgBmgDHtZJAQUUUEABBRRQQIGRLGDAO5J317UpoIACCiiggAKVJ7A5cBhwLzAK2ASYDTxdeRSuWAEFFFBAAQUUUKASBAx4K2GXXaMCCiiggAIKKFA5At8HjstZ7juBI4CTKofAlSqggAIKKKCAAgpUkoABbyXttmtVQAEFFFBAAQVGtsCuQHy7udsyDwSuA64f2ct3dQoooIACCiiggAKVKGDAW4m77poVUEABBRRQQIGRKfAp4JO9BLzXAn8Ymct2VQoooIACCiiggAKVLGDAW8m779oVUEABBRRQQIGRJ9C9RcOawLds0TDyNtoVKaCAAgoooIACCqwQMOD1TVBAAQUUUEABBRQYSQLdD1nbKB2y9sxIWqRrUUABBRRQQAEFFFCgU8CA13dBAQUUUEABBRRQYCQK1ABtwMMjcXGuSQEFFFBAAQUUUEABA17fAQUUUEABBRRQQAEFFFBAAQUUUEABBRRQIOMCVv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gfIUqAHagIfLc3rOqkQC7nuJYB1WAQUUUEABBRQY6QIGvCN9h12fAgoooIACCmRFYHPgMOBeYBSwCTAbeDorC3CeBQm47wWxeZMCCiiggAIKKKBAp4ABr++CAgoooIACCihQHgLfB47Lmco7gSOAk8pjes6iRALue4lgHVYBBRRQQAEFFKgUAQPeStlp16mAAgoooIAC5SywKxDfbu42yQOB64Dry3nyzq1gAfe9YDpvVEABBRRQQAEFFOgUMOD1XVBAAQUUUEABBYZf4FPAJ3sJeK8F/jD8U3QGJRBw30uA6pAKKKCAAgoooEClCRjwVtqOu14FFFBAAQUUKFeB7l+qvybwLVs0lOt2FW1e7nvRKB1IAQUUUEABBRSoTAED3srcd1etgAIKKKCAAuUn0P2wrY3SIWvPlN9UnVERBdz3ImI6lAIKKKCAAgooUIkCBryVuOuuWQEFFFBAAQXKWaAGaAMeLudJOreiC7jvRSd1QAUUUEABBRRQoDIEDHgrY59dpQIKKKCAAgoooIACCiiggAIKKKCAAgqMQAED3hG4qS5JAQUUUEABBRRQQAEFFFBAAQUUUEABBSpDwIC3MvbZVSqggAIKKKCAAgoooIACCiiggAIKKKDACBQw4B2Bm+qSFFBAAQUUUEABBRRQQAEFFFBAAQUUUKAyBAx4K2OfXaUCCiiggAIKKKCAAgoooIACCiiggAIKjEABA94RuKkuSQEFFFBAAQUUUEABBRRQQAEFFFBAAQUqQ8CAtzL22VUqoIACCiiggAIKKKCAAgoooIACCiigwAgUMOAdgZvqkhRQQAEFFFBAAQUUUEABBRRQQAEFFFCgMgQMeCtjn12lAgoooIACCiiggAIKKKCAAgoooIACCoxAAQPeEbipLkkBBRRQQAEFFFBAAQUUUEABBRRQQAEFKkPAgLcy9tlVKqCAAgoooMDwCtQAbcDDwzsNn14kgdz9dG+LhOowCiiggAIKKKCAAoUJGPAW5uZdCiiggAIKKKBAvwJTaqgdO5a6PTZhYlsHVfOeZFHHasxouIO7+r25fD5ggJn2Yr/NqB03mro9NmTisy8y+u77Gb3jUt5uh/Z7YFEHzLiCTO1t+bxlzkQBBRRQQAEFFFCgYAED3oLpvFEBBRRQQAEFykzg48CeZTSndQ7cgoN/dQjv7pzT4lb41tW8OOc+6sponr1MZeL68NHPwh7vXFF8PLcFGq+GJ54t/7mzTprj34s51/03479mf27Ffh41C77xyqrRXwe+By/+Hs4q0jNjDR1A/P96/LOoaynSHB1GAQUGLnAZ8ODAb/MOBRRQQAEFehcw4PXtUEABBRRQQIGRIjAFuHxFzkb7MC5qbWAnoPX8Kex06LaMzp3LKTez7NgbmAWUeVC679fh3M6gFFgcseaLcGWxAsxSbtGX0uDnd3tIZ2haSFi6ztl78bVDP0LVgy/D3Ith8rKuozfAsp8xuL3dcK3V1t9+s3Gf3X7i6Hc+9MA/xmw7vq1jWRvLbvs7rzT+naufeIvnSgnn2AooUFKB3YFbgGNK+hQHV0ABBRSoOAED3orbchesgAIKKKDAiBTYCjgA+C4QQe+VRV5lf20Klv/8lBrWaR/FVZ/bgjHL2hjV9Cxr/NfOVH3gnatmc+ottB51PZ8E5hd5jsUcrgbOboT9x3cdtK4VTvgUcGceD+vPLI8hCv7IbanqdecYYb+NqB03lrrd11/RKuOOZ1lUtYwZDQ8NqJ1Czdmf4YFDa1itt4D3PGg9hcHt7bRd12ie9c331sw8+Um+8/63VwIsXgonNdN00ZNsWbCKNyqgwHAL/Cj93mTAO9w74fMVUECBESZgwDvCNtTlKKCAAgooUKECtUBUa24KHAH8YpAOy8PJvabstc64sePqaifVTmxb1lZ1zx33LKpqr5pxScMlnT10NwcOA+4FRh2wFfWXHMaanc+Olgyn3wLHf3rFj7S0wtHX03T+/LIP6XoJeM9shRP7DKenTJlSO378+LpJkyZNbGtrq5o7d+6i9vb2GQ0NDUPZd7hLwHvoh2mun0zs6fJr8RI49haaLmwa2D7suylvXPx5lofe3Vs0vAb8BJquYmBjdntPa+YcsW7jVhuOHT/v0qf5/HujM8Oqq+4RWk9YQL4B+yB/CXi7AgqUQMCAtwSoDqmAAgoosKKnl5cCCiiggAIKKDBSBH4GbALsU8iC4lC0MXGIVjoUbe4La1TPOPuise/50BbLh3t98eucfNTJTZefd3lnFeX3gePSs2ouPJi7pm5Lde6zf3YTHa+9ybKN12bJ/Kd5tGoU0+tv555C5je09xzcDKevDEWhBTipCS7us4J02rRpzbNmzVoVpi5ezJFHHtnU0NAwlJWnuQFvzfmfoXHKh1YEs53XL+6i9bhbBhaWrjuBB3Z4Lxvt9yGWLj9k7T5G7/j2ikPW7oOFwPRLGdTe9hnwnvkIrScuGFyFcOe7Gn+BATzcy/eH9lXzaQpUjoABb+XstStVQAEFhlTAgHdIuX2YAgoooIACCpRYYDvgL0A0RRhwH97DtqH53H1zKj3fglMf35QZv7pu5bQbft7Q+uOjfhxVlOOAXYGb009ueOHB1HcPeH9+E28dfT3XpCC4M1ArMUMxht+7FibUwW4TYVkV3LUQVpsO5/UVTtfMmTOncerUqV3C1FNOOaV15syZQ1l52n/AO5/W424dcFjaOe6XcwLSoraimLbbO5pn/ee6/9SioSVaNDTRdPFThVcI711NbXU1dbuswcQ2qJr/Ji9WTaBq1w1Ye1k7VXe+xKLR7cxoeHxArSuK8bI5hgKVImDAWyk77ToVUECBIRYw4B1icB+ngAIKKKCAAiUVWC2dBhbB690DfFLNBQfQeNCWXSs9T28cw8ZHX8LWO2zNYwse46rZVy1p+HlDtIRYgxX9VjsDXg7elgsuOJgNO58bLRmO+A0vzLmXCJ6fGeB8yuXjAwkw+wp4h7LvcNcWDTU01++5KrhveQuO+ytNFy4YcFjaZdxSbNCU7UbXVq9RXbfNeqM3XHDvaxO2ndDeQTtv3vUyj632NtPPe7bwCuEpa9L8s4mrHF5bBrPegGPjV0v8wlkKJ9xF0+zHBuxSCgrHVGAkChjwjsRddU0KKKBAGQgY8JbBJjgFBRRQQAEFFCiqwO+AR4CZAxy1l4B3LOOnHM+Tf5rNR9d8ljffbG278/G2B9pHMaPhJvbLadHA5I3Za8J4Lvj8FoyNQ9Zuf4K/rT6KQ/NsyTCQIHWASxu6j3dv0dDS0sLMmTOHs0XD8kPWqsdQt8cG6ZC151m4+jKm1y/oEpbm41/ygDdnpzrnM6pbO4VCN7PmlxNp3GfNrn+B0fAy7LI1bLf2imHPbKb1+LsH1rqi0Al5nwIVKGDAW4Gb7pIVUECBoRAw4B0KZZ+hgAIKKKCAAkMpEEeanZ1OKo8eubPzffjh29B8TmrR8OBL8MYSaGiasGTsu8evfta+L0V18PJr8Zsw80qazruVKbmHrAEbpedFi4jcHqe9TmHKpzaqHT9+9bpJO64/sa2to2ru/c8taqdtRsNvHxrKQ8nyJer3c3HIWnV1dd3kyZOXH7I2b968hR0dHdPr6+tL3Xc4N6DtLYj9pxA3+i6PHUfdpM2ZGG0K7ljIonaY0XBHj20KhjLg7ck6nxC6tz3qNeDddWvYNgW8ZzTT+t27B9y6ot/3wg8ooMByAQNeXwQFFFBAgZIIGPCWhNVBFVBAAQUUUKAMBL4IHMuKQ2WnAXP7m1OEfaOqx1zwrve8c8Odt3rPakuXdbTftqDlqe3e+9J6//GJt8fm3v+zG2j99lUrKx0LDt6mfXbz5lnH77HqULLXl3DkGXObGn63YDCHkhU8n/6MBvDzQzKHKXvU1I6vHl036RObTGxr76iae+9Ti66++eFRz7/0j9eBnfub7+Hb03ze1Jy+y61w1NU0nXdnj20KhivgPQDYFrgXiIreOEgwAvNVzaH7WyjQvUXD4mVwQU6LhpYlcMLdNF1ki4Y8NP2IAgUJGPAWxOZNCiiggAL9CRjw9ifkzyuggAIKKKBA1gVOBCYDH89nIdMmrdc869tbrQpc33ibE85vav/53i+srOCNcU65gdbvXDXoSseaOf+7Z+PUPTfreijZr+5unfnL2wo4lKz7wWiNi4AZcGEmq4Hz2q/Pb9M863/3zQnI3+I/vv/7Ny+/oTnC0P4C3prZh9E4dduubQt+fhOtR13TY5uC4Qp4oxL9beCk9BcW8f2l6fv5MC3/TPdD1u56kxcZT9WuG644ZG3+Sywc08H0+scK7/Ob92T8oAKVKWDAW5n77qoVUECBkgsY8Jac2AcooIACCiigwDALTABeSAHvA/3MpWbOMVs1Tt1tvS6B608ve7xjl7UfrdohGjAALW/Ad66iqeHWQR9G1VfAW8ChZAc1wxkrw05YHBlgE1w0mGrgYd6+Ph9fM+dHBzRO/cyWXfbr5PNvbT/69BubgK372+8+At6e/Icj4I39jG9XAvGXFdH643vAEUDM584CNqh7dfWQVFsXME9vUWCkCRjwjrQddT0KKKBAmQgY8JbJRjgNBRRQQAEFFCipQF3qyfuN/gK/HgPeyxcu+fPcR54+7OMrKh3vWMhCVmd6/Y2Dr3Q8fK/NHp194p7xJfcrwuPXlzDzjFubGn734EBD2Ro4uxH27xJ2Ql0rnFBANXBJ96NYg/cV8DYDW/X3oC9uT/O5OS0aWlrh6OK3aBhMgNoZ8F6VDvSLSvKo5P1Wajsyv781+vMKKFA2Aga8ZbMVTkQBBRQYWQIGvCNrP12NAgoooIACI1ngY8Cy1Id0oOuMsPR2YC1gSV83d2/R0PL628w896GmhuufiTEGE9R1eeyU7Vh+uNo2G4/b8JFX15qw01Yf7OioqnrzjqbnH+uo6phef9WCgR5KdgTU/QSmrN51fWe2wokFVAMPlHh4Pj+tW4uGltda+coPrsm3RQPdD1m78wkWVsH0+tt7DO8HVMG79zrUTqimbrf3MHFZB1WNL7OIpcy48LkeD3DrC/AHwFupcjc+FyFRfD+CXi8FFMiOgAFvdvbKmSqggAKZEjDgzdR2OVkFFFBAAQUqWuD3wPbAR4CXC5CIgLceuLCve6fsvE5t9bjRdZO3X2diW1tH1bwHX13YUdU+vf7qZwcauPb0mJUB8bRdRjfP+tqE5e0UFvytjaan27hs3tuP/rpx2WYFrC1u+T7s9x9wzjqr7m9JLRouHmg1cIFTGPrb4pC16urRdZPTIWvz7nt64W/+8lAcsvaPPHrw5k44n/B+QAHvQRNpPmO7nAPclsJJzTRd9OSAW3vsB2yXc8haNAu5G7hh6MV9ogIKDELAgHcQeN6qgAIKKNC7gAGvb4cCCiiggAIKZEXg1RRovSsdmjaQeW8LXA5EUBa9WfO58gn88hmHCCHHV4+tm1S7yfLQ+Hc3LXjugA8t2nDbDaqqf3XLW2w9sZ22DrjtUTrufIIv3vEYF+U18KoPpS/j3/t5GHUV7PEvULUEbvkHLDwKGi8e4HhZ/Hjufs1NC+jvkLWBrnMgAW/N2R+jcf8PdD3Are4RWk9Y0OMBbvnMpWjvZD4P8zNFE3DfikaZ+YEMeDO/hS5AAQUUKE8BA97y3BdnpYACCiiggAJdBT4K3Az8C/Dn9C2+bD2fKw7augI4AOjvkLV8xhvwZ6bts23zrO8duPLws0uvv4+/3Xt1R8s/llR9/4COleMtfhOOuITHL7iVlT1583xY9z6t6wK/BPaq0D6tAwli8yRe/rGBjNtjwHvmI7SeuIAR2zJjIJgV8Nn4PSf+culeYBQs/3UdXwlwXQWs3SX2LGDA65uhgAIKKFASAQPekrA6qAIKKKCAAgoUWSAOlDoQ2CX10b0/Bbbz+njOoUAbsCawd/pW5GnlNVzNnJO/0Dj1X7cev6B5ERec83tqRi3m9Tff4rFW+J+DYP33rhrnlOtonXl5QRWe9mldxTiQIDavTUwfGtC4B0+k+fScFg0t0aKhiaaLnxpwi4aBzLGvz1ZyJelwrP37wNupV3L8uSu+v9TeycV6nTM5jgFvJrfNSSuggALlL2DAW/575AwVUEABBRRQAHYArgEeBL4GRHgbpa/H9YATX5Z/QaqYeyfwGCvuj6rWF4cBc2XA++1v/oKjJ66awuKlcO5T8IOv/FPAW0iFp31ayyzg7X7I2l0vs3C1t5l+3rM9HuBWsldzv/WprV6dut3ez8S2DqrufIFFo9qY0fD4gA97K9kcSzjwcFXRdlbVXwmcmP6y6XvAEakS/M4Srtmhy1fAgLd898aZKaCAApkWMODN9PY5eQUUUEABBSpKINozRJXqf6bQNirh4sC17lfEpYcDtSnUbUjVu/Hj5wyHWLRomDntkzV3/rKOfd4fBX2rrvqHYfe9YIeNoOUNmHkZTQ1/HVSFZ7EqFYs1znCQ51NpW8j68hm3p/UW8qyiuR28Mc11u3Q97O27jTTNfnRQ71nR5lfigYarirZ725TVUuVufDVC9IieX+J1O3x5Chjwlue+OCsFFFAg8wIGvJnfQheggAIKKKBAxQlEcHJ2CnCjbcNV3QSi4cEzwDrAK+nnvgA8DsNTsRiHrL25tO38/Xhsk/03aOvy/1+nN9PO+rz5wXVom/coCztGM73+xqGt8Mz161512vgyi1jKjAufGx67At/uXoPYKVtTO34CdZO2WFHNOvdRFrVXMaPhprzWV2jAW+AyinJbzbmfpPHAjboe9nZGE63Hzy+oFUhRJjVEgwx3Fa1tU4ZoozP0GAPeDG2WU1VAAQWyJGDAm6Xdcq4KKKCAAgookCswFXgC6KkP7/8BLwEL0gFr8c9hvw7aiEfP2nnVAWotS+CEu2m66DEOSl/C/fBwT/KgiTSfkdM3NtpInNRM00VPZqras9cgdtrONM/6ck4165twZFRN35zX+uKwrHYgDv0biqsYlb89Bry/bKL1u/PzPuytGPMYjFehzx/uKlrbpgxm10fmvQa8I3NfXZUCCigw7AIGvMO+BU5AAQUUUECBshWIcGRKt9k9Aswp2xmvmthewPXpu88D8f37hnvey3uhjlrRC3VZO1XzX2LhmA6m1z82fBW73Uxqzv4Yjft/oGu1Z90jtJ6wIFPVnr0FvDVzvkrj1J26rq+/g+3224jacWOp2/n9fLi9A+59gaaqZcxoeCivqt8Bv3ZT9tqudvyECXWTaree2NbWVjX37kcWtdM2o+GSm+4a8GDAIZvQfGbtqlA7/mLhu/Npuqj/Fg3D1b+2c5nFeH45VNEWGlAXst3eU94CBrzlvT/OTgEFFMisgAFvZrfOiSuggAIKKFBygQhGdgGiGjau0cC/AYuBo4BrSz6Dwh8QLRziELb4f51tgXcB+wMPFD5kUe8s1ya7jZoAACAASURBVMCnx4D3zEdoPXFB3tWeRYUqcLBCAt5eD7Y79MM010/OqfpdAsfeQtOFTXlV/Q54CdMO/GTzrJ9+I96R5dfi19/gyB9e1NRw6U1bDngwYPlfLIymbrcPrGhL0fgCC8e05/UXC8PVv7ZzmcV4vlW0hbw03lMqAQPeUsk6rgIKKFDhAga8Ff4CuHwFFFBAAQX6EOjpD6JjgG8AxwIPpRPhy+2woN2BC4HN09qiPcMpwH+VWchbli/fwRNpPj2nRUNLtGhoounip0oTZpYIofcWDbU0z5qRU83a/8F2Ned/hsYpH+pa9fuLu2g97paSVDXXzPnFNxunfn7n8bk2p5zz+9aZP7r4U8CdgzAbyF8sDHf/2mI/fyBrHwSxtyrQp4ABry+IAgoooEBJBAx4S8LqoAoooIACCowIgb7+IPoO4DvAfwPXpYreOMRsuK81UvD8ReA54CxgMyD69b4OXAbsk3rzDtdcyzpo6n7I2l0vs3C1t5l+3rN5t5Eoh/X1echa9QTqJqdD1vI42K7ngHc+rcfdWpKq5p4D3rN/3zrz5Itzq4xL7Tzc/WuH+/nD9fuDzx3ZAga8I3t/XZ0CCigwbAIGvMNG74MVUEABBRQoe4F8/iC6LnASEIFqVM2eALwwjCuL1gwRPr8IfAs4LfUM/kya027ALcDxQz3HKVtTWz2GukkfZmJbO1W3L2RR+2rMaLi1NH1ci7C+gQaIxeiXWoRpLx+i14A35wF5r+/QGprr98yp+n0LjvsrTRcuKE1Vc/cWDS2L32Dmjy5qarhseYuGwTjnvebkNNz9a4f7+cV6H7uPM9B9KNU8HHfoBfL57+rQz8onKqCAAgpkXsCAN/Nb6AIUUEABBRQomcBA/iAaVbI/BCJIPRX4caqYLdnkehg4wtvoF9yavoz966lSN0KirwBrpXtmAOcN5cTiWV/ckebzDsvp49oK3/4NTefdXpqQcKjXBxSjX2qxpp1PwJv3s+KQtQjnaz+QDll7iQdWX8b0+gW9VjUPKsCLQ9aqJ4yvm1y7zfJD1ubd/ejCjtGjp9fPvv6eQpyn7Lxe7fgJY+om7bDuxLa2jqq5zX9f1N62bEbDtU/1d2hbPv1rB7XWfjYhn+fnvY/D/cHt9tuudvy48XVbfXqriW3L2qoevePRRe2j2mfc1FDY4XnDvR6fX5DAQP67WtADvEkBBRRQoDIFDHgrc99dtQIKKKCAAvkIFPIH0Y+lqtkPARGs1gFL83lYET4TrRd+CzQC2wN/BI5JfXcj4G0DHk4VvNFDeCivmoun0Th1u659XH/2Z1q/89uS9HEdyrXFs4rdL3Ww8y9qwJszmXuBduCjPU0wDjMbN4a6T09k4rIOqu54gUWjljKj4fGCq7S7h6cFOU/ba4PmWUfvlHNo21KOrL+vqeGahfke2vZPIe7Kg9vWY+KydqrufIlFo9sHtda+9ryUIfJg37W879/lkF2av3rWV1fuwxuL32DO8XOabrqwsMPz8n6wHywngUL+u1pO83cuCiiggAJlKmDAW6Yb47QUUEABBRQoA4HB/EF07xTwvgv4T2Ax8BSwqMTrimBvDnBxqiheD2gGopXEl4Bo4fByOiSuxFPpMnyPAe8pN7LkqN9RC5TbQXUDtSm3fqmlCnj7HPeQTWk+a7ecKu0lcPw8mi58uGhV2oU418w5fqfGqXts0PXQtksfap151n0FH9p28EY0n7lzzlqXwgl30TT7sZVrHRGh7EB/IfTx+ZpvNHyj8RNTPtFlH645/ZrWOcfPKXgfijg/hxoagcH8d3VoZuhTFFBAAQUyKWDAm8ltc9IKKKCAAgoMiUAx/iB6OPBxYHMgqnrfDTySKmkfzPn3BcCbea4qApJotxBjdf/2d+AnwAeBTYCbgTOAndPz4/99zgGOy/NZRftY9xYNLW/CidfQvuQt7u+IXrx3FFzlWbQ5DnKgcuqXWqyAt3tI2de4Ned+mvlf2IRxuY6n30/r8fOKWqU9UOdeAt4HW2eedX/uoW0D2f6ac2tpPOCDXSvSz2ym9aIn+Ob2H+Cbe2zCxLaoYn6KRR0dzGi4O/Pv90B8evpsXwFvofsw2Dl5/9ALFOO/q0M/a5+ogAIKKFD2Aga8Zb9FTlABBRRQQIFhE/gqcCCwRxFnEOHsR1LYGn17I/jdOH3J+7Mp+H0o9e/NDXFz/z2m80qqxH01fcl8/FiEvS+lA9aeBr6Txol2DFFFHCHydcCR6aCqB4q4rn6HikPWxo6hbvfNqBkzmlGLXoJDtoI1Voejrqfp/PlFq/Lsdy4l+kA59UsdVMA7Zed1asePH1036WPrpJ61ry5qp21Gw7XP/RLoSH9hkMsYB5/tec6n+eJBmzC2S8B7H63H30ExA7wBO0/ba8PmWUfvuLI1QMvrS5l51n1NDdfm3aKh+yvTY8B7RjOtt77G8787bPlfsCy/Fr8Fx/yRpvPvzvz7PehfNrscukvzV+tyWjS0vMElx1/S9JfZf8m3Vcag5+AAwy5gwDvsW+AEFFBAgZEpYMA7MvfVVSmggAIKKFAMgWhrEKHrOilQLcaYfY0RoVBnpW91TogbYW7nt2iv0Fulb8z3eWC71Gd309QDOALqCIKjF3BnmHxZ6s07pCFv9Kr94V7c9bkPU71ZqKbr1FtoPer6lVWeWf/S9nKY/6AC3mmT1mue9e2tVvWsfeNtjjzn4aaG6/72ei8B7/ID5g7dlC/U5bRoaIkWDXfQNPuhkoSbPfXn7ewz3eXXWRyyVj1hdN3kHd63PLCet+DlhR0dy6bXX/1kHNpW0HXIxjSf8YlVLRpircfdxaN7bsP7D9qya2XvaXNpPfpPRa1iLmjOw31THLI2rnpc3da7b73ikLXGRxeOWX3M9Ovrlx+e51UZAga8lbHPrlIBBRQYcgED3iEn94EKKKCAAgpkSuAvQIShZ2Vk1jel+W4EvB+oB9YHfgVcC9wJnJQqhocj5K2ZfRCNB23dNQCLgPeKF7f75hZbbPHNSZMmTWxra6uaO3fuovb29hkNDQ13ZcS+nKY5mIC3Zs4xWzVO3W29rj1rr1jYOvOcRx5LVeHR8qPzWnnw2QYTOH/b9/Cve2/I2LfaGHvnCzw1vo2D6x+jZAHefhtRO271nIPdnmPRqDjs7KEeWyIULXxffsjaKOp2e/+KQ9bmv8TCRxfzg+m7MLuXgLeYVczl9K4VMpei7UMhD/eeYRUw4B1Wfh+ugAIKjFwBA96Ru7euTAEFFFBAgWIIfD21afh0MQbLY4zBBh9fS/ONL2OPA90mAXen504EmoAtgGjh8NEUBu+T2jfkMb3Bf+TwbWlumJJT+dgKR19PU/sW01abNWvWqqrRxYs58sgjmxoaGvzy7YGzD0fAe1Xq7bwacAVwKPCbUh+gd8hmNJ+1R7eD3W6j6cIHS1I13NNOdPk1e/g2NJ+zb9f3+9g/2aJh4K+wd4xQAQPeEbqxLksBBRQYbgED3uHeAZ+vgAIKKKBAeQsMSZuGKfvtVTt+3Li6SZ+uXVG9euc9i9qrqmY0NFwy0OrVzjYN0bP3MGAq8AngEKAZ2DcFuxHqxhVfWh/XkB26NqWG2jFjqZuUDqG68ykW3vksP/j2T+fMnjp1ateq0VNOaZ05c+anUuVxeb8p5TW7uWk6uZW2ec+we4uGltffZua5DzU1XP/M4jRIbbfBBnrwWd5z6eeDNQ2TaJyyadeK8NPvofX424e+JcJnx/O16jU49V3rMPYTG8PSdrjrGZ4YNYr96+eXroq5WJiOo8AQCMTvFXFFb3gvBRRQQAEFiiZgwFs0SgdSQAEFFFBgxAqUvE3DtEMOaJ5Vf3JO9errHHncyU0NF17evXo1nwrf3Pk+DqydevhGZWVU7UZofDYwBtgd+OtQBrw5b0nuWmrmzJnT2EvA65e2D+yXVrheDLT2cBhaXiPFIWvV40bXTd5+xSFr8x58dWFHVfv0+quf3Q34CbAB8EzOYAM++CyvifT/ob4C3iF/b6asyZKfTVz+64pH3oLWNvjVqyy59FWip7aXAgqAAa9vgQIKKKBASQQMeEvC6qAKKKCAAgqMKIFSt2momXPeqY1Tp+zdtXr19IbWmcf9eEX16l7UThg3oa56l+qJHW0dVUvuXrLojao3ZnBJj31GO9s0/BcQ/94IzE6hbvy/z8eAbYH4kvpo2XADcPtw79i0adOac1s0tLS0MHPmTFs05LkxU/beuXb8+HfUTdp1+4lvtra+48Zb7lr6L2uO36XhwmsHWgWe+8Se/kIhWn7EEXnR8qP7lc9fQOS5oi4f63XcQzenue7TXQ87O/42mmYPXYuGzol+7vSJXL3vml2XV/8i/PAF/h24oJCFe48CI0zAFg0jbENdjgIKKFAuAga85bITzkMBBRRQQIHyFSh1m4a+At7lVYjjDxjfvPaP115Z4dv+ejuvnvxq0xuXvdFTf9rONg1xwNpXgTgY62DgofTtbWDDdAjbs+XCPmXKlNrq6uq6yZMnL29TMW/evIUdHR3T6+vrS3ZAV7msvRjzmHbQXs2zfnFM1yrwE3/xFq89VNtw7VODCXm7T29Cqgg/F/jPYsy9jzEOSH8ZcS8wCtgElrc6uK7znjhkrXo0dbuvz8RlHVQ1Ps/C1TuYXr9gyFsi9BXwfjH9JUuJuRxegbIXMOAt+y1yggoooEA2BQx4s7lvzloBBRRQQIGhFrgJOBO4shQPnnboAc2zzlrVoqGl5TVmRouG2VdEgFuz1mlrNU7Ye0KXCt/XGl5rbTm5pbf+tP+XDlM7LwVjUVf4H8COqS1DBL6FHF5WqgrNXNaheEYptnE4x6yZc9Z3G6fut0eXd+S0+ku48YarH7/29mcjGC3mtX/6tRCV4PcVc+BuY0WP6PgLiZOA+P/2+P7S9P3ujx3292bKmrz1s4mM7ZzY4mXwg+dt0VDC98Ohy1+g+69LA97y3zNnqIACCmRSwIA3k9vmpBVQQAEFFBhygc8AURG7eeptWtQJxCFr1dXj6ibvvuKQtXl33rOwY/XVp9fXz45qxZ4D3nNfa235cUtU+LYDWwO/BV5NfXYvS9W6Eb79Ps09wri44kvFo3L3mHwXMWXHd9SOX2Nc3aSPrjmxrZ2quQ8uXtS+7K0ZDX9cnE9l6LAHb/muM8Ofq7mk7vj5B+8/aVzuGk6tv4RF99245Je/eSzekzuLvL5rgDhs7V1AR5HHjuHivYlv8ZcqJwJtwPeAI4DbSrCeQS8hDlkbO4ZTd12DMfGL8u43aR2zlOnn/YNLBz24AyiQLYHequ93Sb9f5P3fn2wt29kqoIACCgyXgAHvcMn7XAUUUEABBbIncDmwCPhOCafeYxg64YAJzWv9eK2VX37ftriNV05c0tr61x13YfG1Xwb2ADYG/pTaL/wQOB6Iw68eBN4EorpzGfAi8PmB9N2dtse6zbP+Z7NVX/7/xjKOPG9hU8P1L/RaBTylhtoxq1M3adMVXzp/x5Ms6mhnRsPdPfYNLiFpZQx9+JTJj87+5bErK3VbFr/OaWeczRrLnmidedb9pThwLP4/+jUgDvX7XAmUOwPe6BV9HBCHBEYl77eAudG6pATPLNaQ4RGVx38o1oCOo0DGBHqrvo8DB+MvhAx4M7ahTnelgH9p7cugQJkKGPCW6cY4LQUUUEABBcpQ4L2pKjaqFuNwslJcPf/BYS9qq1n7xvGfGje2o62DJXe/i6XP/jttj93Y1PHSdRGyfTcKBlOg2wL8NIW4zWmS0cM0WjSMBn4HvGcAVZc1c76zeePUT63T5cv/f3rl00u+fd4TvVaGHrYNzQ0HrDr8anErHH0DTeffVVBriFJYj6gxlx+yNnbMjZ+d9PGxbe3tLHr0Ifb5WBWnXnJfU8O1Cwtpx5GPzw7APOBA4Nf53DDAz/wAeCtV7sat8eXd8f0Iegd6xa+tD6ae1A8P9GY/r4ACeQv0VX2/zUC/giTvp/pBBUor0G9P+NI+3tEVUKA/AQPe/oT8eQUUUEABBRTIFfg68CVg+wEEpP0KxgFj48ePr5s0adLyFg1z585d1N7ePqOhoaGzBULN6A8e3Vg1YaPxUci42riJy8dc9tyVrW1/OyeqoaJy87nUV/c3wD5AZ7gbH706HUy1AfA+YFq/k1r1gR4D3lOufJqbm1oefe87Ow7uoVVDzYVTaDxoq+VVwyuv026h9ag/0lvf4AFMyY/2JDBl5/Vq32xrO//jH3nPRu9519iOex599YGOjmXT669+spQH1UVv6hnAu4E3irwzUYG+HdB5yNpG6S8ybsj3OVP2qKmtrh594R47bbxBFVWr3fvI3zveaBvzaNvo1Q5tuPCP+bQYyfdRfk4BBVYI9FV9H62CBtQiSFQFykRgID3hy2TKTkOByhIw4K2s/Xa1CiiggAIKDFYg/t+hEYjDy84a7GCd90+bNq151qxZq1ogLF7MkUce2dTQ0NBZebk84B219m5dAtO3n7virfa/nRsBb+ePR8Vj9CqNit641gXOAaLSNtoyxJxPAOLL3vO+urdoaHn9bU773bP8937v761VQ48B76m30Hr0H5fPpZy/vD5vlzL+YASi0Qb2o0M0x6eBF4CPleh5BX9J7LTPb9M863/3XfVr6/W3+Nkl9/JcS1VTw5zrS1XZXCIGh1UgMwK9Vd/boiEzW+hEcwQy1xPe3VOgEgUMeCtx112zAgoooIACgxPYArg1Hbj2/OCGWn53zZw5cxqnTp3aJbw95ZRTWmfOnLmy2rVqrUnNYzaauTKoal/2Osuerl/U8fc/PQPEwTVx5Z5QHkFqtGP4a2rPMAp4CviX1JM376nHIWurj6s+/7Pbv2uT1UZVVS167i0O3/09fGCdak656unWmQ1P/FNV7uHb0HxuTouGllY4xhYNeZsP8oPRozaunQc5Tr63R2X4wtQf94x8bxqCz9Vc8qMD5h/8mS27HD532q/u4PG/j15yxqzfl+LwuSFYlo9QoOwFequ+j19zcR1b9itwggqsEshyT3j3UYGKETDgrZitdqEKKKCAAgoUVeAnQIRaBxVh1L4C3lXVru/YubZq9XF1o9bcbmJHR3tV+z8eXNix+N4bWfq3dwJfSfNoACJ0jkOpooIqeu3GIWxxfSMdhrVXgXOu+fGXNrxrn4+vVf2hD6zKolPA+09Vud0PWbvzKRau1sH0+vmUsl1AgUsbcbcNdcAbgL9PPW7jL0DK5eox4D314nksemXMkl+ef3X007aavFx2y3mMRIHu1ffx36W4DHhH4m6P7DUVsyf8yJZydQoMk4AB7zDB+1gFFFBAAQUyLhAVgQ+l3qN/GuxaurdoaGlpYebMmbktGnIf0fkH5gnAZUAc/PEEUJ8C3H8FbulWzRv3fzUdhrVHofPtqVXDzPMWNTXc8EJfX+ru4VaFghd+322pR/RQVPB2vo//lt6xtQqfdvHv7N6ioeW1Vn52yT08vzhaNNxgi4bikzuiAn0J5H6ViVIKZElg0D3hs7RY56pAFgUMeLO4a85ZAQUUUECB8hA4OvW4PWKw04lD1qqrq+smT568/JC1efPmLezo6JheX1/fW7Vr9Dq9JIW70dMwDlaLg2umAE+m+XT/g3T0443PrAO8Usico1VD9Rrj6iZ/dM2Jbe1UzXvwtYUdHW9Nr7++pcd5xqFf4yeMqZu0w7oT29o6quY2/31Re9uyGQ3XPuXhVoVsQP73lDzg3W8zaseNoW6PjZn4ZAuj5z9Lyx1/4/1/b2W1/KdZ+k/+0yFrj77S/lb7mEfbx4w6pP68660mL/0WVOoTCu4bPcLBDHhH+AZXwPL8tV0Bm+wSsylgwJvNfXPWCiiggAIKlIPAF4G9U6harPnk+weHPwNXAO9LB6qdBJzYbRI9/UH6L6nqd7AHxOU1z2l7bdA86+idcg64WsqR9fc1NVyz0MrJYr0xPY9T8oD30C1p/n87UXNpM2y5LrS1w18WQccydpy9gDtLu7yCRreSvCA2bxqgwObAYUAcdBh9zzcBZgNxEKFX1z7xeiiggAIKKFA0AQPeolE6kAIKKKCAAhUnMCmFq50HnBULoL/wNCpwXwQeA1YHDgEi0Ot+fRS4FPhCChvi57+eqn53L9Zk+xinZs7xOzVO3WODrofHXfpQ68yz7vunQ9mGYD6V9IhS9+CtmbUPjQ++xPgTYifTtfgt+O8/8NJlC5b3fq7kq79fw5VsM9LX/v3UA71zndEjPb7KI/4SzsuA13dAAQUUUKBEAga8JYJ1WAUUUEABBSpAIA6TuhrYqEhrjV6623ar/IovIb+u2/gR0p4J/Jr/z96ZgDdZZW/8Tdc0ZVdks+wgxoVNFiWALBVUVBALZRs7087oLH+XGaKggAooKCh7WiFQWpYCiiMoMiKKC8jSUgWSUpa2shYEpAttumT5Pyf90iYlTbO2SXru8/Qpbe9377m/exPa9zvfewDKIr5lY34SecmndywAtWAp4ZJNgwNrrUHgPamRxx+/rSibA+Ny19oJeDqDVzpvGI52bArxs5X52RVBLT0IfJ+O022ByUn58HYrDrcKseM6QxYWDMXwCERoDRAdzkVOoB5xykyv51D7ieIe9hAYCoA+fqjW+TnhfXy3PYP4eR+2aPDzDeblMQEmwATqiwALvPVFnudlAkyACTABJuD7BFoAuAIgxE1LocyvciHTi35Hoa/LrGR+fQfgRyuWDDWFQQLx5wBWCx3cZdNQ67JjRndUJ84cUCkB5hWWQR5/TKXcxRYNtcJzrYOnM3jxRFecnXQ/ulQXeFccBDpdBj65jnOf3kBH15bhmaujpJCFBEExsisidCTEnkeOwYA4ZbprQuzk7lDHj0SVJUkpMPtnqJJOgi1JPLOV3jYq5bPTzStrAu8uAP/ztoDrIZ53hTnfrIe5eUomwASYABPwYwIs8Prx5vLSmAATYAJMgAnUAQESYKl42U0X5yJRiD4+FYRbHYB5wqO9lI1p8jQlUfk6gIFm37M1NfW/Vq2wGmUAU0bZcDfETHGeEmI3/bty2PH9mv49vGn4klH92oZo9QYcVP1eIiq+FRe/7yYViOPmOQIeF3ipyFp4KPZ+/BRCTcvI0wDLvwdeCgZWXUb5exchs/Oceo6ElZGn9oJ6zVgzIbYEeGMPVOvSXRJipcpIpEZ1g4UlyfJfoJl9EGxJUqc7XK+TVbdoaAbgZbZoqNwTFnjr9Xjy5EyACTAB/yXAAq//7i2vjAkwASbABJhAXRDIEQqtkf2BK80k8G4X/BsDBEGAhAES69KEwUmcXQFALGT71jYn9Y8CMMysIwnSTts0RI2UyiQSsSJy0D0R2nJd0P6jmSF97rxYHh5UrD1wWpuj12vjlPsqMiGn9YVaORHSk1eBQBHQqjEwYxdU645YFdLc+rh8bWD8/OceF3iJH4m8gYHYOLoLOlA1qezLwNgAoHUAEH8ZmvkXjdmMprPrLcil68cjdeIDlkLs0gPQzPzGJSHWlsDrjRy8ZT/8LY7qRdbIwoeKrF3yt4U6uR4WeJ0Ex5cxASbABJiAbQIs8PIJYQJMgAkwASbABFwhQNm1cwDsdWUQ4Vr6w7dEyNylb5FXIX1tXpxnHwDKCCOvXlvtQdLfBI/eDwAkVOtMNg9UgM1k22B3+DFj+6oT50+segy9UIOlaz7DWyN/Q36RHtM3l6iU+8rpkXRp8mSkTuxlKaQt+QGaGbuqhLS+4/rKJGESxYPDH4zQaXWiM4fP5OgD9XH7lPu83b/Vbmb10LFOBF7Tuh5rirOz2qNLl7CK7+RrgXkXoEq55lJGrKew2RJ4XRJip/SAWjG8KjM4T7BoSGaLBk/tpTePyzesrO8OC7zefGo5NibABJiADxNggdeHN49DZwJMgAkwASbgBQTIUoEKrVGGlquNBNm+ZkXWKPMrHcDXwsB3AbgKgLwcx1iZbKJgl3DBrKAadbsDwB9m/XsBoEzhpwBkOBL03a2bv/7S5IcXyP/yaOXvUBlZV7Fx5xGM7ZCO/l2DsOiLktLXUkpJKLtlVeD9HpoZX1Vldg6ePFj9YvyLlYJxUX4RUmanqPYl7aP12LSAcCT2BtbX00XWLHCOaQxZWAgUg5qgS4kBkl9vITtci+fW5oGKBHpdm9YL6tVmFg1kLfHmNy5bNICKrImDoBjRvqLIWuoVZAcbEJuQ4Z0cvG5jOKCGQICLrDWEXeY1MgEmwATqgQALvPUAnadkAkyACTABJuBHBJYLdgcL3bimmjK//gbgY2GeswCmCP6mJARTJu4IwbP3GQB3AsbsScr4NffaNYm7TwsisF1hR40ZJJNIJIpHH+l9X2AAAs6fPwfZfU3wzZ496Nm2BMUlWpy5XIwXhgVh66Fy/JDd6EzrO4InlV7JTSaLBtMkJKTN/BKqdamVmZ3Sfyr/mfpI1CMWvqVfLt1p6JZ1oqhzu0Y4oPojqO+DXcrDwiT6A7+ez9GLDHHKT9I5u9f2ztWpwGsWCu31KACLADwr3Pyw64zVZaex7fB3STMsieyKEJ0BOHweJaIixK0+A3d5Q3P2Zl1uKM/lSwRY4PWl3eJYmQATYAI+RIAFXh/aLA6VCTABJsAEmIAXEugjWB2MB3DCw/H1A/Ck2Rxks0DFm2YCSAHwZyEzl8TdtgDOAWgOgCwatgHoKfycBGCHPINjJo5SJy59rcqWIf8WZsxdhvixmZXhkD3Dh18UICAoFK9O7oPpq0+p8n+7+PcQMRSR9yBCp4foyDlki0SITThYmdFoVeD9esWX+L+W1/FQjxbILyzD0v+ew1v/9zQOn7iID9bvP/PZt5ndPcza14evL4HXxI2yrzd5q8g7sQ3Uyx+A9NStCm/oliHAO6eh2nTJKy0lfP0scvy+QaCubkqwwOsb54GjZAJMgAn4HAEWeH1uyzhgJsAEmAATYAJeR4BE3q0AKCv2ZB1FN9gsm/cFAEWAsbAZWTjMFXx7SfxVCfHsBrBM8Pf9CP7IuAAAIABJREFUi9n37QlXunnVG2mTnh0hOKxWXPJh/GYMFu9A/64hlWMs3lmIHt06Yswj7bD4k2yNfPVpiuEI+fGa2S1YzDl4ymD1iwozi4a8Ihxa8gnWjmtR2W/JJ6dx4kYEHn/6ORRryvDj/p9PBQQETFEqlZzJa30H69SDt4ZDFA1gA4DFAM4INxfy7TlwTvaxV6CSJjyA1HFtLL2hV+VAM/eMS0XWnAybL2MC9UqAbk6Sp/uvAKhWYlfAeAPuKw9FxR68HgLLwzIBJsAEGjoBFngb+gng9TMBJsAEmAATcA+BlwFQ9fS/u2e4GkehjFx6/H0ygPcAvA+gXLBmWALgE+Hn8wE8JoxSACALQCchq3eavdnGY6LGyEqLS9f9eUz/rpPGDrf4velDxWYMDduBh8wE3iW7ijC437146J5mJoG31qJVVGQtTBym6DmiZ4S2XBt489iZ8PdGNQ/o0iKoEsKiLacw7C9r8NBDDxm/l5+fj+nTp6uUSiXZUHC7nQAJvAYAMhfg2CuY2poiSigW2A6AWCgaeBHADEHwdSG8ikujRkplEnGQIvKRrhE6vUFkh42HLYG31vPqcsA8ABPwLgL0fwX9H0LFPOk9nr4uq1bc050R0/jUZrlzUB6LCTABJsAEmAALvHwGmAATYAJMgAkwAXcQiAQwBwBl1nqqDQVARd0o04qydrPNJiL/3b0ASMxtKnyfxGDKwjou9J8A4LRwvV0xTnx+onr52uXSj16biYVysvytaHn5hXjt7eWG1c9mVv4ulVekxxvbyjDz+b5oHKKHfE2mSrn7kiMCrFFQjBnd8bPEmQOqfHsLyzA3JRcfbTxoEfPixYs1crnclCFs13oaUCenM3ij+kImCRcrInuKjbYaB06V5uh1mjjlPmOGuCuNziWdQcowpxsOrojPlXHEPN1LnTh3bJV9SGEJpi/Zo1J+ll7j2TNZNJgGyS8H3smEalMuWzS4ssF8rc8RoNcNfdD/K28LT1nME24Yks0LPX3h7sYZvO4myuMxASbABJiAkQALvHwQmAATYAJMgAkwAXcQIM/bUwAau2OwGsZ4RShg9XgNP6dCa38F0BdAulB0LUnILL7lRFzShI0JqeOix0nOZpzEzqRk9O7RHpriEvx08Nec6xcy1zQPufnWk33DQnV6ICevMcaOfQYJWw/oygsuHDeI9LEJOy/To74OtahBbWXi8CDFqP5tIrQ6Q9D+4zeCBzz+QkjcP+UWv7cJAi9nXFqn67TAGzNErE78V4sqwbRIj+kbClTK74odEett7fl+4YfuEHilKQvGp0Y//oBFkb7FSQc08iXf1Cj+j2kOmUQMxaN3IkJvgCj1JrKDyhC79lqlN7RDZ5Y7MwEfJWASeLcLGbUBQuYuPZFC7yFpHlgXC7wegMpDMgEmwASYAAu8fAaYABNgAkyACTAB9xEoBEDFv3LdN6TFSCTcfi9k6OqtzNEIQIbgeboOAFVAex7At07GUynwmq4/lXEKW9ZvKVV8pPgT+f6mfBS37cF72kkCAwJwT+fWxm6LlF+XvrboMxJeXc3+qrQImDZt2pnk5GTyhjS2vLw8yOVytmioeWOdFXilKS81T42WhVkKpl8UauQbCs0FU1fsG8ibdyMASgkn72pXmi2B1x7x35V12BO3+fiensueeOqyT0Nbb12ydedcJLiWCP7sNC4VQaOvybLBE40FXk9Q5TGZABNgAkyAM3j5DDABJsAEmAATYAJuI0CiGtk0OCuo1hYIZVdRkSqyaqAM3ertPgAPC1lX5AVMHqwv1jZoDT83ijMTn5/4GVk0mPr8euQoNq38uOSxRweUaMt1gcdPnGj0yuT+oohWVYnLi5V7NPJF2+0R1+wOLSoqSiYWixWjRo2K0Ol0okOHDmUbDIbYhIQEhzOE7Z7UtzvS49W0/4McXIZ1gXdngUa+8daQqAGNxZJGYYrIPs0q7BtO5ufotSVxyj35jto3TASwCcCzAHY6GKNF9+oWDXkFGsiXfmPTosGV+ey5NmqAWCYJlygiezeJ0OoQ+M2vBcW/Zhd8pD6vPScUsUoGcMGesXywT10X7fJBRF4V8jjhqQ9TkbXOwv8vX3soShKQ6b3pDQ+Nz8MyASbABJhAAyXAFg0NdON52UyACTABJsAEPECALBJUAJZ7YGzTkDsEH115tTl6AfhOyB6mAmwkmpHg65A1w4BxA2ThYeGK3iN6R+h1elHGwYzfG2kbiUZEjriTvk779tvQxOVvU7EsY8vPL8Sb7yzC/03sY8zgzSsogvyDz1TKT/a763H+6ii9OSvQm2JzVuBFzFCJOvGfzao8kIv0kCcXqJT7ih+IGdlKnfif7mb2DVpMX5utUu6+6sx+u0XkpSJrYnGQYpRQZO3QsQvZhkDEJmxJqzfxP2Z4C3Xiq50sOa27qFLuuUGcyIuY7FY8lSHpwbcfu4au66JddgXFnWolUFfvXyzw1roV3IEJMAEmwAScIcACrzPU+BomwASYABNgAkzAGgHyLaQ/kqkAmqfacAAfCxlQJKRQJiCJu+ShOBbAFgAtAJBPL2VkOdSGTxmufjXh1Uphqii/COveXKfak7SHxLhOKWsWbIse/4Tx8f2TquPYtH4F7rmzCHqtznD8gtZQgqan9WHhkxOSf6w3cc2hBbunszdmLDot8FKRNXG4WDFKKLJ26HRZtiGoODZhN0pTXu+RGv1oS0v7hu0XNHLlb84WuzMXec8KRZ7Iy9qZZq9AZW8/Z2Kga6Qp8k6p0UNaWHBa9NmV0tcSL9F7BFmnPCcUQNzt7CReel19FO3yUhQcVg0EWODlo8EEmAATYAIeIcACr0ew8qBMgAkwASbABBokgZGCRQNl5z0lENhGWqgHaJC37iyhYGyQIO6SoPuI4J9ozcKhtjCk8nXy1CFRQyyEqc+WfaZJnJVIAt6tlDULUk0C76z/xGH+hMpkXuQXuZTNWVts3vxzb8xYdFrgFUCTUNcJAImuJsFVakPgddqS494Iyexudzd+Z/yQNsUAtAfUN3P0hrI45a5cR20fbJ6RqHGPyiQhEkXksIcjdDq96EDq8Rx9kC5OqfzcrfPUKPBuv1L62noLgXcXgP9588F2Irb6KNrlRJh8ST0SYIG3HuHz1EyACTABfybAAq8/7y6vjQkwASbABJhA3RJoI9gnkFUCeQxSJu1PAN70YBhUqIqEXbUb5rAq8G5ftl2zftZ6o4AXM/kZdeLKudKMzCyov3obUYPoafOqtti1bE43LKHOh/DWjEWnBN5HoypE0AEjBxi9jo8fPp4DA+I+F0TQ6hYNeYXlkK/NUSm/dsqiwbhZMaMi1Imv9aqyM7hVhumrM1TKXRecsX2o8QDETHxKnbjqrap58gsx/e1lKuWGz906j3FNI1qoE1+psmjIu6WFPLHSoqEZAMrk9RaLBmtivisvpLou2uVKrHxt3RNggbfumfOMTIAJMIEGQYAF3gaxzbxIJsAEmAATYAJ1RuAPAGFCJu0EXysmM3LKyOyXE16mzE1ju5V3C+tnrc/6OunrrvR11LiRMrFYopB269SxQ9k3jScNvcMC7KJPL5S+tvY3mVDorc6g1+NE3pqx6JTA++TUJ9Vz1sypFEEL8wux4o0Vqh3rdhhF0KgBjWXiRmGKUUKRtUMnC7INhpLYhN15zlpySFPe7JMaPbydpe3DtrMa+ccnnbV9sHYcpCmr302NfnaU5TyrNmrkby21Zx6HbB2oyJo4TKIY1beiyNp3xwqK0rMLPlKd054HQEWsyFrlUj2eW0RJIQsKw/pmzYI7DronNKBMZ9AfPlN+Vmcom6LcB1eymuu6aFd9YuS5HSfAAq/jzPgKJsAEmAATsIMAC7x2QOIuTIAJMAEmwASYgN0E9gPoCaCx8JnsGnoL/z4mVCdfAcBZQczuQJzpGBX9dE7jiOYd2zzQDnq9HnlZ11F8qeBs0rpt3aqNJ42ObP1ryr+7BZu+T9mcLyVdLN2w62KVb4MzQfjeNd6YseiMwCudt35e6mMTH7MQQTct3aRZPnN5dRHUIcHTxpZaFXg/2HK27PU1Jwe58UZBDQLvBo38rWU12ktERUXJJBKJIjIyMkKr1Qb+9NNPF0Ui0TSlUmmvAGrOyV3M3PIKmdYP6ohWwdJ3p1Zl4ecX6TF9Y5FKua/UHVnNXrVet0DjQdxBgAVed1DkMZgAE2ACTOA2Aizw8qFgAkyACTABJsAE3EkgAcBgAFQ8SgWguVBQibJ5BwAg4Y0sG+wViNwZW21jSVPWK1KjJ4yVZJw8jcDAANzTvSsWL43XyN+YZy7w9QDw6qR5jz/fOOd86OB2AdDpDfj1ZgAuNrmj5NOF+4YCOFLbZH70c2/MWDwg8CWR1N5mVeDduHSjZsXMFSSCkkeuzsyT195xbfarbtGQV1iGuA+PGbb/dOUZAF+4ZRKyTZj0pDpxxTuV2cl5eYWQk0XDxpotGmJiYtSJiYlmtg75mP7y30pwfpvMhSxXbxA+pe89iaNduzQSRz1ieT9m0c6i0tc2a2i/G9Jr2F3HjMepnQDdEKPmSeui2qPgHkyACTABJuB3BFjg9bst5QUxASbABJgAE6hXApMAKADkC0LYYwD2ANgO4BMAN+s1OtuTVwq85t0Egdc8y5GKim2etmZaap/xfSRXMq8gIDAAd3W7C5/P/rz0h1U/kC8wrbehNW8Q7kzMqwu8dsX2xLQn1G+trvKpLcwrxHL5R9nNy1HkqeJkUYNaysSSUMWofi0jdDqD6NDJm9mf/nD53mv55fQ6+o+7DhEVWROHhCtGDRtoLLJ2KO14tiEUsQkJ22vKppempKSkRkdHW2Q0L128AHs3vJG16ziMtiX2tnHtIRMHQzGsHSJ0BoiOXEVOoA5xyqx6udljQ+AtLn1tczHZrHhE0LfCy66zaS9n7uf1BFjg9fot4gCZABNgAr5JgAVe39w3jpoJMAEmwASYgLcSeBHAGMFfk8TdhwDc8NZgq8cVM3WCOnH1UrMsx3zI35yrUiam0CPb9P2+AMij94c+E/qsn5YwrSONcenUJexP2Y9G3RrpDDDcupJ6JUcn0sVlJmV6Y6ayr2yHs3HSPm0EoJGOk74uEUsUPYb1iNBr9aKcIzk5+iB93GHlYav7QkXWwkLCFANHkgiqE6mOqLIbF5Q1Xb/ybfKNNbZ814uT1STomb5Pr6F/AAh1FkAt19krKEo3b96cNmnSJPLUrmxLPlyAnN1vlK74Fg5luU7qArVisPE1VMGxDJiTClXyGbjDDsFhVM/3g7pdqxDpu1ObVF6bV6THS6vzsnV5+qLhEYgo1yPwYC4uhhgwTZnpXiF6TNQYWVhomGLIY0PI/kJ09NDRnEB9YFySMonfMxzeTZ+6gAVe29tl7/uTT206B8sEmAATqAsCLPDWBWWegwkwASbABJhAwyHQGkAugA4AyI/3VV/KZo2KGiMTB4cpRo0cWpHleDgt+1jRyRWZZVmvNhvcLMKgNQTlH8i/VXy2eE4zNAttc0+bf9874t6W6iPqcNkCWeXvVaX5pfh57s+qjE0Z9SJeNZzjZrHS8YLf868ASEQR93muD6atntbe1EuTr8HOt3aqDiUfqm1fTCJDoIvFySoDjBoplUnEQYrIR7pG6PQG0YFfz+foRYY45Sfp1QW9JQBeAGCROVsfezpt2rQzycnJlZm6eXl5WPpWHBpd2a6RbzMKvGl2xiVdMwSpz3W2XNNKFTSz02BPkTc7p7G/m1mRtU6D7gkVUZG1I1nlZwoulIXEjzAWgqsQokuB2alBJcERbWXKXefdJr5OmDZB/dG6jyzsL+a/Pl+VstZ4M4mb/xJggdf63pq/fwcCxicE6OmCr/z3KPDKmAATYALuJcACr3t58mhMgAkwASbABJgA8D2ArUJBtQAAB30QSmUW0R1Rd6g7L+pcKcRoC7W4+O5F1bUt10xCzKQRK0Yk94jqEWS+znRFuubg3IP1Il75IG93hEzWGeUA3hG8njtP+XhK84eiHgoxH3zfqn2anbN32rsvThUns7aYmKd7qRPnjq0S9ApLMH3JHpXys3Rrgl4pgL0A/gngN3fAcWYMY5G1wLK9T455MlSn1yPn2Ld4pu0+LNlxXaX80aHMW6sC7woVNHPSHBKKnVlGbdfQnlBW/lkAgcpIpEZ1sxSiFScCsF/bOmvXwcsO2VLYmFi6csPK1LHRYy1E/PiP4jXvvv6uvWeztnXxz72TAAu81vfF/P2bNAr6ukx4P/fOneSomAATYAJeRoAFXi/bEA6HCTABJsAEmIAfEKDHy58DMNwP1iLttLxT6p1P32khxFxOuKy9tPDSbAA5AAZGxkf+rfu47hZ90lelaw7OO+hIlqMf4Kq3JZBIRx+fAngbwJ/JGmTKx1Puqy7wfrfyO80Xc76we1+cKU5mhYI0ZcH41OjHH7A4I4uTDmjkS76xJuj9HcA8AHcIFif/ArClPuhG9YSsGFg3pDtat24G/aEzyDYEITZhrzG7zu42uSvUq2RVFg15pcCcNKg21JNFQw2BS9eMRNqE7rCwpVh1IgC5d3YuXfHfsyZbClcfI7cq8CZ8mKCZP2O+3WfTbvjc0ZsIkHBJbZY3BVXPsVR//6ZilvT+94pws44LHtbzBvH0TIAJ+AYBFnh9Y584SibABJgAE2ACvkTAZNNA4tQfgvA2FMCPANS+tBCKvdOyTml3PnOnheCT+3Gu5uKCizEAjlExuR4Te6hHLBtRmZ1JFg0H5h5Qndx0kh+3rpsNNwkEVNyOhJO/Ajjfe3zvLn9a8yc6j8amyRMsGjbUatFQGbUTxcmsrdiWwGtL0COP5+8ET+tpAOYA+FZ4dJlEkFN1g9c4i0uiprHIWhAUw+6uKLKWehXZIXrEJpx1TCj29Hqju+PMxyOrCsiREP3xuSZo3q2jZsuR4Jfuv//+lyIjI40ezQcOHMjR6/VxSqXSYeuGCc9PUH+kNLNoyMvH/Bls0eDp/fWC8VngvX0Tqr9/05M/9CTGywCoYKa9VjBesL0cAhNgAkyg/giwwFt/7HlmJsAEmAATYAL+TIBEqTsBtBQWmQmAvFDHAjjhIws3egK2GNvi+S5Lu9xtilmbr8XFBVUWDSOjRsq0Iu36/ND8Ti0HthTptXr91aNXz+qCdZMy1mY4lOXoI1y8NUx69LlEyPwiUaB9sw7N9nR9pGs/U5G139J+yzaEGGIPJhx0Zl9cEjirWzTkFWggX/pNTRYN5ox/AiCjb9whRvnANhCN64JbWgNEh3ORE6hHnLsLgHl4g13i6OHYMK4zZOKwwL2jOwWE6vTABV04xo/vhaU7zqu0LYcEJCYmWvjmTp8+XaVUKh2+kVO9yNovh3/JDhYFx65NWOvM2fQ0Fh7ffQRY4LXO0vz9m3osEN7PSejlxgSYABNgAnYQYIHXDkjchQkwASbABJgAE3CYAAlS96PCj5fE3V4A1gL4kw9l8Ro9ARuPbvxtcHiwounApt0MegOKThSdLA8oj81LzjMKMU+Pezina9OCjv3uysf538uQdasp8sRts7Zt/MFdfp0Ow2+gF4wD0BeAqchaqFCs7GtXs0/dwZOKrInFQYpRQpG1Q8cuZBsCEZuwJa02Qe9FsgEh64nnumL/2sfQzhSPsQDYz1AlnXTID9cdy/GlMRwWlKMGtZUV63TrhvRs1bp1C7H+UMaN7EMZ1999bW5CcnR0tKXNxuLFGrlc7opvrsPx+RJ8jvU2AuzBa/1QmL9/U5E1KnSYDoDev7kxASbABJiAHQRY4LUDEndhAkyACTABJsAEHCZAokWxUCCKxF16dP5pHxJ3rXkC0hqmAvgcgMkTUPrXp+9WrZ6qr/ydKr9Ij9c/D9R/vOPSwwBuAajrR+kd3iw/u4D2biM5MgAYVIdrs1eoMy/q5YjFgtRaAbBlv6B0zkF8LGTIxwPYU4dr9uapegiv1+sA6PVJwmwygAsOBG2+p9KUlJTUGgRe9s11AGoD78oCr+0DYO/7aAM/Rrx8JsAEmMDtBFjg5VPBBJgAE2ACTIAJeIIA/REbDmAdgM8APOND4i7xsNcT8KlNr7TcOfmRYAuGs3YEI0v38MUxY8Y0ctWr0xOb0wDGJIsGah4XeKMGNJZJGoUpIvs0i9DpITpwMj9Hry2JU+7Jv82XNWqAWCYJlygiezep6JtxK0dvKI5T7im2x8PVqsD74VFg7mGjmB0C4JDJzqEB7LHNJXbs2HH90KFD+5j8cvfv339+7969B3Nycl5wlk1MTIza3KIhLy8PcrncKYsGZ2Pg63yeAAu8Pr+FvAAmwASYgHcSYIHXO/eFo2ICTIAJMAEm4OsE6I/YewFsBfAfAP19cEH2eAJKN7zU4sRUmZiKwlS2F3YNNHy8fntVVm9+Ppz16vRBbt4Q8n4hCKN3rSdbzMhWavlz7aSBgSLcc7cE+UVaTF+brVLuvnqbL2vM8BbqxFc7VXm4Ut91F1XKPTfs8nCd0gNqxXDjzQdjowJgZNGQXGHRUGdr9iRPN409NDo6eltKSspdpvHy8/Pxj3/848bmzZupWN1uZ+aJioqSicVixahRo4xF1g4dOpRtMBhiExISarPZcGY6vsY/CbDA65/7yqtiAkyACdQ7ARZ4630LOAAmwASYABNgAn5J4D0AkQAGAKDH0GcD2OJjK7XLE/D5R8Oz1/+jaSfT2g6dLkNWhw/1U6b+yUL0Xey6V6eP4avXcH8GYPB0Bu+AfvdPfahHu6ShQwYF6HQ6ZJ06hj/1K8CWb7NLX1v7G9l5fGpGQZoi75QaPaSFpYfrZ1c08sRLdnm49rsLUzs1wezHOuIuKrKWegXZwQbEJmSABEZPrdkXH5mO2bhx48dTpkyhrObK9v7772tnzJhBN5yW2zid9qzXnj71+gLgyb2WABUPo/emN7w2Qg6MCTABJsAEfJIAC7w+uW0cNBNgAkyACTABrydAAu+fAbQBMAnALMCYZaj3+shvD9CmmBPVFzJxuFjx2IPiDvTY/a6jmotjX1rXafLkyWLzoQSBl7066+YAeErstIh+2oQxZ5MT3u1i+mZ+fiGWfrQIYUXHyl5f9xtVf6fftU2+r9YF3u1XNPL1l2yeiygpZKGhUIzsigidAaIvM5B7rgBvpl802p+YmlvXPDoIsnAxFIPDEKEDREc1yEEp4jaXwx47CWd32V3CqXTDhg2/Tp061cI75YMPPih//fXXHwGQZiXA8QB6C0X6qMgTFUkk4fwrZxfD1zEBKwRY4OVjwQSYABNgAh4hwAKvR7DyoEyACTABJsAEGjwB+iP2dcEXVCtk8b5ZLaPR3yBVilPs1VnvW1sXHrzSlDULUqPHP2GRkbtk1Tp8uyMpa1daHgmETQG8AoDEXsSMaKFOfKXKoiHvlhbyxNotGqb1hloZVWXNkK8BZuyGal2a8aYJtckAqMDaCXd58EY1gvpvzSGlNPQuIUChDnj3OlRbblXO6bZNjhrUViYJD1FE9m8VodMZRAfU13P0Om2cctd5p8XkadOmnUlOTqY9MDbyy/3Pf/5zat26dVR8zVqbD6Bc2Cv6G4m+LjPtndsWywM1dAJs0dDQTwCvnwkwASbgIQIs8HoILA/LBJgAE2ACTKCBE6AM3pkAyLqgGYBtAMjyQN0QuLBXZ73vcr0JvIuWr9OvWLFiwYUb+m8ECs8JWaC7qciaOEyiGNW3osjaocxb2QYUxybsLrbl4SpNnojUiT1hKST/BM2M3TBZO+QKc80BsMZV+gPaY2qvlkga1hMBegOQeQp48g9gxzVo3rtROaer01ReHzO6gzpx5sAqb+LCMkxPOKZSfpltlzextUBMr8HHHnusA/nlHj58+KwNv1xTUUWy1HgbgA7APEGcp8zoI25bLA/U0AmwwNvQTwCvnwkwASbgIQIs8HoILA/LBJgAE2ACTKCBE6A/YsljcDCAWwBWA/ib8PizP6Gp7ZFy08/pkW8SjciPmJvnCdSFwIuYyc+oE1fOrSp6lleAV99clL0+ZedfzJZIAu8uAP8z+15t58ackC2Bl6wdSBymLPkpADa7A+20h3E2+QVUWU8UAx9sBAyZ0Cz4A+62GZFunjUwbVJkhzDz2BdvydTI449V9yZ2hJtpOHuuMQm82wU7GUpcpqzrlwHQWbJm6eAO1DxGwyPAFg0Nb895xUyACTCBOiHAAm+dYOZJmAATYAJMgAk0OAKmDF56dDwFABWcWgJgBIDjPkDDpijUdkxbWVBYkKLVkFYRBp1BdCPtRo4uUBd3PsnykXLyTg0JqvJOPXweOQYD4pTpHvUx9QG8Hg/RrX60NUUbNW6kTCyWKEYNGxih0+pF3/5wSCNp3uiJhIQtpoxcyl4nkdBo0eBsq27RkKcBZlZZNJCwuxFAkHATwdlpKgXRlBeRGj2wWsbwLuDLL5D1XYnRm9YtLerR9jJNmWHdlBHtukaP7GDxd8niLSc18vjjRjE5qidkknAoIu+v8CA+cAY5ehHilPvc+jqim1IlQuYurY+EOPrapb1zCygexJ8IsMDrT7vJa2ECTIAJeBEBFni9aDM4FCbABJgAE2ACfkTAlMF7DgBl5lFxte8BvO/lWbymQkvXhQJZ9Fj8bYWW2k9or+6/pH9l5mZZfhlOzDuhyknJsXikfGovqNeMNfNOLQHe2APVunT3+5j60dlxx1LqJIPXLFDTDQH63ZpuZvwKgLK2OwtF1i65sijjjYJQKCKFImtHziNbFIjYhIPGs7kDQH+hoKEr09gUeD/4Evo1n+L5sxVisj1ZsbXGEvNEN3XirGHSWfE/Y37cfZX98wrLII8/plLuqrBoiBkEdeJfzV5HxcD0rVApf3Dr64gsZPpW27t0AF/XuhDuwATsJ8ACr/2suCcTYAJMgAk4QIAFXgdgcVcmwASYABNgAkzAbgIk8N4PYLcg7GbafWXdd6wSqwJarxeFS0eLGg8JhV4n0hcdKUGRagcX2bNhAAAgAElEQVT0l14wF/P6r+qf2n5sewtP1NPxpzXH5x83f6Rcun48Uic+YJkJufQANDO/cb+Pad1j89oZJwLYIAit5P1cH80tAqiVwK2NS/67hwGMdWKhVuOMkUGdGFclqOYVAfKtUOVLev5dIhYrIgf1iCBf2wO/5OToA0Vxys37nSmGJk15Z0RqdGQXycmcG9j0v1Po2aUJikt02K/6/VRQgH5Sws5zJGBLrWUUL/4KGvk2j7yOPLV3TmwPX+KHBFjg9cNN5SUxASbABLyBAAu83rALHAMTYAJMgAkwAf8jQBYNJPDOAJDhjctrP6a9LFgSrLh76N1Gm4Urh69cPrOrQ4ug1u+0MsWr1xZCf/WjXEPh1ySemQotSa0JvKfiT2lOzD9h7k9qS+B1t4+pNyL2ZEy2RLg4AAph8r8CSPJkIPU8NnnFkrfzJABb7I1lTEvIwsVQDLsLEVoDRKk3kIMyxCXlVlgekCWCOByKUYIlwqEzyDYEIbak8YCNiQummRVD02D6B/9VKT/52ZliaJUCrynujJybSPwys3RxygmZme+tLYGXX0f2bjr38xYCLPB6y05wHEyACTABPyPAAq+fbSgvhwkwASbABJiAlxCgP2JJ3L0pFFpTV4uLfEOpbRI+NwdAj0inAjhRF2uIGBVxtv+s/l2adm1qnO73o79j9wu9DAGNn7D4/Uh7fWO54bqCRMNkU1wdJnRQ91vSr1aLhmm9oF5tZtFA3qlvfsMWDU7sb4WgOxotw8PCFeLBYqMoX5pemlMkKorDZqterHSOygH0cWI+X7mEPK7pNUR2EGSDYlcb1Qpn374fXbo2ruieXwa8o4Zqw7nbLA/MhXRpyocxqdFPPmSRub547V6NfNHn1Yuh2RVHzOPd1Imzh1UVqSsshXzlYZXyi0wLwbimjGLlj261aLArZu7EBFwkwAKviwD5cibABJgAE7BOgAVePhlMgAkwASbABJiAJwhQBu8zAKYB+AzAkwBI5KWv5wiCFM1L2Yfk00vF16gwVgcA/QDQY+ceamNkgHhdoHhI14Bgg6hRRDoGLwlAoDgPX0x9AKLw0Rbzaq9vKDdcj3/ELKMQVGQtMCxQ0XpI64oia+k3svXB+thza42PlFe26kXWjlxAdgAQm5Bm9E7lVhuBzlJZcEioIqh91wiDwSAShX4T2nJpU7HpMn2hHjcX3lQVbS2ylkG6DsBwAB1rm8aHf/5fAAPt9d+lzNyQMKx7/D50DQBEp38DxkmAtoGA4jQ0b2XYtDywJfA6lUlLRdbEYSGKUQMiInQ6g+iQ+mq2QVQem7D9rOXrqIaM4oS9/Dry4bPbUEMn+yJqbzZUALxuJsAEmAAT8AwBFng9w5VHZQJMgAkwASbQ0AmQSBssiLa9AewEUArAAGC+2WPzVJCKMgIp+/APAGSP8CcAJBhR9qUH2kQ1sLIyaxBIQ5NOCXju5zuw6aFLBn3jtyp/PyKLBt3V5ZdRuKtdDYHY69dpbz8PrNd3hwy6t7c6PPI5417pbvyOkL5b0OjpUIsFFSgLNHkL86xlkL4N4GUAlB3uj424UNFCeq1QkbVTtS3SWrGyxZ8ALzcFVp2G5u0M41hpNZ31p4ffv3OH4sUupp/nFRRB/v4OlXK7UxYN5tPY+/qwt19tKPjnTKC+CLDAW1/keV4mwASYgJ8TYIHXzzeYl8cEmAATYAJMoJ4J9ALQCcBZoQjUtWpF11oDWANgEIAQABuFzxT2X8xif13IxHxDsH1wdllS4ONU4FlJhR62HcB9ADRo1PEgbuUWGxDUUhTQuANg0MFQdA2GoptnYdhE2ciUbVyriOZsYHydsaiXOWNp2KgJqSH39DRaAlQIvFvR6Gk6JlWtYE2BJu/9PGvCJGWLKwFYKsI+DjpqdE+ZJCxc0euB7h1P5xrC+z88JACigKKDBw+e0ev1cUqlsqaCZ1a9bJd8BbS/CHx+EaqN52+3PIga96hMEiJRRA57OEKr1QUdOHw0qG+3puU3/sgTHTt56UKLVo2nJCT/2BAy0ul8mt7L+H3Ax19H9Rg+WzTUI3yemgkwASbgzwRY4PXn3eW1MQEmwASYABOofwL/B2A5gI+FYmuUcVgoZOySJQNlXu4H8DcAZIb7iZDlS56iK4zKa0XGL2XQUkEpaj8A+DeAdCeWZybwkosE6cWmlg9gIQAyJjUlfZaQtGho8dKaouCIYJ0mXZOjEWniyjeX1ySiORFSw75k0LhBMvLV7T+yf4ROqxOpD6tzdCJd3C7lLo25wEuUtFdX4453KQm8ounydch7P09VtM2qRQNlkR82Ozd+ATpm/CB14sJY6azVaZj/waqq05ufj+nTp6uUSmVNBc+sFyv7Evj2R5xuF4TotZdvtzyImfiUOnHVW5UZ76lpR7Fy5cqyyIdal+j1BsOB47k5eujilJ9n+uVrQjpOKgsLCUvqNrRbBwMMAdnHsw2/F/9+pkhbNOX65ut+uWa/eKF47yI4g9d794YjYwJMgAn4NAEWeH16+zh4JsAEmAATYAJeT4C8dTcAuA7gTsEr9C4ALQVxl76/zWwVYYIgTNYNZPFQAKAMABnjki8vjUXZviT8dgWQ5ziBSWrgn1IgU7AJNh9hJQCy2zXV5SLR9z20/+9ehD0YBm2hFtcXXFflb82vSURzPJwGfsXoKaPVM1bPqBQQb+XfQsKbCaovE798IPje3mqJYNFAmMrzTsNwY0epZESgxlhk7ZfS7KKgolgkW/VipfNDZ4dSfj1k91HnmydNWfK31Ad7tJeo8zsjauIkiwAWL16skcvlNRY8s1as7N8pOJO4H91rWIk0ZfW7qdHPjqosrDbrjdcx/y/3VgnLhaWYvvKASrkjwy9fE/0m9VNPXjW58nxq8jXYuWInci7nqK5uueqXa67zU92wJmSBt2HtN6+WCTABJlBnBFjgrTPUPBETYAJMgAkwgQZJoA0AFYC7hYzcWAAvChm9toCMB4yP7FMm7xZUqLGmRuIv2TqQ+toTwFXHyFKRtaIdQHQL4Nlql1JGJAm8ZBtsaivQfvt6hPUi7Rm4seaG5vrC6zWKaI7F0uB7S2cnzk4dMWFEpYBIRLYu26qJfyP+UXSWhgSFhCqChSJruivns8t1+lhkpJGfsz2WGeTtTP60NfnK+toG2CPw1uijS0XWxOFQjLofEToDRIfOINsQhFgbxcosBN6MU9lQ/5CEqOHkVFDVFm9K18hX/OyPrwnp1NVT0/o+17fixS+07+K/Q9rptNLcpFxifcTXDhHHW68E6NERauaPj9RrQDw5E2ACTIAJ+AcBFnj9Yx95FUyACTABJsAEvJnATQA9BCGWFNUcwGrGpSNroGJs5INJWZpPCr6+9l5PwrEUiFoKKMyKp1Ey8CID8K7l70fBy9F+W5Ixg5faH2v+0FxbeM1WMSp746B+5r6zDbGAlPSFeS8cHTRmkLh99/aV3LYu3aqJfzPenLGzbEgIJi/nTY5sijf3rcmiIS8vD3K53JZFg/my7OYZM+lJdeKKd4wZrCTwqn5YjwnDO1sgEgRed70mvAm/VYH3W8W3OHr2aGnu+lyZH9088Cbu/hwLWQ5Rm+XPi+S1MQEmwASYQN0TYIG37pnzjEyACTABJsAEGhqBAwDmAPjWzQunNELKDs4Gbi8OZWMuQeAdcwUI/BQY0aziUf6fKSNYBKywEH2Du81A5//RNIA2X4vr77tu0TA6arQsLDRMIYuURZSXlQcf/P7grcxfMz86pT51TrCeoKJVX7mZl1cN13lMZ1mwJFjRfnB7aUhwSKD2ghZTpk1B88bNkTArQbUrcZc7Hn+nmwsfAZjnVYt3IRgqsiYOC1f0MSuyptXpy9PT01UGgyE2ISHBrQXPqMiaOCRcMWrYwAidTi/6/utPQ9e9MVRsWkJeYSnkK/erlDtOumO/XCDjmUv7Te6nnrzSzKIhT4MdK3fgt8u/sUWDZ5D7+6hs0eDvO8zrYwJMgAnUEwEWeOsJPE/LBJgAE2ACTKABEaACaycAkMGtuxvZPdC4lD1IRdvsbfRHNlVQI+GPBN9XAFwCxnwLhCuAYRGAVoSAg7+LZftFzceV3anX6kUlv5RkFwcVx5Ynl7skoo2fNl69cO3CSl/PwvxCLJyxULVt7bYHhaJy5B37jr2L8XC/sQCoWB7FVP2DMmTpg1ia/k3+yKbv0ffpa/ooNvtcfM+Ee3aPXD6y0vu1NL8UJxaf0LU2tD5uCDLE7kzY6RJjgQkJ5nRjgbJ4/a3R+ekCYCeASAB7PbxAY9Zv1KOdW4rDghWjBraP0OkMokOq3GyDyBCbsD3DHfvl4SU4Pnz1Imu/nfhNf7X46pkiQ9Hka8nX/HLNjlPiKxwgsEAoJMoWDQ5A465MgAkwASZQOwEWeGtnxD2YABNgAkyACTAB5wlQtbKtAKIA/Or8MDavJH9e8lqtFEztmGccgL5C8Tf6fYgyEtMBfC1cW/0RdrsfabdjbumS5CWpY6LHWPjOrl60WrvozUVrBY9iEpxJsK5vf8+JADYDCLBjXQ51Gb5sOO6dWFWsiy5OW56Gw+8dNggCCH2mfTV9pn/TB3nvmn9oha/ps+mDiqrRx31Ccb4Jwv46FKMPdCbrCaq09iOABMGv2hNhWzv/7nxNeCJme8e0dx3Uj54aOCvYw9g7PvdjAuYEOIOXzwMTYAJMgAl4hAALvB7ByoMyASbABJgAE2ACACgbdTuA5wAc8yCRbgBOA3gawBd2zdOzrSxUEqoIubdNB+gNotLs61llgaVx2Hf+qF3Xu9bJusC7eHX5ojcWrQfwNwAvAyBri/osDkbi7kYA9Pkz15Z829XSyPjI1O7juluI3Omr0ksOzjs4TbDdINNj0wf1IxGePuh7oWaf6d+mjxDh3/SZPu4UCvHRvg5y8xq8YTjKTH5eyGAnK4r/uDOoqEFtZZLwEEVk/1bGbN0D6us5ep02TrmrTl4n7lzKbWNFPdpdJpGEKEYO7NBBpzeIfj5xOUuv08UpPz9RF+8BHl0bD+7VBFjg9ert4eCYABNgAr5LgAVe3907jpwJMAEmwASYgLcTIJHyEUEg9HSsJMrQ7zWUMVxrC3m4s7rpnx+pzPjVF5fh1qdHVaX7s+rER3T88+PVC9dUWTQU5BVg4cyFqk/WfkLz0yO8ZG3gCYuGZ4QsWGtCOO3V/QBITG0tiIWeEHeN+9NjYg/1iGUjKveALBoOzD2gOrnJ7V6usQCUgp0B+TX7W1sC4B+CsO3WtcWM7qBOnDmwco/yC8swPeGYSvlldp28Tty6mGqDPf/kfTnr33myo+nb+YUlmL7sh7PKz4/RDSNuTMBTBFjg9RRZHpcJMAEm0MAJsMDbwA8AL58JMAEmwASYgAcJ9ALwPQAqYubp9lcA8QDCBf9XW/NJG8UNSg3r38kie7Toa7WmePsvj9aFLcJtRdZ+OFhoLLKmOnUeQOdqdhHuYkeP8icLg1HVuJYAmgqCLlkwkP0B+eRSsbnfAcwF8Lm7Jq8+jqnIWsTQiAiD3iC6knYlm7x3M9Z6xMuVhN1bQla5p5ZUX+OSwPuCsI/ujEGaMntgavTIDhavk8VbMjXy+GOuvE7stURwZC2OjindOO+pE1Mev9fCemRR0mHDayt+GFgX7wGOLI77+hUBFnj9ajt5MUyACTAB7yHAAq/37AVHwgSYABNgAkzAHwnkASAxyFP+u+bMSKCkx/vJl9QJgTdDU7w9nYq11aUtgrkw5ahIZe95kQGYKRTiIpGX/GspqzULQAYAEnsdKVBn77z29vPUus3nf0gotvYdAPJf9rdGRe2o2KA7LRpqEHhPauTxxx1+nYwEZOGAQgZEaAHRL0COAYj7BHDFEmE8gN7C+0sggK4AqPDZV7Vs8FOb331656RRPSy6Ld5wBPJl38cASPK3A8Lr8RoCLPB6zVZwIEyACTAB/yLAAq9/7SevhgkwASbABJiAtxHYIWTxUpahp9slwbeWCmrZbKEPd1Y3MbdoKCpF4fZ0VVkdWTTUFp+LP28lePg+AYCqmAUDuAzgVQCfuDi2L19O9h37AawGQEXs/KFRtikVwaPiX/8CsMqdi4oZ3VGdOHNApUVDXmEZ5PHHVMpdjls0jAPU75kVQiwEsAhQfQK4YvcwXyimR3Ym9HcNfV1mh72J9J8T+qlWvjas8m+hvEIN3oz/2aDYdrR/Hd/kceeW8VjeT4AFXu/fI46QCTABJuCTBFjg9clt46CZABNgAkyACfgMAcooHCoUQPN00N8AuFsQNW3P1bOtLEQSqgiVto2AXi8qy76eXRpcFou95yj7z95WF5mn9sRCmYuUdTgZAGWqNgFQACAVQAoAKtxGWbve0uqT22Ahk/d1AHVx08EWc6c5REkhCwhB8qPd0ElnAI7+hrOBgYhWHq41G9ahOanImjg8SDGqfxtjkbVDGTeyDQZtbMJOh14nxEC6CEgdU+HvXNnWAZpFFRn+R5w4nLQW+vgUwNvCGZ8niPeUkW5zzClP9c3p2Kpxx55dm0GnN+DMpVu4cFVzds2nP7MHrxObwZfYTYA81g0A3rD7Cu7IBJgAE2ACTMAOAizw2gGJuzABJsAEmAATYAJOE6DHp8mHl7xePd0oi+/fABo7MJFDgpcwLj3XPVV4LLwDgHaCWHjBgXnd0fV5AJQN1lbIYjwJYDeApQCuumMCt47Rsq8sIESiCGr5YITBoBfpbp7O0Zfr45C7z5VH9J0JcYzgLZwo8PvNmUGcvSaqJ2SScCgi70eEzgDRgTPI0YsQp9xXqzhbOeWE3sjdONVYCM/Y8jXAjJ1QrT1iPRt2XHvIxMFQdGuGjjBAdOEWzgbqEKfMsntOZ14n5oisCrxrAc1iwGG7B2Fgk8C7HcAsAOSnS+8BVNzxQG1ZuFGje8rEYeEKaZc2HQ0Gg+jC5T/OGIKDYhOS9zpyk8fZY8DXNVwCnMHbcPeeV84EmAAT8CgBFng9ipcHZwJMgAkwASbABADUlQ/vIOER/CA3ZKzaErToMfCNZiJvI8H7l7JoXRF5lwlF4uQAbtpxcsh3lfyCqX99eujaESoQcPdgtbjn3ysf99eXF6Hs5GaV/sI+Vx7Rt2tuK53Ii3gFgDsA3ADwGoB1zg7myHUxg6BO/Ksx87RCnC0Gpm+FSvmD3VYF0vWTkT65L0LN5/1oHzQzvrSeDRvVHjntQtBRKgb0BiCnHMjVIis52+hZWyetukUDpZh/AKi2u2bRQGJZCQDK3KVG2ZH0NQm99jZXxWt75+F+TIAIsMDL54AJMAEmwAQ8QoAFXo9g5UGZABNgAkyACTABMwKfA9gHgARMTzcqtHYfAMpmdaZZK9rUD8BpQUx9UMjYJRFZKQiyJBKS729zAOcFD1B6ZJweRydrhFO1BDJWKOpEQjGJtmEATgCYI2Saml9OGdGPACB/3REAxM4ssh6ukYb0+ldqULtHLB7RL8v6UqPN3OzsI/ruWEZHwZe4C4AW7hiwljGkKS8iNXqgpVXB4q+gkW+z26pAmjwVqdG9LccQBF5r2bDSP0dA9V4Xo0etseVrgQ/OQb/uAh6uzcrAXUyqF1k7BmRTsb8tFUXRnG1UMK+vWZG1zgDSAXzt7IB8HRPwMAEWeD0MmIdnAkyACTRUAizwNtSd53UzASbABJgAE6g7AuSR+VMdCbyUGEji6keCP6c9Aqs5CfOiTSTmUmasJPiO4LLmfZsHtBrZKsigM4iu77+OG4duGMpvlNO1VNSJPBVDBEGXvg4HQHWkKCv0GoBkK9m9ZO3wJYBeqBC5ngSQK/gVUxyU2XoLwEXBhsFkPUHjUkG55QAS6m4bXZrJlsDr7CP6LgVkdjHdEFAJ3s2Z7hq0hnFsCbx2c3i+H9RroquygPM0wMyaLRqeUkixc9xdlhHFXwDmZoFsPuhs1mVzNGPWnv729KnLNfJcTKAmAvTeTo1sRbgxASbABJgAE3AbARZ43YaSB2ICTIAJMAEmwARqIOCMRYOzgk2GILRuMcvqo8fQSUD9qhbR1+TpSWNsFTKBSZxNbPtM26m9V/YmQdbYygvKoZ6tvnjps0sLAbQHMFywVSBhWSZk95L3MImzJNy+Ijw2TqIxWUmQdy9ZK5BYOw3AF1bYUUbwYiEz+CCAvcI6fOGg3bZ/t1k0lBWhLHOTSn/h+/qwaKjOkCwx6HxM8TTcGBnUiXFm4mwRICeLhh/ttmgAFVkThWDTsG5oHxKE/CO/IVsExCYctJoNK13ZA6rxrasyeGmNq85BPz8HA2rzqvU0j5rGjxo3WiYJC1NEDpdF6HQ60YEjv+ToRaI4pXJzXXs21xcCntc/CbDA65/7yqtiAkyACdQ7ARZ4630LOAAmwASYABNgAn5NgLJTSehsZt8qx8iAcAUwLAIoCwSOXAQCpwFJ9oo6JNAlCQWXKPv2XwCiADShJ9Orib4WWbVN+jSZ2vjuxh+0HNyylUFrCLh28JrG0NwwODcp97meK3q+cvfYuy3sELIUWeWZCzIpW5iyd3cI89BahwL4AcBKAN0Ej9eWAIIFBqas3D1CQSj70PhEL/P904qA1BwAccb9MxZZC1MEtexpKrKWrdeGxOLyblce0XcXlc0ARteFTQMVWROHQzFKKLJ26AyyDUGITdjrsFUB2XhQ1vjTtdmAPNsKV1fdi8oc3vxyYOYZaP77Ox4TfKvdxdFt48RMHq9OTFhY5VWcX4jpsxaqlEnbvOGGgNvWyQM1OAIs8Da4LecFMwEmwATqhgALvHXDmWdhAkyACTABJtBQCVDm6jAAz9gHYKIaWFkp6lRosu+UAAEyO0VeUxYuCaqUXUvC7jkAxQCoCNoRIY6mQlbtJsCYxdiy7dNtZ/VX9Cc/XWMryy/D8VnHr13878VtvVb2+nO7Z9pZ+MdmKbK0mQsyyVc4FQB5f5JgTIIuPWpPAi8Jb4MBkG0ExZECIF4oAmUfDp/rZXX/VMAGc1HO2exsT9KoS5sG0zpc4UDn+3fhjFnL/jZnFd0iCBuGNEfuyDvQtNSAkP03of3pD5Rf1+IygPs9CdbJsaUpa5ekRkeNsXjNLVqq1CembI85efLsBifHrX6ZK3tgLQR3j+emZfIwXkSAPXi9aDM4FCbABJiAPxFggdefdpPXwgSYABNgAkzA+wiQJcF/ATwL4Fgt4UmBj1OBZy1EnQqb2Z+ygD1ktVBbMwm82wWPwzaCyEoCnlbwwSXrA/LIpexHaiXkddtnSZ8W7aPaB5hPcHrVaW3Ggox/3x1194s9P+pZKTyT+Js5P1N1YcuFiVYKqVGGlrm/ImUvvyxYNNQWvy//vIb9U2iAt+qzkJq9TMmmgTyRyTLD29uaisxo442ED2uw+KA1KAD8FcBUwXbEXICkc/p3AJU3Nbxo0VYF3iUr1+HbHw5m7fr6e3veC2wsx0amuVMQ3D2eU0HwRb5BgAVe39gnjpIJMAH/I+D3N2FZ4PW/Q8srYgJMgAkwASbgbQSo0r1S8Km1JfJKgYQ0YHyY5QJI4D1XCigpM9aUgWtrjfQHNIm284ROlKVLQi9l8ZLYeh5AluCdS1m1/2sjbTO17YttkyKejbAQeE/MO1Ga9XHWlKaPN71LEiZZ0vLRliEGvQF/pP1RUhxQHHcz+SY92l+99RAEtV8BBJpl91JhNH9uNQi8qzTA23YXEKsnQOSJTGeCLD18oXAdibsk2lIjz2eyJiHfaFN7CgBluVJhPhJ4qdhf9Ube0J+bWYfUE3rr006LHnsmefWiSiE3L68AS+MT0UgSppHPXuTiDQO7Ms0d4OHu8RyYmrv6GgEWeH1txzjehkDA74W/hrCJNtY4HkDvGmpz+BUaFnj9ajt5MUyACTABJsAEvI4APZpPWYaUNfub8Eg5eYfW0CacAVaZZedRfbbVlHDriEhIgnJfs1/kyD6BMoknmU1qkVU7YNIAddldZdIOctL5gBsniqBadQ1lIW10BgNu6XLPiTu+Gxwq0pUaJduglkG4/N5l1R9b/rDlB9oA/2CYpAaWm1ls0P69owI2ertvai4A8gt+xOteQbUHRFnkdBODsuTJq5qykMn7mryNHwdwtYYhSPwl+xDKZC+vfZpae7j1vA/o13Nqn573JQ8bPFCk0+mQc+48pk14Clu2f6WRz1nsyg0Dd2ea03hHgWctPLqBVaXCjQ17bkrVCpc7+A2BBYJv+xt+syJeCBPwXQINRvjz3S1yS+T0xBL9nvMOYCw4S1+X+eOTdSzwuuW88CBMgAkwASbABJhADQQ+EoqMUYYh/d4xAYANgZcedZbsBR4LBfSCfS5pVAnOiITmgpOtrFppzJqY1JYPtJTsTdmL0HtDkbG1CIFDqeZWRdOXlECf+T26LKGE3Ip2dfVVTe6CXPL1pazkU3wCiADtX9k6YGBr4C49cDQbCIgF1npDIbWatihROJdk2+GrLRrARqG4IIm2ZDNRmzcvrZVsS/4pFEJ06gxHSSELCYJiZFdE6AwQHT6PHIMBccp0o9jsUouZPFYtf+kv0sDAQNzTrRMoi1c+Z5FKmbzdlRsGtgRZyoZOczBoKRB/AnjOIvsfWKEH5pK/t6PjOTg9d/cxApzB62MbxuH6NYEGI/z59S7aXpzJuu1TAFQYWSc84Uc1QqgYs1/dhGWBtwGfdF46E2ACTIAJMIE6IECPif8EQCXYJqTXPqdHRUJrWYZGgbfvc32N3r/Hdx/Htp1XEdDjHotQS48cQbu/XkZ4rwod8Er8lfIrH1yZI2R+UtYxiZhf1b4+f+1h7kNaFggcuQgETrOzOF59QRkJYA8A+vxdfQXhpnnHAiDrAvqjxZ5GmUv0+twFgP7wceoMT+0F9ZqxqMzazi8B3tgD1bp0uCLCGuOPGjdSJhaHK0YNHxSh0+lEh44cyzaEIDYhYYuLNwyiS4AVoVWQjJnmpcDGalm49mCktf9FBbxv9ncVjbfAAKwb6G9/PNpFhDvZIsACL58PJuAdBE++tgIAACAASURBVBqU8OcdyOsliuq1OehmLGXyUm2MA/52E5YF3no5YzwpE2ACTIAJMIEGQ2A3gLWCgOToot36yLetyQdMHqCeumqqUaTKzcyFYpkKouoC76HDaPn0OTR/vDm0+VpcfOvi73k78lr5++Ne9m+az/mQBgkWBeRd+2f71+k3PSlzifx5DwEgcdiZRxal68cjdeIDsCiMuPQANDO/MYrN7sqMced7gRR4Lx24FgpQ7UXTkwLk2/3uUCdirmE8Qwnw3mB/++PRb05//S2EBd76Y88zMwFzAg1K+GvgW1+9NgdZ5VCtDhJ6/aqxwOtX28mLYQJMgAkwASbgdQRI4HkdwD6vi8wsoJ7jespCxCGKe4fdG6HX6UWfrz8WGvz46MpsPr2mBKWH9xokj/2B8swyiIp1v2sl2seLk4uf8ffHvazsm9UsaODjVOBZC6EPUGiAt5wV+hwV9RztT8ImmS5TAb6G1kx/2FLWLv3hQ48tUlFCRx9ZtCXwuuKT68p+1HYOzDx4yZWCbFcIg1PFAIW5Jn1W4T1tGu9OX/GedoUzX+scARZ4nePGVzEBTxBoMMKfJ+D50JjWanPQE4Vf+9Aa7AqVBV67MHEnJsAEmAATYAJMwEkCWQBIBCWLBmdabWKNM2PauqZiPmn3lsFBQYqQrp0i9AZtE1HA5YDGfylHSHs99IU63Jx3Nb949y0qHDdL8D3128e9qmCZWzBoRUAqFSWLEywYaihc5YxoZnOe2/aOxHmJWKK4b/h9RnH+7OGzOYGBgXH7lPtsecD+C8AyAFSA75y7D5EPjGeeuUR+AvRBYrfDjyxO6wX1ajOLhjwN8OY37rFocIRj1LjRMklYmCJyuMxo53DgyC85epEoTqncbOUcuFgMUDxIJhI3VgQ06hcB6ES6QtXvKAwVQT/iToBeGw57T9f1+5wjaLmvewlwkTX38uTRmIArBBqM8OcKJD+61u//r2WB149OKy+FCTABJsAEmIAXEiDh6F5yPnAsNsdEPsfGdqj3G01fuXNuk9gWVdXVAOQrbxgKlt34H4AnhNH89nGvKlq1WTC4KJpVTlTbPJb7N2jyIPWol0ZJAwID0LpbaxTnF+PT2Z+qfkz+0ZYHbAYANdm8OnQa/KuzKXOJirGRpy1ZVZx09JHF6kXWjlxAdgAQm5BmHLPOWszk8erEhIVVXsD5hZg+a6FKmbTNyjmo/v7ioCDbbLQ65O43KufSawuhuxKvMuR9OVHI6LezYJ3XvM/V2T7xRGCBlw8BE/A+An4v/Hkfco7IEwRY4PUEVR6TCTABJsAEmAATIAL0ewYZXFJBA4NjSBwT+Rwb26HeMS3ebbsu/OlGxt+ZyrNKgQARir8tQsGya1Sca43wjDdlgvr64162/sCpIUPX3IKhz1Sgy2xgxF1OZjESYjvmqdq/5n2aT23Ts01Si4EtAgw6A3QXdBgzZQx+/e+vmk9nf2rLGqJAsCRY5NBpqOrsD38MmmcuzQBwP4CXAPyACq8BR1t9MpGmrF2SGh01xsIiZPFypUY+631b58CZmKWBEbOPBjaNtCjIpr2+uVR/JYFsKRzwHbb2PjfnDLD5KSf3wNE94/51T4AF3rpnzjMyASbABBoEARZ4G8Q28yKZABNgAkyACdQLAfI2JaGoiYOzOyTyOTi2o92lYcO7qlq8qhNhdznuuP8OkJB4fX8eirLy/lSQVkCPf+t8W4yxK4uwRguGOx9c+dIdPe54KWJoRIRBbxDl/C8nNz83/80b6Tc+qwbbHjHNIauHiPERZwcsH9DFNE9ZfhmurLuC9k3aaz6d86ktD1i64dALwDFHDkRUVJRMIpEoIiMjK2wADhzI0ev1cUql0pYdhCNT1Edf6YCuIX1aNQ9JHjuwcXmgSKTZcaQg97ffNW+mZ+uq72F9xGfPnLYEXnd7AUuD2r95IqDJKLpxVdm01zfq9VdWD3CgqJr1sx60zNDy7x8Xld8oP1uGsrjizcW+fLbs2buG1ocF3oa247xeJsAEmEAdEWCBt45A8zRMgAkwASbABBogAXo0eofgc+rI8h0S+RwZ2Im+UjSbnt562CehfZdTgmNFKy8oR8bbGVkXP7lI1Zl8sZmJrfZmS1u3YOgxMS1gxLIRlY+rl+aX4ue5P6syNmUYH42PGjNIJpE0VkQO7Reh0+tEB1JVOXqRLk6ZtKsG4cpuqwdp/1X9U9uPbW+RtZm1Jgvan7VZJ/acqGlvegvZ1g7/HhwTE6NOTEw0swHIx/Tp01VKpdKWHYTXn4+YYU3UiS+1k2ZkFSHp86u4V1yO4lK9Lu0qTgTqEKfMgteLjDFTxqsT46ssGvLyCiAni4bkT9y9N1JJ18dUWvGsyvNDFg1BZcsMJdl7BjqQwWv9fS50GbpsTUFwp2Bcee+KKm9rnrvj9/rz6OcBssDr5xvMy2MCTIAJ1BcBh3+xra9AeV4mwASYABNgAkzA5wgMA/A+gP6OR263yOf40A5fMeps99dyu7R5ojkadWlUeXVWQpYm891MW49/OzyT5y+onq37v1zgqY7AsxaPmwPm1gumqKz5lh59NzK+VXL3cd0tRNZ0Rbrm4NyDRjYxE0erE5dV+ZXmkzfq3HiVctOXNQhX1uY59S7wMxXqM7cOsCrwnlKc0l//7/XnczNyN9bAUy4Ux2vqIG9pSkpKanR0tKUNwOLFGrlc7mPnwGLl0pRX26ZGD2kqeW1RFt7oXlb5w/wyYE4qVMln4PUiIxVZE4vDFKNGVBRZO3Tkl2xDcHBsQkKyu72ApT3+PTA996fmoaWFvWGAHpIWmWh+/4WS7NVHBzuQwQvg9ve5kG4z0f3rTOMeXFt9TXN14VVfPlsOvsQaRHcWeBvENvMimQATYAJ1T4AF3rpnzjMyASbABJgAE2goBJ4D8GcATzq+YBeLIDk+ofUrOktlwYHBm0O6d40ICBIhGJcgfbkRmnYLgSDwuvvxb3dFXsM41bN10wD8pgees3jcHFilAd6uaW3mVgvSyPjI1NsE3lXpmoPzDtL1xSnxc1Kjx420FEUVKRr53PjahCspIO0FPDADGBZR4eubmgMgDkgyZpR2mNBB3W9Jv8qMWrJoODHvhConJceWIPlJhdcv7qsGqRYPYnRKSUnZVoPA62Pn4HaB98FOYsmRz3Mwtr2lXfZKFTSz01DbXnn43Do0vD1WIA4NWL2z6dwVnC6AKFCE0DtDrZ07iqMTgLM1W7iY3ueGdhCFljQO7XJI1Pb93yC5r9hc4PXls+USZz+9mAVeP91YXhYTYAJMoL4JsMBb3zvA8zMBJsAEmAAT8F8CLwAYBOBPLizR42JNDbEZ5w26t/dn4ZHPVQqI+lINgi7sxUMfNEbm/EzVhS0XvD6z0Wx9NVhfTDcAi81+J8wD8I4K2GjX2npM7KGubtFwYO4B1clNJ+l6qTWBd9GqzfrErV/EnDx9aYPts2HbPqLtmLaywLBAReshrSMMOoPoRvqNbH2wPvbc2nM1ZW2SbQOlR/5dKJAHGiMoLEjRakirijHSbuToAnVx55POH0XflrJQiVgR+mDLCOgNorCcUvHuFVtDe3etsOvIy8uDXC73C4sG+bg7pdYE3hUqaOakwVtExvp6P7A4prbOnTGTOCw8aeSjgzqIRAEBv544aSgq0Z7R6UVTbHg1SxuPbLyzw+oOlX7S2nwtrixkiwYX/u/w1ktZ4PXWneG4mAATYAI+ToAFXh/fQA6fCTABJsAEmIAXE5gF4A4Ar3pxjNVCM88cPh8UFpklCbn3QYvs1tJff0Rjcfqp4IjgSZfXXnb349+eRFWDwLugFDh3EYi8oyJL9mg2EBALrLVrbZ3HdJYFS4IVpiJrV9KuZBuCDLEZazOM18dMfFyduGxmpUiel1+IDxO24MqV6yplym5bIrIjxfbsyJYE/d57Q3iE/jET6PYT2qv7L+lvNQs4dHCEutk/+lQJ/EVlwNbs0iXPz9YYbQAOHco2GAyxCQkJdrHy5Oa6MnbUALFMLA5ViPNu3fdBb13lec8rBd5MxZnNZ9HdlfFdvZZEU0lYmCJyeIX9woEjv+ToRaI4pXJzfXsD3yY4x0yJUid+vNjMp7kAH65cj9xr+TZvBIhHi2XicLGikaxRBHQQFaUXZZcGlcYWJxf79Nlyde/98HoWeP1wU3lJTIAJMAFvIMACrzfsAsfABJgAE2ACTMA/CSwRBLX5vrM884zRUwgbmYAQ6b0W4Zcc/am09MD/ZI55bXoLAZvexq5mR1q9fkCfe6b2ebBH8rBHeot0ej1yzl3CtPHDsOXz7zXy+Upbj/7bWWyvup2HpY2DGflvAPQVbjqYfAis+viejj+tOT7/+J+b/qvvOvGguyXai4VAABDUtjFufXlGU7QpIwbAsZofvfeW/XYsjn53YGqnJpj9aDtE6AwIO30Luu5toTl+HWcNAYhTHq6XYmvSaRPH7khes6iyaJ7Rx5kKqCVtq+UGQW0WCY7xqa33/fffP/X1V+KSpkaPs7gptHTVWmRd+KN05cqVlAl9pJZxXH0d1hYm/7x+CbDAW7/8eXYmwASYgN8SYIHXb7eWF8YEmAATYAJMoN4JJAM4AODjeo/EvgBuExSDOv8N4WMeqrxaX6KBZv//VNqMNLvsC+ybti571Yu3sTRl1YzUB6WdJIGBAbinS4RxwYvjPyWBt5ZH/+0ptmfbxkGgS5YMKwGQWn/ajLj1Qm3xpzQn5p+IaRIrTRYbikOb9ZIAOgMKzpSh6GZgaWHKaR8V+O07a0/eg7MLn0CX7i0r+udrgBm7oVqXVnfF1qTjpDKJWKJo1a1Vx+j2wxpPnfCMRfCLlys18lnv33aDIGpQW5k4PCRpZN82HUQBooBfczSGIrQ4owsWT1Em7fJoxu+YMWPO/mnCE12inrW0HV+yci1yLt0sXbFiRfVzw2KufUfSn3qxwOtPu8lrYQJMgAl4EQEWeL1oMzgUJsAEmAATYAJ+RuArAGsBbPeRdd2eMSo+hsA2cw3B3e66BQP0uivns8t1+lhkpPn6Y9N1KizFTBipTlwy3cKmQT5PqVKmfF2LUF6rIG2vjcN+AJS1O7j6WbRVqO3Oca1LpUu7h5iu0RZocead7NJrn14R+8iZdiZMafJEpE7sCYvCeEt+gmbG7rorttZvUj/15FWTpVcyr+DB060w+dmnrAm8t90giBndQZ04c2CVRUJhGT78/HfkapqrlJu+NJ23pwH82xk4Nq4JT0pK6nM649eA+bNfqeyWl5ePdxfH40LuH0Vbt26lqoYIahnUtFGfRt2a/z97ZwLeVJn9/2/SNE1T9l2kbCJgENlkUSrK0gEVF8TKpg4z7W9m1BnHmT91XFBBRWVERIFQpFBAFFRARREHF9xYCwiYsLdlX0ShaZveZrv3/7xtkiZplps0y0167vP0mSm9933P+znvje33nvs9I5qn8DyPsq1lpvJd5Uesv1rLwxwTDSc9Aqzx3iYAf5NeaBQRESACRIAIxDMBEnjjOXsUOxEgAkSACBABaRNgryL/B8AWaYfpGp3PitEJrOlaor2SH628ZI0dnKFKbaQdPWxA+skzFxX79cWnW7RtNCVv6SaxQrkvQVqkjUN1JTk7WNM/t8NPwyxTj7d67Gl7b1s3Mfd03mlTyaslYl61jxbecM/jT+CNVrM1zUNLHirsP75/tch8ZNYeLHrhBec6S0vLkMssGlZ+5PmAQPP+9CG7J2V2SnWFMm9tEYoq000Lln7syBvbD6xTntj9J4ZxtcA78MYB8vdWLkWf67vDZrNh5+79OF5ypmrP3n0Hz58/Xy3gNr+j+cBu2m5OAd1absXJp08aL39+uVoApiOhCTCB9zsAf0zoVdLiiAARIAJEIOoESOCNOnKakAgQASJABIhAgyFQDIC9V/1L/Kw4YMVo/CxFYpGyV+eNVn7VsL5tWl7VQmXbqv+thLdZc/I3nqrna/NibBx8C7wumDxFZE3Pt3sWtrmnjVsl66nFp7gTr5yIltAZShbFVmf7PG/iDTi9YiI6OCYv5YCno2vR4CbwGo5exrm1JRjS/XrIeVn5zsJ9x4Xk5Oy8vJWeAq1XgffNtcdRUtnRNH/pxw6LBJ+CfyjAHddMnTpVX1BQUF09fPDgQRiNRixatOhYQUGBa5M6TZe3uxS2uruV2746/8557swrZ/x5UtcnNLpWOgTIokE6uaBIiAARIAIJRYAE3oRKJy2GCBABIkAEiICkCJQB6AHgvKSiEheMWJFM3GgN/KysMQMy1Crl13eO6J/CGq0VFRVj3EAV3vzwF13+58X19DMWJcqHJOi1zWqr7zGnh/N1f4vBguJXinUX11ysZ8zh3xBMQFenKbWZg9qm22yCzJeAPq4rMlKToR2RjnSrANnO8yhJ4pGTf7i2gdrVTbC5X3uMuL83ym0CZLtOoViWhOy87WGtePULYeDkgfrJCyY72XOlHN7/x/vHdRt1Y/1V0k8d01lf8PTgWjsQu0XDBXeLhpD2Q6CsZWVlZahUKu3o0aPTbTabbMeOHcWCIGTn5eW5CtGaLm912d3qnlZuVcbnF5/nzrx6RkoPDsR+Boo9LxC+hvJzEngbSqZpnUSACBCBKBMggTfKwGk6IkAEiAARIAINiADzPKXfNRpQwn0sVTP5nqFfvjfv8ZruaqxpV7kR8/LWIE24yOUu2h+uqkV/QhPz4GUHq+AUfaT1SXtQ3VX9XIvbWrQRLEJS2e6yMzalbcqllZfC+Wq/6Hj8nejNe3Za3v46Avrk7tAvGoVaj1oT8Nw26FYccmugxuwLWOU96xZW5ENQjaiw10bT5sFWHVs91/++/m14Ky87sftEsaAUsrfnbXew9zp/nSZrJ0x8FVoc41Wpk/OWbnBcu83uyVzHsiMsyUA137qWLqqhGTJVY23TjGO9rl3QQu6Yy2qw4syrZ3SX1lyK/YODPu0zUtKU2pReV6WD52Wm45dKTHJrDra4VdprAE1foPdTwPB0wCoDCksA5AAr6lmRH6YMSHcYEnilmxuKjAgQASIQ1wToj664Th8FTwSIABEgAkRAsgTa2UWhppKNkAKLKIGsPshQp0Hbsz06p9/8aOMp4251m2/e0g0o0u8wLfi4yPHafKTimQxgOYCHAHwgbpLaquAmrc4qOmu+VvYb1d3Sol0L68GdB0sEmZCzOX+zlIQszernhhROHNXJ7bX/OWsOewromvxMFGZd695A7e2fwT23vU4DtSsADgEYB+CiC7fxAPoB2AcgCUA3u5cta6pY72NU1qiMFGWK9qbMm9KZsPvztp/PnS06++yu73d9zAbXjNVkJKUlaa8Zfk26YBVkZwrPlAgQcvau2OuZDyayMr/T414E6ohU8HpZvLvQ22yMXtnhGY1cqYfqqnfQbJgJAl9lq9SXH7DILdmlK0tj/uAgZWgnfdPsm5wPAPhKM8o/3Kcz/cAq7V2r5U2NgYtJQBZQ7eZhADBTB7wbe5G63rswogOQwBtRvDQ4ESACRKDhEiCBt+HmnlZOBIgAESACRCCSBNgf+Z8C6BrJSWhs6RKYOhT6gv+D5uBZQN/4UWTd5S7wzl2yAd9++03Rxh0XmEAYqcMh7k4CsE78JBP0wIJqkWvw2GmYvvp+56VGgxHLnl2m27xis5SELB8C7yEud9EB19f+/Qm8nvYAjwN4CUATexWvFsBcAC8DsDA1z16hz743278Xj9jHmXc/eLd+Rv4Mp8BYbijHvKfn6T5e9nE17z4T+ujvXnC38+dVhip8NfMr3b539wWTj2AF3uCqlTXdM5IVCq2yW5d0QeBlllPnSiyXfpuVxGevSGo2yinCC1UnYL2y0ST8/oFUmvZpmvxlSKFqSGe3BwXGLw9xxg9Zpf2EAsd9UZM+JurOBzDRrvNrOeCFcFXk13svSXQAEnglmhgKiwgQASIQ7wRI4I33DFL8RIAIEAEiQASkSWA4gNkABkkzPIoqwgQ0q/+GwolDaipFp39/I15+Ptc5ZanBiP+8WsDJuVND8zacjFTVokPcZerT+iDWqwEWFwL3qYEjeCJvI0ZOudnt8vVvrecKphdISsjy5j2bu2i/Ln+ju8fxlJ7Qa0fUWjSU2i0aVrpbNLiulynzLwJgdgbsb4fDAB4FwO5xZkPAROAnADDbg11BcPZ2qmbWilmFt0+43U1gXDlvJTfvqXmMd8W4xeMKr7/verefb9Nu47554Ztg8iHWoiGkauXkvr30je69o7YKtqoK3JffHrP9Nv5qV4GXAbBeWs3xFxdJxXvXq8BbsekQV/nR/qnA4gKgl7q2cJutgOn+HADmOCGYgFcjXZFfzy0W88tJ4I15CigAIkAEiEBiEiCBNzHzSqsiAkSACBABIhBrAqzk8U92D89Yx0LzR5/AXe//DR9MGoLqRlKHLjXCe/ru6NHrRlh5eeX2vcdOJqUop+St3BQpcZfZMSwFMAXAR0EuP6DAu+6tddzy6culIspVL6/Ge1ahHT3oquomazsO/l4sCNZsTwGdNVlTKaAd2bGmyVrhBRQnC8jOOyiqgdrrAB4EwCxYqgB8BuABAP8EwKpidwfJ2vN07wLvmyu5eU/PY7wrvQq8C7dx38z4xjUfEwAMAfAvL/Ew4XWVXZUM5MEbSrWyRj1+bGFK7+vcq2A3f2sy7zVdUnbTMj+D6oO3lsN6YZEOpZ8HU31cT8T+L08Z2lnfNHtIrThtNKP8o3060y75bHnqDSvkzTVyCDxshssQDNmA7UtW525/WWOmCXhXFdEA439wEnjjP4e0AiJABIiAJAmQwCvJtFBQRIAIEAEiQATinsBf7RV/D0t8JcG9ei3xxcQ6vKysrAy1Wq3NzMxM37ZmWpOF919wNpIqNQJ/ysfxT37GWB9Nu8IZPhMfF9uFxxDGnaQH3q4WuYaMnYZnXSwaKkorUDC9wNOiQUr7SGwsYs/z5DcLgAJAJlBdoc28cRlvZtlQ7+Puh+7Wz1hSa9FQVlqGt555q9aiYVIf/d1v11o0cKUcvp75tW7fKjeLBmYhwWJk3sEjAejZ3lQqlcvGjBnTluM49ddff21u0qTJsPz8fF9eyowP+1oLYEYQ1cpuAq/lwhWYC49DltYesPGV1vNn5Lz5Roscap436osFk5CNSmfzt3rzq/cAHk3WLEW/F3MKS7ZsX7dVKdf+v1rh12qEtegL8JdbAXjSPu1CEzBDKnYT9UYRoQFI4I0QWBqWCBABItDQCZDA29B3AK2fCBABIkAEiEBkCEwH0NJHBV1kZgxmVMVtGTKVWitLHZIO2GQ8d6AEJiEHlk+Y2BOq8BVMBAl57tSpU/UFBQXVItChn3/Eyjf+huvSjtogWCt2HEOxoEB23teiKkXrw+cpu09sfwCm0MRk9yZr1w3eqRh67/UWQRD4wzsPFyMZ2ZvyNv2MMchIS03Tqm5RpQs2QWbaayoxyow5eB9SasBWH5bermVN1wYAaAEg2y5+7gXwv3BMxJqsqZQq7ZDMIdVN1g7sOlCskCuy1+StYdXemraatn3b9G7zlLPJ2p4zxTK5LHv30t2OavDvAPQAMArANwDadurW6c1bM2599D+5/0lJSkpCjx49YDAYMG3aNF1+fr6v6lmHwMu8m9nnGXtYwUTsgNXKyr699Gl2i4aKDbuh6nOvEw1v4mDa9fEx6/Gdd4W2N8NBWdQYrp+DGkW3/xQqWt/qVpVsObMOttPMqWO0Q+Dl7AJvpV0QPyJqpoZ1Egm8DSvftFoiQASIQNQIkMAbNdQ0EREgAkSACBCBBkXgTQC/24U26S280Z365LYv1Faj2crB/z6vOKn9WWNy+rXpvCDIbOdPlFh5WQ4O70xksS6cudGsXr26cOLEiW4i0LRp00xvvPEGs0wI1iohxNhaXgFuSgLG2gCrDCgsAZADrAglj24il6dopR6v1rea3ap2H5XzuPLaFZ3xAyMTDRP9QQFbn97uyxtirvxe5uTnEH0zMjPSbVabbN/OfSUlh0tm7f5x9y8eIuktAH4AwP73J/vo24ZlDhvcu0dv+a3DboXNZkNRUREefvhhfPDBB1xubq4/715Wrcyqk5nPMDuYOBe4WtneZC2pdcvOsHZunNz1RreFmn75ljPv/jQYz+BI8A1mTB8C76ewnXbYFDN3joWngbRSYHh6GO69YOKLp3NJ4I2nbFGsRIAIEIE4IkACbxwli0IlAkSACBABIhBHBN61e3LmSTBmjbzNS4VJjUe7V6P9Nk9QDYJMeW2f6pCrK+22bdRZDhVKxh9TgixdQ/Iq8M6ZM4eJaNHyqx0P3L4WWOkSl4EVXuqAd8OdR03LeS0L08amue0jwxKDqfnO5md6P9C7Jc/zsrOFZ0tssOX8suKXUARmiae8urvWIwCWRzLQex68R/9S/ktOIb3cUI43nn5Dt37Zes+c/gpAB+DvLmL8k3/+vz/PXvoOs2SuOVj17rx586BWq01PPvmkv6ZgjmrlfajpLNYVQDDVynephj30QfI1N1Z7UTsO0y/fcObdG6J1T4QlNfJWo/TKa//tYtFQAcvxApNwZagZKEoDBgjAHjnwX5e/LyN274VlTTEahATeGIGnaYkAESACiU6ABN5EzzCtjwgQASJABIhAbAhssje5Yv6VUjvcBF5b5Snwv20BLNcBCh6ypnqkDm8PRRsVqn7+gTNv3xhPlXYxZe1q0cACKS0tRW5urr/X4MMd72lgQXtggtP7t2YCLQe8EO48ehV4y5aU8feMuEd+Vb+rqmeuMlTh25nf6g6sOhBugTnc7EIZ7zBQbUfBmtlF6tC8tuK1wjsm3OEmpC+ft5yb+9Rc15w+16hlo+cHjB5wqN/Ifuk2m012eOfhkj2b96ycP3v+3MmTJuPgwYNwWDS8+eab+Oqrr85u2rTJ2fTMzwJCrsZWdBukT71lSq0wyh4cFX6qsx7bHl/7ofHgDJkqTZvUdEA6BF7Glx8q5stPzgLX401gcTrAUtcLKwAAIABJREFU3BjYdrjHA2OD8+UNtFdI4I3UJwWNSwSIABFo4ARI4G3gG4CWTwSIABEgAkQgQgR2AfgPgC0RGr9ew8oa3alX2C0aLKdWABbWQ8lxGCBr8RoaT7wWpp+/50zbv4irSrt6gannxayRlUql0o4ePbpaYNuxY0exIAjZeXl5Dn/Ues7g93LmC7sbyKsCxqvcz1zo8AZl75GH7Ugbn6ZvObulU7yzGWwwLzAL2bOz3X7H3qHdwX0347twC8xsHYHEpLCt1cdA7wPoB4C9p2+rp6csM6pl9gdfuszFfLxHvFrw6rt3TrozxTWG5W8u5+Y+PfcTAAKAVay6dtDYQfOfWv2Uk73RYMT8R+YfzxqR1e3UxVPo0rsLeBuPiyUXoZar8dHqjx46ePAgu7a+h28rj459MhQKpTapQ890CDaZ7eKJYiuvyMbxH6JxT9R3Xd6u1wCavkDvp4BrOwMdGtek35fAO58HXhxcc28m8CHej5sE3gTeBrQ0IkAEiEAsCZDAG0v6NDcRIAJEgAgQgcQlUGwv5WIemdI7FLdlgDVZS+7cWbhyg12gcAkzaSFUd5yBWbftOF9ycGw9hatwrV+MmCfmnHDF42+cWMTBHiq0BCZVAW87RVeg1G7RsCr8FZNjkKFOVWtTb0mtabK223TuxoE3drnp4ZvcBOYdC3Zw3734XdgeFGRpkKFUQDuqG9JtAmQ7T6FEEJCTvzdizd285rN7x5av9OzS8qkHRl9vsPGCbOu+UyW8TMjJ/2hvsHYUEwEwsZhZPpwB0Mz+xfZYxeARg5sv+WKJ8++WstIyzHx0pvWr9V8x24QyAE3YiX9f/HeMmDxCdvrwacjlclzd/Wp88tYnnOGQQfXS0pec1zOLh7n/mcuvW76OXR/60VWToUhWaat9u3leYb1wUpHU5iqLPDmZtzIPbyufg8NOFrG4J0Jfm98rJ+iBBZq6ou4rAJ5xuZLde68KwLIhANj9mbBHAD9u13WTwJuwu4AWRgSIABGILQESeGPLn2YnAkSACBABIpCoBJjowjrZn5f4Au8C8j4Axrt5ZALzAfU3glz1B0GQyYxC1YEimGU5sHwUrHAVhuWPzQDStP4bF4k5JwyhSHeI9gDO1lSSjv3VndeeYkCeDSyNZMWkU7y7ftL1+rFvjXUKzJyBw5aZW8Jq0fBgX+iX3FtdvVt9GKqAZzZDt2wvwipiZ93WMUOpTF425qaObXleELb+crGEhzkn/5Oi6vtg6t199QUv3lsbR3kVpr25WZe/fq8jjgkAJtvf3d8PYAcA9vDH9WDiLvPsXm8XdZkqWHpVp6saXT/g+lHDbh/WROAFHNh5AD369JDJ5fKUHVt2YM9Pe36//Ovl4QAcD5EeG//ixHn7jxcrKlorwK5pXiFDG5vafPuwkbhz4p1K10mXzVnGz5s+76b6CI+K7v316lET3OwXzAd+ROpNI6o9vKu2fqmz6HaHNScSuAU1wOJC4D67ZYarqMuqeD8E0B0Aw30SwG9mYDHbA+skEHukQvBu15JfxpW+VupZuU8Cb6SyQOMSASJABBo4ARJ4G/gGoOUTASJABIgAEYgAAfb7BQ+A+aCy16clfjxwDFjYrTZIpi+9CEWnfzn/iefLwV+ep4Px4xiINY5qOUc43hoXiTlH4mmoX3ifAWBiXSuXYepTMRnytd3Hds9QqpXaLrd1YVWdrMlasaAQsvcv3R8ugVmzfDwKJ/SGmyftvK3gnv4KYbOBYHYbadzhrwueuclpjWAoN2Hagh26/M+OsPtAs/rV8YUTb+/tFsecFVu53De/YnEwte83AJX2zwFW1ewYi1kxsI180W4zwQTAj1y3gLfGaq8/+fqxT1Z8shgA882tvUHtFzYd2cWkyrnBKeTyRjNMS/XmZ/72qNXTw3fp60v5t557S4x1gK+9oFFlTixUXtvPbf1V+39E8tUdoGiXjqo9P3GmrZscOQl5T9Xv1hB1dTCxeQi8LM1Mu2UfoRYeuCQH+gMw2fX87sy6owIoLAGQA6yIwUMyUQzqc5IvP26udHapZ+U+Cbz1IU3XEgEiQASIgE8CJPDS5iACRIAIEAEiQATCTYB1l2J/9Ve/Ni3ZY3DzDFWqSpvUqkPnym/bpwmG4YAtSQ6cAJo0haI5c2aoPWxlKznhyrywCWgiuXiIKY6r3JqGiTlH5HRxeZrC7t36LIDZ9VtBWCuhgxHNggnbn8AbNhuIsWPHHn/4Zv6arNvce5DNef8Al7tgB7sPKvwIvCyO/9rF23Yei2NKIBNW+9qr/BcBYE0ZXQ+xjdXcrmny9wF7Uod2cLPHqPjsmGk4up59ZdkrXR0nM4uHFx970bR53WYPr+ba4bLG9MlQq1K1mRmadJtNkG3de6yET0JO/vs/OQRKrwKvad8PUKR3hKJthxqBt3TT42nd0x5X3aKqsfHYayoxyow5eD9idhrB7KWeAB4EsA8As6tguVkJ4LT/QSbp69qgPH4cOPlCjTfv8HRgVxNgtkuzQ28PpoIJVdrnevPjLp1dqjN+aPR8KEgCr7RTSdERASJABOKWAAm8cZs6CpwIEAEiQASIgGQJXA/gUwDXSDZCVko4vL2++T97O1+vNh8pRflqg2DZly+Tt9wGeaNRbuFbDSs5lM4Lm4Amko0P8dataZiYc0ROF5enLQDwZ8C9ojW0lUS1EjpkAfihvtC/42LRUMoBz34VVosGzezZs/d0sX2v8hR4X1+1z/SkdlcGa5rladFQWsbh8f9uOvPu5wdYRe73ANj98lMIufAu8NY0VvN1D2qa/n1AoWpoB7eK2vLPjnKdjuDxa3te+/jNmTen26w22Y+bf1Ts+XHPsUvnL7EGcV6PqeNu0he8NtXFfqIS0/67Vpf/4VanYJfcs78+dYSHRcP+H5F68wjwVRy4n77UKa87KG81u1WtjUM5jyuvXdEZP6gj/HnGEfL+CIL3ywCmu5zfFMATzLTa/xieD0Lq2KD4sL5ZwAOrpwJHmSVHYh2eftw/m4qNCmM2VsKzcp8E3sTKPK2GCBABIiAZAiTwSiYVFAgRIAJEgAgQgYQhwKr7WCUlq9KT6qFp+u8bClOHXeUuBq09IRhXvS1D6sdQtPmLM3beVgb+ylsxsmjwVi03Uwe4Ng0Tc07IqYiG0BRycACW1njvVjfmqs8Rrkpo/7w03TOSFQqtsluXdEHgZZZT50osAp+Dvb+IfnXds8nartMolgPZebvriEmh8tCsXr26UPf9u+qXH66t4C0tN+Ffb20vWv7F0WpLk6xRmgyVSqEdfXO3dKuNT/rf1uOyr3YWp/x2pZKVax4AMDLUAO556B79S0tecgqjrOp27jNzdeuXrfdpk6Ialq5v+kj/WjHVaEbZKr3O9N0pxzWO3CyzxzXUR3ya1XNzCifeOdDdfmLpZi73v+tqq/hZkzWFSpvcsabJmu3CySR5m6usrMma7cKpYsvZ07NaPm9emTY2zW2cMu/erI5QQqyqDZr0rQDYFxPiXY/7AXzhpara2wQ+7SvcfXodl+Yxvb8I+J+LJU7QcUv9gkCflyTwSj2DFB8RIAJEIE4JkMAbp4mjsIkAESACRIAISJgAEwiyAdwu4Rh9CLwlVuOqq09AltEZKUeT5OrreUEmVApVB47DrMiGZU24fFSDQBOwWg6AmHOCmJKdOgYZaalp2iBfLQ8kbgQZhKjTW9q9XpnIyxp1hXrUqxK69djWGUqVUtt6WOvqV/Gv7LlSYkmy5Jxfcd5NuE3u20vf6N47akXIqipwm7/Tmff+Eoq/c8R4T506Vf/kvx/RvLfoRfTpKIPVxuOHfRc5CIaheeuOe94HrnEw81X2an5yqIlg143KGpWhVqq1jqrbfbv2FSfJk7LX5Pm5Bwe0zkhRq7QpN7ROBy/ILMcuF3PJlmxsOucZ71Z7bMEJvPmbudzX13mrIHZdv9v/bzmvZWEdgXdJmTdvVgeuEKtqg6bNhGq2Fm8C70YAXwY9otsF3rzNWbF9Cw54IdpWN/VbSnivJoE3vDxpNCJABIgAEbATIIGXtgIRIAJEgAgQASIQbgJ/A8CEk4fCPXA4x1ONaK9v9nitRQNfYUFpnt5o/ukiqz5mFXfMS/gXAPr6ix1hiVyMmCfmHFHBqMer9SJfLdegL/qmdUl7KkgxWFQcIk9ieWIN/W4Qeb6P00KvhO6Q1UHfZ24fp3BrKbPg0EuHdKfXnHYVbjXq8WMLU3pf51bRyW3dxVV99b2kRC/WZE2lUmlHjx6dfvLkScX+/ftPt2jRYkpeXl6ghxys9N0CoKB+uXBeHcqeDnRNIIEXY4ffcHzOk+Ov6dG1xkK4tMyI3P+u1+V/9FNQQnwQ3qxsmnBU1QaD3VNMZlXw/wxs0SBmiv4PAn1WAjfJANZT76jdtUcvAPsfBgpXiRklAc/xJfAG2rMJiIKWRASIABEgAuEkQAJvOGnSWESACBABIkAEiAAj8AyA1t663EsKz+DmGSmpKm1K7xY9BAGwHjfouX2XduCCqTeQfhQYcDvwh0YAzyd4B3hvafHeFd7l1XLXitUTu040aTKjibOhEi/eZzRcW+I+AOsATAUwxL4HrwQ/eMiV0Jq+C/oWXn3P1W7CbVFeEXd41mFX4daHwLuTq/rqh2j7O4vFk4jCk0+BN2vs4Ax1amPtqFv6d7FYLam6Q8Wya65uVKk7cvqYkIzsvJU/BBK43bmK92Zl10W4qrZOyj3tIFgjOtZk7azYzeH/PPbAJFkDPGLv38bOTuxmayK4eQi8YW3sKGJ6OoUIEAEiQAQSlQAJvImaWVoXESACRIAIEIHYEZhrf2X+ldiFENTMj9uFQVZi9jGArsBdTwHLmtSO4iZKJKLg5QnMu8Dr8mq5o2K1/Gg5Dh08hNTbU93GCOAzGlSCRJ5cDiANgNVuD7ANwGMA9om83vW0YHPsT+B1E26VfXvp01wtGrgqVH71nc4SmkVDCEujSwAwgZdVfLNmcW7H1AdG6QvenFbbXM1gxL9nvnN02Qf/6+GDnNi9Iva8CFbV+sy92NiC2TwaoP2dwHOvAfc7H/7UDKBtyDYNHgJvVBs7BpM/OpcIEAEiQATijAAJvHGWMAqXCBABIkAEiEAcEGAd0n8E8E4cxOoIcVy162yNHUMysOgV4H6le/wLTcD3Z4AJLQGrLNGregO8Wu4UNH0KvP59RiOxNZjvc4W9ORSz2WBWIaUA7gCwPRITuo7padFgNphx+OXDnhYNgGeTtdPnii3Ms3r3/uAqQyO9oMQe31sFLxM5u6xe+NSHE++9zb252qK1XO7L+e4WGqNUGeqUFG3KzY2q/X5N+40llTJLDj6qFN0szwfiCFfVRjqxrhWppxRAurquwLuQA2ZItWI90oAcAi+zqOgCLP4QuM9tvzVwATzS/Gl8IkAEiEDCEiCBN2FTSwsjAkSACBABIhAzAqwD+1L7K/MxCyLEiatFHu9/dM/ngQw50M8+dIK/auz/1XK3itVdr+1C6r9qK3htBhtKZ5fqjB8ag/IrDTFnvi5juWQiCvPl/RMA9uAhYkedJmt7rxRbldbsc0vrNPhyxBCJqsmIrS/BBnYKvF3Hds1IVidr029NT+etfJJwsLLRgpwcmaZ9B+eSX1/0kenJl5eyat/djn9U391E32Jmh9pmeeVWGN78VWf8uDRcez5O94dnRapnQTJ75jJTB6wKF6f42pqtlO+qujcfnTK4TbLAC0mmXcpGJv2bMpQ5txKABi2Ax1c+KVoiQASIgIQIkMAroWRQKESACBABIkAEEoTATgD/AfBd/K7HW7Ot1wVglsfvTg3iVWOvQpNrxerlY5dx/MPj4K/hbQKECtPPpmKjwpiNlYh1VWpbAOcA/BvAW1Haj954xalYFyVi0Z/GKfD2nNBTP/KtkU51zWQw4dI7xfjk309WR1VqKMc/XlpsWrX6a5VLmJoWr1xdqL69qVvlZfmK3zjDvF8l1Swvymg1wOJC94rUIwAWC8AQIyDYgD3FgDwbWBrrz4Yoo6mZLmVou0vNc/u0ckzOGy0wLLDBtH2t/Z8auAAek6zQpESACBCBxCBAAm9i5JFWQQSIABEgAkRASgSKAdwD4BcpBRVcLJ6Nb3aeA/p1AR5yFXkaaqVVtVjZemzr1kqVUtt6WOt0wSbIruy9Unx5/+VZFQcqdACYqiOF45Dda9W1PC56cQ1tnKFqrNSqBjZLh02QmXTlJZzNnIONhvq+xh+NNSSyKM38mZkH7/9lLsos7D6uu5tQu0/7M0aZuqJzp3bYc+oEjssvV335yre3AthlB+9P4A239UA85cGLwMuIVVeksgaI+yX02RCNe8hzDk2TJ3rvU9/WPtn1B+VrTwjGVfcYgY4NXgCPRVJoTiJABIhAohAggTdRMknrIAJEgAgQASIgHQLMu4A1JLognZBCjsRFXPFW1dtwXjXWjNNkqFVqbc/hPdmr7LKSXSUlvILP2Zm/k2OCrwSFG1a1+18AVwO4GPIOqMeFqjGt9C2eucbtNf6yRad1lZ//KtnX07OysjLUarU2MzMz3WazybZu3VrC83xOfn5+PIjSYrPlqOD1KvDuf2c/WrZriTbXt0HLbi2xY8EO7rsXv3MTbutYNJRZUTrvV11l2CwaPB8yFZYAyAFWSDwPDftzMsAG9C7wri/mjCuPkQAu9u6l84gAESACRMArARJ4aWMQASJABIgAESAC4SbAKuMS8HcMT8Elbl81DqkicOCkgfrJCyc7xUrOwGHDCxt0O1bukKpY+T5qDJOvC/cGFzmepvnz1xSmjmrl/hr/6nNc+aLTzBN4nwRFcUydOlVfUFDgzLPBYMC0adN0+fn5Us2zyHS4nebXouHAkgMY8eSI6gvYPt8yc4vuwKoD7usfpcpQqVK0qTc5mqxVFlcqzNlYUxkm6wFPL9t48fxOmM/JUPZVwGtUGe0uNZvmYtFQYYFhxRGd6auziXR/BeRAJxABIkAEiED4CSTgH1/hh0QjEgEiQASIABEgAqIJXGUXrZqIviL+TgxJII39MutVEah5aMlDhf3H93cTK7cs3MJteG6DVD1H/wxgAQCPDvURz4RjfyR5CrzmE0YYP/hVSOndtAKCwJv0ZSWcYJKSZYNm9erVhRMnTnRjNmfOHC43N1eqeQ4loQ6LhqGuTdYEXpBdKLzwK8yQdR3WtRXP87KzhWeLBYWQvX/pfibchuqvHOxnhg+rg7jy/A52zaHkMf6uaaV8N6V789Eq1mRNgMxy+EoxJzNlY9OlMD0YiD8kFDERIAJEgAiEhwAJvOHhSKMQASJABIgAESACNQRYFdKnALrGKZAEFiXqVRHoVeD9dsG33GfPfxZuz9FwbZ1UAJV2gZfZSET4qCugp/7hyybNp3d23guGRafQNKf21uArrCh7p0RXuVEylg3+BF6p5jmUvDoFXpeLPe995/fMniRFmaLtNqJbtd/0yV0nS+QKObMnCWSX0BPAg/Zq7SQA3QCsBHA6QND+vGzjLQ8J/JkaytbDq3b/51UStbYJaVF0EREgAkSACMSeAAm8sc8BRUAEiAARIAJEIJEIDAcwG8Cg+FpUvapb42Gp9a4IHDh5oH7yAheLhlK7RcO7krVoYHlhwu4jAJZHPkleBPRmjxarBu0xqgY3S7ddqFIktVKr1aPayF1jKf/wDFe++KSY6lgmlHUBcFyEtUPIopqnRUNpaSlyc3MTzaLBm8Drc4v0m9RPn7Ugy82eZNMLm3S7390d6LX6lwFMdxm4KYAnAMz0sx/tuZu0HnjbpTlgKbtMB6wKNGfkt7qoGRL+M1UUBS8nOQTeZ0IdgK4jAkSACBABIuCNAAm8tC+IABEgAkSACBCBcBK4HwDzF70znINGfqx6VbdGPrz6z1DvikDPJmsndp8oFpRC9va87VJ+tfgwAFZlOaX+CP2OEEhAr2DibPNnr/0wdUQbN/uDsg/PcBWLT/quyhyDjJSyDsstRX0684ZRclh4HsLe4+AVUzwbbrEGaRzHLbvlllvatWvXjg+lQRobQ6VSaUePHl3dZG3Hjh3FgiBk5+XlSTnPwabX6cEr4kLNhHcmFPYZ38ctbz8u/JHb9Pwmf8L8rQDY1/cec7DPyC8AbHL/d09BdNevgFUGDGtV87/x5vmd8J+pIraO11NI4A2VHF1HBIgAESACfgmQwEsbhAgQASJABIgAEQgngb8CGArg4XAOGuGxfImfJmAGE952RXj+KA0ftu72IVeHRmmhjmkm2yt3HwLwQYTnFiWgq0e30Td78lpnVSZfbkHZOyd0lV94tWio5qwer15v3j9KYz2+1GUJdRtuacZqMtSN1F93z+yeItiEahOAf0/4NxbPWxxq9W285DmU1NZf4F3wI7fphU3+7BKY+Mt+7k3g3QjgS/fAfQqiE+LwVf5ADzwS5DM1lK3ntGigCt6Q8NFFRIAIEAEi4IsACby0N4gAESACRIAIEIFwEngWQEsA/w7noBEey4cYMd8MvMhUNVZxFcgzM8IhhmP4BtXdfjyA1QAmAVgXDno+Gmy5DC1CQB/aOEOlVmlVA2ssG8xFladNTW1TsKG0tjr2NlWGOlWtTRncJN163qyQNzGmGebPkqGK6Xyux0LHAwhWHWzrndV7473ae69xnFFlqMKJpScwqMWgRGuQFo50Mt4CgP6B8wrUsWgo5bBpRkgWDc0A/NOLRUOiCaKiHniEI5FxOAZV8MZh0ihkIkAEiEA8ECCBNx6yRDESASJABIgAEYgfAgUAfgSwLH5CZpH6FOcyRHhmxtdSgUSuzHTk4icAvL2Csp75EeslKlJAH9A6IyUlZVlK3zZtIQiC6ejlEhNvzsGW89UNu1R3tNC3nN6lusrXUsLBpDsHw5svw1PgVbV8zpR+2zenO43o1Iq38klXDl1pNPSvQ2XNOzR3rnf34t245sI1pgULFrB9vNtDzGwI+8Az946mZ/cnt0pWNx/SXNlqVKtUgRcEwx5DiVlhzvltxW91Gqd5Nlk7VXiqOCklyZc9iStXzyZrrMMea7J21iOwBBRERTzwqOedGaeXk8Abp4lrQGE3xP82NKD00lITmQAJvImcXVobESACRIAIEIHoEzgG4G4Ah6I/dX1mZOJcykrgtqsAwQrsPA/o/wvsY+vx4ZlZn/no2ggTCKqJlv9YgvYS9fvHccot6fpmj/avtWkwmlH+nl5XteUUa56laT6zS6E6s4XT77VseTG4b4fBejzfJcxSdL3zftPtSzNSHP9oMpigW6JD5n8yq//p0pFL0H+kR5PjTYp+U/42NS01TdtvZL90q8WqOLTjkKJbv26WlNQU/uDOgyWCTMjZnL+5jrAZ4RzFYnhH07Ntre9o3bd3Xu9URxCWMguOv3xcd37NeX9NzHzmdui4oRmM8aBRg9JtVptMv1NfYpPZcjbmb2RcXa/zMUaiCaIiH3jEYhfEdk4SeGPLn2b3TYC9+dIPwD4ASQC6AWBvOzDPcDqIABGIAwIk8MZBkihEIkAEiAARIAJxQoBZM5QAaCKheIOpRGGemewPHOYPecplDUzg9eKZKaFVUiieBMIl8Ib71XlN078PKFQN7eDWsKvi82Oc8b2DbP9VeAq85pNGlC0uFyyH+gq8YZSsuska/+2pUQvNV/W4r7vKdeH73tmHpup0FC5NhuHMYNiqLBBs+w/f8sBp5bQlT7Dq0erDaDDi04WfYvIzk6v//7Jnl+k2r9jsT9hMhB3m2vQs/7q513W96v6r5K4LO7n4JFc0q8hf4zSfHMZMGaN/6p2nnMJ9haECec/m6T4v+NzBNYB4wgRR8zJgSDugDR9/TdV8ognmMzgR9lmgNZDAG4gQ/TxWBNgDMIvdQobpROx7sxdLmVjFR/MSASIQgAAJvLRFiAARIAJEgAgQgXARGAfgzwDuCteAIY/Tvk+GQpmqlV+lSQcvyKyXjpXwVuTg1E+eVYqe4oOjws8xtS/PzJBDowujQiDCAu9Czt6Aj9keiDkc+yzJm8Bb/tlRrvL9Q9UNu9S3t9A3f67GooEdfLkVhgVndJWf/c5MeLsAOM6qqzIXZRZ2H9fdTSjes3APv29BI1nVldUuv+Pvxr8Wf82PmHybm5jJBN7rBl+H7jd2x/q31nMF0wtCEjbFLF4i57g2PfMu8Oad5IpeKfLXOM3XUjTPFTxXOPKBkW75+OCtD7hFzyxycPUjnrhWu5qTgF1ngKSHgBWBPq8kgpbCCIIACbxBwKJTo0aA/TeHfa0FMMPe2PElu0UV++9pQ26MGLUk0EREoL4ESOCtL0G6nggQASJABIgAEXAQmAPgNwCvxRqJvNNNevVNU2tFMnMlzPvW6qzFW2uq6TTdM5IVCq2yW5d0QeBllhNnzlkuX3kWJ88wa4kHXV5R9OWZGesl0vz+CYRL4PXnzxyw4jUrKytDrVZrMzMz0202m2zr1q0l7x/5X5O0v/V1VtPyRjPKVul1pu+qLRqA21QZqlS1NnVwk3TBBplZX1FcKavMxrpK9qqs84FEzwk99SPfGunc48yi4acXfjp2eM0THYDxTusB4AieyPsEI6ewAtba49MFn+K6m69D9/7dse6tddzy6ctDETbjbR+6WjT06Z3X2ynIWgwWHJt1THdhzYWAefWyaO8C77wPuEXPLmJcK/2LJxMKgAXOXAIGVjSnA961xyLWB1oy6aCqXd+pIIFXMtuUAnEh4BB4WVPS6QDYA8GZ9qaQW+0e7gSMCBABiRMggVfiCaLwiAARIAJEgAjEEYHtAJ60N1mLZdialCE5hcmdB7pV05kObeYs+9dVV9Ml9+2lb3TvHbUCcFUVjB9u463F7Y8CLR4EVnD2CpYjsVwIzR0ygTAKvKF7iU6dOlVfUFDg3GcGgwGT//Zw8Tdnfzam3NC6urrccuxyMZdsycamc0zAdT1qRbLGQzNkyanapGYDqh9I8OUHS1p1PregRdfKf6bfmp4u8ILswu6XngfOAAAgAElEQVQLxZePXZ51ftuMlcB9bnt/yNg/Cs+ufsT5e39FaQXWzv0YU198COz/F0wvSHSLBgdLxoA9wMlKbpWc2nxI8+RWo1qpWZO1sr1lxeYUc/alpZc88yBqE455cIz+qcW1Fg3lpeXIm56n21iwsdpb2f7lTTw5Dywu8MwZoOWAF+zVv0H7QIuKOfwnxZ0QHX4EgUckgTcwIzojNgRmAagCwCp32cH2KvueCb10EAEiEAcESOCNgyRRiESACBABIkAE4oAA8wK9AqAxAGuM4/Un8FZX06nHjy1M6X1dtQhmPlkJbqMB/OVBgFUBYEcVIMvw8np0jJdF0wdBIIwCr3PWYKsSNatXry6cOHGim9g6Z84cLjc3t9pvV+xDBFnLTL2ya27tAwmrEdYzS3TCpS8c4qENrFS3+qjbrKtxy1yh56BmssF3tAfP89i/5XecPMwJWf9uXabfqj93/uT5Z3757pdPguAbJ6f6FByXMvcLAP09GqCFvC7PJmsHdx0sFhRC9oa8DQ7B2Jd48hGwuLCuwOu0Aan0/nNXATjksMN8YbwI0WFednDDkcAbHC86O3oEmM3WAI83mPYC+F/0QqCZiAARqA8BEnjrQ4+uJQJEgAgQASJABBwEmHDKrBlulgISReeb9KohrhYNRlTtW6/ji3+qFsRcBd7ShRcgXJrrEjZ7PfrZU8AHnaSwFoohJAKREHiDDeSu119//cNp06a5NUKzC7zB2CHcpejy1AdJrUa42C4A1vNrOduZd7z45nqKmpt+B+7qWtM/kGnAjuboC1hh1hYA2sTtmO5TcCwHIAAYGi6B12Vz+HoQwMSTMQD0AC4CYDYddvGkrihfY9Gwyi7g+xWAxfpAB7t/gz0/3A0Jg50/Xs4ngTdeMtVw4wz2YWbDJUUrJwISI0ACr8QSQuEQASJABIgAEYhTAk8DaAEgVxLxt++TIVemahX2Jmv870XFVguycfKH6mo6Zd9e+rR779DYLv2GsncGAxYmfrkeCwFsPwq0m0yVvJLIaLBBxFDgrRVYFQpz4169LiUtXZqNAQM6obS0FLm5ubr8/HwxPq89AfwLwO+KLv/5d1KrkSmuECzn13L8mXf8CcWOP9K7A4s3APd5MKwWeFnVLhMeE7Fjuj/B8TiaJ0M1oAVSBrRIB8/LzPqyEk5mycHG3zwbmwW797ycH6iJWiAbEL8CcBjiC8sQPngH3ZAwLMFIeBASeCWcHAqNCBABIhDPBEjgjefsUexEgAgQASJABKRD4HMA+QCk9pq390oUe5O1pJYte1V9P0kOPsuDZB6A6wGsd2l0JB3YFElAAjEUeOtWjbZvP8f26qs3VezYsaNYEITsvLw8vz6vrce2zkhC0rp2f2inFGyC7ODc5inyds84K4F5azmsZ/J1wqVNYoRiABOrgPkuAnEpa5RuAd5TJnDHdH+C4/GUoa26tXi+l7MqmjdaYVhSpKvaFFKTtQAbUrR1gY/KuUACcMD7IUonMCH6MU1tlTjbZ85K5CjFIPlpSOCVfIooQCJABIhAfBIggTc+80ZREwEiQASIABGQGoEyAF1YtaHUAvMfT78XgWunAwtdfidiosQ79n5xUvS5jC/CMYo2VgKvL1HRBMxgzb3WiuHRflz7kn5v9+vsOPfij1XY/6TZIiQP4gXAwlccOSZY5Nkodfq7Bhj2zkeAtDeB4coa69ldJqBoMfATqxBO4I7pPitfbU1ze/RWj2rHOsU7j/K1p7iKJSVebC/EZM3nOeG0LpDuq9OqoRmylLQV8rQbOwFyua28RIBRfhS8cjKwNKTGdfWiLt2LSeCVbm4oMiJABIhAXBMggTeu00fBEwEiQASIABGQBAEmOrDK3e6SiCaoIFhl3T80QAGAG+1WpCcBsIreqwHQ68VB4ZTOyVITeDlghljfXU2f+X32dLi3g5t3b9GiItPhVw4zz9x19mr5UGjfBcAC4EsADaBjus/K1wI/Aq/YPHny9yW+3gXM+BB4zC2fCffZ0myMXtnhGZdGgOWwXVikE0o/F1llHsp2jstrSOCNy7RR0ESACBAB6RMggVf6OaIIiQARIAJEgAhInUC2vVnRn6UeqEd8HpV1/w/AIwC62U+j14vjLJ+u4W61f8OaaEX5qLdfqqbvgr6FV99ztdo18KK8oqrDsw6/C+AvYVpQQ+qY7im+bkvJaNWnxXO9nIz5cgsMS5lFw0V/gqQXEddTRC4sAZAD/J4KpGmB4emAqTFwManmwVEHAAn32aJJ6vB8YVKzUW571nppNcdfXBTuiugwbf+YDUMCb8zQ08REgAgQgcQmQAJvYueXVkcEiAARIAJEIBoEmKDBRKevojFZGOfwEHiP2IsjmcBrKwd+Pg7Is+n14jASj95QkRR4A7wmX3+/1A5ZHfR95vZxVkOaDWbop+svnvvk3AAAZ8OMUbqv/Yd5oS7DbUPz5EYp/VtAdaO9ydqh8mJObsnGhkt17QT6dMxQKpXalJ4d0pknsvnEhRKz3JqDn4r2AL78dc1yYIEzh4ABwH9twA0VwJ7iBPts8SfwhloRHbnsx3ZkEnhjy59mJwJEgAgkLAESeBM2tbQwIkAEiAARIAJRITADQH8Ad0dltrBP4q3a8vHjwKaxAJjiS0d8EvC0aAiHiDkeQD8A++xeHuxJABMDv/CBKOQ5WZM1pUqpbT2sdTpv5ZOuFF45Y1Pbppxbeo68TMOzH133R8A8KQd10zeZclut/QBngvHTXTrT9iMTgMWFwH1ulavAQhPACcA0T1uGoLyYw7PU6Iwia3a7PrnD024WDdYLi3QgiwbPBJDAG50tSbMQASJABBocARJ4G1zKacFEgAgQASJABMJGIB2ADsD1AE6HbdSoDlT/asuohkuTiSVgF/DG/qf2NXmrDHC8Pr9ij9iBXM572e5fOxMA+x2afW8GwL4XewQUEz0GCvZ8sXE09POC8WjWNHp4eKFqwDVuIq7x2wMc9+muqcDigroC73wzYGICb4o7aJ+e3vGfZ9XQDKjStEmNBqcDNhlv1BcLJiEblWIbATaYLUkCb4NJNS2UCBABIhBdAiTwRpc3zUYEiAARIAJEIJEIbASwK0iBK5br9yeihPqzWK6H5vZNwC7gTWhW9zX5mTrg3WAbP7H9wb7WAmBV6zYALwF4AgCbi90Hfg5fPq0hCc2U9/oTqLfAW/nNAa5yw65hwKQVwNsuVgzMX/d1HrACmC2vDdWb725C7ov4F6vrv7/8jUACb2T50uhEgAgQgQZLgATeBpt6WjgRIAJEgAgQgXoRuBPAfABd6zVKVC4WJaLUESW6ju2akaxO1qbfmp4u8ILsQuGFEpvMlnN4xeFQqj+jslKaxEmAefCqgcXd61ZXajnghWAbPzkE3nUApgNgwh2r3P0nADbXbv/sffm0Bi00U4prCdRHSAxG4EXKoGv1jafc6mbRUPHpLp15+5HegOvnC2um9qu9mVoFgA8BdGcPA3z47tK+aIAbmgTeBph0WjIRIAJEIBoESOCNBmWagwgQASJABIhA4hHoY69mvBeAXtrL8yei+BZ/e07oqR/51kinqGMymLDtxW26g+8dDLb6U9p4EjM6PwKvz9fkA5GYBaDKXrnLzmVCDfs+kEWDRzM/xzQhCc2BYmwAPxf1wCYQh6AEXrAma8mKpcruHToKAmyWovO/mkvOb8Klitdc7GkeA2a8ATzmYcvwggnQPgTgI4+gaF8EylJi/pwE3sTMK62KCBABIhBzAiTwxjwFFAARIAJEgAgQgbgl8Jm9wdQiCa8ggIgyocDHK/wTMhdlFnYf193Nd3Ovdi+3/cXtwVZ/ShhPwobGBF4Ak5rVfX2eWTSsCkWkHwdggEuTNVa9vhfA/wJQ9LEHQxaaEzZp4hYWlqrX4ATemsCY5/L7dnsO1oCxKbPouEpzVVHrjq2f6zak21WfzhrV2GbJ8liGP99drw3aOGDGsMBV4eJo0VmSI0ACr+RSQgERASJABBKDAAm8iZFHWgURIAJEgAgQgWgTaALgMoCOAM5Fe/Ig5vMnrvlokFRdWfmnzEWZy+oIvAv3cttf2k7iSxAJiNGpPpqs7SkG5NnA0p/rEVcI1gCT9GEUmusRetxfGq6q12AF3lsBsK/vHQRbalr2bnZNsxldMrs0VygV8qpTVTj2ZTuc3cucaxyHN99d1xzQvoj7HRn8AkjgDZ4ZXUEEiAARIAIiCJDAKwISnUIEiAARIAJEgAjUITAJQC6A/tJn41NEmQD4rqDrOaHnCk+Lhq0vbtUdeu9QKNWf0seUWBF6CnghiLLhBOJpKxAWoTmcAcbLWOGqhg5W4GVV++zBjlPg7T6++/LMhZmdHeCYhcsvbx/E6S098WtRX8gtZqFV6o98n1bbj1+d+uuU/MPw4t1N+yJeNl4Y4ySBN4wwaSgiQASIABGoJUACL+0GIkAEiAARIAJEIBQCawAcBjAjlIuje40/EcV3BV2dJmu7LxQLCiH74NKD9an+jO7SG+5swQp40SIVY6E5WsuM5DxhqXoNZX8wiwbWYI8dGm8WLvuX7Mewm4Zh/8c78cCxb3BvN8BgAp7bBt2KQ/D3YMjfvqA9E8ntFP2xSeCNPnOakQgQASLQIAiQwNsg0kyLJAJEgAgQASIQVgJJdnsGVtUWT2KnF6FEVAUdCSxh3T5RGSwUAS8qgdEk9SUg6p4NNEko+6MngAftHsydRi0Y9UqP+3soXSfa/85+DO4zGBc//g4L1bUFu2//DO657fiT/Vrm3yvmGA+gn4vnczf75+0XYi6mcyRLgAReyaaGAiMCRIAIxDcBEnjjO38UPREgAkSACBCBWBDIBLAcwNWxmDxCc5KIGyGwMRo2FAEvRqHStCESqM89K3Z/eJuj+t96Tui53tPCZe+cvXynKhmeb3RU3lVWXr2sbeda4I//GyT8yt1dAfA8UFgCIAdY4cWywY0Eqxi2AJgJgP3Nxr43278PERldJgECJPBKIAkUAhEgAkQgEQmQwJuIWaU1EQEiQASIABGILIEFAAQA/4jsNHE/en0EqLhffIwXsA8AHx8e0TEmlbjT+7v//Aq8mnGaDLVKre05vGc6b+VlJbtKSngFn7Mzf6dTlPW0cDm/8/y50pOlzwy/dG6WdgTY3NXHje/fjmOlK10oG5hGqwPeDWTZwMZYa7fBsQF4CcATTDMGsCtx05bwKyOBN+FTTAskAkSACMSGAAm8seFOsxIBIkAEiAARiGcCZwH8EcDX8byIyMXu+Qq56Iq9yIXUcEZ2vNaeZV8yU9aYjQi91t5g9oCo+8+vwDtw0kD95IWTnSItZ+Cw4YUNuh0rd3gTZR1CMrOusY3ritYqBbQjOyL9ZDkUr+xaoLYJE+Tu+LUc8AKzuPEl1LIx2dc6u+8vu55V8v4TwFYAuxtMOhNvoSTwJl5OaUVEgAgQAUkQIIFXEmmgIIgAESACRIAIxA2B/gC2AGjBxIy4idp/oGGutJ2gBxY4xSFAVMVegqCM+TIcr7WPtkfC9iq91h7ztEQzAFH3nz+BV/PQkocK+4/vr3aNesvCLdyG5zZ4E2VdvXmZyMu8ctmDhcYAugB5HwHjU90JLOSAGcMCCLWzAFTZK3fZ5wmr3mUP15jQS0f8EiCBN35zR5ETASJABCRNgAReSaeHgiMCRIAIEAEiIDkCMwD0ADBJcpEFHZCoSr9gR9UAiwuB+9zEISBgxV6w89D5dQk4qh7Za+2n7RYNnei19ga1VcTef0ELvN8u+Jb77PnPvImy7KHCdBfKTe177oOapmzj/wjkdaj9eandomGVP4sGdvo4IP0eYOBwYEQrwCoHdp4FlBNE+Pc2qKTH2WJJ4I2zhFG4RIAIEIF4IUACb7xkiuIkAkSACBABIiANAux199kA1kgjnPpEIarSL9gJfAhMoir2gp2Lzncn4Ppa+0n7jzrSa+0NapuIvf+8CbzOSv6BkwfqJy9wsWgotVs0vFvHouFWAOzrew/K9wNoVfMgzPEg6baOgCkF2H8IkGcDS9lnaYAjIp9RgSaln0eWAAm8keVLoxMBIkAEGiwBEngbbOpp4USACBABIkAEgibQHsApuz1DWdBXS+sCf5V+UwHsB3AktJAn6YG3XSwaRFfshTYdXeVKwPFa++32RoA/2F+Vnx96PglwDAjUwzZF1P3nIvDWreRv369kQfuelf/scWuPToJNkJ3Yc+K4oBSyt+dt9xRlmWUDq+r1FHiZV64RQL4Lu84AMgG8B2CTCKZiq5FFDEWnSIgACbwSSgaFQgSIABFIJAIk8CZSNmktRIAIEAEiQAQiS+BRAPcC+ENkp4nK6D7Ek7d55eCfKuVNWtqs50+UWK18Dg7v3RNcRJ6C0Z5i8RV7wc0kgbPrIcRFJPpxAAYAuB9opQaGJgN/aAQINoCa3UWEeGiD+to3jiZ5+wA4/GyDbJIn6v5zEXizjgPaa2qXYUCLtk8X3zyKM3a7rltnnudl50+fPw4BOR/lf+Tts8DToqEZgDcBlPio7N0I4EsR2MRWI4sYKu5PkdrnTH2AksBbH3p0LREgAkSACPgkQAIvbQ4iQASIABEgAkRALIGHAPwLAGu0Fu0jAn/g1630k7WYjSYPdqleG2/iULX1S51FtzuQV6YvFhGIOdrYfc3nKqKdUgC/nAFaPCghb9CfgTt7AstVrsIdMFMHvBtqPqUCP47jCOh77WiSxxqJsb9T2PehNsnzd/8xgZftjUJg0R+B+1NcoY646zFh3kfTnX8nlRvK8cbTb+jWL1vvbe94Nlnram+y9oiHNy8Tflll70f2BpWebwh4iVdUNXIc74dAoQfcL4EGkOLPSeCVYlYoJiJABOpLIIF/560vmuhdTwJv9FjTTESACBABIkAE4p0AE0HOAbgLABNIIn8MaJ2RolZpU25onQ5ekJmOXi4x8eYcbDkfZFWtt1BdxQNTMtSFqWl3dZUr2tZqPVV7fuJMWzex17B3BVhsqL/Yhnpd5Nn7nYF5g/5DA6wD0AuAlW2JKkCWIRGRdx+woDcwQe6+DGp2F9uN49dT1rVJHmvmaAPwUoSa5LHPL+bP/Ie6TRGP4KUlP+Geh+5wQ7V83nJu7lNz/X0WeN7LnsLvYHtV8o8u1ckrAaTVNGODa9Uy+/fTtf69w9MBqwxwexsgTj87gtmBCelBTAJvMFuAziUCREDqBMLw5o3Ulxg/8ZHAGz+5okiJABEgAkSACEiBAPM4Za8zT4xGMCm3pOubPdrf6WfLG80of0+vq9pyKkxVmEzkNS8DhlyFpJZpsuZ6mXpkWyja1hR+2gVe5rG52/t6Q6ow0/Tu3btv//79n8rMzEy32WyyrVu3lvA8n5Ofnx8G4TrimbG/On5YDTzjMpkBwHNFwOpuEY8g8AQ+BF5qdhcYXcTOCOQpWwGA3evsqcF0AEycZ5W8rOp1q+97MKR49XZv5oeArOWAtnON5TZzhSjFy/n7+LsfvNPt4cDyN5dzc5+e6+ezwGccDiGWvQHB1uU4mtrF62Qf/+5a6esi5ob0mRMSpBhfFGi/BHroFuPwfU5PAq9UM0NxEQEiEAqBcL55E8r8dI0LARJ4aTsQASJABIgAESACwRBoa2+0xqrfLgZzYQjnapr+fUChamgHteu1FZ8f44zvHRRTVStiyroVYvIWr6Hxg13AV3HgfvpSZz3oz6IhmAqzWmFGoTA37tXrUtLSpdkYMKATDAYDpk2bpsvPzw+TcC1i6aGfogGe3wN0VAH3eIyy0ATMYCJYrMWXbcBdfYBlLnuHmt2FnvKwXCnGU9bRJI9V7rKDiWFVdqE3LEHYB3EReIfcA3R8DBieDNhkwE7zzaMqL+V9/sLVjgnLSssw95m5viwaxMR1KwD2FbAZW4feHXq3v6b9jAG3D0gRBMF2bOexEj6Jz9mSv8X+8CeYzxwxoUn2HDH7RbLB+wmMBN54zBrFTASIgDcC0XzzhjIgggAJvCIg0SlEgAgQASJABIiAG4EPABzzqDqLBCKvAm/5Z0e5yvcPhVJJ5xmjdwFBNl9QDvzBKHCVxyw2PhsHd7MmTz5+sV1cCNznJkADvmwA6goz11+/FL/88kr12HPmzOFyc3PDJFxHIh2uY44+DmRd40Xg5ewCr4+K50jH5Rx/G9CmETAcgNfX210DaQCvukeNe4CJAnrKOprkOewKmJ/tXgD/C/MKmEVDes2Xl4c88heKx04qN96ceXO6zWqT7du1rzhJnpS9Jm+Nr8+CQOGx+5p9ZgUUeG9+4Obljy15rLNjQKPBiNXPrdZtWbFlAoAuwOIPaz5zWMXxqZp/wmYOeCFOPjsCoXL9ud/9Eq/3LQm8wWwBOpcIEAEpE3AIvNF480bKHCQTGwm8kkkFBUIEiAARIAJEIG4IZAD4FEB7AKZIRq0alq5v+oi7RUPZKr3O9F1YLBp8VIjNNwEvMk/MtQHWFkyFmddzVarF+P77TAwaNMgh8IZDuI5kSuxjs2rkRl8D812aU0mqQpYJeAKAofbX/pmfq0dTqwbzqnsU9oPYKTyZu3nKRkJ09yUC+m2y5vKQhtlGeNk7Ytfrdh57jdXVosHRdM3VokHzWP5jhTdn3ez20GjDWxuE/Vf2Gxt1bCSc/LKqUXmlXKYcaIFMLsB8nIPt91TB/Ovph3HEuCqkyCR7kbf9Ujm/ptmn48FNYQmAHIl4f4shSQKvGEp0DhEgAvFCIFpv3sQLj5jGSQJvTPHT5ESACBABIkAE4pYAq2SbA+C9iK7Ao8ma5djlYi7Zko1N50KtpPMIl1WIPaap8d5k1rHBipQBKxId8/kQePPw449j0K1bN+Tm5saLRYOLyKtaBoxoC/CCRwOoiG4LEYMzz1Z2MIHXx9FgXnUXgSvqpwRTfRnMuS57M03rRwR0PAD4PyBvDzC+xnTbeVR7NU8FsL/ug4GQWXk2XWPVyayZWmOXJmudHnnnkVcyJmQoXWf5fOHnuNj3Ilr0aYHvnt6N5CmdnD/mjVZUfHQGtt+suqqvzsaDxUsoAF32QNzftyTwhrID6BoiQASkSiBab95Idf2SiosEXkmlg4IhAkSACBABIhA3BBYD+AXAgihFHILIEyCyPh0zlArVCuW1V3cSbEly81FOsJS0PYqy5pOBpSIFZNEViQDqisHt27/Bv/rqTeU7duwoFgQhOy8vT+S8UaIubprw50bcvP7OCiTwJmoDp/qTk8gIjcc0zlClqbRNb2maLtgEWfme8hITTDmG9w0iGhEGFAG3tWvZqNHom7pi847rep3/bYFLQ7VSQPGMKXUEOEEQZNbzJ0qs5868gssXDoRJ7PV1v1T/+y1Tbln/N+3fnI0ljaVGfLjwQzT7ZzOUHS3D7m/PICWjtVuWKtafgfm02WT64rQU/K8juYMS4b4lgTeSO4TGJgJEIFYEpPi7YKxYxGxeEnhjhp4mJgJEgAgQASIQ1wSYgPYCgK/jdRXKQd30Tabc5hRSeM4E46e7dKbtR0KpghPxi603MfjILGCbLkzCUbymIhJxu1o0eBs/GHuNSMRHYwYg0Cqrlf7a16913p/WcitOzjqp+3XNr4HuTzEi4LbxI6/ru/aNCak/7inHo69ewqkLg1HJmW1W+S5L2n3XqhRtU9C08jf0LzuMsTd2tiXLZRVb9x4t4WHLyX/f0fAs/GkcMG5ARqoqVdtnZJ90q8WadEx/LK3Zn5rJ5e3kPgXe8vWnYT1lNlVtOsPsc2Ltfx1+KLUjJsJ9SwJvJHcIjU0EiAARaMAESOBtwMmnpRMBIkAEiAARqAeBcgDdAZyvxxixvFTT6OHhhaoB17h5XRq/PcBxn+7y16xIhJAbcFnhGCPgJA38hEACr9eKamCmDlgVSEBs4GijsnxNt7e7Fba+u7Xb/Xn2nbPcqVdOBWom5kMEfN4ELJoCgDWD2bfipXG9H76rj7Ny92DRJRR8utc8/7CaVw0ZUW3ZMPLXrVj36h+dCzaUGzHtlXd1+Wu2RGOPVH9OdHqg0/qBbw50Ct11LBrKLahYexbW3606U+JaNLhsurhvvEYCb1Q+QmgSCRGg33kklAwKJbEJkMCb2Pml1REBIkAEiAARiAQB1lyNNaxi3pHxeGiA9neq7+wwW9mno0zRlvU6qjkqvznAVW7Y5aXRGTXkirNEixB4g7HXiLPVx3+43gXexWe5U6+eEtGIsFYEbNX0Z9x8wxu4+xbYkhW2iq0Hzpds+LFYPfuJMd1cBV6G7PXlW03Tt/FIHTIixfb7r1hwI/DHe292oznnnc+43FdXBRKZw5aB9mPbZySlJmnbDWtXbVVx9scLF6+UmtOUfZu1k8lkcnOxkecr+WMmmWUyNl2KR4uXIFl5u2/L5wNJ8dJ4jQTeIDNOp8ctgfEA+rEHaqhtdMA+o76I2xVR4ERA4gRI4JV4gig8IkAEiAARIAISJDAKwAwA7HXgODocwkDvzkBRI8j7yKCUQd7yZzSelISkVmZUfLpLZ/Zq0RDQ0zOOODSIUEUIvE4OVF0kwS1Rx6LBYMWJV0/oLq255K161iOHtSLguFuXN1k/+0Znpa6h3IS/zN5SaYMSa+c84KwQLi3jkDvvK92KQ4JcnXm/xqfAu/gzLve1VSJE5rBD9dyn7PsuAI43UIuXeG28RgJv2G8NGlCiBF4GYAEwEwDTndj3Zvv3Eg2ZwiIC8U2ABN74zh9FTwSIABEgAkQgFgT+CYD9cf3XWEwe+pwOkfYVAM+4DGOArMlzUHQp4S1lx/6Ikt9XecwhxtMz1LBIXAyVnP/rghF4IxNBfI4qmf1Yp8naz+XFZrk5u3RlaW2V6tDmGapUpTZlQIt08LzMrC8r4WSWHGz8zdGI7a73X8z8YNIfeqS6puO1lbv5/67aVzJ2WPfK0Td3S7fxgmzH/tPFQhKy83ZVpimUKdrkjt3Sb290ucm6N/7iFIdLDUbkvvquLv+DqFg0xOcOin7Ukfx8jsRqSOCNBJp3ZxwAACAASURBVFUaU2oE2H9L2Ndae0GADcBLAJ4AwP77vEtqAVM8RCARCJDAmwhZpDUQASJABIgAEYgugUcB9AeQE91p6zWbXQTopQYOA7jHY7A8ACdNQL63JkURaOxDlg/1ymbgi0ngDczI5QxJ70eforNqVFt989yetY0SjVYYlhTpqjZdcFT5ala/+IfCiX/o7ublywTep7U79ABusIsQTHxgtjOOo7o69qa+XZt2u+bqp0Zn9E232WyyHXuPFQsKRXbeyk0NwAohqA0Uy5PFfj5L5eEFCbyx3C00d7QIOARe5nk+HQB7UMYqeVmBAGvSm8jNIKPFmOYhAnUIkMBLm4IIEAEiQASIABEIlsBgAEwRZd5q8XKIEHh/LAI2d/O+IL+NfUJgQJYPIUAL5hISeIOhBcntRzFinKbZ09cVpt7Wxk28LV97iqtYUuL0yJ16R099wfOjnCJwabkJf539beWHXxcxX8ihrpia9G/yYKNOjZ5rM7xNG+Z3e2XPlRJLkiXn/IrzHGt41kCtEILaSbE52d/ns+QeXpDAG5tNQrNGn8AsAFX2yl02O9v77Hsm9NJBBIhABAiQwBsBqDQkESACRIAIEIEEJ5DM+pEBYMIK81eLk8MhAnhaNJQCeJEDlEOBpT4q88LakCveXimOk/y6hUkCr/isSWY/Dh43OCMtNU3bb2S/dN7Gyw7uPFgiyISczfmbHZYLrqvyJ/A6PXKzbuuaoUpN1o4e0jHdZhNkO3Tniz/+oSTpwm+VFQ6Bt/mY5hnJjZK1yjRlrz4v93FaMljKLDj00iHd6TWnvfn+iidMZ0aYgL/PZ8k9vCCBN8K7gYaXDIFxAAa4NFnrCmAvgP9JJkIKhAgkGAESeBMsobQcIkAEiAARIAJRIsCq3/4SRz5q44H0u4CBw4E+bYESJTBAAAQOKDwFKKf4FnfdiIqpLPRMgZfmSIsLgfvcKg+BhRwwIxbNm6K0ZaI6TUMVeEPcn9LYjyOmjND/K+9fzmpbo8GIZc8u021esdmrwKrKbKtvPs3FoqHcAsNSZtFwMVAjNrf90Tarrb7DXztobMdsuHrs1W4btSiviDs867CzIjiqu5gmC5aAyM9aLQe8EKucksAbbFbp/HgnEMp/l+J9zRQ/EYgJARJ4Y4KdJiUCRIAIEAEiEPcElto91BbFyUpcuzn3AvAPAFYA8yP22nWfjhlKpVKb0rNDOnvd23ziQolZbs3BT0V7gHBbPsRJFqIXZgMTeD0rGL88D5x7Fti7XhxySexHTe6y3MJhWcPcHnysf2s9VzC9wLsYN7R5RopKqVXdaG+ydqi8mJNbsrHhUiCPXNf9oen5ds/CNE2a2o/ASw9exG0kqZ0l1p83mnGTwBtN2jQXESACRKABESCBtwElm5ZKBIgAESACRCCMBOKp0VpMujkrB3XTN5lyW20DKM4E46e7dKbtR3oDTJBTLQNGtAV4AdhTDMizRVYRhzGNCTtUAxN4Ha+hsz5hrKcN23acDdjzS00zxBXeLA5ckh9WC5JQN5VXgXfdW+u45dOXBxJYg60QqyPwtrmnjfr0nNPQPKlB+dFyyJJkULZS4vDLh6Nl0RDsGkLl3MCuk8TDC1fmJPA2sB1IyyUCRIAIRIsACbzRIk3zEAEiQASIABFILALx1GgtFt2cNY0eHl6oGnCNWzWi8dsDHPfp5ceBAY8Dw9OBUwrglzNAiwcDi3CJtYEivJqGJPC6VCl6+ksbWD8bHfCuWA/ZmIqMI6eM1D+R94TzoUhFaQUKphf4tGioxx6qY9HQY04Pje27SrTbqMAdN/eFzSbgu90HuV+Ty3O+Xrnv/XrMFejSngAedPGpZI0eVwI4HehC+rkYApJ4eEECr5hU0TlEgAgQASJQLwIk8NYLH11MBIgAESACRKDBEoh0o7VghCYx50a7m7NXgbfymwNc5Ya0C8CHXWp3TtAiXIPddEEsvAEKvL3UwGEA93hgiqnfaBApA1iTtVRVqnbAqAHVTdYO7zxcjGRkb8rb5M9yQcz97xmH2/5wNFkbru7Wa83MfzqbrBnKjZj2yru6/DVbxArkQa3XfjKzj5nucmFTAE9Qp/lQUPq9JpR9Es4gHPNPBSAAeCacg9NYRIAIEAEiQARI4KU9QASIABEgAkSACIRKIAKN1jyrrQpLfL5i3npAhlyp1ipa35AuCLzMduVoCW/hc3B+i7fX0aPezTll0LX6xlNudbNoqPh4xzHzzmlX122wFj8iXKibJcrXNSSBFzWezo9pvAu8cdm8L7AY11WTkaxM0So6dksXBEFmPX+ixGrlc3B4bwA7iuqd6G1/aN6f9/juSfcMTXXdq3Pe+YzLfXVVpBpy3QqAfX3vcX/cD+ALAJuifN/QdOEnMB5AP5cKbWZvdAHAhPBPRSMSASIQRgKB/zsUxsloKCIQDgIk8IaDIo1BBIgAESACRKBhEohAozWHl6gDqO/qVnmHW/SqPo/UCqgWI8yH3tfxp/1W20XvF/bqJmvJ2pSe6fYmaxeLzZcuz8Kxl1bWFXjnm4AX2Wvaa0VupeitQ2RAEjstXgXeEPPqeDDSqBfwmrMCFSi1WzSsimQFakxSr7iu3/9n7zzAmjrbN34nrAAuquLEPWmdqB2i1qq1Q1sXdbf20+/7t/26P+nS1lVb29rhANHiXlW7tLV22+HGUTWAA8G9B4gQAsk5/+sJJyGJAU5CNs97XVwIeefvfU8k93nO/aSG9xtWcv1rNSjY/qO6SL1XzlptCrxr57yYMuKx7ha2KrMXfqeJn7WqPA9gRxmQcEx92xJ4NwP40dGOuZ3XEDBP8EmfvbcB0Ev77jWT5IkwASZgImB9U4Zsc+gpErrpxoUJeDUBFni9ent4ckyACTABJsAEvJpAbwDfA1gN4D9OmGkpGc9tRrdGB3d8PiWwwX0WYkzhie81uiNrXBVt5+gSrUQ7W0l/Jp0G1r8GoOwPEvZFLTs6X1e2c1DAtHtK26UW3e1u6ZEGdkSulzm/zmOA5m8DfSIBncKPk/dFh/Z/IiW4dQeL679g3zaNdvsWOde/zRsA44b1TF36EUVCF5fsnDzEv79SnbxOtkWDI+fb2qKhBoCX2KLBIxeiswe1leCTzmwXAJMA7HH2gNwfE2ACFSZgfVOGfi7k9+QKc+UO3ECABV43QOYhmAATYAJMgAn4MYGWADYC0AGgqIfjFVhrKQKvzUfMyxJ4XRVtV4GlmTc1F/MKVMCOG0DVR4HFZHlR5gcJB6OWnTTvinTjLAFT9hx8LIJXfuS6TAKOCI0yu3ZatYrM0bbAm/K3oN156E3g/IflzNLm+Yh7KCZWFR6W2D+2Y5Rer1fs2n88UwwMHJ+0okwPYBqqIonSrNs2k5KsnXMaae7IUwRsJfhUSQLvmwD2empiPC4TYAI2Cdi6KTND8kWn/zf4pgwfHK8mwAKvV28PT44JMAEmwASYgE8QIM/KeQBGASD/S3r81MEysAuwJLykMT1iPjEP2HjbB2Fl3a5dVDGvmOoKhXkoVCfnCRd2+8qH5loA6MP+DQD1pQiRUwAaAiBvilwriOHB7Z/tHBjVw+wRfKAwY5OgO/oFZdfKA5BvB3hiR8l+7GljR/fmVQd0BZaaRVvS8mhfv3XVXpHnJZWyknM5uJbbmlWUYzgwvzMw3GJfgbkCMINEf+tz4Mi8jezt3euKrs3WXGsDqALglvQivX/Q2b1mz8ICW9zZJfyRUSXXf4EGmr+3AUXtRX32gXwxR30URTdKY0fn4wSAzqWMaa/47IxEafaOaQ8urus5AtYJPncCKGKLBs9tCI/MBMogYOumzDTpqQp6MshVf7PwpjABpxBggdcpGLkTJsAEmAATYAJMAMBPAJoCOO84jcjqQNeWQL+QYp14ewGw4xhw8XahJrh6dWVEi5aBdWJCRFGE/qq6QLh25BgKSxV1HJ+WC1qG1g6tU7dL3aZN+jUJEPSC8tzf5/Tn95w/nH8xv5ok6t20GrYsgbdAiqIuV9CsV69e9XvvvbflI488EiIIAn777TftX3/9dfTChQvOEBJtkXKHgGk9LjGkYs3QmTtZEaHSXDgthc8cAXj3oJPWYKfgbX0d/q0Fdh21eR3aT5TeIwQAdDODPos0MftZfm/VqzcJuCOmcVDTKIM+rL9WCEX4ACgD60LQ5UF3LCFPuLqttA/jxIPGby9/wFJrcqI0J0D04y6sE3w+C+ASJ1nz4x3npfk6AeubMu8DoL+xSOjlwgS8mgALvF69PTw5JsAEmAATYAI+ReBXAHMBbHLCrO2JZrOnrhOm5pwu2gxvk9pnTh+T36c2R4u/3vzryrGvjyWU9kHiNosGilo+slotnPmDxFmKxi3Xc3bcuHGpS5cuNY2bk5ODiRMnqpOTk+Ukp3Jk8fZYbzjSv7vaWJ8ze3z6jG3pb29KpkeRuQEAHgdwFRg6GEiiyG2pOD05mp2WFU63jDAuzGmPvwa0bpKhz3yjOYrCEdDkLwQ1GmhxDorOfKPVZy0luxZbj9TayaPMI8aJ0tx1Bfr2OMb3gHHSe/Vbvr0cnj0T8FsC1jdlyDZnvxTE4LeL5oX5BwEWeP1jH3kVTIAJMAEmwAS8gQBFxD0EIN0bJuPlc4jut6BfSqvBrSySRO2bv0+3691dr0qWF7cvwZBkLTQxsHaHKFEUFPobxzIFXfB4nN9CorAcgTd67dq1KSNGjLAYd/bs2Zr4+Hg5yakcxGorsdw0NbDKVaKyg/O01cyWf/DxmQBphPgSwFTJlsSGT5912z8LgLBHgeVkZULlIwAxwIB3gPBEILZlceT6wXRAOR5YXG5EtsyF2iNo2pPsUObwpmqOPP5q6wZOdFjcwykFf9QME648g8BW3yOw7n0Wcyk69bWgP7Xs7lIeqbWHh5w1cqI0OZS4DhGgaEB6r2aBl88DE/BuAj4ZPODdSHl2ribAAq+rCXP/TIAJMAEmwAQqB4EQ6RG2wIp58FYOWABsCrz7E/Zrds7YKSdJnPUHD7mCVVkCr5xxHdwga6FzX6aTBUwH5yWnma1o1smngC8mAvgKwGQA5J9Lj2+SeEO2APR7ego7FZhvipYutlaenAV88bRkTdAYAFk9RAA4KrWjCN9vnZzMxdb5KO3DaykC7zwtMJ3mRqJ2RYrcx18paSNZKRijnVtInso/0PUTFvfwXmX1qFDNt7kQoUFw9L9McxKKbqHo2DpRvLbxHjdE8NK4nCitIieicrVlgbdy7TevlgkwASbgNgIs8LoNNQ/EBJgAE2ACTMCvCZBYRMIL+WlykUHAlkXD9unb1emr0x2JapUr8MLaoiE7Oxvx8fGutGgwp+FoRIyj7WTsRJlVSrOXAPDnNSBrA3DyWYAEbOXXQL+qgEILpGQB+98Dnl8GDLGIlgYStMDUl6QbIiTwRgIgz2BK+uWqZC7m56Ms4VSCYSvietJpYP1rAMyFVkf4yn38tUwLjOCObY9XGda/RZvMY+gW2xVfJh1ErtAKoiBAzDmC3FNtC6D7qIebIniNHDx1Th3ZB27jGQIs8HqGO4/KBJgAE/B7Aizw+v0W8wKZABNgAkyACbiFAHmJPg+gn1tG84NBmg1oFhsUFpQY1SsqShRExcW9FzPFQHF82uI0Rx7Lly3wxsXFxapUqsT+/ftH6fV6xa5duzJFURyflJTkyLgu3glb9giYYGZx4OLxUYrAmwTgLgCrLwNf/hcY8hmwsEHJZChS98WzwMD6wDCK7jUrCRpgqjFa+mMpSvUBqYKrkrmYnw8Z3sHm3AtUwI4bQNVHgcUUTUvtC52QcKYsMbR8r97oZrHhSuVv/37pseA+I3ob8J0+chpKpRI7N+3HimlZJ4BfSYy2VWRfL64+YNx/pSPAAm+l23JeMBNgAkzAPQRY4HUPZx6FCTABJsAEmIC/E/ifFNlHGcK52EfAGVF/jghWzhjXvpXaXdtlyb7smImtaNZFACiYNVEDTJkMJL0LDA217HSeCFxRANPNfk3J016/DnxNkbqXAAwAcB3A31LSNVclczGej3+TvUH53sGmKVPmsqZS8sQyvIbtwCmvqiyv3obRDcc88coTy3uP6G0hoi96fbH4XeKu14GL5HFsqzhyvcibOddiAmUTYIGXTwgTYAJMgAm4hAALvC7Byp0yASbABJgAE6h0BCjD0XJp1SNLeSy60kFx44K3S4l7Yt04pquHoujZfcAQleVABosDioDd4+oJFPdP0ayB64EH6wFkMU25BOMAUMCuIRp3HLBwqQ0rBgDkwHAIwJ0AigDson9rAJUO2HMWCBgrRSO7Wmy3FnitvYPJMoLOEPkHmxdZQquL9kGWV2+f0X1SX0562eBzrN5+AYkvpeD8ifZ6vU5xq9gqw2bENwu8Lto07rZcAizwlouIKzABJsAEmIAjBFjgdYQat2ECTIAJMAEmwARKI0AfXusAKMl4xKzcQYDEOSrd3TGYm8aIBhYcvt3iYJ4ATL/bzTcR3gV6Pwe8F1FsQUuFonGnqYFV7QBbUb4ficBM6W9typ/2OYDZZujIxoHar3TEc9neLTAXNGUJp2YD2Fvf3rmVVl+WV+/dg++ODVWFJsb0jYlaMulStRsXPzWL5i2VMQu8ztol7sdeAizw2kuM6zMBJsAEmIAsAizwysLElZgAE2ACTIAJMAGZBNoDWC9llZfZhKvJJFBWlKc/ClbRwL/UwAdmf6+SqPq+CCy5x30RvAZLg2hgwEUg4Cugb7XiRGp/FQCHPwbSPyqO8g1PBHpHAToFsC8TKKwOfEaWCwBI4D0CgKyqzYvB4uF+aS2ujOI1Px+yhFOzWdpbX+Zxll1NLpeBQNK6260yLBgbB/XH60U2UK7oUQIs8HoUPw/OBJgAE/BfAizw+u/e8sqYABNgAkyACXiCAEXP3QJQF8BNT0zA78a8OyJWFapKDOlUK0oUoShKu5GlQcEE/Hx1n9la/VGwigbe2w9cCSm2OBAkewSxAHivhxsjeK1tCh4EcBaABkAGAPp7mhLU/SD52+qLFV1z0fd0IBAVVkrCNfLjrQqAEpgFSF7Wxv6cdZxtnQ+5wqlxDvbWd9bc5fZTSkI8i6R23irwejtbuXvA9conwAJv+Yy4BhNgAkyACThAgAVeB6BxEybABJgAE2ACTKBMAr8C+EQSvBhVBQmE9K6fGvFSO4PHKBUhrwg3lx1VF/xyzvzRfn8UeAE8cRxIaFEcAUvaZy0zW4QKgrWv+Uwgqg5wXzfgvtaALgDYdQUIGwAsHwKgkCZWSpeSeDfya2CuaR/NLB42Sga91J7+Nn+3nP7sm3lxbT89H9YobFllGG00LOp6C482AMZYifsrAJxxZJO5jU8QYIHXJ7aJJ8kEmAAT8D0CLPD63p7xjJkAE2ACTIAJeDsBEqgo3PIdb5+oD8wvuvqr7VNCe9YLM59r7jeZmrzlx42P9rtawPNAdKEx+rVdE+BEOBAjAsgH9mUAyvHAYopwdWcZDDy2GFgcUTIo+bu+cRX4sjaAlyURtYzEb7ZsHI7OBHbQ3+NfApgKgKJ/Z8jrz67le4ugadek7a/ceQzQ/G2gT2SJVYbN8+ItPOi9crLZOqtLe1/azQL7kfhPCw+8D7kEHgu8LsHKnTIBJsAEmAALvHwGmAATYAJMgAkwAWcTeFQSKfo5u+NK2J9tgffrTE3eiuM9zWwKXCFYDQXQycXWAaVs6fBUYL5ZtOteAAnHge9beegMRAOJ/wBxQZbjzxWAGfcCoC9KdEcTLa+YC1XW9g9kcULi3kt29FfeePS6K86HnHHdVMdaPP/xAnB+ErD/61Im4A08egGgrz+t5jhMevphi5vgefcw3cmiJjgxJOaOKAiCojD1ZpZGUTQBmy0sarx7DZazY4HXl3aL58oEmAAT8CECLPD60GbxVJkAE2ACTIAJ+AiBagAuAqgiRfL6yLS9c5qqB+qn1njRzKLhVhFylh9Va11v0UDRhUWS4Ogq6wBb0EvxUrWZLMtdm/YUsGARMCzYcsC5OmDGHwC2lWHRQE3Kij6cCaBAityluiQA0c/OjOL0BkHTGXtVCke6IfBCdImFMUVXkzXDSnMbE/PxvYEHReDTTRpbAu9mAD86A5ib+3B6lK2qb53UiPg2ZhY1OuR8fkJdsOViaXvr5iXbPRwLvHYj4wZMgAkwASYghwALvHIocR0mwASYABNgAkzAXgJkmkqRaIftbcj1rQjcHREbEqpKVBmTrB25kalRaMdjyxVzmwJnC1bGyFJXWwfYIfDaTJblruNyPzB4HbAosmTAbADxucC3XwH4AsBPNiYjx2N1MIAYs0jpZgD2l9Kfo+t19vlwdB6OtQuv+rqy2h3PhLTrVkMURYXufOZ53fVrk3Dh1DcA2TJ0XA7cpyx2hjkJIA7AJg0wxdzGxNsEXpqPtUVDDSl625nivmPM7Wn1EGLDQ8MTVT1UUaJeVGj3a7PyFHkTsAbmiSDt6dFYN7rGG232hvauE0q/KDqVB4VSAc3uq5pbn2eVtreOjOPONizwupM2j8UEmAATqEQEWOCtRJvNS2UCTIAJMAEm4EYCy6THwhe5cUx/H6qs6DhnC3jusg4oZc9kJ8sqa8+dHE0YtQy4rzPQO6rY33XXJeDPA8CZEWVMwh6PVSfP12JWzj4fbrrWHn0WqPIJ0EtlEG+VexHyQF0ENw9EwV+bzxSlH1gIDP4vsKheyYQoenchgHANMHUcgIMoztJnztdbeFjfACBxn5KsnXMTYKcMEzY0LLXWB7VKomxzBdyYdUOdty7PkShb4z7dBWB4lQnNHo/oXje45h4d2nRuAUEv4NiuDPF6+uUnT+8+vcopC3BvJyzwupc3j8YEmAATqDQEWOCtNFvNC2UCTIAJMAEm4FYCiyU/0gVuHbXyDuYKwcod1gGl7JithGSyk6s5wzvYlthqFOOuAqC/oVXliHHe5LHqivPhhqtthBaYZ2aLkQMop6P6861RsG+bRrt9y0/Agkdut86YD+CvW8DWpwHcB6CzdMOJxN4WAMYAuA6guxsWIWcIV4r7csavSJ3omp/VTAkfEG6RCPL6+9e1txbfGgtgg6zOzaKAQ66HBNY/Xl/VuVdnQS8KAYd2HwoY9dlIUzeaHA02Tdmk3rVilyMCsqzpuLASC7wuhMtdMwEmwAQqMwEWeCvz7vPamQATYAJMgAm4jsA/AP4DYI/rhuCezQi4QsBzh3VAeZvoiPBVmncwCU16KZpTprCckgVgArDc/FFzuXPyJo9VV5yP8vauoq8PBBZuAoZY9ZOAkD6HAE1ekXbHT2OABStvF3gTAOwSgTpdgeV0jsnr9jcA0yVbBBIez3iRwFtRVp5sbyHwFqSE4caUlig62RsoDMwF9p2wcQ3dNl/zKOD68+vjhWkvGOqcPXIWaalp6Dioo0WbrQlbNZve3uSLNg0s8HrytPLYTIAJMAE/JsACrx9vLi+NCTABJsAEmICHCAQByAdAEV2UpItL6QTkioXlMXSlgOesOZa3Bme8bss7OA3A/wH4HQAJthTBSf7FP9w+ICXrmm961BywmazLHh7e4rHqyvPhjH2z1UepAm9wz33QXzx9WX/sYB1g0BXg81olHZA3MjnD0JbH3wS+2QKAbDQoaRkZ9D4jnYObADq4avKVqd/woeGpNT+oabhuzj/UEboMeoDDWMpNeEcVTSJx0fEiPH7xcfQY0sPQAQm86Wnp6PC45Vb9Pv93zXfvfEfC/V4fY80Cr49tGE+XCTABJuArBFjg9ZWd4nkyASbABJgAE/AdAncDSALQyXem7O6ZWlsQ2IwUtWdSvijg2bM+uXVteQfTDQd6RP8dwJD0iUTXQgDWiayigYUpwBCLR82BxOJkXQ8h2IFEUt7iseqj52NEATAvxFK8nYagdscOFOmF8Ujb+wTQoBXwwGDgPgUQAOCUlGStAYB5AObvAa7fA+B70gsl5TcTwC0A7eUeLK5XBoGHEBsWGpYY3CK4SfZn71ZF0XCrytI1VPoTHaUKvNTRssnL8Mi0R0x9arI1+G7qdyd2rthJN2scLfbcqHF0DFvtWOB1Jk3uiwkwASbABEwEWODlw8AEmAATYAJMgAk4m8BzkqA2wdkd+09/siJF7Vmujwp49ixRdl1z72AScehnsgyhv3vJomEGgJclT1ZzC5FSBN4EStbVM2xo2PIKJJLylJhkhOaj54OSrIV/CvQONiRZw24d8M+fwCHKokZqLiUl2w/0TwC6Nwf6SQHaxmXTfaZtAnDwIHBxoyTqk8A2mi0aZF9P9lQcCCStA4aGWjYqvobKirY1jwI2t2igfjZP2gwhVEC16GqGJGvaU1oIF4SM1cmrW9ozueK6Tr+5Zu8UWOC1lxjXZwJMgAkwAVkEWOCVhYkrMQEmwASYABNgAnYQ4ARrZcMqO1LUMd9iHxXw7DhV8quaewc3lm42rATQFYBSEvleArD9dsFpZCow18yigR73n6YGVg23lUjqZvJNTfasbF/wAfX18zFQsnshmwUqVoI5iXZhvwEJZgnZjFYN1QD8ogH++gTAYUkUftLLkqzJP91eX7P0awhAUwAZNn2wpSjg0B6hUZRkrcGJBoFdencpunr6qvKxNo+Fjhk9RpmWloaAgAC0bt0as2fP1sTHxztw7Tn95pq9O8ICr73EuD4TYAJMgAnIIsACryxMXIkJMAEmwASYABOwgwAnWHNI4C0/yq2Mbn1dwLPjeMmuahQBScwrkCJ3qTEJLPSztUWDjei+fZmAcjywWGtT4P38pib7g2xf8AGtBOej8xigwwqgu6I42tdo1fAd/VsLJNM5OCiJi5WAh+zrxMkVSWxXLQEeqAMIojJwz+W7778R1n94x7oKKJSZB4+Kypt5xwMUhaOTl/9snrzQOA9z8Z7+3XTt2rXrR4wYYWGdIgm89l57rri5Zi8/FnjtJcb1mQATYAJMQBYBFnhlYeJKTIAJMAEmwASYgEwCnGBNFqhS5/htRAAAIABJREFUo9zayWp+eyUWrEoHZx7Ra/ZYP34qg/Vtlgrmj5BTO32OHtkfZKvz1uc5umcObrVDzSrJ+XjiOPBii2L3BrJnNUbxhltbBFQSHg6dFYcbxQyOMXjxtn+gfdTlU5cDTx48eTayWmTwO5+/0ywrPQvKACXuqHMHvvlkJbRnLquT126Rde2MGzcudenSpabI+uzsbMTHx6uTk5NltTdbUJk2LG5K2MYCr8MnjBsyASbABJhAWQRY4OXzwQSYABNgAkyACTiTACdYk0XT2geSIkWPzgR2qG0+vlx+nyxYlc+oYj64Zo+Qi3pRoT2gzcwLzBuPFThQ/tAer1FJzofBquFX4MGQkijehynnI9lsmIuBlYSHU89duddPp4c6ZYx6d1Tz+i3rGwY+nnIc+QdyhaIrecqu7e6CoNcjLSsL+QFF0GWd1s5f+h1F4FKyO/LGPlrabOPi4mJVKlVi//79o/R6vWLXrl2ZoiiOT0pKcuDac/rNNXshs8BrLzGuzwSYABNgArIIsMArCxNXYgJMgAkwASbABGQSeFbyPP23zPqVvRqJJn0BREqJwIyhhyRc/GAHHPKTpdLdjjZc1TEC5QpdjnXr0lb+Kmja2AsSeQuXAPfUBSIFwGSzYS4G+isPVxyiNgDGWL0/rZCS1BWP16hDbGBg4JLQZtEtAgOVijuCsvGvyb0RCC0ylhzGoo8pz2Fxycm5idenf4CrN85pvz994kxIuwa1IAgKbcaVLK1SNwFbT9uybTA2d8K1Z+vmmsGGxQGx2CHcLPA6hI0bMQEmwASYQHkEWOAtjxC/zgSYABNgAkyACdhD4GUAvQE8bk+jSl73XSmBFHnC0t9m9HOhbY/YUkmxwOubh8gJgpWshfuToEkJ1+hJASrk913aTZGy2Nri4a69kLVhXlSJ3o8mm82nOgB6nzd5WAc275Ya2nO0yUJB0GpQ+8bfeHZqT9Q7HIyxI4ZYLOfDz5Iwa8t6XdD4roHGF4T8QuSu/0et/SvTXtsFR1F5ar9Z4HV0x7gdE2ACTIAJlEmABV4+IEyACTABJsAEmIAzCcQA+AMAiQCU6YhL2QRIZKCvLwFMlR5VniEJKCRC7ZEJ0J8EPJlL9ulqQwF0MhMo7wOQCmCRi1blB+fj0WeBKp8A94cAegWwSwconwZWrHbgpogZD+uIzpQsABOA5cZIUqMQSEJymVYCLto7T3bbCwB9/Wk1iWHSEwZb6P1L1fPJlKDmMRZJ0IRjf2DkyJropbpTGDNiiNK8/cQ338XiArUYfG9ji8+ieT+ma/LWH7zfjvc9T7JxdGwWeB0lx+2YABNgAkyABV4+A0yACTABJsAEmIDbCNAH+RxJFNjvtlF9dyCjwPuVFCVH/Cgy7iUAFJW7V+bS/EDAk7lS/6hWHLXdLPq3oOCQxICGzVpCFKG7dPqITidMwJH9ZT2m7ggBP4jwHlEIzKMkjlKht5kpemA1XS/23hTZBqBVsUj52OPA4hqW/b6WDXxN0cF3hEeG6+t3qd+mRd8WIaIoCqd3nL55ZteZHbnncq+ZbQS1F6X3PuOvbf2utL2jtsYvqmP+s/m/qU+6cXZVEpt1Zt/p9/Sz8YvEaPoy/7lI+tn89wVSPWpvbEPf6ecO0o0IutFE8zDWeRDA7wC2Amiu6vnkd9YCrz7td7SOOJ1x1x1NQ1Ys+jTKuPDs7BxMmv4pvlAeR2C3hhY8bm1J1+RvOEi+vHLf9xy5Flzdhs5VHcl2p6Z0s5PE71AA9L0HgFyJn6vn4uz+1wFId3an3B8TYAJMgAk4hwBH8DqHI/fCBJgAE2ACTIAJlBDYKH14ncNQZBEgg0oSWUikokIRXvSz6RFoGb2QgEfiwQgHk7TJGMJjVTz1KLWrFmwU9bXKRi1WVh30NEW7Gwo92l6w/Ud1kXqvsx9T9/UbAAOBhZsAy0f9gfl0mXwLYLCdN0UoWv4RAEpgfidguEWEKTBXAGZcR0gVseWDTWoNXTzA9JmpIKcAW/63peDopqNHgNrhQNco4MGgYm30ryIg9TrQqibQT/rd3zpg50XgslayYKG+yvqio1Da6xGSJQX1ZaxnPD7GOcr9Tu2s1m3zyJOwS8X43di/8WcENGqnCOszwcSo+Byvhf7UQdSqGYG4oYPQu0c36PV6ZJ2+gLHj/o17/zMYhU+0Ng0o5BXi5rI9YuG+syRCG/smQdlc+Db/mX5PY9J3ErHNXzP+m75T5DXVIWbmv6d/l/VlFLmpDt1YqCK9xxqF2mCpb7KZII7mXIxiO62FxqUvDYB8KakciaRnXPUG46J+H6ADbmXX4aKhuFsmwASYABNwhAALvI5Q4zZMgAkwASbABJhAWQQoWc1sAPToNJfyCZA4RdYWRj/RZgAo+vmn8psaatDj/p8ByKOQRgAtANibpE3mUG6tZm1j4CfrajIHuGsc0D8IAfpQRUQawvrUQWAdlQFuwb5tGu32Lc5+TN3XBd7/Agvn3y7wJgDYfAm4tAU4fbLcmyKq7rGK0LBEZUjjJiJEhZB/9Cxujm4GDCOxrqQo5ojKmu+tEQPa9n94Ssta7YdRnrGSsmv+Lu0f0//oCQxfCsw3ec8WP7wwWQvMCympTb+bpgZWOkO0p8jWmwBIbHNHoUNJix8F4DAAEjObAtgA4KJJ2Ixsfk9geMT7AQ3b1IcoKPSXsk7rbl5/C5eOkpCpHDt27PdxcXEtgoKC8NBDDyE7Oxsj//3kua1nDhaGtKtfG4KIwmOXLxecvjYXp2+S8EnjkDBL341f9LPhd7Wb1m7RolOLYTEPxtQQBAHqv9TZ6bvTv7+SdeWKVCeg0R3KqG6tQvs8EhNeRRCg+F2dl/t3Wv72M9fEbGne1BcJs8Z+6Tt9Njb+TK8ZXydPdIq6JYE9HECmJNSS6EvvtXRT85g7NsSDYxgz5U3y4Bx4aM8Q8LebrJ6hyKMyATcQYIHXDZB5CCbABJgAE2AClYgACVNfAKBnbymqiot8Ao5+iKLH/Z+UIsJiHfAjlT9D99Z0RvI5985Y1miDLgOf1zYXAJV3zELVMaSbmQReZz+m7usCbzQwKhUwfyiAdLr3AJDe9OY1YMPocm+K1L0vK7hhUJPgVqEQBQGFWToU7b1DD/0CEvWkkg1V87cQdudv2bkne1Xt94wYYC3w7py7s+jPd//8Gkh6HBharMwbylEAaumei/lhSNQAU5wh2tNNoEsA+ss6as6tJOf96bY6cYP7xqpCqizve/89jRUKhfKfw8fFAp3imICAUUlJSRTZSgc/w54nD3qP7p36QtILJmE9LycPyyctV/+6/FejiB49tmeVjSteqks3hQwlJ0+PiSuuqpN/za2I0G58TyKBm6J0xzqQENO5u+K+3tg72H2svWUkP73J6i14eR5MwPkEWOB1PlPukQkwASbABJhAZSZAj0tTRJM99gKu5CVHlHDl+K7u2/i4/6sAyOeSknTZ60fq6jk60r+zks85MrYr2wwEFmwAhplFeFLMYALCh16EskYtaLb9qNalsUXD7Zsw5DwQUg8g7Zuenj8IIE6yiJ0nAtPvKSc5V3Rwp87qauM6l1gJaLTIWXJMFC/VBHQPKqAUENJoD5p+eA45f2UKl7/vJDRrdzNw8FzKgVdcNDka/PrWr2dTN6T+ACwYZxn9axR475ICQY36YoIGmOoM0Z4S8VESuAGuPKRO7Dt67PDHNq5YOKtEaM3Jxf8mf5ip0yvy+vXtEaXX6RTbd+/PSj+WMfPvv3dTlDBBLKtEv7zk5ZSecT0tkrp9O+dbzU/rfnqpdtvaL9RsWbPJ+PyjVcfGUoBtSZn97Q1N/Mprjgrt9J70L8k+h3x2yfbhEIDGAJL9PDEcQWSB14kXho905ac3WX2EPk+TCThAgAVeB6BxEybABJgAE2ACTMAmAbIWoPA1it697mFGlSXyxCiE/g9AfQBLHEzS5uHtum14ZyWf87Z12RZ4FfMQ3OUvjZCbc113/cobuHx2lZMn7usRvKRpxgLZvwPtg4pF3j5miAxevOMALC+NW9X6VV8XH+g2S9W1OFLaWPJ+PQzNlmaiIjhKEVz3EJrNzUOVuwpwPvG8cG5RgFDjvgGBkVVS0Ty2JgS9gJPbT+vP7zr+Te7Z3DhgyAVgYd2S3ig33jIAfaUAT3KNeBhAwgngC6PIWZGbTiR+pkmew04+Ik7tzvj+e3X1og9njXpigMUNjY/mJIu9evVSdOvS0TBoTs5NvDN1uj6m3o1b2w9dyBKgn5D87ZHSEg2WKvDu/WfvxccSH2t69ehV3L/pB4y+x0IDhiTwOiq0077RzTMSdY3evuTN2xnA2z6eGE7O5rPAK4eS/9Tx15us/rNDvBImYIMAC7x8LJgAE2ACTIAJMAFnESAfWEoY9bSzOqxAP5Up8oS8EelRYfKu7O5gkrYKoHZZU2ckn3PZ5BzveNAV4PNaJe3JamCiBtjYCcBDAChhHnmtOrP4gcCLaOCdfVCeUUH40IxNNqCYCYgXjgN1RwLLbQqD0f2jM07Xrttc1ZXuQ5WU/J8PI38z6XaEPwehrd5C1PuHcTbxhi6wTS2FKEJZdEyHojPV9cL167fE3MvHUZCzufhGCvkpxzwK9KsJFAYAu6sAn5l9viL/3ekikD4WjQpPBQYFJwY0aBMFUa/QXzqZpbt09j3knCbBsLyoVeOET0hnY7gzD4cL+jJZGaxN/ihlxLBHLZTWj+ctQa9ePdGlcwfT0J/NS8J9kcfRulEEJs7frk7emFaqlYK5RcOZI2egzdPiy4+/zKjzaJ36dw650zDW1f+tweeDSqyVs/P0iK+YRYNR4DV6pVMYOY1FKjV5n+9xAUdv6pIFXm/aDdfPxV9vsrqeHI/ABDxIgAVeD8LnoZkAE2ACTIAJ+BGBqgDOAbgbACXW8WTx5cgTR6L7KEnbPCnpDwkN9iZp8+RelTV2RZPPeem6Wr0FtH0JeCAC0IvA7qtA+kzgEFlsFLjI3sRPBN6FKQjeFQYhDNCTOCgAAccAZTZQ+BYlODsJfGEZolt8CgaOWTRm3a+b0kN1/UjILS6CRovctRdQdHBtyVkJnIOQjolCxOSulGALVS8p0e5QDTzcpa8oFun1O3bsOBUYGDg8OTl5mNl+0XXbFFiwCRhmaFdSiu0jApt3Wxrac7TBN1Z/4xKKTuyBskYdPSDeMoi9euUEnNhWWtSqsTsKCd4GYIyXHm6alsX774ghDz+7dsnHkcb5ZmffxJRZCeKc2e9afA79dG4SetTLQJe2dTB79X5N/LwdpVopxAyOiVUFqZaFVgtt0vzu5kp9kV7456d/Ttd9uG69u4bcZfBE1qSeRe7SvxF7hxZKvZC7+1hBhqjUjE/aUkQWQo4UWhdFiRcBaC4lYKO+GgFY7IKbMo7M0ZVtWOB1JV3v7NtPb7J6J2yeFRNwBgEWeJ1BkftgAkyACTABJsAEXgbwOIDeXoDCFyNPKmopQQJeKIARdkQDesFWyZqCI6K3rI7dXMl6HQslO5OlkmGrK4V5fxB4AYxMheLZaISsgSKkCkQSeAsvAAUjAfFeus+hA6ZTFLsxmtJkFTBm4ZhZEa3rhGxM/Bt5VatB0Olx66AORRnvA7damx2FuUVhI9Yoq41oYUi8FvtbbWyYu9L0ek5ODl588cUzK1asWABgv1lit2hg4T5giFnSNWqWoAWmPqnq+eTSoOYxhujSgn2boaLAX6kIWg20KRvVuuM7y0sARlH6v3rJUxKlXT4W779NGtdv0uO+rl379Li7BRTQ7U45lFGg11dfkjDbFEqdnZ2Dzz75AFOfiDD0KQm8ZVopdB/VPfU/C/5jkWht4WsLtQ/PfdhkB0F+yZtf3JyRsSWDPIvlRkmX9bZgFLy+koygSfB11U0ZN789lTscC7zlIvK7Cn56k9Xv9okXxARMBFjg5cPABJgAE2ACTIAJVJQARawdB0CJvjZWtDMntfe1yBMS+yij/IsA6O8zesS50I5oTj8R8Jy0+17VDXnHhicCvRoDOgWw4yqw83fg1I+SsEsZvCh5FiXIc1Xxk/NhZNmjGXA+vFiz6wGAbC4uAKihBz4Yb+bFa7Jq6Tqqa+qo+aOiLx65iGunrqFq7apIHHwe2lzy7zUW6ued49VfTW0Q2rNemO7MLcyu9X94agQ5oJSUjz76SPvaa6+RAGn1WP7IVGCuSXQsntc7x4G1g1Q9n0whgVeffRHCjQsIaloSSUw9aw//rincu7G8BGC0SHqPfcZVB8VJ/dp6/6WnPOhJg6Nxgx+KVYVWSezft0dUYUFB1Yun0gLG9gpFwzsCkZ2rRfz8berkjellid3RzyQ/k3Jv3L0W1g/rZqzTnsw8ebZ53+Y1BUFQnEs5lykGiuMPLj7oaNSuNY7KLHixwOuki8MHu/GXm6w+iJ6nzATsI8ACr328uDYTYAJMgAkwASZwO4FBAD4GQEmEKLO4NxRf+SBOEYYPAsgFkALgPwDOS566FBVNwpwcb0c/EfC84eg4ew5DzgALKfGgVMiX9bUc4OsaDor5jkzQG8+HLdFArpAwEHj4G1R/PkDVfjpUPXIBQUDBngIIou5UIZRDsfW0RrIL+BLA1LCaLWL02vZ9BV1vFUX+BqpSIEa0hfb8GaCoEyAWAGLKUSBkpOqBLatqvNgumgTeVwoGYOjAwWjduiTKd/bs2Zr4+HgbEaZGAbpnU0VAYWhI5C40HHFaU3jlXMZldY3qQZ3GNy1d4P1NU7h3U3kJwC4DWAfgBUcOgRvbyH3/jW7XLKJjx9aRb/S/p1GUXi8qdqkvZIoKcXzSV2llibI2Bd4f5v6gWff2OmKYL0XY0h0AuWfKHjyu6NOe8T1RlwVeT1DnMZkAE2ACdhBggdcOWFyVCTABJsAEmAATsEngDwDfAJjjhXy8/YM4RRiS0EcMvwawVRImHgDwkh0Jt7xRwPPC4+D2KUUDif8AcUGWIxusBMiagR65pwxf9oj5jizCm86HDTuSNlqgw5NA76jiKOeULAATSkuYhoBGY6B/faWq11LU+ogC3YuLkKtDzsJs6C6q1Nq/MikRGV3/9Dj9ZGDQC8DntUvg5QAhcxDSdjCEgpPQXduiFa9siDV4qbYIHxMQWv898dyd9ZW3+gSEh4agSZMzWLx4PJo3r45X41/VHjx+cOT+P/fT+95tJbJvZEbbyW2bV2lexfBa0c0ipE09knlxX528gIZtovSXMquF3veEyavXDouGawDo3Ex05BB4oE1Z77/mr0kexsiQa6UQOzo29d+J/zZFS2ekZGDznM3H93+3vxWtMy4ascGBSOzbAlF6EYrdp5ElipiQvB/l+Rx7AJNPDMkCr09sE0+SCTCBykyABd7KvPu8dibABJgAE2ACFSdAGcT/AlBXipqqeI+VpwfzZER/SxYNfSWxj7iSyDVNJg5vEvBkTrlSVBsILNgADDP5ghavem4RMON7AAelPbZHzHcEnDedD5NtQkkE86B/3ya+YpoaWGn7Mf2q92bgVv/mEW+vQfgAS8vbm6uuQpsaptX+lkGRnOQLTh6pXwELU4AhFo/0Q7EAQS1qAiENoTu/UC02TXk2JEyVGNK+dlTu6ibVxOyFZgnTctCw4cd46pk70GlAJyxbuEyflZd1WK/QTziy/Ii5aBjdcX7HlAaPN7AY60TSCc2RmUfIguEWajXuGFgt8g0SeyHqFfpLJzN1QuB4ZPxVnpXADQBJAN505BB4RZvuVWNVVYMTVV1rREGPwOB0feC/eo0uali9npCyMyULAiYsT15ergjbYXCH2KqqqomNOzZucvn45fCWXVvS0yP5x/YcO3Hm2JmZMTePvr94sOGpEkPJKQDe+hnqJftRns+xV2DywkmwwOuFm8JTYgJMgAmYE2CBl88DE2ACTIAJMAEmUBECywCQ6PBKRTqppG3NkxGtAVBf8qikhEC3AHxnlsCpPETeJOCVN9fK9Ho0MPQnIMnMooF8WeNzgW8pSnsvABJOXJ2oydPnwxitSYnL6N8G2wQpWv0rYMEBYFiw5cFI1ABTbHnSRgc2fmuv7nxmaMSb+28XeFdfhfZwmFb7ewZF40YBiAFwFVgw63ahPUFURGbkQ3/zmKjB+JCYA6tqPNc5Wnc2F9cmDQMK4yymFBSciIW/RuHOrndi1dxVONXsFDK+zVCnrU4zFw3LEnitLRjsfcLgJoBPJHY+eR2pHqqVesdbzU2RtxR1XfeHEPw05xtQArtpr01Tr168WrYIGzs8NuPFz19sboSRl5OHNS9+KowOOKQcfpclos+2Q/PmLyjP59gnubph0izwugEyD8EEmAATqAgBFngrQo/bMgEmwASYABOo3ATqSFGm9Ejs2cqNwuHVWycj+lwS++z12PS0gOcwAP9vGLUc6NwfeDik2H5gqwhszwQukmBCgmczAPvtEPMdQeaR81F/QP3YwNDAxDo960SJelFxdffV89f+ubYsNz33o2LbBFCE7AbbAm+CBphqy5PWIPAisG1oYNRk1PqwuomHwaJhyU3ozgSTRYOF6Ao8sRFIMEV0FidAe/0a8PVbUoK76OrPx6SoujcMK03gDVYtMAi80THRBoH3QocLOLfjnGbn9J0WomHDuIapHT7pYBIxC3MKceTdI+ozX5yRLVyWssl5UgJGOju+WKIj3mmeEtq3lkV0c9GX17BixDx07tYZCR8naKa/Pl2uCBv94uIXU2LjYi36Wzt5OQZf2Iy4O20KvOX5HPsiV3fMmQVed1DmMZgAE2ACFSDAAm8F4HFTJsAEmAATYAKVnABF4HUAQAl1uDhGQG4yovJ694iAV96k+HUDAeMeX5UsCchTgARd8t/Vy/UcrSBLj5yPRk80Su32aTcLofPApANXznxzZp7kPUzuLn8AvXoA883sEEh8JYuGVTYFUUVE/9Tgxq9HiwGpUEYkQnVPESAUojCjUNDfCDmmFTEKv56ysjugBGgBXwF9qwEKLbAvE/h9P3CK9oGsUEwCL7G+OlEF/bn5Ztiz0Sx6PtbuG4Xc7FwkzU1CnZfqYH/Cfs3OGTstRMPaA2rHBquCE2v3rG0Qtm/sv5GpC9aNP7/4fHkWDOVtMyWOmyRF8ZZX1xtftynwFn55DatHJaBjl45GgVeuCGtT4P1hzjeo/vMXmNWnJOdntgaY9AtbNFTgULDAWwF43JQJMAEm4A4CLPC6gzKPwQSYABNgAkzA/wiQp+gpAJTI6E//W57bV2Tvo9rWE/SIgOd2Sr43oHUiKXcJut5wPqK7JXRLaTSokUV05dGEo0WH3zu8CsAPxRHMA5YAb4QV50KjkEsd5RbUAcHdgMW2BVFV91hFaNCGgKpdI0WlqBC1eyAozuUi/9JcZN96u5RjYrRESQPwHIBL1gnuVD2jUqs/29kgSGvTRdxMDoZwsYceglITXn13wIgXGoQ0aBGiPJp1FNUHV4cQKmD79O3q9NXppUXmOnJdl9VGC+BVAAm+dykUzzjs4VqpNd60tGiotzkEc56Zhfz8fKz8fKVsi4a4Ad1jb1QN+vU/C58zeVznZedhzXsrUfXmMTS+cB7tIgRoBYVw4Kx4UAmMT9qLiorsvoq+ovMuS+B15JxXdD7cngkwASbABKwIsMDLR4IJMAEmwASYABNwhMBYSWjo5EhjbuN0AtulHrs7vWf/6NC9AkSHRrHBwcGJIW0aGiI4C09ezCpU6iZg24lyk0e5CLcnbgDYFngXHNUcfvcwRWjmA+gFLPi0xBv3qORasUUHTP83APL4tlmCOrVNDevRJRoKBQJq3wFBo0X+T3+rC/eqyxJb6RykA/gPgOu3JbiLqR1rTLIGQVQUHb+eqcm8NhOZt9QA7gqNDB1bu13tbi0fb1ld0AnKCykXzivDlMPSFqc5QzQcCoDeT/+RIJCdBPVLQrixFEniNFm5+GahJGthIctDulRrDCiUVY4IuDugkWJQr7tFnU4v7Dpw5LigKBqTvPxnulbKum6jx8b12/jqC8NbzP32J4S1rg0EKXA66zQih0RCEabAxY//QKPzGoTV66Cd/fkPdOb2+CY0r5i1LYFXzpn1isnzJJgAE2AClYEAC7yVYZd5jUyACTABJsAEnE/gGenR8/7O75p7dIAAC7w2oN09+O7Y8NDwxE59OkUJekGRtjstS1SIE35ONohHLivB3VqkVht9f0kiKY0WeRv3qLU7j1bUg9XROXtC4EXjJxqndv20q4VFw+EZh9VZa7OMHAYCCzbcnvxsXqEk8K4oZcHRYXEPp6g6tLaIDs7ftk9T8OPftv1bOzSKDVIEfBUSHWWwaDCI7kfP/oNreSclodd8KFvC4rsASGAlOwcKNSaf7As22jq6R+b902c0+rnQqn+KAH8aQGlcHB3bre1CejVMrTKoWTSUCtx/OARfTqOg5OKSk5OHl6YsyASQ169n5yi9XlBs35uWJQToJpDoGzM4JjYsNCyxfuv6TQbWbl519OA+SDt2Es9tXYYGfaMQ0SLC1Nc/CfswCo2QdfEWCbyUdI+SGnJxjIAtgVfOmXVsNG7FBJiAPxNw7013fyZptTYWeCvRZvNSmQATYAJMgAk4kUBdAOcA1JYi4ZzYNXflAAGPCHgOzNOtTR4Y/UDqK0mvmATGvJw8LJm0RP3z8p9dKbRGV3myd4oqpnmY7uINUIRpYJ0ayPv9kEazcY/c5FHO5uSR80FJ1gJCAxLr9qxriGS+tv9aphAkjD+12Nwfd9AV4PNaJQsm/903LgNfURLH0opJ4NVfvmZgTFG8+dv2agp+3Gbt32r4IBncrcXXt4nuX+64pN174ikZCe6M9g5fAiDvcRJaZwB4GQCxrWhkqNz+yVSWbHHWO/uAuLG/6OovdUxR9WgQpjuTi49D7sFTjz9gMfz/vT5HXPjBS6bPqST6TpyRrE5eu6Vdj1E9Up9Z8Ez02SNnEXUwFyMH9jYIvK8f/QqNH2tq6ic/Ix9XllxB7549oC0s0v9fnuRYAAAgAElEQVSTcuiwKIoTNiRvcOnNHTdydPdQ1gKv3DPr7nnyeEyACXgvAY76d/HesMDrYsDcPRNgAkyACTABPybwB4B1ABb48Rp9ZWkeEfC8HE50/JL4lJ5xPS2iPL+e87Vm6eSlrhRao+uOun9/m/BqIffd2wmCXsC+Q+lQn7uovfD1Nk9FEXr6fJQRrdPqLaDtS0C/cECvAHZkA+kzgUOJZZ0vZbPOWchr20TIuRcQBShqHACqq0+Ix1LI2gCIbhUbFBiYGNyiaZQuOycwqEFQmKpLc7NEbrBHdDeKWWQUPBkA9UORvC+RYbATIkPl9B8gGRQPArDRy6+9sqZXpsCbduwU/knNxKjBvS36mL3gS038u8nj/pv836X3xd1nuKZ3TtmEea+T2wYwcNa7aPym6V4OLn14CTPeJw2+uOTm5OKjNz5Sb1iywZU3d3x4W8qdemkCr6uuiXInxBWYgIsJcJSp8wFz1L/zmVr0yAKviwFz90yACTABJsAE/JgAJSoaBsAy/MqPF+zFS/O0gOeNaGwKvF/N+UqzbPIy6yhPp87/geEPat9fNiPYXFx6f+LH2t9WbVE5dSD5nfnC+RgoWSD8KG9ZcVlAYpOSujmAYkoGxNUt6XdBHe9MrTLoEYPip79yFcKtU1B1bmbRdf5vhzT5m/bIPQszARRIkbvUDwle9DMJvc4o5fVPomYeALLF+dkZA3qqD1WvhqnVX+hg2JsePxZhw7RXQcJuQIASN7JzceLURWH0kAcsxHhbAu/VIxdw9Is96Nq0KU5evSJ8f3y/IrJHXdw4nS0ObjMYj418zKKPxZ8s1s5+czZ78Tq28bYsGso7s46NxK2YgGcJcJSpa/hz1L9ruFr0ygKvGyDzEEyACTABJsAE/JQA2zR4z8b6goDndlp9RvdJfTnpZVNY363sW1g6eanLLRqmL52+r/+I/hZi7qpPV2nnvTXPU+KSK8+HJ6KcooGFKcAQi+hsIFEDTKHo7FthQwfsDWnXNtR46DR//4Yqj3U2nUFKynZr4x51oXxf5MEAYsySoN0DgJKvLXbSwbbun9To/Wb2ETUA3ADQB8DvThrTHd3cfj4omV14cGJIp9pRtW8oQhpqw1Xt+7aHoBeRuetYQaRGcX3ZJxMbGCeXnZOLeINFw0/teozukfpM4jOma/rAT6cwb9zWQm3+vVpApwC2XQFOzvloxQvvDRg+wOJ8LP14IY6s/+x0ZASGJG8FWzXYt/u2BN7yzqx9I3BtJuAdBDjK1DX7IOdJFdeMXIl6ZYG3Em02L5UJMAEmwASYgAsIbJWiyejDHxfPEeAkazbYU5K1UFVoYkzfGEOStSO7j2QiCOO3JG054MKtip6xbEbKg8MftBCXVn22SjPvTYPA64lET64QeD0Z5VSKwJugAaZSRG2zsCGPPhXSPjrEuM9F166gcM8uMaRFnXxRhK7w5KXMwkDdePyVYe9ZIFuGNgB+A0C2CWQJQX384KQzVZpgHgngIgDyLvjTSWO5sJsBsUB4ItA7qlh4TckCMAFYbi6sRncf3n3jc4ueK7bVoBDlnDxseGNVZt2ioLz+PWMMSdZ27T+SKQbpxyct3nKAkqzRNd2hT4covU6vWDbxWkjBrUSzmyk5FFStHjz2lvK95PdMQvDN7JtYN2My3on+BRPXQZ38J9iqwb7dtyXwGnvwxE0e+2bPtZmAPAIcZSqPk6O1OOrfUXIy27HAKxMUV2MCTIAJMAEmwARsEnhYEjbmSAmHGJNnCLDAWzZ3twoQj4x9JHXKoikmcSk3OxfzJs1Tb1yy0VOikisEXg9HOY1MBeaWmK6CkrNNUwOryJ+2KLjjnU+ESxYNdDQETQHyf96aVnRATTel5gE46uCl6ql1RwEgkZQilLc5OHdXNrO6xoanAvPN9qdYeAVWml8D0f9N/m+K0VPXOLnv536vWfv2WkMktpTQztZeUd9NgYXrbUVyN2277P27OzaZ1qVPb0WAUo9Lh3fhmZZ70DjsBj7aDO1rG+CpaHpX7oEr+y5L4HXluNw3E3AnAY4ydS1tjvp3LV+wwOtiwNw9E2ACTIAJMIFKQKADgO8l8YH+eLtWCdbsbUt0hYDn6BrdKqY6OklXtrs/7v7Y0ODQxHv63hOl1+sV6j3qTIVSMf6rpK/sjRZ11jSdfT68IMrJOkJ0XyZwdCawgz7ffIlqVTcH1q/bK7htC1HUC0G602cvFV26OgMXLtH7FUXbbnEArifX3RzAEcAgTO50YO6uadK9aqwqTJWo6lojCnpRoU29maU5kv0eMuYtKxFeSZ+lYOefjRYae6TJlCXwyol2LyuSe9x7A7FaFY7ARzoAreuVLF8SeD2V8NA1++D6XlngdT1jHsE7CHCUqev3odL/negqxCzwuoos98sEmAATYAJMoHIRqAngm+KIKgwAcLByLd/jq3W2gOfIgjz5yL4j83VHG2/5EOPs8+FNUU7mjM3nRd64lIRtOYB+AP6WBFJKDLkZgMxkbhbHxJPrprHpfbU7AKNA6o4zXOYYqv6RqXe81tIUqSvc0uHGh8cytNtn1a9VpX7Yfa0mY0DMFQgC8MvhAPHs9TNP7s7AquJOB8R2eSzv11dWTjBZaeRl52HN22vUf6z4Q2a0u61I7neOA2tfGdkFSU3roOHMuJIlZOcBr6zBiWXbDdYaXOQTYIFXPiuu6dsEOMrUt/evUs+eBd5Kvf28eCbABJgAE2ACTidAVg0vSj6Rfzi9d+6wNALeYNHgqUfX+VSUT8DZAi+N6K1RTubzojNJoaMF5A8AgBKVkYcu/dvR4ql1d5SE3XsBr0kQFh0xqWVK6AORFn7TuevOanMXdTs3qMuRZt9MvGDinJMnYOKqPHXyVq0k3g5PrVLzmeiW3RYj5uFICHo90rYd1UTUVnSX75NtHsmtDQK25wKHPwHShQbV8dA9rVRdq6j01fvdKUIQROw4EShe16oWrN+W819HD0AlbccCbyXd+Eq8bG+5QVuJt4CXbi8BFnjtJcb1mQATYAJMgAkwgfIIjAIwC0AntmsoD5XTXve0wOvJR9edBtGPOyKBNxTAiAp4z1rj8dYoJ/N5NZKeKKD1H6bkawBWADgHwNEP755adzfJe5e+/+MlZ9WmwKtZfwG1t9e+OKlneuSTPYOV5nOd/V2eJn61RvLXXZgiw8ZB7lJpP1+QEtGRgE+fc/8e+3Cr+1ZMeVCRlnUdAUoF6t4RhonztmmTN6WbJWaTO0SlrscCb6Xefl48E2ACvkCABV5f2CWeIxNgAkyACTAB3yMwGcADAPoAEH1v+j43Y1dEaNoDwZOPrtszz8pYl6wzKLKeElZNAQyPppMXMPnQOqM4KpQ62s56zqX1Y23doC8Wt629e1MocdkEYPk+O2E4a/5yh+0B4FcAXSSxWm47l9YL6x+ZWsPcoiG3CJE/KvHOmInQrPuXMKa7tcCbr4lfnU/+uvmAucBrnGaCBpgqx3/X1jmgPfkSwFQpOVvomukPvtmhZS2DuNu6cYShzexV+xE/f8fTAJa5FI5/dc4Cr3/tJ6+GCTABPyTAAq8fbioviQkwASbABJiAFxCgvzF+k77okWYuriXgaYGXVuepR9ddS9b3eyebgicBnAFAiaXo58IK2hQ4TCUuLi42LCwssV+/foYEdNu3b88SBGFCcnKyfQJrZMMxQRE13w5s3CpSFEWF7sLJLJ1OmIAj+8vpZ3gqMN/kGQvkEAo1sFKm56vDS69oQ7pZRqI8WTWkV7Qzp7WnJGuqkCXV763TIiggUBGZXQ1Tn3sDbZu2wqxBPcTkJ3Wmz5vZeQLiV91SJ28tlFjb8s+lvVjlyF7cdpPpzkZVNffH1PugV4fa0AsiTlzIx5OPtsO6X0+QwPuUFM3tNBR+3hELvH6+wbw8JsAEfJ8AC7y+v4e8AibABJgAE2AC3kqAEq/RY9GU4sZoIeCtc/X1eXmDwOupR9d9fe9cOX+j6PUqgCgAiwDMAPAyADozbk/WNW7cuNSlS5eaBNacnBxMnDhRnZycLFfUMyTzC2jV/qkqDw1vaIQnaDUo2P6juki917qfgQCKpKRq0bajRhM1wBSyDSAe7o7Mlbv/j0iJLGl9x+Q2ckE9W3yiX3vvtX19BvZRNWtNLhjFZd6bU7RXdn559tHOITX1elGx63hhphhUOD5piyGC3JBkDQhPBHpHASQE78sElOOBxfS6I/uwUPJbJp9lDO/d8MoXU7vXMs4nJ7cQH2/IwIUbOrZosP9gsMBrPzNuwQSYABNwKwEWeN2KmwdjAkyACTABJlDpCFDG9w0ASJS4VulW774Fe4PAa1ytI8KM+0hVrpGMAu//ANQHsESK3CUBjG667HUzjui1a9emjBgxwiIp1+zZszXx8fFGgbW8KVEEco3Q/k88Hdy6g0U/Bfu2abTbtxT30yvsWVVgtU+CO9QMgSCi8OgNbcGt7Cn4+7MpJb6vxqESNKgz80VV21ovhnSqFSWKUBSl3cjSoGACfr5qX2RxebN3/PVBANZJwucJx7txtGXZ1hZDnxqaOuvzWSbh/mb2Tcx6c5Z6w+IN9N5f3nuC+esGAV/yGaYEeXIsRYxtgqX6WgB5qybdPXb0g03od6by4Zp0fLfzwuRth67wkyX2HQUWeO3jxbWZABNgAm4nwAKv25HzgEyACTABJsAEKh0B9uN1/ZZ7k8Dr+tXyCPYQICFrrGTRQDdcSKgp8JBFQ1kCrxzfVaNgnRbaL+6f4LYdg8xBSAKvoZ+QvnW1Ec93MIl7Ql4RclemazU/3n8CmGtm0ZBtsGgI6f27MuKldqbfU/2by46qC345Jzey2J49caTuEwBWAWgF4KQjHVSsTdnWFg/FPRQbGhKaGNsvNkqv0ysO7DmQGaQIGr8iaYUUrSt7dBLwKeLamCitLEsRozBM59u8DQnhoWvfvueBEX0bW95M+CJdE7/gkJyzJnvClaQiC7yVZKN5mUyACfguARZ4fXfveOZMgAkwASbABHyFAPvxun6nWOB1PWNfHYGsM+aZJVmjZ+j3A/jJEwuytmjIzs5GfHy8XIsGk89qYMt2F8MfHhFpXINQoIFm249qXZrBomFg9f/dtSm0RwOLJeZ+ewJ5y27MBPo+ZmkLcHRm9VdvrQjtWc9CDMz9JlOTt/y43MhiV+MkEXMxgOaSWO/q8cz7L8/aghL4SUnsyo3WLWvexv01T5R2m6WIuY+zTqcL2Lp169WDBw++fu7quRHRXaO7dx/YPaSwoDDk+M4DgZ8MjghqVpMCgYHs3ELELzioTt6c6S2ivTv3sKJjVVaBt7zo84py5fZMgAkwAacRYIHXaSi5IybABJgAE2ACTKAMArUBHAQwTPL+ZFjOJWD0OKYITS5MwJoA3QCIAPCK5EXrMUIkzqlUqsT+/fsbkqzt2rUrUxTF8UlJSXIjPYuT+TWL3hoYHJIY2LBZS4gi9JfPphfphfFI20v9lCHwZhiTa5kLN9HVX22fcpvA+3WmJm/FcW+J9hwPIAlAYwDn3byBpQi872uB02eAvrWKPXRTsgBMAJY7amtxW6I0W5Yi5jcJ0tPTsWLFCrRt21b/3bbvlM989ozp821eTh4+f32udkTjWxqDB3DatUxR1I1P2nRK7llzM2avHq6yCbyOWIV49Qby5JgAE/B/Aizw+v8e8wqZABNgAkyACXgLgWcAdAPwL2+ZkB/NgwVeP9pMJy+FhIo5ZhG8cjxNnTwFm905GhlnnczvHgBqKbrVNJCqb92CGs93CDH+QrhVhJsr07UFP11Q2ZqN6oH6qTVeNLNouFWEnOVH1VrvsWh4TtpHSix3yR0bZDnGyNTbrS3e1gLzTIyBHIPdBbCyIhGyxQJ+cTJAKtaWIgPXrFmzbuTIkaH04uTJk/Huu+8iLS0N6/evR48hPSymvX7Oes2itxaNk24wHnU/N78ZsbIJvPZYhfjNJjuwEEffxx0YipswASZQHgEWeMsjxK8zASbABJgAE2ACziLQHsB6AG2c1SH3YyLAFg18GEojQELFk9Jj/bEAyvI09SWKZQsLvcKeDQms+llIh1pBlGSt6PgNjSY4dzy+ufWFzUXeHREbEqpKVBmTrB25kalRaMdjyxXzaE8asymADADuFgtfBjAbQF0AV92/UdZJ1n46DwxoCgyxEswTNcCUithaWAv4BkuRuLi4vLCwsMQ2bdo0ady4cdWRI0caRN3U1FTExcWVLvB+tl6zaNIib4nCdv+2OW/EyiTwyrIKcR5an+yJI5x9ctt40v5OgAVef99hXh8TYAJMgAkwAe8hoJSiCEmguOk90/KLmbDA6xfb6PRFGIWKVwFEAVgkRUaSWEhnZo/TR3Rdh3ZEipmLkXuDgeMXgSZPyLQOsDEO9Re8GugdCQh6YOcVYPcPQNZmAD+4bskWPb8GYBaAO8hO1k1j2hrGyCcAWJgCDLHwLQYSNMBUZwiqFvtgbstgHrV7+PBhDB8+3DDPca+Mw9iZZFVcXHKzc/H55M/VPyz9gSoYPYI9iM6nh66MAu9XFCQOgP52oaR/LwGgp2X2+vROOmfyHOHsHI7cCxNwKgEWeJ2KkztjAkyACTABJsAEyiHwK4BP3CiKVJYNYYG3suy0fes0Crz/A1AfwBIfFCociBQbngrMp7VLpaLWAbb6e+MK8GWCxNO+XXGs9tsApgOoRtqlY104u5Ut2wayaFhVEYuGgQCKJK9ok5i8du3alBEjRhjEZPLdXb16NVq3bo1ftv6C5//3PN5e8jYKaxci8EQgOnbtCKVCmZu2/fDF0P27FH2Cb9TSiVCkXEMWCjFh+QU46hHsbIC+1F9lEnhpX8qzCvGlvXP2XDnC2dlEuT8m4CQCLPA6CSR3wwSYABNgAkyACcgiQFEfAoB3ZNXmSnIJsMArl5Tz69kRWeqUwe0dj4QKCms8A4CS8Fl7mjplUi7sxN5IsWhgwX5gmJk3LM1ufiEwjQxa7Y1ajgaS9gJDDZ6vJcVgRUBJz8jywd4+HcFFnrQUTRgOIN+RDpzfxtq2YV8moBwPLLY7iVmDRxs8GxgW+EmdXnVCRL2Iq3uuQtVCpUF1FF35+cqFOWPnNBk1apSFHcS4ceMKg6ODxR2Hd4S0/aCtaXnX9l3DkflHzvRMv5A7PwYmoT+HTkAq1CtPoSICtPMx+kaPlU3gtWkVAuAn39gul85SVjJEl86AO2cCTMAmARZ4+WAwASbABJgAE2AC7iTwKAB6PLyfOwetBGOxwOvmTY6Li4slT9B+/fpF6fV6xfbt27MEQZiQnJzsquhAByJZDVBIqJhnlmTN4GnqI0KFI5Fi0UDiP0BckOWRmFsEzLivnMerbYnnpQi8BiuCBQDWuumRbRLY3gBAIqfWzce9vOHsvelwW3+Nn2is7fpp12DjC4U5hVDPUqPJu01QdLMI9T6qp123bJ1JtM/OzsbTTz+dEdoptOHpuqdV9QbUs+jz8NR/xJf3ZxQOi4KF0J94DJopaaiIR3B5LPz19com8Br3scJn208PBEc4++nG8rJ8mwALvL69fzx7JsAEmAATYAK+RoAeL74IoIoUyetr8/f0fEv7sMkCr5t3xtwTlIbOycnBxIkT1cnJya6KDrQ3ktWcCJ0PikAd4YHkYBXZmbIixS4AOGhjPdHA0J+ApIYlA5Nl7ZsXgC8HlRJtW454bsuKgCwavnKnRQMJKm8BIOFaVxGoXth2YLeEbpsaDWpkMbWjSUdRVL0I9Z+ojyufXtHedfGus+3bt48URVFx5syZ46Iojt99aveGsEFhza0F3vQZ/+D5lAxhWJTBP9VUEo5BMzUNzvAI9kKMLp1SZRV4XQrVhzvnCGff2jy+UeFb++XwbFngdRgdN2QCTIAJMAEmwAQcJEDZ54cBOOxg+0rXTEa0qFHg/befJRPy1g8l0eaeoMYDOXv2bE18fLwrogONQmcagOcAXLIzWZov3wCwjhT7GkBNKSo5AEALAGQJYEx2Fg20HAp0jgNiWxbn1jqYDvz1K3BifSnRtuWI59ZJ1nZfBnZuBrK+d2MktNGiwR8/v9kWeBcchS5Ch3px9XD649PaauernWnbp22kqBcVWSlZJ4RAYYLumi70esD132LmxFhE/xbMS0X9rafEj9roTLyyyaJBDfWq02zR4MB/oizwOgCtEjTx1v+jKwF6WUt09MkfWZ1zJe8j4I9/IHgfZZ4RE2ACTIAJMAEmYE5gGQASnBYxFnkEjNGiaWlpCAgIQN26da2iRSMPA12bAQMLARI0UrIATACWu8ouQN7EHa5l7e3pdesZuGbNmnUjR4608GWVBF5XRAdS9nbyj10n3RypBeBjAC1lZnX3ZYHXOlLs/wCcBfAkAPosQ+JsoVWyM6Mo/BWApgAeB3CulIRo9thAUF3qL8MDkdCUYI0Srfnl57cmTzQp6PJpF5OdgoVFQ04Rct/L1T6V8JTpdU2OBpumbFLvWrGrXUTniDHNW1ddUS22jkIQRFQ5noNZ3cKwdv057ZH9V8/2q4OalGRt3zVkKoswfvF5ww0BLvYRYIHXPl5cmwl4A4GKPPnjDfPnOdhJwC//QLCTAVdnAkyACTABJsAE3EuAhF01gLnuHdY3R7urReSYCf/57/IrJ3YoO0TpodcLOHEjHKjaRjt5xkckJu4BBuQDS83ExhzSstTASlfZBbgY5vBUYL4pORLgNesxRcOMGjXq09WrV5tsAMgTND4+3lUWDfQhjfb6F0nQNP78aymipfX++LLAa1yLUVylc/4lgKlStDpFtpKvN63RmOxscN0mdR9v17Vd73v63VNbr9crD+46eDYoKGj4t8nfWt/08JWEQdOkJGsUtex3hZKsBagCPq3bu26wIcna3quiqrmqANVQdPWXq+f7D+nfNGZojEWSta0JWzVH5m9+8d67ar5YRSXe+dwjtZUBSgVaN1Qh+5YO8UvPqpN/vkbvgRxlWPETwwJvxRlyD0zAnQTsuXnpznnxWC4kwAKvC+Fy10yACTABJsAEmIBNAtskcYbEKS7lEBjQq1VGk3o1ms97lgIHi0tObiEmrTwtJKzbdzeAfGD+YWC4hdckkKgBprjCLsDVexYNLEwBhoRZDuQV6zFFw5BthiiKXz366KPVlEqldteuXZnkCZqUlOTs6EDjhzTyGngFwHkA3wAYA+BnyaqgvD3xB4GX1liaGEviEwm3JPwaSv8n+p+Zvny6SYDPzcnFJ/GfnPxh5Q8lF1IJNV9IGDRFiuANLG+zffz1gQCKAPxoJswGjP18bErnoZ0t3hN+m/eb9sYXf17d9knHBumnb2H1bxfRvkko8gp0+pTj+YdE5I9P2pLv7OvRx/E6PH0WeB1Gxw2ZgEcI+MrNS4/A8ddBWeD1153ldTEBJsAEmAAT8F4CuQBaAaAkSVzKJhD9wUt990F7VfV493po3Yhy1BWXj9YeEV9LOngPgFu2Bd4EDTDVFXYBrt6zUgRej6+ntGiYWZK4uMFFYKw/pLUFsAJAa5n2DDQtbxZ47Y2uNBdjKaL6Vcmygbx57wOQCmDbtMXT/nlo1EOUkMxUVn68Ujd/8vzuNhKt+ULCoHckgddiTS46c17Vbdzg+2PPqwp+HZYwvMSiIVuDv2d+K4yKFBWnLuUqnry/OqJqByPtVB6W/nJJO/urc9LTDV61FF+eDAu8vrx7PPfKSsAXbl5W1r1xybpZ4HUJVu6UCTABJsAEmAATKIVAfcm7sioTkkGgUc0xDZtErihsWkcRqAQa3szGgqFR6NwgDB+uSS96feEhErT2AgPzgCVm0W3ZkkXDKh+1aBiZCsw1s2iQvR57xUIZm2Cq4slomJlNo+rU6Xlvp279enWN0moLVVt3HMhWhQcNSF6+WY7PstcJvHHRiA1RIbFva0TpBSh2ZSFLVGBC8m5DJG5ZxVyMHQWA7nrslLxpSfyuQ5680xZPi7UWeFd8sqIoYVICJSJcXsoArjw/pa1J7pjkv0tfpmRi9hxeH6hLkbv1APxp7W88bvjA1OdfGhE9+8v1qHZXLVw9fQ1X1OeQPLohWt0RbHii4bP1qZgykrYemP3VGU188klfvLnlzdvEAq837w7PjQnYJuALNy9575xIgAVeJ8LkrpgAE2ACTIAJMIFyCfSV7Bliy63JFRDcrUVqtdH3m4ROQaNFk92H8Nv4Zpiy+qxQULXTIUEQJiQnb1oGZZeWUD4YiAC9UhmxXQi6c1+Gts6p0VhTrmDmhaStk6ztywSU44HFpTxu7bakbJ6Khhk8fFDvhV8kTatt3KycnFxMnL5Anbz6ezkivtcJvGNjkJo83GC5YCg5GuCNzVAv2QM566EmJAiS3QJ5ef+FWmgQ1jWsiqqXqoaoF5UdUjsEfLD4A9NnndzsXMz+3+wLP6758bHimyIeLrVjYpXBYYmBtdtHiaKg0N84liUUCRNwYWtpAvdkSeA1RbF6eAXOGb5u12cDInM+Dap9LSSkkwhlhBLaA0Wn8oNzhkrvXdFrF81MGTGkf1h6WioWf74AXZuHoKCwCMf+n73zAG+y3OL4P51pyyx7VDZCEAGZQgHZQ0AQKxt7La7rvlIVQVHESVFklKKFsgsCCqigoCBgpVAoK2W3Ze/RUNp0ZNznhC8hKWmbNOtLct7nuY8X+L73Pe/vvB35f+f7n7O38fJTjRBWIwSz1hxH50ZA0zpBiF6YKY//46ql58g++/D8WVjg9fwc8w49l4ClDxI9l4CX7IwFXi9JNG+TCTABJsAEmIBICLwOoAWAl0USj5jDkJUb3yNF2raRie9k4fbDiPAFps5YhPKhdTFx4kRq7HVH2k/arvJblQPgC/g39IcmW4Nbn946k/tTrjnPUTHv2zg2Cz+UOK0pm6uqYWSJ8z9KGTmst8lZiIlNVEZPm1/UZ9kcs7IIvBayL9NRki0djZQRrWGyn293QPn+b7DUN1pfUX2MhE9pP+lT1edVNzThCkgLQO3E2pRdAL0AACAASURBVNpe/Xop1Gq1JGVbSt7h5MM/X8y4+EqZIrbzTT51u6ZJW71y/+FNYQ4Kjq2Ua85vL06Y/AAA2TSYNBqzc1hOn07aRpZfqXFWQPUeVaHVaKE4o4C6jxpZi7LkOatzdA3S9ALvlPfewvTxdQwx6ip3157E1P88gpmJx7QKxa3cGwrVSa02LypucxZ779o3myzw2pcnz8YEykLAkT+XyxIP3yMyAizwiiwhHA4TYAJMgAkwAQ8nQMLuswB6evg+7bE98wLv30fx5wffoV27dro1YmJilNHR0edDZ4Q2KTesnMnvdorvFSrF1wpznqP2iE8sc7iiKZuzP2SZF3jnJSqjP52vfxWd/GjbADgIkMyPxgBI5NpkpQdvSfPYK+eypaOwb0QbBBlP+O3fUL6/Cda8Wk8V1Y8BqBg6M7RduafKmfjTKhYoNIoZitUAUgRhNBXAH/bahA3zyAJav5biV6ezicBdkP6rUnV8ZXEC9yRB4DVhZkMMYrh1cM1hDTa2NXJjKbxTiGM/HMOdgDuFiq8V9KbH3shRT6ZFv/acLO2vuYjoTi4O9wdV7rZsWAkrtp47lbA5k6q6T4hhYx4YAwu8HphU3pLbEHDGz2W3gcGBFk+ABV4+HUyACTABJsAEmIAzCZBJ4iUA9Kr5LWcu7I5rBXZoklZ+THcTi4a8Pw7gkXpN8O6I5/FIgyb45ZdfSOC9HjojtG65YeV8Ck8V6uQ9quJVLFAUKmYoSvIcdUcsRWMWa1M2u7KNHDEgLeG7SYazkKXIRrSpRcN0AIVkviz40dKfC4Q/W1PBW9I89tiT7oPqyNZ4bslo1NVPmKUEJv0K+aIUiy0a6FaqqH4HQL3QGaG16fwbB6j4XlGg+FpBPNaJTPgrSeAtTuD2RIH31UdntZkbNpys2e+P0z+cxoWMC4U5y3N0HuPUZC03R7VobCdN45G9wkw+v8asOoZ/Dl8/WatKwMi4jWe5atceX6Hm52CB13FseWYmUBoBR/9cLm19Zz/ULi0e/vdiCLDAy0eDCTABJsAEmAATcDaBvwFQVd18Zy/sduu1eig8IMA/NqBpXRl8fXzVt+4gsF1j+EgDoFydAf/05yCRJOUpFJvP1RngX79Ti04BA9oNgFqtxvaj25F0MunG+TXnB4jCc9Sh8MvclM2hUZVxcrMfpJo3CZvSonnD1wf37hKi1mgkfycdUBw6fvrzQ0fS59Jr7ML/1goe12oAnwJ4S6jenQVAC4CquUsapc2zt4x7Mr5N90E1Qoa/AqSIfaIxmmi0QOp5HJNIEBW3W1d1bOnQx9smsEvgezWW1PDVP+DwqeKD21Nv38r9NbeKpZM587oHLBoKclBwfIVcc/7v4iwa3gMwFTC1tXBmzBasZa0IIHv029ZpYc/ct12gNU5/fxpndp1Jz/87n6rQDWNc33qnlk7uZPi7rOwC/G/eQarcbWpBbHyJbQRY4LWNH9/NBMpKwBk/l4uLjSuHy5o1F93HAq+LwPOyTIAJMAEmwAS8mMB/ATzDNg0WnwBZ8OD2+wNa1pP61ahkuCln63Eof/0QQCMAE3OHDZcE/rT2J3o1XzcUCgVeef2VW4nLEkUpcFm8e4sutLYpm0WTOvki4z0U+AJ7LwC+44Al+qZb+gqeNQA0AMYZVejqPwBSpSo146JKVqpcfRNAktCIzBqBt7h5bG1OZu6DKq01FsB6eh3fKugNKowNrFn+s8DW1ato1ZqgoLMFPi/1H4U6lavjrx1/aZMPJf9yPvU8zam3qrBqeoderGuyFhTrV62VvslahkYVEIVLm4sTuEngJQ/eEIfGVfLkZgXcyoMqhwdKA2OrdK0SplFrJIr9iswCv4IJN5bcKK5hnGGV2sPCLrWZ/ajBd+FW6i2cjktXXa92rQOWmor9EV1qh0tD/GL7dagVplZrJclHb2Zotaoortx1yolggdcpmHkRJvAAgdJ+vtv6c7kk5K6uHObjYCUBFnitBMaXMwEmwASYABNgAjYTYJsG6xCa9eLN3XIcub+R3kO2q1O0S5Z01o4fP97kFfWvv/664L333utqtXBmXXxiutraCkIRxW6uUdykq8Ca5wGcKaVCl0RM8qPNEyp3aV8kyNCfSei1xqKhpHls5WXXD6qBXcPSKv33sfsWJjkFeOhfFfYt3KJ7wCE0INxoJITbGr8j7rf0zDpS4C05ho6Vw6VB0tjANlXDtFpICo/ezlQibwK23BNwa0bUTJPNlBnyQD66pz85ferymsuleuJWG1QtPEAaEFtTVrNp1YtVAzp16qT1kfjkHNlzJF2ilUxYE7/GnEhsKTNH5Mtb52SB11sz75p989e4KXdH/lwuLsOurBx2zanzgFVZ4PWAJPIWmAATYAJMgAm4IQG2abAiaYHtGp8qP+4Jw6vJGmU+shOvo/DQMmGWydolS7o8IPAKDdisaVplRVR8qR0JFOMjPEcFTFsE4DtB4C2pspb8aNsaNVlrCEDfVMwagbekeeyxZXt9UJVVfK1tirRLXZNGZao/zmHTK3Ho0KEDvvrqK9X7779PthTk5UoMrKsQtny3zhAj3hUqeMtZHlZpVxatfE/JBDABWKIEQDYfuoZlgT1qp1V+s6WRkF6IO4tPyPO2XiQ7CVmLOS1SajxVwyQPFxec1z57q0HOpRvZ509fuDl5x+6TP5uNpj/CQ4JCYjtV7PTIjLgZhs+m2YpszJo0S/7zop+Ls6xwBvPSAHrTv7PA603Zdt1e2RLAPHtH/1w2t6pdH8i67kh518os8HpXvnm3TIAJMAEmwATEQoBtGqzJxENVxvpXaLw0sEVViVajRMHJcihMHwncbQCgqs6iYfhwP6xdu9YgsmRlZSE6OloeHx9fnEBiTQR8rW0EShOjZEDcPmB4kOky85TAx3EAVgF4qoQKXf1ttA4ditNFmopZI/Aaz2UQ+Wzbvsnd9vqgKqvwatv9QeF1pcazq/84h82vfo927drpBd7HBe9hsqqw96uszhQjogUPXjsKvOaqxj/OB8KVgEoCkOCb+nnF/0kWB3WrZSLgZv+cocxZcuoJAHfNCbxXfriIJY8OQZP61TFh2u/qdXv9jmjV2gm4scW4IlcWNDRoQ6WXKjV++ebLGPwMFfzeH0tnLVXOen8WrWEQ5p+IeCI8OCA4tmPvjmFqtVpyeM/hTGgxYX38+lLtIOx4hr1xKhZ4vTHrzt8zWwKUzLy03yXsnTF7PZC1d1w8XzEEWODlo8EEmAATYAJMgAm4ggDbNFhNnRqJvSpDha0Iar8QQT210Gq0yEvWKpV7Cy7U9PXP69OnD/r166cTPpKTkzO0Wm1UXFycNU2rrI6KbyiRgLEAWA8AdZP6E8CmB+969hQwz6ipVBa5K8iB5fGCj25YcRW6ER3LhweXC4rt81ilMLUGkqRjikyNKm9C/BaFXvQqi8Dr6NQW90HV4g+wgV0fyqv03zaB+kA1RhYN9IDj7bffTl+8eDF5FuutKuy9J2eKEfYWeIupGqfnCR0APEZO3mTjfLri/87XfkDg/SlDmbP0lO7tgAcsGhSF8ItXYNsrL+p4f/HDdny0pTU013bKNVe30gOnZoLv8o0q31T5MqB5QKBZgffbpcpZk2aZvIHw5Ngn0z764SNDNTFV+s75YI58w6IN/CDL3qfbdD4WeB3Ll2cvvVmoo97AYPbFE7DXA1lm7CQCLPA6CTQvwwSYABNgAkyACTxAgGwaVgL4ntlYQuDe69TSvntaVI/VGLx28w/lI2t2Vl7+jnx6Hf+FYio4LVmAr7E/ARIASbSlitpDAEYBqAhg5oMiL+XXdx3QuwIgyQf2ZwDbDgJnzwo+uvroHhBAI3vXSEt4p6lB9FLkqDBxYYY8fvNVveglRoG3KG1rq2FlwcPbp2pyFIEBjcpBAgkCz+bh5T5j7jVZ2/W3dt9f/8ZmZGRcNLKqsGeGne1P6ESBt6Pg7U24YpXS7nGXK739KFl+6IbmbiEUS07I8+9ZNEDfZC00PLReoNanfLWLAZKYwQPRskZN3fUk8H78V2eoFUeU6szFVJE7RGgGKKsyq0pKyKCQ4GaxzfDl518a8nMn6w6+++C7ohYNsk8Xf5rSd0Rfk2riFbNWKGdPmm1S6WvPRPNc99IIgBo1fsA8mICDCLAlgIPA2mFaix+82mEtnsIGAizw2gCPb2UCTIAJMAEmwARsIvAHgJ8ALLBpFu+6WVbl2yr7QgaHBJU7lofmy29jQA0VVEot/joF7cFuFe7eLO+nyU/Nz8yR5EzASvBry647H/oPq60Fi4BtAEjwpXNPXqcvmQmNqmX6A0gDcBWAsY9ucTuRJb7XLGXkE9VMRK+YdeeV0fFn9KKXOwi89H2gAMDrAOgzCrGiP1OTOHPD0Hzw7k9/IWRIA/jVLg/VhWxo8guRu+XMqfyd50tt8mXD8XC2GGFvgZeeN6QBsw0PBgCqGqfnbWT3qx/zlGjw9RuB9Sq+IdU3WTt+O0MpyY/C5utF3w6QDen5yMYNsS830t+ddScHL3yRhI3n+kJ15c98zcX1bwKgNzh20DXBTwUvrjqzav2gzCCEbQ5D59adoVaq1Sf2nzjs5+MXtSpulfEaZgXe5bOWK+dMmmNPr3EWMx78wmCB14ZvFnyrxQTYEsBiVHwhE3iQAAu8fCqYABNgAkyACTABVxCgD/hXAFQHcN0VAbjpmoaKt46TL+HHASocvQj4+gA1KwIv/eWLnS9Vh281X9z+8rY8Z3UOv7bsukSTSNQXAFWQ0ivpPQGQyHsHANk1kK9uca+cWiMwlSTw6kUv8p+lQQ3HxDWkXcIlUuki3/LtamslUGmy9yu1d9LWQ335FQBvldQcLbBDk7TyY7rLVNduIv/QcfjXD4G2QK1WZdw6rPQvjMLmS462J3GmGDERwMcA7OjB+0CTtUDgbek9JxEaBpsQ/feRUs9lRP9W4VKpNLZ7+6Yylcbf98e9Z7Hn7k34tvSDVlWgLjx+MzMv7cZfuJqfqFuiGVoGNQn6X3B4cG0ttIW5f+eez7uUNxmHYLYp28BxA9Omfj/1vkVDVjbmTLaPRUNERER4cHBwbJ8+fXQ2N0lJSZkajWZCfHw8PyjjCl5xfd/03GicbQlQ6vc0z0XNO/NEAizwemJWeU9MgAkwASbABMRP4GUAEQB6iT9UcUUYMjwkrcKECrLonwpx078zWnUeBLVGg/SDW6G6+A8+3jgSfvUvILDjvvycxWdJ4GPfOtelkKpSyZKBrBmmCIIvefCScma3pl9FLRqysgsRvTBTHv+H+C0aJJX7pQXUe88g2GlUd6G6MPuaNutPeghE1Z7Fc2r1UHhAgH9sYLOwMK1aK8mXn7lUqFBMxtkss+KgA46BM8UIBwi8BiKCyDGoGtnAAD3C7jVZI5sQnyhgofVCubTuWATX/DBQlt248sT6BksZTU4h7iw4ei1v5xXKr35UIi8IAEsB/F5SnqjJWlBAUGyn3p10Iqx8rzxD4iOJWhe3zvoYiywUGRmZlpCQcN/qRKHAxIkTuVHlPU5cweuAbyA8ZbEEHC28WmsJxKliAm5BgAVet0gTB8kEmAATYAJMwOMItAV0FVo9AKR73O4cuaH+CA8sCFwUVX9Ak3kL7+tYCoUCH7w9AbEJ1NioIXyqvKNtnLPhuZN5WObIcHjuEgmQAEjC3HnhvJPlQhvBgqE46wGrkVKTNWm5oNh+QpO15GN3MrTavKi4zVl60UusFg0yv3qTU3wr9zKxl1BdXa1UX17wo2BlUaxFA4DuwjXnAKgBnLAann1ucLQYQVE6wKLB4eKKrOL/Ht0X1K1WkPFK2T9n5OcsOUX+65uaN6javOXDdf47+IlHgjVarTbpQGamRquZEL9mT2lVs/ZmLktMTEwZOXKkqdVJTIwyOjqa/X1Z4LXPdwqeRSwEnNkgUyx75ji8gAALvF6QZN4iE2ACTIAJMAGREhgIYA4A6uhzQ6QxijUs2fJlS46MGTveUBlHgX791Vd4733SDx8DfL5Dr6rTL/91DbXFugkviassvrplRVOc6OVWAm/h1cQCzeUf4gFsFDyLjXkMb92iaVTL1q179+8/0E+lUkn+2bWj0EeleH7B0o3LywrODe5zZAWvo7ZPAm9KULdaJqJp9k8Zypylp+jtgtxxQ9puWPrlWGpEqBuKbCUmxmyUx69Jdra9TEkCrz39fR3F2tHzcgWvownz/M4i4OwGmc7aF6/DBHQNDHgwASbABJgAE2ACTMBVBJ4D8AaAcABKVwXhhuvKVqxYsX/06NFS49i/+GImPviAHAEegb/Prxj70GdIOINZAN52wz16Wsj2rji0ho9YBV48aNGQDdWl2FPaW380LWaD08ePHfH+kmWrfA2iIL1K/7/X8+MXLTP5erAGkBtc68wKXrvhkPasnVbpjZb3LTjuFkKx5IQ8f+tFEnBliTPGpYx88jHTqtmE7croGRudXjVb1KIhKysL0dHRbNFw7zSwwGu3rwqeyMUEnN0g08Xb5eW9iQALvN6Ubd4rE2ACTIAJMAFxEqBXsNsBGCK8Zi3OKEUWlbEYcfToUZxIO4Cfls9Ht9YNoNGosWtvBsJuHNF+mZpLv++RTcN4kW2Bw3EeAdEKvAh4eKwkuO6HvhU6VtdCLdHkHMvQKhGF3I3mPFXpg/n4lSuWvTdq9FgDPTr/ixMSMCMm5j8AFjsPq1NXIoGXmqyFOHVVWxfrWDk8MEgaK21TNUyrhaTw+O0MpSQ/CpuvU37NC7yLtimjY37RV8067cEINVmjBnH9+vXT+fsmJydnaLXaqLi4OJv9fW3FKIL7WeAVQRI4BLsRcGaDTLsFzRMxgdIIsMBbGiH+dybABJgAE2ACTMAZBPSiTKQzFvOENUiMkNy8uTjw+PEGj96+7XPq8XpY8M1Iw9YU2Xl454uN+Qs3Hf0KwEcAjgOgxiJHPWH/vAerCIhR4C3a5Kaz4E38fQk7MxF4jx3eixWxH6FVmBq5uUpsS714NsBXMzz+t3Ol+bdaBU8kF7unwHsfnlmhNnJo+7SEz0cbKnyz7igRPWOjPP70pVcCAgJiA5vV1TXQKzhzJbPARzUB/6Q7I7dOE5VFcrYsCYMFXkso8TXuQsCZDTLdhQnH6QEEWOD1gCTyFpgAE2ACTIAJeAABet2auqcnCVVqHrAlx29hGJD2OSA7DSBn2lC0bFEHvr4SPFy/qm7xGQlJ2q+W3/js5s36zwFdwwCNFjgkB3z+AyxxhlDieAi8giUExCjwlrXJzWfjx454jywaprzUD9PHVDZ6qFGAiXGH5PG/Zjjbv9WSHNh6DQm89LaDiZ2BrZO6+v6I3rJwaUhwbL8uzcLUao0k+dCZDC20UYsyri+vMOaJ+9YOynzkbNgrz999whNz6+o0WLI+C7yWUOJr3I0AP8xxt4xxvCUSYIGXDwgTYAJMgAkwASYgFgL06vFOALMBLBFLUCKOQzYD2DcICFqPUMRW7407uWRbqUb9OoexcGo17DxwCJPnFhYqlSv87+9DQQW9p4GVTUS8Nw7NvgRKEnhd8QHXliY3w1q3aPpCWP0GfUa1y/Eb1bOOCamYVceV0fMPOd2/1b7pMjvbu8LDL48SeI12anwOZeXG90iRtm1kstecbYeVyg17PTG3Tjg+Ni/BAq/NCHkCJsAEmIBjCbDA61i+PDsTYAJMgAkwASZgHQEqPd0D4HUAm6y71euuNgi8gzAA6VhqBECB5g0+w4CelzFn6VAUFtLb8MbjOwDTybbhU6+j5p0bNifwFrVIaAyAvEad8XVnjyY3g5dP7rh2TN/6AcYpjVl1TBk9/7Dev9WTsk0CL1XwBnnSporZi1mBN/evw8rcjXs9MbfukFIWeN0hSxwjE2ACXk2ABV6vTj9vngkwASbABJiAKAmQ0LQNwFAAqaKMUCRBkUXD84AsAnOQh/v+uxSej88c1B2wCZcvBKEw/Qvg7sNGUX+nAab7AJgGYKpItsNhOI6AOYG3rBYJ9orSkiY3gwEUCvYtxuvqqj0j+9f/KWFSx/v+rdkFiJ5/SB7/m0daNLwnCLxSeyVAzPMEdmiSVn5MdxOLhrsb9soL2KLBVWljgddV5Hldbyegf7uBrMzUAE54OxDef/EEWODl08EEmAATYAJMgAmIkcBjANYD6AmALGZ5mCHQGwgvBBL/xZy6hUUEXvjNRcU3D8K3WgXcTbyBgkP6Ct8sSPBhuharSPQbJ1RsPsmAPZpAUYHXFosEe4F6A0BzAH8BoA+uDYUHOn8MHzrglZDyod/069c/UK1W459/duVLfPJeuCXffiY4JCC2T4caYWq1VrL94LVrGrVG0rdDrar05+SjNzO0WlVU3MazVInszoOE7doA/jb6MP++IPAGuvPGLI691UPhAQH+sf41QutroJWob909VeCnisLO0+6eW4sRiOxCFnhFlhAOx+MJ6N+yoYd69PMxH8BZANlOfNtGD9kVVk4en2BHbJAFXkdQ5TmZABNgAkyACTABexAYCGAOgI4AbthjQs+d49lTwDyqfBZGFnxqTkPopHtakHLrYWh+7Qw/1EEt7EIdJJ/ejmvkwfsBAKqkPA+ASnyVnsvIq3dWnMC7DsAUKvgWxMM3hUaH+xxF64mIJ8KDA4JjO/buGKZWqyUH/j1w6WL6xcmpO1J/1q/53Phx+YuXLDVYLygUCkx85+181cVt6QmTOhmqOhXZhqZqIzyhsql5k7ApsqYNogf2fjxIq9Vq/tq1X7lr7+F/Lly8Ph9AKyFHJpYUjsqT6+cdFA6ExALd6wEqCbA/HcAEbg7pssywwOsy9LywlxLQv2VDPRRUAOi/9EYL/bdA+HngaDSutHJy9N48cn4WeD0yrbwpJsAEmAATYAIeQ+A5AFTpF87iY0k5NRJD/AvK+1Y/JCk3ygf+Yfd+1VNvOYgpv+3TlUs2ALAQyI9pgddDmoa8Lu0sbajJ04Tk/ZunUeYqB2EHNnvM6eGN6AmYs2iwxCLB7gSfHPtk2kc/fGQQabMV2ZjzwRz5hkUbWgqLDV65csXGUaNGm6wdM+NrnNgZV/BDdIcinrue01RtxNAe11bFfVJNv3GFIhsvRc/MWb1x2wzhgz158Bo1TLQqPW5WgTUiDZhrOCcANYf8RA4s058TqzbPF9tMgAVemxHyBEzAYgL6t2yOCs01jwhvunQQ/twZAP1c32vxjGW70NVWTmWL2ovvYoHXi5PPW2cCTIAJMAEm4CYESNRoB2CIUKXnJmG7JExZwCMPbazwQt9G+tU1ynzUStyFtYfOGAJKkAALn5QWhMyqbhDLNNka3Jx0U6v8XdkDwA6XRM+LOoqAOYF3GIC2AA4WtUhwQBAGD8FPF3+a0ndE32DjNVbMWqGcPWn2E8KH1WIF3pM7FxR+H93eROD0oKZqg5fPnbJ2zDN9TQTsr+auUL0/fcEaAFkAXgTgZ01+Gg5qGO4f7B8b1j0sTKvRSq6kXMlUS9QTji85vt+aeZx8rQxYkAI8bXJOgFglMFV/TpwcktcvxwKv1x8BBuBEAnqB9xiADwHQfzUASNilP3dx9Ns2AMRg5eRE5J6xFAu8npFH3gUTYAJMgAkwAU8nsFjYYKSnb9Tm/QnelYHNwsK0aq0k8Ni5wO9PXZLK7pJ9G3AHwLzKwLYPQ+EzpJzJcoo4hVYRQ5VyeBUAvRbOwzMImBN49TuztbKzpPuLvt7ZeVrCtBf7jexn0ihs+azlyjmT5nQDoLOGiHxuXF7C4qUGr9msrCxET/xfvuri9nQPbqpmVuD9eu6KgvfuCbz0pfuSIMZbfCqbjWiW1uu7XoZK2HxFPv6d9q/86IqjYq6ELUbgnacEPjacE4sh8IX2IMACrz0o8hxMwHIC+rds6OdlHgB64EX/1f+Zih8cOfQCr9OtnBy5KU+fmwVeT88w748JMAEmwASYgOcQIOuAZCf5jnkCNZ3w1huoJgUWdfNDEx8f4GgFoEM7YHq/UPgMNhV47/xwR5n1VdZJwe9zLoDXPQEE70H3KqdWqPqxFw5LvPkeeL2zd0TvFz5b+pnOhiDzWCaUOUqsT1hvbNGAe03WKn/br9+AAGqytvvfJKWPX2HUtYNbLkhD/GL7daila7LmQU3VdDkZ8VTP66sWfFxVn6AsRTZevm/RQNVb9IGe/JItHbI+8/ukNB3W1KQSNjU2Vbl72m6RV8KOSgNmG1k0UAEzWTQsL0mYtvVhhaVcvfE6Fni9Meu8Z1cS0L9lQ291UI8F6pFwTnjYlwrgDycE5xIrJyfsy2OXYIHXY1PLG2MCTIAJMAEm4HEEQoSu8lRZusjjduegDfUGwkngrVDev3F+k8qSIb0fgp+PFpuPX8fBt4A7de8trFaokfVVljznxxwSUKhi8BkAqwGMdFBoPK3zCCQJS9FrnfYapXnzPfh6Z39sr+lXc/3DlR4OrRxcWdKiYwuoClSaoylHT2p8NGN/i/+tqG3AYMF79vciQXukkCdrGvZB08b1Jj/Zq7MU0Kq37Uot2L77wLkrV2+tBECf26YJ/7U0h+YF3nmpyt2f7hZ5JSz5iksXAT1rABotsD8D8IkCFh4ouvmIiIjw4ODg2D59+uga9yUlJWVqNJoJ8fHxYrahsDSHYrmOBV6xZILj8DYCBosjFzQTdaaVk7fl1SH7ZYHXIVh5UibABJgAE2ACTMBBBKi6bY9QWbrJQWt41LTDQpBZvw7qt5BJEBDoh0xlMP7zbHtUqFQeL83fp/2zW26+1kdbkH8gPz0nNWcljqOS4Ms6BsBQACSoPOZRULxvM/au4LXEm++B1zuDhwc/W/WrqrJG8xph6vSphizcVdxF3OQ4+a8Jv4rZNsBZp4aE84aCDzZ5YY8TOqbT5zaCpu+oblE85iwakqYlyY+tOCZa1saC7dmzZ/1SU1MvVK5ceWxxgm1kZGRaQkKCodpXoVBg4sSJ8vj4eNHu0aLkiesiFnjFlQ+Ohgk4k4BHSYufewAAIABJREFUPlR1JkBnrcUCr7NI8zpMgAkwASbABJiAvQjQq2p/AnjWCR2E7RWzq+aRRTWDfO5IXfWfbijygHlHKmDauwMQk3gsPzru8CuCgEt2DEWrMolzT8Ebtb2rNsHr2kzAUQJvad58xq93ykJnhh4MlAX6P3f9OfQf3t9kU6u/W62c/8F8W20D3P1DaEnCeQsAEwT/xXuG2haMB5qs7buSofXTRh1dePSBSlgLpnPKJVYKtrLExMSUkSNHmthQxMTEKKOjo209T07Zr5sswgKvmySKw2QCTMB7CbDA6725550zASbABJgAE3BnAm8KwuNT7rwJJ8Q+ePFQbBzR2nSlOXt80H1ID+w4dC3/3bgjxPIRAEcA3AKwFsDHwquAnwJYRfagAE4AaC54uTohdF7CjgTsLfBSaJZ48xm/3lkvdGbo54GywACzAu+s1cr5k+eXyTYgon/b8OCQkNg+4a3uvaKfejJTA/WE+JXb3e0V/ZKa2jwK4HkAZFWTW4azIXbx2/AaspWCbUkCb5nOUxnYesMtLPB6Q5Z5j0yACbg1ARZ43Tp9HDwTYAJMgAkwAa8l0Fbw460IgJoP8TBPQLZoGI6MamXamIkE3rZ9umLZlrMZi38/Q6IR+e3KAdwEYK4qk7o20wf8i0KzD4srCDkxoiDgCIHXGm8+nXgXMjzkpypfVXnAoiE7Kxuxk2JPbV66mTx36UGCVSPymW5pCTNevf+KfnYOJn6+TB6/ars7vqJfnHBO1gyTAdD3vDtWARLxxbJhsvBgaXBssx7NwjQqjSR9d/qlUV1GNXzzpTcDjcMWKnLNCrZFK36zsrIQHR3NFg32zTudSxp0BnkwASbABJiACAmwwCvCpHBITIAJMAEmwASYgEUEqK16D8Ej1qIbhIvaACAxaIU1N7nrtWMfRcYPT6OBPv4sJTD9X6lGE1rnkFariorbeDYTAFXxflJKVWY/AOR7fAPAQwBY5HWfQ+EIgVe/e8srQ/sjPDgoOLZqy6r1612sF9KpYyetRC0pOLTzkOLkkZPfZMozqUM4WbCQfYClHtuyxO/eSBk5pIvpK/rf/6KM/mK5O76iX5xwTsIuNT0MBXDbfY5eyZG2H9U+bfS80QZxXqlQ4vepv+fvWLLDIPCWJtiSZ69UKo3t16+froI7OTk5Q6vVRsXFxYnWhsIN88cCrxsmjUNmAkzAuwiwwOtd+ebdMgEmwASYABPwJALrAWwDMNuKTZEVwWsAXgJwGsB4ALutuL8DABWAVCvucemlETKEB/ghtlcj1FNrIfnnDK5vz0TqOYVOLPIVGjotFapz3xBsGKiKkn5PpMpd2usfwiYeB7ATQA6ApgCuuXRzvLilBBwp8Foag/F1xl3Byfv5ivCAgc5cnNBUjP7ekmFe4F3wizL6y+XWvqJvuVhtSWS2XWMuFnpbgXx4F9k2tWjulo37YVzKY8MfMxHnt83dlp//T/6F8ePHV7FSsBVT/kQD2U6BsMBrJ5A8DRNgAkzAUQRY4HUUWZ6XCTABJsAEmAATcDSBeAApABZYuNBjANYAqCz8j24jgbiX0f1BQvO2fQDSisxbXvi7u0IF8BhB/Dxm4fquvqyo+GH050HhQEgs0LUhoPIF/r0J7FsNZJAnb9FqShLJiY9a4HDW1Rvj9UslIDaBVx+woalY/bAaizq0kQ0c0i88sKCgIPCflCPnfPwlY+KX/Faqj25Ri4YsRQ7+N33JqYS1Oyy1fBgOgCr7DwoPPaytIi41ATZeoP9aJZ/sWABv2TifWG4vTuBV/vLRLyTOk9cwfZ+x2rZDLBv0oDhY4PWgZPJWmAAT8EwCLPB6Zl55V0yACTABJsAEvIEACY8vCGJjafttByBR8Jq9CuB7ACT+0KgOoAaAV4SKXqrsrQDgaQCHjCYmIZkE4I6CRQFVt9KH3imlLS7+fx+RBsw1vCYNKKigUg4s2yhUU5J9g/GoL4jdVAFMwvlR8e/RqyMUu8C7buTQnlcS4z6mr0XdUCiyMXHafHn8il9L9dGlJmvSkODYfuGtwwoLVf7bd6dlpx49+438xFlLLR+mAyg0qiKmPxcIf3blwSkqPJOtDFlXDHFlUBasbXElbfvR7dNGzzWyaMhSYuPUjfLkZcml5t2COPgS+xHgJmv2Y8kziYeAxd+rxBMyR8IEiifAAi+fDibABJgAE2ACTMBdCSgFwdWS+EmAnCpU8OqvfxbAxwDqCIIuVfOSFQFVjJFoORRADAAtAKrepUZkJDr8LQjC9PeLPUDglQELUoCnTV6TBuaogGldAHQGQALh3iKgSRQnMZxEb7pujyWJ4GtcQkCsAi/BoIckFRLnf/T8yGG9TX10YxOV0dPmG/volvZhnP69qOVDaWKtoYoYwDzBgoU8qalK1ty5d2YCiwrP5HtND7boIZPoRvn+5cP9Q/xjK3WtFKZVayXZ+7MzC1E4QbFSUWwVtkmTtUKNb8aejAuSYMmY3XG77e2fW9rZER1PkQXEAq/IEsLh2ERA7G9t2LQ5vtl7CbDA6725550zASbABJgAE3BnAuSF+wOArwVBhvxkixsRAOYAqGl0Ab2O/ZQgTPYW/v4MAKr4I+GWBv2eRM3EqFqVxmYAlwTBk8QCsmgggdPdhc1iBN7ZhcCnJO6SeJtUpFJa/+HopMCWBPCPAJAgxUN8BMQs8FJTsf4r5k15bvTwvobGWoQwZl6iMvrT+d0iBj0hDQ4Oiu3zRMcwtUYtSUo5kqkBJsQvWV9UODQWa+nhDT2s+bQUsZbueV5oGtgIgI9QuU9f+/Q9huxIXDHM7WUSANrzO2YeuDg6xlIF0ioRVdIazmhoeBNAla3Chc8uyK+vul5KNS5ZxBQsAjrVBKprgBRq/DgBWFKqPUepm271UHhAQEBsYLO6OtG54MyVzAIf1QT8k2773KUu7lEXsMDrUen0+s2I9a0Nr08MA7CNAAu8tvHju5kAE2ACTIAJMAHXECA7BfKiJFGWqv6OA/ivGd9cii4cQIIQ5jjhGvLXXSh4+GYI95e0k2ZCM7LmQlM2Esw8aIxKA2YbWTRkCRYNy38FkGfmVXXjD0f+AG4IVc4kpq/zIDCeshUxC7w6xuMi+p1aOmcyed/qRpYiG9GCRUPkiIFpCXM+NJxPnX3DJ3Pk8ct/KSoc6kVROoNknUJiLdmLUEVu0YcUxrmlf6Pq2J7Cgx39n3u48ACY20u04BNM1cW2Cs+lCra094hh/cMDAoIW9e/bvYZGrdYm7UnN1Ei0E+LjVxoLpDRXgwazG/xYdUhVkyrsy99fVl74/IJxFbYZpMVaxNhs0xDQoXFahTFPGM6ORpmPnA175fm7T9g8twvPhiuWZoHXFdR5TUcQKMuDQEfEwXMyAbsTYIHX7kh5QibABJgAE2ACTMAJBB4XBFfypCS/3GmCiPOdIOxQI7SiYz2A34VmSlSl+7IT4nSTJYo2Wdt7GTiwADhGAlmqYF2h34u5D0ck+F4R/IwnCOK5m+zdK8IUm8D7gLgYMahLuDQ4JLZf93tVusn70jK0ftqouIUb8xPjPkkZ+XTfIvYNK5TRH881JxyS5QM9lKDKXRokTJl7SGF8niMFz92mQgU/NVujyn16CFTUmsQRB6Y4sbXoXkiEPgygfZmD6Fg5XBokjQ1sUzVMq4Wk8OjtTCXyJmDLjQcqWiknIRVq/Jnw/beGymqF4g4mTvlMHp+wigRS49ec6zX4tsHnVYdVDTCO7fKCy8oLX1yghmnFCdLFvEEQqwSmliIMl0pBVm58jxRp20YmZyd7fXJ+/nY5Peyjpps8LCPAAq9lnPgq8RMo64NA8e+MI/R6Aizwev0RYABMgAkwASbABDyGAP3SHgeARBp6hZnEX+NBog393WsAWgAwJwJ7DIwybkQvNFHztOK615f04YiqqIn/RAAzyxgD32Z/AmIReC3xPSwqdsrMCrxzVyijp801JxyS5UNbodKVznFDMw8pjAkbn+fZwj+Qj29pVb/2yJKeB1XA0+cyEiLJe5YaqdEouhfy/CYP8AFlXTywR+20ym+2vF/RmlOIO4tPyPO2XnygonVA744Xx4wcVXvMSArj/oj5boEyevLnJL5SszdDc7rKgytfazyncVX9lSqFChe+KNWioRiBd54S+LgkYdgSBCYCb4Wbd9Aq/TIGtKiLAEiy/z2Yma7RaibEr9nDdg2l02SBt3RGfIX7ELD2QaD77Iwj9WoCLPB6dfp580yACTABJsAEPJLAWKE52okitg3UlG2QIALTxslD1xnVeZ4IuaQPR9Ssjl5tJ7GdrDR4uJ6AWAReq30PI9r6hYc06PpnQuznhipSnX3DJ/Pk8cs3lPSavUUWBEJqXPJhv34Vn8Udmkr7D+kQFKhWQ7LlsDLv3+N5GzKvaV4yOjI6+wPB7zsZwFoAL5TxSMkq/u/RlKButUwrWn/OUOYsOfUfI1GcHu74jhz6hPzpp5+RRDw92GS5GbPi8t+d8sV4ABohHp3fcfn+5bf7+fr9WLlX5fJarVZ998DdjEKfwqispVmlNEwr1iLGZhuFwA5N0sqP6a4TtLvvPY61k0lTvzcU2UpMjNkoj1+TbPM6ZcyHO93GAq87ZYtjLY2AtQ8CS5uP/50JiIIAC7yiSAMHwQSYABNgAkyACdiZQFHbhl8AzADwmLDOIgCXAUy287reMl1xH47KCRYYJPBSgzZqQEf2GfqKRG/hI7Z9ukLgfaASFwD9HQmUljZAQ2T3cmnvPvuQbMXBWmjVtiNUKg127t6vhLRCl7iF60oRDi1Ogys+7MtGhwf/seKtanUNgmOOBq/F37y8fFfuUABhwtcSvXlAlcjkT0xN1qihZJTFOzO9UFbh7Zapwd1rG8Ty8hdy0GLTBe2w1tWVapUmUH7yiqRh4LXcfRkF1zo/9VzDs7cDMP0TsjO+N7KyFHjj3Y8vLFv5Uz8hn+b8jul76yEA9JDNgqG3iOkRBqgkwP4MwCcKWGh7fnVN1vxj/WuE1p/XtWn55wa3M4knJmG7MnrGRlutICzYo9tfwgKv26eQN2CGgDUPAhkgExA9ARZ4RZ8iDpAJMAEmwASYABOwgYDetqErgGWCl6wcwLPCnCzw2gBXEHiMrRyMKzS/FyoNjwB41LZl+G4bCThT4DVnw3ATwHkAQUITPksboMkS36qRMrJreV3F6dHzBfD1AX5JyVFGL7vpCFHOmR/2B694o+qa0d1CDGIr7fHr9YrC95ZnkY81WZ0Y7A8A0NcWNVf7EQBV25ZpSMNrXqs0sVU1/c1dVmVg7Sv6515U1VqAb5en4PVWF/DJjiraVyZ9JVmxMRmtWrWCWq1B8p592l+37no/Pf3MBgBUxWvsd/yD8GeyuCjLcCT/wStnjF096sm2dAYNI2bRNmV0zC+2WkGUZa/udg8LvO6WMY6XCTABryPAAq/XpZw3zASYABNgAkzAKwnECL68tHmyDiDBicb90jSvxGLXTZtrvkYVve8C2C1U9Np1QZ7MYgLOFHgXCA3LSOR7RhAlLwL4SbDsIKGXGlzRKLUBmrHAq99tzPrbJPC6uygnW/Z6lYNju5fzN87iVz9nqd5foSD7GBP7A6FpHPmGkwcvWc2UZchQRzo8sEnliMCWoU1UN/J95jcM9RvftwE1UzSMWauPokPgEexMl6Dni9+iQ5tmOHryLI5lXMKP249ou/btoVCpVJLdO3bf2rNzz7azPmfPBjcPnhDUNai6FlpV/sH80zmSnAlYCVF520YObZ+W8Plog/9w1h0lomdslMevY4sGCw4TC7wWQOJLmAATYAKuJMACryvp89pMgAkwASbABJiAswjMA6ASrAKoavdzQehtDoC8eXlYTqC4Krvimq9tBEAmniT2mL4fbfmafKVtBCwReG2tnqTK3T5C88IUAC8CeAjA7wDSBZGfmu9VBzBHsB0orQEaInuUT0t4rcZ9US5HjeilN+Txf2a7vW/q6PDgcyveqkZWDLqRlaPGqz/cur7yn9yVAHIFCxnjauc7AP4BMLCMx6FoQ7nQxA87DR3Zu56JJ++3q9PwuFSONQd9cEbaFSOf6qqr3t28LwOfL6BnZfeGQqHA9Pemy9ffXB9ULaZaI/3fa7I1uP3lbXnO6hxR5SiityxcGhIc269LszC1WiNJPnQmQwttVNyq3bZbQZQxIW50Gwu8bpQsDpUJMAHvJMACr3fmnXfNBJgAE2ACTMDbCJAHbIIgjpwEUF541TkTwHveBqOM+zX36j0JI8b+usU1q7oBYC4AYt8MgLaMMfBtZSNQksBrSV4tWZUqd0MArH+mg/Sq2kf6x5PtKwT4+/nc3bRP4bP7+J0t566r9RW9lyz1aKUma9Jy0th+rYPD1BpIkk/mZWh9lFFxmwvdXpTT7S0kILZHS+nDGo1Euz8j76jWp4D2RpzIVmarULlL/Elgew0AWSNQI8myDpOv0ZE9w7ISp3auqJ8sK7sA0xfsgq/yBprXlCAgqByOKaqhadeRyK0ahkHPmDZci50Zmz/38lxtpdcrSY0DuhN/R5n1ZRbZaFDVsbGNS1njtud9xo3rLPQJtufybjkXC7xumTYOmgkwAW8iwAKvN2Wb98oEmAATYAJMwHsJHAXwHACqLMwG0ERAcRxAOADy5eVRMgFjf136HZL+XADgE6PbSmpWRa+dkw8yva5PDaPyGbjTCJQk8FqS15ICJYG4r/B1Rc213nu6U8WK6yY3DtDfpMhR4dX556+t2HGrBoA3ASQB2Gfl7m2tMLZyOaddTvsifpsBjBLE0E8BLARAX2f0AIWarFG1c7RwHX0tlXWYfI0+2yV0fpN6lSq3bFQVynw10k5fRfa1C5g34v70CiUwZcdDaDXmfQyKGGKy7vyY+fmzr85G5dcqm3gJ35yen5+3rd553zqPVIVGK1FdP5WpUWECzv3jUtuG/n4IDwlEbHgQwtSAJFWJTBRgwspCcdlJlDW5DryPBV4HwuWpmQATYAL2IMACrz0o8hxMgAkwASbABJiA2AnQ6871AFwXxKWPAPwF4L8AngfQnqtKS0yhOX9dEqGo6ROJh3uL3F2cGEflf+sFD2R6pZvEdh6OJ1CcwGttXs1FOh2o0xxo1xmoUg2o47v4rdV4rhcVyd8fMT9dUUYnXKQGYVQ1b/xQwPG7F/cKxVmb6IVw+t6lr4ClhyM7AIy2w5Z0VayJ0Q1+HNktNPjoOSV8fSQ4eTEPWefTMbqImco32/2QEvRU4beLvzN4BiuyFJj+/nT5xqyNPlW+qmKw0VAr1Lg6uka+tM1LBtFXU5CLgoNr5aqMJJfaNjwTgrQZ1WCINVsDfH4L8lV34dK47JBPR0/BAq+jCfP8TIAJMAEbCbDAayNAvp0JMAEmwASYABMQPQHy/CRRiV4fp0GvklPFLvmA0iBxcpHgySv6zbgowNJEKGuqMak51jbh1W0SefUN71y0Na9YVi/wvlDkdXlL8lpS5SwJ9g2AES8BtWXABwBOYPFbL+C5Xia2rvh67ZWC95ZcjAdAnsx/FKHuyOpcR85tr8NTnLVJUSGcGtRR9fNIOy0sWzmxwb5R3UOD9POR0Ju69yhGFRF4Z/wJTeKFR196uPnDb3Tr2y2Mmqwd2HMgw1/iH7XwzMKQoICgRcHdg2toNVpt7rbcS9qsMQ3863UwsW3IP7ZFWXhoHdk2FH0gZKftlDqN7LtqSBkSApPD+b0Cyi9uw5VxlRq4CC5ggVcESeAQmIAdCbjDz0Y7btc7pmKB1zvyzLtkAkyACTABJuDNBKg6l/x3HxEg9ALwJ4CvBf9d+vtdAKjh2hVvBlXK3i0VoSxB2BrAHgCFAB4WbBssuY+vKQOB6gE40r4KGg6ujQKVFpLkG7h05g4m/5OFnwGYzWtEK/wVHILYPo8gTK2FJOkUMjUSTIjfjv0RrRBO/9b7EdQrVMH/t8PVpTtOvCi5kU1Fp8DQTk/i58lUdHpvZN1V4c0fzp9duu1WP8FuQFeRqp/H3Bpl2GbRW+zlLWyHUEqdoiRrE+ObzwpfN8+WOmMpF0S0RXhwsH9sufIhLea+0sjHOFdvfXekYOEYjcFiIysXeG8D0hf+C/JnoNyRZUQDAKcjBnWsFiwNie3TrU3Y2QtX/VLTMi6kn7v80bGQXov967c3EVIFgZce8FBVsu5+3RMB0+FI0cGswLtAAeWXt0FxWfOgytYUuNv9LPC6W8Y4XiZgnoA7/WzkHFpJgAVeK4Hx5UyACTABJsAEmIDbESAxhPx3nzSKnERf8rwkkTECwMeChYOR86Tb7dPRAVsqQlkaB/nwHhEuptejSezh4QACg2ohN6EjDFWaigLgy4NQ37mEIweB5SeBygAOGnm9pkZ2wTcJL9x/lV2RC0xcDXn8DrSM7IK0ov8WtagO1u2jKYCq5ffi8WafYnDHW/Dzyc/dczpf0qpVC01gYIjvztSzl1OOXvr+6OnrvuMfx3NLXjL4YcN4DTtgsNVb2A4hWD1Fac2/zgg+4vQ9y6YR2dUvLXqwVHbmhhb/pgcgtIIUeSpoLtwoPJR168YcXw3e7tMM9UjcT87AlUJA0usRVFVp4JeUIfVrGz64MKhCNU3SvhPSKW+NCQyrU00Xj+JODiZ+uki+ODnbR9op0mCFoCnIgerQuvQRzbMlvTs1qicBfA6euKLNKcApta/vGMW1W0HBUr/YPp0bh6k1WknSwXOZGol2QvyaVLt69j5TDmkzqhqdazXwxW3IV7NFQ2nniQXe0gjxvzMB9yDgjj8b3YOsCKJkgVcESeAQmAATYAJMgAkwAYcSoMZEjwN4usgqYQB+Ff6OutbrO9ZTcyMexROwZ4VdHQDHANCr3JQju4o5nEQdAdncx3BkxEMwVGnSX8adAOoc0z3lkK+Bzn/UOK+yr57F/qfaQPpwrfsUYzZBGf0j/pP4MhaN7GT6mvsXv/jig3XUD+wx4YYsAG+cHvJEumTDrNFkxaEbiuw8TPx2izz+p9QJy1/EzjGdYagUpX8X1rD1dXl7eAs7+/hYUlWVAeAAALq2zKNj44Cx7ZoGL+n+SEWfy5eV2L/nBrpU0iCvENh7Eyf8CjFmyWXd16LuTER2wU9FBf1ZSXUxdfpMKLJzMGvR75j6zjhDPDFxPymj525906dy3df9asnCqMma5mZ6Rt96dyv+NnMINYsznIWZy/fg8q18uSo/1ydh2lCDIGx0TuzqjftAk7U8ZPjlI2ppoY4rj+IJsMDLp4MJuD8Bd/zZ6P7UnbgDFnidCJuXYgJMgAkwASbABFxCoDOAJcLK4wHsNoqiHIAVADoB+ArAK8K/jRWqe10SsBctSh82KAekDFYC0AfAdi/avzO2WqzA+/AxIAVQzsB9/1GyTQgIwqKBj6Kxjy8k6deA8V2AsFCD+BqZ+DISigq8X/4i0U5aNwjAQHLe0ACpp4DUKYlfNFk6ckBLk1f1ZyxOyn931tYvl72IyWM7w88YgiDw2vq6vCXews5gb80allRVpQM4ZOZhlTXrYNwTlU8vfaehTnSPnibHuzXzDfdTdfcnRyFfft7QdEyW+DJSiuZ71lZ/dH7mY3Ro3RizFm1C5w6PokPrprp5YuLWKaM/W6zPof7Bge/KL4bvGzWgpaGSnK6dtTwZe49fLxjUub5m9MCWJp69MUuSlNHfbrVV7C+OjckDjSLe1Fbx9JKLWeD1kkTzNj2agDv+bPTohNh7cyzw2psoz8cEmAATYAJMgAmIlQB5jZKQSx68RcfnACYJrz+XBzBBaGYk1r24e1xFqxVJGSID11AAZAWxwd03KKb4B9dCzqKO9ytuswqA+QeAFy4DCwFlDO77j5qzX5i1BXizDxBNFg078fGIDpi/6r+4904+eezmGP6NLE6MvVVliV8MTylG4H3z2Q74fPV/dTkvOo89qjbt6Rnt6HRaWlV1CkAa2RzbEJAsMbpByshuocHUUG330uMYUl1jMl3saSg/PmYQ/c0KvN9u9UfXiI/RrlVjfLvwN3Tt1ArtWjVFluIuoqcnyONXbSmaQ5k5gffb5buxOfVywdiejf3GD3rUpMpcEHhtFfuLRVWCB7SSBd8HsLHAa8MXHd/KBEREwJ1+NooIm3uEwgKve+SJo2QCTIAJMAEmwARsJ1AdwFUA9N/rZqYjYTEEwHLbl+IZSiFgrlqRGq7Re94kEEYCWMoU7UNA32RtQE0E+mngm3kNGHADCCrUdRqUr7tn0UDDrJgXswn45wRO1KqGUXF/Ynj9UNTq2gzt+z2CsHwVpDuO43ZwMJ6M+/PB19wjh7ROM371PuuOEtGztpJFQ9f6oZipn0fn9XoKGVo/RJmbpwwk7O0ZXYYQLL7F0qqqk4KlyVMWz/zghaUKvHNPQzntmJHoH460hAn3fWtJ0CeLho8/m4ksRQ4mfr48v0d4G6VarZEkpx7P0AYgKm7h5gcsD8ydhZkr9mL+vhv5TzSqELj2AyrgvzeMzok9xH6zuIo+zNh7Epi9Hnk9aiOPmhHuuYxMXw0mxB9n6xgALPDa8EXHtzIBERFwp5+NIsLmHqGwwOseeeIomQATYAJMgAkwAfsQ+BvASgDf22c6nqUMBEqrVozHPcGRKnpnl2F+vuVBAv8C0DYG5ocBHw4EqqsAySGAPF2jVt3zdaVhVuCd8Rvy312DcAC5gi/rWqExYRUAcwEMAEBr7C26dERvWbhU6hfb9/FG9QoK1QFJB85d3pN2cUHa6etUrUki/sUi/r/2zp89PaPtHZvxfJZUVR0HQFW8g20JJLJXaFrCWw10frfR09Lwbs08w3RmLBpAla7SEMSSoE9N1nZnBvm26TpYFVSuqiY59VSG1s8vKm7pZvJ5UAM4UVxswllYYmiydvKa5vyV7HObyofVqvZQTWnri8fwZOvaUKs12H7gvOZM+uXn9hy64KgHbg+c9fd+ACa3uh+9Ih/48F/IlxwzPACxBbu738sCr7tnkONnAqYE3OVnI+cc1EiaAAAgAElEQVTNCgIs8FoBiy9lAkyACTABJsAE3J7AOgA7AXzn9jtx3w1YUq24A/dsAz4RhET33a04ItcJvAC6COEU+8Eu0ky1pmDNoG/ERvfS19EUQNe4jXJEYnwSgH0lbNfgxVqaECgOZE6PwpKqqqMAMgE8aUt0ER2l4dKg4Nh+bSuEXbms9NuffM2vayVtoUYDTcptZPgVImrhJbNNx+zlW0vz6K08fIOHD0oJbNlc59Osvn4DkPig4MQpZd7WnQ6zZyj6MOPoRSBlFzDM0ALuHuHZB6D8cPd9j2pbuLv5vSzwunkCOXwmwAQ8nwALvJ6fY94hE2ACTIAJMAEmcI8AiVEKAN0BpDIUlxKwpFrxZ8Fr9BsA77g0WvdfvKjAW+yOjKs1i7FNsCR3ZSXGFUXQWSEUVwlL/rtnhU52ZWVsfJ+9BFubYglo3SItZOhAXUUxDY0yD7lb/5YXph5xmD0DrWP8MOOXA8CNY8DwxqZbEQReRwrNNrFz4s0s8DoRNi/FBFxAgH/+ugC6vZdkgdfeRHk+JsAEmAATYAJMQKwE2gIgi4aKpCGINUgvicuSakVCsQjAfwAkAHjeS9g4YpsWC7xGixf3Yc/S3Fmzj6JN90hmI9uITdZM4gXXHhEsLfp71F5lTcP9/fxiAxo3CNNqNZLC85cyCoEo7Dv0gI+vPfdNDzN8JVgckof67SrAd382MLPH/RWyBIuGpWzRQFBY4LXn4eO5mIB4CPDPX/HkwtZIhrPAaytCvp8JMAEmwASYABNwFwJvAaCP77Y0KHKXvbpLnJZUjHwLgHL3C4Ah7rIxkcVZFoG3tC1YkrvS5tD/u7mmewWC/YOlc3jDdYcBXAbQz0M3a88zZRGiEWFIm9v2XgO5k3eBNVeBZtWAAAmQcgWa1Ot4bs81brzJAq9Fx0nsFzn960vsQDg+HQH++es5B2E6C7yek0zeCRNgAkyACTABJlAygXYA1gO6ZlFnGJZbEfgQwDShkZfeR9atNuDiYG0VeB0pDJTWdO+Bxm0uZunK5Q8CuA6gjyuD8KC1ZQvaIeXputD5/+rHNDnQqhJwIRfKj4/qvMBL8pb2IBwlboUreN0301yh6b65c3Tk/PPXesKO/H3I+mju36HLJQu8tiDke5kAE2ACTIAJMAF3I0AfdD4H0B7AHXcL3svjfRXAXADkQ0renNQ0jIdlBMoq8DpDGLCk6Z5lu/T8q8iy4CaA3p6/Vafs0KzAG3caaFEB+OkC5MvP6b7X8GCLBnc+A1yhaXn2xCreWb4D667kn7+W83LG70OWR/PglSzw2kKP72UCTIAJMAEmwATclsAk4RXnXkIzI7fdiBcGPgbAMqECuwnnz+ITUFaB11nCgCMbt1kMyQ0u3C80iuzpBrHaGqJThJZRYUibLVg0UMBZBcCM49AUqnHIpxBRCy/pvKB5sMDrrmeAKzQty5zYxTvLdlG2q/jnr2XcnPX7kGXRmL+KLRpsocf3MgEmwASYABNgAm5LYAWAfG7c5Zb5GyxYbVwD0BCA0i134dygyyLwOlMYcETjNucSds5qZBVwF8ATzlnO+atERESEBwcHx/bp0ydMrVZLkpKSMjUazYT4+HgSt+0+BlVDuDQQi3rWQA2NFto9N3DpzB18sCtLZ+fD4z4Btmhwz9PAFZqW5U3M4p0jHnYZz8k/f0s/I878faj0aIq/4mm2aLAFH9/LBJgAE2ACTIAJuCsBfwBbAfwO4Et33YQXx90VwHahmrExgNtezMKSrdsi8K4DMAWAj9D07E0ASQ7yJXXEB1lL+LjLNeRHTA80urtLwBbGach7ZGRkWkJCgq7pGQ2FQoGJEyfK4+Pj7W6VENGldnhwSEBsnw41ws5eyfFLPXX7QuVyvmPjfzvnEDHZQhZivYwFXrFmpvS4uEKzZEZiFe8cUVVc0pz887f4c+I2D0pY4C39GyJfwQSYABNgAkyACXgmgQoAUgB8AIBELB7uRaANgD1CJXYzABfdK3ynRkuCLA1rG9SxMADQOSM7F2KXAGCjUzNnulgygEIA9IDD7YdsmCw8WBoc26xHszCNSiNJ351+aVSXUQ3ffOnNQOPNxcTEKKOjo6lq2a4N9yL710tLmNTpvpicXYCJcYfk8b9m2F1MdvtksUWDO6eQKzQtE3id+TDTkvPkiKpiR8xpyV484Rq3+H2IBV5POGq8BybABJgAE2ACTKCsBBoA2AXgbQBXAKQDuFTWyfg+pxOg6t3DAOh32kcBnHJ6BO6xYCqARoDVfqJVAZQXbAFop0HC/7/lHtsuc5Q1ANQGQA+BaGQD0AAIEaqXyzyxjTe2FZoLUj7dfjw6+NH2/1nyn2D9RpQKJXZ9vUu7KXaTyWfUL7/8UjNp0qRDdm6MGbJkUofHxvdvQJXphvHliqOaSd8fOSjk3F0ZywHcsHPw9JCDflbSA1Ee7kmAKzSLz5vYxDtHVBU7Yk73/EooW9Ru8aCEBd6yJZfvYgJMgAkwASbABDyHQCsArwJoDhg6ph8BcAzAHAD0/3mIl0AdIVdU9fc4AI8Qv+yMm0TwemUQePVhkLCpBZBr57jEOh1ZflDV819FmA0F8JYLg24nrE1evO4+QkbHjn6s/cj2JgLrttnbMGXAFHTo0EG3v6ysLLz88ss5q1evpj3b8xwWI/CmaSZ9L7e3mOzMXJEv+RkA2xyw6BYAZPfCgwl4GgGxiXeOsARwxJyedg4s2Y+oH5SwwGtJCvkaJsAEmAATYAJMwJsIUOUeib1UEUp+oyTqUEUXD/ESCBWqdysC6A3gb/GG6pLIyuLB65JAedESCXhSHmXjfhiX8tjwxwwVvLTzbXO25Rf8W3B+3LhxVanJWnJycsauXbtWyuXySsL3YV8AVLl/AMAmW85LZP/6aQmTOhosGrKyCxA9/5A8/je3tmj4CkABgA9tYcP3MgEvJSAm8c4RVcWOmNNLj4o4t80CrzjzwlExASbABJgAE2AC4iDQGtB1U38SQJo4QuIoiiFA9gEZAKoLovwvTMpAwJOEQW9Oq0flsf3o9mmj5442CKzKLCU2Tt0oT16WTB64xkKLQ3wjqcmaNMQvtm/7WvXUaq1kz7Gbp7VaVVTcxrMkHrvrmCFU2k911w1w3EyACegIOKKq2BFzliVdYhLSyxK/aO9hgVe0qeHAmAATYAJMgAkwAZEQoCZLawEMEqwARBIWh2GGAL3uTT685K38HIBlTElHwKOEQS/OqUflsWiTtTP7zmRoA7RRu+N2GwusDvONjGiF8OAQxDarjfpaQHLmBk5rJJgQvx373fiMzRS8ij9x4z1w6EyACdwn4Agx1BFzWpKz4bjXuJTeirPb2xiWLOwt17DA6y2Z5n0yASbABJgAE2ACthCYL1TwzrVlEr7XKQTo91vynH0EwBuCj7JTFhbxIh4lDIqYs6ND89Q8liQ26AVe8kR/EQA1+CPxkuxzyCe5zH7Egx7F6ZhRaPRwrXtpU+QCE1dDHr/D4MXu6Hw6Yv5vBUafOmJynpMJMAEmYAMBh7yNYUM8HncrC7wel1LeEBNgAkyACTABJuAAAiQk0Cuvfzpgbp7SMQSo43s4gI8AeLvY4anCoGNOjnhn9bo8RkRE0NfwuoEDB1bw8fHJT0pKytyyZcvBM2fOUCOxMlWpRvSWhQcE+Cwa2KVBYx9oJenp6Rjf+izCKuQiZhOU0T/iCQB7xXsMSozsOwDXAJDXJg8mwASYgFgIOOxtDLFsUAxxsMArhixwDEyACTABJsAEmIDYCWQDaArgstgD5fhMCPws+PF+A+AdL2bjdcKgh+ba6/IYGRmZlpCQYPDpVSgUePXVV6+uWLGCLFj+KEueI4e0TkuYNvT+nNl5mBW/AVN7HNMLvN1sqQwuS0x2vGcOgEsAvrDjnDwVE2ACTMBWAnqBdx2AKQDIUssub2PYGpgn3c8Crydlk/fCBJgAE2ACTIAJOIJAbQAnAJR3xOQ8p8MJLALwHwAJAJ53+GriXMDrhEFxpsHmqLwtj7LExMSUkSNHBhuTi4mJUUZHR5e1ynbwyi+Grx41oCU1ZTSMWUt3oaXvX1i1B/L4nW5t0UA2QhcAfGnzaeMJmAATYAL2JUBvFuQZvVVFD6Loz2V6G8O+oXnGbCzwekYeeRdMgAkwASbABJiA4wj0BvCx8Lq/41bxnpld0dyDGg/9D8B6oTO1GGg7k4O3CYNiyK8jYvC2PJYk8FpVZRvRURoeHBIc2yxMWr/ewx3KjxrY2iQ/MQm78M+Ov07WqoqRcX/CuMmbI/LoyDljAZB9xdeOXITnZgJMgAmUgcAwAG2Nmqw1BJBa1rcxyrC+x9/CAq/Hp5g3yASYABNgAkyACdhAoLLg4UoVZC/ZMI+1tzpT/LM2trJe7+ruyeShTEI9efOSOOSq4QoO3iYMuiq3jl7X6/JIFg3R0dEyX19fPPzww8jKykJ0dLQ8Pj6+pTWwI3uGpiW83UBnyzBlrRrT3x5quD3rjhL/++aPUwnrD5INj7uPOACnAcS4+0Y4fibABDyWgCf+jiuKZLHAK4o0cBBMgAkwASbABJiAyAi0F5rU9AGwFcBEAIedEKMrxD8nbEu3hBi6J78GgDwqjwBoBUDrrM0breMKDl4nDLogr85Y0qvyGNGldrg0JHBJ73a16kl8fH0OninU5gU0OKkJqDg6Li7OmipbWWJ0g5SR3UJ1Vg/HLqmx4l8tHm5cDwUqFPx76NyFUxduv7tr31m5YMfjjFw6ao3vARwHQL7jPJgAE2ACTMCLCLDA60XJ5q0yASbABJgAE2ACFhN4E8AzAIYAuG3xXWW/UF/NMA5AoeBHRr+nkRhY4AH+ZGLqnjwWwFIAmQCaANCUPW1W3+kqDl4lDFqdFfe5wavyGNm/XlrCpE5GzdAKMDHukDz+1wyrqncBmAi8+nRPjD+fH7/p2p4etfHwwDAEqjSQ7L2OTD8NJsSnY7/7HAuTSOMBkFA9y03j57CZABNgAkygjARY4C0jOL6NCTABJsAEmAAT8GgC5BH2N4CKDhYAmwEgwfEggHqCN9l7AKIAqIVGFG8BIGFnrxsTF1v35MGCH+81AOQBp3QSW1dx8Cph0Em5dMUy3pRHWeKHnVJG9q5n2mBt1XFl9PxDVjdYi+wVmpbw1j2LBhpZd1UYMzPzlubyndsre6KR/u8VBcDU/ZAvPe22jdaoqST9PJntigPKazIBJsAEmIDrCLDA6zr2vDITYAJMgAkwASYgXgI+ABQAugsNIBwVKVXoThEmJ/GhnSA4krhLMVBnYaomTgKwz1FBOGlesXVP7gpgu5DnxjZWalvjJ+cKDt4kDDrpOLtkGW/KYzEC7zFl9PzDVjVYo0xRkzX/wOBF/dqWr33jRp52/5Hr0m51NRpfwP/cTUierQ3UEaTkeWlQfpgKq0Vkl5yIBxdNEH5mkRUNDybABJgAE/AiAizwelGyeatMgAkwASbABJiAVQR+EQRAR3kZknhM/9thFNUEwTaAhN3NAL4AkOcBFg20RTF2T24DYA+AfABUTX3RqhMCkGdyXwBpAK4CIKGYvEE3lTCPKzh4kzBoZQrd6nKvymNk//ppCZM63q+6zS5A9PxD8vjfrLZoME7ygqeb45llwxCq/0tFHjAnCYgWWqzNTYPyo1RdI0Z3fKi2RHjbY55bnWwOlgkwASbABGwmwAKvzQh5AibABJgAE2ACTMBDCbwjCLDkw+uIQRViJCIYC7xUVUrt3X8XGoGRfUAqgD8cEYCL5rSm2tUZIZIoS03XaJC3Z4Bgj3GilMVJ3H1bEIV/EsTdcAC3AEyzoFmTMzl4lTDojEPjgjXovKwAkAugiwvWd/qS95qs+cX261ArTK3WSpKP3szQalVRcRvPWtNgrWjcb8QPQcyoR+Bv/A9zk4HHAoFG5YGpqZAvc1+LhmWCpc98pyeMF2QCTIAJMAGXEmCB16X4eXEmwASYABNgAkxAxASc4cNrbNFAKCoJlgxrLBQZRYzPrUKrA+C0IO6+D+CcBdW4C4R8jagfikXtGkpGDWojCZBIfHwOXgrSZqPmGQSVj4hfkyqGZk0s8LrVcbwf7LCGCA/yR2zPMITlqFBux3kUhPqjW/xxt20CVpZM2PNhiCzhKaQ82wIm3r7f7Yb29g3k3szDyQAtouJO6yrx3XHQQ4CdAOj7Ew8mwASYABPwIgIs8HpRsnmrTIAJMAEmwASYgFUEnOHDa9xkzVfw311aBqsAqzbGF5slEAPgv4LI2xNAPwAFxdhjkOBE1gwXADzyTFtMXPM6QvSzKnKBmX9XRUZOrasrfjvyfCmWDc5IBwu8zqDsgDVGN0Xa/N4w2BQo8oEP/4V8yTG3bQLmAErWTTm2JdIWDL7PNEsJTPoLp5YeBjVfLK1y37rFnH91IoBtAH5w/tK8IhNgAkyACbiSAAu8rqTPazMBJsAEmAATYAJiJ7ARwFoAJLo6ctizQs2RcXrq3MSf/rdBsFig6j6y5mgivO68t8jG9dc/BqDHshfRbmxn+BlfM2urH06rWmvXbNq34Vq2zn/YlYMFXlfSL/vasvg+SIloYlptOvsAlB/udtsmYGWnYdudhu+xw5oiPCgAsb0bIUylhmTvJWT4qREVd8htq3aNyawGsAXAQttw8d1MgAkwASbgbgRY4HW3jHG8TIAJMAEmwASYgDMJUBM08jSkZlw3nbkwr+VUAnrBdh2ADwG8JdgvLAcwu5hmS58BaAAge/mLiBzTWefdaxjfbvXFOc1jOHok5eYWOQYKjY+cuimjxVjgdRV529Y1K/B+dwD5H+3GWOHhk20rePjdg8rfE3O7VUSYGpDsy0ambwEmLFHoLC488cEa2ftQk8cED08tb48JMAEmwASKEGCBl48EE2ACTIAJMAEmwARKJjAFAL2y3wuAlmF5LAESbPMAfAqAfke+BqAqgNcAmOtIT1W55NN8cGRHzEl8BTX1ZLJygJk7qsA3qDqCco6p3l+LKCdUgZeUGBZ43fTYjmmGtNieRnYC+cCX+6Bp2xDZe84hU6vFhPhUr/LjtSqTz1ZB2reNjCwuVMCn5yFPvO6xFhf0xsmvABZbBYovZgJMgAkwAbcnwAKv26eQN8AEmAATYAJMgAk4mAD9vvQXgD8BfO7gtXh61xEwCLYA9H7I4wGQTzKJ/CQAmxuyx+uhdcNa+KpPS5+6Pj4+OHw5GOUqVEFUh6tYsTNX/f5adCqmCthZu/1HWCjcWQvyOvYhQE3WpH6I7fUQwvJUqHS9EBjbHqhbCVDkAR9sgXxRqseKlaVBLK0CVzavIVKGVjW1uJh/GZp1uYg8dlP3doanjZ8ArHfxAyVPY8r7YQJMgAm4BQEWeN0iTRwkE2ACTIAJMAEm4GICVQAcARABIMnFsfDyjiVQVDQiseQpAN8AeKeEpWV9H0HSG71RqXEN4OFaAFXy/ncpbiXuwQAXWjSMFqr5xgEgf04e7klg8Ke9sGFiV111uWHMSoJy0lav8+MdLtjmHBQexjQGdP65ZE1gPGRzG2LfsKoIMv7LH64CyX5I/z0ddJ+nDfp+RVW8ZC/DgwkwASbABLyIAAu8XpRs3ioTYAJMgAkwASZgE4EuAMjfsCX78drE0R1vXgKAqnkXATq7BXND1rw6hrdrjIgezdFUowX2Z+Don8fx56kr+NFBFbydATwCoAWAhgBWAFhlFBwJYYkAWNx1x1NnGrPs/+zdCZRdVZm38ScJAhJwQhSRyCCNGFsFozgQQRABW1oNEGa7aUFb2wG0TbcyKIgQBz5tUELQIM2giBBUVIa2BbVFhkACmjAJCSogKmhCui2SUFXfeiu7QqVSVbn33HPvGe5z1qolZd1z9t6/fapS9b/7vPtr0/jVka9k/ND/OwW8u7fp/mqX2vpW3q6v3c8Aq4BTUjmV+Hxl+nzw3IEQ+B3P4ehZOzxVPmXZk3D+cnj21vQcf30tg/HYGDR+BnxzfYh+XQEFFFCgXgIGvPWaT0ejgAIKKKCAAu0VsB5ve33LfPUzgQ8D8Qh0hEcjHYN1fGOztl7gqFTXN4KoVo4IaD8KPA94Bgw8ch5BXx/w19TWBsDTgI2GNPQ/6TWxWaBHxQWmTeb/vnnwU+UGlvbACT+qTomG6a9k6iYTmbXTVmzbD+MeeJT7+sZxzJzr19QQbiT4HdwQMVapnpzu/aibHRsjRq3pW9I0D4TAr9qY+1/5XC583aaM6+2HB8fBP+4Ol/+anhOup2rBeCN3cNTfjdW7Q9/oaeQ8X6OAAgooUHEBA96KT6DdV0ABBRRQQIGOCliPt6PcpWssQqMTgJ8Ae47Qu5Hq+M4Hrm1xJFEeIgKs2OwtSoUsTGHW8MuuSLWivwJcDUTAG8cbW2zf00sgsOWm/HLXrXnxtMms7O1n3C2/Y/F4OHr2rQPlCUp/HPGGjZZsu/Xm275yp63o7evn3iV/4MHf/+n+r1234t8bLLkQYxwMeONNlHjDLd7oiDdQjk3lc24d8pqBEPigybz/47vxvAnjYcfNIYLxE69j4fl31LJ2cZSpiA3W4qkBDwUUUECBLhIw4O2iyXaoCiiggAIKKJCLgPV4c2Gs7EWiDu8ZwC+BnYH+EUbSyErEZgEivI3gdqw6wO9LAfQLU7/id/2oGW3A26x2OV8fcxn323vTytV7ytnNEXs1+V/232rh2TPeuObvz2XLV3LCV+f1nX3lg1EC5TcjlFyIkjixEn74OAdXysfK3ThmDlspv1YIvM0z2Xa3Sbxmj+3YgX6enPcw923Qy9Gz76hGMN7kHF8DzEl1eJs81ZcroIACClRZwIC3yrNn3xVQQAEFFFCgKAHr8RYlX4523w2cB9wP7JjKILSzZ7G5X9TXPRiITZQaOf4eOAK4Hji3kRN8TekFBgPeqaXv6bod/PtvnrjrlYe9Zbu1vnLGJXcyY/avYmX6BwdLLkzff7frx03Y8Nv77/2Gzfrp771h3sIlfeN6j5lzwQ9vSyc3slJ+pBB4M+DLIwTGFeQctcvxtMBXgVjh7KGAAgoo0EUCBrxdNNkOVQEFFFBAAQVyFbAeb66clbtY1OGNFYa/B7ZNmz61axAfSasUtwH+0K5GvG7pBSLgjSPeYKraMfniE3b91RH7bLfWJnFf+Oaivn87d2GUPfncYMmFow7Z7+Dzzzw+VuEOHMuWLedjnz5n4Zxv/CA2uBx6jLVSvpEQuGqGjfT3R8As4DuNvNjXKKCAAgrUR8CAtz5z6UgUUEABBRRQoLMC1uPtrHcZW9s71dddmkLe5W3s5F3p8fw1wVcb2/LS5RSITcSiREMVA17+cZ9tFv/nCa9bs4R36fKVzDhnwf1zfvjApanEQpRcmHzRV064/ciD9o0NA9ccZ8y6pGfGp89505BN1BqdoXaUS2m07SJe92PgLOB7RTRumwoooIACxQkY8BZnb8sKKKCAAgooUH2BqMd7R3q0OOoeenSfwK7Az4EeYKe0orcdCi8AfgfMAL7Ujga8ZukFqryCl+m7bTV144kbzNrnNS/Ypre3f9zNdz12X3//k0fPvvI3sQJ+CnA7sM3FXznx9CMO2mfDtQLesy/pmXHqObsDsYna+o6RQt1uCXqjJEtsyvj99SH5dQUUUECBegkY8NZrPh2NAgoooIACCnReIEKHK4GfAe/xEfrOT0AJWoxgd0Gqxfsy4IE29OkVacO02GjtE224vpcsv0ClA94hvKOFrQP//1GHvPWK88/8xJqV6kuXLWfGyCUa1pqx/TZg6sSNmDX16UzqhXHze1jy5KZ8eYMtOG7vFzPpyV7G3fwQS8Y9yTFzfsVgPd/yz3pzPfwp8Hngh82d5qsVUEABBaouYMBb9Rm0/woooIACCihQBoHnA18DIux9ewp7y9Av+9A5gaiPuxCIR8tfnf47z9aPTyvFXwfMz/PCXqsyApUu0dCo8vT9d5u68SYTZ+27x2sn9fb1jrvp1kWL+zfoP3r2eVfGmyijHgdNZNF7n8nkCeNg+6fB8j44fTkrzns/Gw2etOwJOOHHLDz/DobX8220e2V/3f8ApwNXl72j9k8BBRRQIF8BA958Pb2aAgoooIACCnS3wMyoIQm8o7sZunb0WwC/BiYCbwRuylHi02nlboRVfTle10tVR6ArAt4h09FwWYXXvva1R+78wi0v2PPv3ja+t6+Pe67/EX+36Kdc+eCj7Pt2ePVWT131zBvpOf56stTzrcKdEqu842fFtVXorH1UQAEFFMhPwIA3P0uvpIACCiiggAIKRB3JnwDPNITr2pthM+B+IOoz7wv8d04SXwWmAREie3SnQF1KNOQ+e+9617vuu/DCC188eOFly5bx+fcfTf+1c3nrO2BKVLBOx3/cSM8J1w88bdFIPd/c+9rmC8abACcD/9Xmdry8AgoooEDJBAx4SzYhdkcBBRRQQAEFKi0wHlgG7OFj9JWex1Y7H6ts7wNeCEwH5rZ6QeBM4F3Ac3K4lpeopoAB78jzNvmSSy6Zd+ihh24y9Mtf+uxMrjr9+FXf+9BA2ZSBY2kPnHhdrUs0xFMDJ+b4xlI1v1PstQIKKNCFAga8XTjpDlkBBRRQQAEF2irwPWBxekz2L21tyYuXWSB+z74LeAnwz0CswG3leH8KeTds5SKeW2mBbivR0OhkjRjwfv6zn+379mmfOO0l2/LOwU3WbnmYxRv0cvTsOwY2RazjcQvwceC6Og7OMSmggAIKjC5gwOvdoYACCiiggAIK5CsQq3dPAN4C/Aj4N+D2fJvwahUSmJc2Xfv3tLt91q6/HoiALwLeVVkv4nmVFjDgHWX6jjrqqEXnn39+1OwdOJYuXcqMGTMWzpkzZ3AztYbr+Vb6DlldduJjqVRQxYfS1d3vlvu1qyfZwSuQt4ABb96iXk8BBRRQQAEFFFgt8GzgAOAk4J2GvF19W8SGR/ukgDeC3izH84A/AJOAB7NcwHMqL2DAO8oUTp8+ferGG288a999953U2/o1jq0AACAASURBVNs77qabblrc399/9OzZs+u6Une0m3k+cBzws8rf7d05gAOBXdLvCxOAHWBgtflV3cnhqBVQoBkBA95mtHytAgoooIACCijQvMDOwHeBtwGLmj/dMyokMNaqq28ChwGzgA9kHFNfWhn+44zne1q1BQx41z9/3b7yMZ4W+SDw8/VT+YoSCnwmPaFxChBZTXy+EojPPRRQQIExBQx4vUEUUEABBRRQQIH2Cxjytt+4yBYaXXV1NvAvwCXA4Rk6/H/A8akWb4bTPaXiAga8FZ/ADnT/jvQzZnBDvg40aRM5CcSbE/FxOXAy0AucmlZkx/d+1Ff2UEABBUYVMOD15lBAAQUUUEABBTojYMjbGeciWmlm1dVpKaSNTZDe3GRnH06rwSMk9ug+gTwD3m5f6VrXu+dXwHuBG+s6wBqPazDgnQucCIxPK3ePBSKwj/rKHgoooIABr/eAAgoooIACCihQAgFD3hJMQs5dyLLq6l+BM4Colzmlif7E6ryovxvlPjxWr3aLVW73dAnG4KrM3VoYb6OrzVtowlMLFIgyQO8Gbi6wDzadXSDeAHwirdyNq8xMn1uiIbupZyrQNQKu4O2aqXagCiiggAIKKFASgdhAJR7BjKAl6iV6VFsg66qro4E5wN3ASxsk+FJ6/HqjBl9fy5dNnjZ56iYbbzJrpz13mtT3ZN+4JbcsWdK3Qd8xN8+5+bZaDvipQeUR8Daz2rzmnLUc3l3APwDzajm6+g9qWnrTL343iE3Wtk9vBMZGnR4KKKDAmAIGvN4gCiiggAIKKKBA5wUOTjX2Ihz0qL5A1lVX04FL06rc+EP+yfVQxB/8PcA5QDy225XHlIOn3Hfk7CNfPDj4nmU9XPmpKxfedOFNL685SKslGrKsNq85ae2GF6vZo7533d/sqN3EDRtQtz2dUPf5rPv4vF9LMsMGvCWZCLuhgAIKKKCAAl0ncCfwKeCyrht5/QbcyqqrvYFYnfUYsAPw+Hp4vgy8B5iYyhPUT3P1iEb6g3En4CNHnnvkP06ZPmWtVczXn319z5UnXfmmmm9ElEfAuw9wDRBvLljjs37fPb8G4g3EBfUbmiNSQIGSCVjyp2QTYsBbsgmxOwoooIACCijQNQIR6l0BnNs1I67/QLOuYtkV+DnwV2BH4I/roVoBfAWIWr61OqZtz9SnP41Ze01i0pP9jLv59yyZ0Mcxc+4eWJEY5QW++a6vvWveqw581SZDB37dV67r+f4nv797zTciylyiYW+YOhFmvRb+JooW/wru7odjLoODrPFZq2+h+4EDgKjX7aGAAsULZP29oPier78HlvxZv1FHX2HA21FuG1NAAQUUUEABBQYEtgQeArYA/qyJAmnFamy6Fvlb/EH4mzFUIujrB6bWTe7wHVl0zt4D4x84lq2Ak37Bwgvu4oPAHsBPX3Xwq/7zXbPfte3ga3qWphINF9W+REPmgHcaLDp99X01cCwHToPffW91uY+476zxWY9vpsXAO4Ff5jicOgdUOTJ5KQXWEqj76lZL/pTwhjfgLeGk2CUFFFBAAQUUqL3APwMfAv629iN1gM0IbANE6Y6otTsFWDTKya0+qt9Mnzr52slf25tbD96Rpw9t9KwF9Jx0Ix8FnhcB75Yv3/LlL3jJCz760je/dIvelb1PWzJvyYMTNp0w/cbZN9b9sfSs8z75CzBvf1hr1fN5sOIMiFXPt3Rykm2rrQIPAPsDC3Nope4BVQ5EXkKBUQXqvro16waz3jLtERh4I86Atz24XlUBBRRQQAEFFBhL4A3AN9KmWqcD53eIy5VYHYJuoZkIMe9NNXbfCNw0wrWyBn0tdKu9p0YJgVXw9X/Yix0O2om1/kZJAW8EkbEy8cQhPXkdcER6s6S9HSzH1bPO+2gBb08KeG8tx/DsRQ4CvwX2S28UtXq5ugdUrfp4vgKjCXTL6tasG8x65+QnsNYbcQa8+cF6JQUUUEABBRRQoBmB2ODoyCGBVfwxfTHQ18xFGnytK7EahCrJyzYDopbm5sC+wH8P61fWoK8kw1u3G4MlBGZvB59+61NfX5pKNFx4Fy9PKxPfBvw4rXLeHrgwlTsp7dhy7FjmeR9eoiF28vs8LJzLgKtHfQQeBGLjxrtbHFK3BFQtMnm6AiMKdMvq1lY2mPXWWVtgrAUYY31t6Btxa787rrACCiiggAIKKKBAIQL/BJyQQqtDgZtz7oUrsXIG7dDlog7vJOAw4NIhbd4HPFKjGrxrVpgu2RiufT7svB309MNNf+SeVT18rq+Xj+z5vNUbr930KA8/8Dgn/Hwp3+nQPJSlmcw1eAc3WZsKk56EcXdA1Go9+ltQ97IWZZm7TvXjYeBN6SmAVtrsloCqFSPPVWAsgW5a3erTYdm/F8ZagLG+xRlD34j7VOzN4Are7BPhmQoooIACCiigQN4CVwDXAV/J8cKuxMoRs4BLRU3elwLvTW8AnJX68D7g6wX0px1NrlNCIBLsK2DF+TD1kElc8JUpQzZeWwmnLGLhRb/putWneWyu5x/i7biDy3PNwTd+4luo1aObAqpWrTxfgeECrm71nmhEYKwFGOtbnDH0jbiTgHEGvI2Q+xoFFFBAAQUUUKAzAhHgxLvwwx/Jb6X1kVZiXZZql8YKSOtvtqLbmXNjjmLTtSjb8CzguZ1ptnOtjFFC4JBzX828A7Zee4OwWffS86k7B1YqDm4QFvf5dkAEW/d0rucdbSlziYaO9tLGihT4IxC1qWOFdquHAVWrgp6vAANvTvbW+N8l5zi7wFgLMOJpjCjZdjlwcrqHTgWOA+J3gcHffSIEXgHE1yzRkH0uPFMBBRRQQAEFFMhdYDmwI/D7nK88uBIrVoPuwuo/OJ4E7mD1I9pX5dyel8tfIEL/N6fLRm3eP+ffRHFXHKOEwIqRAt6z76Xn5DvZnf3Y+Bkbb3LBxm/YeJsNYPymv1zZ/9LH+n+9xRMrj5hz/arbihtRW1o24G0La60u+idgV2BJjqMyoMoR00spoIACSWCsUjjxd0AEvHPTXh2xb8cpwLFALAYZXJxxAPAq4PZ4yssVvN5bCiiggAIKKKBAOQS2TDufP6cN3RlciRWP+scvjPNTsPtGYGX6pbENzXrJnAW+B7wd+A/gIzlfuyyXWydMOmwSi84aUqJhaZRoWMjCi3/Lyzc5cJNFz/3cc+OcgaNveR/PP/txdnmgf+Gc/15etw3EDHjLcpeWtx+PpT/2o363hwIKKKBAuQXGKoUTX3tGKts2IYW7sbI3gt7hx8DvTga85Z5se6eAAgoooIAC3SMQqzPjMawIXdtxxC9/+wBXp0274pHBkR73akfbXjM/gVh5/W3g8PwuWe4r7b8FUyduzKzBTdZue4zF41dx9HkPs2LzL25+28S3T9x46AhWnPc40xf0rfjKNY/vPuQxxnIPsrHeGfA25tTNr/oL8Argd92M4NgV6CIBV9hXe7JHK4WzKRCbLm8NxOrd+N1vFfBA+h1wxCfvDHirfTPYewUUUEABBRSoj8CHgJcBsXlWOw53RW+HauevGcHNz1IN5c63XmyLQ/+Qjd2l93nO/3vOUZu+Y9MNhwe8By/oXfHla5ZPrVmNaQPeYu+/KrS+LJXgeagKnbWPCiiQWSD+DYySWwOP5gM7WHIrs+X6TuxEiD68jcEN1p4GPDuFvH8A4vNRn7wz4F3fVPp1BRRQQAEFFFCgMwKxida3gPil/ZdtatJd0dsE28HLRnmNqLO5bwfbLGNTA3/8TDxw4sGbf27zNSUaepf1suU5y+taoiHq7sWxWxknJEOfOvFHc4ZuVfqUdtVxrzSKnVeghgKDAWA8rh+5XnzejpJb3fxzuqgQfXBBRuybEU/2/QqIMm5/C8wA3jBso7U1t7cBbw2/0x2SAgoooIACClRWIDZKuBR4J7CoDaNwV/Q2oHb4kiek+mtbAPE4djceT+08/UK+vtkrn/7Op7/p6c/YoJ8Jmy5c1feyR3sf+MuDK/71J7/q/W7NcOoS8Bb1R3PNbocRh/N/wPZArPTyUECBego89W/g6gCwHSW3/Dm9OjSPsgjtDtGH36WD83sX8HkgyjXEpmsvScFuvMn/g5GeUDLgrec3vKNSQAEFFFBAgeoKxArNmcBlbRxCN6/IaCNrxy79WyA22nhdx1osV0MjlRuJ75czgXhEPVbC1/GR1bqUaCjqj+Zy3cXt6U0P8KK0yr89LXhVBRQoWqATJbe6/ed0J0L0se6jwSfu9gOuATYBngCemUpz7DnSyQa8RX9r2r4CCiiggAIKKPCUwMHpcaw1j5yLU2uBrEH7y4E7UjmP79RaaPTBjVRuJB5bvK6A1TadmoI6BLxF/9Hcqbkqqp0IAGJTnkeL6oDtKqBARwTaWXIry8/prL/PdAQrQyOdCNHH6lY8cXcAsB3QB6wA/gjEUxrPB2anTZPXuoYBb4aZ9hQFFFBAAQUUUKBNAhHwfhyIUg0e9RXI49HHS4C/BzYD+utLNerIhpcbidXM8YfPielNknY8slo0c50C3rlprmJ38Hj89VggSlDcWjRyxduPGpxRq/HPFR+H3VdAgbEF2llyq5lwM4/fZ8o61+0M0RsZ85vSG/k3p6eS4vea2Gj3IOCHaWWvAW8jkr5GAQUUUEABBRQoSCA2VfhUm0s0FDQ0m00CeTz6GAs1YkOlK4HDu1h2cNVQlGSI/65zcFiHgDdu1aL/aK7zt8uTwHOBpXUepGNTQIE1Au1aOdvoz+k8fp8p63S2M0RvdMzhG29cDx7PSm+Ixhuj6xyu4G2U1dcpoIACCiiggAKdEYiA6mepnmhnWrSVTgpkefRxtP7FZnxXAK9Muyx3chxlbKvRP0jL2PdG+lSXgLcMfzQ34l3F18SjvBEAPF7FzttnBRQojUAjP6fz/H2mNAMfoSPtCtEbGfNOwJHA7WkVb2yieSHwkAFvI3y+RgEFFFBAAQUUKE4gHleOTaL2AGKzNY/6CTTz6GMjo49H916QNlZq5PV1fk0jf5BWefx1CXgH56DIP5qrfB+M1fco1xJlW/63rgN0XAoo0FGBsX5O5/37TEcHVrHGGvr30hW8FZtVu6uAAgoooIACtRbYBfgp8Ixaj9LB5bnS9NnAn4BPAF+QdkCgoT+EKmgVNWrj2K2CfbfL7ReINwijRuNE4K/tb84WFFBAAUvulOkeMOAt02zYFwUUUEABBRTodoEPp0ex9gX+0u0YNR5/3itNf56sptbYrJmhxeZzq0bagKSZi5TwtQa8JZyUEnUp6lBHDd5NgJ4S9cuuKKBAfQXy/n2mvlLtHdnAG9sGvO1F9uoKKKCAAgoooEAzAq9JGxC9BfhR2ljhlmYu4GsrJZDXStMI/uLR7K4OeN+2Oe9/xrP44l4vYqPefrjpIVb0LeM9F/6Riyt1V4ze2bqVaKjJtJRmGE8DVgIbAytK0ys7ooAC3SCQ1+8z3WDVyBgb9TwQiKf/Bmr0GvA2QutrFFBAAQUUUECBzgrEY/cfAg5Nj5sPbT02XIhNFl6aVinOAxYAT3S2i7ZWIgEDXuCwF7Ni9r5sODgvy1bAiT9jxYW/Hgi8hh+N/vFUomnGgLdMs1G+vmyU/h2I74FYwe6hgAIKKFAtgbUCW2CH9Dv+VaMM4zPp5/0p8XUD3mpNtr1VQAEFFFBAge4SuBu4N63I+htgW+AB4LdpxWZoRBj8CuBXwG3pF0FD3+66TyLgjbrNu3bxo9l/P2cvrpweb38MOc66DU66mX8C/jP+7/2fzdRNNmTWHs9hUm8/425dxpJxqzjmgkcHvnfKftQx4K1i0F7W++TpqfbuBqkWb1n7ab8UUEABBUYWGBrYRl4bn8eTGQMB7rBjcJO7y4FPxd8FBrzeVgoooIACCiigQHkF3gC8HrgLWAxE4DvSESsU4xGtKPHwKmAK8LfAL4H5KfgdDH9d6Vve+c7as3cBs4BNgYXA8cD3s16soueNGPCeeRt88mb+EbgwxnXIliz6j50GNmEbOJY9Cafex8JvPMLL0/9V5sCxTjV4m12lVNHbsqPdjs3V/heIzdaiZIuHAgoooEB1BIYGtienN+pOBY6DgSd4hpdsG3z9XOCkWMBrwFudybanCiiggAIKKKBAMwKDoW+Eva9OAfDQlb5fSgFwM9f0teUWiM3FTk/hfgQ9HwQuKHeX8+vdYS/midn7Eo+pDxxLV8BJP2XFhfetKdEwedZk5k173sAmVGuOWb+l57t/4tjJz+JDez6PSU/2M27eYyxhJcdc8PtSreytU8DbzCql/G6Sel9pM+Bxn9Kt9yQ7OgVaFCjzm5gtDq3ypw8NbE9Mb9bFyt1jgfj3/9YRRhj/lkbN9QiCLdFQ+VvAASiggAIKKKCAAo0LDIa+8Sj/R4B3po0ZGr+Cr6yCQJTtuBrYEXhOFTqcRx9jk7VNn8mX9t6GDWOTtVt+T8+4pRx93h/4Vrr+qAHvXSt55JxXs91gP5athFMWsfCi36xZ2ZtHF1u9Rl0C3mZXKbXqNvz8ugYczwT+HBvt5A3m9RRQoFQCWX6Glempieh//Ht7H3BPqWSL78xpqZb6QGALzEyfj1SiIb5+QHpyz03Wip87e6CAAgoooIACChQmsDPwXeBtwKLCemHD7RKIkgNRouPFqbxHu9op43VjJXNsMnXN8M6tU6JhFRx3N/dN246tDth62Mree+n51J28aYTHIosac11q8GZZpZSHeZkCjjzGM/wazwIeBaIGr4cCCtRPoJWfYWV4aiL6f1ialthLYqu0+vRSYLRNxOo3i2OP6MNpE+UfpzfrYlPlKLV27XogBkJ/SzR02+3ieBVQQAEFFFBAgacEom5vbM4QK3ljkzaPegksTbV4o0avxwibrN32OIsX/IXTPvAyLhwe8J59Lz0n38nuozwWWYRnXVbwhl2zq5Ty8C5DwJHHOEa7RqzWfwTYsJ2NeG0FFChMIOvPsKKfmhgEi/6/EbgO+HT6d2C39PloK1QLw26h4TxWWMf+G3cCX22mHwa8zWj5WgUUUEABBRRQoH4CEfJ+x3INtZvYw4H/BA5OK7VrN8AWB7TWH2CHTWLRWVOe2nxtaZRoWMjCi39riYYWnUc7fVraDHLgsVKg0VVKWbtTloAja/8bOe+5wIOwpuZ0I+f4GgUUqIZAKz/DinpqYqhs9GGf9DMqNgGON0+vB5YDL4KBUkrDNxGrxsw81cvCV1gb8FbtlrG/CiiggAIKKKBA/gKWa8jftMgrDoa7hwJXFNmRqrS9/xZMnbgxswY3WbvtMRaPX8XR5z3MghKNoS4lGob/0d/bgTqMZQg42n0rPQ94ANYuNdLuRr2+Agp0RKDVn2FFPDUxUsD7UCpBEOWPfhr7oQKTUsA70iZiHcHNqZHCV1gb8OY0k15GAQUUUEABBRSouECs5J2bHpuLlZ8e1RQYDHfjf6P8hkdzAlkerWyuheyvrmPAm12j+TOLDjia73FzZ2yZNi3atLnTfLUCClREoJWfYZ14amJ9/35G/6NEw4+A2EQsNhCbCvw3UPUSDaVYYW3AW5HvZLupgAIKKKCAAgp0QGBX4JtAfwp6L+pAmzaRj8C2wOdTqY0jgW/nc1mvUiKBOtXgLYK1EwFHEeMabDM2LLobeEaRnahp2+sLrmo6bIdVMoE8foa1417eCYjfOwZL7uwAXAj8bphf9D/efB4P/AZ4AdADxCZr69tErGRTsU53SrHC2oC37LeJ/VNAAQUUUEABBZoTiNpmsSLiJ+mP/ebOXv3qfwA+adCbha7j58QfS2cBmwOPAe8HLut4L2xwfQKj/VHdzB/bEfDGmy/x/e2RXaAZ8+ytdP7MrYGFwLM633RtW2ylpmZtURxY4QKd+BnWTBtRmuDEISrPBI4bY1VuXHu79MTBPYVr5teBwldYG/DmN5leSQEFFFBAAQUU6LRA/JIcdcwi+LkDiFq6UWYhVk3E1/pS0Bthb5bAd2jQ+1Hg16OExrFy7KUwsCFVbJoRffHojMDPgQh24j6I+pse5RIYMSCaPpnHN9yAWXvvwKTefsbd/FuW9PdzzJz53DZG9y3RUK65LVtvoo7lL4Fnl61jFe5P1pqaFR6yXe9ygWbf1NgDiI+opzv0OAi4Cri6izwLX2FtwNtFd5tDVUABBRRQQIFaCET9sg+lQC8C3Fj9EI/nvwyIx+K+BhyTQtbBADjCv/gYDHw/B01tHhWP3r192DUeHxLqBuydaXVhPHK3fS2kqzGICN3/4KrO0k7WiAHRkTtz8NfeOfAmzMCx7Ak4/r9Y+PX5A2+SDD2GrqKyRENpp7kUHdsGmJ9W85eiQxXvRCs1NSs+dLvfxQLNvqkRv1vuPkrA+0Pgmi60bGb1c648Bry5cnoxBRRQQAEFFFCg7QJ7ApcA+wODOw6fm8LV9wGvSvXMYtOKCFp3TAFwrO68F7gfuBiI1YBZjsHQeEPgV8BdwMNDLvQD4JZUwzfL9T2nMYGjgXPSS2Pev97Yab6qgwKjBUSfPf9Ajj305Ww8tC9fvIG+i+dx1F1LuWhvmDoRZk2FSU/CuAWw5HoY/ydYbpjfwRmsVlPxyHP87N2iWt0ubW9bralZ2oHZMQVGEcj6psbwEg1RJubYGmycVrkbxYC3clNmhxVQQAEFFFBAAYYGusHx2lQa4a1pFUXU4d03ha+LW6jFm4U6QoZYRbaLJQOy8DV8ziFpQ7yDU1mOhk/0hR0TGC0gmnn+gRw3POA96xdw/d3cf81v2WEaLDp9dZmVgSNS3U/BX69evfLeGrwdm8JKNfTi9Mbd8yvV63J3tpWamuUemb1TYF2BrG9qDN9kLRYXxCZrD4ncWQED3s5625oCCiiggAIKKJCHwGbAorShzquHlF74cqrHm0cbrVzjU2kl8TtauUhNz83z0b2odbwEeGdNrToxrDznY6T+jhgQHfFKjpwzbaCkysCxtAe+/HN4eh89J93IUV+A8/eHTe4DJqTdaL4GfV9cvYnWKzsBYxuVE/gb4GdpZ/rKdb6kHc6jpmZJh2a3FBhRoJU3Ndr976lTth4BA15vEQUUUEABBRRQoJoCsWo3Vslm2Tyt3SOOR8+jdMM/A//V7sYqcv1mNy5pZFiPAnOAjzfyYl8zVGD/qTBxFuw5CZ4cB/MiKD8GLhhrk7MshCMGRK/dmi1esQUX7rE943r7YcmjcMj2cPk9qwPeT8CFf4aNYllUFM7+LbAK+metDnhfkaUjnlN7gZcA1wEvrP1IOz9Ag6vOm9tiMQK+qVGMey6tGvDmwuhFFFBAAQUUUEABBYYJxMYa34GBchIe0OzGJY2Y9QKHAd9u5MW+ZqjAIYvgK2tKIMCyKBe4EC4avslZXmzrBERH7DRu8Yd37t9uwjj4m2fD0hXwyRvH3X/Bnf07vBNWzISocz1wRImGz0HfXLgJeA8Qcx8bLHooMCjw0vSG2iRJFFBAgRYFfFOjRcAiTjfgLULdNhVQQAEFFFBAgXoLbJlqr8VmP3+u91AbGl3WjUvGuvhWwINABJJRrsOjcYHJcO48OGCTtU+Z1QOfih3BY6Oqth+H7/PyJVuPW7rtyzZ8jN7+fh7o34KHJ2x+35wrF7zjC3Db/qy9CdvXoP/W3Xdf8d73vveJ3t7ecTfccMOSvr6+Y+bMmZP3quO2j90G2iIQP2fijbUXteXqXlQBBRRQoNQCBrylnh47p4ACCiiggAIKVFLgfUBs/rVX6n2Ukhhaj/d24LuVHFm2Tq9v45K/ZliRuTfwI+A5wF+ydatrzxol4D27B07eHbi1AzKTLznzw/MOfftum9z56weZMGE8L9l+K8746vd7Zsy8+LLPwuHvgA2G9mPO+PEcevPNvPrVUXYbli1bxsc+9rGFc+bMadeq4w4w2ESOArG55g+AbXO8ppdSQAEFRhJwhW8J7wsD3hJOil1SQAEFFFBAAQUqLhCbQF3O6rIEFwB3pt3dY8VpbBD3UeBEIDbz6JZjpI1LtgNiH60IvGMvrdh0awFwVQMo/w7MBKakcxo4xZc8JXDYIjhrSImGpalEw8WdCkvXBLyDfbpr0V38v899qf+1Wy5b9bNreNoJy1nzt9rjUevkhS/sP+/BB9f6++2MM87omTFjRsdWHXsHlVogajPHG2exg/3wo9UwptXzSw1n5xRQgEa/x9uxn4D8OQkY8OYE6WUUUEABBRRQQAEF1hKITeAuBrZOe0TFBkCDx54piLhs9cZWXXGMtHFJBDJ3R7IIA2FeBOIr0+frQzk8hef/Cpy1vhf79eECwzdZu20xjD8azouAvSPHUQftvuj8L3xgTcj87x8+jlPf+PuBthcuhvOugEmP0kcfy2+EJ95yyinP++AnPzlSwNupVccdcbGRzAI7pzfW4o2iwaPVMKbV8zMPxhMVUKAjAs1+j7djP4GODLQbGjHg7YZZdowKKKCAAgoooEBxAkcAS9IK3qG9iMeJo17kQuAAIMoUdMMxuEomVuzGf8dK55NTiYZTgeOS1frqwO6TVvruCszvBrg2jbHRVUu5Nz99vylTN564yax9p+486TcP/nGDFz582SaH7dI3fmhDM75P71n/M7CR3lYHHHDA5+bOnbvR4NeXLl3KjBkzLNGQ+8yU4oKN3JfDX/Mq4FvAjkNG0GgYM1p7jZ5fCjQ7oYACTQs08z3ejv0Emu6wJ4wuYMDr3aGAAgoooIACCihQlEBsxvbfwCrgrcAjRXWkgHbXV5d3fXVgP5XKXETg11dA/20yP4G4F7a78HC+fcjOrLXx25d+Qs/Hr+Lb8SbJlltuedDrXve67Q866KCVscnaTTfdtLi/v//o2bNnd2zVcX5D9kqjCOwEHDmsbMuFwO+GvH601zw/PTURX4+jkTBmrNV7jZzvRCqgQHUFmv0eb/X3lupKVaTnBrwVmSi7qYACCiiggAIK1FQgavLOBV4KxKrUu2o6zpGGNVJd3icaLNFwKRC7bb24i7xqlC+O7wAAIABJREFUPdR3TWHRnEMGQrmBY2kPfPR7/O4b8zknrdL+ZPrSezJsyldruxoNLlbTRX3yweOZaVV/lHEZPEZ7TdTujjA4fpbG0UgYM9bqvUbOrxG9Q1Gg6wSyfI+38ntLp4EbeRKi031qa3sGvG3l9eIKKKCAAgoooIACDQqcBxwEvBO4vsFzqv6ykeryRrmFa9czsEOBi9JKvwh6PWogMH0yUzfcmFlveQmTevsY94slPHz/Yxz/k/sHNs6K44b0v7vVYLgOYV2BPYD4+OmwL8XPxQhvr05fH+019wMR/r9syPljhTGNrN6rUpizvnuq68Ke9YH4dQXSZrfxxnKUiIojNm8d643mrL+3dBK72brCnexbW9sy4G0rrxdXQAEFFFBAAQUUaELgJCA+/gn4RhPnVf2lzQQPb08rnuMPmCurPnD7P6LAaPfDL4B+wIB37Bunme+nMt2CbwJiw7yRAt4fpprlY71mMfBu4OVDBjVWGNPI6r0qhDnrm8OuDXvWB+PXFQCa/R4fuo9AL3BPCRWbqStcwu5n75IBb3Y7z1RAAQUUUEABBRRYLRCb+8QO7t8B/tIiyj8AF6THlGP1mMdTArEZXazYPQS4QpiuExgr4M071Mz7em2frL1h6kSYNRUmPQnjFsCSfjjmMrit7Y3n18Dw8gvPAo4dVrZltNdEPfNZwCtH6M5o89noCt3K3Q9DDLo27MnvtvRKXSCwvu/xqrxR0siTCbWdTgPe2k6tA1NAAQUUUEABBTom8Jr0mN9bgB+lndxbCXv3hIHH0i8DjunYKMrdkOFuueenE71bJ+Cdtj1Tn/40Zu01iUlP9jPu5t+zZEIfx8y5O1uoOX23raZuMnHDWW/Z9fmTenv7x92w6NElfb1PHjPnh78tfUg6DRadvrru7MCxHPgCLLxs7RWtnZinVtoYvoHa9qmu7kNDLjraa+K1ZwG7NNGBZlfvNXHpUry0q8OeUsyAnaiLQFXeKGnkyYS6zMk64zDgre3UOjAFFFBAAQUUUKDjAs8GTgD+NbUcYW9sGHRLhp78bao5uSjV5v3fDNeoyylRl/jbwGGpPENdxuU4mhNYpwbv4Tuy6Jy9nwo1l62Ak37BwgvuWusx/YZbOWq/bRad/4nXrQlJly1fycdm37Fwzg8WD33sv+HrdfCFk78A8/aHTYa2+XXo+QJEWYMsP4M62P11mlrfaro4YfhrojbvF4EpGTreSHsZLlv4KV0d9hSubwfqIlC1N0oafTKhLvOzZhwGvLWbUgekgAIKKKCAAgoUKvA84A/AS4DYDCw+1gRGTfbsBanuZNQd3Q94pMnz6/Ly+GMlNk/aC1hYl0E5jqYFhge8k+e8hXnT/2btUPOsBfScdGOmUHPyJSe9bt6he2+zVkh6xrfu7plxzh1lD0lHDHjPg54zVte1vbVp7eqdEE8+fB6IJyo8nhLo2rDHm0CBnASq9kZJ3Z9MGHVaDXhzuuO9jAIKKKCAAgoooMAageuBPwF3p03TpgOXZ/TZLJ0bO8PvC8SK3m47jgC+CrzWgLfbpn6t8TYT8GYJNUcJeO/qmXHOL7Ncr6OTNbxEw+Or086Fc6tVoqEVs3gD6LPArq1cpIbndm3YU8O5dEjFCVTxjZK6PplgwFvc94EtK6CAAgoooIACXScwFdh7yKivAW5qUeG8VKohyhVEgNxNx3HAlwAXZ3TTrK871nVKNByxE4tm7fXUCvmlqUTDhZlLNGy76PxPvHbNivuly1cy45w7Fs75YelLNMQPnLU2WbsDFgNHfwsWdMltEz9zo07m67pkvM0Os+vCnmaBfL0CYwj4RkkFbg9/SazAJNlFBRRQQAEFFFBAgQGBk4BPp5W8/9VFJlFTM2qIvr6CtUS7aJraPtQRN1nbeANmvflFqzdZm/cIi5/Wz9Gz78wWasYmaxtP3GDWvru+YGCTtZvufGxxf/+TR8++8jdVCkm7NcjbBzgZeEPb70QbUECBbhXo1p+vlZhvA95KTJOdVEABBRRQQAEFFEgCHwMOTGFnt6CMB54AvpA2seuWcTvOtQXWCXiHfDnvP7rzvp5z2X6BqFMem1rGExQeCiigQLsF6vLvRF3G4WNe7b7jvb4CCiiggAIKKKBArgIT0yZusZr1V7leudwX+yXwVx+/Lvcktbl3YwW8bW7ay1dA4O+Aj7N6UzkPBRRQoF0COwFHArcDE4AdgAuB37WrwTZdNxYL7DJsHPG0ylVtaq/tl3UFb9uJbUABBRRQQAEFFFAgZ4FZQD/wgZyvW+bLnQkcBTyzzJ20b20VMOBtK2/lL74/EE84vKnyI3EACihQZoGo9R1PCwwe8XtJ7BVwSpk7PULfYhyrUr8jG43PV1ZwHGuGZsBbsTvQ7iqggAIKKKCAAgrwcuBGYHNgRZd4vDZtVLdR+gOkS4btMIcIdCrgrc3jql1297w9hSx7ddm4Ha4CCuQj0MjP/j2A+PjpsCYPSitfr86nK22/Sow1Pi5Ptct7gVPTz9D4tzb2PajcYcBbuSmzwwoooIACCiiggALAzcC5wNe7RCPq8MZKk1jFe1GXjNlhri3Q1oB3+n5Tpm4yceKst0x95aTe3t5xN8y/d0kfvcfM+eb1tzkRlRB4B/Bh4M2V6K2dVECBsgg0U6ognhCIMjAjBbw/BK4py6DW04/BgHduWo0cv2PFCuRjgRuAWysyjrW6acBbxVmzzwoooIACCiigQLkE3gi8CPhGB7v1buA9XbbZ2m+APwKfBKqySqaDt0Ttm4o/OuPYLaeRrrVa66iDdl90/hc+EP/fwLFs+f/xsdMvWjjnW9fHinmP8gtMA/4FeEv5u2oPFVCgRALNlioYXqLhWSkYrVqJhtPSBraxcjeOmenzqo1jza1kwFui7yq7ooACCiiggAIKVFRgT+A64L608Uasrm338XTgkRR2LWx3YyW5fqzejT9EXphqED8I/BtwaUn6ZzfaKxABb9SentpaM/tPhYmzYM9J8OQ4mLcE5p9+yZl7/uehb99tk6HXPuOr3++ZMfPiWLFVycdVW3Oq3NmxCu+9wL6V67kdVkCBogSylCoY3GTtUSAyxY3TJmsPFTWIjO3Gm2JThmyytj0wH7g24/UKP82At/ApsAMKKKCAAgoooEAtBL4K/D3wJBD1Yh/uwKjOToHXBzvQVtmaCOs5QOz4vF/ZOmd/2iKQ0wreQxbBV9as1IVlsfjqvkvOfPFW6wS8536/Z8ZnL47HcSv5uGpbZqG8F50OxJMNby1vF+2ZAgqUTCBLqYLBkg6DAW+8MRi/i1xVsrE12p1Gag83eq1CX2fAWyi/jSuggAIKKKCAArUR2BS4O21+tnWHSid042ZrQ2+YWMH7M+Dw2txFDmQsgTxq8E6Gc+fBAWut1IVZPUdO+9HvL/rih2IF08CxdNn/MWPmRQvnXGqJhorclocA/wC8rSL9tZsKKFAOgWZLFTRb0qEco+yCXhjwdsEkO0QFFFBAAQUUUKBDAnunTc8iiFqeauS2u+mbgHOAC9rdUAmv3wPEyunYFMSj/gJtDHjP7pnysvM/PHmnF31436k7D2yydtP8Xy/u32CDo2dfeHWszPIov8Bh6c2eWN3voYACCjQqMFKpgsfSRmr3DLtIlpIOjfbD17UoYMDbIqCnK6CAAgoooIACCqwlcC6wIfCyVEIgAsh2Ha8AYgfkdwKL2tVISa/7AmAx8EXghJL20W7lK5BTiYbDFsFZQ0o0LI3NwxfCxYObqdXmcdV8+Ut/tSOAg4F3lL6ndlABBcooED/744365w2pS7vDsPILWUo6lHGsteyTAW8tp9VBKaCAAgoooIAChQlslsLWnwOxomxXYF6behMrV98AxKPJ3XbEY9gRbv9d2uCu28bfjePNKeAdvsnabYth/NFwnit1q31XHQkclN7wqvZI7L0CChQl0Ej5hWZLOhQ1lq5r14C366bcASuggAIKKKCAAm0XiE3WBjf6+REwGEzl3fDOwE+AZ+V94ZJfL1bQfAuYkFZKl7y7di8ngTxKNAztiit1c5qYklwm6u/G0wwHlKQ/dkMBBaol0Gj5hZFKOswHrq3WcOvXWwPe+s2pI1JAAQUUUEABBbpJIJ4v/3iq+fuNmgz8+cCWwBbAVsAu6SM+33bIGPcEbqnJmB3G+gVyWsG7/oZ8RSUFjgL2T6t4KzkAO62AAoUKNFt+oY5vElZ6TAa8hX7/2LgCCiiggAIKKKBAiwLfHVJz8j4g6lCWMfR8Tgpto7Zd1M+NAPe5wNbAYKAb/1/8d2xu8gfgYeDPaTX0wvTfDwCPAleVdJwtTqenjyFgwOvtMZbAu4H9Uh1epRRQQIEsAt1afuHA9Eb67enpqOG1h7NYdvwcA96Ok9ugAgoooIACCiigQI4CrwaeBlwDPAM4vYObjkV7w8PZCHBj1W38/4MBboS4jwOPpOA2/nfwI4LcB1NoO/jfQ3lik7p+4J9zNPNS1RTIu0RDGRQqvVqqDIBD+nBM2iDp0JL1y+4ooEB1BLq1/EIjtYdLP4sGvKWfIjuogAIKKKCAAgoo0IDALOD9OQW8240Q3Mbq2qFlE+K/44igNlba/mlYaDs0xI1Vt1mOKMFwARAh2P9muYDn1EqgTit4a7FaqmR313uBNwGHl6xfdkcBBaon0E1vvjVae7j0s2jAW/opsoMKKKCAAgoooIACDQi8EohH6/YAfjbC60cqhTAY2g4tmxCrcmNF7dAVthHg/nFI2YT47/j68gb61cpL4lHJOE5o5SKeWxuBOgW8tVgtVbI7K1b5757K1JSsa3ZHAQUUKK1As7WHSzsQA97STo0dU0ABBRRQQAEFFGhS4KYUxEbwOhjeRqmEzUcojfBQKoswvGxC1LwtyzEzlWc4viwdsh+FCtSlRENtVksVejes23g8wfAG4F0l65fdUUABBcouUIvawwa8Zb/N7J8CCiiggAIKKKBAowK7AfExvGxC1Lat4mHAW8VZa1+f6xbwzgVOBMYDpwDHArFK+db2Edb6yh8AdgX+sdajdHAKKKBA/gJF1x7OpSSGAW/+N4ZXVEABBRRQQAEFFFAgD4HYMC4OV/DmoVn9a9Ql4I2ZqMVqqZLdUh8CXgX8U8n6ZXcUUECBqgjkErQ2MdidgCNTibEJwA7AhcDvmrjGmpca8GZR8xwFFFBAAQUUUEABBdov8Grg88DrgWuAbwGXtr9ZWyipQJ1q8Ba9WqqkU9xSt2IF9CuAo1u6iicroIACCnRKIOrRx5Msg8czgePSUy1N98GAt2kyT1BAAQUUUEABBRRQoKMCUU/4sLR5UqzuuAL4JnAd0NfRnthYkQJ1WsE76Njp1VJFzl+72/4IEJ7vaXdDXl8BBRRQoGWB2BQ4Pn467EoHAVcBVzfbggFvs2K+XgEFFFBAAQUUUECB4gQi4I3H+Q4HNk0reiPsnVdcl2y5QwJ1DHg7RNcVzfwrsCPwz10x2noN0jc66jWfjkaBRgTeBOw+SsD7w/TkViPXGXzNTga8zXD5WgUUUEABBRRQQAEFyiPwmhT0HgosT6t6LwbuK08X7UmOAga8OWLW8FIfS/Ub31fDsdV1SAcCuwyrv7kgrd6r65gdlwIKPCUwvETDs9KGo7HxaLPHZwx4myXz9QoooIACCiiggAIKlEtgPLBXCnsjMLg3hb2XAI+Uq6v2pgUBA94W8Lrg1H8DtgX+pQvGWpchRrizKtXbjGwmPl+Ztf5mXVAchwJdJDB8k7Xt0yZrDzVpMFDuwYC3STVfroACCiiggAIKKKBAiQU2AvZP9Xr3AyIUjBIOl6VVviXuul1bj4ABr7fIWAIfB7YGPihTJQSiLEN8XA6cDPQCp6YNluJ7/ZZKjMJOKqBAHgKtlmkZKPdgwJvHVHgNBRRQQAEFFFBAAQXKJ7AZMD2Fva9PG3ZE2PsDYEX5umuPDHi9B1oQOB6IDRk/3MI1PLVzAoMB71zgRCCexIjHso8FbgBu7VxXbEkBBWogYImGGkyiQ1BAAQUUUEABBRRQYH0CEfwclsLe2KjtirSy9zqgb30n+/VSCLiCtxTTUNpOREj43LQCtLSdtGNrCZwGPJFW7sYXZqbPs9TflFYBBbpbwE3Wunv+Hb0CCiiggAIKKKBAFwpEwHtkqtm7KXBpCnvndaFFlYZswFul2ep8Xz8JxAY9H+1807aYUWAaMGXIJmtRf3M+cG3G63maAgp0sYAlGrp48h26AgoooIACCiigQNcLvCYFvYemGr1RwuFi4L6ulykfgAFv+eakTD2KOq7xhs3HytQp+9KQQKv1NxtqxBcpoEC9BQx46z2/jk4BBRRQQAEFFFBAgUYEov7jXinsPRC4N63qvQR4pJEL+Jq2Cxjwtp240g3EY/2bADMqPQo7r4ACCiiQScCANxObJymggAIKKKCAAgooUFuBjYD9U73e/YAIFmNl72VplW9tB17ygRnwlnyCCu7eqcCGwL8X3A+bV0ABBRQoQMCAtwB0m1RAAQUUUEABBRRQoCICmwHTU9j7euDqFPb+AFhRkTHUpZs3pIHsVpcBDRnHq4C313BcnRxSrMD/H+CETjZqWwoooIAC5RAw4C3HPNgLBRRQQAEFFFBAAQXKLrAlcFgKe2OjtitS2Hsd0Ff2ztegf3UOeK8H/gTcWYN5KnIIsTnXjUV2wLYVUEABBYoRMOAtxt1WFVBAAQUUUEABBRSoskAEvEemmr2xsdOlKeydV+VBlbzvdS3REG8cPARsAfy55HNg9xRQQAEFFCilgAFvKafFTimggAIKKKCAAgooUBmB16Sg99BUozfq9V4M3FeZEVSjo3Vdwfu+VAbkzdWYBnupgAIKKKBA+QQMeMs3J/ZIAQUUUEABBRRQQIEqCowHog7o4cCBwL1pVe8lwCNVHFCGPk8GeoF7Mpy7vlPqGvAeDJwMhJ2HAgoooIACCmQQMODNgOYpCiiggAIKKKCAAgooMKbARsD+qV7vfkCUF4iVvZelVb5144tAexfgdmACECUsFgBX5TjQPAPel6VVszl2L/Ol4o2Bk4DzgAdTuY+7Ml/NExVQQAEFFOhCAQPeLpx0h6yAAgoooIACCiigQAcFNkth4hHA64GrU9j7A2BFB/vRzqY+A6wCTgHib6z4fGX6PK928wx4TwN2B36cV+dyvI4bheWI6aUUUEABBbpDwIC3O+bZUSqggAIKKKCAAgooUAaB2FDrsLSyN1a5XpHC3uuAvjJ0MEMforRAfFyeSg1EiYZTgePSyuVbMlxzpFPy3GRtJtAPHJ9T37yMAgoooIACChQoYMBbIL5NK6CAAgoooIACCijQxQIR8B6ZavZumh7NjzIO8ypmMhjwzgVOBKLkQKzkPRaIVbe35jQeA96cIL2MAgoooIACdRMw4K3bjDoeBRRQQAEFFFBAAQWqJ/CaFPQemmr0RtB7MXBfRYYSJQ+eSCt3o8uxQjY+j6A3r8OANy9Jr1NlgXZuZFhlF/uugAJdLmDA2+U3gMNXQAEFFFBAAQUUUKBEArH6da8U9sbGZfemEg6XAI+UqJ/DuzINmDJkk7XtgflA1JPN6zDgzUvS61RRoBMbGVbRpZv7bNjfzbPv2NcRMOD1plBAAQUUUEABBRRQQIEyCmwE7J/q9e6X6tnGyt7L0irfMva5nYGDAW8ZZ9w+dUqgExsZdmosZWinnT+r2j0+w/52C3v9SgoY8FZy2uy0AgoooIACCiiggAJdJbAZMD2Fva8Hrk4re38ArOgSCQPeLploh7mOQKc2MuwG+jqEo4b93XCnOsamBQx4mybzBAUUUEABBRRQQAEFFChQYEvgsBT2xkZtV6Sw9zqgr8B+tbtpA952C3v9sgp0aiPDso4/z35VPRw17M/zbvBatRIw4K3VdDoYBRRQQAEFFFBAAQW6SiAC3iNTzd5NgUtT2DuvhgoGvDWcVIfUsEAnNjJsuDMVfWEdwlHD/orefHa7/QIGvO03tgUFFFBAAQUUUEABBRRov8BrUtB7aKrRG/V6Lwbua3/THWnBgLcjzDZSUoFObGRY0qHn1q26hKOG/bndEl6oTgIGvHWaTceigAIKKKCAAgoooIAC44G9Utgb9SbvTat6LwEeqTCPAW+FJ8+u5yZQ5c3BckNo4UJ1CEcN+1u4ATy1vgIGvPWdW0emgAIKKKCAAgoooIACcAgQq3r3AyIk/TnQX0GYd6c+fz2Hvr8Z+B/g+Byu5SUUUKA6AnUKRw37q3Pf2dMOCBjwdgDZJhRQQAEFFFBAAQUUUKBwgc2Ag4FJhfckWwcG+/27bKevc9Z/pcA7p8t5GQUUqJCA4WiFJsuuKtCIgAFvI0q+RgEFFFBAAQUUUEABBRRQQAEFFFBAAQUUKKGAAW8JJ8UuKaCAAgoooIACCiiggAIKKKCAAgoooIACjQgY8Dai5GsUUEABBRRQQAEFFFBAAQUUUEABBRRQQIF1BQove2LA622pgAIKKKCAAgoooIACCiiggAIKKKCAAgo0J3AgsAtwOzAB2AFYAFzV3GVaf7UBb+uGXkEBBRRQQAEFFFBAAQUUUEABBRRQQAEFukvgM8Aq4BQgMtb4fGX6vKMSBrwd5bYxBRRQQAEFFFBAAQUUUEABBRRQQAEFFKi4QJRliI/LgZOBXuBU4DjgF8AtnRyfAW8ntW1LAQUUUEABBRRQQAEFFFBAAQUUUEABBaouMBjwzgVOBManlbvHAjcAt3ZygAa8ndS2LQUUUEABBRRQQAEFFFBAAQUUUEABBRSog8BpwBNp5W6MZ2b6PEo2dPQw4O0ot40poIACCiiggAIKKKCAAgoooIACCiigQA0EpgFThmyytj0wH7i202Mz4O20uO0poIACCiiggAIKKKCAAgoooIACCiigQF0EolxD1OC9p6gBGfAWJW+7CiiggAIKKKCAAgoooIACCiiggAIKKKBAiwIGvC0CeroCCiiggAIKKKCAAgoooIACCiiggAIKKFCUgAFvUfK2q4ACCiiggAIKKKCAAgoooIACCiiggAIKtChgwNsioKcroIACCiiggAIKKKCAAgoooIACCiiggAJFCRjwFiVvuwoooIACCiiggAIKKKCAAgoooIACCiigQIsCBrwtAnq6AgoooIACCiiggAIKKKCAAgoooIACCihQlIABb1HytquAAgoooIACCiiggAIKKKCAAgoooIACCrQoYMDbIqCnK6CAAgoooIACCiiggAIKKKCAAgoooEDXCEwGeoF7yjJiA96yzIT9UEABBRRQQAEFFFBAAQUUUEABBRRQQIE8BNoRwh4I7ALcDkwAdgAWAFfl0eFWrmHA24qe5yqggAIKKKCAAgoooIACCiiggAIKKKBAWQTaGcJ+BlgFnAJEphqfr0yfFzp+A95C+W1cAQUUUEABBRRQQAEFFFBAAQUUUEABBXISaFcIGyuC4+Ny4ORUouFU4DjgF8AtOfU/02UMeDOxeZICCiiggAIKKKCAAgoooIACCiiggAIKlEignSHs4LXnAicC49PK3WOBG4Bbi3Qw4C1S37YVUEABBRRQQAEFFFBAAQUUUEABBRRQIA+BdoewpwFPALFyN46Z6fMo2VDoYcBbKL+NK6CAAgoooIACCiiggAIKKKCAAgoooEBOAu0MYacBU4ZssrY9MB+4Nqe+Z76MAW9mOk9UQAEFFFBAAQUUUEABBRRQQAEFFFBAgRIJdCKEjZXCvcA9ZRm3AW9ZZsJ+KKCAAgoooIACCiiggAIKKKCAAgoooEAeAqULYfMY1GjXMOBtp67XVkABBRRQQAEFFFBAAQUUUEABBRRQQAEF2ihgwNtGXC+tgAIKKKCAAgoooIACCiiggAIKKKCAAgq0U8CAt526XlsBBRRQQAEFFFBAAQUUUEABBRRQQAEFFGijgAFvG3G9tAIKKKCAAgoooIACCiiggAIKKNAFAmWtd1rWfnXBLeEQOylgwNtJbdtSQAEFFFBAAQUUUEABBRRQQAEF6iNwILALcDswAdgBWABcVfAQy9qvgllsvq4CBrx1nVnHpYACCiiggAIKKKCAAgoooIACCrRX4DPAKuAUIDKm+Hxl+ry9LY999bL2q0gT266xgAFvjSfXoSmggAIKKKCAAgoooIACCiiggAJtEojyB/FxOXAy0AucChwH/AK4pU3tru+yZe3X+vrt1xXILGDAm5nOExVQQAEFFFBAAQUUUEABBRRQQIGuFRgMUucCJwLj08rdY4EbgFsLkilrvwrisNluEDDg7YZZdowKKKCAAgoooIACCiiggAIKKKBA/gKnAU+klbtx9Znp8yjZUORR1n4VaWLbNRYw4K3x5Do0BRRQQAEFFFBAAQUUUEABBRRQoI0C04ApQzZZ2x6YD1zbxjYbuXRZ+9VI332NAk0LGPA2TeYJCiiggAIKKKCAAgoooIACCiiggAJDBKIsQtTgvadkKmXtV8mY7E7VBQx4qz6D9l8BBRRQQAEFFFBAAQUUUEABBRRQQAEFulbAgLdrp96BK6CAAgoooIACCiiggAIKKKCAAgoooEDVBQx4qz6D9l8BBRRQQAEFFFBAAQUUUEABBRRQQAEFulbAgLdrp96BK6CAAgoooIACCiiggAIKKKCAAgoooEDVBQx4qz6D9l8BBRRQQAEFFFBAAQUUUEABBRRQQAEFulbAgLdrp96BK6CAAgoooIACCiiggAIKKKCAAgoooEDVBQx4qz6D9l8BBRRQQAEFFFBAAQUUUEABBRRQQAEFulbAgLdrp96BK6CAAgoooIACCiiggAIKKKCAAgoooEDVBQx4qz6D9l8BBRRQQAEFFFBAAQUUUEABBRRQQAEFulbAgLdrp96BK6CAAgoooIACCiiggAIKKKCAAgoooEDVBQx4qz6D9l8BBRRQQAEFFFBAAQUUUEABBRRQQAEFulbAgLdrp96BK6CAAgoooIACCiiggAIKKKCAAgoooEDVBQx4qz6D9l8BBRSC6d1mAAAVtUlEQVRQQAEFFFBAAQUUUEABBRRQQAEFulbAgLdrp96BK6CAAgoooIACCiiggAIKKKCAAgoooEDVBQx4qz6D9l8BBRRQQAEFFFBAAQUUUEABBRoVmAz0Avc0eoKvU0ABBcouYMBb9hmyfwoooIACCiiggAIKKKCAAgoo0KrAgcAuwO3ABGAHYAFwVasX9nwFFFCgaAED3qJnwPYVUEABBRRQQAEFFFBAAQUUUKDdAp8BVgGnAJGFxOcr0+ftbtvrK6CAAm0VMOBtK68XV0ABBRRQQAEFFFBAAQUUUECBggWiLEN8XA6cnEo0nAocB/wCuKXg/tm8Agoo0JKAAW9LfJ6sgAIKKKCAAgoooIACCiiggAIlFxgMeOcCJwLj08rdY4EbgFtL3n+7p4ACCowpYMDrDaKAAgoooIACCiiggAIKKKCAAnUXOA14AoiVu3HMTJ9HyQYPBRRQoNICBryVnj47r4ACCiiggAIKKKCAAgoooIACDQhMA6YM2WRte2A+cG0D5/oSBRRQoNQCBrylnh47p4ACCiiggAIKKKCAAgoooIACOQpEuYZe4J4cr+mlFFBAgUIFDHgL5bdxBRRQQAEFFFBAAQUUUEABBRRQQAEFFFAgu4ABb3Y7z1RAAQUUUEABBRRQQAEFFFBAAQUUUEABBQoVMOAtlN/GFVBAAQUUUEABBRRQQAEFFFBAAQUUUECB7AIGvNntPFMBBRRQQAEFFFBAAQUUUEABBRRQQAEFFChUwIC3UH4bV0ABBRRQQAEFFFBAAQUUUEABBRRQQAEFsgsY8Ga380wFFFBAAQUUUEABBRRQQAEFFFBAAQUUUKBQAQPeQvltXAEFFFBAAQUUUEABBRRQQAEFFFBAAQUUyC5gwJvdzjMVUEABBRRQQAEFFFBAAQUUUEABBRRQQIFCBQx4C+W3cQUUUEABBRRQQAEFFFBAAQUUUEABBRRQILuAAW92O89UQAEFFFBAAQUUUEABBRRQQAEFFFBAAQUKFTDgLZTfxhVQQAEFFFBAAQUUUEABBRRQQAEFFFBAgewCBrzZ7TxTAQUUUEABBRRQQAEFFFBAAQUUUEABBRQoVMCAt1B+G1dAAQUUUEABBRRQQAEFFFBAAQUUUEABBbILGPBmt/NMBRRQQAEFFFBAAQUUUEABBRRQQAEFFFCgUAED3kL5bVwBBRRQQAEFFFBAAQUUUEABBRRQQAEFFMguYMCb3c4zFVBAAQUUUEABBRRQQAEFFFBAAQUUUECBQgUMeAvlt3EFFFBAAQUUUEABBRRQQAEFFFBAAQUUUCC7gAFvdjvPVEABBRRQQAEFFFBAAQUUUEABBRRQQAEFChUw4C2U38YVUEABBRRQQAEFFFBAAQUUUEABBRRQQIHsAga82e08UwEFFFBAAQUUUEABBRRQQAEFFFBAAQUUKFTAgLdQfhtXQAEFFFBAAQUUUEABBRRQQAEFFFBAAQWyCxjwZrfzTAUUUEABBRRQQAEFFFBAAQUUUEABBRRQoFABA95C+W1cAQUUUEABBRRQQAEFFFBAAQUUUEABBRTILmDAm93OMxVQQAEFFFBAAQUUUEABBRRQQAEFFFBAgUIFDHgL5bdxBRRQQAEFFFBAAQUUUEABBRRQQAEFFFAgu4ABb3Y7z1RAAQUUUEABBRRQQAEFFFBAAQUUUEABBQoVMOAtlN/GFVBAAQUUUEABBRRQQAEFFFBAAQUUUECB7AIGvNntPFMBBRRQQAEFFFBAAQUUUEABBRRQQAEFFChUwIC3UH4bV0ABBRRQQAEFFFBAAQUUUEABBRRQQAEFsgsY8Ga380wFFFBAAQUUUEABBRRQQAEFFFBAAQUUUKBQAQPeQvltXAEFFFBAAQUUUEABBRRQQAEFFFBAAQUUyC5gwJvdzjMVUEABBRRQQAEFFFBAAQUUUEABBRRQQIFCBQx4C+W3cQUUUEABBRRQQAEFFFBAAQUUUEABBRRQILuAAW92O89UQAEFFFBAAQUUUEABBRRQQAEFFFBAAQUKFTDgLZTfxhVQQAEFFFBAAQUUUEABBRRQQAEFFFBAgewCBrzZ7TxTAQUUUEABBRRQQAEFFFBAAQUUaJfAZKAXuKddDXhdBRSoh4ABbz3m0VEooIACCiiggAIKKKCAAgoooEA9BA4EdgFuByYAOwALgKvqMTxHoYACeQsY8OYt6vUUUEABBRRQQAEFFFBAAQUUUECB7AKfAVYBpwCR28TnK9Pn2a/qmQooUFsBA97aTq0DU0ABBRRQQAEFFFBAAQUUUECBiglEWYb4uBw4OZVoOBU4DvgFcEvFxmN3FVCgAwIGvB1AtgkFFFBAAQUUUEABBRRQQAEFFFCgAYHBgHcucCIwPq3cPRa4Abi1gWv4EgUU6DIBA94um3CHq4ACCiiggAIKKKCAAgoooIACpRY4DXgCiJW7ccxMn0fJBg8FFFBgHQEDXm8KBRRQQAEFFFBAAQUUUEABBRRQoDwC04ApQzZZ2x6YD1xbni7aEwUUKJOAAW+ZZsO+KKCAAgoooIACCiiggAIKKKCAAqsFolxDL3CPIAoooMBYAga83h8KKKCAAgoooIACCiiggAIKKKCAAgoooEBFBQx4KzpxdlsBBRRQQAEFFFBAAQUUUEABBRRQQAEFFDDg9R5QQAEFFFBAAQUUUEABBRRQQAEFFFBAAQUqKmDAW9GJs9sKKKCAAgoooIACCiiggAIKKKCAAgoooIABr/eAAgoooIACCiiggAIKKKCAAgoooIACCihQUQED3opOnN1WQAEFFFBAAQUUUEABBRRQQAEFFFBAAQUMeL0HFFBAAQUUUEABBRRQQAEFFFBAAQUUUECBigoY8FZ04uy2AgoooIACCiiggAIKKKCAAgoooIACCihgwOs9oIACCiiggAIKKKCAAgoooIACCiiggAIKVFTAgLeiE2e3FVBAAQUUUEABBRRQQAEFFFBAAQUUUEABA17vAQUUUEABBRRQQAEFFFBAAQUUUEABBRRQoKICBrwVnTi7rYACCiiggAIKKKCAAgoooIACCiiggAIKGPB6DyiggAIKKKCAAgoooIACCiiggAIKKKCAAhUVMOCt6MTZbQUUUEABBRRQQAEFFFBAAQUUUEABBRRQwIDXe0ABBRRQQAEFFFBAAQUUUEABBRRQQAEFFKiogAFvRSfObiuggAIKKKCAAgoooIACCiiggAIKKKCAAga83gMKKKCAAgoooIACCiiggAIKKKCAAgoooEBFBQx4KzpxdlsBBRRQQAEFFFBAAQUUUEABBRRQQAEFFDDg9R5QQAEFFFBAAQUUUEABBRRQQAEFFFBAAQUqKmDAW9GJs9sKKKCAAgoooIACCiiggAIKKKCAAgoooIABr/eAAgoooIACCiiggAIKKKCAAgoooIACCihQUQED3opOnN1WQAEFFFBAAQUUUEABBRRQQAEFFFBAAQUMeL0HFFBAAQUUUEABBRRQQAEFFFBAAQUUUECBigoY8FZ04uy2AgoooIACCiiggAIKKKCAAgoooIACCihgwOs9oIACCiiggAIKKKCAAgoooIACCiiggAIKVFTAgLeiE2e3FVBAAQUUUEABBRRQQAEFFFBAAQUUUEABA17vAQUUUEABBRRQQAEFFFBAAQUUUEABBRRQoKICBrwVnTi7rYACCiiggAIKKKCAAgoooIACCiiggAIKGPB6DyiggAIKKKCAAgoooIACCiiggALlEZgM9AL3lKdL9kQBBcosYMBb5tmxbwoooIACCiiggAIKKKCAAgoo0C0CBwK7ALcDE4AdgAXAVd0C4DgVUCCbgAFvNjfPUkABBRRQQAEFFFBAAQUUUEABBfIU+AywCjgFiLwmPl+ZPs+zHa+lgAI1EzDgrdmEOhwFFFBAAQUUUEABBRRQQAEFFKicQJRliI/LgZNTiYZTgeOAXwC3VG5EdlgBBTomYMDbMWobUkABBRRQQAEFFFBAAQUUUEABBUYUGAx45wInAuPTyt1jgRuAW3VTQAEFRhMw4PXeUEABBRRQQAEFFFBAAQUUUEABBYoXOA14AoiVu3HMTJ9HyQYPBRRQYFQBA15vDgUUUEABBRRQQAEFFFBAAQUUUKB4gWnAlCGbrG0PzAeuLb5r9kABBcosYMBb5tmxbwoooIACCiiggAIKKKCAAgoo0G0CUa6hF7in2wbueBVQIJuAAW82N89SQAEFFFBAAQUUUEABBRRQQAEFFFBAAQUKFzDgLXwK7IACCiiggAIKKKCAAgoooIACCiiggAIKKJBNwIA3m5tnKaCAAgoooIACCiiggAIKKKCAAgoooIAChQsY8BY+BXZAAQUUUEABBRRQQAEFFFBAAQUUUEABBRTIJmDAm83NsxRQQAEFFFBAAQUUUEABBRRQQAEFFFBAgcIFDHgLnwI7oIACCiiggAIKKKCAAgoooIACCiiggAIKZBMw4M3m5lkKKKCAAgoooIACCiiggAIKKKCAAgoooEDhAga8hU+BHVBAAQUUUEABBRRQQAEFFFBAAQUUUEABBbIJGPBmc/MsBRRQQAEFFFBAAQUUUEABBRRQQAEFFFCgcAED3sKnwA4ooIACCiiggAIKKKCAAgoooIACCiiggALZBAx4s7l5lgIKKKCAAgoooIACCiiggAIKKKCAAgooULiAAW/hU2AHFFBAAQUUUEABBRRQQAEFFFBAAQUUUECBbAIGvNncPEsBBRRQQAEFFFBAAQUUUEABBRRQQAEFFChcwIC38CmwAwoooIACCiiggAIKKKCAAgoooIACCiigQDYBA95sbp6lgAIKKKCAAgoooIACCiiggAIKKKCAAgoULmDAW/gU2AEFFFBAAQUUUEABBRRQQAEFFFBAAQUUUCCbgAFvNjfPUkABBRRQQAEFFFBAAQUUUEABBRRQQAEFChcw4C18CuyAAgoooIACCiiggAIKKKCAAgoooIACCiiQTcCAN5ubZymggAIKKKCAAgoooIACCiiggAIKKKCAAoULGPAWPgV2QAEFFFBAAQUUUEABBRRQQAEFFFBAAQUUyCZgwJvNzbMUUEABBRRQQAEFFFBAAQUUUEABBRRQQIHCBQx4C58CO6CAAgoooIACCiiggAIKKKCAAgoooIACCmQTMODN5uZZCiiggAIKKKCAAgoooIACCiiggAIKKKBA4QIGvIVPgR1QQAEFFFBAAQUUUEABBRRQQAEFFFBAAQWyCRjwZnPzLAUUUEABBRRQQAEFFFBAAQUUUEABBRRQoHABA97Cp8AOKKCAAgoooIACCiiggAIKKKCAAgoooIAC2QQMeLO5eZYCCiiggAIKKKCAAgoooIACCiiggAIKKFC4gAFv4VNgBxRQQAEFFFBAAQUUUEABBRRQQAEFFFBAgWwCBrzZ3DxLAQUUUEABBRRQQAEFFFBAAQUUUEABBRQoXMCAt/ApsAMKKKCAAgoooIACCiiggAIKKKCAAgoooEA2AQPebG6epYACCiiggAIKKKCAAgoooIACCiiggAIKFC5gwFv4FNgBBRRQQAEFFFBAAQUUUEABBRRQQAEFFFAgm4ABbzY3z1JAAQUUUEABBRRQQAEFFFBAAQUUUEABBQoXMOAtfArsgAIKKKCAAgoooIACCiiggAIKKKCAAgookE3AgDebm2cpoIACCiiggAIKKKCAAgoooIACCiiggAKFCxjwFj4FdkABBRRQQAEFFFBAAQUUUEABBRRQQAEFFMgmYMCbzc2zFFBAAQUUUEABBRRQQAEFFFBAAQUUUECBwgUMeAufAjuggAIKKKCAAgoooIACCiiggAIKKKCAAgpkEzDgzebmWQoooIACCiiggAIKKKCAAgoooIACCiigQOECBryFT4EdUEABBRRQQAEFFFBAAQUUUEABBRRQQAEFsgkY8GZz8ywFFFBAAQUUUEABBRRQQAEFFFBAAQUUUKBwAQPewqfADiiggAIKKKCAAgoooIACCiiggAIKKKCAAtkEDHizuXmWAgoooIACCiiggAIKKKCAAgoooIACCihQuIABb+FTYAcUUEABBRRQQAEFFFBAAQUUUEABBRRQQIFsAga82dw8SwEFFFBAAQUUUEABBRRQQAEFFFBAAQUUKFzAgLfwKbADCiiggAIKKKCAAgoooIACCiiggAIKKKBANgED3mxunqWAAgoooIACCiiggAIKKKCAAgoooIACChQuYMBb+BTYAQUU+P/t2DENAAAMwzD+rMshTx8DqDR5Xw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jDgjOPVNOg3kAAAAABJRU5ErkJggg=="/>
          <p:cNvSpPr>
            <a:spLocks noChangeAspect="1" noChangeArrowheads="1"/>
          </p:cNvSpPr>
          <p:nvPr/>
        </p:nvSpPr>
        <p:spPr bwMode="auto">
          <a:xfrm>
            <a:off x="1831975" y="153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2" name="Picture 21"/>
          <p:cNvPicPr>
            <a:picLocks noChangeAspect="1"/>
          </p:cNvPicPr>
          <p:nvPr/>
        </p:nvPicPr>
        <p:blipFill>
          <a:blip r:embed="rId4"/>
          <a:stretch>
            <a:fillRect/>
          </a:stretch>
        </p:blipFill>
        <p:spPr>
          <a:xfrm>
            <a:off x="6106059" y="37709"/>
            <a:ext cx="3071046" cy="2140426"/>
          </a:xfrm>
          <a:prstGeom prst="rect">
            <a:avLst/>
          </a:prstGeom>
        </p:spPr>
      </p:pic>
      <p:sp>
        <p:nvSpPr>
          <p:cNvPr id="28" name="TextBox 27"/>
          <p:cNvSpPr txBox="1"/>
          <p:nvPr/>
        </p:nvSpPr>
        <p:spPr>
          <a:xfrm>
            <a:off x="4757231" y="282422"/>
            <a:ext cx="1414969" cy="338554"/>
          </a:xfrm>
          <a:prstGeom prst="rect">
            <a:avLst/>
          </a:prstGeom>
          <a:noFill/>
        </p:spPr>
        <p:txBody>
          <a:bodyPr wrap="square" rtlCol="0">
            <a:spAutoFit/>
          </a:bodyPr>
          <a:lstStyle/>
          <a:p>
            <a:r>
              <a:rPr lang="en-US" sz="1600" dirty="0" smtClean="0"/>
              <a:t>From Cal Fire</a:t>
            </a:r>
            <a:endParaRPr lang="en-US" sz="1600" dirty="0"/>
          </a:p>
        </p:txBody>
      </p:sp>
      <p:pic>
        <p:nvPicPr>
          <p:cNvPr id="29" name="Picture 28"/>
          <p:cNvPicPr>
            <a:picLocks noChangeAspect="1"/>
          </p:cNvPicPr>
          <p:nvPr/>
        </p:nvPicPr>
        <p:blipFill>
          <a:blip r:embed="rId5"/>
          <a:stretch>
            <a:fillRect/>
          </a:stretch>
        </p:blipFill>
        <p:spPr>
          <a:xfrm>
            <a:off x="4852407" y="2509457"/>
            <a:ext cx="4201113" cy="1945343"/>
          </a:xfrm>
          <a:prstGeom prst="rect">
            <a:avLst/>
          </a:prstGeom>
        </p:spPr>
      </p:pic>
      <p:sp>
        <p:nvSpPr>
          <p:cNvPr id="30" name="TextBox 29"/>
          <p:cNvSpPr txBox="1"/>
          <p:nvPr/>
        </p:nvSpPr>
        <p:spPr>
          <a:xfrm>
            <a:off x="5638800" y="5334000"/>
            <a:ext cx="3390900" cy="1477328"/>
          </a:xfrm>
          <a:prstGeom prst="rect">
            <a:avLst/>
          </a:prstGeom>
          <a:noFill/>
        </p:spPr>
        <p:txBody>
          <a:bodyPr wrap="square" rtlCol="0">
            <a:spAutoFit/>
          </a:bodyPr>
          <a:lstStyle/>
          <a:p>
            <a:r>
              <a:rPr lang="en-US" dirty="0" smtClean="0"/>
              <a:t>No up-to-date/current maps of Active Fires across the US! (except Cal Fire!) – If anybody has/knows a link, please email me!</a:t>
            </a:r>
          </a:p>
          <a:p>
            <a:r>
              <a:rPr lang="en-US" dirty="0" smtClean="0"/>
              <a:t>Thanks!</a:t>
            </a:r>
            <a:endParaRPr lang="en-US" dirty="0"/>
          </a:p>
        </p:txBody>
      </p:sp>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067" y="914400"/>
            <a:ext cx="4421357" cy="5105399"/>
          </a:xfrm>
          <a:prstGeom prst="rect">
            <a:avLst/>
          </a:prstGeom>
        </p:spPr>
      </p:pic>
      <p:sp>
        <p:nvSpPr>
          <p:cNvPr id="17" name="Rectangle 16"/>
          <p:cNvSpPr/>
          <p:nvPr/>
        </p:nvSpPr>
        <p:spPr>
          <a:xfrm>
            <a:off x="1179703" y="925195"/>
            <a:ext cx="2791918" cy="369332"/>
          </a:xfrm>
          <a:prstGeom prst="rect">
            <a:avLst/>
          </a:prstGeom>
        </p:spPr>
        <p:txBody>
          <a:bodyPr wrap="none">
            <a:spAutoFit/>
          </a:bodyPr>
          <a:lstStyle/>
          <a:p>
            <a:r>
              <a:rPr lang="en-US" sz="1200" dirty="0">
                <a:solidFill>
                  <a:schemeClr val="bg2"/>
                </a:solidFill>
              </a:rPr>
              <a:t>https://www.deanfarr.com/western_water</a:t>
            </a:r>
            <a:r>
              <a:rPr lang="en-US" dirty="0"/>
              <a:t>/</a:t>
            </a:r>
          </a:p>
        </p:txBody>
      </p:sp>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18</a:t>
            </a:fld>
            <a:endParaRPr lang="en-US" altLang="en-US" dirty="0"/>
          </a:p>
        </p:txBody>
      </p:sp>
      <p:sp>
        <p:nvSpPr>
          <p:cNvPr id="5" name="Rectangle 4"/>
          <p:cNvSpPr/>
          <p:nvPr/>
        </p:nvSpPr>
        <p:spPr>
          <a:xfrm>
            <a:off x="-67370" y="6045746"/>
            <a:ext cx="4797632" cy="738664"/>
          </a:xfrm>
          <a:prstGeom prst="rect">
            <a:avLst/>
          </a:prstGeom>
        </p:spPr>
        <p:txBody>
          <a:bodyPr wrap="square">
            <a:spAutoFit/>
          </a:bodyPr>
          <a:lstStyle/>
          <a:p>
            <a:r>
              <a:rPr lang="en-US" sz="1400" b="1" dirty="0" smtClean="0">
                <a:solidFill>
                  <a:srgbClr val="FF0000"/>
                </a:solidFill>
                <a:sym typeface="Wingdings" panose="05000000000000000000" pitchFamily="2" charset="2"/>
              </a:rPr>
              <a:t>Lakes </a:t>
            </a:r>
            <a:r>
              <a:rPr lang="en-US" sz="1400" b="1" dirty="0">
                <a:solidFill>
                  <a:srgbClr val="FF0000"/>
                </a:solidFill>
                <a:sym typeface="Wingdings" panose="05000000000000000000" pitchFamily="2" charset="2"/>
              </a:rPr>
              <a:t>Mead, Powell in </a:t>
            </a:r>
            <a:r>
              <a:rPr lang="en-US" sz="1400" b="1" dirty="0" smtClean="0">
                <a:solidFill>
                  <a:srgbClr val="FF0000"/>
                </a:solidFill>
                <a:sym typeface="Wingdings" panose="05000000000000000000" pitchFamily="2" charset="2"/>
              </a:rPr>
              <a:t>NV/AZ </a:t>
            </a:r>
            <a:r>
              <a:rPr lang="en-US" sz="1400" b="1" dirty="0">
                <a:solidFill>
                  <a:srgbClr val="FF0000"/>
                </a:solidFill>
                <a:sym typeface="Wingdings" panose="05000000000000000000" pitchFamily="2" charset="2"/>
              </a:rPr>
              <a:t>are at </a:t>
            </a:r>
            <a:r>
              <a:rPr lang="en-US" sz="1400" b="1" dirty="0" smtClean="0">
                <a:solidFill>
                  <a:srgbClr val="FF0000"/>
                </a:solidFill>
                <a:sym typeface="Wingdings" panose="05000000000000000000" pitchFamily="2" charset="2"/>
              </a:rPr>
              <a:t>low  </a:t>
            </a:r>
            <a:r>
              <a:rPr lang="en-US" sz="1400" b="1" dirty="0">
                <a:solidFill>
                  <a:srgbClr val="FF0000"/>
                </a:solidFill>
                <a:sym typeface="Wingdings" panose="05000000000000000000" pitchFamily="2" charset="2"/>
              </a:rPr>
              <a:t>levels!    HUGE consequences for electric </a:t>
            </a:r>
            <a:r>
              <a:rPr lang="en-US" sz="1400" b="1" dirty="0" smtClean="0">
                <a:solidFill>
                  <a:srgbClr val="FF0000"/>
                </a:solidFill>
                <a:sym typeface="Wingdings" panose="05000000000000000000" pitchFamily="2" charset="2"/>
              </a:rPr>
              <a:t>power for western states CA/NV/AZ/UT !! Slowly improving in recent months!</a:t>
            </a:r>
            <a:endParaRPr lang="en-US" sz="1400" b="1" dirty="0">
              <a:solidFill>
                <a:srgbClr val="FF0000"/>
              </a:solidFill>
            </a:endParaRPr>
          </a:p>
        </p:txBody>
      </p:sp>
      <p:sp>
        <p:nvSpPr>
          <p:cNvPr id="3" name="Rectangle 2"/>
          <p:cNvSpPr/>
          <p:nvPr/>
        </p:nvSpPr>
        <p:spPr>
          <a:xfrm>
            <a:off x="36616" y="324802"/>
            <a:ext cx="4572000" cy="584775"/>
          </a:xfrm>
          <a:prstGeom prst="rect">
            <a:avLst/>
          </a:prstGeom>
        </p:spPr>
        <p:txBody>
          <a:bodyPr>
            <a:spAutoFit/>
          </a:bodyPr>
          <a:lstStyle/>
          <a:p>
            <a:pPr algn="ctr"/>
            <a:r>
              <a:rPr lang="en-US" sz="1400" dirty="0">
                <a:latin typeface="Roboto"/>
              </a:rPr>
              <a:t>Reservoirs</a:t>
            </a:r>
          </a:p>
          <a:p>
            <a:pPr algn="ctr"/>
            <a:r>
              <a:rPr lang="en-US" sz="1400" dirty="0">
                <a:latin typeface="Roboto"/>
              </a:rPr>
              <a:t>Percent Full for Month Ending </a:t>
            </a:r>
            <a:r>
              <a:rPr lang="en-US" sz="1400" dirty="0" smtClean="0">
                <a:latin typeface="Roboto"/>
              </a:rPr>
              <a:t>(July </a:t>
            </a:r>
            <a:r>
              <a:rPr lang="en-US" sz="1400" dirty="0">
                <a:latin typeface="Roboto"/>
              </a:rPr>
              <a:t>2024</a:t>
            </a:r>
            <a:r>
              <a:rPr lang="en-US" sz="1400" dirty="0" smtClean="0">
                <a:latin typeface="Roboto"/>
              </a:rPr>
              <a:t>)</a:t>
            </a:r>
            <a:r>
              <a:rPr lang="en-US" dirty="0" smtClean="0">
                <a:latin typeface="Roboto"/>
              </a:rPr>
              <a:t> </a:t>
            </a:r>
            <a:endParaRPr lang="en-US" b="0" i="0" dirty="0">
              <a:effectLst/>
              <a:latin typeface="Roboto"/>
            </a:endParaRPr>
          </a:p>
        </p:txBody>
      </p:sp>
      <p:pic>
        <p:nvPicPr>
          <p:cNvPr id="2" name="Picture 1"/>
          <p:cNvPicPr>
            <a:picLocks noChangeAspect="1"/>
          </p:cNvPicPr>
          <p:nvPr/>
        </p:nvPicPr>
        <p:blipFill>
          <a:blip r:embed="rId3"/>
          <a:stretch>
            <a:fillRect/>
          </a:stretch>
        </p:blipFill>
        <p:spPr>
          <a:xfrm>
            <a:off x="4457972" y="925195"/>
            <a:ext cx="4680165" cy="5120551"/>
          </a:xfrm>
          <a:prstGeom prst="rect">
            <a:avLst/>
          </a:prstGeom>
        </p:spPr>
      </p:pic>
      <p:sp>
        <p:nvSpPr>
          <p:cNvPr id="10" name="TextBox 9"/>
          <p:cNvSpPr txBox="1"/>
          <p:nvPr/>
        </p:nvSpPr>
        <p:spPr>
          <a:xfrm>
            <a:off x="5486400" y="601801"/>
            <a:ext cx="2971800" cy="307777"/>
          </a:xfrm>
          <a:prstGeom prst="rect">
            <a:avLst/>
          </a:prstGeom>
          <a:noFill/>
        </p:spPr>
        <p:txBody>
          <a:bodyPr wrap="square" rtlCol="0">
            <a:spAutoFit/>
          </a:bodyPr>
          <a:lstStyle/>
          <a:p>
            <a:r>
              <a:rPr lang="en-US" sz="1400" dirty="0" smtClean="0"/>
              <a:t>Month ending August 2024</a:t>
            </a:r>
            <a:endParaRPr lang="en-US" sz="1400" dirty="0"/>
          </a:p>
        </p:txBody>
      </p:sp>
      <p:sp>
        <p:nvSpPr>
          <p:cNvPr id="11" name="Rectangle 10"/>
          <p:cNvSpPr/>
          <p:nvPr/>
        </p:nvSpPr>
        <p:spPr>
          <a:xfrm>
            <a:off x="36616" y="2895600"/>
            <a:ext cx="1868384" cy="1752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a:stretch>
            <a:fillRect/>
          </a:stretch>
        </p:blipFill>
        <p:spPr>
          <a:xfrm>
            <a:off x="4538390" y="3048000"/>
            <a:ext cx="1896020" cy="1780186"/>
          </a:xfrm>
          <a:prstGeom prst="rect">
            <a:avLst/>
          </a:prstGeom>
        </p:spPr>
      </p:pic>
      <p:sp>
        <p:nvSpPr>
          <p:cNvPr id="18" name="TextBox 17"/>
          <p:cNvSpPr txBox="1"/>
          <p:nvPr/>
        </p:nvSpPr>
        <p:spPr>
          <a:xfrm>
            <a:off x="4876800" y="6172200"/>
            <a:ext cx="3124200" cy="646331"/>
          </a:xfrm>
          <a:prstGeom prst="rect">
            <a:avLst/>
          </a:prstGeom>
          <a:noFill/>
        </p:spPr>
        <p:txBody>
          <a:bodyPr wrap="square" rtlCol="0">
            <a:spAutoFit/>
          </a:bodyPr>
          <a:lstStyle/>
          <a:p>
            <a:r>
              <a:rPr lang="en-US" dirty="0" smtClean="0"/>
              <a:t>Big change in the western US in just 1 month! </a:t>
            </a:r>
            <a:endParaRPr lang="en-US" dirty="0"/>
          </a:p>
        </p:txBody>
      </p:sp>
      <p:sp>
        <p:nvSpPr>
          <p:cNvPr id="22" name="TextBox 21"/>
          <p:cNvSpPr txBox="1"/>
          <p:nvPr/>
        </p:nvSpPr>
        <p:spPr>
          <a:xfrm>
            <a:off x="2497014" y="-33184"/>
            <a:ext cx="4589585" cy="369332"/>
          </a:xfrm>
          <a:prstGeom prst="rect">
            <a:avLst/>
          </a:prstGeom>
          <a:noFill/>
        </p:spPr>
        <p:txBody>
          <a:bodyPr wrap="square" rtlCol="0">
            <a:spAutoFit/>
          </a:bodyPr>
          <a:lstStyle/>
          <a:p>
            <a:r>
              <a:rPr lang="en-US" b="1" u="sng" dirty="0" smtClean="0"/>
              <a:t>Western Water (2000-2024), from Dean Farr</a:t>
            </a:r>
            <a:endParaRPr lang="en-US" b="1" u="sng" dirty="0"/>
          </a:p>
        </p:txBody>
      </p:sp>
      <p:cxnSp>
        <p:nvCxnSpPr>
          <p:cNvPr id="24" name="Straight Arrow Connector 23"/>
          <p:cNvCxnSpPr/>
          <p:nvPr/>
        </p:nvCxnSpPr>
        <p:spPr>
          <a:xfrm flipV="1">
            <a:off x="685800" y="4495800"/>
            <a:ext cx="0" cy="1676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990600" y="4495800"/>
            <a:ext cx="381000" cy="1676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2854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6"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5025" y="5596548"/>
            <a:ext cx="2859889"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19</a:t>
            </a:fld>
            <a:endParaRPr lang="en-US" altLang="en-US" sz="1400"/>
          </a:p>
        </p:txBody>
      </p:sp>
      <p:pic>
        <p:nvPicPr>
          <p:cNvPr id="12292" name="Picture 9"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3648526" y="466725"/>
            <a:ext cx="5495474" cy="143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500" dirty="0" smtClean="0">
                <a:latin typeface="Times New Roman" pitchFamily="18" charset="0"/>
              </a:rPr>
              <a:t>Most US east  droughts are relatively short lived (as compared to US west). </a:t>
            </a:r>
          </a:p>
          <a:p>
            <a:pPr eaLnBrk="1" hangingPunct="1">
              <a:spcBef>
                <a:spcPct val="0"/>
              </a:spcBef>
            </a:pPr>
            <a:endParaRPr lang="en-US" altLang="en-US" sz="1500" dirty="0" smtClean="0">
              <a:latin typeface="Times New Roman" pitchFamily="18" charset="0"/>
            </a:endParaRPr>
          </a:p>
          <a:p>
            <a:pPr eaLnBrk="1" hangingPunct="1">
              <a:spcBef>
                <a:spcPct val="0"/>
              </a:spcBef>
            </a:pPr>
            <a:r>
              <a:rPr lang="en-US" sz="1400" dirty="0" smtClean="0">
                <a:latin typeface="Times New Roman" panose="02020603050405020304" pitchFamily="18" charset="0"/>
                <a:cs typeface="Times New Roman" panose="02020603050405020304" pitchFamily="18" charset="0"/>
              </a:rPr>
              <a:t>But in last 2 decades, recently in </a:t>
            </a:r>
            <a:r>
              <a:rPr lang="en-US" sz="1400" dirty="0">
                <a:latin typeface="Times New Roman" panose="02020603050405020304" pitchFamily="18" charset="0"/>
                <a:cs typeface="Times New Roman" panose="02020603050405020304" pitchFamily="18" charset="0"/>
              </a:rPr>
              <a:t>2000, 2016, 2020, &amp;</a:t>
            </a:r>
            <a:r>
              <a:rPr lang="en-US" sz="1400" dirty="0" smtClean="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2022, New York and New England </a:t>
            </a:r>
            <a:r>
              <a:rPr lang="en-US" sz="1400" i="1" dirty="0">
                <a:latin typeface="Times New Roman" panose="02020603050405020304" pitchFamily="18" charset="0"/>
                <a:cs typeface="Times New Roman" panose="02020603050405020304" pitchFamily="18" charset="0"/>
              </a:rPr>
              <a:t>experienced historic drought conditions not seen since the 1960s.</a:t>
            </a:r>
            <a:endParaRPr lang="en-US" altLang="en-US" sz="1400" i="1" dirty="0" smtClean="0">
              <a:latin typeface="Times New Roman" panose="02020603050405020304" pitchFamily="18" charset="0"/>
              <a:cs typeface="Times New Roman" panose="02020603050405020304" pitchFamily="18" charset="0"/>
            </a:endParaRPr>
          </a:p>
        </p:txBody>
      </p:sp>
      <p:sp>
        <p:nvSpPr>
          <p:cNvPr id="12304" name="TextBox 1"/>
          <p:cNvSpPr txBox="1">
            <a:spLocks noChangeArrowheads="1"/>
          </p:cNvSpPr>
          <p:nvPr/>
        </p:nvSpPr>
        <p:spPr bwMode="auto">
          <a:xfrm>
            <a:off x="4191451" y="2027006"/>
            <a:ext cx="487422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8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19</a:t>
            </a:fld>
            <a:endParaRPr lang="en-US" altLang="en-US" sz="1400" dirty="0"/>
          </a:p>
        </p:txBody>
      </p:sp>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2400" y="3429000"/>
            <a:ext cx="0" cy="3096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657600" y="4290865"/>
            <a:ext cx="2607425" cy="1815882"/>
          </a:xfrm>
          <a:prstGeom prst="rect">
            <a:avLst/>
          </a:prstGeom>
          <a:noFill/>
        </p:spPr>
        <p:txBody>
          <a:bodyPr wrap="square" rtlCol="0">
            <a:spAutoFit/>
          </a:bodyPr>
          <a:lstStyle/>
          <a:p>
            <a:r>
              <a:rPr lang="en-US" sz="1400" u="sng" dirty="0" smtClean="0"/>
              <a:t>Streamflow is only a partial indicator, as sometimes it is highly managed.</a:t>
            </a:r>
          </a:p>
          <a:p>
            <a:endParaRPr lang="en-US" sz="1400" u="sng" dirty="0" smtClean="0"/>
          </a:p>
          <a:p>
            <a:r>
              <a:rPr lang="en-US" sz="1400" u="sng" dirty="0" smtClean="0"/>
              <a:t>If sometimes, the various indicators are confusing, go back to % of rainfall deficit maps – to confirm/reinforce!! </a:t>
            </a:r>
          </a:p>
        </p:txBody>
      </p:sp>
      <p:pic>
        <p:nvPicPr>
          <p:cNvPr id="12301" name="Picture 31" descr="map legen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6400800"/>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Arrow Connector 36"/>
          <p:cNvCxnSpPr/>
          <p:nvPr/>
        </p:nvCxnSpPr>
        <p:spPr>
          <a:xfrm flipH="1">
            <a:off x="2895600" y="3252565"/>
            <a:ext cx="106620" cy="2310035"/>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143000" y="1219200"/>
            <a:ext cx="0" cy="419100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776198" y="410434"/>
            <a:ext cx="142263" cy="419493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269181" y="2773861"/>
            <a:ext cx="2131473" cy="954107"/>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smtClean="0">
              <a:solidFill>
                <a:srgbClr val="FF0000"/>
              </a:solidFill>
            </a:endParaRPr>
          </a:p>
          <a:p>
            <a:pPr algn="ctr"/>
            <a:endParaRPr lang="en-US" sz="1400" b="1" dirty="0">
              <a:solidFill>
                <a:srgbClr val="FF0000"/>
              </a:solidFill>
            </a:endParaRPr>
          </a:p>
          <a:p>
            <a:pPr algn="ctr"/>
            <a:r>
              <a:rPr lang="en-US" sz="1400" b="1" dirty="0" smtClean="0">
                <a:solidFill>
                  <a:srgbClr val="FF0000"/>
                </a:solidFill>
              </a:rPr>
              <a:t>                     Now </a:t>
            </a:r>
            <a:r>
              <a:rPr lang="en-US" sz="1400" b="1" dirty="0">
                <a:solidFill>
                  <a:srgbClr val="FF0000"/>
                </a:solidFill>
              </a:rPr>
              <a:t>(below)</a:t>
            </a:r>
          </a:p>
        </p:txBody>
      </p:sp>
      <p:cxnSp>
        <p:nvCxnSpPr>
          <p:cNvPr id="35" name="Straight Arrow Connector 34"/>
          <p:cNvCxnSpPr/>
          <p:nvPr/>
        </p:nvCxnSpPr>
        <p:spPr>
          <a:xfrm flipH="1">
            <a:off x="2948910" y="1110629"/>
            <a:ext cx="53310" cy="4165283"/>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70970" y="5029200"/>
            <a:ext cx="3234230" cy="276999"/>
          </a:xfrm>
          <a:prstGeom prst="rect">
            <a:avLst/>
          </a:prstGeom>
          <a:noFill/>
        </p:spPr>
        <p:txBody>
          <a:bodyPr wrap="square" rtlCol="0">
            <a:spAutoFit/>
          </a:bodyPr>
          <a:lstStyle/>
          <a:p>
            <a:r>
              <a:rPr lang="en-US" sz="1200" dirty="0"/>
              <a:t>https://waterwatch.usgs.gov/?m=nwc</a:t>
            </a:r>
          </a:p>
        </p:txBody>
      </p:sp>
      <p:cxnSp>
        <p:nvCxnSpPr>
          <p:cNvPr id="36" name="Straight Arrow Connector 35"/>
          <p:cNvCxnSpPr/>
          <p:nvPr/>
        </p:nvCxnSpPr>
        <p:spPr>
          <a:xfrm flipH="1" flipV="1">
            <a:off x="2415059" y="1219200"/>
            <a:ext cx="30871" cy="2209801"/>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H="1" flipV="1">
            <a:off x="2427121" y="3388530"/>
            <a:ext cx="64574" cy="2208018"/>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AutoShape 2" descr="u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39" name="Straight Arrow Connector 38"/>
          <p:cNvCxnSpPr/>
          <p:nvPr/>
        </p:nvCxnSpPr>
        <p:spPr>
          <a:xfrm flipV="1">
            <a:off x="2133600" y="3010973"/>
            <a:ext cx="34054" cy="2096843"/>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2149555" y="609601"/>
            <a:ext cx="4663" cy="2401372"/>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2291891" y="1110630"/>
            <a:ext cx="28879" cy="4230873"/>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10"/>
          <a:stretch>
            <a:fillRect/>
          </a:stretch>
        </p:blipFill>
        <p:spPr>
          <a:xfrm>
            <a:off x="281901" y="0"/>
            <a:ext cx="3366155" cy="2108080"/>
          </a:xfrm>
          <a:prstGeom prst="rect">
            <a:avLst/>
          </a:prstGeom>
        </p:spPr>
      </p:pic>
      <p:pic>
        <p:nvPicPr>
          <p:cNvPr id="2050" name="Picture 2" descr="below normal 7-day average streamflow condition map"/>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33800" y="2554846"/>
            <a:ext cx="2675886" cy="16788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2"/>
          <a:stretch>
            <a:fillRect/>
          </a:stretch>
        </p:blipFill>
        <p:spPr>
          <a:xfrm>
            <a:off x="270970" y="2132839"/>
            <a:ext cx="3393041" cy="2136866"/>
          </a:xfrm>
          <a:prstGeom prst="rect">
            <a:avLst/>
          </a:prstGeom>
        </p:spPr>
      </p:pic>
      <p:pic>
        <p:nvPicPr>
          <p:cNvPr id="11" name="Picture 10"/>
          <p:cNvPicPr>
            <a:picLocks noChangeAspect="1"/>
          </p:cNvPicPr>
          <p:nvPr/>
        </p:nvPicPr>
        <p:blipFill>
          <a:blip r:embed="rId13"/>
          <a:stretch>
            <a:fillRect/>
          </a:stretch>
        </p:blipFill>
        <p:spPr>
          <a:xfrm>
            <a:off x="6448180" y="3710781"/>
            <a:ext cx="2675982" cy="1851819"/>
          </a:xfrm>
          <a:prstGeom prst="rect">
            <a:avLst/>
          </a:prstGeom>
        </p:spPr>
      </p:pic>
      <p:pic>
        <p:nvPicPr>
          <p:cNvPr id="6" name="Picture 5"/>
          <p:cNvPicPr>
            <a:picLocks noChangeAspect="1"/>
          </p:cNvPicPr>
          <p:nvPr/>
        </p:nvPicPr>
        <p:blipFill>
          <a:blip r:embed="rId14"/>
          <a:stretch>
            <a:fillRect/>
          </a:stretch>
        </p:blipFill>
        <p:spPr>
          <a:xfrm>
            <a:off x="244337" y="4307135"/>
            <a:ext cx="3403719" cy="2063378"/>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Arrow Connector 29"/>
          <p:cNvCxnSpPr/>
          <p:nvPr/>
        </p:nvCxnSpPr>
        <p:spPr>
          <a:xfrm flipH="1" flipV="1">
            <a:off x="2514600" y="4876800"/>
            <a:ext cx="2155934" cy="1066801"/>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2590800" y="4101558"/>
            <a:ext cx="1828800" cy="712690"/>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stretch>
            <a:fillRect/>
          </a:stretch>
        </p:blipFill>
        <p:spPr>
          <a:xfrm>
            <a:off x="0" y="3733800"/>
            <a:ext cx="3048000" cy="2387345"/>
          </a:xfrm>
          <a:prstGeom prst="rect">
            <a:avLst/>
          </a:prstGeom>
        </p:spPr>
      </p:pic>
      <p:pic>
        <p:nvPicPr>
          <p:cNvPr id="5" name="Picture 4"/>
          <p:cNvPicPr>
            <a:picLocks noChangeAspect="1"/>
          </p:cNvPicPr>
          <p:nvPr/>
        </p:nvPicPr>
        <p:blipFill>
          <a:blip r:embed="rId4"/>
          <a:stretch>
            <a:fillRect/>
          </a:stretch>
        </p:blipFill>
        <p:spPr>
          <a:xfrm>
            <a:off x="18683" y="838200"/>
            <a:ext cx="3029317" cy="2617100"/>
          </a:xfrm>
          <a:prstGeom prst="rect">
            <a:avLst/>
          </a:prstGeom>
        </p:spPr>
      </p:pic>
      <p:sp>
        <p:nvSpPr>
          <p:cNvPr id="25" name="Oval 24"/>
          <p:cNvSpPr/>
          <p:nvPr/>
        </p:nvSpPr>
        <p:spPr>
          <a:xfrm rot="1223787">
            <a:off x="4799399" y="1851638"/>
            <a:ext cx="326444" cy="11419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4200" y="5298725"/>
            <a:ext cx="2172303" cy="1559275"/>
          </a:xfrm>
          <a:prstGeom prst="rect">
            <a:avLst/>
          </a:prstGeom>
          <a:noFill/>
          <a:ln>
            <a:noFill/>
          </a:ln>
        </p:spPr>
      </p:pic>
      <p:sp>
        <p:nvSpPr>
          <p:cNvPr id="3076" name="Title 1"/>
          <p:cNvSpPr>
            <a:spLocks noGrp="1"/>
          </p:cNvSpPr>
          <p:nvPr>
            <p:ph type="title"/>
          </p:nvPr>
        </p:nvSpPr>
        <p:spPr>
          <a:xfrm>
            <a:off x="62572" y="-10630"/>
            <a:ext cx="3810000" cy="4572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592550"/>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2</a:t>
            </a:fld>
            <a:endParaRPr lang="en-US" altLang="en-US" sz="1400" dirty="0">
              <a:solidFill>
                <a:srgbClr val="FF0000"/>
              </a:solidFill>
            </a:endParaRPr>
          </a:p>
        </p:txBody>
      </p:sp>
      <p:sp>
        <p:nvSpPr>
          <p:cNvPr id="3081" name="TextBox 17"/>
          <p:cNvSpPr txBox="1">
            <a:spLocks noChangeArrowheads="1"/>
          </p:cNvSpPr>
          <p:nvPr/>
        </p:nvSpPr>
        <p:spPr bwMode="auto">
          <a:xfrm>
            <a:off x="1371600" y="3429000"/>
            <a:ext cx="1828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 name="TextBox 1"/>
          <p:cNvSpPr txBox="1"/>
          <p:nvPr/>
        </p:nvSpPr>
        <p:spPr>
          <a:xfrm>
            <a:off x="3657600" y="0"/>
            <a:ext cx="5486401" cy="646331"/>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 Drought forecasts are  tendency forecasts as changes from the latest USDM.</a:t>
            </a:r>
            <a:endParaRPr lang="en-US" sz="1200" b="1" u="sng" dirty="0">
              <a:solidFill>
                <a:srgbClr val="FF0000"/>
              </a:solidFill>
            </a:endParaRPr>
          </a:p>
        </p:txBody>
      </p:sp>
      <p:sp>
        <p:nvSpPr>
          <p:cNvPr id="24" name="TextBox 23"/>
          <p:cNvSpPr txBox="1"/>
          <p:nvPr/>
        </p:nvSpPr>
        <p:spPr>
          <a:xfrm>
            <a:off x="76200" y="3429000"/>
            <a:ext cx="1295400" cy="369332"/>
          </a:xfrm>
          <a:prstGeom prst="rect">
            <a:avLst/>
          </a:prstGeom>
          <a:noFill/>
        </p:spPr>
        <p:txBody>
          <a:bodyPr wrap="square" rtlCol="0">
            <a:spAutoFit/>
          </a:bodyPr>
          <a:lstStyle/>
          <a:p>
            <a:r>
              <a:rPr lang="en-US" dirty="0" smtClean="0"/>
              <a:t>  September</a:t>
            </a:r>
            <a:endParaRPr lang="en-US" dirty="0"/>
          </a:p>
        </p:txBody>
      </p:sp>
      <p:sp>
        <p:nvSpPr>
          <p:cNvPr id="3" name="TextBox 2"/>
          <p:cNvSpPr txBox="1"/>
          <p:nvPr/>
        </p:nvSpPr>
        <p:spPr>
          <a:xfrm>
            <a:off x="5197716" y="556081"/>
            <a:ext cx="3933708" cy="6555641"/>
          </a:xfrm>
          <a:prstGeom prst="rect">
            <a:avLst/>
          </a:prstGeom>
          <a:noFill/>
        </p:spPr>
        <p:txBody>
          <a:bodyPr wrap="square" rtlCol="0">
            <a:spAutoFit/>
          </a:bodyPr>
          <a:lstStyle/>
          <a:p>
            <a:pPr marL="285750" indent="-285750">
              <a:buFont typeface="Arial" panose="020B0604020202020204" pitchFamily="34" charset="0"/>
              <a:buChar char="•"/>
            </a:pPr>
            <a:r>
              <a:rPr lang="en-US" sz="1000" b="1" dirty="0" smtClean="0">
                <a:latin typeface="Trebuchet MS" panose="020B0603020202020204" pitchFamily="34" charset="0"/>
              </a:rPr>
              <a:t>C</a:t>
            </a:r>
            <a:r>
              <a:rPr lang="en-US" sz="1000" dirty="0" smtClean="0">
                <a:latin typeface="Trebuchet MS" panose="020B0603020202020204" pitchFamily="34" charset="0"/>
              </a:rPr>
              <a:t>alifornia </a:t>
            </a:r>
            <a:r>
              <a:rPr lang="en-US" sz="1000" dirty="0" smtClean="0">
                <a:latin typeface="Trebuchet MS" panose="020B0603020202020204" pitchFamily="34" charset="0"/>
              </a:rPr>
              <a:t>for the most part, has </a:t>
            </a:r>
            <a:r>
              <a:rPr lang="en-US" sz="1000" dirty="0" smtClean="0">
                <a:latin typeface="Trebuchet MS" panose="020B0603020202020204" pitchFamily="34" charset="0"/>
              </a:rPr>
              <a:t>remained drought free for </a:t>
            </a:r>
            <a:r>
              <a:rPr lang="en-US" sz="1000" dirty="0" smtClean="0">
                <a:latin typeface="Trebuchet MS" panose="020B0603020202020204" pitchFamily="34" charset="0"/>
              </a:rPr>
              <a:t>about twenty months </a:t>
            </a:r>
            <a:r>
              <a:rPr lang="en-US" sz="1000" dirty="0" smtClean="0">
                <a:latin typeface="Trebuchet MS" panose="020B0603020202020204" pitchFamily="34" charset="0"/>
              </a:rPr>
              <a:t>now luckily due to above normal rainfall during  both recent 2022/23 (La Nina, strange!) and 2023/24 (El Nino, canonical!) winter rainfall seasons. </a:t>
            </a:r>
          </a:p>
          <a:p>
            <a:pPr marL="285750" indent="-285750">
              <a:buFont typeface="Arial" panose="020B0604020202020204" pitchFamily="34" charset="0"/>
              <a:buChar char="•"/>
            </a:pPr>
            <a:r>
              <a:rPr lang="en-US" sz="1000" b="1" dirty="0" smtClean="0">
                <a:latin typeface="Trebuchet MS" panose="020B0603020202020204" pitchFamily="34" charset="0"/>
              </a:rPr>
              <a:t>W</a:t>
            </a:r>
            <a:r>
              <a:rPr lang="en-US" sz="1000" dirty="0" smtClean="0">
                <a:latin typeface="Trebuchet MS" panose="020B0603020202020204" pitchFamily="34" charset="0"/>
              </a:rPr>
              <a:t>ater levels in almost all CA reservoirs are now at or well above their normal levels. However, the water storage levels in the much bigger lakes, Lake Powell and Lake Mead in NV/AZ still continue to be very low, and have not recovered completely from the 2+ </a:t>
            </a:r>
            <a:r>
              <a:rPr lang="en-US" sz="1000" dirty="0" smtClean="0">
                <a:latin typeface="Trebuchet MS" panose="020B0603020202020204" pitchFamily="34" charset="0"/>
              </a:rPr>
              <a:t>decades(since ~2000) </a:t>
            </a:r>
            <a:r>
              <a:rPr lang="en-US" sz="1000" dirty="0" smtClean="0">
                <a:latin typeface="Trebuchet MS" panose="020B0603020202020204" pitchFamily="34" charset="0"/>
              </a:rPr>
              <a:t>long hydrological drought that existed in the region.</a:t>
            </a:r>
          </a:p>
          <a:p>
            <a:pPr marL="285750" indent="-285750">
              <a:buFont typeface="Arial" panose="020B0604020202020204" pitchFamily="34" charset="0"/>
              <a:buChar char="•"/>
            </a:pPr>
            <a:r>
              <a:rPr lang="en-US" sz="1000" b="1" dirty="0" smtClean="0">
                <a:latin typeface="Trebuchet MS" panose="020B0603020202020204" pitchFamily="34" charset="0"/>
              </a:rPr>
              <a:t>T</a:t>
            </a:r>
            <a:r>
              <a:rPr lang="en-US" sz="1000" dirty="0" smtClean="0">
                <a:latin typeface="Trebuchet MS" panose="020B0603020202020204" pitchFamily="34" charset="0"/>
              </a:rPr>
              <a:t>he S/L term drought in the interior Pacific Northwest and in parts of WA, OR, ID, MT &amp; WY is still stubbornly persisting, or even worsened!. </a:t>
            </a:r>
            <a:r>
              <a:rPr lang="en-US" sz="1000" dirty="0">
                <a:latin typeface="Trebuchet MS" panose="020B0603020202020204" pitchFamily="34" charset="0"/>
              </a:rPr>
              <a:t>But </a:t>
            </a:r>
            <a:r>
              <a:rPr lang="en-US" sz="1000" dirty="0" smtClean="0">
                <a:latin typeface="Trebuchet MS" panose="020B0603020202020204" pitchFamily="34" charset="0"/>
              </a:rPr>
              <a:t>drought </a:t>
            </a:r>
            <a:r>
              <a:rPr lang="en-US" sz="1000" dirty="0">
                <a:latin typeface="Trebuchet MS" panose="020B0603020202020204" pitchFamily="34" charset="0"/>
              </a:rPr>
              <a:t>in MN/IA/WI/ </a:t>
            </a:r>
            <a:r>
              <a:rPr lang="en-US" sz="1000" dirty="0" smtClean="0">
                <a:latin typeface="Trebuchet MS" panose="020B0603020202020204" pitchFamily="34" charset="0"/>
              </a:rPr>
              <a:t>MO/NE </a:t>
            </a:r>
            <a:r>
              <a:rPr lang="en-US" sz="1000" dirty="0">
                <a:latin typeface="Trebuchet MS" panose="020B0603020202020204" pitchFamily="34" charset="0"/>
              </a:rPr>
              <a:t>is </a:t>
            </a:r>
            <a:r>
              <a:rPr lang="en-US" sz="1000" dirty="0" smtClean="0">
                <a:latin typeface="Trebuchet MS" panose="020B0603020202020204" pitchFamily="34" charset="0"/>
              </a:rPr>
              <a:t>almost or nearly gone. </a:t>
            </a:r>
            <a:endParaRPr lang="en-US" sz="1000" dirty="0" smtClean="0">
              <a:latin typeface="Trebuchet MS" panose="020B0603020202020204" pitchFamily="34" charset="0"/>
            </a:endParaRPr>
          </a:p>
          <a:p>
            <a:pPr marL="285750" indent="-285750">
              <a:buFont typeface="Arial" panose="020B0604020202020204" pitchFamily="34" charset="0"/>
              <a:buChar char="•"/>
            </a:pPr>
            <a:r>
              <a:rPr lang="en-US" sz="1000" b="1" dirty="0" smtClean="0">
                <a:latin typeface="Trebuchet MS" panose="020B0603020202020204" pitchFamily="34" charset="0"/>
              </a:rPr>
              <a:t>E</a:t>
            </a:r>
            <a:r>
              <a:rPr lang="en-US" sz="1000" dirty="0" smtClean="0">
                <a:latin typeface="Trebuchet MS" panose="020B0603020202020204" pitchFamily="34" charset="0"/>
              </a:rPr>
              <a:t>arlier, </a:t>
            </a:r>
            <a:r>
              <a:rPr lang="en-US" sz="1000" dirty="0" smtClean="0">
                <a:latin typeface="Trebuchet MS" panose="020B0603020202020204" pitchFamily="34" charset="0"/>
              </a:rPr>
              <a:t>five/six months ago</a:t>
            </a:r>
            <a:r>
              <a:rPr lang="en-US" sz="1000" dirty="0" smtClean="0">
                <a:latin typeface="Trebuchet MS" panose="020B0603020202020204" pitchFamily="34" charset="0"/>
              </a:rPr>
              <a:t>, we had suggested/projected over the past few months that the overall drought situation </a:t>
            </a:r>
            <a:r>
              <a:rPr lang="en-US" sz="1000" dirty="0">
                <a:latin typeface="Trebuchet MS" panose="020B0603020202020204" pitchFamily="34" charset="0"/>
              </a:rPr>
              <a:t>across the entire </a:t>
            </a:r>
            <a:r>
              <a:rPr lang="en-US" sz="1000" dirty="0" smtClean="0">
                <a:latin typeface="Trebuchet MS" panose="020B0603020202020204" pitchFamily="34" charset="0"/>
              </a:rPr>
              <a:t>US will improve slowly and steadily, and it actually happened. Having reached the “near bottom” for the % of US areas covered under drought </a:t>
            </a:r>
            <a:r>
              <a:rPr lang="en-US" sz="1000" dirty="0" smtClean="0">
                <a:latin typeface="Trebuchet MS" panose="020B0603020202020204" pitchFamily="34" charset="0"/>
              </a:rPr>
              <a:t>three </a:t>
            </a:r>
            <a:r>
              <a:rPr lang="en-US" sz="1000" dirty="0" smtClean="0">
                <a:latin typeface="Trebuchet MS" panose="020B0603020202020204" pitchFamily="34" charset="0"/>
              </a:rPr>
              <a:t>months ago, we again suggested a possible </a:t>
            </a:r>
            <a:r>
              <a:rPr lang="en-US" sz="1000" dirty="0" smtClean="0">
                <a:latin typeface="Trebuchet MS" panose="020B0603020202020204" pitchFamily="34" charset="0"/>
              </a:rPr>
              <a:t>uptick/increase </a:t>
            </a:r>
            <a:r>
              <a:rPr lang="en-US" sz="1000" dirty="0" smtClean="0">
                <a:latin typeface="Trebuchet MS" panose="020B0603020202020204" pitchFamily="34" charset="0"/>
              </a:rPr>
              <a:t>in drought area coverage over the next few months (mainly in the western US!) </a:t>
            </a:r>
            <a:r>
              <a:rPr lang="en-US" sz="1000" dirty="0" smtClean="0">
                <a:latin typeface="Trebuchet MS" panose="020B0603020202020204" pitchFamily="34" charset="0"/>
              </a:rPr>
              <a:t>&amp; </a:t>
            </a:r>
            <a:r>
              <a:rPr lang="en-US" sz="1000" dirty="0" smtClean="0">
                <a:latin typeface="Trebuchet MS" panose="020B0603020202020204" pitchFamily="34" charset="0"/>
              </a:rPr>
              <a:t>it is slowly happening! </a:t>
            </a:r>
            <a:r>
              <a:rPr lang="en-US" sz="1000" dirty="0" smtClean="0">
                <a:latin typeface="Trebuchet MS" panose="020B0603020202020204" pitchFamily="34" charset="0"/>
              </a:rPr>
              <a:t>However, the recent development drought in the eastern US </a:t>
            </a:r>
            <a:r>
              <a:rPr lang="en-US" sz="1000" dirty="0" smtClean="0">
                <a:latin typeface="Trebuchet MS" panose="020B0603020202020204" pitchFamily="34" charset="0"/>
              </a:rPr>
              <a:t>up &amp; down Ohio valley was quick! Is this temporary or will it last longer? </a:t>
            </a:r>
            <a:endParaRPr lang="en-US" sz="1000" dirty="0" smtClean="0">
              <a:latin typeface="Trebuchet MS" panose="020B0603020202020204" pitchFamily="34" charset="0"/>
            </a:endParaRPr>
          </a:p>
          <a:p>
            <a:pPr marL="285750" indent="-285750">
              <a:buFont typeface="Arial" panose="020B0604020202020204" pitchFamily="34" charset="0"/>
              <a:buChar char="•"/>
            </a:pPr>
            <a:r>
              <a:rPr lang="en-US" sz="1000" b="1" dirty="0" smtClean="0">
                <a:latin typeface="Trebuchet MS" panose="020B0603020202020204" pitchFamily="34" charset="0"/>
              </a:rPr>
              <a:t>S</a:t>
            </a:r>
            <a:r>
              <a:rPr lang="en-US" sz="1000" dirty="0" smtClean="0">
                <a:latin typeface="Trebuchet MS" panose="020B0603020202020204" pitchFamily="34" charset="0"/>
              </a:rPr>
              <a:t>ince early summer, questions still remain </a:t>
            </a:r>
            <a:r>
              <a:rPr lang="en-US" sz="1000" dirty="0" smtClean="0">
                <a:latin typeface="Trebuchet MS" panose="020B0603020202020204" pitchFamily="34" charset="0"/>
              </a:rPr>
              <a:t>about when the La Nina will </a:t>
            </a:r>
            <a:r>
              <a:rPr lang="en-US" sz="1000" dirty="0" smtClean="0">
                <a:latin typeface="Trebuchet MS" panose="020B0603020202020204" pitchFamily="34" charset="0"/>
              </a:rPr>
              <a:t>actually develop </a:t>
            </a:r>
            <a:r>
              <a:rPr lang="en-US" sz="1000" dirty="0" smtClean="0">
                <a:latin typeface="Trebuchet MS" panose="020B0603020202020204" pitchFamily="34" charset="0"/>
              </a:rPr>
              <a:t>and how strong it will be! </a:t>
            </a:r>
            <a:r>
              <a:rPr lang="en-US" sz="1000" dirty="0" smtClean="0">
                <a:latin typeface="Trebuchet MS" panose="020B0603020202020204" pitchFamily="34" charset="0"/>
              </a:rPr>
              <a:t> Our mantra lately has been, that a lot depends on when the La Nina will finally develop and how strong will it be? </a:t>
            </a:r>
            <a:endParaRPr lang="en-US" sz="1000" dirty="0" smtClean="0">
              <a:latin typeface="Trebuchet MS" panose="020B0603020202020204" pitchFamily="34" charset="0"/>
            </a:endParaRPr>
          </a:p>
          <a:p>
            <a:pPr marL="285750" indent="-285750">
              <a:buFont typeface="Arial" panose="020B0604020202020204" pitchFamily="34" charset="0"/>
              <a:buChar char="•"/>
            </a:pPr>
            <a:r>
              <a:rPr lang="en-US" sz="1000" b="1" dirty="0">
                <a:latin typeface="Trebuchet MS" panose="020B0603020202020204" pitchFamily="34" charset="0"/>
              </a:rPr>
              <a:t>L</a:t>
            </a:r>
            <a:r>
              <a:rPr lang="en-US" sz="1000" dirty="0" smtClean="0">
                <a:latin typeface="Trebuchet MS" panose="020B0603020202020204" pitchFamily="34" charset="0"/>
              </a:rPr>
              <a:t>arge parts of NV/UT/AZ/NM and western TX are still dry or under drought due to long term/decadal drought in the SW, as well as the poor SW monsoon this past year (2023).</a:t>
            </a:r>
            <a:endParaRPr lang="en-US" sz="1000" dirty="0">
              <a:latin typeface="Trebuchet MS" panose="020B0603020202020204" pitchFamily="34" charset="0"/>
            </a:endParaRPr>
          </a:p>
          <a:p>
            <a:pPr marL="285750" indent="-285750">
              <a:buFont typeface="Arial" panose="020B0604020202020204" pitchFamily="34" charset="0"/>
              <a:buChar char="•"/>
            </a:pPr>
            <a:r>
              <a:rPr lang="en-US" sz="1000" b="1" dirty="0" smtClean="0">
                <a:latin typeface="Trebuchet MS" panose="020B0603020202020204" pitchFamily="34" charset="0"/>
              </a:rPr>
              <a:t>S</a:t>
            </a:r>
            <a:r>
              <a:rPr lang="en-US" sz="1000" dirty="0" smtClean="0">
                <a:latin typeface="Trebuchet MS" panose="020B0603020202020204" pitchFamily="34" charset="0"/>
              </a:rPr>
              <a:t>o far, the behavior of the monsoon in the </a:t>
            </a:r>
            <a:r>
              <a:rPr lang="en-US" sz="1000" dirty="0" smtClean="0">
                <a:latin typeface="Trebuchet MS" panose="020B0603020202020204" pitchFamily="34" charset="0"/>
              </a:rPr>
              <a:t>US southwest </a:t>
            </a:r>
            <a:r>
              <a:rPr lang="en-US" sz="1000" dirty="0" smtClean="0">
                <a:latin typeface="Trebuchet MS" panose="020B0603020202020204" pitchFamily="34" charset="0"/>
              </a:rPr>
              <a:t>is </a:t>
            </a:r>
            <a:r>
              <a:rPr lang="en-US" sz="1000" dirty="0" smtClean="0">
                <a:latin typeface="Trebuchet MS" panose="020B0603020202020204" pitchFamily="34" charset="0"/>
              </a:rPr>
              <a:t>spatially very </a:t>
            </a:r>
            <a:r>
              <a:rPr lang="en-US" sz="1000" dirty="0" smtClean="0">
                <a:latin typeface="Trebuchet MS" panose="020B0603020202020204" pitchFamily="34" charset="0"/>
              </a:rPr>
              <a:t>uncharacteristic. </a:t>
            </a:r>
            <a:r>
              <a:rPr lang="en-US" sz="1000" dirty="0" smtClean="0">
                <a:latin typeface="Trebuchet MS" panose="020B0603020202020204" pitchFamily="34" charset="0"/>
              </a:rPr>
              <a:t>Another </a:t>
            </a:r>
            <a:r>
              <a:rPr lang="en-US" sz="1000" dirty="0" smtClean="0">
                <a:latin typeface="Trebuchet MS" panose="020B0603020202020204" pitchFamily="34" charset="0"/>
              </a:rPr>
              <a:t>2024 poor SW monsoon in the overall region even make the current dry conditions or drought in the region worse. </a:t>
            </a:r>
            <a:r>
              <a:rPr lang="en-US" sz="1000" dirty="0" smtClean="0">
                <a:latin typeface="Trebuchet MS" panose="020B0603020202020204" pitchFamily="34" charset="0"/>
              </a:rPr>
              <a:t>We still postulate that the </a:t>
            </a:r>
            <a:r>
              <a:rPr lang="en-US" sz="1000" dirty="0" smtClean="0">
                <a:latin typeface="Trebuchet MS" panose="020B0603020202020204" pitchFamily="34" charset="0"/>
              </a:rPr>
              <a:t>drought in the </a:t>
            </a:r>
            <a:r>
              <a:rPr lang="en-US" sz="1000" dirty="0" smtClean="0">
                <a:latin typeface="Trebuchet MS" panose="020B0603020202020204" pitchFamily="34" charset="0"/>
              </a:rPr>
              <a:t>west/central US </a:t>
            </a:r>
            <a:r>
              <a:rPr lang="en-US" sz="1000" dirty="0" smtClean="0">
                <a:latin typeface="Trebuchet MS" panose="020B0603020202020204" pitchFamily="34" charset="0"/>
              </a:rPr>
              <a:t>is a bit  </a:t>
            </a:r>
            <a:r>
              <a:rPr lang="en-US" sz="1000" dirty="0" smtClean="0">
                <a:latin typeface="Trebuchet MS" panose="020B0603020202020204" pitchFamily="34" charset="0"/>
              </a:rPr>
              <a:t>more ominous than the temporary flash dryness in the east. </a:t>
            </a:r>
          </a:p>
          <a:p>
            <a:pPr marL="285750" indent="-285750">
              <a:buFont typeface="Arial" panose="020B0604020202020204" pitchFamily="34" charset="0"/>
              <a:buChar char="•"/>
            </a:pPr>
            <a:r>
              <a:rPr lang="en-US" sz="1000" b="1" dirty="0" smtClean="0">
                <a:latin typeface="Trebuchet MS" panose="020B0603020202020204" pitchFamily="34" charset="0"/>
              </a:rPr>
              <a:t>T</a:t>
            </a:r>
            <a:r>
              <a:rPr lang="en-US" sz="1000" dirty="0" smtClean="0">
                <a:latin typeface="Trebuchet MS" panose="020B0603020202020204" pitchFamily="34" charset="0"/>
              </a:rPr>
              <a:t>he quick emergence of temporary dry conditions in southern VA, the Carolinas </a:t>
            </a:r>
            <a:r>
              <a:rPr lang="en-US" sz="1000" dirty="0" smtClean="0">
                <a:latin typeface="Trebuchet MS" panose="020B0603020202020204" pitchFamily="34" charset="0"/>
              </a:rPr>
              <a:t>during July faded away as quickly </a:t>
            </a:r>
            <a:r>
              <a:rPr lang="en-US" sz="1000" dirty="0" smtClean="0">
                <a:latin typeface="Trebuchet MS" panose="020B0603020202020204" pitchFamily="34" charset="0"/>
              </a:rPr>
              <a:t>as it appeared. However drought conditions in the western MD, </a:t>
            </a:r>
            <a:r>
              <a:rPr lang="en-US" sz="1000" dirty="0" smtClean="0">
                <a:latin typeface="Trebuchet MS" panose="020B0603020202020204" pitchFamily="34" charset="0"/>
              </a:rPr>
              <a:t>western</a:t>
            </a:r>
            <a:r>
              <a:rPr lang="en-US" sz="1000" dirty="0" smtClean="0">
                <a:latin typeface="Trebuchet MS" panose="020B0603020202020204" pitchFamily="34" charset="0"/>
              </a:rPr>
              <a:t> </a:t>
            </a:r>
            <a:r>
              <a:rPr lang="en-US" sz="1000" dirty="0" smtClean="0">
                <a:latin typeface="Trebuchet MS" panose="020B0603020202020204" pitchFamily="34" charset="0"/>
              </a:rPr>
              <a:t>VA, WV and </a:t>
            </a:r>
            <a:r>
              <a:rPr lang="en-US" sz="1000" dirty="0" smtClean="0">
                <a:latin typeface="Trebuchet MS" panose="020B0603020202020204" pitchFamily="34" charset="0"/>
              </a:rPr>
              <a:t>OH is </a:t>
            </a:r>
            <a:r>
              <a:rPr lang="en-US" sz="1000" dirty="0" smtClean="0">
                <a:latin typeface="Trebuchet MS" panose="020B0603020202020204" pitchFamily="34" charset="0"/>
              </a:rPr>
              <a:t>staying stubborn.</a:t>
            </a:r>
          </a:p>
        </p:txBody>
      </p:sp>
      <p:sp>
        <p:nvSpPr>
          <p:cNvPr id="29" name="TextBox 28"/>
          <p:cNvSpPr txBox="1"/>
          <p:nvPr/>
        </p:nvSpPr>
        <p:spPr>
          <a:xfrm>
            <a:off x="609600" y="553382"/>
            <a:ext cx="1295400" cy="369332"/>
          </a:xfrm>
          <a:prstGeom prst="rect">
            <a:avLst/>
          </a:prstGeom>
          <a:noFill/>
        </p:spPr>
        <p:txBody>
          <a:bodyPr wrap="square" rtlCol="0">
            <a:spAutoFit/>
          </a:bodyPr>
          <a:lstStyle/>
          <a:p>
            <a:r>
              <a:rPr lang="en-US" dirty="0" smtClean="0"/>
              <a:t>       </a:t>
            </a:r>
            <a:r>
              <a:rPr lang="en-US" dirty="0"/>
              <a:t> </a:t>
            </a:r>
            <a:r>
              <a:rPr lang="en-US" dirty="0" smtClean="0"/>
              <a:t>August</a:t>
            </a:r>
            <a:endParaRPr lang="en-US" dirty="0"/>
          </a:p>
        </p:txBody>
      </p:sp>
      <p:pic>
        <p:nvPicPr>
          <p:cNvPr id="38" name="Picture 37" descr="United States Drought Monit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24199" y="3451054"/>
            <a:ext cx="2190407" cy="1563369"/>
          </a:xfrm>
          <a:prstGeom prst="rect">
            <a:avLst/>
          </a:prstGeom>
          <a:noFill/>
          <a:ln>
            <a:noFill/>
          </a:ln>
        </p:spPr>
      </p:pic>
      <p:sp>
        <p:nvSpPr>
          <p:cNvPr id="28" name="TextBox 27"/>
          <p:cNvSpPr txBox="1"/>
          <p:nvPr/>
        </p:nvSpPr>
        <p:spPr>
          <a:xfrm>
            <a:off x="3430844" y="4969861"/>
            <a:ext cx="1295400" cy="369332"/>
          </a:xfrm>
          <a:prstGeom prst="rect">
            <a:avLst/>
          </a:prstGeom>
          <a:noFill/>
        </p:spPr>
        <p:txBody>
          <a:bodyPr wrap="square" rtlCol="0">
            <a:spAutoFit/>
          </a:bodyPr>
          <a:lstStyle/>
          <a:p>
            <a:r>
              <a:rPr lang="en-US" dirty="0" smtClean="0"/>
              <a:t>       </a:t>
            </a:r>
            <a:r>
              <a:rPr lang="en-US" dirty="0"/>
              <a:t> </a:t>
            </a:r>
            <a:r>
              <a:rPr lang="en-US" dirty="0" smtClean="0"/>
              <a:t> </a:t>
            </a:r>
            <a:r>
              <a:rPr lang="en-US" dirty="0"/>
              <a:t> </a:t>
            </a:r>
            <a:r>
              <a:rPr lang="en-US" dirty="0" smtClean="0"/>
              <a:t>May</a:t>
            </a:r>
            <a:endParaRPr lang="en-US" dirty="0"/>
          </a:p>
        </p:txBody>
      </p:sp>
      <p:pic>
        <p:nvPicPr>
          <p:cNvPr id="4" name="Picture 3"/>
          <p:cNvPicPr>
            <a:picLocks noChangeAspect="1"/>
          </p:cNvPicPr>
          <p:nvPr/>
        </p:nvPicPr>
        <p:blipFill>
          <a:blip r:embed="rId7"/>
          <a:stretch>
            <a:fillRect/>
          </a:stretch>
        </p:blipFill>
        <p:spPr>
          <a:xfrm>
            <a:off x="3124198" y="1398859"/>
            <a:ext cx="2188027" cy="1750410"/>
          </a:xfrm>
          <a:prstGeom prst="rect">
            <a:avLst/>
          </a:prstGeom>
        </p:spPr>
      </p:pic>
      <p:sp>
        <p:nvSpPr>
          <p:cNvPr id="23" name="TextBox 22"/>
          <p:cNvSpPr txBox="1"/>
          <p:nvPr/>
        </p:nvSpPr>
        <p:spPr>
          <a:xfrm>
            <a:off x="3429000" y="3085889"/>
            <a:ext cx="1295400" cy="369332"/>
          </a:xfrm>
          <a:prstGeom prst="rect">
            <a:avLst/>
          </a:prstGeom>
          <a:noFill/>
        </p:spPr>
        <p:txBody>
          <a:bodyPr wrap="square" rtlCol="0">
            <a:spAutoFit/>
          </a:bodyPr>
          <a:lstStyle/>
          <a:p>
            <a:r>
              <a:rPr lang="en-US" dirty="0" smtClean="0"/>
              <a:t>       </a:t>
            </a:r>
            <a:r>
              <a:rPr lang="en-US" dirty="0"/>
              <a:t> </a:t>
            </a:r>
            <a:r>
              <a:rPr lang="en-US" dirty="0" smtClean="0"/>
              <a:t> </a:t>
            </a:r>
            <a:r>
              <a:rPr lang="en-US" dirty="0"/>
              <a:t> </a:t>
            </a:r>
            <a:r>
              <a:rPr lang="en-US" dirty="0" smtClean="0"/>
              <a:t>June</a:t>
            </a:r>
            <a:endParaRPr lang="en-US" dirty="0"/>
          </a:p>
        </p:txBody>
      </p:sp>
      <p:sp>
        <p:nvSpPr>
          <p:cNvPr id="31" name="TextBox 30"/>
          <p:cNvSpPr txBox="1"/>
          <p:nvPr/>
        </p:nvSpPr>
        <p:spPr>
          <a:xfrm>
            <a:off x="3375134" y="1051578"/>
            <a:ext cx="1295400" cy="369332"/>
          </a:xfrm>
          <a:prstGeom prst="rect">
            <a:avLst/>
          </a:prstGeom>
          <a:noFill/>
        </p:spPr>
        <p:txBody>
          <a:bodyPr wrap="square" rtlCol="0">
            <a:spAutoFit/>
          </a:bodyPr>
          <a:lstStyle/>
          <a:p>
            <a:r>
              <a:rPr lang="en-US" dirty="0" smtClean="0"/>
              <a:t>       </a:t>
            </a:r>
            <a:r>
              <a:rPr lang="en-US" dirty="0"/>
              <a:t> </a:t>
            </a:r>
            <a:r>
              <a:rPr lang="en-US" dirty="0" smtClean="0"/>
              <a:t> </a:t>
            </a:r>
            <a:r>
              <a:rPr lang="en-US" dirty="0"/>
              <a:t> </a:t>
            </a:r>
            <a:r>
              <a:rPr lang="en-US" dirty="0" smtClean="0"/>
              <a:t>July</a:t>
            </a:r>
            <a:endParaRPr lang="en-US" dirty="0"/>
          </a:p>
        </p:txBody>
      </p:sp>
      <p:sp>
        <p:nvSpPr>
          <p:cNvPr id="7" name="Oval 6"/>
          <p:cNvSpPr/>
          <p:nvPr/>
        </p:nvSpPr>
        <p:spPr>
          <a:xfrm rot="1711536">
            <a:off x="1990175" y="4692936"/>
            <a:ext cx="327823" cy="776254"/>
          </a:xfrm>
          <a:prstGeom prst="ellipse">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1711536">
            <a:off x="4515862" y="3934821"/>
            <a:ext cx="299869" cy="635541"/>
          </a:xfrm>
          <a:prstGeom prst="ellipse">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8"/>
          <a:stretch>
            <a:fillRect/>
          </a:stretch>
        </p:blipFill>
        <p:spPr>
          <a:xfrm>
            <a:off x="4459493" y="2017449"/>
            <a:ext cx="432854" cy="609653"/>
          </a:xfrm>
          <a:prstGeom prst="rect">
            <a:avLst/>
          </a:prstGeom>
          <a:ln>
            <a:solidFill>
              <a:srgbClr val="FF0000"/>
            </a:solidFill>
          </a:ln>
        </p:spPr>
      </p:pic>
      <p:sp>
        <p:nvSpPr>
          <p:cNvPr id="26" name="Oval 25"/>
          <p:cNvSpPr/>
          <p:nvPr/>
        </p:nvSpPr>
        <p:spPr>
          <a:xfrm rot="1711536">
            <a:off x="4509059" y="5823513"/>
            <a:ext cx="299869" cy="635541"/>
          </a:xfrm>
          <a:prstGeom prst="ellipse">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1711536">
            <a:off x="1908741" y="1851945"/>
            <a:ext cx="595479" cy="900592"/>
          </a:xfrm>
          <a:prstGeom prst="ellipse">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a:off x="4892347" y="2017449"/>
            <a:ext cx="264549" cy="11615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0" y="6103203"/>
            <a:ext cx="3124198" cy="830997"/>
          </a:xfrm>
          <a:prstGeom prst="rect">
            <a:avLst/>
          </a:prstGeom>
          <a:noFill/>
        </p:spPr>
        <p:txBody>
          <a:bodyPr wrap="square" rtlCol="0">
            <a:spAutoFit/>
          </a:bodyPr>
          <a:lstStyle/>
          <a:p>
            <a:r>
              <a:rPr lang="en-US" sz="1200" b="1" dirty="0" smtClean="0">
                <a:solidFill>
                  <a:srgbClr val="0033CC"/>
                </a:solidFill>
              </a:rPr>
              <a:t>Food for Thought:  </a:t>
            </a:r>
            <a:r>
              <a:rPr lang="en-US" sz="1200" dirty="0" smtClean="0">
                <a:solidFill>
                  <a:srgbClr val="0033CC"/>
                </a:solidFill>
              </a:rPr>
              <a:t>Are we (USDM) too quick to declare Drought and take it away?? Is lack of precip for just a few weeks or just 1 month call for drought?, especially in eastern US?</a:t>
            </a:r>
            <a:endParaRPr lang="en-US" sz="1200" dirty="0">
              <a:solidFill>
                <a:srgbClr val="0033CC"/>
              </a:solidFill>
            </a:endParaRPr>
          </a:p>
        </p:txBody>
      </p:sp>
    </p:spTree>
    <p:extLst>
      <p:ext uri="{BB962C8B-B14F-4D97-AF65-F5344CB8AC3E}">
        <p14:creationId xmlns:p14="http://schemas.microsoft.com/office/powerpoint/2010/main" val="86833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 y="76200"/>
            <a:ext cx="8839200" cy="4401205"/>
          </a:xfrm>
          <a:prstGeom prst="rect">
            <a:avLst/>
          </a:prstGeom>
          <a:noFill/>
        </p:spPr>
        <p:txBody>
          <a:bodyPr wrap="square" rtlCol="0">
            <a:spAutoFit/>
          </a:bodyPr>
          <a:lstStyle/>
          <a:p>
            <a:pPr lvl="0" algn="ctr"/>
            <a:r>
              <a:rPr lang="en-US" altLang="en-US" b="1" dirty="0">
                <a:latin typeface="verdana,arial,serif"/>
              </a:rPr>
              <a:t>EL NIÑO/SOUTHERN OSCILLATION (ENSO</a:t>
            </a:r>
            <a:r>
              <a:rPr lang="en-US" altLang="en-US" b="1" dirty="0" smtClean="0">
                <a:latin typeface="verdana,arial,serif"/>
              </a:rPr>
              <a:t>)</a:t>
            </a:r>
          </a:p>
          <a:p>
            <a:pPr lvl="0" algn="ctr"/>
            <a:endParaRPr lang="en-US" altLang="en-US" b="1" dirty="0">
              <a:latin typeface="verdana,arial,serif"/>
            </a:endParaRPr>
          </a:p>
          <a:p>
            <a:pPr algn="ctr"/>
            <a:r>
              <a:rPr lang="en-US" altLang="en-US" b="1" dirty="0">
                <a:latin typeface="verdana,arial,serif"/>
              </a:rPr>
              <a:t>DIAGNOSTIC </a:t>
            </a:r>
            <a:r>
              <a:rPr lang="en-US" altLang="en-US" b="1" dirty="0" smtClean="0">
                <a:latin typeface="verdana,arial,serif"/>
              </a:rPr>
              <a:t>DISCUSSION</a:t>
            </a:r>
          </a:p>
          <a:p>
            <a:pPr algn="ctr"/>
            <a:endParaRPr lang="en-US" altLang="en-US" b="1" dirty="0">
              <a:latin typeface="verdana,arial,serif"/>
            </a:endParaRPr>
          </a:p>
          <a:p>
            <a:pPr algn="ctr"/>
            <a:r>
              <a:rPr lang="en-US" altLang="en-US" dirty="0">
                <a:latin typeface="verdana,arial,serif"/>
              </a:rPr>
              <a:t>issued by</a:t>
            </a:r>
            <a:r>
              <a:rPr lang="en-US" altLang="en-US" dirty="0">
                <a:latin typeface="Arial" pitchFamily="34" charset="0"/>
              </a:rPr>
              <a:t/>
            </a:r>
            <a:br>
              <a:rPr lang="en-US" altLang="en-US" dirty="0">
                <a:latin typeface="Arial" pitchFamily="34" charset="0"/>
              </a:rPr>
            </a:br>
            <a:r>
              <a:rPr lang="en-US" altLang="en-US" dirty="0">
                <a:latin typeface="verdana,arial,serif"/>
              </a:rPr>
              <a:t>CLIMATE PREDICTION CENTER/NCEP/NWS</a:t>
            </a:r>
            <a:br>
              <a:rPr lang="en-US" altLang="en-US" dirty="0">
                <a:latin typeface="verdana,arial,serif"/>
              </a:rPr>
            </a:br>
            <a:r>
              <a:rPr lang="en-US" altLang="en-US" dirty="0">
                <a:latin typeface="verdana,arial,serif"/>
              </a:rPr>
              <a:t>and the International Research Institute for Climate and Society</a:t>
            </a:r>
            <a:endParaRPr lang="en-US" altLang="en-US" dirty="0">
              <a:latin typeface="Arial" pitchFamily="34" charset="0"/>
            </a:endParaRPr>
          </a:p>
          <a:p>
            <a:pPr algn="ctr"/>
            <a:endParaRPr lang="en-US" altLang="en-US" dirty="0">
              <a:latin typeface="Arial" pitchFamily="34" charset="0"/>
            </a:endParaRPr>
          </a:p>
          <a:p>
            <a:pPr algn="ctr"/>
            <a:r>
              <a:rPr lang="en-US" altLang="en-US" b="1" u="sng" dirty="0" smtClean="0">
                <a:solidFill>
                  <a:srgbClr val="FF0000"/>
                </a:solidFill>
                <a:latin typeface="verdana,arial,serif"/>
              </a:rPr>
              <a:t>12 September  2024</a:t>
            </a:r>
            <a:endParaRPr lang="en-US" altLang="en-US" b="1" u="sng" dirty="0">
              <a:solidFill>
                <a:srgbClr val="FF0000"/>
              </a:solidFill>
              <a:latin typeface="Arial" pitchFamily="34" charset="0"/>
            </a:endParaRPr>
          </a:p>
          <a:p>
            <a:pPr lvl="0" algn="ctr"/>
            <a:endParaRPr lang="en-US" altLang="en-US" b="1" dirty="0" smtClean="0">
              <a:latin typeface="verdana,arial,serif"/>
            </a:endParaRPr>
          </a:p>
          <a:p>
            <a:pPr algn="ctr"/>
            <a:r>
              <a:rPr lang="en-US" altLang="en-US" b="1" dirty="0">
                <a:latin typeface="verdana,arial,serif"/>
              </a:rPr>
              <a:t>ENSO Alert System Status: </a:t>
            </a:r>
            <a:r>
              <a:rPr lang="en-US" b="1" u="sng" dirty="0" smtClean="0">
                <a:solidFill>
                  <a:srgbClr val="0033CC"/>
                </a:solidFill>
              </a:rPr>
              <a:t>La </a:t>
            </a:r>
            <a:r>
              <a:rPr lang="en-US" b="1" u="sng" dirty="0">
                <a:solidFill>
                  <a:srgbClr val="0033CC"/>
                </a:solidFill>
              </a:rPr>
              <a:t>Niña Watch</a:t>
            </a:r>
            <a:endParaRPr lang="en-US" u="sng" dirty="0">
              <a:solidFill>
                <a:srgbClr val="0033CC"/>
              </a:solidFill>
            </a:endParaRPr>
          </a:p>
          <a:p>
            <a:pPr algn="ctr" eaLnBrk="1" hangingPunct="1">
              <a:spcBef>
                <a:spcPct val="50000"/>
              </a:spcBef>
            </a:pPr>
            <a:endParaRPr lang="en-US" altLang="en-US" sz="1400" b="1" u="sng" dirty="0" smtClean="0">
              <a:solidFill>
                <a:srgbClr val="0033CC"/>
              </a:solidFill>
            </a:endParaRPr>
          </a:p>
          <a:p>
            <a:pPr>
              <a:spcBef>
                <a:spcPct val="50000"/>
              </a:spcBef>
            </a:pPr>
            <a:r>
              <a:rPr lang="en-US" sz="1600" dirty="0" smtClean="0">
                <a:solidFill>
                  <a:srgbClr val="0033CC"/>
                </a:solidFill>
              </a:rPr>
              <a:t>La </a:t>
            </a:r>
            <a:r>
              <a:rPr lang="en-US" sz="1600" dirty="0">
                <a:solidFill>
                  <a:srgbClr val="0033CC"/>
                </a:solidFill>
              </a:rPr>
              <a:t>Niña is favored to emerge in September-November (71% chance) and is expected to persist through January-March </a:t>
            </a:r>
            <a:r>
              <a:rPr lang="en-US" sz="1600" dirty="0" smtClean="0">
                <a:solidFill>
                  <a:srgbClr val="0033CC"/>
                </a:solidFill>
              </a:rPr>
              <a:t>2025.</a:t>
            </a:r>
            <a:endParaRPr lang="en-US" sz="1600" dirty="0" smtClean="0">
              <a:solidFill>
                <a:srgbClr val="0033CC"/>
              </a:solidFill>
            </a:endParaRPr>
          </a:p>
          <a:p>
            <a:pPr>
              <a:spcBef>
                <a:spcPct val="50000"/>
              </a:spcBef>
            </a:pPr>
            <a:r>
              <a:rPr lang="en-US" sz="1400" i="1" dirty="0" smtClean="0">
                <a:solidFill>
                  <a:srgbClr val="0033CC"/>
                </a:solidFill>
              </a:rPr>
              <a:t>(If you recall, back in June the forecast was for 65% chance of La Nina development during July-September!)   </a:t>
            </a:r>
            <a:endParaRPr lang="en-US" sz="1400" i="1" dirty="0">
              <a:solidFill>
                <a:srgbClr val="0033CC"/>
              </a:solidFill>
            </a:endParaRPr>
          </a:p>
        </p:txBody>
      </p:sp>
      <p:sp>
        <p:nvSpPr>
          <p:cNvPr id="7" name="TextBox 6"/>
          <p:cNvSpPr txBox="1"/>
          <p:nvPr/>
        </p:nvSpPr>
        <p:spPr>
          <a:xfrm>
            <a:off x="1988" y="4896891"/>
            <a:ext cx="9142012" cy="615553"/>
          </a:xfrm>
          <a:prstGeom prst="rect">
            <a:avLst/>
          </a:prstGeom>
          <a:noFill/>
        </p:spPr>
        <p:txBody>
          <a:bodyPr wrap="square" rtlCol="0">
            <a:spAutoFit/>
          </a:bodyPr>
          <a:lstStyle/>
          <a:p>
            <a:r>
              <a:rPr lang="en-US" sz="1000" dirty="0">
                <a:solidFill>
                  <a:srgbClr val="000000"/>
                </a:solidFill>
                <a:latin typeface="verdana" panose="020B0604030504040204" pitchFamily="34" charset="0"/>
              </a:rPr>
              <a:t>CPC’s Oceanic Niño Index (ONI) [3 month </a:t>
            </a:r>
            <a:r>
              <a:rPr lang="en-US" sz="1000" dirty="0" smtClean="0">
                <a:solidFill>
                  <a:srgbClr val="000000"/>
                </a:solidFill>
                <a:latin typeface="verdana" panose="020B0604030504040204" pitchFamily="34" charset="0"/>
              </a:rPr>
              <a:t>running </a:t>
            </a:r>
            <a:r>
              <a:rPr lang="en-US" sz="1000" dirty="0">
                <a:solidFill>
                  <a:srgbClr val="000000"/>
                </a:solidFill>
                <a:latin typeface="verdana" panose="020B0604030504040204" pitchFamily="34" charset="0"/>
              </a:rPr>
              <a:t>mean of ERSST.v5 SST anomalies in the Niño 3.4 region (5</a:t>
            </a:r>
            <a:r>
              <a:rPr lang="en-US" sz="1000" baseline="30000" dirty="0">
                <a:solidFill>
                  <a:srgbClr val="000000"/>
                </a:solidFill>
                <a:latin typeface="verdana" panose="020B0604030504040204" pitchFamily="34" charset="0"/>
              </a:rPr>
              <a:t>o</a:t>
            </a:r>
            <a:r>
              <a:rPr lang="en-US" sz="1000" dirty="0">
                <a:solidFill>
                  <a:srgbClr val="000000"/>
                </a:solidFill>
                <a:latin typeface="verdana" panose="020B0604030504040204" pitchFamily="34" charset="0"/>
              </a:rPr>
              <a:t>N-5</a:t>
            </a:r>
            <a:r>
              <a:rPr lang="en-US" sz="1000" baseline="30000" dirty="0">
                <a:solidFill>
                  <a:srgbClr val="000000"/>
                </a:solidFill>
                <a:latin typeface="verdana" panose="020B0604030504040204" pitchFamily="34" charset="0"/>
              </a:rPr>
              <a:t>o</a:t>
            </a:r>
            <a:r>
              <a:rPr lang="en-US" sz="1000" dirty="0">
                <a:solidFill>
                  <a:srgbClr val="000000"/>
                </a:solidFill>
                <a:latin typeface="verdana" panose="020B0604030504040204" pitchFamily="34" charset="0"/>
              </a:rPr>
              <a:t>S, 120</a:t>
            </a:r>
            <a:r>
              <a:rPr lang="en-US" sz="1000" baseline="30000" dirty="0">
                <a:solidFill>
                  <a:srgbClr val="000000"/>
                </a:solidFill>
                <a:latin typeface="verdana" panose="020B0604030504040204" pitchFamily="34" charset="0"/>
              </a:rPr>
              <a:t>o</a:t>
            </a:r>
            <a:r>
              <a:rPr lang="en-US" sz="1000" dirty="0">
                <a:solidFill>
                  <a:srgbClr val="000000"/>
                </a:solidFill>
                <a:latin typeface="verdana" panose="020B0604030504040204" pitchFamily="34" charset="0"/>
              </a:rPr>
              <a:t>-170</a:t>
            </a:r>
            <a:r>
              <a:rPr lang="en-US" sz="1000" baseline="30000" dirty="0">
                <a:solidFill>
                  <a:srgbClr val="000000"/>
                </a:solidFill>
                <a:latin typeface="verdana" panose="020B0604030504040204" pitchFamily="34" charset="0"/>
              </a:rPr>
              <a:t>o</a:t>
            </a:r>
            <a:r>
              <a:rPr lang="en-US" sz="1000" dirty="0">
                <a:solidFill>
                  <a:srgbClr val="000000"/>
                </a:solidFill>
                <a:latin typeface="verdana" panose="020B0604030504040204" pitchFamily="34" charset="0"/>
              </a:rPr>
              <a:t>W)], based on </a:t>
            </a:r>
            <a:r>
              <a:rPr lang="en-US" sz="1000" dirty="0">
                <a:solidFill>
                  <a:srgbClr val="FF0000"/>
                </a:solidFill>
                <a:latin typeface="verdana" panose="020B0604030504040204" pitchFamily="34" charset="0"/>
                <a:hlinkClick r:id="rId2"/>
              </a:rPr>
              <a:t>centered 30-year base periods updated every 5 years</a:t>
            </a:r>
            <a:r>
              <a:rPr lang="en-US" sz="1000" dirty="0" smtClean="0">
                <a:solidFill>
                  <a:srgbClr val="000000"/>
                </a:solidFill>
                <a:latin typeface="verdana" panose="020B0604030504040204" pitchFamily="34" charset="0"/>
              </a:rPr>
              <a:t>.</a:t>
            </a:r>
            <a:r>
              <a:rPr lang="en-US" sz="1000" dirty="0"/>
              <a:t> </a:t>
            </a:r>
            <a:r>
              <a:rPr lang="en-US" sz="1000" dirty="0" smtClean="0"/>
              <a:t>  </a:t>
            </a:r>
            <a:r>
              <a:rPr lang="en-US" sz="1200" dirty="0" smtClean="0"/>
              <a:t>For </a:t>
            </a:r>
            <a:r>
              <a:rPr lang="en-US" sz="1200" dirty="0"/>
              <a:t>historical purposes, periods of below and above normal SSTs are colored in</a:t>
            </a:r>
            <a:r>
              <a:rPr lang="en-US" sz="1200" dirty="0">
                <a:solidFill>
                  <a:srgbClr val="FF0000"/>
                </a:solidFill>
              </a:rPr>
              <a:t> </a:t>
            </a:r>
            <a:r>
              <a:rPr lang="en-US" sz="1200" dirty="0">
                <a:solidFill>
                  <a:srgbClr val="0033CC"/>
                </a:solidFill>
              </a:rPr>
              <a:t>blue</a:t>
            </a:r>
            <a:r>
              <a:rPr lang="en-US" sz="1200" dirty="0">
                <a:solidFill>
                  <a:srgbClr val="FF0000"/>
                </a:solidFill>
              </a:rPr>
              <a:t> </a:t>
            </a:r>
            <a:r>
              <a:rPr lang="en-US" sz="1200" dirty="0"/>
              <a:t>and</a:t>
            </a:r>
            <a:r>
              <a:rPr lang="en-US" sz="1200" dirty="0">
                <a:solidFill>
                  <a:srgbClr val="FF0000"/>
                </a:solidFill>
              </a:rPr>
              <a:t> red </a:t>
            </a:r>
            <a:r>
              <a:rPr lang="en-US" sz="1200" dirty="0"/>
              <a:t>when the threshold (0.5) is met </a:t>
            </a:r>
            <a:r>
              <a:rPr lang="en-US" sz="1200" u="sng" dirty="0"/>
              <a:t>for a minimum of 5 consecutive 3-month overlapping seasons</a:t>
            </a:r>
            <a:r>
              <a:rPr lang="en-US" sz="1200" dirty="0" smtClean="0">
                <a:solidFill>
                  <a:srgbClr val="FF0000"/>
                </a:solidFill>
              </a:rPr>
              <a:t>.</a:t>
            </a:r>
            <a:endParaRPr lang="en-US" sz="1200" dirty="0"/>
          </a:p>
        </p:txBody>
      </p:sp>
      <p:sp>
        <p:nvSpPr>
          <p:cNvPr id="4" name="Slide Number Placeholder 3"/>
          <p:cNvSpPr>
            <a:spLocks noGrp="1"/>
          </p:cNvSpPr>
          <p:nvPr>
            <p:ph type="sldNum" sz="quarter" idx="12"/>
          </p:nvPr>
        </p:nvSpPr>
        <p:spPr>
          <a:xfrm>
            <a:off x="7010400" y="6368147"/>
            <a:ext cx="2133600" cy="476250"/>
          </a:xfrm>
        </p:spPr>
        <p:txBody>
          <a:bodyPr/>
          <a:lstStyle/>
          <a:p>
            <a:pPr>
              <a:defRPr/>
            </a:pPr>
            <a:fld id="{467DA51B-2321-4810-ABB0-476517693214}" type="slidenum">
              <a:rPr lang="en-US" altLang="en-US" smtClean="0"/>
              <a:pPr>
                <a:defRPr/>
              </a:pPr>
              <a:t>20</a:t>
            </a:fld>
            <a:endParaRPr lang="en-US" altLang="en-US" dirty="0"/>
          </a:p>
        </p:txBody>
      </p:sp>
      <p:pic>
        <p:nvPicPr>
          <p:cNvPr id="5" name="Picture 4"/>
          <p:cNvPicPr>
            <a:picLocks noChangeAspect="1"/>
          </p:cNvPicPr>
          <p:nvPr/>
        </p:nvPicPr>
        <p:blipFill>
          <a:blip r:embed="rId3"/>
          <a:stretch>
            <a:fillRect/>
          </a:stretch>
        </p:blipFill>
        <p:spPr>
          <a:xfrm>
            <a:off x="1066800" y="5532959"/>
            <a:ext cx="7239000" cy="1325041"/>
          </a:xfrm>
          <a:prstGeom prst="rect">
            <a:avLst/>
          </a:prstGeom>
        </p:spPr>
      </p:pic>
    </p:spTree>
    <p:extLst>
      <p:ext uri="{BB962C8B-B14F-4D97-AF65-F5344CB8AC3E}">
        <p14:creationId xmlns:p14="http://schemas.microsoft.com/office/powerpoint/2010/main" val="12716792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13875"/>
            <a:ext cx="4650810" cy="5740330"/>
          </a:xfrm>
          <a:prstGeom prst="rect">
            <a:avLst/>
          </a:prstGeom>
        </p:spPr>
      </p:pic>
      <p:sp>
        <p:nvSpPr>
          <p:cNvPr id="4" name="TextBox 3"/>
          <p:cNvSpPr txBox="1"/>
          <p:nvPr/>
        </p:nvSpPr>
        <p:spPr>
          <a:xfrm>
            <a:off x="5257800" y="997803"/>
            <a:ext cx="2971800" cy="830997"/>
          </a:xfrm>
          <a:prstGeom prst="rect">
            <a:avLst/>
          </a:prstGeom>
          <a:noFill/>
        </p:spPr>
        <p:txBody>
          <a:bodyPr wrap="square" rtlCol="0">
            <a:spAutoFit/>
          </a:bodyPr>
          <a:lstStyle/>
          <a:p>
            <a:r>
              <a:rPr lang="en-US" sz="1200" dirty="0" smtClean="0"/>
              <a:t>The recent El Nino came in a hurry after 3 back-to-back La </a:t>
            </a:r>
            <a:r>
              <a:rPr lang="en-US" sz="1200" dirty="0" err="1" smtClean="0"/>
              <a:t>Ninas</a:t>
            </a:r>
            <a:r>
              <a:rPr lang="en-US" sz="1200" dirty="0" smtClean="0"/>
              <a:t> has all but gone away in a great hurry to make room or ANOTHER La Nina which is on the way!!? ?</a:t>
            </a:r>
            <a:endParaRPr lang="en-US" sz="1200" dirty="0"/>
          </a:p>
        </p:txBody>
      </p:sp>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21</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6597535" y="514481"/>
            <a:ext cx="1702693" cy="1009519"/>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08" descr="ENAreaGraphic"/>
          <p:cNvSpPr>
            <a:spLocks noChangeArrowheads="1"/>
          </p:cNvSpPr>
          <p:nvPr/>
        </p:nvSpPr>
        <p:spPr bwMode="auto">
          <a:xfrm>
            <a:off x="469900" y="6354205"/>
            <a:ext cx="3251200" cy="483556"/>
          </a:xfrm>
          <a:prstGeom prst="rect">
            <a:avLst/>
          </a:prstGeom>
          <a:blipFill dpi="0" rotWithShape="0">
            <a:blip r:embed="rId4"/>
            <a:srcRect/>
            <a:stretch>
              <a:fillRect t="-45796"/>
            </a:stretch>
          </a:blip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ea typeface="MS PGothic" panose="020B0600070205080204" pitchFamily="34" charset="-128"/>
              </a:defRPr>
            </a:lvl1pPr>
            <a:lvl2pPr marL="742950" indent="-285750">
              <a:defRPr sz="2800">
                <a:solidFill>
                  <a:schemeClr val="tx1"/>
                </a:solidFill>
                <a:latin typeface="Times New Roman" panose="02020603050405020304" pitchFamily="18" charset="0"/>
                <a:ea typeface="MS PGothic" panose="020B0600070205080204" pitchFamily="34" charset="-128"/>
              </a:defRPr>
            </a:lvl2pPr>
            <a:lvl3pPr marL="1143000" indent="-228600">
              <a:defRPr sz="2800">
                <a:solidFill>
                  <a:schemeClr val="tx1"/>
                </a:solidFill>
                <a:latin typeface="Times New Roman" panose="02020603050405020304" pitchFamily="18" charset="0"/>
                <a:ea typeface="MS PGothic" panose="020B0600070205080204" pitchFamily="34" charset="-128"/>
              </a:defRPr>
            </a:lvl3pPr>
            <a:lvl4pPr marL="1600200" indent="-228600">
              <a:defRPr sz="2800">
                <a:solidFill>
                  <a:schemeClr val="tx1"/>
                </a:solidFill>
                <a:latin typeface="Times New Roman" panose="02020603050405020304" pitchFamily="18" charset="0"/>
                <a:ea typeface="MS PGothic" panose="020B0600070205080204" pitchFamily="34" charset="-128"/>
              </a:defRPr>
            </a:lvl4pPr>
            <a:lvl5pPr marL="2057400" indent="-228600">
              <a:defRPr sz="28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a:cs typeface="Arial" panose="020B0604020202020204" pitchFamily="34" charset="0"/>
            </a:endParaRPr>
          </a:p>
        </p:txBody>
      </p:sp>
      <p:sp>
        <p:nvSpPr>
          <p:cNvPr id="3" name="Rounded Rectangle 2"/>
          <p:cNvSpPr/>
          <p:nvPr/>
        </p:nvSpPr>
        <p:spPr>
          <a:xfrm>
            <a:off x="3962400" y="762000"/>
            <a:ext cx="609600" cy="5486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5"/>
          <a:stretch>
            <a:fillRect/>
          </a:stretch>
        </p:blipFill>
        <p:spPr>
          <a:xfrm>
            <a:off x="4721439" y="2137826"/>
            <a:ext cx="3965361" cy="2209800"/>
          </a:xfrm>
          <a:prstGeom prst="rect">
            <a:avLst/>
          </a:prstGeom>
        </p:spPr>
      </p:pic>
      <p:pic>
        <p:nvPicPr>
          <p:cNvPr id="8" name="Picture 7"/>
          <p:cNvPicPr>
            <a:picLocks noChangeAspect="1"/>
          </p:cNvPicPr>
          <p:nvPr/>
        </p:nvPicPr>
        <p:blipFill>
          <a:blip r:embed="rId6"/>
          <a:stretch>
            <a:fillRect/>
          </a:stretch>
        </p:blipFill>
        <p:spPr>
          <a:xfrm>
            <a:off x="4721438" y="76200"/>
            <a:ext cx="3965633" cy="2023888"/>
          </a:xfrm>
          <a:prstGeom prst="rect">
            <a:avLst/>
          </a:prstGeom>
        </p:spPr>
      </p:pic>
      <p:pic>
        <p:nvPicPr>
          <p:cNvPr id="9" name="Picture 8"/>
          <p:cNvPicPr>
            <a:picLocks noChangeAspect="1"/>
          </p:cNvPicPr>
          <p:nvPr/>
        </p:nvPicPr>
        <p:blipFill>
          <a:blip r:embed="rId7"/>
          <a:stretch>
            <a:fillRect/>
          </a:stretch>
        </p:blipFill>
        <p:spPr>
          <a:xfrm>
            <a:off x="4721439" y="4385364"/>
            <a:ext cx="3947776" cy="2244036"/>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22</a:t>
            </a:fld>
            <a:endParaRPr lang="en-US" altLang="en-US" dirty="0"/>
          </a:p>
        </p:txBody>
      </p:sp>
      <p:sp>
        <p:nvSpPr>
          <p:cNvPr id="3" name="Rectangle 2"/>
          <p:cNvSpPr/>
          <p:nvPr/>
        </p:nvSpPr>
        <p:spPr>
          <a:xfrm>
            <a:off x="4724400" y="228600"/>
            <a:ext cx="4285672" cy="646331"/>
          </a:xfrm>
          <a:prstGeom prst="rect">
            <a:avLst/>
          </a:prstGeom>
        </p:spPr>
        <p:txBody>
          <a:bodyPr wrap="square">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72366" y="19050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cxnSp>
        <p:nvCxnSpPr>
          <p:cNvPr id="6" name="Straight Arrow Connector 5"/>
          <p:cNvCxnSpPr/>
          <p:nvPr/>
        </p:nvCxnSpPr>
        <p:spPr>
          <a:xfrm>
            <a:off x="1066800" y="1098649"/>
            <a:ext cx="0" cy="4921151"/>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342906" y="4357588"/>
            <a:ext cx="4610594" cy="1477328"/>
          </a:xfrm>
          <a:prstGeom prst="rect">
            <a:avLst/>
          </a:prstGeom>
          <a:noFill/>
        </p:spPr>
        <p:txBody>
          <a:bodyPr wrap="square" rtlCol="0">
            <a:spAutoFit/>
          </a:bodyPr>
          <a:lstStyle/>
          <a:p>
            <a:r>
              <a:rPr lang="en-US" dirty="0" smtClean="0"/>
              <a:t>Is the </a:t>
            </a:r>
            <a:r>
              <a:rPr lang="en-US" b="1" dirty="0" smtClean="0"/>
              <a:t>subsurface cold water content/volume </a:t>
            </a:r>
            <a:r>
              <a:rPr lang="en-US" dirty="0" smtClean="0"/>
              <a:t> increasing (toward a la Nina event) ?</a:t>
            </a:r>
          </a:p>
          <a:p>
            <a:endParaRPr lang="en-US" dirty="0" smtClean="0"/>
          </a:p>
          <a:p>
            <a:r>
              <a:rPr lang="en-US" dirty="0" smtClean="0"/>
              <a:t>Is prediction of ENSO event even in the next few months, becoming difficult? </a:t>
            </a:r>
            <a:endParaRPr lang="en-US" dirty="0"/>
          </a:p>
        </p:txBody>
      </p:sp>
      <p:cxnSp>
        <p:nvCxnSpPr>
          <p:cNvPr id="16" name="Straight Arrow Connector 15"/>
          <p:cNvCxnSpPr/>
          <p:nvPr/>
        </p:nvCxnSpPr>
        <p:spPr>
          <a:xfrm>
            <a:off x="2000813" y="1295400"/>
            <a:ext cx="27709" cy="472440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73025" y="796467"/>
            <a:ext cx="4308575" cy="2022933"/>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stretch>
            <a:fillRect/>
          </a:stretch>
        </p:blipFill>
        <p:spPr>
          <a:xfrm>
            <a:off x="4419600" y="2325196"/>
            <a:ext cx="4727738" cy="2094404"/>
          </a:xfrm>
          <a:prstGeom prst="rect">
            <a:avLst/>
          </a:prstGeom>
        </p:spPr>
      </p:pic>
      <p:pic>
        <p:nvPicPr>
          <p:cNvPr id="9" name="Picture 8"/>
          <p:cNvPicPr>
            <a:picLocks noChangeAspect="1"/>
          </p:cNvPicPr>
          <p:nvPr/>
        </p:nvPicPr>
        <p:blipFill>
          <a:blip r:embed="rId3"/>
          <a:stretch>
            <a:fillRect/>
          </a:stretch>
        </p:blipFill>
        <p:spPr>
          <a:xfrm>
            <a:off x="57133" y="228600"/>
            <a:ext cx="4298334" cy="6553200"/>
          </a:xfrm>
          <a:prstGeom prst="rect">
            <a:avLst/>
          </a:prstGeom>
        </p:spPr>
      </p:pic>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4980316" y="3584432"/>
            <a:ext cx="3143249" cy="461665"/>
          </a:xfrm>
          <a:prstGeom prst="rect">
            <a:avLst/>
          </a:prstGeom>
        </p:spPr>
        <p:txBody>
          <a:bodyPr wrap="square">
            <a:spAutoFit/>
          </a:bodyPr>
          <a:lstStyle/>
          <a:p>
            <a:r>
              <a:rPr lang="en-US" sz="1200" dirty="0"/>
              <a:t>https://www.cpc.ncep.noaa.gov/products/people/wwang/cfsv2fcst/images3/PacSSTSeaadj.gif</a:t>
            </a:r>
          </a:p>
        </p:txBody>
      </p:sp>
      <p:sp>
        <p:nvSpPr>
          <p:cNvPr id="2" name="TextBox 1"/>
          <p:cNvSpPr txBox="1"/>
          <p:nvPr/>
        </p:nvSpPr>
        <p:spPr>
          <a:xfrm>
            <a:off x="6400800" y="5619229"/>
            <a:ext cx="1981200" cy="461665"/>
          </a:xfrm>
          <a:prstGeom prst="rect">
            <a:avLst/>
          </a:prstGeom>
          <a:noFill/>
        </p:spPr>
        <p:txBody>
          <a:bodyPr wrap="square" rtlCol="0">
            <a:spAutoFit/>
          </a:bodyPr>
          <a:lstStyle/>
          <a:p>
            <a:r>
              <a:rPr lang="en-US" sz="1200" dirty="0" smtClean="0"/>
              <a:t>Latest ensemble </a:t>
            </a:r>
            <a:r>
              <a:rPr lang="en-US" sz="1200" dirty="0" err="1" smtClean="0"/>
              <a:t>membrs</a:t>
            </a:r>
            <a:r>
              <a:rPr lang="en-US" sz="1200" dirty="0" smtClean="0"/>
              <a:t> (blue!)show are less bullish </a:t>
            </a:r>
            <a:endParaRPr lang="en-US" sz="1200" dirty="0"/>
          </a:p>
        </p:txBody>
      </p:sp>
      <p:sp>
        <p:nvSpPr>
          <p:cNvPr id="14" name="TextBox 1"/>
          <p:cNvSpPr txBox="1">
            <a:spLocks noChangeArrowheads="1"/>
          </p:cNvSpPr>
          <p:nvPr/>
        </p:nvSpPr>
        <p:spPr bwMode="auto">
          <a:xfrm>
            <a:off x="-54221" y="4826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August  </a:t>
            </a:r>
            <a:r>
              <a:rPr lang="en-US" altLang="en-US" sz="1800" dirty="0" smtClean="0">
                <a:latin typeface="Times New Roman" pitchFamily="18" charset="0"/>
              </a:rPr>
              <a:t>CPC/NOAA  forecast</a:t>
            </a:r>
            <a:endParaRPr lang="en-US" altLang="en-US" sz="1800" dirty="0">
              <a:latin typeface="Times New Roman" pitchFamily="18" charset="0"/>
            </a:endParaRPr>
          </a:p>
        </p:txBody>
      </p:sp>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23</a:t>
            </a:fld>
            <a:endParaRPr lang="en-US" altLang="en-US" sz="1400"/>
          </a:p>
        </p:txBody>
      </p:sp>
      <p:sp>
        <p:nvSpPr>
          <p:cNvPr id="20484" name="TextBox 11"/>
          <p:cNvSpPr txBox="1">
            <a:spLocks noChangeArrowheads="1"/>
          </p:cNvSpPr>
          <p:nvPr/>
        </p:nvSpPr>
        <p:spPr bwMode="auto">
          <a:xfrm>
            <a:off x="9525" y="0"/>
            <a:ext cx="31908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dirty="0" smtClean="0">
                <a:latin typeface="Times New Roman" pitchFamily="18" charset="0"/>
              </a:rPr>
              <a:t>Official ENSO </a:t>
            </a:r>
            <a:r>
              <a:rPr lang="en-US" altLang="en-US" sz="2000" b="1" dirty="0">
                <a:latin typeface="Times New Roman" pitchFamily="18" charset="0"/>
              </a:rPr>
              <a:t>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a:off x="4190999" y="304800"/>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3448052" y="4953000"/>
            <a:ext cx="133348" cy="45720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581400" y="4953000"/>
            <a:ext cx="358822" cy="38100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2199539" y="2696782"/>
            <a:ext cx="367446" cy="2446718"/>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1"/>
          <p:cNvSpPr txBox="1">
            <a:spLocks noChangeArrowheads="1"/>
          </p:cNvSpPr>
          <p:nvPr/>
        </p:nvSpPr>
        <p:spPr bwMode="auto">
          <a:xfrm>
            <a:off x="0" y="35814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September  </a:t>
            </a:r>
            <a:r>
              <a:rPr lang="en-US" altLang="en-US" sz="1800" dirty="0" smtClean="0">
                <a:latin typeface="Times New Roman" pitchFamily="18" charset="0"/>
              </a:rPr>
              <a:t>CPC/NOAA  forecast</a:t>
            </a:r>
            <a:endParaRPr lang="en-US" altLang="en-US" sz="1800" dirty="0">
              <a:latin typeface="Times New Roman" pitchFamily="18" charset="0"/>
            </a:endParaRPr>
          </a:p>
        </p:txBody>
      </p:sp>
      <p:sp>
        <p:nvSpPr>
          <p:cNvPr id="12" name="Rectangle 11"/>
          <p:cNvSpPr/>
          <p:nvPr/>
        </p:nvSpPr>
        <p:spPr>
          <a:xfrm>
            <a:off x="5494771" y="476313"/>
            <a:ext cx="2994897" cy="646331"/>
          </a:xfrm>
          <a:prstGeom prst="rect">
            <a:avLst/>
          </a:prstGeom>
        </p:spPr>
        <p:txBody>
          <a:bodyPr wrap="square">
            <a:spAutoFit/>
          </a:bodyPr>
          <a:lstStyle/>
          <a:p>
            <a:pPr eaLnBrk="1" hangingPunct="1">
              <a:buClr>
                <a:schemeClr val="accent1"/>
              </a:buClr>
              <a:buSzPct val="80000"/>
            </a:pPr>
            <a:r>
              <a:rPr lang="en-US" altLang="en-US" sz="900" b="1" dirty="0">
                <a:latin typeface="Trebuchet MS" panose="020B0603020202020204" pitchFamily="34" charset="0"/>
              </a:rPr>
              <a:t>The majority of models indicate  </a:t>
            </a:r>
            <a:r>
              <a:rPr lang="en-US" altLang="en-US" sz="900" b="1" u="sng" dirty="0">
                <a:latin typeface="Trebuchet MS" panose="020B0603020202020204" pitchFamily="34" charset="0"/>
              </a:rPr>
              <a:t>ENSO-neutral will persist through July-September 2024</a:t>
            </a:r>
            <a:r>
              <a:rPr lang="en-US" altLang="en-US" sz="900" b="1" dirty="0">
                <a:latin typeface="Trebuchet MS" panose="020B0603020202020204" pitchFamily="34" charset="0"/>
              </a:rPr>
              <a:t>. Thereafter, most models indicate a transition to La Niña around August-October 2024. </a:t>
            </a:r>
          </a:p>
        </p:txBody>
      </p:sp>
      <p:sp>
        <p:nvSpPr>
          <p:cNvPr id="13" name="TextBox 12"/>
          <p:cNvSpPr txBox="1"/>
          <p:nvPr/>
        </p:nvSpPr>
        <p:spPr>
          <a:xfrm>
            <a:off x="5232521" y="2153698"/>
            <a:ext cx="2022755" cy="369332"/>
          </a:xfrm>
          <a:prstGeom prst="rect">
            <a:avLst/>
          </a:prstGeom>
          <a:noFill/>
        </p:spPr>
        <p:txBody>
          <a:bodyPr wrap="square" rtlCol="0">
            <a:spAutoFit/>
          </a:bodyPr>
          <a:lstStyle/>
          <a:p>
            <a:r>
              <a:rPr lang="en-US" sz="900" b="1" dirty="0" smtClean="0"/>
              <a:t>A slight pull back or slow down in the developing  La Nina ??</a:t>
            </a:r>
            <a:endParaRPr lang="en-US" sz="900" b="1" dirty="0"/>
          </a:p>
        </p:txBody>
      </p:sp>
      <p:pic>
        <p:nvPicPr>
          <p:cNvPr id="3" name="Picture 2"/>
          <p:cNvPicPr>
            <a:picLocks noChangeAspect="1"/>
          </p:cNvPicPr>
          <p:nvPr/>
        </p:nvPicPr>
        <p:blipFill>
          <a:blip r:embed="rId3"/>
          <a:stretch>
            <a:fillRect/>
          </a:stretch>
        </p:blipFill>
        <p:spPr>
          <a:xfrm>
            <a:off x="6138" y="825855"/>
            <a:ext cx="4318210" cy="2707657"/>
          </a:xfrm>
          <a:prstGeom prst="rect">
            <a:avLst/>
          </a:prstGeom>
        </p:spPr>
      </p:pic>
      <p:pic>
        <p:nvPicPr>
          <p:cNvPr id="4" name="Picture 3"/>
          <p:cNvPicPr>
            <a:picLocks noChangeAspect="1"/>
          </p:cNvPicPr>
          <p:nvPr/>
        </p:nvPicPr>
        <p:blipFill>
          <a:blip r:embed="rId4"/>
          <a:stretch>
            <a:fillRect/>
          </a:stretch>
        </p:blipFill>
        <p:spPr>
          <a:xfrm>
            <a:off x="0" y="3920141"/>
            <a:ext cx="4324348" cy="2629884"/>
          </a:xfrm>
          <a:prstGeom prst="rect">
            <a:avLst/>
          </a:prstGeom>
        </p:spPr>
      </p:pic>
      <p:cxnSp>
        <p:nvCxnSpPr>
          <p:cNvPr id="9" name="Straight Arrow Connector 8"/>
          <p:cNvCxnSpPr/>
          <p:nvPr/>
        </p:nvCxnSpPr>
        <p:spPr>
          <a:xfrm flipV="1">
            <a:off x="762000" y="2523030"/>
            <a:ext cx="556472" cy="2812605"/>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5"/>
          <a:stretch>
            <a:fillRect/>
          </a:stretch>
        </p:blipFill>
        <p:spPr>
          <a:xfrm>
            <a:off x="4708473" y="34093"/>
            <a:ext cx="4099597" cy="2065413"/>
          </a:xfrm>
          <a:prstGeom prst="rect">
            <a:avLst/>
          </a:prstGeom>
        </p:spPr>
      </p:pic>
      <p:pic>
        <p:nvPicPr>
          <p:cNvPr id="17" name="Picture 16"/>
          <p:cNvPicPr>
            <a:picLocks noChangeAspect="1"/>
          </p:cNvPicPr>
          <p:nvPr/>
        </p:nvPicPr>
        <p:blipFill>
          <a:blip r:embed="rId6"/>
          <a:stretch>
            <a:fillRect/>
          </a:stretch>
        </p:blipFill>
        <p:spPr>
          <a:xfrm>
            <a:off x="4699259" y="2134675"/>
            <a:ext cx="4108811" cy="4647125"/>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24</a:t>
            </a:fld>
            <a:endParaRPr lang="en-US" altLang="en-US" sz="1400" dirty="0"/>
          </a:p>
        </p:txBody>
      </p:sp>
      <p:sp>
        <p:nvSpPr>
          <p:cNvPr id="5" name="Title 1"/>
          <p:cNvSpPr txBox="1">
            <a:spLocks/>
          </p:cNvSpPr>
          <p:nvPr/>
        </p:nvSpPr>
        <p:spPr>
          <a:xfrm>
            <a:off x="4270120" y="152400"/>
            <a:ext cx="4873879"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a:t>
            </a:r>
            <a:r>
              <a:rPr lang="en-US" altLang="en-US" sz="2400" kern="0" dirty="0" smtClean="0"/>
              <a:t>Month’s) </a:t>
            </a:r>
            <a:endParaRPr lang="en-US" altLang="en-US" sz="2400" kern="0" dirty="0"/>
          </a:p>
          <a:p>
            <a:pPr>
              <a:defRPr/>
            </a:pPr>
            <a:r>
              <a:rPr lang="en-US" altLang="en-US" sz="2400" kern="0" dirty="0"/>
              <a:t>CPC’s official </a:t>
            </a:r>
          </a:p>
          <a:p>
            <a:pPr>
              <a:defRPr/>
            </a:pPr>
            <a:r>
              <a:rPr lang="en-US" altLang="en-US" sz="2400" kern="0" dirty="0"/>
              <a:t>Temperature </a:t>
            </a:r>
            <a:r>
              <a:rPr lang="en-US" altLang="en-US" sz="2400" kern="0" dirty="0" smtClean="0"/>
              <a:t>OUTLOOK  for  Monthly (</a:t>
            </a:r>
            <a:r>
              <a:rPr lang="en-US" altLang="en-US" sz="2400" b="1" u="sng" kern="0" dirty="0" smtClean="0"/>
              <a:t>Sep</a:t>
            </a:r>
            <a:r>
              <a:rPr lang="en-US" altLang="en-US" sz="2400" kern="0" dirty="0" smtClean="0"/>
              <a:t>)/</a:t>
            </a:r>
            <a:r>
              <a:rPr lang="en-US" altLang="en-US" sz="2400" kern="0" dirty="0"/>
              <a:t>Seasonal </a:t>
            </a:r>
            <a:r>
              <a:rPr lang="en-US" altLang="en-US" sz="2400" kern="0" dirty="0" smtClean="0"/>
              <a:t>(</a:t>
            </a:r>
            <a:r>
              <a:rPr lang="en-US" altLang="en-US" sz="2400" b="1" u="sng" kern="0" dirty="0" smtClean="0"/>
              <a:t>SON</a:t>
            </a:r>
            <a:r>
              <a:rPr lang="en-US" altLang="en-US" sz="2400" kern="0" dirty="0" smtClean="0"/>
              <a:t>)  </a:t>
            </a:r>
            <a:endParaRPr lang="en-US" altLang="en-US" sz="2400" kern="0" dirty="0"/>
          </a:p>
        </p:txBody>
      </p:sp>
      <p:cxnSp>
        <p:nvCxnSpPr>
          <p:cNvPr id="4" name="Straight Arrow Connector 3"/>
          <p:cNvCxnSpPr/>
          <p:nvPr/>
        </p:nvCxnSpPr>
        <p:spPr>
          <a:xfrm flipH="1">
            <a:off x="3962400" y="1524000"/>
            <a:ext cx="513574"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382000" y="1676400"/>
            <a:ext cx="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190" y="3200400"/>
            <a:ext cx="3657918" cy="369332"/>
          </a:xfrm>
          <a:prstGeom prst="rect">
            <a:avLst/>
          </a:prstGeom>
          <a:noFill/>
        </p:spPr>
        <p:txBody>
          <a:bodyPr wrap="square" rtlCol="0">
            <a:spAutoFit/>
          </a:bodyPr>
          <a:lstStyle/>
          <a:p>
            <a:r>
              <a:rPr lang="en-US" dirty="0"/>
              <a:t>Observed so far this month</a:t>
            </a:r>
            <a:r>
              <a:rPr lang="en-US" dirty="0" smtClean="0"/>
              <a:t>!!    </a:t>
            </a:r>
            <a:r>
              <a:rPr lang="en-US" dirty="0" smtClean="0">
                <a:sym typeface="Wingdings" panose="05000000000000000000" pitchFamily="2" charset="2"/>
              </a:rPr>
              <a:t>    </a:t>
            </a:r>
            <a:r>
              <a:rPr lang="en-US" dirty="0" smtClean="0"/>
              <a:t> </a:t>
            </a:r>
            <a:r>
              <a:rPr lang="en-US" dirty="0" smtClean="0">
                <a:sym typeface="Wingdings" panose="05000000000000000000" pitchFamily="2" charset="2"/>
              </a:rPr>
              <a:t>   </a:t>
            </a:r>
            <a:endParaRPr lang="en-US" b="1" dirty="0">
              <a:solidFill>
                <a:srgbClr val="FF0000"/>
              </a:solidFill>
            </a:endParaRPr>
          </a:p>
        </p:txBody>
      </p:sp>
      <p:sp>
        <p:nvSpPr>
          <p:cNvPr id="7" name="AutoShape 4" descr="https://www.cpc.ncep.noaa.gov/products/predictions/long_range/lead14/off15_temp.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TextBox 9"/>
          <p:cNvSpPr txBox="1">
            <a:spLocks noChangeArrowheads="1"/>
          </p:cNvSpPr>
          <p:nvPr/>
        </p:nvSpPr>
        <p:spPr bwMode="auto">
          <a:xfrm>
            <a:off x="6705600" y="2831068"/>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August 15</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22" name="TextBox 21"/>
          <p:cNvSpPr txBox="1"/>
          <p:nvPr/>
        </p:nvSpPr>
        <p:spPr>
          <a:xfrm>
            <a:off x="3962400" y="2925961"/>
            <a:ext cx="1074308" cy="2462213"/>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a:t>
            </a:r>
            <a:r>
              <a:rPr lang="en-US" sz="1400" b="1" u="sng" dirty="0" err="1" smtClean="0"/>
              <a:t>Becoz</a:t>
            </a:r>
            <a:r>
              <a:rPr lang="en-US" sz="1400" b="1" u="sng" dirty="0" smtClean="0"/>
              <a:t> of good skill </a:t>
            </a:r>
            <a:r>
              <a:rPr lang="en-US" sz="1400" b="1" u="sng" dirty="0" err="1" smtClean="0"/>
              <a:t>upto</a:t>
            </a:r>
            <a:r>
              <a:rPr lang="en-US" sz="1400" b="1" u="sng" dirty="0" smtClean="0"/>
              <a:t> 2 wks.</a:t>
            </a:r>
          </a:p>
        </p:txBody>
      </p:sp>
      <p:pic>
        <p:nvPicPr>
          <p:cNvPr id="2" name="Picture 1"/>
          <p:cNvPicPr>
            <a:picLocks noChangeAspect="1"/>
          </p:cNvPicPr>
          <p:nvPr/>
        </p:nvPicPr>
        <p:blipFill>
          <a:blip r:embed="rId2"/>
          <a:stretch>
            <a:fillRect/>
          </a:stretch>
        </p:blipFill>
        <p:spPr>
          <a:xfrm>
            <a:off x="18912" y="35457"/>
            <a:ext cx="3894851" cy="3132751"/>
          </a:xfrm>
          <a:prstGeom prst="rect">
            <a:avLst/>
          </a:prstGeom>
        </p:spPr>
      </p:pic>
      <p:pic>
        <p:nvPicPr>
          <p:cNvPr id="6" name="Picture 5"/>
          <p:cNvPicPr>
            <a:picLocks noChangeAspect="1"/>
          </p:cNvPicPr>
          <p:nvPr/>
        </p:nvPicPr>
        <p:blipFill>
          <a:blip r:embed="rId3"/>
          <a:stretch>
            <a:fillRect/>
          </a:stretch>
        </p:blipFill>
        <p:spPr>
          <a:xfrm>
            <a:off x="5181600" y="3171779"/>
            <a:ext cx="3953607" cy="3171209"/>
          </a:xfrm>
          <a:prstGeom prst="rect">
            <a:avLst/>
          </a:prstGeom>
        </p:spPr>
      </p:pic>
      <p:pic>
        <p:nvPicPr>
          <p:cNvPr id="9" name="Picture 8"/>
          <p:cNvPicPr>
            <a:picLocks noChangeAspect="1"/>
          </p:cNvPicPr>
          <p:nvPr/>
        </p:nvPicPr>
        <p:blipFill>
          <a:blip r:embed="rId4"/>
          <a:stretch>
            <a:fillRect/>
          </a:stretch>
        </p:blipFill>
        <p:spPr>
          <a:xfrm>
            <a:off x="7190" y="3569732"/>
            <a:ext cx="3906573" cy="3060457"/>
          </a:xfrm>
          <a:prstGeom prst="rect">
            <a:avLst/>
          </a:prstGeom>
        </p:spPr>
      </p:pic>
      <p:cxnSp>
        <p:nvCxnSpPr>
          <p:cNvPr id="3" name="Straight Arrow Connector 2"/>
          <p:cNvCxnSpPr/>
          <p:nvPr/>
        </p:nvCxnSpPr>
        <p:spPr>
          <a:xfrm flipH="1">
            <a:off x="3045393" y="1371600"/>
            <a:ext cx="352181" cy="3886200"/>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25</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6830292" y="2827399"/>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August 15</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3657600" y="76200"/>
            <a:ext cx="5458692"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Sep</a:t>
            </a:r>
            <a:r>
              <a:rPr lang="en-US" altLang="en-US" sz="2400" kern="0" dirty="0" smtClean="0"/>
              <a:t>)/</a:t>
            </a:r>
            <a:r>
              <a:rPr lang="en-US" altLang="en-US" sz="2400" kern="0" dirty="0"/>
              <a:t>Seasonal </a:t>
            </a:r>
            <a:r>
              <a:rPr lang="en-US" altLang="en-US" sz="2400" kern="0" dirty="0" smtClean="0"/>
              <a:t>(</a:t>
            </a:r>
            <a:r>
              <a:rPr lang="en-US" altLang="en-US" sz="2400" b="1" u="sng" kern="0" dirty="0" smtClean="0"/>
              <a:t>SON</a:t>
            </a:r>
            <a:r>
              <a:rPr lang="en-US" altLang="en-US" sz="2400" kern="0" dirty="0" smtClean="0"/>
              <a:t>)  </a:t>
            </a:r>
            <a:endParaRPr lang="en-US" altLang="en-US" sz="2400" kern="0" dirty="0"/>
          </a:p>
        </p:txBody>
      </p:sp>
      <p:sp>
        <p:nvSpPr>
          <p:cNvPr id="6" name="TextBox 5"/>
          <p:cNvSpPr txBox="1"/>
          <p:nvPr/>
        </p:nvSpPr>
        <p:spPr>
          <a:xfrm>
            <a:off x="0" y="3425852"/>
            <a:ext cx="3505200" cy="738664"/>
          </a:xfrm>
          <a:prstGeom prst="rect">
            <a:avLst/>
          </a:prstGeom>
          <a:noFill/>
        </p:spPr>
        <p:txBody>
          <a:bodyPr wrap="square" rtlCol="0">
            <a:spAutoFit/>
          </a:bodyPr>
          <a:lstStyle/>
          <a:p>
            <a:r>
              <a:rPr lang="en-US" dirty="0"/>
              <a:t>Observed so far this month</a:t>
            </a:r>
            <a:r>
              <a:rPr lang="en-US" dirty="0" smtClean="0"/>
              <a:t>!!</a:t>
            </a:r>
            <a:r>
              <a:rPr lang="en-US" dirty="0" smtClean="0">
                <a:sym typeface="Wingdings" panose="05000000000000000000" pitchFamily="2" charset="2"/>
              </a:rPr>
              <a:t>    </a:t>
            </a:r>
          </a:p>
          <a:p>
            <a:r>
              <a:rPr lang="en-US" sz="2000" dirty="0" smtClean="0">
                <a:sym typeface="Wingdings" panose="05000000000000000000" pitchFamily="2" charset="2"/>
              </a:rPr>
              <a:t> </a:t>
            </a:r>
            <a:r>
              <a:rPr lang="en-US" sz="2400" dirty="0" smtClean="0">
                <a:sym typeface="Wingdings" panose="05000000000000000000" pitchFamily="2" charset="2"/>
              </a:rPr>
              <a:t> </a:t>
            </a:r>
            <a:endParaRPr lang="en-US" sz="2400" dirty="0"/>
          </a:p>
        </p:txBody>
      </p:sp>
      <p:cxnSp>
        <p:nvCxnSpPr>
          <p:cNvPr id="18" name="Straight Arrow Connector 17"/>
          <p:cNvCxnSpPr/>
          <p:nvPr/>
        </p:nvCxnSpPr>
        <p:spPr>
          <a:xfrm>
            <a:off x="8153400" y="1600200"/>
            <a:ext cx="0" cy="81603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971245" y="2552290"/>
            <a:ext cx="476250" cy="22941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Arc 1"/>
          <p:cNvSpPr/>
          <p:nvPr/>
        </p:nvSpPr>
        <p:spPr>
          <a:xfrm>
            <a:off x="3657600" y="1600200"/>
            <a:ext cx="533400" cy="36576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Arc 3"/>
          <p:cNvSpPr/>
          <p:nvPr/>
        </p:nvSpPr>
        <p:spPr>
          <a:xfrm>
            <a:off x="3619500" y="1752600"/>
            <a:ext cx="953590" cy="38862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H="1" flipV="1">
            <a:off x="2725162" y="5490155"/>
            <a:ext cx="313745" cy="27841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3999409" y="1196201"/>
            <a:ext cx="648791" cy="9707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939667" y="3012065"/>
            <a:ext cx="1074308" cy="2462213"/>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 </a:t>
            </a:r>
            <a:r>
              <a:rPr lang="en-US" sz="1400" b="1" u="sng" dirty="0" err="1" smtClean="0"/>
              <a:t>Becoz</a:t>
            </a:r>
            <a:r>
              <a:rPr lang="en-US" sz="1400" b="1" u="sng" dirty="0" smtClean="0"/>
              <a:t> of good skill </a:t>
            </a:r>
            <a:r>
              <a:rPr lang="en-US" sz="1400" b="1" u="sng" dirty="0" err="1" smtClean="0"/>
              <a:t>upto</a:t>
            </a:r>
            <a:r>
              <a:rPr lang="en-US" sz="1400" b="1" u="sng" dirty="0" smtClean="0"/>
              <a:t> 2 wks.</a:t>
            </a:r>
          </a:p>
        </p:txBody>
      </p:sp>
      <p:cxnSp>
        <p:nvCxnSpPr>
          <p:cNvPr id="9" name="Straight Arrow Connector 8"/>
          <p:cNvCxnSpPr/>
          <p:nvPr/>
        </p:nvCxnSpPr>
        <p:spPr>
          <a:xfrm flipH="1" flipV="1">
            <a:off x="2819401" y="4999859"/>
            <a:ext cx="324687" cy="3870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895487" y="5597300"/>
            <a:ext cx="286840" cy="369332"/>
          </a:xfrm>
          <a:prstGeom prst="rect">
            <a:avLst/>
          </a:prstGeom>
          <a:noFill/>
        </p:spPr>
        <p:txBody>
          <a:bodyPr wrap="square" rtlCol="0">
            <a:spAutoFit/>
          </a:bodyPr>
          <a:lstStyle/>
          <a:p>
            <a:r>
              <a:rPr lang="en-US" dirty="0" smtClean="0">
                <a:sym typeface="Wingdings" panose="05000000000000000000" pitchFamily="2" charset="2"/>
              </a:rPr>
              <a:t></a:t>
            </a:r>
            <a:endParaRPr lang="en-US" dirty="0"/>
          </a:p>
        </p:txBody>
      </p:sp>
      <p:pic>
        <p:nvPicPr>
          <p:cNvPr id="5" name="Picture 4"/>
          <p:cNvPicPr>
            <a:picLocks noChangeAspect="1"/>
          </p:cNvPicPr>
          <p:nvPr/>
        </p:nvPicPr>
        <p:blipFill>
          <a:blip r:embed="rId2"/>
          <a:stretch>
            <a:fillRect/>
          </a:stretch>
        </p:blipFill>
        <p:spPr>
          <a:xfrm>
            <a:off x="28431" y="23666"/>
            <a:ext cx="3794426" cy="3128738"/>
          </a:xfrm>
          <a:prstGeom prst="rect">
            <a:avLst/>
          </a:prstGeom>
        </p:spPr>
      </p:pic>
      <p:pic>
        <p:nvPicPr>
          <p:cNvPr id="10" name="Picture 9"/>
          <p:cNvPicPr>
            <a:picLocks noChangeAspect="1"/>
          </p:cNvPicPr>
          <p:nvPr/>
        </p:nvPicPr>
        <p:blipFill>
          <a:blip r:embed="rId3"/>
          <a:stretch>
            <a:fillRect/>
          </a:stretch>
        </p:blipFill>
        <p:spPr>
          <a:xfrm>
            <a:off x="5130785" y="3121168"/>
            <a:ext cx="3991369" cy="3289411"/>
          </a:xfrm>
          <a:prstGeom prst="rect">
            <a:avLst/>
          </a:prstGeom>
        </p:spPr>
      </p:pic>
      <p:pic>
        <p:nvPicPr>
          <p:cNvPr id="7" name="Picture 6"/>
          <p:cNvPicPr>
            <a:picLocks noChangeAspect="1"/>
          </p:cNvPicPr>
          <p:nvPr/>
        </p:nvPicPr>
        <p:blipFill>
          <a:blip r:embed="rId4"/>
          <a:stretch>
            <a:fillRect/>
          </a:stretch>
        </p:blipFill>
        <p:spPr>
          <a:xfrm>
            <a:off x="-18562" y="3761721"/>
            <a:ext cx="3841419" cy="2729567"/>
          </a:xfrm>
          <a:prstGeom prst="rect">
            <a:avLst/>
          </a:prstGeom>
        </p:spPr>
      </p:pic>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1796" y="2044664"/>
            <a:ext cx="425552" cy="314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8" name="Slide Number Placeholder 1"/>
          <p:cNvSpPr>
            <a:spLocks noGrp="1"/>
          </p:cNvSpPr>
          <p:nvPr>
            <p:ph type="sldNum" sz="quarter" idx="12"/>
          </p:nvPr>
        </p:nvSpPr>
        <p:spPr>
          <a:xfrm>
            <a:off x="78581" y="6517213"/>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26</a:t>
            </a:fld>
            <a:endParaRPr lang="en-US" altLang="en-US" sz="1400" dirty="0"/>
          </a:p>
        </p:txBody>
      </p:sp>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81" name="TextBox 4"/>
          <p:cNvSpPr txBox="1">
            <a:spLocks noChangeArrowheads="1"/>
          </p:cNvSpPr>
          <p:nvPr/>
        </p:nvSpPr>
        <p:spPr bwMode="auto">
          <a:xfrm>
            <a:off x="2334486" y="3990065"/>
            <a:ext cx="144520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800" b="1" dirty="0" smtClean="0">
                <a:latin typeface="Times New Roman" pitchFamily="18" charset="0"/>
              </a:rPr>
              <a:t>GEFS*/GFS </a:t>
            </a:r>
            <a:r>
              <a:rPr lang="en-US" altLang="en-US" sz="1800" b="1" dirty="0">
                <a:latin typeface="Times New Roman" pitchFamily="18" charset="0"/>
              </a:rPr>
              <a:t>Model </a:t>
            </a:r>
            <a:r>
              <a:rPr lang="en-US" altLang="en-US" sz="1800" b="1" dirty="0" smtClean="0">
                <a:latin typeface="Times New Roman" pitchFamily="18" charset="0"/>
              </a:rPr>
              <a:t>Guidance for the next 15 </a:t>
            </a:r>
            <a:r>
              <a:rPr lang="en-US" altLang="en-US" sz="1800" b="1" dirty="0">
                <a:latin typeface="Times New Roman" pitchFamily="18" charset="0"/>
              </a:rPr>
              <a:t>days</a:t>
            </a:r>
            <a:r>
              <a:rPr lang="en-US" altLang="en-US" sz="1800" dirty="0" smtClean="0">
                <a:latin typeface="Times New Roman" pitchFamily="18" charset="0"/>
              </a:rPr>
              <a:t>.</a:t>
            </a:r>
          </a:p>
          <a:p>
            <a:pPr algn="r" eaLnBrk="1" hangingPunct="1">
              <a:spcBef>
                <a:spcPct val="0"/>
              </a:spcBef>
              <a:buFontTx/>
              <a:buNone/>
            </a:pPr>
            <a:r>
              <a:rPr lang="en-US" altLang="en-US" sz="1800" dirty="0" smtClean="0">
                <a:latin typeface="Times New Roman" pitchFamily="18" charset="0"/>
              </a:rPr>
              <a:t>(*new)</a:t>
            </a:r>
            <a:endParaRPr lang="en-US" altLang="en-US" sz="1800" dirty="0">
              <a:latin typeface="Times New Roman" pitchFamily="18" charset="0"/>
            </a:endParaRPr>
          </a:p>
        </p:txBody>
      </p:sp>
      <p:sp>
        <p:nvSpPr>
          <p:cNvPr id="24579" name="TextBox 2"/>
          <p:cNvSpPr txBox="1">
            <a:spLocks noChangeArrowheads="1"/>
          </p:cNvSpPr>
          <p:nvPr/>
        </p:nvSpPr>
        <p:spPr bwMode="auto">
          <a:xfrm>
            <a:off x="-67308" y="2979099"/>
            <a:ext cx="3888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dirty="0" smtClean="0">
                <a:latin typeface="Times New Roman" pitchFamily="18" charset="0"/>
              </a:rPr>
              <a:t>WPC/NCEP’s  </a:t>
            </a:r>
            <a:r>
              <a:rPr lang="en-US" altLang="en-US" sz="1600" b="1" dirty="0">
                <a:latin typeface="Times New Roman" pitchFamily="18" charset="0"/>
              </a:rPr>
              <a:t>Next 7 days </a:t>
            </a:r>
            <a:r>
              <a:rPr lang="en-US" altLang="en-US" sz="1600" b="1" dirty="0" smtClean="0">
                <a:latin typeface="Times New Roman" pitchFamily="18" charset="0"/>
              </a:rPr>
              <a:t>QPF (Quantitative Precipitation  Forecast)</a:t>
            </a:r>
            <a:endParaRPr lang="en-US" altLang="en-US" sz="1600" b="1" dirty="0">
              <a:latin typeface="Times New Roman" pitchFamily="18" charset="0"/>
            </a:endParaRPr>
          </a:p>
        </p:txBody>
      </p:sp>
      <p:cxnSp>
        <p:nvCxnSpPr>
          <p:cNvPr id="16" name="Straight Arrow Connector 15"/>
          <p:cNvCxnSpPr/>
          <p:nvPr/>
        </p:nvCxnSpPr>
        <p:spPr>
          <a:xfrm flipV="1">
            <a:off x="2667000" y="2362200"/>
            <a:ext cx="766596" cy="5502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57200" y="1751448"/>
            <a:ext cx="381000" cy="5345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411286" y="213803"/>
            <a:ext cx="341314" cy="39579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400800" y="4267200"/>
            <a:ext cx="94913" cy="281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8001000" y="5929579"/>
            <a:ext cx="762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8382000" y="4361765"/>
            <a:ext cx="401947" cy="1434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503621" y="762000"/>
            <a:ext cx="296979" cy="1077218"/>
          </a:xfrm>
          <a:prstGeom prst="rect">
            <a:avLst/>
          </a:prstGeom>
          <a:noFill/>
        </p:spPr>
        <p:txBody>
          <a:bodyPr wrap="square" rtlCol="0">
            <a:spAutoFit/>
          </a:bodyPr>
          <a:lstStyle/>
          <a:p>
            <a:r>
              <a:rPr lang="en-US" sz="1600" b="1" dirty="0" smtClean="0">
                <a:solidFill>
                  <a:srgbClr val="FF0000"/>
                </a:solidFill>
              </a:rPr>
              <a:t>GEFS</a:t>
            </a:r>
            <a:endParaRPr lang="en-US" sz="1600" b="1" dirty="0">
              <a:solidFill>
                <a:srgbClr val="FF0000"/>
              </a:solidFill>
            </a:endParaRPr>
          </a:p>
        </p:txBody>
      </p:sp>
      <p:sp>
        <p:nvSpPr>
          <p:cNvPr id="22" name="TextBox 21"/>
          <p:cNvSpPr txBox="1"/>
          <p:nvPr/>
        </p:nvSpPr>
        <p:spPr>
          <a:xfrm>
            <a:off x="4495800" y="5417403"/>
            <a:ext cx="296979" cy="830997"/>
          </a:xfrm>
          <a:prstGeom prst="rect">
            <a:avLst/>
          </a:prstGeom>
          <a:noFill/>
        </p:spPr>
        <p:txBody>
          <a:bodyPr wrap="square" rtlCol="0">
            <a:spAutoFit/>
          </a:bodyPr>
          <a:lstStyle/>
          <a:p>
            <a:r>
              <a:rPr lang="en-US" sz="1600" b="1" dirty="0">
                <a:solidFill>
                  <a:srgbClr val="FF0000"/>
                </a:solidFill>
              </a:rPr>
              <a:t>G</a:t>
            </a:r>
            <a:r>
              <a:rPr lang="en-US" sz="1600" b="1" dirty="0" smtClean="0">
                <a:solidFill>
                  <a:srgbClr val="FF0000"/>
                </a:solidFill>
              </a:rPr>
              <a:t>FS</a:t>
            </a:r>
            <a:endParaRPr lang="en-US" sz="1600" b="1" dirty="0">
              <a:solidFill>
                <a:srgbClr val="FF0000"/>
              </a:solidFill>
            </a:endParaRPr>
          </a:p>
        </p:txBody>
      </p:sp>
      <p:sp>
        <p:nvSpPr>
          <p:cNvPr id="6" name="Rectangle 5"/>
          <p:cNvSpPr/>
          <p:nvPr/>
        </p:nvSpPr>
        <p:spPr>
          <a:xfrm>
            <a:off x="457200" y="949388"/>
            <a:ext cx="2057399" cy="15652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0500965">
            <a:off x="538874" y="466533"/>
            <a:ext cx="739107" cy="15874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stretch>
            <a:fillRect/>
          </a:stretch>
        </p:blipFill>
        <p:spPr>
          <a:xfrm>
            <a:off x="4757348" y="3464502"/>
            <a:ext cx="4421268" cy="3393498"/>
          </a:xfrm>
          <a:prstGeom prst="rect">
            <a:avLst/>
          </a:prstGeom>
        </p:spPr>
      </p:pic>
      <p:pic>
        <p:nvPicPr>
          <p:cNvPr id="12" name="Picture 11"/>
          <p:cNvPicPr>
            <a:picLocks noChangeAspect="1"/>
          </p:cNvPicPr>
          <p:nvPr/>
        </p:nvPicPr>
        <p:blipFill>
          <a:blip r:embed="rId4"/>
          <a:stretch>
            <a:fillRect/>
          </a:stretch>
        </p:blipFill>
        <p:spPr>
          <a:xfrm>
            <a:off x="4822249" y="3229425"/>
            <a:ext cx="4224422" cy="219075"/>
          </a:xfrm>
          <a:prstGeom prst="rect">
            <a:avLst/>
          </a:prstGeom>
        </p:spPr>
      </p:pic>
      <p:pic>
        <p:nvPicPr>
          <p:cNvPr id="13" name="Picture 12"/>
          <p:cNvPicPr>
            <a:picLocks noChangeAspect="1"/>
          </p:cNvPicPr>
          <p:nvPr/>
        </p:nvPicPr>
        <p:blipFill>
          <a:blip r:embed="rId5"/>
          <a:stretch>
            <a:fillRect/>
          </a:stretch>
        </p:blipFill>
        <p:spPr>
          <a:xfrm>
            <a:off x="4800599" y="-31478"/>
            <a:ext cx="4334147" cy="3244901"/>
          </a:xfrm>
          <a:prstGeom prst="rect">
            <a:avLst/>
          </a:prstGeom>
        </p:spPr>
      </p:pic>
      <p:pic>
        <p:nvPicPr>
          <p:cNvPr id="3" name="Picture 2"/>
          <p:cNvPicPr>
            <a:picLocks noChangeAspect="1"/>
          </p:cNvPicPr>
          <p:nvPr/>
        </p:nvPicPr>
        <p:blipFill>
          <a:blip r:embed="rId6"/>
          <a:stretch>
            <a:fillRect/>
          </a:stretch>
        </p:blipFill>
        <p:spPr>
          <a:xfrm>
            <a:off x="10804" y="0"/>
            <a:ext cx="4248270" cy="2979099"/>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8817700" cy="6811673"/>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27</a:t>
            </a:fld>
            <a:endParaRPr lang="en-US" altLang="en-US" dirty="0"/>
          </a:p>
        </p:txBody>
      </p:sp>
      <p:sp>
        <p:nvSpPr>
          <p:cNvPr id="3" name="Rectangle 2"/>
          <p:cNvSpPr/>
          <p:nvPr/>
        </p:nvSpPr>
        <p:spPr>
          <a:xfrm>
            <a:off x="228600" y="3197423"/>
            <a:ext cx="85344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a:t>
            </a:r>
            <a:r>
              <a:rPr lang="en-US" b="1" u="sng" dirty="0" smtClean="0">
                <a:solidFill>
                  <a:srgbClr val="FF0000"/>
                </a:solidFill>
              </a:rPr>
              <a:t>15 &amp; 16 Sep</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7" name="TextBox 6"/>
          <p:cNvSpPr txBox="1"/>
          <p:nvPr/>
        </p:nvSpPr>
        <p:spPr>
          <a:xfrm>
            <a:off x="4275754" y="6411563"/>
            <a:ext cx="4418197" cy="400110"/>
          </a:xfrm>
          <a:prstGeom prst="rect">
            <a:avLst/>
          </a:prstGeom>
          <a:noFill/>
        </p:spPr>
        <p:txBody>
          <a:bodyPr wrap="none" rtlCol="0">
            <a:spAutoFit/>
          </a:bodyPr>
          <a:lstStyle/>
          <a:p>
            <a:r>
              <a:rPr lang="en-US" sz="2000" dirty="0" smtClean="0"/>
              <a:t>The </a:t>
            </a:r>
            <a:r>
              <a:rPr lang="en-US" sz="2000" dirty="0"/>
              <a:t>3</a:t>
            </a:r>
            <a:r>
              <a:rPr lang="en-US" sz="2000" dirty="0" smtClean="0"/>
              <a:t> Models are: CFSV2, GEFS, ERA5</a:t>
            </a:r>
            <a:endParaRPr lang="en-US" sz="2000" dirty="0"/>
          </a:p>
        </p:txBody>
      </p:sp>
      <p:sp>
        <p:nvSpPr>
          <p:cNvPr id="8" name="Oval 7"/>
          <p:cNvSpPr/>
          <p:nvPr/>
        </p:nvSpPr>
        <p:spPr>
          <a:xfrm rot="2539784">
            <a:off x="2603123" y="4267227"/>
            <a:ext cx="737354" cy="7747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3544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a:xfrm rot="1737331">
            <a:off x="2442617" y="880404"/>
            <a:ext cx="538230" cy="16522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8779029" cy="6858000"/>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28</a:t>
            </a:fld>
            <a:endParaRPr lang="en-US" altLang="en-US" dirty="0"/>
          </a:p>
        </p:txBody>
      </p:sp>
      <p:sp>
        <p:nvSpPr>
          <p:cNvPr id="15" name="Rectangle 14"/>
          <p:cNvSpPr/>
          <p:nvPr/>
        </p:nvSpPr>
        <p:spPr>
          <a:xfrm>
            <a:off x="152400" y="3124200"/>
            <a:ext cx="86106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a:t>
            </a:r>
            <a:r>
              <a:rPr lang="en-US" b="1" u="sng" dirty="0" smtClean="0">
                <a:solidFill>
                  <a:srgbClr val="FF0000"/>
                </a:solidFill>
              </a:rPr>
              <a:t>15 </a:t>
            </a:r>
            <a:r>
              <a:rPr lang="en-US" b="1" u="sng" dirty="0" smtClean="0">
                <a:solidFill>
                  <a:srgbClr val="FF0000"/>
                </a:solidFill>
              </a:rPr>
              <a:t>&amp; </a:t>
            </a:r>
            <a:r>
              <a:rPr lang="en-US" b="1" u="sng" dirty="0" smtClean="0">
                <a:solidFill>
                  <a:srgbClr val="FF0000"/>
                </a:solidFill>
              </a:rPr>
              <a:t>16 </a:t>
            </a:r>
            <a:r>
              <a:rPr lang="en-US" b="1" u="sng" dirty="0" smtClean="0">
                <a:solidFill>
                  <a:srgbClr val="FF0000"/>
                </a:solidFill>
              </a:rPr>
              <a:t>Sep</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6" name="Straight Arrow Connector 5"/>
          <p:cNvCxnSpPr/>
          <p:nvPr/>
        </p:nvCxnSpPr>
        <p:spPr>
          <a:xfrm flipV="1">
            <a:off x="1981200" y="6248400"/>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371600" y="6243637"/>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81100" y="6329659"/>
            <a:ext cx="381000" cy="307777"/>
          </a:xfrm>
          <a:prstGeom prst="rect">
            <a:avLst/>
          </a:prstGeom>
          <a:noFill/>
        </p:spPr>
        <p:txBody>
          <a:bodyPr wrap="square" rtlCol="0">
            <a:spAutoFit/>
          </a:bodyPr>
          <a:lstStyle/>
          <a:p>
            <a:r>
              <a:rPr lang="en-US" sz="1400" dirty="0" smtClean="0"/>
              <a:t>20</a:t>
            </a:r>
            <a:endParaRPr lang="en-US" sz="1400" dirty="0"/>
          </a:p>
        </p:txBody>
      </p:sp>
      <p:sp>
        <p:nvSpPr>
          <p:cNvPr id="10" name="Rectangle 9"/>
          <p:cNvSpPr/>
          <p:nvPr/>
        </p:nvSpPr>
        <p:spPr>
          <a:xfrm>
            <a:off x="1731523" y="6363771"/>
            <a:ext cx="364202" cy="307777"/>
          </a:xfrm>
          <a:prstGeom prst="rect">
            <a:avLst/>
          </a:prstGeom>
        </p:spPr>
        <p:txBody>
          <a:bodyPr wrap="none">
            <a:spAutoFit/>
          </a:bodyPr>
          <a:lstStyle/>
          <a:p>
            <a:r>
              <a:rPr lang="en-US" sz="1400" dirty="0" smtClean="0"/>
              <a:t>40</a:t>
            </a:r>
            <a:endParaRPr lang="en-US" sz="1400" dirty="0"/>
          </a:p>
        </p:txBody>
      </p:sp>
    </p:spTree>
    <p:extLst>
      <p:ext uri="{BB962C8B-B14F-4D97-AF65-F5344CB8AC3E}">
        <p14:creationId xmlns:p14="http://schemas.microsoft.com/office/powerpoint/2010/main" val="2004194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2" y="-1"/>
            <a:ext cx="8864263" cy="6847643"/>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29</a:t>
            </a:fld>
            <a:endParaRPr lang="en-US" altLang="en-US" dirty="0"/>
          </a:p>
        </p:txBody>
      </p:sp>
      <p:sp>
        <p:nvSpPr>
          <p:cNvPr id="7" name="Rectangle 6"/>
          <p:cNvSpPr/>
          <p:nvPr/>
        </p:nvSpPr>
        <p:spPr>
          <a:xfrm>
            <a:off x="4495800" y="32766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33400" y="4572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2400" y="6488668"/>
            <a:ext cx="8610600" cy="369332"/>
          </a:xfrm>
          <a:prstGeom prst="rect">
            <a:avLst/>
          </a:prstGeom>
        </p:spPr>
        <p:txBody>
          <a:bodyPr wrap="square">
            <a:spAutoFit/>
          </a:bodyPr>
          <a:lstStyle/>
          <a:p>
            <a:r>
              <a:rPr lang="en-US" u="sng" dirty="0" smtClean="0">
                <a:solidFill>
                  <a:srgbClr val="FF0000"/>
                </a:solidFill>
              </a:rPr>
              <a:t>From 3 Models average Precip forecasts </a:t>
            </a:r>
            <a:r>
              <a:rPr lang="en-US" u="sng" dirty="0">
                <a:solidFill>
                  <a:srgbClr val="FF0000"/>
                </a:solidFill>
              </a:rPr>
              <a:t>(</a:t>
            </a:r>
            <a:r>
              <a:rPr lang="en-US" b="1" u="sng" dirty="0" smtClean="0">
                <a:solidFill>
                  <a:srgbClr val="FF0000"/>
                </a:solidFill>
              </a:rPr>
              <a:t>made </a:t>
            </a:r>
            <a:r>
              <a:rPr lang="en-US" b="1" u="sng" dirty="0" smtClean="0">
                <a:solidFill>
                  <a:srgbClr val="FF0000"/>
                </a:solidFill>
              </a:rPr>
              <a:t>15 &amp; 16 Sep</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6" name="Oval 5"/>
          <p:cNvSpPr/>
          <p:nvPr/>
        </p:nvSpPr>
        <p:spPr>
          <a:xfrm rot="2207071">
            <a:off x="7463329" y="3747326"/>
            <a:ext cx="837860" cy="2347025"/>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92934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a:off x="4453015" y="914400"/>
            <a:ext cx="2333524" cy="1855062"/>
          </a:xfrm>
          <a:prstGeom prst="rect">
            <a:avLst/>
          </a:prstGeom>
        </p:spPr>
      </p:pic>
      <p:pic>
        <p:nvPicPr>
          <p:cNvPr id="22" name="Picture 21"/>
          <p:cNvPicPr>
            <a:picLocks noChangeAspect="1"/>
          </p:cNvPicPr>
          <p:nvPr/>
        </p:nvPicPr>
        <p:blipFill>
          <a:blip r:embed="rId4"/>
          <a:stretch>
            <a:fillRect/>
          </a:stretch>
        </p:blipFill>
        <p:spPr>
          <a:xfrm>
            <a:off x="6798309" y="2108149"/>
            <a:ext cx="2357461" cy="1946531"/>
          </a:xfrm>
          <a:prstGeom prst="rect">
            <a:avLst/>
          </a:prstGeom>
        </p:spPr>
      </p:pic>
      <p:pic>
        <p:nvPicPr>
          <p:cNvPr id="13" name="Picture 12"/>
          <p:cNvPicPr>
            <a:picLocks noChangeAspect="1"/>
          </p:cNvPicPr>
          <p:nvPr/>
        </p:nvPicPr>
        <p:blipFill>
          <a:blip r:embed="rId5"/>
          <a:stretch>
            <a:fillRect/>
          </a:stretch>
        </p:blipFill>
        <p:spPr>
          <a:xfrm>
            <a:off x="367826" y="1315680"/>
            <a:ext cx="3493796" cy="2512688"/>
          </a:xfrm>
          <a:prstGeom prst="rect">
            <a:avLst/>
          </a:prstGeom>
        </p:spPr>
      </p:pic>
      <p:pic>
        <p:nvPicPr>
          <p:cNvPr id="17" name="Picture 16"/>
          <p:cNvPicPr>
            <a:picLocks noChangeAspect="1"/>
          </p:cNvPicPr>
          <p:nvPr/>
        </p:nvPicPr>
        <p:blipFill>
          <a:blip r:embed="rId6"/>
          <a:stretch>
            <a:fillRect/>
          </a:stretch>
        </p:blipFill>
        <p:spPr>
          <a:xfrm>
            <a:off x="358302" y="3828368"/>
            <a:ext cx="3503320" cy="2579744"/>
          </a:xfrm>
          <a:prstGeom prst="rect">
            <a:avLst/>
          </a:prstGeom>
        </p:spPr>
      </p:pic>
      <p:sp>
        <p:nvSpPr>
          <p:cNvPr id="42" name="TextBox 41"/>
          <p:cNvSpPr txBox="1"/>
          <p:nvPr/>
        </p:nvSpPr>
        <p:spPr>
          <a:xfrm>
            <a:off x="6673676" y="4070260"/>
            <a:ext cx="2454331" cy="415498"/>
          </a:xfrm>
          <a:prstGeom prst="rect">
            <a:avLst/>
          </a:prstGeom>
          <a:noFill/>
        </p:spPr>
        <p:txBody>
          <a:bodyPr wrap="square" rtlCol="0">
            <a:spAutoFit/>
          </a:bodyPr>
          <a:lstStyle/>
          <a:p>
            <a:r>
              <a:rPr lang="en-US" sz="1050" i="1" dirty="0" smtClean="0">
                <a:solidFill>
                  <a:srgbClr val="FF0000"/>
                </a:solidFill>
              </a:rPr>
              <a:t>* A manuscript (Xu &amp; Chelliah) is under preparation</a:t>
            </a:r>
            <a:r>
              <a:rPr lang="en-US" sz="1050" dirty="0" smtClean="0"/>
              <a:t>.</a:t>
            </a:r>
            <a:endParaRPr lang="en-US" sz="1050" dirty="0"/>
          </a:p>
        </p:txBody>
      </p:sp>
      <p:sp>
        <p:nvSpPr>
          <p:cNvPr id="3076" name="Title 1"/>
          <p:cNvSpPr>
            <a:spLocks noGrp="1"/>
          </p:cNvSpPr>
          <p:nvPr>
            <p:ph type="title"/>
          </p:nvPr>
        </p:nvSpPr>
        <p:spPr>
          <a:xfrm>
            <a:off x="165922" y="439144"/>
            <a:ext cx="3695700" cy="876536"/>
          </a:xfrm>
        </p:spPr>
        <p:txBody>
          <a:bodyPr/>
          <a:lstStyle/>
          <a:p>
            <a:r>
              <a:rPr lang="en-US" altLang="en-US" sz="1400" u="sng" dirty="0" smtClean="0">
                <a:solidFill>
                  <a:srgbClr val="C00000"/>
                </a:solidFill>
              </a:rPr>
              <a:t>Exptl. Objective</a:t>
            </a:r>
            <a:r>
              <a:rPr lang="en-US" altLang="en-US" sz="1400" dirty="0" smtClean="0">
                <a:solidFill>
                  <a:srgbClr val="C00000"/>
                </a:solidFill>
              </a:rPr>
              <a:t> Drought Monitor </a:t>
            </a:r>
            <a:br>
              <a:rPr lang="en-US" altLang="en-US" sz="1400" dirty="0" smtClean="0">
                <a:solidFill>
                  <a:srgbClr val="C00000"/>
                </a:solidFill>
              </a:rPr>
            </a:br>
            <a:r>
              <a:rPr lang="en-US" altLang="en-US" sz="1400" dirty="0" smtClean="0">
                <a:solidFill>
                  <a:srgbClr val="C00000"/>
                </a:solidFill>
              </a:rPr>
              <a:t>(showing S/term &amp; L/Term separately) </a:t>
            </a:r>
            <a:r>
              <a:rPr lang="en-US" altLang="en-US" sz="1400" u="sng" dirty="0" smtClean="0">
                <a:solidFill>
                  <a:srgbClr val="C00000"/>
                </a:solidFill>
              </a:rPr>
              <a:t>from</a:t>
            </a:r>
            <a:r>
              <a:rPr lang="en-US" altLang="en-US" sz="1400" dirty="0" smtClean="0">
                <a:solidFill>
                  <a:srgbClr val="C00000"/>
                </a:solidFill>
              </a:rPr>
              <a:t> </a:t>
            </a:r>
            <a:br>
              <a:rPr lang="en-US" altLang="en-US" sz="1400" dirty="0" smtClean="0">
                <a:solidFill>
                  <a:srgbClr val="C00000"/>
                </a:solidFill>
              </a:rPr>
            </a:br>
            <a:r>
              <a:rPr lang="en-US" altLang="en-US" sz="1400" dirty="0" smtClean="0">
                <a:solidFill>
                  <a:srgbClr val="C00000"/>
                </a:solidFill>
              </a:rPr>
              <a:t>National Drought Mitigation Center (NDMC)  </a:t>
            </a:r>
            <a:endParaRPr lang="en-US" altLang="en-US" sz="1400" dirty="0">
              <a:solidFill>
                <a:srgbClr val="C00000"/>
              </a:solidFill>
            </a:endParaRPr>
          </a:p>
        </p:txBody>
      </p:sp>
      <p:sp>
        <p:nvSpPr>
          <p:cNvPr id="3077" name="Slide Number Placeholder 3"/>
          <p:cNvSpPr>
            <a:spLocks noGrp="1"/>
          </p:cNvSpPr>
          <p:nvPr>
            <p:ph type="sldNum" sz="quarter" idx="12"/>
          </p:nvPr>
        </p:nvSpPr>
        <p:spPr>
          <a:xfrm>
            <a:off x="8839201" y="6592550"/>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3</a:t>
            </a:fld>
            <a:endParaRPr lang="en-US" altLang="en-US" sz="1400" dirty="0">
              <a:solidFill>
                <a:srgbClr val="FF0000"/>
              </a:solidFill>
            </a:endParaRPr>
          </a:p>
        </p:txBody>
      </p:sp>
      <p:sp>
        <p:nvSpPr>
          <p:cNvPr id="4" name="TextBox 3"/>
          <p:cNvSpPr txBox="1"/>
          <p:nvPr/>
        </p:nvSpPr>
        <p:spPr>
          <a:xfrm>
            <a:off x="3162300" y="12404"/>
            <a:ext cx="2247900" cy="523220"/>
          </a:xfrm>
          <a:prstGeom prst="rect">
            <a:avLst/>
          </a:prstGeom>
          <a:noFill/>
        </p:spPr>
        <p:txBody>
          <a:bodyPr wrap="square" rtlCol="0">
            <a:spAutoFit/>
          </a:bodyPr>
          <a:lstStyle/>
          <a:p>
            <a:r>
              <a:rPr lang="en-US" sz="1400" b="1" u="sng" dirty="0" smtClean="0"/>
              <a:t>New slide now included recently  in this briefing!  </a:t>
            </a:r>
          </a:p>
        </p:txBody>
      </p:sp>
      <p:sp>
        <p:nvSpPr>
          <p:cNvPr id="2" name="TextBox 1"/>
          <p:cNvSpPr txBox="1"/>
          <p:nvPr/>
        </p:nvSpPr>
        <p:spPr>
          <a:xfrm>
            <a:off x="5562600" y="0"/>
            <a:ext cx="3581400" cy="738664"/>
          </a:xfrm>
          <a:prstGeom prst="rect">
            <a:avLst/>
          </a:prstGeom>
          <a:noFill/>
        </p:spPr>
        <p:txBody>
          <a:bodyPr wrap="square" rtlCol="0">
            <a:spAutoFit/>
          </a:bodyPr>
          <a:lstStyle/>
          <a:p>
            <a:pPr algn="ctr"/>
            <a:r>
              <a:rPr lang="en-US" sz="1400" b="1" dirty="0" smtClean="0">
                <a:solidFill>
                  <a:srgbClr val="FF0000"/>
                </a:solidFill>
              </a:rPr>
              <a:t>CPC’s own </a:t>
            </a:r>
            <a:r>
              <a:rPr lang="en-US" sz="1400" b="1" u="sng" dirty="0" smtClean="0">
                <a:solidFill>
                  <a:srgbClr val="FF0000"/>
                </a:solidFill>
              </a:rPr>
              <a:t>Experimental</a:t>
            </a:r>
            <a:r>
              <a:rPr lang="en-US" sz="1400" b="1" dirty="0" smtClean="0">
                <a:solidFill>
                  <a:srgbClr val="FF0000"/>
                </a:solidFill>
              </a:rPr>
              <a:t> </a:t>
            </a:r>
          </a:p>
          <a:p>
            <a:pPr algn="ctr"/>
            <a:r>
              <a:rPr lang="en-US" sz="1400" b="1" dirty="0" smtClean="0">
                <a:solidFill>
                  <a:srgbClr val="FF0000"/>
                </a:solidFill>
              </a:rPr>
              <a:t>Objective Drought Indicator (ODI) </a:t>
            </a:r>
          </a:p>
          <a:p>
            <a:pPr algn="ctr"/>
            <a:r>
              <a:rPr lang="en-US" sz="1400" b="1" dirty="0" smtClean="0">
                <a:solidFill>
                  <a:srgbClr val="FF0000"/>
                </a:solidFill>
              </a:rPr>
              <a:t>using AI/Deep Learning ! – Updates daily !!</a:t>
            </a:r>
            <a:endParaRPr lang="en-US" sz="1400" b="1" dirty="0">
              <a:solidFill>
                <a:srgbClr val="FF0000"/>
              </a:solidFill>
            </a:endParaRPr>
          </a:p>
        </p:txBody>
      </p:sp>
      <p:sp>
        <p:nvSpPr>
          <p:cNvPr id="3" name="Rectangle 2"/>
          <p:cNvSpPr/>
          <p:nvPr/>
        </p:nvSpPr>
        <p:spPr>
          <a:xfrm>
            <a:off x="3886200" y="685810"/>
            <a:ext cx="5370196" cy="261610"/>
          </a:xfrm>
          <a:prstGeom prst="rect">
            <a:avLst/>
          </a:prstGeom>
        </p:spPr>
        <p:txBody>
          <a:bodyPr wrap="square">
            <a:spAutoFit/>
          </a:bodyPr>
          <a:lstStyle/>
          <a:p>
            <a:r>
              <a:rPr lang="en-US" sz="1100" u="sng" dirty="0" smtClean="0">
                <a:solidFill>
                  <a:srgbClr val="FF0000"/>
                </a:solidFill>
              </a:rPr>
              <a:t>https://www.cpc.ncep.noaa.gov/products/people/lxu/odi/#deep-learning-increment-training</a:t>
            </a:r>
            <a:endParaRPr lang="en-US" sz="1100" u="sng" dirty="0">
              <a:solidFill>
                <a:srgbClr val="FF0000"/>
              </a:solidFill>
            </a:endParaRPr>
          </a:p>
        </p:txBody>
      </p:sp>
      <p:sp>
        <p:nvSpPr>
          <p:cNvPr id="9" name="TextBox 8"/>
          <p:cNvSpPr txBox="1"/>
          <p:nvPr/>
        </p:nvSpPr>
        <p:spPr>
          <a:xfrm>
            <a:off x="4236096" y="4994706"/>
            <a:ext cx="1652462" cy="954107"/>
          </a:xfrm>
          <a:prstGeom prst="rect">
            <a:avLst/>
          </a:prstGeom>
          <a:noFill/>
        </p:spPr>
        <p:txBody>
          <a:bodyPr wrap="square" rtlCol="0">
            <a:spAutoFit/>
          </a:bodyPr>
          <a:lstStyle/>
          <a:p>
            <a:r>
              <a:rPr lang="en-US" sz="1400" dirty="0" smtClean="0"/>
              <a:t>Latest Official USDM (US Drought Monitor)</a:t>
            </a:r>
          </a:p>
          <a:p>
            <a:r>
              <a:rPr lang="en-US" sz="1400" i="1" dirty="0" smtClean="0"/>
              <a:t>(about a week old!)</a:t>
            </a:r>
            <a:r>
              <a:rPr lang="en-US" sz="1400" dirty="0" smtClean="0"/>
              <a:t>  </a:t>
            </a:r>
            <a:endParaRPr lang="en-US" sz="1400" dirty="0"/>
          </a:p>
        </p:txBody>
      </p:sp>
      <p:sp>
        <p:nvSpPr>
          <p:cNvPr id="7" name="TextBox 6"/>
          <p:cNvSpPr txBox="1"/>
          <p:nvPr/>
        </p:nvSpPr>
        <p:spPr>
          <a:xfrm>
            <a:off x="0" y="1115868"/>
            <a:ext cx="4419600" cy="261610"/>
          </a:xfrm>
          <a:prstGeom prst="rect">
            <a:avLst/>
          </a:prstGeom>
          <a:noFill/>
        </p:spPr>
        <p:txBody>
          <a:bodyPr wrap="square" rtlCol="0">
            <a:spAutoFit/>
          </a:bodyPr>
          <a:lstStyle/>
          <a:p>
            <a:r>
              <a:rPr lang="en-US" sz="1100" u="sng" dirty="0" smtClean="0"/>
              <a:t>https://droughtmonitor.unl.edu/ConditionsOutlooks/CurrentConditions.aspx</a:t>
            </a:r>
            <a:endParaRPr lang="en-US" sz="1100" u="sng" dirty="0"/>
          </a:p>
        </p:txBody>
      </p:sp>
      <p:sp>
        <p:nvSpPr>
          <p:cNvPr id="12" name="Rectangle 11"/>
          <p:cNvSpPr/>
          <p:nvPr/>
        </p:nvSpPr>
        <p:spPr>
          <a:xfrm>
            <a:off x="6872967" y="914400"/>
            <a:ext cx="2076450" cy="1200329"/>
          </a:xfrm>
          <a:prstGeom prst="rect">
            <a:avLst/>
          </a:prstGeom>
        </p:spPr>
        <p:txBody>
          <a:bodyPr wrap="square">
            <a:spAutoFit/>
          </a:bodyPr>
          <a:lstStyle/>
          <a:p>
            <a:r>
              <a:rPr lang="en-US" sz="800" u="sng" dirty="0">
                <a:solidFill>
                  <a:srgbClr val="FF0000"/>
                </a:solidFill>
              </a:rPr>
              <a:t>Based on the CPC </a:t>
            </a:r>
            <a:r>
              <a:rPr lang="en-US" sz="800" u="sng" dirty="0" smtClean="0">
                <a:solidFill>
                  <a:srgbClr val="FF0000"/>
                </a:solidFill>
              </a:rPr>
              <a:t>P/analysis  &amp;  </a:t>
            </a:r>
          </a:p>
          <a:p>
            <a:r>
              <a:rPr lang="en-US" sz="800" dirty="0" smtClean="0">
                <a:solidFill>
                  <a:srgbClr val="FF0000"/>
                </a:solidFill>
              </a:rPr>
              <a:t> </a:t>
            </a:r>
            <a:r>
              <a:rPr lang="en-US" sz="800" u="sng" dirty="0" smtClean="0">
                <a:solidFill>
                  <a:srgbClr val="FF0000"/>
                </a:solidFill>
              </a:rPr>
              <a:t>VIC (Princeton) NLDAS model </a:t>
            </a:r>
            <a:r>
              <a:rPr lang="en-US" sz="800" u="sng" dirty="0">
                <a:solidFill>
                  <a:srgbClr val="FF0000"/>
                </a:solidFill>
              </a:rPr>
              <a:t>assimilation:</a:t>
            </a:r>
          </a:p>
          <a:p>
            <a:pPr>
              <a:buFont typeface="Arial" panose="020B0604020202020204" pitchFamily="34" charset="0"/>
              <a:buChar char="•"/>
            </a:pPr>
            <a:r>
              <a:rPr lang="en-US" sz="800" dirty="0"/>
              <a:t>Standardize Precipitation </a:t>
            </a:r>
            <a:r>
              <a:rPr lang="en-US" sz="800" dirty="0" smtClean="0"/>
              <a:t>index </a:t>
            </a:r>
            <a:r>
              <a:rPr lang="en-US" sz="800" dirty="0">
                <a:solidFill>
                  <a:srgbClr val="FF0000"/>
                </a:solidFill>
              </a:rPr>
              <a:t>(SPI)</a:t>
            </a:r>
          </a:p>
          <a:p>
            <a:pPr>
              <a:buFont typeface="Arial" panose="020B0604020202020204" pitchFamily="34" charset="0"/>
              <a:buChar char="•"/>
            </a:pPr>
            <a:r>
              <a:rPr lang="en-US" sz="800" dirty="0"/>
              <a:t>Standardize </a:t>
            </a:r>
            <a:r>
              <a:rPr lang="en-US" sz="800" dirty="0" smtClean="0"/>
              <a:t>Precipitation-</a:t>
            </a:r>
            <a:r>
              <a:rPr lang="en-US" sz="800" dirty="0" err="1" smtClean="0"/>
              <a:t>Evapo</a:t>
            </a:r>
            <a:r>
              <a:rPr lang="en-US" sz="800" dirty="0" smtClean="0"/>
              <a:t> –</a:t>
            </a:r>
          </a:p>
          <a:p>
            <a:pPr>
              <a:buFont typeface="Arial" panose="020B0604020202020204" pitchFamily="34" charset="0"/>
              <a:buChar char="•"/>
            </a:pPr>
            <a:r>
              <a:rPr lang="en-US" sz="800" dirty="0" smtClean="0"/>
              <a:t>transpiration index </a:t>
            </a:r>
            <a:r>
              <a:rPr lang="en-US" sz="800" dirty="0">
                <a:solidFill>
                  <a:srgbClr val="FF0000"/>
                </a:solidFill>
              </a:rPr>
              <a:t>(SPEI)</a:t>
            </a:r>
          </a:p>
          <a:p>
            <a:pPr>
              <a:buFont typeface="Arial" panose="020B0604020202020204" pitchFamily="34" charset="0"/>
              <a:buChar char="•"/>
            </a:pPr>
            <a:r>
              <a:rPr lang="en-US" sz="800" dirty="0" smtClean="0"/>
              <a:t>Evapotranspiration </a:t>
            </a:r>
            <a:r>
              <a:rPr lang="en-US" sz="800" dirty="0"/>
              <a:t>Stress Index </a:t>
            </a:r>
            <a:r>
              <a:rPr lang="en-US" sz="800" dirty="0">
                <a:solidFill>
                  <a:srgbClr val="FF0000"/>
                </a:solidFill>
              </a:rPr>
              <a:t>(ESI)</a:t>
            </a:r>
          </a:p>
          <a:p>
            <a:pPr>
              <a:buFont typeface="Arial" panose="020B0604020202020204" pitchFamily="34" charset="0"/>
              <a:buChar char="•"/>
            </a:pPr>
            <a:r>
              <a:rPr lang="en-US" sz="800" dirty="0"/>
              <a:t>Soil Moisture Percentile </a:t>
            </a:r>
            <a:r>
              <a:rPr lang="en-US" sz="800" dirty="0">
                <a:solidFill>
                  <a:srgbClr val="FF0000"/>
                </a:solidFill>
              </a:rPr>
              <a:t>(SMP)</a:t>
            </a:r>
          </a:p>
          <a:p>
            <a:pPr>
              <a:buFont typeface="Arial" panose="020B0604020202020204" pitchFamily="34" charset="0"/>
              <a:buChar char="•"/>
            </a:pPr>
            <a:r>
              <a:rPr lang="en-US" sz="800" dirty="0"/>
              <a:t>Standardize Runoff Index </a:t>
            </a:r>
            <a:r>
              <a:rPr lang="en-US" sz="800" dirty="0">
                <a:solidFill>
                  <a:srgbClr val="FF0000"/>
                </a:solidFill>
              </a:rPr>
              <a:t>(SRI</a:t>
            </a:r>
            <a:r>
              <a:rPr lang="en-US" sz="800" dirty="0" smtClean="0">
                <a:solidFill>
                  <a:srgbClr val="FF0000"/>
                </a:solidFill>
              </a:rPr>
              <a:t>)</a:t>
            </a:r>
            <a:endParaRPr lang="en-US" sz="800" dirty="0">
              <a:solidFill>
                <a:srgbClr val="FF0000"/>
              </a:solidFill>
            </a:endParaRPr>
          </a:p>
          <a:p>
            <a:r>
              <a:rPr lang="en-US" sz="800" dirty="0">
                <a:solidFill>
                  <a:srgbClr val="FF0000"/>
                </a:solidFill>
              </a:rPr>
              <a:t>-</a:t>
            </a:r>
            <a:r>
              <a:rPr lang="en-US" sz="800" dirty="0" smtClean="0">
                <a:solidFill>
                  <a:srgbClr val="FF0000"/>
                </a:solidFill>
              </a:rPr>
              <a:t>can be split into Short/Long Term Droughts!</a:t>
            </a:r>
            <a:endParaRPr lang="en-US" sz="800" dirty="0">
              <a:solidFill>
                <a:srgbClr val="FF0000"/>
              </a:solidFill>
            </a:endParaRPr>
          </a:p>
        </p:txBody>
      </p:sp>
      <p:cxnSp>
        <p:nvCxnSpPr>
          <p:cNvPr id="30" name="Straight Connector 29"/>
          <p:cNvCxnSpPr/>
          <p:nvPr/>
        </p:nvCxnSpPr>
        <p:spPr>
          <a:xfrm flipH="1">
            <a:off x="4357807" y="972802"/>
            <a:ext cx="61794" cy="362042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367893" y="4528683"/>
            <a:ext cx="4724399" cy="645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429125" y="2895600"/>
            <a:ext cx="2291441" cy="1323439"/>
          </a:xfrm>
          <a:prstGeom prst="rect">
            <a:avLst/>
          </a:prstGeom>
          <a:noFill/>
        </p:spPr>
        <p:txBody>
          <a:bodyPr wrap="square" rtlCol="0">
            <a:spAutoFit/>
          </a:bodyPr>
          <a:lstStyle/>
          <a:p>
            <a:r>
              <a:rPr lang="en-US" sz="1600" b="1" u="sng" dirty="0" smtClean="0"/>
              <a:t>Objectively Integrated</a:t>
            </a:r>
          </a:p>
          <a:p>
            <a:r>
              <a:rPr lang="en-US" sz="1600" u="sng" dirty="0"/>
              <a:t>v</a:t>
            </a:r>
            <a:r>
              <a:rPr lang="en-US" sz="1600" u="sng" dirty="0" smtClean="0"/>
              <a:t>ersus </a:t>
            </a:r>
            <a:r>
              <a:rPr lang="en-US" sz="1600" b="1" u="sng" dirty="0" smtClean="0"/>
              <a:t>Deep Learning </a:t>
            </a:r>
          </a:p>
          <a:p>
            <a:r>
              <a:rPr lang="en-US" sz="1600" u="sng" dirty="0" smtClean="0"/>
              <a:t>Methods</a:t>
            </a:r>
            <a:r>
              <a:rPr lang="en-US" sz="1200" dirty="0" smtClean="0"/>
              <a:t> </a:t>
            </a:r>
            <a:r>
              <a:rPr lang="en-US" sz="1600" dirty="0" smtClean="0"/>
              <a:t>~ gives |||r results. </a:t>
            </a:r>
            <a:r>
              <a:rPr lang="en-US" sz="1600" b="1" dirty="0" smtClean="0"/>
              <a:t>Both Objective! </a:t>
            </a:r>
          </a:p>
          <a:p>
            <a:r>
              <a:rPr lang="en-US" sz="1600" b="1" u="sng" dirty="0" smtClean="0"/>
              <a:t>Both update daily!</a:t>
            </a:r>
            <a:endParaRPr lang="en-US" sz="1600" b="1" u="sng" dirty="0"/>
          </a:p>
        </p:txBody>
      </p:sp>
      <p:sp>
        <p:nvSpPr>
          <p:cNvPr id="52" name="TextBox 51"/>
          <p:cNvSpPr txBox="1"/>
          <p:nvPr/>
        </p:nvSpPr>
        <p:spPr>
          <a:xfrm>
            <a:off x="8500265" y="3120091"/>
            <a:ext cx="726823" cy="507831"/>
          </a:xfrm>
          <a:prstGeom prst="rect">
            <a:avLst/>
          </a:prstGeom>
          <a:noFill/>
        </p:spPr>
        <p:txBody>
          <a:bodyPr wrap="square" rtlCol="0">
            <a:spAutoFit/>
          </a:bodyPr>
          <a:lstStyle/>
          <a:p>
            <a:r>
              <a:rPr lang="en-US" sz="900" dirty="0" smtClean="0">
                <a:solidFill>
                  <a:srgbClr val="FF0000"/>
                </a:solidFill>
              </a:rPr>
              <a:t>Objective </a:t>
            </a:r>
          </a:p>
          <a:p>
            <a:r>
              <a:rPr lang="en-US" sz="900" dirty="0" smtClean="0">
                <a:solidFill>
                  <a:srgbClr val="FF0000"/>
                </a:solidFill>
              </a:rPr>
              <a:t>&amp; Updates  Daily!</a:t>
            </a:r>
            <a:endParaRPr lang="en-US" sz="900" dirty="0">
              <a:solidFill>
                <a:srgbClr val="FF0000"/>
              </a:solidFill>
            </a:endParaRPr>
          </a:p>
        </p:txBody>
      </p:sp>
      <p:sp>
        <p:nvSpPr>
          <p:cNvPr id="53" name="TextBox 52"/>
          <p:cNvSpPr txBox="1"/>
          <p:nvPr/>
        </p:nvSpPr>
        <p:spPr>
          <a:xfrm>
            <a:off x="2308872" y="3074298"/>
            <a:ext cx="1058726" cy="553998"/>
          </a:xfrm>
          <a:prstGeom prst="rect">
            <a:avLst/>
          </a:prstGeom>
          <a:noFill/>
        </p:spPr>
        <p:txBody>
          <a:bodyPr wrap="square" rtlCol="0">
            <a:spAutoFit/>
          </a:bodyPr>
          <a:lstStyle/>
          <a:p>
            <a:r>
              <a:rPr lang="en-US" sz="1000" dirty="0" smtClean="0">
                <a:solidFill>
                  <a:srgbClr val="FF0000"/>
                </a:solidFill>
              </a:rPr>
              <a:t>Objective, but</a:t>
            </a:r>
          </a:p>
          <a:p>
            <a:r>
              <a:rPr lang="en-US" sz="1000" dirty="0" smtClean="0">
                <a:solidFill>
                  <a:srgbClr val="FF0000"/>
                </a:solidFill>
              </a:rPr>
              <a:t>Runs  Weekly!</a:t>
            </a:r>
          </a:p>
          <a:p>
            <a:r>
              <a:rPr lang="en-US" sz="1000" dirty="0" smtClean="0">
                <a:solidFill>
                  <a:srgbClr val="FF0000"/>
                </a:solidFill>
              </a:rPr>
              <a:t>On </a:t>
            </a:r>
            <a:r>
              <a:rPr lang="en-US" sz="1000" dirty="0" smtClean="0">
                <a:solidFill>
                  <a:srgbClr val="FF0000"/>
                </a:solidFill>
              </a:rPr>
              <a:t>Mondays!</a:t>
            </a:r>
            <a:endParaRPr lang="en-US" sz="1000" dirty="0">
              <a:solidFill>
                <a:srgbClr val="FF0000"/>
              </a:solidFill>
            </a:endParaRPr>
          </a:p>
        </p:txBody>
      </p:sp>
      <p:sp>
        <p:nvSpPr>
          <p:cNvPr id="47" name="TextBox 46"/>
          <p:cNvSpPr txBox="1"/>
          <p:nvPr/>
        </p:nvSpPr>
        <p:spPr>
          <a:xfrm>
            <a:off x="5642335" y="6611779"/>
            <a:ext cx="3273066" cy="246221"/>
          </a:xfrm>
          <a:prstGeom prst="rect">
            <a:avLst/>
          </a:prstGeom>
          <a:noFill/>
        </p:spPr>
        <p:txBody>
          <a:bodyPr wrap="square" rtlCol="0">
            <a:spAutoFit/>
          </a:bodyPr>
          <a:lstStyle/>
          <a:p>
            <a:r>
              <a:rPr lang="en-US" sz="1000" b="1" dirty="0" smtClean="0"/>
              <a:t>*Released every Thursday, for conditions as of Tuesday!</a:t>
            </a:r>
            <a:endParaRPr lang="en-US" sz="1000" b="1" dirty="0"/>
          </a:p>
        </p:txBody>
      </p:sp>
      <p:sp>
        <p:nvSpPr>
          <p:cNvPr id="48" name="TextBox 47"/>
          <p:cNvSpPr txBox="1"/>
          <p:nvPr/>
        </p:nvSpPr>
        <p:spPr>
          <a:xfrm>
            <a:off x="0" y="6412439"/>
            <a:ext cx="4565374" cy="461665"/>
          </a:xfrm>
          <a:prstGeom prst="rect">
            <a:avLst/>
          </a:prstGeom>
          <a:noFill/>
        </p:spPr>
        <p:txBody>
          <a:bodyPr wrap="square" rtlCol="0">
            <a:spAutoFit/>
          </a:bodyPr>
          <a:lstStyle/>
          <a:p>
            <a:r>
              <a:rPr lang="en-US" sz="1200" dirty="0" smtClean="0"/>
              <a:t>These two maps above, used to be produced at </a:t>
            </a:r>
            <a:r>
              <a:rPr lang="en-US" sz="1200" dirty="0" smtClean="0"/>
              <a:t>CPC (</a:t>
            </a:r>
            <a:r>
              <a:rPr lang="en-US" sz="1200" dirty="0" smtClean="0"/>
              <a:t>Rich Tinker!), </a:t>
            </a:r>
            <a:r>
              <a:rPr lang="en-US" sz="1200" dirty="0" smtClean="0"/>
              <a:t>every Monday but </a:t>
            </a:r>
            <a:r>
              <a:rPr lang="en-US" sz="1200" dirty="0" smtClean="0"/>
              <a:t>now recently officially moved to NDMC operations!  </a:t>
            </a:r>
            <a:endParaRPr lang="en-US" sz="1200" dirty="0"/>
          </a:p>
        </p:txBody>
      </p:sp>
      <p:sp>
        <p:nvSpPr>
          <p:cNvPr id="6" name="TextBox 5"/>
          <p:cNvSpPr txBox="1"/>
          <p:nvPr/>
        </p:nvSpPr>
        <p:spPr>
          <a:xfrm>
            <a:off x="6134982" y="1959205"/>
            <a:ext cx="862011" cy="507831"/>
          </a:xfrm>
          <a:prstGeom prst="rect">
            <a:avLst/>
          </a:prstGeom>
          <a:noFill/>
        </p:spPr>
        <p:txBody>
          <a:bodyPr wrap="square" rtlCol="0">
            <a:spAutoFit/>
          </a:bodyPr>
          <a:lstStyle/>
          <a:p>
            <a:r>
              <a:rPr lang="en-US" sz="900" dirty="0" smtClean="0">
                <a:solidFill>
                  <a:srgbClr val="FF0000"/>
                </a:solidFill>
              </a:rPr>
              <a:t>Objective </a:t>
            </a:r>
          </a:p>
          <a:p>
            <a:r>
              <a:rPr lang="en-US" sz="900" dirty="0" smtClean="0">
                <a:solidFill>
                  <a:srgbClr val="FF0000"/>
                </a:solidFill>
              </a:rPr>
              <a:t>&amp; Updates  Daily!</a:t>
            </a:r>
            <a:endParaRPr lang="en-US" sz="900" dirty="0">
              <a:solidFill>
                <a:srgbClr val="FF0000"/>
              </a:solidFill>
            </a:endParaRPr>
          </a:p>
        </p:txBody>
      </p:sp>
      <p:sp>
        <p:nvSpPr>
          <p:cNvPr id="55" name="TextBox 54"/>
          <p:cNvSpPr txBox="1"/>
          <p:nvPr/>
        </p:nvSpPr>
        <p:spPr>
          <a:xfrm>
            <a:off x="8446176" y="4804592"/>
            <a:ext cx="810220" cy="646331"/>
          </a:xfrm>
          <a:prstGeom prst="rect">
            <a:avLst/>
          </a:prstGeom>
          <a:noFill/>
        </p:spPr>
        <p:txBody>
          <a:bodyPr wrap="square" rtlCol="0">
            <a:spAutoFit/>
          </a:bodyPr>
          <a:lstStyle/>
          <a:p>
            <a:r>
              <a:rPr lang="en-US" sz="900" dirty="0" smtClean="0">
                <a:solidFill>
                  <a:srgbClr val="FF0000"/>
                </a:solidFill>
              </a:rPr>
              <a:t>Subjective &amp;</a:t>
            </a:r>
          </a:p>
          <a:p>
            <a:r>
              <a:rPr lang="en-US" sz="900" dirty="0" smtClean="0">
                <a:solidFill>
                  <a:srgbClr val="FF0000"/>
                </a:solidFill>
              </a:rPr>
              <a:t>Produced   Manually!</a:t>
            </a:r>
          </a:p>
          <a:p>
            <a:r>
              <a:rPr lang="en-US" sz="900" dirty="0" smtClean="0">
                <a:solidFill>
                  <a:srgbClr val="FF0000"/>
                </a:solidFill>
              </a:rPr>
              <a:t>Weekly! </a:t>
            </a:r>
            <a:endParaRPr lang="en-US" sz="900" dirty="0">
              <a:solidFill>
                <a:srgbClr val="FF0000"/>
              </a:solidFill>
            </a:endParaRPr>
          </a:p>
        </p:txBody>
      </p:sp>
      <p:sp>
        <p:nvSpPr>
          <p:cNvPr id="14" name="AutoShape 6" descr="https://www.cpc.ncep.noaa.gov/products/people/lxu/odi/img/odi.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8" descr="https://www.cpc.ncep.noaa.gov/products/people/lxu/odi/img/odi.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0" descr="https://www.cpc.ncep.noaa.gov/products/people/lxu/odi/img/odi.p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a:blip r:embed="rId7"/>
          <a:stretch>
            <a:fillRect/>
          </a:stretch>
        </p:blipFill>
        <p:spPr>
          <a:xfrm>
            <a:off x="5854878" y="4614774"/>
            <a:ext cx="2601476" cy="2012447"/>
          </a:xfrm>
          <a:prstGeom prst="rect">
            <a:avLst/>
          </a:prstGeom>
        </p:spPr>
      </p:pic>
      <p:sp>
        <p:nvSpPr>
          <p:cNvPr id="18" name="TextBox 17"/>
          <p:cNvSpPr txBox="1"/>
          <p:nvPr/>
        </p:nvSpPr>
        <p:spPr>
          <a:xfrm>
            <a:off x="2209800" y="5638800"/>
            <a:ext cx="952500" cy="553998"/>
          </a:xfrm>
          <a:prstGeom prst="rect">
            <a:avLst/>
          </a:prstGeom>
          <a:noFill/>
        </p:spPr>
        <p:txBody>
          <a:bodyPr wrap="square" rtlCol="0">
            <a:spAutoFit/>
          </a:bodyPr>
          <a:lstStyle/>
          <a:p>
            <a:pPr lvl="0"/>
            <a:r>
              <a:rPr lang="en-US" sz="1000">
                <a:solidFill>
                  <a:srgbClr val="FF0000"/>
                </a:solidFill>
              </a:rPr>
              <a:t>Objective, but</a:t>
            </a:r>
          </a:p>
          <a:p>
            <a:pPr lvl="0"/>
            <a:r>
              <a:rPr lang="en-US" sz="1000">
                <a:solidFill>
                  <a:srgbClr val="FF0000"/>
                </a:solidFill>
              </a:rPr>
              <a:t>Runs  Weekly!</a:t>
            </a:r>
          </a:p>
          <a:p>
            <a:pPr lvl="0"/>
            <a:r>
              <a:rPr lang="en-US" sz="1000">
                <a:solidFill>
                  <a:srgbClr val="FF0000"/>
                </a:solidFill>
              </a:rPr>
              <a:t>On Mondays!</a:t>
            </a:r>
            <a:endParaRPr lang="en-US" sz="1000" dirty="0">
              <a:solidFill>
                <a:srgbClr val="FF0000"/>
              </a:solidFill>
            </a:endParaRPr>
          </a:p>
        </p:txBody>
      </p:sp>
      <p:cxnSp>
        <p:nvCxnSpPr>
          <p:cNvPr id="39" name="Straight Arrow Connector 38"/>
          <p:cNvCxnSpPr/>
          <p:nvPr/>
        </p:nvCxnSpPr>
        <p:spPr>
          <a:xfrm flipV="1">
            <a:off x="5105400" y="2590800"/>
            <a:ext cx="0" cy="4572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6429716" y="3337938"/>
            <a:ext cx="505504" cy="121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8161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756"/>
            <a:ext cx="8836992" cy="6826576"/>
          </a:xfrm>
          <a:prstGeom prst="rect">
            <a:avLst/>
          </a:prstGeom>
        </p:spPr>
      </p:pic>
      <p:cxnSp>
        <p:nvCxnSpPr>
          <p:cNvPr id="15" name="Straight Arrow Connector 14"/>
          <p:cNvCxnSpPr/>
          <p:nvPr/>
        </p:nvCxnSpPr>
        <p:spPr>
          <a:xfrm flipH="1">
            <a:off x="5410201" y="3433422"/>
            <a:ext cx="990599" cy="14666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5410200" y="130741"/>
            <a:ext cx="1104900" cy="2448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30</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3 Models average Precip forecasts </a:t>
            </a:r>
            <a:r>
              <a:rPr lang="en-US" u="sng" dirty="0">
                <a:solidFill>
                  <a:srgbClr val="FF0000"/>
                </a:solidFill>
              </a:rPr>
              <a:t>(</a:t>
            </a:r>
            <a:r>
              <a:rPr lang="en-US" b="1" u="sng" dirty="0" smtClean="0">
                <a:solidFill>
                  <a:srgbClr val="FF0000"/>
                </a:solidFill>
              </a:rPr>
              <a:t>made </a:t>
            </a:r>
            <a:r>
              <a:rPr lang="en-US" b="1" u="sng" dirty="0" smtClean="0">
                <a:solidFill>
                  <a:srgbClr val="FF0000"/>
                </a:solidFill>
              </a:rPr>
              <a:t>15 &amp; 16 Sep</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13" name="Oval 12"/>
          <p:cNvSpPr/>
          <p:nvPr/>
        </p:nvSpPr>
        <p:spPr>
          <a:xfrm rot="2207071">
            <a:off x="7424652" y="808275"/>
            <a:ext cx="837860" cy="2230115"/>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05104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62566" cy="6846332"/>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31</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3 Models average Precip forecasts </a:t>
            </a:r>
            <a:r>
              <a:rPr lang="en-US" u="sng" dirty="0">
                <a:solidFill>
                  <a:srgbClr val="FF0000"/>
                </a:solidFill>
              </a:rPr>
              <a:t>(</a:t>
            </a:r>
            <a:r>
              <a:rPr lang="en-US" b="1" u="sng" dirty="0" smtClean="0">
                <a:solidFill>
                  <a:srgbClr val="FF0000"/>
                </a:solidFill>
              </a:rPr>
              <a:t>made 15 &amp; 16 Sep</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Tree>
    <p:extLst>
      <p:ext uri="{BB962C8B-B14F-4D97-AF65-F5344CB8AC3E}">
        <p14:creationId xmlns:p14="http://schemas.microsoft.com/office/powerpoint/2010/main" val="41338040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62566" cy="6846332"/>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32</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334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61165"/>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3 Models average Precip forecasts </a:t>
            </a:r>
            <a:r>
              <a:rPr lang="en-US" u="sng" dirty="0">
                <a:solidFill>
                  <a:srgbClr val="FF0000"/>
                </a:solidFill>
              </a:rPr>
              <a:t>(</a:t>
            </a:r>
            <a:r>
              <a:rPr lang="en-US" b="1" u="sng" dirty="0" smtClean="0">
                <a:solidFill>
                  <a:srgbClr val="FF0000"/>
                </a:solidFill>
              </a:rPr>
              <a:t>made </a:t>
            </a:r>
            <a:r>
              <a:rPr lang="en-US" b="1" u="sng" dirty="0" smtClean="0">
                <a:solidFill>
                  <a:srgbClr val="FF0000"/>
                </a:solidFill>
              </a:rPr>
              <a:t>15 &amp; 16 Sep</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13" name="TextBox 12"/>
          <p:cNvSpPr txBox="1"/>
          <p:nvPr/>
        </p:nvSpPr>
        <p:spPr>
          <a:xfrm>
            <a:off x="5867400" y="3048000"/>
            <a:ext cx="2971799" cy="646331"/>
          </a:xfrm>
          <a:prstGeom prst="rect">
            <a:avLst/>
          </a:prstGeom>
          <a:noFill/>
        </p:spPr>
        <p:txBody>
          <a:bodyPr wrap="square" rtlCol="0">
            <a:spAutoFit/>
          </a:bodyPr>
          <a:lstStyle/>
          <a:p>
            <a:r>
              <a:rPr lang="en-US" sz="1200" dirty="0" smtClean="0"/>
              <a:t> </a:t>
            </a:r>
            <a:r>
              <a:rPr lang="en-US" sz="1200" dirty="0" smtClean="0">
                <a:solidFill>
                  <a:srgbClr val="0033CC"/>
                </a:solidFill>
              </a:rPr>
              <a:t>Even thru’ up to 5 years period, the country as a whole looks good, in terms of  good rainfall!!! And lower drought coverage!!</a:t>
            </a:r>
            <a:endParaRPr lang="en-US" sz="1200" dirty="0">
              <a:solidFill>
                <a:srgbClr val="0033CC"/>
              </a:solidFill>
            </a:endParaRPr>
          </a:p>
        </p:txBody>
      </p:sp>
      <p:sp>
        <p:nvSpPr>
          <p:cNvPr id="10" name="Rounded Rectangle 9"/>
          <p:cNvSpPr/>
          <p:nvPr/>
        </p:nvSpPr>
        <p:spPr>
          <a:xfrm>
            <a:off x="2286000" y="838200"/>
            <a:ext cx="1905000" cy="1905000"/>
          </a:xfrm>
          <a:prstGeom prst="roundRect">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362200" y="4038600"/>
            <a:ext cx="1905000" cy="1905000"/>
          </a:xfrm>
          <a:prstGeom prst="roundRect">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6629400" y="838200"/>
            <a:ext cx="1905000" cy="1905000"/>
          </a:xfrm>
          <a:prstGeom prst="roundRect">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96298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
          <p:cNvSpPr>
            <a:spLocks noChangeArrowheads="1"/>
          </p:cNvSpPr>
          <p:nvPr/>
        </p:nvSpPr>
        <p:spPr bwMode="auto">
          <a:xfrm>
            <a:off x="4291511" y="1981200"/>
            <a:ext cx="5437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Oct</a:t>
            </a:r>
            <a:endParaRPr lang="en-US" altLang="en-US" sz="1800" b="1" dirty="0">
              <a:latin typeface="Times New Roman" pitchFamily="18" charset="0"/>
            </a:endParaRPr>
          </a:p>
        </p:txBody>
      </p:sp>
      <p:sp>
        <p:nvSpPr>
          <p:cNvPr id="21508" name="Rectangle 2"/>
          <p:cNvSpPr>
            <a:spLocks noChangeArrowheads="1"/>
          </p:cNvSpPr>
          <p:nvPr/>
        </p:nvSpPr>
        <p:spPr bwMode="auto">
          <a:xfrm>
            <a:off x="4304335" y="3962400"/>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OND</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33</a:t>
            </a:fld>
            <a:endParaRPr lang="en-US" altLang="en-US" sz="1400" dirty="0"/>
          </a:p>
        </p:txBody>
      </p:sp>
      <p:cxnSp>
        <p:nvCxnSpPr>
          <p:cNvPr id="13" name="Straight Arrow Connector 12"/>
          <p:cNvCxnSpPr/>
          <p:nvPr/>
        </p:nvCxnSpPr>
        <p:spPr>
          <a:xfrm flipV="1">
            <a:off x="6172200" y="4495800"/>
            <a:ext cx="83820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133600" y="4800600"/>
            <a:ext cx="1790700" cy="381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8610600" y="4595972"/>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8229600" y="4990705"/>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790895" y="1000957"/>
            <a:ext cx="228600" cy="1524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506" name="Title 1"/>
          <p:cNvSpPr>
            <a:spLocks noGrp="1"/>
          </p:cNvSpPr>
          <p:nvPr>
            <p:ph type="title"/>
          </p:nvPr>
        </p:nvSpPr>
        <p:spPr>
          <a:xfrm>
            <a:off x="3657600" y="76200"/>
            <a:ext cx="1752600" cy="1809214"/>
          </a:xfrm>
        </p:spPr>
        <p:txBody>
          <a:bodyPr/>
          <a:lstStyle/>
          <a:p>
            <a:r>
              <a:rPr lang="en-US" altLang="en-US" sz="2800" dirty="0"/>
              <a:t> </a:t>
            </a:r>
            <a:r>
              <a:rPr lang="en-US" altLang="en-US" sz="2000" u="sng" dirty="0" smtClean="0"/>
              <a:t>NMME*</a:t>
            </a:r>
            <a:r>
              <a:rPr lang="en-US" altLang="en-US" sz="2000" dirty="0" smtClean="0"/>
              <a:t> </a:t>
            </a:r>
            <a:br>
              <a:rPr lang="en-US" altLang="en-US" sz="2000" dirty="0" smtClean="0"/>
            </a:br>
            <a:r>
              <a:rPr lang="en-US" altLang="en-US" sz="2000" dirty="0" smtClean="0"/>
              <a:t>T (left) &amp; </a:t>
            </a:r>
            <a:br>
              <a:rPr lang="en-US" altLang="en-US" sz="2000" dirty="0" smtClean="0"/>
            </a:br>
            <a:r>
              <a:rPr lang="en-US" altLang="en-US" sz="2000" dirty="0" smtClean="0"/>
              <a:t>P (right)</a:t>
            </a:r>
            <a:r>
              <a:rPr lang="en-US" altLang="en-US" sz="2000" dirty="0"/>
              <a:t/>
            </a:r>
            <a:br>
              <a:rPr lang="en-US" altLang="en-US" sz="2000" dirty="0"/>
            </a:br>
            <a:r>
              <a:rPr lang="en-US" altLang="en-US" sz="2000" dirty="0" err="1" smtClean="0"/>
              <a:t>Ens.Mean</a:t>
            </a:r>
            <a:r>
              <a:rPr lang="en-US" altLang="en-US" sz="2000" dirty="0" smtClean="0"/>
              <a:t> forecasts</a:t>
            </a:r>
            <a:br>
              <a:rPr lang="en-US" altLang="en-US" sz="2000" dirty="0" smtClean="0"/>
            </a:br>
            <a:r>
              <a:rPr lang="en-US" altLang="en-US" sz="2000" dirty="0" smtClean="0"/>
              <a:t>for</a:t>
            </a:r>
            <a:endParaRPr lang="en-US" altLang="en-US" sz="2000" dirty="0"/>
          </a:p>
        </p:txBody>
      </p:sp>
      <p:sp>
        <p:nvSpPr>
          <p:cNvPr id="3" name="TextBox 2"/>
          <p:cNvSpPr txBox="1"/>
          <p:nvPr/>
        </p:nvSpPr>
        <p:spPr>
          <a:xfrm>
            <a:off x="5167750" y="6629400"/>
            <a:ext cx="3595249" cy="276999"/>
          </a:xfrm>
          <a:prstGeom prst="rect">
            <a:avLst/>
          </a:prstGeom>
          <a:noFill/>
        </p:spPr>
        <p:txBody>
          <a:bodyPr wrap="square" rtlCol="0">
            <a:spAutoFit/>
          </a:bodyPr>
          <a:lstStyle/>
          <a:p>
            <a:r>
              <a:rPr lang="en-US" sz="1200" dirty="0" smtClean="0"/>
              <a:t>NMME* : </a:t>
            </a:r>
            <a:r>
              <a:rPr lang="en-US" sz="1200" b="1" dirty="0" smtClean="0"/>
              <a:t>N</a:t>
            </a:r>
            <a:r>
              <a:rPr lang="en-US" sz="1200" dirty="0" smtClean="0"/>
              <a:t>orth American </a:t>
            </a:r>
            <a:r>
              <a:rPr lang="en-US" sz="1200" b="1" dirty="0" smtClean="0"/>
              <a:t>M</a:t>
            </a:r>
            <a:r>
              <a:rPr lang="en-US" sz="1200" dirty="0" smtClean="0"/>
              <a:t>ulti </a:t>
            </a:r>
            <a:r>
              <a:rPr lang="en-US" sz="1200" b="1" dirty="0" smtClean="0"/>
              <a:t>M</a:t>
            </a:r>
            <a:r>
              <a:rPr lang="en-US" sz="1200" dirty="0" smtClean="0"/>
              <a:t>odels </a:t>
            </a:r>
            <a:r>
              <a:rPr lang="en-US" sz="1200" b="1" dirty="0" smtClean="0"/>
              <a:t>E</a:t>
            </a:r>
            <a:r>
              <a:rPr lang="en-US" sz="1200" dirty="0" smtClean="0"/>
              <a:t>nsemble</a:t>
            </a:r>
            <a:endParaRPr lang="en-US" sz="1200" dirty="0"/>
          </a:p>
        </p:txBody>
      </p:sp>
      <p:cxnSp>
        <p:nvCxnSpPr>
          <p:cNvPr id="5" name="Straight Arrow Connector 4"/>
          <p:cNvCxnSpPr/>
          <p:nvPr/>
        </p:nvCxnSpPr>
        <p:spPr>
          <a:xfrm flipV="1">
            <a:off x="7924800" y="3962400"/>
            <a:ext cx="1066800" cy="533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4848210" y="2377568"/>
            <a:ext cx="561990" cy="51803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848210" y="2895600"/>
            <a:ext cx="561990" cy="46475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038600" y="2743200"/>
            <a:ext cx="252911" cy="369332"/>
          </a:xfrm>
          <a:prstGeom prst="rect">
            <a:avLst/>
          </a:prstGeom>
          <a:noFill/>
        </p:spPr>
        <p:txBody>
          <a:bodyPr wrap="square" rtlCol="0">
            <a:spAutoFit/>
          </a:bodyPr>
          <a:lstStyle/>
          <a:p>
            <a:r>
              <a:rPr lang="en-US" dirty="0" smtClean="0"/>
              <a:t>T</a:t>
            </a:r>
            <a:endParaRPr lang="en-US" dirty="0"/>
          </a:p>
        </p:txBody>
      </p:sp>
      <p:sp>
        <p:nvSpPr>
          <p:cNvPr id="39" name="TextBox 38"/>
          <p:cNvSpPr txBox="1"/>
          <p:nvPr/>
        </p:nvSpPr>
        <p:spPr>
          <a:xfrm>
            <a:off x="4953000" y="2743200"/>
            <a:ext cx="252911" cy="369332"/>
          </a:xfrm>
          <a:prstGeom prst="rect">
            <a:avLst/>
          </a:prstGeom>
          <a:noFill/>
        </p:spPr>
        <p:txBody>
          <a:bodyPr wrap="square" rtlCol="0">
            <a:spAutoFit/>
          </a:bodyPr>
          <a:lstStyle/>
          <a:p>
            <a:r>
              <a:rPr lang="en-US" dirty="0"/>
              <a:t>P</a:t>
            </a:r>
          </a:p>
        </p:txBody>
      </p:sp>
      <p:cxnSp>
        <p:nvCxnSpPr>
          <p:cNvPr id="14" name="Straight Arrow Connector 13"/>
          <p:cNvCxnSpPr/>
          <p:nvPr/>
        </p:nvCxnSpPr>
        <p:spPr>
          <a:xfrm flipH="1" flipV="1">
            <a:off x="3810000" y="2430482"/>
            <a:ext cx="609600" cy="46512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810000" y="2895600"/>
            <a:ext cx="609600" cy="57464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5233760" y="4953000"/>
            <a:ext cx="2157640" cy="914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371600" y="6413617"/>
            <a:ext cx="2534048" cy="369332"/>
          </a:xfrm>
          <a:prstGeom prst="rect">
            <a:avLst/>
          </a:prstGeom>
          <a:noFill/>
        </p:spPr>
        <p:txBody>
          <a:bodyPr wrap="square" rtlCol="0">
            <a:spAutoFit/>
          </a:bodyPr>
          <a:lstStyle/>
          <a:p>
            <a:r>
              <a:rPr lang="en-US" dirty="0" smtClean="0"/>
              <a:t>More HEAT </a:t>
            </a:r>
            <a:r>
              <a:rPr lang="en-US" dirty="0"/>
              <a:t>i</a:t>
            </a:r>
            <a:r>
              <a:rPr lang="en-US" dirty="0" smtClean="0"/>
              <a:t>n the SW!</a:t>
            </a:r>
            <a:endParaRPr lang="en-US" dirty="0"/>
          </a:p>
        </p:txBody>
      </p:sp>
      <p:cxnSp>
        <p:nvCxnSpPr>
          <p:cNvPr id="32" name="Straight Arrow Connector 31"/>
          <p:cNvCxnSpPr/>
          <p:nvPr/>
        </p:nvCxnSpPr>
        <p:spPr>
          <a:xfrm flipV="1">
            <a:off x="2590800" y="4823859"/>
            <a:ext cx="381000" cy="158975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AutoShape 4" descr="https://www.cpc.ncep.noaa.gov/products/NMME/prob/images/prob_ensemble_prate_us_season1.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30" name="Straight Arrow Connector 29"/>
          <p:cNvCxnSpPr/>
          <p:nvPr/>
        </p:nvCxnSpPr>
        <p:spPr>
          <a:xfrm>
            <a:off x="7391400" y="1447800"/>
            <a:ext cx="0" cy="3542905"/>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8077200" y="1791095"/>
            <a:ext cx="0" cy="3379409"/>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a:stretch>
            <a:fillRect/>
          </a:stretch>
        </p:blipFill>
        <p:spPr>
          <a:xfrm>
            <a:off x="-1" y="0"/>
            <a:ext cx="3905649" cy="3017114"/>
          </a:xfrm>
          <a:prstGeom prst="rect">
            <a:avLst/>
          </a:prstGeom>
        </p:spPr>
      </p:pic>
      <p:pic>
        <p:nvPicPr>
          <p:cNvPr id="9" name="Picture 8"/>
          <p:cNvPicPr>
            <a:picLocks noChangeAspect="1"/>
          </p:cNvPicPr>
          <p:nvPr/>
        </p:nvPicPr>
        <p:blipFill>
          <a:blip r:embed="rId3"/>
          <a:stretch>
            <a:fillRect/>
          </a:stretch>
        </p:blipFill>
        <p:spPr>
          <a:xfrm>
            <a:off x="5221113" y="23112"/>
            <a:ext cx="3922887" cy="2960894"/>
          </a:xfrm>
          <a:prstGeom prst="rect">
            <a:avLst/>
          </a:prstGeom>
        </p:spPr>
      </p:pic>
      <p:pic>
        <p:nvPicPr>
          <p:cNvPr id="11" name="Picture 10"/>
          <p:cNvPicPr>
            <a:picLocks noChangeAspect="1"/>
          </p:cNvPicPr>
          <p:nvPr/>
        </p:nvPicPr>
        <p:blipFill>
          <a:blip r:embed="rId4"/>
          <a:stretch>
            <a:fillRect/>
          </a:stretch>
        </p:blipFill>
        <p:spPr>
          <a:xfrm>
            <a:off x="-26724" y="3286958"/>
            <a:ext cx="3902449" cy="3125510"/>
          </a:xfrm>
          <a:prstGeom prst="rect">
            <a:avLst/>
          </a:prstGeom>
        </p:spPr>
      </p:pic>
      <p:pic>
        <p:nvPicPr>
          <p:cNvPr id="27" name="Picture 26"/>
          <p:cNvPicPr>
            <a:picLocks noChangeAspect="1"/>
          </p:cNvPicPr>
          <p:nvPr/>
        </p:nvPicPr>
        <p:blipFill>
          <a:blip r:embed="rId5"/>
          <a:stretch>
            <a:fillRect/>
          </a:stretch>
        </p:blipFill>
        <p:spPr>
          <a:xfrm>
            <a:off x="5185185" y="3286958"/>
            <a:ext cx="3934332" cy="3125509"/>
          </a:xfrm>
          <a:prstGeom prst="rect">
            <a:avLst/>
          </a:prstGeom>
        </p:spPr>
      </p:pic>
      <p:cxnSp>
        <p:nvCxnSpPr>
          <p:cNvPr id="26" name="Straight Arrow Connector 25"/>
          <p:cNvCxnSpPr/>
          <p:nvPr/>
        </p:nvCxnSpPr>
        <p:spPr>
          <a:xfrm flipH="1" flipV="1">
            <a:off x="2057400" y="4953000"/>
            <a:ext cx="533400" cy="155895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505" name="TextBox 21504"/>
          <p:cNvSpPr txBox="1"/>
          <p:nvPr/>
        </p:nvSpPr>
        <p:spPr>
          <a:xfrm>
            <a:off x="3851685" y="4405527"/>
            <a:ext cx="1316065" cy="2031325"/>
          </a:xfrm>
          <a:prstGeom prst="rect">
            <a:avLst/>
          </a:prstGeom>
          <a:noFill/>
        </p:spPr>
        <p:txBody>
          <a:bodyPr wrap="square" rtlCol="0">
            <a:spAutoFit/>
          </a:bodyPr>
          <a:lstStyle/>
          <a:p>
            <a:r>
              <a:rPr lang="en-US" sz="1400" u="sng" dirty="0" smtClean="0"/>
              <a:t>Overall, across the US, </a:t>
            </a:r>
            <a:r>
              <a:rPr lang="en-US" sz="1400" b="1" u="sng" dirty="0" smtClean="0"/>
              <a:t>less than normal  rainfall (&amp; above normal T)</a:t>
            </a:r>
            <a:r>
              <a:rPr lang="en-US" sz="1400" u="sng" dirty="0" smtClean="0"/>
              <a:t> is forecast by NMME for both the month and season! </a:t>
            </a:r>
            <a:endParaRPr lang="en-US" sz="1400" u="sng"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34</a:t>
            </a:fld>
            <a:endParaRPr lang="en-US" altLang="en-US" dirty="0"/>
          </a:p>
        </p:txBody>
      </p:sp>
      <p:sp>
        <p:nvSpPr>
          <p:cNvPr id="4" name="TextBox 3"/>
          <p:cNvSpPr txBox="1"/>
          <p:nvPr/>
        </p:nvSpPr>
        <p:spPr>
          <a:xfrm>
            <a:off x="76200" y="0"/>
            <a:ext cx="9067800" cy="369332"/>
          </a:xfrm>
          <a:prstGeom prst="rect">
            <a:avLst/>
          </a:prstGeom>
          <a:noFill/>
        </p:spPr>
        <p:txBody>
          <a:bodyPr wrap="square" rtlCol="0">
            <a:spAutoFit/>
          </a:bodyPr>
          <a:lstStyle/>
          <a:p>
            <a:r>
              <a:rPr lang="en-US" b="1" dirty="0" smtClean="0"/>
              <a:t>Agreement/Disagreement</a:t>
            </a:r>
            <a:r>
              <a:rPr lang="en-US" dirty="0" smtClean="0"/>
              <a:t> among the various NMME models’ </a:t>
            </a:r>
            <a:r>
              <a:rPr lang="en-US" b="1" u="sng" dirty="0" smtClean="0"/>
              <a:t>OND</a:t>
            </a:r>
            <a:r>
              <a:rPr lang="en-US" dirty="0" smtClean="0"/>
              <a:t> seasonal Precip. Forecast.</a:t>
            </a:r>
            <a:endParaRPr lang="en-US" dirty="0"/>
          </a:p>
        </p:txBody>
      </p:sp>
      <p:cxnSp>
        <p:nvCxnSpPr>
          <p:cNvPr id="5" name="Straight Arrow Connector 4"/>
          <p:cNvCxnSpPr/>
          <p:nvPr/>
        </p:nvCxnSpPr>
        <p:spPr>
          <a:xfrm flipH="1" flipV="1">
            <a:off x="7772400" y="3962400"/>
            <a:ext cx="762000" cy="381000"/>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58200" y="4191000"/>
            <a:ext cx="381000" cy="338554"/>
          </a:xfrm>
          <a:prstGeom prst="rect">
            <a:avLst/>
          </a:prstGeom>
          <a:noFill/>
        </p:spPr>
        <p:txBody>
          <a:bodyPr wrap="square" rtlCol="0">
            <a:spAutoFit/>
          </a:bodyPr>
          <a:lstStyle/>
          <a:p>
            <a:r>
              <a:rPr lang="en-US" sz="1600" dirty="0" smtClean="0"/>
              <a:t>??</a:t>
            </a:r>
            <a:endParaRPr lang="en-US" sz="1600" dirty="0"/>
          </a:p>
        </p:txBody>
      </p:sp>
      <p:pic>
        <p:nvPicPr>
          <p:cNvPr id="7" name="Picture 6"/>
          <p:cNvPicPr>
            <a:picLocks noChangeAspect="1"/>
          </p:cNvPicPr>
          <p:nvPr/>
        </p:nvPicPr>
        <p:blipFill>
          <a:blip r:embed="rId2"/>
          <a:stretch>
            <a:fillRect/>
          </a:stretch>
        </p:blipFill>
        <p:spPr>
          <a:xfrm>
            <a:off x="215412" y="651637"/>
            <a:ext cx="8629650" cy="5908890"/>
          </a:xfrm>
          <a:prstGeom prst="rect">
            <a:avLst/>
          </a:prstGeom>
        </p:spPr>
      </p:pic>
      <p:sp>
        <p:nvSpPr>
          <p:cNvPr id="8" name="Oval 7"/>
          <p:cNvSpPr/>
          <p:nvPr/>
        </p:nvSpPr>
        <p:spPr>
          <a:xfrm>
            <a:off x="7086600" y="5486400"/>
            <a:ext cx="8382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7089531" y="1530138"/>
            <a:ext cx="1368669" cy="298662"/>
          </a:xfrm>
          <a:prstGeom prst="rect">
            <a:avLst/>
          </a:prstGeom>
        </p:spPr>
      </p:pic>
      <p:pic>
        <p:nvPicPr>
          <p:cNvPr id="10" name="Picture 9"/>
          <p:cNvPicPr>
            <a:picLocks noChangeAspect="1"/>
          </p:cNvPicPr>
          <p:nvPr/>
        </p:nvPicPr>
        <p:blipFill>
          <a:blip r:embed="rId3"/>
          <a:stretch>
            <a:fillRect/>
          </a:stretch>
        </p:blipFill>
        <p:spPr>
          <a:xfrm>
            <a:off x="4267200" y="1551442"/>
            <a:ext cx="1219200" cy="256054"/>
          </a:xfrm>
          <a:prstGeom prst="rect">
            <a:avLst/>
          </a:prstGeom>
        </p:spPr>
      </p:pic>
    </p:spTree>
    <p:extLst>
      <p:ext uri="{BB962C8B-B14F-4D97-AF65-F5344CB8AC3E}">
        <p14:creationId xmlns:p14="http://schemas.microsoft.com/office/powerpoint/2010/main" val="16150743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24900" y="6553200"/>
            <a:ext cx="381000" cy="304800"/>
          </a:xfrm>
        </p:spPr>
        <p:txBody>
          <a:bodyPr/>
          <a:lstStyle/>
          <a:p>
            <a:pPr>
              <a:defRPr/>
            </a:pPr>
            <a:fld id="{AE0D35B7-164B-4BDA-8435-F6440E98459E}" type="slidenum">
              <a:rPr lang="en-US" altLang="en-US" smtClean="0"/>
              <a:pPr>
                <a:defRPr/>
              </a:pPr>
              <a:t>35</a:t>
            </a:fld>
            <a:endParaRPr lang="en-US" altLang="en-US" dirty="0"/>
          </a:p>
        </p:txBody>
      </p:sp>
      <p:pic>
        <p:nvPicPr>
          <p:cNvPr id="8194" name="Picture 2" descr="https://marine.copernicus.eu/sites/default/files/images/omi/GLOBAL_OMI_TEMPSAL_sst_trend-h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99" b="19230"/>
          <a:stretch/>
        </p:blipFill>
        <p:spPr bwMode="auto">
          <a:xfrm>
            <a:off x="0" y="13651"/>
            <a:ext cx="4648200" cy="20056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48200" y="81243"/>
            <a:ext cx="4457700" cy="1646605"/>
          </a:xfrm>
          <a:prstGeom prst="rect">
            <a:avLst/>
          </a:prstGeom>
          <a:noFill/>
        </p:spPr>
        <p:txBody>
          <a:bodyPr wrap="square" rtlCol="0">
            <a:spAutoFit/>
          </a:bodyPr>
          <a:lstStyle/>
          <a:p>
            <a:pPr algn="ctr"/>
            <a:r>
              <a:rPr lang="en-US" sz="1500" b="1" dirty="0" smtClean="0"/>
              <a:t>BONUS Topic: Discussion continues!! Explanation for the </a:t>
            </a:r>
            <a:r>
              <a:rPr lang="en-US" sz="1500" b="1" dirty="0"/>
              <a:t>m</a:t>
            </a:r>
            <a:r>
              <a:rPr lang="en-US" sz="1500" b="1" dirty="0" smtClean="0"/>
              <a:t>ultiyear DROUGHT in the Southwest (CA/AZ/NM/NV/UT/CO &amp; vicinity)!!</a:t>
            </a:r>
            <a:endParaRPr lang="en-US" sz="1500" b="1" dirty="0"/>
          </a:p>
          <a:p>
            <a:pPr algn="ctr"/>
            <a:r>
              <a:rPr lang="en-US" sz="1400" b="1" dirty="0" smtClean="0">
                <a:solidFill>
                  <a:srgbClr val="0033CC"/>
                </a:solidFill>
              </a:rPr>
              <a:t>More  La Nina’s lately  ?</a:t>
            </a:r>
          </a:p>
          <a:p>
            <a:pPr algn="ctr"/>
            <a:r>
              <a:rPr lang="en-US" sz="1400" b="1" dirty="0" smtClean="0">
                <a:solidFill>
                  <a:srgbClr val="0033CC"/>
                </a:solidFill>
              </a:rPr>
              <a:t>More frequent La </a:t>
            </a:r>
            <a:r>
              <a:rPr lang="en-US" sz="1400" b="1" dirty="0" err="1" smtClean="0">
                <a:solidFill>
                  <a:srgbClr val="0033CC"/>
                </a:solidFill>
              </a:rPr>
              <a:t>Ninas</a:t>
            </a:r>
            <a:r>
              <a:rPr lang="en-US" sz="1400" b="1" dirty="0" smtClean="0">
                <a:solidFill>
                  <a:srgbClr val="0033CC"/>
                </a:solidFill>
              </a:rPr>
              <a:t> lately ?</a:t>
            </a:r>
          </a:p>
          <a:p>
            <a:pPr algn="ctr"/>
            <a:r>
              <a:rPr lang="en-US" sz="1400" b="1" u="sng" dirty="0" smtClean="0">
                <a:solidFill>
                  <a:srgbClr val="0033CC"/>
                </a:solidFill>
              </a:rPr>
              <a:t>YES!! The stats in the table below (bottom left) are from the  Official CPC ENSO declarations page/table! </a:t>
            </a:r>
            <a:endParaRPr lang="en-US" sz="1400" b="1" u="sng" dirty="0">
              <a:solidFill>
                <a:srgbClr val="0033CC"/>
              </a:solidFill>
            </a:endParaRPr>
          </a:p>
        </p:txBody>
      </p:sp>
      <p:sp>
        <p:nvSpPr>
          <p:cNvPr id="4" name="TextBox 3"/>
          <p:cNvSpPr txBox="1"/>
          <p:nvPr/>
        </p:nvSpPr>
        <p:spPr>
          <a:xfrm>
            <a:off x="0" y="2157746"/>
            <a:ext cx="6125096" cy="4054956"/>
          </a:xfrm>
          <a:prstGeom prst="rect">
            <a:avLst/>
          </a:prstGeom>
          <a:noFill/>
        </p:spPr>
        <p:txBody>
          <a:bodyPr wrap="square" rtlCol="0">
            <a:spAutoFit/>
          </a:bodyPr>
          <a:lstStyle/>
          <a:p>
            <a:pPr marL="285750" indent="-285750">
              <a:buFont typeface="Arial" panose="020B0604020202020204" pitchFamily="34" charset="0"/>
              <a:buChar char="•"/>
            </a:pPr>
            <a:r>
              <a:rPr lang="en-US" sz="1200" dirty="0" smtClean="0"/>
              <a:t>Compared to other regions of the globe, the SST warming/trend in the central eq. Pacific (Nino 3.4) is relatively much small. (See Fig. above) – </a:t>
            </a:r>
            <a:r>
              <a:rPr lang="en-US" sz="1200" b="1" dirty="0" smtClean="0"/>
              <a:t>Why is this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b="1" dirty="0" smtClean="0"/>
              <a:t>Does nature try to compensate for the warming else/everywhere by producing more La </a:t>
            </a:r>
            <a:r>
              <a:rPr lang="en-US" sz="1200" b="1" dirty="0" err="1" smtClean="0"/>
              <a:t>Ninas</a:t>
            </a:r>
            <a:r>
              <a:rPr lang="en-US" sz="1200" b="1" dirty="0" smtClean="0"/>
              <a:t> in the equatorial Pacific?  - Just my observation from data! Let’s check !!!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smtClean="0"/>
              <a:t>Since the 1997 monster El Nino (stronger than the famous 1982/83 event), just a quick count of </a:t>
            </a:r>
            <a:r>
              <a:rPr lang="en-US" sz="1200" b="1" dirty="0" smtClean="0"/>
              <a:t>CPC’s Nino 3.4 index++ </a:t>
            </a:r>
            <a:r>
              <a:rPr lang="en-US" sz="1200" dirty="0" smtClean="0"/>
              <a:t>values for the three month overlapping seasons, (Data at CPC site only available only from 1950!)</a:t>
            </a:r>
          </a:p>
          <a:p>
            <a:pPr marL="285750" indent="-285750">
              <a:buFont typeface="Arial" panose="020B0604020202020204" pitchFamily="34" charset="0"/>
              <a:buChar char="•"/>
            </a:pPr>
            <a:r>
              <a:rPr lang="en-US" sz="1400" dirty="0" smtClean="0"/>
              <a:t>                      </a:t>
            </a:r>
            <a:r>
              <a:rPr lang="en-US" sz="1250" b="1" u="sng" dirty="0" smtClean="0"/>
              <a:t>(27 years)</a:t>
            </a:r>
            <a:r>
              <a:rPr lang="en-US" sz="1250" b="1" dirty="0" smtClean="0"/>
              <a:t>  </a:t>
            </a:r>
            <a:r>
              <a:rPr lang="en-US" sz="1250" b="1" u="sng" dirty="0" smtClean="0"/>
              <a:t>(47 years</a:t>
            </a:r>
            <a:r>
              <a:rPr lang="en-US" sz="1250" b="1" dirty="0" smtClean="0"/>
              <a:t>)  (74 years)</a:t>
            </a:r>
          </a:p>
          <a:p>
            <a:r>
              <a:rPr lang="en-US" sz="1250" dirty="0" smtClean="0"/>
              <a:t>	      </a:t>
            </a:r>
            <a:r>
              <a:rPr lang="en-US" sz="1250" b="1" dirty="0" smtClean="0"/>
              <a:t>1997-2023  1950-1996    1950-2023</a:t>
            </a:r>
          </a:p>
          <a:p>
            <a:r>
              <a:rPr lang="en-US" sz="1300" dirty="0"/>
              <a:t> </a:t>
            </a:r>
            <a:r>
              <a:rPr lang="en-US" sz="1300" dirty="0" smtClean="0"/>
              <a:t>  </a:t>
            </a:r>
            <a:r>
              <a:rPr lang="en-US" sz="1300" dirty="0" smtClean="0">
                <a:solidFill>
                  <a:srgbClr val="0033CC"/>
                </a:solidFill>
              </a:rPr>
              <a:t>La Nina(DJF)          13	              16          29</a:t>
            </a:r>
          </a:p>
          <a:p>
            <a:r>
              <a:rPr lang="en-US" sz="1300" dirty="0"/>
              <a:t> </a:t>
            </a:r>
            <a:r>
              <a:rPr lang="en-US" sz="1300" dirty="0" smtClean="0"/>
              <a:t>  </a:t>
            </a:r>
            <a:r>
              <a:rPr lang="en-US" sz="1300" b="1" dirty="0" smtClean="0">
                <a:solidFill>
                  <a:srgbClr val="FF0000"/>
                </a:solidFill>
              </a:rPr>
              <a:t>El Nino(DJF)           9	              17          26</a:t>
            </a:r>
          </a:p>
          <a:p>
            <a:r>
              <a:rPr lang="en-US" sz="1300" dirty="0" smtClean="0"/>
              <a:t>   </a:t>
            </a:r>
          </a:p>
          <a:p>
            <a:r>
              <a:rPr lang="en-US" sz="1300" dirty="0" smtClean="0">
                <a:solidFill>
                  <a:srgbClr val="0033CC"/>
                </a:solidFill>
              </a:rPr>
              <a:t>La Nina(all 3mos)      119              150          269</a:t>
            </a:r>
          </a:p>
          <a:p>
            <a:r>
              <a:rPr lang="en-US" sz="1300" dirty="0" smtClean="0">
                <a:solidFill>
                  <a:srgbClr val="FF0000"/>
                </a:solidFill>
              </a:rPr>
              <a:t>El Nino(all 3mos)       85               166          250</a:t>
            </a:r>
          </a:p>
          <a:p>
            <a:r>
              <a:rPr lang="en-US" sz="900" dirty="0" smtClean="0"/>
              <a:t>(Overlapping 3month seasons)</a:t>
            </a:r>
          </a:p>
          <a:p>
            <a:endParaRPr lang="en-US" sz="900" dirty="0" smtClean="0"/>
          </a:p>
          <a:p>
            <a:r>
              <a:rPr lang="en-US" sz="1000" dirty="0" smtClean="0"/>
              <a:t>Look at Ratios of La </a:t>
            </a:r>
            <a:r>
              <a:rPr lang="en-US" sz="1000" dirty="0" err="1" smtClean="0"/>
              <a:t>Ninas</a:t>
            </a:r>
            <a:r>
              <a:rPr lang="en-US" sz="1000" dirty="0" smtClean="0"/>
              <a:t> (vs El </a:t>
            </a:r>
            <a:r>
              <a:rPr lang="en-US" sz="1000" dirty="0" err="1" smtClean="0"/>
              <a:t>Ninos</a:t>
            </a:r>
            <a:r>
              <a:rPr lang="en-US" sz="1000" dirty="0" smtClean="0"/>
              <a:t>) in the shorter </a:t>
            </a:r>
          </a:p>
          <a:p>
            <a:r>
              <a:rPr lang="en-US" sz="1000" dirty="0" smtClean="0"/>
              <a:t>recent (27 yr) period vs the longer (47 yr) earlier period!!</a:t>
            </a:r>
          </a:p>
          <a:p>
            <a:r>
              <a:rPr lang="en-US" sz="1000" dirty="0" smtClean="0"/>
              <a:t>Compare the ratios of La Nina to El Nino in the squared boxes.</a:t>
            </a:r>
          </a:p>
        </p:txBody>
      </p:sp>
      <p:cxnSp>
        <p:nvCxnSpPr>
          <p:cNvPr id="7" name="Straight Connector 6"/>
          <p:cNvCxnSpPr/>
          <p:nvPr/>
        </p:nvCxnSpPr>
        <p:spPr>
          <a:xfrm>
            <a:off x="19812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657600" y="3681172"/>
            <a:ext cx="2475115" cy="2585323"/>
          </a:xfrm>
          <a:prstGeom prst="rect">
            <a:avLst/>
          </a:prstGeom>
          <a:noFill/>
        </p:spPr>
        <p:txBody>
          <a:bodyPr wrap="square" rtlCol="0">
            <a:spAutoFit/>
          </a:bodyPr>
          <a:lstStyle/>
          <a:p>
            <a:r>
              <a:rPr lang="en-US" sz="1350" u="sng" dirty="0" smtClean="0">
                <a:solidFill>
                  <a:srgbClr val="0033CC"/>
                </a:solidFill>
              </a:rPr>
              <a:t>***Analysis of CPC’s official Nino 3.4 index data over the last 70 years shows that the more frequent La </a:t>
            </a:r>
            <a:r>
              <a:rPr lang="en-US" sz="1350" u="sng" dirty="0" err="1" smtClean="0">
                <a:solidFill>
                  <a:srgbClr val="0033CC"/>
                </a:solidFill>
              </a:rPr>
              <a:t>Ninas</a:t>
            </a:r>
            <a:r>
              <a:rPr lang="en-US" sz="1350" u="sng" dirty="0" smtClean="0">
                <a:solidFill>
                  <a:srgbClr val="0033CC"/>
                </a:solidFill>
              </a:rPr>
              <a:t> in recent decades contributed to less rainfall in the southwest (See La Nina precip composites!, slide#13) and hence the ongoing long term drought in the Southwest!! Hence the long term southwest drought is unlikely to go away any time soon***</a:t>
            </a:r>
            <a:endParaRPr lang="en-US" sz="1350" u="sng" dirty="0">
              <a:solidFill>
                <a:srgbClr val="0033CC"/>
              </a:solidFill>
            </a:endParaRPr>
          </a:p>
        </p:txBody>
      </p:sp>
      <p:sp>
        <p:nvSpPr>
          <p:cNvPr id="14" name="Rectangle 13"/>
          <p:cNvSpPr/>
          <p:nvPr/>
        </p:nvSpPr>
        <p:spPr>
          <a:xfrm>
            <a:off x="3657599" y="3681172"/>
            <a:ext cx="2400301" cy="265361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352800" y="6312662"/>
            <a:ext cx="5105400" cy="523220"/>
          </a:xfrm>
          <a:prstGeom prst="rect">
            <a:avLst/>
          </a:prstGeom>
          <a:noFill/>
        </p:spPr>
        <p:txBody>
          <a:bodyPr wrap="square" rtlCol="0">
            <a:spAutoFit/>
          </a:bodyPr>
          <a:lstStyle/>
          <a:p>
            <a:r>
              <a:rPr lang="en-US" sz="1400" dirty="0" smtClean="0">
                <a:solidFill>
                  <a:srgbClr val="0033CC"/>
                </a:solidFill>
              </a:rPr>
              <a:t>*** The strong/weak annual monsoon rains in the southwest is a minor modulator riding on this bigger/longer-term signal. ***</a:t>
            </a:r>
            <a:endParaRPr lang="en-US" sz="1400" dirty="0">
              <a:solidFill>
                <a:srgbClr val="0033CC"/>
              </a:solidFill>
            </a:endParaRPr>
          </a:p>
        </p:txBody>
      </p:sp>
      <p:sp>
        <p:nvSpPr>
          <p:cNvPr id="6" name="TextBox 5"/>
          <p:cNvSpPr txBox="1"/>
          <p:nvPr/>
        </p:nvSpPr>
        <p:spPr>
          <a:xfrm>
            <a:off x="30480" y="6181857"/>
            <a:ext cx="3322320" cy="692497"/>
          </a:xfrm>
          <a:prstGeom prst="rect">
            <a:avLst/>
          </a:prstGeom>
          <a:noFill/>
        </p:spPr>
        <p:txBody>
          <a:bodyPr wrap="square" rtlCol="0">
            <a:spAutoFit/>
          </a:bodyPr>
          <a:lstStyle/>
          <a:p>
            <a:r>
              <a:rPr lang="en-US" sz="1200" b="1" dirty="0" smtClean="0"/>
              <a:t>++</a:t>
            </a:r>
            <a:r>
              <a:rPr lang="en-US" sz="900" dirty="0" smtClean="0"/>
              <a:t> Barnston, Chelliah and Goldenberg (1997):</a:t>
            </a:r>
            <a:r>
              <a:rPr lang="en-US" sz="900" b="1" dirty="0"/>
              <a:t>Documentation of a highly ENSO‐related </a:t>
            </a:r>
            <a:r>
              <a:rPr lang="en-US" sz="900" b="1" dirty="0" smtClean="0"/>
              <a:t>SST </a:t>
            </a:r>
            <a:r>
              <a:rPr lang="en-US" sz="900" b="1" dirty="0"/>
              <a:t>region in the equatorial </a:t>
            </a:r>
            <a:r>
              <a:rPr lang="en-US" sz="900" b="1" dirty="0" smtClean="0"/>
              <a:t>pacific</a:t>
            </a:r>
            <a:r>
              <a:rPr lang="en-US" sz="900" dirty="0" smtClean="0"/>
              <a:t>, </a:t>
            </a:r>
            <a:r>
              <a:rPr lang="en-US" sz="900" b="1" dirty="0">
                <a:hlinkClick r:id="rId3"/>
              </a:rPr>
              <a:t/>
            </a:r>
            <a:br>
              <a:rPr lang="en-US" sz="900" b="1" dirty="0">
                <a:hlinkClick r:id="rId3"/>
              </a:rPr>
            </a:br>
            <a:r>
              <a:rPr lang="en-US" sz="900" b="1" dirty="0">
                <a:hlinkClick r:id="rId3"/>
              </a:rPr>
              <a:t>Atmosphere-Ocean </a:t>
            </a:r>
            <a:r>
              <a:rPr lang="en-US" sz="900" b="1" dirty="0" smtClean="0"/>
              <a:t> </a:t>
            </a:r>
            <a:r>
              <a:rPr lang="en-US" sz="900" dirty="0" smtClean="0"/>
              <a:t>Volume </a:t>
            </a:r>
            <a:r>
              <a:rPr lang="en-US" sz="900" dirty="0"/>
              <a:t>35, </a:t>
            </a:r>
            <a:r>
              <a:rPr lang="en-US" sz="900" dirty="0" smtClean="0"/>
              <a:t>1997. </a:t>
            </a:r>
            <a:r>
              <a:rPr lang="en-US" sz="900" dirty="0">
                <a:hlinkClick r:id="rId4"/>
              </a:rPr>
              <a:t>https://</a:t>
            </a:r>
            <a:r>
              <a:rPr lang="en-US" sz="900" dirty="0" smtClean="0">
                <a:hlinkClick r:id="rId4"/>
              </a:rPr>
              <a:t>doi.org/10.1080/07055900.1997.9649597</a:t>
            </a:r>
            <a:endParaRPr lang="en-US" sz="900" dirty="0"/>
          </a:p>
        </p:txBody>
      </p:sp>
      <p:cxnSp>
        <p:nvCxnSpPr>
          <p:cNvPr id="10" name="Straight Connector 9"/>
          <p:cNvCxnSpPr/>
          <p:nvPr/>
        </p:nvCxnSpPr>
        <p:spPr>
          <a:xfrm>
            <a:off x="6172200" y="31242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0480" y="6166168"/>
            <a:ext cx="3155372" cy="313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724900" y="5791200"/>
            <a:ext cx="0" cy="304800"/>
          </a:xfrm>
          <a:prstGeom prst="straightConnector1">
            <a:avLst/>
          </a:prstGeom>
          <a:ln w="1270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8194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3622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5240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4384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5240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1828800" y="49530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828800" y="51054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905000" y="43434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905000" y="45720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295400" y="4267200"/>
            <a:ext cx="228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217763" y="693316"/>
            <a:ext cx="876300" cy="538609"/>
          </a:xfrm>
          <a:prstGeom prst="rect">
            <a:avLst/>
          </a:prstGeom>
          <a:noFill/>
        </p:spPr>
        <p:txBody>
          <a:bodyPr wrap="square" rtlCol="0">
            <a:spAutoFit/>
          </a:bodyPr>
          <a:lstStyle/>
          <a:p>
            <a:pPr algn="ctr"/>
            <a:r>
              <a:rPr lang="en-US" b="1" dirty="0" smtClean="0">
                <a:solidFill>
                  <a:srgbClr val="FF0000"/>
                </a:solidFill>
              </a:rPr>
              <a:t>(SKIP)</a:t>
            </a:r>
          </a:p>
          <a:p>
            <a:pPr algn="ctr"/>
            <a:r>
              <a:rPr lang="en-US" sz="1100" b="1" dirty="0" smtClean="0">
                <a:solidFill>
                  <a:srgbClr val="FF0000"/>
                </a:solidFill>
              </a:rPr>
              <a:t>slide</a:t>
            </a:r>
            <a:endParaRPr lang="en-US" sz="1100" b="1" dirty="0">
              <a:solidFill>
                <a:srgbClr val="FF0000"/>
              </a:solidFill>
            </a:endParaRPr>
          </a:p>
        </p:txBody>
      </p:sp>
      <p:pic>
        <p:nvPicPr>
          <p:cNvPr id="8" name="Picture 7"/>
          <p:cNvPicPr>
            <a:picLocks noChangeAspect="1"/>
          </p:cNvPicPr>
          <p:nvPr/>
        </p:nvPicPr>
        <p:blipFill>
          <a:blip r:embed="rId5"/>
          <a:stretch>
            <a:fillRect/>
          </a:stretch>
        </p:blipFill>
        <p:spPr>
          <a:xfrm>
            <a:off x="6065520" y="1689125"/>
            <a:ext cx="3075549" cy="4692625"/>
          </a:xfrm>
          <a:prstGeom prst="rect">
            <a:avLst/>
          </a:prstGeom>
        </p:spPr>
      </p:pic>
    </p:spTree>
    <p:extLst>
      <p:ext uri="{BB962C8B-B14F-4D97-AF65-F5344CB8AC3E}">
        <p14:creationId xmlns:p14="http://schemas.microsoft.com/office/powerpoint/2010/main" val="4194940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0" y="0"/>
            <a:ext cx="9144000" cy="6858000"/>
          </a:xfrm>
        </p:spPr>
        <p:txBody>
          <a:bodyPr/>
          <a:lstStyle/>
          <a:p>
            <a:pPr marL="285750" indent="-285750">
              <a:buFont typeface="Arial" panose="020B0604020202020204" pitchFamily="34" charset="0"/>
              <a:buChar char="•"/>
            </a:pPr>
            <a:r>
              <a:rPr lang="en-US" altLang="en-US" sz="1500" b="1" dirty="0" smtClean="0">
                <a:solidFill>
                  <a:srgbClr val="FF0000"/>
                </a:solidFill>
                <a:latin typeface="Trebuchet MS" panose="020B0603020202020204" pitchFamily="34" charset="0"/>
              </a:rPr>
              <a:t>Current </a:t>
            </a:r>
            <a:r>
              <a:rPr lang="en-US" altLang="en-US" sz="1500" b="1" dirty="0">
                <a:solidFill>
                  <a:srgbClr val="FF0000"/>
                </a:solidFill>
                <a:latin typeface="Trebuchet MS" panose="020B0603020202020204" pitchFamily="34" charset="0"/>
              </a:rPr>
              <a:t>Drought </a:t>
            </a:r>
            <a:r>
              <a:rPr lang="en-US" altLang="en-US" sz="1500" b="1" dirty="0" smtClean="0">
                <a:solidFill>
                  <a:srgbClr val="FF0000"/>
                </a:solidFill>
                <a:latin typeface="Trebuchet MS" panose="020B0603020202020204" pitchFamily="34" charset="0"/>
              </a:rPr>
              <a:t>conditions: </a:t>
            </a:r>
          </a:p>
          <a:p>
            <a:pPr marL="285750" indent="-285750">
              <a:buFont typeface="Arial" panose="020B0604020202020204" pitchFamily="34" charset="0"/>
              <a:buChar char="•"/>
            </a:pPr>
            <a:r>
              <a:rPr lang="en-US" sz="1100" b="1" dirty="0" smtClean="0">
                <a:latin typeface="Trebuchet MS" panose="020B0603020202020204" pitchFamily="34" charset="0"/>
              </a:rPr>
              <a:t>C</a:t>
            </a:r>
            <a:r>
              <a:rPr lang="en-US" sz="1100" dirty="0">
                <a:latin typeface="Trebuchet MS" panose="020B0603020202020204" pitchFamily="34" charset="0"/>
              </a:rPr>
              <a:t>alifornia for the most part, has remained drought free for about twenty months now luckily due to above normal rainfall during  both recent 2022/23 (La Nina, strange!) and 2023/24 (El Nino, canonical!) winter rainfall seasons. </a:t>
            </a:r>
            <a:r>
              <a:rPr lang="en-US" sz="1100" b="1" dirty="0" smtClean="0">
                <a:latin typeface="Trebuchet MS" panose="020B0603020202020204" pitchFamily="34" charset="0"/>
              </a:rPr>
              <a:t>W</a:t>
            </a:r>
            <a:r>
              <a:rPr lang="en-US" sz="1100" dirty="0" smtClean="0">
                <a:latin typeface="Trebuchet MS" panose="020B0603020202020204" pitchFamily="34" charset="0"/>
              </a:rPr>
              <a:t>ater </a:t>
            </a:r>
            <a:r>
              <a:rPr lang="en-US" sz="1100" dirty="0">
                <a:latin typeface="Trebuchet MS" panose="020B0603020202020204" pitchFamily="34" charset="0"/>
              </a:rPr>
              <a:t>levels in almost all CA reservoirs are now at or well above their normal levels. However, the water storage levels in the much bigger lakes, Lake Powell and Lake Mead in NV/AZ still continue to be very low, and have not recovered completely from the 2+ decades(since ~2000) long hydrological </a:t>
            </a:r>
            <a:r>
              <a:rPr lang="en-US" sz="1100" dirty="0" smtClean="0">
                <a:latin typeface="Trebuchet MS" panose="020B0603020202020204" pitchFamily="34" charset="0"/>
              </a:rPr>
              <a:t>drought.</a:t>
            </a:r>
            <a:endParaRPr lang="en-US" sz="1100" dirty="0">
              <a:latin typeface="Trebuchet MS" panose="020B0603020202020204" pitchFamily="34" charset="0"/>
            </a:endParaRPr>
          </a:p>
          <a:p>
            <a:pPr marL="285750" indent="-285750">
              <a:buFont typeface="Arial" panose="020B0604020202020204" pitchFamily="34" charset="0"/>
              <a:buChar char="•"/>
            </a:pPr>
            <a:r>
              <a:rPr lang="en-US" sz="1100" b="1" dirty="0">
                <a:latin typeface="Trebuchet MS" panose="020B0603020202020204" pitchFamily="34" charset="0"/>
              </a:rPr>
              <a:t>T</a:t>
            </a:r>
            <a:r>
              <a:rPr lang="en-US" sz="1100" dirty="0">
                <a:latin typeface="Trebuchet MS" panose="020B0603020202020204" pitchFamily="34" charset="0"/>
              </a:rPr>
              <a:t>he S/L term drought in the interior Pacific Northwest and in parts of WA, OR, ID, MT &amp; WY is still stubbornly persisting, or even worsened!. But drought in MN/IA/WI/ MO/NE is almost or nearly gone. </a:t>
            </a:r>
          </a:p>
          <a:p>
            <a:pPr marL="285750" indent="-285750">
              <a:buFont typeface="Arial" panose="020B0604020202020204" pitchFamily="34" charset="0"/>
              <a:buChar char="•"/>
            </a:pPr>
            <a:r>
              <a:rPr lang="en-US" sz="1100" b="1" dirty="0">
                <a:latin typeface="Trebuchet MS" panose="020B0603020202020204" pitchFamily="34" charset="0"/>
              </a:rPr>
              <a:t>E</a:t>
            </a:r>
            <a:r>
              <a:rPr lang="en-US" sz="1100" dirty="0">
                <a:latin typeface="Trebuchet MS" panose="020B0603020202020204" pitchFamily="34" charset="0"/>
              </a:rPr>
              <a:t>arlier, five/six months ago, we had suggested/projected over the past few months that the overall drought situation across the entire US will improve slowly and steadily, and it actually happened. Having reached the “near bottom” for the % of US areas covered under drought three months ago, we again suggested a possible uptick/increase in drought area coverage over the next few months (mainly in the western US!) &amp; it is slowly happening! However, the recent development drought in the eastern US up &amp; down Ohio valley was quick! Is this temporary or will it last longer? </a:t>
            </a:r>
          </a:p>
          <a:p>
            <a:pPr marL="285750" indent="-285750">
              <a:buFont typeface="Arial" panose="020B0604020202020204" pitchFamily="34" charset="0"/>
              <a:buChar char="•"/>
            </a:pPr>
            <a:r>
              <a:rPr lang="en-US" sz="1100" b="1" dirty="0">
                <a:latin typeface="Trebuchet MS" panose="020B0603020202020204" pitchFamily="34" charset="0"/>
              </a:rPr>
              <a:t>S</a:t>
            </a:r>
            <a:r>
              <a:rPr lang="en-US" sz="1100" dirty="0">
                <a:latin typeface="Trebuchet MS" panose="020B0603020202020204" pitchFamily="34" charset="0"/>
              </a:rPr>
              <a:t>ince early summer, questions still remain about when the La Nina will actually develop and how strong it will be!  Our mantra lately has been, that a lot depends on when the La Nina will finally develop and how strong will it be? </a:t>
            </a:r>
          </a:p>
          <a:p>
            <a:pPr marL="285750" indent="-285750">
              <a:buFont typeface="Arial" panose="020B0604020202020204" pitchFamily="34" charset="0"/>
              <a:buChar char="•"/>
            </a:pPr>
            <a:r>
              <a:rPr lang="en-US" sz="1100" b="1" dirty="0">
                <a:latin typeface="Trebuchet MS" panose="020B0603020202020204" pitchFamily="34" charset="0"/>
              </a:rPr>
              <a:t>L</a:t>
            </a:r>
            <a:r>
              <a:rPr lang="en-US" sz="1100" dirty="0">
                <a:latin typeface="Trebuchet MS" panose="020B0603020202020204" pitchFamily="34" charset="0"/>
              </a:rPr>
              <a:t>arge parts of NV/UT/AZ/NM and western TX are still dry or under drought due to long term/decadal drought in the SW, as well as the poor SW monsoon this past year (2023).</a:t>
            </a:r>
          </a:p>
          <a:p>
            <a:pPr marL="285750" indent="-285750">
              <a:buFont typeface="Arial" panose="020B0604020202020204" pitchFamily="34" charset="0"/>
              <a:buChar char="•"/>
            </a:pPr>
            <a:r>
              <a:rPr lang="en-US" sz="1100" b="1" dirty="0">
                <a:latin typeface="Trebuchet MS" panose="020B0603020202020204" pitchFamily="34" charset="0"/>
              </a:rPr>
              <a:t>S</a:t>
            </a:r>
            <a:r>
              <a:rPr lang="en-US" sz="1100" dirty="0">
                <a:latin typeface="Trebuchet MS" panose="020B0603020202020204" pitchFamily="34" charset="0"/>
              </a:rPr>
              <a:t>o far, the behavior of the monsoon in the US southwest is spatially very uncharacteristic. Another 2024 poor SW monsoon in the overall region even make the current dry conditions or drought in the region worse. We still postulate that the drought in the west/central US is a bit  more ominous than the temporary flash dryness in the east. </a:t>
            </a:r>
            <a:r>
              <a:rPr lang="en-US" sz="1100" dirty="0" smtClean="0">
                <a:latin typeface="Trebuchet MS" panose="020B0603020202020204" pitchFamily="34" charset="0"/>
              </a:rPr>
              <a:t> </a:t>
            </a:r>
            <a:r>
              <a:rPr lang="en-US" sz="1100" b="1" dirty="0" smtClean="0">
                <a:latin typeface="Trebuchet MS" panose="020B0603020202020204" pitchFamily="34" charset="0"/>
              </a:rPr>
              <a:t>T</a:t>
            </a:r>
            <a:r>
              <a:rPr lang="en-US" sz="1100" dirty="0" smtClean="0">
                <a:latin typeface="Trebuchet MS" panose="020B0603020202020204" pitchFamily="34" charset="0"/>
              </a:rPr>
              <a:t>he </a:t>
            </a:r>
            <a:r>
              <a:rPr lang="en-US" sz="1100" dirty="0">
                <a:latin typeface="Trebuchet MS" panose="020B0603020202020204" pitchFamily="34" charset="0"/>
              </a:rPr>
              <a:t>quick emergence of temporary dry conditions in southern VA, the Carolinas during July faded away as quickly as it appeared. However drought conditions in the western MD</a:t>
            </a:r>
            <a:r>
              <a:rPr lang="en-US" sz="1100" dirty="0" smtClean="0">
                <a:latin typeface="Trebuchet MS" panose="020B0603020202020204" pitchFamily="34" charset="0"/>
              </a:rPr>
              <a:t>, western </a:t>
            </a:r>
            <a:r>
              <a:rPr lang="en-US" sz="1100" dirty="0">
                <a:latin typeface="Trebuchet MS" panose="020B0603020202020204" pitchFamily="34" charset="0"/>
              </a:rPr>
              <a:t>VA, WV and OH is staying stubborn. </a:t>
            </a:r>
            <a:endParaRPr lang="en-US" sz="1100" dirty="0" smtClean="0">
              <a:latin typeface="Trebuchet MS" panose="020B0603020202020204" pitchFamily="34" charset="0"/>
            </a:endParaRPr>
          </a:p>
          <a:p>
            <a:pPr marL="285750" indent="-285750">
              <a:buFont typeface="Arial" panose="020B0604020202020204" pitchFamily="34" charset="0"/>
              <a:buChar char="•"/>
            </a:pPr>
            <a:r>
              <a:rPr lang="en-US" altLang="en-US" sz="1500" b="1" dirty="0" smtClean="0">
                <a:solidFill>
                  <a:srgbClr val="FF0000"/>
                </a:solidFill>
                <a:latin typeface="Trebuchet MS" panose="020B0603020202020204" pitchFamily="34" charset="0"/>
              </a:rPr>
              <a:t>Current </a:t>
            </a:r>
            <a:r>
              <a:rPr lang="en-US" altLang="en-US" sz="1500" b="1" dirty="0" smtClean="0">
                <a:solidFill>
                  <a:srgbClr val="FF0000"/>
                </a:solidFill>
                <a:latin typeface="Trebuchet MS" panose="020B0603020202020204" pitchFamily="34" charset="0"/>
              </a:rPr>
              <a:t>ENSO status and forecast</a:t>
            </a:r>
            <a:r>
              <a:rPr lang="en-US" altLang="en-US" sz="1500" b="1" dirty="0" smtClean="0">
                <a:solidFill>
                  <a:srgbClr val="FF0000"/>
                </a:solidFill>
                <a:latin typeface="Trebuchet MS" panose="020B0603020202020204" pitchFamily="34" charset="0"/>
              </a:rPr>
              <a:t>:</a:t>
            </a:r>
            <a:r>
              <a:rPr lang="en-US" sz="1200" b="1" dirty="0" smtClean="0">
                <a:solidFill>
                  <a:srgbClr val="0033CC"/>
                </a:solidFill>
                <a:latin typeface="Trebuchet MS" panose="020B0603020202020204" pitchFamily="34" charset="0"/>
              </a:rPr>
              <a:t> </a:t>
            </a:r>
            <a:r>
              <a:rPr lang="en-US" sz="1200" dirty="0">
                <a:solidFill>
                  <a:srgbClr val="0033CC"/>
                </a:solidFill>
              </a:rPr>
              <a:t>La Niña is favored to emerge in September-November (71% chance) and is expected to persist through January-March 2025</a:t>
            </a:r>
            <a:r>
              <a:rPr lang="en-US" sz="1200" dirty="0" smtClean="0">
                <a:solidFill>
                  <a:srgbClr val="0033CC"/>
                </a:solidFill>
              </a:rPr>
              <a:t>.</a:t>
            </a:r>
            <a:endParaRPr lang="en-US" sz="1200" b="1" dirty="0" smtClean="0">
              <a:latin typeface="Trebuchet MS" panose="020B0603020202020204" pitchFamily="34" charset="0"/>
            </a:endParaRPr>
          </a:p>
          <a:p>
            <a:pPr marL="285750" indent="-285750">
              <a:buFont typeface="Arial" panose="020B0604020202020204" pitchFamily="34" charset="0"/>
              <a:buChar char="•"/>
            </a:pPr>
            <a:r>
              <a:rPr lang="en-US" altLang="en-US" sz="1500" b="1" dirty="0" smtClean="0">
                <a:solidFill>
                  <a:srgbClr val="FF0000"/>
                </a:solidFill>
                <a:latin typeface="Trebuchet MS" panose="020B0603020202020204" pitchFamily="34" charset="0"/>
              </a:rPr>
              <a:t>Prediction</a:t>
            </a:r>
            <a:r>
              <a:rPr lang="en-US" altLang="en-US" sz="1200" b="1" dirty="0" smtClean="0">
                <a:solidFill>
                  <a:srgbClr val="FF0000"/>
                </a:solidFill>
                <a:latin typeface="Trebuchet MS" panose="020B0603020202020204" pitchFamily="34" charset="0"/>
              </a:rPr>
              <a:t>:  </a:t>
            </a:r>
            <a:r>
              <a:rPr lang="en-US" altLang="en-US" sz="1100" dirty="0" smtClean="0">
                <a:latin typeface="Trebuchet MS" panose="020B0603020202020204" pitchFamily="34" charset="0"/>
              </a:rPr>
              <a:t>The actual development of the expected La Nina keeps getting </a:t>
            </a:r>
            <a:r>
              <a:rPr lang="en-US" altLang="en-US" sz="1100" dirty="0" smtClean="0">
                <a:latin typeface="Trebuchet MS" panose="020B0603020202020204" pitchFamily="34" charset="0"/>
              </a:rPr>
              <a:t>delayed since early summer.  </a:t>
            </a:r>
            <a:r>
              <a:rPr lang="en-US" altLang="en-US" sz="1100" dirty="0" smtClean="0">
                <a:latin typeface="Trebuchet MS" panose="020B0603020202020204" pitchFamily="34" charset="0"/>
              </a:rPr>
              <a:t>During the upcoming </a:t>
            </a:r>
            <a:r>
              <a:rPr lang="en-US" altLang="en-US" sz="1100" dirty="0" smtClean="0">
                <a:latin typeface="Trebuchet MS" panose="020B0603020202020204" pitchFamily="34" charset="0"/>
              </a:rPr>
              <a:t>OND </a:t>
            </a:r>
            <a:r>
              <a:rPr lang="en-US" altLang="en-US" sz="1100" dirty="0" smtClean="0">
                <a:latin typeface="Trebuchet MS" panose="020B0603020202020204" pitchFamily="34" charset="0"/>
              </a:rPr>
              <a:t>forecast </a:t>
            </a:r>
            <a:r>
              <a:rPr lang="en-US" altLang="en-US" sz="1100" dirty="0" smtClean="0">
                <a:latin typeface="Trebuchet MS" panose="020B0603020202020204" pitchFamily="34" charset="0"/>
              </a:rPr>
              <a:t>season, La Nina is forecast to develop, </a:t>
            </a:r>
            <a:r>
              <a:rPr lang="en-US" altLang="en-US" sz="1100" dirty="0" smtClean="0">
                <a:latin typeface="Trebuchet MS" panose="020B0603020202020204" pitchFamily="34" charset="0"/>
              </a:rPr>
              <a:t>again very tricky, in terms of possibly expecting any canonical La Nina impacts Nevertheless, the </a:t>
            </a:r>
            <a:r>
              <a:rPr lang="en-US" altLang="en-US" sz="1100" dirty="0" smtClean="0">
                <a:latin typeface="Trebuchet MS" panose="020B0603020202020204" pitchFamily="34" charset="0"/>
              </a:rPr>
              <a:t>models, as if anticipating a La Nina, </a:t>
            </a:r>
            <a:r>
              <a:rPr lang="en-US" altLang="en-US" sz="1100" dirty="0" smtClean="0">
                <a:latin typeface="Trebuchet MS" panose="020B0603020202020204" pitchFamily="34" charset="0"/>
              </a:rPr>
              <a:t>are somewhat </a:t>
            </a:r>
            <a:r>
              <a:rPr lang="en-US" altLang="en-US" sz="1100" dirty="0" smtClean="0">
                <a:latin typeface="Trebuchet MS" panose="020B0603020202020204" pitchFamily="34" charset="0"/>
              </a:rPr>
              <a:t>consistent </a:t>
            </a:r>
            <a:r>
              <a:rPr lang="en-US" altLang="en-US" sz="1100" dirty="0" smtClean="0">
                <a:latin typeface="Trebuchet MS" panose="020B0603020202020204" pitchFamily="34" charset="0"/>
              </a:rPr>
              <a:t>in forecasting generally below normal precip across </a:t>
            </a:r>
            <a:r>
              <a:rPr lang="en-US" altLang="en-US" sz="1100" dirty="0" smtClean="0">
                <a:latin typeface="Trebuchet MS" panose="020B0603020202020204" pitchFamily="34" charset="0"/>
              </a:rPr>
              <a:t>much of the </a:t>
            </a:r>
            <a:r>
              <a:rPr lang="en-US" altLang="en-US" sz="1100" dirty="0" smtClean="0">
                <a:latin typeface="Trebuchet MS" panose="020B0603020202020204" pitchFamily="34" charset="0"/>
              </a:rPr>
              <a:t>United </a:t>
            </a:r>
            <a:r>
              <a:rPr lang="en-US" altLang="en-US" sz="1100" dirty="0" smtClean="0">
                <a:latin typeface="Trebuchet MS" panose="020B0603020202020204" pitchFamily="34" charset="0"/>
              </a:rPr>
              <a:t>States except </a:t>
            </a:r>
            <a:r>
              <a:rPr lang="en-US" altLang="en-US" sz="1100" dirty="0" smtClean="0">
                <a:latin typeface="Trebuchet MS" panose="020B0603020202020204" pitchFamily="34" charset="0"/>
              </a:rPr>
              <a:t>possibly in </a:t>
            </a:r>
            <a:r>
              <a:rPr lang="en-US" altLang="en-US" sz="1100" dirty="0" smtClean="0">
                <a:latin typeface="Trebuchet MS" panose="020B0603020202020204" pitchFamily="34" charset="0"/>
              </a:rPr>
              <a:t>the Pacific </a:t>
            </a:r>
            <a:r>
              <a:rPr lang="en-US" altLang="en-US" sz="1100" dirty="0" smtClean="0">
                <a:latin typeface="Trebuchet MS" panose="020B0603020202020204" pitchFamily="34" charset="0"/>
              </a:rPr>
              <a:t>NW, in some coastal regions of CA, and in parts of OH, and vicinity.  </a:t>
            </a:r>
          </a:p>
          <a:p>
            <a:pPr marL="285750" indent="-285750">
              <a:buFont typeface="Arial" panose="020B0604020202020204" pitchFamily="34" charset="0"/>
              <a:buChar char="•"/>
            </a:pPr>
            <a:r>
              <a:rPr lang="en-US" altLang="en-US" sz="1100" dirty="0" smtClean="0">
                <a:latin typeface="Trebuchet MS" panose="020B0603020202020204" pitchFamily="34" charset="0"/>
              </a:rPr>
              <a:t>The OND forecast season includes December, the beginning of the rainy winter season along the Pacific west coast states, and possible early winter rains in November. At least from the climatological perspective, this will help the existing drought in those northern regions and may act against any drought development or conditions getting any worse.</a:t>
            </a:r>
          </a:p>
          <a:p>
            <a:pPr marL="285750" indent="-285750">
              <a:buFont typeface="Arial" panose="020B0604020202020204" pitchFamily="34" charset="0"/>
              <a:buChar char="•"/>
            </a:pPr>
            <a:r>
              <a:rPr lang="en-US" altLang="en-US" sz="1100" dirty="0" smtClean="0">
                <a:latin typeface="Trebuchet MS" panose="020B0603020202020204" pitchFamily="34" charset="0"/>
              </a:rPr>
              <a:t>Existing Drought conditions in the southwestern US, particularly around the four corner states and western TX, KS and OK will likely persist. Both the climatology and the NMME forecast of T &amp; P favor continued (existing) drought conditions in the region.</a:t>
            </a:r>
          </a:p>
          <a:p>
            <a:pPr marL="285750" indent="-285750">
              <a:buFont typeface="Arial" panose="020B0604020202020204" pitchFamily="34" charset="0"/>
              <a:buChar char="•"/>
            </a:pPr>
            <a:r>
              <a:rPr lang="en-US" altLang="en-US" sz="1100" dirty="0" smtClean="0">
                <a:latin typeface="Trebuchet MS" panose="020B0603020202020204" pitchFamily="34" charset="0"/>
              </a:rPr>
              <a:t>Again the key, is in the timing and development of La Nina, as well as its strength. Given the canonical La Nina impacts, and the NMME model forecasts, it is unlikely that the upcoming forecast season will see much improvement in the existing drought conditions except along the west coast. The southern tier states, and the Ohio valley is the challenge, where not much improvement is likely, if not the conditions possibly getting drought development. The coastal eastern US will likely remain drought free. We expect further uptick/increase in the overall % area of US covered by some level of drought by the end of the OND forecast season. *****</a:t>
            </a:r>
            <a:endParaRPr lang="en-US" altLang="en-US" sz="1100" dirty="0" smtClean="0">
              <a:latin typeface="Trebuchet MS" panose="020B0603020202020204" pitchFamily="34" charset="0"/>
            </a:endParaRPr>
          </a:p>
        </p:txBody>
      </p:sp>
    </p:spTree>
    <p:extLst>
      <p:ext uri="{BB962C8B-B14F-4D97-AF65-F5344CB8AC3E}">
        <p14:creationId xmlns:p14="http://schemas.microsoft.com/office/powerpoint/2010/main" val="31342477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297555" y="4110408"/>
            <a:ext cx="1372483" cy="1223963"/>
          </a:xfrm>
          <a:prstGeom prst="rect">
            <a:avLst/>
          </a:prstGeom>
        </p:spPr>
      </p:pic>
      <p:pic>
        <p:nvPicPr>
          <p:cNvPr id="12" name="Picture 11"/>
          <p:cNvPicPr>
            <a:picLocks noChangeAspect="1"/>
          </p:cNvPicPr>
          <p:nvPr/>
        </p:nvPicPr>
        <p:blipFill>
          <a:blip r:embed="rId4"/>
          <a:stretch>
            <a:fillRect/>
          </a:stretch>
        </p:blipFill>
        <p:spPr>
          <a:xfrm>
            <a:off x="7234323" y="2725062"/>
            <a:ext cx="1396156" cy="1219201"/>
          </a:xfrm>
          <a:prstGeom prst="rect">
            <a:avLst/>
          </a:prstGeom>
        </p:spPr>
      </p:pic>
      <p:cxnSp>
        <p:nvCxnSpPr>
          <p:cNvPr id="5" name="Straight Connector 4"/>
          <p:cNvCxnSpPr/>
          <p:nvPr/>
        </p:nvCxnSpPr>
        <p:spPr>
          <a:xfrm flipH="1">
            <a:off x="2057400" y="5077926"/>
            <a:ext cx="3429000" cy="27474"/>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24" name="Picture 23" descr="Drought Monitor for usdm"/>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2800" y="76200"/>
            <a:ext cx="1981200" cy="1776181"/>
          </a:xfrm>
          <a:prstGeom prst="rect">
            <a:avLst/>
          </a:prstGeom>
          <a:noFill/>
          <a:ln>
            <a:noFill/>
          </a:ln>
        </p:spPr>
      </p:pic>
      <p:grpSp>
        <p:nvGrpSpPr>
          <p:cNvPr id="11" name="Group 10"/>
          <p:cNvGrpSpPr/>
          <p:nvPr/>
        </p:nvGrpSpPr>
        <p:grpSpPr>
          <a:xfrm>
            <a:off x="5171" y="1"/>
            <a:ext cx="7108933" cy="2990052"/>
            <a:chOff x="5171" y="49406"/>
            <a:chExt cx="7108933" cy="3212435"/>
          </a:xfrm>
        </p:grpSpPr>
        <p:pic>
          <p:nvPicPr>
            <p:cNvPr id="1638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33053" b="24174"/>
            <a:stretch/>
          </p:blipFill>
          <p:spPr bwMode="auto">
            <a:xfrm>
              <a:off x="5171" y="49406"/>
              <a:ext cx="7108933" cy="3150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247267" y="2954064"/>
              <a:ext cx="4582033" cy="307777"/>
            </a:xfrm>
            <a:prstGeom prst="rect">
              <a:avLst/>
            </a:prstGeom>
            <a:noFill/>
          </p:spPr>
          <p:txBody>
            <a:bodyPr wrap="square" rtlCol="0">
              <a:spAutoFit/>
            </a:bodyPr>
            <a:lstStyle/>
            <a:p>
              <a:r>
                <a:rPr lang="en-US" sz="1400" b="1" i="1" dirty="0" smtClean="0">
                  <a:solidFill>
                    <a:srgbClr val="C00000"/>
                  </a:solidFill>
                </a:rPr>
                <a:t>Time series since 2000 spilt into 2 (above &amp; below) panels.</a:t>
              </a:r>
              <a:endParaRPr lang="en-US" sz="1400" b="1" i="1" dirty="0">
                <a:solidFill>
                  <a:srgbClr val="C00000"/>
                </a:solidFill>
              </a:endParaRPr>
            </a:p>
          </p:txBody>
        </p:sp>
      </p:grpSp>
      <p:sp>
        <p:nvSpPr>
          <p:cNvPr id="2" name="Slide Number Placeholder 1"/>
          <p:cNvSpPr>
            <a:spLocks noGrp="1"/>
          </p:cNvSpPr>
          <p:nvPr>
            <p:ph type="sldNum" sz="quarter" idx="12"/>
          </p:nvPr>
        </p:nvSpPr>
        <p:spPr>
          <a:xfrm>
            <a:off x="8839199" y="6616486"/>
            <a:ext cx="234733" cy="239149"/>
          </a:xfrm>
        </p:spPr>
        <p:txBody>
          <a:bodyPr/>
          <a:lstStyle/>
          <a:p>
            <a:pPr>
              <a:defRPr/>
            </a:pPr>
            <a:fld id="{AE0D35B7-164B-4BDA-8435-F6440E98459E}" type="slidenum">
              <a:rPr lang="en-US" altLang="en-US" smtClean="0"/>
              <a:pPr>
                <a:defRPr/>
              </a:pPr>
              <a:t>4</a:t>
            </a:fld>
            <a:endParaRPr lang="en-US" altLang="en-US" dirty="0"/>
          </a:p>
        </p:txBody>
      </p:sp>
      <p:sp>
        <p:nvSpPr>
          <p:cNvPr id="10" name="TextBox 9"/>
          <p:cNvSpPr txBox="1"/>
          <p:nvPr/>
        </p:nvSpPr>
        <p:spPr>
          <a:xfrm>
            <a:off x="7104042" y="1817523"/>
            <a:ext cx="2020484" cy="954107"/>
          </a:xfrm>
          <a:prstGeom prst="rect">
            <a:avLst/>
          </a:prstGeom>
          <a:noFill/>
        </p:spPr>
        <p:txBody>
          <a:bodyPr wrap="square" rtlCol="0">
            <a:spAutoFit/>
          </a:bodyPr>
          <a:lstStyle/>
          <a:p>
            <a:r>
              <a:rPr lang="en-US" sz="1400" dirty="0" smtClean="0"/>
              <a:t>In general, The spatial details of every </a:t>
            </a:r>
            <a:r>
              <a:rPr lang="en-US" sz="1400" dirty="0"/>
              <a:t>drought is different</a:t>
            </a:r>
            <a:r>
              <a:rPr lang="en-US" sz="1400" dirty="0" smtClean="0"/>
              <a:t>.! Every situation is different!!</a:t>
            </a:r>
          </a:p>
        </p:txBody>
      </p:sp>
      <p:cxnSp>
        <p:nvCxnSpPr>
          <p:cNvPr id="18" name="Straight Arrow Connector 17"/>
          <p:cNvCxnSpPr/>
          <p:nvPr/>
        </p:nvCxnSpPr>
        <p:spPr>
          <a:xfrm flipV="1">
            <a:off x="6588933" y="838200"/>
            <a:ext cx="525171" cy="33110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76" y="2834964"/>
            <a:ext cx="493763" cy="2218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7297555" y="3803141"/>
            <a:ext cx="1829009" cy="369332"/>
          </a:xfrm>
          <a:prstGeom prst="rect">
            <a:avLst/>
          </a:prstGeom>
          <a:noFill/>
        </p:spPr>
        <p:txBody>
          <a:bodyPr wrap="square" rtlCol="0">
            <a:spAutoFit/>
          </a:bodyPr>
          <a:lstStyle/>
          <a:p>
            <a:r>
              <a:rPr lang="en-US" sz="1400" dirty="0" smtClean="0"/>
              <a:t>CONUS % Land Area</a:t>
            </a:r>
            <a:r>
              <a:rPr lang="en-US" dirty="0" smtClean="0"/>
              <a:t> </a:t>
            </a:r>
            <a:endParaRPr lang="en-US" dirty="0"/>
          </a:p>
        </p:txBody>
      </p:sp>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9115" y="2978252"/>
            <a:ext cx="493685" cy="1194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76977" y="2855608"/>
            <a:ext cx="591357" cy="2333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extBox 25"/>
          <p:cNvSpPr txBox="1"/>
          <p:nvPr/>
        </p:nvSpPr>
        <p:spPr>
          <a:xfrm>
            <a:off x="8390990" y="4876800"/>
            <a:ext cx="941228" cy="523220"/>
          </a:xfrm>
          <a:prstGeom prst="rect">
            <a:avLst/>
          </a:prstGeom>
          <a:noFill/>
        </p:spPr>
        <p:txBody>
          <a:bodyPr wrap="square" rtlCol="0">
            <a:spAutoFit/>
          </a:bodyPr>
          <a:lstStyle/>
          <a:p>
            <a:r>
              <a:rPr lang="en-US" sz="1400" dirty="0" smtClean="0"/>
              <a:t>This month !</a:t>
            </a:r>
            <a:endParaRPr lang="en-US" dirty="0"/>
          </a:p>
        </p:txBody>
      </p:sp>
      <p:sp>
        <p:nvSpPr>
          <p:cNvPr id="23" name="Rectangle 22"/>
          <p:cNvSpPr/>
          <p:nvPr/>
        </p:nvSpPr>
        <p:spPr>
          <a:xfrm>
            <a:off x="8114284" y="3369022"/>
            <a:ext cx="747320" cy="523220"/>
          </a:xfrm>
          <a:prstGeom prst="rect">
            <a:avLst/>
          </a:prstGeom>
        </p:spPr>
        <p:txBody>
          <a:bodyPr wrap="none">
            <a:spAutoFit/>
          </a:bodyPr>
          <a:lstStyle/>
          <a:p>
            <a:r>
              <a:rPr lang="en-US" sz="1400" dirty="0"/>
              <a:t>l</a:t>
            </a:r>
            <a:r>
              <a:rPr lang="en-US" sz="1400" dirty="0" smtClean="0"/>
              <a:t>ast</a:t>
            </a:r>
          </a:p>
          <a:p>
            <a:r>
              <a:rPr lang="en-US" sz="1400" dirty="0" smtClean="0"/>
              <a:t>month </a:t>
            </a:r>
            <a:r>
              <a:rPr lang="en-US" sz="1400" dirty="0"/>
              <a:t>!</a:t>
            </a:r>
          </a:p>
        </p:txBody>
      </p:sp>
      <p:sp>
        <p:nvSpPr>
          <p:cNvPr id="15" name="TextBox 14"/>
          <p:cNvSpPr txBox="1"/>
          <p:nvPr/>
        </p:nvSpPr>
        <p:spPr>
          <a:xfrm>
            <a:off x="304800" y="5791200"/>
            <a:ext cx="6477000" cy="1092607"/>
          </a:xfrm>
          <a:prstGeom prst="rect">
            <a:avLst/>
          </a:prstGeom>
          <a:noFill/>
        </p:spPr>
        <p:txBody>
          <a:bodyPr wrap="square" rtlCol="0">
            <a:spAutoFit/>
          </a:bodyPr>
          <a:lstStyle/>
          <a:p>
            <a:r>
              <a:rPr lang="en-US" altLang="en-US" sz="1300" dirty="0" smtClean="0">
                <a:latin typeface="Trebuchet MS" panose="020B0603020202020204" pitchFamily="34" charset="0"/>
              </a:rPr>
              <a:t>We said in this briefing </a:t>
            </a:r>
            <a:r>
              <a:rPr lang="en-US" altLang="en-US" sz="1300" dirty="0" smtClean="0">
                <a:latin typeface="Trebuchet MS" panose="020B0603020202020204" pitchFamily="34" charset="0"/>
              </a:rPr>
              <a:t>a 2, 3 months ago, that the </a:t>
            </a:r>
            <a:r>
              <a:rPr lang="en-US" altLang="en-US" sz="1300" b="1" u="sng" dirty="0" smtClean="0">
                <a:latin typeface="Trebuchet MS" panose="020B0603020202020204" pitchFamily="34" charset="0"/>
              </a:rPr>
              <a:t>relative minimum</a:t>
            </a:r>
            <a:r>
              <a:rPr lang="en-US" altLang="en-US" sz="1300" dirty="0" smtClean="0">
                <a:latin typeface="Trebuchet MS" panose="020B0603020202020204" pitchFamily="34" charset="0"/>
              </a:rPr>
              <a:t> in the %(percent) of US land coverage by Drought has reached its lower limit, </a:t>
            </a:r>
            <a:r>
              <a:rPr lang="en-US" altLang="en-US" sz="1300" u="sng" dirty="0" smtClean="0">
                <a:latin typeface="Trebuchet MS" panose="020B0603020202020204" pitchFamily="34" charset="0"/>
              </a:rPr>
              <a:t>and will likely increase from that low point onwards and it has been happening</a:t>
            </a:r>
            <a:r>
              <a:rPr lang="en-US" altLang="en-US" sz="1300" dirty="0" smtClean="0">
                <a:latin typeface="Trebuchet MS" panose="020B0603020202020204" pitchFamily="34" charset="0"/>
              </a:rPr>
              <a:t>, as we suggested.  We said it based on 2 factors: weak 2024 SW monsoon, ending of El Nino, possible trending La Nina development. </a:t>
            </a:r>
            <a:endParaRPr lang="en-US" altLang="en-US" sz="1200" i="1" dirty="0" smtClean="0">
              <a:latin typeface="Trebuchet MS" panose="020B0603020202020204" pitchFamily="34" charset="0"/>
            </a:endParaRPr>
          </a:p>
        </p:txBody>
      </p:sp>
      <p:pic>
        <p:nvPicPr>
          <p:cNvPr id="3" name="Picture 2"/>
          <p:cNvPicPr>
            <a:picLocks noChangeAspect="1"/>
          </p:cNvPicPr>
          <p:nvPr/>
        </p:nvPicPr>
        <p:blipFill>
          <a:blip r:embed="rId9"/>
          <a:stretch>
            <a:fillRect/>
          </a:stretch>
        </p:blipFill>
        <p:spPr>
          <a:xfrm>
            <a:off x="563883" y="2959803"/>
            <a:ext cx="5451790" cy="2855258"/>
          </a:xfrm>
          <a:prstGeom prst="rect">
            <a:avLst/>
          </a:prstGeom>
        </p:spPr>
      </p:pic>
      <p:cxnSp>
        <p:nvCxnSpPr>
          <p:cNvPr id="21" name="Straight Arrow Connector 20"/>
          <p:cNvCxnSpPr/>
          <p:nvPr/>
        </p:nvCxnSpPr>
        <p:spPr>
          <a:xfrm>
            <a:off x="5693739" y="4627584"/>
            <a:ext cx="1287735" cy="10660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5562600" y="4876800"/>
            <a:ext cx="55749" cy="10358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10"/>
          <a:stretch>
            <a:fillRect/>
          </a:stretch>
        </p:blipFill>
        <p:spPr>
          <a:xfrm>
            <a:off x="7040029" y="5434481"/>
            <a:ext cx="1815713" cy="1423519"/>
          </a:xfrm>
          <a:prstGeom prst="rect">
            <a:avLst/>
          </a:prstGeom>
        </p:spPr>
      </p:pic>
    </p:spTree>
    <p:extLst>
      <p:ext uri="{BB962C8B-B14F-4D97-AF65-F5344CB8AC3E}">
        <p14:creationId xmlns:p14="http://schemas.microsoft.com/office/powerpoint/2010/main" val="34336382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763000" cy="533400"/>
          </a:xfrm>
        </p:spPr>
        <p:txBody>
          <a:bodyPr/>
          <a:lstStyle/>
          <a:p>
            <a:r>
              <a:rPr lang="en-US" altLang="en-US" sz="3200" dirty="0"/>
              <a:t>(</a:t>
            </a:r>
            <a:r>
              <a:rPr lang="en-US" altLang="en-US" sz="3200" dirty="0" smtClean="0"/>
              <a:t>Previous) </a:t>
            </a:r>
            <a:r>
              <a:rPr lang="en-US" altLang="en-US" sz="3200" dirty="0"/>
              <a:t>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5</a:t>
            </a:fld>
            <a:endParaRPr lang="en-US" altLang="en-US" sz="1400" dirty="0"/>
          </a:p>
        </p:txBody>
      </p:sp>
      <p:sp>
        <p:nvSpPr>
          <p:cNvPr id="4100" name="TextBox 2"/>
          <p:cNvSpPr txBox="1">
            <a:spLocks noChangeArrowheads="1"/>
          </p:cNvSpPr>
          <p:nvPr/>
        </p:nvSpPr>
        <p:spPr bwMode="auto">
          <a:xfrm>
            <a:off x="4191001" y="1749086"/>
            <a:ext cx="2133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smtClean="0">
                <a:latin typeface="Times New Roman" pitchFamily="18" charset="0"/>
              </a:rPr>
              <a:t>Updated Seasonal </a:t>
            </a:r>
            <a:r>
              <a:rPr lang="en-US" altLang="en-US" sz="1400" dirty="0">
                <a:latin typeface="Times New Roman" pitchFamily="18" charset="0"/>
              </a:rPr>
              <a:t>Outlook </a:t>
            </a:r>
            <a:endParaRPr lang="en-US" altLang="en-US" sz="1400" dirty="0" smtClean="0">
              <a:latin typeface="Times New Roman" pitchFamily="18" charset="0"/>
            </a:endParaRPr>
          </a:p>
          <a:p>
            <a:pPr eaLnBrk="1" hangingPunct="1">
              <a:spcBef>
                <a:spcPct val="0"/>
              </a:spcBef>
              <a:buFontTx/>
              <a:buNone/>
            </a:pPr>
            <a:r>
              <a:rPr lang="en-US" altLang="en-US" sz="1400" dirty="0" smtClean="0">
                <a:latin typeface="Times New Roman" pitchFamily="18" charset="0"/>
              </a:rPr>
              <a:t>( 1 Sep –  30 Nov 2024) </a:t>
            </a:r>
            <a:endParaRPr lang="en-US" altLang="en-US" sz="1400" dirty="0">
              <a:latin typeface="Times New Roman" pitchFamily="18" charset="0"/>
            </a:endParaRPr>
          </a:p>
          <a:p>
            <a:pPr eaLnBrk="1" hangingPunct="1">
              <a:spcBef>
                <a:spcPct val="0"/>
              </a:spcBef>
              <a:buFontTx/>
              <a:buNone/>
            </a:pPr>
            <a:r>
              <a:rPr lang="en-US" altLang="en-US" sz="1400" dirty="0">
                <a:latin typeface="Times New Roman" pitchFamily="18" charset="0"/>
              </a:rPr>
              <a:t>issued  </a:t>
            </a:r>
            <a:r>
              <a:rPr lang="en-US" altLang="en-US" sz="1400" dirty="0" smtClean="0">
                <a:latin typeface="Times New Roman" pitchFamily="18" charset="0"/>
              </a:rPr>
              <a:t>8/31/24</a:t>
            </a:r>
            <a:endParaRPr lang="en-US" altLang="en-US" sz="1400" dirty="0">
              <a:latin typeface="Times New Roman" pitchFamily="18" charset="0"/>
            </a:endParaRPr>
          </a:p>
        </p:txBody>
      </p:sp>
      <p:sp>
        <p:nvSpPr>
          <p:cNvPr id="4101" name="TextBox 9"/>
          <p:cNvSpPr txBox="1">
            <a:spLocks noChangeArrowheads="1"/>
          </p:cNvSpPr>
          <p:nvPr/>
        </p:nvSpPr>
        <p:spPr bwMode="auto">
          <a:xfrm>
            <a:off x="6172200" y="2743200"/>
            <a:ext cx="2971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Monthly </a:t>
            </a:r>
            <a:r>
              <a:rPr lang="en-US" altLang="en-US" sz="1400" dirty="0" smtClean="0">
                <a:latin typeface="Times New Roman" pitchFamily="18" charset="0"/>
              </a:rPr>
              <a:t>outlook (for September 2024) </a:t>
            </a:r>
            <a:endParaRPr lang="en-US" altLang="en-US" sz="1400" dirty="0">
              <a:latin typeface="Times New Roman" pitchFamily="18" charset="0"/>
            </a:endParaRPr>
          </a:p>
          <a:p>
            <a:pPr eaLnBrk="1" hangingPunct="1">
              <a:spcBef>
                <a:spcPct val="0"/>
              </a:spcBef>
              <a:buFontTx/>
              <a:buNone/>
            </a:pPr>
            <a:r>
              <a:rPr lang="en-US" altLang="en-US" sz="1400" dirty="0">
                <a:latin typeface="Times New Roman" pitchFamily="18" charset="0"/>
              </a:rPr>
              <a:t>issued </a:t>
            </a:r>
            <a:r>
              <a:rPr lang="en-US" altLang="en-US" sz="1400" dirty="0" smtClean="0">
                <a:latin typeface="Times New Roman" pitchFamily="18" charset="0"/>
              </a:rPr>
              <a:t>8/31/24</a:t>
            </a:r>
            <a:endParaRPr lang="en-US" altLang="en-US" sz="1400" dirty="0">
              <a:latin typeface="Times New Roman" pitchFamily="18" charset="0"/>
            </a:endParaRPr>
          </a:p>
        </p:txBody>
      </p:sp>
      <p:sp>
        <p:nvSpPr>
          <p:cNvPr id="8" name="TextBox 7"/>
          <p:cNvSpPr txBox="1"/>
          <p:nvPr/>
        </p:nvSpPr>
        <p:spPr>
          <a:xfrm>
            <a:off x="4275909" y="518366"/>
            <a:ext cx="4868091" cy="1138773"/>
          </a:xfrm>
          <a:prstGeom prst="rect">
            <a:avLst/>
          </a:prstGeom>
          <a:noFill/>
        </p:spPr>
        <p:txBody>
          <a:bodyPr wrap="square" rtlCol="0">
            <a:spAutoFit/>
          </a:bodyPr>
          <a:lstStyle/>
          <a:p>
            <a:pPr algn="ctr"/>
            <a:r>
              <a:rPr lang="en-US" sz="1400" u="sng" dirty="0" smtClean="0">
                <a:solidFill>
                  <a:srgbClr val="FF0000"/>
                </a:solidFill>
              </a:rPr>
              <a:t>New </a:t>
            </a:r>
            <a:r>
              <a:rPr lang="en-US" sz="1400" b="1" u="sng" dirty="0" smtClean="0">
                <a:solidFill>
                  <a:srgbClr val="FF0000"/>
                </a:solidFill>
              </a:rPr>
              <a:t>Seasonal+</a:t>
            </a:r>
            <a:r>
              <a:rPr lang="en-US" sz="1400" u="sng" dirty="0" smtClean="0">
                <a:solidFill>
                  <a:srgbClr val="FF0000"/>
                </a:solidFill>
              </a:rPr>
              <a:t> </a:t>
            </a:r>
            <a:r>
              <a:rPr lang="en-US" sz="1400" u="sng" dirty="0">
                <a:solidFill>
                  <a:srgbClr val="FF0000"/>
                </a:solidFill>
              </a:rPr>
              <a:t>Drought </a:t>
            </a:r>
            <a:r>
              <a:rPr lang="en-US" sz="1400" u="sng" dirty="0" smtClean="0">
                <a:solidFill>
                  <a:srgbClr val="FF0000"/>
                </a:solidFill>
              </a:rPr>
              <a:t>Outlook(SDO) </a:t>
            </a:r>
            <a:r>
              <a:rPr lang="en-US" sz="1400" u="sng" dirty="0">
                <a:solidFill>
                  <a:srgbClr val="FF0000"/>
                </a:solidFill>
              </a:rPr>
              <a:t>to be released in 2 days</a:t>
            </a:r>
            <a:r>
              <a:rPr lang="en-US" sz="1400" u="sng" dirty="0" smtClean="0">
                <a:solidFill>
                  <a:srgbClr val="FF0000"/>
                </a:solidFill>
              </a:rPr>
              <a:t>!</a:t>
            </a:r>
          </a:p>
          <a:p>
            <a:pPr algn="ctr"/>
            <a:r>
              <a:rPr lang="en-US" sz="1300" u="sng" dirty="0" smtClean="0">
                <a:solidFill>
                  <a:srgbClr val="FF0000"/>
                </a:solidFill>
              </a:rPr>
              <a:t>(reissued again at end of month for consistency with MDO!)</a:t>
            </a:r>
          </a:p>
          <a:p>
            <a:pPr algn="ctr"/>
            <a:endParaRPr lang="en-US" sz="1300" u="sng" dirty="0" smtClean="0">
              <a:solidFill>
                <a:srgbClr val="FF0000"/>
              </a:solidFill>
            </a:endParaRPr>
          </a:p>
          <a:p>
            <a:pPr algn="ctr"/>
            <a:r>
              <a:rPr lang="en-US" sz="1400" u="sng" dirty="0" smtClean="0">
                <a:solidFill>
                  <a:srgbClr val="FF0000"/>
                </a:solidFill>
              </a:rPr>
              <a:t>New </a:t>
            </a:r>
            <a:r>
              <a:rPr lang="en-US" sz="1400" b="1" u="sng" dirty="0" smtClean="0">
                <a:solidFill>
                  <a:srgbClr val="FF0000"/>
                </a:solidFill>
              </a:rPr>
              <a:t>Monthly</a:t>
            </a:r>
            <a:r>
              <a:rPr lang="en-US" sz="1400" u="sng" dirty="0" smtClean="0">
                <a:solidFill>
                  <a:srgbClr val="FF0000"/>
                </a:solidFill>
              </a:rPr>
              <a:t> Drought Outlook (MDO) to be released                 at end of this month) </a:t>
            </a:r>
            <a:endParaRPr lang="en-US" sz="1400" u="sng" dirty="0">
              <a:solidFill>
                <a:srgbClr val="FF0000"/>
              </a:solidFill>
            </a:endParaRPr>
          </a:p>
        </p:txBody>
      </p:sp>
      <p:sp>
        <p:nvSpPr>
          <p:cNvPr id="3" name="AutoShape 2" descr="United States Seasonal Drought Outl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United States Monthly Drought Outl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6" name="Straight Arrow Connector 5"/>
          <p:cNvCxnSpPr/>
          <p:nvPr/>
        </p:nvCxnSpPr>
        <p:spPr>
          <a:xfrm>
            <a:off x="4271086" y="2590800"/>
            <a:ext cx="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267200" y="3810000"/>
            <a:ext cx="677091" cy="79501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1524000" y="4495800"/>
            <a:ext cx="990600" cy="914400"/>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4" descr="United States Seasonal Drought Outloo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2"/>
          <a:stretch>
            <a:fillRect/>
          </a:stretch>
        </p:blipFill>
        <p:spPr>
          <a:xfrm>
            <a:off x="67491" y="3772867"/>
            <a:ext cx="4047309" cy="3085133"/>
          </a:xfrm>
          <a:prstGeom prst="rect">
            <a:avLst/>
          </a:prstGeom>
        </p:spPr>
      </p:pic>
      <p:pic>
        <p:nvPicPr>
          <p:cNvPr id="13" name="Picture 12"/>
          <p:cNvPicPr>
            <a:picLocks noChangeAspect="1"/>
          </p:cNvPicPr>
          <p:nvPr/>
        </p:nvPicPr>
        <p:blipFill>
          <a:blip r:embed="rId3"/>
          <a:stretch>
            <a:fillRect/>
          </a:stretch>
        </p:blipFill>
        <p:spPr>
          <a:xfrm>
            <a:off x="13744" y="585831"/>
            <a:ext cx="4101056" cy="3144458"/>
          </a:xfrm>
          <a:prstGeom prst="rect">
            <a:avLst/>
          </a:prstGeom>
        </p:spPr>
      </p:pic>
      <p:pic>
        <p:nvPicPr>
          <p:cNvPr id="15" name="Picture 14"/>
          <p:cNvPicPr>
            <a:picLocks noChangeAspect="1"/>
          </p:cNvPicPr>
          <p:nvPr/>
        </p:nvPicPr>
        <p:blipFill>
          <a:blip r:embed="rId4"/>
          <a:stretch>
            <a:fillRect/>
          </a:stretch>
        </p:blipFill>
        <p:spPr>
          <a:xfrm>
            <a:off x="4944291" y="3280342"/>
            <a:ext cx="4199709" cy="3214592"/>
          </a:xfrm>
          <a:prstGeom prst="rect">
            <a:avLst/>
          </a:prstGeom>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p:cNvCxnSpPr/>
          <p:nvPr/>
        </p:nvCxnSpPr>
        <p:spPr>
          <a:xfrm flipV="1">
            <a:off x="381000" y="1344640"/>
            <a:ext cx="429070" cy="13985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4967753" y="1793496"/>
            <a:ext cx="152400"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647191" y="2324100"/>
            <a:ext cx="648209" cy="11049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404106" y="1437263"/>
            <a:ext cx="124854" cy="886837"/>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2"/>
          <a:stretch>
            <a:fillRect/>
          </a:stretch>
        </p:blipFill>
        <p:spPr>
          <a:xfrm>
            <a:off x="26093" y="440862"/>
            <a:ext cx="7620000" cy="5860150"/>
          </a:xfrm>
          <a:prstGeom prst="rect">
            <a:avLst/>
          </a:prstGeom>
        </p:spPr>
      </p:pic>
      <p:cxnSp>
        <p:nvCxnSpPr>
          <p:cNvPr id="11" name="Straight Arrow Connector 10"/>
          <p:cNvCxnSpPr/>
          <p:nvPr/>
        </p:nvCxnSpPr>
        <p:spPr>
          <a:xfrm flipH="1" flipV="1">
            <a:off x="1407504" y="5577572"/>
            <a:ext cx="545562"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838200" y="718066"/>
            <a:ext cx="569304" cy="1846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6</a:t>
            </a:fld>
            <a:endParaRPr lang="en-US" altLang="en-US" dirty="0"/>
          </a:p>
        </p:txBody>
      </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3456"/>
            <a:ext cx="762000" cy="3361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55904" y="3324565"/>
            <a:ext cx="1371600" cy="2893100"/>
          </a:xfrm>
          <a:prstGeom prst="rect">
            <a:avLst/>
          </a:prstGeom>
          <a:noFill/>
        </p:spPr>
        <p:txBody>
          <a:bodyPr wrap="square" rtlCol="0">
            <a:spAutoFit/>
          </a:bodyPr>
          <a:lstStyle/>
          <a:p>
            <a:r>
              <a:rPr lang="en-US" sz="1400" dirty="0"/>
              <a:t>These maps in this and following slides, </a:t>
            </a:r>
            <a:r>
              <a:rPr lang="en-US" sz="1400" dirty="0" smtClean="0"/>
              <a:t>including          </a:t>
            </a:r>
            <a:r>
              <a:rPr lang="en-US" sz="1400" dirty="0" smtClean="0">
                <a:solidFill>
                  <a:srgbClr val="FF0000"/>
                </a:solidFill>
              </a:rPr>
              <a:t>a) Total, </a:t>
            </a:r>
            <a:endParaRPr lang="en-US" sz="1400" dirty="0">
              <a:solidFill>
                <a:srgbClr val="FF0000"/>
              </a:solidFill>
            </a:endParaRPr>
          </a:p>
          <a:p>
            <a:r>
              <a:rPr lang="en-US" sz="1400" dirty="0">
                <a:solidFill>
                  <a:srgbClr val="FF0000"/>
                </a:solidFill>
              </a:rPr>
              <a:t>b</a:t>
            </a:r>
            <a:r>
              <a:rPr lang="en-US" sz="1400" dirty="0" smtClean="0">
                <a:solidFill>
                  <a:srgbClr val="FF0000"/>
                </a:solidFill>
              </a:rPr>
              <a:t>) </a:t>
            </a:r>
            <a:r>
              <a:rPr lang="en-US" sz="1400" dirty="0" err="1">
                <a:solidFill>
                  <a:srgbClr val="FF0000"/>
                </a:solidFill>
              </a:rPr>
              <a:t>Anom</a:t>
            </a:r>
            <a:r>
              <a:rPr lang="en-US" sz="1400" dirty="0">
                <a:solidFill>
                  <a:srgbClr val="FF0000"/>
                </a:solidFill>
              </a:rPr>
              <a:t> and </a:t>
            </a:r>
            <a:endParaRPr lang="en-US" sz="1400" dirty="0" smtClean="0">
              <a:solidFill>
                <a:srgbClr val="FF0000"/>
              </a:solidFill>
            </a:endParaRPr>
          </a:p>
          <a:p>
            <a:r>
              <a:rPr lang="en-US" sz="1400" dirty="0" smtClean="0">
                <a:solidFill>
                  <a:srgbClr val="FF0000"/>
                </a:solidFill>
              </a:rPr>
              <a:t>c) </a:t>
            </a:r>
            <a:r>
              <a:rPr lang="en-US" sz="1400" dirty="0">
                <a:solidFill>
                  <a:srgbClr val="FF0000"/>
                </a:solidFill>
              </a:rPr>
              <a:t>Percent of </a:t>
            </a:r>
            <a:r>
              <a:rPr lang="en-US" sz="1400" dirty="0" smtClean="0">
                <a:solidFill>
                  <a:srgbClr val="FF0000"/>
                </a:solidFill>
              </a:rPr>
              <a:t>Normal precip</a:t>
            </a:r>
            <a:r>
              <a:rPr lang="en-US" sz="1400" dirty="0">
                <a:solidFill>
                  <a:srgbClr val="FF0000"/>
                </a:solidFill>
              </a:rPr>
              <a:t>.  </a:t>
            </a:r>
            <a:r>
              <a:rPr lang="en-US" sz="1400" dirty="0"/>
              <a:t>in these and other longer time </a:t>
            </a:r>
            <a:r>
              <a:rPr lang="en-US" sz="1400" dirty="0" smtClean="0"/>
              <a:t>ranges are now (routinely) daily </a:t>
            </a:r>
            <a:r>
              <a:rPr lang="en-US" sz="1400" dirty="0"/>
              <a:t>updated at: </a:t>
            </a:r>
          </a:p>
        </p:txBody>
      </p:sp>
      <p:sp>
        <p:nvSpPr>
          <p:cNvPr id="20" name="TextBox 19"/>
          <p:cNvSpPr txBox="1"/>
          <p:nvPr/>
        </p:nvSpPr>
        <p:spPr>
          <a:xfrm>
            <a:off x="5410200" y="3124200"/>
            <a:ext cx="914400" cy="369332"/>
          </a:xfrm>
          <a:prstGeom prst="rect">
            <a:avLst/>
          </a:prstGeom>
          <a:noFill/>
        </p:spPr>
        <p:txBody>
          <a:bodyPr wrap="square" rtlCol="0">
            <a:spAutoFit/>
          </a:bodyPr>
          <a:lstStyle/>
          <a:p>
            <a:r>
              <a:rPr lang="en-US" b="1" dirty="0">
                <a:solidFill>
                  <a:srgbClr val="FF0000"/>
                </a:solidFill>
              </a:rPr>
              <a:t>7 Days</a:t>
            </a:r>
          </a:p>
        </p:txBody>
      </p:sp>
      <p:sp>
        <p:nvSpPr>
          <p:cNvPr id="21" name="TextBox 20"/>
          <p:cNvSpPr txBox="1"/>
          <p:nvPr/>
        </p:nvSpPr>
        <p:spPr>
          <a:xfrm>
            <a:off x="5410200" y="392668"/>
            <a:ext cx="1066800" cy="369332"/>
          </a:xfrm>
          <a:prstGeom prst="rect">
            <a:avLst/>
          </a:prstGeom>
          <a:noFill/>
        </p:spPr>
        <p:txBody>
          <a:bodyPr wrap="square" rtlCol="0">
            <a:spAutoFit/>
          </a:bodyPr>
          <a:lstStyle/>
          <a:p>
            <a:r>
              <a:rPr lang="en-US" b="1" dirty="0">
                <a:solidFill>
                  <a:srgbClr val="FF0000"/>
                </a:solidFill>
              </a:rPr>
              <a:t>14 Days</a:t>
            </a:r>
          </a:p>
        </p:txBody>
      </p:sp>
      <p:sp>
        <p:nvSpPr>
          <p:cNvPr id="22" name="TextBox 21"/>
          <p:cNvSpPr txBox="1"/>
          <p:nvPr/>
        </p:nvSpPr>
        <p:spPr>
          <a:xfrm>
            <a:off x="1617276" y="3138734"/>
            <a:ext cx="952359" cy="369332"/>
          </a:xfrm>
          <a:prstGeom prst="rect">
            <a:avLst/>
          </a:prstGeom>
          <a:noFill/>
        </p:spPr>
        <p:txBody>
          <a:bodyPr wrap="square" rtlCol="0">
            <a:spAutoFit/>
          </a:bodyPr>
          <a:lstStyle/>
          <a:p>
            <a:r>
              <a:rPr lang="en-US" b="1" dirty="0" smtClean="0">
                <a:solidFill>
                  <a:srgbClr val="FF0000"/>
                </a:solidFill>
              </a:rPr>
              <a:t>30 Days</a:t>
            </a:r>
            <a:endParaRPr lang="en-US" b="1" dirty="0">
              <a:solidFill>
                <a:srgbClr val="FF0000"/>
              </a:solidFill>
            </a:endParaRPr>
          </a:p>
        </p:txBody>
      </p:sp>
      <p:sp>
        <p:nvSpPr>
          <p:cNvPr id="25" name="TextBox 24"/>
          <p:cNvSpPr txBox="1"/>
          <p:nvPr/>
        </p:nvSpPr>
        <p:spPr>
          <a:xfrm>
            <a:off x="1617276" y="381000"/>
            <a:ext cx="952359" cy="369332"/>
          </a:xfrm>
          <a:prstGeom prst="rect">
            <a:avLst/>
          </a:prstGeom>
          <a:noFill/>
        </p:spPr>
        <p:txBody>
          <a:bodyPr wrap="square" rtlCol="0">
            <a:spAutoFit/>
          </a:bodyPr>
          <a:lstStyle/>
          <a:p>
            <a:r>
              <a:rPr lang="en-US" b="1" dirty="0">
                <a:solidFill>
                  <a:srgbClr val="FF0000"/>
                </a:solidFill>
              </a:rPr>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4531" y="6553200"/>
            <a:ext cx="8862491" cy="307777"/>
          </a:xfrm>
          <a:prstGeom prst="rect">
            <a:avLst/>
          </a:prstGeom>
        </p:spPr>
        <p:txBody>
          <a:bodyPr wrap="none">
            <a:spAutoFit/>
          </a:bodyPr>
          <a:lstStyle/>
          <a:p>
            <a:r>
              <a:rPr lang="en-US" sz="1400" b="1" dirty="0"/>
              <a:t>From: Recent </a:t>
            </a:r>
            <a:r>
              <a:rPr lang="en-US" sz="1400" b="1" dirty="0" err="1" smtClean="0"/>
              <a:t>Accum</a:t>
            </a:r>
            <a:r>
              <a:rPr lang="en-US" sz="1400" b="1" dirty="0" smtClean="0"/>
              <a:t>./</a:t>
            </a:r>
            <a:r>
              <a:rPr lang="en-US" sz="1400" b="1" dirty="0" err="1" smtClean="0"/>
              <a:t>Anom</a:t>
            </a:r>
            <a:r>
              <a:rPr lang="en-US" sz="1400" b="1" dirty="0" smtClean="0"/>
              <a:t>  </a:t>
            </a:r>
            <a:r>
              <a:rPr lang="en-US" sz="1400" b="1" dirty="0"/>
              <a:t>Precipitation </a:t>
            </a:r>
            <a:r>
              <a:rPr lang="en-US" sz="1400" b="1" dirty="0">
                <a:solidFill>
                  <a:srgbClr val="6600CC"/>
                </a:solidFill>
                <a:hlinkClick r:id="rId3"/>
              </a:rPr>
              <a:t>https://www.cpc.ncep.noaa.gov/products/Drought/briefing_prcp.shtml</a:t>
            </a:r>
            <a:r>
              <a:rPr lang="en-US" sz="1400" b="1" dirty="0">
                <a:solidFill>
                  <a:srgbClr val="6600CC"/>
                </a:solidFill>
              </a:rPr>
              <a:t> </a:t>
            </a:r>
          </a:p>
        </p:txBody>
      </p:sp>
      <p:cxnSp>
        <p:nvCxnSpPr>
          <p:cNvPr id="10" name="Straight Arrow Connector 9"/>
          <p:cNvCxnSpPr>
            <a:stCxn id="5" idx="2"/>
          </p:cNvCxnSpPr>
          <p:nvPr/>
        </p:nvCxnSpPr>
        <p:spPr>
          <a:xfrm flipH="1">
            <a:off x="8229601" y="6217665"/>
            <a:ext cx="112103" cy="54056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92482" y="186188"/>
            <a:ext cx="1447800" cy="2893100"/>
          </a:xfrm>
          <a:prstGeom prst="rect">
            <a:avLst/>
          </a:prstGeom>
          <a:noFill/>
        </p:spPr>
        <p:txBody>
          <a:bodyPr wrap="square" rtlCol="0">
            <a:spAutoFit/>
          </a:bodyPr>
          <a:lstStyle/>
          <a:p>
            <a:r>
              <a:rPr lang="en-US" sz="1400" dirty="0" smtClean="0"/>
              <a:t>This and next few slides show Precip deficit (excess).</a:t>
            </a:r>
          </a:p>
          <a:p>
            <a:r>
              <a:rPr lang="en-US" sz="1400" b="1" dirty="0" smtClean="0"/>
              <a:t>Droughts, for the MOST part, begin and end with precip!! </a:t>
            </a:r>
            <a:r>
              <a:rPr lang="en-US" sz="1400" dirty="0" smtClean="0"/>
              <a:t>Lately, Temps are becoming (secondarily) important as well.</a:t>
            </a:r>
            <a:endParaRPr lang="en-US" sz="1400" dirty="0"/>
          </a:p>
        </p:txBody>
      </p:sp>
      <p:grpSp>
        <p:nvGrpSpPr>
          <p:cNvPr id="29" name="Group 28"/>
          <p:cNvGrpSpPr/>
          <p:nvPr/>
        </p:nvGrpSpPr>
        <p:grpSpPr>
          <a:xfrm>
            <a:off x="3528960" y="3124200"/>
            <a:ext cx="814440" cy="405536"/>
            <a:chOff x="3528960" y="3235880"/>
            <a:chExt cx="814440" cy="405536"/>
          </a:xfrm>
        </p:grpSpPr>
        <p:cxnSp>
          <p:nvCxnSpPr>
            <p:cNvPr id="30" name="Straight Arrow Connector 29"/>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AutoShape 2" descr="US 4 panel 1wk - 2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4" descr="US 4 panel 1wk - 2months "/>
          <p:cNvSpPr>
            <a:spLocks noChangeAspect="1" noChangeArrowheads="1"/>
          </p:cNvSpPr>
          <p:nvPr/>
        </p:nvSpPr>
        <p:spPr bwMode="auto">
          <a:xfrm>
            <a:off x="307974" y="7937"/>
            <a:ext cx="1728461" cy="172846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8" descr="US 4 panel 1wk - 2months "/>
          <p:cNvSpPr>
            <a:spLocks noChangeAspect="1" noChangeArrowheads="1"/>
          </p:cNvSpPr>
          <p:nvPr/>
        </p:nvSpPr>
        <p:spPr bwMode="auto">
          <a:xfrm>
            <a:off x="307974" y="7937"/>
            <a:ext cx="1980649" cy="19806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704812" y="3948619"/>
            <a:ext cx="1610388" cy="16543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704812" y="1219200"/>
            <a:ext cx="1610388" cy="16543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981200" y="3908227"/>
            <a:ext cx="1610388" cy="16543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stretch>
            <a:fillRect/>
          </a:stretch>
        </p:blipFill>
        <p:spPr>
          <a:xfrm>
            <a:off x="-14340" y="452020"/>
            <a:ext cx="7620000" cy="5886450"/>
          </a:xfrm>
          <a:prstGeom prst="rect">
            <a:avLst/>
          </a:prstGeom>
        </p:spPr>
      </p:pic>
      <p:cxnSp>
        <p:nvCxnSpPr>
          <p:cNvPr id="25" name="Straight Arrow Connector 24"/>
          <p:cNvCxnSpPr/>
          <p:nvPr/>
        </p:nvCxnSpPr>
        <p:spPr>
          <a:xfrm flipV="1">
            <a:off x="7086600" y="1601101"/>
            <a:ext cx="124854" cy="886837"/>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3089718" y="5011726"/>
            <a:ext cx="381000" cy="464631"/>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2996134" y="2297439"/>
            <a:ext cx="498918" cy="380999"/>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81708" y="3244112"/>
            <a:ext cx="1252537"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638441" y="3200400"/>
            <a:ext cx="952359" cy="369332"/>
          </a:xfrm>
          <a:prstGeom prst="rect">
            <a:avLst/>
          </a:prstGeom>
          <a:noFill/>
        </p:spPr>
        <p:txBody>
          <a:bodyPr wrap="square" rtlCol="0">
            <a:spAutoFit/>
          </a:bodyPr>
          <a:lstStyle/>
          <a:p>
            <a:r>
              <a:rPr lang="en-US" b="1" dirty="0">
                <a:solidFill>
                  <a:srgbClr val="0033CC"/>
                </a:solidFill>
              </a:rPr>
              <a:t>30 days</a:t>
            </a:r>
          </a:p>
        </p:txBody>
      </p:sp>
      <p:sp>
        <p:nvSpPr>
          <p:cNvPr id="2" name="TextBox 1"/>
          <p:cNvSpPr txBox="1"/>
          <p:nvPr/>
        </p:nvSpPr>
        <p:spPr>
          <a:xfrm>
            <a:off x="698958" y="4750116"/>
            <a:ext cx="5334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7</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Precipitation </a:t>
            </a:r>
            <a:r>
              <a:rPr lang="en-US" sz="1600" b="1" dirty="0" smtClean="0"/>
              <a:t>Percent </a:t>
            </a:r>
            <a:r>
              <a:rPr lang="en-US" sz="1400" b="1" dirty="0" smtClean="0"/>
              <a:t>(of normal) </a:t>
            </a:r>
            <a:r>
              <a:rPr lang="en-US" sz="1600" dirty="0"/>
              <a:t>during last 7, 14, 30, &amp; 60 </a:t>
            </a:r>
            <a:r>
              <a:rPr lang="en-US" sz="1600" dirty="0" smtClean="0"/>
              <a:t>days -  </a:t>
            </a:r>
            <a:r>
              <a:rPr lang="en-US" sz="1600" b="1" u="sng" dirty="0" smtClean="0">
                <a:solidFill>
                  <a:srgbClr val="FF0000"/>
                </a:solidFill>
              </a:rPr>
              <a:t>Only Deficit Areas &lt;=90% shown !</a:t>
            </a:r>
            <a:endParaRPr lang="en-US" sz="1600" b="1" u="sng" dirty="0">
              <a:solidFill>
                <a:srgbClr val="FF0000"/>
              </a:solidFill>
            </a:endParaRPr>
          </a:p>
        </p:txBody>
      </p:sp>
      <p:sp>
        <p:nvSpPr>
          <p:cNvPr id="8" name="Rectangle 7"/>
          <p:cNvSpPr/>
          <p:nvPr/>
        </p:nvSpPr>
        <p:spPr>
          <a:xfrm>
            <a:off x="11430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b="1" dirty="0">
                <a:solidFill>
                  <a:srgbClr val="0033CC"/>
                </a:solidFill>
              </a:rPr>
              <a:t>14 Days</a:t>
            </a:r>
          </a:p>
        </p:txBody>
      </p:sp>
      <p:sp>
        <p:nvSpPr>
          <p:cNvPr id="21" name="TextBox 20"/>
          <p:cNvSpPr txBox="1"/>
          <p:nvPr/>
        </p:nvSpPr>
        <p:spPr>
          <a:xfrm>
            <a:off x="1676400" y="457200"/>
            <a:ext cx="952359" cy="369332"/>
          </a:xfrm>
          <a:prstGeom prst="rect">
            <a:avLst/>
          </a:prstGeom>
          <a:noFill/>
        </p:spPr>
        <p:txBody>
          <a:bodyPr wrap="square" rtlCol="0">
            <a:spAutoFit/>
          </a:bodyPr>
          <a:lstStyle/>
          <a:p>
            <a:r>
              <a:rPr lang="en-US" b="1" dirty="0">
                <a:solidFill>
                  <a:srgbClr val="0033CC"/>
                </a:solidFill>
              </a:rPr>
              <a:t>60 Days</a:t>
            </a:r>
          </a:p>
        </p:txBody>
      </p:sp>
      <p:sp>
        <p:nvSpPr>
          <p:cNvPr id="23" name="Rectangle 22"/>
          <p:cNvSpPr/>
          <p:nvPr/>
        </p:nvSpPr>
        <p:spPr>
          <a:xfrm>
            <a:off x="181708" y="6550223"/>
            <a:ext cx="8734379" cy="307777"/>
          </a:xfrm>
          <a:prstGeom prst="rect">
            <a:avLst/>
          </a:prstGeom>
        </p:spPr>
        <p:txBody>
          <a:bodyPr wrap="none">
            <a:spAutoFit/>
          </a:bodyPr>
          <a:lstStyle/>
          <a:p>
            <a:r>
              <a:rPr lang="en-US" sz="1400" dirty="0"/>
              <a:t>From: Recent </a:t>
            </a:r>
            <a:r>
              <a:rPr lang="en-US" sz="1400" dirty="0" err="1" smtClean="0"/>
              <a:t>Anom</a:t>
            </a:r>
            <a:r>
              <a:rPr lang="en-US" sz="1400" dirty="0" smtClean="0"/>
              <a:t>/% of normal  </a:t>
            </a:r>
            <a:r>
              <a:rPr lang="en-US" sz="1400" dirty="0"/>
              <a:t>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TextBox 5"/>
          <p:cNvSpPr txBox="1"/>
          <p:nvPr/>
        </p:nvSpPr>
        <p:spPr>
          <a:xfrm>
            <a:off x="7571748" y="1322963"/>
            <a:ext cx="1524000" cy="3754874"/>
          </a:xfrm>
          <a:prstGeom prst="rect">
            <a:avLst/>
          </a:prstGeom>
          <a:noFill/>
        </p:spPr>
        <p:txBody>
          <a:bodyPr wrap="square" rtlCol="0">
            <a:spAutoFit/>
          </a:bodyPr>
          <a:lstStyle/>
          <a:p>
            <a:r>
              <a:rPr lang="en-US" sz="1400" dirty="0" smtClean="0">
                <a:solidFill>
                  <a:srgbClr val="FF0000"/>
                </a:solidFill>
              </a:rPr>
              <a:t>This plot shows only the rainfall deficient regions &lt;= 90% of normal.  </a:t>
            </a:r>
          </a:p>
          <a:p>
            <a:r>
              <a:rPr lang="en-US" sz="1400" dirty="0" smtClean="0">
                <a:solidFill>
                  <a:srgbClr val="FF0000"/>
                </a:solidFill>
              </a:rPr>
              <a:t>--  </a:t>
            </a:r>
            <a:r>
              <a:rPr lang="en-US" sz="1400" u="sng" dirty="0" smtClean="0">
                <a:solidFill>
                  <a:srgbClr val="FF0000"/>
                </a:solidFill>
              </a:rPr>
              <a:t>This shows more clearly</a:t>
            </a:r>
            <a:r>
              <a:rPr lang="en-US" sz="1400" dirty="0" smtClean="0">
                <a:solidFill>
                  <a:srgbClr val="FF0000"/>
                </a:solidFill>
              </a:rPr>
              <a:t>  possible/likely  drought developing region in the future unless there is above normal rainfall in these regions in the future, to offset these shortfalls.</a:t>
            </a:r>
            <a:endParaRPr lang="en-US" sz="1400" dirty="0">
              <a:solidFill>
                <a:srgbClr val="FF0000"/>
              </a:solidFill>
            </a:endParaRPr>
          </a:p>
        </p:txBody>
      </p:sp>
      <p:sp>
        <p:nvSpPr>
          <p:cNvPr id="4" name="AutoShape 2" descr="US 4 panel 1wk - 2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US 4 panel 1wk - 2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31" name="Straight Arrow Connector 30"/>
          <p:cNvCxnSpPr/>
          <p:nvPr/>
        </p:nvCxnSpPr>
        <p:spPr>
          <a:xfrm flipH="1" flipV="1">
            <a:off x="4267200" y="3115848"/>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3651145" y="3140384"/>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3528960" y="3099664"/>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219841" y="3212068"/>
            <a:ext cx="952359" cy="369332"/>
          </a:xfrm>
          <a:prstGeom prst="rect">
            <a:avLst/>
          </a:prstGeom>
          <a:noFill/>
        </p:spPr>
        <p:txBody>
          <a:bodyPr wrap="square" rtlCol="0">
            <a:spAutoFit/>
          </a:bodyPr>
          <a:lstStyle/>
          <a:p>
            <a:r>
              <a:rPr lang="en-US" b="1" dirty="0">
                <a:solidFill>
                  <a:srgbClr val="0033CC"/>
                </a:solidFill>
              </a:rPr>
              <a:t>7</a:t>
            </a:r>
            <a:r>
              <a:rPr lang="en-US" b="1" dirty="0" smtClean="0">
                <a:solidFill>
                  <a:srgbClr val="0033CC"/>
                </a:solidFill>
              </a:rPr>
              <a:t> </a:t>
            </a:r>
            <a:r>
              <a:rPr lang="en-US" b="1" dirty="0">
                <a:solidFill>
                  <a:srgbClr val="0033CC"/>
                </a:solidFill>
              </a:rPr>
              <a:t>days</a:t>
            </a:r>
          </a:p>
        </p:txBody>
      </p:sp>
      <p:sp>
        <p:nvSpPr>
          <p:cNvPr id="11" name="Rectangle 10"/>
          <p:cNvSpPr/>
          <p:nvPr/>
        </p:nvSpPr>
        <p:spPr>
          <a:xfrm>
            <a:off x="6858000" y="5410200"/>
            <a:ext cx="45719"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29975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00429"/>
            <a:ext cx="7620000" cy="5886450"/>
          </a:xfrm>
          <a:prstGeom prst="rect">
            <a:avLst/>
          </a:prstGeom>
        </p:spPr>
      </p:pic>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8</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b="1" dirty="0">
                <a:solidFill>
                  <a:srgbClr val="0033CC"/>
                </a:solidFill>
              </a:rPr>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b="1" dirty="0">
                <a:solidFill>
                  <a:srgbClr val="0033CC"/>
                </a:solidFill>
              </a:rPr>
              <a:t>4 M</a:t>
            </a:r>
          </a:p>
        </p:txBody>
      </p:sp>
      <p:sp>
        <p:nvSpPr>
          <p:cNvPr id="10" name="TextBox 9"/>
          <p:cNvSpPr txBox="1"/>
          <p:nvPr/>
        </p:nvSpPr>
        <p:spPr>
          <a:xfrm>
            <a:off x="1676400" y="521913"/>
            <a:ext cx="609600" cy="369332"/>
          </a:xfrm>
          <a:prstGeom prst="rect">
            <a:avLst/>
          </a:prstGeom>
          <a:noFill/>
        </p:spPr>
        <p:txBody>
          <a:bodyPr wrap="square" rtlCol="0">
            <a:spAutoFit/>
          </a:bodyPr>
          <a:lstStyle/>
          <a:p>
            <a:r>
              <a:rPr lang="en-US" b="1" dirty="0">
                <a:solidFill>
                  <a:srgbClr val="0033CC"/>
                </a:solidFill>
              </a:rPr>
              <a:t>6 M</a:t>
            </a:r>
          </a:p>
        </p:txBody>
      </p:sp>
      <p:sp>
        <p:nvSpPr>
          <p:cNvPr id="11" name="Rectangle 10"/>
          <p:cNvSpPr/>
          <p:nvPr/>
        </p:nvSpPr>
        <p:spPr>
          <a:xfrm>
            <a:off x="181708" y="6550223"/>
            <a:ext cx="8191217" cy="307777"/>
          </a:xfrm>
          <a:prstGeom prst="rect">
            <a:avLst/>
          </a:prstGeom>
        </p:spPr>
        <p:txBody>
          <a:bodyPr wrap="none">
            <a:spAutoFit/>
          </a:bodyPr>
          <a:lstStyle/>
          <a:p>
            <a:r>
              <a:rPr lang="en-US" sz="1400" dirty="0"/>
              <a:t>From: Recent </a:t>
            </a:r>
            <a:r>
              <a:rPr lang="en-US" sz="1400" dirty="0" smtClean="0"/>
              <a:t>% of Normal </a:t>
            </a:r>
            <a:r>
              <a:rPr lang="en-US" sz="1400" dirty="0"/>
              <a:t>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Rectangle 5"/>
          <p:cNvSpPr/>
          <p:nvPr/>
        </p:nvSpPr>
        <p:spPr>
          <a:xfrm>
            <a:off x="7696200" y="70485"/>
            <a:ext cx="1371600" cy="3785652"/>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a:t>
            </a:r>
            <a:r>
              <a:rPr lang="en-US" sz="1600" dirty="0" smtClean="0">
                <a:solidFill>
                  <a:srgbClr val="FF0000"/>
                </a:solidFill>
              </a:rPr>
              <a:t>),</a:t>
            </a:r>
          </a:p>
          <a:p>
            <a:endParaRPr lang="en-US" sz="1600" dirty="0">
              <a:solidFill>
                <a:srgbClr val="FF0000"/>
              </a:solidFill>
            </a:endParaRPr>
          </a:p>
          <a:p>
            <a:r>
              <a:rPr lang="en-US" sz="1600" dirty="0" smtClean="0">
                <a:solidFill>
                  <a:srgbClr val="FF0000"/>
                </a:solidFill>
              </a:rPr>
              <a:t> </a:t>
            </a:r>
            <a:r>
              <a:rPr lang="en-US" sz="1600" b="1" dirty="0">
                <a:solidFill>
                  <a:srgbClr val="FF0000"/>
                </a:solidFill>
              </a:rPr>
              <a:t>it is the </a:t>
            </a:r>
            <a:endParaRPr lang="en-US" sz="1600" b="1" dirty="0" smtClean="0">
              <a:solidFill>
                <a:srgbClr val="FF0000"/>
              </a:solidFill>
            </a:endParaRPr>
          </a:p>
          <a:p>
            <a:r>
              <a:rPr lang="en-US" sz="1600" b="1" u="sng" dirty="0" smtClean="0">
                <a:solidFill>
                  <a:srgbClr val="FF0000"/>
                </a:solidFill>
              </a:rPr>
              <a:t>% </a:t>
            </a:r>
            <a:r>
              <a:rPr lang="en-US" sz="1600" b="1" u="sng" dirty="0">
                <a:solidFill>
                  <a:srgbClr val="FF0000"/>
                </a:solidFill>
              </a:rPr>
              <a:t>of </a:t>
            </a:r>
            <a:r>
              <a:rPr lang="en-US" sz="1600" b="1" u="sng" dirty="0" smtClean="0">
                <a:solidFill>
                  <a:srgbClr val="FF0000"/>
                </a:solidFill>
              </a:rPr>
              <a:t>normal </a:t>
            </a:r>
            <a:r>
              <a:rPr lang="en-US" sz="1600" b="1" dirty="0" smtClean="0">
                <a:solidFill>
                  <a:srgbClr val="FF0000"/>
                </a:solidFill>
              </a:rPr>
              <a:t>precip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70485"/>
            <a:ext cx="1371600" cy="37856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a:off x="6934200" y="2133600"/>
            <a:ext cx="1524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04800" y="1676400"/>
            <a:ext cx="1219200" cy="99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3528960" y="3200400"/>
            <a:ext cx="814440" cy="405536"/>
            <a:chOff x="3528960" y="3235880"/>
            <a:chExt cx="814440" cy="405536"/>
          </a:xfrm>
        </p:grpSpPr>
        <p:cxnSp>
          <p:nvCxnSpPr>
            <p:cNvPr id="22" name="Straight Arrow Connector 21"/>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1676400" y="3289929"/>
            <a:ext cx="609600" cy="369332"/>
          </a:xfrm>
          <a:prstGeom prst="rect">
            <a:avLst/>
          </a:prstGeom>
          <a:noFill/>
        </p:spPr>
        <p:txBody>
          <a:bodyPr wrap="square" rtlCol="0">
            <a:spAutoFit/>
          </a:bodyPr>
          <a:lstStyle/>
          <a:p>
            <a:r>
              <a:rPr lang="en-US" b="1" dirty="0">
                <a:solidFill>
                  <a:srgbClr val="0033CC"/>
                </a:solidFill>
              </a:rPr>
              <a:t>5</a:t>
            </a:r>
            <a:r>
              <a:rPr lang="en-US" b="1" dirty="0" smtClean="0">
                <a:solidFill>
                  <a:srgbClr val="0033CC"/>
                </a:solidFill>
              </a:rPr>
              <a:t> </a:t>
            </a:r>
            <a:r>
              <a:rPr lang="en-US" b="1" dirty="0">
                <a:solidFill>
                  <a:srgbClr val="0033CC"/>
                </a:solidFill>
              </a:rPr>
              <a:t>M</a:t>
            </a:r>
          </a:p>
        </p:txBody>
      </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465136"/>
            <a:ext cx="7620000" cy="5886450"/>
          </a:xfrm>
          <a:prstGeom prst="rect">
            <a:avLst/>
          </a:prstGeom>
        </p:spPr>
      </p:pic>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9</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Total precipitation </a:t>
            </a:r>
            <a:r>
              <a:rPr lang="en-US" sz="1600" b="1" dirty="0"/>
              <a:t>Percent</a:t>
            </a:r>
            <a:r>
              <a:rPr lang="en-US" sz="1600" dirty="0"/>
              <a:t> </a:t>
            </a:r>
            <a:r>
              <a:rPr lang="en-US" sz="1400" b="1" dirty="0" smtClean="0"/>
              <a:t>(of normal) </a:t>
            </a:r>
            <a:r>
              <a:rPr lang="en-US" sz="1600" dirty="0" smtClean="0"/>
              <a:t>during </a:t>
            </a:r>
            <a:r>
              <a:rPr lang="en-US" sz="1600" dirty="0"/>
              <a:t>last 3, 4, 5, and 6  </a:t>
            </a:r>
            <a:r>
              <a:rPr lang="en-US" sz="1600" dirty="0" smtClean="0"/>
              <a:t>months</a:t>
            </a:r>
            <a:r>
              <a:rPr lang="en-US" sz="1600" b="1" u="sng" dirty="0">
                <a:solidFill>
                  <a:srgbClr val="FF0000"/>
                </a:solidFill>
              </a:rPr>
              <a:t> </a:t>
            </a:r>
            <a:r>
              <a:rPr lang="en-US" sz="1600" b="1" u="sng" dirty="0" smtClean="0">
                <a:solidFill>
                  <a:srgbClr val="FF0000"/>
                </a:solidFill>
              </a:rPr>
              <a:t>Only </a:t>
            </a:r>
            <a:r>
              <a:rPr lang="en-US" sz="1600" b="1" u="sng" dirty="0">
                <a:solidFill>
                  <a:srgbClr val="FF0000"/>
                </a:solidFill>
              </a:rPr>
              <a:t>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a:t>
            </a:r>
            <a:endParaRPr lang="en-US" sz="1600" b="1" u="sng" dirty="0">
              <a:solidFill>
                <a:srgbClr val="FF0000"/>
              </a:solidFill>
            </a:endParaRPr>
          </a:p>
        </p:txBody>
      </p:sp>
      <p:sp>
        <p:nvSpPr>
          <p:cNvPr id="6" name="Rectangle 5"/>
          <p:cNvSpPr/>
          <p:nvPr/>
        </p:nvSpPr>
        <p:spPr>
          <a:xfrm>
            <a:off x="1600200" y="39881"/>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0" y="3276600"/>
            <a:ext cx="609600" cy="369332"/>
          </a:xfrm>
          <a:prstGeom prst="rect">
            <a:avLst/>
          </a:prstGeom>
          <a:noFill/>
        </p:spPr>
        <p:txBody>
          <a:bodyPr wrap="square" rtlCol="0">
            <a:spAutoFit/>
          </a:bodyPr>
          <a:lstStyle/>
          <a:p>
            <a:r>
              <a:rPr lang="en-US" b="1" dirty="0" smtClean="0">
                <a:solidFill>
                  <a:srgbClr val="0033CC"/>
                </a:solidFill>
              </a:rPr>
              <a:t>3 M</a:t>
            </a:r>
            <a:endParaRPr lang="en-US" b="1" dirty="0">
              <a:solidFill>
                <a:srgbClr val="0033CC"/>
              </a:solidFill>
            </a:endParaRPr>
          </a:p>
        </p:txBody>
      </p:sp>
      <p:sp>
        <p:nvSpPr>
          <p:cNvPr id="19" name="TextBox 18"/>
          <p:cNvSpPr txBox="1"/>
          <p:nvPr/>
        </p:nvSpPr>
        <p:spPr>
          <a:xfrm>
            <a:off x="5181600" y="488084"/>
            <a:ext cx="609600" cy="369332"/>
          </a:xfrm>
          <a:prstGeom prst="rect">
            <a:avLst/>
          </a:prstGeom>
          <a:noFill/>
        </p:spPr>
        <p:txBody>
          <a:bodyPr wrap="square" rtlCol="0">
            <a:spAutoFit/>
          </a:bodyPr>
          <a:lstStyle/>
          <a:p>
            <a:r>
              <a:rPr lang="en-US" b="1" dirty="0">
                <a:solidFill>
                  <a:srgbClr val="0033CC"/>
                </a:solidFill>
              </a:rPr>
              <a:t>4 M</a:t>
            </a:r>
          </a:p>
        </p:txBody>
      </p:sp>
      <p:sp>
        <p:nvSpPr>
          <p:cNvPr id="22" name="TextBox 21"/>
          <p:cNvSpPr txBox="1"/>
          <p:nvPr/>
        </p:nvSpPr>
        <p:spPr>
          <a:xfrm>
            <a:off x="1676400" y="508866"/>
            <a:ext cx="609600" cy="369332"/>
          </a:xfrm>
          <a:prstGeom prst="rect">
            <a:avLst/>
          </a:prstGeom>
          <a:noFill/>
        </p:spPr>
        <p:txBody>
          <a:bodyPr wrap="square" rtlCol="0">
            <a:spAutoFit/>
          </a:bodyPr>
          <a:lstStyle/>
          <a:p>
            <a:r>
              <a:rPr lang="en-US" b="1" dirty="0">
                <a:solidFill>
                  <a:srgbClr val="0033CC"/>
                </a:solidFill>
              </a:rPr>
              <a:t>6 M</a:t>
            </a:r>
          </a:p>
        </p:txBody>
      </p:sp>
      <p:sp>
        <p:nvSpPr>
          <p:cNvPr id="7" name="TextBox 6"/>
          <p:cNvSpPr txBox="1"/>
          <p:nvPr/>
        </p:nvSpPr>
        <p:spPr>
          <a:xfrm>
            <a:off x="7620000" y="457200"/>
            <a:ext cx="1454068" cy="1815882"/>
          </a:xfrm>
          <a:prstGeom prst="rect">
            <a:avLst/>
          </a:prstGeom>
          <a:noFill/>
        </p:spPr>
        <p:txBody>
          <a:bodyPr wrap="square" rtlCol="0">
            <a:spAutoFit/>
          </a:bodyPr>
          <a:lstStyle/>
          <a:p>
            <a:r>
              <a:rPr lang="en-US" sz="1400" dirty="0"/>
              <a:t>In these interim time scale 3-6 months, </a:t>
            </a:r>
            <a:r>
              <a:rPr lang="en-US" sz="1400" u="sng" dirty="0"/>
              <a:t>we need to pay attention </a:t>
            </a:r>
            <a:r>
              <a:rPr lang="en-US" sz="1400" dirty="0"/>
              <a:t>to regions, which are </a:t>
            </a:r>
            <a:r>
              <a:rPr lang="en-US" sz="1400" dirty="0" smtClean="0"/>
              <a:t>dark brown, brown, dark red, &amp; red </a:t>
            </a:r>
            <a:r>
              <a:rPr lang="en-US" sz="1400" b="1" dirty="0" smtClean="0">
                <a:solidFill>
                  <a:srgbClr val="FF0000"/>
                </a:solidFill>
              </a:rPr>
              <a:t>(&lt;40%).</a:t>
            </a:r>
            <a:endParaRPr lang="en-US" sz="1400" dirty="0"/>
          </a:p>
        </p:txBody>
      </p:sp>
      <p:sp>
        <p:nvSpPr>
          <p:cNvPr id="8" name="TextBox 7"/>
          <p:cNvSpPr txBox="1"/>
          <p:nvPr/>
        </p:nvSpPr>
        <p:spPr>
          <a:xfrm>
            <a:off x="7601697" y="2435661"/>
            <a:ext cx="1448751" cy="1600438"/>
          </a:xfrm>
          <a:prstGeom prst="rect">
            <a:avLst/>
          </a:prstGeom>
          <a:noFill/>
        </p:spPr>
        <p:txBody>
          <a:bodyPr wrap="square" rtlCol="0">
            <a:spAutoFit/>
          </a:bodyPr>
          <a:lstStyle/>
          <a:p>
            <a:r>
              <a:rPr lang="en-US" sz="1400" u="sng" dirty="0" smtClean="0">
                <a:solidFill>
                  <a:srgbClr val="FF0000"/>
                </a:solidFill>
              </a:rPr>
              <a:t>While accrued  precipitation deficits are real &amp; objective, </a:t>
            </a:r>
          </a:p>
          <a:p>
            <a:r>
              <a:rPr lang="en-US" sz="1400" u="sng" dirty="0" smtClean="0">
                <a:solidFill>
                  <a:srgbClr val="FF0000"/>
                </a:solidFill>
              </a:rPr>
              <a:t>droughts are subjective declarations!! </a:t>
            </a:r>
            <a:endParaRPr lang="en-US" sz="1400" u="sng" dirty="0">
              <a:solidFill>
                <a:srgbClr val="FF0000"/>
              </a:solidFill>
            </a:endParaRPr>
          </a:p>
        </p:txBody>
      </p:sp>
      <p:sp>
        <p:nvSpPr>
          <p:cNvPr id="4" name="TextBox 3"/>
          <p:cNvSpPr txBox="1"/>
          <p:nvPr/>
        </p:nvSpPr>
        <p:spPr>
          <a:xfrm>
            <a:off x="7620000" y="4075074"/>
            <a:ext cx="1448751" cy="1015663"/>
          </a:xfrm>
          <a:prstGeom prst="rect">
            <a:avLst/>
          </a:prstGeom>
          <a:noFill/>
        </p:spPr>
        <p:txBody>
          <a:bodyPr wrap="square" rtlCol="0">
            <a:spAutoFit/>
          </a:bodyPr>
          <a:lstStyle/>
          <a:p>
            <a:r>
              <a:rPr lang="en-US" sz="1400" dirty="0" smtClean="0"/>
              <a:t>East  vs  West!</a:t>
            </a:r>
          </a:p>
          <a:p>
            <a:r>
              <a:rPr lang="en-US" sz="1600" b="1" dirty="0" smtClean="0">
                <a:solidFill>
                  <a:srgbClr val="FF0000"/>
                </a:solidFill>
              </a:rPr>
              <a:t>Broad vs Narrow </a:t>
            </a:r>
          </a:p>
          <a:p>
            <a:r>
              <a:rPr lang="en-US" sz="1400" dirty="0" smtClean="0"/>
              <a:t>rainfall season.</a:t>
            </a:r>
          </a:p>
        </p:txBody>
      </p:sp>
      <p:cxnSp>
        <p:nvCxnSpPr>
          <p:cNvPr id="11" name="Straight Connector 10"/>
          <p:cNvCxnSpPr/>
          <p:nvPr/>
        </p:nvCxnSpPr>
        <p:spPr>
          <a:xfrm>
            <a:off x="4800600" y="445532"/>
            <a:ext cx="2133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586804" y="5129712"/>
            <a:ext cx="1533087" cy="1754326"/>
          </a:xfrm>
          <a:prstGeom prst="rect">
            <a:avLst/>
          </a:prstGeom>
          <a:noFill/>
        </p:spPr>
        <p:txBody>
          <a:bodyPr wrap="square" rtlCol="0">
            <a:spAutoFit/>
          </a:bodyPr>
          <a:lstStyle/>
          <a:p>
            <a:r>
              <a:rPr lang="en-US" sz="1200" dirty="0" smtClean="0"/>
              <a:t>In general, West US suffers more from frequent and lasting droughts. Droughts in East US are generally less and less lasting!</a:t>
            </a:r>
          </a:p>
          <a:p>
            <a:r>
              <a:rPr lang="en-US" sz="1200" dirty="0" smtClean="0"/>
              <a:t>What about Center </a:t>
            </a:r>
            <a:r>
              <a:rPr lang="en-US" sz="1200" dirty="0" smtClean="0">
                <a:sym typeface="Wingdings" panose="05000000000000000000" pitchFamily="2" charset="2"/>
              </a:rPr>
              <a:t>?</a:t>
            </a:r>
          </a:p>
          <a:p>
            <a:r>
              <a:rPr lang="en-US" sz="1200" dirty="0" smtClean="0">
                <a:sym typeface="Wingdings" panose="05000000000000000000" pitchFamily="2" charset="2"/>
              </a:rPr>
              <a:t>More like West than East?</a:t>
            </a:r>
            <a:endParaRPr lang="en-US" sz="1200" dirty="0"/>
          </a:p>
        </p:txBody>
      </p:sp>
      <p:sp>
        <p:nvSpPr>
          <p:cNvPr id="20" name="TextBox 19"/>
          <p:cNvSpPr txBox="1"/>
          <p:nvPr/>
        </p:nvSpPr>
        <p:spPr>
          <a:xfrm>
            <a:off x="1673226" y="3288268"/>
            <a:ext cx="765174" cy="369332"/>
          </a:xfrm>
          <a:prstGeom prst="rect">
            <a:avLst/>
          </a:prstGeom>
          <a:noFill/>
        </p:spPr>
        <p:txBody>
          <a:bodyPr wrap="square" rtlCol="0">
            <a:spAutoFit/>
          </a:bodyPr>
          <a:lstStyle/>
          <a:p>
            <a:r>
              <a:rPr lang="en-US" b="1" dirty="0" smtClean="0">
                <a:solidFill>
                  <a:srgbClr val="0033CC"/>
                </a:solidFill>
              </a:rPr>
              <a:t> 5 M</a:t>
            </a:r>
            <a:endParaRPr lang="en-US" b="1" dirty="0">
              <a:solidFill>
                <a:srgbClr val="0033CC"/>
              </a:solidFill>
            </a:endParaRPr>
          </a:p>
        </p:txBody>
      </p:sp>
      <p:sp>
        <p:nvSpPr>
          <p:cNvPr id="24" name="TextBox 23"/>
          <p:cNvSpPr txBox="1"/>
          <p:nvPr/>
        </p:nvSpPr>
        <p:spPr>
          <a:xfrm>
            <a:off x="990600" y="4571256"/>
            <a:ext cx="4191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17" name="TextBox 16"/>
          <p:cNvSpPr txBox="1"/>
          <p:nvPr/>
        </p:nvSpPr>
        <p:spPr>
          <a:xfrm>
            <a:off x="0" y="6092010"/>
            <a:ext cx="7488447" cy="830997"/>
          </a:xfrm>
          <a:prstGeom prst="rect">
            <a:avLst/>
          </a:prstGeom>
          <a:noFill/>
        </p:spPr>
        <p:txBody>
          <a:bodyPr wrap="square" rtlCol="0">
            <a:spAutoFit/>
          </a:bodyPr>
          <a:lstStyle/>
          <a:p>
            <a:r>
              <a:rPr lang="en-US" sz="1600" dirty="0" smtClean="0"/>
              <a:t>Short term(S) Drought is generally declared when large/severe rainfall deficits exist in the 3-6 months time range. {Long term deficits beyond 1 or 2 or more years is Long term L drought! }</a:t>
            </a:r>
            <a:endParaRPr lang="en-US" sz="1600" dirty="0"/>
          </a:p>
        </p:txBody>
      </p:sp>
      <p:sp>
        <p:nvSpPr>
          <p:cNvPr id="3" name="AutoShape 2" descr="US 4 panel 3-6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 descr="US 4 panel 3-6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6" descr="US 4 panel 3-6 month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8" descr="US 4 panel 3-6 month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US 4 panel 3-6 months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2" descr="US 4 panel 3-6 months "/>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7" name="Group 36"/>
          <p:cNvGrpSpPr/>
          <p:nvPr/>
        </p:nvGrpSpPr>
        <p:grpSpPr>
          <a:xfrm>
            <a:off x="3528960" y="3200400"/>
            <a:ext cx="814440" cy="405536"/>
            <a:chOff x="3528960" y="3235880"/>
            <a:chExt cx="814440" cy="405536"/>
          </a:xfrm>
        </p:grpSpPr>
        <p:cxnSp>
          <p:nvCxnSpPr>
            <p:cNvPr id="38" name="Straight Arrow Connector 37"/>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135548</TotalTime>
  <Words>4309</Words>
  <Application>Microsoft Office PowerPoint</Application>
  <PresentationFormat>On-screen Show (4:3)</PresentationFormat>
  <Paragraphs>374</Paragraphs>
  <Slides>36</Slides>
  <Notes>12</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MS PGothic</vt:lpstr>
      <vt:lpstr>Arial</vt:lpstr>
      <vt:lpstr>Roboto</vt:lpstr>
      <vt:lpstr>Times New Roman</vt:lpstr>
      <vt:lpstr>Trebuchet MS</vt:lpstr>
      <vt:lpstr>Verdana</vt:lpstr>
      <vt:lpstr>verdana,arial,serif</vt:lpstr>
      <vt:lpstr>Wingdings</vt:lpstr>
      <vt:lpstr>Default Design</vt:lpstr>
      <vt:lpstr>Drought  Outlook  Support Briefing  September 2024 </vt:lpstr>
      <vt:lpstr>Drought Monitor </vt:lpstr>
      <vt:lpstr>Exptl. Objective Drought Monitor  (showing S/term &amp; L/Term separately) from  National Drought Mitigation Center (NDMC)  </vt:lpstr>
      <vt:lpstr>PowerPoint Presentation</vt:lpstr>
      <vt:lpstr>(Previous)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PowerPoint Presentation</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(left) &amp;  P (right) Ens.Mean forecasts for</vt:lpstr>
      <vt:lpstr>PowerPoint Presentation</vt:lpstr>
      <vt:lpstr>PowerPoint Presentation</vt:lpstr>
      <vt:lpstr>Summary</vt:lpstr>
    </vt:vector>
  </TitlesOfParts>
  <Company>CPC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12000</cp:revision>
  <cp:lastPrinted>2021-02-15T18:18:07Z</cp:lastPrinted>
  <dcterms:created xsi:type="dcterms:W3CDTF">2008-10-04T17:35:30Z</dcterms:created>
  <dcterms:modified xsi:type="dcterms:W3CDTF">2024-09-17T04:06:18Z</dcterms:modified>
</cp:coreProperties>
</file>