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73" d="100"/>
          <a:sy n="73" d="100"/>
        </p:scale>
        <p:origin x="654" y="8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4/29/2019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094"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smtClean="0">
                <a:solidFill>
                  <a:srgbClr val="FFFF00"/>
                </a:solidFill>
                <a:latin typeface="Arial" charset="0"/>
              </a:rPr>
              <a:t>The African Monsoon Recent Evolution and Current Status</a:t>
            </a:r>
            <a:br>
              <a:rPr lang="en-US" altLang="en-US" b="1" smtClean="0">
                <a:solidFill>
                  <a:srgbClr val="FFFF00"/>
                </a:solidFill>
                <a:latin typeface="Arial" charset="0"/>
              </a:rPr>
            </a:br>
            <a:r>
              <a:rPr lang="en-US" altLang="en-US" b="1" smtClean="0">
                <a:solidFill>
                  <a:srgbClr val="FFFF00"/>
                </a:solidFill>
                <a:latin typeface="Arial" charset="0"/>
              </a:rPr>
              <a:t/>
            </a:r>
            <a:br>
              <a:rPr lang="en-US" altLang="en-US" b="1" smtClean="0">
                <a:solidFill>
                  <a:srgbClr val="FFFF00"/>
                </a:solidFill>
                <a:latin typeface="Arial" charset="0"/>
              </a:rPr>
            </a:br>
            <a:r>
              <a:rPr lang="en-US" altLang="en-US" b="1"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29 </a:t>
            </a:r>
            <a:r>
              <a:rPr lang="en-US" altLang="en-US" sz="2800" b="1" dirty="0" smtClean="0">
                <a:solidFill>
                  <a:schemeClr val="bg1"/>
                </a:solidFill>
              </a:rPr>
              <a:t>April </a:t>
            </a:r>
            <a:r>
              <a:rPr lang="en-US" altLang="en-US" sz="2800" b="1" dirty="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29200"/>
            <a:ext cx="8839200" cy="1384995"/>
          </a:xfrm>
          <a:prstGeom prst="rect">
            <a:avLst/>
          </a:prstGeom>
          <a:noFill/>
          <a:ln w="9525">
            <a:noFill/>
            <a:miter lim="800000"/>
            <a:headEnd/>
            <a:tailEnd/>
          </a:ln>
        </p:spPr>
        <p:txBody>
          <a:bodyPr>
            <a:spAutoFit/>
          </a:bodyPr>
          <a:lstStyle/>
          <a:p>
            <a:pPr eaLnBrk="1" hangingPunct="1"/>
            <a:r>
              <a:rPr lang="en-US" altLang="en-US" sz="1400" b="1" dirty="0">
                <a:solidFill>
                  <a:schemeClr val="bg1"/>
                </a:solidFill>
              </a:rPr>
              <a:t>For week-1 (left panel</a:t>
            </a:r>
            <a:r>
              <a:rPr lang="en-US" altLang="en-US" sz="1400" b="1" dirty="0" smtClean="0">
                <a:solidFill>
                  <a:schemeClr val="bg1"/>
                </a:solidFill>
              </a:rPr>
              <a:t>), </a:t>
            </a:r>
            <a:r>
              <a:rPr lang="en-US" altLang="en-US" sz="1400" b="1" dirty="0">
                <a:solidFill>
                  <a:schemeClr val="bg1"/>
                </a:solidFill>
              </a:rPr>
              <a:t>there is an increased chance for weekly rainfall totals to exceed 50 mm over  </a:t>
            </a:r>
            <a:r>
              <a:rPr lang="en-US" altLang="en-US" sz="1400" b="1" dirty="0" smtClean="0">
                <a:solidFill>
                  <a:schemeClr val="bg1"/>
                </a:solidFill>
              </a:rPr>
              <a:t>local areas in Benin, Cameroon, CAR, Gabon, DRC, and Tanzania.</a:t>
            </a:r>
            <a:endParaRPr lang="en-US" altLang="en-US" sz="1400" b="1" dirty="0" smtClean="0">
              <a:solidFill>
                <a:schemeClr val="bg1"/>
              </a:solidFill>
            </a:endParaRPr>
          </a:p>
          <a:p>
            <a:pPr eaLnBrk="1" hangingPunct="1"/>
            <a:endParaRPr lang="en-US" altLang="en-US" sz="1400" b="1" dirty="0">
              <a:solidFill>
                <a:schemeClr val="bg1"/>
              </a:solidFill>
            </a:endParaRPr>
          </a:p>
          <a:p>
            <a:pPr eaLnBrk="1" hangingPunct="1"/>
            <a:r>
              <a:rPr lang="en-US" altLang="en-US" sz="1400" b="1" dirty="0">
                <a:solidFill>
                  <a:schemeClr val="bg1"/>
                </a:solidFill>
              </a:rPr>
              <a:t>For </a:t>
            </a:r>
            <a:r>
              <a:rPr lang="en-US" altLang="en-US" sz="1400" b="1" dirty="0" smtClean="0">
                <a:solidFill>
                  <a:schemeClr val="bg1"/>
                </a:solidFill>
              </a:rPr>
              <a:t>week-2 </a:t>
            </a:r>
            <a:r>
              <a:rPr lang="en-US" altLang="en-US" sz="1400" b="1" dirty="0" smtClean="0">
                <a:solidFill>
                  <a:schemeClr val="bg1"/>
                </a:solidFill>
              </a:rPr>
              <a:t>(right </a:t>
            </a:r>
            <a:r>
              <a:rPr lang="en-US" altLang="en-US" sz="1400" b="1" dirty="0">
                <a:solidFill>
                  <a:schemeClr val="bg1"/>
                </a:solidFill>
              </a:rPr>
              <a:t>panel), there is an increased chance for weekly rainfall totals to exceed 50 mm over  </a:t>
            </a:r>
            <a:r>
              <a:rPr lang="en-US" altLang="en-US" sz="1400" b="1" dirty="0" smtClean="0">
                <a:solidFill>
                  <a:schemeClr val="bg1"/>
                </a:solidFill>
              </a:rPr>
              <a:t>Parts of Nigeria, Cameroon, Gabon, DRC, southwestern Ethiopia, southeastern Uganda, southwestern Kenya, and southeastern Tanzania.</a:t>
            </a:r>
            <a:endParaRPr lang="en-US" altLang="en-US" sz="1400" b="1" dirty="0">
              <a:solidFill>
                <a:schemeClr val="bg1"/>
              </a:solidFill>
            </a:endParaRPr>
          </a:p>
        </p:txBody>
      </p:sp>
      <p:sp>
        <p:nvSpPr>
          <p:cNvPr id="22534" name="TextBox 2"/>
          <p:cNvSpPr txBox="1">
            <a:spLocks noChangeArrowheads="1"/>
          </p:cNvSpPr>
          <p:nvPr/>
        </p:nvSpPr>
        <p:spPr bwMode="auto">
          <a:xfrm>
            <a:off x="267373" y="1524000"/>
            <a:ext cx="3794372"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smtClean="0">
                <a:solidFill>
                  <a:srgbClr val="FFFF00"/>
                </a:solidFill>
              </a:rPr>
              <a:t>April 30 </a:t>
            </a:r>
            <a:r>
              <a:rPr lang="en-US" altLang="en-US" b="1" dirty="0">
                <a:solidFill>
                  <a:srgbClr val="FFFF00"/>
                </a:solidFill>
              </a:rPr>
              <a:t>– </a:t>
            </a:r>
            <a:r>
              <a:rPr lang="en-US" altLang="en-US" b="1" dirty="0" smtClean="0">
                <a:solidFill>
                  <a:srgbClr val="FFFF00"/>
                </a:solidFill>
              </a:rPr>
              <a:t>May 6, </a:t>
            </a:r>
            <a:r>
              <a:rPr lang="en-US" altLang="en-US" b="1" dirty="0">
                <a:solidFill>
                  <a:srgbClr val="FFFF00"/>
                </a:solidFill>
              </a:rPr>
              <a:t>2019</a:t>
            </a:r>
          </a:p>
          <a:p>
            <a:pPr algn="ctr" eaLnBrk="1" hangingPunct="1"/>
            <a:endParaRPr lang="en-US" altLang="en-US" dirty="0"/>
          </a:p>
        </p:txBody>
      </p:sp>
      <p:sp>
        <p:nvSpPr>
          <p:cNvPr id="22535" name="TextBox 10"/>
          <p:cNvSpPr txBox="1">
            <a:spLocks noChangeArrowheads="1"/>
          </p:cNvSpPr>
          <p:nvPr/>
        </p:nvSpPr>
        <p:spPr bwMode="auto">
          <a:xfrm>
            <a:off x="5038052" y="1524000"/>
            <a:ext cx="320324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7 </a:t>
            </a:r>
            <a:r>
              <a:rPr lang="en-US" altLang="en-US" b="1" dirty="0">
                <a:solidFill>
                  <a:srgbClr val="FFFF00"/>
                </a:solidFill>
              </a:rPr>
              <a:t>– </a:t>
            </a:r>
            <a:r>
              <a:rPr lang="en-US" altLang="en-US" b="1" dirty="0" smtClean="0">
                <a:solidFill>
                  <a:srgbClr val="FFFF00"/>
                </a:solidFill>
              </a:rPr>
              <a:t>13</a:t>
            </a:r>
            <a:r>
              <a:rPr lang="en-US" altLang="en-US" b="1" dirty="0" smtClean="0">
                <a:solidFill>
                  <a:srgbClr val="FFFF00"/>
                </a:solidFill>
              </a:rPr>
              <a:t> May,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April 30 </a:t>
            </a:r>
            <a:r>
              <a:rPr lang="en-US" altLang="en-US" b="1" dirty="0">
                <a:solidFill>
                  <a:srgbClr val="FFFF00"/>
                </a:solidFill>
              </a:rPr>
              <a:t>– </a:t>
            </a:r>
            <a:r>
              <a:rPr lang="en-US" altLang="en-US" b="1" dirty="0" smtClean="0">
                <a:solidFill>
                  <a:srgbClr val="FFFF00"/>
                </a:solidFill>
              </a:rPr>
              <a:t>May 6, </a:t>
            </a:r>
            <a:r>
              <a:rPr lang="en-US" altLang="en-US" b="1" dirty="0">
                <a:solidFill>
                  <a:srgbClr val="FFFF00"/>
                </a:solidFill>
              </a:rPr>
              <a:t>2019</a:t>
            </a:r>
            <a:endParaRPr lang="nl-NL" altLang="en-US" b="1" dirty="0">
              <a:solidFill>
                <a:srgbClr val="FFFF00"/>
              </a:solidFill>
            </a:endParaRPr>
          </a:p>
        </p:txBody>
      </p:sp>
      <p:sp>
        <p:nvSpPr>
          <p:cNvPr id="8" name="Text Box 8"/>
          <p:cNvSpPr txBox="1">
            <a:spLocks noChangeArrowheads="1"/>
          </p:cNvSpPr>
          <p:nvPr/>
        </p:nvSpPr>
        <p:spPr bwMode="auto">
          <a:xfrm>
            <a:off x="3581400" y="1828800"/>
            <a:ext cx="5349875" cy="36009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southern Nigeria: </a:t>
            </a:r>
            <a:r>
              <a:rPr lang="en-US" altLang="en-US" sz="1200" dirty="0" smtClean="0">
                <a:solidFill>
                  <a:schemeClr val="bg1"/>
                </a:solidFill>
                <a:latin typeface="Arial" charset="0"/>
              </a:rPr>
              <a:t>An area of anomalous lower-level divergence and 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DRC, Burundi, and Tanzania: </a:t>
            </a:r>
            <a:r>
              <a:rPr lang="en-US" altLang="en-US" sz="1200" dirty="0" smtClean="0">
                <a:solidFill>
                  <a:schemeClr val="bg1"/>
                </a:solidFill>
                <a:latin typeface="Arial" charset="0"/>
              </a:rPr>
              <a:t>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portions of Kenya, Ethiopia, and Somalia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along coastal areas of Tanzania and northern Mozambique:  </a:t>
            </a:r>
            <a:r>
              <a:rPr lang="en-US" altLang="en-US" sz="1200" dirty="0" smtClean="0">
                <a:solidFill>
                  <a:schemeClr val="bg1"/>
                </a:solidFill>
                <a:latin typeface="Arial" charset="0"/>
              </a:rPr>
              <a:t>Anomalous lower-level onshore flow coupled with anomalous upper-level divergence is expected to enhance rainfall in the region.</a:t>
            </a: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7 </a:t>
            </a:r>
            <a:r>
              <a:rPr lang="en-US" altLang="en-US" b="1" dirty="0" smtClean="0">
                <a:solidFill>
                  <a:srgbClr val="FFFF00"/>
                </a:solidFill>
              </a:rPr>
              <a:t>– </a:t>
            </a:r>
            <a:r>
              <a:rPr lang="en-US" altLang="en-US" b="1" dirty="0" smtClean="0">
                <a:solidFill>
                  <a:srgbClr val="FFFF00"/>
                </a:solidFill>
              </a:rPr>
              <a:t>13</a:t>
            </a:r>
            <a:r>
              <a:rPr lang="en-US" altLang="en-US" b="1" dirty="0" smtClean="0">
                <a:solidFill>
                  <a:srgbClr val="FFFF00"/>
                </a:solidFill>
              </a:rPr>
              <a:t> May,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828800"/>
            <a:ext cx="5349875" cy="278537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portions of DRC: </a:t>
            </a:r>
            <a:r>
              <a:rPr lang="en-US" altLang="en-US" sz="1250" dirty="0" smtClean="0">
                <a:solidFill>
                  <a:schemeClr val="bg1"/>
                </a:solidFill>
                <a:latin typeface="Arial" charset="0"/>
              </a:rPr>
              <a:t>An </a:t>
            </a:r>
            <a:r>
              <a:rPr lang="en-US" altLang="en-US" sz="1250" dirty="0">
                <a:solidFill>
                  <a:schemeClr val="bg1"/>
                </a:solidFill>
                <a:latin typeface="Arial" charset="0"/>
              </a:rPr>
              <a:t>area of anomalous lower-level convergence and upper-level divergence is expected to enhance rainfall in the </a:t>
            </a:r>
            <a:r>
              <a:rPr lang="en-US" altLang="en-US" sz="1250" dirty="0" smtClean="0">
                <a:solidFill>
                  <a:schemeClr val="bg1"/>
                </a:solidFill>
                <a:latin typeface="Arial" charset="0"/>
              </a:rPr>
              <a:t>region</a:t>
            </a:r>
            <a:r>
              <a:rPr lang="en-US" altLang="en-US" sz="1250" dirty="0" smtClean="0">
                <a:solidFill>
                  <a:schemeClr val="bg1"/>
                </a:solidFill>
                <a:latin typeface="Arial" charset="0"/>
              </a:rPr>
              <a:t>.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p>
          <a:p>
            <a:pPr>
              <a:spcBef>
                <a:spcPct val="0"/>
              </a:spcBef>
              <a:buFontTx/>
              <a:buAutoNum type="arabicPeriod"/>
              <a:defRPr/>
            </a:pPr>
            <a:endParaRPr lang="en-US" altLang="en-US" sz="1250" b="1" dirty="0" smtClean="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parts of Tanzania: </a:t>
            </a:r>
            <a:r>
              <a:rPr lang="en-US" altLang="en-US" sz="1250" dirty="0">
                <a:solidFill>
                  <a:schemeClr val="bg1"/>
                </a:solidFill>
                <a:latin typeface="Arial" charset="0"/>
              </a:rPr>
              <a:t>An area of anomalous lower-level convergence and upper-level divergence is expected to enhance rainfall in the 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below-average rainfall over southeastern Ethiopia and southern Somalia: </a:t>
            </a:r>
            <a:r>
              <a:rPr lang="en-US" altLang="en-US" sz="1250" dirty="0">
                <a:solidFill>
                  <a:schemeClr val="bg1"/>
                </a:solidFill>
                <a:latin typeface="Arial" charset="0"/>
              </a:rPr>
              <a:t>An area of anomalous lower-level </a:t>
            </a:r>
            <a:r>
              <a:rPr lang="en-US" altLang="en-US" sz="1250" dirty="0" smtClean="0">
                <a:solidFill>
                  <a:schemeClr val="bg1"/>
                </a:solidFill>
                <a:latin typeface="Arial" charset="0"/>
              </a:rPr>
              <a:t>divergence </a:t>
            </a:r>
            <a:r>
              <a:rPr lang="en-US" altLang="en-US" sz="1250" dirty="0">
                <a:solidFill>
                  <a:schemeClr val="bg1"/>
                </a:solidFill>
                <a:latin typeface="Arial" charset="0"/>
              </a:rPr>
              <a:t>and upper-level </a:t>
            </a:r>
            <a:r>
              <a:rPr lang="en-US" altLang="en-US" sz="1250" dirty="0" smtClean="0">
                <a:solidFill>
                  <a:schemeClr val="bg1"/>
                </a:solidFill>
                <a:latin typeface="Arial" charset="0"/>
              </a:rPr>
              <a:t>convergence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suppress </a:t>
            </a:r>
            <a:r>
              <a:rPr lang="en-US" altLang="en-US" sz="1250" dirty="0">
                <a:solidFill>
                  <a:schemeClr val="bg1"/>
                </a:solidFill>
                <a:latin typeface="Arial" charset="0"/>
              </a:rPr>
              <a:t>rainfall in the region</a:t>
            </a:r>
            <a:r>
              <a:rPr lang="en-US" altLang="en-US" sz="1250" dirty="0" smtClean="0">
                <a:solidFill>
                  <a:schemeClr val="bg1"/>
                </a:solidFill>
                <a:latin typeface="Arial" charset="0"/>
              </a:rPr>
              <a:t>.</a:t>
            </a:r>
            <a:endParaRPr lang="en-US" altLang="en-US" sz="125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Weekly rainfall surpluses, associated with tropical cyclone Kenneth, exceeded 200mm over parts of northeastern Mozambique</a:t>
            </a:r>
            <a:r>
              <a:rPr lang="en-US" altLang="en-US" sz="1200" b="1" dirty="0" smtClean="0">
                <a:solidFill>
                  <a:schemeClr val="bg1"/>
                </a:solidFill>
              </a:rPr>
              <a:t>. Rainfall </a:t>
            </a:r>
            <a:r>
              <a:rPr lang="en-US" altLang="en-US" sz="1200" b="1" dirty="0">
                <a:solidFill>
                  <a:schemeClr val="bg1"/>
                </a:solidFill>
              </a:rPr>
              <a:t>was above-average over parts of Mali, Burkina Faso, Togo, Benin, western Nigeria, Angola, Uganda, Kenya, parts of southern Somalia, southern DRC, Tanzania, northeastern Mozambique, Botswana, South Africa, and northern Madagascar</a:t>
            </a:r>
            <a:r>
              <a:rPr lang="en-US" altLang="en-US" sz="1200" b="1" dirty="0" smtClean="0">
                <a:solidFill>
                  <a:schemeClr val="bg1"/>
                </a:solidFill>
              </a:rPr>
              <a:t>. Below-average </a:t>
            </a:r>
            <a:r>
              <a:rPr lang="en-US" altLang="en-US" sz="1200" b="1" dirty="0">
                <a:solidFill>
                  <a:schemeClr val="bg1"/>
                </a:solidFill>
              </a:rPr>
              <a:t>rainfall was observed over portions of Guinea, Sierra Leone, Liberia, Cote d’Ivoire, portions of Nigeria, Cameroon, Equatorial Guinea, Gabon, Congo-Brazzaville, portions of DRC, South Sudan, and local areas in Ethiopia and Somalia.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parts of Cote d’Ivoire, Burkina Faso, Ghana, local areas in Nigeria, portions of CAR, DRC, central and northern Ethiopia, many parts of Tanzania, Zambia, northern Mozambique, portions of Angola, Botswana, northern Zimbabwe, South Africa, and portions of Madagascar</a:t>
            </a:r>
            <a:r>
              <a:rPr lang="en-US" altLang="en-US" sz="1200" b="1" dirty="0" smtClean="0">
                <a:solidFill>
                  <a:schemeClr val="bg1"/>
                </a:solidFill>
              </a:rPr>
              <a:t>. Below-average </a:t>
            </a:r>
            <a:r>
              <a:rPr lang="en-US" altLang="en-US" sz="1200" b="1" dirty="0">
                <a:solidFill>
                  <a:schemeClr val="bg1"/>
                </a:solidFill>
              </a:rPr>
              <a:t>rainfall was observed over Guinea, Sierra Leone, local areas in Cote d’Ivoire, Nigeria, Cameroon, Equatorial Guinea, Gabon, Congo, western and northern DRC, western and southern Angola, local areas in CAR, South Sudan, southern and southeastern Ethiopia, Somalia, and local areas in Mozambique and Madagascar</a:t>
            </a:r>
            <a:r>
              <a:rPr lang="en-US" altLang="en-US" sz="1200" b="1" dirty="0" smtClean="0">
                <a:solidFill>
                  <a:schemeClr val="bg1"/>
                </a:solidFill>
              </a:rPr>
              <a:t>.</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local areas in Cote d’Ivoire, Ghana, Togo, Benin, eastern Cameroon, CAR, many parts of DRC, local areas in South Sudan, portions of Ethiopia, Tanzania, northern and eastern Zambia, Malawi, local areas in Botswana, portions of South Africa, Malawi, northern Mozambique, and portions of Madagascar</a:t>
            </a:r>
            <a:r>
              <a:rPr lang="en-US" altLang="en-US" sz="1200" b="1" dirty="0" smtClean="0">
                <a:solidFill>
                  <a:schemeClr val="bg1"/>
                </a:solidFill>
              </a:rPr>
              <a:t>. Portions </a:t>
            </a:r>
            <a:r>
              <a:rPr lang="en-US" altLang="en-US" sz="1200" b="1" dirty="0">
                <a:solidFill>
                  <a:schemeClr val="bg1"/>
                </a:solidFill>
              </a:rPr>
              <a:t>of Guinea, Sierra Leone, Liberia, parts of Cote d’Ivoire, Nigeria, Cameroon, Equatorial Guinea, Gabon, Congo, Angola, parts of DRC, Namibia, parts of Botswana, western South Africa, South Sudan, southeastern Ethiopia, Kenya, Somalia, western and southern Zambia, Zimbabwe, southern Mozambique, and parts of Madagascar had below-average rainfall.</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DRC, Burundi, southeastern Tanzania, and parts of northern Mozambique. In contrast, there is an increased chance for below-average rainfall over southern Nigeria, portions of  Ethiopia, southern Somalia and Kenya.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a:solidFill>
                  <a:schemeClr val="bg1"/>
                </a:solidFill>
              </a:rPr>
              <a:t>Weekly rainfall surpluses, associated with tropical cyclone Kenneth, exceeded 200mm over parts of northeastern Mozambique.</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Below-average rainfall prevailed over portions of Central Africa.</a:t>
            </a:r>
            <a:endParaRPr lang="en-US" altLang="en-US" sz="1800" b="1" dirty="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a:solidFill>
                  <a:schemeClr val="bg1"/>
                </a:solidFill>
              </a:rPr>
              <a:t>Week-1 outlooks call for an increased chance for </a:t>
            </a:r>
            <a:r>
              <a:rPr lang="en-US" altLang="en-US" sz="1800" b="1" dirty="0" smtClean="0">
                <a:solidFill>
                  <a:schemeClr val="bg1"/>
                </a:solidFill>
              </a:rPr>
              <a:t>above-average </a:t>
            </a:r>
            <a:r>
              <a:rPr lang="en-US" altLang="en-US" sz="1800" b="1" dirty="0">
                <a:solidFill>
                  <a:schemeClr val="bg1"/>
                </a:solidFill>
              </a:rPr>
              <a:t>rainfall over </a:t>
            </a:r>
            <a:r>
              <a:rPr lang="en-US" altLang="en-US" sz="1800" b="1" dirty="0" smtClean="0">
                <a:solidFill>
                  <a:schemeClr val="bg1"/>
                </a:solidFill>
              </a:rPr>
              <a:t>parts DRC, Burundi, southeastern Tanzania, and parts of northern Mozambique. </a:t>
            </a:r>
            <a:r>
              <a:rPr lang="en-US" altLang="en-US" sz="1800" b="1" dirty="0">
                <a:solidFill>
                  <a:schemeClr val="bg1"/>
                </a:solidFill>
              </a:rPr>
              <a:t>In contrast, there is an increased chance for </a:t>
            </a:r>
            <a:r>
              <a:rPr lang="en-US" altLang="en-US" sz="1800" b="1" dirty="0" smtClean="0">
                <a:solidFill>
                  <a:schemeClr val="bg1"/>
                </a:solidFill>
              </a:rPr>
              <a:t>below-average </a:t>
            </a:r>
            <a:r>
              <a:rPr lang="en-US" altLang="en-US" sz="1800" b="1" dirty="0">
                <a:solidFill>
                  <a:schemeClr val="bg1"/>
                </a:solidFill>
              </a:rPr>
              <a:t>rainfall </a:t>
            </a:r>
            <a:r>
              <a:rPr lang="en-US" altLang="en-US" sz="1800" b="1" dirty="0" smtClean="0">
                <a:solidFill>
                  <a:schemeClr val="bg1"/>
                </a:solidFill>
              </a:rPr>
              <a:t>over southern Nigeria, portions of  Ethiopia, southern Somalia and Kenya.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19200"/>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52"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60659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Weekly rainfall surpluses, associated with tropical cyclone Kenneth, exceeded 200mm over parts of northeastern Mozambique.</a:t>
            </a:r>
          </a:p>
          <a:p>
            <a:pPr algn="just" eaLnBrk="1" hangingPunct="1">
              <a:lnSpc>
                <a:spcPct val="90000"/>
              </a:lnSpc>
              <a:spcBef>
                <a:spcPct val="50000"/>
              </a:spcBef>
            </a:pPr>
            <a:r>
              <a:rPr lang="en-US" altLang="en-US" sz="1200" b="1" dirty="0" smtClean="0">
                <a:solidFill>
                  <a:schemeClr val="bg1"/>
                </a:solidFill>
              </a:rPr>
              <a:t>Rainfall </a:t>
            </a:r>
            <a:r>
              <a:rPr lang="en-US" altLang="en-US" sz="1200" b="1" dirty="0">
                <a:solidFill>
                  <a:schemeClr val="bg1"/>
                </a:solidFill>
              </a:rPr>
              <a:t>was above-average over </a:t>
            </a:r>
            <a:r>
              <a:rPr lang="en-US" altLang="en-US" sz="1200" b="1" dirty="0" smtClean="0">
                <a:solidFill>
                  <a:schemeClr val="bg1"/>
                </a:solidFill>
              </a:rPr>
              <a:t>parts of Mali, Burkina Faso, Togo, Benin, western Nigeria, Angola, Uganda, Kenya, parts of southern Somalia, southern DRC, Tanzania, northeastern Mozambique, Botswana, South Africa, and northern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Below-average rainfall was observed over </a:t>
            </a:r>
            <a:r>
              <a:rPr lang="en-US" altLang="en-US" sz="1200" b="1" dirty="0" smtClean="0">
                <a:solidFill>
                  <a:schemeClr val="bg1"/>
                </a:solidFill>
              </a:rPr>
              <a:t>portions of Guinea, Sierra Leone, Liberia, Cote d’Ivoire, portions of Nigeria, Cameroon, Equatorial Guinea, Gabon, Congo-Brazzaville, portions of DRC, South Sudan, and local areas in Ethiopia and Somalia.</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994775" cy="1227259"/>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sz="1250" b="1" dirty="0">
                <a:solidFill>
                  <a:schemeClr val="bg1"/>
                </a:solidFill>
              </a:rPr>
              <a:t>During the past 30 days, rainfall was above-average </a:t>
            </a:r>
            <a:r>
              <a:rPr lang="en-US" altLang="en-US" sz="1250" b="1" dirty="0" smtClean="0">
                <a:solidFill>
                  <a:schemeClr val="bg1"/>
                </a:solidFill>
              </a:rPr>
              <a:t>over </a:t>
            </a:r>
            <a:r>
              <a:rPr lang="en-US" altLang="en-US" sz="1250" b="1" dirty="0" smtClean="0">
                <a:solidFill>
                  <a:schemeClr val="bg1"/>
                </a:solidFill>
              </a:rPr>
              <a:t>parts of Cote </a:t>
            </a:r>
            <a:r>
              <a:rPr lang="en-US" altLang="en-US" sz="1250" b="1" dirty="0" smtClean="0">
                <a:solidFill>
                  <a:schemeClr val="bg1"/>
                </a:solidFill>
              </a:rPr>
              <a:t>d’Ivoire, </a:t>
            </a:r>
            <a:r>
              <a:rPr lang="en-US" altLang="en-US" sz="1250" b="1" dirty="0" smtClean="0">
                <a:solidFill>
                  <a:schemeClr val="bg1"/>
                </a:solidFill>
              </a:rPr>
              <a:t>Burkina Faso, Ghana, </a:t>
            </a:r>
            <a:r>
              <a:rPr lang="en-US" altLang="en-US" sz="1250" b="1" dirty="0" smtClean="0">
                <a:solidFill>
                  <a:schemeClr val="bg1"/>
                </a:solidFill>
              </a:rPr>
              <a:t>local areas in Nigeria, </a:t>
            </a:r>
            <a:r>
              <a:rPr lang="en-US" altLang="en-US" sz="1250" b="1" dirty="0" smtClean="0">
                <a:solidFill>
                  <a:schemeClr val="bg1"/>
                </a:solidFill>
              </a:rPr>
              <a:t>portions of CAR</a:t>
            </a:r>
            <a:r>
              <a:rPr lang="en-US" altLang="en-US" sz="1250" b="1" dirty="0" smtClean="0">
                <a:solidFill>
                  <a:schemeClr val="bg1"/>
                </a:solidFill>
              </a:rPr>
              <a:t>, </a:t>
            </a:r>
            <a:r>
              <a:rPr lang="en-US" altLang="en-US" sz="1250" b="1" dirty="0" smtClean="0">
                <a:solidFill>
                  <a:schemeClr val="bg1"/>
                </a:solidFill>
              </a:rPr>
              <a:t>DRC</a:t>
            </a:r>
            <a:r>
              <a:rPr lang="en-US" altLang="en-US" sz="1250" b="1" dirty="0" smtClean="0">
                <a:solidFill>
                  <a:schemeClr val="bg1"/>
                </a:solidFill>
              </a:rPr>
              <a:t>, </a:t>
            </a:r>
            <a:r>
              <a:rPr lang="en-US" altLang="en-US" sz="1250" b="1" dirty="0" smtClean="0">
                <a:solidFill>
                  <a:schemeClr val="bg1"/>
                </a:solidFill>
              </a:rPr>
              <a:t>central and northern </a:t>
            </a:r>
            <a:r>
              <a:rPr lang="en-US" altLang="en-US" sz="1250" b="1" dirty="0" smtClean="0">
                <a:solidFill>
                  <a:schemeClr val="bg1"/>
                </a:solidFill>
              </a:rPr>
              <a:t>Ethiopia, many parts of Tanzania, </a:t>
            </a:r>
            <a:r>
              <a:rPr lang="en-US" altLang="en-US" sz="1250" b="1" dirty="0" smtClean="0">
                <a:solidFill>
                  <a:schemeClr val="bg1"/>
                </a:solidFill>
              </a:rPr>
              <a:t>Zambia, northern Mozambique, portions of Angola, Botswana, northern Zimbabwe, South Africa, and portions of Madagascar.</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Below-average rainfall was observed over </a:t>
            </a:r>
            <a:r>
              <a:rPr lang="en-US" altLang="en-US" sz="1250" b="1" dirty="0" smtClean="0">
                <a:solidFill>
                  <a:schemeClr val="bg1"/>
                </a:solidFill>
              </a:rPr>
              <a:t>Guinea, Sierra Leone, local areas in Cote d’Ivoire, Nigeria, Cameroon, Equatorial Guinea, Gabon, Congo, western and northern DRC, western and southern Angola, local areas in CAR, South Sudan, southern and southeastern Ethiopia, Somalia, and local areas in Mozambique and Madagascar.</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rainfall was above-average over </a:t>
            </a:r>
            <a:r>
              <a:rPr lang="en-US" altLang="en-US" sz="1200" b="1" dirty="0" smtClean="0">
                <a:solidFill>
                  <a:schemeClr val="bg1"/>
                </a:solidFill>
              </a:rPr>
              <a:t>local areas in Cote d’Ivoire, Ghana, Togo, Benin, eastern Cameroon, CAR, many parts of DRC, local areas in South Sudan, portions of Ethiopia, Tanzania, northern and eastern Zambia, Malawi, local areas in Botswana, portions of South Africa, Malawi, northern Mozambique, and portions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Portions of Guinea, Sierra Leone, Liberia, parts of Cote d’Ivoire, Nigeria, Cameroon, Equatorial Guinea, Gabon, Congo, Angola, parts of DRC, Namibia, parts of Botswana, western South Africa, South Sudan, southeastern Ethiopia, Kenya, Somalia, western and southern Zambia, Zimbabwe, southern Mozambique, and parts of Madagascar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9200"/>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744901"/>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180" b="1" dirty="0">
                <a:solidFill>
                  <a:schemeClr val="bg1"/>
                </a:solidFill>
                <a:latin typeface="Arial" charset="0"/>
              </a:rPr>
              <a:t>During the past 180 days, rainfall was above-average over </a:t>
            </a:r>
            <a:r>
              <a:rPr lang="en-US" altLang="en-US" sz="1180" b="1" dirty="0" smtClean="0">
                <a:solidFill>
                  <a:schemeClr val="bg1"/>
                </a:solidFill>
                <a:latin typeface="Arial" charset="0"/>
              </a:rPr>
              <a:t>parts of Mali</a:t>
            </a:r>
            <a:r>
              <a:rPr lang="en-US" altLang="en-US" sz="1180" b="1" dirty="0">
                <a:solidFill>
                  <a:schemeClr val="bg1"/>
                </a:solidFill>
                <a:latin typeface="Arial" charset="0"/>
              </a:rPr>
              <a:t>, </a:t>
            </a:r>
            <a:r>
              <a:rPr lang="en-US" altLang="en-US" sz="1180" b="1" dirty="0" smtClean="0">
                <a:solidFill>
                  <a:schemeClr val="bg1"/>
                </a:solidFill>
                <a:latin typeface="Arial" charset="0"/>
              </a:rPr>
              <a:t>Guinea, Sierra </a:t>
            </a:r>
            <a:r>
              <a:rPr lang="en-US" altLang="en-US" sz="1180" b="1" dirty="0">
                <a:solidFill>
                  <a:schemeClr val="bg1"/>
                </a:solidFill>
                <a:latin typeface="Arial" charset="0"/>
              </a:rPr>
              <a:t>Leone, </a:t>
            </a:r>
            <a:r>
              <a:rPr lang="en-US" altLang="en-US" sz="1180" b="1" dirty="0" smtClean="0">
                <a:solidFill>
                  <a:schemeClr val="bg1"/>
                </a:solidFill>
                <a:latin typeface="Arial" charset="0"/>
              </a:rPr>
              <a:t>parts of Cote </a:t>
            </a:r>
            <a:r>
              <a:rPr lang="en-US" altLang="en-US" sz="1180" b="1" dirty="0" smtClean="0">
                <a:solidFill>
                  <a:schemeClr val="bg1"/>
                </a:solidFill>
                <a:latin typeface="Arial" charset="0"/>
              </a:rPr>
              <a:t>d’Ivoire and </a:t>
            </a:r>
            <a:r>
              <a:rPr lang="en-US" altLang="en-US" sz="1180" b="1" dirty="0" smtClean="0">
                <a:solidFill>
                  <a:schemeClr val="bg1"/>
                </a:solidFill>
                <a:latin typeface="Arial" charset="0"/>
              </a:rPr>
              <a:t>Ghana, Burkina Faso, Togo, Benin</a:t>
            </a:r>
            <a:r>
              <a:rPr lang="en-US" altLang="en-US" sz="1180" b="1" dirty="0">
                <a:solidFill>
                  <a:schemeClr val="bg1"/>
                </a:solidFill>
                <a:latin typeface="Arial" charset="0"/>
              </a:rPr>
              <a:t>, </a:t>
            </a:r>
            <a:r>
              <a:rPr lang="en-US" altLang="en-US" sz="1180" b="1" dirty="0" smtClean="0">
                <a:solidFill>
                  <a:schemeClr val="bg1"/>
                </a:solidFill>
                <a:latin typeface="Arial" charset="0"/>
              </a:rPr>
              <a:t>southern Nigeria, many </a:t>
            </a:r>
            <a:r>
              <a:rPr lang="en-US" altLang="en-US" sz="1180" b="1" dirty="0" smtClean="0">
                <a:solidFill>
                  <a:schemeClr val="bg1"/>
                </a:solidFill>
                <a:latin typeface="Arial" charset="0"/>
              </a:rPr>
              <a:t>parts of CAR</a:t>
            </a:r>
            <a:r>
              <a:rPr lang="en-US" altLang="en-US" sz="1180" b="1" dirty="0">
                <a:solidFill>
                  <a:schemeClr val="bg1"/>
                </a:solidFill>
                <a:latin typeface="Arial" charset="0"/>
              </a:rPr>
              <a:t>, </a:t>
            </a:r>
            <a:r>
              <a:rPr lang="en-US" altLang="en-US" sz="1180" b="1" dirty="0" smtClean="0">
                <a:solidFill>
                  <a:schemeClr val="bg1"/>
                </a:solidFill>
                <a:latin typeface="Arial" charset="0"/>
              </a:rPr>
              <a:t>portions of DRC, local </a:t>
            </a:r>
            <a:r>
              <a:rPr lang="en-US" altLang="en-US" sz="1180" b="1" dirty="0" smtClean="0">
                <a:solidFill>
                  <a:schemeClr val="bg1"/>
                </a:solidFill>
                <a:latin typeface="Arial" charset="0"/>
              </a:rPr>
              <a:t>areas in western South Sudan, portions of Ethiopia, many parts of </a:t>
            </a:r>
            <a:r>
              <a:rPr lang="en-US" altLang="en-US" sz="1180" b="1" dirty="0">
                <a:solidFill>
                  <a:schemeClr val="bg1"/>
                </a:solidFill>
                <a:latin typeface="Arial" charset="0"/>
              </a:rPr>
              <a:t>Tanzania</a:t>
            </a:r>
            <a:r>
              <a:rPr lang="en-US" altLang="en-US" sz="1180" b="1" dirty="0" smtClean="0">
                <a:solidFill>
                  <a:schemeClr val="bg1"/>
                </a:solidFill>
                <a:latin typeface="Arial" charset="0"/>
              </a:rPr>
              <a:t>, </a:t>
            </a:r>
            <a:r>
              <a:rPr lang="en-US" altLang="en-US" sz="1180" b="1" dirty="0" smtClean="0">
                <a:solidFill>
                  <a:schemeClr val="bg1"/>
                </a:solidFill>
                <a:latin typeface="Arial" charset="0"/>
              </a:rPr>
              <a:t>local areas in </a:t>
            </a:r>
            <a:r>
              <a:rPr lang="en-US" altLang="en-US" sz="1180" b="1" dirty="0" smtClean="0">
                <a:solidFill>
                  <a:schemeClr val="bg1"/>
                </a:solidFill>
                <a:latin typeface="Arial" charset="0"/>
              </a:rPr>
              <a:t>Congo-Brazzaville</a:t>
            </a:r>
            <a:r>
              <a:rPr lang="en-US" altLang="en-US" sz="1180" b="1" dirty="0">
                <a:solidFill>
                  <a:schemeClr val="bg1"/>
                </a:solidFill>
                <a:latin typeface="Arial" charset="0"/>
              </a:rPr>
              <a:t>, </a:t>
            </a:r>
            <a:r>
              <a:rPr lang="en-US" altLang="en-US" sz="1180" b="1" dirty="0" smtClean="0">
                <a:solidFill>
                  <a:schemeClr val="bg1"/>
                </a:solidFill>
                <a:latin typeface="Arial" charset="0"/>
              </a:rPr>
              <a:t>parts of</a:t>
            </a:r>
            <a:r>
              <a:rPr lang="en-US" altLang="en-US" sz="1180" b="1" dirty="0" smtClean="0">
                <a:solidFill>
                  <a:schemeClr val="bg1"/>
                </a:solidFill>
                <a:latin typeface="Arial" charset="0"/>
              </a:rPr>
              <a:t> </a:t>
            </a:r>
            <a:r>
              <a:rPr lang="en-US" altLang="en-US" sz="1180" b="1" dirty="0" smtClean="0">
                <a:solidFill>
                  <a:schemeClr val="bg1"/>
                </a:solidFill>
                <a:latin typeface="Arial" charset="0"/>
              </a:rPr>
              <a:t>South Africa, eastern Zambia, Malawi, many parts of Mozambique, and portions of Madagascar. </a:t>
            </a:r>
          </a:p>
          <a:p>
            <a:pPr algn="just" eaLnBrk="1" hangingPunct="1">
              <a:lnSpc>
                <a:spcPct val="90000"/>
              </a:lnSpc>
              <a:spcBef>
                <a:spcPct val="50000"/>
              </a:spcBef>
              <a:buFontTx/>
              <a:buNone/>
              <a:defRPr/>
            </a:pP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a:t>
            </a:r>
            <a:r>
              <a:rPr lang="en-US" altLang="en-US" sz="1180" b="1" dirty="0" smtClean="0">
                <a:solidFill>
                  <a:schemeClr val="bg1"/>
                </a:solidFill>
                <a:latin typeface="Arial" charset="0"/>
              </a:rPr>
              <a:t>over </a:t>
            </a:r>
            <a:r>
              <a:rPr lang="en-US" altLang="en-US" sz="1180" b="1" dirty="0" smtClean="0">
                <a:solidFill>
                  <a:schemeClr val="bg1"/>
                </a:solidFill>
                <a:latin typeface="Arial" charset="0"/>
              </a:rPr>
              <a:t>much </a:t>
            </a:r>
            <a:r>
              <a:rPr lang="en-US" altLang="en-US" sz="1180" b="1" dirty="0" smtClean="0">
                <a:solidFill>
                  <a:schemeClr val="bg1"/>
                </a:solidFill>
                <a:latin typeface="Arial" charset="0"/>
              </a:rPr>
              <a:t>of Liberia, local areas in Cote </a:t>
            </a:r>
            <a:r>
              <a:rPr lang="en-US" altLang="en-US" sz="1180" b="1" dirty="0" smtClean="0">
                <a:solidFill>
                  <a:schemeClr val="bg1"/>
                </a:solidFill>
                <a:latin typeface="Arial" charset="0"/>
              </a:rPr>
              <a:t>d’Ivoire and </a:t>
            </a:r>
            <a:r>
              <a:rPr lang="en-US" altLang="en-US" sz="1180" b="1" dirty="0" smtClean="0">
                <a:solidFill>
                  <a:schemeClr val="bg1"/>
                </a:solidFill>
                <a:latin typeface="Arial" charset="0"/>
              </a:rPr>
              <a:t>Ghana, parts of Nigeria and Cameroon, Equatorial Guinea, Gabon, </a:t>
            </a:r>
            <a:r>
              <a:rPr lang="en-US" altLang="en-US" sz="1180" b="1" dirty="0" smtClean="0">
                <a:solidFill>
                  <a:schemeClr val="bg1"/>
                </a:solidFill>
                <a:latin typeface="Arial" charset="0"/>
              </a:rPr>
              <a:t>eastern </a:t>
            </a:r>
            <a:r>
              <a:rPr lang="en-US" altLang="en-US" sz="1180" b="1" dirty="0" smtClean="0">
                <a:solidFill>
                  <a:schemeClr val="bg1"/>
                </a:solidFill>
                <a:latin typeface="Arial" charset="0"/>
              </a:rPr>
              <a:t>and southern DRC, many parts of South Sudan, </a:t>
            </a:r>
            <a:r>
              <a:rPr lang="en-US" altLang="en-US" sz="1180" b="1" dirty="0" smtClean="0">
                <a:solidFill>
                  <a:schemeClr val="bg1"/>
                </a:solidFill>
                <a:latin typeface="Arial" charset="0"/>
              </a:rPr>
              <a:t>southern </a:t>
            </a:r>
            <a:r>
              <a:rPr lang="en-US" altLang="en-US" sz="1180" b="1" dirty="0" smtClean="0">
                <a:solidFill>
                  <a:schemeClr val="bg1"/>
                </a:solidFill>
                <a:latin typeface="Arial" charset="0"/>
              </a:rPr>
              <a:t>Ethiopia, Somalia, Uganda, Kenya, many parts of Angola and Namibia, western Zambia, many parts of Botswana</a:t>
            </a:r>
            <a:r>
              <a:rPr lang="en-US" altLang="en-US" sz="1180" b="1" dirty="0">
                <a:solidFill>
                  <a:schemeClr val="bg1"/>
                </a:solidFill>
                <a:latin typeface="Arial" charset="0"/>
              </a:rPr>
              <a:t>, </a:t>
            </a:r>
            <a:r>
              <a:rPr lang="en-US" altLang="en-US" sz="1180" b="1" dirty="0" smtClean="0">
                <a:solidFill>
                  <a:schemeClr val="bg1"/>
                </a:solidFill>
                <a:latin typeface="Arial" charset="0"/>
              </a:rPr>
              <a:t>Zimbabwe, </a:t>
            </a:r>
            <a:r>
              <a:rPr lang="en-US" altLang="en-US" sz="1180" b="1" dirty="0" smtClean="0">
                <a:solidFill>
                  <a:schemeClr val="bg1"/>
                </a:solidFill>
                <a:latin typeface="Arial" charset="0"/>
              </a:rPr>
              <a:t>western </a:t>
            </a:r>
            <a:r>
              <a:rPr lang="en-US" altLang="en-US" sz="1180" b="1" dirty="0" smtClean="0">
                <a:solidFill>
                  <a:schemeClr val="bg1"/>
                </a:solidFill>
                <a:latin typeface="Arial" charset="0"/>
              </a:rPr>
              <a:t>South Africa, local areas in Mozambique, and portions of Madagascar.</a:t>
            </a:r>
            <a:endParaRPr lang="en-US" altLang="en-US" sz="1180" b="1" dirty="0">
              <a:solidFill>
                <a:schemeClr val="bg1"/>
              </a:solidFill>
              <a:latin typeface="Arial" charset="0"/>
            </a:endParaRPr>
          </a:p>
          <a:p>
            <a:pPr algn="just" eaLnBrk="1" hangingPunct="1">
              <a:lnSpc>
                <a:spcPct val="90000"/>
              </a:lnSpc>
              <a:spcBef>
                <a:spcPct val="50000"/>
              </a:spcBef>
              <a:buFontTx/>
              <a:buNone/>
              <a:defRPr/>
            </a:pPr>
            <a:endParaRPr lang="en-US" altLang="en-US" sz="1180" b="1" dirty="0" smtClean="0">
              <a:solidFill>
                <a:schemeClr val="bg1"/>
              </a:solidFill>
              <a:latin typeface="Arial"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107" y="566928"/>
            <a:ext cx="3919293" cy="2633472"/>
          </a:xfrm>
          <a:prstGeom prst="rect">
            <a:avLst/>
          </a:prstGeom>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81400" y="1828801"/>
            <a:ext cx="1143000" cy="2285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1752600" y="2557463"/>
            <a:ext cx="1047750" cy="947737"/>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seasonal total rainfall remained below-average over southern Angola (bottom </a:t>
            </a:r>
            <a:r>
              <a:rPr lang="en-US" altLang="en-US" sz="1250" b="1" dirty="0" smtClean="0">
                <a:solidFill>
                  <a:schemeClr val="bg1"/>
                </a:solidFill>
                <a:latin typeface="Arial" charset="0"/>
                <a:cs typeface="+mn-cs"/>
              </a:rPr>
              <a:t>left) </a:t>
            </a:r>
            <a:r>
              <a:rPr lang="en-US" altLang="en-US" sz="1250" b="1" dirty="0" smtClean="0">
                <a:solidFill>
                  <a:schemeClr val="bg1"/>
                </a:solidFill>
                <a:latin typeface="Arial" charset="0"/>
                <a:cs typeface="+mn-cs"/>
              </a:rPr>
              <a:t>and parts of Kenya (top right). In contrast, </a:t>
            </a:r>
            <a:r>
              <a:rPr lang="en-US" altLang="en-US" sz="1250" b="1" dirty="0" smtClean="0">
                <a:solidFill>
                  <a:schemeClr val="bg1"/>
                </a:solidFill>
                <a:latin typeface="Arial" charset="0"/>
                <a:cs typeface="+mn-cs"/>
              </a:rPr>
              <a:t>very heavy rainfall was observed over northeastern Mozambique due to landfall of tropical cyclone Kenneth </a:t>
            </a:r>
            <a:r>
              <a:rPr lang="en-US" altLang="en-US" sz="1250" b="1" dirty="0" smtClean="0">
                <a:solidFill>
                  <a:schemeClr val="bg1"/>
                </a:solidFill>
                <a:latin typeface="Arial" charset="0"/>
                <a:cs typeface="+mn-cs"/>
              </a:rPr>
              <a:t>(bottom right).</a:t>
            </a:r>
          </a:p>
        </p:txBody>
      </p:sp>
      <p:sp>
        <p:nvSpPr>
          <p:cNvPr id="18441" name="Line 169"/>
          <p:cNvSpPr>
            <a:spLocks noChangeShapeType="1"/>
          </p:cNvSpPr>
          <p:nvPr/>
        </p:nvSpPr>
        <p:spPr bwMode="auto">
          <a:xfrm flipH="1" flipV="1">
            <a:off x="3657600" y="2438400"/>
            <a:ext cx="819150" cy="1295400"/>
          </a:xfrm>
          <a:prstGeom prst="line">
            <a:avLst/>
          </a:prstGeom>
          <a:noFill/>
          <a:ln w="50800">
            <a:solidFill>
              <a:srgbClr val="FF0000"/>
            </a:solidFill>
            <a:round/>
            <a:headEnd/>
            <a:tailEnd type="triangle" w="med" len="med"/>
          </a:ln>
        </p:spPr>
        <p:txBody>
          <a:bodyPr/>
          <a:lstStyle/>
          <a:p>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462528"/>
            <a:ext cx="3971925" cy="26334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462528"/>
            <a:ext cx="3895724"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52" y="1524000"/>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52"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a:t>
            </a:r>
            <a:r>
              <a:rPr lang="en-US" altLang="en-US" b="1" dirty="0" smtClean="0">
                <a:solidFill>
                  <a:schemeClr val="bg1"/>
                </a:solidFill>
              </a:rPr>
              <a:t>lower-level </a:t>
            </a:r>
            <a:r>
              <a:rPr lang="en-US" altLang="en-US" b="1" dirty="0" smtClean="0">
                <a:solidFill>
                  <a:schemeClr val="bg1"/>
                </a:solidFill>
              </a:rPr>
              <a:t>cyclonic and upper-level anti-cyclonic circulation </a:t>
            </a:r>
            <a:r>
              <a:rPr lang="en-US" altLang="en-US" b="1" dirty="0" smtClean="0">
                <a:solidFill>
                  <a:schemeClr val="bg1"/>
                </a:solidFill>
              </a:rPr>
              <a:t>was observed </a:t>
            </a:r>
            <a:r>
              <a:rPr lang="en-US" altLang="en-US" b="1" dirty="0" smtClean="0">
                <a:solidFill>
                  <a:schemeClr val="bg1"/>
                </a:solidFill>
              </a:rPr>
              <a:t>in the Mozambique Channel, associated with tropical cyclone Kenneth..</a:t>
            </a:r>
            <a:endParaRPr lang="en-US" altLang="en-US" b="1" dirty="0">
              <a:solidFill>
                <a:schemeClr val="bg1"/>
              </a:solidFill>
            </a:endParaRPr>
          </a:p>
        </p:txBody>
      </p:sp>
      <p:sp>
        <p:nvSpPr>
          <p:cNvPr id="11" name="Oval 10"/>
          <p:cNvSpPr/>
          <p:nvPr/>
        </p:nvSpPr>
        <p:spPr>
          <a:xfrm rot="18866061">
            <a:off x="3003777" y="3724360"/>
            <a:ext cx="926645" cy="905623"/>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18866061">
            <a:off x="7347178" y="3776435"/>
            <a:ext cx="926645" cy="905623"/>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155270</TotalTime>
  <Words>1569</Words>
  <Application>Microsoft Office PowerPoint</Application>
  <PresentationFormat>On-screen Show (4:3)</PresentationFormat>
  <Paragraphs>73</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7996</cp:revision>
  <cp:lastPrinted>2018-07-09T15:13:07Z</cp:lastPrinted>
  <dcterms:created xsi:type="dcterms:W3CDTF">2001-08-31T10:39:36Z</dcterms:created>
  <dcterms:modified xsi:type="dcterms:W3CDTF">2019-04-29T18:18:48Z</dcterms:modified>
</cp:coreProperties>
</file>