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8/26/2019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285"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26 </a:t>
            </a:r>
            <a:r>
              <a:rPr lang="en-US" altLang="en-US" sz="2800" b="1" dirty="0" smtClean="0">
                <a:solidFill>
                  <a:schemeClr val="bg1"/>
                </a:solidFill>
              </a:rPr>
              <a:t>August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many places in West Africa, and eastern and southern Chad, northeastern DRC, South Sudan, western Kenya, and western Ethiopia.</a:t>
            </a:r>
            <a:endParaRPr lang="en-US" altLang="en-US" sz="1250" b="1" dirty="0" smtClean="0">
              <a:solidFill>
                <a:schemeClr val="bg1"/>
              </a:solidFill>
            </a:endParaRPr>
          </a:p>
        </p:txBody>
      </p:sp>
      <p:sp>
        <p:nvSpPr>
          <p:cNvPr id="22534" name="TextBox 2"/>
          <p:cNvSpPr txBox="1">
            <a:spLocks noChangeArrowheads="1"/>
          </p:cNvSpPr>
          <p:nvPr/>
        </p:nvSpPr>
        <p:spPr bwMode="auto">
          <a:xfrm>
            <a:off x="0" y="1524000"/>
            <a:ext cx="4576637" cy="338554"/>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550" b="1" dirty="0">
                <a:solidFill>
                  <a:srgbClr val="FFFF00"/>
                </a:solidFill>
              </a:rPr>
              <a:t>August 27 – September 2, </a:t>
            </a:r>
            <a:r>
              <a:rPr lang="en-US" altLang="en-US" sz="1550" b="1" dirty="0" smtClean="0">
                <a:solidFill>
                  <a:srgbClr val="FFFF00"/>
                </a:solidFill>
              </a:rPr>
              <a:t>2019</a:t>
            </a:r>
            <a:endParaRPr lang="en-US" altLang="en-US" sz="1550" b="1" dirty="0">
              <a:solidFill>
                <a:srgbClr val="FFFF00"/>
              </a:solidFill>
            </a:endParaRPr>
          </a:p>
        </p:txBody>
      </p:sp>
      <p:sp>
        <p:nvSpPr>
          <p:cNvPr id="22535" name="TextBox 10"/>
          <p:cNvSpPr txBox="1">
            <a:spLocks noChangeArrowheads="1"/>
          </p:cNvSpPr>
          <p:nvPr/>
        </p:nvSpPr>
        <p:spPr bwMode="auto">
          <a:xfrm>
            <a:off x="4762794" y="1524000"/>
            <a:ext cx="375378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3 – 9 September,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August 27 – September 2, 2019</a:t>
            </a:r>
            <a:endParaRPr lang="nl-NL" altLang="en-US" b="1" dirty="0">
              <a:solidFill>
                <a:srgbClr val="FFFF00"/>
              </a:solidFill>
            </a:endParaRPr>
          </a:p>
        </p:txBody>
      </p:sp>
      <p:sp>
        <p:nvSpPr>
          <p:cNvPr id="8" name="Text Box 8"/>
          <p:cNvSpPr txBox="1">
            <a:spLocks noChangeArrowheads="1"/>
          </p:cNvSpPr>
          <p:nvPr/>
        </p:nvSpPr>
        <p:spPr bwMode="auto">
          <a:xfrm>
            <a:off x="3581400" y="1882676"/>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a:solidFill>
                  <a:srgbClr val="FFFF00"/>
                </a:solidFill>
                <a:latin typeface="Arial" charset="0"/>
              </a:rPr>
              <a:t>There is an increased chance for above-average rainfall over </a:t>
            </a:r>
            <a:r>
              <a:rPr lang="en-US" altLang="en-US" sz="1200" b="1" dirty="0" smtClean="0">
                <a:solidFill>
                  <a:srgbClr val="FFFF00"/>
                </a:solidFill>
                <a:latin typeface="Arial" charset="0"/>
              </a:rPr>
              <a:t>central and northern Senegal, southern Mali, Burkina Faso, northern Benin, southwestern Niger and northwestern Nigeria: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convergence and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a:t>
            </a:r>
            <a:r>
              <a:rPr lang="en-US" altLang="en-US" sz="1200" b="1" dirty="0" smtClean="0">
                <a:solidFill>
                  <a:srgbClr val="FFFF00"/>
                </a:solidFill>
                <a:latin typeface="Arial" charset="0"/>
              </a:rPr>
              <a:t>eastern Chad and western Sudan: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a:t>
            </a:r>
            <a:r>
              <a:rPr lang="en-US" altLang="en-US" sz="1200" b="1" dirty="0" smtClean="0">
                <a:solidFill>
                  <a:srgbClr val="FFFF00"/>
                </a:solidFill>
                <a:latin typeface="Arial" charset="0"/>
              </a:rPr>
              <a:t>over  portions of central and eastern Sudan: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t>
            </a:r>
            <a:r>
              <a:rPr lang="en-US" altLang="en-US" sz="1200" b="1" dirty="0" smtClean="0">
                <a:solidFill>
                  <a:srgbClr val="FFFF00"/>
                </a:solidFill>
                <a:latin typeface="Arial" charset="0"/>
              </a:rPr>
              <a:t>northeastern DRC, southern South Sudan and western Uganda: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Moderate</a:t>
            </a:r>
          </a:p>
          <a:p>
            <a:pPr marL="0" indent="0">
              <a:spcBef>
                <a:spcPct val="0"/>
              </a:spcBef>
              <a:buNone/>
              <a:defRPr/>
            </a:pPr>
            <a:endParaRPr lang="en-US" altLang="en-US" sz="120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3 – 9 September,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792575"/>
            <a:ext cx="5349875" cy="267765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a:solidFill>
                  <a:srgbClr val="FFFF00"/>
                </a:solidFill>
                <a:latin typeface="Arial" charset="0"/>
              </a:rPr>
              <a:t>There is an increased chance for </a:t>
            </a:r>
            <a:r>
              <a:rPr lang="en-US" altLang="en-US" sz="1150" b="1" dirty="0" smtClean="0">
                <a:solidFill>
                  <a:srgbClr val="FFFF00"/>
                </a:solidFill>
                <a:latin typeface="Arial" charset="0"/>
              </a:rPr>
              <a:t>above-average </a:t>
            </a:r>
            <a:r>
              <a:rPr lang="en-US" altLang="en-US" sz="1150" b="1" dirty="0">
                <a:solidFill>
                  <a:srgbClr val="FFFF00"/>
                </a:solidFill>
                <a:latin typeface="Arial" charset="0"/>
              </a:rPr>
              <a:t>rainfall over </a:t>
            </a:r>
            <a:r>
              <a:rPr lang="en-US" altLang="en-US" sz="1150" b="1" dirty="0" smtClean="0">
                <a:solidFill>
                  <a:srgbClr val="FFFF00"/>
                </a:solidFill>
                <a:latin typeface="Arial" charset="0"/>
              </a:rPr>
              <a:t>Senegal, Gambia, Guinea-Bissau, Guinea, Sierra Leone, western Liberia, southwestern Mali</a:t>
            </a:r>
            <a:r>
              <a:rPr lang="en-US" altLang="en-US" sz="1150" b="1" dirty="0" smtClean="0">
                <a:solidFill>
                  <a:srgbClr val="FFFF00"/>
                </a:solidFill>
                <a:latin typeface="Arial" charset="0"/>
              </a:rPr>
              <a:t>: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convergence and </a:t>
            </a:r>
            <a:r>
              <a:rPr lang="en-US" altLang="en-US" sz="1150" dirty="0">
                <a:solidFill>
                  <a:schemeClr val="bg1"/>
                </a:solidFill>
                <a:latin typeface="Arial" charset="0"/>
              </a:rPr>
              <a:t>upper-level </a:t>
            </a:r>
            <a:r>
              <a:rPr lang="en-US" altLang="en-US" sz="1150" dirty="0" smtClean="0">
                <a:solidFill>
                  <a:schemeClr val="bg1"/>
                </a:solidFill>
                <a:latin typeface="Arial" charset="0"/>
              </a:rPr>
              <a:t>divergence </a:t>
            </a:r>
            <a:r>
              <a:rPr lang="en-US" altLang="en-US" sz="1150" dirty="0">
                <a:solidFill>
                  <a:schemeClr val="bg1"/>
                </a:solidFill>
                <a:latin typeface="Arial" charset="0"/>
              </a:rPr>
              <a:t>is 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is an increased chance for </a:t>
            </a:r>
            <a:r>
              <a:rPr lang="en-US" altLang="en-US" sz="1100" b="1" dirty="0" smtClean="0">
                <a:solidFill>
                  <a:srgbClr val="FFFF00"/>
                </a:solidFill>
                <a:latin typeface="Arial" charset="0"/>
              </a:rPr>
              <a:t>below-average </a:t>
            </a:r>
            <a:r>
              <a:rPr lang="en-US" altLang="en-US" sz="1100" b="1" dirty="0" smtClean="0">
                <a:solidFill>
                  <a:srgbClr val="FFFF00"/>
                </a:solidFill>
                <a:latin typeface="Arial" charset="0"/>
              </a:rPr>
              <a:t>rainfall </a:t>
            </a:r>
            <a:r>
              <a:rPr lang="en-US" altLang="en-US" sz="1100" b="1" dirty="0" smtClean="0">
                <a:solidFill>
                  <a:srgbClr val="FFFF00"/>
                </a:solidFill>
                <a:latin typeface="Arial" charset="0"/>
              </a:rPr>
              <a:t>central Sudan: </a:t>
            </a:r>
            <a:r>
              <a:rPr lang="en-US" altLang="en-US" sz="1100" dirty="0">
                <a:solidFill>
                  <a:schemeClr val="bg1"/>
                </a:solidFill>
                <a:latin typeface="Arial" charset="0"/>
              </a:rPr>
              <a:t>An area of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b="1" dirty="0" smtClean="0">
              <a:solidFill>
                <a:schemeClr val="bg1"/>
              </a:solidFill>
              <a:latin typeface="Arial" charset="0"/>
            </a:endParaRPr>
          </a:p>
          <a:p>
            <a:pPr>
              <a:spcBef>
                <a:spcPct val="0"/>
              </a:spcBef>
              <a:buFontTx/>
              <a:buAutoNum type="arabicPeriod"/>
              <a:defRPr/>
            </a:pPr>
            <a:r>
              <a:rPr lang="en-US" altLang="en-US" sz="1100" b="1" dirty="0">
                <a:solidFill>
                  <a:srgbClr val="FFFF00"/>
                </a:solidFill>
                <a:latin typeface="Arial" charset="0"/>
              </a:rPr>
              <a:t>There 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a:t>
            </a:r>
            <a:r>
              <a:rPr lang="en-US" altLang="en-US" sz="1100" b="1" dirty="0" smtClean="0">
                <a:solidFill>
                  <a:srgbClr val="FFFF00"/>
                </a:solidFill>
                <a:latin typeface="Arial" charset="0"/>
              </a:rPr>
              <a:t>eastern South Sudan, eastern Sudan and western Ethiopia: </a:t>
            </a:r>
            <a:r>
              <a:rPr lang="en-US" altLang="en-US" sz="1100" dirty="0">
                <a:solidFill>
                  <a:schemeClr val="bg1"/>
                </a:solidFill>
                <a:latin typeface="Arial" charset="0"/>
              </a:rPr>
              <a:t>An area of anomalous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0257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many places in West and Central Africa received above-average rainfall. Rainfall was also above-average over portions of Sudan and South Sudan, parts of Uganda and Ethiopia, and local areas in Kenya, and Somalia. Weekly rainfall totals exceeded 150mm over local areas in Senegal, Guinea, Mali, Burkina Faso, Cote d’Ivoire, Nigeria, Cameroon and Ethiopia</a:t>
            </a:r>
            <a:r>
              <a:rPr lang="en-US" altLang="en-US" sz="1200" b="1" dirty="0" smtClean="0">
                <a:solidFill>
                  <a:schemeClr val="bg1"/>
                </a:solidFill>
              </a:rPr>
              <a:t>. Rainfall </a:t>
            </a:r>
            <a:r>
              <a:rPr lang="en-US" altLang="en-US" sz="1200" b="1" dirty="0">
                <a:solidFill>
                  <a:schemeClr val="bg1"/>
                </a:solidFill>
              </a:rPr>
              <a:t>was below-average over southwestern Mauritania, parts of Sierra Leone, Nigeria, northern Cameroon, parts of southern Chad, and parts of DRC and Ethiopia.</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southwestern Mauritania, northern Senegal, parts of Guinea-Bissau, local areas in Mali, eastern Liberia, southern Cote d’Ivoire, parts of Ghana, local areas in Togo and Benin, portions of Nigeria and Cameroon, local areas in Niger and Chad, parts DRC, and portions of Ethiopia had below-average rainfall</a:t>
            </a:r>
            <a:r>
              <a:rPr lang="en-US" altLang="en-US" sz="1200" b="1" dirty="0" smtClean="0">
                <a:solidFill>
                  <a:schemeClr val="bg1"/>
                </a:solidFill>
              </a:rPr>
              <a:t>. Rainfall </a:t>
            </a:r>
            <a:r>
              <a:rPr lang="en-US" altLang="en-US" sz="1200" b="1" dirty="0">
                <a:solidFill>
                  <a:schemeClr val="bg1"/>
                </a:solidFill>
              </a:rPr>
              <a:t>was above-average over many parts of Senegal, much of Guinea, Sierra Leone, much of Liberia, Mali, Burkina Faso, central and northern Cote d’Ivoire, parts of Ghana, Togo and Benin, many parts of Niger, portions of Nigeria, Cameroon, much of Chad and CAR, northern Congo, many parts of DRC, Uganda, South Sudan, Sudan, and parts of Ethiopia and western Kenya.</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many parts of Senegal, Gambia, western Guinea-Bissau, portions of Mauritania, parts of Cote d’Ivoire and Ghana, portions of Nigeria and Cameroon, Equatorial Guinea, Gabon, parts of Congo, local areas in DRC, and parts of Ethiopia and South Africa  had below-average rainfall</a:t>
            </a:r>
            <a:r>
              <a:rPr lang="en-US" altLang="en-US" sz="1200" b="1" dirty="0" smtClean="0">
                <a:solidFill>
                  <a:schemeClr val="bg1"/>
                </a:solidFill>
              </a:rPr>
              <a:t>. Rainfall </a:t>
            </a:r>
            <a:r>
              <a:rPr lang="en-US" altLang="en-US" sz="1200" b="1" dirty="0">
                <a:solidFill>
                  <a:schemeClr val="bg1"/>
                </a:solidFill>
              </a:rPr>
              <a:t>was above-average over much Guinea, Sierra Leone, Liberia, Mali, many parts of Cote d’Ivoire, Burkina Faso, Ghana, Togo, Benin, Niger, parts of Nigeria, Chad, parts of Cameroon, much of CAR, parts of DRC, South Sudan, Uganda, Sudan, portions of Ethiopia, and western Kenya and northern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Senegal, Gambia, Guinea-Bissau, Guinea, Sierra Leone, western Liberia, southwestern Mali, eastern Chad, western Sudan, northeastern DRC, southern South Sudan and western Uganda. In contrast, there is an increased chance for below-average rainfall over parts of central and eastern Sudan.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Above-average rainfall was observed over many places in West and Central Africa, and portions of the Greater Horn of Africa.</a:t>
            </a: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buFontTx/>
              <a:buChar char="•"/>
              <a:tabLst>
                <a:tab pos="1885950" algn="l"/>
              </a:tabLst>
            </a:pPr>
            <a:r>
              <a:rPr lang="en-US" altLang="en-US" sz="1800" b="1" dirty="0" smtClean="0">
                <a:solidFill>
                  <a:schemeClr val="bg1"/>
                </a:solidFill>
              </a:rPr>
              <a:t>Weekly rainfall totals exceeded 150mm over local areas in Senegal, Guinea, Mali, Burkina Faso, Cote d’Ivoire, Nigeria, Cameroon and Ethiopia.</a:t>
            </a:r>
            <a:endParaRPr lang="en-US" altLang="en-US" sz="1800" b="1" dirty="0" smtClean="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a:t>
            </a:r>
            <a:r>
              <a:rPr lang="en-US" altLang="en-US" sz="1800" b="1" dirty="0">
                <a:solidFill>
                  <a:schemeClr val="bg1"/>
                </a:solidFill>
              </a:rPr>
              <a:t>rainfall </a:t>
            </a:r>
            <a:r>
              <a:rPr lang="en-US" altLang="en-US" sz="1800" b="1" dirty="0">
                <a:solidFill>
                  <a:schemeClr val="bg1"/>
                </a:solidFill>
              </a:rPr>
              <a:t>over </a:t>
            </a:r>
            <a:r>
              <a:rPr lang="en-US" altLang="en-US" sz="1800" b="1" dirty="0">
                <a:solidFill>
                  <a:schemeClr val="bg1"/>
                </a:solidFill>
              </a:rPr>
              <a:t>Senegal, Gambia, Guinea-Bissau, Guinea, Sierra Leone, western Liberia, southwestern </a:t>
            </a:r>
            <a:r>
              <a:rPr lang="en-US" altLang="en-US" sz="1800" b="1" dirty="0">
                <a:solidFill>
                  <a:schemeClr val="bg1"/>
                </a:solidFill>
              </a:rPr>
              <a:t>Mali, </a:t>
            </a:r>
            <a:r>
              <a:rPr lang="en-US" altLang="en-US" sz="1800" b="1" dirty="0">
                <a:solidFill>
                  <a:schemeClr val="bg1"/>
                </a:solidFill>
              </a:rPr>
              <a:t>eastern </a:t>
            </a:r>
            <a:r>
              <a:rPr lang="en-US" altLang="en-US" sz="1800" b="1" dirty="0">
                <a:solidFill>
                  <a:schemeClr val="bg1"/>
                </a:solidFill>
              </a:rPr>
              <a:t>Chad, western Sudan, </a:t>
            </a:r>
            <a:r>
              <a:rPr lang="en-US" altLang="en-US" sz="1800" b="1" dirty="0">
                <a:solidFill>
                  <a:schemeClr val="bg1"/>
                </a:solidFill>
              </a:rPr>
              <a:t>northeastern DRC, southern South Sudan and western Uganda</a:t>
            </a:r>
            <a:r>
              <a:rPr lang="en-US" altLang="en-US" sz="1800" b="1" dirty="0">
                <a:solidFill>
                  <a:schemeClr val="bg1"/>
                </a:solidFill>
              </a:rPr>
              <a:t>. </a:t>
            </a:r>
            <a:r>
              <a:rPr lang="en-US" altLang="en-US" sz="1800" b="1" dirty="0" smtClean="0">
                <a:solidFill>
                  <a:schemeClr val="bg1"/>
                </a:solidFill>
              </a:rPr>
              <a:t>In contrast, there is an increased chance for below-average rainfall over parts of central and eastern Sudan.</a:t>
            </a:r>
            <a:endParaRPr lang="en-US" alt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112806"/>
            <a:ext cx="8839200" cy="11818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7 </a:t>
            </a:r>
            <a:r>
              <a:rPr lang="en-US" altLang="en-US" sz="1200" b="1" dirty="0" smtClean="0">
                <a:solidFill>
                  <a:schemeClr val="bg1"/>
                </a:solidFill>
              </a:rPr>
              <a:t>days, many places in West and Central Africa received above-average rainfall. Rainfall was also above-average over portions of Sudan and South Sudan, parts of Uganda and Ethiopia, and local areas in Kenya, and Somalia. </a:t>
            </a:r>
            <a:r>
              <a:rPr lang="en-US" altLang="en-US" sz="1200" b="1" dirty="0">
                <a:solidFill>
                  <a:schemeClr val="bg1"/>
                </a:solidFill>
              </a:rPr>
              <a:t>Weekly rainfall totals exceeded 150mm over local areas in Senegal, Guinea, Mali, Burkina Faso, Cote d’Ivoire, Nigeria, Cameroon and Ethiopia.</a:t>
            </a:r>
          </a:p>
          <a:p>
            <a:pPr algn="just" eaLnBrk="1" hangingPunct="1">
              <a:lnSpc>
                <a:spcPct val="90000"/>
              </a:lnSpc>
              <a:spcBef>
                <a:spcPct val="50000"/>
              </a:spcBef>
            </a:pPr>
            <a:r>
              <a:rPr lang="en-US" altLang="en-US" sz="1200" b="1" dirty="0" smtClean="0">
                <a:solidFill>
                  <a:schemeClr val="bg1"/>
                </a:solidFill>
              </a:rPr>
              <a:t>Rainfall </a:t>
            </a:r>
            <a:r>
              <a:rPr lang="en-US" altLang="en-US" sz="1200" b="1" dirty="0" smtClean="0">
                <a:solidFill>
                  <a:schemeClr val="bg1"/>
                </a:solidFill>
              </a:rPr>
              <a:t>was below-average over </a:t>
            </a:r>
            <a:r>
              <a:rPr lang="en-US" altLang="en-US" sz="1200" b="1" dirty="0" smtClean="0">
                <a:solidFill>
                  <a:schemeClr val="bg1"/>
                </a:solidFill>
              </a:rPr>
              <a:t>southwestern Mauritania, parts of Sierra Leone, Nigeria, northern Cameroon, parts of southern Chad, and parts of DRC and Ethiopia.</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days, </a:t>
            </a:r>
            <a:r>
              <a:rPr lang="en-US" altLang="en-US" sz="1250" b="1" dirty="0" smtClean="0">
                <a:solidFill>
                  <a:schemeClr val="bg1"/>
                </a:solidFill>
              </a:rPr>
              <a:t>southwestern </a:t>
            </a:r>
            <a:r>
              <a:rPr lang="en-US" altLang="en-US" sz="1250" b="1" dirty="0" smtClean="0">
                <a:solidFill>
                  <a:schemeClr val="bg1"/>
                </a:solidFill>
              </a:rPr>
              <a:t>Mauritania, </a:t>
            </a:r>
            <a:r>
              <a:rPr lang="en-US" altLang="en-US" sz="1250" b="1" dirty="0" smtClean="0">
                <a:solidFill>
                  <a:schemeClr val="bg1"/>
                </a:solidFill>
              </a:rPr>
              <a:t>northern Senegal</a:t>
            </a:r>
            <a:r>
              <a:rPr lang="en-US" altLang="en-US" sz="1250" b="1" dirty="0" smtClean="0">
                <a:solidFill>
                  <a:schemeClr val="bg1"/>
                </a:solidFill>
              </a:rPr>
              <a:t>, </a:t>
            </a:r>
            <a:r>
              <a:rPr lang="en-US" altLang="en-US" sz="1250" b="1" dirty="0" smtClean="0">
                <a:solidFill>
                  <a:schemeClr val="bg1"/>
                </a:solidFill>
              </a:rPr>
              <a:t>parts of Guinea-Bissau</a:t>
            </a:r>
            <a:r>
              <a:rPr lang="en-US" altLang="en-US" sz="1250" b="1" dirty="0" smtClean="0">
                <a:solidFill>
                  <a:schemeClr val="bg1"/>
                </a:solidFill>
              </a:rPr>
              <a:t>, </a:t>
            </a:r>
            <a:r>
              <a:rPr lang="en-US" altLang="en-US" sz="1250" b="1" dirty="0" smtClean="0">
                <a:solidFill>
                  <a:schemeClr val="bg1"/>
                </a:solidFill>
              </a:rPr>
              <a:t>local areas in Mali, eastern Liberia, southern </a:t>
            </a:r>
            <a:r>
              <a:rPr lang="en-US" altLang="en-US" sz="1250" b="1" dirty="0" smtClean="0">
                <a:solidFill>
                  <a:schemeClr val="bg1"/>
                </a:solidFill>
              </a:rPr>
              <a:t>Cote d’Ivoire, </a:t>
            </a:r>
            <a:r>
              <a:rPr lang="en-US" altLang="en-US" sz="1250" b="1" dirty="0" smtClean="0">
                <a:solidFill>
                  <a:schemeClr val="bg1"/>
                </a:solidFill>
              </a:rPr>
              <a:t>parts of </a:t>
            </a:r>
            <a:r>
              <a:rPr lang="en-US" altLang="en-US" sz="1250" b="1" dirty="0" smtClean="0">
                <a:solidFill>
                  <a:schemeClr val="bg1"/>
                </a:solidFill>
              </a:rPr>
              <a:t>Ghana, </a:t>
            </a:r>
            <a:r>
              <a:rPr lang="en-US" altLang="en-US" sz="1250" b="1" dirty="0" smtClean="0">
                <a:solidFill>
                  <a:schemeClr val="bg1"/>
                </a:solidFill>
              </a:rPr>
              <a:t>local areas in Togo and Benin, portions </a:t>
            </a:r>
            <a:r>
              <a:rPr lang="en-US" altLang="en-US" sz="1250" b="1" dirty="0" smtClean="0">
                <a:solidFill>
                  <a:schemeClr val="bg1"/>
                </a:solidFill>
              </a:rPr>
              <a:t>of </a:t>
            </a:r>
            <a:r>
              <a:rPr lang="en-US" altLang="en-US" sz="1250" b="1" dirty="0" smtClean="0">
                <a:solidFill>
                  <a:schemeClr val="bg1"/>
                </a:solidFill>
              </a:rPr>
              <a:t>Nigeria and Cameroon, local </a:t>
            </a:r>
            <a:r>
              <a:rPr lang="en-US" altLang="en-US" sz="1250" b="1" dirty="0" smtClean="0">
                <a:solidFill>
                  <a:schemeClr val="bg1"/>
                </a:solidFill>
              </a:rPr>
              <a:t>areas in </a:t>
            </a:r>
            <a:r>
              <a:rPr lang="en-US" altLang="en-US" sz="1250" b="1" dirty="0" smtClean="0">
                <a:solidFill>
                  <a:schemeClr val="bg1"/>
                </a:solidFill>
              </a:rPr>
              <a:t>Niger and Chad</a:t>
            </a:r>
            <a:r>
              <a:rPr lang="en-US" altLang="en-US" sz="1250" b="1" dirty="0" smtClean="0">
                <a:solidFill>
                  <a:schemeClr val="bg1"/>
                </a:solidFill>
              </a:rPr>
              <a:t>, parts </a:t>
            </a:r>
            <a:r>
              <a:rPr lang="en-US" altLang="en-US" sz="1250" b="1" dirty="0" smtClean="0">
                <a:solidFill>
                  <a:schemeClr val="bg1"/>
                </a:solidFill>
              </a:rPr>
              <a:t>DRC</a:t>
            </a:r>
            <a:r>
              <a:rPr lang="en-US" altLang="en-US" sz="1250" b="1" dirty="0" smtClean="0">
                <a:solidFill>
                  <a:schemeClr val="bg1"/>
                </a:solidFill>
              </a:rPr>
              <a:t>, and portions of Ethiopia had below-average rainfall.</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R</a:t>
            </a:r>
            <a:r>
              <a:rPr lang="en-US" altLang="en-US" sz="1250" b="1" dirty="0" smtClean="0">
                <a:solidFill>
                  <a:schemeClr val="bg1"/>
                </a:solidFill>
              </a:rPr>
              <a:t>ainfall </a:t>
            </a:r>
            <a:r>
              <a:rPr lang="en-US" altLang="en-US" sz="1250" b="1" dirty="0">
                <a:solidFill>
                  <a:schemeClr val="bg1"/>
                </a:solidFill>
              </a:rPr>
              <a:t>was above-average </a:t>
            </a:r>
            <a:r>
              <a:rPr lang="en-US" altLang="en-US" sz="1250" b="1" dirty="0" smtClean="0">
                <a:solidFill>
                  <a:schemeClr val="bg1"/>
                </a:solidFill>
              </a:rPr>
              <a:t>over </a:t>
            </a:r>
            <a:r>
              <a:rPr lang="en-US" altLang="en-US" sz="1250" b="1" dirty="0" smtClean="0">
                <a:solidFill>
                  <a:schemeClr val="bg1"/>
                </a:solidFill>
              </a:rPr>
              <a:t>many parts of Senegal, much </a:t>
            </a:r>
            <a:r>
              <a:rPr lang="en-US" altLang="en-US" sz="1250" b="1" dirty="0" smtClean="0">
                <a:solidFill>
                  <a:schemeClr val="bg1"/>
                </a:solidFill>
              </a:rPr>
              <a:t>of Guinea, Sierra Leone, </a:t>
            </a:r>
            <a:r>
              <a:rPr lang="en-US" altLang="en-US" sz="1250" b="1" dirty="0" smtClean="0">
                <a:solidFill>
                  <a:schemeClr val="bg1"/>
                </a:solidFill>
              </a:rPr>
              <a:t>much of Liberia</a:t>
            </a:r>
            <a:r>
              <a:rPr lang="en-US" altLang="en-US" sz="1250" b="1" dirty="0" smtClean="0">
                <a:solidFill>
                  <a:schemeClr val="bg1"/>
                </a:solidFill>
              </a:rPr>
              <a:t>, Mali, Burkina Faso, central and northern Cote d’Ivoire, </a:t>
            </a:r>
            <a:r>
              <a:rPr lang="en-US" altLang="en-US" sz="1250" b="1" dirty="0" smtClean="0">
                <a:solidFill>
                  <a:schemeClr val="bg1"/>
                </a:solidFill>
              </a:rPr>
              <a:t>parts </a:t>
            </a:r>
            <a:r>
              <a:rPr lang="en-US" altLang="en-US" sz="1250" b="1" dirty="0" smtClean="0">
                <a:solidFill>
                  <a:schemeClr val="bg1"/>
                </a:solidFill>
              </a:rPr>
              <a:t>of Ghana, </a:t>
            </a:r>
            <a:r>
              <a:rPr lang="en-US" altLang="en-US" sz="1250" b="1" dirty="0" smtClean="0">
                <a:solidFill>
                  <a:schemeClr val="bg1"/>
                </a:solidFill>
              </a:rPr>
              <a:t>Togo and </a:t>
            </a:r>
            <a:r>
              <a:rPr lang="en-US" altLang="en-US" sz="1250" b="1" dirty="0" smtClean="0">
                <a:solidFill>
                  <a:schemeClr val="bg1"/>
                </a:solidFill>
              </a:rPr>
              <a:t>Benin, </a:t>
            </a:r>
            <a:r>
              <a:rPr lang="en-US" altLang="en-US" sz="1250" b="1" dirty="0" smtClean="0">
                <a:solidFill>
                  <a:schemeClr val="bg1"/>
                </a:solidFill>
              </a:rPr>
              <a:t>many parts of Niger</a:t>
            </a:r>
            <a:r>
              <a:rPr lang="en-US" altLang="en-US" sz="1250" b="1" dirty="0" smtClean="0">
                <a:solidFill>
                  <a:schemeClr val="bg1"/>
                </a:solidFill>
              </a:rPr>
              <a:t>, portions of Nigeria, Cameroon, </a:t>
            </a:r>
            <a:r>
              <a:rPr lang="en-US" altLang="en-US" sz="1250" b="1" dirty="0" smtClean="0">
                <a:solidFill>
                  <a:schemeClr val="bg1"/>
                </a:solidFill>
              </a:rPr>
              <a:t>much </a:t>
            </a:r>
            <a:r>
              <a:rPr lang="en-US" altLang="en-US" sz="1250" b="1" dirty="0" smtClean="0">
                <a:solidFill>
                  <a:schemeClr val="bg1"/>
                </a:solidFill>
              </a:rPr>
              <a:t>of Chad and CAR, northern Congo, many parts of DRC, Uganda, South Sudan, Sudan, and parts of Ethiopia and western Kenya.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1818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many parts </a:t>
            </a:r>
            <a:r>
              <a:rPr lang="en-US" altLang="en-US" sz="1200" b="1" dirty="0" smtClean="0">
                <a:solidFill>
                  <a:schemeClr val="bg1"/>
                </a:solidFill>
              </a:rPr>
              <a:t>of Senegal, </a:t>
            </a:r>
            <a:r>
              <a:rPr lang="en-US" altLang="en-US" sz="1200" b="1" dirty="0" smtClean="0">
                <a:solidFill>
                  <a:schemeClr val="bg1"/>
                </a:solidFill>
              </a:rPr>
              <a:t>Gambia, western Guinea-Bissau, portions of Mauritania</a:t>
            </a:r>
            <a:r>
              <a:rPr lang="en-US" altLang="en-US" sz="1200" b="1" dirty="0" smtClean="0">
                <a:solidFill>
                  <a:schemeClr val="bg1"/>
                </a:solidFill>
              </a:rPr>
              <a:t>, parts of Cote d’Ivoire and </a:t>
            </a:r>
            <a:r>
              <a:rPr lang="en-US" altLang="en-US" sz="1200" b="1" dirty="0" smtClean="0">
                <a:solidFill>
                  <a:schemeClr val="bg1"/>
                </a:solidFill>
              </a:rPr>
              <a:t>Ghana</a:t>
            </a:r>
            <a:r>
              <a:rPr lang="en-US" altLang="en-US" sz="1200" b="1" dirty="0" smtClean="0">
                <a:solidFill>
                  <a:schemeClr val="bg1"/>
                </a:solidFill>
              </a:rPr>
              <a:t>, portions of </a:t>
            </a:r>
            <a:r>
              <a:rPr lang="en-US" altLang="en-US" sz="1200" b="1" dirty="0" smtClean="0">
                <a:solidFill>
                  <a:schemeClr val="bg1"/>
                </a:solidFill>
              </a:rPr>
              <a:t>Nigeria and </a:t>
            </a:r>
            <a:r>
              <a:rPr lang="en-US" altLang="en-US" sz="1200" b="1" dirty="0" smtClean="0">
                <a:solidFill>
                  <a:schemeClr val="bg1"/>
                </a:solidFill>
              </a:rPr>
              <a:t>Cameroon, Equatorial Guinea, Gabon</a:t>
            </a:r>
            <a:r>
              <a:rPr lang="en-US" altLang="en-US" sz="1200" b="1" dirty="0" smtClean="0">
                <a:solidFill>
                  <a:schemeClr val="bg1"/>
                </a:solidFill>
              </a:rPr>
              <a:t>, parts of </a:t>
            </a:r>
            <a:r>
              <a:rPr lang="en-US" altLang="en-US" sz="1200" b="1" dirty="0" smtClean="0">
                <a:solidFill>
                  <a:schemeClr val="bg1"/>
                </a:solidFill>
              </a:rPr>
              <a:t>Congo, </a:t>
            </a:r>
            <a:r>
              <a:rPr lang="en-US" altLang="en-US" sz="1200" b="1" dirty="0" smtClean="0">
                <a:solidFill>
                  <a:schemeClr val="bg1"/>
                </a:solidFill>
              </a:rPr>
              <a:t>local areas in </a:t>
            </a:r>
            <a:r>
              <a:rPr lang="en-US" altLang="en-US" sz="1200" b="1" dirty="0" smtClean="0">
                <a:solidFill>
                  <a:schemeClr val="bg1"/>
                </a:solidFill>
              </a:rPr>
              <a:t>DRC, and parts of Ethiopia and South Africa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much Guinea, Sierra Leone, Liberia, Mali, </a:t>
            </a:r>
            <a:r>
              <a:rPr lang="en-US" altLang="en-US" sz="1200" b="1" dirty="0" smtClean="0">
                <a:solidFill>
                  <a:schemeClr val="bg1"/>
                </a:solidFill>
              </a:rPr>
              <a:t>many parts </a:t>
            </a:r>
            <a:r>
              <a:rPr lang="en-US" altLang="en-US" sz="1200" b="1" dirty="0" smtClean="0">
                <a:solidFill>
                  <a:schemeClr val="bg1"/>
                </a:solidFill>
              </a:rPr>
              <a:t>of Cote d’Ivoire, Burkina Faso, Ghana, Togo, Benin, Niger, parts of Nigeria, Chad, parts of Cameroon, much of CAR, parts of DRC, South Sudan, Uganda, Sudan, portions of Ethiopia</a:t>
            </a:r>
            <a:r>
              <a:rPr lang="en-US" altLang="en-US" sz="1200" b="1" dirty="0" smtClean="0">
                <a:solidFill>
                  <a:schemeClr val="bg1"/>
                </a:solidFill>
              </a:rPr>
              <a:t>, </a:t>
            </a:r>
            <a:r>
              <a:rPr lang="en-US" altLang="en-US" sz="1200" b="1" dirty="0" smtClean="0">
                <a:solidFill>
                  <a:schemeClr val="bg1"/>
                </a:solidFill>
              </a:rPr>
              <a:t>and </a:t>
            </a:r>
            <a:r>
              <a:rPr lang="en-US" altLang="en-US" sz="1200" b="1" dirty="0" smtClean="0">
                <a:solidFill>
                  <a:schemeClr val="bg1"/>
                </a:solidFill>
              </a:rPr>
              <a:t>western </a:t>
            </a:r>
            <a:r>
              <a:rPr lang="en-US" altLang="en-US" sz="1200" b="1" dirty="0" smtClean="0">
                <a:solidFill>
                  <a:schemeClr val="bg1"/>
                </a:solidFill>
              </a:rPr>
              <a:t>Kenya and </a:t>
            </a:r>
            <a:r>
              <a:rPr lang="en-US" altLang="en-US" sz="1200" b="1" dirty="0" smtClean="0">
                <a:solidFill>
                  <a:schemeClr val="bg1"/>
                </a:solidFill>
              </a:rPr>
              <a:t>northern Tanzania</a:t>
            </a:r>
            <a:r>
              <a:rPr lang="en-US" altLang="en-US" sz="1200" b="1" dirty="0" smtClean="0">
                <a:solidFill>
                  <a:schemeClr val="bg1"/>
                </a:solidFill>
              </a:rPr>
              <a:t>.</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many parts </a:t>
            </a:r>
            <a:r>
              <a:rPr lang="en-US" altLang="en-US" sz="1180" b="1" dirty="0">
                <a:solidFill>
                  <a:schemeClr val="bg1"/>
                </a:solidFill>
                <a:latin typeface="Arial" charset="0"/>
              </a:rPr>
              <a:t>of Mauritania, Senegal, </a:t>
            </a:r>
            <a:r>
              <a:rPr lang="en-US" altLang="en-US" sz="1180" b="1" dirty="0" smtClean="0">
                <a:solidFill>
                  <a:schemeClr val="bg1"/>
                </a:solidFill>
                <a:latin typeface="Arial" charset="0"/>
              </a:rPr>
              <a:t>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parts of Liberia and Cote d’Ivoire, </a:t>
            </a:r>
            <a:r>
              <a:rPr lang="en-US" altLang="en-US" sz="1180" b="1" dirty="0" smtClean="0">
                <a:solidFill>
                  <a:schemeClr val="bg1"/>
                </a:solidFill>
                <a:latin typeface="Arial" charset="0"/>
              </a:rPr>
              <a:t>local areas in </a:t>
            </a:r>
            <a:r>
              <a:rPr lang="en-US" altLang="en-US" sz="1180" b="1" dirty="0" smtClean="0">
                <a:solidFill>
                  <a:schemeClr val="bg1"/>
                </a:solidFill>
                <a:latin typeface="Arial" charset="0"/>
              </a:rPr>
              <a:t>Ghana, portions of Nigeria and Cameroon, Equatorial Guinea, Gabon, Congo, portions of DRC, Angola, Namibia, western and northeastern South Africa, western and southern Zambia, Botswana, Zimbabwe, southern Mozambique, parts of Madagascar, northern Tanzania, much of Kenya,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Much of Guinea, Sierra Leone, Mali, parts of Liberia and Cote d’Ivoire, Burkina Faso, Ghana, Togo, Benin, parts of Nigeria, Niger, Chad, CAR, many parts of DRC, South Sudan, Sudan, Uganda, many parts of Ethiopia, Tanzania, eastern Zambia,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www.cpc.ncep.noaa.gov/products/international/africa_arc/africa_arc_90day_ptts_Korem_Ethiop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Labe_Guine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62528"/>
            <a:ext cx="4019551"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5"/>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447800"/>
            <a:ext cx="609600" cy="2133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784830"/>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a:t>
            </a:r>
            <a:r>
              <a:rPr lang="en-US" altLang="en-US" sz="1250" b="1" dirty="0" smtClean="0">
                <a:solidFill>
                  <a:schemeClr val="bg1"/>
                </a:solidFill>
                <a:latin typeface="Arial" charset="0"/>
                <a:cs typeface="+mn-cs"/>
              </a:rPr>
              <a:t>moderate to heavy rainfall helped to reduce accumulated moisture deficits over parts of Senegal </a:t>
            </a:r>
            <a:r>
              <a:rPr lang="en-US" altLang="en-US" sz="1250" b="1" dirty="0" smtClean="0">
                <a:solidFill>
                  <a:schemeClr val="bg1"/>
                </a:solidFill>
                <a:latin typeface="Arial" charset="0"/>
                <a:cs typeface="+mn-cs"/>
              </a:rPr>
              <a:t>(top right). Moderate to local heavy rainfall sustained moisture surpluses over parts of Guinea (bottom right</a:t>
            </a:r>
            <a:r>
              <a:rPr lang="en-US" altLang="en-US" sz="1250" b="1" dirty="0" smtClean="0">
                <a:solidFill>
                  <a:schemeClr val="bg1"/>
                </a:solidFill>
                <a:latin typeface="Arial" charset="0"/>
                <a:cs typeface="+mn-cs"/>
              </a:rPr>
              <a:t>). Seasonal total rainfall remained below-average over parts of Northeast Ethiopia (top right).</a:t>
            </a:r>
            <a:endParaRPr lang="en-US" altLang="en-US" sz="1250" b="1" dirty="0" smtClean="0">
              <a:solidFill>
                <a:schemeClr val="bg1"/>
              </a:solidFill>
              <a:latin typeface="Arial" charset="0"/>
              <a:cs typeface="+mn-cs"/>
            </a:endParaRPr>
          </a:p>
        </p:txBody>
      </p:sp>
      <p:sp>
        <p:nvSpPr>
          <p:cNvPr id="18441" name="Line 169"/>
          <p:cNvSpPr>
            <a:spLocks noChangeShapeType="1"/>
          </p:cNvSpPr>
          <p:nvPr/>
        </p:nvSpPr>
        <p:spPr bwMode="auto">
          <a:xfrm flipH="1" flipV="1">
            <a:off x="1600200" y="1600200"/>
            <a:ext cx="2971800" cy="2057400"/>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Kaolack_Senega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3462528"/>
            <a:ext cx="3836071" cy="2633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cpc.ncep.noaa.gov/products/international/africa_arc/africa_arc_90day_ptts_Labe_Guine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462528"/>
            <a:ext cx="4010025"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www.cpc.ncep.noaa.gov/products/international/cdas/cdas_7day_af_200divg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anomalous cyclonic shear (left) coupled with upper-level divergence (right) may have contributed to the observed above-average rainfall over many places in West and Central Africa.</a:t>
            </a:r>
            <a:endParaRPr lang="en-US" altLang="en-US" b="1" dirty="0">
              <a:solidFill>
                <a:schemeClr val="bg1"/>
              </a:solidFill>
            </a:endParaRPr>
          </a:p>
        </p:txBody>
      </p:sp>
      <p:sp>
        <p:nvSpPr>
          <p:cNvPr id="11" name="Oval 10"/>
          <p:cNvSpPr/>
          <p:nvPr/>
        </p:nvSpPr>
        <p:spPr>
          <a:xfrm rot="5400000">
            <a:off x="1600200" y="1905000"/>
            <a:ext cx="609600" cy="1981200"/>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5217365">
            <a:off x="6100051" y="1754325"/>
            <a:ext cx="520437" cy="2342727"/>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161773</TotalTime>
  <Words>1624</Words>
  <Application>Microsoft Office PowerPoint</Application>
  <PresentationFormat>On-screen Show (4:3)</PresentationFormat>
  <Paragraphs>70</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8222</cp:revision>
  <cp:lastPrinted>2018-07-09T15:13:07Z</cp:lastPrinted>
  <dcterms:created xsi:type="dcterms:W3CDTF">2001-08-31T10:39:36Z</dcterms:created>
  <dcterms:modified xsi:type="dcterms:W3CDTF">2019-08-26T18:18:33Z</dcterms:modified>
</cp:coreProperties>
</file>