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111" d="100"/>
          <a:sy n="111" d="100"/>
        </p:scale>
        <p:origin x="51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9/3/2019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300" name="CorelPhotoPaint.Image.10" r:id="rId14" imgW="1625397" imgH="1625397" progId="CorelPhotoPaint.Image.10">
                  <p:embed/>
                </p:oleObj>
              </mc:Choice>
              <mc:Fallback>
                <p:oleObj name="CorelPhotoPaint.Image.10" r:id="rId14" imgW="1625397" imgH="1625397" progId="CorelPhotoPaint.Image.10">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3 September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47705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t>
            </a:r>
            <a:r>
              <a:rPr lang="en-US" altLang="en-US" sz="1250" b="1" dirty="0">
                <a:solidFill>
                  <a:schemeClr val="bg1"/>
                </a:solidFill>
              </a:rPr>
              <a:t>over </a:t>
            </a:r>
            <a:r>
              <a:rPr lang="en-US" altLang="en-US" sz="1250" b="1" dirty="0" smtClean="0">
                <a:solidFill>
                  <a:schemeClr val="bg1"/>
                </a:solidFill>
              </a:rPr>
              <a:t>many places in the Gulf of Guinea and Central Africa, and western Ethiopia.</a:t>
            </a:r>
          </a:p>
        </p:txBody>
      </p:sp>
      <p:sp>
        <p:nvSpPr>
          <p:cNvPr id="22534" name="TextBox 2"/>
          <p:cNvSpPr txBox="1">
            <a:spLocks noChangeArrowheads="1"/>
          </p:cNvSpPr>
          <p:nvPr/>
        </p:nvSpPr>
        <p:spPr bwMode="auto">
          <a:xfrm>
            <a:off x="443838" y="1524000"/>
            <a:ext cx="3688960"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550" b="1" dirty="0" smtClean="0">
                <a:solidFill>
                  <a:srgbClr val="FFFF00"/>
                </a:solidFill>
              </a:rPr>
              <a:t>4 </a:t>
            </a:r>
            <a:r>
              <a:rPr lang="en-US" altLang="en-US" sz="1550" b="1" dirty="0">
                <a:solidFill>
                  <a:srgbClr val="FFFF00"/>
                </a:solidFill>
              </a:rPr>
              <a:t>– </a:t>
            </a:r>
            <a:r>
              <a:rPr lang="en-US" altLang="en-US" sz="1550" b="1" dirty="0" smtClean="0">
                <a:solidFill>
                  <a:srgbClr val="FFFF00"/>
                </a:solidFill>
              </a:rPr>
              <a:t>10 </a:t>
            </a:r>
            <a:r>
              <a:rPr lang="en-US" altLang="en-US" sz="1550" b="1" dirty="0">
                <a:solidFill>
                  <a:srgbClr val="FFFF00"/>
                </a:solidFill>
              </a:rPr>
              <a:t>September, 2019</a:t>
            </a:r>
          </a:p>
        </p:txBody>
      </p:sp>
      <p:sp>
        <p:nvSpPr>
          <p:cNvPr id="22535" name="TextBox 10"/>
          <p:cNvSpPr txBox="1">
            <a:spLocks noChangeArrowheads="1"/>
          </p:cNvSpPr>
          <p:nvPr/>
        </p:nvSpPr>
        <p:spPr bwMode="auto">
          <a:xfrm>
            <a:off x="4654656" y="1524000"/>
            <a:ext cx="3970062"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11 – 17 September,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9314"/>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4 </a:t>
            </a:r>
            <a:r>
              <a:rPr lang="en-US" altLang="en-US" b="1" dirty="0">
                <a:solidFill>
                  <a:srgbClr val="FFFF00"/>
                </a:solidFill>
              </a:rPr>
              <a:t>– </a:t>
            </a:r>
            <a:r>
              <a:rPr lang="en-US" altLang="en-US" b="1" dirty="0" smtClean="0">
                <a:solidFill>
                  <a:srgbClr val="FFFF00"/>
                </a:solidFill>
              </a:rPr>
              <a:t>10 </a:t>
            </a:r>
            <a:r>
              <a:rPr lang="en-US" altLang="en-US" b="1" dirty="0">
                <a:solidFill>
                  <a:srgbClr val="FFFF00"/>
                </a:solidFill>
              </a:rPr>
              <a:t>September, 2019</a:t>
            </a:r>
            <a:endParaRPr lang="nl-NL" altLang="en-US" b="1" dirty="0">
              <a:solidFill>
                <a:srgbClr val="FFFF00"/>
              </a:solidFill>
            </a:endParaRPr>
          </a:p>
        </p:txBody>
      </p:sp>
      <p:sp>
        <p:nvSpPr>
          <p:cNvPr id="8" name="Text Box 8"/>
          <p:cNvSpPr txBox="1">
            <a:spLocks noChangeArrowheads="1"/>
          </p:cNvSpPr>
          <p:nvPr/>
        </p:nvSpPr>
        <p:spPr bwMode="auto">
          <a:xfrm>
            <a:off x="3581400" y="1447800"/>
            <a:ext cx="5349875" cy="452431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a:t>
            </a:r>
            <a:r>
              <a:rPr lang="en-US" altLang="en-US" sz="1200" b="1" dirty="0" smtClean="0">
                <a:solidFill>
                  <a:srgbClr val="FFFF00"/>
                </a:solidFill>
                <a:latin typeface="Arial" charset="0"/>
              </a:rPr>
              <a:t>increased </a:t>
            </a:r>
            <a:r>
              <a:rPr lang="en-US" altLang="en-US" sz="1200" b="1" dirty="0">
                <a:solidFill>
                  <a:srgbClr val="FFFF00"/>
                </a:solidFill>
                <a:latin typeface="Arial" charset="0"/>
              </a:rPr>
              <a:t>chance for above-average rainfall over </a:t>
            </a:r>
            <a:r>
              <a:rPr lang="en-US" altLang="en-US" sz="1200" b="1" dirty="0" smtClean="0">
                <a:solidFill>
                  <a:srgbClr val="FFFF00"/>
                </a:solidFill>
                <a:latin typeface="Arial" charset="0"/>
              </a:rPr>
              <a:t>parts </a:t>
            </a:r>
            <a:r>
              <a:rPr lang="en-US" altLang="en-US" sz="1200" b="1" dirty="0">
                <a:solidFill>
                  <a:srgbClr val="FFFF00"/>
                </a:solidFill>
                <a:latin typeface="Arial" charset="0"/>
              </a:rPr>
              <a:t>of Guinea- Bissau, Guinea, Sierra Leone, northern Cote d'Ivoire, and northern Liberia: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convergence and </a:t>
            </a:r>
            <a:r>
              <a:rPr lang="en-US" altLang="en-US" sz="1200" dirty="0">
                <a:solidFill>
                  <a:schemeClr val="bg1"/>
                </a:solidFill>
                <a:latin typeface="Arial" charset="0"/>
              </a:rPr>
              <a:t>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a:t>
            </a:r>
            <a:r>
              <a:rPr lang="en-US" altLang="en-US" sz="1200" b="1" dirty="0" smtClean="0">
                <a:solidFill>
                  <a:srgbClr val="FFFF00"/>
                </a:solidFill>
                <a:latin typeface="Arial" charset="0"/>
              </a:rPr>
              <a:t>increased </a:t>
            </a:r>
            <a:r>
              <a:rPr lang="en-US" altLang="en-US" sz="1200" b="1" dirty="0">
                <a:solidFill>
                  <a:srgbClr val="FFFF00"/>
                </a:solidFill>
                <a:latin typeface="Arial" charset="0"/>
              </a:rPr>
              <a:t>chance for above-average rainfall over southern Nigeria and central Cameroon: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a:t>
            </a:r>
            <a:r>
              <a:rPr lang="en-US" altLang="en-US" sz="1200" dirty="0" smtClean="0">
                <a:solidFill>
                  <a:schemeClr val="bg1"/>
                </a:solidFill>
                <a:latin typeface="Arial" charset="0"/>
              </a:rPr>
              <a:t>onshore flow, lower-level </a:t>
            </a:r>
            <a:r>
              <a:rPr lang="en-US" altLang="en-US" sz="1200" dirty="0" smtClean="0">
                <a:solidFill>
                  <a:schemeClr val="bg1"/>
                </a:solidFill>
                <a:latin typeface="Arial" charset="0"/>
              </a:rPr>
              <a:t>convergence and upper-level divergence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a </a:t>
            </a:r>
            <a:r>
              <a:rPr lang="en-US" altLang="en-US" sz="1200" b="1" dirty="0" smtClean="0">
                <a:solidFill>
                  <a:srgbClr val="FFFF00"/>
                </a:solidFill>
                <a:latin typeface="Arial" charset="0"/>
              </a:rPr>
              <a:t>portion </a:t>
            </a:r>
            <a:r>
              <a:rPr lang="en-US" altLang="en-US" sz="1200" b="1" dirty="0">
                <a:solidFill>
                  <a:srgbClr val="FFFF00"/>
                </a:solidFill>
                <a:latin typeface="Arial" charset="0"/>
              </a:rPr>
              <a:t>of central DRC</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divergence </a:t>
            </a:r>
            <a:r>
              <a:rPr lang="en-US" altLang="en-US" sz="1200" dirty="0" smtClean="0">
                <a:solidFill>
                  <a:schemeClr val="bg1"/>
                </a:solidFill>
                <a:latin typeface="Arial" charset="0"/>
              </a:rPr>
              <a:t>is </a:t>
            </a:r>
            <a:r>
              <a:rPr lang="en-US" altLang="en-US" sz="1200" dirty="0">
                <a:solidFill>
                  <a:schemeClr val="bg1"/>
                </a:solidFill>
                <a:latin typeface="Arial" charset="0"/>
              </a:rPr>
              <a:t>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parts of eastern CAR, northeastern DRC, South Sudan, and parts of southwestern Ethiopia: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convergence </a:t>
            </a:r>
            <a:r>
              <a:rPr lang="en-US" altLang="en-US" sz="1200" dirty="0" smtClean="0">
                <a:solidFill>
                  <a:schemeClr val="bg1"/>
                </a:solidFill>
                <a:latin typeface="Arial" charset="0"/>
              </a:rPr>
              <a:t>couples with </a:t>
            </a:r>
            <a:r>
              <a:rPr lang="en-US" altLang="en-US" sz="1200" dirty="0">
                <a:solidFill>
                  <a:schemeClr val="bg1"/>
                </a:solidFill>
                <a:latin typeface="Arial" charset="0"/>
              </a:rPr>
              <a:t>upper-level divergence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parts of Sudan</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northerly flow is expected to suppress rainfall in the region.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endParaRPr lang="en-US" altLang="en-US" sz="1200" b="1" dirty="0" smtClean="0">
              <a:solidFill>
                <a:srgbClr val="FFFF00"/>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9314"/>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11 – 17 September, </a:t>
            </a:r>
            <a:r>
              <a:rPr lang="en-US" altLang="en-US" b="1" dirty="0">
                <a:solidFill>
                  <a:srgbClr val="FFFF00"/>
                </a:solidFill>
              </a:rPr>
              <a:t>2019</a:t>
            </a:r>
            <a:endParaRPr lang="nl-NL" altLang="en-US" b="1" dirty="0">
              <a:solidFill>
                <a:srgbClr val="FFFF00"/>
              </a:solidFill>
            </a:endParaRPr>
          </a:p>
        </p:txBody>
      </p:sp>
      <p:sp>
        <p:nvSpPr>
          <p:cNvPr id="13319" name="Text Box 8"/>
          <p:cNvSpPr txBox="1">
            <a:spLocks noChangeArrowheads="1"/>
          </p:cNvSpPr>
          <p:nvPr/>
        </p:nvSpPr>
        <p:spPr bwMode="auto">
          <a:xfrm>
            <a:off x="3581400" y="1792575"/>
            <a:ext cx="5349875" cy="2177519"/>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across Guinea, Sierra Leone, southern Mali, northern Cote D'Ivoire, Burkina Faso, Northern Ghana, Togo, and Benin, Nigeria, Cameroon, southern Chad, and parts of CAR</a:t>
            </a:r>
            <a:r>
              <a:rPr lang="en-US" altLang="en-US" sz="1150" b="1" dirty="0" smtClean="0">
                <a:solidFill>
                  <a:srgbClr val="FFFF00"/>
                </a:solidFill>
                <a:latin typeface="Arial" charset="0"/>
              </a:rPr>
              <a:t>: </a:t>
            </a:r>
            <a:r>
              <a:rPr lang="en-US" altLang="en-US" sz="1150" dirty="0">
                <a:solidFill>
                  <a:schemeClr val="bg1"/>
                </a:solidFill>
                <a:latin typeface="Arial" charset="0"/>
              </a:rPr>
              <a:t>An area of anomalous lower-level </a:t>
            </a:r>
            <a:r>
              <a:rPr lang="en-US" altLang="en-US" sz="1150" dirty="0" smtClean="0">
                <a:solidFill>
                  <a:schemeClr val="bg1"/>
                </a:solidFill>
                <a:latin typeface="Arial" charset="0"/>
              </a:rPr>
              <a:t>convergence </a:t>
            </a:r>
            <a:r>
              <a:rPr lang="en-US" altLang="en-US" sz="1150" dirty="0" smtClean="0">
                <a:solidFill>
                  <a:schemeClr val="bg1"/>
                </a:solidFill>
                <a:latin typeface="Arial" charset="0"/>
              </a:rPr>
              <a:t>is </a:t>
            </a:r>
            <a:r>
              <a:rPr lang="en-US" altLang="en-US" sz="1150" dirty="0">
                <a:solidFill>
                  <a:schemeClr val="bg1"/>
                </a:solidFill>
                <a:latin typeface="Arial" charset="0"/>
              </a:rPr>
              <a:t>expected to </a:t>
            </a:r>
            <a:r>
              <a:rPr lang="en-US" altLang="en-US" sz="1150" dirty="0" smtClean="0">
                <a:solidFill>
                  <a:schemeClr val="bg1"/>
                </a:solidFill>
                <a:latin typeface="Arial" charset="0"/>
              </a:rPr>
              <a:t>enhance </a:t>
            </a:r>
            <a:r>
              <a:rPr lang="en-US" altLang="en-US" sz="1150" dirty="0">
                <a:solidFill>
                  <a:schemeClr val="bg1"/>
                </a:solidFill>
                <a:latin typeface="Arial" charset="0"/>
              </a:rPr>
              <a:t>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smtClean="0">
                <a:solidFill>
                  <a:srgbClr val="FFFF00"/>
                </a:solidFill>
                <a:latin typeface="Arial" charset="0"/>
              </a:rPr>
              <a:t>There </a:t>
            </a:r>
            <a:r>
              <a:rPr lang="en-US" altLang="en-US" sz="1100" b="1" dirty="0">
                <a:solidFill>
                  <a:srgbClr val="FFFF00"/>
                </a:solidFill>
                <a:latin typeface="Arial" charset="0"/>
              </a:rPr>
              <a:t>is </a:t>
            </a:r>
            <a:r>
              <a:rPr lang="en-US" altLang="en-US" sz="1100" b="1">
                <a:solidFill>
                  <a:srgbClr val="FFFF00"/>
                </a:solidFill>
                <a:latin typeface="Arial" charset="0"/>
              </a:rPr>
              <a:t>an </a:t>
            </a:r>
            <a:r>
              <a:rPr lang="en-US" altLang="en-US" sz="1100" b="1" smtClean="0">
                <a:solidFill>
                  <a:srgbClr val="FFFF00"/>
                </a:solidFill>
                <a:latin typeface="Arial" charset="0"/>
              </a:rPr>
              <a:t>increased </a:t>
            </a:r>
            <a:r>
              <a:rPr lang="en-US" altLang="en-US" sz="1100" b="1" dirty="0">
                <a:solidFill>
                  <a:srgbClr val="FFFF00"/>
                </a:solidFill>
                <a:latin typeface="Arial" charset="0"/>
              </a:rPr>
              <a:t>chance for above-average rainfall over parts of eastern DRC: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lower-level convergence and upper-level divergence is expected to enhance rainfall 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a:t>
            </a:r>
            <a:r>
              <a:rPr lang="en-US" altLang="en-US" sz="1100" b="1" dirty="0" smtClean="0">
                <a:solidFill>
                  <a:srgbClr val="FFFF00"/>
                </a:solidFill>
                <a:latin typeface="Arial" charset="0"/>
              </a:rPr>
              <a:t>: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690515"/>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portions of Mauritania, much of Senegal, many parts of Guinea, local areas in Sierra Leone, much Liberia, and Cote d’Ivoire, local areas in Mali and Burkina Faso, southern Ghana, Togo, Benin, Niger, parts of Nigeria, southern Chad, local areas in Cameroon, Gabon and Congo, western and southern DRC, northeastern Angola, southern Sudan, eastern South Sudan, northern Tanzania, western Kenya, many parts of Ethiopia and northern Somalia had above-average rainfall.  Weekly rainfall totals exceeded 100mm over parts of Senegal and southern Mauritania, central and eastern Guinea, Liberia, cote d’Ivoire, local areas in Togo and Benin, southeastern Nigeria, western Cameroon, local areas in Sudan and Somalia, and many parts of Ethiopia</a:t>
            </a:r>
            <a:r>
              <a:rPr lang="en-US" altLang="en-US" sz="1200" b="1" dirty="0" smtClean="0">
                <a:solidFill>
                  <a:schemeClr val="bg1"/>
                </a:solidFill>
              </a:rPr>
              <a:t>. Rainfall </a:t>
            </a:r>
            <a:r>
              <a:rPr lang="en-US" altLang="en-US" sz="1200" b="1" dirty="0">
                <a:solidFill>
                  <a:schemeClr val="bg1"/>
                </a:solidFill>
              </a:rPr>
              <a:t>was below-average over portions of Guinea-Bissau, western Guinea, western Sierra Leone, parts of Burkina Faso and northern Ghana, many parts of Nigeria and Cameroon, CAR, northern Congo, many parts of DRC, southwestern Sudan, western South Sudan, Uganda, and parts of northern Ethiopia.</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southwestern Mauritania, parts of Guinea-Bissau, local areas in eastern Liberia, parts of Ghana, local areas in Togo and Benin, portions of Nigeria and Cameroon, parts DRC, and local areas in South Sudan and Ethiopia had below-average rainfall</a:t>
            </a:r>
            <a:r>
              <a:rPr lang="en-US" altLang="en-US" sz="1200" b="1" dirty="0" smtClean="0">
                <a:solidFill>
                  <a:schemeClr val="bg1"/>
                </a:solidFill>
              </a:rPr>
              <a:t>. Rainfall </a:t>
            </a:r>
            <a:r>
              <a:rPr lang="en-US" altLang="en-US" sz="1200" b="1" dirty="0">
                <a:solidFill>
                  <a:schemeClr val="bg1"/>
                </a:solidFill>
              </a:rPr>
              <a:t>was above-average over much of Senegal, Guinea, Sierra Leone, much of Liberia, Mali, Burkina Faso, Cote d’Ivoire, local areas in Ghana, Togo and Benin, much of Niger, portions of Nigeria, western Cameroon, much of Chad and CAR, parts of Congo, western DRC, Uganda, South Sudan, Sudan, many parts of Ethiopia, northern Tanzania, Uganda and western Kenya.</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western Mauritania, northern Senegal, western Guinea-Bissau, parts of Cote d’Ivoire and Ghana, portions of Nigeria, southern Cameroon, parts of Gabon and Congo, portions of DRC, and northeastern Ethiopia and portions of South Africa had below-average rainfall</a:t>
            </a:r>
            <a:r>
              <a:rPr lang="en-US" altLang="en-US" sz="1200" b="1" dirty="0" smtClean="0">
                <a:solidFill>
                  <a:schemeClr val="bg1"/>
                </a:solidFill>
              </a:rPr>
              <a:t>. Rainfall </a:t>
            </a:r>
            <a:r>
              <a:rPr lang="en-US" altLang="en-US" sz="1200" b="1" dirty="0">
                <a:solidFill>
                  <a:schemeClr val="bg1"/>
                </a:solidFill>
              </a:rPr>
              <a:t>was above-average over portions of Senegal, much Guinea, southern Mauritania, Sierra Leone, Liberia, Mali, many parts of Cote d’Ivoire, Burkina Faso, Ghana, Togo, Benin, Niger, parts of Nigeria, Chad, many parts of Cameroon, much of CAR, parts of DRC, South Sudan, Uganda, Sudan, many parts of Ethiopia, and western Kenya and northern Tanzania.</a:t>
            </a:r>
          </a:p>
          <a:p>
            <a:pPr marL="171450" indent="-171450"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parts of Guinea- Bissau, Guinea, Sierra Leone, northern Cote d'Ivoire, northern Liberia, southern Nigeria, central Cameroon, eastern CAR, northeastern DRC, South Sudan, and parts of southwestern Ethiopia. In contrast, there is an increased chance for below-average rainfall over portions of central DRC and southern Sudan.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Weekly rainfall totals exceeded 100mm over parts of Senegal and southern Mauritania, central and eastern Guinea, Liberia, </a:t>
            </a:r>
            <a:r>
              <a:rPr lang="en-US" altLang="en-US" sz="1800" b="1" dirty="0" smtClean="0">
                <a:solidFill>
                  <a:schemeClr val="bg1"/>
                </a:solidFill>
              </a:rPr>
              <a:t>Cote </a:t>
            </a:r>
            <a:r>
              <a:rPr lang="en-US" altLang="en-US" sz="1800" b="1" dirty="0" smtClean="0">
                <a:solidFill>
                  <a:schemeClr val="bg1"/>
                </a:solidFill>
              </a:rPr>
              <a:t>d’Ivoire, local areas in Togo and Benin, southeastern Nigeria, western Cameroon, local areas in Sudan and Somalia, and many parts of Ethiopia.</a:t>
            </a:r>
          </a:p>
          <a:p>
            <a:pPr marL="342900" indent="-342900" eaLnBrk="1" hangingPunct="1">
              <a:buFontTx/>
              <a:buChar char="•"/>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a:t>
            </a:r>
            <a:r>
              <a:rPr lang="en-US" altLang="en-US" sz="1800" b="1" dirty="0">
                <a:solidFill>
                  <a:schemeClr val="bg1"/>
                </a:solidFill>
              </a:rPr>
              <a:t>rainfall over </a:t>
            </a:r>
            <a:r>
              <a:rPr lang="en-US" altLang="en-US" sz="1800" b="1" dirty="0">
                <a:solidFill>
                  <a:schemeClr val="bg1"/>
                </a:solidFill>
              </a:rPr>
              <a:t>parts of Guinea- Bissau, Guinea, Sierra Leone, northern Cote d'Ivoire, </a:t>
            </a:r>
            <a:r>
              <a:rPr lang="en-US" altLang="en-US" sz="1800" b="1" dirty="0">
                <a:solidFill>
                  <a:schemeClr val="bg1"/>
                </a:solidFill>
              </a:rPr>
              <a:t>northern Liberia, </a:t>
            </a:r>
            <a:r>
              <a:rPr lang="en-US" altLang="en-US" sz="1800" b="1" dirty="0">
                <a:solidFill>
                  <a:schemeClr val="bg1"/>
                </a:solidFill>
              </a:rPr>
              <a:t>southern </a:t>
            </a:r>
            <a:r>
              <a:rPr lang="en-US" altLang="en-US" sz="1800" b="1" dirty="0">
                <a:solidFill>
                  <a:schemeClr val="bg1"/>
                </a:solidFill>
              </a:rPr>
              <a:t>Nigeria, central Cameroon, </a:t>
            </a:r>
            <a:r>
              <a:rPr lang="en-US" altLang="en-US" sz="1800" b="1" dirty="0">
                <a:solidFill>
                  <a:schemeClr val="bg1"/>
                </a:solidFill>
              </a:rPr>
              <a:t>eastern CAR, northeastern DRC, South Sudan, and parts of southwestern </a:t>
            </a:r>
            <a:r>
              <a:rPr lang="en-US" altLang="en-US" sz="1800" b="1" dirty="0">
                <a:solidFill>
                  <a:schemeClr val="bg1"/>
                </a:solidFill>
              </a:rPr>
              <a:t>Ethiopia. </a:t>
            </a:r>
            <a:r>
              <a:rPr lang="en-US" altLang="en-US" sz="1800" b="1" dirty="0">
                <a:solidFill>
                  <a:schemeClr val="bg1"/>
                </a:solidFill>
              </a:rPr>
              <a:t>In contrast, there is an increased chance for below-average rainfall over portions </a:t>
            </a:r>
            <a:r>
              <a:rPr lang="en-US" altLang="en-US" sz="1800" b="1" dirty="0">
                <a:solidFill>
                  <a:schemeClr val="bg1"/>
                </a:solidFill>
              </a:rPr>
              <a:t>of central </a:t>
            </a:r>
            <a:r>
              <a:rPr lang="en-US" altLang="en-US" sz="1800" b="1" dirty="0">
                <a:solidFill>
                  <a:schemeClr val="bg1"/>
                </a:solidFill>
              </a:rPr>
              <a:t>DRC and southern Sudan</a:t>
            </a:r>
            <a:r>
              <a:rPr lang="en-US" altLang="en-US" sz="1800" b="1" dirty="0" smtClean="0">
                <a:solidFill>
                  <a:schemeClr val="bg1"/>
                </a:solidFill>
              </a:rPr>
              <a:t>.</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cpc.ncep.noaa.gov/products/international/africa_arc/africa_arc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cpc.ncep.noaa.gov/products/international/africa_arc/africa_arc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1773562"/>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portions of Mauritania, much of Senegal, many parts of Guinea, local areas in Sierra Leone, much Liberia, and Cote d’Ivoire, local areas in Mali and Burkina Faso, southern Ghana, Togo, Benin, Niger, parts of Nigeria, southern Chad, local areas in Cameroon, Gabon and Congo, western and southern DRC, northeastern Angola, southern Sudan, eastern South Sudan, northern Tanzania, western Kenya, many parts of Ethiopia and northern Somalia had above-average rainfall.  Weekly </a:t>
            </a:r>
            <a:r>
              <a:rPr lang="en-US" altLang="en-US" sz="1150" b="1" dirty="0">
                <a:solidFill>
                  <a:schemeClr val="bg1"/>
                </a:solidFill>
              </a:rPr>
              <a:t>rainfall totals exceeded 100mm over parts of Senegal and southern Mauritania, central and eastern Guinea, Liberia, cote d’Ivoire, local areas in Togo and Benin, southeastern Nigeria, western Cameroon, local areas in Sudan and Somalia, and many parts of Ethiopia.</a:t>
            </a:r>
          </a:p>
          <a:p>
            <a:pPr algn="just" eaLnBrk="1" hangingPunct="1">
              <a:lnSpc>
                <a:spcPct val="90000"/>
              </a:lnSpc>
              <a:spcBef>
                <a:spcPct val="50000"/>
              </a:spcBef>
            </a:pPr>
            <a:r>
              <a:rPr lang="en-US" altLang="en-US" sz="1150" b="1" dirty="0" smtClean="0">
                <a:solidFill>
                  <a:schemeClr val="bg1"/>
                </a:solidFill>
              </a:rPr>
              <a:t>Rainfall was below-average over portions of Guinea-Bissau, western Guinea, western Sierra Leone, parts of Burkina Faso and northern Ghana, many parts of Nigeria and Cameroon, CAR, northern Congo, many parts of DRC, southwestern Sudan, western South Sudan, Uganda, and parts of northern Ethiopia.</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400383"/>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days, </a:t>
            </a:r>
            <a:r>
              <a:rPr lang="en-US" altLang="en-US" sz="1250" b="1" dirty="0" smtClean="0">
                <a:solidFill>
                  <a:schemeClr val="bg1"/>
                </a:solidFill>
              </a:rPr>
              <a:t>southwestern Mauritania, parts of Guinea-Bissau, local areas in eastern Liberia, parts of Ghana, local areas in Togo and Benin, portions of Nigeria and Cameroon, parts DRC, and local areas in South Sudan and Ethiopia had below-average rainfall.</a:t>
            </a:r>
            <a:endParaRPr lang="en-US" altLang="en-US" sz="1250" b="1" dirty="0">
              <a:solidFill>
                <a:schemeClr val="bg1"/>
              </a:solidFill>
            </a:endParaRPr>
          </a:p>
          <a:p>
            <a:pPr eaLnBrk="1" hangingPunct="1">
              <a:lnSpc>
                <a:spcPct val="90000"/>
              </a:lnSpc>
              <a:spcBef>
                <a:spcPct val="50000"/>
              </a:spcBef>
            </a:pPr>
            <a:r>
              <a:rPr lang="en-US" altLang="en-US" sz="1250" b="1" dirty="0">
                <a:solidFill>
                  <a:schemeClr val="bg1"/>
                </a:solidFill>
              </a:rPr>
              <a:t>R</a:t>
            </a:r>
            <a:r>
              <a:rPr lang="en-US" altLang="en-US" sz="1250" b="1" dirty="0" smtClean="0">
                <a:solidFill>
                  <a:schemeClr val="bg1"/>
                </a:solidFill>
              </a:rPr>
              <a:t>ainfall </a:t>
            </a:r>
            <a:r>
              <a:rPr lang="en-US" altLang="en-US" sz="1250" b="1" dirty="0">
                <a:solidFill>
                  <a:schemeClr val="bg1"/>
                </a:solidFill>
              </a:rPr>
              <a:t>was above-average </a:t>
            </a:r>
            <a:r>
              <a:rPr lang="en-US" altLang="en-US" sz="1250" b="1" dirty="0" smtClean="0">
                <a:solidFill>
                  <a:schemeClr val="bg1"/>
                </a:solidFill>
              </a:rPr>
              <a:t>over much of Senegal, Guinea, Sierra Leone, much of Liberia, Mali, Burkina Faso, Cote d’Ivoire, local areas in Ghana, Togo and Benin, much of Niger, portions of Nigeria, western Cameroon, much of Chad and CAR, parts of Congo, western DRC, Uganda, South Sudan, Sudan, many parts of Ethiopia, northern Tanzania, </a:t>
            </a:r>
            <a:r>
              <a:rPr lang="en-US" altLang="en-US" sz="1250" b="1" dirty="0" smtClean="0">
                <a:solidFill>
                  <a:schemeClr val="bg1"/>
                </a:solidFill>
              </a:rPr>
              <a:t>Uganda </a:t>
            </a:r>
            <a:r>
              <a:rPr lang="en-US" altLang="en-US" sz="1250" b="1" dirty="0" smtClean="0">
                <a:solidFill>
                  <a:schemeClr val="bg1"/>
                </a:solidFill>
              </a:rPr>
              <a:t>and western Kenya.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www.cpc.ncep.noaa.gov/products/international/africa_arc/africa_arc_9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pc.ncep.noaa.gov/products/international/africa_arc/africa_arc_9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3480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days, </a:t>
            </a:r>
            <a:r>
              <a:rPr lang="en-US" altLang="en-US" sz="1200" b="1" dirty="0" smtClean="0">
                <a:solidFill>
                  <a:schemeClr val="bg1"/>
                </a:solidFill>
              </a:rPr>
              <a:t>western Mauritania, northern Senegal, western Guinea-Bissau, parts of Cote d’Ivoire and Ghana, portions of Nigeria, southern Cameroon, parts of Gabon and Congo, portions of DRC, and northeastern Ethiopia and portions of South Africa had below-average rainfall.</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Rainfall was above-average over portions of Senegal, much Guinea, southern Mauritania, Sierra Leone, Liberia, Mali, many parts of Cote d’Ivoire, Burkina Faso, Ghana, Togo, Benin, Niger, parts of Nigeria, Chad, many parts of Cameroon, much of CAR, parts of DRC, South Sudan, Uganda, Sudan, many parts of Ethiopia, and western Kenya and northern Tanzania.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www.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ww.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65410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western Mauritania</a:t>
            </a:r>
            <a:r>
              <a:rPr lang="en-US" altLang="en-US" sz="1180" b="1" dirty="0">
                <a:solidFill>
                  <a:schemeClr val="bg1"/>
                </a:solidFill>
                <a:latin typeface="Arial" charset="0"/>
              </a:rPr>
              <a:t>, </a:t>
            </a:r>
            <a:r>
              <a:rPr lang="en-US" altLang="en-US" sz="1180" b="1" dirty="0" smtClean="0">
                <a:solidFill>
                  <a:schemeClr val="bg1"/>
                </a:solidFill>
                <a:latin typeface="Arial" charset="0"/>
              </a:rPr>
              <a:t>northern Senegal</a:t>
            </a:r>
            <a:r>
              <a:rPr lang="en-US" altLang="en-US" sz="1180" b="1" dirty="0">
                <a:solidFill>
                  <a:schemeClr val="bg1"/>
                </a:solidFill>
                <a:latin typeface="Arial" charset="0"/>
              </a:rPr>
              <a:t>, </a:t>
            </a:r>
            <a:r>
              <a:rPr lang="en-US" altLang="en-US" sz="1180" b="1" dirty="0" smtClean="0">
                <a:solidFill>
                  <a:schemeClr val="bg1"/>
                </a:solidFill>
                <a:latin typeface="Arial" charset="0"/>
              </a:rPr>
              <a:t>parts of Guinea-Bissau</a:t>
            </a:r>
            <a:r>
              <a:rPr lang="en-US" altLang="en-US" sz="1180" b="1" dirty="0">
                <a:solidFill>
                  <a:schemeClr val="bg1"/>
                </a:solidFill>
                <a:latin typeface="Arial" charset="0"/>
              </a:rPr>
              <a:t>, </a:t>
            </a:r>
            <a:r>
              <a:rPr lang="en-US" altLang="en-US" sz="1180" b="1" dirty="0" smtClean="0">
                <a:solidFill>
                  <a:schemeClr val="bg1"/>
                </a:solidFill>
                <a:latin typeface="Arial" charset="0"/>
              </a:rPr>
              <a:t>local areas in Liberia, parts of Cote d’Ivoire, local areas in Ghana, portions of Nigeria, many parts of Cameroon, Equatorial Guinea, Gabon, Congo, portions of DRC, Angola, Namibia, western and northeastern South Africa, portions of Zambia, Botswana, Zimbabwe, southern Mozambique, parts of Madagascar, northern Tanzania, much of Kenya, portions of Ethiopia, and Somalia. </a:t>
            </a:r>
          </a:p>
          <a:p>
            <a:pPr algn="just" eaLnBrk="1" hangingPunct="1">
              <a:lnSpc>
                <a:spcPct val="90000"/>
              </a:lnSpc>
              <a:spcBef>
                <a:spcPct val="50000"/>
              </a:spcBef>
              <a:buNone/>
              <a:defRPr/>
            </a:pPr>
            <a:r>
              <a:rPr lang="en-US" altLang="en-US" sz="1180" b="1" dirty="0" smtClean="0">
                <a:solidFill>
                  <a:schemeClr val="bg1"/>
                </a:solidFill>
                <a:latin typeface="Arial" charset="0"/>
              </a:rPr>
              <a:t>Many parts of Senegal, parts of Guinea-Bissau, much of Guinea, Sierra Leone, Mali, </a:t>
            </a:r>
            <a:r>
              <a:rPr lang="en-US" altLang="en-US" sz="1180" b="1" smtClean="0">
                <a:solidFill>
                  <a:schemeClr val="bg1"/>
                </a:solidFill>
                <a:latin typeface="Arial" charset="0"/>
              </a:rPr>
              <a:t>much of </a:t>
            </a:r>
            <a:r>
              <a:rPr lang="en-US" altLang="en-US" sz="1180" b="1" dirty="0" smtClean="0">
                <a:solidFill>
                  <a:schemeClr val="bg1"/>
                </a:solidFill>
                <a:latin typeface="Arial" charset="0"/>
              </a:rPr>
              <a:t>Liberia and Cote d’Ivoire, Burkina Faso, Ghana, Togo, Benin, parts of Nigeria, Niger, Chad, CAR, many parts of DRC, South Sudan, Sudan, Uganda, many parts of Ethiopia, Tanzania, eastern Zambia, Malawi, northern Mozambique, and portions of South Africa and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cpc.ncep.noaa.gov/products/international/africa_arc/africa_arc_90day_ptts_Odienne_CoteDIvoir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462528"/>
            <a:ext cx="4010025" cy="2633472"/>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4"/>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flipV="1">
            <a:off x="3657600" y="1523999"/>
            <a:ext cx="1202654" cy="304799"/>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838199" y="1523998"/>
            <a:ext cx="788071" cy="2057401"/>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moderate to heavy rainfall sustained moisture surpluses over parts of Guinea (bottom left) and northwestern Cote d’Ivoire (bottom right). Seasonal total rainfall remained below-average over parts of Northeast Ethiopia (top right).</a:t>
            </a:r>
          </a:p>
        </p:txBody>
      </p:sp>
      <p:sp>
        <p:nvSpPr>
          <p:cNvPr id="18441" name="Line 169"/>
          <p:cNvSpPr>
            <a:spLocks noChangeShapeType="1"/>
          </p:cNvSpPr>
          <p:nvPr/>
        </p:nvSpPr>
        <p:spPr bwMode="auto">
          <a:xfrm flipH="1" flipV="1">
            <a:off x="1778671" y="1612485"/>
            <a:ext cx="2895600" cy="2133600"/>
          </a:xfrm>
          <a:prstGeom prst="line">
            <a:avLst/>
          </a:prstGeom>
          <a:noFill/>
          <a:ln w="50800">
            <a:solidFill>
              <a:srgbClr val="FF0000"/>
            </a:solidFill>
            <a:round/>
            <a:headEnd/>
            <a:tailEnd type="triangle" w="med" len="med"/>
          </a:ln>
        </p:spPr>
        <p:txBody>
          <a:bodyPr/>
          <a:lstStyle/>
          <a:p>
            <a:endParaRPr lang="en-US"/>
          </a:p>
        </p:txBody>
      </p:sp>
      <p:pic>
        <p:nvPicPr>
          <p:cNvPr id="6148" name="Picture 4" descr="https://www.cpc.ncep.noaa.gov/products/international/africa_arc/africa_arc_90day_ptts_Labe_Guine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462528"/>
            <a:ext cx="4019551" cy="26334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www.cpc.ncep.noaa.gov/products/international/africa_arc/africa_arc_90day_ptts_Labe_Guine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462528"/>
            <a:ext cx="3845596"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www.cpc.ncep.noaa.gov/products/international/africa_arc/africa_arc_90day_ptts_Korem_Ethiopi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609600"/>
            <a:ext cx="4000500"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3400" y="5711952"/>
            <a:ext cx="8382000" cy="757130"/>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 broad area of anomalous westerly flow with its associated cyclonic </a:t>
            </a:r>
            <a:r>
              <a:rPr lang="en-US" altLang="en-US" b="1" dirty="0">
                <a:solidFill>
                  <a:schemeClr val="bg1"/>
                </a:solidFill>
              </a:rPr>
              <a:t>shear across West </a:t>
            </a:r>
            <a:r>
              <a:rPr lang="en-US" altLang="en-US" b="1" dirty="0" smtClean="0">
                <a:solidFill>
                  <a:schemeClr val="bg1"/>
                </a:solidFill>
              </a:rPr>
              <a:t>Africa (left) </a:t>
            </a:r>
            <a:r>
              <a:rPr lang="en-US" altLang="en-US" b="1" dirty="0">
                <a:solidFill>
                  <a:schemeClr val="bg1"/>
                </a:solidFill>
              </a:rPr>
              <a:t>may </a:t>
            </a:r>
            <a:r>
              <a:rPr lang="en-US" altLang="en-US" b="1" dirty="0" smtClean="0">
                <a:solidFill>
                  <a:schemeClr val="bg1"/>
                </a:solidFill>
              </a:rPr>
              <a:t>have contributed to the observed above-average rainfall in the region. </a:t>
            </a:r>
            <a:endParaRPr lang="en-US" altLang="en-US" b="1" dirty="0">
              <a:solidFill>
                <a:schemeClr val="bg1"/>
              </a:solidFill>
            </a:endParaRPr>
          </a:p>
        </p:txBody>
      </p:sp>
      <p:sp>
        <p:nvSpPr>
          <p:cNvPr id="11" name="Oval 10"/>
          <p:cNvSpPr/>
          <p:nvPr/>
        </p:nvSpPr>
        <p:spPr>
          <a:xfrm rot="5238968">
            <a:off x="1429326" y="1758582"/>
            <a:ext cx="955168" cy="2279955"/>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162038</TotalTime>
  <Words>1823</Words>
  <Application>Microsoft Office PowerPoint</Application>
  <PresentationFormat>On-screen Show (4:3)</PresentationFormat>
  <Paragraphs>68</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8237</cp:revision>
  <cp:lastPrinted>2018-07-09T15:13:07Z</cp:lastPrinted>
  <dcterms:created xsi:type="dcterms:W3CDTF">2001-08-31T10:39:36Z</dcterms:created>
  <dcterms:modified xsi:type="dcterms:W3CDTF">2019-09-03T15:45:11Z</dcterms:modified>
</cp:coreProperties>
</file>