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12/9/2019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51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09 </a:t>
            </a:r>
            <a:r>
              <a:rPr lang="en-US" altLang="en-US" sz="2800" b="1" dirty="0" smtClean="0">
                <a:solidFill>
                  <a:schemeClr val="bg1"/>
                </a:solidFill>
              </a:rPr>
              <a:t>December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054135"/>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parts of central, southern and eastern DRC, Uganda, parts of Ethiopia and Kenya, Tanzania, eastern Zambia, eastern Zimbabwe, Mozambique, eastern South Africa and much of Madagascar. </a:t>
            </a:r>
            <a:r>
              <a:rPr lang="en-US" altLang="en-US" sz="1250" b="1" dirty="0" smtClean="0">
                <a:solidFill>
                  <a:schemeClr val="bg1"/>
                </a:solidFill>
              </a:rPr>
              <a:t>For week-2 (right panel), there is an increased chance for weekly rainfall totals to exceed 50mm </a:t>
            </a:r>
            <a:r>
              <a:rPr lang="en-US" altLang="en-US" sz="1250" b="1" dirty="0" smtClean="0">
                <a:solidFill>
                  <a:schemeClr val="bg1"/>
                </a:solidFill>
              </a:rPr>
              <a:t>southern and eastern DRC, western and northern Angola, eastern Zambia, southeastern Uganda, Tanzania, northern Mozambique, and Madagascar.</a:t>
            </a:r>
            <a:endParaRPr lang="en-US" altLang="en-US" sz="1250" b="1" dirty="0" smtClean="0">
              <a:solidFill>
                <a:schemeClr val="bg1"/>
              </a:solidFill>
            </a:endParaRPr>
          </a:p>
        </p:txBody>
      </p:sp>
      <p:sp>
        <p:nvSpPr>
          <p:cNvPr id="22534" name="TextBox 2"/>
          <p:cNvSpPr txBox="1">
            <a:spLocks noChangeArrowheads="1"/>
          </p:cNvSpPr>
          <p:nvPr/>
        </p:nvSpPr>
        <p:spPr bwMode="auto">
          <a:xfrm>
            <a:off x="530657" y="1524000"/>
            <a:ext cx="3515322"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da-DK" altLang="en-US" sz="1400" b="1" dirty="0">
                <a:solidFill>
                  <a:srgbClr val="FFFF00"/>
                </a:solidFill>
              </a:rPr>
              <a:t>10 – 16 December, 2019</a:t>
            </a:r>
            <a:endParaRPr lang="en-US" altLang="en-US" sz="1400" dirty="0"/>
          </a:p>
        </p:txBody>
      </p:sp>
      <p:sp>
        <p:nvSpPr>
          <p:cNvPr id="22535" name="TextBox 10"/>
          <p:cNvSpPr txBox="1">
            <a:spLocks noChangeArrowheads="1"/>
          </p:cNvSpPr>
          <p:nvPr/>
        </p:nvSpPr>
        <p:spPr bwMode="auto">
          <a:xfrm>
            <a:off x="4683451" y="1524000"/>
            <a:ext cx="391248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 </a:t>
            </a:r>
            <a:r>
              <a:rPr lang="en-US" altLang="en-US" b="1" dirty="0" smtClean="0">
                <a:solidFill>
                  <a:srgbClr val="FFFF00"/>
                </a:solidFill>
              </a:rPr>
              <a:t>December,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152400" y="1447800"/>
            <a:ext cx="3428999"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10 – 16 December, 2019</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39626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southern Angola and northern Namibia, western Zambia Botswana, western Zimbabwe, and north-central South Africa</a:t>
            </a:r>
            <a:r>
              <a:rPr lang="en-US" altLang="en-US" sz="1150" b="1" dirty="0" smtClean="0">
                <a:solidFill>
                  <a:srgbClr val="FFFF00"/>
                </a:solidFill>
                <a:latin typeface="Arial" charset="0"/>
              </a:rPr>
              <a:t>: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divergence and upper-level convergence is expected to suppress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DRC, Uganda, Rwanda, Burundi, western Kenya, Tanzania, Zambia, Malawi, Mozambique, eastern Zimbabwe, and northeastern Angola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parts of Kenya and Ethiopia</a:t>
            </a:r>
            <a:r>
              <a:rPr lang="en-US" altLang="en-US" sz="1100" b="1" dirty="0" smtClean="0">
                <a:solidFill>
                  <a:srgbClr val="FFFF00"/>
                </a:solidFill>
                <a:latin typeface="Arial" charset="0"/>
              </a:rPr>
              <a:t>: </a:t>
            </a:r>
            <a:r>
              <a:rPr lang="en-US" altLang="en-US" sz="1100" dirty="0">
                <a:solidFill>
                  <a:schemeClr val="bg1"/>
                </a:solidFill>
                <a:latin typeface="Arial" charset="0"/>
              </a:rPr>
              <a:t>An area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a:solidFill>
                  <a:srgbClr val="FFFF00"/>
                </a:solidFill>
                <a:latin typeface="Arial" charset="0"/>
              </a:rPr>
              <a:t>There is an increased chance for above-average rainfall  </a:t>
            </a:r>
            <a:r>
              <a:rPr lang="en-US" altLang="en-US" sz="1100" b="1" dirty="0" smtClean="0">
                <a:solidFill>
                  <a:srgbClr val="FFFF00"/>
                </a:solidFill>
                <a:latin typeface="Arial" charset="0"/>
              </a:rPr>
              <a:t>over western Madagascar: </a:t>
            </a:r>
            <a:r>
              <a:rPr lang="en-US" altLang="en-US" sz="1100" dirty="0" smtClean="0">
                <a:solidFill>
                  <a:schemeClr val="bg1"/>
                </a:solidFill>
                <a:latin typeface="Arial" charset="0"/>
              </a:rPr>
              <a:t>Tropical cyclone activity near the Mozambique Channel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marL="0" indent="0">
              <a:spcBef>
                <a:spcPct val="0"/>
              </a:spcBef>
              <a:buNone/>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 </a:t>
            </a:r>
            <a:r>
              <a:rPr lang="en-US" altLang="en-US" b="1" dirty="0" smtClean="0">
                <a:solidFill>
                  <a:srgbClr val="FFFF00"/>
                </a:solidFill>
              </a:rPr>
              <a:t>December, </a:t>
            </a:r>
            <a:r>
              <a:rPr lang="en-US" altLang="en-US" b="1" dirty="0">
                <a:solidFill>
                  <a:srgbClr val="FFFF00"/>
                </a:solidFill>
              </a:rPr>
              <a:t>2019</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326243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northwestern Angola, western DRC and southern Congo: </a:t>
            </a:r>
            <a:r>
              <a:rPr lang="en-US" altLang="en-US" sz="1150" dirty="0" smtClean="0">
                <a:solidFill>
                  <a:schemeClr val="bg1"/>
                </a:solidFill>
                <a:latin typeface="Arial" charset="0"/>
              </a:rPr>
              <a:t>An </a:t>
            </a:r>
            <a:r>
              <a:rPr lang="en-US" altLang="en-US" sz="1150" dirty="0">
                <a:solidFill>
                  <a:schemeClr val="bg1"/>
                </a:solidFill>
                <a:latin typeface="Arial" charset="0"/>
              </a:rPr>
              <a:t>area of anomalous lower-level </a:t>
            </a:r>
            <a:r>
              <a:rPr lang="en-US" altLang="en-US" sz="1150" dirty="0" smtClean="0">
                <a:solidFill>
                  <a:schemeClr val="bg1"/>
                </a:solidFill>
                <a:latin typeface="Arial" charset="0"/>
              </a:rPr>
              <a:t>convergence </a:t>
            </a:r>
            <a:r>
              <a:rPr lang="en-US" altLang="en-US" sz="1150" dirty="0">
                <a:solidFill>
                  <a:schemeClr val="bg1"/>
                </a:solidFill>
                <a:latin typeface="Arial" charset="0"/>
              </a:rPr>
              <a:t>and upper-level </a:t>
            </a:r>
            <a:r>
              <a:rPr lang="en-US" altLang="en-US" sz="1150" dirty="0" smtClean="0">
                <a:solidFill>
                  <a:schemeClr val="bg1"/>
                </a:solidFill>
                <a:latin typeface="Arial" charset="0"/>
              </a:rPr>
              <a:t>divergence </a:t>
            </a:r>
            <a:r>
              <a:rPr lang="en-US" altLang="en-US" sz="1150" dirty="0">
                <a:solidFill>
                  <a:schemeClr val="bg1"/>
                </a:solidFill>
                <a:latin typeface="Arial" charset="0"/>
              </a:rPr>
              <a:t>is 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southern Angola and Zambia, Namibia, Botswana, Zimbabwe, southern Mozambique, South Africa, and </a:t>
            </a:r>
            <a:r>
              <a:rPr lang="en-US" altLang="en-US" sz="1200" b="1" dirty="0" err="1">
                <a:solidFill>
                  <a:srgbClr val="FFFF00"/>
                </a:solidFill>
                <a:latin typeface="Arial" charset="0"/>
              </a:rPr>
              <a:t>Eswatini</a:t>
            </a:r>
            <a:r>
              <a:rPr lang="en-US" altLang="en-US" sz="1200" b="1" dirty="0">
                <a:solidFill>
                  <a:srgbClr val="FFFF00"/>
                </a:solidFill>
                <a:latin typeface="Arial" charset="0"/>
              </a:rPr>
              <a:t>: </a:t>
            </a:r>
            <a:r>
              <a:rPr lang="en-US" altLang="en-US" sz="1200" dirty="0" smtClean="0">
                <a:solidFill>
                  <a:schemeClr val="bg1"/>
                </a:solidFill>
                <a:latin typeface="Arial" charset="0"/>
              </a:rPr>
              <a:t>An area of anomalous upper-level </a:t>
            </a:r>
            <a:r>
              <a:rPr lang="en-US" altLang="en-US" sz="1200" dirty="0">
                <a:solidFill>
                  <a:schemeClr val="bg1"/>
                </a:solidFill>
                <a:latin typeface="Arial" charset="0"/>
              </a:rPr>
              <a:t>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here </a:t>
            </a:r>
            <a:r>
              <a:rPr lang="en-US" altLang="en-US" sz="1100" b="1" dirty="0">
                <a:solidFill>
                  <a:srgbClr val="FFFF00"/>
                </a:solidFill>
                <a:latin typeface="Arial" charset="0"/>
              </a:rPr>
              <a:t>is an increased chance for above-average rainfall over parts of eastern DRC, Rwanda, Burundi, southern Uganda, western Kenya, Tanzania, eastern Zambia, Malawi, northern Mozambique, and Madagascar</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450449"/>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below-average over Equatorial Guinea, western Gabon, many parts of DRC, western and central Angola, central Zambia, much of Zimbabwe, Malawi, Mozambique,  and many parts of Madagascar</a:t>
            </a:r>
            <a:r>
              <a:rPr lang="en-US" altLang="en-US" sz="1200" b="1" dirty="0" smtClean="0">
                <a:solidFill>
                  <a:schemeClr val="bg1"/>
                </a:solidFill>
              </a:rPr>
              <a:t>. Local </a:t>
            </a:r>
            <a:r>
              <a:rPr lang="en-US" altLang="en-US" sz="1200" b="1" dirty="0">
                <a:solidFill>
                  <a:schemeClr val="bg1"/>
                </a:solidFill>
              </a:rPr>
              <a:t>areas in Congo, northwestern, southern and eastern Angola, parts of southern DRC, Namibia, Botswana, parts of South Africa, parts of western and eastern Zambia, Rwanda, Burundi, Uganda, portions of Kenya, Tanzania, and the far northern Madagascar had above-average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Guinea, Sierra Leone, Liberia, parts of southern Cote d’Ivoire, local areas in Ghana, portions of Nigeria, northern and southern Congo, parts of DRC, local areas in South Sudan, Ethiopia, Rwanda, Burundi, Uganda, Kenya, Tanzania, southern Somalia, local areas in Angola, Namibia, Botswana, much of Zambia, Zimbabwe, eastern South Africa, Malawi, northern Mozambique, and many parts of Madagascar</a:t>
            </a:r>
            <a:r>
              <a:rPr lang="en-US" altLang="en-US" sz="1200" b="1" dirty="0" smtClean="0">
                <a:solidFill>
                  <a:schemeClr val="bg1"/>
                </a:solidFill>
              </a:rPr>
              <a:t>. Local </a:t>
            </a:r>
            <a:r>
              <a:rPr lang="en-US" altLang="en-US" sz="1200" b="1" dirty="0">
                <a:solidFill>
                  <a:schemeClr val="bg1"/>
                </a:solidFill>
              </a:rPr>
              <a:t>areas in Cote d’Ivoire and Ghana, parts of southern Cameroon, Equatorial Guinea, Gabon, much of Angola, parts of DRC,  parts of southern Zambia, Zimbabwe, parts of southern Mozambique, western and southern South Africa and parts of southern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parts of southern Mauritania, Senegal, Guinea-Bissau, Guinea, Sierra Leone, eastern Liberia, central and southern Mali, Cote d’Ivoire, Burkina Faso, Ghana, Togo, Benin, Niger, many parts of Nigeria, Chad, portions of Cameroon, CAR, portions of DRC, South Sudan, Uganda, southern and eastern Sudan, Eritrea, Ethiopia, Kenya, Somalia,  many parts of Tanzania, local areas in Angola, many parts of Zambia, parts of Namibia and Botswana, Malawi, northern Mozambique, and many parts of Madagascar</a:t>
            </a:r>
            <a:r>
              <a:rPr lang="en-US" altLang="en-US" sz="1200" b="1" dirty="0" smtClean="0">
                <a:solidFill>
                  <a:schemeClr val="bg1"/>
                </a:solidFill>
              </a:rPr>
              <a:t>. Local </a:t>
            </a:r>
            <a:r>
              <a:rPr lang="en-US" altLang="en-US" sz="1200" b="1" dirty="0">
                <a:solidFill>
                  <a:schemeClr val="bg1"/>
                </a:solidFill>
              </a:rPr>
              <a:t>areas in Guinea, parts of southern Cameroon, Gabon, parts of CAR, portions of central and eastern DRC, many parts of Angola, parts of western Zambia, Zimbabwe, parts of Namibia and Botswana, southern Mozambique,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northeastern Angola, southern and eastern DRC, Uganda, Kenya, Ethiopia, central and eastern Zambia, Malawi, eastern Zimbabwe, Mozambique and Madagascar. In contrast, there is an increased chance for below-average rainfall over southern Angola, northern Namibia, southwestern Zambia, Botswana, western Zimbabwe, and parts of northern South Africa.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surpluses exceeded 100mm over local areas in Kenya and Tanzania.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a:solidFill>
                  <a:schemeClr val="bg1"/>
                </a:solidFill>
              </a:rPr>
              <a:t>over </a:t>
            </a:r>
            <a:r>
              <a:rPr lang="en-US" sz="1800" b="1" dirty="0" smtClean="0">
                <a:solidFill>
                  <a:schemeClr val="bg1"/>
                </a:solidFill>
              </a:rPr>
              <a:t>northeastern Angola, southern and eastern DRC, Uganda, Kenya, Ethiopia, central and eastern Zambia, Malawi, eastern Zimbabwe, Mozambique and Madagascar.</a:t>
            </a:r>
            <a:r>
              <a:rPr lang="en-US" altLang="en-US" sz="1800" b="1" dirty="0" smtClean="0">
                <a:solidFill>
                  <a:schemeClr val="bg1"/>
                </a:solidFill>
              </a:rPr>
              <a:t> </a:t>
            </a:r>
            <a:r>
              <a:rPr lang="en-US" altLang="en-US" sz="1800" b="1" dirty="0">
                <a:solidFill>
                  <a:schemeClr val="bg1"/>
                </a:solidFill>
              </a:rPr>
              <a:t>In contrast, there is an increased chance for below-average rainfall over </a:t>
            </a:r>
            <a:r>
              <a:rPr lang="en-US" sz="1800" b="1" dirty="0" smtClean="0">
                <a:solidFill>
                  <a:schemeClr val="bg1"/>
                </a:solidFill>
              </a:rPr>
              <a:t>southern Angola, northern Namibia, southwestern Zambia, Botswana, western Zimbabwe, and parts of northern South Africa.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rainfall was below-average over </a:t>
            </a:r>
            <a:r>
              <a:rPr lang="en-US" altLang="en-US" sz="1150" b="1" dirty="0" smtClean="0">
                <a:solidFill>
                  <a:schemeClr val="bg1"/>
                </a:solidFill>
              </a:rPr>
              <a:t>Equatorial Guinea, western Gabon, many parts of DRC, western and central Angola, central Zambia, much of Zimbabwe, Malawi, Mozambique,  and many parts of Madagascar.</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Local areas in Congo, northwestern, southern and eastern Angola, parts of southern DRC, Namibia, Botswana, parts of South Africa, parts of western and eastern Zambia, Rwanda, Burundi, Uganda, portions of Kenya, Tanzania, and the far northern Madagascar had above-average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local areas in Guinea, Sierra </a:t>
            </a:r>
            <a:r>
              <a:rPr lang="en-US" altLang="en-US" sz="1250" b="1" dirty="0">
                <a:solidFill>
                  <a:schemeClr val="bg1"/>
                </a:solidFill>
              </a:rPr>
              <a:t>Leone, </a:t>
            </a:r>
            <a:r>
              <a:rPr lang="en-US" altLang="en-US" sz="1250" b="1" dirty="0" smtClean="0">
                <a:solidFill>
                  <a:schemeClr val="bg1"/>
                </a:solidFill>
              </a:rPr>
              <a:t>Liberia, </a:t>
            </a:r>
            <a:r>
              <a:rPr lang="en-US" altLang="en-US" sz="1250" b="1" dirty="0" smtClean="0">
                <a:solidFill>
                  <a:schemeClr val="bg1"/>
                </a:solidFill>
              </a:rPr>
              <a:t>parts of southern </a:t>
            </a:r>
            <a:r>
              <a:rPr lang="en-US" altLang="en-US" sz="1250" b="1" dirty="0">
                <a:solidFill>
                  <a:schemeClr val="bg1"/>
                </a:solidFill>
              </a:rPr>
              <a:t>Cote d’Ivoire</a:t>
            </a:r>
            <a:r>
              <a:rPr lang="en-US" altLang="en-US" sz="1250" b="1" dirty="0" smtClean="0">
                <a:solidFill>
                  <a:schemeClr val="bg1"/>
                </a:solidFill>
              </a:rPr>
              <a:t>, local areas in Ghana</a:t>
            </a:r>
            <a:r>
              <a:rPr lang="en-US" altLang="en-US" sz="1250" b="1" dirty="0" smtClean="0">
                <a:solidFill>
                  <a:schemeClr val="bg1"/>
                </a:solidFill>
              </a:rPr>
              <a:t>, </a:t>
            </a:r>
            <a:r>
              <a:rPr lang="en-US" altLang="en-US" sz="1250" b="1" dirty="0" smtClean="0">
                <a:solidFill>
                  <a:schemeClr val="bg1"/>
                </a:solidFill>
              </a:rPr>
              <a:t>portions of Nigeria</a:t>
            </a:r>
            <a:r>
              <a:rPr lang="en-US" altLang="en-US" sz="1250" b="1" dirty="0" smtClean="0">
                <a:solidFill>
                  <a:schemeClr val="bg1"/>
                </a:solidFill>
              </a:rPr>
              <a:t>, </a:t>
            </a:r>
            <a:r>
              <a:rPr lang="en-US" altLang="en-US" sz="1250" b="1" dirty="0" smtClean="0">
                <a:solidFill>
                  <a:schemeClr val="bg1"/>
                </a:solidFill>
              </a:rPr>
              <a:t>northern and southern Congo</a:t>
            </a:r>
            <a:r>
              <a:rPr lang="en-US" altLang="en-US" sz="1250" b="1" dirty="0">
                <a:solidFill>
                  <a:schemeClr val="bg1"/>
                </a:solidFill>
              </a:rPr>
              <a:t>, </a:t>
            </a:r>
            <a:r>
              <a:rPr lang="en-US" altLang="en-US" sz="1250" b="1" dirty="0" smtClean="0">
                <a:solidFill>
                  <a:schemeClr val="bg1"/>
                </a:solidFill>
              </a:rPr>
              <a:t>parts of </a:t>
            </a:r>
            <a:r>
              <a:rPr lang="en-US" altLang="en-US" sz="1250" b="1" dirty="0" smtClean="0">
                <a:solidFill>
                  <a:schemeClr val="bg1"/>
                </a:solidFill>
              </a:rPr>
              <a:t>DRC, local areas in South </a:t>
            </a:r>
            <a:r>
              <a:rPr lang="en-US" altLang="en-US" sz="1250" b="1" dirty="0">
                <a:solidFill>
                  <a:schemeClr val="bg1"/>
                </a:solidFill>
              </a:rPr>
              <a:t>Sudan, </a:t>
            </a:r>
            <a:r>
              <a:rPr lang="en-US" altLang="en-US" sz="1250" b="1" dirty="0" smtClean="0">
                <a:solidFill>
                  <a:schemeClr val="bg1"/>
                </a:solidFill>
              </a:rPr>
              <a:t>Ethiopia, Rwanda, Burundi, </a:t>
            </a:r>
            <a:r>
              <a:rPr lang="en-US" altLang="en-US" sz="1250" b="1" dirty="0" smtClean="0">
                <a:solidFill>
                  <a:schemeClr val="bg1"/>
                </a:solidFill>
              </a:rPr>
              <a:t>Uganda, Kenya, Tanzania</a:t>
            </a:r>
            <a:r>
              <a:rPr lang="en-US" altLang="en-US" sz="1250" b="1" dirty="0">
                <a:solidFill>
                  <a:schemeClr val="bg1"/>
                </a:solidFill>
              </a:rPr>
              <a:t>, </a:t>
            </a:r>
            <a:r>
              <a:rPr lang="en-US" altLang="en-US" sz="1250" b="1" dirty="0" smtClean="0">
                <a:solidFill>
                  <a:schemeClr val="bg1"/>
                </a:solidFill>
              </a:rPr>
              <a:t>southern Somalia, </a:t>
            </a:r>
            <a:r>
              <a:rPr lang="en-US" altLang="en-US" sz="1250" b="1" dirty="0" smtClean="0">
                <a:solidFill>
                  <a:schemeClr val="bg1"/>
                </a:solidFill>
              </a:rPr>
              <a:t>local areas in Angola, Namibia, </a:t>
            </a:r>
            <a:r>
              <a:rPr lang="en-US" altLang="en-US" sz="1250" b="1" dirty="0" smtClean="0">
                <a:solidFill>
                  <a:schemeClr val="bg1"/>
                </a:solidFill>
              </a:rPr>
              <a:t>Botswana, much of Zambia, Zimbabwe, eastern South Africa, Malawi, northern Mozambique, and many 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Cote d’Ivoire and Ghana, parts </a:t>
            </a:r>
            <a:r>
              <a:rPr lang="en-US" altLang="en-US" sz="1250" b="1" dirty="0" smtClean="0">
                <a:solidFill>
                  <a:schemeClr val="bg1"/>
                </a:solidFill>
              </a:rPr>
              <a:t>of </a:t>
            </a:r>
            <a:r>
              <a:rPr lang="en-US" altLang="en-US" sz="1250" b="1" dirty="0" smtClean="0">
                <a:solidFill>
                  <a:schemeClr val="bg1"/>
                </a:solidFill>
              </a:rPr>
              <a:t>southern Cameroon</a:t>
            </a:r>
            <a:r>
              <a:rPr lang="en-US" altLang="en-US" sz="1250" b="1" dirty="0" smtClean="0">
                <a:solidFill>
                  <a:schemeClr val="bg1"/>
                </a:solidFill>
              </a:rPr>
              <a:t>, Equatorial Guinea, Gabon, </a:t>
            </a:r>
            <a:r>
              <a:rPr lang="en-US" altLang="en-US" sz="1250" b="1" dirty="0" smtClean="0">
                <a:solidFill>
                  <a:schemeClr val="bg1"/>
                </a:solidFill>
              </a:rPr>
              <a:t>much </a:t>
            </a:r>
            <a:r>
              <a:rPr lang="en-US" altLang="en-US" sz="1250" b="1" dirty="0" smtClean="0">
                <a:solidFill>
                  <a:schemeClr val="bg1"/>
                </a:solidFill>
              </a:rPr>
              <a:t>of Angola, </a:t>
            </a:r>
            <a:r>
              <a:rPr lang="en-US" altLang="en-US" sz="1250" b="1" dirty="0" smtClean="0">
                <a:solidFill>
                  <a:schemeClr val="bg1"/>
                </a:solidFill>
              </a:rPr>
              <a:t>parts </a:t>
            </a:r>
            <a:r>
              <a:rPr lang="en-US" altLang="en-US" sz="1250" b="1" dirty="0" smtClean="0">
                <a:solidFill>
                  <a:schemeClr val="bg1"/>
                </a:solidFill>
              </a:rPr>
              <a:t>of DRC, </a:t>
            </a:r>
            <a:r>
              <a:rPr lang="en-US" altLang="en-US" sz="1250" b="1" dirty="0" smtClean="0">
                <a:solidFill>
                  <a:schemeClr val="bg1"/>
                </a:solidFill>
              </a:rPr>
              <a:t> parts of southern Zambia, Zimbabwe, </a:t>
            </a:r>
            <a:r>
              <a:rPr lang="en-US" altLang="en-US" sz="1250" b="1" dirty="0" smtClean="0">
                <a:solidFill>
                  <a:schemeClr val="bg1"/>
                </a:solidFill>
              </a:rPr>
              <a:t>parts of southern Mozambique, </a:t>
            </a:r>
            <a:r>
              <a:rPr lang="en-US" altLang="en-US" sz="1250" b="1" dirty="0" smtClean="0">
                <a:solidFill>
                  <a:schemeClr val="bg1"/>
                </a:solidFill>
              </a:rPr>
              <a:t>western </a:t>
            </a:r>
            <a:r>
              <a:rPr lang="en-US" altLang="en-US" sz="1250" b="1" dirty="0" smtClean="0">
                <a:solidFill>
                  <a:schemeClr val="bg1"/>
                </a:solidFill>
              </a:rPr>
              <a:t>and southern South Africa </a:t>
            </a:r>
            <a:r>
              <a:rPr lang="en-US" altLang="en-US" sz="1250" b="1" dirty="0" smtClean="0">
                <a:solidFill>
                  <a:schemeClr val="bg1"/>
                </a:solidFill>
              </a:rPr>
              <a:t>and parts of southern Madagascar had </a:t>
            </a:r>
            <a:r>
              <a:rPr lang="en-US" altLang="en-US" sz="1250" b="1" dirty="0" smtClean="0">
                <a:solidFill>
                  <a:schemeClr val="bg1"/>
                </a:solidFill>
              </a:rPr>
              <a:t>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southern Mauritania, Senegal</a:t>
            </a:r>
            <a:r>
              <a:rPr lang="en-US" altLang="en-US" sz="1200" b="1" dirty="0">
                <a:solidFill>
                  <a:schemeClr val="bg1"/>
                </a:solidFill>
              </a:rPr>
              <a:t>, </a:t>
            </a:r>
            <a:r>
              <a:rPr lang="en-US" altLang="en-US" sz="1200" b="1" dirty="0" smtClean="0">
                <a:solidFill>
                  <a:schemeClr val="bg1"/>
                </a:solidFill>
              </a:rPr>
              <a:t>Guinea-Bissau, Guinea, </a:t>
            </a:r>
            <a:r>
              <a:rPr lang="en-US" altLang="en-US" sz="1200" b="1" dirty="0">
                <a:solidFill>
                  <a:schemeClr val="bg1"/>
                </a:solidFill>
              </a:rPr>
              <a:t>Sierra Leone, </a:t>
            </a:r>
            <a:r>
              <a:rPr lang="en-US" altLang="en-US" sz="1200" b="1" dirty="0" smtClean="0">
                <a:solidFill>
                  <a:schemeClr val="bg1"/>
                </a:solidFill>
              </a:rPr>
              <a:t>eastern Liberia</a:t>
            </a:r>
            <a:r>
              <a:rPr lang="en-US" altLang="en-US" sz="1200" b="1" dirty="0">
                <a:solidFill>
                  <a:schemeClr val="bg1"/>
                </a:solidFill>
              </a:rPr>
              <a:t>, </a:t>
            </a:r>
            <a:r>
              <a:rPr lang="en-US" altLang="en-US" sz="1200" b="1" dirty="0" smtClean="0">
                <a:solidFill>
                  <a:schemeClr val="bg1"/>
                </a:solidFill>
              </a:rPr>
              <a:t>central and southern Mali</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a:t>
            </a:r>
            <a:r>
              <a:rPr lang="en-US" altLang="en-US" sz="1200" b="1" dirty="0" smtClean="0">
                <a:solidFill>
                  <a:schemeClr val="bg1"/>
                </a:solidFill>
              </a:rPr>
              <a:t>portions </a:t>
            </a:r>
            <a:r>
              <a:rPr lang="en-US" altLang="en-US" sz="1200" b="1" dirty="0">
                <a:solidFill>
                  <a:schemeClr val="bg1"/>
                </a:solidFill>
              </a:rPr>
              <a:t>of DRC, South Sudan, Uganda, </a:t>
            </a:r>
            <a:r>
              <a:rPr lang="en-US" altLang="en-US" sz="1200" b="1" dirty="0" smtClean="0">
                <a:solidFill>
                  <a:schemeClr val="bg1"/>
                </a:solidFill>
              </a:rPr>
              <a:t>southern and eastern Sudan</a:t>
            </a:r>
            <a:r>
              <a:rPr lang="en-US" altLang="en-US" sz="1200" b="1" dirty="0">
                <a:solidFill>
                  <a:schemeClr val="bg1"/>
                </a:solidFill>
              </a:rPr>
              <a:t>,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local areas in </a:t>
            </a:r>
            <a:r>
              <a:rPr lang="en-US" altLang="en-US" sz="1200" b="1" dirty="0" smtClean="0">
                <a:solidFill>
                  <a:schemeClr val="bg1"/>
                </a:solidFill>
              </a:rPr>
              <a:t>Angola</a:t>
            </a:r>
            <a:r>
              <a:rPr lang="en-US" altLang="en-US" sz="1200" b="1" dirty="0" smtClean="0">
                <a:solidFill>
                  <a:schemeClr val="bg1"/>
                </a:solidFill>
              </a:rPr>
              <a:t>, </a:t>
            </a:r>
            <a:r>
              <a:rPr lang="en-US" altLang="en-US" sz="1200" b="1" dirty="0" smtClean="0">
                <a:solidFill>
                  <a:schemeClr val="bg1"/>
                </a:solidFill>
              </a:rPr>
              <a:t>many parts </a:t>
            </a:r>
            <a:r>
              <a:rPr lang="en-US" altLang="en-US" sz="1200" b="1" dirty="0" smtClean="0">
                <a:solidFill>
                  <a:schemeClr val="bg1"/>
                </a:solidFill>
              </a:rPr>
              <a:t>of </a:t>
            </a:r>
            <a:r>
              <a:rPr lang="en-US" altLang="en-US" sz="1200" b="1" dirty="0" smtClean="0">
                <a:solidFill>
                  <a:schemeClr val="bg1"/>
                </a:solidFill>
              </a:rPr>
              <a:t>Zambia</a:t>
            </a:r>
            <a:r>
              <a:rPr lang="en-US" altLang="en-US" sz="1200" b="1" dirty="0" smtClean="0">
                <a:solidFill>
                  <a:schemeClr val="bg1"/>
                </a:solidFill>
              </a:rPr>
              <a:t>, </a:t>
            </a:r>
            <a:r>
              <a:rPr lang="en-US" altLang="en-US" sz="1200" b="1" dirty="0" smtClean="0">
                <a:solidFill>
                  <a:schemeClr val="bg1"/>
                </a:solidFill>
              </a:rPr>
              <a:t>parts of Namibia and Botswana, Malawi</a:t>
            </a:r>
            <a:r>
              <a:rPr lang="en-US" altLang="en-US" sz="1200" b="1" dirty="0" smtClean="0">
                <a:solidFill>
                  <a:schemeClr val="bg1"/>
                </a:solidFill>
              </a:rPr>
              <a:t>, northern Mozambique, and </a:t>
            </a:r>
            <a:r>
              <a:rPr lang="en-US" altLang="en-US" sz="1200" b="1" dirty="0" smtClean="0">
                <a:solidFill>
                  <a:schemeClr val="bg1"/>
                </a:solidFill>
              </a:rPr>
              <a:t>many parts of </a:t>
            </a:r>
            <a:r>
              <a:rPr lang="en-US" altLang="en-US" sz="1200" b="1" dirty="0" smtClean="0">
                <a:solidFill>
                  <a:schemeClr val="bg1"/>
                </a:solidFill>
              </a:rPr>
              <a:t>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Local areas in Guinea, parts </a:t>
            </a:r>
            <a:r>
              <a:rPr lang="en-US" altLang="en-US" sz="1200" b="1" dirty="0" smtClean="0">
                <a:solidFill>
                  <a:schemeClr val="bg1"/>
                </a:solidFill>
              </a:rPr>
              <a:t>of southern Cameroon, </a:t>
            </a:r>
            <a:r>
              <a:rPr lang="en-US" altLang="en-US" sz="1200" b="1" dirty="0" smtClean="0">
                <a:solidFill>
                  <a:schemeClr val="bg1"/>
                </a:solidFill>
              </a:rPr>
              <a:t>Gabon</a:t>
            </a:r>
            <a:r>
              <a:rPr lang="en-US" altLang="en-US" sz="1200" b="1" dirty="0" smtClean="0">
                <a:solidFill>
                  <a:schemeClr val="bg1"/>
                </a:solidFill>
              </a:rPr>
              <a:t>, </a:t>
            </a:r>
            <a:r>
              <a:rPr lang="en-US" altLang="en-US" sz="1200" b="1" dirty="0">
                <a:solidFill>
                  <a:schemeClr val="bg1"/>
                </a:solidFill>
              </a:rPr>
              <a:t>parts of CAR, portions </a:t>
            </a:r>
            <a:r>
              <a:rPr lang="en-US" altLang="en-US" sz="1200" b="1" dirty="0" smtClean="0">
                <a:solidFill>
                  <a:schemeClr val="bg1"/>
                </a:solidFill>
              </a:rPr>
              <a:t>of central and eastern DRC, many parts of Angola, </a:t>
            </a:r>
            <a:r>
              <a:rPr lang="en-US" altLang="en-US" sz="1200" b="1" dirty="0" smtClean="0">
                <a:solidFill>
                  <a:schemeClr val="bg1"/>
                </a:solidFill>
              </a:rPr>
              <a:t>parts of western Zambia</a:t>
            </a:r>
            <a:r>
              <a:rPr lang="en-US" altLang="en-US" sz="1200" b="1" dirty="0" smtClean="0">
                <a:solidFill>
                  <a:schemeClr val="bg1"/>
                </a:solidFill>
              </a:rPr>
              <a:t>, Zimbabwe, </a:t>
            </a:r>
            <a:r>
              <a:rPr lang="en-US" altLang="en-US" sz="1200" b="1" dirty="0" smtClean="0">
                <a:solidFill>
                  <a:schemeClr val="bg1"/>
                </a:solidFill>
              </a:rPr>
              <a:t>parts of Namibia and </a:t>
            </a:r>
            <a:r>
              <a:rPr lang="en-US" altLang="en-US" sz="1200" b="1" dirty="0" smtClean="0">
                <a:solidFill>
                  <a:schemeClr val="bg1"/>
                </a:solidFill>
              </a:rPr>
              <a:t>Botswana, </a:t>
            </a:r>
            <a:r>
              <a:rPr lang="en-US" altLang="en-US" sz="1200" b="1" dirty="0" smtClean="0">
                <a:solidFill>
                  <a:schemeClr val="bg1"/>
                </a:solidFill>
              </a:rPr>
              <a:t>southern Mozambique, southern </a:t>
            </a:r>
            <a:r>
              <a:rPr lang="en-US" altLang="en-US" sz="1200" b="1" dirty="0" smtClean="0">
                <a:solidFill>
                  <a:schemeClr val="bg1"/>
                </a:solidFill>
              </a:rPr>
              <a:t>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a:t>
            </a:r>
            <a:r>
              <a:rPr lang="en-US" altLang="en-US" sz="1180" b="1" dirty="0" smtClean="0">
                <a:solidFill>
                  <a:schemeClr val="bg1"/>
                </a:solidFill>
                <a:latin typeface="Arial" charset="0"/>
              </a:rPr>
              <a:t>, </a:t>
            </a:r>
            <a:r>
              <a:rPr lang="en-US" altLang="en-US" sz="1180" b="1" dirty="0" smtClean="0">
                <a:solidFill>
                  <a:schemeClr val="bg1"/>
                </a:solidFill>
                <a:latin typeface="Arial" charset="0"/>
              </a:rPr>
              <a:t>parts of central and eastern DRC, many parts of Angola, </a:t>
            </a:r>
            <a:r>
              <a:rPr lang="en-US" altLang="en-US" sz="1180" b="1" dirty="0" smtClean="0">
                <a:solidFill>
                  <a:schemeClr val="bg1"/>
                </a:solidFill>
                <a:latin typeface="Arial" charset="0"/>
              </a:rPr>
              <a:t>parts of Namibia and Botswana, </a:t>
            </a:r>
            <a:r>
              <a:rPr lang="en-US" altLang="en-US" sz="1180" b="1" dirty="0" smtClean="0">
                <a:solidFill>
                  <a:schemeClr val="bg1"/>
                </a:solidFill>
                <a:latin typeface="Arial" charset="0"/>
              </a:rPr>
              <a:t>much of South Africa, western Zambia, </a:t>
            </a:r>
            <a:r>
              <a:rPr lang="en-US" altLang="en-US" sz="1180" b="1" dirty="0" smtClean="0">
                <a:solidFill>
                  <a:schemeClr val="bg1"/>
                </a:solidFill>
                <a:latin typeface="Arial" charset="0"/>
              </a:rPr>
              <a:t>Zimbabwe</a:t>
            </a:r>
            <a:r>
              <a:rPr lang="en-US" altLang="en-US" sz="1180" b="1" dirty="0" smtClean="0">
                <a:solidFill>
                  <a:schemeClr val="bg1"/>
                </a:solidFill>
                <a:latin typeface="Arial" charset="0"/>
              </a:rPr>
              <a:t>, and </a:t>
            </a:r>
            <a:r>
              <a:rPr lang="en-US" altLang="en-US" sz="1180" b="1" dirty="0" smtClean="0">
                <a:solidFill>
                  <a:schemeClr val="bg1"/>
                </a:solidFill>
                <a:latin typeface="Arial" charset="0"/>
              </a:rPr>
              <a:t>southern </a:t>
            </a:r>
            <a:r>
              <a:rPr lang="en-US" altLang="en-US" sz="1180" b="1" dirty="0" smtClean="0">
                <a:solidFill>
                  <a:schemeClr val="bg1"/>
                </a:solidFill>
                <a:latin typeface="Arial" charset="0"/>
              </a:rPr>
              <a:t>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Parts of Southern and eastern Mauritania, much of Senegal, Guinea-Bissau, Guinea, Sierra Leone, Mali, Liberia, Cote d’Ivoire, Burkina Faso, Ghana, Togo, Benin, Nigeria, much of Cameroon, Niger, Chad, CAR, many parts of DRC, South Sudan, Sudan, Uganda, Eritrea, Ethiopia, Somalia, Kenya, Tanzania, </a:t>
            </a:r>
            <a:r>
              <a:rPr lang="en-US" altLang="en-US" sz="1180" b="1" dirty="0" smtClean="0">
                <a:solidFill>
                  <a:schemeClr val="bg1"/>
                </a:solidFill>
                <a:latin typeface="Arial" charset="0"/>
              </a:rPr>
              <a:t>local areas in </a:t>
            </a:r>
            <a:r>
              <a:rPr lang="en-US" altLang="en-US" sz="1180" b="1" dirty="0" smtClean="0">
                <a:solidFill>
                  <a:schemeClr val="bg1"/>
                </a:solidFill>
                <a:latin typeface="Arial" charset="0"/>
              </a:rPr>
              <a:t>Angola, portions of Zambia, </a:t>
            </a:r>
            <a:r>
              <a:rPr lang="en-US" altLang="en-US" sz="1180" b="1" dirty="0" smtClean="0">
                <a:solidFill>
                  <a:schemeClr val="bg1"/>
                </a:solidFill>
                <a:latin typeface="Arial" charset="0"/>
              </a:rPr>
              <a:t>Namibia and Botswana, much of Malawi</a:t>
            </a:r>
            <a:r>
              <a:rPr lang="en-US" altLang="en-US" sz="1180" b="1" dirty="0" smtClean="0">
                <a:solidFill>
                  <a:schemeClr val="bg1"/>
                </a:solidFill>
                <a:latin typeface="Arial" charset="0"/>
              </a:rPr>
              <a:t>, northern Mozambique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48688"/>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009900" y="2765426"/>
            <a:ext cx="381000" cy="990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Tanzania (bottom right) and Kenya (top right). Seasonal total rainfall remained below-average over many parts of </a:t>
            </a:r>
            <a:r>
              <a:rPr lang="en-US" altLang="en-US" sz="1250" b="1" dirty="0" smtClean="0">
                <a:solidFill>
                  <a:schemeClr val="bg1"/>
                </a:solidFill>
                <a:latin typeface="Arial" charset="0"/>
                <a:cs typeface="+mn-cs"/>
              </a:rPr>
              <a:t>Southern Mozambique (bottom </a:t>
            </a:r>
            <a:r>
              <a:rPr lang="en-US" altLang="en-US" sz="1250" b="1" dirty="0" smtClean="0">
                <a:solidFill>
                  <a:schemeClr val="bg1"/>
                </a:solidFill>
                <a:latin typeface="Arial" charset="0"/>
                <a:cs typeface="+mn-cs"/>
              </a:rPr>
              <a:t>left).</a:t>
            </a:r>
          </a:p>
        </p:txBody>
      </p:sp>
      <p:sp>
        <p:nvSpPr>
          <p:cNvPr id="18441" name="Line 169"/>
          <p:cNvSpPr>
            <a:spLocks noChangeShapeType="1"/>
          </p:cNvSpPr>
          <p:nvPr/>
        </p:nvSpPr>
        <p:spPr bwMode="auto">
          <a:xfrm flipH="1" flipV="1">
            <a:off x="3352800" y="2133081"/>
            <a:ext cx="1447800" cy="1448318"/>
          </a:xfrm>
          <a:prstGeom prst="line">
            <a:avLst/>
          </a:prstGeom>
          <a:noFill/>
          <a:ln w="50800">
            <a:solidFill>
              <a:srgbClr val="FF0000"/>
            </a:solidFill>
            <a:round/>
            <a:headEnd/>
            <a:tailEnd type="triangle" w="med" len="med"/>
          </a:ln>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462528"/>
            <a:ext cx="4038600" cy="263347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609600"/>
            <a:ext cx="4057650" cy="263347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462528"/>
            <a:ext cx="4057650"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09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Lower-level wind anomalies were westerly over many places of equatorial Africa (left </a:t>
            </a:r>
            <a:r>
              <a:rPr lang="en-US" altLang="en-US" b="1" dirty="0" smtClean="0">
                <a:solidFill>
                  <a:schemeClr val="bg1"/>
                </a:solidFill>
              </a:rPr>
              <a:t>panel).</a:t>
            </a:r>
            <a:endParaRPr lang="en-US" altLang="en-US" b="1" dirty="0">
              <a:solidFill>
                <a:schemeClr val="bg1"/>
              </a:solidFill>
            </a:endParaRPr>
          </a:p>
        </p:txBody>
      </p:sp>
      <p:sp>
        <p:nvSpPr>
          <p:cNvPr id="9" name="Oval 8"/>
          <p:cNvSpPr/>
          <p:nvPr/>
        </p:nvSpPr>
        <p:spPr>
          <a:xfrm rot="5082009">
            <a:off x="2181872" y="1667256"/>
            <a:ext cx="672099" cy="3449993"/>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166914</TotalTime>
  <Words>1743</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8475</cp:revision>
  <cp:lastPrinted>2018-07-09T15:13:07Z</cp:lastPrinted>
  <dcterms:created xsi:type="dcterms:W3CDTF">2001-08-31T10:39:36Z</dcterms:created>
  <dcterms:modified xsi:type="dcterms:W3CDTF">2019-12-09T18:37:37Z</dcterms:modified>
</cp:coreProperties>
</file>