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61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13 </a:t>
            </a:r>
            <a:r>
              <a:rPr lang="en-US" altLang="en-US" sz="2800" b="1" dirty="0" smtClean="0">
                <a:solidFill>
                  <a:schemeClr val="bg1"/>
                </a:solidFill>
              </a:rPr>
              <a:t>January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the northern portions of Southern Africa, including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622958" y="1524000"/>
            <a:ext cx="3330719"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14 – 20 January, 2020</a:t>
            </a:r>
            <a:endParaRPr lang="en-US" altLang="en-US" sz="1400" b="1" dirty="0">
              <a:solidFill>
                <a:srgbClr val="FFFF00"/>
              </a:solidFill>
            </a:endParaRPr>
          </a:p>
        </p:txBody>
      </p:sp>
      <p:sp>
        <p:nvSpPr>
          <p:cNvPr id="22535" name="TextBox 10"/>
          <p:cNvSpPr txBox="1">
            <a:spLocks noChangeArrowheads="1"/>
          </p:cNvSpPr>
          <p:nvPr/>
        </p:nvSpPr>
        <p:spPr bwMode="auto">
          <a:xfrm>
            <a:off x="4816854" y="1524000"/>
            <a:ext cx="364567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21 </a:t>
            </a:r>
            <a:r>
              <a:rPr lang="en-US" altLang="en-US" b="1" dirty="0" smtClean="0">
                <a:solidFill>
                  <a:srgbClr val="FFFF00"/>
                </a:solidFill>
              </a:rPr>
              <a:t>– </a:t>
            </a:r>
            <a:r>
              <a:rPr lang="en-US" altLang="en-US" b="1" dirty="0" smtClean="0">
                <a:solidFill>
                  <a:srgbClr val="FFFF00"/>
                </a:solidFill>
              </a:rPr>
              <a:t>27 </a:t>
            </a:r>
            <a:r>
              <a:rPr lang="en-US" altLang="en-US" b="1" dirty="0" smtClean="0">
                <a:solidFill>
                  <a:srgbClr val="FFFF00"/>
                </a:solidFill>
              </a:rPr>
              <a:t>January,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14 -  20 January, 2020</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358559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northern Angola and parts of </a:t>
            </a:r>
            <a:r>
              <a:rPr lang="en-US" altLang="en-US" sz="1150" b="1" dirty="0" smtClean="0">
                <a:solidFill>
                  <a:srgbClr val="FFFF00"/>
                </a:solidFill>
                <a:latin typeface="Arial" charset="0"/>
              </a:rPr>
              <a:t>southwestern </a:t>
            </a:r>
            <a:r>
              <a:rPr lang="en-US" altLang="en-US" sz="1150" b="1" dirty="0">
                <a:solidFill>
                  <a:srgbClr val="FFFF00"/>
                </a:solidFill>
                <a:latin typeface="Arial" charset="0"/>
              </a:rPr>
              <a:t>DRC</a:t>
            </a:r>
            <a:r>
              <a:rPr lang="en-US" altLang="en-US" sz="1150" b="1" dirty="0" smtClean="0">
                <a:solidFill>
                  <a:srgbClr val="FFFF00"/>
                </a:solidFill>
                <a:latin typeface="Arial" charset="0"/>
              </a:rPr>
              <a:t>: </a:t>
            </a:r>
            <a:r>
              <a:rPr lang="en-US" altLang="en-US" sz="1150" dirty="0" smtClean="0">
                <a:solidFill>
                  <a:schemeClr val="bg1"/>
                </a:solidFill>
                <a:latin typeface="Arial" charset="0"/>
              </a:rPr>
              <a:t>An </a:t>
            </a:r>
            <a:r>
              <a:rPr lang="en-US" altLang="en-US" sz="1150" dirty="0">
                <a:solidFill>
                  <a:schemeClr val="bg1"/>
                </a:solidFill>
                <a:latin typeface="Arial" charset="0"/>
              </a:rPr>
              <a:t>area of anomalous lower-level </a:t>
            </a:r>
            <a:r>
              <a:rPr lang="en-US" altLang="en-US" sz="1150" dirty="0" smtClean="0">
                <a:solidFill>
                  <a:schemeClr val="bg1"/>
                </a:solidFill>
                <a:latin typeface="Arial" charset="0"/>
              </a:rPr>
              <a:t>divergence </a:t>
            </a:r>
            <a:r>
              <a:rPr lang="en-US" altLang="en-US" sz="1150" dirty="0">
                <a:solidFill>
                  <a:schemeClr val="bg1"/>
                </a:solidFill>
                <a:latin typeface="Arial" charset="0"/>
              </a:rPr>
              <a:t>and upper-level </a:t>
            </a:r>
            <a:r>
              <a:rPr lang="en-US" altLang="en-US" sz="1150" dirty="0" smtClean="0">
                <a:solidFill>
                  <a:schemeClr val="bg1"/>
                </a:solidFill>
                <a:latin typeface="Arial" charset="0"/>
              </a:rPr>
              <a:t>convergence </a:t>
            </a:r>
            <a:r>
              <a:rPr lang="en-US" altLang="en-US" sz="1150" dirty="0">
                <a:solidFill>
                  <a:schemeClr val="bg1"/>
                </a:solidFill>
                <a:latin typeface="Arial" charset="0"/>
              </a:rPr>
              <a:t>is expected to </a:t>
            </a:r>
            <a:r>
              <a:rPr lang="en-US" altLang="en-US" sz="1150" dirty="0" smtClean="0">
                <a:solidFill>
                  <a:schemeClr val="bg1"/>
                </a:solidFill>
                <a:latin typeface="Arial" charset="0"/>
              </a:rPr>
              <a:t>suppress </a:t>
            </a:r>
            <a:r>
              <a:rPr lang="en-US" altLang="en-US" sz="1150" dirty="0">
                <a:solidFill>
                  <a:schemeClr val="bg1"/>
                </a:solidFill>
                <a:latin typeface="Arial" charset="0"/>
              </a:rPr>
              <a:t>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a:t>
            </a:r>
            <a:r>
              <a:rPr lang="en-US" altLang="en-US" sz="1200" b="1" dirty="0" smtClean="0">
                <a:solidFill>
                  <a:srgbClr val="FFFF00"/>
                </a:solidFill>
                <a:latin typeface="Arial" charset="0"/>
              </a:rPr>
              <a:t>Namibia, Botswana </a:t>
            </a:r>
            <a:r>
              <a:rPr lang="en-US" altLang="en-US" sz="1200" b="1" dirty="0">
                <a:solidFill>
                  <a:srgbClr val="FFFF00"/>
                </a:solidFill>
                <a:latin typeface="Arial" charset="0"/>
              </a:rPr>
              <a:t>and part of South Africa</a:t>
            </a:r>
            <a:r>
              <a:rPr lang="en-US" altLang="en-US" sz="1200" b="1" dirty="0" smtClean="0">
                <a:solidFill>
                  <a:srgbClr val="FFFF00"/>
                </a:solidFill>
                <a:latin typeface="Arial" charset="0"/>
              </a:rPr>
              <a:t>: </a:t>
            </a:r>
            <a:r>
              <a:rPr lang="en-US" altLang="en-US" sz="1200" dirty="0">
                <a:solidFill>
                  <a:schemeClr val="bg1"/>
                </a:solidFill>
                <a:latin typeface="Arial" charset="0"/>
              </a:rPr>
              <a:t>A broad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Malawi, </a:t>
            </a:r>
            <a:r>
              <a:rPr lang="en-US" altLang="en-US" sz="1100" b="1" dirty="0" smtClean="0">
                <a:solidFill>
                  <a:srgbClr val="FFFF00"/>
                </a:solidFill>
                <a:latin typeface="Arial" charset="0"/>
              </a:rPr>
              <a:t>northern </a:t>
            </a:r>
            <a:r>
              <a:rPr lang="en-US" altLang="en-US" sz="1100" b="1" dirty="0">
                <a:solidFill>
                  <a:srgbClr val="FFFF00"/>
                </a:solidFill>
                <a:latin typeface="Arial" charset="0"/>
              </a:rPr>
              <a:t>Mozambique, parts of Zambia </a:t>
            </a:r>
            <a:r>
              <a:rPr lang="en-US" altLang="en-US" sz="1100" b="1" dirty="0" smtClean="0">
                <a:solidFill>
                  <a:srgbClr val="FFFF00"/>
                </a:solidFill>
                <a:latin typeface="Arial" charset="0"/>
              </a:rPr>
              <a:t>and Zimbabwe: </a:t>
            </a:r>
            <a:r>
              <a:rPr lang="en-US" altLang="en-US" sz="1100" dirty="0" smtClean="0">
                <a:solidFill>
                  <a:schemeClr val="bg1"/>
                </a:solidFill>
                <a:latin typeface="Arial" charset="0"/>
              </a:rPr>
              <a:t>An area </a:t>
            </a:r>
            <a:r>
              <a:rPr lang="en-US" altLang="en-US" sz="1100" dirty="0">
                <a:solidFill>
                  <a:schemeClr val="bg1"/>
                </a:solidFill>
                <a:latin typeface="Arial" charset="0"/>
              </a:rPr>
              <a:t>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a:t>
            </a:r>
            <a:r>
              <a:rPr lang="en-US" altLang="en-US" sz="1100" b="1" dirty="0" smtClean="0">
                <a:solidFill>
                  <a:srgbClr val="FFFF00"/>
                </a:solidFill>
                <a:latin typeface="Arial" charset="0"/>
              </a:rPr>
              <a:t>Madagascar</a:t>
            </a:r>
            <a:r>
              <a:rPr lang="en-US" altLang="en-US" sz="1100" b="1" dirty="0">
                <a:solidFill>
                  <a:srgbClr val="FFFF00"/>
                </a:solidFill>
                <a:latin typeface="Arial" charset="0"/>
              </a:rPr>
              <a:t>: </a:t>
            </a:r>
            <a:r>
              <a:rPr lang="en-US" altLang="en-US" sz="1100" dirty="0" smtClean="0">
                <a:solidFill>
                  <a:schemeClr val="bg1"/>
                </a:solidFill>
                <a:latin typeface="Arial" charset="0"/>
              </a:rPr>
              <a:t>An area </a:t>
            </a:r>
            <a:r>
              <a:rPr lang="en-US" altLang="en-US" sz="1100" dirty="0">
                <a:solidFill>
                  <a:schemeClr val="bg1"/>
                </a:solidFill>
                <a:latin typeface="Arial" charset="0"/>
              </a:rPr>
              <a:t>of anomalous lower-level </a:t>
            </a:r>
            <a:r>
              <a:rPr lang="en-US" altLang="en-US" sz="1100" dirty="0" smtClean="0">
                <a:solidFill>
                  <a:schemeClr val="bg1"/>
                </a:solidFill>
                <a:latin typeface="Arial" charset="0"/>
              </a:rPr>
              <a:t>convergence and </a:t>
            </a:r>
            <a:r>
              <a:rPr lang="en-US" altLang="en-US" sz="1100" dirty="0">
                <a:solidFill>
                  <a:schemeClr val="bg1"/>
                </a:solidFill>
                <a:latin typeface="Arial" charset="0"/>
              </a:rPr>
              <a:t>upper-level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enhance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21 </a:t>
            </a:r>
            <a:r>
              <a:rPr lang="en-US" altLang="en-US" b="1" dirty="0" smtClean="0">
                <a:solidFill>
                  <a:srgbClr val="FFFF00"/>
                </a:solidFill>
              </a:rPr>
              <a:t>-  </a:t>
            </a:r>
            <a:r>
              <a:rPr lang="en-US" altLang="en-US" b="1" dirty="0" smtClean="0">
                <a:solidFill>
                  <a:srgbClr val="FFFF00"/>
                </a:solidFill>
              </a:rPr>
              <a:t>27 </a:t>
            </a:r>
            <a:r>
              <a:rPr lang="en-US" altLang="en-US" b="1" dirty="0" smtClean="0">
                <a:solidFill>
                  <a:srgbClr val="FFFF00"/>
                </a:solidFill>
              </a:rPr>
              <a:t>January, 2020</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327782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across </a:t>
            </a:r>
            <a:r>
              <a:rPr lang="en-US" altLang="en-US" sz="1150" b="1" dirty="0" smtClean="0">
                <a:solidFill>
                  <a:srgbClr val="FFFF00"/>
                </a:solidFill>
                <a:latin typeface="Arial" charset="0"/>
              </a:rPr>
              <a:t>northern </a:t>
            </a:r>
            <a:r>
              <a:rPr lang="en-US" altLang="en-US" sz="1150" b="1" dirty="0">
                <a:solidFill>
                  <a:srgbClr val="FFFF00"/>
                </a:solidFill>
                <a:latin typeface="Arial" charset="0"/>
              </a:rPr>
              <a:t>Angola, southern DRC, </a:t>
            </a:r>
            <a:r>
              <a:rPr lang="en-US" altLang="en-US" sz="1150" b="1" dirty="0" smtClean="0">
                <a:solidFill>
                  <a:srgbClr val="FFFF00"/>
                </a:solidFill>
                <a:latin typeface="Arial" charset="0"/>
              </a:rPr>
              <a:t>eastern </a:t>
            </a:r>
            <a:r>
              <a:rPr lang="en-US" altLang="en-US" sz="1150" b="1" dirty="0">
                <a:solidFill>
                  <a:srgbClr val="FFFF00"/>
                </a:solidFill>
                <a:latin typeface="Arial" charset="0"/>
              </a:rPr>
              <a:t>Zambia and Southern Tanzania</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convergence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t>
            </a:r>
            <a:r>
              <a:rPr lang="en-US" altLang="en-US" sz="1200" b="1" dirty="0" smtClean="0">
                <a:solidFill>
                  <a:srgbClr val="FFFF00"/>
                </a:solidFill>
                <a:latin typeface="Arial" charset="0"/>
              </a:rPr>
              <a:t>over eastern Botswana, parts </a:t>
            </a:r>
            <a:r>
              <a:rPr lang="en-US" altLang="en-US" sz="1200" b="1" dirty="0">
                <a:solidFill>
                  <a:srgbClr val="FFFF00"/>
                </a:solidFill>
                <a:latin typeface="Arial" charset="0"/>
              </a:rPr>
              <a:t>of </a:t>
            </a:r>
            <a:r>
              <a:rPr lang="en-US" altLang="en-US" sz="1200" b="1" dirty="0" smtClean="0">
                <a:solidFill>
                  <a:srgbClr val="FFFF00"/>
                </a:solidFill>
                <a:latin typeface="Arial" charset="0"/>
              </a:rPr>
              <a:t>southern Zambia</a:t>
            </a:r>
            <a:r>
              <a:rPr lang="en-US" altLang="en-US" sz="1200" b="1" dirty="0">
                <a:solidFill>
                  <a:srgbClr val="FFFF00"/>
                </a:solidFill>
                <a:latin typeface="Arial" charset="0"/>
              </a:rPr>
              <a:t>, </a:t>
            </a:r>
            <a:r>
              <a:rPr lang="en-US" altLang="en-US" sz="1200" b="1" dirty="0" smtClean="0">
                <a:solidFill>
                  <a:srgbClr val="FFFF00"/>
                </a:solidFill>
                <a:latin typeface="Arial" charset="0"/>
              </a:rPr>
              <a:t>Zimbabwe, northeastern South </a:t>
            </a:r>
            <a:r>
              <a:rPr lang="en-US" altLang="en-US" sz="1200" b="1" dirty="0">
                <a:solidFill>
                  <a:srgbClr val="FFFF00"/>
                </a:solidFill>
                <a:latin typeface="Arial" charset="0"/>
              </a:rPr>
              <a:t>Africa </a:t>
            </a:r>
            <a:r>
              <a:rPr lang="en-US" altLang="en-US" sz="1200" b="1" dirty="0" smtClean="0">
                <a:solidFill>
                  <a:srgbClr val="FFFF00"/>
                </a:solidFill>
                <a:latin typeface="Arial" charset="0"/>
              </a:rPr>
              <a:t>and southern Mozambique: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central </a:t>
            </a:r>
            <a:r>
              <a:rPr lang="en-US" altLang="en-US" sz="1100" b="1" dirty="0">
                <a:solidFill>
                  <a:srgbClr val="FFFF00"/>
                </a:solidFill>
                <a:latin typeface="Arial" charset="0"/>
              </a:rPr>
              <a:t>and </a:t>
            </a:r>
            <a:r>
              <a:rPr lang="en-US" altLang="en-US" sz="1100" b="1" dirty="0" smtClean="0">
                <a:solidFill>
                  <a:srgbClr val="FFFF00"/>
                </a:solidFill>
                <a:latin typeface="Arial" charset="0"/>
              </a:rPr>
              <a:t>northern </a:t>
            </a:r>
            <a:r>
              <a:rPr lang="en-US" altLang="en-US" sz="1100" b="1" dirty="0">
                <a:solidFill>
                  <a:srgbClr val="FFFF00"/>
                </a:solidFill>
                <a:latin typeface="Arial" charset="0"/>
              </a:rPr>
              <a:t>Madagascar</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0257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local areas in Gabon and Equatorial Guinea, portions of Angola and DRC, northern Namibia, local areas in Zambia, Botswana, Zimbabwe, South Africa, Malawi, parts of Mozambique, much of Tanzania, parts of Kenya, southwestern Ethiopia and northern Madagascar</a:t>
            </a:r>
            <a:r>
              <a:rPr lang="en-US" altLang="en-US" sz="1200" b="1" dirty="0" smtClean="0">
                <a:solidFill>
                  <a:schemeClr val="bg1"/>
                </a:solidFill>
              </a:rPr>
              <a:t>. Northern </a:t>
            </a:r>
            <a:r>
              <a:rPr lang="en-US" altLang="en-US" sz="1200" b="1" dirty="0">
                <a:solidFill>
                  <a:schemeClr val="bg1"/>
                </a:solidFill>
              </a:rPr>
              <a:t>DRC, parts of Angola and Zambia, southeastern Tanzania, and parts of Mozambique and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central and southern Congo, western and central DRC,  parts of South Sudan and Ethiopia, Rwanda, Burundi, Uganda, parts of Kenya, Tanzania, Angola, northern Namibia, Botswana, parts of eastern Zambia, Malawi, northern Mozambique, central South Africa and southern Madagascar</a:t>
            </a:r>
            <a:r>
              <a:rPr lang="en-US" altLang="en-US" sz="1200" b="1" dirty="0" smtClean="0">
                <a:solidFill>
                  <a:schemeClr val="bg1"/>
                </a:solidFill>
              </a:rPr>
              <a:t>. Equatorial </a:t>
            </a:r>
            <a:r>
              <a:rPr lang="en-US" altLang="en-US" sz="1200" b="1" dirty="0">
                <a:solidFill>
                  <a:schemeClr val="bg1"/>
                </a:solidFill>
              </a:rPr>
              <a:t>Guinea, Gabon, northern Congo, local areas in Angola, northern and eastern DRC,  western and central Zambia, Zimbabwe, northeastern Botswana, eastern South Africa, southern Mozambique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local areas in Guinea, Sierra Leone, Liberia, Cote d’Ivoire, Burkina Faso, Ghana, Togo, Benin, parts of Niger, Nigeria, Chad, portions of Cameroon and CAR, portions of DRC, South Sudan, Uganda, southern and eastern Sudan, Eritrea, Ethiopia, Kenya, Somalia,  many parts of Tanzania, western Angola, eastern Zambia, parts of Namibia and Botswana, Malawi, northeastern South Africa, northern Mozambique, and central and northern Madagascar</a:t>
            </a:r>
            <a:r>
              <a:rPr lang="en-US" altLang="en-US" sz="1200" b="1" dirty="0" smtClean="0">
                <a:solidFill>
                  <a:schemeClr val="bg1"/>
                </a:solidFill>
              </a:rPr>
              <a:t>. Much </a:t>
            </a:r>
            <a:r>
              <a:rPr lang="en-US" altLang="en-US" sz="1200" b="1" dirty="0">
                <a:solidFill>
                  <a:schemeClr val="bg1"/>
                </a:solidFill>
              </a:rPr>
              <a:t>of Guinea, southern Cameroon, Equatorial Guinea, Gabon, eastern CAR, portions of central and eastern DRC, many parts of Angola, western Zambia, Zimbabwe, parts of Namibia and Botswana, southern Mozambique, parts of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below-average rainfall over northern Angola, parts of southwestern DRC, eastern Namibia, Botswana and part of South Africa. In contrast, there is an increased chance for above-average rainfall over Malawi, Northern Mozambique, parts of Zambia and Zimbabwe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Above-average rainfall was observed over portions of Southern and East Africa.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below-average rainfall over </a:t>
            </a:r>
            <a:r>
              <a:rPr lang="en-US" altLang="en-US" sz="1800" b="1" dirty="0">
                <a:solidFill>
                  <a:schemeClr val="bg1"/>
                </a:solidFill>
              </a:rPr>
              <a:t>northern </a:t>
            </a:r>
            <a:r>
              <a:rPr lang="en-US" altLang="en-US" sz="1800" b="1" dirty="0">
                <a:solidFill>
                  <a:schemeClr val="bg1"/>
                </a:solidFill>
              </a:rPr>
              <a:t>Angola, parts </a:t>
            </a:r>
            <a:r>
              <a:rPr lang="en-US" altLang="en-US" sz="1800" b="1" dirty="0">
                <a:solidFill>
                  <a:schemeClr val="bg1"/>
                </a:solidFill>
              </a:rPr>
              <a:t>of southwestern </a:t>
            </a:r>
            <a:r>
              <a:rPr lang="en-US" altLang="en-US" sz="1800" b="1" dirty="0">
                <a:solidFill>
                  <a:schemeClr val="bg1"/>
                </a:solidFill>
              </a:rPr>
              <a:t>DRC, </a:t>
            </a:r>
            <a:r>
              <a:rPr lang="en-US" altLang="en-US" sz="1800" b="1" dirty="0">
                <a:solidFill>
                  <a:schemeClr val="bg1"/>
                </a:solidFill>
              </a:rPr>
              <a:t>eastern Namibia, Botswana and part of South Africa</a:t>
            </a:r>
            <a:r>
              <a:rPr lang="en-US" altLang="en-US" sz="1800" b="1" dirty="0">
                <a:solidFill>
                  <a:schemeClr val="bg1"/>
                </a:solidFill>
              </a:rPr>
              <a:t>. </a:t>
            </a:r>
            <a:r>
              <a:rPr lang="en-US" altLang="en-US" sz="1800" b="1" dirty="0" smtClean="0">
                <a:solidFill>
                  <a:schemeClr val="bg1"/>
                </a:solidFill>
              </a:rPr>
              <a:t>In contrast, there is an increased chance for above-average rainfall </a:t>
            </a:r>
            <a:r>
              <a:rPr lang="en-US" altLang="en-US" sz="1800" b="1" dirty="0">
                <a:solidFill>
                  <a:schemeClr val="bg1"/>
                </a:solidFill>
              </a:rPr>
              <a:t>over Malawi, Northern Mozambique, parts of Zambia and Zimbabwe </a:t>
            </a:r>
            <a:r>
              <a:rPr lang="en-US" altLang="en-US" sz="1800" b="1" dirty="0" smtClean="0">
                <a:solidFill>
                  <a:schemeClr val="bg1"/>
                </a:solidFill>
              </a:rPr>
              <a:t>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2578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smtClean="0">
                <a:solidFill>
                  <a:schemeClr val="bg1"/>
                </a:solidFill>
              </a:rPr>
              <a:t>During </a:t>
            </a:r>
            <a:r>
              <a:rPr lang="en-US" altLang="en-US" sz="1150" b="1" dirty="0">
                <a:solidFill>
                  <a:schemeClr val="bg1"/>
                </a:solidFill>
              </a:rPr>
              <a:t>the past 7 </a:t>
            </a:r>
            <a:r>
              <a:rPr lang="en-US" altLang="en-US" sz="1150" b="1" dirty="0" smtClean="0">
                <a:solidFill>
                  <a:schemeClr val="bg1"/>
                </a:solidFill>
              </a:rPr>
              <a:t>days, </a:t>
            </a:r>
            <a:r>
              <a:rPr lang="en-US" altLang="en-US" sz="1150" b="1" dirty="0" smtClean="0">
                <a:solidFill>
                  <a:schemeClr val="bg1"/>
                </a:solidFill>
              </a:rPr>
              <a:t>rainfall </a:t>
            </a:r>
            <a:r>
              <a:rPr lang="en-US" altLang="en-US" sz="1150" b="1" dirty="0" smtClean="0">
                <a:solidFill>
                  <a:schemeClr val="bg1"/>
                </a:solidFill>
              </a:rPr>
              <a:t>was above-average over </a:t>
            </a:r>
            <a:r>
              <a:rPr lang="en-US" altLang="en-US" sz="1150" b="1" dirty="0" smtClean="0">
                <a:solidFill>
                  <a:schemeClr val="bg1"/>
                </a:solidFill>
              </a:rPr>
              <a:t>local areas in Gabon and Equatorial Guinea, portions of Angola and DRC, northern Namibia, local areas in Zambia, Botswana, Zimbabwe, South Africa, Malawi, parts of Mozambique, much of Tanzania, parts of Kenya, southwestern Ethiopia and northern Madagascar.</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Northern DRC</a:t>
            </a:r>
            <a:r>
              <a:rPr lang="en-US" altLang="en-US" sz="1150" b="1" dirty="0" smtClean="0">
                <a:solidFill>
                  <a:schemeClr val="bg1"/>
                </a:solidFill>
              </a:rPr>
              <a:t>, </a:t>
            </a:r>
            <a:r>
              <a:rPr lang="en-US" altLang="en-US" sz="1150" b="1" dirty="0" smtClean="0">
                <a:solidFill>
                  <a:schemeClr val="bg1"/>
                </a:solidFill>
              </a:rPr>
              <a:t>parts of Angola and Zambia, southeastern Tanzania, and parts of Mozambique and Madagascar had below-average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central and southern Congo</a:t>
            </a:r>
            <a:r>
              <a:rPr lang="en-US" altLang="en-US" sz="1250" b="1" dirty="0">
                <a:solidFill>
                  <a:schemeClr val="bg1"/>
                </a:solidFill>
              </a:rPr>
              <a:t>, </a:t>
            </a:r>
            <a:r>
              <a:rPr lang="en-US" altLang="en-US" sz="1250" b="1" dirty="0" smtClean="0">
                <a:solidFill>
                  <a:schemeClr val="bg1"/>
                </a:solidFill>
              </a:rPr>
              <a:t>western </a:t>
            </a:r>
            <a:r>
              <a:rPr lang="en-US" altLang="en-US" sz="1250" b="1" dirty="0" smtClean="0">
                <a:solidFill>
                  <a:schemeClr val="bg1"/>
                </a:solidFill>
              </a:rPr>
              <a:t>and central DRC</a:t>
            </a:r>
            <a:r>
              <a:rPr lang="en-US" altLang="en-US" sz="1250" b="1" dirty="0" smtClean="0">
                <a:solidFill>
                  <a:schemeClr val="bg1"/>
                </a:solidFill>
              </a:rPr>
              <a:t>,  parts of South Sudan and Ethiopia, Rwanda, Burundi, Uganda, </a:t>
            </a:r>
            <a:r>
              <a:rPr lang="en-US" altLang="en-US" sz="1250" b="1" dirty="0" smtClean="0">
                <a:solidFill>
                  <a:schemeClr val="bg1"/>
                </a:solidFill>
              </a:rPr>
              <a:t>parts of Kenya</a:t>
            </a:r>
            <a:r>
              <a:rPr lang="en-US" altLang="en-US" sz="1250" b="1" dirty="0" smtClean="0">
                <a:solidFill>
                  <a:schemeClr val="bg1"/>
                </a:solidFill>
              </a:rPr>
              <a:t>, Tanzania</a:t>
            </a:r>
            <a:r>
              <a:rPr lang="en-US" altLang="en-US" sz="1250" b="1" dirty="0">
                <a:solidFill>
                  <a:schemeClr val="bg1"/>
                </a:solidFill>
              </a:rPr>
              <a:t>, </a:t>
            </a:r>
            <a:r>
              <a:rPr lang="en-US" altLang="en-US" sz="1250" b="1" dirty="0" smtClean="0">
                <a:solidFill>
                  <a:schemeClr val="bg1"/>
                </a:solidFill>
              </a:rPr>
              <a:t>Angola</a:t>
            </a:r>
            <a:r>
              <a:rPr lang="en-US" altLang="en-US" sz="1250" b="1" dirty="0" smtClean="0">
                <a:solidFill>
                  <a:schemeClr val="bg1"/>
                </a:solidFill>
              </a:rPr>
              <a:t>, northern Namibia, </a:t>
            </a:r>
            <a:r>
              <a:rPr lang="en-US" altLang="en-US" sz="1250" b="1" dirty="0" smtClean="0">
                <a:solidFill>
                  <a:schemeClr val="bg1"/>
                </a:solidFill>
              </a:rPr>
              <a:t>Botswana</a:t>
            </a:r>
            <a:r>
              <a:rPr lang="en-US" altLang="en-US" sz="1250" b="1" dirty="0" smtClean="0">
                <a:solidFill>
                  <a:schemeClr val="bg1"/>
                </a:solidFill>
              </a:rPr>
              <a:t>, parts of eastern Zambia, Malawi, northern Mozambique, </a:t>
            </a:r>
            <a:r>
              <a:rPr lang="en-US" altLang="en-US" sz="1250" b="1" dirty="0" smtClean="0">
                <a:solidFill>
                  <a:schemeClr val="bg1"/>
                </a:solidFill>
              </a:rPr>
              <a:t>central South </a:t>
            </a:r>
            <a:r>
              <a:rPr lang="en-US" altLang="en-US" sz="1250" b="1" dirty="0" smtClean="0">
                <a:solidFill>
                  <a:schemeClr val="bg1"/>
                </a:solidFill>
              </a:rPr>
              <a:t>Africa and </a:t>
            </a:r>
            <a:r>
              <a:rPr lang="en-US" altLang="en-US" sz="1250" b="1" dirty="0" smtClean="0">
                <a:solidFill>
                  <a:schemeClr val="bg1"/>
                </a:solidFill>
              </a:rPr>
              <a:t>southern</a:t>
            </a:r>
            <a:r>
              <a:rPr lang="en-US" altLang="en-US" sz="1250" b="1" dirty="0" smtClean="0">
                <a:solidFill>
                  <a:schemeClr val="bg1"/>
                </a:solidFill>
              </a:rPr>
              <a:t> </a:t>
            </a:r>
            <a:r>
              <a:rPr lang="en-US" altLang="en-US" sz="1250" b="1" dirty="0" smtClean="0">
                <a:solidFill>
                  <a:schemeClr val="bg1"/>
                </a:solidFill>
              </a:rPr>
              <a:t>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Equatorial Guinea, Gabon, </a:t>
            </a:r>
            <a:r>
              <a:rPr lang="en-US" altLang="en-US" sz="1250" b="1" dirty="0" smtClean="0">
                <a:solidFill>
                  <a:schemeClr val="bg1"/>
                </a:solidFill>
              </a:rPr>
              <a:t>northern Congo, local areas in Angola, northern and eastern DRC</a:t>
            </a:r>
            <a:r>
              <a:rPr lang="en-US" altLang="en-US" sz="1250" b="1" dirty="0" smtClean="0">
                <a:solidFill>
                  <a:schemeClr val="bg1"/>
                </a:solidFill>
              </a:rPr>
              <a:t>,  western and central Zambia, Zimbabwe, </a:t>
            </a:r>
            <a:r>
              <a:rPr lang="en-US" altLang="en-US" sz="1250" b="1" dirty="0" smtClean="0">
                <a:solidFill>
                  <a:schemeClr val="bg1"/>
                </a:solidFill>
              </a:rPr>
              <a:t>northeastern </a:t>
            </a:r>
            <a:r>
              <a:rPr lang="en-US" altLang="en-US" sz="1250" b="1" dirty="0" smtClean="0">
                <a:solidFill>
                  <a:schemeClr val="bg1"/>
                </a:solidFill>
              </a:rPr>
              <a:t>Botswana, </a:t>
            </a:r>
            <a:r>
              <a:rPr lang="en-US" altLang="en-US" sz="1250" b="1" dirty="0" smtClean="0">
                <a:solidFill>
                  <a:schemeClr val="bg1"/>
                </a:solidFill>
              </a:rPr>
              <a:t>eastern South Africa, southern </a:t>
            </a:r>
            <a:r>
              <a:rPr lang="en-US" altLang="en-US" sz="1250" b="1" dirty="0" smtClean="0">
                <a:solidFill>
                  <a:schemeClr val="bg1"/>
                </a:solidFill>
              </a:rPr>
              <a:t>Mozambique </a:t>
            </a:r>
            <a:r>
              <a:rPr lang="en-US" altLang="en-US" sz="1250" b="1" dirty="0" smtClean="0">
                <a:solidFill>
                  <a:schemeClr val="bg1"/>
                </a:solidFill>
              </a:rPr>
              <a:t>and southern Madagascar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local areas in Guinea</a:t>
            </a:r>
            <a:r>
              <a:rPr lang="en-US" altLang="en-US" sz="1200" b="1" dirty="0" smtClean="0">
                <a:solidFill>
                  <a:schemeClr val="bg1"/>
                </a:solidFill>
              </a:rPr>
              <a:t>, </a:t>
            </a:r>
            <a:r>
              <a:rPr lang="en-US" altLang="en-US" sz="1200" b="1" dirty="0">
                <a:solidFill>
                  <a:schemeClr val="bg1"/>
                </a:solidFill>
              </a:rPr>
              <a:t>Sierra 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a:t>
            </a:r>
            <a:r>
              <a:rPr lang="en-US" altLang="en-US" sz="1200" b="1" dirty="0" smtClean="0">
                <a:solidFill>
                  <a:schemeClr val="bg1"/>
                </a:solidFill>
              </a:rPr>
              <a:t>parts of Niger</a:t>
            </a:r>
            <a:r>
              <a:rPr lang="en-US" altLang="en-US" sz="1200" b="1" dirty="0">
                <a:solidFill>
                  <a:schemeClr val="bg1"/>
                </a:solidFill>
              </a:rPr>
              <a:t>, </a:t>
            </a:r>
            <a:r>
              <a:rPr lang="en-US" altLang="en-US" sz="1200" b="1" dirty="0" smtClean="0">
                <a:solidFill>
                  <a:schemeClr val="bg1"/>
                </a:solidFill>
              </a:rPr>
              <a:t>Nigeria</a:t>
            </a:r>
            <a:r>
              <a:rPr lang="en-US" altLang="en-US" sz="1200" b="1" dirty="0">
                <a:solidFill>
                  <a:schemeClr val="bg1"/>
                </a:solidFill>
              </a:rPr>
              <a:t>,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 and </a:t>
            </a:r>
            <a:r>
              <a:rPr lang="en-US" altLang="en-US" sz="1200" b="1" dirty="0">
                <a:solidFill>
                  <a:schemeClr val="bg1"/>
                </a:solidFill>
              </a:rPr>
              <a:t>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western Angola, eastern Zambia, parts of Namibia and Botswana, Malawi, northeastern South Africa, northern Mozambique, and </a:t>
            </a:r>
            <a:r>
              <a:rPr lang="en-US" altLang="en-US" sz="1200" b="1" dirty="0" smtClean="0">
                <a:solidFill>
                  <a:schemeClr val="bg1"/>
                </a:solidFill>
              </a:rPr>
              <a:t>central and northern</a:t>
            </a:r>
            <a:r>
              <a:rPr lang="en-US" altLang="en-US" sz="1200" b="1" dirty="0" smtClean="0">
                <a:solidFill>
                  <a:schemeClr val="bg1"/>
                </a:solidFill>
              </a:rPr>
              <a:t> </a:t>
            </a:r>
            <a:r>
              <a:rPr lang="en-US" altLang="en-US" sz="1200" b="1" dirty="0" smtClean="0">
                <a:solidFill>
                  <a:schemeClr val="bg1"/>
                </a:solidFill>
              </a:rPr>
              <a:t>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Much of </a:t>
            </a:r>
            <a:r>
              <a:rPr lang="en-US" altLang="en-US" sz="1200" b="1" dirty="0" smtClean="0">
                <a:solidFill>
                  <a:schemeClr val="bg1"/>
                </a:solidFill>
              </a:rPr>
              <a:t>Guinea, </a:t>
            </a:r>
            <a:r>
              <a:rPr lang="en-US" altLang="en-US" sz="1200" b="1" dirty="0" smtClean="0">
                <a:solidFill>
                  <a:schemeClr val="bg1"/>
                </a:solidFill>
              </a:rPr>
              <a:t>southern </a:t>
            </a:r>
            <a:r>
              <a:rPr lang="en-US" altLang="en-US" sz="1200" b="1" dirty="0" smtClean="0">
                <a:solidFill>
                  <a:schemeClr val="bg1"/>
                </a:solidFill>
              </a:rPr>
              <a:t>Cameroon, Equatorial Guinea, Gabon, </a:t>
            </a:r>
            <a:r>
              <a:rPr lang="en-US" altLang="en-US" sz="1200" b="1" dirty="0" smtClean="0">
                <a:solidFill>
                  <a:schemeClr val="bg1"/>
                </a:solidFill>
              </a:rPr>
              <a:t>eastern </a:t>
            </a:r>
            <a:r>
              <a:rPr lang="en-US" altLang="en-US" sz="1200" b="1" dirty="0">
                <a:solidFill>
                  <a:schemeClr val="bg1"/>
                </a:solidFill>
              </a:rPr>
              <a:t>CAR, portions </a:t>
            </a:r>
            <a:r>
              <a:rPr lang="en-US" altLang="en-US" sz="1200" b="1" dirty="0" smtClean="0">
                <a:solidFill>
                  <a:schemeClr val="bg1"/>
                </a:solidFill>
              </a:rPr>
              <a:t>of central and eastern DRC, many parts of Angola, western Zambia, Zimbabwe, parts of Namibia and Botswana, southern Mozambique, parts of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a:t>
            </a:r>
            <a:r>
              <a:rPr lang="en-US" altLang="en-US" sz="1180" b="1" dirty="0" smtClean="0">
                <a:solidFill>
                  <a:schemeClr val="bg1"/>
                </a:solidFill>
                <a:latin typeface="Arial" charset="0"/>
              </a:rPr>
              <a:t>Namibia, many parts of </a:t>
            </a:r>
            <a:r>
              <a:rPr lang="en-US" altLang="en-US" sz="1180" b="1" dirty="0" smtClean="0">
                <a:solidFill>
                  <a:schemeClr val="bg1"/>
                </a:solidFill>
                <a:latin typeface="Arial" charset="0"/>
              </a:rPr>
              <a:t>South Africa, western Zambia, Zimbabwe, and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t>
            </a:r>
            <a:r>
              <a:rPr lang="en-US" altLang="en-US" sz="1180" b="1" dirty="0" smtClean="0">
                <a:solidFill>
                  <a:schemeClr val="bg1"/>
                </a:solidFill>
                <a:latin typeface="Arial" charset="0"/>
              </a:rPr>
              <a:t>Mauritania</a:t>
            </a:r>
            <a:r>
              <a:rPr lang="en-US" altLang="en-US" sz="1180" b="1" dirty="0" smtClean="0">
                <a:solidFill>
                  <a:schemeClr val="bg1"/>
                </a:solidFill>
                <a:latin typeface="Arial" charset="0"/>
              </a:rPr>
              <a:t>, much of Senegal, Guinea-Bissau, Guinea, Sierra Leone, Mali, Liberia, Cote d’Ivoire, Burkina Faso, Ghana, Togo, Benin, Nigeria, much of Cameroon, Niger, Chad, CAR, </a:t>
            </a:r>
            <a:r>
              <a:rPr lang="en-US" altLang="en-US" sz="1180" b="1" dirty="0" smtClean="0">
                <a:solidFill>
                  <a:schemeClr val="bg1"/>
                </a:solidFill>
                <a:latin typeface="Arial" charset="0"/>
              </a:rPr>
              <a:t>portions of </a:t>
            </a:r>
            <a:r>
              <a:rPr lang="en-US" altLang="en-US" sz="1180" b="1" dirty="0" smtClean="0">
                <a:solidFill>
                  <a:schemeClr val="bg1"/>
                </a:solidFill>
                <a:latin typeface="Arial" charset="0"/>
              </a:rPr>
              <a:t>DRC, South Sudan, Sudan, Uganda, Eritrea, Ethiopia, Somalia, Kenya, Tanzania, local areas in Angola, portions of Zambia, Namibia and Botswana, much of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352800" y="1925970"/>
            <a:ext cx="1600200" cy="283829"/>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2971800" y="3048000"/>
            <a:ext cx="38100" cy="7080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man parts of  Tanzania (top right) and </a:t>
            </a:r>
            <a:r>
              <a:rPr lang="en-US" altLang="en-US" sz="1250" b="1" dirty="0" smtClean="0">
                <a:solidFill>
                  <a:schemeClr val="bg1"/>
                </a:solidFill>
                <a:latin typeface="Arial" charset="0"/>
                <a:cs typeface="+mn-cs"/>
              </a:rPr>
              <a:t>Malawi (bottom </a:t>
            </a:r>
            <a:r>
              <a:rPr lang="en-US" altLang="en-US" sz="1250" b="1" dirty="0" smtClean="0">
                <a:solidFill>
                  <a:schemeClr val="bg1"/>
                </a:solidFill>
                <a:latin typeface="Arial" charset="0"/>
                <a:cs typeface="+mn-cs"/>
              </a:rPr>
              <a:t>right). </a:t>
            </a:r>
            <a:r>
              <a:rPr lang="en-US" altLang="en-US" sz="1250" b="1" dirty="0" smtClean="0">
                <a:solidFill>
                  <a:schemeClr val="bg1"/>
                </a:solidFill>
                <a:latin typeface="Arial" charset="0"/>
                <a:cs typeface="+mn-cs"/>
              </a:rPr>
              <a:t>Moderate to locally heavy rainfall was also helped to reduce accumulated rainfall deficits over parts of South Africa (bottom </a:t>
            </a:r>
            <a:r>
              <a:rPr lang="en-US" altLang="en-US" sz="1250" b="1" dirty="0" smtClean="0">
                <a:solidFill>
                  <a:schemeClr val="bg1"/>
                </a:solidFill>
                <a:latin typeface="Arial" charset="0"/>
                <a:cs typeface="+mn-cs"/>
              </a:rPr>
              <a:t>left).</a:t>
            </a:r>
          </a:p>
        </p:txBody>
      </p:sp>
      <p:sp>
        <p:nvSpPr>
          <p:cNvPr id="18441" name="Line 169"/>
          <p:cNvSpPr>
            <a:spLocks noChangeShapeType="1"/>
          </p:cNvSpPr>
          <p:nvPr/>
        </p:nvSpPr>
        <p:spPr bwMode="auto">
          <a:xfrm flipH="1" flipV="1">
            <a:off x="3429000" y="2478024"/>
            <a:ext cx="1304924" cy="1096912"/>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Vryburg_SouthAfric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Singida_Tanzan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09600"/>
            <a:ext cx="40767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Karonga_Malawi.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0767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a:t>
            </a:r>
            <a:r>
              <a:rPr lang="en-US" altLang="en-US" b="1" dirty="0" smtClean="0">
                <a:solidFill>
                  <a:schemeClr val="bg1"/>
                </a:solidFill>
              </a:rPr>
              <a:t>lower-level cyclonic flow and upper-level anti-cyclonic circulation was observed across portions of Southern Africa.</a:t>
            </a:r>
            <a:endParaRPr lang="en-US" altLang="en-US" b="1" dirty="0">
              <a:solidFill>
                <a:schemeClr val="bg1"/>
              </a:solidFill>
            </a:endParaRPr>
          </a:p>
        </p:txBody>
      </p:sp>
      <p:sp>
        <p:nvSpPr>
          <p:cNvPr id="9" name="Oval 8"/>
          <p:cNvSpPr/>
          <p:nvPr/>
        </p:nvSpPr>
        <p:spPr>
          <a:xfrm rot="5082009">
            <a:off x="2577495" y="4103115"/>
            <a:ext cx="620807" cy="772927"/>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rot="5082009">
            <a:off x="6819913" y="4069363"/>
            <a:ext cx="620807" cy="772927"/>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168552</TotalTime>
  <Words>1468</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8555</cp:revision>
  <cp:lastPrinted>2018-07-09T15:13:07Z</cp:lastPrinted>
  <dcterms:created xsi:type="dcterms:W3CDTF">2001-08-31T10:39:36Z</dcterms:created>
  <dcterms:modified xsi:type="dcterms:W3CDTF">2020-01-13T18:25:56Z</dcterms:modified>
</cp:coreProperties>
</file>