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25" r:id="rId2"/>
    <p:sldId id="326" r:id="rId3"/>
    <p:sldId id="485" r:id="rId4"/>
    <p:sldId id="477" r:id="rId5"/>
    <p:sldId id="501" r:id="rId6"/>
    <p:sldId id="502" r:id="rId7"/>
    <p:sldId id="503" r:id="rId8"/>
    <p:sldId id="509" r:id="rId9"/>
    <p:sldId id="482" r:id="rId10"/>
    <p:sldId id="506" r:id="rId11"/>
    <p:sldId id="507" r:id="rId12"/>
    <p:sldId id="508" r:id="rId13"/>
    <p:sldId id="505" r:id="rId14"/>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90814" autoAdjust="0"/>
  </p:normalViewPr>
  <p:slideViewPr>
    <p:cSldViewPr>
      <p:cViewPr>
        <p:scale>
          <a:sx n="86" d="100"/>
          <a:sy n="86" d="100"/>
        </p:scale>
        <p:origin x="609" y="-669"/>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3/23/2020</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latin typeface="Arial" panose="020B0604020202020204" pitchFamily="34" charset="0"/>
              <a:cs typeface="Arial" panose="020B0604020202020204" pitchFamily="34" charset="0"/>
            </a:endParaRPr>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13</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773"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png"/><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23 </a:t>
            </a:r>
            <a:r>
              <a:rPr lang="en-US" altLang="en-US" sz="2800" b="1" dirty="0" smtClean="0">
                <a:solidFill>
                  <a:schemeClr val="bg1"/>
                </a:solidFill>
              </a:rPr>
              <a:t>March 2020</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GEFS Prec Prob: wk2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EFS Prec Prob: wk1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6"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1246495"/>
          </a:xfrm>
          <a:prstGeom prst="rect">
            <a:avLst/>
          </a:prstGeom>
          <a:noFill/>
          <a:ln w="9525">
            <a:noFill/>
            <a:miter lim="800000"/>
            <a:headEnd/>
            <a:tailEnd/>
          </a:ln>
        </p:spPr>
        <p:txBody>
          <a:bodyPr>
            <a:spAutoFit/>
          </a:bodyPr>
          <a:lstStyle/>
          <a:p>
            <a:pPr algn="just" eaLnBrk="1" hangingPunct="1"/>
            <a:r>
              <a:rPr lang="en-US" altLang="en-US" sz="1250" b="1" dirty="0">
                <a:solidFill>
                  <a:schemeClr val="bg1"/>
                </a:solidFill>
              </a:rPr>
              <a:t>For week-1 (left </a:t>
            </a:r>
            <a:r>
              <a:rPr lang="en-US" altLang="en-US" sz="1250" b="1" dirty="0" smtClean="0">
                <a:solidFill>
                  <a:schemeClr val="bg1"/>
                </a:solidFill>
              </a:rPr>
              <a:t>panel), there </a:t>
            </a:r>
            <a:r>
              <a:rPr lang="en-US" altLang="en-US" sz="1250" b="1" dirty="0">
                <a:solidFill>
                  <a:schemeClr val="bg1"/>
                </a:solidFill>
              </a:rPr>
              <a:t>is an increased chance for weekly rainfall totals to exceed </a:t>
            </a:r>
            <a:r>
              <a:rPr lang="en-US" altLang="en-US" sz="1250" b="1" dirty="0" smtClean="0">
                <a:solidFill>
                  <a:schemeClr val="bg1"/>
                </a:solidFill>
              </a:rPr>
              <a:t>50mm over </a:t>
            </a:r>
            <a:r>
              <a:rPr lang="en-US" altLang="en-US" sz="1250" b="1" dirty="0" smtClean="0">
                <a:solidFill>
                  <a:schemeClr val="bg1"/>
                </a:solidFill>
              </a:rPr>
              <a:t>southeastern Nigeria, western Cameroon, Equatorial Guinea, Gabon, Angola, southern and eastern DRC, eastern Zambia, parts of Uganda and Tanzania, Kenya, southeastern Ethiopia, Somalia, northern Mozambique and local areas n Madagascar. </a:t>
            </a:r>
            <a:r>
              <a:rPr lang="en-US" altLang="en-US" sz="1250" b="1" dirty="0" smtClean="0">
                <a:solidFill>
                  <a:schemeClr val="bg1"/>
                </a:solidFill>
              </a:rPr>
              <a:t>For week-2 (right panel), there is an increased chance for weekly rainfall totals to exceed 50mm over </a:t>
            </a:r>
            <a:r>
              <a:rPr lang="en-US" altLang="en-US" sz="1250" b="1" dirty="0" smtClean="0">
                <a:solidFill>
                  <a:schemeClr val="bg1"/>
                </a:solidFill>
              </a:rPr>
              <a:t>local areas in Cameroon and Gabon, Angola, southern and eastern DRC, southeastern Uganda, parts of Tanzania, and local areas in Kenya and Ethiopia.</a:t>
            </a:r>
            <a:endParaRPr lang="en-US" altLang="en-US" sz="1250" b="1" dirty="0" smtClean="0">
              <a:solidFill>
                <a:schemeClr val="bg1"/>
              </a:solidFill>
            </a:endParaRPr>
          </a:p>
        </p:txBody>
      </p:sp>
      <p:sp>
        <p:nvSpPr>
          <p:cNvPr id="22534" name="TextBox 2"/>
          <p:cNvSpPr txBox="1">
            <a:spLocks noChangeArrowheads="1"/>
          </p:cNvSpPr>
          <p:nvPr/>
        </p:nvSpPr>
        <p:spPr bwMode="auto">
          <a:xfrm>
            <a:off x="715673" y="1524000"/>
            <a:ext cx="3145285" cy="546303"/>
          </a:xfrm>
          <a:prstGeom prst="rect">
            <a:avLst/>
          </a:prstGeom>
          <a:noFill/>
          <a:ln w="9525">
            <a:noFill/>
            <a:miter lim="800000"/>
            <a:headEnd/>
            <a:tailEnd/>
          </a:ln>
        </p:spPr>
        <p:txBody>
          <a:bodyPr wrap="none">
            <a:spAutoFit/>
          </a:bodyPr>
          <a:lstStyle/>
          <a:p>
            <a:pPr algn="ctr" eaLnBrk="1" hangingPunct="1"/>
            <a:r>
              <a:rPr lang="en-US" altLang="en-US" sz="1550" b="1" dirty="0" smtClean="0">
                <a:solidFill>
                  <a:srgbClr val="FFFF00"/>
                </a:solidFill>
              </a:rPr>
              <a:t>Week-1: </a:t>
            </a:r>
            <a:r>
              <a:rPr lang="en-US" altLang="en-US" sz="1550" b="1" dirty="0">
                <a:solidFill>
                  <a:srgbClr val="FFFF00"/>
                </a:solidFill>
              </a:rPr>
              <a:t>Valid </a:t>
            </a:r>
            <a:r>
              <a:rPr lang="en-US" altLang="en-US" sz="1400" b="1" dirty="0">
                <a:solidFill>
                  <a:srgbClr val="FFFF00"/>
                </a:solidFill>
              </a:rPr>
              <a:t>24 - 30 March, 2020</a:t>
            </a:r>
            <a:endParaRPr lang="en-US" altLang="en-US" sz="1400" dirty="0"/>
          </a:p>
          <a:p>
            <a:pPr algn="ctr" eaLnBrk="1" hangingPunct="1"/>
            <a:endParaRPr lang="en-US" altLang="en-US" sz="1400" b="1" dirty="0">
              <a:solidFill>
                <a:srgbClr val="FFFF00"/>
              </a:solidFill>
            </a:endParaRPr>
          </a:p>
        </p:txBody>
      </p:sp>
      <p:sp>
        <p:nvSpPr>
          <p:cNvPr id="22535" name="TextBox 10"/>
          <p:cNvSpPr txBox="1">
            <a:spLocks noChangeArrowheads="1"/>
          </p:cNvSpPr>
          <p:nvPr/>
        </p:nvSpPr>
        <p:spPr bwMode="auto">
          <a:xfrm>
            <a:off x="4720075" y="1524000"/>
            <a:ext cx="3839257"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31 March - 6 April, </a:t>
            </a:r>
            <a:r>
              <a:rPr lang="en-US" altLang="en-US" b="1" dirty="0" smtClean="0">
                <a:solidFill>
                  <a:srgbClr val="FFFF00"/>
                </a:solidFill>
              </a:rPr>
              <a:t>2020</a:t>
            </a:r>
            <a:endParaRPr lang="en-US"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24– 30 </a:t>
            </a:r>
            <a:r>
              <a:rPr lang="en-US" altLang="en-US" b="1" dirty="0">
                <a:solidFill>
                  <a:srgbClr val="FFFF00"/>
                </a:solidFill>
              </a:rPr>
              <a:t>March, 2020</a:t>
            </a:r>
          </a:p>
        </p:txBody>
      </p:sp>
      <p:sp>
        <p:nvSpPr>
          <p:cNvPr id="11" name="Text Box 8"/>
          <p:cNvSpPr txBox="1">
            <a:spLocks noChangeArrowheads="1"/>
          </p:cNvSpPr>
          <p:nvPr/>
        </p:nvSpPr>
        <p:spPr bwMode="auto">
          <a:xfrm>
            <a:off x="3581400" y="1828800"/>
            <a:ext cx="5349875" cy="3970318"/>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Liberia, Cote d'Ivoire, Ghana, </a:t>
            </a:r>
            <a:r>
              <a:rPr lang="en-US" altLang="en-US" sz="1200" b="1" dirty="0" smtClean="0">
                <a:solidFill>
                  <a:srgbClr val="FFFF00"/>
                </a:solidFill>
                <a:latin typeface="Arial" charset="0"/>
              </a:rPr>
              <a:t>and southern </a:t>
            </a:r>
            <a:r>
              <a:rPr lang="en-US" altLang="en-US" sz="1200" b="1" dirty="0">
                <a:solidFill>
                  <a:srgbClr val="FFFF00"/>
                </a:solidFill>
                <a:latin typeface="Arial" charset="0"/>
              </a:rPr>
              <a:t>Togo, Benin, and Nigeria</a:t>
            </a:r>
            <a:r>
              <a:rPr lang="en-US" altLang="en-US" sz="1200" b="1" dirty="0" smtClean="0">
                <a:solidFill>
                  <a:srgbClr val="FFFF00"/>
                </a:solidFill>
                <a:latin typeface="Arial" charset="0"/>
              </a:rPr>
              <a:t>: </a:t>
            </a:r>
            <a:r>
              <a:rPr lang="en-US" altLang="en-US" sz="1200" dirty="0" smtClean="0">
                <a:solidFill>
                  <a:schemeClr val="bg1"/>
                </a:solidFill>
                <a:latin typeface="Arial" charset="0"/>
              </a:rPr>
              <a:t>An </a:t>
            </a:r>
            <a:r>
              <a:rPr lang="en-US" altLang="en-US" sz="1200" dirty="0">
                <a:solidFill>
                  <a:schemeClr val="bg1"/>
                </a:solidFill>
                <a:latin typeface="Arial" charset="0"/>
              </a:rPr>
              <a:t>area of anomalous lower-level </a:t>
            </a:r>
            <a:r>
              <a:rPr lang="en-US" altLang="en-US" sz="1200" dirty="0" smtClean="0">
                <a:solidFill>
                  <a:schemeClr val="bg1"/>
                </a:solidFill>
                <a:latin typeface="Arial" charset="0"/>
              </a:rPr>
              <a:t>convergence, onshore flow </a:t>
            </a:r>
            <a:r>
              <a:rPr lang="en-US" altLang="en-US" sz="1200" dirty="0" smtClean="0">
                <a:solidFill>
                  <a:schemeClr val="bg1"/>
                </a:solidFill>
                <a:latin typeface="Arial" charset="0"/>
              </a:rPr>
              <a:t>and upper-level divergence  is </a:t>
            </a:r>
            <a:r>
              <a:rPr lang="en-US" altLang="en-US" sz="1200" dirty="0">
                <a:solidFill>
                  <a:schemeClr val="bg1"/>
                </a:solidFill>
                <a:latin typeface="Arial" charset="0"/>
              </a:rPr>
              <a:t>expected to </a:t>
            </a:r>
            <a:r>
              <a:rPr lang="en-US" altLang="en-US" sz="1200" dirty="0" smtClean="0">
                <a:solidFill>
                  <a:schemeClr val="bg1"/>
                </a:solidFill>
                <a:latin typeface="Arial" charset="0"/>
              </a:rPr>
              <a:t>enhance </a:t>
            </a:r>
            <a:r>
              <a:rPr lang="en-US" altLang="en-US" sz="1200" dirty="0">
                <a:solidFill>
                  <a:schemeClr val="bg1"/>
                </a:solidFill>
                <a:latin typeface="Arial" charset="0"/>
              </a:rPr>
              <a:t>rainfall </a:t>
            </a:r>
            <a:r>
              <a:rPr lang="en-US" altLang="en-US" sz="1200" dirty="0" smtClean="0">
                <a:solidFill>
                  <a:schemeClr val="bg1"/>
                </a:solidFill>
                <a:latin typeface="Arial" charset="0"/>
              </a:rPr>
              <a:t>in </a:t>
            </a:r>
            <a:r>
              <a:rPr lang="en-US" altLang="en-US" sz="1200" dirty="0">
                <a:solidFill>
                  <a:schemeClr val="bg1"/>
                </a:solidFill>
                <a:latin typeface="Arial" charset="0"/>
              </a:rPr>
              <a:t>the </a:t>
            </a:r>
            <a:r>
              <a:rPr lang="en-US" altLang="en-US" sz="1200" dirty="0" smtClean="0">
                <a:solidFill>
                  <a:schemeClr val="bg1"/>
                </a:solidFill>
                <a:latin typeface="Arial" charset="0"/>
              </a:rPr>
              <a:t>region.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r>
              <a:rPr lang="en-US" altLang="en-US" sz="1200" dirty="0" smtClean="0">
                <a:solidFill>
                  <a:schemeClr val="bg1"/>
                </a:solidFill>
                <a:latin typeface="Arial" charset="0"/>
              </a:rPr>
              <a:t> </a:t>
            </a:r>
          </a:p>
          <a:p>
            <a:pPr algn="just">
              <a:spcBef>
                <a:spcPct val="0"/>
              </a:spcBef>
              <a:buFontTx/>
              <a:buAutoNum type="arabicPeriod"/>
              <a:defRPr/>
            </a:pPr>
            <a:endParaRPr lang="en-US" altLang="en-US" sz="1200" dirty="0" smtClean="0">
              <a:solidFill>
                <a:schemeClr val="bg1"/>
              </a:solidFill>
              <a:latin typeface="Arial" charset="0"/>
            </a:endParaRPr>
          </a:p>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portions of Angola, southern DRC, and northern Zambia</a:t>
            </a:r>
            <a:r>
              <a:rPr lang="en-US" altLang="en-US" sz="1200" b="1" dirty="0" smtClean="0">
                <a:solidFill>
                  <a:srgbClr val="FFFF00"/>
                </a:solidFill>
                <a:latin typeface="Arial" charset="0"/>
              </a:rPr>
              <a:t>: </a:t>
            </a:r>
            <a:r>
              <a:rPr lang="en-US" altLang="en-US" sz="1200" dirty="0" smtClean="0">
                <a:solidFill>
                  <a:schemeClr val="bg1"/>
                </a:solidFill>
                <a:latin typeface="Arial" charset="0"/>
              </a:rPr>
              <a:t>An </a:t>
            </a:r>
            <a:r>
              <a:rPr lang="en-US" altLang="en-US" sz="1200" dirty="0">
                <a:solidFill>
                  <a:schemeClr val="bg1"/>
                </a:solidFill>
                <a:latin typeface="Arial" charset="0"/>
              </a:rPr>
              <a:t>area of anomalous </a:t>
            </a:r>
            <a:r>
              <a:rPr lang="en-US" altLang="en-US" sz="1200" dirty="0" smtClean="0">
                <a:solidFill>
                  <a:schemeClr val="bg1"/>
                </a:solidFill>
                <a:latin typeface="Arial" charset="0"/>
              </a:rPr>
              <a:t>lower-level convergence and upper-level divergence </a:t>
            </a:r>
            <a:r>
              <a:rPr lang="en-US" altLang="en-US" sz="1200" dirty="0" smtClean="0">
                <a:solidFill>
                  <a:schemeClr val="bg1"/>
                </a:solidFill>
                <a:latin typeface="Arial" charset="0"/>
              </a:rPr>
              <a:t>is expected to </a:t>
            </a:r>
            <a:r>
              <a:rPr lang="en-US" altLang="en-US" sz="1200" dirty="0" smtClean="0">
                <a:solidFill>
                  <a:schemeClr val="bg1"/>
                </a:solidFill>
                <a:latin typeface="Arial" charset="0"/>
              </a:rPr>
              <a:t>enhance </a:t>
            </a:r>
            <a:r>
              <a:rPr lang="en-US" altLang="en-US" sz="1200" dirty="0">
                <a:solidFill>
                  <a:schemeClr val="bg1"/>
                </a:solidFill>
                <a:latin typeface="Arial" charset="0"/>
              </a:rPr>
              <a:t>rainfall </a:t>
            </a:r>
            <a:r>
              <a:rPr lang="en-US" altLang="en-US" sz="1200" dirty="0" smtClean="0">
                <a:solidFill>
                  <a:schemeClr val="bg1"/>
                </a:solidFill>
                <a:latin typeface="Arial" charset="0"/>
              </a:rPr>
              <a:t>over </a:t>
            </a:r>
            <a:r>
              <a:rPr lang="en-US" altLang="en-US" sz="1200" dirty="0">
                <a:solidFill>
                  <a:schemeClr val="bg1"/>
                </a:solidFill>
                <a:latin typeface="Arial" charset="0"/>
              </a:rPr>
              <a:t>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endParaRPr lang="en-US" altLang="en-US" sz="1200" dirty="0" smtClean="0">
              <a:solidFill>
                <a:schemeClr val="bg1"/>
              </a:solidFill>
              <a:latin typeface="Arial" charset="0"/>
            </a:endParaRPr>
          </a:p>
          <a:p>
            <a:pPr algn="just">
              <a:spcBef>
                <a:spcPct val="0"/>
              </a:spcBef>
              <a:buFontTx/>
              <a:buAutoNum type="arabicPeriod"/>
              <a:defRPr/>
            </a:pPr>
            <a:endParaRPr lang="en-US" altLang="en-US" sz="1200" dirty="0">
              <a:solidFill>
                <a:schemeClr val="bg1"/>
              </a:solidFill>
              <a:latin typeface="Arial" charset="0"/>
            </a:endParaRPr>
          </a:p>
          <a:p>
            <a:pPr algn="just">
              <a:spcBef>
                <a:spcPct val="0"/>
              </a:spcBef>
              <a:buFontTx/>
              <a:buAutoNum type="arabicPeriod"/>
              <a:defRPr/>
            </a:pPr>
            <a:r>
              <a:rPr lang="en-US" sz="1200" b="1" dirty="0" smtClean="0">
                <a:solidFill>
                  <a:srgbClr val="FFFF00"/>
                </a:solidFill>
                <a:latin typeface="Arial" panose="020B0604020202020204" pitchFamily="34" charset="0"/>
                <a:cs typeface="Arial" panose="020B0604020202020204" pitchFamily="34" charset="0"/>
              </a:rPr>
              <a:t>There </a:t>
            </a:r>
            <a:r>
              <a:rPr lang="en-US" sz="1200" b="1" dirty="0">
                <a:solidFill>
                  <a:srgbClr val="FFFF00"/>
                </a:solidFill>
                <a:latin typeface="Arial" panose="020B0604020202020204" pitchFamily="34" charset="0"/>
                <a:cs typeface="Arial" panose="020B0604020202020204" pitchFamily="34" charset="0"/>
              </a:rPr>
              <a:t>is an increased chance for below-average rainfall over parts of Botswana, Zimbabwe, and Mozambique: </a:t>
            </a:r>
            <a:r>
              <a:rPr lang="en-US" altLang="en-US" sz="1200" dirty="0">
                <a:solidFill>
                  <a:schemeClr val="bg1"/>
                </a:solidFill>
                <a:latin typeface="Arial" charset="0"/>
              </a:rPr>
              <a:t>An area of anomalous lower-level divergence and upper-level convergence is expected to </a:t>
            </a:r>
            <a:r>
              <a:rPr lang="en-US" altLang="en-US" sz="1200" dirty="0" smtClean="0">
                <a:solidFill>
                  <a:schemeClr val="bg1"/>
                </a:solidFill>
                <a:latin typeface="Arial" charset="0"/>
              </a:rPr>
              <a:t>suppress </a:t>
            </a:r>
            <a:r>
              <a:rPr lang="en-US" altLang="en-US" sz="1200" dirty="0">
                <a:solidFill>
                  <a:schemeClr val="bg1"/>
                </a:solidFill>
                <a:latin typeface="Arial" charset="0"/>
              </a:rPr>
              <a:t>rainfall over the region</a:t>
            </a:r>
            <a:r>
              <a:rPr lang="en-US" altLang="en-US" sz="1200" dirty="0" smtClean="0">
                <a:solidFill>
                  <a:schemeClr val="bg1"/>
                </a:solidFill>
                <a:latin typeface="Arial" charset="0"/>
              </a:rPr>
              <a:t>.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endParaRPr lang="en-US" altLang="en-US" sz="1200" dirty="0" smtClean="0">
              <a:solidFill>
                <a:schemeClr val="bg1"/>
              </a:solidFill>
              <a:latin typeface="Arial" charset="0"/>
            </a:endParaRPr>
          </a:p>
          <a:p>
            <a:pPr algn="just">
              <a:spcBef>
                <a:spcPct val="0"/>
              </a:spcBef>
              <a:buFontTx/>
              <a:buAutoNum type="arabicPeriod"/>
              <a:defRPr/>
            </a:pPr>
            <a:endParaRPr lang="en-US" altLang="en-US" sz="1200" b="1" dirty="0">
              <a:solidFill>
                <a:schemeClr val="bg1"/>
              </a:solidFill>
              <a:latin typeface="Arial" charset="0"/>
            </a:endParaRPr>
          </a:p>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Kenya, Somalia, and </a:t>
            </a:r>
            <a:r>
              <a:rPr lang="en-US" altLang="en-US" sz="1200" b="1" dirty="0" smtClean="0">
                <a:solidFill>
                  <a:srgbClr val="FFFF00"/>
                </a:solidFill>
                <a:latin typeface="Arial" charset="0"/>
              </a:rPr>
              <a:t>eastern and southeastern Ethiopia: </a:t>
            </a:r>
            <a:r>
              <a:rPr lang="en-US" altLang="en-US" sz="1200" dirty="0" smtClean="0">
                <a:solidFill>
                  <a:schemeClr val="bg1"/>
                </a:solidFill>
                <a:latin typeface="Arial" charset="0"/>
              </a:rPr>
              <a:t>An </a:t>
            </a:r>
            <a:r>
              <a:rPr lang="en-US" altLang="en-US" sz="1200" dirty="0">
                <a:solidFill>
                  <a:schemeClr val="bg1"/>
                </a:solidFill>
                <a:latin typeface="Arial" charset="0"/>
              </a:rPr>
              <a:t>area of anomalous lower-level </a:t>
            </a:r>
            <a:r>
              <a:rPr lang="en-US" altLang="en-US" sz="1200" dirty="0" smtClean="0">
                <a:solidFill>
                  <a:schemeClr val="bg1"/>
                </a:solidFill>
                <a:latin typeface="Arial" charset="0"/>
              </a:rPr>
              <a:t>convergence and moist onshore flow is </a:t>
            </a:r>
            <a:r>
              <a:rPr lang="en-US" altLang="en-US" sz="1200" dirty="0">
                <a:solidFill>
                  <a:schemeClr val="bg1"/>
                </a:solidFill>
                <a:latin typeface="Arial" charset="0"/>
              </a:rPr>
              <a:t>expected to </a:t>
            </a:r>
            <a:r>
              <a:rPr lang="en-US" altLang="en-US" sz="1200" dirty="0" smtClean="0">
                <a:solidFill>
                  <a:schemeClr val="bg1"/>
                </a:solidFill>
                <a:latin typeface="Arial" charset="0"/>
              </a:rPr>
              <a:t>enhance </a:t>
            </a:r>
            <a:r>
              <a:rPr lang="en-US" altLang="en-US" sz="1200" dirty="0">
                <a:solidFill>
                  <a:schemeClr val="bg1"/>
                </a:solidFill>
                <a:latin typeface="Arial" charset="0"/>
              </a:rPr>
              <a:t>rainfall </a:t>
            </a:r>
            <a:r>
              <a:rPr lang="en-US" altLang="en-US" sz="1200" dirty="0" smtClean="0">
                <a:solidFill>
                  <a:schemeClr val="bg1"/>
                </a:solidFill>
                <a:latin typeface="Arial" charset="0"/>
              </a:rPr>
              <a:t>over </a:t>
            </a:r>
            <a:r>
              <a:rPr lang="en-US" altLang="en-US" sz="1200" dirty="0">
                <a:solidFill>
                  <a:schemeClr val="bg1"/>
                </a:solidFill>
                <a:latin typeface="Arial" charset="0"/>
              </a:rPr>
              <a:t>the region. </a:t>
            </a:r>
            <a:r>
              <a:rPr lang="en-US" altLang="en-US" sz="1200" b="1" dirty="0" smtClean="0">
                <a:solidFill>
                  <a:srgbClr val="FFFF00"/>
                </a:solidFill>
                <a:latin typeface="Arial" charset="0"/>
              </a:rPr>
              <a:t>Confidence: Moderate</a:t>
            </a:r>
            <a:r>
              <a:rPr lang="en-US" altLang="en-US" sz="1200" dirty="0" smtClean="0">
                <a:solidFill>
                  <a:schemeClr val="bg1"/>
                </a:solidFill>
                <a:latin typeface="Arial" charset="0"/>
              </a:rPr>
              <a:t> </a:t>
            </a:r>
          </a:p>
          <a:p>
            <a:pPr algn="just">
              <a:spcBef>
                <a:spcPct val="0"/>
              </a:spcBef>
              <a:buFontTx/>
              <a:buAutoNum type="arabicPeriod"/>
              <a:defRPr/>
            </a:pPr>
            <a:endParaRPr lang="en-US" altLang="en-US" sz="1200" b="1" dirty="0">
              <a:solidFill>
                <a:srgbClr val="FFFF00"/>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31 March – 6 April, </a:t>
            </a:r>
            <a:r>
              <a:rPr lang="en-US" altLang="en-US" b="1" dirty="0" smtClean="0">
                <a:solidFill>
                  <a:srgbClr val="FFFF00"/>
                </a:solidFill>
              </a:rPr>
              <a:t>2020</a:t>
            </a:r>
            <a:endParaRPr lang="nl-NL" altLang="en-US" b="1" dirty="0">
              <a:solidFill>
                <a:srgbClr val="FFFF00"/>
              </a:solidFill>
            </a:endParaRPr>
          </a:p>
        </p:txBody>
      </p:sp>
      <p:sp>
        <p:nvSpPr>
          <p:cNvPr id="10" name="Text Box 8"/>
          <p:cNvSpPr txBox="1">
            <a:spLocks noChangeArrowheads="1"/>
          </p:cNvSpPr>
          <p:nvPr/>
        </p:nvSpPr>
        <p:spPr bwMode="auto">
          <a:xfrm>
            <a:off x="3581400" y="1768019"/>
            <a:ext cx="5349875" cy="3785652"/>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portions of northern Angola and southern DRC</a:t>
            </a:r>
            <a:r>
              <a:rPr lang="en-US" altLang="en-US" sz="1200" b="1" dirty="0" smtClean="0">
                <a:solidFill>
                  <a:srgbClr val="FFFF00"/>
                </a:solidFill>
                <a:latin typeface="Arial" charset="0"/>
              </a:rPr>
              <a:t>: </a:t>
            </a:r>
            <a:r>
              <a:rPr lang="en-US" altLang="en-US" sz="1200" dirty="0">
                <a:solidFill>
                  <a:schemeClr val="bg1"/>
                </a:solidFill>
                <a:latin typeface="Arial" charset="0"/>
              </a:rPr>
              <a:t>An area of anomalous </a:t>
            </a:r>
            <a:r>
              <a:rPr lang="en-US" altLang="en-US" sz="1200" dirty="0" smtClean="0">
                <a:solidFill>
                  <a:schemeClr val="bg1"/>
                </a:solidFill>
                <a:latin typeface="Arial" charset="0"/>
              </a:rPr>
              <a:t>lower level convergence and upper-level divergence is expected </a:t>
            </a:r>
            <a:r>
              <a:rPr lang="en-US" altLang="en-US" sz="1200" dirty="0">
                <a:solidFill>
                  <a:schemeClr val="bg1"/>
                </a:solidFill>
                <a:latin typeface="Arial" charset="0"/>
              </a:rPr>
              <a:t>to </a:t>
            </a:r>
            <a:r>
              <a:rPr lang="en-US" altLang="en-US" sz="1200" dirty="0" smtClean="0">
                <a:solidFill>
                  <a:schemeClr val="bg1"/>
                </a:solidFill>
                <a:latin typeface="Arial" charset="0"/>
              </a:rPr>
              <a:t>enhance </a:t>
            </a:r>
            <a:r>
              <a:rPr lang="en-US" altLang="en-US" sz="1200" dirty="0">
                <a:solidFill>
                  <a:schemeClr val="bg1"/>
                </a:solidFill>
                <a:latin typeface="Arial" charset="0"/>
              </a:rPr>
              <a:t>rainfall in the region</a:t>
            </a:r>
            <a:r>
              <a:rPr lang="en-US" altLang="en-US" sz="1200" dirty="0" smtClean="0">
                <a:solidFill>
                  <a:schemeClr val="bg1"/>
                </a:solidFill>
                <a:latin typeface="Arial" charset="0"/>
              </a:rPr>
              <a:t>.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r>
              <a:rPr lang="en-US" altLang="en-US" sz="1200" dirty="0" smtClean="0">
                <a:solidFill>
                  <a:schemeClr val="bg1"/>
                </a:solidFill>
                <a:latin typeface="Arial" charset="0"/>
              </a:rPr>
              <a:t> </a:t>
            </a:r>
          </a:p>
          <a:p>
            <a:pPr>
              <a:spcBef>
                <a:spcPct val="0"/>
              </a:spcBef>
              <a:buFontTx/>
              <a:buAutoNum type="arabicPeriod"/>
              <a:defRPr/>
            </a:pPr>
            <a:endParaRPr lang="en-US" altLang="en-US" sz="1200" dirty="0" smtClean="0">
              <a:solidFill>
                <a:schemeClr val="bg1"/>
              </a:solidFill>
              <a:latin typeface="Arial" charset="0"/>
            </a:endParaRPr>
          </a:p>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Burundi, Tanzania, Kenya, and parts of Ethiopia</a:t>
            </a:r>
            <a:r>
              <a:rPr lang="en-US" altLang="en-US" sz="1200" b="1" dirty="0" smtClean="0">
                <a:solidFill>
                  <a:srgbClr val="FFFF00"/>
                </a:solidFill>
                <a:latin typeface="Arial" charset="0"/>
              </a:rPr>
              <a:t>: </a:t>
            </a:r>
            <a:r>
              <a:rPr lang="en-US" altLang="en-US" sz="1200" dirty="0">
                <a:solidFill>
                  <a:schemeClr val="bg1"/>
                </a:solidFill>
                <a:latin typeface="Arial" charset="0"/>
              </a:rPr>
              <a:t>An area of anomalous lower-level convergence </a:t>
            </a:r>
            <a:r>
              <a:rPr lang="en-US" altLang="en-US" sz="1200" dirty="0" smtClean="0">
                <a:solidFill>
                  <a:schemeClr val="bg1"/>
                </a:solidFill>
                <a:latin typeface="Arial" charset="0"/>
              </a:rPr>
              <a:t>and upper-level divergence is </a:t>
            </a:r>
            <a:r>
              <a:rPr lang="en-US" altLang="en-US" sz="1200" dirty="0">
                <a:solidFill>
                  <a:schemeClr val="bg1"/>
                </a:solidFill>
                <a:latin typeface="Arial" charset="0"/>
              </a:rPr>
              <a:t>expected to </a:t>
            </a:r>
            <a:r>
              <a:rPr lang="en-US" altLang="en-US" sz="1200" dirty="0" smtClean="0">
                <a:solidFill>
                  <a:schemeClr val="bg1"/>
                </a:solidFill>
                <a:latin typeface="Arial" charset="0"/>
              </a:rPr>
              <a:t>enhance </a:t>
            </a:r>
            <a:r>
              <a:rPr lang="en-US" altLang="en-US" sz="1200" dirty="0">
                <a:solidFill>
                  <a:schemeClr val="bg1"/>
                </a:solidFill>
                <a:latin typeface="Arial" charset="0"/>
              </a:rPr>
              <a:t>rainfall </a:t>
            </a:r>
            <a:r>
              <a:rPr lang="en-US" altLang="en-US" sz="1200" dirty="0" smtClean="0">
                <a:solidFill>
                  <a:schemeClr val="bg1"/>
                </a:solidFill>
                <a:latin typeface="Arial" charset="0"/>
              </a:rPr>
              <a:t>in the </a:t>
            </a:r>
            <a:r>
              <a:rPr lang="en-US" altLang="en-US" sz="1200" dirty="0">
                <a:solidFill>
                  <a:schemeClr val="bg1"/>
                </a:solidFill>
                <a:latin typeface="Arial" charset="0"/>
              </a:rPr>
              <a:t>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200" dirty="0" smtClean="0">
              <a:solidFill>
                <a:schemeClr val="bg1"/>
              </a:solidFill>
              <a:latin typeface="Arial" charset="0"/>
            </a:endParaRPr>
          </a:p>
          <a:p>
            <a:pPr algn="just">
              <a:spcBef>
                <a:spcPct val="0"/>
              </a:spcBef>
              <a:buFontTx/>
              <a:buAutoNum type="arabicPeriod"/>
              <a:defRPr/>
            </a:pPr>
            <a:r>
              <a:rPr lang="en-US" altLang="en-US" sz="1200" b="1" dirty="0" smtClean="0">
                <a:solidFill>
                  <a:srgbClr val="FFFF00"/>
                </a:solidFill>
                <a:latin typeface="Arial" panose="020B0604020202020204" pitchFamily="34" charset="0"/>
                <a:cs typeface="Arial" panose="020B0604020202020204" pitchFamily="34" charset="0"/>
              </a:rPr>
              <a:t>There </a:t>
            </a:r>
            <a:r>
              <a:rPr lang="en-US" altLang="en-US" sz="1200" b="1" dirty="0">
                <a:solidFill>
                  <a:srgbClr val="FFFF00"/>
                </a:solidFill>
                <a:latin typeface="Arial" panose="020B0604020202020204" pitchFamily="34" charset="0"/>
                <a:cs typeface="Arial" panose="020B0604020202020204" pitchFamily="34" charset="0"/>
              </a:rPr>
              <a:t>is an increased chance for above-average rainfall over </a:t>
            </a:r>
            <a:r>
              <a:rPr lang="en-US" altLang="en-US" sz="1200" b="1" dirty="0" smtClean="0">
                <a:solidFill>
                  <a:srgbClr val="FFFF00"/>
                </a:solidFill>
                <a:latin typeface="Arial" panose="020B0604020202020204" pitchFamily="34" charset="0"/>
                <a:cs typeface="Arial" panose="020B0604020202020204" pitchFamily="34" charset="0"/>
              </a:rPr>
              <a:t>eastern South </a:t>
            </a:r>
            <a:r>
              <a:rPr lang="en-US" altLang="en-US" sz="1200" b="1" dirty="0">
                <a:solidFill>
                  <a:srgbClr val="FFFF00"/>
                </a:solidFill>
                <a:latin typeface="Arial" panose="020B0604020202020204" pitchFamily="34" charset="0"/>
                <a:cs typeface="Arial" panose="020B0604020202020204" pitchFamily="34" charset="0"/>
              </a:rPr>
              <a:t>Africa, Lesotho and </a:t>
            </a:r>
            <a:r>
              <a:rPr lang="en-US" altLang="en-US" sz="1200" b="1" dirty="0" err="1">
                <a:solidFill>
                  <a:srgbClr val="FFFF00"/>
                </a:solidFill>
                <a:latin typeface="Arial" panose="020B0604020202020204" pitchFamily="34" charset="0"/>
                <a:cs typeface="Arial" panose="020B0604020202020204" pitchFamily="34" charset="0"/>
              </a:rPr>
              <a:t>Eswatini</a:t>
            </a:r>
            <a:r>
              <a:rPr lang="en-US" altLang="en-US" sz="1200" b="1" dirty="0" smtClean="0">
                <a:solidFill>
                  <a:srgbClr val="FFFF00"/>
                </a:solidFill>
                <a:latin typeface="Arial" panose="020B0604020202020204" pitchFamily="34" charset="0"/>
                <a:cs typeface="Arial" panose="020B0604020202020204" pitchFamily="34" charset="0"/>
              </a:rPr>
              <a:t>:</a:t>
            </a:r>
            <a:r>
              <a:rPr lang="en-US" altLang="en-US" sz="1200" b="1" dirty="0" smtClean="0">
                <a:solidFill>
                  <a:srgbClr val="FFFF00"/>
                </a:solidFill>
                <a:latin typeface="Arial" charset="0"/>
              </a:rPr>
              <a:t> </a:t>
            </a:r>
            <a:r>
              <a:rPr lang="en-US" altLang="en-US" sz="1200" dirty="0">
                <a:solidFill>
                  <a:schemeClr val="bg1"/>
                </a:solidFill>
                <a:latin typeface="Arial" charset="0"/>
              </a:rPr>
              <a:t>An area of anomalous </a:t>
            </a:r>
            <a:r>
              <a:rPr lang="en-US" altLang="en-US" sz="1200" dirty="0" smtClean="0">
                <a:solidFill>
                  <a:schemeClr val="bg1"/>
                </a:solidFill>
                <a:latin typeface="Arial" charset="0"/>
              </a:rPr>
              <a:t>upper-level </a:t>
            </a:r>
            <a:r>
              <a:rPr lang="en-US" altLang="en-US" sz="1200" dirty="0">
                <a:solidFill>
                  <a:schemeClr val="bg1"/>
                </a:solidFill>
                <a:latin typeface="Arial" charset="0"/>
              </a:rPr>
              <a:t>divergence is expected to enhance rainfall in the </a:t>
            </a:r>
            <a:r>
              <a:rPr lang="en-US" altLang="en-US" sz="1200" dirty="0" smtClean="0">
                <a:solidFill>
                  <a:schemeClr val="bg1"/>
                </a:solidFill>
                <a:latin typeface="Arial" charset="0"/>
              </a:rPr>
              <a:t>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200" dirty="0" smtClean="0">
              <a:solidFill>
                <a:schemeClr val="bg1"/>
              </a:solidFill>
              <a:latin typeface="Arial" charset="0"/>
            </a:endParaRPr>
          </a:p>
          <a:p>
            <a:pPr algn="just">
              <a:spcBef>
                <a:spcPct val="0"/>
              </a:spcBef>
              <a:buFontTx/>
              <a:buAutoNum type="arabicPeriod"/>
              <a:defRPr/>
            </a:pPr>
            <a:r>
              <a:rPr lang="en-US" altLang="en-US" sz="1200" b="1" dirty="0" smtClean="0">
                <a:solidFill>
                  <a:srgbClr val="FFFF00"/>
                </a:solidFill>
                <a:latin typeface="Arial" panose="020B0604020202020204" pitchFamily="34" charset="0"/>
                <a:cs typeface="Arial" panose="020B0604020202020204" pitchFamily="34" charset="0"/>
              </a:rPr>
              <a:t>There </a:t>
            </a:r>
            <a:r>
              <a:rPr lang="en-US" altLang="en-US" sz="1200" b="1" dirty="0">
                <a:solidFill>
                  <a:srgbClr val="FFFF00"/>
                </a:solidFill>
                <a:latin typeface="Arial" panose="020B0604020202020204" pitchFamily="34" charset="0"/>
                <a:cs typeface="Arial" panose="020B0604020202020204" pitchFamily="34" charset="0"/>
              </a:rPr>
              <a:t>is an increased chance for below-average rainfall over </a:t>
            </a:r>
            <a:r>
              <a:rPr lang="en-US" altLang="en-US" sz="1200" b="1" dirty="0" smtClean="0">
                <a:solidFill>
                  <a:srgbClr val="FFFF00"/>
                </a:solidFill>
                <a:latin typeface="Arial" panose="020B0604020202020204" pitchFamily="34" charset="0"/>
                <a:cs typeface="Arial" panose="020B0604020202020204" pitchFamily="34" charset="0"/>
              </a:rPr>
              <a:t>southern Zambia, Zimbabwe, Malawi, and central and northern Mozambique:</a:t>
            </a:r>
            <a:r>
              <a:rPr lang="en-US" altLang="en-US" sz="1200" b="1" dirty="0" smtClean="0">
                <a:solidFill>
                  <a:srgbClr val="FFFF00"/>
                </a:solidFill>
                <a:latin typeface="Arial" charset="0"/>
              </a:rPr>
              <a:t> </a:t>
            </a:r>
            <a:r>
              <a:rPr lang="en-US" altLang="en-US" sz="1200" dirty="0" smtClean="0">
                <a:solidFill>
                  <a:schemeClr val="bg1"/>
                </a:solidFill>
                <a:latin typeface="Arial" charset="0"/>
              </a:rPr>
              <a:t>An area of </a:t>
            </a:r>
            <a:r>
              <a:rPr lang="en-US" altLang="en-US" sz="1200" dirty="0">
                <a:solidFill>
                  <a:schemeClr val="bg1"/>
                </a:solidFill>
                <a:latin typeface="Arial" charset="0"/>
              </a:rPr>
              <a:t>anomalous lower-level </a:t>
            </a:r>
            <a:r>
              <a:rPr lang="en-US" altLang="en-US" sz="1200" dirty="0" smtClean="0">
                <a:solidFill>
                  <a:schemeClr val="bg1"/>
                </a:solidFill>
                <a:latin typeface="Arial" charset="0"/>
              </a:rPr>
              <a:t>divergence is </a:t>
            </a:r>
            <a:r>
              <a:rPr lang="en-US" altLang="en-US" sz="1200" dirty="0">
                <a:solidFill>
                  <a:schemeClr val="bg1"/>
                </a:solidFill>
                <a:latin typeface="Arial" charset="0"/>
              </a:rPr>
              <a:t>expected to </a:t>
            </a:r>
            <a:r>
              <a:rPr lang="en-US" altLang="en-US" sz="1200" dirty="0" smtClean="0">
                <a:solidFill>
                  <a:schemeClr val="bg1"/>
                </a:solidFill>
                <a:latin typeface="Arial" charset="0"/>
              </a:rPr>
              <a:t>suppress </a:t>
            </a:r>
            <a:r>
              <a:rPr lang="en-US" altLang="en-US" sz="1200" dirty="0">
                <a:solidFill>
                  <a:schemeClr val="bg1"/>
                </a:solidFill>
                <a:latin typeface="Arial" charset="0"/>
              </a:rPr>
              <a:t>rainfall </a:t>
            </a:r>
            <a:r>
              <a:rPr lang="en-US" altLang="en-US" sz="1200" dirty="0" smtClean="0">
                <a:solidFill>
                  <a:schemeClr val="bg1"/>
                </a:solidFill>
                <a:latin typeface="Arial" charset="0"/>
              </a:rPr>
              <a:t>in 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200" dirty="0" smtClean="0">
              <a:solidFill>
                <a:schemeClr val="bg1"/>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143000"/>
            <a:ext cx="8839200" cy="5117106"/>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Tx/>
              <a:buChar char="•"/>
            </a:pPr>
            <a:r>
              <a:rPr lang="en-US" altLang="en-US" sz="1180" b="1" dirty="0">
                <a:solidFill>
                  <a:schemeClr val="bg1"/>
                </a:solidFill>
              </a:rPr>
              <a:t>During the past 7 days, weekly rainfall totals exceeded 100mm over northern Cote d’Ivoire, local areas in Ghana and Togo, parts of Gabon, Congo, portions of Angola, many parts of DRC, eastern Zambia, and local areas in Tanzania and South Africa, with rainfall amount in excess of 150mm recorded over local areas in Angola, DRC, and eastern Zambia. Rainfall was above-average over many places in the Gulf of Guinea region, Gabon, Congo, DRC, Uganda, eastern South Sudan, portion of Ethiopia and Somalia, much of Tanzania, parts of Angola, Zambia, northern Malawi, parts of South Africa, and Lesotho. Rainfall surpluses exceeded 100mm over local areas in Angola, DRC, Uganda, eastern Zambia. </a:t>
            </a:r>
            <a:r>
              <a:rPr lang="en-US" altLang="en-US" sz="1180" b="1" dirty="0" smtClean="0">
                <a:solidFill>
                  <a:schemeClr val="bg1"/>
                </a:solidFill>
              </a:rPr>
              <a:t>Rainfall </a:t>
            </a:r>
            <a:r>
              <a:rPr lang="en-US" altLang="en-US" sz="1180" b="1" dirty="0">
                <a:solidFill>
                  <a:schemeClr val="bg1"/>
                </a:solidFill>
              </a:rPr>
              <a:t>was below-average over parts of </a:t>
            </a:r>
            <a:r>
              <a:rPr lang="en-US" altLang="en-US" sz="1180" b="1" dirty="0" err="1">
                <a:solidFill>
                  <a:schemeClr val="bg1"/>
                </a:solidFill>
              </a:rPr>
              <a:t>of</a:t>
            </a:r>
            <a:r>
              <a:rPr lang="en-US" altLang="en-US" sz="1180" b="1" dirty="0">
                <a:solidFill>
                  <a:schemeClr val="bg1"/>
                </a:solidFill>
              </a:rPr>
              <a:t> Angola, Botswana, Zimbabwe, southern Malawi, Mozambique and Madagascar.</a:t>
            </a:r>
          </a:p>
          <a:p>
            <a:pPr marL="171450" indent="-171450" algn="just" eaLnBrk="1" hangingPunct="1">
              <a:lnSpc>
                <a:spcPct val="90000"/>
              </a:lnSpc>
              <a:spcBef>
                <a:spcPct val="50000"/>
              </a:spcBef>
              <a:buFontTx/>
              <a:buChar char="•"/>
            </a:pPr>
            <a:r>
              <a:rPr lang="en-US" altLang="en-US" sz="1180" b="1" dirty="0">
                <a:solidFill>
                  <a:schemeClr val="bg1"/>
                </a:solidFill>
              </a:rPr>
              <a:t>During the past 30 days, rainfall totals exceeded 300mm over parts of Gabon and Congo, DRC, parts of eastern Angola, many parts of Tanzania, northern Zambia, northern Malawi, and northern Madagascar, with rainfall totals in excess of 500mm observed over local areas in eastern DRC and central Tanzania, and northern Madagascar. Rainfall was above-average over many places in the Gulf of Guinea region, Gabon, Congo, southern CAR, much of DRC, South Sudan, Uganda, parts of Ethiopia,  much of  Kenya, Tanzania, Zambia, many parts of Angola, Namibia, Malawi, northern Mozambique, western and central South Africa, Lesotho, and central and northern Madagascar. Rainfall surpluses exceeded 300mm over parts of Tanzania and northern </a:t>
            </a:r>
            <a:r>
              <a:rPr lang="en-US" altLang="en-US" sz="1180" b="1" dirty="0" smtClean="0">
                <a:solidFill>
                  <a:schemeClr val="bg1"/>
                </a:solidFill>
              </a:rPr>
              <a:t>Madagascar. Rainfall </a:t>
            </a:r>
            <a:r>
              <a:rPr lang="en-US" altLang="en-US" sz="1180" b="1" dirty="0">
                <a:solidFill>
                  <a:schemeClr val="bg1"/>
                </a:solidFill>
              </a:rPr>
              <a:t>was below-average over western Angola, central and southern Mozambique, local areas in Namibia and Botswana,  and eastern South Africa, much of </a:t>
            </a:r>
            <a:r>
              <a:rPr lang="en-US" altLang="en-US" sz="1180" b="1" dirty="0" err="1">
                <a:solidFill>
                  <a:schemeClr val="bg1"/>
                </a:solidFill>
              </a:rPr>
              <a:t>Eswatini</a:t>
            </a:r>
            <a:r>
              <a:rPr lang="en-US" altLang="en-US" sz="1180" b="1" dirty="0">
                <a:solidFill>
                  <a:schemeClr val="bg1"/>
                </a:solidFill>
              </a:rPr>
              <a:t>, and southern Madagascar. </a:t>
            </a:r>
          </a:p>
          <a:p>
            <a:pPr marL="171450" indent="-171450" algn="just" eaLnBrk="1" hangingPunct="1">
              <a:lnSpc>
                <a:spcPct val="90000"/>
              </a:lnSpc>
              <a:spcBef>
                <a:spcPct val="50000"/>
              </a:spcBef>
              <a:buFontTx/>
              <a:buChar char="•"/>
            </a:pPr>
            <a:r>
              <a:rPr lang="en-US" altLang="en-US" sz="1180" b="1" dirty="0">
                <a:solidFill>
                  <a:schemeClr val="bg1"/>
                </a:solidFill>
              </a:rPr>
              <a:t>During the past 90 days, rainfall totals exceeded 750mm over parts of southern Congo and portions of DRC, eastern Angola, Tanzania, northern Zambia, northern Malawi, northern Mozambique, and central and northern Madagascar.  Rainfall was above-average over portions of the Gulf of Guinea region, parts of CAR, South Sudan, much of Congo and DRC, Rwanda, Burundi, Uganda, Kenya, parts of Ethiopia, much of Tanzania, many parts of Angola and Zambia, northern Malawi, parts of Namibia, western Botswana, central South Africa, many parts of Mozambique, and northern Madagascar. Rainfall surpluses exceeded 500mm over local areas in central Tanzania and northern Madagascar</a:t>
            </a:r>
            <a:r>
              <a:rPr lang="en-US" altLang="en-US" sz="1180" b="1" dirty="0" smtClean="0">
                <a:solidFill>
                  <a:schemeClr val="bg1"/>
                </a:solidFill>
              </a:rPr>
              <a:t>. Northern </a:t>
            </a:r>
            <a:r>
              <a:rPr lang="en-US" altLang="en-US" sz="1180" b="1" dirty="0">
                <a:solidFill>
                  <a:schemeClr val="bg1"/>
                </a:solidFill>
              </a:rPr>
              <a:t>Cameroon, western Namibia, parts of Zimbabwe and northeastern Botswana, local areas in Mozambique, </a:t>
            </a:r>
            <a:r>
              <a:rPr lang="en-US" altLang="en-US" sz="1180" b="1" dirty="0" err="1">
                <a:solidFill>
                  <a:schemeClr val="bg1"/>
                </a:solidFill>
              </a:rPr>
              <a:t>Eswatini</a:t>
            </a:r>
            <a:r>
              <a:rPr lang="en-US" altLang="en-US" sz="1180" b="1" dirty="0">
                <a:solidFill>
                  <a:schemeClr val="bg1"/>
                </a:solidFill>
              </a:rPr>
              <a:t> and local areas in eastern South Africa, and  southern Madagascar had below-average rainfall. </a:t>
            </a:r>
          </a:p>
          <a:p>
            <a:pPr marL="171450" indent="-171450" algn="just" eaLnBrk="1" hangingPunct="1">
              <a:lnSpc>
                <a:spcPct val="90000"/>
              </a:lnSpc>
              <a:spcBef>
                <a:spcPct val="50000"/>
              </a:spcBef>
              <a:buFontTx/>
              <a:buChar char="•"/>
            </a:pPr>
            <a:r>
              <a:rPr lang="en-US" altLang="en-US" sz="1200" b="1" dirty="0" smtClean="0">
                <a:solidFill>
                  <a:schemeClr val="bg1"/>
                </a:solidFill>
                <a:latin typeface="Arial" panose="020B0604020202020204" pitchFamily="34" charset="0"/>
                <a:cs typeface="Arial" panose="020B0604020202020204" pitchFamily="34" charset="0"/>
              </a:rPr>
              <a:t>Week-1 </a:t>
            </a:r>
            <a:r>
              <a:rPr lang="en-US" altLang="en-US" sz="1200" b="1" dirty="0">
                <a:solidFill>
                  <a:schemeClr val="bg1"/>
                </a:solidFill>
                <a:latin typeface="Arial" panose="020B0604020202020204" pitchFamily="34" charset="0"/>
                <a:cs typeface="Arial" panose="020B0604020202020204" pitchFamily="34" charset="0"/>
              </a:rPr>
              <a:t>outlooks call for an increased chance for above-average rainfall over many places in the Gulf of Guinea region, parts of Angola, southern DRC, northern Zambia, much of Kenya, eastern and southeastern Ethiopia and Somalia. In contrast, there is an increased chance for below-average rainfall over parts of Botswana, Zimbabwe, and central and southern Mozambique.</a:t>
            </a:r>
            <a:endParaRPr lang="en-US" altLang="en-US" sz="12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266700" y="2209800"/>
            <a:ext cx="8458200" cy="42672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sz="1800" b="1" dirty="0" smtClean="0">
                <a:solidFill>
                  <a:schemeClr val="bg1"/>
                </a:solidFill>
              </a:rPr>
              <a:t>Weekly </a:t>
            </a:r>
            <a:r>
              <a:rPr lang="en-US" altLang="en-US" sz="1800" b="1" dirty="0">
                <a:solidFill>
                  <a:schemeClr val="bg1"/>
                </a:solidFill>
              </a:rPr>
              <a:t>rainfall </a:t>
            </a:r>
            <a:r>
              <a:rPr lang="en-US" altLang="en-US" sz="1800" b="1" dirty="0" smtClean="0">
                <a:solidFill>
                  <a:schemeClr val="bg1"/>
                </a:solidFill>
              </a:rPr>
              <a:t>totals exceeded 150mm over local areas in Angola, DRC, and eastern Zambia.</a:t>
            </a:r>
            <a:endParaRPr lang="en-US" altLang="en-US" sz="1800" b="1" dirty="0">
              <a:solidFill>
                <a:schemeClr val="bg1"/>
              </a:solidFill>
            </a:endParaRPr>
          </a:p>
          <a:p>
            <a:pPr marL="342900" indent="-342900" eaLnBrk="1" hangingPunct="1">
              <a:buFontTx/>
              <a:buChar char="•"/>
              <a:tabLst>
                <a:tab pos="1885950" algn="l"/>
              </a:tabLst>
            </a:pPr>
            <a:endParaRPr lang="en-US" altLang="en-US" sz="1800" b="1" dirty="0" smtClean="0">
              <a:solidFill>
                <a:schemeClr val="bg1"/>
              </a:solidFill>
            </a:endParaRPr>
          </a:p>
          <a:p>
            <a:pPr marL="342900" indent="-342900" algn="just" eaLnBrk="1" hangingPunct="1">
              <a:buFontTx/>
              <a:buChar char="•"/>
              <a:tabLst>
                <a:tab pos="1885950" algn="l"/>
              </a:tabLst>
            </a:pPr>
            <a:r>
              <a:rPr lang="en-US" altLang="en-US" sz="1800" b="1" dirty="0" smtClean="0">
                <a:solidFill>
                  <a:schemeClr val="bg1"/>
                </a:solidFill>
                <a:latin typeface="Arial" panose="020B0604020202020204" pitchFamily="34" charset="0"/>
                <a:cs typeface="Arial" panose="020B0604020202020204" pitchFamily="34" charset="0"/>
              </a:rPr>
              <a:t>Week-1 </a:t>
            </a:r>
            <a:r>
              <a:rPr lang="en-US" altLang="en-US" sz="1800" b="1" dirty="0">
                <a:solidFill>
                  <a:schemeClr val="bg1"/>
                </a:solidFill>
                <a:latin typeface="Arial" panose="020B0604020202020204" pitchFamily="34" charset="0"/>
                <a:cs typeface="Arial" panose="020B0604020202020204" pitchFamily="34" charset="0"/>
              </a:rPr>
              <a:t>outlooks call for an increased chance for above-average rainfall over </a:t>
            </a:r>
            <a:r>
              <a:rPr lang="en-US" altLang="en-US" sz="1800" b="1" dirty="0" smtClean="0">
                <a:solidFill>
                  <a:schemeClr val="bg1"/>
                </a:solidFill>
                <a:latin typeface="Arial" panose="020B0604020202020204" pitchFamily="34" charset="0"/>
                <a:cs typeface="Arial" panose="020B0604020202020204" pitchFamily="34" charset="0"/>
              </a:rPr>
              <a:t>many places in the Gulf of Guinea region, parts of Angola, southern DRC, northern Zambia, much of Kenya, eastern and southeastern Ethiopia and Somalia. In </a:t>
            </a:r>
            <a:r>
              <a:rPr lang="en-US" altLang="en-US" sz="1800" b="1" dirty="0">
                <a:solidFill>
                  <a:schemeClr val="bg1"/>
                </a:solidFill>
                <a:latin typeface="Arial" panose="020B0604020202020204" pitchFamily="34" charset="0"/>
                <a:cs typeface="Arial" panose="020B0604020202020204" pitchFamily="34" charset="0"/>
              </a:rPr>
              <a:t>contrast, there is an increased chance for below-average rainfall over </a:t>
            </a:r>
            <a:r>
              <a:rPr lang="en-US" altLang="en-US" sz="1800" b="1" dirty="0" smtClean="0">
                <a:solidFill>
                  <a:schemeClr val="bg1"/>
                </a:solidFill>
                <a:latin typeface="Arial" panose="020B0604020202020204" pitchFamily="34" charset="0"/>
                <a:cs typeface="Arial" panose="020B0604020202020204" pitchFamily="34" charset="0"/>
              </a:rPr>
              <a:t>parts of Botswana</a:t>
            </a:r>
            <a:r>
              <a:rPr lang="en-US" altLang="en-US" sz="1800" b="1" dirty="0" smtClean="0">
                <a:solidFill>
                  <a:schemeClr val="bg1"/>
                </a:solidFill>
                <a:latin typeface="Arial" panose="020B0604020202020204" pitchFamily="34" charset="0"/>
                <a:cs typeface="Arial" panose="020B0604020202020204" pitchFamily="34" charset="0"/>
              </a:rPr>
              <a:t>, Zimbabwe, and central and southern Mozambique.</a:t>
            </a:r>
            <a:endParaRPr lang="en-US" altLang="en-US" sz="1800" b="1" dirty="0">
              <a:solidFill>
                <a:schemeClr val="bg1"/>
              </a:solidFill>
              <a:latin typeface="Arial" panose="020B0604020202020204" pitchFamily="34" charset="0"/>
              <a:cs typeface="Arial" panose="020B0604020202020204" pitchFamily="34" charset="0"/>
            </a:endParaRPr>
          </a:p>
          <a:p>
            <a:pPr marL="342900" indent="-342900" eaLnBrk="1" hangingPunct="1">
              <a:buFontTx/>
              <a:buChar char="•"/>
              <a:tabLst>
                <a:tab pos="1885950" algn="l"/>
              </a:tabLst>
            </a:pP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www.cpc.ncep.noaa.gov/products/international/africa_arc/africa_arc_7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www.cpc.ncep.noaa.gov/products/international/africa_arc/africa_arc_7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52"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76200" y="5181600"/>
            <a:ext cx="8991600" cy="1285095"/>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smtClean="0">
                <a:solidFill>
                  <a:schemeClr val="bg1"/>
                </a:solidFill>
              </a:rPr>
              <a:t>During </a:t>
            </a:r>
            <a:r>
              <a:rPr lang="en-US" altLang="en-US" sz="1140" b="1" dirty="0">
                <a:solidFill>
                  <a:schemeClr val="bg1"/>
                </a:solidFill>
              </a:rPr>
              <a:t>the past 7 </a:t>
            </a:r>
            <a:r>
              <a:rPr lang="en-US" altLang="en-US" sz="1140" b="1" dirty="0" smtClean="0">
                <a:solidFill>
                  <a:schemeClr val="bg1"/>
                </a:solidFill>
              </a:rPr>
              <a:t>days, weekly rainfall totals exceeded 100mm over </a:t>
            </a:r>
            <a:r>
              <a:rPr lang="en-US" altLang="en-US" sz="1140" b="1" dirty="0" smtClean="0">
                <a:solidFill>
                  <a:schemeClr val="bg1"/>
                </a:solidFill>
              </a:rPr>
              <a:t>northern Cote d’Ivoire, local areas in Ghana</a:t>
            </a:r>
            <a:r>
              <a:rPr lang="en-US" altLang="en-US" sz="1140" b="1" dirty="0">
                <a:solidFill>
                  <a:schemeClr val="bg1"/>
                </a:solidFill>
              </a:rPr>
              <a:t> </a:t>
            </a:r>
            <a:r>
              <a:rPr lang="en-US" altLang="en-US" sz="1140" b="1" dirty="0" smtClean="0">
                <a:solidFill>
                  <a:schemeClr val="bg1"/>
                </a:solidFill>
              </a:rPr>
              <a:t>and Togo</a:t>
            </a:r>
            <a:r>
              <a:rPr lang="en-US" altLang="en-US" sz="1140" b="1" dirty="0" smtClean="0">
                <a:solidFill>
                  <a:schemeClr val="bg1"/>
                </a:solidFill>
              </a:rPr>
              <a:t>, parts of Gabon, Congo, portions of Angola, many parts of DRC, eastern Zambia, and local areas in Tanzania and South Africa, </a:t>
            </a:r>
            <a:r>
              <a:rPr lang="en-US" altLang="en-US" sz="1140" b="1" dirty="0" smtClean="0">
                <a:solidFill>
                  <a:schemeClr val="bg1"/>
                </a:solidFill>
              </a:rPr>
              <a:t>with rainfall amount in excess of 150mm recorded </a:t>
            </a:r>
            <a:r>
              <a:rPr lang="en-US" altLang="en-US" sz="1140" b="1" dirty="0">
                <a:solidFill>
                  <a:schemeClr val="bg1"/>
                </a:solidFill>
              </a:rPr>
              <a:t>over local areas in Angola, DRC, and eastern Zambia</a:t>
            </a:r>
            <a:r>
              <a:rPr lang="en-US" altLang="en-US" sz="1140" b="1" dirty="0" smtClean="0">
                <a:solidFill>
                  <a:schemeClr val="bg1"/>
                </a:solidFill>
              </a:rPr>
              <a:t>. </a:t>
            </a:r>
            <a:r>
              <a:rPr lang="en-US" altLang="en-US" sz="1140" b="1" dirty="0" smtClean="0">
                <a:solidFill>
                  <a:schemeClr val="bg1"/>
                </a:solidFill>
              </a:rPr>
              <a:t>Rainfall was above-average </a:t>
            </a:r>
            <a:r>
              <a:rPr lang="en-US" altLang="en-US" sz="1140" b="1" dirty="0" smtClean="0">
                <a:solidFill>
                  <a:schemeClr val="bg1"/>
                </a:solidFill>
              </a:rPr>
              <a:t>over many places in </a:t>
            </a:r>
            <a:r>
              <a:rPr lang="en-US" altLang="en-US" sz="1140" b="1" dirty="0" smtClean="0">
                <a:solidFill>
                  <a:schemeClr val="bg1"/>
                </a:solidFill>
              </a:rPr>
              <a:t>the Gulf of Guinea </a:t>
            </a:r>
            <a:r>
              <a:rPr lang="en-US" altLang="en-US" sz="1140" b="1" dirty="0" smtClean="0">
                <a:solidFill>
                  <a:schemeClr val="bg1"/>
                </a:solidFill>
              </a:rPr>
              <a:t>region, Gabon, Congo, DRC, Uganda, eastern South Sudan, portion of Ethiopia and Somalia, much of Tanzania, parts of Angola, Zambia, northern Malawi, parts of South Africa, and Lesotho. </a:t>
            </a:r>
            <a:r>
              <a:rPr lang="en-US" altLang="en-US" sz="1140" b="1" dirty="0" smtClean="0">
                <a:solidFill>
                  <a:schemeClr val="bg1"/>
                </a:solidFill>
              </a:rPr>
              <a:t>Rainfall surpluses exceeded 100mm over local areas in Angola, DRC, Uganda, </a:t>
            </a:r>
            <a:r>
              <a:rPr lang="en-US" altLang="en-US" sz="1140" b="1" dirty="0" smtClean="0">
                <a:solidFill>
                  <a:schemeClr val="bg1"/>
                </a:solidFill>
              </a:rPr>
              <a:t>eastern Zambia. </a:t>
            </a:r>
            <a:endParaRPr lang="en-US" altLang="en-US" sz="1140" b="1" dirty="0" smtClean="0">
              <a:solidFill>
                <a:schemeClr val="bg1"/>
              </a:solidFill>
            </a:endParaRPr>
          </a:p>
          <a:p>
            <a:pPr algn="just" eaLnBrk="1" hangingPunct="1">
              <a:lnSpc>
                <a:spcPct val="90000"/>
              </a:lnSpc>
              <a:spcBef>
                <a:spcPct val="50000"/>
              </a:spcBef>
            </a:pPr>
            <a:r>
              <a:rPr lang="en-US" altLang="en-US" sz="1140" b="1" dirty="0" smtClean="0">
                <a:solidFill>
                  <a:schemeClr val="bg1"/>
                </a:solidFill>
              </a:rPr>
              <a:t>Rainfall was </a:t>
            </a:r>
            <a:r>
              <a:rPr lang="en-US" altLang="en-US" sz="1140" b="1" dirty="0" smtClean="0">
                <a:solidFill>
                  <a:schemeClr val="bg1"/>
                </a:solidFill>
              </a:rPr>
              <a:t>below-average </a:t>
            </a:r>
            <a:r>
              <a:rPr lang="en-US" altLang="en-US" sz="1140" b="1" dirty="0" smtClean="0">
                <a:solidFill>
                  <a:schemeClr val="bg1"/>
                </a:solidFill>
              </a:rPr>
              <a:t>over parts of </a:t>
            </a:r>
            <a:r>
              <a:rPr lang="en-US" altLang="en-US" sz="1140" b="1" dirty="0" smtClean="0">
                <a:solidFill>
                  <a:schemeClr val="bg1"/>
                </a:solidFill>
              </a:rPr>
              <a:t>Angola, Botswana, Zimbabwe, southern Malawi, Mozambique and Madagascar.</a:t>
            </a:r>
            <a:endParaRPr lang="en-US" altLang="en-US" sz="114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www.cpc.ncep.noaa.gov/products/international/africa_arc/africa_arc_3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www.cpc.ncep.noaa.gov/products/international/africa_arc/africa_arc_3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842375" cy="1614288"/>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50" b="1" dirty="0">
                <a:solidFill>
                  <a:schemeClr val="bg1"/>
                </a:solidFill>
              </a:rPr>
              <a:t>During the past 30 </a:t>
            </a:r>
            <a:r>
              <a:rPr lang="en-US" altLang="en-US" sz="1150" b="1" dirty="0" smtClean="0">
                <a:solidFill>
                  <a:schemeClr val="bg1"/>
                </a:solidFill>
              </a:rPr>
              <a:t>days, rainfall totals exceeded 300mm over </a:t>
            </a:r>
            <a:r>
              <a:rPr lang="en-US" altLang="en-US" sz="1150" b="1" dirty="0" smtClean="0">
                <a:solidFill>
                  <a:schemeClr val="bg1"/>
                </a:solidFill>
              </a:rPr>
              <a:t>parts of Gabon and Congo</a:t>
            </a:r>
            <a:r>
              <a:rPr lang="en-US" altLang="en-US" sz="1150" b="1" dirty="0" smtClean="0">
                <a:solidFill>
                  <a:schemeClr val="bg1"/>
                </a:solidFill>
              </a:rPr>
              <a:t>, </a:t>
            </a:r>
            <a:r>
              <a:rPr lang="en-US" altLang="en-US" sz="1150" b="1" dirty="0" smtClean="0">
                <a:solidFill>
                  <a:schemeClr val="bg1"/>
                </a:solidFill>
              </a:rPr>
              <a:t>DRC</a:t>
            </a:r>
            <a:r>
              <a:rPr lang="en-US" altLang="en-US" sz="1150" b="1" dirty="0" smtClean="0">
                <a:solidFill>
                  <a:schemeClr val="bg1"/>
                </a:solidFill>
              </a:rPr>
              <a:t>, parts of eastern Angola, many parts of Tanzania, northern Zambia, northern Malawi, and northern Madagascar, with rainfall totals in excess of 500mm observed over local areas in </a:t>
            </a:r>
            <a:r>
              <a:rPr lang="en-US" altLang="en-US" sz="1150" b="1" dirty="0" smtClean="0">
                <a:solidFill>
                  <a:schemeClr val="bg1"/>
                </a:solidFill>
              </a:rPr>
              <a:t>eastern DRC and central Tanzania, </a:t>
            </a:r>
            <a:r>
              <a:rPr lang="en-US" altLang="en-US" sz="1150" b="1" dirty="0" smtClean="0">
                <a:solidFill>
                  <a:schemeClr val="bg1"/>
                </a:solidFill>
              </a:rPr>
              <a:t>and northern Madagascar. </a:t>
            </a:r>
            <a:r>
              <a:rPr lang="en-US" altLang="en-US" sz="1150" b="1" dirty="0">
                <a:solidFill>
                  <a:schemeClr val="bg1"/>
                </a:solidFill>
              </a:rPr>
              <a:t>R</a:t>
            </a:r>
            <a:r>
              <a:rPr lang="en-US" altLang="en-US" sz="1150" b="1" dirty="0" smtClean="0">
                <a:solidFill>
                  <a:schemeClr val="bg1"/>
                </a:solidFill>
              </a:rPr>
              <a:t>ainfall </a:t>
            </a:r>
            <a:r>
              <a:rPr lang="en-US" altLang="en-US" sz="1150" b="1" dirty="0">
                <a:solidFill>
                  <a:schemeClr val="bg1"/>
                </a:solidFill>
              </a:rPr>
              <a:t>was above-average </a:t>
            </a:r>
            <a:r>
              <a:rPr lang="en-US" altLang="en-US" sz="1150" b="1" dirty="0" smtClean="0">
                <a:solidFill>
                  <a:schemeClr val="bg1"/>
                </a:solidFill>
              </a:rPr>
              <a:t>over many places in the Gulf </a:t>
            </a:r>
            <a:r>
              <a:rPr lang="en-US" altLang="en-US" sz="1150" b="1" dirty="0" smtClean="0">
                <a:solidFill>
                  <a:schemeClr val="bg1"/>
                </a:solidFill>
              </a:rPr>
              <a:t>of Guinea </a:t>
            </a:r>
            <a:r>
              <a:rPr lang="en-US" altLang="en-US" sz="1150" b="1" dirty="0" smtClean="0">
                <a:solidFill>
                  <a:schemeClr val="bg1"/>
                </a:solidFill>
              </a:rPr>
              <a:t>region, </a:t>
            </a:r>
            <a:r>
              <a:rPr lang="en-US" altLang="en-US" sz="1150" b="1" dirty="0" smtClean="0">
                <a:solidFill>
                  <a:schemeClr val="bg1"/>
                </a:solidFill>
              </a:rPr>
              <a:t>Gabon, Congo, southern CAR, much of DRC, South Sudan, Uganda, </a:t>
            </a:r>
            <a:r>
              <a:rPr lang="en-US" altLang="en-US" sz="1150" b="1" dirty="0" smtClean="0">
                <a:solidFill>
                  <a:schemeClr val="bg1"/>
                </a:solidFill>
              </a:rPr>
              <a:t>parts of </a:t>
            </a:r>
            <a:r>
              <a:rPr lang="en-US" altLang="en-US" sz="1150" b="1" dirty="0" smtClean="0">
                <a:solidFill>
                  <a:schemeClr val="bg1"/>
                </a:solidFill>
              </a:rPr>
              <a:t>Ethiopia,  much of  Kenya, Tanzania, Zambia, many parts of Angola, Namibia, Malawi, northern Mozambique, western and central South Africa, Lesotho, and </a:t>
            </a:r>
            <a:r>
              <a:rPr lang="en-US" altLang="en-US" sz="1150" b="1" dirty="0" smtClean="0">
                <a:solidFill>
                  <a:schemeClr val="bg1"/>
                </a:solidFill>
              </a:rPr>
              <a:t>central and northern Madagascar</a:t>
            </a:r>
            <a:r>
              <a:rPr lang="en-US" altLang="en-US" sz="1150" b="1" dirty="0" smtClean="0">
                <a:solidFill>
                  <a:schemeClr val="bg1"/>
                </a:solidFill>
              </a:rPr>
              <a:t>. Rainfall surpluses exceeded 300mm over parts of Tanzania and northern </a:t>
            </a:r>
            <a:r>
              <a:rPr lang="en-US" altLang="en-US" sz="1150" b="1" dirty="0" smtClean="0">
                <a:solidFill>
                  <a:schemeClr val="bg1"/>
                </a:solidFill>
              </a:rPr>
              <a:t>Madagascar.</a:t>
            </a:r>
            <a:endParaRPr lang="en-US" altLang="en-US" sz="1150" b="1" dirty="0" smtClean="0">
              <a:solidFill>
                <a:schemeClr val="bg1"/>
              </a:solidFill>
            </a:endParaRPr>
          </a:p>
          <a:p>
            <a:pPr algn="just" eaLnBrk="1" hangingPunct="1">
              <a:lnSpc>
                <a:spcPct val="90000"/>
              </a:lnSpc>
              <a:spcBef>
                <a:spcPct val="50000"/>
              </a:spcBef>
            </a:pPr>
            <a:r>
              <a:rPr lang="en-US" altLang="en-US" sz="1150" b="1" dirty="0" smtClean="0">
                <a:solidFill>
                  <a:schemeClr val="bg1"/>
                </a:solidFill>
              </a:rPr>
              <a:t>Rainfall was below-average over western Angola, central and southern Mozambique, local areas in </a:t>
            </a:r>
            <a:r>
              <a:rPr lang="en-US" altLang="en-US" sz="1150" b="1" dirty="0" smtClean="0">
                <a:solidFill>
                  <a:schemeClr val="bg1"/>
                </a:solidFill>
              </a:rPr>
              <a:t>Namibia and Botswana,  </a:t>
            </a:r>
            <a:r>
              <a:rPr lang="en-US" altLang="en-US" sz="1150" b="1" dirty="0" smtClean="0">
                <a:solidFill>
                  <a:schemeClr val="bg1"/>
                </a:solidFill>
              </a:rPr>
              <a:t>and eastern South Africa, much of </a:t>
            </a:r>
            <a:r>
              <a:rPr lang="en-US" altLang="en-US" sz="1150" b="1" dirty="0" err="1" smtClean="0">
                <a:solidFill>
                  <a:schemeClr val="bg1"/>
                </a:solidFill>
              </a:rPr>
              <a:t>Eswatini</a:t>
            </a:r>
            <a:r>
              <a:rPr lang="en-US" altLang="en-US" sz="1150" b="1" dirty="0" smtClean="0">
                <a:solidFill>
                  <a:schemeClr val="bg1"/>
                </a:solidFill>
              </a:rPr>
              <a:t>, and </a:t>
            </a:r>
            <a:r>
              <a:rPr lang="en-US" altLang="en-US" sz="1150" b="1" dirty="0" smtClean="0">
                <a:solidFill>
                  <a:schemeClr val="bg1"/>
                </a:solidFill>
              </a:rPr>
              <a:t>southern </a:t>
            </a:r>
            <a:r>
              <a:rPr lang="en-US" altLang="en-US" sz="1150" b="1" dirty="0" smtClean="0">
                <a:solidFill>
                  <a:schemeClr val="bg1"/>
                </a:solidFill>
              </a:rPr>
              <a:t>Madagascar. </a:t>
            </a:r>
            <a:endParaRPr lang="en-US" altLang="en-US" sz="115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www.cpc.ncep.noaa.gov/products/international/africa_arc/africa_arc_90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www.cpc.ncep.noaa.gov/products/international/africa_arc/africa_arc_90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52"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29200"/>
            <a:ext cx="8915400" cy="1425390"/>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25" b="1" dirty="0">
                <a:solidFill>
                  <a:schemeClr val="bg1"/>
                </a:solidFill>
              </a:rPr>
              <a:t>During the past 90 </a:t>
            </a:r>
            <a:r>
              <a:rPr lang="en-US" altLang="en-US" sz="1125" b="1" dirty="0" smtClean="0">
                <a:solidFill>
                  <a:schemeClr val="bg1"/>
                </a:solidFill>
              </a:rPr>
              <a:t>days, rainfall totals exceeded 750mm over parts of southern Congo and </a:t>
            </a:r>
            <a:r>
              <a:rPr lang="en-US" altLang="en-US" sz="1125" b="1" dirty="0" smtClean="0">
                <a:solidFill>
                  <a:schemeClr val="bg1"/>
                </a:solidFill>
              </a:rPr>
              <a:t>portions of DRC</a:t>
            </a:r>
            <a:r>
              <a:rPr lang="en-US" altLang="en-US" sz="1125" b="1" dirty="0" smtClean="0">
                <a:solidFill>
                  <a:schemeClr val="bg1"/>
                </a:solidFill>
              </a:rPr>
              <a:t>, </a:t>
            </a:r>
            <a:r>
              <a:rPr lang="en-US" altLang="en-US" sz="1125" b="1" dirty="0" smtClean="0">
                <a:solidFill>
                  <a:schemeClr val="bg1"/>
                </a:solidFill>
              </a:rPr>
              <a:t>eastern </a:t>
            </a:r>
            <a:r>
              <a:rPr lang="en-US" altLang="en-US" sz="1125" b="1" dirty="0" smtClean="0">
                <a:solidFill>
                  <a:schemeClr val="bg1"/>
                </a:solidFill>
              </a:rPr>
              <a:t>Angola, Tanzania, northern Zambia, northern Malawi, northern Mozambique, and central and northern Madagascar.  Rainfall </a:t>
            </a:r>
            <a:r>
              <a:rPr lang="en-US" altLang="en-US" sz="1125" b="1" dirty="0">
                <a:solidFill>
                  <a:schemeClr val="bg1"/>
                </a:solidFill>
              </a:rPr>
              <a:t>was above-average </a:t>
            </a:r>
            <a:r>
              <a:rPr lang="en-US" altLang="en-US" sz="1125" b="1" dirty="0" smtClean="0">
                <a:solidFill>
                  <a:schemeClr val="bg1"/>
                </a:solidFill>
              </a:rPr>
              <a:t>over portions of the </a:t>
            </a:r>
            <a:r>
              <a:rPr lang="en-US" altLang="en-US" sz="1125" b="1" dirty="0" smtClean="0">
                <a:solidFill>
                  <a:schemeClr val="bg1"/>
                </a:solidFill>
              </a:rPr>
              <a:t>Gulf of Guinea </a:t>
            </a:r>
            <a:r>
              <a:rPr lang="en-US" altLang="en-US" sz="1125" b="1" dirty="0" smtClean="0">
                <a:solidFill>
                  <a:schemeClr val="bg1"/>
                </a:solidFill>
              </a:rPr>
              <a:t>region, </a:t>
            </a:r>
            <a:r>
              <a:rPr lang="en-US" altLang="en-US" sz="1125" b="1" dirty="0" smtClean="0">
                <a:solidFill>
                  <a:schemeClr val="bg1"/>
                </a:solidFill>
              </a:rPr>
              <a:t>parts of CAR, South Sudan, much of Congo and DRC, Rwanda, Burundi, Uganda, Kenya, </a:t>
            </a:r>
            <a:r>
              <a:rPr lang="en-US" altLang="en-US" sz="1125" b="1" dirty="0" smtClean="0">
                <a:solidFill>
                  <a:schemeClr val="bg1"/>
                </a:solidFill>
              </a:rPr>
              <a:t>parts of </a:t>
            </a:r>
            <a:r>
              <a:rPr lang="en-US" altLang="en-US" sz="1125" b="1" dirty="0" smtClean="0">
                <a:solidFill>
                  <a:schemeClr val="bg1"/>
                </a:solidFill>
              </a:rPr>
              <a:t>Ethiopia, much of Tanzania, many parts of </a:t>
            </a:r>
            <a:r>
              <a:rPr lang="en-US" altLang="en-US" sz="1125" b="1" dirty="0" smtClean="0">
                <a:solidFill>
                  <a:schemeClr val="bg1"/>
                </a:solidFill>
              </a:rPr>
              <a:t>Angola and Zambia</a:t>
            </a:r>
            <a:r>
              <a:rPr lang="en-US" altLang="en-US" sz="1125" b="1" dirty="0" smtClean="0">
                <a:solidFill>
                  <a:schemeClr val="bg1"/>
                </a:solidFill>
              </a:rPr>
              <a:t>, </a:t>
            </a:r>
            <a:r>
              <a:rPr lang="en-US" altLang="en-US" sz="1125" b="1" dirty="0" smtClean="0">
                <a:solidFill>
                  <a:schemeClr val="bg1"/>
                </a:solidFill>
              </a:rPr>
              <a:t>northern </a:t>
            </a:r>
            <a:r>
              <a:rPr lang="en-US" altLang="en-US" sz="1125" b="1" dirty="0" smtClean="0">
                <a:solidFill>
                  <a:schemeClr val="bg1"/>
                </a:solidFill>
              </a:rPr>
              <a:t>Malawi, parts of Namibia, western Botswana, central South Africa, many parts of Mozambique, and northern Madagascar. Rainfall surpluses exceeded 500mm over local areas in central Tanzania and northern Madagascar.</a:t>
            </a:r>
            <a:endParaRPr lang="en-US" altLang="en-US" sz="1125" b="1" dirty="0">
              <a:solidFill>
                <a:schemeClr val="bg1"/>
              </a:solidFill>
            </a:endParaRPr>
          </a:p>
          <a:p>
            <a:pPr algn="just" eaLnBrk="1" hangingPunct="1">
              <a:lnSpc>
                <a:spcPct val="90000"/>
              </a:lnSpc>
              <a:spcBef>
                <a:spcPct val="50000"/>
              </a:spcBef>
            </a:pPr>
            <a:r>
              <a:rPr lang="en-US" altLang="en-US" sz="1125" b="1" dirty="0" smtClean="0">
                <a:solidFill>
                  <a:schemeClr val="bg1"/>
                </a:solidFill>
              </a:rPr>
              <a:t>Northern Cameroon, </a:t>
            </a:r>
            <a:r>
              <a:rPr lang="en-US" altLang="en-US" sz="1125" b="1" dirty="0" smtClean="0">
                <a:solidFill>
                  <a:schemeClr val="bg1"/>
                </a:solidFill>
              </a:rPr>
              <a:t>western Namibia, parts of Zimbabwe and northeastern Botswana, local areas in Mozambique, </a:t>
            </a:r>
            <a:r>
              <a:rPr lang="en-US" altLang="en-US" sz="1125" b="1" dirty="0" err="1">
                <a:solidFill>
                  <a:schemeClr val="bg1"/>
                </a:solidFill>
              </a:rPr>
              <a:t>Eswatini</a:t>
            </a:r>
            <a:r>
              <a:rPr lang="en-US" altLang="en-US" sz="1125" b="1" dirty="0">
                <a:solidFill>
                  <a:schemeClr val="bg1"/>
                </a:solidFill>
              </a:rPr>
              <a:t> </a:t>
            </a:r>
            <a:r>
              <a:rPr lang="en-US" altLang="en-US" sz="1125" b="1" dirty="0" smtClean="0">
                <a:solidFill>
                  <a:schemeClr val="bg1"/>
                </a:solidFill>
              </a:rPr>
              <a:t>and local areas in eastern South Africa, and  southern Madagascar had below-average rainfall. </a:t>
            </a:r>
            <a:endParaRPr lang="en-US" altLang="en-US" sz="1125"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s://www.cpc.ncep.noaa.gov/products/international/africa_arc/africa_arc_18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s://www.cpc.ncep.noaa.gov/products/international/africa_arc/africa_arc_18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52224"/>
            <a:ext cx="8915400" cy="1884683"/>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20" b="1" dirty="0">
                <a:solidFill>
                  <a:schemeClr val="bg1"/>
                </a:solidFill>
                <a:latin typeface="Arial" charset="0"/>
              </a:rPr>
              <a:t>During the past 180 days, </a:t>
            </a:r>
            <a:r>
              <a:rPr lang="en-US" altLang="en-US" sz="1120" b="1" dirty="0" smtClean="0">
                <a:solidFill>
                  <a:schemeClr val="bg1"/>
                </a:solidFill>
                <a:latin typeface="Arial" charset="0"/>
              </a:rPr>
              <a:t>rainfall totals in excess of 1500mm were observed over </a:t>
            </a:r>
            <a:r>
              <a:rPr lang="en-US" altLang="en-US" sz="1120" b="1" dirty="0" smtClean="0">
                <a:solidFill>
                  <a:schemeClr val="bg1"/>
                </a:solidFill>
                <a:latin typeface="Arial" charset="0"/>
              </a:rPr>
              <a:t>southern Congo, local areas in DRC, Zambia and Tanzania, and </a:t>
            </a:r>
            <a:r>
              <a:rPr lang="en-US" altLang="en-US" sz="1120" b="1" dirty="0" smtClean="0">
                <a:solidFill>
                  <a:schemeClr val="bg1"/>
                </a:solidFill>
                <a:latin typeface="Arial" charset="0"/>
              </a:rPr>
              <a:t>parts </a:t>
            </a:r>
            <a:r>
              <a:rPr lang="en-US" altLang="en-US" sz="1120" b="1" dirty="0" smtClean="0">
                <a:solidFill>
                  <a:schemeClr val="bg1"/>
                </a:solidFill>
                <a:latin typeface="Arial" charset="0"/>
              </a:rPr>
              <a:t>of northern Madagascar. </a:t>
            </a:r>
            <a:r>
              <a:rPr lang="en-US" altLang="en-US" sz="1120" b="1" dirty="0" smtClean="0">
                <a:solidFill>
                  <a:schemeClr val="bg1"/>
                </a:solidFill>
                <a:latin typeface="Arial" charset="0"/>
              </a:rPr>
              <a:t>Parts of Southern </a:t>
            </a:r>
            <a:r>
              <a:rPr lang="en-US" altLang="en-US" sz="1120" b="1" dirty="0">
                <a:solidFill>
                  <a:schemeClr val="bg1"/>
                </a:solidFill>
                <a:latin typeface="Arial" charset="0"/>
              </a:rPr>
              <a:t>Mauritania, </a:t>
            </a:r>
            <a:r>
              <a:rPr lang="en-US" altLang="en-US" sz="1120" b="1" dirty="0" smtClean="0">
                <a:solidFill>
                  <a:schemeClr val="bg1"/>
                </a:solidFill>
                <a:latin typeface="Arial" charset="0"/>
              </a:rPr>
              <a:t>eastern </a:t>
            </a:r>
            <a:r>
              <a:rPr lang="en-US" altLang="en-US" sz="1120" b="1" dirty="0" smtClean="0">
                <a:solidFill>
                  <a:schemeClr val="bg1"/>
                </a:solidFill>
                <a:latin typeface="Arial" charset="0"/>
              </a:rPr>
              <a:t>Guinea</a:t>
            </a:r>
            <a:r>
              <a:rPr lang="en-US" altLang="en-US" sz="1120" b="1" dirty="0">
                <a:solidFill>
                  <a:schemeClr val="bg1"/>
                </a:solidFill>
                <a:latin typeface="Arial" charset="0"/>
              </a:rPr>
              <a:t>, Sierra Leone, </a:t>
            </a:r>
            <a:r>
              <a:rPr lang="en-US" altLang="en-US" sz="1120" b="1" dirty="0" smtClean="0">
                <a:solidFill>
                  <a:schemeClr val="bg1"/>
                </a:solidFill>
                <a:latin typeface="Arial" charset="0"/>
              </a:rPr>
              <a:t>portions of southern </a:t>
            </a:r>
            <a:r>
              <a:rPr lang="en-US" altLang="en-US" sz="1120" b="1" dirty="0" smtClean="0">
                <a:solidFill>
                  <a:schemeClr val="bg1"/>
                </a:solidFill>
                <a:latin typeface="Arial" charset="0"/>
              </a:rPr>
              <a:t>Mali</a:t>
            </a:r>
            <a:r>
              <a:rPr lang="en-US" altLang="en-US" sz="1120" b="1" dirty="0">
                <a:solidFill>
                  <a:schemeClr val="bg1"/>
                </a:solidFill>
                <a:latin typeface="Arial" charset="0"/>
              </a:rPr>
              <a:t>, Liberia, Cote d’Ivoire, Burkina Faso, Ghana, Togo, Benin, Nigeria, </a:t>
            </a:r>
            <a:r>
              <a:rPr lang="en-US" altLang="en-US" sz="1120" b="1" dirty="0" smtClean="0">
                <a:solidFill>
                  <a:schemeClr val="bg1"/>
                </a:solidFill>
                <a:latin typeface="Arial" charset="0"/>
              </a:rPr>
              <a:t>portions of </a:t>
            </a:r>
            <a:r>
              <a:rPr lang="en-US" altLang="en-US" sz="1120" b="1" dirty="0">
                <a:solidFill>
                  <a:schemeClr val="bg1"/>
                </a:solidFill>
                <a:latin typeface="Arial" charset="0"/>
              </a:rPr>
              <a:t>Cameroon, Niger, Chad, </a:t>
            </a:r>
            <a:r>
              <a:rPr lang="en-US" altLang="en-US" sz="1120" b="1" dirty="0" smtClean="0">
                <a:solidFill>
                  <a:schemeClr val="bg1"/>
                </a:solidFill>
                <a:latin typeface="Arial" charset="0"/>
              </a:rPr>
              <a:t>portions of CAR and DRC</a:t>
            </a:r>
            <a:r>
              <a:rPr lang="en-US" altLang="en-US" sz="1120" b="1" dirty="0">
                <a:solidFill>
                  <a:schemeClr val="bg1"/>
                </a:solidFill>
                <a:latin typeface="Arial" charset="0"/>
              </a:rPr>
              <a:t>, South Sudan, Sudan, Uganda, Eritrea, Ethiopia, Somalia, Kenya, Tanzania, parts of Angola, </a:t>
            </a:r>
            <a:r>
              <a:rPr lang="en-US" altLang="en-US" sz="1120" b="1" dirty="0" smtClean="0">
                <a:solidFill>
                  <a:schemeClr val="bg1"/>
                </a:solidFill>
                <a:latin typeface="Arial" charset="0"/>
              </a:rPr>
              <a:t>parts of northern Namibia, many parts of </a:t>
            </a:r>
            <a:r>
              <a:rPr lang="en-US" altLang="en-US" sz="1120" b="1" dirty="0">
                <a:solidFill>
                  <a:schemeClr val="bg1"/>
                </a:solidFill>
                <a:latin typeface="Arial" charset="0"/>
              </a:rPr>
              <a:t>Zambia, </a:t>
            </a:r>
            <a:r>
              <a:rPr lang="en-US" altLang="en-US" sz="1120" b="1" dirty="0" smtClean="0">
                <a:solidFill>
                  <a:schemeClr val="bg1"/>
                </a:solidFill>
                <a:latin typeface="Arial" charset="0"/>
              </a:rPr>
              <a:t>parts </a:t>
            </a:r>
            <a:r>
              <a:rPr lang="en-US" altLang="en-US" sz="1120" b="1" dirty="0">
                <a:solidFill>
                  <a:schemeClr val="bg1"/>
                </a:solidFill>
                <a:latin typeface="Arial" charset="0"/>
              </a:rPr>
              <a:t>of </a:t>
            </a:r>
            <a:r>
              <a:rPr lang="en-US" altLang="en-US" sz="1120" b="1" dirty="0" smtClean="0">
                <a:solidFill>
                  <a:schemeClr val="bg1"/>
                </a:solidFill>
                <a:latin typeface="Arial" charset="0"/>
              </a:rPr>
              <a:t>Namibia, Malawi and  South Africa, many parts of </a:t>
            </a:r>
            <a:r>
              <a:rPr lang="en-US" altLang="en-US" sz="1120" b="1" dirty="0">
                <a:solidFill>
                  <a:schemeClr val="bg1"/>
                </a:solidFill>
                <a:latin typeface="Arial" charset="0"/>
              </a:rPr>
              <a:t>Mozambique and </a:t>
            </a:r>
            <a:r>
              <a:rPr lang="en-US" altLang="en-US" sz="1120" b="1" dirty="0" smtClean="0">
                <a:solidFill>
                  <a:schemeClr val="bg1"/>
                </a:solidFill>
                <a:latin typeface="Arial" charset="0"/>
              </a:rPr>
              <a:t>northern </a:t>
            </a:r>
            <a:r>
              <a:rPr lang="en-US" altLang="en-US" sz="1120" b="1" dirty="0">
                <a:solidFill>
                  <a:schemeClr val="bg1"/>
                </a:solidFill>
                <a:latin typeface="Arial" charset="0"/>
              </a:rPr>
              <a:t>Madagascar had above-average rainfall</a:t>
            </a:r>
            <a:r>
              <a:rPr lang="en-US" altLang="en-US" sz="1120" b="1" dirty="0" smtClean="0">
                <a:solidFill>
                  <a:schemeClr val="bg1"/>
                </a:solidFill>
                <a:latin typeface="Arial" charset="0"/>
              </a:rPr>
              <a:t>. Rainfall surpluses exceeded 500mm over parts of southern Nigeria, local areas in Congo, Kenya, Tanzania, and northern Madagascar.</a:t>
            </a:r>
            <a:endParaRPr lang="en-US" altLang="en-US" sz="1120" b="1" dirty="0">
              <a:solidFill>
                <a:schemeClr val="bg1"/>
              </a:solidFill>
              <a:latin typeface="Arial" charset="0"/>
            </a:endParaRPr>
          </a:p>
          <a:p>
            <a:pPr algn="just" eaLnBrk="1" hangingPunct="1">
              <a:lnSpc>
                <a:spcPct val="90000"/>
              </a:lnSpc>
              <a:spcBef>
                <a:spcPct val="50000"/>
              </a:spcBef>
              <a:buNone/>
              <a:defRPr/>
            </a:pPr>
            <a:r>
              <a:rPr lang="en-US" altLang="en-US" sz="1120" b="1" dirty="0" smtClean="0">
                <a:solidFill>
                  <a:schemeClr val="bg1"/>
                </a:solidFill>
                <a:latin typeface="Arial" charset="0"/>
              </a:rPr>
              <a:t>Below-average </a:t>
            </a:r>
            <a:r>
              <a:rPr lang="en-US" altLang="en-US" sz="1120" b="1" dirty="0">
                <a:solidFill>
                  <a:schemeClr val="bg1"/>
                </a:solidFill>
                <a:latin typeface="Arial" charset="0"/>
              </a:rPr>
              <a:t>rainfall was observed over </a:t>
            </a:r>
            <a:r>
              <a:rPr lang="en-US" altLang="en-US" sz="1120" b="1" dirty="0" smtClean="0">
                <a:solidFill>
                  <a:schemeClr val="bg1"/>
                </a:solidFill>
                <a:latin typeface="Arial" charset="0"/>
              </a:rPr>
              <a:t>portions of southern Cameroon, Equatorial Guinea, Gabon, parts of northeastern DRC, parts of Angola, western Namibia, southeastern South Africa, local areas in western Zambia, parts of Botswana and Zimbabwe, parts of southern Mozambique and southern Madagascar.  Rainfall deficits exceeded 500mm over parts of Gabon </a:t>
            </a:r>
            <a:r>
              <a:rPr lang="en-US" altLang="en-US" sz="1120" b="1" dirty="0">
                <a:solidFill>
                  <a:schemeClr val="bg1"/>
                </a:solidFill>
                <a:latin typeface="Arial" charset="0"/>
              </a:rPr>
              <a:t>and Equatorial </a:t>
            </a:r>
            <a:r>
              <a:rPr lang="en-US" altLang="en-US" sz="1120" b="1" dirty="0" smtClean="0">
                <a:solidFill>
                  <a:schemeClr val="bg1"/>
                </a:solidFill>
                <a:latin typeface="Arial" charset="0"/>
              </a:rPr>
              <a:t>Guinea.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https://www.cpc.ncep.noaa.gov/products/international/africa_arc/africa_arc_90day_ptts_Iringa_Tanzani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609600"/>
            <a:ext cx="4114800" cy="263347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www.cpc.ncep.noaa.gov/products/international/africa_arc/africa_arc_90day_ptts_Bekiy_Madagasca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462528"/>
            <a:ext cx="4114800" cy="2633472"/>
          </a:xfrm>
          <a:prstGeom prst="rect">
            <a:avLst/>
          </a:prstGeom>
          <a:noFill/>
          <a:extLst>
            <a:ext uri="{909E8E84-426E-40DD-AFC4-6F175D3DCCD1}">
              <a14:hiddenFill xmlns:a14="http://schemas.microsoft.com/office/drawing/2010/main">
                <a:solidFill>
                  <a:srgbClr val="FFFFFF"/>
                </a:solidFill>
              </a14:hiddenFill>
            </a:ext>
          </a:extLst>
        </p:spPr>
      </p:pic>
      <p:sp>
        <p:nvSpPr>
          <p:cNvPr id="18435" name="Rectangle 11"/>
          <p:cNvSpPr>
            <a:spLocks noChangeArrowheads="1"/>
          </p:cNvSpPr>
          <p:nvPr/>
        </p:nvSpPr>
        <p:spPr bwMode="auto">
          <a:xfrm>
            <a:off x="1752600" y="0"/>
            <a:ext cx="6019800" cy="609600"/>
          </a:xfrm>
          <a:prstGeom prst="rect">
            <a:avLst/>
          </a:prstGeom>
          <a:noFill/>
          <a:ln w="9525">
            <a:noFill/>
            <a:miter lim="800000"/>
            <a:headEnd/>
            <a:tailEnd/>
          </a:ln>
        </p:spPr>
        <p:txBody>
          <a:bodyPr anchor="ctr"/>
          <a:lstStyle/>
          <a:p>
            <a:pPr algn="ctr" eaLnBrk="1" hangingPunct="1"/>
            <a:r>
              <a:rPr lang="en-US" altLang="en-US" sz="2800" b="1">
                <a:solidFill>
                  <a:srgbClr val="FFFF00"/>
                </a:solidFill>
              </a:rPr>
              <a:t>Recent Rainfall Evolution</a:t>
            </a:r>
          </a:p>
        </p:txBody>
      </p:sp>
      <p:sp>
        <p:nvSpPr>
          <p:cNvPr id="18436" name="Line 48"/>
          <p:cNvSpPr>
            <a:spLocks noChangeShapeType="1"/>
          </p:cNvSpPr>
          <p:nvPr/>
        </p:nvSpPr>
        <p:spPr bwMode="auto">
          <a:xfrm>
            <a:off x="3352800" y="2057400"/>
            <a:ext cx="0" cy="0"/>
          </a:xfrm>
          <a:prstGeom prst="line">
            <a:avLst/>
          </a:prstGeom>
          <a:noFill/>
          <a:ln w="50800">
            <a:solidFill>
              <a:srgbClr val="FF0000"/>
            </a:solidFill>
            <a:round/>
            <a:headEnd/>
            <a:tailEnd type="triangle" w="med" len="med"/>
          </a:ln>
        </p:spPr>
        <p:txBody>
          <a:bodyPr/>
          <a:lstStyle/>
          <a:p>
            <a:endParaRPr lang="en-US"/>
          </a:p>
        </p:txBody>
      </p:sp>
      <p:pic>
        <p:nvPicPr>
          <p:cNvPr id="18437" name="Picture 13" descr="Clickable Image"/>
          <p:cNvPicPr>
            <a:picLocks noChangeAspect="1" noChangeArrowheads="1"/>
          </p:cNvPicPr>
          <p:nvPr/>
        </p:nvPicPr>
        <p:blipFill>
          <a:blip r:embed="rId5"/>
          <a:srcRect/>
          <a:stretch>
            <a:fillRect/>
          </a:stretch>
        </p:blipFill>
        <p:spPr bwMode="auto">
          <a:xfrm>
            <a:off x="1409700" y="533400"/>
            <a:ext cx="2743200" cy="2628900"/>
          </a:xfrm>
          <a:prstGeom prst="rect">
            <a:avLst/>
          </a:prstGeom>
          <a:noFill/>
          <a:ln w="38100">
            <a:solidFill>
              <a:srgbClr val="FFFF00"/>
            </a:solidFill>
            <a:miter lim="800000"/>
            <a:headEnd/>
            <a:tailEnd/>
          </a:ln>
        </p:spPr>
      </p:pic>
      <p:sp>
        <p:nvSpPr>
          <p:cNvPr id="18438" name="Line 169"/>
          <p:cNvSpPr>
            <a:spLocks noChangeShapeType="1"/>
          </p:cNvSpPr>
          <p:nvPr/>
        </p:nvSpPr>
        <p:spPr bwMode="auto">
          <a:xfrm flipH="1">
            <a:off x="3505200" y="1925970"/>
            <a:ext cx="1447800" cy="283830"/>
          </a:xfrm>
          <a:prstGeom prst="line">
            <a:avLst/>
          </a:prstGeom>
          <a:noFill/>
          <a:ln w="50800">
            <a:solidFill>
              <a:srgbClr val="FF0000"/>
            </a:solidFill>
            <a:round/>
            <a:headEnd/>
            <a:tailEnd type="triangle" w="med" len="med"/>
          </a:ln>
        </p:spPr>
        <p:txBody>
          <a:bodyPr/>
          <a:lstStyle/>
          <a:p>
            <a:endParaRPr lang="en-US"/>
          </a:p>
        </p:txBody>
      </p:sp>
      <p:sp>
        <p:nvSpPr>
          <p:cNvPr id="18439" name="Line 169"/>
          <p:cNvSpPr>
            <a:spLocks noChangeShapeType="1"/>
          </p:cNvSpPr>
          <p:nvPr/>
        </p:nvSpPr>
        <p:spPr bwMode="auto">
          <a:xfrm flipV="1">
            <a:off x="2209800" y="2590800"/>
            <a:ext cx="1143000" cy="984136"/>
          </a:xfrm>
          <a:prstGeom prst="line">
            <a:avLst/>
          </a:prstGeom>
          <a:noFill/>
          <a:ln w="50800">
            <a:solidFill>
              <a:srgbClr val="FF0000"/>
            </a:solidFill>
            <a:round/>
            <a:headEnd/>
            <a:tailEnd type="triangle" w="med" len="med"/>
          </a:ln>
        </p:spPr>
        <p:txBody>
          <a:bodyPr/>
          <a:lstStyle/>
          <a:p>
            <a:endParaRPr lang="en-US"/>
          </a:p>
        </p:txBody>
      </p:sp>
      <p:sp>
        <p:nvSpPr>
          <p:cNvPr id="2" name="Text Box 8"/>
          <p:cNvSpPr txBox="1">
            <a:spLocks noChangeArrowheads="1"/>
          </p:cNvSpPr>
          <p:nvPr/>
        </p:nvSpPr>
        <p:spPr bwMode="auto">
          <a:xfrm>
            <a:off x="85725" y="6094413"/>
            <a:ext cx="8924925" cy="590931"/>
          </a:xfrm>
          <a:prstGeom prst="rect">
            <a:avLst/>
          </a:prstGeom>
          <a:noFill/>
          <a:ln>
            <a:noFill/>
          </a:ln>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50000"/>
              </a:spcBef>
              <a:buFontTx/>
              <a:buNone/>
              <a:defRPr/>
            </a:pPr>
            <a:r>
              <a:rPr lang="en-US" altLang="en-US" sz="1200" b="1" dirty="0" smtClean="0">
                <a:solidFill>
                  <a:schemeClr val="bg1"/>
                </a:solidFill>
                <a:latin typeface="Arial" charset="0"/>
                <a:cs typeface="+mn-cs"/>
              </a:rPr>
              <a:t>Daily evolution of rainfall over the last 90 days at selected locations shows that moderate to locally heavy rainfall sustained moisture surpluses over portions of Tanzania (top right). Seasonal total rainfall remained below-average over parts of </a:t>
            </a:r>
            <a:r>
              <a:rPr lang="en-US" altLang="en-US" sz="1200" b="1" dirty="0" smtClean="0">
                <a:solidFill>
                  <a:schemeClr val="bg1"/>
                </a:solidFill>
                <a:latin typeface="Arial" charset="0"/>
                <a:cs typeface="+mn-cs"/>
              </a:rPr>
              <a:t>Zimbabwe (bottom </a:t>
            </a:r>
            <a:r>
              <a:rPr lang="en-US" altLang="en-US" sz="1200" b="1" dirty="0" smtClean="0">
                <a:solidFill>
                  <a:schemeClr val="bg1"/>
                </a:solidFill>
                <a:latin typeface="Arial" charset="0"/>
                <a:cs typeface="+mn-cs"/>
              </a:rPr>
              <a:t>left) and southern Madagascar(bottom right).</a:t>
            </a:r>
          </a:p>
        </p:txBody>
      </p:sp>
      <p:sp>
        <p:nvSpPr>
          <p:cNvPr id="18441" name="Line 169"/>
          <p:cNvSpPr>
            <a:spLocks noChangeShapeType="1"/>
          </p:cNvSpPr>
          <p:nvPr/>
        </p:nvSpPr>
        <p:spPr bwMode="auto">
          <a:xfrm flipH="1" flipV="1">
            <a:off x="3886200" y="2679285"/>
            <a:ext cx="847722" cy="895651"/>
          </a:xfrm>
          <a:prstGeom prst="line">
            <a:avLst/>
          </a:prstGeom>
          <a:noFill/>
          <a:ln w="50800">
            <a:solidFill>
              <a:srgbClr val="FF0000"/>
            </a:solidFill>
            <a:round/>
            <a:headEnd/>
            <a:tailEnd type="triangle" w="med" len="med"/>
          </a:ln>
        </p:spPr>
        <p:txBody>
          <a:bodyPr/>
          <a:lstStyle/>
          <a:p>
            <a:endParaRPr lang="en-US"/>
          </a:p>
        </p:txBody>
      </p:sp>
      <p:pic>
        <p:nvPicPr>
          <p:cNvPr id="8194" name="Picture 2" descr="https://www.cpc.ncep.noaa.gov/products/international/africa_arc/africa_arc_90day_ptts_Masvingo_Zimbabw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462528"/>
            <a:ext cx="4114800" cy="2633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www.cpc.ncep.noaa.gov/products/international/cdas/cdas_7day_af_200wind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75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www.cpc.ncep.noaa.gov/products/international/cdas/cdas_7day_af_850wind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374650" y="5505450"/>
            <a:ext cx="8382000" cy="535531"/>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Lower-level wind anomalies were anti-cyclonic across the western portions of Southern Africa (left panel).</a:t>
            </a:r>
            <a:endParaRPr lang="en-US" altLang="en-US" b="1" dirty="0">
              <a:solidFill>
                <a:schemeClr val="bg1"/>
              </a:solidFill>
            </a:endParaRPr>
          </a:p>
        </p:txBody>
      </p:sp>
      <p:sp>
        <p:nvSpPr>
          <p:cNvPr id="9" name="Oval 8"/>
          <p:cNvSpPr/>
          <p:nvPr/>
        </p:nvSpPr>
        <p:spPr>
          <a:xfrm rot="5400000">
            <a:off x="2211364" y="3735364"/>
            <a:ext cx="758872" cy="762000"/>
          </a:xfrm>
          <a:prstGeom prst="ellipse">
            <a:avLst/>
          </a:prstGeom>
          <a:noFill/>
          <a:ln w="38100">
            <a:solidFill>
              <a:srgbClr val="C0000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171769</TotalTime>
  <Words>1995</Words>
  <Application>Microsoft Office PowerPoint</Application>
  <PresentationFormat>On-screen Show (4:3)</PresentationFormat>
  <Paragraphs>70</Paragraphs>
  <Slides>13</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PowerPoint Presentation</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8748</cp:revision>
  <cp:lastPrinted>2018-07-09T15:13:07Z</cp:lastPrinted>
  <dcterms:created xsi:type="dcterms:W3CDTF">2001-08-31T10:39:36Z</dcterms:created>
  <dcterms:modified xsi:type="dcterms:W3CDTF">2020-03-23T16:58:47Z</dcterms:modified>
</cp:coreProperties>
</file>