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0814" autoAdjust="0"/>
  </p:normalViewPr>
  <p:slideViewPr>
    <p:cSldViewPr>
      <p:cViewPr varScale="1">
        <p:scale>
          <a:sx n="63" d="100"/>
          <a:sy n="63" d="100"/>
        </p:scale>
        <p:origin x="1284"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4/6/2020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818"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6 April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7 – 13 April, 2020</a:t>
            </a:r>
            <a:endParaRPr lang="en-US" altLang="en-US" b="1" dirty="0">
              <a:solidFill>
                <a:srgbClr val="FFFF00"/>
              </a:solidFill>
            </a:endParaRPr>
          </a:p>
        </p:txBody>
      </p:sp>
      <p:sp>
        <p:nvSpPr>
          <p:cNvPr id="11" name="Text Box 8"/>
          <p:cNvSpPr txBox="1">
            <a:spLocks noChangeArrowheads="1"/>
          </p:cNvSpPr>
          <p:nvPr/>
        </p:nvSpPr>
        <p:spPr bwMode="auto">
          <a:xfrm>
            <a:off x="3581400" y="914400"/>
            <a:ext cx="5349875" cy="581697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Sierra Leone, Liberia, and parts of Guinea-Conakry: </a:t>
            </a:r>
            <a:r>
              <a:rPr lang="en-US" altLang="en-US" sz="1200" dirty="0" smtClean="0">
                <a:solidFill>
                  <a:schemeClr val="bg1"/>
                </a:solidFill>
                <a:latin typeface="Arial" charset="0"/>
              </a:rPr>
              <a:t>An area of anomalous lower-level cyclonic circulation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portions of Ghana, Togo, Benin, and southern Nigeria: </a:t>
            </a:r>
            <a:r>
              <a:rPr lang="en-US" altLang="en-US" sz="1200" dirty="0">
                <a:solidFill>
                  <a:schemeClr val="bg1"/>
                </a:solidFill>
                <a:latin typeface="Arial" charset="0"/>
              </a:rPr>
              <a:t>An area of anomalous lower-level convergence and upper-level divergence is expected to enhance 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dirty="0">
              <a:solidFill>
                <a:schemeClr val="bg1"/>
              </a:solidFill>
              <a:latin typeface="Arial" charset="0"/>
            </a:endParaRPr>
          </a:p>
          <a:p>
            <a:pPr algn="just">
              <a:spcBef>
                <a:spcPct val="0"/>
              </a:spcBef>
              <a:buFontTx/>
              <a:buAutoNum type="arabicPeriod"/>
              <a:defRPr/>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below-average rainfall over Botswana and parts of Namibia, Angola, Zambia, and </a:t>
            </a:r>
            <a:r>
              <a:rPr lang="en-US" sz="1200" b="1" dirty="0" smtClean="0">
                <a:solidFill>
                  <a:srgbClr val="FFFF00"/>
                </a:solidFill>
                <a:latin typeface="Arial" panose="020B0604020202020204" pitchFamily="34" charset="0"/>
                <a:cs typeface="Arial" panose="020B0604020202020204" pitchFamily="34" charset="0"/>
              </a:rPr>
              <a:t>Zimbabwe: </a:t>
            </a:r>
            <a:r>
              <a:rPr lang="en-US" altLang="en-US" sz="1200" dirty="0">
                <a:solidFill>
                  <a:schemeClr val="bg1"/>
                </a:solidFill>
                <a:latin typeface="Arial" charset="0"/>
              </a:rPr>
              <a:t>An area of anomalous lower-level divergence and upper-level convergence 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a:t>
            </a:r>
            <a:r>
              <a:rPr lang="en-US" altLang="en-US" sz="1200" dirty="0" smtClean="0">
                <a:solidFill>
                  <a:schemeClr val="bg1"/>
                </a:solidFill>
                <a:latin typeface="Arial" charset="0"/>
              </a:rPr>
              <a:t>.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southern DRC and parts of Zambia and Tanzania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 broad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upper-level divergence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 </a:t>
            </a:r>
            <a:r>
              <a:rPr lang="en-US" altLang="en-US" sz="1200" b="1" dirty="0" smtClean="0">
                <a:solidFill>
                  <a:srgbClr val="FFFF00"/>
                </a:solidFill>
                <a:latin typeface="Arial" charset="0"/>
              </a:rPr>
              <a:t>Confidence: Moderate</a:t>
            </a:r>
            <a:r>
              <a:rPr lang="en-US" altLang="en-US" sz="1200" dirty="0" smtClean="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Uganda and portions of South Sudan and Kenya: </a:t>
            </a:r>
            <a:r>
              <a:rPr lang="en-US" altLang="en-US" sz="1200" dirty="0">
                <a:solidFill>
                  <a:schemeClr val="bg1"/>
                </a:solidFill>
                <a:latin typeface="Arial" charset="0"/>
              </a:rPr>
              <a:t>An area of anomalous lower-level divergence and upper-level convergence is expected to suppress 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Moderate</a:t>
            </a:r>
            <a:r>
              <a:rPr lang="en-US" altLang="en-US" sz="1200" dirty="0">
                <a:solidFill>
                  <a:schemeClr val="bg1"/>
                </a:solidFill>
                <a:latin typeface="Arial" charset="0"/>
              </a:rPr>
              <a:t> </a:t>
            </a:r>
          </a:p>
          <a:p>
            <a:pPr algn="just">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western Ethiopia: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convergence and upper-level divergence is expected to enhance 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14 </a:t>
            </a:r>
            <a:r>
              <a:rPr lang="en-US" altLang="en-US" b="1" dirty="0">
                <a:solidFill>
                  <a:srgbClr val="FFFF00"/>
                </a:solidFill>
              </a:rPr>
              <a:t>– </a:t>
            </a:r>
            <a:r>
              <a:rPr lang="en-US" altLang="en-US" b="1" dirty="0" smtClean="0">
                <a:solidFill>
                  <a:srgbClr val="FFFF00"/>
                </a:solidFill>
              </a:rPr>
              <a:t>20 </a:t>
            </a:r>
            <a:r>
              <a:rPr lang="en-US" altLang="en-US" b="1" dirty="0">
                <a:solidFill>
                  <a:srgbClr val="FFFF00"/>
                </a:solidFill>
              </a:rPr>
              <a:t>April, 2020</a:t>
            </a:r>
          </a:p>
        </p:txBody>
      </p:sp>
      <p:sp>
        <p:nvSpPr>
          <p:cNvPr id="10" name="Text Box 8"/>
          <p:cNvSpPr txBox="1">
            <a:spLocks noChangeArrowheads="1"/>
          </p:cNvSpPr>
          <p:nvPr/>
        </p:nvSpPr>
        <p:spPr bwMode="auto">
          <a:xfrm>
            <a:off x="3581400" y="1820882"/>
            <a:ext cx="5349875" cy="397031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across Cote d’Ivoire, Ghana, Togo, Benin, and Nigeria: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lower level </a:t>
            </a:r>
            <a:r>
              <a:rPr lang="en-US" altLang="en-US" sz="1200" dirty="0" smtClean="0">
                <a:solidFill>
                  <a:schemeClr val="bg1"/>
                </a:solidFill>
                <a:latin typeface="Arial" charset="0"/>
              </a:rPr>
              <a:t>divergence </a:t>
            </a:r>
            <a:r>
              <a:rPr lang="en-US" altLang="en-US" sz="1200" dirty="0" smtClean="0">
                <a:solidFill>
                  <a:schemeClr val="bg1"/>
                </a:solidFill>
                <a:latin typeface="Arial" charset="0"/>
              </a:rPr>
              <a:t>and upper-level </a:t>
            </a:r>
            <a:r>
              <a:rPr lang="en-US" altLang="en-US" sz="1200" dirty="0" smtClean="0">
                <a:solidFill>
                  <a:schemeClr val="bg1"/>
                </a:solidFill>
                <a:latin typeface="Arial" charset="0"/>
              </a:rPr>
              <a:t>convergence </a:t>
            </a:r>
            <a:r>
              <a:rPr lang="en-US" altLang="en-US" sz="1200" dirty="0" smtClean="0">
                <a:solidFill>
                  <a:schemeClr val="bg1"/>
                </a:solidFill>
                <a:latin typeface="Arial" charset="0"/>
              </a:rPr>
              <a:t>is expected </a:t>
            </a:r>
            <a:r>
              <a:rPr lang="en-US" altLang="en-US" sz="1200" dirty="0">
                <a:solidFill>
                  <a:schemeClr val="bg1"/>
                </a:solidFill>
                <a:latin typeface="Arial" charset="0"/>
              </a:rPr>
              <a:t>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Namibia and parts of Angola</a:t>
            </a:r>
            <a:r>
              <a:rPr lang="en-US" altLang="en-US" sz="1200" b="1" dirty="0" smtClean="0">
                <a:solidFill>
                  <a:srgbClr val="FFFF00"/>
                </a:solidFill>
                <a:latin typeface="Arial" charset="0"/>
              </a:rPr>
              <a:t>:</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 level divergence and upper-level convergence is expected to suppress rainfall in the </a:t>
            </a:r>
            <a:r>
              <a:rPr lang="en-US" altLang="en-US" sz="1200" dirty="0" smtClean="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above-average rainfall across northern Angola, central DRC, Rwanda, Burundi, and western Tanzania: </a:t>
            </a:r>
            <a:r>
              <a:rPr lang="en-US" altLang="en-US" sz="1200" dirty="0" smtClean="0">
                <a:solidFill>
                  <a:schemeClr val="bg1"/>
                </a:solidFill>
                <a:latin typeface="Arial" charset="0"/>
              </a:rPr>
              <a:t>A broad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lower-level convergence and upper-level </a:t>
            </a:r>
            <a:r>
              <a:rPr lang="en-US" altLang="en-US" sz="1200" dirty="0">
                <a:solidFill>
                  <a:schemeClr val="bg1"/>
                </a:solidFill>
                <a:latin typeface="Arial" charset="0"/>
              </a:rPr>
              <a:t>divergence is expected to enhance rainfall in the </a:t>
            </a:r>
            <a:r>
              <a:rPr lang="en-US" altLang="en-US" sz="1200" dirty="0" smtClean="0">
                <a:solidFill>
                  <a:schemeClr val="bg1"/>
                </a:solidFill>
                <a:latin typeface="Arial" charset="0"/>
              </a:rPr>
              <a:t>region</a:t>
            </a:r>
            <a:r>
              <a:rPr lang="en-US" altLang="en-US" sz="1200" dirty="0" smtClean="0">
                <a:solidFill>
                  <a:schemeClr val="bg1"/>
                </a:solidFill>
                <a:latin typeface="Arial" charset="0"/>
              </a:rPr>
              <a:t>.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above-average rainfall over Uganda, western Kenya, Ethiopia, and parts of </a:t>
            </a:r>
            <a:r>
              <a:rPr lang="en-US" altLang="en-US" sz="1200" b="1" dirty="0" smtClean="0">
                <a:solidFill>
                  <a:srgbClr val="FFFF00"/>
                </a:solidFill>
                <a:latin typeface="Arial" panose="020B0604020202020204" pitchFamily="34" charset="0"/>
                <a:cs typeface="Arial" panose="020B0604020202020204" pitchFamily="34" charset="0"/>
              </a:rPr>
              <a:t>Somalia: </a:t>
            </a:r>
            <a:r>
              <a:rPr lang="en-US" altLang="en-US" sz="1200" dirty="0">
                <a:solidFill>
                  <a:schemeClr val="bg1"/>
                </a:solidFill>
                <a:latin typeface="Arial" charset="0"/>
              </a:rPr>
              <a:t>A broad area of anomalous lower-level convergence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4139210"/>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180" b="1" dirty="0">
                <a:solidFill>
                  <a:schemeClr val="bg1"/>
                </a:solidFill>
              </a:rPr>
              <a:t>During the past 7 days, rainfall was above-average over across Liberia, southern Cote d’Ivoire, southern Ghana, Togo, Benin, Nigeria, Cameroon, CAR, parts of Gabon and Congo, many parts of DRC and Angola, eastern Angola, western Botswana, central South Africa, and local area sin Southwestern Ethiopia</a:t>
            </a:r>
            <a:r>
              <a:rPr lang="en-US" altLang="en-US" sz="1180" b="1" dirty="0" smtClean="0">
                <a:solidFill>
                  <a:schemeClr val="bg1"/>
                </a:solidFill>
              </a:rPr>
              <a:t>. Below-average </a:t>
            </a:r>
            <a:r>
              <a:rPr lang="en-US" altLang="en-US" sz="1180" b="1" dirty="0">
                <a:solidFill>
                  <a:schemeClr val="bg1"/>
                </a:solidFill>
              </a:rPr>
              <a:t>rainfall was observed over portions of Ethiopia, Uganda, Kenya, Tanzania, coastal Angola, western Namibia, Zambia, Malawi, Mozambique and Madagascar.</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Gulf of Guinea region, including much of Cameroon, parts of Gabon and Congo, CAR, much of DRC, South Sudan, Uganda, parts of Ethiopia,  much of  Kenya, southern Somalia, Tanzania, northern Zambia, many parts of Angola, central South Africa, Lesotho, and central and northern Madagascar. </a:t>
            </a:r>
            <a:r>
              <a:rPr lang="en-US" altLang="en-US" sz="1180" b="1" dirty="0" smtClean="0">
                <a:solidFill>
                  <a:schemeClr val="bg1"/>
                </a:solidFill>
              </a:rPr>
              <a:t>Rainfall </a:t>
            </a:r>
            <a:r>
              <a:rPr lang="en-US" altLang="en-US" sz="1180" b="1" dirty="0">
                <a:solidFill>
                  <a:schemeClr val="bg1"/>
                </a:solidFill>
              </a:rPr>
              <a:t>was below-average over parts of Gabon and Congo, western Angola, local areas in DRC, parts of Ethiopia, Namibia, Botswana, Zimbabwe, Malawi, Mozambique, parts of South Africa, and central and southern Madagascar. </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portions of the Gulf of Guinea region, including northern Cameroon, eastern CAR, southeastern South Sudan, southern Congo, many parts of DRC, Rwanda, Burundi, Uganda, Kenya, parts of Ethiopia, Somalia, much of Tanzania, many parts of Angola and Zambia, Malawi, local areas in Namibia and Botswana, portions of South Africa, Zimbabwe, northern Malawi, local areas in Mozambique, and northern Madagascar. </a:t>
            </a:r>
            <a:r>
              <a:rPr lang="en-US" altLang="en-US" sz="1180" b="1" dirty="0" smtClean="0">
                <a:solidFill>
                  <a:schemeClr val="bg1"/>
                </a:solidFill>
              </a:rPr>
              <a:t>Much </a:t>
            </a:r>
            <a:r>
              <a:rPr lang="en-US" altLang="en-US" sz="1180" b="1" dirty="0">
                <a:solidFill>
                  <a:schemeClr val="bg1"/>
                </a:solidFill>
              </a:rPr>
              <a:t>of Ghana, Togo, Benin, southern Cameroon, Equatorial Guinea, Gabon, western CAR, parts of Angola and DRC, local areas in South Sudan, parts of Ethiopia, Namibia, parts of Botswana and Zimbabwe, southern Zambia, eastern South Arica, parts of Mozambique and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eastern Guinea, Sierra Leone, Liberia, central Ghana, southern Togo, Benin, southern Nigeria, southeastern DRC, eastern Zambia, western Tanzania, and western Ethiopia. In contrast, there is an increased chance for below-average rainfall over southeastern Angola, eastern Namibia, southwestern Zambia, Botswana, western Zimbabwe, Uganda, parts of southern South Sudan, and western Kenya.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Rainfall was above-average along the Gulf of Guinea coast and many places in Central Africa, while below-average rainfall was observed over many places in East and Southeast Africa. </a:t>
            </a:r>
            <a:endParaRPr lang="en-US" altLang="en-US" sz="1800" b="1" dirty="0">
              <a:solidFill>
                <a:schemeClr val="bg1"/>
              </a:solidFill>
            </a:endParaRPr>
          </a:p>
          <a:p>
            <a:pPr marL="342900" indent="-342900" eaLnBrk="1" hangingPunct="1">
              <a:buFontTx/>
              <a:buChar char="•"/>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altLang="en-US" sz="1800" b="1" dirty="0" smtClean="0">
                <a:solidFill>
                  <a:schemeClr val="bg1"/>
                </a:solidFill>
                <a:latin typeface="Arial" panose="020B0604020202020204" pitchFamily="34" charset="0"/>
                <a:cs typeface="Arial" panose="020B0604020202020204" pitchFamily="34" charset="0"/>
              </a:rPr>
              <a:t>eastern Guinea, Sierra Leone, Liberia, central Ghana, southern Togo, Benin, southern Nigeria, southeastern DRC, eastern Zambia, western Tanzania, and western Ethiopia</a:t>
            </a:r>
            <a:r>
              <a:rPr lang="en-US" altLang="en-US" sz="1800" b="1" dirty="0" smtClean="0">
                <a:solidFill>
                  <a:schemeClr val="bg1"/>
                </a:solidFill>
                <a:latin typeface="Arial" panose="020B0604020202020204" pitchFamily="34" charset="0"/>
                <a:cs typeface="Arial" panose="020B0604020202020204" pitchFamily="34" charset="0"/>
              </a:rPr>
              <a:t>. </a:t>
            </a:r>
            <a:r>
              <a:rPr lang="en-US" altLang="en-US" sz="1800" b="1" dirty="0" smtClean="0">
                <a:solidFill>
                  <a:schemeClr val="bg1"/>
                </a:solidFill>
                <a:latin typeface="Arial" panose="020B0604020202020204" pitchFamily="34" charset="0"/>
                <a:cs typeface="Arial" panose="020B0604020202020204" pitchFamily="34" charset="0"/>
              </a:rPr>
              <a:t>In </a:t>
            </a:r>
            <a:r>
              <a:rPr lang="en-US" altLang="en-US" sz="1800" b="1" dirty="0">
                <a:solidFill>
                  <a:schemeClr val="bg1"/>
                </a:solidFill>
                <a:latin typeface="Arial" panose="020B0604020202020204" pitchFamily="34" charset="0"/>
                <a:cs typeface="Arial" panose="020B0604020202020204" pitchFamily="34" charset="0"/>
              </a:rPr>
              <a:t>contrast, there is an increased chance for below-average rainfall over </a:t>
            </a:r>
            <a:r>
              <a:rPr lang="en-US" altLang="en-US" sz="1800" b="1" dirty="0">
                <a:solidFill>
                  <a:schemeClr val="bg1"/>
                </a:solidFill>
                <a:latin typeface="Arial" panose="020B0604020202020204" pitchFamily="34" charset="0"/>
                <a:cs typeface="Arial" panose="020B0604020202020204" pitchFamily="34" charset="0"/>
              </a:rPr>
              <a:t>s</a:t>
            </a:r>
            <a:r>
              <a:rPr lang="en-US" altLang="en-US" sz="1800" b="1" dirty="0" smtClean="0">
                <a:solidFill>
                  <a:schemeClr val="bg1"/>
                </a:solidFill>
                <a:latin typeface="Arial" panose="020B0604020202020204" pitchFamily="34" charset="0"/>
                <a:cs typeface="Arial" panose="020B0604020202020204" pitchFamily="34" charset="0"/>
              </a:rPr>
              <a:t>outheastern Angola, eastern Namibia, southwestern Zambia, Botswana, western Zimbabwe, Uganda, parts of southern South Sudan, and western Kenya. </a:t>
            </a:r>
            <a:endParaRPr lang="en-US" altLang="en-US" sz="1800" b="1" dirty="0">
              <a:solidFill>
                <a:schemeClr val="bg1"/>
              </a:solidFill>
              <a:latin typeface="Arial" panose="020B0604020202020204" pitchFamily="34" charset="0"/>
              <a:cs typeface="Arial" panose="020B0604020202020204" pitchFamily="34" charset="0"/>
            </a:endParaRPr>
          </a:p>
          <a:p>
            <a:pPr marL="342900" indent="-342900"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africa_rfe/africa_rfe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pc.ncep.noaa.gov/products/international/africa_rfe/africa_rfe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a:t>
            </a:r>
            <a:r>
              <a:rPr lang="en-US" altLang="en-US" sz="1140" b="1" dirty="0" smtClean="0">
                <a:solidFill>
                  <a:schemeClr val="bg1"/>
                </a:solidFill>
              </a:rPr>
              <a:t>across Liberia, southern Cote d’Ivoire, southern Ghana, Togo, Benin, Nigeria, Cameroon, CAR, parts of Gabon and Congo, many parts of DRC and Angola, eastern Angola, western Botswana, central South Africa, and local area sin Southwestern Ethiopia.</a:t>
            </a:r>
            <a:endParaRPr lang="en-US" altLang="en-US" sz="1140" b="1" dirty="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portions of Ethiopia, Uganda, Kenya, Tanzania, coastal Angola, western Namibia, Zambia, Malawi, Mozambique and Madagascar.</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www.cpc.ncep.noaa.gov/products/international/africa_rfe/africa_rfe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pc.ncep.noaa.gov/products/international/africa_rfe/africa_rfe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region, </a:t>
            </a:r>
            <a:r>
              <a:rPr lang="en-US" altLang="en-US" sz="1150" b="1" dirty="0" smtClean="0">
                <a:solidFill>
                  <a:schemeClr val="bg1"/>
                </a:solidFill>
              </a:rPr>
              <a:t>including much of Cameroon, parts of </a:t>
            </a:r>
            <a:r>
              <a:rPr lang="en-US" altLang="en-US" sz="1150" b="1" dirty="0" smtClean="0">
                <a:solidFill>
                  <a:schemeClr val="bg1"/>
                </a:solidFill>
              </a:rPr>
              <a:t>Gabon</a:t>
            </a:r>
            <a:r>
              <a:rPr lang="en-US" altLang="en-US" sz="1150" b="1" dirty="0">
                <a:solidFill>
                  <a:schemeClr val="bg1"/>
                </a:solidFill>
              </a:rPr>
              <a:t> </a:t>
            </a:r>
            <a:r>
              <a:rPr lang="en-US" altLang="en-US" sz="1150" b="1" dirty="0" smtClean="0">
                <a:solidFill>
                  <a:schemeClr val="bg1"/>
                </a:solidFill>
              </a:rPr>
              <a:t>and </a:t>
            </a:r>
            <a:r>
              <a:rPr lang="en-US" altLang="en-US" sz="1150" b="1" dirty="0" smtClean="0">
                <a:solidFill>
                  <a:schemeClr val="bg1"/>
                </a:solidFill>
              </a:rPr>
              <a:t>Congo</a:t>
            </a:r>
            <a:r>
              <a:rPr lang="en-US" altLang="en-US" sz="1150" b="1" dirty="0" smtClean="0">
                <a:solidFill>
                  <a:schemeClr val="bg1"/>
                </a:solidFill>
              </a:rPr>
              <a:t>, </a:t>
            </a:r>
            <a:r>
              <a:rPr lang="en-US" altLang="en-US" sz="1150" b="1" dirty="0" smtClean="0">
                <a:solidFill>
                  <a:schemeClr val="bg1"/>
                </a:solidFill>
              </a:rPr>
              <a:t>CAR</a:t>
            </a:r>
            <a:r>
              <a:rPr lang="en-US" altLang="en-US" sz="1150" b="1" dirty="0" smtClean="0">
                <a:solidFill>
                  <a:schemeClr val="bg1"/>
                </a:solidFill>
              </a:rPr>
              <a:t>, much of DRC, South Sudan, Uganda, parts of Ethiopia,  much of  Kenya, southern Somalia, Tanzania, northern Zambia, </a:t>
            </a:r>
            <a:r>
              <a:rPr lang="en-US" altLang="en-US" sz="1150" b="1" dirty="0" smtClean="0">
                <a:solidFill>
                  <a:schemeClr val="bg1"/>
                </a:solidFill>
              </a:rPr>
              <a:t>many parts </a:t>
            </a:r>
            <a:r>
              <a:rPr lang="en-US" altLang="en-US" sz="1150" b="1" dirty="0" smtClean="0">
                <a:solidFill>
                  <a:schemeClr val="bg1"/>
                </a:solidFill>
              </a:rPr>
              <a:t>of Angola, central South Africa, Lesotho, and central and northern Madagascar. </a:t>
            </a:r>
          </a:p>
          <a:p>
            <a:pPr algn="just" eaLnBrk="1" hangingPunct="1">
              <a:lnSpc>
                <a:spcPct val="90000"/>
              </a:lnSpc>
              <a:spcBef>
                <a:spcPct val="50000"/>
              </a:spcBef>
            </a:pPr>
            <a:r>
              <a:rPr lang="en-US" altLang="en-US" sz="1150" b="1" dirty="0" smtClean="0">
                <a:solidFill>
                  <a:schemeClr val="bg1"/>
                </a:solidFill>
              </a:rPr>
              <a:t>Rainfall was below-average </a:t>
            </a:r>
            <a:r>
              <a:rPr lang="en-US" altLang="en-US" sz="1150" b="1" dirty="0" smtClean="0">
                <a:solidFill>
                  <a:schemeClr val="bg1"/>
                </a:solidFill>
              </a:rPr>
              <a:t>over parts of Gabon and Congo, western </a:t>
            </a:r>
            <a:r>
              <a:rPr lang="en-US" altLang="en-US" sz="1150" b="1" dirty="0" smtClean="0">
                <a:solidFill>
                  <a:schemeClr val="bg1"/>
                </a:solidFill>
              </a:rPr>
              <a:t>Angola, local areas in DRC, parts of </a:t>
            </a:r>
            <a:r>
              <a:rPr lang="en-US" altLang="en-US" sz="1150" b="1" dirty="0" smtClean="0">
                <a:solidFill>
                  <a:schemeClr val="bg1"/>
                </a:solidFill>
              </a:rPr>
              <a:t>Ethiopia</a:t>
            </a:r>
            <a:r>
              <a:rPr lang="en-US" altLang="en-US" sz="1150" b="1" dirty="0" smtClean="0">
                <a:solidFill>
                  <a:schemeClr val="bg1"/>
                </a:solidFill>
              </a:rPr>
              <a:t>, Namibia, Botswana, </a:t>
            </a:r>
            <a:r>
              <a:rPr lang="en-US" altLang="en-US" sz="1150" b="1" dirty="0" smtClean="0">
                <a:solidFill>
                  <a:schemeClr val="bg1"/>
                </a:solidFill>
              </a:rPr>
              <a:t>Zimbabwe, Malawi</a:t>
            </a:r>
            <a:r>
              <a:rPr lang="en-US" altLang="en-US" sz="1150" b="1" dirty="0" smtClean="0">
                <a:solidFill>
                  <a:schemeClr val="bg1"/>
                </a:solidFill>
              </a:rPr>
              <a:t>, Mozambique, </a:t>
            </a:r>
            <a:r>
              <a:rPr lang="en-US" altLang="en-US" sz="1150" b="1" dirty="0" smtClean="0">
                <a:solidFill>
                  <a:schemeClr val="bg1"/>
                </a:solidFill>
              </a:rPr>
              <a:t>parts </a:t>
            </a:r>
            <a:r>
              <a:rPr lang="en-US" altLang="en-US" sz="1150" b="1" dirty="0" smtClean="0">
                <a:solidFill>
                  <a:schemeClr val="bg1"/>
                </a:solidFill>
              </a:rPr>
              <a:t>of South Africa, </a:t>
            </a:r>
            <a:r>
              <a:rPr lang="en-US" altLang="en-US" sz="1150" b="1" dirty="0" smtClean="0">
                <a:solidFill>
                  <a:schemeClr val="bg1"/>
                </a:solidFill>
              </a:rPr>
              <a:t>and central and southern </a:t>
            </a:r>
            <a:r>
              <a:rPr lang="en-US" altLang="en-US" sz="1150" b="1" dirty="0" smtClean="0">
                <a:solidFill>
                  <a:schemeClr val="bg1"/>
                </a:solidFill>
              </a:rPr>
              <a:t>Madagascar. </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cpc.ncep.noaa.gov/products/international/africa_rfe/africa_rfe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africa_rfe/africa_rfe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26957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portions of the Gulf of Guinea region, </a:t>
            </a:r>
            <a:r>
              <a:rPr lang="en-US" altLang="en-US" sz="1125" b="1" dirty="0" smtClean="0">
                <a:solidFill>
                  <a:schemeClr val="bg1"/>
                </a:solidFill>
              </a:rPr>
              <a:t>including northern Cameroon, eastern CAR, southeastern </a:t>
            </a:r>
            <a:r>
              <a:rPr lang="en-US" altLang="en-US" sz="1125" b="1" dirty="0" smtClean="0">
                <a:solidFill>
                  <a:schemeClr val="bg1"/>
                </a:solidFill>
              </a:rPr>
              <a:t>South Sudan, southern Congo, </a:t>
            </a:r>
            <a:r>
              <a:rPr lang="en-US" altLang="en-US" sz="1125" b="1" dirty="0" smtClean="0">
                <a:solidFill>
                  <a:schemeClr val="bg1"/>
                </a:solidFill>
              </a:rPr>
              <a:t>many parts </a:t>
            </a:r>
            <a:r>
              <a:rPr lang="en-US" altLang="en-US" sz="1125" b="1" dirty="0" smtClean="0">
                <a:solidFill>
                  <a:schemeClr val="bg1"/>
                </a:solidFill>
              </a:rPr>
              <a:t>of DRC, Rwanda, Burundi, Uganda, Kenya, parts of Ethiopia, Somalia, much of Tanzania, many parts of Angola and Zambia, Malawi, local areas in Namibia</a:t>
            </a:r>
            <a:r>
              <a:rPr lang="en-US" altLang="en-US" sz="1125" b="1" dirty="0">
                <a:solidFill>
                  <a:schemeClr val="bg1"/>
                </a:solidFill>
              </a:rPr>
              <a:t> </a:t>
            </a:r>
            <a:r>
              <a:rPr lang="en-US" altLang="en-US" sz="1125" b="1" dirty="0" smtClean="0">
                <a:solidFill>
                  <a:schemeClr val="bg1"/>
                </a:solidFill>
              </a:rPr>
              <a:t>and Botswana, portions of South </a:t>
            </a:r>
            <a:r>
              <a:rPr lang="en-US" altLang="en-US" sz="1125" b="1" dirty="0" smtClean="0">
                <a:solidFill>
                  <a:schemeClr val="bg1"/>
                </a:solidFill>
              </a:rPr>
              <a:t>Africa, Zimbabwe, northern Malawi, local areas in Mozambique</a:t>
            </a:r>
            <a:r>
              <a:rPr lang="en-US" altLang="en-US" sz="1125" b="1" dirty="0" smtClean="0">
                <a:solidFill>
                  <a:schemeClr val="bg1"/>
                </a:solidFill>
              </a:rPr>
              <a:t>, and northern Madagascar. </a:t>
            </a:r>
          </a:p>
          <a:p>
            <a:pPr algn="just" eaLnBrk="1" hangingPunct="1">
              <a:lnSpc>
                <a:spcPct val="90000"/>
              </a:lnSpc>
              <a:spcBef>
                <a:spcPct val="50000"/>
              </a:spcBef>
            </a:pPr>
            <a:r>
              <a:rPr lang="en-US" altLang="en-US" sz="1125" b="1" dirty="0" smtClean="0">
                <a:solidFill>
                  <a:schemeClr val="bg1"/>
                </a:solidFill>
              </a:rPr>
              <a:t>Much of Ghana, Togo, Benin, </a:t>
            </a:r>
            <a:r>
              <a:rPr lang="en-US" altLang="en-US" sz="1125" b="1" dirty="0" smtClean="0">
                <a:solidFill>
                  <a:schemeClr val="bg1"/>
                </a:solidFill>
              </a:rPr>
              <a:t>southern Cameroon</a:t>
            </a:r>
            <a:r>
              <a:rPr lang="en-US" altLang="en-US" sz="1125" b="1" dirty="0" smtClean="0">
                <a:solidFill>
                  <a:schemeClr val="bg1"/>
                </a:solidFill>
              </a:rPr>
              <a:t>, Equatorial Guinea, Gabon, </a:t>
            </a:r>
            <a:r>
              <a:rPr lang="en-US" altLang="en-US" sz="1125" b="1" dirty="0" smtClean="0">
                <a:solidFill>
                  <a:schemeClr val="bg1"/>
                </a:solidFill>
              </a:rPr>
              <a:t>western CAR</a:t>
            </a:r>
            <a:r>
              <a:rPr lang="en-US" altLang="en-US" sz="1125" b="1" dirty="0" smtClean="0">
                <a:solidFill>
                  <a:schemeClr val="bg1"/>
                </a:solidFill>
              </a:rPr>
              <a:t>, parts of Angola and DRC, local areas in South Sudan, parts of Ethiopia, Namibia, parts of Botswana and Zimbabwe, southern Zambia, eastern South Arica, parts of Mozambique and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cpc.ncep.noaa.gov/products/international/africa_rfe/africa_rfe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rfe/africa_rfe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26425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smtClean="0">
                <a:solidFill>
                  <a:schemeClr val="bg1"/>
                </a:solidFill>
                <a:latin typeface="Arial" charset="0"/>
              </a:rPr>
              <a:t>eastern Guinea</a:t>
            </a:r>
            <a:r>
              <a:rPr lang="en-US" altLang="en-US" sz="1120" b="1" dirty="0">
                <a:solidFill>
                  <a:schemeClr val="bg1"/>
                </a:solidFill>
                <a:latin typeface="Arial" charset="0"/>
              </a:rPr>
              <a:t>, Sierra Leone</a:t>
            </a:r>
            <a:r>
              <a:rPr lang="en-US" altLang="en-US" sz="1120" b="1" dirty="0" smtClean="0">
                <a:solidFill>
                  <a:schemeClr val="bg1"/>
                </a:solidFill>
                <a:latin typeface="Arial" charset="0"/>
              </a:rPr>
              <a:t>, </a:t>
            </a:r>
            <a:r>
              <a:rPr lang="en-US" altLang="en-US" sz="1120" b="1" dirty="0">
                <a:solidFill>
                  <a:schemeClr val="bg1"/>
                </a:solidFill>
                <a:latin typeface="Arial" charset="0"/>
              </a:rPr>
              <a:t>Liberia, Cote d’Ivoire, Burkina Faso, Ghana, Togo, Benin, Nigeria, </a:t>
            </a:r>
            <a:r>
              <a:rPr lang="en-US" altLang="en-US" sz="1120" b="1" dirty="0" smtClean="0">
                <a:solidFill>
                  <a:schemeClr val="bg1"/>
                </a:solidFill>
                <a:latin typeface="Arial" charset="0"/>
              </a:rPr>
              <a:t>portions of </a:t>
            </a:r>
            <a:r>
              <a:rPr lang="en-US" altLang="en-US" sz="1120" b="1" dirty="0">
                <a:solidFill>
                  <a:schemeClr val="bg1"/>
                </a:solidFill>
                <a:latin typeface="Arial" charset="0"/>
              </a:rPr>
              <a:t>Cameroon, </a:t>
            </a:r>
            <a:r>
              <a:rPr lang="en-US" altLang="en-US" sz="1120" b="1" dirty="0" smtClean="0">
                <a:solidFill>
                  <a:schemeClr val="bg1"/>
                </a:solidFill>
                <a:latin typeface="Arial" charset="0"/>
              </a:rPr>
              <a:t>southern </a:t>
            </a:r>
            <a:r>
              <a:rPr lang="en-US" altLang="en-US" sz="1120" b="1" dirty="0">
                <a:solidFill>
                  <a:schemeClr val="bg1"/>
                </a:solidFill>
                <a:latin typeface="Arial" charset="0"/>
              </a:rPr>
              <a:t>Chad, </a:t>
            </a:r>
            <a:r>
              <a:rPr lang="en-US" altLang="en-US" sz="1120" b="1" dirty="0" smtClean="0">
                <a:solidFill>
                  <a:schemeClr val="bg1"/>
                </a:solidFill>
                <a:latin typeface="Arial" charset="0"/>
              </a:rPr>
              <a:t>portions of CAR and DRC</a:t>
            </a:r>
            <a:r>
              <a:rPr lang="en-US" altLang="en-US" sz="1120" b="1" dirty="0">
                <a:solidFill>
                  <a:schemeClr val="bg1"/>
                </a:solidFill>
                <a:latin typeface="Arial" charset="0"/>
              </a:rPr>
              <a:t>, </a:t>
            </a:r>
            <a:r>
              <a:rPr lang="en-US" altLang="en-US" sz="1120" b="1" dirty="0" smtClean="0">
                <a:solidFill>
                  <a:schemeClr val="bg1"/>
                </a:solidFill>
                <a:latin typeface="Arial" charset="0"/>
              </a:rPr>
              <a:t>local areas in South </a:t>
            </a:r>
            <a:r>
              <a:rPr lang="en-US" altLang="en-US" sz="1120" b="1" dirty="0">
                <a:solidFill>
                  <a:schemeClr val="bg1"/>
                </a:solidFill>
                <a:latin typeface="Arial" charset="0"/>
              </a:rPr>
              <a:t>Sudan, </a:t>
            </a:r>
            <a:r>
              <a:rPr lang="en-US" altLang="en-US" sz="1120" b="1" dirty="0" smtClean="0">
                <a:solidFill>
                  <a:schemeClr val="bg1"/>
                </a:solidFill>
                <a:latin typeface="Arial" charset="0"/>
              </a:rPr>
              <a:t>southern Sudan</a:t>
            </a:r>
            <a:r>
              <a:rPr lang="en-US" altLang="en-US" sz="1120" b="1" dirty="0">
                <a:solidFill>
                  <a:schemeClr val="bg1"/>
                </a:solidFill>
                <a:latin typeface="Arial" charset="0"/>
              </a:rPr>
              <a:t>, Uganda, Eritrea, Ethiopia, </a:t>
            </a:r>
            <a:r>
              <a:rPr lang="en-US" altLang="en-US" sz="1120" b="1" dirty="0" smtClean="0">
                <a:solidFill>
                  <a:schemeClr val="bg1"/>
                </a:solidFill>
                <a:latin typeface="Arial" charset="0"/>
              </a:rPr>
              <a:t>southern Somalia</a:t>
            </a:r>
            <a:r>
              <a:rPr lang="en-US" altLang="en-US" sz="1120" b="1" dirty="0">
                <a:solidFill>
                  <a:schemeClr val="bg1"/>
                </a:solidFill>
                <a:latin typeface="Arial" charset="0"/>
              </a:rPr>
              <a:t>, Kenya, Tanzania, parts of Angola, </a:t>
            </a:r>
            <a:r>
              <a:rPr lang="en-US" altLang="en-US" sz="1120" b="1" dirty="0" smtClean="0">
                <a:solidFill>
                  <a:schemeClr val="bg1"/>
                </a:solidFill>
                <a:latin typeface="Arial" charset="0"/>
              </a:rPr>
              <a:t>local areas in Namibia,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Malawi and  parts of South Africa, </a:t>
            </a:r>
            <a:r>
              <a:rPr lang="en-US" altLang="en-US" sz="1120" b="1" dirty="0" smtClean="0">
                <a:solidFill>
                  <a:schemeClr val="bg1"/>
                </a:solidFill>
                <a:latin typeface="Arial" charset="0"/>
              </a:rPr>
              <a:t>portions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over </a:t>
            </a:r>
            <a:r>
              <a:rPr lang="en-US" altLang="en-US" sz="1120" b="1" dirty="0" smtClean="0">
                <a:solidFill>
                  <a:schemeClr val="bg1"/>
                </a:solidFill>
                <a:latin typeface="Arial" charset="0"/>
              </a:rPr>
              <a:t>portions of </a:t>
            </a:r>
            <a:r>
              <a:rPr lang="en-US" altLang="en-US" sz="1120" b="1" dirty="0" smtClean="0">
                <a:solidFill>
                  <a:schemeClr val="bg1"/>
                </a:solidFill>
                <a:latin typeface="Arial" charset="0"/>
              </a:rPr>
              <a:t>southern Cameroon</a:t>
            </a:r>
            <a:r>
              <a:rPr lang="en-US" altLang="en-US" sz="1120" b="1" dirty="0" smtClean="0">
                <a:solidFill>
                  <a:schemeClr val="bg1"/>
                </a:solidFill>
                <a:latin typeface="Arial" charset="0"/>
              </a:rPr>
              <a:t>, Equatorial Guinea, Gabon, parts of northeastern DRC, parts of Angola, Namibia, South Africa, western Zambia, many parts of Botswana and Zimbabwe, parts of southern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cdas/cdas_7day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anti-cyclonic circulation was evident across portions of Southern Africa (left </a:t>
            </a:r>
            <a:r>
              <a:rPr lang="en-US" altLang="en-US" b="1" dirty="0" smtClean="0">
                <a:solidFill>
                  <a:schemeClr val="bg1"/>
                </a:solidFill>
              </a:rPr>
              <a:t>panel).</a:t>
            </a:r>
            <a:endParaRPr lang="en-US" altLang="en-US" b="1" dirty="0">
              <a:solidFill>
                <a:schemeClr val="bg1"/>
              </a:solidFill>
            </a:endParaRPr>
          </a:p>
        </p:txBody>
      </p:sp>
      <p:sp>
        <p:nvSpPr>
          <p:cNvPr id="9" name="Oval 8"/>
          <p:cNvSpPr/>
          <p:nvPr/>
        </p:nvSpPr>
        <p:spPr>
          <a:xfrm rot="5070558">
            <a:off x="2617003" y="3545846"/>
            <a:ext cx="537199" cy="1175522"/>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337"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054135"/>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local areas in Nigeria and Cameroon, parts of Gabon and DRC, western Ethiopia, southern Kenya, and portions of Tanzania and northern Malawi. </a:t>
            </a:r>
            <a:r>
              <a:rPr lang="en-US" altLang="en-US" sz="1250" b="1" dirty="0" smtClean="0">
                <a:solidFill>
                  <a:schemeClr val="bg1"/>
                </a:solidFill>
              </a:rPr>
              <a:t>For week-2 (right panel), there is an increased chance for weekly rainfall totals to exceed 50mm over </a:t>
            </a:r>
            <a:r>
              <a:rPr lang="en-US" altLang="en-US" sz="1250" b="1" dirty="0" smtClean="0">
                <a:solidFill>
                  <a:schemeClr val="bg1"/>
                </a:solidFill>
              </a:rPr>
              <a:t>parts of southern Cameroon, Gabon, Congo, northern Angola, DRC, parts of Uganda and Kenya, Ethiopia, and portions of Tanzania..</a:t>
            </a:r>
            <a:endParaRPr lang="en-US" altLang="en-US" sz="1250" b="1" dirty="0" smtClean="0">
              <a:solidFill>
                <a:schemeClr val="bg1"/>
              </a:solidFill>
            </a:endParaRPr>
          </a:p>
        </p:txBody>
      </p:sp>
      <p:sp>
        <p:nvSpPr>
          <p:cNvPr id="22534" name="TextBox 2"/>
          <p:cNvSpPr txBox="1">
            <a:spLocks noChangeArrowheads="1"/>
          </p:cNvSpPr>
          <p:nvPr/>
        </p:nvSpPr>
        <p:spPr bwMode="auto">
          <a:xfrm>
            <a:off x="893032" y="1524000"/>
            <a:ext cx="2790572" cy="523220"/>
          </a:xfrm>
          <a:prstGeom prst="rect">
            <a:avLst/>
          </a:prstGeom>
          <a:noFill/>
          <a:ln w="9525">
            <a:noFill/>
            <a:miter lim="800000"/>
            <a:headEnd/>
            <a:tailEnd/>
          </a:ln>
        </p:spPr>
        <p:txBody>
          <a:bodyPr wrap="none">
            <a:spAutoFit/>
          </a:bodyPr>
          <a:lstStyle/>
          <a:p>
            <a:pPr algn="ctr" eaLnBrk="1" hangingPunct="1"/>
            <a:r>
              <a:rPr lang="en-US" altLang="en-US" sz="1400" b="1" dirty="0">
                <a:solidFill>
                  <a:srgbClr val="FFFF00"/>
                </a:solidFill>
              </a:rPr>
              <a:t>Week-2: Valid 7 - 13 April, 2020</a:t>
            </a:r>
            <a:endParaRPr lang="en-US" altLang="en-US" sz="1400" dirty="0"/>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4994191" y="1524000"/>
            <a:ext cx="329102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14 </a:t>
            </a:r>
            <a:r>
              <a:rPr lang="en-US" altLang="en-US" b="1" dirty="0" smtClean="0">
                <a:solidFill>
                  <a:srgbClr val="FFFF00"/>
                </a:solidFill>
              </a:rPr>
              <a:t>- </a:t>
            </a:r>
            <a:r>
              <a:rPr lang="en-US" altLang="en-US" b="1" dirty="0" smtClean="0">
                <a:solidFill>
                  <a:srgbClr val="FFFF00"/>
                </a:solidFill>
              </a:rPr>
              <a:t>20</a:t>
            </a:r>
            <a:r>
              <a:rPr lang="en-US" altLang="en-US" b="1" dirty="0" smtClean="0">
                <a:solidFill>
                  <a:srgbClr val="FFFF00"/>
                </a:solidFill>
              </a:rPr>
              <a:t> </a:t>
            </a:r>
            <a:r>
              <a:rPr lang="en-US" altLang="en-US" b="1" dirty="0" smtClean="0">
                <a:solidFill>
                  <a:srgbClr val="FFFF00"/>
                </a:solidFill>
              </a:rPr>
              <a:t>April,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172249</TotalTime>
  <Words>1699</Words>
  <Application>Microsoft Office PowerPoint</Application>
  <PresentationFormat>On-screen Show (4:3)</PresentationFormat>
  <Paragraphs>72</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8794</cp:revision>
  <cp:lastPrinted>2018-07-09T15:13:07Z</cp:lastPrinted>
  <dcterms:created xsi:type="dcterms:W3CDTF">2001-08-31T10:39:36Z</dcterms:created>
  <dcterms:modified xsi:type="dcterms:W3CDTF">2020-04-06T15:42:44Z</dcterms:modified>
</cp:coreProperties>
</file>