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0814" autoAdjust="0"/>
  </p:normalViewPr>
  <p:slideViewPr>
    <p:cSldViewPr>
      <p:cViewPr varScale="1">
        <p:scale>
          <a:sx n="63" d="100"/>
          <a:sy n="63" d="100"/>
        </p:scale>
        <p:origin x="1065"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4/13/2020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839"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13 April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14 – 20 April, 2020</a:t>
            </a:r>
          </a:p>
        </p:txBody>
      </p:sp>
      <p:sp>
        <p:nvSpPr>
          <p:cNvPr id="11" name="Text Box 8"/>
          <p:cNvSpPr txBox="1">
            <a:spLocks noChangeArrowheads="1"/>
          </p:cNvSpPr>
          <p:nvPr/>
        </p:nvSpPr>
        <p:spPr bwMode="auto">
          <a:xfrm>
            <a:off x="3581400" y="1430953"/>
            <a:ext cx="5349875" cy="489364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Cote d’Ivoire, Ghana, Togo, Benin, and Nigeria: </a:t>
            </a:r>
            <a:r>
              <a:rPr lang="en-US" altLang="en-US" sz="1200" dirty="0" smtClean="0">
                <a:solidFill>
                  <a:schemeClr val="bg1"/>
                </a:solidFill>
                <a:latin typeface="Arial" charset="0"/>
              </a:rPr>
              <a:t>A broad area of anomalous lower-level divergence and 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northern Angola, southern DRC, Rwanda, Burundi, and western Tanzania: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upper-level </a:t>
            </a:r>
            <a:r>
              <a:rPr lang="en-US" altLang="en-US" sz="1200" dirty="0" smtClean="0">
                <a:solidFill>
                  <a:schemeClr val="bg1"/>
                </a:solidFill>
                <a:latin typeface="Arial" charset="0"/>
              </a:rPr>
              <a:t>divergence, combined with the projected phase of the MJO </a:t>
            </a:r>
            <a:r>
              <a:rPr lang="en-US" altLang="en-US" sz="1200" dirty="0">
                <a:solidFill>
                  <a:schemeClr val="bg1"/>
                </a:solidFill>
                <a:latin typeface="Arial" charset="0"/>
              </a:rPr>
              <a:t>is expected to enhance 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over eastern South </a:t>
            </a:r>
            <a:r>
              <a:rPr lang="en-US" sz="1200" b="1" dirty="0" smtClean="0">
                <a:solidFill>
                  <a:srgbClr val="FFFF00"/>
                </a:solidFill>
                <a:latin typeface="Arial" panose="020B0604020202020204" pitchFamily="34" charset="0"/>
                <a:cs typeface="Arial" panose="020B0604020202020204" pitchFamily="34" charset="0"/>
              </a:rPr>
              <a:t>Africa: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Uganda, western Kenya, Ethiopia, Djibouti, and northern Somalia: </a:t>
            </a:r>
            <a:r>
              <a:rPr lang="en-US" altLang="en-US" sz="1200" dirty="0" smtClean="0">
                <a:solidFill>
                  <a:schemeClr val="bg1"/>
                </a:solidFill>
                <a:latin typeface="Arial" charset="0"/>
              </a:rPr>
              <a:t>A broad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combined with the projected phase of the MJO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portions of Madagascar: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divergence and upper-level convergence is expected to suppress 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Moderate</a:t>
            </a:r>
            <a:r>
              <a:rPr lang="en-US" altLang="en-US" sz="12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21 </a:t>
            </a:r>
            <a:r>
              <a:rPr lang="en-US" altLang="en-US" b="1" dirty="0">
                <a:solidFill>
                  <a:srgbClr val="FFFF00"/>
                </a:solidFill>
              </a:rPr>
              <a:t>– </a:t>
            </a:r>
            <a:r>
              <a:rPr lang="en-US" altLang="en-US" b="1" dirty="0" smtClean="0">
                <a:solidFill>
                  <a:srgbClr val="FFFF00"/>
                </a:solidFill>
              </a:rPr>
              <a:t>27 </a:t>
            </a:r>
            <a:r>
              <a:rPr lang="en-US" altLang="en-US" b="1" dirty="0">
                <a:solidFill>
                  <a:srgbClr val="FFFF00"/>
                </a:solidFill>
              </a:rPr>
              <a:t>April, 2020</a:t>
            </a:r>
          </a:p>
        </p:txBody>
      </p:sp>
      <p:sp>
        <p:nvSpPr>
          <p:cNvPr id="10" name="Text Box 8"/>
          <p:cNvSpPr txBox="1">
            <a:spLocks noChangeArrowheads="1"/>
          </p:cNvSpPr>
          <p:nvPr/>
        </p:nvSpPr>
        <p:spPr bwMode="auto">
          <a:xfrm>
            <a:off x="3581400" y="1820882"/>
            <a:ext cx="5349875" cy="341632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southern DRC, Rwanda, Burundi, and western Tanzania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and upper-level divergence, combined with the projected phase of the MJO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 -average rainfall over Uganda, Kenya, Ethiopia, and Djibouti: </a:t>
            </a:r>
            <a:r>
              <a:rPr lang="en-US" altLang="en-US" sz="1200" dirty="0">
                <a:solidFill>
                  <a:schemeClr val="bg1"/>
                </a:solidFill>
                <a:latin typeface="Arial" charset="0"/>
              </a:rPr>
              <a:t>An area of anomalous lower-level convergence and upper-level divergence, combined with the projected phase of the MJO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below -average rainfall over Madagascar: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4397742"/>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rainfall was above-average across portions of Guinea, Liberia, Sierra Leone, Cote d’Ivoire,  Ghana, Togo, Benin, portions of Nigeria, Cameroon, CAR, Gabon, Congo, many parts of DRC, portions of Angola, local area in Namibia, Botswana and South Africa. Rainfall was also above-average over local areas in South Sudan, western Ethiopia and coastal Tanzania</a:t>
            </a:r>
            <a:r>
              <a:rPr lang="en-US" altLang="en-US" sz="1180" b="1" dirty="0" smtClean="0">
                <a:solidFill>
                  <a:schemeClr val="bg1"/>
                </a:solidFill>
              </a:rPr>
              <a:t>. Below-average </a:t>
            </a:r>
            <a:r>
              <a:rPr lang="en-US" altLang="en-US" sz="1180" b="1" dirty="0">
                <a:solidFill>
                  <a:schemeClr val="bg1"/>
                </a:solidFill>
              </a:rPr>
              <a:t>rainfall was observed over portions of Ethiopia, Uganda, Kenya, Tanzania, local area in Angola, Malawi, Mozambique and Madagascar.</a:t>
            </a:r>
          </a:p>
          <a:p>
            <a:pPr marL="171450" indent="-171450" algn="just" eaLnBrk="1" hangingPunct="1">
              <a:lnSpc>
                <a:spcPct val="90000"/>
              </a:lnSpc>
              <a:spcBef>
                <a:spcPct val="50000"/>
              </a:spcBef>
              <a:buFontTx/>
              <a:buChar char="•"/>
            </a:pPr>
            <a:r>
              <a:rPr lang="en-US" altLang="en-US" sz="1180" b="1" dirty="0" smtClean="0">
                <a:solidFill>
                  <a:schemeClr val="bg1"/>
                </a:solidFill>
              </a:rPr>
              <a:t>During </a:t>
            </a:r>
            <a:r>
              <a:rPr lang="en-US" altLang="en-US" sz="1180" b="1" dirty="0">
                <a:solidFill>
                  <a:schemeClr val="bg1"/>
                </a:solidFill>
              </a:rPr>
              <a:t>the past 30 days, rainfall was above-average over many places in the Gulf of Guinea region, including much of Cameroon, parts of Gabon and Congo, CAR, much of DRC, parts of South Sudan, Uganda, parts of Ethiopia,  much of  Kenya, southern Somalia, Tanzania, Angola, northern Zambia, central South Africa, Lesotho, and northern Madagascar. </a:t>
            </a:r>
            <a:r>
              <a:rPr lang="en-US" altLang="en-US" sz="1180" b="1" dirty="0" smtClean="0">
                <a:solidFill>
                  <a:schemeClr val="bg1"/>
                </a:solidFill>
              </a:rPr>
              <a:t>Rainfall </a:t>
            </a:r>
            <a:r>
              <a:rPr lang="en-US" altLang="en-US" sz="1180" b="1" dirty="0">
                <a:solidFill>
                  <a:schemeClr val="bg1"/>
                </a:solidFill>
              </a:rPr>
              <a:t>was below-average over local areas in Gabon and Congo, parts of western Angola, local areas in DRC, parts of Ethiopia, western Namibia, eastern Botswana, Zimbabwe, Malawi, Mozambique, parts of South Africa, and central and southern Madagascar.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region, including central and northern Cameroon, CAR, parts of South Sudan, southern Congo, many parts of DRC, Rwanda, Burundi, Uganda, Kenya, parts of Ethiopia, Somalia, much of Tanzania, many parts of Angola and northern Zambia, northern Malawi, local areas in Namibia and Botswana, portions of South Africa, local areas in Zimbabwe, local areas in Mozambique, and northern Madagascar. </a:t>
            </a:r>
            <a:r>
              <a:rPr lang="en-US" altLang="en-US" sz="1180" b="1" dirty="0" smtClean="0">
                <a:solidFill>
                  <a:schemeClr val="bg1"/>
                </a:solidFill>
              </a:rPr>
              <a:t> The </a:t>
            </a:r>
            <a:r>
              <a:rPr lang="en-US" altLang="en-US" sz="1180" b="1" dirty="0">
                <a:solidFill>
                  <a:schemeClr val="bg1"/>
                </a:solidFill>
              </a:rPr>
              <a:t>coastal areas of Ghana, Togo and Benin, southern Cameroon, Equatorial Guinea, Gabon, local areas in CAR, Angola and DRC, parts of Ethiopia, Namibia, parts of Botswana and Zimbabwe, southern Zambia, eastern South Arica, parts of Mozambique and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Rainfall was above-average across much of the Gulf of Guinea countries and many places in Central Africa, while below-average rainfall was observed over many places in East and Southeast Africa. </a:t>
            </a:r>
            <a:r>
              <a:rPr lang="en-US" altLang="en-US" sz="1200" b="1" dirty="0" smtClean="0">
                <a:solidFill>
                  <a:schemeClr val="bg1"/>
                </a:solidFill>
                <a:latin typeface="Arial" panose="020B0604020202020204" pitchFamily="34" charset="0"/>
                <a:cs typeface="Arial" panose="020B0604020202020204" pitchFamily="34" charset="0"/>
              </a:rPr>
              <a:t> 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northern Angola, southern DRC, Rwanda, Burundi, western Tanzania, eastern South Africa, Uganda, western Kenya, Ethiopia, Djibouti, and northern Somalia. In contrast, there is an increased chance for below-average rainfall over many places in the Gulf of Guinea region, and parts of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Rainfall was above-average across much of the Gulf of Guinea countries and many places in Central Africa, while below-average rainfall was observed over many places in East and Southeast Africa. </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northern Angola, southern DRC, Rwanda, Burundi, western Tanzania, </a:t>
            </a:r>
            <a:r>
              <a:rPr lang="en-US" sz="1800" b="1" dirty="0">
                <a:solidFill>
                  <a:schemeClr val="bg1"/>
                </a:solidFill>
                <a:latin typeface="Arial" panose="020B0604020202020204" pitchFamily="34" charset="0"/>
                <a:cs typeface="Arial" panose="020B0604020202020204" pitchFamily="34" charset="0"/>
              </a:rPr>
              <a:t>eastern South Africa, </a:t>
            </a:r>
            <a:r>
              <a:rPr lang="en-US" altLang="en-US" sz="1800" b="1" dirty="0">
                <a:solidFill>
                  <a:schemeClr val="bg1"/>
                </a:solidFill>
                <a:latin typeface="Arial" panose="020B0604020202020204" pitchFamily="34" charset="0"/>
                <a:cs typeface="Arial" panose="020B0604020202020204" pitchFamily="34" charset="0"/>
              </a:rPr>
              <a:t>Uganda, western Kenya, Ethiopia, Djibouti</a:t>
            </a:r>
            <a:r>
              <a:rPr lang="en-US" altLang="en-US" sz="1800" b="1" dirty="0" smtClean="0">
                <a:solidFill>
                  <a:schemeClr val="bg1"/>
                </a:solidFill>
                <a:latin typeface="Arial" panose="020B0604020202020204" pitchFamily="34" charset="0"/>
                <a:cs typeface="Arial" panose="020B0604020202020204" pitchFamily="34" charset="0"/>
              </a:rPr>
              <a:t>, and </a:t>
            </a:r>
            <a:r>
              <a:rPr lang="en-US" altLang="en-US" sz="1800" b="1" dirty="0">
                <a:solidFill>
                  <a:schemeClr val="bg1"/>
                </a:solidFill>
                <a:latin typeface="Arial" panose="020B0604020202020204" pitchFamily="34" charset="0"/>
                <a:cs typeface="Arial" panose="020B0604020202020204" pitchFamily="34" charset="0"/>
              </a:rPr>
              <a:t>northern Somalia. In contrast, there is an increased chance for below-average rainfall over many places in the Gulf of Guinea region, and parts of Madagascar.</a:t>
            </a: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cpc.ncep.noaa.gov/products/international/africa_rfe/africa_rfe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cpc.ncep.noaa.gov/products/international/africa_rfe/africa_rfe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37281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across portions of Guinea, Liberia, Sierra Leone, Cote d’Ivoire,  Ghana, Togo, Benin, portions of Nigeria, Cameroon, CAR, Gabon, Congo, many parts of DRC, portions of Angola, local area in Namibia, Botswana and South Africa. Rainfall was also above-average over local areas in South Sudan, western Ethiopia and coastal Tanzania.</a:t>
            </a:r>
          </a:p>
          <a:p>
            <a:pPr algn="just" eaLnBrk="1" hangingPunct="1">
              <a:lnSpc>
                <a:spcPct val="90000"/>
              </a:lnSpc>
              <a:spcBef>
                <a:spcPct val="50000"/>
              </a:spcBef>
            </a:pPr>
            <a:endParaRPr lang="en-US" altLang="en-US" sz="1140" b="1" dirty="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portions of Ethiopia, Uganda, Kenya, Tanzania, local area in Angola, Malawi, Mozambique and Madagascar.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cpc.ncep.noaa.gov/products/international/africa_rfe/africa_rfe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cpc.ncep.noaa.gov/products/international/africa_rfe/africa_rfe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parts of Gabon</a:t>
            </a:r>
            <a:r>
              <a:rPr lang="en-US" altLang="en-US" sz="1150" b="1" dirty="0">
                <a:solidFill>
                  <a:schemeClr val="bg1"/>
                </a:solidFill>
              </a:rPr>
              <a:t> </a:t>
            </a:r>
            <a:r>
              <a:rPr lang="en-US" altLang="en-US" sz="1150" b="1" dirty="0" smtClean="0">
                <a:solidFill>
                  <a:schemeClr val="bg1"/>
                </a:solidFill>
              </a:rPr>
              <a:t>and Congo, CAR, much of DRC, parts of South Sudan, Uganda, parts of Ethiopia,  much of  Kenya, southern Somalia, Tanzania, Angola, northern Zambia, central South Africa, Lesotho, and northern Madagascar. </a:t>
            </a:r>
          </a:p>
          <a:p>
            <a:pPr algn="just" eaLnBrk="1" hangingPunct="1">
              <a:lnSpc>
                <a:spcPct val="90000"/>
              </a:lnSpc>
              <a:spcBef>
                <a:spcPct val="50000"/>
              </a:spcBef>
            </a:pPr>
            <a:r>
              <a:rPr lang="en-US" altLang="en-US" sz="1150" b="1" dirty="0" smtClean="0">
                <a:solidFill>
                  <a:schemeClr val="bg1"/>
                </a:solidFill>
              </a:rPr>
              <a:t>Rainfall was below-average over local areas in Gabon and Congo, parts of western Angola, local areas in DRC, parts of Ethiopia, western Namibia, eastern Botswana, Zimbabwe, Malawi, Mozambique, parts of South Africa, and central and southern 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africa_rfe/africa_rfe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africa_rfe/africa_rfe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region, including central and northern Cameroon, CAR, parts of South Sudan, southern Congo, many parts of DRC, Rwanda, Burundi, Uganda, Kenya, parts of Ethiopia, Somalia, much of Tanzania, many parts of Angola and northern Zambia, northern Malawi, local areas in Namibia</a:t>
            </a:r>
            <a:r>
              <a:rPr lang="en-US" altLang="en-US" sz="1125" b="1" dirty="0">
                <a:solidFill>
                  <a:schemeClr val="bg1"/>
                </a:solidFill>
              </a:rPr>
              <a:t> </a:t>
            </a:r>
            <a:r>
              <a:rPr lang="en-US" altLang="en-US" sz="1125" b="1" dirty="0" smtClean="0">
                <a:solidFill>
                  <a:schemeClr val="bg1"/>
                </a:solidFill>
              </a:rPr>
              <a:t>and Botswana, portions of South Africa, local areas in Zimbabwe, local areas in Mozambique, and northern Madagascar. </a:t>
            </a:r>
          </a:p>
          <a:p>
            <a:pPr algn="just" eaLnBrk="1" hangingPunct="1">
              <a:lnSpc>
                <a:spcPct val="90000"/>
              </a:lnSpc>
              <a:spcBef>
                <a:spcPct val="50000"/>
              </a:spcBef>
            </a:pPr>
            <a:r>
              <a:rPr lang="en-US" altLang="en-US" sz="1125" b="1" dirty="0" smtClean="0">
                <a:solidFill>
                  <a:schemeClr val="bg1"/>
                </a:solidFill>
              </a:rPr>
              <a:t>The coastal areas of Ghana, Togo and Benin, southern Cameroon, Equatorial Guinea, Gabon, local areas in CAR, Angola and DRC, parts of Ethiopia, Namibia, parts of Botswana and Zimbabwe, southern Zambia, eastern South Arica, parts of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africa_rfe/africa_rfe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africa_rfe/africa_rfe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eastern Guinea</a:t>
            </a:r>
            <a:r>
              <a:rPr lang="en-US" altLang="en-US" sz="1120" b="1" dirty="0">
                <a:solidFill>
                  <a:schemeClr val="bg1"/>
                </a:solidFill>
                <a:latin typeface="Arial" charset="0"/>
              </a:rPr>
              <a:t>, Sierra Leone</a:t>
            </a:r>
            <a:r>
              <a:rPr lang="en-US" altLang="en-US" sz="1120" b="1" dirty="0" smtClean="0">
                <a:solidFill>
                  <a:schemeClr val="bg1"/>
                </a:solidFill>
                <a:latin typeface="Arial" charset="0"/>
              </a:rPr>
              <a:t>, </a:t>
            </a:r>
            <a:r>
              <a:rPr lang="en-US" altLang="en-US" sz="1120" b="1" dirty="0">
                <a:solidFill>
                  <a:schemeClr val="bg1"/>
                </a:solidFill>
                <a:latin typeface="Arial" charset="0"/>
              </a:rPr>
              <a:t>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portions of CAR and DRC</a:t>
            </a:r>
            <a:r>
              <a:rPr lang="en-US" altLang="en-US" sz="1120" b="1" dirty="0">
                <a:solidFill>
                  <a:schemeClr val="bg1"/>
                </a:solidFill>
                <a:latin typeface="Arial" charset="0"/>
              </a:rPr>
              <a:t>, </a:t>
            </a:r>
            <a:r>
              <a:rPr lang="en-US" altLang="en-US" sz="1120" b="1" dirty="0" smtClean="0">
                <a:solidFill>
                  <a:schemeClr val="bg1"/>
                </a:solidFill>
                <a:latin typeface="Arial" charset="0"/>
              </a:rPr>
              <a:t>local areas in South </a:t>
            </a:r>
            <a:r>
              <a:rPr lang="en-US" altLang="en-US" sz="1120" b="1" dirty="0">
                <a:solidFill>
                  <a:schemeClr val="bg1"/>
                </a:solidFill>
                <a:latin typeface="Arial" charset="0"/>
              </a:rPr>
              <a:t>Sudan, </a:t>
            </a:r>
            <a:r>
              <a:rPr lang="en-US" altLang="en-US" sz="1120" b="1" dirty="0" smtClean="0">
                <a:solidFill>
                  <a:schemeClr val="bg1"/>
                </a:solidFill>
                <a:latin typeface="Arial" charset="0"/>
              </a:rPr>
              <a:t>southern Sudan</a:t>
            </a:r>
            <a:r>
              <a:rPr lang="en-US" altLang="en-US" sz="1120" b="1" dirty="0">
                <a:solidFill>
                  <a:schemeClr val="bg1"/>
                </a:solidFill>
                <a:latin typeface="Arial" charset="0"/>
              </a:rPr>
              <a:t>, Uganda, Eritrea, </a:t>
            </a:r>
            <a:r>
              <a:rPr lang="en-US" altLang="en-US" sz="1120" b="1" dirty="0" smtClean="0">
                <a:solidFill>
                  <a:schemeClr val="bg1"/>
                </a:solidFill>
                <a:latin typeface="Arial" charset="0"/>
              </a:rPr>
              <a:t>portions of Ethiopia</a:t>
            </a:r>
            <a:r>
              <a:rPr lang="en-US" altLang="en-US" sz="1120" b="1" dirty="0">
                <a:solidFill>
                  <a:schemeClr val="bg1"/>
                </a:solidFill>
                <a:latin typeface="Arial" charset="0"/>
              </a:rPr>
              <a:t>, </a:t>
            </a:r>
            <a:r>
              <a:rPr lang="en-US" altLang="en-US" sz="1120" b="1" dirty="0" smtClean="0">
                <a:solidFill>
                  <a:schemeClr val="bg1"/>
                </a:solidFill>
                <a:latin typeface="Arial" charset="0"/>
              </a:rPr>
              <a:t>southern Somalia</a:t>
            </a:r>
            <a:r>
              <a:rPr lang="en-US" altLang="en-US" sz="1120" b="1" dirty="0">
                <a:solidFill>
                  <a:schemeClr val="bg1"/>
                </a:solidFill>
                <a:latin typeface="Arial" charset="0"/>
              </a:rPr>
              <a:t>,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and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Senegal, Guinea-Bissau, western Mali,, Equatorial Guinea, Gabon, parts of northeastern DRC, parts of Angola, Namibia, South Africa, western Zambia, many parts of Botswana and Zimbabwe, parts of southern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www.cpc.ncep.noaa.gov/products/international/cdas/cdas_7day_af_85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easterly across much of equatorial Africa (left panel).</a:t>
            </a:r>
            <a:endParaRPr lang="en-US" altLang="en-US" b="1" dirty="0">
              <a:solidFill>
                <a:schemeClr val="bg1"/>
              </a:solidFill>
            </a:endParaRPr>
          </a:p>
        </p:txBody>
      </p:sp>
      <p:sp>
        <p:nvSpPr>
          <p:cNvPr id="9" name="Oval 8"/>
          <p:cNvSpPr/>
          <p:nvPr/>
        </p:nvSpPr>
        <p:spPr>
          <a:xfrm rot="5070558">
            <a:off x="2519789" y="2648721"/>
            <a:ext cx="485678" cy="1417656"/>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weeke-2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Cameroon and Gabon, northern Angola, southern and eastern DRC, Rwanda, Burundi, Kenya, and parts of Tanzania and Ethiopia. </a:t>
            </a:r>
          </a:p>
        </p:txBody>
      </p:sp>
      <p:sp>
        <p:nvSpPr>
          <p:cNvPr id="22534" name="TextBox 2"/>
          <p:cNvSpPr txBox="1">
            <a:spLocks noChangeArrowheads="1"/>
          </p:cNvSpPr>
          <p:nvPr/>
        </p:nvSpPr>
        <p:spPr bwMode="auto">
          <a:xfrm>
            <a:off x="843340" y="1524000"/>
            <a:ext cx="2889957" cy="523220"/>
          </a:xfrm>
          <a:prstGeom prst="rect">
            <a:avLst/>
          </a:prstGeom>
          <a:noFill/>
          <a:ln w="9525">
            <a:noFill/>
            <a:miter lim="800000"/>
            <a:headEnd/>
            <a:tailEnd/>
          </a:ln>
        </p:spPr>
        <p:txBody>
          <a:bodyPr wrap="none">
            <a:spAutoFit/>
          </a:bodyPr>
          <a:lstStyle/>
          <a:p>
            <a:pPr algn="ctr" eaLnBrk="1" hangingPunct="1"/>
            <a:r>
              <a:rPr lang="en-US" altLang="en-US" sz="1400" b="1" dirty="0">
                <a:solidFill>
                  <a:srgbClr val="FFFF00"/>
                </a:solidFill>
              </a:rPr>
              <a:t>Week-2: Valid 14 - 20 April,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994192" y="1524000"/>
            <a:ext cx="329102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21 - 27 April,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172521</TotalTime>
  <Words>1648</Words>
  <Application>Microsoft Office PowerPoint</Application>
  <PresentationFormat>On-screen Show (4:3)</PresentationFormat>
  <Paragraphs>69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8813</cp:revision>
  <cp:lastPrinted>2018-07-09T15:13:07Z</cp:lastPrinted>
  <dcterms:created xsi:type="dcterms:W3CDTF">2001-08-31T10:39:36Z</dcterms:created>
  <dcterms:modified xsi:type="dcterms:W3CDTF">2020-04-13T18:27:53Z</dcterms:modified>
</cp:coreProperties>
</file>