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5"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8" autoAdjust="0"/>
    <p:restoredTop sz="90814" autoAdjust="0"/>
  </p:normalViewPr>
  <p:slideViewPr>
    <p:cSldViewPr>
      <p:cViewPr varScale="1">
        <p:scale>
          <a:sx n="66" d="100"/>
          <a:sy n="66" d="100"/>
        </p:scale>
        <p:origin x="160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6/2/2020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968"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01 June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 2 – </a:t>
            </a:r>
            <a:r>
              <a:rPr lang="en-US" altLang="en-US" b="1" dirty="0">
                <a:solidFill>
                  <a:srgbClr val="FFFF00"/>
                </a:solidFill>
              </a:rPr>
              <a:t>8</a:t>
            </a:r>
            <a:r>
              <a:rPr lang="en-US" altLang="en-US" b="1" dirty="0" smtClean="0">
                <a:solidFill>
                  <a:srgbClr val="FFFF00"/>
                </a:solidFill>
              </a:rPr>
              <a:t> June, </a:t>
            </a:r>
            <a:r>
              <a:rPr lang="en-US" altLang="en-US" b="1" dirty="0">
                <a:solidFill>
                  <a:srgbClr val="FFFF00"/>
                </a:solidFill>
              </a:rPr>
              <a:t>2020</a:t>
            </a:r>
          </a:p>
        </p:txBody>
      </p:sp>
      <p:sp>
        <p:nvSpPr>
          <p:cNvPr id="11" name="Text Box 8"/>
          <p:cNvSpPr txBox="1">
            <a:spLocks noChangeArrowheads="1"/>
          </p:cNvSpPr>
          <p:nvPr/>
        </p:nvSpPr>
        <p:spPr bwMode="auto">
          <a:xfrm>
            <a:off x="3581400" y="1906756"/>
            <a:ext cx="5349875" cy="3647152"/>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southern Mali, Burkina Faso, northern Benin, southern Niger, and northern Nigeria</a:t>
            </a:r>
            <a:r>
              <a:rPr lang="en-US" altLang="en-US" sz="1100" b="1" dirty="0" smtClean="0">
                <a:solidFill>
                  <a:srgbClr val="FFFF00"/>
                </a:solidFill>
                <a:latin typeface="Arial" charset="0"/>
              </a:rPr>
              <a:t>: </a:t>
            </a:r>
            <a:r>
              <a:rPr lang="en-US" altLang="en-US" sz="1100" dirty="0">
                <a:solidFill>
                  <a:schemeClr val="bg1"/>
                </a:solidFill>
                <a:latin typeface="Arial" charset="0"/>
              </a:rPr>
              <a:t>An area of </a:t>
            </a:r>
            <a:r>
              <a:rPr lang="en-US" altLang="en-US" sz="1100" dirty="0" smtClean="0">
                <a:solidFill>
                  <a:schemeClr val="bg1"/>
                </a:solidFill>
                <a:latin typeface="Arial" charset="0"/>
              </a:rPr>
              <a:t>anomalous lower-level </a:t>
            </a:r>
            <a:r>
              <a:rPr lang="en-US" altLang="en-US" sz="1100" dirty="0">
                <a:solidFill>
                  <a:schemeClr val="bg1"/>
                </a:solidFill>
                <a:latin typeface="Arial" charset="0"/>
              </a:rPr>
              <a:t>convergence and upper-level divergence is expected to enhance 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southern parts of Cote </a:t>
            </a:r>
            <a:r>
              <a:rPr lang="en-US" altLang="en-US" sz="1100" b="1" dirty="0" smtClean="0">
                <a:solidFill>
                  <a:srgbClr val="FFFF00"/>
                </a:solidFill>
                <a:latin typeface="Arial" charset="0"/>
              </a:rPr>
              <a:t>d'Ivoire</a:t>
            </a:r>
            <a:r>
              <a:rPr lang="en-US" altLang="en-US" sz="1100" b="1" dirty="0">
                <a:solidFill>
                  <a:srgbClr val="FFFF00"/>
                </a:solidFill>
                <a:latin typeface="Arial" charset="0"/>
              </a:rPr>
              <a:t>, Ghana, Togo, Benin, </a:t>
            </a:r>
            <a:r>
              <a:rPr lang="en-US" altLang="en-US" sz="1100" b="1" dirty="0" smtClean="0">
                <a:solidFill>
                  <a:srgbClr val="FFFF00"/>
                </a:solidFill>
                <a:latin typeface="Arial" charset="0"/>
              </a:rPr>
              <a:t>and southern Nigeria: </a:t>
            </a:r>
            <a:r>
              <a:rPr lang="en-US" altLang="en-US" sz="1100" dirty="0">
                <a:solidFill>
                  <a:schemeClr val="bg1"/>
                </a:solidFill>
                <a:latin typeface="Arial" charset="0"/>
              </a:rPr>
              <a:t>An area anomalous lower-level divergence and upper-level convergence is expected to suppress rainfall in the </a:t>
            </a:r>
            <a:r>
              <a:rPr lang="en-US" altLang="en-US" sz="1100" dirty="0" smtClean="0">
                <a:solidFill>
                  <a:schemeClr val="bg1"/>
                </a:solidFill>
                <a:latin typeface="Arial" charset="0"/>
              </a:rPr>
              <a:t>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a:t>
            </a:r>
            <a:r>
              <a:rPr lang="en-US" altLang="en-US" sz="1100" b="1" dirty="0" smtClean="0">
                <a:solidFill>
                  <a:srgbClr val="FFFF00"/>
                </a:solidFill>
                <a:latin typeface="Arial" charset="0"/>
              </a:rPr>
              <a:t>portions of CAR </a:t>
            </a:r>
            <a:r>
              <a:rPr lang="en-US" altLang="en-US" sz="1100" b="1" dirty="0">
                <a:solidFill>
                  <a:srgbClr val="FFFF00"/>
                </a:solidFill>
                <a:latin typeface="Arial" charset="0"/>
              </a:rPr>
              <a:t>and South Sudan: </a:t>
            </a:r>
            <a:r>
              <a:rPr lang="en-US" altLang="en-US" sz="1100" dirty="0">
                <a:solidFill>
                  <a:schemeClr val="bg1"/>
                </a:solidFill>
                <a:latin typeface="Arial" charset="0"/>
              </a:rPr>
              <a:t>An area anomalous lower-level divergence and upper-level convergence is expected to suppress rainfall in the </a:t>
            </a:r>
            <a:r>
              <a:rPr lang="en-US" altLang="en-US" sz="1100" dirty="0" smtClean="0">
                <a:solidFill>
                  <a:schemeClr val="bg1"/>
                </a:solidFill>
                <a:latin typeface="Arial" charset="0"/>
              </a:rPr>
              <a:t>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portions of northern Somalia and the neighboring areas of </a:t>
            </a:r>
            <a:r>
              <a:rPr lang="en-US" altLang="en-US" sz="1100" b="1" dirty="0" smtClean="0">
                <a:solidFill>
                  <a:srgbClr val="FFFF00"/>
                </a:solidFill>
                <a:latin typeface="Arial" charset="0"/>
              </a:rPr>
              <a:t>eastern Ethiopia: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9 – 15 June, </a:t>
            </a:r>
            <a:r>
              <a:rPr lang="en-US" altLang="en-US" b="1" dirty="0">
                <a:solidFill>
                  <a:srgbClr val="FFFF00"/>
                </a:solidFill>
              </a:rPr>
              <a:t>2020</a:t>
            </a:r>
          </a:p>
        </p:txBody>
      </p:sp>
      <p:sp>
        <p:nvSpPr>
          <p:cNvPr id="9" name="Text Box 8"/>
          <p:cNvSpPr txBox="1">
            <a:spLocks noChangeArrowheads="1"/>
          </p:cNvSpPr>
          <p:nvPr/>
        </p:nvSpPr>
        <p:spPr bwMode="auto">
          <a:xfrm>
            <a:off x="3581400" y="1906756"/>
            <a:ext cx="5349875" cy="1277273"/>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parts of Guinea, southern Mali, Sierra Leone, northern Liberia, Burkina Faso, northern Cote D'Ivoire, Ghana, Togo, Benin, Nigeria, and southwestern Niger</a:t>
            </a:r>
            <a:r>
              <a:rPr lang="en-US" altLang="en-US" sz="1100" b="1" dirty="0" smtClean="0">
                <a:solidFill>
                  <a:srgbClr val="FFFF00"/>
                </a:solidFill>
                <a:latin typeface="Arial" charset="0"/>
              </a:rPr>
              <a:t>: </a:t>
            </a:r>
            <a:r>
              <a:rPr lang="en-US" altLang="en-US" sz="1100" dirty="0">
                <a:solidFill>
                  <a:schemeClr val="bg1"/>
                </a:solidFill>
                <a:latin typeface="Arial" charset="0"/>
              </a:rPr>
              <a:t>An area of lower-level convergence and upper-level divergence is expected to enhance 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94790"/>
            <a:ext cx="8839200" cy="3820598"/>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7 days, rainfall was above-average over parts of Mali, Sierra Leone, Liberia, local areas in Cote d’Ivoire, Burkina Faso, Ghana, local areas in Niger, Nigeria, Cameroon, Gabon, CAR, Congo, portions of DRC, northern Angola, and local areas in South Sudan, Ethiopia and northern Somalia</a:t>
            </a:r>
            <a:r>
              <a:rPr lang="en-US" altLang="en-US" sz="1200" b="1" dirty="0" smtClean="0">
                <a:solidFill>
                  <a:schemeClr val="bg1"/>
                </a:solidFill>
              </a:rPr>
              <a:t>. Below-average </a:t>
            </a:r>
            <a:r>
              <a:rPr lang="en-US" altLang="en-US" sz="1200" b="1" dirty="0">
                <a:solidFill>
                  <a:schemeClr val="bg1"/>
                </a:solidFill>
              </a:rPr>
              <a:t>rainfall was observed over local areas in Cote d’Ivoire, Nigeria, Cameroon, eastern CAR, southern Sudan, local areas in DRC, Uganda, and parts of western Kenya and western Ethiopia.</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many places in the Gulf of Guinea region, including much of Cameroon, Gabon and Congo, southern Chad, eastern CAR, much of DRC, South Sudan, parts of eastern Sudan, Uganda, Eritrea, Ethiopia, parts western Kenya, central and northern Somalia,  Burundi, local areas in Tanzania, northern Angola, and local areas in South Africa. </a:t>
            </a:r>
            <a:r>
              <a:rPr lang="en-US" altLang="en-US" sz="1180" b="1" dirty="0" smtClean="0">
                <a:solidFill>
                  <a:schemeClr val="bg1"/>
                </a:solidFill>
              </a:rPr>
              <a:t>Rainfall </a:t>
            </a:r>
            <a:r>
              <a:rPr lang="en-US" altLang="en-US" sz="1180" b="1" dirty="0">
                <a:solidFill>
                  <a:schemeClr val="bg1"/>
                </a:solidFill>
              </a:rPr>
              <a:t>was below-average over parts of southern Mali, Burkina Faso, local areas in Nigeria, western CAR, northern Congo, central and eastern Kenya, parts of southern Somalia, local area in Mozambique, and much of Madagascar.</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many places in the Gulf of Guinea and the neighboring areas of Sahel region, Cameroon, and southern Chad, much of CAR, South Sudan, Gabon, Congo, DRC, Rwanda, Burundi, Uganda, Kenya, Eritrea, Ethiopia, Somalia, much of Tanzania, many parts of Angola and northern Zambia, northern Malawi, northeastern Namibia, western Botswana, portions of South Africa, and northern Madagascar. </a:t>
            </a:r>
            <a:r>
              <a:rPr lang="en-US" altLang="en-US" sz="1180" b="1" dirty="0" smtClean="0">
                <a:solidFill>
                  <a:schemeClr val="bg1"/>
                </a:solidFill>
              </a:rPr>
              <a:t> Parts </a:t>
            </a:r>
            <a:r>
              <a:rPr lang="en-US" altLang="en-US" sz="1180" b="1" dirty="0">
                <a:solidFill>
                  <a:schemeClr val="bg1"/>
                </a:solidFill>
              </a:rPr>
              <a:t>of southern Mali and Burkina Faso, southwestern Angola, western and southern Namibia, eastern Botswana, much of Zimbabwe, parts of southern Zambia, western South Arica, much of Mozambique, and central and southern Madagascar had below-average rainfall.</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above-average rainfall over many places in the Sahel region and northern Somalia. In contrast, there is an increased chance for below-average rainfall across much of the Gulf of Guinea region, CAR and western South Sudan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800" b="1" dirty="0" smtClean="0">
                <a:solidFill>
                  <a:schemeClr val="bg1"/>
                </a:solidFill>
              </a:rPr>
              <a:t>Weekly rainfall total was above-average over many places in the Gulf of Guinea and Central Africa countries.</a:t>
            </a:r>
            <a:endParaRPr lang="en-US" altLang="en-US" sz="1800" b="1" dirty="0">
              <a:solidFill>
                <a:schemeClr val="bg1"/>
              </a:solidFill>
            </a:endParaRPr>
          </a:p>
          <a:p>
            <a:pPr eaLnBrk="1" hangingPunct="1">
              <a:tabLst>
                <a:tab pos="1885950" algn="l"/>
              </a:tabLst>
            </a:pPr>
            <a:endParaRPr lang="en-US" altLang="en-US" sz="1800" b="1" dirty="0" smtClean="0">
              <a:solidFill>
                <a:schemeClr val="bg1"/>
              </a:solidFill>
            </a:endParaRPr>
          </a:p>
          <a:p>
            <a:pPr marL="342900" indent="-342900" algn="just" eaLnBrk="1" hangingPunct="1">
              <a:buFontTx/>
              <a:buChar char="•"/>
              <a:tabLst>
                <a:tab pos="1885950" algn="l"/>
              </a:tabLst>
            </a:pPr>
            <a:r>
              <a:rPr lang="en-US" altLang="en-US" sz="1800" b="1" dirty="0" smtClean="0">
                <a:solidFill>
                  <a:schemeClr val="bg1"/>
                </a:solidFill>
                <a:latin typeface="Arial" panose="020B0604020202020204" pitchFamily="34" charset="0"/>
                <a:cs typeface="Arial" panose="020B0604020202020204" pitchFamily="34" charset="0"/>
              </a:rPr>
              <a:t>Week-1 </a:t>
            </a:r>
            <a:r>
              <a:rPr lang="en-US" altLang="en-US" sz="1800" b="1" dirty="0">
                <a:solidFill>
                  <a:schemeClr val="bg1"/>
                </a:solidFill>
                <a:latin typeface="Arial" panose="020B0604020202020204" pitchFamily="34" charset="0"/>
                <a:cs typeface="Arial" panose="020B0604020202020204" pitchFamily="34" charset="0"/>
              </a:rPr>
              <a:t>outlooks call for an increased chance for above-average rainfall </a:t>
            </a:r>
            <a:r>
              <a:rPr lang="en-US" altLang="en-US" sz="1800" b="1" dirty="0" smtClean="0">
                <a:solidFill>
                  <a:schemeClr val="bg1"/>
                </a:solidFill>
                <a:latin typeface="Arial" panose="020B0604020202020204" pitchFamily="34" charset="0"/>
                <a:cs typeface="Arial" panose="020B0604020202020204" pitchFamily="34" charset="0"/>
              </a:rPr>
              <a:t>over many places in the Sahel region and northern Somalia. In contrast, there is an increased chance for below-average rainfall across much of the Gulf of Guinea region, CAR and western South Sudan.</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s://www.cpc.ncep.noaa.gov/products/international/africa_rfe/africa_rfe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cpc.ncep.noaa.gov/products/international/africa_rfe/africa_rfe_7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96936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parts of Mali, Sierra Leone, Liberia, local areas in Cote d’Ivoire, Burkina Faso, Ghana, local areas in Niger, Nigeria, Cameroon, Gabon, CAR, Congo, portions of DRC, northern Angola, and local areas in South Sudan, Ethiopia and northern Somalia.</a:t>
            </a:r>
          </a:p>
          <a:p>
            <a:pPr algn="just" eaLnBrk="1" hangingPunct="1">
              <a:lnSpc>
                <a:spcPct val="90000"/>
              </a:lnSpc>
              <a:spcBef>
                <a:spcPct val="50000"/>
              </a:spcBef>
            </a:pPr>
            <a:r>
              <a:rPr lang="en-US" altLang="en-US" sz="1140" b="1" dirty="0" smtClean="0">
                <a:solidFill>
                  <a:schemeClr val="bg1"/>
                </a:solidFill>
              </a:rPr>
              <a:t>Below-average rainfall was observed over local areas in Cote d’Ivoire, Nigeria, Cameroon, eastern CAR, southern Sudan, local areas in DRC, Uganda, and parts of western Kenya and western Ethiopia.</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www.cpc.ncep.noaa.gov/products/international/africa_rfe/africa_rfe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cpc.ncep.noaa.gov/products/international/africa_rfe/africa_rfe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13646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the Gulf of Guinea region, including much of Cameroon, Gabon and Congo, southern Chad, eastern CAR, much of DRC, South Sudan, parts of eastern Sudan, Uganda, Eritrea, Ethiopia, parts western Kenya, central and northern Somalia,  Burundi, local areas in Tanzania, northern Angola, and local areas in South Africa. </a:t>
            </a:r>
          </a:p>
          <a:p>
            <a:pPr algn="just" eaLnBrk="1" hangingPunct="1">
              <a:lnSpc>
                <a:spcPct val="90000"/>
              </a:lnSpc>
              <a:spcBef>
                <a:spcPct val="50000"/>
              </a:spcBef>
            </a:pPr>
            <a:r>
              <a:rPr lang="en-US" altLang="en-US" sz="1150" b="1" dirty="0" smtClean="0">
                <a:solidFill>
                  <a:schemeClr val="bg1"/>
                </a:solidFill>
              </a:rPr>
              <a:t>Rainfall was below-average over parts of southern Mali, Burkina Faso, local areas in Nigeria, western CAR, northern Congo, central and eastern Kenya, parts of southern Somalia, local area in Mozambique, and much of Madagascar.</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www.cpc.ncep.noaa.gov/products/international/africa_rfe/africa_rfe_9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cpc.ncep.noaa.gov/products/international/africa_rfe/africa_rfe_9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1269578"/>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many places in the Gulf of Guinea and the neighboring areas of Sahel region, Cameroon, and southern Chad, much of CAR, South Sudan, Gabon, Congo, DRC, Rwanda, Burundi, Uganda, Kenya, Eritrea, Ethiopia, Somalia, much of Tanzania, many parts of Angola and northern Zambia, northern Malawi, northeastern Namibia, western Botswana, portions of South Africa, and northern Madagascar. </a:t>
            </a:r>
          </a:p>
          <a:p>
            <a:pPr algn="just" eaLnBrk="1" hangingPunct="1">
              <a:lnSpc>
                <a:spcPct val="90000"/>
              </a:lnSpc>
              <a:spcBef>
                <a:spcPct val="50000"/>
              </a:spcBef>
            </a:pPr>
            <a:r>
              <a:rPr lang="en-US" altLang="en-US" sz="1125" b="1" dirty="0" smtClean="0">
                <a:solidFill>
                  <a:schemeClr val="bg1"/>
                </a:solidFill>
              </a:rPr>
              <a:t>Parts of southern Mali and Burkina Faso, southwestern Angola, western and southern Namibia, eastern Botswana, much of Zimbabwe, parts of southern Zambia, western South Arica, much of Mozambique, and central and southern Madagascar had below-average rainfall.</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www.cpc.ncep.noaa.gov/products/international/africa_rfe/africa_rfe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cpc.ncep.noaa.gov/products/international/africa_rfe/africa_rfe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26425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many places in the Gulf of Guinea and the neighboring areas of the Sahel region, Cameroon</a:t>
            </a:r>
            <a:r>
              <a:rPr lang="en-US" altLang="en-US" sz="1120" b="1" dirty="0">
                <a:solidFill>
                  <a:schemeClr val="bg1"/>
                </a:solidFill>
                <a:latin typeface="Arial" charset="0"/>
              </a:rPr>
              <a:t>, </a:t>
            </a:r>
            <a:r>
              <a:rPr lang="en-US" altLang="en-US" sz="1120" b="1" dirty="0" smtClean="0">
                <a:solidFill>
                  <a:schemeClr val="bg1"/>
                </a:solidFill>
                <a:latin typeface="Arial" charset="0"/>
              </a:rPr>
              <a:t>southern </a:t>
            </a:r>
            <a:r>
              <a:rPr lang="en-US" altLang="en-US" sz="1120" b="1" dirty="0">
                <a:solidFill>
                  <a:schemeClr val="bg1"/>
                </a:solidFill>
                <a:latin typeface="Arial" charset="0"/>
              </a:rPr>
              <a:t>Chad, </a:t>
            </a:r>
            <a:r>
              <a:rPr lang="en-US" altLang="en-US" sz="1120" b="1" dirty="0" smtClean="0">
                <a:solidFill>
                  <a:schemeClr val="bg1"/>
                </a:solidFill>
                <a:latin typeface="Arial" charset="0"/>
              </a:rPr>
              <a:t>much of CAR, DRC and South </a:t>
            </a:r>
            <a:r>
              <a:rPr lang="en-US" altLang="en-US" sz="1120" b="1" dirty="0">
                <a:solidFill>
                  <a:schemeClr val="bg1"/>
                </a:solidFill>
                <a:latin typeface="Arial" charset="0"/>
              </a:rPr>
              <a:t>Sudan</a:t>
            </a:r>
            <a:r>
              <a:rPr lang="en-US" altLang="en-US" sz="1120" b="1" dirty="0" smtClean="0">
                <a:solidFill>
                  <a:schemeClr val="bg1"/>
                </a:solidFill>
                <a:latin typeface="Arial" charset="0"/>
              </a:rPr>
              <a:t>, </a:t>
            </a:r>
            <a:r>
              <a:rPr lang="en-US" altLang="en-US" sz="1120" b="1" dirty="0">
                <a:solidFill>
                  <a:schemeClr val="bg1"/>
                </a:solidFill>
                <a:latin typeface="Arial" charset="0"/>
              </a:rPr>
              <a:t>Uganda, </a:t>
            </a:r>
            <a:r>
              <a:rPr lang="en-US" altLang="en-US" sz="1120" b="1" dirty="0" smtClean="0">
                <a:solidFill>
                  <a:schemeClr val="bg1"/>
                </a:solidFill>
                <a:latin typeface="Arial" charset="0"/>
              </a:rPr>
              <a:t>Eritrea, Ethiopia</a:t>
            </a:r>
            <a:r>
              <a:rPr lang="en-US" altLang="en-US" sz="1120" b="1" dirty="0">
                <a:solidFill>
                  <a:schemeClr val="bg1"/>
                </a:solidFill>
                <a:latin typeface="Arial" charset="0"/>
              </a:rPr>
              <a:t>, </a:t>
            </a:r>
            <a:r>
              <a:rPr lang="en-US" altLang="en-US" sz="1120" b="1" dirty="0" smtClean="0">
                <a:solidFill>
                  <a:schemeClr val="bg1"/>
                </a:solidFill>
                <a:latin typeface="Arial" charset="0"/>
              </a:rPr>
              <a:t>much Somalia</a:t>
            </a:r>
            <a:r>
              <a:rPr lang="en-US" altLang="en-US" sz="1120" b="1" dirty="0">
                <a:solidFill>
                  <a:schemeClr val="bg1"/>
                </a:solidFill>
                <a:latin typeface="Arial" charset="0"/>
              </a:rPr>
              <a:t>, Kenya, Tanzania, </a:t>
            </a:r>
            <a:r>
              <a:rPr lang="en-US" altLang="en-US" sz="1120" b="1" dirty="0" smtClean="0">
                <a:solidFill>
                  <a:schemeClr val="bg1"/>
                </a:solidFill>
                <a:latin typeface="Arial" charset="0"/>
              </a:rPr>
              <a:t>many parts </a:t>
            </a:r>
            <a:r>
              <a:rPr lang="en-US" altLang="en-US" sz="1120" b="1" dirty="0">
                <a:solidFill>
                  <a:schemeClr val="bg1"/>
                </a:solidFill>
                <a:latin typeface="Arial" charset="0"/>
              </a:rPr>
              <a:t>of Angola, </a:t>
            </a:r>
            <a:r>
              <a:rPr lang="en-US" altLang="en-US" sz="1120" b="1" dirty="0" smtClean="0">
                <a:solidFill>
                  <a:schemeClr val="bg1"/>
                </a:solidFill>
                <a:latin typeface="Arial" charset="0"/>
              </a:rPr>
              <a:t>northeastern Namibia, northern Zambia</a:t>
            </a:r>
            <a:r>
              <a:rPr lang="en-US" altLang="en-US" sz="1120" b="1" dirty="0">
                <a:solidFill>
                  <a:schemeClr val="bg1"/>
                </a:solidFill>
                <a:latin typeface="Arial" charset="0"/>
              </a:rPr>
              <a:t>, </a:t>
            </a:r>
            <a:r>
              <a:rPr lang="en-US" altLang="en-US" sz="1120" b="1" dirty="0" smtClean="0">
                <a:solidFill>
                  <a:schemeClr val="bg1"/>
                </a:solidFill>
                <a:latin typeface="Arial" charset="0"/>
              </a:rPr>
              <a:t>Malawi,  parts of South Africa, portions of </a:t>
            </a:r>
            <a:r>
              <a:rPr lang="en-US" altLang="en-US" sz="1120" b="1" dirty="0">
                <a:solidFill>
                  <a:schemeClr val="bg1"/>
                </a:solidFill>
                <a:latin typeface="Arial" charset="0"/>
              </a:rPr>
              <a:t>Mozambique and </a:t>
            </a:r>
            <a:r>
              <a:rPr lang="en-US" altLang="en-US" sz="1120" b="1" dirty="0" smtClean="0">
                <a:solidFill>
                  <a:schemeClr val="bg1"/>
                </a:solidFill>
                <a:latin typeface="Arial" charset="0"/>
              </a:rPr>
              <a:t>northern </a:t>
            </a:r>
            <a:r>
              <a:rPr lang="en-US" altLang="en-US" sz="1120" b="1" dirty="0">
                <a:solidFill>
                  <a:schemeClr val="bg1"/>
                </a:solidFill>
                <a:latin typeface="Arial" charset="0"/>
              </a:rPr>
              <a:t>Madagascar had above-average rainfall</a:t>
            </a:r>
            <a:r>
              <a:rPr lang="en-US" altLang="en-US" sz="1120" b="1" dirty="0" smtClean="0">
                <a:solidFill>
                  <a:schemeClr val="bg1"/>
                </a:solidFill>
                <a:latin typeface="Arial" charset="0"/>
              </a:rPr>
              <a:t>.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a:t>
            </a:r>
            <a:r>
              <a:rPr lang="en-US" altLang="en-US" sz="1120" b="1" dirty="0" smtClean="0">
                <a:solidFill>
                  <a:schemeClr val="bg1"/>
                </a:solidFill>
                <a:latin typeface="Arial" charset="0"/>
              </a:rPr>
              <a:t>over Equatorial Guinea, Gabon, northern Congo, local areas in CAR and DRC, parts of Angola, western and southern Namibia, western South Africa, southern Zambia, northern and eastern Botswana, much of Zimbabwe, parts of Mozambique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s://www.cpc.ncep.noaa.gov/products/international/cdas/cdas_7day_af_200divg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40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40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757130"/>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Stronger than normal onshore flow, coupled with anomalous upper-level divergence may have contributed to the observed above-average rainfall over portions of West Africa. </a:t>
            </a:r>
            <a:endParaRPr lang="en-US" altLang="en-US" b="1" dirty="0">
              <a:solidFill>
                <a:schemeClr val="bg1"/>
              </a:solidFill>
            </a:endParaRPr>
          </a:p>
        </p:txBody>
      </p:sp>
      <p:sp>
        <p:nvSpPr>
          <p:cNvPr id="9" name="Oval 8"/>
          <p:cNvSpPr/>
          <p:nvPr/>
        </p:nvSpPr>
        <p:spPr>
          <a:xfrm rot="4491325">
            <a:off x="1413002" y="2197379"/>
            <a:ext cx="596154" cy="1805100"/>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p:cNvSpPr/>
          <p:nvPr/>
        </p:nvSpPr>
        <p:spPr>
          <a:xfrm rot="3676278">
            <a:off x="5746022" y="2308663"/>
            <a:ext cx="943491" cy="1241437"/>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1054135"/>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local areas in Nigeria, Cameroon, Gabon, DRC, western Ethiopia and Kenya. </a:t>
            </a:r>
          </a:p>
          <a:p>
            <a:pPr algn="just" eaLnBrk="1" hangingPunct="1"/>
            <a:endParaRPr lang="en-US" altLang="en-US" sz="1250" b="1" dirty="0">
              <a:solidFill>
                <a:schemeClr val="bg1"/>
              </a:solidFill>
            </a:endParaRPr>
          </a:p>
          <a:p>
            <a:pPr algn="just" eaLnBrk="1" hangingPunct="1"/>
            <a:r>
              <a:rPr lang="en-US" altLang="en-US" sz="1250" b="1" dirty="0" smtClean="0">
                <a:solidFill>
                  <a:schemeClr val="bg1"/>
                </a:solidFill>
              </a:rPr>
              <a:t>For week-2 (right panel), there is an increased chance for weekly rainfall totals to exceed 50mm over many places in the Gulf of Guinea region, northern DRC, local areas in Uganda and Kenya, and western Ethiopia.</a:t>
            </a:r>
          </a:p>
        </p:txBody>
      </p:sp>
      <p:sp>
        <p:nvSpPr>
          <p:cNvPr id="22534" name="TextBox 2"/>
          <p:cNvSpPr txBox="1">
            <a:spLocks noChangeArrowheads="1"/>
          </p:cNvSpPr>
          <p:nvPr/>
        </p:nvSpPr>
        <p:spPr bwMode="auto">
          <a:xfrm>
            <a:off x="1149258" y="1524000"/>
            <a:ext cx="2278124" cy="307777"/>
          </a:xfrm>
          <a:prstGeom prst="rect">
            <a:avLst/>
          </a:prstGeom>
          <a:noFill/>
          <a:ln w="9525">
            <a:noFill/>
            <a:miter lim="800000"/>
            <a:headEnd/>
            <a:tailEnd/>
          </a:ln>
        </p:spPr>
        <p:txBody>
          <a:bodyPr wrap="none">
            <a:spAutoFit/>
          </a:bodyPr>
          <a:lstStyle/>
          <a:p>
            <a:pPr algn="ctr" eaLnBrk="1" hangingPunct="1"/>
            <a:r>
              <a:rPr lang="en-US" altLang="en-US" sz="1400" b="1" dirty="0" smtClean="0">
                <a:solidFill>
                  <a:srgbClr val="FFFF00"/>
                </a:solidFill>
              </a:rPr>
              <a:t>Week-1: 2 – 8 June, </a:t>
            </a:r>
            <a:r>
              <a:rPr lang="en-US" altLang="en-US" sz="1400" b="1" dirty="0">
                <a:solidFill>
                  <a:srgbClr val="FFFF00"/>
                </a:solidFill>
              </a:rPr>
              <a:t>2020</a:t>
            </a:r>
          </a:p>
        </p:txBody>
      </p:sp>
      <p:sp>
        <p:nvSpPr>
          <p:cNvPr id="22535" name="TextBox 10"/>
          <p:cNvSpPr txBox="1">
            <a:spLocks noChangeArrowheads="1"/>
          </p:cNvSpPr>
          <p:nvPr/>
        </p:nvSpPr>
        <p:spPr bwMode="auto">
          <a:xfrm>
            <a:off x="4934275" y="1524000"/>
            <a:ext cx="3410870"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9  – 15 June,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175373</TotalTime>
  <Words>1432</Words>
  <Application>Microsoft Office PowerPoint</Application>
  <PresentationFormat>On-screen Show (4:3)</PresentationFormat>
  <Paragraphs>64</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8935</cp:revision>
  <cp:lastPrinted>2018-07-09T15:13:07Z</cp:lastPrinted>
  <dcterms:created xsi:type="dcterms:W3CDTF">2001-08-31T10:39:36Z</dcterms:created>
  <dcterms:modified xsi:type="dcterms:W3CDTF">2020-06-02T16:14:11Z</dcterms:modified>
</cp:coreProperties>
</file>