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8" autoAdjust="0"/>
    <p:restoredTop sz="90814" autoAdjust="0"/>
  </p:normalViewPr>
  <p:slideViewPr>
    <p:cSldViewPr>
      <p:cViewPr varScale="1">
        <p:scale>
          <a:sx n="63" d="100"/>
          <a:sy n="63" d="100"/>
        </p:scale>
        <p:origin x="1479"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8/10/2020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190"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10 August </a:t>
            </a:r>
            <a:r>
              <a:rPr lang="en-US" altLang="en-US" sz="2800" b="1" dirty="0" smtClean="0">
                <a:solidFill>
                  <a:schemeClr val="bg1"/>
                </a:solidFill>
              </a:rPr>
              <a:t>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11</a:t>
            </a:r>
            <a:r>
              <a:rPr lang="en-US" altLang="en-US" b="1" dirty="0" smtClean="0">
                <a:solidFill>
                  <a:srgbClr val="FFFF00"/>
                </a:solidFill>
              </a:rPr>
              <a:t> </a:t>
            </a:r>
            <a:r>
              <a:rPr lang="en-US" altLang="en-US" b="1" dirty="0">
                <a:solidFill>
                  <a:srgbClr val="FFFF00"/>
                </a:solidFill>
              </a:rPr>
              <a:t>– </a:t>
            </a:r>
            <a:r>
              <a:rPr lang="en-US" altLang="en-US" b="1" dirty="0" smtClean="0">
                <a:solidFill>
                  <a:srgbClr val="FFFF00"/>
                </a:solidFill>
              </a:rPr>
              <a:t>17 </a:t>
            </a:r>
            <a:r>
              <a:rPr lang="en-US" altLang="en-US" b="1" dirty="0">
                <a:solidFill>
                  <a:srgbClr val="FFFF00"/>
                </a:solidFill>
              </a:rPr>
              <a:t>August, 2020</a:t>
            </a:r>
          </a:p>
        </p:txBody>
      </p:sp>
      <p:sp>
        <p:nvSpPr>
          <p:cNvPr id="8" name="Text Box 8"/>
          <p:cNvSpPr txBox="1">
            <a:spLocks noChangeArrowheads="1"/>
          </p:cNvSpPr>
          <p:nvPr/>
        </p:nvSpPr>
        <p:spPr bwMode="auto">
          <a:xfrm>
            <a:off x="3609975" y="1905000"/>
            <a:ext cx="5349875" cy="341632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portions of Senegal, Guinea-Bissau, Guinea, Sierra Leone, southwestern Mali, and western Burkina Faso: </a:t>
            </a:r>
            <a:r>
              <a:rPr lang="en-US" altLang="en-US" sz="1200" b="1" dirty="0">
                <a:solidFill>
                  <a:schemeClr val="bg1"/>
                </a:solidFill>
                <a:latin typeface="Arial" charset="0"/>
              </a:rPr>
              <a:t>An area of anomalous lower-level convergence and upper-level divergence is expected to enhance rainfall in the region</a:t>
            </a:r>
            <a:r>
              <a:rPr lang="en-US" altLang="en-US" sz="1200" b="1" dirty="0" smtClean="0">
                <a:solidFill>
                  <a:schemeClr val="bg1"/>
                </a:solidFill>
                <a:latin typeface="Arial" charset="0"/>
              </a:rPr>
              <a:t>. </a:t>
            </a:r>
            <a:r>
              <a:rPr lang="en-US" altLang="en-US" sz="1200" b="1" dirty="0">
                <a:solidFill>
                  <a:srgbClr val="FFFF00"/>
                </a:solidFill>
                <a:latin typeface="Arial" charset="0"/>
              </a:rPr>
              <a:t>Confidence: Moderate</a:t>
            </a:r>
          </a:p>
          <a:p>
            <a:pPr algn="just">
              <a:spcBef>
                <a:spcPct val="0"/>
              </a:spcBef>
              <a:buFontTx/>
              <a:buAutoNum type="arabicPeriod"/>
              <a:defRPr/>
            </a:pPr>
            <a:endParaRPr lang="en-US" altLang="en-US" sz="1200" b="1" dirty="0" smtClean="0">
              <a:solidFill>
                <a:schemeClr val="bg1"/>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along the Gulf of Guinea coast: </a:t>
            </a:r>
            <a:r>
              <a:rPr lang="en-US" altLang="en-US" sz="1200" b="1" dirty="0">
                <a:solidFill>
                  <a:schemeClr val="bg1"/>
                </a:solidFill>
                <a:latin typeface="Arial" charset="0"/>
              </a:rPr>
              <a:t>An area of anomalous lower-level divergence and upper-level convergence is expected to suppress rainfall in the region</a:t>
            </a:r>
            <a:r>
              <a:rPr lang="en-US" altLang="en-US" sz="1200" b="1" dirty="0" smtClean="0">
                <a:solidFill>
                  <a:schemeClr val="bg1"/>
                </a:solidFill>
                <a:latin typeface="Arial" charset="0"/>
              </a:rPr>
              <a:t>.</a:t>
            </a:r>
            <a:r>
              <a:rPr lang="en-US" altLang="en-US" sz="1200" b="1" dirty="0">
                <a:solidFill>
                  <a:srgbClr val="FFFF00"/>
                </a:solidFill>
                <a:latin typeface="Arial" charset="0"/>
              </a:rPr>
              <a:t> Confidence: Moderate</a:t>
            </a:r>
          </a:p>
          <a:p>
            <a:pPr algn="just">
              <a:spcBef>
                <a:spcPct val="0"/>
              </a:spcBef>
              <a:buFontTx/>
              <a:buAutoNum type="arabicPeriod"/>
              <a:defRPr/>
            </a:pPr>
            <a:endParaRPr lang="en-US" altLang="en-US" sz="1200" b="1" dirty="0">
              <a:solidFill>
                <a:srgbClr val="FFFF00"/>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southern Niger, northern Nigeria, northern Cameroon, southern Chad, </a:t>
            </a:r>
            <a:r>
              <a:rPr lang="en-US" altLang="en-US" sz="1200" b="1" dirty="0" smtClean="0">
                <a:solidFill>
                  <a:srgbClr val="FFFF00"/>
                </a:solidFill>
                <a:latin typeface="Arial" charset="0"/>
              </a:rPr>
              <a:t>Sudan</a:t>
            </a:r>
            <a:r>
              <a:rPr lang="en-US" altLang="en-US" sz="1200" b="1" dirty="0">
                <a:solidFill>
                  <a:srgbClr val="FFFF00"/>
                </a:solidFill>
                <a:latin typeface="Arial" charset="0"/>
              </a:rPr>
              <a:t>, northern South </a:t>
            </a:r>
            <a:r>
              <a:rPr lang="en-US" altLang="en-US" sz="1200" b="1" dirty="0" smtClean="0">
                <a:solidFill>
                  <a:srgbClr val="FFFF00"/>
                </a:solidFill>
                <a:latin typeface="Arial" charset="0"/>
              </a:rPr>
              <a:t>Sudan, western Ethiopia and Eritrea: </a:t>
            </a:r>
            <a:r>
              <a:rPr lang="en-US" altLang="en-US" sz="1200" b="1" dirty="0">
                <a:solidFill>
                  <a:schemeClr val="bg1"/>
                </a:solidFill>
                <a:latin typeface="Arial" charset="0"/>
              </a:rPr>
              <a:t>A broad area of anomalous lower-level cyclonic flow and upper-level divergence is expected to enhance rainfall in the region</a:t>
            </a:r>
            <a:r>
              <a:rPr lang="en-US" altLang="en-US" sz="1200" b="1" dirty="0" smtClean="0">
                <a:solidFill>
                  <a:schemeClr val="bg1"/>
                </a:solidFill>
                <a:latin typeface="Arial" charset="0"/>
              </a:rPr>
              <a:t>.</a:t>
            </a:r>
            <a:r>
              <a:rPr lang="en-US" altLang="en-US" sz="1200" b="1" dirty="0">
                <a:solidFill>
                  <a:srgbClr val="FFFF00"/>
                </a:solidFill>
                <a:latin typeface="Arial" charset="0"/>
              </a:rPr>
              <a:t> Confidence: Moderate</a:t>
            </a:r>
          </a:p>
          <a:p>
            <a:pPr algn="just">
              <a:spcBef>
                <a:spcPct val="0"/>
              </a:spcBef>
              <a:buFontTx/>
              <a:buAutoNum type="arabicPeriod"/>
              <a:defRPr/>
            </a:pPr>
            <a:endParaRPr lang="en-US" altLang="en-US" sz="12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18 </a:t>
            </a:r>
            <a:r>
              <a:rPr lang="en-US" altLang="en-US" b="1" dirty="0" smtClean="0">
                <a:solidFill>
                  <a:srgbClr val="FFFF00"/>
                </a:solidFill>
              </a:rPr>
              <a:t>– </a:t>
            </a:r>
            <a:r>
              <a:rPr lang="en-US" altLang="en-US" b="1" dirty="0" smtClean="0">
                <a:solidFill>
                  <a:srgbClr val="FFFF00"/>
                </a:solidFill>
              </a:rPr>
              <a:t>24 </a:t>
            </a:r>
            <a:r>
              <a:rPr lang="en-US" altLang="en-US" b="1" dirty="0" smtClean="0">
                <a:solidFill>
                  <a:srgbClr val="FFFF00"/>
                </a:solidFill>
              </a:rPr>
              <a:t>August, </a:t>
            </a:r>
            <a:r>
              <a:rPr lang="en-US" altLang="en-US" b="1" dirty="0">
                <a:solidFill>
                  <a:srgbClr val="FFFF00"/>
                </a:solidFill>
              </a:rPr>
              <a:t>2020</a:t>
            </a:r>
          </a:p>
        </p:txBody>
      </p:sp>
      <p:sp>
        <p:nvSpPr>
          <p:cNvPr id="9" name="Text Box 8"/>
          <p:cNvSpPr txBox="1">
            <a:spLocks noChangeArrowheads="1"/>
          </p:cNvSpPr>
          <p:nvPr/>
        </p:nvSpPr>
        <p:spPr bwMode="auto">
          <a:xfrm>
            <a:off x="3573462" y="1697038"/>
            <a:ext cx="5349875" cy="267765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much of Senegal, Guinea-Bissau, Guinea, parts of southern Mauritania, southwestern Mali, Sierra Leone, </a:t>
            </a:r>
            <a:r>
              <a:rPr lang="en-US" altLang="en-US" sz="1200" b="1" dirty="0" smtClean="0">
                <a:solidFill>
                  <a:srgbClr val="FFFF00"/>
                </a:solidFill>
                <a:latin typeface="Arial" charset="0"/>
              </a:rPr>
              <a:t>Liberia, Cote </a:t>
            </a:r>
            <a:r>
              <a:rPr lang="en-US" altLang="en-US" sz="1200" b="1" dirty="0">
                <a:solidFill>
                  <a:srgbClr val="FFFF00"/>
                </a:solidFill>
                <a:latin typeface="Arial" charset="0"/>
              </a:rPr>
              <a:t>d'Ivoire Ghana, southern Togo and southern Benin: </a:t>
            </a:r>
            <a:r>
              <a:rPr lang="en-US" altLang="en-US" sz="1200" b="1" dirty="0">
                <a:solidFill>
                  <a:schemeClr val="bg1"/>
                </a:solidFill>
                <a:latin typeface="Arial" charset="0"/>
              </a:rPr>
              <a:t>An area of anomalous upper-level convergence is expected to suppress rainfall in the region</a:t>
            </a:r>
            <a:r>
              <a:rPr lang="en-US" altLang="en-US" sz="1200" b="1" dirty="0" smtClean="0">
                <a:solidFill>
                  <a:schemeClr val="bg1"/>
                </a:solidFill>
                <a:latin typeface="Arial" charset="0"/>
              </a:rPr>
              <a:t>.</a:t>
            </a:r>
            <a:r>
              <a:rPr lang="en-US" altLang="en-US" sz="1200" b="1" dirty="0" smtClean="0">
                <a:solidFill>
                  <a:srgbClr val="FFFF00"/>
                </a:solidFill>
                <a:latin typeface="Arial" charset="0"/>
              </a:rPr>
              <a:t> </a:t>
            </a:r>
            <a:r>
              <a:rPr lang="en-US" altLang="en-US" sz="1200" b="1" dirty="0">
                <a:solidFill>
                  <a:srgbClr val="FFFF00"/>
                </a:solidFill>
                <a:latin typeface="Arial" charset="0"/>
              </a:rPr>
              <a:t>Confidence: Moderate</a:t>
            </a:r>
            <a:endParaRPr lang="en-US" altLang="en-US" sz="1200" b="1" dirty="0" smtClean="0">
              <a:solidFill>
                <a:srgbClr val="FFFF00"/>
              </a:solidFill>
              <a:latin typeface="Arial" charset="0"/>
            </a:endParaRPr>
          </a:p>
          <a:p>
            <a:pPr algn="just">
              <a:spcBef>
                <a:spcPct val="0"/>
              </a:spcBef>
              <a:buFontTx/>
              <a:buAutoNum type="arabicPeriod"/>
              <a:defRPr/>
            </a:pPr>
            <a:endParaRPr lang="en-US" altLang="en-US" sz="1200" b="1" dirty="0">
              <a:solidFill>
                <a:srgbClr val="FFFF00"/>
              </a:solidFill>
              <a:latin typeface="Arial" charset="0"/>
            </a:endParaRPr>
          </a:p>
          <a:p>
            <a:pPr algn="just">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northern Nigeria, southern Niger, northern Cameroon, southern Chad, northern CAR, southern Chad, northern CAR, portions of Sudan and South Sudan, western Ethiopia and </a:t>
            </a:r>
            <a:r>
              <a:rPr lang="en-US" altLang="en-US" sz="1200" b="1">
                <a:solidFill>
                  <a:srgbClr val="FFFF00"/>
                </a:solidFill>
                <a:latin typeface="Arial" charset="0"/>
              </a:rPr>
              <a:t>Eritrea</a:t>
            </a:r>
            <a:r>
              <a:rPr lang="en-US" altLang="en-US" sz="1200" b="1" smtClean="0">
                <a:solidFill>
                  <a:srgbClr val="FFFF00"/>
                </a:solidFill>
                <a:latin typeface="Arial" charset="0"/>
              </a:rPr>
              <a:t>: </a:t>
            </a:r>
            <a:r>
              <a:rPr lang="en-US" altLang="en-US" sz="1200" b="1" dirty="0">
                <a:solidFill>
                  <a:schemeClr val="bg1"/>
                </a:solidFill>
                <a:latin typeface="Arial" charset="0"/>
              </a:rPr>
              <a:t>A broad area of anomalous lower-level cyclonic flow and upper-level divergence is expected to enhance rainfall in the region</a:t>
            </a:r>
            <a:r>
              <a:rPr lang="en-US" altLang="en-US" sz="1200" b="1" dirty="0" smtClean="0">
                <a:solidFill>
                  <a:schemeClr val="bg1"/>
                </a:solidFill>
                <a:latin typeface="Arial" charset="0"/>
              </a:rPr>
              <a:t>.</a:t>
            </a:r>
            <a:r>
              <a:rPr lang="en-US" altLang="en-US" sz="1200" b="1" dirty="0" smtClean="0">
                <a:solidFill>
                  <a:srgbClr val="FFFF00"/>
                </a:solidFill>
                <a:latin typeface="Arial" charset="0"/>
              </a:rPr>
              <a:t> </a:t>
            </a:r>
            <a:r>
              <a:rPr lang="en-US" altLang="en-US" sz="1200" b="1" dirty="0">
                <a:solidFill>
                  <a:srgbClr val="FFFF00"/>
                </a:solidFill>
                <a:latin typeface="Arial" charset="0"/>
              </a:rPr>
              <a:t>Confidence: Moderate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320041"/>
            <a:ext cx="8839200" cy="4683846"/>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eastern Senegal, parts of Mali, local areas in Niger, northern Nigeria, northern </a:t>
            </a:r>
            <a:r>
              <a:rPr lang="en-US" altLang="en-US" sz="1200" b="1" dirty="0">
                <a:solidFill>
                  <a:schemeClr val="bg1"/>
                </a:solidFill>
              </a:rPr>
              <a:t>During the past 7 days, rainfall was above-average over local areas in Mauritania, central and eastern Mali, parts of Niger, central and northern Chad, and portions of Sudan and DRC, and Eritrea and eastern Ethiopia. </a:t>
            </a:r>
            <a:r>
              <a:rPr lang="en-US" altLang="en-US" sz="1200" b="1" dirty="0" smtClean="0">
                <a:solidFill>
                  <a:schemeClr val="bg1"/>
                </a:solidFill>
              </a:rPr>
              <a:t>Below-average </a:t>
            </a:r>
            <a:r>
              <a:rPr lang="en-US" altLang="en-US" sz="1200" b="1" dirty="0">
                <a:solidFill>
                  <a:schemeClr val="bg1"/>
                </a:solidFill>
              </a:rPr>
              <a:t>rainfall was observed over Senegal, southwestern Mali, Guinea, Sierra Leone, Liberia, Cote d’Ivoire, much of Burkina Faso, Ghana, Togo Benin, Nigeria, Cameroon, southern Chad, local areas in car and South Sudan, and southwestern Ethiopia.</a:t>
            </a:r>
          </a:p>
          <a:p>
            <a:pPr marL="171450" indent="-171450" algn="just" eaLnBrk="1" hangingPunct="1">
              <a:lnSpc>
                <a:spcPct val="90000"/>
              </a:lnSpc>
              <a:spcBef>
                <a:spcPct val="50000"/>
              </a:spcBef>
              <a:buFont typeface="Arial" panose="020B0604020202020204" pitchFamily="34" charset="0"/>
              <a:buChar char="•"/>
            </a:pPr>
            <a:r>
              <a:rPr lang="en-US" altLang="en-US" sz="1200" b="1" dirty="0" smtClean="0">
                <a:solidFill>
                  <a:schemeClr val="bg1"/>
                </a:solidFill>
              </a:rPr>
              <a:t>Cameroon</a:t>
            </a:r>
            <a:r>
              <a:rPr lang="en-US" altLang="en-US" sz="1200" b="1" dirty="0">
                <a:solidFill>
                  <a:schemeClr val="bg1"/>
                </a:solidFill>
              </a:rPr>
              <a:t>, Chad, much of CAR, northern DRC, Sudan, South Sudan, Eritrea and northeastern Ethiopia. </a:t>
            </a:r>
            <a:r>
              <a:rPr lang="en-US" altLang="en-US" sz="1200" b="1" dirty="0" smtClean="0">
                <a:solidFill>
                  <a:schemeClr val="bg1"/>
                </a:solidFill>
              </a:rPr>
              <a:t>Below-average </a:t>
            </a:r>
            <a:r>
              <a:rPr lang="en-US" altLang="en-US" sz="1200" b="1" dirty="0">
                <a:solidFill>
                  <a:schemeClr val="bg1"/>
                </a:solidFill>
              </a:rPr>
              <a:t>rainfall was observed over much of the Gulf of Guinea region, local </a:t>
            </a:r>
            <a:r>
              <a:rPr lang="en-US" altLang="en-US" sz="1200" b="1" dirty="0" smtClean="0">
                <a:solidFill>
                  <a:schemeClr val="bg1"/>
                </a:solidFill>
              </a:rPr>
              <a:t>areas </a:t>
            </a:r>
            <a:r>
              <a:rPr lang="en-US" altLang="en-US" sz="1200" b="1" dirty="0">
                <a:solidFill>
                  <a:schemeClr val="bg1"/>
                </a:solidFill>
              </a:rPr>
              <a:t>in Senegal, Mali Burkina Faso and Niger, local areas in CAR, local area sin eastern Sudan, and western Ethiopia.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Sahel region, the far western and eastern Gulf of Guinea, and Central Africa countries. Above-average rainfall was also observed over South Sudan, much of Sudan, Uganda, Eritrea, portions of Ethiopia, and local areas in western Kenya. </a:t>
            </a:r>
            <a:r>
              <a:rPr lang="en-US" altLang="en-US" sz="1180" b="1" dirty="0" smtClean="0">
                <a:solidFill>
                  <a:schemeClr val="bg1"/>
                </a:solidFill>
              </a:rPr>
              <a:t>Rainfall </a:t>
            </a:r>
            <a:r>
              <a:rPr lang="en-US" altLang="en-US" sz="1180" b="1" dirty="0">
                <a:solidFill>
                  <a:schemeClr val="bg1"/>
                </a:solidFill>
              </a:rPr>
              <a:t>was below-average over eastern Liberia, eastern Guinea, Cote d’Ivoire, Ghana, local areas in Burkina Faso,  southern Togo, southern Benin, southern Nigeria,  local areas in Ethiopia, and coastal South Africa and Madagascar.</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much of West, Central and  the Greater Horn of Africa. </a:t>
            </a:r>
            <a:r>
              <a:rPr lang="en-US" altLang="en-US" sz="1180" b="1" dirty="0" smtClean="0">
                <a:solidFill>
                  <a:schemeClr val="bg1"/>
                </a:solidFill>
              </a:rPr>
              <a:t>Below-average </a:t>
            </a:r>
            <a:r>
              <a:rPr lang="en-US" altLang="en-US" sz="1180" b="1" dirty="0">
                <a:solidFill>
                  <a:schemeClr val="bg1"/>
                </a:solidFill>
              </a:rPr>
              <a:t>rainfall was observed over parts of Cote d’Ivoire, local areas in Niger, southern Ethiopia, Kenya, southern Somalia, parts of Tanzania, South Africa, Mozambique and Madagascar.</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portions of Senegal, Guinea-Bissau, Guinea, Sierra Leone, southwestern Mali, western Burkina Faso, southern Niger, northern Nigeria, northern Cameroon, southern Chad, Sudan, northern South Sudan, western Ethiopia and Eritrea. In contrast, there is an increased chance for below-average rainfall along the Gulf of Guinea coast.</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Week-2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northern Nigeria, southern Niger, northern Cameroon, southern Chad, northern CAR, portions of Sudan, South Sudan, western Ethiopia and Eritrea. In contrast, there is an increased chance for below-average rainfall over much of Senegal, parts of southern Mauritania, southwestern Mali, Guinea-Bissau, Guinea, Sierra Leone, Liberia, d'Ivoire Ghana, southern Togo and southern Benin.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Rainfall was below average over much of the Gulf of Guinea region, while many places in the Sahel region continued to receive above-average rainfall.</a:t>
            </a:r>
            <a:endParaRPr lang="en-US" altLang="en-US" b="1" dirty="0" smtClean="0">
              <a:solidFill>
                <a:schemeClr val="bg1"/>
              </a:solidFill>
            </a:endParaRP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Week-1 </a:t>
            </a:r>
            <a:r>
              <a:rPr lang="en-US" altLang="en-US" b="1" dirty="0">
                <a:solidFill>
                  <a:schemeClr val="bg1"/>
                </a:solidFill>
                <a:latin typeface="Arial" panose="020B0604020202020204" pitchFamily="34" charset="0"/>
                <a:cs typeface="Arial" panose="020B0604020202020204" pitchFamily="34" charset="0"/>
              </a:rPr>
              <a:t>outlooks call for an increased chance for </a:t>
            </a:r>
            <a:r>
              <a:rPr lang="en-US" altLang="en-US" b="1" dirty="0" smtClean="0">
                <a:solidFill>
                  <a:schemeClr val="bg1"/>
                </a:solidFill>
                <a:latin typeface="Arial" panose="020B0604020202020204" pitchFamily="34" charset="0"/>
                <a:cs typeface="Arial" panose="020B0604020202020204" pitchFamily="34" charset="0"/>
              </a:rPr>
              <a:t>above-average rainfall over </a:t>
            </a:r>
            <a:r>
              <a:rPr lang="en-US" b="1" dirty="0">
                <a:solidFill>
                  <a:schemeClr val="bg1"/>
                </a:solidFill>
                <a:latin typeface="Arial" panose="020B0604020202020204" pitchFamily="34" charset="0"/>
                <a:cs typeface="Arial" panose="020B0604020202020204" pitchFamily="34" charset="0"/>
              </a:rPr>
              <a:t>portions </a:t>
            </a:r>
            <a:r>
              <a:rPr lang="en-US" b="1" dirty="0">
                <a:solidFill>
                  <a:schemeClr val="bg1"/>
                </a:solidFill>
                <a:latin typeface="Arial" panose="020B0604020202020204" pitchFamily="34" charset="0"/>
                <a:cs typeface="Arial" panose="020B0604020202020204" pitchFamily="34" charset="0"/>
              </a:rPr>
              <a:t>of Senegal, Guinea-Bissau, Guinea, Sierra Leone, southwestern Mali, </a:t>
            </a:r>
            <a:r>
              <a:rPr lang="en-US" b="1" dirty="0" smtClean="0">
                <a:solidFill>
                  <a:schemeClr val="bg1"/>
                </a:solidFill>
                <a:latin typeface="Arial" panose="020B0604020202020204" pitchFamily="34" charset="0"/>
                <a:cs typeface="Arial" panose="020B0604020202020204" pitchFamily="34" charset="0"/>
              </a:rPr>
              <a:t>western </a:t>
            </a:r>
            <a:r>
              <a:rPr lang="en-US" b="1" dirty="0">
                <a:solidFill>
                  <a:schemeClr val="bg1"/>
                </a:solidFill>
                <a:latin typeface="Arial" panose="020B0604020202020204" pitchFamily="34" charset="0"/>
                <a:cs typeface="Arial" panose="020B0604020202020204" pitchFamily="34" charset="0"/>
              </a:rPr>
              <a:t>Burkina </a:t>
            </a:r>
            <a:r>
              <a:rPr lang="en-US" b="1" dirty="0">
                <a:solidFill>
                  <a:schemeClr val="bg1"/>
                </a:solidFill>
                <a:latin typeface="Arial" panose="020B0604020202020204" pitchFamily="34" charset="0"/>
                <a:cs typeface="Arial" panose="020B0604020202020204" pitchFamily="34" charset="0"/>
              </a:rPr>
              <a:t>Faso, </a:t>
            </a:r>
            <a:r>
              <a:rPr lang="en-US" altLang="en-US" b="1" dirty="0">
                <a:solidFill>
                  <a:schemeClr val="bg1"/>
                </a:solidFill>
                <a:latin typeface="Arial" panose="020B0604020202020204" pitchFamily="34" charset="0"/>
                <a:cs typeface="Arial" panose="020B0604020202020204" pitchFamily="34" charset="0"/>
              </a:rPr>
              <a:t>southern Niger, northern Nigeria, northern Cameroon, southern Chad, </a:t>
            </a:r>
            <a:r>
              <a:rPr lang="en-US" altLang="en-US" b="1" dirty="0" smtClean="0">
                <a:solidFill>
                  <a:schemeClr val="bg1"/>
                </a:solidFill>
                <a:latin typeface="Arial" panose="020B0604020202020204" pitchFamily="34" charset="0"/>
                <a:cs typeface="Arial" panose="020B0604020202020204" pitchFamily="34" charset="0"/>
              </a:rPr>
              <a:t>Sudan</a:t>
            </a:r>
            <a:r>
              <a:rPr lang="en-US" altLang="en-US" b="1" dirty="0">
                <a:solidFill>
                  <a:schemeClr val="bg1"/>
                </a:solidFill>
                <a:latin typeface="Arial" panose="020B0604020202020204" pitchFamily="34" charset="0"/>
                <a:cs typeface="Arial" panose="020B0604020202020204" pitchFamily="34" charset="0"/>
              </a:rPr>
              <a:t>, northern South </a:t>
            </a:r>
            <a:r>
              <a:rPr lang="en-US" altLang="en-US" b="1" dirty="0" smtClean="0">
                <a:solidFill>
                  <a:schemeClr val="bg1"/>
                </a:solidFill>
                <a:latin typeface="Arial" panose="020B0604020202020204" pitchFamily="34" charset="0"/>
                <a:cs typeface="Arial" panose="020B0604020202020204" pitchFamily="34" charset="0"/>
              </a:rPr>
              <a:t>Sudan, western Ethiopia and Eritrea. </a:t>
            </a:r>
            <a:r>
              <a:rPr lang="en-US" altLang="en-US" b="1" dirty="0">
                <a:solidFill>
                  <a:schemeClr val="bg1"/>
                </a:solidFill>
              </a:rPr>
              <a:t>In contrast, there is an increased chance for below-average rainfall </a:t>
            </a:r>
            <a:r>
              <a:rPr lang="en-US" altLang="en-US" b="1" dirty="0" smtClean="0">
                <a:solidFill>
                  <a:schemeClr val="bg1"/>
                </a:solidFill>
              </a:rPr>
              <a:t>along the Gulf of Guinea coast.</a:t>
            </a:r>
            <a:endParaRPr lang="en-US" altLang="en-US" b="1" dirty="0">
              <a:solidFill>
                <a:schemeClr val="bg1"/>
              </a:solidFill>
            </a:endParaRPr>
          </a:p>
          <a:p>
            <a:pPr marL="342900" indent="-342900" algn="just" eaLnBrk="1" hangingPunct="1">
              <a:buFontTx/>
              <a:buChar char="•"/>
              <a:tabLst>
                <a:tab pos="1885950" algn="l"/>
              </a:tabLst>
            </a:pPr>
            <a:endParaRPr lang="en-US" alt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Week-2 </a:t>
            </a:r>
            <a:r>
              <a:rPr lang="en-US" altLang="en-US" b="1" dirty="0">
                <a:solidFill>
                  <a:schemeClr val="bg1"/>
                </a:solidFill>
                <a:latin typeface="Arial" panose="020B0604020202020204" pitchFamily="34" charset="0"/>
                <a:cs typeface="Arial" panose="020B0604020202020204" pitchFamily="34" charset="0"/>
              </a:rPr>
              <a:t>outlooks call for an increased chance for above-average rainfall over </a:t>
            </a:r>
            <a:r>
              <a:rPr lang="en-US" b="1" dirty="0">
                <a:solidFill>
                  <a:schemeClr val="bg1"/>
                </a:solidFill>
                <a:latin typeface="Arial" panose="020B0604020202020204" pitchFamily="34" charset="0"/>
                <a:cs typeface="Arial" panose="020B0604020202020204" pitchFamily="34" charset="0"/>
              </a:rPr>
              <a:t>northern Nigeria, southern Niger, northern Cameroon, southern Chad, northern CAR, </a:t>
            </a:r>
            <a:r>
              <a:rPr lang="en-US" b="1" dirty="0" smtClean="0">
                <a:solidFill>
                  <a:schemeClr val="bg1"/>
                </a:solidFill>
                <a:latin typeface="Arial" panose="020B0604020202020204" pitchFamily="34" charset="0"/>
                <a:cs typeface="Arial" panose="020B0604020202020204" pitchFamily="34" charset="0"/>
              </a:rPr>
              <a:t>portions of Sudan, South Sudan, western Ethiopia and Eritrea</a:t>
            </a:r>
            <a:r>
              <a:rPr lang="en-US" altLang="en-US" b="1" dirty="0" smtClean="0">
                <a:solidFill>
                  <a:schemeClr val="bg1"/>
                </a:solidFill>
                <a:latin typeface="Arial" panose="020B0604020202020204" pitchFamily="34" charset="0"/>
                <a:cs typeface="Arial" panose="020B0604020202020204" pitchFamily="34" charset="0"/>
              </a:rPr>
              <a:t>. </a:t>
            </a:r>
            <a:r>
              <a:rPr lang="en-US" altLang="en-US" b="1" dirty="0">
                <a:solidFill>
                  <a:schemeClr val="bg1"/>
                </a:solidFill>
              </a:rPr>
              <a:t>In </a:t>
            </a:r>
            <a:r>
              <a:rPr lang="en-US" altLang="en-US" b="1" dirty="0">
                <a:solidFill>
                  <a:schemeClr val="bg1"/>
                </a:solidFill>
                <a:latin typeface="Arial" panose="020B0604020202020204" pitchFamily="34" charset="0"/>
                <a:cs typeface="Arial" panose="020B0604020202020204" pitchFamily="34" charset="0"/>
              </a:rPr>
              <a:t>contrast, </a:t>
            </a:r>
            <a:r>
              <a:rPr lang="en-US" altLang="en-US" b="1" dirty="0" smtClean="0">
                <a:solidFill>
                  <a:schemeClr val="bg1"/>
                </a:solidFill>
                <a:latin typeface="Arial" panose="020B0604020202020204" pitchFamily="34" charset="0"/>
                <a:cs typeface="Arial" panose="020B0604020202020204" pitchFamily="34" charset="0"/>
              </a:rPr>
              <a:t>there </a:t>
            </a:r>
            <a:r>
              <a:rPr lang="en-US" altLang="en-US" b="1" dirty="0">
                <a:solidFill>
                  <a:schemeClr val="bg1"/>
                </a:solidFill>
                <a:latin typeface="Arial" panose="020B0604020202020204" pitchFamily="34" charset="0"/>
                <a:cs typeface="Arial" panose="020B0604020202020204" pitchFamily="34" charset="0"/>
              </a:rPr>
              <a:t>is an increased chance for below-average rainfall </a:t>
            </a:r>
            <a:r>
              <a:rPr lang="en-US" altLang="en-US" b="1" dirty="0" smtClean="0">
                <a:solidFill>
                  <a:schemeClr val="bg1"/>
                </a:solidFill>
                <a:latin typeface="Arial" panose="020B0604020202020204" pitchFamily="34" charset="0"/>
                <a:cs typeface="Arial" panose="020B0604020202020204" pitchFamily="34" charset="0"/>
              </a:rPr>
              <a:t>over much of Senegal, parts of southern Mauritania, southwestern Mali, Guinea-Bissau, Guinea, </a:t>
            </a:r>
            <a:r>
              <a:rPr lang="en-US" altLang="en-US" b="1" dirty="0" smtClean="0">
                <a:solidFill>
                  <a:schemeClr val="bg1"/>
                </a:solidFill>
                <a:latin typeface="Arial" panose="020B0604020202020204" pitchFamily="34" charset="0"/>
                <a:cs typeface="Arial" panose="020B0604020202020204" pitchFamily="34" charset="0"/>
              </a:rPr>
              <a:t>Sierra </a:t>
            </a:r>
            <a:r>
              <a:rPr lang="en-US" altLang="en-US" b="1" dirty="0">
                <a:solidFill>
                  <a:schemeClr val="bg1"/>
                </a:solidFill>
                <a:latin typeface="Arial" panose="020B0604020202020204" pitchFamily="34" charset="0"/>
                <a:cs typeface="Arial" panose="020B0604020202020204" pitchFamily="34" charset="0"/>
              </a:rPr>
              <a:t>Leone, Liberia, </a:t>
            </a:r>
            <a:r>
              <a:rPr lang="en-US" altLang="en-US" b="1" dirty="0" smtClean="0">
                <a:solidFill>
                  <a:schemeClr val="bg1"/>
                </a:solidFill>
                <a:latin typeface="Arial" panose="020B0604020202020204" pitchFamily="34" charset="0"/>
                <a:cs typeface="Arial" panose="020B0604020202020204" pitchFamily="34" charset="0"/>
              </a:rPr>
              <a:t>d'Ivoire </a:t>
            </a:r>
            <a:r>
              <a:rPr lang="en-US" altLang="en-US" b="1" dirty="0">
                <a:solidFill>
                  <a:schemeClr val="bg1"/>
                </a:solidFill>
                <a:latin typeface="Arial" panose="020B0604020202020204" pitchFamily="34" charset="0"/>
                <a:cs typeface="Arial" panose="020B0604020202020204" pitchFamily="34" charset="0"/>
              </a:rPr>
              <a:t>Ghana, southern Togo and southern Benin.</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a:t>
            </a:r>
            <a:r>
              <a:rPr lang="en-US" altLang="en-US" sz="1140" b="1" dirty="0" smtClean="0">
                <a:solidFill>
                  <a:schemeClr val="bg1"/>
                </a:solidFill>
              </a:rPr>
              <a:t>local areas in Mauritania, central and eastern Mali, parts of Niger, central and northern Chad, and portions of Sudan and DRC, and Eritrea and eastern Ethiopia. </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a:t>
            </a:r>
            <a:r>
              <a:rPr lang="en-US" altLang="en-US" sz="1140" b="1" dirty="0" smtClean="0">
                <a:solidFill>
                  <a:schemeClr val="bg1"/>
                </a:solidFill>
              </a:rPr>
              <a:t>Senegal, southwestern Mali, Guinea, Sierra Leone, Liberia, Cote d’Ivoire, much of Burkina Faso, Ghana, Togo Benin, Nigeria, Cameroon, southern Chad, local areas in car and South Sudan, and southwestern Ethiopia.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332105" y="5105400"/>
            <a:ext cx="8842375" cy="9771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Sahel region, the far western and eastern Gulf of Guinea, and Central Africa countries. Above-average rainfall was also observed over South Sudan, much of Sudan, Uganda</a:t>
            </a:r>
            <a:r>
              <a:rPr lang="en-US" altLang="en-US" sz="1150" b="1" dirty="0" smtClean="0">
                <a:solidFill>
                  <a:schemeClr val="bg1"/>
                </a:solidFill>
              </a:rPr>
              <a:t>, Eritrea, portions of Ethiopia</a:t>
            </a:r>
            <a:r>
              <a:rPr lang="en-US" altLang="en-US" sz="1150" b="1" dirty="0" smtClean="0">
                <a:solidFill>
                  <a:schemeClr val="bg1"/>
                </a:solidFill>
              </a:rPr>
              <a:t>, and local areas in western </a:t>
            </a:r>
            <a:r>
              <a:rPr lang="en-US" altLang="en-US" sz="1150" b="1" dirty="0" smtClean="0">
                <a:solidFill>
                  <a:schemeClr val="bg1"/>
                </a:solidFill>
              </a:rPr>
              <a:t>Kenya. </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Rainfall was below-average over eastern Liberia, </a:t>
            </a:r>
            <a:r>
              <a:rPr lang="en-US" altLang="en-US" sz="1150" b="1" dirty="0" smtClean="0">
                <a:solidFill>
                  <a:schemeClr val="bg1"/>
                </a:solidFill>
              </a:rPr>
              <a:t>eastern Guinea, Cote </a:t>
            </a:r>
            <a:r>
              <a:rPr lang="en-US" altLang="en-US" sz="1150" b="1" dirty="0" smtClean="0">
                <a:solidFill>
                  <a:schemeClr val="bg1"/>
                </a:solidFill>
              </a:rPr>
              <a:t>d’Ivoire, </a:t>
            </a:r>
            <a:r>
              <a:rPr lang="en-US" altLang="en-US" sz="1150" b="1" dirty="0" smtClean="0">
                <a:solidFill>
                  <a:schemeClr val="bg1"/>
                </a:solidFill>
              </a:rPr>
              <a:t>Ghana</a:t>
            </a:r>
            <a:r>
              <a:rPr lang="en-US" altLang="en-US" sz="1150" b="1" dirty="0" smtClean="0">
                <a:solidFill>
                  <a:schemeClr val="bg1"/>
                </a:solidFill>
              </a:rPr>
              <a:t>, </a:t>
            </a:r>
            <a:r>
              <a:rPr lang="en-US" altLang="en-US" sz="1150" b="1" dirty="0" smtClean="0">
                <a:solidFill>
                  <a:schemeClr val="bg1"/>
                </a:solidFill>
              </a:rPr>
              <a:t>local </a:t>
            </a:r>
            <a:r>
              <a:rPr lang="en-US" altLang="en-US" sz="1150" b="1" dirty="0" smtClean="0">
                <a:solidFill>
                  <a:schemeClr val="bg1"/>
                </a:solidFill>
              </a:rPr>
              <a:t>areas in Burkina Faso,  </a:t>
            </a:r>
            <a:r>
              <a:rPr lang="en-US" altLang="en-US" sz="1150" b="1" dirty="0" smtClean="0">
                <a:solidFill>
                  <a:schemeClr val="bg1"/>
                </a:solidFill>
              </a:rPr>
              <a:t>southern Togo, southern Benin, southern Nigeria,  </a:t>
            </a:r>
            <a:r>
              <a:rPr lang="en-US" altLang="en-US" sz="1150" b="1" dirty="0" smtClean="0">
                <a:solidFill>
                  <a:schemeClr val="bg1"/>
                </a:solidFill>
              </a:rPr>
              <a:t>local areas in </a:t>
            </a:r>
            <a:r>
              <a:rPr lang="en-US" altLang="en-US" sz="1150" b="1" dirty="0" smtClean="0">
                <a:solidFill>
                  <a:schemeClr val="bg1"/>
                </a:solidFill>
              </a:rPr>
              <a:t>Ethiopia, </a:t>
            </a:r>
            <a:r>
              <a:rPr lang="en-US" altLang="en-US" sz="1150" b="1" dirty="0" smtClean="0">
                <a:solidFill>
                  <a:schemeClr val="bg1"/>
                </a:solidFill>
              </a:rPr>
              <a:t>and coastal South Africa and Madagascar.</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64633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much of West, Central and  the Greater Horn of Africa. </a:t>
            </a:r>
          </a:p>
          <a:p>
            <a:pPr algn="just" eaLnBrk="1" hangingPunct="1">
              <a:lnSpc>
                <a:spcPct val="90000"/>
              </a:lnSpc>
              <a:spcBef>
                <a:spcPct val="50000"/>
              </a:spcBef>
            </a:pPr>
            <a:r>
              <a:rPr lang="en-US" altLang="en-US" sz="1125" b="1" dirty="0" smtClean="0">
                <a:solidFill>
                  <a:schemeClr val="bg1"/>
                </a:solidFill>
              </a:rPr>
              <a:t>Below-average rainfall was observed over parts of Cote d’Ivoire, local areas in Niger, southern Ethiopia, Kenya, southern Somalia, parts </a:t>
            </a:r>
            <a:r>
              <a:rPr lang="en-US" altLang="en-US" sz="1125" b="1" dirty="0" smtClean="0">
                <a:solidFill>
                  <a:schemeClr val="bg1"/>
                </a:solidFill>
              </a:rPr>
              <a:t>of Tanzania, </a:t>
            </a:r>
            <a:r>
              <a:rPr lang="en-US" altLang="en-US" sz="1125" b="1" dirty="0" smtClean="0">
                <a:solidFill>
                  <a:schemeClr val="bg1"/>
                </a:solidFill>
              </a:rPr>
              <a:t>South Africa, Mozambique and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109150"/>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a:solidFill>
                  <a:schemeClr val="bg1"/>
                </a:solidFill>
                <a:latin typeface="Arial" charset="0"/>
              </a:rPr>
              <a:t>rainfall was above-average over much of West, Central and the Greater Horn of Africa, including the northern portions of Southern Africa. Rainfall was also above-average over </a:t>
            </a:r>
            <a:r>
              <a:rPr lang="en-US" altLang="en-US" sz="1120" b="1" dirty="0" smtClean="0">
                <a:solidFill>
                  <a:schemeClr val="bg1"/>
                </a:solidFill>
                <a:latin typeface="Arial" charset="0"/>
              </a:rPr>
              <a:t>northeastern Namibia, western Botswana</a:t>
            </a:r>
            <a:r>
              <a:rPr lang="en-US" altLang="en-US" sz="1120" b="1" dirty="0">
                <a:solidFill>
                  <a:schemeClr val="bg1"/>
                </a:solidFill>
                <a:latin typeface="Arial" charset="0"/>
              </a:rPr>
              <a:t>, </a:t>
            </a:r>
            <a:r>
              <a:rPr lang="en-US" altLang="en-US" sz="1120" b="1" dirty="0" smtClean="0">
                <a:solidFill>
                  <a:schemeClr val="bg1"/>
                </a:solidFill>
                <a:latin typeface="Arial" charset="0"/>
              </a:rPr>
              <a:t>portions </a:t>
            </a:r>
            <a:r>
              <a:rPr lang="en-US" altLang="en-US" sz="1120" b="1" dirty="0">
                <a:solidFill>
                  <a:schemeClr val="bg1"/>
                </a:solidFill>
                <a:latin typeface="Arial" charset="0"/>
              </a:rPr>
              <a:t>of South </a:t>
            </a:r>
            <a:r>
              <a:rPr lang="en-US" altLang="en-US" sz="1120" b="1" dirty="0" smtClean="0">
                <a:solidFill>
                  <a:schemeClr val="bg1"/>
                </a:solidFill>
                <a:latin typeface="Arial" charset="0"/>
              </a:rPr>
              <a:t>Africa, and northern Madagascar.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portions of southwestern Angola, western and southern Namibia, western South Africa, local areas in southern Zambia, eastern Botswana, Zimbabwe, many parts of Mozambique, and central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cpc.ncep.noaa.gov/products/international/cdas/cdas_7day_af_200wind_anom.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041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cyclonic </a:t>
            </a:r>
            <a:r>
              <a:rPr lang="en-US" altLang="en-US" b="1" dirty="0" smtClean="0">
                <a:solidFill>
                  <a:schemeClr val="bg1"/>
                </a:solidFill>
              </a:rPr>
              <a:t>shear was observed across central and eastern Sahel (left panel).</a:t>
            </a:r>
            <a:endParaRPr lang="en-US" altLang="en-US" b="1" dirty="0">
              <a:solidFill>
                <a:schemeClr val="bg1"/>
              </a:solidFill>
            </a:endParaRPr>
          </a:p>
        </p:txBody>
      </p:sp>
      <p:sp>
        <p:nvSpPr>
          <p:cNvPr id="9" name="Oval 8"/>
          <p:cNvSpPr/>
          <p:nvPr/>
        </p:nvSpPr>
        <p:spPr>
          <a:xfrm rot="5041233">
            <a:off x="2476499" y="2019302"/>
            <a:ext cx="457202" cy="1752600"/>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28800"/>
            <a:ext cx="4267198" cy="320039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576" y="1828800"/>
            <a:ext cx="4267198" cy="32003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many places in the Sahel region, and portions of the Greater Horn of Africa.</a:t>
            </a:r>
            <a:endParaRPr lang="en-US" altLang="en-US" sz="1250" b="1" dirty="0">
              <a:solidFill>
                <a:schemeClr val="bg1"/>
              </a:solidFill>
            </a:endParaRPr>
          </a:p>
          <a:p>
            <a:pPr algn="just" eaLnBrk="1" hangingPunct="1"/>
            <a:endParaRPr lang="en-US" altLang="en-US" sz="1250" b="1" dirty="0" smtClean="0">
              <a:solidFill>
                <a:schemeClr val="bg1"/>
              </a:solidFill>
            </a:endParaRPr>
          </a:p>
        </p:txBody>
      </p:sp>
      <p:sp>
        <p:nvSpPr>
          <p:cNvPr id="22534" name="TextBox 2"/>
          <p:cNvSpPr txBox="1">
            <a:spLocks noChangeArrowheads="1"/>
          </p:cNvSpPr>
          <p:nvPr/>
        </p:nvSpPr>
        <p:spPr bwMode="auto">
          <a:xfrm>
            <a:off x="541883" y="1524000"/>
            <a:ext cx="3492880"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a:solidFill>
                  <a:srgbClr val="FFFF00"/>
                </a:solidFill>
              </a:rPr>
              <a:t>11 – 17 August, 2020</a:t>
            </a:r>
            <a:endParaRPr lang="en-US" altLang="en-US" dirty="0"/>
          </a:p>
        </p:txBody>
      </p:sp>
      <p:sp>
        <p:nvSpPr>
          <p:cNvPr id="22535" name="TextBox 10"/>
          <p:cNvSpPr txBox="1">
            <a:spLocks noChangeArrowheads="1"/>
          </p:cNvSpPr>
          <p:nvPr/>
        </p:nvSpPr>
        <p:spPr bwMode="auto">
          <a:xfrm>
            <a:off x="4853135" y="1524000"/>
            <a:ext cx="3573159"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a:t>
            </a:r>
            <a:r>
              <a:rPr lang="en-US" altLang="en-US" b="1" dirty="0" smtClean="0">
                <a:solidFill>
                  <a:srgbClr val="FFFF00"/>
                </a:solidFill>
              </a:rPr>
              <a:t>Valid 18 – 24 August,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178551</TotalTime>
  <Words>1470</Words>
  <Application>Microsoft Office PowerPoint</Application>
  <PresentationFormat>On-screen Show (4:3)</PresentationFormat>
  <Paragraphs>66</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9085</cp:revision>
  <cp:lastPrinted>2018-07-09T15:13:07Z</cp:lastPrinted>
  <dcterms:created xsi:type="dcterms:W3CDTF">2001-08-31T10:39:36Z</dcterms:created>
  <dcterms:modified xsi:type="dcterms:W3CDTF">2020-08-10T16:29:23Z</dcterms:modified>
</cp:coreProperties>
</file>