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477" r:id="rId7"/>
    <p:sldId id="482" r:id="rId8"/>
    <p:sldId id="510"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26" autoAdjust="0"/>
    <p:restoredTop sz="90813" autoAdjust="0"/>
  </p:normalViewPr>
  <p:slideViewPr>
    <p:cSldViewPr>
      <p:cViewPr varScale="1">
        <p:scale>
          <a:sx n="67" d="100"/>
          <a:sy n="67" d="100"/>
        </p:scale>
        <p:origin x="42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9/14/2020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533"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6.xml"/><Relationship Id="rId5" Type="http://schemas.openxmlformats.org/officeDocument/2006/relationships/image" Target="../media/image13.g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a:solidFill>
                  <a:schemeClr val="bg1"/>
                </a:solidFill>
              </a:rPr>
              <a:t>14 September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371600"/>
            <a:ext cx="7239000" cy="4343400"/>
          </a:xfrm>
        </p:spPr>
        <p:txBody>
          <a:bodyPr/>
          <a:lstStyle/>
          <a:p>
            <a:r>
              <a:rPr lang="en-US" altLang="en-US" sz="1800" b="1" dirty="0">
                <a:solidFill>
                  <a:schemeClr val="bg1"/>
                </a:solidFill>
              </a:rPr>
              <a:t>Over the past 90 days, rainfall was above-average along the Sahel band from Senegal to Ethiopia. </a:t>
            </a:r>
            <a:r>
              <a:rPr lang="en-US" altLang="en-US" sz="1800" b="1" dirty="0" smtClean="0">
                <a:solidFill>
                  <a:schemeClr val="bg1"/>
                </a:solidFill>
              </a:rPr>
              <a:t>However</a:t>
            </a:r>
            <a:r>
              <a:rPr lang="en-US" altLang="en-US" sz="1800" b="1" dirty="0">
                <a:solidFill>
                  <a:schemeClr val="bg1"/>
                </a:solidFill>
              </a:rPr>
              <a:t>, moisture deficits prevailed over the southern Gulf of Guinea region in the areas from Cote d’Ivoire eastward to western </a:t>
            </a:r>
            <a:r>
              <a:rPr lang="en-US" altLang="en-US" sz="1800" b="1" dirty="0" smtClean="0">
                <a:solidFill>
                  <a:schemeClr val="bg1"/>
                </a:solidFill>
              </a:rPr>
              <a:t>Nigeria.  The same rainfall pattern continued over the past 30 days.</a:t>
            </a:r>
          </a:p>
          <a:p>
            <a:endParaRPr lang="en-US" altLang="en-US" sz="1800" b="1" dirty="0" smtClean="0">
              <a:solidFill>
                <a:schemeClr val="bg1"/>
              </a:solidFill>
            </a:endParaRPr>
          </a:p>
          <a:p>
            <a:r>
              <a:rPr lang="en-US" altLang="en-US" sz="1800" b="1" kern="1200" dirty="0">
                <a:solidFill>
                  <a:srgbClr val="FFFFFF"/>
                </a:solidFill>
                <a:latin typeface="+mj-lt"/>
                <a:cs typeface="Arial" charset="0"/>
              </a:rPr>
              <a:t>During the past 7 days, </a:t>
            </a:r>
            <a:r>
              <a:rPr lang="en-US" altLang="en-US" sz="1800" b="1" kern="1200" dirty="0" smtClean="0">
                <a:solidFill>
                  <a:srgbClr val="FFFFFF"/>
                </a:solidFill>
                <a:latin typeface="+mj-lt"/>
                <a:cs typeface="Arial" charset="0"/>
              </a:rPr>
              <a:t>the heavy rains persisted over in the Sahel resulting in widespread flooding, while portions of the Gulf of Guinea region continued to register moisture deficits.  High amounts of rains fell over Central Africa Republic and over the Democratic Republic of Congo.</a:t>
            </a:r>
          </a:p>
          <a:p>
            <a:endParaRPr lang="en-US" altLang="en-US" sz="1800" b="1" kern="1200" dirty="0" smtClean="0">
              <a:solidFill>
                <a:srgbClr val="FFFFFF"/>
              </a:solidFill>
              <a:latin typeface="+mj-lt"/>
              <a:cs typeface="Arial" charset="0"/>
            </a:endParaRPr>
          </a:p>
          <a:p>
            <a:r>
              <a:rPr lang="en-US" altLang="en-US" sz="1800" b="1" kern="1200" dirty="0" smtClean="0">
                <a:solidFill>
                  <a:srgbClr val="FFFFFF"/>
                </a:solidFill>
                <a:latin typeface="+mj-lt"/>
                <a:cs typeface="Arial" charset="0"/>
              </a:rPr>
              <a:t>Forecasts suggest a high chance for above-average rainfall over parts of the Gulf of Guinea region and DRC at week-1 and week-2.</a:t>
            </a:r>
            <a:endParaRPr lang="en-US" altLang="en-US" sz="1800" b="1" kern="1200" dirty="0">
              <a:solidFill>
                <a:srgbClr val="FFFFFF"/>
              </a:solidFill>
              <a:latin typeface="+mj-lt"/>
              <a:cs typeface="Arial" charset="0"/>
            </a:endParaRPr>
          </a:p>
          <a:p>
            <a:endParaRPr lang="en-US" altLang="en-US" sz="1800" b="1" kern="1200" dirty="0">
              <a:solidFill>
                <a:srgbClr val="FFFFFF"/>
              </a:solidFill>
              <a:latin typeface="+mj-lt"/>
              <a:cs typeface="Arial" charset="0"/>
            </a:endParaRPr>
          </a:p>
          <a:p>
            <a:endParaRPr lang="en-US" altLang="en-US" sz="1800" b="1" dirty="0">
              <a:solidFill>
                <a:schemeClr val="bg1"/>
              </a:solidFill>
            </a:endParaRPr>
          </a:p>
          <a:p>
            <a:endParaRPr lang="en-US" sz="1800" dirty="0"/>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The West African Monsoon remained extremely active and the Sahel continued to register above average rainfall.  Moisture surpluses approached 100 mm in many areas resulting in widespread flooding.  In contrast drier than normal conditions prevailed in parts of the Gulf of Guinea region. Extremely heavy rains also fell along the western border of Ethiopia and in northern Democratic Republic of Congo (DRC).</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The </a:t>
            </a:r>
            <a:r>
              <a:rPr lang="en-US" altLang="en-US" b="1" dirty="0" smtClean="0">
                <a:solidFill>
                  <a:schemeClr val="bg1"/>
                </a:solidFill>
              </a:rPr>
              <a:t>week-1 outlooks indicate </a:t>
            </a:r>
            <a:r>
              <a:rPr lang="en-US" altLang="en-US" b="1" dirty="0">
                <a:solidFill>
                  <a:schemeClr val="bg1"/>
                </a:solidFill>
              </a:rPr>
              <a:t>a high </a:t>
            </a:r>
            <a:r>
              <a:rPr lang="en-US" altLang="en-US" b="1" dirty="0" smtClean="0">
                <a:solidFill>
                  <a:schemeClr val="bg1"/>
                </a:solidFill>
              </a:rPr>
              <a:t>chance </a:t>
            </a:r>
            <a:r>
              <a:rPr lang="en-US" altLang="en-US" b="1" dirty="0">
                <a:solidFill>
                  <a:schemeClr val="bg1"/>
                </a:solidFill>
              </a:rPr>
              <a:t>for above average-rainfall along the Guinean coast and over portions of Central </a:t>
            </a:r>
            <a:r>
              <a:rPr lang="en-US" altLang="en-US" b="1" dirty="0" smtClean="0">
                <a:solidFill>
                  <a:schemeClr val="bg1"/>
                </a:solidFill>
              </a:rPr>
              <a:t>Africa.  </a:t>
            </a:r>
            <a:r>
              <a:rPr lang="en-US" altLang="en-US" b="1" dirty="0">
                <a:solidFill>
                  <a:schemeClr val="bg1"/>
                </a:solidFill>
              </a:rPr>
              <a:t>At week-2, the Gulf of Guinea region and portions of central Africa are likely to receive above average rainfall. </a:t>
            </a:r>
            <a:endParaRPr lang="en-US" altLang="en-US"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366748"/>
            <a:ext cx="8991600" cy="88165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Over the past 90 days, rainfall was above-average along the Sahel band from Senegal to Ethiopia.  Rainfall amounts approached 1000 mm along the border between Guinea and Mali and in many areas in Central Africa.  </a:t>
            </a:r>
            <a:r>
              <a:rPr lang="en-US" altLang="en-US" sz="1140" b="1" dirty="0">
                <a:solidFill>
                  <a:schemeClr val="bg1"/>
                </a:solidFill>
              </a:rPr>
              <a:t>The highest rainfall amounts fell over the western Ethiopian highlands with totals approaching 1500 mm, more than 500 mm above the mean. However, moisture deficits prevailed over the southern Gulf of Guinea region in the areas from Cote d’Ivoire eastward to western Nigeria.    </a:t>
            </a:r>
            <a:r>
              <a:rPr lang="en-US" altLang="en-US" sz="1140" b="1" dirty="0" smtClean="0">
                <a:solidFill>
                  <a:schemeClr val="bg1"/>
                </a:solidFill>
              </a:rPr>
              <a:t>Seasonably dry conditions occurred in equatorial East Africa and southern Africa.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366748"/>
            <a:ext cx="8991600" cy="88165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Over </a:t>
            </a:r>
            <a:r>
              <a:rPr lang="en-US" altLang="en-US" sz="1140" b="1" dirty="0">
                <a:solidFill>
                  <a:schemeClr val="bg1"/>
                </a:solidFill>
              </a:rPr>
              <a:t>the past </a:t>
            </a:r>
            <a:r>
              <a:rPr lang="en-US" altLang="en-US" sz="1140" b="1" dirty="0" smtClean="0">
                <a:solidFill>
                  <a:schemeClr val="bg1"/>
                </a:solidFill>
              </a:rPr>
              <a:t>30 days, persistent rains resulted in above-average rainfall across the Sahel from Senegal eastward to Niger.  In contrast, rainfall was below-average over in the southern areas of the Gulf of Guinea region, including Ghana, Togo, Benin, and Nigeria.  Rainfall was also below-average over northeastern Nigeria.  Rainfall was above-average over much of Central Africa and the northern areas of the Greater Horn of Africa.  Totals approached 1000 mm about 500 mm above the mean locally over the Ethiopian Highlands.  Seasonably dry conditions occurred in equatorial East Africa and southern Africa.</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366748"/>
            <a:ext cx="8991600" cy="103951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heavy downpours ranging between 50 and 100 mm soaked much of West Africa resulting in above-average rainfall in most areas, except for western Guinea and portions of southern and northeastern Nigeria.  Rainfall was also below-average in the western areas of central Africa.  In contrast, excessive rainfall locally approaching 300 </a:t>
            </a:r>
            <a:r>
              <a:rPr lang="en-US" altLang="en-US" sz="1140" b="1" dirty="0">
                <a:solidFill>
                  <a:schemeClr val="bg1"/>
                </a:solidFill>
              </a:rPr>
              <a:t>mm prevailed over eastern Central Africa and the northern half of DRC </a:t>
            </a:r>
            <a:r>
              <a:rPr lang="en-US" altLang="en-US" sz="1140" b="1" dirty="0" smtClean="0">
                <a:solidFill>
                  <a:schemeClr val="bg1"/>
                </a:solidFill>
              </a:rPr>
              <a:t>with moisture surpluses exceeding 100 mm.  In the Greater Horn of Africa, rainfall was above average in southern Sudan, western South Sudan, and along the western border of Ethiopia and Eritrea.  Seasonably dry weather prevailed over southern Africa.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9" name="Oval 8"/>
          <p:cNvSpPr/>
          <p:nvPr/>
        </p:nvSpPr>
        <p:spPr>
          <a:xfrm rot="5041233">
            <a:off x="1869302" y="1927875"/>
            <a:ext cx="457202" cy="2169168"/>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Text Box 8"/>
          <p:cNvSpPr txBox="1">
            <a:spLocks noChangeArrowheads="1"/>
          </p:cNvSpPr>
          <p:nvPr/>
        </p:nvSpPr>
        <p:spPr bwMode="auto">
          <a:xfrm>
            <a:off x="79248" y="5606276"/>
            <a:ext cx="8991600" cy="40806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The circulation anomaly over the past 7 days revealed a prominent mid-level anomalous westerly jet associated with upper level divergence and the observed rainfall surpluses.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200" y="1981200"/>
            <a:ext cx="3000375" cy="1666875"/>
          </a:xfrm>
          <a:prstGeom prst="rect">
            <a:avLst/>
          </a:prstGeom>
        </p:spPr>
      </p:pic>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6200" y="4448175"/>
            <a:ext cx="3000375" cy="1666875"/>
          </a:xfrm>
          <a:prstGeom prst="rect">
            <a:avLst/>
          </a:prstGeom>
        </p:spPr>
      </p:pic>
      <p:pic>
        <p:nvPicPr>
          <p:cNvPr id="5" name="Picture 4"/>
          <p:cNvPicPr>
            <a:picLocks noChangeAspect="1"/>
          </p:cNvPicPr>
          <p:nvPr/>
        </p:nvPicPr>
        <p:blipFill rotWithShape="1">
          <a:blip r:embed="rId4"/>
          <a:srcRect l="12083" t="14445" r="27916" b="2963"/>
          <a:stretch/>
        </p:blipFill>
        <p:spPr>
          <a:xfrm>
            <a:off x="4114754" y="1981200"/>
            <a:ext cx="2743246" cy="2124060"/>
          </a:xfrm>
          <a:prstGeom prst="rect">
            <a:avLst/>
          </a:prstGeom>
        </p:spPr>
      </p:pic>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067425" y="4429125"/>
            <a:ext cx="3000375" cy="1666875"/>
          </a:xfrm>
          <a:prstGeom prst="rect">
            <a:avLst/>
          </a:prstGeom>
        </p:spPr>
      </p:pic>
      <p:cxnSp>
        <p:nvCxnSpPr>
          <p:cNvPr id="7" name="Straight Arrow Connector 6"/>
          <p:cNvCxnSpPr>
            <a:stCxn id="5" idx="1"/>
          </p:cNvCxnSpPr>
          <p:nvPr/>
        </p:nvCxnSpPr>
        <p:spPr>
          <a:xfrm flipH="1" flipV="1">
            <a:off x="2819400" y="2667000"/>
            <a:ext cx="1295354" cy="37623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971800" y="3276600"/>
            <a:ext cx="1828800" cy="12954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67425" y="3200400"/>
            <a:ext cx="790575" cy="13716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Rainfall </a:t>
            </a:r>
            <a:r>
              <a:rPr lang="en-US" altLang="en-US" sz="4000" b="1" dirty="0" smtClean="0">
                <a:solidFill>
                  <a:srgbClr val="FFFF00"/>
                </a:solidFill>
                <a:latin typeface="Arial" charset="0"/>
              </a:rPr>
              <a:t>Evolution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over 5x5 </a:t>
            </a:r>
            <a:r>
              <a:rPr lang="en-US" altLang="en-US" sz="4000" b="1" dirty="0" err="1" smtClean="0">
                <a:solidFill>
                  <a:srgbClr val="FFFF00"/>
                </a:solidFill>
                <a:latin typeface="Arial" charset="0"/>
              </a:rPr>
              <a:t>lat-lon</a:t>
            </a:r>
            <a:r>
              <a:rPr lang="en-US" altLang="en-US" sz="4000" b="1" dirty="0" smtClean="0">
                <a:solidFill>
                  <a:srgbClr val="FFFF00"/>
                </a:solidFill>
                <a:latin typeface="Arial" charset="0"/>
              </a:rPr>
              <a:t> boxes</a:t>
            </a:r>
            <a:endParaRPr lang="en-US" altLang="en-US" sz="4000" b="1" dirty="0">
              <a:solidFill>
                <a:srgbClr val="FFFF00"/>
              </a:solidFill>
              <a:latin typeface="Arial" charset="0"/>
            </a:endParaRPr>
          </a:p>
        </p:txBody>
      </p:sp>
      <p:sp>
        <p:nvSpPr>
          <p:cNvPr id="18" name="TextBox 17"/>
          <p:cNvSpPr txBox="1"/>
          <p:nvPr/>
        </p:nvSpPr>
        <p:spPr>
          <a:xfrm>
            <a:off x="3200400" y="4724400"/>
            <a:ext cx="2743200" cy="1815882"/>
          </a:xfrm>
          <a:prstGeom prst="rect">
            <a:avLst/>
          </a:prstGeom>
          <a:noFill/>
        </p:spPr>
        <p:txBody>
          <a:bodyPr wrap="square" rtlCol="0">
            <a:spAutoFit/>
          </a:bodyPr>
          <a:lstStyle/>
          <a:p>
            <a:r>
              <a:rPr lang="en-US" dirty="0" smtClean="0">
                <a:solidFill>
                  <a:schemeClr val="bg1"/>
                </a:solidFill>
              </a:rPr>
              <a:t>The rainfall time series revealed the frequent rains that fell over West Africa and the Ethiopian highlands over the past 90 days, while frequent dry spells </a:t>
            </a:r>
            <a:r>
              <a:rPr lang="en-US" dirty="0" err="1" smtClean="0">
                <a:solidFill>
                  <a:schemeClr val="bg1"/>
                </a:solidFill>
              </a:rPr>
              <a:t>occured</a:t>
            </a:r>
            <a:r>
              <a:rPr lang="en-US" dirty="0" smtClean="0">
                <a:solidFill>
                  <a:schemeClr val="bg1"/>
                </a:solidFill>
              </a:rPr>
              <a:t> in the Gulf of Guinea region.</a:t>
            </a:r>
            <a:endParaRPr lang="en-US" dirty="0">
              <a:solidFill>
                <a:schemeClr val="bg1"/>
              </a:solidFill>
            </a:endParaRPr>
          </a:p>
        </p:txBody>
      </p:sp>
    </p:spTree>
    <p:extLst>
      <p:ext uri="{BB962C8B-B14F-4D97-AF65-F5344CB8AC3E}">
        <p14:creationId xmlns:p14="http://schemas.microsoft.com/office/powerpoint/2010/main" val="2841193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72001"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55576"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360936" y="1524000"/>
            <a:ext cx="3854773"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15 – 21 September, 2020</a:t>
            </a:r>
            <a:endParaRPr lang="en-US" altLang="en-US" dirty="0"/>
          </a:p>
        </p:txBody>
      </p:sp>
      <p:sp>
        <p:nvSpPr>
          <p:cNvPr id="22535" name="TextBox 10"/>
          <p:cNvSpPr txBox="1">
            <a:spLocks noChangeArrowheads="1"/>
          </p:cNvSpPr>
          <p:nvPr/>
        </p:nvSpPr>
        <p:spPr bwMode="auto">
          <a:xfrm>
            <a:off x="4677865" y="1524000"/>
            <a:ext cx="3923703"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22 – 28 September, 2020</a:t>
            </a:r>
            <a:endParaRPr lang="en-US" altLang="en-US" dirty="0"/>
          </a:p>
        </p:txBody>
      </p:sp>
      <p:sp>
        <p:nvSpPr>
          <p:cNvPr id="7" name="Text Box 8"/>
          <p:cNvSpPr txBox="1">
            <a:spLocks noChangeArrowheads="1"/>
          </p:cNvSpPr>
          <p:nvPr/>
        </p:nvSpPr>
        <p:spPr bwMode="auto">
          <a:xfrm>
            <a:off x="79248" y="5606276"/>
            <a:ext cx="8991600" cy="56592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The NCEP GEFS indicates a high chance (&gt; 70% probability) for above average-rainfall along the Guinean coast and over portions of Central Africa at week-1.  At week-2, the Gulf of Guinea region and portions of central Africa are likely to receive above average rainfall.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180648</TotalTime>
  <Words>786</Words>
  <Application>Microsoft Office PowerPoint</Application>
  <PresentationFormat>On-screen Show (4:3)</PresentationFormat>
  <Paragraphs>44</Paragraphs>
  <Slides>10</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Rainfall Evolution over 5x5 lat-lon boxes</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Wassila Thiaw</cp:lastModifiedBy>
  <cp:revision>9195</cp:revision>
  <cp:lastPrinted>2018-07-09T15:13:07Z</cp:lastPrinted>
  <dcterms:created xsi:type="dcterms:W3CDTF">2001-08-31T10:39:36Z</dcterms:created>
  <dcterms:modified xsi:type="dcterms:W3CDTF">2020-09-14T15:16:18Z</dcterms:modified>
</cp:coreProperties>
</file>