
<file path=[Content_Types].xml><?xml version="1.0" encoding="utf-8"?>
<Types xmlns="http://schemas.openxmlformats.org/package/2006/content-types">
  <Default Extension="png" ContentType="image/png"/>
  <Default Extension="bin" ContentType="application/vnd.openxmlformats-officedocument.oleObject"/>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handoutMasterIdLst>
    <p:handoutMasterId r:id="rId13"/>
  </p:handoutMasterIdLst>
  <p:sldIdLst>
    <p:sldId id="509" r:id="rId2"/>
    <p:sldId id="326" r:id="rId3"/>
    <p:sldId id="485" r:id="rId4"/>
    <p:sldId id="502" r:id="rId5"/>
    <p:sldId id="501" r:id="rId6"/>
    <p:sldId id="512" r:id="rId7"/>
    <p:sldId id="482" r:id="rId8"/>
    <p:sldId id="496" r:id="rId9"/>
    <p:sldId id="506" r:id="rId10"/>
    <p:sldId id="511" r:id="rId11"/>
  </p:sldIdLst>
  <p:sldSz cx="9144000" cy="6858000" type="screen4x3"/>
  <p:notesSz cx="6985000" cy="9283700"/>
  <p:defaultTextStyle>
    <a:defPPr>
      <a:defRPr lang="en-US"/>
    </a:defPPr>
    <a:lvl1pPr algn="l" rtl="0" eaLnBrk="0" fontAlgn="base" hangingPunct="0">
      <a:spcBef>
        <a:spcPct val="0"/>
      </a:spcBef>
      <a:spcAft>
        <a:spcPct val="0"/>
      </a:spcAft>
      <a:defRPr sz="1600" kern="1200">
        <a:solidFill>
          <a:schemeClr val="tx1"/>
        </a:solidFill>
        <a:latin typeface="Arial" charset="0"/>
        <a:ea typeface="+mn-ea"/>
        <a:cs typeface="Arial" charset="0"/>
      </a:defRPr>
    </a:lvl1pPr>
    <a:lvl2pPr marL="457200" algn="l" rtl="0" eaLnBrk="0" fontAlgn="base" hangingPunct="0">
      <a:spcBef>
        <a:spcPct val="0"/>
      </a:spcBef>
      <a:spcAft>
        <a:spcPct val="0"/>
      </a:spcAft>
      <a:defRPr sz="1600" kern="1200">
        <a:solidFill>
          <a:schemeClr val="tx1"/>
        </a:solidFill>
        <a:latin typeface="Arial" charset="0"/>
        <a:ea typeface="+mn-ea"/>
        <a:cs typeface="Arial" charset="0"/>
      </a:defRPr>
    </a:lvl2pPr>
    <a:lvl3pPr marL="914400" algn="l" rtl="0" eaLnBrk="0" fontAlgn="base" hangingPunct="0">
      <a:spcBef>
        <a:spcPct val="0"/>
      </a:spcBef>
      <a:spcAft>
        <a:spcPct val="0"/>
      </a:spcAft>
      <a:defRPr sz="1600" kern="1200">
        <a:solidFill>
          <a:schemeClr val="tx1"/>
        </a:solidFill>
        <a:latin typeface="Arial" charset="0"/>
        <a:ea typeface="+mn-ea"/>
        <a:cs typeface="Arial" charset="0"/>
      </a:defRPr>
    </a:lvl3pPr>
    <a:lvl4pPr marL="1371600" algn="l" rtl="0" eaLnBrk="0" fontAlgn="base" hangingPunct="0">
      <a:spcBef>
        <a:spcPct val="0"/>
      </a:spcBef>
      <a:spcAft>
        <a:spcPct val="0"/>
      </a:spcAft>
      <a:defRPr sz="1600" kern="1200">
        <a:solidFill>
          <a:schemeClr val="tx1"/>
        </a:solidFill>
        <a:latin typeface="Arial" charset="0"/>
        <a:ea typeface="+mn-ea"/>
        <a:cs typeface="Arial" charset="0"/>
      </a:defRPr>
    </a:lvl4pPr>
    <a:lvl5pPr marL="1828800" algn="l" rtl="0" eaLnBrk="0" fontAlgn="base" hangingPunct="0">
      <a:spcBef>
        <a:spcPct val="0"/>
      </a:spcBef>
      <a:spcAft>
        <a:spcPct val="0"/>
      </a:spcAft>
      <a:defRPr sz="1600" kern="1200">
        <a:solidFill>
          <a:schemeClr val="tx1"/>
        </a:solidFill>
        <a:latin typeface="Arial" charset="0"/>
        <a:ea typeface="+mn-ea"/>
        <a:cs typeface="Arial" charset="0"/>
      </a:defRPr>
    </a:lvl5pPr>
    <a:lvl6pPr marL="2286000" algn="l" defTabSz="914400" rtl="0" eaLnBrk="1" latinLnBrk="0" hangingPunct="1">
      <a:defRPr sz="1600" kern="1200">
        <a:solidFill>
          <a:schemeClr val="tx1"/>
        </a:solidFill>
        <a:latin typeface="Arial" charset="0"/>
        <a:ea typeface="+mn-ea"/>
        <a:cs typeface="Arial" charset="0"/>
      </a:defRPr>
    </a:lvl6pPr>
    <a:lvl7pPr marL="2743200" algn="l" defTabSz="914400" rtl="0" eaLnBrk="1" latinLnBrk="0" hangingPunct="1">
      <a:defRPr sz="1600" kern="1200">
        <a:solidFill>
          <a:schemeClr val="tx1"/>
        </a:solidFill>
        <a:latin typeface="Arial" charset="0"/>
        <a:ea typeface="+mn-ea"/>
        <a:cs typeface="Arial" charset="0"/>
      </a:defRPr>
    </a:lvl7pPr>
    <a:lvl8pPr marL="3200400" algn="l" defTabSz="914400" rtl="0" eaLnBrk="1" latinLnBrk="0" hangingPunct="1">
      <a:defRPr sz="1600" kern="1200">
        <a:solidFill>
          <a:schemeClr val="tx1"/>
        </a:solidFill>
        <a:latin typeface="Arial" charset="0"/>
        <a:ea typeface="+mn-ea"/>
        <a:cs typeface="Arial" charset="0"/>
      </a:defRPr>
    </a:lvl8pPr>
    <a:lvl9pPr marL="3657600" algn="l" defTabSz="914400" rtl="0" eaLnBrk="1" latinLnBrk="0" hangingPunct="1">
      <a:defRPr sz="1600"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800000"/>
    <a:srgbClr val="FF0000"/>
    <a:srgbClr val="CCFFCC"/>
    <a:srgbClr val="FFFF99"/>
    <a:srgbClr val="FFFF00"/>
    <a:srgbClr val="CCFFFF"/>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538" autoAdjust="0"/>
    <p:restoredTop sz="90813" autoAdjust="0"/>
  </p:normalViewPr>
  <p:slideViewPr>
    <p:cSldViewPr>
      <p:cViewPr varScale="1">
        <p:scale>
          <a:sx n="67" d="100"/>
          <a:sy n="67" d="100"/>
        </p:scale>
        <p:origin x="420" y="72"/>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25775" cy="465138"/>
          </a:xfrm>
          <a:prstGeom prst="rect">
            <a:avLst/>
          </a:prstGeom>
          <a:noFill/>
          <a:ln w="9525">
            <a:noFill/>
            <a:miter lim="800000"/>
            <a:headEnd/>
            <a:tailEnd/>
          </a:ln>
          <a:effectLst/>
        </p:spPr>
        <p:txBody>
          <a:bodyPr vert="horz" wrap="square" lIns="92889" tIns="46445" rIns="92889" bIns="46445" numCol="1" anchor="t" anchorCtr="0" compatLnSpc="1">
            <a:prstTxWarp prst="textNoShape">
              <a:avLst/>
            </a:prstTxWarp>
          </a:bodyPr>
          <a:lstStyle>
            <a:lvl1pPr algn="l" defTabSz="929627" eaLnBrk="1" hangingPunct="1">
              <a:defRPr sz="1200">
                <a:latin typeface="Times New Roman" pitchFamily="18" charset="0"/>
                <a:cs typeface="+mn-cs"/>
              </a:defRPr>
            </a:lvl1pPr>
          </a:lstStyle>
          <a:p>
            <a:pPr>
              <a:defRPr/>
            </a:pPr>
            <a:endParaRPr lang="en-US"/>
          </a:p>
        </p:txBody>
      </p:sp>
      <p:sp>
        <p:nvSpPr>
          <p:cNvPr id="92163" name="Rectangle 3"/>
          <p:cNvSpPr>
            <a:spLocks noGrp="1" noChangeArrowheads="1"/>
          </p:cNvSpPr>
          <p:nvPr>
            <p:ph type="dt" sz="quarter" idx="1"/>
          </p:nvPr>
        </p:nvSpPr>
        <p:spPr bwMode="auto">
          <a:xfrm>
            <a:off x="3959225" y="0"/>
            <a:ext cx="3025775" cy="465138"/>
          </a:xfrm>
          <a:prstGeom prst="rect">
            <a:avLst/>
          </a:prstGeom>
          <a:noFill/>
          <a:ln w="9525">
            <a:noFill/>
            <a:miter lim="800000"/>
            <a:headEnd/>
            <a:tailEnd/>
          </a:ln>
          <a:effectLst/>
        </p:spPr>
        <p:txBody>
          <a:bodyPr vert="horz" wrap="square" lIns="92889" tIns="46445" rIns="92889" bIns="46445" numCol="1" anchor="t" anchorCtr="0" compatLnSpc="1">
            <a:prstTxWarp prst="textNoShape">
              <a:avLst/>
            </a:prstTxWarp>
          </a:bodyPr>
          <a:lstStyle>
            <a:lvl1pPr algn="r" defTabSz="929627" eaLnBrk="1" hangingPunct="1">
              <a:defRPr sz="1200">
                <a:latin typeface="Times New Roman" pitchFamily="18" charset="0"/>
                <a:cs typeface="+mn-cs"/>
              </a:defRPr>
            </a:lvl1pPr>
          </a:lstStyle>
          <a:p>
            <a:pPr>
              <a:defRPr/>
            </a:pPr>
            <a:endParaRPr lang="en-US"/>
          </a:p>
        </p:txBody>
      </p:sp>
      <p:sp>
        <p:nvSpPr>
          <p:cNvPr id="92164" name="Rectangle 4"/>
          <p:cNvSpPr>
            <a:spLocks noGrp="1" noChangeArrowheads="1"/>
          </p:cNvSpPr>
          <p:nvPr>
            <p:ph type="ftr" sz="quarter" idx="2"/>
          </p:nvPr>
        </p:nvSpPr>
        <p:spPr bwMode="auto">
          <a:xfrm>
            <a:off x="0" y="8818563"/>
            <a:ext cx="3025775" cy="465137"/>
          </a:xfrm>
          <a:prstGeom prst="rect">
            <a:avLst/>
          </a:prstGeom>
          <a:noFill/>
          <a:ln w="9525">
            <a:noFill/>
            <a:miter lim="800000"/>
            <a:headEnd/>
            <a:tailEnd/>
          </a:ln>
          <a:effectLst/>
        </p:spPr>
        <p:txBody>
          <a:bodyPr vert="horz" wrap="square" lIns="92889" tIns="46445" rIns="92889" bIns="46445" numCol="1" anchor="b" anchorCtr="0" compatLnSpc="1">
            <a:prstTxWarp prst="textNoShape">
              <a:avLst/>
            </a:prstTxWarp>
          </a:bodyPr>
          <a:lstStyle>
            <a:lvl1pPr algn="l" defTabSz="929627" eaLnBrk="1" hangingPunct="1">
              <a:defRPr sz="1200">
                <a:latin typeface="Times New Roman" pitchFamily="18" charset="0"/>
                <a:cs typeface="+mn-cs"/>
              </a:defRPr>
            </a:lvl1pPr>
          </a:lstStyle>
          <a:p>
            <a:pPr>
              <a:defRPr/>
            </a:pPr>
            <a:endParaRPr lang="en-US"/>
          </a:p>
        </p:txBody>
      </p:sp>
      <p:sp>
        <p:nvSpPr>
          <p:cNvPr id="92165" name="Rectangle 5"/>
          <p:cNvSpPr>
            <a:spLocks noGrp="1" noChangeArrowheads="1"/>
          </p:cNvSpPr>
          <p:nvPr>
            <p:ph type="sldNum" sz="quarter" idx="3"/>
          </p:nvPr>
        </p:nvSpPr>
        <p:spPr bwMode="auto">
          <a:xfrm>
            <a:off x="3959225" y="8818563"/>
            <a:ext cx="3025775" cy="465137"/>
          </a:xfrm>
          <a:prstGeom prst="rect">
            <a:avLst/>
          </a:prstGeom>
          <a:noFill/>
          <a:ln w="9525">
            <a:noFill/>
            <a:miter lim="800000"/>
            <a:headEnd/>
            <a:tailEnd/>
          </a:ln>
          <a:effectLst/>
        </p:spPr>
        <p:txBody>
          <a:bodyPr vert="horz" wrap="square" lIns="92889" tIns="46445" rIns="92889" bIns="46445" numCol="1" anchor="b" anchorCtr="0" compatLnSpc="1">
            <a:prstTxWarp prst="textNoShape">
              <a:avLst/>
            </a:prstTxWarp>
          </a:bodyPr>
          <a:lstStyle>
            <a:lvl1pPr algn="r" defTabSz="928688" eaLnBrk="1" hangingPunct="1">
              <a:defRPr sz="1200">
                <a:latin typeface="Times New Roman" pitchFamily="18" charset="0"/>
              </a:defRPr>
            </a:lvl1pPr>
          </a:lstStyle>
          <a:p>
            <a:fld id="{55FF4001-412B-4BBD-BE6A-0B0EFB7222A5}" type="slidenum">
              <a:rPr lang="en-US" altLang="en-US"/>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7363" cy="465138"/>
          </a:xfrm>
          <a:prstGeom prst="rect">
            <a:avLst/>
          </a:prstGeom>
        </p:spPr>
        <p:txBody>
          <a:bodyPr vert="horz" lIns="91221" tIns="45610" rIns="91221" bIns="45610" rtlCol="0"/>
          <a:lstStyle>
            <a:lvl1pPr algn="l" eaLnBrk="1" hangingPunct="1">
              <a:defRPr sz="1200">
                <a:latin typeface="Times New Roman" pitchFamily="18" charset="0"/>
                <a:cs typeface="+mn-cs"/>
              </a:defRPr>
            </a:lvl1pPr>
          </a:lstStyle>
          <a:p>
            <a:pPr>
              <a:defRPr/>
            </a:pPr>
            <a:endParaRPr lang="en-US"/>
          </a:p>
        </p:txBody>
      </p:sp>
      <p:sp>
        <p:nvSpPr>
          <p:cNvPr id="3" name="Date Placeholder 2"/>
          <p:cNvSpPr>
            <a:spLocks noGrp="1"/>
          </p:cNvSpPr>
          <p:nvPr>
            <p:ph type="dt" idx="1"/>
          </p:nvPr>
        </p:nvSpPr>
        <p:spPr>
          <a:xfrm>
            <a:off x="3956050" y="0"/>
            <a:ext cx="3027363" cy="465138"/>
          </a:xfrm>
          <a:prstGeom prst="rect">
            <a:avLst/>
          </a:prstGeom>
        </p:spPr>
        <p:txBody>
          <a:bodyPr vert="horz" lIns="91221" tIns="45610" rIns="91221" bIns="45610" rtlCol="0"/>
          <a:lstStyle>
            <a:lvl1pPr algn="r" eaLnBrk="1" hangingPunct="1">
              <a:defRPr sz="1200">
                <a:latin typeface="Times New Roman" pitchFamily="18" charset="0"/>
                <a:cs typeface="+mn-cs"/>
              </a:defRPr>
            </a:lvl1pPr>
          </a:lstStyle>
          <a:p>
            <a:pPr>
              <a:defRPr/>
            </a:pPr>
            <a:fld id="{D9326286-FB7B-4577-805C-C903BBC41E36}" type="datetimeFigureOut">
              <a:rPr lang="en-US"/>
              <a:pPr>
                <a:defRPr/>
              </a:pPr>
              <a:t>10/26/2020</a:t>
            </a:fld>
            <a:endParaRPr lang="en-US" dirty="0"/>
          </a:p>
        </p:txBody>
      </p:sp>
      <p:sp>
        <p:nvSpPr>
          <p:cNvPr id="4" name="Slide Image Placeholder 3"/>
          <p:cNvSpPr>
            <a:spLocks noGrp="1" noRot="1" noChangeAspect="1"/>
          </p:cNvSpPr>
          <p:nvPr>
            <p:ph type="sldImg" idx="2"/>
          </p:nvPr>
        </p:nvSpPr>
        <p:spPr>
          <a:xfrm>
            <a:off x="1171575" y="695325"/>
            <a:ext cx="4641850" cy="3481388"/>
          </a:xfrm>
          <a:prstGeom prst="rect">
            <a:avLst/>
          </a:prstGeom>
          <a:noFill/>
          <a:ln w="12700">
            <a:solidFill>
              <a:prstClr val="black"/>
            </a:solidFill>
          </a:ln>
        </p:spPr>
        <p:txBody>
          <a:bodyPr vert="horz" lIns="91221" tIns="45610" rIns="91221" bIns="45610" rtlCol="0" anchor="ctr"/>
          <a:lstStyle/>
          <a:p>
            <a:pPr lvl="0"/>
            <a:endParaRPr lang="en-US" noProof="0" dirty="0"/>
          </a:p>
        </p:txBody>
      </p:sp>
      <p:sp>
        <p:nvSpPr>
          <p:cNvPr id="5" name="Notes Placeholder 4"/>
          <p:cNvSpPr>
            <a:spLocks noGrp="1"/>
          </p:cNvSpPr>
          <p:nvPr>
            <p:ph type="body" sz="quarter" idx="3"/>
          </p:nvPr>
        </p:nvSpPr>
        <p:spPr>
          <a:xfrm>
            <a:off x="698500" y="4410075"/>
            <a:ext cx="5588000" cy="4178300"/>
          </a:xfrm>
          <a:prstGeom prst="rect">
            <a:avLst/>
          </a:prstGeom>
        </p:spPr>
        <p:txBody>
          <a:bodyPr vert="horz" lIns="91221" tIns="45610" rIns="91221" bIns="4561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16975"/>
            <a:ext cx="3027363" cy="465138"/>
          </a:xfrm>
          <a:prstGeom prst="rect">
            <a:avLst/>
          </a:prstGeom>
        </p:spPr>
        <p:txBody>
          <a:bodyPr vert="horz" lIns="91221" tIns="45610" rIns="91221" bIns="45610" rtlCol="0" anchor="b"/>
          <a:lstStyle>
            <a:lvl1pPr algn="l" eaLnBrk="1" hangingPunct="1">
              <a:defRPr sz="1200">
                <a:latin typeface="Times New Roman" pitchFamily="18" charset="0"/>
                <a:cs typeface="+mn-cs"/>
              </a:defRPr>
            </a:lvl1pPr>
          </a:lstStyle>
          <a:p>
            <a:pPr>
              <a:defRPr/>
            </a:pPr>
            <a:endParaRPr lang="en-US"/>
          </a:p>
        </p:txBody>
      </p:sp>
      <p:sp>
        <p:nvSpPr>
          <p:cNvPr id="7" name="Slide Number Placeholder 6"/>
          <p:cNvSpPr>
            <a:spLocks noGrp="1"/>
          </p:cNvSpPr>
          <p:nvPr>
            <p:ph type="sldNum" sz="quarter" idx="5"/>
          </p:nvPr>
        </p:nvSpPr>
        <p:spPr>
          <a:xfrm>
            <a:off x="3956050" y="8816975"/>
            <a:ext cx="3027363" cy="465138"/>
          </a:xfrm>
          <a:prstGeom prst="rect">
            <a:avLst/>
          </a:prstGeom>
        </p:spPr>
        <p:txBody>
          <a:bodyPr vert="horz" wrap="square" lIns="91221" tIns="45610" rIns="91221" bIns="45610" numCol="1" anchor="b" anchorCtr="0" compatLnSpc="1">
            <a:prstTxWarp prst="textNoShape">
              <a:avLst/>
            </a:prstTxWarp>
          </a:bodyPr>
          <a:lstStyle>
            <a:lvl1pPr algn="r" eaLnBrk="1" hangingPunct="1">
              <a:defRPr sz="1200">
                <a:latin typeface="Times New Roman" pitchFamily="18" charset="0"/>
              </a:defRPr>
            </a:lvl1pPr>
          </a:lstStyle>
          <a:p>
            <a:fld id="{A5A62C6B-CC89-4827-94E3-A6ABFBF2EB54}"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p:spPr>
      </p:sp>
      <p:sp>
        <p:nvSpPr>
          <p:cNvPr id="51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a:p>
        </p:txBody>
      </p:sp>
      <p:sp>
        <p:nvSpPr>
          <p:cNvPr id="5124" name="Slide Number Placeholder 3"/>
          <p:cNvSpPr>
            <a:spLocks noGrp="1"/>
          </p:cNvSpPr>
          <p:nvPr>
            <p:ph type="sldNum" sz="quarter" idx="5"/>
          </p:nvPr>
        </p:nvSpPr>
        <p:spPr bwMode="auto">
          <a:noFill/>
          <a:ln>
            <a:miter lim="800000"/>
            <a:headEnd/>
            <a:tailEnd/>
          </a:ln>
        </p:spPr>
        <p:txBody>
          <a:bodyPr/>
          <a:lstStyle/>
          <a:p>
            <a:fld id="{9A28B6F0-233D-4F94-A2F5-BD3B36BE61A2}" type="slidenum">
              <a:rPr lang="en-US" altLang="en-US"/>
              <a:pPr/>
              <a:t>1</a:t>
            </a:fld>
            <a:endParaRPr lang="en-US" altLang="en-US"/>
          </a:p>
        </p:txBody>
      </p:sp>
    </p:spTree>
    <p:extLst>
      <p:ext uri="{BB962C8B-B14F-4D97-AF65-F5344CB8AC3E}">
        <p14:creationId xmlns:p14="http://schemas.microsoft.com/office/powerpoint/2010/main" val="14182363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bwMode="auto">
          <a:noFill/>
          <a:ln>
            <a:solidFill>
              <a:srgbClr val="000000"/>
            </a:solidFill>
            <a:miter lim="800000"/>
            <a:headEnd/>
            <a:tailEnd/>
          </a:ln>
        </p:spPr>
      </p:sp>
      <p:sp>
        <p:nvSpPr>
          <p:cNvPr id="717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a:p>
        </p:txBody>
      </p:sp>
      <p:sp>
        <p:nvSpPr>
          <p:cNvPr id="7172" name="Slide Number Placeholder 3"/>
          <p:cNvSpPr>
            <a:spLocks noGrp="1"/>
          </p:cNvSpPr>
          <p:nvPr>
            <p:ph type="sldNum" sz="quarter" idx="5"/>
          </p:nvPr>
        </p:nvSpPr>
        <p:spPr bwMode="auto">
          <a:noFill/>
          <a:ln>
            <a:miter lim="800000"/>
            <a:headEnd/>
            <a:tailEnd/>
          </a:ln>
        </p:spPr>
        <p:txBody>
          <a:bodyPr/>
          <a:lstStyle/>
          <a:p>
            <a:fld id="{892DD6D4-5C54-4837-8B75-296F3CF497F5}" type="slidenum">
              <a:rPr lang="en-US" altLang="en-US"/>
              <a:pPr/>
              <a:t>2</a:t>
            </a:fld>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bwMode="auto">
          <a:noFill/>
          <a:ln>
            <a:solidFill>
              <a:srgbClr val="000000"/>
            </a:solidFill>
            <a:miter lim="800000"/>
            <a:headEnd/>
            <a:tailEnd/>
          </a:ln>
        </p:spPr>
      </p:sp>
      <p:sp>
        <p:nvSpPr>
          <p:cNvPr id="9219" name="Notes Placeholder 2"/>
          <p:cNvSpPr>
            <a:spLocks noGrp="1"/>
          </p:cNvSpPr>
          <p:nvPr>
            <p:ph type="body" idx="1"/>
          </p:nvPr>
        </p:nvSpPr>
        <p:spPr bwMode="auto">
          <a:noFill/>
        </p:spPr>
        <p:txBody>
          <a:bodyPr wrap="square" numCol="1" anchor="t" anchorCtr="0" compatLnSpc="1">
            <a:prstTxWarp prst="textNoShape">
              <a:avLst/>
            </a:prstTxWarp>
          </a:bodyPr>
          <a:lstStyle/>
          <a:p>
            <a:pPr marL="0" indent="0" eaLnBrk="1" hangingPunct="1">
              <a:buFontTx/>
              <a:buNone/>
              <a:tabLst>
                <a:tab pos="1885950" algn="l"/>
              </a:tabLst>
            </a:pPr>
            <a:endParaRPr lang="en-US" altLang="en-US" sz="1200" b="0" dirty="0">
              <a:solidFill>
                <a:schemeClr val="tx1"/>
              </a:solidFill>
            </a:endParaRPr>
          </a:p>
        </p:txBody>
      </p:sp>
      <p:sp>
        <p:nvSpPr>
          <p:cNvPr id="9220" name="Slide Number Placeholder 3"/>
          <p:cNvSpPr>
            <a:spLocks noGrp="1"/>
          </p:cNvSpPr>
          <p:nvPr>
            <p:ph type="sldNum" sz="quarter" idx="5"/>
          </p:nvPr>
        </p:nvSpPr>
        <p:spPr bwMode="auto">
          <a:noFill/>
          <a:ln>
            <a:miter lim="800000"/>
            <a:headEnd/>
            <a:tailEnd/>
          </a:ln>
        </p:spPr>
        <p:txBody>
          <a:bodyPr/>
          <a:lstStyle/>
          <a:p>
            <a:fld id="{04521118-E102-4624-A57D-427605BA9749}" type="slidenum">
              <a:rPr lang="en-US" altLang="en-US"/>
              <a:pPr/>
              <a:t>3</a:t>
            </a:fld>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p:spPr>
      </p:sp>
      <p:sp>
        <p:nvSpPr>
          <p:cNvPr id="1536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a:p>
        </p:txBody>
      </p:sp>
      <p:sp>
        <p:nvSpPr>
          <p:cNvPr id="15364" name="Slide Number Placeholder 3"/>
          <p:cNvSpPr txBox="1">
            <a:spLocks noGrp="1"/>
          </p:cNvSpPr>
          <p:nvPr/>
        </p:nvSpPr>
        <p:spPr bwMode="auto">
          <a:xfrm>
            <a:off x="3956050" y="8816975"/>
            <a:ext cx="3027363" cy="465138"/>
          </a:xfrm>
          <a:prstGeom prst="rect">
            <a:avLst/>
          </a:prstGeom>
          <a:noFill/>
          <a:ln w="9525">
            <a:noFill/>
            <a:miter lim="800000"/>
            <a:headEnd/>
            <a:tailEnd/>
          </a:ln>
        </p:spPr>
        <p:txBody>
          <a:bodyPr lIns="91221" tIns="45610" rIns="91221" bIns="45610" anchor="b"/>
          <a:lstStyle/>
          <a:p>
            <a:pPr algn="r" eaLnBrk="1" hangingPunct="1"/>
            <a:fld id="{ACE92D36-73C3-4F07-A38F-C3439005535B}" type="slidenum">
              <a:rPr lang="en-US" altLang="en-US" sz="1200">
                <a:latin typeface="Times New Roman" pitchFamily="18" charset="0"/>
              </a:rPr>
              <a:pPr algn="r" eaLnBrk="1" hangingPunct="1"/>
              <a:t>4</a:t>
            </a:fld>
            <a:endParaRPr lang="en-US" altLang="en-US" sz="1200">
              <a:latin typeface="Times New Roman" pitchFamily="18"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noFill/>
          <a:ln>
            <a:solidFill>
              <a:srgbClr val="000000"/>
            </a:solidFill>
            <a:miter lim="800000"/>
            <a:headEnd/>
            <a:tailEnd/>
          </a:ln>
        </p:spPr>
      </p:sp>
      <p:sp>
        <p:nvSpPr>
          <p:cNvPr id="1331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a:p>
        </p:txBody>
      </p:sp>
      <p:sp>
        <p:nvSpPr>
          <p:cNvPr id="13316" name="Slide Number Placeholder 3"/>
          <p:cNvSpPr txBox="1">
            <a:spLocks noGrp="1"/>
          </p:cNvSpPr>
          <p:nvPr/>
        </p:nvSpPr>
        <p:spPr bwMode="auto">
          <a:xfrm>
            <a:off x="3956050" y="8816975"/>
            <a:ext cx="3027363" cy="465138"/>
          </a:xfrm>
          <a:prstGeom prst="rect">
            <a:avLst/>
          </a:prstGeom>
          <a:noFill/>
          <a:ln w="9525">
            <a:noFill/>
            <a:miter lim="800000"/>
            <a:headEnd/>
            <a:tailEnd/>
          </a:ln>
        </p:spPr>
        <p:txBody>
          <a:bodyPr lIns="91221" tIns="45610" rIns="91221" bIns="45610" anchor="b"/>
          <a:lstStyle/>
          <a:p>
            <a:pPr algn="r" eaLnBrk="1" hangingPunct="1"/>
            <a:fld id="{FE3E0649-1754-4AA0-BE1D-AC385FCB603F}" type="slidenum">
              <a:rPr lang="en-US" altLang="en-US" sz="1200">
                <a:latin typeface="Times New Roman" pitchFamily="18" charset="0"/>
              </a:rPr>
              <a:pPr algn="r" eaLnBrk="1" hangingPunct="1"/>
              <a:t>5</a:t>
            </a:fld>
            <a:endParaRPr lang="en-US" altLang="en-US" sz="1200">
              <a:latin typeface="Times New Roman"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p:spPr>
      </p:sp>
      <p:sp>
        <p:nvSpPr>
          <p:cNvPr id="112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dirty="0">
              <a:solidFill>
                <a:schemeClr val="tx1"/>
              </a:solidFill>
            </a:endParaRPr>
          </a:p>
        </p:txBody>
      </p:sp>
      <p:sp>
        <p:nvSpPr>
          <p:cNvPr id="11268" name="Slide Number Placeholder 3"/>
          <p:cNvSpPr>
            <a:spLocks noGrp="1"/>
          </p:cNvSpPr>
          <p:nvPr>
            <p:ph type="sldNum" sz="quarter" idx="5"/>
          </p:nvPr>
        </p:nvSpPr>
        <p:spPr bwMode="auto">
          <a:noFill/>
          <a:ln>
            <a:miter lim="800000"/>
            <a:headEnd/>
            <a:tailEnd/>
          </a:ln>
        </p:spPr>
        <p:txBody>
          <a:bodyPr/>
          <a:lstStyle/>
          <a:p>
            <a:fld id="{31725DDF-5BFC-4754-AAD8-65C7D10CA682}" type="slidenum">
              <a:rPr lang="en-US" altLang="en-US"/>
              <a:pPr/>
              <a:t>6</a:t>
            </a:fld>
            <a:endParaRPr lang="en-US" altLang="en-US"/>
          </a:p>
        </p:txBody>
      </p:sp>
    </p:spTree>
    <p:extLst>
      <p:ext uri="{BB962C8B-B14F-4D97-AF65-F5344CB8AC3E}">
        <p14:creationId xmlns:p14="http://schemas.microsoft.com/office/powerpoint/2010/main" val="25966979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p:spPr>
      </p:sp>
      <p:sp>
        <p:nvSpPr>
          <p:cNvPr id="215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21508" name="Slide Number Placeholder 3"/>
          <p:cNvSpPr>
            <a:spLocks noGrp="1"/>
          </p:cNvSpPr>
          <p:nvPr>
            <p:ph type="sldNum" sz="quarter" idx="5"/>
          </p:nvPr>
        </p:nvSpPr>
        <p:spPr bwMode="auto">
          <a:noFill/>
          <a:ln>
            <a:miter lim="800000"/>
            <a:headEnd/>
            <a:tailEnd/>
          </a:ln>
        </p:spPr>
        <p:txBody>
          <a:bodyPr/>
          <a:lstStyle/>
          <a:p>
            <a:fld id="{6E95ED0B-A552-4FF3-A31A-7588A37EEB56}" type="slidenum">
              <a:rPr lang="en-US" altLang="en-US"/>
              <a:pPr/>
              <a:t>7</a:t>
            </a:fld>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D29C1A96-929F-9440-ABE3-38839B151B1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Rectangle 3">
            <a:extLst>
              <a:ext uri="{FF2B5EF4-FFF2-40B4-BE49-F238E27FC236}">
                <a16:creationId xmlns:a16="http://schemas.microsoft.com/office/drawing/2014/main" id="{BF50F970-C7DE-114B-90F0-84EB393BC91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Tree>
    <p:extLst>
      <p:ext uri="{BB962C8B-B14F-4D97-AF65-F5344CB8AC3E}">
        <p14:creationId xmlns:p14="http://schemas.microsoft.com/office/powerpoint/2010/main" val="5007300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p:spPr>
      </p:sp>
      <p:sp>
        <p:nvSpPr>
          <p:cNvPr id="235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a:p>
        </p:txBody>
      </p:sp>
      <p:sp>
        <p:nvSpPr>
          <p:cNvPr id="23556" name="Slide Number Placeholder 3"/>
          <p:cNvSpPr txBox="1">
            <a:spLocks noGrp="1"/>
          </p:cNvSpPr>
          <p:nvPr/>
        </p:nvSpPr>
        <p:spPr bwMode="auto">
          <a:xfrm>
            <a:off x="3956050" y="8816975"/>
            <a:ext cx="3027363" cy="465138"/>
          </a:xfrm>
          <a:prstGeom prst="rect">
            <a:avLst/>
          </a:prstGeom>
          <a:noFill/>
          <a:ln w="9525">
            <a:noFill/>
            <a:miter lim="800000"/>
            <a:headEnd/>
            <a:tailEnd/>
          </a:ln>
        </p:spPr>
        <p:txBody>
          <a:bodyPr lIns="91221" tIns="45610" rIns="91221" bIns="45610" anchor="b"/>
          <a:lstStyle/>
          <a:p>
            <a:pPr algn="r" eaLnBrk="1" hangingPunct="1"/>
            <a:fld id="{0CCF1BF7-ECE2-40C4-A13E-9C6586BFFB61}" type="slidenum">
              <a:rPr lang="en-US" altLang="en-US" sz="1200">
                <a:latin typeface="Times New Roman" pitchFamily="18" charset="0"/>
              </a:rPr>
              <a:pPr algn="r" eaLnBrk="1" hangingPunct="1"/>
              <a:t>9</a:t>
            </a:fld>
            <a:endParaRPr lang="en-US" altLang="en-US" sz="1200">
              <a:latin typeface="Times New Roman"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A0324B2E-F57C-4C28-B308-E898251D78A5}" type="slidenum">
              <a:rPr lang="en-US" altLang="en-US"/>
              <a:pPr/>
              <a:t>‹#›</a:t>
            </a:fld>
            <a:endParaRPr lang="en-US"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9D87515C-DA56-4B4C-8D8B-82D1E9382348}" type="slidenum">
              <a:rPr lang="en-US" altLang="en-US"/>
              <a:pPr/>
              <a:t>‹#›</a:t>
            </a:fld>
            <a:endParaRPr lang="en-US"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5600" y="609600"/>
            <a:ext cx="18288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219200" y="609600"/>
            <a:ext cx="53340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C896EC01-FA3D-4BD8-A729-665B514E2A76}" type="slidenum">
              <a:rPr lang="en-US" altLang="en-US"/>
              <a:pPr/>
              <a:t>‹#›</a:t>
            </a:fld>
            <a:endParaRPr lang="en-US"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3793B674-BC2A-4DC6-8299-36002BEDBF09}" type="slidenum">
              <a:rPr lang="en-US" altLang="en-US"/>
              <a:pPr/>
              <a:t>‹#›</a:t>
            </a:fld>
            <a:endParaRPr lang="en-US"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FDBDD673-29AA-4EC8-A429-58B867990500}" type="slidenum">
              <a:rPr lang="en-US" altLang="en-US"/>
              <a:pPr/>
              <a:t>‹#›</a:t>
            </a:fld>
            <a:endParaRPr lang="en-US"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295400" y="1981200"/>
            <a:ext cx="35433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991100" y="1981200"/>
            <a:ext cx="35433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D8A6C4A0-4478-4771-BC5B-0B662CCECF7E}" type="slidenum">
              <a:rPr lang="en-US" altLang="en-US"/>
              <a:pPr/>
              <a:t>‹#›</a:t>
            </a:fld>
            <a:endParaRPr lang="en-US"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19710F4C-FF5B-4539-A710-EA126BCD03C3}" type="slidenum">
              <a:rPr lang="en-US" altLang="en-US"/>
              <a:pPr/>
              <a:t>‹#›</a:t>
            </a:fld>
            <a:endParaRPr lang="en-US"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0EE76DD0-B745-4627-9800-8CC916F21204}" type="slidenum">
              <a:rPr lang="en-US" altLang="en-US"/>
              <a:pPr/>
              <a:t>‹#›</a:t>
            </a:fld>
            <a:endParaRPr lang="en-US"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D58CD1E2-9C26-4774-A472-E0E23B43C3AA}" type="slidenum">
              <a:rPr lang="en-US" altLang="en-US"/>
              <a:pPr/>
              <a:t>‹#›</a:t>
            </a:fld>
            <a:endParaRPr lang="en-US"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4F4DA2E8-26AF-4F71-9657-1AB8F2BB34A4}" type="slidenum">
              <a:rPr lang="en-US" altLang="en-US"/>
              <a:pPr/>
              <a:t>‹#›</a:t>
            </a:fld>
            <a:endParaRPr lang="en-US"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D5B7EEC7-C0CE-4F08-A21C-0DC5C73010F8}" type="slidenum">
              <a:rPr lang="en-US" altLang="en-US"/>
              <a:pPr/>
              <a:t>‹#›</a:t>
            </a:fld>
            <a:endParaRPr lang="en-US"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vmlDrawing" Target="../drawings/vmlDrawing1.v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oleObject" Target="../embeddings/oleObject1.bin"/></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FF"/>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219200" y="609600"/>
            <a:ext cx="7239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1295400" y="1981200"/>
            <a:ext cx="72390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 name="Rectangle 4"/>
          <p:cNvSpPr>
            <a:spLocks noGrp="1" noChangeArrowheads="1"/>
          </p:cNvSpPr>
          <p:nvPr>
            <p:ph type="dt" sz="half" idx="2"/>
          </p:nvPr>
        </p:nvSpPr>
        <p:spPr bwMode="auto">
          <a:xfrm>
            <a:off x="2514600" y="61722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400">
                <a:latin typeface="Times New Roman" pitchFamily="18" charset="0"/>
                <a:cs typeface="+mn-cs"/>
              </a:defRPr>
            </a:lvl1pPr>
          </a:lstStyle>
          <a:p>
            <a:pPr>
              <a:defRPr/>
            </a:pPr>
            <a:endParaRPr lang="en-US"/>
          </a:p>
        </p:txBody>
      </p:sp>
      <p:sp>
        <p:nvSpPr>
          <p:cNvPr id="3" name="Rectangle 5"/>
          <p:cNvSpPr>
            <a:spLocks noGrp="1" noChangeArrowheads="1"/>
          </p:cNvSpPr>
          <p:nvPr>
            <p:ph type="ftr" sz="quarter" idx="3"/>
          </p:nvPr>
        </p:nvSpPr>
        <p:spPr bwMode="auto">
          <a:xfrm>
            <a:off x="381000" y="533400"/>
            <a:ext cx="1295400" cy="6629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Times New Roman" pitchFamily="18" charset="0"/>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atin typeface="Times New Roman" pitchFamily="18" charset="0"/>
              </a:defRPr>
            </a:lvl1pPr>
          </a:lstStyle>
          <a:p>
            <a:fld id="{11B4D454-DC2F-4ADE-A248-2A4BE5EF3D0A}" type="slidenum">
              <a:rPr lang="en-US" altLang="en-US"/>
              <a:pPr/>
              <a:t>‹#›</a:t>
            </a:fld>
            <a:endParaRPr lang="en-US" altLang="en-US"/>
          </a:p>
        </p:txBody>
      </p:sp>
      <p:graphicFrame>
        <p:nvGraphicFramePr>
          <p:cNvPr id="1031" name="Object 18"/>
          <p:cNvGraphicFramePr>
            <a:graphicFrameLocks noChangeAspect="1"/>
          </p:cNvGraphicFramePr>
          <p:nvPr/>
        </p:nvGraphicFramePr>
        <p:xfrm>
          <a:off x="0" y="0"/>
          <a:ext cx="1219200" cy="1219200"/>
        </p:xfrm>
        <a:graphic>
          <a:graphicData uri="http://schemas.openxmlformats.org/presentationml/2006/ole">
            <mc:AlternateContent xmlns:mc="http://schemas.openxmlformats.org/markup-compatibility/2006">
              <mc:Choice xmlns:v="urn:schemas-microsoft-com:vml" Requires="v">
                <p:oleObj spid="_x0000_s5722" name="CorelPhotoPaint.Image.10" r:id="rId14" imgW="1625397" imgH="1625397" progId="">
                  <p:embed/>
                </p:oleObj>
              </mc:Choice>
              <mc:Fallback>
                <p:oleObj name="CorelPhotoPaint.Image.10" r:id="rId14" imgW="1625397" imgH="1625397" progId="">
                  <p:embed/>
                  <p:pic>
                    <p:nvPicPr>
                      <p:cNvPr id="0" name="Picture 313"/>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0"/>
                        <a:ext cx="1219200" cy="1219200"/>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cpc.ncep.noaa.gov/products/Global_Monsoons/African_Monsoons/precip_monitoring.shtml" TargetMode="External"/><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3.gif"/></Relationships>
</file>

<file path=ppt/slides/_rels/slide5.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5.gif"/></Relationships>
</file>

<file path=ppt/slides/_rels/slide6.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7.gif"/></Relationships>
</file>

<file path=ppt/slides/_rels/slide7.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9.gif"/></Relationships>
</file>

<file path=ppt/slides/_rels/slide8.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3.gif"/><Relationship Id="rId5" Type="http://schemas.openxmlformats.org/officeDocument/2006/relationships/image" Target="../media/image12.gif"/><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5.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685800" y="228600"/>
            <a:ext cx="7696200" cy="3657600"/>
          </a:xfrm>
        </p:spPr>
        <p:txBody>
          <a:bodyPr/>
          <a:lstStyle/>
          <a:p>
            <a:pPr eaLnBrk="1" hangingPunct="1">
              <a:lnSpc>
                <a:spcPct val="90000"/>
              </a:lnSpc>
            </a:pPr>
            <a:r>
              <a:rPr lang="en-US" altLang="en-US" b="1" dirty="0">
                <a:solidFill>
                  <a:srgbClr val="FFFF00"/>
                </a:solidFill>
                <a:latin typeface="Arial" charset="0"/>
              </a:rPr>
              <a:t>The African Monsoon Recent Evolution and Current Status</a:t>
            </a:r>
            <a:br>
              <a:rPr lang="en-US" altLang="en-US" b="1" dirty="0">
                <a:solidFill>
                  <a:srgbClr val="FFFF00"/>
                </a:solidFill>
                <a:latin typeface="Arial" charset="0"/>
              </a:rPr>
            </a:br>
            <a:r>
              <a:rPr lang="en-US" altLang="en-US" b="1" dirty="0">
                <a:solidFill>
                  <a:srgbClr val="FFFF00"/>
                </a:solidFill>
                <a:latin typeface="Arial" charset="0"/>
              </a:rPr>
              <a:t/>
            </a:r>
            <a:br>
              <a:rPr lang="en-US" altLang="en-US" b="1" dirty="0">
                <a:solidFill>
                  <a:srgbClr val="FFFF00"/>
                </a:solidFill>
                <a:latin typeface="Arial" charset="0"/>
              </a:rPr>
            </a:br>
            <a:r>
              <a:rPr lang="en-US" altLang="en-US" b="1" dirty="0">
                <a:solidFill>
                  <a:srgbClr val="FFFF00"/>
                </a:solidFill>
                <a:latin typeface="Arial" charset="0"/>
              </a:rPr>
              <a:t>Include Week-1 and Week-2 Outlooks </a:t>
            </a:r>
          </a:p>
        </p:txBody>
      </p:sp>
      <p:sp>
        <p:nvSpPr>
          <p:cNvPr id="4099" name="Text Box 3"/>
          <p:cNvSpPr txBox="1">
            <a:spLocks noChangeArrowheads="1"/>
          </p:cNvSpPr>
          <p:nvPr/>
        </p:nvSpPr>
        <p:spPr bwMode="auto">
          <a:xfrm>
            <a:off x="1676400" y="4318000"/>
            <a:ext cx="6096000" cy="1244600"/>
          </a:xfrm>
          <a:prstGeom prst="rect">
            <a:avLst/>
          </a:prstGeom>
          <a:noFill/>
          <a:ln w="9525">
            <a:noFill/>
            <a:miter lim="800000"/>
            <a:headEnd/>
            <a:tailEnd/>
          </a:ln>
        </p:spPr>
        <p:txBody>
          <a:bodyPr>
            <a:spAutoFit/>
          </a:bodyPr>
          <a:lstStyle/>
          <a:p>
            <a:pPr algn="ctr" eaLnBrk="1" hangingPunct="1">
              <a:lnSpc>
                <a:spcPct val="90000"/>
              </a:lnSpc>
            </a:pPr>
            <a:r>
              <a:rPr lang="en-US" altLang="en-US" sz="2800" b="1" dirty="0">
                <a:solidFill>
                  <a:schemeClr val="bg1"/>
                </a:solidFill>
              </a:rPr>
              <a:t>Update prepared by</a:t>
            </a:r>
          </a:p>
          <a:p>
            <a:pPr algn="ctr" eaLnBrk="1" hangingPunct="1">
              <a:lnSpc>
                <a:spcPct val="90000"/>
              </a:lnSpc>
            </a:pPr>
            <a:r>
              <a:rPr lang="en-US" altLang="en-US" sz="2800" b="1" dirty="0">
                <a:solidFill>
                  <a:schemeClr val="bg1"/>
                </a:solidFill>
              </a:rPr>
              <a:t>Climate Prediction Center / NCEP</a:t>
            </a:r>
          </a:p>
          <a:p>
            <a:pPr algn="ctr" eaLnBrk="1" hangingPunct="1">
              <a:lnSpc>
                <a:spcPct val="90000"/>
              </a:lnSpc>
            </a:pPr>
            <a:r>
              <a:rPr lang="en-US" altLang="en-US" sz="2800" b="1" dirty="0">
                <a:solidFill>
                  <a:schemeClr val="bg1"/>
                </a:solidFill>
              </a:rPr>
              <a:t>26 October 2020</a:t>
            </a:r>
            <a:endParaRPr lang="en-US" altLang="en-US" sz="2800" b="1" dirty="0">
              <a:solidFill>
                <a:schemeClr val="bg1"/>
              </a:solidFill>
              <a:latin typeface="Times New Roman" pitchFamily="18" charset="0"/>
            </a:endParaRPr>
          </a:p>
        </p:txBody>
      </p:sp>
      <p:sp>
        <p:nvSpPr>
          <p:cNvPr id="4100" name="Text Box 6"/>
          <p:cNvSpPr txBox="1">
            <a:spLocks noChangeArrowheads="1"/>
          </p:cNvSpPr>
          <p:nvPr/>
        </p:nvSpPr>
        <p:spPr bwMode="auto">
          <a:xfrm>
            <a:off x="-33338" y="5664200"/>
            <a:ext cx="9018588" cy="523875"/>
          </a:xfrm>
          <a:prstGeom prst="rect">
            <a:avLst/>
          </a:prstGeom>
          <a:noFill/>
          <a:ln w="9525">
            <a:noFill/>
            <a:miter lim="800000"/>
            <a:headEnd/>
            <a:tailEnd/>
          </a:ln>
        </p:spPr>
        <p:txBody>
          <a:bodyPr wrap="none">
            <a:spAutoFit/>
          </a:bodyPr>
          <a:lstStyle/>
          <a:p>
            <a:pPr eaLnBrk="1" hangingPunct="1"/>
            <a:r>
              <a:rPr lang="en-US" altLang="en-US" sz="1400" b="1" dirty="0">
                <a:solidFill>
                  <a:schemeClr val="bg1"/>
                </a:solidFill>
              </a:rPr>
              <a:t>For more information, visit:</a:t>
            </a:r>
          </a:p>
          <a:p>
            <a:pPr eaLnBrk="1" hangingPunct="1"/>
            <a:r>
              <a:rPr lang="en-US" altLang="en-US" sz="1400" b="1" dirty="0">
                <a:solidFill>
                  <a:schemeClr val="bg1"/>
                </a:solidFill>
                <a:hlinkClick r:id="rId3"/>
              </a:rPr>
              <a:t>http://www.cpc.ncep.noaa.gov/products/Global_Monsoons/African_Monsoons/precip_monitoring.shtml</a:t>
            </a:r>
            <a:r>
              <a:rPr lang="en-US" altLang="en-US" sz="1400" b="1" dirty="0">
                <a:solidFill>
                  <a:schemeClr val="bg1"/>
                </a:solidFill>
              </a:rPr>
              <a:t> </a:t>
            </a:r>
          </a:p>
        </p:txBody>
      </p:sp>
    </p:spTree>
    <p:extLst>
      <p:ext uri="{BB962C8B-B14F-4D97-AF65-F5344CB8AC3E}">
        <p14:creationId xmlns:p14="http://schemas.microsoft.com/office/powerpoint/2010/main" val="25285706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447800"/>
            <a:ext cx="8839200" cy="5410200"/>
          </a:xfrm>
        </p:spPr>
        <p:txBody>
          <a:bodyPr/>
          <a:lstStyle/>
          <a:p>
            <a:pPr algn="just"/>
            <a:r>
              <a:rPr lang="en-US" altLang="en-US" sz="1800" b="1" dirty="0">
                <a:solidFill>
                  <a:schemeClr val="bg1"/>
                </a:solidFill>
                <a:latin typeface="Arial" panose="020B0604020202020204" pitchFamily="34" charset="0"/>
                <a:cs typeface="Arial" panose="020B0604020202020204" pitchFamily="34" charset="0"/>
              </a:rPr>
              <a:t>During the past 30 to 90 days, in West Africa, above-average rainfall was observed across much of the Sahel.  In contrast, rainfall was below-average over the southern areas of the Gulf of Guinea region.  In Central Africa, rainfall was below average along the coast and above average in interior Central Africa.  In East Africa, rainfall was above average in much of the Greater Horn of Africa, except for eastern Kenya and southern Somalia.  Rainfall was above average in </a:t>
            </a:r>
            <a:r>
              <a:rPr lang="en-US" altLang="en-US" sz="1800" b="1" dirty="0" smtClean="0">
                <a:solidFill>
                  <a:schemeClr val="bg1"/>
                </a:solidFill>
                <a:latin typeface="Arial" panose="020B0604020202020204" pitchFamily="34" charset="0"/>
                <a:cs typeface="Arial" panose="020B0604020202020204" pitchFamily="34" charset="0"/>
              </a:rPr>
              <a:t>parts of southern </a:t>
            </a:r>
            <a:r>
              <a:rPr lang="en-US" altLang="en-US" sz="1800" b="1" dirty="0">
                <a:solidFill>
                  <a:schemeClr val="bg1"/>
                </a:solidFill>
                <a:latin typeface="Arial" panose="020B0604020202020204" pitchFamily="34" charset="0"/>
                <a:cs typeface="Arial" panose="020B0604020202020204" pitchFamily="34" charset="0"/>
              </a:rPr>
              <a:t>Africa.</a:t>
            </a:r>
            <a:endParaRPr lang="en-US" altLang="en-US" sz="1800" b="1" dirty="0">
              <a:solidFill>
                <a:schemeClr val="bg1"/>
              </a:solidFill>
              <a:latin typeface="Arial" panose="020B0604020202020204" pitchFamily="34" charset="0"/>
              <a:cs typeface="Arial" panose="020B0604020202020204" pitchFamily="34" charset="0"/>
            </a:endParaRPr>
          </a:p>
          <a:p>
            <a:pPr algn="just"/>
            <a:endParaRPr lang="en-US" altLang="en-US" sz="800" b="1" dirty="0">
              <a:solidFill>
                <a:schemeClr val="bg1"/>
              </a:solidFill>
              <a:latin typeface="Arial" panose="020B0604020202020204" pitchFamily="34" charset="0"/>
              <a:cs typeface="Arial" panose="020B0604020202020204" pitchFamily="34" charset="0"/>
            </a:endParaRPr>
          </a:p>
          <a:p>
            <a:pPr algn="just"/>
            <a:r>
              <a:rPr lang="en-US" altLang="en-US" sz="1800" b="1" kern="1200" dirty="0" smtClean="0">
                <a:solidFill>
                  <a:srgbClr val="FFFFFF"/>
                </a:solidFill>
                <a:latin typeface="Arial" panose="020B0604020202020204" pitchFamily="34" charset="0"/>
                <a:cs typeface="Arial" panose="020B0604020202020204" pitchFamily="34" charset="0"/>
              </a:rPr>
              <a:t>Over </a:t>
            </a:r>
            <a:r>
              <a:rPr lang="en-US" altLang="en-US" sz="1800" b="1" kern="1200" dirty="0">
                <a:solidFill>
                  <a:srgbClr val="FFFFFF"/>
                </a:solidFill>
                <a:latin typeface="Arial" panose="020B0604020202020204" pitchFamily="34" charset="0"/>
                <a:cs typeface="Arial" panose="020B0604020202020204" pitchFamily="34" charset="0"/>
              </a:rPr>
              <a:t>the past 7 </a:t>
            </a:r>
            <a:r>
              <a:rPr lang="en-US" altLang="en-US" sz="1800" b="1" kern="1200" dirty="0" smtClean="0">
                <a:solidFill>
                  <a:srgbClr val="FFFFFF"/>
                </a:solidFill>
                <a:latin typeface="Arial" panose="020B0604020202020204" pitchFamily="34" charset="0"/>
                <a:cs typeface="Arial" panose="020B0604020202020204" pitchFamily="34" charset="0"/>
              </a:rPr>
              <a:t>days the </a:t>
            </a:r>
            <a:r>
              <a:rPr lang="en-US" altLang="en-US" sz="1800" b="1" kern="1200" dirty="0">
                <a:solidFill>
                  <a:srgbClr val="FFFFFF"/>
                </a:solidFill>
                <a:latin typeface="Arial" panose="020B0604020202020204" pitchFamily="34" charset="0"/>
                <a:cs typeface="Arial" panose="020B0604020202020204" pitchFamily="34" charset="0"/>
              </a:rPr>
              <a:t>West African monsoon continued its southward retreat as dry conditions prevailed across much of the Sahel.  Rainfall was also below average across much of the Gulf of Guinea </a:t>
            </a:r>
            <a:r>
              <a:rPr lang="en-US" altLang="en-US" sz="1800" b="1" kern="1200" dirty="0" smtClean="0">
                <a:solidFill>
                  <a:srgbClr val="FFFFFF"/>
                </a:solidFill>
                <a:latin typeface="Arial" panose="020B0604020202020204" pitchFamily="34" charset="0"/>
                <a:cs typeface="Arial" panose="020B0604020202020204" pitchFamily="34" charset="0"/>
              </a:rPr>
              <a:t>Region.  </a:t>
            </a:r>
            <a:r>
              <a:rPr lang="en-US" altLang="en-US" sz="1800" b="1" kern="1200" dirty="0">
                <a:solidFill>
                  <a:srgbClr val="FFFFFF"/>
                </a:solidFill>
                <a:latin typeface="Arial" panose="020B0604020202020204" pitchFamily="34" charset="0"/>
                <a:cs typeface="Arial" panose="020B0604020202020204" pitchFamily="34" charset="0"/>
              </a:rPr>
              <a:t>In Central Africa, </a:t>
            </a:r>
            <a:r>
              <a:rPr lang="en-US" altLang="en-US" sz="1800" b="1" kern="1200" dirty="0" smtClean="0">
                <a:solidFill>
                  <a:srgbClr val="FFFFFF"/>
                </a:solidFill>
                <a:latin typeface="Arial" panose="020B0604020202020204" pitchFamily="34" charset="0"/>
                <a:cs typeface="Arial" panose="020B0604020202020204" pitchFamily="34" charset="0"/>
              </a:rPr>
              <a:t>above average rainfall was observed over western DRC.  </a:t>
            </a:r>
            <a:r>
              <a:rPr lang="en-US" altLang="en-US" sz="1800" b="1" kern="1200" dirty="0">
                <a:solidFill>
                  <a:srgbClr val="FFFFFF"/>
                </a:solidFill>
                <a:latin typeface="Arial" panose="020B0604020202020204" pitchFamily="34" charset="0"/>
                <a:cs typeface="Arial" panose="020B0604020202020204" pitchFamily="34" charset="0"/>
              </a:rPr>
              <a:t>R</a:t>
            </a:r>
            <a:r>
              <a:rPr lang="en-US" altLang="en-US" sz="1800" b="1" kern="1200" dirty="0" smtClean="0">
                <a:solidFill>
                  <a:srgbClr val="FFFFFF"/>
                </a:solidFill>
                <a:latin typeface="Arial" panose="020B0604020202020204" pitchFamily="34" charset="0"/>
                <a:cs typeface="Arial" panose="020B0604020202020204" pitchFamily="34" charset="0"/>
              </a:rPr>
              <a:t>ainfall </a:t>
            </a:r>
            <a:r>
              <a:rPr lang="en-US" altLang="en-US" sz="1800" b="1" kern="1200" dirty="0">
                <a:solidFill>
                  <a:srgbClr val="FFFFFF"/>
                </a:solidFill>
                <a:latin typeface="Arial" panose="020B0604020202020204" pitchFamily="34" charset="0"/>
                <a:cs typeface="Arial" panose="020B0604020202020204" pitchFamily="34" charset="0"/>
              </a:rPr>
              <a:t>was much below average along the coast of </a:t>
            </a:r>
            <a:r>
              <a:rPr lang="en-US" altLang="en-US" sz="1800" b="1" kern="1200" dirty="0" smtClean="0">
                <a:solidFill>
                  <a:srgbClr val="FFFFFF"/>
                </a:solidFill>
                <a:latin typeface="Arial" panose="020B0604020202020204" pitchFamily="34" charset="0"/>
                <a:cs typeface="Arial" panose="020B0604020202020204" pitchFamily="34" charset="0"/>
              </a:rPr>
              <a:t>Gabon.  </a:t>
            </a:r>
            <a:r>
              <a:rPr lang="en-US" altLang="en-US" sz="1800" b="1" kern="1200" dirty="0">
                <a:solidFill>
                  <a:srgbClr val="FFFFFF"/>
                </a:solidFill>
                <a:latin typeface="Arial" panose="020B0604020202020204" pitchFamily="34" charset="0"/>
                <a:cs typeface="Arial" panose="020B0604020202020204" pitchFamily="34" charset="0"/>
              </a:rPr>
              <a:t>In the Greater Horn of Africa, heavy downpours </a:t>
            </a:r>
            <a:r>
              <a:rPr lang="en-US" altLang="en-US" sz="1800" b="1" kern="1200" dirty="0" smtClean="0">
                <a:solidFill>
                  <a:srgbClr val="FFFFFF"/>
                </a:solidFill>
                <a:latin typeface="Arial" panose="020B0604020202020204" pitchFamily="34" charset="0"/>
                <a:cs typeface="Arial" panose="020B0604020202020204" pitchFamily="34" charset="0"/>
              </a:rPr>
              <a:t>sustained </a:t>
            </a:r>
            <a:r>
              <a:rPr lang="en-US" altLang="en-US" sz="1800" b="1" kern="1200" dirty="0">
                <a:solidFill>
                  <a:srgbClr val="FFFFFF"/>
                </a:solidFill>
                <a:latin typeface="Arial" panose="020B0604020202020204" pitchFamily="34" charset="0"/>
                <a:cs typeface="Arial" panose="020B0604020202020204" pitchFamily="34" charset="0"/>
              </a:rPr>
              <a:t>moisture surpluses in Western Ethiopia. </a:t>
            </a:r>
            <a:r>
              <a:rPr lang="en-US" altLang="en-US" sz="1800" b="1" kern="1200" dirty="0" smtClean="0">
                <a:solidFill>
                  <a:srgbClr val="FFFFFF"/>
                </a:solidFill>
                <a:latin typeface="Arial" panose="020B0604020202020204" pitchFamily="34" charset="0"/>
                <a:cs typeface="Arial" panose="020B0604020202020204" pitchFamily="34" charset="0"/>
              </a:rPr>
              <a:t>Southern </a:t>
            </a:r>
            <a:r>
              <a:rPr lang="en-US" altLang="en-US" sz="1800" b="1" kern="1200" dirty="0">
                <a:solidFill>
                  <a:srgbClr val="FFFFFF"/>
                </a:solidFill>
                <a:latin typeface="Arial" panose="020B0604020202020204" pitchFamily="34" charset="0"/>
                <a:cs typeface="Arial" panose="020B0604020202020204" pitchFamily="34" charset="0"/>
              </a:rPr>
              <a:t>Somalia and northeastern Kenya registered significant moisture </a:t>
            </a:r>
            <a:r>
              <a:rPr lang="en-US" altLang="en-US" sz="1800" b="1" kern="1200" dirty="0" smtClean="0">
                <a:solidFill>
                  <a:srgbClr val="FFFFFF"/>
                </a:solidFill>
                <a:latin typeface="Arial" panose="020B0604020202020204" pitchFamily="34" charset="0"/>
                <a:cs typeface="Arial" panose="020B0604020202020204" pitchFamily="34" charset="0"/>
              </a:rPr>
              <a:t>deficits.  </a:t>
            </a:r>
            <a:r>
              <a:rPr lang="en-US" altLang="en-US" sz="1800" b="1" kern="1200" dirty="0">
                <a:solidFill>
                  <a:srgbClr val="FFFFFF"/>
                </a:solidFill>
                <a:latin typeface="Arial" panose="020B0604020202020204" pitchFamily="34" charset="0"/>
                <a:cs typeface="Arial" panose="020B0604020202020204" pitchFamily="34" charset="0"/>
              </a:rPr>
              <a:t>In Southern Africa, dry conditions prevailed across the </a:t>
            </a:r>
            <a:r>
              <a:rPr lang="en-US" altLang="en-US" sz="1800" b="1" kern="1200" dirty="0" smtClean="0">
                <a:solidFill>
                  <a:srgbClr val="FFFFFF"/>
                </a:solidFill>
                <a:latin typeface="Arial" panose="020B0604020202020204" pitchFamily="34" charset="0"/>
                <a:cs typeface="Arial" panose="020B0604020202020204" pitchFamily="34" charset="0"/>
              </a:rPr>
              <a:t>region.</a:t>
            </a:r>
            <a:endParaRPr lang="en-US" altLang="en-US" sz="1800" b="1" kern="1200" dirty="0">
              <a:solidFill>
                <a:srgbClr val="FFFFFF"/>
              </a:solidFill>
              <a:latin typeface="Arial" panose="020B0604020202020204" pitchFamily="34" charset="0"/>
              <a:cs typeface="Arial" panose="020B0604020202020204" pitchFamily="34" charset="0"/>
            </a:endParaRPr>
          </a:p>
          <a:p>
            <a:pPr algn="just"/>
            <a:endParaRPr lang="en-US" altLang="en-US" sz="800" b="1" kern="1200" dirty="0">
              <a:solidFill>
                <a:srgbClr val="FFFFFF"/>
              </a:solidFill>
              <a:latin typeface="Arial" panose="020B0604020202020204" pitchFamily="34" charset="0"/>
              <a:cs typeface="Arial" panose="020B0604020202020204" pitchFamily="34" charset="0"/>
            </a:endParaRPr>
          </a:p>
          <a:p>
            <a:pPr algn="just"/>
            <a:r>
              <a:rPr lang="en-US" altLang="en-US" sz="1800" b="1" dirty="0">
                <a:solidFill>
                  <a:schemeClr val="bg1"/>
                </a:solidFill>
                <a:latin typeface="Arial" panose="020B0604020202020204" pitchFamily="34" charset="0"/>
                <a:cs typeface="Arial" panose="020B0604020202020204" pitchFamily="34" charset="0"/>
              </a:rPr>
              <a:t>The </a:t>
            </a:r>
            <a:r>
              <a:rPr lang="en-US" altLang="en-US" sz="1800" b="1" dirty="0" smtClean="0">
                <a:solidFill>
                  <a:schemeClr val="bg1"/>
                </a:solidFill>
                <a:latin typeface="Arial" panose="020B0604020202020204" pitchFamily="34" charset="0"/>
                <a:cs typeface="Arial" panose="020B0604020202020204" pitchFamily="34" charset="0"/>
              </a:rPr>
              <a:t>GEFS indicates </a:t>
            </a:r>
            <a:r>
              <a:rPr lang="en-US" altLang="en-US" sz="1800" b="1" dirty="0">
                <a:solidFill>
                  <a:schemeClr val="bg1"/>
                </a:solidFill>
                <a:latin typeface="Arial" panose="020B0604020202020204" pitchFamily="34" charset="0"/>
                <a:cs typeface="Arial" panose="020B0604020202020204" pitchFamily="34" charset="0"/>
              </a:rPr>
              <a:t>a moderate to high chance for rainfall to exceed 50 mm over </a:t>
            </a:r>
            <a:r>
              <a:rPr lang="en-US" altLang="en-US" sz="1800" b="1" dirty="0" smtClean="0">
                <a:solidFill>
                  <a:schemeClr val="bg1"/>
                </a:solidFill>
                <a:latin typeface="Arial" panose="020B0604020202020204" pitchFamily="34" charset="0"/>
                <a:cs typeface="Arial" panose="020B0604020202020204" pitchFamily="34" charset="0"/>
              </a:rPr>
              <a:t>parts of Central </a:t>
            </a:r>
            <a:r>
              <a:rPr lang="en-US" altLang="en-US" sz="1800" b="1" dirty="0">
                <a:solidFill>
                  <a:schemeClr val="bg1"/>
                </a:solidFill>
                <a:latin typeface="Arial" panose="020B0604020202020204" pitchFamily="34" charset="0"/>
                <a:cs typeface="Arial" panose="020B0604020202020204" pitchFamily="34" charset="0"/>
              </a:rPr>
              <a:t>Africa and pockets in equatorial East Africa.  </a:t>
            </a:r>
            <a:endParaRPr lang="en-US" sz="1800" dirty="0">
              <a:latin typeface="Arial" panose="020B0604020202020204" pitchFamily="34" charset="0"/>
              <a:cs typeface="Arial" panose="020B0604020202020204" pitchFamily="34" charset="0"/>
            </a:endParaRPr>
          </a:p>
        </p:txBody>
      </p:sp>
      <p:sp>
        <p:nvSpPr>
          <p:cNvPr id="4" name="Rectangle 2"/>
          <p:cNvSpPr>
            <a:spLocks noGrp="1" noChangeArrowheads="1"/>
          </p:cNvSpPr>
          <p:nvPr>
            <p:ph type="title" idx="4294967295"/>
          </p:nvPr>
        </p:nvSpPr>
        <p:spPr>
          <a:xfrm>
            <a:off x="1219200" y="76200"/>
            <a:ext cx="7239000" cy="685800"/>
          </a:xfrm>
        </p:spPr>
        <p:txBody>
          <a:bodyPr/>
          <a:lstStyle/>
          <a:p>
            <a:pPr eaLnBrk="1" hangingPunct="1"/>
            <a:r>
              <a:rPr lang="en-US" altLang="en-US" sz="3200" b="1" dirty="0">
                <a:solidFill>
                  <a:srgbClr val="FFFF00"/>
                </a:solidFill>
                <a:latin typeface="Arial" charset="0"/>
              </a:rPr>
              <a:t>Summary</a:t>
            </a:r>
          </a:p>
        </p:txBody>
      </p:sp>
    </p:spTree>
    <p:extLst>
      <p:ext uri="{BB962C8B-B14F-4D97-AF65-F5344CB8AC3E}">
        <p14:creationId xmlns:p14="http://schemas.microsoft.com/office/powerpoint/2010/main" val="700617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600200" y="0"/>
            <a:ext cx="6324600" cy="1143000"/>
          </a:xfrm>
        </p:spPr>
        <p:txBody>
          <a:bodyPr/>
          <a:lstStyle/>
          <a:p>
            <a:pPr eaLnBrk="1" hangingPunct="1"/>
            <a:r>
              <a:rPr lang="en-US" altLang="en-US" sz="4000" b="1">
                <a:solidFill>
                  <a:srgbClr val="FFFF00"/>
                </a:solidFill>
                <a:latin typeface="Arial" charset="0"/>
              </a:rPr>
              <a:t>Outline</a:t>
            </a:r>
          </a:p>
        </p:txBody>
      </p:sp>
      <p:sp>
        <p:nvSpPr>
          <p:cNvPr id="6147" name="Text Box 3"/>
          <p:cNvSpPr txBox="1">
            <a:spLocks noChangeArrowheads="1"/>
          </p:cNvSpPr>
          <p:nvPr/>
        </p:nvSpPr>
        <p:spPr bwMode="auto">
          <a:xfrm>
            <a:off x="990600" y="2286000"/>
            <a:ext cx="7239000" cy="2830513"/>
          </a:xfrm>
          <a:prstGeom prst="rect">
            <a:avLst/>
          </a:prstGeom>
          <a:noFill/>
          <a:ln w="9525">
            <a:noFill/>
            <a:miter lim="800000"/>
            <a:headEnd/>
            <a:tailEnd/>
          </a:ln>
        </p:spPr>
        <p:txBody>
          <a:bodyPr>
            <a:spAutoFit/>
          </a:bodyPr>
          <a:lstStyle/>
          <a:p>
            <a:pPr eaLnBrk="1" hangingPunct="1">
              <a:lnSpc>
                <a:spcPct val="150000"/>
              </a:lnSpc>
              <a:buFontTx/>
              <a:buChar char="•"/>
            </a:pPr>
            <a:r>
              <a:rPr lang="en-US" altLang="en-US" sz="2400" b="1">
                <a:solidFill>
                  <a:schemeClr val="bg1"/>
                </a:solidFill>
              </a:rPr>
              <a:t>  Highlights</a:t>
            </a:r>
          </a:p>
          <a:p>
            <a:pPr eaLnBrk="1" hangingPunct="1">
              <a:lnSpc>
                <a:spcPct val="150000"/>
              </a:lnSpc>
              <a:buFontTx/>
              <a:buChar char="•"/>
            </a:pPr>
            <a:r>
              <a:rPr lang="en-US" altLang="en-US" sz="2400" b="1">
                <a:solidFill>
                  <a:schemeClr val="bg1"/>
                </a:solidFill>
              </a:rPr>
              <a:t>  Recent Evolution and Current Conditions</a:t>
            </a:r>
          </a:p>
          <a:p>
            <a:pPr eaLnBrk="1" hangingPunct="1">
              <a:lnSpc>
                <a:spcPct val="150000"/>
              </a:lnSpc>
              <a:buFontTx/>
              <a:buChar char="•"/>
            </a:pPr>
            <a:r>
              <a:rPr lang="en-US" altLang="en-US" sz="2400" b="1">
                <a:solidFill>
                  <a:schemeClr val="bg1"/>
                </a:solidFill>
              </a:rPr>
              <a:t>  NCEP GEFS Forecasts</a:t>
            </a:r>
          </a:p>
          <a:p>
            <a:pPr eaLnBrk="1" hangingPunct="1">
              <a:lnSpc>
                <a:spcPct val="150000"/>
              </a:lnSpc>
              <a:buFontTx/>
              <a:buChar char="•"/>
            </a:pPr>
            <a:r>
              <a:rPr lang="en-US" altLang="en-US" sz="2400" b="1">
                <a:solidFill>
                  <a:schemeClr val="bg1"/>
                </a:solidFill>
              </a:rPr>
              <a:t>  Summary</a:t>
            </a:r>
          </a:p>
          <a:p>
            <a:pPr eaLnBrk="1" hangingPunct="1">
              <a:lnSpc>
                <a:spcPct val="150000"/>
              </a:lnSpc>
            </a:pPr>
            <a:endParaRPr lang="en-US" altLang="en-US" sz="2400" b="1">
              <a:solidFill>
                <a:schemeClr val="bg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838200" y="533400"/>
            <a:ext cx="7239000" cy="1143000"/>
          </a:xfrm>
        </p:spPr>
        <p:txBody>
          <a:bodyPr/>
          <a:lstStyle/>
          <a:p>
            <a:pPr eaLnBrk="1" hangingPunct="1"/>
            <a:r>
              <a:rPr lang="en-US" altLang="en-US" sz="4000" b="1" dirty="0">
                <a:solidFill>
                  <a:srgbClr val="FFFF00"/>
                </a:solidFill>
                <a:latin typeface="Arial" charset="0"/>
              </a:rPr>
              <a:t>Highlights:</a:t>
            </a:r>
            <a:br>
              <a:rPr lang="en-US" altLang="en-US" sz="4000" b="1" dirty="0">
                <a:solidFill>
                  <a:srgbClr val="FFFF00"/>
                </a:solidFill>
                <a:latin typeface="Arial" charset="0"/>
              </a:rPr>
            </a:br>
            <a:r>
              <a:rPr lang="en-US" altLang="en-US" sz="4000" b="1" dirty="0">
                <a:solidFill>
                  <a:srgbClr val="FFFF00"/>
                </a:solidFill>
                <a:latin typeface="Arial" charset="0"/>
              </a:rPr>
              <a:t>Last 7 Days</a:t>
            </a:r>
          </a:p>
        </p:txBody>
      </p:sp>
      <p:sp>
        <p:nvSpPr>
          <p:cNvPr id="3" name="Rectangle 5"/>
          <p:cNvSpPr>
            <a:spLocks noChangeArrowheads="1"/>
          </p:cNvSpPr>
          <p:nvPr/>
        </p:nvSpPr>
        <p:spPr bwMode="auto">
          <a:xfrm>
            <a:off x="304800" y="1981200"/>
            <a:ext cx="8458200" cy="4572000"/>
          </a:xfrm>
          <a:prstGeom prst="rect">
            <a:avLst/>
          </a:prstGeom>
          <a:noFill/>
          <a:ln w="9525">
            <a:noFill/>
            <a:miter lim="800000"/>
            <a:headEnd/>
            <a:tailEnd/>
          </a:ln>
        </p:spPr>
        <p:txBody>
          <a:bodyPr/>
          <a:lstStyle/>
          <a:p>
            <a:pPr marL="342900" indent="-342900" algn="just" eaLnBrk="1" hangingPunct="1">
              <a:buFontTx/>
              <a:buChar char="•"/>
              <a:tabLst>
                <a:tab pos="1885950" algn="l"/>
              </a:tabLst>
            </a:pPr>
            <a:r>
              <a:rPr lang="en-US" altLang="en-US" b="1" dirty="0" smtClean="0">
                <a:solidFill>
                  <a:schemeClr val="bg1"/>
                </a:solidFill>
              </a:rPr>
              <a:t>Heavy </a:t>
            </a:r>
            <a:r>
              <a:rPr lang="en-US" altLang="en-US" b="1" dirty="0">
                <a:solidFill>
                  <a:schemeClr val="bg1"/>
                </a:solidFill>
              </a:rPr>
              <a:t>downpours </a:t>
            </a:r>
            <a:r>
              <a:rPr lang="en-US" altLang="en-US" b="1" dirty="0" smtClean="0">
                <a:solidFill>
                  <a:schemeClr val="bg1"/>
                </a:solidFill>
              </a:rPr>
              <a:t>sustained </a:t>
            </a:r>
            <a:r>
              <a:rPr lang="en-US" altLang="en-US" b="1" dirty="0">
                <a:solidFill>
                  <a:schemeClr val="bg1"/>
                </a:solidFill>
              </a:rPr>
              <a:t>moisture surpluses </a:t>
            </a:r>
            <a:r>
              <a:rPr lang="en-US" altLang="en-US" b="1" dirty="0" smtClean="0">
                <a:solidFill>
                  <a:schemeClr val="bg1"/>
                </a:solidFill>
              </a:rPr>
              <a:t>and flooding in </a:t>
            </a:r>
            <a:r>
              <a:rPr lang="en-US" altLang="en-US" b="1" dirty="0">
                <a:solidFill>
                  <a:schemeClr val="bg1"/>
                </a:solidFill>
              </a:rPr>
              <a:t>Western </a:t>
            </a:r>
            <a:r>
              <a:rPr lang="en-US" altLang="en-US" b="1" dirty="0" smtClean="0">
                <a:solidFill>
                  <a:schemeClr val="bg1"/>
                </a:solidFill>
              </a:rPr>
              <a:t>Ethiopian Highlands.  The Short Rains (October – December rainfall season) in Equatorial East Africa are off to a slow start as dry conditions over </a:t>
            </a:r>
            <a:r>
              <a:rPr lang="en-US" altLang="en-US" b="1" dirty="0">
                <a:solidFill>
                  <a:schemeClr val="bg1"/>
                </a:solidFill>
              </a:rPr>
              <a:t>southern Somalia and northeastern </a:t>
            </a:r>
            <a:r>
              <a:rPr lang="en-US" altLang="en-US" b="1" dirty="0" smtClean="0">
                <a:solidFill>
                  <a:schemeClr val="bg1"/>
                </a:solidFill>
              </a:rPr>
              <a:t>Kenya.</a:t>
            </a:r>
            <a:endParaRPr lang="en-US" altLang="en-US" b="1" dirty="0">
              <a:solidFill>
                <a:schemeClr val="bg1"/>
              </a:solidFill>
            </a:endParaRPr>
          </a:p>
          <a:p>
            <a:pPr marL="342900" indent="-342900" algn="just" eaLnBrk="1" hangingPunct="1">
              <a:buFontTx/>
              <a:buChar char="•"/>
              <a:tabLst>
                <a:tab pos="1885950" algn="l"/>
              </a:tabLst>
            </a:pPr>
            <a:endParaRPr lang="en-US" altLang="en-US" b="1" dirty="0">
              <a:solidFill>
                <a:schemeClr val="bg1"/>
              </a:solidFill>
            </a:endParaRPr>
          </a:p>
          <a:p>
            <a:pPr marL="342900" indent="-342900" algn="just" eaLnBrk="1" hangingPunct="1">
              <a:buFontTx/>
              <a:buChar char="•"/>
              <a:tabLst>
                <a:tab pos="1885950" algn="l"/>
              </a:tabLst>
            </a:pPr>
            <a:r>
              <a:rPr lang="en-US" altLang="en-US" b="1" dirty="0">
                <a:solidFill>
                  <a:schemeClr val="bg1"/>
                </a:solidFill>
              </a:rPr>
              <a:t>The week-1 outlooks indicate a </a:t>
            </a:r>
            <a:r>
              <a:rPr lang="en-US" altLang="en-US" b="1" dirty="0" smtClean="0">
                <a:solidFill>
                  <a:schemeClr val="bg1"/>
                </a:solidFill>
              </a:rPr>
              <a:t>moderate to high </a:t>
            </a:r>
            <a:r>
              <a:rPr lang="en-US" altLang="en-US" b="1" dirty="0">
                <a:solidFill>
                  <a:schemeClr val="bg1"/>
                </a:solidFill>
              </a:rPr>
              <a:t>chance for </a:t>
            </a:r>
            <a:r>
              <a:rPr lang="en-US" altLang="en-US" b="1" dirty="0" smtClean="0">
                <a:solidFill>
                  <a:schemeClr val="bg1"/>
                </a:solidFill>
              </a:rPr>
              <a:t>rainfall </a:t>
            </a:r>
            <a:r>
              <a:rPr lang="en-US" altLang="en-US" b="1" dirty="0">
                <a:solidFill>
                  <a:schemeClr val="bg1"/>
                </a:solidFill>
              </a:rPr>
              <a:t>to exceed 50 mm over Central Africa and pockets in equatorial East Africa.  For </a:t>
            </a:r>
            <a:r>
              <a:rPr lang="en-US" altLang="en-US" b="1" dirty="0" smtClean="0">
                <a:solidFill>
                  <a:schemeClr val="bg1"/>
                </a:solidFill>
              </a:rPr>
              <a:t>week-2, </a:t>
            </a:r>
            <a:r>
              <a:rPr lang="en-US" altLang="en-US" b="1" dirty="0">
                <a:solidFill>
                  <a:schemeClr val="bg1"/>
                </a:solidFill>
              </a:rPr>
              <a:t>the chance for rainfall to exceed 50 mm is </a:t>
            </a:r>
            <a:r>
              <a:rPr lang="en-US" altLang="en-US" b="1" dirty="0" smtClean="0">
                <a:solidFill>
                  <a:schemeClr val="bg1"/>
                </a:solidFill>
              </a:rPr>
              <a:t>limited </a:t>
            </a:r>
            <a:r>
              <a:rPr lang="en-US" altLang="en-US" b="1" dirty="0">
                <a:solidFill>
                  <a:schemeClr val="bg1"/>
                </a:solidFill>
              </a:rPr>
              <a:t>to Gabon, Congo, and eastern DRC</a:t>
            </a:r>
            <a:r>
              <a:rPr lang="en-US" altLang="en-US" b="1" dirty="0" smtClean="0">
                <a:solidFill>
                  <a:schemeClr val="bg1"/>
                </a:solidFill>
              </a:rPr>
              <a:t>.</a:t>
            </a:r>
            <a:endParaRPr lang="en-US" altLang="en-US" b="1" dirty="0">
              <a:solidFill>
                <a:schemeClr val="bg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6"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p:blipFill>
        <p:spPr bwMode="auto">
          <a:xfrm>
            <a:off x="758952" y="1219200"/>
            <a:ext cx="3813048" cy="3813048"/>
          </a:xfrm>
          <a:prstGeom prst="rect">
            <a:avLst/>
          </a:prstGeom>
          <a:noFill/>
          <a:extLst>
            <a:ext uri="{909E8E84-426E-40DD-AFC4-6F175D3DCCD1}">
              <a14:hiddenFill xmlns:a14="http://schemas.microsoft.com/office/drawing/2010/main">
                <a:solidFill>
                  <a:srgbClr val="FFFFFF"/>
                </a:solidFill>
              </a14:hiddenFill>
            </a:ext>
          </a:extLst>
        </p:spPr>
      </p:pic>
      <p:pic>
        <p:nvPicPr>
          <p:cNvPr id="819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p:blipFill>
        <p:spPr bwMode="auto">
          <a:xfrm>
            <a:off x="4876800" y="1216152"/>
            <a:ext cx="3813048" cy="3813048"/>
          </a:xfrm>
          <a:prstGeom prst="rect">
            <a:avLst/>
          </a:prstGeom>
          <a:noFill/>
          <a:extLst>
            <a:ext uri="{909E8E84-426E-40DD-AFC4-6F175D3DCCD1}">
              <a14:hiddenFill xmlns:a14="http://schemas.microsoft.com/office/drawing/2010/main">
                <a:solidFill>
                  <a:srgbClr val="FFFFFF"/>
                </a:solidFill>
              </a14:hiddenFill>
            </a:ext>
          </a:extLst>
        </p:spPr>
      </p:pic>
      <p:sp>
        <p:nvSpPr>
          <p:cNvPr id="14340" name="Rectangle 2"/>
          <p:cNvSpPr>
            <a:spLocks noGrp="1" noChangeArrowheads="1"/>
          </p:cNvSpPr>
          <p:nvPr>
            <p:ph type="title" idx="4294967295"/>
          </p:nvPr>
        </p:nvSpPr>
        <p:spPr>
          <a:xfrm>
            <a:off x="1066800" y="0"/>
            <a:ext cx="7696200" cy="914400"/>
          </a:xfrm>
        </p:spPr>
        <p:txBody>
          <a:bodyPr/>
          <a:lstStyle/>
          <a:p>
            <a:pPr eaLnBrk="1" hangingPunct="1"/>
            <a:r>
              <a:rPr lang="en-US" altLang="en-US" sz="4000" b="1">
                <a:solidFill>
                  <a:srgbClr val="FFFF00"/>
                </a:solidFill>
                <a:latin typeface="Arial" charset="0"/>
              </a:rPr>
              <a:t>Rainfall Patterns: Last 90 Days</a:t>
            </a:r>
          </a:p>
        </p:txBody>
      </p:sp>
      <p:sp>
        <p:nvSpPr>
          <p:cNvPr id="5" name="Text Box 8"/>
          <p:cNvSpPr txBox="1">
            <a:spLocks noChangeArrowheads="1"/>
          </p:cNvSpPr>
          <p:nvPr/>
        </p:nvSpPr>
        <p:spPr bwMode="auto">
          <a:xfrm>
            <a:off x="79248" y="5257800"/>
            <a:ext cx="8991600" cy="1513107"/>
          </a:xfrm>
          <a:prstGeom prst="rect">
            <a:avLst/>
          </a:prstGeom>
          <a:noFill/>
          <a:ln w="9525">
            <a:noFill/>
            <a:miter lim="800000"/>
            <a:headEnd/>
            <a:tailEnd/>
          </a:ln>
        </p:spPr>
        <p:txBody>
          <a:bodyPr wrap="square">
            <a:spAutoFit/>
          </a:bodyPr>
          <a:lstStyle/>
          <a:p>
            <a:pPr algn="just" eaLnBrk="1" hangingPunct="1">
              <a:lnSpc>
                <a:spcPct val="90000"/>
              </a:lnSpc>
              <a:spcBef>
                <a:spcPct val="50000"/>
              </a:spcBef>
            </a:pPr>
            <a:r>
              <a:rPr lang="en-US" altLang="en-US" sz="1140" b="1" dirty="0" smtClean="0">
                <a:solidFill>
                  <a:schemeClr val="bg1"/>
                </a:solidFill>
              </a:rPr>
              <a:t>Over </a:t>
            </a:r>
            <a:r>
              <a:rPr lang="en-US" altLang="en-US" sz="1140" b="1" dirty="0">
                <a:solidFill>
                  <a:schemeClr val="bg1"/>
                </a:solidFill>
              </a:rPr>
              <a:t>the past 90 days, in West Africa, above-average rainfall was observed across much of the Sahel from Senegal eastward to Chad.  In contrast, rainfall was below-average over the southern areas of the Gulf of Guinea region with totals ranging between 100 and 300 mm (50 to 200 mm below the mean). The moisture deficits extended to western Central Africa in the area encompassing Cameroon, Gabon and southeastern Congo.  Rainfall was much above-average in the remainder of Central Africa from southern Chad to the northern two third of DRC.  Rainfall was locally below average in southeastern DRC.  In East Africa, the heaviest amounts </a:t>
            </a:r>
            <a:r>
              <a:rPr lang="en-US" altLang="en-US" sz="1140" b="1" dirty="0" smtClean="0">
                <a:solidFill>
                  <a:schemeClr val="bg1"/>
                </a:solidFill>
              </a:rPr>
              <a:t>500 </a:t>
            </a:r>
            <a:r>
              <a:rPr lang="en-US" altLang="en-US" sz="1140" b="1" dirty="0">
                <a:solidFill>
                  <a:schemeClr val="bg1"/>
                </a:solidFill>
              </a:rPr>
              <a:t>to 1500 mm </a:t>
            </a:r>
            <a:r>
              <a:rPr lang="en-US" altLang="en-US" sz="1140" b="1" dirty="0" smtClean="0">
                <a:solidFill>
                  <a:schemeClr val="bg1"/>
                </a:solidFill>
              </a:rPr>
              <a:t>(200 – 500 </a:t>
            </a:r>
            <a:r>
              <a:rPr lang="en-US" altLang="en-US" sz="1140" b="1" dirty="0">
                <a:solidFill>
                  <a:schemeClr val="bg1"/>
                </a:solidFill>
              </a:rPr>
              <a:t>mm above the mean) occurred over the Ethiopian Highlands and locally over southern Sudan.  Well above-average rainfall (over 300 mm above the mean) was also observed over south Sudan and Uganda.  Rainfall was below-average over eastern Kenya and southern Somalia.  In southern Africa, moisture surpluses prevailed over Zambia, Zimbabwe, and the northern tip of Madagascar.  Rainfall was below-average </a:t>
            </a:r>
            <a:r>
              <a:rPr lang="en-US" altLang="en-US" sz="1140" b="1" dirty="0" smtClean="0">
                <a:solidFill>
                  <a:schemeClr val="bg1"/>
                </a:solidFill>
              </a:rPr>
              <a:t>in </a:t>
            </a:r>
            <a:r>
              <a:rPr lang="en-US" altLang="en-US" sz="1140" b="1" dirty="0">
                <a:solidFill>
                  <a:schemeClr val="bg1"/>
                </a:solidFill>
              </a:rPr>
              <a:t>eastern South Africa.</a:t>
            </a:r>
            <a:endParaRPr lang="en-US" altLang="en-US" sz="1140" b="1" dirty="0">
              <a:solidFill>
                <a:schemeClr val="bg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2"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p:blipFill>
        <p:spPr bwMode="auto">
          <a:xfrm>
            <a:off x="4866132" y="1216152"/>
            <a:ext cx="3813048" cy="3813048"/>
          </a:xfrm>
          <a:prstGeom prst="rect">
            <a:avLst/>
          </a:prstGeom>
          <a:noFill/>
          <a:extLst>
            <a:ext uri="{909E8E84-426E-40DD-AFC4-6F175D3DCCD1}">
              <a14:hiddenFill xmlns:a14="http://schemas.microsoft.com/office/drawing/2010/main">
                <a:solidFill>
                  <a:srgbClr val="FFFFFF"/>
                </a:solidFill>
              </a14:hiddenFill>
            </a:ext>
          </a:extLst>
        </p:spPr>
      </p:pic>
      <p:pic>
        <p:nvPicPr>
          <p:cNvPr id="717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p:blipFill>
        <p:spPr bwMode="auto">
          <a:xfrm>
            <a:off x="758952" y="1216152"/>
            <a:ext cx="3813048" cy="3813048"/>
          </a:xfrm>
          <a:prstGeom prst="rect">
            <a:avLst/>
          </a:prstGeom>
          <a:noFill/>
          <a:extLst>
            <a:ext uri="{909E8E84-426E-40DD-AFC4-6F175D3DCCD1}">
              <a14:hiddenFill xmlns:a14="http://schemas.microsoft.com/office/drawing/2010/main">
                <a:solidFill>
                  <a:srgbClr val="FFFFFF"/>
                </a:solidFill>
              </a14:hiddenFill>
            </a:ext>
          </a:extLst>
        </p:spPr>
      </p:pic>
      <p:sp>
        <p:nvSpPr>
          <p:cNvPr id="12292" name="Rectangle 2"/>
          <p:cNvSpPr>
            <a:spLocks noGrp="1" noChangeArrowheads="1"/>
          </p:cNvSpPr>
          <p:nvPr>
            <p:ph type="title" idx="4294967295"/>
          </p:nvPr>
        </p:nvSpPr>
        <p:spPr>
          <a:xfrm>
            <a:off x="1066800" y="0"/>
            <a:ext cx="7696200" cy="914400"/>
          </a:xfrm>
        </p:spPr>
        <p:txBody>
          <a:bodyPr/>
          <a:lstStyle/>
          <a:p>
            <a:pPr eaLnBrk="1" hangingPunct="1"/>
            <a:r>
              <a:rPr lang="en-US" altLang="en-US" sz="4000" b="1">
                <a:solidFill>
                  <a:srgbClr val="FFFF00"/>
                </a:solidFill>
                <a:latin typeface="Arial" charset="0"/>
              </a:rPr>
              <a:t>Rainfall Patterns: Last 30 Days</a:t>
            </a:r>
          </a:p>
        </p:txBody>
      </p:sp>
      <p:sp>
        <p:nvSpPr>
          <p:cNvPr id="5" name="Text Box 8"/>
          <p:cNvSpPr txBox="1">
            <a:spLocks noChangeArrowheads="1"/>
          </p:cNvSpPr>
          <p:nvPr/>
        </p:nvSpPr>
        <p:spPr bwMode="auto">
          <a:xfrm>
            <a:off x="79248" y="5366748"/>
            <a:ext cx="8991600" cy="1355243"/>
          </a:xfrm>
          <a:prstGeom prst="rect">
            <a:avLst/>
          </a:prstGeom>
          <a:noFill/>
          <a:ln w="9525">
            <a:noFill/>
            <a:miter lim="800000"/>
            <a:headEnd/>
            <a:tailEnd/>
          </a:ln>
        </p:spPr>
        <p:txBody>
          <a:bodyPr wrap="square">
            <a:spAutoFit/>
          </a:bodyPr>
          <a:lstStyle/>
          <a:p>
            <a:pPr algn="just" eaLnBrk="1" hangingPunct="1">
              <a:lnSpc>
                <a:spcPct val="90000"/>
              </a:lnSpc>
              <a:spcBef>
                <a:spcPct val="50000"/>
              </a:spcBef>
            </a:pPr>
            <a:r>
              <a:rPr lang="en-US" altLang="en-US" sz="1140" b="1" dirty="0">
                <a:solidFill>
                  <a:schemeClr val="bg1"/>
                </a:solidFill>
              </a:rPr>
              <a:t>During the past 30 days, </a:t>
            </a:r>
            <a:r>
              <a:rPr lang="en-US" altLang="en-US" sz="1140" b="1" dirty="0" smtClean="0">
                <a:solidFill>
                  <a:schemeClr val="bg1"/>
                </a:solidFill>
              </a:rPr>
              <a:t>rainfall totals diminished over West Africa as the West African Monsoon has been retreating over the past several weeks.  However, rainfall was above-average over portions of the Sahel and across much of the Gulf of Guinea region.  The exceptions were pockets along coastal Benin and eastern Nigeria.  In </a:t>
            </a:r>
            <a:r>
              <a:rPr lang="en-US" altLang="en-US" sz="1140" b="1" dirty="0">
                <a:solidFill>
                  <a:schemeClr val="bg1"/>
                </a:solidFill>
              </a:rPr>
              <a:t>Central Africa, rainfall was below average along the coastal areas and </a:t>
            </a:r>
            <a:r>
              <a:rPr lang="en-US" altLang="en-US" sz="1140" b="1" dirty="0" smtClean="0">
                <a:solidFill>
                  <a:schemeClr val="bg1"/>
                </a:solidFill>
              </a:rPr>
              <a:t>along the border between DRC and CAR.  </a:t>
            </a:r>
            <a:r>
              <a:rPr lang="en-US" altLang="en-US" sz="1140" b="1" dirty="0">
                <a:solidFill>
                  <a:schemeClr val="bg1"/>
                </a:solidFill>
              </a:rPr>
              <a:t>Rainfall was above average </a:t>
            </a:r>
            <a:r>
              <a:rPr lang="en-US" altLang="en-US" sz="1140" b="1" dirty="0" smtClean="0">
                <a:solidFill>
                  <a:schemeClr val="bg1"/>
                </a:solidFill>
              </a:rPr>
              <a:t>over much of Congo and western DRC, and </a:t>
            </a:r>
            <a:r>
              <a:rPr lang="en-US" altLang="en-US" sz="1140" b="1" dirty="0">
                <a:solidFill>
                  <a:schemeClr val="bg1"/>
                </a:solidFill>
              </a:rPr>
              <a:t>southern Chad.  In East Africa, moisture surpluses prevailed over the Ethiopian Highlands and southern Sudan.  Above average rainfall was also observed over much of South </a:t>
            </a:r>
            <a:r>
              <a:rPr lang="en-US" altLang="en-US" sz="1140" b="1" dirty="0" smtClean="0">
                <a:solidFill>
                  <a:schemeClr val="bg1"/>
                </a:solidFill>
              </a:rPr>
              <a:t>Sudan, Uganda, and western Kenya.  </a:t>
            </a:r>
            <a:r>
              <a:rPr lang="en-US" altLang="en-US" sz="1140" b="1" dirty="0">
                <a:solidFill>
                  <a:schemeClr val="bg1"/>
                </a:solidFill>
              </a:rPr>
              <a:t>In contrast, rainfall was below average over eastern Kenya and southern Somalia.  In Southern Africa, rainfall was above average over Zambia, Zimbabwe, and Malawi.  Rainfall was below average over eastern South Africa.</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p:blipFill>
        <p:spPr bwMode="auto">
          <a:xfrm>
            <a:off x="762000" y="1219200"/>
            <a:ext cx="3813048" cy="381304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p:blipFill>
        <p:spPr bwMode="auto">
          <a:xfrm>
            <a:off x="4873752" y="1219200"/>
            <a:ext cx="3813048" cy="3813048"/>
          </a:xfrm>
          <a:prstGeom prst="rect">
            <a:avLst/>
          </a:prstGeom>
          <a:noFill/>
          <a:extLst>
            <a:ext uri="{909E8E84-426E-40DD-AFC4-6F175D3DCCD1}">
              <a14:hiddenFill xmlns:a14="http://schemas.microsoft.com/office/drawing/2010/main">
                <a:solidFill>
                  <a:srgbClr val="FFFFFF"/>
                </a:solidFill>
              </a14:hiddenFill>
            </a:ext>
          </a:extLst>
        </p:spPr>
      </p:pic>
      <p:sp>
        <p:nvSpPr>
          <p:cNvPr id="10244" name="Rectangle 2"/>
          <p:cNvSpPr>
            <a:spLocks noGrp="1" noChangeArrowheads="1"/>
          </p:cNvSpPr>
          <p:nvPr>
            <p:ph type="title"/>
          </p:nvPr>
        </p:nvSpPr>
        <p:spPr>
          <a:xfrm>
            <a:off x="1066800" y="0"/>
            <a:ext cx="7696200" cy="914400"/>
          </a:xfrm>
        </p:spPr>
        <p:txBody>
          <a:bodyPr/>
          <a:lstStyle/>
          <a:p>
            <a:pPr eaLnBrk="1" hangingPunct="1"/>
            <a:r>
              <a:rPr lang="en-US" altLang="en-US" sz="4000" b="1" dirty="0">
                <a:solidFill>
                  <a:srgbClr val="FFFF00"/>
                </a:solidFill>
                <a:latin typeface="Arial" charset="0"/>
              </a:rPr>
              <a:t>Rainfall Patterns: Last 7 Days</a:t>
            </a:r>
          </a:p>
        </p:txBody>
      </p:sp>
      <p:sp>
        <p:nvSpPr>
          <p:cNvPr id="10246" name="AutoShape 7" descr="http://www.cpc.ncep.noaa.gov/products/international/africa_arc/africa_arc_7day_af_obs.gif"/>
          <p:cNvSpPr>
            <a:spLocks noChangeAspect="1" noChangeArrowheads="1"/>
          </p:cNvSpPr>
          <p:nvPr/>
        </p:nvSpPr>
        <p:spPr bwMode="auto">
          <a:xfrm>
            <a:off x="149225" y="-144463"/>
            <a:ext cx="304800" cy="304801"/>
          </a:xfrm>
          <a:prstGeom prst="rect">
            <a:avLst/>
          </a:prstGeom>
          <a:noFill/>
          <a:ln w="9525">
            <a:noFill/>
            <a:miter lim="800000"/>
            <a:headEnd/>
            <a:tailEnd/>
          </a:ln>
        </p:spPr>
        <p:txBody>
          <a:bodyPr/>
          <a:lstStyle/>
          <a:p>
            <a:pPr eaLnBrk="1" hangingPunct="1"/>
            <a:endParaRPr lang="en-US" altLang="en-US"/>
          </a:p>
        </p:txBody>
      </p:sp>
      <p:sp>
        <p:nvSpPr>
          <p:cNvPr id="10247" name="AutoShape 11" descr="http://www.cpc.ncep.noaa.gov/products/international/africa_arc/africa_arc_7day_af_obs.gif"/>
          <p:cNvSpPr>
            <a:spLocks noChangeAspect="1" noChangeArrowheads="1"/>
          </p:cNvSpPr>
          <p:nvPr/>
        </p:nvSpPr>
        <p:spPr bwMode="auto">
          <a:xfrm>
            <a:off x="301625" y="7938"/>
            <a:ext cx="304800" cy="304800"/>
          </a:xfrm>
          <a:prstGeom prst="rect">
            <a:avLst/>
          </a:prstGeom>
          <a:noFill/>
          <a:ln w="9525">
            <a:noFill/>
            <a:miter lim="800000"/>
            <a:headEnd/>
            <a:tailEnd/>
          </a:ln>
        </p:spPr>
        <p:txBody>
          <a:bodyPr/>
          <a:lstStyle/>
          <a:p>
            <a:pPr eaLnBrk="1" hangingPunct="1"/>
            <a:endParaRPr lang="en-US" altLang="en-US"/>
          </a:p>
        </p:txBody>
      </p:sp>
      <p:sp>
        <p:nvSpPr>
          <p:cNvPr id="10248" name="AutoShape 13" descr="http://www.cpc.ncep.noaa.gov/products/international/africa_arc/africa_arc_7day_af_obs.gif"/>
          <p:cNvSpPr>
            <a:spLocks noChangeAspect="1" noChangeArrowheads="1"/>
          </p:cNvSpPr>
          <p:nvPr/>
        </p:nvSpPr>
        <p:spPr bwMode="auto">
          <a:xfrm>
            <a:off x="454025" y="160338"/>
            <a:ext cx="304800" cy="304800"/>
          </a:xfrm>
          <a:prstGeom prst="rect">
            <a:avLst/>
          </a:prstGeom>
          <a:noFill/>
          <a:ln w="9525">
            <a:noFill/>
            <a:miter lim="800000"/>
            <a:headEnd/>
            <a:tailEnd/>
          </a:ln>
        </p:spPr>
        <p:txBody>
          <a:bodyPr/>
          <a:lstStyle/>
          <a:p>
            <a:pPr eaLnBrk="1" hangingPunct="1"/>
            <a:endParaRPr lang="en-US" altLang="en-US"/>
          </a:p>
        </p:txBody>
      </p:sp>
      <p:sp>
        <p:nvSpPr>
          <p:cNvPr id="10249" name="AutoShape 15" descr="http://www.cpc.ncep.noaa.gov/products/international/africa_arc/africa_arc_7day_af_anom.gif"/>
          <p:cNvSpPr>
            <a:spLocks noChangeAspect="1" noChangeArrowheads="1"/>
          </p:cNvSpPr>
          <p:nvPr/>
        </p:nvSpPr>
        <p:spPr bwMode="auto">
          <a:xfrm>
            <a:off x="606425" y="312738"/>
            <a:ext cx="304800" cy="304800"/>
          </a:xfrm>
          <a:prstGeom prst="rect">
            <a:avLst/>
          </a:prstGeom>
          <a:noFill/>
          <a:ln w="9525">
            <a:noFill/>
            <a:miter lim="800000"/>
            <a:headEnd/>
            <a:tailEnd/>
          </a:ln>
        </p:spPr>
        <p:txBody>
          <a:bodyPr/>
          <a:lstStyle/>
          <a:p>
            <a:pPr eaLnBrk="1" hangingPunct="1"/>
            <a:endParaRPr lang="en-US" altLang="en-US"/>
          </a:p>
        </p:txBody>
      </p:sp>
      <p:sp>
        <p:nvSpPr>
          <p:cNvPr id="2" name="AutoShape 2" descr="https://www.cpc.ncep.noaa.gov/products/international/africa_arc/africa_arc_7day_af_obs.gif"/>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4" descr="https://www.cpc.ncep.noaa.gov/products/international/africa_arc/africa_arc_7day_af_obs.gif"/>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6" descr="https://www.cpc.ncep.noaa.gov/products/international/africa_arc/africa_arc_7day_af_obs.gif"/>
          <p:cNvSpPr>
            <a:spLocks noChangeAspect="1" noChangeArrowheads="1"/>
          </p:cNvSpPr>
          <p:nvPr/>
        </p:nvSpPr>
        <p:spPr bwMode="auto">
          <a:xfrm>
            <a:off x="1069975" y="769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Text Box 8"/>
          <p:cNvSpPr txBox="1">
            <a:spLocks noChangeArrowheads="1"/>
          </p:cNvSpPr>
          <p:nvPr/>
        </p:nvSpPr>
        <p:spPr bwMode="auto">
          <a:xfrm>
            <a:off x="79248" y="5181600"/>
            <a:ext cx="8991600" cy="1670970"/>
          </a:xfrm>
          <a:prstGeom prst="rect">
            <a:avLst/>
          </a:prstGeom>
          <a:noFill/>
          <a:ln w="9525">
            <a:noFill/>
            <a:miter lim="800000"/>
            <a:headEnd/>
            <a:tailEnd/>
          </a:ln>
        </p:spPr>
        <p:txBody>
          <a:bodyPr wrap="square">
            <a:spAutoFit/>
          </a:bodyPr>
          <a:lstStyle/>
          <a:p>
            <a:pPr algn="just" eaLnBrk="1" hangingPunct="1">
              <a:lnSpc>
                <a:spcPct val="90000"/>
              </a:lnSpc>
              <a:spcBef>
                <a:spcPct val="50000"/>
              </a:spcBef>
            </a:pPr>
            <a:r>
              <a:rPr lang="en-US" altLang="en-US" sz="1140" b="1" dirty="0">
                <a:solidFill>
                  <a:schemeClr val="bg1"/>
                </a:solidFill>
              </a:rPr>
              <a:t>During the past 7 days, in West Africa, </a:t>
            </a:r>
            <a:r>
              <a:rPr lang="en-US" altLang="en-US" sz="1140" b="1" dirty="0" smtClean="0">
                <a:solidFill>
                  <a:schemeClr val="bg1"/>
                </a:solidFill>
              </a:rPr>
              <a:t>the West African monsoon continued its southward retreat as dry conditions prevailed across much of the Sahel.  Rainfall was also below average across much </a:t>
            </a:r>
            <a:r>
              <a:rPr lang="en-US" altLang="en-US" sz="1140" b="1" dirty="0" smtClean="0">
                <a:solidFill>
                  <a:schemeClr val="bg1"/>
                </a:solidFill>
              </a:rPr>
              <a:t>of the Gulf of Guinea Region, except for pockets along the coastal areas of Guinea, Cote d’Ivoire, and Nigeria, where totals ranged between 50 and 100 mm (10-50 mm above the mean).  In Central Africa</a:t>
            </a:r>
            <a:r>
              <a:rPr lang="en-US" altLang="en-US" sz="1140" b="1" dirty="0" smtClean="0">
                <a:solidFill>
                  <a:schemeClr val="bg1"/>
                </a:solidFill>
              </a:rPr>
              <a:t>, </a:t>
            </a:r>
            <a:r>
              <a:rPr lang="en-US" altLang="en-US" sz="1140" b="1" dirty="0">
                <a:solidFill>
                  <a:schemeClr val="bg1"/>
                </a:solidFill>
              </a:rPr>
              <a:t>excessive rainfall locally approaching 300 mm prevailed over western DRC with moisture surpluses exceeding 100 mm. </a:t>
            </a:r>
            <a:r>
              <a:rPr lang="en-US" altLang="en-US" sz="1140" b="1" dirty="0" smtClean="0">
                <a:solidFill>
                  <a:schemeClr val="bg1"/>
                </a:solidFill>
              </a:rPr>
              <a:t>In contrast, rainfall was much below average along the coast of G</a:t>
            </a:r>
            <a:r>
              <a:rPr lang="en-US" altLang="en-US" sz="1140" b="1" dirty="0" smtClean="0">
                <a:solidFill>
                  <a:schemeClr val="bg1"/>
                </a:solidFill>
              </a:rPr>
              <a:t>abon, where totals were in the amounts between 25 and 50 mm (25-50 mm below the mean).  </a:t>
            </a:r>
            <a:r>
              <a:rPr lang="en-US" altLang="en-US" sz="1140" b="1" dirty="0" smtClean="0">
                <a:solidFill>
                  <a:schemeClr val="bg1"/>
                </a:solidFill>
              </a:rPr>
              <a:t>In </a:t>
            </a:r>
            <a:r>
              <a:rPr lang="en-US" altLang="en-US" sz="1140" b="1" dirty="0">
                <a:solidFill>
                  <a:schemeClr val="bg1"/>
                </a:solidFill>
              </a:rPr>
              <a:t>the Greater Horn of Africa, </a:t>
            </a:r>
            <a:r>
              <a:rPr lang="en-US" altLang="en-US" sz="1140" b="1" dirty="0" smtClean="0">
                <a:solidFill>
                  <a:schemeClr val="bg1"/>
                </a:solidFill>
              </a:rPr>
              <a:t>heavy downpours exceeding 100 mm (25 – 50 mm) above the mean) sustained moisture surpluses in Western Ethiopia.  Rainfall was also above </a:t>
            </a:r>
            <a:r>
              <a:rPr lang="en-US" altLang="en-US" sz="1140" b="1" dirty="0">
                <a:solidFill>
                  <a:schemeClr val="bg1"/>
                </a:solidFill>
              </a:rPr>
              <a:t>average in portions of South Sudan, western </a:t>
            </a:r>
            <a:r>
              <a:rPr lang="en-US" altLang="en-US" sz="1140" b="1" dirty="0" smtClean="0">
                <a:solidFill>
                  <a:schemeClr val="bg1"/>
                </a:solidFill>
              </a:rPr>
              <a:t>Uganda.  In contrast southern Somalia and northeastern </a:t>
            </a:r>
            <a:r>
              <a:rPr lang="en-US" altLang="en-US" sz="1140" b="1" dirty="0">
                <a:solidFill>
                  <a:schemeClr val="bg1"/>
                </a:solidFill>
              </a:rPr>
              <a:t>K</a:t>
            </a:r>
            <a:r>
              <a:rPr lang="en-US" altLang="en-US" sz="1140" b="1" dirty="0" smtClean="0">
                <a:solidFill>
                  <a:schemeClr val="bg1"/>
                </a:solidFill>
              </a:rPr>
              <a:t>enya registered significant moisture deficits as dry conditions prevailed.  In Southern Africa, dry conditions prevailed across the region, except for eastern South Africa, where rainfall was in the near average range about 10 – 50 mm. </a:t>
            </a:r>
            <a:endParaRPr lang="en-US" altLang="en-US" sz="1140" b="1" dirty="0">
              <a:solidFill>
                <a:schemeClr val="bg1"/>
              </a:solidFill>
            </a:endParaRPr>
          </a:p>
        </p:txBody>
      </p:sp>
    </p:spTree>
    <p:extLst>
      <p:ext uri="{BB962C8B-B14F-4D97-AF65-F5344CB8AC3E}">
        <p14:creationId xmlns:p14="http://schemas.microsoft.com/office/powerpoint/2010/main" val="12938846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p:blipFill>
        <p:spPr bwMode="auto">
          <a:xfrm>
            <a:off x="4800600" y="1520952"/>
            <a:ext cx="3813048" cy="3813048"/>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p:blipFill>
        <p:spPr bwMode="auto">
          <a:xfrm>
            <a:off x="762000" y="1520952"/>
            <a:ext cx="3813048" cy="3813048"/>
          </a:xfrm>
          <a:prstGeom prst="rect">
            <a:avLst/>
          </a:prstGeom>
          <a:noFill/>
          <a:extLst>
            <a:ext uri="{909E8E84-426E-40DD-AFC4-6F175D3DCCD1}">
              <a14:hiddenFill xmlns:a14="http://schemas.microsoft.com/office/drawing/2010/main">
                <a:solidFill>
                  <a:srgbClr val="FFFFFF"/>
                </a:solidFill>
              </a14:hiddenFill>
            </a:ext>
          </a:extLst>
        </p:spPr>
      </p:pic>
      <p:sp>
        <p:nvSpPr>
          <p:cNvPr id="20484" name="Rectangle 2"/>
          <p:cNvSpPr>
            <a:spLocks noGrp="1" noChangeArrowheads="1"/>
          </p:cNvSpPr>
          <p:nvPr>
            <p:ph type="title"/>
          </p:nvPr>
        </p:nvSpPr>
        <p:spPr>
          <a:xfrm>
            <a:off x="1066800" y="228600"/>
            <a:ext cx="7696200" cy="914400"/>
          </a:xfrm>
        </p:spPr>
        <p:txBody>
          <a:bodyPr/>
          <a:lstStyle/>
          <a:p>
            <a:pPr eaLnBrk="1" hangingPunct="1"/>
            <a:r>
              <a:rPr lang="en-US" altLang="en-US" sz="4000" b="1" dirty="0">
                <a:solidFill>
                  <a:srgbClr val="FFFF00"/>
                </a:solidFill>
                <a:latin typeface="Arial" charset="0"/>
              </a:rPr>
              <a:t>Atmospheric Circulation:</a:t>
            </a:r>
            <a:br>
              <a:rPr lang="en-US" altLang="en-US" sz="4000" b="1" dirty="0">
                <a:solidFill>
                  <a:srgbClr val="FFFF00"/>
                </a:solidFill>
                <a:latin typeface="Arial" charset="0"/>
              </a:rPr>
            </a:br>
            <a:r>
              <a:rPr lang="en-US" altLang="en-US" sz="4000" b="1" dirty="0">
                <a:solidFill>
                  <a:srgbClr val="FFFF00"/>
                </a:solidFill>
                <a:latin typeface="Arial" charset="0"/>
              </a:rPr>
              <a:t>Last 7 Days</a:t>
            </a:r>
          </a:p>
        </p:txBody>
      </p:sp>
      <p:sp>
        <p:nvSpPr>
          <p:cNvPr id="9" name="Oval 8"/>
          <p:cNvSpPr/>
          <p:nvPr/>
        </p:nvSpPr>
        <p:spPr>
          <a:xfrm rot="5041233">
            <a:off x="1481732" y="2232001"/>
            <a:ext cx="810097" cy="1870547"/>
          </a:xfrm>
          <a:prstGeom prst="ellipse">
            <a:avLst/>
          </a:prstGeom>
          <a:noFill/>
          <a:ln w="38100">
            <a:solidFill>
              <a:srgbClr val="C00000"/>
            </a:solidFill>
          </a:ln>
          <a:scene3d>
            <a:camera prst="orthographicFront">
              <a:rot lat="0" lon="0" rev="21299999"/>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6" name="Text Box 8"/>
          <p:cNvSpPr txBox="1">
            <a:spLocks noChangeArrowheads="1"/>
          </p:cNvSpPr>
          <p:nvPr/>
        </p:nvSpPr>
        <p:spPr bwMode="auto">
          <a:xfrm>
            <a:off x="79248" y="5606276"/>
            <a:ext cx="8991600" cy="590931"/>
          </a:xfrm>
          <a:prstGeom prst="rect">
            <a:avLst/>
          </a:prstGeom>
          <a:noFill/>
          <a:ln w="9525">
            <a:noFill/>
            <a:miter lim="800000"/>
            <a:headEnd/>
            <a:tailEnd/>
          </a:ln>
        </p:spPr>
        <p:txBody>
          <a:bodyPr wrap="square">
            <a:spAutoFit/>
          </a:bodyPr>
          <a:lstStyle/>
          <a:p>
            <a:pPr eaLnBrk="1" hangingPunct="1">
              <a:lnSpc>
                <a:spcPct val="90000"/>
              </a:lnSpc>
              <a:spcBef>
                <a:spcPct val="50000"/>
              </a:spcBef>
            </a:pPr>
            <a:r>
              <a:rPr lang="en-US" altLang="en-US" sz="1200" b="1" dirty="0" smtClean="0">
                <a:solidFill>
                  <a:schemeClr val="bg1"/>
                </a:solidFill>
              </a:rPr>
              <a:t>An anomalous </a:t>
            </a:r>
            <a:r>
              <a:rPr lang="en-US" altLang="en-US" sz="1200" b="1" dirty="0">
                <a:solidFill>
                  <a:schemeClr val="bg1"/>
                </a:solidFill>
              </a:rPr>
              <a:t>lower-level westerly </a:t>
            </a:r>
            <a:r>
              <a:rPr lang="en-US" altLang="en-US" sz="1200" b="1" dirty="0" smtClean="0">
                <a:solidFill>
                  <a:schemeClr val="bg1"/>
                </a:solidFill>
              </a:rPr>
              <a:t>flow (left panel) was </a:t>
            </a:r>
            <a:r>
              <a:rPr lang="en-US" altLang="en-US" sz="1200" b="1" dirty="0">
                <a:solidFill>
                  <a:schemeClr val="bg1"/>
                </a:solidFill>
              </a:rPr>
              <a:t>observed along the Gulf of Guinea coast </a:t>
            </a:r>
            <a:r>
              <a:rPr lang="en-US" altLang="en-US" sz="1200" b="1" dirty="0" smtClean="0">
                <a:solidFill>
                  <a:schemeClr val="bg1"/>
                </a:solidFill>
              </a:rPr>
              <a:t>into Central </a:t>
            </a:r>
            <a:r>
              <a:rPr lang="en-US" altLang="en-US" sz="1200" b="1" dirty="0">
                <a:solidFill>
                  <a:schemeClr val="bg1"/>
                </a:solidFill>
              </a:rPr>
              <a:t>Africa. </a:t>
            </a:r>
            <a:r>
              <a:rPr lang="en-US" altLang="en-US" sz="1200" b="1" dirty="0" smtClean="0">
                <a:solidFill>
                  <a:schemeClr val="bg1"/>
                </a:solidFill>
              </a:rPr>
              <a:t>At upper level (right panel), an anomalous </a:t>
            </a:r>
            <a:r>
              <a:rPr lang="en-US" altLang="en-US" sz="1200" b="1" dirty="0" err="1" smtClean="0">
                <a:solidFill>
                  <a:schemeClr val="bg1"/>
                </a:solidFill>
              </a:rPr>
              <a:t>anticyclonic</a:t>
            </a:r>
            <a:r>
              <a:rPr lang="en-US" altLang="en-US" sz="1200" b="1" dirty="0" smtClean="0">
                <a:solidFill>
                  <a:schemeClr val="bg1"/>
                </a:solidFill>
              </a:rPr>
              <a:t> flow prevailed across southern Africa, while an anomalous southeasterly flow dominated north of the Greater Horn of Africa in the Arabian Peninsula.</a:t>
            </a:r>
            <a:endParaRPr lang="en-US" altLang="en-US" sz="1200" b="1" dirty="0">
              <a:solidFill>
                <a:schemeClr val="bg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86325" y="3495675"/>
            <a:ext cx="3343275" cy="2600325"/>
          </a:xfrm>
          <a:prstGeom prst="rect">
            <a:avLst/>
          </a:prstGeom>
        </p:spPr>
      </p:pic>
      <p:sp>
        <p:nvSpPr>
          <p:cNvPr id="9218" name="Rectangle 11">
            <a:extLst>
              <a:ext uri="{FF2B5EF4-FFF2-40B4-BE49-F238E27FC236}">
                <a16:creationId xmlns:a16="http://schemas.microsoft.com/office/drawing/2014/main" id="{97A02872-9A0E-9645-A8B6-8DA31B2E7FB6}"/>
              </a:ext>
            </a:extLst>
          </p:cNvPr>
          <p:cNvSpPr>
            <a:spLocks noChangeArrowheads="1"/>
          </p:cNvSpPr>
          <p:nvPr/>
        </p:nvSpPr>
        <p:spPr bwMode="auto">
          <a:xfrm>
            <a:off x="1752600" y="0"/>
            <a:ext cx="60198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800" b="1" dirty="0">
                <a:solidFill>
                  <a:srgbClr val="FFFF00"/>
                </a:solidFill>
                <a:latin typeface="Arial" panose="020B0604020202020204" pitchFamily="34" charset="0"/>
              </a:rPr>
              <a:t>Rainfall Evolution</a:t>
            </a:r>
          </a:p>
        </p:txBody>
      </p:sp>
      <p:sp>
        <p:nvSpPr>
          <p:cNvPr id="9219" name="Line 48">
            <a:extLst>
              <a:ext uri="{FF2B5EF4-FFF2-40B4-BE49-F238E27FC236}">
                <a16:creationId xmlns:a16="http://schemas.microsoft.com/office/drawing/2014/main" id="{5EE4D912-0061-1440-94E4-388A57BFFBFA}"/>
              </a:ext>
            </a:extLst>
          </p:cNvPr>
          <p:cNvSpPr>
            <a:spLocks noChangeShapeType="1"/>
          </p:cNvSpPr>
          <p:nvPr/>
        </p:nvSpPr>
        <p:spPr bwMode="auto">
          <a:xfrm>
            <a:off x="3352800" y="2057400"/>
            <a:ext cx="0" cy="0"/>
          </a:xfrm>
          <a:prstGeom prst="line">
            <a:avLst/>
          </a:prstGeom>
          <a:noFill/>
          <a:ln w="508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pic>
        <p:nvPicPr>
          <p:cNvPr id="9220" name="Picture 13" descr="Clickable Image">
            <a:extLst>
              <a:ext uri="{FF2B5EF4-FFF2-40B4-BE49-F238E27FC236}">
                <a16:creationId xmlns:a16="http://schemas.microsoft.com/office/drawing/2014/main" id="{55A4FBCA-C615-E548-B04B-E40F8A7DF9E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95450" y="620713"/>
            <a:ext cx="2743200" cy="2628900"/>
          </a:xfrm>
          <a:prstGeom prst="rect">
            <a:avLst/>
          </a:prstGeom>
          <a:noFill/>
          <a:ln w="38100">
            <a:solidFill>
              <a:srgbClr val="FFFF00"/>
            </a:solidFill>
            <a:miter lim="800000"/>
            <a:headEnd/>
            <a:tailEnd/>
          </a:ln>
          <a:extLst>
            <a:ext uri="{909E8E84-426E-40DD-AFC4-6F175D3DCCD1}">
              <a14:hiddenFill xmlns:a14="http://schemas.microsoft.com/office/drawing/2010/main">
                <a:solidFill>
                  <a:srgbClr val="FFFFFF"/>
                </a:solidFill>
              </a14:hiddenFill>
            </a:ext>
          </a:extLst>
        </p:spPr>
      </p:pic>
      <p:pic>
        <p:nvPicPr>
          <p:cNvPr id="9225" name="Picture 13">
            <a:extLst>
              <a:ext uri="{FF2B5EF4-FFF2-40B4-BE49-F238E27FC236}">
                <a16:creationId xmlns:a16="http://schemas.microsoft.com/office/drawing/2014/main" id="{1AC17F70-5FC2-9744-A5BC-7DEADF948001}"/>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p:blipFill>
        <p:spPr bwMode="auto">
          <a:xfrm>
            <a:off x="488157" y="3462338"/>
            <a:ext cx="3386136" cy="2633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7" name="Picture 17">
            <a:extLst>
              <a:ext uri="{FF2B5EF4-FFF2-40B4-BE49-F238E27FC236}">
                <a16:creationId xmlns:a16="http://schemas.microsoft.com/office/drawing/2014/main" id="{3E566A53-E54E-B04E-8587-D06E715902AE}"/>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p:blipFill>
        <p:spPr bwMode="auto">
          <a:xfrm>
            <a:off x="4862513" y="566738"/>
            <a:ext cx="3386136" cy="26336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Line 49">
            <a:extLst>
              <a:ext uri="{FF2B5EF4-FFF2-40B4-BE49-F238E27FC236}">
                <a16:creationId xmlns:a16="http://schemas.microsoft.com/office/drawing/2014/main" id="{D03C9423-4F28-C745-8EF5-45ABCE087831}"/>
              </a:ext>
            </a:extLst>
          </p:cNvPr>
          <p:cNvSpPr>
            <a:spLocks noChangeShapeType="1"/>
          </p:cNvSpPr>
          <p:nvPr/>
        </p:nvSpPr>
        <p:spPr bwMode="auto">
          <a:xfrm flipV="1">
            <a:off x="609599" y="1676399"/>
            <a:ext cx="1600201" cy="1931989"/>
          </a:xfrm>
          <a:prstGeom prst="line">
            <a:avLst/>
          </a:prstGeom>
          <a:noFill/>
          <a:ln w="508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3" name="Line 169">
            <a:extLst>
              <a:ext uri="{FF2B5EF4-FFF2-40B4-BE49-F238E27FC236}">
                <a16:creationId xmlns:a16="http://schemas.microsoft.com/office/drawing/2014/main" id="{A2A56B34-3D71-9E45-BE1E-2EA46AD87E40}"/>
              </a:ext>
            </a:extLst>
          </p:cNvPr>
          <p:cNvSpPr>
            <a:spLocks noChangeShapeType="1"/>
          </p:cNvSpPr>
          <p:nvPr/>
        </p:nvSpPr>
        <p:spPr bwMode="auto">
          <a:xfrm flipH="1" flipV="1">
            <a:off x="4038600" y="1904999"/>
            <a:ext cx="1162048" cy="1752601"/>
          </a:xfrm>
          <a:prstGeom prst="line">
            <a:avLst/>
          </a:prstGeom>
          <a:noFill/>
          <a:ln w="508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4" name="Line 169">
            <a:extLst>
              <a:ext uri="{FF2B5EF4-FFF2-40B4-BE49-F238E27FC236}">
                <a16:creationId xmlns:a16="http://schemas.microsoft.com/office/drawing/2014/main" id="{BDAB2B4D-8464-754A-BEB5-33B2AB539372}"/>
              </a:ext>
            </a:extLst>
          </p:cNvPr>
          <p:cNvSpPr>
            <a:spLocks noChangeShapeType="1"/>
          </p:cNvSpPr>
          <p:nvPr/>
        </p:nvSpPr>
        <p:spPr bwMode="auto">
          <a:xfrm flipH="1">
            <a:off x="3471861" y="620715"/>
            <a:ext cx="1728787" cy="903286"/>
          </a:xfrm>
          <a:prstGeom prst="line">
            <a:avLst/>
          </a:prstGeom>
          <a:noFill/>
          <a:ln w="508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5" name="Text Box 8">
            <a:extLst>
              <a:ext uri="{FF2B5EF4-FFF2-40B4-BE49-F238E27FC236}">
                <a16:creationId xmlns:a16="http://schemas.microsoft.com/office/drawing/2014/main" id="{67D9B727-7203-A341-9978-4E0CEE65D7F9}"/>
              </a:ext>
            </a:extLst>
          </p:cNvPr>
          <p:cNvSpPr txBox="1">
            <a:spLocks noChangeArrowheads="1"/>
          </p:cNvSpPr>
          <p:nvPr/>
        </p:nvSpPr>
        <p:spPr bwMode="auto">
          <a:xfrm>
            <a:off x="85725" y="6073775"/>
            <a:ext cx="8924925" cy="590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eaLnBrk="1" hangingPunct="1">
              <a:lnSpc>
                <a:spcPct val="90000"/>
              </a:lnSpc>
              <a:spcBef>
                <a:spcPct val="50000"/>
              </a:spcBef>
              <a:buNone/>
              <a:defRPr/>
            </a:pPr>
            <a:r>
              <a:rPr lang="en-US" altLang="en-US" sz="1200" b="1" dirty="0">
                <a:solidFill>
                  <a:schemeClr val="bg1"/>
                </a:solidFill>
                <a:latin typeface="Arial" charset="0"/>
                <a:cs typeface="+mn-cs"/>
              </a:rPr>
              <a:t>Daily evolution of rainfall over the last 90 days at selected locations shows that moderate to locally heavy rainfall </a:t>
            </a:r>
            <a:r>
              <a:rPr lang="en-US" altLang="en-US" sz="1200" b="1" dirty="0">
                <a:solidFill>
                  <a:schemeClr val="bg1"/>
                </a:solidFill>
                <a:latin typeface="Arial" charset="0"/>
              </a:rPr>
              <a:t>helped to reduce accumulated rainfall deficits over southern Cote d’Ivoire (bottom left)</a:t>
            </a:r>
            <a:r>
              <a:rPr lang="en-US" altLang="en-US" sz="1200" b="1" dirty="0">
                <a:solidFill>
                  <a:schemeClr val="bg1"/>
                </a:solidFill>
                <a:latin typeface="Arial" charset="0"/>
                <a:cs typeface="+mn-cs"/>
              </a:rPr>
              <a:t>. Moisture surpluses continued over southern Sudan (top right), while </a:t>
            </a:r>
            <a:r>
              <a:rPr lang="en-US" altLang="en-US" sz="1200" b="1" dirty="0" smtClean="0">
                <a:solidFill>
                  <a:schemeClr val="bg1"/>
                </a:solidFill>
                <a:latin typeface="Arial" charset="0"/>
                <a:cs typeface="+mn-cs"/>
              </a:rPr>
              <a:t>southern Somalia is off to a slow start to the short rainfall season (bottom </a:t>
            </a:r>
            <a:r>
              <a:rPr lang="en-US" altLang="en-US" sz="1200" b="1" dirty="0">
                <a:solidFill>
                  <a:schemeClr val="bg1"/>
                </a:solidFill>
                <a:latin typeface="Arial" charset="0"/>
                <a:cs typeface="+mn-cs"/>
              </a:rPr>
              <a:t>right). </a:t>
            </a:r>
          </a:p>
        </p:txBody>
      </p:sp>
    </p:spTree>
    <p:extLst>
      <p:ext uri="{BB962C8B-B14F-4D97-AF65-F5344CB8AC3E}">
        <p14:creationId xmlns:p14="http://schemas.microsoft.com/office/powerpoint/2010/main" val="23955120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p:blipFill>
        <p:spPr bwMode="auto">
          <a:xfrm>
            <a:off x="4572001" y="1828800"/>
            <a:ext cx="4267196" cy="3200397"/>
          </a:xfrm>
          <a:prstGeom prst="rect">
            <a:avLst/>
          </a:prstGeom>
          <a:noFill/>
          <a:extLst>
            <a:ext uri="{909E8E84-426E-40DD-AFC4-6F175D3DCCD1}">
              <a14:hiddenFill xmlns:a14="http://schemas.microsoft.com/office/drawing/2010/main">
                <a:solidFill>
                  <a:srgbClr val="FFFFFF"/>
                </a:solidFill>
              </a14:hiddenFill>
            </a:ext>
          </a:extLst>
        </p:spPr>
      </p:pic>
      <p:pic>
        <p:nvPicPr>
          <p:cNvPr id="1126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p:blipFill>
        <p:spPr bwMode="auto">
          <a:xfrm>
            <a:off x="155576" y="1828800"/>
            <a:ext cx="4267196" cy="3200397"/>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2"/>
          <p:cNvSpPr txBox="1">
            <a:spLocks noChangeArrowheads="1"/>
          </p:cNvSpPr>
          <p:nvPr/>
        </p:nvSpPr>
        <p:spPr bwMode="auto">
          <a:xfrm>
            <a:off x="685800" y="177800"/>
            <a:ext cx="7924800" cy="1498600"/>
          </a:xfrm>
          <a:prstGeom prst="rect">
            <a:avLst/>
          </a:prstGeom>
          <a:noFill/>
          <a:ln>
            <a:noFill/>
          </a:ln>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eaLnBrk="1" hangingPunct="1">
              <a:defRPr/>
            </a:pPr>
            <a:r>
              <a:rPr lang="en-US" altLang="en-US" sz="2400" b="1" kern="0" dirty="0">
                <a:solidFill>
                  <a:srgbClr val="FFFF00"/>
                </a:solidFill>
                <a:latin typeface="Arial" charset="0"/>
              </a:rPr>
              <a:t>NCEP GEFS Model Forecasts</a:t>
            </a:r>
            <a:r>
              <a:rPr lang="en-US" altLang="en-US" sz="1200" b="1" kern="0" dirty="0">
                <a:solidFill>
                  <a:srgbClr val="FFFF00"/>
                </a:solidFill>
                <a:latin typeface="Arial" charset="0"/>
              </a:rPr>
              <a:t/>
            </a:r>
            <a:br>
              <a:rPr lang="en-US" altLang="en-US" sz="1200" b="1" kern="0" dirty="0">
                <a:solidFill>
                  <a:srgbClr val="FFFF00"/>
                </a:solidFill>
                <a:latin typeface="Arial" charset="0"/>
              </a:rPr>
            </a:br>
            <a:r>
              <a:rPr lang="en-US" altLang="en-US" sz="2000" b="1" kern="0" dirty="0">
                <a:solidFill>
                  <a:srgbClr val="FFFF00"/>
                </a:solidFill>
                <a:latin typeface="Arial" charset="0"/>
              </a:rPr>
              <a:t>Non-Bias Corrected Probability of </a:t>
            </a:r>
            <a:br>
              <a:rPr lang="en-US" altLang="en-US" sz="2000" b="1" kern="0" dirty="0">
                <a:solidFill>
                  <a:srgbClr val="FFFF00"/>
                </a:solidFill>
                <a:latin typeface="Arial" charset="0"/>
              </a:rPr>
            </a:br>
            <a:r>
              <a:rPr lang="en-US" altLang="en-US" sz="2000" b="1" kern="0" dirty="0">
                <a:solidFill>
                  <a:srgbClr val="FFFF00"/>
                </a:solidFill>
                <a:latin typeface="Arial" charset="0"/>
              </a:rPr>
              <a:t>precipitation exceedance </a:t>
            </a:r>
          </a:p>
        </p:txBody>
      </p:sp>
      <p:sp>
        <p:nvSpPr>
          <p:cNvPr id="22534" name="TextBox 2"/>
          <p:cNvSpPr txBox="1">
            <a:spLocks noChangeArrowheads="1"/>
          </p:cNvSpPr>
          <p:nvPr/>
        </p:nvSpPr>
        <p:spPr bwMode="auto">
          <a:xfrm>
            <a:off x="25107" y="1524000"/>
            <a:ext cx="4526432" cy="338554"/>
          </a:xfrm>
          <a:prstGeom prst="rect">
            <a:avLst/>
          </a:prstGeom>
          <a:noFill/>
          <a:ln w="9525">
            <a:noFill/>
            <a:miter lim="800000"/>
            <a:headEnd/>
            <a:tailEnd/>
          </a:ln>
        </p:spPr>
        <p:txBody>
          <a:bodyPr wrap="none">
            <a:spAutoFit/>
          </a:bodyPr>
          <a:lstStyle/>
          <a:p>
            <a:pPr algn="ctr" eaLnBrk="1" hangingPunct="1"/>
            <a:r>
              <a:rPr lang="en-US" altLang="en-US" b="1" dirty="0">
                <a:solidFill>
                  <a:srgbClr val="FFFF00"/>
                </a:solidFill>
              </a:rPr>
              <a:t>Week-1 Valid 27 October–02 November, 2020</a:t>
            </a:r>
            <a:endParaRPr lang="en-US" altLang="en-US" dirty="0"/>
          </a:p>
        </p:txBody>
      </p:sp>
      <p:sp>
        <p:nvSpPr>
          <p:cNvPr id="22535" name="TextBox 10"/>
          <p:cNvSpPr txBox="1">
            <a:spLocks noChangeArrowheads="1"/>
          </p:cNvSpPr>
          <p:nvPr/>
        </p:nvSpPr>
        <p:spPr bwMode="auto">
          <a:xfrm>
            <a:off x="4814121" y="1524000"/>
            <a:ext cx="3651192" cy="338554"/>
          </a:xfrm>
          <a:prstGeom prst="rect">
            <a:avLst/>
          </a:prstGeom>
          <a:noFill/>
          <a:ln w="9525">
            <a:noFill/>
            <a:miter lim="800000"/>
            <a:headEnd/>
            <a:tailEnd/>
          </a:ln>
        </p:spPr>
        <p:txBody>
          <a:bodyPr wrap="none">
            <a:spAutoFit/>
          </a:bodyPr>
          <a:lstStyle/>
          <a:p>
            <a:pPr algn="ctr" eaLnBrk="1" hangingPunct="1"/>
            <a:r>
              <a:rPr lang="en-US" altLang="en-US" b="1" dirty="0">
                <a:solidFill>
                  <a:srgbClr val="FFFF00"/>
                </a:solidFill>
              </a:rPr>
              <a:t>Week-2: Valid 03 – 09 October, 2020</a:t>
            </a:r>
            <a:endParaRPr lang="en-US" altLang="en-US" dirty="0"/>
          </a:p>
        </p:txBody>
      </p:sp>
      <p:sp>
        <p:nvSpPr>
          <p:cNvPr id="7" name="Text Box 8"/>
          <p:cNvSpPr txBox="1">
            <a:spLocks noChangeArrowheads="1"/>
          </p:cNvSpPr>
          <p:nvPr/>
        </p:nvSpPr>
        <p:spPr bwMode="auto">
          <a:xfrm>
            <a:off x="79248" y="5606276"/>
            <a:ext cx="8991600" cy="590931"/>
          </a:xfrm>
          <a:prstGeom prst="rect">
            <a:avLst/>
          </a:prstGeom>
          <a:noFill/>
          <a:ln w="9525">
            <a:noFill/>
            <a:miter lim="800000"/>
            <a:headEnd/>
            <a:tailEnd/>
          </a:ln>
        </p:spPr>
        <p:txBody>
          <a:bodyPr wrap="square">
            <a:spAutoFit/>
          </a:bodyPr>
          <a:lstStyle/>
          <a:p>
            <a:pPr algn="just" eaLnBrk="1" hangingPunct="1">
              <a:lnSpc>
                <a:spcPct val="90000"/>
              </a:lnSpc>
              <a:spcBef>
                <a:spcPct val="50000"/>
              </a:spcBef>
            </a:pPr>
            <a:r>
              <a:rPr lang="en-US" altLang="en-US" sz="1200" b="1" dirty="0" smtClean="0">
                <a:solidFill>
                  <a:schemeClr val="bg1"/>
                </a:solidFill>
              </a:rPr>
              <a:t>For week-1 (left panel), the </a:t>
            </a:r>
            <a:r>
              <a:rPr lang="en-US" altLang="en-US" sz="1200" b="1" dirty="0">
                <a:solidFill>
                  <a:schemeClr val="bg1"/>
                </a:solidFill>
              </a:rPr>
              <a:t>NCEP GEFS indicates a </a:t>
            </a:r>
            <a:r>
              <a:rPr lang="en-US" altLang="en-US" sz="1200" b="1" dirty="0" smtClean="0">
                <a:solidFill>
                  <a:schemeClr val="bg1"/>
                </a:solidFill>
              </a:rPr>
              <a:t>moderate to high </a:t>
            </a:r>
            <a:r>
              <a:rPr lang="en-US" altLang="en-US" sz="1200" b="1" dirty="0">
                <a:solidFill>
                  <a:schemeClr val="bg1"/>
                </a:solidFill>
              </a:rPr>
              <a:t>chance </a:t>
            </a:r>
            <a:r>
              <a:rPr lang="en-US" altLang="en-US" sz="1200" b="1" dirty="0" smtClean="0">
                <a:solidFill>
                  <a:schemeClr val="bg1"/>
                </a:solidFill>
              </a:rPr>
              <a:t>(over </a:t>
            </a:r>
            <a:r>
              <a:rPr lang="en-US" altLang="en-US" sz="1200" b="1" dirty="0">
                <a:solidFill>
                  <a:schemeClr val="bg1"/>
                </a:solidFill>
              </a:rPr>
              <a:t>70</a:t>
            </a:r>
            <a:r>
              <a:rPr lang="en-US" altLang="en-US" sz="1200" b="1" dirty="0" smtClean="0">
                <a:solidFill>
                  <a:schemeClr val="bg1"/>
                </a:solidFill>
              </a:rPr>
              <a:t>%) </a:t>
            </a:r>
            <a:r>
              <a:rPr lang="en-US" altLang="en-US" sz="1200" b="1" dirty="0">
                <a:solidFill>
                  <a:schemeClr val="bg1"/>
                </a:solidFill>
              </a:rPr>
              <a:t>for </a:t>
            </a:r>
            <a:r>
              <a:rPr lang="en-US" altLang="en-US" sz="1200" b="1" dirty="0" smtClean="0">
                <a:solidFill>
                  <a:schemeClr val="bg1"/>
                </a:solidFill>
              </a:rPr>
              <a:t>rainfall to exceed 50 mm over Central Africa and pockets in equatorial East Africa.  For week-2 (right panel), the chance for rainfall to exceed 50 mm is confined to Gabon, Congo, and eastern DRC.</a:t>
            </a:r>
            <a:endParaRPr lang="en-US" altLang="en-US" sz="1200" b="1" dirty="0">
              <a:solidFill>
                <a:schemeClr val="bg1"/>
              </a:solidFill>
            </a:endParaRPr>
          </a:p>
        </p:txBody>
      </p:sp>
    </p:spTree>
  </p:cSld>
  <p:clrMapOvr>
    <a:masterClrMapping/>
  </p:clrMapOvr>
</p:sld>
</file>

<file path=ppt/theme/theme1.xml><?xml version="1.0" encoding="utf-8"?>
<a:theme xmlns:a="http://schemas.openxmlformats.org/drawingml/2006/main" name="Default Design">
  <a:themeElements>
    <a:clrScheme name="Default Design 8">
      <a:dk1>
        <a:srgbClr val="000000"/>
      </a:dk1>
      <a:lt1>
        <a:srgbClr val="FFFFFF"/>
      </a:lt1>
      <a:dk2>
        <a:srgbClr val="000000"/>
      </a:dk2>
      <a:lt2>
        <a:srgbClr val="808080"/>
      </a:lt2>
      <a:accent1>
        <a:srgbClr val="00CC99"/>
      </a:accent1>
      <a:accent2>
        <a:srgbClr val="0066FF"/>
      </a:accent2>
      <a:accent3>
        <a:srgbClr val="FFFFFF"/>
      </a:accent3>
      <a:accent4>
        <a:srgbClr val="000000"/>
      </a:accent4>
      <a:accent5>
        <a:srgbClr val="AAE2CA"/>
      </a:accent5>
      <a:accent6>
        <a:srgbClr val="005CE7"/>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457200" marR="0" indent="-457200" algn="l" defTabSz="914400" rtl="0" eaLnBrk="1" fontAlgn="base" latinLnBrk="0" hangingPunct="1">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457200" marR="0" indent="-457200" algn="l" defTabSz="914400" rtl="0" eaLnBrk="1" fontAlgn="base" latinLnBrk="0" hangingPunct="1">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Default Design 8">
        <a:dk1>
          <a:srgbClr val="000000"/>
        </a:dk1>
        <a:lt1>
          <a:srgbClr val="FFFFFF"/>
        </a:lt1>
        <a:dk2>
          <a:srgbClr val="000000"/>
        </a:dk2>
        <a:lt2>
          <a:srgbClr val="808080"/>
        </a:lt2>
        <a:accent1>
          <a:srgbClr val="00CC99"/>
        </a:accent1>
        <a:accent2>
          <a:srgbClr val="0066FF"/>
        </a:accent2>
        <a:accent3>
          <a:srgbClr val="FFFFFF"/>
        </a:accent3>
        <a:accent4>
          <a:srgbClr val="000000"/>
        </a:accent4>
        <a:accent5>
          <a:srgbClr val="AAE2CA"/>
        </a:accent5>
        <a:accent6>
          <a:srgbClr val="005CE7"/>
        </a:accent6>
        <a:hlink>
          <a:srgbClr val="CCCCFF"/>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181425</TotalTime>
  <Words>1179</Words>
  <Application>Microsoft Office PowerPoint</Application>
  <PresentationFormat>On-screen Show (4:3)</PresentationFormat>
  <Paragraphs>43</Paragraphs>
  <Slides>10</Slides>
  <Notes>9</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10</vt:i4>
      </vt:variant>
    </vt:vector>
  </HeadingPairs>
  <TitlesOfParts>
    <vt:vector size="15" baseType="lpstr">
      <vt:lpstr>Arial</vt:lpstr>
      <vt:lpstr>Calibri</vt:lpstr>
      <vt:lpstr>Times New Roman</vt:lpstr>
      <vt:lpstr>Default Design</vt:lpstr>
      <vt:lpstr>CorelPhotoPaint.Image.10</vt:lpstr>
      <vt:lpstr>The African Monsoon Recent Evolution and Current Status  Include Week-1 and Week-2 Outlooks </vt:lpstr>
      <vt:lpstr>Outline</vt:lpstr>
      <vt:lpstr>Highlights: Last 7 Days</vt:lpstr>
      <vt:lpstr>Rainfall Patterns: Last 90 Days</vt:lpstr>
      <vt:lpstr>Rainfall Patterns: Last 30 Days</vt:lpstr>
      <vt:lpstr>Rainfall Patterns: Last 7 Days</vt:lpstr>
      <vt:lpstr>Atmospheric Circulation: Last 7 Days</vt:lpstr>
      <vt:lpstr>PowerPoint Presentation</vt:lpstr>
      <vt:lpstr>PowerPoint Presentation</vt:lpstr>
      <vt:lpstr>Summary</vt:lpstr>
    </vt:vector>
  </TitlesOfParts>
  <Company>NOAA/NWS/NCEP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Vernon E. Kousky</dc:creator>
  <cp:lastModifiedBy>Wassila Thiaw</cp:lastModifiedBy>
  <cp:revision>9253</cp:revision>
  <cp:lastPrinted>2018-07-09T15:13:07Z</cp:lastPrinted>
  <dcterms:created xsi:type="dcterms:W3CDTF">2001-08-31T10:39:36Z</dcterms:created>
  <dcterms:modified xsi:type="dcterms:W3CDTF">2020-10-26T12:45:54Z</dcterms:modified>
</cp:coreProperties>
</file>