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615"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11/30/2020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7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55728"/>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30 </a:t>
            </a:r>
            <a:r>
              <a:rPr lang="en-US" altLang="en-US" sz="2800" b="1" dirty="0" smtClean="0">
                <a:solidFill>
                  <a:schemeClr val="bg1"/>
                </a:solidFill>
              </a:rPr>
              <a:t>November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410200"/>
          </a:xfrm>
        </p:spPr>
        <p:txBody>
          <a:bodyPr/>
          <a:lstStyle/>
          <a:p>
            <a:pPr algn="just"/>
            <a:r>
              <a:rPr lang="en-US" altLang="en-US" sz="1550" b="1" dirty="0">
                <a:solidFill>
                  <a:schemeClr val="bg1"/>
                </a:solidFill>
                <a:latin typeface="Arial" panose="020B0604020202020204" pitchFamily="34" charset="0"/>
                <a:cs typeface="Arial" panose="020B0604020202020204" pitchFamily="34" charset="0"/>
              </a:rPr>
              <a:t>During the past 30 to 90 days, in West Africa, rainfall was above average over much of the Sahel, but as the West African monsoon retreated, seasonable dry weather prevailed over the Sahel during the past several weeks, while rainfall was below average over the northern areas of the Gulf of Guinea region.  However, rainfall was above average </a:t>
            </a:r>
            <a:r>
              <a:rPr lang="en-US" altLang="en-US" sz="1550" b="1" dirty="0" smtClean="0">
                <a:solidFill>
                  <a:schemeClr val="bg1"/>
                </a:solidFill>
                <a:latin typeface="Arial" panose="020B0604020202020204" pitchFamily="34" charset="0"/>
                <a:cs typeface="Arial" panose="020B0604020202020204" pitchFamily="34" charset="0"/>
              </a:rPr>
              <a:t>over pocket areas along </a:t>
            </a:r>
            <a:r>
              <a:rPr lang="en-US" altLang="en-US" sz="1550" b="1" dirty="0">
                <a:solidFill>
                  <a:schemeClr val="bg1"/>
                </a:solidFill>
                <a:latin typeface="Arial" panose="020B0604020202020204" pitchFamily="34" charset="0"/>
                <a:cs typeface="Arial" panose="020B0604020202020204" pitchFamily="34" charset="0"/>
              </a:rPr>
              <a:t>the coast.  In Central Africa, rainfall was above average across much of the region, except for the western areas, which continued to register below average rainfall over the past several weeks.  In East Africa, rainfall was above average </a:t>
            </a:r>
            <a:r>
              <a:rPr lang="en-US" altLang="en-US" sz="1550" b="1" dirty="0" smtClean="0">
                <a:solidFill>
                  <a:schemeClr val="bg1"/>
                </a:solidFill>
                <a:latin typeface="Arial" panose="020B0604020202020204" pitchFamily="34" charset="0"/>
                <a:cs typeface="Arial" panose="020B0604020202020204" pitchFamily="34" charset="0"/>
              </a:rPr>
              <a:t>over portions of equatorial East Africa, including Tanzania, while </a:t>
            </a:r>
            <a:r>
              <a:rPr lang="en-US" altLang="en-US" sz="1550" b="1" dirty="0" smtClean="0">
                <a:solidFill>
                  <a:schemeClr val="bg1"/>
                </a:solidFill>
                <a:latin typeface="Arial" panose="020B0604020202020204" pitchFamily="34" charset="0"/>
                <a:cs typeface="Arial" panose="020B0604020202020204" pitchFamily="34" charset="0"/>
              </a:rPr>
              <a:t>suppressed </a:t>
            </a:r>
            <a:r>
              <a:rPr lang="en-US" altLang="en-US" sz="1550" b="1" dirty="0" smtClean="0">
                <a:solidFill>
                  <a:schemeClr val="bg1"/>
                </a:solidFill>
                <a:latin typeface="Arial" panose="020B0604020202020204" pitchFamily="34" charset="0"/>
                <a:cs typeface="Arial" panose="020B0604020202020204" pitchFamily="34" charset="0"/>
              </a:rPr>
              <a:t>rainfall </a:t>
            </a:r>
            <a:r>
              <a:rPr lang="en-US" altLang="en-US" sz="1550" b="1" dirty="0" smtClean="0">
                <a:solidFill>
                  <a:schemeClr val="bg1"/>
                </a:solidFill>
                <a:latin typeface="Arial" panose="020B0604020202020204" pitchFamily="34" charset="0"/>
                <a:cs typeface="Arial" panose="020B0604020202020204" pitchFamily="34" charset="0"/>
              </a:rPr>
              <a:t>continued to prevail over </a:t>
            </a:r>
            <a:r>
              <a:rPr lang="en-US" altLang="en-US" sz="1550" b="1" dirty="0">
                <a:solidFill>
                  <a:schemeClr val="bg1"/>
                </a:solidFill>
                <a:latin typeface="Arial" panose="020B0604020202020204" pitchFamily="34" charset="0"/>
                <a:cs typeface="Arial" panose="020B0604020202020204" pitchFamily="34" charset="0"/>
              </a:rPr>
              <a:t>southern </a:t>
            </a:r>
            <a:r>
              <a:rPr lang="en-US" altLang="en-US" sz="1550" b="1" dirty="0" smtClean="0">
                <a:solidFill>
                  <a:schemeClr val="bg1"/>
                </a:solidFill>
                <a:latin typeface="Arial" panose="020B0604020202020204" pitchFamily="34" charset="0"/>
                <a:cs typeface="Arial" panose="020B0604020202020204" pitchFamily="34" charset="0"/>
              </a:rPr>
              <a:t>Somalia </a:t>
            </a:r>
            <a:r>
              <a:rPr lang="en-US" altLang="en-US" sz="1550" b="1" dirty="0">
                <a:solidFill>
                  <a:schemeClr val="bg1"/>
                </a:solidFill>
                <a:latin typeface="Arial" panose="020B0604020202020204" pitchFamily="34" charset="0"/>
                <a:cs typeface="Arial" panose="020B0604020202020204" pitchFamily="34" charset="0"/>
              </a:rPr>
              <a:t>and </a:t>
            </a:r>
            <a:r>
              <a:rPr lang="en-US" altLang="en-US" sz="1550" b="1" dirty="0" smtClean="0">
                <a:solidFill>
                  <a:schemeClr val="bg1"/>
                </a:solidFill>
                <a:latin typeface="Arial" panose="020B0604020202020204" pitchFamily="34" charset="0"/>
                <a:cs typeface="Arial" panose="020B0604020202020204" pitchFamily="34" charset="0"/>
              </a:rPr>
              <a:t>eastern </a:t>
            </a:r>
            <a:r>
              <a:rPr lang="en-US" altLang="en-US" sz="1550" b="1" dirty="0">
                <a:solidFill>
                  <a:schemeClr val="bg1"/>
                </a:solidFill>
                <a:latin typeface="Arial" panose="020B0604020202020204" pitchFamily="34" charset="0"/>
                <a:cs typeface="Arial" panose="020B0604020202020204" pitchFamily="34" charset="0"/>
              </a:rPr>
              <a:t>Kenya.  Rainfall was much above average over the northern areas of southern Africa, but below average over the southern areas of Mozambique and Madagascar.</a:t>
            </a:r>
          </a:p>
          <a:p>
            <a:pPr algn="just"/>
            <a:endParaRPr lang="en-US" altLang="en-US" sz="1550" b="1" dirty="0">
              <a:solidFill>
                <a:schemeClr val="bg1"/>
              </a:solidFill>
              <a:latin typeface="Arial" panose="020B0604020202020204" pitchFamily="34" charset="0"/>
              <a:cs typeface="Arial" panose="020B0604020202020204" pitchFamily="34" charset="0"/>
            </a:endParaRPr>
          </a:p>
          <a:p>
            <a:pPr algn="just"/>
            <a:r>
              <a:rPr lang="en-US" altLang="en-US" sz="1550" b="1" dirty="0">
                <a:solidFill>
                  <a:schemeClr val="bg1"/>
                </a:solidFill>
                <a:latin typeface="Arial" panose="020B0604020202020204" pitchFamily="34" charset="0"/>
                <a:cs typeface="Arial" panose="020B0604020202020204" pitchFamily="34" charset="0"/>
              </a:rPr>
              <a:t>During the past 7 days, moderate to locally heavy rainfall was observed over parts of northern Somalia and southeastern Ethiopia, following the landfall of Tropical Cyclone </a:t>
            </a:r>
            <a:r>
              <a:rPr lang="en-US" altLang="en-US" sz="1550" b="1" dirty="0" err="1">
                <a:solidFill>
                  <a:schemeClr val="bg1"/>
                </a:solidFill>
                <a:latin typeface="Arial" panose="020B0604020202020204" pitchFamily="34" charset="0"/>
                <a:cs typeface="Arial" panose="020B0604020202020204" pitchFamily="34" charset="0"/>
              </a:rPr>
              <a:t>Gati</a:t>
            </a:r>
            <a:r>
              <a:rPr lang="en-US" altLang="en-US" sz="1550" b="1" dirty="0">
                <a:solidFill>
                  <a:schemeClr val="bg1"/>
                </a:solidFill>
                <a:latin typeface="Arial" panose="020B0604020202020204" pitchFamily="34" charset="0"/>
                <a:cs typeface="Arial" panose="020B0604020202020204" pitchFamily="34" charset="0"/>
              </a:rPr>
              <a:t>. Above-average rainfall was also observed across Congo, southern DRC, much of Angola, western Zambia, eastern Botswana and southern Zimbabwe.</a:t>
            </a:r>
          </a:p>
          <a:p>
            <a:pPr algn="just"/>
            <a:endParaRPr lang="en-US" altLang="en-US" sz="1550" b="1" dirty="0">
              <a:solidFill>
                <a:schemeClr val="bg1"/>
              </a:solidFill>
              <a:latin typeface="Arial" panose="020B0604020202020204" pitchFamily="34" charset="0"/>
              <a:cs typeface="Arial" panose="020B0604020202020204" pitchFamily="34" charset="0"/>
            </a:endParaRPr>
          </a:p>
          <a:p>
            <a:pPr algn="just"/>
            <a:r>
              <a:rPr lang="en-US" altLang="en-US" sz="1550" b="1" dirty="0">
                <a:solidFill>
                  <a:schemeClr val="bg1"/>
                </a:solidFill>
                <a:latin typeface="Arial" panose="020B0604020202020204" pitchFamily="34" charset="0"/>
                <a:cs typeface="Arial" panose="020B0604020202020204" pitchFamily="34" charset="0"/>
              </a:rPr>
              <a:t>The week-1 and week-2 outlooks indicate a moderate to high chance for rainfall to exceed 50 mm </a:t>
            </a:r>
            <a:r>
              <a:rPr lang="en-US" altLang="en-US" sz="1550" b="1" dirty="0">
                <a:solidFill>
                  <a:schemeClr val="bg1"/>
                </a:solidFill>
                <a:latin typeface="Arial" panose="020B0604020202020204" pitchFamily="34" charset="0"/>
                <a:cs typeface="Arial" panose="020B0604020202020204" pitchFamily="34" charset="0"/>
              </a:rPr>
              <a:t>across portions of Gabon, southern Congo, southern and eastern DRC, Rwanda, Burundi, western Kenya, portions of Angola, much of Zambia, Zimbabwe, central Mozambique, pocket areas in South Africa, and many parts of Madagascar</a:t>
            </a:r>
            <a:r>
              <a:rPr lang="en-US" altLang="en-US" sz="1550" b="1" dirty="0" smtClean="0">
                <a:solidFill>
                  <a:schemeClr val="bg1"/>
                </a:solidFill>
                <a:latin typeface="Arial" panose="020B0604020202020204" pitchFamily="34" charset="0"/>
                <a:cs typeface="Arial" panose="020B0604020202020204" pitchFamily="34" charset="0"/>
              </a:rPr>
              <a:t>.</a:t>
            </a:r>
            <a:endParaRPr lang="en-US" altLang="en-US" sz="155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moderate to locally heavy rainfall was observed over parts of northern Somalia and </a:t>
            </a:r>
            <a:r>
              <a:rPr lang="en-US" altLang="en-US" b="1" dirty="0" smtClean="0">
                <a:solidFill>
                  <a:schemeClr val="bg1"/>
                </a:solidFill>
              </a:rPr>
              <a:t>eastern </a:t>
            </a:r>
            <a:r>
              <a:rPr lang="en-US" altLang="en-US" b="1" dirty="0">
                <a:solidFill>
                  <a:schemeClr val="bg1"/>
                </a:solidFill>
              </a:rPr>
              <a:t>Ethiopia, </a:t>
            </a:r>
            <a:r>
              <a:rPr lang="en-US" altLang="en-US" b="1" dirty="0" smtClean="0">
                <a:solidFill>
                  <a:schemeClr val="bg1"/>
                </a:solidFill>
              </a:rPr>
              <a:t>following the </a:t>
            </a:r>
            <a:r>
              <a:rPr lang="en-US" altLang="en-US" b="1" dirty="0">
                <a:solidFill>
                  <a:schemeClr val="bg1"/>
                </a:solidFill>
              </a:rPr>
              <a:t>landfall of Tropical Cyclone </a:t>
            </a:r>
            <a:r>
              <a:rPr lang="en-US" altLang="en-US" b="1" dirty="0" err="1">
                <a:solidFill>
                  <a:schemeClr val="bg1"/>
                </a:solidFill>
              </a:rPr>
              <a:t>Gati</a:t>
            </a:r>
            <a:r>
              <a:rPr lang="en-US" altLang="en-US" b="1" dirty="0">
                <a:solidFill>
                  <a:schemeClr val="bg1"/>
                </a:solidFill>
              </a:rPr>
              <a:t>. Above-average rainfall was also observed </a:t>
            </a:r>
            <a:r>
              <a:rPr lang="en-US" altLang="en-US" b="1" dirty="0" smtClean="0">
                <a:solidFill>
                  <a:schemeClr val="bg1"/>
                </a:solidFill>
              </a:rPr>
              <a:t>across </a:t>
            </a:r>
            <a:r>
              <a:rPr lang="en-US" altLang="en-US" b="1" dirty="0">
                <a:solidFill>
                  <a:schemeClr val="bg1"/>
                </a:solidFill>
              </a:rPr>
              <a:t>Congo, southern DRC, much of Angola, western Zambia, eastern Botswana and southern Zimbabwe.</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and week-2 outlooks indicate a moderate to high chance for rainfall to exceed 50 mm across portions of Gabon, southern Congo, southern and eastern DRC, Rwanda, Burundi, western Kenya, portions of Angola, much of Zambia, Zimbabwe, central Mozambique, pocket areas in South Africa, and many parts of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in West Africa, above-average rainfall was observed across much of the Sahel from Senegal eastward to Chad.  Rainfall was also above-average from Guinea to much of Cote D’Ivoire.  In contrast, rainfall was below-average over the southern areas of the Gulf of Guinea region from northeastern Cote d’Ivoire eastward to Nigeria.  The moisture deficits extended to </a:t>
            </a:r>
            <a:r>
              <a:rPr lang="en-US" altLang="en-US" sz="1140" b="1" dirty="0" smtClean="0">
                <a:solidFill>
                  <a:schemeClr val="bg1"/>
                </a:solidFill>
              </a:rPr>
              <a:t>eastern Nigeria, the </a:t>
            </a:r>
            <a:r>
              <a:rPr lang="en-US" altLang="en-US" sz="1140" b="1" dirty="0">
                <a:solidFill>
                  <a:schemeClr val="bg1"/>
                </a:solidFill>
              </a:rPr>
              <a:t>western areas of </a:t>
            </a:r>
            <a:r>
              <a:rPr lang="en-US" altLang="en-US" sz="1140" b="1" dirty="0" smtClean="0">
                <a:solidFill>
                  <a:schemeClr val="bg1"/>
                </a:solidFill>
              </a:rPr>
              <a:t>Cameroon, Equatorial Guinea </a:t>
            </a:r>
            <a:r>
              <a:rPr lang="en-US" altLang="en-US" sz="1140" b="1" dirty="0">
                <a:solidFill>
                  <a:schemeClr val="bg1"/>
                </a:solidFill>
              </a:rPr>
              <a:t>and Gabon.  Rainfall was also below average over pockets in </a:t>
            </a:r>
            <a:r>
              <a:rPr lang="en-US" altLang="en-US" sz="1140" b="1" dirty="0" smtClean="0">
                <a:solidFill>
                  <a:schemeClr val="bg1"/>
                </a:solidFill>
              </a:rPr>
              <a:t>CAR and </a:t>
            </a:r>
            <a:r>
              <a:rPr lang="en-US" altLang="en-US" sz="1140" b="1" dirty="0">
                <a:solidFill>
                  <a:schemeClr val="bg1"/>
                </a:solidFill>
              </a:rPr>
              <a:t>southeastern DRC.  Rainfall was much above-average in the remainder of Central Africa from southern Chad to much of DRC.  In East Africa, the heaviest amounts 500 to 1500 mm (200 – 500 mm above the mean) occurred over the Ethiopian </a:t>
            </a:r>
            <a:r>
              <a:rPr lang="en-US" altLang="en-US" sz="1140" b="1" dirty="0" smtClean="0">
                <a:solidFill>
                  <a:schemeClr val="bg1"/>
                </a:solidFill>
              </a:rPr>
              <a:t>Highlands. Well </a:t>
            </a:r>
            <a:r>
              <a:rPr lang="en-US" altLang="en-US" sz="1140" b="1" dirty="0">
                <a:solidFill>
                  <a:schemeClr val="bg1"/>
                </a:solidFill>
              </a:rPr>
              <a:t>above-average rainfall (over 300 mm above the mean) was also observed over </a:t>
            </a:r>
            <a:r>
              <a:rPr lang="en-US" altLang="en-US" sz="1140" b="1" dirty="0" smtClean="0">
                <a:solidFill>
                  <a:schemeClr val="bg1"/>
                </a:solidFill>
              </a:rPr>
              <a:t>portions of South Sudan, southwestern Kenya, Tanzania and Uganda</a:t>
            </a:r>
            <a:r>
              <a:rPr lang="en-US" altLang="en-US" sz="1140" b="1" dirty="0">
                <a:solidFill>
                  <a:schemeClr val="bg1"/>
                </a:solidFill>
              </a:rPr>
              <a:t>. </a:t>
            </a:r>
            <a:r>
              <a:rPr lang="en-US" altLang="en-US" sz="1140" b="1" dirty="0" smtClean="0">
                <a:solidFill>
                  <a:schemeClr val="bg1"/>
                </a:solidFill>
              </a:rPr>
              <a:t>Rainfall </a:t>
            </a:r>
            <a:r>
              <a:rPr lang="en-US" altLang="en-US" sz="1140" b="1" dirty="0">
                <a:solidFill>
                  <a:schemeClr val="bg1"/>
                </a:solidFill>
              </a:rPr>
              <a:t>was below-average over </a:t>
            </a:r>
            <a:r>
              <a:rPr lang="en-US" altLang="en-US" sz="1140" b="1" dirty="0" smtClean="0">
                <a:solidFill>
                  <a:schemeClr val="bg1"/>
                </a:solidFill>
              </a:rPr>
              <a:t>southeastern Ethiopia, southeastern </a:t>
            </a:r>
            <a:r>
              <a:rPr lang="en-US" altLang="en-US" sz="1140" b="1" dirty="0">
                <a:solidFill>
                  <a:schemeClr val="bg1"/>
                </a:solidFill>
              </a:rPr>
              <a:t>Kenya and southern Somalia.  In southern Africa, moisture surpluses prevailed over Zambia, Zimbabwe, Botswana, and the northern areas of Madagascar.  Rainfall was below-average over central and southern Angola into Namibia and South Africa.  The southern areas of Mozambique and Madagascar also registered below average rainfall.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51310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rainfall totals </a:t>
            </a:r>
            <a:r>
              <a:rPr lang="en-US" altLang="en-US" sz="1140" b="1" dirty="0" smtClean="0">
                <a:solidFill>
                  <a:schemeClr val="bg1"/>
                </a:solidFill>
              </a:rPr>
              <a:t>continued to diminish </a:t>
            </a:r>
            <a:r>
              <a:rPr lang="en-US" altLang="en-US" sz="1140" b="1" dirty="0">
                <a:solidFill>
                  <a:schemeClr val="bg1"/>
                </a:solidFill>
              </a:rPr>
              <a:t>over West Africa as the West African Monsoon retreated over the past several weeks. Rainfall was below-average over much of the northern areas of the Gulf of Guinea region, while the coastal areas received above average rains.  In Central Africa, rainfall was below average over </a:t>
            </a:r>
            <a:r>
              <a:rPr lang="en-US" altLang="en-US" sz="1140" b="1" dirty="0" smtClean="0">
                <a:solidFill>
                  <a:schemeClr val="bg1"/>
                </a:solidFill>
              </a:rPr>
              <a:t>much </a:t>
            </a:r>
            <a:r>
              <a:rPr lang="en-US" altLang="en-US" sz="1140" b="1" dirty="0" smtClean="0">
                <a:solidFill>
                  <a:schemeClr val="bg1"/>
                </a:solidFill>
              </a:rPr>
              <a:t>of Cameroon and </a:t>
            </a:r>
            <a:r>
              <a:rPr lang="en-US" altLang="en-US" sz="1140" b="1" dirty="0" smtClean="0">
                <a:solidFill>
                  <a:schemeClr val="bg1"/>
                </a:solidFill>
              </a:rPr>
              <a:t>Equatorial Guinea, </a:t>
            </a:r>
            <a:r>
              <a:rPr lang="en-US" altLang="en-US" sz="1140" b="1" dirty="0">
                <a:solidFill>
                  <a:schemeClr val="bg1"/>
                </a:solidFill>
              </a:rPr>
              <a:t>and much of CAR.  Rainfall was also </a:t>
            </a:r>
            <a:r>
              <a:rPr lang="en-US" altLang="en-US" sz="1140" b="1" dirty="0" smtClean="0">
                <a:solidFill>
                  <a:schemeClr val="bg1"/>
                </a:solidFill>
              </a:rPr>
              <a:t>below-average </a:t>
            </a:r>
            <a:r>
              <a:rPr lang="en-US" altLang="en-US" sz="1140" b="1" dirty="0">
                <a:solidFill>
                  <a:schemeClr val="bg1"/>
                </a:solidFill>
              </a:rPr>
              <a:t>over pockets in DRC.  Rainfall was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much of Congo and </a:t>
            </a:r>
            <a:r>
              <a:rPr lang="en-US" altLang="en-US" sz="1140" b="1" dirty="0">
                <a:solidFill>
                  <a:schemeClr val="bg1"/>
                </a:solidFill>
              </a:rPr>
              <a:t>DRC.  In East Africa, moisture </a:t>
            </a:r>
            <a:r>
              <a:rPr lang="en-US" altLang="en-US" sz="1140" b="1" dirty="0" smtClean="0">
                <a:solidFill>
                  <a:schemeClr val="bg1"/>
                </a:solidFill>
              </a:rPr>
              <a:t>surpluses </a:t>
            </a:r>
            <a:r>
              <a:rPr lang="en-US" altLang="en-US" sz="1140" b="1" dirty="0">
                <a:solidFill>
                  <a:schemeClr val="bg1"/>
                </a:solidFill>
              </a:rPr>
              <a:t>prevailed over </a:t>
            </a:r>
            <a:r>
              <a:rPr lang="en-US" altLang="en-US" sz="1140" b="1" dirty="0" smtClean="0">
                <a:solidFill>
                  <a:schemeClr val="bg1"/>
                </a:solidFill>
              </a:rPr>
              <a:t>local areas in </a:t>
            </a:r>
            <a:r>
              <a:rPr lang="en-US" altLang="en-US" sz="1140" b="1" dirty="0">
                <a:solidFill>
                  <a:schemeClr val="bg1"/>
                </a:solidFill>
              </a:rPr>
              <a:t>Ethiopia, </a:t>
            </a:r>
            <a:r>
              <a:rPr lang="en-US" altLang="en-US" sz="1140" b="1" dirty="0" smtClean="0">
                <a:solidFill>
                  <a:schemeClr val="bg1"/>
                </a:solidFill>
              </a:rPr>
              <a:t>southern </a:t>
            </a:r>
            <a:r>
              <a:rPr lang="en-US" altLang="en-US" sz="1140" b="1" dirty="0" smtClean="0">
                <a:solidFill>
                  <a:schemeClr val="bg1"/>
                </a:solidFill>
              </a:rPr>
              <a:t>Uganda </a:t>
            </a:r>
            <a:r>
              <a:rPr lang="en-US" altLang="en-US" sz="1140" b="1" dirty="0">
                <a:solidFill>
                  <a:schemeClr val="bg1"/>
                </a:solidFill>
              </a:rPr>
              <a:t>and </a:t>
            </a:r>
            <a:r>
              <a:rPr lang="en-US" altLang="en-US" sz="1140" b="1" dirty="0" smtClean="0">
                <a:solidFill>
                  <a:schemeClr val="bg1"/>
                </a:solidFill>
              </a:rPr>
              <a:t>Kenya</a:t>
            </a:r>
            <a:r>
              <a:rPr lang="en-US" altLang="en-US" sz="1140" b="1" dirty="0">
                <a:solidFill>
                  <a:schemeClr val="bg1"/>
                </a:solidFill>
              </a:rPr>
              <a:t>.  Rainfall was </a:t>
            </a:r>
            <a:r>
              <a:rPr lang="en-US" altLang="en-US" sz="1140" b="1" dirty="0" smtClean="0">
                <a:solidFill>
                  <a:schemeClr val="bg1"/>
                </a:solidFill>
              </a:rPr>
              <a:t>also above </a:t>
            </a:r>
            <a:r>
              <a:rPr lang="en-US" altLang="en-US" sz="1140" b="1" dirty="0">
                <a:solidFill>
                  <a:schemeClr val="bg1"/>
                </a:solidFill>
              </a:rPr>
              <a:t>average over </a:t>
            </a:r>
            <a:r>
              <a:rPr lang="en-US" altLang="en-US" sz="1140" b="1" dirty="0" smtClean="0">
                <a:solidFill>
                  <a:schemeClr val="bg1"/>
                </a:solidFill>
              </a:rPr>
              <a:t>much of </a:t>
            </a:r>
            <a:r>
              <a:rPr lang="en-US" altLang="en-US" sz="1140" b="1" dirty="0">
                <a:solidFill>
                  <a:schemeClr val="bg1"/>
                </a:solidFill>
              </a:rPr>
              <a:t>Tanzania.  Below average rainfall was observed over </a:t>
            </a:r>
            <a:r>
              <a:rPr lang="en-US" altLang="en-US" sz="1140" b="1" dirty="0" smtClean="0">
                <a:solidFill>
                  <a:schemeClr val="bg1"/>
                </a:solidFill>
              </a:rPr>
              <a:t>parts of Ethiopia and </a:t>
            </a:r>
            <a:r>
              <a:rPr lang="en-US" altLang="en-US" sz="1140" b="1" dirty="0">
                <a:solidFill>
                  <a:schemeClr val="bg1"/>
                </a:solidFill>
              </a:rPr>
              <a:t>Somalia.  In Southern Africa, rainfall was much above average over Zambia, Botswana and </a:t>
            </a:r>
            <a:r>
              <a:rPr lang="en-US" altLang="en-US" sz="1140" b="1" dirty="0" smtClean="0">
                <a:solidFill>
                  <a:schemeClr val="bg1"/>
                </a:solidFill>
              </a:rPr>
              <a:t>Zimbabwe</a:t>
            </a:r>
            <a:r>
              <a:rPr lang="en-US" altLang="en-US" sz="1140" b="1" dirty="0">
                <a:solidFill>
                  <a:schemeClr val="bg1"/>
                </a:solidFill>
              </a:rPr>
              <a:t>.  Moisture surpluses were also registered over the central areas of South Africa, including portions of the Maize Triangle, and the northern areas of Madagascar.  Rainfall was below average over the southern areas of </a:t>
            </a:r>
            <a:r>
              <a:rPr lang="en-US" altLang="en-US" sz="1140" b="1" dirty="0" smtClean="0">
                <a:solidFill>
                  <a:schemeClr val="bg1"/>
                </a:solidFill>
              </a:rPr>
              <a:t>Mozambique, northeastern South Africa </a:t>
            </a:r>
            <a:r>
              <a:rPr lang="en-US" altLang="en-US" sz="1140" b="1" dirty="0">
                <a:solidFill>
                  <a:schemeClr val="bg1"/>
                </a:solidFill>
              </a:rPr>
              <a:t>and Madagascar.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46347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a:t>
            </a:r>
            <a:r>
              <a:rPr lang="en-US" altLang="en-US" sz="1100" b="1" dirty="0" smtClean="0">
                <a:solidFill>
                  <a:schemeClr val="bg1"/>
                </a:solidFill>
              </a:rPr>
              <a:t>rainfall was above-average over pocket areas in southern Ethiopia, western and southern Kenya, Uganda and Tanzania, while  rainfall </a:t>
            </a:r>
            <a:r>
              <a:rPr lang="en-US" altLang="en-US" sz="1100" b="1" dirty="0" smtClean="0">
                <a:solidFill>
                  <a:schemeClr val="bg1"/>
                </a:solidFill>
              </a:rPr>
              <a:t>totals remained below-average over </a:t>
            </a:r>
            <a:r>
              <a:rPr lang="en-US" altLang="en-US" sz="1100" b="1" dirty="0" smtClean="0">
                <a:solidFill>
                  <a:schemeClr val="bg1"/>
                </a:solidFill>
              </a:rPr>
              <a:t>parts of eastern Kenya </a:t>
            </a:r>
            <a:r>
              <a:rPr lang="en-US" altLang="en-US" sz="1100" b="1" dirty="0" smtClean="0">
                <a:solidFill>
                  <a:schemeClr val="bg1"/>
                </a:solidFill>
              </a:rPr>
              <a:t>and southern Somalia.  </a:t>
            </a:r>
            <a:r>
              <a:rPr lang="en-US" altLang="en-US" sz="1100" b="1" dirty="0" smtClean="0">
                <a:solidFill>
                  <a:schemeClr val="bg1"/>
                </a:solidFill>
              </a:rPr>
              <a:t>Rainfall was below-average over central and southern Tanzania. In </a:t>
            </a:r>
            <a:r>
              <a:rPr lang="en-US" altLang="en-US" sz="1100" b="1" dirty="0">
                <a:solidFill>
                  <a:schemeClr val="bg1"/>
                </a:solidFill>
              </a:rPr>
              <a:t>Southern Africa, </a:t>
            </a:r>
            <a:r>
              <a:rPr lang="en-US" altLang="en-US" sz="1100" b="1" dirty="0" smtClean="0">
                <a:solidFill>
                  <a:schemeClr val="bg1"/>
                </a:solidFill>
              </a:rPr>
              <a:t>another week of </a:t>
            </a:r>
            <a:r>
              <a:rPr lang="en-US" altLang="en-US" sz="1100" b="1" dirty="0" smtClean="0">
                <a:solidFill>
                  <a:schemeClr val="bg1"/>
                </a:solidFill>
              </a:rPr>
              <a:t>heavy </a:t>
            </a:r>
            <a:r>
              <a:rPr lang="en-US" altLang="en-US" sz="1100" b="1" dirty="0">
                <a:solidFill>
                  <a:schemeClr val="bg1"/>
                </a:solidFill>
              </a:rPr>
              <a:t>rains (</a:t>
            </a:r>
            <a:r>
              <a:rPr lang="en-US" altLang="en-US" sz="1100" b="1" dirty="0" smtClean="0">
                <a:solidFill>
                  <a:schemeClr val="bg1"/>
                </a:solidFill>
              </a:rPr>
              <a:t>75-300 </a:t>
            </a:r>
            <a:r>
              <a:rPr lang="en-US" altLang="en-US" sz="1100" b="1" dirty="0">
                <a:solidFill>
                  <a:schemeClr val="bg1"/>
                </a:solidFill>
              </a:rPr>
              <a:t>mm; </a:t>
            </a:r>
            <a:r>
              <a:rPr lang="en-US" altLang="en-US" sz="1100" b="1" dirty="0" smtClean="0">
                <a:solidFill>
                  <a:schemeClr val="bg1"/>
                </a:solidFill>
              </a:rPr>
              <a:t>50-200 </a:t>
            </a:r>
            <a:r>
              <a:rPr lang="en-US" altLang="en-US" sz="1100" b="1" dirty="0">
                <a:solidFill>
                  <a:schemeClr val="bg1"/>
                </a:solidFill>
              </a:rPr>
              <a:t>mm above the </a:t>
            </a:r>
            <a:r>
              <a:rPr lang="en-US" altLang="en-US" sz="1100" b="1" dirty="0" smtClean="0">
                <a:solidFill>
                  <a:schemeClr val="bg1"/>
                </a:solidFill>
              </a:rPr>
              <a:t>mean) sustained moisture surpluses </a:t>
            </a:r>
            <a:r>
              <a:rPr lang="en-US" altLang="en-US" sz="1100" b="1" dirty="0">
                <a:solidFill>
                  <a:schemeClr val="bg1"/>
                </a:solidFill>
              </a:rPr>
              <a:t>in </a:t>
            </a:r>
            <a:r>
              <a:rPr lang="en-US" altLang="en-US" sz="1100" b="1" dirty="0" smtClean="0">
                <a:solidFill>
                  <a:schemeClr val="bg1"/>
                </a:solidFill>
              </a:rPr>
              <a:t>western Zambia and </a:t>
            </a:r>
            <a:r>
              <a:rPr lang="en-US" altLang="en-US" sz="1100" b="1" dirty="0" smtClean="0">
                <a:solidFill>
                  <a:schemeClr val="bg1"/>
                </a:solidFill>
              </a:rPr>
              <a:t>eastern Botswana.  Above-average rainfall was observed </a:t>
            </a:r>
            <a:r>
              <a:rPr lang="en-US" altLang="en-US" sz="1100" b="1" dirty="0">
                <a:solidFill>
                  <a:schemeClr val="bg1"/>
                </a:solidFill>
              </a:rPr>
              <a:t>over </a:t>
            </a:r>
            <a:r>
              <a:rPr lang="en-US" altLang="en-US" sz="1100" b="1" dirty="0" smtClean="0">
                <a:solidFill>
                  <a:schemeClr val="bg1"/>
                </a:solidFill>
              </a:rPr>
              <a:t>much of </a:t>
            </a:r>
            <a:r>
              <a:rPr lang="en-US" altLang="en-US" sz="1100" b="1" dirty="0" smtClean="0">
                <a:solidFill>
                  <a:schemeClr val="bg1"/>
                </a:solidFill>
              </a:rPr>
              <a:t>Angola</a:t>
            </a:r>
            <a:r>
              <a:rPr lang="en-US" altLang="en-US" sz="1100" b="1" dirty="0">
                <a:solidFill>
                  <a:schemeClr val="bg1"/>
                </a:solidFill>
              </a:rPr>
              <a:t>, while </a:t>
            </a:r>
            <a:r>
              <a:rPr lang="en-US" altLang="en-US" sz="1100" b="1" dirty="0" smtClean="0">
                <a:solidFill>
                  <a:schemeClr val="bg1"/>
                </a:solidFill>
              </a:rPr>
              <a:t>below </a:t>
            </a:r>
            <a:r>
              <a:rPr lang="en-US" altLang="en-US" sz="1100" b="1" dirty="0">
                <a:solidFill>
                  <a:schemeClr val="bg1"/>
                </a:solidFill>
              </a:rPr>
              <a:t>average rains </a:t>
            </a:r>
            <a:r>
              <a:rPr lang="en-US" altLang="en-US" sz="1100" b="1" dirty="0" smtClean="0">
                <a:solidFill>
                  <a:schemeClr val="bg1"/>
                </a:solidFill>
              </a:rPr>
              <a:t>(-10-25 </a:t>
            </a:r>
            <a:r>
              <a:rPr lang="en-US" altLang="en-US" sz="1100" b="1" dirty="0">
                <a:solidFill>
                  <a:schemeClr val="bg1"/>
                </a:solidFill>
              </a:rPr>
              <a:t>mm) fell over </a:t>
            </a:r>
            <a:r>
              <a:rPr lang="en-US" altLang="en-US" sz="1100" b="1" dirty="0" smtClean="0">
                <a:solidFill>
                  <a:schemeClr val="bg1"/>
                </a:solidFill>
              </a:rPr>
              <a:t>much </a:t>
            </a:r>
            <a:r>
              <a:rPr lang="en-US" altLang="en-US" sz="1100" b="1" dirty="0">
                <a:solidFill>
                  <a:schemeClr val="bg1"/>
                </a:solidFill>
              </a:rPr>
              <a:t>of </a:t>
            </a:r>
            <a:r>
              <a:rPr lang="en-US" altLang="en-US" sz="1100" b="1" dirty="0" smtClean="0">
                <a:solidFill>
                  <a:schemeClr val="bg1"/>
                </a:solidFill>
              </a:rPr>
              <a:t>Namibia</a:t>
            </a:r>
            <a:r>
              <a:rPr lang="en-US" altLang="en-US" sz="1100" b="1" dirty="0">
                <a:solidFill>
                  <a:schemeClr val="bg1"/>
                </a:solidFill>
              </a:rPr>
              <a:t>, </a:t>
            </a:r>
            <a:r>
              <a:rPr lang="en-US" altLang="en-US" sz="1100" b="1" dirty="0" smtClean="0">
                <a:solidFill>
                  <a:schemeClr val="bg1"/>
                </a:solidFill>
              </a:rPr>
              <a:t>western Botswana, eastern </a:t>
            </a:r>
            <a:r>
              <a:rPr lang="en-US" altLang="en-US" sz="1100" b="1" dirty="0" smtClean="0">
                <a:solidFill>
                  <a:schemeClr val="bg1"/>
                </a:solidFill>
              </a:rPr>
              <a:t>South </a:t>
            </a:r>
            <a:r>
              <a:rPr lang="en-US" altLang="en-US" sz="1100" b="1" dirty="0">
                <a:solidFill>
                  <a:schemeClr val="bg1"/>
                </a:solidFill>
              </a:rPr>
              <a:t>Africa, eastern </a:t>
            </a:r>
            <a:r>
              <a:rPr lang="en-US" altLang="en-US" sz="1100" b="1" dirty="0" smtClean="0">
                <a:solidFill>
                  <a:schemeClr val="bg1"/>
                </a:solidFill>
              </a:rPr>
              <a:t>Zambia </a:t>
            </a:r>
            <a:r>
              <a:rPr lang="en-US" altLang="en-US" sz="1100" b="1" dirty="0">
                <a:solidFill>
                  <a:schemeClr val="bg1"/>
                </a:solidFill>
              </a:rPr>
              <a:t>and Mozambique.  </a:t>
            </a:r>
            <a:r>
              <a:rPr lang="en-US" altLang="en-US" sz="1100" b="1" dirty="0" smtClean="0">
                <a:solidFill>
                  <a:schemeClr val="bg1"/>
                </a:solidFill>
              </a:rPr>
              <a:t>Rainfall was also below-average over much of Madagascar.  </a:t>
            </a:r>
            <a:r>
              <a:rPr lang="en-US" altLang="en-US" sz="1100" b="1" dirty="0">
                <a:solidFill>
                  <a:schemeClr val="bg1"/>
                </a:solidFill>
              </a:rPr>
              <a:t>In Central Africa, rainfall was above average over </a:t>
            </a:r>
            <a:r>
              <a:rPr lang="en-US" altLang="en-US" sz="1100" b="1" dirty="0" smtClean="0">
                <a:solidFill>
                  <a:schemeClr val="bg1"/>
                </a:solidFill>
              </a:rPr>
              <a:t>portions of northern </a:t>
            </a:r>
            <a:r>
              <a:rPr lang="en-US" altLang="en-US" sz="1100" b="1" dirty="0">
                <a:solidFill>
                  <a:schemeClr val="bg1"/>
                </a:solidFill>
              </a:rPr>
              <a:t>and southern DRC, </a:t>
            </a:r>
            <a:r>
              <a:rPr lang="en-US" altLang="en-US" sz="1100" b="1" dirty="0" smtClean="0">
                <a:solidFill>
                  <a:schemeClr val="bg1"/>
                </a:solidFill>
              </a:rPr>
              <a:t>Congo</a:t>
            </a:r>
            <a:r>
              <a:rPr lang="en-US" altLang="en-US" sz="1100" b="1" dirty="0">
                <a:solidFill>
                  <a:schemeClr val="bg1"/>
                </a:solidFill>
              </a:rPr>
              <a:t>, </a:t>
            </a:r>
            <a:r>
              <a:rPr lang="en-US" altLang="en-US" sz="1100" b="1" dirty="0" smtClean="0">
                <a:solidFill>
                  <a:schemeClr val="bg1"/>
                </a:solidFill>
              </a:rPr>
              <a:t>while below-average rainfall was registered over </a:t>
            </a:r>
            <a:r>
              <a:rPr lang="en-US" altLang="en-US" sz="1100" b="1" dirty="0" smtClean="0">
                <a:solidFill>
                  <a:schemeClr val="bg1"/>
                </a:solidFill>
              </a:rPr>
              <a:t>Equatorial Guinea.  Weekly rainfall totals remained below-average over parts of Cameroon, CAR and the far northern DRC.  Light to Moderate </a:t>
            </a:r>
            <a:r>
              <a:rPr lang="en-US" altLang="en-US" sz="1100" b="1" dirty="0">
                <a:solidFill>
                  <a:schemeClr val="bg1"/>
                </a:solidFill>
              </a:rPr>
              <a:t>rains </a:t>
            </a:r>
            <a:r>
              <a:rPr lang="en-US" altLang="en-US" sz="1100" b="1" dirty="0" smtClean="0">
                <a:solidFill>
                  <a:schemeClr val="bg1"/>
                </a:solidFill>
              </a:rPr>
              <a:t>continued to fall </a:t>
            </a:r>
            <a:r>
              <a:rPr lang="en-US" altLang="en-US" sz="1100" b="1" dirty="0">
                <a:solidFill>
                  <a:schemeClr val="bg1"/>
                </a:solidFill>
              </a:rPr>
              <a:t>along coastal </a:t>
            </a:r>
            <a:r>
              <a:rPr lang="en-US" altLang="en-US" sz="1100" b="1" dirty="0" smtClean="0">
                <a:solidFill>
                  <a:schemeClr val="bg1"/>
                </a:solidFill>
              </a:rPr>
              <a:t>Ghana and Nigeria, </a:t>
            </a:r>
            <a:r>
              <a:rPr lang="en-US" altLang="en-US" sz="1100" b="1" dirty="0">
                <a:solidFill>
                  <a:schemeClr val="bg1"/>
                </a:solidFill>
              </a:rPr>
              <a:t>while seasonable dry weather prevailed across the Sahel. </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An anomalous </a:t>
            </a:r>
            <a:r>
              <a:rPr lang="en-US" altLang="en-US" sz="1200" b="1" dirty="0">
                <a:solidFill>
                  <a:schemeClr val="bg1"/>
                </a:solidFill>
              </a:rPr>
              <a:t>lower-level westerly </a:t>
            </a:r>
            <a:r>
              <a:rPr lang="en-US" altLang="en-US" sz="1200" b="1" dirty="0" smtClean="0">
                <a:solidFill>
                  <a:schemeClr val="bg1"/>
                </a:solidFill>
              </a:rPr>
              <a:t>flow </a:t>
            </a:r>
            <a:r>
              <a:rPr lang="en-US" altLang="en-US" sz="1200" b="1" dirty="0" smtClean="0">
                <a:solidFill>
                  <a:schemeClr val="bg1"/>
                </a:solidFill>
              </a:rPr>
              <a:t>from the Atlantic Ocean with its associated cyclonic turning across Angola and the neighboring areas may have contributed to the observed above-average rainfall in the region (left panel).  </a:t>
            </a:r>
            <a:endParaRPr lang="en-US" altLang="en-US" sz="1200" b="1" dirty="0">
              <a:solidFill>
                <a:schemeClr val="bg1"/>
              </a:solidFill>
            </a:endParaRPr>
          </a:p>
        </p:txBody>
      </p:sp>
      <p:sp>
        <p:nvSpPr>
          <p:cNvPr id="4" name="Oval 3"/>
          <p:cNvSpPr/>
          <p:nvPr/>
        </p:nvSpPr>
        <p:spPr bwMode="auto">
          <a:xfrm>
            <a:off x="1981200" y="3505200"/>
            <a:ext cx="1066800" cy="914400"/>
          </a:xfrm>
          <a:prstGeom prst="ellipse">
            <a:avLst/>
          </a:prstGeom>
          <a:noFill/>
          <a:ln w="222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6000" y="2743200"/>
            <a:ext cx="1157042" cy="1066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4038599" y="1514793"/>
            <a:ext cx="1971675" cy="39020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that moderate to locally heavy rainfall </a:t>
            </a:r>
            <a:r>
              <a:rPr lang="en-US" altLang="en-US" sz="1200" b="1" dirty="0" smtClean="0">
                <a:solidFill>
                  <a:schemeClr val="bg1"/>
                </a:solidFill>
                <a:latin typeface="Arial" charset="0"/>
              </a:rPr>
              <a:t>sustained moisture surpluses over many parts of Botswana (bottom </a:t>
            </a:r>
            <a:r>
              <a:rPr lang="en-US" altLang="en-US" sz="1200" b="1" dirty="0">
                <a:solidFill>
                  <a:schemeClr val="bg1"/>
                </a:solidFill>
                <a:latin typeface="Arial" charset="0"/>
              </a:rPr>
              <a:t>left)</a:t>
            </a:r>
            <a:r>
              <a:rPr lang="en-US" altLang="en-US" sz="1200" b="1" dirty="0">
                <a:solidFill>
                  <a:schemeClr val="bg1"/>
                </a:solidFill>
                <a:latin typeface="Arial" charset="0"/>
                <a:cs typeface="+mn-cs"/>
              </a:rPr>
              <a:t>. Moisture </a:t>
            </a:r>
            <a:r>
              <a:rPr lang="en-US" altLang="en-US" sz="1200" b="1" dirty="0" smtClean="0">
                <a:solidFill>
                  <a:schemeClr val="bg1"/>
                </a:solidFill>
                <a:latin typeface="Arial" charset="0"/>
                <a:cs typeface="+mn-cs"/>
              </a:rPr>
              <a:t>deficits </a:t>
            </a:r>
            <a:r>
              <a:rPr lang="en-US" altLang="en-US" sz="1200" b="1" dirty="0">
                <a:solidFill>
                  <a:schemeClr val="bg1"/>
                </a:solidFill>
                <a:latin typeface="Arial" charset="0"/>
                <a:cs typeface="+mn-cs"/>
              </a:rPr>
              <a:t>continued </a:t>
            </a:r>
            <a:r>
              <a:rPr lang="en-US" altLang="en-US" sz="1200" b="1" dirty="0" smtClean="0">
                <a:solidFill>
                  <a:schemeClr val="bg1"/>
                </a:solidFill>
                <a:latin typeface="Arial" charset="0"/>
                <a:cs typeface="+mn-cs"/>
              </a:rPr>
              <a:t>to prevail over </a:t>
            </a:r>
            <a:r>
              <a:rPr lang="en-US" altLang="en-US" sz="1200" b="1" dirty="0" smtClean="0">
                <a:solidFill>
                  <a:schemeClr val="bg1"/>
                </a:solidFill>
                <a:latin typeface="Arial" charset="0"/>
                <a:cs typeface="+mn-cs"/>
              </a:rPr>
              <a:t>southern Somalia (top </a:t>
            </a:r>
            <a:r>
              <a:rPr lang="en-US" altLang="en-US" sz="1200" b="1" dirty="0" smtClean="0">
                <a:solidFill>
                  <a:schemeClr val="bg1"/>
                </a:solidFill>
                <a:latin typeface="Arial" charset="0"/>
                <a:cs typeface="+mn-cs"/>
              </a:rPr>
              <a:t>right) and southern Madagascar (bottom </a:t>
            </a:r>
            <a:r>
              <a:rPr lang="en-US" altLang="en-US" sz="1200" b="1" dirty="0">
                <a:solidFill>
                  <a:schemeClr val="bg1"/>
                </a:solidFill>
                <a:latin typeface="Arial" charset="0"/>
                <a:cs typeface="+mn-cs"/>
              </a:rPr>
              <a:t>right). </a:t>
            </a:r>
          </a:p>
        </p:txBody>
      </p:sp>
      <p:pic>
        <p:nvPicPr>
          <p:cNvPr id="6146" name="Picture 2" descr="https://www.cpc.ncep.noaa.gov/products/international/africa_rfe/africa_rfe_90day_ptts_Mopipi_Botswan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462528"/>
            <a:ext cx="3385893"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rfe/africa_rfe_90day_ptts_Bekiy_Madagasca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462528"/>
            <a:ext cx="3385893"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rfe/africa_rfe_90day_ptts_Jamaame_Somali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566928"/>
            <a:ext cx="3385893"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445896" y="1524000"/>
            <a:ext cx="3684856"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 – 7 December, 2020</a:t>
            </a:r>
          </a:p>
          <a:p>
            <a:pPr algn="ctr" eaLnBrk="1" hangingPunct="1"/>
            <a:endParaRPr lang="en-US" altLang="en-US" dirty="0"/>
          </a:p>
        </p:txBody>
      </p:sp>
      <p:sp>
        <p:nvSpPr>
          <p:cNvPr id="22535" name="TextBox 10"/>
          <p:cNvSpPr txBox="1">
            <a:spLocks noChangeArrowheads="1"/>
          </p:cNvSpPr>
          <p:nvPr/>
        </p:nvSpPr>
        <p:spPr bwMode="auto">
          <a:xfrm>
            <a:off x="4740385" y="1524000"/>
            <a:ext cx="379866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8 </a:t>
            </a:r>
            <a:r>
              <a:rPr lang="en-US" altLang="en-US" b="1" dirty="0">
                <a:solidFill>
                  <a:srgbClr val="FFFF00"/>
                </a:solidFill>
              </a:rPr>
              <a:t>– </a:t>
            </a:r>
            <a:r>
              <a:rPr lang="en-US" altLang="en-US" b="1" dirty="0">
                <a:solidFill>
                  <a:srgbClr val="FFFF00"/>
                </a:solidFill>
              </a:rPr>
              <a:t>1</a:t>
            </a:r>
            <a:r>
              <a:rPr lang="en-US" altLang="en-US" b="1" dirty="0" smtClean="0">
                <a:solidFill>
                  <a:srgbClr val="FFFF00"/>
                </a:solidFill>
              </a:rPr>
              <a:t>4 </a:t>
            </a:r>
            <a:r>
              <a:rPr lang="en-US" altLang="en-US" b="1" dirty="0" smtClean="0">
                <a:solidFill>
                  <a:srgbClr val="FFFF00"/>
                </a:solidFill>
              </a:rPr>
              <a:t>December, </a:t>
            </a:r>
            <a:r>
              <a:rPr lang="en-US" altLang="en-US" b="1" dirty="0">
                <a:solidFill>
                  <a:srgbClr val="FFFF00"/>
                </a:solidFill>
              </a:rPr>
              <a:t>2020</a:t>
            </a:r>
            <a:endParaRPr lang="en-US" altLang="en-US" dirty="0"/>
          </a:p>
        </p:txBody>
      </p:sp>
      <p:sp>
        <p:nvSpPr>
          <p:cNvPr id="7" name="Text Box 8"/>
          <p:cNvSpPr txBox="1">
            <a:spLocks noChangeArrowheads="1"/>
          </p:cNvSpPr>
          <p:nvPr/>
        </p:nvSpPr>
        <p:spPr bwMode="auto">
          <a:xfrm>
            <a:off x="79248" y="5606276"/>
            <a:ext cx="8991600" cy="75713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a:t>
            </a:r>
            <a:r>
              <a:rPr lang="en-US" altLang="en-US" sz="1200" b="1" dirty="0" smtClean="0">
                <a:solidFill>
                  <a:schemeClr val="bg1"/>
                </a:solidFill>
              </a:rPr>
              <a:t>),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a:t>
            </a:r>
            <a:r>
              <a:rPr lang="en-US" altLang="en-US" sz="1200" b="1" dirty="0" smtClean="0">
                <a:solidFill>
                  <a:schemeClr val="bg1"/>
                </a:solidFill>
              </a:rPr>
              <a:t>across portions of Gabon, southern Congo, southern and eastern DRC, Rwanda, Burundi, western Kenya, portions of Angola, much of Zambia, Zimbabwe, central Mozambique, pocket areas in South Africa, and many parts of Madagascar.</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181870</TotalTime>
  <Words>1284</Words>
  <Application>Microsoft Office PowerPoint</Application>
  <PresentationFormat>On-screen Show (4:3)</PresentationFormat>
  <Paragraphs>43</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9303</cp:revision>
  <cp:lastPrinted>2018-07-09T15:13:07Z</cp:lastPrinted>
  <dcterms:created xsi:type="dcterms:W3CDTF">2001-08-31T10:39:36Z</dcterms:created>
  <dcterms:modified xsi:type="dcterms:W3CDTF">2020-11-30T15:03:56Z</dcterms:modified>
</cp:coreProperties>
</file>