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2066" autoAdjust="0"/>
  </p:normalViewPr>
  <p:slideViewPr>
    <p:cSldViewPr>
      <p:cViewPr>
        <p:scale>
          <a:sx n="71" d="100"/>
          <a:sy n="71" d="100"/>
        </p:scale>
        <p:origin x="816" y="-3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09-Aug-21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27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09 August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98318" y="1447800"/>
            <a:ext cx="34878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10 – 16 </a:t>
            </a:r>
            <a:r>
              <a:rPr lang="en-US" altLang="en-US" b="1" dirty="0">
                <a:solidFill>
                  <a:srgbClr val="FFFF00"/>
                </a:solidFill>
              </a:rPr>
              <a:t>August, 2021</a:t>
            </a:r>
          </a:p>
        </p:txBody>
      </p:sp>
      <p:sp>
        <p:nvSpPr>
          <p:cNvPr id="11" name="Text Box 8"/>
          <p:cNvSpPr txBox="1">
            <a:spLocks noChangeArrowheads="1"/>
          </p:cNvSpPr>
          <p:nvPr/>
        </p:nvSpPr>
        <p:spPr bwMode="auto">
          <a:xfrm>
            <a:off x="4252912" y="1447800"/>
            <a:ext cx="4664075" cy="5478423"/>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below-average rainfall across northern Senegal, southern Mauritania, central Mali and northern Burkina Faso</a:t>
            </a:r>
            <a:r>
              <a:rPr lang="en-US" sz="1400" b="1" dirty="0">
                <a:solidFill>
                  <a:schemeClr val="bg1"/>
                </a:solidFill>
                <a:latin typeface="Arial" panose="020B0604020202020204" pitchFamily="34" charset="0"/>
                <a:cs typeface="Arial" panose="020B0604020202020204" pitchFamily="34" charset="0"/>
              </a:rPr>
              <a:t>: An area of anomalous lower-level offshore flow is expected to suppress rainfall in the region</a:t>
            </a:r>
            <a:r>
              <a:rPr lang="en-US" sz="1400" b="1" dirty="0" smtClean="0">
                <a:solidFill>
                  <a:schemeClr val="bg1"/>
                </a:solidFill>
                <a:latin typeface="Arial" panose="020B0604020202020204" pitchFamily="34" charset="0"/>
                <a:cs typeface="Arial" panose="020B0604020202020204" pitchFamily="34" charset="0"/>
              </a:rPr>
              <a:t>.</a:t>
            </a:r>
          </a:p>
          <a:p>
            <a:endParaRPr lang="en-US" sz="1400" b="1" dirty="0">
              <a:solidFill>
                <a:schemeClr val="bg1"/>
              </a:solidFill>
              <a:latin typeface="Arial" panose="020B0604020202020204" pitchFamily="34" charset="0"/>
              <a:cs typeface="Arial" panose="020B0604020202020204" pitchFamily="34" charset="0"/>
            </a:endParaRPr>
          </a:p>
          <a:p>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above-average rainfall across, southern Senegal, Guinea-Bissau, Guinea, Sierra Leone, western Liberia, southwestern Mali, southern Burkina Faso, northern Cote D'Ivoire, northern Ghana, Togo, Benin, southwestern Niger, Nigeria and northern Cameroon</a:t>
            </a:r>
            <a:r>
              <a:rPr lang="en-US" sz="1400" b="1" dirty="0">
                <a:solidFill>
                  <a:schemeClr val="bg1"/>
                </a:solidFill>
                <a:latin typeface="Arial" panose="020B0604020202020204" pitchFamily="34" charset="0"/>
                <a:cs typeface="Arial" panose="020B0604020202020204" pitchFamily="34" charset="0"/>
              </a:rPr>
              <a:t>: A broad area of anomalous lower-level cyclonic flow and upper-level divergence is expected to enhance rainfall in the region</a:t>
            </a:r>
            <a:r>
              <a:rPr lang="en-US" sz="1400" b="1" dirty="0" smtClean="0">
                <a:solidFill>
                  <a:schemeClr val="bg1"/>
                </a:solidFill>
                <a:latin typeface="Arial" panose="020B0604020202020204" pitchFamily="34" charset="0"/>
                <a:cs typeface="Arial" panose="020B0604020202020204" pitchFamily="34" charset="0"/>
              </a:rPr>
              <a:t>.</a:t>
            </a:r>
          </a:p>
          <a:p>
            <a:endParaRPr lang="en-US" sz="1400" b="1" dirty="0">
              <a:solidFill>
                <a:schemeClr val="bg1"/>
              </a:solidFill>
              <a:latin typeface="Arial" panose="020B0604020202020204" pitchFamily="34" charset="0"/>
              <a:cs typeface="Arial" panose="020B0604020202020204" pitchFamily="34" charset="0"/>
            </a:endParaRPr>
          </a:p>
          <a:p>
            <a:r>
              <a:rPr lang="en-US" sz="1400" b="1" dirty="0" smtClean="0">
                <a:solidFill>
                  <a:srgbClr val="FFFF00"/>
                </a:solidFill>
                <a:latin typeface="Arial" panose="020B0604020202020204" pitchFamily="34" charset="0"/>
                <a:cs typeface="Arial" panose="020B0604020202020204" pitchFamily="34" charset="0"/>
              </a:rPr>
              <a:t>There </a:t>
            </a:r>
            <a:r>
              <a:rPr lang="en-US" sz="1400" b="1" dirty="0">
                <a:solidFill>
                  <a:srgbClr val="FFFF00"/>
                </a:solidFill>
                <a:latin typeface="Arial" panose="020B0604020202020204" pitchFamily="34" charset="0"/>
                <a:cs typeface="Arial" panose="020B0604020202020204" pitchFamily="34" charset="0"/>
              </a:rPr>
              <a:t>is an increased chance for above-average rainfall over eastern Chad, southern Sudan, and parts of northern South Sudan and western Ethiopia</a:t>
            </a:r>
            <a:r>
              <a:rPr lang="en-US" sz="1400" b="1" dirty="0">
                <a:solidFill>
                  <a:schemeClr val="bg1"/>
                </a:solidFill>
                <a:latin typeface="Arial" panose="020B0604020202020204" pitchFamily="34" charset="0"/>
                <a:cs typeface="Arial" panose="020B0604020202020204" pitchFamily="34" charset="0"/>
              </a:rPr>
              <a:t>: An area anomalous lower-level convergence and upper-level divergence is expected to enhance rainfall in the region.</a:t>
            </a:r>
          </a:p>
          <a:p>
            <a:pPr lvl="0"/>
            <a:endParaRPr lang="en-US" sz="1400" b="1" dirty="0">
              <a:solidFill>
                <a:schemeClr val="bg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398318" y="1839913"/>
            <a:ext cx="3564082" cy="4612341"/>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smtClean="0">
                <a:solidFill>
                  <a:srgbClr val="FFFF00"/>
                </a:solidFill>
              </a:rPr>
              <a:t>17 – 23 </a:t>
            </a:r>
            <a:r>
              <a:rPr lang="en-US" altLang="en-US" b="1" dirty="0" smtClean="0">
                <a:solidFill>
                  <a:srgbClr val="FFFF00"/>
                </a:solidFill>
              </a:rPr>
              <a:t>August, 2021</a:t>
            </a:r>
            <a:endParaRPr lang="en-US" altLang="en-US" b="1" dirty="0">
              <a:solidFill>
                <a:srgbClr val="FFFF00"/>
              </a:solidFill>
            </a:endParaRPr>
          </a:p>
        </p:txBody>
      </p:sp>
      <p:sp>
        <p:nvSpPr>
          <p:cNvPr id="10" name="Text Box 8"/>
          <p:cNvSpPr txBox="1">
            <a:spLocks noChangeArrowheads="1"/>
          </p:cNvSpPr>
          <p:nvPr/>
        </p:nvSpPr>
        <p:spPr bwMode="auto">
          <a:xfrm>
            <a:off x="3963194" y="1863359"/>
            <a:ext cx="4938712" cy="4573560"/>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US" sz="1600" b="1" dirty="0" smtClean="0">
                <a:solidFill>
                  <a:srgbClr val="FFFF00"/>
                </a:solidFill>
                <a:latin typeface="Arial" panose="020B0604020202020204" pitchFamily="34" charset="0"/>
                <a:cs typeface="Arial" panose="020B0604020202020204" pitchFamily="34" charset="0"/>
              </a:rPr>
              <a:t>There </a:t>
            </a:r>
            <a:r>
              <a:rPr lang="en-US" sz="1600" b="1" dirty="0">
                <a:solidFill>
                  <a:srgbClr val="FFFF00"/>
                </a:solidFill>
                <a:latin typeface="Arial" panose="020B0604020202020204" pitchFamily="34" charset="0"/>
                <a:cs typeface="Arial" panose="020B0604020202020204" pitchFamily="34" charset="0"/>
              </a:rPr>
              <a:t>is an increased chance for above-average rainfall across much of Senegal, Guinea-Bissau, Guinea, Sierra Leon, western Liberia, northern Cote d'Ivoire, southern Mali, Burkina Faso, northern Ghana, western Niger, northern Togo, northern Benin, and northwestern Nigeria</a:t>
            </a:r>
            <a:r>
              <a:rPr lang="en-US" sz="1600" b="1" dirty="0">
                <a:solidFill>
                  <a:schemeClr val="bg1"/>
                </a:solidFill>
                <a:latin typeface="Arial" panose="020B0604020202020204" pitchFamily="34" charset="0"/>
                <a:cs typeface="Arial" panose="020B0604020202020204" pitchFamily="34" charset="0"/>
              </a:rPr>
              <a:t>: An area of anomalous lower-level cyclonic flow and upper-level divergence is expected to enhance rainfall in the region.</a:t>
            </a:r>
          </a:p>
          <a:p>
            <a:r>
              <a:rPr lang="en-US" sz="1600" b="1" dirty="0" smtClean="0">
                <a:solidFill>
                  <a:srgbClr val="FFFF00"/>
                </a:solidFill>
                <a:latin typeface="Arial" panose="020B0604020202020204" pitchFamily="34" charset="0"/>
                <a:cs typeface="Arial" panose="020B0604020202020204" pitchFamily="34" charset="0"/>
              </a:rPr>
              <a:t>There </a:t>
            </a:r>
            <a:r>
              <a:rPr lang="en-US" sz="1600" b="1" dirty="0">
                <a:solidFill>
                  <a:srgbClr val="FFFF00"/>
                </a:solidFill>
                <a:latin typeface="Arial" panose="020B0604020202020204" pitchFamily="34" charset="0"/>
                <a:cs typeface="Arial" panose="020B0604020202020204" pitchFamily="34" charset="0"/>
              </a:rPr>
              <a:t>is an increased chance for above-average rainfall over parts of northeastern Nigeria, northern Cameroon, southern Chad, northern CAR and western Sudan</a:t>
            </a:r>
            <a:r>
              <a:rPr lang="en-US" sz="16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p>
          <a:p>
            <a:pPr algn="just">
              <a:spcBef>
                <a:spcPct val="0"/>
              </a:spcBef>
              <a:buFontTx/>
              <a:buAutoNum type="arabicPeriod"/>
              <a:defRPr/>
            </a:pPr>
            <a:endParaRPr lang="en-US" altLang="en-US" sz="1600" b="1" dirty="0">
              <a:solidFill>
                <a:schemeClr val="bg1"/>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439950" y="1845775"/>
            <a:ext cx="3523244" cy="4559492"/>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4611" cy="5470358"/>
          </a:xfrm>
        </p:spPr>
        <p:txBody>
          <a:bodyPr/>
          <a:lstStyle/>
          <a:p>
            <a:pPr algn="just"/>
            <a:r>
              <a:rPr lang="en-US" altLang="en-US" sz="1200" b="1" dirty="0">
                <a:solidFill>
                  <a:schemeClr val="bg1"/>
                </a:solidFill>
                <a:latin typeface="Arial" panose="020B0604020202020204" pitchFamily="34" charset="0"/>
                <a:cs typeface="Arial" panose="020B0604020202020204" pitchFamily="34" charset="0"/>
              </a:rPr>
              <a:t>During the past </a:t>
            </a:r>
            <a:r>
              <a:rPr lang="en-US" altLang="en-US" sz="1200" b="1" dirty="0" smtClean="0">
                <a:solidFill>
                  <a:schemeClr val="bg1"/>
                </a:solidFill>
                <a:latin typeface="Arial" panose="020B0604020202020204" pitchFamily="34" charset="0"/>
                <a:cs typeface="Arial" panose="020B0604020202020204" pitchFamily="34" charset="0"/>
              </a:rPr>
              <a:t>30 to 90 </a:t>
            </a:r>
            <a:r>
              <a:rPr lang="en-US" altLang="en-US" sz="1200" b="1" dirty="0">
                <a:solidFill>
                  <a:schemeClr val="bg1"/>
                </a:solidFill>
                <a:latin typeface="Arial" panose="020B0604020202020204" pitchFamily="34" charset="0"/>
                <a:cs typeface="Arial" panose="020B0604020202020204" pitchFamily="34" charset="0"/>
              </a:rPr>
              <a:t>days, in East Africa, above-average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southern Sudan, parts of </a:t>
            </a:r>
            <a:r>
              <a:rPr lang="en-US" altLang="en-US" sz="1200" b="1" dirty="0">
                <a:solidFill>
                  <a:schemeClr val="bg1"/>
                </a:solidFill>
                <a:latin typeface="Arial" panose="020B0604020202020204" pitchFamily="34" charset="0"/>
                <a:cs typeface="Arial" panose="020B0604020202020204" pitchFamily="34" charset="0"/>
              </a:rPr>
              <a:t>South Sudan Republic, </a:t>
            </a:r>
            <a:r>
              <a:rPr lang="en-US" altLang="en-US" sz="1200" b="1" dirty="0" smtClean="0">
                <a:solidFill>
                  <a:schemeClr val="bg1"/>
                </a:solidFill>
                <a:latin typeface="Arial" panose="020B0604020202020204" pitchFamily="34" charset="0"/>
                <a:cs typeface="Arial" panose="020B0604020202020204" pitchFamily="34" charset="0"/>
              </a:rPr>
              <a:t>Eritrea, and </a:t>
            </a:r>
            <a:r>
              <a:rPr lang="en-US" altLang="en-US" sz="1200" b="1" dirty="0" smtClean="0">
                <a:solidFill>
                  <a:schemeClr val="bg1"/>
                </a:solidFill>
                <a:latin typeface="Arial" panose="020B0604020202020204" pitchFamily="34" charset="0"/>
                <a:cs typeface="Arial" panose="020B0604020202020204" pitchFamily="34" charset="0"/>
              </a:rPr>
              <a:t>northern Ethiopia</a:t>
            </a:r>
            <a:r>
              <a:rPr lang="en-US" altLang="en-US" sz="1200" b="1" dirty="0">
                <a:solidFill>
                  <a:schemeClr val="bg1"/>
                </a:solidFill>
                <a:latin typeface="Arial" panose="020B0604020202020204" pitchFamily="34" charset="0"/>
                <a:cs typeface="Arial" panose="020B0604020202020204" pitchFamily="34" charset="0"/>
              </a:rPr>
              <a:t>. Rainfall was below-average over </a:t>
            </a:r>
            <a:r>
              <a:rPr lang="en-US" altLang="en-US" sz="1200" b="1" dirty="0" smtClean="0">
                <a:solidFill>
                  <a:schemeClr val="bg1"/>
                </a:solidFill>
                <a:latin typeface="Arial" panose="020B0604020202020204" pitchFamily="34" charset="0"/>
                <a:cs typeface="Arial" panose="020B0604020202020204" pitchFamily="34" charset="0"/>
              </a:rPr>
              <a:t>portions of South Sudan, central </a:t>
            </a:r>
            <a:r>
              <a:rPr lang="en-US" altLang="en-US" sz="1200" b="1" dirty="0" smtClean="0">
                <a:solidFill>
                  <a:schemeClr val="bg1"/>
                </a:solidFill>
                <a:latin typeface="Arial" panose="020B0604020202020204" pitchFamily="34" charset="0"/>
                <a:cs typeface="Arial" panose="020B0604020202020204" pitchFamily="34" charset="0"/>
              </a:rPr>
              <a:t>Ethiopia</a:t>
            </a:r>
            <a:r>
              <a:rPr lang="en-US" altLang="en-US" sz="1200" b="1" dirty="0">
                <a:solidFill>
                  <a:schemeClr val="bg1"/>
                </a:solidFill>
                <a:latin typeface="Arial" panose="020B0604020202020204" pitchFamily="34" charset="0"/>
                <a:cs typeface="Arial" panose="020B0604020202020204" pitchFamily="34" charset="0"/>
              </a:rPr>
              <a:t>, and </a:t>
            </a:r>
            <a:r>
              <a:rPr lang="en-US" altLang="en-US" sz="1200" b="1" dirty="0" smtClean="0">
                <a:solidFill>
                  <a:schemeClr val="bg1"/>
                </a:solidFill>
                <a:latin typeface="Arial" panose="020B0604020202020204" pitchFamily="34" charset="0"/>
                <a:cs typeface="Arial" panose="020B0604020202020204" pitchFamily="34" charset="0"/>
              </a:rPr>
              <a:t>Uganda</a:t>
            </a:r>
            <a:r>
              <a:rPr lang="en-US" altLang="en-US" sz="1200" b="1" dirty="0">
                <a:solidFill>
                  <a:schemeClr val="bg1"/>
                </a:solidFill>
                <a:latin typeface="Arial" panose="020B0604020202020204" pitchFamily="34" charset="0"/>
                <a:cs typeface="Arial" panose="020B0604020202020204" pitchFamily="34" charset="0"/>
              </a:rPr>
              <a:t>. In Central Africa, rainfall was below-average over parts of central </a:t>
            </a:r>
            <a:r>
              <a:rPr lang="en-US" altLang="en-US" sz="1200" b="1" dirty="0" smtClean="0">
                <a:solidFill>
                  <a:schemeClr val="bg1"/>
                </a:solidFill>
                <a:latin typeface="Arial" panose="020B0604020202020204" pitchFamily="34" charset="0"/>
                <a:cs typeface="Arial" panose="020B0604020202020204" pitchFamily="34" charset="0"/>
              </a:rPr>
              <a:t>DRC</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Cameroon, southwestern Chad, and western CAR. </a:t>
            </a:r>
            <a:r>
              <a:rPr lang="en-US" altLang="en-US" sz="1200" b="1" dirty="0">
                <a:solidFill>
                  <a:schemeClr val="bg1"/>
                </a:solidFill>
                <a:latin typeface="Arial" panose="020B0604020202020204" pitchFamily="34" charset="0"/>
                <a:cs typeface="Arial" panose="020B0604020202020204" pitchFamily="34" charset="0"/>
              </a:rPr>
              <a:t>Rainfall was </a:t>
            </a:r>
            <a:r>
              <a:rPr lang="en-US" altLang="en-US" sz="1200" b="1" dirty="0" smtClean="0">
                <a:solidFill>
                  <a:schemeClr val="bg1"/>
                </a:solidFill>
                <a:latin typeface="Arial" panose="020B0604020202020204" pitchFamily="34" charset="0"/>
                <a:cs typeface="Arial" panose="020B0604020202020204" pitchFamily="34" charset="0"/>
              </a:rPr>
              <a:t>above-average over southern Chad, much of CAR, Equatorial Guinea, Gabon, Congo, much of CAR, and pockets of DRC. In West Africa, rainfall was above-average over Senegal, Guinea</a:t>
            </a:r>
            <a:r>
              <a:rPr lang="en-US" altLang="en-US" sz="1200" b="1" dirty="0" smtClean="0">
                <a:solidFill>
                  <a:schemeClr val="bg1"/>
                </a:solidFill>
                <a:latin typeface="Arial" panose="020B0604020202020204" pitchFamily="34" charset="0"/>
                <a:cs typeface="Arial" panose="020B0604020202020204" pitchFamily="34" charset="0"/>
              </a:rPr>
              <a:t>, Sierra Leone, </a:t>
            </a:r>
            <a:r>
              <a:rPr lang="en-US" altLang="en-US" sz="1200" b="1" dirty="0" smtClean="0">
                <a:solidFill>
                  <a:schemeClr val="bg1"/>
                </a:solidFill>
                <a:latin typeface="Arial" panose="020B0604020202020204" pitchFamily="34" charset="0"/>
                <a:cs typeface="Arial" panose="020B0604020202020204" pitchFamily="34" charset="0"/>
              </a:rPr>
              <a:t>northern Liberia</a:t>
            </a:r>
            <a:r>
              <a:rPr lang="en-US" altLang="en-US" sz="1200" b="1" dirty="0" smtClean="0">
                <a:solidFill>
                  <a:schemeClr val="bg1"/>
                </a:solidFill>
                <a:latin typeface="Arial" panose="020B0604020202020204" pitchFamily="34" charset="0"/>
                <a:cs typeface="Arial" panose="020B0604020202020204" pitchFamily="34" charset="0"/>
              </a:rPr>
              <a:t>, much of Mali, Burkina </a:t>
            </a:r>
            <a:r>
              <a:rPr lang="en-US" altLang="en-US" sz="1200" b="1" dirty="0" smtClean="0">
                <a:solidFill>
                  <a:schemeClr val="bg1"/>
                </a:solidFill>
                <a:latin typeface="Arial" panose="020B0604020202020204" pitchFamily="34" charset="0"/>
                <a:cs typeface="Arial" panose="020B0604020202020204" pitchFamily="34" charset="0"/>
              </a:rPr>
              <a:t>Faso</a:t>
            </a:r>
            <a:r>
              <a:rPr lang="en-US" altLang="en-US" sz="1200" b="1" dirty="0" smtClean="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northern Côte </a:t>
            </a:r>
            <a:r>
              <a:rPr lang="en-US" altLang="en-US" sz="1200" b="1" dirty="0" smtClean="0">
                <a:solidFill>
                  <a:schemeClr val="bg1"/>
                </a:solidFill>
                <a:latin typeface="Arial" panose="020B0604020202020204" pitchFamily="34" charset="0"/>
                <a:cs typeface="Arial" panose="020B0604020202020204" pitchFamily="34" charset="0"/>
              </a:rPr>
              <a:t>d’Ivoire, northern Togo, northern Benin, parts of Niger, and </a:t>
            </a:r>
            <a:r>
              <a:rPr lang="en-US" altLang="en-US" sz="1200" b="1" dirty="0" smtClean="0">
                <a:solidFill>
                  <a:schemeClr val="bg1"/>
                </a:solidFill>
                <a:latin typeface="Arial" panose="020B0604020202020204" pitchFamily="34" charset="0"/>
                <a:cs typeface="Arial" panose="020B0604020202020204" pitchFamily="34" charset="0"/>
              </a:rPr>
              <a:t>portions of </a:t>
            </a:r>
            <a:r>
              <a:rPr lang="en-US" altLang="en-US" sz="1200" b="1" dirty="0" smtClean="0">
                <a:solidFill>
                  <a:schemeClr val="bg1"/>
                </a:solidFill>
                <a:latin typeface="Arial" panose="020B0604020202020204" pitchFamily="34" charset="0"/>
                <a:cs typeface="Arial" panose="020B0604020202020204" pitchFamily="34" charset="0"/>
              </a:rPr>
              <a:t>Nigeria. </a:t>
            </a:r>
            <a:r>
              <a:rPr lang="en-US" altLang="en-US" sz="1200" b="1" dirty="0">
                <a:solidFill>
                  <a:schemeClr val="bg1"/>
                </a:solidFill>
                <a:latin typeface="Arial" panose="020B0604020202020204" pitchFamily="34" charset="0"/>
                <a:cs typeface="Arial" panose="020B0604020202020204" pitchFamily="34" charset="0"/>
              </a:rPr>
              <a:t>Below-average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southern Ghana</a:t>
            </a:r>
            <a:r>
              <a:rPr lang="en-US" altLang="en-US" sz="1200" b="1" dirty="0" smtClean="0">
                <a:solidFill>
                  <a:schemeClr val="bg1"/>
                </a:solidFill>
                <a:latin typeface="Arial" panose="020B0604020202020204" pitchFamily="34" charset="0"/>
                <a:cs typeface="Arial" panose="020B0604020202020204" pitchFamily="34" charset="0"/>
              </a:rPr>
              <a:t>, southern Togo, southern Benin, and portions of </a:t>
            </a:r>
            <a:r>
              <a:rPr lang="en-US" altLang="en-US" sz="1200" b="1" dirty="0" smtClean="0">
                <a:solidFill>
                  <a:schemeClr val="bg1"/>
                </a:solidFill>
                <a:latin typeface="Arial" panose="020B0604020202020204" pitchFamily="34" charset="0"/>
                <a:cs typeface="Arial" panose="020B0604020202020204" pitchFamily="34" charset="0"/>
              </a:rPr>
              <a:t>Nigeria and Niger.</a:t>
            </a:r>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 in East Africa, rainfall was above-average </a:t>
            </a:r>
            <a:r>
              <a:rPr lang="en-US" altLang="en-US" sz="1200" b="1" dirty="0" smtClean="0">
                <a:solidFill>
                  <a:schemeClr val="bg1"/>
                </a:solidFill>
                <a:latin typeface="Arial" panose="020B0604020202020204" pitchFamily="34" charset="0"/>
                <a:cs typeface="Arial" panose="020B0604020202020204" pitchFamily="34" charset="0"/>
              </a:rPr>
              <a:t>over </a:t>
            </a:r>
            <a:r>
              <a:rPr lang="en-US" altLang="en-US" sz="1200" b="1" dirty="0" smtClean="0">
                <a:solidFill>
                  <a:schemeClr val="bg1"/>
                </a:solidFill>
                <a:latin typeface="Arial" panose="020B0604020202020204" pitchFamily="34" charset="0"/>
                <a:cs typeface="Arial" panose="020B0604020202020204" pitchFamily="34" charset="0"/>
              </a:rPr>
              <a:t>much of </a:t>
            </a:r>
            <a:r>
              <a:rPr lang="en-US" altLang="en-US" sz="1200" b="1" dirty="0" smtClean="0">
                <a:solidFill>
                  <a:schemeClr val="bg1"/>
                </a:solidFill>
                <a:latin typeface="Arial" panose="020B0604020202020204" pitchFamily="34" charset="0"/>
                <a:cs typeface="Arial" panose="020B0604020202020204" pitchFamily="34" charset="0"/>
              </a:rPr>
              <a:t>Sudan</a:t>
            </a:r>
            <a:r>
              <a:rPr lang="en-US" altLang="en-US" sz="1200" b="1" dirty="0" smtClean="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parts of South </a:t>
            </a:r>
            <a:r>
              <a:rPr lang="en-US" altLang="en-US" sz="1200" b="1" dirty="0" smtClean="0">
                <a:solidFill>
                  <a:schemeClr val="bg1"/>
                </a:solidFill>
                <a:latin typeface="Arial" panose="020B0604020202020204" pitchFamily="34" charset="0"/>
                <a:cs typeface="Arial" panose="020B0604020202020204" pitchFamily="34" charset="0"/>
              </a:rPr>
              <a:t>Sudan, </a:t>
            </a:r>
            <a:r>
              <a:rPr lang="en-US" altLang="en-US" sz="1200" b="1" dirty="0" smtClean="0">
                <a:solidFill>
                  <a:schemeClr val="bg1"/>
                </a:solidFill>
                <a:latin typeface="Arial" panose="020B0604020202020204" pitchFamily="34" charset="0"/>
                <a:cs typeface="Arial" panose="020B0604020202020204" pitchFamily="34" charset="0"/>
              </a:rPr>
              <a:t>Eritrea</a:t>
            </a:r>
            <a:r>
              <a:rPr lang="en-US" altLang="en-US" sz="1200" b="1" dirty="0" smtClean="0">
                <a:solidFill>
                  <a:schemeClr val="bg1"/>
                </a:solidFill>
                <a:latin typeface="Arial" panose="020B0604020202020204" pitchFamily="34" charset="0"/>
                <a:cs typeface="Arial" panose="020B0604020202020204" pitchFamily="34" charset="0"/>
              </a:rPr>
              <a:t>, and </a:t>
            </a:r>
            <a:r>
              <a:rPr lang="en-US" altLang="en-US" sz="1200" b="1" dirty="0" smtClean="0">
                <a:solidFill>
                  <a:schemeClr val="bg1"/>
                </a:solidFill>
                <a:latin typeface="Arial" panose="020B0604020202020204" pitchFamily="34" charset="0"/>
                <a:cs typeface="Arial" panose="020B0604020202020204" pitchFamily="34" charset="0"/>
              </a:rPr>
              <a:t>northern </a:t>
            </a:r>
            <a:r>
              <a:rPr lang="en-US" altLang="en-US" sz="1200" b="1" dirty="0" smtClean="0">
                <a:solidFill>
                  <a:schemeClr val="bg1"/>
                </a:solidFill>
                <a:latin typeface="Arial" panose="020B0604020202020204" pitchFamily="34" charset="0"/>
                <a:cs typeface="Arial" panose="020B0604020202020204" pitchFamily="34" charset="0"/>
              </a:rPr>
              <a:t>Ethiopia. </a:t>
            </a:r>
            <a:r>
              <a:rPr lang="en-US" altLang="en-US" sz="1200" b="1" dirty="0" smtClean="0">
                <a:solidFill>
                  <a:schemeClr val="bg1"/>
                </a:solidFill>
                <a:latin typeface="Arial" panose="020B0604020202020204" pitchFamily="34" charset="0"/>
                <a:cs typeface="Arial" panose="020B0604020202020204" pitchFamily="34" charset="0"/>
              </a:rPr>
              <a:t>Light moisture deficits were </a:t>
            </a:r>
            <a:r>
              <a:rPr lang="en-US" altLang="en-US" sz="1200" b="1" dirty="0">
                <a:solidFill>
                  <a:schemeClr val="bg1"/>
                </a:solidFill>
                <a:latin typeface="Arial" panose="020B0604020202020204" pitchFamily="34" charset="0"/>
                <a:cs typeface="Arial" panose="020B0604020202020204" pitchFamily="34" charset="0"/>
              </a:rPr>
              <a:t>observed </a:t>
            </a:r>
            <a:r>
              <a:rPr lang="en-US" altLang="en-US" sz="1200" b="1" dirty="0" smtClean="0">
                <a:solidFill>
                  <a:schemeClr val="bg1"/>
                </a:solidFill>
                <a:latin typeface="Arial" panose="020B0604020202020204" pitchFamily="34" charset="0"/>
                <a:cs typeface="Arial" panose="020B0604020202020204" pitchFamily="34" charset="0"/>
              </a:rPr>
              <a:t>over central South Sudan, central Ethiopia, and Uganda. </a:t>
            </a:r>
            <a:r>
              <a:rPr lang="en-US" altLang="en-US" sz="1200" b="1" dirty="0">
                <a:solidFill>
                  <a:schemeClr val="bg1"/>
                </a:solidFill>
                <a:latin typeface="Arial" panose="020B0604020202020204" pitchFamily="34" charset="0"/>
                <a:cs typeface="Arial" panose="020B0604020202020204" pitchFamily="34" charset="0"/>
              </a:rPr>
              <a:t>In Central Africa, rainfall was above-average over </a:t>
            </a:r>
            <a:r>
              <a:rPr lang="en-US" altLang="en-US" sz="1200" b="1" dirty="0" smtClean="0">
                <a:solidFill>
                  <a:schemeClr val="bg1"/>
                </a:solidFill>
                <a:latin typeface="Arial" panose="020B0604020202020204" pitchFamily="34" charset="0"/>
                <a:cs typeface="Arial" panose="020B0604020202020204" pitchFamily="34" charset="0"/>
              </a:rPr>
              <a:t>eastern Chad</a:t>
            </a:r>
            <a:r>
              <a:rPr lang="en-US" altLang="en-US" sz="1200" b="1" dirty="0" smtClean="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much</a:t>
            </a:r>
            <a:r>
              <a:rPr lang="en-US" altLang="en-US" sz="1200" b="1" dirty="0" smtClean="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of CAR, </a:t>
            </a:r>
            <a:r>
              <a:rPr lang="en-US" altLang="en-US" sz="1200" b="1" dirty="0" smtClean="0">
                <a:solidFill>
                  <a:schemeClr val="bg1"/>
                </a:solidFill>
                <a:latin typeface="Arial" panose="020B0604020202020204" pitchFamily="34" charset="0"/>
                <a:cs typeface="Arial" panose="020B0604020202020204" pitchFamily="34" charset="0"/>
              </a:rPr>
              <a:t>Congo</a:t>
            </a:r>
            <a:r>
              <a:rPr lang="en-US" altLang="en-US" sz="1200" b="1" dirty="0" smtClean="0">
                <a:solidFill>
                  <a:schemeClr val="bg1"/>
                </a:solidFill>
                <a:latin typeface="Arial" panose="020B0604020202020204" pitchFamily="34" charset="0"/>
                <a:cs typeface="Arial" panose="020B0604020202020204" pitchFamily="34" charset="0"/>
              </a:rPr>
              <a:t>, and </a:t>
            </a:r>
            <a:r>
              <a:rPr lang="en-US" altLang="en-US" sz="1200" b="1" dirty="0" smtClean="0">
                <a:solidFill>
                  <a:schemeClr val="bg1"/>
                </a:solidFill>
                <a:latin typeface="Arial" panose="020B0604020202020204" pitchFamily="34" charset="0"/>
                <a:cs typeface="Arial" panose="020B0604020202020204" pitchFamily="34" charset="0"/>
              </a:rPr>
              <a:t>northern </a:t>
            </a:r>
            <a:r>
              <a:rPr lang="en-US" altLang="en-US" sz="1200" b="1" dirty="0" smtClean="0">
                <a:solidFill>
                  <a:schemeClr val="bg1"/>
                </a:solidFill>
                <a:latin typeface="Arial" panose="020B0604020202020204" pitchFamily="34" charset="0"/>
                <a:cs typeface="Arial" panose="020B0604020202020204" pitchFamily="34" charset="0"/>
              </a:rPr>
              <a:t>DRC. </a:t>
            </a:r>
            <a:r>
              <a:rPr lang="en-US" altLang="en-US" sz="1200" b="1" dirty="0">
                <a:solidFill>
                  <a:schemeClr val="bg1"/>
                </a:solidFill>
                <a:latin typeface="Arial" panose="020B0604020202020204" pitchFamily="34" charset="0"/>
                <a:cs typeface="Arial" panose="020B0604020202020204" pitchFamily="34" charset="0"/>
              </a:rPr>
              <a:t>Below-average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southwestern Chad, northern and central Cameroon</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and northwestern CAR. </a:t>
            </a:r>
            <a:r>
              <a:rPr lang="en-US" altLang="en-US" sz="1200" b="1" dirty="0">
                <a:solidFill>
                  <a:schemeClr val="bg1"/>
                </a:solidFill>
                <a:latin typeface="Arial" panose="020B0604020202020204" pitchFamily="34" charset="0"/>
                <a:cs typeface="Arial" panose="020B0604020202020204" pitchFamily="34" charset="0"/>
              </a:rPr>
              <a:t>In West Africa, above-average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Senegal, western Guinea-Bissau, central Guinea, portions of Mali, much of Burkina Faso, northern Ghana, northern Togo, northern Benin, and much of Nigeria. Below-average rainfall was observed over southeastern Nigeria. Rainfall was slightly below-average over local areas in Guinea, southern Sierra Leone, and parts of Mali and Nigeria.</a:t>
            </a:r>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a:t>
            </a:r>
            <a:r>
              <a:rPr lang="en-US" sz="1200" b="1" dirty="0">
                <a:solidFill>
                  <a:schemeClr val="bg1"/>
                </a:solidFill>
                <a:latin typeface="Arial" panose="020B0604020202020204" pitchFamily="34" charset="0"/>
                <a:cs typeface="Arial" panose="020B0604020202020204" pitchFamily="34" charset="0"/>
              </a:rPr>
              <a:t>southern Senegal, Guinea-Bissau, Guinea, Sierra Leone, western Liberia, southwestern Mali, southern Burkina Faso, northern Côte D'Ivoire, northern Ghana, Togo, Benin, southwestern Niger, Nigeria, northern Cameroon, eastern Chad, southern Sudan, and parts of northern South Sudan and western Ethiopia</a:t>
            </a:r>
            <a:r>
              <a:rPr lang="en-US" altLang="en-US" sz="1200" b="1" dirty="0">
                <a:solidFill>
                  <a:schemeClr val="bg1"/>
                </a:solidFill>
                <a:latin typeface="Arial" panose="020B0604020202020204" pitchFamily="34" charset="0"/>
                <a:cs typeface="Arial" panose="020B0604020202020204" pitchFamily="34" charset="0"/>
              </a:rPr>
              <a:t>. In contrast, the outlooks call for an increased chance for below-average rainfall over </a:t>
            </a:r>
            <a:r>
              <a:rPr lang="en-US" sz="1200" b="1" dirty="0">
                <a:solidFill>
                  <a:schemeClr val="bg1"/>
                </a:solidFill>
                <a:latin typeface="Arial" panose="020B0604020202020204" pitchFamily="34" charset="0"/>
                <a:cs typeface="Arial" panose="020B0604020202020204" pitchFamily="34" charset="0"/>
              </a:rPr>
              <a:t>northern Senegal, southern Mauritania, central Mali and northern Burkina Faso</a:t>
            </a:r>
            <a:r>
              <a:rPr lang="en-US" altLang="en-US" sz="1200" b="1" dirty="0">
                <a:solidFill>
                  <a:schemeClr val="bg1"/>
                </a:solidFill>
                <a:latin typeface="Arial" panose="020B0604020202020204" pitchFamily="34" charset="0"/>
                <a:cs typeface="Arial" panose="020B0604020202020204" pitchFamily="34" charset="0"/>
              </a:rPr>
              <a:t>.</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Week-2 outlooks call for an increased chance for above-average rainfall </a:t>
            </a:r>
            <a:r>
              <a:rPr lang="en-US" sz="1200" b="1" dirty="0">
                <a:solidFill>
                  <a:schemeClr val="bg1"/>
                </a:solidFill>
                <a:latin typeface="Arial" panose="020B0604020202020204" pitchFamily="34" charset="0"/>
                <a:cs typeface="Arial" panose="020B0604020202020204" pitchFamily="34" charset="0"/>
              </a:rPr>
              <a:t>across much of Senegal, Guinea-Bissau, Guinea, Sierra </a:t>
            </a:r>
            <a:r>
              <a:rPr lang="en-US" sz="1200" b="1" dirty="0" smtClean="0">
                <a:solidFill>
                  <a:schemeClr val="bg1"/>
                </a:solidFill>
                <a:latin typeface="Arial" panose="020B0604020202020204" pitchFamily="34" charset="0"/>
                <a:cs typeface="Arial" panose="020B0604020202020204" pitchFamily="34" charset="0"/>
              </a:rPr>
              <a:t>Leone, </a:t>
            </a:r>
            <a:r>
              <a:rPr lang="en-US" sz="1200" b="1" dirty="0">
                <a:solidFill>
                  <a:schemeClr val="bg1"/>
                </a:solidFill>
                <a:latin typeface="Arial" panose="020B0604020202020204" pitchFamily="34" charset="0"/>
                <a:cs typeface="Arial" panose="020B0604020202020204" pitchFamily="34" charset="0"/>
              </a:rPr>
              <a:t>western Liberia, northern Cote d'Ivoire, southern Mali, Burkina Faso, northern Ghana, western Niger, northern Togo, northern Benin, northwestern Nigeria, parts of northeastern Nigeria, northern Cameroon, southern Chad, northern CAR and western Sudan</a:t>
            </a:r>
            <a:r>
              <a:rPr lang="en-US" altLang="en-US" sz="1200" b="1" dirty="0">
                <a:solidFill>
                  <a:schemeClr val="bg1"/>
                </a:solidFill>
                <a:latin typeface="Arial" panose="020B0604020202020204" pitchFamily="34" charset="0"/>
                <a:cs typeface="Arial" panose="020B0604020202020204" pitchFamily="34" charset="0"/>
              </a:rPr>
              <a:t>.</a:t>
            </a:r>
          </a:p>
          <a:p>
            <a:pPr algn="just"/>
            <a:endParaRPr lang="en-US" altLang="en-US" sz="12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81000" y="19050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a:t>
            </a:r>
            <a:r>
              <a:rPr lang="en-US" altLang="en-US" b="1" dirty="0" smtClean="0">
                <a:solidFill>
                  <a:schemeClr val="bg1"/>
                </a:solidFill>
              </a:rPr>
              <a:t>, </a:t>
            </a:r>
            <a:r>
              <a:rPr lang="en-US" altLang="en-US" b="1" dirty="0" smtClean="0">
                <a:solidFill>
                  <a:schemeClr val="bg1"/>
                </a:solidFill>
              </a:rPr>
              <a:t>weekly </a:t>
            </a:r>
            <a:r>
              <a:rPr lang="en-US" altLang="en-US" b="1" dirty="0" smtClean="0">
                <a:solidFill>
                  <a:schemeClr val="bg1"/>
                </a:solidFill>
              </a:rPr>
              <a:t>rainfall totals exceeded 150 mm </a:t>
            </a:r>
            <a:r>
              <a:rPr lang="en-US" altLang="en-US" b="1" dirty="0" smtClean="0">
                <a:solidFill>
                  <a:schemeClr val="bg1"/>
                </a:solidFill>
              </a:rPr>
              <a:t>in northern Nigeria, western Sudan, and </a:t>
            </a:r>
            <a:r>
              <a:rPr lang="en-US" altLang="en-US" b="1" dirty="0">
                <a:solidFill>
                  <a:schemeClr val="bg1"/>
                </a:solidFill>
              </a:rPr>
              <a:t>northern Eritrea (moisture surpluses of over 100 mm</a:t>
            </a:r>
            <a:r>
              <a:rPr lang="en-US" altLang="en-US" b="1" dirty="0" smtClean="0">
                <a:solidFill>
                  <a:schemeClr val="bg1"/>
                </a:solidFill>
              </a:rPr>
              <a:t>).</a:t>
            </a:r>
          </a:p>
          <a:p>
            <a:pPr marL="342900" indent="-342900" algn="just" eaLnBrk="1" hangingPunct="1">
              <a:buFontTx/>
              <a:buChar char="•"/>
              <a:tabLst>
                <a:tab pos="1885950" algn="l"/>
              </a:tabLst>
            </a:pPr>
            <a:endParaRPr lang="en-US" altLang="en-US" b="1" dirty="0" smtClean="0">
              <a:solidFill>
                <a:schemeClr val="bg1"/>
              </a:solidFill>
            </a:endParaRPr>
          </a:p>
          <a:p>
            <a:pPr marL="342900" indent="-342900" algn="just" eaLnBrk="1" hangingPunct="1">
              <a:buFontTx/>
              <a:buChar char="•"/>
              <a:tabLst>
                <a:tab pos="1885950" algn="l"/>
              </a:tabLst>
            </a:pPr>
            <a:r>
              <a:rPr lang="en-US" altLang="en-US" b="1" dirty="0" smtClean="0">
                <a:solidFill>
                  <a:schemeClr val="bg1"/>
                </a:solidFill>
              </a:rPr>
              <a:t>Week-1 outlooks call for an increased chance for above-average rainfall over </a:t>
            </a:r>
            <a:r>
              <a:rPr lang="en-US" b="1" dirty="0" smtClean="0">
                <a:solidFill>
                  <a:schemeClr val="bg1"/>
                </a:solidFill>
                <a:latin typeface="Arial" panose="020B0604020202020204" pitchFamily="34" charset="0"/>
                <a:cs typeface="Arial" panose="020B0604020202020204" pitchFamily="34" charset="0"/>
              </a:rPr>
              <a:t>southern </a:t>
            </a:r>
            <a:r>
              <a:rPr lang="en-US" b="1" dirty="0">
                <a:solidFill>
                  <a:schemeClr val="bg1"/>
                </a:solidFill>
                <a:latin typeface="Arial" panose="020B0604020202020204" pitchFamily="34" charset="0"/>
                <a:cs typeface="Arial" panose="020B0604020202020204" pitchFamily="34" charset="0"/>
              </a:rPr>
              <a:t>Senegal, Guinea-Bissau, Guinea, Sierra Leone, western Liberia, southwestern Mali, southern Burkina Faso, northern </a:t>
            </a:r>
            <a:r>
              <a:rPr lang="en-US" b="1" dirty="0" smtClean="0">
                <a:solidFill>
                  <a:schemeClr val="bg1"/>
                </a:solidFill>
                <a:latin typeface="Arial" panose="020B0604020202020204" pitchFamily="34" charset="0"/>
                <a:cs typeface="Arial" panose="020B0604020202020204" pitchFamily="34" charset="0"/>
              </a:rPr>
              <a:t>Côte </a:t>
            </a:r>
            <a:r>
              <a:rPr lang="en-US" b="1" dirty="0">
                <a:solidFill>
                  <a:schemeClr val="bg1"/>
                </a:solidFill>
                <a:latin typeface="Arial" panose="020B0604020202020204" pitchFamily="34" charset="0"/>
                <a:cs typeface="Arial" panose="020B0604020202020204" pitchFamily="34" charset="0"/>
              </a:rPr>
              <a:t>D'Ivoire, northern Ghana, Togo, Benin, southwestern Niger, </a:t>
            </a:r>
            <a:r>
              <a:rPr lang="en-US" b="1" dirty="0" smtClean="0">
                <a:solidFill>
                  <a:schemeClr val="bg1"/>
                </a:solidFill>
                <a:latin typeface="Arial" panose="020B0604020202020204" pitchFamily="34" charset="0"/>
                <a:cs typeface="Arial" panose="020B0604020202020204" pitchFamily="34" charset="0"/>
              </a:rPr>
              <a:t>Nigeria, </a:t>
            </a:r>
            <a:r>
              <a:rPr lang="en-US" b="1" dirty="0">
                <a:solidFill>
                  <a:schemeClr val="bg1"/>
                </a:solidFill>
                <a:latin typeface="Arial" panose="020B0604020202020204" pitchFamily="34" charset="0"/>
                <a:cs typeface="Arial" panose="020B0604020202020204" pitchFamily="34" charset="0"/>
              </a:rPr>
              <a:t>northern </a:t>
            </a:r>
            <a:r>
              <a:rPr lang="en-US" b="1" dirty="0" smtClean="0">
                <a:solidFill>
                  <a:schemeClr val="bg1"/>
                </a:solidFill>
                <a:latin typeface="Arial" panose="020B0604020202020204" pitchFamily="34" charset="0"/>
                <a:cs typeface="Arial" panose="020B0604020202020204" pitchFamily="34" charset="0"/>
              </a:rPr>
              <a:t>Cameroon, </a:t>
            </a:r>
            <a:r>
              <a:rPr lang="en-US" b="1" dirty="0">
                <a:solidFill>
                  <a:schemeClr val="bg1"/>
                </a:solidFill>
                <a:latin typeface="Arial" panose="020B0604020202020204" pitchFamily="34" charset="0"/>
                <a:cs typeface="Arial" panose="020B0604020202020204" pitchFamily="34" charset="0"/>
              </a:rPr>
              <a:t>eastern Chad, southern Sudan, and parts of northern South Sudan and western </a:t>
            </a:r>
            <a:r>
              <a:rPr lang="en-US" b="1" dirty="0" smtClean="0">
                <a:solidFill>
                  <a:schemeClr val="bg1"/>
                </a:solidFill>
                <a:latin typeface="Arial" panose="020B0604020202020204" pitchFamily="34" charset="0"/>
                <a:cs typeface="Arial" panose="020B0604020202020204" pitchFamily="34" charset="0"/>
              </a:rPr>
              <a:t>Ethiopia</a:t>
            </a:r>
            <a:r>
              <a:rPr lang="en-US" altLang="en-US" b="1" dirty="0" smtClean="0">
                <a:solidFill>
                  <a:schemeClr val="bg1"/>
                </a:solidFill>
              </a:rPr>
              <a:t>. In contrast, the outlooks call for an increased chance for below-average rainfall over </a:t>
            </a:r>
            <a:r>
              <a:rPr lang="en-US" b="1" dirty="0">
                <a:solidFill>
                  <a:schemeClr val="bg1"/>
                </a:solidFill>
                <a:latin typeface="Arial" panose="020B0604020202020204" pitchFamily="34" charset="0"/>
                <a:cs typeface="Arial" panose="020B0604020202020204" pitchFamily="34" charset="0"/>
              </a:rPr>
              <a:t>northern Senegal, southern Mauritania, central Mali and northern Burkina Faso</a:t>
            </a:r>
            <a:r>
              <a:rPr lang="en-US" altLang="en-US" b="1" dirty="0" smtClean="0">
                <a:solidFill>
                  <a:schemeClr val="bg1"/>
                </a:solidFill>
              </a:rPr>
              <a:t>.</a:t>
            </a:r>
          </a:p>
          <a:p>
            <a:pPr algn="just" eaLnBrk="1" hangingPunct="1">
              <a:tabLst>
                <a:tab pos="1885950" algn="l"/>
              </a:tabLst>
            </a:pPr>
            <a:endParaRPr lang="en-US" altLang="en-US" b="1" dirty="0" smtClean="0">
              <a:solidFill>
                <a:schemeClr val="bg1"/>
              </a:solidFill>
            </a:endParaRPr>
          </a:p>
          <a:p>
            <a:pPr marL="342900" indent="-342900" algn="just" eaLnBrk="1" hangingPunct="1">
              <a:buFontTx/>
              <a:buChar char="•"/>
              <a:tabLst>
                <a:tab pos="1885950" algn="l"/>
              </a:tabLst>
            </a:pPr>
            <a:r>
              <a:rPr lang="en-US" altLang="en-US" b="1" dirty="0" smtClean="0">
                <a:solidFill>
                  <a:schemeClr val="bg1"/>
                </a:solidFill>
              </a:rPr>
              <a:t>Week-2 outlooks call for an increased chance for above-average rainfall </a:t>
            </a:r>
            <a:r>
              <a:rPr lang="en-US" b="1" dirty="0" smtClean="0">
                <a:solidFill>
                  <a:schemeClr val="bg1"/>
                </a:solidFill>
              </a:rPr>
              <a:t>across </a:t>
            </a:r>
            <a:r>
              <a:rPr lang="en-US" b="1" dirty="0">
                <a:solidFill>
                  <a:schemeClr val="bg1"/>
                </a:solidFill>
                <a:latin typeface="Arial" panose="020B0604020202020204" pitchFamily="34" charset="0"/>
                <a:cs typeface="Arial" panose="020B0604020202020204" pitchFamily="34" charset="0"/>
              </a:rPr>
              <a:t>much of Senegal, Guinea-Bissau, Guinea, Sierra </a:t>
            </a:r>
            <a:r>
              <a:rPr lang="en-US" b="1" dirty="0" smtClean="0">
                <a:solidFill>
                  <a:schemeClr val="bg1"/>
                </a:solidFill>
                <a:latin typeface="Arial" panose="020B0604020202020204" pitchFamily="34" charset="0"/>
                <a:cs typeface="Arial" panose="020B0604020202020204" pitchFamily="34" charset="0"/>
              </a:rPr>
              <a:t>Leone, </a:t>
            </a:r>
            <a:r>
              <a:rPr lang="en-US" b="1" dirty="0">
                <a:solidFill>
                  <a:schemeClr val="bg1"/>
                </a:solidFill>
                <a:latin typeface="Arial" panose="020B0604020202020204" pitchFamily="34" charset="0"/>
                <a:cs typeface="Arial" panose="020B0604020202020204" pitchFamily="34" charset="0"/>
              </a:rPr>
              <a:t>western Liberia, northern Cote d'Ivoire, southern Mali, Burkina Faso, northern Ghana, western Niger, northern Togo, northern Benin, </a:t>
            </a:r>
            <a:r>
              <a:rPr lang="en-US" b="1" dirty="0" smtClean="0">
                <a:solidFill>
                  <a:schemeClr val="bg1"/>
                </a:solidFill>
                <a:latin typeface="Arial" panose="020B0604020202020204" pitchFamily="34" charset="0"/>
                <a:cs typeface="Arial" panose="020B0604020202020204" pitchFamily="34" charset="0"/>
              </a:rPr>
              <a:t>northwestern Nigeria</a:t>
            </a:r>
            <a:r>
              <a:rPr lang="en-US" b="1" dirty="0" smtClean="0">
                <a:solidFill>
                  <a:schemeClr val="bg1"/>
                </a:solidFill>
              </a:rPr>
              <a:t>, </a:t>
            </a:r>
            <a:r>
              <a:rPr lang="en-US" b="1" dirty="0">
                <a:solidFill>
                  <a:schemeClr val="bg1"/>
                </a:solidFill>
                <a:latin typeface="Arial" panose="020B0604020202020204" pitchFamily="34" charset="0"/>
                <a:cs typeface="Arial" panose="020B0604020202020204" pitchFamily="34" charset="0"/>
              </a:rPr>
              <a:t>parts of northeastern Nigeria, northern Cameroon, southern Chad, northern CAR and western Sudan</a:t>
            </a:r>
            <a:r>
              <a:rPr lang="en-US" altLang="en-US" b="1" dirty="0" smtClean="0">
                <a:solidFill>
                  <a:schemeClr val="bg1"/>
                </a:solidFill>
              </a:rPr>
              <a:t>.</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0" y="4455009"/>
            <a:ext cx="8991600" cy="23267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Over the past 90 days, </a:t>
            </a:r>
            <a:r>
              <a:rPr lang="en-US" altLang="en-US" sz="1100" b="1" dirty="0" smtClean="0">
                <a:solidFill>
                  <a:schemeClr val="bg1"/>
                </a:solidFill>
              </a:rPr>
              <a:t>in </a:t>
            </a:r>
            <a:r>
              <a:rPr lang="en-US" altLang="en-US" sz="1100" b="1" dirty="0">
                <a:solidFill>
                  <a:schemeClr val="bg1"/>
                </a:solidFill>
              </a:rPr>
              <a:t>East Africa, </a:t>
            </a:r>
            <a:r>
              <a:rPr lang="en-US" altLang="en-US" sz="1100" b="1" dirty="0" smtClean="0">
                <a:solidFill>
                  <a:schemeClr val="bg1"/>
                </a:solidFill>
              </a:rPr>
              <a:t>rainfall was well above-average </a:t>
            </a:r>
            <a:r>
              <a:rPr lang="en-US" altLang="en-US" sz="1100" b="1" dirty="0">
                <a:solidFill>
                  <a:schemeClr val="bg1"/>
                </a:solidFill>
              </a:rPr>
              <a:t>over southern Sudan, northern South Sudan, </a:t>
            </a:r>
            <a:r>
              <a:rPr lang="en-US" altLang="en-US" sz="1100" b="1" dirty="0" smtClean="0">
                <a:solidFill>
                  <a:schemeClr val="bg1"/>
                </a:solidFill>
              </a:rPr>
              <a:t>Eritrea</a:t>
            </a:r>
            <a:r>
              <a:rPr lang="en-US" altLang="en-US" sz="1100" b="1" dirty="0">
                <a:solidFill>
                  <a:schemeClr val="bg1"/>
                </a:solidFill>
              </a:rPr>
              <a:t>, </a:t>
            </a:r>
            <a:r>
              <a:rPr lang="en-US" altLang="en-US" sz="1100" b="1" dirty="0" smtClean="0">
                <a:solidFill>
                  <a:schemeClr val="bg1"/>
                </a:solidFill>
              </a:rPr>
              <a:t>northern Ethiopia, pocket areas </a:t>
            </a:r>
            <a:r>
              <a:rPr lang="en-US" altLang="en-US" sz="1100" b="1" dirty="0" smtClean="0">
                <a:solidFill>
                  <a:schemeClr val="bg1"/>
                </a:solidFill>
              </a:rPr>
              <a:t>in northern and southern </a:t>
            </a:r>
            <a:r>
              <a:rPr lang="en-US" altLang="en-US" sz="1100" b="1" dirty="0" smtClean="0">
                <a:solidFill>
                  <a:schemeClr val="bg1"/>
                </a:solidFill>
              </a:rPr>
              <a:t>Kenya. Below-average rainfall was observed </a:t>
            </a:r>
            <a:r>
              <a:rPr lang="en-US" altLang="en-US" sz="1100" b="1" dirty="0" smtClean="0">
                <a:solidFill>
                  <a:schemeClr val="bg1"/>
                </a:solidFill>
              </a:rPr>
              <a:t>central and southern </a:t>
            </a:r>
            <a:r>
              <a:rPr lang="en-US" altLang="en-US" sz="1100" b="1" dirty="0">
                <a:solidFill>
                  <a:schemeClr val="bg1"/>
                </a:solidFill>
              </a:rPr>
              <a:t>South </a:t>
            </a:r>
            <a:r>
              <a:rPr lang="en-US" altLang="en-US" sz="1100" b="1" dirty="0" smtClean="0">
                <a:solidFill>
                  <a:schemeClr val="bg1"/>
                </a:solidFill>
              </a:rPr>
              <a:t>Sudan, southern </a:t>
            </a:r>
            <a:r>
              <a:rPr lang="en-US" altLang="en-US" sz="1100" b="1" dirty="0" smtClean="0">
                <a:solidFill>
                  <a:schemeClr val="bg1"/>
                </a:solidFill>
              </a:rPr>
              <a:t>Ethiopia, </a:t>
            </a:r>
            <a:r>
              <a:rPr lang="en-US" altLang="en-US" sz="1100" b="1" dirty="0" smtClean="0">
                <a:solidFill>
                  <a:schemeClr val="bg1"/>
                </a:solidFill>
              </a:rPr>
              <a:t>Somalia, Uganda</a:t>
            </a:r>
            <a:r>
              <a:rPr lang="en-US" altLang="en-US" sz="1100" b="1" dirty="0" smtClean="0">
                <a:solidFill>
                  <a:schemeClr val="bg1"/>
                </a:solidFill>
              </a:rPr>
              <a:t>, </a:t>
            </a:r>
            <a:r>
              <a:rPr lang="en-US" altLang="en-US" sz="1100" b="1" dirty="0" smtClean="0">
                <a:solidFill>
                  <a:schemeClr val="bg1"/>
                </a:solidFill>
              </a:rPr>
              <a:t>western </a:t>
            </a:r>
            <a:r>
              <a:rPr lang="en-US" altLang="en-US" sz="1100" b="1" dirty="0" smtClean="0">
                <a:solidFill>
                  <a:schemeClr val="bg1"/>
                </a:solidFill>
              </a:rPr>
              <a:t>and </a:t>
            </a:r>
            <a:r>
              <a:rPr lang="en-US" altLang="en-US" sz="1100" b="1" dirty="0" smtClean="0">
                <a:solidFill>
                  <a:schemeClr val="bg1"/>
                </a:solidFill>
              </a:rPr>
              <a:t>eastern Kenya</a:t>
            </a:r>
            <a:r>
              <a:rPr lang="en-US" altLang="en-US" sz="1100" b="1" dirty="0" smtClean="0">
                <a:solidFill>
                  <a:schemeClr val="bg1"/>
                </a:solidFill>
              </a:rPr>
              <a:t>, and </a:t>
            </a:r>
            <a:r>
              <a:rPr lang="en-US" altLang="en-US" sz="1100" b="1" dirty="0" smtClean="0">
                <a:solidFill>
                  <a:schemeClr val="bg1"/>
                </a:solidFill>
              </a:rPr>
              <a:t>western and eastern </a:t>
            </a:r>
            <a:r>
              <a:rPr lang="en-US" altLang="en-US" sz="1100" b="1" dirty="0" smtClean="0">
                <a:solidFill>
                  <a:schemeClr val="bg1"/>
                </a:solidFill>
              </a:rPr>
              <a:t>Tanzania. </a:t>
            </a:r>
            <a:endParaRPr lang="en-US" altLang="en-US" sz="1100" b="1" dirty="0">
              <a:solidFill>
                <a:schemeClr val="bg1"/>
              </a:solidFill>
            </a:endParaRP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above-average rainfall was observed over local areas in the southern part of South Africa, and many parts in Mozambique and Madagascar. Light moisture deficits were observed over Botswana, much of South Africa, and portions of </a:t>
            </a:r>
            <a:r>
              <a:rPr lang="en-US" altLang="en-US" sz="1100" b="1" dirty="0" smtClean="0">
                <a:solidFill>
                  <a:schemeClr val="bg1"/>
                </a:solidFill>
              </a:rPr>
              <a:t>western and northern </a:t>
            </a:r>
            <a:r>
              <a:rPr lang="en-US" altLang="en-US" sz="1100" b="1" dirty="0" smtClean="0">
                <a:solidFill>
                  <a:schemeClr val="bg1"/>
                </a:solidFill>
              </a:rPr>
              <a:t>Madagascar</a:t>
            </a:r>
            <a:r>
              <a:rPr lang="en-US" altLang="en-US" sz="1100" b="1" dirty="0" smtClean="0">
                <a:solidFill>
                  <a:schemeClr val="bg1"/>
                </a:solidFill>
              </a:rPr>
              <a:t>. </a:t>
            </a:r>
          </a:p>
          <a:p>
            <a:pPr algn="just" eaLnBrk="1" hangingPunct="1">
              <a:lnSpc>
                <a:spcPct val="90000"/>
              </a:lnSpc>
              <a:spcBef>
                <a:spcPct val="50000"/>
              </a:spcBef>
            </a:pPr>
            <a:r>
              <a:rPr lang="en-US" altLang="en-US" sz="1100" b="1" dirty="0" smtClean="0">
                <a:solidFill>
                  <a:schemeClr val="bg1"/>
                </a:solidFill>
              </a:rPr>
              <a:t>In Central Africa, positive precipitation anomalies were found over southern Chad, much of CAR, </a:t>
            </a:r>
            <a:r>
              <a:rPr lang="en-US" altLang="en-US" sz="1100" b="1" dirty="0" smtClean="0">
                <a:solidFill>
                  <a:schemeClr val="bg1"/>
                </a:solidFill>
              </a:rPr>
              <a:t>southern Cameroon, Equatorial </a:t>
            </a:r>
            <a:r>
              <a:rPr lang="en-US" altLang="en-US" sz="1100" b="1" dirty="0" smtClean="0">
                <a:solidFill>
                  <a:schemeClr val="bg1"/>
                </a:solidFill>
              </a:rPr>
              <a:t>Guinea, Gabon, Congo, and portions of  northern DRC. Negative precipitation anomalies occurred in portions </a:t>
            </a:r>
            <a:r>
              <a:rPr lang="en-US" altLang="en-US" sz="1100" b="1" dirty="0" smtClean="0">
                <a:solidFill>
                  <a:schemeClr val="bg1"/>
                </a:solidFill>
              </a:rPr>
              <a:t>Chad</a:t>
            </a:r>
            <a:r>
              <a:rPr lang="en-US" altLang="en-US" sz="1100" b="1" dirty="0" smtClean="0">
                <a:solidFill>
                  <a:schemeClr val="bg1"/>
                </a:solidFill>
              </a:rPr>
              <a:t>, much of Cameroon, western CAR, and northeastern and central DRC.</a:t>
            </a:r>
          </a:p>
          <a:p>
            <a:pPr algn="just" eaLnBrk="1" hangingPunct="1">
              <a:lnSpc>
                <a:spcPct val="90000"/>
              </a:lnSpc>
              <a:spcBef>
                <a:spcPct val="50000"/>
              </a:spcBef>
            </a:pPr>
            <a:r>
              <a:rPr lang="en-US" altLang="en-US" sz="1100" b="1" dirty="0" smtClean="0">
                <a:solidFill>
                  <a:schemeClr val="bg1"/>
                </a:solidFill>
              </a:rPr>
              <a:t>In West Africa, moisture surpluses were observed over much of Senegal, </a:t>
            </a:r>
            <a:r>
              <a:rPr lang="en-US" altLang="en-US" sz="1100" b="1" dirty="0" smtClean="0">
                <a:solidFill>
                  <a:schemeClr val="bg1"/>
                </a:solidFill>
              </a:rPr>
              <a:t>eastern </a:t>
            </a:r>
            <a:r>
              <a:rPr lang="en-US" altLang="en-US" sz="1100" b="1" dirty="0" smtClean="0">
                <a:solidFill>
                  <a:schemeClr val="bg1"/>
                </a:solidFill>
              </a:rPr>
              <a:t>Guinea-Bissau, Guinea, Sierra Leone, Liberia, much of Côte d’Ivoire, Mali, Burkina Faso, northern Ghana, northern Togo, northern Benin, </a:t>
            </a:r>
            <a:r>
              <a:rPr lang="en-US" altLang="en-US" sz="1100" b="1" dirty="0" smtClean="0">
                <a:solidFill>
                  <a:schemeClr val="bg1"/>
                </a:solidFill>
              </a:rPr>
              <a:t>parts of </a:t>
            </a:r>
            <a:r>
              <a:rPr lang="en-US" altLang="en-US" sz="1100" b="1" dirty="0" smtClean="0">
                <a:solidFill>
                  <a:schemeClr val="bg1"/>
                </a:solidFill>
              </a:rPr>
              <a:t>Niger, and northern and southern Nigeria. Portions of Senegal, western Guinea-Bissau, </a:t>
            </a:r>
            <a:r>
              <a:rPr lang="en-US" altLang="en-US" sz="1100" b="1" dirty="0" smtClean="0">
                <a:solidFill>
                  <a:schemeClr val="bg1"/>
                </a:solidFill>
              </a:rPr>
              <a:t>northern and western Mali</a:t>
            </a:r>
            <a:r>
              <a:rPr lang="en-US" altLang="en-US" sz="1100" b="1" dirty="0" smtClean="0">
                <a:solidFill>
                  <a:schemeClr val="bg1"/>
                </a:solidFill>
              </a:rPr>
              <a:t>, southeastern Côte d’Ivoire, Ghana, southern Togo, southern Benin, and portions of Niger and Nigeria experienced moisture deficits.</a:t>
            </a:r>
            <a:endParaRPr lang="en-US" altLang="en-US" sz="1100" b="1" dirty="0">
              <a:solidFill>
                <a:schemeClr val="bg1"/>
              </a:solidFill>
            </a:endParaRPr>
          </a:p>
        </p:txBody>
      </p:sp>
      <p:pic>
        <p:nvPicPr>
          <p:cNvPr id="2" name="Image 1"/>
          <p:cNvPicPr>
            <a:picLocks noChangeAspect="1"/>
          </p:cNvPicPr>
          <p:nvPr/>
        </p:nvPicPr>
        <p:blipFill>
          <a:blip r:embed="rId3"/>
          <a:stretch>
            <a:fillRect/>
          </a:stretch>
        </p:blipFill>
        <p:spPr>
          <a:xfrm>
            <a:off x="1295400" y="904067"/>
            <a:ext cx="3360549" cy="3360549"/>
          </a:xfrm>
          <a:prstGeom prst="rect">
            <a:avLst/>
          </a:prstGeom>
        </p:spPr>
      </p:pic>
      <p:pic>
        <p:nvPicPr>
          <p:cNvPr id="3" name="Image 2"/>
          <p:cNvPicPr>
            <a:picLocks noChangeAspect="1"/>
          </p:cNvPicPr>
          <p:nvPr/>
        </p:nvPicPr>
        <p:blipFill>
          <a:blip r:embed="rId4"/>
          <a:stretch>
            <a:fillRect/>
          </a:stretch>
        </p:blipFill>
        <p:spPr>
          <a:xfrm>
            <a:off x="4858718" y="901484"/>
            <a:ext cx="3363132" cy="336313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25278" y="4608153"/>
            <a:ext cx="8991600" cy="209198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Sudan, many parts in South Sudan, Eritrea, northern Ethiopia, and local areas in western Kenya and northern and southern Somalia. Rainfall was below-average over central Ethiopia, parts of South Sudan, southwestern Kenya, and Uganda.</a:t>
            </a:r>
          </a:p>
          <a:p>
            <a:pPr algn="just" eaLnBrk="1" hangingPunct="1">
              <a:lnSpc>
                <a:spcPct val="90000"/>
              </a:lnSpc>
              <a:spcBef>
                <a:spcPct val="50000"/>
              </a:spcBef>
            </a:pPr>
            <a:r>
              <a:rPr lang="en-US" altLang="en-US" sz="1140" b="1" dirty="0" smtClean="0">
                <a:solidFill>
                  <a:schemeClr val="bg1"/>
                </a:solidFill>
              </a:rPr>
              <a:t>In southern Africa, </a:t>
            </a:r>
            <a:r>
              <a:rPr lang="en-US" altLang="en-US" sz="1140" b="1" dirty="0" smtClean="0">
                <a:solidFill>
                  <a:schemeClr val="bg1"/>
                </a:solidFill>
              </a:rPr>
              <a:t>many parts of Mozambique </a:t>
            </a:r>
            <a:r>
              <a:rPr lang="en-US" altLang="en-US" sz="1140" b="1" dirty="0" smtClean="0">
                <a:solidFill>
                  <a:schemeClr val="bg1"/>
                </a:solidFill>
              </a:rPr>
              <a:t>and eastern Madagascar experienced positive rainfall anomalies. Negative rainfall anomalies were observed over the southern part of South Africa.</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rainfall was </a:t>
            </a:r>
            <a:r>
              <a:rPr lang="en-US" altLang="en-US" sz="1140" b="1" dirty="0" smtClean="0">
                <a:solidFill>
                  <a:schemeClr val="bg1"/>
                </a:solidFill>
              </a:rPr>
              <a:t>well above-average over </a:t>
            </a:r>
            <a:r>
              <a:rPr lang="en-US" altLang="en-US" sz="1140" b="1" dirty="0" smtClean="0">
                <a:solidFill>
                  <a:schemeClr val="bg1"/>
                </a:solidFill>
              </a:rPr>
              <a:t>much of Chad</a:t>
            </a:r>
            <a:r>
              <a:rPr lang="en-US" altLang="en-US" sz="1140" b="1" dirty="0" smtClean="0">
                <a:solidFill>
                  <a:schemeClr val="bg1"/>
                </a:solidFill>
              </a:rPr>
              <a:t>, eastern and southern </a:t>
            </a:r>
            <a:r>
              <a:rPr lang="en-US" altLang="en-US" sz="1140" b="1" dirty="0">
                <a:solidFill>
                  <a:schemeClr val="bg1"/>
                </a:solidFill>
              </a:rPr>
              <a:t>CAR</a:t>
            </a:r>
            <a:r>
              <a:rPr lang="en-US" altLang="en-US" sz="1140" b="1" dirty="0" smtClean="0">
                <a:solidFill>
                  <a:schemeClr val="bg1"/>
                </a:solidFill>
              </a:rPr>
              <a:t>, northern DRC, and northern Congo. Conversely, below-average conditions were found over </a:t>
            </a:r>
            <a:r>
              <a:rPr lang="en-US" altLang="en-US" sz="1140" b="1" dirty="0" smtClean="0">
                <a:solidFill>
                  <a:schemeClr val="bg1"/>
                </a:solidFill>
              </a:rPr>
              <a:t>Cameroon</a:t>
            </a:r>
            <a:r>
              <a:rPr lang="en-US" altLang="en-US" sz="1140" b="1" dirty="0" smtClean="0">
                <a:solidFill>
                  <a:schemeClr val="bg1"/>
                </a:solidFill>
              </a:rPr>
              <a:t>, southwestern Chad, western CAR, and central DRC.</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West Africa, rainfall was above-average </a:t>
            </a:r>
            <a:r>
              <a:rPr lang="en-US" altLang="en-US" sz="1140" b="1" dirty="0" smtClean="0">
                <a:solidFill>
                  <a:schemeClr val="bg1"/>
                </a:solidFill>
              </a:rPr>
              <a:t>over Senegal, Guinea-Bissau, Guinea, Sierra Leone, northern Liberia, northern Côte d’Ivoire, much of Mali, Burkina Faso, northern Ghana, northern Togo, northern Benin, </a:t>
            </a:r>
            <a:r>
              <a:rPr lang="en-US" altLang="en-US" sz="1140" b="1" dirty="0" smtClean="0">
                <a:solidFill>
                  <a:schemeClr val="bg1"/>
                </a:solidFill>
              </a:rPr>
              <a:t>southern Niger </a:t>
            </a:r>
            <a:r>
              <a:rPr lang="en-US" altLang="en-US" sz="1140" b="1" dirty="0" smtClean="0">
                <a:solidFill>
                  <a:schemeClr val="bg1"/>
                </a:solidFill>
              </a:rPr>
              <a:t>and northern Nigeria. Moisture deficits were observed over southern Liberia, </a:t>
            </a:r>
            <a:r>
              <a:rPr lang="en-US" altLang="en-US" sz="1140" b="1" dirty="0" smtClean="0">
                <a:solidFill>
                  <a:schemeClr val="bg1"/>
                </a:solidFill>
              </a:rPr>
              <a:t>southern Côte d’Ivoire, southern </a:t>
            </a:r>
            <a:r>
              <a:rPr lang="en-US" altLang="en-US" sz="1140" b="1" dirty="0" smtClean="0">
                <a:solidFill>
                  <a:schemeClr val="bg1"/>
                </a:solidFill>
              </a:rPr>
              <a:t>Ghana, southern Togo, southern Benin, and many parts of Nigeria.</a:t>
            </a:r>
            <a:endParaRPr lang="en-US" altLang="en-US" sz="1140" b="1" dirty="0">
              <a:solidFill>
                <a:schemeClr val="bg1"/>
              </a:solidFill>
            </a:endParaRPr>
          </a:p>
        </p:txBody>
      </p:sp>
      <p:pic>
        <p:nvPicPr>
          <p:cNvPr id="2" name="Image 1"/>
          <p:cNvPicPr>
            <a:picLocks noChangeAspect="1"/>
          </p:cNvPicPr>
          <p:nvPr/>
        </p:nvPicPr>
        <p:blipFill>
          <a:blip r:embed="rId3"/>
          <a:stretch>
            <a:fillRect/>
          </a:stretch>
        </p:blipFill>
        <p:spPr>
          <a:xfrm>
            <a:off x="1295400" y="885986"/>
            <a:ext cx="3533614" cy="3533614"/>
          </a:xfrm>
          <a:prstGeom prst="rect">
            <a:avLst/>
          </a:prstGeom>
        </p:spPr>
      </p:pic>
      <p:pic>
        <p:nvPicPr>
          <p:cNvPr id="3" name="Image 2"/>
          <p:cNvPicPr>
            <a:picLocks noChangeAspect="1"/>
          </p:cNvPicPr>
          <p:nvPr/>
        </p:nvPicPr>
        <p:blipFill>
          <a:blip r:embed="rId4"/>
          <a:stretch>
            <a:fillRect/>
          </a:stretch>
        </p:blipFill>
        <p:spPr>
          <a:xfrm>
            <a:off x="5029200" y="885986"/>
            <a:ext cx="3533614" cy="353361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24686" y="5065928"/>
            <a:ext cx="8842375" cy="16327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a:t>
            </a:r>
            <a:r>
              <a:rPr lang="en-US" altLang="en-US" sz="1100" b="1" dirty="0" smtClean="0">
                <a:solidFill>
                  <a:schemeClr val="bg1"/>
                </a:solidFill>
              </a:rPr>
              <a:t>the past </a:t>
            </a:r>
            <a:r>
              <a:rPr lang="en-US" altLang="en-US" sz="1100" b="1" dirty="0">
                <a:solidFill>
                  <a:schemeClr val="bg1"/>
                </a:solidFill>
              </a:rPr>
              <a:t>7 days, in East Africa, rainfall was above-average over </a:t>
            </a:r>
            <a:r>
              <a:rPr lang="en-US" altLang="en-US" sz="1100" b="1" dirty="0" smtClean="0">
                <a:solidFill>
                  <a:schemeClr val="bg1"/>
                </a:solidFill>
              </a:rPr>
              <a:t>southwestern and eastern Sudan</a:t>
            </a:r>
            <a:r>
              <a:rPr lang="en-US" altLang="en-US" sz="1100" b="1" dirty="0" smtClean="0">
                <a:solidFill>
                  <a:schemeClr val="bg1"/>
                </a:solidFill>
              </a:rPr>
              <a:t>, parts of South Sudan, Eritrea, </a:t>
            </a:r>
            <a:r>
              <a:rPr lang="en-US" altLang="en-US" sz="1100" b="1" dirty="0" smtClean="0">
                <a:solidFill>
                  <a:schemeClr val="bg1"/>
                </a:solidFill>
              </a:rPr>
              <a:t>northern </a:t>
            </a:r>
            <a:r>
              <a:rPr lang="en-US" altLang="en-US" sz="1100" b="1" dirty="0" smtClean="0">
                <a:solidFill>
                  <a:schemeClr val="bg1"/>
                </a:solidFill>
              </a:rPr>
              <a:t>Ethiopia, and northern and southern Somalia. Precipitation was slightly below-average over portions of South Sudan, central Ethiopia, and Uganda.</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Central Africa, rainfall was above-average </a:t>
            </a:r>
            <a:r>
              <a:rPr lang="en-US" altLang="en-US" sz="1100" b="1" dirty="0" smtClean="0">
                <a:solidFill>
                  <a:schemeClr val="bg1"/>
                </a:solidFill>
              </a:rPr>
              <a:t>over southeastern Chad, southeastern Cameroon, much of CAR, </a:t>
            </a:r>
            <a:r>
              <a:rPr lang="en-US" altLang="en-US" sz="1100" b="1" dirty="0" smtClean="0">
                <a:solidFill>
                  <a:schemeClr val="bg1"/>
                </a:solidFill>
              </a:rPr>
              <a:t>Congo</a:t>
            </a:r>
            <a:r>
              <a:rPr lang="en-US" altLang="en-US" sz="1100" b="1" dirty="0" smtClean="0">
                <a:solidFill>
                  <a:schemeClr val="bg1"/>
                </a:solidFill>
              </a:rPr>
              <a:t>, and northern DRC. Northern and southwestern </a:t>
            </a:r>
            <a:r>
              <a:rPr lang="en-US" altLang="en-US" sz="1100" b="1" dirty="0" smtClean="0">
                <a:solidFill>
                  <a:schemeClr val="bg1"/>
                </a:solidFill>
              </a:rPr>
              <a:t>Cameroon, southwestern Chad, and northwestern CAR experienced </a:t>
            </a:r>
            <a:r>
              <a:rPr lang="en-US" altLang="en-US" sz="1100" b="1" dirty="0" smtClean="0">
                <a:solidFill>
                  <a:schemeClr val="bg1"/>
                </a:solidFill>
              </a:rPr>
              <a:t>below-average rainfall.</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West Africa, </a:t>
            </a:r>
            <a:r>
              <a:rPr lang="en-US" altLang="en-US" sz="1100" b="1" dirty="0" smtClean="0">
                <a:solidFill>
                  <a:schemeClr val="bg1"/>
                </a:solidFill>
              </a:rPr>
              <a:t>Senegal, Guinea-Bissau, central Guinea, </a:t>
            </a:r>
            <a:r>
              <a:rPr lang="en-US" altLang="en-US" sz="1100" b="1" dirty="0" smtClean="0">
                <a:solidFill>
                  <a:schemeClr val="bg1"/>
                </a:solidFill>
              </a:rPr>
              <a:t>northern Sierra Leone, parts </a:t>
            </a:r>
            <a:r>
              <a:rPr lang="en-US" altLang="en-US" sz="1100" b="1" dirty="0" smtClean="0">
                <a:solidFill>
                  <a:schemeClr val="bg1"/>
                </a:solidFill>
              </a:rPr>
              <a:t>of Mali, Burkina Faso, northern Ghana, Togo, Benin, southern Niger and </a:t>
            </a:r>
            <a:r>
              <a:rPr lang="en-US" altLang="en-US" sz="1100" b="1" dirty="0" smtClean="0">
                <a:solidFill>
                  <a:schemeClr val="bg1"/>
                </a:solidFill>
              </a:rPr>
              <a:t>much of </a:t>
            </a:r>
            <a:r>
              <a:rPr lang="en-US" altLang="en-US" sz="1100" b="1" dirty="0" smtClean="0">
                <a:solidFill>
                  <a:schemeClr val="bg1"/>
                </a:solidFill>
              </a:rPr>
              <a:t>Nigeria observed above-average rainfall. Northern and southern Guinea, </a:t>
            </a:r>
            <a:r>
              <a:rPr lang="en-US" altLang="en-US" sz="1100" b="1" dirty="0" smtClean="0">
                <a:solidFill>
                  <a:schemeClr val="bg1"/>
                </a:solidFill>
              </a:rPr>
              <a:t>southern Sierra </a:t>
            </a:r>
            <a:r>
              <a:rPr lang="en-US" altLang="en-US" sz="1100" b="1" dirty="0" smtClean="0">
                <a:solidFill>
                  <a:schemeClr val="bg1"/>
                </a:solidFill>
              </a:rPr>
              <a:t>Leone, and </a:t>
            </a:r>
            <a:r>
              <a:rPr lang="en-US" altLang="en-US" sz="1100" b="1" dirty="0" smtClean="0">
                <a:solidFill>
                  <a:schemeClr val="bg1"/>
                </a:solidFill>
              </a:rPr>
              <a:t>southeastern </a:t>
            </a:r>
            <a:r>
              <a:rPr lang="en-US" altLang="en-US" sz="1100" b="1" dirty="0" smtClean="0">
                <a:solidFill>
                  <a:schemeClr val="bg1"/>
                </a:solidFill>
              </a:rPr>
              <a:t>Nigeria experienced below-average rainfall conditions.</a:t>
            </a:r>
            <a:endParaRPr lang="en-US" altLang="en-US" sz="1100" b="1" dirty="0">
              <a:solidFill>
                <a:schemeClr val="bg1"/>
              </a:solidFill>
            </a:endParaRPr>
          </a:p>
        </p:txBody>
      </p:sp>
      <p:pic>
        <p:nvPicPr>
          <p:cNvPr id="4" name="Image 3"/>
          <p:cNvPicPr>
            <a:picLocks noChangeAspect="1"/>
          </p:cNvPicPr>
          <p:nvPr/>
        </p:nvPicPr>
        <p:blipFill>
          <a:blip r:embed="rId3"/>
          <a:stretch>
            <a:fillRect/>
          </a:stretch>
        </p:blipFill>
        <p:spPr>
          <a:xfrm>
            <a:off x="1031929" y="1237470"/>
            <a:ext cx="3525864" cy="3525864"/>
          </a:xfrm>
          <a:prstGeom prst="rect">
            <a:avLst/>
          </a:prstGeom>
        </p:spPr>
      </p:pic>
      <p:pic>
        <p:nvPicPr>
          <p:cNvPr id="5" name="Image 4"/>
          <p:cNvPicPr>
            <a:picLocks noChangeAspect="1"/>
          </p:cNvPicPr>
          <p:nvPr/>
        </p:nvPicPr>
        <p:blipFill>
          <a:blip r:embed="rId4"/>
          <a:stretch>
            <a:fillRect/>
          </a:stretch>
        </p:blipFill>
        <p:spPr>
          <a:xfrm>
            <a:off x="4724400" y="1237470"/>
            <a:ext cx="3525864" cy="3525864"/>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457200" y="5618188"/>
            <a:ext cx="7851648" cy="10156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The 700-hPa atmospheric circulation pattern </a:t>
            </a:r>
            <a:r>
              <a:rPr lang="en-US" altLang="en-US" sz="1200" b="1" dirty="0" smtClean="0">
                <a:solidFill>
                  <a:schemeClr val="bg1"/>
                </a:solidFill>
              </a:rPr>
              <a:t>features easterly flow stretching from Eritrea to Senegal (left panel).</a:t>
            </a:r>
          </a:p>
          <a:p>
            <a:pPr algn="just" eaLnBrk="1" hangingPunct="1">
              <a:lnSpc>
                <a:spcPct val="90000"/>
              </a:lnSpc>
              <a:spcBef>
                <a:spcPct val="50000"/>
              </a:spcBef>
            </a:pPr>
            <a:r>
              <a:rPr lang="en-US" altLang="en-US" sz="1200" b="1" dirty="0" smtClean="0">
                <a:solidFill>
                  <a:schemeClr val="bg1"/>
                </a:solidFill>
              </a:rPr>
              <a:t>The </a:t>
            </a:r>
            <a:r>
              <a:rPr lang="en-US" altLang="en-US" sz="1200" b="1" dirty="0" smtClean="0">
                <a:solidFill>
                  <a:schemeClr val="bg1"/>
                </a:solidFill>
              </a:rPr>
              <a:t>anomalous cyclonic circulation </a:t>
            </a:r>
            <a:r>
              <a:rPr lang="en-US" altLang="en-US" sz="1200" b="1" dirty="0" smtClean="0">
                <a:solidFill>
                  <a:schemeClr val="bg1"/>
                </a:solidFill>
              </a:rPr>
              <a:t>located over </a:t>
            </a:r>
            <a:r>
              <a:rPr lang="en-US" altLang="en-US" sz="1200" b="1" dirty="0" smtClean="0">
                <a:solidFill>
                  <a:schemeClr val="bg1"/>
                </a:solidFill>
              </a:rPr>
              <a:t>the western part </a:t>
            </a:r>
            <a:r>
              <a:rPr lang="en-US" altLang="en-US" sz="1200" b="1" dirty="0" smtClean="0">
                <a:solidFill>
                  <a:schemeClr val="bg1"/>
                </a:solidFill>
              </a:rPr>
              <a:t>of the Sahel and Central Africa</a:t>
            </a:r>
            <a:r>
              <a:rPr lang="en-US" altLang="en-US" sz="1200" b="1" dirty="0" smtClean="0">
                <a:solidFill>
                  <a:schemeClr val="bg1"/>
                </a:solidFill>
              </a:rPr>
              <a:t> may have contributed to </a:t>
            </a:r>
            <a:r>
              <a:rPr lang="en-US" altLang="en-US" sz="1200" b="1" dirty="0" smtClean="0">
                <a:solidFill>
                  <a:schemeClr val="bg1"/>
                </a:solidFill>
              </a:rPr>
              <a:t>enhanced rainfall in those areas. </a:t>
            </a:r>
            <a:r>
              <a:rPr lang="en-US" altLang="en-US" sz="1200" b="1" dirty="0" smtClean="0">
                <a:solidFill>
                  <a:schemeClr val="bg1"/>
                </a:solidFill>
              </a:rPr>
              <a:t>An anticyclonic circulation </a:t>
            </a:r>
            <a:r>
              <a:rPr lang="en-US" altLang="en-US" sz="1200" b="1" dirty="0" smtClean="0">
                <a:solidFill>
                  <a:schemeClr val="bg1"/>
                </a:solidFill>
              </a:rPr>
              <a:t>was observed </a:t>
            </a:r>
            <a:r>
              <a:rPr lang="en-US" altLang="en-US" sz="1200" b="1" dirty="0" smtClean="0">
                <a:solidFill>
                  <a:schemeClr val="bg1"/>
                </a:solidFill>
              </a:rPr>
              <a:t>over the northern part of Mauritania and Mali (right panel). </a:t>
            </a:r>
            <a:endParaRPr lang="en-US" altLang="en-US" sz="1200" b="1" dirty="0">
              <a:solidFill>
                <a:schemeClr val="bg1"/>
              </a:solidFill>
            </a:endParaRPr>
          </a:p>
        </p:txBody>
      </p:sp>
      <p:pic>
        <p:nvPicPr>
          <p:cNvPr id="4" name="Image 3"/>
          <p:cNvPicPr>
            <a:picLocks noChangeAspect="1"/>
          </p:cNvPicPr>
          <p:nvPr/>
        </p:nvPicPr>
        <p:blipFill>
          <a:blip r:embed="rId3"/>
          <a:stretch>
            <a:fillRect/>
          </a:stretch>
        </p:blipFill>
        <p:spPr>
          <a:xfrm>
            <a:off x="4800600" y="1532024"/>
            <a:ext cx="3848100" cy="3848100"/>
          </a:xfrm>
          <a:prstGeom prst="rect">
            <a:avLst/>
          </a:prstGeom>
        </p:spPr>
      </p:pic>
      <p:pic>
        <p:nvPicPr>
          <p:cNvPr id="2" name="Image 1"/>
          <p:cNvPicPr>
            <a:picLocks noChangeAspect="1"/>
          </p:cNvPicPr>
          <p:nvPr/>
        </p:nvPicPr>
        <p:blipFill>
          <a:blip r:embed="rId4"/>
          <a:stretch>
            <a:fillRect/>
          </a:stretch>
        </p:blipFill>
        <p:spPr>
          <a:xfrm>
            <a:off x="646176" y="1532024"/>
            <a:ext cx="3848100" cy="3848100"/>
          </a:xfrm>
          <a:prstGeom prst="rect">
            <a:avLst/>
          </a:prstGeom>
        </p:spPr>
      </p:pic>
      <p:sp>
        <p:nvSpPr>
          <p:cNvPr id="3" name="Oval 2"/>
          <p:cNvSpPr/>
          <p:nvPr/>
        </p:nvSpPr>
        <p:spPr bwMode="auto">
          <a:xfrm>
            <a:off x="5715000" y="2743200"/>
            <a:ext cx="1752600" cy="6096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7" name="Oval 2"/>
          <p:cNvSpPr/>
          <p:nvPr/>
        </p:nvSpPr>
        <p:spPr bwMode="auto">
          <a:xfrm>
            <a:off x="5105400" y="2243888"/>
            <a:ext cx="1295400" cy="6517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434693" y="1633731"/>
            <a:ext cx="317907" cy="18287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590800" y="173094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633731"/>
            <a:ext cx="2464753" cy="426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a:t>
            </a:r>
            <a:r>
              <a:rPr lang="en-US" altLang="en-US" sz="1200" b="1" dirty="0" smtClean="0">
                <a:solidFill>
                  <a:schemeClr val="bg1"/>
                </a:solidFill>
                <a:latin typeface="Arial" charset="0"/>
              </a:rPr>
              <a:t>Guinea (bottom </a:t>
            </a:r>
            <a:r>
              <a:rPr lang="en-US" altLang="en-US" sz="1200" b="1" dirty="0" smtClean="0">
                <a:solidFill>
                  <a:schemeClr val="bg1"/>
                </a:solidFill>
                <a:latin typeface="Arial" charset="0"/>
              </a:rPr>
              <a:t>left) and western Ethiopia (top right). In contrast, seasonal total rainfall remained below-average over </a:t>
            </a:r>
            <a:r>
              <a:rPr lang="en-US" altLang="en-US" sz="1200" b="1" dirty="0" smtClean="0">
                <a:solidFill>
                  <a:schemeClr val="bg1"/>
                </a:solidFill>
                <a:latin typeface="Arial" charset="0"/>
              </a:rPr>
              <a:t>eastern Nigeria </a:t>
            </a:r>
            <a:r>
              <a:rPr lang="en-US" altLang="en-US" sz="1200" b="1" dirty="0" smtClean="0">
                <a:solidFill>
                  <a:schemeClr val="bg1"/>
                </a:solidFill>
                <a:latin typeface="Arial" charset="0"/>
                <a:cs typeface="+mn-cs"/>
              </a:rPr>
              <a:t>(bottom </a:t>
            </a:r>
            <a:r>
              <a:rPr lang="en-US" altLang="en-US" sz="1200" b="1" dirty="0" smtClean="0">
                <a:solidFill>
                  <a:schemeClr val="bg1"/>
                </a:solidFill>
                <a:latin typeface="Arial" charset="0"/>
                <a:cs typeface="+mn-cs"/>
              </a:rPr>
              <a:t>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447675" y="3418089"/>
            <a:ext cx="3448050" cy="2681817"/>
          </a:xfrm>
          <a:prstGeom prst="rect">
            <a:avLst/>
          </a:prstGeom>
        </p:spPr>
      </p:pic>
      <p:pic>
        <p:nvPicPr>
          <p:cNvPr id="3" name="Image 2"/>
          <p:cNvPicPr>
            <a:picLocks noChangeAspect="1"/>
          </p:cNvPicPr>
          <p:nvPr/>
        </p:nvPicPr>
        <p:blipFill>
          <a:blip r:embed="rId5"/>
          <a:stretch>
            <a:fillRect/>
          </a:stretch>
        </p:blipFill>
        <p:spPr>
          <a:xfrm>
            <a:off x="5257799" y="3418089"/>
            <a:ext cx="3448051" cy="2681817"/>
          </a:xfrm>
          <a:prstGeom prst="rect">
            <a:avLst/>
          </a:prstGeom>
        </p:spPr>
      </p:pic>
      <p:pic>
        <p:nvPicPr>
          <p:cNvPr id="4" name="Image 3"/>
          <p:cNvPicPr>
            <a:picLocks noChangeAspect="1"/>
          </p:cNvPicPr>
          <p:nvPr/>
        </p:nvPicPr>
        <p:blipFill>
          <a:blip r:embed="rId6"/>
          <a:stretch>
            <a:fillRect/>
          </a:stretch>
        </p:blipFill>
        <p:spPr>
          <a:xfrm>
            <a:off x="5257799" y="609599"/>
            <a:ext cx="3450148" cy="2683449"/>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806038" y="152400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17 – 23 August,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292767" y="5065713"/>
            <a:ext cx="8462212" cy="155734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 and week-2 (right panel), the </a:t>
            </a:r>
            <a:r>
              <a:rPr lang="en-US" altLang="en-US" sz="1400" b="1" dirty="0">
                <a:solidFill>
                  <a:schemeClr val="bg1"/>
                </a:solidFill>
              </a:rPr>
              <a:t>NCEP GEFS indicates a </a:t>
            </a:r>
            <a:r>
              <a:rPr lang="en-US" altLang="en-US" sz="1400" b="1" dirty="0" smtClean="0">
                <a:solidFill>
                  <a:schemeClr val="bg1"/>
                </a:solidFill>
              </a:rPr>
              <a:t>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over </a:t>
            </a:r>
            <a:r>
              <a:rPr lang="en-US" altLang="en-US" sz="1400" b="1" dirty="0" smtClean="0">
                <a:solidFill>
                  <a:schemeClr val="bg1"/>
                </a:solidFill>
              </a:rPr>
              <a:t>southern Senegal</a:t>
            </a:r>
            <a:r>
              <a:rPr lang="en-US" altLang="en-US" sz="1400" b="1" dirty="0" smtClean="0">
                <a:solidFill>
                  <a:schemeClr val="bg1"/>
                </a:solidFill>
              </a:rPr>
              <a:t>, Guinea-Bissau, Guinea, Sierra Leone, </a:t>
            </a:r>
            <a:r>
              <a:rPr lang="en-US" altLang="en-US" sz="1400" b="1" dirty="0" smtClean="0">
                <a:solidFill>
                  <a:schemeClr val="bg1"/>
                </a:solidFill>
              </a:rPr>
              <a:t>northern Liberia, southern Mali, western Burkina Faso, northern Côte d’Ivoire, northern Togo, northern Benin, Nigeria, much of Cameroon, southern Chad, parts of CAR, western and southeastern Sudan, parts of northern DRC, western Ethiopia, and southwestern Eritrea.</a:t>
            </a:r>
            <a:endParaRPr lang="en-US" altLang="en-US" sz="1400" b="1" dirty="0" smtClean="0">
              <a:solidFill>
                <a:schemeClr val="bg1"/>
              </a:solidFill>
            </a:endParaRPr>
          </a:p>
          <a:p>
            <a:pPr algn="just" eaLnBrk="1" hangingPunct="1">
              <a:lnSpc>
                <a:spcPct val="90000"/>
              </a:lnSpc>
              <a:spcBef>
                <a:spcPct val="50000"/>
              </a:spcBef>
            </a:pPr>
            <a:r>
              <a:rPr lang="en-US" altLang="en-US" sz="1400" b="1" dirty="0" smtClean="0">
                <a:solidFill>
                  <a:schemeClr val="bg1"/>
                </a:solidFill>
              </a:rPr>
              <a:t>In addition, </a:t>
            </a:r>
            <a:r>
              <a:rPr lang="en-US" altLang="en-US" sz="1400" b="1" dirty="0" smtClean="0">
                <a:solidFill>
                  <a:schemeClr val="bg1"/>
                </a:solidFill>
              </a:rPr>
              <a:t>week-1 </a:t>
            </a:r>
            <a:r>
              <a:rPr lang="en-US" altLang="en-US" sz="1400" b="1" dirty="0" smtClean="0">
                <a:solidFill>
                  <a:schemeClr val="bg1"/>
                </a:solidFill>
              </a:rPr>
              <a:t>forecast depicts an increased chance for weekly rainfall to exceed 50 mm over </a:t>
            </a:r>
            <a:r>
              <a:rPr lang="en-US" altLang="en-US" sz="1400" b="1" dirty="0">
                <a:solidFill>
                  <a:schemeClr val="bg1"/>
                </a:solidFill>
              </a:rPr>
              <a:t>eastern South </a:t>
            </a:r>
            <a:r>
              <a:rPr lang="en-US" altLang="en-US" sz="1400" b="1" dirty="0" smtClean="0">
                <a:solidFill>
                  <a:schemeClr val="bg1"/>
                </a:solidFill>
              </a:rPr>
              <a:t>Sudan, </a:t>
            </a:r>
            <a:r>
              <a:rPr lang="en-US" altLang="en-US" sz="1400" b="1" dirty="0">
                <a:solidFill>
                  <a:schemeClr val="bg1"/>
                </a:solidFill>
              </a:rPr>
              <a:t>northern </a:t>
            </a:r>
            <a:r>
              <a:rPr lang="en-US" altLang="en-US" sz="1400" b="1" dirty="0" smtClean="0">
                <a:solidFill>
                  <a:schemeClr val="bg1"/>
                </a:solidFill>
              </a:rPr>
              <a:t>Uganda, and southwestern Kenya.</a:t>
            </a:r>
            <a:endParaRPr lang="en-US" altLang="en-US" sz="1400" b="1" dirty="0">
              <a:solidFill>
                <a:schemeClr val="bg1"/>
              </a:solidFill>
            </a:endParaRPr>
          </a:p>
        </p:txBody>
      </p:sp>
      <p:sp>
        <p:nvSpPr>
          <p:cNvPr id="9" name="TextBox 10"/>
          <p:cNvSpPr txBox="1">
            <a:spLocks noChangeArrowheads="1"/>
          </p:cNvSpPr>
          <p:nvPr/>
        </p:nvSpPr>
        <p:spPr bwMode="auto">
          <a:xfrm>
            <a:off x="421210" y="152400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10 – 16 August</a:t>
            </a:r>
            <a:r>
              <a:rPr lang="en-US" altLang="en-US" b="1" dirty="0">
                <a:solidFill>
                  <a:srgbClr val="FFFF00"/>
                </a:solidFill>
              </a:rPr>
              <a:t>, 2021</a:t>
            </a:r>
          </a:p>
        </p:txBody>
      </p:sp>
      <p:pic>
        <p:nvPicPr>
          <p:cNvPr id="2" name="Image 1"/>
          <p:cNvPicPr>
            <a:picLocks noChangeAspect="1"/>
          </p:cNvPicPr>
          <p:nvPr/>
        </p:nvPicPr>
        <p:blipFill>
          <a:blip r:embed="rId3"/>
          <a:stretch>
            <a:fillRect/>
          </a:stretch>
        </p:blipFill>
        <p:spPr>
          <a:xfrm>
            <a:off x="394477" y="2036970"/>
            <a:ext cx="3657600" cy="2743200"/>
          </a:xfrm>
          <a:prstGeom prst="rect">
            <a:avLst/>
          </a:prstGeom>
        </p:spPr>
      </p:pic>
      <p:pic>
        <p:nvPicPr>
          <p:cNvPr id="3" name="Image 2"/>
          <p:cNvPicPr>
            <a:picLocks noChangeAspect="1"/>
          </p:cNvPicPr>
          <p:nvPr/>
        </p:nvPicPr>
        <p:blipFill>
          <a:blip r:embed="rId4"/>
          <a:stretch>
            <a:fillRect/>
          </a:stretch>
        </p:blipFill>
        <p:spPr>
          <a:xfrm>
            <a:off x="4806037" y="2033452"/>
            <a:ext cx="3662289" cy="274671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195614</TotalTime>
  <Words>1870</Words>
  <Application>Microsoft Office PowerPoint</Application>
  <PresentationFormat>Affichage à l'écran (4:3)</PresentationFormat>
  <Paragraphs>69</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9781</cp:revision>
  <cp:lastPrinted>2018-07-09T15:13:07Z</cp:lastPrinted>
  <dcterms:created xsi:type="dcterms:W3CDTF">2001-08-31T10:39:36Z</dcterms:created>
  <dcterms:modified xsi:type="dcterms:W3CDTF">2021-08-09T15:54:58Z</dcterms:modified>
</cp:coreProperties>
</file>