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0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2066" autoAdjust="0"/>
  </p:normalViewPr>
  <p:slideViewPr>
    <p:cSldViewPr>
      <p:cViewPr varScale="1">
        <p:scale>
          <a:sx n="67" d="100"/>
          <a:sy n="67" d="100"/>
        </p:scale>
        <p:origin x="62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07-Sep-21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365"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7 September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98318" y="1447800"/>
            <a:ext cx="34878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8 – 14 September </a:t>
            </a:r>
            <a:r>
              <a:rPr lang="en-US" altLang="en-US" b="1" dirty="0">
                <a:solidFill>
                  <a:srgbClr val="FFFF00"/>
                </a:solidFill>
              </a:rPr>
              <a:t>2021</a:t>
            </a:r>
          </a:p>
        </p:txBody>
      </p:sp>
      <p:sp>
        <p:nvSpPr>
          <p:cNvPr id="2" name="ZoneTexte 1"/>
          <p:cNvSpPr txBox="1"/>
          <p:nvPr/>
        </p:nvSpPr>
        <p:spPr>
          <a:xfrm>
            <a:off x="4800600" y="1984292"/>
            <a:ext cx="3962400" cy="4524315"/>
          </a:xfrm>
          <a:prstGeom prst="rect">
            <a:avLst/>
          </a:prstGeom>
          <a:noFill/>
        </p:spPr>
        <p:txBody>
          <a:bodyPr wrap="square" rtlCol="0">
            <a:spAutoFit/>
          </a:bodyPr>
          <a:lstStyle/>
          <a:p>
            <a:pPr marL="342900" indent="-342900" algn="just">
              <a:buAutoNum type="arabicPeriod"/>
            </a:pPr>
            <a:r>
              <a:rPr lang="en-US" sz="1200" b="1" dirty="0" smtClean="0">
                <a:solidFill>
                  <a:srgbClr val="FFFF00"/>
                </a:solidFill>
              </a:rPr>
              <a:t>There is an increased chance for above-average rainfall across southern Senegal, Guinea-Bissau, Guinea, Sierra Leone, Liberia, southwestern Mali, Côte d’Ivoire, and parts of Burkina Faso</a:t>
            </a:r>
            <a:r>
              <a:rPr lang="en-US" sz="1200" b="1" dirty="0" smtClean="0">
                <a:solidFill>
                  <a:schemeClr val="bg1"/>
                </a:solidFill>
              </a:rPr>
              <a:t>: An area of anomalous lower-level convergence and upper-level divergence is expected to enhance rainfall in the region. </a:t>
            </a:r>
            <a:r>
              <a:rPr lang="en-US" sz="1200" b="1" dirty="0" smtClean="0">
                <a:solidFill>
                  <a:srgbClr val="FFFF00"/>
                </a:solidFill>
              </a:rPr>
              <a:t>Confidence: Moderate</a:t>
            </a:r>
          </a:p>
          <a:p>
            <a:pPr marL="342900" indent="-342900" algn="just">
              <a:buAutoNum type="arabicPeriod"/>
            </a:pPr>
            <a:endParaRPr lang="en-US" sz="1200" b="1" dirty="0" smtClean="0">
              <a:solidFill>
                <a:schemeClr val="bg1"/>
              </a:solidFill>
            </a:endParaRPr>
          </a:p>
          <a:p>
            <a:pPr marL="342900" indent="-342900" algn="just">
              <a:buAutoNum type="arabicPeriod"/>
            </a:pPr>
            <a:r>
              <a:rPr lang="en-US" sz="1200" b="1" dirty="0" smtClean="0">
                <a:solidFill>
                  <a:srgbClr val="FFFF00"/>
                </a:solidFill>
              </a:rPr>
              <a:t>There is an increased chance for below-average rainfall across parts of southern Mauritania, central Mali, central and eastern Burkina Faso, western Niger, and northern Benin</a:t>
            </a:r>
            <a:r>
              <a:rPr lang="en-US" sz="1200" b="1" dirty="0" smtClean="0">
                <a:solidFill>
                  <a:schemeClr val="bg1"/>
                </a:solidFill>
              </a:rPr>
              <a:t>: An area of anomalous lower-level divergence and upper-level convergence is expected to suppress rainfall in the region. </a:t>
            </a:r>
            <a:r>
              <a:rPr lang="en-US" sz="1200" b="1" dirty="0" smtClean="0">
                <a:solidFill>
                  <a:srgbClr val="FFFF00"/>
                </a:solidFill>
              </a:rPr>
              <a:t>Confidence: Moderate</a:t>
            </a:r>
          </a:p>
          <a:p>
            <a:pPr marL="342900" indent="-342900" algn="just">
              <a:buAutoNum type="arabicPeriod"/>
            </a:pPr>
            <a:endParaRPr lang="en-US" sz="1200" b="1" dirty="0" smtClean="0">
              <a:solidFill>
                <a:schemeClr val="bg1"/>
              </a:solidFill>
            </a:endParaRPr>
          </a:p>
          <a:p>
            <a:pPr marL="342900" indent="-342900" algn="just">
              <a:buAutoNum type="arabicPeriod"/>
            </a:pPr>
            <a:r>
              <a:rPr lang="en-US" sz="1200" b="1" dirty="0" smtClean="0">
                <a:solidFill>
                  <a:srgbClr val="FFFF00"/>
                </a:solidFill>
              </a:rPr>
              <a:t>There is an increased chance for above-average rainfall across much of South Sudan, northeastern DRC, northern Uganda, and western Ethiopia</a:t>
            </a:r>
            <a:r>
              <a:rPr lang="en-US" sz="1200" b="1" dirty="0" smtClean="0">
                <a:solidFill>
                  <a:schemeClr val="bg1"/>
                </a:solidFill>
              </a:rPr>
              <a:t>: An area of anomalous lower-level divergence is expected to enhance rainfall in the region. </a:t>
            </a:r>
            <a:r>
              <a:rPr lang="en-US" sz="1200" b="1" dirty="0" smtClean="0">
                <a:solidFill>
                  <a:srgbClr val="FFFF00"/>
                </a:solidFill>
              </a:rPr>
              <a:t>Confidence: Moderate</a:t>
            </a:r>
            <a:endParaRPr lang="en-US" sz="1200" b="1" dirty="0">
              <a:solidFill>
                <a:srgbClr val="FFFF00"/>
              </a:solidFill>
            </a:endParaRPr>
          </a:p>
        </p:txBody>
      </p:sp>
      <p:pic>
        <p:nvPicPr>
          <p:cNvPr id="3" name="Image 2"/>
          <p:cNvPicPr>
            <a:picLocks noChangeAspect="1"/>
          </p:cNvPicPr>
          <p:nvPr/>
        </p:nvPicPr>
        <p:blipFill>
          <a:blip r:embed="rId3"/>
          <a:stretch>
            <a:fillRect/>
          </a:stretch>
        </p:blipFill>
        <p:spPr>
          <a:xfrm>
            <a:off x="474517" y="1839913"/>
            <a:ext cx="3607627" cy="4668694"/>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514278" y="1455075"/>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15 – 21 September 2021</a:t>
            </a:r>
            <a:endParaRPr lang="en-US" altLang="en-US" b="1" dirty="0">
              <a:solidFill>
                <a:srgbClr val="FFFF00"/>
              </a:solidFill>
            </a:endParaRPr>
          </a:p>
        </p:txBody>
      </p:sp>
      <p:sp>
        <p:nvSpPr>
          <p:cNvPr id="2" name="ZoneTexte 1"/>
          <p:cNvSpPr txBox="1"/>
          <p:nvPr/>
        </p:nvSpPr>
        <p:spPr>
          <a:xfrm>
            <a:off x="5091697" y="1839913"/>
            <a:ext cx="3657600" cy="4708981"/>
          </a:xfrm>
          <a:prstGeom prst="rect">
            <a:avLst/>
          </a:prstGeom>
          <a:noFill/>
        </p:spPr>
        <p:txBody>
          <a:bodyPr wrap="square" rtlCol="0">
            <a:spAutoFit/>
          </a:bodyPr>
          <a:lstStyle/>
          <a:p>
            <a:pPr marL="342900" indent="-342900" algn="just">
              <a:buAutoNum type="arabicPeriod"/>
            </a:pPr>
            <a:r>
              <a:rPr lang="en-US" sz="1200" b="1" dirty="0" smtClean="0">
                <a:solidFill>
                  <a:srgbClr val="FFFF00"/>
                </a:solidFill>
              </a:rPr>
              <a:t>There is an increased chance for below-average rainfall across much of Senegal, southern Mauritania, southern and central Mali, Burkina Faso, and western Niger</a:t>
            </a:r>
            <a:r>
              <a:rPr lang="en-US" sz="1200" b="1" dirty="0" smtClean="0">
                <a:solidFill>
                  <a:schemeClr val="bg1"/>
                </a:solidFill>
              </a:rPr>
              <a:t>: An area of anomalous lower-level divergence and upper-level convergence is expected to suppress rainfall in the region. </a:t>
            </a:r>
            <a:r>
              <a:rPr lang="en-US" sz="1200" b="1" dirty="0" smtClean="0">
                <a:solidFill>
                  <a:srgbClr val="FFFF00"/>
                </a:solidFill>
              </a:rPr>
              <a:t>Confidence: Moderate</a:t>
            </a:r>
          </a:p>
          <a:p>
            <a:pPr marL="342900" indent="-342900" algn="just">
              <a:buAutoNum type="arabicPeriod"/>
            </a:pPr>
            <a:endParaRPr lang="en-US" sz="1200" b="1" dirty="0" smtClean="0">
              <a:solidFill>
                <a:schemeClr val="bg1"/>
              </a:solidFill>
            </a:endParaRPr>
          </a:p>
          <a:p>
            <a:pPr marL="342900" indent="-342900" algn="just">
              <a:buFontTx/>
              <a:buAutoNum type="arabicPeriod"/>
            </a:pPr>
            <a:r>
              <a:rPr lang="en-US" sz="1200" b="1" dirty="0" smtClean="0">
                <a:solidFill>
                  <a:srgbClr val="FFFF00"/>
                </a:solidFill>
              </a:rPr>
              <a:t>There is an increased chance for above-average rainfall across much of Guinea, Sierra Leone, Liberia, and Côte d’Ivoire</a:t>
            </a:r>
            <a:r>
              <a:rPr lang="en-US" sz="1200" b="1" dirty="0" smtClean="0">
                <a:solidFill>
                  <a:schemeClr val="bg1"/>
                </a:solidFill>
              </a:rPr>
              <a:t>: </a:t>
            </a:r>
            <a:r>
              <a:rPr lang="en-US" sz="1200" b="1" dirty="0">
                <a:solidFill>
                  <a:schemeClr val="bg1"/>
                </a:solidFill>
              </a:rPr>
              <a:t>An area of anomalous lower-level </a:t>
            </a:r>
            <a:r>
              <a:rPr lang="en-US" sz="1200" b="1" dirty="0" smtClean="0">
                <a:solidFill>
                  <a:schemeClr val="bg1"/>
                </a:solidFill>
              </a:rPr>
              <a:t>convergence </a:t>
            </a:r>
            <a:r>
              <a:rPr lang="en-US" sz="1200" b="1" dirty="0">
                <a:solidFill>
                  <a:schemeClr val="bg1"/>
                </a:solidFill>
              </a:rPr>
              <a:t>and upper-level </a:t>
            </a:r>
            <a:r>
              <a:rPr lang="en-US" sz="1200" b="1" dirty="0" smtClean="0">
                <a:solidFill>
                  <a:schemeClr val="bg1"/>
                </a:solidFill>
              </a:rPr>
              <a:t>divergence </a:t>
            </a:r>
            <a:r>
              <a:rPr lang="en-US" sz="1200" b="1" dirty="0">
                <a:solidFill>
                  <a:schemeClr val="bg1"/>
                </a:solidFill>
              </a:rPr>
              <a:t>is expected to suppress rainfall in the region. </a:t>
            </a:r>
            <a:r>
              <a:rPr lang="en-US" sz="1200" b="1" dirty="0">
                <a:solidFill>
                  <a:srgbClr val="FFFF00"/>
                </a:solidFill>
              </a:rPr>
              <a:t>Confidence: </a:t>
            </a:r>
            <a:r>
              <a:rPr lang="en-US" sz="1200" b="1" dirty="0" smtClean="0">
                <a:solidFill>
                  <a:srgbClr val="FFFF00"/>
                </a:solidFill>
              </a:rPr>
              <a:t>Moderate</a:t>
            </a:r>
          </a:p>
          <a:p>
            <a:pPr marL="342900" indent="-342900" algn="just">
              <a:buFontTx/>
              <a:buAutoNum type="arabicPeriod"/>
            </a:pPr>
            <a:endParaRPr lang="en-US" sz="1200" b="1" dirty="0" smtClean="0">
              <a:solidFill>
                <a:schemeClr val="bg1"/>
              </a:solidFill>
            </a:endParaRPr>
          </a:p>
          <a:p>
            <a:pPr marL="342900" indent="-342900" algn="just">
              <a:buFontTx/>
              <a:buAutoNum type="arabicPeriod"/>
            </a:pPr>
            <a:r>
              <a:rPr lang="en-US" sz="1200" b="1" dirty="0">
                <a:solidFill>
                  <a:srgbClr val="FFFF00"/>
                </a:solidFill>
              </a:rPr>
              <a:t>There is an increased chance for above-average rainfall </a:t>
            </a:r>
            <a:r>
              <a:rPr lang="en-US" sz="1200" b="1" dirty="0" smtClean="0">
                <a:solidFill>
                  <a:srgbClr val="FFFF00"/>
                </a:solidFill>
              </a:rPr>
              <a:t>across eastern South Sudan, northeastern DRC, northern Uganda, and southwestern Ethiopia</a:t>
            </a:r>
            <a:r>
              <a:rPr lang="en-US" sz="1200" b="1" dirty="0" smtClean="0">
                <a:solidFill>
                  <a:schemeClr val="bg1"/>
                </a:solidFill>
              </a:rPr>
              <a:t>: </a:t>
            </a:r>
            <a:r>
              <a:rPr lang="en-US" sz="1200" b="1" dirty="0">
                <a:solidFill>
                  <a:schemeClr val="bg1"/>
                </a:solidFill>
              </a:rPr>
              <a:t>An area of anomalous lower-level convergence and upper-level divergence is expected to suppress rainfall in the region. </a:t>
            </a:r>
            <a:r>
              <a:rPr lang="en-US" sz="1200" b="1" dirty="0">
                <a:solidFill>
                  <a:srgbClr val="FFFF00"/>
                </a:solidFill>
              </a:rPr>
              <a:t>Confidence: </a:t>
            </a:r>
            <a:r>
              <a:rPr lang="en-US" sz="1200" b="1" dirty="0" smtClean="0">
                <a:solidFill>
                  <a:srgbClr val="FFFF00"/>
                </a:solidFill>
              </a:rPr>
              <a:t>Moderate</a:t>
            </a:r>
            <a:endParaRPr lang="en-US" sz="1200" b="1" dirty="0">
              <a:solidFill>
                <a:srgbClr val="FFFF00"/>
              </a:solidFill>
            </a:endParaRPr>
          </a:p>
        </p:txBody>
      </p:sp>
      <p:pic>
        <p:nvPicPr>
          <p:cNvPr id="3" name="Image 2"/>
          <p:cNvPicPr>
            <a:picLocks noChangeAspect="1"/>
          </p:cNvPicPr>
          <p:nvPr/>
        </p:nvPicPr>
        <p:blipFill>
          <a:blip r:embed="rId3"/>
          <a:stretch>
            <a:fillRect/>
          </a:stretch>
        </p:blipFill>
        <p:spPr>
          <a:xfrm>
            <a:off x="538090" y="1873250"/>
            <a:ext cx="3564082" cy="4612341"/>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7011" cy="4876800"/>
          </a:xfrm>
        </p:spPr>
        <p:txBody>
          <a:bodyPr/>
          <a:lstStyle/>
          <a:p>
            <a:pPr algn="just"/>
            <a:r>
              <a:rPr lang="en-US" altLang="en-US" sz="1200" b="1" dirty="0">
                <a:solidFill>
                  <a:schemeClr val="bg1"/>
                </a:solidFill>
                <a:latin typeface="Arial" panose="020B0604020202020204" pitchFamily="34" charset="0"/>
                <a:cs typeface="Arial" panose="020B0604020202020204" pitchFamily="34" charset="0"/>
              </a:rPr>
              <a:t>During the past </a:t>
            </a:r>
            <a:r>
              <a:rPr lang="en-US" altLang="en-US" sz="1200" b="1" dirty="0" smtClean="0">
                <a:solidFill>
                  <a:schemeClr val="bg1"/>
                </a:solidFill>
                <a:latin typeface="Arial" panose="020B0604020202020204" pitchFamily="34" charset="0"/>
                <a:cs typeface="Arial" panose="020B0604020202020204" pitchFamily="34" charset="0"/>
              </a:rPr>
              <a:t>30 to 90 </a:t>
            </a:r>
            <a:r>
              <a:rPr lang="en-US" altLang="en-US" sz="1200" b="1" dirty="0">
                <a:solidFill>
                  <a:schemeClr val="bg1"/>
                </a:solidFill>
                <a:latin typeface="Arial" panose="020B0604020202020204" pitchFamily="34" charset="0"/>
                <a:cs typeface="Arial" panose="020B0604020202020204" pitchFamily="34" charset="0"/>
              </a:rPr>
              <a:t>days</a:t>
            </a:r>
            <a:r>
              <a:rPr lang="en-US" altLang="en-US" sz="1200" b="1" dirty="0" smtClean="0">
                <a:solidFill>
                  <a:schemeClr val="bg1"/>
                </a:solidFill>
                <a:latin typeface="Arial" panose="020B0604020202020204" pitchFamily="34" charset="0"/>
                <a:cs typeface="Arial" panose="020B0604020202020204" pitchFamily="34" charset="0"/>
              </a:rPr>
              <a:t>, in </a:t>
            </a:r>
            <a:r>
              <a:rPr lang="en-US" altLang="en-US" sz="1200" b="1" dirty="0">
                <a:solidFill>
                  <a:schemeClr val="bg1"/>
                </a:solidFill>
                <a:latin typeface="Arial" panose="020B0604020202020204" pitchFamily="34" charset="0"/>
                <a:cs typeface="Arial" panose="020B0604020202020204" pitchFamily="34" charset="0"/>
              </a:rPr>
              <a:t>East Africa, above-average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Sudan, many parts of South Sudan, Eritrea, northern Ethiopia, and local areas over northern and southern Somalia. </a:t>
            </a:r>
            <a:r>
              <a:rPr lang="en-US" altLang="en-US" sz="1200" b="1" dirty="0">
                <a:solidFill>
                  <a:schemeClr val="bg1"/>
                </a:solidFill>
                <a:latin typeface="Arial" panose="020B0604020202020204" pitchFamily="34" charset="0"/>
                <a:cs typeface="Arial" panose="020B0604020202020204" pitchFamily="34" charset="0"/>
              </a:rPr>
              <a:t>Rainfall was below-average over </a:t>
            </a:r>
            <a:r>
              <a:rPr lang="en-US" altLang="en-US" sz="1200" b="1" dirty="0" smtClean="0">
                <a:solidFill>
                  <a:schemeClr val="bg1"/>
                </a:solidFill>
                <a:latin typeface="Arial" panose="020B0604020202020204" pitchFamily="34" charset="0"/>
                <a:cs typeface="Arial" panose="020B0604020202020204" pitchFamily="34" charset="0"/>
              </a:rPr>
              <a:t>southeastern South Sudan, Uganda, and western Kenya. </a:t>
            </a:r>
            <a:r>
              <a:rPr lang="en-US" altLang="en-US" sz="1200" b="1" dirty="0">
                <a:solidFill>
                  <a:schemeClr val="bg1"/>
                </a:solidFill>
                <a:latin typeface="Arial" panose="020B0604020202020204" pitchFamily="34" charset="0"/>
                <a:cs typeface="Arial" panose="020B0604020202020204" pitchFamily="34" charset="0"/>
              </a:rPr>
              <a:t>In Central Africa</a:t>
            </a:r>
            <a:r>
              <a:rPr lang="en-US" altLang="en-US" sz="1200" b="1" dirty="0" smtClean="0">
                <a:solidFill>
                  <a:schemeClr val="bg1"/>
                </a:solidFill>
                <a:latin typeface="Arial" panose="020B0604020202020204" pitchFamily="34" charset="0"/>
                <a:cs typeface="Arial" panose="020B0604020202020204" pitchFamily="34" charset="0"/>
              </a:rPr>
              <a:t>, moisture surpluses were found in eastern Chad, portions of CAR, Gabon, Congo, and parts DRC. Moisture deficits occurred in Cameroon, western Chad, northwestern CAR, and portions of DRC. Southern Mauritania, Senegal, Guinea-Bissau, Guinea, Sierra Leone, Liberia, southern Burkina Faso, and much of the Gulf of Guinea countries observed above-average rainfall. Eastern Nigeria continued to experience drier than normal conditions.</a:t>
            </a:r>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 </a:t>
            </a:r>
            <a:r>
              <a:rPr lang="en-US" altLang="en-US" sz="1200" b="1" dirty="0" smtClean="0">
                <a:solidFill>
                  <a:schemeClr val="bg1"/>
                </a:solidFill>
                <a:latin typeface="Arial" panose="020B0604020202020204" pitchFamily="34" charset="0"/>
                <a:cs typeface="Arial" panose="020B0604020202020204" pitchFamily="34" charset="0"/>
              </a:rPr>
              <a:t>the East African region observed above-normal rainfall conditions. In </a:t>
            </a:r>
            <a:r>
              <a:rPr lang="en-US" altLang="en-US" sz="1200" b="1" dirty="0">
                <a:solidFill>
                  <a:schemeClr val="bg1"/>
                </a:solidFill>
                <a:latin typeface="Arial" panose="020B0604020202020204" pitchFamily="34" charset="0"/>
                <a:cs typeface="Arial" panose="020B0604020202020204" pitchFamily="34" charset="0"/>
              </a:rPr>
              <a:t>Central Africa, rainfall was </a:t>
            </a:r>
            <a:r>
              <a:rPr lang="en-US" altLang="en-US" sz="1200" b="1" dirty="0" smtClean="0">
                <a:solidFill>
                  <a:schemeClr val="bg1"/>
                </a:solidFill>
                <a:latin typeface="Arial" panose="020B0604020202020204" pitchFamily="34" charset="0"/>
                <a:cs typeface="Arial" panose="020B0604020202020204" pitchFamily="34" charset="0"/>
              </a:rPr>
              <a:t>above-average </a:t>
            </a:r>
            <a:r>
              <a:rPr lang="en-US" altLang="en-US" sz="1200" b="1" dirty="0">
                <a:solidFill>
                  <a:schemeClr val="bg1"/>
                </a:solidFill>
                <a:latin typeface="Arial" panose="020B0604020202020204" pitchFamily="34" charset="0"/>
                <a:cs typeface="Arial" panose="020B0604020202020204" pitchFamily="34" charset="0"/>
              </a:rPr>
              <a:t>over </a:t>
            </a:r>
            <a:r>
              <a:rPr lang="en-US" altLang="en-US" sz="1200" b="1" dirty="0" smtClean="0">
                <a:solidFill>
                  <a:schemeClr val="bg1"/>
                </a:solidFill>
                <a:latin typeface="Arial" panose="020B0604020202020204" pitchFamily="34" charset="0"/>
                <a:cs typeface="Arial" panose="020B0604020202020204" pitchFamily="34" charset="0"/>
              </a:rPr>
              <a:t>central and southwestern Cameroon, and much of CAR and DRC. Chad, and northern and southern Cameroon observed light moisture deficits. Moisture deficits were present over the Sahel region</a:t>
            </a:r>
            <a:r>
              <a:rPr lang="en-US" altLang="en-US" sz="1200" b="1" dirty="0">
                <a:solidFill>
                  <a:schemeClr val="bg1"/>
                </a:solidFill>
                <a:latin typeface="Arial" panose="020B0604020202020204" pitchFamily="34" charset="0"/>
                <a:cs typeface="Arial" panose="020B0604020202020204" pitchFamily="34" charset="0"/>
              </a:rPr>
              <a:t>.</a:t>
            </a:r>
            <a:r>
              <a:rPr lang="en-US" altLang="en-US" sz="1200" b="1" dirty="0" smtClean="0">
                <a:solidFill>
                  <a:schemeClr val="bg1"/>
                </a:solidFill>
                <a:latin typeface="Arial" panose="020B0604020202020204" pitchFamily="34" charset="0"/>
                <a:cs typeface="Arial" panose="020B0604020202020204" pitchFamily="34" charset="0"/>
              </a:rPr>
              <a:t> Western and eastern Guinea, Sierra Leone, Liberia, and much of the Gulf of Guinea countries experienced moisture surpluses. Northern Nigeria experienced below-normal rainfall, while the southern part of the country experienced above-normal precipitation.</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southern Senegal, Guinea-Bissau, Guinea, Sierra Leone, Liberia, southwestern Mali, Côte d’Ivoire, parts of Burkina Faso, much of South Sudan, northeastern DRC, northern Uganda, and western Ethiopia. Conversely, there is an increased chance for below-average rainfall across parts of southern Mauritania, central Mali, central and eastern Burkina Faso, western Niger, and northern Benin.</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above-average rainfall across much of Guinea, Sierra Leone, Liberia, Côte d’Ivoire, eastern South Sudan, northeastern DRC, northern Uganda, and southwestern Ethiopia. In contrast, there is an increased chance for below-average rainfall across much of Senegal, southern Mauritania, southern and central Mali, Burkina Faso, and western Niger</a:t>
            </a:r>
            <a:r>
              <a:rPr lang="en-US" sz="1200" b="1" dirty="0" smtClean="0">
                <a:solidFill>
                  <a:schemeClr val="bg1"/>
                </a:solidFill>
                <a:latin typeface="Arial" panose="020B0604020202020204" pitchFamily="34" charset="0"/>
                <a:cs typeface="Arial" panose="020B0604020202020204" pitchFamily="34" charset="0"/>
              </a:rPr>
              <a:t>.</a:t>
            </a:r>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228600" y="20574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a:t>
            </a:r>
            <a:r>
              <a:rPr lang="en-US" altLang="en-US" sz="1400" b="1" dirty="0" smtClean="0">
                <a:solidFill>
                  <a:schemeClr val="bg1"/>
                </a:solidFill>
              </a:rPr>
              <a:t>, southern Nigeria and southwestern Cameroon received heavy rainfall of over 150 mm (moisture surpluses of over 100 mm). Pocket areas in southeastern Liberia, western Côte d’Ivoire, southwestern Sudan, northern Ethiopia, and western Eritrea also registered precipitation amounts of over 150 mm (moisture surpluses of over 100 mm).</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smtClean="0">
                <a:solidFill>
                  <a:schemeClr val="bg1"/>
                </a:solidFill>
              </a:rPr>
              <a:t>The week-1 outlooks depict an increased chance for above-average rainfall across </a:t>
            </a:r>
            <a:r>
              <a:rPr lang="en-US" sz="1400" b="1" dirty="0">
                <a:solidFill>
                  <a:schemeClr val="bg1"/>
                </a:solidFill>
              </a:rPr>
              <a:t>southern Senegal, Guinea-Bissau, Guinea, Sierra Leone, Liberia, southwestern Mali, Côte d’Ivoire, </a:t>
            </a:r>
            <a:r>
              <a:rPr lang="en-US" sz="1400" b="1" dirty="0" smtClean="0">
                <a:solidFill>
                  <a:schemeClr val="bg1"/>
                </a:solidFill>
              </a:rPr>
              <a:t>parts </a:t>
            </a:r>
            <a:r>
              <a:rPr lang="en-US" sz="1400" b="1" dirty="0">
                <a:solidFill>
                  <a:schemeClr val="bg1"/>
                </a:solidFill>
              </a:rPr>
              <a:t>of Burkina </a:t>
            </a:r>
            <a:r>
              <a:rPr lang="en-US" sz="1400" b="1" dirty="0" smtClean="0">
                <a:solidFill>
                  <a:schemeClr val="bg1"/>
                </a:solidFill>
              </a:rPr>
              <a:t>Faso, </a:t>
            </a:r>
            <a:r>
              <a:rPr lang="en-US" sz="1400" b="1" dirty="0">
                <a:solidFill>
                  <a:schemeClr val="bg1"/>
                </a:solidFill>
              </a:rPr>
              <a:t>much of South Sudan, northeastern DRC, northern Uganda, and western Ethiopia</a:t>
            </a:r>
            <a:r>
              <a:rPr lang="en-US" sz="1400" b="1" dirty="0" smtClean="0">
                <a:solidFill>
                  <a:schemeClr val="bg1"/>
                </a:solidFill>
                <a:latin typeface="Arial" panose="020B0604020202020204" pitchFamily="34" charset="0"/>
                <a:cs typeface="Arial" panose="020B0604020202020204" pitchFamily="34" charset="0"/>
              </a:rPr>
              <a:t>. Conversely,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parts of southern Mauritania, central Mali, central and eastern Burkina Faso, western Niger, and northern Benin</a:t>
            </a:r>
            <a:r>
              <a:rPr lang="en-US" sz="1400" b="1" dirty="0" smtClean="0">
                <a:solidFill>
                  <a:schemeClr val="bg1"/>
                </a:solidFill>
                <a:latin typeface="Arial" panose="020B0604020202020204" pitchFamily="34" charset="0"/>
                <a:cs typeface="Arial" panose="020B0604020202020204" pitchFamily="34" charset="0"/>
              </a:rPr>
              <a:t>.</a:t>
            </a:r>
          </a:p>
          <a:p>
            <a:pPr marL="342900" indent="-342900" algn="just" eaLnBrk="1" hangingPunct="1">
              <a:buFontTx/>
              <a:buChar char="•"/>
              <a:tabLst>
                <a:tab pos="1885950" algn="l"/>
              </a:tabLst>
            </a:pPr>
            <a:endParaRPr lang="en-US" altLang="en-US" sz="140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400" b="1" dirty="0" smtClean="0">
                <a:solidFill>
                  <a:schemeClr val="bg1"/>
                </a:solidFill>
                <a:latin typeface="Arial" panose="020B0604020202020204" pitchFamily="34" charset="0"/>
                <a:cs typeface="Arial" panose="020B0604020202020204" pitchFamily="34" charset="0"/>
              </a:rPr>
              <a:t>The week-2 outlooks call for an </a:t>
            </a:r>
            <a:r>
              <a:rPr lang="en-US" sz="1400" b="1" dirty="0" smtClean="0">
                <a:solidFill>
                  <a:schemeClr val="bg1"/>
                </a:solidFill>
                <a:latin typeface="Arial" panose="020B0604020202020204" pitchFamily="34" charset="0"/>
                <a:cs typeface="Arial" panose="020B0604020202020204" pitchFamily="34" charset="0"/>
              </a:rPr>
              <a:t>increased </a:t>
            </a:r>
            <a:r>
              <a:rPr lang="en-US" sz="1400" b="1" dirty="0">
                <a:solidFill>
                  <a:schemeClr val="bg1"/>
                </a:solidFill>
                <a:latin typeface="Arial" panose="020B0604020202020204" pitchFamily="34" charset="0"/>
                <a:cs typeface="Arial" panose="020B0604020202020204" pitchFamily="34" charset="0"/>
              </a:rPr>
              <a:t>chance for above-average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much of Guinea, Sierra Leone, Liberia</a:t>
            </a:r>
            <a:r>
              <a:rPr lang="en-US" sz="1400" b="1" dirty="0" smtClean="0">
                <a:solidFill>
                  <a:schemeClr val="bg1"/>
                </a:solidFill>
              </a:rPr>
              <a:t>, </a:t>
            </a:r>
            <a:r>
              <a:rPr lang="en-US" sz="1400" b="1" dirty="0">
                <a:solidFill>
                  <a:schemeClr val="bg1"/>
                </a:solidFill>
              </a:rPr>
              <a:t>Côte </a:t>
            </a:r>
            <a:r>
              <a:rPr lang="en-US" sz="1400" b="1" dirty="0" smtClean="0">
                <a:solidFill>
                  <a:schemeClr val="bg1"/>
                </a:solidFill>
              </a:rPr>
              <a:t>d’Ivoire, </a:t>
            </a:r>
            <a:r>
              <a:rPr lang="en-US" sz="1400" b="1" dirty="0">
                <a:solidFill>
                  <a:schemeClr val="bg1"/>
                </a:solidFill>
              </a:rPr>
              <a:t>eastern South Sudan, northeastern DRC, northern Uganda, and southwestern Ethiopia</a:t>
            </a:r>
            <a:r>
              <a:rPr lang="en-US" sz="1400" b="1" dirty="0" smtClean="0">
                <a:solidFill>
                  <a:schemeClr val="bg1"/>
                </a:solidFill>
                <a:latin typeface="Arial" panose="020B0604020202020204" pitchFamily="34" charset="0"/>
                <a:cs typeface="Arial" panose="020B0604020202020204" pitchFamily="34" charset="0"/>
              </a:rPr>
              <a:t>. In contrast, there </a:t>
            </a:r>
            <a:r>
              <a:rPr lang="en-US" sz="1400" b="1" dirty="0">
                <a:solidFill>
                  <a:schemeClr val="bg1"/>
                </a:solidFill>
                <a:latin typeface="Arial" panose="020B0604020202020204" pitchFamily="34" charset="0"/>
                <a:cs typeface="Arial" panose="020B0604020202020204" pitchFamily="34" charset="0"/>
              </a:rPr>
              <a:t>is an increased chance for below-average rainfall </a:t>
            </a:r>
            <a:r>
              <a:rPr lang="en-US" sz="1400" b="1" dirty="0" smtClean="0">
                <a:solidFill>
                  <a:schemeClr val="bg1"/>
                </a:solidFill>
                <a:latin typeface="Arial" panose="020B0604020202020204" pitchFamily="34" charset="0"/>
                <a:cs typeface="Arial" panose="020B0604020202020204" pitchFamily="34" charset="0"/>
              </a:rPr>
              <a:t>across </a:t>
            </a:r>
            <a:r>
              <a:rPr lang="en-US" sz="1400" b="1" dirty="0">
                <a:solidFill>
                  <a:schemeClr val="bg1"/>
                </a:solidFill>
              </a:rPr>
              <a:t>much of Senegal, southern Mauritania, southern and central Mali, Burkina Faso, and western Niger</a:t>
            </a:r>
            <a:r>
              <a:rPr lang="en-US" sz="1400" b="1" dirty="0" smtClean="0">
                <a:solidFill>
                  <a:schemeClr val="bg1"/>
                </a:solidFill>
                <a:latin typeface="Arial" panose="020B0604020202020204" pitchFamily="34" charset="0"/>
                <a:cs typeface="Arial" panose="020B0604020202020204" pitchFamily="34" charset="0"/>
              </a:rPr>
              <a:t>.</a:t>
            </a:r>
            <a:endParaRPr lang="en-US" sz="1400"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endParaRPr 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15240" y="4495800"/>
            <a:ext cx="8991600" cy="23267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Over </a:t>
            </a:r>
            <a:r>
              <a:rPr lang="en-US" altLang="en-US" sz="1100" b="1" dirty="0">
                <a:solidFill>
                  <a:schemeClr val="bg1"/>
                </a:solidFill>
              </a:rPr>
              <a:t>the past </a:t>
            </a:r>
            <a:r>
              <a:rPr lang="en-US" altLang="en-US" sz="1100" b="1" dirty="0" smtClean="0">
                <a:solidFill>
                  <a:schemeClr val="bg1"/>
                </a:solidFill>
              </a:rPr>
              <a:t>90 </a:t>
            </a:r>
            <a:r>
              <a:rPr lang="en-US" altLang="en-US" sz="1100" b="1" dirty="0">
                <a:solidFill>
                  <a:schemeClr val="bg1"/>
                </a:solidFill>
              </a:rPr>
              <a:t>days, in East Africa, above-average rainfall was observed over Sudan, </a:t>
            </a:r>
            <a:r>
              <a:rPr lang="en-US" altLang="en-US" sz="1100" b="1" dirty="0" smtClean="0">
                <a:solidFill>
                  <a:schemeClr val="bg1"/>
                </a:solidFill>
              </a:rPr>
              <a:t>northern and southern </a:t>
            </a:r>
            <a:r>
              <a:rPr lang="en-US" altLang="en-US" sz="1100" b="1" dirty="0">
                <a:solidFill>
                  <a:schemeClr val="bg1"/>
                </a:solidFill>
              </a:rPr>
              <a:t>South Sudan, Eritrea, northern Ethiopia, and local areas in northern and southern Somalia. Rainfall was below-average over central and </a:t>
            </a:r>
            <a:r>
              <a:rPr lang="en-US" altLang="en-US" sz="1100" b="1" dirty="0" smtClean="0">
                <a:solidFill>
                  <a:schemeClr val="bg1"/>
                </a:solidFill>
              </a:rPr>
              <a:t>southeastern </a:t>
            </a:r>
            <a:r>
              <a:rPr lang="en-US" altLang="en-US" sz="1100" b="1" dirty="0">
                <a:solidFill>
                  <a:schemeClr val="bg1"/>
                </a:solidFill>
              </a:rPr>
              <a:t>South Sudan, southern Ethiopia, western Kenya, and Uganda.</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local areas in the southern part of South Africa, Zimbabwe, central Mozambique and eastern Madagascar experienced moisture surpluses. Light moisture deficits were present in eastern Botswana, much of South Africa and Lesotho, and portions of Madagascar.</a:t>
            </a:r>
          </a:p>
          <a:p>
            <a:pPr algn="just" eaLnBrk="1" hangingPunct="1">
              <a:lnSpc>
                <a:spcPct val="90000"/>
              </a:lnSpc>
              <a:spcBef>
                <a:spcPct val="50000"/>
              </a:spcBef>
            </a:pPr>
            <a:r>
              <a:rPr lang="en-US" altLang="en-US" sz="1100" b="1" dirty="0" smtClean="0">
                <a:solidFill>
                  <a:schemeClr val="bg1"/>
                </a:solidFill>
              </a:rPr>
              <a:t>In Central Africa, positive precipitation anomalies were found over eastern Chad, much of CAR, Equatorial Guinea, Gabon, Congo, and local areas in northwestern DRC. Negative precipitation anomalies occurred in southwestern Chad, much of Cameroon, and much of DRC.</a:t>
            </a:r>
          </a:p>
          <a:p>
            <a:pPr algn="just" eaLnBrk="1" hangingPunct="1">
              <a:lnSpc>
                <a:spcPct val="90000"/>
              </a:lnSpc>
              <a:spcBef>
                <a:spcPct val="50000"/>
              </a:spcBef>
            </a:pPr>
            <a:r>
              <a:rPr lang="en-US" altLang="en-US" sz="1100" b="1" dirty="0" smtClean="0">
                <a:solidFill>
                  <a:schemeClr val="bg1"/>
                </a:solidFill>
              </a:rPr>
              <a:t>In West Africa, southwestern Mauritania, much of Senegal, eastern Guinea-Bissau, Guinea, Sierra Leone, Liberia, Côte d’Ivoire, much of Mali and Burkina Faso, Ghana, Togo, Benin, and northern and southern Nigeria observed moisture surpluses. Southwestern Senegal, western Guinea-Bissau, northern Burkina Faso, southwestern and central Niger, and eastern Nigeria experienced moisture deficits.</a:t>
            </a:r>
            <a:endParaRPr lang="en-US" altLang="en-US" sz="1100" b="1" dirty="0">
              <a:solidFill>
                <a:schemeClr val="bg1"/>
              </a:solidFill>
            </a:endParaRPr>
          </a:p>
        </p:txBody>
      </p:sp>
      <p:pic>
        <p:nvPicPr>
          <p:cNvPr id="4" name="Image 3"/>
          <p:cNvPicPr>
            <a:picLocks noChangeAspect="1"/>
          </p:cNvPicPr>
          <p:nvPr/>
        </p:nvPicPr>
        <p:blipFill>
          <a:blip r:embed="rId3"/>
          <a:stretch>
            <a:fillRect/>
          </a:stretch>
        </p:blipFill>
        <p:spPr>
          <a:xfrm>
            <a:off x="1295400" y="914400"/>
            <a:ext cx="3429000" cy="3429000"/>
          </a:xfrm>
          <a:prstGeom prst="rect">
            <a:avLst/>
          </a:prstGeom>
        </p:spPr>
      </p:pic>
      <p:pic>
        <p:nvPicPr>
          <p:cNvPr id="6" name="Image 5"/>
          <p:cNvPicPr>
            <a:picLocks noChangeAspect="1"/>
          </p:cNvPicPr>
          <p:nvPr/>
        </p:nvPicPr>
        <p:blipFill>
          <a:blip r:embed="rId4"/>
          <a:stretch>
            <a:fillRect/>
          </a:stretch>
        </p:blipFill>
        <p:spPr>
          <a:xfrm>
            <a:off x="4914900" y="918949"/>
            <a:ext cx="3424451" cy="342445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52400" y="4648200"/>
            <a:ext cx="8458200" cy="184640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Sudan, Eritrea, portions of South Sudan, Ethiopia, western Eritrea, and local areas in northern and southern Somalia. Rainfall was below-average over western and eastern South Sudan, Uganda, and western Kenya.</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eastern Chad, southwestern and eastern CAR, Gabon, Congo, and many parts of DRC experienced positive rainfall anomalies. Conversely, central and western Chad, much of Cameroon, portions of CAR and northeastern DRC experienced negative rainfall anomalies.</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West Africa, </a:t>
            </a:r>
            <a:r>
              <a:rPr lang="en-US" altLang="en-US" sz="1140" b="1" dirty="0" smtClean="0">
                <a:solidFill>
                  <a:schemeClr val="bg1"/>
                </a:solidFill>
              </a:rPr>
              <a:t>moisture surpluses were present across southern Mauritania, Senegal, Guinea-Bissau, Guinea, Sierra Leone, southwestern Mali, southern Burkina Faso, Liberia, Côte d’Ivoire, Ghana, southern Togo, Benin, and southern and western Nigeria. Eastern Nigeria, central Mali, northern Burkina Faso, and much of Niger observed moisture deficits.</a:t>
            </a:r>
            <a:endParaRPr lang="en-US" altLang="en-US" sz="1140" b="1" dirty="0">
              <a:solidFill>
                <a:schemeClr val="bg1"/>
              </a:solidFill>
            </a:endParaRPr>
          </a:p>
        </p:txBody>
      </p:sp>
      <p:pic>
        <p:nvPicPr>
          <p:cNvPr id="4" name="Image 3"/>
          <p:cNvPicPr>
            <a:picLocks noChangeAspect="1"/>
          </p:cNvPicPr>
          <p:nvPr/>
        </p:nvPicPr>
        <p:blipFill>
          <a:blip r:embed="rId3"/>
          <a:stretch>
            <a:fillRect/>
          </a:stretch>
        </p:blipFill>
        <p:spPr>
          <a:xfrm>
            <a:off x="1295400" y="914400"/>
            <a:ext cx="3467100" cy="3467100"/>
          </a:xfrm>
          <a:prstGeom prst="rect">
            <a:avLst/>
          </a:prstGeom>
        </p:spPr>
      </p:pic>
      <p:pic>
        <p:nvPicPr>
          <p:cNvPr id="6" name="Image 5"/>
          <p:cNvPicPr>
            <a:picLocks noChangeAspect="1"/>
          </p:cNvPicPr>
          <p:nvPr/>
        </p:nvPicPr>
        <p:blipFill>
          <a:blip r:embed="rId4"/>
          <a:stretch>
            <a:fillRect/>
          </a:stretch>
        </p:blipFill>
        <p:spPr>
          <a:xfrm>
            <a:off x="4920587" y="914400"/>
            <a:ext cx="3467100" cy="34671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49225" y="4953000"/>
            <a:ext cx="8842375" cy="144039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East African region observed above-average rainfall.</a:t>
            </a:r>
          </a:p>
          <a:p>
            <a:pPr algn="just" eaLnBrk="1" hangingPunct="1">
              <a:lnSpc>
                <a:spcPct val="90000"/>
              </a:lnSpc>
              <a:spcBef>
                <a:spcPct val="50000"/>
              </a:spcBef>
            </a:pPr>
            <a:r>
              <a:rPr lang="en-US" altLang="en-US" sz="1200" b="1" dirty="0" smtClean="0">
                <a:solidFill>
                  <a:schemeClr val="bg1"/>
                </a:solidFill>
              </a:rPr>
              <a:t>In Central Africa, moisture surpluses were present over central and southeastern Cameroon, and much of CAR and DRC. Conversely, Chad, northern and southern Cameroon, and northern Gabon experienced moisture deficits.</a:t>
            </a:r>
          </a:p>
          <a:p>
            <a:pPr algn="just" eaLnBrk="1" hangingPunct="1">
              <a:lnSpc>
                <a:spcPct val="90000"/>
              </a:lnSpc>
              <a:spcBef>
                <a:spcPct val="50000"/>
              </a:spcBef>
            </a:pPr>
            <a:r>
              <a:rPr lang="en-US" altLang="en-US" sz="1200" b="1" dirty="0" smtClean="0">
                <a:solidFill>
                  <a:schemeClr val="bg1"/>
                </a:solidFill>
              </a:rPr>
              <a:t>In </a:t>
            </a:r>
            <a:r>
              <a:rPr lang="en-US" altLang="en-US" sz="1200" b="1" dirty="0">
                <a:solidFill>
                  <a:schemeClr val="bg1"/>
                </a:solidFill>
              </a:rPr>
              <a:t>West Africa, </a:t>
            </a:r>
            <a:r>
              <a:rPr lang="en-US" altLang="en-US" sz="1200" b="1" dirty="0" smtClean="0">
                <a:solidFill>
                  <a:schemeClr val="bg1"/>
                </a:solidFill>
              </a:rPr>
              <a:t>southern Senegal, Guinea-Bissau, western and eastern Guinea, Sierra Leone, Liberia, Côte d’Ivoire, Ghana, southern Togo, southern Benin, and southern Nigeria observed above-average rainfall. Southern Mauritania, much of Senegal, central Guinea, much of Mali, Burkina Faso, Niger, northern Togo, northern Benin, and northern Nigeria experienced below-average rainfall conditions.</a:t>
            </a:r>
            <a:endParaRPr lang="en-US" altLang="en-US" sz="1200" b="1" dirty="0">
              <a:solidFill>
                <a:schemeClr val="bg1"/>
              </a:solidFill>
            </a:endParaRPr>
          </a:p>
        </p:txBody>
      </p:sp>
      <p:pic>
        <p:nvPicPr>
          <p:cNvPr id="7" name="Image 6"/>
          <p:cNvPicPr>
            <a:picLocks noChangeAspect="1"/>
          </p:cNvPicPr>
          <p:nvPr/>
        </p:nvPicPr>
        <p:blipFill>
          <a:blip r:embed="rId3"/>
          <a:stretch>
            <a:fillRect/>
          </a:stretch>
        </p:blipFill>
        <p:spPr>
          <a:xfrm>
            <a:off x="1066800" y="1066059"/>
            <a:ext cx="3652233" cy="3652233"/>
          </a:xfrm>
          <a:prstGeom prst="rect">
            <a:avLst/>
          </a:prstGeom>
        </p:spPr>
      </p:pic>
      <p:pic>
        <p:nvPicPr>
          <p:cNvPr id="8" name="Image 7"/>
          <p:cNvPicPr>
            <a:picLocks noChangeAspect="1"/>
          </p:cNvPicPr>
          <p:nvPr/>
        </p:nvPicPr>
        <p:blipFill>
          <a:blip r:embed="rId4"/>
          <a:stretch>
            <a:fillRect/>
          </a:stretch>
        </p:blipFill>
        <p:spPr>
          <a:xfrm>
            <a:off x="4889630" y="1066058"/>
            <a:ext cx="3652233" cy="3652233"/>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630936" y="5486400"/>
            <a:ext cx="7851648" cy="10156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The 850-hPa atmospheric circulation pattern features a cyclonic circulation over the Gulf of Guinea region. This pattern may have contributed to enhanced rainfall in the Gulf of Guinea countries (right panel).</a:t>
            </a:r>
          </a:p>
          <a:p>
            <a:pPr algn="just" eaLnBrk="1" hangingPunct="1">
              <a:lnSpc>
                <a:spcPct val="90000"/>
              </a:lnSpc>
              <a:spcBef>
                <a:spcPct val="50000"/>
              </a:spcBef>
            </a:pPr>
            <a:r>
              <a:rPr lang="en-US" altLang="en-US" sz="1200" b="1" dirty="0" smtClean="0">
                <a:solidFill>
                  <a:schemeClr val="bg1"/>
                </a:solidFill>
              </a:rPr>
              <a:t>The moisture-laden westerly wind over the Gulf of Guinea likely contributed to bring heavy rainfall across coastal areas of Nigeria and Cameroon (left panel).</a:t>
            </a:r>
            <a:endParaRPr lang="en-US" altLang="en-US" sz="1200" b="1" dirty="0">
              <a:solidFill>
                <a:schemeClr val="bg1"/>
              </a:solidFill>
            </a:endParaRPr>
          </a:p>
        </p:txBody>
      </p:sp>
      <p:pic>
        <p:nvPicPr>
          <p:cNvPr id="2" name="Image 1"/>
          <p:cNvPicPr>
            <a:picLocks noChangeAspect="1"/>
          </p:cNvPicPr>
          <p:nvPr/>
        </p:nvPicPr>
        <p:blipFill>
          <a:blip r:embed="rId3"/>
          <a:stretch>
            <a:fillRect/>
          </a:stretch>
        </p:blipFill>
        <p:spPr>
          <a:xfrm>
            <a:off x="630936" y="1333500"/>
            <a:ext cx="3733800" cy="3733800"/>
          </a:xfrm>
          <a:prstGeom prst="rect">
            <a:avLst/>
          </a:prstGeom>
        </p:spPr>
      </p:pic>
      <p:sp>
        <p:nvSpPr>
          <p:cNvPr id="7" name="Oval 2"/>
          <p:cNvSpPr/>
          <p:nvPr/>
        </p:nvSpPr>
        <p:spPr bwMode="auto">
          <a:xfrm>
            <a:off x="1219200" y="2549666"/>
            <a:ext cx="1219200" cy="80313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pic>
        <p:nvPicPr>
          <p:cNvPr id="4" name="Image 3"/>
          <p:cNvPicPr>
            <a:picLocks noChangeAspect="1"/>
          </p:cNvPicPr>
          <p:nvPr/>
        </p:nvPicPr>
        <p:blipFill>
          <a:blip r:embed="rId4"/>
          <a:stretch>
            <a:fillRect/>
          </a:stretch>
        </p:blipFill>
        <p:spPr>
          <a:xfrm>
            <a:off x="4556760" y="1333500"/>
            <a:ext cx="3733800" cy="3733800"/>
          </a:xfrm>
          <a:prstGeom prst="rect">
            <a:avLst/>
          </a:prstGeom>
        </p:spPr>
      </p:pic>
      <p:sp>
        <p:nvSpPr>
          <p:cNvPr id="3" name="Oval 2"/>
          <p:cNvSpPr/>
          <p:nvPr/>
        </p:nvSpPr>
        <p:spPr bwMode="auto">
          <a:xfrm>
            <a:off x="5181600" y="2549667"/>
            <a:ext cx="1179322" cy="80313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V="1">
            <a:off x="1315649" y="1709931"/>
            <a:ext cx="436951" cy="22524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657600" y="1573411"/>
            <a:ext cx="2438400" cy="4267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Sierra Leone (bottom left) and northwestern Ethiopia (top right). In contrast, seasonal total rainfall remained below-average over southwestern Cameroon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5" name="Image 4"/>
          <p:cNvPicPr>
            <a:picLocks noChangeAspect="1"/>
          </p:cNvPicPr>
          <p:nvPr/>
        </p:nvPicPr>
        <p:blipFill>
          <a:blip r:embed="rId4"/>
          <a:stretch>
            <a:fillRect/>
          </a:stretch>
        </p:blipFill>
        <p:spPr>
          <a:xfrm>
            <a:off x="162067" y="3478578"/>
            <a:ext cx="3181066" cy="2474162"/>
          </a:xfrm>
          <a:prstGeom prst="rect">
            <a:avLst/>
          </a:prstGeom>
        </p:spPr>
      </p:pic>
      <p:pic>
        <p:nvPicPr>
          <p:cNvPr id="6" name="Image 5"/>
          <p:cNvPicPr>
            <a:picLocks noChangeAspect="1"/>
          </p:cNvPicPr>
          <p:nvPr/>
        </p:nvPicPr>
        <p:blipFill>
          <a:blip r:embed="rId5"/>
          <a:stretch>
            <a:fillRect/>
          </a:stretch>
        </p:blipFill>
        <p:spPr>
          <a:xfrm>
            <a:off x="4876801" y="3478578"/>
            <a:ext cx="3342776" cy="2599937"/>
          </a:xfrm>
          <a:prstGeom prst="rect">
            <a:avLst/>
          </a:prstGeom>
        </p:spPr>
      </p:pic>
      <p:pic>
        <p:nvPicPr>
          <p:cNvPr id="7" name="Image 6"/>
          <p:cNvPicPr>
            <a:picLocks noChangeAspect="1"/>
          </p:cNvPicPr>
          <p:nvPr/>
        </p:nvPicPr>
        <p:blipFill>
          <a:blip r:embed="rId6"/>
          <a:stretch>
            <a:fillRect/>
          </a:stretch>
        </p:blipFill>
        <p:spPr>
          <a:xfrm>
            <a:off x="4876800" y="614762"/>
            <a:ext cx="3342777" cy="2599938"/>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08889" y="1524000"/>
            <a:ext cx="393505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15 – 21 September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369625" y="4876800"/>
            <a:ext cx="8462212" cy="155734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and week-2 (left panel), 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over southern Senegal, Guinea-Bissau, Guinea, Sierra Leone, Liberia, southwestern Mali, western Burkina Faso, Côte d’Ivoire, Togo, Benin, portions of Nigeria, Cameroon, Equatorial Guinea, southern Chad, parts of CAR, northeastern DRC, northern Uganda, western Kenya, and western Ethiopia.</a:t>
            </a:r>
          </a:p>
          <a:p>
            <a:pPr algn="just" eaLnBrk="1" hangingPunct="1">
              <a:lnSpc>
                <a:spcPct val="90000"/>
              </a:lnSpc>
              <a:spcBef>
                <a:spcPct val="50000"/>
              </a:spcBef>
            </a:pPr>
            <a:r>
              <a:rPr lang="en-US" altLang="en-US" sz="1400" b="1" dirty="0" smtClean="0">
                <a:solidFill>
                  <a:schemeClr val="bg1"/>
                </a:solidFill>
              </a:rPr>
              <a:t>In addition, week-1 forecast depicts an increased chance for weekly rainfall to exceed 50 mm </a:t>
            </a:r>
            <a:r>
              <a:rPr lang="en-US" altLang="en-US" sz="1400" b="1" dirty="0">
                <a:solidFill>
                  <a:schemeClr val="bg1"/>
                </a:solidFill>
              </a:rPr>
              <a:t>across parts of Ghana, Gabon, western </a:t>
            </a:r>
            <a:r>
              <a:rPr lang="en-US" altLang="en-US" sz="1400" b="1" dirty="0" smtClean="0">
                <a:solidFill>
                  <a:schemeClr val="bg1"/>
                </a:solidFill>
              </a:rPr>
              <a:t>Congo, and </a:t>
            </a:r>
            <a:r>
              <a:rPr lang="en-US" altLang="en-US" sz="1400" b="1" dirty="0">
                <a:solidFill>
                  <a:schemeClr val="bg1"/>
                </a:solidFill>
              </a:rPr>
              <a:t>western South </a:t>
            </a:r>
            <a:r>
              <a:rPr lang="en-US" altLang="en-US" sz="1400" b="1" dirty="0" smtClean="0">
                <a:solidFill>
                  <a:schemeClr val="bg1"/>
                </a:solidFill>
              </a:rPr>
              <a:t>Sudan</a:t>
            </a:r>
            <a:r>
              <a:rPr lang="en-US" altLang="en-US" sz="1400" b="1" dirty="0">
                <a:solidFill>
                  <a:schemeClr val="bg1"/>
                </a:solidFill>
              </a:rPr>
              <a:t>.</a:t>
            </a:r>
          </a:p>
        </p:txBody>
      </p:sp>
      <p:sp>
        <p:nvSpPr>
          <p:cNvPr id="9" name="TextBox 10"/>
          <p:cNvSpPr txBox="1">
            <a:spLocks noChangeArrowheads="1"/>
          </p:cNvSpPr>
          <p:nvPr/>
        </p:nvSpPr>
        <p:spPr bwMode="auto">
          <a:xfrm>
            <a:off x="585364" y="1524000"/>
            <a:ext cx="382123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8 – 14 September </a:t>
            </a:r>
            <a:r>
              <a:rPr lang="en-US" altLang="en-US" b="1" dirty="0">
                <a:solidFill>
                  <a:srgbClr val="FFFF00"/>
                </a:solidFill>
              </a:rPr>
              <a:t>2021</a:t>
            </a:r>
          </a:p>
        </p:txBody>
      </p:sp>
      <p:pic>
        <p:nvPicPr>
          <p:cNvPr id="2" name="Image 1"/>
          <p:cNvPicPr>
            <a:picLocks noChangeAspect="1"/>
          </p:cNvPicPr>
          <p:nvPr/>
        </p:nvPicPr>
        <p:blipFill>
          <a:blip r:embed="rId3"/>
          <a:stretch>
            <a:fillRect/>
          </a:stretch>
        </p:blipFill>
        <p:spPr>
          <a:xfrm>
            <a:off x="585364" y="1908175"/>
            <a:ext cx="3709961" cy="2782471"/>
          </a:xfrm>
          <a:prstGeom prst="rect">
            <a:avLst/>
          </a:prstGeom>
        </p:spPr>
      </p:pic>
      <p:pic>
        <p:nvPicPr>
          <p:cNvPr id="3" name="Image 2"/>
          <p:cNvPicPr>
            <a:picLocks noChangeAspect="1"/>
          </p:cNvPicPr>
          <p:nvPr/>
        </p:nvPicPr>
        <p:blipFill>
          <a:blip r:embed="rId4"/>
          <a:stretch>
            <a:fillRect/>
          </a:stretch>
        </p:blipFill>
        <p:spPr>
          <a:xfrm>
            <a:off x="5114079" y="1908175"/>
            <a:ext cx="3733800" cy="28003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197311</TotalTime>
  <Words>1713</Words>
  <Application>Microsoft Office PowerPoint</Application>
  <PresentationFormat>Affichage à l'écran (4:3)</PresentationFormat>
  <Paragraphs>71</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9874</cp:revision>
  <cp:lastPrinted>2018-07-09T15:13:07Z</cp:lastPrinted>
  <dcterms:created xsi:type="dcterms:W3CDTF">2001-08-31T10:39:36Z</dcterms:created>
  <dcterms:modified xsi:type="dcterms:W3CDTF">2021-09-07T17:53:45Z</dcterms:modified>
</cp:coreProperties>
</file>