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800000"/>
    <a:srgbClr val="CCFFCC"/>
    <a:srgbClr val="FFFF99"/>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2066" autoAdjust="0"/>
  </p:normalViewPr>
  <p:slideViewPr>
    <p:cSldViewPr>
      <p:cViewPr>
        <p:scale>
          <a:sx n="70" d="100"/>
          <a:sy n="70" d="100"/>
        </p:scale>
        <p:origin x="1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12-Oct-21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63"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12 October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457200" y="1542797"/>
            <a:ext cx="31830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12 </a:t>
            </a:r>
            <a:r>
              <a:rPr lang="en-US" altLang="en-US" b="1" dirty="0" smtClean="0">
                <a:solidFill>
                  <a:srgbClr val="FFFF00"/>
                </a:solidFill>
              </a:rPr>
              <a:t>– </a:t>
            </a:r>
            <a:r>
              <a:rPr lang="en-US" altLang="en-US" b="1" dirty="0" smtClean="0">
                <a:solidFill>
                  <a:srgbClr val="FFFF00"/>
                </a:solidFill>
              </a:rPr>
              <a:t>18 </a:t>
            </a:r>
            <a:r>
              <a:rPr lang="en-US" altLang="en-US" b="1" dirty="0" smtClean="0">
                <a:solidFill>
                  <a:srgbClr val="FFFF00"/>
                </a:solidFill>
              </a:rPr>
              <a:t>October </a:t>
            </a:r>
            <a:r>
              <a:rPr lang="en-US" altLang="en-US" b="1" dirty="0">
                <a:solidFill>
                  <a:srgbClr val="FFFF00"/>
                </a:solidFill>
              </a:rPr>
              <a:t>2021</a:t>
            </a:r>
          </a:p>
        </p:txBody>
      </p:sp>
      <p:sp>
        <p:nvSpPr>
          <p:cNvPr id="6" name="Rectangle 5"/>
          <p:cNvSpPr/>
          <p:nvPr/>
        </p:nvSpPr>
        <p:spPr>
          <a:xfrm>
            <a:off x="3962400" y="1992313"/>
            <a:ext cx="4724400" cy="4439677"/>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There is an increased chance for above-average rainfall across southern Guinea, Sierra Leone and Liberia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southern Burkina Faso, northeastern Cote d’Ivoire, Ghana, Togo and Benin</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Central African Republic, southeastern Cameroon, northern Congo, northern DR Congo and eastern South Sudan</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Confidence: </a:t>
            </a:r>
            <a:r>
              <a:rPr lang="en-US" sz="1100" b="1" dirty="0" smtClean="0">
                <a:solidFill>
                  <a:schemeClr val="bg1"/>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across southeastern Sudan, western South Sudan and western Ethiopia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Moderate</a:t>
            </a:r>
            <a:endParaRPr lang="en-US" sz="11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457200" y="2021518"/>
            <a:ext cx="3297382" cy="4267200"/>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514278" y="1455075"/>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19</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25 </a:t>
            </a:r>
            <a:r>
              <a:rPr lang="en-US" altLang="en-US" b="1" dirty="0" smtClean="0">
                <a:solidFill>
                  <a:srgbClr val="FFFF00"/>
                </a:solidFill>
              </a:rPr>
              <a:t>October 2021</a:t>
            </a:r>
            <a:endParaRPr lang="en-US" altLang="en-US" b="1" dirty="0">
              <a:solidFill>
                <a:srgbClr val="FFFF00"/>
              </a:solidFill>
            </a:endParaRPr>
          </a:p>
        </p:txBody>
      </p:sp>
      <p:sp>
        <p:nvSpPr>
          <p:cNvPr id="3" name="Rectangle 2"/>
          <p:cNvSpPr/>
          <p:nvPr/>
        </p:nvSpPr>
        <p:spPr>
          <a:xfrm>
            <a:off x="4146550" y="2002549"/>
            <a:ext cx="4572000" cy="4426533"/>
          </a:xfrm>
          <a:prstGeom prst="rect">
            <a:avLst/>
          </a:prstGeom>
        </p:spPr>
        <p:txBody>
          <a:bodyPr>
            <a:spAutoFit/>
          </a:bodyPr>
          <a:lstStyle/>
          <a:p>
            <a:pPr marL="342900" marR="0" lvl="0" indent="-342900" algn="just">
              <a:lnSpc>
                <a:spcPct val="107000"/>
              </a:lnSpc>
              <a:spcBef>
                <a:spcPts val="0"/>
              </a:spcBef>
              <a:spcAft>
                <a:spcPts val="0"/>
              </a:spcAft>
              <a:buFont typeface="+mj-lt"/>
              <a:buAutoNum type="arabicPeriod"/>
            </a:pP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There is an increased chance for above-average rainfall across southern Guinea, Sierra Leone and Liberia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southern Burkina Faso, eastern Cote d’Ivoire, Ghana, Togo, Benin and eastern Nigeria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Central African Republic, northern DR Congo and eastern South Sudan</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rPr>
              <a:t>There </a:t>
            </a:r>
            <a:r>
              <a:rPr lang="en-US" sz="1100" b="1" dirty="0">
                <a:solidFill>
                  <a:srgbClr val="FFFF00"/>
                </a:solidFill>
              </a:rPr>
              <a:t>is an increased chance for above-average rainfall across eastern South Sudan and southwestern Ethiopia</a:t>
            </a:r>
            <a:r>
              <a:rPr lang="en-US" sz="1100" b="1" dirty="0">
                <a:solidFill>
                  <a:schemeClr val="bg1"/>
                </a:solidFill>
              </a:rPr>
              <a:t>: An area of anomalous lower-level convergence and upper-level divergence is expected to enhance rainfall in the region. </a:t>
            </a:r>
            <a:r>
              <a:rPr lang="en-US" sz="1100" b="1" dirty="0">
                <a:solidFill>
                  <a:srgbClr val="FFFF00"/>
                </a:solidFill>
              </a:rPr>
              <a:t>Confidence: Moderate</a:t>
            </a:r>
            <a:endParaRPr lang="en-US" sz="11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a:off x="616238" y="1957142"/>
            <a:ext cx="3320401" cy="4296989"/>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767011" cy="5334000"/>
          </a:xfrm>
        </p:spPr>
        <p:txBody>
          <a:bodyPr/>
          <a:lstStyle/>
          <a:p>
            <a:pPr algn="just"/>
            <a:r>
              <a:rPr lang="en-US" altLang="en-US" sz="1200" b="1" dirty="0" smtClean="0">
                <a:solidFill>
                  <a:schemeClr val="bg1"/>
                </a:solidFill>
                <a:latin typeface="Arial" panose="020B0604020202020204" pitchFamily="34" charset="0"/>
                <a:cs typeface="Arial" panose="020B0604020202020204" pitchFamily="34" charset="0"/>
              </a:rPr>
              <a:t>During the past 30 to 90 days, </a:t>
            </a:r>
            <a:r>
              <a:rPr lang="en-US" altLang="en-US" sz="1200" b="1" dirty="0">
                <a:solidFill>
                  <a:schemeClr val="bg1"/>
                </a:solidFill>
                <a:latin typeface="Arial" panose="020B0604020202020204" pitchFamily="34" charset="0"/>
                <a:cs typeface="Arial" panose="020B0604020202020204" pitchFamily="34" charset="0"/>
              </a:rPr>
              <a:t>i</a:t>
            </a:r>
            <a:r>
              <a:rPr lang="en-US" altLang="en-US" sz="1200" b="1" dirty="0" smtClean="0">
                <a:solidFill>
                  <a:schemeClr val="bg1"/>
                </a:solidFill>
                <a:latin typeface="Arial" panose="020B0604020202020204" pitchFamily="34" charset="0"/>
                <a:cs typeface="Arial" panose="020B0604020202020204" pitchFamily="34" charset="0"/>
              </a:rPr>
              <a:t>n West Africa, southern Mauritania, much of Senegal, </a:t>
            </a:r>
            <a:r>
              <a:rPr lang="en-US" altLang="en-US" sz="1200" b="1" dirty="0">
                <a:solidFill>
                  <a:schemeClr val="bg1"/>
                </a:solidFill>
                <a:latin typeface="Arial" panose="020B0604020202020204" pitchFamily="34" charset="0"/>
                <a:cs typeface="Arial" panose="020B0604020202020204" pitchFamily="34" charset="0"/>
              </a:rPr>
              <a:t>portions of Mali, southwestern Burkina Faso, </a:t>
            </a:r>
            <a:r>
              <a:rPr lang="en-US" altLang="en-US" sz="1200" b="1" dirty="0" smtClean="0">
                <a:solidFill>
                  <a:schemeClr val="bg1"/>
                </a:solidFill>
                <a:latin typeface="Arial" panose="020B0604020202020204" pitchFamily="34" charset="0"/>
                <a:cs typeface="Arial" panose="020B0604020202020204" pitchFamily="34" charset="0"/>
              </a:rPr>
              <a:t>Guinea-Bissau</a:t>
            </a:r>
            <a:r>
              <a:rPr lang="en-US" altLang="en-US" sz="1200" b="1" dirty="0" smtClean="0">
                <a:solidFill>
                  <a:schemeClr val="bg1"/>
                </a:solidFill>
                <a:latin typeface="Arial" panose="020B0604020202020204" pitchFamily="34" charset="0"/>
                <a:cs typeface="Arial" panose="020B0604020202020204" pitchFamily="34" charset="0"/>
              </a:rPr>
              <a:t>, Guinea, Sierra Leone, Liberia, Côte d’Ivoire, much of Ghana, southern Togo, southern Benin, and </a:t>
            </a:r>
            <a:r>
              <a:rPr lang="en-US" altLang="en-US" sz="1200" b="1" dirty="0" smtClean="0">
                <a:solidFill>
                  <a:schemeClr val="bg1"/>
                </a:solidFill>
                <a:latin typeface="Arial" panose="020B0604020202020204" pitchFamily="34" charset="0"/>
                <a:cs typeface="Arial" panose="020B0604020202020204" pitchFamily="34" charset="0"/>
              </a:rPr>
              <a:t>western and southern </a:t>
            </a:r>
            <a:r>
              <a:rPr lang="en-US" altLang="en-US" sz="1200" b="1" dirty="0" smtClean="0">
                <a:solidFill>
                  <a:schemeClr val="bg1"/>
                </a:solidFill>
                <a:latin typeface="Arial" panose="020B0604020202020204" pitchFamily="34" charset="0"/>
                <a:cs typeface="Arial" panose="020B0604020202020204" pitchFamily="34" charset="0"/>
              </a:rPr>
              <a:t>Nigeria observed above-average rainfall. Central and eastern Nigeria continued to experience large negative precipitation anomalies. </a:t>
            </a:r>
            <a:r>
              <a:rPr lang="en-US" altLang="en-US" sz="1200" b="1" dirty="0">
                <a:solidFill>
                  <a:schemeClr val="bg1"/>
                </a:solidFill>
                <a:latin typeface="Arial" panose="020B0604020202020204" pitchFamily="34" charset="0"/>
                <a:cs typeface="Arial" panose="020B0604020202020204" pitchFamily="34" charset="0"/>
              </a:rPr>
              <a:t>In Central Africa, moisture surpluses were found </a:t>
            </a:r>
            <a:r>
              <a:rPr lang="en-US" altLang="en-US" sz="1200" b="1" dirty="0" smtClean="0">
                <a:solidFill>
                  <a:schemeClr val="bg1"/>
                </a:solidFill>
                <a:latin typeface="Arial" panose="020B0604020202020204" pitchFamily="34" charset="0"/>
                <a:cs typeface="Arial" panose="020B0604020202020204" pitchFamily="34" charset="0"/>
              </a:rPr>
              <a:t>across much of CAR</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Congo</a:t>
            </a:r>
            <a:r>
              <a:rPr lang="en-US" altLang="en-US" sz="1200" b="1" dirty="0">
                <a:solidFill>
                  <a:schemeClr val="bg1"/>
                </a:solidFill>
                <a:latin typeface="Arial" panose="020B0604020202020204" pitchFamily="34" charset="0"/>
                <a:cs typeface="Arial" panose="020B0604020202020204" pitchFamily="34" charset="0"/>
              </a:rPr>
              <a:t>, and parts DRC. Moisture deficits occurred in Cameroon, </a:t>
            </a:r>
            <a:r>
              <a:rPr lang="en-US" altLang="en-US" sz="1200" b="1" dirty="0" smtClean="0">
                <a:solidFill>
                  <a:schemeClr val="bg1"/>
                </a:solidFill>
                <a:latin typeface="Arial" panose="020B0604020202020204" pitchFamily="34" charset="0"/>
                <a:cs typeface="Arial" panose="020B0604020202020204" pitchFamily="34" charset="0"/>
              </a:rPr>
              <a:t>Equatorial Guinea, northern Gabon, </a:t>
            </a:r>
            <a:r>
              <a:rPr lang="en-US" altLang="en-US" sz="1200" b="1" dirty="0" smtClean="0">
                <a:solidFill>
                  <a:schemeClr val="bg1"/>
                </a:solidFill>
                <a:latin typeface="Arial" panose="020B0604020202020204" pitchFamily="34" charset="0"/>
                <a:cs typeface="Arial" panose="020B0604020202020204" pitchFamily="34" charset="0"/>
              </a:rPr>
              <a:t>and </a:t>
            </a:r>
            <a:r>
              <a:rPr lang="en-US" altLang="en-US" sz="1200" b="1" dirty="0">
                <a:solidFill>
                  <a:schemeClr val="bg1"/>
                </a:solidFill>
                <a:latin typeface="Arial" panose="020B0604020202020204" pitchFamily="34" charset="0"/>
                <a:cs typeface="Arial" panose="020B0604020202020204" pitchFamily="34" charset="0"/>
              </a:rPr>
              <a:t>portions of DRC. </a:t>
            </a:r>
            <a:r>
              <a:rPr lang="en-US" altLang="en-US" sz="1200" b="1" dirty="0" smtClean="0">
                <a:solidFill>
                  <a:schemeClr val="bg1"/>
                </a:solidFill>
                <a:latin typeface="Arial" panose="020B0604020202020204" pitchFamily="34" charset="0"/>
                <a:cs typeface="Arial" panose="020B0604020202020204" pitchFamily="34" charset="0"/>
              </a:rPr>
              <a:t>In East Africa, above-average </a:t>
            </a:r>
            <a:r>
              <a:rPr lang="en-US" altLang="en-US" sz="1200" b="1" dirty="0">
                <a:solidFill>
                  <a:schemeClr val="bg1"/>
                </a:solidFill>
                <a:latin typeface="Arial" panose="020B0604020202020204" pitchFamily="34" charset="0"/>
                <a:cs typeface="Arial" panose="020B0604020202020204" pitchFamily="34" charset="0"/>
              </a:rPr>
              <a:t>rainfall </a:t>
            </a:r>
            <a:r>
              <a:rPr lang="en-US" altLang="en-US" sz="1200" b="1" dirty="0" smtClean="0">
                <a:solidFill>
                  <a:schemeClr val="bg1"/>
                </a:solidFill>
                <a:latin typeface="Arial" panose="020B0604020202020204" pitchFamily="34" charset="0"/>
                <a:cs typeface="Arial" panose="020B0604020202020204" pitchFamily="34" charset="0"/>
              </a:rPr>
              <a:t>prevailed in Sudan, </a:t>
            </a:r>
            <a:r>
              <a:rPr lang="en-US" altLang="en-US" sz="1200" b="1" dirty="0" smtClean="0">
                <a:solidFill>
                  <a:schemeClr val="bg1"/>
                </a:solidFill>
                <a:latin typeface="Arial" panose="020B0604020202020204" pitchFamily="34" charset="0"/>
                <a:cs typeface="Arial" panose="020B0604020202020204" pitchFamily="34" charset="0"/>
              </a:rPr>
              <a:t>parts of South </a:t>
            </a:r>
            <a:r>
              <a:rPr lang="en-US" altLang="en-US" sz="1200" b="1" dirty="0" smtClean="0">
                <a:solidFill>
                  <a:schemeClr val="bg1"/>
                </a:solidFill>
                <a:latin typeface="Arial" panose="020B0604020202020204" pitchFamily="34" charset="0"/>
                <a:cs typeface="Arial" panose="020B0604020202020204" pitchFamily="34" charset="0"/>
              </a:rPr>
              <a:t>Sudan, Eritrea, and Ethiopia. The eastern part of South Africa and the eastern coastline of Madagascar experienced above-average rainfall.</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a:t>
            </a:r>
            <a:r>
              <a:rPr lang="en-US" altLang="en-US" sz="1200" b="1" dirty="0" smtClean="0">
                <a:solidFill>
                  <a:schemeClr val="bg1"/>
                </a:solidFill>
                <a:latin typeface="Arial" panose="020B0604020202020204" pitchFamily="34" charset="0"/>
                <a:cs typeface="Arial" panose="020B0604020202020204" pitchFamily="34" charset="0"/>
              </a:rPr>
              <a:t>, in West Africa, </a:t>
            </a:r>
            <a:r>
              <a:rPr lang="en-US" altLang="en-US" sz="1200" b="1" dirty="0" smtClean="0">
                <a:solidFill>
                  <a:schemeClr val="bg1"/>
                </a:solidFill>
                <a:latin typeface="Arial" panose="020B0604020202020204" pitchFamily="34" charset="0"/>
                <a:cs typeface="Arial" panose="020B0604020202020204" pitchFamily="34" charset="0"/>
              </a:rPr>
              <a:t>southern </a:t>
            </a:r>
            <a:r>
              <a:rPr lang="en-US" altLang="en-US" sz="1200" b="1" dirty="0" smtClean="0">
                <a:solidFill>
                  <a:schemeClr val="bg1"/>
                </a:solidFill>
                <a:latin typeface="Arial" panose="020B0604020202020204" pitchFamily="34" charset="0"/>
                <a:cs typeface="Arial" panose="020B0604020202020204" pitchFamily="34" charset="0"/>
              </a:rPr>
              <a:t>Nigeria received well above-average rainfall, while the northern part of the country observed below-average rainfall. </a:t>
            </a:r>
            <a:r>
              <a:rPr lang="en-US" altLang="en-US" sz="1200" b="1" dirty="0" smtClean="0">
                <a:solidFill>
                  <a:schemeClr val="bg1"/>
                </a:solidFill>
                <a:latin typeface="Arial" panose="020B0604020202020204" pitchFamily="34" charset="0"/>
                <a:cs typeface="Arial" panose="020B0604020202020204" pitchFamily="34" charset="0"/>
              </a:rPr>
              <a:t>In Central Africa, </a:t>
            </a:r>
            <a:r>
              <a:rPr lang="en-US" altLang="en-US" sz="1200" b="1" dirty="0" smtClean="0">
                <a:solidFill>
                  <a:schemeClr val="bg1"/>
                </a:solidFill>
                <a:latin typeface="Arial" panose="020B0604020202020204" pitchFamily="34" charset="0"/>
                <a:cs typeface="Arial" panose="020B0604020202020204" pitchFamily="34" charset="0"/>
              </a:rPr>
              <a:t>western Cameroon experienced </a:t>
            </a:r>
            <a:r>
              <a:rPr lang="en-US" altLang="en-US" sz="1200" b="1" dirty="0" smtClean="0">
                <a:solidFill>
                  <a:schemeClr val="bg1"/>
                </a:solidFill>
                <a:latin typeface="Arial" panose="020B0604020202020204" pitchFamily="34" charset="0"/>
                <a:cs typeface="Arial" panose="020B0604020202020204" pitchFamily="34" charset="0"/>
              </a:rPr>
              <a:t>moisture surpluses of over 100 </a:t>
            </a:r>
            <a:r>
              <a:rPr lang="en-US" altLang="en-US" sz="1200" b="1" dirty="0" smtClean="0">
                <a:solidFill>
                  <a:schemeClr val="bg1"/>
                </a:solidFill>
                <a:latin typeface="Arial" panose="020B0604020202020204" pitchFamily="34" charset="0"/>
                <a:cs typeface="Arial" panose="020B0604020202020204" pitchFamily="34" charset="0"/>
              </a:rPr>
              <a:t>mm. Northeastern </a:t>
            </a:r>
            <a:r>
              <a:rPr lang="en-US" altLang="en-US" sz="1200" b="1" dirty="0" smtClean="0">
                <a:solidFill>
                  <a:schemeClr val="bg1"/>
                </a:solidFill>
                <a:latin typeface="Arial" panose="020B0604020202020204" pitchFamily="34" charset="0"/>
                <a:cs typeface="Arial" panose="020B0604020202020204" pitchFamily="34" charset="0"/>
              </a:rPr>
              <a:t>CAR and </a:t>
            </a:r>
            <a:r>
              <a:rPr lang="en-US" altLang="en-US" sz="1200" b="1" dirty="0" smtClean="0">
                <a:solidFill>
                  <a:schemeClr val="bg1"/>
                </a:solidFill>
                <a:latin typeface="Arial" panose="020B0604020202020204" pitchFamily="34" charset="0"/>
                <a:cs typeface="Arial" panose="020B0604020202020204" pitchFamily="34" charset="0"/>
              </a:rPr>
              <a:t>northern Cameroon </a:t>
            </a:r>
            <a:r>
              <a:rPr lang="en-US" altLang="en-US" sz="1200" b="1" dirty="0" smtClean="0">
                <a:solidFill>
                  <a:schemeClr val="bg1"/>
                </a:solidFill>
                <a:latin typeface="Arial" panose="020B0604020202020204" pitchFamily="34" charset="0"/>
                <a:cs typeface="Arial" panose="020B0604020202020204" pitchFamily="34" charset="0"/>
              </a:rPr>
              <a:t>observed moisture deficits of 25-50 mm. In East Africa, local areas in eastern South Sudan, </a:t>
            </a:r>
            <a:r>
              <a:rPr lang="en-US" altLang="en-US" sz="1200" b="1" dirty="0" smtClean="0">
                <a:solidFill>
                  <a:schemeClr val="bg1"/>
                </a:solidFill>
                <a:latin typeface="Arial" panose="020B0604020202020204" pitchFamily="34" charset="0"/>
                <a:cs typeface="Arial" panose="020B0604020202020204" pitchFamily="34" charset="0"/>
              </a:rPr>
              <a:t>many parts of South Sudan, Eritrea, </a:t>
            </a:r>
            <a:r>
              <a:rPr lang="en-US" altLang="en-US" sz="1200" b="1" dirty="0" smtClean="0">
                <a:solidFill>
                  <a:schemeClr val="bg1"/>
                </a:solidFill>
                <a:latin typeface="Arial" panose="020B0604020202020204" pitchFamily="34" charset="0"/>
                <a:cs typeface="Arial" panose="020B0604020202020204" pitchFamily="34" charset="0"/>
              </a:rPr>
              <a:t>Ethiopia, and northern Somalia </a:t>
            </a:r>
            <a:r>
              <a:rPr lang="en-US" altLang="en-US" sz="1200" b="1" dirty="0" smtClean="0">
                <a:solidFill>
                  <a:schemeClr val="bg1"/>
                </a:solidFill>
                <a:latin typeface="Arial" panose="020B0604020202020204" pitchFamily="34" charset="0"/>
                <a:cs typeface="Arial" panose="020B0604020202020204" pitchFamily="34" charset="0"/>
              </a:rPr>
              <a:t>received above-average rainfall. Southern Sudan and </a:t>
            </a:r>
            <a:r>
              <a:rPr lang="en-US" altLang="en-US" sz="1200" b="1" dirty="0" smtClean="0">
                <a:solidFill>
                  <a:schemeClr val="bg1"/>
                </a:solidFill>
                <a:latin typeface="Arial" panose="020B0604020202020204" pitchFamily="34" charset="0"/>
                <a:cs typeface="Arial" panose="020B0604020202020204" pitchFamily="34" charset="0"/>
              </a:rPr>
              <a:t>northern and southern South </a:t>
            </a:r>
            <a:r>
              <a:rPr lang="en-US" altLang="en-US" sz="1200" b="1" dirty="0" smtClean="0">
                <a:solidFill>
                  <a:schemeClr val="bg1"/>
                </a:solidFill>
                <a:latin typeface="Arial" panose="020B0604020202020204" pitchFamily="34" charset="0"/>
                <a:cs typeface="Arial" panose="020B0604020202020204" pitchFamily="34" charset="0"/>
              </a:rPr>
              <a:t>Sudan experienced light negative precipitation </a:t>
            </a:r>
            <a:r>
              <a:rPr lang="en-US" altLang="en-US" sz="1200" b="1" dirty="0" smtClean="0">
                <a:solidFill>
                  <a:schemeClr val="bg1"/>
                </a:solidFill>
                <a:latin typeface="Arial" panose="020B0604020202020204" pitchFamily="34" charset="0"/>
                <a:cs typeface="Arial" panose="020B0604020202020204" pitchFamily="34" charset="0"/>
              </a:rPr>
              <a:t>anomalies.</a:t>
            </a:r>
          </a:p>
          <a:p>
            <a:pPr algn="just"/>
            <a:endParaRPr lang="en-US" altLang="en-US" sz="1200" b="1" dirty="0">
              <a:solidFill>
                <a:schemeClr val="bg1"/>
              </a:solidFill>
              <a:latin typeface="Arial" panose="020B0604020202020204" pitchFamily="34" charset="0"/>
              <a:cs typeface="Arial" panose="020B0604020202020204" pitchFamily="34" charset="0"/>
            </a:endParaRPr>
          </a:p>
          <a:p>
            <a:pPr algn="just"/>
            <a:r>
              <a:rPr lang="en-US" altLang="en-US" sz="1200" b="1" dirty="0" smtClean="0">
                <a:solidFill>
                  <a:schemeClr val="bg1"/>
                </a:solidFill>
                <a:latin typeface="Arial" panose="020B0604020202020204" pitchFamily="34" charset="0"/>
                <a:cs typeface="Arial" panose="020B0604020202020204" pitchFamily="34" charset="0"/>
              </a:rPr>
              <a:t>The </a:t>
            </a:r>
            <a:r>
              <a:rPr lang="en-US" altLang="en-US" sz="1200" b="1" dirty="0">
                <a:solidFill>
                  <a:schemeClr val="bg1"/>
                </a:solidFill>
                <a:latin typeface="Arial" panose="020B0604020202020204" pitchFamily="34" charset="0"/>
                <a:cs typeface="Arial" panose="020B0604020202020204" pitchFamily="34" charset="0"/>
              </a:rPr>
              <a:t>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southern Guinea, Sierra Leone, Liberia, southeastern Sudan, western South Sudan and western Ethiopia. Conversely, there is an increased chance for below-average rainfall across southern Burkina Faso, northeastern Cote d’Ivoire, Ghana, Togo, Benin, Central African Republic, southeastern Cameroon, northern Congo, northern DR Congo and eastern South Sudan.</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above-average rainfall across southern Guinea, Sierra Leone, Liberia, eastern South Sudan and southwestern Ethiopia. In contrast, there is an increased chance for below-average rainfall across southern Burkina Faso, eastern Cote d’Ivoire, Ghana, Togo, Benin, eastern Nigeria, Central African Republic, northern DR Congo and eastern South Sudan.</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46703"/>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2133600"/>
            <a:ext cx="8305800" cy="35814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latin typeface="Arial" panose="020B0604020202020204" pitchFamily="34" charset="0"/>
                <a:cs typeface="Arial" panose="020B0604020202020204" pitchFamily="34" charset="0"/>
              </a:rPr>
              <a:t>During the past 7 </a:t>
            </a:r>
            <a:r>
              <a:rPr lang="en-US" altLang="en-US" sz="1400" b="1" dirty="0" smtClean="0">
                <a:solidFill>
                  <a:schemeClr val="bg1"/>
                </a:solidFill>
                <a:latin typeface="Arial" panose="020B0604020202020204" pitchFamily="34" charset="0"/>
                <a:cs typeface="Arial" panose="020B0604020202020204" pitchFamily="34" charset="0"/>
              </a:rPr>
              <a:t>days, </a:t>
            </a:r>
            <a:r>
              <a:rPr lang="en-US" altLang="en-US" sz="1400" b="1" dirty="0" smtClean="0">
                <a:solidFill>
                  <a:schemeClr val="bg1"/>
                </a:solidFill>
                <a:latin typeface="Arial" panose="020B0604020202020204" pitchFamily="34" charset="0"/>
                <a:cs typeface="Arial" panose="020B0604020202020204" pitchFamily="34" charset="0"/>
              </a:rPr>
              <a:t>local areas in </a:t>
            </a:r>
            <a:r>
              <a:rPr lang="en-US" altLang="en-US" sz="1400" b="1" dirty="0" smtClean="0">
                <a:solidFill>
                  <a:schemeClr val="bg1"/>
                </a:solidFill>
                <a:latin typeface="Arial" panose="020B0604020202020204" pitchFamily="34" charset="0"/>
                <a:cs typeface="Arial" panose="020B0604020202020204" pitchFamily="34" charset="0"/>
              </a:rPr>
              <a:t>Nigeria, western Cameroon, eastern Sudan, Ethiopia, and northern Somalia received precipitation totals of over 100 mm (moisture surpluses of over 100 mm)</a:t>
            </a:r>
            <a:r>
              <a:rPr lang="en-US" altLang="en-US" sz="1400" b="1" dirty="0" smtClean="0">
                <a:solidFill>
                  <a:schemeClr val="bg1"/>
                </a:solidFill>
                <a:latin typeface="Arial" panose="020B0604020202020204" pitchFamily="34" charset="0"/>
                <a:cs typeface="Arial" panose="020B0604020202020204" pitchFamily="34" charset="0"/>
              </a:rPr>
              <a:t>.</a:t>
            </a:r>
            <a:endParaRPr lang="en-US" altLang="en-US" sz="1400"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week-1 outlooks depict an increased chance for above-average rainfall </a:t>
            </a:r>
            <a:r>
              <a:rPr lang="en-US" alt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southern Guinea, Sierra </a:t>
            </a:r>
            <a:r>
              <a:rPr lang="en-US" sz="1400" b="1" dirty="0" smtClean="0">
                <a:solidFill>
                  <a:schemeClr val="bg1"/>
                </a:solidFill>
              </a:rPr>
              <a:t>Leone, Liberia, </a:t>
            </a:r>
            <a:r>
              <a:rPr lang="en-US" sz="1400" b="1" dirty="0">
                <a:solidFill>
                  <a:schemeClr val="bg1"/>
                </a:solidFill>
              </a:rPr>
              <a:t>southeastern Sudan, western South Sudan and western </a:t>
            </a:r>
            <a:r>
              <a:rPr lang="en-US" sz="1400" b="1" dirty="0" smtClean="0">
                <a:solidFill>
                  <a:schemeClr val="bg1"/>
                </a:solidFill>
              </a:rPr>
              <a:t>Ethiopia.</a:t>
            </a:r>
            <a:r>
              <a:rPr lang="en-US" sz="1400" b="1" dirty="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latin typeface="Arial" panose="020B0604020202020204" pitchFamily="34" charset="0"/>
                <a:cs typeface="Arial" panose="020B0604020202020204" pitchFamily="34" charset="0"/>
              </a:rPr>
              <a:t>Conversely</a:t>
            </a:r>
            <a:r>
              <a:rPr lang="en-US" sz="1400" b="1" dirty="0" smtClean="0">
                <a:solidFill>
                  <a:schemeClr val="bg1"/>
                </a:solidFill>
                <a:latin typeface="Arial" panose="020B0604020202020204" pitchFamily="34" charset="0"/>
                <a:cs typeface="Arial" panose="020B0604020202020204" pitchFamily="34" charset="0"/>
              </a:rPr>
              <a:t>,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southern Burkina Faso, northeastern Cote d’Ivoire, Ghana, </a:t>
            </a:r>
            <a:r>
              <a:rPr lang="en-US" sz="1400" b="1" dirty="0" smtClean="0">
                <a:solidFill>
                  <a:schemeClr val="bg1"/>
                </a:solidFill>
              </a:rPr>
              <a:t>Togo, Benin, </a:t>
            </a:r>
            <a:r>
              <a:rPr lang="en-US" sz="1400" b="1" dirty="0">
                <a:solidFill>
                  <a:schemeClr val="bg1"/>
                </a:solidFill>
              </a:rPr>
              <a:t>Central African Republic, southeastern Cameroon, northern Congo, northern DR Congo and eastern South Sudan</a:t>
            </a:r>
            <a:r>
              <a:rPr lang="en-US" sz="1400" b="1" dirty="0" smtClean="0">
                <a:solidFill>
                  <a:schemeClr val="bg1"/>
                </a:solidFill>
                <a:latin typeface="Arial" panose="020B0604020202020204" pitchFamily="34" charset="0"/>
                <a:cs typeface="Arial" panose="020B0604020202020204" pitchFamily="34" charset="0"/>
              </a:rPr>
              <a:t>.</a:t>
            </a:r>
            <a:endParaRPr lang="en-US" sz="1400"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week-2 outlooks call for an </a:t>
            </a:r>
            <a:r>
              <a:rPr lang="en-US" sz="1400" b="1" dirty="0" smtClean="0">
                <a:solidFill>
                  <a:schemeClr val="bg1"/>
                </a:solidFill>
                <a:latin typeface="Arial" panose="020B0604020202020204" pitchFamily="34" charset="0"/>
                <a:cs typeface="Arial" panose="020B0604020202020204" pitchFamily="34" charset="0"/>
              </a:rPr>
              <a:t>increased </a:t>
            </a:r>
            <a:r>
              <a:rPr lang="en-US" sz="1400" b="1" dirty="0">
                <a:solidFill>
                  <a:schemeClr val="bg1"/>
                </a:solidFill>
                <a:latin typeface="Arial" panose="020B0604020202020204" pitchFamily="34" charset="0"/>
                <a:cs typeface="Arial" panose="020B0604020202020204" pitchFamily="34" charset="0"/>
              </a:rPr>
              <a:t>chance for above-average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southern Guinea, Sierra </a:t>
            </a:r>
            <a:r>
              <a:rPr lang="en-US" sz="1400" b="1" dirty="0" smtClean="0">
                <a:solidFill>
                  <a:schemeClr val="bg1"/>
                </a:solidFill>
              </a:rPr>
              <a:t>Leone, Liberia, </a:t>
            </a:r>
            <a:r>
              <a:rPr lang="en-US" sz="1400" b="1" dirty="0">
                <a:solidFill>
                  <a:schemeClr val="bg1"/>
                </a:solidFill>
              </a:rPr>
              <a:t>eastern South Sudan and southwestern Ethiopia</a:t>
            </a:r>
            <a:r>
              <a:rPr lang="en-US" sz="1400" b="1" dirty="0" smtClean="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latin typeface="Arial" panose="020B0604020202020204" pitchFamily="34" charset="0"/>
                <a:cs typeface="Arial" panose="020B0604020202020204" pitchFamily="34" charset="0"/>
              </a:rPr>
              <a:t>In contrast,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southern Burkina Faso, eastern Cote d’Ivoire, Ghana, Togo, </a:t>
            </a:r>
            <a:r>
              <a:rPr lang="en-US" sz="1400" b="1" dirty="0" smtClean="0">
                <a:solidFill>
                  <a:schemeClr val="bg1"/>
                </a:solidFill>
              </a:rPr>
              <a:t>Benin, </a:t>
            </a:r>
            <a:r>
              <a:rPr lang="en-US" sz="1400" b="1" dirty="0">
                <a:solidFill>
                  <a:schemeClr val="bg1"/>
                </a:solidFill>
              </a:rPr>
              <a:t>eastern </a:t>
            </a:r>
            <a:r>
              <a:rPr lang="en-US" sz="1400" b="1" dirty="0" smtClean="0">
                <a:solidFill>
                  <a:schemeClr val="bg1"/>
                </a:solidFill>
              </a:rPr>
              <a:t>Nigeria, </a:t>
            </a:r>
            <a:r>
              <a:rPr lang="en-US" sz="1400" b="1" dirty="0">
                <a:solidFill>
                  <a:schemeClr val="bg1"/>
                </a:solidFill>
              </a:rPr>
              <a:t>Central African Republic, northern DR Congo and eastern South Sudan</a:t>
            </a:r>
            <a:r>
              <a:rPr lang="en-US" sz="1400" b="1" dirty="0" smtClean="0">
                <a:solidFill>
                  <a:schemeClr val="bg1"/>
                </a:solidFill>
                <a:latin typeface="Arial" panose="020B0604020202020204" pitchFamily="34" charset="0"/>
                <a:cs typeface="Arial" panose="020B0604020202020204" pitchFamily="34" charset="0"/>
              </a:rPr>
              <a:t>.</a:t>
            </a:r>
            <a:endParaRPr lang="en-US" sz="1400"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endParaRPr 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152400" y="4210335"/>
            <a:ext cx="8915400" cy="2563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Over </a:t>
            </a:r>
            <a:r>
              <a:rPr lang="en-US" altLang="en-US" sz="1100" b="1" dirty="0">
                <a:solidFill>
                  <a:schemeClr val="bg1"/>
                </a:solidFill>
              </a:rPr>
              <a:t>the past </a:t>
            </a:r>
            <a:r>
              <a:rPr lang="en-US" altLang="en-US" sz="1100" b="1" dirty="0" smtClean="0">
                <a:solidFill>
                  <a:schemeClr val="bg1"/>
                </a:solidFill>
              </a:rPr>
              <a:t>90 </a:t>
            </a:r>
            <a:r>
              <a:rPr lang="en-US" altLang="en-US" sz="1100" b="1" dirty="0">
                <a:solidFill>
                  <a:schemeClr val="bg1"/>
                </a:solidFill>
              </a:rPr>
              <a:t>days, </a:t>
            </a:r>
            <a:r>
              <a:rPr lang="en-US" altLang="en-US" sz="1100" b="1" dirty="0" smtClean="0">
                <a:solidFill>
                  <a:schemeClr val="bg1"/>
                </a:solidFill>
              </a:rPr>
              <a:t>in </a:t>
            </a:r>
            <a:r>
              <a:rPr lang="en-US" altLang="en-US" sz="1100" b="1" dirty="0">
                <a:solidFill>
                  <a:schemeClr val="bg1"/>
                </a:solidFill>
              </a:rPr>
              <a:t>West Africa, </a:t>
            </a:r>
            <a:r>
              <a:rPr lang="en-US" altLang="en-US" sz="1100" b="1" dirty="0" smtClean="0">
                <a:solidFill>
                  <a:schemeClr val="bg1"/>
                </a:solidFill>
              </a:rPr>
              <a:t>rainfall totals exceeded 1000 mm across Guinea, Sierra Leone, and coastline of Nigeria (moisture surpluses of over 500 mm). Precipitation was in excess of 200 mm across southern Senegal, southwestern Mali, Liberia, southwestern Burkina Faso, portions of Côte d’Ivoire, southwestern Ghana, and </a:t>
            </a:r>
            <a:r>
              <a:rPr lang="en-US" altLang="en-US" sz="1100" b="1" dirty="0" smtClean="0">
                <a:solidFill>
                  <a:schemeClr val="bg1"/>
                </a:solidFill>
              </a:rPr>
              <a:t>southwestern </a:t>
            </a:r>
            <a:r>
              <a:rPr lang="en-US" altLang="en-US" sz="1100" b="1" dirty="0" smtClean="0">
                <a:solidFill>
                  <a:schemeClr val="bg1"/>
                </a:solidFill>
              </a:rPr>
              <a:t>Nigeria. Conversely, local areas in northern Burkina Faso and central and eastern Nigeria experienced </a:t>
            </a:r>
            <a:r>
              <a:rPr lang="en-US" altLang="en-US" sz="1100" b="1" dirty="0">
                <a:solidFill>
                  <a:schemeClr val="bg1"/>
                </a:solidFill>
              </a:rPr>
              <a:t>moisture deficits of over 100 mm.</a:t>
            </a:r>
          </a:p>
          <a:p>
            <a:pPr algn="just" eaLnBrk="1" hangingPunct="1">
              <a:lnSpc>
                <a:spcPct val="90000"/>
              </a:lnSpc>
              <a:spcBef>
                <a:spcPct val="50000"/>
              </a:spcBef>
            </a:pPr>
            <a:r>
              <a:rPr lang="en-US" altLang="en-US" sz="1100" b="1" dirty="0">
                <a:solidFill>
                  <a:schemeClr val="bg1"/>
                </a:solidFill>
              </a:rPr>
              <a:t>In Central Africa, positive precipitation anomalies of 100-200 mm were found over </a:t>
            </a:r>
            <a:r>
              <a:rPr lang="en-US" altLang="en-US" sz="1100" b="1" dirty="0" smtClean="0">
                <a:solidFill>
                  <a:schemeClr val="bg1"/>
                </a:solidFill>
              </a:rPr>
              <a:t>the western border of Chad and Cameroon, eastern </a:t>
            </a:r>
            <a:r>
              <a:rPr lang="en-US" altLang="en-US" sz="1100" b="1" dirty="0">
                <a:solidFill>
                  <a:schemeClr val="bg1"/>
                </a:solidFill>
              </a:rPr>
              <a:t>Chad, </a:t>
            </a:r>
            <a:r>
              <a:rPr lang="en-US" altLang="en-US" sz="1100" b="1" dirty="0" smtClean="0">
                <a:solidFill>
                  <a:schemeClr val="bg1"/>
                </a:solidFill>
              </a:rPr>
              <a:t>portions of CAR</a:t>
            </a:r>
            <a:r>
              <a:rPr lang="en-US" altLang="en-US" sz="1100" b="1" dirty="0">
                <a:solidFill>
                  <a:schemeClr val="bg1"/>
                </a:solidFill>
              </a:rPr>
              <a:t>, </a:t>
            </a:r>
            <a:r>
              <a:rPr lang="en-US" altLang="en-US" sz="1100" b="1" dirty="0" smtClean="0">
                <a:solidFill>
                  <a:schemeClr val="bg1"/>
                </a:solidFill>
              </a:rPr>
              <a:t>eastern Gabon, Congo</a:t>
            </a:r>
            <a:r>
              <a:rPr lang="en-US" altLang="en-US" sz="1100" b="1" dirty="0">
                <a:solidFill>
                  <a:schemeClr val="bg1"/>
                </a:solidFill>
              </a:rPr>
              <a:t>, and local areas in </a:t>
            </a:r>
            <a:r>
              <a:rPr lang="en-US" altLang="en-US" sz="1100" b="1" dirty="0" smtClean="0">
                <a:solidFill>
                  <a:schemeClr val="bg1"/>
                </a:solidFill>
              </a:rPr>
              <a:t>western </a:t>
            </a:r>
            <a:r>
              <a:rPr lang="en-US" altLang="en-US" sz="1100" b="1" dirty="0">
                <a:solidFill>
                  <a:schemeClr val="bg1"/>
                </a:solidFill>
              </a:rPr>
              <a:t>DRC. Large negative precipitation anomalies of over 100 mm </a:t>
            </a:r>
            <a:r>
              <a:rPr lang="en-US" altLang="en-US" sz="1100" b="1" dirty="0" smtClean="0">
                <a:solidFill>
                  <a:schemeClr val="bg1"/>
                </a:solidFill>
              </a:rPr>
              <a:t>were observed </a:t>
            </a:r>
            <a:r>
              <a:rPr lang="en-US" altLang="en-US" sz="1100" b="1" dirty="0">
                <a:solidFill>
                  <a:schemeClr val="bg1"/>
                </a:solidFill>
              </a:rPr>
              <a:t>in </a:t>
            </a:r>
            <a:r>
              <a:rPr lang="en-US" altLang="en-US" sz="1100" b="1" dirty="0" smtClean="0">
                <a:solidFill>
                  <a:schemeClr val="bg1"/>
                </a:solidFill>
              </a:rPr>
              <a:t>Cameroon</a:t>
            </a:r>
            <a:r>
              <a:rPr lang="en-US" altLang="en-US" sz="1100" b="1" dirty="0">
                <a:solidFill>
                  <a:schemeClr val="bg1"/>
                </a:solidFill>
              </a:rPr>
              <a:t>, southwestern Chad, and local areas in northwestern </a:t>
            </a:r>
            <a:r>
              <a:rPr lang="en-US" altLang="en-US" sz="1100" b="1" dirty="0" smtClean="0">
                <a:solidFill>
                  <a:schemeClr val="bg1"/>
                </a:solidFill>
              </a:rPr>
              <a:t>CAR and eastern DRC. </a:t>
            </a:r>
            <a:r>
              <a:rPr lang="en-US" altLang="en-US" sz="1100" b="1" dirty="0" smtClean="0">
                <a:solidFill>
                  <a:schemeClr val="bg1"/>
                </a:solidFill>
              </a:rPr>
              <a:t>In particular, southwestern Cameroon experienced moisture deficits of 300-500 mm.</a:t>
            </a:r>
          </a:p>
          <a:p>
            <a:pPr algn="just" eaLnBrk="1" hangingPunct="1">
              <a:lnSpc>
                <a:spcPct val="90000"/>
              </a:lnSpc>
              <a:spcBef>
                <a:spcPct val="50000"/>
              </a:spcBef>
            </a:pPr>
            <a:r>
              <a:rPr lang="en-US" altLang="en-US" sz="1100" b="1" dirty="0" smtClean="0">
                <a:solidFill>
                  <a:schemeClr val="bg1"/>
                </a:solidFill>
              </a:rPr>
              <a:t> In </a:t>
            </a:r>
            <a:r>
              <a:rPr lang="en-US" altLang="en-US" sz="1100" b="1" dirty="0">
                <a:solidFill>
                  <a:schemeClr val="bg1"/>
                </a:solidFill>
              </a:rPr>
              <a:t>East Africa, northwestern Ethiopia received heavy rainfall amounts of over 1000 mm (more than </a:t>
            </a:r>
            <a:r>
              <a:rPr lang="en-US" altLang="en-US" sz="1100" b="1" dirty="0" smtClean="0">
                <a:solidFill>
                  <a:schemeClr val="bg1"/>
                </a:solidFill>
              </a:rPr>
              <a:t>300 </a:t>
            </a:r>
            <a:r>
              <a:rPr lang="en-US" altLang="en-US" sz="1100" b="1" dirty="0">
                <a:solidFill>
                  <a:schemeClr val="bg1"/>
                </a:solidFill>
              </a:rPr>
              <a:t>mm above the mean</a:t>
            </a:r>
            <a:r>
              <a:rPr lang="en-US" altLang="en-US" sz="1100" b="1" dirty="0" smtClean="0">
                <a:solidFill>
                  <a:schemeClr val="bg1"/>
                </a:solidFill>
              </a:rPr>
              <a:t>). Precipitation was in excess of 200 mm in western and eastern Sudan, western Eritrea, and northern Ethiopia. Uganda </a:t>
            </a:r>
            <a:r>
              <a:rPr lang="en-US" altLang="en-US" sz="1100" b="1" dirty="0">
                <a:solidFill>
                  <a:schemeClr val="bg1"/>
                </a:solidFill>
              </a:rPr>
              <a:t>continued to experience sustained negative </a:t>
            </a:r>
            <a:r>
              <a:rPr lang="en-US" altLang="en-US" sz="1100" b="1" dirty="0" smtClean="0">
                <a:solidFill>
                  <a:schemeClr val="bg1"/>
                </a:solidFill>
              </a:rPr>
              <a:t>precipitation </a:t>
            </a:r>
            <a:r>
              <a:rPr lang="en-US" altLang="en-US" sz="1100" b="1" dirty="0">
                <a:solidFill>
                  <a:schemeClr val="bg1"/>
                </a:solidFill>
              </a:rPr>
              <a:t>anomalies of over 50 mm.</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southern Africa</a:t>
            </a:r>
            <a:r>
              <a:rPr lang="en-US" altLang="en-US" sz="1100" b="1" dirty="0" smtClean="0">
                <a:solidFill>
                  <a:schemeClr val="bg1"/>
                </a:solidFill>
              </a:rPr>
              <a:t>, the central </a:t>
            </a:r>
            <a:r>
              <a:rPr lang="en-US" altLang="en-US" sz="1100" b="1" dirty="0" smtClean="0">
                <a:solidFill>
                  <a:schemeClr val="bg1"/>
                </a:solidFill>
              </a:rPr>
              <a:t>part of Mozambique and the eastern coast of Madagascar registered rainfall amounts of over 200 mm (moisture surpluses of over 100 mm). </a:t>
            </a:r>
            <a:r>
              <a:rPr lang="en-US" altLang="en-US" sz="1100" b="1" dirty="0" smtClean="0">
                <a:solidFill>
                  <a:schemeClr val="bg1"/>
                </a:solidFill>
              </a:rPr>
              <a:t>Precipitation was above-average across the northeastern part of South Africa. Light </a:t>
            </a:r>
            <a:r>
              <a:rPr lang="en-US" altLang="en-US" sz="1100" b="1" dirty="0" smtClean="0">
                <a:solidFill>
                  <a:schemeClr val="bg1"/>
                </a:solidFill>
              </a:rPr>
              <a:t>moisture deficits of 10-50 mm were present across much of western South Africa, and portions of Madagascar.</a:t>
            </a:r>
          </a:p>
        </p:txBody>
      </p:sp>
      <p:pic>
        <p:nvPicPr>
          <p:cNvPr id="2" name="Image 1"/>
          <p:cNvPicPr>
            <a:picLocks noChangeAspect="1"/>
          </p:cNvPicPr>
          <p:nvPr/>
        </p:nvPicPr>
        <p:blipFill>
          <a:blip r:embed="rId3"/>
          <a:stretch>
            <a:fillRect/>
          </a:stretch>
        </p:blipFill>
        <p:spPr>
          <a:xfrm>
            <a:off x="1295400" y="913151"/>
            <a:ext cx="3200400" cy="3200400"/>
          </a:xfrm>
          <a:prstGeom prst="rect">
            <a:avLst/>
          </a:prstGeom>
        </p:spPr>
      </p:pic>
      <p:pic>
        <p:nvPicPr>
          <p:cNvPr id="3" name="Image 2"/>
          <p:cNvPicPr>
            <a:picLocks noChangeAspect="1"/>
          </p:cNvPicPr>
          <p:nvPr/>
        </p:nvPicPr>
        <p:blipFill>
          <a:blip r:embed="rId4"/>
          <a:stretch>
            <a:fillRect/>
          </a:stretch>
        </p:blipFill>
        <p:spPr>
          <a:xfrm>
            <a:off x="4724400" y="913151"/>
            <a:ext cx="3200400" cy="3200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90500" y="4203716"/>
            <a:ext cx="8763000" cy="256557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West Africa, above-average rainfall was observed across much of Senegal, Guinea-Bissau, Guinea, Sierra Leone, portions of Mali, southwestern Burkina Faso, Côte d’Ivoire, much of Ghana, southern Togo, southern Benin, and western and </a:t>
            </a:r>
            <a:r>
              <a:rPr lang="en-US" altLang="en-US" sz="1140" b="1" dirty="0" smtClean="0">
                <a:solidFill>
                  <a:schemeClr val="bg1"/>
                </a:solidFill>
              </a:rPr>
              <a:t>southern </a:t>
            </a:r>
            <a:r>
              <a:rPr lang="en-US" altLang="en-US" sz="1140" b="1" dirty="0" smtClean="0">
                <a:solidFill>
                  <a:schemeClr val="bg1"/>
                </a:solidFill>
              </a:rPr>
              <a:t>Nigeria (more than 50 mm above the mean). </a:t>
            </a:r>
            <a:r>
              <a:rPr lang="en-US" altLang="en-US" sz="1140" b="1" dirty="0" smtClean="0">
                <a:solidFill>
                  <a:schemeClr val="bg1"/>
                </a:solidFill>
              </a:rPr>
              <a:t>Portions of </a:t>
            </a:r>
            <a:r>
              <a:rPr lang="en-US" altLang="en-US" sz="1140" b="1" dirty="0" smtClean="0">
                <a:solidFill>
                  <a:schemeClr val="bg1"/>
                </a:solidFill>
              </a:rPr>
              <a:t>Burkina Faso, northeastern Ghana, northern Togo, northern Benin, and much of Nigeria, experienced below-average rainfall (more than </a:t>
            </a:r>
            <a:r>
              <a:rPr lang="en-US" altLang="en-US" sz="1140" b="1" dirty="0" smtClean="0">
                <a:solidFill>
                  <a:schemeClr val="bg1"/>
                </a:solidFill>
              </a:rPr>
              <a:t>25 </a:t>
            </a:r>
            <a:r>
              <a:rPr lang="en-US" altLang="en-US" sz="1140" b="1" dirty="0" smtClean="0">
                <a:solidFill>
                  <a:schemeClr val="bg1"/>
                </a:solidFill>
              </a:rPr>
              <a:t>mm below the mean). </a:t>
            </a:r>
            <a:r>
              <a:rPr lang="en-US" altLang="en-US" sz="1140" b="1" dirty="0" smtClean="0">
                <a:solidFill>
                  <a:schemeClr val="bg1"/>
                </a:solidFill>
              </a:rPr>
              <a:t>Eastern </a:t>
            </a:r>
            <a:r>
              <a:rPr lang="en-US" altLang="en-US" sz="1140" b="1" dirty="0" smtClean="0">
                <a:solidFill>
                  <a:schemeClr val="bg1"/>
                </a:solidFill>
              </a:rPr>
              <a:t>Nigeria observed negative precipitation anomalies of over 100 mm.</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precipitation was </a:t>
            </a:r>
            <a:r>
              <a:rPr lang="en-US" altLang="en-US" sz="1140" b="1" dirty="0" smtClean="0">
                <a:solidFill>
                  <a:schemeClr val="bg1"/>
                </a:solidFill>
              </a:rPr>
              <a:t>100 mm above the mean across local areas in western Chad, southeastern Cameroon, CAR, southern Togo, and western and northern DRC. Southwestern and southeastern Chad, northern Cameroon, Equatorial Guinea, eastern CAR, and northeastern of DRC received below-average rainfall (more than 50 mm below the mean). In particular, western </a:t>
            </a:r>
            <a:r>
              <a:rPr lang="en-US" altLang="en-US" sz="1140" b="1" dirty="0" smtClean="0">
                <a:solidFill>
                  <a:schemeClr val="bg1"/>
                </a:solidFill>
              </a:rPr>
              <a:t>Cameroon observed negative precipitation anomalies of 100-200 mm.</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East Africa</a:t>
            </a:r>
            <a:r>
              <a:rPr lang="en-US" altLang="en-US" sz="1140" b="1" dirty="0" smtClean="0">
                <a:solidFill>
                  <a:schemeClr val="bg1"/>
                </a:solidFill>
              </a:rPr>
              <a:t>, </a:t>
            </a:r>
            <a:r>
              <a:rPr lang="en-US" altLang="en-US" sz="1140" b="1" dirty="0" smtClean="0">
                <a:solidFill>
                  <a:schemeClr val="bg1"/>
                </a:solidFill>
              </a:rPr>
              <a:t>rainfall amounts reached 300-500 mm in </a:t>
            </a:r>
            <a:r>
              <a:rPr lang="en-US" altLang="en-US" sz="1140" b="1" dirty="0" smtClean="0">
                <a:solidFill>
                  <a:schemeClr val="bg1"/>
                </a:solidFill>
              </a:rPr>
              <a:t>northwestern Ethiopia. Moisture surpluses of over 100 mm were found across eastern Sudan, local areas in eastern CAR, western Eritrea, Ethiopia, and northern Somalia. Moisture deficits of over 25 mm were observed over southwestern Sudan, and northwestern South Sudan.</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In Southern Africa, the eastern part of South Africa and eastern coastline of Madagascar observed above-average rainfall (more than </a:t>
            </a:r>
            <a:r>
              <a:rPr lang="en-US" altLang="en-US" sz="1140" b="1" dirty="0" smtClean="0">
                <a:solidFill>
                  <a:schemeClr val="bg1"/>
                </a:solidFill>
              </a:rPr>
              <a:t>50</a:t>
            </a:r>
            <a:r>
              <a:rPr lang="en-US" altLang="en-US" sz="1140" b="1" dirty="0" smtClean="0">
                <a:solidFill>
                  <a:schemeClr val="bg1"/>
                </a:solidFill>
              </a:rPr>
              <a:t> </a:t>
            </a:r>
            <a:r>
              <a:rPr lang="en-US" altLang="en-US" sz="1140" b="1" dirty="0" smtClean="0">
                <a:solidFill>
                  <a:schemeClr val="bg1"/>
                </a:solidFill>
              </a:rPr>
              <a:t>mm above the mean).</a:t>
            </a:r>
            <a:endParaRPr lang="en-US" altLang="en-US" sz="1140" b="1" dirty="0">
              <a:solidFill>
                <a:schemeClr val="bg1"/>
              </a:solidFill>
            </a:endParaRPr>
          </a:p>
        </p:txBody>
      </p:sp>
      <p:pic>
        <p:nvPicPr>
          <p:cNvPr id="2" name="Image 1"/>
          <p:cNvPicPr>
            <a:picLocks noChangeAspect="1"/>
          </p:cNvPicPr>
          <p:nvPr/>
        </p:nvPicPr>
        <p:blipFill>
          <a:blip r:embed="rId3"/>
          <a:stretch>
            <a:fillRect/>
          </a:stretch>
        </p:blipFill>
        <p:spPr>
          <a:xfrm>
            <a:off x="1295400" y="838200"/>
            <a:ext cx="3276600" cy="3276600"/>
          </a:xfrm>
          <a:prstGeom prst="rect">
            <a:avLst/>
          </a:prstGeom>
        </p:spPr>
      </p:pic>
      <p:pic>
        <p:nvPicPr>
          <p:cNvPr id="3" name="Image 2"/>
          <p:cNvPicPr>
            <a:picLocks noChangeAspect="1"/>
          </p:cNvPicPr>
          <p:nvPr/>
        </p:nvPicPr>
        <p:blipFill>
          <a:blip r:embed="rId4"/>
          <a:stretch>
            <a:fillRect/>
          </a:stretch>
        </p:blipFill>
        <p:spPr>
          <a:xfrm>
            <a:off x="4800600" y="838200"/>
            <a:ext cx="3276600" cy="3276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49225" y="4572000"/>
            <a:ext cx="8842375" cy="193899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in West Africa, precipitation </a:t>
            </a:r>
            <a:r>
              <a:rPr lang="en-US" altLang="en-US" sz="1200" b="1" dirty="0" smtClean="0">
                <a:solidFill>
                  <a:schemeClr val="bg1"/>
                </a:solidFill>
              </a:rPr>
              <a:t>was slightly </a:t>
            </a:r>
            <a:r>
              <a:rPr lang="en-US" altLang="en-US" sz="1200" b="1" dirty="0" smtClean="0">
                <a:solidFill>
                  <a:schemeClr val="bg1"/>
                </a:solidFill>
              </a:rPr>
              <a:t>above-average across </a:t>
            </a:r>
            <a:r>
              <a:rPr lang="en-US" altLang="en-US" sz="1200" b="1" dirty="0" smtClean="0">
                <a:solidFill>
                  <a:schemeClr val="bg1"/>
                </a:solidFill>
              </a:rPr>
              <a:t>Senegal</a:t>
            </a:r>
            <a:r>
              <a:rPr lang="en-US" altLang="en-US" sz="1200" b="1" dirty="0" smtClean="0">
                <a:solidFill>
                  <a:schemeClr val="bg1"/>
                </a:solidFill>
              </a:rPr>
              <a:t>, </a:t>
            </a:r>
            <a:r>
              <a:rPr lang="en-US" altLang="en-US" sz="1200" b="1" dirty="0">
                <a:solidFill>
                  <a:schemeClr val="bg1"/>
                </a:solidFill>
              </a:rPr>
              <a:t>southwestern </a:t>
            </a:r>
            <a:r>
              <a:rPr lang="en-US" altLang="en-US" sz="1200" b="1" dirty="0" smtClean="0">
                <a:solidFill>
                  <a:schemeClr val="bg1"/>
                </a:solidFill>
              </a:rPr>
              <a:t>Mali, Guinea</a:t>
            </a:r>
            <a:r>
              <a:rPr lang="en-US" altLang="en-US" sz="1200" b="1" dirty="0" smtClean="0">
                <a:solidFill>
                  <a:schemeClr val="bg1"/>
                </a:solidFill>
              </a:rPr>
              <a:t>, Sierra Leone, Liberia</a:t>
            </a:r>
            <a:r>
              <a:rPr lang="en-US" altLang="en-US" sz="1200" b="1" dirty="0" smtClean="0">
                <a:solidFill>
                  <a:schemeClr val="bg1"/>
                </a:solidFill>
              </a:rPr>
              <a:t>, Côte d’Ivoire, southern Ghana. The southern part of Nigeria observed above-average rainfall (more than 50 mm above the mean), while the northern part of the country observed below-average rainfall (more than 10 mm below the mean).</a:t>
            </a:r>
            <a:endParaRPr lang="en-US" altLang="en-US" sz="1200" b="1" dirty="0" smtClean="0">
              <a:solidFill>
                <a:schemeClr val="bg1"/>
              </a:solidFill>
            </a:endParaRPr>
          </a:p>
          <a:p>
            <a:pPr algn="just" eaLnBrk="1" hangingPunct="1">
              <a:lnSpc>
                <a:spcPct val="90000"/>
              </a:lnSpc>
              <a:spcBef>
                <a:spcPct val="50000"/>
              </a:spcBef>
            </a:pPr>
            <a:r>
              <a:rPr lang="en-US" altLang="en-US" sz="1200" b="1" dirty="0" smtClean="0">
                <a:solidFill>
                  <a:schemeClr val="bg1"/>
                </a:solidFill>
              </a:rPr>
              <a:t>In Central Africa, </a:t>
            </a:r>
            <a:r>
              <a:rPr lang="en-US" altLang="en-US" sz="1200" b="1" dirty="0" smtClean="0">
                <a:solidFill>
                  <a:schemeClr val="bg1"/>
                </a:solidFill>
              </a:rPr>
              <a:t>southern </a:t>
            </a:r>
            <a:r>
              <a:rPr lang="en-US" altLang="en-US" sz="1200" b="1" dirty="0" smtClean="0">
                <a:solidFill>
                  <a:schemeClr val="bg1"/>
                </a:solidFill>
              </a:rPr>
              <a:t>Cameroon, </a:t>
            </a:r>
            <a:r>
              <a:rPr lang="en-US" altLang="en-US" sz="1200" b="1" dirty="0" smtClean="0">
                <a:solidFill>
                  <a:schemeClr val="bg1"/>
                </a:solidFill>
              </a:rPr>
              <a:t>Gabon, Congo</a:t>
            </a:r>
            <a:r>
              <a:rPr lang="en-US" altLang="en-US" sz="1200" b="1" dirty="0" smtClean="0">
                <a:solidFill>
                  <a:schemeClr val="bg1"/>
                </a:solidFill>
              </a:rPr>
              <a:t>, </a:t>
            </a:r>
            <a:r>
              <a:rPr lang="en-US" altLang="en-US" sz="1200" b="1" dirty="0" smtClean="0">
                <a:solidFill>
                  <a:schemeClr val="bg1"/>
                </a:solidFill>
              </a:rPr>
              <a:t>much of CAR, and western DRC </a:t>
            </a:r>
            <a:r>
              <a:rPr lang="en-US" altLang="en-US" sz="1200" b="1" dirty="0" smtClean="0">
                <a:solidFill>
                  <a:schemeClr val="bg1"/>
                </a:solidFill>
              </a:rPr>
              <a:t>experienced above-average rainfall. Conversely, southern Chad, northern </a:t>
            </a:r>
            <a:r>
              <a:rPr lang="en-US" altLang="en-US" sz="1200" b="1" dirty="0" smtClean="0">
                <a:solidFill>
                  <a:schemeClr val="bg1"/>
                </a:solidFill>
              </a:rPr>
              <a:t>Cameroon</a:t>
            </a:r>
            <a:r>
              <a:rPr lang="en-US" altLang="en-US" sz="1200" b="1" dirty="0" smtClean="0">
                <a:solidFill>
                  <a:schemeClr val="bg1"/>
                </a:solidFill>
              </a:rPr>
              <a:t>, </a:t>
            </a:r>
            <a:r>
              <a:rPr lang="en-US" altLang="en-US" sz="1200" b="1" dirty="0" smtClean="0">
                <a:solidFill>
                  <a:schemeClr val="bg1"/>
                </a:solidFill>
              </a:rPr>
              <a:t>northern CAR, and eastern DRC </a:t>
            </a:r>
            <a:r>
              <a:rPr lang="en-US" altLang="en-US" sz="1200" b="1" dirty="0" smtClean="0">
                <a:solidFill>
                  <a:schemeClr val="bg1"/>
                </a:solidFill>
              </a:rPr>
              <a:t>experienced below-average rainfall.</a:t>
            </a:r>
          </a:p>
          <a:p>
            <a:pPr algn="just" eaLnBrk="1" hangingPunct="1">
              <a:lnSpc>
                <a:spcPct val="90000"/>
              </a:lnSpc>
              <a:spcBef>
                <a:spcPct val="50000"/>
              </a:spcBef>
            </a:pPr>
            <a:r>
              <a:rPr lang="en-US" altLang="en-US" sz="1200" b="1" dirty="0" smtClean="0">
                <a:solidFill>
                  <a:schemeClr val="bg1"/>
                </a:solidFill>
              </a:rPr>
              <a:t>East Africa, </a:t>
            </a:r>
            <a:r>
              <a:rPr lang="en-US" altLang="en-US" sz="1200" b="1" dirty="0" smtClean="0">
                <a:solidFill>
                  <a:schemeClr val="bg1"/>
                </a:solidFill>
              </a:rPr>
              <a:t>moisture </a:t>
            </a:r>
            <a:r>
              <a:rPr lang="en-US" altLang="en-US" sz="1200" b="1" dirty="0" smtClean="0">
                <a:solidFill>
                  <a:schemeClr val="bg1"/>
                </a:solidFill>
              </a:rPr>
              <a:t>surpluses of </a:t>
            </a:r>
            <a:r>
              <a:rPr lang="en-US" altLang="en-US" sz="1200" b="1" dirty="0" smtClean="0">
                <a:solidFill>
                  <a:schemeClr val="bg1"/>
                </a:solidFill>
              </a:rPr>
              <a:t>over </a:t>
            </a:r>
            <a:r>
              <a:rPr lang="en-US" altLang="en-US" sz="1200" b="1" dirty="0" smtClean="0">
                <a:solidFill>
                  <a:schemeClr val="bg1"/>
                </a:solidFill>
              </a:rPr>
              <a:t>50 </a:t>
            </a:r>
            <a:r>
              <a:rPr lang="en-US" altLang="en-US" sz="1200" b="1" dirty="0" smtClean="0">
                <a:solidFill>
                  <a:schemeClr val="bg1"/>
                </a:solidFill>
              </a:rPr>
              <a:t>mm were observed across </a:t>
            </a:r>
            <a:r>
              <a:rPr lang="en-US" altLang="en-US" sz="1200" b="1" dirty="0" smtClean="0">
                <a:solidFill>
                  <a:schemeClr val="bg1"/>
                </a:solidFill>
              </a:rPr>
              <a:t>eastern Sudan, parts of South Sudan, Ethiopia,, Eritrea, and northern Somalia. </a:t>
            </a:r>
            <a:r>
              <a:rPr lang="en-US" altLang="en-US" sz="1200" b="1" dirty="0" smtClean="0">
                <a:solidFill>
                  <a:schemeClr val="bg1"/>
                </a:solidFill>
              </a:rPr>
              <a:t>Moisture deficits of 10-25 mm were found across southern Sudan </a:t>
            </a:r>
            <a:r>
              <a:rPr lang="en-US" altLang="en-US" sz="1200" b="1" dirty="0" smtClean="0">
                <a:solidFill>
                  <a:schemeClr val="bg1"/>
                </a:solidFill>
              </a:rPr>
              <a:t>and northern and southern South </a:t>
            </a:r>
            <a:r>
              <a:rPr lang="en-US" altLang="en-US" sz="1200" b="1" dirty="0" smtClean="0">
                <a:solidFill>
                  <a:schemeClr val="bg1"/>
                </a:solidFill>
              </a:rPr>
              <a:t>Sudan</a:t>
            </a:r>
            <a:r>
              <a:rPr lang="en-US" altLang="en-US" sz="1200" b="1" dirty="0" smtClean="0">
                <a:solidFill>
                  <a:schemeClr val="bg1"/>
                </a:solidFill>
              </a:rPr>
              <a:t>.</a:t>
            </a:r>
            <a:endParaRPr lang="en-US" altLang="en-US" sz="1200" b="1" dirty="0" smtClean="0">
              <a:solidFill>
                <a:schemeClr val="bg1"/>
              </a:solidFill>
            </a:endParaRPr>
          </a:p>
        </p:txBody>
      </p:sp>
      <p:pic>
        <p:nvPicPr>
          <p:cNvPr id="4" name="Image 3"/>
          <p:cNvPicPr>
            <a:picLocks noChangeAspect="1"/>
          </p:cNvPicPr>
          <p:nvPr/>
        </p:nvPicPr>
        <p:blipFill>
          <a:blip r:embed="rId3"/>
          <a:stretch>
            <a:fillRect/>
          </a:stretch>
        </p:blipFill>
        <p:spPr>
          <a:xfrm>
            <a:off x="1222374" y="948494"/>
            <a:ext cx="3386967" cy="3386967"/>
          </a:xfrm>
          <a:prstGeom prst="rect">
            <a:avLst/>
          </a:prstGeom>
        </p:spPr>
      </p:pic>
      <p:pic>
        <p:nvPicPr>
          <p:cNvPr id="5" name="Image 4"/>
          <p:cNvPicPr>
            <a:picLocks noChangeAspect="1"/>
          </p:cNvPicPr>
          <p:nvPr/>
        </p:nvPicPr>
        <p:blipFill>
          <a:blip r:embed="rId4"/>
          <a:stretch>
            <a:fillRect/>
          </a:stretch>
        </p:blipFill>
        <p:spPr>
          <a:xfrm>
            <a:off x="4784486" y="948494"/>
            <a:ext cx="3386967" cy="3386967"/>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34370" y="5621613"/>
            <a:ext cx="8171688" cy="78175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The 850-hPa atmospheric circulation pattern features an anomalous </a:t>
            </a:r>
            <a:r>
              <a:rPr lang="en-US" altLang="en-US" sz="1400" b="1" dirty="0" smtClean="0">
                <a:solidFill>
                  <a:schemeClr val="bg1"/>
                </a:solidFill>
              </a:rPr>
              <a:t>anticyclonic </a:t>
            </a:r>
            <a:r>
              <a:rPr lang="en-US" altLang="en-US" sz="1400" b="1" dirty="0" smtClean="0">
                <a:solidFill>
                  <a:schemeClr val="bg1"/>
                </a:solidFill>
              </a:rPr>
              <a:t>circulation over </a:t>
            </a:r>
            <a:r>
              <a:rPr lang="en-US" altLang="en-US" sz="1400" b="1" dirty="0" smtClean="0">
                <a:solidFill>
                  <a:schemeClr val="bg1"/>
                </a:solidFill>
              </a:rPr>
              <a:t>Sudan and an cyclonic circulation over Angola.</a:t>
            </a:r>
          </a:p>
          <a:p>
            <a:pPr algn="just" eaLnBrk="1" hangingPunct="1">
              <a:lnSpc>
                <a:spcPct val="90000"/>
              </a:lnSpc>
              <a:spcBef>
                <a:spcPct val="50000"/>
              </a:spcBef>
            </a:pPr>
            <a:r>
              <a:rPr lang="en-US" altLang="en-US" sz="1400" b="1" dirty="0" smtClean="0">
                <a:solidFill>
                  <a:schemeClr val="bg1"/>
                </a:solidFill>
              </a:rPr>
              <a:t>A strong anomalous easterly flow was present over DRC, Congo, and Gabon.</a:t>
            </a:r>
            <a:endParaRPr lang="en-US" altLang="en-US" sz="1400" b="1" dirty="0" smtClean="0">
              <a:solidFill>
                <a:schemeClr val="bg1"/>
              </a:solidFill>
            </a:endParaRPr>
          </a:p>
        </p:txBody>
      </p:sp>
      <p:pic>
        <p:nvPicPr>
          <p:cNvPr id="2" name="Image 1"/>
          <p:cNvPicPr>
            <a:picLocks noChangeAspect="1"/>
          </p:cNvPicPr>
          <p:nvPr/>
        </p:nvPicPr>
        <p:blipFill>
          <a:blip r:embed="rId3"/>
          <a:stretch>
            <a:fillRect/>
          </a:stretch>
        </p:blipFill>
        <p:spPr>
          <a:xfrm>
            <a:off x="4788704" y="1574303"/>
            <a:ext cx="3709393" cy="3709393"/>
          </a:xfrm>
          <a:prstGeom prst="rect">
            <a:avLst/>
          </a:prstGeom>
        </p:spPr>
      </p:pic>
      <p:pic>
        <p:nvPicPr>
          <p:cNvPr id="4" name="Image 3"/>
          <p:cNvPicPr>
            <a:picLocks noChangeAspect="1"/>
          </p:cNvPicPr>
          <p:nvPr/>
        </p:nvPicPr>
        <p:blipFill>
          <a:blip r:embed="rId4"/>
          <a:stretch>
            <a:fillRect/>
          </a:stretch>
        </p:blipFill>
        <p:spPr>
          <a:xfrm>
            <a:off x="838985" y="1574303"/>
            <a:ext cx="3704844" cy="3704844"/>
          </a:xfrm>
          <a:prstGeom prst="rect">
            <a:avLst/>
          </a:prstGeom>
        </p:spPr>
      </p:pic>
      <p:sp>
        <p:nvSpPr>
          <p:cNvPr id="3" name="Oval 2"/>
          <p:cNvSpPr/>
          <p:nvPr/>
        </p:nvSpPr>
        <p:spPr bwMode="auto">
          <a:xfrm>
            <a:off x="6172200" y="3657601"/>
            <a:ext cx="1118900" cy="838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7" name="Oval 2"/>
          <p:cNvSpPr/>
          <p:nvPr/>
        </p:nvSpPr>
        <p:spPr bwMode="auto">
          <a:xfrm>
            <a:off x="6842907" y="2590800"/>
            <a:ext cx="853294" cy="762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V="1">
            <a:off x="1315649" y="1709931"/>
            <a:ext cx="436951" cy="22524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657600" y="1573411"/>
            <a:ext cx="243840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Sierra Leone (bottom left) and northwestern Ethiopia (top right). In contrast, seasonal total rainfall remained below-average over southwestern Cameroon despite recent rainfall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381000" y="3759652"/>
            <a:ext cx="2981325" cy="2318808"/>
          </a:xfrm>
          <a:prstGeom prst="rect">
            <a:avLst/>
          </a:prstGeom>
        </p:spPr>
      </p:pic>
      <p:pic>
        <p:nvPicPr>
          <p:cNvPr id="3" name="Image 2"/>
          <p:cNvPicPr>
            <a:picLocks noChangeAspect="1"/>
          </p:cNvPicPr>
          <p:nvPr/>
        </p:nvPicPr>
        <p:blipFill>
          <a:blip r:embed="rId5"/>
          <a:stretch>
            <a:fillRect/>
          </a:stretch>
        </p:blipFill>
        <p:spPr>
          <a:xfrm>
            <a:off x="5334000" y="3759652"/>
            <a:ext cx="3102091" cy="2412738"/>
          </a:xfrm>
          <a:prstGeom prst="rect">
            <a:avLst/>
          </a:prstGeom>
        </p:spPr>
      </p:pic>
      <p:pic>
        <p:nvPicPr>
          <p:cNvPr id="4" name="Image 3"/>
          <p:cNvPicPr>
            <a:picLocks noChangeAspect="1"/>
          </p:cNvPicPr>
          <p:nvPr/>
        </p:nvPicPr>
        <p:blipFill>
          <a:blip r:embed="rId6"/>
          <a:stretch>
            <a:fillRect/>
          </a:stretch>
        </p:blipFill>
        <p:spPr>
          <a:xfrm>
            <a:off x="5332530" y="869557"/>
            <a:ext cx="3103561" cy="2413881"/>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48304"/>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844687" y="1524000"/>
            <a:ext cx="366254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20 – 26 October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320269" y="5029199"/>
            <a:ext cx="8462212" cy="175124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a:t>
            </a:r>
            <a:r>
              <a:rPr lang="en-US" altLang="en-US" sz="1400" b="1" dirty="0" smtClean="0">
                <a:solidFill>
                  <a:schemeClr val="bg1"/>
                </a:solidFill>
              </a:rPr>
              <a:t>), </a:t>
            </a:r>
            <a:r>
              <a:rPr lang="en-US" altLang="en-US" sz="1400" b="1" dirty="0" smtClean="0">
                <a:solidFill>
                  <a:schemeClr val="bg1"/>
                </a:solidFill>
              </a:rPr>
              <a:t>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a:t>
            </a:r>
            <a:r>
              <a:rPr lang="en-US" altLang="en-US" sz="1400" b="1" dirty="0" smtClean="0">
                <a:solidFill>
                  <a:schemeClr val="bg1"/>
                </a:solidFill>
              </a:rPr>
              <a:t>over </a:t>
            </a:r>
            <a:r>
              <a:rPr lang="en-US" altLang="en-US" sz="1400" b="1" dirty="0" smtClean="0">
                <a:solidFill>
                  <a:schemeClr val="bg1"/>
                </a:solidFill>
              </a:rPr>
              <a:t>Sierra Leone, Liberia, </a:t>
            </a:r>
            <a:r>
              <a:rPr lang="en-US" altLang="en-US" sz="1400" b="1" dirty="0" smtClean="0">
                <a:solidFill>
                  <a:schemeClr val="bg1"/>
                </a:solidFill>
              </a:rPr>
              <a:t>southern </a:t>
            </a:r>
            <a:r>
              <a:rPr lang="en-US" altLang="en-US" sz="1400" b="1" dirty="0" smtClean="0">
                <a:solidFill>
                  <a:schemeClr val="bg1"/>
                </a:solidFill>
              </a:rPr>
              <a:t>Nigeria, </a:t>
            </a:r>
            <a:r>
              <a:rPr lang="en-US" altLang="en-US" sz="1400" b="1" dirty="0" smtClean="0">
                <a:solidFill>
                  <a:schemeClr val="bg1"/>
                </a:solidFill>
              </a:rPr>
              <a:t>much of </a:t>
            </a:r>
            <a:r>
              <a:rPr lang="en-US" altLang="en-US" sz="1400" b="1" dirty="0" smtClean="0">
                <a:solidFill>
                  <a:schemeClr val="bg1"/>
                </a:solidFill>
              </a:rPr>
              <a:t>Cameroon, Equatorial Guinea, Gabon, Congo</a:t>
            </a:r>
            <a:r>
              <a:rPr lang="en-US" altLang="en-US" sz="1400" b="1" dirty="0" smtClean="0">
                <a:solidFill>
                  <a:schemeClr val="bg1"/>
                </a:solidFill>
              </a:rPr>
              <a:t>, parts of DRC, western and eastern CAR, Rwanda, and local areas in South Sudan, western Uganda, western Kenya, and western Ethiopia.</a:t>
            </a:r>
            <a:endParaRPr lang="en-US" altLang="en-US" sz="1400" b="1" dirty="0" smtClean="0">
              <a:solidFill>
                <a:schemeClr val="bg1"/>
              </a:solidFill>
            </a:endParaRPr>
          </a:p>
          <a:p>
            <a:pPr algn="just" eaLnBrk="1" hangingPunct="1">
              <a:lnSpc>
                <a:spcPct val="90000"/>
              </a:lnSpc>
              <a:spcBef>
                <a:spcPct val="50000"/>
              </a:spcBef>
            </a:pPr>
            <a:r>
              <a:rPr lang="en-US" altLang="en-US" sz="1400" b="1" dirty="0">
                <a:solidFill>
                  <a:schemeClr val="bg1"/>
                </a:solidFill>
              </a:rPr>
              <a:t>w</a:t>
            </a:r>
            <a:r>
              <a:rPr lang="en-US" altLang="en-US" sz="1400" b="1" dirty="0" smtClean="0">
                <a:solidFill>
                  <a:schemeClr val="bg1"/>
                </a:solidFill>
              </a:rPr>
              <a:t>eek-2 </a:t>
            </a:r>
            <a:r>
              <a:rPr lang="en-US" altLang="en-US" sz="1400" b="1" dirty="0" smtClean="0">
                <a:solidFill>
                  <a:schemeClr val="bg1"/>
                </a:solidFill>
              </a:rPr>
              <a:t>forecast </a:t>
            </a:r>
            <a:r>
              <a:rPr lang="en-US" altLang="en-US" sz="1400" b="1" dirty="0" smtClean="0">
                <a:solidFill>
                  <a:schemeClr val="bg1"/>
                </a:solidFill>
              </a:rPr>
              <a:t>(right panel) depicts </a:t>
            </a:r>
            <a:r>
              <a:rPr lang="en-US" altLang="en-US" sz="1400" b="1" dirty="0" smtClean="0">
                <a:solidFill>
                  <a:schemeClr val="bg1"/>
                </a:solidFill>
              </a:rPr>
              <a:t>an increased chance for weekly rainfall to exceed 50 mm </a:t>
            </a:r>
            <a:r>
              <a:rPr lang="en-US" altLang="en-US" sz="1400" b="1" dirty="0" smtClean="0">
                <a:solidFill>
                  <a:schemeClr val="bg1"/>
                </a:solidFill>
              </a:rPr>
              <a:t>across Sierra Leone, Liberia, </a:t>
            </a:r>
            <a:r>
              <a:rPr lang="en-US" altLang="en-US" sz="1400" b="1" dirty="0">
                <a:solidFill>
                  <a:schemeClr val="bg1"/>
                </a:solidFill>
              </a:rPr>
              <a:t>southern Côte d’Ivoire, southern </a:t>
            </a:r>
            <a:r>
              <a:rPr lang="en-US" altLang="en-US" sz="1400" b="1" dirty="0" smtClean="0">
                <a:solidFill>
                  <a:schemeClr val="bg1"/>
                </a:solidFill>
              </a:rPr>
              <a:t>Togo, southern Nigeria, southern Cameroon, southwestern CAR, Equatorial Guinea, Gabon, Congo, northeastern DRC, Rwanda, and western Uganda.</a:t>
            </a:r>
            <a:endParaRPr lang="en-US" altLang="en-US" sz="1400" b="1" dirty="0">
              <a:solidFill>
                <a:schemeClr val="bg1"/>
              </a:solidFill>
            </a:endParaRPr>
          </a:p>
        </p:txBody>
      </p:sp>
      <p:sp>
        <p:nvSpPr>
          <p:cNvPr id="9" name="TextBox 10"/>
          <p:cNvSpPr txBox="1">
            <a:spLocks noChangeArrowheads="1"/>
          </p:cNvSpPr>
          <p:nvPr/>
        </p:nvSpPr>
        <p:spPr bwMode="auto">
          <a:xfrm>
            <a:off x="524348" y="1524000"/>
            <a:ext cx="3651192"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13 – 19 October </a:t>
            </a:r>
            <a:r>
              <a:rPr lang="en-US" altLang="en-US" b="1" dirty="0">
                <a:solidFill>
                  <a:srgbClr val="FFFF00"/>
                </a:solidFill>
              </a:rPr>
              <a:t>2021</a:t>
            </a:r>
          </a:p>
        </p:txBody>
      </p:sp>
      <p:pic>
        <p:nvPicPr>
          <p:cNvPr id="2" name="Image 1"/>
          <p:cNvPicPr>
            <a:picLocks noChangeAspect="1"/>
          </p:cNvPicPr>
          <p:nvPr/>
        </p:nvPicPr>
        <p:blipFill>
          <a:blip r:embed="rId3"/>
          <a:stretch>
            <a:fillRect/>
          </a:stretch>
        </p:blipFill>
        <p:spPr>
          <a:xfrm>
            <a:off x="320269" y="1922097"/>
            <a:ext cx="3855271" cy="2891453"/>
          </a:xfrm>
          <a:prstGeom prst="rect">
            <a:avLst/>
          </a:prstGeom>
        </p:spPr>
      </p:pic>
      <p:pic>
        <p:nvPicPr>
          <p:cNvPr id="3" name="Image 2"/>
          <p:cNvPicPr>
            <a:picLocks noChangeAspect="1"/>
          </p:cNvPicPr>
          <p:nvPr/>
        </p:nvPicPr>
        <p:blipFill>
          <a:blip r:embed="rId4"/>
          <a:stretch>
            <a:fillRect/>
          </a:stretch>
        </p:blipFill>
        <p:spPr>
          <a:xfrm>
            <a:off x="4743774" y="1888913"/>
            <a:ext cx="3864369" cy="289827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199148</TotalTime>
  <Words>1792</Words>
  <Application>Microsoft Office PowerPoint</Application>
  <PresentationFormat>Affichage à l'écran (4:3)</PresentationFormat>
  <Paragraphs>78</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9968</cp:revision>
  <cp:lastPrinted>2018-07-09T15:13:07Z</cp:lastPrinted>
  <dcterms:created xsi:type="dcterms:W3CDTF">2001-08-31T10:39:36Z</dcterms:created>
  <dcterms:modified xsi:type="dcterms:W3CDTF">2021-10-12T13:25:12Z</dcterms:modified>
</cp:coreProperties>
</file>