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09" r:id="rId2"/>
    <p:sldId id="326" r:id="rId3"/>
    <p:sldId id="485" r:id="rId4"/>
    <p:sldId id="502" r:id="rId5"/>
    <p:sldId id="501" r:id="rId6"/>
    <p:sldId id="512" r:id="rId7"/>
    <p:sldId id="515" r:id="rId8"/>
    <p:sldId id="496" r:id="rId9"/>
    <p:sldId id="506" r:id="rId10"/>
    <p:sldId id="513" r:id="rId11"/>
    <p:sldId id="514" r:id="rId12"/>
    <p:sldId id="511" r:id="rId13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00"/>
    <a:srgbClr val="FF0000"/>
    <a:srgbClr val="CCFFCC"/>
    <a:srgbClr val="FFFF99"/>
    <a:srgbClr val="FFFF00"/>
    <a:srgbClr val="CC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0813" autoAdjust="0"/>
  </p:normalViewPr>
  <p:slideViewPr>
    <p:cSldViewPr>
      <p:cViewPr varScale="1">
        <p:scale>
          <a:sx n="69" d="100"/>
          <a:sy n="69" d="100"/>
        </p:scale>
        <p:origin x="1227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225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r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225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itchFamily="18" charset="0"/>
              </a:defRPr>
            </a:lvl1pPr>
          </a:lstStyle>
          <a:p>
            <a:fld id="{55FF4001-412B-4BBD-BE6A-0B0EFB722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9326286-FB7B-4577-805C-C903BBC41E36}" type="datetimeFigureOut">
              <a:rPr lang="en-US"/>
              <a:pPr>
                <a:defRPr/>
              </a:pPr>
              <a:t>1/31/2022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</p:spPr>
        <p:txBody>
          <a:bodyPr vert="horz" lIns="91221" tIns="45610" rIns="91221" bIns="4561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A5A62C6B-CC89-4827-94E3-A6ABFBF2E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070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28B6F0-233D-4F94-A2F5-BD3B36BE61A2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236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6BEFB42E-08E3-40FC-B4F0-D21AA148F425}" type="slidenum">
              <a:rPr lang="en-US" altLang="en-US" sz="1200">
                <a:latin typeface="Times New Roman" pitchFamily="18" charset="0"/>
              </a:rPr>
              <a:pPr algn="r" eaLnBrk="1" hangingPunct="1"/>
              <a:t>10</a:t>
            </a:fld>
            <a:endParaRPr lang="en-US" alt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23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5D19DE93-F7BF-45E7-8196-0CD491D12BA5}" type="slidenum">
              <a:rPr lang="en-US" altLang="en-US" sz="1200">
                <a:latin typeface="Times New Roman" pitchFamily="18" charset="0"/>
              </a:rPr>
              <a:pPr algn="r" eaLnBrk="1" hangingPunct="1"/>
              <a:t>11</a:t>
            </a:fld>
            <a:endParaRPr lang="en-US" alt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25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62C6B-CC89-4827-94E3-A6ABFBF2EB54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67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2DD6D4-5C54-4837-8B75-296F3CF497F5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tabLst>
                <a:tab pos="1885950" algn="l"/>
              </a:tabLst>
            </a:pPr>
            <a:endParaRPr lang="en-US" altLang="en-US" sz="1200" b="0" dirty="0">
              <a:solidFill>
                <a:schemeClr val="tx1"/>
              </a:solidFill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521118-E102-4624-A57D-427605BA9749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ACE92D36-73C3-4F07-A38F-C3439005535B}" type="slidenum">
              <a:rPr lang="en-US" altLang="en-US" sz="1200">
                <a:latin typeface="Times New Roman" pitchFamily="18" charset="0"/>
              </a:rPr>
              <a:pPr algn="r" eaLnBrk="1" hangingPunct="1"/>
              <a:t>4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FE3E0649-1754-4AA0-BE1D-AC385FCB603F}" type="slidenum">
              <a:rPr lang="en-US" altLang="en-US" sz="1200">
                <a:latin typeface="Times New Roman" pitchFamily="18" charset="0"/>
              </a:rPr>
              <a:pPr algn="r" eaLnBrk="1" hangingPunct="1"/>
              <a:t>5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725DDF-5BFC-4754-AAD8-65C7D10CA682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697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95ED0B-A552-4FF3-A31A-7588A37EEB56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748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29C1A96-929F-9440-ABE3-38839B151B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F50F970-C7DE-114B-90F0-84EB393BC9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0730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0CCF1BF7-ECE2-40C4-A13E-9C6586BFFB61}" type="slidenum">
              <a:rPr lang="en-US" altLang="en-US" sz="1200">
                <a:latin typeface="Times New Roman" pitchFamily="18" charset="0"/>
              </a:rPr>
              <a:pPr algn="r" eaLnBrk="1" hangingPunct="1"/>
              <a:t>9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24B2E-F57C-4C28-B308-E898251D78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7515C-DA56-4B4C-8D8B-82D1E93823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09600"/>
            <a:ext cx="1828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09600"/>
            <a:ext cx="53340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6EC01-FA3D-4BD8-A729-665B514E2A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3B674-BC2A-4DC6-8299-36002BEDBF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DD673-29AA-4EC8-A429-58B8679905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6C4A0-4478-4771-BC5B-0B662CCECF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10F4C-FF5B-4539-A710-EA126BCD03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76DD0-B745-4627-9800-8CC916F212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CD1E2-9C26-4774-A472-E0E23B43C3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DA2E8-26AF-4F71-9657-1AB8F2BB34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7EEC7-C0CE-4F08-A21C-0DC5C73010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14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533400"/>
            <a:ext cx="129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fld id="{11B4D454-DC2F-4ADE-A248-2A4BE5EF3D0A}" type="slidenum">
              <a:rPr lang="en-US" altLang="en-US"/>
              <a:pPr/>
              <a:t>‹#›</a:t>
            </a:fld>
            <a:endParaRPr lang="en-US" altLang="en-US"/>
          </a:p>
        </p:txBody>
      </p:sp>
      <p:graphicFrame>
        <p:nvGraphicFramePr>
          <p:cNvPr id="1031" name="Object 18"/>
          <p:cNvGraphicFramePr>
            <a:graphicFrameLocks noChangeAspect="1"/>
          </p:cNvGraphicFramePr>
          <p:nvPr/>
        </p:nvGraphicFramePr>
        <p:xfrm>
          <a:off x="0" y="0"/>
          <a:ext cx="121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5" name="CorelPhotoPaint.Image.10" r:id="rId14" imgW="1625397" imgH="1625397" progId="">
                  <p:embed/>
                </p:oleObj>
              </mc:Choice>
              <mc:Fallback>
                <p:oleObj name="CorelPhotoPaint.Image.10" r:id="rId14" imgW="1625397" imgH="1625397" progId="">
                  <p:embed/>
                  <p:pic>
                    <p:nvPicPr>
                      <p:cNvPr id="0" name="Picture 9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Global_Monsoons/African_Monsoons/precip_monitoring.s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The African Monsoon Recent Evolution and Current Status</a:t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Include Week-1 and Week-2 Outlooks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76400" y="4318000"/>
            <a:ext cx="60960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bg1"/>
                </a:solidFill>
              </a:rPr>
              <a:t>Update prepared by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</a:rPr>
              <a:t>31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January 2022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-33338" y="5664200"/>
            <a:ext cx="9018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</a:rPr>
              <a:t>For more information, visit:</a:t>
            </a:r>
          </a:p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  <a:hlinkClick r:id="rId3"/>
              </a:rPr>
              <a:t>http://www.cpc.ncep.noaa.gov/products/Global_Monsoons/African_Monsoons/precip_monitoring.shtml</a:t>
            </a:r>
            <a:r>
              <a:rPr lang="en-US" altLang="en-US" sz="1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85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17053"/>
            <a:ext cx="2981324" cy="38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6400800" y="24384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304800"/>
            <a:ext cx="7696200" cy="914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  <a:t>Week-1 Precipitation Outlooks</a:t>
            </a:r>
            <a:b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</a:br>
            <a:endParaRPr lang="en-US" altLang="en-US" sz="2400" b="1" kern="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76200" y="1447800"/>
            <a:ext cx="3810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>
                <a:solidFill>
                  <a:srgbClr val="FFFF00"/>
                </a:solidFill>
              </a:rPr>
              <a:t>1 – 7 Feb, 2022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581400" y="1676400"/>
            <a:ext cx="5349875" cy="44935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northern Congo and northern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DR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Congo: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eastern Angola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southern DR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Congo, Tanzania, Zambia, Malawi and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northern Mozambique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eastern Zimbabwe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central and southern Mozambique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, northeastern South Africa and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southern Madagascar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eastern Namibia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eastern South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Africa and Lesotho: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across central and northern Madagascar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upper-level divergence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charset="0"/>
              </a:rPr>
              <a:t>associated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with tropical cyclone </a:t>
            </a:r>
            <a:r>
              <a:rPr lang="en-US" altLang="en-US" sz="1100" b="1" dirty="0" err="1">
                <a:solidFill>
                  <a:schemeClr val="bg1"/>
                </a:solidFill>
                <a:latin typeface="Arial" charset="0"/>
              </a:rPr>
              <a:t>Batsirai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 is expected to enhance rainfall in the region.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Confidence: Moderate</a:t>
            </a: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28800"/>
            <a:ext cx="2981324" cy="38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248400" y="23622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6629" name="Rectangle 2"/>
          <p:cNvSpPr txBox="1">
            <a:spLocks noChangeArrowheads="1"/>
          </p:cNvSpPr>
          <p:nvPr/>
        </p:nvSpPr>
        <p:spPr bwMode="auto">
          <a:xfrm>
            <a:off x="1263650" y="6096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b="1">
                <a:solidFill>
                  <a:srgbClr val="FFFF00"/>
                </a:solidFill>
              </a:rPr>
              <a:t>Week-2 Precipitation Outlooks</a:t>
            </a:r>
            <a:br>
              <a:rPr lang="en-US" altLang="en-US" sz="2400" b="1">
                <a:solidFill>
                  <a:srgbClr val="FFFF00"/>
                </a:solidFill>
              </a:rPr>
            </a:br>
            <a:endParaRPr lang="en-US" altLang="en-US" sz="2400" b="1">
              <a:solidFill>
                <a:srgbClr val="FFFF00"/>
              </a:solidFill>
            </a:endParaRP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3429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8 </a:t>
            </a:r>
            <a:r>
              <a:rPr lang="en-US" altLang="en-US" b="1" dirty="0" smtClean="0">
                <a:solidFill>
                  <a:srgbClr val="FFFF00"/>
                </a:solidFill>
              </a:rPr>
              <a:t>– </a:t>
            </a:r>
            <a:r>
              <a:rPr lang="en-US" altLang="en-US" b="1" dirty="0" smtClean="0">
                <a:solidFill>
                  <a:srgbClr val="FFFF00"/>
                </a:solidFill>
              </a:rPr>
              <a:t>14 </a:t>
            </a:r>
            <a:r>
              <a:rPr lang="en-US" altLang="en-US" b="1" dirty="0" smtClean="0">
                <a:solidFill>
                  <a:srgbClr val="FFFF00"/>
                </a:solidFill>
              </a:rPr>
              <a:t>Feb, 2022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581400" y="1676400"/>
            <a:ext cx="5349875" cy="263149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eastern Gabon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, Congo,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northern DR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Congo and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western Uganda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.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eastern Angola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southern DR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Congo, Tanzania, Burundi, Zambia, Malawi and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northern Madagascar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Namibia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, Botswana, Zimbabwe, South Africa and Lesotho: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</a:p>
        </p:txBody>
      </p:sp>
    </p:spTree>
    <p:extLst>
      <p:ext uri="{BB962C8B-B14F-4D97-AF65-F5344CB8AC3E}">
        <p14:creationId xmlns:p14="http://schemas.microsoft.com/office/powerpoint/2010/main" val="9316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562600"/>
          </a:xfrm>
        </p:spPr>
        <p:txBody>
          <a:bodyPr/>
          <a:lstStyle/>
          <a:p>
            <a:pPr algn="just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30 days, in East Africa, above-average rainfall was observed over pocket areas of southern and northern Ethiopia, Uganda, Rwanda, Burundi, central and eastern Kenya, and much of Tanzania. Rainfall was below-average over parts of southwestern Ethiopia, and near Kenya/Tanzania border. In Central Africa, rainfall was below-average over Equatorial Guinea, Gabon and northern Congo. Rainfall was above-average over southern Congo and much of DRC. In Southern Africa, above-average rainfall was observed over many parts of Angola, western and southern Namibia, Zimbabwe, Zambia, Malawi, central and northern Mozambique, northern and eastern Madagascar and  much of South Africa. Below-average rainfall was observed over southwestern Angola, the far western Zambia, northern  Namibia, Botswana, the far southern Mozambique, and southwestern Madagascar.</a:t>
            </a:r>
          </a:p>
          <a:p>
            <a:pPr algn="just"/>
            <a:endParaRPr lang="en-US" altLang="en-US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7 days, in East Africa, rainfall was above-average over parts of Tanzania. Below-average rainfall was observed over parts of southwestern Ethiopia and the far southern Tanzania. In central Africa, rainfall was above-average over portions of DRC. Rainfall was below-average over Equatorial Guinea, Gabon and much of Congo. In Southern Africa, rainfall was above-average over western and southern Angola, southern Zambia, eastern Zimbabwe, Malawi, much of Mozambique, and parts of northeastern South Africa. Below-average rainfall was observed over eastern Angola, Namibia, western Zambia, and much of Madagascar. </a:t>
            </a:r>
          </a:p>
          <a:p>
            <a:pPr algn="just"/>
            <a:endParaRPr lang="en-US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Week-1 and week-2 outlooks call for an increased chance for above-average rainfall across the northern portions of Southern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Africa, Tanzania and Madagascar. </a:t>
            </a:r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contrast, there is an increased chance for below-average rainfall over the southern portions of Southern Africa, and equatorial Central Africa.</a:t>
            </a:r>
          </a:p>
          <a:p>
            <a:pPr algn="just"/>
            <a:endParaRPr lang="en-US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0"/>
            <a:ext cx="7239000" cy="6858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FF00"/>
                </a:solidFill>
                <a:latin typeface="Arial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0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3246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Outline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90600" y="2286000"/>
            <a:ext cx="72390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Highlights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Recent Evolution and Current Conditions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NCEP GEFS Forecasts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Summary</a:t>
            </a:r>
          </a:p>
          <a:p>
            <a:pPr eaLnBrk="1" hangingPunct="1">
              <a:lnSpc>
                <a:spcPct val="150000"/>
              </a:lnSpc>
            </a:pPr>
            <a:endParaRPr lang="en-US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Highlights: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04800" y="1752600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400" b="1" dirty="0">
                <a:solidFill>
                  <a:schemeClr val="bg1"/>
                </a:solidFill>
              </a:rPr>
              <a:t>During the past 7 days, in East Africa, rainfall was above-average over parts of Tanzania. Below-average rainfall was observed over parts of southwestern Ethiopia and the far southern Tanzania. In central Africa, rainfall was above-average over portions of DRC. Rainfall was below-average over Equatorial Guinea, Gabon and much of Congo. In Southern Africa, rainfall was above-average over western and southern Angola, southern Zambia, eastern Zimbabwe, Malawi, much of Mozambique, and parts of northeastern South Africa. Below-average rainfall was observed over eastern Angola, Namibia, western Zambia, and much of Madagascar. </a:t>
            </a: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endParaRPr lang="en-US" altLang="en-US" sz="1400" b="1" dirty="0">
              <a:solidFill>
                <a:schemeClr val="bg1"/>
              </a:solidFill>
            </a:endParaRP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400" b="1" dirty="0">
                <a:solidFill>
                  <a:schemeClr val="bg1"/>
                </a:solidFill>
              </a:rPr>
              <a:t>Week-1 and week-2 outlooks call for an increased chance for above-average rainfall across the northern portions of Southern Africa, Tanzania and Madagascar. In contrast, there is an increased chance for below-average rainfall over the southern portions of Southern Africa, and equatorial Central Africa.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21920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Rainfall Patterns: Last 90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029200"/>
            <a:ext cx="8991600" cy="14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080" b="1" dirty="0">
                <a:solidFill>
                  <a:schemeClr val="bg1"/>
                </a:solidFill>
              </a:rPr>
              <a:t>Over the past 90 days,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080" b="1" dirty="0">
                <a:solidFill>
                  <a:schemeClr val="bg1"/>
                </a:solidFill>
              </a:rPr>
              <a:t>East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08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parts of northern Ethiopia, South Sudan, Rwanda, Burundi, southern Uganda,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eastern Kenya,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and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parts of western and eastern Tanzania. Rainfall </a:t>
            </a:r>
            <a:r>
              <a:rPr lang="en-US" altLang="en-US" sz="1080" b="1" dirty="0">
                <a:solidFill>
                  <a:schemeClr val="bg1"/>
                </a:solidFill>
              </a:rPr>
              <a:t>was below-average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Ethiopia, much of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Somalia, western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Kenya, northern Uganda, and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the central portions of Tanzania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. In </a:t>
            </a:r>
            <a:r>
              <a:rPr lang="en-US" altLang="en-US" sz="1080" b="1" dirty="0">
                <a:solidFill>
                  <a:schemeClr val="bg1"/>
                </a:solidFill>
              </a:rPr>
              <a:t>southern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rainfall was observed over northern Angola,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eastern Botswana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much of Zimbabwe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parts of western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Zambia,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northern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Mozambique, eastern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and northern Madagascar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and much of South Africa. Below-average rainfall was observed over central and southern Angola, eastern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northern and eastern Zambia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, much of Namibia, western Botswana, pockets of northern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Zimbabwe, parts of Mozambique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and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western and southern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Madagascar. In Central Africa, rainfall was above-average over much of DRC, Gabon, Congo, and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CAR 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Rainfall was below-average over pockets of DRC and northern Congo. In West Africa, rainfall was above-average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pockets of Guinea and southern Nigeria.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Below-average rainfall was observed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Cote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d’Ivoire, and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pocket areas of Ghana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Nigeria.  </a:t>
            </a:r>
            <a:endParaRPr lang="en-US" altLang="en-US" sz="10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613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Rainfall Patterns: Last 30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192493"/>
            <a:ext cx="8991600" cy="135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40" b="1" dirty="0">
                <a:solidFill>
                  <a:schemeClr val="bg1"/>
                </a:solidFill>
              </a:rPr>
              <a:t>During the past 30 days,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140" b="1" dirty="0">
                <a:solidFill>
                  <a:schemeClr val="bg1"/>
                </a:solidFill>
              </a:rPr>
              <a:t>East Africa,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14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pocket areas of southern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and northern Ethiopia,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Uganda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, Rwanda, Burundi, central and eastern Kenya,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and much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of Tanzania. Rainfall was below-average over parts of southwestern Ethiopia,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and near Kenya/Tanzania border. </a:t>
            </a:r>
            <a:r>
              <a:rPr lang="en-US" altLang="en-US" sz="1140" b="1" dirty="0">
                <a:solidFill>
                  <a:schemeClr val="bg1"/>
                </a:solidFill>
              </a:rPr>
              <a:t>In Central Africa, rainfall was below-average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Equatorial Guinea, Gabon and northern Congo.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Rainfall was above-average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southern Congo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and much of DRC. In Southern Africa, above-average rainfall was observed over many parts of Angola,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western and southern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Namibia, Zimbabwe, Zambia, Malawi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, central and northern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Mozambique,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northern and eastern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Madagascar and  much of South Africa. Below-average rainfall was observed over southwestern Angola,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the far western Zambia, northern 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Namibia, Botswana,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the far southern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Mozambique, and southwestern Madagascar.</a:t>
            </a:r>
            <a:endParaRPr lang="en-US" altLang="en-US" sz="114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3752" y="121920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Rainfall Patterns: Last 7 Days</a:t>
            </a:r>
          </a:p>
        </p:txBody>
      </p:sp>
      <p:sp>
        <p:nvSpPr>
          <p:cNvPr id="10246" name="AutoShape 7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7" name="AutoShape 11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8" name="AutoShape 13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45402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9" name="AutoShape 15" descr="http://www.cpc.ncep.noaa.gov/products/international/africa_arc/africa_arc_7day_af_anom.gif"/>
          <p:cNvSpPr>
            <a:spLocks noChangeAspect="1" noChangeArrowheads="1"/>
          </p:cNvSpPr>
          <p:nvPr/>
        </p:nvSpPr>
        <p:spPr bwMode="auto">
          <a:xfrm>
            <a:off x="60642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AutoShape 2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9248" y="5105400"/>
            <a:ext cx="8991600" cy="8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00" b="1" dirty="0">
                <a:solidFill>
                  <a:schemeClr val="bg1"/>
                </a:solidFill>
              </a:rPr>
              <a:t>During the past 7 days, in East Africa, rainfall was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100" b="1" dirty="0">
                <a:solidFill>
                  <a:schemeClr val="bg1"/>
                </a:solidFill>
              </a:rPr>
              <a:t>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parts of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Tanzania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.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Below-average rainfall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was observed over parts of southwestern Ethiopia and the far southern Tanzania.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central Africa, rainfall </a:t>
            </a:r>
            <a:r>
              <a:rPr lang="en-US" altLang="en-US" sz="1100" b="1" dirty="0">
                <a:solidFill>
                  <a:schemeClr val="bg1"/>
                </a:solidFill>
              </a:rPr>
              <a:t>was above-average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portions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of DRC. </a:t>
            </a:r>
            <a:r>
              <a:rPr lang="en-US" altLang="en-US" sz="1100" b="1" dirty="0">
                <a:solidFill>
                  <a:schemeClr val="bg1"/>
                </a:solidFill>
              </a:rPr>
              <a:t>Rainfall was below-average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Equatorial Guinea, Gabon and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much of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Congo. </a:t>
            </a:r>
            <a:r>
              <a:rPr lang="en-US" altLang="en-US" sz="1100" b="1" dirty="0">
                <a:solidFill>
                  <a:schemeClr val="bg1"/>
                </a:solidFill>
              </a:rPr>
              <a:t>In Southern Africa, rainfall was above-average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western and southern Angola, southern Zambia, eastern Zimbabwe, Malawi</a:t>
            </a:r>
            <a:r>
              <a:rPr lang="en-US" altLang="en-US" sz="1100" b="1" dirty="0">
                <a:solidFill>
                  <a:schemeClr val="bg1"/>
                </a:solidFill>
              </a:rPr>
              <a:t>,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much of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 </a:t>
            </a:r>
            <a:r>
              <a:rPr lang="en-US" altLang="en-US" sz="1100" b="1" dirty="0">
                <a:solidFill>
                  <a:schemeClr val="bg1"/>
                </a:solidFill>
              </a:rPr>
              <a:t>Mozambique,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and parts of northeastern South Africa. </a:t>
            </a:r>
            <a:r>
              <a:rPr lang="en-US" altLang="en-US" sz="1100" b="1" dirty="0">
                <a:solidFill>
                  <a:schemeClr val="bg1"/>
                </a:solidFill>
              </a:rPr>
              <a:t>Below-average rainfall was observed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eastern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Angola,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Namibia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,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western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Zambia,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and much of Madagascar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. </a:t>
            </a:r>
            <a:endParaRPr lang="en-US" alt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Atmospheric Circulation: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9248" y="5606276"/>
            <a:ext cx="899160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At 850-hPa level (left panel),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a broad area of anomalous easterly flow was observed across Southern Africa.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2209800" y="4038600"/>
            <a:ext cx="2063321" cy="609600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>
            <a:extLst>
              <a:ext uri="{FF2B5EF4-FFF2-40B4-BE49-F238E27FC236}">
                <a16:creationId xmlns:a16="http://schemas.microsoft.com/office/drawing/2014/main" id="{97A02872-9A0E-9645-A8B6-8DA31B2E7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0"/>
            <a:ext cx="601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Rainfall Evolution</a:t>
            </a:r>
          </a:p>
        </p:txBody>
      </p:sp>
      <p:sp>
        <p:nvSpPr>
          <p:cNvPr id="9219" name="Line 48">
            <a:extLst>
              <a:ext uri="{FF2B5EF4-FFF2-40B4-BE49-F238E27FC236}">
                <a16:creationId xmlns:a16="http://schemas.microsoft.com/office/drawing/2014/main" id="{5EE4D912-0061-1440-94E4-388A57BFF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057400"/>
            <a:ext cx="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0" name="Picture 13" descr="Clickable Image">
            <a:extLst>
              <a:ext uri="{FF2B5EF4-FFF2-40B4-BE49-F238E27FC236}">
                <a16:creationId xmlns:a16="http://schemas.microsoft.com/office/drawing/2014/main" id="{55A4FBCA-C615-E548-B04B-E40F8A7DF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49" y="664149"/>
            <a:ext cx="2743200" cy="26289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49">
            <a:extLst>
              <a:ext uri="{FF2B5EF4-FFF2-40B4-BE49-F238E27FC236}">
                <a16:creationId xmlns:a16="http://schemas.microsoft.com/office/drawing/2014/main" id="{D03C9423-4F28-C745-8EF5-45ABCE0878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62040" y="3135506"/>
            <a:ext cx="196708" cy="59829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69">
            <a:extLst>
              <a:ext uri="{FF2B5EF4-FFF2-40B4-BE49-F238E27FC236}">
                <a16:creationId xmlns:a16="http://schemas.microsoft.com/office/drawing/2014/main" id="{A2A56B34-3D71-9E45-BE1E-2EA46AD87E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8600" y="2743199"/>
            <a:ext cx="914400" cy="80466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69">
            <a:extLst>
              <a:ext uri="{FF2B5EF4-FFF2-40B4-BE49-F238E27FC236}">
                <a16:creationId xmlns:a16="http://schemas.microsoft.com/office/drawing/2014/main" id="{BDAB2B4D-8464-754A-BEB5-33B2AB5393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781432"/>
            <a:ext cx="2438400" cy="203796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67D9B727-7203-A341-9978-4E0CEE65D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6073775"/>
            <a:ext cx="89249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Arial" charset="0"/>
                <a:cs typeface="+mn-cs"/>
              </a:rPr>
              <a:t>Daily evolution of rainfall over the last 90 days at selected locations shows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moderate sustained moisture surpluses over parts of South Africa (bottom left)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. The seasonal total rainfall remained below-average over southern Mozambique (top right) and southwestern Madagascar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(bottom right). </a:t>
            </a:r>
            <a:endParaRPr lang="en-US" altLang="en-US" sz="12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462528"/>
            <a:ext cx="3385890" cy="2633470"/>
          </a:xfrm>
          <a:prstGeom prst="rect">
            <a:avLst/>
          </a:prstGeom>
          <a:noFill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8700" y="457200"/>
            <a:ext cx="3385890" cy="2633470"/>
          </a:xfrm>
          <a:prstGeom prst="rect">
            <a:avLst/>
          </a:prstGeom>
          <a:noFill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3462528"/>
            <a:ext cx="3385890" cy="263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55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177800"/>
            <a:ext cx="7924800" cy="149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rgbClr val="FFFF00"/>
                </a:solidFill>
                <a:latin typeface="Arial" charset="0"/>
              </a:rPr>
              <a:t>NCEP GEFS Model Forecasts</a:t>
            </a:r>
            <a: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Non-Bias Corrected Probability of </a:t>
            </a:r>
            <a:b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precipitation exceedance 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5245202" y="1501140"/>
            <a:ext cx="32970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Week-2, Valid: </a:t>
            </a:r>
            <a:r>
              <a:rPr lang="en-US" altLang="en-US" b="1" dirty="0" smtClean="0">
                <a:solidFill>
                  <a:srgbClr val="FFFF00"/>
                </a:solidFill>
              </a:rPr>
              <a:t>08 </a:t>
            </a:r>
            <a:r>
              <a:rPr lang="en-US" altLang="en-US" b="1" dirty="0" smtClean="0">
                <a:solidFill>
                  <a:srgbClr val="FFFF00"/>
                </a:solidFill>
              </a:rPr>
              <a:t>– </a:t>
            </a:r>
            <a:r>
              <a:rPr lang="en-US" altLang="en-US" b="1" dirty="0" smtClean="0">
                <a:solidFill>
                  <a:srgbClr val="FFFF00"/>
                </a:solidFill>
              </a:rPr>
              <a:t>14 </a:t>
            </a:r>
            <a:r>
              <a:rPr lang="en-US" altLang="en-US" b="1" dirty="0" smtClean="0">
                <a:solidFill>
                  <a:srgbClr val="FFFF00"/>
                </a:solidFill>
              </a:rPr>
              <a:t>Feb, 2022</a:t>
            </a:r>
            <a:endParaRPr lang="en-US" alt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9248" y="5562600"/>
            <a:ext cx="89916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For week-1 (left panel),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the </a:t>
            </a:r>
            <a:r>
              <a:rPr lang="en-US" altLang="en-US" sz="1200" b="1" dirty="0">
                <a:solidFill>
                  <a:schemeClr val="bg1"/>
                </a:solidFill>
              </a:rPr>
              <a:t>NCEP GEFS indicates a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moderate to high </a:t>
            </a:r>
            <a:r>
              <a:rPr lang="en-US" altLang="en-US" sz="1200" b="1" dirty="0">
                <a:solidFill>
                  <a:schemeClr val="bg1"/>
                </a:solidFill>
              </a:rPr>
              <a:t>chance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(over </a:t>
            </a:r>
            <a:r>
              <a:rPr lang="en-US" altLang="en-US" sz="1200" b="1" dirty="0">
                <a:solidFill>
                  <a:schemeClr val="bg1"/>
                </a:solidFill>
              </a:rPr>
              <a:t>70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%) </a:t>
            </a:r>
            <a:r>
              <a:rPr lang="en-US" altLang="en-US" sz="1200" b="1" dirty="0">
                <a:solidFill>
                  <a:schemeClr val="bg1"/>
                </a:solidFill>
              </a:rPr>
              <a:t>for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rainfall to exceed 50 mm over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eastern Angola, eastern Namibia, southern DRC, much of Zambia, Tanzania, northern Malawi, northern Mozambique, and portions of Madagascar</a:t>
            </a:r>
            <a:r>
              <a:rPr lang="en-US" altLang="en-US" sz="1200" b="1" dirty="0">
                <a:solidFill>
                  <a:schemeClr val="bg1"/>
                </a:solidFill>
              </a:rPr>
              <a:t>. For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week-2 (right </a:t>
            </a:r>
            <a:r>
              <a:rPr lang="en-US" altLang="en-US" sz="1200" b="1" dirty="0">
                <a:solidFill>
                  <a:schemeClr val="bg1"/>
                </a:solidFill>
              </a:rPr>
              <a:t>panel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), there is an increased chance for weekly rainfall totals to exceed 50mm across the far southern DRC and northern Zambia, and much of Madagascar. 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824048" y="1524000"/>
            <a:ext cx="32858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Week-1, Valid: </a:t>
            </a:r>
            <a:r>
              <a:rPr lang="en-US" altLang="en-US" b="1" dirty="0">
                <a:solidFill>
                  <a:srgbClr val="FFFF00"/>
                </a:solidFill>
              </a:rPr>
              <a:t>01 – 07 Feb, 2022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0066FF"/>
      </a:accent2>
      <a:accent3>
        <a:srgbClr val="FFFFFF"/>
      </a:accent3>
      <a:accent4>
        <a:srgbClr val="000000"/>
      </a:accent4>
      <a:accent5>
        <a:srgbClr val="AAE2CA"/>
      </a:accent5>
      <a:accent6>
        <a:srgbClr val="005CE7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05C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201831</TotalTime>
  <Words>1540</Words>
  <Application>Microsoft Office PowerPoint</Application>
  <PresentationFormat>On-screen Show (4:3)</PresentationFormat>
  <Paragraphs>63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Default Design</vt:lpstr>
      <vt:lpstr>CorelPhotoPaint.Image.10</vt:lpstr>
      <vt:lpstr>The African Monsoon Recent Evolution and Current Status  Include Week-1 and Week-2 Outlooks </vt:lpstr>
      <vt:lpstr>Outline</vt:lpstr>
      <vt:lpstr>Highlights: Last 7 Days</vt:lpstr>
      <vt:lpstr>Rainfall Patterns: Last 90 Days</vt:lpstr>
      <vt:lpstr>Rainfall Patterns: Last 30 Days</vt:lpstr>
      <vt:lpstr>Rainfall Patterns: Last 7 Days</vt:lpstr>
      <vt:lpstr>Atmospheric Circulation: Last 7 Days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NOAA/NWS/NCEP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Vernon E. Kousky</dc:creator>
  <cp:lastModifiedBy>Endalkachew Bekele</cp:lastModifiedBy>
  <cp:revision>9893</cp:revision>
  <cp:lastPrinted>2018-07-09T15:13:07Z</cp:lastPrinted>
  <dcterms:created xsi:type="dcterms:W3CDTF">2001-08-31T10:39:36Z</dcterms:created>
  <dcterms:modified xsi:type="dcterms:W3CDTF">2022-01-31T18:09:17Z</dcterms:modified>
</cp:coreProperties>
</file>