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2/7/2022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97"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07 February </a:t>
            </a:r>
            <a:r>
              <a:rPr lang="en-US" altLang="en-US" sz="2800" b="1" dirty="0" smtClean="0">
                <a:solidFill>
                  <a:schemeClr val="bg1"/>
                </a:solidFill>
              </a:rPr>
              <a:t>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8 – 14 Feb, 2022</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Gabon, Congo, </a:t>
            </a:r>
            <a:r>
              <a:rPr lang="en-US" altLang="en-US" sz="1100" b="1" dirty="0" smtClean="0">
                <a:solidFill>
                  <a:srgbClr val="FFFF00"/>
                </a:solidFill>
                <a:latin typeface="Arial" charset="0"/>
              </a:rPr>
              <a:t>parts of western </a:t>
            </a:r>
            <a:r>
              <a:rPr lang="en-US" altLang="en-US" sz="1100" b="1" dirty="0">
                <a:solidFill>
                  <a:srgbClr val="FFFF00"/>
                </a:solidFill>
                <a:latin typeface="Arial" charset="0"/>
              </a:rPr>
              <a:t>DR Congo and northwestern Angola: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northern DR Congo and northwestern Uganda: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eastern Angola</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DR </a:t>
            </a:r>
            <a:r>
              <a:rPr lang="en-US" altLang="en-US" sz="1100" b="1" dirty="0">
                <a:solidFill>
                  <a:srgbClr val="FFFF00"/>
                </a:solidFill>
                <a:latin typeface="Arial" charset="0"/>
              </a:rPr>
              <a:t>Congo, Tanzania, Angola, Zambia, Malawi and </a:t>
            </a:r>
            <a:r>
              <a:rPr lang="en-US" altLang="en-US" sz="1100" b="1" dirty="0" smtClean="0">
                <a:solidFill>
                  <a:srgbClr val="FFFF00"/>
                </a:solidFill>
                <a:latin typeface="Arial" charset="0"/>
              </a:rPr>
              <a:t>northern Mozambique</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eastern Namibia</a:t>
            </a:r>
            <a:r>
              <a:rPr lang="en-US" altLang="en-US" sz="1100" b="1" dirty="0">
                <a:solidFill>
                  <a:srgbClr val="FFFF00"/>
                </a:solidFill>
                <a:latin typeface="Arial" charset="0"/>
              </a:rPr>
              <a:t>, Botswana, Zimbabwe, Mozambique, South Africa, Lesotho, </a:t>
            </a:r>
            <a:r>
              <a:rPr lang="en-US" altLang="en-US" sz="1100" b="1" dirty="0" err="1">
                <a:solidFill>
                  <a:srgbClr val="FFFF00"/>
                </a:solidFill>
                <a:latin typeface="Arial" charset="0"/>
              </a:rPr>
              <a:t>Eswatini</a:t>
            </a:r>
            <a:r>
              <a:rPr lang="en-US" altLang="en-US" sz="1100" b="1" dirty="0">
                <a:solidFill>
                  <a:srgbClr val="FFFF00"/>
                </a:solidFill>
                <a:latin typeface="Arial" charset="0"/>
              </a:rPr>
              <a:t> and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15 </a:t>
            </a:r>
            <a:r>
              <a:rPr lang="en-US" altLang="en-US" b="1" dirty="0" smtClean="0">
                <a:solidFill>
                  <a:srgbClr val="FFFF00"/>
                </a:solidFill>
              </a:rPr>
              <a:t>– </a:t>
            </a:r>
            <a:r>
              <a:rPr lang="en-US" altLang="en-US" b="1" dirty="0" smtClean="0">
                <a:solidFill>
                  <a:srgbClr val="FFFF00"/>
                </a:solidFill>
              </a:rPr>
              <a:t>21 </a:t>
            </a:r>
            <a:r>
              <a:rPr lang="en-US" altLang="en-US" b="1" dirty="0" smtClean="0">
                <a:solidFill>
                  <a:srgbClr val="FFFF00"/>
                </a:solidFill>
              </a:rPr>
              <a:t>Feb, 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483209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southern Gabon</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Congo</a:t>
            </a:r>
            <a:r>
              <a:rPr lang="en-US" altLang="en-US" sz="1100" b="1" dirty="0">
                <a:solidFill>
                  <a:srgbClr val="FFFF00"/>
                </a:solidFill>
                <a:latin typeface="Arial" charset="0"/>
              </a:rPr>
              <a:t>, </a:t>
            </a:r>
            <a:r>
              <a:rPr lang="en-US" altLang="en-US" sz="1100" b="1" dirty="0" smtClean="0">
                <a:solidFill>
                  <a:srgbClr val="FFFF00"/>
                </a:solidFill>
                <a:latin typeface="Arial" charset="0"/>
              </a:rPr>
              <a:t>parts of western </a:t>
            </a:r>
            <a:r>
              <a:rPr lang="en-US" altLang="en-US" sz="1100" b="1" dirty="0">
                <a:solidFill>
                  <a:srgbClr val="FFFF00"/>
                </a:solidFill>
                <a:latin typeface="Arial" charset="0"/>
              </a:rPr>
              <a:t>DR Congo and northwestern Angola: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northern DR Congo and Uganda: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much of Angola</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DR </a:t>
            </a:r>
            <a:r>
              <a:rPr lang="en-US" altLang="en-US" sz="1100" b="1" dirty="0">
                <a:solidFill>
                  <a:srgbClr val="FFFF00"/>
                </a:solidFill>
                <a:latin typeface="Arial" charset="0"/>
              </a:rPr>
              <a:t>Congo, Tanzania, Angola, Zambia, Malawi and Mozambique: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Namibia, Botswana, </a:t>
            </a:r>
            <a:r>
              <a:rPr lang="en-US" altLang="en-US" sz="1100" b="1" dirty="0" smtClean="0">
                <a:solidFill>
                  <a:srgbClr val="FFFF00"/>
                </a:solidFill>
                <a:latin typeface="Arial" charset="0"/>
              </a:rPr>
              <a:t>southern Zimbabwe</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Mozambique</a:t>
            </a:r>
            <a:r>
              <a:rPr lang="en-US" altLang="en-US" sz="1100" b="1" dirty="0">
                <a:solidFill>
                  <a:srgbClr val="FFFF00"/>
                </a:solidFill>
                <a:latin typeface="Arial" charset="0"/>
              </a:rPr>
              <a:t>, </a:t>
            </a:r>
            <a:r>
              <a:rPr lang="en-US" altLang="en-US" sz="1100" b="1" dirty="0" smtClean="0">
                <a:solidFill>
                  <a:srgbClr val="FFFF00"/>
                </a:solidFill>
                <a:latin typeface="Arial" charset="0"/>
              </a:rPr>
              <a:t>northern South </a:t>
            </a:r>
            <a:r>
              <a:rPr lang="en-US" altLang="en-US" sz="1100" b="1" dirty="0">
                <a:solidFill>
                  <a:srgbClr val="FFFF00"/>
                </a:solidFill>
                <a:latin typeface="Arial" charset="0"/>
              </a:rPr>
              <a:t>Africa and </a:t>
            </a:r>
            <a:r>
              <a:rPr lang="en-US" altLang="en-US" sz="1100" b="1" dirty="0" smtClean="0">
                <a:solidFill>
                  <a:srgbClr val="FFFF00"/>
                </a:solidFill>
                <a:latin typeface="Arial" charset="0"/>
              </a:rPr>
              <a:t>southern Madagascar</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eastern South </a:t>
            </a:r>
            <a:r>
              <a:rPr lang="en-US" altLang="en-US" sz="1100" b="1" dirty="0">
                <a:solidFill>
                  <a:srgbClr val="FFFF00"/>
                </a:solidFill>
                <a:latin typeface="Arial" charset="0"/>
              </a:rPr>
              <a:t>Africa and Lesotho: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 of southern and northern Ethiopia, parts of Uganda, Rwanda, Burundi, portions of Kenya, and much of Tanzania. Rainfall was below-average over pockets of southwestern Ethiopia, In Central Africa, rainfall was below-average over Equatorial Guinea, Gabon, northern Congo, and parts of northern DRC. Rainfall was above-average over southern Congo and many parts of DRC. In Southern Africa, above-average rainfall was observed over the far northern and southern Angola, many parts of Namibia, Zimbabwe, much of Zambia, Malawi, central and much of Mozambique, northern and eastern Madagascar and  much of South Africa. Below-average rainfall was observed over western and eastern Angola, the far western Zambia, northwestern  Namibia, Botswana, the far southern Mozambique, and southwestern Madagascar</a:t>
            </a:r>
            <a:r>
              <a:rPr lang="en-US" altLang="en-US" sz="1100" b="1" dirty="0" smtClean="0">
                <a:solidFill>
                  <a:schemeClr val="bg1"/>
                </a:solidFill>
                <a:latin typeface="Arial" panose="020B0604020202020204" pitchFamily="34" charset="0"/>
                <a:cs typeface="Arial" panose="020B0604020202020204" pitchFamily="34" charset="0"/>
              </a:rPr>
              <a: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During </a:t>
            </a:r>
            <a:r>
              <a:rPr lang="en-US" altLang="en-US" sz="1100" b="1" dirty="0">
                <a:solidFill>
                  <a:schemeClr val="bg1"/>
                </a:solidFill>
                <a:latin typeface="Arial" panose="020B0604020202020204" pitchFamily="34" charset="0"/>
                <a:cs typeface="Arial" panose="020B0604020202020204" pitchFamily="34" charset="0"/>
              </a:rPr>
              <a:t>the past 7 days, in East Africa, rainfall was above-average over much of Tanzania, and Rwanda and Burundi. In central Africa, rainfall was above-average over central and southern DRC. Rainfall was below-average over Equatorial Guinea, Gabon, northern DRC and northern Congo. In Southern Africa, rainfall was above-average over southern Angola, central and eastern Namibia, central and northern Zambia, pockets of Zimbabwe, northern Malawi, much of South Africa, and pockets of Madagascar. Below-average rainfall was observed over western and the far eastern Angola, northwestern Namibia, parts of western Zambia, and much of Madagascar.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above-average rainfall across the northern portions of Southern Africa, and Tanzania. In contrast, there is an increased chance for below-average rainfall over the southern portions of Southern Africa, and equatorial Central Africa.</a:t>
            </a: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much of Tanzania, and Rwanda and Burundi. In central Africa, rainfall was above-average over central and southern DRC. Rainfall was below-average over Equatorial Guinea, Gabon, northern DRC and northern Congo. In Southern Africa, rainfall was above-average over southern Angola, central and eastern Namibia, central and northern Zambia, pockets of Zimbabwe, northern Malawi, much of South Africa, and pockets of Madagascar. Below-average rainfall was observed over </a:t>
            </a:r>
            <a:r>
              <a:rPr lang="en-US" altLang="en-US" sz="1400" b="1" dirty="0" smtClean="0">
                <a:solidFill>
                  <a:schemeClr val="bg1"/>
                </a:solidFill>
              </a:rPr>
              <a:t>western </a:t>
            </a:r>
            <a:r>
              <a:rPr lang="en-US" altLang="en-US" sz="1400" b="1" dirty="0">
                <a:solidFill>
                  <a:schemeClr val="bg1"/>
                </a:solidFill>
              </a:rPr>
              <a:t>and the far eastern Angola, northwestern Namibia, parts of western Zambia, and much of Madagascar. </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Africa, </a:t>
            </a:r>
            <a:r>
              <a:rPr lang="en-US" altLang="en-US" sz="1400" b="1" dirty="0" smtClean="0">
                <a:solidFill>
                  <a:schemeClr val="bg1"/>
                </a:solidFill>
              </a:rPr>
              <a:t>and Tanzania. </a:t>
            </a:r>
            <a:r>
              <a:rPr lang="en-US" altLang="en-US" sz="1400" b="1" dirty="0">
                <a:solidFill>
                  <a:schemeClr val="bg1"/>
                </a:solidFill>
              </a:rPr>
              <a:t>In contrast, there is an increased chance for below-average rainfall over the southern portions of Southern Africa, and equatorial Central Africa.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Ethiopia, </a:t>
            </a:r>
            <a:r>
              <a:rPr lang="en-US" altLang="en-US" sz="1080" b="1" dirty="0" smtClean="0">
                <a:solidFill>
                  <a:schemeClr val="bg1"/>
                </a:solidFill>
              </a:rPr>
              <a:t>the far southern South </a:t>
            </a:r>
            <a:r>
              <a:rPr lang="en-US" altLang="en-US" sz="1080" b="1" dirty="0" smtClean="0">
                <a:solidFill>
                  <a:schemeClr val="bg1"/>
                </a:solidFill>
              </a:rPr>
              <a:t>Sudan, Rwanda, Burundi, southern Uganda, eastern Kenya, </a:t>
            </a:r>
            <a:r>
              <a:rPr lang="en-US" altLang="en-US" sz="1080" b="1" dirty="0" smtClean="0">
                <a:solidFill>
                  <a:schemeClr val="bg1"/>
                </a:solidFill>
              </a:rPr>
              <a:t>southwestern Somalia, and many parts of </a:t>
            </a:r>
            <a:r>
              <a:rPr lang="en-US" altLang="en-US" sz="1080" b="1" dirty="0" smtClean="0">
                <a:solidFill>
                  <a:schemeClr val="bg1"/>
                </a:solidFill>
              </a:rPr>
              <a:t>Tanzania. Rainfall </a:t>
            </a:r>
            <a:r>
              <a:rPr lang="en-US" altLang="en-US" sz="1080" b="1" dirty="0">
                <a:solidFill>
                  <a:schemeClr val="bg1"/>
                </a:solidFill>
              </a:rPr>
              <a:t>was below-average over </a:t>
            </a:r>
            <a:r>
              <a:rPr lang="en-US" altLang="en-US" sz="1080" b="1" dirty="0" smtClean="0">
                <a:solidFill>
                  <a:schemeClr val="bg1"/>
                </a:solidFill>
              </a:rPr>
              <a:t>southern Ethiopia, </a:t>
            </a:r>
            <a:r>
              <a:rPr lang="en-US" altLang="en-US" sz="1080" b="1" dirty="0" smtClean="0">
                <a:solidFill>
                  <a:schemeClr val="bg1"/>
                </a:solidFill>
              </a:rPr>
              <a:t>eastern South Sudan, much </a:t>
            </a:r>
            <a:r>
              <a:rPr lang="en-US" altLang="en-US" sz="1080" b="1" dirty="0" smtClean="0">
                <a:solidFill>
                  <a:schemeClr val="bg1"/>
                </a:solidFill>
              </a:rPr>
              <a:t>of Somalia, western Kenya, northern Uganda, and the central portions of Tanzania. In </a:t>
            </a:r>
            <a:r>
              <a:rPr lang="en-US" altLang="en-US" sz="1080" b="1" dirty="0">
                <a:solidFill>
                  <a:schemeClr val="bg1"/>
                </a:solidFill>
              </a:rPr>
              <a:t>southern Africa, </a:t>
            </a:r>
            <a:r>
              <a:rPr lang="en-US" altLang="en-US" sz="1080" b="1" dirty="0" smtClean="0">
                <a:solidFill>
                  <a:schemeClr val="bg1"/>
                </a:solidFill>
              </a:rPr>
              <a:t>above-average rainfall was observed over northern Angola, eastern </a:t>
            </a:r>
            <a:r>
              <a:rPr lang="en-US" altLang="en-US" sz="1080" b="1" dirty="0" smtClean="0">
                <a:solidFill>
                  <a:schemeClr val="bg1"/>
                </a:solidFill>
              </a:rPr>
              <a:t>and southern Botswana</a:t>
            </a:r>
            <a:r>
              <a:rPr lang="en-US" altLang="en-US" sz="1080" b="1" dirty="0" smtClean="0">
                <a:solidFill>
                  <a:schemeClr val="bg1"/>
                </a:solidFill>
              </a:rPr>
              <a:t>, </a:t>
            </a:r>
            <a:r>
              <a:rPr lang="en-US" altLang="en-US" sz="1080" b="1" dirty="0" smtClean="0">
                <a:solidFill>
                  <a:schemeClr val="bg1"/>
                </a:solidFill>
              </a:rPr>
              <a:t>much </a:t>
            </a:r>
            <a:r>
              <a:rPr lang="en-US" altLang="en-US" sz="1080" b="1" dirty="0" smtClean="0">
                <a:solidFill>
                  <a:schemeClr val="bg1"/>
                </a:solidFill>
              </a:rPr>
              <a:t>of Zimbabwe, parts of western Zambia, </a:t>
            </a:r>
            <a:r>
              <a:rPr lang="en-US" altLang="en-US" sz="1080" b="1" dirty="0" smtClean="0">
                <a:solidFill>
                  <a:schemeClr val="bg1"/>
                </a:solidFill>
              </a:rPr>
              <a:t>parts of northern </a:t>
            </a:r>
            <a:r>
              <a:rPr lang="en-US" altLang="en-US" sz="1080" b="1" dirty="0" smtClean="0">
                <a:solidFill>
                  <a:schemeClr val="bg1"/>
                </a:solidFill>
              </a:rPr>
              <a:t>Mozambique, eastern and northern Madagascar and much of South Africa. Below-average rainfall was observed over central and southern Angola, </a:t>
            </a:r>
            <a:r>
              <a:rPr lang="en-US" altLang="en-US" sz="1080" b="1" dirty="0" smtClean="0">
                <a:solidFill>
                  <a:schemeClr val="bg1"/>
                </a:solidFill>
              </a:rPr>
              <a:t>the far western and eastern Zambia</a:t>
            </a:r>
            <a:r>
              <a:rPr lang="en-US" altLang="en-US" sz="1080" b="1" dirty="0" smtClean="0">
                <a:solidFill>
                  <a:schemeClr val="bg1"/>
                </a:solidFill>
              </a:rPr>
              <a:t>, </a:t>
            </a:r>
            <a:r>
              <a:rPr lang="en-US" altLang="en-US" sz="1080" b="1" dirty="0" smtClean="0">
                <a:solidFill>
                  <a:schemeClr val="bg1"/>
                </a:solidFill>
              </a:rPr>
              <a:t>northern </a:t>
            </a:r>
            <a:r>
              <a:rPr lang="en-US" altLang="en-US" sz="1080" b="1" dirty="0" smtClean="0">
                <a:solidFill>
                  <a:schemeClr val="bg1"/>
                </a:solidFill>
              </a:rPr>
              <a:t>Namibia, </a:t>
            </a:r>
            <a:r>
              <a:rPr lang="en-US" altLang="en-US" sz="1080" b="1" dirty="0" smtClean="0">
                <a:solidFill>
                  <a:schemeClr val="bg1"/>
                </a:solidFill>
              </a:rPr>
              <a:t>northwestern </a:t>
            </a:r>
            <a:r>
              <a:rPr lang="en-US" altLang="en-US" sz="1080" b="1" dirty="0" smtClean="0">
                <a:solidFill>
                  <a:schemeClr val="bg1"/>
                </a:solidFill>
              </a:rPr>
              <a:t>Botswana, pockets of northern Zimbabwe, parts of Mozambique and western and southern Madagascar. In Central Africa, rainfall was above-average over </a:t>
            </a:r>
            <a:r>
              <a:rPr lang="en-US" altLang="en-US" sz="1080" b="1" dirty="0" smtClean="0">
                <a:solidFill>
                  <a:schemeClr val="bg1"/>
                </a:solidFill>
              </a:rPr>
              <a:t>many parts </a:t>
            </a:r>
            <a:r>
              <a:rPr lang="en-US" altLang="en-US" sz="1080" b="1" dirty="0" smtClean="0">
                <a:solidFill>
                  <a:schemeClr val="bg1"/>
                </a:solidFill>
              </a:rPr>
              <a:t>of DRC, </a:t>
            </a:r>
            <a:r>
              <a:rPr lang="en-US" altLang="en-US" sz="1080" b="1" dirty="0" smtClean="0">
                <a:solidFill>
                  <a:schemeClr val="bg1"/>
                </a:solidFill>
              </a:rPr>
              <a:t>pockets of Gabon</a:t>
            </a:r>
            <a:r>
              <a:rPr lang="en-US" altLang="en-US" sz="1080" b="1" dirty="0" smtClean="0">
                <a:solidFill>
                  <a:schemeClr val="bg1"/>
                </a:solidFill>
              </a:rPr>
              <a:t>, </a:t>
            </a:r>
            <a:r>
              <a:rPr lang="en-US" altLang="en-US" sz="1080" b="1" dirty="0" smtClean="0">
                <a:solidFill>
                  <a:schemeClr val="bg1"/>
                </a:solidFill>
              </a:rPr>
              <a:t>southern Congo</a:t>
            </a:r>
            <a:r>
              <a:rPr lang="en-US" altLang="en-US" sz="1080" b="1" dirty="0" smtClean="0">
                <a:solidFill>
                  <a:schemeClr val="bg1"/>
                </a:solidFill>
              </a:rPr>
              <a:t>, and </a:t>
            </a:r>
            <a:r>
              <a:rPr lang="en-US" altLang="en-US" sz="1080" b="1" dirty="0" smtClean="0">
                <a:solidFill>
                  <a:schemeClr val="bg1"/>
                </a:solidFill>
              </a:rPr>
              <a:t>pockets of western CAR. Rainfall </a:t>
            </a:r>
            <a:r>
              <a:rPr lang="en-US" altLang="en-US" sz="1080" b="1" dirty="0" smtClean="0">
                <a:solidFill>
                  <a:schemeClr val="bg1"/>
                </a:solidFill>
              </a:rPr>
              <a:t>was below-average over </a:t>
            </a:r>
            <a:r>
              <a:rPr lang="en-US" altLang="en-US" sz="1080" b="1" dirty="0" smtClean="0">
                <a:solidFill>
                  <a:schemeClr val="bg1"/>
                </a:solidFill>
              </a:rPr>
              <a:t>parts of northern DRC, Gabon, </a:t>
            </a:r>
            <a:r>
              <a:rPr lang="en-US" altLang="en-US" sz="1080" b="1" dirty="0" smtClean="0">
                <a:solidFill>
                  <a:schemeClr val="bg1"/>
                </a:solidFill>
              </a:rPr>
              <a:t>and northern Congo. In West Africa, rainfall was above-average over pockets of Guinea and southern Nigeria. Below-average rainfall was observed over southern Cote d’Ivoire, and pocket areas of </a:t>
            </a:r>
            <a:r>
              <a:rPr lang="en-US" altLang="en-US" sz="1080" b="1" dirty="0" smtClean="0">
                <a:solidFill>
                  <a:schemeClr val="bg1"/>
                </a:solidFill>
              </a:rPr>
              <a:t>Ghana.  </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 </a:t>
            </a:r>
            <a:r>
              <a:rPr lang="en-US" altLang="en-US" sz="1140" b="1" dirty="0" smtClean="0">
                <a:solidFill>
                  <a:schemeClr val="bg1"/>
                </a:solidFill>
              </a:rPr>
              <a:t>of </a:t>
            </a:r>
            <a:r>
              <a:rPr lang="en-US" altLang="en-US" sz="1140" b="1" dirty="0" smtClean="0">
                <a:solidFill>
                  <a:schemeClr val="bg1"/>
                </a:solidFill>
              </a:rPr>
              <a:t>southern and northern Ethiopia, </a:t>
            </a:r>
            <a:r>
              <a:rPr lang="en-US" altLang="en-US" sz="1140" b="1" dirty="0" smtClean="0">
                <a:solidFill>
                  <a:schemeClr val="bg1"/>
                </a:solidFill>
              </a:rPr>
              <a:t>parts of Uganda</a:t>
            </a:r>
            <a:r>
              <a:rPr lang="en-US" altLang="en-US" sz="1140" b="1" dirty="0" smtClean="0">
                <a:solidFill>
                  <a:schemeClr val="bg1"/>
                </a:solidFill>
              </a:rPr>
              <a:t>, Rwanda, Burundi, </a:t>
            </a:r>
            <a:r>
              <a:rPr lang="en-US" altLang="en-US" sz="1140" b="1" dirty="0" smtClean="0">
                <a:solidFill>
                  <a:schemeClr val="bg1"/>
                </a:solidFill>
              </a:rPr>
              <a:t>portions of Kenya</a:t>
            </a:r>
            <a:r>
              <a:rPr lang="en-US" altLang="en-US" sz="1140" b="1" dirty="0" smtClean="0">
                <a:solidFill>
                  <a:schemeClr val="bg1"/>
                </a:solidFill>
              </a:rPr>
              <a:t>, and much of Tanzania. Rainfall was below-average over </a:t>
            </a:r>
            <a:r>
              <a:rPr lang="en-US" altLang="en-US" sz="1140" b="1" dirty="0" smtClean="0">
                <a:solidFill>
                  <a:schemeClr val="bg1"/>
                </a:solidFill>
              </a:rPr>
              <a:t>pockets of </a:t>
            </a:r>
            <a:r>
              <a:rPr lang="en-US" altLang="en-US" sz="1140" b="1" dirty="0" smtClean="0">
                <a:solidFill>
                  <a:schemeClr val="bg1"/>
                </a:solidFill>
              </a:rPr>
              <a:t>southwestern Ethiopia</a:t>
            </a:r>
            <a:r>
              <a:rPr lang="en-US" altLang="en-US" sz="1140" b="1" dirty="0" smtClean="0">
                <a:solidFill>
                  <a:schemeClr val="bg1"/>
                </a:solidFill>
              </a:rPr>
              <a:t>, </a:t>
            </a:r>
            <a:r>
              <a:rPr lang="en-US" altLang="en-US" sz="1140" b="1" dirty="0">
                <a:solidFill>
                  <a:schemeClr val="bg1"/>
                </a:solidFill>
              </a:rPr>
              <a:t>In Central Africa, rainfall was below-average </a:t>
            </a:r>
            <a:r>
              <a:rPr lang="en-US" altLang="en-US" sz="1140" b="1" dirty="0" smtClean="0">
                <a:solidFill>
                  <a:schemeClr val="bg1"/>
                </a:solidFill>
              </a:rPr>
              <a:t>over Equatorial Guinea, </a:t>
            </a:r>
            <a:r>
              <a:rPr lang="en-US" altLang="en-US" sz="1140" b="1" dirty="0" smtClean="0">
                <a:solidFill>
                  <a:schemeClr val="bg1"/>
                </a:solidFill>
              </a:rPr>
              <a:t>Gabon, northern Congo, and parts of northern DRC. </a:t>
            </a:r>
            <a:r>
              <a:rPr lang="en-US" altLang="en-US" sz="1140" b="1" dirty="0" smtClean="0">
                <a:solidFill>
                  <a:schemeClr val="bg1"/>
                </a:solidFill>
              </a:rPr>
              <a:t>Rainfall was above-average over southern Congo and </a:t>
            </a:r>
            <a:r>
              <a:rPr lang="en-US" altLang="en-US" sz="1140" b="1" dirty="0" smtClean="0">
                <a:solidFill>
                  <a:schemeClr val="bg1"/>
                </a:solidFill>
              </a:rPr>
              <a:t>many parts of </a:t>
            </a:r>
            <a:r>
              <a:rPr lang="en-US" altLang="en-US" sz="1140" b="1" dirty="0" smtClean="0">
                <a:solidFill>
                  <a:schemeClr val="bg1"/>
                </a:solidFill>
              </a:rPr>
              <a:t>DRC. In Southern Africa, above-average rainfall was observed over </a:t>
            </a:r>
            <a:r>
              <a:rPr lang="en-US" altLang="en-US" sz="1140" b="1" dirty="0" smtClean="0">
                <a:solidFill>
                  <a:schemeClr val="bg1"/>
                </a:solidFill>
              </a:rPr>
              <a:t>the far northern and southern </a:t>
            </a:r>
            <a:r>
              <a:rPr lang="en-US" altLang="en-US" sz="1140" b="1" dirty="0" smtClean="0">
                <a:solidFill>
                  <a:schemeClr val="bg1"/>
                </a:solidFill>
              </a:rPr>
              <a:t>Angola, </a:t>
            </a:r>
            <a:r>
              <a:rPr lang="en-US" altLang="en-US" sz="1140" b="1" dirty="0" smtClean="0">
                <a:solidFill>
                  <a:schemeClr val="bg1"/>
                </a:solidFill>
              </a:rPr>
              <a:t>many parts of </a:t>
            </a:r>
            <a:r>
              <a:rPr lang="en-US" altLang="en-US" sz="1140" b="1" dirty="0" smtClean="0">
                <a:solidFill>
                  <a:schemeClr val="bg1"/>
                </a:solidFill>
              </a:rPr>
              <a:t>Namibia, Zimbabwe, </a:t>
            </a:r>
            <a:r>
              <a:rPr lang="en-US" altLang="en-US" sz="1140" b="1" dirty="0" smtClean="0">
                <a:solidFill>
                  <a:schemeClr val="bg1"/>
                </a:solidFill>
              </a:rPr>
              <a:t>much of Zambia</a:t>
            </a:r>
            <a:r>
              <a:rPr lang="en-US" altLang="en-US" sz="1140" b="1" dirty="0" smtClean="0">
                <a:solidFill>
                  <a:schemeClr val="bg1"/>
                </a:solidFill>
              </a:rPr>
              <a:t>, Malawi, central and </a:t>
            </a:r>
            <a:r>
              <a:rPr lang="en-US" altLang="en-US" sz="1140" b="1" dirty="0" smtClean="0">
                <a:solidFill>
                  <a:schemeClr val="bg1"/>
                </a:solidFill>
              </a:rPr>
              <a:t>much of </a:t>
            </a:r>
            <a:r>
              <a:rPr lang="en-US" altLang="en-US" sz="1140" b="1" dirty="0" smtClean="0">
                <a:solidFill>
                  <a:schemeClr val="bg1"/>
                </a:solidFill>
              </a:rPr>
              <a:t>Mozambique, northern and eastern Madagascar and  much of South Africa. Below-average rainfall was observed over </a:t>
            </a:r>
            <a:r>
              <a:rPr lang="en-US" altLang="en-US" sz="1140" b="1" dirty="0" smtClean="0">
                <a:solidFill>
                  <a:schemeClr val="bg1"/>
                </a:solidFill>
              </a:rPr>
              <a:t>western and eastern Angola</a:t>
            </a:r>
            <a:r>
              <a:rPr lang="en-US" altLang="en-US" sz="1140" b="1" dirty="0" smtClean="0">
                <a:solidFill>
                  <a:schemeClr val="bg1"/>
                </a:solidFill>
              </a:rPr>
              <a:t>, the far western Zambia, </a:t>
            </a:r>
            <a:r>
              <a:rPr lang="en-US" altLang="en-US" sz="1140" b="1" dirty="0" smtClean="0">
                <a:solidFill>
                  <a:schemeClr val="bg1"/>
                </a:solidFill>
              </a:rPr>
              <a:t>northwestern  </a:t>
            </a:r>
            <a:r>
              <a:rPr lang="en-US" altLang="en-US" sz="1140" b="1" dirty="0" smtClean="0">
                <a:solidFill>
                  <a:schemeClr val="bg1"/>
                </a:solidFill>
              </a:rPr>
              <a:t>Namibia, Botswana, the far southern Mozambique, and southwestern 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much </a:t>
            </a:r>
            <a:r>
              <a:rPr lang="en-US" altLang="en-US" sz="1100" b="1" dirty="0" smtClean="0">
                <a:solidFill>
                  <a:schemeClr val="bg1"/>
                </a:solidFill>
              </a:rPr>
              <a:t>of </a:t>
            </a:r>
            <a:r>
              <a:rPr lang="en-US" altLang="en-US" sz="1100" b="1" dirty="0" smtClean="0">
                <a:solidFill>
                  <a:schemeClr val="bg1"/>
                </a:solidFill>
              </a:rPr>
              <a:t>Tanzania, and Rwanda and Burundi. </a:t>
            </a:r>
            <a:r>
              <a:rPr lang="en-US" altLang="en-US" sz="1100" b="1" dirty="0" smtClean="0">
                <a:solidFill>
                  <a:schemeClr val="bg1"/>
                </a:solidFill>
              </a:rPr>
              <a:t>In central Africa, rainfall </a:t>
            </a:r>
            <a:r>
              <a:rPr lang="en-US" altLang="en-US" sz="1100" b="1" dirty="0">
                <a:solidFill>
                  <a:schemeClr val="bg1"/>
                </a:solidFill>
              </a:rPr>
              <a:t>was above-average over </a:t>
            </a:r>
            <a:r>
              <a:rPr lang="en-US" altLang="en-US" sz="1100" b="1" dirty="0" smtClean="0">
                <a:solidFill>
                  <a:schemeClr val="bg1"/>
                </a:solidFill>
              </a:rPr>
              <a:t>central and southern </a:t>
            </a:r>
            <a:r>
              <a:rPr lang="en-US" altLang="en-US" sz="1100" b="1" dirty="0" smtClean="0">
                <a:solidFill>
                  <a:schemeClr val="bg1"/>
                </a:solidFill>
              </a:rPr>
              <a:t>DRC. </a:t>
            </a:r>
            <a:r>
              <a:rPr lang="en-US" altLang="en-US" sz="1100" b="1" dirty="0">
                <a:solidFill>
                  <a:schemeClr val="bg1"/>
                </a:solidFill>
              </a:rPr>
              <a:t>Rainfall was below-average over </a:t>
            </a:r>
            <a:r>
              <a:rPr lang="en-US" altLang="en-US" sz="1100" b="1" dirty="0" smtClean="0">
                <a:solidFill>
                  <a:schemeClr val="bg1"/>
                </a:solidFill>
              </a:rPr>
              <a:t>Equatorial Guinea, </a:t>
            </a:r>
            <a:r>
              <a:rPr lang="en-US" altLang="en-US" sz="1100" b="1" dirty="0" smtClean="0">
                <a:solidFill>
                  <a:schemeClr val="bg1"/>
                </a:solidFill>
              </a:rPr>
              <a:t>Gabon, northern DRC </a:t>
            </a:r>
            <a:r>
              <a:rPr lang="en-US" altLang="en-US" sz="1100" b="1" dirty="0" smtClean="0">
                <a:solidFill>
                  <a:schemeClr val="bg1"/>
                </a:solidFill>
              </a:rPr>
              <a:t>and </a:t>
            </a:r>
            <a:r>
              <a:rPr lang="en-US" altLang="en-US" sz="1100" b="1" dirty="0" smtClean="0">
                <a:solidFill>
                  <a:schemeClr val="bg1"/>
                </a:solidFill>
              </a:rPr>
              <a:t>northern </a:t>
            </a:r>
            <a:r>
              <a:rPr lang="en-US" altLang="en-US" sz="1100" b="1" dirty="0" smtClean="0">
                <a:solidFill>
                  <a:schemeClr val="bg1"/>
                </a:solidFill>
              </a:rPr>
              <a:t>Congo. </a:t>
            </a:r>
            <a:r>
              <a:rPr lang="en-US" altLang="en-US" sz="1100" b="1" dirty="0">
                <a:solidFill>
                  <a:schemeClr val="bg1"/>
                </a:solidFill>
              </a:rPr>
              <a:t>In Southern Africa, rainfall was above-average over </a:t>
            </a:r>
            <a:r>
              <a:rPr lang="en-US" altLang="en-US" sz="1100" b="1" dirty="0" smtClean="0">
                <a:solidFill>
                  <a:schemeClr val="bg1"/>
                </a:solidFill>
              </a:rPr>
              <a:t>southern </a:t>
            </a:r>
            <a:r>
              <a:rPr lang="en-US" altLang="en-US" sz="1100" b="1" dirty="0" smtClean="0">
                <a:solidFill>
                  <a:schemeClr val="bg1"/>
                </a:solidFill>
              </a:rPr>
              <a:t>Angola, </a:t>
            </a:r>
            <a:r>
              <a:rPr lang="en-US" altLang="en-US" sz="1100" b="1" dirty="0" smtClean="0">
                <a:solidFill>
                  <a:schemeClr val="bg1"/>
                </a:solidFill>
              </a:rPr>
              <a:t>central and eastern Namibia, central and northern </a:t>
            </a:r>
            <a:r>
              <a:rPr lang="en-US" altLang="en-US" sz="1100" b="1" dirty="0" smtClean="0">
                <a:solidFill>
                  <a:schemeClr val="bg1"/>
                </a:solidFill>
              </a:rPr>
              <a:t>Zambia, </a:t>
            </a:r>
            <a:r>
              <a:rPr lang="en-US" altLang="en-US" sz="1100" b="1" dirty="0" smtClean="0">
                <a:solidFill>
                  <a:schemeClr val="bg1"/>
                </a:solidFill>
              </a:rPr>
              <a:t>pockets of </a:t>
            </a:r>
            <a:r>
              <a:rPr lang="en-US" altLang="en-US" sz="1100" b="1" dirty="0" smtClean="0">
                <a:solidFill>
                  <a:schemeClr val="bg1"/>
                </a:solidFill>
              </a:rPr>
              <a:t>Zimbabwe, </a:t>
            </a:r>
            <a:r>
              <a:rPr lang="en-US" altLang="en-US" sz="1100" b="1" dirty="0" smtClean="0">
                <a:solidFill>
                  <a:schemeClr val="bg1"/>
                </a:solidFill>
              </a:rPr>
              <a:t>northern Malawi</a:t>
            </a:r>
            <a:r>
              <a:rPr lang="en-US" altLang="en-US" sz="1100" b="1" dirty="0">
                <a:solidFill>
                  <a:schemeClr val="bg1"/>
                </a:solidFill>
              </a:rPr>
              <a:t>, </a:t>
            </a:r>
            <a:r>
              <a:rPr lang="en-US" altLang="en-US" sz="1100" b="1" dirty="0" smtClean="0">
                <a:solidFill>
                  <a:schemeClr val="bg1"/>
                </a:solidFill>
              </a:rPr>
              <a:t>much of South Africa, and pockets of Madagascar. </a:t>
            </a:r>
            <a:r>
              <a:rPr lang="en-US" altLang="en-US" sz="1100" b="1" dirty="0">
                <a:solidFill>
                  <a:schemeClr val="bg1"/>
                </a:solidFill>
              </a:rPr>
              <a:t>Below-average rainfall was observed over </a:t>
            </a:r>
            <a:r>
              <a:rPr lang="en-US" altLang="en-US" sz="1100" b="1" dirty="0" smtClean="0">
                <a:solidFill>
                  <a:schemeClr val="bg1"/>
                </a:solidFill>
              </a:rPr>
              <a:t>western and the far eastern </a:t>
            </a:r>
            <a:r>
              <a:rPr lang="en-US" altLang="en-US" sz="1100" b="1" dirty="0" smtClean="0">
                <a:solidFill>
                  <a:schemeClr val="bg1"/>
                </a:solidFill>
              </a:rPr>
              <a:t>Angola, </a:t>
            </a:r>
            <a:r>
              <a:rPr lang="en-US" altLang="en-US" sz="1100" b="1" dirty="0" smtClean="0">
                <a:solidFill>
                  <a:schemeClr val="bg1"/>
                </a:solidFill>
              </a:rPr>
              <a:t>northwestern Namibia</a:t>
            </a:r>
            <a:r>
              <a:rPr lang="en-US" altLang="en-US" sz="1100" b="1" dirty="0" smtClean="0">
                <a:solidFill>
                  <a:schemeClr val="bg1"/>
                </a:solidFill>
              </a:rPr>
              <a:t>, </a:t>
            </a:r>
            <a:r>
              <a:rPr lang="en-US" altLang="en-US" sz="1100" b="1" dirty="0" smtClean="0">
                <a:solidFill>
                  <a:schemeClr val="bg1"/>
                </a:solidFill>
              </a:rPr>
              <a:t>parts of western </a:t>
            </a:r>
            <a:r>
              <a:rPr lang="en-US" altLang="en-US" sz="1100" b="1" dirty="0" smtClean="0">
                <a:solidFill>
                  <a:schemeClr val="bg1"/>
                </a:solidFill>
              </a:rPr>
              <a:t>Zambia, and much of Madagascar. </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t>
            </a:r>
            <a:r>
              <a:rPr lang="en-US" altLang="en-US" sz="1200" b="1" dirty="0" smtClean="0">
                <a:solidFill>
                  <a:schemeClr val="bg1"/>
                </a:solidFill>
              </a:rPr>
              <a:t>an area of cyclonic trough was observed across southwestern Africa and the neighboring areas of the Atlantic Ocean.</a:t>
            </a:r>
            <a:endParaRPr lang="en-US" altLang="en-US" sz="1200" b="1" dirty="0">
              <a:solidFill>
                <a:schemeClr val="bg1"/>
              </a:solidFill>
            </a:endParaRPr>
          </a:p>
        </p:txBody>
      </p:sp>
      <p:sp>
        <p:nvSpPr>
          <p:cNvPr id="3" name="Oval 2"/>
          <p:cNvSpPr/>
          <p:nvPr/>
        </p:nvSpPr>
        <p:spPr bwMode="auto">
          <a:xfrm>
            <a:off x="1905000" y="4038600"/>
            <a:ext cx="1219201"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133600" y="2514600"/>
            <a:ext cx="699840" cy="94792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124200" y="3090670"/>
            <a:ext cx="1828800" cy="4572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62400" y="1926163"/>
            <a:ext cx="1295400" cy="93999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South Africa (bottom </a:t>
            </a:r>
            <a:r>
              <a:rPr lang="en-US" altLang="en-US" sz="1200" b="1" dirty="0" smtClean="0">
                <a:solidFill>
                  <a:schemeClr val="bg1"/>
                </a:solidFill>
                <a:latin typeface="Arial" charset="0"/>
                <a:cs typeface="+mn-cs"/>
              </a:rPr>
              <a:t>right)</a:t>
            </a:r>
            <a:r>
              <a:rPr lang="en-US" altLang="en-US" sz="1200" b="1" dirty="0" smtClean="0">
                <a:solidFill>
                  <a:schemeClr val="bg1"/>
                </a:solidFill>
                <a:latin typeface="Arial" charset="0"/>
              </a:rPr>
              <a:t>. </a:t>
            </a:r>
            <a:r>
              <a:rPr lang="en-US" altLang="en-US" sz="1200" b="1" dirty="0" smtClean="0">
                <a:solidFill>
                  <a:schemeClr val="bg1"/>
                </a:solidFill>
                <a:latin typeface="Arial" charset="0"/>
              </a:rPr>
              <a:t>The seasonal total rainfall remained below-average over southern </a:t>
            </a:r>
            <a:r>
              <a:rPr lang="en-US" altLang="en-US" sz="1200" b="1" dirty="0" smtClean="0">
                <a:solidFill>
                  <a:schemeClr val="bg1"/>
                </a:solidFill>
                <a:latin typeface="Arial" charset="0"/>
              </a:rPr>
              <a:t>Madagascar </a:t>
            </a:r>
            <a:r>
              <a:rPr lang="en-US" altLang="en-US" sz="1200" b="1" dirty="0" smtClean="0">
                <a:solidFill>
                  <a:schemeClr val="bg1"/>
                </a:solidFill>
                <a:latin typeface="Arial" charset="0"/>
              </a:rPr>
              <a:t>(top right) and </a:t>
            </a:r>
            <a:r>
              <a:rPr lang="en-US" altLang="en-US" sz="1200" b="1" dirty="0" smtClean="0">
                <a:solidFill>
                  <a:schemeClr val="bg1"/>
                </a:solidFill>
                <a:latin typeface="Arial" charset="0"/>
              </a:rPr>
              <a:t>southern Angola </a:t>
            </a:r>
            <a:r>
              <a:rPr lang="en-US" altLang="en-US" sz="1200" b="1" dirty="0" smtClean="0">
                <a:solidFill>
                  <a:schemeClr val="bg1"/>
                </a:solidFill>
                <a:latin typeface="Arial" charset="0"/>
                <a:cs typeface="+mn-cs"/>
              </a:rPr>
              <a:t>(bottom </a:t>
            </a:r>
            <a:r>
              <a:rPr lang="en-US" altLang="en-US" sz="1200" b="1" dirty="0" smtClean="0">
                <a:solidFill>
                  <a:schemeClr val="bg1"/>
                </a:solidFill>
                <a:latin typeface="Arial" charset="0"/>
                <a:cs typeface="+mn-cs"/>
              </a:rPr>
              <a:t>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45202" y="1501140"/>
            <a:ext cx="329705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15 </a:t>
            </a:r>
            <a:r>
              <a:rPr lang="en-US" altLang="en-US" b="1" dirty="0" smtClean="0">
                <a:solidFill>
                  <a:srgbClr val="FFFF00"/>
                </a:solidFill>
              </a:rPr>
              <a:t>– </a:t>
            </a:r>
            <a:r>
              <a:rPr lang="en-US" altLang="en-US" b="1" dirty="0" smtClean="0">
                <a:solidFill>
                  <a:srgbClr val="FFFF00"/>
                </a:solidFill>
              </a:rPr>
              <a:t>21 </a:t>
            </a:r>
            <a:r>
              <a:rPr lang="en-US" altLang="en-US" b="1" dirty="0" smtClean="0">
                <a:solidFill>
                  <a:srgbClr val="FFFF00"/>
                </a:solidFill>
              </a:rPr>
              <a:t>Feb,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t>
            </a:r>
            <a:r>
              <a:rPr lang="en-US" altLang="en-US" sz="1200" b="1" dirty="0" smtClean="0">
                <a:solidFill>
                  <a:schemeClr val="bg1"/>
                </a:solidFill>
              </a:rPr>
              <a:t>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the northern portions of Southern Africa.</a:t>
            </a:r>
            <a:endParaRPr lang="en-US" altLang="en-US" sz="1200" b="1" dirty="0">
              <a:solidFill>
                <a:schemeClr val="bg1"/>
              </a:solidFill>
            </a:endParaRPr>
          </a:p>
        </p:txBody>
      </p:sp>
      <p:sp>
        <p:nvSpPr>
          <p:cNvPr id="9" name="TextBox 10"/>
          <p:cNvSpPr txBox="1">
            <a:spLocks noChangeArrowheads="1"/>
          </p:cNvSpPr>
          <p:nvPr/>
        </p:nvSpPr>
        <p:spPr bwMode="auto">
          <a:xfrm>
            <a:off x="824048" y="1524000"/>
            <a:ext cx="328583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08 – 14 Feb, 2022</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202128</TotalTime>
  <Words>1612</Words>
  <Application>Microsoft Office PowerPoint</Application>
  <PresentationFormat>On-screen Show (4:3)</PresentationFormat>
  <Paragraphs>65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9904</cp:revision>
  <cp:lastPrinted>2018-07-09T15:13:07Z</cp:lastPrinted>
  <dcterms:created xsi:type="dcterms:W3CDTF">2001-08-31T10:39:36Z</dcterms:created>
  <dcterms:modified xsi:type="dcterms:W3CDTF">2022-02-07T18:04:50Z</dcterms:modified>
</cp:coreProperties>
</file>