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0813" autoAdjust="0"/>
  </p:normalViewPr>
  <p:slideViewPr>
    <p:cSldViewPr>
      <p:cViewPr varScale="1">
        <p:scale>
          <a:sx n="69" d="100"/>
          <a:sy n="69" d="100"/>
        </p:scale>
        <p:origin x="1227"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2/14/2022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408"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14 </a:t>
            </a:r>
            <a:r>
              <a:rPr lang="en-US" altLang="en-US" sz="2800" b="1" dirty="0" smtClean="0">
                <a:solidFill>
                  <a:schemeClr val="bg1"/>
                </a:solidFill>
              </a:rPr>
              <a:t>February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15 – 21 Feb, </a:t>
            </a:r>
            <a:r>
              <a:rPr lang="en-US" altLang="en-US" b="1" dirty="0" smtClean="0">
                <a:solidFill>
                  <a:srgbClr val="FFFF00"/>
                </a:solidFill>
              </a:rPr>
              <a:t>2022</a:t>
            </a:r>
            <a:r>
              <a:rPr lang="en-US" altLang="en-US" b="1" dirty="0" smtClean="0">
                <a:solidFill>
                  <a:srgbClr val="FFFF00"/>
                </a:solidFill>
              </a:rPr>
              <a:t>,</a:t>
            </a:r>
            <a:endParaRPr lang="en-US" altLang="en-US" b="1" dirty="0">
              <a:solidFill>
                <a:srgbClr val="FFFF00"/>
              </a:solidFill>
            </a:endParaRPr>
          </a:p>
        </p:txBody>
      </p:sp>
      <p:sp>
        <p:nvSpPr>
          <p:cNvPr id="11" name="Text Box 8"/>
          <p:cNvSpPr txBox="1">
            <a:spLocks noChangeArrowheads="1"/>
          </p:cNvSpPr>
          <p:nvPr/>
        </p:nvSpPr>
        <p:spPr bwMode="auto">
          <a:xfrm>
            <a:off x="3581400" y="1676400"/>
            <a:ext cx="5349875" cy="500136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a:t>
            </a:r>
            <a:r>
              <a:rPr lang="en-US" altLang="en-US" sz="1100" b="1" dirty="0" smtClean="0">
                <a:solidFill>
                  <a:srgbClr val="FFFF00"/>
                </a:solidFill>
                <a:latin typeface="Arial" charset="0"/>
              </a:rPr>
              <a:t>southern Cameroon</a:t>
            </a:r>
            <a:r>
              <a:rPr lang="en-US" altLang="en-US" sz="1100" b="1" dirty="0">
                <a:solidFill>
                  <a:srgbClr val="FFFF00"/>
                </a:solidFill>
                <a:latin typeface="Arial" charset="0"/>
              </a:rPr>
              <a:t>, southern CAR, South Sudan, </a:t>
            </a:r>
            <a:r>
              <a:rPr lang="en-US" altLang="en-US" sz="1100" b="1" dirty="0" smtClean="0">
                <a:solidFill>
                  <a:srgbClr val="FFFF00"/>
                </a:solidFill>
                <a:latin typeface="Arial" charset="0"/>
              </a:rPr>
              <a:t>northern DR </a:t>
            </a:r>
            <a:r>
              <a:rPr lang="en-US" altLang="en-US" sz="1100" b="1" dirty="0">
                <a:solidFill>
                  <a:srgbClr val="FFFF00"/>
                </a:solidFill>
                <a:latin typeface="Arial" charset="0"/>
              </a:rPr>
              <a:t>Congo, </a:t>
            </a:r>
            <a:r>
              <a:rPr lang="en-US" altLang="en-US" sz="1100" b="1" dirty="0" smtClean="0">
                <a:solidFill>
                  <a:srgbClr val="FFFF00"/>
                </a:solidFill>
                <a:latin typeface="Arial" charset="0"/>
              </a:rPr>
              <a:t>southwestern </a:t>
            </a:r>
            <a:r>
              <a:rPr lang="en-US" altLang="en-US" sz="1100" b="1" dirty="0">
                <a:solidFill>
                  <a:srgbClr val="FFFF00"/>
                </a:solidFill>
                <a:latin typeface="Arial" charset="0"/>
              </a:rPr>
              <a:t>Ethiopia, Gabon, Congo, and northwestern Angola: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a:t>
            </a:r>
            <a:r>
              <a:rPr lang="en-US" altLang="en-US" sz="1100" b="1" dirty="0" smtClean="0">
                <a:solidFill>
                  <a:srgbClr val="FFFF00"/>
                </a:solidFill>
                <a:latin typeface="Arial" charset="0"/>
              </a:rPr>
              <a:t>portions of Angola</a:t>
            </a:r>
            <a:r>
              <a:rPr lang="en-US" altLang="en-US" sz="1100" b="1" dirty="0">
                <a:solidFill>
                  <a:srgbClr val="FFFF00"/>
                </a:solidFill>
                <a:latin typeface="Arial" charset="0"/>
              </a:rPr>
              <a:t>, southern DR Congo, Rwanda, Burundi, southern Kenya, Tanzania, Zambia, Malawi, </a:t>
            </a:r>
            <a:r>
              <a:rPr lang="en-US" altLang="en-US" sz="1100" b="1" dirty="0" smtClean="0">
                <a:solidFill>
                  <a:srgbClr val="FFFF00"/>
                </a:solidFill>
                <a:latin typeface="Arial" charset="0"/>
              </a:rPr>
              <a:t>northern Mozambique</a:t>
            </a:r>
            <a:r>
              <a:rPr lang="en-US" altLang="en-US" sz="1100" b="1" dirty="0">
                <a:solidFill>
                  <a:srgbClr val="FFFF00"/>
                </a:solidFill>
                <a:latin typeface="Arial" charset="0"/>
              </a:rPr>
              <a:t>, and </a:t>
            </a:r>
            <a:r>
              <a:rPr lang="en-US" altLang="en-US" sz="1100" b="1" dirty="0" smtClean="0">
                <a:solidFill>
                  <a:srgbClr val="FFFF00"/>
                </a:solidFill>
                <a:latin typeface="Arial" charset="0"/>
              </a:rPr>
              <a:t>western Namibia</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a:t>
            </a:r>
            <a:r>
              <a:rPr lang="en-US" altLang="en-US" sz="1100" b="1" dirty="0" smtClean="0">
                <a:solidFill>
                  <a:srgbClr val="FFFF00"/>
                </a:solidFill>
                <a:latin typeface="Arial" charset="0"/>
              </a:rPr>
              <a:t>eastern Namibia</a:t>
            </a:r>
            <a:r>
              <a:rPr lang="en-US" altLang="en-US" sz="1100" b="1" dirty="0">
                <a:solidFill>
                  <a:srgbClr val="FFFF00"/>
                </a:solidFill>
                <a:latin typeface="Arial" charset="0"/>
              </a:rPr>
              <a:t>, </a:t>
            </a:r>
            <a:r>
              <a:rPr lang="en-US" altLang="en-US" sz="1100" b="1" dirty="0" smtClean="0">
                <a:solidFill>
                  <a:srgbClr val="FFFF00"/>
                </a:solidFill>
                <a:latin typeface="Arial" charset="0"/>
              </a:rPr>
              <a:t>much of Botswana</a:t>
            </a:r>
            <a:r>
              <a:rPr lang="en-US" altLang="en-US" sz="1100" b="1" dirty="0">
                <a:solidFill>
                  <a:srgbClr val="FFFF00"/>
                </a:solidFill>
                <a:latin typeface="Arial" charset="0"/>
              </a:rPr>
              <a:t>, Zimbabwe, </a:t>
            </a:r>
            <a:r>
              <a:rPr lang="en-US" altLang="en-US" sz="1100" b="1" dirty="0" smtClean="0">
                <a:solidFill>
                  <a:srgbClr val="FFFF00"/>
                </a:solidFill>
                <a:latin typeface="Arial" charset="0"/>
              </a:rPr>
              <a:t>central and southern Mozambique</a:t>
            </a:r>
            <a:r>
              <a:rPr lang="en-US" altLang="en-US" sz="1100" b="1" dirty="0">
                <a:solidFill>
                  <a:srgbClr val="FFFF00"/>
                </a:solidFill>
                <a:latin typeface="Arial" charset="0"/>
              </a:rPr>
              <a:t>, southern Malawi, northern South Africa and </a:t>
            </a:r>
            <a:r>
              <a:rPr lang="en-US" altLang="en-US" sz="1100" b="1" dirty="0" smtClean="0">
                <a:solidFill>
                  <a:srgbClr val="FFFF00"/>
                </a:solidFill>
                <a:latin typeface="Arial" charset="0"/>
              </a:rPr>
              <a:t>southern Madagascar</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a:t>
            </a:r>
            <a:r>
              <a:rPr lang="en-US" altLang="en-US" sz="1100" b="1" dirty="0" smtClean="0">
                <a:solidFill>
                  <a:srgbClr val="FFFF00"/>
                </a:solidFill>
                <a:latin typeface="Arial" charset="0"/>
              </a:rPr>
              <a:t>eastern South </a:t>
            </a:r>
            <a:r>
              <a:rPr lang="en-US" altLang="en-US" sz="1100" b="1" dirty="0">
                <a:solidFill>
                  <a:srgbClr val="FFFF00"/>
                </a:solidFill>
                <a:latin typeface="Arial" charset="0"/>
              </a:rPr>
              <a:t>Africa and Lesotho: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northern Madagascar: </a:t>
            </a:r>
            <a:r>
              <a:rPr lang="en-US" altLang="en-US" sz="1100" b="1" dirty="0">
                <a:solidFill>
                  <a:schemeClr val="bg1"/>
                </a:solidFill>
                <a:latin typeface="Arial" charset="0"/>
              </a:rPr>
              <a:t>An area of anomalous upper-level divergence combined with </a:t>
            </a:r>
            <a:r>
              <a:rPr lang="en-US" altLang="en-US" sz="1100" b="1" dirty="0" smtClean="0">
                <a:solidFill>
                  <a:schemeClr val="bg1"/>
                </a:solidFill>
                <a:latin typeface="Arial" charset="0"/>
              </a:rPr>
              <a:t>tropical </a:t>
            </a:r>
            <a:r>
              <a:rPr lang="en-US" altLang="en-US" sz="1100" b="1" dirty="0">
                <a:solidFill>
                  <a:schemeClr val="bg1"/>
                </a:solidFill>
                <a:latin typeface="Arial" charset="0"/>
              </a:rPr>
              <a:t>cyclone </a:t>
            </a:r>
            <a:r>
              <a:rPr lang="en-US" altLang="en-US" sz="1100" b="1" dirty="0" err="1">
                <a:solidFill>
                  <a:schemeClr val="bg1"/>
                </a:solidFill>
                <a:latin typeface="Arial" charset="0"/>
              </a:rPr>
              <a:t>Dumako</a:t>
            </a:r>
            <a:r>
              <a:rPr lang="en-US" altLang="en-US" sz="1100" b="1" dirty="0">
                <a:solidFill>
                  <a:schemeClr val="bg1"/>
                </a:solidFill>
                <a:latin typeface="Arial" charset="0"/>
              </a:rPr>
              <a:t> is expected to enhance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22 </a:t>
            </a:r>
            <a:r>
              <a:rPr lang="en-US" altLang="en-US" b="1" dirty="0" smtClean="0">
                <a:solidFill>
                  <a:srgbClr val="FFFF00"/>
                </a:solidFill>
              </a:rPr>
              <a:t>– </a:t>
            </a:r>
            <a:r>
              <a:rPr lang="en-US" altLang="en-US" b="1" dirty="0" smtClean="0">
                <a:solidFill>
                  <a:srgbClr val="FFFF00"/>
                </a:solidFill>
              </a:rPr>
              <a:t>28 </a:t>
            </a:r>
            <a:r>
              <a:rPr lang="en-US" altLang="en-US" b="1" dirty="0" smtClean="0">
                <a:solidFill>
                  <a:srgbClr val="FFFF00"/>
                </a:solidFill>
              </a:rPr>
              <a:t>Feb, 2022</a:t>
            </a:r>
            <a:endParaRPr lang="en-US" altLang="en-US" b="1" dirty="0">
              <a:solidFill>
                <a:srgbClr val="FFFF00"/>
              </a:solidFill>
            </a:endParaRPr>
          </a:p>
        </p:txBody>
      </p:sp>
      <p:sp>
        <p:nvSpPr>
          <p:cNvPr id="10" name="Text Box 8"/>
          <p:cNvSpPr txBox="1">
            <a:spLocks noChangeArrowheads="1"/>
          </p:cNvSpPr>
          <p:nvPr/>
        </p:nvSpPr>
        <p:spPr bwMode="auto">
          <a:xfrm>
            <a:off x="3581400" y="1676400"/>
            <a:ext cx="5349875" cy="398570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a:t>
            </a:r>
            <a:r>
              <a:rPr lang="en-US" altLang="en-US" sz="1100" b="1" dirty="0" smtClean="0">
                <a:solidFill>
                  <a:srgbClr val="FFFF00"/>
                </a:solidFill>
                <a:latin typeface="Arial" charset="0"/>
              </a:rPr>
              <a:t>southern Cameroon</a:t>
            </a:r>
            <a:r>
              <a:rPr lang="en-US" altLang="en-US" sz="1100" b="1" dirty="0">
                <a:solidFill>
                  <a:srgbClr val="FFFF00"/>
                </a:solidFill>
                <a:latin typeface="Arial" charset="0"/>
              </a:rPr>
              <a:t>, southern CAR, </a:t>
            </a:r>
            <a:r>
              <a:rPr lang="en-US" altLang="en-US" sz="1100" b="1" dirty="0" smtClean="0">
                <a:solidFill>
                  <a:srgbClr val="FFFF00"/>
                </a:solidFill>
                <a:latin typeface="Arial" charset="0"/>
              </a:rPr>
              <a:t>parts of South </a:t>
            </a:r>
            <a:r>
              <a:rPr lang="en-US" altLang="en-US" sz="1100" b="1" dirty="0">
                <a:solidFill>
                  <a:srgbClr val="FFFF00"/>
                </a:solidFill>
                <a:latin typeface="Arial" charset="0"/>
              </a:rPr>
              <a:t>Sudan, </a:t>
            </a:r>
            <a:r>
              <a:rPr lang="en-US" altLang="en-US" sz="1100" b="1" dirty="0" smtClean="0">
                <a:solidFill>
                  <a:srgbClr val="FFFF00"/>
                </a:solidFill>
                <a:latin typeface="Arial" charset="0"/>
              </a:rPr>
              <a:t>northern DR </a:t>
            </a:r>
            <a:r>
              <a:rPr lang="en-US" altLang="en-US" sz="1100" b="1" dirty="0">
                <a:solidFill>
                  <a:srgbClr val="FFFF00"/>
                </a:solidFill>
                <a:latin typeface="Arial" charset="0"/>
              </a:rPr>
              <a:t>Congo, Uganda, southwestern Ethiopia, Gabon, </a:t>
            </a:r>
            <a:r>
              <a:rPr lang="en-US" altLang="en-US" sz="1100" b="1" dirty="0" smtClean="0">
                <a:solidFill>
                  <a:srgbClr val="FFFF00"/>
                </a:solidFill>
                <a:latin typeface="Arial" charset="0"/>
              </a:rPr>
              <a:t>southern Congo </a:t>
            </a:r>
            <a:r>
              <a:rPr lang="en-US" altLang="en-US" sz="1100" b="1" dirty="0">
                <a:solidFill>
                  <a:srgbClr val="FFFF00"/>
                </a:solidFill>
                <a:latin typeface="Arial" charset="0"/>
              </a:rPr>
              <a:t>and northwestern Angola: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a:t>
            </a:r>
            <a:r>
              <a:rPr lang="en-US" altLang="en-US" sz="1100" b="1" dirty="0" smtClean="0">
                <a:solidFill>
                  <a:srgbClr val="FFFF00"/>
                </a:solidFill>
                <a:latin typeface="Arial" charset="0"/>
              </a:rPr>
              <a:t>portions of Angola</a:t>
            </a:r>
            <a:r>
              <a:rPr lang="en-US" altLang="en-US" sz="1100" b="1" dirty="0">
                <a:solidFill>
                  <a:srgbClr val="FFFF00"/>
                </a:solidFill>
                <a:latin typeface="Arial" charset="0"/>
              </a:rPr>
              <a:t>, southern DR Congo, Rwanda, Burundi, Tanzania, </a:t>
            </a:r>
            <a:r>
              <a:rPr lang="en-US" altLang="en-US" sz="1100" b="1" dirty="0" smtClean="0">
                <a:solidFill>
                  <a:srgbClr val="FFFF00"/>
                </a:solidFill>
                <a:latin typeface="Arial" charset="0"/>
              </a:rPr>
              <a:t>northern Zambia</a:t>
            </a:r>
            <a:r>
              <a:rPr lang="en-US" altLang="en-US" sz="1100" b="1" dirty="0">
                <a:solidFill>
                  <a:srgbClr val="FFFF00"/>
                </a:solidFill>
                <a:latin typeface="Arial" charset="0"/>
              </a:rPr>
              <a:t>, </a:t>
            </a:r>
            <a:r>
              <a:rPr lang="en-US" altLang="en-US" sz="1100" b="1" dirty="0" smtClean="0">
                <a:solidFill>
                  <a:srgbClr val="FFFF00"/>
                </a:solidFill>
                <a:latin typeface="Arial" charset="0"/>
              </a:rPr>
              <a:t>northern Malawi</a:t>
            </a:r>
            <a:r>
              <a:rPr lang="en-US" altLang="en-US" sz="1100" b="1" dirty="0">
                <a:solidFill>
                  <a:srgbClr val="FFFF00"/>
                </a:solidFill>
                <a:latin typeface="Arial" charset="0"/>
              </a:rPr>
              <a:t>, and </a:t>
            </a:r>
            <a:r>
              <a:rPr lang="en-US" altLang="en-US" sz="1100" b="1" dirty="0" smtClean="0">
                <a:solidFill>
                  <a:srgbClr val="FFFF00"/>
                </a:solidFill>
                <a:latin typeface="Arial" charset="0"/>
              </a:rPr>
              <a:t>southern Madagascar</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Zambia, </a:t>
            </a:r>
            <a:r>
              <a:rPr lang="en-US" altLang="en-US" sz="1100" b="1" dirty="0" smtClean="0">
                <a:solidFill>
                  <a:srgbClr val="FFFF00"/>
                </a:solidFill>
                <a:latin typeface="Arial" charset="0"/>
              </a:rPr>
              <a:t>eastern Namibia</a:t>
            </a:r>
            <a:r>
              <a:rPr lang="en-US" altLang="en-US" sz="1100" b="1" dirty="0">
                <a:solidFill>
                  <a:srgbClr val="FFFF00"/>
                </a:solidFill>
                <a:latin typeface="Arial" charset="0"/>
              </a:rPr>
              <a:t>, Botswana, Zimbabwe, Mozambique, </a:t>
            </a:r>
            <a:r>
              <a:rPr lang="en-US" altLang="en-US" sz="1100" b="1" dirty="0" smtClean="0">
                <a:solidFill>
                  <a:srgbClr val="FFFF00"/>
                </a:solidFill>
                <a:latin typeface="Arial" charset="0"/>
              </a:rPr>
              <a:t>southern Malawi</a:t>
            </a:r>
            <a:r>
              <a:rPr lang="en-US" altLang="en-US" sz="1100" b="1" dirty="0">
                <a:solidFill>
                  <a:srgbClr val="FFFF00"/>
                </a:solidFill>
                <a:latin typeface="Arial" charset="0"/>
              </a:rPr>
              <a:t>, South Africa and northern Madagascar: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 </a:t>
            </a:r>
            <a:r>
              <a:rPr lang="en-US" altLang="en-US" sz="1100" b="1" dirty="0" smtClean="0">
                <a:solidFill>
                  <a:srgbClr val="FFFF00"/>
                </a:solidFill>
                <a:latin typeface="Arial" charset="0"/>
              </a:rPr>
              <a:t>parts of eastern Africa</a:t>
            </a:r>
            <a:r>
              <a:rPr lang="en-US" altLang="en-US" sz="1100" b="1" dirty="0">
                <a:solidFill>
                  <a:srgbClr val="FFFF00"/>
                </a:solidFill>
                <a:latin typeface="Arial" charset="0"/>
              </a:rPr>
              <a:t>, Lesotho and </a:t>
            </a:r>
            <a:r>
              <a:rPr lang="en-US" altLang="en-US" sz="1100" b="1" dirty="0" err="1">
                <a:solidFill>
                  <a:srgbClr val="FFFF00"/>
                </a:solidFill>
                <a:latin typeface="Arial" charset="0"/>
              </a:rPr>
              <a:t>Eswatini</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pocket of southern and northern Ethiopia, parts of Uganda, Rwanda, Burundi, portions of Kenya, and much of Tanzania. Rainfall was below-average over pockets of southwestern Ethiopia. In Central Africa, rainfall was below-average over southern Cameroon, Equatorial Guinea, Gabon, northern Congo, and parts of northern DRC. Rainfall was above-average over southern Congo and many parts of DRC. In Southern Africa, above-average rainfall was observed over southern Angola, many parts of Namibia, eastern Zimbabwe, central and eastern Zambia, Malawi, central and much of Mozambique, northern and eastern Madagascar and  much of South Africa. Below-average rainfall was observed over western and northern Angola, the far western Zambia, northwestern  Namibia, Botswana, southern Mozambique, and southwestern Madagascar.</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much of Tanzania, and southern Uganda. In central Africa, rainfall was above-average over central and southern DRC. Rainfall was below-average over parts of Equatorial Guinea, Gabon, northern and eastern DRC and much of Congo. In Southern Africa, rainfall was above-average over southern Angola, portions of Namibia, northern Zambia, northern Malawi, northern Mozambique, and the far northern Madagascar. Below-average rainfall was observed over central and northern Angola, parts of southern Zambia, Botswana, South Africa, Zimbabwe, southern Mozambique and much of Madagascar. </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Week-1 and week-2 outlooks call for an increased chance for above-average rainfall across the northern portions of Southern Africa, and Tanzania. In contrast, there is an increased chance for below-average rainfall over </a:t>
            </a:r>
            <a:r>
              <a:rPr lang="en-US" altLang="en-US" sz="1100" b="1" dirty="0" smtClean="0">
                <a:solidFill>
                  <a:schemeClr val="bg1"/>
                </a:solidFill>
                <a:latin typeface="Arial" panose="020B0604020202020204" pitchFamily="34" charset="0"/>
                <a:cs typeface="Arial" panose="020B0604020202020204" pitchFamily="34" charset="0"/>
              </a:rPr>
              <a:t>equatorial Central Africa, southwestern Ethiopia, and the </a:t>
            </a:r>
            <a:r>
              <a:rPr lang="en-US" altLang="en-US" sz="1100" b="1" dirty="0">
                <a:solidFill>
                  <a:schemeClr val="bg1"/>
                </a:solidFill>
                <a:latin typeface="Arial" panose="020B0604020202020204" pitchFamily="34" charset="0"/>
                <a:cs typeface="Arial" panose="020B0604020202020204" pitchFamily="34" charset="0"/>
              </a:rPr>
              <a:t>southern portions of Southern </a:t>
            </a:r>
            <a:r>
              <a:rPr lang="en-US" altLang="en-US" sz="1100" b="1" dirty="0" smtClean="0">
                <a:solidFill>
                  <a:schemeClr val="bg1"/>
                </a:solidFill>
                <a:latin typeface="Arial" panose="020B0604020202020204" pitchFamily="34" charset="0"/>
                <a:cs typeface="Arial" panose="020B0604020202020204" pitchFamily="34" charset="0"/>
              </a:rPr>
              <a:t>Africa.</a:t>
            </a:r>
            <a:endParaRPr lang="en-US" altLang="en-US" sz="1100" b="1" dirty="0">
              <a:solidFill>
                <a:schemeClr val="bg1"/>
              </a:solidFill>
              <a:latin typeface="Arial" panose="020B0604020202020204" pitchFamily="34" charset="0"/>
              <a:cs typeface="Arial" panose="020B0604020202020204" pitchFamily="34" charset="0"/>
            </a:endParaRPr>
          </a:p>
          <a:p>
            <a:pPr algn="just"/>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much of Tanzania, and southern Uganda. In central Africa, rainfall was above-average over central and southern DRC. Rainfall was below-average over parts of Equatorial Guinea, Gabon, northern and eastern DRC and much of Congo. In Southern Africa, rainfall was above-average over southern Angola, portions of Namibia, northern Zambia, northern Malawi, northern Mozambique, and the far northern Madagascar. Below-average rainfall was observed over central and northern Angola, parts of southern Zambia, Botswana, South Africa, Zimbabwe, southern Mozambique and much of Madagascar. </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above-average rainfall across the northern portions of Southern Africa, and Tanzania. In contrast, there is an increased chance for below-average rainfall over equatorial Central Africa, southwestern Ethiopia, and the southern portions of Southern Africa.</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73784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northern Ethiopia, the far southern South Sudan, Rwanda, Burundi, southern Uganda, eastern </a:t>
            </a:r>
            <a:r>
              <a:rPr lang="en-US" altLang="en-US" sz="1080" b="1" dirty="0" smtClean="0">
                <a:solidFill>
                  <a:schemeClr val="bg1"/>
                </a:solidFill>
              </a:rPr>
              <a:t>and southern Kenya</a:t>
            </a:r>
            <a:r>
              <a:rPr lang="en-US" altLang="en-US" sz="1080" b="1" dirty="0" smtClean="0">
                <a:solidFill>
                  <a:schemeClr val="bg1"/>
                </a:solidFill>
              </a:rPr>
              <a:t>, southwestern Somalia, and many parts of Tanzania. Rainfall </a:t>
            </a:r>
            <a:r>
              <a:rPr lang="en-US" altLang="en-US" sz="1080" b="1" dirty="0">
                <a:solidFill>
                  <a:schemeClr val="bg1"/>
                </a:solidFill>
              </a:rPr>
              <a:t>was below-average over </a:t>
            </a:r>
            <a:r>
              <a:rPr lang="en-US" altLang="en-US" sz="1080" b="1" dirty="0" smtClean="0">
                <a:solidFill>
                  <a:schemeClr val="bg1"/>
                </a:solidFill>
              </a:rPr>
              <a:t>southern Ethiopia, eastern South Sudan, </a:t>
            </a:r>
            <a:r>
              <a:rPr lang="en-US" altLang="en-US" sz="1080" b="1" dirty="0" smtClean="0">
                <a:solidFill>
                  <a:schemeClr val="bg1"/>
                </a:solidFill>
              </a:rPr>
              <a:t>parts </a:t>
            </a:r>
            <a:r>
              <a:rPr lang="en-US" altLang="en-US" sz="1080" b="1" dirty="0" smtClean="0">
                <a:solidFill>
                  <a:schemeClr val="bg1"/>
                </a:solidFill>
              </a:rPr>
              <a:t>of Somalia, western Kenya, northern Uganda, and </a:t>
            </a:r>
            <a:r>
              <a:rPr lang="en-US" altLang="en-US" sz="1080" b="1" dirty="0" smtClean="0">
                <a:solidFill>
                  <a:schemeClr val="bg1"/>
                </a:solidFill>
              </a:rPr>
              <a:t>pockets of central Tanzania</a:t>
            </a:r>
            <a:r>
              <a:rPr lang="en-US" altLang="en-US" sz="1080" b="1" dirty="0" smtClean="0">
                <a:solidFill>
                  <a:schemeClr val="bg1"/>
                </a:solidFill>
              </a:rPr>
              <a:t>. In </a:t>
            </a:r>
            <a:r>
              <a:rPr lang="en-US" altLang="en-US" sz="1080" b="1" dirty="0">
                <a:solidFill>
                  <a:schemeClr val="bg1"/>
                </a:solidFill>
              </a:rPr>
              <a:t>southern Africa, </a:t>
            </a:r>
            <a:r>
              <a:rPr lang="en-US" altLang="en-US" sz="1080" b="1" dirty="0" smtClean="0">
                <a:solidFill>
                  <a:schemeClr val="bg1"/>
                </a:solidFill>
              </a:rPr>
              <a:t>above-average rainfall was observed over </a:t>
            </a:r>
            <a:r>
              <a:rPr lang="en-US" altLang="en-US" sz="1080" b="1" dirty="0" smtClean="0">
                <a:solidFill>
                  <a:schemeClr val="bg1"/>
                </a:solidFill>
              </a:rPr>
              <a:t>northern and southeastern Angola</a:t>
            </a:r>
            <a:r>
              <a:rPr lang="en-US" altLang="en-US" sz="1080" b="1" dirty="0" smtClean="0">
                <a:solidFill>
                  <a:schemeClr val="bg1"/>
                </a:solidFill>
              </a:rPr>
              <a:t>, eastern and southern Botswana, </a:t>
            </a:r>
            <a:r>
              <a:rPr lang="en-US" altLang="en-US" sz="1080" b="1" dirty="0" smtClean="0">
                <a:solidFill>
                  <a:schemeClr val="bg1"/>
                </a:solidFill>
              </a:rPr>
              <a:t>central and southern Namibia, much </a:t>
            </a:r>
            <a:r>
              <a:rPr lang="en-US" altLang="en-US" sz="1080" b="1" dirty="0" smtClean="0">
                <a:solidFill>
                  <a:schemeClr val="bg1"/>
                </a:solidFill>
              </a:rPr>
              <a:t>of Zimbabwe, </a:t>
            </a:r>
            <a:r>
              <a:rPr lang="en-US" altLang="en-US" sz="1080" b="1" dirty="0" smtClean="0">
                <a:solidFill>
                  <a:schemeClr val="bg1"/>
                </a:solidFill>
              </a:rPr>
              <a:t>western and northern Zambia</a:t>
            </a:r>
            <a:r>
              <a:rPr lang="en-US" altLang="en-US" sz="1080" b="1" dirty="0" smtClean="0">
                <a:solidFill>
                  <a:schemeClr val="bg1"/>
                </a:solidFill>
              </a:rPr>
              <a:t>, parts of northern Mozambique, eastern </a:t>
            </a:r>
            <a:r>
              <a:rPr lang="en-US" altLang="en-US" sz="1080" b="1" dirty="0" smtClean="0">
                <a:solidFill>
                  <a:schemeClr val="bg1"/>
                </a:solidFill>
              </a:rPr>
              <a:t>Madagascar </a:t>
            </a:r>
            <a:r>
              <a:rPr lang="en-US" altLang="en-US" sz="1080" b="1" dirty="0" smtClean="0">
                <a:solidFill>
                  <a:schemeClr val="bg1"/>
                </a:solidFill>
              </a:rPr>
              <a:t>and much of South Africa. Below-average rainfall was observed over central and </a:t>
            </a:r>
            <a:r>
              <a:rPr lang="en-US" altLang="en-US" sz="1080" b="1" dirty="0" smtClean="0">
                <a:solidFill>
                  <a:schemeClr val="bg1"/>
                </a:solidFill>
              </a:rPr>
              <a:t>southwestern </a:t>
            </a:r>
            <a:r>
              <a:rPr lang="en-US" altLang="en-US" sz="1080" b="1" dirty="0" smtClean="0">
                <a:solidFill>
                  <a:schemeClr val="bg1"/>
                </a:solidFill>
              </a:rPr>
              <a:t>Angola, </a:t>
            </a:r>
            <a:r>
              <a:rPr lang="en-US" altLang="en-US" sz="1080" b="1" dirty="0" smtClean="0">
                <a:solidFill>
                  <a:schemeClr val="bg1"/>
                </a:solidFill>
              </a:rPr>
              <a:t>northern Namibia, the </a:t>
            </a:r>
            <a:r>
              <a:rPr lang="en-US" altLang="en-US" sz="1080" b="1" dirty="0" smtClean="0">
                <a:solidFill>
                  <a:schemeClr val="bg1"/>
                </a:solidFill>
              </a:rPr>
              <a:t>far western and eastern Zambia, </a:t>
            </a:r>
            <a:r>
              <a:rPr lang="en-US" altLang="en-US" sz="1080" b="1" dirty="0" smtClean="0">
                <a:solidFill>
                  <a:schemeClr val="bg1"/>
                </a:solidFill>
              </a:rPr>
              <a:t>northwestern </a:t>
            </a:r>
            <a:r>
              <a:rPr lang="en-US" altLang="en-US" sz="1080" b="1" dirty="0" smtClean="0">
                <a:solidFill>
                  <a:schemeClr val="bg1"/>
                </a:solidFill>
              </a:rPr>
              <a:t>Botswana, pockets of northern Zimbabwe, parts of Mozambique and western and southern Madagascar. In Central Africa, rainfall was above-average over many parts of DRC, pockets of Gabon, </a:t>
            </a:r>
            <a:r>
              <a:rPr lang="en-US" altLang="en-US" sz="1080" b="1" dirty="0" smtClean="0">
                <a:solidFill>
                  <a:schemeClr val="bg1"/>
                </a:solidFill>
              </a:rPr>
              <a:t>southern </a:t>
            </a:r>
            <a:r>
              <a:rPr lang="en-US" altLang="en-US" sz="1080" b="1" dirty="0" smtClean="0">
                <a:solidFill>
                  <a:schemeClr val="bg1"/>
                </a:solidFill>
              </a:rPr>
              <a:t>Congo, and pockets of </a:t>
            </a:r>
            <a:r>
              <a:rPr lang="en-US" altLang="en-US" sz="1080" b="1" dirty="0" smtClean="0">
                <a:solidFill>
                  <a:schemeClr val="bg1"/>
                </a:solidFill>
              </a:rPr>
              <a:t>southeastern </a:t>
            </a:r>
            <a:r>
              <a:rPr lang="en-US" altLang="en-US" sz="1080" b="1" dirty="0" smtClean="0">
                <a:solidFill>
                  <a:schemeClr val="bg1"/>
                </a:solidFill>
              </a:rPr>
              <a:t>CAR. Rainfall was below-average over parts of northern DRC, Gabon, </a:t>
            </a:r>
            <a:r>
              <a:rPr lang="en-US" altLang="en-US" sz="1080" b="1" dirty="0" smtClean="0">
                <a:solidFill>
                  <a:schemeClr val="bg1"/>
                </a:solidFill>
              </a:rPr>
              <a:t>western and central CAR, and </a:t>
            </a:r>
            <a:r>
              <a:rPr lang="en-US" altLang="en-US" sz="1080" b="1" dirty="0" smtClean="0">
                <a:solidFill>
                  <a:schemeClr val="bg1"/>
                </a:solidFill>
              </a:rPr>
              <a:t>northern Congo. In West Africa, rainfall was above-average over </a:t>
            </a:r>
            <a:r>
              <a:rPr lang="en-US" altLang="en-US" sz="1080" b="1" dirty="0" smtClean="0">
                <a:solidFill>
                  <a:schemeClr val="bg1"/>
                </a:solidFill>
              </a:rPr>
              <a:t>eastern Liberia, southwestern Ghana and southern </a:t>
            </a:r>
            <a:r>
              <a:rPr lang="en-US" altLang="en-US" sz="1080" b="1" dirty="0" smtClean="0">
                <a:solidFill>
                  <a:schemeClr val="bg1"/>
                </a:solidFill>
              </a:rPr>
              <a:t>Nigeria. Below-average rainfall was observed over </a:t>
            </a:r>
            <a:r>
              <a:rPr lang="en-US" altLang="en-US" sz="1080" b="1" dirty="0" smtClean="0">
                <a:solidFill>
                  <a:schemeClr val="bg1"/>
                </a:solidFill>
              </a:rPr>
              <a:t>Guinea, Sierra Leone, Cote d’Ivoire, parts of Ghana, Togo and Benin.  </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pocket of southern and northern Ethiopia, parts of Uganda, Rwanda, Burundi, portions of Kenya, and much of Tanzania. Rainfall was below-average over pockets of southwestern </a:t>
            </a:r>
            <a:r>
              <a:rPr lang="en-US" altLang="en-US" sz="1140" b="1" dirty="0" smtClean="0">
                <a:solidFill>
                  <a:schemeClr val="bg1"/>
                </a:solidFill>
              </a:rPr>
              <a:t>Ethiopia. </a:t>
            </a:r>
            <a:r>
              <a:rPr lang="en-US" altLang="en-US" sz="1140" b="1" dirty="0">
                <a:solidFill>
                  <a:schemeClr val="bg1"/>
                </a:solidFill>
              </a:rPr>
              <a:t>In Central Africa, rainfall was below-average </a:t>
            </a:r>
            <a:r>
              <a:rPr lang="en-US" altLang="en-US" sz="1140" b="1" dirty="0" smtClean="0">
                <a:solidFill>
                  <a:schemeClr val="bg1"/>
                </a:solidFill>
              </a:rPr>
              <a:t>over </a:t>
            </a:r>
            <a:r>
              <a:rPr lang="en-US" altLang="en-US" sz="1140" b="1" dirty="0" smtClean="0">
                <a:solidFill>
                  <a:schemeClr val="bg1"/>
                </a:solidFill>
              </a:rPr>
              <a:t>southern Cameroon, Equatorial </a:t>
            </a:r>
            <a:r>
              <a:rPr lang="en-US" altLang="en-US" sz="1140" b="1" dirty="0" smtClean="0">
                <a:solidFill>
                  <a:schemeClr val="bg1"/>
                </a:solidFill>
              </a:rPr>
              <a:t>Guinea, Gabon, northern Congo, and parts of northern DRC. Rainfall was above-average over southern Congo and many parts of DRC. In Southern Africa, above-average rainfall was observed over </a:t>
            </a:r>
            <a:r>
              <a:rPr lang="en-US" altLang="en-US" sz="1140" b="1" dirty="0" smtClean="0">
                <a:solidFill>
                  <a:schemeClr val="bg1"/>
                </a:solidFill>
              </a:rPr>
              <a:t>southern </a:t>
            </a:r>
            <a:r>
              <a:rPr lang="en-US" altLang="en-US" sz="1140" b="1" dirty="0" smtClean="0">
                <a:solidFill>
                  <a:schemeClr val="bg1"/>
                </a:solidFill>
              </a:rPr>
              <a:t>Angola, many parts of Namibia, </a:t>
            </a:r>
            <a:r>
              <a:rPr lang="en-US" altLang="en-US" sz="1140" b="1" dirty="0" smtClean="0">
                <a:solidFill>
                  <a:schemeClr val="bg1"/>
                </a:solidFill>
              </a:rPr>
              <a:t>eastern Zimbabwe</a:t>
            </a:r>
            <a:r>
              <a:rPr lang="en-US" altLang="en-US" sz="1140" b="1" dirty="0" smtClean="0">
                <a:solidFill>
                  <a:schemeClr val="bg1"/>
                </a:solidFill>
              </a:rPr>
              <a:t>, </a:t>
            </a:r>
            <a:r>
              <a:rPr lang="en-US" altLang="en-US" sz="1140" b="1" dirty="0" smtClean="0">
                <a:solidFill>
                  <a:schemeClr val="bg1"/>
                </a:solidFill>
              </a:rPr>
              <a:t>central and eastern </a:t>
            </a:r>
            <a:r>
              <a:rPr lang="en-US" altLang="en-US" sz="1140" b="1" dirty="0" smtClean="0">
                <a:solidFill>
                  <a:schemeClr val="bg1"/>
                </a:solidFill>
              </a:rPr>
              <a:t>Zambia, Malawi, central and much of Mozambique, northern and eastern Madagascar and  much of South Africa. Below-average rainfall was observed over western and </a:t>
            </a:r>
            <a:r>
              <a:rPr lang="en-US" altLang="en-US" sz="1140" b="1" dirty="0" smtClean="0">
                <a:solidFill>
                  <a:schemeClr val="bg1"/>
                </a:solidFill>
              </a:rPr>
              <a:t>northern </a:t>
            </a:r>
            <a:r>
              <a:rPr lang="en-US" altLang="en-US" sz="1140" b="1" dirty="0" smtClean="0">
                <a:solidFill>
                  <a:schemeClr val="bg1"/>
                </a:solidFill>
              </a:rPr>
              <a:t>Angola, the far western Zambia, northwestern  Namibia, Botswana, </a:t>
            </a:r>
            <a:r>
              <a:rPr lang="en-US" altLang="en-US" sz="1140" b="1" dirty="0" smtClean="0">
                <a:solidFill>
                  <a:schemeClr val="bg1"/>
                </a:solidFill>
              </a:rPr>
              <a:t>southern </a:t>
            </a:r>
            <a:r>
              <a:rPr lang="en-US" altLang="en-US" sz="1140" b="1" dirty="0" smtClean="0">
                <a:solidFill>
                  <a:schemeClr val="bg1"/>
                </a:solidFill>
              </a:rPr>
              <a:t>Mozambique, and southwestern Madagascar.</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a:t>
            </a:r>
            <a:r>
              <a:rPr lang="en-US" altLang="en-US" sz="1100" b="1" dirty="0">
                <a:solidFill>
                  <a:schemeClr val="bg1"/>
                </a:solidFill>
              </a:rPr>
              <a:t>over </a:t>
            </a:r>
            <a:r>
              <a:rPr lang="en-US" altLang="en-US" sz="1100" b="1" dirty="0" smtClean="0">
                <a:solidFill>
                  <a:schemeClr val="bg1"/>
                </a:solidFill>
              </a:rPr>
              <a:t>much of Tanzania, and </a:t>
            </a:r>
            <a:r>
              <a:rPr lang="en-US" altLang="en-US" sz="1100" b="1" dirty="0" smtClean="0">
                <a:solidFill>
                  <a:schemeClr val="bg1"/>
                </a:solidFill>
              </a:rPr>
              <a:t>southern Uganda. </a:t>
            </a:r>
            <a:r>
              <a:rPr lang="en-US" altLang="en-US" sz="1100" b="1" dirty="0" smtClean="0">
                <a:solidFill>
                  <a:schemeClr val="bg1"/>
                </a:solidFill>
              </a:rPr>
              <a:t>In central Africa, rainfall </a:t>
            </a:r>
            <a:r>
              <a:rPr lang="en-US" altLang="en-US" sz="1100" b="1" dirty="0">
                <a:solidFill>
                  <a:schemeClr val="bg1"/>
                </a:solidFill>
              </a:rPr>
              <a:t>was above-average over </a:t>
            </a:r>
            <a:r>
              <a:rPr lang="en-US" altLang="en-US" sz="1100" b="1" dirty="0" smtClean="0">
                <a:solidFill>
                  <a:schemeClr val="bg1"/>
                </a:solidFill>
              </a:rPr>
              <a:t>central and southern DRC. </a:t>
            </a:r>
            <a:r>
              <a:rPr lang="en-US" altLang="en-US" sz="1100" b="1" dirty="0">
                <a:solidFill>
                  <a:schemeClr val="bg1"/>
                </a:solidFill>
              </a:rPr>
              <a:t>Rainfall was below-average over </a:t>
            </a:r>
            <a:r>
              <a:rPr lang="en-US" altLang="en-US" sz="1100" b="1" dirty="0" smtClean="0">
                <a:solidFill>
                  <a:schemeClr val="bg1"/>
                </a:solidFill>
              </a:rPr>
              <a:t>parts of Equatorial </a:t>
            </a:r>
            <a:r>
              <a:rPr lang="en-US" altLang="en-US" sz="1100" b="1" dirty="0" smtClean="0">
                <a:solidFill>
                  <a:schemeClr val="bg1"/>
                </a:solidFill>
              </a:rPr>
              <a:t>Guinea, Gabon, northern </a:t>
            </a:r>
            <a:r>
              <a:rPr lang="en-US" altLang="en-US" sz="1100" b="1" dirty="0" smtClean="0">
                <a:solidFill>
                  <a:schemeClr val="bg1"/>
                </a:solidFill>
              </a:rPr>
              <a:t>and eastern DRC </a:t>
            </a:r>
            <a:r>
              <a:rPr lang="en-US" altLang="en-US" sz="1100" b="1" dirty="0" smtClean="0">
                <a:solidFill>
                  <a:schemeClr val="bg1"/>
                </a:solidFill>
              </a:rPr>
              <a:t>and </a:t>
            </a:r>
            <a:r>
              <a:rPr lang="en-US" altLang="en-US" sz="1100" b="1" dirty="0" smtClean="0">
                <a:solidFill>
                  <a:schemeClr val="bg1"/>
                </a:solidFill>
              </a:rPr>
              <a:t>much of </a:t>
            </a:r>
            <a:r>
              <a:rPr lang="en-US" altLang="en-US" sz="1100" b="1" dirty="0" smtClean="0">
                <a:solidFill>
                  <a:schemeClr val="bg1"/>
                </a:solidFill>
              </a:rPr>
              <a:t>Congo. </a:t>
            </a:r>
            <a:r>
              <a:rPr lang="en-US" altLang="en-US" sz="1100" b="1" dirty="0">
                <a:solidFill>
                  <a:schemeClr val="bg1"/>
                </a:solidFill>
              </a:rPr>
              <a:t>In Southern Africa, rainfall was above-average over </a:t>
            </a:r>
            <a:r>
              <a:rPr lang="en-US" altLang="en-US" sz="1100" b="1" dirty="0" smtClean="0">
                <a:solidFill>
                  <a:schemeClr val="bg1"/>
                </a:solidFill>
              </a:rPr>
              <a:t>southern Angola, </a:t>
            </a:r>
            <a:r>
              <a:rPr lang="en-US" altLang="en-US" sz="1100" b="1" dirty="0" smtClean="0">
                <a:solidFill>
                  <a:schemeClr val="bg1"/>
                </a:solidFill>
              </a:rPr>
              <a:t>portions of</a:t>
            </a:r>
            <a:r>
              <a:rPr lang="en-US" altLang="en-US" sz="1100" b="1" dirty="0" smtClean="0">
                <a:solidFill>
                  <a:schemeClr val="bg1"/>
                </a:solidFill>
              </a:rPr>
              <a:t> </a:t>
            </a:r>
            <a:r>
              <a:rPr lang="en-US" altLang="en-US" sz="1100" b="1" dirty="0" smtClean="0">
                <a:solidFill>
                  <a:schemeClr val="bg1"/>
                </a:solidFill>
              </a:rPr>
              <a:t>Namibia, </a:t>
            </a:r>
            <a:r>
              <a:rPr lang="en-US" altLang="en-US" sz="1100" b="1" dirty="0" smtClean="0">
                <a:solidFill>
                  <a:schemeClr val="bg1"/>
                </a:solidFill>
              </a:rPr>
              <a:t>northern </a:t>
            </a:r>
            <a:r>
              <a:rPr lang="en-US" altLang="en-US" sz="1100" b="1" dirty="0" smtClean="0">
                <a:solidFill>
                  <a:schemeClr val="bg1"/>
                </a:solidFill>
              </a:rPr>
              <a:t>Zambia, </a:t>
            </a:r>
            <a:r>
              <a:rPr lang="en-US" altLang="en-US" sz="1100" b="1" dirty="0" smtClean="0">
                <a:solidFill>
                  <a:schemeClr val="bg1"/>
                </a:solidFill>
              </a:rPr>
              <a:t>northern Malawi, northern Mozambique, and the far northern Madagascar</a:t>
            </a:r>
            <a:r>
              <a:rPr lang="en-US" altLang="en-US" sz="1100" b="1" dirty="0" smtClean="0">
                <a:solidFill>
                  <a:schemeClr val="bg1"/>
                </a:solidFill>
              </a:rPr>
              <a:t>. </a:t>
            </a:r>
            <a:r>
              <a:rPr lang="en-US" altLang="en-US" sz="1100" b="1" dirty="0">
                <a:solidFill>
                  <a:schemeClr val="bg1"/>
                </a:solidFill>
              </a:rPr>
              <a:t>Below-average rainfall was observed over </a:t>
            </a:r>
            <a:r>
              <a:rPr lang="en-US" altLang="en-US" sz="1100" b="1" dirty="0" smtClean="0">
                <a:solidFill>
                  <a:schemeClr val="bg1"/>
                </a:solidFill>
              </a:rPr>
              <a:t>central and northern Angola, </a:t>
            </a:r>
            <a:r>
              <a:rPr lang="en-US" altLang="en-US" sz="1100" b="1" dirty="0" smtClean="0">
                <a:solidFill>
                  <a:schemeClr val="bg1"/>
                </a:solidFill>
              </a:rPr>
              <a:t>parts of </a:t>
            </a:r>
            <a:r>
              <a:rPr lang="en-US" altLang="en-US" sz="1100" b="1" dirty="0" smtClean="0">
                <a:solidFill>
                  <a:schemeClr val="bg1"/>
                </a:solidFill>
              </a:rPr>
              <a:t>southern </a:t>
            </a:r>
            <a:r>
              <a:rPr lang="en-US" altLang="en-US" sz="1100" b="1" dirty="0" smtClean="0">
                <a:solidFill>
                  <a:schemeClr val="bg1"/>
                </a:solidFill>
              </a:rPr>
              <a:t>Zambia, </a:t>
            </a:r>
            <a:r>
              <a:rPr lang="en-US" altLang="en-US" sz="1100" b="1" dirty="0" smtClean="0">
                <a:solidFill>
                  <a:schemeClr val="bg1"/>
                </a:solidFill>
              </a:rPr>
              <a:t>Botswana, South Africa, Zimbabwe, southern Mozambique and much of Madagascar. </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850-hPa level (left panel), an area of cyclonic trough was observed across </a:t>
            </a:r>
            <a:r>
              <a:rPr lang="en-US" altLang="en-US" sz="1200" b="1" dirty="0" smtClean="0">
                <a:solidFill>
                  <a:schemeClr val="bg1"/>
                </a:solidFill>
              </a:rPr>
              <a:t>Madagascar and the neighboring areas of the Mozambique Channel.</a:t>
            </a:r>
            <a:endParaRPr lang="en-US" altLang="en-US" sz="1200" b="1" dirty="0">
              <a:solidFill>
                <a:schemeClr val="bg1"/>
              </a:solidFill>
            </a:endParaRPr>
          </a:p>
        </p:txBody>
      </p:sp>
      <p:sp>
        <p:nvSpPr>
          <p:cNvPr id="3" name="Oval 2"/>
          <p:cNvSpPr/>
          <p:nvPr/>
        </p:nvSpPr>
        <p:spPr bwMode="auto">
          <a:xfrm>
            <a:off x="3352800" y="3962400"/>
            <a:ext cx="1143000" cy="6096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133600" y="2514600"/>
            <a:ext cx="699840" cy="94792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038600" y="2819400"/>
            <a:ext cx="914400" cy="72847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733800" y="1926163"/>
            <a:ext cx="1524000" cy="35983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sustained moisture surpluses over parts of </a:t>
            </a:r>
            <a:r>
              <a:rPr lang="en-US" altLang="en-US" sz="1200" b="1" dirty="0" smtClean="0">
                <a:solidFill>
                  <a:schemeClr val="bg1"/>
                </a:solidFill>
                <a:latin typeface="Arial" charset="0"/>
                <a:cs typeface="+mn-cs"/>
              </a:rPr>
              <a:t>Tanzania (top </a:t>
            </a:r>
            <a:r>
              <a:rPr lang="en-US" altLang="en-US" sz="1200" b="1" dirty="0" smtClean="0">
                <a:solidFill>
                  <a:schemeClr val="bg1"/>
                </a:solidFill>
                <a:latin typeface="Arial" charset="0"/>
                <a:cs typeface="+mn-cs"/>
              </a:rPr>
              <a:t>right)</a:t>
            </a:r>
            <a:r>
              <a:rPr lang="en-US" altLang="en-US" sz="1200" b="1" dirty="0" smtClean="0">
                <a:solidFill>
                  <a:schemeClr val="bg1"/>
                </a:solidFill>
                <a:latin typeface="Arial" charset="0"/>
              </a:rPr>
              <a:t>. The seasonal total rainfall remained below-average over southern Madagascar </a:t>
            </a:r>
            <a:r>
              <a:rPr lang="en-US" altLang="en-US" sz="1200" b="1" dirty="0" smtClean="0">
                <a:solidFill>
                  <a:schemeClr val="bg1"/>
                </a:solidFill>
                <a:latin typeface="Arial" charset="0"/>
              </a:rPr>
              <a:t>(bottom </a:t>
            </a:r>
            <a:r>
              <a:rPr lang="en-US" altLang="en-US" sz="1200" b="1" dirty="0" smtClean="0">
                <a:solidFill>
                  <a:schemeClr val="bg1"/>
                </a:solidFill>
                <a:latin typeface="Arial" charset="0"/>
              </a:rPr>
              <a:t>right) and southern Angola </a:t>
            </a:r>
            <a:r>
              <a:rPr lang="en-US" altLang="en-US" sz="1200" b="1" dirty="0" smtClean="0">
                <a:solidFill>
                  <a:schemeClr val="bg1"/>
                </a:solidFill>
                <a:latin typeface="Arial" charset="0"/>
                <a:cs typeface="+mn-cs"/>
              </a:rPr>
              <a:t>(bottom left).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45202" y="1501140"/>
            <a:ext cx="329705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22 </a:t>
            </a:r>
            <a:r>
              <a:rPr lang="en-US" altLang="en-US" b="1" dirty="0" smtClean="0">
                <a:solidFill>
                  <a:srgbClr val="FFFF00"/>
                </a:solidFill>
              </a:rPr>
              <a:t>– </a:t>
            </a:r>
            <a:r>
              <a:rPr lang="en-US" altLang="en-US" b="1" dirty="0" smtClean="0">
                <a:solidFill>
                  <a:srgbClr val="FFFF00"/>
                </a:solidFill>
              </a:rPr>
              <a:t>28 </a:t>
            </a:r>
            <a:r>
              <a:rPr lang="en-US" altLang="en-US" b="1" dirty="0" smtClean="0">
                <a:solidFill>
                  <a:srgbClr val="FFFF00"/>
                </a:solidFill>
              </a:rPr>
              <a:t>Feb, 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the northern portions of Southern </a:t>
            </a:r>
            <a:r>
              <a:rPr lang="en-US" altLang="en-US" sz="1200" b="1" dirty="0" smtClean="0">
                <a:solidFill>
                  <a:schemeClr val="bg1"/>
                </a:solidFill>
              </a:rPr>
              <a:t>Africa, and Tanzania and parts of Madagascar..</a:t>
            </a:r>
            <a:endParaRPr lang="en-US" altLang="en-US" sz="1200" b="1" dirty="0">
              <a:solidFill>
                <a:schemeClr val="bg1"/>
              </a:solidFill>
            </a:endParaRPr>
          </a:p>
        </p:txBody>
      </p:sp>
      <p:sp>
        <p:nvSpPr>
          <p:cNvPr id="9" name="TextBox 10"/>
          <p:cNvSpPr txBox="1">
            <a:spLocks noChangeArrowheads="1"/>
          </p:cNvSpPr>
          <p:nvPr/>
        </p:nvSpPr>
        <p:spPr bwMode="auto">
          <a:xfrm>
            <a:off x="824048" y="1524000"/>
            <a:ext cx="328583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15 – 21 Feb, 2022</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202454</TotalTime>
  <Words>1692</Words>
  <Application>Microsoft Office PowerPoint</Application>
  <PresentationFormat>On-screen Show (4:3)</PresentationFormat>
  <Paragraphs>66</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9915</cp:revision>
  <cp:lastPrinted>2018-07-09T15:13:07Z</cp:lastPrinted>
  <dcterms:created xsi:type="dcterms:W3CDTF">2001-08-31T10:39:36Z</dcterms:created>
  <dcterms:modified xsi:type="dcterms:W3CDTF">2022-02-14T18:17:40Z</dcterms:modified>
</cp:coreProperties>
</file>