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2/21/2022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16"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21 </a:t>
            </a:r>
            <a:r>
              <a:rPr lang="en-US" altLang="en-US" sz="2800" b="1" dirty="0" smtClean="0">
                <a:solidFill>
                  <a:schemeClr val="bg1"/>
                </a:solidFill>
              </a:rPr>
              <a:t>February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22 – 28 Feb, 2022</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central and southern portions of Cameroon, southern CAR, southwestern South Sudan, northern Congo, northern DR Congo, northwestern Uganda, and southwestern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northwestern Namibia, portions of Angola, southern DR Congo, Rwanda, Burundi, southern Uganda, southern Kenya, much of Tanzania, northern portions of Zambia, Malawi, and Mozambique: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Namibia, southeastern Angola, central and southern portions of Zambia and Mozambique, southern Malawi, much of Botswana and Zimbabwe, much of South Africa, western Lesotho, and eastern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Madagascar: </a:t>
            </a:r>
            <a:r>
              <a:rPr lang="en-US" altLang="en-US" sz="1100" b="1" dirty="0">
                <a:solidFill>
                  <a:schemeClr val="bg1"/>
                </a:solidFill>
                <a:latin typeface="Arial" charset="0"/>
              </a:rPr>
              <a:t>An area of anomalous upper-level divergence combined with tropical cyclone </a:t>
            </a:r>
            <a:r>
              <a:rPr lang="en-US" altLang="en-US" sz="1100" b="1" dirty="0" err="1">
                <a:solidFill>
                  <a:schemeClr val="bg1"/>
                </a:solidFill>
                <a:latin typeface="Arial" charset="0"/>
              </a:rPr>
              <a:t>Emnati</a:t>
            </a:r>
            <a:r>
              <a:rPr lang="en-US" altLang="en-US" sz="1100" b="1" dirty="0">
                <a:solidFill>
                  <a:schemeClr val="bg1"/>
                </a:solidFill>
                <a:latin typeface="Arial" charset="0"/>
              </a:rPr>
              <a:t>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01 </a:t>
            </a:r>
            <a:r>
              <a:rPr lang="en-US" altLang="en-US" b="1" dirty="0" smtClean="0">
                <a:solidFill>
                  <a:srgbClr val="FFFF00"/>
                </a:solidFill>
              </a:rPr>
              <a:t>– </a:t>
            </a:r>
            <a:r>
              <a:rPr lang="en-US" altLang="en-US" b="1" dirty="0" smtClean="0">
                <a:solidFill>
                  <a:srgbClr val="FFFF00"/>
                </a:solidFill>
              </a:rPr>
              <a:t>07 Mar,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330859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central and southern portions of Cameroon, southern CAR, southwestern South Sudan, northern Congo, northern DR Congo, northern and central Uganda, western Kenya, and southwestern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Angola, southern DR Congo, eastern Burundi, much of Tanzania, northern portions of Zambia, Malawi, and Mozambique: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Angola, southern Zambia and Malawi, central and southern portions of Mozambique, much of Namibia, Botswana and Zimbabwe, northern South Africa,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southern and northern Ethiopia, parts of Uganda, Rwanda, Burundi, southwestern Kenya, and much of Tanzania. Rainfall was below-average over southern and southwestern Ethiopia. In Central Africa, rainfall was below-average over southern Cameroon, Equatorial Guinea, Gabon, northern Congo, and parts of northern DRC. Rainfall was above-average over southern Congo, and  central and southern DRC. In Southern Africa, above-average rainfall was observed over southern Angola, many parts of Namibia, eastern Zimbabwe, northern and eastern Zambia, Malawi, much of Mozambique, eastern Madagascar, and  much of South Africa. Below-average rainfall was observed over parts of western and northern Angola, southwestern Zambia, pockets of northern Namibia, Botswana, southern Mozambique, and western Madagascar.</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much of Tanzania. In central Africa, rainfall was above-average over parts of northern and southern DRC. Rainfall was below-average over parts of Equatorial Guinea, Gabon, parts of western and eastern DRC the far southern Congo. In Southern Africa, rainfall was above-average over parts of Angola and Namibia, northern and eastern Zambia, Malawi, northern Mozambique, and pockets of eastern Madagascar. Below-average rainfall was observed over parts of southern Zambia, Botswana, South Africa, Zimbabwe, southern Mozambique and much of Madagascar.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and Tanzania. In contrast, there is 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along equatorial </a:t>
            </a:r>
            <a:r>
              <a:rPr lang="en-US" altLang="en-US" sz="1100" b="1" dirty="0" smtClean="0">
                <a:solidFill>
                  <a:schemeClr val="bg1"/>
                </a:solidFill>
                <a:latin typeface="Arial" panose="020B0604020202020204" pitchFamily="34" charset="0"/>
                <a:cs typeface="Arial" panose="020B0604020202020204" pitchFamily="34" charset="0"/>
              </a:rPr>
              <a:t>Central Africa, southwestern Ethiopia, and the </a:t>
            </a:r>
            <a:r>
              <a:rPr lang="en-US" altLang="en-US" sz="1100" b="1" dirty="0">
                <a:solidFill>
                  <a:schemeClr val="bg1"/>
                </a:solidFill>
                <a:latin typeface="Arial" panose="020B0604020202020204" pitchFamily="34" charset="0"/>
                <a:cs typeface="Arial" panose="020B0604020202020204" pitchFamily="34" charset="0"/>
              </a:rPr>
              <a:t>southern portions of Southern </a:t>
            </a:r>
            <a:r>
              <a:rPr lang="en-US" altLang="en-US" sz="1100" b="1" dirty="0" smtClean="0">
                <a:solidFill>
                  <a:schemeClr val="bg1"/>
                </a:solidFill>
                <a:latin typeface="Arial" panose="020B0604020202020204" pitchFamily="34" charset="0"/>
                <a:cs typeface="Arial" panose="020B0604020202020204" pitchFamily="34" charset="0"/>
              </a:rPr>
              <a:t>Africa.</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much of Tanzania. In central Africa, rainfall was above-average over parts of northern and southern DRC. Rainfall was below-average over parts of Equatorial Guinea, Gabon, parts of western and eastern DRC the far southern Congo. In Southern Africa, rainfall was above-average over parts of Angola and Namibia, northern and eastern Zambia, Malawi, northern Mozambique, and pockets of eastern Madagascar. Below-average rainfall was observed over parts of southern Zambia, Botswana, South Africa, Zimbabwe, southern Mozambique and much of Madagascar. </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and Tanzania. In contrast, there is an increased chance for below-average rainfall along equatorial Central Africa, southwestern Ethiopia, and the southern portions of Southern Africa.</a:t>
            </a:r>
          </a:p>
          <a:p>
            <a:pPr marL="342900" indent="-342900" algn="just" eaLnBrk="1" hangingPunct="1">
              <a:buFontTx/>
              <a:buChar char="•"/>
              <a:tabLst>
                <a:tab pos="1885950" algn="l"/>
              </a:tabLst>
            </a:pP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the far southern South Sudan, Rwanda, Burundi, southern Uganda, eastern and southern Kenya, southwestern Somalia, and many parts of Tanzania. Rainfall </a:t>
            </a:r>
            <a:r>
              <a:rPr lang="en-US" altLang="en-US" sz="1080" b="1" dirty="0">
                <a:solidFill>
                  <a:schemeClr val="bg1"/>
                </a:solidFill>
              </a:rPr>
              <a:t>was below-average over </a:t>
            </a:r>
            <a:r>
              <a:rPr lang="en-US" altLang="en-US" sz="1080" b="1" dirty="0" smtClean="0">
                <a:solidFill>
                  <a:schemeClr val="bg1"/>
                </a:solidFill>
              </a:rPr>
              <a:t>southern Ethiopia, eastern South Sudan, parts of Somalia, western Kenya, </a:t>
            </a:r>
            <a:r>
              <a:rPr lang="en-US" altLang="en-US" sz="1080" b="1" dirty="0" smtClean="0">
                <a:solidFill>
                  <a:schemeClr val="bg1"/>
                </a:solidFill>
              </a:rPr>
              <a:t>and northern Uganda. </a:t>
            </a:r>
            <a:r>
              <a:rPr lang="en-US" altLang="en-US" sz="1080" b="1" dirty="0" smtClean="0">
                <a:solidFill>
                  <a:schemeClr val="bg1"/>
                </a:solidFill>
              </a:rPr>
              <a:t>In </a:t>
            </a:r>
            <a:r>
              <a:rPr lang="en-US" altLang="en-US" sz="1080" b="1" dirty="0">
                <a:solidFill>
                  <a:schemeClr val="bg1"/>
                </a:solidFill>
              </a:rPr>
              <a:t>southern Africa, </a:t>
            </a:r>
            <a:r>
              <a:rPr lang="en-US" altLang="en-US" sz="1080" b="1" dirty="0" smtClean="0">
                <a:solidFill>
                  <a:schemeClr val="bg1"/>
                </a:solidFill>
              </a:rPr>
              <a:t>above-average rainfall was observed over northern and southeastern Angola, </a:t>
            </a:r>
            <a:r>
              <a:rPr lang="en-US" altLang="en-US" sz="1080" b="1" dirty="0" smtClean="0">
                <a:solidFill>
                  <a:schemeClr val="bg1"/>
                </a:solidFill>
              </a:rPr>
              <a:t>southern </a:t>
            </a:r>
            <a:r>
              <a:rPr lang="en-US" altLang="en-US" sz="1080" b="1" dirty="0" smtClean="0">
                <a:solidFill>
                  <a:schemeClr val="bg1"/>
                </a:solidFill>
              </a:rPr>
              <a:t>Botswana, central and southern Namibia, </a:t>
            </a:r>
            <a:r>
              <a:rPr lang="en-US" altLang="en-US" sz="1080" b="1" dirty="0" smtClean="0">
                <a:solidFill>
                  <a:schemeClr val="bg1"/>
                </a:solidFill>
              </a:rPr>
              <a:t>portions </a:t>
            </a:r>
            <a:r>
              <a:rPr lang="en-US" altLang="en-US" sz="1080" b="1" dirty="0" smtClean="0">
                <a:solidFill>
                  <a:schemeClr val="bg1"/>
                </a:solidFill>
              </a:rPr>
              <a:t>of </a:t>
            </a:r>
            <a:r>
              <a:rPr lang="en-US" altLang="en-US" sz="1080" b="1" dirty="0" smtClean="0">
                <a:solidFill>
                  <a:schemeClr val="bg1"/>
                </a:solidFill>
              </a:rPr>
              <a:t>Zimbabwe </a:t>
            </a:r>
            <a:r>
              <a:rPr lang="en-US" altLang="en-US" sz="1080" b="1" dirty="0" smtClean="0">
                <a:solidFill>
                  <a:schemeClr val="bg1"/>
                </a:solidFill>
              </a:rPr>
              <a:t>and </a:t>
            </a:r>
            <a:r>
              <a:rPr lang="en-US" altLang="en-US" sz="1080" b="1" dirty="0" smtClean="0">
                <a:solidFill>
                  <a:schemeClr val="bg1"/>
                </a:solidFill>
              </a:rPr>
              <a:t>Zambia</a:t>
            </a:r>
            <a:r>
              <a:rPr lang="en-US" altLang="en-US" sz="1080" b="1" dirty="0" smtClean="0">
                <a:solidFill>
                  <a:schemeClr val="bg1"/>
                </a:solidFill>
              </a:rPr>
              <a:t>, </a:t>
            </a:r>
            <a:r>
              <a:rPr lang="en-US" altLang="en-US" sz="1080" b="1" dirty="0" smtClean="0">
                <a:solidFill>
                  <a:schemeClr val="bg1"/>
                </a:solidFill>
              </a:rPr>
              <a:t>northern </a:t>
            </a:r>
            <a:r>
              <a:rPr lang="en-US" altLang="en-US" sz="1080" b="1" dirty="0" smtClean="0">
                <a:solidFill>
                  <a:schemeClr val="bg1"/>
                </a:solidFill>
              </a:rPr>
              <a:t>Mozambique, eastern Madagascar and much of South Africa. Below-average rainfall was observed over central and southwestern Angola, northern Namibia, </a:t>
            </a:r>
            <a:r>
              <a:rPr lang="en-US" altLang="en-US" sz="1080" b="1" dirty="0" smtClean="0">
                <a:solidFill>
                  <a:schemeClr val="bg1"/>
                </a:solidFill>
              </a:rPr>
              <a:t>pockets of </a:t>
            </a:r>
            <a:r>
              <a:rPr lang="en-US" altLang="en-US" sz="1080" b="1" dirty="0" smtClean="0">
                <a:solidFill>
                  <a:schemeClr val="bg1"/>
                </a:solidFill>
              </a:rPr>
              <a:t>Zambia, </a:t>
            </a:r>
            <a:r>
              <a:rPr lang="en-US" altLang="en-US" sz="1080" b="1" dirty="0" smtClean="0">
                <a:solidFill>
                  <a:schemeClr val="bg1"/>
                </a:solidFill>
              </a:rPr>
              <a:t>central and northern </a:t>
            </a:r>
            <a:r>
              <a:rPr lang="en-US" altLang="en-US" sz="1080" b="1" dirty="0" smtClean="0">
                <a:solidFill>
                  <a:schemeClr val="bg1"/>
                </a:solidFill>
              </a:rPr>
              <a:t>Botswana, pockets of northern Zimbabwe, parts of Mozambique and western and southern Madagascar. In Central Africa, rainfall was above-average over many parts of DRC, pockets of Gabon, </a:t>
            </a:r>
            <a:r>
              <a:rPr lang="en-US" altLang="en-US" sz="1080" b="1" dirty="0" smtClean="0">
                <a:solidFill>
                  <a:schemeClr val="bg1"/>
                </a:solidFill>
              </a:rPr>
              <a:t>and southern Congo. </a:t>
            </a:r>
            <a:r>
              <a:rPr lang="en-US" altLang="en-US" sz="1080" b="1" dirty="0" smtClean="0">
                <a:solidFill>
                  <a:schemeClr val="bg1"/>
                </a:solidFill>
              </a:rPr>
              <a:t>Rainfall was below-average over </a:t>
            </a:r>
            <a:r>
              <a:rPr lang="en-US" altLang="en-US" sz="1080" b="1" dirty="0" smtClean="0">
                <a:solidFill>
                  <a:schemeClr val="bg1"/>
                </a:solidFill>
              </a:rPr>
              <a:t>southern Cameroon, parts </a:t>
            </a:r>
            <a:r>
              <a:rPr lang="en-US" altLang="en-US" sz="1080" b="1" dirty="0" smtClean="0">
                <a:solidFill>
                  <a:schemeClr val="bg1"/>
                </a:solidFill>
              </a:rPr>
              <a:t>of northern DRC, Gabon, </a:t>
            </a:r>
            <a:r>
              <a:rPr lang="en-US" altLang="en-US" sz="1080" b="1" dirty="0" smtClean="0">
                <a:solidFill>
                  <a:schemeClr val="bg1"/>
                </a:solidFill>
              </a:rPr>
              <a:t>much of </a:t>
            </a:r>
            <a:r>
              <a:rPr lang="en-US" altLang="en-US" sz="1080" b="1" dirty="0" smtClean="0">
                <a:solidFill>
                  <a:schemeClr val="bg1"/>
                </a:solidFill>
              </a:rPr>
              <a:t>CAR, and northern Congo. In West Africa, </a:t>
            </a:r>
            <a:r>
              <a:rPr lang="en-US" altLang="en-US" sz="1080" b="1" dirty="0" smtClean="0">
                <a:solidFill>
                  <a:schemeClr val="bg1"/>
                </a:solidFill>
              </a:rPr>
              <a:t>rainfall was below-average over many places in the Gulf of Guinea region.</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of southern and northern Ethiopia, parts of Uganda, Rwanda, Burundi, </a:t>
            </a:r>
            <a:r>
              <a:rPr lang="en-US" altLang="en-US" sz="1140" b="1" dirty="0" smtClean="0">
                <a:solidFill>
                  <a:schemeClr val="bg1"/>
                </a:solidFill>
              </a:rPr>
              <a:t>southwestern Kenya</a:t>
            </a:r>
            <a:r>
              <a:rPr lang="en-US" altLang="en-US" sz="1140" b="1" dirty="0" smtClean="0">
                <a:solidFill>
                  <a:schemeClr val="bg1"/>
                </a:solidFill>
              </a:rPr>
              <a:t>, and much of Tanzania. Rainfall was below-average over </a:t>
            </a:r>
            <a:r>
              <a:rPr lang="en-US" altLang="en-US" sz="1140" b="1" dirty="0" smtClean="0">
                <a:solidFill>
                  <a:schemeClr val="bg1"/>
                </a:solidFill>
              </a:rPr>
              <a:t>southern and </a:t>
            </a:r>
            <a:r>
              <a:rPr lang="en-US" altLang="en-US" sz="1140" b="1" dirty="0" smtClean="0">
                <a:solidFill>
                  <a:schemeClr val="bg1"/>
                </a:solidFill>
              </a:rPr>
              <a:t>southwestern Ethiopia. </a:t>
            </a:r>
            <a:r>
              <a:rPr lang="en-US" altLang="en-US" sz="1140" b="1" dirty="0">
                <a:solidFill>
                  <a:schemeClr val="bg1"/>
                </a:solidFill>
              </a:rPr>
              <a:t>In Central Africa, rainfall was below-average </a:t>
            </a:r>
            <a:r>
              <a:rPr lang="en-US" altLang="en-US" sz="1140" b="1" dirty="0" smtClean="0">
                <a:solidFill>
                  <a:schemeClr val="bg1"/>
                </a:solidFill>
              </a:rPr>
              <a:t>over southern Cameroon, Equatorial Guinea, Gabon, northern Congo, and parts of northern DRC. Rainfall was above-average over southern </a:t>
            </a:r>
            <a:r>
              <a:rPr lang="en-US" altLang="en-US" sz="1140" b="1" dirty="0" smtClean="0">
                <a:solidFill>
                  <a:schemeClr val="bg1"/>
                </a:solidFill>
              </a:rPr>
              <a:t>Congo, </a:t>
            </a:r>
            <a:r>
              <a:rPr lang="en-US" altLang="en-US" sz="1140" b="1" dirty="0" smtClean="0">
                <a:solidFill>
                  <a:schemeClr val="bg1"/>
                </a:solidFill>
              </a:rPr>
              <a:t>and </a:t>
            </a:r>
            <a:r>
              <a:rPr lang="en-US" altLang="en-US" sz="1140" b="1" dirty="0" smtClean="0">
                <a:solidFill>
                  <a:schemeClr val="bg1"/>
                </a:solidFill>
              </a:rPr>
              <a:t> central and southern </a:t>
            </a:r>
            <a:r>
              <a:rPr lang="en-US" altLang="en-US" sz="1140" b="1" dirty="0" smtClean="0">
                <a:solidFill>
                  <a:schemeClr val="bg1"/>
                </a:solidFill>
              </a:rPr>
              <a:t>DRC. In Southern Africa, above-average rainfall was observed over southern Angola, many parts of Namibia, eastern Zimbabwe, </a:t>
            </a:r>
            <a:r>
              <a:rPr lang="en-US" altLang="en-US" sz="1140" b="1" dirty="0" smtClean="0">
                <a:solidFill>
                  <a:schemeClr val="bg1"/>
                </a:solidFill>
              </a:rPr>
              <a:t>northern </a:t>
            </a:r>
            <a:r>
              <a:rPr lang="en-US" altLang="en-US" sz="1140" b="1" dirty="0" smtClean="0">
                <a:solidFill>
                  <a:schemeClr val="bg1"/>
                </a:solidFill>
              </a:rPr>
              <a:t>and eastern Zambia, Malawi, </a:t>
            </a:r>
            <a:r>
              <a:rPr lang="en-US" altLang="en-US" sz="1140" b="1" dirty="0" smtClean="0">
                <a:solidFill>
                  <a:schemeClr val="bg1"/>
                </a:solidFill>
              </a:rPr>
              <a:t>much </a:t>
            </a:r>
            <a:r>
              <a:rPr lang="en-US" altLang="en-US" sz="1140" b="1" dirty="0" smtClean="0">
                <a:solidFill>
                  <a:schemeClr val="bg1"/>
                </a:solidFill>
              </a:rPr>
              <a:t>of Mozambique, </a:t>
            </a:r>
            <a:r>
              <a:rPr lang="en-US" altLang="en-US" sz="1140" b="1" dirty="0" smtClean="0">
                <a:solidFill>
                  <a:schemeClr val="bg1"/>
                </a:solidFill>
              </a:rPr>
              <a:t>eastern Madagascar, </a:t>
            </a:r>
            <a:r>
              <a:rPr lang="en-US" altLang="en-US" sz="1140" b="1" dirty="0" smtClean="0">
                <a:solidFill>
                  <a:schemeClr val="bg1"/>
                </a:solidFill>
              </a:rPr>
              <a:t>and  much of South Africa. Below-average rainfall was observed over </a:t>
            </a:r>
            <a:r>
              <a:rPr lang="en-US" altLang="en-US" sz="1140" b="1" dirty="0" smtClean="0">
                <a:solidFill>
                  <a:schemeClr val="bg1"/>
                </a:solidFill>
              </a:rPr>
              <a:t>parts of western </a:t>
            </a:r>
            <a:r>
              <a:rPr lang="en-US" altLang="en-US" sz="1140" b="1" dirty="0" smtClean="0">
                <a:solidFill>
                  <a:schemeClr val="bg1"/>
                </a:solidFill>
              </a:rPr>
              <a:t>and northern Angola, </a:t>
            </a:r>
            <a:r>
              <a:rPr lang="en-US" altLang="en-US" sz="1140" b="1" dirty="0" smtClean="0">
                <a:solidFill>
                  <a:schemeClr val="bg1"/>
                </a:solidFill>
              </a:rPr>
              <a:t>southwestern </a:t>
            </a:r>
            <a:r>
              <a:rPr lang="en-US" altLang="en-US" sz="1140" b="1" dirty="0" smtClean="0">
                <a:solidFill>
                  <a:schemeClr val="bg1"/>
                </a:solidFill>
              </a:rPr>
              <a:t>Zambia, </a:t>
            </a:r>
            <a:r>
              <a:rPr lang="en-US" altLang="en-US" sz="1140" b="1" dirty="0" smtClean="0">
                <a:solidFill>
                  <a:schemeClr val="bg1"/>
                </a:solidFill>
              </a:rPr>
              <a:t>pockets of northern </a:t>
            </a:r>
            <a:r>
              <a:rPr lang="en-US" altLang="en-US" sz="1140" b="1" dirty="0" smtClean="0">
                <a:solidFill>
                  <a:schemeClr val="bg1"/>
                </a:solidFill>
              </a:rPr>
              <a:t>Namibia, Botswana, southern Mozambique, and </a:t>
            </a:r>
            <a:r>
              <a:rPr lang="en-US" altLang="en-US" sz="1140" b="1" dirty="0" smtClean="0">
                <a:solidFill>
                  <a:schemeClr val="bg1"/>
                </a:solidFill>
              </a:rPr>
              <a:t>western </a:t>
            </a:r>
            <a:r>
              <a:rPr lang="en-US" altLang="en-US" sz="1140" b="1" dirty="0" smtClean="0">
                <a:solidFill>
                  <a:schemeClr val="bg1"/>
                </a:solidFill>
              </a:rPr>
              <a:t>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much of </a:t>
            </a:r>
            <a:r>
              <a:rPr lang="en-US" altLang="en-US" sz="1100" b="1" dirty="0" smtClean="0">
                <a:solidFill>
                  <a:schemeClr val="bg1"/>
                </a:solidFill>
              </a:rPr>
              <a:t>Tanzania. </a:t>
            </a:r>
            <a:r>
              <a:rPr lang="en-US" altLang="en-US" sz="1100" b="1" dirty="0" smtClean="0">
                <a:solidFill>
                  <a:schemeClr val="bg1"/>
                </a:solidFill>
              </a:rPr>
              <a:t>In central Africa, rainfall </a:t>
            </a:r>
            <a:r>
              <a:rPr lang="en-US" altLang="en-US" sz="1100" b="1" dirty="0">
                <a:solidFill>
                  <a:schemeClr val="bg1"/>
                </a:solidFill>
              </a:rPr>
              <a:t>was above-average over </a:t>
            </a:r>
            <a:r>
              <a:rPr lang="en-US" altLang="en-US" sz="1100" b="1" dirty="0" smtClean="0">
                <a:solidFill>
                  <a:schemeClr val="bg1"/>
                </a:solidFill>
              </a:rPr>
              <a:t>parts of northern </a:t>
            </a:r>
            <a:r>
              <a:rPr lang="en-US" altLang="en-US" sz="1100" b="1" dirty="0" smtClean="0">
                <a:solidFill>
                  <a:schemeClr val="bg1"/>
                </a:solidFill>
              </a:rPr>
              <a:t>and southern DRC. </a:t>
            </a:r>
            <a:r>
              <a:rPr lang="en-US" altLang="en-US" sz="1100" b="1" dirty="0">
                <a:solidFill>
                  <a:schemeClr val="bg1"/>
                </a:solidFill>
              </a:rPr>
              <a:t>Rainfall was below-average over </a:t>
            </a:r>
            <a:r>
              <a:rPr lang="en-US" altLang="en-US" sz="1100" b="1" dirty="0" smtClean="0">
                <a:solidFill>
                  <a:schemeClr val="bg1"/>
                </a:solidFill>
              </a:rPr>
              <a:t>parts of Equatorial Guinea, Gabon, </a:t>
            </a:r>
            <a:r>
              <a:rPr lang="en-US" altLang="en-US" sz="1100" b="1" dirty="0" smtClean="0">
                <a:solidFill>
                  <a:schemeClr val="bg1"/>
                </a:solidFill>
              </a:rPr>
              <a:t>parts of western </a:t>
            </a:r>
            <a:r>
              <a:rPr lang="en-US" altLang="en-US" sz="1100" b="1" dirty="0" smtClean="0">
                <a:solidFill>
                  <a:schemeClr val="bg1"/>
                </a:solidFill>
              </a:rPr>
              <a:t>and eastern </a:t>
            </a:r>
            <a:r>
              <a:rPr lang="en-US" altLang="en-US" sz="1100" b="1" dirty="0" smtClean="0">
                <a:solidFill>
                  <a:schemeClr val="bg1"/>
                </a:solidFill>
              </a:rPr>
              <a:t>DRC the far southern Congo</a:t>
            </a:r>
            <a:r>
              <a:rPr lang="en-US" altLang="en-US" sz="1100" b="1" dirty="0" smtClean="0">
                <a:solidFill>
                  <a:schemeClr val="bg1"/>
                </a:solidFill>
              </a:rPr>
              <a:t>. </a:t>
            </a:r>
            <a:r>
              <a:rPr lang="en-US" altLang="en-US" sz="1100" b="1" dirty="0">
                <a:solidFill>
                  <a:schemeClr val="bg1"/>
                </a:solidFill>
              </a:rPr>
              <a:t>In Southern Africa, rainfall was above-average over </a:t>
            </a:r>
            <a:r>
              <a:rPr lang="en-US" altLang="en-US" sz="1100" b="1" dirty="0" smtClean="0">
                <a:solidFill>
                  <a:schemeClr val="bg1"/>
                </a:solidFill>
              </a:rPr>
              <a:t>parts of Angola and Namibia</a:t>
            </a:r>
            <a:r>
              <a:rPr lang="en-US" altLang="en-US" sz="1100" b="1" dirty="0" smtClean="0">
                <a:solidFill>
                  <a:schemeClr val="bg1"/>
                </a:solidFill>
              </a:rPr>
              <a:t>, northern </a:t>
            </a:r>
            <a:r>
              <a:rPr lang="en-US" altLang="en-US" sz="1100" b="1" dirty="0" smtClean="0">
                <a:solidFill>
                  <a:schemeClr val="bg1"/>
                </a:solidFill>
              </a:rPr>
              <a:t>and eastern Zambia</a:t>
            </a:r>
            <a:r>
              <a:rPr lang="en-US" altLang="en-US" sz="1100" b="1" dirty="0" smtClean="0">
                <a:solidFill>
                  <a:schemeClr val="bg1"/>
                </a:solidFill>
              </a:rPr>
              <a:t>, </a:t>
            </a:r>
            <a:r>
              <a:rPr lang="en-US" altLang="en-US" sz="1100" b="1" dirty="0" smtClean="0">
                <a:solidFill>
                  <a:schemeClr val="bg1"/>
                </a:solidFill>
              </a:rPr>
              <a:t>Malawi</a:t>
            </a:r>
            <a:r>
              <a:rPr lang="en-US" altLang="en-US" sz="1100" b="1" dirty="0" smtClean="0">
                <a:solidFill>
                  <a:schemeClr val="bg1"/>
                </a:solidFill>
              </a:rPr>
              <a:t>, northern Mozambique, and </a:t>
            </a:r>
            <a:r>
              <a:rPr lang="en-US" altLang="en-US" sz="1100" b="1" dirty="0" smtClean="0">
                <a:solidFill>
                  <a:schemeClr val="bg1"/>
                </a:solidFill>
              </a:rPr>
              <a:t>pockets of eastern Madagascar</a:t>
            </a:r>
            <a:r>
              <a:rPr lang="en-US" altLang="en-US" sz="1100" b="1" dirty="0" smtClean="0">
                <a:solidFill>
                  <a:schemeClr val="bg1"/>
                </a:solidFill>
              </a:rPr>
              <a:t>. </a:t>
            </a:r>
            <a:r>
              <a:rPr lang="en-US" altLang="en-US" sz="1100" b="1" dirty="0">
                <a:solidFill>
                  <a:schemeClr val="bg1"/>
                </a:solidFill>
              </a:rPr>
              <a:t>Below-average rainfall was observed over </a:t>
            </a:r>
            <a:r>
              <a:rPr lang="en-US" altLang="en-US" sz="1100" b="1" dirty="0" smtClean="0">
                <a:solidFill>
                  <a:schemeClr val="bg1"/>
                </a:solidFill>
              </a:rPr>
              <a:t>parts </a:t>
            </a:r>
            <a:r>
              <a:rPr lang="en-US" altLang="en-US" sz="1100" b="1" dirty="0" smtClean="0">
                <a:solidFill>
                  <a:schemeClr val="bg1"/>
                </a:solidFill>
              </a:rPr>
              <a:t>of southern Zambia, Botswana, South Africa, Zimbabwe, southern Mozambique and much of Madagascar. </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a:t>
            </a:r>
            <a:r>
              <a:rPr lang="en-US" altLang="en-US" sz="1200" b="1" dirty="0" smtClean="0">
                <a:solidFill>
                  <a:schemeClr val="bg1"/>
                </a:solidFill>
              </a:rPr>
              <a:t>700-hPa </a:t>
            </a:r>
            <a:r>
              <a:rPr lang="en-US" altLang="en-US" sz="1200" b="1" dirty="0" smtClean="0">
                <a:solidFill>
                  <a:schemeClr val="bg1"/>
                </a:solidFill>
              </a:rPr>
              <a:t>level (left panel), an area of cyclonic trough was observed across </a:t>
            </a:r>
            <a:r>
              <a:rPr lang="en-US" altLang="en-US" sz="1200" b="1" dirty="0" smtClean="0">
                <a:solidFill>
                  <a:schemeClr val="bg1"/>
                </a:solidFill>
              </a:rPr>
              <a:t>the northern portions of Southern Africa.</a:t>
            </a:r>
            <a:endParaRPr lang="en-US" altLang="en-US" sz="1200" b="1" dirty="0">
              <a:solidFill>
                <a:schemeClr val="bg1"/>
              </a:solidFill>
            </a:endParaRPr>
          </a:p>
        </p:txBody>
      </p:sp>
      <p:sp>
        <p:nvSpPr>
          <p:cNvPr id="3" name="Oval 2"/>
          <p:cNvSpPr/>
          <p:nvPr/>
        </p:nvSpPr>
        <p:spPr bwMode="auto">
          <a:xfrm rot="598965">
            <a:off x="2437697" y="3513244"/>
            <a:ext cx="1235813"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133600" y="2514600"/>
            <a:ext cx="699840" cy="94792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2819400"/>
            <a:ext cx="914400" cy="72847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1926163"/>
            <a:ext cx="1524000" cy="35983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(top right)</a:t>
            </a:r>
            <a:r>
              <a:rPr lang="en-US" altLang="en-US" sz="1200" b="1" dirty="0" smtClean="0">
                <a:solidFill>
                  <a:schemeClr val="bg1"/>
                </a:solidFill>
                <a:latin typeface="Arial" charset="0"/>
              </a:rPr>
              <a:t>. The seasonal total rainfall remained below-average over southern Madagascar (bottom right) and southern Angola </a:t>
            </a:r>
            <a:r>
              <a:rPr lang="en-US" altLang="en-US" sz="1200" b="1" dirty="0" smtClean="0">
                <a:solidFill>
                  <a:schemeClr val="bg1"/>
                </a:solidFill>
                <a:latin typeface="Arial" charset="0"/>
                <a:cs typeface="+mn-cs"/>
              </a:rPr>
              <a:t>(bottom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0076" y="150114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01 </a:t>
            </a:r>
            <a:r>
              <a:rPr lang="en-US" altLang="en-US" b="1" dirty="0" smtClean="0">
                <a:solidFill>
                  <a:srgbClr val="FFFF00"/>
                </a:solidFill>
              </a:rPr>
              <a:t>– </a:t>
            </a:r>
            <a:r>
              <a:rPr lang="en-US" altLang="en-US" b="1" dirty="0" smtClean="0">
                <a:solidFill>
                  <a:srgbClr val="FFFF00"/>
                </a:solidFill>
              </a:rPr>
              <a:t>07 Mar,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portions of Southern Africa, and Tanzania and parts of Madagascar..</a:t>
            </a:r>
            <a:endParaRPr lang="en-US" altLang="en-US" sz="1200" b="1" dirty="0">
              <a:solidFill>
                <a:schemeClr val="bg1"/>
              </a:solidFill>
            </a:endParaRPr>
          </a:p>
        </p:txBody>
      </p:sp>
      <p:sp>
        <p:nvSpPr>
          <p:cNvPr id="9" name="TextBox 10"/>
          <p:cNvSpPr txBox="1">
            <a:spLocks noChangeArrowheads="1"/>
          </p:cNvSpPr>
          <p:nvPr/>
        </p:nvSpPr>
        <p:spPr bwMode="auto">
          <a:xfrm>
            <a:off x="818438" y="1524000"/>
            <a:ext cx="329705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22 – 28 Feb, </a:t>
            </a:r>
            <a:r>
              <a:rPr lang="en-US" altLang="en-US" b="1" dirty="0" smtClean="0">
                <a:solidFill>
                  <a:srgbClr val="FFFF00"/>
                </a:solidFill>
              </a:rPr>
              <a:t>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202727</TotalTime>
  <Words>1597</Words>
  <Application>Microsoft Office PowerPoint</Application>
  <PresentationFormat>On-screen Show (4:3)</PresentationFormat>
  <Paragraphs>62</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9925</cp:revision>
  <cp:lastPrinted>2018-07-09T15:13:07Z</cp:lastPrinted>
  <dcterms:created xsi:type="dcterms:W3CDTF">2001-08-31T10:39:36Z</dcterms:created>
  <dcterms:modified xsi:type="dcterms:W3CDTF">2022-02-21T18:36:46Z</dcterms:modified>
</cp:coreProperties>
</file>