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515"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0813" autoAdjust="0"/>
  </p:normalViewPr>
  <p:slideViewPr>
    <p:cSldViewPr>
      <p:cViewPr varScale="1">
        <p:scale>
          <a:sx n="69" d="100"/>
          <a:sy n="69" d="100"/>
        </p:scale>
        <p:origin x="1227" y="51"/>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4/4/2022</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62C6B-CC89-4827-94E3-A6ABFBF2EB54}" type="slidenum">
              <a:rPr lang="en-US" altLang="en-US" smtClean="0"/>
              <a:pPr/>
              <a:t>12</a:t>
            </a:fld>
            <a:endParaRPr lang="en-US" altLang="en-US"/>
          </a:p>
        </p:txBody>
      </p:sp>
    </p:spTree>
    <p:extLst>
      <p:ext uri="{BB962C8B-B14F-4D97-AF65-F5344CB8AC3E}">
        <p14:creationId xmlns:p14="http://schemas.microsoft.com/office/powerpoint/2010/main" val="69667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extLst>
      <p:ext uri="{BB962C8B-B14F-4D97-AF65-F5344CB8AC3E}">
        <p14:creationId xmlns:p14="http://schemas.microsoft.com/office/powerpoint/2010/main" val="373674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480"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04 April </a:t>
            </a:r>
            <a:r>
              <a:rPr lang="en-US" altLang="en-US" sz="2800" b="1" dirty="0" smtClean="0">
                <a:solidFill>
                  <a:schemeClr val="bg1"/>
                </a:solidFill>
              </a:rPr>
              <a:t>2022</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17053"/>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a:solidFill>
                  <a:srgbClr val="FFFF00"/>
                </a:solidFill>
              </a:rPr>
              <a:t>05 – 11 Apr, 2022</a:t>
            </a:r>
            <a:endParaRPr lang="en-US" altLang="en-US" b="1" dirty="0">
              <a:solidFill>
                <a:srgbClr val="FFFF00"/>
              </a:solidFill>
            </a:endParaRPr>
          </a:p>
        </p:txBody>
      </p:sp>
      <p:sp>
        <p:nvSpPr>
          <p:cNvPr id="8" name="Text Box 8"/>
          <p:cNvSpPr txBox="1">
            <a:spLocks noChangeArrowheads="1"/>
          </p:cNvSpPr>
          <p:nvPr/>
        </p:nvSpPr>
        <p:spPr bwMode="auto">
          <a:xfrm>
            <a:off x="3581400" y="1289477"/>
            <a:ext cx="5349875" cy="4154984"/>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southern Gabon, Congo, western DR Congo, northwestern Angola, eastern DR Congo, southern South Sudan, much of Ethiopia, Uganda, Kenya, Rwanda, Burundi, and Tanzania, and southern Somalia: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southwestern Angola, much of Namibia, central portions of Botswana, northwestern South Africa, and much of Madagascar: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much of Angola, Zambia, and Malawi, southern DR Congo and Tanzania, northern and middle portions of Mozambique and Zimbabwe: </a:t>
            </a:r>
            <a:r>
              <a:rPr lang="en-US" altLang="en-US" sz="1100" b="1" dirty="0">
                <a:solidFill>
                  <a:schemeClr val="bg1"/>
                </a:solidFill>
                <a:latin typeface="Arial" charset="0"/>
              </a:rPr>
              <a:t>An area of anomalous lower-level convergence and upper-level divergence is expected to enhance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southern Botswana, central portions of South Africa, and much of Lesotho and </a:t>
            </a:r>
            <a:r>
              <a:rPr lang="en-US" altLang="en-US" sz="1100" b="1" dirty="0" err="1">
                <a:solidFill>
                  <a:srgbClr val="FFFF00"/>
                </a:solidFill>
                <a:latin typeface="Arial" charset="0"/>
              </a:rPr>
              <a:t>Eswatini</a:t>
            </a:r>
            <a:r>
              <a:rPr lang="en-US" altLang="en-US" sz="1100" b="1" dirty="0">
                <a:solidFill>
                  <a:srgbClr val="FFFF00"/>
                </a:solidFill>
                <a:latin typeface="Arial" charset="0"/>
              </a:rPr>
              <a:t>: </a:t>
            </a:r>
            <a:r>
              <a:rPr lang="en-US" altLang="en-US" sz="1100" b="1"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p>
        </p:txBody>
      </p:sp>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12 </a:t>
            </a:r>
            <a:r>
              <a:rPr lang="en-US" altLang="en-US" b="1" dirty="0" smtClean="0">
                <a:solidFill>
                  <a:srgbClr val="FFFF00"/>
                </a:solidFill>
              </a:rPr>
              <a:t>– </a:t>
            </a:r>
            <a:r>
              <a:rPr lang="en-US" altLang="en-US" b="1" dirty="0" smtClean="0">
                <a:solidFill>
                  <a:srgbClr val="FFFF00"/>
                </a:solidFill>
              </a:rPr>
              <a:t>18 </a:t>
            </a:r>
            <a:r>
              <a:rPr lang="en-US" altLang="en-US" b="1" dirty="0" smtClean="0">
                <a:solidFill>
                  <a:srgbClr val="FFFF00"/>
                </a:solidFill>
              </a:rPr>
              <a:t>Apr, 2022</a:t>
            </a:r>
            <a:endParaRPr lang="en-US" altLang="en-US" b="1" dirty="0">
              <a:solidFill>
                <a:srgbClr val="FFFF00"/>
              </a:solidFill>
            </a:endParaRPr>
          </a:p>
        </p:txBody>
      </p:sp>
      <p:sp>
        <p:nvSpPr>
          <p:cNvPr id="10" name="Text Box 8"/>
          <p:cNvSpPr txBox="1">
            <a:spLocks noChangeArrowheads="1"/>
          </p:cNvSpPr>
          <p:nvPr/>
        </p:nvSpPr>
        <p:spPr bwMode="auto">
          <a:xfrm>
            <a:off x="3581400" y="1661279"/>
            <a:ext cx="5349875" cy="3139321"/>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southwestern Angola, northeastern and eastern portions of Namibia, much of Botswana, northern South Africa, southern Zimbabwe, central portions of Mozambique, and much of Madagascar: </a:t>
            </a:r>
            <a:r>
              <a:rPr lang="en-US" altLang="en-US" sz="1100" b="1"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southern DR Congo, northern and central portions of Zambia and Malawi, southern Tanzania, and northern Mozambique: </a:t>
            </a:r>
            <a:r>
              <a:rPr lang="en-US" altLang="en-US" sz="1100" b="1"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southern South Sudan, northeastern Uganda, much of Kenya and Somalia, northern Tanzania, and eastern and southern Ethiopia: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p:txBody>
      </p:sp>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562600"/>
          </a:xfrm>
        </p:spPr>
        <p:txBody>
          <a:bodyPr/>
          <a:lstStyle/>
          <a:p>
            <a:pPr algn="just"/>
            <a:r>
              <a:rPr lang="en-US" altLang="en-US" sz="1100" b="1" dirty="0">
                <a:solidFill>
                  <a:schemeClr val="bg1"/>
                </a:solidFill>
                <a:latin typeface="Arial" panose="020B0604020202020204" pitchFamily="34" charset="0"/>
                <a:cs typeface="Arial" panose="020B0604020202020204" pitchFamily="34" charset="0"/>
              </a:rPr>
              <a:t>During the past 30 days, in East Africa, above-average rainfall was observed over pockets of northern southeastern Ethiopia, and western and southern Tanzania. Rainfall was below-average over southwestern and eastern Ethiopia, southern South Sudan, Kenya, northern and eastern Tanzania, and much of and Uganda. In Central Africa, rainfall was below-average over Equatorial Guinea, Gabon, parts of CAR and northeastern DRC. Rainfall was above-average over southern Cameroon, Congo, and much of DRC. In Southern Africa, above-average rainfall was observed over much of Angola, Namibia, much of Zambia, northern Malawi, much of Mozambique, portions of Madagascar, and much of Botswana and South Africa. Below-average rainfall was observed over pockets of southwestern and southeastern Angola, southern Zambia, much of Zimbabwe, parts of northeastern South Africa, and southern and the far eastern Madagascar. In West Africa, rainfall was above-average over parts of the Gulf of Guinea region.</a:t>
            </a: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a:r>
              <a:rPr lang="en-US" altLang="en-US" sz="1100" b="1" dirty="0">
                <a:solidFill>
                  <a:schemeClr val="bg1"/>
                </a:solidFill>
                <a:latin typeface="Arial" panose="020B0604020202020204" pitchFamily="34" charset="0"/>
                <a:cs typeface="Arial" panose="020B0604020202020204" pitchFamily="34" charset="0"/>
              </a:rPr>
              <a:t>During the past 7 days, in East Africa, rainfall was above-average over parts of Uganda, Kenya and Tanzania, while below-average rainfall was observed over parts of South Sudan, southern Ethiopia, and parts of central Kenya and central Tanzania. In central Africa, rainfall was above-average much of DRC, pockets of northern Gabon, and southern Congo, while below-average rainfall was observed over southern Cameroon, Equatorial </a:t>
            </a:r>
            <a:r>
              <a:rPr lang="en-US" altLang="en-US" sz="1100" b="1" dirty="0" smtClean="0">
                <a:solidFill>
                  <a:schemeClr val="bg1"/>
                </a:solidFill>
                <a:latin typeface="Arial" panose="020B0604020202020204" pitchFamily="34" charset="0"/>
                <a:cs typeface="Arial" panose="020B0604020202020204" pitchFamily="34" charset="0"/>
              </a:rPr>
              <a:t>Guinea</a:t>
            </a:r>
            <a:r>
              <a:rPr lang="en-US" altLang="en-US" sz="1100" b="1" dirty="0">
                <a:solidFill>
                  <a:schemeClr val="bg1"/>
                </a:solidFill>
                <a:latin typeface="Arial" panose="020B0604020202020204" pitchFamily="34" charset="0"/>
                <a:cs typeface="Arial" panose="020B0604020202020204" pitchFamily="34" charset="0"/>
              </a:rPr>
              <a:t>, western Gabon and parts of CAR. In Southern Africa, rainfall was above-average over much of </a:t>
            </a:r>
            <a:r>
              <a:rPr lang="en-US" altLang="en-US" sz="1100" b="1" dirty="0" smtClean="0">
                <a:solidFill>
                  <a:schemeClr val="bg1"/>
                </a:solidFill>
                <a:latin typeface="Arial" panose="020B0604020202020204" pitchFamily="34" charset="0"/>
                <a:cs typeface="Arial" panose="020B0604020202020204" pitchFamily="34" charset="0"/>
              </a:rPr>
              <a:t>Angola</a:t>
            </a:r>
            <a:r>
              <a:rPr lang="en-US" altLang="en-US" sz="1100" b="1" dirty="0">
                <a:solidFill>
                  <a:schemeClr val="bg1"/>
                </a:solidFill>
                <a:latin typeface="Arial" panose="020B0604020202020204" pitchFamily="34" charset="0"/>
                <a:cs typeface="Arial" panose="020B0604020202020204" pitchFamily="34" charset="0"/>
              </a:rPr>
              <a:t>, parts of Namibia, western Botswana, and central South Africa, northern Malawi, and pockets of Mozambique and Madagascar. Rainfall was below-average over portions of Botswana, Zambia, Zimbabwe, northeastern South Africa, parts of Mozambique, and, pockets of Madagascar. In West Africa, above average rainfall was observed over pockets of eastern Guinea, while below-average rainfall was observed over southern Nigeria.</a:t>
            </a:r>
          </a:p>
          <a:p>
            <a:pPr algn="just"/>
            <a:endParaRPr lang="en-US" altLang="en-US" sz="1100" b="1" dirty="0" smtClean="0">
              <a:solidFill>
                <a:schemeClr val="bg1"/>
              </a:solidFill>
              <a:latin typeface="Arial" panose="020B0604020202020204" pitchFamily="34" charset="0"/>
              <a:cs typeface="Arial" panose="020B0604020202020204" pitchFamily="34" charset="0"/>
            </a:endParaRPr>
          </a:p>
          <a:p>
            <a:pPr algn="just"/>
            <a:r>
              <a:rPr lang="en-US" altLang="en-US" sz="1100" b="1" dirty="0" smtClean="0">
                <a:solidFill>
                  <a:schemeClr val="bg1"/>
                </a:solidFill>
                <a:latin typeface="Arial" panose="020B0604020202020204" pitchFamily="34" charset="0"/>
                <a:cs typeface="Arial" panose="020B0604020202020204" pitchFamily="34" charset="0"/>
              </a:rPr>
              <a:t>Week-1 </a:t>
            </a:r>
            <a:r>
              <a:rPr lang="en-US" altLang="en-US" sz="1100" b="1" dirty="0">
                <a:solidFill>
                  <a:schemeClr val="bg1"/>
                </a:solidFill>
                <a:latin typeface="Arial" panose="020B0604020202020204" pitchFamily="34" charset="0"/>
                <a:cs typeface="Arial" panose="020B0604020202020204" pitchFamily="34" charset="0"/>
              </a:rPr>
              <a:t>and Week-2 outlooks call for an increased chance for below-average rainfall </a:t>
            </a:r>
            <a:r>
              <a:rPr lang="en-US" altLang="en-US" sz="1100" b="1" dirty="0" smtClean="0">
                <a:solidFill>
                  <a:schemeClr val="bg1"/>
                </a:solidFill>
                <a:latin typeface="Arial" panose="020B0604020202020204" pitchFamily="34" charset="0"/>
                <a:cs typeface="Arial" panose="020B0604020202020204" pitchFamily="34" charset="0"/>
              </a:rPr>
              <a:t>over much </a:t>
            </a:r>
            <a:r>
              <a:rPr lang="en-US" altLang="en-US" sz="1100" b="1" dirty="0" smtClean="0">
                <a:solidFill>
                  <a:schemeClr val="bg1"/>
                </a:solidFill>
                <a:latin typeface="Arial" panose="020B0604020202020204" pitchFamily="34" charset="0"/>
                <a:cs typeface="Arial" panose="020B0604020202020204" pitchFamily="34" charset="0"/>
              </a:rPr>
              <a:t>of East Africa. </a:t>
            </a:r>
            <a:r>
              <a:rPr lang="en-US" altLang="en-US" sz="1100" b="1" dirty="0">
                <a:solidFill>
                  <a:schemeClr val="bg1"/>
                </a:solidFill>
                <a:latin typeface="Arial" panose="020B0604020202020204" pitchFamily="34" charset="0"/>
                <a:cs typeface="Arial" panose="020B0604020202020204" pitchFamily="34" charset="0"/>
              </a:rPr>
              <a:t>In contrast, the forecasts call for an increased chance for above-average rainfall across </a:t>
            </a:r>
            <a:r>
              <a:rPr lang="en-US" altLang="en-US" sz="1100" b="1" dirty="0" smtClean="0">
                <a:solidFill>
                  <a:schemeClr val="bg1"/>
                </a:solidFill>
                <a:latin typeface="Arial" panose="020B0604020202020204" pitchFamily="34" charset="0"/>
                <a:cs typeface="Arial" panose="020B0604020202020204" pitchFamily="34" charset="0"/>
              </a:rPr>
              <a:t>central and eastern Angola, Zambia, northern Zimbabwe, Malawi, northern Mozambique, and central South Africa. </a:t>
            </a:r>
            <a:endParaRPr lang="en-US" altLang="en-US" sz="110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752600"/>
            <a:ext cx="8458200" cy="4953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sz="1400" b="1" dirty="0">
                <a:solidFill>
                  <a:schemeClr val="bg1"/>
                </a:solidFill>
              </a:rPr>
              <a:t>During the past 7 days, in East Africa, rainfall was above-average over parts of Uganda, Kenya and Tanzania, while below-average rainfall was observed over parts of South Sudan, southern Ethiopia, and parts of central Kenya and central Tanzania. In central Africa, rainfall was above-average much of DRC, pockets of northern Gabon, and southern Congo, while below-average rainfall was observed over southern Cameroon, Equatorial Guinea, western Gabon and parts of CAR. In Southern Africa, rainfall was above-average over much of Angola, parts of Namibia, western Botswana, and central South Africa, northern Malawi, and pockets of Mozambique and Madagascar. Rainfall was below-average over portions of Botswana, Zambia, Zimbabwe, northeastern South Africa, parts of Mozambique, and, pockets of Madagascar. In West Africa, above average rainfall was observed over pockets of eastern Guinea, while below-average rainfall was observed over southern Nigeria.</a:t>
            </a:r>
          </a:p>
          <a:p>
            <a:pPr marL="342900" indent="-342900" algn="just" eaLnBrk="1" hangingPunct="1">
              <a:buFontTx/>
              <a:buChar char="•"/>
              <a:tabLst>
                <a:tab pos="1885950" algn="l"/>
              </a:tabLst>
            </a:pPr>
            <a:endParaRPr lang="en-US" altLang="en-US" sz="1400" b="1" dirty="0">
              <a:solidFill>
                <a:schemeClr val="bg1"/>
              </a:solidFill>
            </a:endParaRPr>
          </a:p>
          <a:p>
            <a:pPr marL="342900" indent="-342900" algn="just" eaLnBrk="1" hangingPunct="1">
              <a:buFontTx/>
              <a:buChar char="•"/>
              <a:tabLst>
                <a:tab pos="1885950" algn="l"/>
              </a:tabLst>
            </a:pPr>
            <a:r>
              <a:rPr lang="en-US" altLang="en-US" sz="1400" b="1" dirty="0">
                <a:solidFill>
                  <a:schemeClr val="bg1"/>
                </a:solidFill>
              </a:rPr>
              <a:t>Week-1 and Week-2 outlooks call for an increased chance for below-average rainfall over much of East Africa. In contrast, the forecasts call for an increased chance for above-average rainfall across central and eastern Angola, Zambia, northern Zimbabwe, Malawi, northern Mozambique, and central South Africa. </a:t>
            </a:r>
            <a:endParaRPr lang="en-US" altLang="en-US" sz="14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195370"/>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79248" y="5029200"/>
            <a:ext cx="8991600" cy="158825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080" b="1" dirty="0">
                <a:solidFill>
                  <a:schemeClr val="bg1"/>
                </a:solidFill>
              </a:rPr>
              <a:t>Over the past 90 days, </a:t>
            </a:r>
            <a:r>
              <a:rPr lang="en-US" altLang="en-US" sz="1080" b="1" dirty="0" smtClean="0">
                <a:solidFill>
                  <a:schemeClr val="bg1"/>
                </a:solidFill>
              </a:rPr>
              <a:t>in </a:t>
            </a:r>
            <a:r>
              <a:rPr lang="en-US" altLang="en-US" sz="1080" b="1" dirty="0">
                <a:solidFill>
                  <a:schemeClr val="bg1"/>
                </a:solidFill>
              </a:rPr>
              <a:t>East Africa, </a:t>
            </a:r>
            <a:r>
              <a:rPr lang="en-US" altLang="en-US" sz="1080" b="1" dirty="0" smtClean="0">
                <a:solidFill>
                  <a:schemeClr val="bg1"/>
                </a:solidFill>
              </a:rPr>
              <a:t>above-average </a:t>
            </a:r>
            <a:r>
              <a:rPr lang="en-US" altLang="en-US" sz="1080" b="1" dirty="0">
                <a:solidFill>
                  <a:schemeClr val="bg1"/>
                </a:solidFill>
              </a:rPr>
              <a:t>rainfall was observed over </a:t>
            </a:r>
            <a:r>
              <a:rPr lang="en-US" altLang="en-US" sz="1080" b="1" dirty="0" smtClean="0">
                <a:solidFill>
                  <a:schemeClr val="bg1"/>
                </a:solidFill>
              </a:rPr>
              <a:t>parts of northern Ethiopia, Rwanda, Burundi, southern Uganda, pockets of </a:t>
            </a:r>
            <a:r>
              <a:rPr lang="en-US" altLang="en-US" sz="1080" b="1" dirty="0" smtClean="0">
                <a:solidFill>
                  <a:schemeClr val="bg1"/>
                </a:solidFill>
              </a:rPr>
              <a:t>Kenya, </a:t>
            </a:r>
            <a:r>
              <a:rPr lang="en-US" altLang="en-US" sz="1080" b="1" dirty="0" smtClean="0">
                <a:solidFill>
                  <a:schemeClr val="bg1"/>
                </a:solidFill>
              </a:rPr>
              <a:t>and much of Tanzania. Rainfall </a:t>
            </a:r>
            <a:r>
              <a:rPr lang="en-US" altLang="en-US" sz="1080" b="1" dirty="0">
                <a:solidFill>
                  <a:schemeClr val="bg1"/>
                </a:solidFill>
              </a:rPr>
              <a:t>was below-average over </a:t>
            </a:r>
            <a:r>
              <a:rPr lang="en-US" altLang="en-US" sz="1080" b="1" dirty="0" smtClean="0">
                <a:solidFill>
                  <a:schemeClr val="bg1"/>
                </a:solidFill>
              </a:rPr>
              <a:t>central, southwestern and eastern Ethiopia, parts of western and southern Kenya, and northern Uganda. In </a:t>
            </a:r>
            <a:r>
              <a:rPr lang="en-US" altLang="en-US" sz="1080" b="1" dirty="0">
                <a:solidFill>
                  <a:schemeClr val="bg1"/>
                </a:solidFill>
              </a:rPr>
              <a:t>southern Africa, </a:t>
            </a:r>
            <a:r>
              <a:rPr lang="en-US" altLang="en-US" sz="1080" b="1" dirty="0" smtClean="0">
                <a:solidFill>
                  <a:schemeClr val="bg1"/>
                </a:solidFill>
              </a:rPr>
              <a:t>above-average rainfall was observed over </a:t>
            </a:r>
            <a:r>
              <a:rPr lang="en-US" altLang="en-US" sz="1080" b="1" dirty="0" smtClean="0">
                <a:solidFill>
                  <a:schemeClr val="bg1"/>
                </a:solidFill>
              </a:rPr>
              <a:t>much </a:t>
            </a:r>
            <a:r>
              <a:rPr lang="en-US" altLang="en-US" sz="1080" b="1" dirty="0" smtClean="0">
                <a:solidFill>
                  <a:schemeClr val="bg1"/>
                </a:solidFill>
              </a:rPr>
              <a:t>of Angola, parts of northern and </a:t>
            </a:r>
            <a:r>
              <a:rPr lang="en-US" altLang="en-US" sz="1080" b="1" dirty="0" smtClean="0">
                <a:solidFill>
                  <a:schemeClr val="bg1"/>
                </a:solidFill>
              </a:rPr>
              <a:t>western </a:t>
            </a:r>
            <a:r>
              <a:rPr lang="en-US" altLang="en-US" sz="1080" b="1" dirty="0" smtClean="0">
                <a:solidFill>
                  <a:schemeClr val="bg1"/>
                </a:solidFill>
              </a:rPr>
              <a:t>Botswana, </a:t>
            </a:r>
            <a:r>
              <a:rPr lang="en-US" altLang="en-US" sz="1080" b="1" dirty="0" smtClean="0">
                <a:solidFill>
                  <a:schemeClr val="bg1"/>
                </a:solidFill>
              </a:rPr>
              <a:t>much of </a:t>
            </a:r>
            <a:r>
              <a:rPr lang="en-US" altLang="en-US" sz="1080" b="1" dirty="0" smtClean="0">
                <a:solidFill>
                  <a:schemeClr val="bg1"/>
                </a:solidFill>
              </a:rPr>
              <a:t>Namibia, </a:t>
            </a:r>
            <a:r>
              <a:rPr lang="en-US" altLang="en-US" sz="1080" b="1" dirty="0" smtClean="0">
                <a:solidFill>
                  <a:schemeClr val="bg1"/>
                </a:solidFill>
              </a:rPr>
              <a:t>portions </a:t>
            </a:r>
            <a:r>
              <a:rPr lang="en-US" altLang="en-US" sz="1080" b="1" dirty="0" smtClean="0">
                <a:solidFill>
                  <a:schemeClr val="bg1"/>
                </a:solidFill>
              </a:rPr>
              <a:t>of Zimbabwe, much of Zambia, Malawi, central and northern Mozambique, northern and eastern Madagascar, and much of South Africa. Below-average rainfall was observed over pockets of </a:t>
            </a:r>
            <a:r>
              <a:rPr lang="en-US" altLang="en-US" sz="1080" b="1" dirty="0" smtClean="0">
                <a:solidFill>
                  <a:schemeClr val="bg1"/>
                </a:solidFill>
              </a:rPr>
              <a:t>northeastern </a:t>
            </a:r>
            <a:r>
              <a:rPr lang="en-US" altLang="en-US" sz="1080" b="1" dirty="0" smtClean="0">
                <a:solidFill>
                  <a:schemeClr val="bg1"/>
                </a:solidFill>
              </a:rPr>
              <a:t>and southwestern Angola, northwestern and eastern Namibia, pockets of </a:t>
            </a:r>
            <a:r>
              <a:rPr lang="en-US" altLang="en-US" sz="1080" b="1" dirty="0" smtClean="0">
                <a:solidFill>
                  <a:schemeClr val="bg1"/>
                </a:solidFill>
              </a:rPr>
              <a:t>western Zambia</a:t>
            </a:r>
            <a:r>
              <a:rPr lang="en-US" altLang="en-US" sz="1080" b="1" dirty="0" smtClean="0">
                <a:solidFill>
                  <a:schemeClr val="bg1"/>
                </a:solidFill>
              </a:rPr>
              <a:t>, </a:t>
            </a:r>
            <a:r>
              <a:rPr lang="en-US" altLang="en-US" sz="1080" b="1" dirty="0" smtClean="0">
                <a:solidFill>
                  <a:schemeClr val="bg1"/>
                </a:solidFill>
              </a:rPr>
              <a:t>eastern </a:t>
            </a:r>
            <a:r>
              <a:rPr lang="en-US" altLang="en-US" sz="1080" b="1" dirty="0" smtClean="0">
                <a:solidFill>
                  <a:schemeClr val="bg1"/>
                </a:solidFill>
              </a:rPr>
              <a:t>Botswana, parts of Zimbabwe, southern Mozambique and southwestern Madagascar. In Central Africa, rainfall was above-average over many parts of </a:t>
            </a:r>
            <a:r>
              <a:rPr lang="en-US" altLang="en-US" sz="1080" b="1" dirty="0" smtClean="0">
                <a:solidFill>
                  <a:schemeClr val="bg1"/>
                </a:solidFill>
              </a:rPr>
              <a:t>DRC and </a:t>
            </a:r>
            <a:r>
              <a:rPr lang="en-US" altLang="en-US" sz="1080" b="1" dirty="0" smtClean="0">
                <a:solidFill>
                  <a:schemeClr val="bg1"/>
                </a:solidFill>
              </a:rPr>
              <a:t>southern Congo. Rainfall was below-average over southern Cameroon, parts of northern DRC, Equatorial Guinea, much of Gabon, CAR, and northern Congo. In West Africa, rainfall was below-average over portions of Cote d’Ivoire and Nigeria, while above-average rainfall was observed over </a:t>
            </a:r>
            <a:r>
              <a:rPr lang="en-US" altLang="en-US" sz="1080" b="1" dirty="0" smtClean="0">
                <a:solidFill>
                  <a:schemeClr val="bg1"/>
                </a:solidFill>
              </a:rPr>
              <a:t>pockets of eastern Guinea, much </a:t>
            </a:r>
            <a:r>
              <a:rPr lang="en-US" altLang="en-US" sz="1080" b="1" dirty="0" smtClean="0">
                <a:solidFill>
                  <a:schemeClr val="bg1"/>
                </a:solidFill>
              </a:rPr>
              <a:t>of Liberia, parts of </a:t>
            </a:r>
            <a:r>
              <a:rPr lang="en-US" altLang="en-US" sz="1080" b="1" dirty="0" smtClean="0">
                <a:solidFill>
                  <a:schemeClr val="bg1"/>
                </a:solidFill>
              </a:rPr>
              <a:t>Ghana </a:t>
            </a:r>
            <a:r>
              <a:rPr lang="en-US" altLang="en-US" sz="1080" b="1" dirty="0" smtClean="0">
                <a:solidFill>
                  <a:schemeClr val="bg1"/>
                </a:solidFill>
              </a:rPr>
              <a:t>and pockets of </a:t>
            </a:r>
            <a:r>
              <a:rPr lang="en-US" altLang="en-US" sz="1080" b="1" dirty="0" smtClean="0">
                <a:solidFill>
                  <a:schemeClr val="bg1"/>
                </a:solidFill>
              </a:rPr>
              <a:t>Burkina Faso.</a:t>
            </a:r>
            <a:endParaRPr lang="en-US" altLang="en-US" sz="108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79248" y="5110830"/>
            <a:ext cx="8991600" cy="1513107"/>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above-average </a:t>
            </a:r>
            <a:r>
              <a:rPr lang="en-US" altLang="en-US" sz="1140" b="1" dirty="0">
                <a:solidFill>
                  <a:schemeClr val="bg1"/>
                </a:solidFill>
              </a:rPr>
              <a:t>rainfall was observed over </a:t>
            </a:r>
            <a:r>
              <a:rPr lang="en-US" altLang="en-US" sz="1140" b="1" dirty="0" smtClean="0">
                <a:solidFill>
                  <a:schemeClr val="bg1"/>
                </a:solidFill>
              </a:rPr>
              <a:t>pockets of </a:t>
            </a:r>
            <a:r>
              <a:rPr lang="en-US" altLang="en-US" sz="1140" b="1" dirty="0" smtClean="0">
                <a:solidFill>
                  <a:schemeClr val="bg1"/>
                </a:solidFill>
              </a:rPr>
              <a:t>northern southeastern Ethiopia</a:t>
            </a:r>
            <a:r>
              <a:rPr lang="en-US" altLang="en-US" sz="1140" b="1" dirty="0" smtClean="0">
                <a:solidFill>
                  <a:schemeClr val="bg1"/>
                </a:solidFill>
              </a:rPr>
              <a:t>, and </a:t>
            </a:r>
            <a:r>
              <a:rPr lang="en-US" altLang="en-US" sz="1140" b="1" dirty="0" smtClean="0">
                <a:solidFill>
                  <a:schemeClr val="bg1"/>
                </a:solidFill>
              </a:rPr>
              <a:t>western and southern </a:t>
            </a:r>
            <a:r>
              <a:rPr lang="en-US" altLang="en-US" sz="1140" b="1" dirty="0" smtClean="0">
                <a:solidFill>
                  <a:schemeClr val="bg1"/>
                </a:solidFill>
              </a:rPr>
              <a:t>Tanzania. Rainfall was below-average over </a:t>
            </a:r>
            <a:r>
              <a:rPr lang="en-US" altLang="en-US" sz="1140" b="1" dirty="0" smtClean="0">
                <a:solidFill>
                  <a:schemeClr val="bg1"/>
                </a:solidFill>
              </a:rPr>
              <a:t>southwestern </a:t>
            </a:r>
            <a:r>
              <a:rPr lang="en-US" altLang="en-US" sz="1140" b="1" dirty="0" smtClean="0">
                <a:solidFill>
                  <a:schemeClr val="bg1"/>
                </a:solidFill>
              </a:rPr>
              <a:t>and eastern Ethiopia, southern South Sudan, Kenya, </a:t>
            </a:r>
            <a:r>
              <a:rPr lang="en-US" altLang="en-US" sz="1140" b="1" dirty="0" smtClean="0">
                <a:solidFill>
                  <a:schemeClr val="bg1"/>
                </a:solidFill>
              </a:rPr>
              <a:t>northern and </a:t>
            </a:r>
            <a:r>
              <a:rPr lang="en-US" altLang="en-US" sz="1140" b="1" dirty="0" smtClean="0">
                <a:solidFill>
                  <a:schemeClr val="bg1"/>
                </a:solidFill>
              </a:rPr>
              <a:t>eastern Tanzania, and much of and Uganda. </a:t>
            </a:r>
            <a:r>
              <a:rPr lang="en-US" altLang="en-US" sz="1140" b="1" dirty="0">
                <a:solidFill>
                  <a:schemeClr val="bg1"/>
                </a:solidFill>
              </a:rPr>
              <a:t>In Central Africa, rainfall was below-average </a:t>
            </a:r>
            <a:r>
              <a:rPr lang="en-US" altLang="en-US" sz="1140" b="1" dirty="0" smtClean="0">
                <a:solidFill>
                  <a:schemeClr val="bg1"/>
                </a:solidFill>
              </a:rPr>
              <a:t>over Equatorial Guinea, </a:t>
            </a:r>
            <a:r>
              <a:rPr lang="en-US" altLang="en-US" sz="1140" b="1" dirty="0" smtClean="0">
                <a:solidFill>
                  <a:schemeClr val="bg1"/>
                </a:solidFill>
              </a:rPr>
              <a:t>Gabon</a:t>
            </a:r>
            <a:r>
              <a:rPr lang="en-US" altLang="en-US" sz="1140" b="1" dirty="0" smtClean="0">
                <a:solidFill>
                  <a:schemeClr val="bg1"/>
                </a:solidFill>
              </a:rPr>
              <a:t>, parts of CAR and </a:t>
            </a:r>
            <a:r>
              <a:rPr lang="en-US" altLang="en-US" sz="1140" b="1" dirty="0" smtClean="0">
                <a:solidFill>
                  <a:schemeClr val="bg1"/>
                </a:solidFill>
              </a:rPr>
              <a:t>northeastern </a:t>
            </a:r>
            <a:r>
              <a:rPr lang="en-US" altLang="en-US" sz="1140" b="1" dirty="0" smtClean="0">
                <a:solidFill>
                  <a:schemeClr val="bg1"/>
                </a:solidFill>
              </a:rPr>
              <a:t>DRC. Rainfall was above-average over southern Cameroon</a:t>
            </a:r>
            <a:r>
              <a:rPr lang="en-US" altLang="en-US" sz="1140" b="1" dirty="0" smtClean="0">
                <a:solidFill>
                  <a:schemeClr val="bg1"/>
                </a:solidFill>
              </a:rPr>
              <a:t>, </a:t>
            </a:r>
            <a:r>
              <a:rPr lang="en-US" altLang="en-US" sz="1140" b="1" dirty="0" smtClean="0">
                <a:solidFill>
                  <a:schemeClr val="bg1"/>
                </a:solidFill>
              </a:rPr>
              <a:t>Congo, and </a:t>
            </a:r>
            <a:r>
              <a:rPr lang="en-US" altLang="en-US" sz="1140" b="1" dirty="0" smtClean="0">
                <a:solidFill>
                  <a:schemeClr val="bg1"/>
                </a:solidFill>
              </a:rPr>
              <a:t>much of </a:t>
            </a:r>
            <a:r>
              <a:rPr lang="en-US" altLang="en-US" sz="1140" b="1" dirty="0" smtClean="0">
                <a:solidFill>
                  <a:schemeClr val="bg1"/>
                </a:solidFill>
              </a:rPr>
              <a:t>DRC. In Southern Africa, above-average rainfall was observed over much of Angola, </a:t>
            </a:r>
            <a:r>
              <a:rPr lang="en-US" altLang="en-US" sz="1140" b="1" dirty="0" smtClean="0">
                <a:solidFill>
                  <a:schemeClr val="bg1"/>
                </a:solidFill>
              </a:rPr>
              <a:t>Namibia, much of </a:t>
            </a:r>
            <a:r>
              <a:rPr lang="en-US" altLang="en-US" sz="1140" b="1" dirty="0" smtClean="0">
                <a:solidFill>
                  <a:schemeClr val="bg1"/>
                </a:solidFill>
              </a:rPr>
              <a:t>Zambia, northern Malawi, much of Mozambique, </a:t>
            </a:r>
            <a:r>
              <a:rPr lang="en-US" altLang="en-US" sz="1140" b="1" dirty="0" smtClean="0">
                <a:solidFill>
                  <a:schemeClr val="bg1"/>
                </a:solidFill>
              </a:rPr>
              <a:t>portions </a:t>
            </a:r>
            <a:r>
              <a:rPr lang="en-US" altLang="en-US" sz="1140" b="1" dirty="0" smtClean="0">
                <a:solidFill>
                  <a:schemeClr val="bg1"/>
                </a:solidFill>
              </a:rPr>
              <a:t>of Madagascar, and </a:t>
            </a:r>
            <a:r>
              <a:rPr lang="en-US" altLang="en-US" sz="1140" b="1" dirty="0" smtClean="0">
                <a:solidFill>
                  <a:schemeClr val="bg1"/>
                </a:solidFill>
              </a:rPr>
              <a:t>much </a:t>
            </a:r>
            <a:r>
              <a:rPr lang="en-US" altLang="en-US" sz="1140" b="1" dirty="0" smtClean="0">
                <a:solidFill>
                  <a:schemeClr val="bg1"/>
                </a:solidFill>
              </a:rPr>
              <a:t>of Botswana and South Africa. Below-average rainfall was observed over pockets of </a:t>
            </a:r>
            <a:r>
              <a:rPr lang="en-US" altLang="en-US" sz="1140" b="1" dirty="0" smtClean="0">
                <a:solidFill>
                  <a:schemeClr val="bg1"/>
                </a:solidFill>
              </a:rPr>
              <a:t>southwestern and southeastern Angola</a:t>
            </a:r>
            <a:r>
              <a:rPr lang="en-US" altLang="en-US" sz="1140" b="1" dirty="0" smtClean="0">
                <a:solidFill>
                  <a:schemeClr val="bg1"/>
                </a:solidFill>
              </a:rPr>
              <a:t>, </a:t>
            </a:r>
            <a:r>
              <a:rPr lang="en-US" altLang="en-US" sz="1140" b="1" dirty="0" smtClean="0">
                <a:solidFill>
                  <a:schemeClr val="bg1"/>
                </a:solidFill>
              </a:rPr>
              <a:t>southern </a:t>
            </a:r>
            <a:r>
              <a:rPr lang="en-US" altLang="en-US" sz="1140" b="1" dirty="0" smtClean="0">
                <a:solidFill>
                  <a:schemeClr val="bg1"/>
                </a:solidFill>
              </a:rPr>
              <a:t>Zambia, much of Zimbabwe, </a:t>
            </a:r>
            <a:r>
              <a:rPr lang="en-US" altLang="en-US" sz="1140" b="1" dirty="0" smtClean="0">
                <a:solidFill>
                  <a:schemeClr val="bg1"/>
                </a:solidFill>
              </a:rPr>
              <a:t>parts of northeastern </a:t>
            </a:r>
            <a:r>
              <a:rPr lang="en-US" altLang="en-US" sz="1140" b="1" dirty="0" smtClean="0">
                <a:solidFill>
                  <a:schemeClr val="bg1"/>
                </a:solidFill>
              </a:rPr>
              <a:t>South Africa, and </a:t>
            </a:r>
            <a:r>
              <a:rPr lang="en-US" altLang="en-US" sz="1140" b="1" dirty="0" smtClean="0">
                <a:solidFill>
                  <a:schemeClr val="bg1"/>
                </a:solidFill>
              </a:rPr>
              <a:t>southern and the </a:t>
            </a:r>
            <a:r>
              <a:rPr lang="en-US" altLang="en-US" sz="1140" b="1" dirty="0" smtClean="0">
                <a:solidFill>
                  <a:schemeClr val="bg1"/>
                </a:solidFill>
              </a:rPr>
              <a:t>far </a:t>
            </a:r>
            <a:r>
              <a:rPr lang="en-US" altLang="en-US" sz="1140" b="1" dirty="0" smtClean="0">
                <a:solidFill>
                  <a:schemeClr val="bg1"/>
                </a:solidFill>
              </a:rPr>
              <a:t>eastern </a:t>
            </a:r>
            <a:r>
              <a:rPr lang="en-US" altLang="en-US" sz="1140" b="1" dirty="0" smtClean="0">
                <a:solidFill>
                  <a:schemeClr val="bg1"/>
                </a:solidFill>
              </a:rPr>
              <a:t>Madagascar. In West Africa, rainfall was above-average </a:t>
            </a:r>
            <a:r>
              <a:rPr lang="en-US" altLang="en-US" sz="1140" b="1" dirty="0" smtClean="0">
                <a:solidFill>
                  <a:schemeClr val="bg1"/>
                </a:solidFill>
              </a:rPr>
              <a:t>over parts of the Gulf of Guinea region.</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105400"/>
            <a:ext cx="8991600" cy="1311128"/>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East Africa, rainfall was above-average over parts of </a:t>
            </a:r>
            <a:r>
              <a:rPr lang="en-US" altLang="en-US" sz="1100" b="1" dirty="0" smtClean="0">
                <a:solidFill>
                  <a:schemeClr val="bg1"/>
                </a:solidFill>
              </a:rPr>
              <a:t>Uganda, Kenya and Tanzania, while below-average rainfall was observed over parts of South Sudan, southern Ethiopia, and parts of central Kenya and central Tanzania. </a:t>
            </a:r>
            <a:r>
              <a:rPr lang="en-US" altLang="en-US" sz="1100" b="1" dirty="0">
                <a:solidFill>
                  <a:schemeClr val="bg1"/>
                </a:solidFill>
              </a:rPr>
              <a:t>In central Africa, rainfall was above-average </a:t>
            </a:r>
            <a:r>
              <a:rPr lang="en-US" altLang="en-US" sz="1100" b="1" dirty="0" smtClean="0">
                <a:solidFill>
                  <a:schemeClr val="bg1"/>
                </a:solidFill>
              </a:rPr>
              <a:t>much of DRC</a:t>
            </a:r>
            <a:r>
              <a:rPr lang="en-US" altLang="en-US" sz="1100" b="1" dirty="0" smtClean="0">
                <a:solidFill>
                  <a:schemeClr val="bg1"/>
                </a:solidFill>
              </a:rPr>
              <a:t>, </a:t>
            </a:r>
            <a:r>
              <a:rPr lang="en-US" altLang="en-US" sz="1100" b="1" dirty="0" smtClean="0">
                <a:solidFill>
                  <a:schemeClr val="bg1"/>
                </a:solidFill>
              </a:rPr>
              <a:t>pockets of northern Gabon, and southern Congo, while </a:t>
            </a:r>
            <a:r>
              <a:rPr lang="en-US" altLang="en-US" sz="1100" b="1" dirty="0" smtClean="0">
                <a:solidFill>
                  <a:schemeClr val="bg1"/>
                </a:solidFill>
              </a:rPr>
              <a:t>below-average </a:t>
            </a:r>
            <a:r>
              <a:rPr lang="en-US" altLang="en-US" sz="1100" b="1" dirty="0">
                <a:solidFill>
                  <a:schemeClr val="bg1"/>
                </a:solidFill>
              </a:rPr>
              <a:t>rainfall was observed over </a:t>
            </a:r>
            <a:r>
              <a:rPr lang="en-US" altLang="en-US" sz="1100" b="1" dirty="0" smtClean="0">
                <a:solidFill>
                  <a:schemeClr val="bg1"/>
                </a:solidFill>
              </a:rPr>
              <a:t>southern Cameroon, Equatorial guinea, western Gabon and parts of CAR. </a:t>
            </a:r>
            <a:r>
              <a:rPr lang="en-US" altLang="en-US" sz="1100" b="1" dirty="0" smtClean="0">
                <a:solidFill>
                  <a:schemeClr val="bg1"/>
                </a:solidFill>
              </a:rPr>
              <a:t>In Southern Africa, rainfall </a:t>
            </a:r>
            <a:r>
              <a:rPr lang="en-US" altLang="en-US" sz="1100" b="1" dirty="0">
                <a:solidFill>
                  <a:schemeClr val="bg1"/>
                </a:solidFill>
              </a:rPr>
              <a:t>was above-average over </a:t>
            </a:r>
            <a:r>
              <a:rPr lang="en-US" altLang="en-US" sz="1100" b="1" dirty="0" smtClean="0">
                <a:solidFill>
                  <a:schemeClr val="bg1"/>
                </a:solidFill>
              </a:rPr>
              <a:t>much of of </a:t>
            </a:r>
            <a:r>
              <a:rPr lang="en-US" altLang="en-US" sz="1100" b="1" dirty="0" smtClean="0">
                <a:solidFill>
                  <a:schemeClr val="bg1"/>
                </a:solidFill>
              </a:rPr>
              <a:t>Angola, </a:t>
            </a:r>
            <a:r>
              <a:rPr lang="en-US" altLang="en-US" sz="1100" b="1" dirty="0" smtClean="0">
                <a:solidFill>
                  <a:schemeClr val="bg1"/>
                </a:solidFill>
              </a:rPr>
              <a:t>parts of </a:t>
            </a:r>
            <a:r>
              <a:rPr lang="en-US" altLang="en-US" sz="1100" b="1" dirty="0" smtClean="0">
                <a:solidFill>
                  <a:schemeClr val="bg1"/>
                </a:solidFill>
              </a:rPr>
              <a:t>Namibia, </a:t>
            </a:r>
            <a:r>
              <a:rPr lang="en-US" altLang="en-US" sz="1100" b="1" dirty="0" smtClean="0">
                <a:solidFill>
                  <a:schemeClr val="bg1"/>
                </a:solidFill>
              </a:rPr>
              <a:t>western Botswana, and central </a:t>
            </a:r>
            <a:r>
              <a:rPr lang="en-US" altLang="en-US" sz="1100" b="1" dirty="0" smtClean="0">
                <a:solidFill>
                  <a:schemeClr val="bg1"/>
                </a:solidFill>
              </a:rPr>
              <a:t>South Africa, </a:t>
            </a:r>
            <a:r>
              <a:rPr lang="en-US" altLang="en-US" sz="1100" b="1" dirty="0" smtClean="0">
                <a:solidFill>
                  <a:schemeClr val="bg1"/>
                </a:solidFill>
              </a:rPr>
              <a:t>northern Malawi, and pockets of Mozambique </a:t>
            </a:r>
            <a:r>
              <a:rPr lang="en-US" altLang="en-US" sz="1100" b="1" dirty="0" smtClean="0">
                <a:solidFill>
                  <a:schemeClr val="bg1"/>
                </a:solidFill>
              </a:rPr>
              <a:t>and </a:t>
            </a:r>
            <a:r>
              <a:rPr lang="en-US" altLang="en-US" sz="1100" b="1" dirty="0" smtClean="0">
                <a:solidFill>
                  <a:schemeClr val="bg1"/>
                </a:solidFill>
              </a:rPr>
              <a:t>Madagascar</a:t>
            </a:r>
            <a:r>
              <a:rPr lang="en-US" altLang="en-US" sz="1100" b="1" dirty="0" smtClean="0">
                <a:solidFill>
                  <a:schemeClr val="bg1"/>
                </a:solidFill>
              </a:rPr>
              <a:t>. Rainfall was below-average over portions of Botswana, Zambia, Zimbabwe, </a:t>
            </a:r>
            <a:r>
              <a:rPr lang="en-US" altLang="en-US" sz="1100" b="1" dirty="0" smtClean="0">
                <a:solidFill>
                  <a:schemeClr val="bg1"/>
                </a:solidFill>
              </a:rPr>
              <a:t>northeastern </a:t>
            </a:r>
            <a:r>
              <a:rPr lang="en-US" altLang="en-US" sz="1100" b="1" dirty="0" smtClean="0">
                <a:solidFill>
                  <a:schemeClr val="bg1"/>
                </a:solidFill>
              </a:rPr>
              <a:t>South Africa, </a:t>
            </a:r>
            <a:r>
              <a:rPr lang="en-US" altLang="en-US" sz="1100" b="1" dirty="0" smtClean="0">
                <a:solidFill>
                  <a:schemeClr val="bg1"/>
                </a:solidFill>
              </a:rPr>
              <a:t>parts of </a:t>
            </a:r>
            <a:r>
              <a:rPr lang="en-US" altLang="en-US" sz="1100" b="1" dirty="0" smtClean="0">
                <a:solidFill>
                  <a:schemeClr val="bg1"/>
                </a:solidFill>
              </a:rPr>
              <a:t>Mozambique, </a:t>
            </a:r>
            <a:r>
              <a:rPr lang="en-US" altLang="en-US" sz="1100" b="1" dirty="0" smtClean="0">
                <a:solidFill>
                  <a:schemeClr val="bg1"/>
                </a:solidFill>
              </a:rPr>
              <a:t>and</a:t>
            </a:r>
            <a:r>
              <a:rPr lang="en-US" altLang="en-US" sz="1100" b="1" dirty="0" smtClean="0">
                <a:solidFill>
                  <a:schemeClr val="bg1"/>
                </a:solidFill>
              </a:rPr>
              <a:t>, </a:t>
            </a:r>
            <a:r>
              <a:rPr lang="en-US" altLang="en-US" sz="1100" b="1" dirty="0" smtClean="0">
                <a:solidFill>
                  <a:schemeClr val="bg1"/>
                </a:solidFill>
              </a:rPr>
              <a:t>pockets of Madagascar</a:t>
            </a:r>
            <a:r>
              <a:rPr lang="en-US" altLang="en-US" sz="1100" b="1" dirty="0" smtClean="0">
                <a:solidFill>
                  <a:schemeClr val="bg1"/>
                </a:solidFill>
              </a:rPr>
              <a:t>. In West Africa, above average rainfall was observed over </a:t>
            </a:r>
            <a:r>
              <a:rPr lang="en-US" altLang="en-US" sz="1100" b="1" dirty="0" smtClean="0">
                <a:solidFill>
                  <a:schemeClr val="bg1"/>
                </a:solidFill>
              </a:rPr>
              <a:t>pockets of eastern Guinea, while below-average rainfall was observed over southern Nigeria.</a:t>
            </a:r>
            <a:endParaRPr lang="en-US" altLang="en-US" sz="110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06276"/>
            <a:ext cx="8991600" cy="4247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850-hPa level (left panel), anomalous </a:t>
            </a:r>
            <a:r>
              <a:rPr lang="en-US" altLang="en-US" sz="1200" b="1" dirty="0" smtClean="0">
                <a:solidFill>
                  <a:schemeClr val="bg1"/>
                </a:solidFill>
              </a:rPr>
              <a:t>norther </a:t>
            </a:r>
            <a:r>
              <a:rPr lang="en-US" altLang="en-US" sz="1200" b="1" dirty="0" smtClean="0">
                <a:solidFill>
                  <a:schemeClr val="bg1"/>
                </a:solidFill>
              </a:rPr>
              <a:t>flow </a:t>
            </a:r>
            <a:r>
              <a:rPr lang="en-US" altLang="en-US" sz="1200" b="1" dirty="0" smtClean="0">
                <a:solidFill>
                  <a:schemeClr val="bg1"/>
                </a:solidFill>
              </a:rPr>
              <a:t>and its associated </a:t>
            </a:r>
            <a:r>
              <a:rPr lang="en-US" altLang="en-US" sz="1200" b="1" dirty="0" smtClean="0">
                <a:solidFill>
                  <a:schemeClr val="bg1"/>
                </a:solidFill>
              </a:rPr>
              <a:t>lower-level divergence may have contributed to the observed below-average rainfall across </a:t>
            </a:r>
            <a:r>
              <a:rPr lang="en-US" altLang="en-US" sz="1200" b="1" dirty="0" smtClean="0">
                <a:solidFill>
                  <a:schemeClr val="bg1"/>
                </a:solidFill>
              </a:rPr>
              <a:t>East </a:t>
            </a:r>
            <a:r>
              <a:rPr lang="en-US" altLang="en-US" sz="1200" b="1" dirty="0" smtClean="0">
                <a:solidFill>
                  <a:schemeClr val="bg1"/>
                </a:solidFill>
              </a:rPr>
              <a:t>Africa.</a:t>
            </a:r>
            <a:endParaRPr lang="en-US" altLang="en-US" sz="1200" b="1" dirty="0">
              <a:solidFill>
                <a:schemeClr val="bg1"/>
              </a:solidFill>
            </a:endParaRPr>
          </a:p>
        </p:txBody>
      </p:sp>
      <p:sp>
        <p:nvSpPr>
          <p:cNvPr id="7" name="Oval 6"/>
          <p:cNvSpPr/>
          <p:nvPr/>
        </p:nvSpPr>
        <p:spPr bwMode="auto">
          <a:xfrm rot="21401837">
            <a:off x="3360024" y="2663612"/>
            <a:ext cx="1045886" cy="988955"/>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18889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1905000" y="2057400"/>
            <a:ext cx="762000" cy="182880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3657600" y="2298021"/>
            <a:ext cx="1295400" cy="1249849"/>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flipV="1">
            <a:off x="3886200" y="1676400"/>
            <a:ext cx="1371600" cy="249762"/>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moderate sustained moisture surpluses over parts of Tanzania (bottom right)</a:t>
            </a:r>
            <a:r>
              <a:rPr lang="en-US" altLang="en-US" sz="1200" b="1" dirty="0" smtClean="0">
                <a:solidFill>
                  <a:schemeClr val="bg1"/>
                </a:solidFill>
                <a:latin typeface="Arial" charset="0"/>
              </a:rPr>
              <a:t>. The seasonal total rainfall remained below-average over parts of </a:t>
            </a:r>
            <a:r>
              <a:rPr lang="en-US" altLang="en-US" sz="1200" b="1" dirty="0" smtClean="0">
                <a:solidFill>
                  <a:schemeClr val="bg1"/>
                </a:solidFill>
                <a:latin typeface="Arial" charset="0"/>
              </a:rPr>
              <a:t>Ethiopia (top right) and Gabon </a:t>
            </a:r>
            <a:r>
              <a:rPr lang="en-US" altLang="en-US" sz="1200" b="1" dirty="0" smtClean="0">
                <a:solidFill>
                  <a:schemeClr val="bg1"/>
                </a:solidFill>
                <a:latin typeface="Arial" charset="0"/>
              </a:rPr>
              <a:t>(bottom left). </a:t>
            </a:r>
            <a:endParaRPr lang="en-US" altLang="en-US" sz="1200" b="1" dirty="0">
              <a:solidFill>
                <a:schemeClr val="bg1"/>
              </a:solidFill>
              <a:latin typeface="Arial" charset="0"/>
              <a:cs typeface="+mn-cs"/>
            </a:endParaRPr>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3400" y="3462528"/>
            <a:ext cx="3385890" cy="2633470"/>
          </a:xfrm>
          <a:prstGeom prst="rect">
            <a:avLst/>
          </a:prstGeom>
          <a:noFill/>
        </p:spPr>
      </p:pic>
      <p:pic>
        <p:nvPicPr>
          <p:cNvPr id="15364"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838700" y="457200"/>
            <a:ext cx="3385890" cy="2633470"/>
          </a:xfrm>
          <a:prstGeom prst="rect">
            <a:avLst/>
          </a:prstGeom>
          <a:noFill/>
        </p:spPr>
      </p:pic>
      <p:pic>
        <p:nvPicPr>
          <p:cNvPr id="15366" name="Picture 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876800" y="3462528"/>
            <a:ext cx="3385890" cy="2633470"/>
          </a:xfrm>
          <a:prstGeom prst="rect">
            <a:avLst/>
          </a:prstGeom>
          <a:noFill/>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828800"/>
            <a:ext cx="4267196" cy="3200397"/>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1828800"/>
            <a:ext cx="4267196" cy="320039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5265982" y="1501140"/>
            <a:ext cx="3255508"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05 – 11 Apr, 2022</a:t>
            </a:r>
            <a:endParaRPr lang="en-US" altLang="en-US" dirty="0"/>
          </a:p>
        </p:txBody>
      </p:sp>
      <p:sp>
        <p:nvSpPr>
          <p:cNvPr id="7" name="Text Box 8"/>
          <p:cNvSpPr txBox="1">
            <a:spLocks noChangeArrowheads="1"/>
          </p:cNvSpPr>
          <p:nvPr/>
        </p:nvSpPr>
        <p:spPr bwMode="auto">
          <a:xfrm>
            <a:off x="79248" y="5562600"/>
            <a:ext cx="8991600" cy="424732"/>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 the </a:t>
            </a:r>
            <a:r>
              <a:rPr lang="en-US" altLang="en-US" sz="1200" b="1" dirty="0">
                <a:solidFill>
                  <a:schemeClr val="bg1"/>
                </a:solidFill>
              </a:rPr>
              <a:t>NCEP GEFS indicates </a:t>
            </a:r>
            <a:r>
              <a:rPr lang="en-US" altLang="en-US" sz="1200" b="1" dirty="0" smtClean="0">
                <a:solidFill>
                  <a:schemeClr val="bg1"/>
                </a:solidFill>
              </a:rPr>
              <a:t>a 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the northern portion of Southern Africa, </a:t>
            </a:r>
            <a:r>
              <a:rPr lang="en-US" altLang="en-US" sz="1200" b="1" dirty="0" smtClean="0">
                <a:solidFill>
                  <a:schemeClr val="bg1"/>
                </a:solidFill>
              </a:rPr>
              <a:t>and pockets of Cameroon, Gabon and South Africa.</a:t>
            </a:r>
            <a:endParaRPr lang="en-US" altLang="en-US" sz="1200" b="1" dirty="0">
              <a:solidFill>
                <a:schemeClr val="bg1"/>
              </a:solidFill>
            </a:endParaRPr>
          </a:p>
        </p:txBody>
      </p:sp>
      <p:sp>
        <p:nvSpPr>
          <p:cNvPr id="9" name="TextBox 10"/>
          <p:cNvSpPr txBox="1">
            <a:spLocks noChangeArrowheads="1"/>
          </p:cNvSpPr>
          <p:nvPr/>
        </p:nvSpPr>
        <p:spPr bwMode="auto">
          <a:xfrm>
            <a:off x="839213" y="1524000"/>
            <a:ext cx="3255507"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a:t>
            </a:r>
            <a:r>
              <a:rPr lang="en-US" altLang="en-US" b="1" dirty="0">
                <a:solidFill>
                  <a:srgbClr val="FFFF00"/>
                </a:solidFill>
              </a:rPr>
              <a:t>05 – 11 Apr, 2022</a:t>
            </a:r>
            <a:endParaRPr lang="en-US" altLang="en-US" b="1"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204415</TotalTime>
  <Words>1820</Words>
  <Application>Microsoft Office PowerPoint</Application>
  <PresentationFormat>On-screen Show (4:3)</PresentationFormat>
  <Paragraphs>61</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9994</cp:revision>
  <cp:lastPrinted>2018-07-09T15:13:07Z</cp:lastPrinted>
  <dcterms:created xsi:type="dcterms:W3CDTF">2001-08-31T10:39:36Z</dcterms:created>
  <dcterms:modified xsi:type="dcterms:W3CDTF">2022-04-04T17:00:17Z</dcterms:modified>
</cp:coreProperties>
</file>