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5/22/2022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7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23 </a:t>
            </a:r>
            <a:r>
              <a:rPr lang="en-US" altLang="en-US" sz="2800" b="1" dirty="0" smtClean="0">
                <a:solidFill>
                  <a:schemeClr val="bg1"/>
                </a:solidFill>
              </a:rPr>
              <a:t>May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24 – 30 May, 2022</a:t>
            </a:r>
            <a:endParaRPr lang="en-US" altLang="en-US" b="1" dirty="0">
              <a:solidFill>
                <a:srgbClr val="FFFF00"/>
              </a:solidFill>
            </a:endParaRPr>
          </a:p>
        </p:txBody>
      </p:sp>
      <p:sp>
        <p:nvSpPr>
          <p:cNvPr id="8" name="Text Box 8"/>
          <p:cNvSpPr txBox="1">
            <a:spLocks noChangeArrowheads="1"/>
          </p:cNvSpPr>
          <p:nvPr/>
        </p:nvSpPr>
        <p:spPr bwMode="auto">
          <a:xfrm>
            <a:off x="3581400" y="1600200"/>
            <a:ext cx="5349875" cy="347787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the middle and southern portions of Guinea, much of Sierra Leone and Liberia, and southwestern Cote d’Ivoire: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central and eastern portions of Nigeria, much of Cameroon, Equatorial Guinea, and Gabon, western Congo, southern Chad, northern CAR, southern Sudan, northern South Sudan, and western and central portions of Ethiopia: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the middle and eastern portions of DR Congo, southern South Sudan, southwestern Ethiopia, much of Uganda, Rwanda and Burundi, northern Tanzania, and western Kenya: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31 May </a:t>
            </a:r>
            <a:r>
              <a:rPr lang="en-US" altLang="en-US" b="1" dirty="0" smtClean="0">
                <a:solidFill>
                  <a:srgbClr val="FFFF00"/>
                </a:solidFill>
              </a:rPr>
              <a:t>– </a:t>
            </a:r>
            <a:r>
              <a:rPr lang="en-US" altLang="en-US" b="1" dirty="0" smtClean="0">
                <a:solidFill>
                  <a:srgbClr val="FFFF00"/>
                </a:solidFill>
              </a:rPr>
              <a:t>06 Jun, </a:t>
            </a:r>
            <a:r>
              <a:rPr lang="en-US" altLang="en-US" b="1" dirty="0" smtClean="0">
                <a:solidFill>
                  <a:srgbClr val="FFFF00"/>
                </a:solidFill>
              </a:rPr>
              <a:t>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Guinea, much of Sierra Leone and </a:t>
            </a:r>
            <a:r>
              <a:rPr lang="en-US" altLang="en-US" sz="1100" b="1" dirty="0" smtClean="0">
                <a:solidFill>
                  <a:srgbClr val="FFFF00"/>
                </a:solidFill>
                <a:latin typeface="Arial" charset="0"/>
              </a:rPr>
              <a:t>Liberia, </a:t>
            </a:r>
            <a:r>
              <a:rPr lang="en-US" altLang="en-US" sz="1100" b="1" dirty="0">
                <a:solidFill>
                  <a:srgbClr val="FFFF00"/>
                </a:solidFill>
                <a:latin typeface="Arial" charset="0"/>
              </a:rPr>
              <a:t>middle and southern portions of Cote d’Ivoire, southwestern Burkina Faso, and western Ghana: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portions of Cameroon, much of Equatorial Guinea, and Gabon, and middle and southern portions of Congo: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Nigeria, northern and middle portions of Cameroon, southern Chad and Sudan, northern CAR, northern and middle portions of South Sudan, and western and central portions of Ethiopia: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portions of South Sudan, northeastern DR Congo, much of Uganda, northern and middle portions of Rwanda, northern Tanzania, and western portions of Kenya: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western Ethiopia, southern Sudan, western northern and eastern South Sudan, southeastern Uganda, and parts of Tanzania. Rainfall was below-average over eastern and southern Ethiopia, the central and southern parts of South Sudan, western and central Kenya, and Somalia. In Central Africa, rainfall was above-average over Cameroon, Equatorial Guinea, northern and eastern Gabon, Congo, much of CAR, and much of DRC. Rainfall was below-average over pockets of Gabon and northeastern DRC. In Southern Africa, above-average rainfall was observed over portions of Mozambique, central and eastern South Africa. Below-average rainfall was observed over parts of Angola, Namibia, western South Africa, and pockets of Madagascar. In West Africa, rainfall was above-average over parts of Guinea, Cote d’Ivoire, Ghana and Nigeria. In contrast, portions of Liberia and Cote d’Ivoire, Burkina Faso, Benin and northern Nigeria received below-average rainfall.</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the far southern Sudan and the neighboring areas of South Sudan, and pockets of southwestern Ethiopia, while below-average rainfall was observed over the southern portion of southern Sudan, and many parts of Ethiopia and Uganda. In Central Africa, rainfall was above-average over eastern Gabon, central Congo, western and central DRC, and southern Chad. Below-average rainfall was observed over pockets of CAR and northeastern DRC. In West Africa, above-average rainfall was observed over the eastern portion of Gulf of Guinea, while rainfall was below-average over the western portion of the Gulf of Guinea region. In southern Africa, above-average rainfall was observed over portions of South Africa and southern Mozambique.</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below-average rainfall over the eastern portion of the Gulf of Guinea region, and parts of Central and the Greater Horn of Africa. In contrast, there is an increased chance for above-average rainfall in the Lake Victoria region, including northeastern </a:t>
            </a:r>
            <a:r>
              <a:rPr lang="en-US" altLang="en-US" sz="1100" b="1" dirty="0" smtClean="0">
                <a:solidFill>
                  <a:schemeClr val="bg1"/>
                </a:solidFill>
                <a:latin typeface="Arial" panose="020B0604020202020204" pitchFamily="34" charset="0"/>
                <a:cs typeface="Arial" panose="020B0604020202020204" pitchFamily="34" charset="0"/>
              </a:rPr>
              <a:t>DRC during week-1, and over southern Cameroon, Equatorial Guinea, Gabon and Congo during week-2.</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the far southern Sudan and the neighboring areas of South Sudan, and pockets of southwestern Ethiopia, while below-average rainfall was observed over the southern portion of southern Sudan, and many parts of Ethiopia and Uganda. In Central Africa, rainfall was above-average over eastern Gabon, central Congo, western and central DRC, and southern Chad. Below-average rainfall was observed over pockets of CAR and northeastern DRC. In West Africa, above-average rainfall was observed over the eastern portion of Gulf of Guinea, while rainfall was below-average over the western portion of the Gulf of Guinea region. In southern Africa, above-average rainfall was observed over portions of South Africa and southern Mozambique.</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below-average rainfall over the eastern portion of the Gulf of Guinea region, and parts of Central and the Greater Horn of Africa. In contrast, there is an increased chance for above-average rainfall in the Lake Victoria region, including northeastern DRC during week-1, and over southern Cameroon, Equatorial Guinea, Gabon and Congo during week-2.</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537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a:t>
            </a:r>
            <a:r>
              <a:rPr lang="en-US" altLang="en-US" sz="1080" b="1" dirty="0" smtClean="0">
                <a:solidFill>
                  <a:schemeClr val="bg1"/>
                </a:solidFill>
              </a:rPr>
              <a:t>southern Sudan, the western and eastern portions of South </a:t>
            </a:r>
            <a:r>
              <a:rPr lang="en-US" altLang="en-US" sz="1080" b="1" dirty="0" smtClean="0">
                <a:solidFill>
                  <a:schemeClr val="bg1"/>
                </a:solidFill>
              </a:rPr>
              <a:t>Sudan, western Ethiopia, </a:t>
            </a:r>
            <a:r>
              <a:rPr lang="en-US" altLang="en-US" sz="1080" b="1" dirty="0" smtClean="0">
                <a:solidFill>
                  <a:schemeClr val="bg1"/>
                </a:solidFill>
              </a:rPr>
              <a:t>pockets of Eritrea and </a:t>
            </a:r>
            <a:r>
              <a:rPr lang="en-US" altLang="en-US" sz="1080" b="1" dirty="0" smtClean="0">
                <a:solidFill>
                  <a:schemeClr val="bg1"/>
                </a:solidFill>
              </a:rPr>
              <a:t>southern Uganda, and </a:t>
            </a:r>
            <a:r>
              <a:rPr lang="en-US" altLang="en-US" sz="1080" b="1" dirty="0" smtClean="0">
                <a:solidFill>
                  <a:schemeClr val="bg1"/>
                </a:solidFill>
              </a:rPr>
              <a:t>southern </a:t>
            </a:r>
            <a:r>
              <a:rPr lang="en-US" altLang="en-US" sz="1080" b="1" dirty="0" smtClean="0">
                <a:solidFill>
                  <a:schemeClr val="bg1"/>
                </a:solidFill>
              </a:rPr>
              <a:t>Tanzania. Rainfall </a:t>
            </a:r>
            <a:r>
              <a:rPr lang="en-US" altLang="en-US" sz="1080" b="1" dirty="0">
                <a:solidFill>
                  <a:schemeClr val="bg1"/>
                </a:solidFill>
              </a:rPr>
              <a:t>was below-average over </a:t>
            </a:r>
            <a:r>
              <a:rPr lang="en-US" altLang="en-US" sz="1080" b="1" dirty="0" smtClean="0">
                <a:solidFill>
                  <a:schemeClr val="bg1"/>
                </a:solidFill>
              </a:rPr>
              <a:t>central, southern and eastern Ethiopia, central and southern South Sudan, much of Kenya, Somalia, and northern </a:t>
            </a:r>
            <a:r>
              <a:rPr lang="en-US" altLang="en-US" sz="1080" b="1" dirty="0" smtClean="0">
                <a:solidFill>
                  <a:schemeClr val="bg1"/>
                </a:solidFill>
              </a:rPr>
              <a:t>Uganda and northern Tanzania. </a:t>
            </a:r>
            <a:r>
              <a:rPr lang="en-US" altLang="en-US" sz="1080" b="1" dirty="0" smtClean="0">
                <a:solidFill>
                  <a:schemeClr val="bg1"/>
                </a:solidFill>
              </a:rPr>
              <a:t>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Botswana, northern Namibia, northern Zambia, Malawi, much of Mozambique, many parts of Madagascar and South Africa. Below-average rainfall was observed over pockets of Angola, western and southern Namibia, southern Zambia, </a:t>
            </a:r>
            <a:r>
              <a:rPr lang="en-US" altLang="en-US" sz="1080" b="1" dirty="0" smtClean="0">
                <a:solidFill>
                  <a:schemeClr val="bg1"/>
                </a:solidFill>
              </a:rPr>
              <a:t>northern Zimbabwe</a:t>
            </a:r>
            <a:r>
              <a:rPr lang="en-US" altLang="en-US" sz="1080" b="1" dirty="0" smtClean="0">
                <a:solidFill>
                  <a:schemeClr val="bg1"/>
                </a:solidFill>
              </a:rPr>
              <a:t>, and pockets of Madagascar. In Central Africa, rainfall was above-average over </a:t>
            </a:r>
            <a:r>
              <a:rPr lang="en-US" altLang="en-US" sz="1080" b="1" dirty="0" smtClean="0">
                <a:solidFill>
                  <a:schemeClr val="bg1"/>
                </a:solidFill>
              </a:rPr>
              <a:t>much of </a:t>
            </a:r>
            <a:r>
              <a:rPr lang="en-US" altLang="en-US" sz="1080" b="1" dirty="0" smtClean="0">
                <a:solidFill>
                  <a:schemeClr val="bg1"/>
                </a:solidFill>
              </a:rPr>
              <a:t>CAR, many parts of DRC and Congo. Rainfall was below-average over </a:t>
            </a:r>
            <a:r>
              <a:rPr lang="en-US" altLang="en-US" sz="1080" b="1" dirty="0" smtClean="0">
                <a:solidFill>
                  <a:schemeClr val="bg1"/>
                </a:solidFill>
              </a:rPr>
              <a:t>parts of Cameroon</a:t>
            </a:r>
            <a:r>
              <a:rPr lang="en-US" altLang="en-US" sz="1080" b="1" dirty="0" smtClean="0">
                <a:solidFill>
                  <a:schemeClr val="bg1"/>
                </a:solidFill>
              </a:rPr>
              <a:t>, parts of central and eastern DRC, Equatorial Guinea, </a:t>
            </a:r>
            <a:r>
              <a:rPr lang="en-US" altLang="en-US" sz="1080" b="1" dirty="0" smtClean="0">
                <a:solidFill>
                  <a:schemeClr val="bg1"/>
                </a:solidFill>
              </a:rPr>
              <a:t>southern </a:t>
            </a:r>
            <a:r>
              <a:rPr lang="en-US" altLang="en-US" sz="1080" b="1" dirty="0" smtClean="0">
                <a:solidFill>
                  <a:schemeClr val="bg1"/>
                </a:solidFill>
              </a:rPr>
              <a:t>Gabon, and </a:t>
            </a:r>
            <a:r>
              <a:rPr lang="en-US" altLang="en-US" sz="1080" b="1" dirty="0" smtClean="0">
                <a:solidFill>
                  <a:schemeClr val="bg1"/>
                </a:solidFill>
              </a:rPr>
              <a:t>pockets of western </a:t>
            </a:r>
            <a:r>
              <a:rPr lang="en-US" altLang="en-US" sz="1080" b="1" dirty="0" smtClean="0">
                <a:solidFill>
                  <a:schemeClr val="bg1"/>
                </a:solidFill>
              </a:rPr>
              <a:t>CAR. In West Africa, rainfall was above-average over much of the Gulf of Guinea region, while below-average rainfall was observed over pockets of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western Ethiopia, </a:t>
            </a:r>
            <a:r>
              <a:rPr lang="en-US" altLang="en-US" sz="1140" b="1" dirty="0" smtClean="0">
                <a:solidFill>
                  <a:schemeClr val="bg1"/>
                </a:solidFill>
              </a:rPr>
              <a:t>southern Sudan, western northern </a:t>
            </a:r>
            <a:r>
              <a:rPr lang="en-US" altLang="en-US" sz="1140" b="1" dirty="0" smtClean="0">
                <a:solidFill>
                  <a:schemeClr val="bg1"/>
                </a:solidFill>
              </a:rPr>
              <a:t>and eastern South Sudan, </a:t>
            </a:r>
            <a:r>
              <a:rPr lang="en-US" altLang="en-US" sz="1140" b="1" dirty="0" smtClean="0">
                <a:solidFill>
                  <a:schemeClr val="bg1"/>
                </a:solidFill>
              </a:rPr>
              <a:t>southeastern Uganda</a:t>
            </a:r>
            <a:r>
              <a:rPr lang="en-US" altLang="en-US" sz="1140" b="1" dirty="0" smtClean="0">
                <a:solidFill>
                  <a:schemeClr val="bg1"/>
                </a:solidFill>
              </a:rPr>
              <a:t>, and parts of Tanzania. Rainfall was below-average over eastern and southern Ethiopia, </a:t>
            </a:r>
            <a:r>
              <a:rPr lang="en-US" altLang="en-US" sz="1140" b="1" dirty="0" smtClean="0">
                <a:solidFill>
                  <a:schemeClr val="bg1"/>
                </a:solidFill>
              </a:rPr>
              <a:t>the central </a:t>
            </a:r>
            <a:r>
              <a:rPr lang="en-US" altLang="en-US" sz="1140" b="1" dirty="0" smtClean="0">
                <a:solidFill>
                  <a:schemeClr val="bg1"/>
                </a:solidFill>
              </a:rPr>
              <a:t>and southern </a:t>
            </a:r>
            <a:r>
              <a:rPr lang="en-US" altLang="en-US" sz="1140" b="1" dirty="0" smtClean="0">
                <a:solidFill>
                  <a:schemeClr val="bg1"/>
                </a:solidFill>
              </a:rPr>
              <a:t>parts of South </a:t>
            </a:r>
            <a:r>
              <a:rPr lang="en-US" altLang="en-US" sz="1140" b="1" dirty="0" smtClean="0">
                <a:solidFill>
                  <a:schemeClr val="bg1"/>
                </a:solidFill>
              </a:rPr>
              <a:t>Sudan, </a:t>
            </a:r>
            <a:r>
              <a:rPr lang="en-US" altLang="en-US" sz="1140" b="1" dirty="0" smtClean="0">
                <a:solidFill>
                  <a:schemeClr val="bg1"/>
                </a:solidFill>
              </a:rPr>
              <a:t>western and central </a:t>
            </a:r>
            <a:r>
              <a:rPr lang="en-US" altLang="en-US" sz="1140" b="1" dirty="0" smtClean="0">
                <a:solidFill>
                  <a:schemeClr val="bg1"/>
                </a:solidFill>
              </a:rPr>
              <a:t>Kenya, and Somalia. </a:t>
            </a:r>
            <a:r>
              <a:rPr lang="en-US" altLang="en-US" sz="1140" b="1" dirty="0">
                <a:solidFill>
                  <a:schemeClr val="bg1"/>
                </a:solidFill>
              </a:rPr>
              <a:t>In Central Africa, rainfall was </a:t>
            </a:r>
            <a:r>
              <a:rPr lang="en-US" altLang="en-US" sz="1140" b="1" dirty="0" smtClean="0">
                <a:solidFill>
                  <a:schemeClr val="bg1"/>
                </a:solidFill>
              </a:rPr>
              <a:t>above-average over </a:t>
            </a:r>
            <a:r>
              <a:rPr lang="en-US" altLang="en-US" sz="1140" b="1" dirty="0" smtClean="0">
                <a:solidFill>
                  <a:schemeClr val="bg1"/>
                </a:solidFill>
              </a:rPr>
              <a:t>Cameroon</a:t>
            </a:r>
            <a:r>
              <a:rPr lang="en-US" altLang="en-US" sz="1140" b="1" dirty="0" smtClean="0">
                <a:solidFill>
                  <a:schemeClr val="bg1"/>
                </a:solidFill>
              </a:rPr>
              <a:t>, Equatorial Guinea, northern and eastern Gabon, Congo, much of CAR, and </a:t>
            </a:r>
            <a:r>
              <a:rPr lang="en-US" altLang="en-US" sz="1140" b="1" dirty="0" smtClean="0">
                <a:solidFill>
                  <a:schemeClr val="bg1"/>
                </a:solidFill>
              </a:rPr>
              <a:t>much of DRC</a:t>
            </a:r>
            <a:r>
              <a:rPr lang="en-US" altLang="en-US" sz="1140" b="1" dirty="0" smtClean="0">
                <a:solidFill>
                  <a:schemeClr val="bg1"/>
                </a:solidFill>
              </a:rPr>
              <a:t>. Rainfall was below-average over pockets of </a:t>
            </a:r>
            <a:r>
              <a:rPr lang="en-US" altLang="en-US" sz="1140" b="1" dirty="0" smtClean="0">
                <a:solidFill>
                  <a:schemeClr val="bg1"/>
                </a:solidFill>
              </a:rPr>
              <a:t>Gabon and northeastern </a:t>
            </a:r>
            <a:r>
              <a:rPr lang="en-US" altLang="en-US" sz="1140" b="1" dirty="0" smtClean="0">
                <a:solidFill>
                  <a:schemeClr val="bg1"/>
                </a:solidFill>
              </a:rPr>
              <a:t>DRC. In Southern Africa, above-average rainfall was observed over </a:t>
            </a:r>
            <a:r>
              <a:rPr lang="en-US" altLang="en-US" sz="1140" b="1" dirty="0" smtClean="0">
                <a:solidFill>
                  <a:schemeClr val="bg1"/>
                </a:solidFill>
              </a:rPr>
              <a:t>portions of </a:t>
            </a:r>
            <a:r>
              <a:rPr lang="en-US" altLang="en-US" sz="1140" b="1" dirty="0" smtClean="0">
                <a:solidFill>
                  <a:schemeClr val="bg1"/>
                </a:solidFill>
              </a:rPr>
              <a:t>Mozambique, </a:t>
            </a:r>
            <a:r>
              <a:rPr lang="en-US" altLang="en-US" sz="1140" b="1" dirty="0" smtClean="0">
                <a:solidFill>
                  <a:schemeClr val="bg1"/>
                </a:solidFill>
              </a:rPr>
              <a:t>central and </a:t>
            </a:r>
            <a:r>
              <a:rPr lang="en-US" altLang="en-US" sz="1140" b="1" dirty="0" smtClean="0">
                <a:solidFill>
                  <a:schemeClr val="bg1"/>
                </a:solidFill>
              </a:rPr>
              <a:t>eastern South Africa. Below-average rainfall was observed over parts of Angola, Namibia, western South Africa, and pockets of Madagascar. In West Africa, rainfall was above-average over </a:t>
            </a:r>
            <a:r>
              <a:rPr lang="en-US" altLang="en-US" sz="1140" b="1" dirty="0" smtClean="0">
                <a:solidFill>
                  <a:schemeClr val="bg1"/>
                </a:solidFill>
              </a:rPr>
              <a:t>parts of Guinea, Cote d’Ivoire, Ghana and Nigeria. In contrast, portions of Liberia and Cote d’Ivoire, Burkina Faso, Benin and northern Nigeria received below-average rainfall.</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the far southern Sudan and the neighboring areas of South </a:t>
            </a:r>
            <a:r>
              <a:rPr lang="en-US" altLang="en-US" sz="1100" b="1" dirty="0" smtClean="0">
                <a:solidFill>
                  <a:schemeClr val="bg1"/>
                </a:solidFill>
              </a:rPr>
              <a:t>Sudan, </a:t>
            </a:r>
            <a:r>
              <a:rPr lang="en-US" altLang="en-US" sz="1100" b="1" dirty="0" smtClean="0">
                <a:solidFill>
                  <a:schemeClr val="bg1"/>
                </a:solidFill>
              </a:rPr>
              <a:t>and pockets of southwestern Ethiopia, </a:t>
            </a:r>
            <a:r>
              <a:rPr lang="en-US" altLang="en-US" sz="1100" b="1" dirty="0" smtClean="0">
                <a:solidFill>
                  <a:schemeClr val="bg1"/>
                </a:solidFill>
              </a:rPr>
              <a:t>while </a:t>
            </a:r>
            <a:r>
              <a:rPr lang="en-US" altLang="en-US" sz="1100" b="1" dirty="0" smtClean="0">
                <a:solidFill>
                  <a:schemeClr val="bg1"/>
                </a:solidFill>
              </a:rPr>
              <a:t>below-average </a:t>
            </a:r>
            <a:r>
              <a:rPr lang="en-US" altLang="en-US" sz="1100" b="1" dirty="0" smtClean="0">
                <a:solidFill>
                  <a:schemeClr val="bg1"/>
                </a:solidFill>
              </a:rPr>
              <a:t>rainfall was observed over </a:t>
            </a:r>
            <a:r>
              <a:rPr lang="en-US" altLang="en-US" sz="1100" b="1" dirty="0" smtClean="0">
                <a:solidFill>
                  <a:schemeClr val="bg1"/>
                </a:solidFill>
              </a:rPr>
              <a:t>the southern portion of </a:t>
            </a:r>
            <a:r>
              <a:rPr lang="en-US" altLang="en-US" sz="1100" b="1" dirty="0" smtClean="0">
                <a:solidFill>
                  <a:schemeClr val="bg1"/>
                </a:solidFill>
              </a:rPr>
              <a:t>southern </a:t>
            </a:r>
            <a:r>
              <a:rPr lang="en-US" altLang="en-US" sz="1100" b="1" dirty="0" smtClean="0">
                <a:solidFill>
                  <a:schemeClr val="bg1"/>
                </a:solidFill>
              </a:rPr>
              <a:t>Sudan, and many parts of Ethiopia and Uganda. </a:t>
            </a:r>
            <a:r>
              <a:rPr lang="en-US" altLang="en-US" sz="1100" b="1" dirty="0">
                <a:solidFill>
                  <a:schemeClr val="bg1"/>
                </a:solidFill>
              </a:rPr>
              <a:t>In </a:t>
            </a:r>
            <a:r>
              <a:rPr lang="en-US" altLang="en-US" sz="1100" b="1" dirty="0" smtClean="0">
                <a:solidFill>
                  <a:schemeClr val="bg1"/>
                </a:solidFill>
              </a:rPr>
              <a:t>Central </a:t>
            </a:r>
            <a:r>
              <a:rPr lang="en-US" altLang="en-US" sz="1100" b="1" dirty="0">
                <a:solidFill>
                  <a:schemeClr val="bg1"/>
                </a:solidFill>
              </a:rPr>
              <a:t>Africa, rainfall was above-average </a:t>
            </a:r>
            <a:r>
              <a:rPr lang="en-US" altLang="en-US" sz="1100" b="1" dirty="0" smtClean="0">
                <a:solidFill>
                  <a:schemeClr val="bg1"/>
                </a:solidFill>
              </a:rPr>
              <a:t>over eastern Gabon, </a:t>
            </a:r>
            <a:r>
              <a:rPr lang="en-US" altLang="en-US" sz="1100" b="1" dirty="0" smtClean="0">
                <a:solidFill>
                  <a:schemeClr val="bg1"/>
                </a:solidFill>
              </a:rPr>
              <a:t>central Congo</a:t>
            </a:r>
            <a:r>
              <a:rPr lang="en-US" altLang="en-US" sz="1100" b="1" dirty="0" smtClean="0">
                <a:solidFill>
                  <a:schemeClr val="bg1"/>
                </a:solidFill>
              </a:rPr>
              <a:t>, western </a:t>
            </a:r>
            <a:r>
              <a:rPr lang="en-US" altLang="en-US" sz="1100" b="1" dirty="0" smtClean="0">
                <a:solidFill>
                  <a:schemeClr val="bg1"/>
                </a:solidFill>
              </a:rPr>
              <a:t>and central DRC, and southern Chad. </a:t>
            </a:r>
            <a:r>
              <a:rPr lang="en-US" altLang="en-US" sz="1100" b="1" dirty="0" smtClean="0">
                <a:solidFill>
                  <a:schemeClr val="bg1"/>
                </a:solidFill>
              </a:rPr>
              <a:t>Below-average </a:t>
            </a:r>
            <a:r>
              <a:rPr lang="en-US" altLang="en-US" sz="1100" b="1" dirty="0">
                <a:solidFill>
                  <a:schemeClr val="bg1"/>
                </a:solidFill>
              </a:rPr>
              <a:t>rainfall was observed over </a:t>
            </a:r>
            <a:r>
              <a:rPr lang="en-US" altLang="en-US" sz="1100" b="1" dirty="0" smtClean="0">
                <a:solidFill>
                  <a:schemeClr val="bg1"/>
                </a:solidFill>
              </a:rPr>
              <a:t>pockets of CAR and northeastern DRC. </a:t>
            </a:r>
            <a:r>
              <a:rPr lang="en-US" altLang="en-US" sz="1100" b="1" dirty="0" smtClean="0">
                <a:solidFill>
                  <a:schemeClr val="bg1"/>
                </a:solidFill>
              </a:rPr>
              <a:t>In West Africa, above-average rainfall was observed over </a:t>
            </a:r>
            <a:r>
              <a:rPr lang="en-US" altLang="en-US" sz="1100" b="1" dirty="0" smtClean="0">
                <a:solidFill>
                  <a:schemeClr val="bg1"/>
                </a:solidFill>
              </a:rPr>
              <a:t>the eastern portion of Gulf of Guinea, while rainfall was below-average over the western portion of the Gulf of Guinea region. In southern Africa, above-average rainfall was observed over portions of South Africa and southern Mozambique.</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anomalous easterly flow </a:t>
            </a:r>
            <a:r>
              <a:rPr lang="en-US" altLang="en-US" sz="1200" b="1" dirty="0" smtClean="0">
                <a:solidFill>
                  <a:schemeClr val="bg1"/>
                </a:solidFill>
              </a:rPr>
              <a:t>was observed across Central and East Africa (left panel).</a:t>
            </a:r>
            <a:endParaRPr lang="en-US" altLang="en-US" sz="1200" b="1" dirty="0">
              <a:solidFill>
                <a:schemeClr val="bg1"/>
              </a:solidFill>
            </a:endParaRPr>
          </a:p>
        </p:txBody>
      </p:sp>
      <p:sp>
        <p:nvSpPr>
          <p:cNvPr id="7" name="Oval 6"/>
          <p:cNvSpPr/>
          <p:nvPr/>
        </p:nvSpPr>
        <p:spPr bwMode="auto">
          <a:xfrm>
            <a:off x="2286000" y="2895600"/>
            <a:ext cx="1828800" cy="5334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905000" y="1752599"/>
            <a:ext cx="304800" cy="213359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810000" y="1828799"/>
            <a:ext cx="1143000" cy="17190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505200" y="779079"/>
            <a:ext cx="1447800" cy="104972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sustained moisture surpluses over parts of southern Ghana (bottom left)</a:t>
            </a:r>
            <a:r>
              <a:rPr lang="en-US" altLang="en-US" sz="1200" b="1" dirty="0" smtClean="0">
                <a:solidFill>
                  <a:schemeClr val="bg1"/>
                </a:solidFill>
                <a:latin typeface="Arial" charset="0"/>
              </a:rPr>
              <a:t>. Seasonal total rainfall remained below-average over parts of southern South Sudan (top right) and southern Ethiopia (bottom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959877" y="1501140"/>
            <a:ext cx="386772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31 May – 06 June, </a:t>
            </a:r>
            <a:r>
              <a:rPr lang="en-US" altLang="en-US" b="1" dirty="0" smtClean="0">
                <a:solidFill>
                  <a:srgbClr val="FFFF00"/>
                </a:solidFill>
              </a:rPr>
              <a:t>2022</a:t>
            </a:r>
            <a:endParaRPr lang="en-US" altLang="en-US" dirty="0"/>
          </a:p>
        </p:txBody>
      </p:sp>
      <p:sp>
        <p:nvSpPr>
          <p:cNvPr id="7" name="Text Box 8"/>
          <p:cNvSpPr txBox="1">
            <a:spLocks noChangeArrowheads="1"/>
          </p:cNvSpPr>
          <p:nvPr/>
        </p:nvSpPr>
        <p:spPr bwMode="auto">
          <a:xfrm>
            <a:off x="79248" y="5562600"/>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Sierra Leone, Liberia, Cameroon</a:t>
            </a:r>
            <a:r>
              <a:rPr lang="en-US" altLang="en-US" sz="1200" b="1" dirty="0" smtClean="0">
                <a:solidFill>
                  <a:schemeClr val="bg1"/>
                </a:solidFill>
              </a:rPr>
              <a:t>, </a:t>
            </a:r>
            <a:r>
              <a:rPr lang="en-US" altLang="en-US" sz="1200" b="1" dirty="0" smtClean="0">
                <a:solidFill>
                  <a:schemeClr val="bg1"/>
                </a:solidFill>
              </a:rPr>
              <a:t>northern Gabon</a:t>
            </a:r>
            <a:r>
              <a:rPr lang="en-US" altLang="en-US" sz="1200" b="1" dirty="0" smtClean="0">
                <a:solidFill>
                  <a:schemeClr val="bg1"/>
                </a:solidFill>
              </a:rPr>
              <a:t>, Equatorial Guinea, </a:t>
            </a:r>
            <a:r>
              <a:rPr lang="en-US" altLang="en-US" sz="1200" b="1" dirty="0" smtClean="0">
                <a:solidFill>
                  <a:schemeClr val="bg1"/>
                </a:solidFill>
              </a:rPr>
              <a:t>the Lake Victoria region, and </a:t>
            </a:r>
            <a:r>
              <a:rPr lang="en-US" altLang="en-US" sz="1200" b="1" dirty="0" smtClean="0">
                <a:solidFill>
                  <a:schemeClr val="bg1"/>
                </a:solidFill>
              </a:rPr>
              <a:t>southwestern Ethiopia.</a:t>
            </a:r>
            <a:endParaRPr lang="en-US" altLang="en-US" sz="1200" b="1" dirty="0">
              <a:solidFill>
                <a:schemeClr val="bg1"/>
              </a:solidFill>
            </a:endParaRPr>
          </a:p>
        </p:txBody>
      </p:sp>
      <p:sp>
        <p:nvSpPr>
          <p:cNvPr id="9" name="TextBox 10"/>
          <p:cNvSpPr txBox="1">
            <a:spLocks noChangeArrowheads="1"/>
          </p:cNvSpPr>
          <p:nvPr/>
        </p:nvSpPr>
        <p:spPr bwMode="auto">
          <a:xfrm>
            <a:off x="808435" y="1524000"/>
            <a:ext cx="331706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24 – 30 May, 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210980</TotalTime>
  <Words>1803</Words>
  <Application>Microsoft Office PowerPoint</Application>
  <PresentationFormat>On-screen Show (4:3)</PresentationFormat>
  <Paragraphs>61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10085</cp:revision>
  <cp:lastPrinted>2018-07-09T15:13:07Z</cp:lastPrinted>
  <dcterms:created xsi:type="dcterms:W3CDTF">2001-08-31T10:39:36Z</dcterms:created>
  <dcterms:modified xsi:type="dcterms:W3CDTF">2022-05-23T15:44:36Z</dcterms:modified>
</cp:coreProperties>
</file>