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0813" autoAdjust="0"/>
  </p:normalViewPr>
  <p:slideViewPr>
    <p:cSldViewPr>
      <p:cViewPr varScale="1">
        <p:scale>
          <a:sx n="69" d="100"/>
          <a:sy n="69" d="100"/>
        </p:scale>
        <p:origin x="121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8/1/2022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698"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1 August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2 - 8 August, 2022</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788759"/>
            <a:ext cx="2980941" cy="3857688"/>
          </a:xfrm>
          <a:prstGeom prst="rect">
            <a:avLst/>
          </a:prstGeom>
        </p:spPr>
      </p:pic>
      <p:sp>
        <p:nvSpPr>
          <p:cNvPr id="10" name="Text Box 8"/>
          <p:cNvSpPr txBox="1">
            <a:spLocks noChangeArrowheads="1"/>
          </p:cNvSpPr>
          <p:nvPr/>
        </p:nvSpPr>
        <p:spPr bwMode="auto">
          <a:xfrm>
            <a:off x="3581400" y="1661279"/>
            <a:ext cx="5349875" cy="364715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Senegal, southwestern Mali, much of The Gambia and Guinea-Bissau, northern Guinea and Nigeria and Cameroon, and southern portions of Chad: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Guinea, much of Sierra Leone, Liberia, Cote d’Ivoire, Ghana, Togo, Benin, Burkina Faso, and Equatorial Guinea, southern portions of Mali and Niger, central and southern parts of Nigeria, Cameroon, Gabon and Congo, and western portions of DR Congo</a:t>
            </a:r>
            <a:r>
              <a:rPr lang="en-US" altLang="en-US" sz="1100" b="1" dirty="0">
                <a:solidFill>
                  <a:schemeClr val="bg1"/>
                </a:solidFill>
                <a:latin typeface="Arial" charset="0"/>
              </a:rPr>
              <a:t>: 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and southern portions of Sudan, eastern South Sudan, western and northern parts of Ethiopia, and much of Eritrea: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9 </a:t>
            </a:r>
            <a:r>
              <a:rPr lang="en-US" altLang="en-US" b="1" dirty="0" smtClean="0">
                <a:solidFill>
                  <a:srgbClr val="FFFF00"/>
                </a:solidFill>
              </a:rPr>
              <a:t>- </a:t>
            </a:r>
            <a:r>
              <a:rPr lang="en-US" altLang="en-US" b="1" dirty="0" smtClean="0">
                <a:solidFill>
                  <a:srgbClr val="FFFF00"/>
                </a:solidFill>
              </a:rPr>
              <a:t>15 </a:t>
            </a:r>
            <a:r>
              <a:rPr lang="en-US" altLang="en-US" b="1" dirty="0" smtClean="0">
                <a:solidFill>
                  <a:srgbClr val="FFFF00"/>
                </a:solidFill>
              </a:rPr>
              <a:t>August,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263149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portions of Mauritania, southwestern Mali, much of Senegal, The Gambia, Guinea-Bissau and Guinea, northern and middle parts of Sierra Leone, eastern Cote d’Ivoire, much of Ghana, Togo, Benin, Cameroon, and Equatorial Guinea, western CAR, and northern parts of Gabon and Congo: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central portions of Chad, central and southern portions of Sudan, northern and eastern parts of South Sudan, northern Ethiopia, and much of Eritrea and Djibouti: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786355"/>
            <a:ext cx="2980941" cy="3857688"/>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and eastern Sudan, parts of western and eastern South Sudan, and the western, central and northern portions of Ethiopia. Rainfall was below-average over pockets of  central and southern South Sudan, Uganda, parts of central and southern Ethiopia, western Kenya and Uganda. In Central Africa, rainfall was above-average over parts of northern and eastern Cameroon, northern Congo, much of CAR, southern Chad and northern DRC. Rainfall was below-average over Equatorial Guinea, southern Cameroon, and pockets of central DRC. In West Africa, rainfall was above-average over Senegal, Guinea, Sierra Leone, western Liberia, Burkina Faso, parts of southern Niger and northern Nigeria. In contrast, central and southern Mali, eastern Liberia, Cote </a:t>
            </a:r>
            <a:r>
              <a:rPr lang="en-US" altLang="en-US" sz="1100" b="1" dirty="0" err="1">
                <a:solidFill>
                  <a:schemeClr val="bg1"/>
                </a:solidFill>
                <a:latin typeface="Arial" panose="020B0604020202020204" pitchFamily="34" charset="0"/>
                <a:cs typeface="Arial" panose="020B0604020202020204" pitchFamily="34" charset="0"/>
              </a:rPr>
              <a:t>D’ivoire</a:t>
            </a:r>
            <a:r>
              <a:rPr lang="en-US" altLang="en-US" sz="1100" b="1" dirty="0">
                <a:solidFill>
                  <a:schemeClr val="bg1"/>
                </a:solidFill>
                <a:latin typeface="Arial" panose="020B0604020202020204" pitchFamily="34" charset="0"/>
                <a:cs typeface="Arial" panose="020B0604020202020204" pitchFamily="34" charset="0"/>
              </a:rPr>
              <a:t>, southern Ghana, southern Togo, southern Benin, parts of western Niger, and southern Nigeria received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much of South Sudan, parts of southern and eastern Sudan, northern Uganda, Eritrea and northern Ethiopia. Below-average rainfall was observed over pockets of southern Ethiopia and western Kenya. In Central Africa, rainfall was above-average over southern Chad and northern DRC. Below-average rainfall was observed over much of CAR and parts of western DRC. In West Africa, above-average rainfall was observed over portions of southern Mauritania, southern Ghana, northern Benin and pockets of central Nigeria. In contrast, parts of Senegal, Guinea, central and southern Mali, Sierra Leone, Liberia, Cote d’Ivoire, Burkina Faso, parts of southern Niger and northern Nigeria received below-average rainfall</a:t>
            </a:r>
            <a:r>
              <a:rPr lang="en-US" altLang="en-US" sz="1100" b="1" dirty="0" smtClean="0">
                <a:solidFill>
                  <a:schemeClr val="bg1"/>
                </a:solidFill>
                <a:latin typeface="Arial" panose="020B0604020202020204" pitchFamily="34" charset="0"/>
                <a:cs typeface="Arial" panose="020B0604020202020204" pitchFamily="34" charset="0"/>
              </a:rPr>
              <a:t>.</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below-average rainfall along the Gulf of Guinea-coast. In contrast, there is an increased chance for above-average rainfall, across the eastern portion of the Sahel region, parts of Sudan, South Sudan, western Ethiopia and Eritrea.</a:t>
            </a: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much of South Sudan, parts of southern and eastern Sudan, northern Uganda, Eritrea and northern Ethiopia. Below-average rainfall was observed over pockets of southern Ethiopia and western Kenya. In Central Africa, rainfall was above-average over southern Chad and northern DRC. Below-average rainfall was observed over much of CAR and parts of western DRC. In West Africa, above-average rainfall was observed over portions of southern Mauritania, southern Ghana, northern Benin and pockets of central Nigeria. In contrast, parts of Senegal, Guinea, central and southern Mali, Sierra Leone, Liberia, Cote d’Ivoire, Burkina Faso, parts of southern Niger and northern Nigeria received below-average rainfall.</a:t>
            </a:r>
          </a:p>
          <a:p>
            <a:pPr marL="285750" indent="-285750" algn="just" eaLnBrk="1" hangingPunct="1">
              <a:lnSpc>
                <a:spcPct val="90000"/>
              </a:lnSpc>
              <a:spcBef>
                <a:spcPct val="50000"/>
              </a:spcBef>
              <a:buFont typeface="Arial" panose="020B0604020202020204" pitchFamily="34" charset="0"/>
              <a:buChar char="•"/>
            </a:pPr>
            <a:endParaRPr lang="en-US" altLang="en-US" sz="1400" b="1" dirty="0">
              <a:solidFill>
                <a:schemeClr val="bg1"/>
              </a:solidFill>
            </a:endParaRPr>
          </a:p>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Week-1 and week-2 outlooks call for an increased chance for below-average rainfall along the Gulf of Guinea-coast. In contrast, there is an increased chance for above-average rainfall, across the eastern portion of the Sahel region, parts of Sudan, South Sudan, western Ethiopia and Eritrea.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southern and eastern Sudan, the western and eastern portions of South Sudan, western Ethiopia, and parts of  southern </a:t>
            </a:r>
            <a:r>
              <a:rPr lang="en-US" altLang="en-US" sz="1080" b="1" dirty="0" smtClean="0">
                <a:solidFill>
                  <a:schemeClr val="bg1"/>
                </a:solidFill>
              </a:rPr>
              <a:t>Somalia. </a:t>
            </a:r>
            <a:r>
              <a:rPr lang="en-US" altLang="en-US" sz="1080" b="1" dirty="0" smtClean="0">
                <a:solidFill>
                  <a:schemeClr val="bg1"/>
                </a:solidFill>
              </a:rPr>
              <a:t>Rainfall </a:t>
            </a:r>
            <a:r>
              <a:rPr lang="en-US" altLang="en-US" sz="1080" b="1" dirty="0">
                <a:solidFill>
                  <a:schemeClr val="bg1"/>
                </a:solidFill>
              </a:rPr>
              <a:t>was below-average over </a:t>
            </a:r>
            <a:r>
              <a:rPr lang="en-US" altLang="en-US" sz="1080" b="1" dirty="0" smtClean="0">
                <a:solidFill>
                  <a:schemeClr val="bg1"/>
                </a:solidFill>
              </a:rPr>
              <a:t>southern and eastern Ethiopia, central and southern South Sudan, much of Kenya, central and northern Somalia, Uganda, as well as </a:t>
            </a:r>
            <a:r>
              <a:rPr lang="en-US" altLang="en-US" sz="1080" b="1" dirty="0" smtClean="0">
                <a:solidFill>
                  <a:schemeClr val="bg1"/>
                </a:solidFill>
              </a:rPr>
              <a:t>parts </a:t>
            </a:r>
            <a:r>
              <a:rPr lang="en-US" altLang="en-US" sz="1080" b="1" dirty="0" smtClean="0">
                <a:solidFill>
                  <a:schemeClr val="bg1"/>
                </a:solidFill>
              </a:rPr>
              <a:t>of </a:t>
            </a:r>
            <a:r>
              <a:rPr lang="en-US" altLang="en-US" sz="1080" b="1" dirty="0" smtClean="0">
                <a:solidFill>
                  <a:schemeClr val="bg1"/>
                </a:solidFill>
              </a:rPr>
              <a:t>Tanzania</a:t>
            </a:r>
            <a:r>
              <a:rPr lang="en-US" altLang="en-US" sz="1080" b="1" dirty="0" smtClean="0">
                <a:solidFill>
                  <a:schemeClr val="bg1"/>
                </a:solidFill>
              </a:rPr>
              <a:t>. In southern Africa, above-average rainfall was observed </a:t>
            </a:r>
            <a:r>
              <a:rPr lang="en-US" altLang="en-US" sz="1080" b="1" dirty="0" smtClean="0">
                <a:solidFill>
                  <a:schemeClr val="bg1"/>
                </a:solidFill>
              </a:rPr>
              <a:t>over parts </a:t>
            </a:r>
            <a:r>
              <a:rPr lang="en-US" altLang="en-US" sz="1080" b="1" dirty="0" smtClean="0">
                <a:solidFill>
                  <a:schemeClr val="bg1"/>
                </a:solidFill>
              </a:rPr>
              <a:t>of South Africa and Mozambique. Below-average rainfall was observed over pockets of Botswana and much of Madagascar. In Central Africa, rainfall was above-average over central and eastern Cameroon, much of CAR, northern and eastern Gabon, Congo, and northern DRC. Rainfall was below-average over pockets of western Cameroon, parts of central DRC, and </a:t>
            </a:r>
            <a:r>
              <a:rPr lang="en-US" altLang="en-US" sz="1080" b="1" dirty="0" smtClean="0">
                <a:solidFill>
                  <a:schemeClr val="bg1"/>
                </a:solidFill>
              </a:rPr>
              <a:t>pockets of </a:t>
            </a:r>
            <a:r>
              <a:rPr lang="en-US" altLang="en-US" sz="1080" b="1" dirty="0" smtClean="0">
                <a:solidFill>
                  <a:schemeClr val="bg1"/>
                </a:solidFill>
              </a:rPr>
              <a:t>Gabon. In West Africa, rainfall was above-average over </a:t>
            </a:r>
            <a:r>
              <a:rPr lang="en-US" altLang="en-US" sz="1080" b="1" dirty="0" smtClean="0">
                <a:solidFill>
                  <a:schemeClr val="bg1"/>
                </a:solidFill>
              </a:rPr>
              <a:t>southern Mauritania, Senegal, Guinea-Bissau, Guinea, Sierra Leone, western Liberia, eastern Mali, Burkina Faso, parts of Ghana, Togo, Benin, and parts of Niger and western and northern Nigeria. In contrast, below-average </a:t>
            </a:r>
            <a:r>
              <a:rPr lang="en-US" altLang="en-US" sz="1080" b="1" dirty="0" smtClean="0">
                <a:solidFill>
                  <a:schemeClr val="bg1"/>
                </a:solidFill>
              </a:rPr>
              <a:t>rainfall was observed over central Mali, eastern Liberia, parts of Cote D’Ivoire, pockets of northeastern Ghana, and parts of </a:t>
            </a:r>
            <a:r>
              <a:rPr lang="en-US" altLang="en-US" sz="1080" b="1" dirty="0" smtClean="0">
                <a:solidFill>
                  <a:schemeClr val="bg1"/>
                </a:solidFill>
              </a:rPr>
              <a:t>central and southern Nigeria</a:t>
            </a:r>
            <a:r>
              <a:rPr lang="en-US" altLang="en-US" sz="1080" b="1" dirty="0" smtClean="0">
                <a:solidFill>
                  <a:schemeClr val="bg1"/>
                </a:solidFill>
              </a:rPr>
              <a:t>.</a:t>
            </a:r>
            <a:endParaRPr lang="en-US" altLang="en-US" sz="108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southern and eastern Sudan, parts of western and eastern South Sudan, and </a:t>
            </a:r>
            <a:r>
              <a:rPr lang="en-US" altLang="en-US" sz="1140" b="1" dirty="0" smtClean="0">
                <a:solidFill>
                  <a:schemeClr val="bg1"/>
                </a:solidFill>
              </a:rPr>
              <a:t>the western</a:t>
            </a:r>
            <a:r>
              <a:rPr lang="en-US" altLang="en-US" sz="1140" b="1" dirty="0" smtClean="0">
                <a:solidFill>
                  <a:schemeClr val="bg1"/>
                </a:solidFill>
              </a:rPr>
              <a:t>, central and northern </a:t>
            </a:r>
            <a:r>
              <a:rPr lang="en-US" altLang="en-US" sz="1140" b="1" dirty="0" smtClean="0">
                <a:solidFill>
                  <a:schemeClr val="bg1"/>
                </a:solidFill>
              </a:rPr>
              <a:t>portions </a:t>
            </a:r>
            <a:r>
              <a:rPr lang="en-US" altLang="en-US" sz="1140" b="1" dirty="0" smtClean="0">
                <a:solidFill>
                  <a:schemeClr val="bg1"/>
                </a:solidFill>
              </a:rPr>
              <a:t>of </a:t>
            </a:r>
            <a:r>
              <a:rPr lang="en-US" altLang="en-US" sz="1140" b="1" dirty="0" smtClean="0">
                <a:solidFill>
                  <a:schemeClr val="bg1"/>
                </a:solidFill>
              </a:rPr>
              <a:t>Ethiopia</a:t>
            </a:r>
            <a:r>
              <a:rPr lang="en-US" altLang="en-US" sz="1140" b="1" dirty="0" smtClean="0">
                <a:solidFill>
                  <a:schemeClr val="bg1"/>
                </a:solidFill>
              </a:rPr>
              <a:t>. Rainfall was below-average </a:t>
            </a:r>
            <a:r>
              <a:rPr lang="en-US" altLang="en-US" sz="1140" b="1" dirty="0" smtClean="0">
                <a:solidFill>
                  <a:schemeClr val="bg1"/>
                </a:solidFill>
              </a:rPr>
              <a:t>over pockets of  central </a:t>
            </a:r>
            <a:r>
              <a:rPr lang="en-US" altLang="en-US" sz="1140" b="1" dirty="0" smtClean="0">
                <a:solidFill>
                  <a:schemeClr val="bg1"/>
                </a:solidFill>
              </a:rPr>
              <a:t>and southern </a:t>
            </a:r>
            <a:r>
              <a:rPr lang="en-US" altLang="en-US" sz="1140" b="1" dirty="0" smtClean="0">
                <a:solidFill>
                  <a:schemeClr val="bg1"/>
                </a:solidFill>
              </a:rPr>
              <a:t>South </a:t>
            </a:r>
            <a:r>
              <a:rPr lang="en-US" altLang="en-US" sz="1140" b="1" dirty="0" smtClean="0">
                <a:solidFill>
                  <a:schemeClr val="bg1"/>
                </a:solidFill>
              </a:rPr>
              <a:t>Sudan, Uganda, </a:t>
            </a:r>
            <a:r>
              <a:rPr lang="en-US" altLang="en-US" sz="1140" b="1" dirty="0" smtClean="0">
                <a:solidFill>
                  <a:schemeClr val="bg1"/>
                </a:solidFill>
              </a:rPr>
              <a:t>parts of central and southern Ethiopia, western </a:t>
            </a:r>
            <a:r>
              <a:rPr lang="en-US" altLang="en-US" sz="1140" b="1" dirty="0" smtClean="0">
                <a:solidFill>
                  <a:schemeClr val="bg1"/>
                </a:solidFill>
              </a:rPr>
              <a:t>Kenya and </a:t>
            </a:r>
            <a:r>
              <a:rPr lang="en-US" altLang="en-US" sz="1140" b="1" dirty="0" smtClean="0">
                <a:solidFill>
                  <a:schemeClr val="bg1"/>
                </a:solidFill>
              </a:rPr>
              <a:t>Uganda. </a:t>
            </a:r>
            <a:r>
              <a:rPr lang="en-US" altLang="en-US" sz="1140" b="1" dirty="0">
                <a:solidFill>
                  <a:schemeClr val="bg1"/>
                </a:solidFill>
              </a:rPr>
              <a:t>In Central Africa, rainfall was </a:t>
            </a:r>
            <a:r>
              <a:rPr lang="en-US" altLang="en-US" sz="1140" b="1" dirty="0" smtClean="0">
                <a:solidFill>
                  <a:schemeClr val="bg1"/>
                </a:solidFill>
              </a:rPr>
              <a:t>above-average over parts of northern and eastern Cameroon, northern Congo, much of CAR, southern Chad and northern DRC. Rainfall was below-average over Equatorial Guinea, southern Cameroon, and pockets of central DRC. </a:t>
            </a:r>
            <a:r>
              <a:rPr lang="en-US" altLang="en-US" sz="1140" b="1" dirty="0" smtClean="0">
                <a:solidFill>
                  <a:schemeClr val="bg1"/>
                </a:solidFill>
              </a:rPr>
              <a:t>In </a:t>
            </a:r>
            <a:r>
              <a:rPr lang="en-US" altLang="en-US" sz="1140" b="1" dirty="0" smtClean="0">
                <a:solidFill>
                  <a:schemeClr val="bg1"/>
                </a:solidFill>
              </a:rPr>
              <a:t>West Africa, rainfall was above-average over </a:t>
            </a:r>
            <a:r>
              <a:rPr lang="en-US" altLang="en-US" sz="1140" b="1" dirty="0" smtClean="0">
                <a:solidFill>
                  <a:schemeClr val="bg1"/>
                </a:solidFill>
              </a:rPr>
              <a:t>Senegal</a:t>
            </a:r>
            <a:r>
              <a:rPr lang="en-US" altLang="en-US" sz="1140" b="1" dirty="0" smtClean="0">
                <a:solidFill>
                  <a:schemeClr val="bg1"/>
                </a:solidFill>
              </a:rPr>
              <a:t>, </a:t>
            </a:r>
            <a:r>
              <a:rPr lang="en-US" altLang="en-US" sz="1140" b="1" dirty="0" smtClean="0">
                <a:solidFill>
                  <a:schemeClr val="bg1"/>
                </a:solidFill>
              </a:rPr>
              <a:t>Guinea</a:t>
            </a:r>
            <a:r>
              <a:rPr lang="en-US" altLang="en-US" sz="1140" b="1" dirty="0" smtClean="0">
                <a:solidFill>
                  <a:schemeClr val="bg1"/>
                </a:solidFill>
              </a:rPr>
              <a:t>, Sierra Leone, western Liberia, Burkina Faso</a:t>
            </a:r>
            <a:r>
              <a:rPr lang="en-US" altLang="en-US" sz="1140" b="1" dirty="0" smtClean="0">
                <a:solidFill>
                  <a:schemeClr val="bg1"/>
                </a:solidFill>
              </a:rPr>
              <a:t>, </a:t>
            </a:r>
            <a:r>
              <a:rPr lang="en-US" altLang="en-US" sz="1140" b="1" dirty="0" smtClean="0">
                <a:solidFill>
                  <a:schemeClr val="bg1"/>
                </a:solidFill>
              </a:rPr>
              <a:t>parts of southern Niger </a:t>
            </a:r>
            <a:r>
              <a:rPr lang="en-US" altLang="en-US" sz="1140" b="1" dirty="0">
                <a:solidFill>
                  <a:schemeClr val="bg1"/>
                </a:solidFill>
              </a:rPr>
              <a:t>and </a:t>
            </a:r>
            <a:r>
              <a:rPr lang="en-US" altLang="en-US" sz="1140" b="1" dirty="0" smtClean="0">
                <a:solidFill>
                  <a:schemeClr val="bg1"/>
                </a:solidFill>
              </a:rPr>
              <a:t>northern Nigeria. In contrast, central and southern Mali, eastern Liberia, </a:t>
            </a:r>
            <a:r>
              <a:rPr lang="en-US" altLang="en-US" sz="1140" b="1" dirty="0" smtClean="0">
                <a:solidFill>
                  <a:schemeClr val="bg1"/>
                </a:solidFill>
              </a:rPr>
              <a:t>Cote </a:t>
            </a:r>
            <a:r>
              <a:rPr lang="en-US" altLang="en-US" sz="1140" b="1" dirty="0" smtClean="0">
                <a:solidFill>
                  <a:schemeClr val="bg1"/>
                </a:solidFill>
              </a:rPr>
              <a:t>D’ivoire, </a:t>
            </a:r>
            <a:r>
              <a:rPr lang="en-US" altLang="en-US" sz="1140" b="1" dirty="0" smtClean="0">
                <a:solidFill>
                  <a:schemeClr val="bg1"/>
                </a:solidFill>
              </a:rPr>
              <a:t>southern Ghana, southern Togo, southern Benin, parts of western Niger, </a:t>
            </a:r>
            <a:r>
              <a:rPr lang="en-US" altLang="en-US" sz="1140" b="1" dirty="0" smtClean="0">
                <a:solidFill>
                  <a:schemeClr val="bg1"/>
                </a:solidFill>
              </a:rPr>
              <a:t>and </a:t>
            </a:r>
            <a:r>
              <a:rPr lang="en-US" altLang="en-US" sz="1140" b="1" dirty="0" smtClean="0">
                <a:solidFill>
                  <a:schemeClr val="bg1"/>
                </a:solidFill>
              </a:rPr>
              <a:t>southern </a:t>
            </a:r>
            <a:r>
              <a:rPr lang="en-US" altLang="en-US" sz="1140" b="1" dirty="0" smtClean="0">
                <a:solidFill>
                  <a:schemeClr val="bg1"/>
                </a:solidFill>
              </a:rPr>
              <a:t>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1587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t>
            </a:r>
            <a:r>
              <a:rPr lang="en-US" altLang="en-US" sz="1100" b="1" dirty="0" smtClean="0">
                <a:solidFill>
                  <a:schemeClr val="bg1"/>
                </a:solidFill>
              </a:rPr>
              <a:t>above-average </a:t>
            </a:r>
            <a:r>
              <a:rPr lang="en-US" altLang="en-US" sz="1100" b="1" dirty="0" smtClean="0">
                <a:solidFill>
                  <a:schemeClr val="bg1"/>
                </a:solidFill>
              </a:rPr>
              <a:t>over much of South </a:t>
            </a:r>
            <a:r>
              <a:rPr lang="en-US" altLang="en-US" sz="1100" b="1" dirty="0" smtClean="0">
                <a:solidFill>
                  <a:schemeClr val="bg1"/>
                </a:solidFill>
              </a:rPr>
              <a:t>Sudan, </a:t>
            </a:r>
            <a:r>
              <a:rPr lang="en-US" altLang="en-US" sz="1100" b="1" dirty="0" smtClean="0">
                <a:solidFill>
                  <a:schemeClr val="bg1"/>
                </a:solidFill>
              </a:rPr>
              <a:t>parts of southern and eastern Sudan, northern Uganda, Eritrea and northern Ethiopia. </a:t>
            </a:r>
            <a:r>
              <a:rPr lang="en-US" altLang="en-US" sz="1100" b="1" dirty="0" smtClean="0">
                <a:solidFill>
                  <a:schemeClr val="bg1"/>
                </a:solidFill>
              </a:rPr>
              <a:t>Below-average rainfall was observed over </a:t>
            </a:r>
            <a:r>
              <a:rPr lang="en-US" altLang="en-US" sz="1100" b="1" dirty="0" smtClean="0">
                <a:solidFill>
                  <a:schemeClr val="bg1"/>
                </a:solidFill>
              </a:rPr>
              <a:t>pockets of southern Ethiopia and western Kenya. </a:t>
            </a:r>
            <a:r>
              <a:rPr lang="en-US" altLang="en-US" sz="1100" b="1" dirty="0" smtClean="0">
                <a:solidFill>
                  <a:schemeClr val="bg1"/>
                </a:solidFill>
              </a:rPr>
              <a:t>In Central </a:t>
            </a:r>
            <a:r>
              <a:rPr lang="en-US" altLang="en-US" sz="1100" b="1" dirty="0">
                <a:solidFill>
                  <a:schemeClr val="bg1"/>
                </a:solidFill>
              </a:rPr>
              <a:t>Africa, rainfall was </a:t>
            </a:r>
            <a:r>
              <a:rPr lang="en-US" altLang="en-US" sz="1100" b="1" dirty="0" smtClean="0">
                <a:solidFill>
                  <a:schemeClr val="bg1"/>
                </a:solidFill>
              </a:rPr>
              <a:t>above-average over </a:t>
            </a:r>
            <a:r>
              <a:rPr lang="en-US" altLang="en-US" sz="1100" b="1" dirty="0" smtClean="0">
                <a:solidFill>
                  <a:schemeClr val="bg1"/>
                </a:solidFill>
              </a:rPr>
              <a:t>southern Chad and </a:t>
            </a:r>
            <a:r>
              <a:rPr lang="en-US" altLang="en-US" sz="1100" b="1" dirty="0" smtClean="0">
                <a:solidFill>
                  <a:schemeClr val="bg1"/>
                </a:solidFill>
              </a:rPr>
              <a:t>northern DRC. Below-average rainfall was observed over </a:t>
            </a:r>
            <a:r>
              <a:rPr lang="en-US" altLang="en-US" sz="1100" b="1" dirty="0" smtClean="0">
                <a:solidFill>
                  <a:schemeClr val="bg1"/>
                </a:solidFill>
              </a:rPr>
              <a:t>much of CAR and parts of western DRC. </a:t>
            </a:r>
            <a:r>
              <a:rPr lang="en-US" altLang="en-US" sz="1100" b="1" dirty="0" smtClean="0">
                <a:solidFill>
                  <a:schemeClr val="bg1"/>
                </a:solidFill>
              </a:rPr>
              <a:t>In West Africa, above-average rainfall was observed over </a:t>
            </a:r>
            <a:r>
              <a:rPr lang="en-US" altLang="en-US" sz="1100" b="1" dirty="0" smtClean="0">
                <a:solidFill>
                  <a:schemeClr val="bg1"/>
                </a:solidFill>
              </a:rPr>
              <a:t>portions of southern Mauritania, southern Ghana, northern Benin and pockets of central Nigeria. In contrast, parts of Senegal, Guinea, central and southern Mali, Sierra Leone, Liberia, Cote d’Ivoire, Burkina Faso, parts of southern Niger and northern Nigeria received below-average rainfall.</a:t>
            </a:r>
            <a:endParaRPr lang="en-US" altLang="en-US" sz="1100" b="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6" y="1235075"/>
            <a:ext cx="3813048" cy="3813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39429"/>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t>
            </a:r>
            <a:r>
              <a:rPr lang="en-US" altLang="en-US" sz="1200" b="1" dirty="0" smtClean="0">
                <a:solidFill>
                  <a:schemeClr val="bg1"/>
                </a:solidFill>
              </a:rPr>
              <a:t>a broad area of anomalous easterly flow was observed across much of the </a:t>
            </a:r>
            <a:r>
              <a:rPr lang="en-US" altLang="en-US" sz="1200" b="1" dirty="0" err="1" smtClean="0">
                <a:solidFill>
                  <a:schemeClr val="bg1"/>
                </a:solidFill>
              </a:rPr>
              <a:t>Sudano-Sahelian</a:t>
            </a:r>
            <a:r>
              <a:rPr lang="en-US" altLang="en-US" sz="1200" b="1" dirty="0" smtClean="0">
                <a:solidFill>
                  <a:schemeClr val="bg1"/>
                </a:solidFill>
              </a:rPr>
              <a:t> region.</a:t>
            </a:r>
            <a:endParaRPr lang="en-US" altLang="en-US" sz="1200" b="1" dirty="0">
              <a:solidFill>
                <a:schemeClr val="bg1"/>
              </a:solidFill>
            </a:endParaRPr>
          </a:p>
        </p:txBody>
      </p:sp>
      <p:sp>
        <p:nvSpPr>
          <p:cNvPr id="7" name="Oval 6"/>
          <p:cNvSpPr/>
          <p:nvPr/>
        </p:nvSpPr>
        <p:spPr bwMode="auto">
          <a:xfrm rot="21449863">
            <a:off x="685800" y="2531171"/>
            <a:ext cx="2743200" cy="5334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04227"/>
            <a:ext cx="3813048" cy="3813048"/>
          </a:xfrm>
          <a:prstGeom prst="rect">
            <a:avLst/>
          </a:prstGeom>
        </p:spPr>
      </p:pic>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2667000" y="1752600"/>
            <a:ext cx="533400" cy="2209798"/>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505200" y="1814993"/>
            <a:ext cx="1447800" cy="1732872"/>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505200" y="779079"/>
            <a:ext cx="1447800" cy="66872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South Sudan (</a:t>
            </a:r>
            <a:r>
              <a:rPr lang="en-US" altLang="en-US" sz="1200" b="1" dirty="0" smtClean="0">
                <a:solidFill>
                  <a:schemeClr val="bg1"/>
                </a:solidFill>
                <a:latin typeface="Arial" charset="0"/>
              </a:rPr>
              <a:t>bottom right). Consistent heavy rains have kept significant moisture surpluses over parts of Central African Republic (bottom left) and </a:t>
            </a:r>
            <a:r>
              <a:rPr lang="en-US" altLang="en-US" sz="1200" b="1" dirty="0" smtClean="0">
                <a:solidFill>
                  <a:schemeClr val="bg1"/>
                </a:solidFill>
                <a:latin typeface="Arial" charset="0"/>
              </a:rPr>
              <a:t>eastern Sudan (top </a:t>
            </a:r>
            <a:r>
              <a:rPr lang="en-US" altLang="en-US" sz="1200" b="1" dirty="0" smtClean="0">
                <a:solidFill>
                  <a:schemeClr val="bg1"/>
                </a:solidFill>
                <a:latin typeface="Arial" charset="0"/>
              </a:rPr>
              <a:t>right). </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424" y="574741"/>
            <a:ext cx="3456432" cy="26883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611" y="3390264"/>
            <a:ext cx="3456432" cy="26883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424" y="3390264"/>
            <a:ext cx="3456432" cy="2688336"/>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135222" y="1501140"/>
            <a:ext cx="351705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9 </a:t>
            </a:r>
            <a:r>
              <a:rPr lang="en-US" altLang="en-US" b="1" dirty="0" smtClean="0">
                <a:solidFill>
                  <a:srgbClr val="FFFF00"/>
                </a:solidFill>
              </a:rPr>
              <a:t>– </a:t>
            </a:r>
            <a:r>
              <a:rPr lang="en-US" altLang="en-US" b="1" dirty="0" smtClean="0">
                <a:solidFill>
                  <a:srgbClr val="FFFF00"/>
                </a:solidFill>
              </a:rPr>
              <a:t>15 </a:t>
            </a:r>
            <a:r>
              <a:rPr lang="en-US" altLang="en-US" b="1" dirty="0" smtClean="0">
                <a:solidFill>
                  <a:srgbClr val="FFFF00"/>
                </a:solidFill>
              </a:rPr>
              <a:t>August, 2022</a:t>
            </a:r>
            <a:endParaRPr lang="en-US" altLang="en-US" dirty="0"/>
          </a:p>
        </p:txBody>
      </p:sp>
      <p:sp>
        <p:nvSpPr>
          <p:cNvPr id="7" name="Text Box 8"/>
          <p:cNvSpPr txBox="1">
            <a:spLocks noChangeArrowheads="1"/>
          </p:cNvSpPr>
          <p:nvPr/>
        </p:nvSpPr>
        <p:spPr bwMode="auto">
          <a:xfrm>
            <a:off x="79248" y="5428869"/>
            <a:ext cx="8991600" cy="59093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the western and eastern portions of the Gulf of Guinea region, parts of central Africa and western Ethiopia.</a:t>
            </a:r>
            <a:endParaRPr lang="en-US" altLang="en-US" sz="1200" b="1" dirty="0">
              <a:solidFill>
                <a:schemeClr val="bg1"/>
              </a:solidFill>
            </a:endParaRPr>
          </a:p>
        </p:txBody>
      </p:sp>
      <p:sp>
        <p:nvSpPr>
          <p:cNvPr id="9" name="TextBox 10"/>
          <p:cNvSpPr txBox="1">
            <a:spLocks noChangeArrowheads="1"/>
          </p:cNvSpPr>
          <p:nvPr/>
        </p:nvSpPr>
        <p:spPr bwMode="auto">
          <a:xfrm>
            <a:off x="765357" y="1524000"/>
            <a:ext cx="3403239"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2 – 8 August, 2022</a:t>
            </a:r>
            <a:endParaRPr lang="en-US"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9694"/>
            <a:ext cx="4270248" cy="3202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219055</TotalTime>
  <Words>1687</Words>
  <Application>Microsoft Office PowerPoint</Application>
  <PresentationFormat>On-screen Show (4:3)</PresentationFormat>
  <Paragraphs>57</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10231</cp:revision>
  <cp:lastPrinted>2018-07-09T15:13:07Z</cp:lastPrinted>
  <dcterms:created xsi:type="dcterms:W3CDTF">2001-08-31T10:39:36Z</dcterms:created>
  <dcterms:modified xsi:type="dcterms:W3CDTF">2022-08-01T17:00:32Z</dcterms:modified>
</cp:coreProperties>
</file>