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509" r:id="rId2"/>
    <p:sldId id="326" r:id="rId3"/>
    <p:sldId id="485" r:id="rId4"/>
    <p:sldId id="502" r:id="rId5"/>
    <p:sldId id="501" r:id="rId6"/>
    <p:sldId id="512" r:id="rId7"/>
    <p:sldId id="515" r:id="rId8"/>
    <p:sldId id="496" r:id="rId9"/>
    <p:sldId id="506" r:id="rId10"/>
    <p:sldId id="513" r:id="rId11"/>
    <p:sldId id="514" r:id="rId12"/>
    <p:sldId id="511" r:id="rId13"/>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88" autoAdjust="0"/>
    <p:restoredTop sz="90813" autoAdjust="0"/>
  </p:normalViewPr>
  <p:slideViewPr>
    <p:cSldViewPr>
      <p:cViewPr varScale="1">
        <p:scale>
          <a:sx n="115" d="100"/>
          <a:sy n="115" d="100"/>
        </p:scale>
        <p:origin x="906" y="51"/>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dirty="0"/>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dirty="0"/>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dirty="0"/>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8/28/2022</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dirty="0"/>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dirty="0"/>
          </a:p>
        </p:txBody>
      </p:sp>
    </p:spTree>
    <p:extLst>
      <p:ext uri="{BB962C8B-B14F-4D97-AF65-F5344CB8AC3E}">
        <p14:creationId xmlns:p14="http://schemas.microsoft.com/office/powerpoint/2010/main" val="27560708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dirty="0"/>
          </a:p>
        </p:txBody>
      </p:sp>
    </p:spTree>
    <p:extLst>
      <p:ext uri="{BB962C8B-B14F-4D97-AF65-F5344CB8AC3E}">
        <p14:creationId xmlns:p14="http://schemas.microsoft.com/office/powerpoint/2010/main" val="141823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10</a:t>
            </a:fld>
            <a:endParaRPr lang="en-US" altLang="en-US" sz="1200" dirty="0">
              <a:latin typeface="Times New Roman" pitchFamily="18" charset="0"/>
            </a:endParaRPr>
          </a:p>
        </p:txBody>
      </p:sp>
    </p:spTree>
    <p:extLst>
      <p:ext uri="{BB962C8B-B14F-4D97-AF65-F5344CB8AC3E}">
        <p14:creationId xmlns:p14="http://schemas.microsoft.com/office/powerpoint/2010/main" val="57622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11</a:t>
            </a:fld>
            <a:endParaRPr lang="en-US" altLang="en-US" sz="1200" dirty="0">
              <a:latin typeface="Times New Roman" pitchFamily="18" charset="0"/>
            </a:endParaRPr>
          </a:p>
        </p:txBody>
      </p:sp>
    </p:spTree>
    <p:extLst>
      <p:ext uri="{BB962C8B-B14F-4D97-AF65-F5344CB8AC3E}">
        <p14:creationId xmlns:p14="http://schemas.microsoft.com/office/powerpoint/2010/main" val="2820025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A62C6B-CC89-4827-94E3-A6ABFBF2EB54}" type="slidenum">
              <a:rPr lang="en-US" altLang="en-US" smtClean="0"/>
              <a:pPr/>
              <a:t>12</a:t>
            </a:fld>
            <a:endParaRPr lang="en-US" altLang="en-US" dirty="0"/>
          </a:p>
        </p:txBody>
      </p:sp>
    </p:spTree>
    <p:extLst>
      <p:ext uri="{BB962C8B-B14F-4D97-AF65-F5344CB8AC3E}">
        <p14:creationId xmlns:p14="http://schemas.microsoft.com/office/powerpoint/2010/main" val="696677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buFontTx/>
              <a:buNone/>
              <a:tabLst>
                <a:tab pos="1885950" algn="l"/>
              </a:tabLst>
            </a:pPr>
            <a:endParaRPr lang="en-US" altLang="en-US" sz="1200" b="0" dirty="0">
              <a:solidFill>
                <a:schemeClr val="tx1"/>
              </a:solidFill>
            </a:endParaRPr>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4</a:t>
            </a:fld>
            <a:endParaRPr lang="en-US" altLang="en-US" sz="1200" dirty="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dirty="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solidFill>
                <a:schemeClr val="tx1"/>
              </a:solidFill>
            </a:endParaRPr>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6</a:t>
            </a:fld>
            <a:endParaRPr lang="en-US" altLang="en-US" dirty="0"/>
          </a:p>
        </p:txBody>
      </p:sp>
    </p:spTree>
    <p:extLst>
      <p:ext uri="{BB962C8B-B14F-4D97-AF65-F5344CB8AC3E}">
        <p14:creationId xmlns:p14="http://schemas.microsoft.com/office/powerpoint/2010/main" val="2596697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7</a:t>
            </a:fld>
            <a:endParaRPr lang="en-US" altLang="en-US" dirty="0"/>
          </a:p>
        </p:txBody>
      </p:sp>
    </p:spTree>
    <p:extLst>
      <p:ext uri="{BB962C8B-B14F-4D97-AF65-F5344CB8AC3E}">
        <p14:creationId xmlns:p14="http://schemas.microsoft.com/office/powerpoint/2010/main" val="3736748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29C1A96-929F-9440-ABE3-38839B151B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3555" name="Rectangle 3">
            <a:extLst>
              <a:ext uri="{FF2B5EF4-FFF2-40B4-BE49-F238E27FC236}">
                <a16:creationId xmlns:a16="http://schemas.microsoft.com/office/drawing/2014/main" id="{BF50F970-C7DE-114B-90F0-84EB393BC919}"/>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00730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9</a:t>
            </a:fld>
            <a:endParaRPr lang="en-US" alt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dirty="0"/>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dirty="0"/>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6748" name="CorelPhotoPaint.Image.10" r:id="rId14" imgW="1625397" imgH="1625397" progId="">
                  <p:embed/>
                </p:oleObj>
              </mc:Choice>
              <mc:Fallback>
                <p:oleObj name="CorelPhotoPaint.Image.10" r:id="rId14" imgW="1625397" imgH="1625397" progId="">
                  <p:embed/>
                  <p:pic>
                    <p:nvPicPr>
                      <p:cNvPr id="0" name="Picture 9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a:solidFill>
                  <a:srgbClr val="FFFF00"/>
                </a:solidFill>
                <a:latin typeface="Arial" charset="0"/>
              </a:rPr>
              <a:t>The African Monsoon Recent Evolution and Current Status</a:t>
            </a:r>
            <a:br>
              <a:rPr lang="en-US" altLang="en-US" b="1" dirty="0">
                <a:solidFill>
                  <a:srgbClr val="FFFF00"/>
                </a:solidFill>
                <a:latin typeface="Arial" charset="0"/>
              </a:rPr>
            </a:br>
            <a:r>
              <a:rPr lang="en-US" altLang="en-US" b="1" dirty="0">
                <a:solidFill>
                  <a:srgbClr val="FFFF00"/>
                </a:solidFill>
                <a:latin typeface="Arial" charset="0"/>
              </a:rPr>
              <a:t/>
            </a:r>
            <a:br>
              <a:rPr lang="en-US" altLang="en-US" b="1" dirty="0">
                <a:solidFill>
                  <a:srgbClr val="FFFF00"/>
                </a:solidFill>
                <a:latin typeface="Arial" charset="0"/>
              </a:rPr>
            </a:br>
            <a:r>
              <a:rPr lang="en-US" altLang="en-US" b="1" dirty="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86793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smtClean="0">
                <a:solidFill>
                  <a:schemeClr val="bg1"/>
                </a:solidFill>
              </a:rPr>
              <a:t>29 </a:t>
            </a:r>
            <a:r>
              <a:rPr lang="en-US" altLang="en-US" sz="2800" b="1" dirty="0" smtClean="0">
                <a:solidFill>
                  <a:schemeClr val="bg1"/>
                </a:solidFill>
              </a:rPr>
              <a:t>August 2022</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dirty="0">
                <a:solidFill>
                  <a:schemeClr val="bg1"/>
                </a:solidFill>
              </a:rPr>
              <a:t>For more information, visit:</a:t>
            </a:r>
          </a:p>
          <a:p>
            <a:pPr eaLnBrk="1" hangingPunct="1"/>
            <a:r>
              <a:rPr lang="en-US" altLang="en-US" sz="1400" b="1" dirty="0">
                <a:solidFill>
                  <a:schemeClr val="bg1"/>
                </a:solidFill>
                <a:hlinkClick r:id="rId3"/>
              </a:rPr>
              <a:t>http://www.cpc.ncep.noaa.gov/products/Global_Monsoons/African_Monsoons/precip_monitoring.shtml</a:t>
            </a:r>
            <a:r>
              <a:rPr lang="en-US" altLang="en-US" sz="1400" b="1" dirty="0">
                <a:solidFill>
                  <a:schemeClr val="bg1"/>
                </a:solidFill>
              </a:rPr>
              <a:t> </a:t>
            </a:r>
          </a:p>
        </p:txBody>
      </p:sp>
    </p:spTree>
    <p:extLst>
      <p:ext uri="{BB962C8B-B14F-4D97-AF65-F5344CB8AC3E}">
        <p14:creationId xmlns:p14="http://schemas.microsoft.com/office/powerpoint/2010/main" val="2528570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30 Aug – 5 September, 2022</a:t>
            </a:r>
            <a:endParaRPr lang="en-US" altLang="en-US" b="1" dirty="0">
              <a:solidFill>
                <a:srgbClr val="FFFF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728" y="1788760"/>
            <a:ext cx="2980939" cy="3857685"/>
          </a:xfrm>
          <a:prstGeom prst="rect">
            <a:avLst/>
          </a:prstGeom>
        </p:spPr>
      </p:pic>
      <p:sp>
        <p:nvSpPr>
          <p:cNvPr id="10" name="Text Box 8"/>
          <p:cNvSpPr txBox="1">
            <a:spLocks noChangeArrowheads="1"/>
          </p:cNvSpPr>
          <p:nvPr/>
        </p:nvSpPr>
        <p:spPr bwMode="auto">
          <a:xfrm>
            <a:off x="3581400" y="1661279"/>
            <a:ext cx="5349875" cy="4324261"/>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portions of Mauritania, southwestern Mali, much of Senegal, The Gambia, Guinea-Bissau and Guinea, and northern parts of Sierra Leone: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much of Liberia, central and southern portions of Cote d’Ivoire, Ghana, Togo, Benin, Nigeria and Cameroon, much of Equatorial Guinea, and northern Gabon: </a:t>
            </a:r>
            <a:r>
              <a:rPr lang="en-US" altLang="en-US" sz="1100" b="1" dirty="0">
                <a:solidFill>
                  <a:schemeClr val="bg1"/>
                </a:solidFill>
                <a:latin typeface="Arial" charset="0"/>
              </a:rPr>
              <a:t>An area of anomalous lower-level divergence and upper-level convergence is expected to suppress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northeastern Nigeria, eastern Cameroon, northern Congo, much of CAR, DR Congo, South Sudan, central and southern parts of Chad, southern Sudan, western Ethiopia, Uganda, Rwanda and Burundi: </a:t>
            </a:r>
            <a:r>
              <a:rPr lang="en-US" altLang="en-US" sz="1100" b="1" dirty="0">
                <a:solidFill>
                  <a:schemeClr val="bg1"/>
                </a:solidFill>
                <a:latin typeface="Arial" charset="0"/>
              </a:rPr>
              <a:t>An area of anomalous lower-level convergence and upper-level divergence is expected to enhance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northern parts of Ethiopia and central Eritrea: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p:txBody>
      </p:sp>
    </p:spTree>
    <p:extLst>
      <p:ext uri="{BB962C8B-B14F-4D97-AF65-F5344CB8AC3E}">
        <p14:creationId xmlns:p14="http://schemas.microsoft.com/office/powerpoint/2010/main" val="2657198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dirty="0">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dirty="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dirty="0">
                <a:solidFill>
                  <a:srgbClr val="FFFF00"/>
                </a:solidFill>
              </a:rPr>
              <a:t>Week-2 Precipitation Outlooks</a:t>
            </a:r>
            <a:br>
              <a:rPr lang="en-US" altLang="en-US" sz="2400" b="1" dirty="0">
                <a:solidFill>
                  <a:srgbClr val="FFFF00"/>
                </a:solidFill>
              </a:rPr>
            </a:br>
            <a:endParaRPr lang="en-US" altLang="en-US" sz="2400" b="1" dirty="0">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06 - </a:t>
            </a:r>
            <a:r>
              <a:rPr lang="en-US" altLang="en-US" b="1" dirty="0" smtClean="0">
                <a:solidFill>
                  <a:srgbClr val="FFFF00"/>
                </a:solidFill>
              </a:rPr>
              <a:t>12</a:t>
            </a:r>
            <a:r>
              <a:rPr lang="en-US" altLang="en-US" b="1" dirty="0" smtClean="0">
                <a:solidFill>
                  <a:srgbClr val="FFFF00"/>
                </a:solidFill>
              </a:rPr>
              <a:t> </a:t>
            </a:r>
            <a:r>
              <a:rPr lang="en-US" altLang="en-US" b="1" dirty="0" smtClean="0">
                <a:solidFill>
                  <a:srgbClr val="FFFF00"/>
                </a:solidFill>
              </a:rPr>
              <a:t>September, 2022</a:t>
            </a:r>
            <a:endParaRPr lang="en-US" altLang="en-US" b="1" dirty="0">
              <a:solidFill>
                <a:srgbClr val="FFFF00"/>
              </a:solidFill>
            </a:endParaRPr>
          </a:p>
        </p:txBody>
      </p:sp>
      <p:sp>
        <p:nvSpPr>
          <p:cNvPr id="10" name="Text Box 8"/>
          <p:cNvSpPr txBox="1">
            <a:spLocks noChangeArrowheads="1"/>
          </p:cNvSpPr>
          <p:nvPr/>
        </p:nvSpPr>
        <p:spPr bwMode="auto">
          <a:xfrm>
            <a:off x="3581400" y="1661279"/>
            <a:ext cx="5349875" cy="2631490"/>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across southern Guinea, much of Sierra Leone, Liberia, Cote d’Ivoire, and Ghana, central and southern parts of Togo, Benin, Nigeria and Cameroon, much of Equatorial Guinea, northern and central portions of Gabon and western Congo: </a:t>
            </a:r>
            <a:r>
              <a:rPr lang="en-US" altLang="en-US" sz="1100" b="1" dirty="0">
                <a:solidFill>
                  <a:schemeClr val="bg1"/>
                </a:solidFill>
                <a:latin typeface="Arial" charset="0"/>
              </a:rPr>
              <a:t>An area of anomalous lower-level divergence and upper-level convergence is expected to suppress rainfall in the region.</a:t>
            </a:r>
            <a:r>
              <a:rPr lang="en-US" altLang="en-US" sz="1100" b="1" dirty="0">
                <a:solidFill>
                  <a:srgbClr val="FFFF00"/>
                </a:solidFill>
                <a:latin typeface="Arial" charset="0"/>
              </a:rPr>
              <a:t> Confidence: Moderate</a:t>
            </a:r>
          </a:p>
          <a:p>
            <a:pPr algn="just">
              <a:spcBef>
                <a:spcPct val="0"/>
              </a:spcBef>
              <a:buFontTx/>
              <a:buAutoNum type="arabicPeriod"/>
              <a:defRPr/>
            </a:pPr>
            <a:endParaRPr lang="en-US" altLang="en-US" sz="1100" b="1" dirty="0">
              <a:solidFill>
                <a:srgbClr val="FFFF00"/>
              </a:solidFill>
              <a:latin typeface="Arial" charset="0"/>
            </a:endParaRPr>
          </a:p>
          <a:p>
            <a:pPr algn="just">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southern Niger, Chad and Sudan, northern parts of Nigeria and Cameroon, much of CAR and South Sudan, western Ethiopia, northern and central parts of DR Congo, and western Uganda: </a:t>
            </a:r>
            <a:r>
              <a:rPr lang="en-US" altLang="en-US" sz="1100" b="1" dirty="0">
                <a:solidFill>
                  <a:schemeClr val="bg1"/>
                </a:solidFill>
                <a:latin typeface="Arial" charset="0"/>
              </a:rPr>
              <a:t>An area of anomalous lower-level convergence and upper-level divergence is expected to enhance rainfall in the region. </a:t>
            </a:r>
            <a:r>
              <a:rPr lang="en-US" altLang="en-US" sz="1100" b="1" dirty="0">
                <a:solidFill>
                  <a:srgbClr val="FFFF00"/>
                </a:solidFill>
                <a:latin typeface="Arial" charset="0"/>
              </a:rPr>
              <a:t>Confidence: Moderate</a:t>
            </a:r>
          </a:p>
          <a:p>
            <a:pPr algn="just">
              <a:spcBef>
                <a:spcPct val="0"/>
              </a:spcBef>
              <a:buFontTx/>
              <a:buAutoNum type="arabicPeriod"/>
              <a:defRPr/>
            </a:pPr>
            <a:endParaRPr lang="en-US" altLang="en-US" sz="1100" b="1" dirty="0">
              <a:solidFill>
                <a:srgbClr val="FFFF00"/>
              </a:solidFill>
              <a:latin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28" y="1786356"/>
            <a:ext cx="2980939" cy="3857685"/>
          </a:xfrm>
          <a:prstGeom prst="rect">
            <a:avLst/>
          </a:prstGeom>
        </p:spPr>
      </p:pic>
    </p:spTree>
    <p:extLst>
      <p:ext uri="{BB962C8B-B14F-4D97-AF65-F5344CB8AC3E}">
        <p14:creationId xmlns:p14="http://schemas.microsoft.com/office/powerpoint/2010/main" val="9316517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562600"/>
          </a:xfrm>
        </p:spPr>
        <p:txBody>
          <a:bodyPr/>
          <a:lstStyle/>
          <a:p>
            <a:pPr algn="just"/>
            <a:r>
              <a:rPr lang="en-US" altLang="en-US" sz="1100" b="1" dirty="0">
                <a:solidFill>
                  <a:schemeClr val="bg1"/>
                </a:solidFill>
                <a:latin typeface="Arial" panose="020B0604020202020204" pitchFamily="34" charset="0"/>
                <a:cs typeface="Arial" panose="020B0604020202020204" pitchFamily="34" charset="0"/>
              </a:rPr>
              <a:t>During the past 30 days, in East Africa, above-average rainfall was observed over southern and eastern Sudan, much of South Sudan, Eritrea, and central and northern Ethiopia. Rainfall was below-average over pockets of eastern Ethiopia. In Central Africa, rainfall was above-average over parts of northern and eastern Cameroon, northern Congo, much of CAR, central and southern Chad, and northern DRC. Rainfall was below-average over Equatorial Guinea, western Cameroon, central Congo and pockets of central DRC. In West Africa, rainfall was above-average over southern Mauritania, parts of Senegal, Guinea-Bissau, Guinea, Sierra Leone, western Liberia, Burkina Faso, Ghana, Togo, Benin, parts of Niger and Nigeria. In contrast, central and southern Mali, and parts of Nigeria received below-average rainfall.</a:t>
            </a:r>
          </a:p>
          <a:p>
            <a:pPr algn="just"/>
            <a:endParaRPr lang="en-US" altLang="en-US" sz="1100" b="1" dirty="0" smtClean="0">
              <a:solidFill>
                <a:schemeClr val="bg1"/>
              </a:solidFill>
              <a:latin typeface="Arial" panose="020B0604020202020204" pitchFamily="34" charset="0"/>
              <a:cs typeface="Arial" panose="020B0604020202020204" pitchFamily="34" charset="0"/>
            </a:endParaRPr>
          </a:p>
          <a:p>
            <a:pPr algn="just"/>
            <a:r>
              <a:rPr lang="en-US" altLang="en-US" sz="1100" b="1" dirty="0">
                <a:solidFill>
                  <a:schemeClr val="bg1"/>
                </a:solidFill>
                <a:latin typeface="Arial" panose="020B0604020202020204" pitchFamily="34" charset="0"/>
                <a:cs typeface="Arial" panose="020B0604020202020204" pitchFamily="34" charset="0"/>
              </a:rPr>
              <a:t>During the past 7 days, in East Africa, rainfall was above-average over the northern portion of South Sudan, many parts of Sudan, Eritrea, northern Ethiopia, and pockets of southern Somalia. In Central Africa, rainfall was above-average over the far eastern Cameroon, Chad, CAR, and parts of DRC. Below-average rainfall was observed over western Cameroon, and parts of northern DRC. In West Africa, above-average rainfall was observed over central Mali, Liberia, Cote d’Ivoire, Ghana, Togo, Benin, pockets of Niger, and central and northern Nigeria. In contrast, parts of Senegal, central Guinea, Burkina Faso and portions of Nigeria received below-average rainfall.</a:t>
            </a:r>
          </a:p>
          <a:p>
            <a:pPr algn="just"/>
            <a:endParaRPr lang="en-US" altLang="en-US" sz="1100" b="1" dirty="0">
              <a:solidFill>
                <a:schemeClr val="bg1"/>
              </a:solidFill>
              <a:latin typeface="Arial" panose="020B0604020202020204" pitchFamily="34" charset="0"/>
              <a:cs typeface="Arial" panose="020B0604020202020204" pitchFamily="34" charset="0"/>
            </a:endParaRPr>
          </a:p>
          <a:p>
            <a:pPr algn="just"/>
            <a:r>
              <a:rPr lang="en-US" altLang="en-US" sz="1100" b="1" dirty="0" smtClean="0">
                <a:solidFill>
                  <a:schemeClr val="bg1"/>
                </a:solidFill>
                <a:latin typeface="Arial" panose="020B0604020202020204" pitchFamily="34" charset="0"/>
                <a:cs typeface="Arial" panose="020B0604020202020204" pitchFamily="34" charset="0"/>
              </a:rPr>
              <a:t>Week-1 </a:t>
            </a:r>
            <a:r>
              <a:rPr lang="en-US" altLang="en-US" sz="1100" b="1" dirty="0">
                <a:solidFill>
                  <a:schemeClr val="bg1"/>
                </a:solidFill>
                <a:latin typeface="Arial" panose="020B0604020202020204" pitchFamily="34" charset="0"/>
                <a:cs typeface="Arial" panose="020B0604020202020204" pitchFamily="34" charset="0"/>
              </a:rPr>
              <a:t>and week-2 outlooks call for an increased chance for </a:t>
            </a:r>
            <a:r>
              <a:rPr lang="en-US" altLang="en-US" sz="1100" b="1" dirty="0" smtClean="0">
                <a:solidFill>
                  <a:schemeClr val="bg1"/>
                </a:solidFill>
                <a:latin typeface="Arial" panose="020B0604020202020204" pitchFamily="34" charset="0"/>
                <a:cs typeface="Arial" panose="020B0604020202020204" pitchFamily="34" charset="0"/>
              </a:rPr>
              <a:t>above-average rainfall over the western and eastern portions of the Sahel region, parts of Central Africa, </a:t>
            </a:r>
            <a:r>
              <a:rPr lang="en-US" altLang="en-US" sz="1100" b="1" dirty="0" smtClean="0">
                <a:solidFill>
                  <a:schemeClr val="bg1"/>
                </a:solidFill>
                <a:latin typeface="Arial" panose="020B0604020202020204" pitchFamily="34" charset="0"/>
                <a:cs typeface="Arial" panose="020B0604020202020204" pitchFamily="34" charset="0"/>
              </a:rPr>
              <a:t>the southern portion of </a:t>
            </a:r>
            <a:r>
              <a:rPr lang="en-US" altLang="en-US" sz="1100" b="1" dirty="0" smtClean="0">
                <a:solidFill>
                  <a:schemeClr val="bg1"/>
                </a:solidFill>
                <a:latin typeface="Arial" panose="020B0604020202020204" pitchFamily="34" charset="0"/>
                <a:cs typeface="Arial" panose="020B0604020202020204" pitchFamily="34" charset="0"/>
              </a:rPr>
              <a:t>Sudan, much of South Sudan and western Ethiopia. In </a:t>
            </a:r>
            <a:r>
              <a:rPr lang="en-US" altLang="en-US" sz="1100" b="1" dirty="0">
                <a:solidFill>
                  <a:schemeClr val="bg1"/>
                </a:solidFill>
                <a:latin typeface="Arial" panose="020B0604020202020204" pitchFamily="34" charset="0"/>
                <a:cs typeface="Arial" panose="020B0604020202020204" pitchFamily="34" charset="0"/>
              </a:rPr>
              <a:t>contrast, there is an increased chance for </a:t>
            </a:r>
            <a:r>
              <a:rPr lang="en-US" altLang="en-US" sz="1100" b="1" dirty="0" smtClean="0">
                <a:solidFill>
                  <a:schemeClr val="bg1"/>
                </a:solidFill>
                <a:latin typeface="Arial" panose="020B0604020202020204" pitchFamily="34" charset="0"/>
                <a:cs typeface="Arial" panose="020B0604020202020204" pitchFamily="34" charset="0"/>
              </a:rPr>
              <a:t>below-average rainfall along the Gulf Guinea coast.</a:t>
            </a:r>
            <a:endParaRPr lang="en-US" altLang="en-US" sz="1100" b="1" dirty="0">
              <a:solidFill>
                <a:schemeClr val="bg1"/>
              </a:solidFill>
              <a:latin typeface="Arial" panose="020B0604020202020204" pitchFamily="34" charset="0"/>
              <a:cs typeface="Arial" panose="020B0604020202020204" pitchFamily="34" charset="0"/>
            </a:endParaRPr>
          </a:p>
        </p:txBody>
      </p:sp>
      <p:sp>
        <p:nvSpPr>
          <p:cNvPr id="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a:solidFill>
                  <a:srgbClr val="FFFF00"/>
                </a:solidFill>
                <a:latin typeface="Arial" charset="0"/>
              </a:rPr>
              <a:t>Summary</a:t>
            </a:r>
          </a:p>
        </p:txBody>
      </p:sp>
    </p:spTree>
    <p:extLst>
      <p:ext uri="{BB962C8B-B14F-4D97-AF65-F5344CB8AC3E}">
        <p14:creationId xmlns:p14="http://schemas.microsoft.com/office/powerpoint/2010/main" val="700617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dirty="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dirty="0">
                <a:solidFill>
                  <a:schemeClr val="bg1"/>
                </a:solidFill>
              </a:rPr>
              <a:t>  Highlights</a:t>
            </a:r>
          </a:p>
          <a:p>
            <a:pPr eaLnBrk="1" hangingPunct="1">
              <a:lnSpc>
                <a:spcPct val="150000"/>
              </a:lnSpc>
              <a:buFontTx/>
              <a:buChar char="•"/>
            </a:pPr>
            <a:r>
              <a:rPr lang="en-US" altLang="en-US" sz="2400" b="1" dirty="0">
                <a:solidFill>
                  <a:schemeClr val="bg1"/>
                </a:solidFill>
              </a:rPr>
              <a:t>  Recent Evolution and Current Conditions</a:t>
            </a:r>
          </a:p>
          <a:p>
            <a:pPr eaLnBrk="1" hangingPunct="1">
              <a:lnSpc>
                <a:spcPct val="150000"/>
              </a:lnSpc>
              <a:buFontTx/>
              <a:buChar char="•"/>
            </a:pPr>
            <a:r>
              <a:rPr lang="en-US" altLang="en-US" sz="2400" b="1" dirty="0">
                <a:solidFill>
                  <a:schemeClr val="bg1"/>
                </a:solidFill>
              </a:rPr>
              <a:t>  NCEP GEFS Forecasts</a:t>
            </a:r>
          </a:p>
          <a:p>
            <a:pPr eaLnBrk="1" hangingPunct="1">
              <a:lnSpc>
                <a:spcPct val="150000"/>
              </a:lnSpc>
              <a:buFontTx/>
              <a:buChar char="•"/>
            </a:pPr>
            <a:r>
              <a:rPr lang="en-US" altLang="en-US" sz="2400" b="1" dirty="0">
                <a:solidFill>
                  <a:schemeClr val="bg1"/>
                </a:solidFill>
              </a:rPr>
              <a:t>  Summary</a:t>
            </a:r>
          </a:p>
          <a:p>
            <a:pPr eaLnBrk="1" hangingPunct="1">
              <a:lnSpc>
                <a:spcPct val="150000"/>
              </a:lnSpc>
            </a:pPr>
            <a:endParaRPr lang="en-US" altLang="en-US" sz="2400" b="1"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a:solidFill>
                  <a:srgbClr val="FFFF00"/>
                </a:solidFill>
                <a:latin typeface="Arial" charset="0"/>
              </a:rPr>
              <a:t>Highlights:</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3" name="Rectangle 5"/>
          <p:cNvSpPr>
            <a:spLocks noChangeArrowheads="1"/>
          </p:cNvSpPr>
          <p:nvPr/>
        </p:nvSpPr>
        <p:spPr bwMode="auto">
          <a:xfrm>
            <a:off x="304800" y="1752600"/>
            <a:ext cx="8458200" cy="4953000"/>
          </a:xfrm>
          <a:prstGeom prst="rect">
            <a:avLst/>
          </a:prstGeom>
          <a:noFill/>
          <a:ln w="9525">
            <a:noFill/>
            <a:miter lim="800000"/>
            <a:headEnd/>
            <a:tailEnd/>
          </a:ln>
        </p:spPr>
        <p:txBody>
          <a:bodyPr/>
          <a:lstStyle/>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During the past 7 days, in East Africa, rainfall was above-average over the northern portion of South Sudan, many parts of Sudan, Eritrea, northern Ethiopia, and pockets of southern Somalia. In Central Africa, rainfall was above-average over the far eastern Cameroon, Chad, CAR, and parts of DRC. Below-average rainfall was observed over western Cameroon, and parts of northern DRC. In West Africa, above-average rainfall was observed over central Mali, Liberia, Cote d’Ivoire, Ghana, Togo, Benin, pockets of Niger, and central and northern Nigeria. In contrast, parts of Senegal, central Guinea, Burkina Faso and portions of Nigeria received below-average rainfall.</a:t>
            </a:r>
          </a:p>
          <a:p>
            <a:pPr marL="285750" indent="-285750" algn="just" eaLnBrk="1" hangingPunct="1">
              <a:lnSpc>
                <a:spcPct val="90000"/>
              </a:lnSpc>
              <a:spcBef>
                <a:spcPct val="50000"/>
              </a:spcBef>
              <a:buFont typeface="Arial" panose="020B0604020202020204" pitchFamily="34" charset="0"/>
              <a:buChar char="•"/>
            </a:pPr>
            <a:endParaRPr lang="en-US" altLang="en-US" sz="1400" b="1" dirty="0">
              <a:solidFill>
                <a:schemeClr val="bg1"/>
              </a:solidFill>
            </a:endParaRPr>
          </a:p>
          <a:p>
            <a:pPr marL="285750" indent="-285750" algn="just" eaLnBrk="1" hangingPunct="1">
              <a:lnSpc>
                <a:spcPct val="90000"/>
              </a:lnSpc>
              <a:spcBef>
                <a:spcPct val="50000"/>
              </a:spcBef>
              <a:buFont typeface="Arial" panose="020B0604020202020204" pitchFamily="34" charset="0"/>
              <a:buChar char="•"/>
            </a:pPr>
            <a:r>
              <a:rPr lang="en-US" altLang="en-US" sz="1400" b="1" dirty="0">
                <a:solidFill>
                  <a:schemeClr val="bg1"/>
                </a:solidFill>
              </a:rPr>
              <a:t>Week-1 and week-2 outlooks call for an increased chance for above-average rainfall over the western and eastern portions of the Sahel region, parts of Central Africa, the southern portion of Sudan, much of South Sudan and western Ethiopia. In contrast, there is an increased chance for below-average rainfall along the Gulf Guinea coast.</a:t>
            </a:r>
            <a:endParaRPr lang="en-US" altLang="en-US" sz="14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90 Days</a:t>
            </a:r>
          </a:p>
        </p:txBody>
      </p:sp>
      <p:sp>
        <p:nvSpPr>
          <p:cNvPr id="5" name="Text Box 8"/>
          <p:cNvSpPr txBox="1">
            <a:spLocks noChangeArrowheads="1"/>
          </p:cNvSpPr>
          <p:nvPr/>
        </p:nvSpPr>
        <p:spPr bwMode="auto">
          <a:xfrm>
            <a:off x="79248" y="5029200"/>
            <a:ext cx="8991600" cy="1588255"/>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080" b="1" dirty="0">
                <a:solidFill>
                  <a:schemeClr val="bg1"/>
                </a:solidFill>
              </a:rPr>
              <a:t>Over the past 90 days, </a:t>
            </a:r>
            <a:r>
              <a:rPr lang="en-US" altLang="en-US" sz="1080" b="1" dirty="0" smtClean="0">
                <a:solidFill>
                  <a:schemeClr val="bg1"/>
                </a:solidFill>
              </a:rPr>
              <a:t>in </a:t>
            </a:r>
            <a:r>
              <a:rPr lang="en-US" altLang="en-US" sz="1080" b="1" dirty="0">
                <a:solidFill>
                  <a:schemeClr val="bg1"/>
                </a:solidFill>
              </a:rPr>
              <a:t>East Africa, </a:t>
            </a:r>
            <a:r>
              <a:rPr lang="en-US" altLang="en-US" sz="1080" b="1" dirty="0" smtClean="0">
                <a:solidFill>
                  <a:schemeClr val="bg1"/>
                </a:solidFill>
              </a:rPr>
              <a:t>above-average </a:t>
            </a:r>
            <a:r>
              <a:rPr lang="en-US" altLang="en-US" sz="1080" b="1" dirty="0">
                <a:solidFill>
                  <a:schemeClr val="bg1"/>
                </a:solidFill>
              </a:rPr>
              <a:t>rainfall was observed over </a:t>
            </a:r>
            <a:r>
              <a:rPr lang="en-US" altLang="en-US" sz="1080" b="1" dirty="0" smtClean="0">
                <a:solidFill>
                  <a:schemeClr val="bg1"/>
                </a:solidFill>
              </a:rPr>
              <a:t>southern and eastern Sudan, the western and eastern portions of South Sudan, western, central and northern Ethiopia, Uganda, </a:t>
            </a:r>
            <a:r>
              <a:rPr lang="en-US" altLang="en-US" sz="1080" b="1" dirty="0" smtClean="0">
                <a:solidFill>
                  <a:schemeClr val="bg1"/>
                </a:solidFill>
              </a:rPr>
              <a:t>parts of southern Somalia, western </a:t>
            </a:r>
            <a:r>
              <a:rPr lang="en-US" altLang="en-US" sz="1080" b="1" dirty="0" smtClean="0">
                <a:solidFill>
                  <a:schemeClr val="bg1"/>
                </a:solidFill>
              </a:rPr>
              <a:t>Kenya, northern Tanzania and much of Eritrea. Rainfall </a:t>
            </a:r>
            <a:r>
              <a:rPr lang="en-US" altLang="en-US" sz="1080" b="1" dirty="0">
                <a:solidFill>
                  <a:schemeClr val="bg1"/>
                </a:solidFill>
              </a:rPr>
              <a:t>was below-average over </a:t>
            </a:r>
            <a:r>
              <a:rPr lang="en-US" altLang="en-US" sz="1080" b="1" dirty="0" smtClean="0">
                <a:solidFill>
                  <a:schemeClr val="bg1"/>
                </a:solidFill>
              </a:rPr>
              <a:t>southern Ethiopia, central and southern South Sudan, and parts of </a:t>
            </a:r>
            <a:r>
              <a:rPr lang="en-US" altLang="en-US" sz="1080" b="1" dirty="0" smtClean="0">
                <a:solidFill>
                  <a:schemeClr val="bg1"/>
                </a:solidFill>
              </a:rPr>
              <a:t>northern Somalia and Kenya</a:t>
            </a:r>
            <a:r>
              <a:rPr lang="en-US" altLang="en-US" sz="1080" b="1" dirty="0" smtClean="0">
                <a:solidFill>
                  <a:schemeClr val="bg1"/>
                </a:solidFill>
              </a:rPr>
              <a:t>. In southern Africa, above-average rainfall was observed over parts of South Africa and Mozambique. Below-average rainfall was observed over pockets of coastal South Africa and </a:t>
            </a:r>
            <a:r>
              <a:rPr lang="en-US" altLang="en-US" sz="1080" b="1" dirty="0" smtClean="0">
                <a:solidFill>
                  <a:schemeClr val="bg1"/>
                </a:solidFill>
              </a:rPr>
              <a:t>southern Madagascar</a:t>
            </a:r>
            <a:r>
              <a:rPr lang="en-US" altLang="en-US" sz="1080" b="1" dirty="0" smtClean="0">
                <a:solidFill>
                  <a:schemeClr val="bg1"/>
                </a:solidFill>
              </a:rPr>
              <a:t>. In Central Africa, rainfall was above-average over </a:t>
            </a:r>
            <a:r>
              <a:rPr lang="en-US" altLang="en-US" sz="1080" b="1" dirty="0" smtClean="0">
                <a:solidFill>
                  <a:schemeClr val="bg1"/>
                </a:solidFill>
              </a:rPr>
              <a:t>eastern </a:t>
            </a:r>
            <a:r>
              <a:rPr lang="en-US" altLang="en-US" sz="1080" b="1" dirty="0" smtClean="0">
                <a:solidFill>
                  <a:schemeClr val="bg1"/>
                </a:solidFill>
              </a:rPr>
              <a:t>Cameroon, much of CAR, northeastern Gabon, northern Congo, and northern DRC. Rainfall was below-average over </a:t>
            </a:r>
            <a:r>
              <a:rPr lang="en-US" altLang="en-US" sz="1080" b="1" dirty="0" smtClean="0">
                <a:solidFill>
                  <a:schemeClr val="bg1"/>
                </a:solidFill>
              </a:rPr>
              <a:t>western </a:t>
            </a:r>
            <a:r>
              <a:rPr lang="en-US" altLang="en-US" sz="1080" b="1" dirty="0" smtClean="0">
                <a:solidFill>
                  <a:schemeClr val="bg1"/>
                </a:solidFill>
              </a:rPr>
              <a:t>Cameroon, pockets of Gabon,  southern Congo, and parts of central DRC. In West Africa, rainfall was above-average over southern Mauritania, Senegal, Guinea-Bissau, Guinea, Sierra Leone, western Liberia, northeastern Mali, Burkina Faso, parts of Ghana, Togo, Benin, and parts of Niger and western and northern Nigeria. In contrast, below-average rainfall was observed over western and central Mali, eastern Liberia, parts of </a:t>
            </a:r>
            <a:r>
              <a:rPr lang="en-US" altLang="en-US" sz="1080" b="1" dirty="0" smtClean="0">
                <a:solidFill>
                  <a:schemeClr val="bg1"/>
                </a:solidFill>
              </a:rPr>
              <a:t>southern Cote </a:t>
            </a:r>
            <a:r>
              <a:rPr lang="en-US" altLang="en-US" sz="1080" b="1" dirty="0">
                <a:solidFill>
                  <a:schemeClr val="bg1"/>
                </a:solidFill>
              </a:rPr>
              <a:t>d</a:t>
            </a:r>
            <a:r>
              <a:rPr lang="en-US" altLang="en-US" sz="1080" b="1" dirty="0" smtClean="0">
                <a:solidFill>
                  <a:schemeClr val="bg1"/>
                </a:solidFill>
              </a:rPr>
              <a:t>’Ivoire</a:t>
            </a:r>
            <a:r>
              <a:rPr lang="en-US" altLang="en-US" sz="1080" b="1" dirty="0" smtClean="0">
                <a:solidFill>
                  <a:schemeClr val="bg1"/>
                </a:solidFill>
              </a:rPr>
              <a:t>,  and parts of central and southern Nigeria.</a:t>
            </a:r>
            <a:endParaRPr lang="en-US" altLang="en-US" sz="1080" b="1" dirty="0">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30 Days</a:t>
            </a:r>
          </a:p>
        </p:txBody>
      </p:sp>
      <p:sp>
        <p:nvSpPr>
          <p:cNvPr id="5" name="Text Box 8"/>
          <p:cNvSpPr txBox="1">
            <a:spLocks noChangeArrowheads="1"/>
          </p:cNvSpPr>
          <p:nvPr/>
        </p:nvSpPr>
        <p:spPr bwMode="auto">
          <a:xfrm>
            <a:off x="79248" y="5110830"/>
            <a:ext cx="8991600" cy="119737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40" b="1" dirty="0">
                <a:solidFill>
                  <a:schemeClr val="bg1"/>
                </a:solidFill>
              </a:rPr>
              <a:t>During the past 30 days, </a:t>
            </a:r>
            <a:r>
              <a:rPr lang="en-US" altLang="en-US" sz="1140" b="1" dirty="0" smtClean="0">
                <a:solidFill>
                  <a:schemeClr val="bg1"/>
                </a:solidFill>
              </a:rPr>
              <a:t>in </a:t>
            </a:r>
            <a:r>
              <a:rPr lang="en-US" altLang="en-US" sz="1140" b="1" dirty="0">
                <a:solidFill>
                  <a:schemeClr val="bg1"/>
                </a:solidFill>
              </a:rPr>
              <a:t>East Africa, </a:t>
            </a:r>
            <a:r>
              <a:rPr lang="en-US" altLang="en-US" sz="1140" b="1" dirty="0" smtClean="0">
                <a:solidFill>
                  <a:schemeClr val="bg1"/>
                </a:solidFill>
              </a:rPr>
              <a:t>above-average </a:t>
            </a:r>
            <a:r>
              <a:rPr lang="en-US" altLang="en-US" sz="1140" b="1" dirty="0">
                <a:solidFill>
                  <a:schemeClr val="bg1"/>
                </a:solidFill>
              </a:rPr>
              <a:t>rainfall was observed </a:t>
            </a:r>
            <a:r>
              <a:rPr lang="en-US" altLang="en-US" sz="1140" b="1" dirty="0" smtClean="0">
                <a:solidFill>
                  <a:schemeClr val="bg1"/>
                </a:solidFill>
              </a:rPr>
              <a:t>over southern and eastern Sudan, much of South Sudan, Eritrea, and central and northern Ethiopia. Rainfall was below-average over pockets of eastern Ethiopia. </a:t>
            </a:r>
            <a:r>
              <a:rPr lang="en-US" altLang="en-US" sz="1140" b="1" dirty="0">
                <a:solidFill>
                  <a:schemeClr val="bg1"/>
                </a:solidFill>
              </a:rPr>
              <a:t>In Central Africa, rainfall was </a:t>
            </a:r>
            <a:r>
              <a:rPr lang="en-US" altLang="en-US" sz="1140" b="1" dirty="0" smtClean="0">
                <a:solidFill>
                  <a:schemeClr val="bg1"/>
                </a:solidFill>
              </a:rPr>
              <a:t>above-average over parts of northern and eastern Cameroon, northern Congo, much of CAR, central and southern Chad, and northern DRC. Rainfall was below-average over Equatorial Guinea, </a:t>
            </a:r>
            <a:r>
              <a:rPr lang="en-US" altLang="en-US" sz="1140" b="1" dirty="0" smtClean="0">
                <a:solidFill>
                  <a:schemeClr val="bg1"/>
                </a:solidFill>
              </a:rPr>
              <a:t>western </a:t>
            </a:r>
            <a:r>
              <a:rPr lang="en-US" altLang="en-US" sz="1140" b="1" dirty="0" smtClean="0">
                <a:solidFill>
                  <a:schemeClr val="bg1"/>
                </a:solidFill>
              </a:rPr>
              <a:t>Cameroon, central Congo and pockets of central DRC. In West Africa, rainfall was above-average over southern Mauritania, </a:t>
            </a:r>
            <a:r>
              <a:rPr lang="en-US" altLang="en-US" sz="1140" b="1" dirty="0" smtClean="0">
                <a:solidFill>
                  <a:schemeClr val="bg1"/>
                </a:solidFill>
              </a:rPr>
              <a:t>parts of Senegal</a:t>
            </a:r>
            <a:r>
              <a:rPr lang="en-US" altLang="en-US" sz="1140" b="1" dirty="0" smtClean="0">
                <a:solidFill>
                  <a:schemeClr val="bg1"/>
                </a:solidFill>
              </a:rPr>
              <a:t>, Guinea-Bissau, Guinea, Sierra Leone, western Liberia, Burkina Faso, </a:t>
            </a:r>
            <a:r>
              <a:rPr lang="en-US" altLang="en-US" sz="1140" b="1" dirty="0" smtClean="0">
                <a:solidFill>
                  <a:schemeClr val="bg1"/>
                </a:solidFill>
              </a:rPr>
              <a:t>Ghana</a:t>
            </a:r>
            <a:r>
              <a:rPr lang="en-US" altLang="en-US" sz="1140" b="1" dirty="0" smtClean="0">
                <a:solidFill>
                  <a:schemeClr val="bg1"/>
                </a:solidFill>
              </a:rPr>
              <a:t>, Togo, Benin, parts of Niger </a:t>
            </a:r>
            <a:r>
              <a:rPr lang="en-US" altLang="en-US" sz="1140" b="1" dirty="0">
                <a:solidFill>
                  <a:schemeClr val="bg1"/>
                </a:solidFill>
              </a:rPr>
              <a:t>and </a:t>
            </a:r>
            <a:r>
              <a:rPr lang="en-US" altLang="en-US" sz="1140" b="1" dirty="0" smtClean="0">
                <a:solidFill>
                  <a:schemeClr val="bg1"/>
                </a:solidFill>
              </a:rPr>
              <a:t>Nigeria</a:t>
            </a:r>
            <a:r>
              <a:rPr lang="en-US" altLang="en-US" sz="1140" b="1" dirty="0" smtClean="0">
                <a:solidFill>
                  <a:schemeClr val="bg1"/>
                </a:solidFill>
              </a:rPr>
              <a:t>. In contrast, central and southern </a:t>
            </a:r>
            <a:r>
              <a:rPr lang="en-US" altLang="en-US" sz="1140" b="1" dirty="0" smtClean="0">
                <a:solidFill>
                  <a:schemeClr val="bg1"/>
                </a:solidFill>
              </a:rPr>
              <a:t>Mali, and parts </a:t>
            </a:r>
            <a:r>
              <a:rPr lang="en-US" altLang="en-US" sz="1140" b="1" dirty="0" smtClean="0">
                <a:solidFill>
                  <a:schemeClr val="bg1"/>
                </a:solidFill>
              </a:rPr>
              <a:t>of Nigeria received below-average rainfall.</a:t>
            </a:r>
            <a:endParaRPr lang="en-US" altLang="en-US" sz="114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16152"/>
            <a:ext cx="3813048" cy="3813048"/>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216152"/>
            <a:ext cx="3813048" cy="38130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dirty="0">
                <a:solidFill>
                  <a:srgbClr val="FFFF00"/>
                </a:solidFill>
                <a:latin typeface="Arial" charset="0"/>
              </a:rPr>
              <a:t>Rainfall Patterns: Last 7 Days</a:t>
            </a: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dirty="0"/>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dirty="0"/>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dirty="0"/>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dirty="0"/>
          </a:p>
        </p:txBody>
      </p:sp>
      <p:sp>
        <p:nvSpPr>
          <p:cNvPr id="2" name="AutoShape 2" descr="https://www.cpc.ncep.noaa.gov/products/international/africa_arc/africa_arc_7day_af_obs.gif"/>
          <p:cNvSpPr>
            <a:spLocks noChangeAspect="1" noChangeArrowheads="1"/>
          </p:cNvSpPr>
          <p:nvPr/>
        </p:nvSpPr>
        <p:spPr bwMode="auto">
          <a:xfrm>
            <a:off x="765175"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4" descr="https://www.cpc.ncep.noaa.gov/products/international/africa_arc/africa_arc_7day_af_obs.gif"/>
          <p:cNvSpPr>
            <a:spLocks noChangeAspect="1" noChangeArrowheads="1"/>
          </p:cNvSpPr>
          <p:nvPr/>
        </p:nvSpPr>
        <p:spPr bwMode="auto">
          <a:xfrm>
            <a:off x="917575"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s://www.cpc.ncep.noaa.gov/products/international/africa_arc/africa_arc_7day_af_obs.gif"/>
          <p:cNvSpPr>
            <a:spLocks noChangeAspect="1" noChangeArrowheads="1"/>
          </p:cNvSpPr>
          <p:nvPr/>
        </p:nvSpPr>
        <p:spPr bwMode="auto">
          <a:xfrm>
            <a:off x="1069975"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 Box 8"/>
          <p:cNvSpPr txBox="1">
            <a:spLocks noChangeArrowheads="1"/>
          </p:cNvSpPr>
          <p:nvPr/>
        </p:nvSpPr>
        <p:spPr bwMode="auto">
          <a:xfrm>
            <a:off x="79248" y="5105400"/>
            <a:ext cx="8991600" cy="1006429"/>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100" b="1" dirty="0">
                <a:solidFill>
                  <a:schemeClr val="bg1"/>
                </a:solidFill>
              </a:rPr>
              <a:t>During the past 7 days, in East Africa, rainfall was above-average over </a:t>
            </a:r>
            <a:r>
              <a:rPr lang="en-US" altLang="en-US" sz="1100" b="1" dirty="0" smtClean="0">
                <a:solidFill>
                  <a:schemeClr val="bg1"/>
                </a:solidFill>
              </a:rPr>
              <a:t>the </a:t>
            </a:r>
            <a:r>
              <a:rPr lang="en-US" altLang="en-US" sz="1100" b="1" dirty="0" smtClean="0">
                <a:solidFill>
                  <a:schemeClr val="bg1"/>
                </a:solidFill>
              </a:rPr>
              <a:t>northern </a:t>
            </a:r>
            <a:r>
              <a:rPr lang="en-US" altLang="en-US" sz="1100" b="1" dirty="0" smtClean="0">
                <a:solidFill>
                  <a:schemeClr val="bg1"/>
                </a:solidFill>
              </a:rPr>
              <a:t>portion of South </a:t>
            </a:r>
            <a:r>
              <a:rPr lang="en-US" altLang="en-US" sz="1100" b="1" dirty="0">
                <a:solidFill>
                  <a:schemeClr val="bg1"/>
                </a:solidFill>
              </a:rPr>
              <a:t>Sudan, </a:t>
            </a:r>
            <a:r>
              <a:rPr lang="en-US" altLang="en-US" sz="1100" b="1" dirty="0" smtClean="0">
                <a:solidFill>
                  <a:schemeClr val="bg1"/>
                </a:solidFill>
              </a:rPr>
              <a:t>many parts of Sudan</a:t>
            </a:r>
            <a:r>
              <a:rPr lang="en-US" altLang="en-US" sz="1100" b="1" dirty="0">
                <a:solidFill>
                  <a:schemeClr val="bg1"/>
                </a:solidFill>
              </a:rPr>
              <a:t>, Eritrea, </a:t>
            </a:r>
            <a:r>
              <a:rPr lang="en-US" altLang="en-US" sz="1100" b="1" dirty="0" smtClean="0">
                <a:solidFill>
                  <a:schemeClr val="bg1"/>
                </a:solidFill>
              </a:rPr>
              <a:t>northern </a:t>
            </a:r>
            <a:r>
              <a:rPr lang="en-US" altLang="en-US" sz="1100" b="1" dirty="0" smtClean="0">
                <a:solidFill>
                  <a:schemeClr val="bg1"/>
                </a:solidFill>
              </a:rPr>
              <a:t>Ethiopia, and pockets of southern Somalia. </a:t>
            </a:r>
            <a:r>
              <a:rPr lang="en-US" altLang="en-US" sz="1100" b="1" dirty="0">
                <a:solidFill>
                  <a:schemeClr val="bg1"/>
                </a:solidFill>
              </a:rPr>
              <a:t>In Central Africa, rainfall was above-average over </a:t>
            </a:r>
            <a:r>
              <a:rPr lang="en-US" altLang="en-US" sz="1100" b="1" dirty="0" smtClean="0">
                <a:solidFill>
                  <a:schemeClr val="bg1"/>
                </a:solidFill>
              </a:rPr>
              <a:t>the far eastern </a:t>
            </a:r>
            <a:r>
              <a:rPr lang="en-US" altLang="en-US" sz="1100" b="1" dirty="0">
                <a:solidFill>
                  <a:schemeClr val="bg1"/>
                </a:solidFill>
              </a:rPr>
              <a:t>Cameroon, </a:t>
            </a:r>
            <a:r>
              <a:rPr lang="en-US" altLang="en-US" sz="1100" b="1" dirty="0" smtClean="0">
                <a:solidFill>
                  <a:schemeClr val="bg1"/>
                </a:solidFill>
              </a:rPr>
              <a:t>Chad</a:t>
            </a:r>
            <a:r>
              <a:rPr lang="en-US" altLang="en-US" sz="1100" b="1" dirty="0">
                <a:solidFill>
                  <a:schemeClr val="bg1"/>
                </a:solidFill>
              </a:rPr>
              <a:t>, </a:t>
            </a:r>
            <a:r>
              <a:rPr lang="en-US" altLang="en-US" sz="1100" b="1" dirty="0" smtClean="0">
                <a:solidFill>
                  <a:schemeClr val="bg1"/>
                </a:solidFill>
              </a:rPr>
              <a:t>CAR</a:t>
            </a:r>
            <a:r>
              <a:rPr lang="en-US" altLang="en-US" sz="1100" b="1" dirty="0" smtClean="0">
                <a:solidFill>
                  <a:schemeClr val="bg1"/>
                </a:solidFill>
              </a:rPr>
              <a:t>, and parts of </a:t>
            </a:r>
            <a:r>
              <a:rPr lang="en-US" altLang="en-US" sz="1100" b="1" dirty="0" smtClean="0">
                <a:solidFill>
                  <a:schemeClr val="bg1"/>
                </a:solidFill>
              </a:rPr>
              <a:t>DRC</a:t>
            </a:r>
            <a:r>
              <a:rPr lang="en-US" altLang="en-US" sz="1100" b="1" dirty="0">
                <a:solidFill>
                  <a:schemeClr val="bg1"/>
                </a:solidFill>
              </a:rPr>
              <a:t>. Below-average rainfall was observed over </a:t>
            </a:r>
            <a:r>
              <a:rPr lang="en-US" altLang="en-US" sz="1100" b="1" dirty="0" smtClean="0">
                <a:solidFill>
                  <a:schemeClr val="bg1"/>
                </a:solidFill>
              </a:rPr>
              <a:t>western </a:t>
            </a:r>
            <a:r>
              <a:rPr lang="en-US" altLang="en-US" sz="1100" b="1" dirty="0">
                <a:solidFill>
                  <a:schemeClr val="bg1"/>
                </a:solidFill>
              </a:rPr>
              <a:t>Cameroon, </a:t>
            </a:r>
            <a:r>
              <a:rPr lang="en-US" altLang="en-US" sz="1100" b="1" dirty="0" smtClean="0">
                <a:solidFill>
                  <a:schemeClr val="bg1"/>
                </a:solidFill>
              </a:rPr>
              <a:t>and parts of </a:t>
            </a:r>
            <a:r>
              <a:rPr lang="en-US" altLang="en-US" sz="1100" b="1" dirty="0" smtClean="0">
                <a:solidFill>
                  <a:schemeClr val="bg1"/>
                </a:solidFill>
              </a:rPr>
              <a:t>northern DRC</a:t>
            </a:r>
            <a:r>
              <a:rPr lang="en-US" altLang="en-US" sz="1100" b="1" dirty="0">
                <a:solidFill>
                  <a:schemeClr val="bg1"/>
                </a:solidFill>
              </a:rPr>
              <a:t>. In West Africa, above-average rainfall was observed </a:t>
            </a:r>
            <a:r>
              <a:rPr lang="en-US" altLang="en-US" sz="1100" b="1" dirty="0" smtClean="0">
                <a:solidFill>
                  <a:schemeClr val="bg1"/>
                </a:solidFill>
              </a:rPr>
              <a:t>over central Mali, Liberia, Cote d’Ivoire, Ghana, Togo, Benin, pockets of Niger, and central and northern Nigeria. </a:t>
            </a:r>
            <a:r>
              <a:rPr lang="en-US" altLang="en-US" sz="1100" b="1" dirty="0">
                <a:solidFill>
                  <a:schemeClr val="bg1"/>
                </a:solidFill>
              </a:rPr>
              <a:t>In </a:t>
            </a:r>
            <a:r>
              <a:rPr lang="en-US" altLang="en-US" sz="1100" b="1" dirty="0" smtClean="0">
                <a:solidFill>
                  <a:schemeClr val="bg1"/>
                </a:solidFill>
              </a:rPr>
              <a:t>contrast, parts of Senegal, central Guinea, Burkina Faso and portions of Nigeria </a:t>
            </a:r>
            <a:r>
              <a:rPr lang="en-US" altLang="en-US" sz="1100" b="1" dirty="0" smtClean="0">
                <a:solidFill>
                  <a:schemeClr val="bg1"/>
                </a:solidFill>
              </a:rPr>
              <a:t>received </a:t>
            </a:r>
            <a:r>
              <a:rPr lang="en-US" altLang="en-US" sz="1100" b="1" dirty="0">
                <a:solidFill>
                  <a:schemeClr val="bg1"/>
                </a:solidFill>
              </a:rPr>
              <a:t>below-average rainfall.</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956" y="1235075"/>
            <a:ext cx="3813048" cy="3813048"/>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1239429"/>
            <a:ext cx="3813048" cy="3813048"/>
          </a:xfrm>
          <a:prstGeom prst="rect">
            <a:avLst/>
          </a:prstGeom>
        </p:spPr>
      </p:pic>
    </p:spTree>
    <p:extLst>
      <p:ext uri="{BB962C8B-B14F-4D97-AF65-F5344CB8AC3E}">
        <p14:creationId xmlns:p14="http://schemas.microsoft.com/office/powerpoint/2010/main" val="12938846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1504227"/>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a:solidFill>
                  <a:srgbClr val="FFFF00"/>
                </a:solidFill>
                <a:latin typeface="Arial" charset="0"/>
              </a:rPr>
              <a:t>Atmospheric Circulation:</a:t>
            </a:r>
            <a:br>
              <a:rPr lang="en-US" altLang="en-US" sz="4000" b="1" dirty="0">
                <a:solidFill>
                  <a:srgbClr val="FFFF00"/>
                </a:solidFill>
                <a:latin typeface="Arial" charset="0"/>
              </a:rPr>
            </a:br>
            <a:r>
              <a:rPr lang="en-US" altLang="en-US" sz="4000" b="1" dirty="0">
                <a:solidFill>
                  <a:srgbClr val="FFFF00"/>
                </a:solidFill>
                <a:latin typeface="Arial" charset="0"/>
              </a:rPr>
              <a:t>Last 7 Days</a:t>
            </a:r>
          </a:p>
        </p:txBody>
      </p:sp>
      <p:sp>
        <p:nvSpPr>
          <p:cNvPr id="6" name="Text Box 8"/>
          <p:cNvSpPr txBox="1">
            <a:spLocks noChangeArrowheads="1"/>
          </p:cNvSpPr>
          <p:nvPr/>
        </p:nvSpPr>
        <p:spPr bwMode="auto">
          <a:xfrm>
            <a:off x="79248" y="5678503"/>
            <a:ext cx="8991600" cy="590931"/>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00" b="1" dirty="0" smtClean="0">
                <a:solidFill>
                  <a:schemeClr val="bg1"/>
                </a:solidFill>
              </a:rPr>
              <a:t>At 700-hPa level (left panel), a broad area of anomalous cyclonic flow was observed across the eastern portion of the Sahel, including Sudan</a:t>
            </a:r>
            <a:r>
              <a:rPr lang="en-US" altLang="en-US" sz="1200" b="1" dirty="0" smtClean="0">
                <a:solidFill>
                  <a:schemeClr val="bg1"/>
                </a:solidFill>
              </a:rPr>
              <a:t>. At 200-hPa (right panel), anomalous upper-level speed divergence is observed over parts of West Africa, and near Sudan/Ethiopia border.</a:t>
            </a:r>
            <a:endParaRPr lang="en-US" altLang="en-US" sz="1200" b="1" dirty="0">
              <a:solidFill>
                <a:schemeClr val="bg1"/>
              </a:solidFill>
            </a:endParaRPr>
          </a:p>
        </p:txBody>
      </p:sp>
      <p:sp>
        <p:nvSpPr>
          <p:cNvPr id="7" name="Oval 6"/>
          <p:cNvSpPr/>
          <p:nvPr/>
        </p:nvSpPr>
        <p:spPr bwMode="auto">
          <a:xfrm>
            <a:off x="914401" y="2667000"/>
            <a:ext cx="2286000" cy="457200"/>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504227"/>
            <a:ext cx="3813048" cy="3813048"/>
          </a:xfrm>
          <a:prstGeom prst="rect">
            <a:avLst/>
          </a:prstGeom>
        </p:spPr>
      </p:pic>
      <p:sp>
        <p:nvSpPr>
          <p:cNvPr id="8" name="Oval 7"/>
          <p:cNvSpPr/>
          <p:nvPr/>
        </p:nvSpPr>
        <p:spPr bwMode="auto">
          <a:xfrm rot="21044282">
            <a:off x="5524581" y="2702890"/>
            <a:ext cx="1444215" cy="633964"/>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
        <p:nvSpPr>
          <p:cNvPr id="11" name="Oval 10"/>
          <p:cNvSpPr/>
          <p:nvPr/>
        </p:nvSpPr>
        <p:spPr bwMode="auto">
          <a:xfrm rot="20504311">
            <a:off x="7089970" y="2699667"/>
            <a:ext cx="769559" cy="372698"/>
          </a:xfrm>
          <a:prstGeom prst="ellipse">
            <a:avLst/>
          </a:prstGeom>
          <a:noFill/>
          <a:ln w="38100"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indent="-45720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88896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1">
            <a:extLst>
              <a:ext uri="{FF2B5EF4-FFF2-40B4-BE49-F238E27FC236}">
                <a16:creationId xmlns:a16="http://schemas.microsoft.com/office/drawing/2014/main" id="{97A02872-9A0E-9645-A8B6-8DA31B2E7FB6}"/>
              </a:ext>
            </a:extLst>
          </p:cNvPr>
          <p:cNvSpPr>
            <a:spLocks noChangeArrowheads="1"/>
          </p:cNvSpPr>
          <p:nvPr/>
        </p:nvSpPr>
        <p:spPr bwMode="auto">
          <a:xfrm>
            <a:off x="1752600" y="0"/>
            <a:ext cx="60198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2800" b="1" dirty="0">
                <a:solidFill>
                  <a:srgbClr val="FFFF00"/>
                </a:solidFill>
                <a:latin typeface="Arial" panose="020B0604020202020204" pitchFamily="34" charset="0"/>
              </a:rPr>
              <a:t>Rainfall Evolution</a:t>
            </a:r>
          </a:p>
        </p:txBody>
      </p:sp>
      <p:sp>
        <p:nvSpPr>
          <p:cNvPr id="9219" name="Line 48">
            <a:extLst>
              <a:ext uri="{FF2B5EF4-FFF2-40B4-BE49-F238E27FC236}">
                <a16:creationId xmlns:a16="http://schemas.microsoft.com/office/drawing/2014/main" id="{5EE4D912-0061-1440-94E4-388A57BFFBFA}"/>
              </a:ext>
            </a:extLst>
          </p:cNvPr>
          <p:cNvSpPr>
            <a:spLocks noChangeShapeType="1"/>
          </p:cNvSpPr>
          <p:nvPr/>
        </p:nvSpPr>
        <p:spPr bwMode="auto">
          <a:xfrm>
            <a:off x="3352800" y="2057400"/>
            <a:ext cx="0" cy="0"/>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pic>
        <p:nvPicPr>
          <p:cNvPr id="9220" name="Picture 13" descr="Clickable Image">
            <a:extLst>
              <a:ext uri="{FF2B5EF4-FFF2-40B4-BE49-F238E27FC236}">
                <a16:creationId xmlns:a16="http://schemas.microsoft.com/office/drawing/2014/main" id="{55A4FBCA-C615-E548-B04B-E40F8A7DF9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9" y="664149"/>
            <a:ext cx="2743200" cy="2628900"/>
          </a:xfrm>
          <a:prstGeom prst="rect">
            <a:avLst/>
          </a:prstGeom>
          <a:noFill/>
          <a:ln w="38100">
            <a:solidFill>
              <a:srgbClr val="FFFF00"/>
            </a:solidFill>
            <a:miter lim="800000"/>
            <a:headEnd/>
            <a:tailEnd/>
          </a:ln>
          <a:extLst>
            <a:ext uri="{909E8E84-426E-40dd-AFC4-6F175D3DCCD1}">
              <a14:hiddenFill xmlns="" xmlns:a14="http://schemas.microsoft.com/office/drawing/2010/main">
                <a:solidFill>
                  <a:srgbClr val="FFFFFF"/>
                </a:solidFill>
              </a14:hiddenFill>
            </a:ext>
          </a:extLst>
        </p:spPr>
      </p:pic>
      <p:sp>
        <p:nvSpPr>
          <p:cNvPr id="12" name="Line 49">
            <a:extLst>
              <a:ext uri="{FF2B5EF4-FFF2-40B4-BE49-F238E27FC236}">
                <a16:creationId xmlns:a16="http://schemas.microsoft.com/office/drawing/2014/main" id="{D03C9423-4F28-C745-8EF5-45ABCE087831}"/>
              </a:ext>
            </a:extLst>
          </p:cNvPr>
          <p:cNvSpPr>
            <a:spLocks noChangeShapeType="1"/>
          </p:cNvSpPr>
          <p:nvPr/>
        </p:nvSpPr>
        <p:spPr bwMode="auto">
          <a:xfrm flipV="1">
            <a:off x="1828800" y="1600200"/>
            <a:ext cx="152400" cy="2308857"/>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3" name="Line 169">
            <a:extLst>
              <a:ext uri="{FF2B5EF4-FFF2-40B4-BE49-F238E27FC236}">
                <a16:creationId xmlns:a16="http://schemas.microsoft.com/office/drawing/2014/main" id="{A2A56B34-3D71-9E45-BE1E-2EA46AD87E40}"/>
              </a:ext>
            </a:extLst>
          </p:cNvPr>
          <p:cNvSpPr>
            <a:spLocks noChangeShapeType="1"/>
          </p:cNvSpPr>
          <p:nvPr/>
        </p:nvSpPr>
        <p:spPr bwMode="auto">
          <a:xfrm flipH="1" flipV="1">
            <a:off x="2666999" y="1828799"/>
            <a:ext cx="2514599" cy="1859916"/>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4" name="Line 169">
            <a:extLst>
              <a:ext uri="{FF2B5EF4-FFF2-40B4-BE49-F238E27FC236}">
                <a16:creationId xmlns:a16="http://schemas.microsoft.com/office/drawing/2014/main" id="{BDAB2B4D-8464-754A-BEB5-33B2AB539372}"/>
              </a:ext>
            </a:extLst>
          </p:cNvPr>
          <p:cNvSpPr>
            <a:spLocks noChangeShapeType="1"/>
          </p:cNvSpPr>
          <p:nvPr/>
        </p:nvSpPr>
        <p:spPr bwMode="auto">
          <a:xfrm flipH="1">
            <a:off x="3048000" y="779079"/>
            <a:ext cx="1905000" cy="668721"/>
          </a:xfrm>
          <a:prstGeom prst="line">
            <a:avLst/>
          </a:prstGeom>
          <a:noFill/>
          <a:ln w="50800">
            <a:solidFill>
              <a:srgbClr val="FF0000"/>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p>
        </p:txBody>
      </p:sp>
      <p:sp>
        <p:nvSpPr>
          <p:cNvPr id="15" name="Text Box 8">
            <a:extLst>
              <a:ext uri="{FF2B5EF4-FFF2-40B4-BE49-F238E27FC236}">
                <a16:creationId xmlns:a16="http://schemas.microsoft.com/office/drawing/2014/main" id="{67D9B727-7203-A341-9978-4E0CEE65D7F9}"/>
              </a:ext>
            </a:extLst>
          </p:cNvPr>
          <p:cNvSpPr txBox="1">
            <a:spLocks noChangeArrowheads="1"/>
          </p:cNvSpPr>
          <p:nvPr/>
        </p:nvSpPr>
        <p:spPr bwMode="auto">
          <a:xfrm>
            <a:off x="85725" y="6073775"/>
            <a:ext cx="8924925" cy="5909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200" b="1" dirty="0">
                <a:solidFill>
                  <a:schemeClr val="bg1"/>
                </a:solidFill>
                <a:latin typeface="Arial" charset="0"/>
                <a:cs typeface="+mn-cs"/>
              </a:rPr>
              <a:t>Daily evolution of rainfall over the last 9</a:t>
            </a:r>
            <a:r>
              <a:rPr lang="en-US" altLang="en-US" sz="1200" b="1" dirty="0" smtClean="0">
                <a:solidFill>
                  <a:schemeClr val="bg1"/>
                </a:solidFill>
                <a:latin typeface="Arial" charset="0"/>
                <a:cs typeface="+mn-cs"/>
              </a:rPr>
              <a:t>0 </a:t>
            </a:r>
            <a:r>
              <a:rPr lang="en-US" altLang="en-US" sz="1200" b="1" dirty="0">
                <a:solidFill>
                  <a:schemeClr val="bg1"/>
                </a:solidFill>
                <a:latin typeface="Arial" charset="0"/>
                <a:cs typeface="+mn-cs"/>
              </a:rPr>
              <a:t>days at selected locations shows </a:t>
            </a:r>
            <a:r>
              <a:rPr lang="en-US" altLang="en-US" sz="1200" b="1" dirty="0" smtClean="0">
                <a:solidFill>
                  <a:schemeClr val="bg1"/>
                </a:solidFill>
                <a:latin typeface="Arial" charset="0"/>
                <a:cs typeface="+mn-cs"/>
              </a:rPr>
              <a:t>increasing moisture deficits over parts of central and southern Mali (bottom left</a:t>
            </a:r>
            <a:r>
              <a:rPr lang="en-US" altLang="en-US" sz="1200" b="1" dirty="0" smtClean="0">
                <a:solidFill>
                  <a:schemeClr val="bg1"/>
                </a:solidFill>
                <a:latin typeface="Arial" charset="0"/>
                <a:cs typeface="+mn-cs"/>
              </a:rPr>
              <a:t>) and western Cameroon (bottom right).</a:t>
            </a:r>
            <a:r>
              <a:rPr lang="en-US" altLang="en-US" sz="1200" b="1" dirty="0" smtClean="0">
                <a:solidFill>
                  <a:schemeClr val="bg1"/>
                </a:solidFill>
                <a:latin typeface="Arial" charset="0"/>
              </a:rPr>
              <a:t> </a:t>
            </a:r>
            <a:r>
              <a:rPr lang="en-US" altLang="en-US" sz="1200" b="1" dirty="0" smtClean="0">
                <a:solidFill>
                  <a:schemeClr val="bg1"/>
                </a:solidFill>
                <a:latin typeface="Arial" charset="0"/>
              </a:rPr>
              <a:t>Consistent heavy rains have kept significant moisture surpluses over parts of Chad (top right</a:t>
            </a:r>
            <a:r>
              <a:rPr lang="en-US" altLang="en-US" sz="1200" b="1" dirty="0" smtClean="0">
                <a:solidFill>
                  <a:schemeClr val="bg1"/>
                </a:solidFill>
                <a:latin typeface="Arial" charset="0"/>
              </a:rPr>
              <a:t>).</a:t>
            </a:r>
            <a:endParaRPr lang="en-US" altLang="en-US" sz="1200" b="1" dirty="0">
              <a:solidFill>
                <a:schemeClr val="bg1"/>
              </a:solidFill>
              <a:latin typeface="Arial" charset="0"/>
              <a:cs typeface="+mn-cs"/>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6424" y="574741"/>
            <a:ext cx="3456432" cy="2688336"/>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611" y="3390264"/>
            <a:ext cx="3456432" cy="2688336"/>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16424" y="3390264"/>
            <a:ext cx="3456432" cy="2688336"/>
          </a:xfrm>
          <a:prstGeom prst="rect">
            <a:avLst/>
          </a:prstGeom>
        </p:spPr>
      </p:pic>
    </p:spTree>
    <p:extLst>
      <p:ext uri="{BB962C8B-B14F-4D97-AF65-F5344CB8AC3E}">
        <p14:creationId xmlns:p14="http://schemas.microsoft.com/office/powerpoint/2010/main" val="23955120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77800"/>
            <a:ext cx="7924800" cy="1498600"/>
          </a:xfrm>
          <a:prstGeom prst="rect">
            <a:avLst/>
          </a:prstGeom>
          <a:noFill/>
          <a:ln>
            <a:noFill/>
          </a:ln>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a:solidFill>
                  <a:srgbClr val="FFFF00"/>
                </a:solidFill>
                <a:latin typeface="Arial" charset="0"/>
              </a:rPr>
              <a:t>NCEP GEFS Model Forecasts</a:t>
            </a:r>
            <a:r>
              <a:rPr lang="en-US" altLang="en-US" sz="1200" b="1" kern="0" dirty="0">
                <a:solidFill>
                  <a:srgbClr val="FFFF00"/>
                </a:solidFill>
                <a:latin typeface="Arial" charset="0"/>
              </a:rPr>
              <a:t/>
            </a:r>
            <a:br>
              <a:rPr lang="en-US" altLang="en-US" sz="1200" b="1" kern="0" dirty="0">
                <a:solidFill>
                  <a:srgbClr val="FFFF00"/>
                </a:solidFill>
                <a:latin typeface="Arial" charset="0"/>
              </a:rPr>
            </a:br>
            <a:r>
              <a:rPr lang="en-US" altLang="en-US" sz="2000" b="1" kern="0" dirty="0">
                <a:solidFill>
                  <a:srgbClr val="FFFF00"/>
                </a:solidFill>
                <a:latin typeface="Arial" charset="0"/>
              </a:rPr>
              <a:t>Non-Bias Corrected Probability of </a:t>
            </a:r>
            <a:br>
              <a:rPr lang="en-US" altLang="en-US" sz="2000" b="1" kern="0" dirty="0">
                <a:solidFill>
                  <a:srgbClr val="FFFF00"/>
                </a:solidFill>
                <a:latin typeface="Arial" charset="0"/>
              </a:rPr>
            </a:br>
            <a:r>
              <a:rPr lang="en-US" altLang="en-US" sz="2000" b="1" kern="0" dirty="0">
                <a:solidFill>
                  <a:srgbClr val="FFFF00"/>
                </a:solidFill>
                <a:latin typeface="Arial" charset="0"/>
              </a:rPr>
              <a:t>precipitation exceedance </a:t>
            </a:r>
          </a:p>
        </p:txBody>
      </p:sp>
      <p:sp>
        <p:nvSpPr>
          <p:cNvPr id="22535" name="TextBox 10"/>
          <p:cNvSpPr txBox="1">
            <a:spLocks noChangeArrowheads="1"/>
          </p:cNvSpPr>
          <p:nvPr/>
        </p:nvSpPr>
        <p:spPr bwMode="auto">
          <a:xfrm>
            <a:off x="4823992" y="1501140"/>
            <a:ext cx="3867597"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Week-2, Valid: </a:t>
            </a:r>
            <a:r>
              <a:rPr lang="en-US" altLang="en-US" b="1" dirty="0" smtClean="0">
                <a:solidFill>
                  <a:srgbClr val="FFFF00"/>
                </a:solidFill>
              </a:rPr>
              <a:t>6 – </a:t>
            </a:r>
            <a:r>
              <a:rPr lang="en-US" altLang="en-US" b="1" dirty="0" smtClean="0">
                <a:solidFill>
                  <a:srgbClr val="FFFF00"/>
                </a:solidFill>
              </a:rPr>
              <a:t>12</a:t>
            </a:r>
            <a:r>
              <a:rPr lang="en-US" altLang="en-US" b="1" dirty="0" smtClean="0">
                <a:solidFill>
                  <a:srgbClr val="FFFF00"/>
                </a:solidFill>
              </a:rPr>
              <a:t> </a:t>
            </a:r>
            <a:r>
              <a:rPr lang="en-US" altLang="en-US" b="1" dirty="0" smtClean="0">
                <a:solidFill>
                  <a:srgbClr val="FFFF00"/>
                </a:solidFill>
              </a:rPr>
              <a:t>September, 2022</a:t>
            </a:r>
            <a:endParaRPr lang="en-US" altLang="en-US" dirty="0"/>
          </a:p>
        </p:txBody>
      </p:sp>
      <p:sp>
        <p:nvSpPr>
          <p:cNvPr id="7" name="Text Box 8"/>
          <p:cNvSpPr txBox="1">
            <a:spLocks noChangeArrowheads="1"/>
          </p:cNvSpPr>
          <p:nvPr/>
        </p:nvSpPr>
        <p:spPr bwMode="auto">
          <a:xfrm>
            <a:off x="79248" y="5428869"/>
            <a:ext cx="8991600" cy="424732"/>
          </a:xfrm>
          <a:prstGeom prst="rect">
            <a:avLst/>
          </a:prstGeom>
          <a:noFill/>
          <a:ln w="9525">
            <a:noFill/>
            <a:miter lim="800000"/>
            <a:headEnd/>
            <a:tailEnd/>
          </a:ln>
        </p:spPr>
        <p:txBody>
          <a:bodyPr wrap="square">
            <a:spAutoFit/>
          </a:bodyPr>
          <a:lstStyle/>
          <a:p>
            <a:pPr algn="just" eaLnBrk="1" hangingPunct="1">
              <a:lnSpc>
                <a:spcPct val="90000"/>
              </a:lnSpc>
              <a:spcBef>
                <a:spcPct val="50000"/>
              </a:spcBef>
            </a:pPr>
            <a:r>
              <a:rPr lang="en-US" altLang="en-US" sz="1200" b="1" dirty="0" smtClean="0">
                <a:solidFill>
                  <a:schemeClr val="bg1"/>
                </a:solidFill>
              </a:rPr>
              <a:t>For week-1 (left panel) and week-2 (right panel) the </a:t>
            </a:r>
            <a:r>
              <a:rPr lang="en-US" altLang="en-US" sz="1200" b="1" dirty="0">
                <a:solidFill>
                  <a:schemeClr val="bg1"/>
                </a:solidFill>
              </a:rPr>
              <a:t>NCEP GEFS indicates </a:t>
            </a:r>
            <a:r>
              <a:rPr lang="en-US" altLang="en-US" sz="1200" b="1" dirty="0" smtClean="0">
                <a:solidFill>
                  <a:schemeClr val="bg1"/>
                </a:solidFill>
              </a:rPr>
              <a:t>a moderate to high </a:t>
            </a:r>
            <a:r>
              <a:rPr lang="en-US" altLang="en-US" sz="1200" b="1" dirty="0">
                <a:solidFill>
                  <a:schemeClr val="bg1"/>
                </a:solidFill>
              </a:rPr>
              <a:t>chance </a:t>
            </a:r>
            <a:r>
              <a:rPr lang="en-US" altLang="en-US" sz="1200" b="1" dirty="0" smtClean="0">
                <a:solidFill>
                  <a:schemeClr val="bg1"/>
                </a:solidFill>
              </a:rPr>
              <a:t>(over </a:t>
            </a:r>
            <a:r>
              <a:rPr lang="en-US" altLang="en-US" sz="1200" b="1" dirty="0">
                <a:solidFill>
                  <a:schemeClr val="bg1"/>
                </a:solidFill>
              </a:rPr>
              <a:t>70</a:t>
            </a:r>
            <a:r>
              <a:rPr lang="en-US" altLang="en-US" sz="1200" b="1" dirty="0" smtClean="0">
                <a:solidFill>
                  <a:schemeClr val="bg1"/>
                </a:solidFill>
              </a:rPr>
              <a:t>%) </a:t>
            </a:r>
            <a:r>
              <a:rPr lang="en-US" altLang="en-US" sz="1200" b="1" dirty="0">
                <a:solidFill>
                  <a:schemeClr val="bg1"/>
                </a:solidFill>
              </a:rPr>
              <a:t>for </a:t>
            </a:r>
            <a:r>
              <a:rPr lang="en-US" altLang="en-US" sz="1200" b="1" dirty="0" smtClean="0">
                <a:solidFill>
                  <a:schemeClr val="bg1"/>
                </a:solidFill>
              </a:rPr>
              <a:t>rainfall to exceed 50 mm over parts of West and Central Africa, and western Ethiopia.</a:t>
            </a:r>
            <a:endParaRPr lang="en-US" altLang="en-US" sz="1200" b="1" dirty="0">
              <a:solidFill>
                <a:schemeClr val="bg1"/>
              </a:solidFill>
            </a:endParaRPr>
          </a:p>
        </p:txBody>
      </p:sp>
      <p:sp>
        <p:nvSpPr>
          <p:cNvPr id="9" name="TextBox 10"/>
          <p:cNvSpPr txBox="1">
            <a:spLocks noChangeArrowheads="1"/>
          </p:cNvSpPr>
          <p:nvPr/>
        </p:nvSpPr>
        <p:spPr bwMode="auto">
          <a:xfrm>
            <a:off x="104380" y="1524000"/>
            <a:ext cx="4315220" cy="338554"/>
          </a:xfrm>
          <a:prstGeom prst="rect">
            <a:avLst/>
          </a:prstGeom>
          <a:noFill/>
          <a:ln w="9525">
            <a:noFill/>
            <a:miter lim="800000"/>
            <a:headEnd/>
            <a:tailEnd/>
          </a:ln>
        </p:spPr>
        <p:txBody>
          <a:bodyPr wrap="none">
            <a:spAutoFit/>
          </a:bodyPr>
          <a:lstStyle/>
          <a:p>
            <a:pPr algn="ctr" eaLnBrk="1" hangingPunct="1"/>
            <a:r>
              <a:rPr lang="en-US" altLang="en-US" b="1" dirty="0" smtClean="0">
                <a:solidFill>
                  <a:srgbClr val="FFFF00"/>
                </a:solidFill>
              </a:rPr>
              <a:t>Week-1, Valid: </a:t>
            </a:r>
            <a:r>
              <a:rPr lang="en-US" altLang="en-US" b="1" dirty="0">
                <a:solidFill>
                  <a:srgbClr val="FFFF00"/>
                </a:solidFill>
              </a:rPr>
              <a:t>30 Aug – 5 September, 2022</a:t>
            </a:r>
            <a:endParaRPr lang="en-US" altLang="en-US" b="1" dirty="0">
              <a:solidFill>
                <a:srgbClr val="FFFF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839694"/>
            <a:ext cx="4270248" cy="320268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1839694"/>
            <a:ext cx="4270248" cy="320268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224256</TotalTime>
  <Words>1666</Words>
  <Application>Microsoft Office PowerPoint</Application>
  <PresentationFormat>On-screen Show (4:3)</PresentationFormat>
  <Paragraphs>59</Paragraphs>
  <Slides>12</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7"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90 Days</vt:lpstr>
      <vt:lpstr>Rainfall Patterns: Last 30 Days</vt:lpstr>
      <vt:lpstr>Rainfall Patterns: Last 7 Days</vt:lpstr>
      <vt:lpstr>Atmospheric Circulation: Last 7 Days</vt:lpstr>
      <vt:lpstr>PowerPoint Presentation</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10280</cp:revision>
  <cp:lastPrinted>2018-07-09T15:13:07Z</cp:lastPrinted>
  <dcterms:created xsi:type="dcterms:W3CDTF">2001-08-31T10:39:36Z</dcterms:created>
  <dcterms:modified xsi:type="dcterms:W3CDTF">2022-08-29T17:22:49Z</dcterms:modified>
</cp:coreProperties>
</file>