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cDEY8PcDZf9+d5mUDskCekZuK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453" y="6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7" name="Google Shape;177;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78" name="Google Shape;178;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8" name="Google Shape;188;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89" name="Google Shape;189;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200" name="Google Shape;200;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6" name="Google Shape;166;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67" name="Google Shape;167;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by</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07</a:t>
            </a:r>
            <a:r>
              <a:rPr lang="en-US" sz="2800" b="1" i="0" u="none" strike="noStrike" cap="none" dirty="0" smtClean="0">
                <a:solidFill>
                  <a:schemeClr val="lt1"/>
                </a:solidFill>
                <a:latin typeface="Arial"/>
                <a:ea typeface="Arial"/>
                <a:cs typeface="Arial"/>
                <a:sym typeface="Arial"/>
              </a:rPr>
              <a:t> November </a:t>
            </a:r>
            <a:r>
              <a:rPr lang="en-US" sz="2800" b="1" i="0" u="none" strike="noStrike" cap="none" dirty="0">
                <a:solidFill>
                  <a:schemeClr val="lt1"/>
                </a:solidFill>
                <a:latin typeface="Arial"/>
                <a:ea typeface="Arial"/>
                <a:cs typeface="Arial"/>
                <a:sym typeface="Arial"/>
              </a:rPr>
              <a:t>2022</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33338" y="5664200"/>
            <a:ext cx="9018588"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1" name="Google Shape;181;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2" name="Google Shape;182;p10"/>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3" name="Google Shape;183;p10"/>
          <p:cNvSpPr txBox="1"/>
          <p:nvPr/>
        </p:nvSpPr>
        <p:spPr>
          <a:xfrm>
            <a:off x="76200" y="1447800"/>
            <a:ext cx="3810000" cy="338554"/>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08 </a:t>
            </a:r>
            <a:r>
              <a:rPr lang="en-US" sz="1600" b="1" i="0" u="none" strike="noStrike" cap="none" dirty="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14 </a:t>
            </a:r>
            <a:r>
              <a:rPr lang="en-US" sz="1600" b="1" i="0" u="none" strike="noStrike" cap="none" dirty="0">
                <a:solidFill>
                  <a:srgbClr val="FFFF00"/>
                </a:solidFill>
                <a:latin typeface="Arial"/>
                <a:ea typeface="Arial"/>
                <a:cs typeface="Arial"/>
                <a:sym typeface="Arial"/>
              </a:rPr>
              <a:t>October, 2022</a:t>
            </a:r>
            <a:endParaRPr sz="1400" b="0" i="0" u="none" strike="noStrike" cap="none" dirty="0">
              <a:solidFill>
                <a:srgbClr val="000000"/>
              </a:solidFill>
              <a:latin typeface="Arial"/>
              <a:ea typeface="Arial"/>
              <a:cs typeface="Arial"/>
              <a:sym typeface="Aria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1929384"/>
            <a:ext cx="3539974" cy="4581144"/>
          </a:xfrm>
          <a:prstGeom prst="rect">
            <a:avLst/>
          </a:prstGeom>
        </p:spPr>
      </p:pic>
      <p:sp>
        <p:nvSpPr>
          <p:cNvPr id="10" name="Google Shape;194;p11"/>
          <p:cNvSpPr txBox="1"/>
          <p:nvPr/>
        </p:nvSpPr>
        <p:spPr>
          <a:xfrm>
            <a:off x="3886200" y="1990927"/>
            <a:ext cx="4930219" cy="3477835"/>
          </a:xfrm>
          <a:prstGeom prst="rect">
            <a:avLst/>
          </a:prstGeom>
          <a:noFill/>
          <a:ln>
            <a:noFill/>
          </a:ln>
        </p:spPr>
        <p:txBody>
          <a:bodyPr spcFirstLastPara="1" wrap="square" lIns="91425" tIns="45700" rIns="91425" bIns="45700" anchor="t" anchorCtr="0">
            <a:spAutoFit/>
          </a:bodyPr>
          <a:lstStyle/>
          <a:p>
            <a:pPr marL="457200" indent="-298450" algn="just">
              <a:buClr>
                <a:schemeClr val="lt1"/>
              </a:buClr>
              <a:buSzPts val="1100"/>
              <a:buFont typeface="Arial"/>
              <a:buAutoNum type="arabicPeriod"/>
            </a:pPr>
            <a:r>
              <a:rPr lang="en-US" sz="1100" b="1" dirty="0">
                <a:solidFill>
                  <a:schemeClr val="lt1"/>
                </a:solidFill>
              </a:rPr>
              <a:t>The consolidated probabilistic forecasts call for above 50% chance for weekly total rainfall to be below-normal (below the lower </a:t>
            </a:r>
            <a:r>
              <a:rPr lang="en-US" sz="1100" b="1" dirty="0" err="1">
                <a:solidFill>
                  <a:schemeClr val="lt1"/>
                </a:solidFill>
              </a:rPr>
              <a:t>tercile</a:t>
            </a:r>
            <a:r>
              <a:rPr lang="en-US" sz="1100" b="1" dirty="0">
                <a:solidFill>
                  <a:schemeClr val="lt1"/>
                </a:solidFill>
              </a:rPr>
              <a:t>) over southern Guinea, much of Sierra Leone, western Liberia and Cote d’Ivoire, central portions of Cameroon, western Angola, eastern Kenya, southern Somalia and northeastern parts of Tanzania. In particular, there is above 80% chance for rainfall to be below normal over central parts of Sierra Leone and Cameroon, and northwestern and southwestern portions of Angola.</a:t>
            </a:r>
          </a:p>
          <a:p>
            <a:pPr marL="457200" indent="-298450" algn="just">
              <a:buClr>
                <a:schemeClr val="lt1"/>
              </a:buClr>
              <a:buSzPts val="1100"/>
              <a:buFont typeface="Arial"/>
              <a:buAutoNum type="arabicPeriod"/>
            </a:pPr>
            <a:endParaRPr lang="en-US" sz="1100" b="1" dirty="0" smtClean="0">
              <a:solidFill>
                <a:schemeClr val="lt1"/>
              </a:solidFill>
            </a:endParaRPr>
          </a:p>
          <a:p>
            <a:pPr marL="457200" indent="-298450" algn="just">
              <a:buClr>
                <a:schemeClr val="lt1"/>
              </a:buClr>
              <a:buSzPts val="1100"/>
              <a:buFont typeface="Arial"/>
              <a:buAutoNum type="arabicPeriod"/>
            </a:pPr>
            <a:r>
              <a:rPr lang="en-US" sz="1100" b="1" dirty="0">
                <a:solidFill>
                  <a:schemeClr val="lt1"/>
                </a:solidFill>
              </a:rPr>
              <a:t>The forecasts </a:t>
            </a:r>
            <a:r>
              <a:rPr lang="en-US" sz="1100" b="1" dirty="0" smtClean="0">
                <a:solidFill>
                  <a:schemeClr val="lt1"/>
                </a:solidFill>
              </a:rPr>
              <a:t>also call for </a:t>
            </a:r>
            <a:r>
              <a:rPr lang="en-US" sz="1100" b="1" dirty="0">
                <a:solidFill>
                  <a:schemeClr val="lt1"/>
                </a:solidFill>
              </a:rPr>
              <a:t>above 50% chance for weekly rainfall to be above-normal (above the upper </a:t>
            </a:r>
            <a:r>
              <a:rPr lang="en-US" sz="1100" b="1" dirty="0" err="1">
                <a:solidFill>
                  <a:schemeClr val="lt1"/>
                </a:solidFill>
              </a:rPr>
              <a:t>tercile</a:t>
            </a:r>
            <a:r>
              <a:rPr lang="en-US" sz="1100" b="1" dirty="0">
                <a:solidFill>
                  <a:schemeClr val="lt1"/>
                </a:solidFill>
              </a:rPr>
              <a:t>) over northern and southern portions of DR Congo. In particular, there is above 80% chance for rainfall to be above-normal over northeastern and southern parts of DR Congo, eastern Angola, western Zambia and Zimbabwe, much of Botswana, Lesotho, western </a:t>
            </a:r>
            <a:r>
              <a:rPr lang="en-US" sz="1100" b="1" dirty="0" err="1">
                <a:solidFill>
                  <a:schemeClr val="lt1"/>
                </a:solidFill>
              </a:rPr>
              <a:t>Eswatini</a:t>
            </a:r>
            <a:r>
              <a:rPr lang="en-US" sz="1100" b="1" dirty="0">
                <a:solidFill>
                  <a:schemeClr val="lt1"/>
                </a:solidFill>
              </a:rPr>
              <a:t>, central and eastern portions of South Africa, and western parts of Madagascar.</a:t>
            </a:r>
          </a:p>
          <a:p>
            <a:pPr marL="457200" indent="-298450" algn="just">
              <a:buClr>
                <a:schemeClr val="lt1"/>
              </a:buClr>
              <a:buSzPts val="1100"/>
              <a:buFont typeface="Arial"/>
              <a:buAutoNum type="arabicPeriod"/>
            </a:pPr>
            <a:endParaRPr lang="en-US" sz="1100" b="1" dirty="0">
              <a:solidFill>
                <a:schemeClr val="lt1"/>
              </a:solidFill>
            </a:endParaRPr>
          </a:p>
          <a:p>
            <a:pPr marL="158750" marR="0" lvl="0" algn="just" rtl="0">
              <a:lnSpc>
                <a:spcPct val="100000"/>
              </a:lnSpc>
              <a:spcBef>
                <a:spcPts val="0"/>
              </a:spcBef>
              <a:spcAft>
                <a:spcPts val="0"/>
              </a:spcAft>
              <a:buClr>
                <a:schemeClr val="lt1"/>
              </a:buClr>
              <a:buSzPts val="1100"/>
            </a:pPr>
            <a:endParaRPr lang="en-US" sz="1100" b="1" dirty="0" smtClean="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2" name="Google Shape;192;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3" name="Google Shape;193;p11"/>
          <p:cNvSpPr txBox="1"/>
          <p:nvPr/>
        </p:nvSpPr>
        <p:spPr>
          <a:xfrm>
            <a:off x="228600" y="1447800"/>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15 </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21</a:t>
            </a:r>
            <a:r>
              <a:rPr lang="en-US" sz="1600" b="1" dirty="0" smtClean="0">
                <a:solidFill>
                  <a:srgbClr val="FFFF00"/>
                </a:solidFill>
              </a:rPr>
              <a:t> </a:t>
            </a:r>
            <a:r>
              <a:rPr lang="en-US" sz="1600" b="1" dirty="0" smtClean="0">
                <a:solidFill>
                  <a:srgbClr val="FFFF00"/>
                </a:solidFill>
              </a:rPr>
              <a:t>November</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2022</a:t>
            </a:r>
            <a:endParaRPr sz="1600" b="1" i="0" u="none" strike="noStrike" cap="none" dirty="0">
              <a:solidFill>
                <a:srgbClr val="FFFF00"/>
              </a:solidFill>
              <a:latin typeface="Arial"/>
              <a:ea typeface="Arial"/>
              <a:cs typeface="Arial"/>
              <a:sym typeface="Arial"/>
            </a:endParaRPr>
          </a:p>
        </p:txBody>
      </p:sp>
      <p:sp>
        <p:nvSpPr>
          <p:cNvPr id="196" name="Google Shape;196;p11"/>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32" y="1931824"/>
            <a:ext cx="3542121" cy="4583921"/>
          </a:xfrm>
          <a:prstGeom prst="rect">
            <a:avLst/>
          </a:prstGeom>
        </p:spPr>
      </p:pic>
      <p:sp>
        <p:nvSpPr>
          <p:cNvPr id="9" name="Google Shape;194;p11"/>
          <p:cNvSpPr txBox="1"/>
          <p:nvPr/>
        </p:nvSpPr>
        <p:spPr>
          <a:xfrm>
            <a:off x="3886200" y="1990927"/>
            <a:ext cx="4930219" cy="2800726"/>
          </a:xfrm>
          <a:prstGeom prst="rect">
            <a:avLst/>
          </a:prstGeom>
          <a:noFill/>
          <a:ln>
            <a:noFill/>
          </a:ln>
        </p:spPr>
        <p:txBody>
          <a:bodyPr spcFirstLastPara="1" wrap="square" lIns="91425" tIns="45700" rIns="91425" bIns="45700" anchor="t" anchorCtr="0">
            <a:spAutoFit/>
          </a:bodyPr>
          <a:lstStyle/>
          <a:p>
            <a:pPr marL="457200" indent="-298450" algn="just">
              <a:buClr>
                <a:schemeClr val="lt1"/>
              </a:buClr>
              <a:buSzPts val="1100"/>
              <a:buFont typeface="Arial"/>
              <a:buAutoNum type="arabicPeriod"/>
            </a:pPr>
            <a:r>
              <a:rPr lang="en-US" sz="1100" b="1" dirty="0">
                <a:solidFill>
                  <a:schemeClr val="lt1"/>
                </a:solidFill>
              </a:rPr>
              <a:t>The consolidated probabilistic forecasts </a:t>
            </a:r>
            <a:r>
              <a:rPr lang="en-US" sz="1100" b="1" dirty="0" smtClean="0">
                <a:solidFill>
                  <a:schemeClr val="lt1"/>
                </a:solidFill>
              </a:rPr>
              <a:t>also call for </a:t>
            </a:r>
            <a:r>
              <a:rPr lang="en-US" sz="1100" b="1" dirty="0">
                <a:solidFill>
                  <a:schemeClr val="lt1"/>
                </a:solidFill>
              </a:rPr>
              <a:t>above 50% chance for weekly total rainfall to be below-normal (below the lower </a:t>
            </a:r>
            <a:r>
              <a:rPr lang="en-US" sz="1100" b="1" dirty="0" err="1">
                <a:solidFill>
                  <a:schemeClr val="lt1"/>
                </a:solidFill>
              </a:rPr>
              <a:t>tercile</a:t>
            </a:r>
            <a:r>
              <a:rPr lang="en-US" sz="1100" b="1" dirty="0">
                <a:solidFill>
                  <a:schemeClr val="lt1"/>
                </a:solidFill>
              </a:rPr>
              <a:t>) over southern parts of Cameroon, northwestern DR Congo and southwestern CAR. In particular, there is above 80% chance for rainfall to be below normal northern Congo, western DR Congo, and western parts of Angola.</a:t>
            </a:r>
          </a:p>
          <a:p>
            <a:pPr marL="457200" indent="-298450" algn="just">
              <a:buClr>
                <a:schemeClr val="lt1"/>
              </a:buClr>
              <a:buSzPts val="1100"/>
              <a:buFont typeface="Arial"/>
              <a:buAutoNum type="arabicPeriod"/>
            </a:pPr>
            <a:endParaRPr lang="en-US" sz="1100" b="1" dirty="0" smtClean="0">
              <a:solidFill>
                <a:schemeClr val="lt1"/>
              </a:solidFill>
            </a:endParaRPr>
          </a:p>
          <a:p>
            <a:pPr marL="457200" indent="-298450" algn="just">
              <a:buClr>
                <a:schemeClr val="lt1"/>
              </a:buClr>
              <a:buSzPts val="1100"/>
              <a:buFont typeface="Arial"/>
              <a:buAutoNum type="arabicPeriod"/>
            </a:pPr>
            <a:r>
              <a:rPr lang="en-US" sz="1100" b="1" dirty="0">
                <a:solidFill>
                  <a:schemeClr val="lt1"/>
                </a:solidFill>
              </a:rPr>
              <a:t>The forecasts </a:t>
            </a:r>
            <a:r>
              <a:rPr lang="en-US" sz="1100" b="1" dirty="0" smtClean="0">
                <a:solidFill>
                  <a:schemeClr val="lt1"/>
                </a:solidFill>
              </a:rPr>
              <a:t>also call for </a:t>
            </a:r>
            <a:r>
              <a:rPr lang="en-US" sz="1100" b="1" dirty="0">
                <a:solidFill>
                  <a:schemeClr val="lt1"/>
                </a:solidFill>
              </a:rPr>
              <a:t>above 50% chance for weekly rainfall to be above-normal (above the upper </a:t>
            </a:r>
            <a:r>
              <a:rPr lang="en-US" sz="1100" b="1" dirty="0" err="1">
                <a:solidFill>
                  <a:schemeClr val="lt1"/>
                </a:solidFill>
              </a:rPr>
              <a:t>tercile</a:t>
            </a:r>
            <a:r>
              <a:rPr lang="en-US" sz="1100" b="1" dirty="0">
                <a:solidFill>
                  <a:schemeClr val="lt1"/>
                </a:solidFill>
              </a:rPr>
              <a:t>) over eastern DR Congo, central and eastern parts of South Africa including Lesotho and </a:t>
            </a:r>
            <a:r>
              <a:rPr lang="en-US" sz="1100" b="1" dirty="0" err="1">
                <a:solidFill>
                  <a:schemeClr val="lt1"/>
                </a:solidFill>
              </a:rPr>
              <a:t>Eswatini</a:t>
            </a:r>
            <a:r>
              <a:rPr lang="en-US" sz="1100" b="1" dirty="0">
                <a:solidFill>
                  <a:schemeClr val="lt1"/>
                </a:solidFill>
              </a:rPr>
              <a:t>, and western parts of Madagascar. In particular, there is above 80% chance for rainfall to be above-normal over central DR Congo, much of Uganda, and northeastern South Africa</a:t>
            </a:r>
          </a:p>
          <a:p>
            <a:pPr marL="457200" indent="-298450" algn="just">
              <a:buClr>
                <a:schemeClr val="lt1"/>
              </a:buClr>
              <a:buSzPts val="1100"/>
              <a:buFont typeface="Arial"/>
              <a:buAutoNum type="arabicPeriod"/>
            </a:pPr>
            <a:endParaRPr lang="en-US" sz="1100" b="1" dirty="0">
              <a:solidFill>
                <a:schemeClr val="lt1"/>
              </a:solidFill>
            </a:endParaRPr>
          </a:p>
          <a:p>
            <a:pPr marL="158750" marR="0" lvl="0" algn="just" rtl="0">
              <a:lnSpc>
                <a:spcPct val="100000"/>
              </a:lnSpc>
              <a:spcBef>
                <a:spcPts val="0"/>
              </a:spcBef>
              <a:spcAft>
                <a:spcPts val="0"/>
              </a:spcAft>
              <a:buClr>
                <a:schemeClr val="lt1"/>
              </a:buClr>
              <a:buSzPts val="1100"/>
            </a:pPr>
            <a:endParaRPr lang="en-US" sz="1100" b="1" dirty="0" smtClean="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2"/>
          <p:cNvSpPr txBox="1">
            <a:spLocks noGrp="1"/>
          </p:cNvSpPr>
          <p:nvPr>
            <p:ph type="body" idx="1"/>
          </p:nvPr>
        </p:nvSpPr>
        <p:spPr>
          <a:xfrm>
            <a:off x="152400" y="761999"/>
            <a:ext cx="8839200" cy="5865043"/>
          </a:xfrm>
          <a:prstGeom prst="rect">
            <a:avLst/>
          </a:prstGeom>
          <a:noFill/>
          <a:ln>
            <a:noFill/>
          </a:ln>
        </p:spPr>
        <p:txBody>
          <a:bodyPr spcFirstLastPara="1" wrap="square" lIns="91425" tIns="45700" rIns="91425" bIns="45700" anchor="t" anchorCtr="0">
            <a:noAutofit/>
          </a:bodyPr>
          <a:lstStyle/>
          <a:p>
            <a:pPr lvl="0" indent="-295275" algn="just">
              <a:lnSpc>
                <a:spcPct val="90000"/>
              </a:lnSpc>
              <a:spcBef>
                <a:spcPts val="0"/>
              </a:spcBef>
              <a:buClr>
                <a:schemeClr val="lt1"/>
              </a:buClr>
              <a:buSzPts val="1050"/>
              <a:buFont typeface="Arial"/>
              <a:buChar char="•"/>
            </a:pPr>
            <a:r>
              <a:rPr lang="en-US" sz="1050" b="1" dirty="0">
                <a:solidFill>
                  <a:schemeClr val="lt1"/>
                </a:solidFill>
                <a:latin typeface="Arial"/>
                <a:ea typeface="Arial"/>
                <a:cs typeface="Arial"/>
                <a:sym typeface="Arial"/>
              </a:rPr>
              <a:t>During the past 30 days, in East Africa, above-average rainfall was observed over southern and eastern Sudan, parts of South Sudan, western Ethiopia, and pockets of northern Uganda. Rainfall was below-average over southern Ethiopia, much of Somalia, Kenya, Tanzania, and pockets of Uganda. In Central Africa, rainfall was above-average over parts of western and eastern Cameroon, much of Congo, western CAR, and parts of central and northern DRC. Rainfall was below-average over Equatorial Guinea, northwestern Cameroon, and southern DRC. In West Africa, rainfall was above-average over Senegal, Guinea-Bissau, western Guinea, Sierra Leone, Liberia, much of Cote d’Ivoire, southwestern Ghana, southern Togo, southern Benin, and pockets of western and southeastern Nigeria. In contrast, southern Mali, central and northern Ghana, Burkina Faso, northern Togo, northern Benin, and many parts of Nigeria received below-average rainfall. In southern Africa, above-average rainfall was observed over  northwestern and southern Angola, eastern Namibia, Botswana, Zimbabwe, South Africa and central Madagascar. Below normal precipitation was observed in central and northeastern Angola, northern Zambia, Malawi, northern Mozambique and the far northern Madagascar.</a:t>
            </a:r>
          </a:p>
          <a:p>
            <a:pPr marL="342900" lvl="0" indent="0" algn="just" rtl="0">
              <a:lnSpc>
                <a:spcPct val="90000"/>
              </a:lnSpc>
              <a:spcBef>
                <a:spcPts val="0"/>
              </a:spcBef>
              <a:spcAft>
                <a:spcPts val="0"/>
              </a:spcAft>
              <a:buSzPts val="1800"/>
              <a:buNone/>
            </a:pPr>
            <a:endParaRPr sz="1050" dirty="0" smtClean="0">
              <a:solidFill>
                <a:schemeClr val="lt1"/>
              </a:solidFill>
              <a:latin typeface="Arial"/>
              <a:ea typeface="Arial"/>
              <a:cs typeface="Arial"/>
              <a:sym typeface="Arial"/>
            </a:endParaRPr>
          </a:p>
          <a:p>
            <a:pPr lvl="0" indent="-295275" algn="just">
              <a:lnSpc>
                <a:spcPct val="90000"/>
              </a:lnSpc>
              <a:spcBef>
                <a:spcPts val="0"/>
              </a:spcBef>
              <a:buClr>
                <a:schemeClr val="lt1"/>
              </a:buClr>
              <a:buSzPts val="1050"/>
              <a:buFont typeface="Arial"/>
              <a:buChar char="•"/>
            </a:pPr>
            <a:r>
              <a:rPr lang="en-US" sz="1050" b="1" dirty="0">
                <a:solidFill>
                  <a:schemeClr val="lt1"/>
                </a:solidFill>
                <a:latin typeface="Arial"/>
                <a:ea typeface="Arial"/>
                <a:cs typeface="Arial"/>
                <a:sym typeface="Arial"/>
              </a:rPr>
              <a:t>During the past 7 days, in East Africa, rainfall was above-average over pockets of southern South Sudan and central Kenya. Below-average rainfall was observed over southern Ethiopia, much of South Sudan, Kenya, Somalia, Uganda, Rwanda, Burundi and Tanzania. In Central Africa, rainfall was above-average over southern Cameroon, Equatorial Guinea, much of Gabon, Congo, and pockets of northern and eastern DRC. Below-average rainfall was observed over the far southern Gabon, northern Cameroon, CAR, and many parts of DRC. In West Africa, above-average rainfall was observed over Liberia and coastal Cote d’Ivoire. Rainfall was slightly below-average over much of the Gulf of Guinea region. In southern Africa, rainfall was above-average over parts of northwestern and southeastern Angola, western Zambia, pockets of eastern Namibia, Botswana, Zimbabwe, central and eastern South Africa, southern Mozambique and central Madagascar. In contrast, rainfall was below average in pockets of central and northern Angola, eastern Zambia, and the far northern Madagascar.</a:t>
            </a:r>
          </a:p>
          <a:p>
            <a:pPr lvl="0" indent="-295275" algn="just">
              <a:lnSpc>
                <a:spcPct val="90000"/>
              </a:lnSpc>
              <a:spcBef>
                <a:spcPts val="0"/>
              </a:spcBef>
              <a:buClr>
                <a:schemeClr val="lt1"/>
              </a:buClr>
              <a:buSzPts val="1050"/>
              <a:buFont typeface="Arial"/>
              <a:buChar char="•"/>
            </a:pPr>
            <a:endParaRPr lang="en-US" sz="1050" b="1" dirty="0">
              <a:solidFill>
                <a:schemeClr val="lt1"/>
              </a:solidFill>
              <a:latin typeface="Arial"/>
              <a:ea typeface="Arial"/>
              <a:cs typeface="Arial"/>
              <a:sym typeface="Arial"/>
            </a:endParaRPr>
          </a:p>
          <a:p>
            <a:pPr lvl="0" indent="-295275" algn="just">
              <a:lnSpc>
                <a:spcPct val="90000"/>
              </a:lnSpc>
              <a:spcBef>
                <a:spcPts val="700"/>
              </a:spcBef>
              <a:buClr>
                <a:schemeClr val="lt1"/>
              </a:buClr>
              <a:buSzPts val="1050"/>
              <a:buFont typeface="Arial"/>
              <a:buChar char="•"/>
            </a:pPr>
            <a:r>
              <a:rPr lang="en-US" sz="1050" b="1" dirty="0" smtClean="0">
                <a:solidFill>
                  <a:schemeClr val="lt1"/>
                </a:solidFill>
                <a:latin typeface="Arial"/>
                <a:ea typeface="Arial"/>
                <a:cs typeface="Arial"/>
                <a:sym typeface="Arial"/>
              </a:rPr>
              <a:t>Week-1 </a:t>
            </a:r>
            <a:r>
              <a:rPr lang="en-US" sz="1050" b="1" dirty="0">
                <a:solidFill>
                  <a:schemeClr val="lt1"/>
                </a:solidFill>
                <a:latin typeface="Arial"/>
                <a:ea typeface="Arial"/>
                <a:cs typeface="Arial"/>
                <a:sym typeface="Arial"/>
              </a:rPr>
              <a:t>outlooks call for an increased chance for </a:t>
            </a:r>
            <a:r>
              <a:rPr lang="en-US" sz="1050" b="1" dirty="0" smtClean="0">
                <a:solidFill>
                  <a:schemeClr val="lt1"/>
                </a:solidFill>
                <a:latin typeface="Arial"/>
                <a:ea typeface="Arial"/>
                <a:cs typeface="Arial"/>
                <a:sym typeface="Arial"/>
              </a:rPr>
              <a:t>below-normal rainfall </a:t>
            </a:r>
            <a:r>
              <a:rPr lang="en-US" sz="1050" b="1" dirty="0" smtClean="0">
                <a:solidFill>
                  <a:schemeClr val="lt1"/>
                </a:solidFill>
                <a:latin typeface="Arial"/>
                <a:ea typeface="Arial"/>
                <a:cs typeface="Arial"/>
                <a:sym typeface="Arial"/>
              </a:rPr>
              <a:t>over </a:t>
            </a:r>
            <a:r>
              <a:rPr lang="en-US" sz="1050" b="1" dirty="0">
                <a:solidFill>
                  <a:schemeClr val="lt1"/>
                </a:solidFill>
                <a:latin typeface="Arial"/>
                <a:ea typeface="Arial"/>
                <a:cs typeface="Arial"/>
                <a:sym typeface="Arial"/>
              </a:rPr>
              <a:t>southern Guinea, much of Sierra Leone, western Liberia and Cote d’Ivoire, central portions of Cameroon, western Angola, eastern Kenya, southern </a:t>
            </a:r>
            <a:r>
              <a:rPr lang="en-US" sz="1050" b="1" dirty="0" smtClean="0">
                <a:solidFill>
                  <a:schemeClr val="lt1"/>
                </a:solidFill>
                <a:latin typeface="Arial"/>
                <a:ea typeface="Arial"/>
                <a:cs typeface="Arial"/>
                <a:sym typeface="Arial"/>
              </a:rPr>
              <a:t>Somalia, northeastern </a:t>
            </a:r>
            <a:r>
              <a:rPr lang="en-US" sz="1050" b="1" dirty="0">
                <a:solidFill>
                  <a:schemeClr val="lt1"/>
                </a:solidFill>
                <a:latin typeface="Arial"/>
                <a:ea typeface="Arial"/>
                <a:cs typeface="Arial"/>
                <a:sym typeface="Arial"/>
              </a:rPr>
              <a:t>parts of </a:t>
            </a:r>
            <a:r>
              <a:rPr lang="en-US" sz="1050" b="1" dirty="0" smtClean="0">
                <a:solidFill>
                  <a:schemeClr val="lt1"/>
                </a:solidFill>
                <a:latin typeface="Arial"/>
                <a:ea typeface="Arial"/>
                <a:cs typeface="Arial"/>
                <a:sym typeface="Arial"/>
              </a:rPr>
              <a:t>Tanzania, and eastern Madagascar. </a:t>
            </a:r>
            <a:r>
              <a:rPr lang="en-US" sz="1050" b="1" dirty="0" smtClean="0">
                <a:solidFill>
                  <a:schemeClr val="lt1"/>
                </a:solidFill>
                <a:latin typeface="Arial"/>
                <a:ea typeface="Arial"/>
                <a:cs typeface="Arial"/>
                <a:sym typeface="Arial"/>
              </a:rPr>
              <a:t>In contrast, the forecasts call for an increased chance for above-normal rainfall </a:t>
            </a:r>
            <a:r>
              <a:rPr lang="en-US" sz="1050" b="1" dirty="0">
                <a:solidFill>
                  <a:schemeClr val="lt1"/>
                </a:solidFill>
                <a:latin typeface="Arial"/>
                <a:ea typeface="Arial"/>
                <a:cs typeface="Arial"/>
                <a:sym typeface="Arial"/>
              </a:rPr>
              <a:t>over </a:t>
            </a:r>
            <a:r>
              <a:rPr lang="en-US" sz="1050" b="1" dirty="0" smtClean="0">
                <a:solidFill>
                  <a:schemeClr val="lt1"/>
                </a:solidFill>
                <a:latin typeface="Arial"/>
                <a:ea typeface="Arial"/>
                <a:cs typeface="Arial"/>
                <a:sym typeface="Arial"/>
              </a:rPr>
              <a:t>northeastern and southern DRC, eastern Angola, western Zambia, Botswana, western Zimbabwe, eastern South Africa, and western Madagascar. Week-2 </a:t>
            </a:r>
            <a:r>
              <a:rPr lang="en-US" sz="1050" b="1" dirty="0">
                <a:solidFill>
                  <a:schemeClr val="lt1"/>
                </a:solidFill>
                <a:latin typeface="Arial"/>
                <a:ea typeface="Arial"/>
                <a:cs typeface="Arial"/>
                <a:sym typeface="Arial"/>
              </a:rPr>
              <a:t>outlooks call for an increased chance for </a:t>
            </a:r>
            <a:r>
              <a:rPr lang="en-US" sz="1050" b="1" dirty="0" smtClean="0">
                <a:solidFill>
                  <a:schemeClr val="lt1"/>
                </a:solidFill>
                <a:latin typeface="Arial"/>
                <a:ea typeface="Arial"/>
                <a:cs typeface="Arial"/>
                <a:sym typeface="Arial"/>
              </a:rPr>
              <a:t>below-normal </a:t>
            </a:r>
            <a:r>
              <a:rPr lang="en-US" sz="1050" b="1" dirty="0" smtClean="0">
                <a:solidFill>
                  <a:schemeClr val="lt1"/>
                </a:solidFill>
                <a:latin typeface="Arial"/>
                <a:ea typeface="Arial"/>
                <a:cs typeface="Arial"/>
                <a:sym typeface="Arial"/>
              </a:rPr>
              <a:t>rainfall </a:t>
            </a:r>
            <a:r>
              <a:rPr lang="en-US" sz="1050" b="1" dirty="0">
                <a:solidFill>
                  <a:schemeClr val="lt1"/>
                </a:solidFill>
                <a:latin typeface="Arial"/>
                <a:ea typeface="Arial"/>
                <a:cs typeface="Arial"/>
                <a:sym typeface="Arial"/>
              </a:rPr>
              <a:t>over </a:t>
            </a:r>
            <a:r>
              <a:rPr lang="en-US" sz="1050" b="1" dirty="0" smtClean="0">
                <a:solidFill>
                  <a:schemeClr val="lt1"/>
                </a:solidFill>
                <a:latin typeface="Arial"/>
                <a:ea typeface="Arial"/>
                <a:cs typeface="Arial"/>
                <a:sym typeface="Arial"/>
              </a:rPr>
              <a:t>southern Cameroon, northern Congo, western and northern DRC and western Angola. </a:t>
            </a:r>
            <a:r>
              <a:rPr lang="en-US" sz="1050" b="1" dirty="0" smtClean="0">
                <a:solidFill>
                  <a:schemeClr val="lt1"/>
                </a:solidFill>
                <a:latin typeface="Arial"/>
                <a:ea typeface="Arial"/>
                <a:cs typeface="Arial"/>
                <a:sym typeface="Arial"/>
              </a:rPr>
              <a:t>In </a:t>
            </a:r>
            <a:r>
              <a:rPr lang="en-US" sz="1050" b="1" dirty="0">
                <a:solidFill>
                  <a:schemeClr val="lt1"/>
                </a:solidFill>
                <a:latin typeface="Arial"/>
                <a:ea typeface="Arial"/>
                <a:cs typeface="Arial"/>
                <a:sym typeface="Arial"/>
              </a:rPr>
              <a:t>contrast, there is an increased chance for </a:t>
            </a:r>
            <a:r>
              <a:rPr lang="en-US" sz="1050" b="1" dirty="0" smtClean="0">
                <a:solidFill>
                  <a:schemeClr val="lt1"/>
                </a:solidFill>
                <a:latin typeface="Arial"/>
                <a:ea typeface="Arial"/>
                <a:cs typeface="Arial"/>
                <a:sym typeface="Arial"/>
              </a:rPr>
              <a:t>above-normal </a:t>
            </a:r>
            <a:r>
              <a:rPr lang="en-US" sz="1050" b="1" dirty="0" smtClean="0">
                <a:solidFill>
                  <a:schemeClr val="lt1"/>
                </a:solidFill>
                <a:latin typeface="Arial"/>
                <a:ea typeface="Arial"/>
                <a:cs typeface="Arial"/>
                <a:sym typeface="Arial"/>
              </a:rPr>
              <a:t>rainfall over </a:t>
            </a:r>
            <a:r>
              <a:rPr lang="en-US" sz="1050" b="1" dirty="0" smtClean="0">
                <a:solidFill>
                  <a:schemeClr val="lt1"/>
                </a:solidFill>
                <a:latin typeface="Arial"/>
                <a:ea typeface="Arial"/>
                <a:cs typeface="Arial"/>
                <a:sym typeface="Arial"/>
              </a:rPr>
              <a:t>northeastern DRC, Uganda, Rwanda, Burundi, eastern South Africa, Lesotho, </a:t>
            </a:r>
            <a:r>
              <a:rPr lang="en-US" sz="1050" b="1" dirty="0" err="1" smtClean="0">
                <a:solidFill>
                  <a:schemeClr val="lt1"/>
                </a:solidFill>
                <a:latin typeface="Arial"/>
                <a:ea typeface="Arial"/>
                <a:cs typeface="Arial"/>
                <a:sym typeface="Arial"/>
              </a:rPr>
              <a:t>Eswatini</a:t>
            </a:r>
            <a:r>
              <a:rPr lang="en-US" sz="1050" b="1" dirty="0" smtClean="0">
                <a:solidFill>
                  <a:schemeClr val="lt1"/>
                </a:solidFill>
                <a:latin typeface="Arial"/>
                <a:ea typeface="Arial"/>
                <a:cs typeface="Arial"/>
                <a:sym typeface="Arial"/>
              </a:rPr>
              <a:t>, and central Madagascar.</a:t>
            </a:r>
            <a:endParaRPr sz="1050" dirty="0">
              <a:solidFill>
                <a:schemeClr val="lt1"/>
              </a:solidFill>
              <a:latin typeface="Arial"/>
              <a:ea typeface="Arial"/>
              <a:cs typeface="Arial"/>
              <a:sym typeface="Arial"/>
            </a:endParaRPr>
          </a:p>
          <a:p>
            <a:pPr marL="457200" lvl="0" indent="0" algn="just" rtl="0">
              <a:lnSpc>
                <a:spcPct val="90000"/>
              </a:lnSpc>
              <a:spcBef>
                <a:spcPts val="700"/>
              </a:spcBef>
              <a:spcAft>
                <a:spcPts val="0"/>
              </a:spcAft>
              <a:buClr>
                <a:schemeClr val="dk1"/>
              </a:buClr>
              <a:buSzPts val="1400"/>
              <a:buFont typeface="Arial"/>
              <a:buNone/>
            </a:pPr>
            <a:endParaRPr sz="1050" dirty="0">
              <a:solidFill>
                <a:schemeClr val="lt1"/>
              </a:solidFill>
              <a:latin typeface="Arial"/>
              <a:ea typeface="Arial"/>
              <a:cs typeface="Arial"/>
              <a:sym typeface="Arial"/>
            </a:endParaRPr>
          </a:p>
          <a:p>
            <a:pPr marL="342900" lvl="0" indent="0" algn="just" rtl="0">
              <a:lnSpc>
                <a:spcPct val="100000"/>
              </a:lnSpc>
              <a:spcBef>
                <a:spcPts val="220"/>
              </a:spcBef>
              <a:spcAft>
                <a:spcPts val="0"/>
              </a:spcAft>
              <a:buSzPts val="1800"/>
              <a:buNone/>
            </a:pPr>
            <a:endParaRPr sz="1050" dirty="0">
              <a:solidFill>
                <a:schemeClr val="lt1"/>
              </a:solidFill>
              <a:latin typeface="Arial"/>
              <a:ea typeface="Arial"/>
              <a:cs typeface="Arial"/>
              <a:sym typeface="Arial"/>
            </a:endParaRPr>
          </a:p>
        </p:txBody>
      </p:sp>
      <p:sp>
        <p:nvSpPr>
          <p:cNvPr id="203" name="Google Shape;203;p12"/>
          <p:cNvSpPr txBox="1">
            <a:spLocks noGrp="1"/>
          </p:cNvSpPr>
          <p:nvPr>
            <p:ph type="title" idx="4294967295"/>
          </p:nvPr>
        </p:nvSpPr>
        <p:spPr>
          <a:xfrm>
            <a:off x="1219200" y="0"/>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838200" y="228600"/>
            <a:ext cx="723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05" name="Google Shape;105;p3"/>
          <p:cNvSpPr/>
          <p:nvPr/>
        </p:nvSpPr>
        <p:spPr>
          <a:xfrm>
            <a:off x="123850" y="1447800"/>
            <a:ext cx="8896200" cy="5075548"/>
          </a:xfrm>
          <a:prstGeom prst="rect">
            <a:avLst/>
          </a:prstGeom>
          <a:noFill/>
          <a:ln>
            <a:noFill/>
          </a:ln>
        </p:spPr>
        <p:txBody>
          <a:bodyPr spcFirstLastPara="1" wrap="square" lIns="91425" tIns="45700" rIns="91425" bIns="45700" anchor="t" anchorCtr="0">
            <a:noAutofit/>
          </a:bodyPr>
          <a:lstStyle/>
          <a:p>
            <a:pPr marL="285750" lvl="0" indent="-273050" algn="just">
              <a:lnSpc>
                <a:spcPct val="90000"/>
              </a:lnSpc>
              <a:buClr>
                <a:schemeClr val="lt1"/>
              </a:buClr>
              <a:buSzPts val="1200"/>
              <a:buFont typeface="Arial"/>
              <a:buChar char="•"/>
            </a:pPr>
            <a:r>
              <a:rPr lang="en-US" sz="1200" b="1" dirty="0">
                <a:solidFill>
                  <a:schemeClr val="lt1"/>
                </a:solidFill>
              </a:rPr>
              <a:t>During the past 7 days, in East Africa, rainfall was above-average over pockets of southern South Sudan and central Kenya. Below-average rainfall was observed over southern Ethiopia, much of South Sudan, Kenya, Somalia, Uganda, Rwanda, Burundi and Tanzania. In Central Africa, rainfall was above-average over southern Cameroon, Equatorial Guinea, much of Gabon, Congo, and pockets of northern and eastern DRC. Below-average rainfall was observed over the far southern Gabon, northern Cameroon, CAR, and many parts of DRC. In West Africa, above-average rainfall was observed over Liberia and coastal Cote d’Ivoire. Rainfall was slightly below-average over much of the Gulf of Guinea region. In southern Africa, rainfall was above-average over parts of northwestern and southeastern Angola, western Zambia, pockets of eastern Namibia, Botswana, Zimbabwe, central and eastern South Africa, southern Mozambique and central Madagascar. In contrast, rainfall was below average in pockets of central and northern Angola, eastern Zambia, and the far northern Madagascar.</a:t>
            </a:r>
          </a:p>
          <a:p>
            <a:pPr marL="285750" lvl="0" indent="-273050" algn="just">
              <a:lnSpc>
                <a:spcPct val="90000"/>
              </a:lnSpc>
              <a:buClr>
                <a:schemeClr val="lt1"/>
              </a:buClr>
              <a:buSzPts val="1200"/>
              <a:buFont typeface="Arial"/>
              <a:buChar char="•"/>
            </a:pPr>
            <a:endParaRPr lang="en-US" sz="1200" b="1" dirty="0">
              <a:solidFill>
                <a:schemeClr val="lt1"/>
              </a:solidFill>
            </a:endParaRPr>
          </a:p>
          <a:p>
            <a:pPr marL="285750" lvl="0" indent="-273050" algn="just">
              <a:lnSpc>
                <a:spcPct val="90000"/>
              </a:lnSpc>
              <a:buClr>
                <a:schemeClr val="lt1"/>
              </a:buClr>
              <a:buSzPts val="1200"/>
              <a:buFont typeface="Arial"/>
              <a:buChar char="•"/>
            </a:pPr>
            <a:r>
              <a:rPr lang="en-US" sz="1200" b="1" dirty="0">
                <a:solidFill>
                  <a:schemeClr val="lt1"/>
                </a:solidFill>
              </a:rPr>
              <a:t>Week-1 outlooks call for an increased chance for below-normal rainfall over southern Guinea, much of Sierra Leone, western Liberia and Cote d’Ivoire, central portions of Cameroon, western Angola, eastern Kenya, southern Somalia, northeastern parts of Tanzania, and eastern Madagascar. In contrast, the forecasts call for an increased chance for above-normal rainfall over northeastern and southern DRC, eastern Angola, western Zambia, Botswana, western Zimbabwe, eastern South Africa, and western Madagascar. Week-2 outlooks call for an increased chance for below-normal rainfall over southern Cameroon, northern Congo, western and northern DRC and western Angola. In contrast, there is an increased chance for above-normal rainfall over northeastern DRC, Uganda, Rwanda, Burundi, eastern South Africa, Lesotho, </a:t>
            </a:r>
            <a:r>
              <a:rPr lang="en-US" sz="1200" b="1" dirty="0" err="1">
                <a:solidFill>
                  <a:schemeClr val="lt1"/>
                </a:solidFill>
              </a:rPr>
              <a:t>Eswatini</a:t>
            </a:r>
            <a:r>
              <a:rPr lang="en-US" sz="1200" b="1">
                <a:solidFill>
                  <a:schemeClr val="lt1"/>
                </a:solidFill>
              </a:rPr>
              <a:t>, and central Madagascar.</a:t>
            </a:r>
            <a:endParaRPr lang="en-US" sz="1200" b="1" dirty="0">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79248" y="5029200"/>
            <a:ext cx="8991600" cy="1615787"/>
          </a:xfrm>
          <a:prstGeom prst="rect">
            <a:avLst/>
          </a:prstGeom>
          <a:noFill/>
          <a:ln>
            <a:noFill/>
          </a:ln>
        </p:spPr>
        <p:txBody>
          <a:bodyPr spcFirstLastPara="1" wrap="square" lIns="91425" tIns="45700" rIns="91425" bIns="45700" anchor="t" anchorCtr="0">
            <a:spAutoFit/>
          </a:bodyPr>
          <a:lstStyle/>
          <a:p>
            <a:pPr lvl="0" algn="just">
              <a:lnSpc>
                <a:spcPct val="90000"/>
              </a:lnSpc>
              <a:buClr>
                <a:schemeClr val="dk1"/>
              </a:buClr>
              <a:buSzPts val="1050"/>
            </a:pPr>
            <a:r>
              <a:rPr lang="en-US" sz="1000" b="1" i="0" u="none" strike="noStrike" cap="none" dirty="0">
                <a:solidFill>
                  <a:schemeClr val="lt1"/>
                </a:solidFill>
                <a:latin typeface="Arial"/>
                <a:ea typeface="Arial"/>
                <a:cs typeface="Arial"/>
                <a:sym typeface="Arial"/>
              </a:rPr>
              <a:t>Over the past 90 days, in East Africa, above-average rainfall was observed over </a:t>
            </a:r>
            <a:r>
              <a:rPr lang="en-US" sz="1000" b="1" i="0" u="none" strike="noStrike" cap="none" dirty="0" smtClean="0">
                <a:solidFill>
                  <a:schemeClr val="lt1"/>
                </a:solidFill>
                <a:latin typeface="Arial"/>
                <a:ea typeface="Arial"/>
                <a:cs typeface="Arial"/>
                <a:sym typeface="Arial"/>
              </a:rPr>
              <a:t>the southern </a:t>
            </a:r>
            <a:r>
              <a:rPr lang="en-US" sz="1000" b="1" i="0" u="none" strike="noStrike" cap="none" dirty="0">
                <a:solidFill>
                  <a:schemeClr val="lt1"/>
                </a:solidFill>
                <a:latin typeface="Arial"/>
                <a:ea typeface="Arial"/>
                <a:cs typeface="Arial"/>
                <a:sym typeface="Arial"/>
              </a:rPr>
              <a:t>and central parts of Sudan, much of South Sudan, </a:t>
            </a:r>
            <a:r>
              <a:rPr lang="en-US" sz="1000" b="1" i="0" u="none" strike="noStrike" cap="none" dirty="0" smtClean="0">
                <a:solidFill>
                  <a:schemeClr val="lt1"/>
                </a:solidFill>
                <a:latin typeface="Arial"/>
                <a:ea typeface="Arial"/>
                <a:cs typeface="Arial"/>
                <a:sym typeface="Arial"/>
              </a:rPr>
              <a:t>central and northern </a:t>
            </a:r>
            <a:r>
              <a:rPr lang="en-US" sz="1000" b="1" i="0" u="none" strike="noStrike" cap="none" dirty="0">
                <a:solidFill>
                  <a:schemeClr val="lt1"/>
                </a:solidFill>
                <a:latin typeface="Arial"/>
                <a:ea typeface="Arial"/>
                <a:cs typeface="Arial"/>
                <a:sym typeface="Arial"/>
              </a:rPr>
              <a:t>Ethiopia, Eritrea, Djibouti, Uganda, Rwanda, </a:t>
            </a:r>
            <a:r>
              <a:rPr lang="en-US" sz="1000" b="1" i="0" u="none" strike="noStrike" cap="none" dirty="0" smtClean="0">
                <a:solidFill>
                  <a:schemeClr val="lt1"/>
                </a:solidFill>
                <a:latin typeface="Arial"/>
                <a:ea typeface="Arial"/>
                <a:cs typeface="Arial"/>
                <a:sym typeface="Arial"/>
              </a:rPr>
              <a:t>Burundi</a:t>
            </a:r>
            <a:r>
              <a:rPr lang="en-US" sz="1000" b="1" i="0" u="none" strike="noStrike" cap="none" dirty="0">
                <a:solidFill>
                  <a:schemeClr val="lt1"/>
                </a:solidFill>
                <a:latin typeface="Arial"/>
                <a:ea typeface="Arial"/>
                <a:cs typeface="Arial"/>
                <a:sym typeface="Arial"/>
              </a:rPr>
              <a:t>, </a:t>
            </a:r>
            <a:r>
              <a:rPr lang="en-US" sz="1000" b="1" dirty="0">
                <a:solidFill>
                  <a:schemeClr val="lt1"/>
                </a:solidFill>
              </a:rPr>
              <a:t>northern </a:t>
            </a:r>
            <a:r>
              <a:rPr lang="en-US" sz="1000" b="1" i="0" u="none" strike="noStrike" cap="none" dirty="0">
                <a:solidFill>
                  <a:schemeClr val="lt1"/>
                </a:solidFill>
                <a:latin typeface="Arial"/>
                <a:ea typeface="Arial"/>
                <a:cs typeface="Arial"/>
                <a:sym typeface="Arial"/>
              </a:rPr>
              <a:t>Tanzania, and western Kenya. Rainfall was below-average over </a:t>
            </a:r>
            <a:r>
              <a:rPr lang="en-US" sz="1000" b="1" i="0" u="none" strike="noStrike" cap="none" dirty="0" smtClean="0">
                <a:solidFill>
                  <a:schemeClr val="lt1"/>
                </a:solidFill>
                <a:latin typeface="Arial"/>
                <a:ea typeface="Arial"/>
                <a:cs typeface="Arial"/>
                <a:sym typeface="Arial"/>
              </a:rPr>
              <a:t>southern </a:t>
            </a:r>
            <a:r>
              <a:rPr lang="en-US" sz="1000" b="1" i="0" u="none" strike="noStrike" cap="none" dirty="0">
                <a:solidFill>
                  <a:schemeClr val="lt1"/>
                </a:solidFill>
                <a:latin typeface="Arial"/>
                <a:ea typeface="Arial"/>
                <a:cs typeface="Arial"/>
                <a:sym typeface="Arial"/>
              </a:rPr>
              <a:t>and </a:t>
            </a:r>
            <a:r>
              <a:rPr lang="en-US" sz="1000" b="1" i="0" u="none" strike="noStrike" cap="none" dirty="0" smtClean="0">
                <a:solidFill>
                  <a:schemeClr val="lt1"/>
                </a:solidFill>
                <a:latin typeface="Arial"/>
                <a:ea typeface="Arial"/>
                <a:cs typeface="Arial"/>
                <a:sym typeface="Arial"/>
              </a:rPr>
              <a:t>southeastern </a:t>
            </a:r>
            <a:r>
              <a:rPr lang="en-US" sz="1000" b="1" i="0" u="none" strike="noStrike" cap="none" dirty="0">
                <a:solidFill>
                  <a:schemeClr val="lt1"/>
                </a:solidFill>
                <a:latin typeface="Arial"/>
                <a:ea typeface="Arial"/>
                <a:cs typeface="Arial"/>
                <a:sym typeface="Arial"/>
              </a:rPr>
              <a:t>Ethiopia</a:t>
            </a:r>
            <a:r>
              <a:rPr lang="en-US" sz="1000" b="1" dirty="0">
                <a:solidFill>
                  <a:schemeClr val="lt1"/>
                </a:solidFill>
              </a:rPr>
              <a:t>, throughout much</a:t>
            </a:r>
            <a:r>
              <a:rPr lang="en-US" sz="1000" b="1" i="0" u="none" strike="noStrike" cap="none" dirty="0">
                <a:solidFill>
                  <a:schemeClr val="lt1"/>
                </a:solidFill>
                <a:latin typeface="Arial"/>
                <a:ea typeface="Arial"/>
                <a:cs typeface="Arial"/>
                <a:sym typeface="Arial"/>
              </a:rPr>
              <a:t> of Somalia, </a:t>
            </a:r>
            <a:r>
              <a:rPr lang="en-US" sz="1000" b="1" i="0" u="none" strike="noStrike" cap="none" dirty="0" smtClean="0">
                <a:solidFill>
                  <a:schemeClr val="lt1"/>
                </a:solidFill>
                <a:latin typeface="Arial"/>
                <a:ea typeface="Arial"/>
                <a:cs typeface="Arial"/>
                <a:sym typeface="Arial"/>
              </a:rPr>
              <a:t>central and eastern </a:t>
            </a:r>
            <a:r>
              <a:rPr lang="en-US" sz="1000" b="1" i="0" u="none" strike="noStrike" cap="none" dirty="0">
                <a:solidFill>
                  <a:schemeClr val="lt1"/>
                </a:solidFill>
                <a:latin typeface="Arial"/>
                <a:ea typeface="Arial"/>
                <a:cs typeface="Arial"/>
                <a:sym typeface="Arial"/>
              </a:rPr>
              <a:t>Kenya, and </a:t>
            </a:r>
            <a:r>
              <a:rPr lang="en-US" sz="1000" b="1" i="0" u="none" strike="noStrike" cap="none" dirty="0" smtClean="0">
                <a:solidFill>
                  <a:schemeClr val="lt1"/>
                </a:solidFill>
                <a:latin typeface="Arial"/>
                <a:ea typeface="Arial"/>
                <a:cs typeface="Arial"/>
                <a:sym typeface="Arial"/>
              </a:rPr>
              <a:t>many parts of </a:t>
            </a:r>
            <a:r>
              <a:rPr lang="en-US" sz="1000" b="1" i="0" u="none" strike="noStrike" cap="none" dirty="0">
                <a:solidFill>
                  <a:schemeClr val="lt1"/>
                </a:solidFill>
                <a:latin typeface="Arial"/>
                <a:ea typeface="Arial"/>
                <a:cs typeface="Arial"/>
                <a:sym typeface="Arial"/>
              </a:rPr>
              <a:t>Tanzania. In southern Africa, above-average rainfall was observed over </a:t>
            </a:r>
            <a:r>
              <a:rPr lang="en-US" sz="1000" b="1" i="0" u="none" strike="noStrike" cap="none" dirty="0" smtClean="0">
                <a:solidFill>
                  <a:schemeClr val="lt1"/>
                </a:solidFill>
                <a:latin typeface="Arial"/>
                <a:ea typeface="Arial"/>
                <a:cs typeface="Arial"/>
                <a:sym typeface="Arial"/>
              </a:rPr>
              <a:t>southern </a:t>
            </a:r>
            <a:r>
              <a:rPr lang="en-US" sz="1000" b="1" i="0" u="none" strike="noStrike" cap="none" dirty="0">
                <a:solidFill>
                  <a:schemeClr val="lt1"/>
                </a:solidFill>
                <a:latin typeface="Arial"/>
                <a:ea typeface="Arial"/>
                <a:cs typeface="Arial"/>
                <a:sym typeface="Arial"/>
              </a:rPr>
              <a:t>South </a:t>
            </a:r>
            <a:r>
              <a:rPr lang="en-US" sz="1000" b="1" i="0" u="none" strike="noStrike" cap="none" dirty="0" smtClean="0">
                <a:solidFill>
                  <a:schemeClr val="lt1"/>
                </a:solidFill>
                <a:latin typeface="Arial"/>
                <a:ea typeface="Arial"/>
                <a:cs typeface="Arial"/>
                <a:sym typeface="Arial"/>
              </a:rPr>
              <a:t>Africa, northwestern Angola, northeastern Namibia, and pockets of Botswana, Zimbabwe and Madagascar. </a:t>
            </a:r>
            <a:r>
              <a:rPr lang="en-US" sz="1000" b="1" i="0" u="none" strike="noStrike" cap="none" dirty="0">
                <a:solidFill>
                  <a:schemeClr val="lt1"/>
                </a:solidFill>
                <a:latin typeface="Arial"/>
                <a:ea typeface="Arial"/>
                <a:cs typeface="Arial"/>
                <a:sym typeface="Arial"/>
              </a:rPr>
              <a:t>Below-average rainfall was observed over </a:t>
            </a:r>
            <a:r>
              <a:rPr lang="en-US" sz="1000" b="1" i="0" u="none" strike="noStrike" cap="none" dirty="0" smtClean="0">
                <a:solidFill>
                  <a:schemeClr val="lt1"/>
                </a:solidFill>
                <a:latin typeface="Arial"/>
                <a:ea typeface="Arial"/>
                <a:cs typeface="Arial"/>
                <a:sym typeface="Arial"/>
              </a:rPr>
              <a:t>central and eastern </a:t>
            </a:r>
            <a:r>
              <a:rPr lang="en-US" sz="1000" b="1" dirty="0" smtClean="0">
                <a:solidFill>
                  <a:schemeClr val="lt1"/>
                </a:solidFill>
              </a:rPr>
              <a:t>Angola</a:t>
            </a:r>
            <a:r>
              <a:rPr lang="en-US" sz="1000" b="1" dirty="0" smtClean="0">
                <a:solidFill>
                  <a:schemeClr val="lt1"/>
                </a:solidFill>
              </a:rPr>
              <a:t>, </a:t>
            </a:r>
            <a:r>
              <a:rPr lang="en-US" sz="1000" b="1" dirty="0" smtClean="0">
                <a:solidFill>
                  <a:schemeClr val="lt1"/>
                </a:solidFill>
              </a:rPr>
              <a:t>Zambia, parts of Mozambique and eastern South Africa, and pockets of Madagascar</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In Central Africa, rainfall was above-average over northern and eastern Cameroon, southern and central Chad, CAR, </a:t>
            </a:r>
            <a:r>
              <a:rPr lang="en-US" sz="1000" b="1" i="0" u="none" strike="noStrike" cap="none" dirty="0" smtClean="0">
                <a:solidFill>
                  <a:schemeClr val="lt1"/>
                </a:solidFill>
                <a:latin typeface="Arial"/>
                <a:ea typeface="Arial"/>
                <a:cs typeface="Arial"/>
                <a:sym typeface="Arial"/>
              </a:rPr>
              <a:t>eastern Gabon, much </a:t>
            </a:r>
            <a:r>
              <a:rPr lang="en-US" sz="1000" b="1" i="0" u="none" strike="noStrike" cap="none" dirty="0" smtClean="0">
                <a:solidFill>
                  <a:schemeClr val="lt1"/>
                </a:solidFill>
                <a:latin typeface="Arial"/>
                <a:ea typeface="Arial"/>
                <a:cs typeface="Arial"/>
                <a:sym typeface="Arial"/>
              </a:rPr>
              <a:t>of </a:t>
            </a:r>
            <a:r>
              <a:rPr lang="en-US" sz="1000" b="1" i="0" u="none" strike="noStrike" cap="none" dirty="0">
                <a:solidFill>
                  <a:schemeClr val="lt1"/>
                </a:solidFill>
                <a:latin typeface="Arial"/>
                <a:ea typeface="Arial"/>
                <a:cs typeface="Arial"/>
                <a:sym typeface="Arial"/>
              </a:rPr>
              <a:t>Congo, and </a:t>
            </a:r>
            <a:r>
              <a:rPr lang="en-US" sz="1000" b="1" i="0" u="none" strike="noStrike" cap="none" dirty="0" smtClean="0">
                <a:solidFill>
                  <a:schemeClr val="lt1"/>
                </a:solidFill>
                <a:latin typeface="Arial"/>
                <a:ea typeface="Arial"/>
                <a:cs typeface="Arial"/>
                <a:sym typeface="Arial"/>
              </a:rPr>
              <a:t>central and northern </a:t>
            </a:r>
            <a:r>
              <a:rPr lang="en-US" sz="1000" b="1" i="0" u="none" strike="noStrike" cap="none" dirty="0">
                <a:solidFill>
                  <a:schemeClr val="lt1"/>
                </a:solidFill>
                <a:latin typeface="Arial"/>
                <a:ea typeface="Arial"/>
                <a:cs typeface="Arial"/>
                <a:sym typeface="Arial"/>
              </a:rPr>
              <a:t>DRC. Rainfall was below-average over western Cameroon, </a:t>
            </a:r>
            <a:r>
              <a:rPr lang="en-US" sz="1000" b="1" dirty="0" smtClean="0">
                <a:solidFill>
                  <a:schemeClr val="lt1"/>
                </a:solidFill>
              </a:rPr>
              <a:t>western</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Gabon, Equatorial Guinea, </a:t>
            </a:r>
            <a:r>
              <a:rPr lang="en-US" sz="1000" b="1" i="0" u="none" strike="noStrike" cap="none" dirty="0" smtClean="0">
                <a:solidFill>
                  <a:schemeClr val="lt1"/>
                </a:solidFill>
                <a:latin typeface="Arial"/>
                <a:ea typeface="Arial"/>
                <a:cs typeface="Arial"/>
                <a:sym typeface="Arial"/>
              </a:rPr>
              <a:t>and </a:t>
            </a:r>
            <a:r>
              <a:rPr lang="en-US" sz="1000" b="1" i="0" u="none" strike="noStrike" cap="none" dirty="0" smtClean="0">
                <a:solidFill>
                  <a:schemeClr val="lt1"/>
                </a:solidFill>
                <a:latin typeface="Arial"/>
                <a:ea typeface="Arial"/>
                <a:cs typeface="Arial"/>
                <a:sym typeface="Arial"/>
              </a:rPr>
              <a:t>southern DRC</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In West Africa, rainfall was above-average over southern Mauritania, Senegal, Gambia, Guinea-Bissau, Guinea, Sierra Leone, Liberia, </a:t>
            </a:r>
            <a:r>
              <a:rPr lang="en-US" sz="1000" b="1" i="0" u="none" strike="noStrike" cap="none" dirty="0" smtClean="0">
                <a:solidFill>
                  <a:schemeClr val="lt1"/>
                </a:solidFill>
                <a:latin typeface="Arial"/>
                <a:ea typeface="Arial"/>
                <a:cs typeface="Arial"/>
                <a:sym typeface="Arial"/>
              </a:rPr>
              <a:t>Cote </a:t>
            </a:r>
            <a:r>
              <a:rPr lang="en-US" sz="1000" b="1" i="0" u="none" strike="noStrike" cap="none" dirty="0">
                <a:solidFill>
                  <a:schemeClr val="lt1"/>
                </a:solidFill>
                <a:latin typeface="Arial"/>
                <a:ea typeface="Arial"/>
                <a:cs typeface="Arial"/>
                <a:sym typeface="Arial"/>
              </a:rPr>
              <a:t>D’Ivoire,</a:t>
            </a:r>
            <a:r>
              <a:rPr lang="en-US" sz="1000" b="1" dirty="0">
                <a:solidFill>
                  <a:schemeClr val="lt1"/>
                </a:solidFill>
              </a:rPr>
              <a:t> </a:t>
            </a:r>
            <a:r>
              <a:rPr lang="en-US" sz="1000" b="1" dirty="0" smtClean="0">
                <a:solidFill>
                  <a:schemeClr val="lt1"/>
                </a:solidFill>
              </a:rPr>
              <a:t>much </a:t>
            </a:r>
            <a:r>
              <a:rPr lang="en-US" sz="1000" b="1" dirty="0">
                <a:solidFill>
                  <a:schemeClr val="lt1"/>
                </a:solidFill>
              </a:rPr>
              <a:t>of </a:t>
            </a:r>
            <a:r>
              <a:rPr lang="en-US" sz="1000" b="1" i="0" u="none" strike="noStrike" cap="none" dirty="0">
                <a:solidFill>
                  <a:schemeClr val="lt1"/>
                </a:solidFill>
                <a:latin typeface="Arial"/>
                <a:ea typeface="Arial"/>
                <a:cs typeface="Arial"/>
                <a:sym typeface="Arial"/>
              </a:rPr>
              <a:t>Ghana, Togo, </a:t>
            </a:r>
            <a:r>
              <a:rPr lang="en-US" sz="1000" b="1" i="0" u="none" strike="noStrike" cap="none" dirty="0" smtClean="0">
                <a:solidFill>
                  <a:schemeClr val="lt1"/>
                </a:solidFill>
                <a:latin typeface="Arial"/>
                <a:ea typeface="Arial"/>
                <a:cs typeface="Arial"/>
                <a:sym typeface="Arial"/>
              </a:rPr>
              <a:t>Benin</a:t>
            </a:r>
            <a:r>
              <a:rPr lang="en-US" sz="1000" b="1" i="0" u="none" strike="noStrike" cap="none" dirty="0">
                <a:solidFill>
                  <a:schemeClr val="lt1"/>
                </a:solidFill>
                <a:latin typeface="Arial"/>
                <a:ea typeface="Arial"/>
                <a:cs typeface="Arial"/>
                <a:sym typeface="Arial"/>
              </a:rPr>
              <a:t>, Burkina Faso, eastern and southern portions of Mali, southern Niger, and western and northern Nigeria. In contrast, below-average rainfall was observed over </a:t>
            </a:r>
            <a:r>
              <a:rPr lang="en-US" sz="1000" b="1" i="0" u="none" strike="noStrike" cap="none" dirty="0" smtClean="0">
                <a:solidFill>
                  <a:schemeClr val="lt1"/>
                </a:solidFill>
                <a:latin typeface="Arial"/>
                <a:ea typeface="Arial"/>
                <a:cs typeface="Arial"/>
                <a:sym typeface="Arial"/>
              </a:rPr>
              <a:t>northern </a:t>
            </a:r>
            <a:r>
              <a:rPr lang="en-US" sz="1000" b="1" i="0" u="none" strike="noStrike" cap="none" dirty="0" smtClean="0">
                <a:solidFill>
                  <a:schemeClr val="lt1"/>
                </a:solidFill>
                <a:latin typeface="Arial"/>
                <a:ea typeface="Arial"/>
                <a:cs typeface="Arial"/>
                <a:sym typeface="Arial"/>
              </a:rPr>
              <a:t>Mauritania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pockets of northern  </a:t>
            </a:r>
            <a:r>
              <a:rPr lang="en-US" sz="1000" b="1" i="0" u="none" strike="noStrike" cap="none" dirty="0">
                <a:solidFill>
                  <a:schemeClr val="lt1"/>
                </a:solidFill>
                <a:latin typeface="Arial"/>
                <a:ea typeface="Arial"/>
                <a:cs typeface="Arial"/>
                <a:sym typeface="Arial"/>
              </a:rPr>
              <a:t>Mali, </a:t>
            </a:r>
            <a:r>
              <a:rPr lang="en-US" sz="1000" b="1" i="0" u="none" strike="noStrike" cap="none" dirty="0" smtClean="0">
                <a:solidFill>
                  <a:schemeClr val="lt1"/>
                </a:solidFill>
                <a:latin typeface="Arial"/>
                <a:ea typeface="Arial"/>
                <a:cs typeface="Arial"/>
                <a:sym typeface="Arial"/>
              </a:rPr>
              <a:t>and parts </a:t>
            </a:r>
            <a:r>
              <a:rPr lang="en-US" sz="1000" b="1" i="0" u="none" strike="noStrike" cap="none" dirty="0">
                <a:solidFill>
                  <a:schemeClr val="lt1"/>
                </a:solidFill>
                <a:latin typeface="Arial"/>
                <a:ea typeface="Arial"/>
                <a:cs typeface="Arial"/>
                <a:sym typeface="Arial"/>
              </a:rPr>
              <a:t>of central and southeastern </a:t>
            </a:r>
            <a:r>
              <a:rPr lang="en-US" sz="1000" b="1" i="0" u="none" strike="noStrike" cap="none" dirty="0" smtClean="0">
                <a:solidFill>
                  <a:schemeClr val="lt1"/>
                </a:solidFill>
                <a:latin typeface="Arial"/>
                <a:ea typeface="Arial"/>
                <a:cs typeface="Arial"/>
                <a:sym typeface="Arial"/>
              </a:rPr>
              <a:t>Nigeria</a:t>
            </a:r>
            <a:r>
              <a:rPr lang="en-US" sz="1000" b="1" dirty="0" smtClean="0">
                <a:solidFill>
                  <a:schemeClr val="lt1"/>
                </a:solidFill>
              </a:rPr>
              <a:t>.</a:t>
            </a:r>
            <a:endParaRPr sz="1000" b="1" i="0" u="none" strike="noStrike" cap="none" dirty="0">
              <a:solidFill>
                <a:schemeClr val="lt1"/>
              </a:solidFill>
              <a:latin typeface="Arial"/>
              <a:ea typeface="Arial"/>
              <a:cs typeface="Arial"/>
              <a:sym typeface="Arial"/>
            </a:endParaRPr>
          </a:p>
        </p:txBody>
      </p:sp>
      <p:pic>
        <p:nvPicPr>
          <p:cNvPr id="113" name="Google Shape;113;p4"/>
          <p:cNvPicPr preferRelativeResize="0"/>
          <p:nvPr/>
        </p:nvPicPr>
        <p:blipFill>
          <a:blip r:embed="rId3">
            <a:extLst>
              <a:ext uri="{28A0092B-C50C-407E-A947-70E740481C1C}">
                <a14:useLocalDpi xmlns:a14="http://schemas.microsoft.com/office/drawing/2010/main" val="0"/>
              </a:ext>
            </a:extLst>
          </a:blip>
          <a:stretch>
            <a:fillRect/>
          </a:stretch>
        </p:blipFill>
        <p:spPr>
          <a:xfrm>
            <a:off x="4663211" y="1074420"/>
            <a:ext cx="3794760" cy="3794760"/>
          </a:xfrm>
          <a:prstGeom prst="rect">
            <a:avLst/>
          </a:prstGeom>
          <a:noFill/>
          <a:ln>
            <a:noFill/>
          </a:ln>
        </p:spPr>
      </p:pic>
      <p:pic>
        <p:nvPicPr>
          <p:cNvPr id="114" name="Google Shape;114;p4"/>
          <p:cNvPicPr preferRelativeResize="0"/>
          <p:nvPr/>
        </p:nvPicPr>
        <p:blipFill>
          <a:blip r:embed="rId4">
            <a:extLst>
              <a:ext uri="{28A0092B-C50C-407E-A947-70E740481C1C}">
                <a14:useLocalDpi xmlns:a14="http://schemas.microsoft.com/office/drawing/2010/main" val="0"/>
              </a:ext>
            </a:extLst>
          </a:blip>
          <a:stretch>
            <a:fillRect/>
          </a:stretch>
        </p:blipFill>
        <p:spPr>
          <a:xfrm>
            <a:off x="568751" y="1074420"/>
            <a:ext cx="3794760" cy="379476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1" name="Google Shape;121;p5"/>
          <p:cNvSpPr txBox="1"/>
          <p:nvPr/>
        </p:nvSpPr>
        <p:spPr>
          <a:xfrm>
            <a:off x="0" y="5034625"/>
            <a:ext cx="9144000" cy="1338788"/>
          </a:xfrm>
          <a:prstGeom prst="rect">
            <a:avLst/>
          </a:prstGeom>
          <a:noFill/>
          <a:ln>
            <a:noFill/>
          </a:ln>
        </p:spPr>
        <p:txBody>
          <a:bodyPr spcFirstLastPara="1" wrap="square" lIns="91425" tIns="45700" rIns="91425" bIns="45700" anchor="t" anchorCtr="0">
            <a:spAutoFit/>
          </a:bodyPr>
          <a:lstStyle/>
          <a:p>
            <a:pPr lvl="0" algn="just">
              <a:lnSpc>
                <a:spcPct val="90000"/>
              </a:lnSpc>
              <a:buSzPts val="1140"/>
            </a:pPr>
            <a:r>
              <a:rPr lang="en-US" sz="1000" b="1" i="0" u="none" strike="noStrike" cap="none" dirty="0">
                <a:solidFill>
                  <a:schemeClr val="lt1"/>
                </a:solidFill>
                <a:latin typeface="Arial"/>
                <a:ea typeface="Arial"/>
                <a:cs typeface="Arial"/>
                <a:sym typeface="Arial"/>
              </a:rPr>
              <a:t>During the past 30 days, in East Africa, above-average rainfall was observed over southern and </a:t>
            </a:r>
            <a:r>
              <a:rPr lang="en-US" sz="1000" b="1" i="0" u="none" strike="noStrike" cap="none" dirty="0" smtClean="0">
                <a:solidFill>
                  <a:schemeClr val="lt1"/>
                </a:solidFill>
                <a:latin typeface="Arial"/>
                <a:ea typeface="Arial"/>
                <a:cs typeface="Arial"/>
                <a:sym typeface="Arial"/>
              </a:rPr>
              <a:t>eastern </a:t>
            </a:r>
            <a:r>
              <a:rPr lang="en-US" sz="1000" b="1" i="0" u="none" strike="noStrike" cap="none" dirty="0">
                <a:solidFill>
                  <a:schemeClr val="lt1"/>
                </a:solidFill>
                <a:latin typeface="Arial"/>
                <a:ea typeface="Arial"/>
                <a:cs typeface="Arial"/>
                <a:sym typeface="Arial"/>
              </a:rPr>
              <a:t>Sudan, </a:t>
            </a:r>
            <a:r>
              <a:rPr lang="en-US" sz="1000" b="1" i="0" u="none" strike="noStrike" cap="none" dirty="0" smtClean="0">
                <a:solidFill>
                  <a:schemeClr val="lt1"/>
                </a:solidFill>
                <a:latin typeface="Arial"/>
                <a:ea typeface="Arial"/>
                <a:cs typeface="Arial"/>
                <a:sym typeface="Arial"/>
              </a:rPr>
              <a:t>parts of </a:t>
            </a:r>
            <a:r>
              <a:rPr lang="en-US" sz="1000" b="1" i="0" u="none" strike="noStrike" cap="none" dirty="0">
                <a:solidFill>
                  <a:schemeClr val="lt1"/>
                </a:solidFill>
                <a:latin typeface="Arial"/>
                <a:ea typeface="Arial"/>
                <a:cs typeface="Arial"/>
                <a:sym typeface="Arial"/>
              </a:rPr>
              <a:t>South </a:t>
            </a:r>
            <a:r>
              <a:rPr lang="en-US" sz="1000" b="1" i="0" u="none" strike="noStrike" cap="none" dirty="0" smtClean="0">
                <a:solidFill>
                  <a:schemeClr val="lt1"/>
                </a:solidFill>
                <a:latin typeface="Arial"/>
                <a:ea typeface="Arial"/>
                <a:cs typeface="Arial"/>
                <a:sym typeface="Arial"/>
              </a:rPr>
              <a:t>Sudan, </a:t>
            </a:r>
            <a:r>
              <a:rPr lang="en-US" sz="1000" b="1" dirty="0">
                <a:solidFill>
                  <a:schemeClr val="lt1"/>
                </a:solidFill>
              </a:rPr>
              <a:t>western </a:t>
            </a:r>
            <a:r>
              <a:rPr lang="en-US" sz="1000" b="1" i="0" u="none" strike="noStrike" cap="none" dirty="0">
                <a:solidFill>
                  <a:schemeClr val="lt1"/>
                </a:solidFill>
                <a:latin typeface="Arial"/>
                <a:ea typeface="Arial"/>
                <a:cs typeface="Arial"/>
                <a:sym typeface="Arial"/>
              </a:rPr>
              <a:t>Ethiopia, and </a:t>
            </a:r>
            <a:r>
              <a:rPr lang="en-US" sz="1000" b="1" i="0" u="none" strike="noStrike" cap="none" dirty="0" smtClean="0">
                <a:solidFill>
                  <a:schemeClr val="lt1"/>
                </a:solidFill>
                <a:latin typeface="Arial"/>
                <a:ea typeface="Arial"/>
                <a:cs typeface="Arial"/>
                <a:sym typeface="Arial"/>
              </a:rPr>
              <a:t>pockets of northern Uganda</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Rainfall was below-average over </a:t>
            </a:r>
            <a:r>
              <a:rPr lang="en-US" sz="1000" b="1" dirty="0" smtClean="0">
                <a:solidFill>
                  <a:schemeClr val="lt1"/>
                </a:solidFill>
              </a:rPr>
              <a:t>southern </a:t>
            </a:r>
            <a:r>
              <a:rPr lang="en-US" sz="1000" b="1" i="0" u="none" strike="noStrike" cap="none" dirty="0" smtClean="0">
                <a:solidFill>
                  <a:schemeClr val="lt1"/>
                </a:solidFill>
                <a:latin typeface="Arial"/>
                <a:ea typeface="Arial"/>
                <a:cs typeface="Arial"/>
                <a:sym typeface="Arial"/>
              </a:rPr>
              <a:t>Ethiopia, much</a:t>
            </a:r>
            <a:r>
              <a:rPr lang="en-US" sz="1000" b="1" dirty="0" smtClean="0">
                <a:solidFill>
                  <a:schemeClr val="lt1"/>
                </a:solidFill>
              </a:rPr>
              <a:t> </a:t>
            </a:r>
            <a:r>
              <a:rPr lang="en-US" sz="1000" b="1" dirty="0">
                <a:solidFill>
                  <a:schemeClr val="lt1"/>
                </a:solidFill>
              </a:rPr>
              <a:t>of</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Somalia, </a:t>
            </a:r>
            <a:r>
              <a:rPr lang="en-US" sz="1000" b="1" i="0" u="none" strike="noStrike" cap="none" dirty="0" smtClean="0">
                <a:solidFill>
                  <a:schemeClr val="lt1"/>
                </a:solidFill>
                <a:latin typeface="Arial"/>
                <a:ea typeface="Arial"/>
                <a:cs typeface="Arial"/>
                <a:sym typeface="Arial"/>
              </a:rPr>
              <a:t>Kenya, Tanzania, and pockets of Uganda. </a:t>
            </a:r>
            <a:r>
              <a:rPr lang="en-US" sz="1000" b="1" i="0" u="none" strike="noStrike" cap="none" dirty="0">
                <a:solidFill>
                  <a:schemeClr val="lt1"/>
                </a:solidFill>
                <a:latin typeface="Arial"/>
                <a:ea typeface="Arial"/>
                <a:cs typeface="Arial"/>
                <a:sym typeface="Arial"/>
              </a:rPr>
              <a:t>In Central Africa, rainfall was above-average over parts of </a:t>
            </a:r>
            <a:r>
              <a:rPr lang="en-US" sz="1000" b="1" dirty="0" smtClean="0">
                <a:solidFill>
                  <a:schemeClr val="lt1"/>
                </a:solidFill>
              </a:rPr>
              <a:t>western</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and </a:t>
            </a:r>
            <a:r>
              <a:rPr lang="en-US" sz="1000" b="1" dirty="0">
                <a:solidFill>
                  <a:schemeClr val="lt1"/>
                </a:solidFill>
              </a:rPr>
              <a:t>eastern </a:t>
            </a:r>
            <a:r>
              <a:rPr lang="en-US" sz="1000" b="1" i="0" u="none" strike="noStrike" cap="none" dirty="0">
                <a:solidFill>
                  <a:schemeClr val="lt1"/>
                </a:solidFill>
                <a:latin typeface="Arial"/>
                <a:ea typeface="Arial"/>
                <a:cs typeface="Arial"/>
                <a:sym typeface="Arial"/>
              </a:rPr>
              <a:t>Cameroon, </a:t>
            </a:r>
            <a:r>
              <a:rPr lang="en-US" sz="1000" b="1" i="0" u="none" strike="noStrike" cap="none" dirty="0" smtClean="0">
                <a:solidFill>
                  <a:schemeClr val="lt1"/>
                </a:solidFill>
                <a:latin typeface="Arial"/>
                <a:ea typeface="Arial"/>
                <a:cs typeface="Arial"/>
                <a:sym typeface="Arial"/>
              </a:rPr>
              <a:t>much of </a:t>
            </a:r>
            <a:r>
              <a:rPr lang="en-US" sz="1000" b="1" i="0" u="none" strike="noStrike" cap="none" dirty="0">
                <a:solidFill>
                  <a:schemeClr val="lt1"/>
                </a:solidFill>
                <a:latin typeface="Arial"/>
                <a:ea typeface="Arial"/>
                <a:cs typeface="Arial"/>
                <a:sym typeface="Arial"/>
              </a:rPr>
              <a:t>Congo, western </a:t>
            </a:r>
            <a:r>
              <a:rPr lang="en-US" sz="1000" b="1" i="0" u="none" strike="noStrike" cap="none" dirty="0" smtClean="0">
                <a:solidFill>
                  <a:schemeClr val="lt1"/>
                </a:solidFill>
                <a:latin typeface="Arial"/>
                <a:ea typeface="Arial"/>
                <a:cs typeface="Arial"/>
                <a:sym typeface="Arial"/>
              </a:rPr>
              <a:t>CAR</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and parts </a:t>
            </a:r>
            <a:r>
              <a:rPr lang="en-US" sz="1000" b="1" i="0" u="none" strike="noStrike" cap="none" dirty="0">
                <a:solidFill>
                  <a:schemeClr val="lt1"/>
                </a:solidFill>
                <a:latin typeface="Arial"/>
                <a:ea typeface="Arial"/>
                <a:cs typeface="Arial"/>
                <a:sym typeface="Arial"/>
              </a:rPr>
              <a:t>of </a:t>
            </a:r>
            <a:r>
              <a:rPr lang="en-US" sz="1000" b="1" i="0" u="none" strike="noStrike" cap="none" dirty="0" smtClean="0">
                <a:solidFill>
                  <a:schemeClr val="lt1"/>
                </a:solidFill>
                <a:latin typeface="Arial"/>
                <a:ea typeface="Arial"/>
                <a:cs typeface="Arial"/>
                <a:sym typeface="Arial"/>
              </a:rPr>
              <a:t>central and northern DRC</a:t>
            </a:r>
            <a:r>
              <a:rPr lang="en-US" sz="1000" b="1" i="0" u="none" strike="noStrike" cap="none" dirty="0">
                <a:solidFill>
                  <a:schemeClr val="lt1"/>
                </a:solidFill>
                <a:latin typeface="Arial"/>
                <a:ea typeface="Arial"/>
                <a:cs typeface="Arial"/>
                <a:sym typeface="Arial"/>
              </a:rPr>
              <a:t>. Rainfall was below-average over Equatorial Guinea, </a:t>
            </a:r>
            <a:r>
              <a:rPr lang="en-US" sz="1000" b="1" i="0" u="none" strike="noStrike" cap="none" dirty="0" smtClean="0">
                <a:solidFill>
                  <a:schemeClr val="lt1"/>
                </a:solidFill>
                <a:latin typeface="Arial"/>
                <a:ea typeface="Arial"/>
                <a:cs typeface="Arial"/>
                <a:sym typeface="Arial"/>
              </a:rPr>
              <a:t>northwestern</a:t>
            </a:r>
            <a:r>
              <a:rPr lang="en-US" sz="1000" b="1" dirty="0" smtClean="0">
                <a:solidFill>
                  <a:schemeClr val="lt1"/>
                </a:solidFill>
              </a:rPr>
              <a:t> </a:t>
            </a:r>
            <a:r>
              <a:rPr lang="en-US" sz="1000" b="1" i="0" u="none" strike="noStrike" cap="none" dirty="0" smtClean="0">
                <a:solidFill>
                  <a:schemeClr val="lt1"/>
                </a:solidFill>
                <a:latin typeface="Arial"/>
                <a:ea typeface="Arial"/>
                <a:cs typeface="Arial"/>
                <a:sym typeface="Arial"/>
              </a:rPr>
              <a:t>Cameroon, </a:t>
            </a:r>
            <a:r>
              <a:rPr lang="en-US" sz="1000" b="1" i="0" u="none" strike="noStrike" cap="none" dirty="0">
                <a:solidFill>
                  <a:schemeClr val="lt1"/>
                </a:solidFill>
                <a:latin typeface="Arial"/>
                <a:ea typeface="Arial"/>
                <a:cs typeface="Arial"/>
                <a:sym typeface="Arial"/>
              </a:rPr>
              <a:t>and </a:t>
            </a:r>
            <a:r>
              <a:rPr lang="en-US" sz="1000" b="1" i="0" u="none" strike="noStrike" cap="none" dirty="0" smtClean="0">
                <a:solidFill>
                  <a:schemeClr val="lt1"/>
                </a:solidFill>
                <a:latin typeface="Arial"/>
                <a:ea typeface="Arial"/>
                <a:cs typeface="Arial"/>
                <a:sym typeface="Arial"/>
              </a:rPr>
              <a:t>southern </a:t>
            </a:r>
            <a:r>
              <a:rPr lang="en-US" sz="1000" b="1" i="0" u="none" strike="noStrike" cap="none" dirty="0">
                <a:solidFill>
                  <a:schemeClr val="lt1"/>
                </a:solidFill>
                <a:latin typeface="Arial"/>
                <a:ea typeface="Arial"/>
                <a:cs typeface="Arial"/>
                <a:sym typeface="Arial"/>
              </a:rPr>
              <a:t>DRC. In West Africa, rainfall was above-average over Senegal, Guinea-Bissau, </a:t>
            </a:r>
            <a:r>
              <a:rPr lang="en-US" sz="1000" b="1" i="0" u="none" strike="noStrike" cap="none" dirty="0" smtClean="0">
                <a:solidFill>
                  <a:schemeClr val="lt1"/>
                </a:solidFill>
                <a:latin typeface="Arial"/>
                <a:ea typeface="Arial"/>
                <a:cs typeface="Arial"/>
                <a:sym typeface="Arial"/>
              </a:rPr>
              <a:t>western Guinea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Sierra </a:t>
            </a:r>
            <a:r>
              <a:rPr lang="en-US" sz="1000" b="1" i="0" u="none" strike="noStrike" cap="none" dirty="0">
                <a:solidFill>
                  <a:schemeClr val="lt1"/>
                </a:solidFill>
                <a:latin typeface="Arial"/>
                <a:ea typeface="Arial"/>
                <a:cs typeface="Arial"/>
                <a:sym typeface="Arial"/>
              </a:rPr>
              <a:t>Leone, </a:t>
            </a:r>
            <a:r>
              <a:rPr lang="en-US" sz="1000" b="1" i="0" u="none" strike="noStrike" cap="none" dirty="0" smtClean="0">
                <a:solidFill>
                  <a:schemeClr val="lt1"/>
                </a:solidFill>
                <a:latin typeface="Arial"/>
                <a:ea typeface="Arial"/>
                <a:cs typeface="Arial"/>
                <a:sym typeface="Arial"/>
              </a:rPr>
              <a:t>Liberia, </a:t>
            </a:r>
            <a:r>
              <a:rPr lang="en-US" sz="1000" b="1" i="0" u="none" strike="noStrike" cap="none" dirty="0" smtClean="0">
                <a:solidFill>
                  <a:schemeClr val="lt1"/>
                </a:solidFill>
                <a:latin typeface="Arial"/>
                <a:ea typeface="Arial"/>
                <a:cs typeface="Arial"/>
                <a:sym typeface="Arial"/>
              </a:rPr>
              <a:t>much of Cote </a:t>
            </a:r>
            <a:r>
              <a:rPr lang="en-US" sz="1000" b="1" i="0" u="none" strike="noStrike" cap="none" dirty="0" smtClean="0">
                <a:solidFill>
                  <a:schemeClr val="lt1"/>
                </a:solidFill>
                <a:latin typeface="Arial"/>
                <a:ea typeface="Arial"/>
                <a:cs typeface="Arial"/>
                <a:sym typeface="Arial"/>
              </a:rPr>
              <a:t>d’Ivoire, </a:t>
            </a:r>
            <a:r>
              <a:rPr lang="en-US" sz="1000" b="1" i="0" u="none" strike="noStrike" cap="none" dirty="0" smtClean="0">
                <a:solidFill>
                  <a:schemeClr val="lt1"/>
                </a:solidFill>
                <a:latin typeface="Arial"/>
                <a:ea typeface="Arial"/>
                <a:cs typeface="Arial"/>
                <a:sym typeface="Arial"/>
              </a:rPr>
              <a:t>southwestern </a:t>
            </a:r>
            <a:r>
              <a:rPr lang="en-US" sz="1000" b="1" i="0" u="none" strike="noStrike" cap="none" dirty="0">
                <a:solidFill>
                  <a:schemeClr val="lt1"/>
                </a:solidFill>
                <a:latin typeface="Arial"/>
                <a:ea typeface="Arial"/>
                <a:cs typeface="Arial"/>
                <a:sym typeface="Arial"/>
              </a:rPr>
              <a:t>Ghana</a:t>
            </a:r>
            <a:r>
              <a:rPr lang="en-US" sz="1000" b="1" i="0" u="none" strike="noStrike" cap="none" dirty="0" smtClean="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southern Togo, southern Benin, </a:t>
            </a:r>
            <a:r>
              <a:rPr lang="en-US" sz="1000" b="1" i="0" u="none" strike="noStrike" cap="none" dirty="0">
                <a:solidFill>
                  <a:schemeClr val="lt1"/>
                </a:solidFill>
                <a:latin typeface="Arial"/>
                <a:ea typeface="Arial"/>
                <a:cs typeface="Arial"/>
                <a:sym typeface="Arial"/>
              </a:rPr>
              <a:t>and </a:t>
            </a:r>
            <a:r>
              <a:rPr lang="en-US" sz="1000" b="1" i="0" u="none" strike="noStrike" cap="none" dirty="0" smtClean="0">
                <a:solidFill>
                  <a:schemeClr val="lt1"/>
                </a:solidFill>
                <a:latin typeface="Arial"/>
                <a:ea typeface="Arial"/>
                <a:cs typeface="Arial"/>
                <a:sym typeface="Arial"/>
              </a:rPr>
              <a:t>pockets of western</a:t>
            </a:r>
            <a:r>
              <a:rPr lang="en-US" sz="1000" b="1" dirty="0" smtClean="0">
                <a:solidFill>
                  <a:schemeClr val="lt1"/>
                </a:solidFill>
              </a:rPr>
              <a:t> </a:t>
            </a:r>
            <a:r>
              <a:rPr lang="en-US" sz="1000" b="1" i="0" u="none" strike="noStrike" cap="none" dirty="0">
                <a:solidFill>
                  <a:schemeClr val="lt1"/>
                </a:solidFill>
                <a:latin typeface="Arial"/>
                <a:ea typeface="Arial"/>
                <a:cs typeface="Arial"/>
                <a:sym typeface="Arial"/>
              </a:rPr>
              <a:t>and </a:t>
            </a:r>
            <a:r>
              <a:rPr lang="en-US" sz="1000" b="1" i="0" u="none" strike="noStrike" cap="none" dirty="0" smtClean="0">
                <a:solidFill>
                  <a:schemeClr val="lt1"/>
                </a:solidFill>
                <a:latin typeface="Arial"/>
                <a:ea typeface="Arial"/>
                <a:cs typeface="Arial"/>
                <a:sym typeface="Arial"/>
              </a:rPr>
              <a:t>southeastern </a:t>
            </a:r>
            <a:r>
              <a:rPr lang="en-US" sz="1000" b="1" i="0" u="none" strike="noStrike" cap="none" dirty="0">
                <a:solidFill>
                  <a:schemeClr val="lt1"/>
                </a:solidFill>
                <a:latin typeface="Arial"/>
                <a:ea typeface="Arial"/>
                <a:cs typeface="Arial"/>
                <a:sym typeface="Arial"/>
              </a:rPr>
              <a:t>Nigeria. In contrast, </a:t>
            </a:r>
            <a:r>
              <a:rPr lang="en-US" sz="1000" b="1" i="0" u="none" strike="noStrike" cap="none" dirty="0" smtClean="0">
                <a:solidFill>
                  <a:schemeClr val="lt1"/>
                </a:solidFill>
                <a:latin typeface="Arial"/>
                <a:ea typeface="Arial"/>
                <a:cs typeface="Arial"/>
                <a:sym typeface="Arial"/>
              </a:rPr>
              <a:t>southern Mali, c</a:t>
            </a:r>
            <a:r>
              <a:rPr lang="en-US" sz="1000" b="1" dirty="0" smtClean="0">
                <a:solidFill>
                  <a:schemeClr val="lt1"/>
                </a:solidFill>
              </a:rPr>
              <a:t>entral and northern </a:t>
            </a:r>
            <a:r>
              <a:rPr lang="en-US" sz="1000" b="1" i="0" u="none" strike="noStrike" cap="none" dirty="0" smtClean="0">
                <a:solidFill>
                  <a:schemeClr val="lt1"/>
                </a:solidFill>
                <a:latin typeface="Arial"/>
                <a:ea typeface="Arial"/>
                <a:cs typeface="Arial"/>
                <a:sym typeface="Arial"/>
              </a:rPr>
              <a:t>Ghana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Burkina Faso, northern Togo, northern Benin, and many parts of </a:t>
            </a:r>
            <a:r>
              <a:rPr lang="en-US" sz="1000" b="1" i="0" u="none" strike="noStrike" cap="none" dirty="0">
                <a:solidFill>
                  <a:schemeClr val="lt1"/>
                </a:solidFill>
                <a:latin typeface="Arial"/>
                <a:ea typeface="Arial"/>
                <a:cs typeface="Arial"/>
                <a:sym typeface="Arial"/>
              </a:rPr>
              <a:t>Nigeria</a:t>
            </a:r>
            <a:r>
              <a:rPr lang="en-US" sz="1000" b="1" dirty="0">
                <a:solidFill>
                  <a:schemeClr val="lt1"/>
                </a:solidFill>
              </a:rPr>
              <a:t> </a:t>
            </a:r>
            <a:r>
              <a:rPr lang="en-US" sz="1000" b="1" i="0" u="none" strike="noStrike" cap="none" dirty="0">
                <a:solidFill>
                  <a:schemeClr val="lt1"/>
                </a:solidFill>
                <a:latin typeface="Arial"/>
                <a:ea typeface="Arial"/>
                <a:cs typeface="Arial"/>
                <a:sym typeface="Arial"/>
              </a:rPr>
              <a:t>received below-average rainfall. In southern Africa, above-average rainfall was observed over </a:t>
            </a:r>
            <a:r>
              <a:rPr lang="en-US" sz="1000" b="1" i="0" u="none" strike="noStrike" cap="none" dirty="0" smtClean="0">
                <a:solidFill>
                  <a:schemeClr val="lt1"/>
                </a:solidFill>
                <a:latin typeface="Arial"/>
                <a:ea typeface="Arial"/>
                <a:cs typeface="Arial"/>
                <a:sym typeface="Arial"/>
              </a:rPr>
              <a:t> northwestern </a:t>
            </a:r>
            <a:r>
              <a:rPr lang="en-US" sz="1000" b="1" i="0" u="none" strike="noStrike" cap="none" dirty="0" smtClean="0">
                <a:solidFill>
                  <a:schemeClr val="lt1"/>
                </a:solidFill>
                <a:latin typeface="Arial"/>
                <a:ea typeface="Arial"/>
                <a:cs typeface="Arial"/>
                <a:sym typeface="Arial"/>
              </a:rPr>
              <a:t>and southern Angola</a:t>
            </a:r>
            <a:r>
              <a:rPr lang="en-US" sz="1000" b="1" i="0" u="none" strike="noStrike" cap="none" dirty="0" smtClean="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eastern Namibia, Botswana, Zimbabwe, South Africa and central Madagascar. </a:t>
            </a:r>
            <a:r>
              <a:rPr lang="en-US" sz="1000" b="1" i="0" u="none" strike="noStrike" cap="none" dirty="0">
                <a:solidFill>
                  <a:schemeClr val="lt1"/>
                </a:solidFill>
                <a:latin typeface="Arial"/>
                <a:ea typeface="Arial"/>
                <a:cs typeface="Arial"/>
                <a:sym typeface="Arial"/>
              </a:rPr>
              <a:t>Below normal precipitation was observed in </a:t>
            </a:r>
            <a:r>
              <a:rPr lang="en-US" sz="1000" b="1" dirty="0">
                <a:solidFill>
                  <a:schemeClr val="lt1"/>
                </a:solidFill>
              </a:rPr>
              <a:t>central and </a:t>
            </a:r>
            <a:r>
              <a:rPr lang="en-US" sz="1000" b="1" dirty="0" smtClean="0">
                <a:solidFill>
                  <a:schemeClr val="lt1"/>
                </a:solidFill>
              </a:rPr>
              <a:t>northeastern </a:t>
            </a:r>
            <a:r>
              <a:rPr lang="en-US" sz="1000" b="1" dirty="0" smtClean="0">
                <a:solidFill>
                  <a:schemeClr val="lt1"/>
                </a:solidFill>
              </a:rPr>
              <a:t>Angola, </a:t>
            </a:r>
            <a:r>
              <a:rPr lang="en-US" sz="1000" b="1" dirty="0" smtClean="0">
                <a:solidFill>
                  <a:schemeClr val="lt1"/>
                </a:solidFill>
              </a:rPr>
              <a:t>northern Zambia, Malawi, northern Mozambique and the far northern Madagascar.</a:t>
            </a:r>
            <a:endParaRPr sz="1000" b="1" i="0" u="none" strike="noStrike" cap="none" dirty="0">
              <a:solidFill>
                <a:schemeClr val="lt1"/>
              </a:solidFill>
              <a:latin typeface="Arial"/>
              <a:ea typeface="Arial"/>
              <a:cs typeface="Arial"/>
              <a:sym typeface="Arial"/>
            </a:endParaRPr>
          </a:p>
        </p:txBody>
      </p:sp>
      <p:pic>
        <p:nvPicPr>
          <p:cNvPr id="122" name="Google Shape;122;p5"/>
          <p:cNvPicPr preferRelativeResize="0"/>
          <p:nvPr/>
        </p:nvPicPr>
        <p:blipFill>
          <a:blip r:embed="rId3">
            <a:extLst>
              <a:ext uri="{28A0092B-C50C-407E-A947-70E740481C1C}">
                <a14:useLocalDpi xmlns:a14="http://schemas.microsoft.com/office/drawing/2010/main" val="0"/>
              </a:ext>
            </a:extLst>
          </a:blip>
          <a:stretch>
            <a:fillRect/>
          </a:stretch>
        </p:blipFill>
        <p:spPr>
          <a:xfrm>
            <a:off x="4663440" y="1077132"/>
            <a:ext cx="3794760" cy="3794760"/>
          </a:xfrm>
          <a:prstGeom prst="rect">
            <a:avLst/>
          </a:prstGeom>
          <a:noFill/>
          <a:ln>
            <a:noFill/>
          </a:ln>
        </p:spPr>
      </p:pic>
      <p:pic>
        <p:nvPicPr>
          <p:cNvPr id="123" name="Google Shape;123;p5"/>
          <p:cNvPicPr preferRelativeResize="0"/>
          <p:nvPr/>
        </p:nvPicPr>
        <p:blipFill>
          <a:blip r:embed="rId4">
            <a:extLst>
              <a:ext uri="{28A0092B-C50C-407E-A947-70E740481C1C}">
                <a14:useLocalDpi xmlns:a14="http://schemas.microsoft.com/office/drawing/2010/main" val="0"/>
              </a:ext>
            </a:extLst>
          </a:blip>
          <a:stretch>
            <a:fillRect/>
          </a:stretch>
        </p:blipFill>
        <p:spPr>
          <a:xfrm>
            <a:off x="566928" y="1077132"/>
            <a:ext cx="3794760" cy="379476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obs.gif"/>
          <p:cNvSpPr/>
          <p:nvPr/>
        </p:nvSpPr>
        <p:spPr>
          <a:xfrm>
            <a:off x="454025" y="1603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6"/>
          <p:cNvSpPr txBox="1"/>
          <p:nvPr/>
        </p:nvSpPr>
        <p:spPr>
          <a:xfrm>
            <a:off x="79248" y="4973422"/>
            <a:ext cx="8991600" cy="1200288"/>
          </a:xfrm>
          <a:prstGeom prst="rect">
            <a:avLst/>
          </a:prstGeom>
          <a:noFill/>
          <a:ln>
            <a:noFill/>
          </a:ln>
        </p:spPr>
        <p:txBody>
          <a:bodyPr spcFirstLastPara="1" wrap="square" lIns="91425" tIns="45700" rIns="91425" bIns="45700" anchor="t" anchorCtr="0">
            <a:spAutoFit/>
          </a:bodyPr>
          <a:lstStyle/>
          <a:p>
            <a:pPr lvl="0" algn="just">
              <a:lnSpc>
                <a:spcPct val="90000"/>
              </a:lnSpc>
            </a:pPr>
            <a:r>
              <a:rPr lang="en-US" sz="1000" b="1" dirty="0">
                <a:solidFill>
                  <a:schemeClr val="lt1"/>
                </a:solidFill>
              </a:rPr>
              <a:t>During the past 7 days, in East Africa, rainfall was above-average over pockets of </a:t>
            </a:r>
            <a:r>
              <a:rPr lang="en-US" sz="1000" b="1" dirty="0" smtClean="0">
                <a:solidFill>
                  <a:schemeClr val="lt1"/>
                </a:solidFill>
              </a:rPr>
              <a:t>southern South Sudan and central </a:t>
            </a:r>
            <a:r>
              <a:rPr lang="en-US" sz="1000" b="1" dirty="0">
                <a:solidFill>
                  <a:schemeClr val="lt1"/>
                </a:solidFill>
              </a:rPr>
              <a:t>Kenya. Below-average rainfall was observed over </a:t>
            </a:r>
            <a:r>
              <a:rPr lang="en-US" sz="1000" b="1" dirty="0" smtClean="0">
                <a:solidFill>
                  <a:schemeClr val="lt1"/>
                </a:solidFill>
              </a:rPr>
              <a:t>southern </a:t>
            </a:r>
            <a:r>
              <a:rPr lang="en-US" sz="1000" b="1" dirty="0">
                <a:solidFill>
                  <a:schemeClr val="lt1"/>
                </a:solidFill>
              </a:rPr>
              <a:t>Ethiopia, </a:t>
            </a:r>
            <a:r>
              <a:rPr lang="en-US" sz="1000" b="1" dirty="0" smtClean="0">
                <a:solidFill>
                  <a:schemeClr val="lt1"/>
                </a:solidFill>
              </a:rPr>
              <a:t>much of South </a:t>
            </a:r>
            <a:r>
              <a:rPr lang="en-US" sz="1000" b="1" dirty="0">
                <a:solidFill>
                  <a:schemeClr val="lt1"/>
                </a:solidFill>
              </a:rPr>
              <a:t>Sudan, Kenya, Somalia, Uganda, Rwanda, Burundi and Tanzania. In Central Africa, rainfall was above-average over southern Cameroon, Equatorial Guinea, much of Gabon, Congo, and pockets of northern </a:t>
            </a:r>
            <a:r>
              <a:rPr lang="en-US" sz="1000" b="1" dirty="0" smtClean="0">
                <a:solidFill>
                  <a:schemeClr val="lt1"/>
                </a:solidFill>
              </a:rPr>
              <a:t>and eastern DRC</a:t>
            </a:r>
            <a:r>
              <a:rPr lang="en-US" sz="1000" b="1" dirty="0">
                <a:solidFill>
                  <a:schemeClr val="lt1"/>
                </a:solidFill>
              </a:rPr>
              <a:t>. Below-average rainfall was observed over the far southern Gabon, northern Cameroon, CAR, and many parts of DRC. In West Africa, above-average rainfall was observed </a:t>
            </a:r>
            <a:r>
              <a:rPr lang="en-US" sz="1000" b="1" dirty="0" smtClean="0">
                <a:solidFill>
                  <a:schemeClr val="lt1"/>
                </a:solidFill>
              </a:rPr>
              <a:t>over Liberia and </a:t>
            </a:r>
            <a:r>
              <a:rPr lang="en-US" sz="1000" b="1" dirty="0">
                <a:solidFill>
                  <a:schemeClr val="lt1"/>
                </a:solidFill>
              </a:rPr>
              <a:t>coastal Cote d’Ivoire. Rainfall was slightly below-average over much of the Gulf of Guinea region. In southern Africa, rainfall was above-average over parts of </a:t>
            </a:r>
            <a:r>
              <a:rPr lang="en-US" sz="1000" b="1" dirty="0" smtClean="0">
                <a:solidFill>
                  <a:schemeClr val="lt1"/>
                </a:solidFill>
              </a:rPr>
              <a:t>northwestern and southeastern Angola</a:t>
            </a:r>
            <a:r>
              <a:rPr lang="en-US" sz="1000" b="1" dirty="0">
                <a:solidFill>
                  <a:schemeClr val="lt1"/>
                </a:solidFill>
              </a:rPr>
              <a:t>, western Zambia, pockets of eastern Namibia, Botswana, Zimbabwe, central and eastern South Africa, </a:t>
            </a:r>
            <a:r>
              <a:rPr lang="en-US" sz="1000" b="1" dirty="0" smtClean="0">
                <a:solidFill>
                  <a:schemeClr val="lt1"/>
                </a:solidFill>
              </a:rPr>
              <a:t>southern Mozambique </a:t>
            </a:r>
            <a:r>
              <a:rPr lang="en-US" sz="1000" b="1" dirty="0">
                <a:solidFill>
                  <a:schemeClr val="lt1"/>
                </a:solidFill>
              </a:rPr>
              <a:t>and </a:t>
            </a:r>
            <a:r>
              <a:rPr lang="en-US" sz="1000" b="1" dirty="0" smtClean="0">
                <a:solidFill>
                  <a:schemeClr val="lt1"/>
                </a:solidFill>
              </a:rPr>
              <a:t>central Madagascar</a:t>
            </a:r>
            <a:r>
              <a:rPr lang="en-US" sz="1000" b="1" dirty="0">
                <a:solidFill>
                  <a:schemeClr val="lt1"/>
                </a:solidFill>
              </a:rPr>
              <a:t>. In contrast, rainfall was below average in pockets of </a:t>
            </a:r>
            <a:r>
              <a:rPr lang="en-US" sz="1000" b="1" dirty="0" smtClean="0">
                <a:solidFill>
                  <a:schemeClr val="lt1"/>
                </a:solidFill>
              </a:rPr>
              <a:t>central and northern </a:t>
            </a:r>
            <a:r>
              <a:rPr lang="en-US" sz="1000" b="1" dirty="0">
                <a:solidFill>
                  <a:schemeClr val="lt1"/>
                </a:solidFill>
              </a:rPr>
              <a:t>Angola, eastern Zambia, and the far northern Madagascar.</a:t>
            </a:r>
            <a:endParaRPr lang="en-US" sz="1000" b="1" dirty="0">
              <a:solidFill>
                <a:schemeClr val="lt1"/>
              </a:solidFill>
            </a:endParaRPr>
          </a:p>
        </p:txBody>
      </p:sp>
      <p:pic>
        <p:nvPicPr>
          <p:cNvPr id="138" name="Google Shape;138;p6"/>
          <p:cNvPicPr preferRelativeResize="0"/>
          <p:nvPr/>
        </p:nvPicPr>
        <p:blipFill>
          <a:blip r:embed="rId3">
            <a:extLst>
              <a:ext uri="{28A0092B-C50C-407E-A947-70E740481C1C}">
                <a14:useLocalDpi xmlns:a14="http://schemas.microsoft.com/office/drawing/2010/main" val="0"/>
              </a:ext>
            </a:extLst>
          </a:blip>
          <a:stretch>
            <a:fillRect/>
          </a:stretch>
        </p:blipFill>
        <p:spPr>
          <a:xfrm>
            <a:off x="566928" y="1074738"/>
            <a:ext cx="3794760" cy="3794760"/>
          </a:xfrm>
          <a:prstGeom prst="rect">
            <a:avLst/>
          </a:prstGeom>
          <a:noFill/>
          <a:ln>
            <a:noFill/>
          </a:ln>
        </p:spPr>
      </p:pic>
      <p:pic>
        <p:nvPicPr>
          <p:cNvPr id="139" name="Google Shape;139;p6"/>
          <p:cNvPicPr preferRelativeResize="0"/>
          <p:nvPr/>
        </p:nvPicPr>
        <p:blipFill>
          <a:blip r:embed="rId4">
            <a:extLst>
              <a:ext uri="{28A0092B-C50C-407E-A947-70E740481C1C}">
                <a14:useLocalDpi xmlns:a14="http://schemas.microsoft.com/office/drawing/2010/main" val="0"/>
              </a:ext>
            </a:extLst>
          </a:blip>
          <a:stretch>
            <a:fillRect/>
          </a:stretch>
        </p:blipFill>
        <p:spPr>
          <a:xfrm>
            <a:off x="4663440" y="1074738"/>
            <a:ext cx="3794760" cy="379476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1066800" y="22860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7"/>
          <p:cNvSpPr txBox="1"/>
          <p:nvPr/>
        </p:nvSpPr>
        <p:spPr>
          <a:xfrm>
            <a:off x="79248" y="5678503"/>
            <a:ext cx="8991600" cy="4616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200"/>
              <a:buFont typeface="Arial"/>
              <a:buNone/>
            </a:pPr>
            <a:r>
              <a:rPr lang="en-US" sz="1200" b="1" i="0" u="none" strike="noStrike" cap="none" dirty="0">
                <a:solidFill>
                  <a:schemeClr val="lt1"/>
                </a:solidFill>
                <a:latin typeface="Arial"/>
                <a:ea typeface="Arial"/>
                <a:cs typeface="Arial"/>
                <a:sym typeface="Arial"/>
              </a:rPr>
              <a:t>At </a:t>
            </a:r>
            <a:r>
              <a:rPr lang="en-US" sz="1200" b="1" i="0" u="none" strike="noStrike" cap="none" dirty="0" smtClean="0">
                <a:solidFill>
                  <a:schemeClr val="lt1"/>
                </a:solidFill>
                <a:latin typeface="Arial"/>
                <a:ea typeface="Arial"/>
                <a:cs typeface="Arial"/>
                <a:sym typeface="Arial"/>
              </a:rPr>
              <a:t>850-hPa </a:t>
            </a:r>
            <a:r>
              <a:rPr lang="en-US" sz="1200" b="1" i="0" u="none" strike="noStrike" cap="none" dirty="0">
                <a:solidFill>
                  <a:schemeClr val="lt1"/>
                </a:solidFill>
                <a:latin typeface="Arial"/>
                <a:ea typeface="Arial"/>
                <a:cs typeface="Arial"/>
                <a:sym typeface="Arial"/>
              </a:rPr>
              <a:t>level (left panel), anomalous </a:t>
            </a:r>
            <a:r>
              <a:rPr lang="en-US" sz="1200" b="1" i="0" u="none" strike="noStrike" cap="none" dirty="0" smtClean="0">
                <a:solidFill>
                  <a:schemeClr val="lt1"/>
                </a:solidFill>
                <a:latin typeface="Arial"/>
                <a:ea typeface="Arial"/>
                <a:cs typeface="Arial"/>
                <a:sym typeface="Arial"/>
              </a:rPr>
              <a:t>anti-cyclonic flow was observed across the </a:t>
            </a:r>
            <a:r>
              <a:rPr lang="en-US" sz="1200" b="1" i="0" u="none" strike="noStrike" cap="none" dirty="0" smtClean="0">
                <a:solidFill>
                  <a:schemeClr val="lt1"/>
                </a:solidFill>
                <a:latin typeface="Arial"/>
                <a:ea typeface="Arial"/>
                <a:cs typeface="Arial"/>
                <a:sym typeface="Arial"/>
              </a:rPr>
              <a:t>western </a:t>
            </a:r>
            <a:r>
              <a:rPr lang="en-US" sz="1200" b="1" i="0" u="none" strike="noStrike" cap="none" dirty="0" smtClean="0">
                <a:solidFill>
                  <a:schemeClr val="lt1"/>
                </a:solidFill>
                <a:latin typeface="Arial"/>
                <a:ea typeface="Arial"/>
                <a:cs typeface="Arial"/>
                <a:sym typeface="Arial"/>
              </a:rPr>
              <a:t>portion of Southern </a:t>
            </a:r>
            <a:r>
              <a:rPr lang="en-US" sz="1200" b="1" i="0" u="none" strike="noStrike" cap="none" dirty="0" smtClean="0">
                <a:solidFill>
                  <a:schemeClr val="lt1"/>
                </a:solidFill>
                <a:latin typeface="Arial"/>
                <a:ea typeface="Arial"/>
                <a:cs typeface="Arial"/>
                <a:sym typeface="Arial"/>
              </a:rPr>
              <a:t>Africa, while the lower-level circulation anomaly was cyclonic across Madagascar and the neighboring areas.</a:t>
            </a:r>
            <a:endParaRPr sz="1200" b="1" i="0" u="none" strike="noStrike" cap="none" dirty="0">
              <a:solidFill>
                <a:schemeClr val="lt1"/>
              </a:solidFill>
              <a:latin typeface="Arial"/>
              <a:ea typeface="Arial"/>
              <a:cs typeface="Arial"/>
              <a:sym typeface="Arial"/>
            </a:endParaRPr>
          </a:p>
        </p:txBody>
      </p:sp>
      <p:pic>
        <p:nvPicPr>
          <p:cNvPr id="147" name="Google Shape;147;p7"/>
          <p:cNvPicPr preferRelativeResize="0"/>
          <p:nvPr/>
        </p:nvPicPr>
        <p:blipFill>
          <a:blip r:embed="rId3">
            <a:extLst>
              <a:ext uri="{28A0092B-C50C-407E-A947-70E740481C1C}">
                <a14:useLocalDpi xmlns:a14="http://schemas.microsoft.com/office/drawing/2010/main" val="0"/>
              </a:ext>
            </a:extLst>
          </a:blip>
          <a:stretch>
            <a:fillRect/>
          </a:stretch>
        </p:blipFill>
        <p:spPr>
          <a:xfrm>
            <a:off x="4520898" y="1371600"/>
            <a:ext cx="4230701" cy="4230701"/>
          </a:xfrm>
          <a:prstGeom prst="rect">
            <a:avLst/>
          </a:prstGeom>
          <a:noFill/>
          <a:ln>
            <a:noFill/>
          </a:ln>
        </p:spPr>
      </p:pic>
      <p:pic>
        <p:nvPicPr>
          <p:cNvPr id="148" name="Google Shape;148;p7"/>
          <p:cNvPicPr preferRelativeResize="0"/>
          <p:nvPr/>
        </p:nvPicPr>
        <p:blipFill>
          <a:blip r:embed="rId4">
            <a:extLst>
              <a:ext uri="{28A0092B-C50C-407E-A947-70E740481C1C}">
                <a14:useLocalDpi xmlns:a14="http://schemas.microsoft.com/office/drawing/2010/main" val="0"/>
              </a:ext>
            </a:extLst>
          </a:blip>
          <a:stretch>
            <a:fillRect/>
          </a:stretch>
        </p:blipFill>
        <p:spPr>
          <a:xfrm>
            <a:off x="152400" y="1371600"/>
            <a:ext cx="4216099" cy="4216099"/>
          </a:xfrm>
          <a:prstGeom prst="rect">
            <a:avLst/>
          </a:prstGeom>
          <a:noFill/>
          <a:ln>
            <a:noFill/>
          </a:ln>
        </p:spPr>
      </p:pic>
      <p:sp>
        <p:nvSpPr>
          <p:cNvPr id="149" name="Google Shape;149;p7"/>
          <p:cNvSpPr/>
          <p:nvPr/>
        </p:nvSpPr>
        <p:spPr>
          <a:xfrm>
            <a:off x="1822323" y="3877056"/>
            <a:ext cx="739764" cy="777240"/>
          </a:xfrm>
          <a:prstGeom prst="ellipse">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9;p7"/>
          <p:cNvSpPr/>
          <p:nvPr/>
        </p:nvSpPr>
        <p:spPr>
          <a:xfrm>
            <a:off x="3386078" y="4108173"/>
            <a:ext cx="739764" cy="1077845"/>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5" name="Google Shape;155;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6" name="Google Shape;156;p8" descr="Clickable Image"/>
          <p:cNvPicPr preferRelativeResize="0"/>
          <p:nvPr/>
        </p:nvPicPr>
        <p:blipFill rotWithShape="1">
          <a:blip r:embed="rId3">
            <a:alphaModFix/>
          </a:blip>
          <a:srcRect/>
          <a:stretch/>
        </p:blipFill>
        <p:spPr>
          <a:xfrm>
            <a:off x="1544249" y="664149"/>
            <a:ext cx="2743200" cy="2628900"/>
          </a:xfrm>
          <a:prstGeom prst="rect">
            <a:avLst/>
          </a:prstGeom>
          <a:noFill/>
          <a:ln w="38100" cap="flat" cmpd="sng">
            <a:solidFill>
              <a:srgbClr val="FFFF00"/>
            </a:solidFill>
            <a:prstDash val="solid"/>
            <a:miter lim="800000"/>
            <a:headEnd type="none" w="sm" len="sm"/>
            <a:tailEnd type="none" w="sm" len="sm"/>
          </a:ln>
        </p:spPr>
      </p:pic>
      <p:cxnSp>
        <p:nvCxnSpPr>
          <p:cNvPr id="157" name="Google Shape;157;p8"/>
          <p:cNvCxnSpPr/>
          <p:nvPr/>
        </p:nvCxnSpPr>
        <p:spPr>
          <a:xfrm flipV="1">
            <a:off x="1828800" y="2002536"/>
            <a:ext cx="1042416" cy="1906521"/>
          </a:xfrm>
          <a:prstGeom prst="straightConnector1">
            <a:avLst/>
          </a:prstGeom>
          <a:noFill/>
          <a:ln w="50800" cap="flat" cmpd="sng">
            <a:solidFill>
              <a:srgbClr val="FF0000"/>
            </a:solidFill>
            <a:prstDash val="solid"/>
            <a:round/>
            <a:headEnd type="none" w="sm" len="sm"/>
            <a:tailEnd type="triangle" w="med" len="med"/>
          </a:ln>
        </p:spPr>
      </p:cxnSp>
      <p:cxnSp>
        <p:nvCxnSpPr>
          <p:cNvPr id="158" name="Google Shape;158;p8"/>
          <p:cNvCxnSpPr/>
          <p:nvPr/>
        </p:nvCxnSpPr>
        <p:spPr>
          <a:xfrm flipH="1" flipV="1">
            <a:off x="3467652" y="2217530"/>
            <a:ext cx="1485348" cy="1330336"/>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a:off x="3657600" y="1524000"/>
            <a:ext cx="1373810" cy="478536"/>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5" y="6073775"/>
            <a:ext cx="8925000" cy="42469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chemeClr val="lt1"/>
              </a:buClr>
              <a:buSzPts val="1200"/>
              <a:buFont typeface="Arial"/>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continuing moisture </a:t>
            </a:r>
            <a:r>
              <a:rPr lang="en-US" sz="1200" b="1" dirty="0">
                <a:solidFill>
                  <a:schemeClr val="lt1"/>
                </a:solidFill>
              </a:rPr>
              <a:t>surpluses</a:t>
            </a:r>
            <a:r>
              <a:rPr lang="en-US" sz="1200" b="1" i="0" u="none" strike="noStrike" cap="none" dirty="0">
                <a:solidFill>
                  <a:schemeClr val="lt1"/>
                </a:solidFill>
                <a:latin typeface="Arial"/>
                <a:ea typeface="Arial"/>
                <a:cs typeface="Arial"/>
                <a:sym typeface="Arial"/>
              </a:rPr>
              <a:t> over parts of </a:t>
            </a:r>
            <a:r>
              <a:rPr lang="en-US" sz="1200" b="1" dirty="0" smtClean="0">
                <a:solidFill>
                  <a:schemeClr val="lt1"/>
                </a:solidFill>
              </a:rPr>
              <a:t>Congo </a:t>
            </a:r>
            <a:r>
              <a:rPr lang="en-US" sz="1200" b="1" i="0" u="none" strike="noStrike" cap="none" dirty="0" smtClean="0">
                <a:solidFill>
                  <a:schemeClr val="lt1"/>
                </a:solidFill>
                <a:latin typeface="Arial"/>
                <a:ea typeface="Arial"/>
                <a:cs typeface="Arial"/>
                <a:sym typeface="Arial"/>
              </a:rPr>
              <a:t>(bottom left)</a:t>
            </a:r>
            <a:r>
              <a:rPr lang="en-US" sz="1200" b="1" dirty="0" smtClean="0">
                <a:solidFill>
                  <a:schemeClr val="lt1"/>
                </a:solidFill>
              </a:rPr>
              <a:t>. </a:t>
            </a:r>
            <a:r>
              <a:rPr lang="en-US" sz="1200" b="1" dirty="0">
                <a:solidFill>
                  <a:schemeClr val="lt1"/>
                </a:solidFill>
              </a:rPr>
              <a:t>Rainfall deficits continue</a:t>
            </a:r>
            <a:r>
              <a:rPr lang="en-US" sz="1200" b="1" i="0" u="none" strike="noStrike" cap="none" dirty="0">
                <a:solidFill>
                  <a:schemeClr val="lt1"/>
                </a:solidFill>
                <a:latin typeface="Arial"/>
                <a:ea typeface="Arial"/>
                <a:cs typeface="Arial"/>
                <a:sym typeface="Arial"/>
              </a:rPr>
              <a:t> </a:t>
            </a:r>
            <a:r>
              <a:rPr lang="en-US" sz="1200" b="1" i="0" u="none" strike="noStrike" cap="none" dirty="0" smtClean="0">
                <a:solidFill>
                  <a:schemeClr val="lt1"/>
                </a:solidFill>
                <a:latin typeface="Arial"/>
                <a:ea typeface="Arial"/>
                <a:cs typeface="Arial"/>
                <a:sym typeface="Arial"/>
              </a:rPr>
              <a:t>in many parts of Kenya (top </a:t>
            </a:r>
            <a:r>
              <a:rPr lang="en-US" sz="1200" b="1" i="0" u="none" strike="noStrike" cap="none" dirty="0">
                <a:solidFill>
                  <a:schemeClr val="lt1"/>
                </a:solidFill>
                <a:latin typeface="Arial"/>
                <a:ea typeface="Arial"/>
                <a:cs typeface="Arial"/>
                <a:sym typeface="Arial"/>
              </a:rPr>
              <a:t>right</a:t>
            </a:r>
            <a:r>
              <a:rPr lang="en-US" sz="1200" b="1" i="0" u="none" strike="noStrike" cap="none" dirty="0" smtClean="0">
                <a:solidFill>
                  <a:schemeClr val="lt1"/>
                </a:solidFill>
                <a:latin typeface="Arial"/>
                <a:ea typeface="Arial"/>
                <a:cs typeface="Arial"/>
                <a:sym typeface="Arial"/>
              </a:rPr>
              <a:t>)</a:t>
            </a:r>
            <a:r>
              <a:rPr lang="en-US" sz="1200" b="1" dirty="0" smtClean="0">
                <a:solidFill>
                  <a:schemeClr val="lt1"/>
                </a:solidFill>
              </a:rPr>
              <a:t> </a:t>
            </a:r>
            <a:r>
              <a:rPr lang="en-US" sz="1200" b="1" dirty="0">
                <a:solidFill>
                  <a:schemeClr val="lt1"/>
                </a:solidFill>
              </a:rPr>
              <a:t>and </a:t>
            </a:r>
            <a:r>
              <a:rPr lang="en-US" sz="1200" b="1" dirty="0" smtClean="0">
                <a:solidFill>
                  <a:schemeClr val="lt1"/>
                </a:solidFill>
              </a:rPr>
              <a:t>western Tanzania </a:t>
            </a:r>
            <a:r>
              <a:rPr lang="en-US" sz="1200" b="1" i="0" u="none" strike="noStrike" cap="none" dirty="0" smtClean="0">
                <a:solidFill>
                  <a:schemeClr val="lt1"/>
                </a:solidFill>
                <a:latin typeface="Arial"/>
                <a:ea typeface="Arial"/>
                <a:cs typeface="Arial"/>
                <a:sym typeface="Arial"/>
              </a:rPr>
              <a:t>(bottom </a:t>
            </a:r>
            <a:r>
              <a:rPr lang="en-US" sz="1200" b="1" i="0" u="none" strike="noStrike" cap="none" dirty="0">
                <a:solidFill>
                  <a:schemeClr val="lt1"/>
                </a:solidFill>
                <a:latin typeface="Arial"/>
                <a:ea typeface="Arial"/>
                <a:cs typeface="Arial"/>
                <a:sym typeface="Arial"/>
              </a:rPr>
              <a:t>right). </a:t>
            </a:r>
            <a:endParaRPr sz="1200" b="1" i="0" u="none" strike="noStrike" cap="none" dirty="0">
              <a:solidFill>
                <a:schemeClr val="lt1"/>
              </a:solidFill>
              <a:latin typeface="Arial"/>
              <a:ea typeface="Arial"/>
              <a:cs typeface="Arial"/>
              <a:sym typeface="Arial"/>
            </a:endParaRPr>
          </a:p>
        </p:txBody>
      </p:sp>
      <p:pic>
        <p:nvPicPr>
          <p:cNvPr id="161" name="Google Shape;161;p8"/>
          <p:cNvPicPr preferRelativeResize="0"/>
          <p:nvPr/>
        </p:nvPicPr>
        <p:blipFill>
          <a:blip r:embed="rId4">
            <a:extLst>
              <a:ext uri="{28A0092B-C50C-407E-A947-70E740481C1C}">
                <a14:useLocalDpi xmlns:a14="http://schemas.microsoft.com/office/drawing/2010/main" val="0"/>
              </a:ext>
            </a:extLst>
          </a:blip>
          <a:stretch>
            <a:fillRect/>
          </a:stretch>
        </p:blipFill>
        <p:spPr>
          <a:xfrm>
            <a:off x="4876800" y="567425"/>
            <a:ext cx="3314700" cy="2578100"/>
          </a:xfrm>
          <a:prstGeom prst="rect">
            <a:avLst/>
          </a:prstGeom>
          <a:noFill/>
          <a:ln>
            <a:noFill/>
          </a:ln>
        </p:spPr>
      </p:pic>
      <p:pic>
        <p:nvPicPr>
          <p:cNvPr id="162" name="Google Shape;162;p8"/>
          <p:cNvPicPr preferRelativeResize="0"/>
          <p:nvPr/>
        </p:nvPicPr>
        <p:blipFill>
          <a:blip r:embed="rId5">
            <a:extLst>
              <a:ext uri="{28A0092B-C50C-407E-A947-70E740481C1C}">
                <a14:useLocalDpi xmlns:a14="http://schemas.microsoft.com/office/drawing/2010/main" val="0"/>
              </a:ext>
            </a:extLst>
          </a:blip>
          <a:stretch>
            <a:fillRect/>
          </a:stretch>
        </p:blipFill>
        <p:spPr>
          <a:xfrm>
            <a:off x="4876801" y="3374125"/>
            <a:ext cx="3373005" cy="2623449"/>
          </a:xfrm>
          <a:prstGeom prst="rect">
            <a:avLst/>
          </a:prstGeom>
          <a:noFill/>
          <a:ln>
            <a:noFill/>
          </a:ln>
        </p:spPr>
      </p:pic>
      <p:pic>
        <p:nvPicPr>
          <p:cNvPr id="163" name="Google Shape;163;p8"/>
          <p:cNvPicPr preferRelativeResize="0"/>
          <p:nvPr/>
        </p:nvPicPr>
        <p:blipFill>
          <a:blip r:embed="rId6">
            <a:extLst>
              <a:ext uri="{28A0092B-C50C-407E-A947-70E740481C1C}">
                <a14:useLocalDpi xmlns:a14="http://schemas.microsoft.com/office/drawing/2010/main" val="0"/>
              </a:ext>
            </a:extLst>
          </a:blip>
          <a:stretch>
            <a:fillRect/>
          </a:stretch>
        </p:blipFill>
        <p:spPr>
          <a:xfrm>
            <a:off x="304800" y="3495670"/>
            <a:ext cx="3314700" cy="2578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p:nvPr/>
        </p:nvSpPr>
        <p:spPr>
          <a:xfrm>
            <a:off x="685800" y="177800"/>
            <a:ext cx="7924800" cy="1498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0" name="Google Shape;170;p9"/>
          <p:cNvSpPr txBox="1"/>
          <p:nvPr/>
        </p:nvSpPr>
        <p:spPr>
          <a:xfrm>
            <a:off x="4773525" y="1501150"/>
            <a:ext cx="39924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15 </a:t>
            </a:r>
            <a:r>
              <a:rPr lang="en-US" sz="1600" b="1" i="0" u="none" strike="noStrike" cap="none" dirty="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21 </a:t>
            </a:r>
            <a:r>
              <a:rPr lang="en-US" sz="1600" b="1" dirty="0">
                <a:solidFill>
                  <a:srgbClr val="FFFF00"/>
                </a:solidFill>
              </a:rPr>
              <a:t>November</a:t>
            </a:r>
            <a:r>
              <a:rPr lang="en-US" sz="1600" b="1" i="0" u="none" strike="noStrike" cap="none" dirty="0">
                <a:solidFill>
                  <a:srgbClr val="FFFF00"/>
                </a:solidFill>
                <a:latin typeface="Arial"/>
                <a:ea typeface="Arial"/>
                <a:cs typeface="Arial"/>
                <a:sym typeface="Arial"/>
              </a:rPr>
              <a:t>, 2022</a:t>
            </a:r>
            <a:endParaRPr sz="1600" b="0" i="0" u="none" strike="noStrike" cap="none" dirty="0">
              <a:solidFill>
                <a:schemeClr val="dk1"/>
              </a:solidFill>
              <a:latin typeface="Arial"/>
              <a:ea typeface="Arial"/>
              <a:cs typeface="Arial"/>
              <a:sym typeface="Arial"/>
            </a:endParaRPr>
          </a:p>
        </p:txBody>
      </p:sp>
      <p:sp>
        <p:nvSpPr>
          <p:cNvPr id="171" name="Google Shape;171;p9"/>
          <p:cNvSpPr txBox="1"/>
          <p:nvPr/>
        </p:nvSpPr>
        <p:spPr>
          <a:xfrm>
            <a:off x="79248" y="5366468"/>
            <a:ext cx="8991600"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200"/>
              <a:buFont typeface="Arial"/>
              <a:buNone/>
            </a:pPr>
            <a:r>
              <a:rPr lang="en-US" sz="1200" b="1" i="0" u="none" strike="noStrike" cap="none" dirty="0">
                <a:solidFill>
                  <a:schemeClr val="lt1"/>
                </a:solidFill>
                <a:latin typeface="Arial"/>
                <a:ea typeface="Arial"/>
                <a:cs typeface="Arial"/>
                <a:sym typeface="Arial"/>
              </a:rPr>
              <a:t>For week-1 (left panel</a:t>
            </a:r>
            <a:r>
              <a:rPr lang="en-US" sz="1200" b="1" i="0" u="none" strike="noStrike" cap="none" dirty="0" smtClean="0">
                <a:solidFill>
                  <a:schemeClr val="lt1"/>
                </a:solidFill>
                <a:latin typeface="Arial"/>
                <a:ea typeface="Arial"/>
                <a:cs typeface="Arial"/>
                <a:sym typeface="Arial"/>
              </a:rPr>
              <a:t>), the </a:t>
            </a:r>
            <a:r>
              <a:rPr lang="en-US" sz="1200" b="1" i="0" u="none" strike="noStrike" cap="none" dirty="0">
                <a:solidFill>
                  <a:schemeClr val="lt1"/>
                </a:solidFill>
                <a:latin typeface="Arial"/>
                <a:ea typeface="Arial"/>
                <a:cs typeface="Arial"/>
                <a:sym typeface="Arial"/>
              </a:rPr>
              <a:t>NCEP GEFS </a:t>
            </a:r>
            <a:r>
              <a:rPr lang="en-US" sz="1200" b="1" i="0" u="none" strike="noStrike" cap="none" dirty="0" smtClean="0">
                <a:solidFill>
                  <a:schemeClr val="lt1"/>
                </a:solidFill>
                <a:latin typeface="Arial"/>
                <a:ea typeface="Arial"/>
                <a:cs typeface="Arial"/>
                <a:sym typeface="Arial"/>
              </a:rPr>
              <a:t>forecasts indicate </a:t>
            </a:r>
            <a:r>
              <a:rPr lang="en-US" sz="1200" b="1" i="0" u="none" strike="noStrike" cap="none" dirty="0">
                <a:solidFill>
                  <a:schemeClr val="lt1"/>
                </a:solidFill>
                <a:latin typeface="Arial"/>
                <a:ea typeface="Arial"/>
                <a:cs typeface="Arial"/>
                <a:sym typeface="Arial"/>
              </a:rPr>
              <a:t>a moderate to high chance (over 70%) for rainfall to exceed </a:t>
            </a:r>
            <a:r>
              <a:rPr lang="en-US" sz="1200" b="1" i="0" u="none" strike="noStrike" cap="none" dirty="0" smtClean="0">
                <a:solidFill>
                  <a:schemeClr val="lt1"/>
                </a:solidFill>
                <a:latin typeface="Arial"/>
                <a:ea typeface="Arial"/>
                <a:cs typeface="Arial"/>
                <a:sym typeface="Arial"/>
              </a:rPr>
              <a:t>50 mm over many places in Central Africa, and the eastern portion South Africa. For week-2 (right panel), the forecasts indicate a moderate to high probability of exceedance over Equatorial Africa, southern Gabon, southern Congo, northern Angola, southern and eastern DRC, Rwanda, Burundi, western Tanzania, southern Kenya and central Madagascar.</a:t>
            </a:r>
            <a:endParaRPr sz="1200" b="1" i="0" u="none" strike="noStrike" cap="none" dirty="0">
              <a:solidFill>
                <a:schemeClr val="lt1"/>
              </a:solidFill>
              <a:latin typeface="Arial"/>
              <a:ea typeface="Arial"/>
              <a:cs typeface="Arial"/>
              <a:sym typeface="Arial"/>
            </a:endParaRPr>
          </a:p>
        </p:txBody>
      </p:sp>
      <p:sp>
        <p:nvSpPr>
          <p:cNvPr id="172" name="Google Shape;172;p9"/>
          <p:cNvSpPr txBox="1"/>
          <p:nvPr/>
        </p:nvSpPr>
        <p:spPr>
          <a:xfrm>
            <a:off x="415221" y="1524000"/>
            <a:ext cx="3971018" cy="338514"/>
          </a:xfrm>
          <a:prstGeom prst="rect">
            <a:avLst/>
          </a:prstGeom>
          <a:noFill/>
          <a:ln>
            <a:noFill/>
          </a:ln>
        </p:spPr>
        <p:txBody>
          <a:bodyPr spcFirstLastPara="1" wrap="square" lIns="91425" tIns="45700" rIns="91425" bIns="45700" anchor="t" anchorCtr="0">
            <a:spAutoFit/>
          </a:bodyPr>
          <a:lstStyle/>
          <a:p>
            <a:pPr lvl="0" algn="ctr">
              <a:buSzPts val="1600"/>
            </a:pPr>
            <a:r>
              <a:rPr lang="en-US" sz="1600" b="1" i="0" u="none" strike="noStrike" cap="none" dirty="0">
                <a:solidFill>
                  <a:srgbClr val="FFFF00"/>
                </a:solidFill>
                <a:latin typeface="Arial"/>
                <a:ea typeface="Arial"/>
                <a:cs typeface="Arial"/>
                <a:sym typeface="Arial"/>
              </a:rPr>
              <a:t>Week-1, Valid: </a:t>
            </a:r>
            <a:r>
              <a:rPr lang="en-US" sz="1600" b="1" dirty="0">
                <a:solidFill>
                  <a:srgbClr val="FFFF00"/>
                </a:solidFill>
              </a:rPr>
              <a:t>08 – 14 November, </a:t>
            </a:r>
            <a:r>
              <a:rPr lang="en-US" sz="1600" b="1" dirty="0" smtClean="0">
                <a:solidFill>
                  <a:srgbClr val="FFFF00"/>
                </a:solidFill>
              </a:rPr>
              <a:t>2022</a:t>
            </a:r>
            <a:endParaRPr sz="1600" b="0" i="0" u="none" strike="noStrike" cap="none" dirty="0">
              <a:solidFill>
                <a:schemeClr val="dk1"/>
              </a:solidFill>
              <a:latin typeface="Arial"/>
              <a:ea typeface="Arial"/>
              <a:cs typeface="Arial"/>
              <a:sym typeface="Arial"/>
            </a:endParaRPr>
          </a:p>
        </p:txBody>
      </p:sp>
      <p:pic>
        <p:nvPicPr>
          <p:cNvPr id="173" name="Google Shape;173;p9"/>
          <p:cNvPicPr preferRelativeResize="0"/>
          <p:nvPr/>
        </p:nvPicPr>
        <p:blipFill>
          <a:blip r:embed="rId3">
            <a:extLst>
              <a:ext uri="{28A0092B-C50C-407E-A947-70E740481C1C}">
                <a14:useLocalDpi xmlns:a14="http://schemas.microsoft.com/office/drawing/2010/main" val="0"/>
              </a:ext>
            </a:extLst>
          </a:blip>
          <a:stretch>
            <a:fillRect/>
          </a:stretch>
        </p:blipFill>
        <p:spPr>
          <a:xfrm>
            <a:off x="152400" y="1862700"/>
            <a:ext cx="4265289" cy="3198966"/>
          </a:xfrm>
          <a:prstGeom prst="rect">
            <a:avLst/>
          </a:prstGeom>
          <a:noFill/>
          <a:ln>
            <a:noFill/>
          </a:ln>
        </p:spPr>
      </p:pic>
      <p:pic>
        <p:nvPicPr>
          <p:cNvPr id="174" name="Google Shape;174;p9"/>
          <p:cNvPicPr preferRelativeResize="0"/>
          <p:nvPr/>
        </p:nvPicPr>
        <p:blipFill>
          <a:blip r:embed="rId4">
            <a:extLst>
              <a:ext uri="{28A0092B-C50C-407E-A947-70E740481C1C}">
                <a14:useLocalDpi xmlns:a14="http://schemas.microsoft.com/office/drawing/2010/main" val="0"/>
              </a:ext>
            </a:extLst>
          </a:blip>
          <a:stretch>
            <a:fillRect/>
          </a:stretch>
        </p:blipFill>
        <p:spPr>
          <a:xfrm>
            <a:off x="4574950" y="1839850"/>
            <a:ext cx="4295757" cy="3221817"/>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TotalTime>
  <Words>2163</Words>
  <Application>Microsoft Office PowerPoint</Application>
  <PresentationFormat>On-screen Show (4:3)</PresentationFormat>
  <Paragraphs>55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Vernon E. Kousky</dc:creator>
  <cp:lastModifiedBy>Endalkachew Bekele</cp:lastModifiedBy>
  <cp:revision>49</cp:revision>
  <dcterms:created xsi:type="dcterms:W3CDTF">2001-08-31T10:39:36Z</dcterms:created>
  <dcterms:modified xsi:type="dcterms:W3CDTF">2022-11-07T18:40:48Z</dcterms:modified>
</cp:coreProperties>
</file>