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jcDEY8PcDZf9+d5mUDskCekZuK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1314" y="23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7" name="Google Shape;177;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78" name="Google Shape;178;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8" name="Google Shape;188;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89" name="Google Shape;189;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200" name="Google Shape;200;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Clr>
                <a:schemeClr val="dk1"/>
              </a:buClr>
              <a:buSzPts val="1200"/>
              <a:buFont typeface="Calibri"/>
              <a:buNone/>
            </a:pPr>
            <a:endParaRPr sz="1200" b="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6" name="Google Shape;166;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67" name="Google Shape;167;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by</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21</a:t>
            </a:r>
            <a:r>
              <a:rPr lang="en-US" sz="2800" b="1" i="0" u="none" strike="noStrike" cap="none" dirty="0" smtClean="0">
                <a:solidFill>
                  <a:schemeClr val="lt1"/>
                </a:solidFill>
                <a:latin typeface="Arial"/>
                <a:ea typeface="Arial"/>
                <a:cs typeface="Arial"/>
                <a:sym typeface="Arial"/>
              </a:rPr>
              <a:t> </a:t>
            </a:r>
            <a:r>
              <a:rPr lang="en-US" sz="2800" b="1" i="0" u="none" strike="noStrike" cap="none" dirty="0" smtClean="0">
                <a:solidFill>
                  <a:schemeClr val="lt1"/>
                </a:solidFill>
                <a:latin typeface="Arial"/>
                <a:ea typeface="Arial"/>
                <a:cs typeface="Arial"/>
                <a:sym typeface="Arial"/>
              </a:rPr>
              <a:t>November </a:t>
            </a:r>
            <a:r>
              <a:rPr lang="en-US" sz="2800" b="1" i="0" u="none" strike="noStrike" cap="none" dirty="0">
                <a:solidFill>
                  <a:schemeClr val="lt1"/>
                </a:solidFill>
                <a:latin typeface="Arial"/>
                <a:ea typeface="Arial"/>
                <a:cs typeface="Arial"/>
                <a:sym typeface="Arial"/>
              </a:rPr>
              <a:t>2022</a:t>
            </a:r>
            <a:endParaRPr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33338" y="5664200"/>
            <a:ext cx="9018588"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lt1"/>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1" name="Google Shape;181;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2" name="Google Shape;182;p10"/>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Week-1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83" name="Google Shape;183;p10"/>
          <p:cNvSpPr txBox="1"/>
          <p:nvPr/>
        </p:nvSpPr>
        <p:spPr>
          <a:xfrm>
            <a:off x="76200" y="1447800"/>
            <a:ext cx="3810000" cy="338554"/>
          </a:xfrm>
          <a:prstGeom prst="rect">
            <a:avLst/>
          </a:prstGeom>
          <a:noFill/>
          <a:ln>
            <a:noFill/>
          </a:ln>
        </p:spPr>
        <p:txBody>
          <a:bodyPr spcFirstLastPara="1" wrap="square" lIns="91425" tIns="45700" rIns="91425" bIns="45700" anchor="t" anchorCtr="0">
            <a:spAutoFit/>
          </a:bodyPr>
          <a:lstStyle/>
          <a:p>
            <a:pPr marL="457200" lvl="0" indent="-457200" algn="ctr">
              <a:buSzPts val="1600"/>
            </a:pPr>
            <a:r>
              <a:rPr lang="en-US" sz="1600" b="1" dirty="0">
                <a:solidFill>
                  <a:srgbClr val="FFFF00"/>
                </a:solidFill>
              </a:rPr>
              <a:t>22 – 28 November, 2022</a:t>
            </a:r>
            <a:endParaRPr lang="en-US" sz="1600" b="1" dirty="0">
              <a:solidFill>
                <a:srgbClr val="FFFF0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1929385"/>
            <a:ext cx="3539973" cy="4581142"/>
          </a:xfrm>
          <a:prstGeom prst="rect">
            <a:avLst/>
          </a:prstGeom>
        </p:spPr>
      </p:pic>
      <p:sp>
        <p:nvSpPr>
          <p:cNvPr id="10" name="Google Shape;194;p11"/>
          <p:cNvSpPr txBox="1"/>
          <p:nvPr/>
        </p:nvSpPr>
        <p:spPr>
          <a:xfrm>
            <a:off x="3886200" y="1990927"/>
            <a:ext cx="4930219" cy="3816389"/>
          </a:xfrm>
          <a:prstGeom prst="rect">
            <a:avLst/>
          </a:prstGeom>
          <a:noFill/>
          <a:ln>
            <a:noFill/>
          </a:ln>
        </p:spPr>
        <p:txBody>
          <a:bodyPr spcFirstLastPara="1" wrap="square" lIns="91425" tIns="45700" rIns="91425" bIns="45700" anchor="t" anchorCtr="0">
            <a:spAutoFit/>
          </a:bodyPr>
          <a:lstStyle/>
          <a:p>
            <a:pPr marL="457200" indent="-298450" algn="just">
              <a:buClr>
                <a:schemeClr val="lt1"/>
              </a:buClr>
              <a:buSzPts val="1100"/>
              <a:buFont typeface="Arial"/>
              <a:buAutoNum type="arabicPeriod"/>
            </a:pPr>
            <a:r>
              <a:rPr lang="en-US" sz="1100" b="1" dirty="0">
                <a:solidFill>
                  <a:schemeClr val="lt1"/>
                </a:solidFill>
              </a:rPr>
              <a:t>The consolidated probabilistic forecasts </a:t>
            </a:r>
            <a:r>
              <a:rPr lang="en-US" sz="1100" b="1" dirty="0" smtClean="0">
                <a:solidFill>
                  <a:schemeClr val="lt1"/>
                </a:solidFill>
              </a:rPr>
              <a:t>call </a:t>
            </a:r>
            <a:r>
              <a:rPr lang="en-US" sz="1100" b="1" dirty="0">
                <a:solidFill>
                  <a:schemeClr val="lt1"/>
                </a:solidFill>
              </a:rPr>
              <a:t>above 50% chance for weekly total rainfall to be below-normal (below the lower </a:t>
            </a:r>
            <a:r>
              <a:rPr lang="en-US" sz="1100" b="1" dirty="0" err="1">
                <a:solidFill>
                  <a:schemeClr val="lt1"/>
                </a:solidFill>
              </a:rPr>
              <a:t>tercile</a:t>
            </a:r>
            <a:r>
              <a:rPr lang="en-US" sz="1100" b="1" dirty="0">
                <a:solidFill>
                  <a:schemeClr val="lt1"/>
                </a:solidFill>
              </a:rPr>
              <a:t>) over southern Guinea, much of Sierra Leone and Liberia, southern Cote d’Ivoire, Ghana, Togo, Nigeria and Cameroon, southwestern CAR, northern portions of Gabon and Congo, northwestern and southern parts of DR Congo, central and eastern parts of Angola, eastern portions of the southern Africa region, and southeastern Madagascar. In particular, there is above 80% chance for rainfall to be below normal over much of Sierra Leone, western Liberia, northwestern and southern parts of DR Congo, eastern Angola, much of Zambia and Malawi, northern Mozambique and Zimbabwe.</a:t>
            </a:r>
          </a:p>
          <a:p>
            <a:pPr marL="457200" indent="-298450" algn="just">
              <a:buClr>
                <a:schemeClr val="lt1"/>
              </a:buClr>
              <a:buSzPts val="1100"/>
              <a:buFont typeface="Arial"/>
              <a:buAutoNum type="arabicPeriod"/>
            </a:pPr>
            <a:endParaRPr lang="en-US" sz="1100" b="1" dirty="0">
              <a:solidFill>
                <a:schemeClr val="lt1"/>
              </a:solidFill>
            </a:endParaRPr>
          </a:p>
          <a:p>
            <a:pPr marL="457200" indent="-298450" algn="just">
              <a:buClr>
                <a:schemeClr val="lt1"/>
              </a:buClr>
              <a:buSzPts val="1100"/>
              <a:buFont typeface="Arial"/>
              <a:buAutoNum type="arabicPeriod"/>
            </a:pPr>
            <a:r>
              <a:rPr lang="en-US" sz="1100" b="1" dirty="0">
                <a:solidFill>
                  <a:schemeClr val="lt1"/>
                </a:solidFill>
              </a:rPr>
              <a:t>The forecasts suggest above 50% chance for weekly rainfall to be above-normal (above the upper </a:t>
            </a:r>
            <a:r>
              <a:rPr lang="en-US" sz="1100" b="1" dirty="0" err="1">
                <a:solidFill>
                  <a:schemeClr val="lt1"/>
                </a:solidFill>
              </a:rPr>
              <a:t>tercile</a:t>
            </a:r>
            <a:r>
              <a:rPr lang="en-US" sz="1100" b="1" dirty="0">
                <a:solidFill>
                  <a:schemeClr val="lt1"/>
                </a:solidFill>
              </a:rPr>
              <a:t>) over eastern DR Congo, much of Uganda, Rwanda and Burundi, central and southern parts of Kenya, and northern parts of Tanzania. In particular, there is above 80% chance for rainfall to be above-normal over northeastern DR Congo, much of Rwanda and Burundi, southern Kenya, and northern parts of Tanzania.</a:t>
            </a:r>
          </a:p>
          <a:p>
            <a:pPr marL="457200" indent="-298450" algn="just">
              <a:buClr>
                <a:schemeClr val="lt1"/>
              </a:buClr>
              <a:buSzPts val="1100"/>
              <a:buFont typeface="Arial"/>
              <a:buAutoNum type="arabicPeriod"/>
            </a:pPr>
            <a:endParaRPr lang="en-US" sz="1100" b="1" dirty="0">
              <a:solidFill>
                <a:schemeClr val="lt1"/>
              </a:solidFill>
            </a:endParaRPr>
          </a:p>
          <a:p>
            <a:pPr marL="158750" marR="0" lvl="0" algn="just" rtl="0">
              <a:lnSpc>
                <a:spcPct val="100000"/>
              </a:lnSpc>
              <a:spcBef>
                <a:spcPts val="0"/>
              </a:spcBef>
              <a:spcAft>
                <a:spcPts val="0"/>
              </a:spcAft>
              <a:buClr>
                <a:schemeClr val="lt1"/>
              </a:buClr>
              <a:buSzPts val="1100"/>
            </a:pPr>
            <a:endParaRPr lang="en-US" sz="1100" b="1" dirty="0" smtClean="0">
              <a:solidFill>
                <a:schemeClr val="lt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2" name="Google Shape;192;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3" name="Google Shape;193;p11"/>
          <p:cNvSpPr txBox="1"/>
          <p:nvPr/>
        </p:nvSpPr>
        <p:spPr>
          <a:xfrm>
            <a:off x="228600" y="1447800"/>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29 Nov </a:t>
            </a:r>
            <a:r>
              <a:rPr lang="en-US" sz="1600" b="1" dirty="0" smtClean="0">
                <a:solidFill>
                  <a:srgbClr val="FFFF00"/>
                </a:solidFill>
              </a:rPr>
              <a:t>– </a:t>
            </a:r>
            <a:r>
              <a:rPr lang="en-US" sz="1600" b="1" dirty="0" smtClean="0">
                <a:solidFill>
                  <a:srgbClr val="FFFF00"/>
                </a:solidFill>
              </a:rPr>
              <a:t>05 Dec</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2022</a:t>
            </a:r>
            <a:endParaRPr sz="1600" b="1" i="0" u="none" strike="noStrike" cap="none" dirty="0">
              <a:solidFill>
                <a:srgbClr val="FFFF00"/>
              </a:solidFill>
              <a:latin typeface="Arial"/>
              <a:ea typeface="Arial"/>
              <a:cs typeface="Arial"/>
              <a:sym typeface="Arial"/>
            </a:endParaRPr>
          </a:p>
        </p:txBody>
      </p:sp>
      <p:sp>
        <p:nvSpPr>
          <p:cNvPr id="196" name="Google Shape;196;p11"/>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Week-2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32" y="1931824"/>
            <a:ext cx="3542120" cy="4583920"/>
          </a:xfrm>
          <a:prstGeom prst="rect">
            <a:avLst/>
          </a:prstGeom>
        </p:spPr>
      </p:pic>
      <p:sp>
        <p:nvSpPr>
          <p:cNvPr id="9" name="Google Shape;194;p11"/>
          <p:cNvSpPr txBox="1"/>
          <p:nvPr/>
        </p:nvSpPr>
        <p:spPr>
          <a:xfrm>
            <a:off x="3886200" y="1990927"/>
            <a:ext cx="4930219" cy="3477835"/>
          </a:xfrm>
          <a:prstGeom prst="rect">
            <a:avLst/>
          </a:prstGeom>
          <a:noFill/>
          <a:ln>
            <a:noFill/>
          </a:ln>
        </p:spPr>
        <p:txBody>
          <a:bodyPr spcFirstLastPara="1" wrap="square" lIns="91425" tIns="45700" rIns="91425" bIns="45700" anchor="t" anchorCtr="0">
            <a:spAutoFit/>
          </a:bodyPr>
          <a:lstStyle/>
          <a:p>
            <a:pPr marL="457200" indent="-298450" algn="just">
              <a:buClr>
                <a:schemeClr val="lt1"/>
              </a:buClr>
              <a:buSzPts val="1100"/>
              <a:buFont typeface="Arial"/>
              <a:buAutoNum type="arabicPeriod"/>
            </a:pPr>
            <a:r>
              <a:rPr lang="en-US" sz="1100" b="1" dirty="0">
                <a:solidFill>
                  <a:schemeClr val="lt1"/>
                </a:solidFill>
              </a:rPr>
              <a:t>The consolidated probabilistic forecasts </a:t>
            </a:r>
            <a:r>
              <a:rPr lang="en-US" sz="1100" b="1" dirty="0" smtClean="0">
                <a:solidFill>
                  <a:schemeClr val="lt1"/>
                </a:solidFill>
              </a:rPr>
              <a:t>call for </a:t>
            </a:r>
            <a:r>
              <a:rPr lang="en-US" sz="1100" b="1" dirty="0">
                <a:solidFill>
                  <a:schemeClr val="lt1"/>
                </a:solidFill>
              </a:rPr>
              <a:t>above 50% chance for weekly rainfall to be above-normal (above the upper </a:t>
            </a:r>
            <a:r>
              <a:rPr lang="en-US" sz="1100" b="1" dirty="0" err="1">
                <a:solidFill>
                  <a:schemeClr val="lt1"/>
                </a:solidFill>
              </a:rPr>
              <a:t>tercile</a:t>
            </a:r>
            <a:r>
              <a:rPr lang="en-US" sz="1100" b="1" dirty="0">
                <a:solidFill>
                  <a:schemeClr val="lt1"/>
                </a:solidFill>
              </a:rPr>
              <a:t>) over southern Gabon, much of Congo, northern portions of DR Congo, western Angola, east coast of Tanzania, central and eastern parts of South Africa, much of Lesotho and </a:t>
            </a:r>
            <a:r>
              <a:rPr lang="en-US" sz="1100" b="1" dirty="0" err="1">
                <a:solidFill>
                  <a:schemeClr val="lt1"/>
                </a:solidFill>
              </a:rPr>
              <a:t>Eswatini</a:t>
            </a:r>
            <a:r>
              <a:rPr lang="en-US" sz="1100" b="1" dirty="0">
                <a:solidFill>
                  <a:schemeClr val="lt1"/>
                </a:solidFill>
              </a:rPr>
              <a:t>. In particular, there is above 80% chance for rainfall to be above-normal over southern Gabon and Congo, northern and western parts of DR Congo, and northwestern Angola.</a:t>
            </a:r>
          </a:p>
          <a:p>
            <a:pPr marL="457200" indent="-298450" algn="just">
              <a:buClr>
                <a:schemeClr val="lt1"/>
              </a:buClr>
              <a:buSzPts val="1100"/>
              <a:buFont typeface="Arial"/>
              <a:buAutoNum type="arabicPeriod"/>
            </a:pPr>
            <a:endParaRPr lang="en-US" sz="1100" b="1" dirty="0">
              <a:solidFill>
                <a:schemeClr val="lt1"/>
              </a:solidFill>
            </a:endParaRPr>
          </a:p>
          <a:p>
            <a:pPr marL="457200" indent="-298450" algn="just">
              <a:buClr>
                <a:schemeClr val="lt1"/>
              </a:buClr>
              <a:buSzPts val="1100"/>
              <a:buFont typeface="Arial"/>
              <a:buAutoNum type="arabicPeriod"/>
            </a:pPr>
            <a:endParaRPr lang="en-US" sz="1100" b="1" dirty="0">
              <a:solidFill>
                <a:schemeClr val="lt1"/>
              </a:solidFill>
            </a:endParaRPr>
          </a:p>
          <a:p>
            <a:pPr marL="457200" indent="-298450" algn="just">
              <a:buClr>
                <a:schemeClr val="lt1"/>
              </a:buClr>
              <a:buSzPts val="1100"/>
              <a:buFont typeface="Arial"/>
              <a:buAutoNum type="arabicPeriod"/>
            </a:pPr>
            <a:r>
              <a:rPr lang="en-US" sz="1100" b="1" dirty="0">
                <a:solidFill>
                  <a:schemeClr val="lt1"/>
                </a:solidFill>
              </a:rPr>
              <a:t>The </a:t>
            </a:r>
            <a:r>
              <a:rPr lang="en-US" sz="1100" b="1" dirty="0" smtClean="0">
                <a:solidFill>
                  <a:schemeClr val="lt1"/>
                </a:solidFill>
              </a:rPr>
              <a:t>forecasts call </a:t>
            </a:r>
            <a:r>
              <a:rPr lang="en-US" sz="1100" b="1" dirty="0">
                <a:solidFill>
                  <a:schemeClr val="lt1"/>
                </a:solidFill>
              </a:rPr>
              <a:t>above 50% chance for weekly total rainfall to be below-normal (below the lower </a:t>
            </a:r>
            <a:r>
              <a:rPr lang="en-US" sz="1100" b="1" dirty="0" err="1">
                <a:solidFill>
                  <a:schemeClr val="lt1"/>
                </a:solidFill>
              </a:rPr>
              <a:t>tercile</a:t>
            </a:r>
            <a:r>
              <a:rPr lang="en-US" sz="1100" b="1" dirty="0">
                <a:solidFill>
                  <a:schemeClr val="lt1"/>
                </a:solidFill>
              </a:rPr>
              <a:t>) over southern DR Congo, western and central parts of Tanzania, much of Zambia and Malawi, northern and central parts of Mozambique and Zimbabwe, northern and eastern parts of Madagascar. In particular, there is above 80% chance for rainfall to be below normal over northern Mozambique, and northern and eastern parts of Madagascar.</a:t>
            </a:r>
          </a:p>
          <a:p>
            <a:pPr marL="457200" indent="-298450" algn="just">
              <a:buClr>
                <a:schemeClr val="lt1"/>
              </a:buClr>
              <a:buSzPts val="1100"/>
              <a:buFont typeface="Arial"/>
              <a:buAutoNum type="arabicPeriod"/>
            </a:pPr>
            <a:endParaRPr lang="en-US" sz="1100" b="1" dirty="0">
              <a:solidFill>
                <a:schemeClr val="lt1"/>
              </a:solidFill>
            </a:endParaRPr>
          </a:p>
          <a:p>
            <a:pPr marL="158750" marR="0" lvl="0" algn="just" rtl="0">
              <a:lnSpc>
                <a:spcPct val="100000"/>
              </a:lnSpc>
              <a:spcBef>
                <a:spcPts val="0"/>
              </a:spcBef>
              <a:spcAft>
                <a:spcPts val="0"/>
              </a:spcAft>
              <a:buClr>
                <a:schemeClr val="lt1"/>
              </a:buClr>
              <a:buSzPts val="1100"/>
            </a:pPr>
            <a:endParaRPr lang="en-US" sz="1100" b="1" dirty="0" smtClean="0">
              <a:solidFill>
                <a:schemeClr val="lt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2"/>
          <p:cNvSpPr txBox="1">
            <a:spLocks noGrp="1"/>
          </p:cNvSpPr>
          <p:nvPr>
            <p:ph type="body" idx="1"/>
          </p:nvPr>
        </p:nvSpPr>
        <p:spPr>
          <a:xfrm>
            <a:off x="152400" y="761999"/>
            <a:ext cx="8839200" cy="5865043"/>
          </a:xfrm>
          <a:prstGeom prst="rect">
            <a:avLst/>
          </a:prstGeom>
          <a:noFill/>
          <a:ln>
            <a:noFill/>
          </a:ln>
        </p:spPr>
        <p:txBody>
          <a:bodyPr spcFirstLastPara="1" wrap="square" lIns="91425" tIns="45700" rIns="91425" bIns="45700" anchor="t" anchorCtr="0">
            <a:noAutofit/>
          </a:bodyPr>
          <a:lstStyle/>
          <a:p>
            <a:pPr lvl="0" indent="-295275" algn="just">
              <a:lnSpc>
                <a:spcPct val="90000"/>
              </a:lnSpc>
              <a:spcBef>
                <a:spcPts val="0"/>
              </a:spcBef>
              <a:buClr>
                <a:schemeClr val="lt1"/>
              </a:buClr>
              <a:buSzPts val="1050"/>
              <a:buFont typeface="Arial"/>
              <a:buChar char="•"/>
            </a:pPr>
            <a:r>
              <a:rPr lang="en-US" sz="1050" b="1" dirty="0">
                <a:solidFill>
                  <a:schemeClr val="lt1"/>
                </a:solidFill>
                <a:latin typeface="Arial"/>
                <a:ea typeface="Arial"/>
                <a:cs typeface="Arial"/>
                <a:sym typeface="Arial"/>
              </a:rPr>
              <a:t>During the past 30 days, in East Africa, above-average rainfall was observed over pockets of western Ethiopia and western Tanzania. Rainfall was below-average over much of South Sudan, central and southern Ethiopia, Somalia, Kenya, parts of Uganda, and eastern Tanzania. In Central Africa, rainfall was above-average over parts of southeastern Cameroon, Equatorial Guinea, central and eastern Gabon, much of Congo, and parts of western and eastern DRC. Rainfall was below-average over southwestern Gabon, western and northwestern Cameroon, CAR, and northern and southwestern DRC. In West Africa, rainfall was above-average over parts of Senegal, Guinea-Bissau, portions of Guinea, Liberia, southern Cote d’Ivoire, and southern Ghana. In contrast, northern Cote d’Ivoire, central and northern Ghana, parts of Burkina Faso, Togo, Benin, and Nigeria received below-average rainfall. In southern Africa, above-average rainfall was observed over northwestern and southeastern Angola, the far eastern Namibia, Botswana, many parts of Zambia, Zimbabwe, South Africa, Lesotho, </a:t>
            </a:r>
            <a:r>
              <a:rPr lang="en-US" sz="1050" b="1" dirty="0" err="1">
                <a:solidFill>
                  <a:schemeClr val="lt1"/>
                </a:solidFill>
                <a:latin typeface="Arial"/>
                <a:ea typeface="Arial"/>
                <a:cs typeface="Arial"/>
                <a:sym typeface="Arial"/>
              </a:rPr>
              <a:t>Eswatini</a:t>
            </a:r>
            <a:r>
              <a:rPr lang="en-US" sz="1050" b="1" dirty="0">
                <a:solidFill>
                  <a:schemeClr val="lt1"/>
                </a:solidFill>
                <a:latin typeface="Arial"/>
                <a:ea typeface="Arial"/>
                <a:cs typeface="Arial"/>
                <a:sym typeface="Arial"/>
              </a:rPr>
              <a:t>, southern Mozambique, and central and southern Madagascar. Below normal precipitation was observed over many parts of Angola, pockets of eastern Zambia, Malawi, northern Mozambique and the far northern Madagascar.</a:t>
            </a:r>
          </a:p>
          <a:p>
            <a:pPr marL="342900" lvl="0" indent="0" algn="just" rtl="0">
              <a:lnSpc>
                <a:spcPct val="90000"/>
              </a:lnSpc>
              <a:spcBef>
                <a:spcPts val="0"/>
              </a:spcBef>
              <a:spcAft>
                <a:spcPts val="0"/>
              </a:spcAft>
              <a:buSzPts val="1800"/>
              <a:buNone/>
            </a:pPr>
            <a:endParaRPr sz="1050" dirty="0" smtClean="0">
              <a:solidFill>
                <a:schemeClr val="lt1"/>
              </a:solidFill>
              <a:latin typeface="Arial"/>
              <a:ea typeface="Arial"/>
              <a:cs typeface="Arial"/>
              <a:sym typeface="Arial"/>
            </a:endParaRPr>
          </a:p>
          <a:p>
            <a:pPr lvl="0" indent="-295275" algn="just">
              <a:lnSpc>
                <a:spcPct val="90000"/>
              </a:lnSpc>
              <a:spcBef>
                <a:spcPts val="0"/>
              </a:spcBef>
              <a:buClr>
                <a:schemeClr val="lt1"/>
              </a:buClr>
              <a:buSzPts val="1050"/>
              <a:buFont typeface="Arial"/>
              <a:buChar char="•"/>
            </a:pPr>
            <a:r>
              <a:rPr lang="en-US" sz="1050" b="1" dirty="0">
                <a:solidFill>
                  <a:schemeClr val="lt1"/>
                </a:solidFill>
                <a:latin typeface="Arial"/>
                <a:ea typeface="Arial"/>
                <a:cs typeface="Arial"/>
                <a:sym typeface="Arial"/>
              </a:rPr>
              <a:t>During the past 7 days, in East Africa, rainfall was above-average over much Uganda, pockets of </a:t>
            </a:r>
            <a:r>
              <a:rPr lang="en-US" sz="1050" b="1" dirty="0" smtClean="0">
                <a:solidFill>
                  <a:schemeClr val="lt1"/>
                </a:solidFill>
                <a:latin typeface="Arial"/>
                <a:ea typeface="Arial"/>
                <a:cs typeface="Arial"/>
                <a:sym typeface="Arial"/>
              </a:rPr>
              <a:t>western </a:t>
            </a:r>
            <a:r>
              <a:rPr lang="en-US" sz="1050" b="1" dirty="0">
                <a:solidFill>
                  <a:schemeClr val="lt1"/>
                </a:solidFill>
                <a:latin typeface="Arial"/>
                <a:ea typeface="Arial"/>
                <a:cs typeface="Arial"/>
                <a:sym typeface="Arial"/>
              </a:rPr>
              <a:t>Ethiopia, </a:t>
            </a:r>
            <a:r>
              <a:rPr lang="en-US" sz="1050" b="1" dirty="0" smtClean="0">
                <a:solidFill>
                  <a:schemeClr val="lt1"/>
                </a:solidFill>
                <a:latin typeface="Arial"/>
                <a:ea typeface="Arial"/>
                <a:cs typeface="Arial"/>
                <a:sym typeface="Arial"/>
              </a:rPr>
              <a:t>southern Somalia, southern </a:t>
            </a:r>
            <a:r>
              <a:rPr lang="en-US" sz="1050" b="1" dirty="0">
                <a:solidFill>
                  <a:schemeClr val="lt1"/>
                </a:solidFill>
                <a:latin typeface="Arial"/>
                <a:ea typeface="Arial"/>
                <a:cs typeface="Arial"/>
                <a:sym typeface="Arial"/>
              </a:rPr>
              <a:t>Kenya, </a:t>
            </a:r>
            <a:r>
              <a:rPr lang="en-US" sz="1050" b="1" dirty="0" smtClean="0">
                <a:solidFill>
                  <a:schemeClr val="lt1"/>
                </a:solidFill>
                <a:latin typeface="Arial"/>
                <a:ea typeface="Arial"/>
                <a:cs typeface="Arial"/>
                <a:sym typeface="Arial"/>
              </a:rPr>
              <a:t>Tanzania</a:t>
            </a:r>
            <a:r>
              <a:rPr lang="en-US" sz="1050" b="1" dirty="0">
                <a:solidFill>
                  <a:schemeClr val="lt1"/>
                </a:solidFill>
                <a:latin typeface="Arial"/>
                <a:ea typeface="Arial"/>
                <a:cs typeface="Arial"/>
                <a:sym typeface="Arial"/>
              </a:rPr>
              <a:t>, Rwanda and Burundi. Below-average rainfall was observed over parts of South Sudan and </a:t>
            </a:r>
            <a:r>
              <a:rPr lang="en-US" sz="1050" b="1" dirty="0" smtClean="0">
                <a:solidFill>
                  <a:schemeClr val="lt1"/>
                </a:solidFill>
                <a:latin typeface="Arial"/>
                <a:ea typeface="Arial"/>
                <a:cs typeface="Arial"/>
                <a:sym typeface="Arial"/>
              </a:rPr>
              <a:t>southwestern Ethiopia. </a:t>
            </a:r>
            <a:r>
              <a:rPr lang="en-US" sz="1050" b="1" dirty="0">
                <a:solidFill>
                  <a:schemeClr val="lt1"/>
                </a:solidFill>
                <a:latin typeface="Arial"/>
                <a:ea typeface="Arial"/>
                <a:cs typeface="Arial"/>
                <a:sym typeface="Arial"/>
              </a:rPr>
              <a:t>In Central Africa, rainfall was above-average over central Congo, and parts of western and eastern DRC. Below-average rainfall was observed over </a:t>
            </a:r>
            <a:r>
              <a:rPr lang="en-US" sz="1050" b="1" dirty="0" smtClean="0">
                <a:solidFill>
                  <a:schemeClr val="lt1"/>
                </a:solidFill>
                <a:latin typeface="Arial"/>
                <a:ea typeface="Arial"/>
                <a:cs typeface="Arial"/>
                <a:sym typeface="Arial"/>
              </a:rPr>
              <a:t>much </a:t>
            </a:r>
            <a:r>
              <a:rPr lang="en-US" sz="1050" b="1" dirty="0">
                <a:solidFill>
                  <a:schemeClr val="lt1"/>
                </a:solidFill>
                <a:latin typeface="Arial"/>
                <a:ea typeface="Arial"/>
                <a:cs typeface="Arial"/>
                <a:sym typeface="Arial"/>
              </a:rPr>
              <a:t>of Cameroon, Equatorial Guinea, </a:t>
            </a:r>
            <a:r>
              <a:rPr lang="en-US" sz="1050" b="1" dirty="0" smtClean="0">
                <a:solidFill>
                  <a:schemeClr val="lt1"/>
                </a:solidFill>
                <a:latin typeface="Arial"/>
                <a:ea typeface="Arial"/>
                <a:cs typeface="Arial"/>
                <a:sym typeface="Arial"/>
              </a:rPr>
              <a:t>western Gabon</a:t>
            </a:r>
            <a:r>
              <a:rPr lang="en-US" sz="1050" b="1" dirty="0">
                <a:solidFill>
                  <a:schemeClr val="lt1"/>
                </a:solidFill>
                <a:latin typeface="Arial"/>
                <a:ea typeface="Arial"/>
                <a:cs typeface="Arial"/>
                <a:sym typeface="Arial"/>
              </a:rPr>
              <a:t>, the far southern and northern Congo, and central and northern DRC. In West Africa, above-average rainfall was observed over eastern Guinea, and </a:t>
            </a:r>
            <a:r>
              <a:rPr lang="en-US" sz="1050" b="1" dirty="0" smtClean="0">
                <a:solidFill>
                  <a:schemeClr val="lt1"/>
                </a:solidFill>
                <a:latin typeface="Arial"/>
                <a:ea typeface="Arial"/>
                <a:cs typeface="Arial"/>
                <a:sym typeface="Arial"/>
              </a:rPr>
              <a:t>eastern Liberia</a:t>
            </a:r>
            <a:r>
              <a:rPr lang="en-US" sz="1050" b="1" dirty="0">
                <a:solidFill>
                  <a:schemeClr val="lt1"/>
                </a:solidFill>
                <a:latin typeface="Arial"/>
                <a:ea typeface="Arial"/>
                <a:cs typeface="Arial"/>
                <a:sym typeface="Arial"/>
              </a:rPr>
              <a:t>. Rainfall was below-average over southeastern Nigeria. In southern Africa, rainfall was above-average over </a:t>
            </a:r>
            <a:r>
              <a:rPr lang="en-US" sz="1050" b="1" dirty="0" smtClean="0">
                <a:solidFill>
                  <a:schemeClr val="lt1"/>
                </a:solidFill>
                <a:latin typeface="Arial"/>
                <a:ea typeface="Arial"/>
                <a:cs typeface="Arial"/>
                <a:sym typeface="Arial"/>
              </a:rPr>
              <a:t>pockets of northeastern Angola and </a:t>
            </a:r>
            <a:r>
              <a:rPr lang="en-US" sz="1050" b="1" dirty="0">
                <a:solidFill>
                  <a:schemeClr val="lt1"/>
                </a:solidFill>
                <a:latin typeface="Arial"/>
                <a:ea typeface="Arial"/>
                <a:cs typeface="Arial"/>
                <a:sym typeface="Arial"/>
              </a:rPr>
              <a:t>western Zambia, </a:t>
            </a:r>
            <a:r>
              <a:rPr lang="en-US" sz="1050" b="1" dirty="0" smtClean="0">
                <a:solidFill>
                  <a:schemeClr val="lt1"/>
                </a:solidFill>
                <a:latin typeface="Arial"/>
                <a:ea typeface="Arial"/>
                <a:cs typeface="Arial"/>
                <a:sym typeface="Arial"/>
              </a:rPr>
              <a:t>eastern Zimbabwe</a:t>
            </a:r>
            <a:r>
              <a:rPr lang="en-US" sz="1050" b="1" dirty="0">
                <a:solidFill>
                  <a:schemeClr val="lt1"/>
                </a:solidFill>
                <a:latin typeface="Arial"/>
                <a:ea typeface="Arial"/>
                <a:cs typeface="Arial"/>
                <a:sym typeface="Arial"/>
              </a:rPr>
              <a:t>, central </a:t>
            </a:r>
            <a:r>
              <a:rPr lang="en-US" sz="1050" b="1" dirty="0" smtClean="0">
                <a:solidFill>
                  <a:schemeClr val="lt1"/>
                </a:solidFill>
                <a:latin typeface="Arial"/>
                <a:ea typeface="Arial"/>
                <a:cs typeface="Arial"/>
                <a:sym typeface="Arial"/>
              </a:rPr>
              <a:t>Mozambique</a:t>
            </a:r>
            <a:r>
              <a:rPr lang="en-US" sz="1050" b="1" dirty="0">
                <a:solidFill>
                  <a:schemeClr val="lt1"/>
                </a:solidFill>
                <a:latin typeface="Arial"/>
                <a:ea typeface="Arial"/>
                <a:cs typeface="Arial"/>
                <a:sym typeface="Arial"/>
              </a:rPr>
              <a:t>, and central Madagascar. In contrast, rainfall was below average over </a:t>
            </a:r>
            <a:r>
              <a:rPr lang="en-US" sz="1050" b="1" dirty="0" smtClean="0">
                <a:solidFill>
                  <a:schemeClr val="lt1"/>
                </a:solidFill>
                <a:latin typeface="Arial"/>
                <a:ea typeface="Arial"/>
                <a:cs typeface="Arial"/>
                <a:sym typeface="Arial"/>
              </a:rPr>
              <a:t>many parts of Angola, Zambia, Botswana, South Africa and southern Mozambique.</a:t>
            </a:r>
            <a:endParaRPr lang="en-US" sz="1050" b="1" dirty="0">
              <a:solidFill>
                <a:schemeClr val="lt1"/>
              </a:solidFill>
              <a:latin typeface="Arial"/>
              <a:ea typeface="Arial"/>
              <a:cs typeface="Arial"/>
              <a:sym typeface="Arial"/>
            </a:endParaRPr>
          </a:p>
          <a:p>
            <a:pPr lvl="0" indent="-295275" algn="just">
              <a:lnSpc>
                <a:spcPct val="90000"/>
              </a:lnSpc>
              <a:spcBef>
                <a:spcPts val="0"/>
              </a:spcBef>
              <a:buClr>
                <a:schemeClr val="lt1"/>
              </a:buClr>
              <a:buSzPts val="1050"/>
              <a:buFont typeface="Arial"/>
              <a:buChar char="•"/>
            </a:pPr>
            <a:endParaRPr lang="en-US" sz="1050" b="1" dirty="0" smtClean="0">
              <a:solidFill>
                <a:schemeClr val="lt1"/>
              </a:solidFill>
              <a:latin typeface="Arial"/>
              <a:ea typeface="Arial"/>
              <a:cs typeface="Arial"/>
              <a:sym typeface="Arial"/>
            </a:endParaRPr>
          </a:p>
          <a:p>
            <a:pPr indent="-295275" algn="just">
              <a:lnSpc>
                <a:spcPct val="90000"/>
              </a:lnSpc>
              <a:spcBef>
                <a:spcPts val="700"/>
              </a:spcBef>
              <a:buClr>
                <a:schemeClr val="lt1"/>
              </a:buClr>
              <a:buSzPts val="1050"/>
              <a:buFont typeface="Arial"/>
              <a:buChar char="•"/>
            </a:pPr>
            <a:r>
              <a:rPr lang="en-US" sz="1050" b="1" dirty="0" smtClean="0">
                <a:solidFill>
                  <a:schemeClr val="lt1"/>
                </a:solidFill>
                <a:latin typeface="Arial"/>
                <a:ea typeface="Arial"/>
                <a:cs typeface="Arial"/>
                <a:sym typeface="Arial"/>
              </a:rPr>
              <a:t>Week-1 </a:t>
            </a:r>
            <a:r>
              <a:rPr lang="en-US" sz="1050" b="1" dirty="0">
                <a:solidFill>
                  <a:schemeClr val="lt1"/>
                </a:solidFill>
                <a:latin typeface="Arial"/>
                <a:ea typeface="Arial"/>
                <a:cs typeface="Arial"/>
                <a:sym typeface="Arial"/>
              </a:rPr>
              <a:t>outlooks call for an increased chance for below-normal rainfall </a:t>
            </a:r>
            <a:r>
              <a:rPr lang="en-US" sz="1050" b="1" dirty="0" smtClean="0">
                <a:solidFill>
                  <a:schemeClr val="lt1"/>
                </a:solidFill>
                <a:latin typeface="Arial"/>
                <a:ea typeface="Arial"/>
                <a:cs typeface="Arial"/>
                <a:sym typeface="Arial"/>
              </a:rPr>
              <a:t>along the Gulf of Guinea coast</a:t>
            </a:r>
            <a:r>
              <a:rPr lang="en-US" sz="1050" b="1" dirty="0" smtClean="0">
                <a:solidFill>
                  <a:schemeClr val="lt1"/>
                </a:solidFill>
                <a:latin typeface="Arial"/>
                <a:ea typeface="Arial"/>
                <a:cs typeface="Arial"/>
                <a:sym typeface="Arial"/>
              </a:rPr>
              <a:t>, northern Congo, eastern Angola, northwestern and southern DRC, Zambia, Malawi, Zimbabwe, parts of Botswana, eastern South Africa and much of Mozambique. </a:t>
            </a:r>
            <a:r>
              <a:rPr lang="en-US" sz="1050" b="1" dirty="0">
                <a:solidFill>
                  <a:schemeClr val="lt1"/>
                </a:solidFill>
                <a:latin typeface="Arial"/>
                <a:ea typeface="Arial"/>
                <a:cs typeface="Arial"/>
                <a:sym typeface="Arial"/>
              </a:rPr>
              <a:t>In contrast, there is an increased chance for above-normal rainfall over </a:t>
            </a:r>
            <a:r>
              <a:rPr lang="en-US" sz="1050" b="1" dirty="0" smtClean="0">
                <a:solidFill>
                  <a:schemeClr val="lt1"/>
                </a:solidFill>
                <a:latin typeface="Arial"/>
                <a:ea typeface="Arial"/>
                <a:cs typeface="Arial"/>
                <a:sym typeface="Arial"/>
              </a:rPr>
              <a:t>eastern DRC, Rwanda, Burundi, Uganda, northern Tanzania and southern Kenya. </a:t>
            </a:r>
            <a:r>
              <a:rPr lang="en-US" sz="1050" b="1" dirty="0" smtClean="0">
                <a:solidFill>
                  <a:schemeClr val="lt1"/>
                </a:solidFill>
                <a:latin typeface="Arial"/>
                <a:ea typeface="Arial"/>
                <a:cs typeface="Arial"/>
                <a:sym typeface="Arial"/>
              </a:rPr>
              <a:t>Week-2 </a:t>
            </a:r>
            <a:r>
              <a:rPr lang="en-US" sz="1050" b="1" dirty="0">
                <a:solidFill>
                  <a:schemeClr val="lt1"/>
                </a:solidFill>
                <a:latin typeface="Arial"/>
                <a:ea typeface="Arial"/>
                <a:cs typeface="Arial"/>
                <a:sym typeface="Arial"/>
              </a:rPr>
              <a:t>outlooks call for an increased chance for </a:t>
            </a:r>
            <a:r>
              <a:rPr lang="en-US" sz="1050" b="1" dirty="0" smtClean="0">
                <a:solidFill>
                  <a:schemeClr val="lt1"/>
                </a:solidFill>
                <a:latin typeface="Arial"/>
                <a:ea typeface="Arial"/>
                <a:cs typeface="Arial"/>
                <a:sym typeface="Arial"/>
              </a:rPr>
              <a:t>below-normal rainfall </a:t>
            </a:r>
            <a:r>
              <a:rPr lang="en-US" sz="1050" b="1" dirty="0">
                <a:solidFill>
                  <a:schemeClr val="lt1"/>
                </a:solidFill>
                <a:latin typeface="Arial"/>
                <a:ea typeface="Arial"/>
                <a:cs typeface="Arial"/>
                <a:sym typeface="Arial"/>
              </a:rPr>
              <a:t>over </a:t>
            </a:r>
            <a:r>
              <a:rPr lang="en-US" sz="1050" b="1" dirty="0" smtClean="0">
                <a:solidFill>
                  <a:schemeClr val="lt1"/>
                </a:solidFill>
                <a:latin typeface="Arial"/>
                <a:ea typeface="Arial"/>
                <a:cs typeface="Arial"/>
                <a:sym typeface="Arial"/>
              </a:rPr>
              <a:t>southern and eastern DRC, Zambia, western and southern Tanzania, Malawi, northern Mozambique and eastern Madagascar. </a:t>
            </a:r>
            <a:r>
              <a:rPr lang="en-US" sz="1050" b="1" dirty="0" smtClean="0">
                <a:solidFill>
                  <a:schemeClr val="lt1"/>
                </a:solidFill>
                <a:latin typeface="Arial"/>
                <a:ea typeface="Arial"/>
                <a:cs typeface="Arial"/>
                <a:sym typeface="Arial"/>
              </a:rPr>
              <a:t>In contrast, the forecasts call for an increased chance for above-normal rainfall </a:t>
            </a:r>
            <a:r>
              <a:rPr lang="en-US" sz="1050" b="1" dirty="0">
                <a:solidFill>
                  <a:schemeClr val="lt1"/>
                </a:solidFill>
                <a:latin typeface="Arial"/>
                <a:ea typeface="Arial"/>
                <a:cs typeface="Arial"/>
                <a:sym typeface="Arial"/>
              </a:rPr>
              <a:t>over </a:t>
            </a:r>
            <a:r>
              <a:rPr lang="en-US" sz="1050" b="1" dirty="0" smtClean="0">
                <a:solidFill>
                  <a:schemeClr val="lt1"/>
                </a:solidFill>
                <a:latin typeface="Arial"/>
                <a:ea typeface="Arial"/>
                <a:cs typeface="Arial"/>
                <a:sym typeface="Arial"/>
              </a:rPr>
              <a:t>southern Gabon, much of Congo, northern DRC, western Angola, and eastern South Africa.</a:t>
            </a:r>
            <a:endParaRPr sz="1050" dirty="0">
              <a:solidFill>
                <a:schemeClr val="lt1"/>
              </a:solidFill>
              <a:latin typeface="Arial"/>
              <a:ea typeface="Arial"/>
              <a:cs typeface="Arial"/>
              <a:sym typeface="Arial"/>
            </a:endParaRPr>
          </a:p>
          <a:p>
            <a:pPr marL="342900" lvl="0" indent="0" algn="just" rtl="0">
              <a:lnSpc>
                <a:spcPct val="100000"/>
              </a:lnSpc>
              <a:spcBef>
                <a:spcPts val="220"/>
              </a:spcBef>
              <a:spcAft>
                <a:spcPts val="0"/>
              </a:spcAft>
              <a:buSzPts val="1800"/>
              <a:buNone/>
            </a:pPr>
            <a:endParaRPr sz="1050" dirty="0">
              <a:solidFill>
                <a:schemeClr val="lt1"/>
              </a:solidFill>
              <a:latin typeface="Arial"/>
              <a:ea typeface="Arial"/>
              <a:cs typeface="Arial"/>
              <a:sym typeface="Arial"/>
            </a:endParaRPr>
          </a:p>
        </p:txBody>
      </p:sp>
      <p:sp>
        <p:nvSpPr>
          <p:cNvPr id="203" name="Google Shape;203;p12"/>
          <p:cNvSpPr txBox="1">
            <a:spLocks noGrp="1"/>
          </p:cNvSpPr>
          <p:nvPr>
            <p:ph type="title" idx="4294967295"/>
          </p:nvPr>
        </p:nvSpPr>
        <p:spPr>
          <a:xfrm>
            <a:off x="1219200" y="0"/>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838200" y="228600"/>
            <a:ext cx="7239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Highlights:</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05" name="Google Shape;105;p3"/>
          <p:cNvSpPr/>
          <p:nvPr/>
        </p:nvSpPr>
        <p:spPr>
          <a:xfrm>
            <a:off x="123850" y="1447800"/>
            <a:ext cx="8896200" cy="5075548"/>
          </a:xfrm>
          <a:prstGeom prst="rect">
            <a:avLst/>
          </a:prstGeom>
          <a:noFill/>
          <a:ln>
            <a:noFill/>
          </a:ln>
        </p:spPr>
        <p:txBody>
          <a:bodyPr spcFirstLastPara="1" wrap="square" lIns="91425" tIns="45700" rIns="91425" bIns="45700" anchor="t" anchorCtr="0">
            <a:noAutofit/>
          </a:bodyPr>
          <a:lstStyle/>
          <a:p>
            <a:pPr marL="285750" lvl="0" indent="-273050" algn="just">
              <a:lnSpc>
                <a:spcPct val="90000"/>
              </a:lnSpc>
              <a:buClr>
                <a:schemeClr val="lt1"/>
              </a:buClr>
              <a:buSzPts val="1200"/>
              <a:buFont typeface="Arial"/>
              <a:buChar char="•"/>
            </a:pPr>
            <a:endParaRPr lang="en-US" sz="1200" b="1" dirty="0">
              <a:solidFill>
                <a:schemeClr val="lt1"/>
              </a:solidFill>
            </a:endParaRPr>
          </a:p>
          <a:p>
            <a:pPr marL="285750" lvl="0" indent="-273050" algn="just">
              <a:lnSpc>
                <a:spcPct val="90000"/>
              </a:lnSpc>
              <a:buClr>
                <a:schemeClr val="lt1"/>
              </a:buClr>
              <a:buSzPts val="1200"/>
              <a:buFont typeface="Arial"/>
              <a:buChar char="•"/>
            </a:pPr>
            <a:r>
              <a:rPr lang="en-US" sz="1200" b="1" dirty="0">
                <a:solidFill>
                  <a:schemeClr val="lt1"/>
                </a:solidFill>
              </a:rPr>
              <a:t>During the past 7 days, in East Africa, rainfall was above-average over much Uganda, pockets of western Ethiopia, southern Somalia, southern Kenya, Tanzania, Rwanda and Burundi. Below-average rainfall was observed over parts of South Sudan and southwestern Ethiopia. In Central Africa, rainfall was above-average over central Congo, and parts of western and eastern DRC. Below-average rainfall was observed over much of Cameroon, Equatorial Guinea, western Gabon, the far southern and northern Congo, and central and northern DRC. In West Africa, above-average rainfall was observed over eastern Guinea, and eastern Liberia. Rainfall was below-average over southeastern Nigeria. In southern Africa, rainfall was above-average over pockets of northeastern Angola and western Zambia, eastern Zimbabwe, central Mozambique, and central Madagascar. In contrast, rainfall was below average over many parts of Angola, Zambia, Botswana, South Africa and southern Mozambique.</a:t>
            </a:r>
          </a:p>
          <a:p>
            <a:pPr marL="285750" lvl="0" indent="-273050" algn="just">
              <a:lnSpc>
                <a:spcPct val="90000"/>
              </a:lnSpc>
              <a:buClr>
                <a:schemeClr val="lt1"/>
              </a:buClr>
              <a:buSzPts val="1200"/>
              <a:buFont typeface="Arial"/>
              <a:buChar char="•"/>
            </a:pPr>
            <a:endParaRPr lang="en-US" sz="1200" b="1" dirty="0">
              <a:solidFill>
                <a:schemeClr val="lt1"/>
              </a:solidFill>
            </a:endParaRPr>
          </a:p>
          <a:p>
            <a:pPr marL="285750" lvl="0" indent="-273050" algn="just">
              <a:lnSpc>
                <a:spcPct val="90000"/>
              </a:lnSpc>
              <a:buClr>
                <a:schemeClr val="lt1"/>
              </a:buClr>
              <a:buSzPts val="1200"/>
              <a:buFont typeface="Arial"/>
              <a:buChar char="•"/>
            </a:pPr>
            <a:r>
              <a:rPr lang="en-US" sz="1200" b="1" dirty="0">
                <a:solidFill>
                  <a:schemeClr val="lt1"/>
                </a:solidFill>
              </a:rPr>
              <a:t>Week-1 outlooks call for an increased chance for below-normal rainfall along the Gulf of Guinea coast, northern Congo, eastern Angola, northwestern and southern DRC, Zambia, Malawi, Zimbabwe, parts of Botswana, eastern South Africa and much of Mozambique. In contrast, there is an increased chance for above-normal rainfall over eastern DRC, Rwanda, Burundi, Uganda, northern Tanzania and southern Kenya. Week-2 outlooks call for an increased chance for below-normal rainfall over southern and eastern DRC, Zambia, western and southern Tanzania, Malawi, northern Mozambique and eastern Madagascar. In contrast, the forecasts call for an increased chance for above-normal rainfall over southern Gabon, much of Congo, northern DRC, western Angola, and eastern South Africa.</a:t>
            </a:r>
            <a:endParaRPr lang="en-US" sz="1200" b="1" dirty="0">
              <a:solidFill>
                <a:schemeClr val="l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79248" y="5029200"/>
            <a:ext cx="8991600" cy="1754286"/>
          </a:xfrm>
          <a:prstGeom prst="rect">
            <a:avLst/>
          </a:prstGeom>
          <a:noFill/>
          <a:ln>
            <a:noFill/>
          </a:ln>
        </p:spPr>
        <p:txBody>
          <a:bodyPr spcFirstLastPara="1" wrap="square" lIns="91425" tIns="45700" rIns="91425" bIns="45700" anchor="t" anchorCtr="0">
            <a:spAutoFit/>
          </a:bodyPr>
          <a:lstStyle/>
          <a:p>
            <a:pPr lvl="0" algn="just">
              <a:lnSpc>
                <a:spcPct val="90000"/>
              </a:lnSpc>
              <a:buClr>
                <a:schemeClr val="dk1"/>
              </a:buClr>
              <a:buSzPts val="1050"/>
            </a:pPr>
            <a:r>
              <a:rPr lang="en-US" sz="1000" b="1" i="0" u="none" strike="noStrike" cap="none" dirty="0">
                <a:solidFill>
                  <a:schemeClr val="lt1"/>
                </a:solidFill>
                <a:latin typeface="Arial"/>
                <a:ea typeface="Arial"/>
                <a:cs typeface="Arial"/>
                <a:sym typeface="Arial"/>
              </a:rPr>
              <a:t>Over the past 90 days, in East Africa, above-average rainfall was observed over </a:t>
            </a:r>
            <a:r>
              <a:rPr lang="en-US" sz="1000" b="1" i="0" u="none" strike="noStrike" cap="none" dirty="0" smtClean="0">
                <a:solidFill>
                  <a:schemeClr val="lt1"/>
                </a:solidFill>
                <a:latin typeface="Arial"/>
                <a:ea typeface="Arial"/>
                <a:cs typeface="Arial"/>
                <a:sym typeface="Arial"/>
              </a:rPr>
              <a:t>the southern </a:t>
            </a:r>
            <a:r>
              <a:rPr lang="en-US" sz="1000" b="1" i="0" u="none" strike="noStrike" cap="none" dirty="0">
                <a:solidFill>
                  <a:schemeClr val="lt1"/>
                </a:solidFill>
                <a:latin typeface="Arial"/>
                <a:ea typeface="Arial"/>
                <a:cs typeface="Arial"/>
                <a:sym typeface="Arial"/>
              </a:rPr>
              <a:t>and central parts of Sudan, much of South Sudan, </a:t>
            </a:r>
            <a:r>
              <a:rPr lang="en-US" sz="1000" b="1" i="0" u="none" strike="noStrike" cap="none" dirty="0" smtClean="0">
                <a:solidFill>
                  <a:schemeClr val="lt1"/>
                </a:solidFill>
                <a:latin typeface="Arial"/>
                <a:ea typeface="Arial"/>
                <a:cs typeface="Arial"/>
                <a:sym typeface="Arial"/>
              </a:rPr>
              <a:t>central and northern </a:t>
            </a:r>
            <a:r>
              <a:rPr lang="en-US" sz="1000" b="1" i="0" u="none" strike="noStrike" cap="none" dirty="0">
                <a:solidFill>
                  <a:schemeClr val="lt1"/>
                </a:solidFill>
                <a:latin typeface="Arial"/>
                <a:ea typeface="Arial"/>
                <a:cs typeface="Arial"/>
                <a:sym typeface="Arial"/>
              </a:rPr>
              <a:t>Ethiopia, Eritrea, Djibouti, Uganda, Rwanda, </a:t>
            </a:r>
            <a:r>
              <a:rPr lang="en-US" sz="1000" b="1" i="0" u="none" strike="noStrike" cap="none" dirty="0" smtClean="0">
                <a:solidFill>
                  <a:schemeClr val="lt1"/>
                </a:solidFill>
                <a:latin typeface="Arial"/>
                <a:ea typeface="Arial"/>
                <a:cs typeface="Arial"/>
                <a:sym typeface="Arial"/>
              </a:rPr>
              <a:t>Burundi</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the far </a:t>
            </a:r>
            <a:r>
              <a:rPr lang="en-US" sz="1000" b="1" dirty="0" smtClean="0">
                <a:solidFill>
                  <a:schemeClr val="lt1"/>
                </a:solidFill>
              </a:rPr>
              <a:t>northern </a:t>
            </a:r>
            <a:r>
              <a:rPr lang="en-US" sz="1000" b="1" i="0" u="none" strike="noStrike" cap="none" dirty="0">
                <a:solidFill>
                  <a:schemeClr val="lt1"/>
                </a:solidFill>
                <a:latin typeface="Arial"/>
                <a:ea typeface="Arial"/>
                <a:cs typeface="Arial"/>
                <a:sym typeface="Arial"/>
              </a:rPr>
              <a:t>Tanzania, and western Kenya. Rainfall was below-average over </a:t>
            </a:r>
            <a:r>
              <a:rPr lang="en-US" sz="1000" b="1" i="0" u="none" strike="noStrike" cap="none" dirty="0" smtClean="0">
                <a:solidFill>
                  <a:schemeClr val="lt1"/>
                </a:solidFill>
                <a:latin typeface="Arial"/>
                <a:ea typeface="Arial"/>
                <a:cs typeface="Arial"/>
                <a:sym typeface="Arial"/>
              </a:rPr>
              <a:t>southern </a:t>
            </a:r>
            <a:r>
              <a:rPr lang="en-US" sz="1000" b="1" i="0" u="none" strike="noStrike" cap="none" dirty="0">
                <a:solidFill>
                  <a:schemeClr val="lt1"/>
                </a:solidFill>
                <a:latin typeface="Arial"/>
                <a:ea typeface="Arial"/>
                <a:cs typeface="Arial"/>
                <a:sym typeface="Arial"/>
              </a:rPr>
              <a:t>and </a:t>
            </a:r>
            <a:r>
              <a:rPr lang="en-US" sz="1000" b="1" i="0" u="none" strike="noStrike" cap="none" dirty="0" smtClean="0">
                <a:solidFill>
                  <a:schemeClr val="lt1"/>
                </a:solidFill>
                <a:latin typeface="Arial"/>
                <a:ea typeface="Arial"/>
                <a:cs typeface="Arial"/>
                <a:sym typeface="Arial"/>
              </a:rPr>
              <a:t>southeastern </a:t>
            </a:r>
            <a:r>
              <a:rPr lang="en-US" sz="1000" b="1" i="0" u="none" strike="noStrike" cap="none" dirty="0">
                <a:solidFill>
                  <a:schemeClr val="lt1"/>
                </a:solidFill>
                <a:latin typeface="Arial"/>
                <a:ea typeface="Arial"/>
                <a:cs typeface="Arial"/>
                <a:sym typeface="Arial"/>
              </a:rPr>
              <a:t>Ethiopia</a:t>
            </a:r>
            <a:r>
              <a:rPr lang="en-US" sz="1000" b="1" dirty="0">
                <a:solidFill>
                  <a:schemeClr val="lt1"/>
                </a:solidFill>
              </a:rPr>
              <a:t>, throughout much</a:t>
            </a:r>
            <a:r>
              <a:rPr lang="en-US" sz="1000" b="1" i="0" u="none" strike="noStrike" cap="none" dirty="0">
                <a:solidFill>
                  <a:schemeClr val="lt1"/>
                </a:solidFill>
                <a:latin typeface="Arial"/>
                <a:ea typeface="Arial"/>
                <a:cs typeface="Arial"/>
                <a:sym typeface="Arial"/>
              </a:rPr>
              <a:t> of Somalia, </a:t>
            </a:r>
            <a:r>
              <a:rPr lang="en-US" sz="1000" b="1" i="0" u="none" strike="noStrike" cap="none" dirty="0" smtClean="0">
                <a:solidFill>
                  <a:schemeClr val="lt1"/>
                </a:solidFill>
                <a:latin typeface="Arial"/>
                <a:ea typeface="Arial"/>
                <a:cs typeface="Arial"/>
                <a:sym typeface="Arial"/>
              </a:rPr>
              <a:t>central and eastern </a:t>
            </a:r>
            <a:r>
              <a:rPr lang="en-US" sz="1000" b="1" i="0" u="none" strike="noStrike" cap="none" dirty="0">
                <a:solidFill>
                  <a:schemeClr val="lt1"/>
                </a:solidFill>
                <a:latin typeface="Arial"/>
                <a:ea typeface="Arial"/>
                <a:cs typeface="Arial"/>
                <a:sym typeface="Arial"/>
              </a:rPr>
              <a:t>Kenya, and </a:t>
            </a:r>
            <a:r>
              <a:rPr lang="en-US" sz="1000" b="1" i="0" u="none" strike="noStrike" cap="none" dirty="0" smtClean="0">
                <a:solidFill>
                  <a:schemeClr val="lt1"/>
                </a:solidFill>
                <a:latin typeface="Arial"/>
                <a:ea typeface="Arial"/>
                <a:cs typeface="Arial"/>
                <a:sym typeface="Arial"/>
              </a:rPr>
              <a:t>many parts of </a:t>
            </a:r>
            <a:r>
              <a:rPr lang="en-US" sz="1000" b="1" i="0" u="none" strike="noStrike" cap="none" dirty="0">
                <a:solidFill>
                  <a:schemeClr val="lt1"/>
                </a:solidFill>
                <a:latin typeface="Arial"/>
                <a:ea typeface="Arial"/>
                <a:cs typeface="Arial"/>
                <a:sym typeface="Arial"/>
              </a:rPr>
              <a:t>Tanzania. In southern Africa, above-average rainfall was observed over </a:t>
            </a:r>
            <a:r>
              <a:rPr lang="en-US" sz="1000" b="1" i="0" u="none" strike="noStrike" cap="none" dirty="0" smtClean="0">
                <a:solidFill>
                  <a:schemeClr val="lt1"/>
                </a:solidFill>
                <a:latin typeface="Arial"/>
                <a:ea typeface="Arial"/>
                <a:cs typeface="Arial"/>
                <a:sym typeface="Arial"/>
              </a:rPr>
              <a:t>southern Zambia, </a:t>
            </a:r>
            <a:r>
              <a:rPr lang="en-US" sz="1000" b="1" i="0" u="none" strike="noStrike" cap="none" dirty="0" smtClean="0">
                <a:solidFill>
                  <a:schemeClr val="lt1"/>
                </a:solidFill>
                <a:latin typeface="Arial"/>
                <a:ea typeface="Arial"/>
                <a:cs typeface="Arial"/>
                <a:sym typeface="Arial"/>
              </a:rPr>
              <a:t>pockets of northern </a:t>
            </a:r>
            <a:r>
              <a:rPr lang="en-US" sz="1000" b="1" i="0" u="none" strike="noStrike" cap="none" dirty="0" smtClean="0">
                <a:solidFill>
                  <a:schemeClr val="lt1"/>
                </a:solidFill>
                <a:latin typeface="Arial"/>
                <a:ea typeface="Arial"/>
                <a:cs typeface="Arial"/>
                <a:sym typeface="Arial"/>
              </a:rPr>
              <a:t>Angola, northeastern Namibia, much of Botswana, Zimbabwe, central and eastern South Africa, southern Mozambique, and central and southern Madagascar. </a:t>
            </a:r>
            <a:r>
              <a:rPr lang="en-US" sz="1000" b="1" i="0" u="none" strike="noStrike" cap="none" dirty="0">
                <a:solidFill>
                  <a:schemeClr val="lt1"/>
                </a:solidFill>
                <a:latin typeface="Arial"/>
                <a:ea typeface="Arial"/>
                <a:cs typeface="Arial"/>
                <a:sym typeface="Arial"/>
              </a:rPr>
              <a:t>Below-average rainfall was observed over </a:t>
            </a:r>
            <a:r>
              <a:rPr lang="en-US" sz="1000" b="1" i="0" u="none" strike="noStrike" cap="none" dirty="0" smtClean="0">
                <a:solidFill>
                  <a:schemeClr val="lt1"/>
                </a:solidFill>
                <a:latin typeface="Arial"/>
                <a:ea typeface="Arial"/>
                <a:cs typeface="Arial"/>
                <a:sym typeface="Arial"/>
              </a:rPr>
              <a:t>many parts of </a:t>
            </a:r>
            <a:r>
              <a:rPr lang="en-US" sz="1000" b="1" dirty="0" smtClean="0">
                <a:solidFill>
                  <a:schemeClr val="lt1"/>
                </a:solidFill>
              </a:rPr>
              <a:t>Angola, western Namibia, central and northern Zambia, western </a:t>
            </a:r>
            <a:r>
              <a:rPr lang="en-US" sz="1000" b="1" dirty="0">
                <a:solidFill>
                  <a:schemeClr val="lt1"/>
                </a:solidFill>
              </a:rPr>
              <a:t>South </a:t>
            </a:r>
            <a:r>
              <a:rPr lang="en-US" sz="1000" b="1" dirty="0" smtClean="0">
                <a:solidFill>
                  <a:schemeClr val="lt1"/>
                </a:solidFill>
              </a:rPr>
              <a:t>Africa, and northern Mozambique  and northern </a:t>
            </a:r>
            <a:r>
              <a:rPr lang="en-US" sz="1000" b="1" dirty="0" smtClean="0">
                <a:solidFill>
                  <a:schemeClr val="lt1"/>
                </a:solidFill>
              </a:rPr>
              <a:t>and the far southern Madagascar</a:t>
            </a:r>
            <a:r>
              <a:rPr lang="en-US" sz="1000" b="1" i="0" u="none" strike="noStrike" cap="none" dirty="0" smtClean="0">
                <a:solidFill>
                  <a:schemeClr val="lt1"/>
                </a:solidFill>
                <a:latin typeface="Arial"/>
                <a:ea typeface="Arial"/>
                <a:cs typeface="Arial"/>
                <a:sym typeface="Arial"/>
              </a:rPr>
              <a:t>. </a:t>
            </a:r>
            <a:r>
              <a:rPr lang="en-US" sz="1000" b="1" i="0" u="none" strike="noStrike" cap="none" dirty="0">
                <a:solidFill>
                  <a:schemeClr val="lt1"/>
                </a:solidFill>
                <a:latin typeface="Arial"/>
                <a:ea typeface="Arial"/>
                <a:cs typeface="Arial"/>
                <a:sym typeface="Arial"/>
              </a:rPr>
              <a:t>In Central Africa, rainfall was above-average over northern and eastern Cameroon, southern and central Chad, </a:t>
            </a:r>
            <a:r>
              <a:rPr lang="en-US" sz="1000" b="1" i="0" u="none" strike="noStrike" cap="none" dirty="0" smtClean="0">
                <a:solidFill>
                  <a:schemeClr val="lt1"/>
                </a:solidFill>
                <a:latin typeface="Arial"/>
                <a:ea typeface="Arial"/>
                <a:cs typeface="Arial"/>
                <a:sym typeface="Arial"/>
              </a:rPr>
              <a:t>western and northern CAR</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eastern Gabon, much of </a:t>
            </a:r>
            <a:r>
              <a:rPr lang="en-US" sz="1000" b="1" i="0" u="none" strike="noStrike" cap="none" dirty="0">
                <a:solidFill>
                  <a:schemeClr val="lt1"/>
                </a:solidFill>
                <a:latin typeface="Arial"/>
                <a:ea typeface="Arial"/>
                <a:cs typeface="Arial"/>
                <a:sym typeface="Arial"/>
              </a:rPr>
              <a:t>Congo, and </a:t>
            </a:r>
            <a:r>
              <a:rPr lang="en-US" sz="1000" b="1" i="0" u="none" strike="noStrike" cap="none" dirty="0" smtClean="0">
                <a:solidFill>
                  <a:schemeClr val="lt1"/>
                </a:solidFill>
                <a:latin typeface="Arial"/>
                <a:ea typeface="Arial"/>
                <a:cs typeface="Arial"/>
                <a:sym typeface="Arial"/>
              </a:rPr>
              <a:t>central and parts of northern </a:t>
            </a:r>
            <a:r>
              <a:rPr lang="en-US" sz="1000" b="1" i="0" u="none" strike="noStrike" cap="none" dirty="0">
                <a:solidFill>
                  <a:schemeClr val="lt1"/>
                </a:solidFill>
                <a:latin typeface="Arial"/>
                <a:ea typeface="Arial"/>
                <a:cs typeface="Arial"/>
                <a:sym typeface="Arial"/>
              </a:rPr>
              <a:t>DRC. Rainfall was below-average over western Cameroon, </a:t>
            </a:r>
            <a:r>
              <a:rPr lang="en-US" sz="1000" b="1" dirty="0" smtClean="0">
                <a:solidFill>
                  <a:schemeClr val="lt1"/>
                </a:solidFill>
              </a:rPr>
              <a:t>western</a:t>
            </a:r>
            <a:r>
              <a:rPr lang="en-US" sz="1000" b="1" i="0" u="none" strike="noStrike" cap="none" dirty="0" smtClean="0">
                <a:solidFill>
                  <a:schemeClr val="lt1"/>
                </a:solidFill>
                <a:latin typeface="Arial"/>
                <a:ea typeface="Arial"/>
                <a:cs typeface="Arial"/>
                <a:sym typeface="Arial"/>
              </a:rPr>
              <a:t> </a:t>
            </a:r>
            <a:r>
              <a:rPr lang="en-US" sz="1000" b="1" i="0" u="none" strike="noStrike" cap="none" dirty="0">
                <a:solidFill>
                  <a:schemeClr val="lt1"/>
                </a:solidFill>
                <a:latin typeface="Arial"/>
                <a:ea typeface="Arial"/>
                <a:cs typeface="Arial"/>
                <a:sym typeface="Arial"/>
              </a:rPr>
              <a:t>Gabon, Equatorial Guinea, </a:t>
            </a:r>
            <a:r>
              <a:rPr lang="en-US" sz="1000" b="1" i="0" u="none" strike="noStrike" cap="none" dirty="0" smtClean="0">
                <a:solidFill>
                  <a:schemeClr val="lt1"/>
                </a:solidFill>
                <a:latin typeface="Arial"/>
                <a:ea typeface="Arial"/>
                <a:cs typeface="Arial"/>
                <a:sym typeface="Arial"/>
              </a:rPr>
              <a:t>and portions of eastern and southern DRC. </a:t>
            </a:r>
            <a:r>
              <a:rPr lang="en-US" sz="1000" b="1" i="0" u="none" strike="noStrike" cap="none" dirty="0">
                <a:solidFill>
                  <a:schemeClr val="lt1"/>
                </a:solidFill>
                <a:latin typeface="Arial"/>
                <a:ea typeface="Arial"/>
                <a:cs typeface="Arial"/>
                <a:sym typeface="Arial"/>
              </a:rPr>
              <a:t>In West Africa, rainfall was above-average over southern Mauritania, Senegal, Gambia, Guinea-Bissau, Guinea, </a:t>
            </a:r>
            <a:r>
              <a:rPr lang="en-US" sz="1000" b="1" i="0" u="none" strike="noStrike" cap="none" dirty="0" smtClean="0">
                <a:solidFill>
                  <a:schemeClr val="lt1"/>
                </a:solidFill>
                <a:latin typeface="Arial"/>
                <a:ea typeface="Arial"/>
                <a:cs typeface="Arial"/>
                <a:sym typeface="Arial"/>
              </a:rPr>
              <a:t>Liberia</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Cote </a:t>
            </a:r>
            <a:r>
              <a:rPr lang="en-US" sz="1000" b="1" i="0" u="none" strike="noStrike" cap="none" dirty="0">
                <a:solidFill>
                  <a:schemeClr val="lt1"/>
                </a:solidFill>
                <a:latin typeface="Arial"/>
                <a:ea typeface="Arial"/>
                <a:cs typeface="Arial"/>
                <a:sym typeface="Arial"/>
              </a:rPr>
              <a:t>D’Ivoire,</a:t>
            </a:r>
            <a:r>
              <a:rPr lang="en-US" sz="1000" b="1" dirty="0">
                <a:solidFill>
                  <a:schemeClr val="lt1"/>
                </a:solidFill>
              </a:rPr>
              <a:t> </a:t>
            </a:r>
            <a:r>
              <a:rPr lang="en-US" sz="1000" b="1" dirty="0" smtClean="0">
                <a:solidFill>
                  <a:schemeClr val="lt1"/>
                </a:solidFill>
              </a:rPr>
              <a:t>much </a:t>
            </a:r>
            <a:r>
              <a:rPr lang="en-US" sz="1000" b="1" dirty="0">
                <a:solidFill>
                  <a:schemeClr val="lt1"/>
                </a:solidFill>
              </a:rPr>
              <a:t>of </a:t>
            </a:r>
            <a:r>
              <a:rPr lang="en-US" sz="1000" b="1" i="0" u="none" strike="noStrike" cap="none" dirty="0">
                <a:solidFill>
                  <a:schemeClr val="lt1"/>
                </a:solidFill>
                <a:latin typeface="Arial"/>
                <a:ea typeface="Arial"/>
                <a:cs typeface="Arial"/>
                <a:sym typeface="Arial"/>
              </a:rPr>
              <a:t>Ghana, Togo, </a:t>
            </a:r>
            <a:r>
              <a:rPr lang="en-US" sz="1000" b="1" i="0" u="none" strike="noStrike" cap="none" dirty="0" smtClean="0">
                <a:solidFill>
                  <a:schemeClr val="lt1"/>
                </a:solidFill>
                <a:latin typeface="Arial"/>
                <a:ea typeface="Arial"/>
                <a:cs typeface="Arial"/>
                <a:sym typeface="Arial"/>
              </a:rPr>
              <a:t>Benin</a:t>
            </a:r>
            <a:r>
              <a:rPr lang="en-US" sz="1000" b="1" i="0" u="none" strike="noStrike" cap="none" dirty="0">
                <a:solidFill>
                  <a:schemeClr val="lt1"/>
                </a:solidFill>
                <a:latin typeface="Arial"/>
                <a:ea typeface="Arial"/>
                <a:cs typeface="Arial"/>
                <a:sym typeface="Arial"/>
              </a:rPr>
              <a:t>, Burkina Faso, eastern and southern portions of Mali, southern Niger, and western and northern Nigeria. In contrast, below-average rainfall was observed over </a:t>
            </a:r>
            <a:r>
              <a:rPr lang="en-US" sz="1000" b="1" i="0" u="none" strike="noStrike" cap="none" dirty="0" smtClean="0">
                <a:solidFill>
                  <a:schemeClr val="lt1"/>
                </a:solidFill>
                <a:latin typeface="Arial"/>
                <a:ea typeface="Arial"/>
                <a:cs typeface="Arial"/>
                <a:sym typeface="Arial"/>
              </a:rPr>
              <a:t>northern Mauritania</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Sierra Leone, pockets </a:t>
            </a:r>
            <a:r>
              <a:rPr lang="en-US" sz="1000" b="1" i="0" u="none" strike="noStrike" cap="none" dirty="0" smtClean="0">
                <a:solidFill>
                  <a:schemeClr val="lt1"/>
                </a:solidFill>
                <a:latin typeface="Arial"/>
                <a:ea typeface="Arial"/>
                <a:cs typeface="Arial"/>
                <a:sym typeface="Arial"/>
              </a:rPr>
              <a:t>of northern  </a:t>
            </a:r>
            <a:r>
              <a:rPr lang="en-US" sz="1000" b="1" i="0" u="none" strike="noStrike" cap="none" dirty="0">
                <a:solidFill>
                  <a:schemeClr val="lt1"/>
                </a:solidFill>
                <a:latin typeface="Arial"/>
                <a:ea typeface="Arial"/>
                <a:cs typeface="Arial"/>
                <a:sym typeface="Arial"/>
              </a:rPr>
              <a:t>Mali, </a:t>
            </a:r>
            <a:r>
              <a:rPr lang="en-US" sz="1000" b="1" i="0" u="none" strike="noStrike" cap="none" dirty="0" smtClean="0">
                <a:solidFill>
                  <a:schemeClr val="lt1"/>
                </a:solidFill>
                <a:latin typeface="Arial"/>
                <a:ea typeface="Arial"/>
                <a:cs typeface="Arial"/>
                <a:sym typeface="Arial"/>
              </a:rPr>
              <a:t>and parts </a:t>
            </a:r>
            <a:r>
              <a:rPr lang="en-US" sz="1000" b="1" i="0" u="none" strike="noStrike" cap="none" dirty="0">
                <a:solidFill>
                  <a:schemeClr val="lt1"/>
                </a:solidFill>
                <a:latin typeface="Arial"/>
                <a:ea typeface="Arial"/>
                <a:cs typeface="Arial"/>
                <a:sym typeface="Arial"/>
              </a:rPr>
              <a:t>of central and southeastern </a:t>
            </a:r>
            <a:r>
              <a:rPr lang="en-US" sz="1000" b="1" i="0" u="none" strike="noStrike" cap="none" dirty="0" smtClean="0">
                <a:solidFill>
                  <a:schemeClr val="lt1"/>
                </a:solidFill>
                <a:latin typeface="Arial"/>
                <a:ea typeface="Arial"/>
                <a:cs typeface="Arial"/>
                <a:sym typeface="Arial"/>
              </a:rPr>
              <a:t>Nigeria</a:t>
            </a:r>
            <a:r>
              <a:rPr lang="en-US" sz="1000" b="1" dirty="0" smtClean="0">
                <a:solidFill>
                  <a:schemeClr val="lt1"/>
                </a:solidFill>
              </a:rPr>
              <a:t>.</a:t>
            </a:r>
            <a:endParaRPr sz="1000" b="1" i="0" u="none" strike="noStrike" cap="none" dirty="0">
              <a:solidFill>
                <a:schemeClr val="lt1"/>
              </a:solidFill>
              <a:latin typeface="Arial"/>
              <a:ea typeface="Arial"/>
              <a:cs typeface="Arial"/>
              <a:sym typeface="Arial"/>
            </a:endParaRPr>
          </a:p>
        </p:txBody>
      </p:sp>
      <p:pic>
        <p:nvPicPr>
          <p:cNvPr id="113" name="Google Shape;113;p4"/>
          <p:cNvPicPr preferRelativeResize="0"/>
          <p:nvPr/>
        </p:nvPicPr>
        <p:blipFill>
          <a:blip r:embed="rId3">
            <a:extLst>
              <a:ext uri="{28A0092B-C50C-407E-A947-70E740481C1C}">
                <a14:useLocalDpi xmlns:a14="http://schemas.microsoft.com/office/drawing/2010/main" val="0"/>
              </a:ext>
            </a:extLst>
          </a:blip>
          <a:stretch>
            <a:fillRect/>
          </a:stretch>
        </p:blipFill>
        <p:spPr>
          <a:xfrm>
            <a:off x="4663211" y="1074420"/>
            <a:ext cx="3794760" cy="3794760"/>
          </a:xfrm>
          <a:prstGeom prst="rect">
            <a:avLst/>
          </a:prstGeom>
          <a:noFill/>
          <a:ln>
            <a:noFill/>
          </a:ln>
        </p:spPr>
      </p:pic>
      <p:pic>
        <p:nvPicPr>
          <p:cNvPr id="114" name="Google Shape;114;p4"/>
          <p:cNvPicPr preferRelativeResize="0"/>
          <p:nvPr/>
        </p:nvPicPr>
        <p:blipFill>
          <a:blip r:embed="rId4">
            <a:extLst>
              <a:ext uri="{28A0092B-C50C-407E-A947-70E740481C1C}">
                <a14:useLocalDpi xmlns:a14="http://schemas.microsoft.com/office/drawing/2010/main" val="0"/>
              </a:ext>
            </a:extLst>
          </a:blip>
          <a:stretch>
            <a:fillRect/>
          </a:stretch>
        </p:blipFill>
        <p:spPr>
          <a:xfrm>
            <a:off x="568751" y="1074420"/>
            <a:ext cx="3794760" cy="379476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sp>
        <p:nvSpPr>
          <p:cNvPr id="121" name="Google Shape;121;p5"/>
          <p:cNvSpPr txBox="1"/>
          <p:nvPr/>
        </p:nvSpPr>
        <p:spPr>
          <a:xfrm>
            <a:off x="0" y="4939370"/>
            <a:ext cx="9144000" cy="1477287"/>
          </a:xfrm>
          <a:prstGeom prst="rect">
            <a:avLst/>
          </a:prstGeom>
          <a:noFill/>
          <a:ln>
            <a:noFill/>
          </a:ln>
        </p:spPr>
        <p:txBody>
          <a:bodyPr spcFirstLastPara="1" wrap="square" lIns="91425" tIns="45700" rIns="91425" bIns="45700" anchor="t" anchorCtr="0">
            <a:spAutoFit/>
          </a:bodyPr>
          <a:lstStyle/>
          <a:p>
            <a:pPr lvl="0" algn="just">
              <a:lnSpc>
                <a:spcPct val="90000"/>
              </a:lnSpc>
              <a:buSzPts val="1140"/>
            </a:pPr>
            <a:r>
              <a:rPr lang="en-US" sz="1000" b="1" i="0" u="none" strike="noStrike" cap="none" dirty="0">
                <a:solidFill>
                  <a:schemeClr val="lt1"/>
                </a:solidFill>
                <a:latin typeface="Arial"/>
                <a:ea typeface="Arial"/>
                <a:cs typeface="Arial"/>
                <a:sym typeface="Arial"/>
              </a:rPr>
              <a:t>During the past 30 days, in East Africa, above-average rainfall was observed over </a:t>
            </a:r>
            <a:r>
              <a:rPr lang="en-US" sz="1000" b="1" i="0" u="none" strike="noStrike" cap="none" dirty="0" smtClean="0">
                <a:solidFill>
                  <a:schemeClr val="lt1"/>
                </a:solidFill>
                <a:latin typeface="Arial"/>
                <a:ea typeface="Arial"/>
                <a:cs typeface="Arial"/>
                <a:sym typeface="Arial"/>
              </a:rPr>
              <a:t>pockets of western Ethiopia and western Tanzania. </a:t>
            </a:r>
            <a:r>
              <a:rPr lang="en-US" sz="1000" b="1" i="0" u="none" strike="noStrike" cap="none" dirty="0">
                <a:solidFill>
                  <a:schemeClr val="lt1"/>
                </a:solidFill>
                <a:latin typeface="Arial"/>
                <a:ea typeface="Arial"/>
                <a:cs typeface="Arial"/>
                <a:sym typeface="Arial"/>
              </a:rPr>
              <a:t>Rainfall was below-average over </a:t>
            </a:r>
            <a:r>
              <a:rPr lang="en-US" sz="1000" b="1" dirty="0" smtClean="0">
                <a:solidFill>
                  <a:schemeClr val="lt1"/>
                </a:solidFill>
              </a:rPr>
              <a:t>much of South Sudan, central and southern Ethiopia, Somalia, Kenya, parts of Uganda, and eastern Tanzania</a:t>
            </a:r>
            <a:r>
              <a:rPr lang="en-US" sz="1000" b="1" i="0" u="none" strike="noStrike" cap="none" dirty="0" smtClean="0">
                <a:solidFill>
                  <a:schemeClr val="lt1"/>
                </a:solidFill>
                <a:latin typeface="Arial"/>
                <a:ea typeface="Arial"/>
                <a:cs typeface="Arial"/>
                <a:sym typeface="Arial"/>
              </a:rPr>
              <a:t>. </a:t>
            </a:r>
            <a:r>
              <a:rPr lang="en-US" sz="1000" b="1" i="0" u="none" strike="noStrike" cap="none" dirty="0">
                <a:solidFill>
                  <a:schemeClr val="lt1"/>
                </a:solidFill>
                <a:latin typeface="Arial"/>
                <a:ea typeface="Arial"/>
                <a:cs typeface="Arial"/>
                <a:sym typeface="Arial"/>
              </a:rPr>
              <a:t>In Central Africa, rainfall was above-average over parts of </a:t>
            </a:r>
            <a:r>
              <a:rPr lang="en-US" sz="1000" b="1" dirty="0" smtClean="0">
                <a:solidFill>
                  <a:schemeClr val="lt1"/>
                </a:solidFill>
              </a:rPr>
              <a:t>southeastern </a:t>
            </a:r>
            <a:r>
              <a:rPr lang="en-US" sz="1000" b="1" i="0" u="none" strike="noStrike" cap="none" dirty="0" smtClean="0">
                <a:solidFill>
                  <a:schemeClr val="lt1"/>
                </a:solidFill>
                <a:latin typeface="Arial"/>
                <a:ea typeface="Arial"/>
                <a:cs typeface="Arial"/>
                <a:sym typeface="Arial"/>
              </a:rPr>
              <a:t>Cameroon</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Equatorial Guinea, central and eastern Gabon, much of </a:t>
            </a:r>
            <a:r>
              <a:rPr lang="en-US" sz="1000" b="1" i="0" u="none" strike="noStrike" cap="none" dirty="0">
                <a:solidFill>
                  <a:schemeClr val="lt1"/>
                </a:solidFill>
                <a:latin typeface="Arial"/>
                <a:ea typeface="Arial"/>
                <a:cs typeface="Arial"/>
                <a:sym typeface="Arial"/>
              </a:rPr>
              <a:t>Congo, </a:t>
            </a:r>
            <a:r>
              <a:rPr lang="en-US" sz="1000" b="1" i="0" u="none" strike="noStrike" cap="none" dirty="0" smtClean="0">
                <a:solidFill>
                  <a:schemeClr val="lt1"/>
                </a:solidFill>
                <a:latin typeface="Arial"/>
                <a:ea typeface="Arial"/>
                <a:cs typeface="Arial"/>
                <a:sym typeface="Arial"/>
              </a:rPr>
              <a:t>and parts </a:t>
            </a:r>
            <a:r>
              <a:rPr lang="en-US" sz="1000" b="1" i="0" u="none" strike="noStrike" cap="none" dirty="0">
                <a:solidFill>
                  <a:schemeClr val="lt1"/>
                </a:solidFill>
                <a:latin typeface="Arial"/>
                <a:ea typeface="Arial"/>
                <a:cs typeface="Arial"/>
                <a:sym typeface="Arial"/>
              </a:rPr>
              <a:t>of </a:t>
            </a:r>
            <a:r>
              <a:rPr lang="en-US" sz="1000" b="1" dirty="0" smtClean="0">
                <a:solidFill>
                  <a:schemeClr val="lt1"/>
                </a:solidFill>
              </a:rPr>
              <a:t>western</a:t>
            </a:r>
            <a:r>
              <a:rPr lang="en-US" sz="1000" b="1" i="0" u="none" strike="noStrike" cap="none" dirty="0" smtClean="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and </a:t>
            </a:r>
            <a:r>
              <a:rPr lang="en-US" sz="1000" b="1" i="0" u="none" strike="noStrike" cap="none" dirty="0" smtClean="0">
                <a:solidFill>
                  <a:schemeClr val="lt1"/>
                </a:solidFill>
                <a:latin typeface="Arial"/>
                <a:ea typeface="Arial"/>
                <a:cs typeface="Arial"/>
                <a:sym typeface="Arial"/>
              </a:rPr>
              <a:t>eastern </a:t>
            </a:r>
            <a:r>
              <a:rPr lang="en-US" sz="1000" b="1" i="0" u="none" strike="noStrike" cap="none" dirty="0" smtClean="0">
                <a:solidFill>
                  <a:schemeClr val="lt1"/>
                </a:solidFill>
                <a:latin typeface="Arial"/>
                <a:ea typeface="Arial"/>
                <a:cs typeface="Arial"/>
                <a:sym typeface="Arial"/>
              </a:rPr>
              <a:t>DRC</a:t>
            </a:r>
            <a:r>
              <a:rPr lang="en-US" sz="1000" b="1" i="0" u="none" strike="noStrike" cap="none" dirty="0">
                <a:solidFill>
                  <a:schemeClr val="lt1"/>
                </a:solidFill>
                <a:latin typeface="Arial"/>
                <a:ea typeface="Arial"/>
                <a:cs typeface="Arial"/>
                <a:sym typeface="Arial"/>
              </a:rPr>
              <a:t>. Rainfall was below-average over </a:t>
            </a:r>
            <a:r>
              <a:rPr lang="en-US" sz="1000" b="1" i="0" u="none" strike="noStrike" cap="none" dirty="0" smtClean="0">
                <a:solidFill>
                  <a:schemeClr val="lt1"/>
                </a:solidFill>
                <a:latin typeface="Arial"/>
                <a:ea typeface="Arial"/>
                <a:cs typeface="Arial"/>
                <a:sym typeface="Arial"/>
              </a:rPr>
              <a:t>southwestern Gabon, western and northwestern</a:t>
            </a:r>
            <a:r>
              <a:rPr lang="en-US" sz="1000" b="1" dirty="0" smtClean="0">
                <a:solidFill>
                  <a:schemeClr val="lt1"/>
                </a:solidFill>
              </a:rPr>
              <a:t> </a:t>
            </a:r>
            <a:r>
              <a:rPr lang="en-US" sz="1000" b="1" i="0" u="none" strike="noStrike" cap="none" dirty="0" smtClean="0">
                <a:solidFill>
                  <a:schemeClr val="lt1"/>
                </a:solidFill>
                <a:latin typeface="Arial"/>
                <a:ea typeface="Arial"/>
                <a:cs typeface="Arial"/>
                <a:sym typeface="Arial"/>
              </a:rPr>
              <a:t>Cameroon, </a:t>
            </a:r>
            <a:r>
              <a:rPr lang="en-US" sz="1000" b="1" i="0" u="none" strike="noStrike" cap="none" dirty="0" smtClean="0">
                <a:solidFill>
                  <a:schemeClr val="lt1"/>
                </a:solidFill>
                <a:latin typeface="Arial"/>
                <a:ea typeface="Arial"/>
                <a:cs typeface="Arial"/>
                <a:sym typeface="Arial"/>
              </a:rPr>
              <a:t>CAR, and </a:t>
            </a:r>
            <a:r>
              <a:rPr lang="en-US" sz="1000" b="1" i="0" u="none" strike="noStrike" cap="none" dirty="0" smtClean="0">
                <a:solidFill>
                  <a:schemeClr val="lt1"/>
                </a:solidFill>
                <a:latin typeface="Arial"/>
                <a:ea typeface="Arial"/>
                <a:cs typeface="Arial"/>
                <a:sym typeface="Arial"/>
              </a:rPr>
              <a:t>northern and southwestern </a:t>
            </a:r>
            <a:r>
              <a:rPr lang="en-US" sz="1000" b="1" i="0" u="none" strike="noStrike" cap="none" dirty="0">
                <a:solidFill>
                  <a:schemeClr val="lt1"/>
                </a:solidFill>
                <a:latin typeface="Arial"/>
                <a:ea typeface="Arial"/>
                <a:cs typeface="Arial"/>
                <a:sym typeface="Arial"/>
              </a:rPr>
              <a:t>DRC. In West Africa, rainfall was above-average over </a:t>
            </a:r>
            <a:r>
              <a:rPr lang="en-US" sz="1000" b="1" i="0" u="none" strike="noStrike" cap="none" dirty="0" smtClean="0">
                <a:solidFill>
                  <a:schemeClr val="lt1"/>
                </a:solidFill>
                <a:latin typeface="Arial"/>
                <a:ea typeface="Arial"/>
                <a:cs typeface="Arial"/>
                <a:sym typeface="Arial"/>
              </a:rPr>
              <a:t>parts of Senegal</a:t>
            </a:r>
            <a:r>
              <a:rPr lang="en-US" sz="1000" b="1" i="0" u="none" strike="noStrike" cap="none" dirty="0">
                <a:solidFill>
                  <a:schemeClr val="lt1"/>
                </a:solidFill>
                <a:latin typeface="Arial"/>
                <a:ea typeface="Arial"/>
                <a:cs typeface="Arial"/>
                <a:sym typeface="Arial"/>
              </a:rPr>
              <a:t>, Guinea-Bissau, </a:t>
            </a:r>
            <a:r>
              <a:rPr lang="en-US" sz="1000" b="1" i="0" u="none" strike="noStrike" cap="none" dirty="0" smtClean="0">
                <a:solidFill>
                  <a:schemeClr val="lt1"/>
                </a:solidFill>
                <a:latin typeface="Arial"/>
                <a:ea typeface="Arial"/>
                <a:cs typeface="Arial"/>
                <a:sym typeface="Arial"/>
              </a:rPr>
              <a:t>portions of </a:t>
            </a:r>
            <a:r>
              <a:rPr lang="en-US" sz="1000" b="1" i="0" u="none" strike="noStrike" cap="none" dirty="0" smtClean="0">
                <a:solidFill>
                  <a:schemeClr val="lt1"/>
                </a:solidFill>
                <a:latin typeface="Arial"/>
                <a:ea typeface="Arial"/>
                <a:cs typeface="Arial"/>
                <a:sym typeface="Arial"/>
              </a:rPr>
              <a:t>Guinea</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Liberia</a:t>
            </a:r>
            <a:r>
              <a:rPr lang="en-US" sz="1000" b="1" i="0" u="none" strike="noStrike" cap="none" dirty="0" smtClean="0">
                <a:solidFill>
                  <a:schemeClr val="lt1"/>
                </a:solidFill>
                <a:latin typeface="Arial"/>
                <a:ea typeface="Arial"/>
                <a:cs typeface="Arial"/>
                <a:sym typeface="Arial"/>
              </a:rPr>
              <a:t>, southern Cote d’Ivoire, and </a:t>
            </a:r>
            <a:r>
              <a:rPr lang="en-US" sz="1000" b="1" i="0" u="none" strike="noStrike" cap="none" dirty="0" smtClean="0">
                <a:solidFill>
                  <a:schemeClr val="lt1"/>
                </a:solidFill>
                <a:latin typeface="Arial"/>
                <a:ea typeface="Arial"/>
                <a:cs typeface="Arial"/>
                <a:sym typeface="Arial"/>
              </a:rPr>
              <a:t>southern </a:t>
            </a:r>
            <a:r>
              <a:rPr lang="en-US" sz="1000" b="1" i="0" u="none" strike="noStrike" cap="none" dirty="0" smtClean="0">
                <a:solidFill>
                  <a:schemeClr val="lt1"/>
                </a:solidFill>
                <a:latin typeface="Arial"/>
                <a:ea typeface="Arial"/>
                <a:cs typeface="Arial"/>
                <a:sym typeface="Arial"/>
              </a:rPr>
              <a:t>Ghana. </a:t>
            </a:r>
            <a:r>
              <a:rPr lang="en-US" sz="1000" b="1" i="0" u="none" strike="noStrike" cap="none" dirty="0">
                <a:solidFill>
                  <a:schemeClr val="lt1"/>
                </a:solidFill>
                <a:latin typeface="Arial"/>
                <a:ea typeface="Arial"/>
                <a:cs typeface="Arial"/>
                <a:sym typeface="Arial"/>
              </a:rPr>
              <a:t>In contrast</a:t>
            </a:r>
            <a:r>
              <a:rPr lang="en-US" sz="1000" b="1" i="0" u="none" strike="noStrike" cap="none" dirty="0" smtClean="0">
                <a:solidFill>
                  <a:schemeClr val="lt1"/>
                </a:solidFill>
                <a:latin typeface="Arial"/>
                <a:ea typeface="Arial"/>
                <a:cs typeface="Arial"/>
                <a:sym typeface="Arial"/>
              </a:rPr>
              <a:t>, northern Cote d’Ivoire, </a:t>
            </a:r>
            <a:r>
              <a:rPr lang="en-US" sz="1000" b="1" i="0" u="none" strike="noStrike" cap="none" dirty="0" smtClean="0">
                <a:solidFill>
                  <a:schemeClr val="lt1"/>
                </a:solidFill>
                <a:latin typeface="Arial"/>
                <a:ea typeface="Arial"/>
                <a:cs typeface="Arial"/>
                <a:sym typeface="Arial"/>
              </a:rPr>
              <a:t>c</a:t>
            </a:r>
            <a:r>
              <a:rPr lang="en-US" sz="1000" b="1" dirty="0" smtClean="0">
                <a:solidFill>
                  <a:schemeClr val="lt1"/>
                </a:solidFill>
              </a:rPr>
              <a:t>entral and northern </a:t>
            </a:r>
            <a:r>
              <a:rPr lang="en-US" sz="1000" b="1" i="0" u="none" strike="noStrike" cap="none" dirty="0" smtClean="0">
                <a:solidFill>
                  <a:schemeClr val="lt1"/>
                </a:solidFill>
                <a:latin typeface="Arial"/>
                <a:ea typeface="Arial"/>
                <a:cs typeface="Arial"/>
                <a:sym typeface="Arial"/>
              </a:rPr>
              <a:t>Ghana</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parts of Burkina </a:t>
            </a:r>
            <a:r>
              <a:rPr lang="en-US" sz="1000" b="1" i="0" u="none" strike="noStrike" cap="none" dirty="0" smtClean="0">
                <a:solidFill>
                  <a:schemeClr val="lt1"/>
                </a:solidFill>
                <a:latin typeface="Arial"/>
                <a:ea typeface="Arial"/>
                <a:cs typeface="Arial"/>
                <a:sym typeface="Arial"/>
              </a:rPr>
              <a:t>Faso, Togo, Benin, and Nigeria</a:t>
            </a:r>
            <a:r>
              <a:rPr lang="en-US" sz="1000" b="1" dirty="0" smtClean="0">
                <a:solidFill>
                  <a:schemeClr val="lt1"/>
                </a:solidFill>
              </a:rPr>
              <a:t> </a:t>
            </a:r>
            <a:r>
              <a:rPr lang="en-US" sz="1000" b="1" i="0" u="none" strike="noStrike" cap="none" dirty="0">
                <a:solidFill>
                  <a:schemeClr val="lt1"/>
                </a:solidFill>
                <a:latin typeface="Arial"/>
                <a:ea typeface="Arial"/>
                <a:cs typeface="Arial"/>
                <a:sym typeface="Arial"/>
              </a:rPr>
              <a:t>received below-average rainfall. In southern Africa, above-average rainfall was observed over </a:t>
            </a:r>
            <a:r>
              <a:rPr lang="en-US" sz="1000" b="1" i="0" u="none" strike="noStrike" cap="none" dirty="0" smtClean="0">
                <a:solidFill>
                  <a:schemeClr val="lt1"/>
                </a:solidFill>
                <a:latin typeface="Arial"/>
                <a:ea typeface="Arial"/>
                <a:cs typeface="Arial"/>
                <a:sym typeface="Arial"/>
              </a:rPr>
              <a:t>northwestern </a:t>
            </a:r>
            <a:r>
              <a:rPr lang="en-US" sz="1000" b="1" i="0" u="none" strike="noStrike" cap="none" dirty="0" smtClean="0">
                <a:solidFill>
                  <a:schemeClr val="lt1"/>
                </a:solidFill>
                <a:latin typeface="Arial"/>
                <a:ea typeface="Arial"/>
                <a:cs typeface="Arial"/>
                <a:sym typeface="Arial"/>
              </a:rPr>
              <a:t>and southeastern Angola</a:t>
            </a:r>
            <a:r>
              <a:rPr lang="en-US" sz="1000" b="1" i="0" u="none" strike="noStrike" cap="none" dirty="0" smtClean="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the far eastern </a:t>
            </a:r>
            <a:r>
              <a:rPr lang="en-US" sz="1000" b="1" i="0" u="none" strike="noStrike" cap="none" dirty="0" smtClean="0">
                <a:solidFill>
                  <a:schemeClr val="lt1"/>
                </a:solidFill>
                <a:latin typeface="Arial"/>
                <a:ea typeface="Arial"/>
                <a:cs typeface="Arial"/>
                <a:sym typeface="Arial"/>
              </a:rPr>
              <a:t>Namibia, Botswana, </a:t>
            </a:r>
            <a:r>
              <a:rPr lang="en-US" sz="1000" b="1" i="0" u="none" strike="noStrike" cap="none" dirty="0" smtClean="0">
                <a:solidFill>
                  <a:schemeClr val="lt1"/>
                </a:solidFill>
                <a:latin typeface="Arial"/>
                <a:ea typeface="Arial"/>
                <a:cs typeface="Arial"/>
                <a:sym typeface="Arial"/>
              </a:rPr>
              <a:t>many parts of Zambia, Zimbabwe</a:t>
            </a:r>
            <a:r>
              <a:rPr lang="en-US" sz="1000" b="1" i="0" u="none" strike="noStrike" cap="none" dirty="0" smtClean="0">
                <a:solidFill>
                  <a:schemeClr val="lt1"/>
                </a:solidFill>
                <a:latin typeface="Arial"/>
                <a:ea typeface="Arial"/>
                <a:cs typeface="Arial"/>
                <a:sym typeface="Arial"/>
              </a:rPr>
              <a:t>, South Africa, Lesotho, </a:t>
            </a:r>
            <a:r>
              <a:rPr lang="en-US" sz="1000" b="1" i="0" u="none" strike="noStrike" cap="none" dirty="0" err="1" smtClean="0">
                <a:solidFill>
                  <a:schemeClr val="lt1"/>
                </a:solidFill>
                <a:latin typeface="Arial"/>
                <a:ea typeface="Arial"/>
                <a:cs typeface="Arial"/>
                <a:sym typeface="Arial"/>
              </a:rPr>
              <a:t>Eswatini</a:t>
            </a:r>
            <a:r>
              <a:rPr lang="en-US" sz="1000" b="1" i="0" u="none" strike="noStrike" cap="none" dirty="0" smtClean="0">
                <a:solidFill>
                  <a:schemeClr val="lt1"/>
                </a:solidFill>
                <a:latin typeface="Arial"/>
                <a:ea typeface="Arial"/>
                <a:cs typeface="Arial"/>
                <a:sym typeface="Arial"/>
              </a:rPr>
              <a:t>, southern Mozambique, and central </a:t>
            </a:r>
            <a:r>
              <a:rPr lang="en-US" sz="1000" b="1" i="0" u="none" strike="noStrike" cap="none" dirty="0" smtClean="0">
                <a:solidFill>
                  <a:schemeClr val="lt1"/>
                </a:solidFill>
                <a:latin typeface="Arial"/>
                <a:ea typeface="Arial"/>
                <a:cs typeface="Arial"/>
                <a:sym typeface="Arial"/>
              </a:rPr>
              <a:t>and southern Madagascar</a:t>
            </a:r>
            <a:r>
              <a:rPr lang="en-US" sz="1000" b="1" i="0" u="none" strike="noStrike" cap="none" dirty="0" smtClean="0">
                <a:solidFill>
                  <a:schemeClr val="lt1"/>
                </a:solidFill>
                <a:latin typeface="Arial"/>
                <a:ea typeface="Arial"/>
                <a:cs typeface="Arial"/>
                <a:sym typeface="Arial"/>
              </a:rPr>
              <a:t>. </a:t>
            </a:r>
            <a:r>
              <a:rPr lang="en-US" sz="1000" b="1" i="0" u="none" strike="noStrike" cap="none" dirty="0">
                <a:solidFill>
                  <a:schemeClr val="lt1"/>
                </a:solidFill>
                <a:latin typeface="Arial"/>
                <a:ea typeface="Arial"/>
                <a:cs typeface="Arial"/>
                <a:sym typeface="Arial"/>
              </a:rPr>
              <a:t>Below normal precipitation was observed </a:t>
            </a:r>
            <a:r>
              <a:rPr lang="en-US" sz="1000" b="1" i="0" u="none" strike="noStrike" cap="none" dirty="0" smtClean="0">
                <a:solidFill>
                  <a:schemeClr val="lt1"/>
                </a:solidFill>
                <a:latin typeface="Arial"/>
                <a:ea typeface="Arial"/>
                <a:cs typeface="Arial"/>
                <a:sym typeface="Arial"/>
              </a:rPr>
              <a:t>over many parts of</a:t>
            </a:r>
            <a:r>
              <a:rPr lang="en-US" sz="1000" b="1" dirty="0" smtClean="0">
                <a:solidFill>
                  <a:schemeClr val="lt1"/>
                </a:solidFill>
              </a:rPr>
              <a:t> </a:t>
            </a:r>
            <a:r>
              <a:rPr lang="en-US" sz="1000" b="1" dirty="0" smtClean="0">
                <a:solidFill>
                  <a:schemeClr val="lt1"/>
                </a:solidFill>
              </a:rPr>
              <a:t>Angola, pockets of </a:t>
            </a:r>
            <a:r>
              <a:rPr lang="en-US" sz="1000" b="1" dirty="0" smtClean="0">
                <a:solidFill>
                  <a:schemeClr val="lt1"/>
                </a:solidFill>
              </a:rPr>
              <a:t>eastern </a:t>
            </a:r>
            <a:r>
              <a:rPr lang="en-US" sz="1000" b="1" dirty="0" smtClean="0">
                <a:solidFill>
                  <a:schemeClr val="lt1"/>
                </a:solidFill>
              </a:rPr>
              <a:t>Zambia, Malawi, northern Mozambique and the far northern Madagascar.</a:t>
            </a:r>
            <a:endParaRPr sz="1000" b="1" i="0" u="none" strike="noStrike" cap="none" dirty="0">
              <a:solidFill>
                <a:schemeClr val="lt1"/>
              </a:solidFill>
              <a:latin typeface="Arial"/>
              <a:ea typeface="Arial"/>
              <a:cs typeface="Arial"/>
              <a:sym typeface="Arial"/>
            </a:endParaRPr>
          </a:p>
        </p:txBody>
      </p:sp>
      <p:pic>
        <p:nvPicPr>
          <p:cNvPr id="122" name="Google Shape;122;p5"/>
          <p:cNvPicPr preferRelativeResize="0"/>
          <p:nvPr/>
        </p:nvPicPr>
        <p:blipFill>
          <a:blip r:embed="rId3">
            <a:extLst>
              <a:ext uri="{28A0092B-C50C-407E-A947-70E740481C1C}">
                <a14:useLocalDpi xmlns:a14="http://schemas.microsoft.com/office/drawing/2010/main" val="0"/>
              </a:ext>
            </a:extLst>
          </a:blip>
          <a:stretch>
            <a:fillRect/>
          </a:stretch>
        </p:blipFill>
        <p:spPr>
          <a:xfrm>
            <a:off x="4663440" y="1077132"/>
            <a:ext cx="3794760" cy="3794760"/>
          </a:xfrm>
          <a:prstGeom prst="rect">
            <a:avLst/>
          </a:prstGeom>
          <a:noFill/>
          <a:ln>
            <a:noFill/>
          </a:ln>
        </p:spPr>
      </p:pic>
      <p:pic>
        <p:nvPicPr>
          <p:cNvPr id="123" name="Google Shape;123;p5"/>
          <p:cNvPicPr preferRelativeResize="0"/>
          <p:nvPr/>
        </p:nvPicPr>
        <p:blipFill>
          <a:blip r:embed="rId4">
            <a:extLst>
              <a:ext uri="{28A0092B-C50C-407E-A947-70E740481C1C}">
                <a14:useLocalDpi xmlns:a14="http://schemas.microsoft.com/office/drawing/2010/main" val="0"/>
              </a:ext>
            </a:extLst>
          </a:blip>
          <a:stretch>
            <a:fillRect/>
          </a:stretch>
        </p:blipFill>
        <p:spPr>
          <a:xfrm>
            <a:off x="566928" y="1077132"/>
            <a:ext cx="3794760" cy="379476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obs.gif"/>
          <p:cNvSpPr/>
          <p:nvPr/>
        </p:nvSpPr>
        <p:spPr>
          <a:xfrm>
            <a:off x="454025" y="1603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7" name="Google Shape;137;p6"/>
          <p:cNvSpPr txBox="1"/>
          <p:nvPr/>
        </p:nvSpPr>
        <p:spPr>
          <a:xfrm>
            <a:off x="79248" y="4973422"/>
            <a:ext cx="8991600" cy="1200288"/>
          </a:xfrm>
          <a:prstGeom prst="rect">
            <a:avLst/>
          </a:prstGeom>
          <a:noFill/>
          <a:ln>
            <a:noFill/>
          </a:ln>
        </p:spPr>
        <p:txBody>
          <a:bodyPr spcFirstLastPara="1" wrap="square" lIns="91425" tIns="45700" rIns="91425" bIns="45700" anchor="t" anchorCtr="0">
            <a:spAutoFit/>
          </a:bodyPr>
          <a:lstStyle/>
          <a:p>
            <a:pPr lvl="0" algn="just">
              <a:lnSpc>
                <a:spcPct val="90000"/>
              </a:lnSpc>
            </a:pPr>
            <a:r>
              <a:rPr lang="en-US" sz="1000" b="1" dirty="0">
                <a:solidFill>
                  <a:schemeClr val="lt1"/>
                </a:solidFill>
              </a:rPr>
              <a:t>During the past 7 days, in East Africa, rainfall was above-average over much Uganda, pockets of western Ethiopia, southern Somalia, southern Kenya, Tanzania, Rwanda and Burundi. Below-average rainfall was observed over parts of South Sudan and southwestern Ethiopia. In Central Africa, rainfall was above-average over central Congo, and parts of western and eastern DRC. Below-average rainfall was observed over much of Cameroon, Equatorial Guinea, western Gabon, the far southern and northern Congo, and central and northern DRC. In West Africa, above-average rainfall was observed over eastern Guinea, and eastern Liberia. Rainfall was below-average over southeastern Nigeria. In southern Africa, rainfall was above-average over pockets of northeastern Angola and western Zambia, eastern Zimbabwe, central Mozambique, and central Madagascar. In contrast, rainfall was below average over many parts of Angola, Zambia, Botswana, South Africa and southern Mozambique.</a:t>
            </a:r>
          </a:p>
          <a:p>
            <a:pPr lvl="0" algn="just">
              <a:lnSpc>
                <a:spcPct val="90000"/>
              </a:lnSpc>
            </a:pPr>
            <a:r>
              <a:rPr lang="en-US" sz="1000" b="1" dirty="0" smtClean="0">
                <a:solidFill>
                  <a:schemeClr val="lt1"/>
                </a:solidFill>
              </a:rPr>
              <a:t>.</a:t>
            </a:r>
            <a:endParaRPr lang="en-US" sz="1000" b="1" dirty="0">
              <a:solidFill>
                <a:schemeClr val="lt1"/>
              </a:solidFill>
            </a:endParaRPr>
          </a:p>
        </p:txBody>
      </p:sp>
      <p:pic>
        <p:nvPicPr>
          <p:cNvPr id="138" name="Google Shape;138;p6"/>
          <p:cNvPicPr preferRelativeResize="0"/>
          <p:nvPr/>
        </p:nvPicPr>
        <p:blipFill>
          <a:blip r:embed="rId3">
            <a:extLst>
              <a:ext uri="{28A0092B-C50C-407E-A947-70E740481C1C}">
                <a14:useLocalDpi xmlns:a14="http://schemas.microsoft.com/office/drawing/2010/main" val="0"/>
              </a:ext>
            </a:extLst>
          </a:blip>
          <a:stretch>
            <a:fillRect/>
          </a:stretch>
        </p:blipFill>
        <p:spPr>
          <a:xfrm>
            <a:off x="566928" y="1074738"/>
            <a:ext cx="3794760" cy="3794760"/>
          </a:xfrm>
          <a:prstGeom prst="rect">
            <a:avLst/>
          </a:prstGeom>
          <a:noFill/>
          <a:ln>
            <a:noFill/>
          </a:ln>
        </p:spPr>
      </p:pic>
      <p:pic>
        <p:nvPicPr>
          <p:cNvPr id="139" name="Google Shape;139;p6"/>
          <p:cNvPicPr preferRelativeResize="0"/>
          <p:nvPr/>
        </p:nvPicPr>
        <p:blipFill>
          <a:blip r:embed="rId4">
            <a:extLst>
              <a:ext uri="{28A0092B-C50C-407E-A947-70E740481C1C}">
                <a14:useLocalDpi xmlns:a14="http://schemas.microsoft.com/office/drawing/2010/main" val="0"/>
              </a:ext>
            </a:extLst>
          </a:blip>
          <a:stretch>
            <a:fillRect/>
          </a:stretch>
        </p:blipFill>
        <p:spPr>
          <a:xfrm>
            <a:off x="4663440" y="1074738"/>
            <a:ext cx="3794760" cy="379476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txBox="1">
            <a:spLocks noGrp="1"/>
          </p:cNvSpPr>
          <p:nvPr>
            <p:ph type="title"/>
          </p:nvPr>
        </p:nvSpPr>
        <p:spPr>
          <a:xfrm>
            <a:off x="1066800" y="22860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Atmospheric Circulation:</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46" name="Google Shape;146;p7"/>
          <p:cNvSpPr txBox="1"/>
          <p:nvPr/>
        </p:nvSpPr>
        <p:spPr>
          <a:xfrm>
            <a:off x="79248" y="5678503"/>
            <a:ext cx="8991600" cy="4616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200"/>
              <a:buFont typeface="Arial"/>
              <a:buNone/>
            </a:pPr>
            <a:r>
              <a:rPr lang="en-US" sz="1200" b="1" i="0" u="none" strike="noStrike" cap="none" dirty="0">
                <a:solidFill>
                  <a:schemeClr val="lt1"/>
                </a:solidFill>
                <a:latin typeface="Arial"/>
                <a:ea typeface="Arial"/>
                <a:cs typeface="Arial"/>
                <a:sym typeface="Arial"/>
              </a:rPr>
              <a:t>At </a:t>
            </a:r>
            <a:r>
              <a:rPr lang="en-US" sz="1200" b="1" i="0" u="none" strike="noStrike" cap="none" dirty="0" smtClean="0">
                <a:solidFill>
                  <a:schemeClr val="lt1"/>
                </a:solidFill>
                <a:latin typeface="Arial"/>
                <a:ea typeface="Arial"/>
                <a:cs typeface="Arial"/>
                <a:sym typeface="Arial"/>
              </a:rPr>
              <a:t>200-hPa </a:t>
            </a:r>
            <a:r>
              <a:rPr lang="en-US" sz="1200" b="1" i="0" u="none" strike="noStrike" cap="none" dirty="0">
                <a:solidFill>
                  <a:schemeClr val="lt1"/>
                </a:solidFill>
                <a:latin typeface="Arial"/>
                <a:ea typeface="Arial"/>
                <a:cs typeface="Arial"/>
                <a:sym typeface="Arial"/>
              </a:rPr>
              <a:t>level </a:t>
            </a:r>
            <a:r>
              <a:rPr lang="en-US" sz="1200" b="1" i="0" u="none" strike="noStrike" cap="none" dirty="0" smtClean="0">
                <a:solidFill>
                  <a:schemeClr val="lt1"/>
                </a:solidFill>
                <a:latin typeface="Arial"/>
                <a:ea typeface="Arial"/>
                <a:cs typeface="Arial"/>
                <a:sym typeface="Arial"/>
              </a:rPr>
              <a:t>(right panel), the upper-level anomalies were cyclonic over across western Indian Ocean and the neighboring areas of East Africa.</a:t>
            </a:r>
            <a:endParaRPr sz="1200" b="1" i="0" u="none" strike="noStrike" cap="none" dirty="0">
              <a:solidFill>
                <a:schemeClr val="lt1"/>
              </a:solidFill>
              <a:latin typeface="Arial"/>
              <a:ea typeface="Arial"/>
              <a:cs typeface="Arial"/>
              <a:sym typeface="Arial"/>
            </a:endParaRPr>
          </a:p>
        </p:txBody>
      </p:sp>
      <p:pic>
        <p:nvPicPr>
          <p:cNvPr id="147" name="Google Shape;147;p7"/>
          <p:cNvPicPr preferRelativeResize="0"/>
          <p:nvPr/>
        </p:nvPicPr>
        <p:blipFill>
          <a:blip r:embed="rId3">
            <a:extLst>
              <a:ext uri="{28A0092B-C50C-407E-A947-70E740481C1C}">
                <a14:useLocalDpi xmlns:a14="http://schemas.microsoft.com/office/drawing/2010/main" val="0"/>
              </a:ext>
            </a:extLst>
          </a:blip>
          <a:stretch>
            <a:fillRect/>
          </a:stretch>
        </p:blipFill>
        <p:spPr>
          <a:xfrm>
            <a:off x="4520898" y="1371600"/>
            <a:ext cx="4230701" cy="4230701"/>
          </a:xfrm>
          <a:prstGeom prst="rect">
            <a:avLst/>
          </a:prstGeom>
          <a:noFill/>
          <a:ln>
            <a:noFill/>
          </a:ln>
        </p:spPr>
      </p:pic>
      <p:pic>
        <p:nvPicPr>
          <p:cNvPr id="148" name="Google Shape;148;p7"/>
          <p:cNvPicPr preferRelativeResize="0"/>
          <p:nvPr/>
        </p:nvPicPr>
        <p:blipFill>
          <a:blip r:embed="rId4">
            <a:extLst>
              <a:ext uri="{28A0092B-C50C-407E-A947-70E740481C1C}">
                <a14:useLocalDpi xmlns:a14="http://schemas.microsoft.com/office/drawing/2010/main" val="0"/>
              </a:ext>
            </a:extLst>
          </a:blip>
          <a:stretch>
            <a:fillRect/>
          </a:stretch>
        </p:blipFill>
        <p:spPr>
          <a:xfrm>
            <a:off x="152400" y="1371600"/>
            <a:ext cx="4216099" cy="4216099"/>
          </a:xfrm>
          <a:prstGeom prst="rect">
            <a:avLst/>
          </a:prstGeom>
          <a:noFill/>
          <a:ln>
            <a:noFill/>
          </a:ln>
        </p:spPr>
      </p:pic>
      <p:sp>
        <p:nvSpPr>
          <p:cNvPr id="149" name="Google Shape;149;p7"/>
          <p:cNvSpPr/>
          <p:nvPr/>
        </p:nvSpPr>
        <p:spPr>
          <a:xfrm>
            <a:off x="7385086" y="3419480"/>
            <a:ext cx="1192180" cy="1028700"/>
          </a:xfrm>
          <a:prstGeom prst="ellipse">
            <a:avLst/>
          </a:prstGeom>
          <a:noFill/>
          <a:ln w="381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5" name="Google Shape;155;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6" name="Google Shape;156;p8" descr="Clickable Image"/>
          <p:cNvPicPr preferRelativeResize="0"/>
          <p:nvPr/>
        </p:nvPicPr>
        <p:blipFill rotWithShape="1">
          <a:blip r:embed="rId3">
            <a:alphaModFix/>
          </a:blip>
          <a:srcRect/>
          <a:stretch/>
        </p:blipFill>
        <p:spPr>
          <a:xfrm>
            <a:off x="1544249" y="664149"/>
            <a:ext cx="2743200" cy="2628900"/>
          </a:xfrm>
          <a:prstGeom prst="rect">
            <a:avLst/>
          </a:prstGeom>
          <a:noFill/>
          <a:ln w="38100" cap="flat" cmpd="sng">
            <a:solidFill>
              <a:srgbClr val="FFFF00"/>
            </a:solidFill>
            <a:prstDash val="solid"/>
            <a:miter lim="800000"/>
            <a:headEnd type="none" w="sm" len="sm"/>
            <a:tailEnd type="none" w="sm" len="sm"/>
          </a:ln>
        </p:spPr>
      </p:pic>
      <p:cxnSp>
        <p:nvCxnSpPr>
          <p:cNvPr id="157" name="Google Shape;157;p8"/>
          <p:cNvCxnSpPr/>
          <p:nvPr/>
        </p:nvCxnSpPr>
        <p:spPr>
          <a:xfrm flipV="1">
            <a:off x="1828800" y="2002536"/>
            <a:ext cx="1042416" cy="1906521"/>
          </a:xfrm>
          <a:prstGeom prst="straightConnector1">
            <a:avLst/>
          </a:prstGeom>
          <a:noFill/>
          <a:ln w="50800" cap="flat" cmpd="sng">
            <a:solidFill>
              <a:srgbClr val="FF0000"/>
            </a:solidFill>
            <a:prstDash val="solid"/>
            <a:round/>
            <a:headEnd type="none" w="sm" len="sm"/>
            <a:tailEnd type="triangle" w="med" len="med"/>
          </a:ln>
        </p:spPr>
      </p:cxnSp>
      <p:cxnSp>
        <p:nvCxnSpPr>
          <p:cNvPr id="158" name="Google Shape;158;p8"/>
          <p:cNvCxnSpPr/>
          <p:nvPr/>
        </p:nvCxnSpPr>
        <p:spPr>
          <a:xfrm flipH="1" flipV="1">
            <a:off x="3467652" y="2217530"/>
            <a:ext cx="1485348" cy="1330336"/>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8"/>
          <p:cNvCxnSpPr/>
          <p:nvPr/>
        </p:nvCxnSpPr>
        <p:spPr>
          <a:xfrm flipH="1">
            <a:off x="3657600" y="1524000"/>
            <a:ext cx="1373810" cy="478536"/>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85725" y="6073775"/>
            <a:ext cx="8925000" cy="424691"/>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Clr>
                <a:schemeClr val="lt1"/>
              </a:buClr>
              <a:buSzPts val="1200"/>
              <a:buFont typeface="Arial"/>
              <a:buNone/>
            </a:pPr>
            <a:r>
              <a:rPr lang="en-US" sz="1200" b="1" i="0" u="none" strike="noStrike" cap="none" dirty="0">
                <a:solidFill>
                  <a:schemeClr val="lt1"/>
                </a:solidFill>
                <a:latin typeface="Arial"/>
                <a:ea typeface="Arial"/>
                <a:cs typeface="Arial"/>
                <a:sym typeface="Arial"/>
              </a:rPr>
              <a:t>Daily evolution of rainfall over the last 90 days at selected locations shows continuing moisture </a:t>
            </a:r>
            <a:r>
              <a:rPr lang="en-US" sz="1200" b="1" dirty="0">
                <a:solidFill>
                  <a:schemeClr val="lt1"/>
                </a:solidFill>
              </a:rPr>
              <a:t>surpluses</a:t>
            </a:r>
            <a:r>
              <a:rPr lang="en-US" sz="1200" b="1" i="0" u="none" strike="noStrike" cap="none" dirty="0">
                <a:solidFill>
                  <a:schemeClr val="lt1"/>
                </a:solidFill>
                <a:latin typeface="Arial"/>
                <a:ea typeface="Arial"/>
                <a:cs typeface="Arial"/>
                <a:sym typeface="Arial"/>
              </a:rPr>
              <a:t> over parts of </a:t>
            </a:r>
            <a:r>
              <a:rPr lang="en-US" sz="1200" b="1" dirty="0" smtClean="0">
                <a:solidFill>
                  <a:schemeClr val="lt1"/>
                </a:solidFill>
              </a:rPr>
              <a:t>Congo </a:t>
            </a:r>
            <a:r>
              <a:rPr lang="en-US" sz="1200" b="1" i="0" u="none" strike="noStrike" cap="none" dirty="0" smtClean="0">
                <a:solidFill>
                  <a:schemeClr val="lt1"/>
                </a:solidFill>
                <a:latin typeface="Arial"/>
                <a:ea typeface="Arial"/>
                <a:cs typeface="Arial"/>
                <a:sym typeface="Arial"/>
              </a:rPr>
              <a:t>(bottom left)</a:t>
            </a:r>
            <a:r>
              <a:rPr lang="en-US" sz="1200" b="1" dirty="0" smtClean="0">
                <a:solidFill>
                  <a:schemeClr val="lt1"/>
                </a:solidFill>
              </a:rPr>
              <a:t>. </a:t>
            </a:r>
            <a:r>
              <a:rPr lang="en-US" sz="1200" b="1" dirty="0">
                <a:solidFill>
                  <a:schemeClr val="lt1"/>
                </a:solidFill>
              </a:rPr>
              <a:t>Rainfall deficits continue</a:t>
            </a:r>
            <a:r>
              <a:rPr lang="en-US" sz="1200" b="1" i="0" u="none" strike="noStrike" cap="none" dirty="0">
                <a:solidFill>
                  <a:schemeClr val="lt1"/>
                </a:solidFill>
                <a:latin typeface="Arial"/>
                <a:ea typeface="Arial"/>
                <a:cs typeface="Arial"/>
                <a:sym typeface="Arial"/>
              </a:rPr>
              <a:t> </a:t>
            </a:r>
            <a:r>
              <a:rPr lang="en-US" sz="1200" b="1" i="0" u="none" strike="noStrike" cap="none" dirty="0" smtClean="0">
                <a:solidFill>
                  <a:schemeClr val="lt1"/>
                </a:solidFill>
                <a:latin typeface="Arial"/>
                <a:ea typeface="Arial"/>
                <a:cs typeface="Arial"/>
                <a:sym typeface="Arial"/>
              </a:rPr>
              <a:t>in many parts of Kenya (top </a:t>
            </a:r>
            <a:r>
              <a:rPr lang="en-US" sz="1200" b="1" i="0" u="none" strike="noStrike" cap="none" dirty="0">
                <a:solidFill>
                  <a:schemeClr val="lt1"/>
                </a:solidFill>
                <a:latin typeface="Arial"/>
                <a:ea typeface="Arial"/>
                <a:cs typeface="Arial"/>
                <a:sym typeface="Arial"/>
              </a:rPr>
              <a:t>right</a:t>
            </a:r>
            <a:r>
              <a:rPr lang="en-US" sz="1200" b="1" i="0" u="none" strike="noStrike" cap="none" dirty="0" smtClean="0">
                <a:solidFill>
                  <a:schemeClr val="lt1"/>
                </a:solidFill>
                <a:latin typeface="Arial"/>
                <a:ea typeface="Arial"/>
                <a:cs typeface="Arial"/>
                <a:sym typeface="Arial"/>
              </a:rPr>
              <a:t>)</a:t>
            </a:r>
            <a:r>
              <a:rPr lang="en-US" sz="1200" b="1" dirty="0" smtClean="0">
                <a:solidFill>
                  <a:schemeClr val="lt1"/>
                </a:solidFill>
              </a:rPr>
              <a:t> </a:t>
            </a:r>
            <a:r>
              <a:rPr lang="en-US" sz="1200" b="1" dirty="0">
                <a:solidFill>
                  <a:schemeClr val="lt1"/>
                </a:solidFill>
              </a:rPr>
              <a:t>and </a:t>
            </a:r>
            <a:r>
              <a:rPr lang="en-US" sz="1200" b="1" dirty="0" smtClean="0">
                <a:solidFill>
                  <a:schemeClr val="lt1"/>
                </a:solidFill>
              </a:rPr>
              <a:t>western Tanzania </a:t>
            </a:r>
            <a:r>
              <a:rPr lang="en-US" sz="1200" b="1" i="0" u="none" strike="noStrike" cap="none" dirty="0" smtClean="0">
                <a:solidFill>
                  <a:schemeClr val="lt1"/>
                </a:solidFill>
                <a:latin typeface="Arial"/>
                <a:ea typeface="Arial"/>
                <a:cs typeface="Arial"/>
                <a:sym typeface="Arial"/>
              </a:rPr>
              <a:t>(bottom </a:t>
            </a:r>
            <a:r>
              <a:rPr lang="en-US" sz="1200" b="1" i="0" u="none" strike="noStrike" cap="none" dirty="0">
                <a:solidFill>
                  <a:schemeClr val="lt1"/>
                </a:solidFill>
                <a:latin typeface="Arial"/>
                <a:ea typeface="Arial"/>
                <a:cs typeface="Arial"/>
                <a:sym typeface="Arial"/>
              </a:rPr>
              <a:t>right). </a:t>
            </a:r>
            <a:endParaRPr sz="1200" b="1" i="0" u="none" strike="noStrike" cap="none" dirty="0">
              <a:solidFill>
                <a:schemeClr val="lt1"/>
              </a:solidFill>
              <a:latin typeface="Arial"/>
              <a:ea typeface="Arial"/>
              <a:cs typeface="Arial"/>
              <a:sym typeface="Arial"/>
            </a:endParaRPr>
          </a:p>
        </p:txBody>
      </p:sp>
      <p:pic>
        <p:nvPicPr>
          <p:cNvPr id="161" name="Google Shape;161;p8"/>
          <p:cNvPicPr preferRelativeResize="0"/>
          <p:nvPr/>
        </p:nvPicPr>
        <p:blipFill>
          <a:blip r:embed="rId4">
            <a:extLst>
              <a:ext uri="{28A0092B-C50C-407E-A947-70E740481C1C}">
                <a14:useLocalDpi xmlns:a14="http://schemas.microsoft.com/office/drawing/2010/main" val="0"/>
              </a:ext>
            </a:extLst>
          </a:blip>
          <a:stretch>
            <a:fillRect/>
          </a:stretch>
        </p:blipFill>
        <p:spPr>
          <a:xfrm>
            <a:off x="4876800" y="567425"/>
            <a:ext cx="3314700" cy="2578100"/>
          </a:xfrm>
          <a:prstGeom prst="rect">
            <a:avLst/>
          </a:prstGeom>
          <a:noFill/>
          <a:ln>
            <a:noFill/>
          </a:ln>
        </p:spPr>
      </p:pic>
      <p:pic>
        <p:nvPicPr>
          <p:cNvPr id="162" name="Google Shape;162;p8"/>
          <p:cNvPicPr preferRelativeResize="0"/>
          <p:nvPr/>
        </p:nvPicPr>
        <p:blipFill>
          <a:blip r:embed="rId5">
            <a:extLst>
              <a:ext uri="{28A0092B-C50C-407E-A947-70E740481C1C}">
                <a14:useLocalDpi xmlns:a14="http://schemas.microsoft.com/office/drawing/2010/main" val="0"/>
              </a:ext>
            </a:extLst>
          </a:blip>
          <a:stretch>
            <a:fillRect/>
          </a:stretch>
        </p:blipFill>
        <p:spPr>
          <a:xfrm>
            <a:off x="4876801" y="3374125"/>
            <a:ext cx="3373004" cy="2623448"/>
          </a:xfrm>
          <a:prstGeom prst="rect">
            <a:avLst/>
          </a:prstGeom>
          <a:noFill/>
          <a:ln>
            <a:noFill/>
          </a:ln>
        </p:spPr>
      </p:pic>
      <p:pic>
        <p:nvPicPr>
          <p:cNvPr id="163" name="Google Shape;163;p8"/>
          <p:cNvPicPr preferRelativeResize="0"/>
          <p:nvPr/>
        </p:nvPicPr>
        <p:blipFill>
          <a:blip r:embed="rId6">
            <a:extLst>
              <a:ext uri="{28A0092B-C50C-407E-A947-70E740481C1C}">
                <a14:useLocalDpi xmlns:a14="http://schemas.microsoft.com/office/drawing/2010/main" val="0"/>
              </a:ext>
            </a:extLst>
          </a:blip>
          <a:stretch>
            <a:fillRect/>
          </a:stretch>
        </p:blipFill>
        <p:spPr>
          <a:xfrm>
            <a:off x="304800" y="3495670"/>
            <a:ext cx="3314700" cy="257810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9"/>
          <p:cNvSpPr txBox="1"/>
          <p:nvPr/>
        </p:nvSpPr>
        <p:spPr>
          <a:xfrm>
            <a:off x="685800" y="177800"/>
            <a:ext cx="7924800" cy="1498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0" name="Google Shape;170;p9"/>
          <p:cNvSpPr txBox="1"/>
          <p:nvPr/>
        </p:nvSpPr>
        <p:spPr>
          <a:xfrm>
            <a:off x="4543500" y="1501150"/>
            <a:ext cx="4992385"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i="0" u="none" strike="noStrike" cap="none" dirty="0" smtClean="0">
                <a:solidFill>
                  <a:srgbClr val="FFFF00"/>
                </a:solidFill>
                <a:latin typeface="Arial"/>
                <a:ea typeface="Arial"/>
                <a:cs typeface="Arial"/>
                <a:sym typeface="Arial"/>
              </a:rPr>
              <a:t>29 Nov </a:t>
            </a:r>
            <a:r>
              <a:rPr lang="en-US" sz="1600" b="1" i="0" u="none" strike="noStrike" cap="none" dirty="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05 </a:t>
            </a:r>
            <a:r>
              <a:rPr lang="en-US" sz="1600" b="1" dirty="0" smtClean="0">
                <a:solidFill>
                  <a:srgbClr val="FFFF00"/>
                </a:solidFill>
              </a:rPr>
              <a:t>Dec</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2022</a:t>
            </a:r>
            <a:endParaRPr sz="1600" b="0" i="0" u="none" strike="noStrike" cap="none" dirty="0">
              <a:solidFill>
                <a:schemeClr val="dk1"/>
              </a:solidFill>
              <a:latin typeface="Arial"/>
              <a:ea typeface="Arial"/>
              <a:cs typeface="Arial"/>
              <a:sym typeface="Arial"/>
            </a:endParaRPr>
          </a:p>
        </p:txBody>
      </p:sp>
      <p:sp>
        <p:nvSpPr>
          <p:cNvPr id="171" name="Google Shape;171;p9"/>
          <p:cNvSpPr txBox="1"/>
          <p:nvPr/>
        </p:nvSpPr>
        <p:spPr>
          <a:xfrm>
            <a:off x="79248" y="5366468"/>
            <a:ext cx="8991600" cy="6462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200"/>
              <a:buFont typeface="Arial"/>
              <a:buNone/>
            </a:pPr>
            <a:r>
              <a:rPr lang="en-US" sz="1200" b="1" i="0" u="none" strike="noStrike" cap="none" dirty="0">
                <a:solidFill>
                  <a:schemeClr val="lt1"/>
                </a:solidFill>
                <a:latin typeface="Arial"/>
                <a:ea typeface="Arial"/>
                <a:cs typeface="Arial"/>
                <a:sym typeface="Arial"/>
              </a:rPr>
              <a:t>For week-1 (left panel</a:t>
            </a:r>
            <a:r>
              <a:rPr lang="en-US" sz="1200" b="1" i="0" u="none" strike="noStrike" cap="none" dirty="0" smtClean="0">
                <a:solidFill>
                  <a:schemeClr val="lt1"/>
                </a:solidFill>
                <a:latin typeface="Arial"/>
                <a:ea typeface="Arial"/>
                <a:cs typeface="Arial"/>
                <a:sym typeface="Arial"/>
              </a:rPr>
              <a:t>) and week-2 (right panel), the </a:t>
            </a:r>
            <a:r>
              <a:rPr lang="en-US" sz="1200" b="1" i="0" u="none" strike="noStrike" cap="none" dirty="0">
                <a:solidFill>
                  <a:schemeClr val="lt1"/>
                </a:solidFill>
                <a:latin typeface="Arial"/>
                <a:ea typeface="Arial"/>
                <a:cs typeface="Arial"/>
                <a:sym typeface="Arial"/>
              </a:rPr>
              <a:t>NCEP GEFS </a:t>
            </a:r>
            <a:r>
              <a:rPr lang="en-US" sz="1200" b="1" i="0" u="none" strike="noStrike" cap="none" dirty="0" smtClean="0">
                <a:solidFill>
                  <a:schemeClr val="lt1"/>
                </a:solidFill>
                <a:latin typeface="Arial"/>
                <a:ea typeface="Arial"/>
                <a:cs typeface="Arial"/>
                <a:sym typeface="Arial"/>
              </a:rPr>
              <a:t>forecasts indicate </a:t>
            </a:r>
            <a:r>
              <a:rPr lang="en-US" sz="1200" b="1" i="0" u="none" strike="noStrike" cap="none" dirty="0">
                <a:solidFill>
                  <a:schemeClr val="lt1"/>
                </a:solidFill>
                <a:latin typeface="Arial"/>
                <a:ea typeface="Arial"/>
                <a:cs typeface="Arial"/>
                <a:sym typeface="Arial"/>
              </a:rPr>
              <a:t>a moderate to high chance (over 70%) for rainfall to exceed </a:t>
            </a:r>
            <a:r>
              <a:rPr lang="en-US" sz="1200" b="1" i="0" u="none" strike="noStrike" cap="none" dirty="0" smtClean="0">
                <a:solidFill>
                  <a:schemeClr val="lt1"/>
                </a:solidFill>
                <a:latin typeface="Arial"/>
                <a:ea typeface="Arial"/>
                <a:cs typeface="Arial"/>
                <a:sym typeface="Arial"/>
              </a:rPr>
              <a:t>50 mm over </a:t>
            </a:r>
            <a:r>
              <a:rPr lang="en-US" sz="1200" b="1" dirty="0" smtClean="0">
                <a:solidFill>
                  <a:schemeClr val="lt1"/>
                </a:solidFill>
              </a:rPr>
              <a:t>Equatorial Guinea, Gabon, </a:t>
            </a:r>
            <a:r>
              <a:rPr lang="en-US" sz="1200" b="1" dirty="0" smtClean="0">
                <a:solidFill>
                  <a:schemeClr val="lt1"/>
                </a:solidFill>
              </a:rPr>
              <a:t>southern </a:t>
            </a:r>
            <a:r>
              <a:rPr lang="en-US" sz="1200" b="1" dirty="0" smtClean="0">
                <a:solidFill>
                  <a:schemeClr val="lt1"/>
                </a:solidFill>
              </a:rPr>
              <a:t>Congo, </a:t>
            </a:r>
            <a:r>
              <a:rPr lang="en-US" sz="1200" b="1" dirty="0" smtClean="0">
                <a:solidFill>
                  <a:schemeClr val="lt1"/>
                </a:solidFill>
              </a:rPr>
              <a:t>portions of </a:t>
            </a:r>
            <a:r>
              <a:rPr lang="en-US" sz="1200" b="1" dirty="0" smtClean="0">
                <a:solidFill>
                  <a:schemeClr val="lt1"/>
                </a:solidFill>
              </a:rPr>
              <a:t>DRC, northern Angola, and the Lake Victoria region.</a:t>
            </a:r>
            <a:endParaRPr sz="1200" b="1" i="0" u="none" strike="noStrike" cap="none" dirty="0">
              <a:solidFill>
                <a:schemeClr val="lt1"/>
              </a:solidFill>
              <a:latin typeface="Arial"/>
              <a:ea typeface="Arial"/>
              <a:cs typeface="Arial"/>
              <a:sym typeface="Arial"/>
            </a:endParaRPr>
          </a:p>
        </p:txBody>
      </p:sp>
      <p:sp>
        <p:nvSpPr>
          <p:cNvPr id="172" name="Google Shape;172;p9"/>
          <p:cNvSpPr txBox="1"/>
          <p:nvPr/>
        </p:nvSpPr>
        <p:spPr>
          <a:xfrm>
            <a:off x="415221" y="1524000"/>
            <a:ext cx="3971018" cy="338514"/>
          </a:xfrm>
          <a:prstGeom prst="rect">
            <a:avLst/>
          </a:prstGeom>
          <a:noFill/>
          <a:ln>
            <a:noFill/>
          </a:ln>
        </p:spPr>
        <p:txBody>
          <a:bodyPr spcFirstLastPara="1" wrap="square" lIns="91425" tIns="45700" rIns="91425" bIns="45700" anchor="t" anchorCtr="0">
            <a:spAutoFit/>
          </a:bodyPr>
          <a:lstStyle/>
          <a:p>
            <a:pPr lvl="0" algn="ctr">
              <a:buSzPts val="1600"/>
            </a:pPr>
            <a:r>
              <a:rPr lang="en-US" sz="1600" b="1" i="0" u="none" strike="noStrike" cap="none" dirty="0">
                <a:solidFill>
                  <a:srgbClr val="FFFF00"/>
                </a:solidFill>
                <a:latin typeface="Arial"/>
                <a:ea typeface="Arial"/>
                <a:cs typeface="Arial"/>
                <a:sym typeface="Arial"/>
              </a:rPr>
              <a:t>Week-1, Valid: </a:t>
            </a:r>
            <a:r>
              <a:rPr lang="en-US" sz="1600" b="1" dirty="0">
                <a:solidFill>
                  <a:srgbClr val="FFFF00"/>
                </a:solidFill>
              </a:rPr>
              <a:t>22 – 28 November, 2022</a:t>
            </a:r>
            <a:endParaRPr lang="en-US" sz="1600" dirty="0">
              <a:solidFill>
                <a:schemeClr val="dk1"/>
              </a:solidFill>
            </a:endParaRPr>
          </a:p>
        </p:txBody>
      </p:sp>
      <p:pic>
        <p:nvPicPr>
          <p:cNvPr id="173" name="Google Shape;173;p9"/>
          <p:cNvPicPr preferRelativeResize="0"/>
          <p:nvPr/>
        </p:nvPicPr>
        <p:blipFill>
          <a:blip r:embed="rId3">
            <a:extLst>
              <a:ext uri="{28A0092B-C50C-407E-A947-70E740481C1C}">
                <a14:useLocalDpi xmlns:a14="http://schemas.microsoft.com/office/drawing/2010/main" val="0"/>
              </a:ext>
            </a:extLst>
          </a:blip>
          <a:stretch>
            <a:fillRect/>
          </a:stretch>
        </p:blipFill>
        <p:spPr>
          <a:xfrm>
            <a:off x="152400" y="1862700"/>
            <a:ext cx="4265288" cy="3198966"/>
          </a:xfrm>
          <a:prstGeom prst="rect">
            <a:avLst/>
          </a:prstGeom>
          <a:noFill/>
          <a:ln>
            <a:noFill/>
          </a:ln>
        </p:spPr>
      </p:pic>
      <p:pic>
        <p:nvPicPr>
          <p:cNvPr id="174" name="Google Shape;174;p9"/>
          <p:cNvPicPr preferRelativeResize="0"/>
          <p:nvPr/>
        </p:nvPicPr>
        <p:blipFill>
          <a:blip r:embed="rId4">
            <a:extLst>
              <a:ext uri="{28A0092B-C50C-407E-A947-70E740481C1C}">
                <a14:useLocalDpi xmlns:a14="http://schemas.microsoft.com/office/drawing/2010/main" val="0"/>
              </a:ext>
            </a:extLst>
          </a:blip>
          <a:stretch>
            <a:fillRect/>
          </a:stretch>
        </p:blipFill>
        <p:spPr>
          <a:xfrm>
            <a:off x="4574950" y="1839850"/>
            <a:ext cx="4295756" cy="3221817"/>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3779</TotalTime>
  <Words>2156</Words>
  <Application>Microsoft Office PowerPoint</Application>
  <PresentationFormat>On-screen Show (4:3)</PresentationFormat>
  <Paragraphs>58</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Vernon E. Kousky</dc:creator>
  <cp:lastModifiedBy>Endalkachew Bekele</cp:lastModifiedBy>
  <cp:revision>83</cp:revision>
  <dcterms:created xsi:type="dcterms:W3CDTF">2001-08-31T10:39:36Z</dcterms:created>
  <dcterms:modified xsi:type="dcterms:W3CDTF">2022-11-21T17:55:36Z</dcterms:modified>
</cp:coreProperties>
</file>