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24" autoAdjust="0"/>
  </p:normalViewPr>
  <p:slideViewPr>
    <p:cSldViewPr snapToGrid="0">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19</a:t>
            </a:r>
            <a:r>
              <a:rPr lang="en-US" sz="2800" b="1" i="0" u="none" strike="noStrike" cap="none" dirty="0" smtClean="0">
                <a:solidFill>
                  <a:schemeClr val="lt1"/>
                </a:solidFill>
                <a:latin typeface="Arial"/>
                <a:ea typeface="Arial"/>
                <a:cs typeface="Arial"/>
                <a:sym typeface="Arial"/>
              </a:rPr>
              <a:t> December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For more information, visit: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83" name="Google Shape;183;p10"/>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20 - 26 </a:t>
            </a:r>
            <a:r>
              <a:rPr lang="en-US" sz="1600" b="1" dirty="0" smtClean="0">
                <a:solidFill>
                  <a:srgbClr val="FFFF00"/>
                </a:solidFill>
              </a:rPr>
              <a:t>Dec </a:t>
            </a:r>
            <a:r>
              <a:rPr lang="en-US" sz="1600" b="1" dirty="0" smtClean="0">
                <a:solidFill>
                  <a:srgbClr val="FFFF00"/>
                </a:solidFill>
              </a:rPr>
              <a:t>2022</a:t>
            </a:r>
            <a:endParaRPr lang="en-US" sz="1600" b="1" dirty="0">
              <a:solidFill>
                <a:srgbClr val="FFFF00"/>
              </a:solidFill>
            </a:endParaRPr>
          </a:p>
        </p:txBody>
      </p:sp>
      <p:sp>
        <p:nvSpPr>
          <p:cNvPr id="10" name="Google Shape;194;p11"/>
          <p:cNvSpPr txBox="1"/>
          <p:nvPr/>
        </p:nvSpPr>
        <p:spPr>
          <a:xfrm>
            <a:off x="4171406" y="2214382"/>
            <a:ext cx="4528458" cy="3139281"/>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much of Equatorial Guinea, Gabon and Congo, northern portions of DR Congo, southern parts of Kenya, central and eastern portions of Tanzania, northern Zambia, northern and middle portions of Malawi, middle and southern portions of Mozambique, and much of Madagascar. In particular, there is above 80% chance for rainfall to be above-normal over northern DR Congo and Zambia, and central portions of Madagascar.</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western and central parts of Angola, and north-central Namibia. In particular, there is above 80% chance for rainfall to be below normal over western Angola.</a:t>
            </a:r>
          </a:p>
          <a:p>
            <a:pPr marL="457200" indent="-298450" algn="just">
              <a:buClr>
                <a:schemeClr val="lt1"/>
              </a:buClr>
              <a:buSzPts val="1100"/>
              <a:buFont typeface="Arial"/>
              <a:buAutoNum type="arabicPeriod"/>
            </a:pPr>
            <a:endParaRPr lang="en-US" sz="1100" b="1" dirty="0">
              <a:solidFill>
                <a:schemeClr val="l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23" y="1605102"/>
            <a:ext cx="3759837" cy="48656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a:solidFill>
                  <a:srgbClr val="FFFF00"/>
                </a:solidFill>
              </a:rPr>
              <a:t>27 Dec 2022 – 02 Jan, 2023</a:t>
            </a:r>
            <a:endParaRPr lang="en-US" sz="1600" b="1" dirty="0">
              <a:solidFill>
                <a:srgbClr val="FFFF00"/>
              </a:solidFil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9" name="Google Shape;194;p11"/>
          <p:cNvSpPr txBox="1"/>
          <p:nvPr/>
        </p:nvSpPr>
        <p:spPr>
          <a:xfrm>
            <a:off x="4136164" y="2082367"/>
            <a:ext cx="4777100" cy="3477835"/>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southern Cameroon, southwestern CAR, eastern Gabon, northern and central portions of Congo, northwestern DR Congo, southern and eastern portions of Angola, central and southern parts of Zambia and Malawi, northern parts of Namibia, northern and central parts of Botswana and Zimbabwe, northern and southern parts of Mozambique, northern South Africa, and much of Eswatini. In particular, there is above 80% chance for rainfall to be below normal over northeastern Gabon, northern Congo, and northwestern DR Congo.</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southern portions of Uganda and Kenya, eastern DR Congo, much of Rwanda, Burundi and Tanzania. In particular, there is above 80% chance for rainfall to be above-normal over south-central Kenya, and northern Tanzania.</a:t>
            </a:r>
          </a:p>
          <a:p>
            <a:pPr marL="457200" indent="-298450" algn="just">
              <a:buClr>
                <a:schemeClr val="lt1"/>
              </a:buClr>
              <a:buSzPts val="1100"/>
              <a:buFont typeface="Arial"/>
              <a:buAutoNum type="arabicPeriod"/>
            </a:pPr>
            <a:endParaRPr lang="en-US" sz="1100" b="1" dirty="0" smtClean="0">
              <a:solidFill>
                <a:schemeClr val="lt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34" y="1687513"/>
            <a:ext cx="3713009" cy="48050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17033" cy="5595258"/>
          </a:xfrm>
          <a:prstGeom prst="rect">
            <a:avLst/>
          </a:prstGeom>
          <a:noFill/>
          <a:ln>
            <a:noFill/>
          </a:ln>
        </p:spPr>
        <p:txBody>
          <a:bodyPr spcFirstLastPara="1" wrap="square" lIns="91425" tIns="45700" rIns="91425" bIns="45700" anchor="t" anchorCtr="0">
            <a:noAutofit/>
          </a:bodyPr>
          <a:lstStyle/>
          <a:p>
            <a:pPr marL="161925" lvl="0" indent="0" algn="just">
              <a:lnSpc>
                <a:spcPct val="90000"/>
              </a:lnSpc>
              <a:spcBef>
                <a:spcPts val="0"/>
              </a:spcBef>
              <a:buClr>
                <a:schemeClr val="lt1"/>
              </a:buClr>
              <a:buSzPts val="1050"/>
              <a:buNone/>
            </a:pPr>
            <a:endParaRPr lang="en-US" sz="1050" b="1"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Uganda, pockets of central Kenya</a:t>
            </a:r>
            <a:r>
              <a:rPr lang="en-US" sz="1050" b="1" dirty="0">
                <a:solidFill>
                  <a:schemeClr val="lt1"/>
                </a:solidFill>
                <a:latin typeface="Arial"/>
                <a:ea typeface="Arial"/>
                <a:cs typeface="Arial"/>
              </a:rPr>
              <a:t> and</a:t>
            </a:r>
            <a:r>
              <a:rPr lang="en-US" sz="1050" b="1" dirty="0">
                <a:solidFill>
                  <a:schemeClr val="lt1"/>
                </a:solidFill>
                <a:latin typeface="Arial"/>
                <a:ea typeface="Arial"/>
                <a:cs typeface="Arial"/>
                <a:sym typeface="Arial"/>
              </a:rPr>
              <a:t> Somalia, and southwest Ethiopia, western and northeast Tanzania, Rwanda, Burundi, and southeast South Sudan. Rainfall was below-average over central </a:t>
            </a:r>
            <a:r>
              <a:rPr lang="en-US" sz="1050" b="1" dirty="0">
                <a:solidFill>
                  <a:schemeClr val="lt1"/>
                </a:solidFill>
                <a:latin typeface="Arial"/>
                <a:ea typeface="Arial"/>
                <a:cs typeface="Arial"/>
              </a:rPr>
              <a:t>South Sudan, central and southern Ethiopia, southern Somalia, many parts of Kenya, and parts of central, northern, and southern Tanzania</a:t>
            </a:r>
            <a:r>
              <a:rPr lang="en-US" sz="1050" b="1" dirty="0">
                <a:solidFill>
                  <a:schemeClr val="lt1"/>
                </a:solidFill>
                <a:latin typeface="Arial"/>
                <a:ea typeface="Arial"/>
                <a:cs typeface="Arial"/>
                <a:sym typeface="Arial"/>
              </a:rPr>
              <a:t>. In Central Africa, rainfall was above-average over northeast Gabon, southeast Cameroon, many parts of Congo and DRC. Rainfall was below-average over western</a:t>
            </a:r>
            <a:r>
              <a:rPr lang="en-US" sz="1050" b="1" dirty="0">
                <a:solidFill>
                  <a:schemeClr val="lt1"/>
                </a:solidFill>
                <a:latin typeface="Arial"/>
                <a:ea typeface="Arial"/>
                <a:cs typeface="Arial"/>
              </a:rPr>
              <a:t> and</a:t>
            </a:r>
            <a:r>
              <a:rPr lang="en-US" sz="1050" b="1" dirty="0">
                <a:solidFill>
                  <a:schemeClr val="lt1"/>
                </a:solidFill>
                <a:latin typeface="Arial"/>
                <a:ea typeface="Arial"/>
                <a:cs typeface="Arial"/>
                <a:sym typeface="Arial"/>
              </a:rPr>
              <a:t> southern Gabon, eastern Equatorial Guinea, western and central</a:t>
            </a:r>
            <a:r>
              <a:rPr lang="en-US" sz="1050" b="1" dirty="0">
                <a:solidFill>
                  <a:schemeClr val="lt1"/>
                </a:solidFill>
                <a:latin typeface="Arial"/>
                <a:ea typeface="Arial"/>
                <a:cs typeface="Arial"/>
              </a:rPr>
              <a:t> </a:t>
            </a:r>
            <a:r>
              <a:rPr lang="en-US" sz="1050" b="1" dirty="0">
                <a:solidFill>
                  <a:schemeClr val="lt1"/>
                </a:solidFill>
                <a:latin typeface="Arial"/>
                <a:ea typeface="Arial"/>
                <a:cs typeface="Arial"/>
                <a:sym typeface="Arial"/>
              </a:rPr>
              <a:t>Cameroon, southern CAR, pockets of  central Congo, and pockets of central and in for southern DRC. In West Africa, rainfall was above-average over eastern </a:t>
            </a:r>
            <a:r>
              <a:rPr lang="en-US" sz="1050" b="1" dirty="0">
                <a:solidFill>
                  <a:schemeClr val="lt1"/>
                </a:solidFill>
                <a:latin typeface="Arial"/>
                <a:ea typeface="Arial"/>
                <a:cs typeface="Arial"/>
              </a:rPr>
              <a:t>Liberia, southern parts of </a:t>
            </a:r>
            <a:r>
              <a:rPr lang="en-US" sz="1050" b="1" dirty="0">
                <a:solidFill>
                  <a:schemeClr val="lt1"/>
                </a:solidFill>
                <a:latin typeface="Arial"/>
                <a:ea typeface="Arial"/>
                <a:cs typeface="Arial"/>
                <a:sym typeface="Arial"/>
              </a:rPr>
              <a:t>Cote d’</a:t>
            </a:r>
            <a:r>
              <a:rPr lang="en-US" sz="1050" b="1" dirty="0">
                <a:solidFill>
                  <a:schemeClr val="lt1"/>
                </a:solidFill>
                <a:latin typeface="Arial"/>
                <a:ea typeface="Arial"/>
                <a:cs typeface="Arial"/>
              </a:rPr>
              <a:t>Ivoire, Ghana, Togo and Benin, and pockets of central Mali.</a:t>
            </a:r>
            <a:r>
              <a:rPr lang="en-US" sz="1050" b="1" dirty="0">
                <a:solidFill>
                  <a:schemeClr val="lt1"/>
                </a:solidFill>
                <a:latin typeface="Arial"/>
                <a:ea typeface="Arial"/>
                <a:cs typeface="Arial"/>
                <a:sym typeface="Arial"/>
              </a:rPr>
              <a:t> In contrast, below-average rainfall was observed over </a:t>
            </a:r>
            <a:r>
              <a:rPr lang="en-US" sz="1050" b="1" dirty="0">
                <a:solidFill>
                  <a:schemeClr val="lt1"/>
                </a:solidFill>
                <a:latin typeface="Arial"/>
                <a:ea typeface="Arial"/>
                <a:cs typeface="Arial"/>
              </a:rPr>
              <a:t>southern Nigeria and central parts of Ghana and Liberia and pockets of southeast Guinea</a:t>
            </a:r>
            <a:r>
              <a:rPr lang="en-US" sz="1050" b="1" dirty="0">
                <a:solidFill>
                  <a:schemeClr val="lt1"/>
                </a:solidFill>
                <a:latin typeface="Arial"/>
                <a:ea typeface="Arial"/>
                <a:cs typeface="Arial"/>
                <a:sym typeface="Arial"/>
              </a:rPr>
              <a:t>. In southern Africa, above-average rainfall was observed over northwestern and western Angola, South Africa, Lesotho</a:t>
            </a:r>
            <a:r>
              <a:rPr lang="en-US" sz="1050" b="1" dirty="0">
                <a:solidFill>
                  <a:schemeClr val="lt1"/>
                </a:solidFill>
                <a:latin typeface="Arial"/>
                <a:ea typeface="Arial"/>
                <a:cs typeface="Arial"/>
              </a:rPr>
              <a:t>, Eswatini, pockets of central </a:t>
            </a:r>
            <a:r>
              <a:rPr lang="en-US" sz="1050" b="1" dirty="0">
                <a:solidFill>
                  <a:schemeClr val="lt1"/>
                </a:solidFill>
                <a:latin typeface="Arial"/>
                <a:ea typeface="Arial"/>
                <a:cs typeface="Arial"/>
                <a:sym typeface="Arial"/>
              </a:rPr>
              <a:t>Namibia, southern Mozambique, northern Zambia and southwest Madagascar, and  central and southern Botswana. Below normal precipitation was observed over central, eastern and  southern </a:t>
            </a:r>
            <a:r>
              <a:rPr lang="en-US" sz="1050" b="1" dirty="0">
                <a:solidFill>
                  <a:schemeClr val="lt1"/>
                </a:solidFill>
                <a:latin typeface="Arial"/>
                <a:ea typeface="Arial"/>
                <a:cs typeface="Arial"/>
              </a:rPr>
              <a:t>Angola, northern Namibia, western, central and southern Zambia, Malawi, Zimbabwe, central and northern Mozambique and northwest, central and southeast Madagascar.</a:t>
            </a:r>
            <a:endParaRPr lang="en-US" sz="1050" b="1" dirty="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rPr>
              <a:t>During the past 7 days, in East Africa, rainfall was above-average over pockets of central Ethiopia, southeast Kenya and northwest and western Tanzania, and Uganda. Below-average rainfall was observed over pockets of central Kenya and central, northeast and southern Tanzania. In Central Africa, rainfall was above-average over Equatorial Guinea, northern and eastern Gabon, southern Cameroon, southwest CAR, and many parts of Congo and DRC. Below-average rainfall was observed over pockets of central Congo and central and southeast DRC. In West Africa, above-average rainfall was observed over pockets of southern Cote D’Ivoire and southwest Ghana. In southern Africa, rainfall was above-average over northeast and southern Angola, northern, northeast and central Namibia, much of Botswana, South Africa, Lesotho and Eswatini, southern Mozambique, northern Zambia, central and eastern Madagascar. In contrast, rainfall was below-average over Zimbabwe, western, southern and central Zambia, pockets of central and southeast Angola, central and northern Mozambique, many parts of Malawi, and northern and northwest Madagascar.</a:t>
            </a:r>
          </a:p>
          <a:p>
            <a:pPr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rPr>
              <a:t>Week-1 outlook calls for an increased chance for above-average rainfall over Equatorial Guinea, Gabon, Congo, western, central, southern and eastern DRC, Rwanda, Burundi, Tanzania, southern parts of Uganda and Kenya, northeast Angola, Malawi, central Mozambique, and central, southern and eastern Madagascar. In contrast, there is an increased chance for below-average rainfall over Zimbabwe, Botswana, western and southern Angola, northeast Namibia, western, central, northern and eastern South Africa, Lesotho, Eswatini, southern Mozambique, Liberia, and southern parts of Cote D’Ivoire and Ghana. Week-2 outlook suggests an increased chance for above-average rainfall over Equatorial Guinea, Gabon, southern Congo, southern and southeast DRC, Rwanda, Burundi, western and central Tanzania, northern Angola, central Namibia, southwest Botswana, western, central and eastern South Africa, and Lesotho, while below-average rainfall is likely over the central DRC, central and eastern Kenya, eastern Tanzania, southern Angola, western, southern and central Zambia, northern and eastern Botswana, Zimbabwe, central and southern Mozambique, Malawi, southern, eastern and northern Madagascar, Liberia, and southern parts of Cote D’Ivoire and Ghana.</a:t>
            </a:r>
          </a:p>
          <a:p>
            <a:pPr indent="-295275" algn="just">
              <a:lnSpc>
                <a:spcPct val="90000"/>
              </a:lnSpc>
              <a:spcBef>
                <a:spcPts val="700"/>
              </a:spcBef>
              <a:buClr>
                <a:schemeClr val="lt1"/>
              </a:buClr>
              <a:buSzPts val="1050"/>
              <a:buFont typeface="Arial"/>
              <a:buChar char="•"/>
            </a:pPr>
            <a:endParaRPr lang="en-US" sz="1050" b="1" dirty="0" smtClean="0">
              <a:solidFill>
                <a:schemeClr val="lt1"/>
              </a:solidFill>
              <a:latin typeface="Arial"/>
              <a:ea typeface="Arial"/>
              <a:cs typeface="Arial"/>
            </a:endParaRPr>
          </a:p>
        </p:txBody>
      </p:sp>
      <p:sp>
        <p:nvSpPr>
          <p:cNvPr id="203" name="Google Shape;203;p12"/>
          <p:cNvSpPr txBox="1">
            <a:spLocks noGrp="1"/>
          </p:cNvSpPr>
          <p:nvPr>
            <p:ph type="title" idx="4294967295"/>
          </p:nvPr>
        </p:nvSpPr>
        <p:spPr>
          <a:xfrm>
            <a:off x="1175657" y="174171"/>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72230" y="1685795"/>
            <a:ext cx="8896200" cy="4605277"/>
          </a:xfrm>
          <a:prstGeom prst="rect">
            <a:avLst/>
          </a:prstGeom>
          <a:noFill/>
          <a:ln>
            <a:noFill/>
          </a:ln>
        </p:spPr>
        <p:txBody>
          <a:bodyPr spcFirstLastPara="1" wrap="square" lIns="91425" tIns="45700" rIns="91425" bIns="45700" anchor="t" anchorCtr="0">
            <a:noAutofit/>
          </a:bodyPr>
          <a:lstStyle/>
          <a:p>
            <a:pPr marL="12700" lvl="0" algn="just">
              <a:lnSpc>
                <a:spcPct val="90000"/>
              </a:lnSpc>
              <a:buClr>
                <a:schemeClr val="lt1"/>
              </a:buClr>
              <a:buSzPts val="1200"/>
            </a:pPr>
            <a:endParaRPr lang="en-US" sz="1200" b="1" dirty="0">
              <a:solidFill>
                <a:schemeClr val="lt1"/>
              </a:solidFill>
            </a:endParaRPr>
          </a:p>
          <a:p>
            <a:pPr marL="285750" indent="-273050" algn="just">
              <a:buClr>
                <a:schemeClr val="lt1"/>
              </a:buClr>
              <a:buSzPts val="1200"/>
              <a:buFont typeface="Arial"/>
              <a:buChar char="•"/>
            </a:pPr>
            <a:r>
              <a:rPr lang="en-US" sz="1200" b="1" dirty="0" smtClean="0">
                <a:solidFill>
                  <a:schemeClr val="bg1"/>
                </a:solidFill>
              </a:rPr>
              <a:t>During </a:t>
            </a:r>
            <a:r>
              <a:rPr lang="en-US" sz="1200" b="1" dirty="0">
                <a:solidFill>
                  <a:schemeClr val="bg1"/>
                </a:solidFill>
              </a:rPr>
              <a:t>the past 7 days, in East Africa, rainfall was above-average over pockets of central Ethiopia, southeast Kenya and northwest and western Tanzania, and Uganda. Below-average rainfall was observed over pockets of central Kenya and central, northeast and southern Tanzania. In Central Africa, rainfall was above-average over Equatorial Guinea, northern and eastern Gabon, southern Cameroon, southwest CAR, and many parts of Congo and DRC. Below-average rainfall was observed over pockets of central Congo and central and southeast DRC. In West Africa, above-average rainfall was observed over pockets of southern Cote D’Ivoire and southwest Ghana. In southern Africa, rainfall was above-average over northeast and southern Angola, northern, northeast and central Namibia, much of Botswana, South Africa, Lesotho and Eswatini, southern Mozambique, northern Zambia, central and eastern Madagascar. In contrast, rainfall was below-average over Zimbabwe, western, southern and central Zambia, pockets of central and southeast Angola, central and northern Mozambique, many parts of Malawi, and northern and northwest Madagascar.</a:t>
            </a:r>
          </a:p>
          <a:p>
            <a:pPr marL="285750" indent="-273050" algn="just">
              <a:buClr>
                <a:schemeClr val="lt1"/>
              </a:buClr>
              <a:buSzPts val="1200"/>
              <a:buFont typeface="Arial"/>
              <a:buChar char="•"/>
            </a:pPr>
            <a:endParaRPr lang="en-US" sz="1200" b="1" dirty="0" smtClean="0">
              <a:solidFill>
                <a:schemeClr val="bg1"/>
              </a:solidFill>
            </a:endParaRPr>
          </a:p>
          <a:p>
            <a:pPr marL="285750" indent="-273050" algn="just">
              <a:buClr>
                <a:schemeClr val="lt1"/>
              </a:buClr>
              <a:buSzPts val="1200"/>
              <a:buFont typeface="Arial"/>
              <a:buChar char="•"/>
            </a:pPr>
            <a:r>
              <a:rPr lang="en-US" sz="1200" b="1" dirty="0" smtClean="0">
                <a:solidFill>
                  <a:schemeClr val="bg1"/>
                </a:solidFill>
              </a:rPr>
              <a:t>Week-1 </a:t>
            </a:r>
            <a:r>
              <a:rPr lang="en-US" sz="1200" b="1" dirty="0">
                <a:solidFill>
                  <a:schemeClr val="bg1"/>
                </a:solidFill>
              </a:rPr>
              <a:t>outlook calls for an increased chance for above-average rainfall over Equatorial Guinea, Gabon, Congo, western, central, southern and eastern DRC, Rwanda, Burundi, Tanzania, southern parts of Uganda and Kenya, northeast Angola, Malawi, central Mozambique, and central, southern and eastern Madagascar. In contrast, there is an increased chance for below-average rainfall over Zimbabwe, Botswana, western and southern Angola, northeast Namibia, western, central, northern and eastern South Africa, Lesotho, Eswatini, southern Mozambique, Liberia, and southern parts of Cote D’Ivoire and Ghana. Week-2 outlook suggests an increased chance for above-average rainfall over Equatorial Guinea, Gabon, southern Congo, southern and southeast DRC, Rwanda, Burundi, western and central Tanzania, northern Angola, central Namibia, southwest Botswana, western, central and eastern South Africa, and Lesotho, while below-average rainfall is likely over the central DRC, central and eastern Kenya, eastern Tanzania, southern Angola, western, southern and central Zambia, northern and eastern Botswana, Zimbabwe, central and southern Mozambique, Malawi, southern, eastern and northern Madagascar, Liberia, and southern parts of Cote D’Ivoire and Ghana.</a:t>
            </a:r>
          </a:p>
          <a:p>
            <a:pPr marL="285750" indent="-273050" algn="just">
              <a:buClr>
                <a:schemeClr val="lt1"/>
              </a:buClr>
              <a:buSzPts val="1200"/>
              <a:buFont typeface="Arial"/>
              <a:buChar char="•"/>
            </a:pPr>
            <a:endParaRPr lang="en-US" sz="1200" b="1" dirty="0" smtClean="0">
              <a:solidFill>
                <a:schemeClr val="bg1"/>
              </a:solidFill>
            </a:endParaRPr>
          </a:p>
          <a:p>
            <a:pPr marL="12700" algn="just">
              <a:buClr>
                <a:schemeClr val="lt1"/>
              </a:buClr>
              <a:buSzPts val="1200"/>
            </a:pPr>
            <a:endParaRPr lang="en-US" sz="1200" b="1" dirty="0" smtClean="0">
              <a:solidFill>
                <a:schemeClr val="bg1"/>
              </a:solidFill>
            </a:endParaRPr>
          </a:p>
          <a:p>
            <a:pPr marL="285750" indent="-273050" algn="just">
              <a:buClr>
                <a:schemeClr val="lt1"/>
              </a:buClr>
              <a:buSzPts val="1200"/>
              <a:buFont typeface="Arial"/>
              <a:buChar char="•"/>
            </a:pPr>
            <a:endParaRPr lang="en-US" sz="1200" b="1" dirty="0">
              <a:solidFill>
                <a:schemeClr val="bg1"/>
              </a:solidFill>
            </a:endParaRPr>
          </a:p>
          <a:p>
            <a:pPr marL="285750" indent="-273050" algn="just">
              <a:buClr>
                <a:schemeClr val="lt1"/>
              </a:buClr>
              <a:buSzPts val="1200"/>
              <a:buFont typeface="Arial"/>
              <a:buChar char="•"/>
            </a:pPr>
            <a:endParaRPr lang="en-US" sz="1200" b="1" dirty="0" smtClean="0">
              <a:solidFill>
                <a:schemeClr val="bg1"/>
              </a:solidFill>
            </a:endParaRPr>
          </a:p>
          <a:p>
            <a:pPr marL="12700" lvl="0" algn="just">
              <a:lnSpc>
                <a:spcPct val="90000"/>
              </a:lnSpc>
              <a:buClr>
                <a:schemeClr val="lt1"/>
              </a:buClr>
              <a:buSzPts val="1200"/>
            </a:pPr>
            <a:endParaRPr lang="en-US" sz="1200" b="1"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83008" y="119629"/>
            <a:ext cx="7696200" cy="7216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90 Days</a:t>
            </a:r>
            <a:endParaRPr dirty="0"/>
          </a:p>
        </p:txBody>
      </p:sp>
      <p:sp>
        <p:nvSpPr>
          <p:cNvPr id="112" name="Google Shape;112;p4"/>
          <p:cNvSpPr txBox="1"/>
          <p:nvPr/>
        </p:nvSpPr>
        <p:spPr>
          <a:xfrm>
            <a:off x="53596" y="4645499"/>
            <a:ext cx="8991600" cy="2092840"/>
          </a:xfrm>
          <a:prstGeom prst="rect">
            <a:avLst/>
          </a:prstGeom>
          <a:noFill/>
          <a:ln>
            <a:noFill/>
          </a:ln>
        </p:spPr>
        <p:txBody>
          <a:bodyPr spcFirstLastPara="1" wrap="square" lIns="91425" tIns="45700" rIns="91425" bIns="45700" anchor="t" anchorCtr="0">
            <a:spAutoFit/>
          </a:bodyPr>
          <a:lstStyle/>
          <a:p>
            <a:pPr lvl="0" algn="just">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  </a:t>
            </a:r>
            <a:r>
              <a:rPr lang="en-US" sz="1000" b="1" i="0" u="none" strike="noStrike" cap="none" dirty="0">
                <a:solidFill>
                  <a:schemeClr val="lt1"/>
                </a:solidFill>
                <a:latin typeface="Arial"/>
                <a:ea typeface="Arial"/>
                <a:cs typeface="Arial"/>
                <a:sym typeface="Arial"/>
              </a:rPr>
              <a:t>parts of Sudan, </a:t>
            </a:r>
            <a:r>
              <a:rPr lang="en-US" sz="1000" b="1" i="0" u="none" strike="noStrike" cap="none" dirty="0" smtClean="0">
                <a:solidFill>
                  <a:schemeClr val="lt1"/>
                </a:solidFill>
                <a:latin typeface="Arial"/>
                <a:ea typeface="Arial"/>
                <a:cs typeface="Arial"/>
                <a:sym typeface="Arial"/>
              </a:rPr>
              <a:t>pockets of </a:t>
            </a:r>
            <a:r>
              <a:rPr lang="en-US" sz="1000" b="1" dirty="0" smtClean="0">
                <a:solidFill>
                  <a:schemeClr val="lt1"/>
                </a:solidFill>
              </a:rPr>
              <a:t>northeast and southeast </a:t>
            </a:r>
            <a:r>
              <a:rPr lang="en-US" sz="1000" b="1" i="0" u="none" strike="noStrike" cap="none" dirty="0" smtClean="0">
                <a:solidFill>
                  <a:schemeClr val="lt1"/>
                </a:solidFill>
                <a:latin typeface="Arial"/>
                <a:ea typeface="Arial"/>
                <a:cs typeface="Arial"/>
                <a:sym typeface="Arial"/>
              </a:rPr>
              <a:t>South </a:t>
            </a:r>
            <a:r>
              <a:rPr lang="en-US" sz="1000" b="1" i="0" u="none" strike="noStrike" cap="none" dirty="0">
                <a:solidFill>
                  <a:schemeClr val="lt1"/>
                </a:solidFill>
                <a:latin typeface="Arial"/>
                <a:ea typeface="Arial"/>
                <a:cs typeface="Arial"/>
                <a:sym typeface="Arial"/>
              </a:rPr>
              <a:t>Sudan, </a:t>
            </a:r>
            <a:r>
              <a:rPr lang="en-US" sz="1000" b="1" i="0" u="none" strike="noStrike" cap="none" dirty="0" smtClean="0">
                <a:solidFill>
                  <a:schemeClr val="lt1"/>
                </a:solidFill>
                <a:latin typeface="Arial"/>
                <a:ea typeface="Arial"/>
                <a:cs typeface="Arial"/>
                <a:sym typeface="Arial"/>
              </a:rPr>
              <a:t>western Ethiopia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southern and northern Eritrea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western, northern and southern Uganda</a:t>
            </a:r>
            <a:r>
              <a:rPr lang="en-US" sz="1000" b="1" i="0" u="none" strike="noStrike" cap="none" dirty="0">
                <a:solidFill>
                  <a:schemeClr val="lt1"/>
                </a:solidFill>
                <a:latin typeface="Arial"/>
                <a:ea typeface="Arial"/>
                <a:cs typeface="Arial"/>
                <a:sym typeface="Arial"/>
              </a:rPr>
              <a:t>, Rwanda, </a:t>
            </a:r>
            <a:r>
              <a:rPr lang="en-US" sz="1000" b="1" i="0" u="none" strike="noStrike" cap="none" dirty="0" smtClean="0">
                <a:solidFill>
                  <a:schemeClr val="lt1"/>
                </a:solidFill>
                <a:latin typeface="Arial"/>
                <a:ea typeface="Arial"/>
                <a:cs typeface="Arial"/>
                <a:sym typeface="Arial"/>
              </a:rPr>
              <a:t>and southwest Tanzania. </a:t>
            </a:r>
            <a:r>
              <a:rPr lang="en-US" sz="1000" b="1" i="0" u="none" strike="noStrike" cap="none" dirty="0">
                <a:solidFill>
                  <a:schemeClr val="lt1"/>
                </a:solidFill>
                <a:latin typeface="Arial"/>
                <a:ea typeface="Arial"/>
                <a:cs typeface="Arial"/>
                <a:sym typeface="Arial"/>
              </a:rPr>
              <a:t>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much of Kenya</a:t>
            </a:r>
            <a:r>
              <a:rPr lang="en-US" sz="1000" b="1" i="0" u="none" strike="noStrike" cap="none" dirty="0">
                <a:solidFill>
                  <a:schemeClr val="lt1"/>
                </a:solidFill>
                <a:latin typeface="Arial"/>
                <a:ea typeface="Arial"/>
                <a:cs typeface="Arial"/>
                <a:sym typeface="Arial"/>
              </a:rPr>
              <a:t>, and </a:t>
            </a:r>
            <a:r>
              <a:rPr lang="en-US" sz="1000" b="1" i="0" u="none" strike="noStrike" cap="none" dirty="0" smtClean="0">
                <a:solidFill>
                  <a:schemeClr val="lt1"/>
                </a:solidFill>
                <a:latin typeface="Arial"/>
                <a:ea typeface="Arial"/>
                <a:cs typeface="Arial"/>
                <a:sym typeface="Arial"/>
              </a:rPr>
              <a:t>central, southern, northern and eastern Tanzania</a:t>
            </a:r>
            <a:r>
              <a:rPr lang="en-US" sz="1000" b="1" i="0" u="none" strike="noStrike" cap="none" dirty="0">
                <a:solidFill>
                  <a:schemeClr val="lt1"/>
                </a:solidFill>
                <a:latin typeface="Arial"/>
                <a:ea typeface="Arial"/>
                <a:cs typeface="Arial"/>
                <a:sym typeface="Arial"/>
              </a:rPr>
              <a:t>. In southern Africa, above-average rainfall was observed over </a:t>
            </a:r>
            <a:r>
              <a:rPr lang="en-US" sz="1000" b="1" i="0" u="none" strike="noStrike" cap="none" dirty="0" smtClean="0">
                <a:solidFill>
                  <a:schemeClr val="lt1"/>
                </a:solidFill>
                <a:latin typeface="Arial"/>
                <a:ea typeface="Arial"/>
                <a:cs typeface="Arial"/>
                <a:sym typeface="Arial"/>
              </a:rPr>
              <a:t>Botswana, South Africa, Lesotho, Eswatini, southwest, southeast </a:t>
            </a:r>
            <a:r>
              <a:rPr lang="en-US" sz="1000" b="1" dirty="0">
                <a:solidFill>
                  <a:schemeClr val="lt1"/>
                </a:solidFill>
              </a:rPr>
              <a:t>and eastern Zimbabwe, </a:t>
            </a:r>
            <a:r>
              <a:rPr lang="en-US" sz="1000" b="1" dirty="0" smtClean="0">
                <a:solidFill>
                  <a:schemeClr val="lt1"/>
                </a:solidFill>
              </a:rPr>
              <a:t>southern Mozambique, northwest Angola, eastern Namibia, and southwest and central parts of Madagascar. </a:t>
            </a:r>
            <a:r>
              <a:rPr lang="en-US" sz="1000" b="1" i="0" u="none" strike="noStrike" cap="none" dirty="0" smtClean="0">
                <a:solidFill>
                  <a:schemeClr val="lt1"/>
                </a:solidFill>
                <a:latin typeface="Arial"/>
                <a:ea typeface="Arial"/>
                <a:cs typeface="Arial"/>
                <a:sym typeface="Arial"/>
              </a:rPr>
              <a:t>Below-average rainfall was observed over many parts of </a:t>
            </a:r>
            <a:r>
              <a:rPr lang="en-US" sz="1000" b="1" dirty="0" smtClean="0">
                <a:solidFill>
                  <a:schemeClr val="lt1"/>
                </a:solidFill>
              </a:rPr>
              <a:t>Angola and Zambia, northern parts of Namibia, Zimbabwe, and Mozambique, Malawi, and northwest and eastern Madagascar</a:t>
            </a:r>
            <a:r>
              <a:rPr lang="en-US" sz="1000" b="1" i="0" u="none" strike="noStrike" cap="none" dirty="0" smtClean="0">
                <a:solidFill>
                  <a:schemeClr val="lt1"/>
                </a:solidFill>
                <a:latin typeface="Arial"/>
                <a:ea typeface="Arial"/>
                <a:cs typeface="Arial"/>
                <a:sym typeface="Arial"/>
              </a:rPr>
              <a:t>. In Central Africa, rainfall was above-average over southeast Cameroon</a:t>
            </a:r>
            <a:r>
              <a:rPr lang="en-US" sz="1000" b="1" i="0" u="none" strike="noStrike" cap="none" dirty="0">
                <a:solidFill>
                  <a:schemeClr val="lt1"/>
                </a:solidFill>
                <a:latin typeface="Arial"/>
                <a:ea typeface="Arial"/>
                <a:cs typeface="Arial"/>
                <a:sym typeface="Arial"/>
              </a:rPr>
              <a:t>, southern and </a:t>
            </a:r>
            <a:r>
              <a:rPr lang="en-US" sz="1000" b="1" i="0" u="none" strike="noStrike" cap="none" dirty="0" smtClean="0">
                <a:solidFill>
                  <a:schemeClr val="lt1"/>
                </a:solidFill>
                <a:latin typeface="Arial"/>
                <a:ea typeface="Arial"/>
                <a:cs typeface="Arial"/>
                <a:sym typeface="Arial"/>
              </a:rPr>
              <a:t>central  parts of Chad</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western 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and northern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parts of western and eastern DRC</a:t>
            </a:r>
            <a:r>
              <a:rPr lang="en-US" sz="1000" b="1" i="0" u="none" strike="noStrike" cap="none" dirty="0">
                <a:solidFill>
                  <a:schemeClr val="lt1"/>
                </a:solidFill>
                <a:latin typeface="Arial"/>
                <a:ea typeface="Arial"/>
                <a:cs typeface="Arial"/>
                <a:sym typeface="Arial"/>
              </a:rPr>
              <a:t>.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eastern CAR, and parts of northern, central and southern DRC. </a:t>
            </a:r>
            <a:r>
              <a:rPr lang="en-US" sz="1000" b="1" i="0" u="none" strike="noStrike" cap="none" dirty="0">
                <a:solidFill>
                  <a:schemeClr val="lt1"/>
                </a:solidFill>
                <a:latin typeface="Arial"/>
                <a:ea typeface="Arial"/>
                <a:cs typeface="Arial"/>
                <a:sym typeface="Arial"/>
              </a:rPr>
              <a:t>In West Africa, rainfall was above-average over southern </a:t>
            </a:r>
            <a:r>
              <a:rPr lang="en-US" sz="1000" b="1" i="0" u="none" strike="noStrike" cap="none" dirty="0" smtClean="0">
                <a:solidFill>
                  <a:schemeClr val="lt1"/>
                </a:solidFill>
                <a:latin typeface="Arial"/>
                <a:ea typeface="Arial"/>
                <a:cs typeface="Arial"/>
                <a:sym typeface="Arial"/>
              </a:rPr>
              <a:t>Mauritania, Senegal</a:t>
            </a:r>
            <a:r>
              <a:rPr lang="en-US" sz="1000" b="1" i="0" u="none" strike="noStrike" cap="none" dirty="0">
                <a:solidFill>
                  <a:schemeClr val="lt1"/>
                </a:solidFill>
                <a:latin typeface="Arial"/>
                <a:ea typeface="Arial"/>
                <a:cs typeface="Arial"/>
                <a:sym typeface="Arial"/>
              </a:rPr>
              <a:t>, Gambia, Guinea-Bissau, </a:t>
            </a:r>
            <a:r>
              <a:rPr lang="en-US" sz="1000" b="1" i="0" u="none" strike="noStrike" cap="none" dirty="0" smtClean="0">
                <a:solidFill>
                  <a:schemeClr val="lt1"/>
                </a:solidFill>
                <a:latin typeface="Arial"/>
                <a:ea typeface="Arial"/>
                <a:cs typeface="Arial"/>
                <a:sym typeface="Arial"/>
              </a:rPr>
              <a:t>western, southern and eastern Guinea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southern </a:t>
            </a:r>
            <a:r>
              <a:rPr lang="en-US" sz="1000" b="1" i="0" u="none" strike="noStrike" cap="none" dirty="0" smtClean="0">
                <a:solidFill>
                  <a:schemeClr val="lt1"/>
                </a:solidFill>
                <a:latin typeface="Arial"/>
                <a:ea typeface="Arial"/>
                <a:cs typeface="Arial"/>
                <a:sym typeface="Arial"/>
              </a:rPr>
              <a:t>Ghana</a:t>
            </a:r>
            <a:r>
              <a:rPr lang="en-US" sz="1000" b="1" i="0" u="none" strike="noStrike" cap="none" dirty="0">
                <a:solidFill>
                  <a:schemeClr val="lt1"/>
                </a:solidFill>
                <a:latin typeface="Arial"/>
                <a:ea typeface="Arial"/>
                <a:cs typeface="Arial"/>
                <a:sym typeface="Arial"/>
              </a:rPr>
              <a:t>,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Burkina </a:t>
            </a:r>
            <a:r>
              <a:rPr lang="en-US" sz="1000" b="1" i="0" u="none" strike="noStrike" cap="none" dirty="0">
                <a:solidFill>
                  <a:schemeClr val="lt1"/>
                </a:solidFill>
                <a:latin typeface="Arial"/>
                <a:ea typeface="Arial"/>
                <a:cs typeface="Arial"/>
                <a:sym typeface="Arial"/>
              </a:rPr>
              <a:t>Faso, eastern and southern portions of Mali, southern Niger, and western </a:t>
            </a:r>
            <a:r>
              <a:rPr lang="en-US" sz="1000" b="1" i="0" u="none" strike="noStrike" cap="none" dirty="0" smtClean="0">
                <a:solidFill>
                  <a:schemeClr val="lt1"/>
                </a:solidFill>
                <a:latin typeface="Arial"/>
                <a:ea typeface="Arial"/>
                <a:cs typeface="Arial"/>
                <a:sym typeface="Arial"/>
              </a:rPr>
              <a:t>Nigeria</a:t>
            </a:r>
            <a:r>
              <a:rPr lang="en-US" sz="1000" b="1" i="0" u="none" strike="noStrike" cap="none" dirty="0">
                <a:solidFill>
                  <a:schemeClr val="lt1"/>
                </a:solidFill>
                <a:latin typeface="Arial"/>
                <a:ea typeface="Arial"/>
                <a:cs typeface="Arial"/>
                <a:sym typeface="Arial"/>
              </a:rPr>
              <a:t>.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northeast Guinea, </a:t>
            </a:r>
            <a:r>
              <a:rPr lang="en-US" sz="1000" b="1" dirty="0" smtClean="0">
                <a:solidFill>
                  <a:schemeClr val="lt1"/>
                </a:solidFill>
              </a:rPr>
              <a:t>pockets of western Mali, </a:t>
            </a:r>
            <a:r>
              <a:rPr lang="en-US" sz="1000" b="1" i="0" u="none" strike="noStrike" cap="none" dirty="0" smtClean="0">
                <a:solidFill>
                  <a:schemeClr val="lt1"/>
                </a:solidFill>
                <a:latin typeface="Arial"/>
                <a:ea typeface="Arial"/>
                <a:cs typeface="Arial"/>
                <a:sym typeface="Arial"/>
              </a:rPr>
              <a:t>Sierra Leone, central Ghana, 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 </a:t>
            </a:r>
            <a:endParaRPr sz="10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15" y="1043173"/>
            <a:ext cx="3537453" cy="35374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037" y="1043173"/>
            <a:ext cx="3537453" cy="35374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536448" y="109728"/>
            <a:ext cx="7696200" cy="7223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1" name="Google Shape;121;p5"/>
          <p:cNvSpPr txBox="1"/>
          <p:nvPr/>
        </p:nvSpPr>
        <p:spPr>
          <a:xfrm>
            <a:off x="113287" y="4948646"/>
            <a:ext cx="8909331" cy="1785064"/>
          </a:xfrm>
          <a:prstGeom prst="rect">
            <a:avLst/>
          </a:prstGeom>
          <a:noFill/>
          <a:ln>
            <a:noFill/>
          </a:ln>
        </p:spPr>
        <p:txBody>
          <a:bodyPr spcFirstLastPara="1" wrap="square" lIns="91425" tIns="45700" rIns="91425" bIns="45700" anchor="t" anchorCtr="0">
            <a:spAutoFit/>
          </a:bodyPr>
          <a:lstStyle/>
          <a:p>
            <a:pPr lvl="0" algn="just">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Uganda, pockets of central Kenya</a:t>
            </a:r>
            <a:r>
              <a:rPr lang="en-US" sz="1000" b="1" dirty="0">
                <a:solidFill>
                  <a:schemeClr val="lt1"/>
                </a:solidFill>
              </a:rPr>
              <a:t> </a:t>
            </a:r>
            <a:r>
              <a:rPr lang="en-US" sz="1000" b="1" dirty="0" smtClean="0">
                <a:solidFill>
                  <a:schemeClr val="lt1"/>
                </a:solidFill>
              </a:rPr>
              <a:t>and</a:t>
            </a:r>
            <a:r>
              <a:rPr lang="en-US" sz="1000" b="1" i="0" u="none" strike="noStrike" cap="none" dirty="0" smtClean="0">
                <a:solidFill>
                  <a:schemeClr val="lt1"/>
                </a:solidFill>
                <a:latin typeface="Arial"/>
                <a:ea typeface="Arial"/>
                <a:cs typeface="Arial"/>
                <a:sym typeface="Arial"/>
              </a:rPr>
              <a:t> Somalia, and southwest Ethiopia, western and northeast Tanzania, Rwanda, Burundi, and southeast South Sudan. </a:t>
            </a:r>
            <a:r>
              <a:rPr lang="en-US" sz="1000" b="1" i="0" u="none" strike="noStrike" cap="none" dirty="0">
                <a:solidFill>
                  <a:schemeClr val="lt1"/>
                </a:solidFill>
                <a:latin typeface="Arial"/>
                <a:ea typeface="Arial"/>
                <a:cs typeface="Arial"/>
                <a:sym typeface="Arial"/>
              </a:rPr>
              <a:t>Rainfall was below-average over </a:t>
            </a:r>
            <a:r>
              <a:rPr lang="en-US" sz="1000" b="1" i="0" u="none" strike="noStrike" cap="none" dirty="0" smtClean="0">
                <a:solidFill>
                  <a:schemeClr val="lt1"/>
                </a:solidFill>
                <a:latin typeface="Arial"/>
                <a:ea typeface="Arial"/>
                <a:cs typeface="Arial"/>
                <a:sym typeface="Arial"/>
              </a:rPr>
              <a:t>central </a:t>
            </a:r>
            <a:r>
              <a:rPr lang="en-US" sz="1000" b="1" dirty="0" smtClean="0">
                <a:solidFill>
                  <a:schemeClr val="lt1"/>
                </a:solidFill>
              </a:rPr>
              <a:t>South Sudan, central and southern Ethiopia, southern Somalia, many parts of Kenya, and parts of central, northern, and southern Tanzania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a:t>
            </a:r>
            <a:r>
              <a:rPr lang="en-US" sz="1000" b="1" i="0" u="none" strike="noStrike" cap="none" dirty="0" smtClean="0">
                <a:solidFill>
                  <a:schemeClr val="lt1"/>
                </a:solidFill>
                <a:latin typeface="Arial"/>
                <a:ea typeface="Arial"/>
                <a:cs typeface="Arial"/>
                <a:sym typeface="Arial"/>
              </a:rPr>
              <a:t>over northeast Gabon, southeast Cameroon, many parts of Congo and 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western</a:t>
            </a:r>
            <a:r>
              <a:rPr lang="en-US" sz="1000" b="1" dirty="0">
                <a:solidFill>
                  <a:schemeClr val="lt1"/>
                </a:solidFill>
              </a:rPr>
              <a:t> </a:t>
            </a:r>
            <a:r>
              <a:rPr lang="en-US" sz="1000" b="1" dirty="0" smtClean="0">
                <a:solidFill>
                  <a:schemeClr val="lt1"/>
                </a:solidFill>
              </a:rPr>
              <a:t>and</a:t>
            </a:r>
            <a:r>
              <a:rPr lang="en-US" sz="1000" b="1" i="0" u="none" strike="noStrike" cap="none" dirty="0" smtClean="0">
                <a:solidFill>
                  <a:schemeClr val="lt1"/>
                </a:solidFill>
                <a:latin typeface="Arial"/>
                <a:ea typeface="Arial"/>
                <a:cs typeface="Arial"/>
                <a:sym typeface="Arial"/>
              </a:rPr>
              <a:t> southern Gabon, eastern Equatorial Guinea, western and central</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southern CAR, pockets of  central Congo, and pockets of central and in for southern </a:t>
            </a:r>
            <a:r>
              <a:rPr lang="en-US" sz="1000" b="1" i="0" u="none" strike="noStrike" cap="none" dirty="0">
                <a:solidFill>
                  <a:schemeClr val="lt1"/>
                </a:solidFill>
                <a:latin typeface="Arial"/>
                <a:ea typeface="Arial"/>
                <a:cs typeface="Arial"/>
                <a:sym typeface="Arial"/>
              </a:rPr>
              <a:t>DRC. In West Africa, rainfall was above-average </a:t>
            </a:r>
            <a:r>
              <a:rPr lang="en-US" sz="1000" b="1" i="0" u="none" strike="noStrike" cap="none" dirty="0" smtClean="0">
                <a:solidFill>
                  <a:schemeClr val="lt1"/>
                </a:solidFill>
                <a:latin typeface="Arial"/>
                <a:ea typeface="Arial"/>
                <a:cs typeface="Arial"/>
                <a:sym typeface="Arial"/>
              </a:rPr>
              <a:t>over eastern </a:t>
            </a:r>
            <a:r>
              <a:rPr lang="en-US" sz="1000" b="1" dirty="0" smtClean="0">
                <a:solidFill>
                  <a:schemeClr val="lt1"/>
                </a:solidFill>
              </a:rPr>
              <a:t>Liberia, southern parts of </a:t>
            </a:r>
            <a:r>
              <a:rPr lang="en-US" sz="1000" b="1" i="0" u="none" strike="noStrike" cap="none" dirty="0" smtClean="0">
                <a:solidFill>
                  <a:schemeClr val="lt1"/>
                </a:solidFill>
                <a:latin typeface="Arial"/>
                <a:ea typeface="Arial"/>
                <a:cs typeface="Arial"/>
                <a:sym typeface="Arial"/>
              </a:rPr>
              <a:t>Cote d’</a:t>
            </a:r>
            <a:r>
              <a:rPr lang="en-US" sz="1000" b="1" dirty="0" smtClean="0">
                <a:solidFill>
                  <a:schemeClr val="lt1"/>
                </a:solidFill>
              </a:rPr>
              <a:t>Ivoire, Ghana, Togo and Benin, and pockets of central Mali.</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contrast</a:t>
            </a:r>
            <a:r>
              <a:rPr lang="en-US" sz="1000" b="1" i="0" u="none" strike="noStrike" cap="none" dirty="0" smtClean="0">
                <a:solidFill>
                  <a:schemeClr val="lt1"/>
                </a:solidFill>
                <a:latin typeface="Arial"/>
                <a:ea typeface="Arial"/>
                <a:cs typeface="Arial"/>
                <a:sym typeface="Arial"/>
              </a:rPr>
              <a:t>, below-average rainfall was observed over </a:t>
            </a:r>
            <a:r>
              <a:rPr lang="en-US" sz="1000" b="1" dirty="0" smtClean="0">
                <a:solidFill>
                  <a:schemeClr val="lt1"/>
                </a:solidFill>
              </a:rPr>
              <a:t>southern Nigeria and central parts of Ghana and Liberia and pockets of southeast Guinea</a:t>
            </a:r>
            <a:r>
              <a:rPr lang="en-US" sz="1000" b="1" i="0" u="none" strike="noStrike" cap="none" dirty="0" smtClean="0">
                <a:solidFill>
                  <a:schemeClr val="lt1"/>
                </a:solidFill>
                <a:latin typeface="Arial"/>
                <a:ea typeface="Arial"/>
                <a:cs typeface="Arial"/>
                <a:sym typeface="Arial"/>
              </a:rPr>
              <a:t>. In </a:t>
            </a:r>
            <a:r>
              <a:rPr lang="en-US" sz="1000" b="1" i="0" u="none" strike="noStrike" cap="none" dirty="0">
                <a:solidFill>
                  <a:schemeClr val="lt1"/>
                </a:solidFill>
                <a:latin typeface="Arial"/>
                <a:ea typeface="Arial"/>
                <a:cs typeface="Arial"/>
                <a:sym typeface="Arial"/>
              </a:rPr>
              <a:t>southern Africa, above-average </a:t>
            </a:r>
            <a:r>
              <a:rPr lang="en-US" sz="1000" b="1" i="0" u="none" strike="noStrike" cap="none" dirty="0" smtClean="0">
                <a:solidFill>
                  <a:schemeClr val="lt1"/>
                </a:solidFill>
                <a:latin typeface="Arial"/>
                <a:ea typeface="Arial"/>
                <a:cs typeface="Arial"/>
                <a:sym typeface="Arial"/>
              </a:rPr>
              <a:t>rainfall </a:t>
            </a:r>
            <a:r>
              <a:rPr lang="en-US" sz="1000" b="1" i="0" u="none" strike="noStrike" cap="none" dirty="0">
                <a:solidFill>
                  <a:schemeClr val="lt1"/>
                </a:solidFill>
                <a:latin typeface="Arial"/>
                <a:ea typeface="Arial"/>
                <a:cs typeface="Arial"/>
                <a:sym typeface="Arial"/>
              </a:rPr>
              <a:t>was observed over </a:t>
            </a:r>
            <a:r>
              <a:rPr lang="en-US" sz="1000" b="1" i="0" u="none" strike="noStrike" cap="none" dirty="0" smtClean="0">
                <a:solidFill>
                  <a:schemeClr val="lt1"/>
                </a:solidFill>
                <a:latin typeface="Arial"/>
                <a:ea typeface="Arial"/>
                <a:cs typeface="Arial"/>
                <a:sym typeface="Arial"/>
              </a:rPr>
              <a:t>northwestern and western Angola, South Africa, Lesotho</a:t>
            </a:r>
            <a:r>
              <a:rPr lang="en-US" sz="1000" b="1" dirty="0">
                <a:solidFill>
                  <a:schemeClr val="lt1"/>
                </a:solidFill>
              </a:rPr>
              <a:t>, </a:t>
            </a:r>
            <a:r>
              <a:rPr lang="en-US" sz="1000" b="1" dirty="0" smtClean="0">
                <a:solidFill>
                  <a:schemeClr val="lt1"/>
                </a:solidFill>
              </a:rPr>
              <a:t>Eswatini, pockets of central </a:t>
            </a:r>
            <a:r>
              <a:rPr lang="en-US" sz="1000" b="1" i="0" u="none" strike="noStrike" cap="none" dirty="0" smtClean="0">
                <a:solidFill>
                  <a:schemeClr val="lt1"/>
                </a:solidFill>
                <a:latin typeface="Arial"/>
                <a:ea typeface="Arial"/>
                <a:cs typeface="Arial"/>
                <a:sym typeface="Arial"/>
              </a:rPr>
              <a:t>Namibia, southern Mozambique, northern Zambia and southwest Madagascar, and  central and southern Botswana. </a:t>
            </a:r>
            <a:r>
              <a:rPr lang="en-US" sz="1000" b="1" i="0" u="none" strike="noStrike" cap="none" dirty="0">
                <a:solidFill>
                  <a:schemeClr val="lt1"/>
                </a:solidFill>
                <a:latin typeface="Arial"/>
                <a:ea typeface="Arial"/>
                <a:cs typeface="Arial"/>
                <a:sym typeface="Arial"/>
              </a:rPr>
              <a:t>Below normal precipitation was observed </a:t>
            </a:r>
            <a:r>
              <a:rPr lang="en-US" sz="1000" b="1" i="0" u="none" strike="noStrike" cap="none" dirty="0" smtClean="0">
                <a:solidFill>
                  <a:schemeClr val="lt1"/>
                </a:solidFill>
                <a:latin typeface="Arial"/>
                <a:ea typeface="Arial"/>
                <a:cs typeface="Arial"/>
                <a:sym typeface="Arial"/>
              </a:rPr>
              <a:t>over central, eastern and  southern </a:t>
            </a:r>
            <a:r>
              <a:rPr lang="en-US" sz="1000" b="1" dirty="0" smtClean="0">
                <a:solidFill>
                  <a:schemeClr val="lt1"/>
                </a:solidFill>
              </a:rPr>
              <a:t>Angola, northern Namibia, western, central and southern Zambia, Malawi, Zimbabwe, central and northern Mozambique and northwest, central and southeast Madagascar.</a:t>
            </a:r>
            <a:endParaRPr sz="1000" b="1" i="0" u="none" strike="noStrike" cap="none" dirty="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 y="977887"/>
            <a:ext cx="3854404" cy="38544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825" y="983295"/>
            <a:ext cx="3854404" cy="38544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615787"/>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During </a:t>
            </a:r>
            <a:r>
              <a:rPr lang="en-US" sz="1100" b="1" dirty="0">
                <a:solidFill>
                  <a:schemeClr val="bg1"/>
                </a:solidFill>
              </a:rPr>
              <a:t>the past 7 days, in East Africa, rainfall was above-average over pockets of central Ethiopia, southeast Kenya and northwest and western Tanzania, and Uganda. Below-average rainfall was observed over pockets of central Kenya and central, northeast and southern Tanzania. In Central Africa, rainfall was above-average over Equatorial Guinea, northern and eastern Gabon, southern Cameroon, southwest CAR, and many parts of Congo and DRC. Below-average rainfall was observed over pockets of central Congo and central and southeast DRC. In West Africa, above-average rainfall was observed over pockets of southern Cote D’Ivoire and southwest Ghana. In southern Africa, rainfall was above-average over northeast and southern Angola, northern, northeast and central Namibia, much of Botswana, South Africa, Lesotho and Eswatini, southern Mozambique, northern Zambia, central and eastern Madagascar. In contrast, rainfall was below-average over Zimbabwe, western, southern and central Zambia, pockets of central and southeast Angola, central and northern Mozambique, many parts of Malawi, and northern and northwest Madagascar</a:t>
            </a:r>
            <a:r>
              <a:rPr lang="en-US" sz="1100" b="1" dirty="0" smtClean="0">
                <a:solidFill>
                  <a:schemeClr val="bg1"/>
                </a:solidFill>
              </a:rPr>
              <a:t>.</a:t>
            </a:r>
            <a:endParaRPr lang="en-US" sz="11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71" y="1030545"/>
            <a:ext cx="3790477" cy="379047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41" y="1048187"/>
            <a:ext cx="3791323" cy="379132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6" name="Google Shape;146;p7"/>
          <p:cNvSpPr txBox="1"/>
          <p:nvPr/>
        </p:nvSpPr>
        <p:spPr>
          <a:xfrm>
            <a:off x="368643" y="5789892"/>
            <a:ext cx="8264079" cy="461624"/>
          </a:xfrm>
          <a:prstGeom prst="rect">
            <a:avLst/>
          </a:prstGeom>
          <a:noFill/>
          <a:ln>
            <a:noFill/>
          </a:ln>
        </p:spPr>
        <p:txBody>
          <a:bodyPr spcFirstLastPara="1" wrap="square" lIns="91425" tIns="45700" rIns="91425" bIns="45700" anchor="t" anchorCtr="0">
            <a:spAutoFit/>
          </a:bodyPr>
          <a:lstStyle/>
          <a:p>
            <a:r>
              <a:rPr lang="en-US" sz="1200" b="1" dirty="0">
                <a:solidFill>
                  <a:schemeClr val="lt1"/>
                </a:solidFill>
              </a:rPr>
              <a:t>At 850-hPa level (right panel), anomalous wind convergence may have contributed to the observed rainfall increases across South </a:t>
            </a:r>
            <a:r>
              <a:rPr lang="en-US" sz="1200" b="1" dirty="0" smtClean="0">
                <a:solidFill>
                  <a:schemeClr val="lt1"/>
                </a:solidFill>
              </a:rPr>
              <a:t>Africa and </a:t>
            </a:r>
            <a:r>
              <a:rPr lang="en-US" sz="1200" b="1" dirty="0">
                <a:solidFill>
                  <a:schemeClr val="lt1"/>
                </a:solidFill>
              </a:rPr>
              <a:t>anomalous easterly flow was observed across </a:t>
            </a:r>
            <a:r>
              <a:rPr lang="en-US" sz="1200" b="1" dirty="0" smtClean="0">
                <a:solidFill>
                  <a:schemeClr val="lt1"/>
                </a:solidFill>
              </a:rPr>
              <a:t>Madagascar.</a:t>
            </a:r>
            <a:endParaRPr lang="en-US" sz="1200" b="1" dirty="0">
              <a:solidFill>
                <a:schemeClr val="l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140" y="1405995"/>
            <a:ext cx="4088860" cy="4088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26" y="1433244"/>
            <a:ext cx="4059657" cy="4059657"/>
          </a:xfrm>
          <a:prstGeom prst="rect">
            <a:avLst/>
          </a:prstGeom>
        </p:spPr>
      </p:pic>
      <p:sp>
        <p:nvSpPr>
          <p:cNvPr id="7" name="Google Shape;149;p7"/>
          <p:cNvSpPr/>
          <p:nvPr/>
        </p:nvSpPr>
        <p:spPr>
          <a:xfrm>
            <a:off x="3574145" y="4201134"/>
            <a:ext cx="599022" cy="419504"/>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9;p7"/>
          <p:cNvSpPr/>
          <p:nvPr/>
        </p:nvSpPr>
        <p:spPr>
          <a:xfrm>
            <a:off x="2383278" y="4484450"/>
            <a:ext cx="787940" cy="642027"/>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3028827" y="3093396"/>
            <a:ext cx="307760" cy="719849"/>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775587" y="1946787"/>
            <a:ext cx="1319593" cy="1671485"/>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900948" y="1504335"/>
            <a:ext cx="1216307" cy="44245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Lesotho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over eastern Kenya (bottom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southern Somalia </a:t>
            </a:r>
            <a:r>
              <a:rPr lang="en-US" sz="1200" b="1" i="0" u="none" strike="noStrike" cap="none" dirty="0" smtClean="0">
                <a:solidFill>
                  <a:schemeClr val="lt1"/>
                </a:solidFill>
                <a:latin typeface="Arial"/>
                <a:ea typeface="Arial"/>
                <a:cs typeface="Arial"/>
                <a:sym typeface="Arial"/>
              </a:rPr>
              <a:t>(top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255" y="609600"/>
            <a:ext cx="3430022" cy="24334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932" y="3229425"/>
            <a:ext cx="3455345" cy="25922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587" y="3567604"/>
            <a:ext cx="3125101" cy="24306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NCEP GEFS Model Forecasts</a:t>
            </a:r>
            <a:r>
              <a:rPr lang="en-US" sz="1200" b="1" i="0" u="none" strike="noStrike" cap="none" dirty="0">
                <a:solidFill>
                  <a:srgbClr val="FFFF00"/>
                </a:solidFill>
                <a:latin typeface="Arial"/>
                <a:ea typeface="Arial"/>
                <a:cs typeface="Arial"/>
                <a:sym typeface="Arial"/>
              </a:rPr>
              <a:t/>
            </a:r>
            <a:br>
              <a:rPr lang="en-US" sz="12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Non-Bias Corrected Probability of </a:t>
            </a:r>
            <a:br>
              <a:rPr lang="en-US" sz="2000" b="1" i="0" u="none" strike="noStrike" cap="none" dirty="0">
                <a:solidFill>
                  <a:srgbClr val="FFFF00"/>
                </a:solidFill>
                <a:latin typeface="Arial"/>
                <a:ea typeface="Arial"/>
                <a:cs typeface="Arial"/>
                <a:sym typeface="Arial"/>
              </a:rPr>
            </a:br>
            <a:r>
              <a:rPr lang="en-US" sz="2000" b="1" i="0" u="none" strike="noStrike" cap="none" dirty="0">
                <a:solidFill>
                  <a:srgbClr val="FFFF00"/>
                </a:solidFill>
                <a:latin typeface="Arial"/>
                <a:ea typeface="Arial"/>
                <a:cs typeface="Arial"/>
                <a:sym typeface="Arial"/>
              </a:rPr>
              <a:t>precipitation exceedance </a:t>
            </a:r>
            <a:endParaRPr sz="1400" b="0" i="0" u="none" strike="noStrike" cap="none" dirty="0">
              <a:solidFill>
                <a:srgbClr val="000000"/>
              </a:solidFill>
              <a:latin typeface="Arial"/>
              <a:ea typeface="Arial"/>
              <a:cs typeface="Arial"/>
              <a:sym typeface="Arial"/>
            </a:endParaRPr>
          </a:p>
        </p:txBody>
      </p:sp>
      <p:sp>
        <p:nvSpPr>
          <p:cNvPr id="170" name="Google Shape;170;p9"/>
          <p:cNvSpPr txBox="1"/>
          <p:nvPr/>
        </p:nvSpPr>
        <p:spPr>
          <a:xfrm>
            <a:off x="4669277" y="1519240"/>
            <a:ext cx="4296019"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27 Dec 2022 – 02 </a:t>
            </a:r>
            <a:r>
              <a:rPr lang="en-US" sz="1600" b="1" dirty="0" smtClean="0">
                <a:solidFill>
                  <a:srgbClr val="FFFF00"/>
                </a:solidFill>
              </a:rPr>
              <a:t>Jan</a:t>
            </a:r>
            <a:r>
              <a:rPr lang="en-US" sz="1600" b="1" i="0" u="none" strike="noStrike" cap="none" dirty="0" smtClean="0">
                <a:solidFill>
                  <a:srgbClr val="FFFF00"/>
                </a:solidFill>
                <a:latin typeface="Arial"/>
                <a:ea typeface="Arial"/>
                <a:cs typeface="Arial"/>
                <a:sym typeface="Arial"/>
              </a:rPr>
              <a:t> 2023</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5465" y="5229412"/>
            <a:ext cx="8889831" cy="1384954"/>
          </a:xfrm>
          <a:prstGeom prst="rect">
            <a:avLst/>
          </a:prstGeom>
          <a:noFill/>
          <a:ln>
            <a:noFill/>
          </a:ln>
        </p:spPr>
        <p:txBody>
          <a:bodyPr spcFirstLastPara="1" wrap="square" lIns="91425" tIns="45700" rIns="91425" bIns="45700" anchor="t" anchorCtr="0">
            <a:spAutoFit/>
          </a:bodyPr>
          <a:lstStyle/>
          <a:p>
            <a:pPr lvl="0" algn="just">
              <a:buClr>
                <a:schemeClr val="dk1"/>
              </a:buClr>
              <a:buSzPts val="1200"/>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southern parts of </a:t>
            </a:r>
            <a:r>
              <a:rPr lang="en-US" sz="1200" b="1" dirty="0" smtClean="0">
                <a:solidFill>
                  <a:schemeClr val="lt1"/>
                </a:solidFill>
              </a:rPr>
              <a:t>Gabon and Congo, southern and eastern DRC,</a:t>
            </a:r>
            <a:r>
              <a:rPr lang="en-US" sz="1200" b="1" dirty="0">
                <a:solidFill>
                  <a:schemeClr val="lt1"/>
                </a:solidFill>
              </a:rPr>
              <a:t> Rwanda, </a:t>
            </a:r>
            <a:r>
              <a:rPr lang="en-US" sz="1200" b="1" dirty="0" smtClean="0">
                <a:solidFill>
                  <a:schemeClr val="lt1"/>
                </a:solidFill>
              </a:rPr>
              <a:t>Burundi, much of Tanzania, Malawi, central Mozambique, northeast Angola, northwest and northern Zambia, and northern, central and eastern Madagascar. </a:t>
            </a:r>
            <a:r>
              <a:rPr lang="en-US" sz="1200" b="1" dirty="0">
                <a:solidFill>
                  <a:schemeClr val="lt1"/>
                </a:solidFill>
              </a:rPr>
              <a:t>For </a:t>
            </a:r>
            <a:r>
              <a:rPr lang="en-US" sz="1200" b="1" dirty="0" smtClean="0">
                <a:solidFill>
                  <a:schemeClr val="lt1"/>
                </a:solidFill>
              </a:rPr>
              <a:t>week-2 </a:t>
            </a:r>
            <a:r>
              <a:rPr lang="en-US" sz="1200" b="1" dirty="0">
                <a:solidFill>
                  <a:schemeClr val="lt1"/>
                </a:solidFill>
              </a:rPr>
              <a:t>(right panel</a:t>
            </a:r>
            <a:r>
              <a:rPr lang="en-US" sz="1200" b="1" dirty="0" smtClean="0">
                <a:solidFill>
                  <a:schemeClr val="lt1"/>
                </a:solidFill>
              </a:rPr>
              <a:t>), </a:t>
            </a:r>
            <a:r>
              <a:rPr lang="en-US" sz="1200" b="1" dirty="0">
                <a:solidFill>
                  <a:schemeClr val="lt1"/>
                </a:solidFill>
              </a:rPr>
              <a:t>the NCEP GEFS forecasts indicate a moderate to high chance (over 70%) for rainfall to exceed 50 mm over southern parts of Gabon and </a:t>
            </a:r>
            <a:r>
              <a:rPr lang="en-US" sz="1200" b="1" dirty="0" smtClean="0">
                <a:solidFill>
                  <a:schemeClr val="lt1"/>
                </a:solidFill>
              </a:rPr>
              <a:t>Congo, southern and southeast DRC, Burundi</a:t>
            </a:r>
            <a:r>
              <a:rPr lang="en-US" sz="1200" b="1" dirty="0">
                <a:solidFill>
                  <a:schemeClr val="lt1"/>
                </a:solidFill>
              </a:rPr>
              <a:t>, </a:t>
            </a:r>
            <a:r>
              <a:rPr lang="en-US" sz="1200" b="1" dirty="0" smtClean="0">
                <a:solidFill>
                  <a:schemeClr val="lt1"/>
                </a:solidFill>
              </a:rPr>
              <a:t>western and southern Tanzania</a:t>
            </a:r>
            <a:r>
              <a:rPr lang="en-US" sz="1200" b="1" dirty="0">
                <a:solidFill>
                  <a:schemeClr val="lt1"/>
                </a:solidFill>
              </a:rPr>
              <a:t>, </a:t>
            </a:r>
            <a:r>
              <a:rPr lang="en-US" sz="1200" b="1" dirty="0" smtClean="0">
                <a:solidFill>
                  <a:schemeClr val="lt1"/>
                </a:solidFill>
              </a:rPr>
              <a:t>northeast Angola, northern parts of  Zambia and Malawi, northwest Mozambique, and western and northwest Madagascar.</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67299" y="1519241"/>
            <a:ext cx="3971018" cy="338514"/>
          </a:xfrm>
          <a:prstGeom prst="rect">
            <a:avLst/>
          </a:prstGeom>
          <a:noFill/>
          <a:ln>
            <a:noFill/>
          </a:ln>
        </p:spPr>
        <p:txBody>
          <a:bodyPr spcFirstLastPara="1" wrap="square" lIns="91425" tIns="45700" rIns="91425" bIns="45700" anchor="t" anchorCtr="0">
            <a:spAutoFit/>
          </a:bodyPr>
          <a:lstStyle/>
          <a:p>
            <a:pPr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20 – 26 </a:t>
            </a:r>
            <a:r>
              <a:rPr lang="en-US" sz="1600" b="1" dirty="0">
                <a:solidFill>
                  <a:srgbClr val="FFFF00"/>
                </a:solidFill>
              </a:rPr>
              <a:t>Dec </a:t>
            </a:r>
            <a:r>
              <a:rPr lang="en-US" sz="1600" b="1" dirty="0" smtClean="0">
                <a:solidFill>
                  <a:srgbClr val="FFFF00"/>
                </a:solidFill>
              </a:rPr>
              <a:t>2022</a:t>
            </a:r>
            <a:endParaRPr lang="en-US" sz="1600" dirty="0">
              <a:solidFill>
                <a:schemeClr val="dk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84" y="1966885"/>
            <a:ext cx="4128656" cy="30964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213" y="1966885"/>
            <a:ext cx="4033373" cy="30964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5839</TotalTime>
  <Words>2515</Words>
  <Application>Microsoft Office PowerPoint</Application>
  <PresentationFormat>On-screen Show (4:3)</PresentationFormat>
  <Paragraphs>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Ravi Shukla</cp:lastModifiedBy>
  <cp:revision>224</cp:revision>
  <dcterms:created xsi:type="dcterms:W3CDTF">2001-08-31T10:39:36Z</dcterms:created>
  <dcterms:modified xsi:type="dcterms:W3CDTF">2022-12-19T18:18:47Z</dcterms:modified>
</cp:coreProperties>
</file>