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24" autoAdjust="0"/>
  </p:normalViewPr>
  <p:slideViewPr>
    <p:cSldViewPr snapToGrid="0">
      <p:cViewPr varScale="1">
        <p:scale>
          <a:sx n="90" d="100"/>
          <a:sy n="90" d="100"/>
        </p:scale>
        <p:origin x="8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27</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For more information, visit: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83" name="Google Shape;183;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28 Dec 2022 </a:t>
            </a:r>
            <a:r>
              <a:rPr lang="en-US" sz="1600" b="1" dirty="0" smtClean="0">
                <a:solidFill>
                  <a:srgbClr val="FFFF00"/>
                </a:solidFill>
              </a:rPr>
              <a:t>- </a:t>
            </a:r>
            <a:r>
              <a:rPr lang="en-US" sz="1600" b="1" dirty="0" smtClean="0">
                <a:solidFill>
                  <a:srgbClr val="FFFF00"/>
                </a:solidFill>
              </a:rPr>
              <a:t>03</a:t>
            </a:r>
            <a:r>
              <a:rPr lang="en-US" sz="1600" b="1" dirty="0" smtClean="0">
                <a:solidFill>
                  <a:srgbClr val="FFFF00"/>
                </a:solidFill>
              </a:rPr>
              <a:t> Jan </a:t>
            </a:r>
            <a:r>
              <a:rPr lang="en-US" sz="1600" b="1" dirty="0" smtClean="0">
                <a:solidFill>
                  <a:srgbClr val="FFFF00"/>
                </a:solidFill>
              </a:rPr>
              <a:t>2022</a:t>
            </a:r>
            <a:endParaRPr lang="en-US" sz="1600" b="1" dirty="0">
              <a:solidFill>
                <a:srgbClr val="FFFF00"/>
              </a:solidFill>
            </a:endParaRPr>
          </a:p>
        </p:txBody>
      </p:sp>
      <p:sp>
        <p:nvSpPr>
          <p:cNvPr id="10" name="Google Shape;194;p11"/>
          <p:cNvSpPr txBox="1"/>
          <p:nvPr/>
        </p:nvSpPr>
        <p:spPr>
          <a:xfrm>
            <a:off x="4260545" y="1762812"/>
            <a:ext cx="4528458" cy="4662775"/>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much of Equatorial Guinea, northern parts of Gabon and Congo, northern portions of DR Congo, southern parts of Kenya, central and eastern parts of Tanzania, southeastern Angola, southern Zambia, northern and eastern portions of Botswana, much of Zimbabwe, northern and southern parts of Mozambique, and northern and eastern portions of Madagascar. In particular, there is above 65% chance for rainfall to be below normal over northern Congo, central parts of Tanzania, southeastern Angola, southern parts of Mozambique and eastern coast of Madagascar. </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Congo, western, southern and eastern parts of DR Congo, northern and central parts of Angola, northern parts of Zambia, central and southern parts of Uganda, much of Rwanda and Burundi, western Tanzania, central and eastern parts of Namibia, southwestern Botswana, central and eastern parts of South Africa, much of Lesotho and western Eswatini. In particular, there is above 80% chance for rainfall to be above-normal over northern Angola, northern and southern parts of South Africa, and southern parts of Lesotho.</a:t>
            </a:r>
          </a:p>
          <a:p>
            <a:pPr marL="457200" indent="-298450" algn="just">
              <a:buClr>
                <a:schemeClr val="lt1"/>
              </a:buClr>
              <a:buSzPts val="1100"/>
              <a:buFont typeface="Arial"/>
              <a:buAutoNum type="arabicPeriod"/>
            </a:pPr>
            <a:endParaRPr lang="en-US" sz="1100" b="1" dirty="0">
              <a:solidFill>
                <a:schemeClr val="lt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46" y="1687512"/>
            <a:ext cx="3759837" cy="48656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04  – 10 </a:t>
            </a:r>
            <a:r>
              <a:rPr lang="en-US" sz="1600" b="1" dirty="0">
                <a:solidFill>
                  <a:srgbClr val="FFFF00"/>
                </a:solidFill>
              </a:rPr>
              <a:t>Jan, 2023</a:t>
            </a: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9" name="Google Shape;194;p11"/>
          <p:cNvSpPr txBox="1"/>
          <p:nvPr/>
        </p:nvSpPr>
        <p:spPr>
          <a:xfrm>
            <a:off x="4327450" y="2082367"/>
            <a:ext cx="4585813" cy="3816389"/>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much of Equatorial Guinea, Gabon, Congo, western and central parts of DR Congo, southeastern Angola, southern Zambia, northern and eastern parts of Namibia, much of Botswana and Zimbabwe, central and southern parts of Mozambique, northern parts of South Africa, much of Eswatini, and southwestern Madagascar. In particular, there is above 80% chance for rainfall to be above-normal over western Gabon and DR Congo.</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western and southern parts of Tanzania, much of Rwanda, Burundi and Tanzania, southeastern Uganda, southern parts of Kenya, northern portions of Zambia, Malawi and Mozambique. In particular, there is above 65% chance for rainfall to be below normal over southern DR Congo, northern Zambia, northern and southern parts of Tanzania, and northern portions of Mozambique.</a:t>
            </a:r>
          </a:p>
          <a:p>
            <a:pPr marL="457200" indent="-298450" algn="just">
              <a:buClr>
                <a:schemeClr val="lt1"/>
              </a:buClr>
              <a:buSzPts val="1100"/>
              <a:buFont typeface="Arial"/>
              <a:buAutoNum type="arabicPeriod"/>
            </a:pPr>
            <a:endParaRPr lang="en-US" sz="1100" b="1" dirty="0" smtClean="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7" y="1687512"/>
            <a:ext cx="3762192" cy="48687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991517"/>
            <a:ext cx="8817033" cy="5365739"/>
          </a:xfrm>
          <a:prstGeom prst="rect">
            <a:avLst/>
          </a:prstGeom>
          <a:noFill/>
          <a:ln>
            <a:noFill/>
          </a:ln>
        </p:spPr>
        <p:txBody>
          <a:bodyPr spcFirstLastPara="1" wrap="square" lIns="91425" tIns="45700" rIns="91425" bIns="45700" anchor="t" anchorCtr="0">
            <a:noAutofit/>
          </a:bodyPr>
          <a:lstStyle/>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Uganda, pockets of central Kenya and southwest Ethiopia, western, southern and northeast Tanzania, Rwanda, Burundi, and southeast South Sudan. Rainfall was below-average over </a:t>
            </a:r>
            <a:r>
              <a:rPr lang="en-US" sz="1050" b="1" dirty="0">
                <a:solidFill>
                  <a:schemeClr val="lt1"/>
                </a:solidFill>
                <a:latin typeface="Arial"/>
                <a:ea typeface="Arial"/>
                <a:cs typeface="Arial"/>
              </a:rPr>
              <a:t>southern and southeast Ethiopia, southern Somalia, many parts of Kenya, and parts of northeast and southeast Tanzania</a:t>
            </a:r>
            <a:r>
              <a:rPr lang="en-US" sz="1050" b="1" dirty="0">
                <a:solidFill>
                  <a:schemeClr val="lt1"/>
                </a:solidFill>
                <a:latin typeface="Arial"/>
                <a:ea typeface="Arial"/>
                <a:cs typeface="Arial"/>
                <a:sym typeface="Arial"/>
              </a:rPr>
              <a:t>. In Central Africa, rainfall was above-average over northeast Gabon, southeast Cameroon, many parts of Congo and DRC. Rainfall was below-average over western</a:t>
            </a:r>
            <a:r>
              <a:rPr lang="en-US" sz="1050" b="1" dirty="0">
                <a:solidFill>
                  <a:schemeClr val="lt1"/>
                </a:solidFill>
                <a:latin typeface="Arial"/>
                <a:ea typeface="Arial"/>
                <a:cs typeface="Arial"/>
              </a:rPr>
              <a:t> and</a:t>
            </a:r>
            <a:r>
              <a:rPr lang="en-US" sz="1050" b="1" dirty="0">
                <a:solidFill>
                  <a:schemeClr val="lt1"/>
                </a:solidFill>
                <a:latin typeface="Arial"/>
                <a:ea typeface="Arial"/>
                <a:cs typeface="Arial"/>
                <a:sym typeface="Arial"/>
              </a:rPr>
              <a:t> southern Gabon, eastern Equatorial Guinea, central</a:t>
            </a:r>
            <a:r>
              <a:rPr lang="en-US" sz="1050" b="1" dirty="0">
                <a:solidFill>
                  <a:schemeClr val="lt1"/>
                </a:solidFill>
                <a:latin typeface="Arial"/>
                <a:ea typeface="Arial"/>
                <a:cs typeface="Arial"/>
              </a:rPr>
              <a:t> </a:t>
            </a:r>
            <a:r>
              <a:rPr lang="en-US" sz="1050" b="1" dirty="0">
                <a:solidFill>
                  <a:schemeClr val="lt1"/>
                </a:solidFill>
                <a:latin typeface="Arial"/>
                <a:ea typeface="Arial"/>
                <a:cs typeface="Arial"/>
                <a:sym typeface="Arial"/>
              </a:rPr>
              <a:t>Cameroon, southern CAR, pockets of  central Congo, and pockets of central and southwest DRC. In West Africa, rainfall was above-average over </a:t>
            </a:r>
            <a:r>
              <a:rPr lang="en-US" sz="1050" b="1" dirty="0">
                <a:solidFill>
                  <a:schemeClr val="lt1"/>
                </a:solidFill>
                <a:latin typeface="Arial"/>
                <a:ea typeface="Arial"/>
                <a:cs typeface="Arial"/>
              </a:rPr>
              <a:t>Liberia, many parts of </a:t>
            </a:r>
            <a:r>
              <a:rPr lang="en-US" sz="1050" b="1" dirty="0">
                <a:solidFill>
                  <a:schemeClr val="lt1"/>
                </a:solidFill>
                <a:latin typeface="Arial"/>
                <a:ea typeface="Arial"/>
                <a:cs typeface="Arial"/>
                <a:sym typeface="Arial"/>
              </a:rPr>
              <a:t>Cote d’</a:t>
            </a:r>
            <a:r>
              <a:rPr lang="en-US" sz="1050" b="1" dirty="0">
                <a:solidFill>
                  <a:schemeClr val="lt1"/>
                </a:solidFill>
                <a:latin typeface="Arial"/>
                <a:ea typeface="Arial"/>
                <a:cs typeface="Arial"/>
              </a:rPr>
              <a:t>Ivoire, southern parts of Ghana and Togo, eastern parts of Sierra Leone and Guinea, and pockets of central Mali.</a:t>
            </a:r>
            <a:r>
              <a:rPr lang="en-US" sz="1050" b="1" dirty="0">
                <a:solidFill>
                  <a:schemeClr val="lt1"/>
                </a:solidFill>
                <a:latin typeface="Arial"/>
                <a:ea typeface="Arial"/>
                <a:cs typeface="Arial"/>
                <a:sym typeface="Arial"/>
              </a:rPr>
              <a:t> In contrast, below-average rainfall was observed over </a:t>
            </a:r>
            <a:r>
              <a:rPr lang="en-US" sz="1050" b="1" dirty="0">
                <a:solidFill>
                  <a:schemeClr val="lt1"/>
                </a:solidFill>
                <a:latin typeface="Arial"/>
                <a:ea typeface="Arial"/>
                <a:cs typeface="Arial"/>
              </a:rPr>
              <a:t>southeast Nigeria</a:t>
            </a:r>
            <a:r>
              <a:rPr lang="en-US" sz="1050" b="1" dirty="0">
                <a:solidFill>
                  <a:schemeClr val="lt1"/>
                </a:solidFill>
                <a:latin typeface="Arial"/>
                <a:ea typeface="Arial"/>
                <a:cs typeface="Arial"/>
                <a:sym typeface="Arial"/>
              </a:rPr>
              <a:t>. In southern Africa, above-average rainfall was observed over northwest Angola, South Africa, Lesotho</a:t>
            </a:r>
            <a:r>
              <a:rPr lang="en-US" sz="1050" b="1" dirty="0">
                <a:solidFill>
                  <a:schemeClr val="lt1"/>
                </a:solidFill>
                <a:latin typeface="Arial"/>
                <a:ea typeface="Arial"/>
                <a:cs typeface="Arial"/>
              </a:rPr>
              <a:t>, Eswatini, pockets of central </a:t>
            </a:r>
            <a:r>
              <a:rPr lang="en-US" sz="1050" b="1" dirty="0">
                <a:solidFill>
                  <a:schemeClr val="lt1"/>
                </a:solidFill>
                <a:latin typeface="Arial"/>
                <a:ea typeface="Arial"/>
                <a:cs typeface="Arial"/>
                <a:sym typeface="Arial"/>
              </a:rPr>
              <a:t>Namibia, central and southern Mozambique and Malawi, northern Zambia</a:t>
            </a:r>
            <a:r>
              <a:rPr lang="en-US" sz="1050" b="1" dirty="0">
                <a:solidFill>
                  <a:schemeClr val="lt1"/>
                </a:solidFill>
                <a:latin typeface="Arial"/>
                <a:ea typeface="Arial"/>
                <a:cs typeface="Arial"/>
              </a:rPr>
              <a:t>, southern Botswana, and southern and eastern</a:t>
            </a:r>
            <a:r>
              <a:rPr lang="en-US" sz="1050" b="1" dirty="0">
                <a:solidFill>
                  <a:schemeClr val="lt1"/>
                </a:solidFill>
                <a:latin typeface="Arial"/>
                <a:ea typeface="Arial"/>
                <a:cs typeface="Arial"/>
                <a:sym typeface="Arial"/>
              </a:rPr>
              <a:t> Madagascar. Below normal precipitation was observed over central, eastern and southern </a:t>
            </a:r>
            <a:r>
              <a:rPr lang="en-US" sz="1050" b="1" dirty="0">
                <a:solidFill>
                  <a:schemeClr val="lt1"/>
                </a:solidFill>
                <a:latin typeface="Arial"/>
                <a:ea typeface="Arial"/>
                <a:cs typeface="Arial"/>
              </a:rPr>
              <a:t>Angola, northern Namibia, western and southern Zambia, northeast parts of Malawi and Mozambique, many parts of Zimbabwe, northern and eastern Botswana, and northwest, northern and central Madagascar</a:t>
            </a:r>
            <a:r>
              <a:rPr lang="en-US" sz="1050" b="1" dirty="0" smtClean="0">
                <a:solidFill>
                  <a:schemeClr val="lt1"/>
                </a:solidFill>
                <a:latin typeface="Arial"/>
                <a:ea typeface="Arial"/>
                <a:cs typeface="Arial"/>
              </a:rPr>
              <a:t>.</a:t>
            </a:r>
            <a:endParaRPr lang="en-US" sz="1050" b="1" dirty="0" smtClean="0">
              <a:solidFill>
                <a:schemeClr val="lt1"/>
              </a:solidFill>
              <a:latin typeface="Arial"/>
              <a:ea typeface="Arial"/>
              <a:cs typeface="Arial"/>
              <a:sym typeface="Arial"/>
            </a:endParaRP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During the past 7 days, in East Africa, rainfall was above-average over pockets of southwest Ethiopia, northern Sudan and southwest Kenya, southern Uganda, and northeast, southern, and eastern Tanzania. Below-average rainfall was observed over pockets of southeast Kenya. In Central Africa, rainfall was above-average over eastern Gabon, central and southern parts of Congo, pockets of western, central and southeast DRC. Below-average rainfall was observed over pockets of southeast Gabon and southwest and eastern DRC. In West Africa, above-average rainfall was observed over pockets of eastern Liberia. In southern Africa, rainfall was above-average over pockets of northeast Angola, central Namibia, eastern Eswatini, and central and northeast Africa, Malawi, northern and central Mozambique, northwest, central and eastern Zambia, and southern, eastern and northern Madagascar. In contrast, rainfall was below-average over northern, western and southern Angola, northeast Namibia, southwest Zambia, northern, central and eastern Botswana, western, central and eastern Zimbabwe, northwest and northern South Africa, southern Mozambique, and western Madagascar. </a:t>
            </a:r>
          </a:p>
          <a:p>
            <a:pPr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Week-1 outlook calls for an increased chance for above-average rainfall over southern Congo, southwest, southern and eastern DRC, Rwanda, Burundi, western Tanzania, southern Uganda, northern Zambia, northern and northeast Angola, central and southeast Namibia, central and eastern South Africa, and Lesotho. In contrast, there is an increased chance for below-average rainfall over Equatorial Guinea, northern and eastern Gabon, central Congo, western DRC, northeast and eastern Tanzania, southeast Angola, northeast Namibia, southern Zambia, northern and eastern Botswana, Zimbabwe, central and southern Mozambique, and northern and eastern Madagascar. Week-2 outlook suggests an increased chance for above-average rainfall over Equatorial Guinea, Gabon, Congo, western and central DRC, Angola, northern and eastern Namibia, Botswana, Zimbabwe, southern Mozambique, northern, central and eastern South Africa, Eswatini, Lesotho, and southeast Kenya, while below-average rainfall is likely over northern Mozambique, Malawi, Tanzania, Burundi, and northern Madagascar.</a:t>
            </a:r>
          </a:p>
          <a:p>
            <a:pPr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endParaRPr>
          </a:p>
        </p:txBody>
      </p:sp>
      <p:sp>
        <p:nvSpPr>
          <p:cNvPr id="203" name="Google Shape;203;p12"/>
          <p:cNvSpPr txBox="1">
            <a:spLocks noGrp="1"/>
          </p:cNvSpPr>
          <p:nvPr>
            <p:ph type="title" idx="4294967295"/>
          </p:nvPr>
        </p:nvSpPr>
        <p:spPr>
          <a:xfrm>
            <a:off x="1175657" y="174171"/>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72230" y="1685795"/>
            <a:ext cx="8896200" cy="4605277"/>
          </a:xfrm>
          <a:prstGeom prst="rect">
            <a:avLst/>
          </a:prstGeom>
          <a:noFill/>
          <a:ln>
            <a:noFill/>
          </a:ln>
        </p:spPr>
        <p:txBody>
          <a:bodyPr spcFirstLastPara="1" wrap="square" lIns="91425" tIns="45700" rIns="91425" bIns="45700" anchor="t" anchorCtr="0">
            <a:noAutofit/>
          </a:bodyPr>
          <a:lstStyle/>
          <a:p>
            <a:pPr marL="12700" lvl="0" algn="just">
              <a:lnSpc>
                <a:spcPct val="90000"/>
              </a:lnSpc>
              <a:buClr>
                <a:schemeClr val="lt1"/>
              </a:buClr>
              <a:buSzPts val="1200"/>
            </a:pPr>
            <a:endParaRPr lang="en-US" sz="1200" b="1" dirty="0">
              <a:solidFill>
                <a:schemeClr val="bg1"/>
              </a:solidFill>
            </a:endParaRPr>
          </a:p>
          <a:p>
            <a:pPr marL="285750" indent="-273050" algn="just">
              <a:buClrTx/>
              <a:buSzPts val="1200"/>
              <a:buFont typeface="Arial"/>
              <a:buChar char="•"/>
            </a:pPr>
            <a:r>
              <a:rPr lang="en-US" sz="1200" b="1" dirty="0">
                <a:solidFill>
                  <a:schemeClr val="bg1"/>
                </a:solidFill>
              </a:rPr>
              <a:t>During the past 7 days, in East Africa, rainfall was above-average over pockets of southwest Ethiopia, northern Sudan and southwest Kenya, southern Uganda, and northeast, southern, and eastern Tanzania. Below-average rainfall was observed over pockets of southeast Kenya. In Central Africa, rainfall was above-average over eastern Gabon, central and southern parts of Congo, pockets of western, central and southeast DRC. Below-average rainfall was observed over pockets of southeast Gabon and southwest and eastern DRC. In West Africa, above-average rainfall was observed over pockets of eastern Liberia. In southern Africa, rainfall was above-average over pockets of northeast Angola, central Namibia, eastern Eswatini, and central and northeast Africa, Malawi, northern and central Mozambique, northwest, central and eastern Zambia, and southern, eastern and northern Madagascar. In contrast, rainfall was below-average over northern, western and southern Angola, northeast Namibia, southwest Zambia, northern, central and eastern Botswana, western, central and eastern Zimbabwe, northwest and northern South Africa, southern Mozambique, and western Madagascar. </a:t>
            </a:r>
          </a:p>
          <a:p>
            <a:pPr marL="285750" indent="-273050" algn="just">
              <a:buClrTx/>
              <a:buSzPts val="1200"/>
              <a:buFont typeface="Arial"/>
              <a:buChar char="•"/>
            </a:pPr>
            <a:endParaRPr lang="en-US" sz="1200" b="1" dirty="0" smtClean="0">
              <a:solidFill>
                <a:schemeClr val="bg1"/>
              </a:solidFill>
            </a:endParaRPr>
          </a:p>
          <a:p>
            <a:pPr marL="285750" indent="-273050" algn="just">
              <a:buClrTx/>
              <a:buSzPts val="1200"/>
              <a:buFont typeface="Arial"/>
              <a:buChar char="•"/>
            </a:pPr>
            <a:r>
              <a:rPr lang="en-US" sz="1200" b="1" dirty="0" smtClean="0">
                <a:solidFill>
                  <a:schemeClr val="bg1"/>
                </a:solidFill>
              </a:rPr>
              <a:t>Week-1 </a:t>
            </a:r>
            <a:r>
              <a:rPr lang="en-US" sz="1200" b="1" dirty="0">
                <a:solidFill>
                  <a:schemeClr val="bg1"/>
                </a:solidFill>
              </a:rPr>
              <a:t>outlook calls for an increased chance for above-average rainfall over southern Congo, southwest, southern and eastern DRC, Rwanda, Burundi, western Tanzania, southern Uganda, northern Zambia, northern and northeast Angola, central and southeast Namibia, central and eastern South Africa, and Lesotho. In contrast, there is an increased chance for below-average rainfall over Equatorial Guinea, northern and eastern Gabon, central Congo, western DRC, northeast and eastern Tanzania, southeast Angola, northeast Namibia, southern Zambia, northern and eastern Botswana, Zimbabwe, central and southern Mozambique, and northern and eastern Madagascar. Week-2 outlook suggests an increased chance for above-average rainfall over Equatorial Guinea, Gabon, Congo, western and central DRC, Angola, northern and eastern Namibia, Botswana, Zimbabwe, southern Mozambique, northern, central and eastern South Africa, Eswatini, Lesotho, and southeast Kenya, while below-average rainfall is likely over northern Mozambique, Malawi, Tanzania, Burundi, and northern Madagascar</a:t>
            </a:r>
            <a:r>
              <a:rPr lang="en-US" sz="1200" b="1" dirty="0" smtClean="0">
                <a:solidFill>
                  <a:schemeClr val="bg1"/>
                </a:solidFill>
              </a:rPr>
              <a:t>.</a:t>
            </a:r>
            <a:endParaRPr lang="en-US" sz="1200" b="1" dirty="0">
              <a:solidFill>
                <a:schemeClr val="bg1"/>
              </a:solidFill>
            </a:endParaRPr>
          </a:p>
          <a:p>
            <a:pPr marL="285750" indent="-273050" algn="just">
              <a:buClr>
                <a:schemeClr val="lt1"/>
              </a:buClr>
              <a:buSzPts val="1200"/>
              <a:buFont typeface="Arial"/>
              <a:buChar char="•"/>
            </a:pPr>
            <a:endParaRPr lang="en-US" sz="1200" b="1" dirty="0">
              <a:solidFill>
                <a:schemeClr val="bg1"/>
              </a:solidFill>
            </a:endParaRPr>
          </a:p>
          <a:p>
            <a:pPr marL="12700" algn="just">
              <a:buClr>
                <a:schemeClr val="lt1"/>
              </a:buClr>
              <a:buSzPts val="1200"/>
            </a:pPr>
            <a:endParaRPr lang="en-US" sz="1200" b="1" dirty="0" smtClean="0">
              <a:solidFill>
                <a:schemeClr val="bg1"/>
              </a:solidFill>
            </a:endParaRPr>
          </a:p>
          <a:p>
            <a:pPr marL="285750" indent="-273050" algn="just">
              <a:buClr>
                <a:schemeClr val="lt1"/>
              </a:buClr>
              <a:buSzPts val="1200"/>
              <a:buFont typeface="Arial"/>
              <a:buChar char="•"/>
            </a:pPr>
            <a:endParaRPr lang="en-US" sz="1200" b="1" dirty="0">
              <a:solidFill>
                <a:schemeClr val="bg1"/>
              </a:solidFill>
            </a:endParaRPr>
          </a:p>
          <a:p>
            <a:pPr marL="285750" indent="-273050" algn="just">
              <a:buClr>
                <a:schemeClr val="lt1"/>
              </a:buClr>
              <a:buSzPts val="1200"/>
              <a:buFont typeface="Arial"/>
              <a:buChar char="•"/>
            </a:pPr>
            <a:endParaRPr lang="en-US" sz="1200" b="1" dirty="0" smtClean="0">
              <a:solidFill>
                <a:schemeClr val="bg1"/>
              </a:solidFill>
            </a:endParaRPr>
          </a:p>
          <a:p>
            <a:pPr marL="12700" lvl="0" algn="just">
              <a:lnSpc>
                <a:spcPct val="90000"/>
              </a:lnSpc>
              <a:buClr>
                <a:schemeClr val="lt1"/>
              </a:buClr>
              <a:buSzPts val="1200"/>
            </a:pPr>
            <a:endParaRPr lang="en-US" sz="1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83008" y="119629"/>
            <a:ext cx="7696200" cy="7216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90 Days</a:t>
            </a:r>
            <a:endParaRPr dirty="0"/>
          </a:p>
        </p:txBody>
      </p:sp>
      <p:sp>
        <p:nvSpPr>
          <p:cNvPr id="112" name="Google Shape;112;p4"/>
          <p:cNvSpPr txBox="1"/>
          <p:nvPr/>
        </p:nvSpPr>
        <p:spPr>
          <a:xfrm>
            <a:off x="53596" y="4645499"/>
            <a:ext cx="8991600" cy="2092840"/>
          </a:xfrm>
          <a:prstGeom prst="rect">
            <a:avLst/>
          </a:prstGeom>
          <a:noFill/>
          <a:ln>
            <a:noFill/>
          </a:ln>
        </p:spPr>
        <p:txBody>
          <a:bodyPr spcFirstLastPara="1" wrap="square" lIns="91425" tIns="45700" rIns="91425" bIns="45700" anchor="t" anchorCtr="0">
            <a:spAutoFit/>
          </a:bodyPr>
          <a:lstStyle/>
          <a:p>
            <a:pPr lvl="0" algn="just">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  </a:t>
            </a:r>
            <a:r>
              <a:rPr lang="en-US" sz="1000" b="1" i="0" u="none" strike="noStrike" cap="none" dirty="0">
                <a:solidFill>
                  <a:schemeClr val="lt1"/>
                </a:solidFill>
                <a:latin typeface="Arial"/>
                <a:ea typeface="Arial"/>
                <a:cs typeface="Arial"/>
                <a:sym typeface="Arial"/>
              </a:rPr>
              <a:t>parts of Sudan, </a:t>
            </a:r>
            <a:r>
              <a:rPr lang="en-US" sz="1000" b="1" i="0" u="none" strike="noStrike" cap="none" dirty="0" smtClean="0">
                <a:solidFill>
                  <a:schemeClr val="lt1"/>
                </a:solidFill>
                <a:latin typeface="Arial"/>
                <a:ea typeface="Arial"/>
                <a:cs typeface="Arial"/>
                <a:sym typeface="Arial"/>
              </a:rPr>
              <a:t>pockets of </a:t>
            </a:r>
            <a:r>
              <a:rPr lang="en-US" sz="1000" b="1" dirty="0" smtClean="0">
                <a:solidFill>
                  <a:schemeClr val="lt1"/>
                </a:solidFill>
              </a:rPr>
              <a:t>western and southeast </a:t>
            </a:r>
            <a:r>
              <a:rPr lang="en-US" sz="1000" b="1" i="0" u="none" strike="noStrike" cap="none" dirty="0" smtClean="0">
                <a:solidFill>
                  <a:schemeClr val="lt1"/>
                </a:solidFill>
                <a:latin typeface="Arial"/>
                <a:ea typeface="Arial"/>
                <a:cs typeface="Arial"/>
                <a:sym typeface="Arial"/>
              </a:rPr>
              <a:t>South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western Ethiopia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southern and northern Eritrea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many parts of Uganda</a:t>
            </a:r>
            <a:r>
              <a:rPr lang="en-US" sz="1000" b="1" i="0" u="none" strike="noStrike" cap="none" dirty="0">
                <a:solidFill>
                  <a:schemeClr val="lt1"/>
                </a:solidFill>
                <a:latin typeface="Arial"/>
                <a:ea typeface="Arial"/>
                <a:cs typeface="Arial"/>
                <a:sym typeface="Arial"/>
              </a:rPr>
              <a:t>, Rwanda, </a:t>
            </a:r>
            <a:r>
              <a:rPr lang="en-US" sz="1000" b="1" i="0" u="none" strike="noStrike" cap="none" dirty="0" smtClean="0">
                <a:solidFill>
                  <a:schemeClr val="lt1"/>
                </a:solidFill>
                <a:latin typeface="Arial"/>
                <a:ea typeface="Arial"/>
                <a:cs typeface="Arial"/>
                <a:sym typeface="Arial"/>
              </a:rPr>
              <a:t>and pockets </a:t>
            </a:r>
            <a:r>
              <a:rPr lang="en-US" sz="1000" b="1" dirty="0" smtClean="0">
                <a:solidFill>
                  <a:schemeClr val="lt1"/>
                </a:solidFill>
              </a:rPr>
              <a:t>of </a:t>
            </a:r>
            <a:r>
              <a:rPr lang="en-US" sz="1000" b="1" i="0" u="none" strike="noStrike" cap="none" dirty="0" smtClean="0">
                <a:solidFill>
                  <a:schemeClr val="lt1"/>
                </a:solidFill>
                <a:latin typeface="Arial"/>
                <a:ea typeface="Arial"/>
                <a:cs typeface="Arial"/>
                <a:sym typeface="Arial"/>
              </a:rPr>
              <a:t>southwest and southern Tanzania. </a:t>
            </a:r>
            <a:r>
              <a:rPr lang="en-US" sz="1000" b="1" i="0" u="none" strike="noStrike" cap="none" dirty="0">
                <a:solidFill>
                  <a:schemeClr val="lt1"/>
                </a:solidFill>
                <a:latin typeface="Arial"/>
                <a:ea typeface="Arial"/>
                <a:cs typeface="Arial"/>
                <a:sym typeface="Arial"/>
              </a:rPr>
              <a:t>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much of Kenya, northwest, southwest, central and eastern South Sudan,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northern and eastern Tanzania</a:t>
            </a:r>
            <a:r>
              <a:rPr lang="en-US" sz="1000" b="1" i="0" u="none" strike="noStrike" cap="none" dirty="0">
                <a:solidFill>
                  <a:schemeClr val="lt1"/>
                </a:solidFill>
                <a:latin typeface="Arial"/>
                <a:ea typeface="Arial"/>
                <a:cs typeface="Arial"/>
                <a:sym typeface="Arial"/>
              </a:rPr>
              <a:t>. In southern Africa, above-average rainfall was observed over </a:t>
            </a:r>
            <a:r>
              <a:rPr lang="en-US" sz="1000" b="1" i="0" u="none" strike="noStrike" cap="none" dirty="0" smtClean="0">
                <a:solidFill>
                  <a:schemeClr val="lt1"/>
                </a:solidFill>
                <a:latin typeface="Arial"/>
                <a:ea typeface="Arial"/>
                <a:cs typeface="Arial"/>
                <a:sym typeface="Arial"/>
              </a:rPr>
              <a:t>central and southern Botswana, South Africa, Lesotho, Eswatini, southern </a:t>
            </a:r>
            <a:r>
              <a:rPr lang="en-US" sz="1000" b="1" dirty="0" smtClean="0">
                <a:solidFill>
                  <a:schemeClr val="lt1"/>
                </a:solidFill>
              </a:rPr>
              <a:t>and </a:t>
            </a:r>
            <a:r>
              <a:rPr lang="en-US" sz="1000" b="1" dirty="0">
                <a:solidFill>
                  <a:schemeClr val="lt1"/>
                </a:solidFill>
              </a:rPr>
              <a:t>eastern Zimbabwe, </a:t>
            </a:r>
            <a:r>
              <a:rPr lang="en-US" sz="1000" b="1" dirty="0" smtClean="0">
                <a:solidFill>
                  <a:schemeClr val="lt1"/>
                </a:solidFill>
              </a:rPr>
              <a:t>eastern Zambia, central and southern Mozambique, northwest Angola, central Namibia, and southwest and central parts of Madagascar. </a:t>
            </a:r>
            <a:r>
              <a:rPr lang="en-US" sz="1000" b="1" i="0" u="none" strike="noStrike" cap="none" dirty="0" smtClean="0">
                <a:solidFill>
                  <a:schemeClr val="lt1"/>
                </a:solidFill>
                <a:latin typeface="Arial"/>
                <a:ea typeface="Arial"/>
                <a:cs typeface="Arial"/>
                <a:sym typeface="Arial"/>
              </a:rPr>
              <a:t>Below-average rainfall was observed over many parts of </a:t>
            </a:r>
            <a:r>
              <a:rPr lang="en-US" sz="1000" b="1" dirty="0" smtClean="0">
                <a:solidFill>
                  <a:schemeClr val="lt1"/>
                </a:solidFill>
              </a:rPr>
              <a:t>Angola and Zambia, northern Namibia, western and northern Zimbabwe, northeast Mozambique, northern Malawi, and northwest and northern Madagascar</a:t>
            </a:r>
            <a:r>
              <a:rPr lang="en-US" sz="1000" b="1" i="0" u="none" strike="noStrike" cap="none" dirty="0" smtClean="0">
                <a:solidFill>
                  <a:schemeClr val="lt1"/>
                </a:solidFill>
                <a:latin typeface="Arial"/>
                <a:ea typeface="Arial"/>
                <a:cs typeface="Arial"/>
                <a:sym typeface="Arial"/>
              </a:rPr>
              <a:t>. In Central Africa, rainfall was above-average over southeast Cameroon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central  Chad</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western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and northern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parts of western and eastern DRC</a:t>
            </a:r>
            <a:r>
              <a:rPr lang="en-US" sz="1000" b="1" i="0" u="none" strike="noStrike" cap="none" dirty="0">
                <a:solidFill>
                  <a:schemeClr val="lt1"/>
                </a:solidFill>
                <a:latin typeface="Arial"/>
                <a:ea typeface="Arial"/>
                <a:cs typeface="Arial"/>
                <a:sym typeface="Arial"/>
              </a:rPr>
              <a:t>. Rainfall was below-average over western </a:t>
            </a:r>
            <a:r>
              <a:rPr lang="en-US" sz="1000" b="1" i="0" u="none" strike="noStrike" cap="none" dirty="0" smtClean="0">
                <a:solidFill>
                  <a:schemeClr val="lt1"/>
                </a:solidFill>
                <a:latin typeface="Arial"/>
                <a:ea typeface="Arial"/>
                <a:cs typeface="Arial"/>
                <a:sym typeface="Arial"/>
              </a:rPr>
              <a:t>Cameroon</a:t>
            </a:r>
            <a:r>
              <a:rPr lang="en-US" sz="1000" b="1" dirty="0">
                <a:solidFill>
                  <a:schemeClr val="lt1"/>
                </a:solidFill>
              </a:rPr>
              <a:t> </a:t>
            </a:r>
            <a:r>
              <a:rPr lang="en-US" sz="1000" b="1" dirty="0" smtClean="0">
                <a:solidFill>
                  <a:schemeClr val="lt1"/>
                </a:solidFill>
              </a:rPr>
              <a:t>and</a:t>
            </a:r>
            <a:r>
              <a:rPr lang="en-US" sz="1000" b="1" i="0" u="none" strike="noStrike" cap="none" dirty="0" smtClean="0">
                <a:solidFill>
                  <a:schemeClr val="lt1"/>
                </a:solidFill>
                <a:latin typeface="Arial"/>
                <a:ea typeface="Arial"/>
                <a:cs typeface="Arial"/>
                <a:sym typeface="Arial"/>
              </a:rPr>
              <a:t> Gabon, eastern CAR,  southern Chad, and parts of northern, central and southwest DRC. </a:t>
            </a:r>
            <a:r>
              <a:rPr lang="en-US" sz="1000" b="1" i="0" u="none" strike="noStrike" cap="none" dirty="0">
                <a:solidFill>
                  <a:schemeClr val="lt1"/>
                </a:solidFill>
                <a:latin typeface="Arial"/>
                <a:ea typeface="Arial"/>
                <a:cs typeface="Arial"/>
                <a:sym typeface="Arial"/>
              </a:rPr>
              <a:t>In West Africa, rainfall was above-average over southern </a:t>
            </a:r>
            <a:r>
              <a:rPr lang="en-US" sz="1000" b="1" i="0" u="none" strike="noStrike" cap="none" dirty="0" smtClean="0">
                <a:solidFill>
                  <a:schemeClr val="lt1"/>
                </a:solidFill>
                <a:latin typeface="Arial"/>
                <a:ea typeface="Arial"/>
                <a:cs typeface="Arial"/>
                <a:sym typeface="Arial"/>
              </a:rPr>
              <a:t>Mauritania, southern and eastern Senegal</a:t>
            </a:r>
            <a:r>
              <a:rPr lang="en-US" sz="1000" b="1" i="0" u="none" strike="noStrike" cap="none" dirty="0">
                <a:solidFill>
                  <a:schemeClr val="lt1"/>
                </a:solidFill>
                <a:latin typeface="Arial"/>
                <a:ea typeface="Arial"/>
                <a:cs typeface="Arial"/>
                <a:sym typeface="Arial"/>
              </a:rPr>
              <a:t>, Gambia, Guinea-Bissau, </a:t>
            </a:r>
            <a:r>
              <a:rPr lang="en-US" sz="1000" b="1" i="0" u="none" strike="noStrike" cap="none" dirty="0" smtClean="0">
                <a:solidFill>
                  <a:schemeClr val="lt1"/>
                </a:solidFill>
                <a:latin typeface="Arial"/>
                <a:ea typeface="Arial"/>
                <a:cs typeface="Arial"/>
                <a:sym typeface="Arial"/>
              </a:rPr>
              <a:t>western, southern and eastern Guinea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southern parts of  </a:t>
            </a:r>
            <a:r>
              <a:rPr lang="en-US" sz="1000" b="1" i="0" u="none" strike="noStrike" cap="none" dirty="0" smtClean="0">
                <a:solidFill>
                  <a:schemeClr val="lt1"/>
                </a:solidFill>
                <a:latin typeface="Arial"/>
                <a:ea typeface="Arial"/>
                <a:cs typeface="Arial"/>
                <a:sym typeface="Arial"/>
              </a:rPr>
              <a:t>Ghana</a:t>
            </a:r>
            <a:r>
              <a:rPr lang="en-US" sz="1000" b="1" dirty="0">
                <a:solidFill>
                  <a:schemeClr val="lt1"/>
                </a:solidFill>
              </a:rPr>
              <a:t> </a:t>
            </a:r>
            <a:r>
              <a:rPr lang="en-US" sz="1000" b="1" dirty="0" smtClean="0">
                <a:solidFill>
                  <a:schemeClr val="lt1"/>
                </a:solidFill>
              </a:rPr>
              <a:t>and</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Togo, </a:t>
            </a:r>
            <a:r>
              <a:rPr lang="en-US" sz="1000" b="1" i="0" u="none" strike="noStrike" cap="none" dirty="0" smtClean="0">
                <a:solidFill>
                  <a:schemeClr val="lt1"/>
                </a:solidFill>
                <a:latin typeface="Arial"/>
                <a:ea typeface="Arial"/>
                <a:cs typeface="Arial"/>
                <a:sym typeface="Arial"/>
              </a:rPr>
              <a:t>southern and northern Benin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Burkina </a:t>
            </a:r>
            <a:r>
              <a:rPr lang="en-US" sz="1000" b="1" i="0" u="none" strike="noStrike" cap="none" dirty="0">
                <a:solidFill>
                  <a:schemeClr val="lt1"/>
                </a:solidFill>
                <a:latin typeface="Arial"/>
                <a:ea typeface="Arial"/>
                <a:cs typeface="Arial"/>
                <a:sym typeface="Arial"/>
              </a:rPr>
              <a:t>Faso, </a:t>
            </a:r>
            <a:r>
              <a:rPr lang="en-US" sz="1000" b="1" i="0" u="none" strike="noStrike" cap="none" dirty="0" smtClean="0">
                <a:solidFill>
                  <a:schemeClr val="lt1"/>
                </a:solidFill>
                <a:latin typeface="Arial"/>
                <a:ea typeface="Arial"/>
                <a:cs typeface="Arial"/>
                <a:sym typeface="Arial"/>
              </a:rPr>
              <a:t>central Mali</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and </a:t>
            </a:r>
            <a:r>
              <a:rPr lang="en-US" sz="1000" b="1" i="0" u="none" strike="noStrike" cap="none" dirty="0">
                <a:solidFill>
                  <a:schemeClr val="lt1"/>
                </a:solidFill>
                <a:latin typeface="Arial"/>
                <a:ea typeface="Arial"/>
                <a:cs typeface="Arial"/>
                <a:sym typeface="Arial"/>
              </a:rPr>
              <a:t>western </a:t>
            </a:r>
            <a:r>
              <a:rPr lang="en-US" sz="1000" b="1" i="0" u="none" strike="noStrike" cap="none" dirty="0" smtClean="0">
                <a:solidFill>
                  <a:schemeClr val="lt1"/>
                </a:solidFill>
                <a:latin typeface="Arial"/>
                <a:ea typeface="Arial"/>
                <a:cs typeface="Arial"/>
                <a:sym typeface="Arial"/>
              </a:rPr>
              <a:t>Nigeria</a:t>
            </a:r>
            <a:r>
              <a:rPr lang="en-US" sz="1000" b="1" i="0" u="none" strike="noStrike" cap="none" dirty="0">
                <a:solidFill>
                  <a:schemeClr val="lt1"/>
                </a:solidFill>
                <a:latin typeface="Arial"/>
                <a:ea typeface="Arial"/>
                <a:cs typeface="Arial"/>
                <a:sym typeface="Arial"/>
              </a:rPr>
              <a:t>.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northeast Guinea, </a:t>
            </a:r>
            <a:r>
              <a:rPr lang="en-US" sz="1000" b="1" dirty="0" smtClean="0">
                <a:solidFill>
                  <a:schemeClr val="lt1"/>
                </a:solidFill>
              </a:rPr>
              <a:t>western Mali, </a:t>
            </a:r>
            <a:r>
              <a:rPr lang="en-US" sz="1000" b="1" i="0" u="none" strike="noStrike" cap="none" dirty="0" smtClean="0">
                <a:solidFill>
                  <a:schemeClr val="lt1"/>
                </a:solidFill>
                <a:latin typeface="Arial"/>
                <a:ea typeface="Arial"/>
                <a:cs typeface="Arial"/>
                <a:sym typeface="Arial"/>
              </a:rPr>
              <a:t>Sierra Leone, central and northern Ghana, </a:t>
            </a:r>
            <a:r>
              <a:rPr lang="en-US" sz="1000" b="1" dirty="0">
                <a:solidFill>
                  <a:schemeClr val="lt1"/>
                </a:solidFill>
              </a:rPr>
              <a:t>western Burkina </a:t>
            </a:r>
            <a:r>
              <a:rPr lang="en-US" sz="1000" b="1" dirty="0" smtClean="0">
                <a:solidFill>
                  <a:schemeClr val="lt1"/>
                </a:solidFill>
              </a:rPr>
              <a:t>Faso, </a:t>
            </a:r>
            <a:r>
              <a:rPr lang="en-US" sz="1000" b="1" i="0" u="none" strike="noStrike" cap="none" dirty="0" smtClean="0">
                <a:solidFill>
                  <a:schemeClr val="lt1"/>
                </a:solidFill>
                <a:latin typeface="Arial"/>
                <a:ea typeface="Arial"/>
                <a:cs typeface="Arial"/>
                <a:sym typeface="Arial"/>
              </a:rPr>
              <a:t>and southeastern Nigeria</a:t>
            </a:r>
            <a:r>
              <a:rPr lang="en-US" sz="1000" b="1" dirty="0" smtClean="0">
                <a:solidFill>
                  <a:schemeClr val="lt1"/>
                </a:solidFill>
              </a:rPr>
              <a:t>. </a:t>
            </a:r>
            <a:endParaRPr sz="1000" b="1" i="0" u="none" strike="noStrike" cap="none" dirty="0">
              <a:solidFill>
                <a:schemeClr val="lt1"/>
              </a:solidFill>
              <a:latin typeface="Arial"/>
              <a:ea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20" y="906123"/>
            <a:ext cx="3605977" cy="36059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762" y="906123"/>
            <a:ext cx="3605977" cy="36059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536448" y="109728"/>
            <a:ext cx="7696200" cy="7223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1" name="Google Shape;121;p5"/>
          <p:cNvSpPr txBox="1"/>
          <p:nvPr/>
        </p:nvSpPr>
        <p:spPr>
          <a:xfrm>
            <a:off x="113287" y="4948646"/>
            <a:ext cx="8909331" cy="1785064"/>
          </a:xfrm>
          <a:prstGeom prst="rect">
            <a:avLst/>
          </a:prstGeom>
          <a:noFill/>
          <a:ln>
            <a:noFill/>
          </a:ln>
        </p:spPr>
        <p:txBody>
          <a:bodyPr spcFirstLastPara="1" wrap="square" lIns="91425" tIns="45700" rIns="91425" bIns="45700" anchor="t" anchorCtr="0">
            <a:spAutoFit/>
          </a:bodyPr>
          <a:lstStyle/>
          <a:p>
            <a:pPr lvl="0" algn="just">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Uganda, pockets of central Kenya and southwest Ethiopia, western, southern and northeast Tanzania, Rwanda, Burundi, and southeast South Sudan.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southern and southeast Ethiopia, southern Somalia, many parts of Kenya, and parts of northeast and southeast 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a:t>
            </a:r>
            <a:r>
              <a:rPr lang="en-US" sz="1000" b="1" i="0" u="none" strike="noStrike" cap="none" dirty="0" smtClean="0">
                <a:solidFill>
                  <a:schemeClr val="lt1"/>
                </a:solidFill>
                <a:latin typeface="Arial"/>
                <a:ea typeface="Arial"/>
                <a:cs typeface="Arial"/>
                <a:sym typeface="Arial"/>
              </a:rPr>
              <a:t>over northeast Gabon, southeast Cameroon, many parts of Congo and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western</a:t>
            </a:r>
            <a:r>
              <a:rPr lang="en-US" sz="1000" b="1" dirty="0">
                <a:solidFill>
                  <a:schemeClr val="lt1"/>
                </a:solidFill>
              </a:rPr>
              <a:t> </a:t>
            </a:r>
            <a:r>
              <a:rPr lang="en-US" sz="1000" b="1" dirty="0" smtClean="0">
                <a:solidFill>
                  <a:schemeClr val="lt1"/>
                </a:solidFill>
              </a:rPr>
              <a:t>and</a:t>
            </a:r>
            <a:r>
              <a:rPr lang="en-US" sz="1000" b="1" i="0" u="none" strike="noStrike" cap="none" dirty="0" smtClean="0">
                <a:solidFill>
                  <a:schemeClr val="lt1"/>
                </a:solidFill>
                <a:latin typeface="Arial"/>
                <a:ea typeface="Arial"/>
                <a:cs typeface="Arial"/>
                <a:sym typeface="Arial"/>
              </a:rPr>
              <a:t> southern Gabon, eastern Equatorial Guinea, central</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southern CAR, pockets of  central Congo, and pockets of central and southwest </a:t>
            </a:r>
            <a:r>
              <a:rPr lang="en-US" sz="1000" b="1" i="0" u="none" strike="noStrike" cap="none" dirty="0">
                <a:solidFill>
                  <a:schemeClr val="lt1"/>
                </a:solidFill>
                <a:latin typeface="Arial"/>
                <a:ea typeface="Arial"/>
                <a:cs typeface="Arial"/>
                <a:sym typeface="Arial"/>
              </a:rPr>
              <a:t>DRC. In West Africa, rainfall was above-average </a:t>
            </a:r>
            <a:r>
              <a:rPr lang="en-US" sz="1000" b="1" i="0" u="none" strike="noStrike" cap="none" dirty="0" smtClean="0">
                <a:solidFill>
                  <a:schemeClr val="lt1"/>
                </a:solidFill>
                <a:latin typeface="Arial"/>
                <a:ea typeface="Arial"/>
                <a:cs typeface="Arial"/>
                <a:sym typeface="Arial"/>
              </a:rPr>
              <a:t>over </a:t>
            </a:r>
            <a:r>
              <a:rPr lang="en-US" sz="1000" b="1" dirty="0" smtClean="0">
                <a:solidFill>
                  <a:schemeClr val="lt1"/>
                </a:solidFill>
              </a:rPr>
              <a:t>Liberia, many parts of </a:t>
            </a:r>
            <a:r>
              <a:rPr lang="en-US" sz="1000" b="1" i="0" u="none" strike="noStrike" cap="none" dirty="0" smtClean="0">
                <a:solidFill>
                  <a:schemeClr val="lt1"/>
                </a:solidFill>
                <a:latin typeface="Arial"/>
                <a:ea typeface="Arial"/>
                <a:cs typeface="Arial"/>
                <a:sym typeface="Arial"/>
              </a:rPr>
              <a:t>Cote d’</a:t>
            </a:r>
            <a:r>
              <a:rPr lang="en-US" sz="1000" b="1" dirty="0" smtClean="0">
                <a:solidFill>
                  <a:schemeClr val="lt1"/>
                </a:solidFill>
              </a:rPr>
              <a:t>Ivoire, southern parts of Ghana</a:t>
            </a:r>
            <a:r>
              <a:rPr lang="en-US" sz="1000" b="1" dirty="0">
                <a:solidFill>
                  <a:schemeClr val="lt1"/>
                </a:solidFill>
              </a:rPr>
              <a:t> </a:t>
            </a:r>
            <a:r>
              <a:rPr lang="en-US" sz="1000" b="1" dirty="0" smtClean="0">
                <a:solidFill>
                  <a:schemeClr val="lt1"/>
                </a:solidFill>
              </a:rPr>
              <a:t>and Togo, eastern parts of Sierra Leone and Guinea, and pockets of central Mali.</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below-average rainfall was observed over </a:t>
            </a:r>
            <a:r>
              <a:rPr lang="en-US" sz="1000" b="1" dirty="0" smtClean="0">
                <a:solidFill>
                  <a:schemeClr val="lt1"/>
                </a:solidFill>
              </a:rPr>
              <a:t>southeast Nigeria</a:t>
            </a:r>
            <a:r>
              <a:rPr lang="en-US" sz="1000" b="1" i="0" u="none" strike="noStrike" cap="none" dirty="0" smtClean="0">
                <a:solidFill>
                  <a:schemeClr val="lt1"/>
                </a:solidFill>
                <a:latin typeface="Arial"/>
                <a:ea typeface="Arial"/>
                <a:cs typeface="Arial"/>
                <a:sym typeface="Arial"/>
              </a:rPr>
              <a:t>. In </a:t>
            </a:r>
            <a:r>
              <a:rPr lang="en-US" sz="1000" b="1" i="0" u="none" strike="noStrike" cap="none" dirty="0">
                <a:solidFill>
                  <a:schemeClr val="lt1"/>
                </a:solidFill>
                <a:latin typeface="Arial"/>
                <a:ea typeface="Arial"/>
                <a:cs typeface="Arial"/>
                <a:sym typeface="Arial"/>
              </a:rPr>
              <a:t>southern Africa, above-average </a:t>
            </a:r>
            <a:r>
              <a:rPr lang="en-US" sz="1000" b="1" i="0" u="none" strike="noStrike" cap="none" dirty="0" smtClean="0">
                <a:solidFill>
                  <a:schemeClr val="lt1"/>
                </a:solidFill>
                <a:latin typeface="Arial"/>
                <a:ea typeface="Arial"/>
                <a:cs typeface="Arial"/>
                <a:sym typeface="Arial"/>
              </a:rPr>
              <a:t>rainfall </a:t>
            </a:r>
            <a:r>
              <a:rPr lang="en-US" sz="1000" b="1" i="0" u="none" strike="noStrike" cap="none" dirty="0">
                <a:solidFill>
                  <a:schemeClr val="lt1"/>
                </a:solidFill>
                <a:latin typeface="Arial"/>
                <a:ea typeface="Arial"/>
                <a:cs typeface="Arial"/>
                <a:sym typeface="Arial"/>
              </a:rPr>
              <a:t>was observed over </a:t>
            </a:r>
            <a:r>
              <a:rPr lang="en-US" sz="1000" b="1" i="0" u="none" strike="noStrike" cap="none" dirty="0" smtClean="0">
                <a:solidFill>
                  <a:schemeClr val="lt1"/>
                </a:solidFill>
                <a:latin typeface="Arial"/>
                <a:ea typeface="Arial"/>
                <a:cs typeface="Arial"/>
                <a:sym typeface="Arial"/>
              </a:rPr>
              <a:t>northwest Angola, South Africa, Lesotho</a:t>
            </a:r>
            <a:r>
              <a:rPr lang="en-US" sz="1000" b="1" dirty="0">
                <a:solidFill>
                  <a:schemeClr val="lt1"/>
                </a:solidFill>
              </a:rPr>
              <a:t>, </a:t>
            </a:r>
            <a:r>
              <a:rPr lang="en-US" sz="1000" b="1" dirty="0" smtClean="0">
                <a:solidFill>
                  <a:schemeClr val="lt1"/>
                </a:solidFill>
              </a:rPr>
              <a:t>Eswatini, pockets of central </a:t>
            </a:r>
            <a:r>
              <a:rPr lang="en-US" sz="1000" b="1" i="0" u="none" strike="noStrike" cap="none" dirty="0" smtClean="0">
                <a:solidFill>
                  <a:schemeClr val="lt1"/>
                </a:solidFill>
                <a:latin typeface="Arial"/>
                <a:ea typeface="Arial"/>
                <a:cs typeface="Arial"/>
                <a:sym typeface="Arial"/>
              </a:rPr>
              <a:t>Namibia, central and southern Mozambique and Malawi, northern Zambia</a:t>
            </a:r>
            <a:r>
              <a:rPr lang="en-US" sz="1000" b="1" dirty="0">
                <a:solidFill>
                  <a:schemeClr val="lt1"/>
                </a:solidFill>
              </a:rPr>
              <a:t>, southern </a:t>
            </a:r>
            <a:r>
              <a:rPr lang="en-US" sz="1000" b="1" dirty="0" smtClean="0">
                <a:solidFill>
                  <a:schemeClr val="lt1"/>
                </a:solidFill>
              </a:rPr>
              <a:t>Botswana, </a:t>
            </a:r>
            <a:r>
              <a:rPr lang="en-US" sz="1000" b="1" dirty="0">
                <a:solidFill>
                  <a:schemeClr val="lt1"/>
                </a:solidFill>
              </a:rPr>
              <a:t>and </a:t>
            </a:r>
            <a:r>
              <a:rPr lang="en-US" sz="1000" b="1" dirty="0" smtClean="0">
                <a:solidFill>
                  <a:schemeClr val="lt1"/>
                </a:solidFill>
              </a:rPr>
              <a:t>southern and eastern</a:t>
            </a:r>
            <a:r>
              <a:rPr lang="en-US" sz="1000" b="1" i="0" u="none" strike="noStrike" cap="none" dirty="0" smtClean="0">
                <a:solidFill>
                  <a:schemeClr val="lt1"/>
                </a:solidFill>
                <a:latin typeface="Arial"/>
                <a:ea typeface="Arial"/>
                <a:cs typeface="Arial"/>
                <a:sym typeface="Arial"/>
              </a:rPr>
              <a:t> Madagascar.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central, eastern and southern </a:t>
            </a:r>
            <a:r>
              <a:rPr lang="en-US" sz="1000" b="1" dirty="0" smtClean="0">
                <a:solidFill>
                  <a:schemeClr val="lt1"/>
                </a:solidFill>
              </a:rPr>
              <a:t>Angola, northern Namibia, western and southern Zambia, northeast parts of </a:t>
            </a:r>
            <a:r>
              <a:rPr lang="en-US" sz="1000" b="1" dirty="0">
                <a:solidFill>
                  <a:schemeClr val="lt1"/>
                </a:solidFill>
              </a:rPr>
              <a:t>Malawi and </a:t>
            </a:r>
            <a:r>
              <a:rPr lang="en-US" sz="1000" b="1" dirty="0" smtClean="0">
                <a:solidFill>
                  <a:schemeClr val="lt1"/>
                </a:solidFill>
              </a:rPr>
              <a:t>Mozambique, many parts of Zimbabwe, northern and eastern Botswana, and northwest, northern and central Madagascar.</a:t>
            </a:r>
            <a:endParaRPr sz="1000" b="1"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983295"/>
            <a:ext cx="3854404" cy="38544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952" y="983295"/>
            <a:ext cx="3854404" cy="38544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831230"/>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During </a:t>
            </a:r>
            <a:r>
              <a:rPr lang="en-US" sz="1100" b="1" dirty="0">
                <a:solidFill>
                  <a:schemeClr val="bg1"/>
                </a:solidFill>
              </a:rPr>
              <a:t>the past 7 days, in East Africa, rainfall was above-average over pockets of southwest Ethiopia, northern Sudan and southwest Kenya, southern Uganda, and northeast, southern, and eastern Tanzania. Below-average rainfall was observed over pockets of southeast Kenya. In Central Africa, rainfall was above-average over eastern Gabon, central and southern parts of Congo, pockets of western, central and southeast DRC. Below-average rainfall was observed over pockets of southeast Gabon and southwest and eastern DRC. In West Africa, above-average rainfall was observed over pockets of eastern Liberia. In southern Africa, rainfall was above-average over pockets of northeast Angola, central Namibia, eastern Eswatini, and central and northeast Africa, Malawi, northern and central Mozambique, northwest, central and eastern Zambia, and southern, eastern and northern Madagascar. In contrast, rainfall was below-average over northern, western and southern Angola, northeast Namibia, southwest Zambia, northern, central and eastern Botswana, western, central and eastern Zimbabwe, northwest and northern South Africa, southern Mozambique, and western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25" y="1056250"/>
            <a:ext cx="3764772" cy="37647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997" y="1056250"/>
            <a:ext cx="3764772" cy="37647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6" name="Google Shape;146;p7"/>
          <p:cNvSpPr txBox="1"/>
          <p:nvPr/>
        </p:nvSpPr>
        <p:spPr>
          <a:xfrm>
            <a:off x="159489" y="5789892"/>
            <a:ext cx="8825024" cy="646290"/>
          </a:xfrm>
          <a:prstGeom prst="rect">
            <a:avLst/>
          </a:prstGeom>
          <a:noFill/>
          <a:ln>
            <a:noFill/>
          </a:ln>
        </p:spPr>
        <p:txBody>
          <a:bodyPr spcFirstLastPara="1" wrap="square" lIns="91425" tIns="45700" rIns="91425" bIns="45700" anchor="t" anchorCtr="0">
            <a:spAutoFit/>
          </a:bodyPr>
          <a:lstStyle/>
          <a:p>
            <a:r>
              <a:rPr lang="en-US" sz="1200" b="1" dirty="0">
                <a:solidFill>
                  <a:schemeClr val="lt1"/>
                </a:solidFill>
              </a:rPr>
              <a:t>At 850-hPa level (right panel), anomalous wind convergence may have contributed to the observed rainfall increases across </a:t>
            </a:r>
            <a:r>
              <a:rPr lang="en-US" sz="1200" b="1" dirty="0" smtClean="0">
                <a:solidFill>
                  <a:schemeClr val="lt1"/>
                </a:solidFill>
              </a:rPr>
              <a:t>northern Zambia, Malawi, southern Tanzania, and central and northern</a:t>
            </a:r>
            <a:r>
              <a:rPr lang="en-US" sz="1200" b="1" dirty="0">
                <a:solidFill>
                  <a:schemeClr val="bg1"/>
                </a:solidFill>
              </a:rPr>
              <a:t> </a:t>
            </a:r>
            <a:r>
              <a:rPr lang="en-US" sz="1200" b="1" dirty="0" smtClean="0">
                <a:solidFill>
                  <a:schemeClr val="bg1"/>
                </a:solidFill>
              </a:rPr>
              <a:t>Mozambique,</a:t>
            </a:r>
            <a:r>
              <a:rPr lang="en-US" sz="1200" b="1" dirty="0" smtClean="0">
                <a:solidFill>
                  <a:schemeClr val="lt1"/>
                </a:solidFill>
              </a:rPr>
              <a:t> and </a:t>
            </a:r>
            <a:r>
              <a:rPr lang="en-US" sz="1200" b="1" dirty="0">
                <a:solidFill>
                  <a:schemeClr val="lt1"/>
                </a:solidFill>
              </a:rPr>
              <a:t>anomalous </a:t>
            </a:r>
            <a:r>
              <a:rPr lang="en-US" sz="1200" b="1" dirty="0" smtClean="0">
                <a:solidFill>
                  <a:schemeClr val="lt1"/>
                </a:solidFill>
              </a:rPr>
              <a:t>westerly </a:t>
            </a:r>
            <a:r>
              <a:rPr lang="en-US" sz="1200" b="1" dirty="0">
                <a:solidFill>
                  <a:schemeClr val="lt1"/>
                </a:solidFill>
              </a:rPr>
              <a:t>flow was observed across </a:t>
            </a:r>
            <a:r>
              <a:rPr lang="en-US" sz="1200" b="1" dirty="0" smtClean="0">
                <a:solidFill>
                  <a:schemeClr val="lt1"/>
                </a:solidFill>
              </a:rPr>
              <a:t>Madagascar.</a:t>
            </a:r>
            <a:endParaRPr lang="en-US" sz="12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75" y="1405995"/>
            <a:ext cx="4089514" cy="40895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455" y="1405995"/>
            <a:ext cx="4089514" cy="4089514"/>
          </a:xfrm>
          <a:prstGeom prst="rect">
            <a:avLst/>
          </a:prstGeom>
        </p:spPr>
      </p:pic>
      <p:sp>
        <p:nvSpPr>
          <p:cNvPr id="9" name="Google Shape;149;p7"/>
          <p:cNvSpPr/>
          <p:nvPr/>
        </p:nvSpPr>
        <p:spPr>
          <a:xfrm>
            <a:off x="2955851" y="3682302"/>
            <a:ext cx="616689" cy="634517"/>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9;p7"/>
          <p:cNvSpPr/>
          <p:nvPr/>
        </p:nvSpPr>
        <p:spPr>
          <a:xfrm>
            <a:off x="3724042" y="4105729"/>
            <a:ext cx="528981" cy="402476"/>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3028827" y="3093396"/>
            <a:ext cx="307760" cy="719849"/>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775587" y="1946787"/>
            <a:ext cx="1319593" cy="167148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900948" y="1504335"/>
            <a:ext cx="1216307" cy="44245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Lesotho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over eastern Kenya (bottom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southern Somalia </a:t>
            </a:r>
            <a:r>
              <a:rPr lang="en-US" sz="1200" b="1" i="0" u="none" strike="noStrike" cap="none" dirty="0" smtClean="0">
                <a:solidFill>
                  <a:schemeClr val="lt1"/>
                </a:solidFill>
                <a:latin typeface="Arial"/>
                <a:ea typeface="Arial"/>
                <a:cs typeface="Arial"/>
                <a:sym typeface="Arial"/>
              </a:rPr>
              <a:t>(top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256" y="522918"/>
            <a:ext cx="3430022" cy="24937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7255" y="3237937"/>
            <a:ext cx="3430022" cy="261461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705" y="3582893"/>
            <a:ext cx="3144287" cy="24455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NCEP GEFS Model Forecasts</a:t>
            </a:r>
            <a:r>
              <a:rPr lang="en-US" sz="1200" b="1" i="0" u="none" strike="noStrike" cap="none" dirty="0">
                <a:solidFill>
                  <a:srgbClr val="FFFF00"/>
                </a:solidFill>
                <a:latin typeface="Arial"/>
                <a:ea typeface="Arial"/>
                <a:cs typeface="Arial"/>
                <a:sym typeface="Arial"/>
              </a:rPr>
              <a:t/>
            </a:r>
            <a:br>
              <a:rPr lang="en-US" sz="12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Non-Bias Corrected Probability of </a:t>
            </a:r>
            <a:br>
              <a:rPr lang="en-US" sz="20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precipitation exceedance </a:t>
            </a:r>
            <a:endParaRPr sz="1400" b="0" i="0" u="none" strike="noStrike" cap="none" dirty="0">
              <a:solidFill>
                <a:srgbClr val="000000"/>
              </a:solidFill>
              <a:latin typeface="Arial"/>
              <a:ea typeface="Arial"/>
              <a:cs typeface="Arial"/>
              <a:sym typeface="Arial"/>
            </a:endParaRPr>
          </a:p>
        </p:txBody>
      </p:sp>
      <p:sp>
        <p:nvSpPr>
          <p:cNvPr id="170" name="Google Shape;170;p9"/>
          <p:cNvSpPr txBox="1"/>
          <p:nvPr/>
        </p:nvSpPr>
        <p:spPr>
          <a:xfrm>
            <a:off x="4669277" y="1519240"/>
            <a:ext cx="4296019"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smtClean="0">
                <a:solidFill>
                  <a:srgbClr val="FFFF00"/>
                </a:solidFill>
                <a:latin typeface="Arial"/>
                <a:ea typeface="Arial"/>
                <a:cs typeface="Arial"/>
                <a:sym typeface="Arial"/>
              </a:rPr>
              <a:t>04 </a:t>
            </a:r>
            <a:r>
              <a:rPr lang="en-US" sz="1600" b="1" i="0" u="none" strike="noStrike" cap="none"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10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5465" y="5229412"/>
            <a:ext cx="8889831" cy="1200288"/>
          </a:xfrm>
          <a:prstGeom prst="rect">
            <a:avLst/>
          </a:prstGeom>
          <a:noFill/>
          <a:ln>
            <a:noFill/>
          </a:ln>
        </p:spPr>
        <p:txBody>
          <a:bodyPr spcFirstLastPara="1" wrap="square" lIns="91425" tIns="45700" rIns="91425" bIns="45700" anchor="t" anchorCtr="0">
            <a:spAutoFit/>
          </a:bodyPr>
          <a:lstStyle/>
          <a:p>
            <a:pPr lvl="0" algn="just">
              <a:buClr>
                <a:schemeClr val="dk1"/>
              </a:buClr>
              <a:buSzPts val="1200"/>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southern parts of </a:t>
            </a:r>
            <a:r>
              <a:rPr lang="en-US" sz="1200" b="1" dirty="0" smtClean="0">
                <a:solidFill>
                  <a:schemeClr val="lt1"/>
                </a:solidFill>
              </a:rPr>
              <a:t>Gabon and Congo, southern and eastern DRC,</a:t>
            </a:r>
            <a:r>
              <a:rPr lang="en-US" sz="1200" b="1" dirty="0">
                <a:solidFill>
                  <a:schemeClr val="lt1"/>
                </a:solidFill>
              </a:rPr>
              <a:t> Rwanda, </a:t>
            </a:r>
            <a:r>
              <a:rPr lang="en-US" sz="1200" b="1" dirty="0" smtClean="0">
                <a:solidFill>
                  <a:schemeClr val="lt1"/>
                </a:solidFill>
              </a:rPr>
              <a:t>Burundi, western Tanzania, Malawi, parts of central and northwest Mozambique, northeast and central Angola, northwest, central, and northern Zambia, and western Madagascar. </a:t>
            </a:r>
            <a:r>
              <a:rPr lang="en-US" sz="1200" b="1" dirty="0">
                <a:solidFill>
                  <a:schemeClr val="lt1"/>
                </a:solidFill>
              </a:rPr>
              <a:t>For </a:t>
            </a:r>
            <a:r>
              <a:rPr lang="en-US" sz="1200" b="1" dirty="0" smtClean="0">
                <a:solidFill>
                  <a:schemeClr val="lt1"/>
                </a:solidFill>
              </a:rPr>
              <a:t>week-2 </a:t>
            </a:r>
            <a:r>
              <a:rPr lang="en-US" sz="1200" b="1" dirty="0">
                <a:solidFill>
                  <a:schemeClr val="lt1"/>
                </a:solidFill>
              </a:rPr>
              <a:t>(right panel</a:t>
            </a:r>
            <a:r>
              <a:rPr lang="en-US" sz="1200" b="1" dirty="0" smtClean="0">
                <a:solidFill>
                  <a:schemeClr val="lt1"/>
                </a:solidFill>
              </a:rPr>
              <a:t>), </a:t>
            </a:r>
            <a:r>
              <a:rPr lang="en-US" sz="1200" b="1" dirty="0">
                <a:solidFill>
                  <a:schemeClr val="lt1"/>
                </a:solidFill>
              </a:rPr>
              <a:t>the NCEP GEFS forecasts indicate a moderate to high chance (over 70%) for rainfall to exceed 50 mm over southern parts of Gabon and </a:t>
            </a:r>
            <a:r>
              <a:rPr lang="en-US" sz="1200" b="1" dirty="0" smtClean="0">
                <a:solidFill>
                  <a:schemeClr val="lt1"/>
                </a:solidFill>
              </a:rPr>
              <a:t>Congo, southeast DRC, central Angola, northern parts of  Zambia, and central, western and northwest  parts of Madagascar.</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72273" y="1519241"/>
            <a:ext cx="4177052" cy="338514"/>
          </a:xfrm>
          <a:prstGeom prst="rect">
            <a:avLst/>
          </a:prstGeom>
          <a:noFill/>
          <a:ln>
            <a:noFill/>
          </a:ln>
        </p:spPr>
        <p:txBody>
          <a:bodyPr spcFirstLastPara="1" wrap="square" lIns="91425" tIns="45700" rIns="91425" bIns="45700" anchor="t" anchorCtr="0">
            <a:spAutoFit/>
          </a:bodyPr>
          <a:lstStyle/>
          <a:p>
            <a:pPr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28 Dec 2022 – 03 Jan 2023</a:t>
            </a:r>
            <a:endParaRPr lang="en-US" sz="16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18" y="1966885"/>
            <a:ext cx="4052782" cy="30395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894" y="1966884"/>
            <a:ext cx="4076659" cy="30574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6042</TotalTime>
  <Words>2564</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Ravi Shukla</cp:lastModifiedBy>
  <cp:revision>261</cp:revision>
  <dcterms:created xsi:type="dcterms:W3CDTF">2001-08-31T10:39:36Z</dcterms:created>
  <dcterms:modified xsi:type="dcterms:W3CDTF">2022-12-27T17:58:44Z</dcterms:modified>
</cp:coreProperties>
</file>