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089"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15 </a:t>
            </a:r>
            <a:r>
              <a:rPr lang="en-US" sz="2800" b="1" dirty="0" smtClean="0">
                <a:solidFill>
                  <a:schemeClr val="lt1"/>
                </a:solidFill>
              </a:rPr>
              <a:t>May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16 </a:t>
            </a:r>
            <a:r>
              <a:rPr lang="en-US" sz="1600" b="1" dirty="0" smtClean="0">
                <a:solidFill>
                  <a:srgbClr val="FFFF00"/>
                </a:solidFill>
              </a:rPr>
              <a:t>– </a:t>
            </a:r>
            <a:r>
              <a:rPr lang="en-US" sz="1600" b="1" dirty="0" smtClean="0">
                <a:solidFill>
                  <a:srgbClr val="FFFF00"/>
                </a:solidFill>
              </a:rPr>
              <a:t>22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970277"/>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much of Guinea, northern Sierra Leone, southern Cameroon, much of Equatorial Guinea, northern Gabon, southern Sudan, northern South Sudan, western and eastern parts of Ethiopia, northeastern DR Congo, much of Uganda, eastern Kenya and Tanzania, and much of Somalia. In particular, there is above 80% chance for rainfall to be below-normal over western Ethiopia, and southern Uganda.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Liberia, Cote d’Ivoire, Ghana, and Togo, western Benin, northern Nigeria and Cameroon, central portions of Ethiopia, southern South Africa and Lesotho. In particular, there is above 80% chance for rainfall to be above-normal over southern Liberia, Cote d’Ivoire, and Ghana, and central portions of Ethiopia</a:t>
            </a:r>
            <a:r>
              <a:rPr lang="en-US" sz="1200" b="1" dirty="0" smtClean="0">
                <a:solidFill>
                  <a:schemeClr val="lt1"/>
                </a:solidFill>
              </a:rPr>
              <a:t>.</a:t>
            </a:r>
            <a:endParaRPr sz="1200" b="1" dirty="0">
              <a:solidFill>
                <a:schemeClr val="lt1"/>
              </a:solidFill>
            </a:endParaRPr>
          </a:p>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90" cy="4871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23 </a:t>
            </a:r>
            <a:r>
              <a:rPr lang="en-US" sz="1600" b="1" dirty="0" smtClean="0">
                <a:solidFill>
                  <a:srgbClr val="FFFF00"/>
                </a:solidFill>
              </a:rPr>
              <a:t>– </a:t>
            </a:r>
            <a:r>
              <a:rPr lang="en-US" sz="1600" b="1" dirty="0" smtClean="0">
                <a:solidFill>
                  <a:srgbClr val="FFFF00"/>
                </a:solidFill>
              </a:rPr>
              <a:t>29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455505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much of Guinea and Sierra Leone, northwestern Liberia, southern Mali, southwestern Burkina Faso, northwestern Cote d’Ivoire, southeastern Nigeria, central parts of Cameroon, south-central CAR, southern South Sudan, western Ethiopia, northeastern DR Congo, northern Rwanda, much of Uganda, and western Kenya. In particular, there is above 80% chance for rainfall to be below-normal over northeastern DR Congo, eastern Uganda, and western Kenya.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southeastern Burkina Faso, northern Benin and Nigeria, southern Chad, southwestern Sudan, central Gabon, southern Congo, western DR Congo, and central portions of Ethiopia. </a:t>
            </a: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5" cy="47951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much Ethiopia, Djibouti, many parts of Somalia, pockets of Eritrea, Kenya, southern Uganda, many parts Tanzania, Burundi, Rwanda, and northern and eastern South Sudan. Rainfall was below-average over the southern portion of South Sudan, pockets of southeastern Ethiopia and central Somalia and central Tanzania. In southern Africa, above-average rainfall was observed over parts of western and northern Angola, northeastern Zambia, northern Mozambique and eastern Madagascar. Below-average rainfall was observed over southern Angola, southern and western Zambia, much of Namibia, Botswana, Zimbabwe, South Africa, Lesotho, </a:t>
            </a:r>
            <a:r>
              <a:rPr lang="en-US" sz="1200" b="1" dirty="0" err="1">
                <a:solidFill>
                  <a:schemeClr val="lt1"/>
                </a:solidFill>
                <a:latin typeface="Arial"/>
                <a:ea typeface="Arial"/>
                <a:cs typeface="Arial"/>
                <a:sym typeface="Arial"/>
              </a:rPr>
              <a:t>Eswatini</a:t>
            </a:r>
            <a:r>
              <a:rPr lang="en-US" sz="1200" b="1" dirty="0">
                <a:solidFill>
                  <a:schemeClr val="lt1"/>
                </a:solidFill>
                <a:latin typeface="Arial"/>
                <a:ea typeface="Arial"/>
                <a:cs typeface="Arial"/>
                <a:sym typeface="Arial"/>
              </a:rPr>
              <a:t>, and central and southern Mozambique and western Madagascar. In Central Africa, rainfall was above-average over pockets of Cameroon, western and central CAR, the far southern and northern Congo, and many parts of DRC. Below-average rainfall was observed over southwestern Cameroon, Gabon, parts of western and northern DRC, and eastern CAR. In West Africa, rainfall was above-average over parts of Guinea and Liberia, southeastern Cote d’Ivoire, Ghana, Togo, Benin and western and northern Nigeria. Below-average rainfall was observed over western and central Cote d’Ivoire and southeastern Nigeria.</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parts of central and eastern Ethiopia. Below-average rainfall was observed over much of South Sudan, Uganda, western Kenya, western and southern Ethiopia, and southern Somalia. In Central Africa, rainfall was above-average over the far northern CAR. Below-average rainfall was observed over much of Cameroon, Equatorial Guinea, Gabon, Congo, many parts of CAR, and DRC. In West Africa, above-average rainfall was observed over parts of Guinea, southwestern Mali and southern Cote d’Ivoire. Below-average rainfall was observed over Togo, Benin, and Nigeria. In Southern Africa, above-average rainfall was observed over the coastal areas of South Africa.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The Week-1 outlook calls for </a:t>
            </a:r>
            <a:r>
              <a:rPr lang="en-US" sz="1200" b="1" dirty="0" smtClean="0">
                <a:solidFill>
                  <a:schemeClr val="lt1"/>
                </a:solidFill>
                <a:latin typeface="Arial"/>
                <a:ea typeface="Arial"/>
                <a:cs typeface="Arial"/>
                <a:sym typeface="Arial"/>
              </a:rPr>
              <a:t>below-normal rainfall </a:t>
            </a:r>
            <a:r>
              <a:rPr lang="en-US" sz="1200" b="1" dirty="0">
                <a:solidFill>
                  <a:schemeClr val="lt1"/>
                </a:solidFill>
                <a:latin typeface="Arial"/>
                <a:ea typeface="Arial"/>
                <a:cs typeface="Arial"/>
                <a:sym typeface="Arial"/>
              </a:rPr>
              <a:t>over much of Guinea, northern Sierra Leone, southern Cameroon, much of Equatorial Guinea, northern Gabon, southern Sudan, northern South Sudan, western and eastern parts of Ethiopia, northeastern DR Congo, much of Uganda, eastern Kenya and Tanzania, and much of Somalia</a:t>
            </a:r>
            <a:r>
              <a:rPr lang="en-US" sz="1200" b="1" dirty="0" smtClean="0">
                <a:solidFill>
                  <a:schemeClr val="lt1"/>
                </a:solidFill>
                <a:latin typeface="Arial"/>
                <a:ea typeface="Arial"/>
                <a:cs typeface="Arial"/>
                <a:sym typeface="Arial"/>
              </a:rPr>
              <a:t>. In contrast, there is an increased chance for above-normal rainfall </a:t>
            </a:r>
            <a:r>
              <a:rPr lang="en-US" sz="1200" b="1" dirty="0">
                <a:solidFill>
                  <a:schemeClr val="lt1"/>
                </a:solidFill>
                <a:latin typeface="Arial"/>
                <a:ea typeface="Arial"/>
                <a:cs typeface="Arial"/>
                <a:sym typeface="Arial"/>
              </a:rPr>
              <a:t>over much of Liberia, Cote d’Ivoire, Ghana, and Togo, western Benin, northern Nigeria and Cameroon, central portions of Ethiopia, southern South Africa and Lesotho</a:t>
            </a:r>
            <a:r>
              <a:rPr lang="en-US" sz="1200" b="1" dirty="0" smtClean="0">
                <a:solidFill>
                  <a:schemeClr val="lt1"/>
                </a:solidFill>
                <a:latin typeface="Arial"/>
                <a:ea typeface="Arial"/>
                <a:cs typeface="Arial"/>
                <a:sym typeface="Arial"/>
              </a:rPr>
              <a:t>. For week-2, there is an increased chance for below-normal rainfall </a:t>
            </a:r>
            <a:r>
              <a:rPr lang="en-US" sz="1200" b="1" dirty="0">
                <a:solidFill>
                  <a:schemeClr val="lt1"/>
                </a:solidFill>
                <a:latin typeface="Arial"/>
                <a:ea typeface="Arial"/>
                <a:cs typeface="Arial"/>
                <a:sym typeface="Arial"/>
              </a:rPr>
              <a:t>over much of Guinea and Sierra Leone, northwestern Liberia, southern Mali, southwestern Burkina Faso, northwestern Cote d’Ivoire, southeastern Nigeria, central parts of Cameroon, south-central CAR, southern South Sudan, western Ethiopia, northeastern DR Congo, northern Rwanda, much of Uganda, and western Kenya. </a:t>
            </a:r>
            <a:r>
              <a:rPr lang="en-US" sz="1200" b="1" dirty="0" smtClean="0">
                <a:solidFill>
                  <a:schemeClr val="lt1"/>
                </a:solidFill>
                <a:latin typeface="Arial"/>
                <a:ea typeface="Arial"/>
                <a:cs typeface="Arial"/>
                <a:sym typeface="Arial"/>
              </a:rPr>
              <a:t>In contrast, there is an increased chance for above-normal </a:t>
            </a:r>
            <a:r>
              <a:rPr lang="en-US" sz="1200" b="1" dirty="0">
                <a:solidFill>
                  <a:schemeClr val="lt1"/>
                </a:solidFill>
                <a:latin typeface="Arial"/>
                <a:ea typeface="Arial"/>
                <a:cs typeface="Arial"/>
                <a:sym typeface="Arial"/>
              </a:rPr>
              <a:t>rainfall </a:t>
            </a:r>
            <a:r>
              <a:rPr lang="en-US" sz="1200" b="1" dirty="0" smtClean="0">
                <a:solidFill>
                  <a:schemeClr val="lt1"/>
                </a:solidFill>
                <a:latin typeface="Arial"/>
                <a:ea typeface="Arial"/>
                <a:cs typeface="Arial"/>
                <a:sym typeface="Arial"/>
              </a:rPr>
              <a:t>over southeastern </a:t>
            </a:r>
            <a:r>
              <a:rPr lang="en-US" sz="1200" b="1" dirty="0">
                <a:solidFill>
                  <a:schemeClr val="lt1"/>
                </a:solidFill>
                <a:latin typeface="Arial"/>
                <a:ea typeface="Arial"/>
                <a:cs typeface="Arial"/>
                <a:sym typeface="Arial"/>
              </a:rPr>
              <a:t>Burkina Faso, northern Benin and Nigeria, southern Chad, southwestern Sudan, central Gabon, southern Congo, western DR Congo, and central portions of </a:t>
            </a:r>
            <a:r>
              <a:rPr lang="en-US" sz="1200" b="1" dirty="0" smtClean="0">
                <a:solidFill>
                  <a:schemeClr val="lt1"/>
                </a:solidFill>
                <a:latin typeface="Arial"/>
                <a:ea typeface="Arial"/>
                <a:cs typeface="Arial"/>
                <a:sym typeface="Arial"/>
              </a:rPr>
              <a:t>Ethiopia.</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4662815"/>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parts of central and eastern Ethiopia. Below-average rainfall was observed over much of South Sudan, Uganda, western Kenya, western and southern Ethiopia, and southern Somalia. In Central Africa, rainfall was above-average over the far northern CAR. Below-average rainfall was observed over much of Cameroon, Equatorial Guinea, Gabon, Congo, many parts of CAR, and DRC. In West Africa, above-average rainfall was observed over parts of Guinea, southwestern Mali and southern Cote d’Ivoire. Below-average rainfall was observed over Togo, Benin, and Nigeria. In Southern Africa, above-average rainfall was observed over the coastal areas of South Africa.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below-normal rainfall over much of Guinea, northern Sierra Leone, southern Cameroon, much of Equatorial Guinea, northern Gabon, southern Sudan, northern South Sudan, western and eastern parts of Ethiopia, northeastern DR Congo, much of Uganda, eastern Kenya and Tanzania, and much of Somalia. In contrast, there is an increased chance for above-normal rainfall over much of Liberia, Cote d’Ivoire, Ghana, and Togo, western Benin, northern Nigeria and Cameroon, central portions of Ethiopia, southern South Africa and Lesotho. For week-2, there is an increased chance for below-normal rainfall over much of Guinea and Sierra Leone, northwestern Liberia, southern Mali, southwestern Burkina Faso, northwestern Cote d’Ivoire, southeastern Nigeria, central parts of Cameroon, south-central CAR, southern South Sudan, western Ethiopia, northeastern DR Congo, northern Rwanda, much of Uganda, and western Kenya. In contrast, there is an increased chance for above-normal rainfall over southeastern Burkina Faso, northern Benin and Nigeria, southern Chad, southwestern Sudan, central Gabon, southern Congo, western DR Congo, and central portions of Ethiopia.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339957"/>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en-US" sz="950" b="1" i="0" u="none" strike="noStrike" cap="none" dirty="0">
                <a:solidFill>
                  <a:schemeClr val="lt1"/>
                </a:solidFill>
                <a:latin typeface="Arial"/>
                <a:ea typeface="Arial"/>
                <a:cs typeface="Arial"/>
                <a:sym typeface="Arial"/>
              </a:rPr>
              <a:t>, many parts of </a:t>
            </a:r>
            <a:r>
              <a:rPr lang="en-US" sz="950" b="1" i="0" u="none" strike="noStrike" cap="none" dirty="0" smtClean="0">
                <a:solidFill>
                  <a:schemeClr val="lt1"/>
                </a:solidFill>
                <a:latin typeface="Arial"/>
                <a:ea typeface="Arial"/>
                <a:cs typeface="Arial"/>
                <a:sym typeface="Arial"/>
              </a:rPr>
              <a:t>Somalia and Kenya,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Uganda</a:t>
            </a:r>
            <a:r>
              <a:rPr lang="en-US" sz="950" b="1" i="0" u="none" strike="noStrike" cap="none" dirty="0">
                <a:solidFill>
                  <a:schemeClr val="lt1"/>
                </a:solidFill>
                <a:latin typeface="Arial"/>
                <a:ea typeface="Arial"/>
                <a:cs typeface="Arial"/>
                <a:sym typeface="Arial"/>
              </a:rPr>
              <a:t>, western Tanzania, Burundi, Rwanda,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the far northern </a:t>
            </a:r>
            <a:r>
              <a:rPr lang="en-US" sz="950" b="1" i="0" u="none" strike="noStrike" cap="none" dirty="0" smtClean="0">
                <a:solidFill>
                  <a:schemeClr val="lt1"/>
                </a:solidFill>
                <a:latin typeface="Arial"/>
                <a:ea typeface="Arial"/>
                <a:cs typeface="Arial"/>
                <a:sym typeface="Arial"/>
              </a:rPr>
              <a:t>and southeastern </a:t>
            </a:r>
            <a:r>
              <a:rPr lang="en-US" sz="950" b="1" i="0" u="none" strike="noStrike" cap="none" dirty="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smtClean="0">
                <a:solidFill>
                  <a:schemeClr val="lt1"/>
                </a:solidFill>
                <a:latin typeface="Arial"/>
                <a:ea typeface="Arial"/>
                <a:cs typeface="Arial"/>
                <a:sym typeface="Arial"/>
              </a:rPr>
              <a:t>parts of southern Somalia, the </a:t>
            </a:r>
            <a:r>
              <a:rPr lang="en-US" sz="950" b="1" i="0" u="none" strike="noStrike" cap="none" dirty="0" smtClean="0">
                <a:solidFill>
                  <a:schemeClr val="lt1"/>
                </a:solidFill>
                <a:latin typeface="Arial"/>
                <a:ea typeface="Arial"/>
                <a:cs typeface="Arial"/>
                <a:sym typeface="Arial"/>
              </a:rPr>
              <a:t>far southern Kenya and eastern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western and northern </a:t>
            </a:r>
            <a:r>
              <a:rPr lang="en-US" sz="950" b="1" i="0" u="none" strike="noStrike" cap="none" dirty="0" smtClean="0">
                <a:solidFill>
                  <a:schemeClr val="lt1"/>
                </a:solidFill>
                <a:latin typeface="Arial"/>
                <a:ea typeface="Arial"/>
                <a:cs typeface="Arial"/>
                <a:sym typeface="Arial"/>
              </a:rPr>
              <a:t>Angola, eastern Zambia, the far southern Botswana, </a:t>
            </a:r>
            <a:r>
              <a:rPr lang="en-US" sz="950" b="1" i="0" u="none" strike="noStrike" cap="none" dirty="0" smtClean="0">
                <a:solidFill>
                  <a:schemeClr val="lt1"/>
                </a:solidFill>
                <a:latin typeface="Arial"/>
                <a:ea typeface="Arial"/>
                <a:cs typeface="Arial"/>
                <a:sym typeface="Arial"/>
              </a:rPr>
              <a:t>parts of eastern and southern South </a:t>
            </a:r>
            <a:r>
              <a:rPr lang="en-US" sz="950" b="1" i="0" u="none" strike="noStrike" cap="none" dirty="0" smtClean="0">
                <a:solidFill>
                  <a:schemeClr val="lt1"/>
                </a:solidFill>
                <a:latin typeface="Arial"/>
                <a:ea typeface="Arial"/>
                <a:cs typeface="Arial"/>
                <a:sym typeface="Arial"/>
              </a:rPr>
              <a:t>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much of Mozambique, and central and southern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Angola, western </a:t>
            </a:r>
            <a:r>
              <a:rPr lang="en-US" sz="950" b="1" i="0" u="none" strike="noStrike" cap="none" dirty="0" smtClean="0">
                <a:solidFill>
                  <a:schemeClr val="lt1"/>
                </a:solidFill>
                <a:latin typeface="Arial"/>
                <a:ea typeface="Arial"/>
                <a:cs typeface="Arial"/>
                <a:sym typeface="Arial"/>
              </a:rPr>
              <a:t>and southern Zambia</a:t>
            </a:r>
            <a:r>
              <a:rPr lang="en-US" sz="950" b="1" i="0" u="none" strike="noStrike" cap="none" dirty="0" smtClean="0">
                <a:solidFill>
                  <a:schemeClr val="lt1"/>
                </a:solidFill>
                <a:latin typeface="Arial"/>
                <a:ea typeface="Arial"/>
                <a:cs typeface="Arial"/>
                <a:sym typeface="Arial"/>
              </a:rPr>
              <a:t>, much of Namibia, western and northern Botswana, western South Africa, Zimbabwe, pockets of northeastern Mozambique and northern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pockets of </a:t>
            </a:r>
            <a:r>
              <a:rPr lang="en-US" sz="950" b="1" dirty="0" smtClean="0">
                <a:solidFill>
                  <a:schemeClr val="lt1"/>
                </a:solidFill>
              </a:rPr>
              <a:t>Cameroon, western and central CAR, much of Congo, and </a:t>
            </a:r>
            <a:r>
              <a:rPr lang="en-US" sz="950" b="1" dirty="0" smtClean="0">
                <a:solidFill>
                  <a:schemeClr val="lt1"/>
                </a:solidFill>
              </a:rPr>
              <a:t>northern </a:t>
            </a:r>
            <a:r>
              <a:rPr lang="en-US" sz="950" b="1" dirty="0" smtClean="0">
                <a:solidFill>
                  <a:schemeClr val="lt1"/>
                </a:solidFill>
              </a:rPr>
              <a:t>and southern DRC</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Rainfall was below-average over portions of Cameroon, Equatorial </a:t>
            </a:r>
            <a:r>
              <a:rPr lang="en-US" sz="950" b="1" i="0" u="none" strike="noStrike" cap="none" dirty="0" err="1" smtClean="0">
                <a:solidFill>
                  <a:schemeClr val="lt1"/>
                </a:solidFill>
                <a:latin typeface="Arial"/>
                <a:ea typeface="Arial"/>
                <a:cs typeface="Arial"/>
                <a:sym typeface="Arial"/>
              </a:rPr>
              <a:t>Guuinea</a:t>
            </a:r>
            <a:r>
              <a:rPr lang="en-US" sz="950" b="1" i="0" u="none" strike="noStrike" cap="none" dirty="0" smtClean="0">
                <a:solidFill>
                  <a:schemeClr val="lt1"/>
                </a:solidFill>
                <a:latin typeface="Arial"/>
                <a:ea typeface="Arial"/>
                <a:cs typeface="Arial"/>
                <a:sym typeface="Arial"/>
              </a:rPr>
              <a:t>, Gabon, parts of eastern and southern CAR, and western and central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Guinea,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Liberia, parts of Cote d’Ivoire, Ghana, Togo, Benin, and </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and northern Nigeria. Below-average rainfall was observed over parts of Sierra Leone, </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Liberia, </a:t>
            </a:r>
            <a:r>
              <a:rPr lang="en-US" sz="950" b="1" i="0" u="none" strike="noStrike" cap="none" dirty="0" smtClean="0">
                <a:solidFill>
                  <a:schemeClr val="lt1"/>
                </a:solidFill>
                <a:latin typeface="Arial"/>
                <a:ea typeface="Arial"/>
                <a:cs typeface="Arial"/>
                <a:sym typeface="Arial"/>
              </a:rPr>
              <a:t>the far northern </a:t>
            </a:r>
            <a:r>
              <a:rPr lang="en-US" sz="950" b="1" i="0" u="none" strike="noStrike" cap="none" dirty="0" smtClean="0">
                <a:solidFill>
                  <a:schemeClr val="lt1"/>
                </a:solidFill>
                <a:latin typeface="Arial"/>
                <a:ea typeface="Arial"/>
                <a:cs typeface="Arial"/>
                <a:sym typeface="Arial"/>
              </a:rPr>
              <a:t>Cote d’Ivoire, parts of Burkina Faso and southeastern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339957"/>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Ethiopia and Kenya, </a:t>
            </a:r>
            <a:r>
              <a:rPr lang="en-US" sz="950" b="1" i="0" u="none" strike="noStrike" cap="none" dirty="0" smtClean="0">
                <a:solidFill>
                  <a:schemeClr val="lt1"/>
                </a:solidFill>
                <a:latin typeface="Arial"/>
                <a:ea typeface="Arial"/>
                <a:cs typeface="Arial"/>
                <a:sym typeface="Arial"/>
              </a:rPr>
              <a:t>Djibouti</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and central </a:t>
            </a:r>
            <a:r>
              <a:rPr lang="en-US" sz="950" b="1" i="0" u="none" strike="noStrike" cap="none" dirty="0" smtClean="0">
                <a:solidFill>
                  <a:schemeClr val="lt1"/>
                </a:solidFill>
                <a:latin typeface="Arial"/>
                <a:ea typeface="Arial"/>
                <a:cs typeface="Arial"/>
                <a:sym typeface="Arial"/>
              </a:rPr>
              <a:t>Somalia, pockets of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Kenya</a:t>
            </a:r>
            <a:r>
              <a:rPr lang="en-US" sz="950" b="1" dirty="0">
                <a:solidFill>
                  <a:schemeClr val="lt1"/>
                </a:solidFill>
              </a:rPr>
              <a:t>, </a:t>
            </a:r>
            <a:r>
              <a:rPr lang="en-US" sz="950" b="1" dirty="0" smtClean="0">
                <a:solidFill>
                  <a:schemeClr val="lt1"/>
                </a:solidFill>
              </a:rPr>
              <a:t>southern </a:t>
            </a:r>
            <a:r>
              <a:rPr lang="en-US" sz="950" b="1" i="0" u="none" strike="noStrike" cap="none" dirty="0" smtClean="0">
                <a:solidFill>
                  <a:schemeClr val="lt1"/>
                </a:solidFill>
                <a:latin typeface="Arial"/>
                <a:ea typeface="Arial"/>
                <a:cs typeface="Arial"/>
                <a:sym typeface="Arial"/>
              </a:rPr>
              <a:t>Uganda, </a:t>
            </a:r>
            <a:r>
              <a:rPr lang="en-US" sz="950" b="1" i="0" u="none" strike="noStrike" cap="none" dirty="0" smtClean="0">
                <a:solidFill>
                  <a:schemeClr val="lt1"/>
                </a:solidFill>
                <a:latin typeface="Arial"/>
                <a:ea typeface="Arial"/>
                <a:cs typeface="Arial"/>
                <a:sym typeface="Arial"/>
              </a:rPr>
              <a:t>parts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Burundi, Rwanda,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pockets of </a:t>
            </a:r>
            <a:r>
              <a:rPr lang="en-US" sz="950" b="1" i="0" u="none" strike="noStrike" cap="none" dirty="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South Sudan, pockets of southeastern Ethiopia and central </a:t>
            </a:r>
            <a:r>
              <a:rPr lang="en-US" sz="950" b="1" i="0" u="none" strike="noStrike" cap="none" dirty="0" smtClean="0">
                <a:solidFill>
                  <a:schemeClr val="lt1"/>
                </a:solidFill>
                <a:latin typeface="Arial"/>
                <a:ea typeface="Arial"/>
                <a:cs typeface="Arial"/>
                <a:sym typeface="Arial"/>
              </a:rPr>
              <a:t>Somalia, </a:t>
            </a:r>
            <a:r>
              <a:rPr lang="en-US" sz="950" b="1" i="0" u="none" strike="noStrike" cap="none" dirty="0" smtClean="0">
                <a:solidFill>
                  <a:schemeClr val="lt1"/>
                </a:solidFill>
                <a:latin typeface="Arial"/>
                <a:ea typeface="Arial"/>
                <a:cs typeface="Arial"/>
                <a:sym typeface="Arial"/>
              </a:rPr>
              <a:t>and central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slightly above-average </a:t>
            </a:r>
            <a:r>
              <a:rPr lang="en-US" sz="950" b="1" i="0" u="none" strike="noStrike" cap="none" dirty="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parts of western and northern Angola, </a:t>
            </a:r>
            <a:r>
              <a:rPr lang="en-US" sz="950" b="1" dirty="0" smtClean="0">
                <a:solidFill>
                  <a:schemeClr val="lt1"/>
                </a:solidFill>
              </a:rPr>
              <a:t>central Namibia</a:t>
            </a:r>
            <a:r>
              <a:rPr lang="en-US" sz="950" b="1" i="0" u="none" strike="noStrike" cap="none" dirty="0" smtClean="0">
                <a:solidFill>
                  <a:schemeClr val="lt1"/>
                </a:solidFill>
                <a:latin typeface="Arial"/>
                <a:ea typeface="Arial"/>
                <a:cs typeface="Arial"/>
                <a:sym typeface="Arial"/>
              </a:rPr>
              <a:t>, southern and eastern South Africa and southeastern Madagascar. Slightly below-average </a:t>
            </a:r>
            <a:r>
              <a:rPr lang="en-US" sz="950" b="1" i="0" u="none" strike="noStrike" cap="none" dirty="0">
                <a:solidFill>
                  <a:schemeClr val="lt1"/>
                </a:solidFill>
                <a:latin typeface="Arial"/>
                <a:ea typeface="Arial"/>
                <a:cs typeface="Arial"/>
                <a:sym typeface="Arial"/>
              </a:rPr>
              <a:t>rainfall was observed over </a:t>
            </a:r>
            <a:r>
              <a:rPr lang="en-US" sz="950" b="1" i="0" u="none" strike="noStrike" cap="none" dirty="0" smtClean="0">
                <a:solidFill>
                  <a:schemeClr val="lt1"/>
                </a:solidFill>
                <a:latin typeface="Arial"/>
                <a:ea typeface="Arial"/>
                <a:cs typeface="Arial"/>
                <a:sym typeface="Arial"/>
              </a:rPr>
              <a:t>southern Angola, </a:t>
            </a:r>
            <a:r>
              <a:rPr lang="en-US" sz="950" b="1" i="0" u="none" strike="noStrike" cap="none" dirty="0" smtClean="0">
                <a:solidFill>
                  <a:schemeClr val="lt1"/>
                </a:solidFill>
                <a:latin typeface="Arial"/>
                <a:ea typeface="Arial"/>
                <a:cs typeface="Arial"/>
                <a:sym typeface="Arial"/>
              </a:rPr>
              <a:t>much of Zambia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Botswana</a:t>
            </a:r>
            <a:r>
              <a:rPr lang="en-US" sz="950" b="1" i="0" u="none" strike="noStrike" cap="none" dirty="0" smtClean="0">
                <a:solidFill>
                  <a:schemeClr val="lt1"/>
                </a:solidFill>
                <a:latin typeface="Arial"/>
                <a:ea typeface="Arial"/>
                <a:cs typeface="Arial"/>
                <a:sym typeface="Arial"/>
              </a:rPr>
              <a:t>, Zimbabwe, </a:t>
            </a:r>
            <a:r>
              <a:rPr lang="en-US" sz="950" b="1" i="0" u="none" strike="noStrike" cap="none" dirty="0" smtClean="0">
                <a:solidFill>
                  <a:schemeClr val="lt1"/>
                </a:solidFill>
                <a:latin typeface="Arial"/>
                <a:ea typeface="Arial"/>
                <a:cs typeface="Arial"/>
                <a:sym typeface="Arial"/>
              </a:rPr>
              <a:t>western South </a:t>
            </a:r>
            <a:r>
              <a:rPr lang="en-US" sz="950" b="1" i="0" u="none" strike="noStrike" cap="none" dirty="0" smtClean="0">
                <a:solidFill>
                  <a:schemeClr val="lt1"/>
                </a:solidFill>
                <a:latin typeface="Arial"/>
                <a:ea typeface="Arial"/>
                <a:cs typeface="Arial"/>
                <a:sym typeface="Arial"/>
              </a:rPr>
              <a:t>Africa, </a:t>
            </a:r>
            <a:r>
              <a:rPr lang="en-US" sz="950" b="1" i="0" u="none" strike="noStrike" cap="none" dirty="0" smtClean="0">
                <a:solidFill>
                  <a:schemeClr val="lt1"/>
                </a:solidFill>
                <a:latin typeface="Arial"/>
                <a:ea typeface="Arial"/>
                <a:cs typeface="Arial"/>
                <a:sym typeface="Arial"/>
              </a:rPr>
              <a:t>Mozambique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portions of </a:t>
            </a:r>
            <a:r>
              <a:rPr lang="en-US" sz="950" b="1" i="0" u="none" strike="noStrike" cap="none" dirty="0" smtClean="0">
                <a:solidFill>
                  <a:schemeClr val="lt1"/>
                </a:solidFill>
                <a:latin typeface="Arial"/>
                <a:ea typeface="Arial"/>
                <a:cs typeface="Arial"/>
                <a:sym typeface="Arial"/>
              </a:rPr>
              <a:t>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the far southern Congo, western CAR, and southern and eastern DRC</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much of </a:t>
            </a:r>
            <a:r>
              <a:rPr lang="en-US" sz="950" b="1" i="0" u="none" strike="noStrike" cap="none" dirty="0" smtClean="0">
                <a:solidFill>
                  <a:schemeClr val="lt1"/>
                </a:solidFill>
                <a:latin typeface="Arial"/>
                <a:ea typeface="Arial"/>
                <a:cs typeface="Arial"/>
                <a:sym typeface="Arial"/>
              </a:rPr>
              <a:t>Cameroon, </a:t>
            </a:r>
            <a:r>
              <a:rPr lang="en-US" sz="950" b="1" i="0" u="none" strike="noStrike" cap="none" dirty="0" smtClean="0">
                <a:solidFill>
                  <a:schemeClr val="lt1"/>
                </a:solidFill>
                <a:latin typeface="Arial"/>
                <a:ea typeface="Arial"/>
                <a:cs typeface="Arial"/>
                <a:sym typeface="Arial"/>
              </a:rPr>
              <a:t>Equatorial Guinea, Gabon</a:t>
            </a:r>
            <a:r>
              <a:rPr lang="en-US" sz="950" b="1" i="0" u="none" strike="noStrike" cap="none" dirty="0" smtClean="0">
                <a:solidFill>
                  <a:schemeClr val="lt1"/>
                </a:solidFill>
                <a:latin typeface="Arial"/>
                <a:ea typeface="Arial"/>
                <a:cs typeface="Arial"/>
                <a:sym typeface="Arial"/>
              </a:rPr>
              <a:t>, parts of western and northern DRC, and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Guinea, southern </a:t>
            </a:r>
            <a:r>
              <a:rPr lang="en-US" sz="950" b="1" i="0" u="none" strike="noStrike" cap="none" dirty="0" smtClean="0">
                <a:solidFill>
                  <a:schemeClr val="lt1"/>
                </a:solidFill>
                <a:latin typeface="Arial"/>
                <a:ea typeface="Arial"/>
                <a:cs typeface="Arial"/>
                <a:sym typeface="Arial"/>
              </a:rPr>
              <a:t>Cote d’Ivoire, Ghana, Togo, Benin and western and northern Nigeria. Below-average rainfall was observed over </a:t>
            </a:r>
            <a:r>
              <a:rPr lang="en-US" sz="950" b="1" i="0" u="none" strike="noStrike" cap="none" dirty="0" smtClean="0">
                <a:solidFill>
                  <a:schemeClr val="lt1"/>
                </a:solidFill>
                <a:latin typeface="Arial"/>
                <a:ea typeface="Arial"/>
                <a:cs typeface="Arial"/>
                <a:sym typeface="Arial"/>
              </a:rPr>
              <a:t>central Liberia, western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Cote </a:t>
            </a:r>
            <a:r>
              <a:rPr lang="en-US" sz="950" b="1" i="0" u="none" strike="noStrike" cap="none" dirty="0" smtClean="0">
                <a:solidFill>
                  <a:schemeClr val="lt1"/>
                </a:solidFill>
                <a:latin typeface="Arial"/>
                <a:ea typeface="Arial"/>
                <a:cs typeface="Arial"/>
                <a:sym typeface="Arial"/>
              </a:rPr>
              <a:t>d’Ivoire, western Burkina Faso </a:t>
            </a:r>
            <a:r>
              <a:rPr lang="en-US" sz="950" b="1" i="0" u="none" strike="noStrike" cap="none" dirty="0" smtClean="0">
                <a:solidFill>
                  <a:schemeClr val="lt1"/>
                </a:solidFill>
                <a:latin typeface="Arial"/>
                <a:ea typeface="Arial"/>
                <a:cs typeface="Arial"/>
                <a:sym typeface="Arial"/>
              </a:rPr>
              <a:t>and southeastern Nigeria.</a:t>
            </a:r>
            <a:endParaRPr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18"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440274"/>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parts of central and eastern Ethiopia. </a:t>
            </a:r>
            <a:r>
              <a:rPr lang="en-US" sz="1000" b="1" dirty="0">
                <a:solidFill>
                  <a:schemeClr val="lt1"/>
                </a:solidFill>
              </a:rPr>
              <a:t>Below-average rainfall was observed </a:t>
            </a:r>
            <a:r>
              <a:rPr lang="en-US" sz="1000" b="1" dirty="0" smtClean="0">
                <a:solidFill>
                  <a:schemeClr val="lt1"/>
                </a:solidFill>
              </a:rPr>
              <a:t>over much of South Sudan, </a:t>
            </a:r>
            <a:r>
              <a:rPr lang="en-US" sz="1000" b="1" dirty="0" smtClean="0">
                <a:solidFill>
                  <a:schemeClr val="lt1"/>
                </a:solidFill>
              </a:rPr>
              <a:t>Uganda</a:t>
            </a:r>
            <a:r>
              <a:rPr lang="en-US" sz="1000" b="1" dirty="0" smtClean="0">
                <a:solidFill>
                  <a:schemeClr val="lt1"/>
                </a:solidFill>
              </a:rPr>
              <a:t>, </a:t>
            </a:r>
            <a:r>
              <a:rPr lang="en-US" sz="1000" b="1" dirty="0" smtClean="0">
                <a:solidFill>
                  <a:schemeClr val="lt1"/>
                </a:solidFill>
              </a:rPr>
              <a:t>western Kenya, western and southern Ethiopia, </a:t>
            </a:r>
            <a:r>
              <a:rPr lang="en-US" sz="1000" b="1" dirty="0" smtClean="0">
                <a:solidFill>
                  <a:schemeClr val="lt1"/>
                </a:solidFill>
              </a:rPr>
              <a:t>and southern Somalia. </a:t>
            </a:r>
            <a:r>
              <a:rPr lang="en-US" sz="1000" b="1" dirty="0">
                <a:solidFill>
                  <a:schemeClr val="lt1"/>
                </a:solidFill>
              </a:rPr>
              <a:t>In Central Africa, rainfall was above-average over </a:t>
            </a:r>
            <a:r>
              <a:rPr lang="en-US" sz="1000" b="1" dirty="0" smtClean="0">
                <a:solidFill>
                  <a:schemeClr val="lt1"/>
                </a:solidFill>
              </a:rPr>
              <a:t>the far northern CAR. </a:t>
            </a:r>
            <a:r>
              <a:rPr lang="en-US" sz="1000" b="1" dirty="0">
                <a:solidFill>
                  <a:schemeClr val="lt1"/>
                </a:solidFill>
              </a:rPr>
              <a:t>Below-average rainfall was observed over </a:t>
            </a:r>
            <a:r>
              <a:rPr lang="en-US" sz="1000" b="1" dirty="0" smtClean="0">
                <a:solidFill>
                  <a:schemeClr val="lt1"/>
                </a:solidFill>
              </a:rPr>
              <a:t>much of Cameroon, Equatorial Guinea, Gabon, Congo, </a:t>
            </a:r>
            <a:r>
              <a:rPr lang="en-US" sz="1000" b="1" dirty="0" smtClean="0">
                <a:solidFill>
                  <a:schemeClr val="lt1"/>
                </a:solidFill>
              </a:rPr>
              <a:t>many parts of </a:t>
            </a:r>
            <a:r>
              <a:rPr lang="en-US" sz="1000" b="1" dirty="0" smtClean="0">
                <a:solidFill>
                  <a:schemeClr val="lt1"/>
                </a:solidFill>
              </a:rPr>
              <a:t>CAR, and </a:t>
            </a:r>
            <a:r>
              <a:rPr lang="en-US" sz="1000" b="1" dirty="0" smtClean="0">
                <a:solidFill>
                  <a:schemeClr val="lt1"/>
                </a:solidFill>
              </a:rPr>
              <a:t>DRC</a:t>
            </a:r>
            <a:r>
              <a:rPr lang="en-US" sz="1000" b="1" dirty="0" smtClean="0">
                <a:solidFill>
                  <a:schemeClr val="lt1"/>
                </a:solidFill>
              </a:rPr>
              <a:t>. </a:t>
            </a:r>
            <a:r>
              <a:rPr lang="en-US" sz="1000" b="1" dirty="0">
                <a:solidFill>
                  <a:schemeClr val="lt1"/>
                </a:solidFill>
              </a:rPr>
              <a:t>In West Africa, above-average rainfall was observed over </a:t>
            </a:r>
            <a:r>
              <a:rPr lang="en-US" sz="1000" b="1" dirty="0" smtClean="0">
                <a:solidFill>
                  <a:schemeClr val="lt1"/>
                </a:solidFill>
              </a:rPr>
              <a:t>parts of Guinea, </a:t>
            </a:r>
            <a:r>
              <a:rPr lang="en-US" sz="1000" b="1" dirty="0" smtClean="0">
                <a:solidFill>
                  <a:schemeClr val="lt1"/>
                </a:solidFill>
              </a:rPr>
              <a:t>southwestern Mali and southern Cote d’Ivoire. Below-average </a:t>
            </a:r>
            <a:r>
              <a:rPr lang="en-US" sz="1000" b="1" dirty="0">
                <a:solidFill>
                  <a:schemeClr val="lt1"/>
                </a:solidFill>
              </a:rPr>
              <a:t>rainfall was observed </a:t>
            </a:r>
            <a:r>
              <a:rPr lang="en-US" sz="1000" b="1" dirty="0" smtClean="0">
                <a:solidFill>
                  <a:schemeClr val="lt1"/>
                </a:solidFill>
              </a:rPr>
              <a:t>over Togo, Benin, and Nigeria. In Southern Africa, above-average rainfall was observed over the coastal areas of South Africa.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200-hPa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(right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a:t>
            </a:r>
            <a:r>
              <a:rPr lang="en-US" sz="1200" b="1" i="0" u="none" strike="noStrike" cap="none" dirty="0" smtClean="0">
                <a:solidFill>
                  <a:schemeClr val="lt1"/>
                </a:solidFill>
                <a:latin typeface="Arial"/>
                <a:ea typeface="Arial"/>
                <a:cs typeface="Arial"/>
                <a:sym typeface="Arial"/>
              </a:rPr>
              <a:t>n area of anomalous </a:t>
            </a:r>
            <a:r>
              <a:rPr lang="en-US" sz="1200" b="1" i="0" u="none" strike="noStrike" cap="none" dirty="0" smtClean="0">
                <a:solidFill>
                  <a:schemeClr val="lt1"/>
                </a:solidFill>
                <a:latin typeface="Arial"/>
                <a:ea typeface="Arial"/>
                <a:cs typeface="Arial"/>
                <a:sym typeface="Arial"/>
              </a:rPr>
              <a:t>upper-level wind convergence was observed near the Lake Victoria region, which may have contributed to the observed below-average rainfall in the region.</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a:off x="7327789" y="2914724"/>
            <a:ext cx="944880" cy="80467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740452"/>
            <a:ext cx="197308" cy="1887544"/>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a growing dryness over parts of southeastern Nigeria (bottom left) and South Sudan (bottom right). </a:t>
            </a:r>
            <a:r>
              <a:rPr lang="en-US" sz="1200" b="1" dirty="0" smtClean="0">
                <a:solidFill>
                  <a:schemeClr val="lt1"/>
                </a:solidFill>
              </a:rPr>
              <a:t>The seasonal total rainfall remained below-average over parts of central DRC (bottom right</a:t>
            </a:r>
            <a:r>
              <a:rPr lang="en-US" sz="1200" b="1" dirty="0" smtClean="0">
                <a:solidFill>
                  <a:schemeClr val="lt1"/>
                </a:solidFill>
              </a:rPr>
              <a:t>). Moderate to local heavy rainfall sustained moisture surpluses over parts of eastern Ethiopia (top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9"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9"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23</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29 </a:t>
            </a:r>
            <a:r>
              <a:rPr lang="en-US" sz="1600" b="1" dirty="0">
                <a:solidFill>
                  <a:srgbClr val="FFFF00"/>
                </a:solidFill>
              </a:rPr>
              <a:t>May</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parts of Liberia, pockets of Nigeria, Cameroon, Equatorial Guinea, Gabon and southwestern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16 – 22 May 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9"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2143</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46</cp:revision>
  <dcterms:modified xsi:type="dcterms:W3CDTF">2023-05-15T17:27:39Z</dcterms:modified>
</cp:coreProperties>
</file>