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17 </a:t>
            </a:r>
            <a:r>
              <a:rPr lang="en-US" sz="2800" b="1" dirty="0" smtClean="0">
                <a:solidFill>
                  <a:schemeClr val="lt1"/>
                </a:solidFill>
              </a:rPr>
              <a:t>July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18 </a:t>
            </a:r>
            <a:r>
              <a:rPr lang="en-US" sz="1600" b="1" dirty="0" smtClean="0">
                <a:solidFill>
                  <a:srgbClr val="FFFF00"/>
                </a:solidFill>
              </a:rPr>
              <a:t>– </a:t>
            </a:r>
            <a:r>
              <a:rPr lang="en-US" sz="1600" b="1" dirty="0" smtClean="0">
                <a:solidFill>
                  <a:srgbClr val="FFFF00"/>
                </a:solidFill>
              </a:rPr>
              <a:t>24</a:t>
            </a:r>
            <a:r>
              <a:rPr lang="en-US"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616608"/>
          </a:xfrm>
          <a:prstGeom prst="rect">
            <a:avLst/>
          </a:prstGeom>
          <a:noFill/>
          <a:ln>
            <a:noFill/>
          </a:ln>
        </p:spPr>
        <p:txBody>
          <a:bodyPr spcFirstLastPara="1" wrap="square" lIns="91425" tIns="45700" rIns="91425" bIns="45700" anchor="t" anchorCtr="0">
            <a:spAutoFit/>
          </a:bodyPr>
          <a:lstStyle/>
          <a:p>
            <a:pPr marL="152400" lvl="0"/>
            <a:r>
              <a:rPr lang="en-US" b="1" dirty="0" smtClean="0">
                <a:solidFill>
                  <a:schemeClr val="lt1"/>
                </a:solidFill>
              </a:rPr>
              <a:t>1. The </a:t>
            </a:r>
            <a:r>
              <a:rPr lang="en-US" b="1" dirty="0">
                <a:solidFill>
                  <a:schemeClr val="lt1"/>
                </a:solidFill>
              </a:rPr>
              <a:t>probabilistic forecasts call for above 50% chance for weekly rainfall to be above-normal (above the upper </a:t>
            </a:r>
            <a:r>
              <a:rPr lang="en-US" b="1" dirty="0" err="1">
                <a:solidFill>
                  <a:schemeClr val="lt1"/>
                </a:solidFill>
              </a:rPr>
              <a:t>tercile</a:t>
            </a:r>
            <a:r>
              <a:rPr lang="en-US" b="1" dirty="0">
                <a:solidFill>
                  <a:schemeClr val="lt1"/>
                </a:solidFill>
              </a:rPr>
              <a:t>) over much of Senegal, Sierra Leone, Liberia, southern Cote d’Ivoire, western Niger, southern Ghana, northwestern and southeastern Nigeria, southern Cameroon, and parts of northwestern Ethiopia and eastern South Africa, including Lesotho and </a:t>
            </a:r>
            <a:r>
              <a:rPr lang="en-US" b="1" dirty="0" err="1">
                <a:solidFill>
                  <a:schemeClr val="lt1"/>
                </a:solidFill>
              </a:rPr>
              <a:t>Eswatini</a:t>
            </a:r>
            <a:r>
              <a:rPr lang="en-US" b="1" dirty="0">
                <a:solidFill>
                  <a:schemeClr val="lt1"/>
                </a:solidFill>
              </a:rPr>
              <a:t>. There is above 65% chance for rainfall to be above-normal over southern Cameroon.</a:t>
            </a:r>
          </a:p>
          <a:p>
            <a:pPr marL="152400" lvl="0"/>
            <a:endParaRPr lang="en-US" b="1" dirty="0">
              <a:solidFill>
                <a:schemeClr val="lt1"/>
              </a:solidFill>
            </a:endParaRPr>
          </a:p>
          <a:p>
            <a:pPr marL="152400" lvl="0"/>
            <a:r>
              <a:rPr lang="en-US" b="1" dirty="0" smtClean="0">
                <a:solidFill>
                  <a:schemeClr val="lt1"/>
                </a:solidFill>
              </a:rPr>
              <a:t>2. The </a:t>
            </a:r>
            <a:r>
              <a:rPr lang="en-US" b="1" dirty="0">
                <a:solidFill>
                  <a:schemeClr val="lt1"/>
                </a:solidFill>
              </a:rPr>
              <a:t>forecasts call for above 50% chance for weekly total rainfall to be below-normal (below the lower </a:t>
            </a:r>
            <a:r>
              <a:rPr lang="en-US" b="1" dirty="0" err="1">
                <a:solidFill>
                  <a:schemeClr val="lt1"/>
                </a:solidFill>
              </a:rPr>
              <a:t>tercile</a:t>
            </a:r>
            <a:r>
              <a:rPr lang="en-US" b="1" dirty="0">
                <a:solidFill>
                  <a:schemeClr val="lt1"/>
                </a:solidFill>
              </a:rPr>
              <a:t>) over southwestern Mali, eastern CAR, southern Sudan, much of South Sudan, southwestern, central and northeastern Ethiopia, northeastern DRC, Uganda and western Kenya. There is above 80% chance for rainfall to be below-normal across northeastern DRC and South Sudan.</a:t>
            </a:r>
          </a:p>
          <a:p>
            <a:pPr marL="152400" lvl="0"/>
            <a:endParaRPr lang="en-US" b="1" dirty="0">
              <a:solidFill>
                <a:schemeClr val="lt1"/>
              </a:solidFill>
            </a:endParaRPr>
          </a:p>
          <a:p>
            <a:pPr marL="152400" lvl="0"/>
            <a:endParaRPr lang="en-US"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6" cy="487194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25</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31</a:t>
            </a:r>
            <a:r>
              <a:rPr lang="en-US" sz="1600" b="1" dirty="0" smtClean="0">
                <a:solidFill>
                  <a:srgbClr val="FFFF00"/>
                </a:solidFill>
              </a:rPr>
              <a:t> </a:t>
            </a:r>
            <a:r>
              <a:rPr lang="en-US" sz="1600" b="1" dirty="0" smtClean="0">
                <a:solidFill>
                  <a:srgbClr val="FFFF00"/>
                </a:solidFill>
              </a:rPr>
              <a:t>July</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
        <p:nvSpPr>
          <p:cNvPr id="4" name="Rectangle 3"/>
          <p:cNvSpPr/>
          <p:nvPr/>
        </p:nvSpPr>
        <p:spPr>
          <a:xfrm>
            <a:off x="4054475" y="1533049"/>
            <a:ext cx="4572000" cy="4616648"/>
          </a:xfrm>
          <a:prstGeom prst="rect">
            <a:avLst/>
          </a:prstGeom>
        </p:spPr>
        <p:txBody>
          <a:bodyPr>
            <a:spAutoFit/>
          </a:bodyPr>
          <a:lstStyle/>
          <a:p>
            <a:r>
              <a:rPr lang="en-US" b="1" dirty="0">
                <a:solidFill>
                  <a:schemeClr val="bg1"/>
                </a:solidFill>
              </a:rPr>
              <a:t>1. The consolidated probabilistic forecasts call for above 50% chance for weekly rainfall to be above-normal (above the upper </a:t>
            </a:r>
            <a:r>
              <a:rPr lang="en-US" b="1" dirty="0" err="1">
                <a:solidFill>
                  <a:schemeClr val="bg1"/>
                </a:solidFill>
              </a:rPr>
              <a:t>tercile</a:t>
            </a:r>
            <a:r>
              <a:rPr lang="en-US" b="1" dirty="0">
                <a:solidFill>
                  <a:schemeClr val="bg1"/>
                </a:solidFill>
              </a:rPr>
              <a:t>) over southeastern Senegal, southwestern Mali, Liberia, southern Cote d’Ivoire, and southwestern central and end eastern Ethiopia. There is above 65% chance for rainfall to be above-normal over part of southwestern Ethiopia,</a:t>
            </a:r>
          </a:p>
          <a:p>
            <a:endParaRPr lang="en-US" b="1" dirty="0">
              <a:solidFill>
                <a:schemeClr val="bg1"/>
              </a:solidFill>
            </a:endParaRPr>
          </a:p>
          <a:p>
            <a:r>
              <a:rPr lang="en-US" b="1" dirty="0" smtClean="0">
                <a:solidFill>
                  <a:schemeClr val="bg1"/>
                </a:solidFill>
              </a:rPr>
              <a:t>2. The </a:t>
            </a:r>
            <a:r>
              <a:rPr lang="en-US" b="1" dirty="0">
                <a:solidFill>
                  <a:schemeClr val="bg1"/>
                </a:solidFill>
              </a:rPr>
              <a:t>forecasts call for above 50% chance for weekly total rainfall to be below-normal (below the lower </a:t>
            </a:r>
            <a:r>
              <a:rPr lang="en-US" b="1" dirty="0" err="1">
                <a:solidFill>
                  <a:schemeClr val="bg1"/>
                </a:solidFill>
              </a:rPr>
              <a:t>tercile</a:t>
            </a:r>
            <a:r>
              <a:rPr lang="en-US" b="1" dirty="0">
                <a:solidFill>
                  <a:schemeClr val="bg1"/>
                </a:solidFill>
              </a:rPr>
              <a:t>) northeastern Nigeria, southern Chad, parts of Sudan, and the far northern DRC. There is above 65% chance for rainfall to be below-normal over the far eastern Chad, and the neighboring areas of western Sudan.</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smtClean="0">
                <a:solidFill>
                  <a:schemeClr val="bg1"/>
                </a:solidFill>
              </a:rPr>
              <a:t>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85750" algn="just">
              <a:lnSpc>
                <a:spcPct val="90000"/>
              </a:lnSpc>
              <a:spcBef>
                <a:spcPts val="0"/>
              </a:spcBef>
              <a:buClr>
                <a:schemeClr val="lt1"/>
              </a:buClr>
              <a:buSzPts val="900"/>
              <a:buFont typeface="Arial"/>
              <a:buChar char="•"/>
            </a:pPr>
            <a:r>
              <a:rPr lang="en-US" sz="1050" b="1" dirty="0">
                <a:solidFill>
                  <a:schemeClr val="lt1"/>
                </a:solidFill>
                <a:latin typeface="+mj-lt"/>
                <a:ea typeface="Arial"/>
                <a:cs typeface="Arial"/>
                <a:sym typeface="Arial"/>
              </a:rPr>
              <a:t>Over the past 30 days, in East Africa, above-average rainfall was observed over southern Sudan, north-central, western, and east-central Ethiopia, southern, eastern, and western South Sudan, southwestern Kenya, and northern, western, and eastern Uganda. Rainfall was below-average over north-central and part of southeastern South Sudan, as well as parts of central Ethiopia and western Eritrea. In southern Africa, rainfall was above-average over southern, western, and eastern South Africa, parts of southern and central Mozambique, and parts of southeastern Madagascar. In Central Africa, rainfall was above-average over parts of northern Cameroon, northern Congo, parts of western and central CAR, central Chad, and northeastern, parts of northwestern, and central DRC. Below-average rainfall was observed over pockets of southern and central Cameroon, northern Gabon, Equatorial Guinea, pockets of central and northern DRC, southern Chad, central Congo, and parts of western and southeastern CAR. In West Africa, rainfall was above-average over southern and eastern Senegal, western and southeastern Guinea, Guinea-Bissau, southeastern and southwestern Mali, northern and eastern Sierra Leone, eastern and northwestern Liberia, southern, eastern, and north-central Cote d’Ivoire, western and northern Burkina Faso, most of Ghana, southern and west-central Nigeria, central and southern Togo, central and southern Benin, and parts of western Niger. Below-average rainfall was observed over southwestern and central Liberia, parts of west-central and northwestern Cote d’Ivoire, southeastern Burkina Faso, northern Togo, northern and southern Benin, northeastern Ghana, coastal Sierra Leone, northeastern Guinea, south-central Mali, southeastern and southwestern Niger, and parts of northwestern, southwestern, and much of eastern Nigeria.</a:t>
            </a:r>
          </a:p>
          <a:p>
            <a:pPr indent="-285750" algn="just">
              <a:lnSpc>
                <a:spcPct val="90000"/>
              </a:lnSpc>
              <a:spcBef>
                <a:spcPts val="0"/>
              </a:spcBef>
              <a:buClr>
                <a:schemeClr val="lt1"/>
              </a:buClr>
              <a:buSzPts val="900"/>
              <a:buFont typeface="Arial"/>
              <a:buChar char="•"/>
            </a:pPr>
            <a:endParaRPr sz="1050" b="1" dirty="0" smtClean="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050" b="1" dirty="0">
                <a:solidFill>
                  <a:schemeClr val="lt1"/>
                </a:solidFill>
                <a:latin typeface="+mj-lt"/>
                <a:ea typeface="Arial"/>
                <a:cs typeface="Arial"/>
                <a:sym typeface="Arial"/>
              </a:rPr>
              <a:t>During the past 7 days, in East Africa, rainfall was above-average over southeastern and parts of south-central Sudan, west-central and northern Ethiopia, northeastern South Sudan, and northwestern Uganda. Rainfall was below average over east-central and southwestern Sudan, western and southeastern South Sudan, southwestern and parts of central Ethiopia, western Eritrea, and parts of southwestern Kenya. In Central Africa, rainfall was above-average over parts of southwestern CAR, parts of northern Congo, and parts of northeastern and central DRC. Below-average rainfall was observed over Cameroon, southeastern most of western, northern, and eastern CAR, and southern Chad. In West Africa, above-average rainfall was observed over western and southeastern Guinea, eastern Senegal, central Sierra Leone, northeastern Liberia, eastern Cote d’Ivoire, parts of western Nigeria, Ghana, Togo, Benin, southwestern and southeastern Mali, and southwestern Niger. Rainfall was below-average over parts of western Sierra Leone, central and northeastern Guinea, western Burkina Faso, south-central Mali, and most of eastern and southern Nigeria. In Southern Africa, rainfall was above average in parts of southern and eastern South Africa, </a:t>
            </a:r>
            <a:r>
              <a:rPr lang="en-US" sz="1050" b="1" dirty="0" err="1">
                <a:solidFill>
                  <a:schemeClr val="lt1"/>
                </a:solidFill>
                <a:latin typeface="+mj-lt"/>
                <a:ea typeface="Arial"/>
                <a:cs typeface="Arial"/>
                <a:sym typeface="Arial"/>
              </a:rPr>
              <a:t>Eswatini</a:t>
            </a:r>
            <a:r>
              <a:rPr lang="en-US" sz="1050" b="1" dirty="0">
                <a:solidFill>
                  <a:schemeClr val="lt1"/>
                </a:solidFill>
                <a:latin typeface="+mj-lt"/>
                <a:ea typeface="Arial"/>
                <a:cs typeface="Arial"/>
                <a:sym typeface="Arial"/>
              </a:rPr>
              <a:t>, parts of southern and central Mozambique, and parts of eastern Madagascar.</a:t>
            </a:r>
          </a:p>
          <a:p>
            <a:pPr indent="-285750" algn="just">
              <a:spcBef>
                <a:spcPts val="0"/>
              </a:spcBef>
              <a:buClr>
                <a:schemeClr val="lt1"/>
              </a:buClr>
              <a:buSzPts val="900"/>
              <a:buFont typeface="Arial"/>
              <a:buChar char="•"/>
            </a:pPr>
            <a:endParaRPr lang="en-US" sz="1050" b="1" dirty="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050" b="1" dirty="0">
                <a:solidFill>
                  <a:schemeClr val="lt1"/>
                </a:solidFill>
                <a:latin typeface="+mj-lt"/>
                <a:ea typeface="Arial"/>
                <a:cs typeface="Arial"/>
                <a:sym typeface="Arial"/>
              </a:rPr>
              <a:t>The Week-1 outlook calls for above-normal rainfall over parts of the Gulf of Guinea and western Sahel regions, including western and northern Senegal, Guinea-Bissau, western and southeastern Guinea, western and central Sierra Leone, Liberia, central Cote d’Ivoire, northern Benin, much of Nigeria, western Cameroon, parts of central and southeastern Mali, eastern Burkina Faso, and western Niger. Rainfall is also expected to be above average in southern Botswana, north-central and eastern South Africa, Lesotho, </a:t>
            </a:r>
            <a:r>
              <a:rPr lang="en-US" sz="1050" b="1" dirty="0" err="1">
                <a:solidFill>
                  <a:schemeClr val="lt1"/>
                </a:solidFill>
                <a:latin typeface="+mj-lt"/>
                <a:ea typeface="Arial"/>
                <a:cs typeface="Arial"/>
                <a:sym typeface="Arial"/>
              </a:rPr>
              <a:t>Eswatini</a:t>
            </a:r>
            <a:r>
              <a:rPr lang="en-US" sz="1050" b="1" dirty="0">
                <a:solidFill>
                  <a:schemeClr val="lt1"/>
                </a:solidFill>
                <a:latin typeface="+mj-lt"/>
                <a:ea typeface="Arial"/>
                <a:cs typeface="Arial"/>
                <a:sym typeface="Arial"/>
              </a:rPr>
              <a:t>, southern Mozambique, and northeastern Madagascar. In contrast, there is an increased chance for below-normal rainfall over central and eastern Africa, including southwestern Chad, northern and eastern CAR, southern Sudan, South Sudan, northeastern DRC, Uganda, southwestern Kenya, western Eritrea, northern, parts of central, western Ethiopia, and parts of southeastern Madagascar. For week-2, there is an increased chance for above-normal rainfall over western and southeastern Guinea, Sierra Leone, Liberia, parts of western Cote d’Ivoire, and central Ethiopia. In contrast, there is an increased chance for below-normal rainfall over much of eastern Nigeria, Cameroon, southern Chad, southeastern Sudan, eastern South Sudan, Uganda, southwestern Kenya, Eritrea, northeastern and southwestern Ethiopia, and southeastern Madagascar.</a:t>
            </a:r>
            <a:endParaRPr lang="en-US" sz="1050" b="1" dirty="0">
              <a:solidFill>
                <a:schemeClr val="lt1"/>
              </a:solidFill>
              <a:latin typeface="+mj-lt"/>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434964"/>
            <a:ext cx="8583745" cy="5262979"/>
          </a:xfrm>
          <a:prstGeom prst="rect">
            <a:avLst/>
          </a:prstGeom>
        </p:spPr>
        <p:txBody>
          <a:bodyPr wrap="square">
            <a:spAutoFit/>
          </a:bodyPr>
          <a:lstStyle/>
          <a:p>
            <a:pPr marL="457200" indent="-285750" algn="just">
              <a:buClr>
                <a:schemeClr val="lt1"/>
              </a:buClr>
              <a:buSzPts val="900"/>
              <a:buFont typeface="Arial"/>
              <a:buChar char="•"/>
            </a:pPr>
            <a:r>
              <a:rPr lang="en-US" sz="1200" b="1" dirty="0" smtClean="0">
                <a:solidFill>
                  <a:schemeClr val="lt1"/>
                </a:solidFill>
              </a:rPr>
              <a:t>During </a:t>
            </a:r>
            <a:r>
              <a:rPr lang="en-US" sz="1200" b="1" dirty="0">
                <a:solidFill>
                  <a:schemeClr val="lt1"/>
                </a:solidFill>
              </a:rPr>
              <a:t>the past 7 days, in East Africa, rainfall was above-average over southeastern and </a:t>
            </a:r>
            <a:r>
              <a:rPr lang="en-US" sz="1200" b="1" dirty="0" smtClean="0">
                <a:solidFill>
                  <a:schemeClr val="lt1"/>
                </a:solidFill>
              </a:rPr>
              <a:t>parts of south-central </a:t>
            </a:r>
            <a:r>
              <a:rPr lang="en-US" sz="1200" b="1" dirty="0">
                <a:solidFill>
                  <a:schemeClr val="lt1"/>
                </a:solidFill>
              </a:rPr>
              <a:t>Sudan, </a:t>
            </a:r>
            <a:r>
              <a:rPr lang="en-US" sz="1200" b="1" dirty="0" smtClean="0">
                <a:solidFill>
                  <a:schemeClr val="lt1"/>
                </a:solidFill>
              </a:rPr>
              <a:t>west-central </a:t>
            </a:r>
            <a:r>
              <a:rPr lang="en-US" sz="1200" b="1" dirty="0">
                <a:solidFill>
                  <a:schemeClr val="lt1"/>
                </a:solidFill>
              </a:rPr>
              <a:t>and </a:t>
            </a:r>
            <a:r>
              <a:rPr lang="en-US" sz="1200" b="1" dirty="0" smtClean="0">
                <a:solidFill>
                  <a:schemeClr val="lt1"/>
                </a:solidFill>
              </a:rPr>
              <a:t>northern </a:t>
            </a:r>
            <a:r>
              <a:rPr lang="en-US" sz="1200" b="1" dirty="0">
                <a:solidFill>
                  <a:schemeClr val="lt1"/>
                </a:solidFill>
              </a:rPr>
              <a:t>Ethiopia, northeastern South Sudan, </a:t>
            </a:r>
            <a:r>
              <a:rPr lang="en-US" sz="1200" b="1" dirty="0" smtClean="0">
                <a:solidFill>
                  <a:schemeClr val="lt1"/>
                </a:solidFill>
              </a:rPr>
              <a:t>and northwestern Uganda. </a:t>
            </a:r>
            <a:r>
              <a:rPr lang="en-US" sz="1200" b="1" dirty="0">
                <a:solidFill>
                  <a:schemeClr val="lt1"/>
                </a:solidFill>
              </a:rPr>
              <a:t>Rainfall was below average over </a:t>
            </a:r>
            <a:r>
              <a:rPr lang="en-US" sz="1200" b="1" dirty="0" smtClean="0">
                <a:solidFill>
                  <a:schemeClr val="lt1"/>
                </a:solidFill>
              </a:rPr>
              <a:t>east-central </a:t>
            </a:r>
            <a:r>
              <a:rPr lang="en-US" sz="1200" b="1" dirty="0">
                <a:solidFill>
                  <a:schemeClr val="lt1"/>
                </a:solidFill>
              </a:rPr>
              <a:t>and </a:t>
            </a:r>
            <a:r>
              <a:rPr lang="en-US" sz="1200" b="1" dirty="0" smtClean="0">
                <a:solidFill>
                  <a:schemeClr val="lt1"/>
                </a:solidFill>
              </a:rPr>
              <a:t>southwestern Sudan, </a:t>
            </a:r>
            <a:r>
              <a:rPr lang="en-US" sz="1200" b="1" dirty="0" smtClean="0">
                <a:solidFill>
                  <a:schemeClr val="lt1"/>
                </a:solidFill>
              </a:rPr>
              <a:t>western and </a:t>
            </a:r>
            <a:r>
              <a:rPr lang="en-US" sz="1200" b="1" dirty="0" smtClean="0">
                <a:solidFill>
                  <a:schemeClr val="lt1"/>
                </a:solidFill>
              </a:rPr>
              <a:t>southeastern South Sudan, southwestern and parts of central Ethiopia, western Eritrea, and parts of southwestern Kenya. </a:t>
            </a:r>
            <a:r>
              <a:rPr lang="en-US" sz="1200" b="1" dirty="0">
                <a:solidFill>
                  <a:schemeClr val="lt1"/>
                </a:solidFill>
              </a:rPr>
              <a:t>In Central Africa, rainfall was above-average over parts of </a:t>
            </a:r>
            <a:r>
              <a:rPr lang="en-US" sz="1200" b="1" dirty="0" smtClean="0">
                <a:solidFill>
                  <a:schemeClr val="lt1"/>
                </a:solidFill>
              </a:rPr>
              <a:t>southwestern </a:t>
            </a:r>
            <a:r>
              <a:rPr lang="en-US" sz="1200" b="1" dirty="0">
                <a:solidFill>
                  <a:schemeClr val="lt1"/>
                </a:solidFill>
              </a:rPr>
              <a:t>CAR, </a:t>
            </a:r>
            <a:r>
              <a:rPr lang="en-US" sz="1200" b="1" dirty="0" smtClean="0">
                <a:solidFill>
                  <a:schemeClr val="lt1"/>
                </a:solidFill>
              </a:rPr>
              <a:t>parts of northern Congo, </a:t>
            </a:r>
            <a:r>
              <a:rPr lang="en-US" sz="1200" b="1" dirty="0">
                <a:solidFill>
                  <a:schemeClr val="lt1"/>
                </a:solidFill>
              </a:rPr>
              <a:t>and parts of northeastern and </a:t>
            </a:r>
            <a:r>
              <a:rPr lang="en-US" sz="1200" b="1" dirty="0" smtClean="0">
                <a:solidFill>
                  <a:schemeClr val="lt1"/>
                </a:solidFill>
              </a:rPr>
              <a:t>central </a:t>
            </a:r>
            <a:r>
              <a:rPr lang="en-US" sz="1200" b="1" dirty="0">
                <a:solidFill>
                  <a:schemeClr val="lt1"/>
                </a:solidFill>
              </a:rPr>
              <a:t>DRC. Below-average rainfall was observed over </a:t>
            </a:r>
            <a:r>
              <a:rPr lang="en-US" sz="1200" b="1" dirty="0" smtClean="0">
                <a:solidFill>
                  <a:schemeClr val="lt1"/>
                </a:solidFill>
              </a:rPr>
              <a:t>Cameroon</a:t>
            </a:r>
            <a:r>
              <a:rPr lang="en-US" sz="1200" b="1" dirty="0">
                <a:solidFill>
                  <a:schemeClr val="lt1"/>
                </a:solidFill>
              </a:rPr>
              <a:t>, southeastern </a:t>
            </a:r>
            <a:r>
              <a:rPr lang="en-US" sz="1200" b="1" dirty="0" smtClean="0">
                <a:solidFill>
                  <a:schemeClr val="lt1"/>
                </a:solidFill>
              </a:rPr>
              <a:t>most of western, northern, and eastern CAR</a:t>
            </a:r>
            <a:r>
              <a:rPr lang="en-US" sz="1200" b="1" dirty="0">
                <a:solidFill>
                  <a:schemeClr val="lt1"/>
                </a:solidFill>
              </a:rPr>
              <a:t>, </a:t>
            </a:r>
            <a:r>
              <a:rPr lang="en-US" sz="1200" b="1" dirty="0" smtClean="0">
                <a:solidFill>
                  <a:schemeClr val="lt1"/>
                </a:solidFill>
              </a:rPr>
              <a:t>and southern </a:t>
            </a:r>
            <a:r>
              <a:rPr lang="en-US" sz="1200" b="1" dirty="0">
                <a:solidFill>
                  <a:schemeClr val="lt1"/>
                </a:solidFill>
              </a:rPr>
              <a:t>Chad. In West Africa, above-average rainfall was observed over western and </a:t>
            </a:r>
            <a:r>
              <a:rPr lang="en-US" sz="1200" b="1" dirty="0" smtClean="0">
                <a:solidFill>
                  <a:schemeClr val="lt1"/>
                </a:solidFill>
              </a:rPr>
              <a:t>southeastern Guinea</a:t>
            </a:r>
            <a:r>
              <a:rPr lang="en-US" sz="1200" b="1" dirty="0">
                <a:solidFill>
                  <a:schemeClr val="lt1"/>
                </a:solidFill>
              </a:rPr>
              <a:t>, </a:t>
            </a:r>
            <a:r>
              <a:rPr lang="en-US" sz="1200" b="1" dirty="0" smtClean="0">
                <a:solidFill>
                  <a:schemeClr val="lt1"/>
                </a:solidFill>
              </a:rPr>
              <a:t>eastern</a:t>
            </a:r>
            <a:r>
              <a:rPr lang="en-US" sz="1200" b="1" dirty="0" smtClean="0">
                <a:solidFill>
                  <a:schemeClr val="lt1"/>
                </a:solidFill>
              </a:rPr>
              <a:t> </a:t>
            </a:r>
            <a:r>
              <a:rPr lang="en-US" sz="1200" b="1" dirty="0">
                <a:solidFill>
                  <a:schemeClr val="lt1"/>
                </a:solidFill>
              </a:rPr>
              <a:t>Senegal, </a:t>
            </a:r>
            <a:r>
              <a:rPr lang="en-US" sz="1200" b="1" dirty="0" smtClean="0">
                <a:solidFill>
                  <a:schemeClr val="lt1"/>
                </a:solidFill>
              </a:rPr>
              <a:t>central </a:t>
            </a:r>
            <a:r>
              <a:rPr lang="en-US" sz="1200" b="1" dirty="0">
                <a:solidFill>
                  <a:schemeClr val="lt1"/>
                </a:solidFill>
              </a:rPr>
              <a:t>Sierra Leone, </a:t>
            </a:r>
            <a:r>
              <a:rPr lang="en-US" sz="1200" b="1" dirty="0" smtClean="0">
                <a:solidFill>
                  <a:schemeClr val="lt1"/>
                </a:solidFill>
              </a:rPr>
              <a:t>northeastern Liberia, eastern </a:t>
            </a:r>
            <a:r>
              <a:rPr lang="en-US" sz="1200" b="1" dirty="0">
                <a:solidFill>
                  <a:schemeClr val="lt1"/>
                </a:solidFill>
              </a:rPr>
              <a:t>Cote d’Ivoire, parts of </a:t>
            </a:r>
            <a:r>
              <a:rPr lang="en-US" sz="1200" b="1" dirty="0" smtClean="0">
                <a:solidFill>
                  <a:schemeClr val="lt1"/>
                </a:solidFill>
              </a:rPr>
              <a:t>western </a:t>
            </a:r>
            <a:r>
              <a:rPr lang="en-US" sz="1200" b="1" dirty="0">
                <a:solidFill>
                  <a:schemeClr val="lt1"/>
                </a:solidFill>
              </a:rPr>
              <a:t>Nigeria, </a:t>
            </a:r>
            <a:r>
              <a:rPr lang="en-US" sz="1200" b="1" dirty="0" smtClean="0">
                <a:solidFill>
                  <a:schemeClr val="lt1"/>
                </a:solidFill>
              </a:rPr>
              <a:t>Ghana</a:t>
            </a:r>
            <a:r>
              <a:rPr lang="en-US" sz="1200" b="1" dirty="0">
                <a:solidFill>
                  <a:schemeClr val="lt1"/>
                </a:solidFill>
              </a:rPr>
              <a:t>, Togo, Benin, </a:t>
            </a:r>
            <a:r>
              <a:rPr lang="en-US" sz="1200" b="1" dirty="0" smtClean="0">
                <a:solidFill>
                  <a:schemeClr val="lt1"/>
                </a:solidFill>
              </a:rPr>
              <a:t>southwestern and southeastern Mali</a:t>
            </a:r>
            <a:r>
              <a:rPr lang="en-US" sz="1200" b="1" dirty="0">
                <a:solidFill>
                  <a:schemeClr val="lt1"/>
                </a:solidFill>
              </a:rPr>
              <a:t>, and </a:t>
            </a:r>
            <a:r>
              <a:rPr lang="en-US" sz="1200" b="1" dirty="0" smtClean="0">
                <a:solidFill>
                  <a:schemeClr val="lt1"/>
                </a:solidFill>
              </a:rPr>
              <a:t>southwestern </a:t>
            </a:r>
            <a:r>
              <a:rPr lang="en-US" sz="1200" b="1" dirty="0">
                <a:solidFill>
                  <a:schemeClr val="lt1"/>
                </a:solidFill>
              </a:rPr>
              <a:t>Niger. Rainfall was below-average over parts </a:t>
            </a:r>
            <a:r>
              <a:rPr lang="en-US" sz="1200" b="1" dirty="0" smtClean="0">
                <a:solidFill>
                  <a:schemeClr val="lt1"/>
                </a:solidFill>
              </a:rPr>
              <a:t>of western </a:t>
            </a:r>
            <a:r>
              <a:rPr lang="en-US" sz="1200" b="1" dirty="0">
                <a:solidFill>
                  <a:schemeClr val="lt1"/>
                </a:solidFill>
              </a:rPr>
              <a:t>Sierra Leone, </a:t>
            </a:r>
            <a:r>
              <a:rPr lang="en-US" sz="1200" b="1" dirty="0" smtClean="0">
                <a:solidFill>
                  <a:schemeClr val="lt1"/>
                </a:solidFill>
              </a:rPr>
              <a:t>central and northeastern </a:t>
            </a:r>
            <a:r>
              <a:rPr lang="en-US" sz="1200" b="1" dirty="0">
                <a:solidFill>
                  <a:schemeClr val="lt1"/>
                </a:solidFill>
              </a:rPr>
              <a:t>Guinea, </a:t>
            </a:r>
            <a:r>
              <a:rPr lang="en-US" sz="1200" b="1" dirty="0" smtClean="0">
                <a:solidFill>
                  <a:schemeClr val="lt1"/>
                </a:solidFill>
              </a:rPr>
              <a:t>western Burkina </a:t>
            </a:r>
            <a:r>
              <a:rPr lang="en-US" sz="1200" b="1" dirty="0">
                <a:solidFill>
                  <a:schemeClr val="lt1"/>
                </a:solidFill>
              </a:rPr>
              <a:t>Faso, south-central </a:t>
            </a:r>
            <a:r>
              <a:rPr lang="en-US" sz="1200" b="1" dirty="0" smtClean="0">
                <a:solidFill>
                  <a:schemeClr val="lt1"/>
                </a:solidFill>
              </a:rPr>
              <a:t>Mali</a:t>
            </a:r>
            <a:r>
              <a:rPr lang="en-US" sz="1200" b="1" dirty="0">
                <a:solidFill>
                  <a:schemeClr val="lt1"/>
                </a:solidFill>
              </a:rPr>
              <a:t>, </a:t>
            </a:r>
            <a:r>
              <a:rPr lang="en-US" sz="1200" b="1" dirty="0" smtClean="0">
                <a:solidFill>
                  <a:schemeClr val="lt1"/>
                </a:solidFill>
              </a:rPr>
              <a:t>and </a:t>
            </a:r>
            <a:r>
              <a:rPr lang="en-US" sz="1200" b="1" dirty="0">
                <a:solidFill>
                  <a:schemeClr val="lt1"/>
                </a:solidFill>
              </a:rPr>
              <a:t>most of </a:t>
            </a:r>
            <a:r>
              <a:rPr lang="en-US" sz="1200" b="1" dirty="0" smtClean="0">
                <a:solidFill>
                  <a:schemeClr val="lt1"/>
                </a:solidFill>
              </a:rPr>
              <a:t>eastern </a:t>
            </a:r>
            <a:r>
              <a:rPr lang="en-US" sz="1200" b="1" dirty="0">
                <a:solidFill>
                  <a:schemeClr val="lt1"/>
                </a:solidFill>
              </a:rPr>
              <a:t>and </a:t>
            </a:r>
            <a:r>
              <a:rPr lang="en-US" sz="1200" b="1" dirty="0" smtClean="0">
                <a:solidFill>
                  <a:schemeClr val="lt1"/>
                </a:solidFill>
              </a:rPr>
              <a:t>southern </a:t>
            </a:r>
            <a:r>
              <a:rPr lang="en-US" sz="1200" b="1" dirty="0">
                <a:solidFill>
                  <a:schemeClr val="lt1"/>
                </a:solidFill>
              </a:rPr>
              <a:t>Nigeria. </a:t>
            </a:r>
            <a:r>
              <a:rPr lang="en-US" sz="1200" b="1" dirty="0" smtClean="0">
                <a:solidFill>
                  <a:schemeClr val="lt1"/>
                </a:solidFill>
              </a:rPr>
              <a:t>In Southern Africa, rainfall was above average in parts of southern and eastern South Africa, </a:t>
            </a:r>
            <a:r>
              <a:rPr lang="en-US" sz="1200" b="1" dirty="0" err="1" smtClean="0">
                <a:solidFill>
                  <a:schemeClr val="lt1"/>
                </a:solidFill>
              </a:rPr>
              <a:t>Eswatini</a:t>
            </a:r>
            <a:r>
              <a:rPr lang="en-US" sz="1200" b="1" dirty="0" smtClean="0">
                <a:solidFill>
                  <a:schemeClr val="lt1"/>
                </a:solidFill>
              </a:rPr>
              <a:t>, parts of southern and central Mozambique, and parts of eastern Madagascar.</a:t>
            </a:r>
            <a:endParaRPr lang="en-US" sz="1200" b="1" dirty="0">
              <a:solidFill>
                <a:schemeClr val="lt1"/>
              </a:solidFill>
            </a:endParaRPr>
          </a:p>
          <a:p>
            <a:pPr marL="457200" indent="-285750" algn="just">
              <a:buClr>
                <a:schemeClr val="lt1"/>
              </a:buClr>
              <a:buSzPts val="900"/>
              <a:buFont typeface="Arial"/>
              <a:buChar char="•"/>
            </a:pPr>
            <a:endParaRPr lang="en-US" sz="1200" b="1" dirty="0" smtClean="0">
              <a:solidFill>
                <a:schemeClr val="lt1"/>
              </a:solidFill>
            </a:endParaRPr>
          </a:p>
          <a:p>
            <a:pPr marL="457200" indent="-285750" algn="just">
              <a:buClr>
                <a:schemeClr val="lt1"/>
              </a:buClr>
              <a:buSzPts val="900"/>
              <a:buFont typeface="Arial"/>
              <a:buChar char="•"/>
            </a:pPr>
            <a:endParaRPr lang="en-US" sz="1200" b="1" dirty="0">
              <a:solidFill>
                <a:schemeClr val="lt1"/>
              </a:solidFill>
            </a:endParaRPr>
          </a:p>
          <a:p>
            <a:pPr marL="457200" indent="-285750" algn="just">
              <a:buClr>
                <a:schemeClr val="lt1"/>
              </a:buClr>
              <a:buSzPts val="900"/>
              <a:buFont typeface="Arial"/>
              <a:buChar char="•"/>
            </a:pPr>
            <a:r>
              <a:rPr lang="en-US" sz="1200" b="1" dirty="0">
                <a:solidFill>
                  <a:schemeClr val="lt1"/>
                </a:solidFill>
              </a:rPr>
              <a:t>The Week-1 outlook calls for above-normal rainfall over </a:t>
            </a:r>
            <a:r>
              <a:rPr lang="en-US" sz="1200" b="1" dirty="0" smtClean="0">
                <a:solidFill>
                  <a:schemeClr val="lt1"/>
                </a:solidFill>
              </a:rPr>
              <a:t>parts</a:t>
            </a:r>
            <a:r>
              <a:rPr lang="en-US" sz="1200" b="1" dirty="0" smtClean="0">
                <a:solidFill>
                  <a:schemeClr val="lt1"/>
                </a:solidFill>
              </a:rPr>
              <a:t> </a:t>
            </a:r>
            <a:r>
              <a:rPr lang="en-US" sz="1200" b="1" dirty="0" smtClean="0">
                <a:solidFill>
                  <a:schemeClr val="lt1"/>
                </a:solidFill>
              </a:rPr>
              <a:t>of the </a:t>
            </a:r>
            <a:r>
              <a:rPr lang="en-US" sz="1200" b="1" dirty="0" smtClean="0">
                <a:solidFill>
                  <a:schemeClr val="lt1"/>
                </a:solidFill>
              </a:rPr>
              <a:t>Gulf </a:t>
            </a:r>
            <a:r>
              <a:rPr lang="en-US" sz="1200" b="1" dirty="0" smtClean="0">
                <a:solidFill>
                  <a:schemeClr val="lt1"/>
                </a:solidFill>
              </a:rPr>
              <a:t>of Guinea </a:t>
            </a:r>
            <a:r>
              <a:rPr lang="en-US" sz="1200" b="1" dirty="0" smtClean="0">
                <a:solidFill>
                  <a:schemeClr val="lt1"/>
                </a:solidFill>
              </a:rPr>
              <a:t>and western Sahel regions, </a:t>
            </a:r>
            <a:r>
              <a:rPr lang="en-US" sz="1200" b="1" dirty="0" smtClean="0">
                <a:solidFill>
                  <a:schemeClr val="lt1"/>
                </a:solidFill>
              </a:rPr>
              <a:t>including </a:t>
            </a:r>
            <a:r>
              <a:rPr lang="en-US" sz="1200" b="1" dirty="0" smtClean="0">
                <a:solidFill>
                  <a:schemeClr val="lt1"/>
                </a:solidFill>
              </a:rPr>
              <a:t>western</a:t>
            </a:r>
            <a:r>
              <a:rPr lang="en-US" sz="1200" b="1" dirty="0" smtClean="0">
                <a:solidFill>
                  <a:schemeClr val="lt1"/>
                </a:solidFill>
              </a:rPr>
              <a:t> </a:t>
            </a:r>
            <a:r>
              <a:rPr lang="en-US" sz="1200" b="1" dirty="0" smtClean="0">
                <a:solidFill>
                  <a:schemeClr val="lt1"/>
                </a:solidFill>
              </a:rPr>
              <a:t>and </a:t>
            </a:r>
            <a:r>
              <a:rPr lang="en-US" sz="1200" b="1" dirty="0" smtClean="0">
                <a:solidFill>
                  <a:schemeClr val="lt1"/>
                </a:solidFill>
              </a:rPr>
              <a:t>northern </a:t>
            </a:r>
            <a:r>
              <a:rPr lang="en-US" sz="1200" b="1" dirty="0" smtClean="0">
                <a:solidFill>
                  <a:schemeClr val="lt1"/>
                </a:solidFill>
              </a:rPr>
              <a:t>Senegal, Guinea-Bissau, </a:t>
            </a:r>
            <a:r>
              <a:rPr lang="en-US" sz="1200" b="1" dirty="0" smtClean="0">
                <a:solidFill>
                  <a:schemeClr val="lt1"/>
                </a:solidFill>
              </a:rPr>
              <a:t>western and southeastern Guinea</a:t>
            </a:r>
            <a:r>
              <a:rPr lang="en-US" sz="1200" b="1" dirty="0" smtClean="0">
                <a:solidFill>
                  <a:schemeClr val="lt1"/>
                </a:solidFill>
              </a:rPr>
              <a:t>, </a:t>
            </a:r>
            <a:r>
              <a:rPr lang="en-US" sz="1200" b="1" dirty="0" smtClean="0">
                <a:solidFill>
                  <a:schemeClr val="lt1"/>
                </a:solidFill>
              </a:rPr>
              <a:t>western and central Sierra </a:t>
            </a:r>
            <a:r>
              <a:rPr lang="en-US" sz="1200" b="1" dirty="0" smtClean="0">
                <a:solidFill>
                  <a:schemeClr val="lt1"/>
                </a:solidFill>
              </a:rPr>
              <a:t>Leone, Liberia, </a:t>
            </a:r>
            <a:r>
              <a:rPr lang="en-US" sz="1200" b="1" dirty="0" smtClean="0">
                <a:solidFill>
                  <a:schemeClr val="lt1"/>
                </a:solidFill>
              </a:rPr>
              <a:t>central Cote </a:t>
            </a:r>
            <a:r>
              <a:rPr lang="en-US" sz="1200" b="1" dirty="0" smtClean="0">
                <a:solidFill>
                  <a:schemeClr val="lt1"/>
                </a:solidFill>
              </a:rPr>
              <a:t>d’Ivoire, </a:t>
            </a:r>
            <a:r>
              <a:rPr lang="en-US" sz="1200" b="1" dirty="0" smtClean="0">
                <a:solidFill>
                  <a:schemeClr val="lt1"/>
                </a:solidFill>
              </a:rPr>
              <a:t>northern </a:t>
            </a:r>
            <a:r>
              <a:rPr lang="en-US" sz="1200" b="1" dirty="0" smtClean="0">
                <a:solidFill>
                  <a:schemeClr val="lt1"/>
                </a:solidFill>
              </a:rPr>
              <a:t>Benin, </a:t>
            </a:r>
            <a:r>
              <a:rPr lang="en-US" sz="1200" b="1" dirty="0" smtClean="0">
                <a:solidFill>
                  <a:schemeClr val="lt1"/>
                </a:solidFill>
              </a:rPr>
              <a:t>much of </a:t>
            </a:r>
            <a:r>
              <a:rPr lang="en-US" sz="1200" b="1" dirty="0" smtClean="0">
                <a:solidFill>
                  <a:schemeClr val="lt1"/>
                </a:solidFill>
              </a:rPr>
              <a:t>Nigeria</a:t>
            </a:r>
            <a:r>
              <a:rPr lang="en-US" sz="1200" b="1" dirty="0" smtClean="0">
                <a:solidFill>
                  <a:schemeClr val="lt1"/>
                </a:solidFill>
              </a:rPr>
              <a:t>, </a:t>
            </a:r>
            <a:r>
              <a:rPr lang="en-US" sz="1200" b="1" dirty="0" smtClean="0">
                <a:solidFill>
                  <a:schemeClr val="lt1"/>
                </a:solidFill>
              </a:rPr>
              <a:t>western</a:t>
            </a:r>
            <a:r>
              <a:rPr lang="en-US" sz="1200" b="1" dirty="0" smtClean="0">
                <a:solidFill>
                  <a:schemeClr val="lt1"/>
                </a:solidFill>
              </a:rPr>
              <a:t> </a:t>
            </a:r>
            <a:r>
              <a:rPr lang="en-US" sz="1200" b="1" dirty="0" smtClean="0">
                <a:solidFill>
                  <a:schemeClr val="lt1"/>
                </a:solidFill>
              </a:rPr>
              <a:t>Cameroon, </a:t>
            </a:r>
            <a:r>
              <a:rPr lang="en-US" sz="1200" b="1" dirty="0" smtClean="0">
                <a:solidFill>
                  <a:schemeClr val="lt1"/>
                </a:solidFill>
              </a:rPr>
              <a:t>parts of central and southeastern Mali, eastern Burkina Faso, and western Niger. </a:t>
            </a:r>
            <a:r>
              <a:rPr lang="en-US" sz="1200" b="1" dirty="0" smtClean="0">
                <a:solidFill>
                  <a:schemeClr val="lt1"/>
                </a:solidFill>
              </a:rPr>
              <a:t>Rainfall is also expected to be above average in </a:t>
            </a:r>
            <a:r>
              <a:rPr lang="en-US" sz="1200" b="1" dirty="0" smtClean="0">
                <a:solidFill>
                  <a:schemeClr val="lt1"/>
                </a:solidFill>
              </a:rPr>
              <a:t>southern Botswana, north-central and eastern South Africa, Lesotho, </a:t>
            </a:r>
            <a:r>
              <a:rPr lang="en-US" sz="1200" b="1" dirty="0" err="1" smtClean="0">
                <a:solidFill>
                  <a:schemeClr val="lt1"/>
                </a:solidFill>
              </a:rPr>
              <a:t>Eswatini</a:t>
            </a:r>
            <a:r>
              <a:rPr lang="en-US" sz="1200" b="1" dirty="0" smtClean="0">
                <a:solidFill>
                  <a:schemeClr val="lt1"/>
                </a:solidFill>
              </a:rPr>
              <a:t>, southern Mozambique, and northeastern Madagascar. </a:t>
            </a:r>
            <a:r>
              <a:rPr lang="en-US" sz="1200" b="1" dirty="0" smtClean="0">
                <a:solidFill>
                  <a:schemeClr val="lt1"/>
                </a:solidFill>
              </a:rPr>
              <a:t>In </a:t>
            </a:r>
            <a:r>
              <a:rPr lang="en-US" sz="1200" b="1" dirty="0">
                <a:solidFill>
                  <a:schemeClr val="lt1"/>
                </a:solidFill>
              </a:rPr>
              <a:t>contrast, there is an increased chance for below-normal rainfall over </a:t>
            </a:r>
            <a:r>
              <a:rPr lang="en-US" sz="1200" b="1" dirty="0" smtClean="0">
                <a:solidFill>
                  <a:schemeClr val="lt1"/>
                </a:solidFill>
              </a:rPr>
              <a:t>central and eastern Africa, including southwestern Chad, northern and eastern CAR, southern Sudan, South Sudan, northeastern DRC, Uganda, southwestern Kenya, western Eritrea, northern, parts of central, western Ethiopia, and parts of southeastern Madagascar. </a:t>
            </a:r>
            <a:r>
              <a:rPr lang="en-US" sz="1200" b="1" dirty="0">
                <a:solidFill>
                  <a:schemeClr val="lt1"/>
                </a:solidFill>
              </a:rPr>
              <a:t>For week-2, there is an increased chance for above-normal rainfall </a:t>
            </a:r>
            <a:r>
              <a:rPr lang="en-US" sz="1200" b="1" dirty="0" smtClean="0">
                <a:solidFill>
                  <a:schemeClr val="lt1"/>
                </a:solidFill>
              </a:rPr>
              <a:t>over </a:t>
            </a:r>
            <a:r>
              <a:rPr lang="en-US" sz="1200" b="1" dirty="0" smtClean="0">
                <a:solidFill>
                  <a:schemeClr val="lt1"/>
                </a:solidFill>
              </a:rPr>
              <a:t>western and southeastern </a:t>
            </a:r>
            <a:r>
              <a:rPr lang="en-US" sz="1200" b="1" dirty="0" smtClean="0">
                <a:solidFill>
                  <a:schemeClr val="lt1"/>
                </a:solidFill>
              </a:rPr>
              <a:t>Guinea, </a:t>
            </a:r>
            <a:r>
              <a:rPr lang="en-US" sz="1200" b="1" dirty="0" smtClean="0">
                <a:solidFill>
                  <a:schemeClr val="lt1"/>
                </a:solidFill>
              </a:rPr>
              <a:t>Sierra </a:t>
            </a:r>
            <a:r>
              <a:rPr lang="en-US" sz="1200" b="1" dirty="0" smtClean="0">
                <a:solidFill>
                  <a:schemeClr val="lt1"/>
                </a:solidFill>
              </a:rPr>
              <a:t>Leone, Liberia, </a:t>
            </a:r>
            <a:r>
              <a:rPr lang="en-US" sz="1200" b="1" dirty="0" smtClean="0">
                <a:solidFill>
                  <a:schemeClr val="lt1"/>
                </a:solidFill>
              </a:rPr>
              <a:t>parts </a:t>
            </a:r>
            <a:r>
              <a:rPr lang="en-US" sz="1200" b="1" dirty="0" smtClean="0">
                <a:solidFill>
                  <a:schemeClr val="lt1"/>
                </a:solidFill>
              </a:rPr>
              <a:t>of </a:t>
            </a:r>
            <a:r>
              <a:rPr lang="en-US" sz="1200" b="1" dirty="0" smtClean="0">
                <a:solidFill>
                  <a:schemeClr val="lt1"/>
                </a:solidFill>
              </a:rPr>
              <a:t>western Cote d’Ivoire, and central Ethiopia. </a:t>
            </a:r>
            <a:r>
              <a:rPr lang="en-US" sz="1200" b="1" dirty="0">
                <a:solidFill>
                  <a:schemeClr val="lt1"/>
                </a:solidFill>
              </a:rPr>
              <a:t>In contrast, there is an increased chance for below-normal rainfall over much of </a:t>
            </a:r>
            <a:r>
              <a:rPr lang="en-US" sz="1200" b="1" dirty="0" smtClean="0">
                <a:solidFill>
                  <a:schemeClr val="lt1"/>
                </a:solidFill>
              </a:rPr>
              <a:t>eastern Nigeria, Cameroon, southern Chad, southeastern Sudan, eastern South Sudan, Uganda, southwestern Kenya, Eritrea, northeastern and southwestern Ethiopia, and southeastern Madagascar.</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087167"/>
            <a:ext cx="8991600" cy="179878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880" b="1" i="0" u="none" strike="noStrike" cap="none" dirty="0">
                <a:solidFill>
                  <a:schemeClr val="lt1"/>
                </a:solidFill>
                <a:sym typeface="Arial"/>
              </a:rPr>
              <a:t>Over the past 90 days, in East Africa, above-average rainfall was observed over </a:t>
            </a:r>
            <a:r>
              <a:rPr lang="en-US" sz="880" b="1" i="0" u="none" strike="noStrike" cap="none" dirty="0" smtClean="0">
                <a:solidFill>
                  <a:schemeClr val="lt1"/>
                </a:solidFill>
                <a:sym typeface="Arial"/>
              </a:rPr>
              <a:t>much of Eritrea, Ethiopia (outside of southern portions), northern and parts of far southern Somalia, </a:t>
            </a:r>
            <a:r>
              <a:rPr lang="en-US" sz="880" b="1" dirty="0" smtClean="0">
                <a:solidFill>
                  <a:schemeClr val="lt1"/>
                </a:solidFill>
              </a:rPr>
              <a:t>northern, southwestern,</a:t>
            </a:r>
            <a:r>
              <a:rPr lang="en-US" sz="880" b="1" i="0" u="none" strike="noStrike" cap="none" dirty="0" smtClean="0">
                <a:solidFill>
                  <a:schemeClr val="lt1"/>
                </a:solidFill>
                <a:sym typeface="Arial"/>
              </a:rPr>
              <a:t> and eastern Kenya, </a:t>
            </a:r>
            <a:r>
              <a:rPr lang="en-US" sz="880" b="1" i="0" u="none" strike="noStrike" cap="none" dirty="0">
                <a:solidFill>
                  <a:schemeClr val="lt1"/>
                </a:solidFill>
                <a:sym typeface="Arial"/>
              </a:rPr>
              <a:t>Djibouti, </a:t>
            </a:r>
            <a:r>
              <a:rPr lang="en-US" sz="880" b="1" i="0" u="none" strike="noStrike" cap="none" dirty="0" smtClean="0">
                <a:solidFill>
                  <a:schemeClr val="lt1"/>
                </a:solidFill>
                <a:sym typeface="Arial"/>
              </a:rPr>
              <a:t>northern </a:t>
            </a:r>
            <a:r>
              <a:rPr lang="en-US" sz="880" b="1" i="0" u="none" strike="noStrike" cap="none" dirty="0" smtClean="0">
                <a:solidFill>
                  <a:schemeClr val="lt1"/>
                </a:solidFill>
                <a:sym typeface="Arial"/>
              </a:rPr>
              <a:t>and southern </a:t>
            </a:r>
            <a:r>
              <a:rPr lang="en-US" sz="880" b="1" i="0" u="none" strike="noStrike" cap="none" dirty="0" smtClean="0">
                <a:solidFill>
                  <a:schemeClr val="lt1"/>
                </a:solidFill>
                <a:sym typeface="Arial"/>
              </a:rPr>
              <a:t>Uganda, western and eastern Tanzania</a:t>
            </a:r>
            <a:r>
              <a:rPr lang="en-US" sz="880" b="1" i="0" u="none" strike="noStrike" cap="none" dirty="0">
                <a:solidFill>
                  <a:schemeClr val="lt1"/>
                </a:solidFill>
                <a:sym typeface="Arial"/>
              </a:rPr>
              <a:t>, </a:t>
            </a:r>
            <a:r>
              <a:rPr lang="en-US" sz="880" b="1" i="0" u="none" strike="noStrike" cap="none" dirty="0" smtClean="0">
                <a:solidFill>
                  <a:schemeClr val="lt1"/>
                </a:solidFill>
                <a:sym typeface="Arial"/>
              </a:rPr>
              <a:t>Burundi, Rwanda, southern and eastern Sudan, and far northwestern and northeastern South Sudan. </a:t>
            </a:r>
            <a:r>
              <a:rPr lang="en-US" sz="880" b="1" i="0" u="none" strike="noStrike" cap="none" dirty="0">
                <a:solidFill>
                  <a:schemeClr val="lt1"/>
                </a:solidFill>
                <a:sym typeface="Arial"/>
              </a:rPr>
              <a:t>Rainfall was below-average over </a:t>
            </a:r>
            <a:r>
              <a:rPr lang="LID8192" sz="880" b="1" i="0" u="none" strike="noStrike" cap="none" dirty="0" smtClean="0">
                <a:solidFill>
                  <a:schemeClr val="lt1"/>
                </a:solidFill>
                <a:sym typeface="Arial"/>
              </a:rPr>
              <a:t>much </a:t>
            </a:r>
            <a:r>
              <a:rPr lang="en-US" sz="880" b="1" i="0" u="none" strike="noStrike" cap="none" dirty="0" smtClean="0">
                <a:solidFill>
                  <a:schemeClr val="lt1"/>
                </a:solidFill>
                <a:sym typeface="Arial"/>
              </a:rPr>
              <a:t>of central South Sudan,</a:t>
            </a:r>
            <a:r>
              <a:rPr lang="LID8192" sz="880" b="1" i="0" u="none" strike="noStrike" cap="none" dirty="0" smtClean="0">
                <a:solidFill>
                  <a:schemeClr val="lt1"/>
                </a:solidFill>
                <a:sym typeface="Arial"/>
              </a:rPr>
              <a:t> </a:t>
            </a:r>
            <a:r>
              <a:rPr lang="en-US" sz="880" b="1" i="0" u="none" strike="noStrike" cap="none" dirty="0" smtClean="0">
                <a:solidFill>
                  <a:schemeClr val="lt1"/>
                </a:solidFill>
                <a:sym typeface="Arial"/>
              </a:rPr>
              <a:t>parts of central and southern Somalia, parts of western Kenya, </a:t>
            </a:r>
            <a:r>
              <a:rPr lang="en-US" sz="880" b="1" i="0" u="none" strike="noStrike" cap="none" dirty="0" smtClean="0">
                <a:solidFill>
                  <a:schemeClr val="lt1"/>
                </a:solidFill>
                <a:sym typeface="Arial"/>
              </a:rPr>
              <a:t>parts </a:t>
            </a:r>
            <a:r>
              <a:rPr lang="en-US" sz="880" b="1" i="0" u="none" strike="noStrike" cap="none" dirty="0" smtClean="0">
                <a:solidFill>
                  <a:schemeClr val="lt1"/>
                </a:solidFill>
                <a:sym typeface="Arial"/>
              </a:rPr>
              <a:t>of central Uganda, and </a:t>
            </a:r>
            <a:r>
              <a:rPr lang="en-US" sz="880" b="1" i="0" u="none" strike="noStrike" cap="none" dirty="0" smtClean="0">
                <a:solidFill>
                  <a:schemeClr val="lt1"/>
                </a:solidFill>
                <a:sym typeface="Arial"/>
              </a:rPr>
              <a:t>parts of southern </a:t>
            </a:r>
            <a:r>
              <a:rPr lang="en-US" sz="880" b="1" i="0" u="none" strike="noStrike" cap="none" dirty="0" smtClean="0">
                <a:solidFill>
                  <a:schemeClr val="lt1"/>
                </a:solidFill>
                <a:sym typeface="Arial"/>
              </a:rPr>
              <a:t>Ethiopia</a:t>
            </a:r>
            <a:r>
              <a:rPr lang="en-US" sz="880" b="1" dirty="0" smtClean="0">
                <a:solidFill>
                  <a:schemeClr val="lt1"/>
                </a:solidFill>
              </a:rPr>
              <a:t>.</a:t>
            </a:r>
            <a:r>
              <a:rPr lang="en-US" sz="880" b="1" i="0" u="none" strike="noStrike" cap="none" dirty="0" smtClean="0">
                <a:solidFill>
                  <a:schemeClr val="lt1"/>
                </a:solidFill>
                <a:sym typeface="Arial"/>
              </a:rPr>
              <a:t> </a:t>
            </a:r>
            <a:r>
              <a:rPr lang="en-US" sz="880" b="1" i="0" u="none" strike="noStrike" cap="none" dirty="0">
                <a:solidFill>
                  <a:schemeClr val="lt1"/>
                </a:solidFill>
                <a:sym typeface="Arial"/>
              </a:rPr>
              <a:t>In southern Africa, above-average rainfall was observed over </a:t>
            </a:r>
            <a:r>
              <a:rPr lang="en-US" sz="880" b="1" dirty="0" smtClean="0">
                <a:solidFill>
                  <a:schemeClr val="lt1"/>
                </a:solidFill>
              </a:rPr>
              <a:t>parts of </a:t>
            </a:r>
            <a:r>
              <a:rPr lang="en-US" sz="880" b="1" i="0" u="none" strike="noStrike" cap="none" dirty="0" smtClean="0">
                <a:solidFill>
                  <a:schemeClr val="lt1"/>
                </a:solidFill>
                <a:sym typeface="Arial"/>
              </a:rPr>
              <a:t> </a:t>
            </a:r>
            <a:r>
              <a:rPr lang="en-US" sz="880" b="1" i="0" u="none" strike="noStrike" cap="none" dirty="0" smtClean="0">
                <a:solidFill>
                  <a:schemeClr val="lt1"/>
                </a:solidFill>
                <a:sym typeface="Arial"/>
              </a:rPr>
              <a:t>northern Angola, </a:t>
            </a:r>
            <a:r>
              <a:rPr lang="en-US" sz="880" b="1" i="0" u="none" strike="noStrike" cap="none" dirty="0" smtClean="0">
                <a:solidFill>
                  <a:schemeClr val="lt1"/>
                </a:solidFill>
                <a:sym typeface="Arial"/>
              </a:rPr>
              <a:t>parts </a:t>
            </a:r>
            <a:r>
              <a:rPr lang="en-US" sz="880" b="1" i="0" u="none" strike="noStrike" cap="none" dirty="0" smtClean="0">
                <a:solidFill>
                  <a:schemeClr val="lt1"/>
                </a:solidFill>
                <a:sym typeface="Arial"/>
              </a:rPr>
              <a:t>of eastern, western, and southern South Africa, Lesotho, </a:t>
            </a:r>
            <a:r>
              <a:rPr lang="en-US" sz="880" b="1" i="0" u="none" strike="noStrike" cap="none" dirty="0" err="1" smtClean="0">
                <a:solidFill>
                  <a:schemeClr val="lt1"/>
                </a:solidFill>
                <a:sym typeface="Arial"/>
              </a:rPr>
              <a:t>Eswatini</a:t>
            </a:r>
            <a:r>
              <a:rPr lang="en-US" sz="880" b="1" i="0" u="none" strike="noStrike" cap="none" dirty="0" smtClean="0">
                <a:solidFill>
                  <a:schemeClr val="lt1"/>
                </a:solidFill>
                <a:sym typeface="Arial"/>
              </a:rPr>
              <a:t>, </a:t>
            </a:r>
            <a:r>
              <a:rPr lang="en-US" sz="880" b="1" i="0" u="none" strike="noStrike" cap="none" dirty="0" smtClean="0">
                <a:solidFill>
                  <a:schemeClr val="lt1"/>
                </a:solidFill>
                <a:sym typeface="Arial"/>
              </a:rPr>
              <a:t>parts </a:t>
            </a:r>
            <a:r>
              <a:rPr lang="en-US" sz="880" b="1" i="0" u="none" strike="noStrike" cap="none" dirty="0" smtClean="0">
                <a:solidFill>
                  <a:schemeClr val="lt1"/>
                </a:solidFill>
                <a:sym typeface="Arial"/>
              </a:rPr>
              <a:t>of central Namibia, and parts of central and southeastern Madagascar. </a:t>
            </a:r>
            <a:r>
              <a:rPr lang="en-US" sz="880" b="1" i="0" u="none" strike="noStrike" cap="none" dirty="0">
                <a:solidFill>
                  <a:schemeClr val="lt1"/>
                </a:solidFill>
                <a:sym typeface="Arial"/>
              </a:rPr>
              <a:t>Below-average rainfall was observed over </a:t>
            </a:r>
            <a:r>
              <a:rPr lang="en-US" sz="880" b="1" i="0" u="none" strike="noStrike" cap="none" dirty="0" smtClean="0">
                <a:solidFill>
                  <a:schemeClr val="lt1"/>
                </a:solidFill>
                <a:sym typeface="Arial"/>
              </a:rPr>
              <a:t>a small portion of northwestern </a:t>
            </a:r>
            <a:r>
              <a:rPr lang="en-US" sz="880" b="1" i="0" u="none" strike="noStrike" cap="none" dirty="0" smtClean="0">
                <a:solidFill>
                  <a:schemeClr val="lt1"/>
                </a:solidFill>
                <a:sym typeface="Arial"/>
              </a:rPr>
              <a:t>Angola, </a:t>
            </a:r>
            <a:r>
              <a:rPr lang="en-US" sz="880" b="1" dirty="0" smtClean="0">
                <a:solidFill>
                  <a:schemeClr val="lt1"/>
                </a:solidFill>
              </a:rPr>
              <a:t>southern and eastern </a:t>
            </a:r>
            <a:r>
              <a:rPr lang="en-US" sz="880" b="1" i="0" u="none" strike="noStrike" cap="none" dirty="0" smtClean="0">
                <a:solidFill>
                  <a:schemeClr val="lt1"/>
                </a:solidFill>
                <a:sym typeface="Arial"/>
              </a:rPr>
              <a:t>Botswana</a:t>
            </a:r>
            <a:r>
              <a:rPr lang="en-US" sz="880" b="1" i="0" u="none" strike="noStrike" cap="none" dirty="0" smtClean="0">
                <a:solidFill>
                  <a:schemeClr val="lt1"/>
                </a:solidFill>
                <a:sym typeface="Arial"/>
              </a:rPr>
              <a:t>, </a:t>
            </a:r>
            <a:r>
              <a:rPr lang="en-US" sz="880" b="1" dirty="0" smtClean="0">
                <a:solidFill>
                  <a:schemeClr val="lt1"/>
                </a:solidFill>
              </a:rPr>
              <a:t>north-central</a:t>
            </a:r>
            <a:r>
              <a:rPr lang="LID8192" sz="880" b="1" i="0" u="none" strike="noStrike" cap="none" dirty="0" smtClean="0">
                <a:solidFill>
                  <a:schemeClr val="lt1"/>
                </a:solidFill>
                <a:sym typeface="Arial"/>
              </a:rPr>
              <a:t> </a:t>
            </a:r>
            <a:r>
              <a:rPr lang="en-US" sz="880" b="1" i="0" u="none" strike="noStrike" cap="none" dirty="0" smtClean="0">
                <a:solidFill>
                  <a:schemeClr val="lt1"/>
                </a:solidFill>
                <a:sym typeface="Arial"/>
              </a:rPr>
              <a:t>South Africa, Zimbabwe, </a:t>
            </a:r>
            <a:r>
              <a:rPr lang="en-US" sz="880" b="1" i="0" u="none" strike="noStrike" cap="none" dirty="0" smtClean="0">
                <a:solidFill>
                  <a:schemeClr val="lt1"/>
                </a:solidFill>
                <a:sym typeface="Arial"/>
              </a:rPr>
              <a:t>southern, central, and northeastern </a:t>
            </a:r>
            <a:r>
              <a:rPr lang="en-US" sz="880" b="1" i="0" u="none" strike="noStrike" cap="none" dirty="0" smtClean="0">
                <a:solidFill>
                  <a:schemeClr val="lt1"/>
                </a:solidFill>
                <a:sym typeface="Arial"/>
              </a:rPr>
              <a:t>Mozambique, and parts of northern, central, and southern Madagascar. </a:t>
            </a:r>
            <a:r>
              <a:rPr lang="en-US" sz="880" b="1" i="0" u="none" strike="noStrike" cap="none" dirty="0">
                <a:solidFill>
                  <a:schemeClr val="lt1"/>
                </a:solidFill>
                <a:sym typeface="Arial"/>
              </a:rPr>
              <a:t>In Central Africa, rainfall was above-average over </a:t>
            </a:r>
            <a:r>
              <a:rPr lang="en-US" sz="880" b="1" i="0" u="none" strike="noStrike" cap="none" dirty="0" smtClean="0">
                <a:solidFill>
                  <a:schemeClr val="lt1"/>
                </a:solidFill>
                <a:sym typeface="Arial"/>
              </a:rPr>
              <a:t>parts of </a:t>
            </a:r>
            <a:r>
              <a:rPr lang="en-US" sz="880" b="1" dirty="0" smtClean="0">
                <a:solidFill>
                  <a:schemeClr val="lt1"/>
                </a:solidFill>
              </a:rPr>
              <a:t>northern </a:t>
            </a:r>
            <a:r>
              <a:rPr lang="en-US" sz="880" b="1" dirty="0" smtClean="0">
                <a:solidFill>
                  <a:schemeClr val="lt1"/>
                </a:solidFill>
              </a:rPr>
              <a:t>Cameroon, western, central, and northeastern CAR, southern and northern Congo, much of southern and central Chad, and </a:t>
            </a:r>
            <a:r>
              <a:rPr lang="en-US" sz="880" b="1" dirty="0" smtClean="0">
                <a:solidFill>
                  <a:schemeClr val="lt1"/>
                </a:solidFill>
              </a:rPr>
              <a:t>southwestern</a:t>
            </a:r>
            <a:r>
              <a:rPr lang="en-US" sz="880" b="1" dirty="0" smtClean="0">
                <a:solidFill>
                  <a:schemeClr val="lt1"/>
                </a:solidFill>
              </a:rPr>
              <a:t>, parts of central, </a:t>
            </a:r>
            <a:r>
              <a:rPr lang="en-US" sz="880" b="1" dirty="0" smtClean="0">
                <a:solidFill>
                  <a:schemeClr val="lt1"/>
                </a:solidFill>
              </a:rPr>
              <a:t>parts </a:t>
            </a:r>
            <a:r>
              <a:rPr lang="en-US" sz="880" b="1" dirty="0" smtClean="0">
                <a:solidFill>
                  <a:schemeClr val="lt1"/>
                </a:solidFill>
              </a:rPr>
              <a:t>of </a:t>
            </a:r>
            <a:r>
              <a:rPr lang="en-US" sz="880" b="1" dirty="0" smtClean="0">
                <a:solidFill>
                  <a:schemeClr val="lt1"/>
                </a:solidFill>
              </a:rPr>
              <a:t>northwestern, and parts of southeastern </a:t>
            </a:r>
            <a:r>
              <a:rPr lang="en-US" sz="880" b="1" dirty="0" smtClean="0">
                <a:solidFill>
                  <a:schemeClr val="lt1"/>
                </a:solidFill>
              </a:rPr>
              <a:t>DRC</a:t>
            </a:r>
            <a:r>
              <a:rPr lang="en-US" sz="880" b="1" i="0" u="none" strike="noStrike" cap="none" dirty="0" smtClean="0">
                <a:solidFill>
                  <a:schemeClr val="lt1"/>
                </a:solidFill>
                <a:sym typeface="Arial"/>
              </a:rPr>
              <a:t>. Rainfall was below-average over </a:t>
            </a:r>
            <a:r>
              <a:rPr lang="en-US" sz="880" b="1" dirty="0" smtClean="0">
                <a:solidFill>
                  <a:schemeClr val="lt1"/>
                </a:solidFill>
              </a:rPr>
              <a:t>parts of central and </a:t>
            </a:r>
            <a:r>
              <a:rPr lang="en-US" sz="880" b="1" dirty="0" smtClean="0">
                <a:solidFill>
                  <a:schemeClr val="lt1"/>
                </a:solidFill>
              </a:rPr>
              <a:t>southern </a:t>
            </a:r>
            <a:r>
              <a:rPr lang="en-US" sz="880" b="1" i="0" u="none" strike="noStrike" cap="none" dirty="0" smtClean="0">
                <a:solidFill>
                  <a:schemeClr val="lt1"/>
                </a:solidFill>
                <a:sym typeface="Arial"/>
              </a:rPr>
              <a:t>Cameroon, Equatorial Guinea, much of Gabon, central Congo, parts of southeastern </a:t>
            </a:r>
            <a:r>
              <a:rPr lang="en-US" sz="880" b="1" i="0" u="none" strike="noStrike" cap="none" dirty="0" smtClean="0">
                <a:solidFill>
                  <a:schemeClr val="lt1"/>
                </a:solidFill>
                <a:sym typeface="Arial"/>
              </a:rPr>
              <a:t>and south-central CAR</a:t>
            </a:r>
            <a:r>
              <a:rPr lang="en-US" sz="880" b="1" i="0" u="none" strike="noStrike" cap="none" dirty="0" smtClean="0">
                <a:solidFill>
                  <a:schemeClr val="lt1"/>
                </a:solidFill>
                <a:sym typeface="Arial"/>
              </a:rPr>
              <a:t>, and parts of central and </a:t>
            </a:r>
            <a:r>
              <a:rPr lang="en-US" sz="880" b="1" i="0" u="none" strike="noStrike" cap="none" dirty="0" smtClean="0">
                <a:solidFill>
                  <a:schemeClr val="lt1"/>
                </a:solidFill>
                <a:sym typeface="Arial"/>
              </a:rPr>
              <a:t>north-central </a:t>
            </a:r>
            <a:r>
              <a:rPr lang="en-US" sz="880" b="1" i="0" u="none" strike="noStrike" cap="none" dirty="0" smtClean="0">
                <a:solidFill>
                  <a:schemeClr val="lt1"/>
                </a:solidFill>
                <a:sym typeface="Arial"/>
              </a:rPr>
              <a:t>DRC. In </a:t>
            </a:r>
            <a:r>
              <a:rPr lang="en-US" sz="880" b="1" i="0" u="none" strike="noStrike" cap="none" dirty="0">
                <a:solidFill>
                  <a:schemeClr val="lt1"/>
                </a:solidFill>
                <a:sym typeface="Arial"/>
              </a:rPr>
              <a:t>West Africa, rainfall was above-average </a:t>
            </a:r>
            <a:r>
              <a:rPr lang="en-US" sz="880" b="1" i="0" u="none" strike="noStrike" cap="none" dirty="0" smtClean="0">
                <a:solidFill>
                  <a:schemeClr val="lt1"/>
                </a:solidFill>
                <a:sym typeface="Arial"/>
              </a:rPr>
              <a:t>over parts of eastern and southern Senegal, much of Guinea, Guinea-Bissau, northern and central Sierra Leone, northwestern and eastern Liberia, most of Cote d’Ivoire, </a:t>
            </a:r>
            <a:r>
              <a:rPr lang="LID8192" sz="880" b="1" i="0" u="none" strike="noStrike" cap="none" dirty="0" smtClean="0">
                <a:solidFill>
                  <a:schemeClr val="lt1"/>
                </a:solidFill>
                <a:sym typeface="Arial"/>
              </a:rPr>
              <a:t>southern Mali, </a:t>
            </a:r>
            <a:r>
              <a:rPr lang="en-US" sz="880" b="1" i="0" u="none" strike="noStrike" cap="none" dirty="0" smtClean="0">
                <a:solidFill>
                  <a:schemeClr val="lt1"/>
                </a:solidFill>
                <a:sym typeface="Arial"/>
              </a:rPr>
              <a:t>western </a:t>
            </a:r>
            <a:r>
              <a:rPr lang="en-US" sz="880" b="1" i="0" u="none" strike="noStrike" cap="none" dirty="0" smtClean="0">
                <a:solidFill>
                  <a:schemeClr val="lt1"/>
                </a:solidFill>
                <a:sym typeface="Arial"/>
              </a:rPr>
              <a:t>and southeastern Burkina </a:t>
            </a:r>
            <a:r>
              <a:rPr lang="en-US" sz="880" b="1" i="0" u="none" strike="noStrike" cap="none" dirty="0" smtClean="0">
                <a:solidFill>
                  <a:schemeClr val="lt1"/>
                </a:solidFill>
                <a:sym typeface="Arial"/>
              </a:rPr>
              <a:t>Faso, central </a:t>
            </a:r>
            <a:r>
              <a:rPr lang="en-US" sz="880" b="1" dirty="0" smtClean="0">
                <a:solidFill>
                  <a:schemeClr val="lt1"/>
                </a:solidFill>
              </a:rPr>
              <a:t>and southern </a:t>
            </a:r>
            <a:r>
              <a:rPr lang="en-US" sz="880" b="1" i="0" u="none" strike="noStrike" cap="none" dirty="0" smtClean="0">
                <a:solidFill>
                  <a:schemeClr val="lt1"/>
                </a:solidFill>
                <a:sym typeface="Arial"/>
              </a:rPr>
              <a:t>Ghana, Togo,</a:t>
            </a:r>
            <a:r>
              <a:rPr lang="LID8192" sz="880" b="1" i="0" u="none" strike="noStrike" cap="none" dirty="0" smtClean="0">
                <a:solidFill>
                  <a:schemeClr val="lt1"/>
                </a:solidFill>
                <a:sym typeface="Arial"/>
              </a:rPr>
              <a:t> </a:t>
            </a:r>
            <a:r>
              <a:rPr lang="en-US" sz="880" b="1" i="0" u="none" strike="noStrike" cap="none" dirty="0" smtClean="0">
                <a:solidFill>
                  <a:schemeClr val="lt1"/>
                </a:solidFill>
                <a:sym typeface="Arial"/>
              </a:rPr>
              <a:t>central and northwestern Benin, southeastern </a:t>
            </a:r>
            <a:r>
              <a:rPr lang="en-US" sz="880" b="1" dirty="0" smtClean="0">
                <a:solidFill>
                  <a:schemeClr val="lt1"/>
                </a:solidFill>
              </a:rPr>
              <a:t>and southwestern </a:t>
            </a:r>
            <a:r>
              <a:rPr lang="en-US" sz="880" b="1" i="0" u="none" strike="noStrike" cap="none" dirty="0" smtClean="0">
                <a:solidFill>
                  <a:schemeClr val="lt1"/>
                </a:solidFill>
                <a:sym typeface="Arial"/>
              </a:rPr>
              <a:t>Niger</a:t>
            </a:r>
            <a:r>
              <a:rPr lang="en-US" sz="880" b="1" i="0" u="none" strike="noStrike" cap="none" dirty="0" smtClean="0">
                <a:solidFill>
                  <a:schemeClr val="lt1"/>
                </a:solidFill>
                <a:sym typeface="Arial"/>
              </a:rPr>
              <a:t>, and </a:t>
            </a:r>
            <a:r>
              <a:rPr lang="en-US" sz="880" b="1" i="0" u="none" strike="noStrike" cap="none" dirty="0" smtClean="0">
                <a:solidFill>
                  <a:schemeClr val="lt1"/>
                </a:solidFill>
                <a:sym typeface="Arial"/>
              </a:rPr>
              <a:t>south-central, west-central, and north-central </a:t>
            </a:r>
            <a:r>
              <a:rPr lang="en-US" sz="880" b="1" i="0" u="none" strike="noStrike" cap="none" dirty="0" smtClean="0">
                <a:solidFill>
                  <a:schemeClr val="lt1"/>
                </a:solidFill>
                <a:sym typeface="Arial"/>
              </a:rPr>
              <a:t>Nigeria. Below-average rainfall was observed over parts of eastern Burkina Faso</a:t>
            </a:r>
            <a:r>
              <a:rPr lang="LID8192" sz="880" b="1" i="0" u="none" strike="noStrike" cap="none" dirty="0" smtClean="0">
                <a:solidFill>
                  <a:schemeClr val="lt1"/>
                </a:solidFill>
                <a:sym typeface="Arial"/>
              </a:rPr>
              <a:t>,</a:t>
            </a:r>
            <a:r>
              <a:rPr lang="en-US" sz="880" b="1" i="0" u="none" strike="noStrike" cap="none" dirty="0" smtClean="0">
                <a:solidFill>
                  <a:schemeClr val="lt1"/>
                </a:solidFill>
                <a:sym typeface="Arial"/>
              </a:rPr>
              <a:t> </a:t>
            </a:r>
            <a:r>
              <a:rPr lang="LID8192" sz="880" b="1" i="0" u="none" strike="noStrike" cap="none" dirty="0" smtClean="0">
                <a:solidFill>
                  <a:schemeClr val="lt1"/>
                </a:solidFill>
                <a:sym typeface="Arial"/>
              </a:rPr>
              <a:t>north</a:t>
            </a:r>
            <a:r>
              <a:rPr lang="en-US" sz="880" b="1" i="0" u="none" strike="noStrike" cap="none" dirty="0" smtClean="0">
                <a:solidFill>
                  <a:schemeClr val="lt1"/>
                </a:solidFill>
                <a:sym typeface="Arial"/>
              </a:rPr>
              <a:t>w</a:t>
            </a:r>
            <a:r>
              <a:rPr lang="LID8192" sz="880" b="1" i="0" u="none" strike="noStrike" cap="none" dirty="0" smtClean="0">
                <a:solidFill>
                  <a:schemeClr val="lt1"/>
                </a:solidFill>
                <a:sym typeface="Arial"/>
              </a:rPr>
              <a:t>e</a:t>
            </a:r>
            <a:r>
              <a:rPr lang="en-US" sz="880" b="1" i="0" u="none" strike="noStrike" cap="none" dirty="0" err="1" smtClean="0">
                <a:solidFill>
                  <a:schemeClr val="lt1"/>
                </a:solidFill>
                <a:sym typeface="Arial"/>
              </a:rPr>
              <a:t>ste</a:t>
            </a:r>
            <a:r>
              <a:rPr lang="LID8192" sz="880" b="1" i="0" u="none" strike="noStrike" cap="none" dirty="0" smtClean="0">
                <a:solidFill>
                  <a:schemeClr val="lt1"/>
                </a:solidFill>
                <a:sym typeface="Arial"/>
              </a:rPr>
              <a:t>rn and </a:t>
            </a:r>
            <a:r>
              <a:rPr lang="en-US" sz="880" b="1" dirty="0" smtClean="0">
                <a:solidFill>
                  <a:schemeClr val="lt1"/>
                </a:solidFill>
              </a:rPr>
              <a:t>much of eastern</a:t>
            </a:r>
            <a:r>
              <a:rPr lang="en-US" sz="880" b="1" i="0" u="none" strike="noStrike" cap="none" dirty="0" smtClean="0">
                <a:solidFill>
                  <a:schemeClr val="lt1"/>
                </a:solidFill>
                <a:sym typeface="Arial"/>
              </a:rPr>
              <a:t> </a:t>
            </a:r>
            <a:r>
              <a:rPr lang="en-US" sz="880" b="1" i="0" u="none" strike="noStrike" cap="none" dirty="0" smtClean="0">
                <a:solidFill>
                  <a:schemeClr val="lt1"/>
                </a:solidFill>
                <a:sym typeface="Arial"/>
              </a:rPr>
              <a:t>Nigeria, northeastern and southern Benin, northwestern Ghana, west-central Cote d’Ivoire, central </a:t>
            </a:r>
            <a:r>
              <a:rPr lang="en-US" sz="880" b="1" i="0" u="none" strike="noStrike" cap="none" dirty="0" smtClean="0">
                <a:solidFill>
                  <a:schemeClr val="lt1"/>
                </a:solidFill>
                <a:sym typeface="Arial"/>
              </a:rPr>
              <a:t>and southwestern Liberia</a:t>
            </a:r>
            <a:r>
              <a:rPr lang="en-US" sz="880" b="1" i="0" u="none" strike="noStrike" cap="none" dirty="0" smtClean="0">
                <a:solidFill>
                  <a:schemeClr val="lt1"/>
                </a:solidFill>
                <a:sym typeface="Arial"/>
              </a:rPr>
              <a:t>, and southern Sierra Leone.</a:t>
            </a:r>
            <a:endParaRPr sz="88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115657"/>
            <a:ext cx="8991600" cy="180276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southern Sudan, </a:t>
            </a:r>
            <a:r>
              <a:rPr lang="en-US" sz="950" b="1" i="0" u="none" strike="noStrike" cap="none" dirty="0" smtClean="0">
                <a:solidFill>
                  <a:schemeClr val="lt1"/>
                </a:solidFill>
                <a:latin typeface="Arial"/>
                <a:ea typeface="Arial"/>
                <a:cs typeface="Arial"/>
                <a:sym typeface="Arial"/>
              </a:rPr>
              <a:t>north-central</a:t>
            </a:r>
            <a:r>
              <a:rPr lang="en-US" sz="950" b="1" i="0" u="none" strike="noStrike" cap="none" dirty="0" smtClean="0">
                <a:solidFill>
                  <a:schemeClr val="lt1"/>
                </a:solidFill>
                <a:latin typeface="Arial"/>
                <a:ea typeface="Arial"/>
                <a:cs typeface="Arial"/>
                <a:sym typeface="Arial"/>
              </a:rPr>
              <a:t>, western, and </a:t>
            </a:r>
            <a:r>
              <a:rPr lang="en-US" sz="950" b="1" dirty="0" smtClean="0">
                <a:solidFill>
                  <a:schemeClr val="lt1"/>
                </a:solidFill>
              </a:rPr>
              <a:t>east-central</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southern</a:t>
            </a:r>
            <a:r>
              <a:rPr lang="en-US" sz="950" b="1" i="0" u="none" strike="noStrike" cap="none" dirty="0" smtClean="0">
                <a:solidFill>
                  <a:schemeClr val="lt1"/>
                </a:solidFill>
                <a:latin typeface="Arial"/>
                <a:ea typeface="Arial"/>
                <a:cs typeface="Arial"/>
                <a:sym typeface="Arial"/>
              </a:rPr>
              <a:t>, eastern, and western South Sudan, southwestern Kenya, and </a:t>
            </a:r>
            <a:r>
              <a:rPr lang="en-US" sz="950" b="1" i="0" u="none" strike="noStrike" cap="none" dirty="0" smtClean="0">
                <a:solidFill>
                  <a:schemeClr val="lt1"/>
                </a:solidFill>
                <a:latin typeface="Arial"/>
                <a:ea typeface="Arial"/>
                <a:cs typeface="Arial"/>
                <a:sym typeface="Arial"/>
              </a:rPr>
              <a:t>northern, western, </a:t>
            </a:r>
            <a:r>
              <a:rPr lang="en-US" sz="950" b="1" i="0" u="none" strike="noStrike" cap="none" dirty="0" smtClean="0">
                <a:solidFill>
                  <a:schemeClr val="lt1"/>
                </a:solidFill>
                <a:latin typeface="Arial"/>
                <a:ea typeface="Arial"/>
                <a:cs typeface="Arial"/>
                <a:sym typeface="Arial"/>
              </a:rPr>
              <a:t>and eastern Uganda.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north-central </a:t>
            </a:r>
            <a:r>
              <a:rPr lang="en-US" sz="950" b="1" dirty="0" smtClean="0">
                <a:solidFill>
                  <a:schemeClr val="lt1"/>
                </a:solidFill>
              </a:rPr>
              <a:t>and part of southeastern </a:t>
            </a:r>
            <a:r>
              <a:rPr lang="en-US" sz="950" b="1" i="0" u="none" strike="noStrike" cap="none" dirty="0" smtClean="0">
                <a:solidFill>
                  <a:schemeClr val="lt1"/>
                </a:solidFill>
                <a:latin typeface="Arial"/>
                <a:ea typeface="Arial"/>
                <a:cs typeface="Arial"/>
                <a:sym typeface="Arial"/>
              </a:rPr>
              <a:t>South Sudan, as well as parts of central Ethiopia and western Eritrea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southern, western, and eastern</a:t>
            </a:r>
            <a:r>
              <a:rPr lang="LID8192"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South </a:t>
            </a:r>
            <a:r>
              <a:rPr lang="LID8192" sz="950" b="1" i="0" u="none" strike="noStrike" cap="none" dirty="0" smtClean="0">
                <a:solidFill>
                  <a:schemeClr val="lt1"/>
                </a:solidFill>
                <a:latin typeface="Arial"/>
                <a:ea typeface="Arial"/>
                <a:cs typeface="Arial"/>
                <a:sym typeface="Arial"/>
              </a:rPr>
              <a:t>Africa</a:t>
            </a:r>
            <a:r>
              <a:rPr lang="en-US" sz="950" b="1" i="0" u="none" strike="noStrike" cap="none" dirty="0" smtClean="0">
                <a:solidFill>
                  <a:schemeClr val="lt1"/>
                </a:solidFill>
                <a:latin typeface="Arial"/>
                <a:ea typeface="Arial"/>
                <a:cs typeface="Arial"/>
                <a:sym typeface="Arial"/>
              </a:rPr>
              <a:t>, parts of southern and central Mozambique, and parts of southeastern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parts of </a:t>
            </a:r>
            <a:r>
              <a:rPr lang="en-US" sz="950" b="1" dirty="0" smtClean="0">
                <a:solidFill>
                  <a:schemeClr val="lt1"/>
                </a:solidFill>
              </a:rPr>
              <a:t>northern </a:t>
            </a:r>
            <a:r>
              <a:rPr lang="en-US" sz="950" b="1" i="0" u="none" strike="noStrike" cap="none" dirty="0" smtClean="0">
                <a:solidFill>
                  <a:schemeClr val="lt1"/>
                </a:solidFill>
                <a:latin typeface="Arial"/>
                <a:ea typeface="Arial"/>
                <a:cs typeface="Arial"/>
                <a:sym typeface="Arial"/>
              </a:rPr>
              <a:t>Cameroon, </a:t>
            </a:r>
            <a:r>
              <a:rPr lang="en-US" sz="950" b="1" dirty="0" smtClean="0">
                <a:solidFill>
                  <a:schemeClr val="lt1"/>
                </a:solidFill>
              </a:rPr>
              <a:t>northern </a:t>
            </a:r>
            <a:r>
              <a:rPr lang="en-US" sz="950" b="1" dirty="0" smtClean="0">
                <a:solidFill>
                  <a:schemeClr val="lt1"/>
                </a:solidFill>
              </a:rPr>
              <a:t>Congo, </a:t>
            </a:r>
            <a:r>
              <a:rPr lang="LID8192" sz="950" b="1" dirty="0" smtClean="0">
                <a:solidFill>
                  <a:schemeClr val="lt1"/>
                </a:solidFill>
              </a:rPr>
              <a:t>parts of </a:t>
            </a:r>
            <a:r>
              <a:rPr lang="en-US" sz="950" b="1" dirty="0" smtClean="0">
                <a:solidFill>
                  <a:schemeClr val="lt1"/>
                </a:solidFill>
              </a:rPr>
              <a:t>western and </a:t>
            </a:r>
            <a:r>
              <a:rPr lang="en-US" sz="950" b="1" dirty="0" smtClean="0">
                <a:solidFill>
                  <a:schemeClr val="lt1"/>
                </a:solidFill>
              </a:rPr>
              <a:t>central</a:t>
            </a:r>
            <a:r>
              <a:rPr lang="en-US" sz="950" b="1" dirty="0" smtClean="0">
                <a:solidFill>
                  <a:schemeClr val="lt1"/>
                </a:solidFill>
              </a:rPr>
              <a:t> </a:t>
            </a:r>
            <a:r>
              <a:rPr lang="en-US" sz="950" b="1" dirty="0" smtClean="0">
                <a:solidFill>
                  <a:schemeClr val="lt1"/>
                </a:solidFill>
              </a:rPr>
              <a:t>CAR, central </a:t>
            </a:r>
            <a:r>
              <a:rPr lang="en-US" sz="950" b="1" dirty="0" smtClean="0">
                <a:solidFill>
                  <a:schemeClr val="lt1"/>
                </a:solidFill>
              </a:rPr>
              <a:t>Chad</a:t>
            </a:r>
            <a:r>
              <a:rPr lang="en-US" sz="950" b="1" dirty="0" smtClean="0">
                <a:solidFill>
                  <a:schemeClr val="lt1"/>
                </a:solidFill>
              </a:rPr>
              <a:t>, and northeastern, </a:t>
            </a:r>
            <a:r>
              <a:rPr lang="en-US" sz="950" b="1" dirty="0" smtClean="0">
                <a:solidFill>
                  <a:schemeClr val="lt1"/>
                </a:solidFill>
              </a:rPr>
              <a:t>parts of northwestern</a:t>
            </a:r>
            <a:r>
              <a:rPr lang="en-US" sz="950" b="1" dirty="0" smtClean="0">
                <a:solidFill>
                  <a:schemeClr val="lt1"/>
                </a:solidFill>
              </a:rPr>
              <a:t>, and central DRC</a:t>
            </a:r>
            <a:r>
              <a:rPr lang="en-US" sz="950" b="1" i="0" u="none" strike="noStrike" cap="none" dirty="0" smtClean="0">
                <a:solidFill>
                  <a:schemeClr val="lt1"/>
                </a:solidFill>
                <a:latin typeface="Arial"/>
                <a:ea typeface="Arial"/>
                <a:cs typeface="Arial"/>
                <a:sym typeface="Arial"/>
              </a:rPr>
              <a:t>. Below-average rainfall was observed over pockets of southern </a:t>
            </a:r>
            <a:r>
              <a:rPr lang="en-US" sz="950" b="1" i="0" u="none" strike="noStrike" cap="none" dirty="0" smtClean="0">
                <a:solidFill>
                  <a:schemeClr val="lt1"/>
                </a:solidFill>
                <a:latin typeface="Arial"/>
                <a:ea typeface="Arial"/>
                <a:cs typeface="Arial"/>
                <a:sym typeface="Arial"/>
              </a:rPr>
              <a:t>and central Cameroon</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ern Gabon, </a:t>
            </a:r>
            <a:r>
              <a:rPr lang="en-US" sz="950" b="1" i="0" u="none" strike="noStrike" cap="none" dirty="0" smtClean="0">
                <a:solidFill>
                  <a:schemeClr val="lt1"/>
                </a:solidFill>
                <a:latin typeface="Arial"/>
                <a:ea typeface="Arial"/>
                <a:cs typeface="Arial"/>
                <a:sym typeface="Arial"/>
              </a:rPr>
              <a:t>Equatorial Guinea, pockets </a:t>
            </a:r>
            <a:r>
              <a:rPr lang="en-US" sz="950" b="1" i="0" u="none" strike="noStrike" cap="none" dirty="0" smtClean="0">
                <a:solidFill>
                  <a:schemeClr val="lt1"/>
                </a:solidFill>
                <a:latin typeface="Arial"/>
                <a:ea typeface="Arial"/>
                <a:cs typeface="Arial"/>
                <a:sym typeface="Arial"/>
              </a:rPr>
              <a:t>of central and northern DRC,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Chad, central Congo, and parts of </a:t>
            </a:r>
            <a:r>
              <a:rPr lang="en-US" sz="950" b="1" i="0" u="none" strike="noStrike" cap="none" dirty="0" smtClean="0">
                <a:solidFill>
                  <a:schemeClr val="lt1"/>
                </a:solidFill>
                <a:latin typeface="Arial"/>
                <a:ea typeface="Arial"/>
                <a:cs typeface="Arial"/>
                <a:sym typeface="Arial"/>
              </a:rPr>
              <a:t>western and southeastern </a:t>
            </a:r>
            <a:r>
              <a:rPr lang="en-US" sz="950" b="1" i="0" u="none" strike="noStrike" cap="none" dirty="0" smtClean="0">
                <a:solidFill>
                  <a:schemeClr val="lt1"/>
                </a:solidFill>
                <a:latin typeface="Arial"/>
                <a:ea typeface="Arial"/>
                <a:cs typeface="Arial"/>
                <a:sym typeface="Arial"/>
              </a:rPr>
              <a:t>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southern and eastern Senegal, </a:t>
            </a:r>
            <a:r>
              <a:rPr lang="en-US" sz="950" b="1" dirty="0" smtClean="0">
                <a:solidFill>
                  <a:schemeClr val="lt1"/>
                </a:solidFill>
              </a:rPr>
              <a:t>western and southeastern </a:t>
            </a:r>
            <a:r>
              <a:rPr lang="en-US" sz="950" b="1" i="0" u="none" strike="noStrike" cap="none" dirty="0" smtClean="0">
                <a:solidFill>
                  <a:schemeClr val="lt1"/>
                </a:solidFill>
                <a:latin typeface="Arial"/>
                <a:ea typeface="Arial"/>
                <a:cs typeface="Arial"/>
                <a:sym typeface="Arial"/>
              </a:rPr>
              <a:t>Guinea</a:t>
            </a:r>
            <a:r>
              <a:rPr lang="en-US" sz="950" b="1" i="0" u="none" strike="noStrike" cap="none" dirty="0" smtClean="0">
                <a:solidFill>
                  <a:schemeClr val="lt1"/>
                </a:solidFill>
                <a:latin typeface="Arial"/>
                <a:ea typeface="Arial"/>
                <a:cs typeface="Arial"/>
                <a:sym typeface="Arial"/>
              </a:rPr>
              <a:t>, Guinea-Bissau, </a:t>
            </a:r>
            <a:r>
              <a:rPr lang="LID8192" sz="950" b="1" i="0" u="none" strike="noStrike" cap="none" dirty="0" smtClean="0">
                <a:solidFill>
                  <a:schemeClr val="lt1"/>
                </a:solidFill>
                <a:latin typeface="Arial"/>
                <a:ea typeface="Arial"/>
                <a:cs typeface="Arial"/>
                <a:sym typeface="Arial"/>
              </a:rPr>
              <a:t>south</a:t>
            </a:r>
            <a:r>
              <a:rPr lang="en-US" sz="950" b="1" i="0" u="none" strike="noStrike" cap="none" dirty="0" smtClean="0">
                <a:solidFill>
                  <a:schemeClr val="lt1"/>
                </a:solidFill>
                <a:latin typeface="Arial"/>
                <a:ea typeface="Arial"/>
                <a:cs typeface="Arial"/>
                <a:sym typeface="Arial"/>
              </a:rPr>
              <a:t>eastern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southwestern </a:t>
            </a:r>
            <a:r>
              <a:rPr lang="LID8192" sz="950" b="1" i="0" u="none" strike="noStrike" cap="none" dirty="0" smtClean="0">
                <a:solidFill>
                  <a:schemeClr val="lt1"/>
                </a:solidFill>
                <a:latin typeface="Arial"/>
                <a:ea typeface="Arial"/>
                <a:cs typeface="Arial"/>
                <a:sym typeface="Arial"/>
              </a:rPr>
              <a:t>Mali,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and eastern </a:t>
            </a:r>
            <a:r>
              <a:rPr lang="LID8192" sz="950" b="1" i="0" u="none" strike="noStrike" cap="none" dirty="0" smtClean="0">
                <a:solidFill>
                  <a:schemeClr val="lt1"/>
                </a:solidFill>
                <a:latin typeface="Arial"/>
                <a:ea typeface="Arial"/>
                <a:cs typeface="Arial"/>
                <a:sym typeface="Arial"/>
              </a:rPr>
              <a:t>Sierra </a:t>
            </a:r>
            <a:r>
              <a:rPr lang="LID8192" sz="950" b="1" i="0" u="none" strike="noStrike" cap="none" dirty="0" smtClean="0">
                <a:solidFill>
                  <a:schemeClr val="lt1"/>
                </a:solidFill>
                <a:latin typeface="Arial"/>
                <a:ea typeface="Arial"/>
                <a:cs typeface="Arial"/>
                <a:sym typeface="Arial"/>
              </a:rPr>
              <a:t>Leone,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and northwestern Liberia</a:t>
            </a:r>
            <a:r>
              <a:rPr lang="en-US" sz="950" b="1" i="0" u="none" strike="noStrike" cap="none" dirty="0" smtClean="0">
                <a:solidFill>
                  <a:schemeClr val="lt1"/>
                </a:solidFill>
                <a:latin typeface="Arial"/>
                <a:ea typeface="Arial"/>
                <a:cs typeface="Arial"/>
                <a:sym typeface="Arial"/>
              </a:rPr>
              <a:t>, southern, eastern, and </a:t>
            </a:r>
            <a:r>
              <a:rPr lang="en-US" sz="950" b="1" i="0" u="none" strike="noStrike" cap="none" dirty="0" smtClean="0">
                <a:solidFill>
                  <a:schemeClr val="lt1"/>
                </a:solidFill>
                <a:latin typeface="Arial"/>
                <a:ea typeface="Arial"/>
                <a:cs typeface="Arial"/>
                <a:sym typeface="Arial"/>
              </a:rPr>
              <a:t>north-central </a:t>
            </a:r>
            <a:r>
              <a:rPr lang="en-US" sz="950" b="1" i="0" u="none" strike="noStrike" cap="none" dirty="0" smtClean="0">
                <a:solidFill>
                  <a:schemeClr val="lt1"/>
                </a:solidFill>
                <a:latin typeface="Arial"/>
                <a:ea typeface="Arial"/>
                <a:cs typeface="Arial"/>
                <a:sym typeface="Arial"/>
              </a:rPr>
              <a:t>Cote d’Ivoire, western and </a:t>
            </a:r>
            <a:r>
              <a:rPr lang="en-US" sz="950" b="1" dirty="0" smtClean="0">
                <a:solidFill>
                  <a:schemeClr val="lt1"/>
                </a:solidFill>
              </a:rPr>
              <a:t>northern</a:t>
            </a:r>
            <a:r>
              <a:rPr lang="en-US" sz="950" b="1" i="0" u="none" strike="noStrike" cap="none" dirty="0" smtClean="0">
                <a:solidFill>
                  <a:schemeClr val="lt1"/>
                </a:solidFill>
                <a:latin typeface="Arial"/>
                <a:ea typeface="Arial"/>
                <a:cs typeface="Arial"/>
                <a:sym typeface="Arial"/>
              </a:rPr>
              <a:t> Burkina Faso, </a:t>
            </a:r>
            <a:r>
              <a:rPr lang="en-US" sz="950" b="1" dirty="0" smtClean="0">
                <a:solidFill>
                  <a:schemeClr val="lt1"/>
                </a:solidFill>
              </a:rPr>
              <a:t>most of </a:t>
            </a:r>
            <a:r>
              <a:rPr lang="en-US" sz="950" b="1" i="0" u="none" strike="noStrike" cap="none" dirty="0" smtClean="0">
                <a:solidFill>
                  <a:schemeClr val="lt1"/>
                </a:solidFill>
                <a:latin typeface="Arial"/>
                <a:ea typeface="Arial"/>
                <a:cs typeface="Arial"/>
                <a:sym typeface="Arial"/>
              </a:rPr>
              <a:t>Ghana, </a:t>
            </a:r>
            <a:r>
              <a:rPr lang="en-US" sz="950" b="1" i="0" u="none" strike="noStrike" cap="none" dirty="0" smtClean="0">
                <a:solidFill>
                  <a:schemeClr val="lt1"/>
                </a:solidFill>
                <a:latin typeface="Arial"/>
                <a:ea typeface="Arial"/>
                <a:cs typeface="Arial"/>
                <a:sym typeface="Arial"/>
              </a:rPr>
              <a:t>southern and west-central </a:t>
            </a:r>
            <a:r>
              <a:rPr lang="en-US" sz="950" b="1" i="0" u="none" strike="noStrike" cap="none" dirty="0" smtClean="0">
                <a:solidFill>
                  <a:schemeClr val="lt1"/>
                </a:solidFill>
                <a:latin typeface="Arial"/>
                <a:ea typeface="Arial"/>
                <a:cs typeface="Arial"/>
                <a:sym typeface="Arial"/>
              </a:rPr>
              <a:t>Nigeria, central and southern Togo, central </a:t>
            </a:r>
            <a:r>
              <a:rPr lang="en-US" sz="950" b="1" i="0" u="none" strike="noStrike" cap="none" dirty="0" smtClean="0">
                <a:solidFill>
                  <a:schemeClr val="lt1"/>
                </a:solidFill>
                <a:latin typeface="Arial"/>
                <a:ea typeface="Arial"/>
                <a:cs typeface="Arial"/>
                <a:sym typeface="Arial"/>
              </a:rPr>
              <a:t>and southern Benin</a:t>
            </a:r>
            <a:r>
              <a:rPr lang="en-US" sz="950" b="1" i="0" u="none" strike="noStrike" cap="none" dirty="0" smtClean="0">
                <a:solidFill>
                  <a:schemeClr val="lt1"/>
                </a:solidFill>
                <a:latin typeface="Arial"/>
                <a:ea typeface="Arial"/>
                <a:cs typeface="Arial"/>
                <a:sym typeface="Arial"/>
              </a:rPr>
              <a:t>, and </a:t>
            </a:r>
            <a:r>
              <a:rPr lang="en-US" sz="950" b="1" dirty="0" smtClean="0">
                <a:solidFill>
                  <a:schemeClr val="lt1"/>
                </a:solidFill>
              </a:rPr>
              <a:t>parts of western </a:t>
            </a:r>
            <a:r>
              <a:rPr lang="en-US" sz="950" b="1" i="0" u="none" strike="noStrike" cap="none" dirty="0" smtClean="0">
                <a:solidFill>
                  <a:schemeClr val="lt1"/>
                </a:solidFill>
                <a:latin typeface="Arial"/>
                <a:ea typeface="Arial"/>
                <a:cs typeface="Arial"/>
                <a:sym typeface="Arial"/>
              </a:rPr>
              <a:t>Niger</a:t>
            </a:r>
            <a:r>
              <a:rPr lang="en-US" sz="950" b="1" i="0" u="none" strike="noStrike" cap="none" dirty="0" smtClean="0">
                <a:solidFill>
                  <a:schemeClr val="lt1"/>
                </a:solidFill>
                <a:latin typeface="Arial"/>
                <a:ea typeface="Arial"/>
                <a:cs typeface="Arial"/>
                <a:sym typeface="Arial"/>
              </a:rPr>
              <a:t>. Below-average rainfall was observed over </a:t>
            </a:r>
            <a:r>
              <a:rPr lang="en-US" sz="950" b="1" dirty="0" smtClean="0">
                <a:solidFill>
                  <a:schemeClr val="lt1"/>
                </a:solidFill>
              </a:rPr>
              <a:t>south</a:t>
            </a:r>
            <a:r>
              <a:rPr lang="en-US" sz="950" b="1" dirty="0" smtClean="0">
                <a:solidFill>
                  <a:schemeClr val="lt1"/>
                </a:solidFill>
              </a:rPr>
              <a:t>western</a:t>
            </a:r>
            <a:r>
              <a:rPr lang="en-US" sz="950" b="1" i="0" u="none" strike="noStrike" cap="none" dirty="0" smtClean="0">
                <a:solidFill>
                  <a:schemeClr val="lt1"/>
                </a:solidFill>
                <a:latin typeface="Arial"/>
                <a:ea typeface="Arial"/>
                <a:cs typeface="Arial"/>
                <a:sym typeface="Arial"/>
              </a:rPr>
              <a:t> and central Liberia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parts of west-central and northwestern Cote </a:t>
            </a:r>
            <a:r>
              <a:rPr lang="en-US" sz="950" b="1" i="0" u="none" strike="noStrike" cap="none" dirty="0" smtClean="0">
                <a:solidFill>
                  <a:schemeClr val="lt1"/>
                </a:solidFill>
                <a:latin typeface="Arial"/>
                <a:ea typeface="Arial"/>
                <a:cs typeface="Arial"/>
                <a:sym typeface="Arial"/>
              </a:rPr>
              <a:t>d’Ivoire,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Burkina Faso, northern Togo, </a:t>
            </a:r>
            <a:r>
              <a:rPr lang="en-US" sz="950" b="1" i="0" u="none" strike="noStrike" cap="none" dirty="0" smtClean="0">
                <a:solidFill>
                  <a:schemeClr val="lt1"/>
                </a:solidFill>
                <a:latin typeface="Arial"/>
                <a:ea typeface="Arial"/>
                <a:cs typeface="Arial"/>
                <a:sym typeface="Arial"/>
              </a:rPr>
              <a:t>northern and southern </a:t>
            </a:r>
            <a:r>
              <a:rPr lang="en-US" sz="950" b="1" i="0" u="none" strike="noStrike" cap="none" dirty="0" smtClean="0">
                <a:solidFill>
                  <a:schemeClr val="lt1"/>
                </a:solidFill>
                <a:latin typeface="Arial"/>
                <a:ea typeface="Arial"/>
                <a:cs typeface="Arial"/>
                <a:sym typeface="Arial"/>
              </a:rPr>
              <a:t>Benin, northeastern Ghana, coastal Sierra Leone,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Guinea, south-central Mali</a:t>
            </a:r>
            <a:r>
              <a:rPr lang="en-US" sz="950" b="1" i="0" u="none" strike="noStrike" cap="none" dirty="0" smtClean="0">
                <a:solidFill>
                  <a:schemeClr val="lt1"/>
                </a:solidFill>
                <a:latin typeface="Arial"/>
                <a:ea typeface="Arial"/>
                <a:cs typeface="Arial"/>
                <a:sym typeface="Arial"/>
              </a:rPr>
              <a:t>, southeastern and southwestern Niger</a:t>
            </a:r>
            <a:r>
              <a:rPr lang="en-US" sz="950" b="1" dirty="0">
                <a:solidFill>
                  <a:schemeClr val="lt1"/>
                </a:solidFill>
              </a:rPr>
              <a:t>, and parts of </a:t>
            </a:r>
            <a:r>
              <a:rPr lang="en-US" sz="950" b="1" dirty="0" smtClean="0">
                <a:solidFill>
                  <a:schemeClr val="lt1"/>
                </a:solidFill>
              </a:rPr>
              <a:t>northwestern, </a:t>
            </a:r>
            <a:r>
              <a:rPr lang="en-US" sz="950" b="1" dirty="0">
                <a:solidFill>
                  <a:schemeClr val="lt1"/>
                </a:solidFill>
              </a:rPr>
              <a:t>southwestern</a:t>
            </a:r>
            <a:r>
              <a:rPr lang="en-US" sz="950" b="1" i="0" u="none" strike="noStrike" cap="none" dirty="0" smtClean="0">
                <a:solidFill>
                  <a:schemeClr val="lt1"/>
                </a:solidFill>
                <a:latin typeface="Arial"/>
                <a:ea typeface="Arial"/>
                <a:cs typeface="Arial"/>
                <a:sym typeface="Arial"/>
              </a:rPr>
              <a:t>, and </a:t>
            </a:r>
            <a:r>
              <a:rPr lang="en-US" sz="950" b="1" i="0" u="none" strike="noStrike" cap="none" dirty="0" smtClean="0">
                <a:solidFill>
                  <a:schemeClr val="lt1"/>
                </a:solidFill>
                <a:latin typeface="Arial"/>
                <a:ea typeface="Arial"/>
                <a:cs typeface="Arial"/>
                <a:sym typeface="Arial"/>
              </a:rPr>
              <a:t>much of eastern </a:t>
            </a:r>
            <a:r>
              <a:rPr lang="en-US" sz="950" b="1" i="0" u="none" strike="noStrike" cap="none" dirty="0" smtClean="0">
                <a:solidFill>
                  <a:schemeClr val="lt1"/>
                </a:solidFill>
                <a:latin typeface="Arial"/>
                <a:ea typeface="Arial"/>
                <a:cs typeface="Arial"/>
                <a:sym typeface="Arial"/>
              </a:rPr>
              <a:t>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109506"/>
            <a:ext cx="8991600" cy="1631175"/>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1000" b="1" dirty="0">
                <a:solidFill>
                  <a:schemeClr val="lt1"/>
                </a:solidFill>
              </a:rPr>
              <a:t>During the past 7 days, in East Africa, rainfall was above-average over southeastern and parts of south-central Sudan, west-central and northern Ethiopia, northeastern South Sudan, and northwestern Uganda. Rainfall was below average over east-central and southwestern Sudan, western and southeastern South Sudan, southwestern and parts of central Ethiopia, western Eritrea, and parts of southwestern Kenya. In Central Africa, rainfall was above-average over parts of southwestern CAR, parts of northern Congo, and parts of northeastern and central DRC. Below-average rainfall was observed over Cameroon, southeastern most of western, northern, and eastern CAR, and southern Chad. In West Africa, above-average rainfall was observed over western and southeastern Guinea, eastern Senegal, central Sierra Leone, northeastern Liberia, eastern Cote d’Ivoire, parts of western Nigeria, Ghana, Togo, Benin, southwestern and southeastern Mali, and southwestern Niger. Rainfall was below-average over parts of western Sierra Leone, central and northeastern Guinea, western Burkina Faso, south-central Mali, and most of eastern and southern Nigeria. In Southern Africa, rainfall was above average in parts of southern and eastern South Africa, </a:t>
            </a:r>
            <a:r>
              <a:rPr lang="en-US" sz="1000" b="1" dirty="0" err="1">
                <a:solidFill>
                  <a:schemeClr val="lt1"/>
                </a:solidFill>
              </a:rPr>
              <a:t>Eswatini</a:t>
            </a:r>
            <a:r>
              <a:rPr lang="en-US" sz="1000" b="1" dirty="0">
                <a:solidFill>
                  <a:schemeClr val="lt1"/>
                </a:solidFill>
              </a:rPr>
              <a:t>, parts of southern and central Mozambique, and parts of eastern Madagascar.</a:t>
            </a:r>
            <a:endParaRPr lang="en-US" sz="10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lower-level </a:t>
            </a:r>
            <a:r>
              <a:rPr lang="en-US" sz="1200" b="1" dirty="0" smtClean="0">
                <a:solidFill>
                  <a:schemeClr val="lt1"/>
                </a:solidFill>
              </a:rPr>
              <a:t>convergence </a:t>
            </a:r>
            <a:r>
              <a:rPr lang="en-US" sz="1200" b="1" dirty="0" smtClean="0">
                <a:solidFill>
                  <a:schemeClr val="lt1"/>
                </a:solidFill>
              </a:rPr>
              <a:t>in </a:t>
            </a:r>
            <a:r>
              <a:rPr lang="en-US" sz="1200" b="1" dirty="0" smtClean="0">
                <a:solidFill>
                  <a:schemeClr val="lt1"/>
                </a:solidFill>
              </a:rPr>
              <a:t>southeastern Sudan and northern Ethiopia may </a:t>
            </a:r>
            <a:r>
              <a:rPr lang="en-US" sz="1200" b="1" dirty="0" smtClean="0">
                <a:solidFill>
                  <a:schemeClr val="lt1"/>
                </a:solidFill>
              </a:rPr>
              <a:t>have contributed to the observed </a:t>
            </a:r>
            <a:r>
              <a:rPr lang="en-US" sz="1200" b="1" dirty="0" smtClean="0">
                <a:solidFill>
                  <a:schemeClr val="lt1"/>
                </a:solidFill>
              </a:rPr>
              <a:t>above-</a:t>
            </a:r>
            <a:r>
              <a:rPr lang="en-US" sz="1200" b="1" dirty="0" smtClean="0">
                <a:solidFill>
                  <a:schemeClr val="lt1"/>
                </a:solidFill>
              </a:rPr>
              <a:t>average </a:t>
            </a:r>
            <a:r>
              <a:rPr lang="en-US" sz="1200" b="1" dirty="0" smtClean="0">
                <a:solidFill>
                  <a:schemeClr val="lt1"/>
                </a:solidFill>
              </a:rPr>
              <a:t>rainfall in the region. </a:t>
            </a:r>
            <a:r>
              <a:rPr lang="en-US" sz="1200" b="1" dirty="0" smtClean="0">
                <a:solidFill>
                  <a:schemeClr val="lt1"/>
                </a:solidFill>
              </a:rPr>
              <a:t>On-shore </a:t>
            </a:r>
            <a:r>
              <a:rPr lang="en-US" sz="1200" b="1" dirty="0" smtClean="0">
                <a:solidFill>
                  <a:schemeClr val="lt1"/>
                </a:solidFill>
              </a:rPr>
              <a:t>flow and convergence may have contributed to the observed above-average rainfall in Ghana/Togo/Benin. </a:t>
            </a:r>
            <a:r>
              <a:rPr lang="en-US" sz="1200" b="1" dirty="0" smtClean="0">
                <a:solidFill>
                  <a:schemeClr val="lt1"/>
                </a:solidFill>
              </a:rPr>
              <a:t>At </a:t>
            </a:r>
            <a:r>
              <a:rPr lang="en-US" sz="1200" b="1" dirty="0" smtClean="0">
                <a:solidFill>
                  <a:schemeClr val="lt1"/>
                </a:solidFill>
              </a:rPr>
              <a:t>200-hPa (right panel), anomalous </a:t>
            </a:r>
            <a:r>
              <a:rPr lang="en-US" sz="1200" b="1" dirty="0" smtClean="0">
                <a:solidFill>
                  <a:schemeClr val="lt1"/>
                </a:solidFill>
              </a:rPr>
              <a:t>divergence </a:t>
            </a:r>
            <a:r>
              <a:rPr lang="en-US" sz="1200" b="1" dirty="0" smtClean="0">
                <a:solidFill>
                  <a:schemeClr val="lt1"/>
                </a:solidFill>
              </a:rPr>
              <a:t>near </a:t>
            </a:r>
            <a:r>
              <a:rPr lang="en-US" sz="1200" b="1" dirty="0" smtClean="0">
                <a:solidFill>
                  <a:schemeClr val="lt1"/>
                </a:solidFill>
              </a:rPr>
              <a:t>Ghana/Togo/Benin may have </a:t>
            </a:r>
            <a:r>
              <a:rPr lang="en-US" sz="1200" b="1" dirty="0" smtClean="0">
                <a:solidFill>
                  <a:schemeClr val="lt1"/>
                </a:solidFill>
              </a:rPr>
              <a:t>contributed to </a:t>
            </a:r>
            <a:r>
              <a:rPr lang="en-US" sz="1200" b="1" dirty="0" smtClean="0">
                <a:solidFill>
                  <a:schemeClr val="lt1"/>
                </a:solidFill>
              </a:rPr>
              <a:t>above-average </a:t>
            </a:r>
            <a:r>
              <a:rPr lang="en-US" sz="1200" b="1" dirty="0" smtClean="0">
                <a:solidFill>
                  <a:schemeClr val="lt1"/>
                </a:solidFill>
              </a:rPr>
              <a:t>rainfall.</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rot="19773722">
            <a:off x="1419974" y="2943839"/>
            <a:ext cx="736961" cy="39004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9;p19"/>
          <p:cNvSpPr/>
          <p:nvPr/>
        </p:nvSpPr>
        <p:spPr>
          <a:xfrm rot="3674218">
            <a:off x="5956347" y="2942369"/>
            <a:ext cx="423625" cy="601025"/>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9;p19"/>
          <p:cNvSpPr/>
          <p:nvPr/>
        </p:nvSpPr>
        <p:spPr>
          <a:xfrm rot="411290">
            <a:off x="3191954" y="2867627"/>
            <a:ext cx="611586" cy="39004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816847"/>
            <a:ext cx="1345140" cy="203374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light </a:t>
            </a:r>
            <a:r>
              <a:rPr lang="en-US" sz="1200" b="1" dirty="0">
                <a:solidFill>
                  <a:schemeClr val="lt1"/>
                </a:solidFill>
              </a:rPr>
              <a:t>to </a:t>
            </a:r>
            <a:r>
              <a:rPr lang="en-US" sz="1200" b="1" dirty="0" smtClean="0">
                <a:solidFill>
                  <a:schemeClr val="lt1"/>
                </a:solidFill>
              </a:rPr>
              <a:t>moderate </a:t>
            </a:r>
            <a:r>
              <a:rPr lang="en-US" sz="1200" b="1" dirty="0">
                <a:solidFill>
                  <a:schemeClr val="lt1"/>
                </a:solidFill>
              </a:rPr>
              <a:t>rainfall </a:t>
            </a:r>
            <a:r>
              <a:rPr lang="en-US" sz="1200" b="1" dirty="0" smtClean="0">
                <a:solidFill>
                  <a:schemeClr val="lt1"/>
                </a:solidFill>
              </a:rPr>
              <a:t>maintained moisture </a:t>
            </a:r>
            <a:r>
              <a:rPr lang="en-US" sz="1200" b="1" dirty="0">
                <a:solidFill>
                  <a:schemeClr val="lt1"/>
                </a:solidFill>
              </a:rPr>
              <a:t>surpluses over parts of </a:t>
            </a:r>
            <a:r>
              <a:rPr lang="en-US" sz="1200" b="1" dirty="0" smtClean="0">
                <a:solidFill>
                  <a:schemeClr val="lt1"/>
                </a:solidFill>
              </a:rPr>
              <a:t>Ethiopia (top right). Light </a:t>
            </a:r>
            <a:r>
              <a:rPr lang="en-US" sz="1200" b="1" dirty="0" smtClean="0">
                <a:solidFill>
                  <a:schemeClr val="lt1"/>
                </a:solidFill>
              </a:rPr>
              <a:t>rain maintained </a:t>
            </a:r>
            <a:r>
              <a:rPr lang="en-US" sz="1200" b="1" dirty="0" smtClean="0">
                <a:solidFill>
                  <a:schemeClr val="lt1"/>
                </a:solidFill>
              </a:rPr>
              <a:t>rainfall deficits</a:t>
            </a:r>
            <a:r>
              <a:rPr lang="en-US" sz="1200" b="1" dirty="0" smtClean="0">
                <a:solidFill>
                  <a:schemeClr val="lt1"/>
                </a:solidFill>
              </a:rPr>
              <a:t> </a:t>
            </a:r>
            <a:r>
              <a:rPr lang="en-US" sz="1200" b="1" dirty="0" smtClean="0">
                <a:solidFill>
                  <a:schemeClr val="lt1"/>
                </a:solidFill>
              </a:rPr>
              <a:t>in </a:t>
            </a:r>
            <a:r>
              <a:rPr lang="en-US" sz="1200" b="1" dirty="0" smtClean="0">
                <a:solidFill>
                  <a:schemeClr val="lt1"/>
                </a:solidFill>
              </a:rPr>
              <a:t>western Cameroon (bottom left). </a:t>
            </a:r>
            <a:r>
              <a:rPr lang="en-US" sz="1200" b="1" dirty="0" smtClean="0">
                <a:solidFill>
                  <a:schemeClr val="lt1"/>
                </a:solidFill>
              </a:rPr>
              <a:t>Seasonal total rainfall remained below-average over parts of South Sudan (bottom right) despite heavier rainfall around </a:t>
            </a:r>
            <a:r>
              <a:rPr lang="en-US" sz="1200" b="1" dirty="0" smtClean="0">
                <a:solidFill>
                  <a:schemeClr val="lt1"/>
                </a:solidFill>
              </a:rPr>
              <a:t>11</a:t>
            </a:r>
            <a:r>
              <a:rPr lang="en-US" sz="1200" b="1" dirty="0" smtClean="0">
                <a:solidFill>
                  <a:schemeClr val="lt1"/>
                </a:solidFill>
              </a:rPr>
              <a:t> </a:t>
            </a:r>
            <a:r>
              <a:rPr lang="en-US" sz="1200" b="1" dirty="0" smtClean="0">
                <a:solidFill>
                  <a:schemeClr val="lt1"/>
                </a:solidFill>
              </a:rPr>
              <a:t>July.</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25</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31</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July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1107955"/>
          </a:xfrm>
          <a:prstGeom prst="rect">
            <a:avLst/>
          </a:prstGeom>
          <a:noFill/>
          <a:ln>
            <a:noFill/>
          </a:ln>
        </p:spPr>
        <p:txBody>
          <a:bodyPr spcFirstLastPara="1" wrap="square" lIns="91425" tIns="45700" rIns="91425" bIns="45700" anchor="t" anchorCtr="0">
            <a:spAutoFit/>
          </a:bodyPr>
          <a:lstStyle/>
          <a:p>
            <a:pPr lvl="0" algn="just"/>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a:t>
            </a:r>
            <a:r>
              <a:rPr lang="en-US" sz="1100" b="1" i="0" u="none" strike="noStrike" cap="none" dirty="0">
                <a:solidFill>
                  <a:schemeClr val="lt1"/>
                </a:solidFill>
                <a:latin typeface="Arial"/>
                <a:ea typeface="Arial"/>
                <a:cs typeface="Arial"/>
                <a:sym typeface="Arial"/>
              </a:rPr>
              <a:t>GEFS forecasts indicate a moderate to high chance (over 70%) for rainfall to exceed 50 mm </a:t>
            </a:r>
            <a:r>
              <a:rPr lang="en-US" sz="1100" b="1" i="0" u="none" strike="noStrike" cap="none" dirty="0" smtClean="0">
                <a:solidFill>
                  <a:schemeClr val="lt1"/>
                </a:solidFill>
                <a:latin typeface="Arial"/>
                <a:ea typeface="Arial"/>
                <a:cs typeface="Arial"/>
                <a:sym typeface="Arial"/>
              </a:rPr>
              <a:t>over much of </a:t>
            </a:r>
            <a:r>
              <a:rPr lang="en-US" sz="1100" b="1" i="0" u="none" strike="noStrike" cap="none" dirty="0" smtClean="0">
                <a:solidFill>
                  <a:schemeClr val="lt1"/>
                </a:solidFill>
                <a:latin typeface="Arial"/>
                <a:ea typeface="Arial"/>
                <a:cs typeface="Arial"/>
                <a:sym typeface="Arial"/>
              </a:rPr>
              <a:t>southwestern </a:t>
            </a:r>
            <a:r>
              <a:rPr lang="en-US" sz="1100" b="1" i="0" u="none" strike="noStrike" cap="none" dirty="0" smtClean="0">
                <a:solidFill>
                  <a:schemeClr val="lt1"/>
                </a:solidFill>
                <a:latin typeface="Arial"/>
                <a:ea typeface="Arial"/>
                <a:cs typeface="Arial"/>
                <a:sym typeface="Arial"/>
              </a:rPr>
              <a:t>Senegal, </a:t>
            </a:r>
            <a:r>
              <a:rPr lang="en-US" sz="1100" b="1" i="0" u="none" strike="noStrike" cap="none" dirty="0" smtClean="0">
                <a:solidFill>
                  <a:schemeClr val="lt1"/>
                </a:solidFill>
                <a:latin typeface="Arial"/>
                <a:ea typeface="Arial"/>
                <a:cs typeface="Arial"/>
                <a:sym typeface="Arial"/>
              </a:rPr>
              <a:t>western and southeastern Guinea</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Guinea-Bissau, Sierra </a:t>
            </a:r>
            <a:r>
              <a:rPr lang="en-US" sz="1100" b="1" i="0" u="none" strike="noStrike" cap="none" dirty="0" smtClean="0">
                <a:solidFill>
                  <a:schemeClr val="lt1"/>
                </a:solidFill>
                <a:latin typeface="Arial"/>
                <a:ea typeface="Arial"/>
                <a:cs typeface="Arial"/>
                <a:sym typeface="Arial"/>
              </a:rPr>
              <a:t>Leone, western and central Liberia, northwestern Cote d’Ivoire, </a:t>
            </a:r>
            <a:r>
              <a:rPr lang="en-US" sz="1100" b="1" i="0" u="none" strike="noStrike" cap="none" dirty="0" smtClean="0">
                <a:solidFill>
                  <a:schemeClr val="lt1"/>
                </a:solidFill>
                <a:latin typeface="Arial"/>
                <a:ea typeface="Arial"/>
                <a:cs typeface="Arial"/>
                <a:sym typeface="Arial"/>
              </a:rPr>
              <a:t>parts of central</a:t>
            </a:r>
            <a:r>
              <a:rPr lang="en-US" sz="1100" b="1" i="0" u="none" strike="noStrike" cap="none" dirty="0" smtClean="0">
                <a:solidFill>
                  <a:schemeClr val="lt1"/>
                </a:solidFill>
                <a:latin typeface="Arial"/>
                <a:ea typeface="Arial"/>
                <a:cs typeface="Arial"/>
                <a:sym typeface="Arial"/>
              </a:rPr>
              <a:t>, south-central, and southeastern Nigeria, central and </a:t>
            </a:r>
            <a:r>
              <a:rPr lang="en-US" sz="1100" b="1" dirty="0" smtClean="0">
                <a:solidFill>
                  <a:schemeClr val="lt1"/>
                </a:solidFill>
              </a:rPr>
              <a:t>southwestern </a:t>
            </a:r>
            <a:r>
              <a:rPr lang="en-US" sz="1100" b="1" i="0" u="none" strike="noStrike" cap="none" dirty="0" smtClean="0">
                <a:solidFill>
                  <a:schemeClr val="lt1"/>
                </a:solidFill>
                <a:latin typeface="Arial"/>
                <a:ea typeface="Arial"/>
                <a:cs typeface="Arial"/>
                <a:sym typeface="Arial"/>
              </a:rPr>
              <a:t>Cameroon, and western Ethiopia. For week-2 (right panel), the GEFS forecasts </a:t>
            </a:r>
            <a:r>
              <a:rPr lang="en-US" sz="1100" b="1" dirty="0">
                <a:solidFill>
                  <a:schemeClr val="lt1"/>
                </a:solidFill>
              </a:rPr>
              <a:t>indicate a moderate to high chance (over 70%) for rainfall to exceed 50 mm over much </a:t>
            </a:r>
            <a:r>
              <a:rPr lang="en-US" sz="1100" b="1" dirty="0" smtClean="0">
                <a:solidFill>
                  <a:schemeClr val="lt1"/>
                </a:solidFill>
              </a:rPr>
              <a:t>of Guinea, </a:t>
            </a:r>
            <a:r>
              <a:rPr lang="en-US" sz="1100" b="1" dirty="0" smtClean="0">
                <a:solidFill>
                  <a:schemeClr val="lt1"/>
                </a:solidFill>
              </a:rPr>
              <a:t>Guinea-Bissau</a:t>
            </a:r>
            <a:r>
              <a:rPr lang="en-US" sz="1100" b="1" dirty="0" smtClean="0">
                <a:solidFill>
                  <a:schemeClr val="lt1"/>
                </a:solidFill>
              </a:rPr>
              <a:t>, northwestern Cote d’Ivoire, </a:t>
            </a:r>
            <a:r>
              <a:rPr lang="en-US" sz="1100" b="1" dirty="0" smtClean="0">
                <a:solidFill>
                  <a:schemeClr val="lt1"/>
                </a:solidFill>
              </a:rPr>
              <a:t>western Sierra </a:t>
            </a:r>
            <a:r>
              <a:rPr lang="en-US" sz="1100" b="1" dirty="0" smtClean="0">
                <a:solidFill>
                  <a:schemeClr val="lt1"/>
                </a:solidFill>
              </a:rPr>
              <a:t>Leone, </a:t>
            </a:r>
            <a:r>
              <a:rPr lang="en-US" sz="1100" b="1" dirty="0" smtClean="0">
                <a:solidFill>
                  <a:schemeClr val="lt1"/>
                </a:solidFill>
              </a:rPr>
              <a:t>southwestern Mali, parts of central and southeastern Nigeria, west-central Cameroon, parts of southwestern Sudan, and western and central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18 –</a:t>
            </a:r>
            <a:r>
              <a:rPr lang="LID8192" sz="1600" b="1" dirty="0" smtClean="0">
                <a:solidFill>
                  <a:srgbClr val="FFFF00"/>
                </a:solidFill>
              </a:rPr>
              <a:t> </a:t>
            </a:r>
            <a:r>
              <a:rPr lang="en-US" sz="1600" b="1" dirty="0" smtClean="0">
                <a:solidFill>
                  <a:srgbClr val="FFFF00"/>
                </a:solidFill>
              </a:rPr>
              <a:t>24</a:t>
            </a:r>
            <a:r>
              <a:rPr lang="LID8192"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LID8192" sz="1600" b="1" dirty="0" smtClean="0">
                <a:solidFill>
                  <a:srgbClr val="FFFF00"/>
                </a:solidFill>
              </a:rPr>
              <a:t>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3877</TotalTime>
  <Words>2826</Words>
  <Application>Microsoft Office PowerPoint</Application>
  <PresentationFormat>On-screen Show (4:3)</PresentationFormat>
  <Paragraphs>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151</cp:revision>
  <dcterms:modified xsi:type="dcterms:W3CDTF">2023-07-17T17:09:22Z</dcterms:modified>
</cp:coreProperties>
</file>