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snapToGrid="0">
      <p:cViewPr varScale="1">
        <p:scale>
          <a:sx n="64" d="100"/>
          <a:sy n="64" d="100"/>
        </p:scale>
        <p:origin x="48" y="3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7"/>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1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3"/>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24</a:t>
            </a:r>
            <a:r>
              <a:rPr lang="en-US" sz="2800" b="1" dirty="0" smtClean="0">
                <a:solidFill>
                  <a:schemeClr val="lt1"/>
                </a:solidFill>
              </a:rPr>
              <a:t> </a:t>
            </a:r>
            <a:r>
              <a:rPr lang="en-US" sz="2800" b="1" dirty="0" smtClean="0">
                <a:solidFill>
                  <a:schemeClr val="lt1"/>
                </a:solidFill>
              </a:rPr>
              <a:t>July</a:t>
            </a:r>
            <a:r>
              <a:rPr lang="en-US" sz="2800" b="1" i="0" u="none" strike="noStrike" cap="none" dirty="0" smtClean="0">
                <a:solidFill>
                  <a:schemeClr val="lt1"/>
                </a:solidFill>
                <a:latin typeface="Arial"/>
                <a:ea typeface="Arial"/>
                <a:cs typeface="Arial"/>
                <a:sym typeface="Arial"/>
              </a:rPr>
              <a:t> </a:t>
            </a:r>
            <a:r>
              <a:rPr lang="en-US" sz="2800" b="1" i="0" u="none" strike="noStrike" cap="none" dirty="0">
                <a:solidFill>
                  <a:schemeClr val="lt1"/>
                </a:solidFill>
                <a:latin typeface="Arial"/>
                <a:ea typeface="Arial"/>
                <a:cs typeface="Arial"/>
                <a:sym typeface="Arial"/>
              </a:rPr>
              <a:t>2023</a:t>
            </a:r>
            <a:endParaRPr sz="2800" b="1" i="0" u="none" strike="noStrike" cap="none" dirty="0">
              <a:solidFill>
                <a:schemeClr val="lt1"/>
              </a:solidFill>
              <a:latin typeface="Times New Roman"/>
              <a:ea typeface="Times New Roman"/>
              <a:cs typeface="Times New Roman"/>
              <a:sym typeface="Times New Roman"/>
            </a:endParaRPr>
          </a:p>
        </p:txBody>
      </p:sp>
      <p:sp>
        <p:nvSpPr>
          <p:cNvPr id="91" name="Google Shape;91;p13"/>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22"/>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22"/>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Week-1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84" name="Google Shape;184;p22"/>
          <p:cNvSpPr txBox="1"/>
          <p:nvPr/>
        </p:nvSpPr>
        <p:spPr>
          <a:xfrm>
            <a:off x="629728" y="1162413"/>
            <a:ext cx="2898476" cy="338554"/>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25</a:t>
            </a:r>
            <a:r>
              <a:rPr lang="en-US" sz="1600" b="1" dirty="0" smtClean="0">
                <a:solidFill>
                  <a:srgbClr val="FFFF00"/>
                </a:solidFill>
              </a:rPr>
              <a:t> </a:t>
            </a:r>
            <a:r>
              <a:rPr lang="en-US" sz="1600" b="1" dirty="0" smtClean="0">
                <a:solidFill>
                  <a:srgbClr val="FFFF00"/>
                </a:solidFill>
              </a:rPr>
              <a:t>– </a:t>
            </a:r>
            <a:r>
              <a:rPr lang="en-US" sz="1600" b="1" dirty="0" smtClean="0">
                <a:solidFill>
                  <a:srgbClr val="FFFF00"/>
                </a:solidFill>
              </a:rPr>
              <a:t>31</a:t>
            </a:r>
            <a:r>
              <a:rPr lang="en-US" sz="1600" b="1" dirty="0" smtClean="0">
                <a:solidFill>
                  <a:srgbClr val="FFFF00"/>
                </a:solidFill>
              </a:rPr>
              <a:t> </a:t>
            </a:r>
            <a:r>
              <a:rPr lang="LID8192" sz="1600" b="1" dirty="0" smtClean="0">
                <a:solidFill>
                  <a:srgbClr val="FFFF00"/>
                </a:solidFill>
              </a:rPr>
              <a:t>Ju</a:t>
            </a:r>
            <a:r>
              <a:rPr lang="en-US" sz="1600" b="1" dirty="0" err="1" smtClean="0">
                <a:solidFill>
                  <a:srgbClr val="FFFF00"/>
                </a:solidFill>
              </a:rPr>
              <a:t>ly</a:t>
            </a:r>
            <a:r>
              <a:rPr lang="en-US" sz="1600" b="1" dirty="0" smtClean="0">
                <a:solidFill>
                  <a:srgbClr val="FFFF00"/>
                </a:solidFill>
              </a:rPr>
              <a:t> </a:t>
            </a:r>
            <a:r>
              <a:rPr lang="en-US" sz="1600" b="1" i="0" u="none" strike="noStrike" cap="none" dirty="0" smtClean="0">
                <a:solidFill>
                  <a:srgbClr val="FFFF00"/>
                </a:solidFill>
                <a:latin typeface="Arial"/>
                <a:ea typeface="Arial"/>
                <a:cs typeface="Arial"/>
                <a:sym typeface="Arial"/>
              </a:rPr>
              <a:t>2023</a:t>
            </a:r>
            <a:endParaRPr sz="1600" b="0" i="0" u="none" strike="noStrike" cap="none" dirty="0">
              <a:solidFill>
                <a:srgbClr val="000000"/>
              </a:solidFill>
              <a:latin typeface="Arial"/>
              <a:ea typeface="Arial"/>
              <a:cs typeface="Arial"/>
              <a:sym typeface="Arial"/>
            </a:endParaRPr>
          </a:p>
        </p:txBody>
      </p:sp>
      <p:sp>
        <p:nvSpPr>
          <p:cNvPr id="185" name="Google Shape;185;p22"/>
          <p:cNvSpPr txBox="1"/>
          <p:nvPr/>
        </p:nvSpPr>
        <p:spPr>
          <a:xfrm>
            <a:off x="4175403" y="1480039"/>
            <a:ext cx="4819200" cy="4401164"/>
          </a:xfrm>
          <a:prstGeom prst="rect">
            <a:avLst/>
          </a:prstGeom>
          <a:noFill/>
          <a:ln>
            <a:noFill/>
          </a:ln>
        </p:spPr>
        <p:txBody>
          <a:bodyPr spcFirstLastPara="1" wrap="square" lIns="91425" tIns="45700" rIns="91425" bIns="45700" anchor="t" anchorCtr="0">
            <a:spAutoFit/>
          </a:bodyPr>
          <a:lstStyle/>
          <a:p>
            <a:pPr marL="152400" lvl="0"/>
            <a:r>
              <a:rPr lang="en-US" b="1" dirty="0" smtClean="0">
                <a:solidFill>
                  <a:schemeClr val="lt1"/>
                </a:solidFill>
              </a:rPr>
              <a:t>1. The </a:t>
            </a:r>
            <a:r>
              <a:rPr lang="en-US" b="1" dirty="0">
                <a:solidFill>
                  <a:schemeClr val="lt1"/>
                </a:solidFill>
              </a:rPr>
              <a:t>probabilistic forecasts call for above 50% chance for weekly rainfall to be above-normal (above the upper </a:t>
            </a:r>
            <a:r>
              <a:rPr lang="en-US" b="1" dirty="0" err="1">
                <a:solidFill>
                  <a:schemeClr val="lt1"/>
                </a:solidFill>
              </a:rPr>
              <a:t>tercile</a:t>
            </a:r>
            <a:r>
              <a:rPr lang="en-US" b="1" dirty="0">
                <a:solidFill>
                  <a:schemeClr val="lt1"/>
                </a:solidFill>
              </a:rPr>
              <a:t>) over Liberia, southwestern Cot d’Ivoire, southern Ethiopia, and the southern and eastern parts of South Africa, including Lesotho and </a:t>
            </a:r>
            <a:r>
              <a:rPr lang="en-US" b="1" dirty="0" err="1">
                <a:solidFill>
                  <a:schemeClr val="lt1"/>
                </a:solidFill>
              </a:rPr>
              <a:t>Eswatini</a:t>
            </a:r>
            <a:r>
              <a:rPr lang="en-US" b="1" dirty="0">
                <a:solidFill>
                  <a:schemeClr val="lt1"/>
                </a:solidFill>
              </a:rPr>
              <a:t>.</a:t>
            </a:r>
          </a:p>
          <a:p>
            <a:pPr marL="152400" lvl="0"/>
            <a:endParaRPr lang="en-US" b="1" dirty="0">
              <a:solidFill>
                <a:schemeClr val="lt1"/>
              </a:solidFill>
            </a:endParaRPr>
          </a:p>
          <a:p>
            <a:pPr marL="152400" lvl="0"/>
            <a:r>
              <a:rPr lang="en-US" b="1" dirty="0" smtClean="0">
                <a:solidFill>
                  <a:schemeClr val="lt1"/>
                </a:solidFill>
              </a:rPr>
              <a:t>2. The </a:t>
            </a:r>
            <a:r>
              <a:rPr lang="en-US" b="1" dirty="0">
                <a:solidFill>
                  <a:schemeClr val="lt1"/>
                </a:solidFill>
              </a:rPr>
              <a:t>forecasts call for above 50% chance for weekly total rainfall to be below-normal (below the lower </a:t>
            </a:r>
            <a:r>
              <a:rPr lang="en-US" b="1" dirty="0" err="1">
                <a:solidFill>
                  <a:schemeClr val="lt1"/>
                </a:solidFill>
              </a:rPr>
              <a:t>tercile</a:t>
            </a:r>
            <a:r>
              <a:rPr lang="en-US" b="1" dirty="0">
                <a:solidFill>
                  <a:schemeClr val="lt1"/>
                </a:solidFill>
              </a:rPr>
              <a:t>) over astern </a:t>
            </a:r>
            <a:r>
              <a:rPr lang="en-US" b="1" dirty="0" err="1">
                <a:solidFill>
                  <a:schemeClr val="lt1"/>
                </a:solidFill>
              </a:rPr>
              <a:t>Guina</a:t>
            </a:r>
            <a:r>
              <a:rPr lang="en-US" b="1" dirty="0">
                <a:solidFill>
                  <a:schemeClr val="lt1"/>
                </a:solidFill>
              </a:rPr>
              <a:t>, the far southern Mali, northwestern Cot </a:t>
            </a:r>
            <a:r>
              <a:rPr lang="en-US" b="1" dirty="0" err="1">
                <a:solidFill>
                  <a:schemeClr val="lt1"/>
                </a:solidFill>
              </a:rPr>
              <a:t>d’Ivoir</a:t>
            </a:r>
            <a:r>
              <a:rPr lang="en-US" b="1" dirty="0">
                <a:solidFill>
                  <a:schemeClr val="lt1"/>
                </a:solidFill>
              </a:rPr>
              <a:t>, central and southern Nigeria, southern CAR, </a:t>
            </a:r>
            <a:r>
              <a:rPr lang="en-US" b="1" dirty="0" err="1">
                <a:solidFill>
                  <a:schemeClr val="lt1"/>
                </a:solidFill>
              </a:rPr>
              <a:t>southastrn</a:t>
            </a:r>
            <a:r>
              <a:rPr lang="en-US" b="1" dirty="0">
                <a:solidFill>
                  <a:schemeClr val="lt1"/>
                </a:solidFill>
              </a:rPr>
              <a:t> Sudan, northern Ethiopia, and near Uganda/Tanzania/Kenya tri-border. There is above 65% chance for rainfall to be below-normal over part of southern CAR. Southeastern Sudan, northeastern Ethiopia, and near Uganda/Tanzania/Kenya tri-border.</a:t>
            </a:r>
          </a:p>
          <a:p>
            <a:pPr marL="152400" lvl="0"/>
            <a:endParaRPr lang="en-US" b="1" dirty="0">
              <a:solidFill>
                <a:schemeClr val="lt1"/>
              </a:solidFill>
            </a:endParaRPr>
          </a:p>
          <a:p>
            <a:pPr marL="152400" lvl="0"/>
            <a:endParaRPr lang="en-US" b="1" dirty="0">
              <a:solidFill>
                <a:schemeClr val="lt1"/>
              </a:solidFill>
            </a:endParaRPr>
          </a:p>
          <a:p>
            <a:pPr marL="152400" lvl="0"/>
            <a:endParaRPr lang="en-US" b="1" dirty="0">
              <a:solidFill>
                <a:schemeClr val="lt1"/>
              </a:solidFill>
            </a:endParaRPr>
          </a:p>
        </p:txBody>
      </p:sp>
      <p:pic>
        <p:nvPicPr>
          <p:cNvPr id="186" name="Google Shape;186;p22"/>
          <p:cNvPicPr preferRelativeResize="0"/>
          <p:nvPr/>
        </p:nvPicPr>
        <p:blipFill>
          <a:blip r:embed="rId3">
            <a:extLst>
              <a:ext uri="{28A0092B-C50C-407E-A947-70E740481C1C}">
                <a14:useLocalDpi xmlns:a14="http://schemas.microsoft.com/office/drawing/2010/main" val="0"/>
              </a:ext>
            </a:extLst>
          </a:blip>
          <a:stretch>
            <a:fillRect/>
          </a:stretch>
        </p:blipFill>
        <p:spPr>
          <a:xfrm>
            <a:off x="258893" y="1590597"/>
            <a:ext cx="3764686" cy="4871946"/>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3"/>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23"/>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23"/>
          <p:cNvSpPr txBox="1"/>
          <p:nvPr/>
        </p:nvSpPr>
        <p:spPr>
          <a:xfrm>
            <a:off x="335834" y="1194349"/>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01</a:t>
            </a:r>
            <a:r>
              <a:rPr lang="en-US" sz="1600" b="1" dirty="0" smtClean="0">
                <a:solidFill>
                  <a:srgbClr val="FFFF00"/>
                </a:solidFill>
              </a:rPr>
              <a:t> </a:t>
            </a:r>
            <a:r>
              <a:rPr lang="en-US" sz="1600" b="1" dirty="0" smtClean="0">
                <a:solidFill>
                  <a:srgbClr val="FFFF00"/>
                </a:solidFill>
              </a:rPr>
              <a:t>– </a:t>
            </a:r>
            <a:r>
              <a:rPr lang="en-US" sz="1600" b="1" dirty="0" smtClean="0">
                <a:solidFill>
                  <a:srgbClr val="FFFF00"/>
                </a:solidFill>
              </a:rPr>
              <a:t>07</a:t>
            </a:r>
            <a:r>
              <a:rPr lang="en-US" sz="1600" b="1" dirty="0" smtClean="0">
                <a:solidFill>
                  <a:srgbClr val="FFFF00"/>
                </a:solidFill>
              </a:rPr>
              <a:t> August</a:t>
            </a:r>
            <a:r>
              <a:rPr lang="LID8192" sz="1600" b="1" dirty="0" smtClean="0">
                <a:solidFill>
                  <a:srgbClr val="FFFF00"/>
                </a:solidFill>
              </a:rPr>
              <a:t> </a:t>
            </a:r>
            <a:r>
              <a:rPr lang="en-US" sz="1600" b="1" i="0" u="none" strike="noStrike" cap="none" dirty="0" smtClean="0">
                <a:solidFill>
                  <a:srgbClr val="FFFF00"/>
                </a:solidFill>
                <a:latin typeface="Arial"/>
                <a:ea typeface="Arial"/>
                <a:cs typeface="Arial"/>
                <a:sym typeface="Arial"/>
              </a:rPr>
              <a:t>2023</a:t>
            </a:r>
            <a:endParaRPr sz="1400" b="0" i="0" u="none" strike="noStrike" cap="none" dirty="0">
              <a:solidFill>
                <a:srgbClr val="000000"/>
              </a:solidFill>
              <a:latin typeface="Arial"/>
              <a:ea typeface="Arial"/>
              <a:cs typeface="Arial"/>
              <a:sym typeface="Arial"/>
            </a:endParaRPr>
          </a:p>
        </p:txBody>
      </p:sp>
      <p:sp>
        <p:nvSpPr>
          <p:cNvPr id="195" name="Google Shape;195;p23"/>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Week-2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pic>
        <p:nvPicPr>
          <p:cNvPr id="197" name="Google Shape;197;p23"/>
          <p:cNvPicPr preferRelativeResize="0"/>
          <p:nvPr/>
        </p:nvPicPr>
        <p:blipFill>
          <a:blip r:embed="rId3">
            <a:extLst>
              <a:ext uri="{28A0092B-C50C-407E-A947-70E740481C1C}">
                <a14:useLocalDpi xmlns:a14="http://schemas.microsoft.com/office/drawing/2010/main" val="0"/>
              </a:ext>
            </a:extLst>
          </a:blip>
          <a:stretch>
            <a:fillRect/>
          </a:stretch>
        </p:blipFill>
        <p:spPr>
          <a:xfrm>
            <a:off x="197655" y="1533050"/>
            <a:ext cx="3705354" cy="4795164"/>
          </a:xfrm>
          <a:prstGeom prst="rect">
            <a:avLst/>
          </a:prstGeom>
          <a:noFill/>
          <a:ln>
            <a:noFill/>
          </a:ln>
        </p:spPr>
      </p:pic>
      <p:sp>
        <p:nvSpPr>
          <p:cNvPr id="4" name="Rectangle 3"/>
          <p:cNvSpPr/>
          <p:nvPr/>
        </p:nvSpPr>
        <p:spPr>
          <a:xfrm>
            <a:off x="4054475" y="1533049"/>
            <a:ext cx="4572000" cy="1169551"/>
          </a:xfrm>
          <a:prstGeom prst="rect">
            <a:avLst/>
          </a:prstGeom>
        </p:spPr>
        <p:txBody>
          <a:bodyPr>
            <a:spAutoFit/>
          </a:bodyPr>
          <a:lstStyle/>
          <a:p>
            <a:endParaRPr lang="en-US" b="1" dirty="0" smtClean="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a:p>
            <a:r>
              <a:rPr lang="en-US" b="1" dirty="0" smtClean="0">
                <a:solidFill>
                  <a:schemeClr val="bg1"/>
                </a:solidFill>
              </a:rPr>
              <a:t> </a:t>
            </a:r>
            <a:endParaRPr lang="en-US" b="1" dirty="0">
              <a:solidFill>
                <a:schemeClr val="bg1"/>
              </a:solidFill>
            </a:endParaRPr>
          </a:p>
        </p:txBody>
      </p:sp>
      <p:sp>
        <p:nvSpPr>
          <p:cNvPr id="3" name="Rectangle 2"/>
          <p:cNvSpPr/>
          <p:nvPr/>
        </p:nvSpPr>
        <p:spPr>
          <a:xfrm>
            <a:off x="4146550" y="1363699"/>
            <a:ext cx="4572000" cy="3970318"/>
          </a:xfrm>
          <a:prstGeom prst="rect">
            <a:avLst/>
          </a:prstGeom>
        </p:spPr>
        <p:txBody>
          <a:bodyPr>
            <a:spAutoFit/>
          </a:bodyPr>
          <a:lstStyle/>
          <a:p>
            <a:r>
              <a:rPr lang="en-US" b="1" dirty="0" smtClean="0">
                <a:solidFill>
                  <a:schemeClr val="bg1"/>
                </a:solidFill>
              </a:rPr>
              <a:t>1. The </a:t>
            </a:r>
            <a:r>
              <a:rPr lang="en-US" b="1" dirty="0">
                <a:solidFill>
                  <a:schemeClr val="bg1"/>
                </a:solidFill>
              </a:rPr>
              <a:t>consolidated probabilistic forecasts call for above 50% chance for weekly total rainfall to be below-normal (below the lower </a:t>
            </a:r>
            <a:r>
              <a:rPr lang="en-US" b="1" dirty="0" err="1">
                <a:solidFill>
                  <a:schemeClr val="bg1"/>
                </a:solidFill>
              </a:rPr>
              <a:t>tercile</a:t>
            </a:r>
            <a:r>
              <a:rPr lang="en-US" b="1" dirty="0">
                <a:solidFill>
                  <a:schemeClr val="bg1"/>
                </a:solidFill>
              </a:rPr>
              <a:t>) over southern Mauritania, northern Senegal, northeastern Mali and the neighboring areas of Niger, and the far eastern Ethiopia.</a:t>
            </a:r>
          </a:p>
          <a:p>
            <a:endParaRPr lang="en-US" b="1" dirty="0">
              <a:solidFill>
                <a:schemeClr val="bg1"/>
              </a:solidFill>
            </a:endParaRPr>
          </a:p>
          <a:p>
            <a:r>
              <a:rPr lang="en-US" b="1" dirty="0" smtClean="0">
                <a:solidFill>
                  <a:schemeClr val="bg1"/>
                </a:solidFill>
              </a:rPr>
              <a:t>2. The </a:t>
            </a:r>
            <a:r>
              <a:rPr lang="en-US" b="1" dirty="0">
                <a:solidFill>
                  <a:schemeClr val="bg1"/>
                </a:solidFill>
              </a:rPr>
              <a:t>forecasts call for above 50% chance for weekly rainfall to be above-normal (above the upper </a:t>
            </a:r>
            <a:r>
              <a:rPr lang="en-US" b="1" dirty="0" err="1">
                <a:solidFill>
                  <a:schemeClr val="bg1"/>
                </a:solidFill>
              </a:rPr>
              <a:t>tercile</a:t>
            </a:r>
            <a:r>
              <a:rPr lang="en-US" b="1" dirty="0">
                <a:solidFill>
                  <a:schemeClr val="bg1"/>
                </a:solidFill>
              </a:rPr>
              <a:t>) over Liberia, central Ghana, Togo, Benin, southern Nigeria, much of South Sudan and the neighboring areas of Sudan and CAR,, and southwestern and central Ethiopia.</a:t>
            </a:r>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a:spLocks noGrp="1"/>
          </p:cNvSpPr>
          <p:nvPr>
            <p:ph type="body" idx="1"/>
          </p:nvPr>
        </p:nvSpPr>
        <p:spPr>
          <a:xfrm>
            <a:off x="61475" y="642864"/>
            <a:ext cx="9013500" cy="6149400"/>
          </a:xfrm>
          <a:prstGeom prst="rect">
            <a:avLst/>
          </a:prstGeom>
          <a:noFill/>
          <a:ln>
            <a:noFill/>
          </a:ln>
        </p:spPr>
        <p:txBody>
          <a:bodyPr spcFirstLastPara="1" wrap="square" lIns="91425" tIns="45700" rIns="91425" bIns="45700" anchor="t" anchorCtr="0">
            <a:noAutofit/>
          </a:bodyPr>
          <a:lstStyle/>
          <a:p>
            <a:pPr indent="-285750" algn="just">
              <a:lnSpc>
                <a:spcPct val="90000"/>
              </a:lnSpc>
              <a:spcBef>
                <a:spcPts val="0"/>
              </a:spcBef>
              <a:buClr>
                <a:schemeClr val="lt1"/>
              </a:buClr>
              <a:buSzPts val="900"/>
              <a:buFont typeface="Arial"/>
              <a:buChar char="•"/>
            </a:pPr>
            <a:r>
              <a:rPr lang="en-US" sz="1000" b="1" dirty="0">
                <a:solidFill>
                  <a:schemeClr val="lt1"/>
                </a:solidFill>
                <a:latin typeface="+mj-lt"/>
                <a:ea typeface="Arial"/>
                <a:cs typeface="Arial"/>
                <a:sym typeface="Arial"/>
              </a:rPr>
              <a:t>Over the past 30 days, in East Africa, above-average rainfall was observed over southeastern and southwestern Sudan, north-central, western, and east-central Ethiopia, northeastern and northwestern South Sudan, southwestern Kenya, and northern Uganda. Rainfall was below-average over north-central and parts of southern South Sudan, central Ethiopia, western Eritrea, and south-central Uganda. In southern Africa, rainfall was above-average over southern, western, and eastern South Africa, parts of southern and central Mozambique, and parts of eastern Madagascar. In Central Africa, rainfall was above-average over parts of north-central Cameroon, parts of north-central CAR, central Chad, and northwestern and central DRC. Below-average rainfall was observed over pockets of southern, central, and far northern Cameroon, northern Gabon, Equatorial Guinea, pockets of central and northeastern DRC, southern Chad, central and northern Congo, and parts of western and southeastern CAR. In West Africa, rainfall was above-average over Senegal, western and southeastern Guinea, Guinea-Bissau, southeastern and southwestern Mali, northern and eastern Sierra Leone, northwestern Liberia, eastern and north-central Cote d’Ivoire, parts of western and central Burkina Faso, southern and central Ghana, southwestern and west-central Nigeria, central and southern Togo, central and southern Benin, parts of western Niger, and southern Mauritania. Below-average rainfall was observed over southwestern, central, and eastern Liberia, parts of western Cote d’Ivoire, west-central and eastern Burkina Faso, northern Togo, northern Benin, northern Ghana, southern Sierra Leone, northeastern Guinea, south-central Mali, central, southeastern, and southwestern Niger, and parts of northwestern and much of eastern Nigeria.</a:t>
            </a:r>
          </a:p>
          <a:p>
            <a:pPr indent="-285750" algn="just">
              <a:lnSpc>
                <a:spcPct val="90000"/>
              </a:lnSpc>
              <a:spcBef>
                <a:spcPts val="0"/>
              </a:spcBef>
              <a:buClr>
                <a:schemeClr val="lt1"/>
              </a:buClr>
              <a:buSzPts val="900"/>
              <a:buFont typeface="Arial"/>
              <a:buChar char="•"/>
            </a:pPr>
            <a:endParaRPr sz="1000" b="1" dirty="0" smtClean="0">
              <a:solidFill>
                <a:schemeClr val="lt1"/>
              </a:solidFill>
              <a:latin typeface="+mj-lt"/>
              <a:ea typeface="Arial"/>
              <a:cs typeface="Arial"/>
              <a:sym typeface="Arial"/>
            </a:endParaRPr>
          </a:p>
          <a:p>
            <a:pPr indent="-285750" algn="just">
              <a:spcBef>
                <a:spcPts val="0"/>
              </a:spcBef>
              <a:buClr>
                <a:schemeClr val="lt1"/>
              </a:buClr>
              <a:buSzPts val="900"/>
              <a:buFont typeface="Arial"/>
              <a:buChar char="•"/>
            </a:pPr>
            <a:r>
              <a:rPr lang="en-US" sz="1000" b="1" dirty="0">
                <a:solidFill>
                  <a:schemeClr val="lt1"/>
                </a:solidFill>
                <a:latin typeface="+mj-lt"/>
                <a:ea typeface="Arial"/>
                <a:cs typeface="Arial"/>
                <a:sym typeface="Arial"/>
              </a:rPr>
              <a:t>During the past 7 days, in East Africa, rainfall was above-average over parts of southeastern and parts of southwestern Sudan, west-central and northern Ethiopia, southwestern Eritrea, and a small portion of northeastern South Sudan. Rainfall was below average over east-central and south-central Sudan, throughout most of South Sudan, southwestern and parts of central and southwestern Ethiopia, northwestern Eritrea, Uganda, and parts of southwestern Kenya. In Central Africa, rainfall was above-average over parts of northeastern and central CAR, parts of central Congo, parts of southeastern and south-central Chad, a small portion of west-central Cameroon, and parts of northwestern DRC. Below-average rainfall was observed over most of Cameroon, parts of western, central, and southeastern CAR, northern Congo, and southwestern and west-central Chad. In West Africa, above-average rainfall was observed over western Guinea, eastern most of Senegal, southern Mauritania, Sierra Leone, eastern and western Liberia, southern Cote d’Ivoire, parts of western Nigeria, southern Ghana, central Benin, southwestern Mali, southeastern Burkina Faso, and parts of south-central Niger. Rainfall was below-average over parts of eastern Guinea, western Burkina Faso, south-central Mali, northeastern Cote d’Ivoire, northern Ghana, northern Togo, northern Benin, most of southern Niger, and most of eastern and parts of south-central Nigeria. In Southern Africa, rainfall was above average in parts of northeastern South Africa and parts of northeastern Madagascar.</a:t>
            </a:r>
          </a:p>
          <a:p>
            <a:pPr marL="171450" indent="0" algn="just">
              <a:spcBef>
                <a:spcPts val="0"/>
              </a:spcBef>
              <a:buClr>
                <a:schemeClr val="lt1"/>
              </a:buClr>
              <a:buSzPts val="900"/>
              <a:buNone/>
            </a:pPr>
            <a:endParaRPr lang="en-US" sz="1000" b="1" dirty="0">
              <a:solidFill>
                <a:schemeClr val="lt1"/>
              </a:solidFill>
              <a:latin typeface="+mj-lt"/>
              <a:ea typeface="Arial"/>
              <a:cs typeface="Arial"/>
              <a:sym typeface="Arial"/>
            </a:endParaRPr>
          </a:p>
          <a:p>
            <a:pPr indent="-285750" algn="just">
              <a:spcBef>
                <a:spcPts val="0"/>
              </a:spcBef>
              <a:buClr>
                <a:schemeClr val="lt1"/>
              </a:buClr>
              <a:buSzPts val="900"/>
              <a:buFont typeface="Arial"/>
              <a:buChar char="•"/>
            </a:pPr>
            <a:r>
              <a:rPr lang="en-US" sz="1000" b="1" dirty="0">
                <a:solidFill>
                  <a:schemeClr val="lt1"/>
                </a:solidFill>
                <a:latin typeface="+mj-lt"/>
                <a:ea typeface="Arial"/>
                <a:cs typeface="Arial"/>
                <a:sym typeface="Arial"/>
              </a:rPr>
              <a:t>The Week-1 outlook calls for above-normal rainfall over parts of the western Gulf of Guinea and western portions of central Africa, including western Guinea-Bissau, western Guinea, southeastern Nigeria, central and southern Cameroon, northern Congo, and parts of western and central CAR. Rainfall is also expected to be above normal over portions of west-central Ethiopia, southern and western South Africa, and Lesotho. In contrast, there is an increased chance for below-normal rainfall over the Sahel, most of the Gulf of Guinea, and eastern Africa, including southern Mali, eastern Guinea, southern Liberia, Burkina Faso, southern and northern Cote d’Ivoire, Ghana, Togo, Benin, southern Niger, central, northern, and southwestern Nigeria, central and southern Chad, southern Sudan, eastern South Sudan, Uganda, northern and central Ethiopia, Eritrea, southwestern Kenya, and east-central DRC. Rainfall is also expected to be below average over eastern Madagascar. For week-2, there is an increased chance for above-normal rainfall over the Gulf of Guinea region, parts of central Africa, and parts of eastern Africa. This includes southern Guinea, Sierra Leone, Liberia, Cote d’Ivoire, Ghana, southern Togo, southern Benin, central and southern Nigeria, southern Cameroon, northern Congo, northern DRC, western CAR, western South Sudan, southwestern Sudan, and northwestern Ethiopia. Rainfall is also expected to be above average over eastern Madagascar. In contrast, there is an increased chance for below-normal rainfall over much of the Sahel, including Senegal, The Gambia, Guinea-Bissau, northern Guinea, southern Mali, southern Niger, central Chad, and Eritrea. Rainfall is also expected to be below average over Uganda and southwestern Kenya.</a:t>
            </a:r>
          </a:p>
          <a:p>
            <a:pPr indent="-285750" algn="just">
              <a:spcBef>
                <a:spcPts val="0"/>
              </a:spcBef>
              <a:buClr>
                <a:schemeClr val="lt1"/>
              </a:buClr>
              <a:buSzPts val="900"/>
              <a:buFont typeface="Arial"/>
              <a:buChar char="•"/>
            </a:pPr>
            <a:endParaRPr lang="en-US" sz="1000" b="1" dirty="0">
              <a:solidFill>
                <a:schemeClr val="lt1"/>
              </a:solidFill>
              <a:latin typeface="+mj-lt"/>
              <a:ea typeface="Arial"/>
              <a:cs typeface="Arial"/>
              <a:sym typeface="Arial"/>
            </a:endParaRPr>
          </a:p>
        </p:txBody>
      </p:sp>
      <p:sp>
        <p:nvSpPr>
          <p:cNvPr id="204" name="Google Shape;204;p24"/>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14"/>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334537" y="228600"/>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Highlights:</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2" name="Rectangle 1"/>
          <p:cNvSpPr/>
          <p:nvPr/>
        </p:nvSpPr>
        <p:spPr>
          <a:xfrm>
            <a:off x="181113" y="1434964"/>
            <a:ext cx="8583745" cy="5509200"/>
          </a:xfrm>
          <a:prstGeom prst="rect">
            <a:avLst/>
          </a:prstGeom>
        </p:spPr>
        <p:txBody>
          <a:bodyPr wrap="square">
            <a:spAutoFit/>
          </a:bodyPr>
          <a:lstStyle/>
          <a:p>
            <a:pPr marL="457200" indent="-285750" algn="just">
              <a:buClr>
                <a:schemeClr val="lt1"/>
              </a:buClr>
              <a:buSzPts val="900"/>
              <a:buFont typeface="Arial"/>
              <a:buChar char="•"/>
            </a:pPr>
            <a:r>
              <a:rPr lang="en-US" sz="1100" b="1" dirty="0" smtClean="0">
                <a:solidFill>
                  <a:schemeClr val="lt1"/>
                </a:solidFill>
              </a:rPr>
              <a:t>During </a:t>
            </a:r>
            <a:r>
              <a:rPr lang="en-US" sz="1100" b="1" dirty="0">
                <a:solidFill>
                  <a:schemeClr val="lt1"/>
                </a:solidFill>
              </a:rPr>
              <a:t>the past 7 days, in East Africa, rainfall was above-average over </a:t>
            </a:r>
            <a:r>
              <a:rPr lang="en-US" sz="1100" b="1" dirty="0" smtClean="0">
                <a:solidFill>
                  <a:schemeClr val="lt1"/>
                </a:solidFill>
              </a:rPr>
              <a:t>parts of southeastern </a:t>
            </a:r>
            <a:r>
              <a:rPr lang="en-US" sz="1100" b="1" dirty="0">
                <a:solidFill>
                  <a:schemeClr val="lt1"/>
                </a:solidFill>
              </a:rPr>
              <a:t>and </a:t>
            </a:r>
            <a:r>
              <a:rPr lang="en-US" sz="1100" b="1" dirty="0" smtClean="0">
                <a:solidFill>
                  <a:schemeClr val="lt1"/>
                </a:solidFill>
              </a:rPr>
              <a:t>parts of </a:t>
            </a:r>
            <a:r>
              <a:rPr lang="en-US" sz="1100" b="1" dirty="0" smtClean="0">
                <a:solidFill>
                  <a:schemeClr val="lt1"/>
                </a:solidFill>
              </a:rPr>
              <a:t>southwestern </a:t>
            </a:r>
            <a:r>
              <a:rPr lang="en-US" sz="1100" b="1" dirty="0">
                <a:solidFill>
                  <a:schemeClr val="lt1"/>
                </a:solidFill>
              </a:rPr>
              <a:t>Sudan, </a:t>
            </a:r>
            <a:r>
              <a:rPr lang="en-US" sz="1100" b="1" dirty="0" smtClean="0">
                <a:solidFill>
                  <a:schemeClr val="lt1"/>
                </a:solidFill>
              </a:rPr>
              <a:t>west-central </a:t>
            </a:r>
            <a:r>
              <a:rPr lang="en-US" sz="1100" b="1" dirty="0">
                <a:solidFill>
                  <a:schemeClr val="lt1"/>
                </a:solidFill>
              </a:rPr>
              <a:t>and </a:t>
            </a:r>
            <a:r>
              <a:rPr lang="en-US" sz="1100" b="1" dirty="0" smtClean="0">
                <a:solidFill>
                  <a:schemeClr val="lt1"/>
                </a:solidFill>
              </a:rPr>
              <a:t>northern </a:t>
            </a:r>
            <a:r>
              <a:rPr lang="en-US" sz="1100" b="1" dirty="0">
                <a:solidFill>
                  <a:schemeClr val="lt1"/>
                </a:solidFill>
              </a:rPr>
              <a:t>Ethiopia, </a:t>
            </a:r>
            <a:r>
              <a:rPr lang="en-US" sz="1100" b="1" dirty="0" smtClean="0">
                <a:solidFill>
                  <a:schemeClr val="lt1"/>
                </a:solidFill>
              </a:rPr>
              <a:t>southwestern Eritrea, and a </a:t>
            </a:r>
            <a:r>
              <a:rPr lang="en-US" sz="1100" b="1" dirty="0" smtClean="0">
                <a:solidFill>
                  <a:schemeClr val="lt1"/>
                </a:solidFill>
              </a:rPr>
              <a:t>small portion of </a:t>
            </a:r>
            <a:r>
              <a:rPr lang="en-US" sz="1100" b="1" dirty="0" smtClean="0">
                <a:solidFill>
                  <a:schemeClr val="lt1"/>
                </a:solidFill>
              </a:rPr>
              <a:t>northeastern </a:t>
            </a:r>
            <a:r>
              <a:rPr lang="en-US" sz="1100" b="1" dirty="0">
                <a:solidFill>
                  <a:schemeClr val="lt1"/>
                </a:solidFill>
              </a:rPr>
              <a:t>South </a:t>
            </a:r>
            <a:r>
              <a:rPr lang="en-US" sz="1100" b="1" dirty="0" smtClean="0">
                <a:solidFill>
                  <a:schemeClr val="lt1"/>
                </a:solidFill>
              </a:rPr>
              <a:t>Sudan. </a:t>
            </a:r>
            <a:r>
              <a:rPr lang="en-US" sz="1100" b="1" dirty="0">
                <a:solidFill>
                  <a:schemeClr val="lt1"/>
                </a:solidFill>
              </a:rPr>
              <a:t>Rainfall was below average over </a:t>
            </a:r>
            <a:r>
              <a:rPr lang="en-US" sz="1100" b="1" dirty="0" smtClean="0">
                <a:solidFill>
                  <a:schemeClr val="lt1"/>
                </a:solidFill>
              </a:rPr>
              <a:t>east-central </a:t>
            </a:r>
            <a:r>
              <a:rPr lang="en-US" sz="1100" b="1" dirty="0">
                <a:solidFill>
                  <a:schemeClr val="lt1"/>
                </a:solidFill>
              </a:rPr>
              <a:t>and </a:t>
            </a:r>
            <a:r>
              <a:rPr lang="en-US" sz="1100" b="1" dirty="0" smtClean="0">
                <a:solidFill>
                  <a:schemeClr val="lt1"/>
                </a:solidFill>
              </a:rPr>
              <a:t>south-central Sudan</a:t>
            </a:r>
            <a:r>
              <a:rPr lang="en-US" sz="1100" b="1" dirty="0" smtClean="0">
                <a:solidFill>
                  <a:schemeClr val="lt1"/>
                </a:solidFill>
              </a:rPr>
              <a:t>, </a:t>
            </a:r>
            <a:r>
              <a:rPr lang="en-US" sz="1100" b="1" dirty="0" smtClean="0">
                <a:solidFill>
                  <a:schemeClr val="lt1"/>
                </a:solidFill>
              </a:rPr>
              <a:t>throughout most of </a:t>
            </a:r>
            <a:r>
              <a:rPr lang="en-US" sz="1100" b="1" dirty="0" smtClean="0">
                <a:solidFill>
                  <a:schemeClr val="lt1"/>
                </a:solidFill>
              </a:rPr>
              <a:t>South Sudan, southwestern and parts of central </a:t>
            </a:r>
            <a:r>
              <a:rPr lang="en-US" sz="1100" b="1" dirty="0" smtClean="0">
                <a:solidFill>
                  <a:schemeClr val="lt1"/>
                </a:solidFill>
              </a:rPr>
              <a:t>and southwestern Ethiopia</a:t>
            </a:r>
            <a:r>
              <a:rPr lang="en-US" sz="1100" b="1" dirty="0" smtClean="0">
                <a:solidFill>
                  <a:schemeClr val="lt1"/>
                </a:solidFill>
              </a:rPr>
              <a:t>, </a:t>
            </a:r>
            <a:r>
              <a:rPr lang="en-US" sz="1100" b="1" dirty="0" smtClean="0">
                <a:solidFill>
                  <a:schemeClr val="lt1"/>
                </a:solidFill>
              </a:rPr>
              <a:t>northwestern </a:t>
            </a:r>
            <a:r>
              <a:rPr lang="en-US" sz="1100" b="1" dirty="0" smtClean="0">
                <a:solidFill>
                  <a:schemeClr val="lt1"/>
                </a:solidFill>
              </a:rPr>
              <a:t>Eritrea, </a:t>
            </a:r>
            <a:r>
              <a:rPr lang="en-US" sz="1100" b="1" dirty="0" smtClean="0">
                <a:solidFill>
                  <a:schemeClr val="lt1"/>
                </a:solidFill>
              </a:rPr>
              <a:t>Uganda, and </a:t>
            </a:r>
            <a:r>
              <a:rPr lang="en-US" sz="1100" b="1" dirty="0" smtClean="0">
                <a:solidFill>
                  <a:schemeClr val="lt1"/>
                </a:solidFill>
              </a:rPr>
              <a:t>parts of southwestern Kenya. </a:t>
            </a:r>
            <a:r>
              <a:rPr lang="en-US" sz="1100" b="1" dirty="0">
                <a:solidFill>
                  <a:schemeClr val="lt1"/>
                </a:solidFill>
              </a:rPr>
              <a:t>In Central Africa, rainfall was above-average over parts of </a:t>
            </a:r>
            <a:r>
              <a:rPr lang="en-US" sz="1100" b="1" dirty="0" smtClean="0">
                <a:solidFill>
                  <a:schemeClr val="lt1"/>
                </a:solidFill>
              </a:rPr>
              <a:t>northeastern and central</a:t>
            </a:r>
            <a:r>
              <a:rPr lang="en-US" sz="1100" b="1" dirty="0" smtClean="0">
                <a:solidFill>
                  <a:schemeClr val="lt1"/>
                </a:solidFill>
              </a:rPr>
              <a:t> </a:t>
            </a:r>
            <a:r>
              <a:rPr lang="en-US" sz="1100" b="1" dirty="0">
                <a:solidFill>
                  <a:schemeClr val="lt1"/>
                </a:solidFill>
              </a:rPr>
              <a:t>CAR, </a:t>
            </a:r>
            <a:r>
              <a:rPr lang="en-US" sz="1100" b="1" dirty="0" smtClean="0">
                <a:solidFill>
                  <a:schemeClr val="lt1"/>
                </a:solidFill>
              </a:rPr>
              <a:t>parts of </a:t>
            </a:r>
            <a:r>
              <a:rPr lang="en-US" sz="1100" b="1" dirty="0" smtClean="0">
                <a:solidFill>
                  <a:schemeClr val="lt1"/>
                </a:solidFill>
              </a:rPr>
              <a:t>central</a:t>
            </a:r>
            <a:r>
              <a:rPr lang="en-US" sz="1100" b="1" dirty="0" smtClean="0">
                <a:solidFill>
                  <a:schemeClr val="lt1"/>
                </a:solidFill>
              </a:rPr>
              <a:t> </a:t>
            </a:r>
            <a:r>
              <a:rPr lang="en-US" sz="1100" b="1" dirty="0" smtClean="0">
                <a:solidFill>
                  <a:schemeClr val="lt1"/>
                </a:solidFill>
              </a:rPr>
              <a:t>Congo, </a:t>
            </a:r>
            <a:r>
              <a:rPr lang="en-US" sz="1100" b="1" dirty="0" smtClean="0">
                <a:solidFill>
                  <a:schemeClr val="lt1"/>
                </a:solidFill>
              </a:rPr>
              <a:t>parts of southeastern and </a:t>
            </a:r>
            <a:r>
              <a:rPr lang="en-US" sz="1100" b="1" dirty="0">
                <a:solidFill>
                  <a:schemeClr val="lt1"/>
                </a:solidFill>
              </a:rPr>
              <a:t>s</a:t>
            </a:r>
            <a:r>
              <a:rPr lang="en-US" sz="1100" b="1" dirty="0" smtClean="0">
                <a:solidFill>
                  <a:schemeClr val="lt1"/>
                </a:solidFill>
              </a:rPr>
              <a:t>outh-central Chad, a small portion of west-central Cameroon, and </a:t>
            </a:r>
            <a:r>
              <a:rPr lang="en-US" sz="1100" b="1" dirty="0">
                <a:solidFill>
                  <a:schemeClr val="lt1"/>
                </a:solidFill>
              </a:rPr>
              <a:t>parts of </a:t>
            </a:r>
            <a:r>
              <a:rPr lang="en-US" sz="1100" b="1" dirty="0" smtClean="0">
                <a:solidFill>
                  <a:schemeClr val="lt1"/>
                </a:solidFill>
              </a:rPr>
              <a:t>northwestern </a:t>
            </a:r>
            <a:r>
              <a:rPr lang="en-US" sz="1100" b="1" dirty="0">
                <a:solidFill>
                  <a:schemeClr val="lt1"/>
                </a:solidFill>
              </a:rPr>
              <a:t>DRC. Below-average rainfall was observed over </a:t>
            </a:r>
            <a:r>
              <a:rPr lang="en-US" sz="1100" b="1" dirty="0" smtClean="0">
                <a:solidFill>
                  <a:schemeClr val="lt1"/>
                </a:solidFill>
              </a:rPr>
              <a:t>most of Cameroon</a:t>
            </a:r>
            <a:r>
              <a:rPr lang="en-US" sz="1100" b="1" dirty="0">
                <a:solidFill>
                  <a:schemeClr val="lt1"/>
                </a:solidFill>
              </a:rPr>
              <a:t>, </a:t>
            </a:r>
            <a:r>
              <a:rPr lang="en-US" sz="1100" b="1" dirty="0" smtClean="0">
                <a:solidFill>
                  <a:schemeClr val="lt1"/>
                </a:solidFill>
              </a:rPr>
              <a:t>parts</a:t>
            </a:r>
            <a:r>
              <a:rPr lang="en-US" sz="1100" b="1" dirty="0" smtClean="0">
                <a:solidFill>
                  <a:schemeClr val="lt1"/>
                </a:solidFill>
              </a:rPr>
              <a:t> </a:t>
            </a:r>
            <a:r>
              <a:rPr lang="en-US" sz="1100" b="1" dirty="0" smtClean="0">
                <a:solidFill>
                  <a:schemeClr val="lt1"/>
                </a:solidFill>
              </a:rPr>
              <a:t>of western, </a:t>
            </a:r>
            <a:r>
              <a:rPr lang="en-US" sz="1100" b="1" dirty="0" smtClean="0">
                <a:solidFill>
                  <a:schemeClr val="lt1"/>
                </a:solidFill>
              </a:rPr>
              <a:t>central</a:t>
            </a:r>
            <a:r>
              <a:rPr lang="en-US" sz="1100" b="1" dirty="0" smtClean="0">
                <a:solidFill>
                  <a:schemeClr val="lt1"/>
                </a:solidFill>
              </a:rPr>
              <a:t>, </a:t>
            </a:r>
            <a:r>
              <a:rPr lang="en-US" sz="1100" b="1" dirty="0" smtClean="0">
                <a:solidFill>
                  <a:schemeClr val="lt1"/>
                </a:solidFill>
              </a:rPr>
              <a:t>and </a:t>
            </a:r>
            <a:r>
              <a:rPr lang="en-US" sz="1100" b="1" dirty="0" smtClean="0">
                <a:solidFill>
                  <a:schemeClr val="lt1"/>
                </a:solidFill>
              </a:rPr>
              <a:t>southeastern </a:t>
            </a:r>
            <a:r>
              <a:rPr lang="en-US" sz="1100" b="1" dirty="0" smtClean="0">
                <a:solidFill>
                  <a:schemeClr val="lt1"/>
                </a:solidFill>
              </a:rPr>
              <a:t>CAR</a:t>
            </a:r>
            <a:r>
              <a:rPr lang="en-US" sz="1100" b="1" dirty="0">
                <a:solidFill>
                  <a:schemeClr val="lt1"/>
                </a:solidFill>
              </a:rPr>
              <a:t>, </a:t>
            </a:r>
            <a:r>
              <a:rPr lang="en-US" sz="1100" b="1" dirty="0" smtClean="0">
                <a:solidFill>
                  <a:schemeClr val="lt1"/>
                </a:solidFill>
              </a:rPr>
              <a:t>northern Congo, and southwestern and west-central Chad</a:t>
            </a:r>
            <a:r>
              <a:rPr lang="en-US" sz="1100" b="1" dirty="0">
                <a:solidFill>
                  <a:schemeClr val="lt1"/>
                </a:solidFill>
              </a:rPr>
              <a:t>. In West Africa, above-average rainfall was observed over </a:t>
            </a:r>
            <a:r>
              <a:rPr lang="en-US" sz="1100" b="1" dirty="0" smtClean="0">
                <a:solidFill>
                  <a:schemeClr val="lt1"/>
                </a:solidFill>
              </a:rPr>
              <a:t>western </a:t>
            </a:r>
            <a:r>
              <a:rPr lang="en-US" sz="1100" b="1" dirty="0" smtClean="0">
                <a:solidFill>
                  <a:schemeClr val="lt1"/>
                </a:solidFill>
              </a:rPr>
              <a:t>Guinea</a:t>
            </a:r>
            <a:r>
              <a:rPr lang="en-US" sz="1100" b="1" dirty="0">
                <a:solidFill>
                  <a:schemeClr val="lt1"/>
                </a:solidFill>
              </a:rPr>
              <a:t>, </a:t>
            </a:r>
            <a:r>
              <a:rPr lang="en-US" sz="1100" b="1" dirty="0" smtClean="0">
                <a:solidFill>
                  <a:schemeClr val="lt1"/>
                </a:solidFill>
              </a:rPr>
              <a:t>eastern </a:t>
            </a:r>
            <a:r>
              <a:rPr lang="en-US" sz="1100" b="1" dirty="0" smtClean="0">
                <a:solidFill>
                  <a:schemeClr val="lt1"/>
                </a:solidFill>
              </a:rPr>
              <a:t>most of Senegal</a:t>
            </a:r>
            <a:r>
              <a:rPr lang="en-US" sz="1100" b="1" dirty="0">
                <a:solidFill>
                  <a:schemeClr val="lt1"/>
                </a:solidFill>
              </a:rPr>
              <a:t>, </a:t>
            </a:r>
            <a:r>
              <a:rPr lang="en-US" sz="1100" b="1" dirty="0" smtClean="0">
                <a:solidFill>
                  <a:schemeClr val="lt1"/>
                </a:solidFill>
              </a:rPr>
              <a:t>southern Mauritania, Sierra </a:t>
            </a:r>
            <a:r>
              <a:rPr lang="en-US" sz="1100" b="1" dirty="0">
                <a:solidFill>
                  <a:schemeClr val="lt1"/>
                </a:solidFill>
              </a:rPr>
              <a:t>Leone, </a:t>
            </a:r>
            <a:r>
              <a:rPr lang="en-US" sz="1100" b="1" dirty="0" smtClean="0">
                <a:solidFill>
                  <a:schemeClr val="lt1"/>
                </a:solidFill>
              </a:rPr>
              <a:t>eastern and western Liberia</a:t>
            </a:r>
            <a:r>
              <a:rPr lang="en-US" sz="1100" b="1" dirty="0" smtClean="0">
                <a:solidFill>
                  <a:schemeClr val="lt1"/>
                </a:solidFill>
              </a:rPr>
              <a:t>, </a:t>
            </a:r>
            <a:r>
              <a:rPr lang="en-US" sz="1100" b="1" dirty="0" smtClean="0">
                <a:solidFill>
                  <a:schemeClr val="lt1"/>
                </a:solidFill>
              </a:rPr>
              <a:t>southern</a:t>
            </a:r>
            <a:r>
              <a:rPr lang="en-US" sz="1100" b="1" dirty="0" smtClean="0">
                <a:solidFill>
                  <a:schemeClr val="lt1"/>
                </a:solidFill>
              </a:rPr>
              <a:t> </a:t>
            </a:r>
            <a:r>
              <a:rPr lang="en-US" sz="1100" b="1" dirty="0">
                <a:solidFill>
                  <a:schemeClr val="lt1"/>
                </a:solidFill>
              </a:rPr>
              <a:t>Cote d’Ivoire, parts of </a:t>
            </a:r>
            <a:r>
              <a:rPr lang="en-US" sz="1100" b="1" dirty="0" smtClean="0">
                <a:solidFill>
                  <a:schemeClr val="lt1"/>
                </a:solidFill>
              </a:rPr>
              <a:t>western </a:t>
            </a:r>
            <a:r>
              <a:rPr lang="en-US" sz="1100" b="1" dirty="0">
                <a:solidFill>
                  <a:schemeClr val="lt1"/>
                </a:solidFill>
              </a:rPr>
              <a:t>Nigeria, </a:t>
            </a:r>
            <a:r>
              <a:rPr lang="en-US" sz="1100" b="1" dirty="0" smtClean="0">
                <a:solidFill>
                  <a:schemeClr val="lt1"/>
                </a:solidFill>
              </a:rPr>
              <a:t>southern Ghana</a:t>
            </a:r>
            <a:r>
              <a:rPr lang="en-US" sz="1100" b="1" dirty="0">
                <a:solidFill>
                  <a:schemeClr val="lt1"/>
                </a:solidFill>
              </a:rPr>
              <a:t>, </a:t>
            </a:r>
            <a:r>
              <a:rPr lang="en-US" sz="1100" b="1" dirty="0" smtClean="0">
                <a:solidFill>
                  <a:schemeClr val="lt1"/>
                </a:solidFill>
              </a:rPr>
              <a:t>central Benin</a:t>
            </a:r>
            <a:r>
              <a:rPr lang="en-US" sz="1100" b="1" dirty="0">
                <a:solidFill>
                  <a:schemeClr val="lt1"/>
                </a:solidFill>
              </a:rPr>
              <a:t>, </a:t>
            </a:r>
            <a:r>
              <a:rPr lang="en-US" sz="1100" b="1" dirty="0" smtClean="0">
                <a:solidFill>
                  <a:schemeClr val="lt1"/>
                </a:solidFill>
              </a:rPr>
              <a:t>southwestern </a:t>
            </a:r>
            <a:r>
              <a:rPr lang="en-US" sz="1100" b="1" dirty="0" smtClean="0">
                <a:solidFill>
                  <a:schemeClr val="lt1"/>
                </a:solidFill>
              </a:rPr>
              <a:t>Mali</a:t>
            </a:r>
            <a:r>
              <a:rPr lang="en-US" sz="1100" b="1" dirty="0">
                <a:solidFill>
                  <a:schemeClr val="lt1"/>
                </a:solidFill>
              </a:rPr>
              <a:t>, </a:t>
            </a:r>
            <a:r>
              <a:rPr lang="en-US" sz="1100" b="1" dirty="0" smtClean="0">
                <a:solidFill>
                  <a:schemeClr val="lt1"/>
                </a:solidFill>
              </a:rPr>
              <a:t>southeastern </a:t>
            </a:r>
            <a:r>
              <a:rPr lang="en-US" sz="1100" b="1" dirty="0" smtClean="0">
                <a:solidFill>
                  <a:schemeClr val="lt1"/>
                </a:solidFill>
              </a:rPr>
              <a:t>Burkina Faso, </a:t>
            </a:r>
            <a:r>
              <a:rPr lang="en-US" sz="1100" b="1" dirty="0" smtClean="0">
                <a:solidFill>
                  <a:schemeClr val="lt1"/>
                </a:solidFill>
              </a:rPr>
              <a:t>and parts of south-central </a:t>
            </a:r>
            <a:r>
              <a:rPr lang="en-US" sz="1100" b="1" dirty="0">
                <a:solidFill>
                  <a:schemeClr val="lt1"/>
                </a:solidFill>
              </a:rPr>
              <a:t>Niger. Rainfall was below-average over parts </a:t>
            </a:r>
            <a:r>
              <a:rPr lang="en-US" sz="1100" b="1" dirty="0" smtClean="0">
                <a:solidFill>
                  <a:schemeClr val="lt1"/>
                </a:solidFill>
              </a:rPr>
              <a:t>of </a:t>
            </a:r>
            <a:r>
              <a:rPr lang="en-US" sz="1100" b="1" dirty="0" smtClean="0">
                <a:solidFill>
                  <a:schemeClr val="lt1"/>
                </a:solidFill>
              </a:rPr>
              <a:t>eastern Guinea, western </a:t>
            </a:r>
            <a:r>
              <a:rPr lang="en-US" sz="1100" b="1" dirty="0" smtClean="0">
                <a:solidFill>
                  <a:schemeClr val="lt1"/>
                </a:solidFill>
              </a:rPr>
              <a:t>Burkina </a:t>
            </a:r>
            <a:r>
              <a:rPr lang="en-US" sz="1100" b="1" dirty="0">
                <a:solidFill>
                  <a:schemeClr val="lt1"/>
                </a:solidFill>
              </a:rPr>
              <a:t>Faso, south-central </a:t>
            </a:r>
            <a:r>
              <a:rPr lang="en-US" sz="1100" b="1" dirty="0" smtClean="0">
                <a:solidFill>
                  <a:schemeClr val="lt1"/>
                </a:solidFill>
              </a:rPr>
              <a:t>Mali</a:t>
            </a:r>
            <a:r>
              <a:rPr lang="en-US" sz="1100" b="1" dirty="0">
                <a:solidFill>
                  <a:schemeClr val="lt1"/>
                </a:solidFill>
              </a:rPr>
              <a:t>, </a:t>
            </a:r>
            <a:r>
              <a:rPr lang="en-US" sz="1100" b="1" dirty="0" smtClean="0">
                <a:solidFill>
                  <a:schemeClr val="lt1"/>
                </a:solidFill>
              </a:rPr>
              <a:t>northeastern Cote d’Ivoire, northern Ghana, northern Togo, northern Benin, most of southern Niger, and </a:t>
            </a:r>
            <a:r>
              <a:rPr lang="en-US" sz="1100" b="1" dirty="0">
                <a:solidFill>
                  <a:schemeClr val="lt1"/>
                </a:solidFill>
              </a:rPr>
              <a:t>most of </a:t>
            </a:r>
            <a:r>
              <a:rPr lang="en-US" sz="1100" b="1" dirty="0" smtClean="0">
                <a:solidFill>
                  <a:schemeClr val="lt1"/>
                </a:solidFill>
              </a:rPr>
              <a:t>eastern </a:t>
            </a:r>
            <a:r>
              <a:rPr lang="en-US" sz="1100" b="1" dirty="0">
                <a:solidFill>
                  <a:schemeClr val="lt1"/>
                </a:solidFill>
              </a:rPr>
              <a:t>and </a:t>
            </a:r>
            <a:r>
              <a:rPr lang="en-US" sz="1100" b="1" dirty="0" smtClean="0">
                <a:solidFill>
                  <a:schemeClr val="lt1"/>
                </a:solidFill>
              </a:rPr>
              <a:t>parts of south-central </a:t>
            </a:r>
            <a:r>
              <a:rPr lang="en-US" sz="1100" b="1" dirty="0">
                <a:solidFill>
                  <a:schemeClr val="lt1"/>
                </a:solidFill>
              </a:rPr>
              <a:t>Nigeria. </a:t>
            </a:r>
            <a:r>
              <a:rPr lang="en-US" sz="1100" b="1" dirty="0" smtClean="0">
                <a:solidFill>
                  <a:schemeClr val="lt1"/>
                </a:solidFill>
              </a:rPr>
              <a:t>In Southern Africa, rainfall was above average in parts of </a:t>
            </a:r>
            <a:r>
              <a:rPr lang="en-US" sz="1100" b="1" dirty="0" smtClean="0">
                <a:solidFill>
                  <a:schemeClr val="lt1"/>
                </a:solidFill>
              </a:rPr>
              <a:t>northeastern </a:t>
            </a:r>
            <a:r>
              <a:rPr lang="en-US" sz="1100" b="1" dirty="0" smtClean="0">
                <a:solidFill>
                  <a:schemeClr val="lt1"/>
                </a:solidFill>
              </a:rPr>
              <a:t>South </a:t>
            </a:r>
            <a:r>
              <a:rPr lang="en-US" sz="1100" b="1" dirty="0" smtClean="0">
                <a:solidFill>
                  <a:schemeClr val="lt1"/>
                </a:solidFill>
              </a:rPr>
              <a:t>Africa and </a:t>
            </a:r>
            <a:r>
              <a:rPr lang="en-US" sz="1100" b="1" dirty="0" smtClean="0">
                <a:solidFill>
                  <a:schemeClr val="lt1"/>
                </a:solidFill>
              </a:rPr>
              <a:t>parts of </a:t>
            </a:r>
            <a:r>
              <a:rPr lang="en-US" sz="1100" b="1" dirty="0" smtClean="0">
                <a:solidFill>
                  <a:schemeClr val="lt1"/>
                </a:solidFill>
              </a:rPr>
              <a:t>northeastern </a:t>
            </a:r>
            <a:r>
              <a:rPr lang="en-US" sz="1100" b="1" dirty="0" smtClean="0">
                <a:solidFill>
                  <a:schemeClr val="lt1"/>
                </a:solidFill>
              </a:rPr>
              <a:t>Madagascar.</a:t>
            </a:r>
            <a:endParaRPr lang="en-US" sz="1100" b="1" dirty="0">
              <a:solidFill>
                <a:schemeClr val="lt1"/>
              </a:solidFill>
            </a:endParaRPr>
          </a:p>
          <a:p>
            <a:pPr marL="457200" indent="-285750" algn="just">
              <a:buClr>
                <a:schemeClr val="lt1"/>
              </a:buClr>
              <a:buSzPts val="900"/>
              <a:buFont typeface="Arial"/>
              <a:buChar char="•"/>
            </a:pPr>
            <a:endParaRPr lang="en-US" sz="1100" b="1" dirty="0" smtClean="0">
              <a:solidFill>
                <a:schemeClr val="lt1"/>
              </a:solidFill>
            </a:endParaRPr>
          </a:p>
          <a:p>
            <a:pPr marL="457200" indent="-285750" algn="just">
              <a:buClr>
                <a:schemeClr val="lt1"/>
              </a:buClr>
              <a:buSzPts val="900"/>
              <a:buFont typeface="Arial"/>
              <a:buChar char="•"/>
            </a:pPr>
            <a:endParaRPr lang="en-US" sz="1100" b="1" dirty="0">
              <a:solidFill>
                <a:schemeClr val="lt1"/>
              </a:solidFill>
            </a:endParaRPr>
          </a:p>
          <a:p>
            <a:pPr marL="457200" indent="-285750" algn="just">
              <a:buClr>
                <a:schemeClr val="lt1"/>
              </a:buClr>
              <a:buSzPts val="900"/>
              <a:buFont typeface="Arial"/>
              <a:buChar char="•"/>
            </a:pPr>
            <a:r>
              <a:rPr lang="en-US" sz="1100" b="1" dirty="0">
                <a:solidFill>
                  <a:schemeClr val="lt1"/>
                </a:solidFill>
              </a:rPr>
              <a:t>The Week-1 outlook calls for above-normal </a:t>
            </a:r>
            <a:r>
              <a:rPr lang="en-US" sz="1100" b="1" dirty="0" smtClean="0">
                <a:solidFill>
                  <a:schemeClr val="lt1"/>
                </a:solidFill>
              </a:rPr>
              <a:t>rainfall over </a:t>
            </a:r>
            <a:r>
              <a:rPr lang="en-US" sz="1100" b="1" dirty="0" smtClean="0">
                <a:solidFill>
                  <a:schemeClr val="lt1"/>
                </a:solidFill>
              </a:rPr>
              <a:t>parts of the </a:t>
            </a:r>
            <a:r>
              <a:rPr lang="en-US" sz="1100" b="1" dirty="0" smtClean="0">
                <a:solidFill>
                  <a:schemeClr val="lt1"/>
                </a:solidFill>
              </a:rPr>
              <a:t>western Gulf </a:t>
            </a:r>
            <a:r>
              <a:rPr lang="en-US" sz="1100" b="1" dirty="0" smtClean="0">
                <a:solidFill>
                  <a:schemeClr val="lt1"/>
                </a:solidFill>
              </a:rPr>
              <a:t>of Guinea and western </a:t>
            </a:r>
            <a:r>
              <a:rPr lang="en-US" sz="1100" b="1" dirty="0" smtClean="0">
                <a:solidFill>
                  <a:schemeClr val="lt1"/>
                </a:solidFill>
              </a:rPr>
              <a:t>portions of central Africa, </a:t>
            </a:r>
            <a:r>
              <a:rPr lang="en-US" sz="1100" b="1" dirty="0" smtClean="0">
                <a:solidFill>
                  <a:schemeClr val="lt1"/>
                </a:solidFill>
              </a:rPr>
              <a:t>including western </a:t>
            </a:r>
            <a:r>
              <a:rPr lang="en-US" sz="1100" b="1" dirty="0" smtClean="0">
                <a:solidFill>
                  <a:schemeClr val="lt1"/>
                </a:solidFill>
              </a:rPr>
              <a:t>Guinea-Bissau, western Guinea, southeastern Nigeria, central and southern Cameroon, northern Congo, and parts of western and central CAR. Rainfall is also expected to be above normal over portions of west-central Ethiopia, southern and western South Africa, and Lesotho. </a:t>
            </a:r>
            <a:r>
              <a:rPr lang="en-US" sz="1100" b="1" dirty="0" smtClean="0">
                <a:solidFill>
                  <a:schemeClr val="lt1"/>
                </a:solidFill>
              </a:rPr>
              <a:t>In </a:t>
            </a:r>
            <a:r>
              <a:rPr lang="en-US" sz="1100" b="1" dirty="0">
                <a:solidFill>
                  <a:schemeClr val="lt1"/>
                </a:solidFill>
              </a:rPr>
              <a:t>contrast, there is an increased chance for below-normal rainfall over </a:t>
            </a:r>
            <a:r>
              <a:rPr lang="en-US" sz="1100" b="1" dirty="0" smtClean="0">
                <a:solidFill>
                  <a:schemeClr val="lt1"/>
                </a:solidFill>
              </a:rPr>
              <a:t>the Sahel, most of the Gulf of Guinea, and eastern Africa, including southern Mali, eastern Guinea, southern Liberia, Burkina Faso, southern and northern Cote d’Ivoire, Ghana, Togo, Benin, southern Niger, central, northern, and southwestern Nigeria, central and southern Chad, southern Sudan, eastern South Sudan, Uganda, northern and central Ethiopia, Eritrea, southwestern Kenya, and east-central DRC. Rainfall is also expected to be below average over eastern Madagascar. For </a:t>
            </a:r>
            <a:r>
              <a:rPr lang="en-US" sz="1100" b="1" dirty="0">
                <a:solidFill>
                  <a:schemeClr val="lt1"/>
                </a:solidFill>
              </a:rPr>
              <a:t>week-2, there is an increased chance for above-normal rainfall </a:t>
            </a:r>
            <a:r>
              <a:rPr lang="en-US" sz="1100" b="1" dirty="0" smtClean="0">
                <a:solidFill>
                  <a:schemeClr val="lt1"/>
                </a:solidFill>
              </a:rPr>
              <a:t>over </a:t>
            </a:r>
            <a:r>
              <a:rPr lang="en-US" sz="1100" b="1" dirty="0" smtClean="0">
                <a:solidFill>
                  <a:schemeClr val="lt1"/>
                </a:solidFill>
              </a:rPr>
              <a:t>the Gulf of Guinea region, parts of central Africa, and parts of eastern Africa. This includes southern Guinea, Sierra Leone, Liberia, Cote d’Ivoire, Ghana, southern Togo, southern Benin, central and southern Nigeria, southern Cameroon, northern Congo, northern DRC, western CAR, western South Sudan, southwestern Sudan, and northwestern Ethiopia. Rainfall is also expected to be above average over eastern Madagascar. In </a:t>
            </a:r>
            <a:r>
              <a:rPr lang="en-US" sz="1100" b="1" dirty="0">
                <a:solidFill>
                  <a:schemeClr val="lt1"/>
                </a:solidFill>
              </a:rPr>
              <a:t>contrast, there is an increased chance for below-normal rainfall over much of </a:t>
            </a:r>
            <a:r>
              <a:rPr lang="en-US" sz="1100" b="1" dirty="0" smtClean="0">
                <a:solidFill>
                  <a:schemeClr val="lt1"/>
                </a:solidFill>
              </a:rPr>
              <a:t>the Sahel, including Senegal, The Gambia, Guinea-Bissau, northern Guinea, southern Mali, southern Niger, central Chad, and Eritrea. Rainfall is also expected to be below average over Uganda and southwestern Kenya.</a:t>
            </a:r>
            <a:endParaRPr lang="en-US" sz="1100" b="1" dirty="0">
              <a:solidFill>
                <a:schemeClr val="l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16"/>
          <p:cNvSpPr txBox="1"/>
          <p:nvPr/>
        </p:nvSpPr>
        <p:spPr>
          <a:xfrm>
            <a:off x="68648" y="5027407"/>
            <a:ext cx="8991600" cy="1858161"/>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850" b="1" i="0" u="none" strike="noStrike" cap="none" dirty="0">
                <a:solidFill>
                  <a:schemeClr val="lt1"/>
                </a:solidFill>
                <a:sym typeface="Arial"/>
              </a:rPr>
              <a:t>Over the past 90 days, in East Africa, above-average rainfall was observed over </a:t>
            </a:r>
            <a:r>
              <a:rPr lang="en-US" sz="850" b="1" i="0" u="none" strike="noStrike" cap="none" dirty="0" smtClean="0">
                <a:solidFill>
                  <a:schemeClr val="lt1"/>
                </a:solidFill>
                <a:sym typeface="Arial"/>
              </a:rPr>
              <a:t>much of </a:t>
            </a:r>
            <a:r>
              <a:rPr lang="en-US" sz="850" b="1" i="0" u="none" strike="noStrike" cap="none" dirty="0" smtClean="0">
                <a:solidFill>
                  <a:schemeClr val="lt1"/>
                </a:solidFill>
                <a:sym typeface="Arial"/>
              </a:rPr>
              <a:t>Eritrea (outside of far western portions), </a:t>
            </a:r>
            <a:r>
              <a:rPr lang="en-US" sz="850" b="1" i="0" u="none" strike="noStrike" cap="none" dirty="0" smtClean="0">
                <a:solidFill>
                  <a:schemeClr val="lt1"/>
                </a:solidFill>
                <a:sym typeface="Arial"/>
              </a:rPr>
              <a:t>Ethiopia (outside of southern portions), northern and parts of far </a:t>
            </a:r>
            <a:r>
              <a:rPr lang="en-US" sz="850" b="1" i="0" u="none" strike="noStrike" cap="none" dirty="0" smtClean="0">
                <a:solidFill>
                  <a:schemeClr val="lt1"/>
                </a:solidFill>
                <a:sym typeface="Arial"/>
              </a:rPr>
              <a:t>southeastern </a:t>
            </a:r>
            <a:r>
              <a:rPr lang="en-US" sz="850" b="1" i="0" u="none" strike="noStrike" cap="none" dirty="0" smtClean="0">
                <a:solidFill>
                  <a:schemeClr val="lt1"/>
                </a:solidFill>
                <a:sym typeface="Arial"/>
              </a:rPr>
              <a:t>Somalia, </a:t>
            </a:r>
            <a:r>
              <a:rPr lang="en-US" sz="850" b="1" dirty="0" smtClean="0">
                <a:solidFill>
                  <a:schemeClr val="lt1"/>
                </a:solidFill>
              </a:rPr>
              <a:t>northwestern</a:t>
            </a:r>
            <a:r>
              <a:rPr lang="en-US" sz="850" b="1" dirty="0" smtClean="0">
                <a:solidFill>
                  <a:schemeClr val="lt1"/>
                </a:solidFill>
              </a:rPr>
              <a:t>, </a:t>
            </a:r>
            <a:r>
              <a:rPr lang="en-US" sz="850" b="1" dirty="0" smtClean="0">
                <a:solidFill>
                  <a:schemeClr val="lt1"/>
                </a:solidFill>
              </a:rPr>
              <a:t>far southwestern</a:t>
            </a:r>
            <a:r>
              <a:rPr lang="en-US" sz="850" b="1" dirty="0" smtClean="0">
                <a:solidFill>
                  <a:schemeClr val="lt1"/>
                </a:solidFill>
              </a:rPr>
              <a:t>,</a:t>
            </a:r>
            <a:r>
              <a:rPr lang="en-US" sz="850" b="1" i="0" u="none" strike="noStrike" cap="none" dirty="0" smtClean="0">
                <a:solidFill>
                  <a:schemeClr val="lt1"/>
                </a:solidFill>
                <a:sym typeface="Arial"/>
              </a:rPr>
              <a:t> and </a:t>
            </a:r>
            <a:r>
              <a:rPr lang="en-US" sz="850" b="1" i="0" u="none" strike="noStrike" cap="none" dirty="0" smtClean="0">
                <a:solidFill>
                  <a:schemeClr val="lt1"/>
                </a:solidFill>
                <a:sym typeface="Arial"/>
              </a:rPr>
              <a:t>southeastern </a:t>
            </a:r>
            <a:r>
              <a:rPr lang="en-US" sz="850" b="1" i="0" u="none" strike="noStrike" cap="none" dirty="0" smtClean="0">
                <a:solidFill>
                  <a:schemeClr val="lt1"/>
                </a:solidFill>
                <a:sym typeface="Arial"/>
              </a:rPr>
              <a:t>Kenya, </a:t>
            </a:r>
            <a:r>
              <a:rPr lang="en-US" sz="850" b="1" i="0" u="none" strike="noStrike" cap="none" dirty="0">
                <a:solidFill>
                  <a:schemeClr val="lt1"/>
                </a:solidFill>
                <a:sym typeface="Arial"/>
              </a:rPr>
              <a:t>Djibouti, </a:t>
            </a:r>
            <a:r>
              <a:rPr lang="en-US" sz="850" b="1" i="0" u="none" strike="noStrike" cap="none" dirty="0" smtClean="0">
                <a:solidFill>
                  <a:schemeClr val="lt1"/>
                </a:solidFill>
                <a:sym typeface="Arial"/>
              </a:rPr>
              <a:t>northern and </a:t>
            </a:r>
            <a:r>
              <a:rPr lang="en-US" sz="850" b="1" i="0" u="none" strike="noStrike" cap="none" dirty="0" smtClean="0">
                <a:solidFill>
                  <a:schemeClr val="lt1"/>
                </a:solidFill>
                <a:sym typeface="Arial"/>
              </a:rPr>
              <a:t>parts of southern </a:t>
            </a:r>
            <a:r>
              <a:rPr lang="en-US" sz="850" b="1" i="0" u="none" strike="noStrike" cap="none" dirty="0" smtClean="0">
                <a:solidFill>
                  <a:schemeClr val="lt1"/>
                </a:solidFill>
                <a:sym typeface="Arial"/>
              </a:rPr>
              <a:t>Uganda, western and </a:t>
            </a:r>
            <a:r>
              <a:rPr lang="en-US" sz="850" b="1" i="0" u="none" strike="noStrike" cap="none" dirty="0" smtClean="0">
                <a:solidFill>
                  <a:schemeClr val="lt1"/>
                </a:solidFill>
                <a:sym typeface="Arial"/>
              </a:rPr>
              <a:t>parts of eastern </a:t>
            </a:r>
            <a:r>
              <a:rPr lang="en-US" sz="850" b="1" i="0" u="none" strike="noStrike" cap="none" dirty="0" smtClean="0">
                <a:solidFill>
                  <a:schemeClr val="lt1"/>
                </a:solidFill>
                <a:sym typeface="Arial"/>
              </a:rPr>
              <a:t>Tanzania</a:t>
            </a:r>
            <a:r>
              <a:rPr lang="en-US" sz="850" b="1" i="0" u="none" strike="noStrike" cap="none" dirty="0">
                <a:solidFill>
                  <a:schemeClr val="lt1"/>
                </a:solidFill>
                <a:sym typeface="Arial"/>
              </a:rPr>
              <a:t>, </a:t>
            </a:r>
            <a:r>
              <a:rPr lang="en-US" sz="850" b="1" i="0" u="none" strike="noStrike" cap="none" dirty="0" smtClean="0">
                <a:solidFill>
                  <a:schemeClr val="lt1"/>
                </a:solidFill>
                <a:sym typeface="Arial"/>
              </a:rPr>
              <a:t>Burundi, Rwanda, southern and eastern Sudan, and far </a:t>
            </a:r>
            <a:r>
              <a:rPr lang="en-US" sz="850" b="1" i="0" u="none" strike="noStrike" cap="none" dirty="0" smtClean="0">
                <a:solidFill>
                  <a:schemeClr val="lt1"/>
                </a:solidFill>
                <a:sym typeface="Arial"/>
              </a:rPr>
              <a:t>northwestern, northeastern, and southwestern </a:t>
            </a:r>
            <a:r>
              <a:rPr lang="en-US" sz="850" b="1" i="0" u="none" strike="noStrike" cap="none" dirty="0" smtClean="0">
                <a:solidFill>
                  <a:schemeClr val="lt1"/>
                </a:solidFill>
                <a:sym typeface="Arial"/>
              </a:rPr>
              <a:t>South Sudan. </a:t>
            </a:r>
            <a:r>
              <a:rPr lang="en-US" sz="850" b="1" i="0" u="none" strike="noStrike" cap="none" dirty="0">
                <a:solidFill>
                  <a:schemeClr val="lt1"/>
                </a:solidFill>
                <a:sym typeface="Arial"/>
              </a:rPr>
              <a:t>Rainfall was below-average over </a:t>
            </a:r>
            <a:r>
              <a:rPr lang="LID8192" sz="850" b="1" i="0" u="none" strike="noStrike" cap="none" dirty="0" smtClean="0">
                <a:solidFill>
                  <a:schemeClr val="lt1"/>
                </a:solidFill>
                <a:sym typeface="Arial"/>
              </a:rPr>
              <a:t>much </a:t>
            </a:r>
            <a:r>
              <a:rPr lang="en-US" sz="850" b="1" i="0" u="none" strike="noStrike" cap="none" dirty="0" smtClean="0">
                <a:solidFill>
                  <a:schemeClr val="lt1"/>
                </a:solidFill>
                <a:sym typeface="Arial"/>
              </a:rPr>
              <a:t>of central </a:t>
            </a:r>
            <a:r>
              <a:rPr lang="en-US" sz="850" b="1" i="0" u="none" strike="noStrike" cap="none" dirty="0" smtClean="0">
                <a:solidFill>
                  <a:schemeClr val="lt1"/>
                </a:solidFill>
                <a:sym typeface="Arial"/>
              </a:rPr>
              <a:t>and southeastern South </a:t>
            </a:r>
            <a:r>
              <a:rPr lang="en-US" sz="850" b="1" i="0" u="none" strike="noStrike" cap="none" dirty="0" smtClean="0">
                <a:solidFill>
                  <a:schemeClr val="lt1"/>
                </a:solidFill>
                <a:sym typeface="Arial"/>
              </a:rPr>
              <a:t>Sudan,</a:t>
            </a:r>
            <a:r>
              <a:rPr lang="LID8192" sz="850" b="1" i="0" u="none" strike="noStrike" cap="none" dirty="0" smtClean="0">
                <a:solidFill>
                  <a:schemeClr val="lt1"/>
                </a:solidFill>
                <a:sym typeface="Arial"/>
              </a:rPr>
              <a:t> </a:t>
            </a:r>
            <a:r>
              <a:rPr lang="en-US" sz="850" b="1" i="0" u="none" strike="noStrike" cap="none" dirty="0" smtClean="0">
                <a:solidFill>
                  <a:schemeClr val="lt1"/>
                </a:solidFill>
                <a:sym typeface="Arial"/>
              </a:rPr>
              <a:t>parts of central and southern Somalia, parts of </a:t>
            </a:r>
            <a:r>
              <a:rPr lang="en-US" sz="850" b="1" i="0" u="none" strike="noStrike" cap="none" dirty="0" smtClean="0">
                <a:solidFill>
                  <a:schemeClr val="lt1"/>
                </a:solidFill>
                <a:sym typeface="Arial"/>
              </a:rPr>
              <a:t>west-central </a:t>
            </a:r>
            <a:r>
              <a:rPr lang="en-US" sz="850" b="1" i="0" u="none" strike="noStrike" cap="none" dirty="0" smtClean="0">
                <a:solidFill>
                  <a:schemeClr val="lt1"/>
                </a:solidFill>
                <a:sym typeface="Arial"/>
              </a:rPr>
              <a:t>Kenya, parts of central Uganda, </a:t>
            </a:r>
            <a:r>
              <a:rPr lang="en-US" sz="850" b="1" i="0" u="none" strike="noStrike" cap="none" dirty="0" smtClean="0">
                <a:solidFill>
                  <a:schemeClr val="lt1"/>
                </a:solidFill>
                <a:sym typeface="Arial"/>
              </a:rPr>
              <a:t>parts </a:t>
            </a:r>
            <a:r>
              <a:rPr lang="en-US" sz="850" b="1" i="0" u="none" strike="noStrike" cap="none" dirty="0" smtClean="0">
                <a:solidFill>
                  <a:schemeClr val="lt1"/>
                </a:solidFill>
                <a:sym typeface="Arial"/>
              </a:rPr>
              <a:t>of southern </a:t>
            </a:r>
            <a:r>
              <a:rPr lang="en-US" sz="850" b="1" i="0" u="none" strike="noStrike" cap="none" dirty="0" smtClean="0">
                <a:solidFill>
                  <a:schemeClr val="lt1"/>
                </a:solidFill>
                <a:sym typeface="Arial"/>
              </a:rPr>
              <a:t>Ethiopia, and east-central Tanzania</a:t>
            </a:r>
            <a:r>
              <a:rPr lang="en-US" sz="850" b="1" dirty="0" smtClean="0">
                <a:solidFill>
                  <a:schemeClr val="lt1"/>
                </a:solidFill>
              </a:rPr>
              <a:t>.</a:t>
            </a:r>
            <a:r>
              <a:rPr lang="en-US" sz="850" b="1" i="0" u="none" strike="noStrike" cap="none" dirty="0" smtClean="0">
                <a:solidFill>
                  <a:schemeClr val="lt1"/>
                </a:solidFill>
                <a:sym typeface="Arial"/>
              </a:rPr>
              <a:t> </a:t>
            </a:r>
            <a:r>
              <a:rPr lang="en-US" sz="850" b="1" i="0" u="none" strike="noStrike" cap="none" dirty="0">
                <a:solidFill>
                  <a:schemeClr val="lt1"/>
                </a:solidFill>
                <a:sym typeface="Arial"/>
              </a:rPr>
              <a:t>In southern Africa, above-average rainfall was observed over </a:t>
            </a:r>
            <a:r>
              <a:rPr lang="en-US" sz="850" b="1" dirty="0" smtClean="0">
                <a:solidFill>
                  <a:schemeClr val="lt1"/>
                </a:solidFill>
              </a:rPr>
              <a:t>parts </a:t>
            </a:r>
            <a:r>
              <a:rPr lang="en-US" sz="850" b="1" dirty="0" smtClean="0">
                <a:solidFill>
                  <a:schemeClr val="lt1"/>
                </a:solidFill>
              </a:rPr>
              <a:t>of</a:t>
            </a:r>
            <a:r>
              <a:rPr lang="en-US" sz="850" b="1" i="0" u="none" strike="noStrike" cap="none" dirty="0" smtClean="0">
                <a:solidFill>
                  <a:schemeClr val="lt1"/>
                </a:solidFill>
                <a:sym typeface="Arial"/>
              </a:rPr>
              <a:t> </a:t>
            </a:r>
            <a:r>
              <a:rPr lang="en-US" sz="850" b="1" i="0" u="none" strike="noStrike" cap="none" dirty="0" smtClean="0">
                <a:solidFill>
                  <a:schemeClr val="lt1"/>
                </a:solidFill>
                <a:sym typeface="Arial"/>
              </a:rPr>
              <a:t>northern Angola, parts of eastern, western, and southern South Africa, Lesotho, </a:t>
            </a:r>
            <a:r>
              <a:rPr lang="en-US" sz="850" b="1" i="0" u="none" strike="noStrike" cap="none" dirty="0" err="1" smtClean="0">
                <a:solidFill>
                  <a:schemeClr val="lt1"/>
                </a:solidFill>
                <a:sym typeface="Arial"/>
              </a:rPr>
              <a:t>Eswatini</a:t>
            </a:r>
            <a:r>
              <a:rPr lang="en-US" sz="850" b="1" i="0" u="none" strike="noStrike" cap="none" dirty="0" smtClean="0">
                <a:solidFill>
                  <a:schemeClr val="lt1"/>
                </a:solidFill>
                <a:sym typeface="Arial"/>
              </a:rPr>
              <a:t>, parts of central Namibia, and parts </a:t>
            </a:r>
            <a:r>
              <a:rPr lang="en-US" sz="850" b="1" i="0" u="none" strike="noStrike" cap="none" dirty="0" smtClean="0">
                <a:solidFill>
                  <a:schemeClr val="lt1"/>
                </a:solidFill>
                <a:sym typeface="Arial"/>
              </a:rPr>
              <a:t>of eastern </a:t>
            </a:r>
            <a:r>
              <a:rPr lang="en-US" sz="850" b="1" i="0" u="none" strike="noStrike" cap="none" dirty="0" smtClean="0">
                <a:solidFill>
                  <a:schemeClr val="lt1"/>
                </a:solidFill>
                <a:sym typeface="Arial"/>
              </a:rPr>
              <a:t>Madagascar. </a:t>
            </a:r>
            <a:r>
              <a:rPr lang="en-US" sz="850" b="1" i="0" u="none" strike="noStrike" cap="none" dirty="0">
                <a:solidFill>
                  <a:schemeClr val="lt1"/>
                </a:solidFill>
                <a:sym typeface="Arial"/>
              </a:rPr>
              <a:t>Below-average rainfall was observed over </a:t>
            </a:r>
            <a:r>
              <a:rPr lang="en-US" sz="850" b="1" i="0" u="none" strike="noStrike" cap="none" dirty="0" smtClean="0">
                <a:solidFill>
                  <a:schemeClr val="lt1"/>
                </a:solidFill>
                <a:sym typeface="Arial"/>
              </a:rPr>
              <a:t>a small portion of northwestern Angola, </a:t>
            </a:r>
            <a:r>
              <a:rPr lang="en-US" sz="850" b="1" dirty="0" smtClean="0">
                <a:solidFill>
                  <a:schemeClr val="lt1"/>
                </a:solidFill>
              </a:rPr>
              <a:t>south-central </a:t>
            </a:r>
            <a:r>
              <a:rPr lang="en-US" sz="850" b="1" i="0" u="none" strike="noStrike" cap="none" dirty="0" smtClean="0">
                <a:solidFill>
                  <a:schemeClr val="lt1"/>
                </a:solidFill>
                <a:sym typeface="Arial"/>
              </a:rPr>
              <a:t>Botswana, </a:t>
            </a:r>
            <a:r>
              <a:rPr lang="en-US" sz="850" b="1" dirty="0" smtClean="0">
                <a:solidFill>
                  <a:schemeClr val="lt1"/>
                </a:solidFill>
              </a:rPr>
              <a:t>north-central</a:t>
            </a:r>
            <a:r>
              <a:rPr lang="LID8192" sz="850" b="1" i="0" u="none" strike="noStrike" cap="none" dirty="0" smtClean="0">
                <a:solidFill>
                  <a:schemeClr val="lt1"/>
                </a:solidFill>
                <a:sym typeface="Arial"/>
              </a:rPr>
              <a:t> </a:t>
            </a:r>
            <a:r>
              <a:rPr lang="en-US" sz="850" b="1" i="0" u="none" strike="noStrike" cap="none" dirty="0" smtClean="0">
                <a:solidFill>
                  <a:schemeClr val="lt1"/>
                </a:solidFill>
                <a:sym typeface="Arial"/>
              </a:rPr>
              <a:t>South Africa, </a:t>
            </a:r>
            <a:r>
              <a:rPr lang="en-US" sz="850" b="1" i="0" u="none" strike="noStrike" cap="none" dirty="0" smtClean="0">
                <a:solidFill>
                  <a:schemeClr val="lt1"/>
                </a:solidFill>
                <a:sym typeface="Arial"/>
              </a:rPr>
              <a:t>east-central Zimbabwe</a:t>
            </a:r>
            <a:r>
              <a:rPr lang="en-US" sz="850" b="1" i="0" u="none" strike="noStrike" cap="none" dirty="0" smtClean="0">
                <a:solidFill>
                  <a:schemeClr val="lt1"/>
                </a:solidFill>
                <a:sym typeface="Arial"/>
              </a:rPr>
              <a:t>, southern, central, and northeastern Mozambique, and parts of northern, central, and southern Madagascar. </a:t>
            </a:r>
            <a:r>
              <a:rPr lang="en-US" sz="850" b="1" i="0" u="none" strike="noStrike" cap="none" dirty="0">
                <a:solidFill>
                  <a:schemeClr val="lt1"/>
                </a:solidFill>
                <a:sym typeface="Arial"/>
              </a:rPr>
              <a:t>In Central Africa, rainfall was above-average over </a:t>
            </a:r>
            <a:r>
              <a:rPr lang="en-US" sz="850" b="1" i="0" u="none" strike="noStrike" cap="none" dirty="0" smtClean="0">
                <a:solidFill>
                  <a:schemeClr val="lt1"/>
                </a:solidFill>
                <a:sym typeface="Arial"/>
              </a:rPr>
              <a:t>parts of </a:t>
            </a:r>
            <a:r>
              <a:rPr lang="en-US" sz="850" b="1" dirty="0" smtClean="0">
                <a:solidFill>
                  <a:schemeClr val="lt1"/>
                </a:solidFill>
              </a:rPr>
              <a:t>northern Cameroon, western, central, and northeastern CAR, southern and northern Congo, much of </a:t>
            </a:r>
            <a:r>
              <a:rPr lang="en-US" sz="850" b="1" dirty="0" smtClean="0">
                <a:solidFill>
                  <a:schemeClr val="lt1"/>
                </a:solidFill>
              </a:rPr>
              <a:t>southeastern, southwestern, </a:t>
            </a:r>
            <a:r>
              <a:rPr lang="en-US" sz="850" b="1" dirty="0" smtClean="0">
                <a:solidFill>
                  <a:schemeClr val="lt1"/>
                </a:solidFill>
              </a:rPr>
              <a:t>and central Chad, and southwestern, parts of central, parts of northwestern, and parts of </a:t>
            </a:r>
            <a:r>
              <a:rPr lang="en-US" sz="850" b="1" dirty="0" smtClean="0">
                <a:solidFill>
                  <a:schemeClr val="lt1"/>
                </a:solidFill>
              </a:rPr>
              <a:t>eastern </a:t>
            </a:r>
            <a:r>
              <a:rPr lang="en-US" sz="850" b="1" dirty="0" smtClean="0">
                <a:solidFill>
                  <a:schemeClr val="lt1"/>
                </a:solidFill>
              </a:rPr>
              <a:t>DRC</a:t>
            </a:r>
            <a:r>
              <a:rPr lang="en-US" sz="850" b="1" i="0" u="none" strike="noStrike" cap="none" dirty="0" smtClean="0">
                <a:solidFill>
                  <a:schemeClr val="lt1"/>
                </a:solidFill>
                <a:sym typeface="Arial"/>
              </a:rPr>
              <a:t>. Rainfall was below-average over </a:t>
            </a:r>
            <a:r>
              <a:rPr lang="en-US" sz="850" b="1" dirty="0" smtClean="0">
                <a:solidFill>
                  <a:schemeClr val="lt1"/>
                </a:solidFill>
              </a:rPr>
              <a:t>parts of central and southern </a:t>
            </a:r>
            <a:r>
              <a:rPr lang="en-US" sz="850" b="1" i="0" u="none" strike="noStrike" cap="none" dirty="0" smtClean="0">
                <a:solidFill>
                  <a:schemeClr val="lt1"/>
                </a:solidFill>
                <a:sym typeface="Arial"/>
              </a:rPr>
              <a:t>Cameroon, Equatorial Guinea, much of Gabon, central Congo, parts of southeastern and south-central CAR, and parts of central and </a:t>
            </a:r>
            <a:r>
              <a:rPr lang="en-US" sz="850" b="1" i="0" u="none" strike="noStrike" cap="none" dirty="0" smtClean="0">
                <a:solidFill>
                  <a:schemeClr val="lt1"/>
                </a:solidFill>
                <a:sym typeface="Arial"/>
              </a:rPr>
              <a:t>northern </a:t>
            </a:r>
            <a:r>
              <a:rPr lang="en-US" sz="850" b="1" i="0" u="none" strike="noStrike" cap="none" dirty="0" smtClean="0">
                <a:solidFill>
                  <a:schemeClr val="lt1"/>
                </a:solidFill>
                <a:sym typeface="Arial"/>
              </a:rPr>
              <a:t>DRC. In </a:t>
            </a:r>
            <a:r>
              <a:rPr lang="en-US" sz="850" b="1" i="0" u="none" strike="noStrike" cap="none" dirty="0">
                <a:solidFill>
                  <a:schemeClr val="lt1"/>
                </a:solidFill>
                <a:sym typeface="Arial"/>
              </a:rPr>
              <a:t>West Africa, rainfall was above-average </a:t>
            </a:r>
            <a:r>
              <a:rPr lang="en-US" sz="850" b="1" i="0" u="none" strike="noStrike" cap="none" dirty="0" smtClean="0">
                <a:solidFill>
                  <a:schemeClr val="lt1"/>
                </a:solidFill>
                <a:sym typeface="Arial"/>
              </a:rPr>
              <a:t>over </a:t>
            </a:r>
            <a:r>
              <a:rPr lang="en-US" sz="850" b="1" i="0" u="none" strike="noStrike" cap="none" dirty="0" smtClean="0">
                <a:solidFill>
                  <a:schemeClr val="lt1"/>
                </a:solidFill>
                <a:sym typeface="Arial"/>
              </a:rPr>
              <a:t>most of </a:t>
            </a:r>
            <a:r>
              <a:rPr lang="en-US" sz="850" b="1" i="0" u="none" strike="noStrike" cap="none" dirty="0" smtClean="0">
                <a:solidFill>
                  <a:schemeClr val="lt1"/>
                </a:solidFill>
                <a:sym typeface="Arial"/>
              </a:rPr>
              <a:t>Senegal, much of Guinea, Guinea-Bissau, northern and central Sierra Leone, northwestern and eastern Liberia, most of Cote d’Ivoire, </a:t>
            </a:r>
            <a:r>
              <a:rPr lang="LID8192" sz="850" b="1" i="0" u="none" strike="noStrike" cap="none" dirty="0" smtClean="0">
                <a:solidFill>
                  <a:schemeClr val="lt1"/>
                </a:solidFill>
                <a:sym typeface="Arial"/>
              </a:rPr>
              <a:t>southe</a:t>
            </a:r>
            <a:r>
              <a:rPr lang="en-US" sz="850" b="1" i="0" u="none" strike="noStrike" cap="none" dirty="0" err="1" smtClean="0">
                <a:solidFill>
                  <a:schemeClr val="lt1"/>
                </a:solidFill>
                <a:sym typeface="Arial"/>
              </a:rPr>
              <a:t>aste</a:t>
            </a:r>
            <a:r>
              <a:rPr lang="LID8192" sz="850" b="1" i="0" u="none" strike="noStrike" cap="none" dirty="0" smtClean="0">
                <a:solidFill>
                  <a:schemeClr val="lt1"/>
                </a:solidFill>
                <a:sym typeface="Arial"/>
              </a:rPr>
              <a:t>rn </a:t>
            </a:r>
            <a:r>
              <a:rPr lang="en-US" sz="850" b="1" i="0" u="none" strike="noStrike" cap="none" dirty="0" smtClean="0">
                <a:solidFill>
                  <a:schemeClr val="lt1"/>
                </a:solidFill>
                <a:sym typeface="Arial"/>
              </a:rPr>
              <a:t>and southwestern </a:t>
            </a:r>
            <a:r>
              <a:rPr lang="LID8192" sz="850" b="1" i="0" u="none" strike="noStrike" cap="none" dirty="0" smtClean="0">
                <a:solidFill>
                  <a:schemeClr val="lt1"/>
                </a:solidFill>
                <a:sym typeface="Arial"/>
              </a:rPr>
              <a:t>Mali</a:t>
            </a:r>
            <a:r>
              <a:rPr lang="LID8192" sz="850" b="1" i="0" u="none" strike="noStrike" cap="none" dirty="0" smtClean="0">
                <a:solidFill>
                  <a:schemeClr val="lt1"/>
                </a:solidFill>
                <a:sym typeface="Arial"/>
              </a:rPr>
              <a:t>, </a:t>
            </a:r>
            <a:r>
              <a:rPr lang="en-US" sz="850" b="1" i="0" u="none" strike="noStrike" cap="none" dirty="0" smtClean="0">
                <a:solidFill>
                  <a:schemeClr val="lt1"/>
                </a:solidFill>
                <a:sym typeface="Arial"/>
              </a:rPr>
              <a:t>western and southeastern Burkina Faso, </a:t>
            </a:r>
            <a:r>
              <a:rPr lang="en-US" sz="850" b="1" i="0" u="none" strike="noStrike" cap="none" dirty="0" smtClean="0">
                <a:solidFill>
                  <a:schemeClr val="lt1"/>
                </a:solidFill>
                <a:sym typeface="Arial"/>
              </a:rPr>
              <a:t>The Gambia, southern Mauritania, central </a:t>
            </a:r>
            <a:r>
              <a:rPr lang="en-US" sz="850" b="1" dirty="0" smtClean="0">
                <a:solidFill>
                  <a:schemeClr val="lt1"/>
                </a:solidFill>
              </a:rPr>
              <a:t>and southern </a:t>
            </a:r>
            <a:r>
              <a:rPr lang="en-US" sz="850" b="1" i="0" u="none" strike="noStrike" cap="none" dirty="0" smtClean="0">
                <a:solidFill>
                  <a:schemeClr val="lt1"/>
                </a:solidFill>
                <a:sym typeface="Arial"/>
              </a:rPr>
              <a:t>Ghana, Togo,</a:t>
            </a:r>
            <a:r>
              <a:rPr lang="LID8192" sz="850" b="1" i="0" u="none" strike="noStrike" cap="none" dirty="0" smtClean="0">
                <a:solidFill>
                  <a:schemeClr val="lt1"/>
                </a:solidFill>
                <a:sym typeface="Arial"/>
              </a:rPr>
              <a:t> </a:t>
            </a:r>
            <a:r>
              <a:rPr lang="en-US" sz="850" b="1" i="0" u="none" strike="noStrike" cap="none" dirty="0" smtClean="0">
                <a:solidFill>
                  <a:schemeClr val="lt1"/>
                </a:solidFill>
                <a:sym typeface="Arial"/>
              </a:rPr>
              <a:t>central and northwestern Benin, southeastern </a:t>
            </a:r>
            <a:r>
              <a:rPr lang="en-US" sz="850" b="1" dirty="0" smtClean="0">
                <a:solidFill>
                  <a:schemeClr val="lt1"/>
                </a:solidFill>
              </a:rPr>
              <a:t>and southwestern </a:t>
            </a:r>
            <a:r>
              <a:rPr lang="en-US" sz="850" b="1" i="0" u="none" strike="noStrike" cap="none" dirty="0" smtClean="0">
                <a:solidFill>
                  <a:schemeClr val="lt1"/>
                </a:solidFill>
                <a:sym typeface="Arial"/>
              </a:rPr>
              <a:t>Niger, and south-central, west-central, and </a:t>
            </a:r>
            <a:r>
              <a:rPr lang="en-US" sz="850" b="1" i="0" u="none" strike="noStrike" cap="none" dirty="0" smtClean="0">
                <a:solidFill>
                  <a:schemeClr val="lt1"/>
                </a:solidFill>
                <a:sym typeface="Arial"/>
              </a:rPr>
              <a:t>northeastern </a:t>
            </a:r>
            <a:r>
              <a:rPr lang="en-US" sz="850" b="1" i="0" u="none" strike="noStrike" cap="none" dirty="0" smtClean="0">
                <a:solidFill>
                  <a:schemeClr val="lt1"/>
                </a:solidFill>
                <a:sym typeface="Arial"/>
              </a:rPr>
              <a:t>Nigeria. Below-average rainfall was observed over parts of eastern Burkina Faso</a:t>
            </a:r>
            <a:r>
              <a:rPr lang="LID8192" sz="850" b="1" i="0" u="none" strike="noStrike" cap="none" dirty="0" smtClean="0">
                <a:solidFill>
                  <a:schemeClr val="lt1"/>
                </a:solidFill>
                <a:sym typeface="Arial"/>
              </a:rPr>
              <a:t>,</a:t>
            </a:r>
            <a:r>
              <a:rPr lang="en-US" sz="850" b="1" i="0" u="none" strike="noStrike" cap="none" dirty="0" smtClean="0">
                <a:solidFill>
                  <a:schemeClr val="lt1"/>
                </a:solidFill>
                <a:sym typeface="Arial"/>
              </a:rPr>
              <a:t> </a:t>
            </a:r>
            <a:r>
              <a:rPr lang="LID8192" sz="850" b="1" i="0" u="none" strike="noStrike" cap="none" dirty="0" smtClean="0">
                <a:solidFill>
                  <a:schemeClr val="lt1"/>
                </a:solidFill>
                <a:sym typeface="Arial"/>
              </a:rPr>
              <a:t>north</a:t>
            </a:r>
            <a:r>
              <a:rPr lang="en-US" sz="850" b="1" i="0" u="none" strike="noStrike" cap="none" dirty="0" smtClean="0">
                <a:solidFill>
                  <a:schemeClr val="lt1"/>
                </a:solidFill>
                <a:sym typeface="Arial"/>
              </a:rPr>
              <a:t>w</a:t>
            </a:r>
            <a:r>
              <a:rPr lang="LID8192" sz="850" b="1" i="0" u="none" strike="noStrike" cap="none" dirty="0" smtClean="0">
                <a:solidFill>
                  <a:schemeClr val="lt1"/>
                </a:solidFill>
                <a:sym typeface="Arial"/>
              </a:rPr>
              <a:t>e</a:t>
            </a:r>
            <a:r>
              <a:rPr lang="en-US" sz="850" b="1" i="0" u="none" strike="noStrike" cap="none" dirty="0" err="1" smtClean="0">
                <a:solidFill>
                  <a:schemeClr val="lt1"/>
                </a:solidFill>
                <a:sym typeface="Arial"/>
              </a:rPr>
              <a:t>ste</a:t>
            </a:r>
            <a:r>
              <a:rPr lang="LID8192" sz="850" b="1" i="0" u="none" strike="noStrike" cap="none" dirty="0" smtClean="0">
                <a:solidFill>
                  <a:schemeClr val="lt1"/>
                </a:solidFill>
                <a:sym typeface="Arial"/>
              </a:rPr>
              <a:t>rn and </a:t>
            </a:r>
            <a:r>
              <a:rPr lang="en-US" sz="850" b="1" dirty="0" smtClean="0">
                <a:solidFill>
                  <a:schemeClr val="lt1"/>
                </a:solidFill>
              </a:rPr>
              <a:t>much of eastern</a:t>
            </a:r>
            <a:r>
              <a:rPr lang="en-US" sz="850" b="1" i="0" u="none" strike="noStrike" cap="none" dirty="0" smtClean="0">
                <a:solidFill>
                  <a:schemeClr val="lt1"/>
                </a:solidFill>
                <a:sym typeface="Arial"/>
              </a:rPr>
              <a:t> Nigeria, northeastern and southern Benin, northwestern Ghana, west-central Cote d’Ivoire, central and southwestern Liberia, </a:t>
            </a:r>
            <a:r>
              <a:rPr lang="en-US" sz="850" b="1" i="0" u="none" strike="noStrike" cap="none" dirty="0" smtClean="0">
                <a:solidFill>
                  <a:schemeClr val="lt1"/>
                </a:solidFill>
                <a:sym typeface="Arial"/>
              </a:rPr>
              <a:t>southern </a:t>
            </a:r>
            <a:r>
              <a:rPr lang="en-US" sz="850" b="1" i="0" u="none" strike="noStrike" cap="none" dirty="0" smtClean="0">
                <a:solidFill>
                  <a:schemeClr val="lt1"/>
                </a:solidFill>
                <a:sym typeface="Arial"/>
              </a:rPr>
              <a:t>Sierra </a:t>
            </a:r>
            <a:r>
              <a:rPr lang="en-US" sz="850" b="1" i="0" u="none" strike="noStrike" cap="none" dirty="0" smtClean="0">
                <a:solidFill>
                  <a:schemeClr val="lt1"/>
                </a:solidFill>
                <a:sym typeface="Arial"/>
              </a:rPr>
              <a:t>Leone, and south-central Mali.</a:t>
            </a:r>
            <a:endParaRPr sz="850" dirty="0"/>
          </a:p>
        </p:txBody>
      </p:sp>
      <p:pic>
        <p:nvPicPr>
          <p:cNvPr id="113"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898879"/>
            <a:ext cx="4114800" cy="4114800"/>
          </a:xfrm>
          <a:prstGeom prst="rect">
            <a:avLst/>
          </a:prstGeom>
          <a:noFill/>
          <a:ln>
            <a:noFill/>
          </a:ln>
        </p:spPr>
      </p:pic>
      <p:pic>
        <p:nvPicPr>
          <p:cNvPr id="114"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04110"/>
            <a:ext cx="4114800" cy="41148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pic>
        <p:nvPicPr>
          <p:cNvPr id="6"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7"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
        <p:nvSpPr>
          <p:cNvPr id="8" name="Google Shape;112;p16"/>
          <p:cNvSpPr txBox="1"/>
          <p:nvPr/>
        </p:nvSpPr>
        <p:spPr>
          <a:xfrm>
            <a:off x="68648" y="5115657"/>
            <a:ext cx="8991600" cy="1802761"/>
          </a:xfrm>
          <a:prstGeom prst="rect">
            <a:avLst/>
          </a:prstGeom>
          <a:noFill/>
          <a:ln>
            <a:noFill/>
          </a:ln>
        </p:spPr>
        <p:txBody>
          <a:bodyPr spcFirstLastPara="1" wrap="square" lIns="91425" tIns="45700" rIns="91425" bIns="45700" anchor="t" anchorCtr="0">
            <a:spAutoFit/>
          </a:bodyPr>
          <a:lstStyle/>
          <a:p>
            <a:pPr lvl="0" algn="just">
              <a:lnSpc>
                <a:spcPct val="90000"/>
              </a:lnSpc>
            </a:pPr>
            <a:r>
              <a:rPr lang="en-US" sz="950" b="1" i="0" u="none" strike="noStrike" cap="none" dirty="0">
                <a:solidFill>
                  <a:schemeClr val="lt1"/>
                </a:solidFill>
                <a:latin typeface="Arial"/>
                <a:ea typeface="Arial"/>
                <a:cs typeface="Arial"/>
                <a:sym typeface="Arial"/>
              </a:rPr>
              <a:t>Over the past </a:t>
            </a:r>
            <a:r>
              <a:rPr lang="en-US" sz="950" b="1" i="0" u="none" strike="noStrike" cap="none" dirty="0" smtClean="0">
                <a:solidFill>
                  <a:schemeClr val="lt1"/>
                </a:solidFill>
                <a:latin typeface="Arial"/>
                <a:ea typeface="Arial"/>
                <a:cs typeface="Arial"/>
                <a:sym typeface="Arial"/>
              </a:rPr>
              <a:t>30 </a:t>
            </a:r>
            <a:r>
              <a:rPr lang="en-US" sz="950" b="1" i="0" u="none" strike="noStrike" cap="none" dirty="0">
                <a:solidFill>
                  <a:schemeClr val="lt1"/>
                </a:solidFill>
                <a:latin typeface="Arial"/>
                <a:ea typeface="Arial"/>
                <a:cs typeface="Arial"/>
                <a:sym typeface="Arial"/>
              </a:rPr>
              <a:t>days, in East Africa, above-average rainfall was observed over </a:t>
            </a:r>
            <a:r>
              <a:rPr lang="en-US" sz="950" b="1" i="0" u="none" strike="noStrike" cap="none" dirty="0" smtClean="0">
                <a:solidFill>
                  <a:schemeClr val="lt1"/>
                </a:solidFill>
                <a:latin typeface="Arial"/>
                <a:ea typeface="Arial"/>
                <a:cs typeface="Arial"/>
                <a:sym typeface="Arial"/>
              </a:rPr>
              <a:t>southeastern and southwestern Sudan</a:t>
            </a:r>
            <a:r>
              <a:rPr lang="en-US" sz="950" b="1" i="0" u="none" strike="noStrike" cap="none" dirty="0" smtClean="0">
                <a:solidFill>
                  <a:schemeClr val="lt1"/>
                </a:solidFill>
                <a:latin typeface="Arial"/>
                <a:ea typeface="Arial"/>
                <a:cs typeface="Arial"/>
                <a:sym typeface="Arial"/>
              </a:rPr>
              <a:t>, north-central, western, and </a:t>
            </a:r>
            <a:r>
              <a:rPr lang="en-US" sz="950" b="1" dirty="0" smtClean="0">
                <a:solidFill>
                  <a:schemeClr val="lt1"/>
                </a:solidFill>
              </a:rPr>
              <a:t>east-central</a:t>
            </a:r>
            <a:r>
              <a:rPr lang="en-US" sz="950" b="1" i="0" u="none" strike="noStrike" cap="none" dirty="0" smtClean="0">
                <a:solidFill>
                  <a:schemeClr val="lt1"/>
                </a:solidFill>
                <a:latin typeface="Arial"/>
                <a:ea typeface="Arial"/>
                <a:cs typeface="Arial"/>
                <a:sym typeface="Arial"/>
              </a:rPr>
              <a:t> Ethiopia</a:t>
            </a:r>
            <a:r>
              <a:rPr lang="LID8192" sz="950" b="1" i="0" u="none" strike="noStrike" cap="none" dirty="0" smtClean="0">
                <a:solidFill>
                  <a:schemeClr val="lt1"/>
                </a:solidFill>
                <a:latin typeface="Arial"/>
                <a:ea typeface="Arial"/>
                <a:cs typeface="Arial"/>
                <a:sym typeface="Arial"/>
              </a:rPr>
              <a:t>,</a:t>
            </a:r>
            <a:r>
              <a:rPr lang="en-US" sz="950" b="1" i="0" u="none" strike="noStrike" cap="none" dirty="0" smtClean="0">
                <a:solidFill>
                  <a:schemeClr val="lt1"/>
                </a:solidFill>
                <a:latin typeface="Arial"/>
                <a:ea typeface="Arial"/>
                <a:cs typeface="Arial"/>
                <a:sym typeface="Arial"/>
              </a:rPr>
              <a:t> </a:t>
            </a:r>
            <a:r>
              <a:rPr lang="en-US" sz="950" b="1" dirty="0" smtClean="0">
                <a:solidFill>
                  <a:schemeClr val="lt1"/>
                </a:solidFill>
              </a:rPr>
              <a:t>northeastern and northwestern </a:t>
            </a:r>
            <a:r>
              <a:rPr lang="en-US" sz="950" b="1" i="0" u="none" strike="noStrike" cap="none" dirty="0" smtClean="0">
                <a:solidFill>
                  <a:schemeClr val="lt1"/>
                </a:solidFill>
                <a:latin typeface="Arial"/>
                <a:ea typeface="Arial"/>
                <a:cs typeface="Arial"/>
                <a:sym typeface="Arial"/>
              </a:rPr>
              <a:t>South </a:t>
            </a:r>
            <a:r>
              <a:rPr lang="en-US" sz="950" b="1" i="0" u="none" strike="noStrike" cap="none" dirty="0" smtClean="0">
                <a:solidFill>
                  <a:schemeClr val="lt1"/>
                </a:solidFill>
                <a:latin typeface="Arial"/>
                <a:ea typeface="Arial"/>
                <a:cs typeface="Arial"/>
                <a:sym typeface="Arial"/>
              </a:rPr>
              <a:t>Sudan, southwestern Kenya, and </a:t>
            </a:r>
            <a:r>
              <a:rPr lang="en-US" sz="950" b="1" i="0" u="none" strike="noStrike" cap="none" dirty="0" smtClean="0">
                <a:solidFill>
                  <a:schemeClr val="lt1"/>
                </a:solidFill>
                <a:latin typeface="Arial"/>
                <a:ea typeface="Arial"/>
                <a:cs typeface="Arial"/>
                <a:sym typeface="Arial"/>
              </a:rPr>
              <a:t>northern </a:t>
            </a:r>
            <a:r>
              <a:rPr lang="en-US" sz="950" b="1" i="0" u="none" strike="noStrike" cap="none" dirty="0" smtClean="0">
                <a:solidFill>
                  <a:schemeClr val="lt1"/>
                </a:solidFill>
                <a:latin typeface="Arial"/>
                <a:ea typeface="Arial"/>
                <a:cs typeface="Arial"/>
                <a:sym typeface="Arial"/>
              </a:rPr>
              <a:t>Uganda. </a:t>
            </a:r>
            <a:r>
              <a:rPr lang="en-US" sz="950" b="1" i="0" u="none" strike="noStrike" cap="none" dirty="0">
                <a:solidFill>
                  <a:schemeClr val="lt1"/>
                </a:solidFill>
                <a:latin typeface="Arial"/>
                <a:ea typeface="Arial"/>
                <a:cs typeface="Arial"/>
                <a:sym typeface="Arial"/>
              </a:rPr>
              <a:t>Rainfall was below-average over </a:t>
            </a:r>
            <a:r>
              <a:rPr lang="en-US" sz="950" b="1" i="0" u="none" strike="noStrike" cap="none" dirty="0" smtClean="0">
                <a:solidFill>
                  <a:schemeClr val="lt1"/>
                </a:solidFill>
                <a:latin typeface="Arial"/>
                <a:ea typeface="Arial"/>
                <a:cs typeface="Arial"/>
                <a:sym typeface="Arial"/>
              </a:rPr>
              <a:t>north-central </a:t>
            </a:r>
            <a:r>
              <a:rPr lang="en-US" sz="950" b="1" dirty="0" smtClean="0">
                <a:solidFill>
                  <a:schemeClr val="lt1"/>
                </a:solidFill>
              </a:rPr>
              <a:t>and </a:t>
            </a:r>
            <a:r>
              <a:rPr lang="en-US" sz="950" b="1" dirty="0" smtClean="0">
                <a:solidFill>
                  <a:schemeClr val="lt1"/>
                </a:solidFill>
              </a:rPr>
              <a:t>parts </a:t>
            </a:r>
            <a:r>
              <a:rPr lang="en-US" sz="950" b="1" dirty="0" smtClean="0">
                <a:solidFill>
                  <a:schemeClr val="lt1"/>
                </a:solidFill>
              </a:rPr>
              <a:t>of </a:t>
            </a:r>
            <a:r>
              <a:rPr lang="en-US" sz="950" b="1" dirty="0" smtClean="0">
                <a:solidFill>
                  <a:schemeClr val="lt1"/>
                </a:solidFill>
              </a:rPr>
              <a:t>southern </a:t>
            </a:r>
            <a:r>
              <a:rPr lang="en-US" sz="950" b="1" i="0" u="none" strike="noStrike" cap="none" dirty="0" smtClean="0">
                <a:solidFill>
                  <a:schemeClr val="lt1"/>
                </a:solidFill>
                <a:latin typeface="Arial"/>
                <a:ea typeface="Arial"/>
                <a:cs typeface="Arial"/>
                <a:sym typeface="Arial"/>
              </a:rPr>
              <a:t>South Sudan, </a:t>
            </a:r>
            <a:r>
              <a:rPr lang="en-US" sz="950" b="1" i="0" u="none" strike="noStrike" cap="none" dirty="0" smtClean="0">
                <a:solidFill>
                  <a:schemeClr val="lt1"/>
                </a:solidFill>
                <a:latin typeface="Arial"/>
                <a:ea typeface="Arial"/>
                <a:cs typeface="Arial"/>
                <a:sym typeface="Arial"/>
              </a:rPr>
              <a:t>central Ethiopia, western Eritrea, and south-central Uganda</a:t>
            </a:r>
            <a:r>
              <a:rPr lang="en-US" sz="950" b="1" dirty="0" smtClean="0">
                <a:solidFill>
                  <a:schemeClr val="lt1"/>
                </a:solidFill>
              </a:rPr>
              <a:t>.</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In southern Africa, </a:t>
            </a:r>
            <a:r>
              <a:rPr lang="en-US" sz="950" b="1" i="0" u="none" strike="noStrike" cap="none" dirty="0" smtClean="0">
                <a:solidFill>
                  <a:schemeClr val="lt1"/>
                </a:solidFill>
                <a:latin typeface="Arial"/>
                <a:ea typeface="Arial"/>
                <a:cs typeface="Arial"/>
                <a:sym typeface="Arial"/>
              </a:rPr>
              <a:t>rainfall </a:t>
            </a:r>
            <a:r>
              <a:rPr lang="en-US" sz="950" b="1" i="0" u="none" strike="noStrike" cap="none" dirty="0">
                <a:solidFill>
                  <a:schemeClr val="lt1"/>
                </a:solidFill>
                <a:latin typeface="Arial"/>
                <a:ea typeface="Arial"/>
                <a:cs typeface="Arial"/>
                <a:sym typeface="Arial"/>
              </a:rPr>
              <a:t>was </a:t>
            </a:r>
            <a:r>
              <a:rPr lang="en-US" sz="950" b="1" i="0" u="none" strike="noStrike" cap="none" dirty="0" smtClean="0">
                <a:solidFill>
                  <a:schemeClr val="lt1"/>
                </a:solidFill>
                <a:latin typeface="Arial"/>
                <a:ea typeface="Arial"/>
                <a:cs typeface="Arial"/>
                <a:sym typeface="Arial"/>
              </a:rPr>
              <a:t>above-average </a:t>
            </a:r>
            <a:r>
              <a:rPr lang="en-US" sz="950" b="1" i="0" u="none" strike="noStrike" cap="none" dirty="0">
                <a:solidFill>
                  <a:schemeClr val="lt1"/>
                </a:solidFill>
                <a:latin typeface="Arial"/>
                <a:ea typeface="Arial"/>
                <a:cs typeface="Arial"/>
                <a:sym typeface="Arial"/>
              </a:rPr>
              <a:t>over </a:t>
            </a:r>
            <a:r>
              <a:rPr lang="en-US" sz="950" b="1" i="0" u="none" strike="noStrike" cap="none" dirty="0" smtClean="0">
                <a:solidFill>
                  <a:schemeClr val="lt1"/>
                </a:solidFill>
                <a:latin typeface="Arial"/>
                <a:ea typeface="Arial"/>
                <a:cs typeface="Arial"/>
                <a:sym typeface="Arial"/>
              </a:rPr>
              <a:t>southern, western, and eastern</a:t>
            </a:r>
            <a:r>
              <a:rPr lang="LID8192" sz="950" b="1" i="0" u="none" strike="noStrike" cap="none" dirty="0" smtClean="0">
                <a:solidFill>
                  <a:schemeClr val="lt1"/>
                </a:solidFill>
                <a:latin typeface="Arial"/>
                <a:ea typeface="Arial"/>
                <a:cs typeface="Arial"/>
                <a:sym typeface="Arial"/>
              </a:rPr>
              <a:t> South Africa</a:t>
            </a:r>
            <a:r>
              <a:rPr lang="en-US" sz="950" b="1" i="0" u="none" strike="noStrike" cap="none" dirty="0" smtClean="0">
                <a:solidFill>
                  <a:schemeClr val="lt1"/>
                </a:solidFill>
                <a:latin typeface="Arial"/>
                <a:ea typeface="Arial"/>
                <a:cs typeface="Arial"/>
                <a:sym typeface="Arial"/>
              </a:rPr>
              <a:t>, parts of southern and central Mozambique, and parts of </a:t>
            </a:r>
            <a:r>
              <a:rPr lang="en-US" sz="950" b="1" i="0" u="none" strike="noStrike" cap="none" dirty="0" smtClean="0">
                <a:solidFill>
                  <a:schemeClr val="lt1"/>
                </a:solidFill>
                <a:latin typeface="Arial"/>
                <a:ea typeface="Arial"/>
                <a:cs typeface="Arial"/>
                <a:sym typeface="Arial"/>
              </a:rPr>
              <a:t>eastern </a:t>
            </a:r>
            <a:r>
              <a:rPr lang="en-US" sz="950" b="1" i="0" u="none" strike="noStrike" cap="none" dirty="0" smtClean="0">
                <a:solidFill>
                  <a:schemeClr val="lt1"/>
                </a:solidFill>
                <a:latin typeface="Arial"/>
                <a:ea typeface="Arial"/>
                <a:cs typeface="Arial"/>
                <a:sym typeface="Arial"/>
              </a:rPr>
              <a:t>Madagascar. </a:t>
            </a:r>
            <a:r>
              <a:rPr lang="en-US" sz="950" b="1" i="0" u="none" strike="noStrike" cap="none" dirty="0">
                <a:solidFill>
                  <a:schemeClr val="lt1"/>
                </a:solidFill>
                <a:latin typeface="Arial"/>
                <a:ea typeface="Arial"/>
                <a:cs typeface="Arial"/>
                <a:sym typeface="Arial"/>
              </a:rPr>
              <a:t>In Central Africa, rainfall was above-average over </a:t>
            </a:r>
            <a:r>
              <a:rPr lang="en-US" sz="950" b="1" i="0" u="none" strike="noStrike" cap="none" dirty="0" smtClean="0">
                <a:solidFill>
                  <a:schemeClr val="lt1"/>
                </a:solidFill>
                <a:latin typeface="Arial"/>
                <a:ea typeface="Arial"/>
                <a:cs typeface="Arial"/>
                <a:sym typeface="Arial"/>
              </a:rPr>
              <a:t>parts of </a:t>
            </a:r>
            <a:r>
              <a:rPr lang="en-US" sz="950" b="1" dirty="0" smtClean="0">
                <a:solidFill>
                  <a:schemeClr val="lt1"/>
                </a:solidFill>
              </a:rPr>
              <a:t>north-central </a:t>
            </a:r>
            <a:r>
              <a:rPr lang="en-US" sz="950" b="1" i="0" u="none" strike="noStrike" cap="none" dirty="0" smtClean="0">
                <a:solidFill>
                  <a:schemeClr val="lt1"/>
                </a:solidFill>
                <a:latin typeface="Arial"/>
                <a:ea typeface="Arial"/>
                <a:cs typeface="Arial"/>
                <a:sym typeface="Arial"/>
              </a:rPr>
              <a:t>Cameroon, </a:t>
            </a:r>
            <a:r>
              <a:rPr lang="LID8192" sz="950" b="1" dirty="0" smtClean="0">
                <a:solidFill>
                  <a:schemeClr val="lt1"/>
                </a:solidFill>
              </a:rPr>
              <a:t>parts </a:t>
            </a:r>
            <a:r>
              <a:rPr lang="LID8192" sz="950" b="1" dirty="0" smtClean="0">
                <a:solidFill>
                  <a:schemeClr val="lt1"/>
                </a:solidFill>
              </a:rPr>
              <a:t>of </a:t>
            </a:r>
            <a:r>
              <a:rPr lang="en-US" sz="950" b="1" dirty="0" smtClean="0">
                <a:solidFill>
                  <a:schemeClr val="lt1"/>
                </a:solidFill>
              </a:rPr>
              <a:t>north-central </a:t>
            </a:r>
            <a:r>
              <a:rPr lang="en-US" sz="950" b="1" dirty="0" smtClean="0">
                <a:solidFill>
                  <a:schemeClr val="lt1"/>
                </a:solidFill>
              </a:rPr>
              <a:t>CAR, central Chad, and </a:t>
            </a:r>
            <a:r>
              <a:rPr lang="en-US" sz="950" b="1" dirty="0" smtClean="0">
                <a:solidFill>
                  <a:schemeClr val="lt1"/>
                </a:solidFill>
              </a:rPr>
              <a:t>northwestern </a:t>
            </a:r>
            <a:r>
              <a:rPr lang="en-US" sz="950" b="1" dirty="0" smtClean="0">
                <a:solidFill>
                  <a:schemeClr val="lt1"/>
                </a:solidFill>
              </a:rPr>
              <a:t>and central DRC</a:t>
            </a:r>
            <a:r>
              <a:rPr lang="en-US" sz="950" b="1" i="0" u="none" strike="noStrike" cap="none" dirty="0" smtClean="0">
                <a:solidFill>
                  <a:schemeClr val="lt1"/>
                </a:solidFill>
                <a:latin typeface="Arial"/>
                <a:ea typeface="Arial"/>
                <a:cs typeface="Arial"/>
                <a:sym typeface="Arial"/>
              </a:rPr>
              <a:t>. Below-average rainfall was observed over pockets of </a:t>
            </a:r>
            <a:r>
              <a:rPr lang="en-US" sz="950" b="1" i="0" u="none" strike="noStrike" cap="none" dirty="0" smtClean="0">
                <a:solidFill>
                  <a:schemeClr val="lt1"/>
                </a:solidFill>
                <a:latin typeface="Arial"/>
                <a:ea typeface="Arial"/>
                <a:cs typeface="Arial"/>
                <a:sym typeface="Arial"/>
              </a:rPr>
              <a:t>southern, central, and far norther</a:t>
            </a:r>
            <a:r>
              <a:rPr lang="en-US" sz="950" b="1" dirty="0" smtClean="0">
                <a:solidFill>
                  <a:schemeClr val="lt1"/>
                </a:solidFill>
              </a:rPr>
              <a:t>n</a:t>
            </a:r>
            <a:r>
              <a:rPr lang="en-US"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Cameroon, </a:t>
            </a:r>
            <a:r>
              <a:rPr lang="en-US" sz="950" b="1" dirty="0" smtClean="0">
                <a:solidFill>
                  <a:schemeClr val="lt1"/>
                </a:solidFill>
              </a:rPr>
              <a:t>north</a:t>
            </a:r>
            <a:r>
              <a:rPr lang="en-US" sz="950" b="1" i="0" u="none" strike="noStrike" cap="none" dirty="0" smtClean="0">
                <a:solidFill>
                  <a:schemeClr val="lt1"/>
                </a:solidFill>
                <a:latin typeface="Arial"/>
                <a:ea typeface="Arial"/>
                <a:cs typeface="Arial"/>
                <a:sym typeface="Arial"/>
              </a:rPr>
              <a:t>ern Gabon, Equatorial Guinea, pockets of central and </a:t>
            </a:r>
            <a:r>
              <a:rPr lang="en-US" sz="950" b="1" i="0" u="none" strike="noStrike" cap="none" dirty="0" smtClean="0">
                <a:solidFill>
                  <a:schemeClr val="lt1"/>
                </a:solidFill>
                <a:latin typeface="Arial"/>
                <a:ea typeface="Arial"/>
                <a:cs typeface="Arial"/>
                <a:sym typeface="Arial"/>
              </a:rPr>
              <a:t>northeastern </a:t>
            </a:r>
            <a:r>
              <a:rPr lang="en-US" sz="950" b="1" i="0" u="none" strike="noStrike" cap="none" dirty="0" smtClean="0">
                <a:solidFill>
                  <a:schemeClr val="lt1"/>
                </a:solidFill>
                <a:latin typeface="Arial"/>
                <a:ea typeface="Arial"/>
                <a:cs typeface="Arial"/>
                <a:sym typeface="Arial"/>
              </a:rPr>
              <a:t>DRC, southern Chad, central </a:t>
            </a:r>
            <a:r>
              <a:rPr lang="en-US" sz="950" b="1" i="0" u="none" strike="noStrike" cap="none" dirty="0" smtClean="0">
                <a:solidFill>
                  <a:schemeClr val="lt1"/>
                </a:solidFill>
                <a:latin typeface="Arial"/>
                <a:ea typeface="Arial"/>
                <a:cs typeface="Arial"/>
                <a:sym typeface="Arial"/>
              </a:rPr>
              <a:t>and northern Congo</a:t>
            </a:r>
            <a:r>
              <a:rPr lang="en-US" sz="950" b="1" i="0" u="none" strike="noStrike" cap="none" dirty="0" smtClean="0">
                <a:solidFill>
                  <a:schemeClr val="lt1"/>
                </a:solidFill>
                <a:latin typeface="Arial"/>
                <a:ea typeface="Arial"/>
                <a:cs typeface="Arial"/>
                <a:sym typeface="Arial"/>
              </a:rPr>
              <a:t>, and parts of western and southeastern CAR. </a:t>
            </a:r>
            <a:r>
              <a:rPr lang="en-US" sz="950" b="1" i="0" u="none" strike="noStrike" cap="none" dirty="0">
                <a:solidFill>
                  <a:schemeClr val="lt1"/>
                </a:solidFill>
                <a:latin typeface="Arial"/>
                <a:ea typeface="Arial"/>
                <a:cs typeface="Arial"/>
                <a:sym typeface="Arial"/>
              </a:rPr>
              <a:t>In West Africa, rainfall was above-average </a:t>
            </a:r>
            <a:r>
              <a:rPr lang="en-US" sz="950" b="1" i="0" u="none" strike="noStrike" cap="none" dirty="0" smtClean="0">
                <a:solidFill>
                  <a:schemeClr val="lt1"/>
                </a:solidFill>
                <a:latin typeface="Arial"/>
                <a:ea typeface="Arial"/>
                <a:cs typeface="Arial"/>
                <a:sym typeface="Arial"/>
              </a:rPr>
              <a:t>over </a:t>
            </a:r>
            <a:r>
              <a:rPr lang="en-US" sz="950" b="1" i="0" u="none" strike="noStrike" cap="none" dirty="0" smtClean="0">
                <a:solidFill>
                  <a:schemeClr val="lt1"/>
                </a:solidFill>
                <a:latin typeface="Arial"/>
                <a:ea typeface="Arial"/>
                <a:cs typeface="Arial"/>
                <a:sym typeface="Arial"/>
              </a:rPr>
              <a:t>Senegal</a:t>
            </a:r>
            <a:r>
              <a:rPr lang="en-US" sz="950" b="1" i="0" u="none" strike="noStrike" cap="none" dirty="0" smtClean="0">
                <a:solidFill>
                  <a:schemeClr val="lt1"/>
                </a:solidFill>
                <a:latin typeface="Arial"/>
                <a:ea typeface="Arial"/>
                <a:cs typeface="Arial"/>
                <a:sym typeface="Arial"/>
              </a:rPr>
              <a:t>, </a:t>
            </a:r>
            <a:r>
              <a:rPr lang="en-US" sz="950" b="1" dirty="0" smtClean="0">
                <a:solidFill>
                  <a:schemeClr val="lt1"/>
                </a:solidFill>
              </a:rPr>
              <a:t>western and southeastern </a:t>
            </a:r>
            <a:r>
              <a:rPr lang="en-US" sz="950" b="1" i="0" u="none" strike="noStrike" cap="none" dirty="0" smtClean="0">
                <a:solidFill>
                  <a:schemeClr val="lt1"/>
                </a:solidFill>
                <a:latin typeface="Arial"/>
                <a:ea typeface="Arial"/>
                <a:cs typeface="Arial"/>
                <a:sym typeface="Arial"/>
              </a:rPr>
              <a:t>Guinea, Guinea-Bissau, </a:t>
            </a:r>
            <a:r>
              <a:rPr lang="LID8192" sz="950" b="1" i="0" u="none" strike="noStrike" cap="none" dirty="0" smtClean="0">
                <a:solidFill>
                  <a:schemeClr val="lt1"/>
                </a:solidFill>
                <a:latin typeface="Arial"/>
                <a:ea typeface="Arial"/>
                <a:cs typeface="Arial"/>
                <a:sym typeface="Arial"/>
              </a:rPr>
              <a:t>south</a:t>
            </a:r>
            <a:r>
              <a:rPr lang="en-US" sz="950" b="1" i="0" u="none" strike="noStrike" cap="none" dirty="0" smtClean="0">
                <a:solidFill>
                  <a:schemeClr val="lt1"/>
                </a:solidFill>
                <a:latin typeface="Arial"/>
                <a:ea typeface="Arial"/>
                <a:cs typeface="Arial"/>
                <a:sym typeface="Arial"/>
              </a:rPr>
              <a:t>eastern</a:t>
            </a:r>
            <a:r>
              <a:rPr lang="LID8192"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and southwestern </a:t>
            </a:r>
            <a:r>
              <a:rPr lang="LID8192" sz="950" b="1" i="0" u="none" strike="noStrike" cap="none" dirty="0" smtClean="0">
                <a:solidFill>
                  <a:schemeClr val="lt1"/>
                </a:solidFill>
                <a:latin typeface="Arial"/>
                <a:ea typeface="Arial"/>
                <a:cs typeface="Arial"/>
                <a:sym typeface="Arial"/>
              </a:rPr>
              <a:t>Mali, </a:t>
            </a:r>
            <a:r>
              <a:rPr lang="en-US" sz="950" b="1" i="0" u="none" strike="noStrike" cap="none" dirty="0" smtClean="0">
                <a:solidFill>
                  <a:schemeClr val="lt1"/>
                </a:solidFill>
                <a:latin typeface="Arial"/>
                <a:ea typeface="Arial"/>
                <a:cs typeface="Arial"/>
                <a:sym typeface="Arial"/>
              </a:rPr>
              <a:t>northern and eastern </a:t>
            </a:r>
            <a:r>
              <a:rPr lang="LID8192" sz="950" b="1" i="0" u="none" strike="noStrike" cap="none" dirty="0" smtClean="0">
                <a:solidFill>
                  <a:schemeClr val="lt1"/>
                </a:solidFill>
                <a:latin typeface="Arial"/>
                <a:ea typeface="Arial"/>
                <a:cs typeface="Arial"/>
                <a:sym typeface="Arial"/>
              </a:rPr>
              <a:t>Sierra Leone, </a:t>
            </a:r>
            <a:r>
              <a:rPr lang="en-US" sz="950" b="1" i="0" u="none" strike="noStrike" cap="none" dirty="0" smtClean="0">
                <a:solidFill>
                  <a:schemeClr val="lt1"/>
                </a:solidFill>
                <a:latin typeface="Arial"/>
                <a:ea typeface="Arial"/>
                <a:cs typeface="Arial"/>
                <a:sym typeface="Arial"/>
              </a:rPr>
              <a:t>northwestern </a:t>
            </a:r>
            <a:r>
              <a:rPr lang="en-US" sz="950" b="1" i="0" u="none" strike="noStrike" cap="none" dirty="0" smtClean="0">
                <a:solidFill>
                  <a:schemeClr val="lt1"/>
                </a:solidFill>
                <a:latin typeface="Arial"/>
                <a:ea typeface="Arial"/>
                <a:cs typeface="Arial"/>
                <a:sym typeface="Arial"/>
              </a:rPr>
              <a:t>Liberia, </a:t>
            </a:r>
            <a:r>
              <a:rPr lang="en-US" sz="950" b="1" i="0" u="none" strike="noStrike" cap="none" dirty="0" smtClean="0">
                <a:solidFill>
                  <a:schemeClr val="lt1"/>
                </a:solidFill>
                <a:latin typeface="Arial"/>
                <a:ea typeface="Arial"/>
                <a:cs typeface="Arial"/>
                <a:sym typeface="Arial"/>
              </a:rPr>
              <a:t>eastern </a:t>
            </a:r>
            <a:r>
              <a:rPr lang="en-US" sz="950" b="1" i="0" u="none" strike="noStrike" cap="none" dirty="0" smtClean="0">
                <a:solidFill>
                  <a:schemeClr val="lt1"/>
                </a:solidFill>
                <a:latin typeface="Arial"/>
                <a:ea typeface="Arial"/>
                <a:cs typeface="Arial"/>
                <a:sym typeface="Arial"/>
              </a:rPr>
              <a:t>and north-central Cote d’Ivoire, </a:t>
            </a:r>
            <a:r>
              <a:rPr lang="en-US" sz="950" b="1" i="0" u="none" strike="noStrike" cap="none" dirty="0" smtClean="0">
                <a:solidFill>
                  <a:schemeClr val="lt1"/>
                </a:solidFill>
                <a:latin typeface="Arial"/>
                <a:ea typeface="Arial"/>
                <a:cs typeface="Arial"/>
                <a:sym typeface="Arial"/>
              </a:rPr>
              <a:t>parts of western </a:t>
            </a:r>
            <a:r>
              <a:rPr lang="en-US" sz="950" b="1" i="0" u="none" strike="noStrike" cap="none" dirty="0" smtClean="0">
                <a:solidFill>
                  <a:schemeClr val="lt1"/>
                </a:solidFill>
                <a:latin typeface="Arial"/>
                <a:ea typeface="Arial"/>
                <a:cs typeface="Arial"/>
                <a:sym typeface="Arial"/>
              </a:rPr>
              <a:t>and </a:t>
            </a:r>
            <a:r>
              <a:rPr lang="en-US" sz="950" b="1" i="0" u="none" strike="noStrike" cap="none" dirty="0" smtClean="0">
                <a:solidFill>
                  <a:schemeClr val="lt1"/>
                </a:solidFill>
                <a:latin typeface="Arial"/>
                <a:ea typeface="Arial"/>
                <a:cs typeface="Arial"/>
                <a:sym typeface="Arial"/>
              </a:rPr>
              <a:t>central </a:t>
            </a:r>
            <a:r>
              <a:rPr lang="en-US" sz="950" b="1" i="0" u="none" strike="noStrike" cap="none" dirty="0" smtClean="0">
                <a:solidFill>
                  <a:schemeClr val="lt1"/>
                </a:solidFill>
                <a:latin typeface="Arial"/>
                <a:ea typeface="Arial"/>
                <a:cs typeface="Arial"/>
                <a:sym typeface="Arial"/>
              </a:rPr>
              <a:t>Burkina Faso, </a:t>
            </a:r>
            <a:r>
              <a:rPr lang="en-US" sz="950" b="1" dirty="0" smtClean="0">
                <a:solidFill>
                  <a:schemeClr val="lt1"/>
                </a:solidFill>
              </a:rPr>
              <a:t>southern and central </a:t>
            </a:r>
            <a:r>
              <a:rPr lang="en-US" sz="950" b="1" i="0" u="none" strike="noStrike" cap="none" dirty="0" smtClean="0">
                <a:solidFill>
                  <a:schemeClr val="lt1"/>
                </a:solidFill>
                <a:latin typeface="Arial"/>
                <a:ea typeface="Arial"/>
                <a:cs typeface="Arial"/>
                <a:sym typeface="Arial"/>
              </a:rPr>
              <a:t>Ghana</a:t>
            </a:r>
            <a:r>
              <a:rPr lang="en-US"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southwestern </a:t>
            </a:r>
            <a:r>
              <a:rPr lang="en-US" sz="950" b="1" i="0" u="none" strike="noStrike" cap="none" dirty="0" smtClean="0">
                <a:solidFill>
                  <a:schemeClr val="lt1"/>
                </a:solidFill>
                <a:latin typeface="Arial"/>
                <a:ea typeface="Arial"/>
                <a:cs typeface="Arial"/>
                <a:sym typeface="Arial"/>
              </a:rPr>
              <a:t>and west-central Nigeria, central and southern Togo, central and southern Benin, </a:t>
            </a:r>
            <a:r>
              <a:rPr lang="en-US" sz="950" b="1" dirty="0" smtClean="0">
                <a:solidFill>
                  <a:schemeClr val="lt1"/>
                </a:solidFill>
              </a:rPr>
              <a:t>parts </a:t>
            </a:r>
            <a:r>
              <a:rPr lang="en-US" sz="950" b="1" dirty="0" smtClean="0">
                <a:solidFill>
                  <a:schemeClr val="lt1"/>
                </a:solidFill>
              </a:rPr>
              <a:t>of western </a:t>
            </a:r>
            <a:r>
              <a:rPr lang="en-US" sz="950" b="1" i="0" u="none" strike="noStrike" cap="none" dirty="0" smtClean="0">
                <a:solidFill>
                  <a:schemeClr val="lt1"/>
                </a:solidFill>
                <a:latin typeface="Arial"/>
                <a:ea typeface="Arial"/>
                <a:cs typeface="Arial"/>
                <a:sym typeface="Arial"/>
              </a:rPr>
              <a:t>Niger, and southern Mauritania. </a:t>
            </a:r>
            <a:r>
              <a:rPr lang="en-US" sz="950" b="1" i="0" u="none" strike="noStrike" cap="none" dirty="0" smtClean="0">
                <a:solidFill>
                  <a:schemeClr val="lt1"/>
                </a:solidFill>
                <a:latin typeface="Arial"/>
                <a:ea typeface="Arial"/>
                <a:cs typeface="Arial"/>
                <a:sym typeface="Arial"/>
              </a:rPr>
              <a:t>Below-average rainfall was observed over </a:t>
            </a:r>
            <a:r>
              <a:rPr lang="en-US" sz="950" b="1" dirty="0" smtClean="0">
                <a:solidFill>
                  <a:schemeClr val="lt1"/>
                </a:solidFill>
              </a:rPr>
              <a:t>southwestern</a:t>
            </a:r>
            <a:r>
              <a:rPr lang="en-US" sz="950" b="1" dirty="0" smtClean="0">
                <a:solidFill>
                  <a:schemeClr val="lt1"/>
                </a:solidFill>
              </a:rPr>
              <a:t>, </a:t>
            </a:r>
            <a:r>
              <a:rPr lang="en-US" sz="950" b="1" i="0" u="none" strike="noStrike" cap="none" dirty="0" smtClean="0">
                <a:solidFill>
                  <a:schemeClr val="lt1"/>
                </a:solidFill>
                <a:latin typeface="Arial"/>
                <a:ea typeface="Arial"/>
                <a:cs typeface="Arial"/>
                <a:sym typeface="Arial"/>
              </a:rPr>
              <a:t>central, and eastern </a:t>
            </a:r>
            <a:r>
              <a:rPr lang="en-US" sz="950" b="1" i="0" u="none" strike="noStrike" cap="none" dirty="0" smtClean="0">
                <a:solidFill>
                  <a:schemeClr val="lt1"/>
                </a:solidFill>
                <a:latin typeface="Arial"/>
                <a:ea typeface="Arial"/>
                <a:cs typeface="Arial"/>
                <a:sym typeface="Arial"/>
              </a:rPr>
              <a:t>Liberia, parts of </a:t>
            </a:r>
            <a:r>
              <a:rPr lang="en-US" sz="950" b="1" i="0" u="none" strike="noStrike" cap="none" dirty="0" smtClean="0">
                <a:solidFill>
                  <a:schemeClr val="lt1"/>
                </a:solidFill>
                <a:latin typeface="Arial"/>
                <a:ea typeface="Arial"/>
                <a:cs typeface="Arial"/>
                <a:sym typeface="Arial"/>
              </a:rPr>
              <a:t>western </a:t>
            </a:r>
            <a:r>
              <a:rPr lang="en-US" sz="950" b="1" i="0" u="none" strike="noStrike" cap="none" dirty="0" smtClean="0">
                <a:solidFill>
                  <a:schemeClr val="lt1"/>
                </a:solidFill>
                <a:latin typeface="Arial"/>
                <a:ea typeface="Arial"/>
                <a:cs typeface="Arial"/>
                <a:sym typeface="Arial"/>
              </a:rPr>
              <a:t>Cote d’Ivoire, </a:t>
            </a:r>
            <a:r>
              <a:rPr lang="en-US" sz="950" b="1" dirty="0" smtClean="0">
                <a:solidFill>
                  <a:schemeClr val="lt1"/>
                </a:solidFill>
              </a:rPr>
              <a:t>west-central and </a:t>
            </a:r>
            <a:r>
              <a:rPr lang="en-US" sz="950" b="1" i="0" u="none" strike="noStrike" cap="none" dirty="0" smtClean="0">
                <a:solidFill>
                  <a:schemeClr val="lt1"/>
                </a:solidFill>
                <a:latin typeface="Arial"/>
                <a:ea typeface="Arial"/>
                <a:cs typeface="Arial"/>
                <a:sym typeface="Arial"/>
              </a:rPr>
              <a:t>eastern </a:t>
            </a:r>
            <a:r>
              <a:rPr lang="en-US" sz="950" b="1" i="0" u="none" strike="noStrike" cap="none" dirty="0" smtClean="0">
                <a:solidFill>
                  <a:schemeClr val="lt1"/>
                </a:solidFill>
                <a:latin typeface="Arial"/>
                <a:ea typeface="Arial"/>
                <a:cs typeface="Arial"/>
                <a:sym typeface="Arial"/>
              </a:rPr>
              <a:t>Burkina Faso, northern Togo, northern </a:t>
            </a:r>
            <a:r>
              <a:rPr lang="en-US" sz="950" b="1" i="0" u="none" strike="noStrike" cap="none" dirty="0" smtClean="0">
                <a:solidFill>
                  <a:schemeClr val="lt1"/>
                </a:solidFill>
                <a:latin typeface="Arial"/>
                <a:ea typeface="Arial"/>
                <a:cs typeface="Arial"/>
                <a:sym typeface="Arial"/>
              </a:rPr>
              <a:t>Benin</a:t>
            </a:r>
            <a:r>
              <a:rPr lang="en-US"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northern </a:t>
            </a:r>
            <a:r>
              <a:rPr lang="en-US" sz="950" b="1" i="0" u="none" strike="noStrike" cap="none" dirty="0" smtClean="0">
                <a:solidFill>
                  <a:schemeClr val="lt1"/>
                </a:solidFill>
                <a:latin typeface="Arial"/>
                <a:ea typeface="Arial"/>
                <a:cs typeface="Arial"/>
                <a:sym typeface="Arial"/>
              </a:rPr>
              <a:t>Ghana, </a:t>
            </a:r>
            <a:r>
              <a:rPr lang="en-US" sz="950" b="1" dirty="0" smtClean="0">
                <a:solidFill>
                  <a:schemeClr val="lt1"/>
                </a:solidFill>
              </a:rPr>
              <a:t>southern </a:t>
            </a:r>
            <a:r>
              <a:rPr lang="en-US" sz="950" b="1" i="0" u="none" strike="noStrike" cap="none" dirty="0" smtClean="0">
                <a:solidFill>
                  <a:schemeClr val="lt1"/>
                </a:solidFill>
                <a:latin typeface="Arial"/>
                <a:ea typeface="Arial"/>
                <a:cs typeface="Arial"/>
                <a:sym typeface="Arial"/>
              </a:rPr>
              <a:t>Sierra </a:t>
            </a:r>
            <a:r>
              <a:rPr lang="en-US" sz="950" b="1" i="0" u="none" strike="noStrike" cap="none" dirty="0" smtClean="0">
                <a:solidFill>
                  <a:schemeClr val="lt1"/>
                </a:solidFill>
                <a:latin typeface="Arial"/>
                <a:ea typeface="Arial"/>
                <a:cs typeface="Arial"/>
                <a:sym typeface="Arial"/>
              </a:rPr>
              <a:t>Leone, </a:t>
            </a:r>
            <a:r>
              <a:rPr lang="en-US" sz="950" b="1" dirty="0" smtClean="0">
                <a:solidFill>
                  <a:schemeClr val="lt1"/>
                </a:solidFill>
              </a:rPr>
              <a:t>north</a:t>
            </a:r>
            <a:r>
              <a:rPr lang="en-US" sz="950" b="1" i="0" u="none" strike="noStrike" cap="none" dirty="0" smtClean="0">
                <a:solidFill>
                  <a:schemeClr val="lt1"/>
                </a:solidFill>
                <a:latin typeface="Arial"/>
                <a:ea typeface="Arial"/>
                <a:cs typeface="Arial"/>
                <a:sym typeface="Arial"/>
              </a:rPr>
              <a:t>eastern Guinea, south-central Mali, </a:t>
            </a:r>
            <a:r>
              <a:rPr lang="en-US" sz="950" b="1" i="0" u="none" strike="noStrike" cap="none" dirty="0" smtClean="0">
                <a:solidFill>
                  <a:schemeClr val="lt1"/>
                </a:solidFill>
                <a:latin typeface="Arial"/>
                <a:ea typeface="Arial"/>
                <a:cs typeface="Arial"/>
                <a:sym typeface="Arial"/>
              </a:rPr>
              <a:t>central, southeastern, </a:t>
            </a:r>
            <a:r>
              <a:rPr lang="en-US" sz="950" b="1" i="0" u="none" strike="noStrike" cap="none" dirty="0" smtClean="0">
                <a:solidFill>
                  <a:schemeClr val="lt1"/>
                </a:solidFill>
                <a:latin typeface="Arial"/>
                <a:ea typeface="Arial"/>
                <a:cs typeface="Arial"/>
                <a:sym typeface="Arial"/>
              </a:rPr>
              <a:t>and southwestern Niger</a:t>
            </a:r>
            <a:r>
              <a:rPr lang="en-US" sz="950" b="1" dirty="0">
                <a:solidFill>
                  <a:schemeClr val="lt1"/>
                </a:solidFill>
              </a:rPr>
              <a:t>, and parts of </a:t>
            </a:r>
            <a:r>
              <a:rPr lang="en-US" sz="950" b="1" dirty="0" smtClean="0">
                <a:solidFill>
                  <a:schemeClr val="lt1"/>
                </a:solidFill>
              </a:rPr>
              <a:t>northwestern and mu</a:t>
            </a:r>
            <a:r>
              <a:rPr lang="en-US" sz="950" b="1" i="0" u="none" strike="noStrike" cap="none" dirty="0" smtClean="0">
                <a:solidFill>
                  <a:schemeClr val="lt1"/>
                </a:solidFill>
                <a:latin typeface="Arial"/>
                <a:ea typeface="Arial"/>
                <a:cs typeface="Arial"/>
                <a:sym typeface="Arial"/>
              </a:rPr>
              <a:t>ch </a:t>
            </a:r>
            <a:r>
              <a:rPr lang="en-US" sz="950" b="1" i="0" u="none" strike="noStrike" cap="none" dirty="0" smtClean="0">
                <a:solidFill>
                  <a:schemeClr val="lt1"/>
                </a:solidFill>
                <a:latin typeface="Arial"/>
                <a:ea typeface="Arial"/>
                <a:cs typeface="Arial"/>
                <a:sym typeface="Arial"/>
              </a:rPr>
              <a:t>of eastern Nigeria.</a:t>
            </a:r>
            <a:endParaRPr sz="13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18"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18"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18"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18" descr="https://www.cpc.ncep.noaa.gov/products/international/africa_arc/africa_arc_7day_af_obs.gif"/>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18"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18"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7" name="Google Shape;137;p18"/>
          <p:cNvSpPr txBox="1"/>
          <p:nvPr/>
        </p:nvSpPr>
        <p:spPr>
          <a:xfrm>
            <a:off x="94032" y="5109506"/>
            <a:ext cx="8991600" cy="1846619"/>
          </a:xfrm>
          <a:prstGeom prst="rect">
            <a:avLst/>
          </a:prstGeom>
          <a:noFill/>
          <a:ln>
            <a:noFill/>
          </a:ln>
        </p:spPr>
        <p:txBody>
          <a:bodyPr spcFirstLastPara="1" wrap="square" lIns="91425" tIns="45700" rIns="91425" bIns="45700" anchor="t" anchorCtr="0">
            <a:spAutoFit/>
          </a:bodyPr>
          <a:lstStyle/>
          <a:p>
            <a:pPr marL="171450" algn="just">
              <a:buClr>
                <a:schemeClr val="lt1"/>
              </a:buClr>
              <a:buSzPts val="900"/>
            </a:pPr>
            <a:r>
              <a:rPr lang="en-US" sz="950" b="1" dirty="0">
                <a:solidFill>
                  <a:schemeClr val="lt1"/>
                </a:solidFill>
              </a:rPr>
              <a:t>During the past 7 days, in East Africa, rainfall was above-average over parts of southeastern and parts of southwestern Sudan, west-central and northern Ethiopia, southwestern Eritrea, and a small portion of northeastern South Sudan. Rainfall was below average over east-central and south-central Sudan, throughout most of South Sudan, southwestern and parts of central and southwestern Ethiopia, northwestern Eritrea, Uganda, and parts of southwestern Kenya. In Central Africa, rainfall was above-average over parts of northeastern and central CAR, parts of central Congo, parts of southeastern and south-central Chad, a small portion of west-central Cameroon, and parts of northwestern DRC. Below-average rainfall was observed over most of Cameroon, parts of western, central, and southeastern CAR, northern Congo, and southwestern and west-central Chad. In West Africa, above-average rainfall was observed over western Guinea, eastern most of Senegal, southern Mauritania, Sierra Leone, eastern and western Liberia, southern Cote d’Ivoire, parts of western Nigeria, southern Ghana, central Benin, southwestern Mali, southeastern Burkina Faso, and parts of south-central Niger. Rainfall was below-average over parts of eastern Guinea, western Burkina Faso, south-central Mali, northeastern Cote d’Ivoire, northern Ghana, northern Togo, northern Benin, most of southern Niger, and most of eastern and parts of south-central Nigeria. In Southern Africa, rainfall was above average in parts of northeastern South Africa and parts of northeastern Madagascar.</a:t>
            </a:r>
          </a:p>
          <a:p>
            <a:pPr marL="171450" algn="just">
              <a:buClr>
                <a:schemeClr val="lt1"/>
              </a:buClr>
              <a:buSzPts val="900"/>
            </a:pPr>
            <a:endParaRPr lang="en-US" sz="950" b="1" dirty="0">
              <a:solidFill>
                <a:schemeClr val="lt1"/>
              </a:solidFill>
            </a:endParaRPr>
          </a:p>
        </p:txBody>
      </p:sp>
      <p:pic>
        <p:nvPicPr>
          <p:cNvPr id="13"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4"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Atmospheric Circulation:</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46" name="Google Shape;146;p19"/>
          <p:cNvSpPr txBox="1"/>
          <p:nvPr/>
        </p:nvSpPr>
        <p:spPr>
          <a:xfrm>
            <a:off x="111967" y="5789892"/>
            <a:ext cx="8872500" cy="8309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b="1" i="0" u="none" strike="noStrike" cap="none" dirty="0">
                <a:solidFill>
                  <a:schemeClr val="lt1"/>
                </a:solidFill>
                <a:latin typeface="Arial"/>
                <a:ea typeface="Arial"/>
                <a:cs typeface="Arial"/>
                <a:sym typeface="Arial"/>
              </a:rPr>
              <a:t>At </a:t>
            </a:r>
            <a:r>
              <a:rPr lang="en-US" sz="1200" b="1" dirty="0" smtClean="0">
                <a:solidFill>
                  <a:schemeClr val="lt1"/>
                </a:solidFill>
              </a:rPr>
              <a:t>85</a:t>
            </a:r>
            <a:r>
              <a:rPr lang="en-US" sz="1200" b="1" i="0" u="none" strike="noStrike" cap="none" dirty="0" smtClean="0">
                <a:solidFill>
                  <a:schemeClr val="lt1"/>
                </a:solidFill>
                <a:latin typeface="Arial"/>
                <a:ea typeface="Arial"/>
                <a:cs typeface="Arial"/>
                <a:sym typeface="Arial"/>
              </a:rPr>
              <a:t>0-hPa (left </a:t>
            </a:r>
            <a:r>
              <a:rPr lang="en-US" sz="1200" b="1" i="0" u="none" strike="noStrike" cap="none" dirty="0">
                <a:solidFill>
                  <a:schemeClr val="lt1"/>
                </a:solidFill>
                <a:latin typeface="Arial"/>
                <a:ea typeface="Arial"/>
                <a:cs typeface="Arial"/>
                <a:sym typeface="Arial"/>
              </a:rPr>
              <a:t>panel),</a:t>
            </a:r>
            <a:r>
              <a:rPr lang="en-US" sz="1200" b="1" dirty="0">
                <a:solidFill>
                  <a:schemeClr val="lt1"/>
                </a:solidFill>
              </a:rPr>
              <a:t> </a:t>
            </a:r>
            <a:r>
              <a:rPr lang="en-US" sz="1200" b="1" dirty="0" smtClean="0">
                <a:solidFill>
                  <a:schemeClr val="lt1"/>
                </a:solidFill>
              </a:rPr>
              <a:t>anomalous lower-level convergence </a:t>
            </a:r>
            <a:r>
              <a:rPr lang="en-US" sz="1200" b="1" dirty="0" smtClean="0">
                <a:solidFill>
                  <a:schemeClr val="lt1"/>
                </a:solidFill>
              </a:rPr>
              <a:t> (and slightly anomalous on-shore flow) in </a:t>
            </a:r>
            <a:r>
              <a:rPr lang="en-US" sz="1200" b="1" dirty="0" smtClean="0">
                <a:solidFill>
                  <a:schemeClr val="lt1"/>
                </a:solidFill>
              </a:rPr>
              <a:t>the central and eastern Gulf of Guinea region may have contributed to the </a:t>
            </a:r>
            <a:r>
              <a:rPr lang="en-US" sz="1200" b="1" dirty="0" smtClean="0">
                <a:solidFill>
                  <a:schemeClr val="lt1"/>
                </a:solidFill>
              </a:rPr>
              <a:t>observed </a:t>
            </a:r>
            <a:r>
              <a:rPr lang="en-US" sz="1200" b="1" dirty="0" smtClean="0">
                <a:solidFill>
                  <a:schemeClr val="lt1"/>
                </a:solidFill>
              </a:rPr>
              <a:t>above-average rainfall in the region. </a:t>
            </a:r>
            <a:r>
              <a:rPr lang="en-US" sz="1200" b="1" dirty="0" smtClean="0">
                <a:solidFill>
                  <a:schemeClr val="lt1"/>
                </a:solidFill>
              </a:rPr>
              <a:t>Convergence </a:t>
            </a:r>
            <a:r>
              <a:rPr lang="en-US" sz="1200" b="1" dirty="0" smtClean="0">
                <a:solidFill>
                  <a:schemeClr val="lt1"/>
                </a:solidFill>
              </a:rPr>
              <a:t>may have contributed to the observed above-average rainfall in </a:t>
            </a:r>
            <a:r>
              <a:rPr lang="en-US" sz="1200" b="1" dirty="0" smtClean="0">
                <a:solidFill>
                  <a:schemeClr val="lt1"/>
                </a:solidFill>
              </a:rPr>
              <a:t>Ethiopia as well. </a:t>
            </a:r>
            <a:r>
              <a:rPr lang="en-US" sz="1200" b="1" dirty="0" smtClean="0">
                <a:solidFill>
                  <a:schemeClr val="lt1"/>
                </a:solidFill>
              </a:rPr>
              <a:t>At 200-hPa (right panel), anomalous </a:t>
            </a:r>
            <a:r>
              <a:rPr lang="en-US" sz="1200" b="1" dirty="0" smtClean="0">
                <a:solidFill>
                  <a:schemeClr val="lt1"/>
                </a:solidFill>
              </a:rPr>
              <a:t>convergence </a:t>
            </a:r>
            <a:r>
              <a:rPr lang="en-US" sz="1200" b="1" dirty="0" smtClean="0">
                <a:solidFill>
                  <a:schemeClr val="lt1"/>
                </a:solidFill>
              </a:rPr>
              <a:t>near </a:t>
            </a:r>
            <a:r>
              <a:rPr lang="en-US" sz="1200" b="1" dirty="0" smtClean="0">
                <a:solidFill>
                  <a:schemeClr val="lt1"/>
                </a:solidFill>
              </a:rPr>
              <a:t>South Sudan/Uganda/northeastern DRC may </a:t>
            </a:r>
            <a:r>
              <a:rPr lang="en-US" sz="1200" b="1" dirty="0" smtClean="0">
                <a:solidFill>
                  <a:schemeClr val="lt1"/>
                </a:solidFill>
              </a:rPr>
              <a:t>have contributed to </a:t>
            </a:r>
            <a:r>
              <a:rPr lang="en-US" sz="1200" b="1" dirty="0" smtClean="0">
                <a:solidFill>
                  <a:schemeClr val="lt1"/>
                </a:solidFill>
              </a:rPr>
              <a:t>below</a:t>
            </a:r>
            <a:r>
              <a:rPr lang="en-US" sz="1200" b="1" dirty="0" smtClean="0">
                <a:solidFill>
                  <a:schemeClr val="lt1"/>
                </a:solidFill>
              </a:rPr>
              <a:t>-average </a:t>
            </a:r>
            <a:r>
              <a:rPr lang="en-US" sz="1200" b="1" dirty="0" smtClean="0">
                <a:solidFill>
                  <a:schemeClr val="lt1"/>
                </a:solidFill>
              </a:rPr>
              <a:t>rainfall.</a:t>
            </a:r>
            <a:endParaRPr dirty="0"/>
          </a:p>
        </p:txBody>
      </p:sp>
      <p:pic>
        <p:nvPicPr>
          <p:cNvPr id="147" name="Google Shape;147;p19"/>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17" y="1474192"/>
            <a:ext cx="4114800" cy="4114800"/>
          </a:xfrm>
          <a:prstGeom prst="rect">
            <a:avLst/>
          </a:prstGeom>
          <a:noFill/>
          <a:ln>
            <a:noFill/>
          </a:ln>
        </p:spPr>
      </p:pic>
      <p:pic>
        <p:nvPicPr>
          <p:cNvPr id="148" name="Google Shape;148;p19"/>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667" y="1474192"/>
            <a:ext cx="4114800" cy="4114800"/>
          </a:xfrm>
          <a:prstGeom prst="rect">
            <a:avLst/>
          </a:prstGeom>
          <a:noFill/>
          <a:ln>
            <a:noFill/>
          </a:ln>
        </p:spPr>
      </p:pic>
      <p:sp>
        <p:nvSpPr>
          <p:cNvPr id="8" name="Google Shape;149;p19"/>
          <p:cNvSpPr/>
          <p:nvPr/>
        </p:nvSpPr>
        <p:spPr>
          <a:xfrm rot="20798804">
            <a:off x="1258617" y="3081291"/>
            <a:ext cx="736961" cy="39004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149;p19"/>
          <p:cNvSpPr/>
          <p:nvPr/>
        </p:nvSpPr>
        <p:spPr>
          <a:xfrm rot="8006162">
            <a:off x="7323895" y="2875156"/>
            <a:ext cx="632732" cy="982797"/>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149;p19"/>
          <p:cNvSpPr/>
          <p:nvPr/>
        </p:nvSpPr>
        <p:spPr>
          <a:xfrm rot="411290">
            <a:off x="3191954" y="2867627"/>
            <a:ext cx="611586" cy="39004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20"/>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20" descr="Clickable Image"/>
          <p:cNvPicPr preferRelativeResize="0"/>
          <p:nvPr/>
        </p:nvPicPr>
        <p:blipFill rotWithShape="1">
          <a:blip r:embed="rId3">
            <a:alphaModFix/>
          </a:blip>
          <a:srcRect/>
          <a:stretch/>
        </p:blipFill>
        <p:spPr>
          <a:xfrm>
            <a:off x="1544249" y="664149"/>
            <a:ext cx="2743199" cy="2628900"/>
          </a:xfrm>
          <a:prstGeom prst="rect">
            <a:avLst/>
          </a:prstGeom>
          <a:noFill/>
          <a:ln w="38100" cap="flat" cmpd="sng">
            <a:solidFill>
              <a:srgbClr val="FFFF00"/>
            </a:solidFill>
            <a:prstDash val="solid"/>
            <a:miter lim="800000"/>
            <a:headEnd type="none" w="sm" len="sm"/>
            <a:tailEnd type="none" w="sm" len="sm"/>
          </a:ln>
        </p:spPr>
      </p:pic>
      <p:cxnSp>
        <p:nvCxnSpPr>
          <p:cNvPr id="158" name="Google Shape;158;p20"/>
          <p:cNvCxnSpPr/>
          <p:nvPr/>
        </p:nvCxnSpPr>
        <p:spPr>
          <a:xfrm flipV="1">
            <a:off x="1290484" y="1816847"/>
            <a:ext cx="1345140" cy="2033745"/>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20"/>
          <p:cNvCxnSpPr/>
          <p:nvPr/>
        </p:nvCxnSpPr>
        <p:spPr>
          <a:xfrm flipH="1" flipV="1">
            <a:off x="3772452" y="1627412"/>
            <a:ext cx="1475290" cy="490854"/>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20"/>
          <p:cNvSpPr txBox="1"/>
          <p:nvPr/>
        </p:nvSpPr>
        <p:spPr>
          <a:xfrm>
            <a:off x="85725" y="6073775"/>
            <a:ext cx="8925000" cy="757090"/>
          </a:xfrm>
          <a:prstGeom prst="rect">
            <a:avLst/>
          </a:prstGeom>
          <a:noFill/>
          <a:ln>
            <a:noFill/>
          </a:ln>
        </p:spPr>
        <p:txBody>
          <a:bodyPr spcFirstLastPara="1" wrap="square" lIns="91425" tIns="45700" rIns="91425" bIns="45700" anchor="t" anchorCtr="0">
            <a:spAutoFit/>
          </a:bodyPr>
          <a:lstStyle/>
          <a:p>
            <a:pPr algn="just">
              <a:lnSpc>
                <a:spcPct val="90000"/>
              </a:lnSpc>
            </a:pPr>
            <a:r>
              <a:rPr lang="en-US" sz="1200" b="1" i="0" u="none" strike="noStrike" cap="none" dirty="0">
                <a:solidFill>
                  <a:schemeClr val="lt1"/>
                </a:solidFill>
                <a:latin typeface="Arial"/>
                <a:ea typeface="Arial"/>
                <a:cs typeface="Arial"/>
                <a:sym typeface="Arial"/>
              </a:rPr>
              <a:t>Daily evolution of rainfall over the last 90 days at selected locations shows </a:t>
            </a:r>
            <a:r>
              <a:rPr lang="en-US" sz="1200" b="1" dirty="0" smtClean="0">
                <a:solidFill>
                  <a:schemeClr val="lt1"/>
                </a:solidFill>
              </a:rPr>
              <a:t>light </a:t>
            </a:r>
            <a:r>
              <a:rPr lang="en-US" sz="1200" b="1" dirty="0">
                <a:solidFill>
                  <a:schemeClr val="lt1"/>
                </a:solidFill>
              </a:rPr>
              <a:t>to </a:t>
            </a:r>
            <a:r>
              <a:rPr lang="en-US" sz="1200" b="1" dirty="0" smtClean="0">
                <a:solidFill>
                  <a:schemeClr val="lt1"/>
                </a:solidFill>
              </a:rPr>
              <a:t>moderate </a:t>
            </a:r>
            <a:r>
              <a:rPr lang="en-US" sz="1200" b="1" dirty="0">
                <a:solidFill>
                  <a:schemeClr val="lt1"/>
                </a:solidFill>
              </a:rPr>
              <a:t>rainfall </a:t>
            </a:r>
            <a:r>
              <a:rPr lang="en-US" sz="1200" b="1" dirty="0" smtClean="0">
                <a:solidFill>
                  <a:schemeClr val="lt1"/>
                </a:solidFill>
              </a:rPr>
              <a:t>maintained moisture </a:t>
            </a:r>
            <a:r>
              <a:rPr lang="en-US" sz="1200" b="1" dirty="0">
                <a:solidFill>
                  <a:schemeClr val="lt1"/>
                </a:solidFill>
              </a:rPr>
              <a:t>surpluses over parts of </a:t>
            </a:r>
            <a:r>
              <a:rPr lang="en-US" sz="1200" b="1" dirty="0" smtClean="0">
                <a:solidFill>
                  <a:schemeClr val="lt1"/>
                </a:solidFill>
              </a:rPr>
              <a:t>Ethiopia (top right). </a:t>
            </a:r>
            <a:r>
              <a:rPr lang="en-US" sz="1200" b="1" dirty="0" smtClean="0">
                <a:solidFill>
                  <a:schemeClr val="lt1"/>
                </a:solidFill>
              </a:rPr>
              <a:t>Moderate</a:t>
            </a:r>
            <a:r>
              <a:rPr lang="en-US" sz="1200" b="1" dirty="0" smtClean="0">
                <a:solidFill>
                  <a:schemeClr val="lt1"/>
                </a:solidFill>
              </a:rPr>
              <a:t> rainfall cut into the deficits slightly in western </a:t>
            </a:r>
            <a:r>
              <a:rPr lang="en-US" sz="1200" b="1" dirty="0" smtClean="0">
                <a:solidFill>
                  <a:schemeClr val="lt1"/>
                </a:solidFill>
              </a:rPr>
              <a:t>Cameroon (bottom left). Seasonal total rainfall remained below-average over parts of </a:t>
            </a:r>
            <a:r>
              <a:rPr lang="en-US" sz="1200" b="1" dirty="0" smtClean="0">
                <a:solidFill>
                  <a:schemeClr val="lt1"/>
                </a:solidFill>
              </a:rPr>
              <a:t>central South </a:t>
            </a:r>
            <a:r>
              <a:rPr lang="en-US" sz="1200" b="1" dirty="0" smtClean="0">
                <a:solidFill>
                  <a:schemeClr val="lt1"/>
                </a:solidFill>
              </a:rPr>
              <a:t>Sudan (bottom right) </a:t>
            </a:r>
            <a:r>
              <a:rPr lang="en-US" sz="1200" b="1" dirty="0" smtClean="0">
                <a:solidFill>
                  <a:schemeClr val="lt1"/>
                </a:solidFill>
              </a:rPr>
              <a:t>due to the trace amounts of rainfall this past week.</a:t>
            </a:r>
            <a:endParaRPr sz="1200" b="1" i="0" u="none" strike="noStrike" cap="none" dirty="0">
              <a:solidFill>
                <a:schemeClr val="lt1"/>
              </a:solidFill>
              <a:latin typeface="Arial"/>
              <a:ea typeface="Arial"/>
              <a:cs typeface="Arial"/>
              <a:sym typeface="Arial"/>
            </a:endParaRPr>
          </a:p>
        </p:txBody>
      </p:sp>
      <p:cxnSp>
        <p:nvCxnSpPr>
          <p:cNvPr id="161" name="Google Shape;161;p20"/>
          <p:cNvCxnSpPr/>
          <p:nvPr/>
        </p:nvCxnSpPr>
        <p:spPr>
          <a:xfrm flipH="1" flipV="1">
            <a:off x="3339437" y="1743875"/>
            <a:ext cx="2133711" cy="1884120"/>
          </a:xfrm>
          <a:prstGeom prst="straightConnector1">
            <a:avLst/>
          </a:prstGeom>
          <a:noFill/>
          <a:ln w="50800" cap="flat" cmpd="sng">
            <a:solidFill>
              <a:srgbClr val="FF0000"/>
            </a:solidFill>
            <a:prstDash val="solid"/>
            <a:round/>
            <a:headEnd type="none" w="sm" len="sm"/>
            <a:tailEnd type="triangle" w="med" len="med"/>
          </a:ln>
        </p:spPr>
      </p:cxnSp>
      <p:pic>
        <p:nvPicPr>
          <p:cNvPr id="162" name="Google Shape;162;p20"/>
          <p:cNvPicPr preferRelativeResize="0"/>
          <p:nvPr/>
        </p:nvPicPr>
        <p:blipFill>
          <a:blip r:embed="rId4">
            <a:extLst>
              <a:ext uri="{28A0092B-C50C-407E-A947-70E740481C1C}">
                <a14:useLocalDpi xmlns:a14="http://schemas.microsoft.com/office/drawing/2010/main" val="0"/>
              </a:ext>
            </a:extLst>
          </a:blip>
          <a:stretch>
            <a:fillRect/>
          </a:stretch>
        </p:blipFill>
        <p:spPr>
          <a:xfrm>
            <a:off x="847064" y="3627996"/>
            <a:ext cx="3045924" cy="2369052"/>
          </a:xfrm>
          <a:prstGeom prst="rect">
            <a:avLst/>
          </a:prstGeom>
          <a:noFill/>
          <a:ln>
            <a:noFill/>
          </a:ln>
        </p:spPr>
      </p:pic>
      <p:pic>
        <p:nvPicPr>
          <p:cNvPr id="163" name="Google Shape;163;p20"/>
          <p:cNvPicPr preferRelativeResize="0"/>
          <p:nvPr/>
        </p:nvPicPr>
        <p:blipFill>
          <a:blip r:embed="rId5">
            <a:extLst>
              <a:ext uri="{28A0092B-C50C-407E-A947-70E740481C1C}">
                <a14:useLocalDpi xmlns:a14="http://schemas.microsoft.com/office/drawing/2010/main" val="0"/>
              </a:ext>
            </a:extLst>
          </a:blip>
          <a:stretch>
            <a:fillRect/>
          </a:stretch>
        </p:blipFill>
        <p:spPr>
          <a:xfrm>
            <a:off x="5330405" y="726063"/>
            <a:ext cx="3300408" cy="2566984"/>
          </a:xfrm>
          <a:prstGeom prst="rect">
            <a:avLst/>
          </a:prstGeom>
          <a:noFill/>
          <a:ln>
            <a:noFill/>
          </a:ln>
        </p:spPr>
      </p:pic>
      <p:pic>
        <p:nvPicPr>
          <p:cNvPr id="164" name="Google Shape;164;p20"/>
          <p:cNvPicPr preferRelativeResize="0"/>
          <p:nvPr/>
        </p:nvPicPr>
        <p:blipFill>
          <a:blip r:embed="rId6">
            <a:extLst>
              <a:ext uri="{28A0092B-C50C-407E-A947-70E740481C1C}">
                <a14:useLocalDpi xmlns:a14="http://schemas.microsoft.com/office/drawing/2010/main" val="0"/>
              </a:ext>
            </a:extLst>
          </a:blip>
          <a:stretch>
            <a:fillRect/>
          </a:stretch>
        </p:blipFill>
        <p:spPr>
          <a:xfrm>
            <a:off x="5330405" y="3469263"/>
            <a:ext cx="3300408" cy="2566984"/>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21"/>
          <p:cNvSpPr txBox="1"/>
          <p:nvPr/>
        </p:nvSpPr>
        <p:spPr>
          <a:xfrm>
            <a:off x="4531751" y="1519250"/>
            <a:ext cx="43074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dirty="0" smtClean="0">
                <a:solidFill>
                  <a:srgbClr val="FFFF00"/>
                </a:solidFill>
              </a:rPr>
              <a:t>01</a:t>
            </a:r>
            <a:r>
              <a:rPr lang="en-US" sz="1600" b="1" dirty="0" smtClean="0">
                <a:solidFill>
                  <a:srgbClr val="FFFF00"/>
                </a:solidFill>
              </a:rPr>
              <a:t> </a:t>
            </a:r>
            <a:r>
              <a:rPr lang="en-US" sz="1600" b="1" i="0" u="none" strike="noStrike" cap="none" dirty="0" smtClean="0">
                <a:solidFill>
                  <a:srgbClr val="FFFF00"/>
                </a:solidFill>
                <a:latin typeface="Arial"/>
                <a:ea typeface="Arial"/>
                <a:cs typeface="Arial"/>
                <a:sym typeface="Arial"/>
              </a:rPr>
              <a:t>–</a:t>
            </a:r>
            <a:r>
              <a:rPr lang="LID8192"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07</a:t>
            </a:r>
            <a:r>
              <a:rPr lang="en-US" sz="1600" b="1" i="0" u="none" strike="noStrike" cap="none" dirty="0" smtClean="0">
                <a:solidFill>
                  <a:srgbClr val="FFFF00"/>
                </a:solidFill>
                <a:latin typeface="Arial"/>
                <a:ea typeface="Arial"/>
                <a:cs typeface="Arial"/>
                <a:sym typeface="Arial"/>
              </a:rPr>
              <a:t> August </a:t>
            </a:r>
            <a:r>
              <a:rPr lang="en-US" sz="1600" b="1" i="0" u="none" strike="noStrike" cap="none" dirty="0">
                <a:solidFill>
                  <a:srgbClr val="FFFF00"/>
                </a:solidFill>
                <a:latin typeface="Arial"/>
                <a:ea typeface="Arial"/>
                <a:cs typeface="Arial"/>
                <a:sym typeface="Arial"/>
              </a:rPr>
              <a:t>2023</a:t>
            </a:r>
            <a:endParaRPr sz="1600" b="0" i="0" u="none" strike="noStrike" cap="none" dirty="0">
              <a:solidFill>
                <a:schemeClr val="dk1"/>
              </a:solidFill>
              <a:latin typeface="Arial"/>
              <a:ea typeface="Arial"/>
              <a:cs typeface="Arial"/>
              <a:sym typeface="Arial"/>
            </a:endParaRPr>
          </a:p>
        </p:txBody>
      </p:sp>
      <p:sp>
        <p:nvSpPr>
          <p:cNvPr id="172" name="Google Shape;172;p21"/>
          <p:cNvSpPr txBox="1"/>
          <p:nvPr/>
        </p:nvSpPr>
        <p:spPr>
          <a:xfrm>
            <a:off x="75465" y="5229412"/>
            <a:ext cx="8889900" cy="1277232"/>
          </a:xfrm>
          <a:prstGeom prst="rect">
            <a:avLst/>
          </a:prstGeom>
          <a:noFill/>
          <a:ln>
            <a:noFill/>
          </a:ln>
        </p:spPr>
        <p:txBody>
          <a:bodyPr spcFirstLastPara="1" wrap="square" lIns="91425" tIns="45700" rIns="91425" bIns="45700" anchor="t" anchorCtr="0">
            <a:spAutoFit/>
          </a:bodyPr>
          <a:lstStyle/>
          <a:p>
            <a:pPr lvl="0" algn="just"/>
            <a:r>
              <a:rPr lang="en-US" sz="1100" b="1" i="0" u="none" strike="noStrike" cap="none" dirty="0">
                <a:solidFill>
                  <a:schemeClr val="lt1"/>
                </a:solidFill>
                <a:latin typeface="Arial"/>
                <a:ea typeface="Arial"/>
                <a:cs typeface="Arial"/>
                <a:sym typeface="Arial"/>
              </a:rPr>
              <a:t>For week-1 (left panel</a:t>
            </a:r>
            <a:r>
              <a:rPr lang="en-US" sz="1100" b="1" i="0" u="none" strike="noStrike" cap="none" dirty="0" smtClean="0">
                <a:solidFill>
                  <a:schemeClr val="lt1"/>
                </a:solidFill>
                <a:latin typeface="Arial"/>
                <a:ea typeface="Arial"/>
                <a:cs typeface="Arial"/>
                <a:sym typeface="Arial"/>
              </a:rPr>
              <a:t>), the </a:t>
            </a:r>
            <a:r>
              <a:rPr lang="en-US" sz="1100" b="1" i="0" u="none" strike="noStrike" cap="none" dirty="0">
                <a:solidFill>
                  <a:schemeClr val="lt1"/>
                </a:solidFill>
                <a:latin typeface="Arial"/>
                <a:ea typeface="Arial"/>
                <a:cs typeface="Arial"/>
                <a:sym typeface="Arial"/>
              </a:rPr>
              <a:t>GEFS forecasts indicate a moderate to high chance (over 70%) for rainfall to exceed 50 mm </a:t>
            </a:r>
            <a:r>
              <a:rPr lang="en-US" sz="1100" b="1" i="0" u="none" strike="noStrike" cap="none" dirty="0" smtClean="0">
                <a:solidFill>
                  <a:schemeClr val="lt1"/>
                </a:solidFill>
                <a:latin typeface="Arial"/>
                <a:ea typeface="Arial"/>
                <a:cs typeface="Arial"/>
                <a:sym typeface="Arial"/>
              </a:rPr>
              <a:t>over much of </a:t>
            </a:r>
            <a:r>
              <a:rPr lang="en-US" sz="1100" b="1" i="0" u="none" strike="noStrike" cap="none" dirty="0" smtClean="0">
                <a:solidFill>
                  <a:schemeClr val="lt1"/>
                </a:solidFill>
                <a:latin typeface="Arial"/>
                <a:ea typeface="Arial"/>
                <a:cs typeface="Arial"/>
                <a:sym typeface="Arial"/>
              </a:rPr>
              <a:t>western </a:t>
            </a:r>
            <a:r>
              <a:rPr lang="en-US" sz="1100" b="1" i="0" u="none" strike="noStrike" cap="none" dirty="0" smtClean="0">
                <a:solidFill>
                  <a:schemeClr val="lt1"/>
                </a:solidFill>
                <a:latin typeface="Arial"/>
                <a:ea typeface="Arial"/>
                <a:cs typeface="Arial"/>
                <a:sym typeface="Arial"/>
              </a:rPr>
              <a:t>and southeastern Guinea, Guinea-Bissau, Sierra Leone, </a:t>
            </a:r>
            <a:r>
              <a:rPr lang="en-US" sz="1100" b="1" i="0" u="none" strike="noStrike" cap="none" dirty="0" smtClean="0">
                <a:solidFill>
                  <a:schemeClr val="lt1"/>
                </a:solidFill>
                <a:latin typeface="Arial"/>
                <a:ea typeface="Arial"/>
                <a:cs typeface="Arial"/>
                <a:sym typeface="Arial"/>
              </a:rPr>
              <a:t>southwestern Mali, northwestern </a:t>
            </a:r>
            <a:r>
              <a:rPr lang="en-US" sz="1100" b="1" i="0" u="none" strike="noStrike" cap="none" dirty="0" smtClean="0">
                <a:solidFill>
                  <a:schemeClr val="lt1"/>
                </a:solidFill>
                <a:latin typeface="Arial"/>
                <a:ea typeface="Arial"/>
                <a:cs typeface="Arial"/>
                <a:sym typeface="Arial"/>
              </a:rPr>
              <a:t>Cote d’Ivoire, parts of central, south-central, and southeastern Nigeria, central and </a:t>
            </a:r>
            <a:r>
              <a:rPr lang="en-US" sz="1100" b="1" dirty="0" smtClean="0">
                <a:solidFill>
                  <a:schemeClr val="lt1"/>
                </a:solidFill>
              </a:rPr>
              <a:t>southwestern </a:t>
            </a:r>
            <a:r>
              <a:rPr lang="en-US" sz="1100" b="1" i="0" u="none" strike="noStrike" cap="none" dirty="0" smtClean="0">
                <a:solidFill>
                  <a:schemeClr val="lt1"/>
                </a:solidFill>
                <a:latin typeface="Arial"/>
                <a:ea typeface="Arial"/>
                <a:cs typeface="Arial"/>
                <a:sym typeface="Arial"/>
              </a:rPr>
              <a:t>Cameroon, </a:t>
            </a:r>
            <a:r>
              <a:rPr lang="en-US" sz="1100" b="1" i="0" u="none" strike="noStrike" cap="none" dirty="0" smtClean="0">
                <a:solidFill>
                  <a:schemeClr val="lt1"/>
                </a:solidFill>
                <a:latin typeface="Arial"/>
                <a:ea typeface="Arial"/>
                <a:cs typeface="Arial"/>
                <a:sym typeface="Arial"/>
              </a:rPr>
              <a:t>northwestern CAR, and </a:t>
            </a:r>
            <a:r>
              <a:rPr lang="en-US" sz="1100" b="1" i="0" u="none" strike="noStrike" cap="none" dirty="0" smtClean="0">
                <a:solidFill>
                  <a:schemeClr val="lt1"/>
                </a:solidFill>
                <a:latin typeface="Arial"/>
                <a:ea typeface="Arial"/>
                <a:cs typeface="Arial"/>
                <a:sym typeface="Arial"/>
              </a:rPr>
              <a:t>western </a:t>
            </a:r>
            <a:r>
              <a:rPr lang="en-US" sz="1100" b="1" i="0" u="none" strike="noStrike" cap="none" dirty="0" smtClean="0">
                <a:solidFill>
                  <a:schemeClr val="lt1"/>
                </a:solidFill>
                <a:latin typeface="Arial"/>
                <a:ea typeface="Arial"/>
                <a:cs typeface="Arial"/>
                <a:sym typeface="Arial"/>
              </a:rPr>
              <a:t>and northern Ethiopia</a:t>
            </a:r>
            <a:r>
              <a:rPr lang="en-US" sz="1100" b="1" i="0" u="none" strike="noStrike" cap="none" dirty="0" smtClean="0">
                <a:solidFill>
                  <a:schemeClr val="lt1"/>
                </a:solidFill>
                <a:latin typeface="Arial"/>
                <a:ea typeface="Arial"/>
                <a:cs typeface="Arial"/>
                <a:sym typeface="Arial"/>
              </a:rPr>
              <a:t>. For week-2 (right panel), the GEFS forecasts </a:t>
            </a:r>
            <a:r>
              <a:rPr lang="en-US" sz="1100" b="1" dirty="0">
                <a:solidFill>
                  <a:schemeClr val="lt1"/>
                </a:solidFill>
              </a:rPr>
              <a:t>indicate a moderate to high chance (over 70%) for rainfall to exceed 50 mm over much </a:t>
            </a:r>
            <a:r>
              <a:rPr lang="en-US" sz="1100" b="1" dirty="0" smtClean="0">
                <a:solidFill>
                  <a:schemeClr val="lt1"/>
                </a:solidFill>
              </a:rPr>
              <a:t>of Guinea, </a:t>
            </a:r>
            <a:r>
              <a:rPr lang="en-US" sz="1100" b="1" dirty="0" smtClean="0">
                <a:solidFill>
                  <a:schemeClr val="lt1"/>
                </a:solidFill>
              </a:rPr>
              <a:t>southern Guinea-Bissau</a:t>
            </a:r>
            <a:r>
              <a:rPr lang="en-US" sz="1100" b="1" dirty="0" smtClean="0">
                <a:solidFill>
                  <a:schemeClr val="lt1"/>
                </a:solidFill>
              </a:rPr>
              <a:t>, northwestern Cote d’Ivoire, </a:t>
            </a:r>
            <a:r>
              <a:rPr lang="en-US" sz="1100" b="1" dirty="0" smtClean="0">
                <a:solidFill>
                  <a:schemeClr val="lt1"/>
                </a:solidFill>
              </a:rPr>
              <a:t>Sierra </a:t>
            </a:r>
            <a:r>
              <a:rPr lang="en-US" sz="1100" b="1" dirty="0" smtClean="0">
                <a:solidFill>
                  <a:schemeClr val="lt1"/>
                </a:solidFill>
              </a:rPr>
              <a:t>Leone, southwestern Mali, parts of central and southeastern Nigeria, </a:t>
            </a:r>
            <a:r>
              <a:rPr lang="en-US" sz="1100" b="1" dirty="0" smtClean="0">
                <a:solidFill>
                  <a:schemeClr val="lt1"/>
                </a:solidFill>
              </a:rPr>
              <a:t>western Burkina Faso, central and southwestern </a:t>
            </a:r>
            <a:r>
              <a:rPr lang="en-US" sz="1100" b="1" dirty="0" smtClean="0">
                <a:solidFill>
                  <a:schemeClr val="lt1"/>
                </a:solidFill>
              </a:rPr>
              <a:t>Cameroon, </a:t>
            </a:r>
            <a:r>
              <a:rPr lang="en-US" sz="1100" b="1" dirty="0" smtClean="0">
                <a:solidFill>
                  <a:schemeClr val="lt1"/>
                </a:solidFill>
              </a:rPr>
              <a:t>southeastern Chad, northwestern CAR, parts </a:t>
            </a:r>
            <a:r>
              <a:rPr lang="en-US" sz="1100" b="1" dirty="0" smtClean="0">
                <a:solidFill>
                  <a:schemeClr val="lt1"/>
                </a:solidFill>
              </a:rPr>
              <a:t>of southwestern Sudan, </a:t>
            </a:r>
            <a:r>
              <a:rPr lang="en-US" sz="1100" b="1" dirty="0" smtClean="0">
                <a:solidFill>
                  <a:schemeClr val="lt1"/>
                </a:solidFill>
              </a:rPr>
              <a:t>western, central, and northern Ethiopia, parts of southwestern Eritrea, and parts of northeastern Madagascar.</a:t>
            </a:r>
            <a:endParaRPr dirty="0"/>
          </a:p>
        </p:txBody>
      </p:sp>
      <p:sp>
        <p:nvSpPr>
          <p:cNvPr id="173" name="Google Shape;173;p21"/>
          <p:cNvSpPr txBox="1"/>
          <p:nvPr/>
        </p:nvSpPr>
        <p:spPr>
          <a:xfrm>
            <a:off x="416459" y="1519241"/>
            <a:ext cx="3954900" cy="338700"/>
          </a:xfrm>
          <a:prstGeom prst="rect">
            <a:avLst/>
          </a:prstGeom>
          <a:noFill/>
          <a:ln>
            <a:noFill/>
          </a:ln>
        </p:spPr>
        <p:txBody>
          <a:bodyPr spcFirstLastPara="1" wrap="square" lIns="91425" tIns="45700" rIns="91425" bIns="45700" anchor="t" anchorCtr="0">
            <a:spAutoFit/>
          </a:bodyPr>
          <a:lstStyle/>
          <a:p>
            <a:pPr lvl="0" algn="ctr">
              <a:buSzPts val="1600"/>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25</a:t>
            </a:r>
            <a:r>
              <a:rPr lang="en-US" sz="1600" b="1" dirty="0" smtClean="0">
                <a:solidFill>
                  <a:srgbClr val="FFFF00"/>
                </a:solidFill>
              </a:rPr>
              <a:t> </a:t>
            </a:r>
            <a:r>
              <a:rPr lang="en-US" sz="1600" b="1" dirty="0" smtClean="0">
                <a:solidFill>
                  <a:srgbClr val="FFFF00"/>
                </a:solidFill>
              </a:rPr>
              <a:t>–</a:t>
            </a:r>
            <a:r>
              <a:rPr lang="LID8192" sz="1600" b="1" dirty="0" smtClean="0">
                <a:solidFill>
                  <a:srgbClr val="FFFF00"/>
                </a:solidFill>
              </a:rPr>
              <a:t> </a:t>
            </a:r>
            <a:r>
              <a:rPr lang="en-US" sz="1600" b="1" dirty="0" smtClean="0">
                <a:solidFill>
                  <a:srgbClr val="FFFF00"/>
                </a:solidFill>
              </a:rPr>
              <a:t>31</a:t>
            </a:r>
            <a:r>
              <a:rPr lang="LID8192" sz="1600" b="1" dirty="0" smtClean="0">
                <a:solidFill>
                  <a:srgbClr val="FFFF00"/>
                </a:solidFill>
              </a:rPr>
              <a:t> </a:t>
            </a:r>
            <a:r>
              <a:rPr lang="LID8192" sz="1600" b="1" dirty="0" smtClean="0">
                <a:solidFill>
                  <a:srgbClr val="FFFF00"/>
                </a:solidFill>
              </a:rPr>
              <a:t>Ju</a:t>
            </a:r>
            <a:r>
              <a:rPr lang="en-US" sz="1600" b="1" dirty="0" err="1" smtClean="0">
                <a:solidFill>
                  <a:srgbClr val="FFFF00"/>
                </a:solidFill>
              </a:rPr>
              <a:t>ly</a:t>
            </a:r>
            <a:r>
              <a:rPr lang="LID8192" sz="1600" b="1" dirty="0" smtClean="0">
                <a:solidFill>
                  <a:srgbClr val="FFFF00"/>
                </a:solidFill>
              </a:rPr>
              <a:t> </a:t>
            </a:r>
            <a:r>
              <a:rPr lang="en-US" sz="1600" b="1" dirty="0" smtClean="0">
                <a:solidFill>
                  <a:srgbClr val="FFFF00"/>
                </a:solidFill>
              </a:rPr>
              <a:t>2023</a:t>
            </a:r>
            <a:endParaRPr sz="1400" b="0" i="0" u="none" strike="noStrike" cap="none" dirty="0">
              <a:solidFill>
                <a:srgbClr val="000000"/>
              </a:solidFill>
              <a:latin typeface="Arial"/>
              <a:ea typeface="Arial"/>
              <a:cs typeface="Arial"/>
              <a:sym typeface="Arial"/>
            </a:endParaRPr>
          </a:p>
        </p:txBody>
      </p:sp>
      <p:pic>
        <p:nvPicPr>
          <p:cNvPr id="174" name="Google Shape;174;p21"/>
          <p:cNvPicPr preferRelativeResize="0"/>
          <p:nvPr/>
        </p:nvPicPr>
        <p:blipFill>
          <a:blip r:embed="rId3">
            <a:extLst>
              <a:ext uri="{28A0092B-C50C-407E-A947-70E740481C1C}">
                <a14:useLocalDpi xmlns:a14="http://schemas.microsoft.com/office/drawing/2010/main" val="0"/>
              </a:ext>
            </a:extLst>
          </a:blip>
          <a:stretch>
            <a:fillRect/>
          </a:stretch>
        </p:blipFill>
        <p:spPr>
          <a:xfrm>
            <a:off x="416459" y="2077083"/>
            <a:ext cx="3982008" cy="2986506"/>
          </a:xfrm>
          <a:prstGeom prst="rect">
            <a:avLst/>
          </a:prstGeom>
          <a:noFill/>
          <a:ln>
            <a:noFill/>
          </a:ln>
        </p:spPr>
      </p:pic>
      <p:pic>
        <p:nvPicPr>
          <p:cNvPr id="175" name="Google Shape;175;p21"/>
          <p:cNvPicPr preferRelativeResize="0"/>
          <p:nvPr/>
        </p:nvPicPr>
        <p:blipFill>
          <a:blip r:embed="rId4">
            <a:extLst>
              <a:ext uri="{28A0092B-C50C-407E-A947-70E740481C1C}">
                <a14:useLocalDpi xmlns:a14="http://schemas.microsoft.com/office/drawing/2010/main" val="0"/>
              </a:ext>
            </a:extLst>
          </a:blip>
          <a:stretch>
            <a:fillRect/>
          </a:stretch>
        </p:blipFill>
        <p:spPr>
          <a:xfrm>
            <a:off x="4681814" y="2076509"/>
            <a:ext cx="3928784" cy="2946588"/>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4135</TotalTime>
  <Words>3116</Words>
  <Application>Microsoft Office PowerPoint</Application>
  <PresentationFormat>On-screen Show (4:3)</PresentationFormat>
  <Paragraphs>65</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Justin Hicks</cp:lastModifiedBy>
  <cp:revision>165</cp:revision>
  <dcterms:modified xsi:type="dcterms:W3CDTF">2023-07-24T17:17:19Z</dcterms:modified>
</cp:coreProperties>
</file>