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16</a:t>
            </a:r>
            <a:r>
              <a:rPr lang="en-US" sz="2800" b="1" i="0" u="none" strike="noStrike" cap="none" dirty="0" smtClean="0">
                <a:solidFill>
                  <a:schemeClr val="lt1"/>
                </a:solidFill>
                <a:latin typeface="Arial"/>
                <a:ea typeface="Arial"/>
                <a:cs typeface="Arial"/>
                <a:sym typeface="Arial"/>
              </a:rPr>
              <a:t> </a:t>
            </a:r>
            <a:r>
              <a:rPr lang="en-US" sz="2800" b="1" dirty="0">
                <a:solidFill>
                  <a:schemeClr val="lt1"/>
                </a:solidFill>
              </a:rPr>
              <a:t>October</a:t>
            </a:r>
            <a:r>
              <a:rPr lang="en-US" sz="2800" b="1" i="0" u="none" strike="noStrike" cap="none" dirty="0">
                <a:solidFill>
                  <a:schemeClr val="lt1"/>
                </a:solidFill>
                <a:latin typeface="Arial"/>
                <a:ea typeface="Arial"/>
                <a:cs typeface="Arial"/>
                <a:sym typeface="Arial"/>
              </a:rPr>
              <a:t> 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17</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23</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dirty="0"/>
          </a:p>
        </p:txBody>
      </p:sp>
      <p:pic>
        <p:nvPicPr>
          <p:cNvPr id="185" name="Google Shape;185;p10"/>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9"/>
            <a:ext cx="3764682" cy="4871942"/>
          </a:xfrm>
          <a:prstGeom prst="rect">
            <a:avLst/>
          </a:prstGeom>
          <a:noFill/>
          <a:ln>
            <a:noFill/>
          </a:ln>
        </p:spPr>
      </p:pic>
      <p:sp>
        <p:nvSpPr>
          <p:cNvPr id="186" name="Google Shape;186;p10"/>
          <p:cNvSpPr txBox="1"/>
          <p:nvPr/>
        </p:nvSpPr>
        <p:spPr>
          <a:xfrm>
            <a:off x="4260545" y="1462431"/>
            <a:ext cx="4528500" cy="4832052"/>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b="1" dirty="0">
                <a:solidFill>
                  <a:schemeClr val="bg1"/>
                </a:solidFill>
              </a:rPr>
              <a:t>The probabilistic forecasts call for below 50% chance for weekly rainfall to be above-normal (below the upper </a:t>
            </a:r>
            <a:r>
              <a:rPr lang="en-US" b="1" dirty="0" err="1">
                <a:solidFill>
                  <a:schemeClr val="bg1"/>
                </a:solidFill>
              </a:rPr>
              <a:t>tercile</a:t>
            </a:r>
            <a:r>
              <a:rPr lang="en-US" b="1" dirty="0">
                <a:solidFill>
                  <a:schemeClr val="bg1"/>
                </a:solidFill>
              </a:rPr>
              <a:t>) over much of </a:t>
            </a:r>
            <a:r>
              <a:rPr lang="en-US" b="1" dirty="0" err="1">
                <a:solidFill>
                  <a:schemeClr val="bg1"/>
                </a:solidFill>
              </a:rPr>
              <a:t>Guuinea</a:t>
            </a:r>
            <a:r>
              <a:rPr lang="en-US" b="1" dirty="0">
                <a:solidFill>
                  <a:schemeClr val="bg1"/>
                </a:solidFill>
              </a:rPr>
              <a:t>, Sierra Leone, western Liberia, northern Cote d’Ivoire, southwestern Mali, western Burkina Faso, southern Chad, eastern South Africa and Lesotho. There is above 65% chance for the rainfall to be below-normal over western Guinea</a:t>
            </a:r>
            <a:r>
              <a:rPr lang="en-US" b="1" dirty="0" smtClean="0">
                <a:solidFill>
                  <a:schemeClr val="bg1"/>
                </a:solidFill>
              </a:rPr>
              <a:t>.</a:t>
            </a:r>
          </a:p>
          <a:p>
            <a:pPr marL="457200" lvl="0" indent="-304800" algn="just">
              <a:buClr>
                <a:schemeClr val="lt1"/>
              </a:buClr>
              <a:buSzPts val="1200"/>
              <a:buAutoNum type="arabicPeriod"/>
            </a:pPr>
            <a:endParaRPr lang="en-US" b="1" dirty="0">
              <a:solidFill>
                <a:schemeClr val="lt1"/>
              </a:solidFill>
            </a:endParaRPr>
          </a:p>
          <a:p>
            <a:pPr marL="457200" lvl="0" indent="-304800" algn="just">
              <a:buClr>
                <a:schemeClr val="lt1"/>
              </a:buClr>
              <a:buSzPts val="1200"/>
              <a:buAutoNum type="arabicPeriod"/>
            </a:pPr>
            <a:r>
              <a:rPr lang="en-US" b="1" dirty="0">
                <a:solidFill>
                  <a:schemeClr val="bg1"/>
                </a:solidFill>
              </a:rPr>
              <a:t>The forecasts call for above 50% chance for weekly total rainfall to be above-normal (above the lower </a:t>
            </a:r>
            <a:r>
              <a:rPr lang="en-US" b="1" dirty="0" err="1">
                <a:solidFill>
                  <a:schemeClr val="bg1"/>
                </a:solidFill>
              </a:rPr>
              <a:t>tercile</a:t>
            </a:r>
            <a:r>
              <a:rPr lang="en-US" b="1" dirty="0">
                <a:solidFill>
                  <a:schemeClr val="bg1"/>
                </a:solidFill>
              </a:rPr>
              <a:t>) over Equatorial Guinea, northern Gabon, Congo, southern, eastern and northern DRC, South Sudan, Uganda, Rwanda, Burundi, southern Ethiopia, Somalia, central Mozambique and parts of Madagascar. There is above 65% chance for rainfall to be above-normal over the far northern and southern DRC, northern Angola, southeastern Ethiopia, central Somalia, central Mozambique and eastern Madagascar.</a:t>
            </a:r>
            <a:endParaRPr sz="12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30</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6" name="Google Shape;196;p11"/>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9"/>
            <a:ext cx="3764682" cy="4871942"/>
          </a:xfrm>
          <a:prstGeom prst="rect">
            <a:avLst/>
          </a:prstGeom>
          <a:noFill/>
          <a:ln>
            <a:noFill/>
          </a:ln>
        </p:spPr>
      </p:pic>
      <p:sp>
        <p:nvSpPr>
          <p:cNvPr id="197" name="Google Shape;197;p11"/>
          <p:cNvSpPr txBox="1"/>
          <p:nvPr/>
        </p:nvSpPr>
        <p:spPr>
          <a:xfrm>
            <a:off x="4260545" y="1462431"/>
            <a:ext cx="4528500" cy="3908722"/>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AutoNum type="arabicPeriod"/>
            </a:pPr>
            <a:r>
              <a:rPr lang="en-US" b="1" dirty="0">
                <a:solidFill>
                  <a:schemeClr val="bg1"/>
                </a:solidFill>
              </a:rPr>
              <a:t>The probabilistic forecasts call for above 50% chance for weekly rainfall to be below-normal (below the lower </a:t>
            </a:r>
            <a:r>
              <a:rPr lang="en-US" b="1" dirty="0" err="1">
                <a:solidFill>
                  <a:schemeClr val="bg1"/>
                </a:solidFill>
              </a:rPr>
              <a:t>tercile</a:t>
            </a:r>
            <a:r>
              <a:rPr lang="en-US" b="1" dirty="0">
                <a:solidFill>
                  <a:schemeClr val="bg1"/>
                </a:solidFill>
              </a:rPr>
              <a:t>) across much of the Gulf of Guinea region. There is above 65% chance for rainfall to be below-normal over Guinea-Bissau, northern Cote d’Ivoire, northern Benin and northwestern Nigeria.</a:t>
            </a:r>
          </a:p>
          <a:p>
            <a:pPr marL="457200" lvl="0" indent="-304800" algn="just">
              <a:buClr>
                <a:schemeClr val="lt1"/>
              </a:buClr>
              <a:buSzPts val="1200"/>
              <a:buAutoNum type="arabicPeriod"/>
            </a:pPr>
            <a:endParaRPr lang="en-US" sz="1200" b="1" dirty="0" smtClean="0">
              <a:solidFill>
                <a:schemeClr val="bg1"/>
              </a:solidFill>
            </a:endParaRPr>
          </a:p>
          <a:p>
            <a:pPr marL="457200" indent="-304800" algn="just">
              <a:buClr>
                <a:schemeClr val="lt1"/>
              </a:buClr>
              <a:buSzPts val="1200"/>
              <a:buFont typeface="Arial"/>
              <a:buAutoNum type="arabicPeriod"/>
            </a:pPr>
            <a:r>
              <a:rPr lang="en-US" b="1" dirty="0">
                <a:solidFill>
                  <a:schemeClr val="bg1"/>
                </a:solidFill>
              </a:rPr>
              <a:t>The forecasts call for above 50% chance for weekly total rainfall to be above-normal (above the upper </a:t>
            </a:r>
            <a:r>
              <a:rPr lang="en-US" b="1" dirty="0" err="1">
                <a:solidFill>
                  <a:schemeClr val="bg1"/>
                </a:solidFill>
              </a:rPr>
              <a:t>tercile</a:t>
            </a:r>
            <a:r>
              <a:rPr lang="en-US" b="1" dirty="0">
                <a:solidFill>
                  <a:schemeClr val="bg1"/>
                </a:solidFill>
              </a:rPr>
              <a:t>) over Equatorial Guinea, Gabon, Congo, DRC, Uganda, southern South Sudan, southern Ethiopia, eastern Kenya, and southern Somalia. There is above 65% chance for rainfall to be above-average over parts of southwestern DRC and southern Somalia. </a:t>
            </a:r>
          </a:p>
          <a:p>
            <a:pPr marL="457200" lvl="0" indent="-304800" algn="just">
              <a:buClr>
                <a:schemeClr val="lt1"/>
              </a:buClr>
              <a:buSzPts val="1200"/>
              <a:buAutoNum type="arabicPeriod"/>
            </a:pPr>
            <a:endParaRPr sz="1200" b="1" dirty="0"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92100" algn="just">
              <a:lnSpc>
                <a:spcPct val="90000"/>
              </a:lnSpc>
              <a:spcBef>
                <a:spcPts val="0"/>
              </a:spcBef>
              <a:buClr>
                <a:schemeClr val="lt1"/>
              </a:buClr>
              <a:buSzPts val="1000"/>
              <a:buFont typeface="Arial"/>
              <a:buChar char="•"/>
            </a:pPr>
            <a:r>
              <a:rPr lang="en-US" sz="1050" b="1" dirty="0">
                <a:solidFill>
                  <a:schemeClr val="lt1"/>
                </a:solidFill>
                <a:latin typeface="+mj-lt"/>
                <a:ea typeface="Arial"/>
                <a:cs typeface="Arial"/>
                <a:sym typeface="Arial"/>
              </a:rPr>
              <a:t>Over the past 30 days, in East Africa, above-average rainfall was observed over many parts of southern Sudan, most of </a:t>
            </a:r>
            <a:r>
              <a:rPr lang="en-US" sz="1050" b="1" dirty="0">
                <a:solidFill>
                  <a:schemeClr val="lt1"/>
                </a:solidFill>
                <a:latin typeface="+mj-lt"/>
              </a:rPr>
              <a:t>western, eastern,</a:t>
            </a:r>
            <a:r>
              <a:rPr lang="en-US" sz="1050" b="1" dirty="0">
                <a:solidFill>
                  <a:schemeClr val="lt1"/>
                </a:solidFill>
                <a:latin typeface="+mj-lt"/>
                <a:ea typeface="Arial"/>
                <a:cs typeface="Arial"/>
                <a:sym typeface="Arial"/>
              </a:rPr>
              <a:t> and southern South Sudan, southwestern Eritrea, western Djibouti, pockets of northern, western, and south-central Ethiopia, </a:t>
            </a:r>
            <a:r>
              <a:rPr lang="en-US" sz="1050" b="1" dirty="0">
                <a:solidFill>
                  <a:schemeClr val="lt1"/>
                </a:solidFill>
                <a:latin typeface="+mj-lt"/>
              </a:rPr>
              <a:t>northern</a:t>
            </a:r>
            <a:r>
              <a:rPr lang="en-US" sz="1050" b="1" dirty="0">
                <a:solidFill>
                  <a:schemeClr val="lt1"/>
                </a:solidFill>
                <a:latin typeface="+mj-lt"/>
                <a:ea typeface="Arial"/>
                <a:cs typeface="Arial"/>
                <a:sym typeface="Arial"/>
              </a:rPr>
              <a:t> a</a:t>
            </a:r>
            <a:r>
              <a:rPr lang="en-US" sz="1050" b="1" dirty="0">
                <a:solidFill>
                  <a:schemeClr val="lt1"/>
                </a:solidFill>
                <a:latin typeface="+mj-lt"/>
              </a:rPr>
              <a:t>nd central </a:t>
            </a:r>
            <a:r>
              <a:rPr lang="en-US" sz="1050" b="1" dirty="0">
                <a:solidFill>
                  <a:schemeClr val="lt1"/>
                </a:solidFill>
                <a:latin typeface="+mj-lt"/>
                <a:ea typeface="Arial"/>
                <a:cs typeface="Arial"/>
                <a:sym typeface="Arial"/>
              </a:rPr>
              <a:t>Uganda, southwestern and parts of southeastern Kenya, parts of southern and central Somalia, western Burundi, and </a:t>
            </a:r>
            <a:r>
              <a:rPr lang="en-US" sz="1050" b="1" dirty="0">
                <a:solidFill>
                  <a:schemeClr val="lt1"/>
                </a:solidFill>
                <a:latin typeface="+mj-lt"/>
              </a:rPr>
              <a:t>parts</a:t>
            </a:r>
            <a:r>
              <a:rPr lang="en-US" sz="1050" b="1" dirty="0">
                <a:solidFill>
                  <a:schemeClr val="lt1"/>
                </a:solidFill>
                <a:latin typeface="+mj-lt"/>
                <a:ea typeface="Arial"/>
                <a:cs typeface="Arial"/>
                <a:sym typeface="Arial"/>
              </a:rPr>
              <a:t> of northern Tanzania. Rainfall was below-average over much of central and southern Ethiopia, southwestern Uganda, Rwanda, northern Somalia, eastern Djibouti, pockets of south-central Sudan, and parts of northeastern South Sudan. In Central Africa, rainfall was above-average over central and northern Congo, parts of eastern and southwestern Cameroon, parts of </a:t>
            </a:r>
            <a:r>
              <a:rPr lang="en-US" sz="1050" b="1" dirty="0">
                <a:solidFill>
                  <a:schemeClr val="lt1"/>
                </a:solidFill>
                <a:latin typeface="+mj-lt"/>
              </a:rPr>
              <a:t>southeastern, southwestern, and northwestern </a:t>
            </a:r>
            <a:r>
              <a:rPr lang="en-US" sz="1050" b="1" dirty="0">
                <a:solidFill>
                  <a:schemeClr val="lt1"/>
                </a:solidFill>
                <a:latin typeface="+mj-lt"/>
                <a:ea typeface="Arial"/>
                <a:cs typeface="Arial"/>
                <a:sym typeface="Arial"/>
              </a:rPr>
              <a:t>Chad,</a:t>
            </a:r>
            <a:r>
              <a:rPr lang="en-US" sz="1050" b="1" dirty="0">
                <a:solidFill>
                  <a:schemeClr val="lt1"/>
                </a:solidFill>
                <a:latin typeface="+mj-lt"/>
              </a:rPr>
              <a:t> parts of eastern Gabon, much of C</a:t>
            </a:r>
            <a:r>
              <a:rPr lang="en-US" sz="1050" b="1" dirty="0">
                <a:solidFill>
                  <a:schemeClr val="lt1"/>
                </a:solidFill>
                <a:latin typeface="+mj-lt"/>
                <a:ea typeface="Arial"/>
                <a:cs typeface="Arial"/>
                <a:sym typeface="Arial"/>
              </a:rPr>
              <a:t>AR, and southeastern, south-central, west-central, and northeastern DRC. Below-average rainfall was observed over much of Cameroon, Equatorial Guinea, northern, central, and western Gabon, part</a:t>
            </a:r>
            <a:r>
              <a:rPr lang="en-US" sz="1050" b="1" dirty="0">
                <a:solidFill>
                  <a:schemeClr val="lt1"/>
                </a:solidFill>
                <a:latin typeface="+mj-lt"/>
              </a:rPr>
              <a:t>s of </a:t>
            </a:r>
            <a:r>
              <a:rPr lang="en-US" sz="1050" b="1" dirty="0">
                <a:solidFill>
                  <a:schemeClr val="lt1"/>
                </a:solidFill>
                <a:latin typeface="+mj-lt"/>
                <a:ea typeface="Arial"/>
                <a:cs typeface="Arial"/>
                <a:sym typeface="Arial"/>
              </a:rPr>
              <a:t>northwestern and southwestern Congo, pockets of central and south-central Chad, </a:t>
            </a:r>
            <a:r>
              <a:rPr lang="en-US" sz="1050" b="1" dirty="0">
                <a:solidFill>
                  <a:schemeClr val="lt1"/>
                </a:solidFill>
                <a:latin typeface="+mj-lt"/>
              </a:rPr>
              <a:t>central</a:t>
            </a:r>
            <a:r>
              <a:rPr lang="en-US" sz="1050" b="1" dirty="0">
                <a:solidFill>
                  <a:schemeClr val="lt1"/>
                </a:solidFill>
                <a:latin typeface="+mj-lt"/>
                <a:ea typeface="Arial"/>
                <a:cs typeface="Arial"/>
                <a:sym typeface="Arial"/>
              </a:rPr>
              <a:t> CAR, and central</a:t>
            </a:r>
            <a:r>
              <a:rPr lang="en-US" sz="1050" b="1" dirty="0">
                <a:solidFill>
                  <a:schemeClr val="lt1"/>
                </a:solidFill>
                <a:latin typeface="+mj-lt"/>
              </a:rPr>
              <a:t> </a:t>
            </a:r>
            <a:r>
              <a:rPr lang="en-US" sz="1050" b="1" dirty="0">
                <a:solidFill>
                  <a:schemeClr val="lt1"/>
                </a:solidFill>
                <a:latin typeface="+mj-lt"/>
                <a:ea typeface="Arial"/>
                <a:cs typeface="Arial"/>
                <a:sym typeface="Arial"/>
              </a:rPr>
              <a:t>and northwestern DRC. In West Africa, rainfall was above-average over pockets of </a:t>
            </a:r>
            <a:r>
              <a:rPr lang="en-US" sz="1050" b="1" dirty="0">
                <a:solidFill>
                  <a:schemeClr val="lt1"/>
                </a:solidFill>
                <a:latin typeface="+mj-lt"/>
              </a:rPr>
              <a:t>northern </a:t>
            </a:r>
            <a:r>
              <a:rPr lang="en-US" sz="1050" b="1" dirty="0">
                <a:solidFill>
                  <a:schemeClr val="lt1"/>
                </a:solidFill>
                <a:latin typeface="+mj-lt"/>
                <a:ea typeface="Arial"/>
                <a:cs typeface="Arial"/>
                <a:sym typeface="Arial"/>
              </a:rPr>
              <a:t>and south</a:t>
            </a:r>
            <a:r>
              <a:rPr lang="en-US" sz="1050" b="1" dirty="0">
                <a:solidFill>
                  <a:schemeClr val="lt1"/>
                </a:solidFill>
                <a:latin typeface="+mj-lt"/>
              </a:rPr>
              <a:t>ern </a:t>
            </a:r>
            <a:r>
              <a:rPr lang="en-US" sz="1050" b="1" dirty="0">
                <a:solidFill>
                  <a:schemeClr val="lt1"/>
                </a:solidFill>
                <a:latin typeface="+mj-lt"/>
                <a:ea typeface="Arial"/>
                <a:cs typeface="Arial"/>
                <a:sym typeface="Arial"/>
              </a:rPr>
              <a:t>Senegal, Guinea, Guinea-Bissau, northern and central Sierra Leone, northwestern and parts of central Liberia, north</a:t>
            </a:r>
            <a:r>
              <a:rPr lang="en-US" sz="1050" b="1" dirty="0">
                <a:solidFill>
                  <a:schemeClr val="lt1"/>
                </a:solidFill>
                <a:latin typeface="+mj-lt"/>
              </a:rPr>
              <a:t>ea</a:t>
            </a:r>
            <a:r>
              <a:rPr lang="en-US" sz="1050" b="1" dirty="0">
                <a:solidFill>
                  <a:schemeClr val="lt1"/>
                </a:solidFill>
                <a:latin typeface="+mj-lt"/>
                <a:ea typeface="Arial"/>
                <a:cs typeface="Arial"/>
                <a:sym typeface="Arial"/>
              </a:rPr>
              <a:t>stern, central, and southern Cote d’Ivoire, northeastern and much of southern Burkina Faso, parts of southeastern Mali, most of Ghana, Togo, </a:t>
            </a:r>
            <a:r>
              <a:rPr lang="en-US" sz="1050" b="1" dirty="0">
                <a:solidFill>
                  <a:schemeClr val="lt1"/>
                </a:solidFill>
                <a:latin typeface="+mj-lt"/>
              </a:rPr>
              <a:t>most of </a:t>
            </a:r>
            <a:r>
              <a:rPr lang="en-US" sz="1050" b="1" dirty="0">
                <a:solidFill>
                  <a:schemeClr val="lt1"/>
                </a:solidFill>
                <a:latin typeface="+mj-lt"/>
                <a:ea typeface="Arial"/>
                <a:cs typeface="Arial"/>
                <a:sym typeface="Arial"/>
              </a:rPr>
              <a:t>Benin, parts of southwestern and n</a:t>
            </a:r>
            <a:r>
              <a:rPr lang="en-US" sz="1050" b="1" dirty="0">
                <a:solidFill>
                  <a:schemeClr val="lt1"/>
                </a:solidFill>
                <a:latin typeface="+mj-lt"/>
              </a:rPr>
              <a:t>orth-central </a:t>
            </a:r>
            <a:r>
              <a:rPr lang="en-US" sz="1050" b="1" dirty="0">
                <a:solidFill>
                  <a:schemeClr val="lt1"/>
                </a:solidFill>
                <a:latin typeface="+mj-lt"/>
                <a:ea typeface="Arial"/>
                <a:cs typeface="Arial"/>
                <a:sym typeface="Arial"/>
              </a:rPr>
              <a:t>Nigeria, south-central and northeastern Niger, and southwestern Mauritania. Below-average rainfall was observed over southe</a:t>
            </a:r>
            <a:r>
              <a:rPr lang="en-US" sz="1050" b="1" dirty="0">
                <a:solidFill>
                  <a:schemeClr val="lt1"/>
                </a:solidFill>
                <a:latin typeface="+mj-lt"/>
              </a:rPr>
              <a:t>aste</a:t>
            </a:r>
            <a:r>
              <a:rPr lang="en-US" sz="1050" b="1" dirty="0">
                <a:solidFill>
                  <a:schemeClr val="lt1"/>
                </a:solidFill>
                <a:latin typeface="+mj-lt"/>
                <a:ea typeface="Arial"/>
                <a:cs typeface="Arial"/>
                <a:sym typeface="Arial"/>
              </a:rPr>
              <a:t>rn Mauritania, southwestern and central Mali, parts of </a:t>
            </a:r>
            <a:r>
              <a:rPr lang="en-US" sz="1050" b="1" dirty="0">
                <a:solidFill>
                  <a:schemeClr val="lt1"/>
                </a:solidFill>
                <a:latin typeface="+mj-lt"/>
              </a:rPr>
              <a:t>southern</a:t>
            </a:r>
            <a:r>
              <a:rPr lang="en-US" sz="1050" b="1" dirty="0">
                <a:solidFill>
                  <a:schemeClr val="lt1"/>
                </a:solidFill>
                <a:latin typeface="+mj-lt"/>
                <a:ea typeface="Arial"/>
                <a:cs typeface="Arial"/>
                <a:sym typeface="Arial"/>
              </a:rPr>
              <a:t> Sierra Leone, </a:t>
            </a:r>
            <a:r>
              <a:rPr lang="en-US" sz="1050" b="1" dirty="0">
                <a:solidFill>
                  <a:schemeClr val="lt1"/>
                </a:solidFill>
                <a:latin typeface="+mj-lt"/>
              </a:rPr>
              <a:t>north</a:t>
            </a:r>
            <a:r>
              <a:rPr lang="en-US" sz="1050" b="1" dirty="0">
                <a:solidFill>
                  <a:schemeClr val="lt1"/>
                </a:solidFill>
                <a:latin typeface="+mj-lt"/>
                <a:ea typeface="Arial"/>
                <a:cs typeface="Arial"/>
                <a:sym typeface="Arial"/>
              </a:rPr>
              <a:t>western Cote d’Ivoire, western Burkina Faso, western Niger, parts of southwestern Ghana, and central and eastern </a:t>
            </a:r>
            <a:r>
              <a:rPr lang="en-US" sz="1050" b="1" dirty="0" smtClean="0">
                <a:solidFill>
                  <a:schemeClr val="lt1"/>
                </a:solidFill>
                <a:latin typeface="+mj-lt"/>
                <a:ea typeface="Arial"/>
                <a:cs typeface="Arial"/>
                <a:sym typeface="Arial"/>
              </a:rPr>
              <a:t>Nigeria.</a:t>
            </a:r>
            <a:endParaRPr lang="en-US" sz="1050" dirty="0" smtClean="0">
              <a:solidFill>
                <a:srgbClr val="000000"/>
              </a:solidFill>
              <a:latin typeface="+mj-lt"/>
              <a:ea typeface="Arial"/>
              <a:cs typeface="Arial"/>
              <a:sym typeface="Arial"/>
            </a:endParaRPr>
          </a:p>
          <a:p>
            <a:pPr indent="-292100" algn="just">
              <a:lnSpc>
                <a:spcPct val="90000"/>
              </a:lnSpc>
              <a:spcBef>
                <a:spcPts val="0"/>
              </a:spcBef>
              <a:buClr>
                <a:schemeClr val="lt1"/>
              </a:buClr>
              <a:buSzPts val="1000"/>
              <a:buFont typeface="Arial"/>
              <a:buChar char="•"/>
            </a:pPr>
            <a:endParaRPr lang="en-US" sz="1050" b="1" dirty="0">
              <a:solidFill>
                <a:srgbClr val="000000"/>
              </a:solidFill>
              <a:latin typeface="+mj-lt"/>
              <a:ea typeface="Arial"/>
              <a:cs typeface="Arial"/>
              <a:sym typeface="Arial"/>
            </a:endParaRPr>
          </a:p>
          <a:p>
            <a:pPr indent="-292100" algn="just">
              <a:lnSpc>
                <a:spcPct val="90000"/>
              </a:lnSpc>
              <a:spcBef>
                <a:spcPts val="0"/>
              </a:spcBef>
              <a:buClr>
                <a:schemeClr val="lt1"/>
              </a:buClr>
              <a:buSzPts val="1000"/>
              <a:buFont typeface="Arial"/>
              <a:buChar char="•"/>
            </a:pPr>
            <a:r>
              <a:rPr lang="en-US" sz="1050" b="1" dirty="0" smtClean="0">
                <a:solidFill>
                  <a:schemeClr val="lt1"/>
                </a:solidFill>
                <a:latin typeface="+mj-lt"/>
                <a:ea typeface="Arial"/>
                <a:cs typeface="Arial"/>
                <a:sym typeface="Arial"/>
              </a:rPr>
              <a:t>During </a:t>
            </a:r>
            <a:r>
              <a:rPr lang="en-US" sz="1050" b="1" dirty="0">
                <a:solidFill>
                  <a:schemeClr val="lt1"/>
                </a:solidFill>
                <a:latin typeface="+mj-lt"/>
                <a:ea typeface="Arial"/>
                <a:cs typeface="Arial"/>
                <a:sym typeface="Arial"/>
              </a:rPr>
              <a:t>the past 7 days, in East Africa, rainfall was above-average over parts of western and southern Ethiopia, southern Sudan, western and southern South Sudan, much of Uganda, southwestern Kenya, western Burundi, and parts of northwestern and southeastern Tanzania. Below-average rainfall was observed over southern Somalia, eastern Kenya, and northeastern South Sudan. In central Africa, above-average rainfall was observed over parts of south-central Chad, northwestern, southern, and eastern CAR, much of DRC, southern and eastern Congo, parts of western and eastern Gabon, and southwestern Cameroon. Rainfall was below-average over parts of southwestern CAR, central and northwestern Congo, northern and southeastern Gabon, Equatorial Guinea, and much of Cameroon. In West Africa, above-average rainfall was observed over parts of northwestern and southern Senegal, Guinea-Bissau, western and central Guinea, northern and central Sierra Leone, southern, central, and northeastern Cote d’Ivoire, parts of central Burkina Faso, southern and central Ghana, Togo, central and southern Benin, parts of southern and central Nigeria, and parts of southwestern Mali. Below-average rainfall was observed over parts of southwestern Mali, southern Sierra Leone, much of Liberia, northwestern Cote d’Ivoire, northeastern Benin, southwestern Burkina Faso, and central Nigeria. In southern Africa, rainfall was above-average over parts of south-central and central South Africa, Lesotho, northeastern and central Angola, northern Zambia, southern Zimbabwe, and parts of southern Mozambique. </a:t>
            </a:r>
          </a:p>
          <a:p>
            <a:pPr marL="457200" lvl="0" indent="-228600" algn="just" rtl="0">
              <a:lnSpc>
                <a:spcPct val="100000"/>
              </a:lnSpc>
              <a:spcBef>
                <a:spcPts val="0"/>
              </a:spcBef>
              <a:spcAft>
                <a:spcPts val="0"/>
              </a:spcAft>
              <a:buClr>
                <a:schemeClr val="lt1"/>
              </a:buClr>
              <a:buSzPts val="900"/>
              <a:buFont typeface="Arial"/>
              <a:buNone/>
            </a:pPr>
            <a:endParaRPr sz="1050" b="1" dirty="0" smtClean="0">
              <a:solidFill>
                <a:schemeClr val="lt1"/>
              </a:solidFill>
              <a:latin typeface="+mj-lt"/>
              <a:ea typeface="Arial"/>
              <a:cs typeface="Arial"/>
              <a:sym typeface="Arial"/>
            </a:endParaRPr>
          </a:p>
          <a:p>
            <a:pPr indent="-292100" algn="just">
              <a:spcBef>
                <a:spcPts val="0"/>
              </a:spcBef>
              <a:buClr>
                <a:schemeClr val="lt1"/>
              </a:buClr>
              <a:buSzPts val="1000"/>
              <a:buFont typeface="Arial"/>
              <a:buChar char="•"/>
            </a:pPr>
            <a:r>
              <a:rPr lang="en-US" sz="1050" b="1" dirty="0">
                <a:solidFill>
                  <a:schemeClr val="lt1"/>
                </a:solidFill>
                <a:latin typeface="+mj-lt"/>
                <a:ea typeface="Arial"/>
                <a:cs typeface="Arial"/>
                <a:sym typeface="Arial"/>
              </a:rPr>
              <a:t>The Week-1 outlook calls for above-normal rainfall in most of central and eastern Africa, as well as in parts of southern Africa (northeastern Angola, Zambia, Zimbabwe, Mozambique, central and southeastern Madagascar, and parts of southeastern South </a:t>
            </a:r>
            <a:r>
              <a:rPr lang="en-US" sz="1050" b="1" dirty="0">
                <a:solidFill>
                  <a:schemeClr val="lt1"/>
                </a:solidFill>
                <a:latin typeface="+mj-lt"/>
              </a:rPr>
              <a:t>Africa). In contrast, there is an increased chance for below-normal rainfall across the western and central Gulf of Guinea region, northern Cameroon, southern Chad, northern CAR, southwestern Gabon, southern Congo, parts of western Angola, parts of eastern and southern Tanzania, Lesotho, </a:t>
            </a:r>
            <a:r>
              <a:rPr lang="en-US" sz="1050" b="1" dirty="0" err="1">
                <a:solidFill>
                  <a:schemeClr val="lt1"/>
                </a:solidFill>
                <a:latin typeface="+mj-lt"/>
              </a:rPr>
              <a:t>Eswatini</a:t>
            </a:r>
            <a:r>
              <a:rPr lang="en-US" sz="1050" b="1" dirty="0">
                <a:solidFill>
                  <a:schemeClr val="lt1"/>
                </a:solidFill>
                <a:latin typeface="+mj-lt"/>
              </a:rPr>
              <a:t>, parts of central and southern South Africa, and northeastern Madagascar. For W</a:t>
            </a:r>
            <a:r>
              <a:rPr lang="en-US" sz="1050" b="1" dirty="0">
                <a:solidFill>
                  <a:schemeClr val="lt1"/>
                </a:solidFill>
                <a:latin typeface="+mj-lt"/>
                <a:ea typeface="Arial"/>
                <a:cs typeface="Arial"/>
                <a:sym typeface="Arial"/>
              </a:rPr>
              <a:t>eek-2, there is an increased chance for above-normal rainfall across most of central and northern parts of eastern Africa (Ethiopia, Somalia, and northeastern Kenya), southern </a:t>
            </a:r>
            <a:r>
              <a:rPr lang="en-US" sz="1050" b="1" dirty="0">
                <a:solidFill>
                  <a:schemeClr val="lt1"/>
                </a:solidFill>
                <a:latin typeface="+mj-lt"/>
              </a:rPr>
              <a:t>Zimbabwe, and parts of central Madagascar. </a:t>
            </a:r>
            <a:r>
              <a:rPr lang="en-US" sz="1050" b="1" dirty="0">
                <a:solidFill>
                  <a:schemeClr val="lt1"/>
                </a:solidFill>
                <a:latin typeface="+mj-lt"/>
                <a:ea typeface="Arial"/>
                <a:cs typeface="Arial"/>
                <a:sym typeface="Arial"/>
              </a:rPr>
              <a:t>In contrast, there is an increased chance for below-normal rainfall in the western and central Gulf of Guinea region, east-central DRC, most of the southern portion of eastern Africa (southern Uganda, southwestern Kenya, and Tanzania), Lesotho, southern and central South Africa, and northeastern Madagascar.</a:t>
            </a:r>
          </a:p>
          <a:p>
            <a:pPr marL="457200" lvl="0" indent="-292100" algn="just" rtl="0">
              <a:spcBef>
                <a:spcPts val="0"/>
              </a:spcBef>
              <a:spcAft>
                <a:spcPts val="0"/>
              </a:spcAft>
              <a:buClr>
                <a:schemeClr val="lt1"/>
              </a:buClr>
              <a:buSzPts val="1000"/>
              <a:buFont typeface="Arial"/>
              <a:buChar char="•"/>
            </a:pPr>
            <a:endParaRPr sz="1050" b="1" dirty="0">
              <a:solidFill>
                <a:schemeClr val="lt1"/>
              </a:solidFill>
              <a:latin typeface="+mj-lt"/>
              <a:ea typeface="Arial"/>
              <a:cs typeface="Arial"/>
              <a:sym typeface="Aria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181113" y="1324396"/>
            <a:ext cx="8723828" cy="5078273"/>
          </a:xfrm>
          <a:prstGeom prst="rect">
            <a:avLst/>
          </a:prstGeom>
          <a:noFill/>
          <a:ln>
            <a:noFill/>
          </a:ln>
        </p:spPr>
        <p:txBody>
          <a:bodyPr spcFirstLastPara="1" wrap="square" lIns="91425" tIns="45700" rIns="91425" bIns="45700" anchor="t" anchorCtr="0">
            <a:spAutoFit/>
          </a:bodyPr>
          <a:lstStyle/>
          <a:p>
            <a:pPr marL="323850" indent="-171450" algn="just">
              <a:buClr>
                <a:schemeClr val="lt1"/>
              </a:buClr>
              <a:buSzPts val="1200"/>
              <a:buFont typeface="Arial" panose="020B0604020202020204" pitchFamily="34" charset="0"/>
              <a:buChar char="•"/>
            </a:pPr>
            <a:r>
              <a:rPr lang="en-US" sz="1200" b="1" dirty="0">
                <a:solidFill>
                  <a:schemeClr val="lt1"/>
                </a:solidFill>
              </a:rPr>
              <a:t>During the past 7 days, in East Africa, rainfall was above-average over parts of western and southern Ethiopia, southern Sudan, western and southern South Sudan, much of Uganda, southwestern Kenya, western Burundi, and parts of northwestern and southeastern Tanzania. Below-average rainfall was observed over southern Somalia, eastern Kenya, and northeastern South Sudan. In central Africa, above-average rainfall was observed over parts of south-central Chad, northwestern, southern, and eastern CAR, much of DRC, southern and eastern Congo, parts of western and eastern Gabon, and southwestern Cameroon. Rainfall was below-average over parts of southwestern CAR, central and northwestern Congo, northern and southeastern Gabon, Equatorial Guinea, and much of Cameroon. In West Africa, above-average rainfall was observed over parts of northwestern and southern Senegal, Guinea-Bissau, western and central Guinea, northern and central Sierra Leone, southern, central, and northeastern Cote d’Ivoire, parts of central Burkina Faso, southern and central Ghana, Togo, central and southern Benin, parts of southern and central Nigeria, and parts of southwestern Mali. Below-average rainfall was observed over parts of southwestern Mali, southern Sierra Leone, much of Liberia, northwestern Cote d’Ivoire, northeastern Benin, southwestern Burkina Faso, and central Nigeria. In southern Africa, rainfall was above-average over parts of south-central and central South Africa, Lesotho, northeastern and central Angola, northern Zambia, southern Zimbabwe, and parts of southern Mozambique. </a:t>
            </a:r>
            <a:endParaRPr lang="en-US" sz="1200" dirty="0" smtClean="0"/>
          </a:p>
          <a:p>
            <a:pPr marL="323850" indent="-171450" algn="just">
              <a:buClr>
                <a:schemeClr val="lt1"/>
              </a:buClr>
              <a:buSzPts val="1200"/>
              <a:buFont typeface="Arial" panose="020B0604020202020204" pitchFamily="34" charset="0"/>
              <a:buChar char="•"/>
            </a:pPr>
            <a:endParaRPr lang="en-US" sz="1200" b="1" i="0" u="none" strike="noStrike" cap="none" dirty="0">
              <a:solidFill>
                <a:schemeClr val="lt1"/>
              </a:solidFill>
              <a:latin typeface="Arial"/>
              <a:ea typeface="Arial"/>
              <a:cs typeface="Arial"/>
              <a:sym typeface="Arial"/>
            </a:endParaRPr>
          </a:p>
          <a:p>
            <a:pPr marL="323850" indent="-171450" algn="just">
              <a:buClr>
                <a:schemeClr val="lt1"/>
              </a:buClr>
              <a:buSzPts val="1200"/>
              <a:buFont typeface="Arial" panose="020B0604020202020204" pitchFamily="34" charset="0"/>
              <a:buChar char="•"/>
            </a:pPr>
            <a:r>
              <a:rPr lang="en-US" sz="1200" b="1" i="0" u="none" strike="noStrike" cap="none" dirty="0" smtClean="0">
                <a:solidFill>
                  <a:schemeClr val="lt1"/>
                </a:solidFill>
                <a:latin typeface="Arial"/>
                <a:ea typeface="Arial"/>
                <a:cs typeface="Arial"/>
                <a:sym typeface="Arial"/>
              </a:rPr>
              <a:t>The </a:t>
            </a:r>
            <a:r>
              <a:rPr lang="en-US" sz="1200" b="1" i="0" u="none" strike="noStrike" cap="none" dirty="0">
                <a:solidFill>
                  <a:schemeClr val="lt1"/>
                </a:solidFill>
                <a:latin typeface="Arial"/>
                <a:ea typeface="Arial"/>
                <a:cs typeface="Arial"/>
                <a:sym typeface="Arial"/>
              </a:rPr>
              <a:t>Week-1 outlook calls for above-normal rainfall </a:t>
            </a:r>
            <a:r>
              <a:rPr lang="en-US" sz="1200" b="1" i="0" u="none" strike="noStrike" cap="none" dirty="0" smtClean="0">
                <a:solidFill>
                  <a:schemeClr val="lt1"/>
                </a:solidFill>
                <a:latin typeface="Arial"/>
                <a:ea typeface="Arial"/>
                <a:cs typeface="Arial"/>
                <a:sym typeface="Arial"/>
              </a:rPr>
              <a:t>in most of central and eastern Africa, as well as in parts of southern Africa (northeastern Angola, Zambia, Zimbabwe, Mozambique, central and southeastern Madagascar, and parts of southeastern South </a:t>
            </a:r>
            <a:r>
              <a:rPr lang="en-US" sz="1200" b="1" dirty="0">
                <a:solidFill>
                  <a:schemeClr val="lt1"/>
                </a:solidFill>
              </a:rPr>
              <a:t>Africa). In contrast, there is an increased chance for below-normal rainfall </a:t>
            </a:r>
            <a:r>
              <a:rPr lang="en-US" sz="1200" b="1" dirty="0" smtClean="0">
                <a:solidFill>
                  <a:schemeClr val="lt1"/>
                </a:solidFill>
              </a:rPr>
              <a:t>across the western and central Gulf of Guinea region, northern Cameroon, southern Chad, northern CAR, southwestern Gabon, southern Congo, parts of western Angola, parts of eastern and southern Tanzania, Lesotho, </a:t>
            </a:r>
            <a:r>
              <a:rPr lang="en-US" sz="1200" b="1" dirty="0" err="1" smtClean="0">
                <a:solidFill>
                  <a:schemeClr val="lt1"/>
                </a:solidFill>
              </a:rPr>
              <a:t>Eswatini</a:t>
            </a:r>
            <a:r>
              <a:rPr lang="en-US" sz="1200" b="1" dirty="0" smtClean="0">
                <a:solidFill>
                  <a:schemeClr val="lt1"/>
                </a:solidFill>
              </a:rPr>
              <a:t>, parts of central and southern South Africa, and northeastern Madagascar. For </a:t>
            </a:r>
            <a:r>
              <a:rPr lang="en-US" sz="1200" b="1" dirty="0">
                <a:solidFill>
                  <a:schemeClr val="lt1"/>
                </a:solidFill>
              </a:rPr>
              <a:t>W</a:t>
            </a:r>
            <a:r>
              <a:rPr lang="en-US" sz="1200" b="1" i="0" u="none" strike="noStrike" cap="none" dirty="0">
                <a:solidFill>
                  <a:schemeClr val="lt1"/>
                </a:solidFill>
                <a:latin typeface="Arial"/>
                <a:ea typeface="Arial"/>
                <a:cs typeface="Arial"/>
                <a:sym typeface="Arial"/>
              </a:rPr>
              <a:t>eek-2, there is an increased chance for above-normal rainfall </a:t>
            </a:r>
            <a:r>
              <a:rPr lang="en-US" sz="1200" b="1" i="0" u="none" strike="noStrike" cap="none" dirty="0" smtClean="0">
                <a:solidFill>
                  <a:schemeClr val="lt1"/>
                </a:solidFill>
                <a:latin typeface="Arial"/>
                <a:ea typeface="Arial"/>
                <a:cs typeface="Arial"/>
                <a:sym typeface="Arial"/>
              </a:rPr>
              <a:t>across most of central and northern parts of eastern Africa (Ethiopia, Somalia, and northeastern Kenya), southern </a:t>
            </a:r>
            <a:r>
              <a:rPr lang="en-US" sz="1200" b="1" dirty="0" smtClean="0">
                <a:solidFill>
                  <a:schemeClr val="lt1"/>
                </a:solidFill>
              </a:rPr>
              <a:t>Zimbabwe, and parts of central Madagascar. </a:t>
            </a:r>
            <a:r>
              <a:rPr lang="en-US" sz="1200" b="1" i="0" u="none" strike="noStrike" cap="none" dirty="0">
                <a:solidFill>
                  <a:schemeClr val="lt1"/>
                </a:solidFill>
                <a:latin typeface="Arial"/>
                <a:ea typeface="Arial"/>
                <a:cs typeface="Arial"/>
                <a:sym typeface="Arial"/>
              </a:rPr>
              <a:t>In contrast, there is an increased chance for below-normal </a:t>
            </a:r>
            <a:r>
              <a:rPr lang="en-US" sz="1200" b="1" i="0" u="none" strike="noStrike" cap="none" dirty="0" smtClean="0">
                <a:solidFill>
                  <a:schemeClr val="lt1"/>
                </a:solidFill>
                <a:latin typeface="Arial"/>
                <a:ea typeface="Arial"/>
                <a:cs typeface="Arial"/>
                <a:sym typeface="Arial"/>
              </a:rPr>
              <a:t>rainfall in the western and central Gulf of Guinea region, east-central DRC, most of the southern portion of eastern Africa (southern Uganda, southwestern Kenya, and Tanzania), Lesotho, southern and central South Africa, and northeastern Madagascar.</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29880" y="4963086"/>
            <a:ext cx="9191812" cy="1962035"/>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950"/>
              <a:buFont typeface="Arial"/>
              <a:buNone/>
            </a:pPr>
            <a:r>
              <a:rPr lang="en-US" sz="900" b="1" i="0" u="none" strike="noStrike" cap="none" dirty="0">
                <a:solidFill>
                  <a:schemeClr val="lt1"/>
                </a:solidFill>
                <a:latin typeface="Arial"/>
                <a:ea typeface="Arial"/>
                <a:cs typeface="Arial"/>
                <a:sym typeface="Arial"/>
              </a:rPr>
              <a:t>Over the past 90 days, in East Africa, above-average rainfall was observed over many parts of Sudan, western </a:t>
            </a:r>
            <a:r>
              <a:rPr lang="en-US" sz="900" b="1" i="0" u="none" strike="noStrike" cap="none" dirty="0" smtClean="0">
                <a:solidFill>
                  <a:schemeClr val="lt1"/>
                </a:solidFill>
                <a:latin typeface="Arial"/>
                <a:ea typeface="Arial"/>
                <a:cs typeface="Arial"/>
                <a:sym typeface="Arial"/>
              </a:rPr>
              <a:t>and parts of far southern Ethiopia</a:t>
            </a:r>
            <a:r>
              <a:rPr lang="en-US" sz="900" b="1" i="0" u="none" strike="noStrike" cap="none" dirty="0">
                <a:solidFill>
                  <a:schemeClr val="lt1"/>
                </a:solidFill>
                <a:latin typeface="Arial"/>
                <a:ea typeface="Arial"/>
                <a:cs typeface="Arial"/>
                <a:sym typeface="Arial"/>
              </a:rPr>
              <a:t>, </a:t>
            </a:r>
            <a:r>
              <a:rPr lang="en-US" sz="900" b="1" dirty="0" smtClean="0">
                <a:solidFill>
                  <a:schemeClr val="lt1"/>
                </a:solidFill>
              </a:rPr>
              <a:t>most of western </a:t>
            </a:r>
            <a:r>
              <a:rPr lang="en-US" sz="900" b="1" dirty="0">
                <a:solidFill>
                  <a:schemeClr val="lt1"/>
                </a:solidFill>
              </a:rPr>
              <a:t>and northeastern </a:t>
            </a:r>
            <a:r>
              <a:rPr lang="en-US" sz="900" b="1" i="0" u="none" strike="noStrike" cap="none" dirty="0">
                <a:solidFill>
                  <a:schemeClr val="lt1"/>
                </a:solidFill>
                <a:latin typeface="Arial"/>
                <a:ea typeface="Arial"/>
                <a:cs typeface="Arial"/>
                <a:sym typeface="Arial"/>
              </a:rPr>
              <a:t>South Sudan, </a:t>
            </a:r>
            <a:r>
              <a:rPr lang="en-US" sz="900" b="1" i="0" u="none" strike="noStrike" cap="none" dirty="0" smtClean="0">
                <a:solidFill>
                  <a:schemeClr val="lt1"/>
                </a:solidFill>
                <a:latin typeface="Arial"/>
                <a:ea typeface="Arial"/>
                <a:cs typeface="Arial"/>
                <a:sym typeface="Arial"/>
              </a:rPr>
              <a:t>a part of north</a:t>
            </a:r>
            <a:r>
              <a:rPr lang="en-US" sz="900" b="1" dirty="0" smtClean="0">
                <a:solidFill>
                  <a:schemeClr val="lt1"/>
                </a:solidFill>
              </a:rPr>
              <a:t>-central</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Uganda, western E</a:t>
            </a:r>
            <a:r>
              <a:rPr lang="en-US" sz="900" b="1" dirty="0">
                <a:solidFill>
                  <a:schemeClr val="lt1"/>
                </a:solidFill>
              </a:rPr>
              <a:t>ritr</a:t>
            </a:r>
            <a:r>
              <a:rPr lang="en-US" sz="900" b="1" i="0" u="none" strike="noStrike" cap="none" dirty="0">
                <a:solidFill>
                  <a:schemeClr val="lt1"/>
                </a:solidFill>
                <a:latin typeface="Arial"/>
                <a:ea typeface="Arial"/>
                <a:cs typeface="Arial"/>
                <a:sym typeface="Arial"/>
              </a:rPr>
              <a:t>ea, </a:t>
            </a:r>
            <a:r>
              <a:rPr lang="en-US" sz="900" b="1" i="0" u="none" strike="noStrike" cap="none" dirty="0" smtClean="0">
                <a:solidFill>
                  <a:schemeClr val="lt1"/>
                </a:solidFill>
                <a:latin typeface="Arial"/>
                <a:ea typeface="Arial"/>
                <a:cs typeface="Arial"/>
                <a:sym typeface="Arial"/>
              </a:rPr>
              <a:t>western Djibouti, parts </a:t>
            </a:r>
            <a:r>
              <a:rPr lang="en-US" sz="900" b="1" i="0" u="none" strike="noStrike" cap="none" dirty="0">
                <a:solidFill>
                  <a:schemeClr val="lt1"/>
                </a:solidFill>
                <a:latin typeface="Arial"/>
                <a:ea typeface="Arial"/>
                <a:cs typeface="Arial"/>
                <a:sym typeface="Arial"/>
              </a:rPr>
              <a:t>of southern </a:t>
            </a:r>
            <a:r>
              <a:rPr lang="en-US" sz="900" b="1" i="0" u="none" strike="noStrike" cap="none" dirty="0" smtClean="0">
                <a:solidFill>
                  <a:schemeClr val="lt1"/>
                </a:solidFill>
                <a:latin typeface="Arial"/>
                <a:ea typeface="Arial"/>
                <a:cs typeface="Arial"/>
                <a:sym typeface="Arial"/>
              </a:rPr>
              <a:t>and central Somalia</a:t>
            </a:r>
            <a:r>
              <a:rPr lang="en-US" sz="900" b="1" i="0" u="none" strike="noStrike" cap="none" dirty="0">
                <a:solidFill>
                  <a:schemeClr val="lt1"/>
                </a:solidFill>
                <a:latin typeface="Arial"/>
                <a:ea typeface="Arial"/>
                <a:cs typeface="Arial"/>
                <a:sym typeface="Arial"/>
              </a:rPr>
              <a:t>, parts of </a:t>
            </a:r>
            <a:r>
              <a:rPr lang="en-US" sz="900" b="1" i="0" u="none" strike="noStrike" cap="none" dirty="0" smtClean="0">
                <a:solidFill>
                  <a:schemeClr val="lt1"/>
                </a:solidFill>
                <a:latin typeface="Arial"/>
                <a:ea typeface="Arial"/>
                <a:cs typeface="Arial"/>
                <a:sym typeface="Arial"/>
              </a:rPr>
              <a:t>north-central </a:t>
            </a:r>
            <a:r>
              <a:rPr lang="en-US" sz="900" b="1" i="0" u="none" strike="noStrike" cap="none" dirty="0">
                <a:solidFill>
                  <a:schemeClr val="lt1"/>
                </a:solidFill>
                <a:latin typeface="Arial"/>
                <a:ea typeface="Arial"/>
                <a:cs typeface="Arial"/>
                <a:sym typeface="Arial"/>
              </a:rPr>
              <a:t>Tanzania, southern Burundi, and southwestern and </a:t>
            </a:r>
            <a:r>
              <a:rPr lang="en-US" sz="900" b="1" i="0" u="none" strike="noStrike" cap="none" dirty="0" smtClean="0">
                <a:solidFill>
                  <a:schemeClr val="lt1"/>
                </a:solidFill>
                <a:latin typeface="Arial"/>
                <a:ea typeface="Arial"/>
                <a:cs typeface="Arial"/>
                <a:sym typeface="Arial"/>
              </a:rPr>
              <a:t>southeastern </a:t>
            </a:r>
            <a:r>
              <a:rPr lang="en-US" sz="900" b="1" i="0" u="none" strike="noStrike" cap="none" dirty="0">
                <a:solidFill>
                  <a:schemeClr val="lt1"/>
                </a:solidFill>
                <a:latin typeface="Arial"/>
                <a:ea typeface="Arial"/>
                <a:cs typeface="Arial"/>
                <a:sym typeface="Arial"/>
              </a:rPr>
              <a:t>Kenya. Rainfall was below-average over </a:t>
            </a:r>
            <a:r>
              <a:rPr lang="en-US" sz="900" b="1" dirty="0" smtClean="0">
                <a:solidFill>
                  <a:schemeClr val="lt1"/>
                </a:solidFill>
              </a:rPr>
              <a:t>central and southeastern</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South Sudan, </a:t>
            </a:r>
            <a:r>
              <a:rPr lang="en-US" sz="900" b="1" i="0" u="none" strike="noStrike" cap="none" dirty="0" smtClean="0">
                <a:solidFill>
                  <a:schemeClr val="lt1"/>
                </a:solidFill>
                <a:latin typeface="Arial"/>
                <a:ea typeface="Arial"/>
                <a:cs typeface="Arial"/>
                <a:sym typeface="Arial"/>
              </a:rPr>
              <a:t>a </a:t>
            </a:r>
            <a:r>
              <a:rPr lang="en-US" sz="900" b="1" i="0" u="none" strike="noStrike" cap="none" dirty="0" smtClean="0">
                <a:solidFill>
                  <a:schemeClr val="lt1"/>
                </a:solidFill>
                <a:latin typeface="Arial"/>
                <a:ea typeface="Arial"/>
                <a:cs typeface="Arial"/>
                <a:sym typeface="Arial"/>
              </a:rPr>
              <a:t>small part </a:t>
            </a:r>
            <a:r>
              <a:rPr lang="en-US" sz="900" b="1" i="0" u="none" strike="noStrike" cap="none" dirty="0" smtClean="0">
                <a:solidFill>
                  <a:schemeClr val="lt1"/>
                </a:solidFill>
                <a:latin typeface="Arial"/>
                <a:ea typeface="Arial"/>
                <a:cs typeface="Arial"/>
                <a:sym typeface="Arial"/>
              </a:rPr>
              <a:t>of south-central </a:t>
            </a:r>
            <a:r>
              <a:rPr lang="en-US" sz="900" b="1" i="0" u="none" strike="noStrike" cap="none" dirty="0">
                <a:solidFill>
                  <a:schemeClr val="lt1"/>
                </a:solidFill>
                <a:latin typeface="Arial"/>
                <a:ea typeface="Arial"/>
                <a:cs typeface="Arial"/>
                <a:sym typeface="Arial"/>
              </a:rPr>
              <a:t>Sudan, eastern, centr</a:t>
            </a:r>
            <a:r>
              <a:rPr lang="en-US" sz="900" b="1" dirty="0">
                <a:solidFill>
                  <a:schemeClr val="lt1"/>
                </a:solidFill>
              </a:rPr>
              <a:t>al,</a:t>
            </a:r>
            <a:r>
              <a:rPr lang="en-US" sz="900" b="1" i="0" u="none" strike="noStrike" cap="none" dirty="0">
                <a:solidFill>
                  <a:schemeClr val="lt1"/>
                </a:solidFill>
                <a:latin typeface="Arial"/>
                <a:ea typeface="Arial"/>
                <a:cs typeface="Arial"/>
                <a:sym typeface="Arial"/>
              </a:rPr>
              <a:t> and </a:t>
            </a:r>
            <a:r>
              <a:rPr lang="en-US" sz="900" b="1" i="0" u="none" strike="noStrike" cap="none" dirty="0" smtClean="0">
                <a:solidFill>
                  <a:schemeClr val="lt1"/>
                </a:solidFill>
                <a:latin typeface="Arial"/>
                <a:ea typeface="Arial"/>
                <a:cs typeface="Arial"/>
                <a:sym typeface="Arial"/>
              </a:rPr>
              <a:t>southern </a:t>
            </a:r>
            <a:r>
              <a:rPr lang="en-US" sz="900" b="1" i="0" u="none" strike="noStrike" cap="none" dirty="0">
                <a:solidFill>
                  <a:schemeClr val="lt1"/>
                </a:solidFill>
                <a:latin typeface="Arial"/>
                <a:ea typeface="Arial"/>
                <a:cs typeface="Arial"/>
                <a:sym typeface="Arial"/>
              </a:rPr>
              <a:t>Ethiopia, parts of northern Somalia, pockets of west</a:t>
            </a:r>
            <a:r>
              <a:rPr lang="en-US" sz="900" b="1" dirty="0">
                <a:solidFill>
                  <a:schemeClr val="lt1"/>
                </a:solidFill>
              </a:rPr>
              <a:t>-central and northwestern</a:t>
            </a:r>
            <a:r>
              <a:rPr lang="en-US" sz="900" b="1" i="0" u="none" strike="noStrike" cap="none" dirty="0">
                <a:solidFill>
                  <a:schemeClr val="lt1"/>
                </a:solidFill>
                <a:latin typeface="Arial"/>
                <a:ea typeface="Arial"/>
                <a:cs typeface="Arial"/>
                <a:sym typeface="Arial"/>
              </a:rPr>
              <a:t> Kenya, Rwan</a:t>
            </a:r>
            <a:r>
              <a:rPr lang="en-US" sz="900" b="1" dirty="0">
                <a:solidFill>
                  <a:schemeClr val="lt1"/>
                </a:solidFill>
              </a:rPr>
              <a:t>da, northern Burundi, northwestern Tanzania, central Eritrea, </a:t>
            </a:r>
            <a:r>
              <a:rPr lang="en-US" sz="900" b="1" i="0" u="none" strike="noStrike" cap="none" dirty="0">
                <a:solidFill>
                  <a:schemeClr val="lt1"/>
                </a:solidFill>
                <a:latin typeface="Arial"/>
                <a:ea typeface="Arial"/>
                <a:cs typeface="Arial"/>
                <a:sym typeface="Arial"/>
              </a:rPr>
              <a:t>and </a:t>
            </a:r>
            <a:r>
              <a:rPr lang="en-US" sz="900" b="1" dirty="0">
                <a:solidFill>
                  <a:schemeClr val="lt1"/>
                </a:solidFill>
              </a:rPr>
              <a:t>most of</a:t>
            </a:r>
            <a:r>
              <a:rPr lang="en-US" sz="900" b="1" i="0" u="none" strike="noStrike" cap="none" dirty="0">
                <a:solidFill>
                  <a:schemeClr val="lt1"/>
                </a:solidFill>
                <a:latin typeface="Arial"/>
                <a:ea typeface="Arial"/>
                <a:cs typeface="Arial"/>
                <a:sym typeface="Arial"/>
              </a:rPr>
              <a:t> Uganda. In southern Africa, above-average rainfall was observed over </a:t>
            </a:r>
            <a:r>
              <a:rPr lang="en-US" sz="900" b="1" dirty="0">
                <a:solidFill>
                  <a:schemeClr val="lt1"/>
                </a:solidFill>
              </a:rPr>
              <a:t>south-central, southwestern, and </a:t>
            </a:r>
            <a:r>
              <a:rPr lang="en-US" sz="900" b="1" dirty="0" smtClean="0">
                <a:solidFill>
                  <a:schemeClr val="lt1"/>
                </a:solidFill>
              </a:rPr>
              <a:t>northeastern</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South Africa, </a:t>
            </a:r>
            <a:r>
              <a:rPr lang="en-US" sz="900" b="1" i="0" u="none" strike="noStrike" cap="none" dirty="0" smtClean="0">
                <a:solidFill>
                  <a:schemeClr val="lt1"/>
                </a:solidFill>
                <a:latin typeface="Arial"/>
                <a:ea typeface="Arial"/>
                <a:cs typeface="Arial"/>
                <a:sym typeface="Arial"/>
              </a:rPr>
              <a:t>parts of northern </a:t>
            </a:r>
            <a:r>
              <a:rPr lang="en-US" sz="900" b="1" i="0" u="none" strike="noStrike" cap="none" dirty="0" smtClean="0">
                <a:solidFill>
                  <a:schemeClr val="lt1"/>
                </a:solidFill>
                <a:latin typeface="Arial"/>
                <a:ea typeface="Arial"/>
                <a:cs typeface="Arial"/>
                <a:sym typeface="Arial"/>
              </a:rPr>
              <a:t>and eastern </a:t>
            </a:r>
            <a:r>
              <a:rPr lang="en-US" sz="900" b="1" i="0" u="none" strike="noStrike" cap="none" dirty="0" err="1" smtClean="0">
                <a:solidFill>
                  <a:schemeClr val="lt1"/>
                </a:solidFill>
                <a:latin typeface="Arial"/>
                <a:ea typeface="Arial"/>
                <a:cs typeface="Arial"/>
                <a:sym typeface="Arial"/>
              </a:rPr>
              <a:t>Eswatini</a:t>
            </a:r>
            <a:r>
              <a:rPr lang="en-US" sz="900" b="1" i="0" u="none" strike="noStrike" cap="none" dirty="0">
                <a:solidFill>
                  <a:schemeClr val="lt1"/>
                </a:solidFill>
                <a:latin typeface="Arial"/>
                <a:ea typeface="Arial"/>
                <a:cs typeface="Arial"/>
                <a:sym typeface="Arial"/>
              </a:rPr>
              <a:t>, southern </a:t>
            </a:r>
            <a:r>
              <a:rPr lang="en-US" sz="900" b="1" i="0" u="none" strike="noStrike" cap="none" dirty="0" smtClean="0">
                <a:solidFill>
                  <a:schemeClr val="lt1"/>
                </a:solidFill>
                <a:latin typeface="Arial"/>
                <a:ea typeface="Arial"/>
                <a:cs typeface="Arial"/>
                <a:sym typeface="Arial"/>
              </a:rPr>
              <a:t>and parts of central Mozambique</a:t>
            </a:r>
            <a:r>
              <a:rPr lang="en-US" sz="900" b="1" i="0" u="none" strike="noStrike" cap="none" dirty="0">
                <a:solidFill>
                  <a:schemeClr val="lt1"/>
                </a:solidFill>
                <a:latin typeface="Arial"/>
                <a:ea typeface="Arial"/>
                <a:cs typeface="Arial"/>
                <a:sym typeface="Arial"/>
              </a:rPr>
              <a:t>, </a:t>
            </a:r>
            <a:r>
              <a:rPr lang="en-US" sz="900" b="1" dirty="0" smtClean="0">
                <a:solidFill>
                  <a:schemeClr val="lt1"/>
                </a:solidFill>
              </a:rPr>
              <a:t>much</a:t>
            </a:r>
            <a:r>
              <a:rPr lang="en-US" sz="900" b="1" dirty="0" smtClean="0">
                <a:solidFill>
                  <a:schemeClr val="lt1"/>
                </a:solidFill>
              </a:rPr>
              <a:t> </a:t>
            </a:r>
            <a:r>
              <a:rPr lang="en-US" sz="900" b="1" dirty="0">
                <a:solidFill>
                  <a:schemeClr val="lt1"/>
                </a:solidFill>
              </a:rPr>
              <a:t>of northern Angola, </a:t>
            </a:r>
            <a:r>
              <a:rPr lang="en-US" sz="900" b="1" dirty="0" smtClean="0">
                <a:solidFill>
                  <a:schemeClr val="lt1"/>
                </a:solidFill>
              </a:rPr>
              <a:t>northern Zambia, </a:t>
            </a:r>
            <a:r>
              <a:rPr lang="en-US" sz="900" b="1" i="0" u="none" strike="noStrike" cap="none" dirty="0" smtClean="0">
                <a:solidFill>
                  <a:schemeClr val="lt1"/>
                </a:solidFill>
                <a:latin typeface="Arial"/>
                <a:ea typeface="Arial"/>
                <a:cs typeface="Arial"/>
                <a:sym typeface="Arial"/>
              </a:rPr>
              <a:t>and </a:t>
            </a:r>
            <a:r>
              <a:rPr lang="en-US" sz="900" b="1" i="0" u="none" strike="noStrike" cap="none" dirty="0">
                <a:solidFill>
                  <a:schemeClr val="lt1"/>
                </a:solidFill>
                <a:latin typeface="Arial"/>
                <a:ea typeface="Arial"/>
                <a:cs typeface="Arial"/>
                <a:sym typeface="Arial"/>
              </a:rPr>
              <a:t>parts of eastern and central Madagascar. Below-average rainfall was observed over southeastern and parts of central South Africa, Lesotho, and pockets of southwestern </a:t>
            </a:r>
            <a:r>
              <a:rPr lang="en-US" sz="900" b="1" i="0" u="none" strike="noStrike" cap="none" dirty="0" smtClean="0">
                <a:solidFill>
                  <a:schemeClr val="lt1"/>
                </a:solidFill>
                <a:latin typeface="Arial"/>
                <a:ea typeface="Arial"/>
                <a:cs typeface="Arial"/>
                <a:sym typeface="Arial"/>
              </a:rPr>
              <a:t>and central Madagascar</a:t>
            </a:r>
            <a:r>
              <a:rPr lang="en-US" sz="900" b="1" i="0" u="none" strike="noStrike" cap="none" dirty="0">
                <a:solidFill>
                  <a:schemeClr val="lt1"/>
                </a:solidFill>
                <a:latin typeface="Arial"/>
                <a:ea typeface="Arial"/>
                <a:cs typeface="Arial"/>
                <a:sym typeface="Arial"/>
              </a:rPr>
              <a:t>. In Central Africa, rainfall was above-average over many parts of CAR, </a:t>
            </a:r>
            <a:r>
              <a:rPr lang="en-US" sz="900" b="1" dirty="0">
                <a:solidFill>
                  <a:schemeClr val="lt1"/>
                </a:solidFill>
              </a:rPr>
              <a:t>eastern </a:t>
            </a:r>
            <a:r>
              <a:rPr lang="en-US" sz="900" b="1" dirty="0" smtClean="0">
                <a:solidFill>
                  <a:schemeClr val="lt1"/>
                </a:solidFill>
              </a:rPr>
              <a:t>and northwestern </a:t>
            </a:r>
            <a:r>
              <a:rPr lang="en-US" sz="900" b="1" i="0" u="none" strike="noStrike" cap="none" dirty="0" smtClean="0">
                <a:solidFill>
                  <a:schemeClr val="lt1"/>
                </a:solidFill>
                <a:latin typeface="Arial"/>
                <a:ea typeface="Arial"/>
                <a:cs typeface="Arial"/>
                <a:sym typeface="Arial"/>
              </a:rPr>
              <a:t>Chad</a:t>
            </a:r>
            <a:r>
              <a:rPr lang="en-US" sz="900" b="1" i="0" u="none" strike="noStrike" cap="none" dirty="0">
                <a:solidFill>
                  <a:schemeClr val="lt1"/>
                </a:solidFill>
                <a:latin typeface="Arial"/>
                <a:ea typeface="Arial"/>
                <a:cs typeface="Arial"/>
                <a:sym typeface="Arial"/>
              </a:rPr>
              <a:t>, </a:t>
            </a:r>
            <a:r>
              <a:rPr lang="en-US" sz="900" b="1" dirty="0" smtClean="0">
                <a:solidFill>
                  <a:schemeClr val="lt1"/>
                </a:solidFill>
              </a:rPr>
              <a:t>much</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of central Congo, </a:t>
            </a:r>
            <a:r>
              <a:rPr lang="en-US" sz="900" b="1" i="0" u="none" strike="noStrike" cap="none" dirty="0" smtClean="0">
                <a:solidFill>
                  <a:schemeClr val="lt1"/>
                </a:solidFill>
                <a:latin typeface="Arial"/>
                <a:ea typeface="Arial"/>
                <a:cs typeface="Arial"/>
                <a:sym typeface="Arial"/>
              </a:rPr>
              <a:t>northeastern Gabon, far southeastern Cameroon, and </a:t>
            </a:r>
            <a:r>
              <a:rPr lang="en-US" sz="900" b="1" i="0" u="none" strike="noStrike" cap="none" dirty="0" smtClean="0">
                <a:solidFill>
                  <a:schemeClr val="lt1"/>
                </a:solidFill>
                <a:latin typeface="Arial"/>
                <a:ea typeface="Arial"/>
                <a:cs typeface="Arial"/>
                <a:sym typeface="Arial"/>
              </a:rPr>
              <a:t>northern</a:t>
            </a:r>
            <a:r>
              <a:rPr lang="en-US" sz="900" b="1" dirty="0">
                <a:solidFill>
                  <a:schemeClr val="lt1"/>
                </a:solidFill>
              </a:rPr>
              <a:t>, </a:t>
            </a:r>
            <a:r>
              <a:rPr lang="en-US" sz="900" b="1" dirty="0" smtClean="0">
                <a:solidFill>
                  <a:schemeClr val="lt1"/>
                </a:solidFill>
              </a:rPr>
              <a:t>west-central, south-central</a:t>
            </a:r>
            <a:r>
              <a:rPr lang="en-US" sz="900" b="1" dirty="0">
                <a:solidFill>
                  <a:schemeClr val="lt1"/>
                </a:solidFill>
              </a:rPr>
              <a:t>, and </a:t>
            </a:r>
            <a:r>
              <a:rPr lang="en-US" sz="900" b="1" i="0" u="none" strike="noStrike" cap="none" dirty="0">
                <a:solidFill>
                  <a:schemeClr val="lt1"/>
                </a:solidFill>
                <a:latin typeface="Arial"/>
                <a:ea typeface="Arial"/>
                <a:cs typeface="Arial"/>
                <a:sym typeface="Arial"/>
              </a:rPr>
              <a:t>southeastern DRC. Rainfall was below-average over much of Cameroon, Equatorial Guinea, </a:t>
            </a:r>
            <a:r>
              <a:rPr lang="en-US" sz="900" b="1" i="0" u="none" strike="noStrike" cap="none" dirty="0" smtClean="0">
                <a:solidFill>
                  <a:schemeClr val="lt1"/>
                </a:solidFill>
                <a:latin typeface="Arial"/>
                <a:ea typeface="Arial"/>
                <a:cs typeface="Arial"/>
                <a:sym typeface="Arial"/>
              </a:rPr>
              <a:t>most </a:t>
            </a:r>
            <a:r>
              <a:rPr lang="en-US" sz="900" b="1" dirty="0" smtClean="0">
                <a:solidFill>
                  <a:schemeClr val="lt1"/>
                </a:solidFill>
              </a:rPr>
              <a:t>of </a:t>
            </a:r>
            <a:r>
              <a:rPr lang="en-US" sz="900" b="1" i="0" u="none" strike="noStrike" cap="none" dirty="0" smtClean="0">
                <a:solidFill>
                  <a:schemeClr val="lt1"/>
                </a:solidFill>
                <a:latin typeface="Arial"/>
                <a:ea typeface="Arial"/>
                <a:cs typeface="Arial"/>
                <a:sym typeface="Arial"/>
              </a:rPr>
              <a:t>Gabon</a:t>
            </a:r>
            <a:r>
              <a:rPr lang="en-US" sz="900" b="1" i="0" u="none" strike="noStrike" cap="none" dirty="0">
                <a:solidFill>
                  <a:schemeClr val="lt1"/>
                </a:solidFill>
                <a:latin typeface="Arial"/>
                <a:ea typeface="Arial"/>
                <a:cs typeface="Arial"/>
                <a:sym typeface="Arial"/>
              </a:rPr>
              <a:t>, northern and </a:t>
            </a:r>
            <a:r>
              <a:rPr lang="en-US" sz="900" b="1" dirty="0">
                <a:solidFill>
                  <a:schemeClr val="lt1"/>
                </a:solidFill>
              </a:rPr>
              <a:t>southern Congo, </a:t>
            </a:r>
            <a:r>
              <a:rPr lang="en-US" sz="900" b="1" i="0" u="none" strike="noStrike" cap="none" dirty="0">
                <a:solidFill>
                  <a:schemeClr val="lt1"/>
                </a:solidFill>
                <a:latin typeface="Arial"/>
                <a:ea typeface="Arial"/>
                <a:cs typeface="Arial"/>
                <a:sym typeface="Arial"/>
              </a:rPr>
              <a:t>parts of central, northeastern, and </a:t>
            </a:r>
            <a:r>
              <a:rPr lang="en-US" sz="900" b="1" dirty="0">
                <a:solidFill>
                  <a:schemeClr val="lt1"/>
                </a:solidFill>
              </a:rPr>
              <a:t>southwestern</a:t>
            </a:r>
            <a:r>
              <a:rPr lang="en-US" sz="900" b="1" i="0" u="none" strike="noStrike" cap="none" dirty="0">
                <a:solidFill>
                  <a:schemeClr val="lt1"/>
                </a:solidFill>
                <a:latin typeface="Arial"/>
                <a:ea typeface="Arial"/>
                <a:cs typeface="Arial"/>
                <a:sym typeface="Arial"/>
              </a:rPr>
              <a:t> DRC, pockets of central CAR, and central and southwestern Chad. In West Africa, rainfall was above-average over much of Senegal, southwestern Mauritania, The Gam</a:t>
            </a:r>
            <a:r>
              <a:rPr lang="en-US" sz="900" b="1" dirty="0">
                <a:solidFill>
                  <a:schemeClr val="lt1"/>
                </a:solidFill>
              </a:rPr>
              <a:t>bia, </a:t>
            </a:r>
            <a:r>
              <a:rPr lang="en-US" sz="900" b="1" i="0" u="none" strike="noStrike" cap="none" dirty="0">
                <a:solidFill>
                  <a:schemeClr val="lt1"/>
                </a:solidFill>
                <a:latin typeface="Arial"/>
                <a:ea typeface="Arial"/>
                <a:cs typeface="Arial"/>
                <a:sym typeface="Arial"/>
              </a:rPr>
              <a:t>Guinea-Bissau, western and southern Guinea, northern and central Sierra Leone, eastern and north</a:t>
            </a:r>
            <a:r>
              <a:rPr lang="en-US" sz="900" b="1" dirty="0">
                <a:solidFill>
                  <a:schemeClr val="lt1"/>
                </a:solidFill>
              </a:rPr>
              <a:t>western </a:t>
            </a:r>
            <a:r>
              <a:rPr lang="en-US" sz="900" b="1" i="0" u="none" strike="noStrike" cap="none" dirty="0">
                <a:solidFill>
                  <a:schemeClr val="lt1"/>
                </a:solidFill>
                <a:latin typeface="Arial"/>
                <a:ea typeface="Arial"/>
                <a:cs typeface="Arial"/>
                <a:sym typeface="Arial"/>
              </a:rPr>
              <a:t>Liberia, eastern Mali, much of Cote d’Ivoire, southern an</a:t>
            </a:r>
            <a:r>
              <a:rPr lang="en-US" sz="900" b="1" dirty="0">
                <a:solidFill>
                  <a:schemeClr val="lt1"/>
                </a:solidFill>
              </a:rPr>
              <a:t>d northeastern </a:t>
            </a:r>
            <a:r>
              <a:rPr lang="en-US" sz="900" b="1" i="0" u="none" strike="noStrike" cap="none" dirty="0">
                <a:solidFill>
                  <a:schemeClr val="lt1"/>
                </a:solidFill>
                <a:latin typeface="Arial"/>
                <a:ea typeface="Arial"/>
                <a:cs typeface="Arial"/>
                <a:sym typeface="Arial"/>
              </a:rPr>
              <a:t>Burkina Faso, much of Ghana, Togo, Benin, parts of northwestern and </a:t>
            </a:r>
            <a:r>
              <a:rPr lang="en-US" sz="900" b="1" dirty="0">
                <a:solidFill>
                  <a:schemeClr val="lt1"/>
                </a:solidFill>
              </a:rPr>
              <a:t>southeastern</a:t>
            </a:r>
            <a:r>
              <a:rPr lang="en-US" sz="900" b="1" i="0" u="none" strike="noStrike" cap="none" dirty="0">
                <a:solidFill>
                  <a:schemeClr val="lt1"/>
                </a:solidFill>
                <a:latin typeface="Arial"/>
                <a:ea typeface="Arial"/>
                <a:cs typeface="Arial"/>
                <a:sym typeface="Arial"/>
              </a:rPr>
              <a:t> Niger, and western Nigeria. Below-average rainfall was observed over western, </a:t>
            </a:r>
            <a:r>
              <a:rPr lang="en-US" sz="900" b="1" i="0" u="none" strike="noStrike" cap="none" dirty="0" smtClean="0">
                <a:solidFill>
                  <a:schemeClr val="lt1"/>
                </a:solidFill>
                <a:latin typeface="Arial"/>
                <a:ea typeface="Arial"/>
                <a:cs typeface="Arial"/>
                <a:sym typeface="Arial"/>
              </a:rPr>
              <a:t>central, </a:t>
            </a:r>
            <a:r>
              <a:rPr lang="en-US" sz="900" b="1" i="0" u="none" strike="noStrike" cap="none" dirty="0">
                <a:solidFill>
                  <a:schemeClr val="lt1"/>
                </a:solidFill>
                <a:latin typeface="Arial"/>
                <a:ea typeface="Arial"/>
                <a:cs typeface="Arial"/>
                <a:sym typeface="Arial"/>
              </a:rPr>
              <a:t>and northern Mali, much of </a:t>
            </a:r>
            <a:r>
              <a:rPr lang="en-US" sz="900" b="1" i="0" u="none" strike="noStrike" cap="none" dirty="0" smtClean="0">
                <a:solidFill>
                  <a:schemeClr val="lt1"/>
                </a:solidFill>
                <a:latin typeface="Arial"/>
                <a:ea typeface="Arial"/>
                <a:cs typeface="Arial"/>
                <a:sym typeface="Arial"/>
              </a:rPr>
              <a:t>eastern </a:t>
            </a:r>
            <a:r>
              <a:rPr lang="en-US" sz="900" b="1" dirty="0">
                <a:solidFill>
                  <a:schemeClr val="lt1"/>
                </a:solidFill>
              </a:rPr>
              <a:t>Guinea, southern Sierra Leone, </a:t>
            </a:r>
            <a:r>
              <a:rPr lang="en-US" sz="900" b="1" dirty="0" smtClean="0">
                <a:solidFill>
                  <a:schemeClr val="lt1"/>
                </a:solidFill>
              </a:rPr>
              <a:t>southwestern </a:t>
            </a:r>
            <a:r>
              <a:rPr lang="en-US" sz="900" b="1" i="0" u="none" strike="noStrike" cap="none" dirty="0" smtClean="0">
                <a:solidFill>
                  <a:schemeClr val="lt1"/>
                </a:solidFill>
                <a:latin typeface="Arial"/>
                <a:ea typeface="Arial"/>
                <a:cs typeface="Arial"/>
                <a:sym typeface="Arial"/>
              </a:rPr>
              <a:t>Liberia</a:t>
            </a:r>
            <a:r>
              <a:rPr lang="en-US" sz="900" b="1" i="0" u="none" strike="noStrike" cap="none" dirty="0">
                <a:solidFill>
                  <a:schemeClr val="lt1"/>
                </a:solidFill>
                <a:latin typeface="Arial"/>
                <a:ea typeface="Arial"/>
                <a:cs typeface="Arial"/>
                <a:sym typeface="Arial"/>
              </a:rPr>
              <a:t>, northwestern Cote d</a:t>
            </a:r>
            <a:r>
              <a:rPr lang="en-US" sz="900" b="1" dirty="0">
                <a:solidFill>
                  <a:schemeClr val="lt1"/>
                </a:solidFill>
              </a:rPr>
              <a:t>’Ivoire, western and central</a:t>
            </a:r>
            <a:r>
              <a:rPr lang="en-US" sz="900" b="1" i="0" u="none" strike="noStrike" cap="none" dirty="0">
                <a:solidFill>
                  <a:schemeClr val="lt1"/>
                </a:solidFill>
                <a:latin typeface="Arial"/>
                <a:ea typeface="Arial"/>
                <a:cs typeface="Arial"/>
                <a:sym typeface="Arial"/>
              </a:rPr>
              <a:t> Burkina Faso, parts of southwestern and central Niger, </a:t>
            </a:r>
            <a:r>
              <a:rPr lang="en-US" sz="900" b="1" i="0" u="none" strike="noStrike" cap="none" dirty="0" smtClean="0">
                <a:solidFill>
                  <a:schemeClr val="lt1"/>
                </a:solidFill>
                <a:latin typeface="Arial"/>
                <a:ea typeface="Arial"/>
                <a:cs typeface="Arial"/>
                <a:sym typeface="Arial"/>
              </a:rPr>
              <a:t>southeastern Mauritania, and </a:t>
            </a:r>
            <a:r>
              <a:rPr lang="en-US" sz="900" b="1" i="0" u="none" strike="noStrike" cap="none" dirty="0">
                <a:solidFill>
                  <a:schemeClr val="lt1"/>
                </a:solidFill>
                <a:latin typeface="Arial"/>
                <a:ea typeface="Arial"/>
                <a:cs typeface="Arial"/>
                <a:sym typeface="Arial"/>
              </a:rPr>
              <a:t>central, northern, and eastern Nigeria.</a:t>
            </a:r>
            <a:endParaRPr sz="900" b="0" i="0" u="none" strike="noStrike" cap="none" dirty="0">
              <a:solidFill>
                <a:srgbClr val="000000"/>
              </a:solidFill>
              <a:latin typeface="Arial"/>
              <a:ea typeface="Arial"/>
              <a:cs typeface="Aria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839119"/>
            <a:ext cx="4114800" cy="411480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844350"/>
            <a:ext cx="41148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1" name="Google Shape;121;p5"/>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22" name="Google Shape;122;p5"/>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123" name="Google Shape;123;p5"/>
          <p:cNvSpPr txBox="1"/>
          <p:nvPr/>
        </p:nvSpPr>
        <p:spPr>
          <a:xfrm>
            <a:off x="68648" y="5115657"/>
            <a:ext cx="8991600" cy="180276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950"/>
              <a:buFont typeface="Arial"/>
              <a:buNone/>
            </a:pPr>
            <a:r>
              <a:rPr lang="en-US" sz="950" b="1" i="0" u="none" strike="noStrike" cap="none" dirty="0">
                <a:solidFill>
                  <a:schemeClr val="lt1"/>
                </a:solidFill>
                <a:latin typeface="Arial"/>
                <a:ea typeface="Arial"/>
                <a:cs typeface="Arial"/>
                <a:sym typeface="Arial"/>
              </a:rPr>
              <a:t>Over the past 30 days, in East Africa, above-average rainfall was observed over many parts of </a:t>
            </a:r>
            <a:r>
              <a:rPr lang="en-US" sz="950" b="1" i="0" u="none" strike="noStrike" cap="none" dirty="0" smtClean="0">
                <a:solidFill>
                  <a:schemeClr val="lt1"/>
                </a:solidFill>
                <a:latin typeface="Arial"/>
                <a:ea typeface="Arial"/>
                <a:cs typeface="Arial"/>
                <a:sym typeface="Arial"/>
              </a:rPr>
              <a:t>southern Sudan</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most of </a:t>
            </a:r>
            <a:r>
              <a:rPr lang="en-US" sz="950" b="1" dirty="0" smtClean="0">
                <a:solidFill>
                  <a:schemeClr val="lt1"/>
                </a:solidFill>
              </a:rPr>
              <a:t>western, eastern,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and southern South </a:t>
            </a:r>
            <a:r>
              <a:rPr lang="en-US" sz="950" b="1" i="0" u="none" strike="noStrike" cap="none" dirty="0">
                <a:solidFill>
                  <a:schemeClr val="lt1"/>
                </a:solidFill>
                <a:latin typeface="Arial"/>
                <a:ea typeface="Arial"/>
                <a:cs typeface="Arial"/>
                <a:sym typeface="Arial"/>
              </a:rPr>
              <a:t>Sudan,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a:solidFill>
                  <a:schemeClr val="lt1"/>
                </a:solidFill>
                <a:latin typeface="Arial"/>
                <a:ea typeface="Arial"/>
                <a:cs typeface="Arial"/>
                <a:sym typeface="Arial"/>
              </a:rPr>
              <a:t>Eritrea, </a:t>
            </a:r>
            <a:r>
              <a:rPr lang="en-US" sz="950" b="1" i="0" u="none" strike="noStrike" cap="none" dirty="0" smtClean="0">
                <a:solidFill>
                  <a:schemeClr val="lt1"/>
                </a:solidFill>
                <a:latin typeface="Arial"/>
                <a:ea typeface="Arial"/>
                <a:cs typeface="Arial"/>
                <a:sym typeface="Arial"/>
              </a:rPr>
              <a:t>western Djibouti, pockets </a:t>
            </a:r>
            <a:r>
              <a:rPr lang="en-US" sz="950" b="1" i="0" u="none" strike="noStrike" cap="none" dirty="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northern, western, and south-central </a:t>
            </a:r>
            <a:r>
              <a:rPr lang="en-US" sz="950" b="1" i="0" u="none" strike="noStrike" cap="none" dirty="0">
                <a:solidFill>
                  <a:schemeClr val="lt1"/>
                </a:solidFill>
                <a:latin typeface="Arial"/>
                <a:ea typeface="Arial"/>
                <a:cs typeface="Arial"/>
                <a:sym typeface="Arial"/>
              </a:rPr>
              <a:t>Ethiopia, </a:t>
            </a:r>
            <a:r>
              <a:rPr lang="en-US" sz="950" b="1" dirty="0">
                <a:solidFill>
                  <a:schemeClr val="lt1"/>
                </a:solidFill>
              </a:rPr>
              <a:t>northern</a:t>
            </a:r>
            <a:r>
              <a:rPr lang="en-US" sz="950" b="1" i="0" u="none" strike="noStrike" cap="none" dirty="0">
                <a:solidFill>
                  <a:schemeClr val="lt1"/>
                </a:solidFill>
                <a:latin typeface="Arial"/>
                <a:ea typeface="Arial"/>
                <a:cs typeface="Arial"/>
                <a:sym typeface="Arial"/>
              </a:rPr>
              <a:t> a</a:t>
            </a:r>
            <a:r>
              <a:rPr lang="en-US" sz="950" b="1" dirty="0">
                <a:solidFill>
                  <a:schemeClr val="lt1"/>
                </a:solidFill>
              </a:rPr>
              <a:t>nd </a:t>
            </a:r>
            <a:r>
              <a:rPr lang="en-US" sz="950" b="1" dirty="0" smtClean="0">
                <a:solidFill>
                  <a:schemeClr val="lt1"/>
                </a:solidFill>
              </a:rPr>
              <a:t>central</a:t>
            </a:r>
            <a:r>
              <a:rPr lang="en-US" sz="950" b="1" dirty="0" smtClean="0">
                <a:solidFill>
                  <a:schemeClr val="lt1"/>
                </a:solidFill>
              </a:rPr>
              <a:t> </a:t>
            </a:r>
            <a:r>
              <a:rPr lang="en-US" sz="950" b="1" i="0" u="none" strike="noStrike" cap="none" dirty="0">
                <a:solidFill>
                  <a:schemeClr val="lt1"/>
                </a:solidFill>
                <a:latin typeface="Arial"/>
                <a:ea typeface="Arial"/>
                <a:cs typeface="Arial"/>
                <a:sym typeface="Arial"/>
              </a:rPr>
              <a:t>Uganda, southwestern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parts of southeastern </a:t>
            </a:r>
            <a:r>
              <a:rPr lang="en-US" sz="950" b="1" i="0" u="none" strike="noStrike" cap="none" dirty="0" smtClean="0">
                <a:solidFill>
                  <a:schemeClr val="lt1"/>
                </a:solidFill>
                <a:latin typeface="Arial"/>
                <a:ea typeface="Arial"/>
                <a:cs typeface="Arial"/>
                <a:sym typeface="Arial"/>
              </a:rPr>
              <a:t>Kenya</a:t>
            </a:r>
            <a:r>
              <a:rPr lang="en-US" sz="950" b="1" i="0" u="none" strike="noStrike" cap="none" dirty="0">
                <a:solidFill>
                  <a:schemeClr val="lt1"/>
                </a:solidFill>
                <a:latin typeface="Arial"/>
                <a:ea typeface="Arial"/>
                <a:cs typeface="Arial"/>
                <a:sym typeface="Arial"/>
              </a:rPr>
              <a:t>, parts of southern </a:t>
            </a:r>
            <a:r>
              <a:rPr lang="en-US" sz="950" b="1" i="0" u="none" strike="noStrike" cap="none" dirty="0" smtClean="0">
                <a:solidFill>
                  <a:schemeClr val="lt1"/>
                </a:solidFill>
                <a:latin typeface="Arial"/>
                <a:ea typeface="Arial"/>
                <a:cs typeface="Arial"/>
                <a:sym typeface="Arial"/>
              </a:rPr>
              <a:t>and central Somalia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western Burundi</a:t>
            </a:r>
            <a:r>
              <a:rPr lang="en-US" sz="950" b="1" i="0" u="none" strike="noStrike" cap="none" dirty="0">
                <a:solidFill>
                  <a:schemeClr val="lt1"/>
                </a:solidFill>
                <a:latin typeface="Arial"/>
                <a:ea typeface="Arial"/>
                <a:cs typeface="Arial"/>
                <a:sym typeface="Arial"/>
              </a:rPr>
              <a:t>, and </a:t>
            </a:r>
            <a:r>
              <a:rPr lang="en-US" sz="950" b="1" dirty="0" smtClean="0">
                <a:solidFill>
                  <a:schemeClr val="lt1"/>
                </a:solidFill>
              </a:rPr>
              <a:t>parts</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of northern Tanzania. Rainfall was below-average over </a:t>
            </a:r>
            <a:r>
              <a:rPr lang="en-US" sz="950" b="1" i="0" u="none" strike="noStrike" cap="none" dirty="0" smtClean="0">
                <a:solidFill>
                  <a:schemeClr val="lt1"/>
                </a:solidFill>
                <a:latin typeface="Arial"/>
                <a:ea typeface="Arial"/>
                <a:cs typeface="Arial"/>
                <a:sym typeface="Arial"/>
              </a:rPr>
              <a:t>much of central </a:t>
            </a:r>
            <a:r>
              <a:rPr lang="en-US" sz="950" b="1" i="0" u="none" strike="noStrike" cap="none" dirty="0">
                <a:solidFill>
                  <a:schemeClr val="lt1"/>
                </a:solidFill>
                <a:latin typeface="Arial"/>
                <a:ea typeface="Arial"/>
                <a:cs typeface="Arial"/>
                <a:sym typeface="Arial"/>
              </a:rPr>
              <a:t>and southern Ethiopia, southwestern Uganda</a:t>
            </a:r>
            <a:r>
              <a:rPr lang="en-US" sz="950" b="1" i="0" u="none" strike="noStrike" cap="none" dirty="0" smtClean="0">
                <a:solidFill>
                  <a:schemeClr val="lt1"/>
                </a:solidFill>
                <a:latin typeface="Arial"/>
                <a:ea typeface="Arial"/>
                <a:cs typeface="Arial"/>
                <a:sym typeface="Arial"/>
              </a:rPr>
              <a:t>, Rwanda, northern Somalia, eastern Djibouti, pockets </a:t>
            </a:r>
            <a:r>
              <a:rPr lang="en-US" sz="950" b="1" i="0" u="none" strike="noStrike" cap="none" dirty="0">
                <a:solidFill>
                  <a:schemeClr val="lt1"/>
                </a:solidFill>
                <a:latin typeface="Arial"/>
                <a:ea typeface="Arial"/>
                <a:cs typeface="Arial"/>
                <a:sym typeface="Arial"/>
              </a:rPr>
              <a:t>of south-central </a:t>
            </a:r>
            <a:r>
              <a:rPr lang="en-US" sz="950" b="1" i="0" u="none" strike="noStrike" cap="none" dirty="0" smtClean="0">
                <a:solidFill>
                  <a:schemeClr val="lt1"/>
                </a:solidFill>
                <a:latin typeface="Arial"/>
                <a:ea typeface="Arial"/>
                <a:cs typeface="Arial"/>
                <a:sym typeface="Arial"/>
              </a:rPr>
              <a:t>Sudan, and parts of northeastern </a:t>
            </a:r>
            <a:r>
              <a:rPr lang="en-US" sz="950" b="1" i="0" u="none" strike="noStrike" cap="none" dirty="0" smtClean="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 </a:t>
            </a:r>
            <a:r>
              <a:rPr lang="en-US" sz="950" b="1" i="0" u="none" strike="noStrike" cap="none" dirty="0">
                <a:solidFill>
                  <a:schemeClr val="lt1"/>
                </a:solidFill>
                <a:latin typeface="Arial"/>
                <a:ea typeface="Arial"/>
                <a:cs typeface="Arial"/>
                <a:sym typeface="Arial"/>
              </a:rPr>
              <a:t>In Central Africa, rainfall was above-average over central </a:t>
            </a:r>
            <a:r>
              <a:rPr lang="en-US" sz="950" b="1" i="0" u="none" strike="noStrike" cap="none" dirty="0" smtClean="0">
                <a:solidFill>
                  <a:schemeClr val="lt1"/>
                </a:solidFill>
                <a:latin typeface="Arial"/>
                <a:ea typeface="Arial"/>
                <a:cs typeface="Arial"/>
                <a:sym typeface="Arial"/>
              </a:rPr>
              <a:t>and northern Congo</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parts of eastern and southwestern </a:t>
            </a:r>
            <a:r>
              <a:rPr lang="en-US" sz="950" b="1" i="0" u="none" strike="noStrike" cap="none" dirty="0" smtClean="0">
                <a:solidFill>
                  <a:schemeClr val="lt1"/>
                </a:solidFill>
                <a:latin typeface="Arial"/>
                <a:ea typeface="Arial"/>
                <a:cs typeface="Arial"/>
                <a:sym typeface="Arial"/>
              </a:rPr>
              <a:t>Cameroon, parts </a:t>
            </a:r>
            <a:r>
              <a:rPr lang="en-US" sz="950" b="1" i="0" u="none" strike="noStrike" cap="none" dirty="0">
                <a:solidFill>
                  <a:schemeClr val="lt1"/>
                </a:solidFill>
                <a:latin typeface="Arial"/>
                <a:ea typeface="Arial"/>
                <a:cs typeface="Arial"/>
                <a:sym typeface="Arial"/>
              </a:rPr>
              <a:t>of </a:t>
            </a:r>
            <a:r>
              <a:rPr lang="en-US" sz="950" b="1" dirty="0" smtClean="0">
                <a:solidFill>
                  <a:schemeClr val="lt1"/>
                </a:solidFill>
              </a:rPr>
              <a:t>southeastern</a:t>
            </a:r>
            <a:r>
              <a:rPr lang="en-US" sz="950" b="1" dirty="0" smtClean="0">
                <a:solidFill>
                  <a:schemeClr val="lt1"/>
                </a:solidFill>
              </a:rPr>
              <a:t>, southwestern, and northwestern </a:t>
            </a:r>
            <a:r>
              <a:rPr lang="en-US" sz="950" b="1" i="0" u="none" strike="noStrike" cap="none" dirty="0">
                <a:solidFill>
                  <a:schemeClr val="lt1"/>
                </a:solidFill>
                <a:latin typeface="Arial"/>
                <a:ea typeface="Arial"/>
                <a:cs typeface="Arial"/>
                <a:sym typeface="Arial"/>
              </a:rPr>
              <a:t>Chad,</a:t>
            </a:r>
            <a:r>
              <a:rPr lang="en-US" sz="950" b="1" dirty="0">
                <a:solidFill>
                  <a:schemeClr val="lt1"/>
                </a:solidFill>
              </a:rPr>
              <a:t> </a:t>
            </a:r>
            <a:r>
              <a:rPr lang="en-US" sz="950" b="1" dirty="0" smtClean="0">
                <a:solidFill>
                  <a:schemeClr val="lt1"/>
                </a:solidFill>
              </a:rPr>
              <a:t>parts of eastern Gabon, much </a:t>
            </a:r>
            <a:r>
              <a:rPr lang="en-US" sz="950" b="1" dirty="0" smtClean="0">
                <a:solidFill>
                  <a:schemeClr val="lt1"/>
                </a:solidFill>
              </a:rPr>
              <a:t>of C</a:t>
            </a:r>
            <a:r>
              <a:rPr lang="en-US" sz="950" b="1" i="0" u="none" strike="noStrike" cap="none" dirty="0" smtClean="0">
                <a:solidFill>
                  <a:schemeClr val="lt1"/>
                </a:solidFill>
                <a:latin typeface="Arial"/>
                <a:ea typeface="Arial"/>
                <a:cs typeface="Arial"/>
                <a:sym typeface="Arial"/>
              </a:rPr>
              <a:t>AR</a:t>
            </a:r>
            <a:r>
              <a:rPr lang="en-US" sz="950" b="1" i="0" u="none" strike="noStrike" cap="none" dirty="0">
                <a:solidFill>
                  <a:schemeClr val="lt1"/>
                </a:solidFill>
                <a:latin typeface="Arial"/>
                <a:ea typeface="Arial"/>
                <a:cs typeface="Arial"/>
                <a:sym typeface="Arial"/>
              </a:rPr>
              <a:t>, and </a:t>
            </a:r>
            <a:r>
              <a:rPr lang="en-US" sz="950" b="1" i="0" u="none" strike="noStrike" cap="none" dirty="0" smtClean="0">
                <a:solidFill>
                  <a:schemeClr val="lt1"/>
                </a:solidFill>
                <a:latin typeface="Arial"/>
                <a:ea typeface="Arial"/>
                <a:cs typeface="Arial"/>
                <a:sym typeface="Arial"/>
              </a:rPr>
              <a:t>southeastern, south-central, west-central, and northeastern </a:t>
            </a:r>
            <a:r>
              <a:rPr lang="en-US" sz="950" b="1" i="0" u="none" strike="noStrike" cap="none" dirty="0">
                <a:solidFill>
                  <a:schemeClr val="lt1"/>
                </a:solidFill>
                <a:latin typeface="Arial"/>
                <a:ea typeface="Arial"/>
                <a:cs typeface="Arial"/>
                <a:sym typeface="Arial"/>
              </a:rPr>
              <a:t>DRC. Below-average rainfall was observed over much of Cameroon, Equatorial </a:t>
            </a:r>
            <a:r>
              <a:rPr lang="en-US" sz="950" b="1" i="0" u="none" strike="noStrike" cap="none" dirty="0" smtClean="0">
                <a:solidFill>
                  <a:schemeClr val="lt1"/>
                </a:solidFill>
                <a:latin typeface="Arial"/>
                <a:ea typeface="Arial"/>
                <a:cs typeface="Arial"/>
                <a:sym typeface="Arial"/>
              </a:rPr>
              <a:t>Guinea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northern, central, and western Gabon</a:t>
            </a:r>
            <a:r>
              <a:rPr lang="en-US" sz="950" b="1" i="0" u="none" strike="noStrike" cap="none" dirty="0">
                <a:solidFill>
                  <a:schemeClr val="lt1"/>
                </a:solidFill>
                <a:latin typeface="Arial"/>
                <a:ea typeface="Arial"/>
                <a:cs typeface="Arial"/>
                <a:sym typeface="Arial"/>
              </a:rPr>
              <a:t>, part</a:t>
            </a:r>
            <a:r>
              <a:rPr lang="en-US" sz="950" b="1" dirty="0">
                <a:solidFill>
                  <a:schemeClr val="lt1"/>
                </a:solidFill>
              </a:rPr>
              <a:t>s of </a:t>
            </a:r>
            <a:r>
              <a:rPr lang="en-US" sz="950" b="1" i="0" u="none" strike="noStrike" cap="none" dirty="0" smtClean="0">
                <a:solidFill>
                  <a:schemeClr val="lt1"/>
                </a:solidFill>
                <a:latin typeface="Arial"/>
                <a:ea typeface="Arial"/>
                <a:cs typeface="Arial"/>
                <a:sym typeface="Arial"/>
              </a:rPr>
              <a:t>northwestern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smtClean="0">
                <a:solidFill>
                  <a:schemeClr val="lt1"/>
                </a:solidFill>
                <a:latin typeface="Arial"/>
                <a:ea typeface="Arial"/>
                <a:cs typeface="Arial"/>
                <a:sym typeface="Arial"/>
              </a:rPr>
              <a:t>Congo</a:t>
            </a:r>
            <a:r>
              <a:rPr lang="en-US" sz="950" b="1" i="0" u="none" strike="noStrike" cap="none" dirty="0">
                <a:solidFill>
                  <a:schemeClr val="lt1"/>
                </a:solidFill>
                <a:latin typeface="Arial"/>
                <a:ea typeface="Arial"/>
                <a:cs typeface="Arial"/>
                <a:sym typeface="Arial"/>
              </a:rPr>
              <a:t>, pockets of </a:t>
            </a:r>
            <a:r>
              <a:rPr lang="en-US" sz="950" b="1" i="0" u="none" strike="noStrike" cap="none" dirty="0" smtClean="0">
                <a:solidFill>
                  <a:schemeClr val="lt1"/>
                </a:solidFill>
                <a:latin typeface="Arial"/>
                <a:ea typeface="Arial"/>
                <a:cs typeface="Arial"/>
                <a:sym typeface="Arial"/>
              </a:rPr>
              <a:t>central and south-central </a:t>
            </a:r>
            <a:r>
              <a:rPr lang="en-US" sz="950" b="1" i="0" u="none" strike="noStrike" cap="none" dirty="0" smtClean="0">
                <a:solidFill>
                  <a:schemeClr val="lt1"/>
                </a:solidFill>
                <a:latin typeface="Arial"/>
                <a:ea typeface="Arial"/>
                <a:cs typeface="Arial"/>
                <a:sym typeface="Arial"/>
              </a:rPr>
              <a:t>Chad</a:t>
            </a:r>
            <a:r>
              <a:rPr lang="en-US" sz="950" b="1" i="0" u="none" strike="noStrike" cap="none" dirty="0">
                <a:solidFill>
                  <a:schemeClr val="lt1"/>
                </a:solidFill>
                <a:latin typeface="Arial"/>
                <a:ea typeface="Arial"/>
                <a:cs typeface="Arial"/>
                <a:sym typeface="Arial"/>
              </a:rPr>
              <a:t>, </a:t>
            </a:r>
            <a:r>
              <a:rPr lang="en-US" sz="950" b="1" dirty="0" smtClean="0">
                <a:solidFill>
                  <a:schemeClr val="lt1"/>
                </a:solidFill>
              </a:rPr>
              <a:t>central</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CAR, and </a:t>
            </a:r>
            <a:r>
              <a:rPr lang="en-US" sz="950" b="1" i="0" u="none" strike="noStrike" cap="none" dirty="0" smtClean="0">
                <a:solidFill>
                  <a:schemeClr val="lt1"/>
                </a:solidFill>
                <a:latin typeface="Arial"/>
                <a:ea typeface="Arial"/>
                <a:cs typeface="Arial"/>
                <a:sym typeface="Arial"/>
              </a:rPr>
              <a:t>central</a:t>
            </a:r>
            <a:r>
              <a:rPr lang="en-US" sz="950" b="1" dirty="0">
                <a:solidFill>
                  <a:schemeClr val="lt1"/>
                </a:solidFill>
              </a:rPr>
              <a:t>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northwestern </a:t>
            </a:r>
            <a:r>
              <a:rPr lang="en-US" sz="950" b="1" i="0" u="none" strike="noStrike" cap="none" dirty="0">
                <a:solidFill>
                  <a:schemeClr val="lt1"/>
                </a:solidFill>
                <a:latin typeface="Arial"/>
                <a:ea typeface="Arial"/>
                <a:cs typeface="Arial"/>
                <a:sym typeface="Arial"/>
              </a:rPr>
              <a:t>DRC. In West Africa, rainfall was above-average over pockets of </a:t>
            </a:r>
            <a:r>
              <a:rPr lang="en-US" sz="950" b="1" dirty="0" smtClean="0">
                <a:solidFill>
                  <a:schemeClr val="lt1"/>
                </a:solidFill>
              </a:rPr>
              <a:t>northern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south</a:t>
            </a:r>
            <a:r>
              <a:rPr lang="en-US" sz="950" b="1" dirty="0" smtClean="0">
                <a:solidFill>
                  <a:schemeClr val="lt1"/>
                </a:solidFill>
              </a:rPr>
              <a:t>ern </a:t>
            </a:r>
            <a:r>
              <a:rPr lang="en-US" sz="950" b="1" i="0" u="none" strike="noStrike" cap="none" dirty="0">
                <a:solidFill>
                  <a:schemeClr val="lt1"/>
                </a:solidFill>
                <a:latin typeface="Arial"/>
                <a:ea typeface="Arial"/>
                <a:cs typeface="Arial"/>
                <a:sym typeface="Arial"/>
              </a:rPr>
              <a:t>Senegal, </a:t>
            </a:r>
            <a:r>
              <a:rPr lang="en-US" sz="950" b="1" i="0" u="none" strike="noStrike" cap="none" dirty="0" smtClean="0">
                <a:solidFill>
                  <a:schemeClr val="lt1"/>
                </a:solidFill>
                <a:latin typeface="Arial"/>
                <a:ea typeface="Arial"/>
                <a:cs typeface="Arial"/>
                <a:sym typeface="Arial"/>
              </a:rPr>
              <a:t>Guinea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Guinea-Bissau</a:t>
            </a:r>
            <a:r>
              <a:rPr lang="en-US" sz="950" b="1" i="0" u="none" strike="noStrike" cap="none" dirty="0">
                <a:solidFill>
                  <a:schemeClr val="lt1"/>
                </a:solidFill>
                <a:latin typeface="Arial"/>
                <a:ea typeface="Arial"/>
                <a:cs typeface="Arial"/>
                <a:sym typeface="Arial"/>
              </a:rPr>
              <a:t>, northern </a:t>
            </a:r>
            <a:r>
              <a:rPr lang="en-US" sz="950" b="1" i="0" u="none" strike="noStrike" cap="none" dirty="0" smtClean="0">
                <a:solidFill>
                  <a:schemeClr val="lt1"/>
                </a:solidFill>
                <a:latin typeface="Arial"/>
                <a:ea typeface="Arial"/>
                <a:cs typeface="Arial"/>
                <a:sym typeface="Arial"/>
              </a:rPr>
              <a:t>and central Sierra </a:t>
            </a:r>
            <a:r>
              <a:rPr lang="en-US" sz="950" b="1" i="0" u="none" strike="noStrike" cap="none" dirty="0">
                <a:solidFill>
                  <a:schemeClr val="lt1"/>
                </a:solidFill>
                <a:latin typeface="Arial"/>
                <a:ea typeface="Arial"/>
                <a:cs typeface="Arial"/>
                <a:sym typeface="Arial"/>
              </a:rPr>
              <a:t>Leone, </a:t>
            </a:r>
            <a:r>
              <a:rPr lang="en-US" sz="950" b="1" i="0" u="none" strike="noStrike" cap="none" dirty="0" smtClean="0">
                <a:solidFill>
                  <a:schemeClr val="lt1"/>
                </a:solidFill>
                <a:latin typeface="Arial"/>
                <a:ea typeface="Arial"/>
                <a:cs typeface="Arial"/>
                <a:sym typeface="Arial"/>
              </a:rPr>
              <a:t>northwestern and parts of central Liberia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a:t>
            </a:r>
            <a:r>
              <a:rPr lang="en-US" sz="950" b="1" dirty="0" smtClean="0">
                <a:solidFill>
                  <a:schemeClr val="lt1"/>
                </a:solidFill>
              </a:rPr>
              <a:t>ea</a:t>
            </a:r>
            <a:r>
              <a:rPr lang="en-US" sz="950" b="1" i="0" u="none" strike="noStrike" cap="none" dirty="0" smtClean="0">
                <a:solidFill>
                  <a:schemeClr val="lt1"/>
                </a:solidFill>
                <a:latin typeface="Arial"/>
                <a:ea typeface="Arial"/>
                <a:cs typeface="Arial"/>
                <a:sym typeface="Arial"/>
              </a:rPr>
              <a:t>stern, central, </a:t>
            </a:r>
            <a:r>
              <a:rPr lang="en-US" sz="950" b="1" i="0" u="none" strike="noStrike" cap="none" dirty="0">
                <a:solidFill>
                  <a:schemeClr val="lt1"/>
                </a:solidFill>
                <a:latin typeface="Arial"/>
                <a:ea typeface="Arial"/>
                <a:cs typeface="Arial"/>
                <a:sym typeface="Arial"/>
              </a:rPr>
              <a:t>and southern Cote d’Ivoire, northeastern and much of southern Burkina Faso, </a:t>
            </a:r>
            <a:r>
              <a:rPr lang="en-US" sz="950" b="1" i="0" u="none" strike="noStrike" cap="none" dirty="0" smtClean="0">
                <a:solidFill>
                  <a:schemeClr val="lt1"/>
                </a:solidFill>
                <a:latin typeface="Arial"/>
                <a:ea typeface="Arial"/>
                <a:cs typeface="Arial"/>
                <a:sym typeface="Arial"/>
              </a:rPr>
              <a:t>parts of southeastern </a:t>
            </a:r>
            <a:r>
              <a:rPr lang="en-US" sz="950" b="1" i="0" u="none" strike="noStrike" cap="none" dirty="0">
                <a:solidFill>
                  <a:schemeClr val="lt1"/>
                </a:solidFill>
                <a:latin typeface="Arial"/>
                <a:ea typeface="Arial"/>
                <a:cs typeface="Arial"/>
                <a:sym typeface="Arial"/>
              </a:rPr>
              <a:t>Mali, </a:t>
            </a:r>
            <a:r>
              <a:rPr lang="en-US" sz="950" b="1" i="0" u="none" strike="noStrike" cap="none" dirty="0" smtClean="0">
                <a:solidFill>
                  <a:schemeClr val="lt1"/>
                </a:solidFill>
                <a:latin typeface="Arial"/>
                <a:ea typeface="Arial"/>
                <a:cs typeface="Arial"/>
                <a:sym typeface="Arial"/>
              </a:rPr>
              <a:t>most of Ghana</a:t>
            </a:r>
            <a:r>
              <a:rPr lang="en-US" sz="950" b="1" i="0" u="none" strike="noStrike" cap="none" dirty="0">
                <a:solidFill>
                  <a:schemeClr val="lt1"/>
                </a:solidFill>
                <a:latin typeface="Arial"/>
                <a:ea typeface="Arial"/>
                <a:cs typeface="Arial"/>
                <a:sym typeface="Arial"/>
              </a:rPr>
              <a:t>, Togo, </a:t>
            </a:r>
            <a:r>
              <a:rPr lang="en-US" sz="950" b="1" dirty="0" smtClean="0">
                <a:solidFill>
                  <a:schemeClr val="lt1"/>
                </a:solidFill>
              </a:rPr>
              <a:t>most of </a:t>
            </a:r>
            <a:r>
              <a:rPr lang="en-US" sz="950" b="1" i="0" u="none" strike="noStrike" cap="none" dirty="0" smtClean="0">
                <a:solidFill>
                  <a:schemeClr val="lt1"/>
                </a:solidFill>
                <a:latin typeface="Arial"/>
                <a:ea typeface="Arial"/>
                <a:cs typeface="Arial"/>
                <a:sym typeface="Arial"/>
              </a:rPr>
              <a:t>Benin</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a:t>
            </a:r>
            <a:r>
              <a:rPr lang="en-US" sz="950" b="1" dirty="0" smtClean="0">
                <a:solidFill>
                  <a:schemeClr val="lt1"/>
                </a:solidFill>
              </a:rPr>
              <a:t>orth-central </a:t>
            </a:r>
            <a:r>
              <a:rPr lang="en-US" sz="950" b="1" i="0" u="none" strike="noStrike" cap="none" dirty="0" smtClean="0">
                <a:solidFill>
                  <a:schemeClr val="lt1"/>
                </a:solidFill>
                <a:latin typeface="Arial"/>
                <a:ea typeface="Arial"/>
                <a:cs typeface="Arial"/>
                <a:sym typeface="Arial"/>
              </a:rPr>
              <a:t>Nigeria, south-central and northeastern Niger, and southwestern Mauritania. </a:t>
            </a:r>
            <a:r>
              <a:rPr lang="en-US" sz="950" b="1" i="0" u="none" strike="noStrike" cap="none" dirty="0">
                <a:solidFill>
                  <a:schemeClr val="lt1"/>
                </a:solidFill>
                <a:latin typeface="Arial"/>
                <a:ea typeface="Arial"/>
                <a:cs typeface="Arial"/>
                <a:sym typeface="Arial"/>
              </a:rPr>
              <a:t>Below-average rainfall was observed over southe</a:t>
            </a:r>
            <a:r>
              <a:rPr lang="en-US" sz="950" b="1" dirty="0">
                <a:solidFill>
                  <a:schemeClr val="lt1"/>
                </a:solidFill>
              </a:rPr>
              <a:t>aste</a:t>
            </a:r>
            <a:r>
              <a:rPr lang="en-US" sz="950" b="1" i="0" u="none" strike="noStrike" cap="none" dirty="0">
                <a:solidFill>
                  <a:schemeClr val="lt1"/>
                </a:solidFill>
                <a:latin typeface="Arial"/>
                <a:ea typeface="Arial"/>
                <a:cs typeface="Arial"/>
                <a:sym typeface="Arial"/>
              </a:rPr>
              <a:t>rn Mauritania,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a:solidFill>
                  <a:schemeClr val="lt1"/>
                </a:solidFill>
                <a:latin typeface="Arial"/>
                <a:ea typeface="Arial"/>
                <a:cs typeface="Arial"/>
                <a:sym typeface="Arial"/>
              </a:rPr>
              <a:t>and central Mali, </a:t>
            </a:r>
            <a:r>
              <a:rPr lang="en-US" sz="950" b="1" i="0" u="none" strike="noStrike" cap="none" dirty="0" smtClean="0">
                <a:solidFill>
                  <a:schemeClr val="lt1"/>
                </a:solidFill>
                <a:latin typeface="Arial"/>
                <a:ea typeface="Arial"/>
                <a:cs typeface="Arial"/>
                <a:sym typeface="Arial"/>
              </a:rPr>
              <a:t>parts of </a:t>
            </a:r>
            <a:r>
              <a:rPr lang="en-US" sz="950" b="1" dirty="0" smtClean="0">
                <a:solidFill>
                  <a:schemeClr val="lt1"/>
                </a:solidFill>
              </a:rPr>
              <a:t>southern</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Sierra Leone, </a:t>
            </a:r>
            <a:r>
              <a:rPr lang="en-US" sz="950" b="1" dirty="0" smtClean="0">
                <a:solidFill>
                  <a:schemeClr val="lt1"/>
                </a:solidFill>
              </a:rPr>
              <a:t>north</a:t>
            </a:r>
            <a:r>
              <a:rPr lang="en-US" sz="950" b="1" i="0" u="none" strike="noStrike" cap="none" dirty="0" smtClean="0">
                <a:solidFill>
                  <a:schemeClr val="lt1"/>
                </a:solidFill>
                <a:latin typeface="Arial"/>
                <a:ea typeface="Arial"/>
                <a:cs typeface="Arial"/>
                <a:sym typeface="Arial"/>
              </a:rPr>
              <a:t>western </a:t>
            </a:r>
            <a:r>
              <a:rPr lang="en-US" sz="950" b="1" i="0" u="none" strike="noStrike" cap="none" dirty="0">
                <a:solidFill>
                  <a:schemeClr val="lt1"/>
                </a:solidFill>
                <a:latin typeface="Arial"/>
                <a:ea typeface="Arial"/>
                <a:cs typeface="Arial"/>
                <a:sym typeface="Arial"/>
              </a:rPr>
              <a:t>Cote d’Ivoire, western </a:t>
            </a:r>
            <a:r>
              <a:rPr lang="en-US" sz="950" b="1" i="0" u="none" strike="noStrike" cap="none" dirty="0" smtClean="0">
                <a:solidFill>
                  <a:schemeClr val="lt1"/>
                </a:solidFill>
                <a:latin typeface="Arial"/>
                <a:ea typeface="Arial"/>
                <a:cs typeface="Arial"/>
                <a:sym typeface="Arial"/>
              </a:rPr>
              <a:t>Burkina </a:t>
            </a:r>
            <a:r>
              <a:rPr lang="en-US" sz="950" b="1" i="0" u="none" strike="noStrike" cap="none" dirty="0">
                <a:solidFill>
                  <a:schemeClr val="lt1"/>
                </a:solidFill>
                <a:latin typeface="Arial"/>
                <a:ea typeface="Arial"/>
                <a:cs typeface="Arial"/>
                <a:sym typeface="Arial"/>
              </a:rPr>
              <a:t>Faso, western Niger, </a:t>
            </a:r>
            <a:r>
              <a:rPr lang="en-US" sz="950" b="1" i="0" u="none" strike="noStrike" cap="none" dirty="0" smtClean="0">
                <a:solidFill>
                  <a:schemeClr val="lt1"/>
                </a:solidFill>
                <a:latin typeface="Arial"/>
                <a:ea typeface="Arial"/>
                <a:cs typeface="Arial"/>
                <a:sym typeface="Arial"/>
              </a:rPr>
              <a:t>parts of southwestern Ghana, and central and </a:t>
            </a:r>
            <a:r>
              <a:rPr lang="en-US" sz="950" b="1" i="0" u="none" strike="noStrike" cap="none" dirty="0">
                <a:solidFill>
                  <a:schemeClr val="lt1"/>
                </a:solidFill>
                <a:latin typeface="Arial"/>
                <a:ea typeface="Arial"/>
                <a:cs typeface="Arial"/>
                <a:sym typeface="Arial"/>
              </a:rPr>
              <a:t>eastern Nigeria.</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31482" y="5100549"/>
            <a:ext cx="9275482" cy="1838925"/>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r>
              <a:rPr lang="en-US" sz="950" b="1" dirty="0">
                <a:solidFill>
                  <a:schemeClr val="lt1"/>
                </a:solidFill>
              </a:rPr>
              <a:t>During the past 7 days, in East Africa, rainfall was above-average over parts of western </a:t>
            </a:r>
            <a:r>
              <a:rPr lang="en-US" sz="950" b="1" dirty="0" smtClean="0">
                <a:solidFill>
                  <a:schemeClr val="lt1"/>
                </a:solidFill>
              </a:rPr>
              <a:t>and southern Ethiopia</a:t>
            </a:r>
            <a:r>
              <a:rPr lang="en-US" sz="950" b="1" dirty="0">
                <a:solidFill>
                  <a:schemeClr val="lt1"/>
                </a:solidFill>
              </a:rPr>
              <a:t>, </a:t>
            </a:r>
            <a:r>
              <a:rPr lang="en-US" sz="950" b="1" dirty="0" smtClean="0">
                <a:solidFill>
                  <a:schemeClr val="lt1"/>
                </a:solidFill>
              </a:rPr>
              <a:t>southern Sudan</a:t>
            </a:r>
            <a:r>
              <a:rPr lang="en-US" sz="950" b="1" dirty="0">
                <a:solidFill>
                  <a:schemeClr val="lt1"/>
                </a:solidFill>
              </a:rPr>
              <a:t>, western and </a:t>
            </a:r>
            <a:r>
              <a:rPr lang="en-US" sz="950" b="1" dirty="0" smtClean="0">
                <a:solidFill>
                  <a:schemeClr val="lt1"/>
                </a:solidFill>
              </a:rPr>
              <a:t>southern South Sudan, much of Uganda, southwestern Kenya, western Burundi, and parts of northwestern and southeastern Tanzania. Below-average rainfall was observed over southern </a:t>
            </a:r>
            <a:r>
              <a:rPr lang="en-US" sz="950" b="1" dirty="0">
                <a:solidFill>
                  <a:schemeClr val="lt1"/>
                </a:solidFill>
              </a:rPr>
              <a:t>Somalia, eastern Kenya, </a:t>
            </a:r>
            <a:r>
              <a:rPr lang="en-US" sz="950" b="1" dirty="0" smtClean="0">
                <a:solidFill>
                  <a:schemeClr val="lt1"/>
                </a:solidFill>
              </a:rPr>
              <a:t>and northeastern </a:t>
            </a:r>
            <a:r>
              <a:rPr lang="en-US" sz="950" b="1" dirty="0">
                <a:solidFill>
                  <a:schemeClr val="lt1"/>
                </a:solidFill>
              </a:rPr>
              <a:t>South </a:t>
            </a:r>
            <a:r>
              <a:rPr lang="en-US" sz="950" b="1" dirty="0" smtClean="0">
                <a:solidFill>
                  <a:schemeClr val="lt1"/>
                </a:solidFill>
              </a:rPr>
              <a:t>Sudan. In </a:t>
            </a:r>
            <a:r>
              <a:rPr lang="en-US" sz="950" b="1" dirty="0">
                <a:solidFill>
                  <a:schemeClr val="lt1"/>
                </a:solidFill>
              </a:rPr>
              <a:t>central Africa, above-average rainfall was observed over parts of south-central Chad, northwestern, southern, and eastern CAR, </a:t>
            </a:r>
            <a:r>
              <a:rPr lang="en-US" sz="950" b="1" dirty="0" smtClean="0">
                <a:solidFill>
                  <a:schemeClr val="lt1"/>
                </a:solidFill>
              </a:rPr>
              <a:t>much of DRC</a:t>
            </a:r>
            <a:r>
              <a:rPr lang="en-US" sz="950" b="1" dirty="0">
                <a:solidFill>
                  <a:schemeClr val="lt1"/>
                </a:solidFill>
              </a:rPr>
              <a:t>, southern and </a:t>
            </a:r>
            <a:r>
              <a:rPr lang="en-US" sz="950" b="1" dirty="0" smtClean="0">
                <a:solidFill>
                  <a:schemeClr val="lt1"/>
                </a:solidFill>
              </a:rPr>
              <a:t>eastern </a:t>
            </a:r>
            <a:r>
              <a:rPr lang="en-US" sz="950" b="1" dirty="0">
                <a:solidFill>
                  <a:schemeClr val="lt1"/>
                </a:solidFill>
              </a:rPr>
              <a:t>Congo, </a:t>
            </a:r>
            <a:r>
              <a:rPr lang="en-US" sz="950" b="1" dirty="0" smtClean="0">
                <a:solidFill>
                  <a:schemeClr val="lt1"/>
                </a:solidFill>
              </a:rPr>
              <a:t>parts of western </a:t>
            </a:r>
            <a:r>
              <a:rPr lang="en-US" sz="950" b="1" dirty="0">
                <a:solidFill>
                  <a:schemeClr val="lt1"/>
                </a:solidFill>
              </a:rPr>
              <a:t>and </a:t>
            </a:r>
            <a:r>
              <a:rPr lang="en-US" sz="950" b="1" dirty="0" smtClean="0">
                <a:solidFill>
                  <a:schemeClr val="lt1"/>
                </a:solidFill>
              </a:rPr>
              <a:t>eastern </a:t>
            </a:r>
            <a:r>
              <a:rPr lang="en-US" sz="950" b="1" dirty="0">
                <a:solidFill>
                  <a:schemeClr val="lt1"/>
                </a:solidFill>
              </a:rPr>
              <a:t>Gabon, and southwestern Cameroon. Rainfall was below-average over </a:t>
            </a:r>
            <a:r>
              <a:rPr lang="en-US" sz="950" b="1" dirty="0" smtClean="0">
                <a:solidFill>
                  <a:schemeClr val="lt1"/>
                </a:solidFill>
              </a:rPr>
              <a:t>parts </a:t>
            </a:r>
            <a:r>
              <a:rPr lang="en-US" sz="950" b="1" dirty="0">
                <a:solidFill>
                  <a:schemeClr val="lt1"/>
                </a:solidFill>
              </a:rPr>
              <a:t>of </a:t>
            </a:r>
            <a:r>
              <a:rPr lang="en-US" sz="950" b="1" dirty="0" smtClean="0">
                <a:solidFill>
                  <a:schemeClr val="lt1"/>
                </a:solidFill>
              </a:rPr>
              <a:t>southwestern </a:t>
            </a:r>
            <a:r>
              <a:rPr lang="en-US" sz="950" b="1" dirty="0">
                <a:solidFill>
                  <a:schemeClr val="lt1"/>
                </a:solidFill>
              </a:rPr>
              <a:t>CAR, </a:t>
            </a:r>
            <a:r>
              <a:rPr lang="en-US" sz="950" b="1" dirty="0" smtClean="0">
                <a:solidFill>
                  <a:schemeClr val="lt1"/>
                </a:solidFill>
              </a:rPr>
              <a:t>central and northwestern Congo</a:t>
            </a:r>
            <a:r>
              <a:rPr lang="en-US" sz="950" b="1" dirty="0">
                <a:solidFill>
                  <a:schemeClr val="lt1"/>
                </a:solidFill>
              </a:rPr>
              <a:t>, northern </a:t>
            </a:r>
            <a:r>
              <a:rPr lang="en-US" sz="950" b="1" dirty="0" smtClean="0">
                <a:solidFill>
                  <a:schemeClr val="lt1"/>
                </a:solidFill>
              </a:rPr>
              <a:t>and southeastern Gabon</a:t>
            </a:r>
            <a:r>
              <a:rPr lang="en-US" sz="950" b="1" dirty="0">
                <a:solidFill>
                  <a:schemeClr val="lt1"/>
                </a:solidFill>
              </a:rPr>
              <a:t>, Equatorial Guinea, and </a:t>
            </a:r>
            <a:r>
              <a:rPr lang="en-US" sz="950" b="1" dirty="0" smtClean="0">
                <a:solidFill>
                  <a:schemeClr val="lt1"/>
                </a:solidFill>
              </a:rPr>
              <a:t>much of </a:t>
            </a:r>
            <a:r>
              <a:rPr lang="en-US" sz="950" b="1" dirty="0">
                <a:solidFill>
                  <a:schemeClr val="lt1"/>
                </a:solidFill>
              </a:rPr>
              <a:t>Cameroon. In West Africa, above-average rainfall was observed over parts of northwestern and southern Senegal, Guinea-Bissau, western and central Guinea, northern and central Sierra Leone, southern, central, and northeastern Cote d’Ivoire, parts of central Burkina Faso, southern and central Ghana, Togo, central and southern Benin, parts of southern and central Nigeria, and parts of southwestern Mali. Below-average rainfall was observed over parts of southwestern Mali, southern Sierra Leone, </a:t>
            </a:r>
            <a:r>
              <a:rPr lang="en-US" sz="950" b="1" dirty="0" smtClean="0">
                <a:solidFill>
                  <a:schemeClr val="lt1"/>
                </a:solidFill>
              </a:rPr>
              <a:t>much of Liberia</a:t>
            </a:r>
            <a:r>
              <a:rPr lang="en-US" sz="950" b="1" dirty="0">
                <a:solidFill>
                  <a:schemeClr val="lt1"/>
                </a:solidFill>
              </a:rPr>
              <a:t>, northwestern Cote d’Ivoire, northeastern Benin, </a:t>
            </a:r>
            <a:r>
              <a:rPr lang="en-US" sz="950" b="1" dirty="0" smtClean="0">
                <a:solidFill>
                  <a:schemeClr val="lt1"/>
                </a:solidFill>
              </a:rPr>
              <a:t>southwestern Burkina Faso, and central </a:t>
            </a:r>
            <a:r>
              <a:rPr lang="en-US" sz="950" b="1" dirty="0">
                <a:solidFill>
                  <a:schemeClr val="lt1"/>
                </a:solidFill>
              </a:rPr>
              <a:t>Nigeria. In southern Africa, rainfall was above-average over parts of south-central and central South Africa, </a:t>
            </a:r>
            <a:r>
              <a:rPr lang="en-US" sz="950" b="1" dirty="0" smtClean="0">
                <a:solidFill>
                  <a:schemeClr val="lt1"/>
                </a:solidFill>
              </a:rPr>
              <a:t>Lesotho</a:t>
            </a:r>
            <a:r>
              <a:rPr lang="en-US" sz="950" b="1" dirty="0">
                <a:solidFill>
                  <a:schemeClr val="lt1"/>
                </a:solidFill>
              </a:rPr>
              <a:t>, northeastern and central Angola, </a:t>
            </a:r>
            <a:r>
              <a:rPr lang="en-US" sz="950" b="1" dirty="0" smtClean="0">
                <a:solidFill>
                  <a:schemeClr val="lt1"/>
                </a:solidFill>
              </a:rPr>
              <a:t>northern Zambia, southern Zimbabwe, and parts of southern Mozambique. </a:t>
            </a:r>
            <a:endParaRPr lang="en-US" sz="950" dirty="0"/>
          </a:p>
          <a:p>
            <a:pPr marL="152400" lvl="0" algn="just">
              <a:buClr>
                <a:schemeClr val="lt1"/>
              </a:buClr>
              <a:buSzPts val="1200"/>
            </a:pPr>
            <a:endParaRPr lang="en-US" sz="900" dirty="0"/>
          </a:p>
        </p:txBody>
      </p:sp>
      <p:pic>
        <p:nvPicPr>
          <p:cNvPr id="137" name="Google Shape;137;p6"/>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38" name="Google Shape;138;p6"/>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5" name="Google Shape;145;p7"/>
          <p:cNvSpPr txBox="1"/>
          <p:nvPr/>
        </p:nvSpPr>
        <p:spPr>
          <a:xfrm>
            <a:off x="111967" y="5730132"/>
            <a:ext cx="887250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Arial"/>
                <a:ea typeface="Arial"/>
                <a:cs typeface="Arial"/>
                <a:sym typeface="Arial"/>
              </a:rPr>
              <a:t>At 850-hPa level (left panel), anomalous </a:t>
            </a:r>
            <a:r>
              <a:rPr lang="en-US" sz="1200" b="1" dirty="0" smtClean="0">
                <a:solidFill>
                  <a:schemeClr val="lt1"/>
                </a:solidFill>
              </a:rPr>
              <a:t>onshore </a:t>
            </a:r>
            <a:r>
              <a:rPr lang="en-US" sz="1200" b="1" i="0" u="none" strike="noStrike" cap="none" dirty="0">
                <a:solidFill>
                  <a:schemeClr val="lt1"/>
                </a:solidFill>
                <a:latin typeface="Arial"/>
                <a:ea typeface="Arial"/>
                <a:cs typeface="Arial"/>
                <a:sym typeface="Arial"/>
              </a:rPr>
              <a:t>flow was observed over </a:t>
            </a:r>
            <a:r>
              <a:rPr lang="en-US" sz="1200" b="1" dirty="0" smtClean="0">
                <a:solidFill>
                  <a:schemeClr val="lt1"/>
                </a:solidFill>
              </a:rPr>
              <a:t>the western </a:t>
            </a:r>
            <a:r>
              <a:rPr lang="en-US" sz="1200" b="1" dirty="0" smtClean="0">
                <a:solidFill>
                  <a:schemeClr val="lt1"/>
                </a:solidFill>
              </a:rPr>
              <a:t>G</a:t>
            </a:r>
            <a:r>
              <a:rPr lang="en-US" sz="1200" b="1" i="0" u="none" strike="noStrike" cap="none" dirty="0" smtClean="0">
                <a:solidFill>
                  <a:schemeClr val="lt1"/>
                </a:solidFill>
                <a:latin typeface="Arial"/>
                <a:ea typeface="Arial"/>
                <a:cs typeface="Arial"/>
                <a:sym typeface="Arial"/>
              </a:rPr>
              <a:t>ulf </a:t>
            </a:r>
            <a:r>
              <a:rPr lang="en-US" sz="1200" b="1" i="0" u="none" strike="noStrike" cap="none" dirty="0">
                <a:solidFill>
                  <a:schemeClr val="lt1"/>
                </a:solidFill>
                <a:latin typeface="Arial"/>
                <a:ea typeface="Arial"/>
                <a:cs typeface="Arial"/>
                <a:sym typeface="Arial"/>
              </a:rPr>
              <a:t>of Guinea region, which may have contributed to the observed </a:t>
            </a:r>
            <a:r>
              <a:rPr lang="en-US" sz="1200" b="1" dirty="0" smtClean="0">
                <a:solidFill>
                  <a:schemeClr val="lt1"/>
                </a:solidFill>
              </a:rPr>
              <a:t>above</a:t>
            </a:r>
            <a:r>
              <a:rPr lang="en-US" sz="1200" b="1" i="0" u="none" strike="noStrike" cap="none" dirty="0" smtClean="0">
                <a:solidFill>
                  <a:schemeClr val="lt1"/>
                </a:solidFill>
                <a:latin typeface="Arial"/>
                <a:ea typeface="Arial"/>
                <a:cs typeface="Arial"/>
                <a:sym typeface="Arial"/>
              </a:rPr>
              <a:t>-average </a:t>
            </a:r>
            <a:r>
              <a:rPr lang="en-US" sz="1200" b="1" i="0" u="none" strike="noStrike" cap="none" dirty="0">
                <a:solidFill>
                  <a:schemeClr val="lt1"/>
                </a:solidFill>
                <a:latin typeface="Arial"/>
                <a:ea typeface="Arial"/>
                <a:cs typeface="Arial"/>
                <a:sym typeface="Arial"/>
              </a:rPr>
              <a:t>rainfall in the region. </a:t>
            </a:r>
            <a:r>
              <a:rPr lang="en-US" sz="1200" b="1" i="0" u="none" strike="noStrike" cap="none" dirty="0" smtClean="0">
                <a:solidFill>
                  <a:schemeClr val="lt1"/>
                </a:solidFill>
                <a:latin typeface="Arial"/>
                <a:ea typeface="Arial"/>
                <a:cs typeface="Arial"/>
                <a:sym typeface="Arial"/>
              </a:rPr>
              <a:t>A</a:t>
            </a:r>
            <a:r>
              <a:rPr lang="en-US" sz="1200" b="1" dirty="0" smtClean="0">
                <a:solidFill>
                  <a:schemeClr val="lt1"/>
                </a:solidFill>
              </a:rPr>
              <a:t>nomalous</a:t>
            </a:r>
            <a:r>
              <a:rPr lang="en-US" sz="1200" b="1" i="0" u="none" strike="noStrike" cap="none" dirty="0" smtClean="0">
                <a:solidFill>
                  <a:schemeClr val="lt1"/>
                </a:solidFill>
                <a:latin typeface="Arial"/>
                <a:ea typeface="Arial"/>
                <a:cs typeface="Arial"/>
                <a:sym typeface="Arial"/>
              </a:rPr>
              <a:t> </a:t>
            </a:r>
            <a:r>
              <a:rPr lang="en-US" sz="1200" b="1" i="0" u="none" strike="noStrike" cap="none" dirty="0">
                <a:solidFill>
                  <a:schemeClr val="lt1"/>
                </a:solidFill>
                <a:latin typeface="Arial"/>
                <a:ea typeface="Arial"/>
                <a:cs typeface="Arial"/>
                <a:sym typeface="Arial"/>
              </a:rPr>
              <a:t>lower-level </a:t>
            </a:r>
            <a:r>
              <a:rPr lang="en-US" sz="1200" b="1" i="0" u="none" strike="noStrike" cap="none" dirty="0" smtClean="0">
                <a:solidFill>
                  <a:schemeClr val="lt1"/>
                </a:solidFill>
                <a:latin typeface="Arial"/>
                <a:ea typeface="Arial"/>
                <a:cs typeface="Arial"/>
                <a:sym typeface="Arial"/>
              </a:rPr>
              <a:t>conver</a:t>
            </a:r>
            <a:r>
              <a:rPr lang="en-US" sz="1200" b="1" dirty="0" smtClean="0">
                <a:solidFill>
                  <a:schemeClr val="lt1"/>
                </a:solidFill>
              </a:rPr>
              <a:t>gence </a:t>
            </a:r>
            <a:r>
              <a:rPr lang="en-US" sz="1200" b="1" dirty="0">
                <a:solidFill>
                  <a:schemeClr val="lt1"/>
                </a:solidFill>
              </a:rPr>
              <a:t>was present across </a:t>
            </a:r>
            <a:r>
              <a:rPr lang="en-US" sz="1200" b="1" dirty="0" smtClean="0">
                <a:solidFill>
                  <a:schemeClr val="lt1"/>
                </a:solidFill>
              </a:rPr>
              <a:t>Zambia and Zimbabwe, likely contributing to the above-average precipitation in that regions. At 200-hPa, anomalous upper level divergence likely contributed to the above average precipitation in the western Gulf of Guinea region, while upper level convergence likely contributed to below-average precipitation in western Nigeria and central Cameroon.</a:t>
            </a:r>
            <a:endParaRPr sz="1400" b="0" i="0" u="none" strike="noStrike" cap="none" dirty="0">
              <a:solidFill>
                <a:srgbClr val="000000"/>
              </a:solidFill>
              <a:latin typeface="Arial"/>
              <a:ea typeface="Arial"/>
              <a:cs typeface="Arial"/>
              <a:sym typeface="Arial"/>
            </a:endParaRPr>
          </a:p>
        </p:txBody>
      </p:sp>
      <p:pic>
        <p:nvPicPr>
          <p:cNvPr id="146" name="Google Shape;146;p7"/>
          <p:cNvPicPr preferRelativeResize="0"/>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7" name="Google Shape;147;p7"/>
          <p:cNvPicPr preferRelativeResize="0"/>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148" name="Google Shape;148;p7"/>
          <p:cNvSpPr/>
          <p:nvPr/>
        </p:nvSpPr>
        <p:spPr>
          <a:xfrm rot="208815">
            <a:off x="475619" y="2722715"/>
            <a:ext cx="1122598" cy="835841"/>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50;p7"/>
          <p:cNvSpPr/>
          <p:nvPr/>
        </p:nvSpPr>
        <p:spPr>
          <a:xfrm>
            <a:off x="6405072" y="2985956"/>
            <a:ext cx="521995" cy="385482"/>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48;p7"/>
          <p:cNvSpPr/>
          <p:nvPr/>
        </p:nvSpPr>
        <p:spPr>
          <a:xfrm rot="208815">
            <a:off x="5092231" y="2946606"/>
            <a:ext cx="753728" cy="62295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48;p7"/>
          <p:cNvSpPr/>
          <p:nvPr/>
        </p:nvSpPr>
        <p:spPr>
          <a:xfrm rot="208815">
            <a:off x="2510733" y="3878187"/>
            <a:ext cx="784859" cy="679997"/>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097280" y="1589741"/>
            <a:ext cx="572547" cy="2038256"/>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328894" y="823148"/>
            <a:ext cx="2089392" cy="1240025"/>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i="0" u="none" strike="noStrike" cap="none" dirty="0">
                <a:solidFill>
                  <a:schemeClr val="lt1"/>
                </a:solidFill>
                <a:latin typeface="Arial"/>
                <a:ea typeface="Arial"/>
                <a:cs typeface="Arial"/>
                <a:sym typeface="Arial"/>
              </a:rPr>
              <a:t>rainfall </a:t>
            </a:r>
            <a:r>
              <a:rPr lang="en-US" sz="1200" b="1" i="0" u="none" strike="noStrike" cap="none" dirty="0" smtClean="0">
                <a:solidFill>
                  <a:schemeClr val="lt1"/>
                </a:solidFill>
                <a:latin typeface="Arial"/>
                <a:ea typeface="Arial"/>
                <a:cs typeface="Arial"/>
                <a:sym typeface="Arial"/>
              </a:rPr>
              <a:t>increased </a:t>
            </a:r>
            <a:r>
              <a:rPr lang="en-US" sz="1200" b="1" i="0" u="none" strike="noStrike" cap="none" dirty="0">
                <a:solidFill>
                  <a:schemeClr val="lt1"/>
                </a:solidFill>
                <a:latin typeface="Arial"/>
                <a:ea typeface="Arial"/>
                <a:cs typeface="Arial"/>
                <a:sym typeface="Arial"/>
              </a:rPr>
              <a:t>moisture surpluses over parts of </a:t>
            </a:r>
            <a:r>
              <a:rPr lang="en-US" sz="1200" b="1" i="0" u="none" strike="noStrike" cap="none" dirty="0" smtClean="0">
                <a:solidFill>
                  <a:schemeClr val="lt1"/>
                </a:solidFill>
                <a:latin typeface="Arial"/>
                <a:ea typeface="Arial"/>
                <a:cs typeface="Arial"/>
                <a:sym typeface="Arial"/>
              </a:rPr>
              <a:t>Guinea </a:t>
            </a:r>
            <a:r>
              <a:rPr lang="en-US" sz="1200" b="1" i="0" u="none" strike="noStrike" cap="none" dirty="0">
                <a:solidFill>
                  <a:schemeClr val="lt1"/>
                </a:solidFill>
                <a:latin typeface="Arial"/>
                <a:ea typeface="Arial"/>
                <a:cs typeface="Arial"/>
                <a:sym typeface="Arial"/>
              </a:rPr>
              <a:t>(bottom left). Seasonal total rainfall remained below-average over </a:t>
            </a:r>
            <a:r>
              <a:rPr lang="en-US" sz="1200" b="1" i="0" u="none" strike="noStrike" cap="none" dirty="0" smtClean="0">
                <a:solidFill>
                  <a:schemeClr val="lt1"/>
                </a:solidFill>
                <a:latin typeface="Arial"/>
                <a:ea typeface="Arial"/>
                <a:cs typeface="Arial"/>
                <a:sym typeface="Arial"/>
              </a:rPr>
              <a:t>northeastern DRC </a:t>
            </a:r>
            <a:r>
              <a:rPr lang="en-US" sz="1200" b="1" i="0" u="none" strike="noStrike" cap="none" dirty="0" smtClean="0">
                <a:solidFill>
                  <a:schemeClr val="lt1"/>
                </a:solidFill>
                <a:latin typeface="Arial"/>
                <a:ea typeface="Arial"/>
                <a:cs typeface="Arial"/>
                <a:sym typeface="Arial"/>
              </a:rPr>
              <a:t>despite recent above average rainfall (top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 Seasonal rainfall deficits also increased over eastern </a:t>
            </a:r>
            <a:r>
              <a:rPr lang="en-US" sz="1200" b="1" i="0" u="none" strike="noStrike" cap="none" dirty="0">
                <a:solidFill>
                  <a:schemeClr val="lt1"/>
                </a:solidFill>
                <a:latin typeface="Arial"/>
                <a:ea typeface="Arial"/>
                <a:cs typeface="Arial"/>
                <a:sym typeface="Arial"/>
              </a:rPr>
              <a:t>Nigeria (bottom right).  </a:t>
            </a:r>
            <a:endParaRPr sz="1200" b="1" i="0" u="none" strike="noStrike" cap="none" dirty="0">
              <a:solidFill>
                <a:schemeClr val="lt1"/>
              </a:solidFill>
              <a:latin typeface="Arial"/>
              <a:ea typeface="Arial"/>
              <a:cs typeface="Arial"/>
              <a:sym typeface="Arial"/>
            </a:endParaRPr>
          </a:p>
        </p:txBody>
      </p:sp>
      <p:cxnSp>
        <p:nvCxnSpPr>
          <p:cNvPr id="161" name="Google Shape;161;p8"/>
          <p:cNvCxnSpPr/>
          <p:nvPr/>
        </p:nvCxnSpPr>
        <p:spPr>
          <a:xfrm rot="10800000">
            <a:off x="2612308" y="1687148"/>
            <a:ext cx="3061791" cy="194668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8"/>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8"/>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8"/>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30</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75465" y="5229412"/>
            <a:ext cx="8889900" cy="14465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100" b="1" i="0" u="none" strike="noStrike" cap="none" dirty="0">
                <a:solidFill>
                  <a:schemeClr val="lt1"/>
                </a:solidFill>
                <a:latin typeface="Arial"/>
                <a:ea typeface="Arial"/>
                <a:cs typeface="Arial"/>
                <a:sym typeface="Arial"/>
              </a:rPr>
              <a:t>For week-1 (left panel) </a:t>
            </a:r>
            <a:r>
              <a:rPr lang="en-US" sz="1100" b="1" dirty="0">
                <a:solidFill>
                  <a:schemeClr val="lt1"/>
                </a:solidFill>
              </a:rPr>
              <a:t>the GEFS forecasts indicate a moderate to high chance (over 70%) for rainfall to exceed 50 mm </a:t>
            </a:r>
            <a:r>
              <a:rPr lang="en-US" sz="1100" b="1" dirty="0" smtClean="0">
                <a:solidFill>
                  <a:schemeClr val="lt1"/>
                </a:solidFill>
              </a:rPr>
              <a:t>over the western and eastern Gulf of Guinea regions (southern Sierra Leone, Liberia, southeastern Nigeria, southern Cameroon to Gabon), northern and central Congo, much of western, south-central, and northeastern DRC, Ugand</a:t>
            </a:r>
            <a:r>
              <a:rPr lang="en-US" sz="1100" b="1" dirty="0" smtClean="0">
                <a:solidFill>
                  <a:schemeClr val="lt1"/>
                </a:solidFill>
              </a:rPr>
              <a:t>a, southern and northeastern South Sudan, western and southern Ethiopia, parts of southern Somalia, southwestern and northeastern Kenya, western Rwanda, western Burundi, parts of northwestern Tanzania, eastern Zimbabwe, northeastern Angola, parts of central Mozambique, southeastern South Africa, and parts of central Madagascar</a:t>
            </a:r>
            <a:r>
              <a:rPr lang="en-US" sz="1100" b="1" dirty="0" smtClean="0">
                <a:solidFill>
                  <a:schemeClr val="lt1"/>
                </a:solidFill>
              </a:rPr>
              <a:t>. </a:t>
            </a:r>
            <a:r>
              <a:rPr lang="en-US" sz="1100" b="1" dirty="0">
                <a:solidFill>
                  <a:schemeClr val="lt1"/>
                </a:solidFill>
              </a:rPr>
              <a:t>For</a:t>
            </a:r>
            <a:r>
              <a:rPr lang="en-US" sz="1100" b="1" i="0" u="none" strike="noStrike" cap="none" dirty="0">
                <a:solidFill>
                  <a:schemeClr val="lt1"/>
                </a:solidFill>
                <a:latin typeface="Arial"/>
                <a:ea typeface="Arial"/>
                <a:cs typeface="Arial"/>
                <a:sym typeface="Arial"/>
              </a:rPr>
              <a:t> week-2 (right panel), 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southeastern Liberia, southeastern Nigeria, Equatorial Guinea, much of Gabon, central Congo, parts of west-central, southwestern, northeastern, and east-central DRC, and southwestern Ethiopia.</a:t>
            </a:r>
            <a:endParaRPr sz="1400" b="0" i="0" u="none" strike="noStrike" cap="none" dirty="0">
              <a:solidFill>
                <a:srgbClr val="000000"/>
              </a:solidFill>
              <a:latin typeface="Arial"/>
              <a:ea typeface="Arial"/>
              <a:cs typeface="Arial"/>
              <a:sym typeface="Arial"/>
            </a:endParaRPr>
          </a:p>
        </p:txBody>
      </p:sp>
      <p:sp>
        <p:nvSpPr>
          <p:cNvPr id="173" name="Google Shape;173;p9"/>
          <p:cNvSpPr txBox="1"/>
          <p:nvPr/>
        </p:nvSpPr>
        <p:spPr>
          <a:xfrm>
            <a:off x="416459" y="1519241"/>
            <a:ext cx="3954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17</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 </a:t>
            </a:r>
            <a:r>
              <a:rPr lang="en-US" sz="1600" b="1" dirty="0" smtClean="0">
                <a:solidFill>
                  <a:srgbClr val="FFFF00"/>
                </a:solidFill>
              </a:rPr>
              <a:t>23</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dirty="0"/>
          </a:p>
          <a:p>
            <a:pPr marL="0" marR="0" lvl="0" indent="0" algn="ctr" rtl="0">
              <a:lnSpc>
                <a:spcPct val="100000"/>
              </a:lnSpc>
              <a:spcBef>
                <a:spcPts val="0"/>
              </a:spcBef>
              <a:spcAft>
                <a:spcPts val="0"/>
              </a:spcAft>
              <a:buNone/>
            </a:pPr>
            <a:endParaRPr sz="1600" b="1" i="0" u="none" strike="noStrike" cap="none" dirty="0">
              <a:solidFill>
                <a:srgbClr val="FFFF00"/>
              </a:solidFill>
              <a:latin typeface="Arial"/>
              <a:ea typeface="Arial"/>
              <a:cs typeface="Arial"/>
              <a:sym typeface="Arial"/>
            </a:endParaRPr>
          </a:p>
        </p:txBody>
      </p:sp>
      <p:pic>
        <p:nvPicPr>
          <p:cNvPr id="174" name="Google Shape;174;p9"/>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9"/>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2" cy="2946586"/>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3002</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42</cp:revision>
  <dcterms:modified xsi:type="dcterms:W3CDTF">2023-10-16T17:17:14Z</dcterms:modified>
</cp:coreProperties>
</file>